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6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7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8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9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0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1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2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3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4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15.xml" ContentType="application/vnd.openxmlformats-officedocument.theme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16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17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8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theme/theme19.xml" ContentType="application/vnd.openxmlformats-officedocument.theme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theme/theme20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21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theme/theme22.xml" ContentType="application/vnd.openxmlformats-officedocument.theme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theme/theme23.xml" ContentType="application/vnd.openxmlformats-officedocument.theme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theme/theme24.xml" ContentType="application/vnd.openxmlformats-officedocument.theme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theme/theme25.xml" ContentType="application/vnd.openxmlformats-officedocument.theme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theme/theme26.xml" ContentType="application/vnd.openxmlformats-officedocument.theme+xml"/>
  <Override PartName="/ppt/theme/theme2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92" r:id="rId3"/>
    <p:sldMasterId id="2147483709" r:id="rId4"/>
    <p:sldMasterId id="2147483743" r:id="rId5"/>
    <p:sldMasterId id="2147483758" r:id="rId6"/>
    <p:sldMasterId id="2147483775" r:id="rId7"/>
    <p:sldMasterId id="2147483790" r:id="rId8"/>
    <p:sldMasterId id="2147483805" r:id="rId9"/>
    <p:sldMasterId id="2147483820" r:id="rId10"/>
    <p:sldMasterId id="2147483850" r:id="rId11"/>
    <p:sldMasterId id="2147483880" r:id="rId12"/>
    <p:sldMasterId id="2147483897" r:id="rId13"/>
    <p:sldMasterId id="2147483914" r:id="rId14"/>
    <p:sldMasterId id="2147483931" r:id="rId15"/>
    <p:sldMasterId id="2147483948" r:id="rId16"/>
    <p:sldMasterId id="2147483965" r:id="rId17"/>
    <p:sldMasterId id="2147483982" r:id="rId18"/>
    <p:sldMasterId id="2147483999" r:id="rId19"/>
    <p:sldMasterId id="2147484016" r:id="rId20"/>
    <p:sldMasterId id="2147484033" r:id="rId21"/>
    <p:sldMasterId id="2147484050" r:id="rId22"/>
    <p:sldMasterId id="2147484067" r:id="rId23"/>
    <p:sldMasterId id="2147484084" r:id="rId24"/>
    <p:sldMasterId id="2147484101" r:id="rId25"/>
    <p:sldMasterId id="2147484116" r:id="rId26"/>
  </p:sldMasterIdLst>
  <p:notesMasterIdLst>
    <p:notesMasterId r:id="rId67"/>
  </p:notesMasterIdLst>
  <p:sldIdLst>
    <p:sldId id="258" r:id="rId27"/>
    <p:sldId id="297" r:id="rId28"/>
    <p:sldId id="299" r:id="rId29"/>
    <p:sldId id="260" r:id="rId30"/>
    <p:sldId id="300" r:id="rId31"/>
    <p:sldId id="262" r:id="rId32"/>
    <p:sldId id="301" r:id="rId33"/>
    <p:sldId id="263" r:id="rId34"/>
    <p:sldId id="264" r:id="rId35"/>
    <p:sldId id="266" r:id="rId36"/>
    <p:sldId id="267" r:id="rId37"/>
    <p:sldId id="268" r:id="rId38"/>
    <p:sldId id="270" r:id="rId39"/>
    <p:sldId id="302" r:id="rId40"/>
    <p:sldId id="271" r:id="rId41"/>
    <p:sldId id="272" r:id="rId42"/>
    <p:sldId id="303" r:id="rId43"/>
    <p:sldId id="278" r:id="rId44"/>
    <p:sldId id="276" r:id="rId45"/>
    <p:sldId id="279" r:id="rId46"/>
    <p:sldId id="280" r:id="rId47"/>
    <p:sldId id="304" r:id="rId48"/>
    <p:sldId id="282" r:id="rId49"/>
    <p:sldId id="283" r:id="rId50"/>
    <p:sldId id="288" r:id="rId51"/>
    <p:sldId id="296" r:id="rId52"/>
    <p:sldId id="281" r:id="rId53"/>
    <p:sldId id="284" r:id="rId54"/>
    <p:sldId id="285" r:id="rId55"/>
    <p:sldId id="286" r:id="rId56"/>
    <p:sldId id="287" r:id="rId57"/>
    <p:sldId id="306" r:id="rId58"/>
    <p:sldId id="290" r:id="rId59"/>
    <p:sldId id="311" r:id="rId60"/>
    <p:sldId id="292" r:id="rId61"/>
    <p:sldId id="291" r:id="rId62"/>
    <p:sldId id="289" r:id="rId63"/>
    <p:sldId id="294" r:id="rId64"/>
    <p:sldId id="305" r:id="rId65"/>
    <p:sldId id="298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9933"/>
    <a:srgbClr val="006699"/>
    <a:srgbClr val="669900"/>
    <a:srgbClr val="0099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4588" autoAdjust="0"/>
    <p:restoredTop sz="86388" autoAdjust="0"/>
  </p:normalViewPr>
  <p:slideViewPr>
    <p:cSldViewPr>
      <p:cViewPr>
        <p:scale>
          <a:sx n="154" d="100"/>
          <a:sy n="154" d="100"/>
        </p:scale>
        <p:origin x="-7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8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8.xml"/><Relationship Id="rId42" Type="http://schemas.openxmlformats.org/officeDocument/2006/relationships/slide" Target="slides/slide16.xml"/><Relationship Id="rId47" Type="http://schemas.openxmlformats.org/officeDocument/2006/relationships/slide" Target="slides/slide21.xml"/><Relationship Id="rId50" Type="http://schemas.openxmlformats.org/officeDocument/2006/relationships/slide" Target="slides/slide24.xml"/><Relationship Id="rId55" Type="http://schemas.openxmlformats.org/officeDocument/2006/relationships/slide" Target="slides/slide29.xml"/><Relationship Id="rId63" Type="http://schemas.openxmlformats.org/officeDocument/2006/relationships/slide" Target="slides/slide37.xml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6.xml"/><Relationship Id="rId37" Type="http://schemas.openxmlformats.org/officeDocument/2006/relationships/slide" Target="slides/slide11.xml"/><Relationship Id="rId40" Type="http://schemas.openxmlformats.org/officeDocument/2006/relationships/slide" Target="slides/slide14.xml"/><Relationship Id="rId45" Type="http://schemas.openxmlformats.org/officeDocument/2006/relationships/slide" Target="slides/slide19.xml"/><Relationship Id="rId53" Type="http://schemas.openxmlformats.org/officeDocument/2006/relationships/slide" Target="slides/slide27.xml"/><Relationship Id="rId58" Type="http://schemas.openxmlformats.org/officeDocument/2006/relationships/slide" Target="slides/slide32.xml"/><Relationship Id="rId66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2.xml"/><Relationship Id="rId36" Type="http://schemas.openxmlformats.org/officeDocument/2006/relationships/slide" Target="slides/slide10.xml"/><Relationship Id="rId49" Type="http://schemas.openxmlformats.org/officeDocument/2006/relationships/slide" Target="slides/slide23.xml"/><Relationship Id="rId57" Type="http://schemas.openxmlformats.org/officeDocument/2006/relationships/slide" Target="slides/slide31.xml"/><Relationship Id="rId61" Type="http://schemas.openxmlformats.org/officeDocument/2006/relationships/slide" Target="slides/slide3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5.xml"/><Relationship Id="rId44" Type="http://schemas.openxmlformats.org/officeDocument/2006/relationships/slide" Target="slides/slide18.xml"/><Relationship Id="rId52" Type="http://schemas.openxmlformats.org/officeDocument/2006/relationships/slide" Target="slides/slide26.xml"/><Relationship Id="rId60" Type="http://schemas.openxmlformats.org/officeDocument/2006/relationships/slide" Target="slides/slide34.xml"/><Relationship Id="rId65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1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43" Type="http://schemas.openxmlformats.org/officeDocument/2006/relationships/slide" Target="slides/slide17.xml"/><Relationship Id="rId48" Type="http://schemas.openxmlformats.org/officeDocument/2006/relationships/slide" Target="slides/slide22.xml"/><Relationship Id="rId56" Type="http://schemas.openxmlformats.org/officeDocument/2006/relationships/slide" Target="slides/slide30.xml"/><Relationship Id="rId64" Type="http://schemas.openxmlformats.org/officeDocument/2006/relationships/slide" Target="slides/slide38.xml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5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7.xml"/><Relationship Id="rId38" Type="http://schemas.openxmlformats.org/officeDocument/2006/relationships/slide" Target="slides/slide12.xml"/><Relationship Id="rId46" Type="http://schemas.openxmlformats.org/officeDocument/2006/relationships/slide" Target="slides/slide20.xml"/><Relationship Id="rId59" Type="http://schemas.openxmlformats.org/officeDocument/2006/relationships/slide" Target="slides/slide33.xml"/><Relationship Id="rId67" Type="http://schemas.openxmlformats.org/officeDocument/2006/relationships/notesMaster" Target="notesMasters/notesMaster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5.xml"/><Relationship Id="rId54" Type="http://schemas.openxmlformats.org/officeDocument/2006/relationships/slide" Target="slides/slide28.xml"/><Relationship Id="rId62" Type="http://schemas.openxmlformats.org/officeDocument/2006/relationships/slide" Target="slides/slide36.xml"/><Relationship Id="rId7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 w="12700">
              <a:solidFill>
                <a:schemeClr val="accent1"/>
              </a:solidFill>
            </a:ln>
          </c:spPr>
          <c:invertIfNegative val="0"/>
          <c:cat>
            <c:numRef>
              <c:f>Sheet1!$A$2:$A$51</c:f>
              <c:numCache>
                <c:formatCode>General</c:formatCode>
                <c:ptCount val="50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</c:numCache>
            </c:numRef>
          </c:cat>
          <c:val>
            <c:numRef>
              <c:f>Sheet1!$B$2:$B$51</c:f>
              <c:numCache>
                <c:formatCode>General</c:formatCode>
                <c:ptCount val="50"/>
                <c:pt idx="0">
                  <c:v>32</c:v>
                </c:pt>
                <c:pt idx="1">
                  <c:v>54</c:v>
                </c:pt>
                <c:pt idx="2">
                  <c:v>48</c:v>
                </c:pt>
                <c:pt idx="3">
                  <c:v>56</c:v>
                </c:pt>
                <c:pt idx="4">
                  <c:v>76</c:v>
                </c:pt>
                <c:pt idx="5">
                  <c:v>64</c:v>
                </c:pt>
                <c:pt idx="6">
                  <c:v>99</c:v>
                </c:pt>
                <c:pt idx="7">
                  <c:v>83</c:v>
                </c:pt>
                <c:pt idx="8">
                  <c:v>87</c:v>
                </c:pt>
                <c:pt idx="9">
                  <c:v>125</c:v>
                </c:pt>
                <c:pt idx="10">
                  <c:v>104</c:v>
                </c:pt>
                <c:pt idx="11">
                  <c:v>118</c:v>
                </c:pt>
                <c:pt idx="12">
                  <c:v>138</c:v>
                </c:pt>
                <c:pt idx="13">
                  <c:v>150</c:v>
                </c:pt>
                <c:pt idx="14">
                  <c:v>177</c:v>
                </c:pt>
                <c:pt idx="15">
                  <c:v>252</c:v>
                </c:pt>
                <c:pt idx="16">
                  <c:v>245</c:v>
                </c:pt>
                <c:pt idx="17">
                  <c:v>315</c:v>
                </c:pt>
                <c:pt idx="18">
                  <c:v>302</c:v>
                </c:pt>
                <c:pt idx="19">
                  <c:v>323</c:v>
                </c:pt>
                <c:pt idx="20">
                  <c:v>374</c:v>
                </c:pt>
                <c:pt idx="21">
                  <c:v>359</c:v>
                </c:pt>
                <c:pt idx="22">
                  <c:v>377</c:v>
                </c:pt>
                <c:pt idx="23">
                  <c:v>388</c:v>
                </c:pt>
                <c:pt idx="24">
                  <c:v>470</c:v>
                </c:pt>
                <c:pt idx="25">
                  <c:v>466</c:v>
                </c:pt>
                <c:pt idx="26">
                  <c:v>482</c:v>
                </c:pt>
                <c:pt idx="27">
                  <c:v>417</c:v>
                </c:pt>
                <c:pt idx="28">
                  <c:v>455</c:v>
                </c:pt>
                <c:pt idx="29">
                  <c:v>465</c:v>
                </c:pt>
                <c:pt idx="30">
                  <c:v>476</c:v>
                </c:pt>
                <c:pt idx="31">
                  <c:v>444</c:v>
                </c:pt>
                <c:pt idx="32">
                  <c:v>486</c:v>
                </c:pt>
                <c:pt idx="33">
                  <c:v>453</c:v>
                </c:pt>
                <c:pt idx="34">
                  <c:v>542</c:v>
                </c:pt>
                <c:pt idx="35">
                  <c:v>552</c:v>
                </c:pt>
                <c:pt idx="36">
                  <c:v>568</c:v>
                </c:pt>
                <c:pt idx="37">
                  <c:v>579</c:v>
                </c:pt>
                <c:pt idx="38">
                  <c:v>624</c:v>
                </c:pt>
                <c:pt idx="39">
                  <c:v>753</c:v>
                </c:pt>
                <c:pt idx="40">
                  <c:v>794</c:v>
                </c:pt>
                <c:pt idx="41">
                  <c:v>792</c:v>
                </c:pt>
                <c:pt idx="42">
                  <c:v>911</c:v>
                </c:pt>
                <c:pt idx="43">
                  <c:v>1062</c:v>
                </c:pt>
                <c:pt idx="44">
                  <c:v>1149</c:v>
                </c:pt>
                <c:pt idx="45">
                  <c:v>1300</c:v>
                </c:pt>
                <c:pt idx="46">
                  <c:v>1430</c:v>
                </c:pt>
                <c:pt idx="47">
                  <c:v>1591</c:v>
                </c:pt>
                <c:pt idx="48">
                  <c:v>1767</c:v>
                </c:pt>
                <c:pt idx="49">
                  <c:v>2200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6332416"/>
        <c:axId val="136334336"/>
      </c:barChart>
      <c:catAx>
        <c:axId val="136332416"/>
        <c:scaling>
          <c:orientation val="minMax"/>
          <c:max val="50"/>
        </c:scaling>
        <c:delete val="0"/>
        <c:axPos val="b"/>
        <c:numFmt formatCode="@" sourceLinked="0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 i="0" baseline="0">
                <a:latin typeface="Arial" pitchFamily="34" charset="0"/>
              </a:defRPr>
            </a:pPr>
            <a:endParaRPr lang="en-US"/>
          </a:p>
        </c:txPr>
        <c:crossAx val="136334336"/>
        <c:crosses val="autoZero"/>
        <c:auto val="1"/>
        <c:lblAlgn val="ctr"/>
        <c:lblOffset val="100"/>
        <c:noMultiLvlLbl val="0"/>
      </c:catAx>
      <c:valAx>
        <c:axId val="13633433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 w="19050">
            <a:solidFill>
              <a:srgbClr val="C00000"/>
            </a:solidFill>
          </a:ln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136332416"/>
        <c:crosses val="max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80" units="cm"/>
          <inkml:channel name="Y" type="integer" max="1050" units="cm"/>
        </inkml:traceFormat>
        <inkml:channelProperties>
          <inkml:channelProperty channel="X" name="resolution" value="28.33052" units="1/cm"/>
          <inkml:channelProperty channel="Y" name="resolution" value="28.37838" units="1/cm"/>
        </inkml:channelProperties>
      </inkml:inkSource>
      <inkml:timestamp xml:id="ts0" timeString="2014-10-18T01:10:39.01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16764 14079</inkml:trace>
  <inkml:trace contextRef="#ctx0" brushRef="#br0" timeOffset="11767.673">15875 10160,'0'0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8B20D-9519-4417-B572-70ED26D53C3B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62CFC-62ED-4FEF-B705-A4D4E22F6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1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E7B6EE-07AA-4EA1-86FB-07CD1856BD68}" type="slidenum">
              <a:rPr lang="en-US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491D57-B988-4BA8-8A92-BD1E6F8B195E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4D636A-E21E-4284-9FD6-1A609F22C507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CBEBC1-6112-4D6A-8E75-8929511308E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59BE4E-DF64-4870-A290-9611CF1D290E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072F3634-37AF-4853-8B2A-024A89108BFD}" type="slidenum">
              <a:rPr lang="en-US" sz="1200" b="1">
                <a:solidFill>
                  <a:prstClr val="black"/>
                </a:solidFill>
                <a:latin typeface="Arial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z="1200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1435" tIns="45718" rIns="91435" bIns="45718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9584EB-0D6B-45EC-B181-C21038314791}" type="slidenum">
              <a:rPr lang="en-US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44BA0B-61E6-422B-A135-A9808A2259F6}" type="slidenum">
              <a:rPr lang="en-US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274D56-65F9-4B0F-96CB-62374660A8F1}" type="slidenum">
              <a:rPr lang="en-U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C0A7E8-6583-4915-8832-0D3BB787D329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7C73A5-299F-4255-A1AB-A219421BE09E}" type="slidenum">
              <a:rPr lang="en-US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BD7F36-6D3B-4340-B3F6-6891C65FC2E1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5D9E5C-77A9-4370-BC6D-D9BCB1D2C2C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028502-4F6A-4C57-ADA7-488DB98A6477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Platforms in membrane trafficking and signaling</a:t>
            </a:r>
          </a:p>
          <a:p>
            <a:pPr eaLnBrk="1" hangingPunct="1"/>
            <a:r>
              <a:rPr lang="en-US" smtClean="0"/>
              <a:t>Associated with proteins that specifically interact with these rafts that can be identified by mass spec and other biochemical methods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BD7F36-6D3B-4340-B3F6-6891C65FC2E1}" type="slidenum">
              <a:rPr lang="en-US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90C5F3-1C7A-4F94-A181-EA4DD60BE88E}" type="slidenum">
              <a:rPr lang="en-US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78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429EEF-8F5A-4008-A121-1B4A915C6682}" type="slidenum">
              <a:rPr lang="en-US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r>
              <a:rPr lang="en-US"/>
              <a:t>Zanello and Norman, Molec. Biol. Cell 13, 2003</a:t>
            </a:r>
          </a:p>
          <a:p>
            <a:r>
              <a:rPr lang="en-US"/>
              <a:t>Inward calcium currents and outward chloride currents potentiated by increasing concentrations of the steroid hormone.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CF377B-31F7-4683-84BB-CE7D1912C32E}" type="slidenum">
              <a:rPr lang="en-US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44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1CEF61-E143-4F6B-BC0D-1118F2A96AEF}" type="slidenum">
              <a:rPr lang="en-US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4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1F9FFD-6295-41AD-B8BD-80DD99115A91}" type="slidenum">
              <a:rPr lang="en-US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47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86270C-FB5C-4A08-ABEB-0C9EE224A633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60E534-EFBB-4A7D-B50B-828DDCD20E70}" type="slidenum">
              <a:rPr lang="en-US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B2A56A-72E9-4A01-B692-0DA6C6662403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33E8B1-4612-4CBA-928C-EB5847D8CF6E}" type="slidenum">
              <a:rPr lang="en-US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7412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EC5AC-56DB-4547-8DC7-03C69FFAA8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99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A91FF-BB14-4E45-93E7-E70AD33A6B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55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65229-0E73-43D3-8AE4-1658D024F2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92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79936-19C3-49EC-BF90-5A4272ADF6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036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9CB80-BFBF-43A7-B561-25C11E44566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65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D3F53-1034-4443-955F-B033C5E3D7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435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4A13E-81F4-406E-B7D9-79A11BF5123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316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4CD81-689D-4D14-B66F-30558CD67A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57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B096E-1345-481B-AFFC-0340D26048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43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CB66E-EA79-4B34-842B-EF6C98102C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576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0BF8A-DCB0-4E97-985A-3736A5AC28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81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4BEFD-C96B-4CE6-99BB-3AA2B47427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151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5BDF2-9D68-4D9D-A7C0-6D6B7DB57C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61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04EC7-A305-4579-88F9-B088A0B7E3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498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122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437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372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5461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888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9410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0767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1798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118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2244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6948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0944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634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3351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7505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077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483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083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6386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9860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0186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2464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8053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3345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6112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7658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8795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6850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8801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8030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5324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8887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5621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6625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0614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3441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648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1747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7828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7678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9642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9589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3494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048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3048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1938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705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83748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11898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12981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7912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0312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92638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0757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78973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6017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7178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4460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4130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8141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95571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612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26103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24736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2014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0953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23486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339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32030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5029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8598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42992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99328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4423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08678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63686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66852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38372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EC5AC-56DB-4547-8DC7-03C69FFAA8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4588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A91FF-BB14-4E45-93E7-E70AD33A6B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27724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65229-0E73-43D3-8AE4-1658D024F2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11948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79936-19C3-49EC-BF90-5A4272ADF6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38528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9CB80-BFBF-43A7-B561-25C11E44566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9245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D3F53-1034-4443-955F-B033C5E3D7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7927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4A13E-81F4-406E-B7D9-79A11BF5123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6262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4CD81-689D-4D14-B66F-30558CD67A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95806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B096E-1345-481B-AFFC-0340D26048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5836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CB66E-EA79-4B34-842B-EF6C98102C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6401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0BF8A-DCB0-4E97-985A-3736A5AC28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97518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4BEFD-C96B-4CE6-99BB-3AA2B47427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35447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5BDF2-9D68-4D9D-A7C0-6D6B7DB57C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2253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04EC7-A305-4579-88F9-B088A0B7E3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91215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EC5AC-56DB-4547-8DC7-03C69FFAA8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63918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A91FF-BB14-4E45-93E7-E70AD33A6B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89852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65229-0E73-43D3-8AE4-1658D024F2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30131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79936-19C3-49EC-BF90-5A4272ADF6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3765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9CB80-BFBF-43A7-B561-25C11E44566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76794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D3F53-1034-4443-955F-B033C5E3D7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2551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4A13E-81F4-406E-B7D9-79A11BF5123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43428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4CD81-689D-4D14-B66F-30558CD67A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32298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B096E-1345-481B-AFFC-0340D26048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45388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CB66E-EA79-4B34-842B-EF6C98102C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6376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0BF8A-DCB0-4E97-985A-3736A5AC28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87764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4BEFD-C96B-4CE6-99BB-3AA2B47427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65685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5BDF2-9D68-4D9D-A7C0-6D6B7DB57C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72201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04EC7-A305-4579-88F9-B088A0B7E3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20922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EC5AC-56DB-4547-8DC7-03C69FFAA8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6046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A91FF-BB14-4E45-93E7-E70AD33A6B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17684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65229-0E73-43D3-8AE4-1658D024F2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73047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79936-19C3-49EC-BF90-5A4272ADF6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31259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9CB80-BFBF-43A7-B561-25C11E44566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222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D3F53-1034-4443-955F-B033C5E3D7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48131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4A13E-81F4-406E-B7D9-79A11BF5123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9844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4CD81-689D-4D14-B66F-30558CD67A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48388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B096E-1345-481B-AFFC-0340D26048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6984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CB66E-EA79-4B34-842B-EF6C98102C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37716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0BF8A-DCB0-4E97-985A-3736A5AC28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17367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4BEFD-C96B-4CE6-99BB-3AA2B47427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83954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5BDF2-9D68-4D9D-A7C0-6D6B7DB57C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94869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04EC7-A305-4579-88F9-B088A0B7E3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27422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EC5AC-56DB-4547-8DC7-03C69FFAA8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09046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A91FF-BB14-4E45-93E7-E70AD33A6B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70416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65229-0E73-43D3-8AE4-1658D024F2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31030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79936-19C3-49EC-BF90-5A4272ADF6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00907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9CB80-BFBF-43A7-B561-25C11E44566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48789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D3F53-1034-4443-955F-B033C5E3D7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9175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4A13E-81F4-406E-B7D9-79A11BF5123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62703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4CD81-689D-4D14-B66F-30558CD67A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70778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B096E-1345-481B-AFFC-0340D26048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75577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CB66E-EA79-4B34-842B-EF6C98102C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61668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0BF8A-DCB0-4E97-985A-3736A5AC28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35973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4BEFD-C96B-4CE6-99BB-3AA2B47427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87124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5BDF2-9D68-4D9D-A7C0-6D6B7DB57C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85976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04EC7-A305-4579-88F9-B088A0B7E3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42921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EC5AC-56DB-4547-8DC7-03C69FFAA8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4500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A91FF-BB14-4E45-93E7-E70AD33A6B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68119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65229-0E73-43D3-8AE4-1658D024F2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26878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79936-19C3-49EC-BF90-5A4272ADF6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88525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9CB80-BFBF-43A7-B561-25C11E44566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49030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D3F53-1034-4443-955F-B033C5E3D7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45962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4A13E-81F4-406E-B7D9-79A11BF5123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15973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4CD81-689D-4D14-B66F-30558CD67A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45577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B096E-1345-481B-AFFC-0340D26048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25104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CB66E-EA79-4B34-842B-EF6C98102C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70467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0BF8A-DCB0-4E97-985A-3736A5AC28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63024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4BEFD-C96B-4CE6-99BB-3AA2B47427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6677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5BDF2-9D68-4D9D-A7C0-6D6B7DB57C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53339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04EC7-A305-4579-88F9-B088A0B7E3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84169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7100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28363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05418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57323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36601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30223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19149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89885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7395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54196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48693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2569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16064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28107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83949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27095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70230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63654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26440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8499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69153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50402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02244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759894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89812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40525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94294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22049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53002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67128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82025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3361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089937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90596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6219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67895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60781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53722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534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30821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77888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471565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56917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71876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25858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72875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98509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68908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67385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887993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64641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88203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7175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01891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56992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96496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1994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123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21186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214434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40632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77767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17742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25589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7841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30282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67614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27351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448975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825683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42352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16794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05377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25962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019000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65995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57777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177359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87320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356236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11832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57372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494975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1888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044439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741733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302867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92061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717882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67335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271432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873103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985774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09989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54155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12306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261064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629446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597732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53097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4548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915072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564057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233103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266153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897312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77097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369208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24368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080900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50187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708543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34784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65693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756806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91094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29444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07339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40553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157105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20135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387402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801100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269580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754118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651631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49900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876870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897307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382257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682454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53028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33841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416826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8161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41778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530126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478224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97587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89727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669126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56253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219963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781157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891131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721415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68045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789050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13480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782749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87753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148247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937196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143082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404671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909012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311069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8152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91492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84838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228169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1482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037191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02978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30668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717360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45984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115057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595801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749343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59286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434942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502053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69248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09986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803293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7522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745012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708243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010951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384052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788815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793273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783356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99847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835887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324749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02465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935381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872120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903618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971529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A69F2-3FF9-464F-9A31-FAA27DE83E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19402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C56FC-FAF4-4AAB-8C41-AAAD1AB181E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452461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5D3B8-3C2E-41F8-A096-CD791628B0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060680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88BF-1630-43AF-B466-7FD9398D8C1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459855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BF1E7-2D03-4955-959E-4EB86EE6C6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02343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03BA6-AE95-4FF7-9CCA-877FBF8807F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76752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A0ABF-C2F1-4FDB-A31D-A04EA9F998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70362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34768-1953-4C3A-B507-9711E90DB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115194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58BEF-EC1D-431E-B097-5E2A86D045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562132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690D9-C03A-4534-9E69-4E11728873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486396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E1DD3-C78A-4ACC-8159-3993EF34C0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690483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16355-0B9E-4E96-8030-DE0ADAF98C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447673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6984-C6E7-42AB-BA6B-812BE11A75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069571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E3102-6330-4320-8C53-9D2428429E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354367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14F5A-FFBA-48BC-9123-046525BF5B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137220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F5000-852F-44AC-ADA1-9B0EE0FFD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835994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EC5AC-56DB-4547-8DC7-03C69FFAA8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68293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A91FF-BB14-4E45-93E7-E70AD33A6B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563322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65229-0E73-43D3-8AE4-1658D024F2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202622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79936-19C3-49EC-BF90-5A4272ADF6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442122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9CB80-BFBF-43A7-B561-25C11E44566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84734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D3F53-1034-4443-955F-B033C5E3D7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263967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4A13E-81F4-406E-B7D9-79A11BF5123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931953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4CD81-689D-4D14-B66F-30558CD67A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975193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B096E-1345-481B-AFFC-0340D26048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917763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CB66E-EA79-4B34-842B-EF6C98102C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291302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0BF8A-DCB0-4E97-985A-3736A5AC28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088666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4BEFD-C96B-4CE6-99BB-3AA2B47427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975236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5BDF2-9D68-4D9D-A7C0-6D6B7DB57C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039212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04EC7-A305-4579-88F9-B088A0B7E3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036759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68C2F-54B2-480B-A71B-9C28B7FA8B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282052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15A7F-5AEB-41BB-8D16-158FC26681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916907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4EECE-5CF3-4BF9-A804-297021A707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568829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92030-1361-434F-A627-1A36881B4ED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10268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F06DA1-3EEA-471C-BE5E-5E5CB09B85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913880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505AB-C481-4388-86C8-DC60F03621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836231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BA82B-900E-422A-9EBD-B63640FF67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918754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CD1AB-8729-49D8-A15D-0CBF92C0D81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777322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00AED-0146-47E1-94C2-D6B39E97E06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684119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ED5F0-BFDF-4A43-94A4-CA19901071F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79281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2CC71-52A6-42E7-ADBC-4FC7F487CF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76681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BD83F-0010-432C-BECE-5F730AE553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481757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39364-FD86-4DE1-B748-0C5A6C0ECA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60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2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theme" Target="../theme/theme11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13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slideLayout" Target="../slideLayouts/slideLayout174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64.xml"/><Relationship Id="rId16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Relationship Id="rId14" Type="http://schemas.openxmlformats.org/officeDocument/2006/relationships/slideLayout" Target="../slideLayouts/slideLayout17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13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0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80.xml"/><Relationship Id="rId16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5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Relationship Id="rId14" Type="http://schemas.openxmlformats.org/officeDocument/2006/relationships/slideLayout" Target="../slideLayouts/slideLayout19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96.xml"/><Relationship Id="rId16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slideLayout" Target="../slideLayouts/slideLayout222.xml"/><Relationship Id="rId17" Type="http://schemas.openxmlformats.org/officeDocument/2006/relationships/theme" Target="../theme/theme15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4.xml"/><Relationship Id="rId13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3.xml"/><Relationship Id="rId12" Type="http://schemas.openxmlformats.org/officeDocument/2006/relationships/slideLayout" Target="../slideLayouts/slideLayout238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228.xml"/><Relationship Id="rId16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11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1.xml"/><Relationship Id="rId15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36.xml"/><Relationship Id="rId4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5.xml"/><Relationship Id="rId14" Type="http://schemas.openxmlformats.org/officeDocument/2006/relationships/slideLayout" Target="../slideLayouts/slideLayout24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17" Type="http://schemas.openxmlformats.org/officeDocument/2006/relationships/theme" Target="../theme/theme17.xml"/><Relationship Id="rId2" Type="http://schemas.openxmlformats.org/officeDocument/2006/relationships/slideLayout" Target="../slideLayouts/slideLayout244.xml"/><Relationship Id="rId16" Type="http://schemas.openxmlformats.org/officeDocument/2006/relationships/slideLayout" Target="../slideLayouts/slideLayout258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Relationship Id="rId14" Type="http://schemas.openxmlformats.org/officeDocument/2006/relationships/slideLayout" Target="../slideLayouts/slideLayout25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slideLayout" Target="../slideLayouts/slideLayout271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17" Type="http://schemas.openxmlformats.org/officeDocument/2006/relationships/theme" Target="../theme/theme18.xml"/><Relationship Id="rId2" Type="http://schemas.openxmlformats.org/officeDocument/2006/relationships/slideLayout" Target="../slideLayouts/slideLayout260.xml"/><Relationship Id="rId16" Type="http://schemas.openxmlformats.org/officeDocument/2006/relationships/slideLayout" Target="../slideLayouts/slideLayout274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5" Type="http://schemas.openxmlformats.org/officeDocument/2006/relationships/slideLayout" Target="../slideLayouts/slideLayout27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slideLayout" Target="../slideLayouts/slideLayout272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slideLayout" Target="../slideLayouts/slideLayout287.xml"/><Relationship Id="rId3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17" Type="http://schemas.openxmlformats.org/officeDocument/2006/relationships/theme" Target="../theme/theme19.xml"/><Relationship Id="rId2" Type="http://schemas.openxmlformats.org/officeDocument/2006/relationships/slideLayout" Target="../slideLayouts/slideLayout276.xml"/><Relationship Id="rId16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5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84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Relationship Id="rId14" Type="http://schemas.openxmlformats.org/officeDocument/2006/relationships/slideLayout" Target="../slideLayouts/slideLayout28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8.xml"/><Relationship Id="rId13" Type="http://schemas.openxmlformats.org/officeDocument/2006/relationships/slideLayout" Target="../slideLayouts/slideLayout303.xml"/><Relationship Id="rId3" Type="http://schemas.openxmlformats.org/officeDocument/2006/relationships/slideLayout" Target="../slideLayouts/slideLayout293.xml"/><Relationship Id="rId7" Type="http://schemas.openxmlformats.org/officeDocument/2006/relationships/slideLayout" Target="../slideLayouts/slideLayout297.xml"/><Relationship Id="rId12" Type="http://schemas.openxmlformats.org/officeDocument/2006/relationships/slideLayout" Target="../slideLayouts/slideLayout302.xml"/><Relationship Id="rId17" Type="http://schemas.openxmlformats.org/officeDocument/2006/relationships/theme" Target="../theme/theme20.xml"/><Relationship Id="rId2" Type="http://schemas.openxmlformats.org/officeDocument/2006/relationships/slideLayout" Target="../slideLayouts/slideLayout292.xml"/><Relationship Id="rId16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291.xml"/><Relationship Id="rId6" Type="http://schemas.openxmlformats.org/officeDocument/2006/relationships/slideLayout" Target="../slideLayouts/slideLayout296.xml"/><Relationship Id="rId11" Type="http://schemas.openxmlformats.org/officeDocument/2006/relationships/slideLayout" Target="../slideLayouts/slideLayout301.xml"/><Relationship Id="rId5" Type="http://schemas.openxmlformats.org/officeDocument/2006/relationships/slideLayout" Target="../slideLayouts/slideLayout295.xml"/><Relationship Id="rId15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00.xml"/><Relationship Id="rId4" Type="http://schemas.openxmlformats.org/officeDocument/2006/relationships/slideLayout" Target="../slideLayouts/slideLayout294.xml"/><Relationship Id="rId9" Type="http://schemas.openxmlformats.org/officeDocument/2006/relationships/slideLayout" Target="../slideLayouts/slideLayout299.xml"/><Relationship Id="rId14" Type="http://schemas.openxmlformats.org/officeDocument/2006/relationships/slideLayout" Target="../slideLayouts/slideLayout30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4.xml"/><Relationship Id="rId13" Type="http://schemas.openxmlformats.org/officeDocument/2006/relationships/slideLayout" Target="../slideLayouts/slideLayout319.xml"/><Relationship Id="rId3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313.xml"/><Relationship Id="rId12" Type="http://schemas.openxmlformats.org/officeDocument/2006/relationships/slideLayout" Target="../slideLayouts/slideLayout318.xml"/><Relationship Id="rId17" Type="http://schemas.openxmlformats.org/officeDocument/2006/relationships/theme" Target="../theme/theme21.xml"/><Relationship Id="rId2" Type="http://schemas.openxmlformats.org/officeDocument/2006/relationships/slideLayout" Target="../slideLayouts/slideLayout308.xml"/><Relationship Id="rId16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07.xml"/><Relationship Id="rId6" Type="http://schemas.openxmlformats.org/officeDocument/2006/relationships/slideLayout" Target="../slideLayouts/slideLayout312.xml"/><Relationship Id="rId11" Type="http://schemas.openxmlformats.org/officeDocument/2006/relationships/slideLayout" Target="../slideLayouts/slideLayout317.xml"/><Relationship Id="rId5" Type="http://schemas.openxmlformats.org/officeDocument/2006/relationships/slideLayout" Target="../slideLayouts/slideLayout311.xml"/><Relationship Id="rId15" Type="http://schemas.openxmlformats.org/officeDocument/2006/relationships/slideLayout" Target="../slideLayouts/slideLayout321.xml"/><Relationship Id="rId10" Type="http://schemas.openxmlformats.org/officeDocument/2006/relationships/slideLayout" Target="../slideLayouts/slideLayout316.xml"/><Relationship Id="rId4" Type="http://schemas.openxmlformats.org/officeDocument/2006/relationships/slideLayout" Target="../slideLayouts/slideLayout310.xml"/><Relationship Id="rId9" Type="http://schemas.openxmlformats.org/officeDocument/2006/relationships/slideLayout" Target="../slideLayouts/slideLayout315.xml"/><Relationship Id="rId14" Type="http://schemas.openxmlformats.org/officeDocument/2006/relationships/slideLayout" Target="../slideLayouts/slideLayout320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slideLayout" Target="../slideLayouts/slideLayout335.xml"/><Relationship Id="rId3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9.xml"/><Relationship Id="rId12" Type="http://schemas.openxmlformats.org/officeDocument/2006/relationships/slideLayout" Target="../slideLayouts/slideLayout334.xml"/><Relationship Id="rId17" Type="http://schemas.openxmlformats.org/officeDocument/2006/relationships/theme" Target="../theme/theme22.xml"/><Relationship Id="rId2" Type="http://schemas.openxmlformats.org/officeDocument/2006/relationships/slideLayout" Target="../slideLayouts/slideLayout324.xml"/><Relationship Id="rId16" Type="http://schemas.openxmlformats.org/officeDocument/2006/relationships/slideLayout" Target="../slideLayouts/slideLayout338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27.xml"/><Relationship Id="rId15" Type="http://schemas.openxmlformats.org/officeDocument/2006/relationships/slideLayout" Target="../slideLayouts/slideLayout337.xml"/><Relationship Id="rId10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Relationship Id="rId14" Type="http://schemas.openxmlformats.org/officeDocument/2006/relationships/slideLayout" Target="../slideLayouts/slideLayout336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6.xml"/><Relationship Id="rId13" Type="http://schemas.openxmlformats.org/officeDocument/2006/relationships/slideLayout" Target="../slideLayouts/slideLayout351.xml"/><Relationship Id="rId3" Type="http://schemas.openxmlformats.org/officeDocument/2006/relationships/slideLayout" Target="../slideLayouts/slideLayout341.xml"/><Relationship Id="rId7" Type="http://schemas.openxmlformats.org/officeDocument/2006/relationships/slideLayout" Target="../slideLayouts/slideLayout345.xml"/><Relationship Id="rId12" Type="http://schemas.openxmlformats.org/officeDocument/2006/relationships/slideLayout" Target="../slideLayouts/slideLayout350.xml"/><Relationship Id="rId17" Type="http://schemas.openxmlformats.org/officeDocument/2006/relationships/theme" Target="../theme/theme23.xml"/><Relationship Id="rId2" Type="http://schemas.openxmlformats.org/officeDocument/2006/relationships/slideLayout" Target="../slideLayouts/slideLayout340.xml"/><Relationship Id="rId16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39.xml"/><Relationship Id="rId6" Type="http://schemas.openxmlformats.org/officeDocument/2006/relationships/slideLayout" Target="../slideLayouts/slideLayout344.xml"/><Relationship Id="rId11" Type="http://schemas.openxmlformats.org/officeDocument/2006/relationships/slideLayout" Target="../slideLayouts/slideLayout349.xml"/><Relationship Id="rId5" Type="http://schemas.openxmlformats.org/officeDocument/2006/relationships/slideLayout" Target="../slideLayouts/slideLayout343.xml"/><Relationship Id="rId15" Type="http://schemas.openxmlformats.org/officeDocument/2006/relationships/slideLayout" Target="../slideLayouts/slideLayout353.xml"/><Relationship Id="rId10" Type="http://schemas.openxmlformats.org/officeDocument/2006/relationships/slideLayout" Target="../slideLayouts/slideLayout348.xml"/><Relationship Id="rId4" Type="http://schemas.openxmlformats.org/officeDocument/2006/relationships/slideLayout" Target="../slideLayouts/slideLayout342.xml"/><Relationship Id="rId9" Type="http://schemas.openxmlformats.org/officeDocument/2006/relationships/slideLayout" Target="../slideLayouts/slideLayout347.xml"/><Relationship Id="rId14" Type="http://schemas.openxmlformats.org/officeDocument/2006/relationships/slideLayout" Target="../slideLayouts/slideLayout352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2.xml"/><Relationship Id="rId13" Type="http://schemas.openxmlformats.org/officeDocument/2006/relationships/slideLayout" Target="../slideLayouts/slideLayout367.xml"/><Relationship Id="rId3" Type="http://schemas.openxmlformats.org/officeDocument/2006/relationships/slideLayout" Target="../slideLayouts/slideLayout357.xml"/><Relationship Id="rId7" Type="http://schemas.openxmlformats.org/officeDocument/2006/relationships/slideLayout" Target="../slideLayouts/slideLayout361.xml"/><Relationship Id="rId12" Type="http://schemas.openxmlformats.org/officeDocument/2006/relationships/slideLayout" Target="../slideLayouts/slideLayout366.xml"/><Relationship Id="rId17" Type="http://schemas.openxmlformats.org/officeDocument/2006/relationships/theme" Target="../theme/theme24.xml"/><Relationship Id="rId2" Type="http://schemas.openxmlformats.org/officeDocument/2006/relationships/slideLayout" Target="../slideLayouts/slideLayout356.xml"/><Relationship Id="rId16" Type="http://schemas.openxmlformats.org/officeDocument/2006/relationships/slideLayout" Target="../slideLayouts/slideLayout370.xml"/><Relationship Id="rId1" Type="http://schemas.openxmlformats.org/officeDocument/2006/relationships/slideLayout" Target="../slideLayouts/slideLayout355.xml"/><Relationship Id="rId6" Type="http://schemas.openxmlformats.org/officeDocument/2006/relationships/slideLayout" Target="../slideLayouts/slideLayout360.xml"/><Relationship Id="rId11" Type="http://schemas.openxmlformats.org/officeDocument/2006/relationships/slideLayout" Target="../slideLayouts/slideLayout365.xml"/><Relationship Id="rId5" Type="http://schemas.openxmlformats.org/officeDocument/2006/relationships/slideLayout" Target="../slideLayouts/slideLayout359.xml"/><Relationship Id="rId15" Type="http://schemas.openxmlformats.org/officeDocument/2006/relationships/slideLayout" Target="../slideLayouts/slideLayout369.xml"/><Relationship Id="rId10" Type="http://schemas.openxmlformats.org/officeDocument/2006/relationships/slideLayout" Target="../slideLayouts/slideLayout364.xml"/><Relationship Id="rId4" Type="http://schemas.openxmlformats.org/officeDocument/2006/relationships/slideLayout" Target="../slideLayouts/slideLayout358.xml"/><Relationship Id="rId9" Type="http://schemas.openxmlformats.org/officeDocument/2006/relationships/slideLayout" Target="../slideLayouts/slideLayout363.xml"/><Relationship Id="rId14" Type="http://schemas.openxmlformats.org/officeDocument/2006/relationships/slideLayout" Target="../slideLayouts/slideLayout368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8.xml"/><Relationship Id="rId13" Type="http://schemas.openxmlformats.org/officeDocument/2006/relationships/slideLayout" Target="../slideLayouts/slideLayout383.xml"/><Relationship Id="rId3" Type="http://schemas.openxmlformats.org/officeDocument/2006/relationships/slideLayout" Target="../slideLayouts/slideLayout373.xml"/><Relationship Id="rId7" Type="http://schemas.openxmlformats.org/officeDocument/2006/relationships/slideLayout" Target="../slideLayouts/slideLayout377.xml"/><Relationship Id="rId12" Type="http://schemas.openxmlformats.org/officeDocument/2006/relationships/slideLayout" Target="../slideLayouts/slideLayout382.xml"/><Relationship Id="rId2" Type="http://schemas.openxmlformats.org/officeDocument/2006/relationships/slideLayout" Target="../slideLayouts/slideLayout372.xml"/><Relationship Id="rId1" Type="http://schemas.openxmlformats.org/officeDocument/2006/relationships/slideLayout" Target="../slideLayouts/slideLayout371.xml"/><Relationship Id="rId6" Type="http://schemas.openxmlformats.org/officeDocument/2006/relationships/slideLayout" Target="../slideLayouts/slideLayout376.xml"/><Relationship Id="rId11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75.xml"/><Relationship Id="rId15" Type="http://schemas.openxmlformats.org/officeDocument/2006/relationships/theme" Target="../theme/theme25.xml"/><Relationship Id="rId10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74.xml"/><Relationship Id="rId9" Type="http://schemas.openxmlformats.org/officeDocument/2006/relationships/slideLayout" Target="../slideLayouts/slideLayout379.xml"/><Relationship Id="rId14" Type="http://schemas.openxmlformats.org/officeDocument/2006/relationships/slideLayout" Target="../slideLayouts/slideLayout384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2.xml"/><Relationship Id="rId13" Type="http://schemas.openxmlformats.org/officeDocument/2006/relationships/slideLayout" Target="../slideLayouts/slideLayout397.xml"/><Relationship Id="rId3" Type="http://schemas.openxmlformats.org/officeDocument/2006/relationships/slideLayout" Target="../slideLayouts/slideLayout387.xml"/><Relationship Id="rId7" Type="http://schemas.openxmlformats.org/officeDocument/2006/relationships/slideLayout" Target="../slideLayouts/slideLayout391.xml"/><Relationship Id="rId12" Type="http://schemas.openxmlformats.org/officeDocument/2006/relationships/slideLayout" Target="../slideLayouts/slideLayout396.xml"/><Relationship Id="rId2" Type="http://schemas.openxmlformats.org/officeDocument/2006/relationships/slideLayout" Target="../slideLayouts/slideLayout386.xml"/><Relationship Id="rId1" Type="http://schemas.openxmlformats.org/officeDocument/2006/relationships/slideLayout" Target="../slideLayouts/slideLayout385.xml"/><Relationship Id="rId6" Type="http://schemas.openxmlformats.org/officeDocument/2006/relationships/slideLayout" Target="../slideLayouts/slideLayout390.xml"/><Relationship Id="rId11" Type="http://schemas.openxmlformats.org/officeDocument/2006/relationships/slideLayout" Target="../slideLayouts/slideLayout395.xml"/><Relationship Id="rId5" Type="http://schemas.openxmlformats.org/officeDocument/2006/relationships/slideLayout" Target="../slideLayouts/slideLayout389.xml"/><Relationship Id="rId10" Type="http://schemas.openxmlformats.org/officeDocument/2006/relationships/slideLayout" Target="../slideLayouts/slideLayout394.xml"/><Relationship Id="rId4" Type="http://schemas.openxmlformats.org/officeDocument/2006/relationships/slideLayout" Target="../slideLayouts/slideLayout388.xml"/><Relationship Id="rId9" Type="http://schemas.openxmlformats.org/officeDocument/2006/relationships/slideLayout" Target="../slideLayouts/slideLayout393.xml"/><Relationship Id="rId14" Type="http://schemas.openxmlformats.org/officeDocument/2006/relationships/theme" Target="../theme/theme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43941F-1386-48D6-843C-10396FCBD4C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030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115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502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47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748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085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43941F-1386-48D6-843C-10396FCBD4C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831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43941F-1386-48D6-843C-10396FCBD4C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793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43941F-1386-48D6-843C-10396FCBD4C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72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43941F-1386-48D6-843C-10396FCBD4C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33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43941F-1386-48D6-843C-10396FCBD4C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695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50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  <p:sldLayoutId id="2147483893" r:id="rId13"/>
    <p:sldLayoutId id="2147483894" r:id="rId14"/>
    <p:sldLayoutId id="2147483895" r:id="rId15"/>
    <p:sldLayoutId id="2147483896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8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  <p:sldLayoutId id="2147483910" r:id="rId13"/>
    <p:sldLayoutId id="2147483911" r:id="rId14"/>
    <p:sldLayoutId id="2147483912" r:id="rId15"/>
    <p:sldLayoutId id="2147483913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04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  <p:sldLayoutId id="2147483929" r:id="rId15"/>
    <p:sldLayoutId id="2147483930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195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  <p:sldLayoutId id="2147483945" r:id="rId14"/>
    <p:sldLayoutId id="2147483946" r:id="rId15"/>
    <p:sldLayoutId id="2147483947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63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32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90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351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  <p:sldLayoutId id="2147484012" r:id="rId13"/>
    <p:sldLayoutId id="2147484013" r:id="rId14"/>
    <p:sldLayoutId id="2147484014" r:id="rId15"/>
    <p:sldLayoutId id="2147484015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331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5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  <p:sldLayoutId id="2147484046" r:id="rId13"/>
    <p:sldLayoutId id="2147484047" r:id="rId14"/>
    <p:sldLayoutId id="2147484048" r:id="rId15"/>
    <p:sldLayoutId id="2147484049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21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  <p:sldLayoutId id="2147484062" r:id="rId12"/>
    <p:sldLayoutId id="2147484063" r:id="rId13"/>
    <p:sldLayoutId id="2147484064" r:id="rId14"/>
    <p:sldLayoutId id="2147484065" r:id="rId15"/>
    <p:sldLayoutId id="2147484066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102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  <p:sldLayoutId id="2147484079" r:id="rId12"/>
    <p:sldLayoutId id="2147484080" r:id="rId13"/>
    <p:sldLayoutId id="2147484081" r:id="rId14"/>
    <p:sldLayoutId id="2147484082" r:id="rId15"/>
    <p:sldLayoutId id="2147484083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56A85-AA87-404E-AA91-DB2A45DB2D84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98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5" r:id="rId1"/>
    <p:sldLayoutId id="2147484086" r:id="rId2"/>
    <p:sldLayoutId id="2147484087" r:id="rId3"/>
    <p:sldLayoutId id="2147484088" r:id="rId4"/>
    <p:sldLayoutId id="2147484089" r:id="rId5"/>
    <p:sldLayoutId id="2147484090" r:id="rId6"/>
    <p:sldLayoutId id="2147484091" r:id="rId7"/>
    <p:sldLayoutId id="2147484092" r:id="rId8"/>
    <p:sldLayoutId id="2147484093" r:id="rId9"/>
    <p:sldLayoutId id="2147484094" r:id="rId10"/>
    <p:sldLayoutId id="2147484095" r:id="rId11"/>
    <p:sldLayoutId id="2147484096" r:id="rId12"/>
    <p:sldLayoutId id="2147484097" r:id="rId13"/>
    <p:sldLayoutId id="2147484098" r:id="rId14"/>
    <p:sldLayoutId id="2147484099" r:id="rId15"/>
    <p:sldLayoutId id="2147484100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43941F-1386-48D6-843C-10396FCBD4C8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63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  <p:sldLayoutId id="2147484113" r:id="rId12"/>
    <p:sldLayoutId id="2147484114" r:id="rId13"/>
    <p:sldLayoutId id="2147484115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36E406-C34B-424C-9BBD-28C46C2086D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992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  <p:sldLayoutId id="2147484128" r:id="rId12"/>
    <p:sldLayoutId id="214748412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entrez/query.fcgi?db=pubmed&amp;cmd=Search&amp;itool=pubmed_Citation&amp;term=%22Popjak+G%22%5bAuthor%5d" TargetMode="External"/><Relationship Id="rId3" Type="http://schemas.openxmlformats.org/officeDocument/2006/relationships/hyperlink" Target="http://www.ncbi.nlm.nih.gov/entrez/query.fcgi?db=pubmed&amp;cmd=Search&amp;itool=pubmed_Citation&amp;term=%22Norman+AW%22%5bAuthor%5d" TargetMode="External"/><Relationship Id="rId7" Type="http://schemas.openxmlformats.org/officeDocument/2006/relationships/hyperlink" Target="http://www.ncbi.nlm.nih.gov/entrez/query.fcgi?db=pubmed&amp;cmd=Search&amp;itool=pubmed_Citation&amp;term=%22Williams+V%22%5bAuthor%5d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9.xml"/><Relationship Id="rId6" Type="http://schemas.openxmlformats.org/officeDocument/2006/relationships/hyperlink" Target="http://www.ncbi.nlm.nih.gov/entrez/query.fcgi?db=pubmed&amp;cmd=Search&amp;itool=pubmed_Citation&amp;term=%22Nowicki+HG%22%5bAuthor%5d" TargetMode="External"/><Relationship Id="rId5" Type="http://schemas.openxmlformats.org/officeDocument/2006/relationships/hyperlink" Target="http://www.ncbi.nlm.nih.gov/entrez/query.fcgi?db=pubmed&amp;cmd=Search&amp;itool=pubmed_Citation&amp;term=%22Midgett+RJ%22%5bAuthor%5d" TargetMode="External"/><Relationship Id="rId10" Type="http://schemas.openxmlformats.org/officeDocument/2006/relationships/image" Target="../media/image10.png"/><Relationship Id="rId4" Type="http://schemas.openxmlformats.org/officeDocument/2006/relationships/hyperlink" Target="http://www.ncbi.nlm.nih.gov/entrez/query.fcgi?db=pubmed&amp;cmd=Search&amp;itool=pubmed_Citation&amp;term=%22Myrtle+JF%22%5bAuthor%5d" TargetMode="External"/><Relationship Id="rId9" Type="http://schemas.openxmlformats.org/officeDocument/2006/relationships/hyperlink" Target="http://www.ncbi.nlm.nih.gov/entrez/utils/fref.fcgi?itool=Citation-def&amp;PrId=3051&amp;uid=4325863&amp;db=pubmed&amp;url=http://www.sciencemag.org/cgi/pmidlookup?view=long&amp;pmid=4325863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41.xml"/><Relationship Id="rId1" Type="http://schemas.openxmlformats.org/officeDocument/2006/relationships/tags" Target="../tags/tag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9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5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4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38.xml"/><Relationship Id="rId5" Type="http://schemas.openxmlformats.org/officeDocument/2006/relationships/image" Target="../media/image24.jpeg"/><Relationship Id="rId4" Type="http://schemas.openxmlformats.org/officeDocument/2006/relationships/hyperlink" Target="http://www.rzuser.uni-heidelberg.de/~t73/plasmal/endoct.html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2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6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31.wmf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33.wmf"/><Relationship Id="rId2" Type="http://schemas.openxmlformats.org/officeDocument/2006/relationships/slideLayout" Target="../slideLayouts/slideLayout281.xml"/><Relationship Id="rId16" Type="http://schemas.openxmlformats.org/officeDocument/2006/relationships/oleObject" Target="../embeddings/oleObject14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1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29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5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8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techpharmacal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77.xml"/><Relationship Id="rId5" Type="http://schemas.openxmlformats.org/officeDocument/2006/relationships/hyperlink" Target="mailto:anthony.norman@ucr.edu" TargetMode="External"/><Relationship Id="rId4" Type="http://schemas.openxmlformats.org/officeDocument/2006/relationships/hyperlink" Target="http://www.grassrootshealth.org/index.php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4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349465" y="333047"/>
            <a:ext cx="83534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i="1" dirty="0" smtClean="0">
                <a:solidFill>
                  <a:srgbClr val="FF3300"/>
                </a:solidFill>
              </a:rPr>
              <a:t>0mics GROUP CONFERENCES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i="1" dirty="0" smtClean="0">
                <a:solidFill>
                  <a:srgbClr val="FF3300"/>
                </a:solidFill>
              </a:rPr>
              <a:t>2</a:t>
            </a:r>
            <a:r>
              <a:rPr lang="en-US" altLang="en-US" sz="2400" i="1" baseline="30000" dirty="0" smtClean="0">
                <a:solidFill>
                  <a:srgbClr val="FF3300"/>
                </a:solidFill>
              </a:rPr>
              <a:t>nd</a:t>
            </a:r>
            <a:r>
              <a:rPr lang="en-US" altLang="en-US" sz="2400" i="1" dirty="0" smtClean="0">
                <a:solidFill>
                  <a:srgbClr val="FF3300"/>
                </a:solidFill>
              </a:rPr>
              <a:t> International Conference on ENDOCRINOLOGY</a:t>
            </a:r>
            <a:endParaRPr lang="en-US" altLang="en-US" sz="2400" i="1" dirty="0">
              <a:solidFill>
                <a:srgbClr val="FF33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solidFill>
                  <a:srgbClr val="FFFF00"/>
                </a:solidFill>
              </a:rPr>
              <a:t>FROM </a:t>
            </a:r>
            <a:r>
              <a:rPr lang="en-US" altLang="en-US" sz="2400" dirty="0">
                <a:solidFill>
                  <a:srgbClr val="FFFF00"/>
                </a:solidFill>
              </a:rPr>
              <a:t>VITAMIN D TO HORMONE D: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		FUNDAMENTALS OF THE VITAMIN D 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			ENDOCRINE SYSTEM</a:t>
            </a:r>
            <a:endParaRPr lang="en-US" altLang="en-US" sz="2400" dirty="0">
              <a:solidFill>
                <a:srgbClr val="FFFF00"/>
              </a:solidFill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194175" y="3128963"/>
            <a:ext cx="4535488" cy="3539430"/>
          </a:xfrm>
          <a:prstGeom prst="rect">
            <a:avLst/>
          </a:prstGeom>
          <a:noFill/>
          <a:ln w="38100">
            <a:solidFill>
              <a:srgbClr val="99FF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i="1" dirty="0">
                <a:solidFill>
                  <a:srgbClr val="7030A0"/>
                </a:solidFill>
              </a:rPr>
              <a:t>Anthony W. Norman </a:t>
            </a:r>
            <a:r>
              <a:rPr lang="en-US" altLang="en-US" sz="2800" i="1" dirty="0" smtClean="0">
                <a:solidFill>
                  <a:srgbClr val="7030A0"/>
                </a:solidFill>
              </a:rPr>
              <a:t>Ph.D. </a:t>
            </a:r>
            <a:endParaRPr lang="en-US" altLang="en-US" sz="2800" i="1" dirty="0">
              <a:solidFill>
                <a:srgbClr val="7030A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FF33CC"/>
                </a:solidFill>
              </a:rPr>
              <a:t>Department of Biochemistry &amp;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FF33CC"/>
                </a:solidFill>
              </a:rPr>
              <a:t>Division of Biomedical Sciences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FF33CC"/>
                </a:solidFill>
              </a:rPr>
              <a:t>University of California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FF33CC"/>
                </a:solidFill>
              </a:rPr>
              <a:t>Riverside, CA</a:t>
            </a:r>
          </a:p>
        </p:txBody>
      </p:sp>
      <p:pic>
        <p:nvPicPr>
          <p:cNvPr id="6148" name="Picture 4" descr="sl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2482850"/>
            <a:ext cx="2778125" cy="4184650"/>
          </a:xfrm>
          <a:prstGeom prst="rect">
            <a:avLst/>
          </a:prstGeom>
          <a:noFill/>
          <a:ln w="38100">
            <a:solidFill>
              <a:srgbClr val="99FF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logo_uc_riversi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063" y="5899150"/>
            <a:ext cx="9525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4946442" y="2495550"/>
            <a:ext cx="26372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u="sng" dirty="0">
                <a:solidFill>
                  <a:srgbClr val="FFFFFF"/>
                </a:solidFill>
              </a:rPr>
              <a:t>[ </a:t>
            </a:r>
            <a:r>
              <a:rPr lang="en-US" altLang="en-US" sz="2000" u="sng" dirty="0" smtClean="0">
                <a:solidFill>
                  <a:srgbClr val="FFFFFF"/>
                </a:solidFill>
              </a:rPr>
              <a:t>October 20</a:t>
            </a:r>
            <a:r>
              <a:rPr lang="en-US" altLang="en-US" sz="2000" u="sng" baseline="30000" dirty="0" smtClean="0">
                <a:solidFill>
                  <a:srgbClr val="FFFFFF"/>
                </a:solidFill>
              </a:rPr>
              <a:t>th</a:t>
            </a:r>
            <a:r>
              <a:rPr lang="en-US" altLang="en-US" sz="2000" u="sng" dirty="0" smtClean="0">
                <a:solidFill>
                  <a:srgbClr val="FFFFFF"/>
                </a:solidFill>
              </a:rPr>
              <a:t>, 2014]</a:t>
            </a:r>
            <a:endParaRPr lang="en-US" altLang="en-US" sz="2000" u="sng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8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457200" y="779463"/>
            <a:ext cx="81534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u="sng" dirty="0">
                <a:solidFill>
                  <a:srgbClr val="FFFF00"/>
                </a:solidFill>
              </a:rPr>
              <a:t>OUTLINE</a:t>
            </a:r>
            <a:endParaRPr lang="en-US" altLang="en-US" sz="1100" u="sng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CONCEPT OF A VITAMIN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CONCEPT OF AN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INTRODUCTION TO VITAMIN 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VITAMIN D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>
                <a:solidFill>
                  <a:srgbClr val="FF0000"/>
                </a:solidFill>
              </a:rPr>
              <a:t>VITAMIN D RECEPTOR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MODES OF ACTION OF 1</a:t>
            </a:r>
            <a:r>
              <a:rPr lang="el-GR" altLang="en-US" sz="3200" dirty="0">
                <a:solidFill>
                  <a:srgbClr val="FF0000"/>
                </a:solidFill>
              </a:rPr>
              <a:t>α</a:t>
            </a:r>
            <a:r>
              <a:rPr lang="en-US" altLang="en-US" sz="3200" dirty="0">
                <a:solidFill>
                  <a:srgbClr val="FF0000"/>
                </a:solidFill>
              </a:rPr>
              <a:t>,25(OH)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3200" dirty="0">
                <a:solidFill>
                  <a:srgbClr val="FF0000"/>
                </a:solidFill>
              </a:rPr>
              <a:t>D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3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SUMMARY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74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457200" y="779463"/>
            <a:ext cx="81534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u="sng" dirty="0">
                <a:solidFill>
                  <a:srgbClr val="FFFF00"/>
                </a:solidFill>
              </a:rPr>
              <a:t>OUTLINE</a:t>
            </a:r>
            <a:endParaRPr lang="en-US" altLang="en-US" sz="1100" u="sng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chemeClr val="bg1"/>
                </a:solidFill>
              </a:rPr>
              <a:t>CONCEPT OF A VITAMIN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CONCEPT OF AN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INTRODUCTION TO VITAMIN 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VITAMIN D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>
                <a:solidFill>
                  <a:srgbClr val="FF0000"/>
                </a:solidFill>
              </a:rPr>
              <a:t>VITAMIN D RECEPTOR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MODES OF ACTION OF 1</a:t>
            </a:r>
            <a:r>
              <a:rPr lang="el-GR" altLang="en-US" sz="3200" dirty="0">
                <a:solidFill>
                  <a:srgbClr val="FF0000"/>
                </a:solidFill>
              </a:rPr>
              <a:t>α</a:t>
            </a:r>
            <a:r>
              <a:rPr lang="en-US" altLang="en-US" sz="3200" dirty="0">
                <a:solidFill>
                  <a:srgbClr val="FF0000"/>
                </a:solidFill>
              </a:rPr>
              <a:t>,25(OH)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3200" dirty="0">
                <a:solidFill>
                  <a:srgbClr val="FF0000"/>
                </a:solidFill>
              </a:rPr>
              <a:t>D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3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SUMMARY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08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-152400"/>
            <a:ext cx="842121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315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457200" y="779463"/>
            <a:ext cx="8153400" cy="56323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u="sng" dirty="0">
                <a:solidFill>
                  <a:srgbClr val="FFFF00"/>
                </a:solidFill>
              </a:rPr>
              <a:t>OUTLINE</a:t>
            </a:r>
            <a:endParaRPr lang="en-US" altLang="en-US" sz="1100" u="sng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CONCEPT OF A VITAMIN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chemeClr val="bg1"/>
                </a:solidFill>
              </a:rPr>
              <a:t>CONCEPT OF AN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INTRODUCTION TO VITAMIN 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VITAMIN D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>
                <a:solidFill>
                  <a:srgbClr val="FF0000"/>
                </a:solidFill>
              </a:rPr>
              <a:t>VITAMIN D RECEPTOR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MODES OF ACTION OF 1</a:t>
            </a:r>
            <a:r>
              <a:rPr lang="el-GR" altLang="en-US" sz="3200" dirty="0">
                <a:solidFill>
                  <a:srgbClr val="FF0000"/>
                </a:solidFill>
              </a:rPr>
              <a:t>α</a:t>
            </a:r>
            <a:r>
              <a:rPr lang="en-US" altLang="en-US" sz="3200" dirty="0">
                <a:solidFill>
                  <a:srgbClr val="FF0000"/>
                </a:solidFill>
              </a:rPr>
              <a:t>,25(OH)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3200" dirty="0">
                <a:solidFill>
                  <a:srgbClr val="FF0000"/>
                </a:solidFill>
              </a:rPr>
              <a:t>D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3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SUMMARY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0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30213"/>
            <a:ext cx="8229600" cy="865187"/>
          </a:xfrm>
          <a:ln w="28575">
            <a:solidFill>
              <a:srgbClr val="FF3399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rgbClr val="FF00FF"/>
                </a:solidFill>
                <a:latin typeface="Verdana" pitchFamily="34" charset="0"/>
              </a:rPr>
              <a:t>GENERAL MODEL OF HORMONE ACTION</a:t>
            </a:r>
          </a:p>
        </p:txBody>
      </p:sp>
      <p:sp>
        <p:nvSpPr>
          <p:cNvPr id="125964" name="Line 12"/>
          <p:cNvSpPr>
            <a:spLocks noChangeShapeType="1"/>
          </p:cNvSpPr>
          <p:nvPr/>
        </p:nvSpPr>
        <p:spPr bwMode="auto">
          <a:xfrm>
            <a:off x="8077200" y="3810000"/>
            <a:ext cx="0" cy="76200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25965" name="Line 13"/>
          <p:cNvSpPr>
            <a:spLocks noChangeShapeType="1"/>
          </p:cNvSpPr>
          <p:nvPr/>
        </p:nvSpPr>
        <p:spPr bwMode="auto">
          <a:xfrm rot="5400000">
            <a:off x="6857206" y="5868194"/>
            <a:ext cx="1588" cy="76200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cxnSp>
        <p:nvCxnSpPr>
          <p:cNvPr id="125966" name="AutoShape 14"/>
          <p:cNvCxnSpPr>
            <a:cxnSpLocks noChangeShapeType="1"/>
          </p:cNvCxnSpPr>
          <p:nvPr/>
        </p:nvCxnSpPr>
        <p:spPr bwMode="auto">
          <a:xfrm rot="5400000">
            <a:off x="7429500" y="5600700"/>
            <a:ext cx="609600" cy="685800"/>
          </a:xfrm>
          <a:prstGeom prst="bentConnector2">
            <a:avLst/>
          </a:prstGeom>
          <a:noFill/>
          <a:ln w="38100">
            <a:solidFill>
              <a:srgbClr val="FF6600"/>
            </a:solidFill>
            <a:prstDash val="sysDot"/>
            <a:miter lim="800000"/>
            <a:headEnd/>
            <a:tailEnd type="triangle" w="med" len="med"/>
          </a:ln>
        </p:spPr>
      </p:cxnSp>
      <p:sp>
        <p:nvSpPr>
          <p:cNvPr id="125967" name="Line 15"/>
          <p:cNvSpPr>
            <a:spLocks noChangeShapeType="1"/>
          </p:cNvSpPr>
          <p:nvPr/>
        </p:nvSpPr>
        <p:spPr bwMode="auto">
          <a:xfrm>
            <a:off x="8077200" y="4724400"/>
            <a:ext cx="0" cy="76200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25968" name="Line 16"/>
          <p:cNvSpPr>
            <a:spLocks noChangeShapeType="1"/>
          </p:cNvSpPr>
          <p:nvPr/>
        </p:nvSpPr>
        <p:spPr bwMode="auto">
          <a:xfrm rot="5400000">
            <a:off x="5942806" y="5868194"/>
            <a:ext cx="1588" cy="76200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25969" name="Line 17"/>
          <p:cNvSpPr>
            <a:spLocks noChangeShapeType="1"/>
          </p:cNvSpPr>
          <p:nvPr/>
        </p:nvSpPr>
        <p:spPr bwMode="auto">
          <a:xfrm rot="5400000">
            <a:off x="4952206" y="5868194"/>
            <a:ext cx="1588" cy="76200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25970" name="Line 18"/>
          <p:cNvSpPr>
            <a:spLocks noChangeShapeType="1"/>
          </p:cNvSpPr>
          <p:nvPr/>
        </p:nvSpPr>
        <p:spPr bwMode="auto">
          <a:xfrm rot="5400000">
            <a:off x="4190206" y="5868194"/>
            <a:ext cx="1588" cy="76200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25971" name="Line 19"/>
          <p:cNvSpPr>
            <a:spLocks noChangeShapeType="1"/>
          </p:cNvSpPr>
          <p:nvPr/>
        </p:nvSpPr>
        <p:spPr bwMode="auto">
          <a:xfrm rot="5400000">
            <a:off x="3123406" y="5868194"/>
            <a:ext cx="1588" cy="76200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25972" name="Line 20"/>
          <p:cNvSpPr>
            <a:spLocks noChangeShapeType="1"/>
          </p:cNvSpPr>
          <p:nvPr/>
        </p:nvSpPr>
        <p:spPr bwMode="auto">
          <a:xfrm rot="10800000">
            <a:off x="1219200" y="3886200"/>
            <a:ext cx="0" cy="76200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25973" name="Line 21"/>
          <p:cNvSpPr>
            <a:spLocks noChangeShapeType="1"/>
          </p:cNvSpPr>
          <p:nvPr/>
        </p:nvSpPr>
        <p:spPr bwMode="auto">
          <a:xfrm rot="10800000">
            <a:off x="1219200" y="4724400"/>
            <a:ext cx="0" cy="76200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cxnSp>
        <p:nvCxnSpPr>
          <p:cNvPr id="125974" name="AutoShape 22"/>
          <p:cNvCxnSpPr>
            <a:cxnSpLocks noChangeShapeType="1"/>
          </p:cNvCxnSpPr>
          <p:nvPr/>
        </p:nvCxnSpPr>
        <p:spPr bwMode="auto">
          <a:xfrm rot="5400000" flipH="1">
            <a:off x="1143000" y="5638800"/>
            <a:ext cx="685800" cy="533400"/>
          </a:xfrm>
          <a:prstGeom prst="bentConnector3">
            <a:avLst>
              <a:gd name="adj1" fmla="val -231"/>
            </a:avLst>
          </a:prstGeom>
          <a:noFill/>
          <a:ln w="38100">
            <a:solidFill>
              <a:srgbClr val="FF6600"/>
            </a:solidFill>
            <a:prstDash val="sysDot"/>
            <a:miter lim="800000"/>
            <a:headEnd/>
            <a:tailEnd type="triangle" w="med" len="med"/>
          </a:ln>
        </p:spPr>
      </p:cxnSp>
      <p:sp>
        <p:nvSpPr>
          <p:cNvPr id="125975" name="Line 23"/>
          <p:cNvSpPr>
            <a:spLocks noChangeShapeType="1"/>
          </p:cNvSpPr>
          <p:nvPr/>
        </p:nvSpPr>
        <p:spPr bwMode="auto">
          <a:xfrm rot="5400000">
            <a:off x="2209006" y="5868194"/>
            <a:ext cx="1588" cy="762000"/>
          </a:xfrm>
          <a:prstGeom prst="line">
            <a:avLst/>
          </a:prstGeom>
          <a:noFill/>
          <a:ln w="38100">
            <a:solidFill>
              <a:srgbClr val="FF66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25976" name="WordArt 24"/>
          <p:cNvSpPr>
            <a:spLocks noChangeArrowheads="1" noChangeShapeType="1" noTextEdit="1"/>
          </p:cNvSpPr>
          <p:nvPr/>
        </p:nvSpPr>
        <p:spPr bwMode="auto">
          <a:xfrm>
            <a:off x="3657600" y="1219200"/>
            <a:ext cx="4238625" cy="16287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kern="1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 Black"/>
              </a:rPr>
              <a:t>Hormone binds to its personal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kern="1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Arial Black"/>
              </a:rPr>
              <a:t>receptor in its target organ(s)</a:t>
            </a:r>
          </a:p>
        </p:txBody>
      </p:sp>
      <p:sp>
        <p:nvSpPr>
          <p:cNvPr id="125977" name="AutoShape 25"/>
          <p:cNvSpPr>
            <a:spLocks noChangeArrowheads="1"/>
          </p:cNvSpPr>
          <p:nvPr/>
        </p:nvSpPr>
        <p:spPr bwMode="auto">
          <a:xfrm>
            <a:off x="2133600" y="4800600"/>
            <a:ext cx="1905000" cy="685800"/>
          </a:xfrm>
          <a:prstGeom prst="wedgeRoundRectCallout">
            <a:avLst>
              <a:gd name="adj1" fmla="val -47000"/>
              <a:gd name="adj2" fmla="val 134491"/>
              <a:gd name="adj3" fmla="val 16667"/>
            </a:avLst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6699"/>
                </a:solidFill>
              </a:rPr>
              <a:t>Feed Back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6699"/>
                </a:solidFill>
              </a:rPr>
              <a:t>Loop</a:t>
            </a:r>
          </a:p>
        </p:txBody>
      </p:sp>
      <p:sp>
        <p:nvSpPr>
          <p:cNvPr id="125978" name="Text Box 26"/>
          <p:cNvSpPr txBox="1">
            <a:spLocks noChangeArrowheads="1"/>
          </p:cNvSpPr>
          <p:nvPr/>
        </p:nvSpPr>
        <p:spPr bwMode="auto">
          <a:xfrm>
            <a:off x="1295400" y="4022725"/>
            <a:ext cx="6937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FFFF00"/>
                </a:solidFill>
              </a:rPr>
              <a:t>(-)</a:t>
            </a:r>
          </a:p>
        </p:txBody>
      </p:sp>
      <p:sp>
        <p:nvSpPr>
          <p:cNvPr id="34837" name="TextBox 28"/>
          <p:cNvSpPr txBox="1">
            <a:spLocks noChangeArrowheads="1"/>
          </p:cNvSpPr>
          <p:nvPr/>
        </p:nvSpPr>
        <p:spPr bwMode="auto">
          <a:xfrm>
            <a:off x="457200" y="2590800"/>
            <a:ext cx="1384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66FF"/>
                </a:solidFill>
              </a:rPr>
              <a:t>Hormone =</a:t>
            </a:r>
          </a:p>
        </p:txBody>
      </p:sp>
      <p:sp>
        <p:nvSpPr>
          <p:cNvPr id="30" name="5-Point Star 29"/>
          <p:cNvSpPr/>
          <p:nvPr/>
        </p:nvSpPr>
        <p:spPr bwMode="auto">
          <a:xfrm>
            <a:off x="1752600" y="2438400"/>
            <a:ext cx="762000" cy="685800"/>
          </a:xfrm>
          <a:prstGeom prst="star5">
            <a:avLst/>
          </a:prstGeom>
          <a:solidFill>
            <a:srgbClr val="FFFF00"/>
          </a:solidFill>
          <a:ln w="9525" cap="flat" cmpd="sng" algn="ctr">
            <a:solidFill>
              <a:srgbClr val="FFFF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FFFFFF">
                    <a:lumMod val="50000"/>
                  </a:srgbClr>
                </a:solidFill>
              </a:rPr>
              <a:t>H</a:t>
            </a:r>
          </a:p>
        </p:txBody>
      </p:sp>
      <p:sp>
        <p:nvSpPr>
          <p:cNvPr id="35864" name="Rectangle 5"/>
          <p:cNvSpPr>
            <a:spLocks noChangeArrowheads="1"/>
          </p:cNvSpPr>
          <p:nvPr/>
        </p:nvSpPr>
        <p:spPr bwMode="auto">
          <a:xfrm>
            <a:off x="381000" y="2987675"/>
            <a:ext cx="1676400" cy="806450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6699"/>
                </a:solidFill>
              </a:rPr>
              <a:t>ENDOCRINE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6699"/>
                </a:solidFill>
              </a:rPr>
              <a:t>GLAND</a:t>
            </a:r>
          </a:p>
        </p:txBody>
      </p:sp>
      <p:sp>
        <p:nvSpPr>
          <p:cNvPr id="35865" name="Rectangle 6"/>
          <p:cNvSpPr>
            <a:spLocks noChangeArrowheads="1"/>
          </p:cNvSpPr>
          <p:nvPr/>
        </p:nvSpPr>
        <p:spPr bwMode="auto">
          <a:xfrm>
            <a:off x="2819400" y="3124200"/>
            <a:ext cx="1676400" cy="685800"/>
          </a:xfrm>
          <a:prstGeom prst="rect">
            <a:avLst/>
          </a:prstGeom>
          <a:noFill/>
          <a:ln w="2857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F00FF"/>
                </a:solidFill>
              </a:rPr>
              <a:t>Secretion of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F00FF"/>
                </a:solidFill>
              </a:rPr>
              <a:t>HORMONE</a:t>
            </a:r>
          </a:p>
        </p:txBody>
      </p:sp>
      <p:sp>
        <p:nvSpPr>
          <p:cNvPr id="35868" name="Oval 9"/>
          <p:cNvSpPr>
            <a:spLocks noChangeArrowheads="1"/>
          </p:cNvSpPr>
          <p:nvPr/>
        </p:nvSpPr>
        <p:spPr bwMode="auto">
          <a:xfrm>
            <a:off x="5257800" y="2895600"/>
            <a:ext cx="1447800" cy="990600"/>
          </a:xfrm>
          <a:prstGeom prst="ellipse">
            <a:avLst/>
          </a:prstGeom>
          <a:noFill/>
          <a:ln w="28575">
            <a:solidFill>
              <a:srgbClr val="00CCFF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6699"/>
                </a:solidFill>
              </a:rPr>
              <a:t>TARGET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6699"/>
                </a:solidFill>
              </a:rPr>
              <a:t>TISSUE</a:t>
            </a:r>
          </a:p>
        </p:txBody>
      </p:sp>
      <p:sp>
        <p:nvSpPr>
          <p:cNvPr id="35872" name="Line 32"/>
          <p:cNvSpPr>
            <a:spLocks noChangeShapeType="1"/>
          </p:cNvSpPr>
          <p:nvPr/>
        </p:nvSpPr>
        <p:spPr bwMode="auto">
          <a:xfrm>
            <a:off x="2209800" y="3429000"/>
            <a:ext cx="533400" cy="0"/>
          </a:xfrm>
          <a:prstGeom prst="line">
            <a:avLst/>
          </a:prstGeom>
          <a:noFill/>
          <a:ln w="44450">
            <a:solidFill>
              <a:srgbClr val="FF66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73" name="Line 33"/>
          <p:cNvSpPr>
            <a:spLocks noChangeShapeType="1"/>
          </p:cNvSpPr>
          <p:nvPr/>
        </p:nvSpPr>
        <p:spPr bwMode="auto">
          <a:xfrm>
            <a:off x="4572000" y="3429000"/>
            <a:ext cx="609600" cy="0"/>
          </a:xfrm>
          <a:prstGeom prst="line">
            <a:avLst/>
          </a:prstGeom>
          <a:noFill/>
          <a:ln w="44450">
            <a:solidFill>
              <a:srgbClr val="FF66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125963" name="Rectangle 11"/>
          <p:cNvSpPr>
            <a:spLocks noChangeArrowheads="1"/>
          </p:cNvSpPr>
          <p:nvPr/>
        </p:nvSpPr>
        <p:spPr bwMode="auto">
          <a:xfrm>
            <a:off x="7391400" y="3124200"/>
            <a:ext cx="1676400" cy="609600"/>
          </a:xfrm>
          <a:prstGeom prst="rect">
            <a:avLst/>
          </a:prstGeom>
          <a:noFill/>
          <a:ln w="44450" cmpd="thickThin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F6600"/>
                </a:solidFill>
              </a:rPr>
              <a:t>Biological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F6600"/>
                </a:solidFill>
              </a:rPr>
              <a:t>Response !!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6781800" y="3200400"/>
            <a:ext cx="609600" cy="381000"/>
            <a:chOff x="4224" y="2112"/>
            <a:chExt cx="384" cy="240"/>
          </a:xfrm>
        </p:grpSpPr>
        <p:sp>
          <p:nvSpPr>
            <p:cNvPr id="35874" name="Line 34"/>
            <p:cNvSpPr>
              <a:spLocks noChangeShapeType="1"/>
            </p:cNvSpPr>
            <p:nvPr/>
          </p:nvSpPr>
          <p:spPr bwMode="auto">
            <a:xfrm>
              <a:off x="4224" y="2352"/>
              <a:ext cx="384" cy="0"/>
            </a:xfrm>
            <a:prstGeom prst="line">
              <a:avLst/>
            </a:prstGeom>
            <a:noFill/>
            <a:ln w="44450">
              <a:solidFill>
                <a:srgbClr val="FF6600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876" name="Line 36"/>
            <p:cNvSpPr>
              <a:spLocks noChangeShapeType="1"/>
            </p:cNvSpPr>
            <p:nvPr/>
          </p:nvSpPr>
          <p:spPr bwMode="auto">
            <a:xfrm>
              <a:off x="4224" y="2208"/>
              <a:ext cx="384" cy="0"/>
            </a:xfrm>
            <a:prstGeom prst="line">
              <a:avLst/>
            </a:prstGeom>
            <a:noFill/>
            <a:ln w="44450">
              <a:solidFill>
                <a:srgbClr val="FF6600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877" name="Line 37"/>
            <p:cNvSpPr>
              <a:spLocks noChangeShapeType="1"/>
            </p:cNvSpPr>
            <p:nvPr/>
          </p:nvSpPr>
          <p:spPr bwMode="auto">
            <a:xfrm>
              <a:off x="4224" y="2112"/>
              <a:ext cx="384" cy="0"/>
            </a:xfrm>
            <a:prstGeom prst="line">
              <a:avLst/>
            </a:prstGeom>
            <a:noFill/>
            <a:ln w="44450">
              <a:solidFill>
                <a:srgbClr val="FF6600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205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5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4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5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5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5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5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88529E-7 C 0.17118 0.12234 0.34236 0.24445 0.41771 0.29672 C 0.49306 0.34898 0.4533 0.30412 0.45174 0.31383 C 0.45018 0.32354 0.43125 0.34875 0.40868 0.35476 C 0.38611 0.36078 0.32674 0.3587 0.31598 0.35037 C 0.30521 0.34204 0.3316 0.34459 0.34427 0.30458 C 0.35695 0.26457 0.38212 0.15032 0.39202 0.10985 " pathEditMode="fixed" rAng="0" ptsTypes="aaaaaaa">
                                      <p:cBhvr>
                                        <p:cTn id="4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00" y="18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25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25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25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25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5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25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25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25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25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2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25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25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25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2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25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25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25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25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125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8" dur="2000"/>
                                        <p:tgtEl>
                                          <p:spTgt spid="125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1" dur="2000"/>
                                        <p:tgtEl>
                                          <p:spTgt spid="125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64" grpId="0" animBg="1"/>
      <p:bldP spid="125965" grpId="0" animBg="1"/>
      <p:bldP spid="125965" grpId="1" animBg="1"/>
      <p:bldP spid="125967" grpId="0" animBg="1"/>
      <p:bldP spid="125968" grpId="0" animBg="1"/>
      <p:bldP spid="125968" grpId="1" animBg="1"/>
      <p:bldP spid="125969" grpId="0" animBg="1"/>
      <p:bldP spid="125969" grpId="1" animBg="1"/>
      <p:bldP spid="125970" grpId="0" animBg="1"/>
      <p:bldP spid="125970" grpId="1" animBg="1"/>
      <p:bldP spid="125971" grpId="0" animBg="1"/>
      <p:bldP spid="125972" grpId="0" animBg="1"/>
      <p:bldP spid="125973" grpId="0" animBg="1"/>
      <p:bldP spid="125975" grpId="0" animBg="1"/>
      <p:bldP spid="125976" grpId="0" animBg="1"/>
      <p:bldP spid="125977" grpId="0" animBg="1"/>
      <p:bldP spid="125978" grpId="0"/>
      <p:bldP spid="30" grpId="0" animBg="1"/>
      <p:bldP spid="3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457200" y="779463"/>
            <a:ext cx="81534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u="sng" dirty="0">
                <a:solidFill>
                  <a:srgbClr val="FFFF00"/>
                </a:solidFill>
              </a:rPr>
              <a:t>OUTLINE</a:t>
            </a:r>
            <a:endParaRPr lang="en-US" altLang="en-US" sz="1100" u="sng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CONCEPT OF A VITAMIN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CONCEPT OF AN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chemeClr val="bg1"/>
                </a:solidFill>
              </a:rPr>
              <a:t>INTRODUCTION TO VITAMIN 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VITAMIN D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>
                <a:solidFill>
                  <a:srgbClr val="FF0000"/>
                </a:solidFill>
              </a:rPr>
              <a:t>VITAMIN D RECEPTOR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MODES OF ACTION OF 1</a:t>
            </a:r>
            <a:r>
              <a:rPr lang="el-GR" altLang="en-US" sz="3200" dirty="0">
                <a:solidFill>
                  <a:srgbClr val="FF0000"/>
                </a:solidFill>
              </a:rPr>
              <a:t>α</a:t>
            </a:r>
            <a:r>
              <a:rPr lang="en-US" altLang="en-US" sz="3200" dirty="0">
                <a:solidFill>
                  <a:srgbClr val="FF0000"/>
                </a:solidFill>
              </a:rPr>
              <a:t>,25(OH)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3200" dirty="0">
                <a:solidFill>
                  <a:srgbClr val="FF0000"/>
                </a:solidFill>
              </a:rPr>
              <a:t>D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3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SUMMARY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67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12775" y="2087563"/>
            <a:ext cx="4527550" cy="286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6600"/>
                </a:solidFill>
              </a:rPr>
              <a:t>WITHOUT VITAMIN D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6600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2000" b="1" dirty="0">
                <a:solidFill>
                  <a:srgbClr val="FF6600"/>
                </a:solidFill>
              </a:rPr>
              <a:t>POOR CALCIUM ABSORPTION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F6600"/>
                </a:solidFill>
              </a:rPr>
              <a:t>	BY THE INTESTINE (from food)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solidFill>
                <a:srgbClr val="FF6600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en-US" sz="2000" b="1" dirty="0">
                <a:solidFill>
                  <a:srgbClr val="FF6600"/>
                </a:solidFill>
              </a:rPr>
              <a:t>POOR INCORPORATION OF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FF6600"/>
                </a:solidFill>
              </a:rPr>
              <a:t>	CALCIUM INTO THE BONES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solidFill>
                <a:srgbClr val="FF6600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171035" y="396875"/>
            <a:ext cx="50236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FF00"/>
                </a:solidFill>
              </a:rPr>
              <a:t>WHAT IS  THE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FF00"/>
                </a:solidFill>
              </a:rPr>
              <a:t>HISTORICAL  FUNCTION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FF00"/>
                </a:solidFill>
              </a:rPr>
              <a:t>OF VITAMIN D ? ? 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990600" y="609600"/>
            <a:ext cx="7848600" cy="5791200"/>
            <a:chOff x="624" y="384"/>
            <a:chExt cx="4944" cy="3648"/>
          </a:xfrm>
        </p:grpSpPr>
        <p:pic>
          <p:nvPicPr>
            <p:cNvPr id="11269" name="Picture 2" descr="Bab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22" y="384"/>
              <a:ext cx="2146" cy="3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0" name="Text Box 5"/>
            <p:cNvSpPr txBox="1">
              <a:spLocks noChangeArrowheads="1"/>
            </p:cNvSpPr>
            <p:nvPr/>
          </p:nvSpPr>
          <p:spPr bwMode="auto">
            <a:xfrm>
              <a:off x="624" y="2832"/>
              <a:ext cx="2550" cy="1017"/>
            </a:xfrm>
            <a:prstGeom prst="rect">
              <a:avLst/>
            </a:prstGeom>
            <a:noFill/>
            <a:ln w="28575">
              <a:solidFill>
                <a:srgbClr val="00CC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4000" b="1">
                  <a:solidFill>
                    <a:srgbClr val="00CC00"/>
                  </a:solidFill>
                </a:rPr>
                <a:t>BONE DISEASE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4000" b="1">
                  <a:solidFill>
                    <a:srgbClr val="00CC00"/>
                  </a:solidFill>
                </a:rPr>
                <a:t>OF RICKETS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124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835" y="1349"/>
            <a:ext cx="8414744" cy="5166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706389" y="5334000"/>
            <a:ext cx="4908138" cy="147732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1"/>
                </a:solidFill>
                <a:cs typeface="Arial" pitchFamily="34" charset="0"/>
              </a:rPr>
              <a:t>IN THE ABSENCE OF SUNLIGHT,  DIETARY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1"/>
                </a:solidFill>
                <a:cs typeface="Arial" pitchFamily="34" charset="0"/>
              </a:rPr>
              <a:t>SUPPLEMENTATION WITH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1"/>
                </a:solidFill>
                <a:cs typeface="Arial" pitchFamily="34" charset="0"/>
              </a:rPr>
              <a:t>VITAMIN D</a:t>
            </a:r>
            <a:r>
              <a:rPr lang="en-US" b="1" baseline="-25000" dirty="0">
                <a:solidFill>
                  <a:schemeClr val="bg1"/>
                </a:solidFill>
                <a:cs typeface="Arial" pitchFamily="34" charset="0"/>
              </a:rPr>
              <a:t>3</a:t>
            </a:r>
            <a:r>
              <a:rPr lang="en-US" b="1" dirty="0">
                <a:solidFill>
                  <a:schemeClr val="bg1"/>
                </a:solidFill>
                <a:cs typeface="Arial" pitchFamily="34" charset="0"/>
              </a:rPr>
              <a:t>/ CHOLECALCIFEROL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bg1"/>
                </a:solidFill>
                <a:cs typeface="Arial" pitchFamily="34" charset="0"/>
              </a:rPr>
              <a:t>PROMOTES IT TO  A VITAMIN STATUS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898525" y="2498725"/>
            <a:ext cx="930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6699"/>
                </a:solidFill>
              </a:rPr>
              <a:t>In the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6699"/>
                </a:solidFill>
              </a:rPr>
              <a:t>SKIN</a:t>
            </a:r>
          </a:p>
        </p:txBody>
      </p:sp>
      <p:pic>
        <p:nvPicPr>
          <p:cNvPr id="27654" name="Picture 6" descr="su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335280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955800" y="-228600"/>
            <a:ext cx="5943600" cy="4419600"/>
          </a:xfrm>
          <a:prstGeom prst="rect">
            <a:avLst/>
          </a:prstGeom>
          <a:solidFill>
            <a:srgbClr val="0000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smtClean="0">
              <a:solidFill>
                <a:srgbClr val="FFFF00"/>
              </a:solidFill>
            </a:endParaRP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SO DOES </a:t>
            </a:r>
            <a:r>
              <a:rPr lang="en-US" sz="2800" dirty="0" smtClean="0">
                <a:solidFill>
                  <a:srgbClr val="FF0000"/>
                </a:solidFill>
              </a:rPr>
              <a:t>VITAMIN D</a:t>
            </a:r>
            <a:r>
              <a:rPr lang="en-US" sz="2400" dirty="0" smtClean="0">
                <a:solidFill>
                  <a:srgbClr val="FF0000"/>
                </a:solidFill>
              </a:rPr>
              <a:t>3</a:t>
            </a:r>
          </a:p>
          <a:p>
            <a:pPr algn="ctr"/>
            <a:endParaRPr lang="en-US" sz="2800" dirty="0">
              <a:solidFill>
                <a:srgbClr val="FFFF00"/>
              </a:solidFill>
            </a:endParaRP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FUNCTION AS A  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  VITAMIN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? ?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or as a</a:t>
            </a:r>
            <a:endParaRPr lang="en-US" sz="2800" dirty="0">
              <a:solidFill>
                <a:srgbClr val="FFFF00"/>
              </a:solidFill>
            </a:endParaRPr>
          </a:p>
          <a:p>
            <a:pPr algn="ctr"/>
            <a:r>
              <a:rPr lang="en-US" sz="2800" dirty="0" smtClean="0">
                <a:solidFill>
                  <a:srgbClr val="FF9900"/>
                </a:solidFill>
              </a:rPr>
              <a:t>STEROID HORMONE ??</a:t>
            </a:r>
            <a:r>
              <a:rPr lang="en-US" sz="2800" dirty="0" smtClean="0">
                <a:solidFill>
                  <a:srgbClr val="00B050"/>
                </a:solidFill>
              </a:rPr>
              <a:t>    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5800" y="5257800"/>
            <a:ext cx="2362200" cy="1015663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6699"/>
                </a:solidFill>
                <a:latin typeface="Verdana" pitchFamily="34" charset="0"/>
              </a:rPr>
              <a:t>An </a:t>
            </a:r>
            <a:r>
              <a:rPr lang="en-US" sz="2000" b="1" dirty="0" smtClean="0">
                <a:solidFill>
                  <a:srgbClr val="006699"/>
                </a:solidFill>
                <a:latin typeface="Verdana" pitchFamily="34" charset="0"/>
              </a:rPr>
              <a:t>Important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6699"/>
                </a:solidFill>
                <a:latin typeface="Verdana" pitchFamily="34" charset="0"/>
              </a:rPr>
              <a:t> </a:t>
            </a:r>
            <a:r>
              <a:rPr lang="en-US" sz="2000" b="1" dirty="0">
                <a:solidFill>
                  <a:srgbClr val="006699"/>
                </a:solidFill>
                <a:latin typeface="Verdana" pitchFamily="34" charset="0"/>
              </a:rPr>
              <a:t>Question for</a:t>
            </a:r>
            <a:r>
              <a:rPr lang="en-US" sz="2000" b="1" dirty="0">
                <a:solidFill>
                  <a:srgbClr val="66FF33"/>
                </a:solidFill>
                <a:latin typeface="Verdana" pitchFamily="34" charset="0"/>
              </a:rPr>
              <a:t/>
            </a:r>
            <a:br>
              <a:rPr lang="en-US" sz="2000" b="1" dirty="0">
                <a:solidFill>
                  <a:srgbClr val="66FF33"/>
                </a:solidFill>
                <a:latin typeface="Verdana" pitchFamily="34" charset="0"/>
              </a:rPr>
            </a:br>
            <a:r>
              <a:rPr lang="en-US" sz="2000" b="1" dirty="0">
                <a:solidFill>
                  <a:srgbClr val="FF6600"/>
                </a:solidFill>
                <a:latin typeface="Verdana" pitchFamily="34" charset="0"/>
              </a:rPr>
              <a:t>VITAMIN D</a:t>
            </a:r>
          </a:p>
        </p:txBody>
      </p:sp>
    </p:spTree>
    <p:extLst>
      <p:ext uri="{BB962C8B-B14F-4D97-AF65-F5344CB8AC3E}">
        <p14:creationId xmlns:p14="http://schemas.microsoft.com/office/powerpoint/2010/main" val="393258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914400" y="228600"/>
            <a:ext cx="6705600" cy="914400"/>
          </a:xfrm>
          <a:solidFill>
            <a:schemeClr val="tx2">
              <a:lumMod val="50000"/>
              <a:lumOff val="50000"/>
            </a:schemeClr>
          </a:solidFill>
          <a:ln w="76200" cmpd="tri">
            <a:solidFill>
              <a:srgbClr val="FF00FF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rgbClr val="FF00FF"/>
                </a:solidFill>
                <a:latin typeface="Verdana" pitchFamily="34" charset="0"/>
              </a:rPr>
              <a:t>THE ANSWER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549400" y="6248400"/>
            <a:ext cx="5613400" cy="3667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FFFFFF"/>
                </a:solidFill>
              </a:rPr>
              <a:t>1</a:t>
            </a:r>
            <a:r>
              <a:rPr lang="el-GR" b="1">
                <a:solidFill>
                  <a:srgbClr val="FFFFFF"/>
                </a:solidFill>
                <a:cs typeface="Arial" pitchFamily="34" charset="0"/>
              </a:rPr>
              <a:t>α</a:t>
            </a:r>
            <a:r>
              <a:rPr lang="en-US" b="1">
                <a:solidFill>
                  <a:srgbClr val="FFFFFF"/>
                </a:solidFill>
              </a:rPr>
              <a:t>,25(OH)</a:t>
            </a:r>
            <a:r>
              <a:rPr lang="en-US" b="1" baseline="-25000">
                <a:solidFill>
                  <a:srgbClr val="FFFFFF"/>
                </a:solidFill>
              </a:rPr>
              <a:t>2</a:t>
            </a:r>
            <a:r>
              <a:rPr lang="en-US" b="1">
                <a:solidFill>
                  <a:srgbClr val="FFFFFF"/>
                </a:solidFill>
              </a:rPr>
              <a:t>D</a:t>
            </a:r>
            <a:r>
              <a:rPr lang="en-US" b="1" baseline="-25000">
                <a:solidFill>
                  <a:srgbClr val="FFFFFF"/>
                </a:solidFill>
              </a:rPr>
              <a:t>3 </a:t>
            </a:r>
            <a:r>
              <a:rPr lang="en-US" b="1">
                <a:solidFill>
                  <a:srgbClr val="FFFFFF"/>
                </a:solidFill>
              </a:rPr>
              <a:t>is a </a:t>
            </a:r>
            <a:r>
              <a:rPr lang="en-US" b="1" u="sng">
                <a:solidFill>
                  <a:srgbClr val="FFFFFF"/>
                </a:solidFill>
              </a:rPr>
              <a:t>STEROID HORMONE</a:t>
            </a:r>
            <a:r>
              <a:rPr lang="en-US" b="1">
                <a:solidFill>
                  <a:srgbClr val="FFFFFF"/>
                </a:solidFill>
              </a:rPr>
              <a:t> !!</a:t>
            </a:r>
            <a:endParaRPr lang="en-US" b="1" baseline="-25000">
              <a:solidFill>
                <a:srgbClr val="FFFFFF"/>
              </a:solidFill>
            </a:endParaRPr>
          </a:p>
        </p:txBody>
      </p:sp>
      <p:graphicFrame>
        <p:nvGraphicFramePr>
          <p:cNvPr id="2050" name="Object 5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876300" y="1676400"/>
          <a:ext cx="2389188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7" name="CS ChemDraw Drawing" r:id="rId4" imgW="3672720" imgH="3200400" progId="">
                  <p:embed/>
                </p:oleObj>
              </mc:Choice>
              <mc:Fallback>
                <p:oleObj name="CS ChemDraw Drawing" r:id="rId4" imgW="3672720" imgH="3200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1676400"/>
                        <a:ext cx="2389188" cy="194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524500" y="1676400"/>
          <a:ext cx="2441575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8" name="CS ChemDraw Drawing" r:id="rId6" imgW="3754080" imgH="3200400" progId="">
                  <p:embed/>
                </p:oleObj>
              </mc:Choice>
              <mc:Fallback>
                <p:oleObj name="CS ChemDraw Drawing" r:id="rId6" imgW="3754080" imgH="3200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0" y="1676400"/>
                        <a:ext cx="2441575" cy="194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7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738466885"/>
              </p:ext>
            </p:extLst>
          </p:nvPr>
        </p:nvGraphicFramePr>
        <p:xfrm>
          <a:off x="1032329" y="3429000"/>
          <a:ext cx="2465387" cy="217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9" name="CS ChemDraw Drawing" r:id="rId8" imgW="3754080" imgH="3200400" progId="">
                  <p:embed/>
                </p:oleObj>
              </mc:Choice>
              <mc:Fallback>
                <p:oleObj name="CS ChemDraw Drawing" r:id="rId8" imgW="3754080" imgH="32004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2329" y="3429000"/>
                        <a:ext cx="2465387" cy="217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3505200" y="2362200"/>
            <a:ext cx="1714500" cy="533400"/>
          </a:xfrm>
          <a:prstGeom prst="rightArrow">
            <a:avLst>
              <a:gd name="adj1" fmla="val 50000"/>
              <a:gd name="adj2" fmla="val 80357"/>
            </a:avLst>
          </a:prstGeom>
          <a:solidFill>
            <a:schemeClr val="tx1"/>
          </a:solidFill>
          <a:ln w="2857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</a:rPr>
              <a:t>LIVER</a:t>
            </a:r>
          </a:p>
        </p:txBody>
      </p:sp>
      <p:sp>
        <p:nvSpPr>
          <p:cNvPr id="2057" name="AutoShape 9"/>
          <p:cNvSpPr>
            <a:spLocks noChangeArrowheads="1"/>
          </p:cNvSpPr>
          <p:nvPr/>
        </p:nvSpPr>
        <p:spPr bwMode="auto">
          <a:xfrm rot="-1800000">
            <a:off x="3382963" y="4014788"/>
            <a:ext cx="1543050" cy="533400"/>
          </a:xfrm>
          <a:prstGeom prst="leftArrow">
            <a:avLst>
              <a:gd name="adj1" fmla="val 50000"/>
              <a:gd name="adj2" fmla="val 72321"/>
            </a:avLst>
          </a:prstGeom>
          <a:solidFill>
            <a:schemeClr val="tx1"/>
          </a:solidFill>
          <a:ln w="28575">
            <a:solidFill>
              <a:srgbClr val="FF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66"/>
                </a:solidFill>
              </a:rPr>
              <a:t>KIDNEY</a:t>
            </a:r>
          </a:p>
        </p:txBody>
      </p:sp>
      <p:sp>
        <p:nvSpPr>
          <p:cNvPr id="2058" name="AutoShape 10"/>
          <p:cNvSpPr>
            <a:spLocks noChangeArrowheads="1"/>
          </p:cNvSpPr>
          <p:nvPr/>
        </p:nvSpPr>
        <p:spPr bwMode="auto">
          <a:xfrm>
            <a:off x="3429000" y="5181600"/>
            <a:ext cx="1878013" cy="533400"/>
          </a:xfrm>
          <a:prstGeom prst="rightArrow">
            <a:avLst>
              <a:gd name="adj1" fmla="val 50000"/>
              <a:gd name="adj2" fmla="val 88021"/>
            </a:avLst>
          </a:prstGeom>
          <a:solidFill>
            <a:schemeClr val="tx1"/>
          </a:solidFill>
          <a:ln w="38100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</a:rPr>
              <a:t>Target Tissues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5257800" y="5105400"/>
            <a:ext cx="2590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</a:rPr>
              <a:t>BIOLOGICAL RESPONSES !!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52400" y="1447800"/>
            <a:ext cx="2041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00FF"/>
                </a:solidFill>
              </a:rPr>
              <a:t>Vitamin D</a:t>
            </a:r>
            <a:r>
              <a:rPr lang="en-US" sz="2400" b="1" baseline="-25000">
                <a:solidFill>
                  <a:srgbClr val="0000FF"/>
                </a:solidFill>
              </a:rPr>
              <a:t>3</a:t>
            </a:r>
            <a:r>
              <a:rPr lang="en-US" sz="2400" b="1" baseline="-25000">
                <a:solidFill>
                  <a:srgbClr val="339933"/>
                </a:solidFill>
              </a:rPr>
              <a:t> 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1231900" y="3149600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1422400" y="2108200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1790700" y="2108200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457200" y="3429000"/>
            <a:ext cx="544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</a:rPr>
              <a:t>(3</a:t>
            </a:r>
            <a:r>
              <a:rPr lang="el-GR" sz="1400" b="1">
                <a:solidFill>
                  <a:srgbClr val="000000"/>
                </a:solidFill>
                <a:cs typeface="Arial" pitchFamily="34" charset="0"/>
              </a:rPr>
              <a:t>β</a:t>
            </a:r>
            <a:r>
              <a:rPr lang="en-US" sz="1400">
                <a:solidFill>
                  <a:srgbClr val="000000"/>
                </a:solidFill>
                <a:cs typeface="Arial" pitchFamily="34" charset="0"/>
              </a:rPr>
              <a:t>)</a:t>
            </a:r>
            <a:endParaRPr lang="el-GR" sz="1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1460500" y="5181600"/>
            <a:ext cx="444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2066" name="Text Box 19"/>
          <p:cNvSpPr txBox="1">
            <a:spLocks noChangeArrowheads="1"/>
          </p:cNvSpPr>
          <p:nvPr/>
        </p:nvSpPr>
        <p:spPr bwMode="auto">
          <a:xfrm>
            <a:off x="1790700" y="4191000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067" name="Text Box 20"/>
          <p:cNvSpPr txBox="1">
            <a:spLocks noChangeArrowheads="1"/>
          </p:cNvSpPr>
          <p:nvPr/>
        </p:nvSpPr>
        <p:spPr bwMode="auto">
          <a:xfrm>
            <a:off x="522287" y="5410200"/>
            <a:ext cx="544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</a:rPr>
              <a:t>(3</a:t>
            </a:r>
            <a:r>
              <a:rPr lang="el-GR" sz="1400" b="1" dirty="0">
                <a:solidFill>
                  <a:srgbClr val="000000"/>
                </a:solidFill>
                <a:cs typeface="Arial" pitchFamily="34" charset="0"/>
              </a:rPr>
              <a:t>β</a:t>
            </a:r>
            <a:r>
              <a:rPr lang="en-US" sz="1400" b="1" dirty="0">
                <a:solidFill>
                  <a:srgbClr val="000000"/>
                </a:solidFill>
                <a:cs typeface="Arial" pitchFamily="34" charset="0"/>
              </a:rPr>
              <a:t>)</a:t>
            </a:r>
            <a:endParaRPr lang="el-GR" sz="14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068" name="Text Box 21"/>
          <p:cNvSpPr txBox="1">
            <a:spLocks noChangeArrowheads="1"/>
          </p:cNvSpPr>
          <p:nvPr/>
        </p:nvSpPr>
        <p:spPr bwMode="auto">
          <a:xfrm>
            <a:off x="5880100" y="3149600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2069" name="Text Box 22"/>
          <p:cNvSpPr txBox="1">
            <a:spLocks noChangeArrowheads="1"/>
          </p:cNvSpPr>
          <p:nvPr/>
        </p:nvSpPr>
        <p:spPr bwMode="auto">
          <a:xfrm>
            <a:off x="6070600" y="2108200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070" name="Text Box 23"/>
          <p:cNvSpPr txBox="1">
            <a:spLocks noChangeArrowheads="1"/>
          </p:cNvSpPr>
          <p:nvPr/>
        </p:nvSpPr>
        <p:spPr bwMode="auto">
          <a:xfrm>
            <a:off x="6438900" y="2108200"/>
            <a:ext cx="327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071" name="Text Box 24"/>
          <p:cNvSpPr txBox="1">
            <a:spLocks noChangeArrowheads="1"/>
          </p:cNvSpPr>
          <p:nvPr/>
        </p:nvSpPr>
        <p:spPr bwMode="auto">
          <a:xfrm>
            <a:off x="5105400" y="3429000"/>
            <a:ext cx="5445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</a:rPr>
              <a:t>(3</a:t>
            </a:r>
            <a:r>
              <a:rPr lang="el-GR" sz="1400">
                <a:solidFill>
                  <a:srgbClr val="000000"/>
                </a:solidFill>
                <a:cs typeface="Arial" pitchFamily="34" charset="0"/>
              </a:rPr>
              <a:t>β</a:t>
            </a:r>
            <a:r>
              <a:rPr lang="en-US" sz="1400">
                <a:solidFill>
                  <a:srgbClr val="000000"/>
                </a:solidFill>
                <a:cs typeface="Arial" pitchFamily="34" charset="0"/>
              </a:rPr>
              <a:t>)</a:t>
            </a:r>
            <a:endParaRPr lang="el-GR" sz="14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072" name="Rectangle 26"/>
          <p:cNvSpPr>
            <a:spLocks noChangeArrowheads="1"/>
          </p:cNvSpPr>
          <p:nvPr/>
        </p:nvSpPr>
        <p:spPr bwMode="auto">
          <a:xfrm>
            <a:off x="1447800" y="4205288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2073" name="Rectangle 27"/>
          <p:cNvSpPr>
            <a:spLocks noChangeArrowheads="1"/>
          </p:cNvSpPr>
          <p:nvPr/>
        </p:nvSpPr>
        <p:spPr bwMode="auto">
          <a:xfrm>
            <a:off x="1219200" y="6415088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2074" name="Text Box 28"/>
          <p:cNvSpPr txBox="1">
            <a:spLocks noChangeArrowheads="1"/>
          </p:cNvSpPr>
          <p:nvPr/>
        </p:nvSpPr>
        <p:spPr bwMode="auto">
          <a:xfrm>
            <a:off x="7070725" y="2630488"/>
            <a:ext cx="1517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8000"/>
                </a:solidFill>
              </a:rPr>
              <a:t>25(OH)D</a:t>
            </a:r>
            <a:r>
              <a:rPr lang="en-US" sz="2400" b="1" baseline="-25000">
                <a:solidFill>
                  <a:srgbClr val="008000"/>
                </a:solidFill>
              </a:rPr>
              <a:t>3</a:t>
            </a:r>
          </a:p>
        </p:txBody>
      </p:sp>
      <p:sp>
        <p:nvSpPr>
          <p:cNvPr id="29726" name="AutoShape 30"/>
          <p:cNvSpPr>
            <a:spLocks noChangeArrowheads="1"/>
          </p:cNvSpPr>
          <p:nvPr/>
        </p:nvSpPr>
        <p:spPr bwMode="auto">
          <a:xfrm>
            <a:off x="3200401" y="900113"/>
            <a:ext cx="2895600" cy="2895600"/>
          </a:xfrm>
          <a:prstGeom prst="wedgeEllipseCallout">
            <a:avLst>
              <a:gd name="adj1" fmla="val -48028"/>
              <a:gd name="adj2" fmla="val 56852"/>
            </a:avLst>
          </a:prstGeom>
          <a:solidFill>
            <a:schemeClr val="accent1"/>
          </a:solidFill>
          <a:ln w="38100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993366"/>
                </a:solidFill>
              </a:rPr>
              <a:t>Thus the KIDNEY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993366"/>
                </a:solidFill>
              </a:rPr>
              <a:t>is also an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993366"/>
                </a:solidFill>
              </a:rPr>
              <a:t>ENDOCRINE GLAND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993366"/>
                </a:solidFill>
              </a:rPr>
              <a:t>that produces a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993366"/>
                </a:solidFill>
              </a:rPr>
              <a:t>STEROID HORMONE</a:t>
            </a:r>
          </a:p>
        </p:txBody>
      </p:sp>
      <p:sp>
        <p:nvSpPr>
          <p:cNvPr id="2077" name="Text Box 35"/>
          <p:cNvSpPr txBox="1">
            <a:spLocks noChangeArrowheads="1"/>
          </p:cNvSpPr>
          <p:nvPr/>
        </p:nvSpPr>
        <p:spPr bwMode="auto">
          <a:xfrm>
            <a:off x="2029051" y="5486400"/>
            <a:ext cx="333149" cy="215444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078" name="Rectangle 33"/>
          <p:cNvSpPr>
            <a:spLocks noChangeArrowheads="1"/>
          </p:cNvSpPr>
          <p:nvPr/>
        </p:nvSpPr>
        <p:spPr bwMode="auto">
          <a:xfrm>
            <a:off x="1943100" y="5454649"/>
            <a:ext cx="5715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66"/>
                </a:solidFill>
              </a:rPr>
              <a:t>OH</a:t>
            </a:r>
          </a:p>
        </p:txBody>
      </p:sp>
      <p:sp>
        <p:nvSpPr>
          <p:cNvPr id="2079" name="Text Box 36"/>
          <p:cNvSpPr txBox="1">
            <a:spLocks noChangeArrowheads="1"/>
          </p:cNvSpPr>
          <p:nvPr/>
        </p:nvSpPr>
        <p:spPr bwMode="auto">
          <a:xfrm>
            <a:off x="3200401" y="3886200"/>
            <a:ext cx="304800" cy="215444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b="1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080" name="Rectangle 32"/>
          <p:cNvSpPr>
            <a:spLocks noChangeArrowheads="1"/>
          </p:cNvSpPr>
          <p:nvPr/>
        </p:nvSpPr>
        <p:spPr bwMode="auto">
          <a:xfrm>
            <a:off x="3124200" y="3886200"/>
            <a:ext cx="457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8000"/>
                </a:solidFill>
              </a:rPr>
              <a:t>OH</a:t>
            </a:r>
          </a:p>
        </p:txBody>
      </p:sp>
      <p:sp>
        <p:nvSpPr>
          <p:cNvPr id="2081" name="Text Box 37"/>
          <p:cNvSpPr txBox="1">
            <a:spLocks noChangeArrowheads="1"/>
          </p:cNvSpPr>
          <p:nvPr/>
        </p:nvSpPr>
        <p:spPr bwMode="auto">
          <a:xfrm>
            <a:off x="7772400" y="2133600"/>
            <a:ext cx="212725" cy="214313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b="1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082" name="Text Box 31"/>
          <p:cNvSpPr txBox="1">
            <a:spLocks noChangeArrowheads="1"/>
          </p:cNvSpPr>
          <p:nvPr/>
        </p:nvSpPr>
        <p:spPr bwMode="auto">
          <a:xfrm>
            <a:off x="7696200" y="2108200"/>
            <a:ext cx="685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8000"/>
                </a:solidFill>
              </a:rPr>
              <a:t>OH</a:t>
            </a:r>
          </a:p>
        </p:txBody>
      </p:sp>
      <p:sp>
        <p:nvSpPr>
          <p:cNvPr id="2083" name="Text Box 38"/>
          <p:cNvSpPr txBox="1">
            <a:spLocks noChangeArrowheads="1"/>
          </p:cNvSpPr>
          <p:nvPr/>
        </p:nvSpPr>
        <p:spPr bwMode="auto">
          <a:xfrm>
            <a:off x="1584325" y="4724400"/>
            <a:ext cx="2759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0066"/>
                </a:solidFill>
              </a:rPr>
              <a:t>1</a:t>
            </a:r>
            <a:r>
              <a:rPr lang="el-GR" b="1">
                <a:solidFill>
                  <a:srgbClr val="FF0066"/>
                </a:solidFill>
              </a:rPr>
              <a:t>α</a:t>
            </a:r>
            <a:r>
              <a:rPr lang="en-US" b="1">
                <a:solidFill>
                  <a:srgbClr val="FF0066"/>
                </a:solidFill>
              </a:rPr>
              <a:t>,25(OH)</a:t>
            </a:r>
            <a:r>
              <a:rPr lang="en-US" b="1" baseline="-25000">
                <a:solidFill>
                  <a:srgbClr val="FF0066"/>
                </a:solidFill>
              </a:rPr>
              <a:t>2</a:t>
            </a:r>
            <a:r>
              <a:rPr lang="en-US" b="1">
                <a:solidFill>
                  <a:srgbClr val="FF0066"/>
                </a:solidFill>
              </a:rPr>
              <a:t>-vitamin D</a:t>
            </a:r>
            <a:r>
              <a:rPr lang="en-US" b="1" baseline="-25000">
                <a:solidFill>
                  <a:srgbClr val="FF0066"/>
                </a:solidFill>
              </a:rPr>
              <a:t>3</a:t>
            </a:r>
          </a:p>
        </p:txBody>
      </p:sp>
      <p:sp>
        <p:nvSpPr>
          <p:cNvPr id="2084" name="Line 39"/>
          <p:cNvSpPr>
            <a:spLocks noChangeShapeType="1"/>
          </p:cNvSpPr>
          <p:nvPr/>
        </p:nvSpPr>
        <p:spPr bwMode="auto">
          <a:xfrm>
            <a:off x="7620000" y="2070100"/>
            <a:ext cx="228600" cy="1524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1447800" y="152400"/>
            <a:ext cx="1752600" cy="1219200"/>
            <a:chOff x="1392" y="1200"/>
            <a:chExt cx="1104" cy="768"/>
          </a:xfrm>
        </p:grpSpPr>
        <p:sp>
          <p:nvSpPr>
            <p:cNvPr id="2086" name="AutoShape 42"/>
            <p:cNvSpPr>
              <a:spLocks noChangeArrowheads="1"/>
            </p:cNvSpPr>
            <p:nvPr/>
          </p:nvSpPr>
          <p:spPr bwMode="auto">
            <a:xfrm>
              <a:off x="1392" y="1200"/>
              <a:ext cx="1104" cy="768"/>
            </a:xfrm>
            <a:prstGeom prst="wedgeEllipseCallout">
              <a:avLst>
                <a:gd name="adj1" fmla="val -46741"/>
                <a:gd name="adj2" fmla="val 60028"/>
              </a:avLst>
            </a:prstGeom>
            <a:solidFill>
              <a:srgbClr val="BBE0E3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087" name="Text Box 43"/>
            <p:cNvSpPr txBox="1">
              <a:spLocks noChangeArrowheads="1"/>
            </p:cNvSpPr>
            <p:nvPr/>
          </p:nvSpPr>
          <p:spPr bwMode="auto">
            <a:xfrm>
              <a:off x="1536" y="1392"/>
              <a:ext cx="780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CC0099"/>
                  </a:solidFill>
                </a:rPr>
                <a:t>Vitamin D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CC0099"/>
                  </a:solidFill>
                </a:rPr>
                <a:t>is inert.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504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0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05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0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allAtOnce" animBg="1"/>
      <p:bldP spid="2056" grpId="0" build="allAtOnce" animBg="1"/>
      <p:bldP spid="2057" grpId="0" build="allAtOnce" animBg="1"/>
      <p:bldP spid="2058" grpId="0" build="allAtOnce" animBg="1"/>
      <p:bldP spid="297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96838" y="377071"/>
            <a:ext cx="8945562" cy="670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indent="-3175" algn="ctr"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endParaRPr lang="en-US" altLang="en-US" sz="2200" dirty="0">
              <a:solidFill>
                <a:srgbClr val="FFFF00"/>
              </a:solidFill>
            </a:endParaRP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00CCFF"/>
                </a:solidFill>
              </a:rPr>
              <a:t>Adipose</a:t>
            </a:r>
            <a:r>
              <a:rPr lang="en-US" altLang="en-US" sz="2400" dirty="0">
                <a:solidFill>
                  <a:srgbClr val="00FFFF"/>
                </a:solidFill>
              </a:rPr>
              <a:t>	</a:t>
            </a:r>
            <a:r>
              <a:rPr lang="en-US" altLang="en-US" sz="2400" dirty="0">
                <a:solidFill>
                  <a:srgbClr val="66FF33"/>
                </a:solidFill>
              </a:rPr>
              <a:t>Hair Follicle</a:t>
            </a:r>
            <a:r>
              <a:rPr lang="en-US" altLang="en-US" sz="2400" dirty="0">
                <a:solidFill>
                  <a:srgbClr val="00FFFF"/>
                </a:solidFill>
              </a:rPr>
              <a:t>	</a:t>
            </a:r>
            <a:r>
              <a:rPr lang="en-US" altLang="en-US" sz="2400" dirty="0">
                <a:solidFill>
                  <a:srgbClr val="00CCFF"/>
                </a:solidFill>
              </a:rPr>
              <a:t>Pituitary</a:t>
            </a:r>
            <a:r>
              <a:rPr lang="en-US" altLang="en-US" sz="2400" dirty="0">
                <a:solidFill>
                  <a:srgbClr val="FFFF00"/>
                </a:solidFill>
              </a:rPr>
              <a:t>	</a:t>
            </a: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66FF33"/>
                </a:solidFill>
              </a:rPr>
              <a:t>Adrenal	</a:t>
            </a:r>
            <a:r>
              <a:rPr lang="en-US" altLang="en-US" sz="2400" dirty="0">
                <a:solidFill>
                  <a:srgbClr val="00CCFF"/>
                </a:solidFill>
              </a:rPr>
              <a:t>Intestine</a:t>
            </a:r>
            <a:r>
              <a:rPr lang="en-US" altLang="en-US" sz="2400" dirty="0">
                <a:solidFill>
                  <a:srgbClr val="66FF33"/>
                </a:solidFill>
              </a:rPr>
              <a:t>	Placenta</a:t>
            </a:r>
            <a:r>
              <a:rPr lang="en-US" altLang="en-US" sz="2400" dirty="0">
                <a:solidFill>
                  <a:srgbClr val="FFFF00"/>
                </a:solidFill>
              </a:rPr>
              <a:t>	</a:t>
            </a: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00CCFF"/>
                </a:solidFill>
              </a:rPr>
              <a:t>Bone</a:t>
            </a:r>
            <a:r>
              <a:rPr lang="en-US" altLang="en-US" sz="2400" dirty="0">
                <a:solidFill>
                  <a:srgbClr val="00FFFF"/>
                </a:solidFill>
              </a:rPr>
              <a:t>	</a:t>
            </a:r>
            <a:r>
              <a:rPr lang="en-US" altLang="en-US" sz="2400" dirty="0">
                <a:solidFill>
                  <a:srgbClr val="66FF33"/>
                </a:solidFill>
              </a:rPr>
              <a:t>Kidney</a:t>
            </a:r>
            <a:r>
              <a:rPr lang="en-US" altLang="en-US" sz="2400" dirty="0">
                <a:solidFill>
                  <a:srgbClr val="00FFFF"/>
                </a:solidFill>
              </a:rPr>
              <a:t>	This will be the first scholarly</a:t>
            </a: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00FFFF"/>
                </a:solidFill>
              </a:rPr>
              <a:t>function by our UCR Emeritus/a in an activity sponsored by our Emeritus/a </a:t>
            </a:r>
            <a:r>
              <a:rPr lang="en-US" altLang="en-US" sz="2400" dirty="0" err="1">
                <a:solidFill>
                  <a:srgbClr val="00FFFF"/>
                </a:solidFill>
              </a:rPr>
              <a:t>Organization.</a:t>
            </a:r>
            <a:r>
              <a:rPr lang="en-US" altLang="en-US" sz="2400" dirty="0" err="1" smtClean="0">
                <a:solidFill>
                  <a:srgbClr val="00CCFF"/>
                </a:solidFill>
              </a:rPr>
              <a:t>Prostate</a:t>
            </a:r>
            <a:r>
              <a:rPr lang="en-US" altLang="en-US" sz="2400" dirty="0">
                <a:solidFill>
                  <a:srgbClr val="FFFF00"/>
                </a:solidFill>
              </a:rPr>
              <a:t>	</a:t>
            </a: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66FF33"/>
                </a:solidFill>
              </a:rPr>
              <a:t>Bone Marrow	</a:t>
            </a:r>
            <a:r>
              <a:rPr lang="en-US" altLang="en-US" sz="2400" dirty="0">
                <a:solidFill>
                  <a:srgbClr val="00CCFF"/>
                </a:solidFill>
              </a:rPr>
              <a:t>Liver (fetal)</a:t>
            </a:r>
            <a:r>
              <a:rPr lang="en-US" altLang="en-US" sz="2400" dirty="0">
                <a:solidFill>
                  <a:srgbClr val="66FF33"/>
                </a:solidFill>
              </a:rPr>
              <a:t>	Skin	</a:t>
            </a: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00CCFF"/>
                </a:solidFill>
              </a:rPr>
              <a:t>Brain</a:t>
            </a:r>
            <a:r>
              <a:rPr lang="en-US" altLang="en-US" sz="2400" dirty="0">
                <a:solidFill>
                  <a:srgbClr val="00FFFF"/>
                </a:solidFill>
              </a:rPr>
              <a:t>	</a:t>
            </a:r>
            <a:r>
              <a:rPr lang="en-US" altLang="en-US" sz="2400" dirty="0">
                <a:solidFill>
                  <a:srgbClr val="66FF33"/>
                </a:solidFill>
              </a:rPr>
              <a:t>Lung</a:t>
            </a:r>
            <a:r>
              <a:rPr lang="en-US" altLang="en-US" sz="2400" dirty="0">
                <a:solidFill>
                  <a:srgbClr val="00FFFF"/>
                </a:solidFill>
              </a:rPr>
              <a:t>	</a:t>
            </a:r>
            <a:r>
              <a:rPr lang="en-US" altLang="en-US" sz="2400" dirty="0" err="1">
                <a:solidFill>
                  <a:srgbClr val="00CCFF"/>
                </a:solidFill>
              </a:rPr>
              <a:t>Spermatazoa</a:t>
            </a:r>
            <a:r>
              <a:rPr lang="en-US" altLang="en-US" sz="2400" dirty="0">
                <a:solidFill>
                  <a:srgbClr val="FFFF00"/>
                </a:solidFill>
              </a:rPr>
              <a:t>	</a:t>
            </a: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66FF33"/>
                </a:solidFill>
              </a:rPr>
              <a:t>Breast	</a:t>
            </a:r>
            <a:r>
              <a:rPr lang="en-US" altLang="en-US" sz="2400" dirty="0">
                <a:solidFill>
                  <a:srgbClr val="00CCFF"/>
                </a:solidFill>
              </a:rPr>
              <a:t>Muscle (cardiac)</a:t>
            </a:r>
            <a:r>
              <a:rPr lang="en-US" altLang="en-US" sz="2400" dirty="0">
                <a:solidFill>
                  <a:srgbClr val="66FF33"/>
                </a:solidFill>
              </a:rPr>
              <a:t>	Stomach	</a:t>
            </a: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00CCFF"/>
                </a:solidFill>
              </a:rPr>
              <a:t>Cancer Cells (many)</a:t>
            </a:r>
            <a:r>
              <a:rPr lang="en-US" altLang="en-US" sz="2400" dirty="0">
                <a:solidFill>
                  <a:srgbClr val="00FFFF"/>
                </a:solidFill>
              </a:rPr>
              <a:t>	</a:t>
            </a:r>
            <a:r>
              <a:rPr lang="en-US" altLang="en-US" sz="2400" dirty="0">
                <a:solidFill>
                  <a:srgbClr val="66FF33"/>
                </a:solidFill>
              </a:rPr>
              <a:t>Muscle (smooth)</a:t>
            </a:r>
            <a:r>
              <a:rPr lang="en-US" altLang="en-US" sz="2400" dirty="0">
                <a:solidFill>
                  <a:srgbClr val="00FFFF"/>
                </a:solidFill>
              </a:rPr>
              <a:t>	</a:t>
            </a:r>
            <a:r>
              <a:rPr lang="en-US" altLang="en-US" sz="2400" dirty="0">
                <a:solidFill>
                  <a:srgbClr val="00CCFF"/>
                </a:solidFill>
              </a:rPr>
              <a:t>Testis</a:t>
            </a:r>
            <a:r>
              <a:rPr lang="en-US" altLang="en-US" sz="2400" dirty="0">
                <a:solidFill>
                  <a:srgbClr val="FFFF00"/>
                </a:solidFill>
              </a:rPr>
              <a:t>	</a:t>
            </a: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66FF33"/>
                </a:solidFill>
              </a:rPr>
              <a:t>Cartilage	</a:t>
            </a:r>
            <a:r>
              <a:rPr lang="en-US" altLang="en-US" sz="2400" dirty="0">
                <a:solidFill>
                  <a:srgbClr val="00CCFF"/>
                </a:solidFill>
              </a:rPr>
              <a:t>Osteoblast</a:t>
            </a:r>
            <a:r>
              <a:rPr lang="en-US" altLang="en-US" sz="2400" dirty="0">
                <a:solidFill>
                  <a:srgbClr val="66FF33"/>
                </a:solidFill>
              </a:rPr>
              <a:t>	Thymus	</a:t>
            </a: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00CCFF"/>
                </a:solidFill>
              </a:rPr>
              <a:t>Colon</a:t>
            </a:r>
            <a:r>
              <a:rPr lang="en-US" altLang="en-US" sz="2400" dirty="0">
                <a:solidFill>
                  <a:srgbClr val="00FFFF"/>
                </a:solidFill>
              </a:rPr>
              <a:t>	</a:t>
            </a:r>
            <a:r>
              <a:rPr lang="en-US" altLang="en-US" sz="2400" dirty="0">
                <a:solidFill>
                  <a:srgbClr val="66FF33"/>
                </a:solidFill>
              </a:rPr>
              <a:t>Ovary</a:t>
            </a:r>
            <a:r>
              <a:rPr lang="en-US" altLang="en-US" sz="2400" dirty="0">
                <a:solidFill>
                  <a:srgbClr val="00FFFF"/>
                </a:solidFill>
              </a:rPr>
              <a:t>	</a:t>
            </a:r>
            <a:r>
              <a:rPr lang="en-US" altLang="en-US" sz="2400" dirty="0">
                <a:solidFill>
                  <a:srgbClr val="00CCFF"/>
                </a:solidFill>
              </a:rPr>
              <a:t>Thyroid	</a:t>
            </a: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66FF33"/>
                </a:solidFill>
              </a:rPr>
              <a:t>Eggshell Gland 	</a:t>
            </a:r>
            <a:r>
              <a:rPr lang="en-US" altLang="en-US" sz="2400" dirty="0">
                <a:solidFill>
                  <a:srgbClr val="00CCFF"/>
                </a:solidFill>
              </a:rPr>
              <a:t>Pancreas </a:t>
            </a:r>
            <a:r>
              <a:rPr lang="en-US" altLang="en-US" sz="2400" dirty="0">
                <a:solidFill>
                  <a:srgbClr val="00CCFF"/>
                </a:solidFill>
                <a:latin typeface="Symbol" pitchFamily="18" charset="2"/>
              </a:rPr>
              <a:t>b</a:t>
            </a:r>
            <a:r>
              <a:rPr lang="en-US" altLang="en-US" sz="2400" dirty="0">
                <a:solidFill>
                  <a:srgbClr val="00CCFF"/>
                </a:solidFill>
              </a:rPr>
              <a:t> Cell</a:t>
            </a:r>
            <a:r>
              <a:rPr lang="en-US" altLang="en-US" sz="2400" dirty="0">
                <a:solidFill>
                  <a:srgbClr val="66FF33"/>
                </a:solidFill>
              </a:rPr>
              <a:t>	 Uterus</a:t>
            </a: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00CCFF"/>
                </a:solidFill>
              </a:rPr>
              <a:t>Endothelium</a:t>
            </a:r>
            <a:r>
              <a:rPr lang="en-US" altLang="en-US" sz="2400" dirty="0">
                <a:solidFill>
                  <a:srgbClr val="66FF33"/>
                </a:solidFill>
              </a:rPr>
              <a:t>	Parathyroid 	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66FF33"/>
                </a:solidFill>
              </a:rPr>
              <a:t>Epididymis</a:t>
            </a:r>
            <a:r>
              <a:rPr lang="en-US" altLang="en-US" sz="2400" dirty="0">
                <a:solidFill>
                  <a:srgbClr val="00FFFF"/>
                </a:solidFill>
              </a:rPr>
              <a:t>	</a:t>
            </a:r>
            <a:r>
              <a:rPr lang="en-US" altLang="en-US" sz="2400" dirty="0">
                <a:solidFill>
                  <a:srgbClr val="00CCFF"/>
                </a:solidFill>
              </a:rPr>
              <a:t>Parotid </a:t>
            </a: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00CCFF"/>
                </a:solidFill>
              </a:rPr>
              <a:t> Ganglion  	</a:t>
            </a:r>
            <a:r>
              <a:rPr lang="en-US" altLang="en-US" sz="2400" dirty="0">
                <a:solidFill>
                  <a:srgbClr val="FFFF00"/>
                </a:solidFill>
              </a:rPr>
              <a:t>B &amp; T  Lymphocytes		</a:t>
            </a:r>
          </a:p>
          <a:p>
            <a:pPr defTabSz="93821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0" algn="l"/>
                <a:tab pos="6350000" algn="l"/>
              </a:tabLst>
            </a:pPr>
            <a:r>
              <a:rPr lang="en-US" altLang="en-US" sz="2400" dirty="0">
                <a:solidFill>
                  <a:srgbClr val="0000CC"/>
                </a:solidFill>
              </a:rPr>
              <a:t>Ganglion</a:t>
            </a:r>
            <a:r>
              <a:rPr lang="en-US" altLang="en-US" sz="2400" dirty="0">
                <a:solidFill>
                  <a:srgbClr val="66FF33"/>
                </a:solidFill>
              </a:rPr>
              <a:t>	</a:t>
            </a:r>
            <a:r>
              <a:rPr lang="en-US" altLang="en-US" sz="2400" dirty="0">
                <a:solidFill>
                  <a:srgbClr val="FFFF00"/>
                </a:solidFill>
              </a:rPr>
              <a:t>		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85800" y="260350"/>
            <a:ext cx="8148638" cy="1225550"/>
          </a:xfrm>
          <a:prstGeom prst="rect">
            <a:avLst/>
          </a:prstGeom>
          <a:noFill/>
          <a:ln w="38100" algn="ctr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FFFF00"/>
                </a:solidFill>
              </a:rPr>
              <a:t>THE TISSUE DISTRIBUTION OF THE NUCLEAR</a:t>
            </a:r>
          </a:p>
          <a:p>
            <a:pPr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FFFF00"/>
                </a:solidFill>
              </a:rPr>
              <a:t> 1</a:t>
            </a:r>
            <a:r>
              <a:rPr lang="el-GR" altLang="en-US" sz="2400" b="1" dirty="0">
                <a:solidFill>
                  <a:srgbClr val="FFFF00"/>
                </a:solidFill>
                <a:cs typeface="Arial" pitchFamily="34" charset="0"/>
              </a:rPr>
              <a:t>α</a:t>
            </a:r>
            <a:r>
              <a:rPr lang="en-US" altLang="en-US" sz="2400" b="1" dirty="0">
                <a:solidFill>
                  <a:srgbClr val="FFFF00"/>
                </a:solidFill>
              </a:rPr>
              <a:t>,25(OH)</a:t>
            </a:r>
            <a:r>
              <a:rPr lang="en-US" altLang="en-US" sz="2400" b="1" baseline="-25000" dirty="0">
                <a:solidFill>
                  <a:srgbClr val="FFFF00"/>
                </a:solidFill>
              </a:rPr>
              <a:t>2</a:t>
            </a:r>
            <a:r>
              <a:rPr lang="en-US" altLang="en-US" sz="2400" b="1" dirty="0">
                <a:solidFill>
                  <a:srgbClr val="FFFF00"/>
                </a:solidFill>
              </a:rPr>
              <a:t>D</a:t>
            </a:r>
            <a:r>
              <a:rPr lang="en-US" altLang="en-US" sz="2400" b="1" baseline="-25000" dirty="0">
                <a:solidFill>
                  <a:srgbClr val="FFFF00"/>
                </a:solidFill>
              </a:rPr>
              <a:t>3</a:t>
            </a:r>
            <a:r>
              <a:rPr lang="en-US" altLang="en-US" sz="2400" b="1" dirty="0">
                <a:solidFill>
                  <a:srgbClr val="FFFF00"/>
                </a:solidFill>
              </a:rPr>
              <a:t> RECEPTOR (VDR) DEFINES THE</a:t>
            </a:r>
          </a:p>
          <a:p>
            <a:pPr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FFFF00"/>
                </a:solidFill>
              </a:rPr>
              <a:t>SCOPE OF THE VITAMIN D ENDOCRINE SYSTEM</a:t>
            </a:r>
            <a:endParaRPr lang="en-US" altLang="en-US" sz="2000" b="1" dirty="0">
              <a:solidFill>
                <a:srgbClr val="FFFFFF"/>
              </a:solidFill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905000" y="1563469"/>
            <a:ext cx="1620958" cy="646331"/>
          </a:xfrm>
          <a:prstGeom prst="rect">
            <a:avLst/>
          </a:prstGeom>
          <a:noFill/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</a:rPr>
              <a:t>(1969 – 2012)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</a:rPr>
              <a:t>Many Labs</a:t>
            </a:r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3495675" y="2697564"/>
            <a:ext cx="2895600" cy="3957638"/>
          </a:xfrm>
          <a:prstGeom prst="rect">
            <a:avLst/>
          </a:prstGeom>
          <a:solidFill>
            <a:srgbClr val="0000CC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-228600" y="914400"/>
            <a:ext cx="6775451" cy="5943600"/>
            <a:chOff x="149" y="1278"/>
            <a:chExt cx="4268" cy="3035"/>
          </a:xfrm>
          <a:solidFill>
            <a:srgbClr val="0000CC"/>
          </a:solidFill>
        </p:grpSpPr>
        <p:sp>
          <p:nvSpPr>
            <p:cNvPr id="31756" name="Rectangle 12"/>
            <p:cNvSpPr>
              <a:spLocks noChangeArrowheads="1"/>
            </p:cNvSpPr>
            <p:nvPr/>
          </p:nvSpPr>
          <p:spPr bwMode="auto">
            <a:xfrm>
              <a:off x="2396" y="1609"/>
              <a:ext cx="2021" cy="696"/>
            </a:xfrm>
            <a:prstGeom prst="rect">
              <a:avLst/>
            </a:prstGeom>
            <a:grpFill/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149" y="1278"/>
              <a:ext cx="2347" cy="3035"/>
              <a:chOff x="149" y="1278"/>
              <a:chExt cx="2347" cy="3035"/>
            </a:xfrm>
            <a:grpFill/>
          </p:grpSpPr>
          <p:sp>
            <p:nvSpPr>
              <p:cNvPr id="31758" name="Rectangle 11"/>
              <p:cNvSpPr>
                <a:spLocks noChangeArrowheads="1"/>
              </p:cNvSpPr>
              <p:nvPr/>
            </p:nvSpPr>
            <p:spPr bwMode="auto">
              <a:xfrm>
                <a:off x="238" y="1278"/>
                <a:ext cx="1250" cy="683"/>
              </a:xfrm>
              <a:prstGeom prst="rect">
                <a:avLst/>
              </a:prstGeom>
              <a:grpFill/>
              <a:ln w="9525">
                <a:solidFill>
                  <a:srgbClr val="0000CC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4" name="Group 20"/>
              <p:cNvGrpSpPr>
                <a:grpSpLocks/>
              </p:cNvGrpSpPr>
              <p:nvPr/>
            </p:nvGrpSpPr>
            <p:grpSpPr bwMode="auto">
              <a:xfrm>
                <a:off x="149" y="1913"/>
                <a:ext cx="2347" cy="2400"/>
                <a:chOff x="149" y="1913"/>
                <a:chExt cx="2347" cy="2400"/>
              </a:xfrm>
              <a:grpFill/>
            </p:grpSpPr>
            <p:sp>
              <p:nvSpPr>
                <p:cNvPr id="31760" name="Rectangle 7"/>
                <p:cNvSpPr>
                  <a:spLocks noChangeArrowheads="1"/>
                </p:cNvSpPr>
                <p:nvPr/>
              </p:nvSpPr>
              <p:spPr bwMode="auto">
                <a:xfrm>
                  <a:off x="321" y="1913"/>
                  <a:ext cx="2175" cy="2400"/>
                </a:xfrm>
                <a:prstGeom prst="rect">
                  <a:avLst/>
                </a:prstGeom>
                <a:grpFill/>
                <a:ln w="9525">
                  <a:solidFill>
                    <a:srgbClr val="0000CC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761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49" y="2208"/>
                  <a:ext cx="2217" cy="1629"/>
                </a:xfrm>
                <a:prstGeom prst="rect">
                  <a:avLst/>
                </a:prstGeom>
                <a:grpFill/>
                <a:ln w="28575">
                  <a:solidFill>
                    <a:srgbClr val="FF33CC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b="1" dirty="0">
                      <a:solidFill>
                        <a:srgbClr val="D60093"/>
                      </a:solidFill>
                    </a:rPr>
                    <a:t>The </a:t>
                  </a:r>
                  <a:r>
                    <a:rPr lang="en-US" b="1" dirty="0" err="1">
                      <a:solidFill>
                        <a:srgbClr val="D60093"/>
                      </a:solidFill>
                    </a:rPr>
                    <a:t>orignal</a:t>
                  </a:r>
                  <a:r>
                    <a:rPr lang="en-US" b="1" dirty="0">
                      <a:solidFill>
                        <a:srgbClr val="D60093"/>
                      </a:solidFill>
                    </a:rPr>
                    <a:t> three</a:t>
                  </a: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b="1" dirty="0">
                      <a:solidFill>
                        <a:srgbClr val="D60093"/>
                      </a:solidFill>
                    </a:rPr>
                    <a:t>VDR containing</a:t>
                  </a: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b="1" dirty="0">
                      <a:solidFill>
                        <a:srgbClr val="D60093"/>
                      </a:solidFill>
                    </a:rPr>
                    <a:t>target organs where</a:t>
                  </a: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b="1" dirty="0">
                      <a:solidFill>
                        <a:srgbClr val="D60093"/>
                      </a:solidFill>
                    </a:rPr>
                    <a:t>1,25(OH)</a:t>
                  </a:r>
                  <a:r>
                    <a:rPr lang="en-US" b="1" baseline="-25000" dirty="0">
                      <a:solidFill>
                        <a:srgbClr val="D60093"/>
                      </a:solidFill>
                    </a:rPr>
                    <a:t>2</a:t>
                  </a:r>
                  <a:r>
                    <a:rPr lang="en-US" b="1" dirty="0">
                      <a:solidFill>
                        <a:srgbClr val="D60093"/>
                      </a:solidFill>
                    </a:rPr>
                    <a:t>D</a:t>
                  </a:r>
                  <a:r>
                    <a:rPr lang="en-US" b="1" baseline="-25000" dirty="0">
                      <a:solidFill>
                        <a:srgbClr val="D60093"/>
                      </a:solidFill>
                    </a:rPr>
                    <a:t>3</a:t>
                  </a: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b="1" dirty="0">
                      <a:solidFill>
                        <a:srgbClr val="D60093"/>
                      </a:solidFill>
                    </a:rPr>
                    <a:t>was known in 1971 to produce</a:t>
                  </a: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b="1" dirty="0">
                      <a:solidFill>
                        <a:srgbClr val="D60093"/>
                      </a:solidFill>
                    </a:rPr>
                    <a:t>biological effects were:</a:t>
                  </a: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 dirty="0">
                    <a:solidFill>
                      <a:srgbClr val="D60093"/>
                    </a:solidFill>
                  </a:endParaRP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b="1" dirty="0">
                      <a:solidFill>
                        <a:srgbClr val="FFC000"/>
                      </a:solidFill>
                    </a:rPr>
                    <a:t>Intestine, Bone, Kidney</a:t>
                  </a: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 dirty="0">
                    <a:solidFill>
                      <a:srgbClr val="D60093"/>
                    </a:solidFill>
                  </a:endParaRPr>
                </a:p>
              </p:txBody>
            </p:sp>
          </p:grpSp>
        </p:grp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6401255" y="1935190"/>
            <a:ext cx="2681288" cy="5994497"/>
            <a:chOff x="3879" y="627"/>
            <a:chExt cx="1689" cy="2877"/>
          </a:xfrm>
          <a:solidFill>
            <a:srgbClr val="0000CC"/>
          </a:solidFill>
        </p:grpSpPr>
        <p:sp>
          <p:nvSpPr>
            <p:cNvPr id="31754" name="Rectangle 9"/>
            <p:cNvSpPr>
              <a:spLocks noChangeArrowheads="1"/>
            </p:cNvSpPr>
            <p:nvPr/>
          </p:nvSpPr>
          <p:spPr bwMode="auto">
            <a:xfrm>
              <a:off x="3888" y="1200"/>
              <a:ext cx="1680" cy="2304"/>
            </a:xfrm>
            <a:prstGeom prst="rect">
              <a:avLst/>
            </a:prstGeom>
            <a:grpFill/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1755" name="Text Box 19"/>
            <p:cNvSpPr txBox="1">
              <a:spLocks noChangeArrowheads="1"/>
            </p:cNvSpPr>
            <p:nvPr/>
          </p:nvSpPr>
          <p:spPr bwMode="auto">
            <a:xfrm>
              <a:off x="3879" y="627"/>
              <a:ext cx="1635" cy="827"/>
            </a:xfrm>
            <a:prstGeom prst="rect">
              <a:avLst/>
            </a:prstGeom>
            <a:grpFill/>
            <a:ln w="9525">
              <a:solidFill>
                <a:srgbClr val="0000CC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>
                  <a:solidFill>
                    <a:srgbClr val="FF3300"/>
                  </a:solidFill>
                </a:rPr>
                <a:t>Discovery of the VDR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>
                  <a:solidFill>
                    <a:srgbClr val="FF3300"/>
                  </a:solidFill>
                </a:rPr>
                <a:t>in many new and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 err="1">
                  <a:solidFill>
                    <a:srgbClr val="FF3300"/>
                  </a:solidFill>
                </a:rPr>
                <a:t>suprising</a:t>
              </a:r>
              <a:r>
                <a:rPr lang="en-US" b="1" dirty="0">
                  <a:solidFill>
                    <a:srgbClr val="FF3300"/>
                  </a:solidFill>
                </a:rPr>
                <a:t> tissues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>
                  <a:solidFill>
                    <a:srgbClr val="FF3300"/>
                  </a:solidFill>
                </a:rPr>
                <a:t>(over 40  locations)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>
                  <a:solidFill>
                    <a:srgbClr val="FF3300"/>
                  </a:solidFill>
                </a:rPr>
                <a:t>(1974 – 2020)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 b="1" dirty="0">
                <a:solidFill>
                  <a:srgbClr val="FF3300"/>
                </a:solidFill>
              </a:endParaRPr>
            </a:p>
          </p:txBody>
        </p:sp>
      </p:grpSp>
      <p:sp>
        <p:nvSpPr>
          <p:cNvPr id="64536" name="Rectangle 24"/>
          <p:cNvSpPr>
            <a:spLocks noChangeArrowheads="1"/>
          </p:cNvSpPr>
          <p:nvPr/>
        </p:nvSpPr>
        <p:spPr bwMode="auto">
          <a:xfrm>
            <a:off x="6400800" y="1600200"/>
            <a:ext cx="2514600" cy="1828800"/>
          </a:xfrm>
          <a:prstGeom prst="rect">
            <a:avLst/>
          </a:prstGeom>
          <a:solidFill>
            <a:srgbClr val="0000CC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64537" name="WordArt 25" descr="Narrow vertical"/>
          <p:cNvSpPr>
            <a:spLocks noChangeArrowheads="1" noChangeShapeType="1" noTextEdit="1"/>
          </p:cNvSpPr>
          <p:nvPr/>
        </p:nvSpPr>
        <p:spPr bwMode="auto">
          <a:xfrm rot="-367656">
            <a:off x="1657350" y="3657600"/>
            <a:ext cx="6572250" cy="669925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cs typeface="Arial"/>
              </a:rPr>
              <a:t>Some surprising new </a:t>
            </a:r>
            <a:r>
              <a:rPr lang="en-US" sz="2800" b="1" kern="10" dirty="0" err="1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cs typeface="Arial"/>
              </a:rPr>
              <a:t>VDR</a:t>
            </a:r>
            <a:r>
              <a:rPr lang="en-US" sz="2800" b="1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cs typeface="Arial"/>
              </a:rPr>
              <a:t> target organs !!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5715000" y="3657600"/>
              <a:ext cx="320400" cy="14112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05640" y="3648240"/>
                <a:ext cx="339120" cy="142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39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45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4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0" grpId="0" animBg="1"/>
      <p:bldP spid="64536" grpId="0" animBg="1"/>
      <p:bldP spid="6453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ChangeArrowheads="1"/>
          </p:cNvSpPr>
          <p:nvPr/>
        </p:nvSpPr>
        <p:spPr bwMode="auto">
          <a:xfrm>
            <a:off x="1600200" y="4800600"/>
            <a:ext cx="6019800" cy="1862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935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>
                <a:solidFill>
                  <a:srgbClr val="000000"/>
                </a:solidFill>
              </a:rPr>
              <a:t> </a:t>
            </a:r>
            <a:r>
              <a:rPr lang="en-US" altLang="en-US" b="0" dirty="0">
                <a:solidFill>
                  <a:srgbClr val="000000"/>
                </a:solidFill>
              </a:rPr>
              <a:t>Science. 1971 Jul 2;173(991):51-4.</a:t>
            </a:r>
          </a:p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>
                <a:solidFill>
                  <a:srgbClr val="000000"/>
                </a:solidFill>
              </a:rPr>
              <a:t> </a:t>
            </a:r>
            <a:r>
              <a:rPr lang="en-US" altLang="en-US" sz="1600" dirty="0">
                <a:solidFill>
                  <a:srgbClr val="000000"/>
                </a:solidFill>
              </a:rPr>
              <a:t>1,25-dihydroxycholecalciferol: Identification of the proposed active form of vitamin D3 in the intestine.</a:t>
            </a:r>
            <a:br>
              <a:rPr lang="en-US" altLang="en-US" sz="1600" dirty="0">
                <a:solidFill>
                  <a:srgbClr val="000000"/>
                </a:solidFill>
              </a:rPr>
            </a:br>
            <a:r>
              <a:rPr lang="en-US" altLang="en-US" sz="1100" dirty="0">
                <a:solidFill>
                  <a:srgbClr val="000000"/>
                </a:solidFill>
              </a:rPr>
              <a:t/>
            </a:r>
            <a:br>
              <a:rPr lang="en-US" altLang="en-US" sz="1100" dirty="0">
                <a:solidFill>
                  <a:srgbClr val="000000"/>
                </a:solidFill>
              </a:rPr>
            </a:br>
            <a:r>
              <a:rPr lang="en-US" altLang="en-US" dirty="0">
                <a:solidFill>
                  <a:srgbClr val="000000"/>
                </a:solidFill>
                <a:hlinkClick r:id="rId3"/>
              </a:rPr>
              <a:t>Norman AW</a:t>
            </a:r>
            <a:r>
              <a:rPr lang="en-US" altLang="en-US" dirty="0">
                <a:solidFill>
                  <a:srgbClr val="000000"/>
                </a:solidFill>
              </a:rPr>
              <a:t>, </a:t>
            </a:r>
            <a:r>
              <a:rPr lang="en-US" altLang="en-US" dirty="0">
                <a:solidFill>
                  <a:srgbClr val="009999"/>
                </a:solidFill>
                <a:hlinkClick r:id="rId4"/>
              </a:rPr>
              <a:t>Myrtle </a:t>
            </a:r>
            <a:r>
              <a:rPr lang="en-US" altLang="en-US" dirty="0" err="1">
                <a:solidFill>
                  <a:srgbClr val="009999"/>
                </a:solidFill>
                <a:hlinkClick r:id="rId4"/>
              </a:rPr>
              <a:t>JF</a:t>
            </a:r>
            <a:r>
              <a:rPr lang="en-US" altLang="en-US" dirty="0">
                <a:solidFill>
                  <a:srgbClr val="009999"/>
                </a:solidFill>
              </a:rPr>
              <a:t>, </a:t>
            </a:r>
            <a:r>
              <a:rPr lang="en-US" altLang="en-US" dirty="0" err="1">
                <a:solidFill>
                  <a:srgbClr val="009999"/>
                </a:solidFill>
                <a:hlinkClick r:id="rId5"/>
              </a:rPr>
              <a:t>Midgett</a:t>
            </a:r>
            <a:r>
              <a:rPr lang="en-US" altLang="en-US" dirty="0">
                <a:solidFill>
                  <a:srgbClr val="009999"/>
                </a:solidFill>
                <a:hlinkClick r:id="rId5"/>
              </a:rPr>
              <a:t> RJ</a:t>
            </a:r>
            <a:r>
              <a:rPr lang="en-US" altLang="en-US" dirty="0">
                <a:solidFill>
                  <a:srgbClr val="009999"/>
                </a:solidFill>
              </a:rPr>
              <a:t>, </a:t>
            </a:r>
            <a:r>
              <a:rPr lang="en-US" altLang="en-US" dirty="0" err="1">
                <a:solidFill>
                  <a:srgbClr val="009999"/>
                </a:solidFill>
                <a:hlinkClick r:id="rId6"/>
              </a:rPr>
              <a:t>Nowicki</a:t>
            </a:r>
            <a:r>
              <a:rPr lang="en-US" altLang="en-US" dirty="0">
                <a:solidFill>
                  <a:srgbClr val="009999"/>
                </a:solidFill>
                <a:hlinkClick r:id="rId6"/>
              </a:rPr>
              <a:t> </a:t>
            </a:r>
            <a:r>
              <a:rPr lang="en-US" altLang="en-US" dirty="0">
                <a:solidFill>
                  <a:srgbClr val="000000"/>
                </a:solidFill>
                <a:hlinkClick r:id="rId6"/>
              </a:rPr>
              <a:t>HG</a:t>
            </a:r>
            <a:r>
              <a:rPr lang="en-US" altLang="en-US" dirty="0">
                <a:solidFill>
                  <a:srgbClr val="000000"/>
                </a:solidFill>
              </a:rPr>
              <a:t>, </a:t>
            </a:r>
            <a:r>
              <a:rPr lang="en-US" altLang="en-US" dirty="0">
                <a:solidFill>
                  <a:srgbClr val="000000"/>
                </a:solidFill>
                <a:hlinkClick r:id="rId7"/>
              </a:rPr>
              <a:t>Williams V</a:t>
            </a:r>
            <a:r>
              <a:rPr lang="en-US" altLang="en-US" dirty="0">
                <a:solidFill>
                  <a:srgbClr val="000000"/>
                </a:solidFill>
              </a:rPr>
              <a:t>, </a:t>
            </a:r>
            <a:r>
              <a:rPr lang="en-US" altLang="en-US" dirty="0" err="1">
                <a:solidFill>
                  <a:srgbClr val="000000"/>
                </a:solidFill>
                <a:hlinkClick r:id="rId8"/>
              </a:rPr>
              <a:t>Popjak</a:t>
            </a:r>
            <a:r>
              <a:rPr lang="en-US" altLang="en-US" dirty="0">
                <a:solidFill>
                  <a:srgbClr val="000000"/>
                </a:solidFill>
                <a:hlinkClick r:id="rId8"/>
              </a:rPr>
              <a:t> G</a:t>
            </a:r>
            <a:r>
              <a:rPr lang="en-US" altLang="en-US" dirty="0">
                <a:solidFill>
                  <a:srgbClr val="000000"/>
                </a:solidFill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b="0" dirty="0">
              <a:solidFill>
                <a:srgbClr val="000000"/>
              </a:solidFill>
            </a:endParaRPr>
          </a:p>
        </p:txBody>
      </p:sp>
      <p:pic>
        <p:nvPicPr>
          <p:cNvPr id="21507" name="Picture 7" descr="Click here to read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6248400"/>
            <a:ext cx="18669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 Box 8"/>
          <p:cNvSpPr txBox="1">
            <a:spLocks noChangeArrowheads="1"/>
          </p:cNvSpPr>
          <p:nvPr/>
        </p:nvSpPr>
        <p:spPr bwMode="auto">
          <a:xfrm>
            <a:off x="1858963" y="192088"/>
            <a:ext cx="5305425" cy="461962"/>
          </a:xfrm>
          <a:prstGeom prst="rect">
            <a:avLst/>
          </a:prstGeom>
          <a:noFill/>
          <a:ln w="38100" algn="ctr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00"/>
                </a:solidFill>
              </a:rPr>
              <a:t>KEY DISCOVERIES    ALL  AT  UCR</a:t>
            </a:r>
          </a:p>
        </p:txBody>
      </p:sp>
      <p:sp>
        <p:nvSpPr>
          <p:cNvPr id="21509" name="Rectangle 2"/>
          <p:cNvSpPr>
            <a:spLocks noChangeArrowheads="1"/>
          </p:cNvSpPr>
          <p:nvPr/>
        </p:nvSpPr>
        <p:spPr bwMode="auto">
          <a:xfrm>
            <a:off x="685800" y="2743200"/>
            <a:ext cx="7715250" cy="1754188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00FF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0" dirty="0" err="1">
                <a:solidFill>
                  <a:srgbClr val="000000"/>
                </a:solidFill>
              </a:rPr>
              <a:t>Proc</a:t>
            </a:r>
            <a:r>
              <a:rPr lang="en-US" altLang="en-US" b="0" dirty="0">
                <a:solidFill>
                  <a:srgbClr val="000000"/>
                </a:solidFill>
              </a:rPr>
              <a:t> </a:t>
            </a:r>
            <a:r>
              <a:rPr lang="en-US" altLang="en-US" b="0" dirty="0" err="1">
                <a:solidFill>
                  <a:srgbClr val="000000"/>
                </a:solidFill>
              </a:rPr>
              <a:t>Natl</a:t>
            </a:r>
            <a:r>
              <a:rPr lang="en-US" altLang="en-US" b="0" dirty="0">
                <a:solidFill>
                  <a:srgbClr val="000000"/>
                </a:solidFill>
              </a:rPr>
              <a:t> </a:t>
            </a:r>
            <a:r>
              <a:rPr lang="en-US" altLang="en-US" b="0" dirty="0" err="1">
                <a:solidFill>
                  <a:srgbClr val="000000"/>
                </a:solidFill>
              </a:rPr>
              <a:t>Acad</a:t>
            </a:r>
            <a:r>
              <a:rPr lang="en-US" altLang="en-US" b="0" dirty="0">
                <a:solidFill>
                  <a:srgbClr val="000000"/>
                </a:solidFill>
              </a:rPr>
              <a:t> </a:t>
            </a:r>
            <a:r>
              <a:rPr lang="en-US" altLang="en-US" b="0" dirty="0" err="1">
                <a:solidFill>
                  <a:srgbClr val="000000"/>
                </a:solidFill>
              </a:rPr>
              <a:t>Sci</a:t>
            </a:r>
            <a:r>
              <a:rPr lang="en-US" altLang="en-US" b="0" dirty="0">
                <a:solidFill>
                  <a:srgbClr val="000000"/>
                </a:solidFill>
              </a:rPr>
              <a:t> U S A. 1969 January; </a:t>
            </a:r>
            <a:r>
              <a:rPr lang="en-US" altLang="en-US" dirty="0">
                <a:solidFill>
                  <a:srgbClr val="000000"/>
                </a:solidFill>
              </a:rPr>
              <a:t>62(1): </a:t>
            </a:r>
            <a:r>
              <a:rPr lang="en-US" altLang="en-US" b="0" dirty="0">
                <a:solidFill>
                  <a:srgbClr val="000000"/>
                </a:solidFill>
              </a:rPr>
              <a:t>155–162.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000000"/>
                </a:solidFill>
              </a:rPr>
              <a:t>CHROMOSOMAL </a:t>
            </a:r>
            <a:r>
              <a:rPr lang="en-US" altLang="en-US" dirty="0" smtClean="0">
                <a:solidFill>
                  <a:srgbClr val="000000"/>
                </a:solidFill>
              </a:rPr>
              <a:t>RECEPTOR (VDR) </a:t>
            </a:r>
            <a:r>
              <a:rPr lang="en-US" altLang="en-US" dirty="0">
                <a:solidFill>
                  <a:srgbClr val="000000"/>
                </a:solidFill>
              </a:rPr>
              <a:t>FOR A VITAMIN D METABOLITE*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u="sng" dirty="0">
                <a:solidFill>
                  <a:srgbClr val="009999"/>
                </a:solidFill>
              </a:rPr>
              <a:t>Mark R. Haussler and Anthony W. Norman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0" dirty="0">
                <a:solidFill>
                  <a:srgbClr val="000000"/>
                </a:solidFill>
              </a:rPr>
              <a:t>DEPARTMENT OF BIOCHEMISTRY, UNIVERSITY OF CALIFORNIA (RIVERSIDE)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0" dirty="0">
                <a:solidFill>
                  <a:srgbClr val="FF0000"/>
                </a:solidFill>
              </a:rPr>
              <a:t>“A Nutrition Classic”: Nutrition Reviews </a:t>
            </a:r>
            <a:r>
              <a:rPr lang="en-US" altLang="en-US" dirty="0">
                <a:solidFill>
                  <a:srgbClr val="FF0000"/>
                </a:solidFill>
              </a:rPr>
              <a:t>43:</a:t>
            </a:r>
            <a:r>
              <a:rPr lang="en-US" altLang="en-US" b="0" dirty="0">
                <a:solidFill>
                  <a:srgbClr val="FF0000"/>
                </a:solidFill>
              </a:rPr>
              <a:t> 181-183 (1985</a:t>
            </a:r>
          </a:p>
        </p:txBody>
      </p:sp>
      <p:sp>
        <p:nvSpPr>
          <p:cNvPr id="21510" name="Rectangle 14"/>
          <p:cNvSpPr>
            <a:spLocks noChangeArrowheads="1"/>
          </p:cNvSpPr>
          <p:nvPr/>
        </p:nvSpPr>
        <p:spPr bwMode="auto">
          <a:xfrm>
            <a:off x="1600200" y="4808538"/>
            <a:ext cx="6019800" cy="1844675"/>
          </a:xfrm>
          <a:prstGeom prst="rect">
            <a:avLst/>
          </a:prstGeom>
          <a:noFill/>
          <a:ln w="50800" algn="ctr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1511" name="TextBox 10"/>
          <p:cNvSpPr txBox="1">
            <a:spLocks noChangeArrowheads="1"/>
          </p:cNvSpPr>
          <p:nvPr/>
        </p:nvSpPr>
        <p:spPr bwMode="auto">
          <a:xfrm>
            <a:off x="533400" y="1143000"/>
            <a:ext cx="8001000" cy="1200150"/>
          </a:xfrm>
          <a:prstGeom prst="rect">
            <a:avLst/>
          </a:prstGeom>
          <a:solidFill>
            <a:schemeClr val="bg1"/>
          </a:solidFill>
          <a:ln w="53975">
            <a:solidFill>
              <a:srgbClr val="00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0">
                <a:solidFill>
                  <a:srgbClr val="000000"/>
                </a:solidFill>
              </a:rPr>
              <a:t>JBC </a:t>
            </a:r>
            <a:r>
              <a:rPr lang="en-US" altLang="en-US">
                <a:solidFill>
                  <a:srgbClr val="000000"/>
                </a:solidFill>
              </a:rPr>
              <a:t>243:</a:t>
            </a:r>
            <a:r>
              <a:rPr lang="en-US" altLang="en-US" b="0">
                <a:solidFill>
                  <a:srgbClr val="000000"/>
                </a:solidFill>
              </a:rPr>
              <a:t>4055-4064 (1968)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The association of a metabolite of vitamin D</a:t>
            </a:r>
            <a:r>
              <a:rPr lang="en-US" altLang="en-US" baseline="-25000">
                <a:solidFill>
                  <a:srgbClr val="000000"/>
                </a:solidFill>
              </a:rPr>
              <a:t>3</a:t>
            </a:r>
            <a:r>
              <a:rPr lang="en-US" altLang="en-US">
                <a:solidFill>
                  <a:srgbClr val="000000"/>
                </a:solidFill>
              </a:rPr>
              <a:t> with intestinal mucosa chromatin </a:t>
            </a:r>
            <a:r>
              <a:rPr lang="en-US" altLang="en-US" i="1">
                <a:solidFill>
                  <a:srgbClr val="000000"/>
                </a:solidFill>
              </a:rPr>
              <a:t>in vivo.</a:t>
            </a:r>
            <a:endParaRPr lang="en-US" altLang="en-US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u="sng">
                <a:solidFill>
                  <a:srgbClr val="009999"/>
                </a:solidFill>
              </a:rPr>
              <a:t>Mark Haussler, Jim Myrtle, and Anthony W. Norman</a:t>
            </a:r>
          </a:p>
        </p:txBody>
      </p:sp>
    </p:spTree>
    <p:extLst>
      <p:ext uri="{BB962C8B-B14F-4D97-AF65-F5344CB8AC3E}">
        <p14:creationId xmlns:p14="http://schemas.microsoft.com/office/powerpoint/2010/main" val="347040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  <a:ln w="50800">
            <a:solidFill>
              <a:srgbClr val="FFFF00"/>
            </a:solidFill>
          </a:ln>
        </p:spPr>
        <p:txBody>
          <a:bodyPr/>
          <a:lstStyle/>
          <a:p>
            <a:pPr>
              <a:defRPr/>
            </a:pPr>
            <a:r>
              <a:rPr lang="en-US" sz="2800" b="1" dirty="0" smtClean="0">
                <a:solidFill>
                  <a:srgbClr val="FFFF00"/>
                </a:solidFill>
                <a:latin typeface="+mn-lt"/>
              </a:rPr>
              <a:t>FIRST CLINICAL USE OF 1</a:t>
            </a:r>
            <a:r>
              <a:rPr lang="el-GR" sz="2800" b="1" dirty="0" smtClean="0">
                <a:solidFill>
                  <a:srgbClr val="FFFF00"/>
                </a:solidFill>
                <a:latin typeface="+mn-lt"/>
              </a:rPr>
              <a:t>α</a:t>
            </a:r>
            <a:r>
              <a:rPr lang="en-US" sz="2800" b="1" dirty="0" smtClean="0">
                <a:solidFill>
                  <a:srgbClr val="FFFF00"/>
                </a:solidFill>
                <a:latin typeface="+mn-lt"/>
              </a:rPr>
              <a:t>,25(OH)</a:t>
            </a:r>
            <a:r>
              <a:rPr lang="en-US" sz="2800" b="1" baseline="-25000" dirty="0" smtClean="0">
                <a:solidFill>
                  <a:srgbClr val="FFFF00"/>
                </a:solidFill>
                <a:latin typeface="+mn-lt"/>
              </a:rPr>
              <a:t>2</a:t>
            </a:r>
            <a:r>
              <a:rPr lang="en-US" sz="2800" b="1" dirty="0" smtClean="0">
                <a:solidFill>
                  <a:srgbClr val="FFFF00"/>
                </a:solidFill>
                <a:latin typeface="+mn-lt"/>
              </a:rPr>
              <a:t>-VITAMIN D</a:t>
            </a:r>
            <a:r>
              <a:rPr lang="en-US" sz="2800" b="1" baseline="-25000" dirty="0" smtClean="0">
                <a:solidFill>
                  <a:srgbClr val="FFFF00"/>
                </a:solidFill>
                <a:latin typeface="+mn-lt"/>
              </a:rPr>
              <a:t>3</a:t>
            </a:r>
            <a:endParaRPr lang="en-US" sz="2800" b="1" baseline="-25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7696200" cy="20320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cs typeface="Arial" pitchFamily="34" charset="0"/>
              </a:rPr>
              <a:t>New England J. Medicine</a:t>
            </a:r>
            <a:r>
              <a:rPr lang="en-US" b="1" dirty="0">
                <a:solidFill>
                  <a:srgbClr val="000000"/>
                </a:solidFill>
                <a:cs typeface="Arial" pitchFamily="34" charset="0"/>
              </a:rPr>
              <a:t> 287:891 </a:t>
            </a:r>
            <a:r>
              <a:rPr lang="en-US" dirty="0">
                <a:solidFill>
                  <a:srgbClr val="000000"/>
                </a:solidFill>
                <a:cs typeface="Arial" pitchFamily="34" charset="0"/>
              </a:rPr>
              <a:t>-895 (1972)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cs typeface="Arial" pitchFamily="34" charset="0"/>
              </a:rPr>
              <a:t>Action of 1,25-dihydroxy cholecalciferol, a potent kidney-produced</a:t>
            </a:r>
          </a:p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000000"/>
                </a:solidFill>
                <a:cs typeface="Arial" pitchFamily="34" charset="0"/>
              </a:rPr>
              <a:t> metabolite of vitamin D</a:t>
            </a:r>
            <a:r>
              <a:rPr lang="en-US" b="1" baseline="-25000" dirty="0">
                <a:solidFill>
                  <a:srgbClr val="000000"/>
                </a:solidFill>
                <a:cs typeface="Arial" pitchFamily="34" charset="0"/>
              </a:rPr>
              <a:t>3 </a:t>
            </a:r>
            <a:r>
              <a:rPr lang="en-US" b="1" dirty="0">
                <a:solidFill>
                  <a:srgbClr val="000000"/>
                </a:solidFill>
                <a:cs typeface="Arial" pitchFamily="34" charset="0"/>
              </a:rPr>
              <a:t>in uremic man</a:t>
            </a:r>
            <a:r>
              <a:rPr lang="en-US" dirty="0">
                <a:solidFill>
                  <a:srgbClr val="009999"/>
                </a:solidFill>
                <a:cs typeface="Arial" pitchFamily="34" charset="0"/>
              </a:rPr>
              <a:t>.</a:t>
            </a:r>
          </a:p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800" dirty="0">
              <a:solidFill>
                <a:srgbClr val="009999"/>
              </a:solidFill>
              <a:cs typeface="Arial" pitchFamily="34" charset="0"/>
            </a:endParaRPr>
          </a:p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u="sng" dirty="0">
                <a:solidFill>
                  <a:srgbClr val="009999"/>
                </a:solidFill>
                <a:cs typeface="Arial" pitchFamily="34" charset="0"/>
              </a:rPr>
              <a:t>A. S. Brickman, J. W. Coburn and A. W. Norman</a:t>
            </a:r>
          </a:p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srgbClr val="009999"/>
              </a:solidFill>
              <a:cs typeface="Arial" pitchFamily="34" charset="0"/>
            </a:endParaRPr>
          </a:p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  <a:buFontTx/>
              <a:buAutoNum type="alphaUcPeriod"/>
              <a:defRPr/>
            </a:pPr>
            <a:endParaRPr lang="en-US" b="1" dirty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24580" name="Picture 7" descr="http://www.bbc.co.uk/birmingham/content/images/2008/07/11/c_kidney_kids_470x3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3429000"/>
            <a:ext cx="44767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38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457200" y="779463"/>
            <a:ext cx="81534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u="sng" dirty="0">
                <a:solidFill>
                  <a:srgbClr val="FFFF00"/>
                </a:solidFill>
              </a:rPr>
              <a:t>OUTLINE</a:t>
            </a:r>
            <a:endParaRPr lang="en-US" altLang="en-US" sz="1100" u="sng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CONCEPT OF A VITAMIN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CONCEPT OF AN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INTRODUCTION TO VITAMIN 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chemeClr val="bg1"/>
                </a:solidFill>
              </a:rPr>
              <a:t>VITAMIN D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>
                <a:solidFill>
                  <a:srgbClr val="FF0000"/>
                </a:solidFill>
              </a:rPr>
              <a:t>VITAMIN D RECEPTOR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MODES OF ACTION OF 1</a:t>
            </a:r>
            <a:r>
              <a:rPr lang="el-GR" altLang="en-US" sz="3200" dirty="0">
                <a:solidFill>
                  <a:srgbClr val="FF0000"/>
                </a:solidFill>
              </a:rPr>
              <a:t>α</a:t>
            </a:r>
            <a:r>
              <a:rPr lang="en-US" altLang="en-US" sz="3200" dirty="0">
                <a:solidFill>
                  <a:srgbClr val="FF0000"/>
                </a:solidFill>
              </a:rPr>
              <a:t>,25(OH)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3200" dirty="0">
                <a:solidFill>
                  <a:srgbClr val="FF0000"/>
                </a:solidFill>
              </a:rPr>
              <a:t>D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3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SUMMARY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03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762000" y="196850"/>
            <a:ext cx="7678738" cy="1708150"/>
          </a:xfrm>
          <a:prstGeom prst="rect">
            <a:avLst/>
          </a:prstGeom>
          <a:noFill/>
          <a:ln w="28575" algn="ctr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000" b="1" dirty="0">
                <a:solidFill>
                  <a:srgbClr val="FFFF00"/>
                </a:solidFill>
                <a:cs typeface="Arial" pitchFamily="34" charset="0"/>
              </a:rPr>
              <a:t>KIDNEY 25(OH)D-1</a:t>
            </a:r>
            <a:r>
              <a:rPr lang="el-GR" sz="3000" b="1" dirty="0">
                <a:solidFill>
                  <a:srgbClr val="FFFF00"/>
                </a:solidFill>
                <a:cs typeface="Arial" pitchFamily="34" charset="0"/>
              </a:rPr>
              <a:t>α</a:t>
            </a:r>
            <a:r>
              <a:rPr lang="en-US" sz="3000" b="1" dirty="0">
                <a:solidFill>
                  <a:srgbClr val="FFFF00"/>
                </a:solidFill>
                <a:cs typeface="Arial" pitchFamily="34" charset="0"/>
              </a:rPr>
              <a:t>-Hydroxylase PRODUCTION OF  1</a:t>
            </a:r>
            <a:r>
              <a:rPr lang="el-GR" sz="3000" b="1" dirty="0">
                <a:solidFill>
                  <a:srgbClr val="FFFF00"/>
                </a:solidFill>
                <a:cs typeface="Arial" pitchFamily="34" charset="0"/>
              </a:rPr>
              <a:t>α</a:t>
            </a:r>
            <a:r>
              <a:rPr lang="en-US" sz="3000" b="1" dirty="0">
                <a:solidFill>
                  <a:srgbClr val="FFFF00"/>
                </a:solidFill>
                <a:cs typeface="Arial" pitchFamily="34" charset="0"/>
              </a:rPr>
              <a:t>,25(OH)</a:t>
            </a:r>
            <a:r>
              <a:rPr lang="en-US" sz="3000" b="1" baseline="-25000" dirty="0">
                <a:solidFill>
                  <a:srgbClr val="FFFF00"/>
                </a:solidFill>
                <a:cs typeface="Arial" pitchFamily="34" charset="0"/>
              </a:rPr>
              <a:t>2</a:t>
            </a:r>
            <a:r>
              <a:rPr lang="en-US" sz="3000" b="1" dirty="0">
                <a:solidFill>
                  <a:srgbClr val="FFFF00"/>
                </a:solidFill>
                <a:cs typeface="Arial" pitchFamily="34" charset="0"/>
              </a:rPr>
              <a:t>D</a:t>
            </a:r>
            <a:r>
              <a:rPr lang="en-US" sz="3000" b="1" baseline="-25000" dirty="0">
                <a:solidFill>
                  <a:srgbClr val="FFFF00"/>
                </a:solidFill>
                <a:cs typeface="Arial" pitchFamily="34" charset="0"/>
              </a:rPr>
              <a:t>3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000" b="1" cap="all" dirty="0">
                <a:solidFill>
                  <a:srgbClr val="FFFF00"/>
                </a:solidFill>
                <a:cs typeface="Arial" pitchFamily="34" charset="0"/>
              </a:rPr>
              <a:t>is Regulated via a Feedback Loop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36525" y="2590800"/>
            <a:ext cx="3321050" cy="1092200"/>
            <a:chOff x="136525" y="2590800"/>
            <a:chExt cx="3321050" cy="1092200"/>
          </a:xfrm>
        </p:grpSpPr>
        <p:sp>
          <p:nvSpPr>
            <p:cNvPr id="22552" name="Text Box 3"/>
            <p:cNvSpPr txBox="1">
              <a:spLocks noChangeArrowheads="1"/>
            </p:cNvSpPr>
            <p:nvPr/>
          </p:nvSpPr>
          <p:spPr bwMode="auto">
            <a:xfrm>
              <a:off x="793750" y="2590800"/>
              <a:ext cx="1925638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3000">
                  <a:solidFill>
                    <a:srgbClr val="99CC00"/>
                  </a:solidFill>
                </a:rPr>
                <a:t>Kidney</a:t>
              </a:r>
            </a:p>
          </p:txBody>
        </p:sp>
        <p:sp>
          <p:nvSpPr>
            <p:cNvPr id="22553" name="Text Box 4"/>
            <p:cNvSpPr txBox="1">
              <a:spLocks noChangeArrowheads="1"/>
            </p:cNvSpPr>
            <p:nvPr/>
          </p:nvSpPr>
          <p:spPr bwMode="auto">
            <a:xfrm>
              <a:off x="136525" y="3124200"/>
              <a:ext cx="3321050" cy="558800"/>
            </a:xfrm>
            <a:prstGeom prst="rect">
              <a:avLst/>
            </a:prstGeom>
            <a:noFill/>
            <a:ln w="28575" algn="ctr">
              <a:solidFill>
                <a:srgbClr val="FF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3000">
                  <a:solidFill>
                    <a:srgbClr val="FF0066"/>
                  </a:solidFill>
                </a:rPr>
                <a:t>1</a:t>
              </a:r>
              <a:r>
                <a:rPr lang="en-US" altLang="en-US" sz="3000">
                  <a:solidFill>
                    <a:srgbClr val="FF0066"/>
                  </a:solidFill>
                  <a:sym typeface="Symbol" pitchFamily="18" charset="2"/>
                </a:rPr>
                <a:t></a:t>
              </a:r>
              <a:r>
                <a:rPr lang="en-US" altLang="en-US" sz="3000">
                  <a:solidFill>
                    <a:srgbClr val="FF0066"/>
                  </a:solidFill>
                </a:rPr>
                <a:t>-hydroxlase</a:t>
              </a:r>
            </a:p>
          </p:txBody>
        </p:sp>
      </p:grpSp>
      <p:sp>
        <p:nvSpPr>
          <p:cNvPr id="20506" name="Line 5"/>
          <p:cNvSpPr>
            <a:spLocks noChangeShapeType="1"/>
          </p:cNvSpPr>
          <p:nvPr/>
        </p:nvSpPr>
        <p:spPr bwMode="auto">
          <a:xfrm>
            <a:off x="1752600" y="3810000"/>
            <a:ext cx="28575" cy="987425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0507" name="Text Box 6"/>
          <p:cNvSpPr txBox="1">
            <a:spLocks noChangeArrowheads="1"/>
          </p:cNvSpPr>
          <p:nvPr/>
        </p:nvSpPr>
        <p:spPr bwMode="auto">
          <a:xfrm>
            <a:off x="-101600" y="4860925"/>
            <a:ext cx="353853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3000">
                <a:solidFill>
                  <a:srgbClr val="FFFFFF"/>
                </a:solidFill>
              </a:rPr>
              <a:t>1</a:t>
            </a:r>
            <a:r>
              <a:rPr lang="en-US" altLang="en-US" sz="3000">
                <a:solidFill>
                  <a:srgbClr val="FFFFFF"/>
                </a:solidFill>
                <a:sym typeface="Symbol" pitchFamily="18" charset="2"/>
              </a:rPr>
              <a:t></a:t>
            </a:r>
            <a:r>
              <a:rPr lang="en-US" altLang="en-US" sz="3000">
                <a:solidFill>
                  <a:srgbClr val="FFFFFF"/>
                </a:solidFill>
              </a:rPr>
              <a:t>,25(OH)</a:t>
            </a:r>
            <a:r>
              <a:rPr lang="en-US" altLang="en-US" sz="3000" baseline="-25000">
                <a:solidFill>
                  <a:srgbClr val="FFFFFF"/>
                </a:solidFill>
              </a:rPr>
              <a:t>2</a:t>
            </a:r>
            <a:r>
              <a:rPr lang="en-US" altLang="en-US" sz="3000">
                <a:solidFill>
                  <a:srgbClr val="FFFFFF"/>
                </a:solidFill>
              </a:rPr>
              <a:t>D</a:t>
            </a:r>
            <a:r>
              <a:rPr lang="en-US" altLang="en-US" sz="3000" baseline="-2500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2534" name="Text Box 25"/>
          <p:cNvSpPr txBox="1">
            <a:spLocks noChangeArrowheads="1"/>
          </p:cNvSpPr>
          <p:nvPr/>
        </p:nvSpPr>
        <p:spPr bwMode="auto">
          <a:xfrm>
            <a:off x="3794125" y="39989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0490" name="Line 11"/>
          <p:cNvSpPr>
            <a:spLocks noChangeShapeType="1"/>
          </p:cNvSpPr>
          <p:nvPr/>
        </p:nvSpPr>
        <p:spPr bwMode="auto">
          <a:xfrm flipH="1" flipV="1">
            <a:off x="7620000" y="3810000"/>
            <a:ext cx="38100" cy="10668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3657600" y="2828925"/>
            <a:ext cx="4981575" cy="817563"/>
            <a:chOff x="3657600" y="2828925"/>
            <a:chExt cx="4981575" cy="817562"/>
          </a:xfrm>
        </p:grpSpPr>
        <p:grpSp>
          <p:nvGrpSpPr>
            <p:cNvPr id="22547" name="Group 22"/>
            <p:cNvGrpSpPr>
              <a:grpSpLocks/>
            </p:cNvGrpSpPr>
            <p:nvPr/>
          </p:nvGrpSpPr>
          <p:grpSpPr bwMode="auto">
            <a:xfrm>
              <a:off x="3657600" y="2828925"/>
              <a:ext cx="2252663" cy="676275"/>
              <a:chOff x="2307" y="1316"/>
              <a:chExt cx="1419" cy="426"/>
            </a:xfrm>
          </p:grpSpPr>
          <p:sp>
            <p:nvSpPr>
              <p:cNvPr id="22549" name="Line 16"/>
              <p:cNvSpPr>
                <a:spLocks noChangeShapeType="1"/>
              </p:cNvSpPr>
              <p:nvPr/>
            </p:nvSpPr>
            <p:spPr bwMode="auto">
              <a:xfrm flipH="1">
                <a:off x="2307" y="1742"/>
                <a:ext cx="1410" cy="0"/>
              </a:xfrm>
              <a:prstGeom prst="line">
                <a:avLst/>
              </a:prstGeom>
              <a:noFill/>
              <a:ln w="57150">
                <a:solidFill>
                  <a:srgbClr val="FF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2550" name="Rectangle 17"/>
              <p:cNvSpPr>
                <a:spLocks noChangeArrowheads="1"/>
              </p:cNvSpPr>
              <p:nvPr/>
            </p:nvSpPr>
            <p:spPr bwMode="auto">
              <a:xfrm>
                <a:off x="2563" y="1316"/>
                <a:ext cx="397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800">
                    <a:solidFill>
                      <a:srgbClr val="FFFFFF"/>
                    </a:solidFill>
                  </a:rPr>
                  <a:t>(+)</a:t>
                </a:r>
              </a:p>
            </p:txBody>
          </p:sp>
          <p:sp>
            <p:nvSpPr>
              <p:cNvPr id="22551" name="Text Box 19"/>
              <p:cNvSpPr txBox="1">
                <a:spLocks noChangeArrowheads="1"/>
              </p:cNvSpPr>
              <p:nvPr/>
            </p:nvSpPr>
            <p:spPr bwMode="auto">
              <a:xfrm>
                <a:off x="3098" y="1359"/>
                <a:ext cx="628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200">
                    <a:solidFill>
                      <a:srgbClr val="FFFFFF"/>
                    </a:solidFill>
                  </a:rPr>
                  <a:t>PTH</a:t>
                </a:r>
              </a:p>
            </p:txBody>
          </p:sp>
        </p:grpSp>
        <p:sp>
          <p:nvSpPr>
            <p:cNvPr id="22548" name="Text Box 8"/>
            <p:cNvSpPr txBox="1">
              <a:spLocks noChangeArrowheads="1"/>
            </p:cNvSpPr>
            <p:nvPr/>
          </p:nvSpPr>
          <p:spPr bwMode="auto">
            <a:xfrm>
              <a:off x="6110287" y="3087687"/>
              <a:ext cx="2528888" cy="558800"/>
            </a:xfrm>
            <a:prstGeom prst="rect">
              <a:avLst/>
            </a:prstGeom>
            <a:noFill/>
            <a:ln w="44450" algn="ctr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3000">
                  <a:solidFill>
                    <a:srgbClr val="FF9900"/>
                  </a:solidFill>
                </a:rPr>
                <a:t>       PTH</a:t>
              </a:r>
              <a:endParaRPr lang="en-US" altLang="en-US" sz="3000" baseline="-25000">
                <a:solidFill>
                  <a:srgbClr val="FF9900"/>
                </a:solidFill>
              </a:endParaRP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6705600" y="4038600"/>
            <a:ext cx="2295525" cy="1365250"/>
            <a:chOff x="6705601" y="4038600"/>
            <a:chExt cx="2295524" cy="1365210"/>
          </a:xfrm>
        </p:grpSpPr>
        <p:sp>
          <p:nvSpPr>
            <p:cNvPr id="22545" name="Text Box 12"/>
            <p:cNvSpPr txBox="1">
              <a:spLocks noChangeArrowheads="1"/>
            </p:cNvSpPr>
            <p:nvPr/>
          </p:nvSpPr>
          <p:spPr bwMode="auto">
            <a:xfrm>
              <a:off x="7315200" y="4038600"/>
              <a:ext cx="1639888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3000">
                  <a:solidFill>
                    <a:srgbClr val="FFFFFF"/>
                  </a:solidFill>
                </a:rPr>
                <a:t>(</a:t>
              </a:r>
              <a:r>
                <a:rPr lang="en-US" altLang="en-US" sz="3000">
                  <a:solidFill>
                    <a:srgbClr val="FFFFFF"/>
                  </a:solidFill>
                  <a:sym typeface="Symbol" pitchFamily="18" charset="2"/>
                </a:rPr>
                <a:t></a:t>
              </a:r>
              <a:r>
                <a:rPr lang="en-US" altLang="en-US" sz="3000">
                  <a:solidFill>
                    <a:srgbClr val="FFFFFF"/>
                  </a:solidFill>
                </a:rPr>
                <a:t>)</a:t>
              </a:r>
              <a:endParaRPr lang="en-US" altLang="en-US" sz="3000" baseline="-25000">
                <a:solidFill>
                  <a:srgbClr val="FFFFFF"/>
                </a:solidFill>
              </a:endParaRPr>
            </a:p>
          </p:txBody>
        </p:sp>
        <p:sp>
          <p:nvSpPr>
            <p:cNvPr id="22546" name="Text Box 13"/>
            <p:cNvSpPr txBox="1">
              <a:spLocks noChangeArrowheads="1"/>
            </p:cNvSpPr>
            <p:nvPr/>
          </p:nvSpPr>
          <p:spPr bwMode="auto">
            <a:xfrm>
              <a:off x="6705601" y="4849812"/>
              <a:ext cx="229552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3000">
                  <a:solidFill>
                    <a:srgbClr val="FFFFFF"/>
                  </a:solidFill>
                </a:rPr>
                <a:t>Serum Ca</a:t>
              </a:r>
              <a:r>
                <a:rPr lang="en-US" altLang="en-US" sz="3000" baseline="30000">
                  <a:solidFill>
                    <a:srgbClr val="FFFFFF"/>
                  </a:solidFill>
                </a:rPr>
                <a:t>2+</a:t>
              </a:r>
            </a:p>
          </p:txBody>
        </p:sp>
      </p:grpSp>
      <p:sp>
        <p:nvSpPr>
          <p:cNvPr id="20500" name="Text Box 18"/>
          <p:cNvSpPr txBox="1">
            <a:spLocks noChangeArrowheads="1"/>
          </p:cNvSpPr>
          <p:nvPr/>
        </p:nvSpPr>
        <p:spPr bwMode="auto">
          <a:xfrm>
            <a:off x="5681663" y="2452688"/>
            <a:ext cx="35337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>
                <a:solidFill>
                  <a:srgbClr val="99CC00"/>
                </a:solidFill>
              </a:rPr>
              <a:t>Parathyroid Gland</a:t>
            </a:r>
          </a:p>
        </p:txBody>
      </p: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2819400" y="4572000"/>
            <a:ext cx="3810000" cy="533400"/>
            <a:chOff x="2971800" y="4572000"/>
            <a:chExt cx="3810000" cy="533400"/>
          </a:xfrm>
        </p:grpSpPr>
        <p:sp>
          <p:nvSpPr>
            <p:cNvPr id="22543" name="Line 15"/>
            <p:cNvSpPr>
              <a:spLocks noChangeShapeType="1"/>
            </p:cNvSpPr>
            <p:nvPr/>
          </p:nvSpPr>
          <p:spPr bwMode="auto">
            <a:xfrm>
              <a:off x="2971800" y="5105400"/>
              <a:ext cx="3810000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2544" name="Text Box 26"/>
            <p:cNvSpPr txBox="1">
              <a:spLocks noChangeArrowheads="1"/>
            </p:cNvSpPr>
            <p:nvPr/>
          </p:nvSpPr>
          <p:spPr bwMode="auto">
            <a:xfrm>
              <a:off x="3124200" y="4572000"/>
              <a:ext cx="3479800" cy="369888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rgbClr val="FF66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FF6600"/>
                  </a:solidFill>
                </a:rPr>
                <a:t>Intestinal Calcium Absorption </a:t>
              </a:r>
            </a:p>
          </p:txBody>
        </p:sp>
      </p:grpSp>
      <p:cxnSp>
        <p:nvCxnSpPr>
          <p:cNvPr id="33" name="Straight Arrow Connector 32"/>
          <p:cNvCxnSpPr>
            <a:cxnSpLocks noChangeShapeType="1"/>
          </p:cNvCxnSpPr>
          <p:nvPr/>
        </p:nvCxnSpPr>
        <p:spPr bwMode="auto">
          <a:xfrm rot="5400000" flipH="1" flipV="1">
            <a:off x="8572501" y="4991100"/>
            <a:ext cx="685800" cy="3175"/>
          </a:xfrm>
          <a:prstGeom prst="straightConnector1">
            <a:avLst/>
          </a:prstGeom>
          <a:noFill/>
          <a:ln w="50800" algn="ctr">
            <a:solidFill>
              <a:srgbClr val="00FF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810000" y="5943600"/>
            <a:ext cx="4572000" cy="708025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6600"/>
                </a:solidFill>
              </a:rPr>
              <a:t>When the serum calcium is low, the parathyroid gland secretes PTH ! ! </a:t>
            </a:r>
          </a:p>
        </p:txBody>
      </p:sp>
      <p:cxnSp>
        <p:nvCxnSpPr>
          <p:cNvPr id="36" name="Straight Arrow Connector 35"/>
          <p:cNvCxnSpPr>
            <a:cxnSpLocks noChangeShapeType="1"/>
          </p:cNvCxnSpPr>
          <p:nvPr/>
        </p:nvCxnSpPr>
        <p:spPr bwMode="auto">
          <a:xfrm rot="5400000" flipH="1" flipV="1">
            <a:off x="38894" y="5142706"/>
            <a:ext cx="685800" cy="1588"/>
          </a:xfrm>
          <a:prstGeom prst="straightConnector1">
            <a:avLst/>
          </a:prstGeom>
          <a:noFill/>
          <a:ln w="50800" algn="ctr">
            <a:solidFill>
              <a:srgbClr val="00FF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21260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6" grpId="0" animBg="1"/>
      <p:bldP spid="20490" grpId="0" animBg="1"/>
      <p:bldP spid="35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304800" y="381000"/>
            <a:ext cx="8458200" cy="6081713"/>
            <a:chOff x="240" y="288"/>
            <a:chExt cx="5328" cy="3831"/>
          </a:xfrm>
        </p:grpSpPr>
        <p:sp>
          <p:nvSpPr>
            <p:cNvPr id="23559" name="Text Box 3"/>
            <p:cNvSpPr txBox="1">
              <a:spLocks noChangeArrowheads="1"/>
            </p:cNvSpPr>
            <p:nvPr/>
          </p:nvSpPr>
          <p:spPr bwMode="auto">
            <a:xfrm>
              <a:off x="889" y="288"/>
              <a:ext cx="3799" cy="288"/>
            </a:xfrm>
            <a:prstGeom prst="rect">
              <a:avLst/>
            </a:prstGeom>
            <a:noFill/>
            <a:ln w="34925">
              <a:solidFill>
                <a:srgbClr val="FFC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400" dirty="0">
                  <a:solidFill>
                    <a:srgbClr val="FF9900"/>
                  </a:solidFill>
                </a:rPr>
                <a:t>VITAMIN D ENDOCRINE SYSTEM</a:t>
              </a:r>
            </a:p>
          </p:txBody>
        </p:sp>
        <p:sp>
          <p:nvSpPr>
            <p:cNvPr id="23560" name="Text Box 4"/>
            <p:cNvSpPr txBox="1">
              <a:spLocks noChangeArrowheads="1"/>
            </p:cNvSpPr>
            <p:nvPr/>
          </p:nvSpPr>
          <p:spPr bwMode="auto">
            <a:xfrm>
              <a:off x="240" y="857"/>
              <a:ext cx="1251" cy="252"/>
            </a:xfrm>
            <a:prstGeom prst="rect">
              <a:avLst/>
            </a:prstGeom>
            <a:noFill/>
            <a:ln w="254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F3300"/>
                  </a:solidFill>
                </a:rPr>
                <a:t>LIVER</a:t>
              </a:r>
            </a:p>
          </p:txBody>
        </p:sp>
        <p:grpSp>
          <p:nvGrpSpPr>
            <p:cNvPr id="23561" name="Group 5"/>
            <p:cNvGrpSpPr>
              <a:grpSpLocks/>
            </p:cNvGrpSpPr>
            <p:nvPr/>
          </p:nvGrpSpPr>
          <p:grpSpPr bwMode="auto">
            <a:xfrm>
              <a:off x="2450" y="904"/>
              <a:ext cx="755" cy="569"/>
              <a:chOff x="2208" y="768"/>
              <a:chExt cx="1248" cy="912"/>
            </a:xfrm>
          </p:grpSpPr>
          <p:sp>
            <p:nvSpPr>
              <p:cNvPr id="23598" name="Line 6"/>
              <p:cNvSpPr>
                <a:spLocks noChangeShapeType="1"/>
              </p:cNvSpPr>
              <p:nvPr/>
            </p:nvSpPr>
            <p:spPr bwMode="auto">
              <a:xfrm>
                <a:off x="2544" y="768"/>
                <a:ext cx="576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3599" name="Line 7"/>
              <p:cNvSpPr>
                <a:spLocks noChangeShapeType="1"/>
              </p:cNvSpPr>
              <p:nvPr/>
            </p:nvSpPr>
            <p:spPr bwMode="auto">
              <a:xfrm flipH="1">
                <a:off x="2208" y="768"/>
                <a:ext cx="336" cy="624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3600" name="Line 8"/>
              <p:cNvSpPr>
                <a:spLocks noChangeShapeType="1"/>
              </p:cNvSpPr>
              <p:nvPr/>
            </p:nvSpPr>
            <p:spPr bwMode="auto">
              <a:xfrm>
                <a:off x="2208" y="1392"/>
                <a:ext cx="0" cy="288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3601" name="Line 9"/>
              <p:cNvSpPr>
                <a:spLocks noChangeShapeType="1"/>
              </p:cNvSpPr>
              <p:nvPr/>
            </p:nvSpPr>
            <p:spPr bwMode="auto">
              <a:xfrm>
                <a:off x="2208" y="1680"/>
                <a:ext cx="1248" cy="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3602" name="Line 10"/>
              <p:cNvSpPr>
                <a:spLocks noChangeShapeType="1"/>
              </p:cNvSpPr>
              <p:nvPr/>
            </p:nvSpPr>
            <p:spPr bwMode="auto">
              <a:xfrm>
                <a:off x="3120" y="768"/>
                <a:ext cx="336" cy="624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23603" name="Line 11"/>
              <p:cNvSpPr>
                <a:spLocks noChangeShapeType="1"/>
              </p:cNvSpPr>
              <p:nvPr/>
            </p:nvSpPr>
            <p:spPr bwMode="auto">
              <a:xfrm>
                <a:off x="3456" y="1392"/>
                <a:ext cx="0" cy="288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23562" name="Text Box 12"/>
            <p:cNvSpPr txBox="1">
              <a:spLocks noChangeArrowheads="1"/>
            </p:cNvSpPr>
            <p:nvPr/>
          </p:nvSpPr>
          <p:spPr bwMode="auto">
            <a:xfrm>
              <a:off x="2464" y="1236"/>
              <a:ext cx="787" cy="250"/>
            </a:xfrm>
            <a:prstGeom prst="rect">
              <a:avLst/>
            </a:prstGeom>
            <a:noFill/>
            <a:ln w="1905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6699"/>
                  </a:solidFill>
                </a:rPr>
                <a:t>KIDNEY</a:t>
              </a:r>
            </a:p>
          </p:txBody>
        </p:sp>
        <p:sp>
          <p:nvSpPr>
            <p:cNvPr id="23563" name="Text Box 13"/>
            <p:cNvSpPr txBox="1">
              <a:spLocks noChangeArrowheads="1"/>
            </p:cNvSpPr>
            <p:nvPr/>
          </p:nvSpPr>
          <p:spPr bwMode="auto">
            <a:xfrm>
              <a:off x="4085" y="857"/>
              <a:ext cx="1298" cy="466"/>
            </a:xfrm>
            <a:prstGeom prst="rect">
              <a:avLst/>
            </a:prstGeom>
            <a:noFill/>
            <a:ln w="1905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FF6699"/>
                  </a:solidFill>
                </a:rPr>
                <a:t>ENDOCRINE MODULATORS</a:t>
              </a:r>
            </a:p>
          </p:txBody>
        </p:sp>
        <p:sp>
          <p:nvSpPr>
            <p:cNvPr id="23564" name="AutoShape 14"/>
            <p:cNvSpPr>
              <a:spLocks noChangeArrowheads="1"/>
            </p:cNvSpPr>
            <p:nvPr/>
          </p:nvSpPr>
          <p:spPr bwMode="auto">
            <a:xfrm>
              <a:off x="3993" y="1710"/>
              <a:ext cx="1575" cy="521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3565" name="Text Box 15"/>
            <p:cNvSpPr txBox="1">
              <a:spLocks noChangeArrowheads="1"/>
            </p:cNvSpPr>
            <p:nvPr/>
          </p:nvSpPr>
          <p:spPr bwMode="auto">
            <a:xfrm>
              <a:off x="3984" y="1776"/>
              <a:ext cx="1575" cy="442"/>
            </a:xfrm>
            <a:prstGeom prst="rect">
              <a:avLst/>
            </a:prstGeom>
            <a:noFill/>
            <a:ln w="1905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FFFF00"/>
                  </a:solidFill>
                </a:rPr>
                <a:t>PARATHYROID GLAND (</a:t>
              </a:r>
              <a:r>
                <a:rPr lang="en-US" altLang="en-US" sz="2000" dirty="0" err="1">
                  <a:solidFill>
                    <a:srgbClr val="FFFF00"/>
                  </a:solidFill>
                </a:rPr>
                <a:t>PTH</a:t>
              </a:r>
              <a:r>
                <a:rPr lang="en-US" altLang="en-US" sz="2000" dirty="0">
                  <a:solidFill>
                    <a:srgbClr val="FFFF00"/>
                  </a:solidFill>
                </a:rPr>
                <a:t>)</a:t>
              </a:r>
            </a:p>
          </p:txBody>
        </p:sp>
        <p:sp>
          <p:nvSpPr>
            <p:cNvPr id="23566" name="AutoShape 16"/>
            <p:cNvSpPr>
              <a:spLocks noChangeArrowheads="1"/>
            </p:cNvSpPr>
            <p:nvPr/>
          </p:nvSpPr>
          <p:spPr bwMode="auto">
            <a:xfrm>
              <a:off x="4132" y="2563"/>
              <a:ext cx="1436" cy="1042"/>
            </a:xfrm>
            <a:prstGeom prst="diamond">
              <a:avLst/>
            </a:prstGeom>
            <a:noFill/>
            <a:ln w="254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3567" name="Text Box 17"/>
            <p:cNvSpPr txBox="1">
              <a:spLocks noChangeArrowheads="1"/>
            </p:cNvSpPr>
            <p:nvPr/>
          </p:nvSpPr>
          <p:spPr bwMode="auto">
            <a:xfrm>
              <a:off x="4622" y="2790"/>
              <a:ext cx="7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>
                  <a:solidFill>
                    <a:srgbClr val="CC00CC"/>
                  </a:solidFill>
                </a:rPr>
                <a:t>BLOOD</a:t>
              </a:r>
            </a:p>
          </p:txBody>
        </p:sp>
        <p:sp>
          <p:nvSpPr>
            <p:cNvPr id="23568" name="AutoShape 18"/>
            <p:cNvSpPr>
              <a:spLocks noChangeArrowheads="1"/>
            </p:cNvSpPr>
            <p:nvPr/>
          </p:nvSpPr>
          <p:spPr bwMode="auto">
            <a:xfrm>
              <a:off x="4377" y="2971"/>
              <a:ext cx="280" cy="317"/>
            </a:xfrm>
            <a:prstGeom prst="pentagon">
              <a:avLst/>
            </a:prstGeom>
            <a:noFill/>
            <a:ln w="1905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3569" name="Text Box 19"/>
            <p:cNvSpPr txBox="1">
              <a:spLocks noChangeArrowheads="1"/>
            </p:cNvSpPr>
            <p:nvPr/>
          </p:nvSpPr>
          <p:spPr bwMode="auto">
            <a:xfrm>
              <a:off x="4377" y="3061"/>
              <a:ext cx="24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1400">
                  <a:solidFill>
                    <a:srgbClr val="CC00CC"/>
                  </a:solidFill>
                </a:rPr>
                <a:t>Pi</a:t>
              </a:r>
            </a:p>
          </p:txBody>
        </p:sp>
        <p:sp>
          <p:nvSpPr>
            <p:cNvPr id="23570" name="AutoShape 20"/>
            <p:cNvSpPr>
              <a:spLocks noChangeArrowheads="1"/>
            </p:cNvSpPr>
            <p:nvPr/>
          </p:nvSpPr>
          <p:spPr bwMode="auto">
            <a:xfrm>
              <a:off x="4797" y="3152"/>
              <a:ext cx="281" cy="317"/>
            </a:xfrm>
            <a:prstGeom prst="pentagon">
              <a:avLst/>
            </a:prstGeom>
            <a:noFill/>
            <a:ln w="1905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3571" name="Text Box 21"/>
            <p:cNvSpPr txBox="1">
              <a:spLocks noChangeArrowheads="1"/>
            </p:cNvSpPr>
            <p:nvPr/>
          </p:nvSpPr>
          <p:spPr bwMode="auto">
            <a:xfrm>
              <a:off x="4762" y="3243"/>
              <a:ext cx="351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1400">
                  <a:solidFill>
                    <a:srgbClr val="CC00CC"/>
                  </a:solidFill>
                </a:rPr>
                <a:t>Ca</a:t>
              </a:r>
              <a:r>
                <a:rPr lang="en-US" altLang="en-US" sz="1400" baseline="30000">
                  <a:solidFill>
                    <a:srgbClr val="CC00CC"/>
                  </a:solidFill>
                </a:rPr>
                <a:t>2+</a:t>
              </a:r>
            </a:p>
          </p:txBody>
        </p:sp>
        <p:sp>
          <p:nvSpPr>
            <p:cNvPr id="23572" name="AutoShape 22"/>
            <p:cNvSpPr>
              <a:spLocks noChangeArrowheads="1"/>
            </p:cNvSpPr>
            <p:nvPr/>
          </p:nvSpPr>
          <p:spPr bwMode="auto">
            <a:xfrm>
              <a:off x="4727" y="3016"/>
              <a:ext cx="35" cy="136"/>
            </a:xfrm>
            <a:prstGeom prst="triangle">
              <a:avLst>
                <a:gd name="adj" fmla="val 50000"/>
              </a:avLst>
            </a:prstGeom>
            <a:solidFill>
              <a:srgbClr val="CC00CC"/>
            </a:solidFill>
            <a:ln w="1905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3573" name="Line 23"/>
            <p:cNvSpPr>
              <a:spLocks noChangeShapeType="1"/>
            </p:cNvSpPr>
            <p:nvPr/>
          </p:nvSpPr>
          <p:spPr bwMode="auto">
            <a:xfrm flipV="1">
              <a:off x="4517" y="2925"/>
              <a:ext cx="0" cy="4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74" name="Line 24"/>
            <p:cNvSpPr>
              <a:spLocks noChangeShapeType="1"/>
            </p:cNvSpPr>
            <p:nvPr/>
          </p:nvSpPr>
          <p:spPr bwMode="auto">
            <a:xfrm flipV="1">
              <a:off x="4938" y="3107"/>
              <a:ext cx="0" cy="4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75" name="Line 25"/>
            <p:cNvSpPr>
              <a:spLocks noChangeShapeType="1"/>
            </p:cNvSpPr>
            <p:nvPr/>
          </p:nvSpPr>
          <p:spPr bwMode="auto">
            <a:xfrm>
              <a:off x="4517" y="2925"/>
              <a:ext cx="421" cy="18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76" name="Text Box 26"/>
            <p:cNvSpPr txBox="1">
              <a:spLocks noChangeArrowheads="1"/>
            </p:cNvSpPr>
            <p:nvPr/>
          </p:nvSpPr>
          <p:spPr bwMode="auto">
            <a:xfrm>
              <a:off x="1723" y="2705"/>
              <a:ext cx="2223" cy="985"/>
            </a:xfrm>
            <a:prstGeom prst="rect">
              <a:avLst/>
            </a:prstGeom>
            <a:noFill/>
            <a:ln w="1905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B0F0"/>
                  </a:solidFill>
                </a:rPr>
                <a:t>CLASSIC TARGET ORGANS</a:t>
              </a:r>
            </a:p>
            <a:p>
              <a:pPr algn="ctr" eaLnBrk="1" fontAlgn="base" hangingPunct="1">
                <a:lnSpc>
                  <a:spcPct val="4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B0F0"/>
                  </a:solidFill>
                </a:rPr>
                <a:t>Intestine</a:t>
              </a:r>
            </a:p>
            <a:p>
              <a:pPr algn="ctr" eaLnBrk="1" fontAlgn="base" hangingPunct="1">
                <a:lnSpc>
                  <a:spcPct val="4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B0F0"/>
                  </a:solidFill>
                </a:rPr>
                <a:t>Bone</a:t>
              </a:r>
            </a:p>
            <a:p>
              <a:pPr algn="ctr" eaLnBrk="1" fontAlgn="base" hangingPunct="1">
                <a:lnSpc>
                  <a:spcPct val="4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00B0F0"/>
                  </a:solidFill>
                </a:rPr>
                <a:t>Kidney</a:t>
              </a:r>
            </a:p>
          </p:txBody>
        </p:sp>
        <p:sp>
          <p:nvSpPr>
            <p:cNvPr id="23577" name="Text Box 27"/>
            <p:cNvSpPr txBox="1">
              <a:spLocks noChangeArrowheads="1"/>
            </p:cNvSpPr>
            <p:nvPr/>
          </p:nvSpPr>
          <p:spPr bwMode="auto">
            <a:xfrm>
              <a:off x="240" y="1536"/>
              <a:ext cx="11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dirty="0">
                  <a:solidFill>
                    <a:srgbClr val="006699"/>
                  </a:solidFill>
                </a:rPr>
                <a:t>Vitamin D</a:t>
              </a:r>
              <a:r>
                <a:rPr lang="en-US" altLang="en-US" baseline="-25000" dirty="0">
                  <a:solidFill>
                    <a:srgbClr val="006699"/>
                  </a:solidFill>
                </a:rPr>
                <a:t>3</a:t>
              </a:r>
            </a:p>
          </p:txBody>
        </p:sp>
        <p:sp>
          <p:nvSpPr>
            <p:cNvPr id="23578" name="Line 28"/>
            <p:cNvSpPr>
              <a:spLocks noChangeShapeType="1"/>
            </p:cNvSpPr>
            <p:nvPr/>
          </p:nvSpPr>
          <p:spPr bwMode="auto">
            <a:xfrm flipV="1">
              <a:off x="796" y="1200"/>
              <a:ext cx="0" cy="33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79" name="Text Box 29"/>
            <p:cNvSpPr txBox="1">
              <a:spLocks noChangeArrowheads="1"/>
            </p:cNvSpPr>
            <p:nvPr/>
          </p:nvSpPr>
          <p:spPr bwMode="auto">
            <a:xfrm>
              <a:off x="1398" y="999"/>
              <a:ext cx="129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dirty="0">
                  <a:solidFill>
                    <a:srgbClr val="FF0000"/>
                  </a:solidFill>
                </a:rPr>
                <a:t>25(OH)</a:t>
              </a:r>
              <a:r>
                <a:rPr lang="en-US" altLang="en-US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en-US" dirty="0">
                  <a:solidFill>
                    <a:srgbClr val="FF0000"/>
                  </a:solidFill>
                </a:rPr>
                <a:t>D</a:t>
              </a:r>
              <a:r>
                <a:rPr lang="en-US" altLang="en-US" baseline="-25000" dirty="0">
                  <a:solidFill>
                    <a:srgbClr val="00FF00"/>
                  </a:solidFill>
                </a:rPr>
                <a:t>3</a:t>
              </a:r>
            </a:p>
          </p:txBody>
        </p:sp>
        <p:sp>
          <p:nvSpPr>
            <p:cNvPr id="23580" name="Line 30"/>
            <p:cNvSpPr>
              <a:spLocks noChangeShapeType="1"/>
            </p:cNvSpPr>
            <p:nvPr/>
          </p:nvSpPr>
          <p:spPr bwMode="auto">
            <a:xfrm>
              <a:off x="1491" y="1094"/>
              <a:ext cx="139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81" name="Line 31"/>
            <p:cNvSpPr>
              <a:spLocks noChangeShapeType="1"/>
            </p:cNvSpPr>
            <p:nvPr/>
          </p:nvSpPr>
          <p:spPr bwMode="auto">
            <a:xfrm>
              <a:off x="2418" y="1094"/>
              <a:ext cx="139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82" name="Line 32"/>
            <p:cNvSpPr>
              <a:spLocks noChangeShapeType="1"/>
            </p:cNvSpPr>
            <p:nvPr/>
          </p:nvSpPr>
          <p:spPr bwMode="auto">
            <a:xfrm flipH="1">
              <a:off x="3159" y="1094"/>
              <a:ext cx="92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83" name="Line 33"/>
            <p:cNvSpPr>
              <a:spLocks noChangeShapeType="1"/>
            </p:cNvSpPr>
            <p:nvPr/>
          </p:nvSpPr>
          <p:spPr bwMode="auto">
            <a:xfrm flipH="1" flipV="1">
              <a:off x="3390" y="1236"/>
              <a:ext cx="603" cy="52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84" name="Line 34"/>
            <p:cNvSpPr>
              <a:spLocks noChangeShapeType="1"/>
            </p:cNvSpPr>
            <p:nvPr/>
          </p:nvSpPr>
          <p:spPr bwMode="auto">
            <a:xfrm flipH="1">
              <a:off x="3205" y="1236"/>
              <a:ext cx="185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85" name="Line 35"/>
            <p:cNvSpPr>
              <a:spLocks noChangeShapeType="1"/>
            </p:cNvSpPr>
            <p:nvPr/>
          </p:nvSpPr>
          <p:spPr bwMode="auto">
            <a:xfrm flipV="1">
              <a:off x="4827" y="2278"/>
              <a:ext cx="0" cy="28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86" name="Line 36"/>
            <p:cNvSpPr>
              <a:spLocks noChangeShapeType="1"/>
            </p:cNvSpPr>
            <p:nvPr/>
          </p:nvSpPr>
          <p:spPr bwMode="auto">
            <a:xfrm flipH="1">
              <a:off x="3456" y="3840"/>
              <a:ext cx="1390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87" name="Line 37"/>
            <p:cNvSpPr>
              <a:spLocks noChangeShapeType="1"/>
            </p:cNvSpPr>
            <p:nvPr/>
          </p:nvSpPr>
          <p:spPr bwMode="auto">
            <a:xfrm>
              <a:off x="2784" y="3696"/>
              <a:ext cx="0" cy="19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88" name="Text Box 38"/>
            <p:cNvSpPr txBox="1">
              <a:spLocks noChangeArrowheads="1"/>
            </p:cNvSpPr>
            <p:nvPr/>
          </p:nvSpPr>
          <p:spPr bwMode="auto">
            <a:xfrm>
              <a:off x="1488" y="3888"/>
              <a:ext cx="273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dirty="0">
                  <a:solidFill>
                    <a:srgbClr val="C00000"/>
                  </a:solidFill>
                </a:rPr>
                <a:t>BIOLOGICAL RESPONSES</a:t>
              </a:r>
            </a:p>
          </p:txBody>
        </p:sp>
        <p:sp>
          <p:nvSpPr>
            <p:cNvPr id="23589" name="Text Box 39"/>
            <p:cNvSpPr txBox="1">
              <a:spLocks noChangeArrowheads="1"/>
            </p:cNvSpPr>
            <p:nvPr/>
          </p:nvSpPr>
          <p:spPr bwMode="auto">
            <a:xfrm>
              <a:off x="3946" y="3558"/>
              <a:ext cx="46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FF66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FF6600"/>
                  </a:solidFill>
                </a:rPr>
                <a:t>2+</a:t>
              </a:r>
            </a:p>
          </p:txBody>
        </p:sp>
        <p:sp>
          <p:nvSpPr>
            <p:cNvPr id="23590" name="Text Box 40"/>
            <p:cNvSpPr txBox="1">
              <a:spLocks noChangeArrowheads="1"/>
            </p:cNvSpPr>
            <p:nvPr/>
          </p:nvSpPr>
          <p:spPr bwMode="auto">
            <a:xfrm>
              <a:off x="1620" y="1947"/>
              <a:ext cx="120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dirty="0">
                  <a:solidFill>
                    <a:srgbClr val="FF0000"/>
                  </a:solidFill>
                </a:rPr>
                <a:t>1</a:t>
              </a:r>
              <a:r>
                <a:rPr lang="en-US" altLang="en-US" dirty="0">
                  <a:solidFill>
                    <a:srgbClr val="FF0000"/>
                  </a:solidFill>
                  <a:cs typeface="Times New Roman" pitchFamily="18" charset="0"/>
                  <a:sym typeface="Symbol" pitchFamily="18" charset="2"/>
                </a:rPr>
                <a:t></a:t>
              </a:r>
              <a:r>
                <a:rPr lang="en-US" altLang="en-US" dirty="0">
                  <a:solidFill>
                    <a:srgbClr val="FF0000"/>
                  </a:solidFill>
                </a:rPr>
                <a:t>,25(OH)</a:t>
              </a:r>
              <a:r>
                <a:rPr lang="en-US" altLang="en-US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en-US" dirty="0">
                  <a:solidFill>
                    <a:srgbClr val="FF0000"/>
                  </a:solidFill>
                </a:rPr>
                <a:t>D</a:t>
              </a:r>
              <a:r>
                <a:rPr lang="en-US" altLang="en-US" baseline="-25000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23591" name="Text Box 41"/>
            <p:cNvSpPr txBox="1">
              <a:spLocks noChangeArrowheads="1"/>
            </p:cNvSpPr>
            <p:nvPr/>
          </p:nvSpPr>
          <p:spPr bwMode="auto">
            <a:xfrm>
              <a:off x="2788" y="1947"/>
              <a:ext cx="120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dirty="0">
                  <a:solidFill>
                    <a:srgbClr val="FF0000"/>
                  </a:solidFill>
                </a:rPr>
                <a:t>24R,25(OH)</a:t>
              </a:r>
              <a:r>
                <a:rPr lang="en-US" altLang="en-US" baseline="-25000" dirty="0">
                  <a:solidFill>
                    <a:srgbClr val="FF0000"/>
                  </a:solidFill>
                </a:rPr>
                <a:t>2</a:t>
              </a:r>
              <a:r>
                <a:rPr lang="en-US" altLang="en-US" dirty="0">
                  <a:solidFill>
                    <a:srgbClr val="FF0000"/>
                  </a:solidFill>
                </a:rPr>
                <a:t>D</a:t>
              </a:r>
              <a:r>
                <a:rPr lang="en-US" altLang="en-US" baseline="-25000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23592" name="Line 42"/>
            <p:cNvSpPr>
              <a:spLocks noChangeShapeType="1"/>
            </p:cNvSpPr>
            <p:nvPr/>
          </p:nvSpPr>
          <p:spPr bwMode="auto">
            <a:xfrm>
              <a:off x="2510" y="1473"/>
              <a:ext cx="0" cy="42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93" name="Line 43"/>
            <p:cNvSpPr>
              <a:spLocks noChangeShapeType="1"/>
            </p:cNvSpPr>
            <p:nvPr/>
          </p:nvSpPr>
          <p:spPr bwMode="auto">
            <a:xfrm>
              <a:off x="3112" y="1473"/>
              <a:ext cx="0" cy="42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94" name="Line 44"/>
            <p:cNvSpPr>
              <a:spLocks noChangeShapeType="1"/>
            </p:cNvSpPr>
            <p:nvPr/>
          </p:nvSpPr>
          <p:spPr bwMode="auto">
            <a:xfrm>
              <a:off x="2232" y="2184"/>
              <a:ext cx="0" cy="42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95" name="Line 45"/>
            <p:cNvSpPr>
              <a:spLocks noChangeShapeType="1"/>
            </p:cNvSpPr>
            <p:nvPr/>
          </p:nvSpPr>
          <p:spPr bwMode="auto">
            <a:xfrm>
              <a:off x="3390" y="2184"/>
              <a:ext cx="0" cy="42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96" name="Line 46"/>
            <p:cNvSpPr>
              <a:spLocks noChangeShapeType="1"/>
            </p:cNvSpPr>
            <p:nvPr/>
          </p:nvSpPr>
          <p:spPr bwMode="auto">
            <a:xfrm flipV="1">
              <a:off x="4848" y="3600"/>
              <a:ext cx="0" cy="24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597" name="Line 47"/>
            <p:cNvSpPr>
              <a:spLocks noChangeShapeType="1"/>
            </p:cNvSpPr>
            <p:nvPr/>
          </p:nvSpPr>
          <p:spPr bwMode="auto">
            <a:xfrm flipV="1">
              <a:off x="3456" y="3696"/>
              <a:ext cx="0" cy="14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sp>
        <p:nvSpPr>
          <p:cNvPr id="23555" name="Text Box 48"/>
          <p:cNvSpPr txBox="1">
            <a:spLocks noChangeArrowheads="1"/>
          </p:cNvSpPr>
          <p:nvPr/>
        </p:nvSpPr>
        <p:spPr bwMode="auto">
          <a:xfrm>
            <a:off x="152400" y="6030913"/>
            <a:ext cx="1905000" cy="369887"/>
          </a:xfrm>
          <a:prstGeom prst="rect">
            <a:avLst/>
          </a:prstGeom>
          <a:noFill/>
          <a:ln w="28575" algn="ctr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1200" dirty="0" err="1">
                <a:solidFill>
                  <a:srgbClr val="FF9900"/>
                </a:solidFill>
              </a:rPr>
              <a:t>A.W</a:t>
            </a:r>
            <a:r>
              <a:rPr lang="en-US" altLang="en-US" sz="1200" dirty="0">
                <a:solidFill>
                  <a:srgbClr val="FF9900"/>
                </a:solidFill>
              </a:rPr>
              <a:t>. Norman</a:t>
            </a:r>
          </a:p>
          <a:p>
            <a:pPr algn="ctr" eaLnBrk="1" fontAlgn="base" hangingPunct="1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sz="1200" dirty="0">
                <a:solidFill>
                  <a:srgbClr val="FF9900"/>
                </a:solidFill>
              </a:rPr>
              <a:t>(1971)</a:t>
            </a:r>
          </a:p>
        </p:txBody>
      </p:sp>
      <p:sp>
        <p:nvSpPr>
          <p:cNvPr id="23556" name="Text Box 49"/>
          <p:cNvSpPr txBox="1">
            <a:spLocks noChangeArrowheads="1"/>
          </p:cNvSpPr>
          <p:nvPr/>
        </p:nvSpPr>
        <p:spPr bwMode="auto">
          <a:xfrm>
            <a:off x="2906713" y="785813"/>
            <a:ext cx="2822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0" dirty="0">
                <a:solidFill>
                  <a:srgbClr val="FFFF00"/>
                </a:solidFill>
              </a:rPr>
              <a:t>Calcium Homeostasis</a:t>
            </a:r>
          </a:p>
        </p:txBody>
      </p:sp>
      <p:sp>
        <p:nvSpPr>
          <p:cNvPr id="23557" name="Text Box 50"/>
          <p:cNvSpPr txBox="1">
            <a:spLocks noChangeArrowheads="1"/>
          </p:cNvSpPr>
          <p:nvPr/>
        </p:nvSpPr>
        <p:spPr bwMode="auto">
          <a:xfrm>
            <a:off x="5638800" y="1828800"/>
            <a:ext cx="479425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66FF"/>
                </a:solidFill>
              </a:rPr>
              <a:t>(+)</a:t>
            </a:r>
          </a:p>
        </p:txBody>
      </p:sp>
      <p:sp>
        <p:nvSpPr>
          <p:cNvPr id="23558" name="Text Box 51"/>
          <p:cNvSpPr txBox="1">
            <a:spLocks noChangeArrowheads="1"/>
          </p:cNvSpPr>
          <p:nvPr/>
        </p:nvSpPr>
        <p:spPr bwMode="auto">
          <a:xfrm>
            <a:off x="7683500" y="3581400"/>
            <a:ext cx="438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C000"/>
                </a:solidFill>
              </a:rPr>
              <a:t>(-)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879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457200" y="779463"/>
            <a:ext cx="81534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u="sng" dirty="0">
                <a:solidFill>
                  <a:srgbClr val="FFFF00"/>
                </a:solidFill>
              </a:rPr>
              <a:t>OUTLINE</a:t>
            </a:r>
            <a:endParaRPr lang="en-US" altLang="en-US" sz="1100" u="sng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CONCEPT OF A VITAMIN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CONCEPT OF AN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INTRODUCTION TO VITAMIN 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VITAMIN D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>
                <a:solidFill>
                  <a:schemeClr val="bg1"/>
                </a:solidFill>
              </a:rPr>
              <a:t>VITAMIN D RECEPTOR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MODES OF ACTION OF 1</a:t>
            </a:r>
            <a:r>
              <a:rPr lang="el-GR" altLang="en-US" sz="3200" dirty="0">
                <a:solidFill>
                  <a:srgbClr val="FF0000"/>
                </a:solidFill>
              </a:rPr>
              <a:t>α</a:t>
            </a:r>
            <a:r>
              <a:rPr lang="en-US" altLang="en-US" sz="3200" dirty="0">
                <a:solidFill>
                  <a:srgbClr val="FF0000"/>
                </a:solidFill>
              </a:rPr>
              <a:t>,25(OH)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3200" dirty="0">
                <a:solidFill>
                  <a:srgbClr val="FF0000"/>
                </a:solidFill>
              </a:rPr>
              <a:t>D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3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SUMMARY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30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Red and blue stuf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990600"/>
            <a:ext cx="3854450" cy="571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419100" y="114300"/>
            <a:ext cx="7162800" cy="485775"/>
          </a:xfrm>
          <a:prstGeom prst="rect">
            <a:avLst/>
          </a:prstGeom>
          <a:solidFill>
            <a:srgbClr val="7030A0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00"/>
                </a:solidFill>
              </a:rPr>
              <a:t>X-RAY STRUCTURE OF VITAMIN D RECEPTOR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914400" y="652463"/>
            <a:ext cx="7620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b="1" dirty="0" err="1">
                <a:solidFill>
                  <a:srgbClr val="002060"/>
                </a:solidFill>
              </a:rPr>
              <a:t>Rochel</a:t>
            </a:r>
            <a:r>
              <a:rPr lang="en-US" b="1" i="1" dirty="0">
                <a:solidFill>
                  <a:srgbClr val="002060"/>
                </a:solidFill>
              </a:rPr>
              <a:t> et al.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u="sng" dirty="0">
                <a:solidFill>
                  <a:srgbClr val="002060"/>
                </a:solidFill>
              </a:rPr>
              <a:t>Molecular Cell</a:t>
            </a:r>
            <a:r>
              <a:rPr lang="en-US" b="1" dirty="0">
                <a:solidFill>
                  <a:srgbClr val="002060"/>
                </a:solidFill>
              </a:rPr>
              <a:t> 5:173 (2000)</a:t>
            </a:r>
          </a:p>
        </p:txBody>
      </p:sp>
      <p:grpSp>
        <p:nvGrpSpPr>
          <p:cNvPr id="28677" name="Group 5"/>
          <p:cNvGrpSpPr>
            <a:grpSpLocks/>
          </p:cNvGrpSpPr>
          <p:nvPr/>
        </p:nvGrpSpPr>
        <p:grpSpPr bwMode="auto">
          <a:xfrm>
            <a:off x="123825" y="4343400"/>
            <a:ext cx="2771775" cy="1981200"/>
            <a:chOff x="0" y="2304"/>
            <a:chExt cx="1746" cy="1248"/>
          </a:xfrm>
        </p:grpSpPr>
        <p:sp>
          <p:nvSpPr>
            <p:cNvPr id="28690" name="Text Box 6"/>
            <p:cNvSpPr txBox="1">
              <a:spLocks noChangeArrowheads="1"/>
            </p:cNvSpPr>
            <p:nvPr/>
          </p:nvSpPr>
          <p:spPr bwMode="auto">
            <a:xfrm>
              <a:off x="0" y="2789"/>
              <a:ext cx="1739" cy="750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3333FF"/>
                </a:solidFill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3333FF"/>
                </a:solidFill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3333FF"/>
                  </a:solidFill>
                </a:rPr>
                <a:t> 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3333FF"/>
                  </a:solidFill>
                </a:rPr>
                <a:t>                                                               </a:t>
              </a:r>
            </a:p>
          </p:txBody>
        </p:sp>
        <p:grpSp>
          <p:nvGrpSpPr>
            <p:cNvPr id="28691" name="Group 7"/>
            <p:cNvGrpSpPr>
              <a:grpSpLocks/>
            </p:cNvGrpSpPr>
            <p:nvPr/>
          </p:nvGrpSpPr>
          <p:grpSpPr bwMode="auto">
            <a:xfrm>
              <a:off x="0" y="2304"/>
              <a:ext cx="1746" cy="1248"/>
              <a:chOff x="1" y="2208"/>
              <a:chExt cx="1928" cy="1344"/>
            </a:xfrm>
          </p:grpSpPr>
          <p:grpSp>
            <p:nvGrpSpPr>
              <p:cNvPr id="28692" name="Group 8"/>
              <p:cNvGrpSpPr>
                <a:grpSpLocks/>
              </p:cNvGrpSpPr>
              <p:nvPr/>
            </p:nvGrpSpPr>
            <p:grpSpPr bwMode="auto">
              <a:xfrm>
                <a:off x="1" y="2208"/>
                <a:ext cx="1928" cy="1211"/>
                <a:chOff x="255" y="1054"/>
                <a:chExt cx="2675" cy="1386"/>
              </a:xfrm>
            </p:grpSpPr>
            <p:pic>
              <p:nvPicPr>
                <p:cNvPr id="28694" name="Picture 9" descr="vdr_schematic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255" y="1054"/>
                  <a:ext cx="2640" cy="7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695" name="Rectangle 10"/>
                <p:cNvSpPr>
                  <a:spLocks noChangeArrowheads="1"/>
                </p:cNvSpPr>
                <p:nvPr/>
              </p:nvSpPr>
              <p:spPr bwMode="auto">
                <a:xfrm>
                  <a:off x="1344" y="1062"/>
                  <a:ext cx="1304" cy="688"/>
                </a:xfrm>
                <a:prstGeom prst="rect">
                  <a:avLst/>
                </a:prstGeom>
                <a:solidFill>
                  <a:srgbClr val="FF00FF">
                    <a:alpha val="34117"/>
                  </a:srgb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8696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375" y="1942"/>
                  <a:ext cx="2555" cy="4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b="1">
                      <a:solidFill>
                        <a:srgbClr val="D60093"/>
                      </a:solidFill>
                      <a:cs typeface="Arial" pitchFamily="34" charset="0"/>
                    </a:rPr>
                    <a:t>VDR Crystal Structure </a:t>
                  </a:r>
                </a:p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b="1">
                      <a:solidFill>
                        <a:srgbClr val="D60093"/>
                      </a:solidFill>
                      <a:cs typeface="Arial" pitchFamily="34" charset="0"/>
                    </a:rPr>
                    <a:t>(aa 118-427; </a:t>
                  </a:r>
                  <a:r>
                    <a:rPr lang="el-GR" b="1">
                      <a:solidFill>
                        <a:srgbClr val="D60093"/>
                      </a:solidFill>
                      <a:cs typeface="Arial" pitchFamily="34" charset="0"/>
                    </a:rPr>
                    <a:t>Δ</a:t>
                  </a:r>
                  <a:r>
                    <a:rPr lang="en-US" b="1">
                      <a:solidFill>
                        <a:srgbClr val="D60093"/>
                      </a:solidFill>
                      <a:cs typeface="Arial" pitchFamily="34" charset="0"/>
                    </a:rPr>
                    <a:t>165-215)</a:t>
                  </a:r>
                  <a:endParaRPr lang="el-GR" b="1">
                    <a:solidFill>
                      <a:srgbClr val="D60093"/>
                    </a:solidFill>
                    <a:cs typeface="Arial" pitchFamily="34" charset="0"/>
                  </a:endParaRPr>
                </a:p>
              </p:txBody>
            </p:sp>
          </p:grpSp>
          <p:sp>
            <p:nvSpPr>
              <p:cNvPr id="28693" name="Rectangle 12"/>
              <p:cNvSpPr>
                <a:spLocks noChangeArrowheads="1"/>
              </p:cNvSpPr>
              <p:nvPr/>
            </p:nvSpPr>
            <p:spPr bwMode="auto">
              <a:xfrm>
                <a:off x="2" y="2214"/>
                <a:ext cx="1918" cy="1338"/>
              </a:xfrm>
              <a:prstGeom prst="rect">
                <a:avLst/>
              </a:prstGeom>
              <a:noFill/>
              <a:ln w="57150" algn="ctr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8689" name="Text Box 15"/>
          <p:cNvSpPr txBox="1">
            <a:spLocks noChangeArrowheads="1"/>
          </p:cNvSpPr>
          <p:nvPr/>
        </p:nvSpPr>
        <p:spPr bwMode="auto">
          <a:xfrm>
            <a:off x="1066800" y="1454218"/>
            <a:ext cx="2197775" cy="147707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7030A0">
                <a:alpha val="93000"/>
              </a:srgb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</a:rPr>
              <a:t>VDR LBD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</a:rPr>
              <a:t>X-ray structure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</a:rPr>
              <a:t>has 259 amino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</a:rPr>
              <a:t>acids with approx.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0000"/>
                </a:solidFill>
              </a:rPr>
              <a:t>5100 atoms. </a:t>
            </a:r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3203575" y="3773488"/>
            <a:ext cx="1069975" cy="914400"/>
            <a:chOff x="2018" y="2377"/>
            <a:chExt cx="674" cy="576"/>
          </a:xfrm>
        </p:grpSpPr>
        <p:sp>
          <p:nvSpPr>
            <p:cNvPr id="28686" name="AutoShape 17"/>
            <p:cNvSpPr>
              <a:spLocks noChangeArrowheads="1"/>
            </p:cNvSpPr>
            <p:nvPr/>
          </p:nvSpPr>
          <p:spPr bwMode="auto">
            <a:xfrm rot="-6011887">
              <a:off x="2066" y="2329"/>
              <a:ext cx="576" cy="672"/>
            </a:xfrm>
            <a:prstGeom prst="wedgeEllipseCallout">
              <a:avLst>
                <a:gd name="adj1" fmla="val -39495"/>
                <a:gd name="adj2" fmla="val 72449"/>
              </a:avLst>
            </a:prstGeom>
            <a:solidFill>
              <a:schemeClr val="accent1"/>
            </a:solidFill>
            <a:ln w="28575">
              <a:solidFill>
                <a:srgbClr val="00FF99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8687" name="Text Box 18"/>
            <p:cNvSpPr txBox="1">
              <a:spLocks noChangeArrowheads="1"/>
            </p:cNvSpPr>
            <p:nvPr/>
          </p:nvSpPr>
          <p:spPr bwMode="auto">
            <a:xfrm>
              <a:off x="2112" y="2471"/>
              <a:ext cx="58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00"/>
                  </a:solidFill>
                </a:rPr>
                <a:t>Space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000000"/>
                  </a:solidFill>
                </a:rPr>
                <a:t>filling</a:t>
              </a:r>
            </a:p>
          </p:txBody>
        </p: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3702050" y="1600200"/>
            <a:ext cx="1174750" cy="914400"/>
            <a:chOff x="2256" y="1056"/>
            <a:chExt cx="740" cy="576"/>
          </a:xfrm>
        </p:grpSpPr>
        <p:sp>
          <p:nvSpPr>
            <p:cNvPr id="28684" name="AutoShape 20"/>
            <p:cNvSpPr>
              <a:spLocks noChangeArrowheads="1"/>
            </p:cNvSpPr>
            <p:nvPr/>
          </p:nvSpPr>
          <p:spPr bwMode="auto">
            <a:xfrm rot="-6011887">
              <a:off x="2304" y="1008"/>
              <a:ext cx="576" cy="672"/>
            </a:xfrm>
            <a:prstGeom prst="wedgeEllipseCallout">
              <a:avLst>
                <a:gd name="adj1" fmla="val -39495"/>
                <a:gd name="adj2" fmla="val 72449"/>
              </a:avLst>
            </a:prstGeom>
            <a:solidFill>
              <a:schemeClr val="accent1"/>
            </a:solidFill>
            <a:ln w="28575">
              <a:solidFill>
                <a:srgbClr val="00FF99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8685" name="Text Box 21"/>
            <p:cNvSpPr txBox="1">
              <a:spLocks noChangeArrowheads="1"/>
            </p:cNvSpPr>
            <p:nvPr/>
          </p:nvSpPr>
          <p:spPr bwMode="auto">
            <a:xfrm>
              <a:off x="2256" y="1104"/>
              <a:ext cx="74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000000"/>
                  </a:solidFill>
                </a:rPr>
                <a:t>Stick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000000"/>
                  </a:solidFill>
                </a:rPr>
                <a:t>structure</a:t>
              </a:r>
            </a:p>
          </p:txBody>
        </p:sp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6934200" y="3048000"/>
            <a:ext cx="1295400" cy="2286000"/>
            <a:chOff x="4368" y="1872"/>
            <a:chExt cx="816" cy="1440"/>
          </a:xfrm>
        </p:grpSpPr>
        <p:sp>
          <p:nvSpPr>
            <p:cNvPr id="28682" name="Oval 23"/>
            <p:cNvSpPr>
              <a:spLocks noChangeArrowheads="1"/>
            </p:cNvSpPr>
            <p:nvPr/>
          </p:nvSpPr>
          <p:spPr bwMode="auto">
            <a:xfrm>
              <a:off x="4368" y="1872"/>
              <a:ext cx="816" cy="576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 err="1">
                  <a:solidFill>
                    <a:srgbClr val="000000"/>
                  </a:solidFill>
                </a:rPr>
                <a:t>VDR</a:t>
              </a:r>
              <a:endParaRPr lang="en-US" b="1" dirty="0">
                <a:solidFill>
                  <a:srgbClr val="000000"/>
                </a:solidFill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000000"/>
                  </a:solidFill>
                </a:rPr>
                <a:t>“nest”</a:t>
              </a:r>
            </a:p>
          </p:txBody>
        </p:sp>
        <p:sp>
          <p:nvSpPr>
            <p:cNvPr id="28683" name="Line 24"/>
            <p:cNvSpPr>
              <a:spLocks noChangeShapeType="1"/>
            </p:cNvSpPr>
            <p:nvPr/>
          </p:nvSpPr>
          <p:spPr bwMode="auto">
            <a:xfrm flipH="1">
              <a:off x="4464" y="2448"/>
              <a:ext cx="192" cy="864"/>
            </a:xfrm>
            <a:prstGeom prst="line">
              <a:avLst/>
            </a:prstGeom>
            <a:noFill/>
            <a:ln w="28575">
              <a:solidFill>
                <a:srgbClr val="00FF99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</p:grpSp>
      <p:sp>
        <p:nvSpPr>
          <p:cNvPr id="2" name="Oval 1"/>
          <p:cNvSpPr/>
          <p:nvPr/>
        </p:nvSpPr>
        <p:spPr bwMode="auto">
          <a:xfrm>
            <a:off x="6702425" y="5105400"/>
            <a:ext cx="612775" cy="689316"/>
          </a:xfrm>
          <a:prstGeom prst="ellipse">
            <a:avLst/>
          </a:prstGeom>
          <a:solidFill>
            <a:srgbClr val="000099"/>
          </a:solidFill>
          <a:ln w="9525" algn="ctr">
            <a:noFill/>
            <a:miter lim="800000"/>
            <a:headEnd/>
            <a:tailEnd/>
          </a:ln>
        </p:spPr>
        <p:txBody>
          <a:bodyPr wrap="square" lIns="79350" rtlCol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82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1" name="Picture 3" descr="3 - dia 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2590800" cy="4167188"/>
          </a:xfrm>
          <a:prstGeom prst="rect">
            <a:avLst/>
          </a:prstGeom>
          <a:noFill/>
          <a:ln w="38100">
            <a:solidFill>
              <a:srgbClr val="00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732" name="Picture 4" descr="3 - dia 0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14600"/>
            <a:ext cx="4200525" cy="3157538"/>
          </a:xfrm>
          <a:prstGeom prst="rect">
            <a:avLst/>
          </a:prstGeom>
          <a:noFill/>
          <a:ln w="38100">
            <a:solidFill>
              <a:srgbClr val="00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457200" y="152400"/>
            <a:ext cx="8312150" cy="495300"/>
          </a:xfrm>
          <a:prstGeom prst="rect">
            <a:avLst/>
          </a:prstGeom>
          <a:solidFill>
            <a:srgbClr val="7030A0"/>
          </a:solidFill>
          <a:ln w="38100" algn="ctr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FFFF00"/>
                </a:solidFill>
              </a:rPr>
              <a:t>LOSS OF THE VDR RECEPTOR RESULTS IN ALOPECIA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6400800" y="762000"/>
            <a:ext cx="2133600" cy="1066800"/>
            <a:chOff x="672" y="576"/>
            <a:chExt cx="1344" cy="672"/>
          </a:xfrm>
        </p:grpSpPr>
        <p:sp>
          <p:nvSpPr>
            <p:cNvPr id="31753" name="AutoShape 9"/>
            <p:cNvSpPr>
              <a:spLocks noChangeArrowheads="1"/>
            </p:cNvSpPr>
            <p:nvPr/>
          </p:nvSpPr>
          <p:spPr bwMode="auto">
            <a:xfrm>
              <a:off x="672" y="576"/>
              <a:ext cx="1344" cy="672"/>
            </a:xfrm>
            <a:prstGeom prst="wedgeRoundRectCallout">
              <a:avLst>
                <a:gd name="adj1" fmla="val -61014"/>
                <a:gd name="adj2" fmla="val 69792"/>
                <a:gd name="adj3" fmla="val 16667"/>
              </a:avLst>
            </a:prstGeom>
            <a:noFill/>
            <a:ln w="28575" algn="ctr">
              <a:solidFill>
                <a:srgbClr val="00FF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31754" name="Text Box 8"/>
            <p:cNvSpPr txBox="1">
              <a:spLocks noChangeArrowheads="1"/>
            </p:cNvSpPr>
            <p:nvPr/>
          </p:nvSpPr>
          <p:spPr bwMode="auto">
            <a:xfrm>
              <a:off x="813" y="672"/>
              <a:ext cx="109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7030A0"/>
                  </a:solidFill>
                </a:rPr>
                <a:t>What is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dirty="0">
                  <a:solidFill>
                    <a:srgbClr val="7030A0"/>
                  </a:solidFill>
                </a:rPr>
                <a:t>alopecia ???</a:t>
              </a:r>
            </a:p>
          </p:txBody>
        </p:sp>
      </p:grpSp>
      <p:sp>
        <p:nvSpPr>
          <p:cNvPr id="201739" name="AutoShape 11"/>
          <p:cNvSpPr>
            <a:spLocks noChangeArrowheads="1"/>
          </p:cNvSpPr>
          <p:nvPr/>
        </p:nvSpPr>
        <p:spPr bwMode="auto">
          <a:xfrm>
            <a:off x="3581400" y="838200"/>
            <a:ext cx="1524000" cy="1066800"/>
          </a:xfrm>
          <a:prstGeom prst="wedgeRoundRectCallout">
            <a:avLst>
              <a:gd name="adj1" fmla="val 79458"/>
              <a:gd name="adj2" fmla="val 39079"/>
              <a:gd name="adj3" fmla="val 16667"/>
            </a:avLst>
          </a:prstGeom>
          <a:noFill/>
          <a:ln w="28575" algn="ctr">
            <a:solidFill>
              <a:srgbClr val="00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7030A0"/>
                </a:solidFill>
              </a:rPr>
              <a:t>Loss of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7030A0"/>
                </a:solidFill>
              </a:rPr>
              <a:t>hair ! !</a:t>
            </a:r>
          </a:p>
        </p:txBody>
      </p:sp>
      <p:sp>
        <p:nvSpPr>
          <p:cNvPr id="201742" name="Text Box 14"/>
          <p:cNvSpPr txBox="1">
            <a:spLocks noChangeArrowheads="1"/>
          </p:cNvSpPr>
          <p:nvPr/>
        </p:nvSpPr>
        <p:spPr bwMode="auto">
          <a:xfrm>
            <a:off x="4417503" y="1981200"/>
            <a:ext cx="4504758" cy="461665"/>
          </a:xfrm>
          <a:prstGeom prst="rect">
            <a:avLst/>
          </a:prstGeom>
          <a:noFill/>
          <a:ln w="28575" algn="ctr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7030A0"/>
                </a:solidFill>
              </a:rPr>
              <a:t>The VDR is in the hair follicle.</a:t>
            </a:r>
          </a:p>
        </p:txBody>
      </p:sp>
      <p:sp>
        <p:nvSpPr>
          <p:cNvPr id="63500" name="Text Box 12"/>
          <p:cNvSpPr txBox="1">
            <a:spLocks noChangeArrowheads="1"/>
          </p:cNvSpPr>
          <p:nvPr/>
        </p:nvSpPr>
        <p:spPr bwMode="auto">
          <a:xfrm>
            <a:off x="76200" y="5486400"/>
            <a:ext cx="4953000" cy="646113"/>
          </a:xfrm>
          <a:prstGeom prst="rect">
            <a:avLst/>
          </a:prstGeom>
          <a:solidFill>
            <a:schemeClr val="tx1"/>
          </a:solidFill>
          <a:ln w="28575" algn="ctr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0000"/>
                </a:solidFill>
              </a:rPr>
              <a:t>Hereditary Vitamin D-resistant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0000"/>
                </a:solidFill>
              </a:rPr>
              <a:t>Rickets, type 2  [K45E]</a:t>
            </a:r>
          </a:p>
        </p:txBody>
      </p:sp>
    </p:spTree>
    <p:extLst>
      <p:ext uri="{BB962C8B-B14F-4D97-AF65-F5344CB8AC3E}">
        <p14:creationId xmlns:p14="http://schemas.microsoft.com/office/powerpoint/2010/main" val="223913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1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1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01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201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1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1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9" grpId="0" animBg="1"/>
      <p:bldP spid="201742" grpId="0" animBg="1"/>
      <p:bldP spid="6350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Verboven pap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287463"/>
            <a:ext cx="5932488" cy="549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026319" y="76200"/>
            <a:ext cx="6900863" cy="1169551"/>
          </a:xfrm>
          <a:prstGeom prst="rect">
            <a:avLst/>
          </a:prstGeom>
          <a:solidFill>
            <a:srgbClr val="FF0000"/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00"/>
                </a:solidFill>
              </a:rPr>
              <a:t>X-RAY STRCTURE OF THE VITAMIN D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00"/>
                </a:solidFill>
              </a:rPr>
              <a:t> BINDING PROTEIN (DBP)</a:t>
            </a:r>
            <a:endParaRPr lang="en-US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67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bp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"/>
            <a:ext cx="80772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762000" y="228600"/>
            <a:ext cx="313213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333399"/>
                </a:solidFill>
              </a:rPr>
              <a:t>DBP Structure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333399"/>
                </a:solidFill>
              </a:rPr>
              <a:t>Domains</a:t>
            </a:r>
            <a:r>
              <a:rPr lang="en-US" sz="2800" b="1">
                <a:solidFill>
                  <a:srgbClr val="000000"/>
                </a:solidFill>
              </a:rPr>
              <a:t> </a:t>
            </a:r>
            <a:r>
              <a:rPr lang="en-US" sz="2800" b="1">
                <a:solidFill>
                  <a:srgbClr val="008000"/>
                </a:solidFill>
              </a:rPr>
              <a:t>A</a:t>
            </a:r>
            <a:r>
              <a:rPr lang="en-US" sz="2800" b="1">
                <a:solidFill>
                  <a:srgbClr val="000000"/>
                </a:solidFill>
              </a:rPr>
              <a:t>, </a:t>
            </a:r>
            <a:r>
              <a:rPr lang="en-US" sz="2800" b="1">
                <a:solidFill>
                  <a:srgbClr val="9933FF"/>
                </a:solidFill>
              </a:rPr>
              <a:t>B</a:t>
            </a:r>
            <a:r>
              <a:rPr lang="en-US" sz="2800" b="1">
                <a:solidFill>
                  <a:srgbClr val="000000"/>
                </a:solidFill>
              </a:rPr>
              <a:t>, </a:t>
            </a:r>
            <a:r>
              <a:rPr lang="en-US" sz="2800" b="1">
                <a:solidFill>
                  <a:srgbClr val="00CCFF"/>
                </a:solidFill>
              </a:rPr>
              <a:t>C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Rectangular Callout 3"/>
          <p:cNvSpPr>
            <a:spLocks noChangeArrowheads="1"/>
          </p:cNvSpPr>
          <p:nvPr/>
        </p:nvSpPr>
        <p:spPr bwMode="auto">
          <a:xfrm>
            <a:off x="1219200" y="1292225"/>
            <a:ext cx="2362200" cy="1603375"/>
          </a:xfrm>
          <a:prstGeom prst="wedgeRectCallout">
            <a:avLst>
              <a:gd name="adj1" fmla="val 19644"/>
              <a:gd name="adj2" fmla="val 100407"/>
            </a:avLst>
          </a:prstGeom>
          <a:solidFill>
            <a:schemeClr val="accent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</a:rPr>
              <a:t>DBP LBD is not a ‘nest’ in the interior,  but is a crevice on the surface !</a:t>
            </a:r>
          </a:p>
        </p:txBody>
      </p:sp>
    </p:spTree>
    <p:extLst>
      <p:ext uri="{BB962C8B-B14F-4D97-AF65-F5344CB8AC3E}">
        <p14:creationId xmlns:p14="http://schemas.microsoft.com/office/powerpoint/2010/main" val="267227700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457200" y="779463"/>
            <a:ext cx="81534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u="sng" dirty="0">
                <a:solidFill>
                  <a:srgbClr val="FFFF00"/>
                </a:solidFill>
              </a:rPr>
              <a:t>OUTLINE</a:t>
            </a:r>
            <a:endParaRPr lang="en-US" altLang="en-US" sz="1100" u="sng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CONCEPT OF A VITAMIN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CONCEPT OF AN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INTRODUCTION TO VITAMIN 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VITAMIN D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>
                <a:solidFill>
                  <a:srgbClr val="FF0000"/>
                </a:solidFill>
              </a:rPr>
              <a:t>VITAMIN D RECEPTOR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chemeClr val="bg1"/>
                </a:solidFill>
              </a:rPr>
              <a:t>MODES OF ACTION OF 1</a:t>
            </a:r>
            <a:r>
              <a:rPr lang="el-GR" altLang="en-US" sz="3200" dirty="0">
                <a:solidFill>
                  <a:schemeClr val="bg1"/>
                </a:solidFill>
              </a:rPr>
              <a:t>α</a:t>
            </a:r>
            <a:r>
              <a:rPr lang="en-US" altLang="en-US" sz="3200" dirty="0">
                <a:solidFill>
                  <a:schemeClr val="bg1"/>
                </a:solidFill>
              </a:rPr>
              <a:t>,25(OH)</a:t>
            </a:r>
            <a:r>
              <a:rPr lang="en-US" altLang="en-US" sz="3200" baseline="-25000" dirty="0">
                <a:solidFill>
                  <a:schemeClr val="bg1"/>
                </a:solidFill>
              </a:rPr>
              <a:t>2</a:t>
            </a:r>
            <a:r>
              <a:rPr lang="en-US" altLang="en-US" sz="3200" dirty="0">
                <a:solidFill>
                  <a:schemeClr val="bg1"/>
                </a:solidFill>
              </a:rPr>
              <a:t>D</a:t>
            </a:r>
            <a:r>
              <a:rPr lang="en-US" altLang="en-US" sz="3200" baseline="-25000" dirty="0">
                <a:solidFill>
                  <a:schemeClr val="bg1"/>
                </a:solidFill>
              </a:rPr>
              <a:t>3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SUMMARY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97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1003300" y="0"/>
            <a:ext cx="7135813" cy="7112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FF00"/>
                </a:solidFill>
                <a:latin typeface="Palatino Linotype" pitchFamily="18" charset="0"/>
              </a:rPr>
              <a:t>Modes of Action of 1</a:t>
            </a:r>
            <a:r>
              <a:rPr lang="en-US" sz="3200" b="1" dirty="0">
                <a:solidFill>
                  <a:srgbClr val="FFFF00"/>
                </a:solidFill>
                <a:latin typeface="Palatino Linotype" pitchFamily="18" charset="0"/>
                <a:sym typeface="Symbol" pitchFamily="18" charset="2"/>
              </a:rPr>
              <a:t></a:t>
            </a:r>
            <a:r>
              <a:rPr lang="en-US" sz="3200" b="1" dirty="0">
                <a:solidFill>
                  <a:srgbClr val="FFFF00"/>
                </a:solidFill>
                <a:latin typeface="Palatino Linotype" pitchFamily="18" charset="0"/>
              </a:rPr>
              <a:t>,25(OH)</a:t>
            </a:r>
            <a:r>
              <a:rPr lang="en-US" sz="3200" b="1" baseline="-25000" dirty="0">
                <a:solidFill>
                  <a:srgbClr val="FFFF00"/>
                </a:solidFill>
                <a:latin typeface="Palatino Linotype" pitchFamily="18" charset="0"/>
              </a:rPr>
              <a:t>2</a:t>
            </a:r>
            <a:r>
              <a:rPr lang="en-US" sz="3200" b="1" dirty="0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 dirty="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3077" name="Line 3"/>
          <p:cNvSpPr>
            <a:spLocks noChangeShapeType="1"/>
          </p:cNvSpPr>
          <p:nvPr/>
        </p:nvSpPr>
        <p:spPr bwMode="auto">
          <a:xfrm>
            <a:off x="2352675" y="2051050"/>
            <a:ext cx="0" cy="2286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78" name="AutoShape 4"/>
          <p:cNvSpPr>
            <a:spLocks noChangeArrowheads="1"/>
          </p:cNvSpPr>
          <p:nvPr/>
        </p:nvSpPr>
        <p:spPr bwMode="auto">
          <a:xfrm rot="5400000">
            <a:off x="2212976" y="1427162"/>
            <a:ext cx="304800" cy="485775"/>
          </a:xfrm>
          <a:prstGeom prst="homePlate">
            <a:avLst>
              <a:gd name="adj" fmla="val 25000"/>
            </a:avLst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79" name="AutoShape 5"/>
          <p:cNvSpPr>
            <a:spLocks noChangeArrowheads="1"/>
          </p:cNvSpPr>
          <p:nvPr/>
        </p:nvSpPr>
        <p:spPr bwMode="auto">
          <a:xfrm rot="5397798">
            <a:off x="2170907" y="2164556"/>
            <a:ext cx="381000" cy="611187"/>
          </a:xfrm>
          <a:prstGeom prst="chevron">
            <a:avLst>
              <a:gd name="adj" fmla="val 25000"/>
            </a:avLst>
          </a:prstGeom>
          <a:solidFill>
            <a:srgbClr val="FF0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80" name="Line 6"/>
          <p:cNvSpPr>
            <a:spLocks noChangeShapeType="1"/>
          </p:cNvSpPr>
          <p:nvPr/>
        </p:nvSpPr>
        <p:spPr bwMode="auto">
          <a:xfrm>
            <a:off x="2346325" y="2813050"/>
            <a:ext cx="0" cy="2286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81" name="AutoShape 7"/>
          <p:cNvSpPr>
            <a:spLocks noChangeArrowheads="1"/>
          </p:cNvSpPr>
          <p:nvPr/>
        </p:nvSpPr>
        <p:spPr bwMode="auto">
          <a:xfrm rot="5355182">
            <a:off x="2132013" y="3270250"/>
            <a:ext cx="457200" cy="609600"/>
          </a:xfrm>
          <a:prstGeom prst="chevron">
            <a:avLst>
              <a:gd name="adj" fmla="val 25000"/>
            </a:avLst>
          </a:prstGeom>
          <a:solidFill>
            <a:srgbClr val="FF0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82" name="Arc 8"/>
          <p:cNvSpPr>
            <a:spLocks/>
          </p:cNvSpPr>
          <p:nvPr/>
        </p:nvSpPr>
        <p:spPr bwMode="auto">
          <a:xfrm rot="1096184" flipV="1">
            <a:off x="1724025" y="3108325"/>
            <a:ext cx="1295400" cy="1023938"/>
          </a:xfrm>
          <a:custGeom>
            <a:avLst/>
            <a:gdLst>
              <a:gd name="T0" fmla="*/ 2147483647 w 21600"/>
              <a:gd name="T1" fmla="*/ 0 h 21469"/>
              <a:gd name="T2" fmla="*/ 2147483647 w 21600"/>
              <a:gd name="T3" fmla="*/ 2147483647 h 21469"/>
              <a:gd name="T4" fmla="*/ 0 w 21600"/>
              <a:gd name="T5" fmla="*/ 2147483647 h 21469"/>
              <a:gd name="T6" fmla="*/ 0 60000 65536"/>
              <a:gd name="T7" fmla="*/ 0 60000 65536"/>
              <a:gd name="T8" fmla="*/ 0 60000 65536"/>
              <a:gd name="T9" fmla="*/ 0 w 21600"/>
              <a:gd name="T10" fmla="*/ 0 h 21469"/>
              <a:gd name="T11" fmla="*/ 21600 w 21600"/>
              <a:gd name="T12" fmla="*/ 21469 h 214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69" fill="none" extrusionOk="0">
                <a:moveTo>
                  <a:pt x="2377" y="0"/>
                </a:moveTo>
                <a:cubicBezTo>
                  <a:pt x="13320" y="1212"/>
                  <a:pt x="21600" y="10459"/>
                  <a:pt x="21600" y="21469"/>
                </a:cubicBezTo>
              </a:path>
              <a:path w="21600" h="21469" stroke="0" extrusionOk="0">
                <a:moveTo>
                  <a:pt x="2377" y="0"/>
                </a:moveTo>
                <a:cubicBezTo>
                  <a:pt x="13320" y="1212"/>
                  <a:pt x="21600" y="10459"/>
                  <a:pt x="21600" y="21469"/>
                </a:cubicBezTo>
                <a:lnTo>
                  <a:pt x="0" y="21469"/>
                </a:lnTo>
                <a:close/>
              </a:path>
            </a:pathLst>
          </a:custGeom>
          <a:noFill/>
          <a:ln w="12700" cap="sq">
            <a:solidFill>
              <a:srgbClr val="00FF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83" name="Rectangle 9"/>
          <p:cNvSpPr>
            <a:spLocks noChangeArrowheads="1"/>
          </p:cNvSpPr>
          <p:nvPr/>
        </p:nvSpPr>
        <p:spPr bwMode="auto">
          <a:xfrm>
            <a:off x="962025" y="3751263"/>
            <a:ext cx="736600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DNA</a:t>
            </a:r>
          </a:p>
        </p:txBody>
      </p:sp>
      <p:sp>
        <p:nvSpPr>
          <p:cNvPr id="3084" name="Text Box 10"/>
          <p:cNvSpPr txBox="1">
            <a:spLocks noChangeArrowheads="1"/>
          </p:cNvSpPr>
          <p:nvPr/>
        </p:nvSpPr>
        <p:spPr bwMode="auto">
          <a:xfrm>
            <a:off x="1036638" y="2279650"/>
            <a:ext cx="1035050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VDR</a:t>
            </a:r>
            <a:r>
              <a:rPr lang="en-US" sz="2000" b="1" baseline="-25000">
                <a:solidFill>
                  <a:srgbClr val="FFFFFF"/>
                </a:solidFill>
              </a:rPr>
              <a:t>Nuc</a:t>
            </a:r>
          </a:p>
        </p:txBody>
      </p:sp>
      <p:sp>
        <p:nvSpPr>
          <p:cNvPr id="3085" name="Text Box 11"/>
          <p:cNvSpPr txBox="1">
            <a:spLocks noChangeArrowheads="1"/>
          </p:cNvSpPr>
          <p:nvPr/>
        </p:nvSpPr>
        <p:spPr bwMode="auto">
          <a:xfrm>
            <a:off x="3508375" y="1228725"/>
            <a:ext cx="2078038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FF00"/>
                </a:solidFill>
                <a:latin typeface="Palatino Linotype" pitchFamily="18" charset="0"/>
              </a:rPr>
              <a:t>1</a:t>
            </a:r>
            <a:r>
              <a:rPr lang="en-US" sz="2400" b="1">
                <a:solidFill>
                  <a:srgbClr val="FFFF00"/>
                </a:solidFill>
                <a:latin typeface="Palatino Linotype" pitchFamily="18" charset="0"/>
                <a:sym typeface="Symbol" pitchFamily="18" charset="2"/>
              </a:rPr>
              <a:t></a:t>
            </a:r>
            <a:r>
              <a:rPr lang="en-US" sz="2400" b="1">
                <a:solidFill>
                  <a:srgbClr val="FFFF00"/>
                </a:solidFill>
                <a:latin typeface="Palatino Linotype" pitchFamily="18" charset="0"/>
              </a:rPr>
              <a:t>,25(OH)</a:t>
            </a:r>
            <a:r>
              <a:rPr lang="en-US" sz="2400" b="1" baseline="-25000">
                <a:solidFill>
                  <a:srgbClr val="FFFF00"/>
                </a:solidFill>
                <a:latin typeface="Palatino Linotype" pitchFamily="18" charset="0"/>
              </a:rPr>
              <a:t>2</a:t>
            </a:r>
            <a:r>
              <a:rPr lang="en-US" sz="24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24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3086" name="Text Box 12"/>
          <p:cNvSpPr txBox="1">
            <a:spLocks noChangeArrowheads="1"/>
          </p:cNvSpPr>
          <p:nvPr/>
        </p:nvSpPr>
        <p:spPr bwMode="auto">
          <a:xfrm>
            <a:off x="782638" y="4638675"/>
            <a:ext cx="1493837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</a:rPr>
              <a:t>Up regulation</a:t>
            </a:r>
          </a:p>
        </p:txBody>
      </p:sp>
      <p:sp>
        <p:nvSpPr>
          <p:cNvPr id="3087" name="Text Box 13"/>
          <p:cNvSpPr txBox="1">
            <a:spLocks noChangeArrowheads="1"/>
          </p:cNvSpPr>
          <p:nvPr/>
        </p:nvSpPr>
        <p:spPr bwMode="auto">
          <a:xfrm>
            <a:off x="2689225" y="4638675"/>
            <a:ext cx="1776413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</a:rPr>
              <a:t>Down regulation</a:t>
            </a:r>
          </a:p>
        </p:txBody>
      </p:sp>
      <p:sp>
        <p:nvSpPr>
          <p:cNvPr id="3088" name="Line 14"/>
          <p:cNvSpPr>
            <a:spLocks noChangeShapeType="1"/>
          </p:cNvSpPr>
          <p:nvPr/>
        </p:nvSpPr>
        <p:spPr bwMode="auto">
          <a:xfrm>
            <a:off x="1546225" y="4946650"/>
            <a:ext cx="0" cy="2286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89" name="Line 15"/>
          <p:cNvSpPr>
            <a:spLocks noChangeShapeType="1"/>
          </p:cNvSpPr>
          <p:nvPr/>
        </p:nvSpPr>
        <p:spPr bwMode="auto">
          <a:xfrm>
            <a:off x="3235325" y="4946650"/>
            <a:ext cx="0" cy="2286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90" name="Line 16"/>
          <p:cNvSpPr>
            <a:spLocks noChangeShapeType="1"/>
          </p:cNvSpPr>
          <p:nvPr/>
        </p:nvSpPr>
        <p:spPr bwMode="auto">
          <a:xfrm>
            <a:off x="1546225" y="5175250"/>
            <a:ext cx="1676400" cy="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91" name="Line 17"/>
          <p:cNvSpPr>
            <a:spLocks noChangeShapeType="1"/>
          </p:cNvSpPr>
          <p:nvPr/>
        </p:nvSpPr>
        <p:spPr bwMode="auto">
          <a:xfrm>
            <a:off x="2365375" y="5175250"/>
            <a:ext cx="0" cy="2286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92" name="Line 18"/>
          <p:cNvSpPr>
            <a:spLocks noChangeShapeType="1"/>
          </p:cNvSpPr>
          <p:nvPr/>
        </p:nvSpPr>
        <p:spPr bwMode="auto">
          <a:xfrm>
            <a:off x="6769100" y="1898650"/>
            <a:ext cx="0" cy="6096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93" name="Text Box 19"/>
          <p:cNvSpPr txBox="1">
            <a:spLocks noChangeArrowheads="1"/>
          </p:cNvSpPr>
          <p:nvPr/>
        </p:nvSpPr>
        <p:spPr bwMode="auto">
          <a:xfrm>
            <a:off x="2757488" y="3513138"/>
            <a:ext cx="1981200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FFFF"/>
                </a:solidFill>
              </a:rPr>
              <a:t>Ligand- </a:t>
            </a:r>
            <a:r>
              <a:rPr lang="en-US" sz="1600" b="1" dirty="0" err="1">
                <a:solidFill>
                  <a:srgbClr val="FFFFFF"/>
                </a:solidFill>
              </a:rPr>
              <a:t>nVDR</a:t>
            </a:r>
            <a:r>
              <a:rPr lang="en-US" sz="1600" b="1" dirty="0">
                <a:solidFill>
                  <a:srgbClr val="FFFFFF"/>
                </a:solidFill>
              </a:rPr>
              <a:t> complex</a:t>
            </a:r>
          </a:p>
        </p:txBody>
      </p:sp>
      <p:sp>
        <p:nvSpPr>
          <p:cNvPr id="3094" name="Line 20"/>
          <p:cNvSpPr>
            <a:spLocks noChangeShapeType="1"/>
          </p:cNvSpPr>
          <p:nvPr/>
        </p:nvSpPr>
        <p:spPr bwMode="auto">
          <a:xfrm>
            <a:off x="6769100" y="2984500"/>
            <a:ext cx="0" cy="3048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95" name="AutoShape 21"/>
          <p:cNvSpPr>
            <a:spLocks noChangeArrowheads="1"/>
          </p:cNvSpPr>
          <p:nvPr/>
        </p:nvSpPr>
        <p:spPr bwMode="auto">
          <a:xfrm rot="-5323405">
            <a:off x="6623050" y="3384550"/>
            <a:ext cx="304800" cy="533400"/>
          </a:xfrm>
          <a:prstGeom prst="flowChartCollate">
            <a:avLst/>
          </a:prstGeom>
          <a:solidFill>
            <a:srgbClr val="FF99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FF9900"/>
              </a:solidFill>
            </a:endParaRPr>
          </a:p>
        </p:txBody>
      </p:sp>
      <p:sp>
        <p:nvSpPr>
          <p:cNvPr id="3096" name="Line 22"/>
          <p:cNvSpPr>
            <a:spLocks noChangeShapeType="1"/>
          </p:cNvSpPr>
          <p:nvPr/>
        </p:nvSpPr>
        <p:spPr bwMode="auto">
          <a:xfrm>
            <a:off x="6762750" y="3956050"/>
            <a:ext cx="0" cy="12192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97" name="Text Box 23"/>
          <p:cNvSpPr txBox="1">
            <a:spLocks noChangeArrowheads="1"/>
          </p:cNvSpPr>
          <p:nvPr/>
        </p:nvSpPr>
        <p:spPr bwMode="auto">
          <a:xfrm>
            <a:off x="5526088" y="5370513"/>
            <a:ext cx="247332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FFFF"/>
                </a:solidFill>
                <a:latin typeface="Palatino Linotype" pitchFamily="18" charset="0"/>
              </a:rPr>
              <a:t>Rapid responses</a:t>
            </a:r>
          </a:p>
        </p:txBody>
      </p:sp>
      <p:sp>
        <p:nvSpPr>
          <p:cNvPr id="3098" name="Rectangle 24"/>
          <p:cNvSpPr>
            <a:spLocks noChangeArrowheads="1"/>
          </p:cNvSpPr>
          <p:nvPr/>
        </p:nvSpPr>
        <p:spPr bwMode="auto">
          <a:xfrm>
            <a:off x="4495800" y="3609975"/>
            <a:ext cx="2209800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FFFF"/>
                </a:solidFill>
                <a:sym typeface="Marlett" pitchFamily="2" charset="2"/>
              </a:rPr>
              <a:t>Ligand </a:t>
            </a:r>
            <a:r>
              <a:rPr lang="en-US" sz="1600" b="1" dirty="0" err="1">
                <a:solidFill>
                  <a:srgbClr val="FFFFFF"/>
                </a:solidFill>
                <a:sym typeface="Marlett" pitchFamily="2" charset="2"/>
              </a:rPr>
              <a:t>mVDR</a:t>
            </a:r>
            <a:r>
              <a:rPr lang="en-US" sz="1600" b="1" dirty="0">
                <a:solidFill>
                  <a:srgbClr val="FFFFFF"/>
                </a:solidFill>
                <a:sym typeface="Marlett" pitchFamily="2" charset="2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FFFF"/>
                </a:solidFill>
                <a:sym typeface="Marlett" pitchFamily="2" charset="2"/>
              </a:rPr>
              <a:t>Complex</a:t>
            </a:r>
          </a:p>
        </p:txBody>
      </p:sp>
      <p:sp>
        <p:nvSpPr>
          <p:cNvPr id="3099" name="AutoShape 26"/>
          <p:cNvSpPr>
            <a:spLocks noChangeArrowheads="1"/>
          </p:cNvSpPr>
          <p:nvPr/>
        </p:nvSpPr>
        <p:spPr bwMode="auto">
          <a:xfrm flipV="1">
            <a:off x="1571625" y="5943600"/>
            <a:ext cx="1219200" cy="68103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00FF00"/>
          </a:solidFill>
          <a:ln w="12700" cap="sq">
            <a:solidFill>
              <a:srgbClr val="00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0" name="AutoShape 27"/>
          <p:cNvSpPr>
            <a:spLocks noChangeArrowheads="1"/>
          </p:cNvSpPr>
          <p:nvPr/>
        </p:nvSpPr>
        <p:spPr bwMode="auto">
          <a:xfrm flipH="1" flipV="1">
            <a:off x="6508750" y="5867400"/>
            <a:ext cx="1219200" cy="75723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00FFFF"/>
          </a:solidFill>
          <a:ln w="12700" cap="sq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1" name="Text Box 28"/>
          <p:cNvSpPr txBox="1">
            <a:spLocks noChangeArrowheads="1"/>
          </p:cNvSpPr>
          <p:nvPr/>
        </p:nvSpPr>
        <p:spPr bwMode="auto">
          <a:xfrm>
            <a:off x="2757488" y="6216650"/>
            <a:ext cx="3627437" cy="519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00"/>
                </a:solidFill>
                <a:latin typeface="Palatino Linotype" pitchFamily="18" charset="0"/>
              </a:rPr>
              <a:t>Biological Responses</a:t>
            </a:r>
          </a:p>
        </p:txBody>
      </p:sp>
      <p:sp>
        <p:nvSpPr>
          <p:cNvPr id="3102" name="AutoShape 30"/>
          <p:cNvSpPr>
            <a:spLocks noChangeArrowheads="1"/>
          </p:cNvSpPr>
          <p:nvPr/>
        </p:nvSpPr>
        <p:spPr bwMode="auto">
          <a:xfrm rot="5400000">
            <a:off x="2212976" y="3103562"/>
            <a:ext cx="304800" cy="485775"/>
          </a:xfrm>
          <a:prstGeom prst="homePlate">
            <a:avLst>
              <a:gd name="adj" fmla="val 25000"/>
            </a:avLst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3" name="Arc 31"/>
          <p:cNvSpPr>
            <a:spLocks/>
          </p:cNvSpPr>
          <p:nvPr/>
        </p:nvSpPr>
        <p:spPr bwMode="auto">
          <a:xfrm rot="1216954" flipV="1">
            <a:off x="2105025" y="3059113"/>
            <a:ext cx="685800" cy="13779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4" name="Text Box 32"/>
          <p:cNvSpPr txBox="1">
            <a:spLocks noChangeArrowheads="1"/>
          </p:cNvSpPr>
          <p:nvPr/>
        </p:nvSpPr>
        <p:spPr bwMode="auto">
          <a:xfrm>
            <a:off x="782638" y="5410200"/>
            <a:ext cx="3122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FF00"/>
                </a:solidFill>
                <a:latin typeface="Palatino Linotype" pitchFamily="18" charset="0"/>
              </a:rPr>
              <a:t>Genomic responses</a:t>
            </a:r>
          </a:p>
        </p:txBody>
      </p:sp>
      <p:sp>
        <p:nvSpPr>
          <p:cNvPr id="3105" name="Line 33"/>
          <p:cNvSpPr>
            <a:spLocks noChangeShapeType="1"/>
          </p:cNvSpPr>
          <p:nvPr/>
        </p:nvSpPr>
        <p:spPr bwMode="auto">
          <a:xfrm flipH="1">
            <a:off x="2819400" y="1441450"/>
            <a:ext cx="685800" cy="101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6" name="Line 34"/>
          <p:cNvSpPr>
            <a:spLocks noChangeShapeType="1"/>
          </p:cNvSpPr>
          <p:nvPr/>
        </p:nvSpPr>
        <p:spPr bwMode="auto">
          <a:xfrm>
            <a:off x="5565775" y="1441450"/>
            <a:ext cx="76200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7" name="Line 35"/>
          <p:cNvSpPr>
            <a:spLocks noChangeShapeType="1"/>
          </p:cNvSpPr>
          <p:nvPr/>
        </p:nvSpPr>
        <p:spPr bwMode="auto">
          <a:xfrm flipH="1">
            <a:off x="1774825" y="4337050"/>
            <a:ext cx="45720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8" name="Line 36"/>
          <p:cNvSpPr>
            <a:spLocks noChangeShapeType="1"/>
          </p:cNvSpPr>
          <p:nvPr/>
        </p:nvSpPr>
        <p:spPr bwMode="auto">
          <a:xfrm>
            <a:off x="2460625" y="4337050"/>
            <a:ext cx="45720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9" name="Text Box 37"/>
          <p:cNvSpPr txBox="1">
            <a:spLocks noChangeArrowheads="1"/>
          </p:cNvSpPr>
          <p:nvPr/>
        </p:nvSpPr>
        <p:spPr bwMode="auto">
          <a:xfrm>
            <a:off x="7242175" y="2432050"/>
            <a:ext cx="152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VDR</a:t>
            </a:r>
            <a:r>
              <a:rPr lang="en-US" sz="2000" b="1" baseline="-25000">
                <a:solidFill>
                  <a:srgbClr val="FFFFFF"/>
                </a:solidFill>
              </a:rPr>
              <a:t>CavMem</a:t>
            </a:r>
            <a:endParaRPr lang="en-US" sz="2000" b="1">
              <a:solidFill>
                <a:srgbClr val="FFFFFF"/>
              </a:solidFill>
            </a:endParaRPr>
          </a:p>
        </p:txBody>
      </p:sp>
      <p:sp>
        <p:nvSpPr>
          <p:cNvPr id="3110" name="Text Box 38"/>
          <p:cNvSpPr txBox="1">
            <a:spLocks noChangeArrowheads="1"/>
          </p:cNvSpPr>
          <p:nvPr/>
        </p:nvSpPr>
        <p:spPr bwMode="auto">
          <a:xfrm rot="-558306">
            <a:off x="2589213" y="1136650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>
                <a:solidFill>
                  <a:srgbClr val="00FF00"/>
                </a:solidFill>
                <a:latin typeface="Bookman Old Style" pitchFamily="18" charset="0"/>
              </a:rPr>
              <a:t>6-s-</a:t>
            </a:r>
            <a:r>
              <a:rPr lang="en-US" sz="1600" b="1" i="1">
                <a:solidFill>
                  <a:srgbClr val="00FF00"/>
                </a:solidFill>
                <a:latin typeface="Bookman Old Style" pitchFamily="18" charset="0"/>
              </a:rPr>
              <a:t>trans</a:t>
            </a:r>
          </a:p>
        </p:txBody>
      </p:sp>
      <p:sp>
        <p:nvSpPr>
          <p:cNvPr id="3111" name="Rectangle 39"/>
          <p:cNvSpPr>
            <a:spLocks noChangeArrowheads="1"/>
          </p:cNvSpPr>
          <p:nvPr/>
        </p:nvSpPr>
        <p:spPr bwMode="auto">
          <a:xfrm rot="692451">
            <a:off x="5565775" y="1206500"/>
            <a:ext cx="942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FFFF"/>
                </a:solidFill>
                <a:latin typeface="Bookman Old Style" pitchFamily="18" charset="0"/>
              </a:rPr>
              <a:t>6-s-</a:t>
            </a:r>
            <a:r>
              <a:rPr lang="en-US" sz="1600" b="1" i="1">
                <a:solidFill>
                  <a:srgbClr val="00FFFF"/>
                </a:solidFill>
                <a:latin typeface="Bookman Old Style" pitchFamily="18" charset="0"/>
              </a:rPr>
              <a:t>cis</a:t>
            </a:r>
            <a:r>
              <a:rPr lang="en-US" sz="1600" b="1">
                <a:solidFill>
                  <a:srgbClr val="00FFFF"/>
                </a:solidFill>
                <a:latin typeface="Bookman Old Style" pitchFamily="18" charset="0"/>
              </a:rPr>
              <a:t> </a:t>
            </a:r>
          </a:p>
        </p:txBody>
      </p:sp>
      <p:sp>
        <p:nvSpPr>
          <p:cNvPr id="3112" name="AutoShape 40"/>
          <p:cNvSpPr>
            <a:spLocks noChangeArrowheads="1"/>
          </p:cNvSpPr>
          <p:nvPr/>
        </p:nvSpPr>
        <p:spPr bwMode="auto">
          <a:xfrm rot="10655531">
            <a:off x="6502400" y="1441450"/>
            <a:ext cx="533400" cy="304800"/>
          </a:xfrm>
          <a:prstGeom prst="pentagon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13" name="AutoShape 41"/>
          <p:cNvSpPr>
            <a:spLocks noChangeArrowheads="1"/>
          </p:cNvSpPr>
          <p:nvPr/>
        </p:nvSpPr>
        <p:spPr bwMode="auto">
          <a:xfrm rot="10655531">
            <a:off x="6500813" y="3344863"/>
            <a:ext cx="549275" cy="304800"/>
          </a:xfrm>
          <a:prstGeom prst="pentagon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14" name="AutoShape 42"/>
          <p:cNvSpPr>
            <a:spLocks noChangeArrowheads="1"/>
          </p:cNvSpPr>
          <p:nvPr/>
        </p:nvSpPr>
        <p:spPr bwMode="auto">
          <a:xfrm rot="-5323405">
            <a:off x="6623050" y="2393950"/>
            <a:ext cx="304800" cy="533400"/>
          </a:xfrm>
          <a:prstGeom prst="flowChartCollate">
            <a:avLst/>
          </a:prstGeom>
          <a:solidFill>
            <a:srgbClr val="FF99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FF9900"/>
              </a:solidFill>
            </a:endParaRPr>
          </a:p>
        </p:txBody>
      </p:sp>
      <p:graphicFrame>
        <p:nvGraphicFramePr>
          <p:cNvPr id="3074" name="Object 49"/>
          <p:cNvGraphicFramePr>
            <a:graphicFrameLocks noGrp="1" noChangeAspect="1"/>
          </p:cNvGraphicFramePr>
          <p:nvPr>
            <p:ph sz="half" idx="1"/>
          </p:nvPr>
        </p:nvGraphicFramePr>
        <p:xfrm>
          <a:off x="6870700" y="1108075"/>
          <a:ext cx="227330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6" name="CS ChemDraw Drawing" r:id="rId4" imgW="4383720" imgH="2214720" progId="">
                  <p:embed/>
                </p:oleObj>
              </mc:Choice>
              <mc:Fallback>
                <p:oleObj name="CS ChemDraw Drawing" r:id="rId4" imgW="4383720" imgH="22147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0700" y="1108075"/>
                        <a:ext cx="2273300" cy="114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5" name="Text Box 45"/>
          <p:cNvSpPr txBox="1">
            <a:spLocks noChangeArrowheads="1"/>
          </p:cNvSpPr>
          <p:nvPr/>
        </p:nvSpPr>
        <p:spPr bwMode="auto">
          <a:xfrm>
            <a:off x="415925" y="5827713"/>
            <a:ext cx="9080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FF00"/>
                </a:solidFill>
              </a:rPr>
              <a:t>Hours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FF00"/>
                </a:solidFill>
              </a:rPr>
              <a:t>to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FF00"/>
                </a:solidFill>
              </a:rPr>
              <a:t>Days</a:t>
            </a:r>
          </a:p>
        </p:txBody>
      </p:sp>
      <p:sp>
        <p:nvSpPr>
          <p:cNvPr id="3116" name="Text Box 46"/>
          <p:cNvSpPr txBox="1">
            <a:spLocks noChangeArrowheads="1"/>
          </p:cNvSpPr>
          <p:nvPr/>
        </p:nvSpPr>
        <p:spPr bwMode="auto">
          <a:xfrm>
            <a:off x="7800975" y="5708650"/>
            <a:ext cx="1193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FFFF"/>
                </a:solidFill>
              </a:rPr>
              <a:t>Seconds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FFFF"/>
                </a:solidFill>
              </a:rPr>
              <a:t>To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FFFF"/>
                </a:solidFill>
              </a:rPr>
              <a:t>Minutes</a:t>
            </a:r>
          </a:p>
        </p:txBody>
      </p:sp>
      <p:graphicFrame>
        <p:nvGraphicFramePr>
          <p:cNvPr id="3075" name="Object 5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00075" y="665163"/>
          <a:ext cx="1819275" cy="159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7" name="CS ChemDraw Drawing" r:id="rId6" imgW="3723480" imgH="3258720" progId="">
                  <p:embed/>
                </p:oleObj>
              </mc:Choice>
              <mc:Fallback>
                <p:oleObj name="CS ChemDraw Drawing" r:id="rId6" imgW="3723480" imgH="32587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" y="665163"/>
                        <a:ext cx="1819275" cy="1592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51388" y="2514600"/>
            <a:ext cx="1649412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33688" y="2476500"/>
            <a:ext cx="1571625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873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D0AC87-F17F-4E89-832D-D3497C12038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30723" name="Picture 2" descr="Fig 10 (722) (color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914400"/>
            <a:ext cx="7927975" cy="5638800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  <a:miter lim="800000"/>
            <a:headEnd/>
            <a:tailEnd/>
          </a:ln>
        </p:spPr>
      </p:pic>
      <p:sp>
        <p:nvSpPr>
          <p:cNvPr id="30724" name="Text Box 3"/>
          <p:cNvSpPr txBox="1">
            <a:spLocks noChangeArrowheads="1"/>
          </p:cNvSpPr>
          <p:nvPr/>
        </p:nvSpPr>
        <p:spPr bwMode="auto">
          <a:xfrm>
            <a:off x="685800" y="0"/>
            <a:ext cx="7696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200" b="1">
                <a:solidFill>
                  <a:srgbClr val="FFFF00"/>
                </a:solidFill>
              </a:rPr>
              <a:t>MODEL OF 1</a:t>
            </a:r>
            <a:r>
              <a:rPr lang="en-US" sz="2200" b="1">
                <a:solidFill>
                  <a:srgbClr val="FFFF00"/>
                </a:solidFill>
                <a:sym typeface="Symbol" pitchFamily="18" charset="2"/>
              </a:rPr>
              <a:t>,25(OH)</a:t>
            </a:r>
            <a:r>
              <a:rPr lang="en-US" sz="2200" b="1" baseline="-25000">
                <a:solidFill>
                  <a:srgbClr val="FFFF00"/>
                </a:solidFill>
                <a:sym typeface="Symbol" pitchFamily="18" charset="2"/>
              </a:rPr>
              <a:t>2</a:t>
            </a:r>
            <a:r>
              <a:rPr lang="en-US" sz="2200" b="1">
                <a:solidFill>
                  <a:srgbClr val="FFFF00"/>
                </a:solidFill>
                <a:sym typeface="Symbol" pitchFamily="18" charset="2"/>
              </a:rPr>
              <a:t>D</a:t>
            </a:r>
            <a:r>
              <a:rPr lang="en-US" sz="2200" b="1" baseline="-25000">
                <a:solidFill>
                  <a:srgbClr val="FFFF00"/>
                </a:solidFill>
                <a:sym typeface="Symbol" pitchFamily="18" charset="2"/>
              </a:rPr>
              <a:t>3 </a:t>
            </a:r>
            <a:r>
              <a:rPr lang="en-US" sz="2200" b="1">
                <a:solidFill>
                  <a:srgbClr val="FFFF00"/>
                </a:solidFill>
                <a:sym typeface="Symbol" pitchFamily="18" charset="2"/>
              </a:rPr>
              <a:t>TRANSCRIPTIONAL ACTIVATION OF THE GENE LIBRARY</a:t>
            </a:r>
            <a:endParaRPr lang="en-US" sz="2200" b="1">
              <a:solidFill>
                <a:srgbClr val="FFFF00"/>
              </a:solidFill>
            </a:endParaRPr>
          </a:p>
        </p:txBody>
      </p:sp>
      <p:cxnSp>
        <p:nvCxnSpPr>
          <p:cNvPr id="30725" name="Straight Arrow Connector 6"/>
          <p:cNvCxnSpPr>
            <a:cxnSpLocks noChangeShapeType="1"/>
          </p:cNvCxnSpPr>
          <p:nvPr/>
        </p:nvCxnSpPr>
        <p:spPr bwMode="auto">
          <a:xfrm rot="10800000" flipV="1">
            <a:off x="4248150" y="4152900"/>
            <a:ext cx="2952750" cy="18097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828800" y="771525"/>
            <a:ext cx="3486150" cy="52387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7030A0"/>
                </a:solidFill>
              </a:rPr>
              <a:t>There are  ~3000/~22,000 human genes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7030A0"/>
                </a:solidFill>
              </a:rPr>
              <a:t>modulated  by the VDR+1,25D</a:t>
            </a:r>
          </a:p>
        </p:txBody>
      </p: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>
            <a:off x="5334000" y="990600"/>
            <a:ext cx="1219200" cy="990600"/>
          </a:xfrm>
          <a:prstGeom prst="straightConnector1">
            <a:avLst/>
          </a:prstGeom>
          <a:noFill/>
          <a:ln w="25400" algn="ctr">
            <a:solidFill>
              <a:schemeClr val="bg1"/>
            </a:solidFill>
            <a:round/>
            <a:headEnd/>
            <a:tailEnd type="arrow" w="med" len="med"/>
          </a:ln>
        </p:spPr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72000" y="5943600"/>
            <a:ext cx="16335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C000"/>
                </a:solidFill>
              </a:rPr>
              <a:t>BIOLOGICAL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C000"/>
                </a:solidFill>
              </a:rPr>
              <a:t>RESPONSES</a:t>
            </a:r>
          </a:p>
        </p:txBody>
      </p: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 rot="10800000">
            <a:off x="6205538" y="6172200"/>
            <a:ext cx="542925" cy="57150"/>
          </a:xfrm>
          <a:prstGeom prst="straightConnector1">
            <a:avLst/>
          </a:prstGeom>
          <a:noFill/>
          <a:ln w="28575" algn="ctr">
            <a:solidFill>
              <a:srgbClr val="FFC000"/>
            </a:solidFill>
            <a:round/>
            <a:headEnd/>
            <a:tailEnd type="arrow" w="med" len="med"/>
          </a:ln>
        </p:spPr>
      </p:cxn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65163" y="5715000"/>
            <a:ext cx="835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0000"/>
                </a:solidFill>
              </a:rPr>
              <a:t>VDR</a:t>
            </a:r>
          </a:p>
        </p:txBody>
      </p:sp>
      <p:cxnSp>
        <p:nvCxnSpPr>
          <p:cNvPr id="17" name="Straight Arrow Connector 16"/>
          <p:cNvCxnSpPr>
            <a:cxnSpLocks noChangeShapeType="1"/>
          </p:cNvCxnSpPr>
          <p:nvPr/>
        </p:nvCxnSpPr>
        <p:spPr bwMode="auto">
          <a:xfrm flipV="1">
            <a:off x="1524000" y="5029200"/>
            <a:ext cx="3505200" cy="914400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751638" y="1143000"/>
            <a:ext cx="1920875" cy="36988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0000"/>
                </a:solidFill>
              </a:rPr>
              <a:t>GENE LIBRARY</a:t>
            </a:r>
          </a:p>
        </p:txBody>
      </p:sp>
      <p:cxnSp>
        <p:nvCxnSpPr>
          <p:cNvPr id="20" name="Straight Arrow Connector 19"/>
          <p:cNvCxnSpPr>
            <a:cxnSpLocks noChangeShapeType="1"/>
          </p:cNvCxnSpPr>
          <p:nvPr/>
        </p:nvCxnSpPr>
        <p:spPr bwMode="auto">
          <a:xfrm rot="10800000" flipV="1">
            <a:off x="5884863" y="1447800"/>
            <a:ext cx="1524000" cy="762000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359658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18" grpId="0" build="allAtOnce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676399"/>
          </a:xfrm>
        </p:spPr>
        <p:txBody>
          <a:bodyPr/>
          <a:lstStyle/>
          <a:p>
            <a:pPr eaLnBrk="1" hangingPunct="1"/>
            <a:r>
              <a:rPr lang="en-US" sz="2400" b="1" i="1" dirty="0" smtClean="0">
                <a:solidFill>
                  <a:srgbClr val="FF9900"/>
                </a:solidFill>
              </a:rPr>
              <a:t>Isolation of </a:t>
            </a:r>
            <a:br>
              <a:rPr lang="en-US" sz="2400" b="1" i="1" dirty="0" smtClean="0">
                <a:solidFill>
                  <a:srgbClr val="FF9900"/>
                </a:solidFill>
              </a:rPr>
            </a:br>
            <a:r>
              <a:rPr lang="en-US" sz="2400" b="1" dirty="0" smtClean="0">
                <a:solidFill>
                  <a:srgbClr val="FF9900"/>
                </a:solidFill>
              </a:rPr>
              <a:t>Caveolae Membrane Fractions</a:t>
            </a:r>
            <a:br>
              <a:rPr lang="en-US" sz="2400" b="1" dirty="0" smtClean="0">
                <a:solidFill>
                  <a:srgbClr val="FF9900"/>
                </a:solidFill>
              </a:rPr>
            </a:br>
            <a:r>
              <a:rPr lang="en-US" sz="2400" b="1" dirty="0" smtClean="0">
                <a:solidFill>
                  <a:srgbClr val="FF9900"/>
                </a:solidFill>
              </a:rPr>
              <a:t> Is there a </a:t>
            </a:r>
            <a:r>
              <a:rPr lang="en-US" sz="2400" b="1" dirty="0" err="1" smtClean="0">
                <a:solidFill>
                  <a:srgbClr val="FF9900"/>
                </a:solidFill>
              </a:rPr>
              <a:t>VDR</a:t>
            </a:r>
            <a:r>
              <a:rPr lang="en-US" sz="2400" b="1" baseline="-25000" dirty="0" err="1" smtClean="0">
                <a:solidFill>
                  <a:srgbClr val="FF9900"/>
                </a:solidFill>
              </a:rPr>
              <a:t>mem</a:t>
            </a:r>
            <a:r>
              <a:rPr lang="en-US" sz="2400" b="1" dirty="0" smtClean="0">
                <a:solidFill>
                  <a:srgbClr val="FF9900"/>
                </a:solidFill>
              </a:rPr>
              <a:t> present?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05000"/>
            <a:ext cx="6122988" cy="1606550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SzPct val="120000"/>
              <a:buFont typeface="Symbol" pitchFamily="18" charset="2"/>
              <a:buChar char="¨"/>
              <a:defRPr/>
            </a:pP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Approach:</a:t>
            </a:r>
          </a:p>
          <a:p>
            <a:pPr lvl="1" eaLnBrk="1" hangingPunct="1">
              <a:buClr>
                <a:srgbClr val="00FF00"/>
              </a:buClr>
              <a:buSzPct val="120000"/>
              <a:buFont typeface="Symbol" pitchFamily="18" charset="2"/>
              <a:buChar char="¨"/>
              <a:defRPr/>
            </a:pP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Differential Centrifugation</a:t>
            </a:r>
          </a:p>
          <a:p>
            <a:pPr lvl="1" eaLnBrk="1" hangingPunct="1">
              <a:buClr>
                <a:srgbClr val="00FF00"/>
              </a:buClr>
              <a:buSzPct val="120000"/>
              <a:buFont typeface="Symbol" pitchFamily="18" charset="2"/>
              <a:buChar char="¨"/>
              <a:defRPr/>
            </a:pP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Absence of Detergents</a:t>
            </a:r>
            <a:endParaRPr lang="el-GR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0" y="3486150"/>
            <a:ext cx="496252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00FF00"/>
              </a:buClr>
              <a:buSzPct val="120000"/>
              <a:buFont typeface="Symbol" pitchFamily="18" charset="2"/>
              <a:buChar char="¨"/>
            </a:pPr>
            <a:r>
              <a:rPr lang="en-US" sz="2800" b="1" dirty="0">
                <a:solidFill>
                  <a:srgbClr val="FF3399"/>
                </a:solidFill>
              </a:rPr>
              <a:t>Lipid raft-Caveolae (</a:t>
            </a:r>
            <a:r>
              <a:rPr lang="en-US" sz="2800" b="1" dirty="0" err="1">
                <a:solidFill>
                  <a:srgbClr val="FF3399"/>
                </a:solidFill>
              </a:rPr>
              <a:t>LR</a:t>
            </a:r>
            <a:r>
              <a:rPr lang="en-US" sz="2800" b="1" dirty="0">
                <a:solidFill>
                  <a:srgbClr val="FF3399"/>
                </a:solidFill>
              </a:rPr>
              <a:t>-C)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00FF00"/>
              </a:buClr>
              <a:buSzPct val="120000"/>
              <a:buFont typeface="Symbol" pitchFamily="18" charset="2"/>
              <a:buChar char="¨"/>
            </a:pPr>
            <a:r>
              <a:rPr lang="en-US" sz="2400" b="1" dirty="0">
                <a:solidFill>
                  <a:srgbClr val="FF3399"/>
                </a:solidFill>
              </a:rPr>
              <a:t>Platforms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00FF00"/>
              </a:buClr>
              <a:buSzPct val="120000"/>
              <a:buFont typeface="Symbol" pitchFamily="18" charset="2"/>
              <a:buChar char="¨"/>
            </a:pPr>
            <a:r>
              <a:rPr lang="en-US" sz="2400" b="1" dirty="0">
                <a:solidFill>
                  <a:srgbClr val="FF3399"/>
                </a:solidFill>
              </a:rPr>
              <a:t>Unique buoyant density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00FF00"/>
              </a:buClr>
              <a:buSzPct val="120000"/>
              <a:buFont typeface="Symbol" pitchFamily="18" charset="2"/>
              <a:buChar char="¨"/>
            </a:pPr>
            <a:r>
              <a:rPr lang="en-US" sz="2400" b="1" dirty="0">
                <a:solidFill>
                  <a:srgbClr val="FF3399"/>
                </a:solidFill>
              </a:rPr>
              <a:t>Detergent-resistant</a:t>
            </a:r>
          </a:p>
        </p:txBody>
      </p:sp>
      <p:pic>
        <p:nvPicPr>
          <p:cNvPr id="47109" name="Picture 11" descr="caveolae picture modified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46713" y="1908175"/>
            <a:ext cx="3460750" cy="2730500"/>
          </a:xfrm>
          <a:noFill/>
        </p:spPr>
      </p:pic>
      <p:sp>
        <p:nvSpPr>
          <p:cNvPr id="33798" name="Rectangle 13"/>
          <p:cNvSpPr>
            <a:spLocks noChangeArrowheads="1"/>
          </p:cNvSpPr>
          <p:nvPr/>
        </p:nvSpPr>
        <p:spPr bwMode="auto">
          <a:xfrm>
            <a:off x="4978400" y="4670425"/>
            <a:ext cx="42132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00"/>
                </a:solidFill>
              </a:rPr>
              <a:t>100 nm flask-shape invaginations or vesicles of the plasma membrane</a:t>
            </a:r>
          </a:p>
        </p:txBody>
      </p:sp>
      <p:sp>
        <p:nvSpPr>
          <p:cNvPr id="33799" name="Rectangle 14"/>
          <p:cNvSpPr>
            <a:spLocks noChangeArrowheads="1"/>
          </p:cNvSpPr>
          <p:nvPr/>
        </p:nvSpPr>
        <p:spPr bwMode="auto">
          <a:xfrm>
            <a:off x="5280025" y="5654675"/>
            <a:ext cx="3708400" cy="9159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00"/>
                </a:solidFill>
              </a:rPr>
              <a:t>Cholesterol and sphingolipids, and caveolin-1/2/3 scaffolding proteins</a:t>
            </a:r>
          </a:p>
        </p:txBody>
      </p:sp>
      <p:sp>
        <p:nvSpPr>
          <p:cNvPr id="33800" name="Text Box 15"/>
          <p:cNvSpPr txBox="1">
            <a:spLocks noChangeArrowheads="1"/>
          </p:cNvSpPr>
          <p:nvPr/>
        </p:nvSpPr>
        <p:spPr bwMode="auto">
          <a:xfrm>
            <a:off x="152400" y="6248400"/>
            <a:ext cx="3962400" cy="366713"/>
          </a:xfrm>
          <a:prstGeom prst="rect">
            <a:avLst/>
          </a:prstGeom>
          <a:noFill/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FFFFFF"/>
                </a:solidFill>
              </a:rPr>
              <a:t>Smart </a:t>
            </a:r>
            <a:r>
              <a:rPr lang="en-US" b="1" i="1">
                <a:solidFill>
                  <a:srgbClr val="FFFFFF"/>
                </a:solidFill>
              </a:rPr>
              <a:t>et al.</a:t>
            </a:r>
            <a:r>
              <a:rPr lang="en-US" b="1">
                <a:solidFill>
                  <a:srgbClr val="FFFFFF"/>
                </a:solidFill>
              </a:rPr>
              <a:t> PNAS 92:10104 (1995)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411663" y="5529263"/>
            <a:ext cx="4630737" cy="1062037"/>
          </a:xfrm>
          <a:prstGeom prst="rect">
            <a:avLst/>
          </a:prstGeom>
          <a:solidFill>
            <a:schemeClr val="bg1">
              <a:alpha val="98822"/>
            </a:schemeClr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Calibri" pitchFamily="34" charset="0"/>
                <a:hlinkClick r:id="rId4"/>
              </a:rPr>
              <a:t>http://www.rzuser.uni-heidelberg.de/~t73/plasmal/endoct.html</a:t>
            </a:r>
            <a:endParaRPr lang="en-US" b="1">
              <a:solidFill>
                <a:srgbClr val="000000"/>
              </a:solidFill>
              <a:latin typeface="Calibri" pitchFamily="34" charset="0"/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0" name="Picture 4" descr="C:\Documents and Settings\gtg938j\My Documents\My Pictures\cavem-nor.jpg"/>
          <p:cNvPicPr>
            <a:picLocks noChangeAspect="1" noChangeArrowheads="1"/>
          </p:cNvPicPr>
          <p:nvPr/>
        </p:nvPicPr>
        <p:blipFill>
          <a:blip r:embed="rId5" cstate="print"/>
          <a:srcRect l="12772" r="17561" b="6792"/>
          <a:stretch>
            <a:fillRect/>
          </a:stretch>
        </p:blipFill>
        <p:spPr bwMode="auto">
          <a:xfrm>
            <a:off x="5384800" y="3443288"/>
            <a:ext cx="3513138" cy="1066800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472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1003300" y="127000"/>
            <a:ext cx="713581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Modes of Action of 1</a:t>
            </a:r>
            <a:r>
              <a:rPr lang="en-US" sz="3200" b="1">
                <a:solidFill>
                  <a:srgbClr val="FFFF00"/>
                </a:solidFill>
                <a:latin typeface="Palatino Linotype" pitchFamily="18" charset="0"/>
                <a:sym typeface="Symbol" pitchFamily="18" charset="2"/>
              </a:rPr>
              <a:t></a:t>
            </a: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,25(OH)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2</a:t>
            </a: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3077" name="Line 3"/>
          <p:cNvSpPr>
            <a:spLocks noChangeShapeType="1"/>
          </p:cNvSpPr>
          <p:nvPr/>
        </p:nvSpPr>
        <p:spPr bwMode="auto">
          <a:xfrm>
            <a:off x="2352675" y="2051050"/>
            <a:ext cx="0" cy="2286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78" name="AutoShape 4"/>
          <p:cNvSpPr>
            <a:spLocks noChangeArrowheads="1"/>
          </p:cNvSpPr>
          <p:nvPr/>
        </p:nvSpPr>
        <p:spPr bwMode="auto">
          <a:xfrm rot="5400000">
            <a:off x="2212976" y="1427162"/>
            <a:ext cx="304800" cy="485775"/>
          </a:xfrm>
          <a:prstGeom prst="homePlate">
            <a:avLst>
              <a:gd name="adj" fmla="val 25000"/>
            </a:avLst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79" name="AutoShape 5"/>
          <p:cNvSpPr>
            <a:spLocks noChangeArrowheads="1"/>
          </p:cNvSpPr>
          <p:nvPr/>
        </p:nvSpPr>
        <p:spPr bwMode="auto">
          <a:xfrm rot="5397798">
            <a:off x="2170907" y="2164556"/>
            <a:ext cx="381000" cy="611187"/>
          </a:xfrm>
          <a:prstGeom prst="chevron">
            <a:avLst>
              <a:gd name="adj" fmla="val 25000"/>
            </a:avLst>
          </a:prstGeom>
          <a:solidFill>
            <a:srgbClr val="FF0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80" name="Line 6"/>
          <p:cNvSpPr>
            <a:spLocks noChangeShapeType="1"/>
          </p:cNvSpPr>
          <p:nvPr/>
        </p:nvSpPr>
        <p:spPr bwMode="auto">
          <a:xfrm>
            <a:off x="2346325" y="2813050"/>
            <a:ext cx="0" cy="2286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81" name="AutoShape 7"/>
          <p:cNvSpPr>
            <a:spLocks noChangeArrowheads="1"/>
          </p:cNvSpPr>
          <p:nvPr/>
        </p:nvSpPr>
        <p:spPr bwMode="auto">
          <a:xfrm rot="5355182">
            <a:off x="2132013" y="3270250"/>
            <a:ext cx="457200" cy="609600"/>
          </a:xfrm>
          <a:prstGeom prst="chevron">
            <a:avLst>
              <a:gd name="adj" fmla="val 25000"/>
            </a:avLst>
          </a:prstGeom>
          <a:solidFill>
            <a:srgbClr val="FF0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82" name="Arc 8"/>
          <p:cNvSpPr>
            <a:spLocks/>
          </p:cNvSpPr>
          <p:nvPr/>
        </p:nvSpPr>
        <p:spPr bwMode="auto">
          <a:xfrm rot="1096184" flipV="1">
            <a:off x="1724025" y="3108325"/>
            <a:ext cx="1295400" cy="1023938"/>
          </a:xfrm>
          <a:custGeom>
            <a:avLst/>
            <a:gdLst>
              <a:gd name="T0" fmla="*/ 2147483647 w 21600"/>
              <a:gd name="T1" fmla="*/ 0 h 21469"/>
              <a:gd name="T2" fmla="*/ 2147483647 w 21600"/>
              <a:gd name="T3" fmla="*/ 2147483647 h 21469"/>
              <a:gd name="T4" fmla="*/ 0 w 21600"/>
              <a:gd name="T5" fmla="*/ 2147483647 h 21469"/>
              <a:gd name="T6" fmla="*/ 0 60000 65536"/>
              <a:gd name="T7" fmla="*/ 0 60000 65536"/>
              <a:gd name="T8" fmla="*/ 0 60000 65536"/>
              <a:gd name="T9" fmla="*/ 0 w 21600"/>
              <a:gd name="T10" fmla="*/ 0 h 21469"/>
              <a:gd name="T11" fmla="*/ 21600 w 21600"/>
              <a:gd name="T12" fmla="*/ 21469 h 214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469" fill="none" extrusionOk="0">
                <a:moveTo>
                  <a:pt x="2377" y="0"/>
                </a:moveTo>
                <a:cubicBezTo>
                  <a:pt x="13320" y="1212"/>
                  <a:pt x="21600" y="10459"/>
                  <a:pt x="21600" y="21469"/>
                </a:cubicBezTo>
              </a:path>
              <a:path w="21600" h="21469" stroke="0" extrusionOk="0">
                <a:moveTo>
                  <a:pt x="2377" y="0"/>
                </a:moveTo>
                <a:cubicBezTo>
                  <a:pt x="13320" y="1212"/>
                  <a:pt x="21600" y="10459"/>
                  <a:pt x="21600" y="21469"/>
                </a:cubicBezTo>
                <a:lnTo>
                  <a:pt x="0" y="21469"/>
                </a:lnTo>
                <a:close/>
              </a:path>
            </a:pathLst>
          </a:custGeom>
          <a:noFill/>
          <a:ln w="12700" cap="sq">
            <a:solidFill>
              <a:srgbClr val="00FF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83" name="Rectangle 9"/>
          <p:cNvSpPr>
            <a:spLocks noChangeArrowheads="1"/>
          </p:cNvSpPr>
          <p:nvPr/>
        </p:nvSpPr>
        <p:spPr bwMode="auto">
          <a:xfrm>
            <a:off x="962025" y="3751263"/>
            <a:ext cx="736600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DNA</a:t>
            </a:r>
          </a:p>
        </p:txBody>
      </p:sp>
      <p:sp>
        <p:nvSpPr>
          <p:cNvPr id="3084" name="Text Box 10"/>
          <p:cNvSpPr txBox="1">
            <a:spLocks noChangeArrowheads="1"/>
          </p:cNvSpPr>
          <p:nvPr/>
        </p:nvSpPr>
        <p:spPr bwMode="auto">
          <a:xfrm>
            <a:off x="1036638" y="2279650"/>
            <a:ext cx="1035050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VDR</a:t>
            </a:r>
            <a:r>
              <a:rPr lang="en-US" sz="2000" b="1" baseline="-25000">
                <a:solidFill>
                  <a:srgbClr val="FFFFFF"/>
                </a:solidFill>
              </a:rPr>
              <a:t>Nuc</a:t>
            </a:r>
          </a:p>
        </p:txBody>
      </p:sp>
      <p:sp>
        <p:nvSpPr>
          <p:cNvPr id="3085" name="Text Box 11"/>
          <p:cNvSpPr txBox="1">
            <a:spLocks noChangeArrowheads="1"/>
          </p:cNvSpPr>
          <p:nvPr/>
        </p:nvSpPr>
        <p:spPr bwMode="auto">
          <a:xfrm>
            <a:off x="3532187" y="1263650"/>
            <a:ext cx="2078038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C00000"/>
                </a:solidFill>
                <a:latin typeface="Palatino Linotype" pitchFamily="18" charset="0"/>
              </a:rPr>
              <a:t>1</a:t>
            </a:r>
            <a:r>
              <a:rPr lang="en-US" sz="2400" b="1" dirty="0">
                <a:solidFill>
                  <a:srgbClr val="C00000"/>
                </a:solidFill>
                <a:latin typeface="Palatino Linotype" pitchFamily="18" charset="0"/>
                <a:sym typeface="Symbol" pitchFamily="18" charset="2"/>
              </a:rPr>
              <a:t></a:t>
            </a:r>
            <a:r>
              <a:rPr lang="en-US" sz="2400" b="1" dirty="0">
                <a:solidFill>
                  <a:srgbClr val="C00000"/>
                </a:solidFill>
                <a:latin typeface="Palatino Linotype" pitchFamily="18" charset="0"/>
              </a:rPr>
              <a:t>,25(OH)</a:t>
            </a:r>
            <a:r>
              <a:rPr lang="en-US" sz="2400" b="1" baseline="-25000" dirty="0">
                <a:solidFill>
                  <a:srgbClr val="C00000"/>
                </a:solidFill>
                <a:latin typeface="Palatino Linotype" pitchFamily="18" charset="0"/>
              </a:rPr>
              <a:t>2</a:t>
            </a:r>
            <a:r>
              <a:rPr lang="en-US" sz="2400" b="1" dirty="0">
                <a:solidFill>
                  <a:srgbClr val="C00000"/>
                </a:solidFill>
                <a:latin typeface="Palatino Linotype" pitchFamily="18" charset="0"/>
              </a:rPr>
              <a:t>D</a:t>
            </a:r>
            <a:r>
              <a:rPr lang="en-US" sz="2400" b="1" baseline="-25000" dirty="0">
                <a:solidFill>
                  <a:srgbClr val="C000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3086" name="Text Box 12"/>
          <p:cNvSpPr txBox="1">
            <a:spLocks noChangeArrowheads="1"/>
          </p:cNvSpPr>
          <p:nvPr/>
        </p:nvSpPr>
        <p:spPr bwMode="auto">
          <a:xfrm>
            <a:off x="782638" y="4638675"/>
            <a:ext cx="1493837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</a:rPr>
              <a:t>Up regulation</a:t>
            </a:r>
          </a:p>
        </p:txBody>
      </p:sp>
      <p:sp>
        <p:nvSpPr>
          <p:cNvPr id="3087" name="Text Box 13"/>
          <p:cNvSpPr txBox="1">
            <a:spLocks noChangeArrowheads="1"/>
          </p:cNvSpPr>
          <p:nvPr/>
        </p:nvSpPr>
        <p:spPr bwMode="auto">
          <a:xfrm>
            <a:off x="2689225" y="4638675"/>
            <a:ext cx="1776413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</a:rPr>
              <a:t>Down regulation</a:t>
            </a:r>
          </a:p>
        </p:txBody>
      </p:sp>
      <p:sp>
        <p:nvSpPr>
          <p:cNvPr id="3088" name="Line 14"/>
          <p:cNvSpPr>
            <a:spLocks noChangeShapeType="1"/>
          </p:cNvSpPr>
          <p:nvPr/>
        </p:nvSpPr>
        <p:spPr bwMode="auto">
          <a:xfrm>
            <a:off x="1546225" y="4946650"/>
            <a:ext cx="0" cy="2286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89" name="Line 15"/>
          <p:cNvSpPr>
            <a:spLocks noChangeShapeType="1"/>
          </p:cNvSpPr>
          <p:nvPr/>
        </p:nvSpPr>
        <p:spPr bwMode="auto">
          <a:xfrm>
            <a:off x="3235325" y="4946650"/>
            <a:ext cx="0" cy="2286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90" name="Line 16"/>
          <p:cNvSpPr>
            <a:spLocks noChangeShapeType="1"/>
          </p:cNvSpPr>
          <p:nvPr/>
        </p:nvSpPr>
        <p:spPr bwMode="auto">
          <a:xfrm>
            <a:off x="1546225" y="5175250"/>
            <a:ext cx="1676400" cy="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91" name="Line 17"/>
          <p:cNvSpPr>
            <a:spLocks noChangeShapeType="1"/>
          </p:cNvSpPr>
          <p:nvPr/>
        </p:nvSpPr>
        <p:spPr bwMode="auto">
          <a:xfrm>
            <a:off x="2365375" y="5175250"/>
            <a:ext cx="0" cy="2286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92" name="Line 18"/>
          <p:cNvSpPr>
            <a:spLocks noChangeShapeType="1"/>
          </p:cNvSpPr>
          <p:nvPr/>
        </p:nvSpPr>
        <p:spPr bwMode="auto">
          <a:xfrm>
            <a:off x="6769100" y="1898650"/>
            <a:ext cx="0" cy="6096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93" name="Text Box 19"/>
          <p:cNvSpPr txBox="1">
            <a:spLocks noChangeArrowheads="1"/>
          </p:cNvSpPr>
          <p:nvPr/>
        </p:nvSpPr>
        <p:spPr bwMode="auto">
          <a:xfrm>
            <a:off x="2757488" y="3513138"/>
            <a:ext cx="1981200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FFFF"/>
                </a:solidFill>
              </a:rPr>
              <a:t>Ligand- </a:t>
            </a:r>
            <a:r>
              <a:rPr lang="en-US" sz="1600" b="1" dirty="0" err="1">
                <a:solidFill>
                  <a:srgbClr val="FFFFFF"/>
                </a:solidFill>
              </a:rPr>
              <a:t>nVDR</a:t>
            </a:r>
            <a:r>
              <a:rPr lang="en-US" sz="1600" b="1" dirty="0">
                <a:solidFill>
                  <a:srgbClr val="FFFFFF"/>
                </a:solidFill>
              </a:rPr>
              <a:t> complex</a:t>
            </a:r>
          </a:p>
        </p:txBody>
      </p:sp>
      <p:sp>
        <p:nvSpPr>
          <p:cNvPr id="3094" name="Line 20"/>
          <p:cNvSpPr>
            <a:spLocks noChangeShapeType="1"/>
          </p:cNvSpPr>
          <p:nvPr/>
        </p:nvSpPr>
        <p:spPr bwMode="auto">
          <a:xfrm>
            <a:off x="6769100" y="2984500"/>
            <a:ext cx="0" cy="3048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95" name="AutoShape 21"/>
          <p:cNvSpPr>
            <a:spLocks noChangeArrowheads="1"/>
          </p:cNvSpPr>
          <p:nvPr/>
        </p:nvSpPr>
        <p:spPr bwMode="auto">
          <a:xfrm rot="-5323405">
            <a:off x="6623050" y="3384550"/>
            <a:ext cx="304800" cy="533400"/>
          </a:xfrm>
          <a:prstGeom prst="flowChartCollate">
            <a:avLst/>
          </a:prstGeom>
          <a:solidFill>
            <a:srgbClr val="FF99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FF9900"/>
              </a:solidFill>
            </a:endParaRPr>
          </a:p>
        </p:txBody>
      </p:sp>
      <p:sp>
        <p:nvSpPr>
          <p:cNvPr id="3096" name="Line 22"/>
          <p:cNvSpPr>
            <a:spLocks noChangeShapeType="1"/>
          </p:cNvSpPr>
          <p:nvPr/>
        </p:nvSpPr>
        <p:spPr bwMode="auto">
          <a:xfrm>
            <a:off x="6762750" y="3956050"/>
            <a:ext cx="0" cy="1219200"/>
          </a:xfrm>
          <a:prstGeom prst="line">
            <a:avLst/>
          </a:prstGeom>
          <a:noFill/>
          <a:ln w="12700" cap="sq">
            <a:solidFill>
              <a:schemeClr val="bg1"/>
            </a:solidFill>
            <a:round/>
            <a:headEnd type="none" w="sm" len="sm"/>
            <a:tailEnd type="triangle" w="sm" len="sm"/>
          </a:ln>
        </p:spPr>
        <p:txBody>
          <a:bodyPr wrap="none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97" name="Text Box 23"/>
          <p:cNvSpPr txBox="1">
            <a:spLocks noChangeArrowheads="1"/>
          </p:cNvSpPr>
          <p:nvPr/>
        </p:nvSpPr>
        <p:spPr bwMode="auto">
          <a:xfrm>
            <a:off x="5526088" y="5370513"/>
            <a:ext cx="247332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FFFF"/>
                </a:solidFill>
                <a:latin typeface="Palatino Linotype" pitchFamily="18" charset="0"/>
              </a:rPr>
              <a:t>Rapid responses</a:t>
            </a:r>
          </a:p>
        </p:txBody>
      </p:sp>
      <p:sp>
        <p:nvSpPr>
          <p:cNvPr id="3098" name="Rectangle 24"/>
          <p:cNvSpPr>
            <a:spLocks noChangeArrowheads="1"/>
          </p:cNvSpPr>
          <p:nvPr/>
        </p:nvSpPr>
        <p:spPr bwMode="auto">
          <a:xfrm>
            <a:off x="4495800" y="3609975"/>
            <a:ext cx="2209800" cy="5810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FFFF"/>
                </a:solidFill>
                <a:sym typeface="Marlett" pitchFamily="2" charset="2"/>
              </a:rPr>
              <a:t>Ligand </a:t>
            </a:r>
            <a:r>
              <a:rPr lang="en-US" sz="1600" b="1" dirty="0" err="1">
                <a:solidFill>
                  <a:srgbClr val="FFFFFF"/>
                </a:solidFill>
                <a:sym typeface="Marlett" pitchFamily="2" charset="2"/>
              </a:rPr>
              <a:t>mVDR</a:t>
            </a:r>
            <a:r>
              <a:rPr lang="en-US" sz="1600" b="1" dirty="0">
                <a:solidFill>
                  <a:srgbClr val="FFFFFF"/>
                </a:solidFill>
                <a:sym typeface="Marlett" pitchFamily="2" charset="2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FFFF"/>
                </a:solidFill>
                <a:sym typeface="Marlett" pitchFamily="2" charset="2"/>
              </a:rPr>
              <a:t>Complex</a:t>
            </a:r>
          </a:p>
        </p:txBody>
      </p:sp>
      <p:sp>
        <p:nvSpPr>
          <p:cNvPr id="3099" name="AutoShape 26"/>
          <p:cNvSpPr>
            <a:spLocks noChangeArrowheads="1"/>
          </p:cNvSpPr>
          <p:nvPr/>
        </p:nvSpPr>
        <p:spPr bwMode="auto">
          <a:xfrm flipV="1">
            <a:off x="1476221" y="5967876"/>
            <a:ext cx="1219200" cy="68103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00FF00"/>
          </a:solidFill>
          <a:ln w="12700" cap="sq">
            <a:solidFill>
              <a:srgbClr val="00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70C0"/>
              </a:solidFill>
            </a:endParaRPr>
          </a:p>
        </p:txBody>
      </p:sp>
      <p:sp>
        <p:nvSpPr>
          <p:cNvPr id="3100" name="AutoShape 27"/>
          <p:cNvSpPr>
            <a:spLocks noChangeArrowheads="1"/>
          </p:cNvSpPr>
          <p:nvPr/>
        </p:nvSpPr>
        <p:spPr bwMode="auto">
          <a:xfrm flipH="1" flipV="1">
            <a:off x="6508750" y="5867400"/>
            <a:ext cx="1219200" cy="75723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00FFFF"/>
          </a:solidFill>
          <a:ln w="12700" cap="sq">
            <a:solidFill>
              <a:srgbClr val="00FFFF"/>
            </a:solidFill>
            <a:miter lim="800000"/>
            <a:headEnd type="none" w="sm" len="sm"/>
            <a:tailEnd type="none" w="sm" len="sm"/>
          </a:ln>
        </p:spPr>
        <p:txBody>
          <a:bodyPr rot="10800000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1" name="Text Box 28"/>
          <p:cNvSpPr txBox="1">
            <a:spLocks noChangeArrowheads="1"/>
          </p:cNvSpPr>
          <p:nvPr/>
        </p:nvSpPr>
        <p:spPr bwMode="auto">
          <a:xfrm>
            <a:off x="2757488" y="6216650"/>
            <a:ext cx="3627437" cy="5191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C00000"/>
                </a:solidFill>
                <a:latin typeface="Palatino Linotype" pitchFamily="18" charset="0"/>
              </a:rPr>
              <a:t>Biological Responses</a:t>
            </a:r>
          </a:p>
        </p:txBody>
      </p:sp>
      <p:sp>
        <p:nvSpPr>
          <p:cNvPr id="3102" name="AutoShape 30"/>
          <p:cNvSpPr>
            <a:spLocks noChangeArrowheads="1"/>
          </p:cNvSpPr>
          <p:nvPr/>
        </p:nvSpPr>
        <p:spPr bwMode="auto">
          <a:xfrm rot="5400000">
            <a:off x="2212976" y="3103562"/>
            <a:ext cx="304800" cy="485775"/>
          </a:xfrm>
          <a:prstGeom prst="homePlate">
            <a:avLst>
              <a:gd name="adj" fmla="val 25000"/>
            </a:avLst>
          </a:prstGeom>
          <a:solidFill>
            <a:srgbClr val="00FF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3" name="Arc 31"/>
          <p:cNvSpPr>
            <a:spLocks/>
          </p:cNvSpPr>
          <p:nvPr/>
        </p:nvSpPr>
        <p:spPr bwMode="auto">
          <a:xfrm rot="1216954" flipV="1">
            <a:off x="2105025" y="3059113"/>
            <a:ext cx="685800" cy="13779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4" name="Text Box 32"/>
          <p:cNvSpPr txBox="1">
            <a:spLocks noChangeArrowheads="1"/>
          </p:cNvSpPr>
          <p:nvPr/>
        </p:nvSpPr>
        <p:spPr bwMode="auto">
          <a:xfrm>
            <a:off x="782638" y="5410200"/>
            <a:ext cx="3122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9900"/>
                </a:solidFill>
                <a:latin typeface="Palatino Linotype" pitchFamily="18" charset="0"/>
              </a:rPr>
              <a:t>Genomic responses</a:t>
            </a:r>
          </a:p>
        </p:txBody>
      </p:sp>
      <p:sp>
        <p:nvSpPr>
          <p:cNvPr id="3105" name="Line 33"/>
          <p:cNvSpPr>
            <a:spLocks noChangeShapeType="1"/>
          </p:cNvSpPr>
          <p:nvPr/>
        </p:nvSpPr>
        <p:spPr bwMode="auto">
          <a:xfrm flipH="1">
            <a:off x="2819400" y="1441450"/>
            <a:ext cx="685800" cy="101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6" name="Line 34"/>
          <p:cNvSpPr>
            <a:spLocks noChangeShapeType="1"/>
          </p:cNvSpPr>
          <p:nvPr/>
        </p:nvSpPr>
        <p:spPr bwMode="auto">
          <a:xfrm>
            <a:off x="5565775" y="1441450"/>
            <a:ext cx="76200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7" name="Line 35"/>
          <p:cNvSpPr>
            <a:spLocks noChangeShapeType="1"/>
          </p:cNvSpPr>
          <p:nvPr/>
        </p:nvSpPr>
        <p:spPr bwMode="auto">
          <a:xfrm flipH="1">
            <a:off x="1774825" y="4337050"/>
            <a:ext cx="45720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8" name="Line 36"/>
          <p:cNvSpPr>
            <a:spLocks noChangeShapeType="1"/>
          </p:cNvSpPr>
          <p:nvPr/>
        </p:nvSpPr>
        <p:spPr bwMode="auto">
          <a:xfrm>
            <a:off x="2460625" y="4337050"/>
            <a:ext cx="45720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09" name="Text Box 37"/>
          <p:cNvSpPr txBox="1">
            <a:spLocks noChangeArrowheads="1"/>
          </p:cNvSpPr>
          <p:nvPr/>
        </p:nvSpPr>
        <p:spPr bwMode="auto">
          <a:xfrm>
            <a:off x="7242175" y="2432050"/>
            <a:ext cx="152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</a:rPr>
              <a:t>VDR</a:t>
            </a:r>
            <a:r>
              <a:rPr lang="en-US" sz="2000" b="1" baseline="-25000">
                <a:solidFill>
                  <a:srgbClr val="FFFFFF"/>
                </a:solidFill>
              </a:rPr>
              <a:t>CavMem</a:t>
            </a:r>
            <a:endParaRPr lang="en-US" sz="2000" b="1">
              <a:solidFill>
                <a:srgbClr val="FFFFFF"/>
              </a:solidFill>
            </a:endParaRPr>
          </a:p>
        </p:txBody>
      </p:sp>
      <p:sp>
        <p:nvSpPr>
          <p:cNvPr id="3110" name="Text Box 38"/>
          <p:cNvSpPr txBox="1">
            <a:spLocks noChangeArrowheads="1"/>
          </p:cNvSpPr>
          <p:nvPr/>
        </p:nvSpPr>
        <p:spPr bwMode="auto">
          <a:xfrm rot="-558306">
            <a:off x="2589213" y="1136650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>
                <a:solidFill>
                  <a:srgbClr val="00FF00"/>
                </a:solidFill>
                <a:latin typeface="Bookman Old Style" pitchFamily="18" charset="0"/>
              </a:rPr>
              <a:t>6-s-</a:t>
            </a:r>
            <a:r>
              <a:rPr lang="en-US" sz="1600" b="1" i="1">
                <a:solidFill>
                  <a:srgbClr val="00FF00"/>
                </a:solidFill>
                <a:latin typeface="Bookman Old Style" pitchFamily="18" charset="0"/>
              </a:rPr>
              <a:t>trans</a:t>
            </a:r>
          </a:p>
        </p:txBody>
      </p:sp>
      <p:sp>
        <p:nvSpPr>
          <p:cNvPr id="3111" name="Rectangle 39"/>
          <p:cNvSpPr>
            <a:spLocks noChangeArrowheads="1"/>
          </p:cNvSpPr>
          <p:nvPr/>
        </p:nvSpPr>
        <p:spPr bwMode="auto">
          <a:xfrm rot="692451">
            <a:off x="5565775" y="1206500"/>
            <a:ext cx="942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FFFF"/>
                </a:solidFill>
                <a:latin typeface="Bookman Old Style" pitchFamily="18" charset="0"/>
              </a:rPr>
              <a:t>6-s-</a:t>
            </a:r>
            <a:r>
              <a:rPr lang="en-US" sz="1600" b="1" i="1">
                <a:solidFill>
                  <a:srgbClr val="00FFFF"/>
                </a:solidFill>
                <a:latin typeface="Bookman Old Style" pitchFamily="18" charset="0"/>
              </a:rPr>
              <a:t>cis</a:t>
            </a:r>
            <a:r>
              <a:rPr lang="en-US" sz="1600" b="1">
                <a:solidFill>
                  <a:srgbClr val="00FFFF"/>
                </a:solidFill>
                <a:latin typeface="Bookman Old Style" pitchFamily="18" charset="0"/>
              </a:rPr>
              <a:t> </a:t>
            </a:r>
          </a:p>
        </p:txBody>
      </p:sp>
      <p:sp>
        <p:nvSpPr>
          <p:cNvPr id="3112" name="AutoShape 40"/>
          <p:cNvSpPr>
            <a:spLocks noChangeArrowheads="1"/>
          </p:cNvSpPr>
          <p:nvPr/>
        </p:nvSpPr>
        <p:spPr bwMode="auto">
          <a:xfrm rot="10655531">
            <a:off x="6502400" y="1441450"/>
            <a:ext cx="533400" cy="304800"/>
          </a:xfrm>
          <a:prstGeom prst="pentagon">
            <a:avLst/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13" name="AutoShape 41"/>
          <p:cNvSpPr>
            <a:spLocks noChangeArrowheads="1"/>
          </p:cNvSpPr>
          <p:nvPr/>
        </p:nvSpPr>
        <p:spPr bwMode="auto">
          <a:xfrm rot="10655531">
            <a:off x="6500813" y="3344863"/>
            <a:ext cx="549275" cy="304800"/>
          </a:xfrm>
          <a:prstGeom prst="pentagon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114" name="AutoShape 42"/>
          <p:cNvSpPr>
            <a:spLocks noChangeArrowheads="1"/>
          </p:cNvSpPr>
          <p:nvPr/>
        </p:nvSpPr>
        <p:spPr bwMode="auto">
          <a:xfrm rot="-5323405">
            <a:off x="6623050" y="2393950"/>
            <a:ext cx="304800" cy="533400"/>
          </a:xfrm>
          <a:prstGeom prst="flowChartCollate">
            <a:avLst/>
          </a:prstGeom>
          <a:solidFill>
            <a:srgbClr val="FF99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FF9900"/>
              </a:solidFill>
            </a:endParaRPr>
          </a:p>
        </p:txBody>
      </p:sp>
      <p:graphicFrame>
        <p:nvGraphicFramePr>
          <p:cNvPr id="3074" name="Object 49"/>
          <p:cNvGraphicFramePr>
            <a:graphicFrameLocks noGrp="1" noChangeAspect="1"/>
          </p:cNvGraphicFramePr>
          <p:nvPr>
            <p:ph sz="half" idx="1"/>
          </p:nvPr>
        </p:nvGraphicFramePr>
        <p:xfrm>
          <a:off x="6870700" y="1108075"/>
          <a:ext cx="227330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6" name="CS ChemDraw Drawing" r:id="rId4" imgW="4383720" imgH="2214720" progId="">
                  <p:embed/>
                </p:oleObj>
              </mc:Choice>
              <mc:Fallback>
                <p:oleObj name="CS ChemDraw Drawing" r:id="rId4" imgW="4383720" imgH="22147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0700" y="1108075"/>
                        <a:ext cx="2273300" cy="114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5" name="Text Box 45"/>
          <p:cNvSpPr txBox="1">
            <a:spLocks noChangeArrowheads="1"/>
          </p:cNvSpPr>
          <p:nvPr/>
        </p:nvSpPr>
        <p:spPr bwMode="auto">
          <a:xfrm>
            <a:off x="415925" y="5827713"/>
            <a:ext cx="9080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FF00"/>
                </a:solidFill>
              </a:rPr>
              <a:t>Hours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FF00"/>
                </a:solidFill>
              </a:rPr>
              <a:t>to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FF00"/>
                </a:solidFill>
              </a:rPr>
              <a:t>Days</a:t>
            </a:r>
          </a:p>
        </p:txBody>
      </p:sp>
      <p:sp>
        <p:nvSpPr>
          <p:cNvPr id="3116" name="Text Box 46"/>
          <p:cNvSpPr txBox="1">
            <a:spLocks noChangeArrowheads="1"/>
          </p:cNvSpPr>
          <p:nvPr/>
        </p:nvSpPr>
        <p:spPr bwMode="auto">
          <a:xfrm>
            <a:off x="7800975" y="5708650"/>
            <a:ext cx="1193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FFFF"/>
                </a:solidFill>
              </a:rPr>
              <a:t>Seconds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FFFF"/>
                </a:solidFill>
              </a:rPr>
              <a:t>To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FFFF"/>
                </a:solidFill>
              </a:rPr>
              <a:t>Minutes</a:t>
            </a:r>
          </a:p>
        </p:txBody>
      </p:sp>
      <p:graphicFrame>
        <p:nvGraphicFramePr>
          <p:cNvPr id="3075" name="Object 5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00075" y="665163"/>
          <a:ext cx="1819275" cy="159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7" name="CS ChemDraw Drawing" r:id="rId6" imgW="3723480" imgH="3258720" progId="">
                  <p:embed/>
                </p:oleObj>
              </mc:Choice>
              <mc:Fallback>
                <p:oleObj name="CS ChemDraw Drawing" r:id="rId6" imgW="3723480" imgH="32587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" y="665163"/>
                        <a:ext cx="1819275" cy="1592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51388" y="2514600"/>
            <a:ext cx="1649412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33688" y="2476500"/>
            <a:ext cx="1571625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825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69913" y="898525"/>
            <a:ext cx="8208962" cy="5403850"/>
            <a:chOff x="224" y="512"/>
            <a:chExt cx="5171" cy="3404"/>
          </a:xfrm>
        </p:grpSpPr>
        <p:pic>
          <p:nvPicPr>
            <p:cNvPr id="47718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4" y="512"/>
              <a:ext cx="5171" cy="3404"/>
            </a:xfrm>
            <a:prstGeom prst="rect">
              <a:avLst/>
            </a:prstGeom>
            <a:noFill/>
            <a:ln w="76200">
              <a:solidFill>
                <a:srgbClr val="99FF33"/>
              </a:solidFill>
              <a:miter lim="800000"/>
              <a:headEnd/>
              <a:tailEnd/>
            </a:ln>
            <a:effectLst/>
          </p:spPr>
        </p:pic>
        <p:sp>
          <p:nvSpPr>
            <p:cNvPr id="477187" name="Text Box 3"/>
            <p:cNvSpPr txBox="1">
              <a:spLocks noChangeArrowheads="1"/>
            </p:cNvSpPr>
            <p:nvPr/>
          </p:nvSpPr>
          <p:spPr bwMode="auto">
            <a:xfrm>
              <a:off x="1931" y="2586"/>
              <a:ext cx="1211" cy="620"/>
            </a:xfrm>
            <a:prstGeom prst="rect">
              <a:avLst/>
            </a:prstGeom>
            <a:noFill/>
            <a:ln w="38100">
              <a:solidFill>
                <a:srgbClr val="3333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 dirty="0">
                  <a:solidFill>
                    <a:srgbClr val="000000"/>
                  </a:solidFill>
                </a:rPr>
                <a:t>VDR-mem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 dirty="0">
                  <a:solidFill>
                    <a:srgbClr val="000000"/>
                  </a:solidFill>
                </a:rPr>
                <a:t>Rapid </a:t>
              </a:r>
            </a:p>
          </p:txBody>
        </p:sp>
        <p:sp>
          <p:nvSpPr>
            <p:cNvPr id="477188" name="Text Box 4"/>
            <p:cNvSpPr txBox="1">
              <a:spLocks noChangeArrowheads="1"/>
            </p:cNvSpPr>
            <p:nvPr/>
          </p:nvSpPr>
          <p:spPr bwMode="auto">
            <a:xfrm>
              <a:off x="2121" y="522"/>
              <a:ext cx="1133" cy="620"/>
            </a:xfrm>
            <a:prstGeom prst="rect">
              <a:avLst/>
            </a:prstGeom>
            <a:noFill/>
            <a:ln w="38100">
              <a:solidFill>
                <a:srgbClr val="3333FF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000000"/>
                  </a:solidFill>
                </a:rPr>
                <a:t>VDR-nuc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000000"/>
                  </a:solidFill>
                </a:rPr>
                <a:t>Genomic</a:t>
              </a:r>
            </a:p>
          </p:txBody>
        </p:sp>
        <p:sp>
          <p:nvSpPr>
            <p:cNvPr id="477189" name="Text Box 5"/>
            <p:cNvSpPr txBox="1">
              <a:spLocks noChangeArrowheads="1"/>
            </p:cNvSpPr>
            <p:nvPr/>
          </p:nvSpPr>
          <p:spPr bwMode="auto">
            <a:xfrm>
              <a:off x="2409" y="1585"/>
              <a:ext cx="1036" cy="735"/>
            </a:xfrm>
            <a:prstGeom prst="rect">
              <a:avLst/>
            </a:prstGeom>
            <a:noFill/>
            <a:ln w="38100">
              <a:solidFill>
                <a:srgbClr val="3333FF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000000"/>
                  </a:solidFill>
                </a:rPr>
                <a:t>DBP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</a:rPr>
                <a:t>Plasma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>
                  <a:solidFill>
                    <a:srgbClr val="000000"/>
                  </a:solidFill>
                </a:rPr>
                <a:t>Transport</a:t>
              </a:r>
            </a:p>
          </p:txBody>
        </p:sp>
      </p:grpSp>
      <p:sp>
        <p:nvSpPr>
          <p:cNvPr id="477190" name="Text Box 6"/>
          <p:cNvSpPr txBox="1">
            <a:spLocks noChangeArrowheads="1"/>
          </p:cNvSpPr>
          <p:nvPr/>
        </p:nvSpPr>
        <p:spPr bwMode="auto">
          <a:xfrm>
            <a:off x="876300" y="173038"/>
            <a:ext cx="7254875" cy="485775"/>
          </a:xfrm>
          <a:prstGeom prst="rect">
            <a:avLst/>
          </a:prstGeom>
          <a:noFill/>
          <a:ln w="41275" algn="ctr">
            <a:solidFill>
              <a:srgbClr val="92D050">
                <a:alpha val="97000"/>
              </a:srgbClr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0066"/>
                </a:solidFill>
              </a:rPr>
              <a:t>	</a:t>
            </a:r>
            <a:r>
              <a:rPr lang="en-US" sz="2400" b="1" dirty="0">
                <a:solidFill>
                  <a:srgbClr val="FFFFFF"/>
                </a:solidFill>
              </a:rPr>
              <a:t>SUMMARY OF OPTIMAL LIGAND SHAPES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71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 descr="ASCBposter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854700" cy="6858000"/>
          </a:xfrm>
          <a:prstGeom prst="rect">
            <a:avLst/>
          </a:prstGeom>
          <a:noFill/>
        </p:spPr>
      </p:pic>
      <p:sp>
        <p:nvSpPr>
          <p:cNvPr id="202755" name="Oval 3"/>
          <p:cNvSpPr>
            <a:spLocks noChangeArrowheads="1"/>
          </p:cNvSpPr>
          <p:nvPr/>
        </p:nvSpPr>
        <p:spPr bwMode="auto">
          <a:xfrm>
            <a:off x="6096000" y="3200400"/>
            <a:ext cx="1524000" cy="1371600"/>
          </a:xfrm>
          <a:prstGeom prst="ellipse">
            <a:avLst/>
          </a:prstGeom>
          <a:solidFill>
            <a:srgbClr val="FFFFCC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2756" name="Line 4"/>
          <p:cNvSpPr>
            <a:spLocks noChangeShapeType="1"/>
          </p:cNvSpPr>
          <p:nvPr/>
        </p:nvSpPr>
        <p:spPr bwMode="auto">
          <a:xfrm flipV="1">
            <a:off x="7162800" y="1447800"/>
            <a:ext cx="533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2757" name="Line 5"/>
          <p:cNvSpPr>
            <a:spLocks noChangeShapeType="1"/>
          </p:cNvSpPr>
          <p:nvPr/>
        </p:nvSpPr>
        <p:spPr bwMode="auto">
          <a:xfrm flipV="1">
            <a:off x="7315200" y="1981200"/>
            <a:ext cx="1143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2758" name="AutoShape 6"/>
          <p:cNvSpPr>
            <a:spLocks noChangeArrowheads="1"/>
          </p:cNvSpPr>
          <p:nvPr/>
        </p:nvSpPr>
        <p:spPr bwMode="auto">
          <a:xfrm rot="-12040345">
            <a:off x="6477000" y="2727380"/>
            <a:ext cx="228600" cy="762000"/>
          </a:xfrm>
          <a:prstGeom prst="upArrow">
            <a:avLst>
              <a:gd name="adj1" fmla="val 50000"/>
              <a:gd name="adj2" fmla="val 83333"/>
            </a:avLst>
          </a:prstGeom>
          <a:solidFill>
            <a:srgbClr val="00D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2759" name="Text Box 7"/>
          <p:cNvSpPr txBox="1">
            <a:spLocks noChangeArrowheads="1"/>
          </p:cNvSpPr>
          <p:nvPr/>
        </p:nvSpPr>
        <p:spPr bwMode="auto">
          <a:xfrm>
            <a:off x="6096000" y="22098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00DC00"/>
                </a:solidFill>
              </a:rPr>
              <a:t>Cl</a:t>
            </a:r>
            <a:r>
              <a:rPr lang="en-US" sz="2400" b="1" baseline="30000" dirty="0">
                <a:solidFill>
                  <a:srgbClr val="00DC00"/>
                </a:solidFill>
              </a:rPr>
              <a:t>-</a:t>
            </a:r>
          </a:p>
        </p:txBody>
      </p:sp>
      <p:sp>
        <p:nvSpPr>
          <p:cNvPr id="202760" name="AutoShape 8"/>
          <p:cNvSpPr>
            <a:spLocks noChangeArrowheads="1"/>
          </p:cNvSpPr>
          <p:nvPr/>
        </p:nvSpPr>
        <p:spPr bwMode="auto">
          <a:xfrm rot="-11594175">
            <a:off x="6858000" y="4403550"/>
            <a:ext cx="228600" cy="762000"/>
          </a:xfrm>
          <a:prstGeom prst="downArrow">
            <a:avLst>
              <a:gd name="adj1" fmla="val 50000"/>
              <a:gd name="adj2" fmla="val 83333"/>
            </a:avLst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2761" name="Text Box 9"/>
          <p:cNvSpPr txBox="1">
            <a:spLocks noChangeArrowheads="1"/>
          </p:cNvSpPr>
          <p:nvPr/>
        </p:nvSpPr>
        <p:spPr bwMode="auto">
          <a:xfrm>
            <a:off x="6934200" y="48768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6600"/>
                </a:solidFill>
              </a:rPr>
              <a:t>Ba</a:t>
            </a:r>
            <a:r>
              <a:rPr lang="en-US" sz="2400" b="1" baseline="30000" dirty="0">
                <a:solidFill>
                  <a:srgbClr val="FF6600"/>
                </a:solidFill>
              </a:rPr>
              <a:t>2+</a:t>
            </a:r>
          </a:p>
        </p:txBody>
      </p:sp>
      <p:sp>
        <p:nvSpPr>
          <p:cNvPr id="202762" name="Text Box 10"/>
          <p:cNvSpPr txBox="1">
            <a:spLocks noChangeArrowheads="1"/>
          </p:cNvSpPr>
          <p:nvPr/>
        </p:nvSpPr>
        <p:spPr bwMode="auto">
          <a:xfrm>
            <a:off x="5943600" y="672405"/>
            <a:ext cx="3124200" cy="1384995"/>
          </a:xfrm>
          <a:prstGeom prst="rect">
            <a:avLst/>
          </a:prstGeom>
          <a:noFill/>
          <a:ln w="66675">
            <a:solidFill>
              <a:srgbClr val="FF66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9933"/>
                </a:solidFill>
              </a:rPr>
              <a:t>Whole-cell patch-clamp recordings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FF9933"/>
                </a:solidFill>
              </a:rPr>
              <a:t>RAPID RESPONSES</a:t>
            </a:r>
          </a:p>
        </p:txBody>
      </p:sp>
      <p:sp>
        <p:nvSpPr>
          <p:cNvPr id="202763" name="Text Box 11"/>
          <p:cNvSpPr txBox="1">
            <a:spLocks noChangeArrowheads="1"/>
          </p:cNvSpPr>
          <p:nvPr/>
        </p:nvSpPr>
        <p:spPr bwMode="auto">
          <a:xfrm>
            <a:off x="300038" y="114300"/>
            <a:ext cx="84439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000" b="1">
                <a:solidFill>
                  <a:srgbClr val="FF0000"/>
                </a:solidFill>
              </a:rPr>
              <a:t>POTENTIATION OF ION CURRENTS BY 1,25D</a:t>
            </a:r>
            <a:r>
              <a:rPr lang="en-US" sz="2000" b="1" baseline="-25000">
                <a:solidFill>
                  <a:srgbClr val="FF0000"/>
                </a:solidFill>
              </a:rPr>
              <a:t>3 </a:t>
            </a:r>
            <a:r>
              <a:rPr lang="en-US" sz="2000" b="1">
                <a:solidFill>
                  <a:srgbClr val="FF0000"/>
                </a:solidFill>
              </a:rPr>
              <a:t>IN OSTEOBLASTS</a:t>
            </a:r>
            <a:endParaRPr lang="en-US" sz="2000" b="1" baseline="-25000">
              <a:solidFill>
                <a:srgbClr val="FF0000"/>
              </a:solidFill>
            </a:endParaRPr>
          </a:p>
        </p:txBody>
      </p:sp>
      <p:sp>
        <p:nvSpPr>
          <p:cNvPr id="202764" name="Text Box 12"/>
          <p:cNvSpPr txBox="1">
            <a:spLocks noChangeArrowheads="1"/>
          </p:cNvSpPr>
          <p:nvPr/>
        </p:nvSpPr>
        <p:spPr bwMode="auto">
          <a:xfrm>
            <a:off x="6096000" y="3854450"/>
            <a:ext cx="1600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</a:rPr>
              <a:t>OSTEOBLAST</a:t>
            </a:r>
          </a:p>
        </p:txBody>
      </p:sp>
      <p:sp>
        <p:nvSpPr>
          <p:cNvPr id="202765" name="Line 13"/>
          <p:cNvSpPr>
            <a:spLocks noChangeShapeType="1"/>
          </p:cNvSpPr>
          <p:nvPr/>
        </p:nvSpPr>
        <p:spPr bwMode="auto">
          <a:xfrm flipV="1">
            <a:off x="3581400" y="1219200"/>
            <a:ext cx="0" cy="1447800"/>
          </a:xfrm>
          <a:prstGeom prst="line">
            <a:avLst/>
          </a:prstGeom>
          <a:noFill/>
          <a:ln w="38100">
            <a:solidFill>
              <a:srgbClr val="00DC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2766" name="Text Box 14"/>
          <p:cNvSpPr txBox="1">
            <a:spLocks noChangeArrowheads="1"/>
          </p:cNvSpPr>
          <p:nvPr/>
        </p:nvSpPr>
        <p:spPr bwMode="auto">
          <a:xfrm>
            <a:off x="2438400" y="31623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FF6600"/>
                </a:solidFill>
              </a:rPr>
              <a:t>Ba</a:t>
            </a:r>
            <a:r>
              <a:rPr lang="en-US" sz="2400" b="1" baseline="30000">
                <a:solidFill>
                  <a:srgbClr val="FF6600"/>
                </a:solidFill>
              </a:rPr>
              <a:t>2+</a:t>
            </a:r>
          </a:p>
        </p:txBody>
      </p:sp>
      <p:sp>
        <p:nvSpPr>
          <p:cNvPr id="202767" name="Text Box 15"/>
          <p:cNvSpPr txBox="1">
            <a:spLocks noChangeArrowheads="1"/>
          </p:cNvSpPr>
          <p:nvPr/>
        </p:nvSpPr>
        <p:spPr bwMode="auto">
          <a:xfrm>
            <a:off x="1123950" y="54864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FF6600"/>
                </a:solidFill>
              </a:rPr>
              <a:t>Ba</a:t>
            </a:r>
            <a:r>
              <a:rPr lang="en-US" b="1" baseline="30000">
                <a:solidFill>
                  <a:srgbClr val="FF6600"/>
                </a:solidFill>
              </a:rPr>
              <a:t>2+</a:t>
            </a:r>
          </a:p>
        </p:txBody>
      </p:sp>
      <p:sp>
        <p:nvSpPr>
          <p:cNvPr id="202768" name="Text Box 16"/>
          <p:cNvSpPr txBox="1">
            <a:spLocks noChangeArrowheads="1"/>
          </p:cNvSpPr>
          <p:nvPr/>
        </p:nvSpPr>
        <p:spPr bwMode="auto">
          <a:xfrm>
            <a:off x="2590800" y="11430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00DC00"/>
                </a:solidFill>
              </a:rPr>
              <a:t>Cl</a:t>
            </a:r>
            <a:r>
              <a:rPr lang="en-US" sz="2400" b="1" baseline="30000">
                <a:solidFill>
                  <a:srgbClr val="00DC00"/>
                </a:solidFill>
              </a:rPr>
              <a:t>-</a:t>
            </a:r>
          </a:p>
        </p:txBody>
      </p:sp>
      <p:sp>
        <p:nvSpPr>
          <p:cNvPr id="202769" name="Text Box 17"/>
          <p:cNvSpPr txBox="1">
            <a:spLocks noChangeArrowheads="1"/>
          </p:cNvSpPr>
          <p:nvPr/>
        </p:nvSpPr>
        <p:spPr bwMode="auto">
          <a:xfrm>
            <a:off x="3657600" y="47244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b="1">
                <a:solidFill>
                  <a:srgbClr val="008000"/>
                </a:solidFill>
              </a:rPr>
              <a:t>Cl</a:t>
            </a:r>
            <a:r>
              <a:rPr lang="en-US" b="1" baseline="30000">
                <a:solidFill>
                  <a:srgbClr val="008000"/>
                </a:solidFill>
              </a:rPr>
              <a:t>-</a:t>
            </a:r>
          </a:p>
        </p:txBody>
      </p:sp>
      <p:sp>
        <p:nvSpPr>
          <p:cNvPr id="202770" name="Line 18"/>
          <p:cNvSpPr>
            <a:spLocks noChangeShapeType="1"/>
          </p:cNvSpPr>
          <p:nvPr/>
        </p:nvSpPr>
        <p:spPr bwMode="auto">
          <a:xfrm flipV="1">
            <a:off x="7620000" y="1295400"/>
            <a:ext cx="7620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2771" name="Line 19"/>
          <p:cNvSpPr>
            <a:spLocks noChangeShapeType="1"/>
          </p:cNvSpPr>
          <p:nvPr/>
        </p:nvSpPr>
        <p:spPr bwMode="auto">
          <a:xfrm>
            <a:off x="8382000" y="1295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2772" name="Text Box 20"/>
          <p:cNvSpPr txBox="1">
            <a:spLocks noChangeArrowheads="1"/>
          </p:cNvSpPr>
          <p:nvPr/>
        </p:nvSpPr>
        <p:spPr bwMode="auto">
          <a:xfrm>
            <a:off x="8477250" y="1181100"/>
            <a:ext cx="5334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</a:rPr>
              <a:t>+</a:t>
            </a:r>
          </a:p>
          <a:p>
            <a:pPr algn="ctr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Times New Roman" pitchFamily="18" charset="0"/>
              </a:rPr>
              <a:t>-</a:t>
            </a:r>
          </a:p>
        </p:txBody>
      </p:sp>
      <p:sp>
        <p:nvSpPr>
          <p:cNvPr id="202773" name="Text Box 21"/>
          <p:cNvSpPr txBox="1">
            <a:spLocks noChangeArrowheads="1"/>
          </p:cNvSpPr>
          <p:nvPr/>
        </p:nvSpPr>
        <p:spPr bwMode="auto">
          <a:xfrm>
            <a:off x="6261100" y="6438900"/>
            <a:ext cx="3733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</a:rPr>
              <a:t>Zanello and Norman, </a:t>
            </a:r>
            <a:r>
              <a:rPr lang="en-US" sz="1200" i="1">
                <a:solidFill>
                  <a:srgbClr val="000000"/>
                </a:solidFill>
              </a:rPr>
              <a:t>JBC</a:t>
            </a:r>
            <a:r>
              <a:rPr lang="en-US" sz="1200">
                <a:solidFill>
                  <a:srgbClr val="000000"/>
                </a:solidFill>
              </a:rPr>
              <a:t>, 1997</a:t>
            </a:r>
          </a:p>
        </p:txBody>
      </p:sp>
      <p:sp>
        <p:nvSpPr>
          <p:cNvPr id="202774" name="Oval 22"/>
          <p:cNvSpPr>
            <a:spLocks noChangeArrowheads="1"/>
          </p:cNvSpPr>
          <p:nvPr/>
        </p:nvSpPr>
        <p:spPr bwMode="auto">
          <a:xfrm>
            <a:off x="2743200" y="3581400"/>
            <a:ext cx="2286000" cy="6096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202775" name="Line 23"/>
          <p:cNvSpPr>
            <a:spLocks noChangeShapeType="1"/>
          </p:cNvSpPr>
          <p:nvPr/>
        </p:nvSpPr>
        <p:spPr bwMode="auto">
          <a:xfrm flipH="1">
            <a:off x="2057400" y="3352800"/>
            <a:ext cx="3048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45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2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2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2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2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58" grpId="0" animBg="1"/>
      <p:bldP spid="202759" grpId="0" autoUpdateAnimBg="0"/>
      <p:bldP spid="202760" grpId="0" animBg="1"/>
      <p:bldP spid="202761" grpId="0" autoUpdateAnimBg="0"/>
      <p:bldP spid="202765" grpId="0" animBg="1"/>
      <p:bldP spid="202774" grpId="0" animBg="1"/>
      <p:bldP spid="20277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46063" y="6381750"/>
            <a:ext cx="1890712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1</a:t>
            </a:r>
            <a:r>
              <a:rPr lang="en-US" altLang="en-US" sz="1400" b="1">
                <a:solidFill>
                  <a:srgbClr val="FFFFFF"/>
                </a:solidFill>
                <a:latin typeface="Symbol" pitchFamily="18" charset="2"/>
              </a:rPr>
              <a:t></a:t>
            </a: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,25(OH)</a:t>
            </a:r>
            <a:r>
              <a:rPr lang="en-US" altLang="en-US" sz="1400" b="1" baseline="-25000">
                <a:solidFill>
                  <a:srgbClr val="FFFFFF"/>
                </a:solidFill>
                <a:latin typeface="Helvetica" pitchFamily="34" charset="0"/>
              </a:rPr>
              <a:t>2</a:t>
            </a: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D</a:t>
            </a:r>
            <a:r>
              <a:rPr lang="en-US" altLang="en-US" sz="1400" b="1" baseline="-25000">
                <a:solidFill>
                  <a:srgbClr val="FFFFFF"/>
                </a:solidFill>
                <a:latin typeface="Helvetica" pitchFamily="34" charset="0"/>
              </a:rPr>
              <a:t>3</a:t>
            </a:r>
            <a:endParaRPr lang="en-US" altLang="en-US" sz="1400" b="1">
              <a:solidFill>
                <a:srgbClr val="FFFFFF"/>
              </a:solidFill>
              <a:latin typeface="Symbol" pitchFamily="18" charset="2"/>
            </a:endParaRPr>
          </a:p>
        </p:txBody>
      </p: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2347180" y="865188"/>
            <a:ext cx="4419479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FF9933"/>
                </a:solidFill>
                <a:latin typeface="Palatino Linotype" pitchFamily="18" charset="0"/>
              </a:rPr>
              <a:t>RAPID RESPONSES </a:t>
            </a:r>
            <a:r>
              <a:rPr lang="en-US" altLang="en-US" sz="2400" b="1" dirty="0" err="1">
                <a:solidFill>
                  <a:srgbClr val="FF9933"/>
                </a:solidFill>
                <a:latin typeface="Palatino Linotype" pitchFamily="18" charset="0"/>
              </a:rPr>
              <a:t>VDR</a:t>
            </a:r>
            <a:r>
              <a:rPr lang="en-US" altLang="en-US" sz="2400" b="1" baseline="-25000" dirty="0" err="1">
                <a:solidFill>
                  <a:srgbClr val="FF9933"/>
                </a:solidFill>
                <a:latin typeface="Palatino Linotype" pitchFamily="18" charset="0"/>
              </a:rPr>
              <a:t>Mem</a:t>
            </a:r>
            <a:endParaRPr lang="en-US" altLang="en-US" sz="2400" b="1" dirty="0">
              <a:solidFill>
                <a:srgbClr val="FF9933"/>
              </a:solidFill>
              <a:latin typeface="Palatino Linotype" pitchFamily="18" charset="0"/>
            </a:endParaRPr>
          </a:p>
        </p:txBody>
      </p:sp>
      <p:sp>
        <p:nvSpPr>
          <p:cNvPr id="6175" name="Rectangle 31"/>
          <p:cNvSpPr>
            <a:spLocks noChangeArrowheads="1"/>
          </p:cNvSpPr>
          <p:nvPr/>
        </p:nvSpPr>
        <p:spPr bwMode="auto">
          <a:xfrm>
            <a:off x="2344738" y="2714625"/>
            <a:ext cx="2155825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1</a:t>
            </a:r>
            <a:r>
              <a:rPr lang="en-US" altLang="en-US" sz="1400" b="1">
                <a:solidFill>
                  <a:srgbClr val="FFFFFF"/>
                </a:solidFill>
                <a:latin typeface="Symbol" pitchFamily="18" charset="2"/>
              </a:rPr>
              <a:t></a:t>
            </a: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,25(OH)</a:t>
            </a:r>
            <a:r>
              <a:rPr lang="en-US" altLang="en-US" sz="1400" b="1" baseline="-25000">
                <a:solidFill>
                  <a:srgbClr val="FFFFFF"/>
                </a:solidFill>
                <a:latin typeface="Helvetica" pitchFamily="34" charset="0"/>
              </a:rPr>
              <a:t>2</a:t>
            </a: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-Lumisterol</a:t>
            </a:r>
            <a:r>
              <a:rPr lang="en-US" altLang="en-US" sz="1400" b="1" baseline="-25000">
                <a:solidFill>
                  <a:srgbClr val="FFFFFF"/>
                </a:solidFill>
                <a:latin typeface="Helvetica" pitchFamily="34" charset="0"/>
              </a:rPr>
              <a:t>3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JN</a:t>
            </a:r>
            <a:endParaRPr lang="en-US" altLang="en-US" sz="1400" b="1">
              <a:solidFill>
                <a:srgbClr val="FFFFFF"/>
              </a:solidFill>
              <a:latin typeface="Symbol" pitchFamily="18" charset="2"/>
            </a:endParaRPr>
          </a:p>
        </p:txBody>
      </p:sp>
      <p:sp>
        <p:nvSpPr>
          <p:cNvPr id="6176" name="Rectangle 32"/>
          <p:cNvSpPr>
            <a:spLocks noChangeArrowheads="1"/>
          </p:cNvSpPr>
          <p:nvPr/>
        </p:nvSpPr>
        <p:spPr bwMode="auto">
          <a:xfrm>
            <a:off x="4349750" y="2714625"/>
            <a:ext cx="2795588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1</a:t>
            </a:r>
            <a:r>
              <a:rPr lang="en-US" altLang="en-US" sz="1400" b="1">
                <a:solidFill>
                  <a:srgbClr val="FFFFFF"/>
                </a:solidFill>
                <a:latin typeface="Symbol" pitchFamily="18" charset="2"/>
              </a:rPr>
              <a:t></a:t>
            </a: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,24R(OH)</a:t>
            </a:r>
            <a:r>
              <a:rPr lang="en-US" altLang="en-US" sz="1400" b="1" baseline="-25000">
                <a:solidFill>
                  <a:srgbClr val="FFFFFF"/>
                </a:solidFill>
                <a:latin typeface="Helvetica" pitchFamily="34" charset="0"/>
              </a:rPr>
              <a:t>2</a:t>
            </a: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-Lumisterol</a:t>
            </a:r>
            <a:r>
              <a:rPr lang="en-US" altLang="en-US" sz="1400" b="1" baseline="-25000">
                <a:solidFill>
                  <a:srgbClr val="FFFFFF"/>
                </a:solidFill>
                <a:latin typeface="Helvetica" pitchFamily="34" charset="0"/>
              </a:rPr>
              <a:t>3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MZ</a:t>
            </a:r>
            <a:endParaRPr lang="en-US" altLang="en-US" sz="1400" b="1">
              <a:solidFill>
                <a:srgbClr val="FFFFFF"/>
              </a:solidFill>
              <a:latin typeface="Symbol" pitchFamily="18" charset="2"/>
            </a:endParaRPr>
          </a:p>
        </p:txBody>
      </p:sp>
      <p:sp>
        <p:nvSpPr>
          <p:cNvPr id="6253" name="Rectangle 109"/>
          <p:cNvSpPr>
            <a:spLocks noChangeArrowheads="1"/>
          </p:cNvSpPr>
          <p:nvPr/>
        </p:nvSpPr>
        <p:spPr bwMode="auto">
          <a:xfrm>
            <a:off x="454025" y="2733675"/>
            <a:ext cx="1890713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1</a:t>
            </a:r>
            <a:r>
              <a:rPr lang="en-US" altLang="en-US" sz="1400" b="1">
                <a:solidFill>
                  <a:srgbClr val="FFFFFF"/>
                </a:solidFill>
                <a:latin typeface="Symbol" pitchFamily="18" charset="2"/>
              </a:rPr>
              <a:t></a:t>
            </a: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,25(OH)</a:t>
            </a:r>
            <a:r>
              <a:rPr lang="en-US" altLang="en-US" sz="1400" b="1" baseline="-25000">
                <a:solidFill>
                  <a:srgbClr val="FFFFFF"/>
                </a:solidFill>
                <a:latin typeface="Helvetica" pitchFamily="34" charset="0"/>
              </a:rPr>
              <a:t>2</a:t>
            </a: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D</a:t>
            </a:r>
            <a:r>
              <a:rPr lang="en-US" altLang="en-US" sz="1400" b="1" baseline="-25000">
                <a:solidFill>
                  <a:srgbClr val="FFFFFF"/>
                </a:solidFill>
                <a:latin typeface="Helvetica" pitchFamily="34" charset="0"/>
              </a:rPr>
              <a:t>3</a:t>
            </a:r>
            <a:endParaRPr lang="en-US" altLang="en-US" sz="1400" b="1">
              <a:solidFill>
                <a:srgbClr val="FFFFFF"/>
              </a:solidFill>
              <a:latin typeface="Symbol" pitchFamily="18" charset="2"/>
            </a:endParaRPr>
          </a:p>
        </p:txBody>
      </p:sp>
      <p:sp>
        <p:nvSpPr>
          <p:cNvPr id="6254" name="Rectangle 110"/>
          <p:cNvSpPr>
            <a:spLocks noChangeArrowheads="1"/>
          </p:cNvSpPr>
          <p:nvPr/>
        </p:nvSpPr>
        <p:spPr bwMode="auto">
          <a:xfrm>
            <a:off x="2113080" y="3589338"/>
            <a:ext cx="4900379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FF9900"/>
                </a:solidFill>
                <a:latin typeface="Palatino Linotype" pitchFamily="18" charset="0"/>
              </a:rPr>
              <a:t>GENOMIC RESPONSES </a:t>
            </a:r>
            <a:r>
              <a:rPr lang="en-US" altLang="en-US" sz="2400" b="1" dirty="0" err="1">
                <a:solidFill>
                  <a:srgbClr val="FF9900"/>
                </a:solidFill>
                <a:latin typeface="Palatino Linotype" pitchFamily="18" charset="0"/>
              </a:rPr>
              <a:t>VDR</a:t>
            </a:r>
            <a:r>
              <a:rPr lang="en-US" altLang="en-US" sz="2400" b="1" baseline="-25000" dirty="0" err="1">
                <a:solidFill>
                  <a:srgbClr val="FF9900"/>
                </a:solidFill>
                <a:latin typeface="Palatino Linotype" pitchFamily="18" charset="0"/>
              </a:rPr>
              <a:t>Nuc</a:t>
            </a:r>
            <a:endParaRPr lang="en-US" altLang="en-US" sz="2400" b="1" dirty="0">
              <a:solidFill>
                <a:srgbClr val="FF9900"/>
              </a:solidFill>
              <a:latin typeface="Palatino Linotype" pitchFamily="18" charset="0"/>
            </a:endParaRPr>
          </a:p>
        </p:txBody>
      </p:sp>
      <p:sp>
        <p:nvSpPr>
          <p:cNvPr id="6255" name="Rectangle 111"/>
          <p:cNvSpPr>
            <a:spLocks noChangeArrowheads="1"/>
          </p:cNvSpPr>
          <p:nvPr/>
        </p:nvSpPr>
        <p:spPr bwMode="auto">
          <a:xfrm>
            <a:off x="3705225" y="6256338"/>
            <a:ext cx="1557338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TEI-9647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MK</a:t>
            </a:r>
          </a:p>
        </p:txBody>
      </p:sp>
      <p:sp>
        <p:nvSpPr>
          <p:cNvPr id="6286" name="Rectangle 142"/>
          <p:cNvSpPr>
            <a:spLocks noChangeArrowheads="1"/>
          </p:cNvSpPr>
          <p:nvPr/>
        </p:nvSpPr>
        <p:spPr bwMode="auto">
          <a:xfrm>
            <a:off x="6624638" y="6232525"/>
            <a:ext cx="1554162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TEI-9648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FFFFFF"/>
                </a:solidFill>
                <a:latin typeface="Helvetica" pitchFamily="34" charset="0"/>
              </a:rPr>
              <a:t>ML</a:t>
            </a:r>
          </a:p>
        </p:txBody>
      </p:sp>
      <p:sp>
        <p:nvSpPr>
          <p:cNvPr id="6347" name="Rectangle 203"/>
          <p:cNvSpPr>
            <a:spLocks noChangeArrowheads="1"/>
          </p:cNvSpPr>
          <p:nvPr/>
        </p:nvSpPr>
        <p:spPr bwMode="auto">
          <a:xfrm>
            <a:off x="7145338" y="2719388"/>
            <a:ext cx="1771650" cy="51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FF0000"/>
                </a:solidFill>
                <a:latin typeface="Helvetica" pitchFamily="34" charset="0"/>
              </a:rPr>
              <a:t>1</a:t>
            </a:r>
            <a:r>
              <a:rPr lang="en-US" altLang="en-US" sz="1400" b="1">
                <a:solidFill>
                  <a:srgbClr val="FF0000"/>
                </a:solidFill>
                <a:latin typeface="Symbol" pitchFamily="18" charset="2"/>
              </a:rPr>
              <a:t>b</a:t>
            </a:r>
            <a:r>
              <a:rPr lang="en-US" altLang="en-US" sz="1400" b="1">
                <a:solidFill>
                  <a:srgbClr val="FF0000"/>
                </a:solidFill>
                <a:latin typeface="Helvetica" pitchFamily="34" charset="0"/>
              </a:rPr>
              <a:t>,25(OH)</a:t>
            </a:r>
            <a:r>
              <a:rPr lang="en-US" altLang="en-US" sz="1400" b="1" baseline="-25000">
                <a:solidFill>
                  <a:srgbClr val="FF0000"/>
                </a:solidFill>
                <a:latin typeface="Helvetica" pitchFamily="34" charset="0"/>
              </a:rPr>
              <a:t>2</a:t>
            </a:r>
            <a:r>
              <a:rPr lang="en-US" altLang="en-US" sz="1400" b="1">
                <a:solidFill>
                  <a:srgbClr val="FF0000"/>
                </a:solidFill>
                <a:latin typeface="Helvetica" pitchFamily="34" charset="0"/>
              </a:rPr>
              <a:t>D</a:t>
            </a:r>
            <a:r>
              <a:rPr lang="en-US" altLang="en-US" sz="1400" b="1" baseline="-25000">
                <a:solidFill>
                  <a:srgbClr val="FF0000"/>
                </a:solidFill>
                <a:latin typeface="Helvetica" pitchFamily="34" charset="0"/>
              </a:rPr>
              <a:t>3</a:t>
            </a:r>
            <a:endParaRPr lang="en-US" altLang="en-US" sz="1400" b="1">
              <a:solidFill>
                <a:srgbClr val="FF0000"/>
              </a:solidFill>
              <a:latin typeface="Helvetica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FF0000"/>
                </a:solidFill>
                <a:latin typeface="Helvetica" pitchFamily="34" charset="0"/>
              </a:rPr>
              <a:t>HL</a:t>
            </a:r>
          </a:p>
        </p:txBody>
      </p:sp>
      <p:sp>
        <p:nvSpPr>
          <p:cNvPr id="6348" name="Rectangle 204"/>
          <p:cNvSpPr>
            <a:spLocks noChangeArrowheads="1"/>
          </p:cNvSpPr>
          <p:nvPr/>
        </p:nvSpPr>
        <p:spPr bwMode="auto">
          <a:xfrm>
            <a:off x="7200900" y="922338"/>
            <a:ext cx="1771650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>
                <a:solidFill>
                  <a:srgbClr val="FF0000"/>
                </a:solidFill>
                <a:latin typeface="Palatino Linotype" pitchFamily="18" charset="0"/>
              </a:rPr>
              <a:t>ANTAGONIST</a:t>
            </a:r>
          </a:p>
        </p:txBody>
      </p:sp>
      <p:sp>
        <p:nvSpPr>
          <p:cNvPr id="6354" name="Text Box 210"/>
          <p:cNvSpPr txBox="1">
            <a:spLocks noChangeArrowheads="1"/>
          </p:cNvSpPr>
          <p:nvPr/>
        </p:nvSpPr>
        <p:spPr bwMode="auto">
          <a:xfrm>
            <a:off x="1979613" y="200025"/>
            <a:ext cx="5108575" cy="60801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FFFFFF"/>
                </a:solidFill>
              </a:rPr>
              <a:t>MOLECULAR TOOLS</a:t>
            </a:r>
          </a:p>
        </p:txBody>
      </p:sp>
      <p:sp>
        <p:nvSpPr>
          <p:cNvPr id="6355" name="Rectangle 211"/>
          <p:cNvSpPr>
            <a:spLocks noChangeArrowheads="1"/>
          </p:cNvSpPr>
          <p:nvPr/>
        </p:nvSpPr>
        <p:spPr bwMode="auto">
          <a:xfrm>
            <a:off x="4899025" y="6316663"/>
            <a:ext cx="1974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FF0000"/>
                </a:solidFill>
                <a:latin typeface="Palatino Linotype" pitchFamily="18" charset="0"/>
              </a:rPr>
              <a:t>ANTAGONISTS</a:t>
            </a:r>
            <a:endParaRPr lang="en-US" b="1">
              <a:solidFill>
                <a:srgbClr val="FF0000"/>
              </a:solidFill>
              <a:latin typeface="Palatino Linotype" pitchFamily="18" charset="0"/>
            </a:endParaRPr>
          </a:p>
        </p:txBody>
      </p:sp>
      <p:graphicFrame>
        <p:nvGraphicFramePr>
          <p:cNvPr id="6357" name="Object 213"/>
          <p:cNvGraphicFramePr>
            <a:graphicFrameLocks noChangeAspect="1"/>
          </p:cNvGraphicFramePr>
          <p:nvPr/>
        </p:nvGraphicFramePr>
        <p:xfrm>
          <a:off x="155575" y="1317625"/>
          <a:ext cx="2547938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0" name="CS ChemDraw Drawing" r:id="rId4" imgW="4383720" imgH="2214720" progId="">
                  <p:embed/>
                </p:oleObj>
              </mc:Choice>
              <mc:Fallback>
                <p:oleObj name="CS ChemDraw Drawing" r:id="rId4" imgW="4383720" imgH="22147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75" y="1317625"/>
                        <a:ext cx="2547938" cy="1287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8" name="Object 214"/>
          <p:cNvGraphicFramePr>
            <a:graphicFrameLocks noChangeAspect="1"/>
          </p:cNvGraphicFramePr>
          <p:nvPr/>
        </p:nvGraphicFramePr>
        <p:xfrm>
          <a:off x="185738" y="4173538"/>
          <a:ext cx="2292350" cy="200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1" name="CS ChemDraw Drawing" r:id="rId6" imgW="3723480" imgH="3258720" progId="">
                  <p:embed/>
                </p:oleObj>
              </mc:Choice>
              <mc:Fallback>
                <p:oleObj name="CS ChemDraw Drawing" r:id="rId6" imgW="3723480" imgH="32587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8" y="4173538"/>
                        <a:ext cx="2292350" cy="2005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18"/>
          <p:cNvGrpSpPr>
            <a:grpSpLocks/>
          </p:cNvGrpSpPr>
          <p:nvPr/>
        </p:nvGrpSpPr>
        <p:grpSpPr bwMode="auto">
          <a:xfrm>
            <a:off x="1033463" y="3209925"/>
            <a:ext cx="112712" cy="966788"/>
            <a:chOff x="1652" y="3016"/>
            <a:chExt cx="71" cy="609"/>
          </a:xfrm>
        </p:grpSpPr>
        <p:sp>
          <p:nvSpPr>
            <p:cNvPr id="6360" name="Line 216"/>
            <p:cNvSpPr>
              <a:spLocks noChangeShapeType="1"/>
            </p:cNvSpPr>
            <p:nvPr/>
          </p:nvSpPr>
          <p:spPr bwMode="auto">
            <a:xfrm>
              <a:off x="1652" y="3020"/>
              <a:ext cx="0" cy="605"/>
            </a:xfrm>
            <a:prstGeom prst="line">
              <a:avLst/>
            </a:prstGeom>
            <a:noFill/>
            <a:ln w="44450">
              <a:solidFill>
                <a:schemeClr val="bg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6361" name="Line 217"/>
            <p:cNvSpPr>
              <a:spLocks noChangeShapeType="1"/>
            </p:cNvSpPr>
            <p:nvPr/>
          </p:nvSpPr>
          <p:spPr bwMode="auto">
            <a:xfrm flipH="1" flipV="1">
              <a:off x="1723" y="3016"/>
              <a:ext cx="0" cy="361"/>
            </a:xfrm>
            <a:prstGeom prst="line">
              <a:avLst/>
            </a:prstGeom>
            <a:noFill/>
            <a:ln w="44450">
              <a:solidFill>
                <a:schemeClr val="bg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6363" name="Object 219"/>
          <p:cNvGraphicFramePr>
            <a:graphicFrameLocks noChangeAspect="1"/>
          </p:cNvGraphicFramePr>
          <p:nvPr/>
        </p:nvGraphicFramePr>
        <p:xfrm>
          <a:off x="2344738" y="1331913"/>
          <a:ext cx="2519362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2" name="CS ChemDraw Drawing" r:id="rId8" imgW="4383720" imgH="2115720" progId="">
                  <p:embed/>
                </p:oleObj>
              </mc:Choice>
              <mc:Fallback>
                <p:oleObj name="CS ChemDraw Drawing" r:id="rId8" imgW="4383720" imgH="21157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4738" y="1331913"/>
                        <a:ext cx="2519362" cy="121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64" name="Object 220"/>
          <p:cNvGraphicFramePr>
            <a:graphicFrameLocks noChangeAspect="1"/>
          </p:cNvGraphicFramePr>
          <p:nvPr/>
        </p:nvGraphicFramePr>
        <p:xfrm>
          <a:off x="4479925" y="1320800"/>
          <a:ext cx="2519363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3" name="CS ChemDraw Drawing" r:id="rId10" imgW="4371120" imgH="2123280" progId="">
                  <p:embed/>
                </p:oleObj>
              </mc:Choice>
              <mc:Fallback>
                <p:oleObj name="CS ChemDraw Drawing" r:id="rId10" imgW="4371120" imgH="21232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9925" y="1320800"/>
                        <a:ext cx="2519363" cy="1223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65" name="Object 221"/>
          <p:cNvGraphicFramePr>
            <a:graphicFrameLocks noChangeAspect="1"/>
          </p:cNvGraphicFramePr>
          <p:nvPr/>
        </p:nvGraphicFramePr>
        <p:xfrm>
          <a:off x="6624638" y="1346200"/>
          <a:ext cx="2519362" cy="121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4" name="CS ChemDraw Drawing" r:id="rId12" imgW="4383720" imgH="2115720" progId="">
                  <p:embed/>
                </p:oleObj>
              </mc:Choice>
              <mc:Fallback>
                <p:oleObj name="CS ChemDraw Drawing" r:id="rId12" imgW="4383720" imgH="21157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4638" y="1346200"/>
                        <a:ext cx="2519362" cy="121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66" name="Object 222"/>
          <p:cNvGraphicFramePr>
            <a:graphicFrameLocks noChangeAspect="1"/>
          </p:cNvGraphicFramePr>
          <p:nvPr/>
        </p:nvGraphicFramePr>
        <p:xfrm>
          <a:off x="3305175" y="4159250"/>
          <a:ext cx="2236788" cy="202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5" name="CS ChemDraw Drawing" r:id="rId14" imgW="3596400" imgH="3258720" progId="">
                  <p:embed/>
                </p:oleObj>
              </mc:Choice>
              <mc:Fallback>
                <p:oleObj name="CS ChemDraw Drawing" r:id="rId14" imgW="3596400" imgH="32587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175" y="4159250"/>
                        <a:ext cx="2236788" cy="202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67" name="Object 223"/>
          <p:cNvGraphicFramePr>
            <a:graphicFrameLocks noChangeAspect="1"/>
          </p:cNvGraphicFramePr>
          <p:nvPr/>
        </p:nvGraphicFramePr>
        <p:xfrm>
          <a:off x="6269038" y="4173538"/>
          <a:ext cx="2238375" cy="202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6" name="CS ChemDraw Drawing" r:id="rId16" imgW="3596400" imgH="3258720" progId="">
                  <p:embed/>
                </p:oleObj>
              </mc:Choice>
              <mc:Fallback>
                <p:oleObj name="CS ChemDraw Drawing" r:id="rId16" imgW="3596400" imgH="325872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9038" y="4173538"/>
                        <a:ext cx="2238375" cy="2027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953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65" name="Text Box 169"/>
          <p:cNvSpPr txBox="1">
            <a:spLocks noChangeArrowheads="1"/>
          </p:cNvSpPr>
          <p:nvPr/>
        </p:nvSpPr>
        <p:spPr bwMode="auto">
          <a:xfrm>
            <a:off x="566738" y="334963"/>
            <a:ext cx="8113712" cy="8509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FFFFFF"/>
                </a:solidFill>
              </a:rPr>
              <a:t>STRUCTURE FUNCTION STUDIES</a:t>
            </a:r>
            <a:r>
              <a:rPr lang="en-US" sz="2400" b="1">
                <a:solidFill>
                  <a:srgbClr val="FFFFFF"/>
                </a:solidFill>
                <a:sym typeface="Symbol" pitchFamily="18" charset="2"/>
              </a:rPr>
              <a:t> CONCERNING 1,25(OH)</a:t>
            </a:r>
            <a:r>
              <a:rPr lang="en-US" sz="2400" b="1" baseline="-25000">
                <a:solidFill>
                  <a:srgbClr val="FFFFFF"/>
                </a:solidFill>
                <a:sym typeface="Symbol" pitchFamily="18" charset="2"/>
              </a:rPr>
              <a:t>2</a:t>
            </a:r>
            <a:r>
              <a:rPr lang="en-US" sz="2400" b="1">
                <a:solidFill>
                  <a:srgbClr val="FFFFFF"/>
                </a:solidFill>
                <a:sym typeface="Symbol" pitchFamily="18" charset="2"/>
              </a:rPr>
              <a:t>D</a:t>
            </a:r>
            <a:r>
              <a:rPr lang="en-US" sz="2400" b="1" baseline="-25000">
                <a:solidFill>
                  <a:srgbClr val="FFFFFF"/>
                </a:solidFill>
                <a:sym typeface="Symbol" pitchFamily="18" charset="2"/>
              </a:rPr>
              <a:t>3</a:t>
            </a:r>
            <a:r>
              <a:rPr lang="en-US" sz="2400" b="1">
                <a:solidFill>
                  <a:srgbClr val="FFFFFF"/>
                </a:solidFill>
                <a:sym typeface="Symbol" pitchFamily="18" charset="2"/>
              </a:rPr>
              <a:t> STIMULATED CHLORIDE CHANNELS</a:t>
            </a:r>
            <a:endParaRPr lang="en-US" sz="2400" b="1">
              <a:solidFill>
                <a:srgbClr val="FFFFFF"/>
              </a:solidFill>
            </a:endParaRPr>
          </a:p>
        </p:txBody>
      </p:sp>
      <p:grpSp>
        <p:nvGrpSpPr>
          <p:cNvPr id="2" name="Group 181"/>
          <p:cNvGrpSpPr>
            <a:grpSpLocks/>
          </p:cNvGrpSpPr>
          <p:nvPr/>
        </p:nvGrpSpPr>
        <p:grpSpPr bwMode="auto">
          <a:xfrm>
            <a:off x="2690813" y="1857375"/>
            <a:ext cx="2519362" cy="1778000"/>
            <a:chOff x="1695" y="1170"/>
            <a:chExt cx="1587" cy="1120"/>
          </a:xfrm>
        </p:grpSpPr>
        <p:sp>
          <p:nvSpPr>
            <p:cNvPr id="29868" name="Rectangle 172"/>
            <p:cNvSpPr>
              <a:spLocks noChangeArrowheads="1"/>
            </p:cNvSpPr>
            <p:nvPr/>
          </p:nvSpPr>
          <p:spPr bwMode="auto">
            <a:xfrm>
              <a:off x="1787" y="1966"/>
              <a:ext cx="1358" cy="3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>
                  <a:solidFill>
                    <a:srgbClr val="FFFFFF"/>
                  </a:solidFill>
                  <a:latin typeface="Helvetica" pitchFamily="34" charset="0"/>
                </a:rPr>
                <a:t>1</a:t>
              </a:r>
              <a:r>
                <a:rPr lang="en-US" altLang="en-US" sz="1400" b="1">
                  <a:solidFill>
                    <a:srgbClr val="FFFFFF"/>
                  </a:solidFill>
                  <a:latin typeface="Symbol" pitchFamily="18" charset="2"/>
                </a:rPr>
                <a:t></a:t>
              </a:r>
              <a:r>
                <a:rPr lang="en-US" altLang="en-US" sz="1400" b="1">
                  <a:solidFill>
                    <a:srgbClr val="FFFFFF"/>
                  </a:solidFill>
                  <a:latin typeface="Helvetica" pitchFamily="34" charset="0"/>
                </a:rPr>
                <a:t>,25(OH)</a:t>
              </a:r>
              <a:r>
                <a:rPr lang="en-US" altLang="en-US" sz="1400" b="1" baseline="-25000">
                  <a:solidFill>
                    <a:srgbClr val="FFFFFF"/>
                  </a:solidFill>
                  <a:latin typeface="Helvetica" pitchFamily="34" charset="0"/>
                </a:rPr>
                <a:t>2</a:t>
              </a:r>
              <a:r>
                <a:rPr lang="en-US" altLang="en-US" sz="1400" b="1">
                  <a:solidFill>
                    <a:srgbClr val="FFFFFF"/>
                  </a:solidFill>
                  <a:latin typeface="Helvetica" pitchFamily="34" charset="0"/>
                </a:rPr>
                <a:t>-Lumisterol</a:t>
              </a:r>
              <a:r>
                <a:rPr lang="en-US" altLang="en-US" sz="1400" b="1" baseline="-25000">
                  <a:solidFill>
                    <a:srgbClr val="FFFFFF"/>
                  </a:solidFill>
                  <a:latin typeface="Helvetica" pitchFamily="34" charset="0"/>
                </a:rPr>
                <a:t>3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>
                  <a:solidFill>
                    <a:srgbClr val="FFFFFF"/>
                  </a:solidFill>
                  <a:latin typeface="Helvetica" pitchFamily="34" charset="0"/>
                </a:rPr>
                <a:t>JN</a:t>
              </a:r>
              <a:endParaRPr lang="en-US" altLang="en-US" sz="1400" b="1">
                <a:solidFill>
                  <a:srgbClr val="FFFFFF"/>
                </a:solidFill>
                <a:latin typeface="Symbol" pitchFamily="18" charset="2"/>
              </a:endParaRPr>
            </a:p>
          </p:txBody>
        </p:sp>
        <p:graphicFrame>
          <p:nvGraphicFramePr>
            <p:cNvPr id="29869" name="Object 173"/>
            <p:cNvGraphicFramePr>
              <a:graphicFrameLocks noChangeAspect="1"/>
            </p:cNvGraphicFramePr>
            <p:nvPr/>
          </p:nvGraphicFramePr>
          <p:xfrm>
            <a:off x="1695" y="1170"/>
            <a:ext cx="1587" cy="7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72" name="CS ChemDraw Drawing" r:id="rId4" imgW="4383720" imgH="2115720" progId="">
                    <p:embed/>
                  </p:oleObj>
                </mc:Choice>
                <mc:Fallback>
                  <p:oleObj name="CS ChemDraw Drawing" r:id="rId4" imgW="4383720" imgH="211572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5" y="1170"/>
                          <a:ext cx="1587" cy="7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82"/>
          <p:cNvGrpSpPr>
            <a:grpSpLocks/>
          </p:cNvGrpSpPr>
          <p:nvPr/>
        </p:nvGrpSpPr>
        <p:grpSpPr bwMode="auto">
          <a:xfrm>
            <a:off x="5881688" y="2936875"/>
            <a:ext cx="3233737" cy="1873250"/>
            <a:chOff x="3705" y="1850"/>
            <a:chExt cx="2037" cy="1180"/>
          </a:xfrm>
        </p:grpSpPr>
        <p:graphicFrame>
          <p:nvGraphicFramePr>
            <p:cNvPr id="29870" name="Object 174"/>
            <p:cNvGraphicFramePr>
              <a:graphicFrameLocks noChangeAspect="1"/>
            </p:cNvGraphicFramePr>
            <p:nvPr/>
          </p:nvGraphicFramePr>
          <p:xfrm>
            <a:off x="3705" y="1850"/>
            <a:ext cx="1347" cy="1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73" name="CS ChemDraw Drawing" r:id="rId6" imgW="3720960" imgH="3258720" progId="">
                    <p:embed/>
                  </p:oleObj>
                </mc:Choice>
                <mc:Fallback>
                  <p:oleObj name="CS ChemDraw Drawing" r:id="rId6" imgW="3720960" imgH="325872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5" y="1850"/>
                          <a:ext cx="1347" cy="1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871" name="Rectangle 175"/>
            <p:cNvSpPr>
              <a:spLocks noChangeArrowheads="1"/>
            </p:cNvSpPr>
            <p:nvPr/>
          </p:nvSpPr>
          <p:spPr bwMode="auto">
            <a:xfrm>
              <a:off x="4352" y="2498"/>
              <a:ext cx="1390" cy="3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>
                  <a:solidFill>
                    <a:srgbClr val="FFFFFF"/>
                  </a:solidFill>
                  <a:latin typeface="Helvetica" pitchFamily="34" charset="0"/>
                </a:rPr>
                <a:t>1</a:t>
              </a:r>
              <a:r>
                <a:rPr lang="en-US" altLang="en-US" sz="1400" b="1">
                  <a:solidFill>
                    <a:srgbClr val="FFFFFF"/>
                  </a:solidFill>
                  <a:latin typeface="Symbol" pitchFamily="18" charset="2"/>
                </a:rPr>
                <a:t></a:t>
              </a:r>
              <a:r>
                <a:rPr lang="en-US" altLang="en-US" sz="1400" b="1">
                  <a:solidFill>
                    <a:srgbClr val="FFFFFF"/>
                  </a:solidFill>
                  <a:latin typeface="Helvetica" pitchFamily="34" charset="0"/>
                </a:rPr>
                <a:t>,25(OH)</a:t>
              </a:r>
              <a:r>
                <a:rPr lang="en-US" altLang="en-US" sz="1400" b="1" baseline="-25000">
                  <a:solidFill>
                    <a:srgbClr val="FFFFFF"/>
                  </a:solidFill>
                  <a:latin typeface="Helvetica" pitchFamily="34" charset="0"/>
                </a:rPr>
                <a:t>2</a:t>
              </a:r>
              <a:r>
                <a:rPr lang="en-US" altLang="en-US" sz="1400" b="1">
                  <a:solidFill>
                    <a:srgbClr val="FFFFFF"/>
                  </a:solidFill>
                  <a:latin typeface="Helvetica" pitchFamily="34" charset="0"/>
                </a:rPr>
                <a:t>-Tachysterol</a:t>
              </a:r>
              <a:r>
                <a:rPr lang="en-US" altLang="en-US" sz="1400" b="1" baseline="-25000">
                  <a:solidFill>
                    <a:srgbClr val="FFFFFF"/>
                  </a:solidFill>
                  <a:latin typeface="Helvetica" pitchFamily="34" charset="0"/>
                </a:rPr>
                <a:t>3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400" b="1">
                  <a:solidFill>
                    <a:srgbClr val="FFFFFF"/>
                  </a:solidFill>
                  <a:latin typeface="Helvetica" pitchFamily="34" charset="0"/>
                </a:rPr>
                <a:t>JB</a:t>
              </a:r>
              <a:endParaRPr lang="en-US" altLang="en-US" sz="1400" b="1">
                <a:solidFill>
                  <a:srgbClr val="FFFFFF"/>
                </a:solidFill>
                <a:latin typeface="Symbol" pitchFamily="18" charset="2"/>
              </a:endParaRPr>
            </a:p>
          </p:txBody>
        </p:sp>
      </p:grpSp>
      <p:grpSp>
        <p:nvGrpSpPr>
          <p:cNvPr id="4" name="Group 178"/>
          <p:cNvGrpSpPr>
            <a:grpSpLocks/>
          </p:cNvGrpSpPr>
          <p:nvPr/>
        </p:nvGrpSpPr>
        <p:grpSpPr bwMode="auto">
          <a:xfrm>
            <a:off x="117475" y="2174875"/>
            <a:ext cx="7993063" cy="4125913"/>
            <a:chOff x="61" y="1568"/>
            <a:chExt cx="5035" cy="2599"/>
          </a:xfrm>
        </p:grpSpPr>
        <p:sp>
          <p:nvSpPr>
            <p:cNvPr id="29788" name="Rectangle 92"/>
            <p:cNvSpPr>
              <a:spLocks noChangeArrowheads="1"/>
            </p:cNvSpPr>
            <p:nvPr/>
          </p:nvSpPr>
          <p:spPr bwMode="auto">
            <a:xfrm>
              <a:off x="1304" y="2286"/>
              <a:ext cx="215" cy="1536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789" name="Rectangle 93"/>
            <p:cNvSpPr>
              <a:spLocks noChangeArrowheads="1"/>
            </p:cNvSpPr>
            <p:nvPr/>
          </p:nvSpPr>
          <p:spPr bwMode="auto">
            <a:xfrm>
              <a:off x="1921" y="3350"/>
              <a:ext cx="207" cy="47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790" name="Rectangle 94"/>
            <p:cNvSpPr>
              <a:spLocks noChangeArrowheads="1"/>
            </p:cNvSpPr>
            <p:nvPr/>
          </p:nvSpPr>
          <p:spPr bwMode="auto">
            <a:xfrm>
              <a:off x="2489" y="3742"/>
              <a:ext cx="207" cy="80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791" name="Rectangle 95"/>
            <p:cNvSpPr>
              <a:spLocks noChangeArrowheads="1"/>
            </p:cNvSpPr>
            <p:nvPr/>
          </p:nvSpPr>
          <p:spPr bwMode="auto">
            <a:xfrm>
              <a:off x="3088" y="2743"/>
              <a:ext cx="217" cy="1079"/>
            </a:xfrm>
            <a:prstGeom prst="rect">
              <a:avLst/>
            </a:prstGeom>
            <a:solidFill>
              <a:srgbClr val="00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792" name="Rectangle 96"/>
            <p:cNvSpPr>
              <a:spLocks noChangeArrowheads="1"/>
            </p:cNvSpPr>
            <p:nvPr/>
          </p:nvSpPr>
          <p:spPr bwMode="auto">
            <a:xfrm>
              <a:off x="3545" y="3479"/>
              <a:ext cx="215" cy="343"/>
            </a:xfrm>
            <a:prstGeom prst="rect">
              <a:avLst/>
            </a:prstGeom>
            <a:solidFill>
              <a:srgbClr val="FF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793" name="Rectangle 97"/>
            <p:cNvSpPr>
              <a:spLocks noChangeArrowheads="1"/>
            </p:cNvSpPr>
            <p:nvPr/>
          </p:nvSpPr>
          <p:spPr bwMode="auto">
            <a:xfrm>
              <a:off x="4137" y="3742"/>
              <a:ext cx="215" cy="8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794" name="Rectangle 98"/>
            <p:cNvSpPr>
              <a:spLocks noChangeArrowheads="1"/>
            </p:cNvSpPr>
            <p:nvPr/>
          </p:nvSpPr>
          <p:spPr bwMode="auto">
            <a:xfrm>
              <a:off x="4682" y="3782"/>
              <a:ext cx="215" cy="4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795" name="Line 99"/>
            <p:cNvSpPr>
              <a:spLocks noChangeShapeType="1"/>
            </p:cNvSpPr>
            <p:nvPr/>
          </p:nvSpPr>
          <p:spPr bwMode="auto">
            <a:xfrm>
              <a:off x="1412" y="1810"/>
              <a:ext cx="1" cy="480"/>
            </a:xfrm>
            <a:prstGeom prst="line">
              <a:avLst/>
            </a:prstGeom>
            <a:noFill/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796" name="Line 100"/>
            <p:cNvSpPr>
              <a:spLocks noChangeShapeType="1"/>
            </p:cNvSpPr>
            <p:nvPr/>
          </p:nvSpPr>
          <p:spPr bwMode="auto">
            <a:xfrm>
              <a:off x="1381" y="1810"/>
              <a:ext cx="56" cy="1"/>
            </a:xfrm>
            <a:prstGeom prst="line">
              <a:avLst/>
            </a:prstGeom>
            <a:noFill/>
            <a:ln w="12700">
              <a:solidFill>
                <a:srgbClr val="00FFFF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797" name="Line 101"/>
            <p:cNvSpPr>
              <a:spLocks noChangeShapeType="1"/>
            </p:cNvSpPr>
            <p:nvPr/>
          </p:nvSpPr>
          <p:spPr bwMode="auto">
            <a:xfrm>
              <a:off x="2020" y="3258"/>
              <a:ext cx="1" cy="96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799" name="Line 103"/>
            <p:cNvSpPr>
              <a:spLocks noChangeShapeType="1"/>
            </p:cNvSpPr>
            <p:nvPr/>
          </p:nvSpPr>
          <p:spPr bwMode="auto">
            <a:xfrm>
              <a:off x="2589" y="3515"/>
              <a:ext cx="1" cy="223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01" name="Line 105"/>
            <p:cNvSpPr>
              <a:spLocks noChangeShapeType="1"/>
            </p:cNvSpPr>
            <p:nvPr/>
          </p:nvSpPr>
          <p:spPr bwMode="auto">
            <a:xfrm>
              <a:off x="3205" y="2498"/>
              <a:ext cx="1" cy="240"/>
            </a:xfrm>
            <a:prstGeom prst="line">
              <a:avLst/>
            </a:prstGeom>
            <a:noFill/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02" name="Line 106"/>
            <p:cNvSpPr>
              <a:spLocks noChangeShapeType="1"/>
            </p:cNvSpPr>
            <p:nvPr/>
          </p:nvSpPr>
          <p:spPr bwMode="auto">
            <a:xfrm>
              <a:off x="3172" y="2498"/>
              <a:ext cx="56" cy="1"/>
            </a:xfrm>
            <a:prstGeom prst="line">
              <a:avLst/>
            </a:prstGeom>
            <a:noFill/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03" name="Line 107"/>
            <p:cNvSpPr>
              <a:spLocks noChangeShapeType="1"/>
            </p:cNvSpPr>
            <p:nvPr/>
          </p:nvSpPr>
          <p:spPr bwMode="auto">
            <a:xfrm>
              <a:off x="3652" y="3394"/>
              <a:ext cx="1" cy="81"/>
            </a:xfrm>
            <a:prstGeom prst="line">
              <a:avLst/>
            </a:prstGeom>
            <a:noFill/>
            <a:ln w="1270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04" name="Line 108"/>
            <p:cNvSpPr>
              <a:spLocks noChangeShapeType="1"/>
            </p:cNvSpPr>
            <p:nvPr/>
          </p:nvSpPr>
          <p:spPr bwMode="auto">
            <a:xfrm>
              <a:off x="3624" y="3394"/>
              <a:ext cx="57" cy="1"/>
            </a:xfrm>
            <a:prstGeom prst="line">
              <a:avLst/>
            </a:prstGeom>
            <a:noFill/>
            <a:ln w="12700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05" name="Line 109"/>
            <p:cNvSpPr>
              <a:spLocks noChangeShapeType="1"/>
            </p:cNvSpPr>
            <p:nvPr/>
          </p:nvSpPr>
          <p:spPr bwMode="auto">
            <a:xfrm>
              <a:off x="4252" y="3707"/>
              <a:ext cx="1" cy="39"/>
            </a:xfrm>
            <a:prstGeom prst="line">
              <a:avLst/>
            </a:prstGeom>
            <a:noFill/>
            <a:ln w="12700">
              <a:solidFill>
                <a:srgbClr val="FEFF2A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06" name="Line 110"/>
            <p:cNvSpPr>
              <a:spLocks noChangeShapeType="1"/>
            </p:cNvSpPr>
            <p:nvPr/>
          </p:nvSpPr>
          <p:spPr bwMode="auto">
            <a:xfrm>
              <a:off x="4221" y="3707"/>
              <a:ext cx="56" cy="1"/>
            </a:xfrm>
            <a:prstGeom prst="line">
              <a:avLst/>
            </a:prstGeom>
            <a:noFill/>
            <a:ln w="12700">
              <a:solidFill>
                <a:srgbClr val="FEFF2A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07" name="Line 111"/>
            <p:cNvSpPr>
              <a:spLocks noChangeShapeType="1"/>
            </p:cNvSpPr>
            <p:nvPr/>
          </p:nvSpPr>
          <p:spPr bwMode="auto">
            <a:xfrm>
              <a:off x="4789" y="3763"/>
              <a:ext cx="1" cy="23"/>
            </a:xfrm>
            <a:prstGeom prst="line">
              <a:avLst/>
            </a:prstGeom>
            <a:noFill/>
            <a:ln w="12700">
              <a:solidFill>
                <a:srgbClr val="FEFF2A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08" name="Line 112"/>
            <p:cNvSpPr>
              <a:spLocks noChangeShapeType="1"/>
            </p:cNvSpPr>
            <p:nvPr/>
          </p:nvSpPr>
          <p:spPr bwMode="auto">
            <a:xfrm>
              <a:off x="4756" y="3755"/>
              <a:ext cx="56" cy="1"/>
            </a:xfrm>
            <a:prstGeom prst="line">
              <a:avLst/>
            </a:prstGeom>
            <a:noFill/>
            <a:ln w="12700">
              <a:solidFill>
                <a:srgbClr val="FEFF2A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09" name="Line 113"/>
            <p:cNvSpPr>
              <a:spLocks noChangeShapeType="1"/>
            </p:cNvSpPr>
            <p:nvPr/>
          </p:nvSpPr>
          <p:spPr bwMode="auto">
            <a:xfrm>
              <a:off x="1080" y="1637"/>
              <a:ext cx="1" cy="2193"/>
            </a:xfrm>
            <a:prstGeom prst="line">
              <a:avLst/>
            </a:prstGeom>
            <a:noFill/>
            <a:ln w="23813">
              <a:solidFill>
                <a:srgbClr val="FEFF55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10" name="Line 114"/>
            <p:cNvSpPr>
              <a:spLocks noChangeShapeType="1"/>
            </p:cNvSpPr>
            <p:nvPr/>
          </p:nvSpPr>
          <p:spPr bwMode="auto">
            <a:xfrm>
              <a:off x="1087" y="3830"/>
              <a:ext cx="4009" cy="1"/>
            </a:xfrm>
            <a:prstGeom prst="line">
              <a:avLst/>
            </a:prstGeom>
            <a:noFill/>
            <a:ln w="23813">
              <a:solidFill>
                <a:srgbClr val="FEFF55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11" name="Line 115"/>
            <p:cNvSpPr>
              <a:spLocks noChangeShapeType="1"/>
            </p:cNvSpPr>
            <p:nvPr/>
          </p:nvSpPr>
          <p:spPr bwMode="auto">
            <a:xfrm flipH="1">
              <a:off x="987" y="3826"/>
              <a:ext cx="81" cy="1"/>
            </a:xfrm>
            <a:prstGeom prst="line">
              <a:avLst/>
            </a:prstGeom>
            <a:noFill/>
            <a:ln w="12700">
              <a:solidFill>
                <a:srgbClr val="FEFF55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12" name="Line 116"/>
            <p:cNvSpPr>
              <a:spLocks noChangeShapeType="1"/>
            </p:cNvSpPr>
            <p:nvPr/>
          </p:nvSpPr>
          <p:spPr bwMode="auto">
            <a:xfrm flipH="1">
              <a:off x="987" y="3386"/>
              <a:ext cx="81" cy="1"/>
            </a:xfrm>
            <a:prstGeom prst="line">
              <a:avLst/>
            </a:prstGeom>
            <a:noFill/>
            <a:ln w="12700">
              <a:solidFill>
                <a:srgbClr val="FEFF55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13" name="Line 117"/>
            <p:cNvSpPr>
              <a:spLocks noChangeShapeType="1"/>
            </p:cNvSpPr>
            <p:nvPr/>
          </p:nvSpPr>
          <p:spPr bwMode="auto">
            <a:xfrm flipH="1">
              <a:off x="987" y="2954"/>
              <a:ext cx="81" cy="1"/>
            </a:xfrm>
            <a:prstGeom prst="line">
              <a:avLst/>
            </a:prstGeom>
            <a:noFill/>
            <a:ln w="12700">
              <a:solidFill>
                <a:srgbClr val="FEFF55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14" name="Line 118"/>
            <p:cNvSpPr>
              <a:spLocks noChangeShapeType="1"/>
            </p:cNvSpPr>
            <p:nvPr/>
          </p:nvSpPr>
          <p:spPr bwMode="auto">
            <a:xfrm flipH="1">
              <a:off x="987" y="2507"/>
              <a:ext cx="81" cy="1"/>
            </a:xfrm>
            <a:prstGeom prst="line">
              <a:avLst/>
            </a:prstGeom>
            <a:noFill/>
            <a:ln w="12700">
              <a:solidFill>
                <a:srgbClr val="FEFF55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15" name="Line 119"/>
            <p:cNvSpPr>
              <a:spLocks noChangeShapeType="1"/>
            </p:cNvSpPr>
            <p:nvPr/>
          </p:nvSpPr>
          <p:spPr bwMode="auto">
            <a:xfrm flipH="1">
              <a:off x="987" y="2075"/>
              <a:ext cx="81" cy="1"/>
            </a:xfrm>
            <a:prstGeom prst="line">
              <a:avLst/>
            </a:prstGeom>
            <a:noFill/>
            <a:ln w="12700">
              <a:solidFill>
                <a:srgbClr val="FEFF55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16" name="Line 120"/>
            <p:cNvSpPr>
              <a:spLocks noChangeShapeType="1"/>
            </p:cNvSpPr>
            <p:nvPr/>
          </p:nvSpPr>
          <p:spPr bwMode="auto">
            <a:xfrm flipH="1">
              <a:off x="987" y="1633"/>
              <a:ext cx="81" cy="1"/>
            </a:xfrm>
            <a:prstGeom prst="line">
              <a:avLst/>
            </a:prstGeom>
            <a:noFill/>
            <a:ln w="12700">
              <a:solidFill>
                <a:srgbClr val="FEFF55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17" name="Rectangle 121"/>
            <p:cNvSpPr>
              <a:spLocks noChangeArrowheads="1"/>
            </p:cNvSpPr>
            <p:nvPr/>
          </p:nvSpPr>
          <p:spPr bwMode="auto">
            <a:xfrm>
              <a:off x="1064" y="3905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1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18" name="Rectangle 122"/>
            <p:cNvSpPr>
              <a:spLocks noChangeArrowheads="1"/>
            </p:cNvSpPr>
            <p:nvPr/>
          </p:nvSpPr>
          <p:spPr bwMode="auto">
            <a:xfrm>
              <a:off x="1126" y="3896"/>
              <a:ext cx="7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  <a:latin typeface="Symbol" pitchFamily="18" charset="2"/>
                </a:rPr>
                <a:t>a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19" name="Rectangle 123"/>
            <p:cNvSpPr>
              <a:spLocks noChangeArrowheads="1"/>
            </p:cNvSpPr>
            <p:nvPr/>
          </p:nvSpPr>
          <p:spPr bwMode="auto">
            <a:xfrm>
              <a:off x="1197" y="3905"/>
              <a:ext cx="39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,25(OH)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20" name="Rectangle 124"/>
            <p:cNvSpPr>
              <a:spLocks noChangeArrowheads="1"/>
            </p:cNvSpPr>
            <p:nvPr/>
          </p:nvSpPr>
          <p:spPr bwMode="auto">
            <a:xfrm>
              <a:off x="1592" y="3979"/>
              <a:ext cx="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>
                  <a:solidFill>
                    <a:srgbClr val="FFFFFF"/>
                  </a:solidFill>
                </a:rPr>
                <a:t>2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21" name="Rectangle 125"/>
            <p:cNvSpPr>
              <a:spLocks noChangeArrowheads="1"/>
            </p:cNvSpPr>
            <p:nvPr/>
          </p:nvSpPr>
          <p:spPr bwMode="auto">
            <a:xfrm>
              <a:off x="1627" y="3905"/>
              <a:ext cx="8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D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22" name="Rectangle 126"/>
            <p:cNvSpPr>
              <a:spLocks noChangeArrowheads="1"/>
            </p:cNvSpPr>
            <p:nvPr/>
          </p:nvSpPr>
          <p:spPr bwMode="auto">
            <a:xfrm>
              <a:off x="1707" y="3979"/>
              <a:ext cx="3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 b="1">
                  <a:solidFill>
                    <a:srgbClr val="FFFFFF"/>
                  </a:solidFill>
                </a:rPr>
                <a:t>3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24" name="Rectangle 128"/>
            <p:cNvSpPr>
              <a:spLocks noChangeArrowheads="1"/>
            </p:cNvSpPr>
            <p:nvPr/>
          </p:nvSpPr>
          <p:spPr bwMode="auto">
            <a:xfrm>
              <a:off x="577" y="2409"/>
              <a:ext cx="3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 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26" name="Rectangle 130"/>
            <p:cNvSpPr>
              <a:spLocks noChangeArrowheads="1"/>
            </p:cNvSpPr>
            <p:nvPr/>
          </p:nvSpPr>
          <p:spPr bwMode="auto">
            <a:xfrm>
              <a:off x="713" y="2536"/>
              <a:ext cx="3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 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30" name="Rectangle 134"/>
            <p:cNvSpPr>
              <a:spLocks noChangeArrowheads="1"/>
            </p:cNvSpPr>
            <p:nvPr/>
          </p:nvSpPr>
          <p:spPr bwMode="auto">
            <a:xfrm>
              <a:off x="888" y="3761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0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31" name="Rectangle 135"/>
            <p:cNvSpPr>
              <a:spLocks noChangeArrowheads="1"/>
            </p:cNvSpPr>
            <p:nvPr/>
          </p:nvSpPr>
          <p:spPr bwMode="auto">
            <a:xfrm>
              <a:off x="888" y="3321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1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32" name="Rectangle 136"/>
            <p:cNvSpPr>
              <a:spLocks noChangeArrowheads="1"/>
            </p:cNvSpPr>
            <p:nvPr/>
          </p:nvSpPr>
          <p:spPr bwMode="auto">
            <a:xfrm>
              <a:off x="888" y="2881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2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33" name="Rectangle 137"/>
            <p:cNvSpPr>
              <a:spLocks noChangeArrowheads="1"/>
            </p:cNvSpPr>
            <p:nvPr/>
          </p:nvSpPr>
          <p:spPr bwMode="auto">
            <a:xfrm>
              <a:off x="888" y="2440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3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34" name="Rectangle 138"/>
            <p:cNvSpPr>
              <a:spLocks noChangeArrowheads="1"/>
            </p:cNvSpPr>
            <p:nvPr/>
          </p:nvSpPr>
          <p:spPr bwMode="auto">
            <a:xfrm>
              <a:off x="888" y="2000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4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35" name="Rectangle 139"/>
            <p:cNvSpPr>
              <a:spLocks noChangeArrowheads="1"/>
            </p:cNvSpPr>
            <p:nvPr/>
          </p:nvSpPr>
          <p:spPr bwMode="auto">
            <a:xfrm>
              <a:off x="888" y="1568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5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36" name="Rectangle 140"/>
            <p:cNvSpPr>
              <a:spLocks noChangeArrowheads="1"/>
            </p:cNvSpPr>
            <p:nvPr/>
          </p:nvSpPr>
          <p:spPr bwMode="auto">
            <a:xfrm>
              <a:off x="1944" y="3905"/>
              <a:ext cx="14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HL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37" name="Rectangle 141"/>
            <p:cNvSpPr>
              <a:spLocks noChangeArrowheads="1"/>
            </p:cNvSpPr>
            <p:nvPr/>
          </p:nvSpPr>
          <p:spPr bwMode="auto">
            <a:xfrm>
              <a:off x="2091" y="3905"/>
              <a:ext cx="3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 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38" name="Rectangle 142"/>
            <p:cNvSpPr>
              <a:spLocks noChangeArrowheads="1"/>
            </p:cNvSpPr>
            <p:nvPr/>
          </p:nvSpPr>
          <p:spPr bwMode="auto">
            <a:xfrm>
              <a:off x="1832" y="4033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1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39" name="Rectangle 143"/>
            <p:cNvSpPr>
              <a:spLocks noChangeArrowheads="1"/>
            </p:cNvSpPr>
            <p:nvPr/>
          </p:nvSpPr>
          <p:spPr bwMode="auto">
            <a:xfrm>
              <a:off x="1894" y="4024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  <a:latin typeface="Symbol" pitchFamily="18" charset="2"/>
                </a:rPr>
                <a:t>b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40" name="Rectangle 144"/>
            <p:cNvSpPr>
              <a:spLocks noChangeArrowheads="1"/>
            </p:cNvSpPr>
            <p:nvPr/>
          </p:nvSpPr>
          <p:spPr bwMode="auto">
            <a:xfrm>
              <a:off x="1955" y="4033"/>
              <a:ext cx="23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,25D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41" name="Rectangle 145"/>
            <p:cNvSpPr>
              <a:spLocks noChangeArrowheads="1"/>
            </p:cNvSpPr>
            <p:nvPr/>
          </p:nvSpPr>
          <p:spPr bwMode="auto">
            <a:xfrm>
              <a:off x="2305" y="3905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1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42" name="Rectangle 146"/>
            <p:cNvSpPr>
              <a:spLocks noChangeArrowheads="1"/>
            </p:cNvSpPr>
            <p:nvPr/>
          </p:nvSpPr>
          <p:spPr bwMode="auto">
            <a:xfrm>
              <a:off x="2366" y="3896"/>
              <a:ext cx="7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  <a:latin typeface="Symbol" pitchFamily="18" charset="2"/>
                </a:rPr>
                <a:t>a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43" name="Rectangle 147"/>
            <p:cNvSpPr>
              <a:spLocks noChangeArrowheads="1"/>
            </p:cNvSpPr>
            <p:nvPr/>
          </p:nvSpPr>
          <p:spPr bwMode="auto">
            <a:xfrm>
              <a:off x="2437" y="3905"/>
              <a:ext cx="155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,25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44" name="Rectangle 148"/>
            <p:cNvSpPr>
              <a:spLocks noChangeArrowheads="1"/>
            </p:cNvSpPr>
            <p:nvPr/>
          </p:nvSpPr>
          <p:spPr bwMode="auto">
            <a:xfrm>
              <a:off x="2593" y="3905"/>
              <a:ext cx="8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D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45" name="Rectangle 149"/>
            <p:cNvSpPr>
              <a:spLocks noChangeArrowheads="1"/>
            </p:cNvSpPr>
            <p:nvPr/>
          </p:nvSpPr>
          <p:spPr bwMode="auto">
            <a:xfrm>
              <a:off x="2673" y="3905"/>
              <a:ext cx="21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+HL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46" name="Rectangle 150"/>
            <p:cNvSpPr>
              <a:spLocks noChangeArrowheads="1"/>
            </p:cNvSpPr>
            <p:nvPr/>
          </p:nvSpPr>
          <p:spPr bwMode="auto">
            <a:xfrm>
              <a:off x="3121" y="3905"/>
              <a:ext cx="14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JN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47" name="Rectangle 151"/>
            <p:cNvSpPr>
              <a:spLocks noChangeArrowheads="1"/>
            </p:cNvSpPr>
            <p:nvPr/>
          </p:nvSpPr>
          <p:spPr bwMode="auto">
            <a:xfrm>
              <a:off x="3568" y="3905"/>
              <a:ext cx="14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JB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48" name="Rectangle 152"/>
            <p:cNvSpPr>
              <a:spLocks noChangeArrowheads="1"/>
            </p:cNvSpPr>
            <p:nvPr/>
          </p:nvSpPr>
          <p:spPr bwMode="auto">
            <a:xfrm>
              <a:off x="3927" y="3912"/>
              <a:ext cx="595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cholesterol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49" name="Rectangle 153"/>
            <p:cNvSpPr>
              <a:spLocks noChangeArrowheads="1"/>
            </p:cNvSpPr>
            <p:nvPr/>
          </p:nvSpPr>
          <p:spPr bwMode="auto">
            <a:xfrm>
              <a:off x="4411" y="3905"/>
              <a:ext cx="3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 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55" name="Line 159"/>
            <p:cNvSpPr>
              <a:spLocks noChangeShapeType="1"/>
            </p:cNvSpPr>
            <p:nvPr/>
          </p:nvSpPr>
          <p:spPr bwMode="auto">
            <a:xfrm>
              <a:off x="3205" y="2083"/>
              <a:ext cx="1" cy="24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56" name="Line 160"/>
            <p:cNvSpPr>
              <a:spLocks noChangeShapeType="1"/>
            </p:cNvSpPr>
            <p:nvPr/>
          </p:nvSpPr>
          <p:spPr bwMode="auto">
            <a:xfrm>
              <a:off x="3205" y="2083"/>
              <a:ext cx="447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57" name="Line 161"/>
            <p:cNvSpPr>
              <a:spLocks noChangeShapeType="1"/>
            </p:cNvSpPr>
            <p:nvPr/>
          </p:nvSpPr>
          <p:spPr bwMode="auto">
            <a:xfrm>
              <a:off x="3652" y="2083"/>
              <a:ext cx="1" cy="91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58" name="Rectangle 162"/>
            <p:cNvSpPr>
              <a:spLocks noChangeArrowheads="1"/>
            </p:cNvSpPr>
            <p:nvPr/>
          </p:nvSpPr>
          <p:spPr bwMode="auto">
            <a:xfrm>
              <a:off x="3328" y="1937"/>
              <a:ext cx="203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FFFFFF"/>
                  </a:solidFill>
                </a:rPr>
                <a:t>* *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59" name="Rectangle 163"/>
            <p:cNvSpPr>
              <a:spLocks noChangeArrowheads="1"/>
            </p:cNvSpPr>
            <p:nvPr/>
          </p:nvSpPr>
          <p:spPr bwMode="auto">
            <a:xfrm>
              <a:off x="4202" y="3533"/>
              <a:ext cx="75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FFFFFF"/>
                  </a:solidFill>
                </a:rPr>
                <a:t>*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60" name="Rectangle 164"/>
            <p:cNvSpPr>
              <a:spLocks noChangeArrowheads="1"/>
            </p:cNvSpPr>
            <p:nvPr/>
          </p:nvSpPr>
          <p:spPr bwMode="auto">
            <a:xfrm>
              <a:off x="4745" y="3601"/>
              <a:ext cx="75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FFFFFF"/>
                  </a:solidFill>
                </a:rPr>
                <a:t>*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61" name="Rectangle 165"/>
            <p:cNvSpPr>
              <a:spLocks noChangeArrowheads="1"/>
            </p:cNvSpPr>
            <p:nvPr/>
          </p:nvSpPr>
          <p:spPr bwMode="auto">
            <a:xfrm>
              <a:off x="1983" y="3015"/>
              <a:ext cx="75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FFFFFF"/>
                  </a:solidFill>
                </a:rPr>
                <a:t>*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62" name="Rectangle 166"/>
            <p:cNvSpPr>
              <a:spLocks noChangeArrowheads="1"/>
            </p:cNvSpPr>
            <p:nvPr/>
          </p:nvSpPr>
          <p:spPr bwMode="auto">
            <a:xfrm>
              <a:off x="2491" y="3279"/>
              <a:ext cx="203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FFFFFF"/>
                  </a:solidFill>
                </a:rPr>
                <a:t>* *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64" name="Text Box 168"/>
            <p:cNvSpPr txBox="1">
              <a:spLocks noChangeArrowheads="1"/>
            </p:cNvSpPr>
            <p:nvPr/>
          </p:nvSpPr>
          <p:spPr bwMode="auto">
            <a:xfrm>
              <a:off x="61" y="2363"/>
              <a:ext cx="845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b="1">
                  <a:solidFill>
                    <a:srgbClr val="FFFFFF"/>
                  </a:solidFill>
                  <a:latin typeface="Palatino Linotype" pitchFamily="18" charset="0"/>
                </a:rPr>
                <a:t>Fold Increase of the Currents</a:t>
              </a:r>
            </a:p>
          </p:txBody>
        </p:sp>
        <p:sp>
          <p:nvSpPr>
            <p:cNvPr id="29866" name="Rectangle 170"/>
            <p:cNvSpPr>
              <a:spLocks noChangeArrowheads="1"/>
            </p:cNvSpPr>
            <p:nvPr/>
          </p:nvSpPr>
          <p:spPr bwMode="auto">
            <a:xfrm>
              <a:off x="4587" y="3899"/>
              <a:ext cx="465" cy="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17</a:t>
              </a:r>
              <a:r>
                <a:rPr lang="el-GR" sz="1400" b="1">
                  <a:solidFill>
                    <a:srgbClr val="FFFFFF"/>
                  </a:solidFill>
                  <a:cs typeface="Arial" pitchFamily="34" charset="0"/>
                </a:rPr>
                <a:t>β</a:t>
              </a:r>
              <a:r>
                <a:rPr lang="en-US" sz="1400" b="1">
                  <a:solidFill>
                    <a:srgbClr val="FFFFFF"/>
                  </a:solidFill>
                </a:rPr>
                <a:t>-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>
                  <a:solidFill>
                    <a:srgbClr val="FFFFFF"/>
                  </a:solidFill>
                </a:rPr>
                <a:t>estradiol</a:t>
              </a: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872" name="Line 176"/>
            <p:cNvSpPr>
              <a:spLocks noChangeShapeType="1"/>
            </p:cNvSpPr>
            <p:nvPr/>
          </p:nvSpPr>
          <p:spPr bwMode="auto">
            <a:xfrm>
              <a:off x="2557" y="3514"/>
              <a:ext cx="6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29873" name="Line 177"/>
            <p:cNvSpPr>
              <a:spLocks noChangeShapeType="1"/>
            </p:cNvSpPr>
            <p:nvPr/>
          </p:nvSpPr>
          <p:spPr bwMode="auto">
            <a:xfrm>
              <a:off x="1999" y="3260"/>
              <a:ext cx="43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881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798513" y="136525"/>
            <a:ext cx="7546975" cy="8509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>
                <a:solidFill>
                  <a:srgbClr val="FFFFFF"/>
                </a:solidFill>
              </a:rPr>
              <a:t>1</a:t>
            </a:r>
            <a:r>
              <a:rPr lang="en-US" sz="2400" b="1">
                <a:solidFill>
                  <a:srgbClr val="FFFFFF"/>
                </a:solidFill>
                <a:sym typeface="Symbol" pitchFamily="18" charset="2"/>
              </a:rPr>
              <a:t>,25(OH)</a:t>
            </a:r>
            <a:r>
              <a:rPr lang="en-US" sz="2400" b="1" baseline="-25000">
                <a:solidFill>
                  <a:srgbClr val="FFFFFF"/>
                </a:solidFill>
                <a:sym typeface="Symbol" pitchFamily="18" charset="2"/>
              </a:rPr>
              <a:t>2</a:t>
            </a:r>
            <a:r>
              <a:rPr lang="en-US" sz="2400" b="1">
                <a:solidFill>
                  <a:srgbClr val="FFFFFF"/>
                </a:solidFill>
                <a:sym typeface="Symbol" pitchFamily="18" charset="2"/>
              </a:rPr>
              <a:t>D</a:t>
            </a:r>
            <a:r>
              <a:rPr lang="en-US" sz="2400" b="1" baseline="-25000">
                <a:solidFill>
                  <a:srgbClr val="FFFFFF"/>
                </a:solidFill>
                <a:sym typeface="Symbol" pitchFamily="18" charset="2"/>
              </a:rPr>
              <a:t>3</a:t>
            </a:r>
            <a:r>
              <a:rPr lang="en-US" sz="2400" b="1">
                <a:solidFill>
                  <a:srgbClr val="FFFFFF"/>
                </a:solidFill>
                <a:sym typeface="Symbol" pitchFamily="18" charset="2"/>
              </a:rPr>
              <a:t> STRUCTURE-FUNCTION ANALYSIS OF </a:t>
            </a:r>
            <a:r>
              <a:rPr lang="en-US" sz="2400" b="1" i="1">
                <a:solidFill>
                  <a:srgbClr val="FFFFFF"/>
                </a:solidFill>
                <a:sym typeface="Symbol" pitchFamily="18" charset="2"/>
              </a:rPr>
              <a:t>RAPID RESPONSES</a:t>
            </a:r>
          </a:p>
        </p:txBody>
      </p:sp>
      <p:graphicFrame>
        <p:nvGraphicFramePr>
          <p:cNvPr id="99387" name="Group 59"/>
          <p:cNvGraphicFramePr>
            <a:graphicFrameLocks noGrp="1"/>
          </p:cNvGraphicFramePr>
          <p:nvPr/>
        </p:nvGraphicFramePr>
        <p:xfrm>
          <a:off x="323850" y="1103313"/>
          <a:ext cx="8369300" cy="5227955"/>
        </p:xfrm>
        <a:graphic>
          <a:graphicData uri="http://schemas.openxmlformats.org/drawingml/2006/table">
            <a:tbl>
              <a:tblPr/>
              <a:tblGrid>
                <a:gridCol w="1789113"/>
                <a:gridCol w="1663700"/>
                <a:gridCol w="1555750"/>
                <a:gridCol w="1731962"/>
                <a:gridCol w="1628775"/>
              </a:tblGrid>
              <a:tr h="47307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EA300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EA300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EA300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EA300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EA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Response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EA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  <a:sym typeface="Wingdings 3" pitchFamily="18" charset="2"/>
                        </a:rPr>
                        <a:t>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Agonist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  <a:sym typeface="Wingdings 3" pitchFamily="18" charset="2"/>
                        </a:rPr>
                        <a:t>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Cell/Organ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03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Chick Intestine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Pancreatic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  <a:sym typeface="Symbol" pitchFamily="18" charset="2"/>
                        </a:rPr>
                        <a:t>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-cells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Endothelial cells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Osteoblasts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EA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Transcaltachia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EA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(rapid Ca</a:t>
                      </a:r>
                      <a:r>
                        <a:rPr kumimoji="0" lang="en-US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EA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2+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EA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absorption)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EA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Insulin secretion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EA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Smooth muscle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EA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cell migration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EA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Opening CI</a:t>
                      </a:r>
                      <a:r>
                        <a:rPr kumimoji="0" lang="en-US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EA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-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EA3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channels &amp; secretion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</a:t>
                      </a:r>
                      <a:r>
                        <a:rPr kumimoji="0" lang="el-G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α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,25(OH)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2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D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Conformationally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Flexible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(JN)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6-s-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cis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locked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(JB)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6-s-</a:t>
                      </a:r>
                      <a:r>
                        <a:rPr kumimoji="0" lang="en-US" sz="1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trans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 restricted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No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…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…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No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(HL)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  <a:sym typeface="Symbol" pitchFamily="18" charset="2"/>
                        </a:rPr>
                        <a:t>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,25(OH)</a:t>
                      </a:r>
                      <a:r>
                        <a:rPr kumimoji="0" lang="en-US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  <a:sym typeface="Symbol" pitchFamily="18" charset="2"/>
                        </a:rPr>
                        <a:t>2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  <a:sym typeface="Symbol" pitchFamily="18" charset="2"/>
                        </a:rPr>
                        <a:t>D</a:t>
                      </a:r>
                      <a:r>
                        <a:rPr kumimoji="0" lang="en-US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3399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  <a:sym typeface="Symbol" pitchFamily="18" charset="2"/>
                        </a:rPr>
                        <a:t>3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3399FF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Antagonism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Antagonism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Antagonism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Antagonism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8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Reference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Norman, Bouillon,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Farach-Carson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Mol. Endocrin.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11:1518 (1997)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Ishida, Norman  Endocrin. 140: 4706 (1999)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Liao, Norman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Circ. Res. 91:17 (2002)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Zanello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Arial" pitchFamily="34" charset="0"/>
                        </a:rPr>
                        <a:t>, Norman  JBC 272:22617 (1997, 2004)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9382" name="Line 54"/>
          <p:cNvSpPr>
            <a:spLocks noChangeShapeType="1"/>
          </p:cNvSpPr>
          <p:nvPr/>
        </p:nvSpPr>
        <p:spPr bwMode="auto">
          <a:xfrm>
            <a:off x="438150" y="2559050"/>
            <a:ext cx="168275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99508" name="Rectangle 180"/>
          <p:cNvSpPr>
            <a:spLocks noChangeArrowheads="1"/>
          </p:cNvSpPr>
          <p:nvPr/>
        </p:nvSpPr>
        <p:spPr bwMode="auto">
          <a:xfrm>
            <a:off x="0" y="973138"/>
            <a:ext cx="304800" cy="130175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99509" name="Rectangle 181"/>
          <p:cNvSpPr>
            <a:spLocks noChangeArrowheads="1"/>
          </p:cNvSpPr>
          <p:nvPr/>
        </p:nvSpPr>
        <p:spPr bwMode="auto">
          <a:xfrm>
            <a:off x="304800" y="1074738"/>
            <a:ext cx="8404225" cy="5283200"/>
          </a:xfrm>
          <a:prstGeom prst="rect">
            <a:avLst/>
          </a:prstGeom>
          <a:noFill/>
          <a:ln w="47625" algn="ctr">
            <a:solidFill>
              <a:srgbClr val="99FF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64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457200" y="779463"/>
            <a:ext cx="8153400" cy="56323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u="sng" dirty="0">
                <a:solidFill>
                  <a:srgbClr val="FFFF00"/>
                </a:solidFill>
              </a:rPr>
              <a:t>OUTLINE</a:t>
            </a:r>
            <a:endParaRPr lang="en-US" altLang="en-US" sz="1100" u="sng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CONCEPT OF A VITAMIN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CONCEPT OF AN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INTRODUCTION TO VITAMIN 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VITAMIN D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>
                <a:solidFill>
                  <a:srgbClr val="FF0000"/>
                </a:solidFill>
              </a:rPr>
              <a:t>VITAMIN D RECEPTOR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MODES OF ACTION OF 1</a:t>
            </a:r>
            <a:r>
              <a:rPr lang="el-GR" altLang="en-US" sz="3200" dirty="0">
                <a:solidFill>
                  <a:srgbClr val="FF0000"/>
                </a:solidFill>
              </a:rPr>
              <a:t>α</a:t>
            </a:r>
            <a:r>
              <a:rPr lang="en-US" altLang="en-US" sz="3200" dirty="0">
                <a:solidFill>
                  <a:srgbClr val="FF0000"/>
                </a:solidFill>
              </a:rPr>
              <a:t>,25(OH)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3200" dirty="0">
                <a:solidFill>
                  <a:srgbClr val="FF0000"/>
                </a:solidFill>
              </a:rPr>
              <a:t>D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3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chemeClr val="bg1"/>
                </a:solidFill>
              </a:rPr>
              <a:t>SUMMARY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83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 rot="-1800000">
            <a:off x="6992938" y="2693988"/>
            <a:ext cx="498475" cy="273050"/>
            <a:chOff x="4447" y="1667"/>
            <a:chExt cx="314" cy="172"/>
          </a:xfrm>
        </p:grpSpPr>
        <p:sp>
          <p:nvSpPr>
            <p:cNvPr id="35951" name="Arc 3"/>
            <p:cNvSpPr>
              <a:spLocks/>
            </p:cNvSpPr>
            <p:nvPr/>
          </p:nvSpPr>
          <p:spPr bwMode="auto">
            <a:xfrm>
              <a:off x="4447" y="1697"/>
              <a:ext cx="314" cy="142"/>
            </a:xfrm>
            <a:custGeom>
              <a:avLst/>
              <a:gdLst>
                <a:gd name="T0" fmla="*/ 0 w 43200"/>
                <a:gd name="T1" fmla="*/ 0 h 21600"/>
                <a:gd name="T2" fmla="*/ 0 w 43200"/>
                <a:gd name="T3" fmla="*/ 0 h 21600"/>
                <a:gd name="T4" fmla="*/ 0 w 43200"/>
                <a:gd name="T5" fmla="*/ 0 h 216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21600"/>
                <a:gd name="T11" fmla="*/ 43200 w 432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</a:path>
                <a:path w="432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FF845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grpSp>
          <p:nvGrpSpPr>
            <p:cNvPr id="35952" name="Group 4"/>
            <p:cNvGrpSpPr>
              <a:grpSpLocks/>
            </p:cNvGrpSpPr>
            <p:nvPr/>
          </p:nvGrpSpPr>
          <p:grpSpPr bwMode="auto">
            <a:xfrm>
              <a:off x="4512" y="1667"/>
              <a:ext cx="182" cy="126"/>
              <a:chOff x="1179" y="2030"/>
              <a:chExt cx="182" cy="126"/>
            </a:xfrm>
          </p:grpSpPr>
          <p:sp>
            <p:nvSpPr>
              <p:cNvPr id="35953" name="AutoShape 5"/>
              <p:cNvSpPr>
                <a:spLocks noChangeArrowheads="1"/>
              </p:cNvSpPr>
              <p:nvPr/>
            </p:nvSpPr>
            <p:spPr bwMode="auto">
              <a:xfrm rot="5400000">
                <a:off x="1207" y="2036"/>
                <a:ext cx="126" cy="113"/>
              </a:xfrm>
              <a:prstGeom prst="flowChartDelay">
                <a:avLst/>
              </a:prstGeom>
              <a:solidFill>
                <a:srgbClr val="FF00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5954" name="Oval 6"/>
              <p:cNvSpPr>
                <a:spLocks noChangeArrowheads="1"/>
              </p:cNvSpPr>
              <p:nvPr/>
            </p:nvSpPr>
            <p:spPr bwMode="auto">
              <a:xfrm rot="5400000">
                <a:off x="1322" y="2031"/>
                <a:ext cx="37" cy="41"/>
              </a:xfrm>
              <a:prstGeom prst="ellipse">
                <a:avLst/>
              </a:pr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5955" name="Oval 7"/>
              <p:cNvSpPr>
                <a:spLocks noChangeArrowheads="1"/>
              </p:cNvSpPr>
              <p:nvPr/>
            </p:nvSpPr>
            <p:spPr bwMode="auto">
              <a:xfrm rot="5400000">
                <a:off x="1181" y="2031"/>
                <a:ext cx="37" cy="41"/>
              </a:xfrm>
              <a:prstGeom prst="ellipse">
                <a:avLst/>
              </a:prstGeom>
              <a:solidFill>
                <a:srgbClr val="FF00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35843" name="Rectangle 8"/>
          <p:cNvSpPr>
            <a:spLocks noChangeArrowheads="1"/>
          </p:cNvSpPr>
          <p:nvPr/>
        </p:nvSpPr>
        <p:spPr bwMode="auto">
          <a:xfrm>
            <a:off x="2844800" y="2312988"/>
            <a:ext cx="520700" cy="3581400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44" name="Freeform 9"/>
          <p:cNvSpPr>
            <a:spLocks/>
          </p:cNvSpPr>
          <p:nvPr/>
        </p:nvSpPr>
        <p:spPr bwMode="auto">
          <a:xfrm>
            <a:off x="5626100" y="1282700"/>
            <a:ext cx="2768600" cy="966788"/>
          </a:xfrm>
          <a:custGeom>
            <a:avLst/>
            <a:gdLst>
              <a:gd name="T0" fmla="*/ 0 w 1744"/>
              <a:gd name="T1" fmla="*/ 2147483647 h 609"/>
              <a:gd name="T2" fmla="*/ 0 w 1744"/>
              <a:gd name="T3" fmla="*/ 0 h 609"/>
              <a:gd name="T4" fmla="*/ 2147483647 w 1744"/>
              <a:gd name="T5" fmla="*/ 0 h 609"/>
              <a:gd name="T6" fmla="*/ 2147483647 w 1744"/>
              <a:gd name="T7" fmla="*/ 2147483647 h 609"/>
              <a:gd name="T8" fmla="*/ 2147483647 w 1744"/>
              <a:gd name="T9" fmla="*/ 2147483647 h 609"/>
              <a:gd name="T10" fmla="*/ 2147483647 w 1744"/>
              <a:gd name="T11" fmla="*/ 2147483647 h 609"/>
              <a:gd name="T12" fmla="*/ 2147483647 w 1744"/>
              <a:gd name="T13" fmla="*/ 2147483647 h 609"/>
              <a:gd name="T14" fmla="*/ 2147483647 w 1744"/>
              <a:gd name="T15" fmla="*/ 2147483647 h 609"/>
              <a:gd name="T16" fmla="*/ 2147483647 w 1744"/>
              <a:gd name="T17" fmla="*/ 2147483647 h 609"/>
              <a:gd name="T18" fmla="*/ 2147483647 w 1744"/>
              <a:gd name="T19" fmla="*/ 2147483647 h 609"/>
              <a:gd name="T20" fmla="*/ 2147483647 w 1744"/>
              <a:gd name="T21" fmla="*/ 2147483647 h 609"/>
              <a:gd name="T22" fmla="*/ 2147483647 w 1744"/>
              <a:gd name="T23" fmla="*/ 2147483647 h 609"/>
              <a:gd name="T24" fmla="*/ 2147483647 w 1744"/>
              <a:gd name="T25" fmla="*/ 2147483647 h 609"/>
              <a:gd name="T26" fmla="*/ 2147483647 w 1744"/>
              <a:gd name="T27" fmla="*/ 2147483647 h 609"/>
              <a:gd name="T28" fmla="*/ 2147483647 w 1744"/>
              <a:gd name="T29" fmla="*/ 2147483647 h 609"/>
              <a:gd name="T30" fmla="*/ 2147483647 w 1744"/>
              <a:gd name="T31" fmla="*/ 2147483647 h 609"/>
              <a:gd name="T32" fmla="*/ 2147483647 w 1744"/>
              <a:gd name="T33" fmla="*/ 2147483647 h 609"/>
              <a:gd name="T34" fmla="*/ 2147483647 w 1744"/>
              <a:gd name="T35" fmla="*/ 2147483647 h 609"/>
              <a:gd name="T36" fmla="*/ 2147483647 w 1744"/>
              <a:gd name="T37" fmla="*/ 2147483647 h 609"/>
              <a:gd name="T38" fmla="*/ 2147483647 w 1744"/>
              <a:gd name="T39" fmla="*/ 2147483647 h 609"/>
              <a:gd name="T40" fmla="*/ 2147483647 w 1744"/>
              <a:gd name="T41" fmla="*/ 2147483647 h 609"/>
              <a:gd name="T42" fmla="*/ 2147483647 w 1744"/>
              <a:gd name="T43" fmla="*/ 2147483647 h 609"/>
              <a:gd name="T44" fmla="*/ 2147483647 w 1744"/>
              <a:gd name="T45" fmla="*/ 2147483647 h 609"/>
              <a:gd name="T46" fmla="*/ 2147483647 w 1744"/>
              <a:gd name="T47" fmla="*/ 2147483647 h 609"/>
              <a:gd name="T48" fmla="*/ 0 w 1744"/>
              <a:gd name="T49" fmla="*/ 2147483647 h 60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744"/>
              <a:gd name="T76" fmla="*/ 0 h 609"/>
              <a:gd name="T77" fmla="*/ 1744 w 1744"/>
              <a:gd name="T78" fmla="*/ 609 h 60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744" h="609">
                <a:moveTo>
                  <a:pt x="0" y="321"/>
                </a:moveTo>
                <a:lnTo>
                  <a:pt x="0" y="0"/>
                </a:lnTo>
                <a:lnTo>
                  <a:pt x="167" y="0"/>
                </a:lnTo>
                <a:lnTo>
                  <a:pt x="336" y="8"/>
                </a:lnTo>
                <a:lnTo>
                  <a:pt x="511" y="25"/>
                </a:lnTo>
                <a:lnTo>
                  <a:pt x="695" y="48"/>
                </a:lnTo>
                <a:lnTo>
                  <a:pt x="895" y="81"/>
                </a:lnTo>
                <a:lnTo>
                  <a:pt x="1031" y="112"/>
                </a:lnTo>
                <a:lnTo>
                  <a:pt x="1168" y="152"/>
                </a:lnTo>
                <a:lnTo>
                  <a:pt x="1296" y="208"/>
                </a:lnTo>
                <a:lnTo>
                  <a:pt x="1433" y="288"/>
                </a:lnTo>
                <a:lnTo>
                  <a:pt x="1559" y="384"/>
                </a:lnTo>
                <a:lnTo>
                  <a:pt x="1640" y="465"/>
                </a:lnTo>
                <a:lnTo>
                  <a:pt x="1721" y="561"/>
                </a:lnTo>
                <a:lnTo>
                  <a:pt x="1744" y="592"/>
                </a:lnTo>
                <a:lnTo>
                  <a:pt x="1312" y="609"/>
                </a:lnTo>
                <a:lnTo>
                  <a:pt x="1200" y="521"/>
                </a:lnTo>
                <a:lnTo>
                  <a:pt x="1087" y="448"/>
                </a:lnTo>
                <a:lnTo>
                  <a:pt x="935" y="384"/>
                </a:lnTo>
                <a:lnTo>
                  <a:pt x="791" y="352"/>
                </a:lnTo>
                <a:lnTo>
                  <a:pt x="624" y="336"/>
                </a:lnTo>
                <a:lnTo>
                  <a:pt x="425" y="321"/>
                </a:lnTo>
                <a:lnTo>
                  <a:pt x="208" y="313"/>
                </a:lnTo>
                <a:lnTo>
                  <a:pt x="8" y="321"/>
                </a:lnTo>
                <a:lnTo>
                  <a:pt x="0" y="321"/>
                </a:lnTo>
                <a:close/>
              </a:path>
            </a:pathLst>
          </a:custGeom>
          <a:solidFill>
            <a:srgbClr val="FF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45" name="Freeform 10"/>
          <p:cNvSpPr>
            <a:spLocks/>
          </p:cNvSpPr>
          <p:nvPr/>
        </p:nvSpPr>
        <p:spPr bwMode="auto">
          <a:xfrm>
            <a:off x="2854325" y="1282700"/>
            <a:ext cx="2830513" cy="1271588"/>
          </a:xfrm>
          <a:custGeom>
            <a:avLst/>
            <a:gdLst>
              <a:gd name="T0" fmla="*/ 2147483647 w 1783"/>
              <a:gd name="T1" fmla="*/ 2147483647 h 801"/>
              <a:gd name="T2" fmla="*/ 0 w 1783"/>
              <a:gd name="T3" fmla="*/ 2147483647 h 801"/>
              <a:gd name="T4" fmla="*/ 2147483647 w 1783"/>
              <a:gd name="T5" fmla="*/ 2147483647 h 801"/>
              <a:gd name="T6" fmla="*/ 2147483647 w 1783"/>
              <a:gd name="T7" fmla="*/ 2147483647 h 801"/>
              <a:gd name="T8" fmla="*/ 2147483647 w 1783"/>
              <a:gd name="T9" fmla="*/ 2147483647 h 801"/>
              <a:gd name="T10" fmla="*/ 2147483647 w 1783"/>
              <a:gd name="T11" fmla="*/ 2147483647 h 801"/>
              <a:gd name="T12" fmla="*/ 2147483647 w 1783"/>
              <a:gd name="T13" fmla="*/ 2147483647 h 801"/>
              <a:gd name="T14" fmla="*/ 2147483647 w 1783"/>
              <a:gd name="T15" fmla="*/ 2147483647 h 801"/>
              <a:gd name="T16" fmla="*/ 2147483647 w 1783"/>
              <a:gd name="T17" fmla="*/ 2147483647 h 801"/>
              <a:gd name="T18" fmla="*/ 2147483647 w 1783"/>
              <a:gd name="T19" fmla="*/ 2147483647 h 801"/>
              <a:gd name="T20" fmla="*/ 2147483647 w 1783"/>
              <a:gd name="T21" fmla="*/ 2147483647 h 801"/>
              <a:gd name="T22" fmla="*/ 2147483647 w 1783"/>
              <a:gd name="T23" fmla="*/ 2147483647 h 801"/>
              <a:gd name="T24" fmla="*/ 2147483647 w 1783"/>
              <a:gd name="T25" fmla="*/ 0 h 801"/>
              <a:gd name="T26" fmla="*/ 2147483647 w 1783"/>
              <a:gd name="T27" fmla="*/ 0 h 801"/>
              <a:gd name="T28" fmla="*/ 2147483647 w 1783"/>
              <a:gd name="T29" fmla="*/ 2147483647 h 801"/>
              <a:gd name="T30" fmla="*/ 2147483647 w 1783"/>
              <a:gd name="T31" fmla="*/ 2147483647 h 801"/>
              <a:gd name="T32" fmla="*/ 2147483647 w 1783"/>
              <a:gd name="T33" fmla="*/ 2147483647 h 801"/>
              <a:gd name="T34" fmla="*/ 2147483647 w 1783"/>
              <a:gd name="T35" fmla="*/ 2147483647 h 801"/>
              <a:gd name="T36" fmla="*/ 2147483647 w 1783"/>
              <a:gd name="T37" fmla="*/ 2147483647 h 801"/>
              <a:gd name="T38" fmla="*/ 2147483647 w 1783"/>
              <a:gd name="T39" fmla="*/ 2147483647 h 801"/>
              <a:gd name="T40" fmla="*/ 2147483647 w 1783"/>
              <a:gd name="T41" fmla="*/ 2147483647 h 801"/>
              <a:gd name="T42" fmla="*/ 2147483647 w 1783"/>
              <a:gd name="T43" fmla="*/ 2147483647 h 801"/>
              <a:gd name="T44" fmla="*/ 2147483647 w 1783"/>
              <a:gd name="T45" fmla="*/ 2147483647 h 801"/>
              <a:gd name="T46" fmla="*/ 2147483647 w 1783"/>
              <a:gd name="T47" fmla="*/ 2147483647 h 801"/>
              <a:gd name="T48" fmla="*/ 2147483647 w 1783"/>
              <a:gd name="T49" fmla="*/ 2147483647 h 801"/>
              <a:gd name="T50" fmla="*/ 2147483647 w 1783"/>
              <a:gd name="T51" fmla="*/ 2147483647 h 801"/>
              <a:gd name="T52" fmla="*/ 2147483647 w 1783"/>
              <a:gd name="T53" fmla="*/ 2147483647 h 801"/>
              <a:gd name="T54" fmla="*/ 2147483647 w 1783"/>
              <a:gd name="T55" fmla="*/ 2147483647 h 80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783"/>
              <a:gd name="T85" fmla="*/ 0 h 801"/>
              <a:gd name="T86" fmla="*/ 1783 w 1783"/>
              <a:gd name="T87" fmla="*/ 801 h 801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783" h="801">
                <a:moveTo>
                  <a:pt x="328" y="801"/>
                </a:moveTo>
                <a:lnTo>
                  <a:pt x="0" y="649"/>
                </a:lnTo>
                <a:lnTo>
                  <a:pt x="15" y="569"/>
                </a:lnTo>
                <a:lnTo>
                  <a:pt x="80" y="473"/>
                </a:lnTo>
                <a:lnTo>
                  <a:pt x="168" y="384"/>
                </a:lnTo>
                <a:lnTo>
                  <a:pt x="288" y="304"/>
                </a:lnTo>
                <a:lnTo>
                  <a:pt x="408" y="240"/>
                </a:lnTo>
                <a:lnTo>
                  <a:pt x="568" y="185"/>
                </a:lnTo>
                <a:lnTo>
                  <a:pt x="744" y="129"/>
                </a:lnTo>
                <a:lnTo>
                  <a:pt x="927" y="81"/>
                </a:lnTo>
                <a:lnTo>
                  <a:pt x="1121" y="48"/>
                </a:lnTo>
                <a:lnTo>
                  <a:pt x="1351" y="16"/>
                </a:lnTo>
                <a:lnTo>
                  <a:pt x="1553" y="0"/>
                </a:lnTo>
                <a:lnTo>
                  <a:pt x="1783" y="0"/>
                </a:lnTo>
                <a:lnTo>
                  <a:pt x="1783" y="313"/>
                </a:lnTo>
                <a:lnTo>
                  <a:pt x="1608" y="329"/>
                </a:lnTo>
                <a:lnTo>
                  <a:pt x="1391" y="344"/>
                </a:lnTo>
                <a:lnTo>
                  <a:pt x="1184" y="377"/>
                </a:lnTo>
                <a:lnTo>
                  <a:pt x="1015" y="409"/>
                </a:lnTo>
                <a:lnTo>
                  <a:pt x="871" y="440"/>
                </a:lnTo>
                <a:lnTo>
                  <a:pt x="760" y="480"/>
                </a:lnTo>
                <a:lnTo>
                  <a:pt x="631" y="528"/>
                </a:lnTo>
                <a:lnTo>
                  <a:pt x="520" y="584"/>
                </a:lnTo>
                <a:lnTo>
                  <a:pt x="432" y="649"/>
                </a:lnTo>
                <a:lnTo>
                  <a:pt x="360" y="720"/>
                </a:lnTo>
                <a:lnTo>
                  <a:pt x="336" y="768"/>
                </a:lnTo>
                <a:lnTo>
                  <a:pt x="320" y="801"/>
                </a:lnTo>
                <a:lnTo>
                  <a:pt x="328" y="801"/>
                </a:lnTo>
                <a:close/>
              </a:path>
            </a:pathLst>
          </a:custGeom>
          <a:solidFill>
            <a:srgbClr val="FF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46" name="Freeform 11"/>
          <p:cNvSpPr>
            <a:spLocks/>
          </p:cNvSpPr>
          <p:nvPr/>
        </p:nvSpPr>
        <p:spPr bwMode="auto">
          <a:xfrm>
            <a:off x="2844800" y="5549900"/>
            <a:ext cx="938213" cy="698500"/>
          </a:xfrm>
          <a:custGeom>
            <a:avLst/>
            <a:gdLst>
              <a:gd name="T0" fmla="*/ 2147483647 w 591"/>
              <a:gd name="T1" fmla="*/ 0 h 440"/>
              <a:gd name="T2" fmla="*/ 0 w 591"/>
              <a:gd name="T3" fmla="*/ 2147483647 h 440"/>
              <a:gd name="T4" fmla="*/ 2147483647 w 591"/>
              <a:gd name="T5" fmla="*/ 2147483647 h 440"/>
              <a:gd name="T6" fmla="*/ 2147483647 w 591"/>
              <a:gd name="T7" fmla="*/ 2147483647 h 440"/>
              <a:gd name="T8" fmla="*/ 2147483647 w 591"/>
              <a:gd name="T9" fmla="*/ 2147483647 h 440"/>
              <a:gd name="T10" fmla="*/ 2147483647 w 591"/>
              <a:gd name="T11" fmla="*/ 2147483647 h 440"/>
              <a:gd name="T12" fmla="*/ 2147483647 w 591"/>
              <a:gd name="T13" fmla="*/ 2147483647 h 440"/>
              <a:gd name="T14" fmla="*/ 2147483647 w 591"/>
              <a:gd name="T15" fmla="*/ 2147483647 h 440"/>
              <a:gd name="T16" fmla="*/ 2147483647 w 591"/>
              <a:gd name="T17" fmla="*/ 2147483647 h 440"/>
              <a:gd name="T18" fmla="*/ 2147483647 w 591"/>
              <a:gd name="T19" fmla="*/ 2147483647 h 440"/>
              <a:gd name="T20" fmla="*/ 2147483647 w 591"/>
              <a:gd name="T21" fmla="*/ 2147483647 h 440"/>
              <a:gd name="T22" fmla="*/ 2147483647 w 591"/>
              <a:gd name="T23" fmla="*/ 2147483647 h 440"/>
              <a:gd name="T24" fmla="*/ 2147483647 w 591"/>
              <a:gd name="T25" fmla="*/ 2147483647 h 440"/>
              <a:gd name="T26" fmla="*/ 2147483647 w 591"/>
              <a:gd name="T27" fmla="*/ 0 h 44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91"/>
              <a:gd name="T43" fmla="*/ 0 h 440"/>
              <a:gd name="T44" fmla="*/ 591 w 591"/>
              <a:gd name="T45" fmla="*/ 440 h 44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91" h="440">
                <a:moveTo>
                  <a:pt x="320" y="0"/>
                </a:moveTo>
                <a:lnTo>
                  <a:pt x="0" y="169"/>
                </a:lnTo>
                <a:lnTo>
                  <a:pt x="7" y="217"/>
                </a:lnTo>
                <a:lnTo>
                  <a:pt x="40" y="296"/>
                </a:lnTo>
                <a:lnTo>
                  <a:pt x="96" y="361"/>
                </a:lnTo>
                <a:lnTo>
                  <a:pt x="128" y="392"/>
                </a:lnTo>
                <a:lnTo>
                  <a:pt x="192" y="440"/>
                </a:lnTo>
                <a:lnTo>
                  <a:pt x="591" y="265"/>
                </a:lnTo>
                <a:lnTo>
                  <a:pt x="520" y="225"/>
                </a:lnTo>
                <a:lnTo>
                  <a:pt x="447" y="177"/>
                </a:lnTo>
                <a:lnTo>
                  <a:pt x="391" y="129"/>
                </a:lnTo>
                <a:lnTo>
                  <a:pt x="351" y="73"/>
                </a:lnTo>
                <a:lnTo>
                  <a:pt x="320" y="8"/>
                </a:lnTo>
                <a:lnTo>
                  <a:pt x="320" y="0"/>
                </a:lnTo>
                <a:close/>
              </a:path>
            </a:pathLst>
          </a:custGeom>
          <a:solidFill>
            <a:srgbClr val="FDD5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47" name="Rectangle 12"/>
          <p:cNvSpPr>
            <a:spLocks noChangeArrowheads="1"/>
          </p:cNvSpPr>
          <p:nvPr/>
        </p:nvSpPr>
        <p:spPr bwMode="auto">
          <a:xfrm>
            <a:off x="7759700" y="701675"/>
            <a:ext cx="63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00"/>
                </a:solidFill>
              </a:rPr>
              <a:t> </a:t>
            </a: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5848" name="Rectangle 13"/>
          <p:cNvSpPr>
            <a:spLocks noChangeArrowheads="1"/>
          </p:cNvSpPr>
          <p:nvPr/>
        </p:nvSpPr>
        <p:spPr bwMode="auto">
          <a:xfrm>
            <a:off x="8915400" y="841375"/>
            <a:ext cx="9525" cy="4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" b="1">
                <a:solidFill>
                  <a:srgbClr val="000000"/>
                </a:solidFill>
                <a:latin typeface="Geneva" charset="0"/>
              </a:rPr>
              <a:t> </a:t>
            </a: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5849" name="Line 14"/>
          <p:cNvSpPr>
            <a:spLocks noChangeShapeType="1"/>
          </p:cNvSpPr>
          <p:nvPr/>
        </p:nvSpPr>
        <p:spPr bwMode="auto">
          <a:xfrm>
            <a:off x="3365500" y="2597150"/>
            <a:ext cx="1588" cy="1566863"/>
          </a:xfrm>
          <a:prstGeom prst="line">
            <a:avLst/>
          </a:prstGeom>
          <a:noFill/>
          <a:ln w="238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50" name="Line 15"/>
          <p:cNvSpPr>
            <a:spLocks noChangeShapeType="1"/>
          </p:cNvSpPr>
          <p:nvPr/>
        </p:nvSpPr>
        <p:spPr bwMode="auto">
          <a:xfrm>
            <a:off x="2844800" y="2463800"/>
            <a:ext cx="1588" cy="3336925"/>
          </a:xfrm>
          <a:prstGeom prst="line">
            <a:avLst/>
          </a:prstGeom>
          <a:noFill/>
          <a:ln w="238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51" name="Arc 16"/>
          <p:cNvSpPr>
            <a:spLocks/>
          </p:cNvSpPr>
          <p:nvPr/>
        </p:nvSpPr>
        <p:spPr bwMode="auto">
          <a:xfrm>
            <a:off x="3365500" y="5519738"/>
            <a:ext cx="2552700" cy="460375"/>
          </a:xfrm>
          <a:custGeom>
            <a:avLst/>
            <a:gdLst>
              <a:gd name="T0" fmla="*/ 2147483647 w 21597"/>
              <a:gd name="T1" fmla="*/ 2147483647 h 12127"/>
              <a:gd name="T2" fmla="*/ 0 w 21597"/>
              <a:gd name="T3" fmla="*/ 2147483647 h 12127"/>
              <a:gd name="T4" fmla="*/ 2147483647 w 21597"/>
              <a:gd name="T5" fmla="*/ 0 h 12127"/>
              <a:gd name="T6" fmla="*/ 0 60000 65536"/>
              <a:gd name="T7" fmla="*/ 0 60000 65536"/>
              <a:gd name="T8" fmla="*/ 0 60000 65536"/>
              <a:gd name="T9" fmla="*/ 0 w 21597"/>
              <a:gd name="T10" fmla="*/ 0 h 12127"/>
              <a:gd name="T11" fmla="*/ 21597 w 21597"/>
              <a:gd name="T12" fmla="*/ 12127 h 121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97" h="12127" fill="none" extrusionOk="0">
                <a:moveTo>
                  <a:pt x="3722" y="12127"/>
                </a:moveTo>
                <a:cubicBezTo>
                  <a:pt x="1358" y="8642"/>
                  <a:pt x="64" y="4543"/>
                  <a:pt x="-1" y="333"/>
                </a:cubicBezTo>
              </a:path>
              <a:path w="21597" h="12127" stroke="0" extrusionOk="0">
                <a:moveTo>
                  <a:pt x="3722" y="12127"/>
                </a:moveTo>
                <a:cubicBezTo>
                  <a:pt x="1358" y="8642"/>
                  <a:pt x="64" y="4543"/>
                  <a:pt x="-1" y="333"/>
                </a:cubicBezTo>
                <a:lnTo>
                  <a:pt x="21597" y="0"/>
                </a:lnTo>
                <a:close/>
              </a:path>
            </a:pathLst>
          </a:custGeom>
          <a:noFill/>
          <a:ln w="238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52" name="Arc 17"/>
          <p:cNvSpPr>
            <a:spLocks/>
          </p:cNvSpPr>
          <p:nvPr/>
        </p:nvSpPr>
        <p:spPr bwMode="auto">
          <a:xfrm>
            <a:off x="2843213" y="5741988"/>
            <a:ext cx="2867025" cy="523875"/>
          </a:xfrm>
          <a:custGeom>
            <a:avLst/>
            <a:gdLst>
              <a:gd name="T0" fmla="*/ 2147483647 w 21600"/>
              <a:gd name="T1" fmla="*/ 2147483647 h 10587"/>
              <a:gd name="T2" fmla="*/ 2147483647 w 21600"/>
              <a:gd name="T3" fmla="*/ 0 h 10587"/>
              <a:gd name="T4" fmla="*/ 2147483647 w 21600"/>
              <a:gd name="T5" fmla="*/ 2147483647 h 10587"/>
              <a:gd name="T6" fmla="*/ 0 60000 65536"/>
              <a:gd name="T7" fmla="*/ 0 60000 65536"/>
              <a:gd name="T8" fmla="*/ 0 60000 65536"/>
              <a:gd name="T9" fmla="*/ 0 w 21600"/>
              <a:gd name="T10" fmla="*/ 0 h 10587"/>
              <a:gd name="T11" fmla="*/ 21600 w 21600"/>
              <a:gd name="T12" fmla="*/ 10587 h 10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0587" fill="none" extrusionOk="0">
                <a:moveTo>
                  <a:pt x="2360" y="10587"/>
                </a:moveTo>
                <a:cubicBezTo>
                  <a:pt x="809" y="7546"/>
                  <a:pt x="0" y="4181"/>
                  <a:pt x="0" y="768"/>
                </a:cubicBezTo>
                <a:cubicBezTo>
                  <a:pt x="-1" y="511"/>
                  <a:pt x="4" y="255"/>
                  <a:pt x="13" y="-1"/>
                </a:cubicBezTo>
              </a:path>
              <a:path w="21600" h="10587" stroke="0" extrusionOk="0">
                <a:moveTo>
                  <a:pt x="2360" y="10587"/>
                </a:moveTo>
                <a:cubicBezTo>
                  <a:pt x="809" y="7546"/>
                  <a:pt x="0" y="4181"/>
                  <a:pt x="0" y="768"/>
                </a:cubicBezTo>
                <a:cubicBezTo>
                  <a:pt x="-1" y="511"/>
                  <a:pt x="4" y="255"/>
                  <a:pt x="13" y="-1"/>
                </a:cubicBezTo>
                <a:lnTo>
                  <a:pt x="21600" y="768"/>
                </a:lnTo>
                <a:close/>
              </a:path>
            </a:pathLst>
          </a:custGeom>
          <a:noFill/>
          <a:ln w="238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53" name="Line 18"/>
          <p:cNvSpPr>
            <a:spLocks noChangeShapeType="1"/>
          </p:cNvSpPr>
          <p:nvPr/>
        </p:nvSpPr>
        <p:spPr bwMode="auto">
          <a:xfrm flipH="1">
            <a:off x="3365500" y="3986213"/>
            <a:ext cx="0" cy="1695450"/>
          </a:xfrm>
          <a:prstGeom prst="line">
            <a:avLst/>
          </a:prstGeom>
          <a:noFill/>
          <a:ln w="238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grpSp>
        <p:nvGrpSpPr>
          <p:cNvPr id="35854" name="Group 19"/>
          <p:cNvGrpSpPr>
            <a:grpSpLocks/>
          </p:cNvGrpSpPr>
          <p:nvPr/>
        </p:nvGrpSpPr>
        <p:grpSpPr bwMode="auto">
          <a:xfrm>
            <a:off x="3130550" y="4187825"/>
            <a:ext cx="596900" cy="936625"/>
            <a:chOff x="1966" y="2164"/>
            <a:chExt cx="376" cy="650"/>
          </a:xfrm>
        </p:grpSpPr>
        <p:sp>
          <p:nvSpPr>
            <p:cNvPr id="35949" name="Oval 20"/>
            <p:cNvSpPr>
              <a:spLocks noChangeArrowheads="1"/>
            </p:cNvSpPr>
            <p:nvPr/>
          </p:nvSpPr>
          <p:spPr bwMode="auto">
            <a:xfrm rot="-5400000">
              <a:off x="1829" y="2301"/>
              <a:ext cx="650" cy="376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50" name="Rectangle 21"/>
            <p:cNvSpPr>
              <a:spLocks noChangeArrowheads="1"/>
            </p:cNvSpPr>
            <p:nvPr/>
          </p:nvSpPr>
          <p:spPr bwMode="auto">
            <a:xfrm>
              <a:off x="1974" y="2377"/>
              <a:ext cx="355" cy="232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>
                  <a:solidFill>
                    <a:srgbClr val="000000"/>
                  </a:solidFill>
                </a:rPr>
                <a:t>G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b="1">
                  <a:solidFill>
                    <a:srgbClr val="000000"/>
                  </a:solidFill>
                </a:rPr>
                <a:t>PROTEIN</a:t>
              </a:r>
            </a:p>
          </p:txBody>
        </p:sp>
      </p:grpSp>
      <p:sp>
        <p:nvSpPr>
          <p:cNvPr id="35855" name="Oval 22"/>
          <p:cNvSpPr>
            <a:spLocks noChangeArrowheads="1"/>
          </p:cNvSpPr>
          <p:nvPr/>
        </p:nvSpPr>
        <p:spPr bwMode="auto">
          <a:xfrm>
            <a:off x="2714625" y="1989138"/>
            <a:ext cx="49213" cy="49212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56" name="Rectangle 23"/>
          <p:cNvSpPr>
            <a:spLocks noChangeArrowheads="1"/>
          </p:cNvSpPr>
          <p:nvPr/>
        </p:nvSpPr>
        <p:spPr bwMode="auto">
          <a:xfrm>
            <a:off x="4787900" y="1465263"/>
            <a:ext cx="18478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</a:rPr>
              <a:t>PLASMA MEMBRANE</a:t>
            </a: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5857" name="Arc 24"/>
          <p:cNvSpPr>
            <a:spLocks/>
          </p:cNvSpPr>
          <p:nvPr/>
        </p:nvSpPr>
        <p:spPr bwMode="auto">
          <a:xfrm>
            <a:off x="5453063" y="2127250"/>
            <a:ext cx="2538412" cy="1625600"/>
          </a:xfrm>
          <a:custGeom>
            <a:avLst/>
            <a:gdLst>
              <a:gd name="T0" fmla="*/ 2147483647 w 41500"/>
              <a:gd name="T1" fmla="*/ 2147483647 h 27488"/>
              <a:gd name="T2" fmla="*/ 2147483647 w 41500"/>
              <a:gd name="T3" fmla="*/ 2147483647 h 27488"/>
              <a:gd name="T4" fmla="*/ 2147483647 w 41500"/>
              <a:gd name="T5" fmla="*/ 2147483647 h 27488"/>
              <a:gd name="T6" fmla="*/ 0 60000 65536"/>
              <a:gd name="T7" fmla="*/ 0 60000 65536"/>
              <a:gd name="T8" fmla="*/ 0 60000 65536"/>
              <a:gd name="T9" fmla="*/ 0 w 41500"/>
              <a:gd name="T10" fmla="*/ 0 h 27488"/>
              <a:gd name="T11" fmla="*/ 41500 w 41500"/>
              <a:gd name="T12" fmla="*/ 27488 h 274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500" h="27488" fill="none" extrusionOk="0">
                <a:moveTo>
                  <a:pt x="818" y="27487"/>
                </a:moveTo>
                <a:cubicBezTo>
                  <a:pt x="275" y="25572"/>
                  <a:pt x="0" y="23590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0283" y="-1"/>
                  <a:pt x="38123" y="5200"/>
                  <a:pt x="41500" y="13200"/>
                </a:cubicBezTo>
              </a:path>
              <a:path w="41500" h="27488" stroke="0" extrusionOk="0">
                <a:moveTo>
                  <a:pt x="818" y="27487"/>
                </a:moveTo>
                <a:cubicBezTo>
                  <a:pt x="275" y="25572"/>
                  <a:pt x="0" y="23590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0283" y="-1"/>
                  <a:pt x="38123" y="5200"/>
                  <a:pt x="41500" y="13200"/>
                </a:cubicBezTo>
                <a:lnTo>
                  <a:pt x="21600" y="21600"/>
                </a:lnTo>
                <a:close/>
              </a:path>
            </a:pathLst>
          </a:custGeom>
          <a:noFill/>
          <a:ln w="22225">
            <a:solidFill>
              <a:srgbClr val="FEFF55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58" name="Rectangle 25"/>
          <p:cNvSpPr>
            <a:spLocks noChangeArrowheads="1"/>
          </p:cNvSpPr>
          <p:nvPr/>
        </p:nvSpPr>
        <p:spPr bwMode="auto">
          <a:xfrm>
            <a:off x="7869238" y="2217738"/>
            <a:ext cx="741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500" b="1" i="1">
                <a:solidFill>
                  <a:srgbClr val="FFFF00"/>
                </a:solidFill>
              </a:rPr>
              <a:t>Cell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500" b="1" i="1">
                <a:solidFill>
                  <a:srgbClr val="FFFF00"/>
                </a:solidFill>
              </a:rPr>
              <a:t>Nucleus</a:t>
            </a:r>
          </a:p>
        </p:txBody>
      </p:sp>
      <p:sp>
        <p:nvSpPr>
          <p:cNvPr id="35859" name="Rectangle 26"/>
          <p:cNvSpPr>
            <a:spLocks noChangeArrowheads="1"/>
          </p:cNvSpPr>
          <p:nvPr/>
        </p:nvSpPr>
        <p:spPr bwMode="auto">
          <a:xfrm>
            <a:off x="8477250" y="2379663"/>
            <a:ext cx="492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FEFF55"/>
                </a:solidFill>
              </a:rPr>
              <a:t> </a:t>
            </a: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5860" name="Arc 27"/>
          <p:cNvSpPr>
            <a:spLocks/>
          </p:cNvSpPr>
          <p:nvPr/>
        </p:nvSpPr>
        <p:spPr bwMode="auto">
          <a:xfrm>
            <a:off x="5708650" y="1285875"/>
            <a:ext cx="1752600" cy="900113"/>
          </a:xfrm>
          <a:custGeom>
            <a:avLst/>
            <a:gdLst>
              <a:gd name="T0" fmla="*/ 0 w 14657"/>
              <a:gd name="T1" fmla="*/ 0 h 21600"/>
              <a:gd name="T2" fmla="*/ 2147483647 w 14657"/>
              <a:gd name="T3" fmla="*/ 2147483647 h 21600"/>
              <a:gd name="T4" fmla="*/ 0 w 14657"/>
              <a:gd name="T5" fmla="*/ 2147483647 h 21600"/>
              <a:gd name="T6" fmla="*/ 0 60000 65536"/>
              <a:gd name="T7" fmla="*/ 0 60000 65536"/>
              <a:gd name="T8" fmla="*/ 0 60000 65536"/>
              <a:gd name="T9" fmla="*/ 0 w 14657"/>
              <a:gd name="T10" fmla="*/ 0 h 21600"/>
              <a:gd name="T11" fmla="*/ 14657 w 14657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657" h="21600" fill="none" extrusionOk="0">
                <a:moveTo>
                  <a:pt x="-1" y="0"/>
                </a:moveTo>
                <a:cubicBezTo>
                  <a:pt x="5432" y="0"/>
                  <a:pt x="10666" y="2047"/>
                  <a:pt x="14657" y="5733"/>
                </a:cubicBezTo>
              </a:path>
              <a:path w="14657" h="21600" stroke="0" extrusionOk="0">
                <a:moveTo>
                  <a:pt x="-1" y="0"/>
                </a:moveTo>
                <a:cubicBezTo>
                  <a:pt x="5432" y="0"/>
                  <a:pt x="10666" y="2047"/>
                  <a:pt x="14657" y="5733"/>
                </a:cubicBezTo>
                <a:lnTo>
                  <a:pt x="0" y="21600"/>
                </a:lnTo>
                <a:close/>
              </a:path>
            </a:pathLst>
          </a:custGeom>
          <a:noFill/>
          <a:ln w="3016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61" name="Arc 28"/>
          <p:cNvSpPr>
            <a:spLocks/>
          </p:cNvSpPr>
          <p:nvPr/>
        </p:nvSpPr>
        <p:spPr bwMode="auto">
          <a:xfrm>
            <a:off x="2846388" y="1285875"/>
            <a:ext cx="2863850" cy="1104900"/>
          </a:xfrm>
          <a:custGeom>
            <a:avLst/>
            <a:gdLst>
              <a:gd name="T0" fmla="*/ 2147483647 w 21600"/>
              <a:gd name="T1" fmla="*/ 2147483647 h 22301"/>
              <a:gd name="T2" fmla="*/ 2147483647 w 21600"/>
              <a:gd name="T3" fmla="*/ 0 h 22301"/>
              <a:gd name="T4" fmla="*/ 2147483647 w 21600"/>
              <a:gd name="T5" fmla="*/ 2147483647 h 22301"/>
              <a:gd name="T6" fmla="*/ 0 60000 65536"/>
              <a:gd name="T7" fmla="*/ 0 60000 65536"/>
              <a:gd name="T8" fmla="*/ 0 60000 65536"/>
              <a:gd name="T9" fmla="*/ 0 w 21600"/>
              <a:gd name="T10" fmla="*/ 0 h 22301"/>
              <a:gd name="T11" fmla="*/ 21600 w 21600"/>
              <a:gd name="T12" fmla="*/ 22301 h 2230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2301" fill="none" extrusionOk="0">
                <a:moveTo>
                  <a:pt x="11" y="22300"/>
                </a:moveTo>
                <a:cubicBezTo>
                  <a:pt x="3" y="22067"/>
                  <a:pt x="0" y="21833"/>
                  <a:pt x="0" y="21600"/>
                </a:cubicBezTo>
                <a:cubicBezTo>
                  <a:pt x="-1" y="9675"/>
                  <a:pt x="9663" y="6"/>
                  <a:pt x="21588" y="0"/>
                </a:cubicBezTo>
              </a:path>
              <a:path w="21600" h="22301" stroke="0" extrusionOk="0">
                <a:moveTo>
                  <a:pt x="11" y="22300"/>
                </a:moveTo>
                <a:cubicBezTo>
                  <a:pt x="3" y="22067"/>
                  <a:pt x="0" y="21833"/>
                  <a:pt x="0" y="21600"/>
                </a:cubicBezTo>
                <a:cubicBezTo>
                  <a:pt x="-1" y="9675"/>
                  <a:pt x="9663" y="6"/>
                  <a:pt x="21588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3016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62" name="Arc 29"/>
          <p:cNvSpPr>
            <a:spLocks/>
          </p:cNvSpPr>
          <p:nvPr/>
        </p:nvSpPr>
        <p:spPr bwMode="auto">
          <a:xfrm>
            <a:off x="6635750" y="1511300"/>
            <a:ext cx="1771650" cy="1747838"/>
          </a:xfrm>
          <a:custGeom>
            <a:avLst/>
            <a:gdLst>
              <a:gd name="T0" fmla="*/ 2147483647 w 18112"/>
              <a:gd name="T1" fmla="*/ 0 h 20031"/>
              <a:gd name="T2" fmla="*/ 2147483647 w 18112"/>
              <a:gd name="T3" fmla="*/ 2147483647 h 20031"/>
              <a:gd name="T4" fmla="*/ 0 w 18112"/>
              <a:gd name="T5" fmla="*/ 2147483647 h 20031"/>
              <a:gd name="T6" fmla="*/ 0 60000 65536"/>
              <a:gd name="T7" fmla="*/ 0 60000 65536"/>
              <a:gd name="T8" fmla="*/ 0 60000 65536"/>
              <a:gd name="T9" fmla="*/ 0 w 18112"/>
              <a:gd name="T10" fmla="*/ 0 h 20031"/>
              <a:gd name="T11" fmla="*/ 18112 w 18112"/>
              <a:gd name="T12" fmla="*/ 20031 h 2003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112" h="20031" fill="none" extrusionOk="0">
                <a:moveTo>
                  <a:pt x="8081" y="-1"/>
                </a:moveTo>
                <a:cubicBezTo>
                  <a:pt x="12193" y="1658"/>
                  <a:pt x="15695" y="4543"/>
                  <a:pt x="18112" y="8261"/>
                </a:cubicBezTo>
              </a:path>
              <a:path w="18112" h="20031" stroke="0" extrusionOk="0">
                <a:moveTo>
                  <a:pt x="8081" y="-1"/>
                </a:moveTo>
                <a:cubicBezTo>
                  <a:pt x="12193" y="1658"/>
                  <a:pt x="15695" y="4543"/>
                  <a:pt x="18112" y="8261"/>
                </a:cubicBezTo>
                <a:lnTo>
                  <a:pt x="0" y="20031"/>
                </a:lnTo>
                <a:close/>
              </a:path>
            </a:pathLst>
          </a:custGeom>
          <a:noFill/>
          <a:ln w="3016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63" name="Arc 30"/>
          <p:cNvSpPr>
            <a:spLocks/>
          </p:cNvSpPr>
          <p:nvPr/>
        </p:nvSpPr>
        <p:spPr bwMode="auto">
          <a:xfrm>
            <a:off x="5916613" y="1793875"/>
            <a:ext cx="1138237" cy="690563"/>
          </a:xfrm>
          <a:custGeom>
            <a:avLst/>
            <a:gdLst>
              <a:gd name="T0" fmla="*/ 0 w 10710"/>
              <a:gd name="T1" fmla="*/ 0 h 21600"/>
              <a:gd name="T2" fmla="*/ 2147483647 w 10710"/>
              <a:gd name="T3" fmla="*/ 2147483647 h 21600"/>
              <a:gd name="T4" fmla="*/ 2147483647 w 10710"/>
              <a:gd name="T5" fmla="*/ 2147483647 h 21600"/>
              <a:gd name="T6" fmla="*/ 0 60000 65536"/>
              <a:gd name="T7" fmla="*/ 0 60000 65536"/>
              <a:gd name="T8" fmla="*/ 0 60000 65536"/>
              <a:gd name="T9" fmla="*/ 0 w 10710"/>
              <a:gd name="T10" fmla="*/ 0 h 21600"/>
              <a:gd name="T11" fmla="*/ 10710 w 1071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710" h="21600" fill="none" extrusionOk="0">
                <a:moveTo>
                  <a:pt x="0" y="0"/>
                </a:moveTo>
                <a:cubicBezTo>
                  <a:pt x="5" y="0"/>
                  <a:pt x="10" y="-1"/>
                  <a:pt x="15" y="0"/>
                </a:cubicBezTo>
                <a:cubicBezTo>
                  <a:pt x="3765" y="0"/>
                  <a:pt x="7451" y="976"/>
                  <a:pt x="10710" y="2833"/>
                </a:cubicBezTo>
              </a:path>
              <a:path w="10710" h="21600" stroke="0" extrusionOk="0">
                <a:moveTo>
                  <a:pt x="0" y="0"/>
                </a:moveTo>
                <a:cubicBezTo>
                  <a:pt x="5" y="0"/>
                  <a:pt x="10" y="-1"/>
                  <a:pt x="15" y="0"/>
                </a:cubicBezTo>
                <a:cubicBezTo>
                  <a:pt x="3765" y="0"/>
                  <a:pt x="7451" y="976"/>
                  <a:pt x="10710" y="2833"/>
                </a:cubicBezTo>
                <a:lnTo>
                  <a:pt x="15" y="21600"/>
                </a:lnTo>
                <a:close/>
              </a:path>
            </a:pathLst>
          </a:custGeom>
          <a:noFill/>
          <a:ln w="3016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64" name="Arc 31"/>
          <p:cNvSpPr>
            <a:spLocks/>
          </p:cNvSpPr>
          <p:nvPr/>
        </p:nvSpPr>
        <p:spPr bwMode="auto">
          <a:xfrm>
            <a:off x="3368675" y="1793875"/>
            <a:ext cx="2549525" cy="823913"/>
          </a:xfrm>
          <a:custGeom>
            <a:avLst/>
            <a:gdLst>
              <a:gd name="T0" fmla="*/ 0 w 21598"/>
              <a:gd name="T1" fmla="*/ 2147483647 h 21600"/>
              <a:gd name="T2" fmla="*/ 2147483647 w 21598"/>
              <a:gd name="T3" fmla="*/ 0 h 21600"/>
              <a:gd name="T4" fmla="*/ 2147483647 w 21598"/>
              <a:gd name="T5" fmla="*/ 2147483647 h 21600"/>
              <a:gd name="T6" fmla="*/ 0 60000 65536"/>
              <a:gd name="T7" fmla="*/ 0 60000 65536"/>
              <a:gd name="T8" fmla="*/ 0 60000 65536"/>
              <a:gd name="T9" fmla="*/ 0 w 21598"/>
              <a:gd name="T10" fmla="*/ 0 h 21600"/>
              <a:gd name="T11" fmla="*/ 21598 w 2159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98" h="21600" fill="none" extrusionOk="0">
                <a:moveTo>
                  <a:pt x="-1" y="21309"/>
                </a:moveTo>
                <a:cubicBezTo>
                  <a:pt x="158" y="9499"/>
                  <a:pt x="9773" y="7"/>
                  <a:pt x="21585" y="0"/>
                </a:cubicBezTo>
              </a:path>
              <a:path w="21598" h="21600" stroke="0" extrusionOk="0">
                <a:moveTo>
                  <a:pt x="-1" y="21309"/>
                </a:moveTo>
                <a:cubicBezTo>
                  <a:pt x="158" y="9499"/>
                  <a:pt x="9773" y="7"/>
                  <a:pt x="21585" y="0"/>
                </a:cubicBezTo>
                <a:lnTo>
                  <a:pt x="21598" y="21600"/>
                </a:lnTo>
                <a:close/>
              </a:path>
            </a:pathLst>
          </a:custGeom>
          <a:noFill/>
          <a:ln w="3016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65" name="Arc 32"/>
          <p:cNvSpPr>
            <a:spLocks/>
          </p:cNvSpPr>
          <p:nvPr/>
        </p:nvSpPr>
        <p:spPr bwMode="auto">
          <a:xfrm>
            <a:off x="6291263" y="1879600"/>
            <a:ext cx="1441450" cy="1760538"/>
          </a:xfrm>
          <a:custGeom>
            <a:avLst/>
            <a:gdLst>
              <a:gd name="T0" fmla="*/ 2147483647 w 14735"/>
              <a:gd name="T1" fmla="*/ 0 h 20166"/>
              <a:gd name="T2" fmla="*/ 2147483647 w 14735"/>
              <a:gd name="T3" fmla="*/ 2147483647 h 20166"/>
              <a:gd name="T4" fmla="*/ 0 w 14735"/>
              <a:gd name="T5" fmla="*/ 2147483647 h 20166"/>
              <a:gd name="T6" fmla="*/ 0 60000 65536"/>
              <a:gd name="T7" fmla="*/ 0 60000 65536"/>
              <a:gd name="T8" fmla="*/ 0 60000 65536"/>
              <a:gd name="T9" fmla="*/ 0 w 14735"/>
              <a:gd name="T10" fmla="*/ 0 h 20166"/>
              <a:gd name="T11" fmla="*/ 14735 w 14735"/>
              <a:gd name="T12" fmla="*/ 20166 h 201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735" h="20166" fill="none" extrusionOk="0">
                <a:moveTo>
                  <a:pt x="7738" y="-1"/>
                </a:moveTo>
                <a:cubicBezTo>
                  <a:pt x="10329" y="994"/>
                  <a:pt x="12705" y="2478"/>
                  <a:pt x="14735" y="4372"/>
                </a:cubicBezTo>
              </a:path>
              <a:path w="14735" h="20166" stroke="0" extrusionOk="0">
                <a:moveTo>
                  <a:pt x="7738" y="-1"/>
                </a:moveTo>
                <a:cubicBezTo>
                  <a:pt x="10329" y="994"/>
                  <a:pt x="12705" y="2478"/>
                  <a:pt x="14735" y="4372"/>
                </a:cubicBezTo>
                <a:lnTo>
                  <a:pt x="0" y="20166"/>
                </a:lnTo>
                <a:close/>
              </a:path>
            </a:pathLst>
          </a:custGeom>
          <a:noFill/>
          <a:ln w="3016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0065" name="Rectangle 33"/>
          <p:cNvSpPr>
            <a:spLocks noChangeArrowheads="1"/>
          </p:cNvSpPr>
          <p:nvPr/>
        </p:nvSpPr>
        <p:spPr bwMode="auto">
          <a:xfrm>
            <a:off x="5626100" y="3605213"/>
            <a:ext cx="18034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i="1">
                <a:solidFill>
                  <a:srgbClr val="FFFF00"/>
                </a:solidFill>
              </a:rPr>
              <a:t>GENE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i="1">
                <a:solidFill>
                  <a:srgbClr val="FFFF00"/>
                </a:solidFill>
              </a:rPr>
              <a:t>EXPRESSION</a:t>
            </a:r>
            <a:endParaRPr lang="en-US" sz="1600" b="1" i="1">
              <a:solidFill>
                <a:srgbClr val="000000"/>
              </a:solidFill>
            </a:endParaRPr>
          </a:p>
        </p:txBody>
      </p:sp>
      <p:sp>
        <p:nvSpPr>
          <p:cNvPr id="35867" name="Rectangle 34"/>
          <p:cNvSpPr>
            <a:spLocks noChangeArrowheads="1"/>
          </p:cNvSpPr>
          <p:nvPr/>
        </p:nvSpPr>
        <p:spPr bwMode="auto">
          <a:xfrm>
            <a:off x="6918325" y="3376613"/>
            <a:ext cx="34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srgbClr val="FFFF00"/>
                </a:solidFill>
              </a:rPr>
              <a:t> </a:t>
            </a: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35868" name="Group 35"/>
          <p:cNvGrpSpPr>
            <a:grpSpLocks/>
          </p:cNvGrpSpPr>
          <p:nvPr/>
        </p:nvGrpSpPr>
        <p:grpSpPr bwMode="auto">
          <a:xfrm>
            <a:off x="2443163" y="2166938"/>
            <a:ext cx="1730375" cy="488950"/>
            <a:chOff x="405" y="1767"/>
            <a:chExt cx="1090" cy="308"/>
          </a:xfrm>
        </p:grpSpPr>
        <p:sp>
          <p:nvSpPr>
            <p:cNvPr id="35932" name="Rectangle 36"/>
            <p:cNvSpPr>
              <a:spLocks noChangeArrowheads="1"/>
            </p:cNvSpPr>
            <p:nvPr/>
          </p:nvSpPr>
          <p:spPr bwMode="auto">
            <a:xfrm rot="585525">
              <a:off x="657" y="1871"/>
              <a:ext cx="409" cy="7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33" name="Oval 37"/>
            <p:cNvSpPr>
              <a:spLocks noChangeArrowheads="1"/>
            </p:cNvSpPr>
            <p:nvPr/>
          </p:nvSpPr>
          <p:spPr bwMode="auto">
            <a:xfrm rot="585525">
              <a:off x="619" y="1814"/>
              <a:ext cx="488" cy="79"/>
            </a:xfrm>
            <a:prstGeom prst="ellipse">
              <a:avLst/>
            </a:pr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34" name="Oval 38"/>
            <p:cNvSpPr>
              <a:spLocks noChangeArrowheads="1"/>
            </p:cNvSpPr>
            <p:nvPr/>
          </p:nvSpPr>
          <p:spPr bwMode="auto">
            <a:xfrm rot="585525">
              <a:off x="597" y="1939"/>
              <a:ext cx="488" cy="80"/>
            </a:xfrm>
            <a:prstGeom prst="ellipse">
              <a:avLst/>
            </a:pr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35" name="Oval 39"/>
            <p:cNvSpPr>
              <a:spLocks noChangeArrowheads="1"/>
            </p:cNvSpPr>
            <p:nvPr/>
          </p:nvSpPr>
          <p:spPr bwMode="auto">
            <a:xfrm rot="585525">
              <a:off x="576" y="1839"/>
              <a:ext cx="31" cy="33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36" name="Oval 40"/>
            <p:cNvSpPr>
              <a:spLocks noChangeArrowheads="1"/>
            </p:cNvSpPr>
            <p:nvPr/>
          </p:nvSpPr>
          <p:spPr bwMode="auto">
            <a:xfrm rot="585525">
              <a:off x="523" y="1912"/>
              <a:ext cx="31" cy="32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37" name="Oval 41"/>
            <p:cNvSpPr>
              <a:spLocks noChangeArrowheads="1"/>
            </p:cNvSpPr>
            <p:nvPr/>
          </p:nvSpPr>
          <p:spPr bwMode="auto">
            <a:xfrm rot="585525">
              <a:off x="440" y="1921"/>
              <a:ext cx="32" cy="32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38" name="Rectangle 42"/>
            <p:cNvSpPr>
              <a:spLocks noChangeArrowheads="1"/>
            </p:cNvSpPr>
            <p:nvPr/>
          </p:nvSpPr>
          <p:spPr bwMode="auto">
            <a:xfrm rot="585525">
              <a:off x="405" y="1767"/>
              <a:ext cx="10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b="1">
                  <a:solidFill>
                    <a:srgbClr val="FF4600"/>
                  </a:solidFill>
                </a:rPr>
                <a:t>Ca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5939" name="Rectangle 43"/>
            <p:cNvSpPr>
              <a:spLocks noChangeArrowheads="1"/>
            </p:cNvSpPr>
            <p:nvPr/>
          </p:nvSpPr>
          <p:spPr bwMode="auto">
            <a:xfrm rot="585525">
              <a:off x="505" y="1794"/>
              <a:ext cx="45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>
                  <a:solidFill>
                    <a:srgbClr val="FF4600"/>
                  </a:solidFill>
                </a:rPr>
                <a:t>2+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5940" name="Rectangle 44"/>
            <p:cNvSpPr>
              <a:spLocks noChangeArrowheads="1"/>
            </p:cNvSpPr>
            <p:nvPr/>
          </p:nvSpPr>
          <p:spPr bwMode="auto">
            <a:xfrm rot="585525">
              <a:off x="1350" y="1979"/>
              <a:ext cx="102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b="1">
                  <a:solidFill>
                    <a:srgbClr val="FF4600"/>
                  </a:solidFill>
                </a:rPr>
                <a:t>Ca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5941" name="Rectangle 45"/>
            <p:cNvSpPr>
              <a:spLocks noChangeArrowheads="1"/>
            </p:cNvSpPr>
            <p:nvPr/>
          </p:nvSpPr>
          <p:spPr bwMode="auto">
            <a:xfrm rot="585525">
              <a:off x="1450" y="2005"/>
              <a:ext cx="45" cy="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 b="1">
                  <a:solidFill>
                    <a:srgbClr val="FF4600"/>
                  </a:solidFill>
                </a:rPr>
                <a:t>2+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5942" name="Line 46"/>
            <p:cNvSpPr>
              <a:spLocks noChangeShapeType="1"/>
            </p:cNvSpPr>
            <p:nvPr/>
          </p:nvSpPr>
          <p:spPr bwMode="auto">
            <a:xfrm rot="585525">
              <a:off x="1165" y="1990"/>
              <a:ext cx="89" cy="1"/>
            </a:xfrm>
            <a:prstGeom prst="line">
              <a:avLst/>
            </a:prstGeom>
            <a:noFill/>
            <a:ln w="12700">
              <a:solidFill>
                <a:srgbClr val="FF4600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43" name="Freeform 47"/>
            <p:cNvSpPr>
              <a:spLocks/>
            </p:cNvSpPr>
            <p:nvPr/>
          </p:nvSpPr>
          <p:spPr bwMode="auto">
            <a:xfrm rot="585525">
              <a:off x="1247" y="1981"/>
              <a:ext cx="73" cy="42"/>
            </a:xfrm>
            <a:custGeom>
              <a:avLst/>
              <a:gdLst>
                <a:gd name="T0" fmla="*/ 6 w 73"/>
                <a:gd name="T1" fmla="*/ 21 h 42"/>
                <a:gd name="T2" fmla="*/ 0 w 73"/>
                <a:gd name="T3" fmla="*/ 42 h 42"/>
                <a:gd name="T4" fmla="*/ 73 w 73"/>
                <a:gd name="T5" fmla="*/ 21 h 42"/>
                <a:gd name="T6" fmla="*/ 0 w 73"/>
                <a:gd name="T7" fmla="*/ 0 h 42"/>
                <a:gd name="T8" fmla="*/ 6 w 73"/>
                <a:gd name="T9" fmla="*/ 21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3"/>
                <a:gd name="T16" fmla="*/ 0 h 42"/>
                <a:gd name="T17" fmla="*/ 73 w 73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3" h="42">
                  <a:moveTo>
                    <a:pt x="6" y="21"/>
                  </a:moveTo>
                  <a:lnTo>
                    <a:pt x="0" y="42"/>
                  </a:lnTo>
                  <a:lnTo>
                    <a:pt x="73" y="21"/>
                  </a:lnTo>
                  <a:lnTo>
                    <a:pt x="0" y="0"/>
                  </a:lnTo>
                  <a:lnTo>
                    <a:pt x="6" y="21"/>
                  </a:lnTo>
                  <a:close/>
                </a:path>
              </a:pathLst>
            </a:custGeom>
            <a:solidFill>
              <a:srgbClr val="FF46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44" name="Oval 48"/>
            <p:cNvSpPr>
              <a:spLocks noChangeArrowheads="1"/>
            </p:cNvSpPr>
            <p:nvPr/>
          </p:nvSpPr>
          <p:spPr bwMode="auto">
            <a:xfrm rot="585525">
              <a:off x="668" y="1872"/>
              <a:ext cx="31" cy="31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45" name="Oval 49"/>
            <p:cNvSpPr>
              <a:spLocks noChangeArrowheads="1"/>
            </p:cNvSpPr>
            <p:nvPr/>
          </p:nvSpPr>
          <p:spPr bwMode="auto">
            <a:xfrm rot="585525">
              <a:off x="809" y="1896"/>
              <a:ext cx="31" cy="31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46" name="Oval 50"/>
            <p:cNvSpPr>
              <a:spLocks noChangeArrowheads="1"/>
            </p:cNvSpPr>
            <p:nvPr/>
          </p:nvSpPr>
          <p:spPr bwMode="auto">
            <a:xfrm rot="585525">
              <a:off x="951" y="1921"/>
              <a:ext cx="31" cy="31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47" name="Oval 51"/>
            <p:cNvSpPr>
              <a:spLocks noChangeArrowheads="1"/>
            </p:cNvSpPr>
            <p:nvPr/>
          </p:nvSpPr>
          <p:spPr bwMode="auto">
            <a:xfrm rot="585525">
              <a:off x="1028" y="1942"/>
              <a:ext cx="33" cy="31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48" name="Oval 52"/>
            <p:cNvSpPr>
              <a:spLocks noChangeArrowheads="1"/>
            </p:cNvSpPr>
            <p:nvPr/>
          </p:nvSpPr>
          <p:spPr bwMode="auto">
            <a:xfrm rot="585525">
              <a:off x="1112" y="1931"/>
              <a:ext cx="32" cy="33"/>
            </a:xfrm>
            <a:prstGeom prst="ellipse">
              <a:avLst/>
            </a:pr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</p:grpSp>
      <p:sp>
        <p:nvSpPr>
          <p:cNvPr id="35869" name="Text Box 53"/>
          <p:cNvSpPr txBox="1">
            <a:spLocks noChangeArrowheads="1"/>
          </p:cNvSpPr>
          <p:nvPr/>
        </p:nvSpPr>
        <p:spPr bwMode="auto">
          <a:xfrm>
            <a:off x="114300" y="4476750"/>
            <a:ext cx="2914650" cy="22050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2400" b="1" i="1" u="sng" dirty="0">
                <a:solidFill>
                  <a:srgbClr val="FFFF00"/>
                </a:solidFill>
              </a:rPr>
              <a:t>Examples</a:t>
            </a:r>
          </a:p>
          <a:p>
            <a:pPr fontAlgn="base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>
                <a:solidFill>
                  <a:srgbClr val="00FFFF"/>
                </a:solidFill>
              </a:rPr>
              <a:t>Pancreas B cell</a:t>
            </a:r>
          </a:p>
          <a:p>
            <a:pPr fontAlgn="base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>
                <a:solidFill>
                  <a:srgbClr val="00FFFF"/>
                </a:solidFill>
              </a:rPr>
              <a:t>Adipocytes</a:t>
            </a:r>
          </a:p>
          <a:p>
            <a:pPr fontAlgn="base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>
                <a:solidFill>
                  <a:srgbClr val="00FFFF"/>
                </a:solidFill>
              </a:rPr>
              <a:t>Vascular smooth muscle</a:t>
            </a:r>
          </a:p>
          <a:p>
            <a:pPr fontAlgn="base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>
                <a:solidFill>
                  <a:srgbClr val="00FFFF"/>
                </a:solidFill>
              </a:rPr>
              <a:t>Intestine</a:t>
            </a:r>
          </a:p>
          <a:p>
            <a:pPr fontAlgn="base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>
                <a:solidFill>
                  <a:srgbClr val="00FFFF"/>
                </a:solidFill>
              </a:rPr>
              <a:t>Monocytes</a:t>
            </a:r>
          </a:p>
          <a:p>
            <a:pPr fontAlgn="base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>
                <a:solidFill>
                  <a:srgbClr val="00FFFF"/>
                </a:solidFill>
              </a:rPr>
              <a:t>Osteoblasts</a:t>
            </a:r>
          </a:p>
        </p:txBody>
      </p:sp>
      <p:sp>
        <p:nvSpPr>
          <p:cNvPr id="35870" name="Rectangle 54"/>
          <p:cNvSpPr>
            <a:spLocks noChangeArrowheads="1"/>
          </p:cNvSpPr>
          <p:nvPr/>
        </p:nvSpPr>
        <p:spPr bwMode="auto">
          <a:xfrm>
            <a:off x="1100138" y="112713"/>
            <a:ext cx="694848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600" b="1" i="1" u="sng">
                <a:solidFill>
                  <a:srgbClr val="FFFF00"/>
                </a:solidFill>
              </a:rPr>
              <a:t>1</a:t>
            </a:r>
            <a:r>
              <a:rPr lang="en-US" sz="2600" b="1" i="1" u="sng">
                <a:solidFill>
                  <a:srgbClr val="FFFF00"/>
                </a:solidFill>
                <a:sym typeface="Symbol" pitchFamily="18" charset="2"/>
              </a:rPr>
              <a:t>,25(OH)</a:t>
            </a:r>
            <a:r>
              <a:rPr lang="en-US" sz="2600" b="1" i="1" u="sng" baseline="-25000">
                <a:solidFill>
                  <a:srgbClr val="FFFF00"/>
                </a:solidFill>
                <a:sym typeface="Symbol" pitchFamily="18" charset="2"/>
              </a:rPr>
              <a:t>2</a:t>
            </a:r>
            <a:r>
              <a:rPr lang="en-US" sz="2600" b="1" i="1" u="sng">
                <a:solidFill>
                  <a:srgbClr val="FFFF00"/>
                </a:solidFill>
                <a:sym typeface="Symbol" pitchFamily="18" charset="2"/>
              </a:rPr>
              <a:t>D</a:t>
            </a:r>
            <a:r>
              <a:rPr lang="en-US" sz="2600" b="1" i="1" u="sng" baseline="-25000">
                <a:solidFill>
                  <a:srgbClr val="FFFF00"/>
                </a:solidFill>
                <a:sym typeface="Symbol" pitchFamily="18" charset="2"/>
              </a:rPr>
              <a:t>3</a:t>
            </a:r>
            <a:r>
              <a:rPr lang="en-US" sz="2600" b="1" i="1" u="sng">
                <a:solidFill>
                  <a:srgbClr val="FFFF00"/>
                </a:solidFill>
                <a:sym typeface="Symbol" pitchFamily="18" charset="2"/>
              </a:rPr>
              <a:t> + VDR = RAPID RESPONSES </a:t>
            </a:r>
            <a:endParaRPr lang="en-US" sz="2600" b="1" i="1" u="sng" baseline="-25000">
              <a:solidFill>
                <a:srgbClr val="FFFF00"/>
              </a:solidFill>
            </a:endParaRPr>
          </a:p>
        </p:txBody>
      </p:sp>
      <p:sp>
        <p:nvSpPr>
          <p:cNvPr id="35871" name="Rectangle 55"/>
          <p:cNvSpPr>
            <a:spLocks noChangeArrowheads="1"/>
          </p:cNvSpPr>
          <p:nvPr/>
        </p:nvSpPr>
        <p:spPr bwMode="auto">
          <a:xfrm>
            <a:off x="968375" y="700088"/>
            <a:ext cx="721677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200" b="1" i="1">
                <a:solidFill>
                  <a:srgbClr val="FFFF00"/>
                </a:solidFill>
                <a:sym typeface="Symbol" pitchFamily="18" charset="2"/>
              </a:rPr>
              <a:t>Ligand Shape Matters       Affects Target Cell Biology</a:t>
            </a:r>
          </a:p>
        </p:txBody>
      </p:sp>
      <p:sp>
        <p:nvSpPr>
          <p:cNvPr id="35872" name="Oval 56"/>
          <p:cNvSpPr>
            <a:spLocks noChangeArrowheads="1"/>
          </p:cNvSpPr>
          <p:nvPr/>
        </p:nvSpPr>
        <p:spPr bwMode="auto">
          <a:xfrm>
            <a:off x="5943600" y="2667000"/>
            <a:ext cx="266700" cy="266700"/>
          </a:xfrm>
          <a:prstGeom prst="ellipse">
            <a:avLst/>
          </a:prstGeom>
          <a:solidFill>
            <a:srgbClr val="000000"/>
          </a:solidFill>
          <a:ln w="396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73" name="AutoShape 57"/>
          <p:cNvSpPr>
            <a:spLocks noChangeArrowheads="1"/>
          </p:cNvSpPr>
          <p:nvPr/>
        </p:nvSpPr>
        <p:spPr bwMode="auto">
          <a:xfrm>
            <a:off x="381000" y="371475"/>
            <a:ext cx="590550" cy="666750"/>
          </a:xfrm>
          <a:prstGeom prst="curvedRightArrow">
            <a:avLst>
              <a:gd name="adj1" fmla="val 22581"/>
              <a:gd name="adj2" fmla="val 45161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74" name="AutoShape 58"/>
          <p:cNvSpPr>
            <a:spLocks noChangeArrowheads="1"/>
          </p:cNvSpPr>
          <p:nvPr/>
        </p:nvSpPr>
        <p:spPr bwMode="auto">
          <a:xfrm flipH="1">
            <a:off x="8153400" y="371475"/>
            <a:ext cx="590550" cy="666750"/>
          </a:xfrm>
          <a:prstGeom prst="curvedRightArrow">
            <a:avLst>
              <a:gd name="adj1" fmla="val 22581"/>
              <a:gd name="adj2" fmla="val 45161"/>
              <a:gd name="adj3" fmla="val 33333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75" name="Text Box 59"/>
          <p:cNvSpPr txBox="1">
            <a:spLocks noChangeArrowheads="1"/>
          </p:cNvSpPr>
          <p:nvPr/>
        </p:nvSpPr>
        <p:spPr bwMode="auto">
          <a:xfrm>
            <a:off x="7169150" y="2851150"/>
            <a:ext cx="2066925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b="1" i="1">
                <a:solidFill>
                  <a:srgbClr val="FFFF00"/>
                </a:solidFill>
                <a:latin typeface="Palatino Linotype" pitchFamily="18" charset="0"/>
              </a:rPr>
              <a:t>   </a:t>
            </a:r>
            <a:r>
              <a:rPr lang="en-US" sz="1600" b="1" i="1" u="sng">
                <a:solidFill>
                  <a:srgbClr val="FFFF00"/>
                </a:solidFill>
              </a:rPr>
              <a:t>Altered Genomic      Responses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i="1">
                <a:solidFill>
                  <a:srgbClr val="66FFFF"/>
                </a:solidFill>
              </a:rPr>
              <a:t>Osteocalcin promoter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i="1">
                <a:solidFill>
                  <a:srgbClr val="FF6600"/>
                </a:solidFill>
              </a:rPr>
              <a:t>24-OHase promoter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i="1">
                <a:solidFill>
                  <a:srgbClr val="66FFFF"/>
                </a:solidFill>
              </a:rPr>
              <a:t>Alkaline Phosphatase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i="1">
                <a:solidFill>
                  <a:srgbClr val="FF6600"/>
                </a:solidFill>
              </a:rPr>
              <a:t>NB4 cell differentiation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i="1">
                <a:solidFill>
                  <a:srgbClr val="66FFFF"/>
                </a:solidFill>
              </a:rPr>
              <a:t>3% of human genes</a:t>
            </a:r>
          </a:p>
        </p:txBody>
      </p:sp>
      <p:grpSp>
        <p:nvGrpSpPr>
          <p:cNvPr id="35876" name="Group 60"/>
          <p:cNvGrpSpPr>
            <a:grpSpLocks/>
          </p:cNvGrpSpPr>
          <p:nvPr/>
        </p:nvGrpSpPr>
        <p:grpSpPr bwMode="auto">
          <a:xfrm rot="-834357">
            <a:off x="5619750" y="2914650"/>
            <a:ext cx="2219325" cy="303213"/>
            <a:chOff x="2562" y="4044"/>
            <a:chExt cx="1686" cy="251"/>
          </a:xfrm>
        </p:grpSpPr>
        <p:sp>
          <p:nvSpPr>
            <p:cNvPr id="35930" name="Freeform 61"/>
            <p:cNvSpPr>
              <a:spLocks/>
            </p:cNvSpPr>
            <p:nvPr/>
          </p:nvSpPr>
          <p:spPr bwMode="auto">
            <a:xfrm>
              <a:off x="2562" y="4044"/>
              <a:ext cx="1596" cy="221"/>
            </a:xfrm>
            <a:custGeom>
              <a:avLst/>
              <a:gdLst>
                <a:gd name="T0" fmla="*/ 0 w 1596"/>
                <a:gd name="T1" fmla="*/ 150 h 221"/>
                <a:gd name="T2" fmla="*/ 78 w 1596"/>
                <a:gd name="T3" fmla="*/ 96 h 221"/>
                <a:gd name="T4" fmla="*/ 462 w 1596"/>
                <a:gd name="T5" fmla="*/ 18 h 221"/>
                <a:gd name="T6" fmla="*/ 522 w 1596"/>
                <a:gd name="T7" fmla="*/ 180 h 221"/>
                <a:gd name="T8" fmla="*/ 948 w 1596"/>
                <a:gd name="T9" fmla="*/ 54 h 221"/>
                <a:gd name="T10" fmla="*/ 1146 w 1596"/>
                <a:gd name="T11" fmla="*/ 216 h 221"/>
                <a:gd name="T12" fmla="*/ 1482 w 1596"/>
                <a:gd name="T13" fmla="*/ 24 h 221"/>
                <a:gd name="T14" fmla="*/ 1596 w 1596"/>
                <a:gd name="T15" fmla="*/ 72 h 2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6"/>
                <a:gd name="T25" fmla="*/ 0 h 221"/>
                <a:gd name="T26" fmla="*/ 1596 w 1596"/>
                <a:gd name="T27" fmla="*/ 221 h 2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6" h="221">
                  <a:moveTo>
                    <a:pt x="0" y="150"/>
                  </a:moveTo>
                  <a:cubicBezTo>
                    <a:pt x="0" y="134"/>
                    <a:pt x="1" y="118"/>
                    <a:pt x="78" y="96"/>
                  </a:cubicBezTo>
                  <a:cubicBezTo>
                    <a:pt x="155" y="74"/>
                    <a:pt x="388" y="4"/>
                    <a:pt x="462" y="18"/>
                  </a:cubicBezTo>
                  <a:cubicBezTo>
                    <a:pt x="536" y="32"/>
                    <a:pt x="441" y="174"/>
                    <a:pt x="522" y="180"/>
                  </a:cubicBezTo>
                  <a:cubicBezTo>
                    <a:pt x="603" y="186"/>
                    <a:pt x="844" y="48"/>
                    <a:pt x="948" y="54"/>
                  </a:cubicBezTo>
                  <a:cubicBezTo>
                    <a:pt x="1052" y="60"/>
                    <a:pt x="1057" y="221"/>
                    <a:pt x="1146" y="216"/>
                  </a:cubicBezTo>
                  <a:cubicBezTo>
                    <a:pt x="1235" y="211"/>
                    <a:pt x="1407" y="48"/>
                    <a:pt x="1482" y="24"/>
                  </a:cubicBezTo>
                  <a:cubicBezTo>
                    <a:pt x="1557" y="0"/>
                    <a:pt x="1576" y="36"/>
                    <a:pt x="1596" y="72"/>
                  </a:cubicBezTo>
                </a:path>
              </a:pathLst>
            </a:custGeom>
            <a:noFill/>
            <a:ln w="222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31" name="Freeform 62"/>
            <p:cNvSpPr>
              <a:spLocks/>
            </p:cNvSpPr>
            <p:nvPr/>
          </p:nvSpPr>
          <p:spPr bwMode="auto">
            <a:xfrm>
              <a:off x="2652" y="4074"/>
              <a:ext cx="1596" cy="221"/>
            </a:xfrm>
            <a:custGeom>
              <a:avLst/>
              <a:gdLst>
                <a:gd name="T0" fmla="*/ 0 w 1596"/>
                <a:gd name="T1" fmla="*/ 150 h 221"/>
                <a:gd name="T2" fmla="*/ 78 w 1596"/>
                <a:gd name="T3" fmla="*/ 96 h 221"/>
                <a:gd name="T4" fmla="*/ 462 w 1596"/>
                <a:gd name="T5" fmla="*/ 18 h 221"/>
                <a:gd name="T6" fmla="*/ 522 w 1596"/>
                <a:gd name="T7" fmla="*/ 180 h 221"/>
                <a:gd name="T8" fmla="*/ 948 w 1596"/>
                <a:gd name="T9" fmla="*/ 54 h 221"/>
                <a:gd name="T10" fmla="*/ 1146 w 1596"/>
                <a:gd name="T11" fmla="*/ 216 h 221"/>
                <a:gd name="T12" fmla="*/ 1482 w 1596"/>
                <a:gd name="T13" fmla="*/ 24 h 221"/>
                <a:gd name="T14" fmla="*/ 1596 w 1596"/>
                <a:gd name="T15" fmla="*/ 72 h 2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6"/>
                <a:gd name="T25" fmla="*/ 0 h 221"/>
                <a:gd name="T26" fmla="*/ 1596 w 1596"/>
                <a:gd name="T27" fmla="*/ 221 h 2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6" h="221">
                  <a:moveTo>
                    <a:pt x="0" y="150"/>
                  </a:moveTo>
                  <a:cubicBezTo>
                    <a:pt x="0" y="134"/>
                    <a:pt x="1" y="118"/>
                    <a:pt x="78" y="96"/>
                  </a:cubicBezTo>
                  <a:cubicBezTo>
                    <a:pt x="155" y="74"/>
                    <a:pt x="388" y="4"/>
                    <a:pt x="462" y="18"/>
                  </a:cubicBezTo>
                  <a:cubicBezTo>
                    <a:pt x="536" y="32"/>
                    <a:pt x="441" y="174"/>
                    <a:pt x="522" y="180"/>
                  </a:cubicBezTo>
                  <a:cubicBezTo>
                    <a:pt x="603" y="186"/>
                    <a:pt x="844" y="48"/>
                    <a:pt x="948" y="54"/>
                  </a:cubicBezTo>
                  <a:cubicBezTo>
                    <a:pt x="1052" y="60"/>
                    <a:pt x="1057" y="221"/>
                    <a:pt x="1146" y="216"/>
                  </a:cubicBezTo>
                  <a:cubicBezTo>
                    <a:pt x="1235" y="211"/>
                    <a:pt x="1407" y="48"/>
                    <a:pt x="1482" y="24"/>
                  </a:cubicBezTo>
                  <a:cubicBezTo>
                    <a:pt x="1557" y="0"/>
                    <a:pt x="1576" y="36"/>
                    <a:pt x="1596" y="72"/>
                  </a:cubicBezTo>
                </a:path>
              </a:pathLst>
            </a:custGeom>
            <a:noFill/>
            <a:ln w="2222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</p:grpSp>
      <p:sp>
        <p:nvSpPr>
          <p:cNvPr id="300095" name="AutoShape 63"/>
          <p:cNvSpPr>
            <a:spLocks noChangeArrowheads="1"/>
          </p:cNvSpPr>
          <p:nvPr/>
        </p:nvSpPr>
        <p:spPr bwMode="auto">
          <a:xfrm rot="2700000">
            <a:off x="6781800" y="3048000"/>
            <a:ext cx="88900" cy="571500"/>
          </a:xfrm>
          <a:prstGeom prst="downArrow">
            <a:avLst>
              <a:gd name="adj1" fmla="val 50000"/>
              <a:gd name="adj2" fmla="val 160714"/>
            </a:avLst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0096" name="AutoShape 64"/>
          <p:cNvSpPr>
            <a:spLocks noChangeArrowheads="1"/>
          </p:cNvSpPr>
          <p:nvPr/>
        </p:nvSpPr>
        <p:spPr bwMode="auto">
          <a:xfrm rot="7200000">
            <a:off x="7658100" y="4819650"/>
            <a:ext cx="88900" cy="571500"/>
          </a:xfrm>
          <a:prstGeom prst="downArrow">
            <a:avLst>
              <a:gd name="adj1" fmla="val 50000"/>
              <a:gd name="adj2" fmla="val 160714"/>
            </a:avLst>
          </a:prstGeom>
          <a:solidFill>
            <a:srgbClr val="00FF00"/>
          </a:solidFill>
          <a:ln w="1587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0097" name="AutoShape 65"/>
          <p:cNvSpPr>
            <a:spLocks noChangeArrowheads="1"/>
          </p:cNvSpPr>
          <p:nvPr/>
        </p:nvSpPr>
        <p:spPr bwMode="auto">
          <a:xfrm rot="19800000" flipV="1">
            <a:off x="8277225" y="5400675"/>
            <a:ext cx="88900" cy="571500"/>
          </a:xfrm>
          <a:prstGeom prst="downArrow">
            <a:avLst>
              <a:gd name="adj1" fmla="val 50000"/>
              <a:gd name="adj2" fmla="val 160714"/>
            </a:avLst>
          </a:prstGeom>
          <a:solidFill>
            <a:srgbClr val="00FF00"/>
          </a:solidFill>
          <a:ln w="1587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0098" name="AutoShape 66"/>
          <p:cNvSpPr>
            <a:spLocks noChangeArrowheads="1"/>
          </p:cNvSpPr>
          <p:nvPr/>
        </p:nvSpPr>
        <p:spPr bwMode="auto">
          <a:xfrm rot="9000000">
            <a:off x="7029450" y="4257675"/>
            <a:ext cx="88900" cy="571500"/>
          </a:xfrm>
          <a:prstGeom prst="downArrow">
            <a:avLst>
              <a:gd name="adj1" fmla="val 50000"/>
              <a:gd name="adj2" fmla="val 160714"/>
            </a:avLst>
          </a:prstGeom>
          <a:solidFill>
            <a:srgbClr val="00FF00"/>
          </a:solidFill>
          <a:ln w="1587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81" name="Oval 67"/>
          <p:cNvSpPr>
            <a:spLocks noChangeArrowheads="1"/>
          </p:cNvSpPr>
          <p:nvPr/>
        </p:nvSpPr>
        <p:spPr bwMode="auto">
          <a:xfrm>
            <a:off x="3086100" y="5667375"/>
            <a:ext cx="1219200" cy="485775"/>
          </a:xfrm>
          <a:prstGeom prst="ellipse">
            <a:avLst/>
          </a:prstGeom>
          <a:solidFill>
            <a:srgbClr val="0099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b="1">
                <a:solidFill>
                  <a:srgbClr val="000000"/>
                </a:solidFill>
              </a:rPr>
              <a:t>Phospholipase C</a:t>
            </a:r>
          </a:p>
        </p:txBody>
      </p:sp>
      <p:sp>
        <p:nvSpPr>
          <p:cNvPr id="35882" name="Text Box 68"/>
          <p:cNvSpPr txBox="1">
            <a:spLocks noChangeArrowheads="1"/>
          </p:cNvSpPr>
          <p:nvPr/>
        </p:nvSpPr>
        <p:spPr bwMode="auto">
          <a:xfrm>
            <a:off x="365125" y="1303338"/>
            <a:ext cx="15986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00FF"/>
                </a:solidFill>
              </a:rPr>
              <a:t>1</a:t>
            </a:r>
            <a:r>
              <a:rPr lang="el-GR" b="1">
                <a:solidFill>
                  <a:srgbClr val="FF00FF"/>
                </a:solidFill>
              </a:rPr>
              <a:t>α</a:t>
            </a:r>
            <a:r>
              <a:rPr lang="en-US" b="1">
                <a:solidFill>
                  <a:srgbClr val="FF00FF"/>
                </a:solidFill>
              </a:rPr>
              <a:t>,25(OH)</a:t>
            </a:r>
            <a:r>
              <a:rPr lang="en-US" b="1" baseline="-25000">
                <a:solidFill>
                  <a:srgbClr val="FF00FF"/>
                </a:solidFill>
              </a:rPr>
              <a:t>2</a:t>
            </a:r>
            <a:r>
              <a:rPr lang="en-US" b="1">
                <a:solidFill>
                  <a:srgbClr val="FF00FF"/>
                </a:solidFill>
              </a:rPr>
              <a:t>D</a:t>
            </a:r>
            <a:r>
              <a:rPr lang="en-US" b="1" baseline="-25000">
                <a:solidFill>
                  <a:srgbClr val="FF00FF"/>
                </a:solidFill>
              </a:rPr>
              <a:t>3</a:t>
            </a:r>
          </a:p>
        </p:txBody>
      </p:sp>
      <p:sp>
        <p:nvSpPr>
          <p:cNvPr id="35883" name="Rectangle 69"/>
          <p:cNvSpPr>
            <a:spLocks noChangeArrowheads="1"/>
          </p:cNvSpPr>
          <p:nvPr/>
        </p:nvSpPr>
        <p:spPr bwMode="auto">
          <a:xfrm>
            <a:off x="333375" y="1304925"/>
            <a:ext cx="1628775" cy="704850"/>
          </a:xfrm>
          <a:prstGeom prst="rect">
            <a:avLst/>
          </a:prstGeom>
          <a:noFill/>
          <a:ln w="9525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884" name="Oval 70"/>
          <p:cNvSpPr>
            <a:spLocks noChangeArrowheads="1"/>
          </p:cNvSpPr>
          <p:nvPr/>
        </p:nvSpPr>
        <p:spPr bwMode="auto">
          <a:xfrm>
            <a:off x="3935413" y="3205163"/>
            <a:ext cx="212725" cy="212725"/>
          </a:xfrm>
          <a:prstGeom prst="ellipse">
            <a:avLst/>
          </a:prstGeom>
          <a:solidFill>
            <a:schemeClr val="tx1"/>
          </a:solidFill>
          <a:ln w="39751">
            <a:noFill/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5885" name="AutoShape 71"/>
          <p:cNvSpPr>
            <a:spLocks noChangeArrowheads="1"/>
          </p:cNvSpPr>
          <p:nvPr/>
        </p:nvSpPr>
        <p:spPr bwMode="auto">
          <a:xfrm>
            <a:off x="3179763" y="3700463"/>
            <a:ext cx="485775" cy="485775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000000"/>
                </a:solidFill>
              </a:rPr>
              <a:t>PI3K</a:t>
            </a:r>
          </a:p>
        </p:txBody>
      </p:sp>
      <p:sp>
        <p:nvSpPr>
          <p:cNvPr id="35886" name="Oval 72"/>
          <p:cNvSpPr>
            <a:spLocks noChangeArrowheads="1"/>
          </p:cNvSpPr>
          <p:nvPr/>
        </p:nvSpPr>
        <p:spPr bwMode="auto">
          <a:xfrm>
            <a:off x="3219450" y="5172075"/>
            <a:ext cx="495300" cy="4953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solidFill>
                  <a:srgbClr val="000000"/>
                </a:solidFill>
              </a:rPr>
              <a:t>PKC</a:t>
            </a:r>
          </a:p>
        </p:txBody>
      </p:sp>
      <p:sp>
        <p:nvSpPr>
          <p:cNvPr id="300105" name="AutoShape 73"/>
          <p:cNvSpPr>
            <a:spLocks noChangeArrowheads="1"/>
          </p:cNvSpPr>
          <p:nvPr/>
        </p:nvSpPr>
        <p:spPr bwMode="auto">
          <a:xfrm>
            <a:off x="3381375" y="2952750"/>
            <a:ext cx="933450" cy="7334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7485" y="8322"/>
                </a:moveTo>
                <a:cubicBezTo>
                  <a:pt x="16449" y="5525"/>
                  <a:pt x="13782" y="3670"/>
                  <a:pt x="10800" y="3670"/>
                </a:cubicBezTo>
                <a:cubicBezTo>
                  <a:pt x="9434" y="3669"/>
                  <a:pt x="8097" y="4062"/>
                  <a:pt x="6948" y="4799"/>
                </a:cubicBezTo>
                <a:lnTo>
                  <a:pt x="4965" y="1711"/>
                </a:lnTo>
                <a:cubicBezTo>
                  <a:pt x="6706" y="594"/>
                  <a:pt x="8731" y="-1"/>
                  <a:pt x="10800" y="0"/>
                </a:cubicBezTo>
                <a:cubicBezTo>
                  <a:pt x="15317" y="0"/>
                  <a:pt x="19357" y="2811"/>
                  <a:pt x="20926" y="7046"/>
                </a:cubicBezTo>
                <a:lnTo>
                  <a:pt x="23458" y="6108"/>
                </a:lnTo>
                <a:lnTo>
                  <a:pt x="20782" y="11937"/>
                </a:lnTo>
                <a:lnTo>
                  <a:pt x="14953" y="9260"/>
                </a:lnTo>
                <a:lnTo>
                  <a:pt x="17485" y="8322"/>
                </a:lnTo>
                <a:close/>
              </a:path>
            </a:pathLst>
          </a:custGeom>
          <a:solidFill>
            <a:srgbClr val="66FFFF"/>
          </a:solidFill>
          <a:ln w="9525">
            <a:solidFill>
              <a:srgbClr val="66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0106" name="Text Box 74"/>
          <p:cNvSpPr txBox="1">
            <a:spLocks noChangeArrowheads="1"/>
          </p:cNvSpPr>
          <p:nvPr/>
        </p:nvSpPr>
        <p:spPr bwMode="auto">
          <a:xfrm>
            <a:off x="3838575" y="3305175"/>
            <a:ext cx="15621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i="1">
                <a:solidFill>
                  <a:srgbClr val="66FFFF"/>
                </a:solidFill>
              </a:rPr>
              <a:t>Signal Transduction</a:t>
            </a:r>
          </a:p>
        </p:txBody>
      </p:sp>
      <p:cxnSp>
        <p:nvCxnSpPr>
          <p:cNvPr id="300107" name="AutoShape 75"/>
          <p:cNvCxnSpPr>
            <a:cxnSpLocks noChangeShapeType="1"/>
            <a:stCxn id="300106" idx="2"/>
            <a:endCxn id="35885" idx="2"/>
          </p:cNvCxnSpPr>
          <p:nvPr/>
        </p:nvCxnSpPr>
        <p:spPr bwMode="auto">
          <a:xfrm flipH="1">
            <a:off x="3665538" y="3886200"/>
            <a:ext cx="954087" cy="57150"/>
          </a:xfrm>
          <a:prstGeom prst="straightConnector1">
            <a:avLst/>
          </a:prstGeom>
          <a:noFill/>
          <a:ln w="22225">
            <a:solidFill>
              <a:srgbClr val="66FFFF"/>
            </a:solidFill>
            <a:round/>
            <a:headEnd/>
            <a:tailEnd type="stealth" w="lg" len="lg"/>
          </a:ln>
        </p:spPr>
      </p:cxnSp>
      <p:cxnSp>
        <p:nvCxnSpPr>
          <p:cNvPr id="300108" name="AutoShape 76"/>
          <p:cNvCxnSpPr>
            <a:cxnSpLocks noChangeShapeType="1"/>
            <a:stCxn id="300106" idx="2"/>
            <a:endCxn id="35949" idx="4"/>
          </p:cNvCxnSpPr>
          <p:nvPr/>
        </p:nvCxnSpPr>
        <p:spPr bwMode="auto">
          <a:xfrm flipH="1">
            <a:off x="3727450" y="3886200"/>
            <a:ext cx="892175" cy="769938"/>
          </a:xfrm>
          <a:prstGeom prst="straightConnector1">
            <a:avLst/>
          </a:prstGeom>
          <a:noFill/>
          <a:ln w="22225">
            <a:solidFill>
              <a:srgbClr val="66FFFF"/>
            </a:solidFill>
            <a:round/>
            <a:headEnd/>
            <a:tailEnd type="stealth" w="lg" len="lg"/>
          </a:ln>
        </p:spPr>
      </p:cxnSp>
      <p:cxnSp>
        <p:nvCxnSpPr>
          <p:cNvPr id="300109" name="AutoShape 77"/>
          <p:cNvCxnSpPr>
            <a:cxnSpLocks noChangeShapeType="1"/>
            <a:stCxn id="300106" idx="2"/>
            <a:endCxn id="35886" idx="7"/>
          </p:cNvCxnSpPr>
          <p:nvPr/>
        </p:nvCxnSpPr>
        <p:spPr bwMode="auto">
          <a:xfrm flipH="1">
            <a:off x="3641725" y="3886200"/>
            <a:ext cx="977900" cy="1358900"/>
          </a:xfrm>
          <a:prstGeom prst="straightConnector1">
            <a:avLst/>
          </a:prstGeom>
          <a:noFill/>
          <a:ln w="22225">
            <a:solidFill>
              <a:srgbClr val="66FFFF"/>
            </a:solidFill>
            <a:round/>
            <a:headEnd/>
            <a:tailEnd type="stealth" w="lg" len="lg"/>
          </a:ln>
        </p:spPr>
      </p:cxnSp>
      <p:cxnSp>
        <p:nvCxnSpPr>
          <p:cNvPr id="300110" name="AutoShape 78"/>
          <p:cNvCxnSpPr>
            <a:cxnSpLocks noChangeShapeType="1"/>
            <a:stCxn id="300106" idx="2"/>
            <a:endCxn id="35881" idx="7"/>
          </p:cNvCxnSpPr>
          <p:nvPr/>
        </p:nvCxnSpPr>
        <p:spPr bwMode="auto">
          <a:xfrm flipH="1">
            <a:off x="4127500" y="3886200"/>
            <a:ext cx="492125" cy="1852613"/>
          </a:xfrm>
          <a:prstGeom prst="straightConnector1">
            <a:avLst/>
          </a:prstGeom>
          <a:noFill/>
          <a:ln w="22225">
            <a:solidFill>
              <a:srgbClr val="66FFFF"/>
            </a:solidFill>
            <a:round/>
            <a:headEnd/>
            <a:tailEnd type="stealth" w="lg" len="lg"/>
          </a:ln>
        </p:spPr>
      </p:cxnSp>
      <p:sp>
        <p:nvSpPr>
          <p:cNvPr id="300111" name="Arc 79"/>
          <p:cNvSpPr>
            <a:spLocks/>
          </p:cNvSpPr>
          <p:nvPr/>
        </p:nvSpPr>
        <p:spPr bwMode="auto">
          <a:xfrm rot="-1800000">
            <a:off x="4516438" y="2741613"/>
            <a:ext cx="498475" cy="225425"/>
          </a:xfrm>
          <a:custGeom>
            <a:avLst/>
            <a:gdLst>
              <a:gd name="T0" fmla="*/ 0 w 43200"/>
              <a:gd name="T1" fmla="*/ 2147483647 h 21600"/>
              <a:gd name="T2" fmla="*/ 2147483647 w 43200"/>
              <a:gd name="T3" fmla="*/ 2147483647 h 21600"/>
              <a:gd name="T4" fmla="*/ 2147483647 w 43200"/>
              <a:gd name="T5" fmla="*/ 2147483647 h 21600"/>
              <a:gd name="T6" fmla="*/ 0 60000 65536"/>
              <a:gd name="T7" fmla="*/ 0 60000 65536"/>
              <a:gd name="T8" fmla="*/ 0 60000 65536"/>
              <a:gd name="T9" fmla="*/ 0 w 43200"/>
              <a:gd name="T10" fmla="*/ 0 h 21600"/>
              <a:gd name="T11" fmla="*/ 43200 w 432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1600" fill="none" extrusionOk="0">
                <a:moveTo>
                  <a:pt x="0" y="21600"/>
                </a:move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</a:path>
              <a:path w="43200" h="21600" stroke="0" extrusionOk="0">
                <a:moveTo>
                  <a:pt x="0" y="21600"/>
                </a:move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FF845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grpSp>
        <p:nvGrpSpPr>
          <p:cNvPr id="7" name="Group 80"/>
          <p:cNvGrpSpPr>
            <a:grpSpLocks/>
          </p:cNvGrpSpPr>
          <p:nvPr/>
        </p:nvGrpSpPr>
        <p:grpSpPr bwMode="auto">
          <a:xfrm rot="-2700000">
            <a:off x="1428750" y="2846388"/>
            <a:ext cx="288925" cy="200025"/>
            <a:chOff x="1179" y="2030"/>
            <a:chExt cx="182" cy="126"/>
          </a:xfrm>
        </p:grpSpPr>
        <p:sp>
          <p:nvSpPr>
            <p:cNvPr id="35927" name="AutoShape 81"/>
            <p:cNvSpPr>
              <a:spLocks noChangeArrowheads="1"/>
            </p:cNvSpPr>
            <p:nvPr/>
          </p:nvSpPr>
          <p:spPr bwMode="auto">
            <a:xfrm rot="5400000">
              <a:off x="1207" y="2036"/>
              <a:ext cx="126" cy="113"/>
            </a:xfrm>
            <a:prstGeom prst="flowChartDelay">
              <a:avLst/>
            </a:prstGeom>
            <a:solidFill>
              <a:srgbClr val="FF00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28" name="Oval 82"/>
            <p:cNvSpPr>
              <a:spLocks noChangeArrowheads="1"/>
            </p:cNvSpPr>
            <p:nvPr/>
          </p:nvSpPr>
          <p:spPr bwMode="auto">
            <a:xfrm rot="5400000">
              <a:off x="1322" y="2031"/>
              <a:ext cx="37" cy="41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29" name="Oval 83"/>
            <p:cNvSpPr>
              <a:spLocks noChangeArrowheads="1"/>
            </p:cNvSpPr>
            <p:nvPr/>
          </p:nvSpPr>
          <p:spPr bwMode="auto">
            <a:xfrm rot="5400000">
              <a:off x="1181" y="2031"/>
              <a:ext cx="37" cy="41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</p:grpSp>
      <p:sp>
        <p:nvSpPr>
          <p:cNvPr id="300116" name="Arc 84"/>
          <p:cNvSpPr>
            <a:spLocks/>
          </p:cNvSpPr>
          <p:nvPr/>
        </p:nvSpPr>
        <p:spPr bwMode="auto">
          <a:xfrm rot="2700000">
            <a:off x="5840413" y="2655888"/>
            <a:ext cx="498475" cy="225425"/>
          </a:xfrm>
          <a:custGeom>
            <a:avLst/>
            <a:gdLst>
              <a:gd name="T0" fmla="*/ 0 w 43200"/>
              <a:gd name="T1" fmla="*/ 2147483647 h 21600"/>
              <a:gd name="T2" fmla="*/ 2147483647 w 43200"/>
              <a:gd name="T3" fmla="*/ 2147483647 h 21600"/>
              <a:gd name="T4" fmla="*/ 2147483647 w 43200"/>
              <a:gd name="T5" fmla="*/ 2147483647 h 21600"/>
              <a:gd name="T6" fmla="*/ 0 60000 65536"/>
              <a:gd name="T7" fmla="*/ 0 60000 65536"/>
              <a:gd name="T8" fmla="*/ 0 60000 65536"/>
              <a:gd name="T9" fmla="*/ 0 w 43200"/>
              <a:gd name="T10" fmla="*/ 0 h 21600"/>
              <a:gd name="T11" fmla="*/ 43200 w 432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1600" fill="none" extrusionOk="0">
                <a:moveTo>
                  <a:pt x="0" y="21600"/>
                </a:move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</a:path>
              <a:path w="43200" h="21600" stroke="0" extrusionOk="0">
                <a:moveTo>
                  <a:pt x="0" y="21600"/>
                </a:move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FF845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0117" name="Arc 85"/>
          <p:cNvSpPr>
            <a:spLocks/>
          </p:cNvSpPr>
          <p:nvPr/>
        </p:nvSpPr>
        <p:spPr bwMode="auto">
          <a:xfrm rot="10648317">
            <a:off x="5621338" y="3541713"/>
            <a:ext cx="498475" cy="225425"/>
          </a:xfrm>
          <a:custGeom>
            <a:avLst/>
            <a:gdLst>
              <a:gd name="T0" fmla="*/ 0 w 43200"/>
              <a:gd name="T1" fmla="*/ 2147483647 h 21600"/>
              <a:gd name="T2" fmla="*/ 2147483647 w 43200"/>
              <a:gd name="T3" fmla="*/ 2147483647 h 21600"/>
              <a:gd name="T4" fmla="*/ 2147483647 w 43200"/>
              <a:gd name="T5" fmla="*/ 2147483647 h 21600"/>
              <a:gd name="T6" fmla="*/ 0 60000 65536"/>
              <a:gd name="T7" fmla="*/ 0 60000 65536"/>
              <a:gd name="T8" fmla="*/ 0 60000 65536"/>
              <a:gd name="T9" fmla="*/ 0 w 43200"/>
              <a:gd name="T10" fmla="*/ 0 h 21600"/>
              <a:gd name="T11" fmla="*/ 43200 w 432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1600" fill="none" extrusionOk="0">
                <a:moveTo>
                  <a:pt x="0" y="21600"/>
                </a:move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</a:path>
              <a:path w="43200" h="21600" stroke="0" extrusionOk="0">
                <a:moveTo>
                  <a:pt x="0" y="21600"/>
                </a:move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FF845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0118" name="Arc 86"/>
          <p:cNvSpPr>
            <a:spLocks/>
          </p:cNvSpPr>
          <p:nvPr/>
        </p:nvSpPr>
        <p:spPr bwMode="auto">
          <a:xfrm rot="-2700000">
            <a:off x="4192588" y="2227263"/>
            <a:ext cx="498475" cy="225425"/>
          </a:xfrm>
          <a:custGeom>
            <a:avLst/>
            <a:gdLst>
              <a:gd name="T0" fmla="*/ 0 w 43200"/>
              <a:gd name="T1" fmla="*/ 2147483647 h 21600"/>
              <a:gd name="T2" fmla="*/ 2147483647 w 43200"/>
              <a:gd name="T3" fmla="*/ 2147483647 h 21600"/>
              <a:gd name="T4" fmla="*/ 2147483647 w 43200"/>
              <a:gd name="T5" fmla="*/ 2147483647 h 21600"/>
              <a:gd name="T6" fmla="*/ 0 60000 65536"/>
              <a:gd name="T7" fmla="*/ 0 60000 65536"/>
              <a:gd name="T8" fmla="*/ 0 60000 65536"/>
              <a:gd name="T9" fmla="*/ 0 w 43200"/>
              <a:gd name="T10" fmla="*/ 0 h 21600"/>
              <a:gd name="T11" fmla="*/ 43200 w 432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1600" fill="none" extrusionOk="0">
                <a:moveTo>
                  <a:pt x="0" y="21600"/>
                </a:move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</a:path>
              <a:path w="43200" h="21600" stroke="0" extrusionOk="0">
                <a:moveTo>
                  <a:pt x="0" y="21600"/>
                </a:move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FF845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grpSp>
        <p:nvGrpSpPr>
          <p:cNvPr id="8" name="Group 87"/>
          <p:cNvGrpSpPr>
            <a:grpSpLocks/>
          </p:cNvGrpSpPr>
          <p:nvPr/>
        </p:nvGrpSpPr>
        <p:grpSpPr bwMode="auto">
          <a:xfrm rot="3600000">
            <a:off x="904875" y="3103563"/>
            <a:ext cx="288925" cy="200025"/>
            <a:chOff x="1179" y="2030"/>
            <a:chExt cx="182" cy="126"/>
          </a:xfrm>
        </p:grpSpPr>
        <p:sp>
          <p:nvSpPr>
            <p:cNvPr id="35924" name="AutoShape 88"/>
            <p:cNvSpPr>
              <a:spLocks noChangeArrowheads="1"/>
            </p:cNvSpPr>
            <p:nvPr/>
          </p:nvSpPr>
          <p:spPr bwMode="auto">
            <a:xfrm rot="5400000">
              <a:off x="1207" y="2036"/>
              <a:ext cx="126" cy="113"/>
            </a:xfrm>
            <a:prstGeom prst="flowChartDelay">
              <a:avLst/>
            </a:prstGeom>
            <a:solidFill>
              <a:srgbClr val="FF00FF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25" name="Oval 89"/>
            <p:cNvSpPr>
              <a:spLocks noChangeArrowheads="1"/>
            </p:cNvSpPr>
            <p:nvPr/>
          </p:nvSpPr>
          <p:spPr bwMode="auto">
            <a:xfrm rot="5400000">
              <a:off x="1322" y="2031"/>
              <a:ext cx="37" cy="41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26" name="Oval 90"/>
            <p:cNvSpPr>
              <a:spLocks noChangeArrowheads="1"/>
            </p:cNvSpPr>
            <p:nvPr/>
          </p:nvSpPr>
          <p:spPr bwMode="auto">
            <a:xfrm rot="5400000">
              <a:off x="1181" y="2031"/>
              <a:ext cx="37" cy="41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</p:grpSp>
      <p:grpSp>
        <p:nvGrpSpPr>
          <p:cNvPr id="9" name="Group 91"/>
          <p:cNvGrpSpPr>
            <a:grpSpLocks/>
          </p:cNvGrpSpPr>
          <p:nvPr/>
        </p:nvGrpSpPr>
        <p:grpSpPr bwMode="auto">
          <a:xfrm rot="3600000">
            <a:off x="1905000" y="3227388"/>
            <a:ext cx="288925" cy="200025"/>
            <a:chOff x="1179" y="2030"/>
            <a:chExt cx="182" cy="126"/>
          </a:xfrm>
        </p:grpSpPr>
        <p:sp>
          <p:nvSpPr>
            <p:cNvPr id="35921" name="AutoShape 92"/>
            <p:cNvSpPr>
              <a:spLocks noChangeArrowheads="1"/>
            </p:cNvSpPr>
            <p:nvPr/>
          </p:nvSpPr>
          <p:spPr bwMode="auto">
            <a:xfrm rot="5400000">
              <a:off x="1207" y="2036"/>
              <a:ext cx="126" cy="113"/>
            </a:xfrm>
            <a:prstGeom prst="flowChartDelay">
              <a:avLst/>
            </a:prstGeom>
            <a:solidFill>
              <a:srgbClr val="FF00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22" name="Oval 93"/>
            <p:cNvSpPr>
              <a:spLocks noChangeArrowheads="1"/>
            </p:cNvSpPr>
            <p:nvPr/>
          </p:nvSpPr>
          <p:spPr bwMode="auto">
            <a:xfrm rot="5400000">
              <a:off x="1322" y="2031"/>
              <a:ext cx="37" cy="41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23" name="Oval 94"/>
            <p:cNvSpPr>
              <a:spLocks noChangeArrowheads="1"/>
            </p:cNvSpPr>
            <p:nvPr/>
          </p:nvSpPr>
          <p:spPr bwMode="auto">
            <a:xfrm rot="5400000">
              <a:off x="1181" y="2031"/>
              <a:ext cx="37" cy="41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</p:grpSp>
      <p:grpSp>
        <p:nvGrpSpPr>
          <p:cNvPr id="10" name="Group 95"/>
          <p:cNvGrpSpPr>
            <a:grpSpLocks/>
          </p:cNvGrpSpPr>
          <p:nvPr/>
        </p:nvGrpSpPr>
        <p:grpSpPr bwMode="auto">
          <a:xfrm rot="10800000">
            <a:off x="666750" y="2227263"/>
            <a:ext cx="288925" cy="200025"/>
            <a:chOff x="1179" y="2030"/>
            <a:chExt cx="182" cy="126"/>
          </a:xfrm>
        </p:grpSpPr>
        <p:sp>
          <p:nvSpPr>
            <p:cNvPr id="35918" name="AutoShape 96"/>
            <p:cNvSpPr>
              <a:spLocks noChangeArrowheads="1"/>
            </p:cNvSpPr>
            <p:nvPr/>
          </p:nvSpPr>
          <p:spPr bwMode="auto">
            <a:xfrm rot="5400000">
              <a:off x="1207" y="2036"/>
              <a:ext cx="126" cy="113"/>
            </a:xfrm>
            <a:prstGeom prst="flowChartDelay">
              <a:avLst/>
            </a:prstGeom>
            <a:solidFill>
              <a:srgbClr val="FF00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19" name="Oval 97"/>
            <p:cNvSpPr>
              <a:spLocks noChangeArrowheads="1"/>
            </p:cNvSpPr>
            <p:nvPr/>
          </p:nvSpPr>
          <p:spPr bwMode="auto">
            <a:xfrm rot="5400000">
              <a:off x="1322" y="2031"/>
              <a:ext cx="37" cy="41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20" name="Oval 98"/>
            <p:cNvSpPr>
              <a:spLocks noChangeArrowheads="1"/>
            </p:cNvSpPr>
            <p:nvPr/>
          </p:nvSpPr>
          <p:spPr bwMode="auto">
            <a:xfrm rot="5400000">
              <a:off x="1181" y="2031"/>
              <a:ext cx="37" cy="41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oup 99"/>
          <p:cNvGrpSpPr>
            <a:grpSpLocks/>
          </p:cNvGrpSpPr>
          <p:nvPr/>
        </p:nvGrpSpPr>
        <p:grpSpPr bwMode="auto">
          <a:xfrm rot="-2700000">
            <a:off x="352425" y="2770188"/>
            <a:ext cx="288925" cy="200025"/>
            <a:chOff x="1179" y="2030"/>
            <a:chExt cx="182" cy="126"/>
          </a:xfrm>
        </p:grpSpPr>
        <p:sp>
          <p:nvSpPr>
            <p:cNvPr id="35915" name="AutoShape 100"/>
            <p:cNvSpPr>
              <a:spLocks noChangeArrowheads="1"/>
            </p:cNvSpPr>
            <p:nvPr/>
          </p:nvSpPr>
          <p:spPr bwMode="auto">
            <a:xfrm rot="5400000">
              <a:off x="1207" y="2036"/>
              <a:ext cx="126" cy="113"/>
            </a:xfrm>
            <a:prstGeom prst="flowChartDelay">
              <a:avLst/>
            </a:prstGeom>
            <a:solidFill>
              <a:srgbClr val="FF00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16" name="Oval 101"/>
            <p:cNvSpPr>
              <a:spLocks noChangeArrowheads="1"/>
            </p:cNvSpPr>
            <p:nvPr/>
          </p:nvSpPr>
          <p:spPr bwMode="auto">
            <a:xfrm rot="5400000">
              <a:off x="1322" y="2031"/>
              <a:ext cx="37" cy="41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17" name="Oval 102"/>
            <p:cNvSpPr>
              <a:spLocks noChangeArrowheads="1"/>
            </p:cNvSpPr>
            <p:nvPr/>
          </p:nvSpPr>
          <p:spPr bwMode="auto">
            <a:xfrm rot="5400000">
              <a:off x="1181" y="2031"/>
              <a:ext cx="37" cy="41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</p:grpSp>
      <p:sp>
        <p:nvSpPr>
          <p:cNvPr id="300135" name="Freeform 103"/>
          <p:cNvSpPr>
            <a:spLocks/>
          </p:cNvSpPr>
          <p:nvPr/>
        </p:nvSpPr>
        <p:spPr bwMode="auto">
          <a:xfrm>
            <a:off x="1685925" y="1327150"/>
            <a:ext cx="4724400" cy="1492250"/>
          </a:xfrm>
          <a:custGeom>
            <a:avLst/>
            <a:gdLst>
              <a:gd name="T0" fmla="*/ 2147483647 w 2976"/>
              <a:gd name="T1" fmla="*/ 2147483647 h 940"/>
              <a:gd name="T2" fmla="*/ 2147483647 w 2976"/>
              <a:gd name="T3" fmla="*/ 2147483647 h 940"/>
              <a:gd name="T4" fmla="*/ 0 w 2976"/>
              <a:gd name="T5" fmla="*/ 2147483647 h 940"/>
              <a:gd name="T6" fmla="*/ 0 60000 65536"/>
              <a:gd name="T7" fmla="*/ 0 60000 65536"/>
              <a:gd name="T8" fmla="*/ 0 60000 65536"/>
              <a:gd name="T9" fmla="*/ 0 w 2976"/>
              <a:gd name="T10" fmla="*/ 0 h 940"/>
              <a:gd name="T11" fmla="*/ 2976 w 2976"/>
              <a:gd name="T12" fmla="*/ 940 h 9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76" h="940">
                <a:moveTo>
                  <a:pt x="2976" y="700"/>
                </a:moveTo>
                <a:cubicBezTo>
                  <a:pt x="2234" y="350"/>
                  <a:pt x="1492" y="0"/>
                  <a:pt x="996" y="40"/>
                </a:cubicBezTo>
                <a:cubicBezTo>
                  <a:pt x="500" y="80"/>
                  <a:pt x="143" y="785"/>
                  <a:pt x="0" y="940"/>
                </a:cubicBezTo>
              </a:path>
            </a:pathLst>
          </a:custGeom>
          <a:noFill/>
          <a:ln w="63500">
            <a:solidFill>
              <a:srgbClr val="00FF00"/>
            </a:solidFill>
            <a:round/>
            <a:headEnd type="stealth" w="med" len="med"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0136" name="Text Box 104"/>
          <p:cNvSpPr txBox="1">
            <a:spLocks noChangeArrowheads="1"/>
          </p:cNvSpPr>
          <p:nvPr/>
        </p:nvSpPr>
        <p:spPr bwMode="auto">
          <a:xfrm>
            <a:off x="4225925" y="5508625"/>
            <a:ext cx="4467225" cy="12620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 i="1" u="sng">
                <a:solidFill>
                  <a:srgbClr val="FFFFFF"/>
                </a:solidFill>
              </a:rPr>
              <a:t>Systems </a:t>
            </a:r>
            <a:r>
              <a:rPr lang="en-US" sz="1400" b="1" i="1">
                <a:solidFill>
                  <a:srgbClr val="FFFFFF"/>
                </a:solidFill>
              </a:rPr>
              <a:t>    </a:t>
            </a:r>
            <a:r>
              <a:rPr lang="en-US" sz="1400" b="1" i="1">
                <a:solidFill>
                  <a:srgbClr val="FFFFFF"/>
                </a:solidFill>
                <a:sym typeface="Wingdings" pitchFamily="2" charset="2"/>
              </a:rPr>
              <a:t>       </a:t>
            </a:r>
            <a:r>
              <a:rPr lang="en-US" sz="1400" b="1" i="1" u="sng">
                <a:solidFill>
                  <a:srgbClr val="FFFFFF"/>
                </a:solidFill>
                <a:sym typeface="Wingdings" pitchFamily="2" charset="2"/>
              </a:rPr>
              <a:t>Second Messengers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 i="1">
                <a:solidFill>
                  <a:srgbClr val="FFFFFF"/>
                </a:solidFill>
                <a:sym typeface="Wingdings" pitchFamily="2" charset="2"/>
              </a:rPr>
              <a:t>PKC	                   Phosphoproteins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 i="1">
                <a:solidFill>
                  <a:srgbClr val="FFFFFF"/>
                </a:solidFill>
                <a:sym typeface="Wingdings" pitchFamily="2" charset="2"/>
              </a:rPr>
              <a:t>RAS/MAP Kinase        RAF/MAP Kinase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 i="1">
                <a:solidFill>
                  <a:srgbClr val="FFFFFF"/>
                </a:solidFill>
              </a:rPr>
              <a:t>PI3’Kinase		PtdIns-3,4,5-P</a:t>
            </a:r>
            <a:r>
              <a:rPr lang="en-US" sz="1400" b="1" i="1" baseline="-25000">
                <a:solidFill>
                  <a:srgbClr val="FFFFFF"/>
                </a:solidFill>
              </a:rPr>
              <a:t>3</a:t>
            </a:r>
          </a:p>
        </p:txBody>
      </p:sp>
      <p:grpSp>
        <p:nvGrpSpPr>
          <p:cNvPr id="12" name="Group 105"/>
          <p:cNvGrpSpPr>
            <a:grpSpLocks/>
          </p:cNvGrpSpPr>
          <p:nvPr/>
        </p:nvGrpSpPr>
        <p:grpSpPr bwMode="auto">
          <a:xfrm>
            <a:off x="7767638" y="6003925"/>
            <a:ext cx="1397000" cy="244475"/>
            <a:chOff x="4715" y="3788"/>
            <a:chExt cx="880" cy="154"/>
          </a:xfrm>
        </p:grpSpPr>
        <p:sp>
          <p:nvSpPr>
            <p:cNvPr id="35913" name="Rectangle 106"/>
            <p:cNvSpPr>
              <a:spLocks noChangeArrowheads="1"/>
            </p:cNvSpPr>
            <p:nvPr/>
          </p:nvSpPr>
          <p:spPr bwMode="auto">
            <a:xfrm>
              <a:off x="4862" y="3788"/>
              <a:ext cx="73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FFFF00"/>
                  </a:solidFill>
                </a:rPr>
                <a:t>“cross-talk”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5914" name="AutoShape 107"/>
            <p:cNvSpPr>
              <a:spLocks noChangeArrowheads="1"/>
            </p:cNvSpPr>
            <p:nvPr/>
          </p:nvSpPr>
          <p:spPr bwMode="auto">
            <a:xfrm>
              <a:off x="4715" y="3799"/>
              <a:ext cx="139" cy="132"/>
            </a:xfrm>
            <a:prstGeom prst="rightArrow">
              <a:avLst>
                <a:gd name="adj1" fmla="val 51519"/>
                <a:gd name="adj2" fmla="val 56820"/>
              </a:avLst>
            </a:prstGeom>
            <a:noFill/>
            <a:ln w="2857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</p:grpSp>
      <p:grpSp>
        <p:nvGrpSpPr>
          <p:cNvPr id="35905" name="Group 108"/>
          <p:cNvGrpSpPr>
            <a:grpSpLocks/>
          </p:cNvGrpSpPr>
          <p:nvPr/>
        </p:nvGrpSpPr>
        <p:grpSpPr bwMode="auto">
          <a:xfrm rot="10800000">
            <a:off x="952500" y="1722438"/>
            <a:ext cx="288925" cy="200025"/>
            <a:chOff x="1179" y="2030"/>
            <a:chExt cx="182" cy="126"/>
          </a:xfrm>
        </p:grpSpPr>
        <p:sp>
          <p:nvSpPr>
            <p:cNvPr id="35910" name="AutoShape 109"/>
            <p:cNvSpPr>
              <a:spLocks noChangeArrowheads="1"/>
            </p:cNvSpPr>
            <p:nvPr/>
          </p:nvSpPr>
          <p:spPr bwMode="auto">
            <a:xfrm rot="5400000">
              <a:off x="1207" y="2036"/>
              <a:ext cx="126" cy="113"/>
            </a:xfrm>
            <a:prstGeom prst="flowChartDelay">
              <a:avLst/>
            </a:prstGeom>
            <a:solidFill>
              <a:srgbClr val="FF00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11" name="Oval 110"/>
            <p:cNvSpPr>
              <a:spLocks noChangeArrowheads="1"/>
            </p:cNvSpPr>
            <p:nvPr/>
          </p:nvSpPr>
          <p:spPr bwMode="auto">
            <a:xfrm rot="5400000">
              <a:off x="1322" y="2031"/>
              <a:ext cx="37" cy="41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35912" name="Oval 111"/>
            <p:cNvSpPr>
              <a:spLocks noChangeArrowheads="1"/>
            </p:cNvSpPr>
            <p:nvPr/>
          </p:nvSpPr>
          <p:spPr bwMode="auto">
            <a:xfrm rot="5400000">
              <a:off x="1181" y="2031"/>
              <a:ext cx="37" cy="41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</a:endParaRPr>
            </a:p>
          </p:txBody>
        </p:sp>
      </p:grpSp>
      <p:pic>
        <p:nvPicPr>
          <p:cNvPr id="35906" name="Picture 114" descr="caveola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1027326">
            <a:off x="2792413" y="2654300"/>
            <a:ext cx="5207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0144" name="Line 112"/>
          <p:cNvSpPr>
            <a:spLocks noChangeShapeType="1"/>
          </p:cNvSpPr>
          <p:nvPr/>
        </p:nvSpPr>
        <p:spPr bwMode="auto">
          <a:xfrm>
            <a:off x="6788150" y="2514600"/>
            <a:ext cx="269875" cy="17145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 type="stealth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00145" name="Line 113"/>
          <p:cNvSpPr>
            <a:spLocks noChangeShapeType="1"/>
          </p:cNvSpPr>
          <p:nvPr/>
        </p:nvSpPr>
        <p:spPr bwMode="auto">
          <a:xfrm rot="-2005876">
            <a:off x="6534150" y="2647950"/>
            <a:ext cx="390525" cy="247650"/>
          </a:xfrm>
          <a:prstGeom prst="line">
            <a:avLst/>
          </a:prstGeom>
          <a:noFill/>
          <a:ln w="63500">
            <a:solidFill>
              <a:srgbClr val="00FF00"/>
            </a:solidFill>
            <a:round/>
            <a:headEnd/>
            <a:tailEnd type="stealth" w="med" len="med"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</a:endParaRPr>
          </a:p>
        </p:txBody>
      </p:sp>
      <p:sp>
        <p:nvSpPr>
          <p:cNvPr id="35909" name="Text Box 115"/>
          <p:cNvSpPr txBox="1">
            <a:spLocks noChangeArrowheads="1"/>
          </p:cNvSpPr>
          <p:nvPr/>
        </p:nvSpPr>
        <p:spPr bwMode="auto">
          <a:xfrm>
            <a:off x="1714500" y="2876550"/>
            <a:ext cx="1485900" cy="290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1300" b="1">
                <a:solidFill>
                  <a:srgbClr val="FFFFFF"/>
                </a:solidFill>
              </a:rPr>
              <a:t>Caveolae</a:t>
            </a:r>
          </a:p>
        </p:txBody>
      </p:sp>
    </p:spTree>
    <p:extLst>
      <p:ext uri="{BB962C8B-B14F-4D97-AF65-F5344CB8AC3E}">
        <p14:creationId xmlns:p14="http://schemas.microsoft.com/office/powerpoint/2010/main" val="254712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7 C 0.00573 -0.01134 0.01423 -0.01806 0.02083 -0.02778 C 0.02344 -0.03171 0.025 -0.03704 0.02812 -0.04028 C 0.02951 -0.04167 0.03108 -0.04282 0.03229 -0.04444 C 0.03455 -0.04699 0.03854 -0.05278 0.03854 -0.05255 C 0.04097 -0.06273 0.0375 -0.05139 0.04271 -0.05972 C 0.04375 -0.06134 0.04392 -0.06366 0.04479 -0.06528 C 0.04739 -0.07014 0.05104 -0.075 0.05417 -0.07917 C 0.05746 -0.09005 0.06354 -0.09306 0.06771 -0.10417 C 0.07083 -0.11273 0.06892 -0.1081 0.07396 -0.11806 C 0.075 -0.12014 0.07691 -0.12153 0.07812 -0.12361 C 0.07934 -0.12546 0.08038 -0.12732 0.08125 -0.12917 C 0.0842 -0.13565 0.08698 -0.14005 0.09062 -0.14583 C 0.0934 -0.15023 0.09375 -0.15694 0.09687 -0.16111 C 0.10573 -0.17292 0.11302 -0.18681 0.12187 -0.19861 C 0.12604 -0.20417 0.13941 -0.21343 0.14479 -0.21667 C 0.15764 -0.22431 0.17378 -0.22685 0.1875 -0.23056 C 0.20989 -0.22917 0.2276 -0.22523 0.24896 -0.21806 C 0.26285 -0.21343 0.27587 -0.20394 0.28958 -0.19861 C 0.30312 -0.19329 0.31701 -0.18958 0.33021 -0.18333 C 0.33802 -0.17963 0.34618 -0.17384 0.35417 -0.17083 C 0.36042 -0.16852 0.35903 -0.1706 0.36354 -0.16806 C 0.37396 -0.16204 0.38576 -0.15579 0.39687 -0.15278 C 0.40173 -0.14954 0.40642 -0.14977 0.41146 -0.14722 C 0.41962 -0.14306 0.42795 -0.13935 0.43646 -0.13611 C 0.44323 -0.13357 0.44965 -0.13264 0.45625 -0.12917 C 0.45989 -0.12431 0.46267 -0.12245 0.46771 -0.12083 C 0.47326 -0.11597 0.47795 -0.11111 0.48437 -0.10833 C 0.48923 -0.10347 0.49305 -0.10116 0.49896 -0.09861 C 0.50434 -0.0963 0.50885 -0.09074 0.51458 -0.08889 C 0.51701 -0.0838 0.51927 -0.0838 0.52292 -0.08056 C 0.52535 -0.07546 0.53733 -0.06505 0.54045 -0.06296 " pathEditMode="relative" rAng="0" ptsTypes="ffffffffffffffffffffffffffffffff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0" y="-11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300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0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0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00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0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300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5.92593E-6 C -0.00034 -0.00416 -0.00034 -0.00833 -0.00104 -0.01249 C -0.0026 -0.02106 -0.01718 -0.02221 -0.02187 -0.02499 C -0.02326 -0.02592 -0.02465 -0.02684 -0.02604 -0.02777 C -0.02708 -0.0287 -0.02795 -0.02985 -0.02916 -0.03055 C -0.03124 -0.03171 -0.03541 -0.03333 -0.03541 -0.03333 C -0.04166 -0.03217 -0.04461 -0.03147 -0.04999 -0.02777 C -0.05156 -0.02152 -0.05347 -0.01527 -0.05624 -0.00971 C -0.0559 -0.00462 -0.05624 0.0007 -0.0552 0.00556 C -0.05434 0.00973 -0.04982 0.01042 -0.04791 0.01251 C -0.04322 0.01737 -0.04027 0.02339 -0.03541 0.02779 C -0.03194 0.03681 -0.03055 0.04052 -0.02916 0.05001 C -0.03003 0.06204 -0.03107 0.08126 -0.04166 0.08473 C -0.05434 0.09492 -0.0677 0.09769 -0.08229 0.10001 C -0.08854 0.09954 -0.09496 0.10047 -0.10104 0.09862 C -0.10624 0.097 -0.11267 0.07547 -0.11562 0.06945 C -0.1177 0.05834 -0.12135 0.04329 -0.13124 0.04029 C -0.13437 0.03936 -0.13749 0.03936 -0.14062 0.0389 C -0.14548 0.03681 -0.15034 0.03542 -0.1552 0.03334 C -0.16059 0.0345 -0.16423 0.03496 -0.16874 0.0389 C -0.16944 0.04167 -0.17083 0.04723 -0.17083 0.04723 " pathEditMode="relative" ptsTypes="ffffffffffffffffffffA">
                                      <p:cBhvr>
                                        <p:cTn id="44" dur="2000" fill="hold"/>
                                        <p:tgtEl>
                                          <p:spTgt spid="300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-0.00185 C 0.00781 -0.00833 0.00746 -0.01782 0.01441 -0.02407 C 0.01944 -0.03403 0.02639 -0.0375 0.03316 -0.04352 C 0.03906 -0.04306 0.04514 -0.04375 0.05087 -0.04213 C 0.05659 -0.04051 0.06059 -0.01597 0.06128 -0.01019 C 0.06232 0.01042 0.05555 0.06088 0.06753 0.06481 C 0.07777 0.06273 0.08402 0.06204 0.09253 0.05509 C 0.09652 0.04699 0.09236 0.0544 0.09982 0.04537 C 0.10243 0.04236 0.10712 0.03565 0.10712 0.03588 C 0.10816 0.02824 0.11093 0.02222 0.11232 0.01481 C 0.1118 0.00139 0.1125 -0.025 0.10191 -0.03519 C 0.1 -0.03704 0.09757 -0.03773 0.09566 -0.03935 C 0.08889 -0.03796 0.08593 -0.0375 0.0842 -0.02824 C 0.08455 -0.02315 0.08437 -0.01806 0.08524 -0.01296 C 0.08611 -0.0081 0.0901 -0.00718 0.09253 -0.00463 C 0.09514 -0.00162 0.09739 0.00185 0.09982 0.00509 C 0.1026 0.0088 0.11389 0.01157 0.11857 0.01481 C 0.12482 0.01366 0.13021 0.01134 0.13628 0.00926 C 0.14097 0.00301 0.15017 -0.00417 0.15295 -0.01157 C 0.1559 -0.01944 0.1592 -0.02454 0.16337 -0.03102 C 0.16649 -0.03588 0.16493 -0.03866 0.16962 -0.04074 C 0.17118 -0.04398 0.17656 -0.05 0.17899 -0.05185 C 0.18038 -0.05324 0.18524 -0.05463 0.18524 -0.0544 C 0.19045 -0.05208 0.19392 -0.0463 0.19878 -0.04213 C 0.20156 -0.02732 0.20729 -0.02361 0.21649 -0.01574 C 0.21996 -0.01273 0.22413 -0.01482 0.22899 -0.01435 C 0.23264 -0.01111 0.22968 -0.01181 0.23316 -0.01181 " pathEditMode="relative" rAng="0" ptsTypes="fffffffffffffffffffffffffff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00" y="7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300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2" dur="2000" fill="hold"/>
                                        <p:tgtEl>
                                          <p:spTgt spid="300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3000" fill="hold"/>
                                        <p:tgtEl>
                                          <p:spTgt spid="300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00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0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0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00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00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300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0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0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0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0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65" grpId="0"/>
      <p:bldP spid="300095" grpId="0" animBg="1"/>
      <p:bldP spid="300096" grpId="0" animBg="1"/>
      <p:bldP spid="300097" grpId="0" animBg="1"/>
      <p:bldP spid="300098" grpId="0" animBg="1"/>
      <p:bldP spid="300105" grpId="0" animBg="1"/>
      <p:bldP spid="300106" grpId="0"/>
      <p:bldP spid="300111" grpId="0" animBg="1"/>
      <p:bldP spid="300111" grpId="1" animBg="1"/>
      <p:bldP spid="300116" grpId="0" animBg="1"/>
      <p:bldP spid="300117" grpId="0" animBg="1"/>
      <p:bldP spid="300118" grpId="0" animBg="1"/>
      <p:bldP spid="300135" grpId="0" animBg="1"/>
      <p:bldP spid="300136" grpId="0"/>
      <p:bldP spid="300144" grpId="0" animBg="1"/>
      <p:bldP spid="30014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73012" y="325437"/>
            <a:ext cx="6457950" cy="203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alibri" pitchFamily="34" charset="0"/>
              </a:rPr>
              <a:t>GROWTH OF VITAMIN D RESEARCH</a:t>
            </a:r>
          </a:p>
          <a:p>
            <a:r>
              <a:rPr lang="en-US" sz="3200" b="1" dirty="0">
                <a:solidFill>
                  <a:srgbClr val="C00000"/>
                </a:solidFill>
                <a:latin typeface="Calibri" pitchFamily="34" charset="0"/>
              </a:rPr>
              <a:t>OVER THE PAST </a:t>
            </a:r>
            <a:r>
              <a:rPr lang="en-US" sz="3200" b="1" dirty="0" smtClean="0">
                <a:solidFill>
                  <a:srgbClr val="C00000"/>
                </a:solidFill>
                <a:latin typeface="Calibri" pitchFamily="34" charset="0"/>
              </a:rPr>
              <a:t>54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</a:rPr>
              <a:t>YEARS</a:t>
            </a:r>
          </a:p>
          <a:p>
            <a:endParaRPr lang="en-US" sz="1000" dirty="0">
              <a:solidFill>
                <a:srgbClr val="C00000"/>
              </a:solidFill>
              <a:latin typeface="Calibri" pitchFamily="34" charset="0"/>
            </a:endParaRPr>
          </a:p>
          <a:p>
            <a:pPr algn="ctr"/>
            <a:r>
              <a:rPr lang="en-US" sz="2400" dirty="0">
                <a:solidFill>
                  <a:srgbClr val="800080"/>
                </a:solidFill>
                <a:latin typeface="Calibri" pitchFamily="34" charset="0"/>
              </a:rPr>
              <a:t>[‘</a:t>
            </a:r>
            <a:r>
              <a:rPr lang="en-US" sz="2000" b="1" dirty="0">
                <a:solidFill>
                  <a:srgbClr val="800080"/>
                </a:solidFill>
                <a:latin typeface="Calibri" pitchFamily="34" charset="0"/>
              </a:rPr>
              <a:t>Vitamin D’ in the Title or Abstract @ PubMed]</a:t>
            </a:r>
          </a:p>
          <a:p>
            <a:endParaRPr lang="en-US" sz="2800" dirty="0">
              <a:solidFill>
                <a:srgbClr val="C00000"/>
              </a:solidFill>
              <a:latin typeface="Calibri" pitchFamily="34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010246182"/>
              </p:ext>
            </p:extLst>
          </p:nvPr>
        </p:nvGraphicFramePr>
        <p:xfrm>
          <a:off x="1371600" y="1828800"/>
          <a:ext cx="6469380" cy="4107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700" name="TextBox 6"/>
          <p:cNvSpPr txBox="1">
            <a:spLocks noChangeArrowheads="1"/>
          </p:cNvSpPr>
          <p:nvPr/>
        </p:nvSpPr>
        <p:spPr bwMode="auto">
          <a:xfrm rot="-5400000">
            <a:off x="6357144" y="3472656"/>
            <a:ext cx="3352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</a:rPr>
              <a:t>Number of Publications Per Year</a:t>
            </a:r>
          </a:p>
        </p:txBody>
      </p:sp>
      <p:sp>
        <p:nvSpPr>
          <p:cNvPr id="2053" name="TextBox 8"/>
          <p:cNvSpPr txBox="1">
            <a:spLocks noChangeArrowheads="1"/>
          </p:cNvSpPr>
          <p:nvPr/>
        </p:nvSpPr>
        <p:spPr bwMode="auto">
          <a:xfrm>
            <a:off x="7056438" y="1895475"/>
            <a:ext cx="3270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>
                <a:solidFill>
                  <a:srgbClr val="008000"/>
                </a:solidFill>
              </a:rPr>
              <a:t>*</a:t>
            </a:r>
          </a:p>
        </p:txBody>
      </p:sp>
      <p:sp>
        <p:nvSpPr>
          <p:cNvPr id="8" name="Rectangle 7"/>
          <p:cNvSpPr/>
          <p:nvPr/>
        </p:nvSpPr>
        <p:spPr>
          <a:xfrm>
            <a:off x="1600200" y="2103438"/>
            <a:ext cx="5791200" cy="33829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9703" name="TextBox 9"/>
          <p:cNvSpPr txBox="1">
            <a:spLocks noChangeArrowheads="1"/>
          </p:cNvSpPr>
          <p:nvPr/>
        </p:nvSpPr>
        <p:spPr bwMode="auto">
          <a:xfrm rot="-5400000">
            <a:off x="6585744" y="5445919"/>
            <a:ext cx="172243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 smtClean="0"/>
              <a:t> </a:t>
            </a:r>
            <a:endParaRPr lang="en-US" sz="1200" dirty="0"/>
          </a:p>
          <a:p>
            <a:endParaRPr lang="en-US" sz="1000" dirty="0"/>
          </a:p>
        </p:txBody>
      </p:sp>
      <p:sp>
        <p:nvSpPr>
          <p:cNvPr id="9" name="5-Point Star 8"/>
          <p:cNvSpPr/>
          <p:nvPr/>
        </p:nvSpPr>
        <p:spPr>
          <a:xfrm rot="20818755">
            <a:off x="3120919" y="1725037"/>
            <a:ext cx="2597361" cy="1800430"/>
          </a:xfrm>
          <a:prstGeom prst="star5">
            <a:avLst>
              <a:gd name="adj" fmla="val 2671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Vitamin D is a HOT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Topic !!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1447800" y="3371671"/>
            <a:ext cx="5943600" cy="1200329"/>
          </a:xfrm>
          <a:prstGeom prst="rect">
            <a:avLst/>
          </a:prstGeom>
          <a:solidFill>
            <a:schemeClr val="accent1"/>
          </a:solidFill>
          <a:ln w="476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 </a:t>
            </a:r>
          </a:p>
          <a:p>
            <a:r>
              <a:rPr lang="en-US" sz="3200" b="1" dirty="0" smtClean="0">
                <a:solidFill>
                  <a:srgbClr val="C00000"/>
                </a:solidFill>
              </a:rPr>
              <a:t>54 </a:t>
            </a:r>
            <a:r>
              <a:rPr lang="en-US" sz="3200" b="1" dirty="0">
                <a:solidFill>
                  <a:srgbClr val="C00000"/>
                </a:solidFill>
              </a:rPr>
              <a:t>year total </a:t>
            </a:r>
            <a:r>
              <a:rPr lang="en-US" sz="3200" b="1" dirty="0" smtClean="0">
                <a:solidFill>
                  <a:srgbClr val="C00000"/>
                </a:solidFill>
              </a:rPr>
              <a:t>~ 39,500 papers </a:t>
            </a:r>
            <a:endParaRPr lang="en-US" sz="3200" dirty="0">
              <a:solidFill>
                <a:srgbClr val="C00000"/>
              </a:solidFill>
            </a:endParaRPr>
          </a:p>
          <a:p>
            <a:r>
              <a:rPr lang="en-US" sz="800" dirty="0">
                <a:solidFill>
                  <a:srgbClr val="C00000"/>
                </a:solidFill>
              </a:rPr>
              <a:t>                     </a:t>
            </a:r>
          </a:p>
          <a:p>
            <a:r>
              <a:rPr lang="en-US" sz="8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6248400" y="609600"/>
            <a:ext cx="1447800" cy="838200"/>
          </a:xfrm>
          <a:prstGeom prst="wedgeRoundRectCallout">
            <a:avLst>
              <a:gd name="adj1" fmla="val 98398"/>
              <a:gd name="adj2" fmla="val 41841"/>
              <a:gd name="adj3" fmla="val 16667"/>
            </a:avLst>
          </a:prstGeom>
          <a:solidFill>
            <a:schemeClr val="accent1"/>
          </a:solidFill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dirty="0" smtClean="0">
                <a:solidFill>
                  <a:srgbClr val="C00000"/>
                </a:solidFill>
              </a:rPr>
              <a:t>    </a:t>
            </a:r>
            <a:r>
              <a:rPr lang="en-US" sz="1650" b="1" dirty="0" smtClean="0">
                <a:solidFill>
                  <a:srgbClr val="C00000"/>
                </a:solidFill>
              </a:rPr>
              <a:t> 3700                                 Papers/</a:t>
            </a:r>
            <a:r>
              <a:rPr lang="en-US" sz="1650" b="1" dirty="0" err="1" smtClean="0">
                <a:solidFill>
                  <a:srgbClr val="C00000"/>
                </a:solidFill>
              </a:rPr>
              <a:t>YR</a:t>
            </a:r>
            <a:r>
              <a:rPr lang="en-US" sz="1650" b="1" dirty="0" smtClean="0">
                <a:solidFill>
                  <a:srgbClr val="C00000"/>
                </a:solidFill>
              </a:rPr>
              <a:t>     </a:t>
            </a:r>
            <a:endParaRPr lang="en-US" sz="1650" b="1" dirty="0">
              <a:solidFill>
                <a:srgbClr val="C00000"/>
              </a:solidFill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8033544" y="5462430"/>
            <a:ext cx="729456" cy="55737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 2014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FF0000"/>
                </a:solidFill>
                <a:latin typeface="Arial" charset="0"/>
              </a:rPr>
              <a:t>YEAR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 flipV="1">
            <a:off x="8427440" y="1447800"/>
            <a:ext cx="0" cy="39624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3673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8" grpId="0" animBg="1"/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688" y="3103563"/>
            <a:ext cx="5726112" cy="230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Rectangle 4"/>
          <p:cNvSpPr>
            <a:spLocks noChangeArrowheads="1"/>
          </p:cNvSpPr>
          <p:nvPr/>
        </p:nvSpPr>
        <p:spPr bwMode="auto">
          <a:xfrm>
            <a:off x="76200" y="152400"/>
            <a:ext cx="8915400" cy="461963"/>
          </a:xfrm>
          <a:prstGeom prst="rect">
            <a:avLst/>
          </a:prstGeom>
          <a:noFill/>
          <a:ln w="38100" algn="ctr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400" dirty="0">
                <a:solidFill>
                  <a:srgbClr val="FFC000"/>
                </a:solidFill>
              </a:rPr>
              <a:t>1</a:t>
            </a:r>
            <a:r>
              <a:rPr lang="el-GR" altLang="en-US" sz="2400" dirty="0">
                <a:solidFill>
                  <a:srgbClr val="FFC000"/>
                </a:solidFill>
              </a:rPr>
              <a:t>α</a:t>
            </a:r>
            <a:r>
              <a:rPr lang="en-US" altLang="en-US" sz="2400" dirty="0">
                <a:solidFill>
                  <a:srgbClr val="FFC000"/>
                </a:solidFill>
              </a:rPr>
              <a:t>,25(OH)</a:t>
            </a:r>
            <a:r>
              <a:rPr lang="en-US" altLang="en-US" sz="2400" baseline="-25000" dirty="0">
                <a:solidFill>
                  <a:srgbClr val="FFC000"/>
                </a:solidFill>
              </a:rPr>
              <a:t>2</a:t>
            </a:r>
            <a:r>
              <a:rPr lang="en-US" altLang="en-US" sz="2400" dirty="0">
                <a:solidFill>
                  <a:srgbClr val="FFC000"/>
                </a:solidFill>
              </a:rPr>
              <a:t>D</a:t>
            </a:r>
            <a:r>
              <a:rPr lang="en-US" altLang="en-US" sz="2400" baseline="-25000" dirty="0">
                <a:solidFill>
                  <a:srgbClr val="FFC000"/>
                </a:solidFill>
              </a:rPr>
              <a:t>3</a:t>
            </a:r>
            <a:r>
              <a:rPr lang="en-US" altLang="en-US" sz="2400" dirty="0">
                <a:solidFill>
                  <a:srgbClr val="FFC000"/>
                </a:solidFill>
              </a:rPr>
              <a:t> ACTIVATES THE INNATE IMMUNE SYSTEM</a:t>
            </a:r>
          </a:p>
        </p:txBody>
      </p:sp>
      <p:sp>
        <p:nvSpPr>
          <p:cNvPr id="60420" name="Text Box 6"/>
          <p:cNvSpPr txBox="1">
            <a:spLocks noChangeArrowheads="1"/>
          </p:cNvSpPr>
          <p:nvPr/>
        </p:nvSpPr>
        <p:spPr bwMode="auto">
          <a:xfrm>
            <a:off x="5715000" y="5491163"/>
            <a:ext cx="3082925" cy="369887"/>
          </a:xfrm>
          <a:prstGeom prst="rect">
            <a:avLst/>
          </a:prstGeom>
          <a:solidFill>
            <a:schemeClr val="tx1"/>
          </a:solidFill>
          <a:ln w="9525" algn="ctr">
            <a:solidFill>
              <a:srgbClr val="FF00FF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>
                <a:solidFill>
                  <a:srgbClr val="FF66FF"/>
                </a:solidFill>
              </a:rPr>
              <a:t>SCIENCE  </a:t>
            </a:r>
            <a:r>
              <a:rPr lang="en-US" altLang="en-US" u="sng">
                <a:solidFill>
                  <a:srgbClr val="FF66FF"/>
                </a:solidFill>
              </a:rPr>
              <a:t>311</a:t>
            </a:r>
            <a:r>
              <a:rPr lang="en-US" altLang="en-US" b="0">
                <a:solidFill>
                  <a:srgbClr val="FF66FF"/>
                </a:solidFill>
              </a:rPr>
              <a:t>:</a:t>
            </a:r>
            <a:r>
              <a:rPr lang="en-US" altLang="en-US">
                <a:solidFill>
                  <a:srgbClr val="FF66FF"/>
                </a:solidFill>
              </a:rPr>
              <a:t> 1770 (2006)</a:t>
            </a:r>
          </a:p>
        </p:txBody>
      </p:sp>
      <p:pic>
        <p:nvPicPr>
          <p:cNvPr id="6042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6805613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2" name="Text Box 8"/>
          <p:cNvSpPr txBox="1">
            <a:spLocks noChangeArrowheads="1"/>
          </p:cNvSpPr>
          <p:nvPr/>
        </p:nvSpPr>
        <p:spPr bwMode="auto">
          <a:xfrm>
            <a:off x="381000" y="2286000"/>
            <a:ext cx="4168775" cy="379413"/>
          </a:xfrm>
          <a:prstGeom prst="rect">
            <a:avLst/>
          </a:prstGeom>
          <a:solidFill>
            <a:schemeClr val="tx1"/>
          </a:solidFill>
          <a:ln w="12700" algn="ctr">
            <a:solidFill>
              <a:srgbClr val="FF66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>
                <a:solidFill>
                  <a:srgbClr val="FF66FF"/>
                </a:solidFill>
              </a:rPr>
              <a:t>J. IMMUNOLOGY </a:t>
            </a:r>
            <a:r>
              <a:rPr lang="en-US" altLang="en-US" u="sng">
                <a:solidFill>
                  <a:srgbClr val="FF66FF"/>
                </a:solidFill>
              </a:rPr>
              <a:t>173</a:t>
            </a:r>
            <a:r>
              <a:rPr lang="en-US" altLang="en-US">
                <a:solidFill>
                  <a:srgbClr val="FF66FF"/>
                </a:solidFill>
              </a:rPr>
              <a:t>:</a:t>
            </a:r>
            <a:r>
              <a:rPr lang="en-US" altLang="en-US" b="0">
                <a:solidFill>
                  <a:srgbClr val="FF66FF"/>
                </a:solidFill>
              </a:rPr>
              <a:t> </a:t>
            </a:r>
            <a:r>
              <a:rPr lang="en-US" altLang="en-US">
                <a:solidFill>
                  <a:srgbClr val="FF66FF"/>
                </a:solidFill>
              </a:rPr>
              <a:t>2909 (2004)</a:t>
            </a:r>
          </a:p>
        </p:txBody>
      </p:sp>
      <p:sp>
        <p:nvSpPr>
          <p:cNvPr id="173065" name="Rectangle 9"/>
          <p:cNvSpPr>
            <a:spLocks noChangeArrowheads="1"/>
          </p:cNvSpPr>
          <p:nvPr/>
        </p:nvSpPr>
        <p:spPr bwMode="auto">
          <a:xfrm>
            <a:off x="76200" y="2971800"/>
            <a:ext cx="3124200" cy="3416300"/>
          </a:xfrm>
          <a:prstGeom prst="rect">
            <a:avLst/>
          </a:prstGeom>
          <a:solidFill>
            <a:schemeClr val="tx1"/>
          </a:solidFill>
          <a:ln w="28575" algn="ctr">
            <a:solidFill>
              <a:srgbClr val="66FF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solidFill>
                  <a:srgbClr val="66FF33"/>
                </a:solidFill>
              </a:rPr>
              <a:t>“</a:t>
            </a:r>
            <a:r>
              <a:rPr lang="en-US" altLang="en-US">
                <a:solidFill>
                  <a:srgbClr val="66FF33"/>
                </a:solidFill>
              </a:rPr>
              <a:t>The innate immune system provides front-line protection against….. </a:t>
            </a:r>
          </a:p>
          <a:p>
            <a:pPr algn="ctr" eaLnBrk="1" hangingPunct="1"/>
            <a:r>
              <a:rPr lang="en-US" altLang="en-US">
                <a:solidFill>
                  <a:srgbClr val="66FF33"/>
                </a:solidFill>
              </a:rPr>
              <a:t>..infectious agents such as tuberculosis and</a:t>
            </a:r>
          </a:p>
          <a:p>
            <a:pPr algn="ctr" eaLnBrk="1" hangingPunct="1"/>
            <a:r>
              <a:rPr lang="en-US" altLang="en-US">
                <a:solidFill>
                  <a:srgbClr val="66FF33"/>
                </a:solidFill>
              </a:rPr>
              <a:t> antibiotic-resistant pathogens such as </a:t>
            </a:r>
            <a:r>
              <a:rPr lang="en-US" altLang="en-US" i="1">
                <a:solidFill>
                  <a:srgbClr val="66FF33"/>
                </a:solidFill>
              </a:rPr>
              <a:t>Pseudomonas aeruginosa,</a:t>
            </a:r>
          </a:p>
          <a:p>
            <a:pPr algn="ctr" eaLnBrk="1" hangingPunct="1"/>
            <a:r>
              <a:rPr lang="en-US" altLang="en-US" i="1">
                <a:solidFill>
                  <a:srgbClr val="66FF33"/>
                </a:solidFill>
              </a:rPr>
              <a:t> the agent responsible for long term </a:t>
            </a:r>
            <a:r>
              <a:rPr lang="en-US" altLang="en-US">
                <a:solidFill>
                  <a:srgbClr val="66FF33"/>
                </a:solidFill>
              </a:rPr>
              <a:t>infection in many</a:t>
            </a:r>
          </a:p>
          <a:p>
            <a:pPr algn="ctr" eaLnBrk="1" hangingPunct="1"/>
            <a:r>
              <a:rPr lang="en-US" altLang="en-US">
                <a:solidFill>
                  <a:srgbClr val="66FF33"/>
                </a:solidFill>
              </a:rPr>
              <a:t> cystic fibrosis patients”.</a:t>
            </a:r>
            <a:r>
              <a:rPr lang="en-US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882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3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3"/>
          <p:cNvSpPr txBox="1">
            <a:spLocks noChangeArrowheads="1"/>
          </p:cNvSpPr>
          <p:nvPr/>
        </p:nvSpPr>
        <p:spPr bwMode="auto">
          <a:xfrm>
            <a:off x="1238250" y="3228975"/>
            <a:ext cx="9334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000000"/>
                </a:solidFill>
              </a:rPr>
              <a:t>COMMENTS</a:t>
            </a:r>
          </a:p>
        </p:txBody>
      </p:sp>
      <p:sp>
        <p:nvSpPr>
          <p:cNvPr id="59395" name="Text Box 4"/>
          <p:cNvSpPr txBox="1">
            <a:spLocks noChangeArrowheads="1"/>
          </p:cNvSpPr>
          <p:nvPr/>
        </p:nvSpPr>
        <p:spPr bwMode="auto">
          <a:xfrm>
            <a:off x="0" y="1363663"/>
            <a:ext cx="13398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solidFill>
                  <a:srgbClr val="000000"/>
                </a:solidFill>
              </a:rPr>
              <a:t>SKIN + </a:t>
            </a:r>
            <a:r>
              <a:rPr lang="en-US" altLang="en-US" sz="1100" i="1">
                <a:solidFill>
                  <a:srgbClr val="000000"/>
                </a:solidFill>
              </a:rPr>
              <a:t>UV</a:t>
            </a:r>
            <a:r>
              <a:rPr lang="en-US" altLang="en-US" sz="1100">
                <a:solidFill>
                  <a:srgbClr val="000000"/>
                </a:solidFill>
              </a:rPr>
              <a:t> LIGHT</a:t>
            </a:r>
          </a:p>
        </p:txBody>
      </p:sp>
      <p:sp>
        <p:nvSpPr>
          <p:cNvPr id="59396" name="Line 5"/>
          <p:cNvSpPr>
            <a:spLocks noChangeShapeType="1"/>
          </p:cNvSpPr>
          <p:nvPr/>
        </p:nvSpPr>
        <p:spPr bwMode="auto">
          <a:xfrm>
            <a:off x="476250" y="1628775"/>
            <a:ext cx="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397" name="Text Box 6"/>
          <p:cNvSpPr txBox="1">
            <a:spLocks noChangeArrowheads="1"/>
          </p:cNvSpPr>
          <p:nvPr/>
        </p:nvSpPr>
        <p:spPr bwMode="auto">
          <a:xfrm>
            <a:off x="38100" y="2128838"/>
            <a:ext cx="9445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</a:rPr>
              <a:t>Vitamin D</a:t>
            </a:r>
            <a:r>
              <a:rPr lang="en-US" altLang="en-US" sz="1200" baseline="-25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59398" name="Line 7"/>
          <p:cNvSpPr>
            <a:spLocks noChangeShapeType="1"/>
          </p:cNvSpPr>
          <p:nvPr/>
        </p:nvSpPr>
        <p:spPr bwMode="auto">
          <a:xfrm flipV="1">
            <a:off x="466725" y="2371725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399" name="Text Box 8"/>
          <p:cNvSpPr txBox="1">
            <a:spLocks noChangeArrowheads="1"/>
          </p:cNvSpPr>
          <p:nvPr/>
        </p:nvSpPr>
        <p:spPr bwMode="auto">
          <a:xfrm>
            <a:off x="123825" y="2832100"/>
            <a:ext cx="7048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solidFill>
                  <a:srgbClr val="000000"/>
                </a:solidFill>
              </a:rPr>
              <a:t>DIET</a:t>
            </a:r>
          </a:p>
        </p:txBody>
      </p:sp>
      <p:sp>
        <p:nvSpPr>
          <p:cNvPr id="59400" name="Line 9"/>
          <p:cNvSpPr>
            <a:spLocks noChangeShapeType="1"/>
          </p:cNvSpPr>
          <p:nvPr/>
        </p:nvSpPr>
        <p:spPr bwMode="auto">
          <a:xfrm>
            <a:off x="914400" y="2414588"/>
            <a:ext cx="542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01" name="Text Box 10"/>
          <p:cNvSpPr txBox="1">
            <a:spLocks noChangeArrowheads="1"/>
          </p:cNvSpPr>
          <p:nvPr/>
        </p:nvSpPr>
        <p:spPr bwMode="auto">
          <a:xfrm>
            <a:off x="860425" y="2147888"/>
            <a:ext cx="6238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</a:rPr>
              <a:t>LIVER</a:t>
            </a:r>
          </a:p>
        </p:txBody>
      </p:sp>
      <p:sp>
        <p:nvSpPr>
          <p:cNvPr id="59402" name="Text Box 11"/>
          <p:cNvSpPr txBox="1">
            <a:spLocks noChangeArrowheads="1"/>
          </p:cNvSpPr>
          <p:nvPr/>
        </p:nvSpPr>
        <p:spPr bwMode="auto">
          <a:xfrm>
            <a:off x="1393825" y="2147888"/>
            <a:ext cx="84931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</a:rPr>
              <a:t>25(OH)D</a:t>
            </a:r>
            <a:r>
              <a:rPr lang="en-US" altLang="en-US" sz="1200" baseline="-25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59403" name="Text Box 12"/>
          <p:cNvSpPr txBox="1">
            <a:spLocks noChangeArrowheads="1"/>
          </p:cNvSpPr>
          <p:nvPr/>
        </p:nvSpPr>
        <p:spPr bwMode="auto">
          <a:xfrm>
            <a:off x="2660650" y="3255963"/>
            <a:ext cx="1841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>
              <a:solidFill>
                <a:srgbClr val="000000"/>
              </a:solidFill>
            </a:endParaRPr>
          </a:p>
        </p:txBody>
      </p:sp>
      <p:sp>
        <p:nvSpPr>
          <p:cNvPr id="59404" name="Text Box 13"/>
          <p:cNvSpPr txBox="1">
            <a:spLocks noChangeArrowheads="1"/>
          </p:cNvSpPr>
          <p:nvPr/>
        </p:nvSpPr>
        <p:spPr bwMode="auto">
          <a:xfrm>
            <a:off x="2660650" y="3287713"/>
            <a:ext cx="1841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>
              <a:solidFill>
                <a:srgbClr val="000000"/>
              </a:solidFill>
            </a:endParaRPr>
          </a:p>
        </p:txBody>
      </p:sp>
      <p:sp>
        <p:nvSpPr>
          <p:cNvPr id="59405" name="Text Box 14"/>
          <p:cNvSpPr txBox="1">
            <a:spLocks noChangeArrowheads="1"/>
          </p:cNvSpPr>
          <p:nvPr/>
        </p:nvSpPr>
        <p:spPr bwMode="auto">
          <a:xfrm>
            <a:off x="2660650" y="31829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9406" name="Text Box 15"/>
          <p:cNvSpPr txBox="1">
            <a:spLocks noChangeArrowheads="1"/>
          </p:cNvSpPr>
          <p:nvPr/>
        </p:nvSpPr>
        <p:spPr bwMode="auto">
          <a:xfrm>
            <a:off x="1346200" y="262731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9407" name="Line 16"/>
          <p:cNvSpPr>
            <a:spLocks noChangeShapeType="1"/>
          </p:cNvSpPr>
          <p:nvPr/>
        </p:nvSpPr>
        <p:spPr bwMode="auto">
          <a:xfrm flipV="1">
            <a:off x="1609725" y="1647825"/>
            <a:ext cx="0" cy="485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08" name="Line 17"/>
          <p:cNvSpPr>
            <a:spLocks noChangeShapeType="1"/>
          </p:cNvSpPr>
          <p:nvPr/>
        </p:nvSpPr>
        <p:spPr bwMode="auto">
          <a:xfrm flipV="1">
            <a:off x="1609725" y="2409825"/>
            <a:ext cx="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09" name="Line 18"/>
          <p:cNvSpPr>
            <a:spLocks noChangeShapeType="1"/>
          </p:cNvSpPr>
          <p:nvPr/>
        </p:nvSpPr>
        <p:spPr bwMode="auto">
          <a:xfrm>
            <a:off x="1609725" y="1635125"/>
            <a:ext cx="1457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10" name="Line 19"/>
          <p:cNvSpPr>
            <a:spLocks noChangeShapeType="1"/>
          </p:cNvSpPr>
          <p:nvPr/>
        </p:nvSpPr>
        <p:spPr bwMode="auto">
          <a:xfrm>
            <a:off x="1616075" y="2876550"/>
            <a:ext cx="1457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11" name="Line 20"/>
          <p:cNvSpPr>
            <a:spLocks noChangeShapeType="1"/>
          </p:cNvSpPr>
          <p:nvPr/>
        </p:nvSpPr>
        <p:spPr bwMode="auto">
          <a:xfrm>
            <a:off x="3067050" y="1641475"/>
            <a:ext cx="0" cy="473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12" name="Line 21"/>
          <p:cNvSpPr>
            <a:spLocks noChangeShapeType="1"/>
          </p:cNvSpPr>
          <p:nvPr/>
        </p:nvSpPr>
        <p:spPr bwMode="auto">
          <a:xfrm flipV="1">
            <a:off x="3076575" y="2409825"/>
            <a:ext cx="0" cy="454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13" name="Text Box 22"/>
          <p:cNvSpPr txBox="1">
            <a:spLocks noChangeArrowheads="1"/>
          </p:cNvSpPr>
          <p:nvPr/>
        </p:nvSpPr>
        <p:spPr bwMode="auto">
          <a:xfrm>
            <a:off x="2454275" y="2120900"/>
            <a:ext cx="10334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200">
                <a:solidFill>
                  <a:srgbClr val="000000"/>
                </a:solidFill>
              </a:rPr>
              <a:t>1</a:t>
            </a:r>
            <a:r>
              <a:rPr lang="en-US" altLang="en-US" sz="1200">
                <a:solidFill>
                  <a:srgbClr val="000000"/>
                </a:solidFill>
                <a:sym typeface="Symbol" pitchFamily="18" charset="2"/>
              </a:rPr>
              <a:t>,25(OH)</a:t>
            </a:r>
            <a:r>
              <a:rPr lang="en-US" altLang="en-US" sz="1200" baseline="-2500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en-US" altLang="en-US" sz="1200">
                <a:solidFill>
                  <a:srgbClr val="000000"/>
                </a:solidFill>
                <a:sym typeface="Symbol" pitchFamily="18" charset="2"/>
              </a:rPr>
              <a:t>D</a:t>
            </a:r>
            <a:r>
              <a:rPr lang="en-US" altLang="en-US" sz="1200" baseline="-25000">
                <a:solidFill>
                  <a:srgbClr val="000000"/>
                </a:solidFill>
                <a:sym typeface="Symbol" pitchFamily="18" charset="2"/>
              </a:rPr>
              <a:t>3</a:t>
            </a:r>
          </a:p>
        </p:txBody>
      </p:sp>
      <p:sp>
        <p:nvSpPr>
          <p:cNvPr id="59414" name="Text Box 23"/>
          <p:cNvSpPr txBox="1">
            <a:spLocks noChangeArrowheads="1"/>
          </p:cNvSpPr>
          <p:nvPr/>
        </p:nvSpPr>
        <p:spPr bwMode="auto">
          <a:xfrm>
            <a:off x="1733550" y="21256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9415" name="Text Box 24"/>
          <p:cNvSpPr txBox="1">
            <a:spLocks noChangeArrowheads="1"/>
          </p:cNvSpPr>
          <p:nvPr/>
        </p:nvSpPr>
        <p:spPr bwMode="auto">
          <a:xfrm>
            <a:off x="1584325" y="1671638"/>
            <a:ext cx="17208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25(OH)D-</a:t>
            </a:r>
            <a:r>
              <a:rPr lang="en-US" altLang="en-US" sz="1000">
                <a:solidFill>
                  <a:srgbClr val="000000"/>
                </a:solidFill>
              </a:rPr>
              <a:t>1</a:t>
            </a:r>
            <a:r>
              <a:rPr lang="el-GR" altLang="en-US" sz="1000">
                <a:solidFill>
                  <a:srgbClr val="000000"/>
                </a:solidFill>
              </a:rPr>
              <a:t>α</a:t>
            </a:r>
            <a:r>
              <a:rPr lang="en-US" altLang="en-US" sz="1000">
                <a:solidFill>
                  <a:srgbClr val="000000"/>
                </a:solidFill>
              </a:rPr>
              <a:t>-</a:t>
            </a:r>
            <a:r>
              <a:rPr lang="en-US" altLang="en-US" sz="1000">
                <a:solidFill>
                  <a:srgbClr val="000000"/>
                </a:solidFill>
                <a:sym typeface="Symbol" pitchFamily="18" charset="2"/>
              </a:rPr>
              <a:t>hydroxylase</a:t>
            </a:r>
          </a:p>
        </p:txBody>
      </p:sp>
      <p:sp>
        <p:nvSpPr>
          <p:cNvPr id="59416" name="Text Box 25"/>
          <p:cNvSpPr txBox="1">
            <a:spLocks noChangeArrowheads="1"/>
          </p:cNvSpPr>
          <p:nvPr/>
        </p:nvSpPr>
        <p:spPr bwMode="auto">
          <a:xfrm>
            <a:off x="1762125" y="2844800"/>
            <a:ext cx="11779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000000"/>
                </a:solidFill>
              </a:rPr>
              <a:t>PARACRINE</a:t>
            </a:r>
            <a:r>
              <a:rPr lang="en-US" altLang="en-US" sz="1200">
                <a:solidFill>
                  <a:srgbClr val="000000"/>
                </a:solidFill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800">
                <a:solidFill>
                  <a:srgbClr val="000000"/>
                </a:solidFill>
              </a:rPr>
              <a:t>(at least 10 cell types)</a:t>
            </a:r>
          </a:p>
        </p:txBody>
      </p:sp>
      <p:sp>
        <p:nvSpPr>
          <p:cNvPr id="59417" name="Text Box 26"/>
          <p:cNvSpPr txBox="1">
            <a:spLocks noChangeArrowheads="1"/>
          </p:cNvSpPr>
          <p:nvPr/>
        </p:nvSpPr>
        <p:spPr bwMode="auto">
          <a:xfrm>
            <a:off x="1914525" y="1417638"/>
            <a:ext cx="6683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000000"/>
                </a:solidFill>
              </a:rPr>
              <a:t>KIDNEY</a:t>
            </a:r>
          </a:p>
        </p:txBody>
      </p:sp>
      <p:sp>
        <p:nvSpPr>
          <p:cNvPr id="59418" name="Rectangle 27"/>
          <p:cNvSpPr>
            <a:spLocks noChangeArrowheads="1"/>
          </p:cNvSpPr>
          <p:nvPr/>
        </p:nvSpPr>
        <p:spPr bwMode="auto">
          <a:xfrm>
            <a:off x="1627188" y="2584450"/>
            <a:ext cx="15875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25(OH)D-1</a:t>
            </a:r>
            <a:r>
              <a:rPr lang="el-GR" altLang="en-US" sz="900">
                <a:solidFill>
                  <a:srgbClr val="000000"/>
                </a:solidFill>
              </a:rPr>
              <a:t>α</a:t>
            </a:r>
            <a:r>
              <a:rPr lang="en-US" altLang="en-US" sz="900">
                <a:solidFill>
                  <a:srgbClr val="000000"/>
                </a:solidFill>
              </a:rPr>
              <a:t>-</a:t>
            </a:r>
            <a:r>
              <a:rPr lang="en-US" altLang="en-US" sz="900">
                <a:solidFill>
                  <a:srgbClr val="000000"/>
                </a:solidFill>
                <a:sym typeface="Symbol" pitchFamily="18" charset="2"/>
              </a:rPr>
              <a:t>hydroxylase</a:t>
            </a:r>
          </a:p>
        </p:txBody>
      </p:sp>
      <p:sp>
        <p:nvSpPr>
          <p:cNvPr id="59419" name="Text Box 41"/>
          <p:cNvSpPr txBox="1">
            <a:spLocks noChangeArrowheads="1"/>
          </p:cNvSpPr>
          <p:nvPr/>
        </p:nvSpPr>
        <p:spPr bwMode="auto">
          <a:xfrm>
            <a:off x="7775575" y="622617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9420" name="Line 54"/>
          <p:cNvSpPr>
            <a:spLocks noChangeShapeType="1"/>
          </p:cNvSpPr>
          <p:nvPr/>
        </p:nvSpPr>
        <p:spPr bwMode="auto">
          <a:xfrm>
            <a:off x="3486150" y="2257425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21" name="Line 55"/>
          <p:cNvSpPr>
            <a:spLocks noChangeShapeType="1"/>
          </p:cNvSpPr>
          <p:nvPr/>
        </p:nvSpPr>
        <p:spPr bwMode="auto">
          <a:xfrm>
            <a:off x="3705225" y="768350"/>
            <a:ext cx="1666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22" name="Line 56"/>
          <p:cNvSpPr>
            <a:spLocks noChangeShapeType="1"/>
          </p:cNvSpPr>
          <p:nvPr/>
        </p:nvSpPr>
        <p:spPr bwMode="auto">
          <a:xfrm>
            <a:off x="5638800" y="790575"/>
            <a:ext cx="1552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23" name="Line 57"/>
          <p:cNvSpPr>
            <a:spLocks noChangeShapeType="1"/>
          </p:cNvSpPr>
          <p:nvPr/>
        </p:nvSpPr>
        <p:spPr bwMode="auto">
          <a:xfrm>
            <a:off x="7648575" y="800100"/>
            <a:ext cx="1381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24" name="Text Box 73"/>
          <p:cNvSpPr txBox="1">
            <a:spLocks noChangeArrowheads="1"/>
          </p:cNvSpPr>
          <p:nvPr/>
        </p:nvSpPr>
        <p:spPr bwMode="auto">
          <a:xfrm>
            <a:off x="3916363" y="392113"/>
            <a:ext cx="12684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000000"/>
                </a:solidFill>
              </a:rPr>
              <a:t>PHYSIOLOGICAL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000000"/>
                </a:solidFill>
              </a:rPr>
              <a:t>SYSTEMS</a:t>
            </a:r>
          </a:p>
        </p:txBody>
      </p:sp>
      <p:sp>
        <p:nvSpPr>
          <p:cNvPr id="59425" name="Text Box 74"/>
          <p:cNvSpPr txBox="1">
            <a:spLocks noChangeArrowheads="1"/>
          </p:cNvSpPr>
          <p:nvPr/>
        </p:nvSpPr>
        <p:spPr bwMode="auto">
          <a:xfrm>
            <a:off x="5864225" y="382588"/>
            <a:ext cx="1016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000000"/>
                </a:solidFill>
              </a:rPr>
              <a:t>BIOLOGICAL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000000"/>
                </a:solidFill>
              </a:rPr>
              <a:t>RESPONSES</a:t>
            </a:r>
          </a:p>
        </p:txBody>
      </p:sp>
      <p:sp>
        <p:nvSpPr>
          <p:cNvPr id="59426" name="Text Box 75"/>
          <p:cNvSpPr txBox="1">
            <a:spLocks noChangeArrowheads="1"/>
          </p:cNvSpPr>
          <p:nvPr/>
        </p:nvSpPr>
        <p:spPr bwMode="auto">
          <a:xfrm>
            <a:off x="7437438" y="396875"/>
            <a:ext cx="17065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000">
                <a:solidFill>
                  <a:srgbClr val="000000"/>
                </a:solidFill>
              </a:rPr>
              <a:t>VITAMIN D DEFICIENCY RELATED DISEASES </a:t>
            </a:r>
          </a:p>
        </p:txBody>
      </p:sp>
      <p:sp>
        <p:nvSpPr>
          <p:cNvPr id="59427" name="Text Box 76"/>
          <p:cNvSpPr txBox="1">
            <a:spLocks noChangeArrowheads="1"/>
          </p:cNvSpPr>
          <p:nvPr/>
        </p:nvSpPr>
        <p:spPr bwMode="auto">
          <a:xfrm rot="10800000" flipV="1">
            <a:off x="123824" y="111948"/>
            <a:ext cx="2930525" cy="103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 dirty="0" smtClean="0"/>
              <a:t>Norman, </a:t>
            </a:r>
            <a:r>
              <a:rPr lang="en-US" altLang="en-US" sz="900" dirty="0" err="1" smtClean="0"/>
              <a:t>A.W</a:t>
            </a:r>
            <a:r>
              <a:rPr lang="en-US" altLang="en-US" sz="900" dirty="0" smtClean="0"/>
              <a:t>. </a:t>
            </a:r>
            <a:r>
              <a:rPr lang="en-US" altLang="en-US" sz="900" i="1" dirty="0"/>
              <a:t> </a:t>
            </a:r>
            <a:r>
              <a:rPr lang="en-US" altLang="en-US" sz="900" i="1" dirty="0" smtClean="0"/>
              <a:t> </a:t>
            </a:r>
            <a:r>
              <a:rPr lang="en-US" altLang="en-US" sz="800" dirty="0" smtClean="0"/>
              <a:t>History of the discovery of vitamin D and its daughter steroid hormone.  See Annals Nutrition &amp; Metabolism </a:t>
            </a:r>
            <a:r>
              <a:rPr lang="en-US" altLang="en-US" sz="800" b="0" dirty="0" smtClean="0"/>
              <a:t>61</a:t>
            </a:r>
            <a:r>
              <a:rPr lang="en-US" altLang="en-US" sz="800" dirty="0" smtClean="0"/>
              <a:t>:199 (2012).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800" dirty="0" smtClean="0"/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 smtClean="0">
                <a:solidFill>
                  <a:srgbClr val="990099"/>
                </a:solidFill>
              </a:rPr>
              <a:t>CONTRIBUTIONS </a:t>
            </a:r>
            <a:r>
              <a:rPr lang="en-US" altLang="en-US" sz="1400" dirty="0">
                <a:solidFill>
                  <a:srgbClr val="990099"/>
                </a:solidFill>
              </a:rPr>
              <a:t>OF VITAMIN D TO GOOD HEALTH</a:t>
            </a:r>
          </a:p>
        </p:txBody>
      </p:sp>
      <p:sp>
        <p:nvSpPr>
          <p:cNvPr id="59428" name="Text Box 77"/>
          <p:cNvSpPr txBox="1">
            <a:spLocks noChangeArrowheads="1"/>
          </p:cNvSpPr>
          <p:nvPr/>
        </p:nvSpPr>
        <p:spPr bwMode="auto">
          <a:xfrm>
            <a:off x="-92075" y="43513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085" name="Text Box 78"/>
          <p:cNvSpPr txBox="1">
            <a:spLocks noChangeArrowheads="1"/>
          </p:cNvSpPr>
          <p:nvPr/>
        </p:nvSpPr>
        <p:spPr bwMode="auto">
          <a:xfrm>
            <a:off x="0" y="3500438"/>
            <a:ext cx="1011238" cy="83026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srgbClr val="000000"/>
                </a:solidFill>
                <a:cs typeface="Arial" pitchFamily="34" charset="0"/>
              </a:rPr>
              <a:t>Vitamin D itself is biologically inactive. It is a precursor of 1</a:t>
            </a:r>
            <a:r>
              <a:rPr lang="en-US" sz="900" b="1" dirty="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,25(OH)</a:t>
            </a:r>
            <a:r>
              <a:rPr lang="en-US" sz="900" b="1" baseline="-25000" dirty="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2</a:t>
            </a:r>
            <a:r>
              <a:rPr lang="en-US" sz="900" b="1" dirty="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D</a:t>
            </a:r>
            <a:r>
              <a:rPr lang="en-US" sz="900" b="1" baseline="-25000" dirty="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3.</a:t>
            </a:r>
            <a:r>
              <a:rPr lang="en-US" b="1" baseline="-25000" dirty="0">
                <a:solidFill>
                  <a:srgbClr val="000000"/>
                </a:solidFill>
                <a:cs typeface="Arial" pitchFamily="34" charset="0"/>
                <a:sym typeface="Symbol" pitchFamily="18" charset="2"/>
              </a:rPr>
              <a:t> </a:t>
            </a:r>
          </a:p>
        </p:txBody>
      </p:sp>
      <p:sp>
        <p:nvSpPr>
          <p:cNvPr id="59430" name="Text Box 79"/>
          <p:cNvSpPr txBox="1">
            <a:spLocks noChangeArrowheads="1"/>
          </p:cNvSpPr>
          <p:nvPr/>
        </p:nvSpPr>
        <p:spPr bwMode="auto">
          <a:xfrm>
            <a:off x="973138" y="3436938"/>
            <a:ext cx="1144587" cy="12001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Serum 25(OH)D</a:t>
            </a:r>
            <a:r>
              <a:rPr lang="en-US" altLang="en-US" sz="900" baseline="-25000">
                <a:solidFill>
                  <a:srgbClr val="000000"/>
                </a:solidFill>
              </a:rPr>
              <a:t>3</a:t>
            </a:r>
            <a:r>
              <a:rPr lang="en-US" altLang="en-US" sz="900">
                <a:solidFill>
                  <a:srgbClr val="000000"/>
                </a:solidFill>
              </a:rPr>
              <a:t> is a marker of vitamin D nutritional status.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Its serum level should be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 40 – 80 ng/ml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>
              <a:solidFill>
                <a:srgbClr val="000000"/>
              </a:solidFill>
            </a:endParaRPr>
          </a:p>
        </p:txBody>
      </p:sp>
      <p:sp>
        <p:nvSpPr>
          <p:cNvPr id="59431" name="Text Box 80"/>
          <p:cNvSpPr txBox="1">
            <a:spLocks noChangeArrowheads="1"/>
          </p:cNvSpPr>
          <p:nvPr/>
        </p:nvSpPr>
        <p:spPr bwMode="auto">
          <a:xfrm>
            <a:off x="2127250" y="3498850"/>
            <a:ext cx="1457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 dirty="0">
                <a:solidFill>
                  <a:srgbClr val="000000"/>
                </a:solidFill>
              </a:rPr>
              <a:t>1</a:t>
            </a:r>
            <a:r>
              <a:rPr lang="en-US" altLang="en-US" sz="900" dirty="0">
                <a:solidFill>
                  <a:srgbClr val="000000"/>
                </a:solidFill>
                <a:sym typeface="Symbol" pitchFamily="18" charset="2"/>
              </a:rPr>
              <a:t>,25(OH)</a:t>
            </a:r>
            <a:r>
              <a:rPr lang="en-US" altLang="en-US" sz="900" baseline="-25000" dirty="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en-US" altLang="en-US" sz="900" dirty="0">
                <a:solidFill>
                  <a:srgbClr val="000000"/>
                </a:solidFill>
                <a:sym typeface="Symbol" pitchFamily="18" charset="2"/>
              </a:rPr>
              <a:t>D</a:t>
            </a:r>
            <a:r>
              <a:rPr lang="en-US" altLang="en-US" sz="900" baseline="-25000" dirty="0">
                <a:solidFill>
                  <a:srgbClr val="000000"/>
                </a:solidFill>
                <a:sym typeface="Symbol" pitchFamily="18" charset="2"/>
              </a:rPr>
              <a:t>3</a:t>
            </a:r>
            <a:r>
              <a:rPr lang="en-US" altLang="en-US" sz="900" dirty="0">
                <a:solidFill>
                  <a:srgbClr val="000000"/>
                </a:solidFill>
                <a:sym typeface="Symbol" pitchFamily="18" charset="2"/>
              </a:rPr>
              <a:t> is a steroid hormone that produces biological responses via binding to its receptor (VDR) in at least 37 tissues.</a:t>
            </a:r>
          </a:p>
        </p:txBody>
      </p:sp>
      <p:sp>
        <p:nvSpPr>
          <p:cNvPr id="59432" name="Rectangle 82"/>
          <p:cNvSpPr>
            <a:spLocks noChangeArrowheads="1"/>
          </p:cNvSpPr>
          <p:nvPr/>
        </p:nvSpPr>
        <p:spPr bwMode="auto">
          <a:xfrm>
            <a:off x="28575" y="3419475"/>
            <a:ext cx="3473450" cy="1189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9433" name="Line 85"/>
          <p:cNvSpPr>
            <a:spLocks noChangeShapeType="1"/>
          </p:cNvSpPr>
          <p:nvPr/>
        </p:nvSpPr>
        <p:spPr bwMode="auto">
          <a:xfrm>
            <a:off x="9525" y="3254375"/>
            <a:ext cx="3492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34" name="Text Box 133"/>
          <p:cNvSpPr txBox="1">
            <a:spLocks noChangeArrowheads="1"/>
          </p:cNvSpPr>
          <p:nvPr/>
        </p:nvSpPr>
        <p:spPr bwMode="auto">
          <a:xfrm>
            <a:off x="3968750" y="1871663"/>
            <a:ext cx="1333500" cy="374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CALCIUM HOMEOSTASIS</a:t>
            </a:r>
          </a:p>
        </p:txBody>
      </p:sp>
      <p:sp>
        <p:nvSpPr>
          <p:cNvPr id="59435" name="Text Box 134"/>
          <p:cNvSpPr txBox="1">
            <a:spLocks noChangeArrowheads="1"/>
          </p:cNvSpPr>
          <p:nvPr/>
        </p:nvSpPr>
        <p:spPr bwMode="auto">
          <a:xfrm>
            <a:off x="3968750" y="2589213"/>
            <a:ext cx="1333500" cy="64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IMMUNE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INNATE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ADAPTIVE</a:t>
            </a:r>
          </a:p>
        </p:txBody>
      </p:sp>
      <p:sp>
        <p:nvSpPr>
          <p:cNvPr id="59436" name="Text Box 135"/>
          <p:cNvSpPr txBox="1">
            <a:spLocks noChangeArrowheads="1"/>
          </p:cNvSpPr>
          <p:nvPr/>
        </p:nvSpPr>
        <p:spPr bwMode="auto">
          <a:xfrm>
            <a:off x="4273550" y="22066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9437" name="Text Box 136"/>
          <p:cNvSpPr txBox="1">
            <a:spLocks noChangeArrowheads="1"/>
          </p:cNvSpPr>
          <p:nvPr/>
        </p:nvSpPr>
        <p:spPr bwMode="auto">
          <a:xfrm>
            <a:off x="3968750" y="3673475"/>
            <a:ext cx="1323975" cy="23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PANCREAS </a:t>
            </a:r>
            <a:r>
              <a:rPr lang="en-US" altLang="en-US" sz="900">
                <a:solidFill>
                  <a:srgbClr val="000000"/>
                </a:solidFill>
                <a:sym typeface="Symbol" pitchFamily="18" charset="2"/>
              </a:rPr>
              <a:t> Cells</a:t>
            </a:r>
          </a:p>
        </p:txBody>
      </p:sp>
      <p:sp>
        <p:nvSpPr>
          <p:cNvPr id="59438" name="Text Box 137"/>
          <p:cNvSpPr txBox="1">
            <a:spLocks noChangeArrowheads="1"/>
          </p:cNvSpPr>
          <p:nvPr/>
        </p:nvSpPr>
        <p:spPr bwMode="auto">
          <a:xfrm>
            <a:off x="4365625" y="2533650"/>
            <a:ext cx="1841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800">
              <a:solidFill>
                <a:srgbClr val="000000"/>
              </a:solidFill>
            </a:endParaRPr>
          </a:p>
        </p:txBody>
      </p:sp>
      <p:sp>
        <p:nvSpPr>
          <p:cNvPr id="59439" name="Text Box 138"/>
          <p:cNvSpPr txBox="1">
            <a:spLocks noChangeArrowheads="1"/>
          </p:cNvSpPr>
          <p:nvPr/>
        </p:nvSpPr>
        <p:spPr bwMode="auto">
          <a:xfrm>
            <a:off x="3968750" y="4222750"/>
            <a:ext cx="1330325" cy="374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HEART &amp;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CARDIOVASCULAR</a:t>
            </a:r>
          </a:p>
        </p:txBody>
      </p:sp>
      <p:sp>
        <p:nvSpPr>
          <p:cNvPr id="59440" name="Text Box 139"/>
          <p:cNvSpPr txBox="1">
            <a:spLocks noChangeArrowheads="1"/>
          </p:cNvSpPr>
          <p:nvPr/>
        </p:nvSpPr>
        <p:spPr bwMode="auto">
          <a:xfrm>
            <a:off x="3978275" y="5489575"/>
            <a:ext cx="1323975" cy="23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BRAIN</a:t>
            </a:r>
          </a:p>
        </p:txBody>
      </p:sp>
      <p:sp>
        <p:nvSpPr>
          <p:cNvPr id="59441" name="Text Box 140"/>
          <p:cNvSpPr txBox="1">
            <a:spLocks noChangeArrowheads="1"/>
          </p:cNvSpPr>
          <p:nvPr/>
        </p:nvSpPr>
        <p:spPr bwMode="auto">
          <a:xfrm>
            <a:off x="3968750" y="4953000"/>
            <a:ext cx="1323975" cy="23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MUSCLE</a:t>
            </a:r>
          </a:p>
        </p:txBody>
      </p:sp>
      <p:sp>
        <p:nvSpPr>
          <p:cNvPr id="59442" name="Text Box 141"/>
          <p:cNvSpPr txBox="1">
            <a:spLocks noChangeArrowheads="1"/>
          </p:cNvSpPr>
          <p:nvPr/>
        </p:nvSpPr>
        <p:spPr bwMode="auto">
          <a:xfrm>
            <a:off x="4581525" y="33480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9443" name="Text Box 142"/>
          <p:cNvSpPr txBox="1">
            <a:spLocks noChangeArrowheads="1"/>
          </p:cNvSpPr>
          <p:nvPr/>
        </p:nvSpPr>
        <p:spPr bwMode="auto">
          <a:xfrm>
            <a:off x="5592763" y="1795463"/>
            <a:ext cx="1703387" cy="511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Intestinal calcium absorption &amp;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Bone remodeling</a:t>
            </a:r>
          </a:p>
        </p:txBody>
      </p:sp>
      <p:sp>
        <p:nvSpPr>
          <p:cNvPr id="59444" name="Text Box 143"/>
          <p:cNvSpPr txBox="1">
            <a:spLocks noChangeArrowheads="1"/>
          </p:cNvSpPr>
          <p:nvPr/>
        </p:nvSpPr>
        <p:spPr bwMode="auto">
          <a:xfrm>
            <a:off x="5588000" y="3681413"/>
            <a:ext cx="1695450" cy="23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Facilitate insulin secretion</a:t>
            </a:r>
          </a:p>
        </p:txBody>
      </p:sp>
      <p:sp>
        <p:nvSpPr>
          <p:cNvPr id="59445" name="Text Box 144"/>
          <p:cNvSpPr txBox="1">
            <a:spLocks noChangeArrowheads="1"/>
          </p:cNvSpPr>
          <p:nvPr/>
        </p:nvSpPr>
        <p:spPr bwMode="auto">
          <a:xfrm>
            <a:off x="5592763" y="4167188"/>
            <a:ext cx="1685925" cy="511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Renin-angiotensin regulation,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Coagulation, fibrinolysis, heart muscle function </a:t>
            </a:r>
          </a:p>
        </p:txBody>
      </p:sp>
      <p:sp>
        <p:nvSpPr>
          <p:cNvPr id="59446" name="Text Box 145"/>
          <p:cNvSpPr txBox="1">
            <a:spLocks noChangeArrowheads="1"/>
          </p:cNvSpPr>
          <p:nvPr/>
        </p:nvSpPr>
        <p:spPr bwMode="auto">
          <a:xfrm>
            <a:off x="5592763" y="5457825"/>
            <a:ext cx="1690687" cy="511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 i="1">
                <a:solidFill>
                  <a:srgbClr val="000000"/>
                </a:solidFill>
              </a:rPr>
              <a:t>In progress</a:t>
            </a:r>
            <a:r>
              <a:rPr lang="en-US" altLang="en-US" sz="900">
                <a:solidFill>
                  <a:srgbClr val="000000"/>
                </a:solidFill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Brain has VDR &amp;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1</a:t>
            </a:r>
            <a:r>
              <a:rPr lang="en-US" altLang="en-US" sz="900">
                <a:solidFill>
                  <a:srgbClr val="000000"/>
                </a:solidFill>
                <a:sym typeface="Symbol" pitchFamily="18" charset="2"/>
              </a:rPr>
              <a:t>-Hydroxylase</a:t>
            </a:r>
          </a:p>
        </p:txBody>
      </p:sp>
      <p:sp>
        <p:nvSpPr>
          <p:cNvPr id="59447" name="Text Box 146"/>
          <p:cNvSpPr txBox="1">
            <a:spLocks noChangeArrowheads="1"/>
          </p:cNvSpPr>
          <p:nvPr/>
        </p:nvSpPr>
        <p:spPr bwMode="auto">
          <a:xfrm>
            <a:off x="5592763" y="2576513"/>
            <a:ext cx="1701800" cy="647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Stimulate synthesis of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antimicrobial peptides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Dendritic and T-cell function</a:t>
            </a:r>
          </a:p>
        </p:txBody>
      </p:sp>
      <p:sp>
        <p:nvSpPr>
          <p:cNvPr id="59448" name="Line 147"/>
          <p:cNvSpPr>
            <a:spLocks noChangeShapeType="1"/>
          </p:cNvSpPr>
          <p:nvPr/>
        </p:nvSpPr>
        <p:spPr bwMode="auto">
          <a:xfrm>
            <a:off x="5762625" y="2962275"/>
            <a:ext cx="1428750" cy="1588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49" name="Text Box 148"/>
          <p:cNvSpPr txBox="1">
            <a:spLocks noChangeArrowheads="1"/>
          </p:cNvSpPr>
          <p:nvPr/>
        </p:nvSpPr>
        <p:spPr bwMode="auto">
          <a:xfrm>
            <a:off x="5592763" y="4852988"/>
            <a:ext cx="1700212" cy="511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Promote normal skeletal muscle development; improve muscle strength</a:t>
            </a:r>
          </a:p>
        </p:txBody>
      </p:sp>
      <p:sp>
        <p:nvSpPr>
          <p:cNvPr id="59450" name="Text Box 149"/>
          <p:cNvSpPr txBox="1">
            <a:spLocks noChangeArrowheads="1"/>
          </p:cNvSpPr>
          <p:nvPr/>
        </p:nvSpPr>
        <p:spPr bwMode="auto">
          <a:xfrm>
            <a:off x="7607300" y="1824038"/>
            <a:ext cx="1489075" cy="374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Rickets, Osteomalacia, Osteoporosis</a:t>
            </a:r>
          </a:p>
        </p:txBody>
      </p:sp>
      <p:sp>
        <p:nvSpPr>
          <p:cNvPr id="59451" name="Text Box 150"/>
          <p:cNvSpPr txBox="1">
            <a:spLocks noChangeArrowheads="1"/>
          </p:cNvSpPr>
          <p:nvPr/>
        </p:nvSpPr>
        <p:spPr bwMode="auto">
          <a:xfrm>
            <a:off x="7627938" y="2286000"/>
            <a:ext cx="1487487" cy="1338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Increased prevalence of infection e.g. tuberculosis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Increased autoimmune diseases; e.g. type 1 diabetes, multiple sclerosis, inflammatory bowel disease, psoriasis</a:t>
            </a:r>
          </a:p>
        </p:txBody>
      </p:sp>
      <p:sp>
        <p:nvSpPr>
          <p:cNvPr id="59452" name="Text Box 151"/>
          <p:cNvSpPr txBox="1">
            <a:spLocks noChangeArrowheads="1"/>
          </p:cNvSpPr>
          <p:nvPr/>
        </p:nvSpPr>
        <p:spPr bwMode="auto">
          <a:xfrm>
            <a:off x="7616825" y="3581400"/>
            <a:ext cx="1489075" cy="511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Impaired glucose tolerance and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type-II diabetes</a:t>
            </a:r>
          </a:p>
        </p:txBody>
      </p:sp>
      <p:sp>
        <p:nvSpPr>
          <p:cNvPr id="59453" name="Text Box 152"/>
          <p:cNvSpPr txBox="1">
            <a:spLocks noChangeArrowheads="1"/>
          </p:cNvSpPr>
          <p:nvPr/>
        </p:nvSpPr>
        <p:spPr bwMode="auto">
          <a:xfrm>
            <a:off x="7616825" y="4114800"/>
            <a:ext cx="1489075" cy="914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High renin hypertension, increased cardiovascular risk factor, increased thrombogenesis</a:t>
            </a:r>
          </a:p>
        </p:txBody>
      </p:sp>
      <p:sp>
        <p:nvSpPr>
          <p:cNvPr id="59454" name="Text Box 153"/>
          <p:cNvSpPr txBox="1">
            <a:spLocks noChangeArrowheads="1"/>
          </p:cNvSpPr>
          <p:nvPr/>
        </p:nvSpPr>
        <p:spPr bwMode="auto">
          <a:xfrm>
            <a:off x="7616825" y="5440363"/>
            <a:ext cx="1489075" cy="511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Vitamin D deficiency </a:t>
            </a:r>
            <a:r>
              <a:rPr lang="en-US" altLang="en-US" sz="900" i="1">
                <a:solidFill>
                  <a:srgbClr val="000000"/>
                </a:solidFill>
              </a:rPr>
              <a:t>in utero</a:t>
            </a:r>
            <a:r>
              <a:rPr lang="en-US" altLang="en-US" sz="900">
                <a:solidFill>
                  <a:srgbClr val="000000"/>
                </a:solidFill>
              </a:rPr>
              <a:t> alters adult behavior</a:t>
            </a:r>
          </a:p>
        </p:txBody>
      </p:sp>
      <p:sp>
        <p:nvSpPr>
          <p:cNvPr id="59455" name="Text Box 154"/>
          <p:cNvSpPr txBox="1">
            <a:spLocks noChangeArrowheads="1"/>
          </p:cNvSpPr>
          <p:nvPr/>
        </p:nvSpPr>
        <p:spPr bwMode="auto">
          <a:xfrm>
            <a:off x="7612063" y="5035550"/>
            <a:ext cx="1489075" cy="374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Muscle myopathy; increased falls</a:t>
            </a:r>
          </a:p>
        </p:txBody>
      </p:sp>
      <p:sp>
        <p:nvSpPr>
          <p:cNvPr id="59456" name="Line 155"/>
          <p:cNvSpPr>
            <a:spLocks noChangeShapeType="1"/>
          </p:cNvSpPr>
          <p:nvPr/>
        </p:nvSpPr>
        <p:spPr bwMode="auto">
          <a:xfrm>
            <a:off x="5310188" y="2057400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57" name="Line 156"/>
          <p:cNvSpPr>
            <a:spLocks noChangeShapeType="1"/>
          </p:cNvSpPr>
          <p:nvPr/>
        </p:nvSpPr>
        <p:spPr bwMode="auto">
          <a:xfrm>
            <a:off x="5305425" y="3802063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58" name="Line 157"/>
          <p:cNvSpPr>
            <a:spLocks noChangeShapeType="1"/>
          </p:cNvSpPr>
          <p:nvPr/>
        </p:nvSpPr>
        <p:spPr bwMode="auto">
          <a:xfrm>
            <a:off x="5307013" y="4494213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59" name="Line 158"/>
          <p:cNvSpPr>
            <a:spLocks noChangeShapeType="1"/>
          </p:cNvSpPr>
          <p:nvPr/>
        </p:nvSpPr>
        <p:spPr bwMode="auto">
          <a:xfrm>
            <a:off x="5297488" y="5111750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60" name="Line 159"/>
          <p:cNvSpPr>
            <a:spLocks noChangeShapeType="1"/>
          </p:cNvSpPr>
          <p:nvPr/>
        </p:nvSpPr>
        <p:spPr bwMode="auto">
          <a:xfrm>
            <a:off x="5297488" y="5651500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61" name="Line 160"/>
          <p:cNvSpPr>
            <a:spLocks noChangeShapeType="1"/>
          </p:cNvSpPr>
          <p:nvPr/>
        </p:nvSpPr>
        <p:spPr bwMode="auto">
          <a:xfrm>
            <a:off x="5307013" y="2960688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62" name="Line 161"/>
          <p:cNvSpPr>
            <a:spLocks noChangeShapeType="1"/>
          </p:cNvSpPr>
          <p:nvPr/>
        </p:nvSpPr>
        <p:spPr bwMode="auto">
          <a:xfrm>
            <a:off x="4133850" y="2962275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63" name="Line 162"/>
          <p:cNvSpPr>
            <a:spLocks noChangeShapeType="1"/>
          </p:cNvSpPr>
          <p:nvPr/>
        </p:nvSpPr>
        <p:spPr bwMode="auto">
          <a:xfrm>
            <a:off x="7762875" y="2738438"/>
            <a:ext cx="1252538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64" name="Text Box 163"/>
          <p:cNvSpPr txBox="1">
            <a:spLocks noChangeArrowheads="1"/>
          </p:cNvSpPr>
          <p:nvPr/>
        </p:nvSpPr>
        <p:spPr bwMode="auto">
          <a:xfrm>
            <a:off x="3963988" y="1074738"/>
            <a:ext cx="1323975" cy="23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ALL CELLS</a:t>
            </a:r>
          </a:p>
        </p:txBody>
      </p:sp>
      <p:sp>
        <p:nvSpPr>
          <p:cNvPr id="59465" name="Text Box 164"/>
          <p:cNvSpPr txBox="1">
            <a:spLocks noChangeArrowheads="1"/>
          </p:cNvSpPr>
          <p:nvPr/>
        </p:nvSpPr>
        <p:spPr bwMode="auto">
          <a:xfrm>
            <a:off x="5592763" y="962025"/>
            <a:ext cx="1685925" cy="511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Cell cycle regulation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Cell proliferation inhibition</a:t>
            </a:r>
          </a:p>
        </p:txBody>
      </p:sp>
      <p:sp>
        <p:nvSpPr>
          <p:cNvPr id="59466" name="Text Box 165"/>
          <p:cNvSpPr txBox="1">
            <a:spLocks noChangeArrowheads="1"/>
          </p:cNvSpPr>
          <p:nvPr/>
        </p:nvSpPr>
        <p:spPr bwMode="auto">
          <a:xfrm>
            <a:off x="7616825" y="923925"/>
            <a:ext cx="1489075" cy="784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FFFF00"/>
                </a:solidFill>
              </a:rPr>
              <a:t>             </a:t>
            </a:r>
            <a:r>
              <a:rPr lang="en-US" altLang="en-US" sz="900">
                <a:solidFill>
                  <a:srgbClr val="000000"/>
                </a:solidFill>
              </a:rPr>
              <a:t>Cancer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Prostate, breast, colon cancer (prevention)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>
                <a:solidFill>
                  <a:srgbClr val="000000"/>
                </a:solidFill>
              </a:rPr>
              <a:t>Leukemia(s) (treatment)</a:t>
            </a:r>
          </a:p>
        </p:txBody>
      </p:sp>
      <p:sp>
        <p:nvSpPr>
          <p:cNvPr id="59467" name="Line 166"/>
          <p:cNvSpPr>
            <a:spLocks noChangeShapeType="1"/>
          </p:cNvSpPr>
          <p:nvPr/>
        </p:nvSpPr>
        <p:spPr bwMode="auto">
          <a:xfrm>
            <a:off x="5295900" y="1200150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68" name="Line 167"/>
          <p:cNvSpPr>
            <a:spLocks noChangeShapeType="1"/>
          </p:cNvSpPr>
          <p:nvPr/>
        </p:nvSpPr>
        <p:spPr bwMode="auto">
          <a:xfrm flipV="1">
            <a:off x="5753100" y="1208088"/>
            <a:ext cx="1366838" cy="4762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69" name="Line 168"/>
          <p:cNvSpPr>
            <a:spLocks noChangeShapeType="1"/>
          </p:cNvSpPr>
          <p:nvPr/>
        </p:nvSpPr>
        <p:spPr bwMode="auto">
          <a:xfrm>
            <a:off x="7791450" y="1227138"/>
            <a:ext cx="1138238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70" name="Line 171"/>
          <p:cNvSpPr>
            <a:spLocks noChangeShapeType="1"/>
          </p:cNvSpPr>
          <p:nvPr/>
        </p:nvSpPr>
        <p:spPr bwMode="auto">
          <a:xfrm>
            <a:off x="3689350" y="755650"/>
            <a:ext cx="46038" cy="5006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71" name="Line 172"/>
          <p:cNvSpPr>
            <a:spLocks noChangeShapeType="1"/>
          </p:cNvSpPr>
          <p:nvPr/>
        </p:nvSpPr>
        <p:spPr bwMode="auto">
          <a:xfrm>
            <a:off x="3706813" y="1162050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72" name="Line 173"/>
          <p:cNvSpPr>
            <a:spLocks noChangeShapeType="1"/>
          </p:cNvSpPr>
          <p:nvPr/>
        </p:nvSpPr>
        <p:spPr bwMode="auto">
          <a:xfrm>
            <a:off x="3714750" y="2068513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73" name="Line 174"/>
          <p:cNvSpPr>
            <a:spLocks noChangeShapeType="1"/>
          </p:cNvSpPr>
          <p:nvPr/>
        </p:nvSpPr>
        <p:spPr bwMode="auto">
          <a:xfrm>
            <a:off x="3714750" y="2944813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74" name="Line 175"/>
          <p:cNvSpPr>
            <a:spLocks noChangeShapeType="1"/>
          </p:cNvSpPr>
          <p:nvPr/>
        </p:nvSpPr>
        <p:spPr bwMode="auto">
          <a:xfrm>
            <a:off x="3748088" y="5616575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75" name="Line 176"/>
          <p:cNvSpPr>
            <a:spLocks noChangeShapeType="1"/>
          </p:cNvSpPr>
          <p:nvPr/>
        </p:nvSpPr>
        <p:spPr bwMode="auto">
          <a:xfrm>
            <a:off x="3714750" y="3806825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76" name="Line 177"/>
          <p:cNvSpPr>
            <a:spLocks noChangeShapeType="1"/>
          </p:cNvSpPr>
          <p:nvPr/>
        </p:nvSpPr>
        <p:spPr bwMode="auto">
          <a:xfrm>
            <a:off x="3709988" y="4402138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9477" name="Line 178"/>
          <p:cNvSpPr>
            <a:spLocks noChangeShapeType="1"/>
          </p:cNvSpPr>
          <p:nvPr/>
        </p:nvSpPr>
        <p:spPr bwMode="auto">
          <a:xfrm>
            <a:off x="3709988" y="5051425"/>
            <a:ext cx="21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 rot="5400000">
            <a:off x="1530350" y="4013200"/>
            <a:ext cx="1171575" cy="31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rot="5400000">
            <a:off x="393700" y="4010025"/>
            <a:ext cx="1139825" cy="31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rot="16200000" flipH="1">
            <a:off x="-233362" y="3500437"/>
            <a:ext cx="514350" cy="952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rot="16200000" flipH="1">
            <a:off x="3290888" y="3463925"/>
            <a:ext cx="419100" cy="952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Table 105"/>
          <p:cNvGraphicFramePr>
            <a:graphicFrameLocks noGrp="1"/>
          </p:cNvGraphicFramePr>
          <p:nvPr/>
        </p:nvGraphicFramePr>
        <p:xfrm>
          <a:off x="76200" y="4722813"/>
          <a:ext cx="2714625" cy="1963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1025"/>
                <a:gridCol w="771525"/>
                <a:gridCol w="1362075"/>
              </a:tblGrid>
              <a:tr h="396235">
                <a:tc gridSpan="2">
                  <a:txBody>
                    <a:bodyPr/>
                    <a:lstStyle/>
                    <a:p>
                      <a:pPr algn="ctr"/>
                      <a:endParaRPr lang="en-US" sz="1000" dirty="0" smtClean="0">
                        <a:solidFill>
                          <a:srgbClr val="000000"/>
                        </a:solidFill>
                      </a:endParaRPr>
                    </a:p>
                    <a:p>
                      <a:pPr algn="ctr"/>
                      <a:r>
                        <a:rPr lang="en-US" sz="1000" dirty="0" smtClean="0">
                          <a:solidFill>
                            <a:srgbClr val="000000"/>
                          </a:solidFill>
                        </a:rPr>
                        <a:t>Serum 25(OH)D</a:t>
                      </a:r>
                      <a:endParaRPr lang="en-US" sz="1000" dirty="0"/>
                    </a:p>
                  </a:txBody>
                  <a:tcPr marT="45719" marB="45719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rgbClr val="000000"/>
                          </a:solidFill>
                        </a:rPr>
                        <a:t>Nutritional</a:t>
                      </a:r>
                      <a:r>
                        <a:rPr lang="en-US" sz="1000" baseline="0" dirty="0" smtClean="0">
                          <a:solidFill>
                            <a:srgbClr val="000000"/>
                          </a:solidFill>
                        </a:rPr>
                        <a:t> Descriptor</a:t>
                      </a:r>
                      <a:endParaRPr lang="en-US" sz="1000" dirty="0">
                        <a:solidFill>
                          <a:srgbClr val="000000"/>
                        </a:solidFill>
                      </a:endParaRPr>
                    </a:p>
                  </a:txBody>
                  <a:tcPr marT="45719" marB="45719">
                    <a:noFill/>
                  </a:tcPr>
                </a:tc>
              </a:tr>
              <a:tr h="243837"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ng</a:t>
                      </a:r>
                      <a:r>
                        <a:rPr lang="en-US" sz="1000" dirty="0" smtClean="0"/>
                        <a:t>/ml</a:t>
                      </a:r>
                      <a:endParaRPr lang="en-US" sz="1000" dirty="0"/>
                    </a:p>
                  </a:txBody>
                  <a:tcPr marT="45719" marB="45719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nmoles</a:t>
                      </a:r>
                      <a:r>
                        <a:rPr lang="en-US" sz="1000" dirty="0" smtClean="0"/>
                        <a:t>/L</a:t>
                      </a:r>
                      <a:endParaRPr lang="en-US" sz="1000" dirty="0"/>
                    </a:p>
                  </a:txBody>
                  <a:tcPr marT="45719" marB="45719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T="45719" marB="45719">
                    <a:noFill/>
                  </a:tcPr>
                </a:tc>
              </a:tr>
              <a:tr h="24383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&lt; 5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&lt;12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Severe D deficiency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383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&lt; 10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&lt; 25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 smtClean="0"/>
                        <a:t>Vit</a:t>
                      </a:r>
                      <a:r>
                        <a:rPr lang="en-US" sz="1000" dirty="0" smtClean="0"/>
                        <a:t>. </a:t>
                      </a:r>
                      <a:r>
                        <a:rPr lang="en-US" sz="1000" baseline="0" dirty="0" smtClean="0"/>
                        <a:t> D deficiency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/>
                    </a:solidFill>
                  </a:tcPr>
                </a:tc>
              </a:tr>
              <a:tr h="24383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10 - 20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25 – 50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 smtClean="0"/>
                        <a:t>Vit</a:t>
                      </a:r>
                      <a:r>
                        <a:rPr lang="en-US" sz="1000" dirty="0" smtClean="0"/>
                        <a:t> D. insufficiency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383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&gt;</a:t>
                      </a:r>
                      <a:r>
                        <a:rPr lang="en-US" sz="1000" baseline="0" dirty="0" smtClean="0"/>
                        <a:t> 40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en-US" sz="1000" baseline="0" dirty="0" smtClean="0"/>
                        <a:t>&gt;100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 smtClean="0"/>
                        <a:t>Vit</a:t>
                      </a:r>
                      <a:r>
                        <a:rPr lang="en-US" sz="1000" dirty="0" smtClean="0"/>
                        <a:t> D. sufficiency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/>
                    </a:solidFill>
                  </a:tcPr>
                </a:tc>
              </a:tr>
              <a:tr h="348317"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en-US" sz="1000" dirty="0" smtClean="0"/>
                        <a:t>&gt;100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en-US" sz="1000" dirty="0" smtClean="0"/>
                        <a:t>&gt;250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Risk for toxicity</a:t>
                      </a:r>
                      <a:endParaRPr lang="en-US" sz="1000" dirty="0"/>
                    </a:p>
                  </a:txBody>
                  <a:tcPr marT="45719" marB="45719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9515" name="TextBox 108"/>
          <p:cNvSpPr txBox="1">
            <a:spLocks noChangeArrowheads="1"/>
          </p:cNvSpPr>
          <p:nvPr/>
        </p:nvSpPr>
        <p:spPr bwMode="auto">
          <a:xfrm>
            <a:off x="2819400" y="6048375"/>
            <a:ext cx="6234113" cy="78483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 b="0" dirty="0">
                <a:solidFill>
                  <a:srgbClr val="000000"/>
                </a:solidFill>
              </a:rPr>
              <a:t>New evidence indicates that vitamin D3 intake should be about </a:t>
            </a:r>
            <a:r>
              <a:rPr lang="en-US" altLang="en-US" sz="900" b="0" dirty="0" smtClean="0">
                <a:solidFill>
                  <a:srgbClr val="000000"/>
                </a:solidFill>
              </a:rPr>
              <a:t>2000-5000 </a:t>
            </a:r>
            <a:r>
              <a:rPr lang="en-US" altLang="en-US" sz="900" b="0" dirty="0" err="1">
                <a:solidFill>
                  <a:srgbClr val="000000"/>
                </a:solidFill>
              </a:rPr>
              <a:t>IU</a:t>
            </a:r>
            <a:r>
              <a:rPr lang="en-US" altLang="en-US" sz="900" b="0" dirty="0">
                <a:solidFill>
                  <a:srgbClr val="000000"/>
                </a:solidFill>
              </a:rPr>
              <a:t>/day. </a:t>
            </a:r>
            <a:r>
              <a:rPr lang="en-US" altLang="en-US" sz="900" b="0" dirty="0" smtClean="0">
                <a:solidFill>
                  <a:srgbClr val="000000"/>
                </a:solidFill>
              </a:rPr>
              <a:t>Everyone should have their  physician order a serum 25(OH)D level determined at least once yearly. Vitamin D3 soft gel capsules (1000 or 5000 </a:t>
            </a:r>
            <a:r>
              <a:rPr lang="en-US" altLang="en-US" sz="900" b="0" dirty="0" err="1" smtClean="0">
                <a:solidFill>
                  <a:srgbClr val="000000"/>
                </a:solidFill>
              </a:rPr>
              <a:t>IU</a:t>
            </a:r>
            <a:r>
              <a:rPr lang="en-US" altLang="en-US" sz="900" b="0" dirty="0" smtClean="0">
                <a:solidFill>
                  <a:srgbClr val="000000"/>
                </a:solidFill>
              </a:rPr>
              <a:t>)</a:t>
            </a:r>
            <a:endParaRPr lang="en-US" altLang="en-US" sz="900" b="0" dirty="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 b="0" dirty="0" smtClean="0">
                <a:solidFill>
                  <a:srgbClr val="000000"/>
                </a:solidFill>
              </a:rPr>
              <a:t> .can be ordered from Bio-Tech Pharmacal on-line; their URL is </a:t>
            </a:r>
            <a:r>
              <a:rPr lang="en-US" altLang="en-US" sz="900" b="0" dirty="0" smtClean="0">
                <a:solidFill>
                  <a:srgbClr val="000000"/>
                </a:solidFill>
                <a:hlinkClick r:id="rId3"/>
              </a:rPr>
              <a:t>http://www.biotechpharrmacal</a:t>
            </a:r>
            <a:r>
              <a:rPr lang="en-US" altLang="en-US" sz="900" b="0" dirty="0" smtClean="0">
                <a:solidFill>
                  <a:srgbClr val="000000"/>
                </a:solidFill>
              </a:rPr>
              <a:t> on-line. More health information is </a:t>
            </a:r>
            <a:r>
              <a:rPr lang="en-US" altLang="en-US" sz="900" b="0" dirty="0" smtClean="0"/>
              <a:t>available at Grassroots Health  </a:t>
            </a:r>
            <a:r>
              <a:rPr lang="en-US" altLang="en-US" sz="900" b="0" dirty="0">
                <a:solidFill>
                  <a:srgbClr val="000000"/>
                </a:solidFill>
              </a:rPr>
              <a:t>More health information is available </a:t>
            </a:r>
            <a:r>
              <a:rPr lang="en-US" altLang="en-US" sz="900" b="0" dirty="0" smtClean="0">
                <a:solidFill>
                  <a:srgbClr val="000000"/>
                </a:solidFill>
              </a:rPr>
              <a:t>at their </a:t>
            </a:r>
            <a:r>
              <a:rPr lang="en-US" altLang="en-US" sz="900" b="0" dirty="0">
                <a:solidFill>
                  <a:srgbClr val="000000"/>
                </a:solidFill>
              </a:rPr>
              <a:t>home page URL =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 dirty="0" smtClean="0">
                <a:solidFill>
                  <a:srgbClr val="0070C0"/>
                </a:solidFill>
              </a:rPr>
              <a:t> </a:t>
            </a:r>
            <a:r>
              <a:rPr lang="en-US" altLang="en-US" sz="900" u="sng" dirty="0">
                <a:solidFill>
                  <a:srgbClr val="0070C0"/>
                </a:solidFill>
                <a:hlinkClick r:id="rId4"/>
              </a:rPr>
              <a:t>http://</a:t>
            </a:r>
            <a:r>
              <a:rPr lang="en-US" altLang="en-US" sz="900" u="sng" dirty="0" smtClean="0">
                <a:solidFill>
                  <a:srgbClr val="0070C0"/>
                </a:solidFill>
                <a:hlinkClick r:id="rId4"/>
              </a:rPr>
              <a:t>www.grassrootshealth.org/index.php</a:t>
            </a:r>
            <a:r>
              <a:rPr lang="en-US" altLang="en-US" sz="900" u="sng" dirty="0" smtClean="0">
                <a:solidFill>
                  <a:srgbClr val="0070C0"/>
                </a:solidFill>
              </a:rPr>
              <a:t> [Email &gt;</a:t>
            </a:r>
            <a:r>
              <a:rPr lang="en-US" altLang="en-US" sz="900" b="0" dirty="0" smtClean="0">
                <a:solidFill>
                  <a:srgbClr val="0070C0"/>
                </a:solidFill>
              </a:rPr>
              <a:t> </a:t>
            </a:r>
            <a:r>
              <a:rPr lang="en-US" altLang="en-US" sz="900" b="0" dirty="0" smtClean="0">
                <a:solidFill>
                  <a:srgbClr val="0070C0"/>
                </a:solidFill>
                <a:hlinkClick r:id="rId5"/>
              </a:rPr>
              <a:t>anthony.norman@ucr.edu</a:t>
            </a:r>
            <a:r>
              <a:rPr lang="en-US" altLang="en-US" sz="900" b="0" dirty="0" smtClean="0">
                <a:solidFill>
                  <a:srgbClr val="0070C0"/>
                </a:solidFill>
              </a:rPr>
              <a:t> ]</a:t>
            </a:r>
            <a:endParaRPr lang="en-US" altLang="en-US" sz="900" u="sng" dirty="0">
              <a:solidFill>
                <a:srgbClr val="0070C0"/>
              </a:solidFill>
            </a:endParaRPr>
          </a:p>
        </p:txBody>
      </p:sp>
      <p:sp>
        <p:nvSpPr>
          <p:cNvPr id="59516" name="TextBox 91"/>
          <p:cNvSpPr txBox="1">
            <a:spLocks noChangeArrowheads="1"/>
          </p:cNvSpPr>
          <p:nvPr/>
        </p:nvSpPr>
        <p:spPr bwMode="auto">
          <a:xfrm>
            <a:off x="7777949" y="115888"/>
            <a:ext cx="1117615" cy="2154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800" dirty="0">
                <a:solidFill>
                  <a:srgbClr val="000000"/>
                </a:solidFill>
              </a:rPr>
              <a:t>A. W. Norman </a:t>
            </a:r>
            <a:r>
              <a:rPr lang="en-US" altLang="en-US" sz="800" dirty="0" smtClean="0">
                <a:solidFill>
                  <a:srgbClr val="000000"/>
                </a:solidFill>
              </a:rPr>
              <a:t>2014</a:t>
            </a:r>
            <a:endParaRPr lang="en-US" altLang="en-US" sz="800" dirty="0">
              <a:solidFill>
                <a:srgbClr val="000000"/>
              </a:solidFill>
            </a:endParaRPr>
          </a:p>
        </p:txBody>
      </p:sp>
      <p:sp>
        <p:nvSpPr>
          <p:cNvPr id="59517" name="TextBox 92"/>
          <p:cNvSpPr txBox="1">
            <a:spLocks noChangeArrowheads="1"/>
          </p:cNvSpPr>
          <p:nvPr/>
        </p:nvSpPr>
        <p:spPr bwMode="auto">
          <a:xfrm>
            <a:off x="76200" y="4754563"/>
            <a:ext cx="2697163" cy="3698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cxnSp>
        <p:nvCxnSpPr>
          <p:cNvPr id="100" name="Straight Connector 99"/>
          <p:cNvCxnSpPr/>
          <p:nvPr/>
        </p:nvCxnSpPr>
        <p:spPr>
          <a:xfrm rot="5400000">
            <a:off x="2019300" y="5837238"/>
            <a:ext cx="1470025" cy="222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rot="16200000" flipH="1">
            <a:off x="-663575" y="5853113"/>
            <a:ext cx="1485900" cy="63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76200" y="5348288"/>
            <a:ext cx="2659063" cy="79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V="1">
            <a:off x="76200" y="6577013"/>
            <a:ext cx="2636838" cy="142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522" name="TextBox 97"/>
          <p:cNvSpPr txBox="1">
            <a:spLocks noChangeArrowheads="1"/>
          </p:cNvSpPr>
          <p:nvPr/>
        </p:nvSpPr>
        <p:spPr bwMode="auto">
          <a:xfrm>
            <a:off x="0" y="6599238"/>
            <a:ext cx="2773363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 dirty="0">
                <a:solidFill>
                  <a:srgbClr val="FFFFFF"/>
                </a:solidFill>
              </a:rPr>
              <a:t>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61926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2867025" y="1797050"/>
            <a:ext cx="43116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000" b="1" i="1" dirty="0">
                <a:solidFill>
                  <a:srgbClr val="FFFFFF"/>
                </a:solidFill>
                <a:latin typeface="Palatino Linotype" pitchFamily="18" charset="0"/>
              </a:rPr>
              <a:t>Thank</a:t>
            </a:r>
            <a:r>
              <a:rPr lang="en-US" sz="4800" b="1" i="1" dirty="0">
                <a:solidFill>
                  <a:srgbClr val="FFFFFF"/>
                </a:solidFill>
                <a:latin typeface="Palatino Linotype" pitchFamily="18" charset="0"/>
              </a:rPr>
              <a:t> You </a:t>
            </a:r>
            <a:r>
              <a:rPr lang="en-US" sz="7200" b="1" i="1" dirty="0">
                <a:solidFill>
                  <a:srgbClr val="FFFFFF"/>
                </a:solidFill>
                <a:latin typeface="Palatino Linotype" pitchFamily="18" charset="0"/>
              </a:rPr>
              <a:t>!!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 rot="-7633777">
            <a:off x="4128294" y="6247606"/>
            <a:ext cx="30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 rot="-7633777">
            <a:off x="3601244" y="5942806"/>
            <a:ext cx="8001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 rot="-7633777">
            <a:off x="3228182" y="5412581"/>
            <a:ext cx="838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 rot="-7633777">
            <a:off x="3331369" y="5164931"/>
            <a:ext cx="30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 rot="-7633777">
            <a:off x="2813844" y="4860131"/>
            <a:ext cx="8001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 rot="-7633777">
            <a:off x="2421732" y="4320381"/>
            <a:ext cx="838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 rot="-7633777">
            <a:off x="2501107" y="4044156"/>
            <a:ext cx="304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 rot="-7633777">
            <a:off x="2040732" y="3644106"/>
            <a:ext cx="8001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 rot="-7633777">
            <a:off x="1677194" y="3104356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 rot="-5848003">
            <a:off x="1843882" y="2682081"/>
            <a:ext cx="304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 rot="-5848003">
            <a:off x="1523207" y="2253456"/>
            <a:ext cx="8001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 rot="-5848003">
            <a:off x="1434307" y="1624806"/>
            <a:ext cx="838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 rot="-3347409">
            <a:off x="1742282" y="1297781"/>
            <a:ext cx="304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 rot="-3347409">
            <a:off x="1659732" y="902494"/>
            <a:ext cx="8001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 rot="-2836128">
            <a:off x="2059782" y="377031"/>
            <a:ext cx="838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 rot="-1144427">
            <a:off x="2617788" y="193675"/>
            <a:ext cx="30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283" name="Text Box 19"/>
          <p:cNvSpPr txBox="1">
            <a:spLocks noChangeArrowheads="1"/>
          </p:cNvSpPr>
          <p:nvPr/>
        </p:nvSpPr>
        <p:spPr bwMode="auto">
          <a:xfrm rot="-1144427">
            <a:off x="2716213" y="0"/>
            <a:ext cx="8001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11284" name="Text Box 20"/>
          <p:cNvSpPr txBox="1">
            <a:spLocks noChangeArrowheads="1"/>
          </p:cNvSpPr>
          <p:nvPr/>
        </p:nvSpPr>
        <p:spPr bwMode="auto">
          <a:xfrm rot="-310457">
            <a:off x="3298825" y="0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 rot="862701">
            <a:off x="3827463" y="128588"/>
            <a:ext cx="304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 rot="2007401">
            <a:off x="3933825" y="207963"/>
            <a:ext cx="8001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11287" name="Text Box 23"/>
          <p:cNvSpPr txBox="1">
            <a:spLocks noChangeArrowheads="1"/>
          </p:cNvSpPr>
          <p:nvPr/>
        </p:nvSpPr>
        <p:spPr bwMode="auto">
          <a:xfrm rot="2007401">
            <a:off x="4359275" y="552450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11288" name="Text Box 24"/>
          <p:cNvSpPr txBox="1">
            <a:spLocks noChangeArrowheads="1"/>
          </p:cNvSpPr>
          <p:nvPr/>
        </p:nvSpPr>
        <p:spPr bwMode="auto">
          <a:xfrm rot="-2158086">
            <a:off x="4883150" y="496888"/>
            <a:ext cx="304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289" name="Text Box 25"/>
          <p:cNvSpPr txBox="1">
            <a:spLocks noChangeArrowheads="1"/>
          </p:cNvSpPr>
          <p:nvPr/>
        </p:nvSpPr>
        <p:spPr bwMode="auto">
          <a:xfrm rot="-2158086">
            <a:off x="4949825" y="223838"/>
            <a:ext cx="8001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11290" name="Text Box 26"/>
          <p:cNvSpPr txBox="1">
            <a:spLocks noChangeArrowheads="1"/>
          </p:cNvSpPr>
          <p:nvPr/>
        </p:nvSpPr>
        <p:spPr bwMode="auto">
          <a:xfrm rot="-744233">
            <a:off x="5424488" y="0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 rot="371333">
            <a:off x="5967413" y="0"/>
            <a:ext cx="30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292" name="Text Box 28"/>
          <p:cNvSpPr txBox="1">
            <a:spLocks noChangeArrowheads="1"/>
          </p:cNvSpPr>
          <p:nvPr/>
        </p:nvSpPr>
        <p:spPr bwMode="auto">
          <a:xfrm rot="1379000">
            <a:off x="6134100" y="0"/>
            <a:ext cx="8001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11293" name="Text Box 29"/>
          <p:cNvSpPr txBox="1">
            <a:spLocks noChangeArrowheads="1"/>
          </p:cNvSpPr>
          <p:nvPr/>
        </p:nvSpPr>
        <p:spPr bwMode="auto">
          <a:xfrm rot="1996483">
            <a:off x="6672263" y="282575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11294" name="Text Box 30"/>
          <p:cNvSpPr txBox="1">
            <a:spLocks noChangeArrowheads="1"/>
          </p:cNvSpPr>
          <p:nvPr/>
        </p:nvSpPr>
        <p:spPr bwMode="auto">
          <a:xfrm rot="3489359">
            <a:off x="7147719" y="589756"/>
            <a:ext cx="30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295" name="Text Box 31"/>
          <p:cNvSpPr txBox="1">
            <a:spLocks noChangeArrowheads="1"/>
          </p:cNvSpPr>
          <p:nvPr/>
        </p:nvSpPr>
        <p:spPr bwMode="auto">
          <a:xfrm rot="3489359">
            <a:off x="7171532" y="945356"/>
            <a:ext cx="8001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11296" name="Text Box 32"/>
          <p:cNvSpPr txBox="1">
            <a:spLocks noChangeArrowheads="1"/>
          </p:cNvSpPr>
          <p:nvPr/>
        </p:nvSpPr>
        <p:spPr bwMode="auto">
          <a:xfrm rot="3489359">
            <a:off x="7412832" y="1531144"/>
            <a:ext cx="838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11297" name="Text Box 33"/>
          <p:cNvSpPr txBox="1">
            <a:spLocks noChangeArrowheads="1"/>
          </p:cNvSpPr>
          <p:nvPr/>
        </p:nvSpPr>
        <p:spPr bwMode="auto">
          <a:xfrm rot="6112904">
            <a:off x="7601744" y="1940719"/>
            <a:ext cx="30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298" name="Text Box 34"/>
          <p:cNvSpPr txBox="1">
            <a:spLocks noChangeArrowheads="1"/>
          </p:cNvSpPr>
          <p:nvPr/>
        </p:nvSpPr>
        <p:spPr bwMode="auto">
          <a:xfrm rot="6112904">
            <a:off x="7220744" y="2340769"/>
            <a:ext cx="8001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11299" name="Text Box 35"/>
          <p:cNvSpPr txBox="1">
            <a:spLocks noChangeArrowheads="1"/>
          </p:cNvSpPr>
          <p:nvPr/>
        </p:nvSpPr>
        <p:spPr bwMode="auto">
          <a:xfrm rot="6112904">
            <a:off x="7023894" y="2910681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11300" name="Text Box 36"/>
          <p:cNvSpPr txBox="1">
            <a:spLocks noChangeArrowheads="1"/>
          </p:cNvSpPr>
          <p:nvPr/>
        </p:nvSpPr>
        <p:spPr bwMode="auto">
          <a:xfrm rot="7093722">
            <a:off x="7096919" y="3166269"/>
            <a:ext cx="30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301" name="Text Box 37"/>
          <p:cNvSpPr txBox="1">
            <a:spLocks noChangeArrowheads="1"/>
          </p:cNvSpPr>
          <p:nvPr/>
        </p:nvSpPr>
        <p:spPr bwMode="auto">
          <a:xfrm rot="7093722">
            <a:off x="6682582" y="3510756"/>
            <a:ext cx="8001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11302" name="Text Box 38"/>
          <p:cNvSpPr txBox="1">
            <a:spLocks noChangeArrowheads="1"/>
          </p:cNvSpPr>
          <p:nvPr/>
        </p:nvSpPr>
        <p:spPr bwMode="auto">
          <a:xfrm rot="7505325">
            <a:off x="6331744" y="4004469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11303" name="Text Box 39"/>
          <p:cNvSpPr txBox="1">
            <a:spLocks noChangeArrowheads="1"/>
          </p:cNvSpPr>
          <p:nvPr/>
        </p:nvSpPr>
        <p:spPr bwMode="auto">
          <a:xfrm rot="7624176">
            <a:off x="6417469" y="4229894"/>
            <a:ext cx="30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304" name="Text Box 40"/>
          <p:cNvSpPr txBox="1">
            <a:spLocks noChangeArrowheads="1"/>
          </p:cNvSpPr>
          <p:nvPr/>
        </p:nvSpPr>
        <p:spPr bwMode="auto">
          <a:xfrm rot="7624176">
            <a:off x="5968207" y="4566444"/>
            <a:ext cx="8001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11305" name="Text Box 41"/>
          <p:cNvSpPr txBox="1">
            <a:spLocks noChangeArrowheads="1"/>
          </p:cNvSpPr>
          <p:nvPr/>
        </p:nvSpPr>
        <p:spPr bwMode="auto">
          <a:xfrm rot="7624176">
            <a:off x="5595144" y="5026819"/>
            <a:ext cx="838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11306" name="Text Box 42"/>
          <p:cNvSpPr txBox="1">
            <a:spLocks noChangeArrowheads="1"/>
          </p:cNvSpPr>
          <p:nvPr/>
        </p:nvSpPr>
        <p:spPr bwMode="auto">
          <a:xfrm rot="7624176">
            <a:off x="5599907" y="5239544"/>
            <a:ext cx="304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307" name="Text Box 43"/>
          <p:cNvSpPr txBox="1">
            <a:spLocks noChangeArrowheads="1"/>
          </p:cNvSpPr>
          <p:nvPr/>
        </p:nvSpPr>
        <p:spPr bwMode="auto">
          <a:xfrm rot="7624176">
            <a:off x="5131594" y="5547519"/>
            <a:ext cx="8001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11308" name="Text Box 44"/>
          <p:cNvSpPr txBox="1">
            <a:spLocks noChangeArrowheads="1"/>
          </p:cNvSpPr>
          <p:nvPr/>
        </p:nvSpPr>
        <p:spPr bwMode="auto">
          <a:xfrm rot="8052461">
            <a:off x="4768057" y="5950744"/>
            <a:ext cx="838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FF00"/>
                </a:solidFill>
                <a:latin typeface="Palatino Linotype" pitchFamily="18" charset="0"/>
              </a:rPr>
              <a:t>D</a:t>
            </a:r>
            <a:r>
              <a:rPr lang="en-US" sz="3200" b="1" baseline="-25000">
                <a:solidFill>
                  <a:srgbClr val="FFFF00"/>
                </a:solidFill>
                <a:latin typeface="Palatino Linotype" pitchFamily="18" charset="0"/>
              </a:rPr>
              <a:t>3</a:t>
            </a:r>
          </a:p>
        </p:txBody>
      </p:sp>
      <p:sp>
        <p:nvSpPr>
          <p:cNvPr id="11309" name="Text Box 45"/>
          <p:cNvSpPr txBox="1">
            <a:spLocks noChangeArrowheads="1"/>
          </p:cNvSpPr>
          <p:nvPr/>
        </p:nvSpPr>
        <p:spPr bwMode="auto">
          <a:xfrm rot="7938755">
            <a:off x="4739482" y="6158706"/>
            <a:ext cx="304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00FF00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11310" name="Text Box 46"/>
          <p:cNvSpPr txBox="1">
            <a:spLocks noChangeArrowheads="1"/>
          </p:cNvSpPr>
          <p:nvPr/>
        </p:nvSpPr>
        <p:spPr bwMode="auto">
          <a:xfrm rot="7938755">
            <a:off x="4202907" y="6400006"/>
            <a:ext cx="8001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>
                <a:solidFill>
                  <a:srgbClr val="FF0000"/>
                </a:solidFill>
                <a:latin typeface="Palatino Linotype" pitchFamily="18" charset="0"/>
                <a:sym typeface="Webdings" pitchFamily="18" charset="2"/>
              </a:rPr>
              <a:t></a:t>
            </a:r>
          </a:p>
        </p:txBody>
      </p:sp>
      <p:sp>
        <p:nvSpPr>
          <p:cNvPr id="54319" name="Rectangle 47"/>
          <p:cNvSpPr>
            <a:spLocks noChangeArrowheads="1"/>
          </p:cNvSpPr>
          <p:nvPr/>
        </p:nvSpPr>
        <p:spPr bwMode="auto">
          <a:xfrm>
            <a:off x="781050" y="177800"/>
            <a:ext cx="619125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800" b="1" i="1" dirty="0">
                <a:solidFill>
                  <a:srgbClr val="FFFFFF"/>
                </a:solidFill>
                <a:latin typeface="Palatino Linotype" pitchFamily="18" charset="0"/>
              </a:rPr>
              <a:t>I</a:t>
            </a:r>
          </a:p>
        </p:txBody>
      </p:sp>
      <p:sp>
        <p:nvSpPr>
          <p:cNvPr id="54320" name="Rectangle 48"/>
          <p:cNvSpPr>
            <a:spLocks noChangeArrowheads="1"/>
          </p:cNvSpPr>
          <p:nvPr/>
        </p:nvSpPr>
        <p:spPr bwMode="auto">
          <a:xfrm>
            <a:off x="7362825" y="4835525"/>
            <a:ext cx="142875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800" b="1" i="1">
                <a:solidFill>
                  <a:srgbClr val="FFFFFF"/>
                </a:solidFill>
                <a:latin typeface="Palatino Linotype" pitchFamily="18" charset="0"/>
              </a:rPr>
              <a:t>D</a:t>
            </a:r>
            <a:r>
              <a:rPr lang="en-US" sz="8800" b="1" i="1" baseline="-25000">
                <a:solidFill>
                  <a:srgbClr val="FFFFFF"/>
                </a:solidFill>
                <a:latin typeface="Palatino Linotype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946295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5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5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5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5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5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5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5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5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50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5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50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50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50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50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5000" fill="hold"/>
                                        <p:tgtEl>
                                          <p:spTgt spid="11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5000" fill="hold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5000" fill="hold"/>
                                        <p:tgtEl>
                                          <p:spTgt spid="112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50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5000" fill="hold"/>
                                        <p:tgtEl>
                                          <p:spTgt spid="112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50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5000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50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50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50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5000" fill="hold"/>
                                        <p:tgtEl>
                                          <p:spTgt spid="113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5000" fill="hold"/>
                                        <p:tgtEl>
                                          <p:spTgt spid="113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50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50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50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5000" fill="hold"/>
                                        <p:tgtEl>
                                          <p:spTgt spid="113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5000" fill="hold"/>
                                        <p:tgtEl>
                                          <p:spTgt spid="113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50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5000" fill="hold"/>
                                        <p:tgtEl>
                                          <p:spTgt spid="113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5000" fill="hold"/>
                                        <p:tgtEl>
                                          <p:spTgt spid="113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/>
      <p:bldP spid="11269" grpId="0"/>
      <p:bldP spid="11270" grpId="0"/>
      <p:bldP spid="11271" grpId="0"/>
      <p:bldP spid="11272" grpId="0"/>
      <p:bldP spid="11273" grpId="0"/>
      <p:bldP spid="11274" grpId="0"/>
      <p:bldP spid="11275" grpId="0"/>
      <p:bldP spid="11276" grpId="0"/>
      <p:bldP spid="11277" grpId="0"/>
      <p:bldP spid="11278" grpId="0"/>
      <p:bldP spid="11279" grpId="0"/>
      <p:bldP spid="11280" grpId="0"/>
      <p:bldP spid="11281" grpId="0"/>
      <p:bldP spid="11282" grpId="0"/>
      <p:bldP spid="11283" grpId="0"/>
      <p:bldP spid="11284" grpId="0"/>
      <p:bldP spid="11285" grpId="0"/>
      <p:bldP spid="11286" grpId="0"/>
      <p:bldP spid="11287" grpId="0"/>
      <p:bldP spid="11288" grpId="0"/>
      <p:bldP spid="11289" grpId="0"/>
      <p:bldP spid="11290" grpId="0"/>
      <p:bldP spid="11291" grpId="0"/>
      <p:bldP spid="11292" grpId="0"/>
      <p:bldP spid="11293" grpId="0"/>
      <p:bldP spid="11294" grpId="0"/>
      <p:bldP spid="11295" grpId="0"/>
      <p:bldP spid="11296" grpId="0"/>
      <p:bldP spid="11297" grpId="0"/>
      <p:bldP spid="11298" grpId="0"/>
      <p:bldP spid="11299" grpId="0"/>
      <p:bldP spid="11300" grpId="0"/>
      <p:bldP spid="11301" grpId="0"/>
      <p:bldP spid="11302" grpId="0"/>
      <p:bldP spid="11303" grpId="0"/>
      <p:bldP spid="11304" grpId="0"/>
      <p:bldP spid="11305" grpId="0"/>
      <p:bldP spid="11306" grpId="0"/>
      <p:bldP spid="11307" grpId="0"/>
      <p:bldP spid="11308" grpId="0"/>
      <p:bldP spid="11309" grpId="0"/>
      <p:bldP spid="113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Red and blue stu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147763"/>
            <a:ext cx="3854450" cy="571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81000" y="114300"/>
            <a:ext cx="7162800" cy="48577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FFFF00"/>
                </a:solidFill>
              </a:rPr>
              <a:t>X-RAY STRUCTURE OF VITAMIN D RECEPTOR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0" y="652463"/>
            <a:ext cx="7620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en-US">
                <a:solidFill>
                  <a:srgbClr val="99FF33"/>
                </a:solidFill>
              </a:rPr>
              <a:t>Rochel</a:t>
            </a:r>
            <a:r>
              <a:rPr lang="en-US" altLang="en-US" i="1">
                <a:solidFill>
                  <a:srgbClr val="99FF33"/>
                </a:solidFill>
              </a:rPr>
              <a:t> et al.</a:t>
            </a:r>
            <a:r>
              <a:rPr lang="en-US" altLang="en-US">
                <a:solidFill>
                  <a:srgbClr val="99FF33"/>
                </a:solidFill>
              </a:rPr>
              <a:t> </a:t>
            </a:r>
            <a:r>
              <a:rPr lang="en-US" altLang="en-US" u="sng">
                <a:solidFill>
                  <a:srgbClr val="99FF33"/>
                </a:solidFill>
              </a:rPr>
              <a:t>Molecular Cell</a:t>
            </a:r>
            <a:r>
              <a:rPr lang="en-US" altLang="en-US">
                <a:solidFill>
                  <a:srgbClr val="99FF33"/>
                </a:solidFill>
              </a:rPr>
              <a:t> 5:173 (2000)</a:t>
            </a:r>
          </a:p>
        </p:txBody>
      </p:sp>
      <p:grpSp>
        <p:nvGrpSpPr>
          <p:cNvPr id="29701" name="Group 5"/>
          <p:cNvGrpSpPr>
            <a:grpSpLocks/>
          </p:cNvGrpSpPr>
          <p:nvPr/>
        </p:nvGrpSpPr>
        <p:grpSpPr bwMode="auto">
          <a:xfrm>
            <a:off x="352425" y="2660650"/>
            <a:ext cx="3609975" cy="2430463"/>
            <a:chOff x="0" y="2301"/>
            <a:chExt cx="1746" cy="1244"/>
          </a:xfrm>
        </p:grpSpPr>
        <p:sp>
          <p:nvSpPr>
            <p:cNvPr id="29709" name="Text Box 6"/>
            <p:cNvSpPr txBox="1">
              <a:spLocks noChangeArrowheads="1"/>
            </p:cNvSpPr>
            <p:nvPr/>
          </p:nvSpPr>
          <p:spPr bwMode="auto">
            <a:xfrm>
              <a:off x="0" y="2789"/>
              <a:ext cx="1739" cy="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3333FF"/>
                </a:solidFill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3333FF"/>
                </a:solidFill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3333FF"/>
                  </a:solidFill>
                </a:rPr>
                <a:t>  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3333FF"/>
                  </a:solidFill>
                </a:rPr>
                <a:t>                                                               </a:t>
              </a:r>
            </a:p>
          </p:txBody>
        </p:sp>
        <p:grpSp>
          <p:nvGrpSpPr>
            <p:cNvPr id="29710" name="Group 7"/>
            <p:cNvGrpSpPr>
              <a:grpSpLocks/>
            </p:cNvGrpSpPr>
            <p:nvPr/>
          </p:nvGrpSpPr>
          <p:grpSpPr bwMode="auto">
            <a:xfrm>
              <a:off x="0" y="2301"/>
              <a:ext cx="1746" cy="1244"/>
              <a:chOff x="1" y="2208"/>
              <a:chExt cx="1928" cy="1341"/>
            </a:xfrm>
          </p:grpSpPr>
          <p:grpSp>
            <p:nvGrpSpPr>
              <p:cNvPr id="29711" name="Group 8"/>
              <p:cNvGrpSpPr>
                <a:grpSpLocks/>
              </p:cNvGrpSpPr>
              <p:nvPr/>
            </p:nvGrpSpPr>
            <p:grpSpPr bwMode="auto">
              <a:xfrm>
                <a:off x="1" y="2208"/>
                <a:ext cx="1928" cy="1211"/>
                <a:chOff x="255" y="1054"/>
                <a:chExt cx="2675" cy="1386"/>
              </a:xfrm>
            </p:grpSpPr>
            <p:pic>
              <p:nvPicPr>
                <p:cNvPr id="29713" name="Picture 9" descr="vdr_schematic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5" y="1054"/>
                  <a:ext cx="2640" cy="7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714" name="Rectangle 10"/>
                <p:cNvSpPr>
                  <a:spLocks noChangeArrowheads="1"/>
                </p:cNvSpPr>
                <p:nvPr/>
              </p:nvSpPr>
              <p:spPr bwMode="auto">
                <a:xfrm>
                  <a:off x="1344" y="1062"/>
                  <a:ext cx="1304" cy="688"/>
                </a:xfrm>
                <a:prstGeom prst="rect">
                  <a:avLst/>
                </a:prstGeom>
                <a:solidFill>
                  <a:srgbClr val="FF00FF">
                    <a:alpha val="34117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971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375" y="1942"/>
                  <a:ext cx="2555" cy="4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>
                      <a:solidFill>
                        <a:srgbClr val="D60093"/>
                      </a:solidFill>
                    </a:rPr>
                    <a:t>VDR Crystal Structure </a:t>
                  </a:r>
                </a:p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>
                      <a:solidFill>
                        <a:srgbClr val="D60093"/>
                      </a:solidFill>
                    </a:rPr>
                    <a:t>(aa 118-427; </a:t>
                  </a:r>
                  <a:r>
                    <a:rPr lang="el-GR" altLang="en-US">
                      <a:solidFill>
                        <a:srgbClr val="D60093"/>
                      </a:solidFill>
                    </a:rPr>
                    <a:t>Δ</a:t>
                  </a:r>
                  <a:r>
                    <a:rPr lang="en-US" altLang="en-US">
                      <a:solidFill>
                        <a:srgbClr val="D60093"/>
                      </a:solidFill>
                    </a:rPr>
                    <a:t>165-215)</a:t>
                  </a:r>
                  <a:endParaRPr lang="el-GR" altLang="en-US">
                    <a:solidFill>
                      <a:srgbClr val="D60093"/>
                    </a:solidFill>
                  </a:endParaRPr>
                </a:p>
              </p:txBody>
            </p:sp>
          </p:grpSp>
          <p:sp>
            <p:nvSpPr>
              <p:cNvPr id="29712" name="Rectangle 12"/>
              <p:cNvSpPr>
                <a:spLocks noChangeArrowheads="1"/>
              </p:cNvSpPr>
              <p:nvPr/>
            </p:nvSpPr>
            <p:spPr bwMode="auto">
              <a:xfrm>
                <a:off x="2" y="2210"/>
                <a:ext cx="1918" cy="1339"/>
              </a:xfrm>
              <a:prstGeom prst="rect">
                <a:avLst/>
              </a:prstGeom>
              <a:noFill/>
              <a:ln w="57150" algn="ctr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273425" y="3773488"/>
            <a:ext cx="1069975" cy="914400"/>
            <a:chOff x="2018" y="2377"/>
            <a:chExt cx="674" cy="576"/>
          </a:xfrm>
        </p:grpSpPr>
        <p:sp>
          <p:nvSpPr>
            <p:cNvPr id="29707" name="AutoShape 17"/>
            <p:cNvSpPr>
              <a:spLocks noChangeArrowheads="1"/>
            </p:cNvSpPr>
            <p:nvPr/>
          </p:nvSpPr>
          <p:spPr bwMode="auto">
            <a:xfrm rot="-6011887">
              <a:off x="2066" y="2329"/>
              <a:ext cx="576" cy="672"/>
            </a:xfrm>
            <a:prstGeom prst="wedgeEllipseCallout">
              <a:avLst>
                <a:gd name="adj1" fmla="val -39495"/>
                <a:gd name="adj2" fmla="val 72449"/>
              </a:avLst>
            </a:prstGeom>
            <a:solidFill>
              <a:schemeClr val="accent1"/>
            </a:solidFill>
            <a:ln w="28575">
              <a:solidFill>
                <a:srgbClr val="00FF99"/>
              </a:solidFill>
              <a:miter lim="800000"/>
              <a:headEnd/>
              <a:tailEnd/>
            </a:ln>
          </p:spPr>
          <p:txBody>
            <a:bodyPr vert="eaVert"/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9708" name="Text Box 18"/>
            <p:cNvSpPr txBox="1">
              <a:spLocks noChangeArrowheads="1"/>
            </p:cNvSpPr>
            <p:nvPr/>
          </p:nvSpPr>
          <p:spPr bwMode="auto">
            <a:xfrm>
              <a:off x="2112" y="2471"/>
              <a:ext cx="58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Space 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filling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 rot="733414">
            <a:off x="7389813" y="3470275"/>
            <a:ext cx="1295400" cy="2286000"/>
            <a:chOff x="4368" y="1872"/>
            <a:chExt cx="816" cy="1440"/>
          </a:xfrm>
        </p:grpSpPr>
        <p:sp>
          <p:nvSpPr>
            <p:cNvPr id="29705" name="Oval 23"/>
            <p:cNvSpPr>
              <a:spLocks noChangeArrowheads="1"/>
            </p:cNvSpPr>
            <p:nvPr/>
          </p:nvSpPr>
          <p:spPr bwMode="auto">
            <a:xfrm>
              <a:off x="4368" y="1872"/>
              <a:ext cx="816" cy="576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rgbClr val="00FF99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VDR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>
                  <a:solidFill>
                    <a:srgbClr val="000000"/>
                  </a:solidFill>
                </a:rPr>
                <a:t>“nest”</a:t>
              </a:r>
            </a:p>
          </p:txBody>
        </p:sp>
        <p:sp>
          <p:nvSpPr>
            <p:cNvPr id="29706" name="Line 24"/>
            <p:cNvSpPr>
              <a:spLocks noChangeShapeType="1"/>
            </p:cNvSpPr>
            <p:nvPr/>
          </p:nvSpPr>
          <p:spPr bwMode="auto">
            <a:xfrm flipH="1">
              <a:off x="4464" y="2448"/>
              <a:ext cx="192" cy="864"/>
            </a:xfrm>
            <a:prstGeom prst="line">
              <a:avLst/>
            </a:prstGeom>
            <a:noFill/>
            <a:ln w="28575">
              <a:solidFill>
                <a:srgbClr val="00FF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sp>
        <p:nvSpPr>
          <p:cNvPr id="29704" name="Rectangle 28"/>
          <p:cNvSpPr>
            <a:spLocks noChangeArrowheads="1"/>
          </p:cNvSpPr>
          <p:nvPr/>
        </p:nvSpPr>
        <p:spPr bwMode="auto">
          <a:xfrm>
            <a:off x="3733800" y="1323407"/>
            <a:ext cx="3276600" cy="2554287"/>
          </a:xfrm>
          <a:prstGeom prst="rect">
            <a:avLst/>
          </a:prstGeom>
          <a:solidFill>
            <a:schemeClr val="tx1"/>
          </a:solidFill>
          <a:ln w="66675" algn="ctr">
            <a:solidFill>
              <a:srgbClr val="FFC000"/>
            </a:solidFill>
            <a:miter lim="800000"/>
            <a:headEnd/>
            <a:tailEnd/>
          </a:ln>
        </p:spPr>
        <p:txBody>
          <a:bodyPr lIns="79350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000">
              <a:solidFill>
                <a:srgbClr val="FFC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C000"/>
                </a:solidFill>
              </a:rPr>
              <a:t>VDR LBD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C000"/>
                </a:solidFill>
              </a:rPr>
              <a:t>X-ray structure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C000"/>
                </a:solidFill>
              </a:rPr>
              <a:t>has 259 amino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C000"/>
                </a:solidFill>
              </a:rPr>
              <a:t>acids with approx.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>
                <a:solidFill>
                  <a:srgbClr val="FFC000"/>
                </a:solidFill>
              </a:rPr>
              <a:t>5100 atoms.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000">
              <a:solidFill>
                <a:srgbClr val="FFC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0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98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457200" y="779463"/>
            <a:ext cx="81534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 </a:t>
            </a:r>
            <a:r>
              <a:rPr lang="en-US" altLang="en-US" sz="3200" u="sng" dirty="0">
                <a:solidFill>
                  <a:srgbClr val="FFFF00"/>
                </a:solidFill>
              </a:rPr>
              <a:t>OUTLINE</a:t>
            </a:r>
            <a:endParaRPr lang="en-US" altLang="en-US" sz="1100" u="sng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FF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CONCEPT OF A VITAMIN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CONCEPT OF AN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rgbClr val="FF0000"/>
                </a:solidFill>
              </a:rPr>
              <a:t>INTRODUCTION TO VITAMIN 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VITAMIN D ENDOCRINE SYSTEM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>
                <a:solidFill>
                  <a:srgbClr val="FF0000"/>
                </a:solidFill>
              </a:rPr>
              <a:t>VITAMIN D RECEPTOR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9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FF0000"/>
                </a:solidFill>
              </a:rPr>
              <a:t>MODES OF ACTION OF 1</a:t>
            </a:r>
            <a:r>
              <a:rPr lang="el-GR" altLang="en-US" sz="3200" dirty="0">
                <a:solidFill>
                  <a:srgbClr val="FF0000"/>
                </a:solidFill>
              </a:rPr>
              <a:t>α</a:t>
            </a:r>
            <a:r>
              <a:rPr lang="en-US" altLang="en-US" sz="3200" dirty="0">
                <a:solidFill>
                  <a:srgbClr val="FF0000"/>
                </a:solidFill>
              </a:rPr>
              <a:t>,25(OH)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2</a:t>
            </a:r>
            <a:r>
              <a:rPr lang="en-US" altLang="en-US" sz="3200" dirty="0">
                <a:solidFill>
                  <a:srgbClr val="FF0000"/>
                </a:solidFill>
              </a:rPr>
              <a:t>D</a:t>
            </a:r>
            <a:r>
              <a:rPr lang="en-US" altLang="en-US" sz="3200" baseline="-25000" dirty="0">
                <a:solidFill>
                  <a:srgbClr val="FF0000"/>
                </a:solidFill>
              </a:rPr>
              <a:t>3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dirty="0">
              <a:solidFill>
                <a:srgbClr val="FF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chemeClr val="bg1"/>
                </a:solidFill>
              </a:rPr>
              <a:t>SUMMARY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81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2"/>
          <p:cNvSpPr txBox="1">
            <a:spLocks noChangeArrowheads="1"/>
          </p:cNvSpPr>
          <p:nvPr/>
        </p:nvSpPr>
        <p:spPr bwMode="auto">
          <a:xfrm>
            <a:off x="228600" y="779463"/>
            <a:ext cx="87630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u="sng" dirty="0">
                <a:solidFill>
                  <a:srgbClr val="FFFF00"/>
                </a:solidFill>
              </a:rPr>
              <a:t>OUTLINE</a:t>
            </a:r>
            <a:endParaRPr lang="en-US" sz="1100" u="sng" dirty="0">
              <a:solidFill>
                <a:srgbClr val="FFFF00"/>
              </a:solidFill>
            </a:endParaRPr>
          </a:p>
          <a:p>
            <a:pPr algn="ctr"/>
            <a:endParaRPr lang="en-US" sz="1100" dirty="0">
              <a:solidFill>
                <a:srgbClr val="FFFF00"/>
              </a:solidFill>
            </a:endParaRPr>
          </a:p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WHAT IS A ‘VITAMIN’ ?</a:t>
            </a:r>
            <a:endParaRPr lang="en-US" sz="4000" dirty="0">
              <a:solidFill>
                <a:srgbClr val="FF0000"/>
              </a:solidFill>
            </a:endParaRPr>
          </a:p>
          <a:p>
            <a:pPr algn="ctr"/>
            <a:endParaRPr lang="en-US" sz="1100" dirty="0">
              <a:solidFill>
                <a:srgbClr val="FF0000"/>
              </a:solidFill>
            </a:endParaRPr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VITAMIN D ENDOCRINE </a:t>
            </a:r>
            <a:r>
              <a:rPr lang="en-US" sz="3200" dirty="0" smtClean="0">
                <a:solidFill>
                  <a:srgbClr val="FF0000"/>
                </a:solidFill>
              </a:rPr>
              <a:t>SYSTEM</a:t>
            </a:r>
          </a:p>
          <a:p>
            <a:pPr algn="ctr"/>
            <a:endParaRPr lang="en-US" sz="3200" dirty="0" smtClean="0">
              <a:solidFill>
                <a:schemeClr val="bg1"/>
              </a:solidFill>
            </a:endParaRP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GENERAL MODEL OF HORMONE ACTION</a:t>
            </a:r>
            <a:endParaRPr lang="en-US" sz="3200" dirty="0">
              <a:solidFill>
                <a:schemeClr val="bg1"/>
              </a:solidFill>
            </a:endParaRPr>
          </a:p>
          <a:p>
            <a:pPr algn="ctr"/>
            <a:endParaRPr lang="en-US" sz="1100" dirty="0">
              <a:solidFill>
                <a:srgbClr val="FF0000"/>
              </a:solidFill>
            </a:endParaRP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DISCOVERY OF VITAMIN </a:t>
            </a:r>
            <a:r>
              <a:rPr lang="en-US" sz="2800" dirty="0">
                <a:solidFill>
                  <a:srgbClr val="FF0000"/>
                </a:solidFill>
              </a:rPr>
              <a:t>D RECEPTOR &amp; DBP</a:t>
            </a:r>
          </a:p>
          <a:p>
            <a:pPr algn="ctr"/>
            <a:endParaRPr lang="en-US" sz="900" dirty="0">
              <a:solidFill>
                <a:srgbClr val="FF0000"/>
              </a:solidFill>
            </a:endParaRPr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MODES OF ACTION OF 1</a:t>
            </a:r>
            <a:r>
              <a:rPr lang="el-GR" sz="3200" dirty="0">
                <a:solidFill>
                  <a:srgbClr val="FF0000"/>
                </a:solidFill>
              </a:rPr>
              <a:t>α</a:t>
            </a:r>
            <a:r>
              <a:rPr lang="en-US" sz="3200" dirty="0">
                <a:solidFill>
                  <a:srgbClr val="FF0000"/>
                </a:solidFill>
              </a:rPr>
              <a:t>,25(OH)</a:t>
            </a:r>
            <a:r>
              <a:rPr lang="en-US" sz="3200" baseline="-25000" dirty="0">
                <a:solidFill>
                  <a:srgbClr val="FF0000"/>
                </a:solidFill>
              </a:rPr>
              <a:t>2</a:t>
            </a:r>
            <a:r>
              <a:rPr lang="en-US" sz="3200" dirty="0">
                <a:solidFill>
                  <a:srgbClr val="FF0000"/>
                </a:solidFill>
              </a:rPr>
              <a:t>D</a:t>
            </a:r>
            <a:r>
              <a:rPr lang="en-US" sz="3200" baseline="-25000" dirty="0">
                <a:solidFill>
                  <a:srgbClr val="FF0000"/>
                </a:solidFill>
              </a:rPr>
              <a:t>3</a:t>
            </a:r>
          </a:p>
          <a:p>
            <a:pPr algn="ctr"/>
            <a:endParaRPr lang="en-US" sz="1100" dirty="0">
              <a:solidFill>
                <a:srgbClr val="FF0000"/>
              </a:solidFill>
            </a:endParaRPr>
          </a:p>
          <a:p>
            <a:pPr algn="ctr"/>
            <a:endParaRPr lang="en-US" sz="1100" dirty="0">
              <a:solidFill>
                <a:srgbClr val="FF0000"/>
              </a:solidFill>
            </a:endParaRPr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SUMMARY</a:t>
            </a:r>
          </a:p>
          <a:p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46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ACTIVE_THIS_SESSION" val="NO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ST_ACTIVE_THIS_SESSION" val="NO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2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algn="ctr">
          <a:noFill/>
          <a:miter lim="800000"/>
          <a:headEnd/>
          <a:tailEnd/>
        </a:ln>
      </a:spPr>
      <a:bodyPr wrap="square" lIns="79350" anchor="ctr">
        <a:spAutoFit/>
      </a:bodyPr>
      <a:lstStyle>
        <a:defPPr algn="l">
          <a:defRPr b="0" dirty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8186</TotalTime>
  <Words>2204</Words>
  <Application>Microsoft Office PowerPoint</Application>
  <PresentationFormat>On-screen Show (4:3)</PresentationFormat>
  <Paragraphs>793</Paragraphs>
  <Slides>40</Slides>
  <Notes>37</Notes>
  <HiddenSlides>1</HiddenSlides>
  <MMClips>0</MMClips>
  <ScaleCrop>false</ScaleCrop>
  <HeadingPairs>
    <vt:vector size="6" baseType="variant">
      <vt:variant>
        <vt:lpstr>Theme</vt:lpstr>
      </vt:variant>
      <vt:variant>
        <vt:i4>26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67" baseType="lpstr">
      <vt:lpstr>Default Design</vt:lpstr>
      <vt:lpstr>1_Default Design</vt:lpstr>
      <vt:lpstr>2_Default Design</vt:lpstr>
      <vt:lpstr>3_Default Design</vt:lpstr>
      <vt:lpstr>5_Default Design</vt:lpstr>
      <vt:lpstr>4_Default Design</vt:lpstr>
      <vt:lpstr>6_Default Design</vt:lpstr>
      <vt:lpstr>7_Default Design</vt:lpstr>
      <vt:lpstr>8_Default Design</vt:lpstr>
      <vt:lpstr>9_Default Design</vt:lpstr>
      <vt:lpstr>11_Default Design</vt:lpstr>
      <vt:lpstr>13_Default Design</vt:lpstr>
      <vt:lpstr>14_Default Design</vt:lpstr>
      <vt:lpstr>15_Default Design</vt:lpstr>
      <vt:lpstr>16_Default Design</vt:lpstr>
      <vt:lpstr>17_Default Design</vt:lpstr>
      <vt:lpstr>18_Default Design</vt:lpstr>
      <vt:lpstr>19_Default Design</vt:lpstr>
      <vt:lpstr>20_Default Design</vt:lpstr>
      <vt:lpstr>21_Default Design</vt:lpstr>
      <vt:lpstr>22_Default Design</vt:lpstr>
      <vt:lpstr>23_Default Design</vt:lpstr>
      <vt:lpstr>24_Default Design</vt:lpstr>
      <vt:lpstr>25_Default Design</vt:lpstr>
      <vt:lpstr>26_Default Design</vt:lpstr>
      <vt:lpstr>10_Default Design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GENERAL MODEL OF HORMONE ACTION</vt:lpstr>
      <vt:lpstr>PowerPoint Presentation</vt:lpstr>
      <vt:lpstr>PowerPoint Presentation</vt:lpstr>
      <vt:lpstr>PowerPoint Presentation</vt:lpstr>
      <vt:lpstr>THE ANSWER</vt:lpstr>
      <vt:lpstr>PowerPoint Presentation</vt:lpstr>
      <vt:lpstr>PowerPoint Presentation</vt:lpstr>
      <vt:lpstr>FIRST CLINICAL USE OF 1α,25(OH)2-VITAMIN D3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Isolation of  Caveolae Membrane Fractions  Is there a VDRmem present?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</dc:creator>
  <cp:lastModifiedBy>Anthony</cp:lastModifiedBy>
  <cp:revision>89</cp:revision>
  <dcterms:created xsi:type="dcterms:W3CDTF">2014-09-26T22:26:17Z</dcterms:created>
  <dcterms:modified xsi:type="dcterms:W3CDTF">2014-10-18T23:19:30Z</dcterms:modified>
</cp:coreProperties>
</file>