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65" r:id="rId2"/>
    <p:sldMasterId id="2147484695" r:id="rId3"/>
    <p:sldMasterId id="2147484748" r:id="rId4"/>
    <p:sldMasterId id="2147484773" r:id="rId5"/>
  </p:sldMasterIdLst>
  <p:notesMasterIdLst>
    <p:notesMasterId r:id="rId49"/>
  </p:notesMasterIdLst>
  <p:handoutMasterIdLst>
    <p:handoutMasterId r:id="rId50"/>
  </p:handoutMasterIdLst>
  <p:sldIdLst>
    <p:sldId id="726" r:id="rId6"/>
    <p:sldId id="727" r:id="rId7"/>
    <p:sldId id="256" r:id="rId8"/>
    <p:sldId id="616" r:id="rId9"/>
    <p:sldId id="720" r:id="rId10"/>
    <p:sldId id="619" r:id="rId11"/>
    <p:sldId id="698" r:id="rId12"/>
    <p:sldId id="704" r:id="rId13"/>
    <p:sldId id="620" r:id="rId14"/>
    <p:sldId id="578" r:id="rId15"/>
    <p:sldId id="580" r:id="rId16"/>
    <p:sldId id="579" r:id="rId17"/>
    <p:sldId id="537" r:id="rId18"/>
    <p:sldId id="586" r:id="rId19"/>
    <p:sldId id="587" r:id="rId20"/>
    <p:sldId id="668" r:id="rId21"/>
    <p:sldId id="671" r:id="rId22"/>
    <p:sldId id="583" r:id="rId23"/>
    <p:sldId id="651" r:id="rId24"/>
    <p:sldId id="673" r:id="rId25"/>
    <p:sldId id="684" r:id="rId26"/>
    <p:sldId id="721" r:id="rId27"/>
    <p:sldId id="722" r:id="rId28"/>
    <p:sldId id="652" r:id="rId29"/>
    <p:sldId id="653" r:id="rId30"/>
    <p:sldId id="654" r:id="rId31"/>
    <p:sldId id="655" r:id="rId32"/>
    <p:sldId id="723" r:id="rId33"/>
    <p:sldId id="644" r:id="rId34"/>
    <p:sldId id="706" r:id="rId35"/>
    <p:sldId id="724" r:id="rId36"/>
    <p:sldId id="725" r:id="rId37"/>
    <p:sldId id="708" r:id="rId38"/>
    <p:sldId id="709" r:id="rId39"/>
    <p:sldId id="710" r:id="rId40"/>
    <p:sldId id="713" r:id="rId41"/>
    <p:sldId id="714" r:id="rId42"/>
    <p:sldId id="715" r:id="rId43"/>
    <p:sldId id="716" r:id="rId44"/>
    <p:sldId id="717" r:id="rId45"/>
    <p:sldId id="718" r:id="rId46"/>
    <p:sldId id="719" r:id="rId47"/>
    <p:sldId id="728" r:id="rId48"/>
  </p:sldIdLst>
  <p:sldSz cx="9144000" cy="6858000" type="overhead"/>
  <p:notesSz cx="6854825" cy="97504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nus Hayne" initials="MH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CC"/>
    <a:srgbClr val="3333FF"/>
    <a:srgbClr val="000066"/>
    <a:srgbClr val="A50021"/>
    <a:srgbClr val="CC0000"/>
    <a:srgbClr val="00CC00"/>
    <a:srgbClr val="99CCFF"/>
    <a:srgbClr val="FF9900"/>
    <a:srgbClr val="FFFF00"/>
    <a:srgbClr val="66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6038" autoAdjust="0"/>
    <p:restoredTop sz="93575" autoAdjust="0"/>
  </p:normalViewPr>
  <p:slideViewPr>
    <p:cSldViewPr snapToObjects="1">
      <p:cViewPr>
        <p:scale>
          <a:sx n="70" d="100"/>
          <a:sy n="70" d="100"/>
        </p:scale>
        <p:origin x="-1368" y="-72"/>
      </p:cViewPr>
      <p:guideLst>
        <p:guide orient="horz" pos="3696"/>
        <p:guide pos="384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376"/>
    </p:cViewPr>
  </p:sorterViewPr>
  <p:notesViewPr>
    <p:cSldViewPr snapToObjects="1">
      <p:cViewPr varScale="1">
        <p:scale>
          <a:sx n="89" d="100"/>
          <a:sy n="89" d="100"/>
        </p:scale>
        <p:origin x="-3720" y="-108"/>
      </p:cViewPr>
      <p:guideLst>
        <p:guide orient="horz" pos="3071"/>
        <p:guide pos="2159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8" Type="http://schemas.openxmlformats.org/officeDocument/2006/relationships/slide" Target="slides/slide3.xml"/><Relationship Id="rId51" Type="http://schemas.openxmlformats.org/officeDocument/2006/relationships/commentAuthors" Target="commentAuthors.xml"/><Relationship Id="rId3" Type="http://schemas.openxmlformats.org/officeDocument/2006/relationships/slideMaster" Target="slideMasters/slideMaster3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!%20D%20DRIVE\SIMS%20analysis\Martin%20MBE%20InAsN%20sample%203%20%20095897_2a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l">
              <a:defRPr lang="en-GB" sz="1200" b="1">
                <a:solidFill>
                  <a:sysClr val="windowText" lastClr="000000"/>
                </a:solidFill>
              </a:defRPr>
            </a:pPr>
            <a:r>
              <a:rPr lang="en-GB" sz="1200" b="1" dirty="0"/>
              <a:t>Sample </a:t>
            </a:r>
            <a:r>
              <a:rPr lang="en-GB" sz="1200" b="1" dirty="0" smtClean="0"/>
              <a:t>: A0299 InAsN 1% N       </a:t>
            </a:r>
            <a:endParaRPr lang="en-GB" sz="1200" b="1" dirty="0"/>
          </a:p>
        </c:rich>
      </c:tx>
      <c:layout>
        <c:manualLayout>
          <c:xMode val="edge"/>
          <c:yMode val="edge"/>
          <c:x val="5.8652791164899583E-2"/>
          <c:y val="3.167529579457512E-2"/>
        </c:manualLayout>
      </c:layout>
    </c:title>
    <c:plotArea>
      <c:layout>
        <c:manualLayout>
          <c:xMode val="edge"/>
          <c:yMode val="edge"/>
          <c:x val="0.13548387096774195"/>
          <c:y val="0.1038461538461548"/>
          <c:w val="0.64516129032258973"/>
          <c:h val="0.76923076923076927"/>
        </c:manualLayout>
      </c:layout>
      <c:scatterChart>
        <c:scatterStyle val="smoothMarker"/>
        <c:ser>
          <c:idx val="0"/>
          <c:order val="0"/>
          <c:tx>
            <c:strRef>
              <c:f>'Work sheet'!$C$52</c:f>
              <c:strCache>
                <c:ptCount val="1"/>
                <c:pt idx="0">
                  <c:v> 69Ga133Cs</c:v>
                </c:pt>
              </c:strCache>
            </c:strRef>
          </c:tx>
          <c:spPr>
            <a:ln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'Work sheet'!$B$53:$B$139</c:f>
              <c:numCache>
                <c:formatCode>0.00E+00</c:formatCode>
                <c:ptCount val="87"/>
                <c:pt idx="0">
                  <c:v>4.7385470000000703E-3</c:v>
                </c:pt>
                <c:pt idx="1">
                  <c:v>2.1280770000000289E-2</c:v>
                </c:pt>
                <c:pt idx="2">
                  <c:v>3.7823000000000356E-2</c:v>
                </c:pt>
                <c:pt idx="3">
                  <c:v>5.436523000000093E-2</c:v>
                </c:pt>
                <c:pt idx="4">
                  <c:v>7.0907450000000483E-2</c:v>
                </c:pt>
                <c:pt idx="5">
                  <c:v>8.7449679999999988E-2</c:v>
                </c:pt>
                <c:pt idx="6">
                  <c:v>0.10399190000000012</c:v>
                </c:pt>
                <c:pt idx="7">
                  <c:v>0.12053410000000084</c:v>
                </c:pt>
                <c:pt idx="8">
                  <c:v>0.13707639999999999</c:v>
                </c:pt>
                <c:pt idx="9">
                  <c:v>0.15361859999999999</c:v>
                </c:pt>
                <c:pt idx="10">
                  <c:v>0.1701608</c:v>
                </c:pt>
                <c:pt idx="11">
                  <c:v>0.18670300000000167</c:v>
                </c:pt>
                <c:pt idx="12">
                  <c:v>0.20324530000000227</c:v>
                </c:pt>
                <c:pt idx="13">
                  <c:v>0.21978750000000041</c:v>
                </c:pt>
                <c:pt idx="14">
                  <c:v>0.2363297</c:v>
                </c:pt>
                <c:pt idx="15">
                  <c:v>0.25287190000000032</c:v>
                </c:pt>
                <c:pt idx="16">
                  <c:v>0.26941420000000038</c:v>
                </c:pt>
                <c:pt idx="17">
                  <c:v>0.28595640000000278</c:v>
                </c:pt>
                <c:pt idx="18">
                  <c:v>0.30249860000000311</c:v>
                </c:pt>
                <c:pt idx="19">
                  <c:v>0.31904090000000351</c:v>
                </c:pt>
                <c:pt idx="20">
                  <c:v>0.33558310000000358</c:v>
                </c:pt>
                <c:pt idx="21">
                  <c:v>0.35212530000000031</c:v>
                </c:pt>
                <c:pt idx="22">
                  <c:v>0.36866750000000031</c:v>
                </c:pt>
                <c:pt idx="23">
                  <c:v>0.38520980000000032</c:v>
                </c:pt>
                <c:pt idx="24">
                  <c:v>0.401752</c:v>
                </c:pt>
                <c:pt idx="25">
                  <c:v>0.4182942</c:v>
                </c:pt>
                <c:pt idx="26">
                  <c:v>0.43483640000000312</c:v>
                </c:pt>
                <c:pt idx="27">
                  <c:v>0.45137870000000357</c:v>
                </c:pt>
                <c:pt idx="28">
                  <c:v>0.46792090000000414</c:v>
                </c:pt>
                <c:pt idx="29">
                  <c:v>0.48446310000000031</c:v>
                </c:pt>
                <c:pt idx="30">
                  <c:v>0.50100529999999999</c:v>
                </c:pt>
                <c:pt idx="31">
                  <c:v>0.5175476</c:v>
                </c:pt>
                <c:pt idx="32">
                  <c:v>0.5340897999999995</c:v>
                </c:pt>
                <c:pt idx="33">
                  <c:v>0.55063200000000001</c:v>
                </c:pt>
                <c:pt idx="34">
                  <c:v>0.56717419999999996</c:v>
                </c:pt>
                <c:pt idx="35">
                  <c:v>0.58371649999999575</c:v>
                </c:pt>
                <c:pt idx="36">
                  <c:v>0.60025870000000003</c:v>
                </c:pt>
                <c:pt idx="37">
                  <c:v>0.61680090000000065</c:v>
                </c:pt>
                <c:pt idx="38">
                  <c:v>0.63334320000000555</c:v>
                </c:pt>
                <c:pt idx="39">
                  <c:v>0.64988539999999995</c:v>
                </c:pt>
                <c:pt idx="40">
                  <c:v>0.66642760000000623</c:v>
                </c:pt>
                <c:pt idx="41">
                  <c:v>0.68296980000000385</c:v>
                </c:pt>
                <c:pt idx="42">
                  <c:v>0.69951209999999575</c:v>
                </c:pt>
                <c:pt idx="43">
                  <c:v>0.71605430000000003</c:v>
                </c:pt>
                <c:pt idx="44">
                  <c:v>0.73259649999999998</c:v>
                </c:pt>
                <c:pt idx="45">
                  <c:v>0.74913870000000005</c:v>
                </c:pt>
                <c:pt idx="46">
                  <c:v>0.76568099999999994</c:v>
                </c:pt>
                <c:pt idx="47">
                  <c:v>0.78222320000000001</c:v>
                </c:pt>
                <c:pt idx="48">
                  <c:v>0.79876539999999996</c:v>
                </c:pt>
                <c:pt idx="49">
                  <c:v>0.81530760000000002</c:v>
                </c:pt>
                <c:pt idx="50">
                  <c:v>0.83184990000000714</c:v>
                </c:pt>
                <c:pt idx="51">
                  <c:v>0.84839209999999998</c:v>
                </c:pt>
                <c:pt idx="52">
                  <c:v>0.86493430000000004</c:v>
                </c:pt>
                <c:pt idx="53">
                  <c:v>0.88147659999999473</c:v>
                </c:pt>
                <c:pt idx="54">
                  <c:v>0.89801880000000212</c:v>
                </c:pt>
                <c:pt idx="55">
                  <c:v>0.91456099999999285</c:v>
                </c:pt>
                <c:pt idx="56">
                  <c:v>0.93110320000000002</c:v>
                </c:pt>
                <c:pt idx="57">
                  <c:v>0.94764550000000713</c:v>
                </c:pt>
                <c:pt idx="58">
                  <c:v>0.96418769999999998</c:v>
                </c:pt>
                <c:pt idx="59">
                  <c:v>0.98072990000000004</c:v>
                </c:pt>
                <c:pt idx="60">
                  <c:v>0.99727209999999444</c:v>
                </c:pt>
                <c:pt idx="61">
                  <c:v>1.0138139999999998</c:v>
                </c:pt>
                <c:pt idx="62">
                  <c:v>1.0303570000000111</c:v>
                </c:pt>
                <c:pt idx="63">
                  <c:v>1.0468989999999998</c:v>
                </c:pt>
                <c:pt idx="64">
                  <c:v>1.0634409999999999</c:v>
                </c:pt>
                <c:pt idx="65">
                  <c:v>1.0799829999999999</c:v>
                </c:pt>
                <c:pt idx="66">
                  <c:v>1.096525</c:v>
                </c:pt>
                <c:pt idx="67">
                  <c:v>1.1130679999999999</c:v>
                </c:pt>
                <c:pt idx="68">
                  <c:v>1.12961</c:v>
                </c:pt>
                <c:pt idx="69">
                  <c:v>1.1461520000000143</c:v>
                </c:pt>
                <c:pt idx="70">
                  <c:v>1.1626939999999999</c:v>
                </c:pt>
                <c:pt idx="71">
                  <c:v>1.1792370000000001</c:v>
                </c:pt>
                <c:pt idx="72">
                  <c:v>1.1957789999999999</c:v>
                </c:pt>
                <c:pt idx="73">
                  <c:v>1.2209229999999998</c:v>
                </c:pt>
                <c:pt idx="74">
                  <c:v>1.2413289999999875</c:v>
                </c:pt>
                <c:pt idx="75">
                  <c:v>1.2617339999999875</c:v>
                </c:pt>
                <c:pt idx="76">
                  <c:v>1.2821400000000001</c:v>
                </c:pt>
                <c:pt idx="77">
                  <c:v>1.302546</c:v>
                </c:pt>
                <c:pt idx="78">
                  <c:v>1.322951</c:v>
                </c:pt>
                <c:pt idx="79">
                  <c:v>1.3433569999999999</c:v>
                </c:pt>
                <c:pt idx="80">
                  <c:v>1.3637619999999877</c:v>
                </c:pt>
                <c:pt idx="81">
                  <c:v>1.3841680000000001</c:v>
                </c:pt>
                <c:pt idx="82">
                  <c:v>1.4045739999999998</c:v>
                </c:pt>
                <c:pt idx="83">
                  <c:v>1.4249789999999998</c:v>
                </c:pt>
                <c:pt idx="84">
                  <c:v>1.4453849999999877</c:v>
                </c:pt>
                <c:pt idx="85">
                  <c:v>1.4657909999999856</c:v>
                </c:pt>
                <c:pt idx="86">
                  <c:v>1.4861959999999999</c:v>
                </c:pt>
              </c:numCache>
            </c:numRef>
          </c:xVal>
          <c:yVal>
            <c:numRef>
              <c:f>'Work sheet'!$C$53:$C$139</c:f>
              <c:numCache>
                <c:formatCode>0.00E+00</c:formatCode>
                <c:ptCount val="87"/>
                <c:pt idx="0">
                  <c:v>4095.9659999999999</c:v>
                </c:pt>
                <c:pt idx="1">
                  <c:v>1040.7139999999999</c:v>
                </c:pt>
                <c:pt idx="2">
                  <c:v>411.27889999999923</c:v>
                </c:pt>
                <c:pt idx="3">
                  <c:v>332.22499999999923</c:v>
                </c:pt>
                <c:pt idx="4">
                  <c:v>299.20249999999999</c:v>
                </c:pt>
                <c:pt idx="5">
                  <c:v>296.2004</c:v>
                </c:pt>
                <c:pt idx="6">
                  <c:v>234.15830000000142</c:v>
                </c:pt>
                <c:pt idx="7">
                  <c:v>244.1651</c:v>
                </c:pt>
                <c:pt idx="8">
                  <c:v>230.15559999999999</c:v>
                </c:pt>
                <c:pt idx="9">
                  <c:v>187.12640000000007</c:v>
                </c:pt>
                <c:pt idx="10">
                  <c:v>180.1216</c:v>
                </c:pt>
                <c:pt idx="11">
                  <c:v>202.13650000000001</c:v>
                </c:pt>
                <c:pt idx="12">
                  <c:v>155.10469999999998</c:v>
                </c:pt>
                <c:pt idx="13">
                  <c:v>147.0993</c:v>
                </c:pt>
                <c:pt idx="14">
                  <c:v>141.09520000000001</c:v>
                </c:pt>
                <c:pt idx="15">
                  <c:v>121.0817</c:v>
                </c:pt>
                <c:pt idx="16">
                  <c:v>117.07899999999998</c:v>
                </c:pt>
                <c:pt idx="17">
                  <c:v>119.08029999999999</c:v>
                </c:pt>
                <c:pt idx="18">
                  <c:v>98.066120000000026</c:v>
                </c:pt>
                <c:pt idx="19">
                  <c:v>105.07089999999998</c:v>
                </c:pt>
                <c:pt idx="20">
                  <c:v>81.054630000000003</c:v>
                </c:pt>
                <c:pt idx="21">
                  <c:v>84.056659999999994</c:v>
                </c:pt>
                <c:pt idx="22">
                  <c:v>95.064089999999993</c:v>
                </c:pt>
                <c:pt idx="23">
                  <c:v>95.064089999999993</c:v>
                </c:pt>
                <c:pt idx="24">
                  <c:v>102.0688</c:v>
                </c:pt>
                <c:pt idx="25">
                  <c:v>88.059359999999998</c:v>
                </c:pt>
                <c:pt idx="26">
                  <c:v>83.055979999999948</c:v>
                </c:pt>
                <c:pt idx="27">
                  <c:v>88.059359999999998</c:v>
                </c:pt>
                <c:pt idx="28">
                  <c:v>94.063419999999994</c:v>
                </c:pt>
                <c:pt idx="29">
                  <c:v>85.057329999999993</c:v>
                </c:pt>
                <c:pt idx="30">
                  <c:v>78.052610000000001</c:v>
                </c:pt>
                <c:pt idx="31">
                  <c:v>84.056659999999994</c:v>
                </c:pt>
                <c:pt idx="32">
                  <c:v>84.056659999999994</c:v>
                </c:pt>
                <c:pt idx="33">
                  <c:v>82.055309999999949</c:v>
                </c:pt>
                <c:pt idx="34">
                  <c:v>88.059359999999998</c:v>
                </c:pt>
                <c:pt idx="35">
                  <c:v>78.052610000000001</c:v>
                </c:pt>
                <c:pt idx="36">
                  <c:v>79.053280000000001</c:v>
                </c:pt>
                <c:pt idx="37">
                  <c:v>96.064769999999996</c:v>
                </c:pt>
                <c:pt idx="38">
                  <c:v>90.06071</c:v>
                </c:pt>
                <c:pt idx="39">
                  <c:v>92.062060000000002</c:v>
                </c:pt>
                <c:pt idx="40">
                  <c:v>85.057329999999993</c:v>
                </c:pt>
                <c:pt idx="41">
                  <c:v>90.06071</c:v>
                </c:pt>
                <c:pt idx="42">
                  <c:v>80.053960000000004</c:v>
                </c:pt>
                <c:pt idx="43">
                  <c:v>87.058689999999999</c:v>
                </c:pt>
                <c:pt idx="44">
                  <c:v>67.045180000000002</c:v>
                </c:pt>
                <c:pt idx="45">
                  <c:v>74.049899999999994</c:v>
                </c:pt>
                <c:pt idx="46">
                  <c:v>76.051249999999996</c:v>
                </c:pt>
                <c:pt idx="47">
                  <c:v>107.0722</c:v>
                </c:pt>
                <c:pt idx="48">
                  <c:v>77.051930000000013</c:v>
                </c:pt>
                <c:pt idx="49">
                  <c:v>87.058689999999999</c:v>
                </c:pt>
                <c:pt idx="50">
                  <c:v>85.057329999999993</c:v>
                </c:pt>
                <c:pt idx="51">
                  <c:v>70.047200000000828</c:v>
                </c:pt>
                <c:pt idx="52">
                  <c:v>83.055979999999948</c:v>
                </c:pt>
                <c:pt idx="53">
                  <c:v>85.057329999999993</c:v>
                </c:pt>
                <c:pt idx="54">
                  <c:v>82.055309999999949</c:v>
                </c:pt>
                <c:pt idx="55">
                  <c:v>78.052610000000001</c:v>
                </c:pt>
                <c:pt idx="56">
                  <c:v>70.047200000000828</c:v>
                </c:pt>
                <c:pt idx="57">
                  <c:v>80.053960000000004</c:v>
                </c:pt>
                <c:pt idx="58">
                  <c:v>90.06071</c:v>
                </c:pt>
                <c:pt idx="59">
                  <c:v>76.051249999999996</c:v>
                </c:pt>
                <c:pt idx="60">
                  <c:v>87.058689999999999</c:v>
                </c:pt>
                <c:pt idx="61">
                  <c:v>66.044500000000127</c:v>
                </c:pt>
                <c:pt idx="62">
                  <c:v>79.053280000000001</c:v>
                </c:pt>
                <c:pt idx="63">
                  <c:v>87.058689999999999</c:v>
                </c:pt>
                <c:pt idx="64">
                  <c:v>86.058009999999982</c:v>
                </c:pt>
                <c:pt idx="65">
                  <c:v>126.0851</c:v>
                </c:pt>
                <c:pt idx="66">
                  <c:v>844.57730000000004</c:v>
                </c:pt>
                <c:pt idx="67">
                  <c:v>3740.692</c:v>
                </c:pt>
                <c:pt idx="68">
                  <c:v>13014.869999999835</c:v>
                </c:pt>
                <c:pt idx="69">
                  <c:v>41753.870000000003</c:v>
                </c:pt>
                <c:pt idx="70">
                  <c:v>119910</c:v>
                </c:pt>
                <c:pt idx="71">
                  <c:v>306728.2</c:v>
                </c:pt>
                <c:pt idx="72">
                  <c:v>921738.3</c:v>
                </c:pt>
                <c:pt idx="73">
                  <c:v>5526979</c:v>
                </c:pt>
                <c:pt idx="74">
                  <c:v>6488877</c:v>
                </c:pt>
                <c:pt idx="75">
                  <c:v>6408823</c:v>
                </c:pt>
                <c:pt idx="76">
                  <c:v>6326267</c:v>
                </c:pt>
                <c:pt idx="77">
                  <c:v>6270605</c:v>
                </c:pt>
                <c:pt idx="78">
                  <c:v>6264351</c:v>
                </c:pt>
                <c:pt idx="79">
                  <c:v>6243086</c:v>
                </c:pt>
                <c:pt idx="80">
                  <c:v>6240585</c:v>
                </c:pt>
                <c:pt idx="81">
                  <c:v>6240585</c:v>
                </c:pt>
                <c:pt idx="82">
                  <c:v>6234956</c:v>
                </c:pt>
                <c:pt idx="83">
                  <c:v>6234956</c:v>
                </c:pt>
                <c:pt idx="84">
                  <c:v>6252468</c:v>
                </c:pt>
                <c:pt idx="85">
                  <c:v>6278110</c:v>
                </c:pt>
                <c:pt idx="86">
                  <c:v>6281862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'Work sheet'!$F$52</c:f>
              <c:strCache>
                <c:ptCount val="1"/>
                <c:pt idx="0">
                  <c:v> 75As133Cs</c:v>
                </c:pt>
              </c:strCache>
            </c:strRef>
          </c:tx>
          <c:spPr>
            <a:ln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'Work sheet'!$E$53:$E$139</c:f>
              <c:numCache>
                <c:formatCode>0.00E+00</c:formatCode>
                <c:ptCount val="87"/>
                <c:pt idx="0">
                  <c:v>8.4311990000000246E-3</c:v>
                </c:pt>
                <c:pt idx="1">
                  <c:v>2.4973430000000012E-2</c:v>
                </c:pt>
                <c:pt idx="2">
                  <c:v>4.1515650000000022E-2</c:v>
                </c:pt>
                <c:pt idx="3">
                  <c:v>5.8057879999999985E-2</c:v>
                </c:pt>
                <c:pt idx="4">
                  <c:v>7.4600109999999997E-2</c:v>
                </c:pt>
                <c:pt idx="5">
                  <c:v>9.1142330000000021E-2</c:v>
                </c:pt>
                <c:pt idx="6">
                  <c:v>0.10768460000000084</c:v>
                </c:pt>
                <c:pt idx="7">
                  <c:v>0.1242268000000013</c:v>
                </c:pt>
                <c:pt idx="8">
                  <c:v>0.14076900000000167</c:v>
                </c:pt>
                <c:pt idx="9">
                  <c:v>0.15731120000000196</c:v>
                </c:pt>
                <c:pt idx="10">
                  <c:v>0.17385349999999999</c:v>
                </c:pt>
                <c:pt idx="11">
                  <c:v>0.1903957000000005</c:v>
                </c:pt>
                <c:pt idx="12">
                  <c:v>0.20693790000000167</c:v>
                </c:pt>
                <c:pt idx="13">
                  <c:v>0.22348010000000074</c:v>
                </c:pt>
                <c:pt idx="14">
                  <c:v>0.24002240000000041</c:v>
                </c:pt>
                <c:pt idx="15">
                  <c:v>0.25656460000000031</c:v>
                </c:pt>
                <c:pt idx="16">
                  <c:v>0.27310680000000032</c:v>
                </c:pt>
                <c:pt idx="17">
                  <c:v>0.28964910000000005</c:v>
                </c:pt>
                <c:pt idx="18">
                  <c:v>0.3061913</c:v>
                </c:pt>
                <c:pt idx="19">
                  <c:v>0.32273350000000001</c:v>
                </c:pt>
                <c:pt idx="20">
                  <c:v>0.33927570000000312</c:v>
                </c:pt>
                <c:pt idx="21">
                  <c:v>0.35581800000000358</c:v>
                </c:pt>
                <c:pt idx="22">
                  <c:v>0.37236020000000414</c:v>
                </c:pt>
                <c:pt idx="23">
                  <c:v>0.38890240000000437</c:v>
                </c:pt>
                <c:pt idx="24">
                  <c:v>0.40544460000000032</c:v>
                </c:pt>
                <c:pt idx="25">
                  <c:v>0.42198690000000527</c:v>
                </c:pt>
                <c:pt idx="26">
                  <c:v>0.43852910000000311</c:v>
                </c:pt>
                <c:pt idx="27">
                  <c:v>0.45507130000000001</c:v>
                </c:pt>
                <c:pt idx="28">
                  <c:v>0.47161350000000002</c:v>
                </c:pt>
                <c:pt idx="29">
                  <c:v>0.48815580000000008</c:v>
                </c:pt>
                <c:pt idx="30">
                  <c:v>0.50469799999999998</c:v>
                </c:pt>
                <c:pt idx="31">
                  <c:v>0.52124020000000004</c:v>
                </c:pt>
                <c:pt idx="32">
                  <c:v>0.53778239999999444</c:v>
                </c:pt>
                <c:pt idx="33">
                  <c:v>0.5543247</c:v>
                </c:pt>
                <c:pt idx="34">
                  <c:v>0.57086689999999951</c:v>
                </c:pt>
                <c:pt idx="35">
                  <c:v>0.58740909999999957</c:v>
                </c:pt>
                <c:pt idx="36">
                  <c:v>0.60395140000000713</c:v>
                </c:pt>
                <c:pt idx="37">
                  <c:v>0.62049359999999998</c:v>
                </c:pt>
                <c:pt idx="38">
                  <c:v>0.63703580000000715</c:v>
                </c:pt>
                <c:pt idx="39">
                  <c:v>0.65357799999999999</c:v>
                </c:pt>
                <c:pt idx="40">
                  <c:v>0.67012030000000589</c:v>
                </c:pt>
                <c:pt idx="41">
                  <c:v>0.68666249999999951</c:v>
                </c:pt>
                <c:pt idx="42">
                  <c:v>0.70320470000000002</c:v>
                </c:pt>
                <c:pt idx="43">
                  <c:v>0.71974690000000063</c:v>
                </c:pt>
                <c:pt idx="44">
                  <c:v>0.73628919999999998</c:v>
                </c:pt>
                <c:pt idx="45">
                  <c:v>0.75283140000000714</c:v>
                </c:pt>
                <c:pt idx="46">
                  <c:v>0.76937359999999999</c:v>
                </c:pt>
                <c:pt idx="47">
                  <c:v>0.78591580000000005</c:v>
                </c:pt>
                <c:pt idx="48">
                  <c:v>0.80245809999999951</c:v>
                </c:pt>
                <c:pt idx="49">
                  <c:v>0.81900030000000001</c:v>
                </c:pt>
                <c:pt idx="50">
                  <c:v>0.83554249999999997</c:v>
                </c:pt>
                <c:pt idx="51">
                  <c:v>0.85208479999999998</c:v>
                </c:pt>
                <c:pt idx="52">
                  <c:v>0.86862700000000714</c:v>
                </c:pt>
                <c:pt idx="53">
                  <c:v>0.88516919999999633</c:v>
                </c:pt>
                <c:pt idx="54">
                  <c:v>0.90171140000000005</c:v>
                </c:pt>
                <c:pt idx="55">
                  <c:v>0.91825369999999951</c:v>
                </c:pt>
                <c:pt idx="56">
                  <c:v>0.93479590000000623</c:v>
                </c:pt>
                <c:pt idx="57">
                  <c:v>0.95133809999999996</c:v>
                </c:pt>
                <c:pt idx="58">
                  <c:v>0.96788030000000003</c:v>
                </c:pt>
                <c:pt idx="59">
                  <c:v>0.98442259999999171</c:v>
                </c:pt>
                <c:pt idx="60">
                  <c:v>1.0009649999999877</c:v>
                </c:pt>
                <c:pt idx="61">
                  <c:v>1.0175069999999888</c:v>
                </c:pt>
                <c:pt idx="62">
                  <c:v>1.034049</c:v>
                </c:pt>
                <c:pt idx="63">
                  <c:v>1.0505909999999998</c:v>
                </c:pt>
                <c:pt idx="64">
                  <c:v>1.0671339999999998</c:v>
                </c:pt>
                <c:pt idx="65">
                  <c:v>1.0836759999999999</c:v>
                </c:pt>
                <c:pt idx="66">
                  <c:v>1.1002180000000001</c:v>
                </c:pt>
                <c:pt idx="67">
                  <c:v>1.11676</c:v>
                </c:pt>
                <c:pt idx="68">
                  <c:v>1.1333029999999999</c:v>
                </c:pt>
                <c:pt idx="69">
                  <c:v>1.149845</c:v>
                </c:pt>
                <c:pt idx="70">
                  <c:v>1.1663870000000145</c:v>
                </c:pt>
                <c:pt idx="71">
                  <c:v>1.1829289999999999</c:v>
                </c:pt>
                <c:pt idx="72">
                  <c:v>1.1994720000000001</c:v>
                </c:pt>
                <c:pt idx="73">
                  <c:v>1.2246159999999999</c:v>
                </c:pt>
                <c:pt idx="74">
                  <c:v>1.2450209999999888</c:v>
                </c:pt>
                <c:pt idx="75">
                  <c:v>1.2654269999999861</c:v>
                </c:pt>
                <c:pt idx="76">
                  <c:v>1.2858329999999998</c:v>
                </c:pt>
                <c:pt idx="77">
                  <c:v>1.306238</c:v>
                </c:pt>
                <c:pt idx="78">
                  <c:v>1.3266439999999999</c:v>
                </c:pt>
                <c:pt idx="79">
                  <c:v>1.3470500000000001</c:v>
                </c:pt>
                <c:pt idx="80">
                  <c:v>1.3674550000000001</c:v>
                </c:pt>
                <c:pt idx="81">
                  <c:v>1.3878609999999998</c:v>
                </c:pt>
                <c:pt idx="82">
                  <c:v>1.4082659999999998</c:v>
                </c:pt>
                <c:pt idx="83">
                  <c:v>1.4286719999999888</c:v>
                </c:pt>
                <c:pt idx="84">
                  <c:v>1.4490779999999999</c:v>
                </c:pt>
                <c:pt idx="85">
                  <c:v>1.4694829999999999</c:v>
                </c:pt>
                <c:pt idx="86">
                  <c:v>1.4898889999999998</c:v>
                </c:pt>
              </c:numCache>
            </c:numRef>
          </c:xVal>
          <c:yVal>
            <c:numRef>
              <c:f>'Work sheet'!$F$53:$F$139</c:f>
              <c:numCache>
                <c:formatCode>0.00E+00</c:formatCode>
                <c:ptCount val="87"/>
                <c:pt idx="0">
                  <c:v>573372.30000000005</c:v>
                </c:pt>
                <c:pt idx="1">
                  <c:v>667547.6999999918</c:v>
                </c:pt>
                <c:pt idx="2">
                  <c:v>667188.5</c:v>
                </c:pt>
                <c:pt idx="3">
                  <c:v>666522.1</c:v>
                </c:pt>
                <c:pt idx="4">
                  <c:v>667758.30000000005</c:v>
                </c:pt>
                <c:pt idx="5">
                  <c:v>668261.9</c:v>
                </c:pt>
                <c:pt idx="6">
                  <c:v>666993.1999999918</c:v>
                </c:pt>
                <c:pt idx="7">
                  <c:v>669920.4</c:v>
                </c:pt>
                <c:pt idx="8">
                  <c:v>669557.1999999918</c:v>
                </c:pt>
                <c:pt idx="9">
                  <c:v>670275.6</c:v>
                </c:pt>
                <c:pt idx="10">
                  <c:v>670778.1999999918</c:v>
                </c:pt>
                <c:pt idx="11">
                  <c:v>671359.2</c:v>
                </c:pt>
                <c:pt idx="12">
                  <c:v>671127.2</c:v>
                </c:pt>
                <c:pt idx="13">
                  <c:v>671167.9</c:v>
                </c:pt>
                <c:pt idx="14">
                  <c:v>670931.9</c:v>
                </c:pt>
                <c:pt idx="15">
                  <c:v>671941.3</c:v>
                </c:pt>
                <c:pt idx="16">
                  <c:v>670096.5</c:v>
                </c:pt>
                <c:pt idx="17">
                  <c:v>670768</c:v>
                </c:pt>
                <c:pt idx="18">
                  <c:v>672772.6</c:v>
                </c:pt>
                <c:pt idx="19">
                  <c:v>671536.3</c:v>
                </c:pt>
                <c:pt idx="20">
                  <c:v>671985</c:v>
                </c:pt>
                <c:pt idx="21">
                  <c:v>670949.1999999918</c:v>
                </c:pt>
                <c:pt idx="22">
                  <c:v>673322.1</c:v>
                </c:pt>
                <c:pt idx="23">
                  <c:v>672874.4</c:v>
                </c:pt>
                <c:pt idx="24">
                  <c:v>672468.4</c:v>
                </c:pt>
                <c:pt idx="25">
                  <c:v>670569.6</c:v>
                </c:pt>
                <c:pt idx="26">
                  <c:v>670420</c:v>
                </c:pt>
                <c:pt idx="27">
                  <c:v>671526.1</c:v>
                </c:pt>
                <c:pt idx="28">
                  <c:v>672942.5</c:v>
                </c:pt>
                <c:pt idx="29">
                  <c:v>672010.4</c:v>
                </c:pt>
                <c:pt idx="30">
                  <c:v>672216</c:v>
                </c:pt>
                <c:pt idx="31">
                  <c:v>673560.2</c:v>
                </c:pt>
                <c:pt idx="32">
                  <c:v>671551.5</c:v>
                </c:pt>
                <c:pt idx="33">
                  <c:v>673854.3</c:v>
                </c:pt>
                <c:pt idx="34">
                  <c:v>671815.1</c:v>
                </c:pt>
                <c:pt idx="35">
                  <c:v>674068</c:v>
                </c:pt>
                <c:pt idx="36">
                  <c:v>673025</c:v>
                </c:pt>
                <c:pt idx="37">
                  <c:v>672203.8</c:v>
                </c:pt>
                <c:pt idx="38">
                  <c:v>672833.7</c:v>
                </c:pt>
                <c:pt idx="39">
                  <c:v>674253.2</c:v>
                </c:pt>
                <c:pt idx="40">
                  <c:v>674897.4</c:v>
                </c:pt>
                <c:pt idx="41">
                  <c:v>672835.7</c:v>
                </c:pt>
                <c:pt idx="42">
                  <c:v>674425.2</c:v>
                </c:pt>
                <c:pt idx="43">
                  <c:v>675732.8</c:v>
                </c:pt>
                <c:pt idx="44">
                  <c:v>674791.5</c:v>
                </c:pt>
                <c:pt idx="45">
                  <c:v>675552.7</c:v>
                </c:pt>
                <c:pt idx="46">
                  <c:v>674229.8</c:v>
                </c:pt>
                <c:pt idx="47">
                  <c:v>675621.9</c:v>
                </c:pt>
                <c:pt idx="48">
                  <c:v>675379.7</c:v>
                </c:pt>
                <c:pt idx="49">
                  <c:v>676136.8</c:v>
                </c:pt>
                <c:pt idx="50">
                  <c:v>674022.2</c:v>
                </c:pt>
                <c:pt idx="51">
                  <c:v>674341.7</c:v>
                </c:pt>
                <c:pt idx="52">
                  <c:v>674939.1</c:v>
                </c:pt>
                <c:pt idx="53">
                  <c:v>674791.5</c:v>
                </c:pt>
                <c:pt idx="54">
                  <c:v>674806.8</c:v>
                </c:pt>
                <c:pt idx="55">
                  <c:v>675091.7</c:v>
                </c:pt>
                <c:pt idx="56">
                  <c:v>676170.4</c:v>
                </c:pt>
                <c:pt idx="57">
                  <c:v>675164</c:v>
                </c:pt>
                <c:pt idx="58">
                  <c:v>674395.7</c:v>
                </c:pt>
                <c:pt idx="59">
                  <c:v>675066.3</c:v>
                </c:pt>
                <c:pt idx="60">
                  <c:v>676245.7</c:v>
                </c:pt>
                <c:pt idx="61">
                  <c:v>676305.8</c:v>
                </c:pt>
                <c:pt idx="62">
                  <c:v>674980.8</c:v>
                </c:pt>
                <c:pt idx="63">
                  <c:v>674660.2</c:v>
                </c:pt>
                <c:pt idx="64">
                  <c:v>675710.4</c:v>
                </c:pt>
                <c:pt idx="65">
                  <c:v>674336.6</c:v>
                </c:pt>
                <c:pt idx="66">
                  <c:v>675112.1</c:v>
                </c:pt>
                <c:pt idx="67">
                  <c:v>674124</c:v>
                </c:pt>
                <c:pt idx="68">
                  <c:v>674543.2</c:v>
                </c:pt>
                <c:pt idx="69">
                  <c:v>674048.7</c:v>
                </c:pt>
                <c:pt idx="70">
                  <c:v>670768</c:v>
                </c:pt>
                <c:pt idx="71">
                  <c:v>663407.9</c:v>
                </c:pt>
                <c:pt idx="72">
                  <c:v>638023.1999999918</c:v>
                </c:pt>
                <c:pt idx="73">
                  <c:v>545459.5</c:v>
                </c:pt>
                <c:pt idx="74">
                  <c:v>517620.7</c:v>
                </c:pt>
                <c:pt idx="75">
                  <c:v>495735.6</c:v>
                </c:pt>
                <c:pt idx="76">
                  <c:v>491409.8</c:v>
                </c:pt>
                <c:pt idx="77">
                  <c:v>487394.5</c:v>
                </c:pt>
                <c:pt idx="78">
                  <c:v>485434.5</c:v>
                </c:pt>
                <c:pt idx="79">
                  <c:v>484119.9</c:v>
                </c:pt>
                <c:pt idx="80">
                  <c:v>484009.5</c:v>
                </c:pt>
                <c:pt idx="81">
                  <c:v>484767.1</c:v>
                </c:pt>
                <c:pt idx="82">
                  <c:v>484738.7</c:v>
                </c:pt>
                <c:pt idx="83">
                  <c:v>484078.4</c:v>
                </c:pt>
                <c:pt idx="84">
                  <c:v>483489.9</c:v>
                </c:pt>
                <c:pt idx="85">
                  <c:v>483357.2</c:v>
                </c:pt>
                <c:pt idx="86">
                  <c:v>483585.1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'Work sheet'!$I$52</c:f>
              <c:strCache>
                <c:ptCount val="1"/>
                <c:pt idx="0">
                  <c:v> 113In133Cs</c:v>
                </c:pt>
              </c:strCache>
            </c:strRef>
          </c:tx>
          <c:spPr>
            <a:ln>
              <a:solidFill>
                <a:srgbClr val="00FF00"/>
              </a:solidFill>
              <a:prstDash val="solid"/>
            </a:ln>
          </c:spPr>
          <c:marker>
            <c:symbol val="none"/>
          </c:marker>
          <c:xVal>
            <c:numRef>
              <c:f>'Work sheet'!$H$53:$H$139</c:f>
              <c:numCache>
                <c:formatCode>0.00E+00</c:formatCode>
                <c:ptCount val="87"/>
                <c:pt idx="0">
                  <c:v>1.2529400000000001E-2</c:v>
                </c:pt>
                <c:pt idx="1">
                  <c:v>2.907163000000031E-2</c:v>
                </c:pt>
                <c:pt idx="2">
                  <c:v>4.5613859999999985E-2</c:v>
                </c:pt>
                <c:pt idx="3">
                  <c:v>6.2156080000000703E-2</c:v>
                </c:pt>
                <c:pt idx="4">
                  <c:v>7.8698309999999994E-2</c:v>
                </c:pt>
                <c:pt idx="5">
                  <c:v>9.5240540000000026E-2</c:v>
                </c:pt>
                <c:pt idx="6">
                  <c:v>0.11178280000000021</c:v>
                </c:pt>
                <c:pt idx="7">
                  <c:v>0.12832499999999997</c:v>
                </c:pt>
                <c:pt idx="8">
                  <c:v>0.14486720000000144</c:v>
                </c:pt>
                <c:pt idx="9">
                  <c:v>0.16140940000000206</c:v>
                </c:pt>
                <c:pt idx="10">
                  <c:v>0.17795169999999999</c:v>
                </c:pt>
                <c:pt idx="11">
                  <c:v>0.19449390000000163</c:v>
                </c:pt>
                <c:pt idx="12">
                  <c:v>0.21103610000000153</c:v>
                </c:pt>
                <c:pt idx="13">
                  <c:v>0.22757830000000073</c:v>
                </c:pt>
                <c:pt idx="14">
                  <c:v>0.24412059999999997</c:v>
                </c:pt>
                <c:pt idx="15">
                  <c:v>0.26066280000000008</c:v>
                </c:pt>
                <c:pt idx="16">
                  <c:v>0.27720500000000003</c:v>
                </c:pt>
                <c:pt idx="17">
                  <c:v>0.29374730000000004</c:v>
                </c:pt>
                <c:pt idx="18">
                  <c:v>0.31028950000000038</c:v>
                </c:pt>
                <c:pt idx="19">
                  <c:v>0.32683170000000278</c:v>
                </c:pt>
                <c:pt idx="20">
                  <c:v>0.34337390000000412</c:v>
                </c:pt>
                <c:pt idx="21">
                  <c:v>0.35991620000000357</c:v>
                </c:pt>
                <c:pt idx="22">
                  <c:v>0.37645840000000391</c:v>
                </c:pt>
                <c:pt idx="23">
                  <c:v>0.39300060000000414</c:v>
                </c:pt>
                <c:pt idx="24">
                  <c:v>0.40954280000000032</c:v>
                </c:pt>
                <c:pt idx="25">
                  <c:v>0.42608510000000038</c:v>
                </c:pt>
                <c:pt idx="26">
                  <c:v>0.44262730000000094</c:v>
                </c:pt>
                <c:pt idx="27">
                  <c:v>0.45916950000000001</c:v>
                </c:pt>
                <c:pt idx="28">
                  <c:v>0.47571170000000002</c:v>
                </c:pt>
                <c:pt idx="29">
                  <c:v>0.49225400000000002</c:v>
                </c:pt>
                <c:pt idx="30">
                  <c:v>0.50879620000000003</c:v>
                </c:pt>
                <c:pt idx="31">
                  <c:v>0.52533839999999377</c:v>
                </c:pt>
                <c:pt idx="32">
                  <c:v>0.54188069999999999</c:v>
                </c:pt>
                <c:pt idx="33">
                  <c:v>0.55842290000000006</c:v>
                </c:pt>
                <c:pt idx="34">
                  <c:v>0.57496510000000001</c:v>
                </c:pt>
                <c:pt idx="35">
                  <c:v>0.59150729999999507</c:v>
                </c:pt>
                <c:pt idx="36">
                  <c:v>0.60804960000000874</c:v>
                </c:pt>
                <c:pt idx="37">
                  <c:v>0.62459180000000714</c:v>
                </c:pt>
                <c:pt idx="38">
                  <c:v>0.64113399999999998</c:v>
                </c:pt>
                <c:pt idx="39">
                  <c:v>0.65767620000000715</c:v>
                </c:pt>
                <c:pt idx="40">
                  <c:v>0.67421850000000005</c:v>
                </c:pt>
                <c:pt idx="41">
                  <c:v>0.69076070000000211</c:v>
                </c:pt>
                <c:pt idx="42">
                  <c:v>0.70730289999999996</c:v>
                </c:pt>
                <c:pt idx="43">
                  <c:v>0.72384510000000624</c:v>
                </c:pt>
                <c:pt idx="44">
                  <c:v>0.74038740000000003</c:v>
                </c:pt>
                <c:pt idx="45">
                  <c:v>0.75692960000000986</c:v>
                </c:pt>
                <c:pt idx="46">
                  <c:v>0.77347180000000493</c:v>
                </c:pt>
                <c:pt idx="47">
                  <c:v>0.79001399999999444</c:v>
                </c:pt>
                <c:pt idx="48">
                  <c:v>0.80655629999999956</c:v>
                </c:pt>
                <c:pt idx="49">
                  <c:v>0.82309850000000062</c:v>
                </c:pt>
                <c:pt idx="50">
                  <c:v>0.83964070000000623</c:v>
                </c:pt>
                <c:pt idx="51">
                  <c:v>0.85618300000000003</c:v>
                </c:pt>
                <c:pt idx="52">
                  <c:v>0.87272520000000986</c:v>
                </c:pt>
                <c:pt idx="53">
                  <c:v>0.88926739999999349</c:v>
                </c:pt>
                <c:pt idx="54">
                  <c:v>0.90580959999999999</c:v>
                </c:pt>
                <c:pt idx="55">
                  <c:v>0.9223519</c:v>
                </c:pt>
                <c:pt idx="56">
                  <c:v>0.93889409999999995</c:v>
                </c:pt>
                <c:pt idx="57">
                  <c:v>0.95543629999999957</c:v>
                </c:pt>
                <c:pt idx="58">
                  <c:v>0.97197850000000063</c:v>
                </c:pt>
                <c:pt idx="59">
                  <c:v>0.98852079999999376</c:v>
                </c:pt>
                <c:pt idx="60">
                  <c:v>1.0050629999999998</c:v>
                </c:pt>
                <c:pt idx="61">
                  <c:v>1.0216049999999866</c:v>
                </c:pt>
                <c:pt idx="62">
                  <c:v>1.0381469999999999</c:v>
                </c:pt>
                <c:pt idx="63">
                  <c:v>1.0546899999999999</c:v>
                </c:pt>
                <c:pt idx="64">
                  <c:v>1.071232</c:v>
                </c:pt>
                <c:pt idx="65">
                  <c:v>1.0877739999999998</c:v>
                </c:pt>
                <c:pt idx="66">
                  <c:v>1.1043160000000001</c:v>
                </c:pt>
                <c:pt idx="67">
                  <c:v>1.120859</c:v>
                </c:pt>
                <c:pt idx="68">
                  <c:v>1.1374009999999999</c:v>
                </c:pt>
                <c:pt idx="69">
                  <c:v>1.1539429999999999</c:v>
                </c:pt>
                <c:pt idx="70">
                  <c:v>1.1704850000000124</c:v>
                </c:pt>
                <c:pt idx="71">
                  <c:v>1.1870270000000001</c:v>
                </c:pt>
                <c:pt idx="72">
                  <c:v>1.2035699999999836</c:v>
                </c:pt>
                <c:pt idx="73">
                  <c:v>1.2287139999999999</c:v>
                </c:pt>
                <c:pt idx="74">
                  <c:v>1.2491199999999998</c:v>
                </c:pt>
                <c:pt idx="75">
                  <c:v>1.2695249999999834</c:v>
                </c:pt>
                <c:pt idx="76">
                  <c:v>1.2899309999999888</c:v>
                </c:pt>
                <c:pt idx="77">
                  <c:v>1.3103359999999999</c:v>
                </c:pt>
                <c:pt idx="78">
                  <c:v>1.3307420000000001</c:v>
                </c:pt>
                <c:pt idx="79">
                  <c:v>1.351148</c:v>
                </c:pt>
                <c:pt idx="80">
                  <c:v>1.371553</c:v>
                </c:pt>
                <c:pt idx="81">
                  <c:v>1.3919589999999999</c:v>
                </c:pt>
                <c:pt idx="82">
                  <c:v>1.4123649999999861</c:v>
                </c:pt>
                <c:pt idx="83">
                  <c:v>1.4327699999999868</c:v>
                </c:pt>
                <c:pt idx="84">
                  <c:v>1.4531759999999998</c:v>
                </c:pt>
                <c:pt idx="85">
                  <c:v>1.4735819999999888</c:v>
                </c:pt>
                <c:pt idx="86">
                  <c:v>1.493987</c:v>
                </c:pt>
              </c:numCache>
            </c:numRef>
          </c:xVal>
          <c:yVal>
            <c:numRef>
              <c:f>'Work sheet'!$I$53:$I$139</c:f>
              <c:numCache>
                <c:formatCode>0.00E+00</c:formatCode>
                <c:ptCount val="87"/>
                <c:pt idx="0">
                  <c:v>328253.40000000002</c:v>
                </c:pt>
                <c:pt idx="1">
                  <c:v>349090.6</c:v>
                </c:pt>
                <c:pt idx="2">
                  <c:v>350834.9</c:v>
                </c:pt>
                <c:pt idx="3">
                  <c:v>351505.2</c:v>
                </c:pt>
                <c:pt idx="4">
                  <c:v>351281.1</c:v>
                </c:pt>
                <c:pt idx="5">
                  <c:v>352096.8</c:v>
                </c:pt>
                <c:pt idx="6">
                  <c:v>351383.1</c:v>
                </c:pt>
                <c:pt idx="7">
                  <c:v>352421.8</c:v>
                </c:pt>
                <c:pt idx="8">
                  <c:v>351669.8</c:v>
                </c:pt>
                <c:pt idx="9">
                  <c:v>350946</c:v>
                </c:pt>
                <c:pt idx="10">
                  <c:v>351554.7</c:v>
                </c:pt>
                <c:pt idx="11">
                  <c:v>352841.8</c:v>
                </c:pt>
                <c:pt idx="12">
                  <c:v>352461.2</c:v>
                </c:pt>
                <c:pt idx="13">
                  <c:v>353687.8</c:v>
                </c:pt>
                <c:pt idx="14">
                  <c:v>352172.5</c:v>
                </c:pt>
                <c:pt idx="15">
                  <c:v>354443.9</c:v>
                </c:pt>
                <c:pt idx="16">
                  <c:v>353259.7</c:v>
                </c:pt>
                <c:pt idx="17">
                  <c:v>353504.1</c:v>
                </c:pt>
                <c:pt idx="18">
                  <c:v>353352.6</c:v>
                </c:pt>
                <c:pt idx="19">
                  <c:v>353359.7</c:v>
                </c:pt>
                <c:pt idx="20">
                  <c:v>354011.9</c:v>
                </c:pt>
                <c:pt idx="21">
                  <c:v>353500</c:v>
                </c:pt>
                <c:pt idx="22">
                  <c:v>354318.8</c:v>
                </c:pt>
                <c:pt idx="23">
                  <c:v>353924</c:v>
                </c:pt>
                <c:pt idx="24">
                  <c:v>353730.2</c:v>
                </c:pt>
                <c:pt idx="25">
                  <c:v>353660.5</c:v>
                </c:pt>
                <c:pt idx="26">
                  <c:v>353948.3</c:v>
                </c:pt>
                <c:pt idx="27">
                  <c:v>353463.7</c:v>
                </c:pt>
                <c:pt idx="28">
                  <c:v>354016.9</c:v>
                </c:pt>
                <c:pt idx="29">
                  <c:v>353138.6</c:v>
                </c:pt>
                <c:pt idx="30">
                  <c:v>353165.9</c:v>
                </c:pt>
                <c:pt idx="31">
                  <c:v>353275.9</c:v>
                </c:pt>
                <c:pt idx="32">
                  <c:v>353715</c:v>
                </c:pt>
                <c:pt idx="33">
                  <c:v>354433.8</c:v>
                </c:pt>
                <c:pt idx="34">
                  <c:v>354126.9</c:v>
                </c:pt>
                <c:pt idx="35">
                  <c:v>353786.7</c:v>
                </c:pt>
                <c:pt idx="36">
                  <c:v>352781.2</c:v>
                </c:pt>
                <c:pt idx="37">
                  <c:v>354252.1</c:v>
                </c:pt>
                <c:pt idx="38">
                  <c:v>353867.5</c:v>
                </c:pt>
                <c:pt idx="39">
                  <c:v>353719.1</c:v>
                </c:pt>
                <c:pt idx="40">
                  <c:v>354752.9</c:v>
                </c:pt>
                <c:pt idx="41">
                  <c:v>354986.1</c:v>
                </c:pt>
                <c:pt idx="42">
                  <c:v>355497.9</c:v>
                </c:pt>
                <c:pt idx="43">
                  <c:v>356042.1</c:v>
                </c:pt>
                <c:pt idx="44">
                  <c:v>354634.8</c:v>
                </c:pt>
                <c:pt idx="45">
                  <c:v>354841.7</c:v>
                </c:pt>
                <c:pt idx="46">
                  <c:v>355312.2</c:v>
                </c:pt>
                <c:pt idx="47">
                  <c:v>355442.4</c:v>
                </c:pt>
                <c:pt idx="48">
                  <c:v>354398.5</c:v>
                </c:pt>
                <c:pt idx="49">
                  <c:v>354942.7</c:v>
                </c:pt>
                <c:pt idx="50">
                  <c:v>356123.9</c:v>
                </c:pt>
                <c:pt idx="51">
                  <c:v>355286.9</c:v>
                </c:pt>
                <c:pt idx="52">
                  <c:v>354921.5</c:v>
                </c:pt>
                <c:pt idx="53">
                  <c:v>355243.5</c:v>
                </c:pt>
                <c:pt idx="54">
                  <c:v>355297</c:v>
                </c:pt>
                <c:pt idx="55">
                  <c:v>355048.7</c:v>
                </c:pt>
                <c:pt idx="56">
                  <c:v>355546.4</c:v>
                </c:pt>
                <c:pt idx="57">
                  <c:v>356097.6</c:v>
                </c:pt>
                <c:pt idx="58">
                  <c:v>355581.7</c:v>
                </c:pt>
                <c:pt idx="59">
                  <c:v>355187</c:v>
                </c:pt>
                <c:pt idx="60">
                  <c:v>355906.8</c:v>
                </c:pt>
                <c:pt idx="61">
                  <c:v>354257.2</c:v>
                </c:pt>
                <c:pt idx="62">
                  <c:v>354855.8</c:v>
                </c:pt>
                <c:pt idx="63">
                  <c:v>355756.4</c:v>
                </c:pt>
                <c:pt idx="64">
                  <c:v>355559.5</c:v>
                </c:pt>
                <c:pt idx="65">
                  <c:v>355370.7</c:v>
                </c:pt>
                <c:pt idx="66">
                  <c:v>354999.2</c:v>
                </c:pt>
                <c:pt idx="67">
                  <c:v>355592.8</c:v>
                </c:pt>
                <c:pt idx="68">
                  <c:v>354787.2</c:v>
                </c:pt>
                <c:pt idx="69">
                  <c:v>349913.3</c:v>
                </c:pt>
                <c:pt idx="70">
                  <c:v>341877.9</c:v>
                </c:pt>
                <c:pt idx="71">
                  <c:v>322268</c:v>
                </c:pt>
                <c:pt idx="72">
                  <c:v>230430.5</c:v>
                </c:pt>
                <c:pt idx="73">
                  <c:v>30929.759999999897</c:v>
                </c:pt>
                <c:pt idx="74">
                  <c:v>2750.9459999999999</c:v>
                </c:pt>
                <c:pt idx="75">
                  <c:v>248.1678</c:v>
                </c:pt>
                <c:pt idx="76">
                  <c:v>99.066789999999983</c:v>
                </c:pt>
                <c:pt idx="77">
                  <c:v>81.054630000000003</c:v>
                </c:pt>
                <c:pt idx="78">
                  <c:v>85.057329999999993</c:v>
                </c:pt>
                <c:pt idx="79">
                  <c:v>78.052610000000001</c:v>
                </c:pt>
                <c:pt idx="80">
                  <c:v>61.041130000000003</c:v>
                </c:pt>
                <c:pt idx="81">
                  <c:v>77.051930000000013</c:v>
                </c:pt>
                <c:pt idx="82">
                  <c:v>69.046530000000004</c:v>
                </c:pt>
                <c:pt idx="83">
                  <c:v>66.044500000000127</c:v>
                </c:pt>
                <c:pt idx="84">
                  <c:v>34.022910000000444</c:v>
                </c:pt>
                <c:pt idx="85">
                  <c:v>18.012129999999889</c:v>
                </c:pt>
                <c:pt idx="86">
                  <c:v>15.0101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'Work sheet'!$L$52</c:f>
              <c:strCache>
                <c:ptCount val="1"/>
                <c:pt idx="0">
                  <c:v> 14N133Cs2</c:v>
                </c:pt>
              </c:strCache>
            </c:strRef>
          </c:tx>
          <c:spPr>
            <a:ln>
              <a:solidFill>
                <a:srgbClr val="0000FF"/>
              </a:solidFill>
              <a:prstDash val="solid"/>
            </a:ln>
          </c:spPr>
          <c:marker>
            <c:symbol val="none"/>
          </c:marker>
          <c:xVal>
            <c:numRef>
              <c:f>'Work sheet'!$K$53:$K$139</c:f>
              <c:numCache>
                <c:formatCode>0.00E+00</c:formatCode>
                <c:ptCount val="87"/>
                <c:pt idx="0">
                  <c:v>1.654223000000014E-2</c:v>
                </c:pt>
                <c:pt idx="1">
                  <c:v>3.3084449999999994E-2</c:v>
                </c:pt>
                <c:pt idx="2">
                  <c:v>4.9626680000000721E-2</c:v>
                </c:pt>
                <c:pt idx="3">
                  <c:v>6.6168909999999997E-2</c:v>
                </c:pt>
                <c:pt idx="4">
                  <c:v>8.2711129999999994E-2</c:v>
                </c:pt>
                <c:pt idx="5">
                  <c:v>9.9253360000001289E-2</c:v>
                </c:pt>
                <c:pt idx="6">
                  <c:v>0.11579560000000153</c:v>
                </c:pt>
                <c:pt idx="7">
                  <c:v>0.13233780000000001</c:v>
                </c:pt>
                <c:pt idx="8">
                  <c:v>0.14888000000000001</c:v>
                </c:pt>
                <c:pt idx="9">
                  <c:v>0.16542230000000133</c:v>
                </c:pt>
                <c:pt idx="10">
                  <c:v>0.18196450000000094</c:v>
                </c:pt>
                <c:pt idx="11">
                  <c:v>0.19850670000000059</c:v>
                </c:pt>
                <c:pt idx="12">
                  <c:v>0.21504890000000196</c:v>
                </c:pt>
                <c:pt idx="13">
                  <c:v>0.23159120000000041</c:v>
                </c:pt>
                <c:pt idx="14">
                  <c:v>0.24813340000000148</c:v>
                </c:pt>
                <c:pt idx="15">
                  <c:v>0.26467560000000001</c:v>
                </c:pt>
                <c:pt idx="16">
                  <c:v>0.28121790000000002</c:v>
                </c:pt>
                <c:pt idx="17">
                  <c:v>0.29776010000000008</c:v>
                </c:pt>
                <c:pt idx="18">
                  <c:v>0.31430230000000414</c:v>
                </c:pt>
                <c:pt idx="19">
                  <c:v>0.33084450000000504</c:v>
                </c:pt>
                <c:pt idx="20">
                  <c:v>0.34738680000000605</c:v>
                </c:pt>
                <c:pt idx="21">
                  <c:v>0.36392900000000278</c:v>
                </c:pt>
                <c:pt idx="22">
                  <c:v>0.38047120000000312</c:v>
                </c:pt>
                <c:pt idx="23">
                  <c:v>0.39701340000000351</c:v>
                </c:pt>
                <c:pt idx="24">
                  <c:v>0.41355570000000008</c:v>
                </c:pt>
                <c:pt idx="25">
                  <c:v>0.43009790000000031</c:v>
                </c:pt>
                <c:pt idx="26">
                  <c:v>0.44664010000000026</c:v>
                </c:pt>
                <c:pt idx="27">
                  <c:v>0.46318230000000032</c:v>
                </c:pt>
                <c:pt idx="28">
                  <c:v>0.47972460000000278</c:v>
                </c:pt>
                <c:pt idx="29">
                  <c:v>0.49626680000000312</c:v>
                </c:pt>
                <c:pt idx="30">
                  <c:v>0.51280899999999996</c:v>
                </c:pt>
                <c:pt idx="31">
                  <c:v>0.52935120000000002</c:v>
                </c:pt>
                <c:pt idx="32">
                  <c:v>0.54589350000000003</c:v>
                </c:pt>
                <c:pt idx="33">
                  <c:v>0.56243569999999998</c:v>
                </c:pt>
                <c:pt idx="34">
                  <c:v>0.57897790000000005</c:v>
                </c:pt>
                <c:pt idx="35">
                  <c:v>0.5955202000000005</c:v>
                </c:pt>
                <c:pt idx="36">
                  <c:v>0.61206240000000001</c:v>
                </c:pt>
                <c:pt idx="37">
                  <c:v>0.62860460000000828</c:v>
                </c:pt>
                <c:pt idx="38">
                  <c:v>0.64514680000000624</c:v>
                </c:pt>
                <c:pt idx="39">
                  <c:v>0.66168910000000714</c:v>
                </c:pt>
                <c:pt idx="40">
                  <c:v>0.67823130000000065</c:v>
                </c:pt>
                <c:pt idx="41">
                  <c:v>0.69477350000000282</c:v>
                </c:pt>
                <c:pt idx="42">
                  <c:v>0.7113157</c:v>
                </c:pt>
                <c:pt idx="43">
                  <c:v>0.72785800000000622</c:v>
                </c:pt>
                <c:pt idx="44">
                  <c:v>0.74440019999999996</c:v>
                </c:pt>
                <c:pt idx="45">
                  <c:v>0.76094240000000624</c:v>
                </c:pt>
                <c:pt idx="46">
                  <c:v>0.77748459999999753</c:v>
                </c:pt>
                <c:pt idx="47">
                  <c:v>0.79402689999999998</c:v>
                </c:pt>
                <c:pt idx="48">
                  <c:v>0.81056909999999949</c:v>
                </c:pt>
                <c:pt idx="49">
                  <c:v>0.82711129999999999</c:v>
                </c:pt>
                <c:pt idx="50">
                  <c:v>0.84365360000000611</c:v>
                </c:pt>
                <c:pt idx="51">
                  <c:v>0.86019579999999995</c:v>
                </c:pt>
                <c:pt idx="52">
                  <c:v>0.87673800000000623</c:v>
                </c:pt>
                <c:pt idx="53">
                  <c:v>0.89328019999999575</c:v>
                </c:pt>
                <c:pt idx="54">
                  <c:v>0.90982249999999998</c:v>
                </c:pt>
                <c:pt idx="55">
                  <c:v>0.92636469999999949</c:v>
                </c:pt>
                <c:pt idx="56">
                  <c:v>0.94290689999999999</c:v>
                </c:pt>
                <c:pt idx="57">
                  <c:v>0.95944910000000005</c:v>
                </c:pt>
                <c:pt idx="58">
                  <c:v>0.97599139999999962</c:v>
                </c:pt>
                <c:pt idx="59">
                  <c:v>0.99253359999999047</c:v>
                </c:pt>
                <c:pt idx="60">
                  <c:v>1.0090759999999999</c:v>
                </c:pt>
                <c:pt idx="61">
                  <c:v>1.0256179999999999</c:v>
                </c:pt>
                <c:pt idx="62">
                  <c:v>1.04216</c:v>
                </c:pt>
                <c:pt idx="63">
                  <c:v>1.058702</c:v>
                </c:pt>
                <c:pt idx="64">
                  <c:v>1.075245</c:v>
                </c:pt>
                <c:pt idx="65">
                  <c:v>1.0917870000000001</c:v>
                </c:pt>
                <c:pt idx="66">
                  <c:v>1.1083289999999999</c:v>
                </c:pt>
                <c:pt idx="67">
                  <c:v>1.124871</c:v>
                </c:pt>
                <c:pt idx="68">
                  <c:v>1.1414139999999999</c:v>
                </c:pt>
                <c:pt idx="69">
                  <c:v>1.157956</c:v>
                </c:pt>
                <c:pt idx="70">
                  <c:v>1.174498</c:v>
                </c:pt>
                <c:pt idx="71">
                  <c:v>1.1910400000000001</c:v>
                </c:pt>
                <c:pt idx="72">
                  <c:v>1.2075829999999999</c:v>
                </c:pt>
                <c:pt idx="73">
                  <c:v>1.2327269999999875</c:v>
                </c:pt>
                <c:pt idx="74">
                  <c:v>1.2531319999999875</c:v>
                </c:pt>
                <c:pt idx="75">
                  <c:v>1.2735379999999998</c:v>
                </c:pt>
                <c:pt idx="76">
                  <c:v>1.2939439999999998</c:v>
                </c:pt>
                <c:pt idx="77">
                  <c:v>1.314349</c:v>
                </c:pt>
                <c:pt idx="78">
                  <c:v>1.3347549999999999</c:v>
                </c:pt>
                <c:pt idx="79">
                  <c:v>1.3551609999999998</c:v>
                </c:pt>
                <c:pt idx="80">
                  <c:v>1.3755659999999998</c:v>
                </c:pt>
                <c:pt idx="81">
                  <c:v>1.395972</c:v>
                </c:pt>
                <c:pt idx="82">
                  <c:v>1.416377</c:v>
                </c:pt>
                <c:pt idx="83">
                  <c:v>1.4367829999999999</c:v>
                </c:pt>
                <c:pt idx="84">
                  <c:v>1.4571889999999998</c:v>
                </c:pt>
                <c:pt idx="85">
                  <c:v>1.4775939999999856</c:v>
                </c:pt>
                <c:pt idx="86">
                  <c:v>1.498</c:v>
                </c:pt>
              </c:numCache>
            </c:numRef>
          </c:xVal>
          <c:yVal>
            <c:numRef>
              <c:f>'Work sheet'!$L$53:$L$139</c:f>
              <c:numCache>
                <c:formatCode>0.00E+00</c:formatCode>
                <c:ptCount val="87"/>
                <c:pt idx="0">
                  <c:v>261.17660000000001</c:v>
                </c:pt>
                <c:pt idx="1">
                  <c:v>278.18819999999869</c:v>
                </c:pt>
                <c:pt idx="2">
                  <c:v>285.19299999999993</c:v>
                </c:pt>
                <c:pt idx="3">
                  <c:v>305.20659999999663</c:v>
                </c:pt>
                <c:pt idx="4">
                  <c:v>247.1671</c:v>
                </c:pt>
                <c:pt idx="5">
                  <c:v>262.1773</c:v>
                </c:pt>
                <c:pt idx="6">
                  <c:v>265.17930000000001</c:v>
                </c:pt>
                <c:pt idx="7">
                  <c:v>267.1807</c:v>
                </c:pt>
                <c:pt idx="8">
                  <c:v>220.14879999999999</c:v>
                </c:pt>
                <c:pt idx="9">
                  <c:v>236.15959999999998</c:v>
                </c:pt>
                <c:pt idx="10">
                  <c:v>276.18680000000001</c:v>
                </c:pt>
                <c:pt idx="11">
                  <c:v>267.1807</c:v>
                </c:pt>
                <c:pt idx="12">
                  <c:v>240.16230000000004</c:v>
                </c:pt>
                <c:pt idx="13">
                  <c:v>245.16569999999999</c:v>
                </c:pt>
                <c:pt idx="14">
                  <c:v>245.16569999999999</c:v>
                </c:pt>
                <c:pt idx="15">
                  <c:v>233.1576</c:v>
                </c:pt>
                <c:pt idx="16">
                  <c:v>236.15959999999998</c:v>
                </c:pt>
                <c:pt idx="17">
                  <c:v>256.17320000000001</c:v>
                </c:pt>
                <c:pt idx="18">
                  <c:v>252.1705</c:v>
                </c:pt>
                <c:pt idx="19">
                  <c:v>269.18209999999999</c:v>
                </c:pt>
                <c:pt idx="20">
                  <c:v>237.16030000000001</c:v>
                </c:pt>
                <c:pt idx="21">
                  <c:v>229.1549</c:v>
                </c:pt>
                <c:pt idx="22">
                  <c:v>240.16230000000004</c:v>
                </c:pt>
                <c:pt idx="23">
                  <c:v>243.1644</c:v>
                </c:pt>
                <c:pt idx="24">
                  <c:v>247.1671</c:v>
                </c:pt>
                <c:pt idx="25">
                  <c:v>238.161</c:v>
                </c:pt>
                <c:pt idx="26">
                  <c:v>238.161</c:v>
                </c:pt>
                <c:pt idx="27">
                  <c:v>246.16640000000001</c:v>
                </c:pt>
                <c:pt idx="28">
                  <c:v>231.15620000000001</c:v>
                </c:pt>
                <c:pt idx="29">
                  <c:v>252.1705</c:v>
                </c:pt>
                <c:pt idx="30">
                  <c:v>244.1651</c:v>
                </c:pt>
                <c:pt idx="31">
                  <c:v>221.14939999999999</c:v>
                </c:pt>
                <c:pt idx="32">
                  <c:v>238.161</c:v>
                </c:pt>
                <c:pt idx="33">
                  <c:v>244.1651</c:v>
                </c:pt>
                <c:pt idx="34">
                  <c:v>239.1617</c:v>
                </c:pt>
                <c:pt idx="35">
                  <c:v>249.16850000000002</c:v>
                </c:pt>
                <c:pt idx="36">
                  <c:v>240.16230000000004</c:v>
                </c:pt>
                <c:pt idx="37">
                  <c:v>244.1651</c:v>
                </c:pt>
                <c:pt idx="38">
                  <c:v>265.17930000000001</c:v>
                </c:pt>
                <c:pt idx="39">
                  <c:v>247.1671</c:v>
                </c:pt>
                <c:pt idx="40">
                  <c:v>218.1474</c:v>
                </c:pt>
                <c:pt idx="41">
                  <c:v>260.17590000000001</c:v>
                </c:pt>
                <c:pt idx="42">
                  <c:v>238.161</c:v>
                </c:pt>
                <c:pt idx="43">
                  <c:v>241.16300000000001</c:v>
                </c:pt>
                <c:pt idx="44">
                  <c:v>263.178</c:v>
                </c:pt>
                <c:pt idx="45">
                  <c:v>241.16300000000001</c:v>
                </c:pt>
                <c:pt idx="46">
                  <c:v>242.16369999999998</c:v>
                </c:pt>
                <c:pt idx="47">
                  <c:v>234.15830000000142</c:v>
                </c:pt>
                <c:pt idx="48">
                  <c:v>234.15830000000142</c:v>
                </c:pt>
                <c:pt idx="49">
                  <c:v>220.14879999999999</c:v>
                </c:pt>
                <c:pt idx="50">
                  <c:v>221.14939999999999</c:v>
                </c:pt>
                <c:pt idx="51">
                  <c:v>257.1739</c:v>
                </c:pt>
                <c:pt idx="52">
                  <c:v>227.15350000000001</c:v>
                </c:pt>
                <c:pt idx="53">
                  <c:v>234.15830000000142</c:v>
                </c:pt>
                <c:pt idx="54">
                  <c:v>222.15010000000001</c:v>
                </c:pt>
                <c:pt idx="55">
                  <c:v>225.15220000000087</c:v>
                </c:pt>
                <c:pt idx="56">
                  <c:v>185.125</c:v>
                </c:pt>
                <c:pt idx="57">
                  <c:v>209.1413</c:v>
                </c:pt>
                <c:pt idx="58">
                  <c:v>211.14269999999999</c:v>
                </c:pt>
                <c:pt idx="59">
                  <c:v>251.16979999999998</c:v>
                </c:pt>
                <c:pt idx="60">
                  <c:v>229.1549</c:v>
                </c:pt>
                <c:pt idx="61">
                  <c:v>239.1617</c:v>
                </c:pt>
                <c:pt idx="62">
                  <c:v>229.1549</c:v>
                </c:pt>
                <c:pt idx="63">
                  <c:v>243.1644</c:v>
                </c:pt>
                <c:pt idx="64">
                  <c:v>225.15220000000087</c:v>
                </c:pt>
                <c:pt idx="65">
                  <c:v>258.17460000000278</c:v>
                </c:pt>
                <c:pt idx="66">
                  <c:v>244.1651</c:v>
                </c:pt>
                <c:pt idx="67">
                  <c:v>232.15690000000001</c:v>
                </c:pt>
                <c:pt idx="68">
                  <c:v>297.20109999999869</c:v>
                </c:pt>
                <c:pt idx="69">
                  <c:v>286.1936</c:v>
                </c:pt>
                <c:pt idx="70">
                  <c:v>336.22770000000003</c:v>
                </c:pt>
                <c:pt idx="71">
                  <c:v>340.23039999999628</c:v>
                </c:pt>
                <c:pt idx="72">
                  <c:v>355.2407</c:v>
                </c:pt>
                <c:pt idx="73">
                  <c:v>48.032350000000363</c:v>
                </c:pt>
                <c:pt idx="74">
                  <c:v>91.061390000000003</c:v>
                </c:pt>
                <c:pt idx="75">
                  <c:v>160.10810000000001</c:v>
                </c:pt>
                <c:pt idx="76">
                  <c:v>177.11959999999817</c:v>
                </c:pt>
                <c:pt idx="77">
                  <c:v>202.13650000000001</c:v>
                </c:pt>
                <c:pt idx="78">
                  <c:v>198.13379999999998</c:v>
                </c:pt>
                <c:pt idx="79">
                  <c:v>216.14599999999999</c:v>
                </c:pt>
                <c:pt idx="80">
                  <c:v>215.1454</c:v>
                </c:pt>
                <c:pt idx="81">
                  <c:v>203.13720000000001</c:v>
                </c:pt>
                <c:pt idx="82">
                  <c:v>225.15220000000087</c:v>
                </c:pt>
                <c:pt idx="83">
                  <c:v>242.16369999999998</c:v>
                </c:pt>
                <c:pt idx="84">
                  <c:v>207.13989999999998</c:v>
                </c:pt>
                <c:pt idx="85">
                  <c:v>218.1474</c:v>
                </c:pt>
                <c:pt idx="86">
                  <c:v>223.1508</c:v>
                </c:pt>
              </c:numCache>
            </c:numRef>
          </c:yVal>
          <c:smooth val="1"/>
        </c:ser>
        <c:dLbls/>
        <c:axId val="49253376"/>
        <c:axId val="49681920"/>
      </c:scatterChart>
      <c:valAx>
        <c:axId val="4925337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lang="en-GB" sz="1600" b="1" i="0" u="none" strike="noStrike" baseline="0"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Depth (microns)</a:t>
                </a:r>
              </a:p>
            </c:rich>
          </c:tx>
          <c:layout>
            <c:manualLayout>
              <c:xMode val="edge"/>
              <c:yMode val="edge"/>
              <c:x val="0.37492323985817588"/>
              <c:y val="0.88145783385791265"/>
            </c:manualLayout>
          </c:layout>
          <c:spPr>
            <a:effectLst/>
          </c:spPr>
        </c:title>
        <c:numFmt formatCode="#,##0.00" sourceLinked="0"/>
        <c:minorTickMark val="out"/>
        <c:tickLblPos val="nextTo"/>
        <c:txPr>
          <a:bodyPr rot="0" vert="horz"/>
          <a:lstStyle/>
          <a:p>
            <a:pPr>
              <a:defRPr lang="en-GB" sz="12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49681920"/>
        <c:crossesAt val="1"/>
        <c:crossBetween val="midCat"/>
      </c:valAx>
      <c:valAx>
        <c:axId val="49681920"/>
        <c:scaling>
          <c:logBase val="10"/>
          <c:orientation val="minMax"/>
          <c:min val="1"/>
        </c:scaling>
        <c:axPos val="l"/>
        <c:majorGridlines/>
        <c:minorGridlines/>
        <c:title>
          <c:tx>
            <c:rich>
              <a:bodyPr/>
              <a:lstStyle/>
              <a:p>
                <a:pPr>
                  <a:defRPr lang="en-GB" sz="1600" b="1" i="0" u="none" strike="noStrike" baseline="0"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Intensity (cs-1)</a:t>
                </a:r>
              </a:p>
            </c:rich>
          </c:tx>
          <c:layout/>
          <c:spPr>
            <a:effectLst/>
          </c:spPr>
        </c:title>
        <c:numFmt formatCode="0.0E+00" sourceLinked="0"/>
        <c:minorTickMark val="out"/>
        <c:tickLblPos val="nextTo"/>
        <c:txPr>
          <a:bodyPr/>
          <a:lstStyle/>
          <a:p>
            <a:pPr>
              <a:defRPr lang="en-GB" sz="1200" b="1"/>
            </a:pPr>
            <a:endParaRPr lang="en-US"/>
          </a:p>
        </c:txPr>
        <c:crossAx val="49253376"/>
        <c:crosses val="autoZero"/>
        <c:crossBetween val="midCat"/>
      </c:valAx>
      <c:spPr>
        <a:solidFill>
          <a:srgbClr val="FFFF00">
            <a:alpha val="20000"/>
          </a:srgbClr>
        </a:solidFill>
        <a:ln w="25400">
          <a:solidFill>
            <a:schemeClr val="accent1"/>
          </a:solidFill>
        </a:ln>
      </c:spPr>
    </c:plotArea>
    <c:plotVisOnly val="1"/>
    <c:dispBlanksAs val="gap"/>
  </c:chart>
  <c:externalData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4" Type="http://schemas.openxmlformats.org/officeDocument/2006/relationships/image" Target="../media/image3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Relationship Id="rId4" Type="http://schemas.openxmlformats.org/officeDocument/2006/relationships/image" Target="../media/image7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5.wmf"/><Relationship Id="rId1" Type="http://schemas.openxmlformats.org/officeDocument/2006/relationships/image" Target="../media/image84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3" Type="http://schemas.openxmlformats.org/officeDocument/2006/relationships/image" Target="../media/image89.wmf"/><Relationship Id="rId7" Type="http://schemas.openxmlformats.org/officeDocument/2006/relationships/image" Target="../media/image93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Relationship Id="rId6" Type="http://schemas.openxmlformats.org/officeDocument/2006/relationships/image" Target="../media/image92.wmf"/><Relationship Id="rId11" Type="http://schemas.openxmlformats.org/officeDocument/2006/relationships/image" Target="../media/image97.wmf"/><Relationship Id="rId5" Type="http://schemas.openxmlformats.org/officeDocument/2006/relationships/image" Target="../media/image91.wmf"/><Relationship Id="rId10" Type="http://schemas.openxmlformats.org/officeDocument/2006/relationships/image" Target="../media/image96.wmf"/><Relationship Id="rId4" Type="http://schemas.openxmlformats.org/officeDocument/2006/relationships/image" Target="../media/image90.wmf"/><Relationship Id="rId9" Type="http://schemas.openxmlformats.org/officeDocument/2006/relationships/image" Target="../media/image9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l" defTabSz="942975" eaLnBrk="0" hangingPunct="0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0212" cy="4873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63063"/>
            <a:ext cx="2970213" cy="4873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l" defTabSz="942975" eaLnBrk="0" hangingPunct="0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GB"/>
              <a:t>Physics &amp; Technology of Mid-IR LEDs</a:t>
            </a:r>
          </a:p>
        </p:txBody>
      </p:sp>
      <p:sp>
        <p:nvSpPr>
          <p:cNvPr id="2048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263063"/>
            <a:ext cx="2970212" cy="4873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fld id="{801AEE3F-B7ED-46DE-A5EC-0D339F6C64C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34391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73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l" defTabSz="942975" eaLnBrk="0" hangingPunct="0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4995" name="Rectangle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990600" y="731838"/>
            <a:ext cx="4875213" cy="3656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30738"/>
            <a:ext cx="5026025" cy="43878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0212" cy="4873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63063"/>
            <a:ext cx="2970213" cy="4873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l" defTabSz="942975" eaLnBrk="0" hangingPunct="0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263063"/>
            <a:ext cx="2970212" cy="4873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fld id="{7B511642-B507-44E6-95C2-0C88476BE91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864106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922323-D08A-4303-A04F-01774958E61A}" type="slidenum">
              <a:rPr lang="en-GB" smtClean="0"/>
              <a:pPr/>
              <a:t>3</a:t>
            </a:fld>
            <a:endParaRPr lang="en-GB" smtClean="0"/>
          </a:p>
        </p:txBody>
      </p:sp>
      <p:sp>
        <p:nvSpPr>
          <p:cNvPr id="8601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72FB20-BF07-4C46-BEB1-9D9BAC71924A}" type="slidenum">
              <a:rPr lang="en-GB" smtClean="0">
                <a:solidFill>
                  <a:srgbClr val="000000"/>
                </a:solidFill>
              </a:rPr>
              <a:pPr/>
              <a:t>4</a:t>
            </a:fld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dirty="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412A82-2EBC-4AD1-9F96-CE6D42A4A6CE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 smtClean="0">
              <a:solidFill>
                <a:prstClr val="black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BF46F5-6BD5-449A-B811-332B597A63F2}" type="slidenum">
              <a:rPr lang="en-GB" smtClean="0">
                <a:solidFill>
                  <a:srgbClr val="000000"/>
                </a:solidFill>
              </a:rPr>
              <a:pPr/>
              <a:t>6</a:t>
            </a:fld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dirty="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511642-B507-44E6-95C2-0C88476BE91A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6F0888-A215-4F3D-8AB0-121AFFF6C24F}" type="slidenum">
              <a:rPr lang="en-GB" smtClean="0">
                <a:solidFill>
                  <a:prstClr val="black"/>
                </a:solidFill>
              </a:rPr>
              <a:pPr/>
              <a:t>14</a:t>
            </a:fld>
            <a:endParaRPr lang="en-GB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987E9B-8920-4DE0-8A5E-7A167FF25CEC}" type="slidenum">
              <a:rPr lang="en-GB" smtClean="0">
                <a:solidFill>
                  <a:prstClr val="black"/>
                </a:solidFill>
              </a:rPr>
              <a:pPr/>
              <a:t>15</a:t>
            </a:fld>
            <a:endParaRPr lang="en-GB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58C217-91D9-4A65-8E43-C1599554F3EC}" type="slidenum">
              <a:rPr lang="en-GB">
                <a:solidFill>
                  <a:prstClr val="black"/>
                </a:solidFill>
              </a:rPr>
              <a:pPr/>
              <a:t>34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  <a:p>
            <a:endParaRPr lang="en-GB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EC678B-B986-4E7D-9C89-884BFBEB8D38}" type="slidenum">
              <a:rPr lang="en-GB">
                <a:solidFill>
                  <a:prstClr val="black"/>
                </a:solidFill>
              </a:rPr>
              <a:pPr/>
              <a:t>38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0" name="Rectangle 1036"/>
          <p:cNvSpPr>
            <a:spLocks noGrp="1" noChangeArrowheads="1"/>
          </p:cNvSpPr>
          <p:nvPr>
            <p:ph type="ctrTitle"/>
          </p:nvPr>
        </p:nvSpPr>
        <p:spPr>
          <a:xfrm>
            <a:off x="990600" y="1447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7661" name="Rectangle 103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Rectangle 1038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1039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04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55997D8-35CA-44D2-9836-DFE9279A9C7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6AF34-6994-4258-BC17-16B3EB71C9F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3D4F4-FC6C-43E9-BC76-1C70D8AA3F8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276475"/>
            <a:ext cx="3810000" cy="3856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276475"/>
            <a:ext cx="3810000" cy="3856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86112-A6A3-4F02-8C42-BFAF2FBA7E4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20E1F-A079-4CFC-BFB4-0A99D842181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66900-D14C-49CD-9B07-11706F33DD7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47D5A-1A72-4D96-99B9-6D2A1117EBD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D4B0B-1B4D-452A-A5DB-7F7D0FD9869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3815A-6D37-478E-9580-1393FAED820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00CEB1-2472-4D08-B96D-E00BB721ECD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5625" y="501650"/>
            <a:ext cx="2049463" cy="56308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5650" y="501650"/>
            <a:ext cx="5997575" cy="56308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DD375-0187-4B2C-BEFD-3726578AECB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501650"/>
            <a:ext cx="5695950" cy="5794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276475"/>
            <a:ext cx="3810000" cy="38560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276475"/>
            <a:ext cx="3810000" cy="38560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CB3D1-1DC0-4B66-82FA-4A7F08F886B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755650" y="501650"/>
            <a:ext cx="8199438" cy="5630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ACB4A-5092-4D83-99D2-8CF4CABDC09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501650"/>
            <a:ext cx="5695950" cy="5794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276475"/>
            <a:ext cx="3810000" cy="38560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276475"/>
            <a:ext cx="3810000" cy="18510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4279900"/>
            <a:ext cx="3810000" cy="18526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4D1BD-F18A-4A1F-B2AD-37DDA5AC424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GB"/>
              <a:t>5th July 2006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fld id="{C81F615B-073F-4E68-ABEE-E32045FD78E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GB"/>
              <a:t>5th July 2006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fld id="{C38F6CCB-0849-4899-BBB4-A76AB3A856C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GB"/>
              <a:t>5th July 2006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fld id="{C2756FF7-C53C-443C-8A68-6502AEFADCD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GB"/>
              <a:t>5th July 2006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fld id="{55B2EFDE-7A62-44EC-AF3B-580789969C9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GB"/>
              <a:t>5th July 2006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fld id="{B633E9D8-F8DF-4065-8376-44047E4097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GB"/>
              <a:t>5th July 2006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fld id="{9C8E0FD4-91C9-4D5E-B739-5B11E233497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GB"/>
              <a:t>5th July 2006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fld id="{87A6E695-097F-456A-B27E-D427D3BA060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GB"/>
              <a:t>5th July 2006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fld id="{453F951B-BDAB-48DB-A766-2591C00D2EE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GB"/>
              <a:t>5th July 2006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fld id="{20920CF3-56FA-47A0-9B41-0637619C290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GB"/>
              <a:t>5th July 2006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fld id="{BA69F862-97C3-4FE7-A04C-AE1D8D8DCF2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GB"/>
              <a:t>5th July 2006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fld id="{8A169E95-0E52-465E-AC4C-41BAB72F316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GB"/>
              <a:t>5th July 2006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fld id="{CF539EEA-339B-470A-BD2D-24289E28C05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GB"/>
              <a:t>5th July 2006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fld id="{2AB36497-3B47-42D2-9BA5-D284EAA0CF8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fld id="{344E1504-08D3-4F08-AF73-05BA76B570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fld id="{77FD90AC-3AFE-49F1-913F-D39B7129E2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fld id="{10EEDD71-04EE-47F5-B4CD-97072A4026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fld id="{E4271724-CA0E-4FD9-8CDB-77B6AF1EED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fld id="{F54DF3C1-BE99-4583-A8B2-9B932FBFA1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fld id="{AC3F45FE-E1BB-4A80-8B3C-ACD26126B1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fld id="{9624E240-0E69-4FAA-8F9D-3A690D9417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fld id="{478F4BD7-D955-4E9A-9AD9-5D85CB0CAD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fld id="{D228FDF3-2073-48C0-BBDE-FB84708FFB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fld id="{F89B5CC9-AB94-405C-BE97-1B2BA346EF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fld id="{9868DE1A-8CD0-44E1-BED7-17177E1A65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 i="1">
                <a:latin typeface="Verdana" pitchFamily="34" charset="0"/>
              </a:defRPr>
            </a:lvl1pPr>
          </a:lstStyle>
          <a:p>
            <a:pPr>
              <a:defRPr/>
            </a:pPr>
            <a:fld id="{ABB1B7E1-1330-4F23-8915-B1983E80F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94E2-7894-4B9C-81D0-EB431D9D9B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97A1-4C10-408D-9C72-3818D68DDE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24049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94E2-7894-4B9C-81D0-EB431D9D9B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97A1-4C10-408D-9C72-3818D68DDE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54321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94E2-7894-4B9C-81D0-EB431D9D9B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97A1-4C10-408D-9C72-3818D68DDE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95370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94E2-7894-4B9C-81D0-EB431D9D9B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97A1-4C10-408D-9C72-3818D68DDE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63122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94E2-7894-4B9C-81D0-EB431D9D9B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97A1-4C10-408D-9C72-3818D68DDE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22311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94E2-7894-4B9C-81D0-EB431D9D9B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97A1-4C10-408D-9C72-3818D68DDE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2243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94E2-7894-4B9C-81D0-EB431D9D9B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97A1-4C10-408D-9C72-3818D68DDE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73213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94E2-7894-4B9C-81D0-EB431D9D9B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97A1-4C10-408D-9C72-3818D68DDE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65695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94E2-7894-4B9C-81D0-EB431D9D9B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97A1-4C10-408D-9C72-3818D68DDE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94120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94E2-7894-4B9C-81D0-EB431D9D9B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97A1-4C10-408D-9C72-3818D68DDE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26566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94E2-7894-4B9C-81D0-EB431D9D9B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24/09/2014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97A1-4C10-408D-9C72-3818D68DDE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05485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r>
              <a:rPr lang="en-GB"/>
              <a:t>5th July 2006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latin typeface="Tahoma" pitchFamily="34" charset="0"/>
              </a:defRPr>
            </a:lvl1pPr>
          </a:lstStyle>
          <a:p>
            <a:pPr>
              <a:defRPr/>
            </a:pPr>
            <a:fld id="{CF539EEA-339B-470A-BD2D-24289E28C05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B2B29-3DCC-4BF9-81A7-FC497786887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0938B-9629-4DB8-A372-7D142DBC9AE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21F09-0950-4BE3-ABA9-56E6B1FE3DD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68FBE-4847-494E-85F4-0A814B23511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A254C-6476-4FF0-98B2-BB74118003E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D029F-BEF8-41A3-B402-D332811E775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584FC-2BF3-4A8D-87B6-1FB2D530487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6A259-93B6-43F0-9060-1726719582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4A538-F235-44E5-98D8-3417333450A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34A54-E396-4096-AB98-640CD663B7F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7E99C-969E-4B50-8499-256147B0FC2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571DA-9726-493A-95CA-CBFE17148E5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F4D3C-7FD5-41E3-A17A-E53AADB5355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72005-DCF3-4F52-BE0F-B711F8D9DE3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4AE42-AB49-4C6C-A0CE-7B14AC7314E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3D436-7F9A-45F4-96D0-08D3E94B358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A03F9-87A6-4CD9-840C-A737E39284B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AB7E8-01FE-4F34-89BE-9E7C1433AA0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4589A-716B-4C86-9A5A-D7836186AF8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3F1BA-0AFB-4761-B6CB-21E18C75A3F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D5AC3-A576-4DD5-A45B-DF5FDE674C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83A91-1833-44B5-A622-3E0AE05F8C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501650"/>
            <a:ext cx="56959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9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276475"/>
            <a:ext cx="7772400" cy="385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663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pPr>
              <a:defRPr/>
            </a:pPr>
            <a:fld id="{12EA11AE-A8E7-4E8A-B5EF-A351469ECF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26644" name="Rectangle 20"/>
          <p:cNvSpPr>
            <a:spLocks noChangeArrowheads="1"/>
          </p:cNvSpPr>
          <p:nvPr/>
        </p:nvSpPr>
        <p:spPr bwMode="auto">
          <a:xfrm>
            <a:off x="0" y="2833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endParaRPr lang="en-GB"/>
          </a:p>
        </p:txBody>
      </p:sp>
      <p:sp>
        <p:nvSpPr>
          <p:cNvPr id="26645" name="Rectangle 21"/>
          <p:cNvSpPr>
            <a:spLocks noChangeArrowheads="1"/>
          </p:cNvSpPr>
          <p:nvPr/>
        </p:nvSpPr>
        <p:spPr bwMode="auto">
          <a:xfrm>
            <a:off x="0" y="40243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81" r:id="rId1"/>
    <p:sldLayoutId id="2147484616" r:id="rId2"/>
    <p:sldLayoutId id="2147484617" r:id="rId3"/>
    <p:sldLayoutId id="2147484618" r:id="rId4"/>
    <p:sldLayoutId id="2147484619" r:id="rId5"/>
    <p:sldLayoutId id="2147484620" r:id="rId6"/>
    <p:sldLayoutId id="2147484621" r:id="rId7"/>
    <p:sldLayoutId id="2147484622" r:id="rId8"/>
    <p:sldLayoutId id="2147484623" r:id="rId9"/>
    <p:sldLayoutId id="2147484624" r:id="rId10"/>
    <p:sldLayoutId id="2147484625" r:id="rId11"/>
    <p:sldLayoutId id="2147484626" r:id="rId12"/>
    <p:sldLayoutId id="2147484627" r:id="rId13"/>
    <p:sldLayoutId id="2147484628" r:id="rId14"/>
  </p:sldLayoutIdLst>
  <p:transition spd="med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897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GB"/>
              <a:t>5th July 2006</a:t>
            </a:r>
          </a:p>
        </p:txBody>
      </p:sp>
      <p:sp>
        <p:nvSpPr>
          <p:cNvPr id="2897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97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B01172B-D0FE-4672-9568-ED65AD01804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82" r:id="rId1"/>
    <p:sldLayoutId id="2147484683" r:id="rId2"/>
    <p:sldLayoutId id="2147484684" r:id="rId3"/>
    <p:sldLayoutId id="2147484685" r:id="rId4"/>
    <p:sldLayoutId id="2147484686" r:id="rId5"/>
    <p:sldLayoutId id="2147484687" r:id="rId6"/>
    <p:sldLayoutId id="2147484688" r:id="rId7"/>
    <p:sldLayoutId id="2147484689" r:id="rId8"/>
    <p:sldLayoutId id="2147484690" r:id="rId9"/>
    <p:sldLayoutId id="2147484691" r:id="rId10"/>
    <p:sldLayoutId id="2147484692" r:id="rId11"/>
    <p:sldLayoutId id="2147484693" r:id="rId12"/>
    <p:sldLayoutId id="214748469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 i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kumimoji="0"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 i="0">
                <a:solidFill>
                  <a:srgbClr val="000000"/>
                </a:solidFill>
                <a:latin typeface="Arial" charset="0"/>
              </a:defRPr>
            </a:lvl1pPr>
          </a:lstStyle>
          <a:p>
            <a:pPr algn="ctr">
              <a:defRPr/>
            </a:pPr>
            <a:endParaRPr kumimoji="0"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i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D5E27A4A-E0B6-482C-AD24-EC34D710AA1C}" type="slidenum">
              <a:rPr kumimoji="0" lang="en-US"/>
              <a:pPr>
                <a:defRPr/>
              </a:pPr>
              <a:t>‹#›</a:t>
            </a:fld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96" r:id="rId1"/>
    <p:sldLayoutId id="2147484697" r:id="rId2"/>
    <p:sldLayoutId id="2147484698" r:id="rId3"/>
    <p:sldLayoutId id="2147484699" r:id="rId4"/>
    <p:sldLayoutId id="2147484700" r:id="rId5"/>
    <p:sldLayoutId id="2147484701" r:id="rId6"/>
    <p:sldLayoutId id="2147484702" r:id="rId7"/>
    <p:sldLayoutId id="2147484703" r:id="rId8"/>
    <p:sldLayoutId id="2147484704" r:id="rId9"/>
    <p:sldLayoutId id="2147484705" r:id="rId10"/>
    <p:sldLayoutId id="2147484706" r:id="rId11"/>
    <p:sldLayoutId id="214748470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4294E2-7894-4B9C-81D0-EB431D9D9B3A}" type="datetimeFigureOut">
              <a:rPr kumimoji="0"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24/09/2014</a:t>
            </a:fld>
            <a:endParaRPr kumimoji="0"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46197A1-4C10-408D-9C72-3818D68DDE84}" type="slidenum">
              <a:rPr kumimoji="0"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8275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9" r:id="rId1"/>
    <p:sldLayoutId id="2147484750" r:id="rId2"/>
    <p:sldLayoutId id="2147484751" r:id="rId3"/>
    <p:sldLayoutId id="2147484752" r:id="rId4"/>
    <p:sldLayoutId id="2147484753" r:id="rId5"/>
    <p:sldLayoutId id="2147484754" r:id="rId6"/>
    <p:sldLayoutId id="2147484755" r:id="rId7"/>
    <p:sldLayoutId id="2147484756" r:id="rId8"/>
    <p:sldLayoutId id="2147484757" r:id="rId9"/>
    <p:sldLayoutId id="2147484758" r:id="rId10"/>
    <p:sldLayoutId id="2147484759" r:id="rId11"/>
    <p:sldLayoutId id="21474847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4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2AC43EFD-C4F1-4F28-9317-927D1C7EA89C}" type="datetimeFigureOut">
              <a:rPr kumimoji="0" lang="en-US" b="1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9/24/2014</a:t>
            </a:fld>
            <a:endParaRPr kumimoji="0" lang="en-US" b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kumimoji="0" lang="en-US" b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2A4F1741-4F89-41F3-84B7-CDF6504BA714}" type="slidenum">
              <a:rPr kumimoji="0" lang="en-US" b="1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kumimoji="0" lang="en-US" b="1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74" r:id="rId1"/>
    <p:sldLayoutId id="2147484775" r:id="rId2"/>
    <p:sldLayoutId id="2147484776" r:id="rId3"/>
    <p:sldLayoutId id="2147484777" r:id="rId4"/>
    <p:sldLayoutId id="2147484778" r:id="rId5"/>
    <p:sldLayoutId id="2147484779" r:id="rId6"/>
    <p:sldLayoutId id="2147484780" r:id="rId7"/>
    <p:sldLayoutId id="2147484781" r:id="rId8"/>
    <p:sldLayoutId id="2147484782" r:id="rId9"/>
    <p:sldLayoutId id="2147484783" r:id="rId10"/>
    <p:sldLayoutId id="2147484784" r:id="rId11"/>
    <p:sldLayoutId id="2147484785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58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tags" Target="../tags/tag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5.png"/><Relationship Id="rId5" Type="http://schemas.openxmlformats.org/officeDocument/2006/relationships/oleObject" Target="../embeddings/oleObject11.bin"/><Relationship Id="rId4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47.png"/><Relationship Id="rId4" Type="http://schemas.openxmlformats.org/officeDocument/2006/relationships/oleObject" Target="../embeddings/oleObject1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0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55.png"/><Relationship Id="rId4" Type="http://schemas.openxmlformats.org/officeDocument/2006/relationships/oleObject" Target="../embeddings/oleObject15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51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6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74.png"/><Relationship Id="rId5" Type="http://schemas.openxmlformats.org/officeDocument/2006/relationships/image" Target="../media/image73.jpeg"/><Relationship Id="rId4" Type="http://schemas.openxmlformats.org/officeDocument/2006/relationships/oleObject" Target="../embeddings/oleObject20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image" Target="../media/image79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tiff"/><Relationship Id="rId1" Type="http://schemas.openxmlformats.org/officeDocument/2006/relationships/slideLayout" Target="../slideLayouts/slideLayout4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7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slideLayout" Target="../slideLayouts/slideLayout45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13" Type="http://schemas.openxmlformats.org/officeDocument/2006/relationships/oleObject" Target="../embeddings/oleObject38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32.bin"/><Relationship Id="rId12" Type="http://schemas.openxmlformats.org/officeDocument/2006/relationships/oleObject" Target="../embeddings/oleObject37.bin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1.bin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0.bin"/><Relationship Id="rId10" Type="http://schemas.openxmlformats.org/officeDocument/2006/relationships/oleObject" Target="../embeddings/oleObject35.bin"/><Relationship Id="rId4" Type="http://schemas.openxmlformats.org/officeDocument/2006/relationships/oleObject" Target="../embeddings/oleObject29.bin"/><Relationship Id="rId9" Type="http://schemas.openxmlformats.org/officeDocument/2006/relationships/oleObject" Target="../embeddings/oleObject34.bin"/><Relationship Id="rId14" Type="http://schemas.openxmlformats.org/officeDocument/2006/relationships/oleObject" Target="../embeddings/oleObject39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4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renceseries.com/" TargetMode="External"/><Relationship Id="rId2" Type="http://schemas.openxmlformats.org/officeDocument/2006/relationships/hyperlink" Target="http://www.omicsgroup.com/" TargetMode="External"/><Relationship Id="rId1" Type="http://schemas.openxmlformats.org/officeDocument/2006/relationships/slideLayout" Target="../slideLayouts/slideLayout41.xml"/><Relationship Id="rId4" Type="http://schemas.openxmlformats.org/officeDocument/2006/relationships/hyperlink" Target="http://optics.conferenceser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428604"/>
            <a:ext cx="7772400" cy="898521"/>
          </a:xfrm>
        </p:spPr>
        <p:txBody>
          <a:bodyPr/>
          <a:lstStyle/>
          <a:p>
            <a:pPr algn="ctr"/>
            <a:r>
              <a:rPr lang="en-IN" dirty="0" smtClean="0"/>
              <a:t>About Omics Group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643050"/>
            <a:ext cx="8715436" cy="4429156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International through its Open Access Initiative is committed to make genuine and reliable contributions to the scientific community. 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hosts over 400 leading-edge peer reviewed Open Access Journals and organize over 300 International Conferences annually all over the world. OMICS Publishing Group journals have over 3 million readers and the fame and success of the same can be attributed to the strong editorial board which contains over 30000 eminent personalities that ensure a rapid, quality and quick review process. 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About Omics Group conferences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signed an agreement with more than 1000 International Societies to make healthcare information Open Access. </a:t>
            </a:r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Conferences make the perfect platform for global networking as it brings together renowned speakers and scientists across the globe to a most exciting and memorable scientific event filled with much enlightening interactive sessions, world class exhibitions and poster </a:t>
            </a:r>
            <a:r>
              <a:rPr lang="en-IN" dirty="0" smtClean="0">
                <a:cs typeface="Times New Roman" pitchFamily="18" charset="0"/>
              </a:rPr>
              <a:t>presentations</a:t>
            </a:r>
          </a:p>
          <a:p>
            <a:pPr algn="just"/>
            <a:r>
              <a:rPr lang="en-IN" dirty="0" smtClean="0">
                <a:cs typeface="Times New Roman" pitchFamily="18" charset="0"/>
              </a:rPr>
              <a:t>Omics group has organised 500 conferences, workshops and national symposium across the major cities including SanFrancisco,Omaha,Orlado,Rayleigh,SantaClara,Chicago,Philadelphia,Unitedkingdom,Baltimore,SanAntanio,Dubai,Hyderabad,Bangaluru and Mumbai.</a:t>
            </a:r>
            <a:endParaRPr lang="en-IN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3492500" y="3044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/>
          </a:p>
        </p:txBody>
      </p:sp>
      <p:pic>
        <p:nvPicPr>
          <p:cNvPr id="13" name="Picture 19" descr="University Logo in Bitmap For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57" y="5684999"/>
            <a:ext cx="1430317" cy="87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D:\Docs\Talks\Lab photos 06-2010\MBEfad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2940" y="-1"/>
            <a:ext cx="4221060" cy="3044825"/>
          </a:xfrm>
          <a:prstGeom prst="rect">
            <a:avLst/>
          </a:prstGeom>
          <a:noFill/>
          <a:effectLst>
            <a:reflection blurRad="6350" stA="50000" endA="295" endPos="92000" dist="101600" dir="5400000" sy="-100000" algn="bl" rotWithShape="0"/>
          </a:effectLst>
        </p:spPr>
      </p:pic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560" y="2636912"/>
            <a:ext cx="7632700" cy="11652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/>
            </a:r>
            <a:br>
              <a:rPr lang="en-GB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GB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GB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Dilute Nitrides – growth, characterisation </a:t>
            </a:r>
            <a:br>
              <a:rPr lang="en-GB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GB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and mid-infrared applications</a:t>
            </a:r>
            <a:endParaRPr lang="el-GR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126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95536" y="4265712"/>
            <a:ext cx="8352928" cy="2592288"/>
          </a:xfrm>
        </p:spPr>
        <p:txBody>
          <a:bodyPr/>
          <a:lstStyle/>
          <a:p>
            <a:r>
              <a:rPr lang="en-US" sz="1800" u="sng" dirty="0" smtClean="0">
                <a:latin typeface="Calibri" pitchFamily="34" charset="0"/>
                <a:cs typeface="Calibri" pitchFamily="34" charset="0"/>
              </a:rPr>
              <a:t>A. Krier</a:t>
            </a:r>
            <a:r>
              <a:rPr lang="en-US" sz="1800" dirty="0" smtClean="0">
                <a:latin typeface="Calibri" pitchFamily="34" charset="0"/>
                <a:cs typeface="Calibri" pitchFamily="34" charset="0"/>
              </a:rPr>
              <a:t>, M. de la Mare, P. Carrington, Q. Zhuang, M. Kesaria, M. Thompson</a:t>
            </a:r>
            <a:endParaRPr lang="en-GB" sz="18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2000" dirty="0" smtClean="0">
                <a:latin typeface="Calibri" pitchFamily="34" charset="0"/>
                <a:cs typeface="Calibri" pitchFamily="34" charset="0"/>
              </a:rPr>
              <a:t> </a:t>
            </a:r>
            <a:r>
              <a:rPr lang="en-US" sz="1800" dirty="0" smtClean="0">
                <a:latin typeface="Calibri" pitchFamily="34" charset="0"/>
                <a:cs typeface="Calibri" pitchFamily="34" charset="0"/>
              </a:rPr>
              <a:t>Physics Department, Lancaster University, UK</a:t>
            </a:r>
          </a:p>
          <a:p>
            <a:endParaRPr lang="en-GB" sz="16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GB" sz="16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endParaRPr lang="en-GB" sz="1600" dirty="0" smtClean="0">
              <a:latin typeface="Calibri" pitchFamily="34" charset="0"/>
              <a:cs typeface="Calibri" pitchFamily="34" charset="0"/>
            </a:endParaRPr>
          </a:p>
          <a:p>
            <a:endParaRPr lang="en-GB" sz="1600" dirty="0">
              <a:latin typeface="Calibri" pitchFamily="34" charset="0"/>
              <a:cs typeface="Calibri" pitchFamily="34" charset="0"/>
            </a:endParaRPr>
          </a:p>
          <a:p>
            <a:r>
              <a:rPr lang="en-GB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Optics 2014   </a:t>
            </a:r>
          </a:p>
          <a:p>
            <a:endParaRPr lang="en-GB" sz="160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547688" y="315913"/>
            <a:ext cx="7929562" cy="782637"/>
          </a:xfrm>
        </p:spPr>
        <p:txBody>
          <a:bodyPr/>
          <a:lstStyle/>
          <a:p>
            <a:pPr algn="l" eaLnBrk="1" hangingPunct="1"/>
            <a:r>
              <a:rPr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Outline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21873" y="1604509"/>
            <a:ext cx="6317108" cy="4751387"/>
          </a:xfrm>
        </p:spPr>
        <p:txBody>
          <a:bodyPr/>
          <a:lstStyle/>
          <a:p>
            <a:pPr eaLnBrk="1" hangingPunct="1"/>
            <a:r>
              <a:rPr lang="en-GB" sz="2400" dirty="0" smtClean="0">
                <a:latin typeface="Calibri" pitchFamily="34" charset="0"/>
                <a:cs typeface="Calibri" pitchFamily="34" charset="0"/>
              </a:rPr>
              <a:t>Dilute Nitrides</a:t>
            </a:r>
          </a:p>
          <a:p>
            <a:pPr lvl="1" eaLnBrk="1" hangingPunct="1">
              <a:buNone/>
            </a:pPr>
            <a:r>
              <a:rPr lang="en-GB" sz="20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MBE growth on InAs and </a:t>
            </a:r>
            <a:r>
              <a:rPr lang="en-GB" sz="2000" b="1" dirty="0" err="1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GaAs</a:t>
            </a:r>
            <a:r>
              <a:rPr lang="en-GB" sz="20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  </a:t>
            </a:r>
          </a:p>
          <a:p>
            <a:pPr lvl="1" eaLnBrk="1" hangingPunct="1">
              <a:buNone/>
            </a:pPr>
            <a:r>
              <a:rPr lang="en-GB" sz="20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Structural and transport properties</a:t>
            </a:r>
          </a:p>
          <a:p>
            <a:pPr lvl="1" eaLnBrk="1" hangingPunct="1">
              <a:buNone/>
            </a:pPr>
            <a:r>
              <a:rPr lang="en-GB" sz="20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PL and EL </a:t>
            </a:r>
          </a:p>
          <a:p>
            <a:pPr lvl="1" eaLnBrk="1" hangingPunct="1">
              <a:buNone/>
            </a:pPr>
            <a:r>
              <a:rPr lang="en-GB" sz="20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Addition of Sb </a:t>
            </a:r>
          </a:p>
          <a:p>
            <a:pPr lvl="1" eaLnBrk="1" hangingPunct="1">
              <a:buNone/>
            </a:pPr>
            <a:r>
              <a:rPr lang="en-GB" sz="20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Devices</a:t>
            </a:r>
          </a:p>
          <a:p>
            <a:pPr eaLnBrk="1" hangingPunct="1"/>
            <a:r>
              <a:rPr lang="en-GB" sz="2400" dirty="0" smtClean="0">
                <a:latin typeface="Calibri" pitchFamily="34" charset="0"/>
                <a:cs typeface="Calibri" pitchFamily="34" charset="0"/>
              </a:rPr>
              <a:t>Summary </a:t>
            </a:r>
          </a:p>
        </p:txBody>
      </p:sp>
      <p:pic>
        <p:nvPicPr>
          <p:cNvPr id="57349" name="Picture 19" descr="University Logo in Bitmap For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6925" y="177800"/>
            <a:ext cx="178435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3"/>
          <p:cNvGrpSpPr/>
          <p:nvPr/>
        </p:nvGrpSpPr>
        <p:grpSpPr>
          <a:xfrm>
            <a:off x="827584" y="5157193"/>
            <a:ext cx="4741769" cy="936103"/>
            <a:chOff x="2071670" y="4429132"/>
            <a:chExt cx="4462816" cy="812799"/>
          </a:xfrm>
        </p:grpSpPr>
        <p:pic>
          <p:nvPicPr>
            <p:cNvPr id="9" name="Picture 14" descr="1to_5pr_ioff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190723" y="4429132"/>
              <a:ext cx="1011909" cy="8127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202632" y="4429132"/>
              <a:ext cx="1209826" cy="8127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071670" y="4429132"/>
              <a:ext cx="1119053" cy="8127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1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412458" y="4429132"/>
              <a:ext cx="1122028" cy="8127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" name="Picture 2" descr="H:\projects\N2impurities\GaP\vis\gap_0.jpg"/>
          <p:cNvPicPr>
            <a:picLocks noChangeAspect="1" noChangeArrowheads="1"/>
          </p:cNvPicPr>
          <p:nvPr/>
        </p:nvPicPr>
        <p:blipFill>
          <a:blip r:embed="rId8" cstate="print"/>
          <a:srcRect l="7256" r="7919"/>
          <a:stretch>
            <a:fillRect/>
          </a:stretch>
        </p:blipFill>
        <p:spPr bwMode="auto">
          <a:xfrm>
            <a:off x="6130925" y="3881188"/>
            <a:ext cx="2617539" cy="235044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7146925" y="4692770"/>
            <a:ext cx="5004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N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63575" y="549275"/>
            <a:ext cx="6572250" cy="579438"/>
          </a:xfrm>
        </p:spPr>
        <p:txBody>
          <a:bodyPr/>
          <a:lstStyle/>
          <a:p>
            <a:pPr algn="l" eaLnBrk="1" hangingPunct="1"/>
            <a:r>
              <a:rPr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Motivation</a:t>
            </a:r>
            <a:r>
              <a:rPr lang="en-GB" sz="2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34845" y="1556792"/>
            <a:ext cx="4175125" cy="3038475"/>
          </a:xfrm>
        </p:spPr>
        <p:txBody>
          <a:bodyPr/>
          <a:lstStyle/>
          <a:p>
            <a:pPr eaLnBrk="1" hangingPunct="1"/>
            <a:r>
              <a:rPr lang="en-GB" sz="1800" dirty="0" smtClean="0">
                <a:latin typeface="Calibri" pitchFamily="34" charset="0"/>
                <a:cs typeface="Calibri" pitchFamily="34" charset="0"/>
              </a:rPr>
              <a:t>Gas sensors - optical absorption; 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1600" dirty="0" smtClean="0">
                <a:latin typeface="Calibri" pitchFamily="34" charset="0"/>
                <a:cs typeface="Calibri" pitchFamily="34" charset="0"/>
              </a:rPr>
              <a:t>       </a:t>
            </a:r>
            <a:r>
              <a:rPr lang="en-GB" sz="1800" dirty="0" smtClean="0">
                <a:latin typeface="Calibri" pitchFamily="34" charset="0"/>
                <a:cs typeface="Calibri" pitchFamily="34" charset="0"/>
              </a:rPr>
              <a:t>CH</a:t>
            </a:r>
            <a:r>
              <a:rPr lang="en-GB" sz="1800" baseline="-25000" dirty="0" smtClean="0">
                <a:latin typeface="Calibri" pitchFamily="34" charset="0"/>
                <a:cs typeface="Calibri" pitchFamily="34" charset="0"/>
              </a:rPr>
              <a:t>4</a:t>
            </a:r>
            <a:r>
              <a:rPr lang="en-GB" sz="1800" dirty="0" smtClean="0">
                <a:latin typeface="Calibri" pitchFamily="34" charset="0"/>
                <a:cs typeface="Calibri" pitchFamily="34" charset="0"/>
              </a:rPr>
              <a:t>, CO</a:t>
            </a:r>
            <a:r>
              <a:rPr lang="en-GB" sz="1800" baseline="-25000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en-GB" sz="1800" dirty="0" smtClean="0">
                <a:latin typeface="Calibri" pitchFamily="34" charset="0"/>
                <a:cs typeface="Calibri" pitchFamily="34" charset="0"/>
              </a:rPr>
              <a:t>, CO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eaLnBrk="1" hangingPunct="1"/>
            <a:r>
              <a:rPr lang="en-GB" sz="1800" dirty="0" smtClean="0">
                <a:latin typeface="Calibri" pitchFamily="34" charset="0"/>
                <a:cs typeface="Calibri" pitchFamily="34" charset="0"/>
              </a:rPr>
              <a:t>Industrial process control</a:t>
            </a:r>
          </a:p>
          <a:p>
            <a:pPr eaLnBrk="1" hangingPunct="1"/>
            <a:r>
              <a:rPr lang="en-GB" sz="1800" dirty="0" smtClean="0">
                <a:latin typeface="Calibri" pitchFamily="34" charset="0"/>
                <a:cs typeface="Calibri" pitchFamily="34" charset="0"/>
              </a:rPr>
              <a:t>Spectroscopy</a:t>
            </a:r>
          </a:p>
          <a:p>
            <a:pPr eaLnBrk="1" hangingPunct="1"/>
            <a:r>
              <a:rPr lang="en-GB" sz="1800" dirty="0" smtClean="0">
                <a:latin typeface="Calibri" pitchFamily="34" charset="0"/>
                <a:cs typeface="Calibri" pitchFamily="34" charset="0"/>
              </a:rPr>
              <a:t>Thermal imaging</a:t>
            </a:r>
          </a:p>
          <a:p>
            <a:pPr eaLnBrk="1" hangingPunct="1"/>
            <a:r>
              <a:rPr lang="en-GB" sz="1800" dirty="0" smtClean="0">
                <a:latin typeface="Calibri" pitchFamily="34" charset="0"/>
                <a:cs typeface="Calibri" pitchFamily="34" charset="0"/>
              </a:rPr>
              <a:t>Bio-medical diagnostics </a:t>
            </a:r>
          </a:p>
          <a:p>
            <a:pPr eaLnBrk="1" hangingPunct="1"/>
            <a:r>
              <a:rPr lang="en-GB" sz="1800" dirty="0" smtClean="0">
                <a:latin typeface="Calibri" pitchFamily="34" charset="0"/>
                <a:cs typeface="Calibri" pitchFamily="34" charset="0"/>
              </a:rPr>
              <a:t>Military - infrared countermeasures</a:t>
            </a:r>
            <a:endParaRPr lang="en-GB" sz="24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4786313" y="4051299"/>
            <a:ext cx="41751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600" dirty="0">
                <a:solidFill>
                  <a:srgbClr val="0033CC"/>
                </a:solidFill>
                <a:latin typeface="Calibri" pitchFamily="34" charset="0"/>
                <a:cs typeface="Calibri" pitchFamily="34" charset="0"/>
              </a:rPr>
              <a:t>Principal gas absorptions in the mid-infrared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000125" y="4725564"/>
            <a:ext cx="6867525" cy="862013"/>
            <a:chOff x="1879601" y="5567363"/>
            <a:chExt cx="6867524" cy="862012"/>
          </a:xfrm>
        </p:grpSpPr>
        <p:pic>
          <p:nvPicPr>
            <p:cNvPr id="7227" name="Picture 62" descr="thermal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153025" y="5575300"/>
              <a:ext cx="1287462" cy="839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28" name="Picture 63" descr="CableFree broadband wireless, FSO infrared products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281738" y="5576888"/>
              <a:ext cx="1016000" cy="841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29" name="Picture 64" descr="faceal2_side_ir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289800" y="5578475"/>
              <a:ext cx="1457325" cy="827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30" name="Picture 65" descr="process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897188" y="5584825"/>
              <a:ext cx="1117600" cy="844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31" name="Picture 66" descr="Laser_Mohamad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79601" y="5567363"/>
              <a:ext cx="1017587" cy="850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32" name="Picture 67" descr="109-000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014788" y="5575300"/>
              <a:ext cx="1146175" cy="854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75" name="Rectangle 6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7170" name="Object 68"/>
          <p:cNvGraphicFramePr>
            <a:graphicFrameLocks noChangeAspect="1"/>
          </p:cNvGraphicFramePr>
          <p:nvPr/>
        </p:nvGraphicFramePr>
        <p:xfrm>
          <a:off x="4567238" y="549275"/>
          <a:ext cx="4370387" cy="3538537"/>
        </p:xfrm>
        <a:graphic>
          <a:graphicData uri="http://schemas.openxmlformats.org/presentationml/2006/ole">
            <p:oleObj spid="_x0000_s906245" name="Graph" r:id="rId10" imgW="3789274" imgH="3073603" progId="">
              <p:embed/>
            </p:oleObj>
          </a:graphicData>
        </a:graphic>
      </p:graphicFrame>
      <p:sp>
        <p:nvSpPr>
          <p:cNvPr id="7176" name="Text Box 4"/>
          <p:cNvSpPr txBox="1">
            <a:spLocks noChangeArrowheads="1"/>
          </p:cNvSpPr>
          <p:nvPr/>
        </p:nvSpPr>
        <p:spPr bwMode="auto">
          <a:xfrm>
            <a:off x="1000125" y="6000750"/>
            <a:ext cx="6705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For these applications we need LEDs, lasers and detectors operating at </a:t>
            </a:r>
            <a:r>
              <a:rPr kumimoji="0" lang="en-GB" sz="1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Room Temperature</a:t>
            </a:r>
            <a:endParaRPr kumimoji="0" lang="en-GB" sz="18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6261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511175" y="341313"/>
            <a:ext cx="8166100" cy="649287"/>
          </a:xfrm>
        </p:spPr>
        <p:txBody>
          <a:bodyPr/>
          <a:lstStyle/>
          <a:p>
            <a:pPr algn="l" eaLnBrk="1" hangingPunct="1"/>
            <a:r>
              <a:rPr lang="en-US" altLang="ja-JP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charset="-128"/>
                <a:cs typeface="Calibri" pitchFamily="34" charset="0"/>
              </a:rPr>
              <a:t>Dilute nitrides and the Mid-infrared   </a:t>
            </a:r>
          </a:p>
        </p:txBody>
      </p:sp>
      <p:sp>
        <p:nvSpPr>
          <p:cNvPr id="59395" name="Rectangle 12"/>
          <p:cNvSpPr>
            <a:spLocks noChangeArrowheads="1"/>
          </p:cNvSpPr>
          <p:nvPr/>
        </p:nvSpPr>
        <p:spPr bwMode="auto">
          <a:xfrm>
            <a:off x="574675" y="1014666"/>
            <a:ext cx="6362700" cy="552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Problems :-  </a:t>
            </a:r>
            <a:r>
              <a:rPr kumimoji="0" lang="en-GB" sz="18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imbalance in the</a:t>
            </a:r>
            <a:r>
              <a:rPr kumimoji="0" lang="en-GB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kumimoji="0" lang="en-GB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DOS </a:t>
            </a:r>
            <a:r>
              <a:rPr kumimoji="0" lang="en-GB" sz="18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of </a:t>
            </a:r>
            <a:r>
              <a:rPr kumimoji="0" lang="en-GB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InAs</a:t>
            </a:r>
            <a:endParaRPr kumimoji="0" lang="en-GB" sz="1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		</a:t>
            </a:r>
          </a:p>
          <a:p>
            <a:pPr eaLnBrk="0" hangingPunct="0"/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Auger </a:t>
            </a:r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recombination (CHSH)</a:t>
            </a:r>
          </a:p>
          <a:p>
            <a:pPr eaLnBrk="0" hangingPunct="0">
              <a:lnSpc>
                <a:spcPct val="80000"/>
              </a:lnSpc>
            </a:pPr>
            <a:endParaRPr kumimoji="0" lang="en-GB" altLang="ja-JP" sz="1800" dirty="0" smtClean="0">
              <a:solidFill>
                <a:srgbClr val="000000"/>
              </a:solidFill>
              <a:latin typeface="Calibri" pitchFamily="34" charset="0"/>
              <a:ea typeface="ＭＳ Ｐゴシック" charset="-128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</a:pPr>
            <a:r>
              <a:rPr kumimoji="0" lang="en-GB" altLang="ja-JP" sz="1800" dirty="0" smtClean="0">
                <a:solidFill>
                  <a:srgbClr val="000000"/>
                </a:solidFill>
                <a:latin typeface="Calibri" pitchFamily="34" charset="0"/>
                <a:ea typeface="ＭＳ Ｐゴシック" charset="-128"/>
                <a:cs typeface="Calibri" pitchFamily="34" charset="0"/>
              </a:rPr>
              <a:t>I</a:t>
            </a:r>
            <a:r>
              <a:rPr kumimoji="0" lang="en-GB" altLang="ja-JP" sz="1800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nter-valence </a:t>
            </a:r>
            <a:r>
              <a:rPr kumimoji="0" lang="en-GB" altLang="ja-JP" sz="1800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band absorption</a:t>
            </a:r>
            <a:r>
              <a:rPr kumimoji="0" lang="en-GB" altLang="ja-JP" sz="1800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  <a:cs typeface="Calibri" pitchFamily="34" charset="0"/>
              </a:rPr>
              <a:t> (</a:t>
            </a:r>
            <a:r>
              <a:rPr kumimoji="0" lang="en-GB" altLang="ja-JP" sz="1800" dirty="0" err="1">
                <a:solidFill>
                  <a:srgbClr val="000000"/>
                </a:solidFill>
                <a:latin typeface="Calibri" pitchFamily="34" charset="0"/>
                <a:ea typeface="ＭＳ Ｐゴシック" charset="-128"/>
                <a:cs typeface="Calibri" pitchFamily="34" charset="0"/>
              </a:rPr>
              <a:t>IVBA</a:t>
            </a:r>
            <a:r>
              <a:rPr kumimoji="0" lang="en-GB" altLang="ja-JP" sz="1800" dirty="0">
                <a:solidFill>
                  <a:srgbClr val="000000"/>
                </a:solidFill>
                <a:latin typeface="Calibri" pitchFamily="34" charset="0"/>
                <a:ea typeface="ＭＳ Ｐゴシック" charset="-128"/>
                <a:cs typeface="Calibri" pitchFamily="34" charset="0"/>
              </a:rPr>
              <a:t>)</a:t>
            </a:r>
          </a:p>
          <a:p>
            <a:pPr eaLnBrk="0" hangingPunct="0">
              <a:lnSpc>
                <a:spcPct val="80000"/>
              </a:lnSpc>
            </a:pPr>
            <a:endParaRPr kumimoji="0" lang="en-GB" altLang="ja-JP" sz="1800" dirty="0" smtClean="0">
              <a:solidFill>
                <a:srgbClr val="000000"/>
              </a:solidFill>
              <a:latin typeface="Calibri" pitchFamily="34" charset="0"/>
              <a:ea typeface="ＭＳ Ｐゴシック" charset="-128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</a:pPr>
            <a:r>
              <a:rPr kumimoji="0" lang="en-GB" altLang="ja-JP" sz="1800" dirty="0" smtClean="0">
                <a:solidFill>
                  <a:srgbClr val="000000"/>
                </a:solidFill>
                <a:latin typeface="Calibri" pitchFamily="34" charset="0"/>
                <a:ea typeface="ＭＳ Ｐゴシック" charset="-128"/>
                <a:cs typeface="Calibri" pitchFamily="34" charset="0"/>
              </a:rPr>
              <a:t>I</a:t>
            </a:r>
            <a:r>
              <a:rPr kumimoji="0" lang="en-GB" altLang="ja-JP" sz="1800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nadequate electrical confinement </a:t>
            </a:r>
          </a:p>
          <a:p>
            <a:pPr eaLnBrk="0" hangingPunct="0">
              <a:lnSpc>
                <a:spcPct val="80000"/>
              </a:lnSpc>
              <a:buFontTx/>
              <a:buChar char="-"/>
            </a:pPr>
            <a:r>
              <a:rPr kumimoji="0" lang="en-GB" altLang="ja-JP" sz="1800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small</a:t>
            </a:r>
            <a:r>
              <a:rPr kumimoji="0" lang="en-GB" altLang="ja-JP" sz="1800" dirty="0" smtClean="0">
                <a:solidFill>
                  <a:srgbClr val="000000"/>
                </a:solidFill>
                <a:latin typeface="Calibri" pitchFamily="34" charset="0"/>
                <a:ea typeface="ＭＳ Ｐゴシック" charset="-128"/>
                <a:cs typeface="Calibri" pitchFamily="34" charset="0"/>
              </a:rPr>
              <a:t> </a:t>
            </a:r>
            <a:r>
              <a:rPr kumimoji="0" lang="en-GB" altLang="ja-JP" sz="1800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band offsets</a:t>
            </a:r>
          </a:p>
          <a:p>
            <a:pPr eaLnBrk="0" hangingPunct="0">
              <a:lnSpc>
                <a:spcPct val="80000"/>
              </a:lnSpc>
              <a:buFontTx/>
              <a:buChar char="-"/>
            </a:pPr>
            <a:endParaRPr kumimoji="0" lang="en-GB" altLang="ja-JP" sz="1800" noProof="1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lnSpc>
                <a:spcPct val="80000"/>
              </a:lnSpc>
              <a:buFontTx/>
              <a:buChar char="-"/>
            </a:pPr>
            <a:r>
              <a:rPr kumimoji="0" lang="en-GB" altLang="ja-JP" sz="1800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No SI substrates</a:t>
            </a:r>
          </a:p>
          <a:p>
            <a:pPr eaLnBrk="0" hangingPunct="0"/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                    </a:t>
            </a:r>
            <a:endParaRPr kumimoji="0" lang="en-GB" sz="18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kumimoji="0" lang="en-GB" sz="1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Addition of N : Band anti-crossing effect</a:t>
            </a:r>
          </a:p>
          <a:p>
            <a:pPr eaLnBrk="0" hangingPunct="0"/>
            <a:r>
              <a:rPr kumimoji="0" lang="en-GB" sz="1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- flexible </a:t>
            </a:r>
            <a:r>
              <a:rPr kumimoji="0" lang="en-GB" sz="18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wavelength</a:t>
            </a:r>
            <a:r>
              <a:rPr kumimoji="0" lang="en-GB" sz="1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tailoring  </a:t>
            </a:r>
          </a:p>
          <a:p>
            <a:pPr eaLnBrk="0" hangingPunct="0"/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without complex growth </a:t>
            </a:r>
          </a:p>
          <a:p>
            <a:pPr eaLnBrk="0" hangingPunct="0"/>
            <a:endParaRPr kumimoji="0" lang="en-GB" sz="1800" dirty="0" smtClean="0">
              <a:solidFill>
                <a:srgbClr val="0033CC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kumimoji="0" lang="en-GB" sz="1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Higher effective mass</a:t>
            </a:r>
          </a:p>
          <a:p>
            <a:pPr eaLnBrk="0" hangingPunct="0"/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than in InAs or </a:t>
            </a:r>
            <a:r>
              <a:rPr kumimoji="0" lang="en-GB" sz="18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InSb</a:t>
            </a:r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and equalises DOS</a:t>
            </a:r>
          </a:p>
          <a:p>
            <a:pPr eaLnBrk="0" hangingPunct="0"/>
            <a:endParaRPr kumimoji="0" lang="en-GB" sz="18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kumimoji="0" lang="en-GB" sz="1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Superior bond strengths and material stability</a:t>
            </a:r>
          </a:p>
          <a:p>
            <a:pPr eaLnBrk="0" hangingPunct="0"/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Compared to </a:t>
            </a:r>
            <a:r>
              <a:rPr kumimoji="0" lang="en-GB" sz="18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CdHgTe</a:t>
            </a:r>
            <a:endParaRPr kumimoji="0" lang="en-GB" sz="1800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endParaRPr kumimoji="0" lang="en-GB" sz="18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9396" name="Rectangle 13"/>
          <p:cNvSpPr>
            <a:spLocks noChangeArrowheads="1"/>
          </p:cNvSpPr>
          <p:nvPr/>
        </p:nvSpPr>
        <p:spPr bwMode="auto">
          <a:xfrm>
            <a:off x="357188" y="6343817"/>
            <a:ext cx="8786812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kumimoji="0" lang="en-GB" sz="19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InAsN</a:t>
            </a:r>
            <a:r>
              <a:rPr kumimoji="0" lang="en-GB" sz="1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dilute nitride </a:t>
            </a:r>
            <a:r>
              <a:rPr kumimoji="0" lang="en-GB" sz="19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alloys </a:t>
            </a:r>
            <a:r>
              <a:rPr kumimoji="0" lang="en-GB" sz="19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offer </a:t>
            </a:r>
            <a:r>
              <a:rPr kumimoji="0" lang="en-GB" sz="19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some possibilities for improvement</a:t>
            </a:r>
          </a:p>
        </p:txBody>
      </p:sp>
      <p:sp>
        <p:nvSpPr>
          <p:cNvPr id="53" name="Text Box 43"/>
          <p:cNvSpPr txBox="1">
            <a:spLocks noChangeArrowheads="1"/>
          </p:cNvSpPr>
          <p:nvPr/>
        </p:nvSpPr>
        <p:spPr bwMode="auto">
          <a:xfrm>
            <a:off x="6823075" y="3298825"/>
            <a:ext cx="409575" cy="436563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lIns="94970" tIns="47485" rIns="94970" bIns="47485"/>
          <a:lstStyle/>
          <a:p>
            <a:pPr defTabSz="3295650">
              <a:defRPr/>
            </a:pPr>
            <a:r>
              <a:rPr kumimoji="0" lang="en-GB" sz="1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2’</a:t>
            </a:r>
          </a:p>
        </p:txBody>
      </p:sp>
      <p:sp>
        <p:nvSpPr>
          <p:cNvPr id="54" name="Text Box 44"/>
          <p:cNvSpPr txBox="1">
            <a:spLocks noChangeArrowheads="1"/>
          </p:cNvSpPr>
          <p:nvPr/>
        </p:nvSpPr>
        <p:spPr bwMode="auto">
          <a:xfrm>
            <a:off x="6061075" y="3344863"/>
            <a:ext cx="441325" cy="34766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lIns="94970" tIns="47485" rIns="94970" bIns="47485"/>
          <a:lstStyle/>
          <a:p>
            <a:pPr defTabSz="3295650">
              <a:defRPr/>
            </a:pPr>
            <a:r>
              <a:rPr kumimoji="0" lang="en-GB" sz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1’</a:t>
            </a:r>
          </a:p>
        </p:txBody>
      </p:sp>
      <p:sp>
        <p:nvSpPr>
          <p:cNvPr id="55" name="Text Box 45"/>
          <p:cNvSpPr txBox="1">
            <a:spLocks noChangeArrowheads="1"/>
          </p:cNvSpPr>
          <p:nvPr/>
        </p:nvSpPr>
        <p:spPr bwMode="auto">
          <a:xfrm>
            <a:off x="6061075" y="4268788"/>
            <a:ext cx="400050" cy="4064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lIns="94970" tIns="47485" rIns="94970" bIns="47485"/>
          <a:lstStyle/>
          <a:p>
            <a:pPr defTabSz="3295650">
              <a:defRPr/>
            </a:pPr>
            <a:r>
              <a:rPr kumimoji="0" lang="en-GB" sz="1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2</a:t>
            </a:r>
          </a:p>
        </p:txBody>
      </p:sp>
      <p:sp>
        <p:nvSpPr>
          <p:cNvPr id="56" name="Text Box 46"/>
          <p:cNvSpPr txBox="1">
            <a:spLocks noChangeArrowheads="1"/>
          </p:cNvSpPr>
          <p:nvPr/>
        </p:nvSpPr>
        <p:spPr bwMode="auto">
          <a:xfrm>
            <a:off x="6867525" y="2736850"/>
            <a:ext cx="322263" cy="24765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lIns="94970" tIns="47485" rIns="94970" bIns="47485"/>
          <a:lstStyle/>
          <a:p>
            <a:pPr defTabSz="3295650">
              <a:defRPr/>
            </a:pPr>
            <a:r>
              <a:rPr kumimoji="0" lang="en-GB" sz="1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</a:t>
            </a:r>
          </a:p>
        </p:txBody>
      </p:sp>
      <p:sp>
        <p:nvSpPr>
          <p:cNvPr id="57" name="Line 47"/>
          <p:cNvSpPr>
            <a:spLocks noChangeShapeType="1"/>
          </p:cNvSpPr>
          <p:nvPr/>
        </p:nvSpPr>
        <p:spPr bwMode="auto">
          <a:xfrm flipV="1">
            <a:off x="6502400" y="3768725"/>
            <a:ext cx="341313" cy="676275"/>
          </a:xfrm>
          <a:prstGeom prst="line">
            <a:avLst/>
          </a:prstGeom>
          <a:noFill/>
          <a:ln w="57150">
            <a:solidFill>
              <a:srgbClr val="00206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8" name="Text Box 48"/>
          <p:cNvSpPr txBox="1">
            <a:spLocks noChangeArrowheads="1"/>
          </p:cNvSpPr>
          <p:nvPr/>
        </p:nvSpPr>
        <p:spPr bwMode="auto">
          <a:xfrm>
            <a:off x="7234238" y="1682750"/>
            <a:ext cx="536575" cy="37465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lIns="94970" tIns="47485" rIns="94970" bIns="47485"/>
          <a:lstStyle/>
          <a:p>
            <a:pPr defTabSz="3295650">
              <a:defRPr/>
            </a:pPr>
            <a:r>
              <a:rPr kumimoji="0" lang="en-GB" sz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CB</a:t>
            </a:r>
            <a:endParaRPr kumimoji="0" lang="en-GB" sz="105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59" name="Text Box 49"/>
          <p:cNvSpPr txBox="1">
            <a:spLocks noChangeArrowheads="1"/>
          </p:cNvSpPr>
          <p:nvPr/>
        </p:nvSpPr>
        <p:spPr bwMode="auto">
          <a:xfrm>
            <a:off x="7546975" y="4564063"/>
            <a:ext cx="536575" cy="37465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lIns="94970" tIns="47485" rIns="94970" bIns="47485"/>
          <a:lstStyle/>
          <a:p>
            <a:pPr defTabSz="3295650">
              <a:defRPr/>
            </a:pPr>
            <a:r>
              <a:rPr kumimoji="0" lang="en-GB" sz="1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LH</a:t>
            </a:r>
            <a:endParaRPr kumimoji="0" lang="en-GB" sz="105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0" name="Text Box 50"/>
          <p:cNvSpPr txBox="1">
            <a:spLocks noChangeArrowheads="1"/>
          </p:cNvSpPr>
          <p:nvPr/>
        </p:nvSpPr>
        <p:spPr bwMode="auto">
          <a:xfrm>
            <a:off x="7872413" y="3913188"/>
            <a:ext cx="569912" cy="37465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lIns="94970" tIns="47485" rIns="94970" bIns="47485"/>
          <a:lstStyle/>
          <a:p>
            <a:pPr defTabSz="3295650">
              <a:defRPr/>
            </a:pPr>
            <a:r>
              <a:rPr kumimoji="0" lang="en-GB" sz="1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HH</a:t>
            </a:r>
            <a:endParaRPr kumimoji="0" lang="en-GB" sz="105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1" name="Freeform 51"/>
          <p:cNvSpPr>
            <a:spLocks/>
          </p:cNvSpPr>
          <p:nvPr/>
        </p:nvSpPr>
        <p:spPr bwMode="auto">
          <a:xfrm>
            <a:off x="6045200" y="4316413"/>
            <a:ext cx="1181100" cy="1122362"/>
          </a:xfrm>
          <a:custGeom>
            <a:avLst/>
            <a:gdLst>
              <a:gd name="T0" fmla="*/ 0 w 1980"/>
              <a:gd name="T1" fmla="*/ 2147483647 h 1620"/>
              <a:gd name="T2" fmla="*/ 2147483647 w 1980"/>
              <a:gd name="T3" fmla="*/ 0 h 1620"/>
              <a:gd name="T4" fmla="*/ 2147483647 w 1980"/>
              <a:gd name="T5" fmla="*/ 2147483647 h 1620"/>
              <a:gd name="T6" fmla="*/ 0 60000 65536"/>
              <a:gd name="T7" fmla="*/ 0 60000 65536"/>
              <a:gd name="T8" fmla="*/ 0 60000 65536"/>
              <a:gd name="T9" fmla="*/ 0 w 1980"/>
              <a:gd name="T10" fmla="*/ 0 h 1620"/>
              <a:gd name="T11" fmla="*/ 1980 w 1980"/>
              <a:gd name="T12" fmla="*/ 1620 h 16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80" h="1620">
                <a:moveTo>
                  <a:pt x="0" y="1620"/>
                </a:moveTo>
                <a:cubicBezTo>
                  <a:pt x="375" y="810"/>
                  <a:pt x="750" y="0"/>
                  <a:pt x="1080" y="0"/>
                </a:cubicBezTo>
                <a:cubicBezTo>
                  <a:pt x="1410" y="0"/>
                  <a:pt x="1695" y="810"/>
                  <a:pt x="1980" y="1620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9406" name="Freeform 52"/>
          <p:cNvSpPr>
            <a:spLocks/>
          </p:cNvSpPr>
          <p:nvPr/>
        </p:nvSpPr>
        <p:spPr bwMode="auto">
          <a:xfrm>
            <a:off x="6045200" y="1943100"/>
            <a:ext cx="1189038" cy="1123950"/>
          </a:xfrm>
          <a:custGeom>
            <a:avLst/>
            <a:gdLst>
              <a:gd name="T0" fmla="*/ 0 w 1980"/>
              <a:gd name="T1" fmla="*/ 0 h 1620"/>
              <a:gd name="T2" fmla="*/ 2147483647 w 1980"/>
              <a:gd name="T3" fmla="*/ 2147483647 h 1620"/>
              <a:gd name="T4" fmla="*/ 2147483647 w 1980"/>
              <a:gd name="T5" fmla="*/ 0 h 1620"/>
              <a:gd name="T6" fmla="*/ 0 60000 65536"/>
              <a:gd name="T7" fmla="*/ 0 60000 65536"/>
              <a:gd name="T8" fmla="*/ 0 60000 65536"/>
              <a:gd name="T9" fmla="*/ 0 w 1980"/>
              <a:gd name="T10" fmla="*/ 0 h 1620"/>
              <a:gd name="T11" fmla="*/ 1980 w 1980"/>
              <a:gd name="T12" fmla="*/ 1620 h 16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80" h="1620">
                <a:moveTo>
                  <a:pt x="0" y="0"/>
                </a:moveTo>
                <a:cubicBezTo>
                  <a:pt x="375" y="810"/>
                  <a:pt x="750" y="1620"/>
                  <a:pt x="1080" y="1620"/>
                </a:cubicBezTo>
                <a:cubicBezTo>
                  <a:pt x="1410" y="1620"/>
                  <a:pt x="1695" y="810"/>
                  <a:pt x="1980" y="0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9407" name="Freeform 53"/>
          <p:cNvSpPr>
            <a:spLocks/>
          </p:cNvSpPr>
          <p:nvPr/>
        </p:nvSpPr>
        <p:spPr bwMode="auto">
          <a:xfrm>
            <a:off x="5294313" y="3692525"/>
            <a:ext cx="2789237" cy="623888"/>
          </a:xfrm>
          <a:custGeom>
            <a:avLst/>
            <a:gdLst>
              <a:gd name="T0" fmla="*/ 0 w 4680"/>
              <a:gd name="T1" fmla="*/ 2147483647 h 900"/>
              <a:gd name="T2" fmla="*/ 2147483647 w 4680"/>
              <a:gd name="T3" fmla="*/ 0 h 900"/>
              <a:gd name="T4" fmla="*/ 2147483647 w 4680"/>
              <a:gd name="T5" fmla="*/ 2147483647 h 900"/>
              <a:gd name="T6" fmla="*/ 0 60000 65536"/>
              <a:gd name="T7" fmla="*/ 0 60000 65536"/>
              <a:gd name="T8" fmla="*/ 0 60000 65536"/>
              <a:gd name="T9" fmla="*/ 0 w 4680"/>
              <a:gd name="T10" fmla="*/ 0 h 900"/>
              <a:gd name="T11" fmla="*/ 4680 w 4680"/>
              <a:gd name="T12" fmla="*/ 900 h 9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680" h="900">
                <a:moveTo>
                  <a:pt x="0" y="900"/>
                </a:moveTo>
                <a:cubicBezTo>
                  <a:pt x="780" y="450"/>
                  <a:pt x="1560" y="0"/>
                  <a:pt x="2340" y="0"/>
                </a:cubicBezTo>
                <a:cubicBezTo>
                  <a:pt x="3120" y="0"/>
                  <a:pt x="3900" y="450"/>
                  <a:pt x="4680" y="900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9408" name="Freeform 54"/>
          <p:cNvSpPr>
            <a:spLocks/>
          </p:cNvSpPr>
          <p:nvPr/>
        </p:nvSpPr>
        <p:spPr bwMode="auto">
          <a:xfrm>
            <a:off x="5724525" y="3692525"/>
            <a:ext cx="1930400" cy="871538"/>
          </a:xfrm>
          <a:custGeom>
            <a:avLst/>
            <a:gdLst>
              <a:gd name="T0" fmla="*/ 0 w 3240"/>
              <a:gd name="T1" fmla="*/ 2147483647 h 1260"/>
              <a:gd name="T2" fmla="*/ 2147483647 w 3240"/>
              <a:gd name="T3" fmla="*/ 0 h 1260"/>
              <a:gd name="T4" fmla="*/ 2147483647 w 3240"/>
              <a:gd name="T5" fmla="*/ 2147483647 h 1260"/>
              <a:gd name="T6" fmla="*/ 0 60000 65536"/>
              <a:gd name="T7" fmla="*/ 0 60000 65536"/>
              <a:gd name="T8" fmla="*/ 0 60000 65536"/>
              <a:gd name="T9" fmla="*/ 0 w 3240"/>
              <a:gd name="T10" fmla="*/ 0 h 1260"/>
              <a:gd name="T11" fmla="*/ 3240 w 3240"/>
              <a:gd name="T12" fmla="*/ 1260 h 12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240" h="1260">
                <a:moveTo>
                  <a:pt x="0" y="1260"/>
                </a:moveTo>
                <a:cubicBezTo>
                  <a:pt x="540" y="630"/>
                  <a:pt x="1080" y="0"/>
                  <a:pt x="1620" y="0"/>
                </a:cubicBezTo>
                <a:cubicBezTo>
                  <a:pt x="2160" y="0"/>
                  <a:pt x="2700" y="630"/>
                  <a:pt x="3240" y="1260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5" name="Oval 55"/>
          <p:cNvSpPr>
            <a:spLocks noChangeArrowheads="1"/>
          </p:cNvSpPr>
          <p:nvPr/>
        </p:nvSpPr>
        <p:spPr bwMode="auto">
          <a:xfrm>
            <a:off x="6376988" y="4445000"/>
            <a:ext cx="109537" cy="127000"/>
          </a:xfrm>
          <a:prstGeom prst="ellipse">
            <a:avLst/>
          </a:prstGeom>
          <a:solidFill>
            <a:srgbClr val="002060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66" name="Oval 56"/>
          <p:cNvSpPr>
            <a:spLocks noChangeArrowheads="1"/>
          </p:cNvSpPr>
          <p:nvPr/>
        </p:nvSpPr>
        <p:spPr bwMode="auto">
          <a:xfrm>
            <a:off x="6815138" y="2801938"/>
            <a:ext cx="106362" cy="125412"/>
          </a:xfrm>
          <a:prstGeom prst="ellipse">
            <a:avLst/>
          </a:prstGeom>
          <a:solidFill>
            <a:srgbClr val="002060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67" name="Line 57"/>
          <p:cNvSpPr>
            <a:spLocks noChangeShapeType="1"/>
          </p:cNvSpPr>
          <p:nvPr/>
        </p:nvSpPr>
        <p:spPr bwMode="auto">
          <a:xfrm flipH="1">
            <a:off x="6472238" y="2927350"/>
            <a:ext cx="350837" cy="712788"/>
          </a:xfrm>
          <a:prstGeom prst="line">
            <a:avLst/>
          </a:prstGeom>
          <a:noFill/>
          <a:ln w="57150">
            <a:solidFill>
              <a:srgbClr val="00206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GB">
              <a:ln>
                <a:solidFill>
                  <a:srgbClr val="2D2D8A">
                    <a:lumMod val="75000"/>
                  </a:srgbClr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59412" name="Line 58"/>
          <p:cNvSpPr>
            <a:spLocks noChangeShapeType="1"/>
          </p:cNvSpPr>
          <p:nvPr/>
        </p:nvSpPr>
        <p:spPr bwMode="auto">
          <a:xfrm flipV="1">
            <a:off x="6802438" y="3074988"/>
            <a:ext cx="2087562" cy="635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9413" name="Line 59"/>
          <p:cNvSpPr>
            <a:spLocks noChangeShapeType="1"/>
          </p:cNvSpPr>
          <p:nvPr/>
        </p:nvSpPr>
        <p:spPr bwMode="auto">
          <a:xfrm flipV="1">
            <a:off x="7005638" y="3702050"/>
            <a:ext cx="1925637" cy="3175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9414" name="Line 60"/>
          <p:cNvSpPr>
            <a:spLocks noChangeShapeType="1"/>
          </p:cNvSpPr>
          <p:nvPr/>
        </p:nvSpPr>
        <p:spPr bwMode="auto">
          <a:xfrm>
            <a:off x="6748463" y="4313238"/>
            <a:ext cx="21717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9415" name="Line 61"/>
          <p:cNvSpPr>
            <a:spLocks noChangeShapeType="1"/>
          </p:cNvSpPr>
          <p:nvPr/>
        </p:nvSpPr>
        <p:spPr bwMode="auto">
          <a:xfrm>
            <a:off x="8531225" y="3082925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lIns="0" tIns="0" rIns="0" bIns="0">
            <a:spAutoFit/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9416" name="Line 62"/>
          <p:cNvSpPr>
            <a:spLocks noChangeShapeType="1"/>
          </p:cNvSpPr>
          <p:nvPr/>
        </p:nvSpPr>
        <p:spPr bwMode="auto">
          <a:xfrm>
            <a:off x="8531225" y="3714750"/>
            <a:ext cx="0" cy="588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lIns="0" tIns="0" rIns="0" bIns="0">
            <a:spAutoFit/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9417" name="Text Box 63"/>
          <p:cNvSpPr txBox="1">
            <a:spLocks noChangeArrowheads="1"/>
          </p:cNvSpPr>
          <p:nvPr/>
        </p:nvSpPr>
        <p:spPr bwMode="auto">
          <a:xfrm>
            <a:off x="8612188" y="3429000"/>
            <a:ext cx="119062" cy="13652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3295650"/>
            <a:r>
              <a:rPr kumimoji="0" lang="en-GB" sz="900">
                <a:solidFill>
                  <a:srgbClr val="FFFFFF"/>
                </a:solidFill>
                <a:latin typeface="Arial" charset="0"/>
              </a:rPr>
              <a:t>E</a:t>
            </a:r>
            <a:r>
              <a:rPr kumimoji="0" lang="en-GB" sz="900" baseline="-25000">
                <a:solidFill>
                  <a:srgbClr val="FFFFFF"/>
                </a:solidFill>
                <a:latin typeface="Arial" charset="0"/>
              </a:rPr>
              <a:t>g</a:t>
            </a:r>
            <a:endParaRPr kumimoji="0" lang="en-GB" sz="9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9418" name="Text Box 64"/>
          <p:cNvSpPr txBox="1">
            <a:spLocks noChangeArrowheads="1"/>
          </p:cNvSpPr>
          <p:nvPr/>
        </p:nvSpPr>
        <p:spPr bwMode="auto">
          <a:xfrm>
            <a:off x="8602663" y="3881438"/>
            <a:ext cx="223837" cy="13652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3295650"/>
            <a:r>
              <a:rPr kumimoji="0" lang="el-GR" sz="900">
                <a:solidFill>
                  <a:srgbClr val="FFFFFF"/>
                </a:solidFill>
                <a:latin typeface="Arial" charset="0"/>
              </a:rPr>
              <a:t>Δ</a:t>
            </a:r>
            <a:r>
              <a:rPr kumimoji="0" lang="en-GB" sz="900" baseline="-25000">
                <a:solidFill>
                  <a:srgbClr val="FFFFFF"/>
                </a:solidFill>
                <a:latin typeface="Arial" charset="0"/>
              </a:rPr>
              <a:t>0</a:t>
            </a:r>
            <a:endParaRPr kumimoji="0" lang="en-GB" sz="9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9" name="Freeform 52"/>
          <p:cNvSpPr>
            <a:spLocks/>
          </p:cNvSpPr>
          <p:nvPr/>
        </p:nvSpPr>
        <p:spPr bwMode="auto">
          <a:xfrm>
            <a:off x="5436096" y="2057401"/>
            <a:ext cx="2436317" cy="1025524"/>
          </a:xfrm>
          <a:custGeom>
            <a:avLst/>
            <a:gdLst>
              <a:gd name="T0" fmla="*/ 0 w 1980"/>
              <a:gd name="T1" fmla="*/ 0 h 1620"/>
              <a:gd name="T2" fmla="*/ 2147483647 w 1980"/>
              <a:gd name="T3" fmla="*/ 2147483647 h 1620"/>
              <a:gd name="T4" fmla="*/ 2147483647 w 1980"/>
              <a:gd name="T5" fmla="*/ 0 h 1620"/>
              <a:gd name="T6" fmla="*/ 0 60000 65536"/>
              <a:gd name="T7" fmla="*/ 0 60000 65536"/>
              <a:gd name="T8" fmla="*/ 0 60000 65536"/>
              <a:gd name="T9" fmla="*/ 0 w 1980"/>
              <a:gd name="T10" fmla="*/ 0 h 1620"/>
              <a:gd name="T11" fmla="*/ 1980 w 1980"/>
              <a:gd name="T12" fmla="*/ 1620 h 16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80" h="1620">
                <a:moveTo>
                  <a:pt x="0" y="0"/>
                </a:moveTo>
                <a:cubicBezTo>
                  <a:pt x="375" y="810"/>
                  <a:pt x="750" y="1620"/>
                  <a:pt x="1080" y="1620"/>
                </a:cubicBezTo>
                <a:cubicBezTo>
                  <a:pt x="1410" y="1620"/>
                  <a:pt x="1695" y="810"/>
                  <a:pt x="1980" y="0"/>
                </a:cubicBezTo>
              </a:path>
            </a:pathLst>
          </a:custGeom>
          <a:noFill/>
          <a:ln w="57150" cmpd="sng">
            <a:solidFill>
              <a:srgbClr val="0033CC"/>
            </a:solidFill>
            <a:round/>
            <a:headEnd/>
            <a:tailEnd/>
          </a:ln>
        </p:spPr>
        <p:txBody>
          <a:bodyPr/>
          <a:lstStyle/>
          <a:p>
            <a:endParaRPr lang="en-GB" dirty="0">
              <a:solidFill>
                <a:srgbClr val="2D2D8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0333E-6 L -0.04496 0.1174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" y="5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06383E-6 L 0.04774 -0.12211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" y="-6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7.40741E-7 L -2.22222E-6 0.0752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7" grpId="1" animBg="1"/>
      <p:bldP spid="59406" grpId="0" animBg="1"/>
      <p:bldP spid="65" grpId="0" animBg="1"/>
      <p:bldP spid="66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139700" y="2651125"/>
          <a:ext cx="3762375" cy="3571875"/>
        </p:xfrm>
        <a:graphic>
          <a:graphicData uri="http://schemas.openxmlformats.org/presentationml/2006/ole">
            <p:oleObj spid="_x0000_s863285" name="KGPlot" r:id="rId4" imgW="3768852" imgH="3566160" progId="">
              <p:embed/>
            </p:oleObj>
          </a:graphicData>
        </a:graphic>
      </p:graphicFrame>
      <p:graphicFrame>
        <p:nvGraphicFramePr>
          <p:cNvPr id="3" name="Object 6"/>
          <p:cNvGraphicFramePr>
            <a:graphicFrameLocks noChangeAspect="1"/>
          </p:cNvGraphicFramePr>
          <p:nvPr/>
        </p:nvGraphicFramePr>
        <p:xfrm>
          <a:off x="846138" y="2751138"/>
          <a:ext cx="3019425" cy="2943225"/>
        </p:xfrm>
        <a:graphic>
          <a:graphicData uri="http://schemas.openxmlformats.org/presentationml/2006/ole">
            <p:oleObj spid="_x0000_s863286" name="KGPlot" r:id="rId5" imgW="3025140" imgH="2938272" progId="">
              <p:embed/>
            </p:oleObj>
          </a:graphicData>
        </a:graphic>
      </p:graphicFrame>
      <p:graphicFrame>
        <p:nvGraphicFramePr>
          <p:cNvPr id="4" name="Object 7"/>
          <p:cNvGraphicFramePr>
            <a:graphicFrameLocks noChangeAspect="1"/>
          </p:cNvGraphicFramePr>
          <p:nvPr/>
        </p:nvGraphicFramePr>
        <p:xfrm>
          <a:off x="889000" y="2732088"/>
          <a:ext cx="3019425" cy="2943225"/>
        </p:xfrm>
        <a:graphic>
          <a:graphicData uri="http://schemas.openxmlformats.org/presentationml/2006/ole">
            <p:oleObj spid="_x0000_s863287" name="KGPlot" r:id="rId6" imgW="3025140" imgH="2938272" progId="">
              <p:embed/>
            </p:oleObj>
          </a:graphicData>
        </a:graphic>
      </p:graphicFrame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57150" y="6340089"/>
            <a:ext cx="30880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fr-FR" sz="1200" dirty="0" smtClean="0">
                <a:solidFill>
                  <a:prstClr val="black"/>
                </a:solidFill>
                <a:latin typeface="+mn-lt"/>
              </a:rPr>
              <a:t>W</a:t>
            </a:r>
            <a:r>
              <a:rPr kumimoji="0" lang="fr-FR" sz="1200" dirty="0">
                <a:solidFill>
                  <a:prstClr val="black"/>
                </a:solidFill>
                <a:latin typeface="+mn-lt"/>
              </a:rPr>
              <a:t>. Shan </a:t>
            </a:r>
            <a:r>
              <a:rPr kumimoji="0" lang="fr-FR" sz="1200" i="1" dirty="0">
                <a:solidFill>
                  <a:prstClr val="black"/>
                </a:solidFill>
                <a:latin typeface="+mn-lt"/>
              </a:rPr>
              <a:t>et al.</a:t>
            </a:r>
            <a:r>
              <a:rPr kumimoji="0" lang="fr-FR" sz="1200" dirty="0">
                <a:solidFill>
                  <a:prstClr val="black"/>
                </a:solidFill>
                <a:latin typeface="+mn-lt"/>
              </a:rPr>
              <a:t>, Phys. </a:t>
            </a:r>
            <a:r>
              <a:rPr kumimoji="0" lang="en-US" sz="1200" dirty="0">
                <a:solidFill>
                  <a:prstClr val="black"/>
                </a:solidFill>
                <a:latin typeface="+mn-lt"/>
              </a:rPr>
              <a:t>Rev. </a:t>
            </a:r>
            <a:r>
              <a:rPr kumimoji="0" lang="en-US" sz="1200" dirty="0" err="1">
                <a:solidFill>
                  <a:prstClr val="black"/>
                </a:solidFill>
                <a:latin typeface="+mn-lt"/>
              </a:rPr>
              <a:t>Lett</a:t>
            </a:r>
            <a:r>
              <a:rPr kumimoji="0" lang="en-US" sz="1200" dirty="0">
                <a:solidFill>
                  <a:prstClr val="black"/>
                </a:solidFill>
                <a:latin typeface="+mn-lt"/>
              </a:rPr>
              <a:t>. </a:t>
            </a:r>
            <a:r>
              <a:rPr kumimoji="0" lang="en-US" sz="1200" b="1" dirty="0">
                <a:solidFill>
                  <a:prstClr val="black"/>
                </a:solidFill>
                <a:latin typeface="+mn-lt"/>
              </a:rPr>
              <a:t>82</a:t>
            </a:r>
            <a:r>
              <a:rPr kumimoji="0" lang="en-US" sz="1200" dirty="0">
                <a:solidFill>
                  <a:prstClr val="black"/>
                </a:solidFill>
                <a:latin typeface="+mn-lt"/>
              </a:rPr>
              <a:t>, 1221 (1999) 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543738" y="789319"/>
            <a:ext cx="20085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sz="1800" dirty="0">
                <a:latin typeface="+mn-lt"/>
              </a:rPr>
              <a:t>An empirical model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1597025" y="4373563"/>
            <a:ext cx="5476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sz="1800" b="1" i="1">
                <a:solidFill>
                  <a:prstClr val="black"/>
                </a:solidFill>
                <a:latin typeface="Arial" pitchFamily="34" charset="0"/>
              </a:rPr>
              <a:t>E</a:t>
            </a:r>
            <a:r>
              <a:rPr kumimoji="0" lang="en-US" sz="1800" b="1" baseline="-25000">
                <a:solidFill>
                  <a:prstClr val="black"/>
                </a:solidFill>
                <a:latin typeface="Arial" pitchFamily="34" charset="0"/>
              </a:rPr>
              <a:t>CB</a:t>
            </a:r>
            <a:endParaRPr kumimoji="0" lang="it-IT" sz="1800" b="1" baseline="-250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3452813" y="4160838"/>
            <a:ext cx="4460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sz="1800" b="1" i="1" dirty="0">
                <a:solidFill>
                  <a:prstClr val="black"/>
                </a:solidFill>
                <a:latin typeface="Arial" pitchFamily="34" charset="0"/>
              </a:rPr>
              <a:t>E</a:t>
            </a:r>
            <a:r>
              <a:rPr kumimoji="0" lang="en-US" sz="1800" b="1" baseline="-25000" dirty="0">
                <a:solidFill>
                  <a:prstClr val="black"/>
                </a:solidFill>
                <a:latin typeface="Arial" pitchFamily="34" charset="0"/>
              </a:rPr>
              <a:t>N</a:t>
            </a:r>
            <a:endParaRPr kumimoji="0" lang="it-IT" sz="1800" b="1" baseline="-25000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3084513" y="3081338"/>
            <a:ext cx="425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sz="1800" b="1" i="1">
                <a:solidFill>
                  <a:srgbClr val="FF0000"/>
                </a:solidFill>
                <a:latin typeface="Arial" pitchFamily="34" charset="0"/>
              </a:rPr>
              <a:t>E</a:t>
            </a:r>
            <a:r>
              <a:rPr kumimoji="0" lang="en-US" sz="1800" b="1" baseline="-25000">
                <a:solidFill>
                  <a:srgbClr val="FF0000"/>
                </a:solidFill>
                <a:latin typeface="Arial" pitchFamily="34" charset="0"/>
              </a:rPr>
              <a:t>+</a:t>
            </a:r>
            <a:endParaRPr kumimoji="0" lang="it-IT" sz="1800" b="1" baseline="-2500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3103563" y="5113338"/>
            <a:ext cx="38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sz="1800" b="1" i="1">
                <a:solidFill>
                  <a:srgbClr val="0000FF"/>
                </a:solidFill>
                <a:latin typeface="Arial" pitchFamily="34" charset="0"/>
              </a:rPr>
              <a:t>E</a:t>
            </a:r>
            <a:r>
              <a:rPr kumimoji="0" lang="en-US" sz="1800" b="1" baseline="-25000">
                <a:solidFill>
                  <a:srgbClr val="0000FF"/>
                </a:solidFill>
                <a:latin typeface="Arial" pitchFamily="34" charset="0"/>
              </a:rPr>
              <a:t>-</a:t>
            </a:r>
            <a:endParaRPr kumimoji="0" lang="it-IT" sz="1800" b="1" baseline="-2500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0" y="2986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it-IT" sz="1800" b="1">
              <a:solidFill>
                <a:prstClr val="black"/>
              </a:solidFill>
              <a:latin typeface="Arial" pitchFamily="34" charset="0"/>
            </a:endParaRPr>
          </a:p>
        </p:txBody>
      </p:sp>
      <p:graphicFrame>
        <p:nvGraphicFramePr>
          <p:cNvPr id="13" name="Object 17"/>
          <p:cNvGraphicFramePr>
            <a:graphicFrameLocks noChangeAspect="1"/>
          </p:cNvGraphicFramePr>
          <p:nvPr/>
        </p:nvGraphicFramePr>
        <p:xfrm>
          <a:off x="3476625" y="636941"/>
          <a:ext cx="3508375" cy="769938"/>
        </p:xfrm>
        <a:graphic>
          <a:graphicData uri="http://schemas.openxmlformats.org/presentationml/2006/ole">
            <p:oleObj spid="_x0000_s863288" name="Equation" r:id="rId7" imgW="2209800" imgH="482600" progId="Equation.3">
              <p:embed/>
            </p:oleObj>
          </a:graphicData>
        </a:graphic>
      </p:graphicFrame>
      <p:graphicFrame>
        <p:nvGraphicFramePr>
          <p:cNvPr id="17" name="Object 24"/>
          <p:cNvGraphicFramePr>
            <a:graphicFrameLocks noChangeAspect="1"/>
          </p:cNvGraphicFramePr>
          <p:nvPr/>
        </p:nvGraphicFramePr>
        <p:xfrm>
          <a:off x="315913" y="1588493"/>
          <a:ext cx="4402137" cy="785813"/>
        </p:xfrm>
        <a:graphic>
          <a:graphicData uri="http://schemas.openxmlformats.org/presentationml/2006/ole">
            <p:oleObj spid="_x0000_s863289" name="Equation" r:id="rId8" imgW="2857500" imgH="508000" progId="Equation.3">
              <p:embed/>
            </p:oleObj>
          </a:graphicData>
        </a:graphic>
      </p:graphicFrame>
      <p:sp>
        <p:nvSpPr>
          <p:cNvPr id="18" name="Text Box 101"/>
          <p:cNvSpPr txBox="1">
            <a:spLocks noChangeArrowheads="1"/>
          </p:cNvSpPr>
          <p:nvPr/>
        </p:nvSpPr>
        <p:spPr bwMode="auto">
          <a:xfrm>
            <a:off x="4718050" y="267609"/>
            <a:ext cx="35925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sz="1800" dirty="0">
                <a:solidFill>
                  <a:srgbClr val="0000CC"/>
                </a:solidFill>
                <a:latin typeface="+mn-lt"/>
              </a:rPr>
              <a:t>Extended-localized state interaction</a:t>
            </a:r>
          </a:p>
        </p:txBody>
      </p:sp>
      <p:sp>
        <p:nvSpPr>
          <p:cNvPr id="19" name="Rectangle 30"/>
          <p:cNvSpPr>
            <a:spLocks noChangeArrowheads="1"/>
          </p:cNvSpPr>
          <p:nvPr/>
        </p:nvSpPr>
        <p:spPr bwMode="auto">
          <a:xfrm>
            <a:off x="628550" y="1230418"/>
            <a:ext cx="7792111" cy="1089529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kumimoji="0" lang="en-US" sz="1800" dirty="0" err="1">
                <a:solidFill>
                  <a:srgbClr val="FF0000"/>
                </a:solidFill>
                <a:latin typeface="+mn-lt"/>
              </a:rPr>
              <a:t>Anticrossing</a:t>
            </a:r>
            <a:r>
              <a:rPr kumimoji="0" lang="en-US" sz="1800" dirty="0">
                <a:solidFill>
                  <a:srgbClr val="FF0000"/>
                </a:solidFill>
                <a:latin typeface="+mn-lt"/>
              </a:rPr>
              <a:t>/repulsion</a:t>
            </a:r>
            <a:r>
              <a:rPr kumimoji="0" lang="en-US" sz="1800" dirty="0">
                <a:solidFill>
                  <a:srgbClr val="0000FF"/>
                </a:solidFill>
                <a:latin typeface="+mn-lt"/>
              </a:rPr>
              <a:t> </a:t>
            </a:r>
            <a:r>
              <a:rPr kumimoji="0" lang="en-US" sz="1800" dirty="0">
                <a:latin typeface="+mn-lt"/>
              </a:rPr>
              <a:t>between conduction-band edge and localized states </a:t>
            </a:r>
            <a:endParaRPr kumimoji="0" lang="en-US" sz="1800" dirty="0" smtClean="0">
              <a:latin typeface="+mn-lt"/>
            </a:endParaRPr>
          </a:p>
          <a:p>
            <a:pPr algn="ctr" eaLnBrk="0" hangingPunct="0">
              <a:lnSpc>
                <a:spcPct val="120000"/>
              </a:lnSpc>
            </a:pPr>
            <a:r>
              <a:rPr kumimoji="0" lang="en-US" sz="1800" dirty="0" smtClean="0">
                <a:latin typeface="+mn-lt"/>
              </a:rPr>
              <a:t>decreases </a:t>
            </a:r>
            <a:r>
              <a:rPr kumimoji="0" lang="en-US" sz="1800" dirty="0">
                <a:latin typeface="+mn-lt"/>
              </a:rPr>
              <a:t>the band gap</a:t>
            </a:r>
          </a:p>
          <a:p>
            <a:pPr algn="ctr" eaLnBrk="0" hangingPunct="0">
              <a:lnSpc>
                <a:spcPct val="120000"/>
              </a:lnSpc>
            </a:pPr>
            <a:r>
              <a:rPr kumimoji="0" lang="en-US" sz="1800" dirty="0" smtClean="0">
                <a:latin typeface="+mn-lt"/>
              </a:rPr>
              <a:t> </a:t>
            </a:r>
            <a:r>
              <a:rPr kumimoji="0" lang="en-US" sz="1800" dirty="0">
                <a:latin typeface="+mn-lt"/>
              </a:rPr>
              <a:t>introduces</a:t>
            </a:r>
            <a:r>
              <a:rPr kumimoji="0" lang="en-US" sz="1800" dirty="0">
                <a:solidFill>
                  <a:srgbClr val="0000FF"/>
                </a:solidFill>
                <a:latin typeface="+mn-lt"/>
              </a:rPr>
              <a:t> </a:t>
            </a:r>
            <a:r>
              <a:rPr kumimoji="0" lang="en-US" sz="1800" dirty="0" err="1">
                <a:solidFill>
                  <a:srgbClr val="FF0000"/>
                </a:solidFill>
                <a:latin typeface="+mn-lt"/>
              </a:rPr>
              <a:t>minigap</a:t>
            </a:r>
            <a:r>
              <a:rPr kumimoji="0" lang="en-US" sz="1800" dirty="0">
                <a:latin typeface="+mn-lt"/>
              </a:rPr>
              <a:t>(s) at low </a:t>
            </a:r>
            <a:r>
              <a:rPr kumimoji="0" lang="en-US" sz="1800" i="1" dirty="0">
                <a:latin typeface="+mn-lt"/>
              </a:rPr>
              <a:t>k</a:t>
            </a:r>
            <a:r>
              <a:rPr kumimoji="0" lang="en-US" sz="1800" dirty="0">
                <a:latin typeface="+mn-lt"/>
              </a:rPr>
              <a:t>-value in the CB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471488" y="209881"/>
            <a:ext cx="5695950" cy="57943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Band anti-crossing  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64041" y="2935148"/>
            <a:ext cx="3756620" cy="31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1979712" y="2832199"/>
            <a:ext cx="6864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latin typeface="+mn-lt"/>
              </a:rPr>
              <a:t>GaAsN</a:t>
            </a:r>
            <a:endParaRPr lang="en-GB" sz="14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10" grpId="0"/>
      <p:bldP spid="11" grpId="0"/>
      <p:bldP spid="19" grpId="0" animBg="1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21289" y="3881677"/>
            <a:ext cx="7755136" cy="1824123"/>
            <a:chOff x="343451" y="1320800"/>
            <a:chExt cx="7951237" cy="2193925"/>
          </a:xfrm>
        </p:grpSpPr>
        <p:sp>
          <p:nvSpPr>
            <p:cNvPr id="3" name="Text Box 65"/>
            <p:cNvSpPr txBox="1">
              <a:spLocks noChangeArrowheads="1"/>
            </p:cNvSpPr>
            <p:nvPr/>
          </p:nvSpPr>
          <p:spPr bwMode="auto">
            <a:xfrm>
              <a:off x="982663" y="1320800"/>
              <a:ext cx="7312025" cy="461665"/>
            </a:xfrm>
            <a:prstGeom prst="rect">
              <a:avLst/>
            </a:prstGeom>
            <a:solidFill>
              <a:srgbClr val="000066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GB" dirty="0" smtClean="0">
                  <a:solidFill>
                    <a:srgbClr val="FFFFFF"/>
                  </a:solidFill>
                  <a:latin typeface="Verdana" pitchFamily="34" charset="0"/>
                </a:rPr>
                <a:t>   GaAs</a:t>
              </a:r>
              <a:r>
                <a:rPr kumimoji="0" lang="en-GB" dirty="0" smtClean="0">
                  <a:solidFill>
                    <a:srgbClr val="FF0000"/>
                  </a:solidFill>
                  <a:latin typeface="Verdana" pitchFamily="34" charset="0"/>
                </a:rPr>
                <a:t>N</a:t>
              </a:r>
              <a:r>
                <a:rPr kumimoji="0" lang="en-GB" dirty="0" smtClean="0">
                  <a:solidFill>
                    <a:srgbClr val="FFFFFF"/>
                  </a:solidFill>
                  <a:latin typeface="Verdana" pitchFamily="34" charset="0"/>
                </a:rPr>
                <a:t>          </a:t>
              </a:r>
              <a:r>
                <a:rPr kumimoji="0" lang="en-GB" dirty="0" err="1" smtClean="0">
                  <a:solidFill>
                    <a:srgbClr val="FFFFFF"/>
                  </a:solidFill>
                  <a:latin typeface="Verdana" pitchFamily="34" charset="0"/>
                </a:rPr>
                <a:t>InP</a:t>
              </a:r>
              <a:r>
                <a:rPr kumimoji="0" lang="en-GB" dirty="0" err="1" smtClean="0">
                  <a:solidFill>
                    <a:srgbClr val="FF0000"/>
                  </a:solidFill>
                  <a:latin typeface="Verdana" pitchFamily="34" charset="0"/>
                </a:rPr>
                <a:t>N</a:t>
              </a:r>
              <a:r>
                <a:rPr kumimoji="0" lang="en-GB" dirty="0" smtClean="0">
                  <a:solidFill>
                    <a:srgbClr val="FFFFFF"/>
                  </a:solidFill>
                  <a:latin typeface="Verdana" pitchFamily="34" charset="0"/>
                </a:rPr>
                <a:t>          InAs</a:t>
              </a:r>
              <a:r>
                <a:rPr kumimoji="0" lang="en-GB" dirty="0" smtClean="0">
                  <a:solidFill>
                    <a:srgbClr val="FF0000"/>
                  </a:solidFill>
                  <a:latin typeface="Verdana" pitchFamily="34" charset="0"/>
                </a:rPr>
                <a:t>N</a:t>
              </a:r>
              <a:r>
                <a:rPr kumimoji="0" lang="en-GB" dirty="0" smtClean="0">
                  <a:solidFill>
                    <a:srgbClr val="FFFFFF"/>
                  </a:solidFill>
                  <a:latin typeface="Verdana" pitchFamily="34" charset="0"/>
                </a:rPr>
                <a:t>   </a:t>
              </a:r>
              <a:endParaRPr kumimoji="0" lang="en-US" dirty="0" smtClean="0">
                <a:solidFill>
                  <a:srgbClr val="FFFFFF"/>
                </a:solidFill>
                <a:latin typeface="Verdana" pitchFamily="34" charset="0"/>
              </a:endParaRPr>
            </a:p>
          </p:txBody>
        </p:sp>
        <p:sp>
          <p:nvSpPr>
            <p:cNvPr id="4" name="Line 70"/>
            <p:cNvSpPr>
              <a:spLocks noChangeShapeType="1"/>
            </p:cNvSpPr>
            <p:nvPr/>
          </p:nvSpPr>
          <p:spPr bwMode="auto">
            <a:xfrm>
              <a:off x="1449388" y="2520950"/>
              <a:ext cx="6626225" cy="11113"/>
            </a:xfrm>
            <a:prstGeom prst="line">
              <a:avLst/>
            </a:prstGeom>
            <a:noFill/>
            <a:ln w="34925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sz="1800" b="1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5" name="Freeform 71"/>
            <p:cNvSpPr>
              <a:spLocks/>
            </p:cNvSpPr>
            <p:nvPr/>
          </p:nvSpPr>
          <p:spPr bwMode="auto">
            <a:xfrm>
              <a:off x="1473200" y="2789238"/>
              <a:ext cx="6591300" cy="7254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04" y="0"/>
                </a:cxn>
                <a:cxn ang="0">
                  <a:pos x="1204" y="68"/>
                </a:cxn>
                <a:cxn ang="0">
                  <a:pos x="2461" y="68"/>
                </a:cxn>
                <a:cxn ang="0">
                  <a:pos x="2461" y="457"/>
                </a:cxn>
                <a:cxn ang="0">
                  <a:pos x="3912" y="457"/>
                </a:cxn>
                <a:cxn ang="0">
                  <a:pos x="3987" y="457"/>
                </a:cxn>
              </a:cxnLst>
              <a:rect l="0" t="0" r="r" b="b"/>
              <a:pathLst>
                <a:path w="3987" h="457">
                  <a:moveTo>
                    <a:pt x="0" y="0"/>
                  </a:moveTo>
                  <a:lnTo>
                    <a:pt x="1204" y="0"/>
                  </a:lnTo>
                  <a:lnTo>
                    <a:pt x="1204" y="68"/>
                  </a:lnTo>
                  <a:lnTo>
                    <a:pt x="2461" y="68"/>
                  </a:lnTo>
                  <a:lnTo>
                    <a:pt x="2461" y="457"/>
                  </a:lnTo>
                  <a:lnTo>
                    <a:pt x="3912" y="457"/>
                  </a:lnTo>
                  <a:lnTo>
                    <a:pt x="3987" y="457"/>
                  </a:lnTo>
                </a:path>
              </a:pathLst>
            </a:custGeom>
            <a:noFill/>
            <a:ln w="2540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sz="1800" b="1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6" name="Text Box 72"/>
            <p:cNvSpPr txBox="1">
              <a:spLocks noChangeArrowheads="1"/>
            </p:cNvSpPr>
            <p:nvPr/>
          </p:nvSpPr>
          <p:spPr bwMode="auto">
            <a:xfrm>
              <a:off x="343451" y="2259013"/>
              <a:ext cx="1002197" cy="338554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kumimoji="0" lang="en-GB" sz="1600" b="1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N-level</a:t>
              </a:r>
              <a:endParaRPr kumimoji="0" lang="en-US" sz="16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7" name="Text Box 73"/>
            <p:cNvSpPr txBox="1">
              <a:spLocks noChangeArrowheads="1"/>
            </p:cNvSpPr>
            <p:nvPr/>
          </p:nvSpPr>
          <p:spPr bwMode="auto">
            <a:xfrm>
              <a:off x="734981" y="2605088"/>
              <a:ext cx="630301" cy="338554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kumimoji="0" lang="en-GB" sz="16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CBE</a:t>
              </a:r>
              <a:endParaRPr kumimoji="0" lang="en-US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8" name="Text Box 76"/>
            <p:cNvSpPr txBox="1">
              <a:spLocks noChangeArrowheads="1"/>
            </p:cNvSpPr>
            <p:nvPr/>
          </p:nvSpPr>
          <p:spPr bwMode="auto">
            <a:xfrm>
              <a:off x="2000733" y="2471738"/>
              <a:ext cx="688009" cy="2769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kumimoji="0" lang="en-GB" sz="1200" smtClean="0">
                  <a:solidFill>
                    <a:srgbClr val="000000"/>
                  </a:solidFill>
                  <a:latin typeface="Verdana" pitchFamily="34" charset="0"/>
                </a:rPr>
                <a:t>0.2 eV</a:t>
              </a:r>
              <a:endParaRPr kumimoji="0" lang="en-US" sz="1200" smtClean="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9" name="Text Box 77"/>
            <p:cNvSpPr txBox="1">
              <a:spLocks noChangeArrowheads="1"/>
            </p:cNvSpPr>
            <p:nvPr/>
          </p:nvSpPr>
          <p:spPr bwMode="auto">
            <a:xfrm>
              <a:off x="4069246" y="2519363"/>
              <a:ext cx="688009" cy="2769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kumimoji="0" lang="en-GB" sz="1200" smtClean="0">
                  <a:solidFill>
                    <a:srgbClr val="000000"/>
                  </a:solidFill>
                  <a:latin typeface="Verdana" pitchFamily="34" charset="0"/>
                </a:rPr>
                <a:t>0.4 eV</a:t>
              </a:r>
              <a:endParaRPr kumimoji="0" lang="en-US" sz="1200" smtClean="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10" name="Line 78"/>
            <p:cNvSpPr>
              <a:spLocks noChangeShapeType="1"/>
            </p:cNvSpPr>
            <p:nvPr/>
          </p:nvSpPr>
          <p:spPr bwMode="auto">
            <a:xfrm>
              <a:off x="5983288" y="2549525"/>
              <a:ext cx="0" cy="9382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sz="1800" b="1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11" name="Text Box 79"/>
            <p:cNvSpPr txBox="1">
              <a:spLocks noChangeArrowheads="1"/>
            </p:cNvSpPr>
            <p:nvPr/>
          </p:nvSpPr>
          <p:spPr bwMode="auto">
            <a:xfrm>
              <a:off x="5754638" y="2935288"/>
              <a:ext cx="962123" cy="276999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kumimoji="0" lang="en-GB" sz="1200" smtClean="0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r>
                <a:rPr kumimoji="0" lang="en-GB" sz="1200" smtClean="0">
                  <a:solidFill>
                    <a:srgbClr val="000000"/>
                  </a:solidFill>
                  <a:latin typeface="Verdana" pitchFamily="34" charset="0"/>
                </a:rPr>
                <a:t>E = 1 eV</a:t>
              </a:r>
              <a:endParaRPr kumimoji="0" lang="en-US" sz="1200" smtClean="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12" name="Line 80"/>
            <p:cNvSpPr>
              <a:spLocks noChangeShapeType="1"/>
            </p:cNvSpPr>
            <p:nvPr/>
          </p:nvSpPr>
          <p:spPr bwMode="auto">
            <a:xfrm>
              <a:off x="3984625" y="2554288"/>
              <a:ext cx="0" cy="3444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sz="1800" b="1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13" name="Line 81"/>
            <p:cNvSpPr>
              <a:spLocks noChangeShapeType="1"/>
            </p:cNvSpPr>
            <p:nvPr/>
          </p:nvSpPr>
          <p:spPr bwMode="auto">
            <a:xfrm flipH="1">
              <a:off x="1858963" y="2533650"/>
              <a:ext cx="1587" cy="2508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sz="1800" b="1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  <p:grpSp>
          <p:nvGrpSpPr>
            <p:cNvPr id="14" name="Group 20"/>
            <p:cNvGrpSpPr>
              <a:grpSpLocks/>
            </p:cNvGrpSpPr>
            <p:nvPr/>
          </p:nvGrpSpPr>
          <p:grpSpPr bwMode="auto">
            <a:xfrm>
              <a:off x="1411288" y="2514600"/>
              <a:ext cx="6880184" cy="449263"/>
              <a:chOff x="1429789" y="2511006"/>
              <a:chExt cx="6879385" cy="448324"/>
            </a:xfrm>
          </p:grpSpPr>
          <p:sp>
            <p:nvSpPr>
              <p:cNvPr id="15" name="Rectangle 14"/>
              <p:cNvSpPr/>
              <p:nvPr/>
            </p:nvSpPr>
            <p:spPr bwMode="auto">
              <a:xfrm>
                <a:off x="1429789" y="2526848"/>
                <a:ext cx="6700058" cy="432482"/>
              </a:xfrm>
              <a:prstGeom prst="rect">
                <a:avLst/>
              </a:prstGeom>
              <a:solidFill>
                <a:srgbClr val="FF6600">
                  <a:alpha val="24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kumimoji="0" lang="en-US" sz="1800" b="1" i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</a:endParaRPr>
              </a:p>
            </p:txBody>
          </p:sp>
          <p:sp>
            <p:nvSpPr>
              <p:cNvPr id="16" name="Text Box 72"/>
              <p:cNvSpPr txBox="1">
                <a:spLocks noChangeArrowheads="1"/>
              </p:cNvSpPr>
              <p:nvPr/>
            </p:nvSpPr>
            <p:spPr bwMode="auto">
              <a:xfrm>
                <a:off x="6380665" y="2511006"/>
                <a:ext cx="1928509" cy="27642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r>
                  <a:rPr kumimoji="0" lang="en-GB" sz="1200" b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rPr>
                  <a:t>N-pairs and clusters</a:t>
                </a:r>
                <a:endParaRPr kumimoji="0" lang="en-US" sz="1200" b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endParaRPr>
              </a:p>
            </p:txBody>
          </p:sp>
        </p:grpSp>
      </p:grpSp>
      <p:sp>
        <p:nvSpPr>
          <p:cNvPr id="17" name="TextBox 8"/>
          <p:cNvSpPr txBox="1">
            <a:spLocks noChangeArrowheads="1"/>
          </p:cNvSpPr>
          <p:nvPr/>
        </p:nvSpPr>
        <p:spPr bwMode="auto">
          <a:xfrm flipH="1">
            <a:off x="321289" y="6237312"/>
            <a:ext cx="83137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kumimoji="0" lang="en-GB" sz="12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E.P.</a:t>
            </a:r>
            <a:r>
              <a:rPr kumimoji="0" lang="en-GB" sz="1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O’Reilly et al., </a:t>
            </a:r>
            <a:r>
              <a:rPr kumimoji="0" lang="en-GB" sz="12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SST</a:t>
            </a:r>
            <a:r>
              <a:rPr kumimoji="0" lang="en-GB" sz="1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kumimoji="0" lang="en-US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24</a:t>
            </a:r>
            <a:r>
              <a:rPr kumimoji="0" lang="en-US" sz="1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033001 (2009) </a:t>
            </a:r>
          </a:p>
        </p:txBody>
      </p:sp>
      <p:sp>
        <p:nvSpPr>
          <p:cNvPr id="18" name="TextBox 3"/>
          <p:cNvSpPr txBox="1">
            <a:spLocks noChangeArrowheads="1"/>
          </p:cNvSpPr>
          <p:nvPr/>
        </p:nvSpPr>
        <p:spPr bwMode="auto">
          <a:xfrm>
            <a:off x="5599020" y="1027482"/>
            <a:ext cx="288032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kumimoji="0" lang="en-US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The band structure of III-V-Ns is determined by the distribution of energy levels due to </a:t>
            </a:r>
            <a:r>
              <a:rPr kumimoji="0"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N-impurities and N-clusters</a:t>
            </a:r>
            <a:r>
              <a:rPr kumimoji="0" lang="en-US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and their </a:t>
            </a:r>
            <a:r>
              <a:rPr kumimoji="0"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hybridization</a:t>
            </a:r>
            <a:r>
              <a:rPr kumimoji="0" lang="en-US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with the extended CB states </a:t>
            </a:r>
          </a:p>
        </p:txBody>
      </p:sp>
      <p:grpSp>
        <p:nvGrpSpPr>
          <p:cNvPr id="20" name="Group 11"/>
          <p:cNvGrpSpPr>
            <a:grpSpLocks/>
          </p:cNvGrpSpPr>
          <p:nvPr/>
        </p:nvGrpSpPr>
        <p:grpSpPr bwMode="auto">
          <a:xfrm>
            <a:off x="1641617" y="837094"/>
            <a:ext cx="3405295" cy="3044583"/>
            <a:chOff x="628" y="804"/>
            <a:chExt cx="2635" cy="2432"/>
          </a:xfrm>
        </p:grpSpPr>
        <p:sp>
          <p:nvSpPr>
            <p:cNvPr id="23" name="Text Box 12"/>
            <p:cNvSpPr txBox="1">
              <a:spLocks noChangeArrowheads="1"/>
            </p:cNvSpPr>
            <p:nvPr/>
          </p:nvSpPr>
          <p:spPr bwMode="auto">
            <a:xfrm>
              <a:off x="1848" y="1352"/>
              <a:ext cx="1415" cy="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sz="1600" dirty="0">
                  <a:solidFill>
                    <a:prstClr val="black"/>
                  </a:solidFill>
                  <a:latin typeface="+mn-lt"/>
                </a:rPr>
                <a:t>N </a:t>
              </a:r>
              <a:r>
                <a:rPr kumimoji="0" lang="en-US" sz="1600" dirty="0" smtClean="0">
                  <a:solidFill>
                    <a:prstClr val="black"/>
                  </a:solidFill>
                  <a:latin typeface="+mn-lt"/>
                </a:rPr>
                <a:t>levels</a:t>
              </a:r>
            </a:p>
            <a:p>
              <a:r>
                <a:rPr kumimoji="0" lang="en-US" sz="1600" dirty="0" smtClean="0">
                  <a:solidFill>
                    <a:prstClr val="black"/>
                  </a:solidFill>
                  <a:latin typeface="+mn-lt"/>
                </a:rPr>
                <a:t>N-N pairs &amp; clusters</a:t>
              </a:r>
            </a:p>
            <a:p>
              <a:r>
                <a:rPr kumimoji="0" lang="en-US" sz="1600" dirty="0" smtClean="0">
                  <a:solidFill>
                    <a:prstClr val="black"/>
                  </a:solidFill>
                  <a:latin typeface="+mn-lt"/>
                </a:rPr>
                <a:t>N related</a:t>
              </a:r>
            </a:p>
            <a:p>
              <a:r>
                <a:rPr kumimoji="0" lang="en-US" sz="1600" dirty="0" smtClean="0">
                  <a:solidFill>
                    <a:prstClr val="black"/>
                  </a:solidFill>
                  <a:latin typeface="+mn-lt"/>
                </a:rPr>
                <a:t>defects</a:t>
              </a:r>
              <a:endParaRPr kumimoji="0" lang="en-US" sz="1600" dirty="0">
                <a:solidFill>
                  <a:prstClr val="black"/>
                </a:solidFill>
                <a:latin typeface="+mn-lt"/>
              </a:endParaRPr>
            </a:p>
          </p:txBody>
        </p:sp>
        <p:grpSp>
          <p:nvGrpSpPr>
            <p:cNvPr id="24" name="Group 13"/>
            <p:cNvGrpSpPr>
              <a:grpSpLocks/>
            </p:cNvGrpSpPr>
            <p:nvPr/>
          </p:nvGrpSpPr>
          <p:grpSpPr bwMode="auto">
            <a:xfrm>
              <a:off x="628" y="804"/>
              <a:ext cx="1332" cy="2432"/>
              <a:chOff x="3520" y="1164"/>
              <a:chExt cx="1332" cy="2432"/>
            </a:xfrm>
          </p:grpSpPr>
          <p:grpSp>
            <p:nvGrpSpPr>
              <p:cNvPr id="25" name="Group 14"/>
              <p:cNvGrpSpPr>
                <a:grpSpLocks/>
              </p:cNvGrpSpPr>
              <p:nvPr/>
            </p:nvGrpSpPr>
            <p:grpSpPr bwMode="auto">
              <a:xfrm>
                <a:off x="3613" y="1164"/>
                <a:ext cx="1123" cy="1049"/>
                <a:chOff x="3613" y="1164"/>
                <a:chExt cx="1123" cy="1049"/>
              </a:xfrm>
            </p:grpSpPr>
            <p:sp>
              <p:nvSpPr>
                <p:cNvPr id="36" name="Arc 15"/>
                <p:cNvSpPr>
                  <a:spLocks/>
                </p:cNvSpPr>
                <p:nvPr/>
              </p:nvSpPr>
              <p:spPr bwMode="auto">
                <a:xfrm rot="10800000" flipH="1">
                  <a:off x="4184" y="1212"/>
                  <a:ext cx="541" cy="100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99CCFF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kumimoji="0" lang="en-GB" sz="1800" b="1">
                    <a:solidFill>
                      <a:prstClr val="black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7" name="Arc 16"/>
                <p:cNvSpPr>
                  <a:spLocks/>
                </p:cNvSpPr>
                <p:nvPr/>
              </p:nvSpPr>
              <p:spPr bwMode="auto">
                <a:xfrm rot="10800000">
                  <a:off x="3647" y="1209"/>
                  <a:ext cx="541" cy="100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99CCFF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kumimoji="0" lang="en-GB" sz="1800" b="1">
                    <a:solidFill>
                      <a:prstClr val="black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8" name="Rectangle 17"/>
                <p:cNvSpPr>
                  <a:spLocks noChangeArrowheads="1"/>
                </p:cNvSpPr>
                <p:nvPr/>
              </p:nvSpPr>
              <p:spPr bwMode="auto">
                <a:xfrm>
                  <a:off x="3613" y="1164"/>
                  <a:ext cx="1123" cy="279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kumimoji="0" lang="en-US" sz="1800" b="1">
                    <a:solidFill>
                      <a:prstClr val="black"/>
                    </a:solidFill>
                    <a:latin typeface="Arial" pitchFamily="34" charset="0"/>
                  </a:endParaRPr>
                </a:p>
              </p:txBody>
            </p:sp>
          </p:grpSp>
          <p:sp>
            <p:nvSpPr>
              <p:cNvPr id="26" name="Line 18"/>
              <p:cNvSpPr>
                <a:spLocks noChangeShapeType="1"/>
              </p:cNvSpPr>
              <p:nvPr/>
            </p:nvSpPr>
            <p:spPr bwMode="auto">
              <a:xfrm>
                <a:off x="3728" y="2381"/>
                <a:ext cx="94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lgDashDot"/>
                <a:round/>
                <a:headEnd/>
                <a:tailEnd/>
              </a:ln>
            </p:spPr>
            <p:txBody>
              <a:bodyPr/>
              <a:lstStyle/>
              <a:p>
                <a:endParaRPr kumimoji="0" lang="en-GB" sz="1800" b="1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27" name="Line 19"/>
              <p:cNvSpPr>
                <a:spLocks noChangeShapeType="1"/>
              </p:cNvSpPr>
              <p:nvPr/>
            </p:nvSpPr>
            <p:spPr bwMode="auto">
              <a:xfrm>
                <a:off x="3729" y="2291"/>
                <a:ext cx="94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lgDash"/>
                <a:round/>
                <a:headEnd/>
                <a:tailEnd/>
              </a:ln>
            </p:spPr>
            <p:txBody>
              <a:bodyPr/>
              <a:lstStyle/>
              <a:p>
                <a:endParaRPr kumimoji="0" lang="en-GB" sz="1800" b="1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grpSp>
            <p:nvGrpSpPr>
              <p:cNvPr id="28" name="Group 20"/>
              <p:cNvGrpSpPr>
                <a:grpSpLocks/>
              </p:cNvGrpSpPr>
              <p:nvPr/>
            </p:nvGrpSpPr>
            <p:grpSpPr bwMode="auto">
              <a:xfrm>
                <a:off x="3520" y="2689"/>
                <a:ext cx="1332" cy="907"/>
                <a:chOff x="3520" y="2689"/>
                <a:chExt cx="1332" cy="907"/>
              </a:xfrm>
            </p:grpSpPr>
            <p:sp>
              <p:nvSpPr>
                <p:cNvPr id="33" name="Arc 21"/>
                <p:cNvSpPr>
                  <a:spLocks/>
                </p:cNvSpPr>
                <p:nvPr/>
              </p:nvSpPr>
              <p:spPr bwMode="auto">
                <a:xfrm flipH="1">
                  <a:off x="3540" y="2689"/>
                  <a:ext cx="643" cy="79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99CCFF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kumimoji="0" lang="en-GB" sz="1800" b="1">
                    <a:solidFill>
                      <a:prstClr val="black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4" name="Arc 22"/>
                <p:cNvSpPr>
                  <a:spLocks/>
                </p:cNvSpPr>
                <p:nvPr/>
              </p:nvSpPr>
              <p:spPr bwMode="auto">
                <a:xfrm>
                  <a:off x="4180" y="2691"/>
                  <a:ext cx="643" cy="79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99CCFF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kumimoji="0" lang="en-GB" sz="1800" b="1">
                    <a:solidFill>
                      <a:prstClr val="black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5" name="Rectangle 23"/>
                <p:cNvSpPr>
                  <a:spLocks noChangeArrowheads="1"/>
                </p:cNvSpPr>
                <p:nvPr/>
              </p:nvSpPr>
              <p:spPr bwMode="auto">
                <a:xfrm>
                  <a:off x="3520" y="3183"/>
                  <a:ext cx="1332" cy="413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kumimoji="0" lang="en-US" sz="1800" b="1">
                    <a:solidFill>
                      <a:prstClr val="black"/>
                    </a:solidFill>
                    <a:latin typeface="Arial" pitchFamily="34" charset="0"/>
                  </a:endParaRPr>
                </a:p>
              </p:txBody>
            </p:sp>
          </p:grpSp>
          <p:sp>
            <p:nvSpPr>
              <p:cNvPr id="29" name="Line 24"/>
              <p:cNvSpPr>
                <a:spLocks noChangeShapeType="1"/>
              </p:cNvSpPr>
              <p:nvPr/>
            </p:nvSpPr>
            <p:spPr bwMode="auto">
              <a:xfrm>
                <a:off x="3728" y="1943"/>
                <a:ext cx="942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kumimoji="0" lang="en-GB" sz="1800" b="1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30" name="Line 25"/>
              <p:cNvSpPr>
                <a:spLocks noChangeShapeType="1"/>
              </p:cNvSpPr>
              <p:nvPr/>
            </p:nvSpPr>
            <p:spPr bwMode="auto">
              <a:xfrm>
                <a:off x="3728" y="2039"/>
                <a:ext cx="94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kumimoji="0" lang="en-GB" sz="1800" b="1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31" name="Line 26"/>
              <p:cNvSpPr>
                <a:spLocks noChangeShapeType="1"/>
              </p:cNvSpPr>
              <p:nvPr/>
            </p:nvSpPr>
            <p:spPr bwMode="auto">
              <a:xfrm>
                <a:off x="3728" y="2128"/>
                <a:ext cx="94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kumimoji="0" lang="en-GB" sz="1800" b="1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32" name="Line 27"/>
              <p:cNvSpPr>
                <a:spLocks noChangeShapeType="1"/>
              </p:cNvSpPr>
              <p:nvPr/>
            </p:nvSpPr>
            <p:spPr bwMode="auto">
              <a:xfrm>
                <a:off x="3729" y="2471"/>
                <a:ext cx="94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ash"/>
                <a:round/>
                <a:headEnd/>
                <a:tailEnd/>
              </a:ln>
            </p:spPr>
            <p:txBody>
              <a:bodyPr/>
              <a:lstStyle/>
              <a:p>
                <a:endParaRPr kumimoji="0" lang="en-GB" sz="1800" b="1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</p:grpSp>
      </p:grpSp>
      <p:sp>
        <p:nvSpPr>
          <p:cNvPr id="21" name="Text Box 28"/>
          <p:cNvSpPr txBox="1">
            <a:spLocks noChangeArrowheads="1"/>
          </p:cNvSpPr>
          <p:nvPr/>
        </p:nvSpPr>
        <p:spPr bwMode="auto">
          <a:xfrm>
            <a:off x="1362473" y="1140050"/>
            <a:ext cx="4331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sz="1800" dirty="0">
                <a:solidFill>
                  <a:prstClr val="black"/>
                </a:solidFill>
                <a:latin typeface="+mj-lt"/>
              </a:rPr>
              <a:t>CB</a:t>
            </a:r>
          </a:p>
        </p:txBody>
      </p:sp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1327580" y="3174362"/>
            <a:ext cx="4411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sz="1800" dirty="0">
                <a:solidFill>
                  <a:prstClr val="black"/>
                </a:solidFill>
                <a:latin typeface="+mn-lt"/>
              </a:rPr>
              <a:t>VB</a:t>
            </a:r>
          </a:p>
        </p:txBody>
      </p:sp>
      <p:sp>
        <p:nvSpPr>
          <p:cNvPr id="39" name="Rectangle 50"/>
          <p:cNvSpPr>
            <a:spLocks noChangeArrowheads="1"/>
          </p:cNvSpPr>
          <p:nvPr/>
        </p:nvSpPr>
        <p:spPr bwMode="auto">
          <a:xfrm>
            <a:off x="321289" y="6505987"/>
            <a:ext cx="5207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de-DE" sz="1200" b="0" dirty="0" smtClean="0">
                <a:latin typeface="+mn-lt"/>
              </a:rPr>
              <a:t>E</a:t>
            </a:r>
            <a:r>
              <a:rPr lang="de-DE" sz="1200" b="0" dirty="0">
                <a:latin typeface="+mn-lt"/>
              </a:rPr>
              <a:t>. P. O‘Reilly, A. Lindsay, and S. Fahy, J. Phys. Cond. Matt., </a:t>
            </a:r>
            <a:r>
              <a:rPr lang="de-DE" sz="1200" b="1" dirty="0">
                <a:latin typeface="+mn-lt"/>
              </a:rPr>
              <a:t>16</a:t>
            </a:r>
            <a:r>
              <a:rPr lang="de-DE" sz="1200" b="0" dirty="0">
                <a:latin typeface="+mn-lt"/>
              </a:rPr>
              <a:t>, S3257 (2004)</a:t>
            </a:r>
            <a:r>
              <a:rPr lang="en-US" sz="1200" b="0" dirty="0">
                <a:latin typeface="+mn-lt"/>
              </a:rPr>
              <a:t> </a:t>
            </a:r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471488" y="209881"/>
            <a:ext cx="5695950" cy="57943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Band structure  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127799" y="837094"/>
            <a:ext cx="197726" cy="302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493713" y="296457"/>
            <a:ext cx="52461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en-GB" sz="28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MBE </a:t>
            </a:r>
            <a:r>
              <a:rPr kumimoji="0" lang="en-GB" sz="2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Growth on InAs and on </a:t>
            </a:r>
            <a:r>
              <a:rPr kumimoji="0" lang="en-GB" sz="28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GaAs</a:t>
            </a:r>
            <a:endParaRPr kumimoji="0" lang="en-GB" sz="28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1443" name="TextBox 6"/>
          <p:cNvSpPr txBox="1">
            <a:spLocks noChangeArrowheads="1"/>
          </p:cNvSpPr>
          <p:nvPr/>
        </p:nvSpPr>
        <p:spPr bwMode="auto">
          <a:xfrm>
            <a:off x="493713" y="819677"/>
            <a:ext cx="728664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V80 </a:t>
            </a:r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Molecular Beam Epitaxy (VG) </a:t>
            </a:r>
          </a:p>
          <a:p>
            <a:pPr eaLnBrk="0" hangingPunct="0"/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with </a:t>
            </a:r>
            <a:r>
              <a:rPr kumimoji="0" lang="en-GB" sz="1800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RF</a:t>
            </a:r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Plasma </a:t>
            </a:r>
            <a:r>
              <a:rPr kumimoji="0" lang="en-GB" sz="1800" b="1" dirty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Nitrogen</a:t>
            </a:r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source, </a:t>
            </a:r>
            <a:r>
              <a:rPr kumimoji="0" lang="en-GB" sz="1800" b="1" dirty="0" smtClean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As</a:t>
            </a:r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and </a:t>
            </a:r>
            <a:r>
              <a:rPr kumimoji="0" lang="en-GB" sz="1800" b="1" dirty="0" smtClean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Sb</a:t>
            </a:r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kumimoji="0" lang="en-GB" sz="18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valved</a:t>
            </a:r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cracker cells </a:t>
            </a:r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kumimoji="0" lang="en-GB" sz="1800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</a:t>
            </a:r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</a:t>
            </a:r>
          </a:p>
          <a:p>
            <a:pPr eaLnBrk="0" hangingPunct="0"/>
            <a:r>
              <a:rPr kumimoji="0" lang="en-GB" sz="1800" b="1" dirty="0" err="1" smtClean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Ga</a:t>
            </a:r>
            <a:r>
              <a:rPr kumimoji="0" lang="en-GB" sz="1800" b="1" dirty="0" smtClean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, In, Al </a:t>
            </a:r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and </a:t>
            </a:r>
            <a:r>
              <a:rPr kumimoji="0" lang="en-GB" sz="18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dopants</a:t>
            </a:r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kumimoji="0" lang="en-GB" sz="18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Ga</a:t>
            </a:r>
            <a:r>
              <a:rPr kumimoji="0" lang="en-GB" sz="1800" b="1" dirty="0" err="1" smtClean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Te</a:t>
            </a:r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and</a:t>
            </a:r>
            <a:r>
              <a:rPr kumimoji="0" lang="en-GB" sz="1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kumimoji="0" lang="en-GB" sz="1800" b="1" dirty="0" smtClean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Be</a:t>
            </a:r>
          </a:p>
          <a:p>
            <a:pPr eaLnBrk="0" hangingPunct="0"/>
            <a:endParaRPr kumimoji="0" lang="en-GB" sz="18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1444" name="TextBox 4"/>
          <p:cNvSpPr txBox="1">
            <a:spLocks noChangeArrowheads="1"/>
          </p:cNvSpPr>
          <p:nvPr/>
        </p:nvSpPr>
        <p:spPr bwMode="auto">
          <a:xfrm>
            <a:off x="493713" y="4149080"/>
            <a:ext cx="771525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kumimoji="0" lang="en-GB" sz="1800" dirty="0">
                <a:solidFill>
                  <a:srgbClr val="A50021"/>
                </a:solidFill>
                <a:latin typeface="Calibri" pitchFamily="34" charset="0"/>
                <a:cs typeface="Calibri" pitchFamily="34" charset="0"/>
              </a:rPr>
              <a:t>Large parameter space for InAsN </a:t>
            </a:r>
          </a:p>
          <a:p>
            <a:pPr eaLnBrk="0" hangingPunct="0"/>
            <a:r>
              <a:rPr kumimoji="0" lang="en-GB" sz="18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InAsN</a:t>
            </a:r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successfully grown on InAs with N &lt; 2% and PL observed out to 4.5 µm </a:t>
            </a:r>
          </a:p>
          <a:p>
            <a:pPr eaLnBrk="0" hangingPunct="0"/>
            <a:endParaRPr kumimoji="0" lang="en-GB" sz="18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kumimoji="0" lang="en-GB" sz="18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For growth on GaAs</a:t>
            </a:r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eaLnBrk="0" hangingPunct="0"/>
            <a:r>
              <a:rPr kumimoji="0" lang="en-GB" sz="18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Optimum growth</a:t>
            </a:r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at substrate temperatures between </a:t>
            </a:r>
            <a:r>
              <a:rPr kumimoji="0" lang="en-GB" sz="1800" b="1" dirty="0" smtClean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400</a:t>
            </a:r>
            <a:r>
              <a:rPr kumimoji="0" lang="en-GB" sz="1800" b="1" baseline="30000" dirty="0" smtClean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0</a:t>
            </a:r>
            <a:r>
              <a:rPr kumimoji="0" lang="en-GB" sz="1800" b="1" dirty="0" smtClean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C- 440</a:t>
            </a:r>
            <a:r>
              <a:rPr kumimoji="0" lang="en-GB" sz="1800" b="1" baseline="30000" dirty="0" smtClean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0</a:t>
            </a:r>
            <a:r>
              <a:rPr kumimoji="0" lang="en-GB" sz="1800" b="1" dirty="0" smtClean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C </a:t>
            </a:r>
            <a:endParaRPr kumimoji="0" lang="en-GB" sz="1800" b="1" dirty="0">
              <a:solidFill>
                <a:srgbClr val="3333FF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Nitrogen plasma setting fixed at </a:t>
            </a:r>
            <a:r>
              <a:rPr kumimoji="0" lang="en-GB" sz="1800" b="1" dirty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160 W </a:t>
            </a:r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with flux of </a:t>
            </a:r>
            <a:r>
              <a:rPr kumimoji="0" lang="en-GB" sz="1800" b="1" dirty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5x10</a:t>
            </a:r>
            <a:r>
              <a:rPr kumimoji="0" lang="en-GB" sz="1800" b="1" baseline="30000" dirty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-7</a:t>
            </a:r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mbar</a:t>
            </a:r>
          </a:p>
          <a:p>
            <a:pPr eaLnBrk="0" hangingPunct="0"/>
            <a:endParaRPr kumimoji="0" lang="en-GB" sz="18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Growth rate of </a:t>
            </a:r>
            <a:r>
              <a:rPr kumimoji="0" lang="en-GB" sz="1800" b="1" dirty="0" smtClean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~1µm </a:t>
            </a:r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per hour</a:t>
            </a:r>
          </a:p>
          <a:p>
            <a:pPr eaLnBrk="0" hangingPunct="0"/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InAs control sample was grown under the same conditions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93713" y="2143116"/>
          <a:ext cx="4942383" cy="1794503"/>
        </p:xfrm>
        <a:graphic>
          <a:graphicData uri="http://schemas.openxmlformats.org/drawingml/2006/table">
            <a:tbl>
              <a:tblPr/>
              <a:tblGrid>
                <a:gridCol w="693911"/>
                <a:gridCol w="486157"/>
                <a:gridCol w="912804"/>
                <a:gridCol w="912804"/>
                <a:gridCol w="1080952"/>
                <a:gridCol w="855755"/>
              </a:tblGrid>
              <a:tr h="53667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 dirty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Sample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 dirty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GB" sz="1600" b="1" i="0" u="none" strike="noStrike" baseline="-25000" dirty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G</a:t>
                      </a:r>
                      <a:endParaRPr lang="en-GB" sz="1600" b="1" i="0" u="none" strike="noStrike" dirty="0">
                        <a:solidFill>
                          <a:srgbClr val="C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 dirty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Flux - As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 dirty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Flux - N</a:t>
                      </a:r>
                      <a:r>
                        <a:rPr lang="en-GB" sz="1600" b="1" i="0" u="none" strike="noStrike" baseline="-25000" dirty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endParaRPr lang="en-GB" sz="1600" b="1" i="0" u="none" strike="noStrike" dirty="0">
                        <a:solidFill>
                          <a:srgbClr val="C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Plasma Power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N Content </a:t>
                      </a:r>
                      <a:r>
                        <a:rPr lang="en-GB" sz="1600" b="1" i="0" u="none" strike="noStrike" dirty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566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A0276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485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6.6x10-6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n/a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566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A0282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420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2.2x10-6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6.12x10-7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160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566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A0285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442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2.2x10-6 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6.12x10-7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160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566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A0299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376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2.2x10-6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6.3x10-7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r>
                        <a:rPr lang="en-GB" sz="1400" b="1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60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1.0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566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A0300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450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2.8x10-6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5.0x10-7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160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4" descr="photo MBE syste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748668"/>
            <a:ext cx="3256061" cy="2488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ChangeArrowheads="1"/>
          </p:cNvSpPr>
          <p:nvPr/>
        </p:nvSpPr>
        <p:spPr bwMode="auto">
          <a:xfrm>
            <a:off x="711911" y="285750"/>
            <a:ext cx="25909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28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X-ray </a:t>
            </a:r>
            <a:r>
              <a:rPr kumimoji="0" lang="en-GB" sz="2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diffraction</a:t>
            </a:r>
            <a:endParaRPr kumimoji="0" lang="en-GB" sz="28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61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98915" y="116632"/>
            <a:ext cx="3822064" cy="2855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27884"/>
            <a:ext cx="3151437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1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4449483"/>
            <a:ext cx="3616435" cy="2408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508104" y="3061430"/>
            <a:ext cx="34724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N=0.83% </a:t>
            </a:r>
            <a:r>
              <a:rPr lang="en-GB" sz="1400" dirty="0" smtClean="0">
                <a:latin typeface="Calibri" pitchFamily="34" charset="0"/>
                <a:cs typeface="Calibri" pitchFamily="34" charset="0"/>
              </a:rPr>
              <a:t>- tail indicates vertical N composition gradient</a:t>
            </a:r>
          </a:p>
          <a:p>
            <a:r>
              <a:rPr lang="en-GB" sz="1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N=0.34% </a:t>
            </a:r>
            <a:r>
              <a:rPr lang="en-GB" sz="1400" dirty="0" smtClean="0">
                <a:latin typeface="Calibri" pitchFamily="34" charset="0"/>
                <a:cs typeface="Calibri" pitchFamily="34" charset="0"/>
              </a:rPr>
              <a:t>- thickness fringes – good interface quality</a:t>
            </a:r>
          </a:p>
          <a:p>
            <a:endParaRPr lang="en-GB" sz="14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GB" sz="1400" dirty="0" smtClean="0">
                <a:latin typeface="Calibri" pitchFamily="34" charset="0"/>
                <a:cs typeface="Calibri" pitchFamily="34" charset="0"/>
              </a:rPr>
              <a:t>Growth rate decreases with increasing N </a:t>
            </a:r>
            <a:endParaRPr lang="en-GB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6873" y="6340018"/>
            <a:ext cx="4259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Calibri" pitchFamily="34" charset="0"/>
                <a:cs typeface="Calibri" pitchFamily="34" charset="0"/>
              </a:rPr>
              <a:t>asymmetrical (224) reflections measured for all samples</a:t>
            </a:r>
            <a:endParaRPr lang="en-GB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81364" y="971550"/>
            <a:ext cx="2376264" cy="4903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itchFamily="34" charset="0"/>
                <a:cs typeface="Calibri" pitchFamily="34" charset="0"/>
              </a:rPr>
              <a:t>2 different layer peaks obtained  - 2 dominant N compositions</a:t>
            </a:r>
          </a:p>
          <a:p>
            <a:endParaRPr lang="en-GB" sz="14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GB" sz="1400" dirty="0" smtClean="0">
                <a:latin typeface="Calibri" pitchFamily="34" charset="0"/>
                <a:cs typeface="Calibri" pitchFamily="34" charset="0"/>
              </a:rPr>
              <a:t>Plastic relaxation</a:t>
            </a:r>
          </a:p>
          <a:p>
            <a:pPr>
              <a:buFontTx/>
              <a:buChar char="-"/>
            </a:pPr>
            <a:r>
              <a:rPr lang="en-GB" sz="1400" dirty="0" smtClean="0">
                <a:latin typeface="Calibri" pitchFamily="34" charset="0"/>
                <a:cs typeface="Calibri" pitchFamily="34" charset="0"/>
              </a:rPr>
              <a:t>Vertical and horizontal lattice deformations obtained</a:t>
            </a:r>
          </a:p>
          <a:p>
            <a:pPr>
              <a:buFontTx/>
              <a:buChar char="-"/>
            </a:pPr>
            <a:r>
              <a:rPr lang="en-GB" sz="1400" dirty="0" smtClean="0">
                <a:latin typeface="Calibri" pitchFamily="34" charset="0"/>
                <a:cs typeface="Calibri" pitchFamily="34" charset="0"/>
              </a:rPr>
              <a:t>Gives relaxed lattice const.</a:t>
            </a:r>
          </a:p>
          <a:p>
            <a:r>
              <a:rPr lang="en-GB" sz="1400" dirty="0" smtClean="0">
                <a:latin typeface="Calibri" pitchFamily="34" charset="0"/>
                <a:cs typeface="Calibri" pitchFamily="34" charset="0"/>
              </a:rPr>
              <a:t>and plastic deformation R</a:t>
            </a:r>
          </a:p>
          <a:p>
            <a:endParaRPr lang="en-GB" sz="1400" dirty="0" smtClean="0">
              <a:latin typeface="Calibri" pitchFamily="34" charset="0"/>
              <a:cs typeface="Calibri" pitchFamily="34" charset="0"/>
            </a:endParaRPr>
          </a:p>
          <a:p>
            <a:endParaRPr lang="en-GB" sz="1400" dirty="0" smtClean="0">
              <a:latin typeface="Calibri" pitchFamily="34" charset="0"/>
              <a:cs typeface="Calibri" pitchFamily="34" charset="0"/>
            </a:endParaRPr>
          </a:p>
          <a:p>
            <a:endParaRPr lang="en-GB" sz="14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GB" sz="1400" dirty="0" smtClean="0">
                <a:latin typeface="Calibri" pitchFamily="34" charset="0"/>
                <a:cs typeface="Calibri" pitchFamily="34" charset="0"/>
              </a:rPr>
              <a:t>Layers with N&lt; 1.2% are </a:t>
            </a:r>
            <a:r>
              <a:rPr lang="en-GB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pseudomorphic</a:t>
            </a:r>
            <a:endParaRPr lang="en-GB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r>
              <a:rPr lang="en-GB" sz="1400" dirty="0" smtClean="0">
                <a:latin typeface="Calibri" pitchFamily="34" charset="0"/>
                <a:cs typeface="Calibri" pitchFamily="34" charset="0"/>
              </a:rPr>
              <a:t>Bragg maps narrow in </a:t>
            </a:r>
            <a:r>
              <a:rPr lang="en-GB" sz="1400" dirty="0" err="1" smtClean="0">
                <a:latin typeface="Calibri" pitchFamily="34" charset="0"/>
                <a:cs typeface="Calibri" pitchFamily="34" charset="0"/>
              </a:rPr>
              <a:t>q</a:t>
            </a:r>
            <a:r>
              <a:rPr lang="en-GB" sz="1400" baseline="-25000" dirty="0" err="1" smtClean="0">
                <a:latin typeface="Calibri" pitchFamily="34" charset="0"/>
                <a:cs typeface="Calibri" pitchFamily="34" charset="0"/>
              </a:rPr>
              <a:t>II</a:t>
            </a:r>
            <a:r>
              <a:rPr lang="en-GB" sz="1400" baseline="-250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endParaRPr lang="en-GB" sz="1400" baseline="-25000" dirty="0" smtClean="0">
              <a:latin typeface="Calibri" pitchFamily="34" charset="0"/>
              <a:cs typeface="Calibri" pitchFamily="34" charset="0"/>
            </a:endParaRPr>
          </a:p>
          <a:p>
            <a:endParaRPr lang="en-GB" sz="1400" baseline="-250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GB" sz="1400" dirty="0" smtClean="0">
                <a:latin typeface="Calibri" pitchFamily="34" charset="0"/>
                <a:cs typeface="Calibri" pitchFamily="34" charset="0"/>
              </a:rPr>
              <a:t>N &gt; 1.2% more diffuse scattering from misfit dislocations &amp; defects</a:t>
            </a:r>
          </a:p>
          <a:p>
            <a:endParaRPr lang="en-GB" sz="14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GB" sz="1400" dirty="0" smtClean="0">
                <a:latin typeface="Calibri" pitchFamily="34" charset="0"/>
                <a:cs typeface="Calibri" pitchFamily="34" charset="0"/>
              </a:rPr>
              <a:t>Onset of plastic relaxation at </a:t>
            </a:r>
            <a:r>
              <a:rPr lang="en-GB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N~ 1.4% </a:t>
            </a:r>
            <a:endParaRPr lang="en-GB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61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0557" y="3061430"/>
            <a:ext cx="1941019" cy="324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0" y="738188"/>
          <a:ext cx="5429250" cy="4271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24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9875" y="319881"/>
            <a:ext cx="3084513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3" y="2564904"/>
            <a:ext cx="3100388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9" name="Rectangle 4"/>
          <p:cNvSpPr>
            <a:spLocks noChangeArrowheads="1"/>
          </p:cNvSpPr>
          <p:nvPr/>
        </p:nvSpPr>
        <p:spPr bwMode="auto">
          <a:xfrm>
            <a:off x="548211" y="214313"/>
            <a:ext cx="40677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SIMS and TEM analysis</a:t>
            </a:r>
          </a:p>
        </p:txBody>
      </p:sp>
      <p:sp>
        <p:nvSpPr>
          <p:cNvPr id="62470" name="TextBox 5"/>
          <p:cNvSpPr txBox="1">
            <a:spLocks noChangeArrowheads="1"/>
          </p:cNvSpPr>
          <p:nvPr/>
        </p:nvSpPr>
        <p:spPr bwMode="auto">
          <a:xfrm>
            <a:off x="530225" y="4747051"/>
            <a:ext cx="124797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en-GB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 is uniform </a:t>
            </a:r>
          </a:p>
        </p:txBody>
      </p:sp>
      <p:sp>
        <p:nvSpPr>
          <p:cNvPr id="62471" name="TextBox 6"/>
          <p:cNvSpPr txBox="1">
            <a:spLocks noChangeArrowheads="1"/>
          </p:cNvSpPr>
          <p:nvPr/>
        </p:nvSpPr>
        <p:spPr bwMode="auto">
          <a:xfrm>
            <a:off x="493713" y="5115351"/>
            <a:ext cx="822979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No evidence of unintentional impurities (C, O etc.) as-grown InAsN is of high purity</a:t>
            </a:r>
          </a:p>
          <a:p>
            <a:pPr eaLnBrk="0" hangingPunct="0"/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Analysis of secondary ion peaks from </a:t>
            </a:r>
            <a:r>
              <a:rPr kumimoji="0" lang="en-GB" sz="16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CsAsN</a:t>
            </a:r>
            <a:r>
              <a:rPr kumimoji="0" lang="en-GB" sz="1600" baseline="30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+ </a:t>
            </a: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enables accurate N determination</a:t>
            </a:r>
          </a:p>
          <a:p>
            <a:pPr eaLnBrk="0" hangingPunct="0"/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-comparison with </a:t>
            </a:r>
            <a:r>
              <a:rPr kumimoji="0" lang="en-GB" sz="16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XRD</a:t>
            </a: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data – N content is ~5% larger than determined from </a:t>
            </a:r>
            <a:r>
              <a:rPr kumimoji="0" lang="en-GB" sz="16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XRD</a:t>
            </a:r>
            <a:endParaRPr kumimoji="0" lang="en-GB" sz="1600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     </a:t>
            </a:r>
            <a:r>
              <a:rPr kumimoji="0" lang="en-GB" sz="16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Significant incorporation of </a:t>
            </a:r>
            <a:r>
              <a:rPr kumimoji="0" lang="en-GB" sz="1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non-</a:t>
            </a:r>
            <a:r>
              <a:rPr kumimoji="0" lang="en-GB" sz="1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substitutional</a:t>
            </a:r>
            <a:r>
              <a:rPr kumimoji="0" lang="en-GB" sz="1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N </a:t>
            </a:r>
          </a:p>
          <a:p>
            <a:pPr eaLnBrk="0" hangingPunct="0"/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Higher </a:t>
            </a:r>
            <a:r>
              <a:rPr kumimoji="0" lang="en-GB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dislocation density in InAsN – but obtain increase in PL  </a:t>
            </a:r>
          </a:p>
          <a:p>
            <a:pPr eaLnBrk="0" hangingPunct="0"/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Localisation, non-uniform </a:t>
            </a:r>
            <a:r>
              <a:rPr kumimoji="0" lang="en-GB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PL emission from regions around dislocations? </a:t>
            </a:r>
          </a:p>
        </p:txBody>
      </p:sp>
      <p:sp>
        <p:nvSpPr>
          <p:cNvPr id="62472" name="TextBox 7"/>
          <p:cNvSpPr txBox="1">
            <a:spLocks noChangeArrowheads="1"/>
          </p:cNvSpPr>
          <p:nvPr/>
        </p:nvSpPr>
        <p:spPr bwMode="auto">
          <a:xfrm>
            <a:off x="5429250" y="1357313"/>
            <a:ext cx="12874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en-GB" sz="1800">
                <a:solidFill>
                  <a:srgbClr val="FFFFFF"/>
                </a:solidFill>
                <a:latin typeface="Arial" charset="0"/>
              </a:rPr>
              <a:t>InAs/GaAs</a:t>
            </a:r>
          </a:p>
        </p:txBody>
      </p:sp>
      <p:sp>
        <p:nvSpPr>
          <p:cNvPr id="62473" name="TextBox 8"/>
          <p:cNvSpPr txBox="1">
            <a:spLocks noChangeArrowheads="1"/>
          </p:cNvSpPr>
          <p:nvPr/>
        </p:nvSpPr>
        <p:spPr bwMode="auto">
          <a:xfrm>
            <a:off x="5357813" y="3786188"/>
            <a:ext cx="2070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en-GB" sz="1800">
                <a:solidFill>
                  <a:srgbClr val="FFFFFF"/>
                </a:solidFill>
                <a:latin typeface="Arial" charset="0"/>
              </a:rPr>
              <a:t>InAsN(1%) /GaAs</a:t>
            </a:r>
          </a:p>
        </p:txBody>
      </p:sp>
      <p:sp>
        <p:nvSpPr>
          <p:cNvPr id="62474" name="TextBox 9"/>
          <p:cNvSpPr txBox="1">
            <a:spLocks noChangeArrowheads="1"/>
          </p:cNvSpPr>
          <p:nvPr/>
        </p:nvSpPr>
        <p:spPr bwMode="auto">
          <a:xfrm>
            <a:off x="5749915" y="4181475"/>
            <a:ext cx="8699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en-GB" sz="1600" dirty="0">
                <a:solidFill>
                  <a:srgbClr val="FFFFFF"/>
                </a:solidFill>
                <a:latin typeface="Arial" charset="0"/>
              </a:rPr>
              <a:t>200 nm</a:t>
            </a:r>
          </a:p>
        </p:txBody>
      </p:sp>
      <p:sp>
        <p:nvSpPr>
          <p:cNvPr id="62475" name="TextBox 10"/>
          <p:cNvSpPr txBox="1">
            <a:spLocks noChangeArrowheads="1"/>
          </p:cNvSpPr>
          <p:nvPr/>
        </p:nvSpPr>
        <p:spPr bwMode="auto">
          <a:xfrm>
            <a:off x="5695950" y="2072482"/>
            <a:ext cx="8699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en-GB" sz="1600" dirty="0">
                <a:solidFill>
                  <a:srgbClr val="FFFFFF"/>
                </a:solidFill>
                <a:latin typeface="Arial" charset="0"/>
              </a:rPr>
              <a:t>200 nm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5395913" y="2351088"/>
            <a:ext cx="285750" cy="0"/>
          </a:xfrm>
          <a:prstGeom prst="line">
            <a:avLst/>
          </a:prstGeom>
          <a:ln w="412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410200" y="4429125"/>
            <a:ext cx="285750" cy="0"/>
          </a:xfrm>
          <a:prstGeom prst="line">
            <a:avLst/>
          </a:prstGeom>
          <a:ln w="412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78" name="TextBox 14"/>
          <p:cNvSpPr txBox="1">
            <a:spLocks noChangeArrowheads="1"/>
          </p:cNvSpPr>
          <p:nvPr/>
        </p:nvSpPr>
        <p:spPr bwMode="auto">
          <a:xfrm>
            <a:off x="1992313" y="1365250"/>
            <a:ext cx="4540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en-GB" sz="1800">
                <a:solidFill>
                  <a:srgbClr val="000000"/>
                </a:solidFill>
                <a:latin typeface="Arial" charset="0"/>
              </a:rPr>
              <a:t>As</a:t>
            </a:r>
          </a:p>
        </p:txBody>
      </p:sp>
      <p:sp>
        <p:nvSpPr>
          <p:cNvPr id="62479" name="TextBox 15"/>
          <p:cNvSpPr txBox="1">
            <a:spLocks noChangeArrowheads="1"/>
          </p:cNvSpPr>
          <p:nvPr/>
        </p:nvSpPr>
        <p:spPr bwMode="auto">
          <a:xfrm>
            <a:off x="2038350" y="1981200"/>
            <a:ext cx="377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en-GB" sz="1800" dirty="0">
                <a:solidFill>
                  <a:srgbClr val="000000"/>
                </a:solidFill>
                <a:latin typeface="Arial" charset="0"/>
              </a:rPr>
              <a:t>In</a:t>
            </a:r>
          </a:p>
        </p:txBody>
      </p:sp>
      <p:sp>
        <p:nvSpPr>
          <p:cNvPr id="62480" name="TextBox 16"/>
          <p:cNvSpPr txBox="1">
            <a:spLocks noChangeArrowheads="1"/>
          </p:cNvSpPr>
          <p:nvPr/>
        </p:nvSpPr>
        <p:spPr bwMode="auto">
          <a:xfrm>
            <a:off x="2133600" y="2726531"/>
            <a:ext cx="3508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en-GB" sz="1800" dirty="0">
                <a:solidFill>
                  <a:srgbClr val="000000"/>
                </a:solidFill>
                <a:latin typeface="Arial" charset="0"/>
              </a:rPr>
              <a:t>N</a:t>
            </a:r>
          </a:p>
        </p:txBody>
      </p:sp>
      <p:sp>
        <p:nvSpPr>
          <p:cNvPr id="62481" name="TextBox 17"/>
          <p:cNvSpPr txBox="1">
            <a:spLocks noChangeArrowheads="1"/>
          </p:cNvSpPr>
          <p:nvPr/>
        </p:nvSpPr>
        <p:spPr bwMode="auto">
          <a:xfrm>
            <a:off x="3376613" y="1180306"/>
            <a:ext cx="49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en-GB" sz="1800" dirty="0" err="1">
                <a:solidFill>
                  <a:srgbClr val="000000"/>
                </a:solidFill>
                <a:latin typeface="Arial" charset="0"/>
              </a:rPr>
              <a:t>Ga</a:t>
            </a:r>
            <a:endParaRPr kumimoji="0" lang="en-GB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" name="Right Arrow 17"/>
          <p:cNvSpPr/>
          <p:nvPr/>
        </p:nvSpPr>
        <p:spPr bwMode="auto">
          <a:xfrm>
            <a:off x="642900" y="5949280"/>
            <a:ext cx="225351" cy="144016"/>
          </a:xfrm>
          <a:prstGeom prst="rightArrow">
            <a:avLst/>
          </a:prstGeom>
          <a:solidFill>
            <a:srgbClr val="3333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74638"/>
            <a:ext cx="4283968" cy="605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377933" y="357188"/>
            <a:ext cx="37902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Raman spectroscopy </a:t>
            </a:r>
            <a:endParaRPr kumimoji="0" lang="en-GB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037" y="971437"/>
            <a:ext cx="516706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Weak InAs modes at 405 and 425 cm</a:t>
            </a:r>
            <a:r>
              <a:rPr lang="en-GB" sz="1400" baseline="30000" dirty="0" smtClean="0"/>
              <a:t>−1</a:t>
            </a:r>
            <a:r>
              <a:rPr lang="en-GB" sz="1400" dirty="0" smtClean="0"/>
              <a:t> and </a:t>
            </a:r>
          </a:p>
          <a:p>
            <a:r>
              <a:rPr lang="en-GB" sz="1400" dirty="0" smtClean="0"/>
              <a:t>2</a:t>
            </a:r>
            <a:r>
              <a:rPr lang="en-GB" sz="1400" baseline="30000" dirty="0" smtClean="0"/>
              <a:t>nd</a:t>
            </a:r>
            <a:r>
              <a:rPr lang="en-GB" sz="1400" dirty="0" smtClean="0"/>
              <a:t> order InAs optical modes at 435, 450, 460 and 480cm</a:t>
            </a:r>
            <a:r>
              <a:rPr lang="en-GB" sz="1400" baseline="30000" dirty="0" smtClean="0"/>
              <a:t>−1</a:t>
            </a:r>
            <a:r>
              <a:rPr lang="en-GB" sz="1400" dirty="0" smtClean="0"/>
              <a:t> </a:t>
            </a:r>
          </a:p>
          <a:p>
            <a:endParaRPr lang="en-GB" sz="1400" dirty="0" smtClean="0"/>
          </a:p>
          <a:p>
            <a:r>
              <a:rPr lang="en-GB" sz="1400" dirty="0" smtClean="0"/>
              <a:t>Additional </a:t>
            </a:r>
            <a:r>
              <a:rPr lang="en-GB" sz="1400" dirty="0" smtClean="0">
                <a:solidFill>
                  <a:srgbClr val="A50021"/>
                </a:solidFill>
              </a:rPr>
              <a:t>N related features </a:t>
            </a:r>
            <a:r>
              <a:rPr lang="en-GB" sz="1400" dirty="0" smtClean="0"/>
              <a:t>at 402, 415, 428 and 443 cm</a:t>
            </a:r>
            <a:r>
              <a:rPr lang="en-GB" sz="1400" baseline="30000" dirty="0" smtClean="0"/>
              <a:t>−1</a:t>
            </a:r>
          </a:p>
          <a:p>
            <a:r>
              <a:rPr lang="en-GB" sz="1400" dirty="0" smtClean="0"/>
              <a:t> (previously observed by Wagner et al. N ~ 1.2 %) </a:t>
            </a:r>
            <a:endParaRPr lang="en-GB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408828" y="3895725"/>
            <a:ext cx="486531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 smtClean="0"/>
              <a:t>difference </a:t>
            </a:r>
            <a:r>
              <a:rPr lang="en-GB" sz="1400" dirty="0" smtClean="0"/>
              <a:t>spectrum of highest N – lowest N content</a:t>
            </a:r>
          </a:p>
          <a:p>
            <a:endParaRPr lang="en-GB" sz="1400" dirty="0" smtClean="0"/>
          </a:p>
          <a:p>
            <a:r>
              <a:rPr lang="en-GB" sz="1400" dirty="0" smtClean="0"/>
              <a:t>443 cm</a:t>
            </a:r>
            <a:r>
              <a:rPr lang="en-GB" sz="1400" baseline="30000" dirty="0" smtClean="0"/>
              <a:t>−1</a:t>
            </a:r>
            <a:r>
              <a:rPr lang="en-GB" sz="1400" dirty="0" smtClean="0">
                <a:latin typeface="CMR12"/>
              </a:rPr>
              <a:t> feature  - also detected in FTIR </a:t>
            </a:r>
          </a:p>
          <a:p>
            <a:r>
              <a:rPr lang="en-GB" sz="1400" dirty="0" smtClean="0">
                <a:latin typeface="CMR12"/>
              </a:rPr>
              <a:t>N</a:t>
            </a:r>
            <a:r>
              <a:rPr lang="en-GB" sz="900" dirty="0" smtClean="0">
                <a:latin typeface="CMR8"/>
              </a:rPr>
              <a:t>As </a:t>
            </a:r>
            <a:r>
              <a:rPr lang="en-GB" sz="1400" dirty="0" err="1" smtClean="0">
                <a:latin typeface="CMR12"/>
              </a:rPr>
              <a:t>LVM</a:t>
            </a:r>
            <a:r>
              <a:rPr lang="en-GB" sz="1400" dirty="0" smtClean="0">
                <a:latin typeface="CMR12"/>
              </a:rPr>
              <a:t>  from </a:t>
            </a:r>
            <a:r>
              <a:rPr lang="en-GB" sz="1400" dirty="0" err="1" smtClean="0">
                <a:solidFill>
                  <a:srgbClr val="A50021"/>
                </a:solidFill>
                <a:cs typeface="Tahoma" pitchFamily="34" charset="0"/>
              </a:rPr>
              <a:t>substitutional</a:t>
            </a:r>
            <a:r>
              <a:rPr lang="en-GB" sz="1400" dirty="0" smtClean="0">
                <a:cs typeface="Tahoma" pitchFamily="34" charset="0"/>
              </a:rPr>
              <a:t> </a:t>
            </a:r>
            <a:r>
              <a:rPr lang="en-GB" sz="1400" baseline="30000" dirty="0" smtClean="0">
                <a:cs typeface="Tahoma" pitchFamily="34" charset="0"/>
              </a:rPr>
              <a:t>14</a:t>
            </a:r>
            <a:r>
              <a:rPr lang="en-GB" sz="1400" b="1" dirty="0" smtClean="0">
                <a:solidFill>
                  <a:srgbClr val="FF0000"/>
                </a:solidFill>
                <a:cs typeface="Tahoma" pitchFamily="34" charset="0"/>
              </a:rPr>
              <a:t>N</a:t>
            </a:r>
            <a:r>
              <a:rPr lang="en-GB" sz="1400" b="1" baseline="-25000" dirty="0" smtClean="0">
                <a:cs typeface="Tahoma" pitchFamily="34" charset="0"/>
              </a:rPr>
              <a:t>As</a:t>
            </a:r>
          </a:p>
          <a:p>
            <a:endParaRPr lang="en-GB" sz="1400" dirty="0" smtClean="0"/>
          </a:p>
          <a:p>
            <a:r>
              <a:rPr lang="en-GB" sz="1400" dirty="0" smtClean="0"/>
              <a:t>402 cm</a:t>
            </a:r>
            <a:r>
              <a:rPr lang="en-GB" sz="1400" baseline="30000" dirty="0" smtClean="0"/>
              <a:t>−1</a:t>
            </a:r>
            <a:r>
              <a:rPr lang="en-GB" sz="1400" dirty="0" smtClean="0">
                <a:latin typeface="CMR12"/>
              </a:rPr>
              <a:t> and </a:t>
            </a:r>
            <a:r>
              <a:rPr lang="en-GB" sz="1400" dirty="0" smtClean="0"/>
              <a:t>415 cm</a:t>
            </a:r>
            <a:r>
              <a:rPr lang="en-GB" sz="1400" baseline="30000" dirty="0" smtClean="0"/>
              <a:t>−1</a:t>
            </a:r>
            <a:r>
              <a:rPr lang="en-GB" sz="1400" dirty="0" smtClean="0"/>
              <a:t> peaks from non-</a:t>
            </a:r>
            <a:r>
              <a:rPr lang="en-GB" sz="1400" dirty="0" err="1" smtClean="0"/>
              <a:t>substitutional</a:t>
            </a:r>
            <a:r>
              <a:rPr lang="en-GB" sz="1400" dirty="0" smtClean="0"/>
              <a:t> N-N or As-N </a:t>
            </a:r>
            <a:r>
              <a:rPr lang="en-GB" sz="1400" dirty="0" smtClean="0">
                <a:solidFill>
                  <a:srgbClr val="A50021"/>
                </a:solidFill>
              </a:rPr>
              <a:t>split interstitials</a:t>
            </a:r>
            <a:r>
              <a:rPr lang="en-GB" sz="1400" dirty="0" smtClean="0"/>
              <a:t>, (N </a:t>
            </a:r>
            <a:r>
              <a:rPr lang="en-GB" sz="1400" dirty="0" err="1" smtClean="0"/>
              <a:t>antisites</a:t>
            </a:r>
            <a:r>
              <a:rPr lang="en-GB" sz="1400" dirty="0" smtClean="0"/>
              <a:t> or interstitial N) rather than N-In-N complexes</a:t>
            </a:r>
          </a:p>
          <a:p>
            <a:r>
              <a:rPr lang="en-GB" sz="1400" dirty="0" smtClean="0"/>
              <a:t>and</a:t>
            </a:r>
            <a:r>
              <a:rPr lang="en-GB" sz="1400" b="1" dirty="0" smtClean="0"/>
              <a:t> </a:t>
            </a:r>
            <a:r>
              <a:rPr lang="en-GB" sz="1400" b="1" baseline="-25000" dirty="0" smtClean="0"/>
              <a:t>  </a:t>
            </a:r>
            <a:r>
              <a:rPr lang="en-GB" sz="1400" b="1" dirty="0" smtClean="0">
                <a:solidFill>
                  <a:srgbClr val="7030A0"/>
                </a:solidFill>
              </a:rPr>
              <a:t>As </a:t>
            </a:r>
            <a:r>
              <a:rPr lang="en-GB" sz="1400" b="1" dirty="0" smtClean="0">
                <a:solidFill>
                  <a:srgbClr val="FF0000"/>
                </a:solidFill>
              </a:rPr>
              <a:t>-N</a:t>
            </a:r>
            <a:r>
              <a:rPr lang="en-GB" sz="1400" dirty="0" smtClean="0">
                <a:solidFill>
                  <a:srgbClr val="FF0000"/>
                </a:solidFill>
              </a:rPr>
              <a:t>  produce deviations from </a:t>
            </a:r>
            <a:r>
              <a:rPr lang="en-GB" sz="1400" dirty="0" err="1" smtClean="0">
                <a:solidFill>
                  <a:srgbClr val="FF0000"/>
                </a:solidFill>
              </a:rPr>
              <a:t>Vegard’s</a:t>
            </a:r>
            <a:r>
              <a:rPr lang="en-GB" sz="1400" dirty="0" smtClean="0">
                <a:solidFill>
                  <a:srgbClr val="FF0000"/>
                </a:solidFill>
              </a:rPr>
              <a:t> law</a:t>
            </a:r>
            <a:endParaRPr lang="en-GB" sz="1400" dirty="0" smtClean="0"/>
          </a:p>
          <a:p>
            <a:endParaRPr lang="en-GB" sz="1400" dirty="0" smtClean="0"/>
          </a:p>
          <a:p>
            <a:r>
              <a:rPr lang="en-GB" sz="1400" dirty="0" smtClean="0"/>
              <a:t>(Calculations predict N-N split interstitial at 419 cm</a:t>
            </a:r>
            <a:r>
              <a:rPr lang="en-GB" sz="1400" baseline="30000" dirty="0" smtClean="0"/>
              <a:t>−1</a:t>
            </a:r>
            <a:endParaRPr lang="en-GB" sz="1400" dirty="0" smtClean="0"/>
          </a:p>
          <a:p>
            <a:r>
              <a:rPr lang="en-GB" sz="1400" dirty="0" smtClean="0"/>
              <a:t>but also predict that the As-N split interstitial lies well above the </a:t>
            </a:r>
            <a:r>
              <a:rPr lang="en-GB" sz="1400" dirty="0" err="1" smtClean="0"/>
              <a:t>LVM</a:t>
            </a:r>
            <a:r>
              <a:rPr lang="en-GB" sz="1400" dirty="0" smtClean="0"/>
              <a:t> in </a:t>
            </a:r>
            <a:r>
              <a:rPr lang="en-GB" sz="1400" dirty="0" err="1" smtClean="0"/>
              <a:t>GaAsN</a:t>
            </a:r>
            <a:r>
              <a:rPr lang="en-GB" sz="1400" dirty="0" smtClean="0"/>
              <a:t>)</a:t>
            </a:r>
            <a:endParaRPr lang="en-GB" sz="1400" dirty="0"/>
          </a:p>
        </p:txBody>
      </p:sp>
      <p:sp>
        <p:nvSpPr>
          <p:cNvPr id="9" name="Rectangle 8"/>
          <p:cNvSpPr/>
          <p:nvPr/>
        </p:nvSpPr>
        <p:spPr>
          <a:xfrm>
            <a:off x="5785495" y="1028700"/>
            <a:ext cx="10801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solidFill>
                  <a:srgbClr val="A50021"/>
                </a:solidFill>
              </a:rPr>
              <a:t>N related features </a:t>
            </a:r>
            <a:endParaRPr lang="en-GB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1203201" y="3538150"/>
            <a:ext cx="4876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FF0000"/>
                </a:solidFill>
              </a:rPr>
              <a:t>N</a:t>
            </a:r>
            <a:r>
              <a:rPr lang="en-GB" sz="1200" b="1" baseline="-25000" dirty="0" smtClean="0"/>
              <a:t>AS</a:t>
            </a:r>
            <a:r>
              <a:rPr lang="en-GB" sz="1200" dirty="0" smtClean="0"/>
              <a:t> </a:t>
            </a:r>
            <a:endParaRPr lang="en-GB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2298576" y="353815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7030A0"/>
                </a:solidFill>
              </a:rPr>
              <a:t>As </a:t>
            </a:r>
            <a:r>
              <a:rPr lang="en-GB" sz="1200" b="1" dirty="0" smtClean="0">
                <a:solidFill>
                  <a:srgbClr val="FF0000"/>
                </a:solidFill>
              </a:rPr>
              <a:t>-N</a:t>
            </a:r>
            <a:r>
              <a:rPr lang="en-GB" sz="1200" dirty="0" smtClean="0">
                <a:solidFill>
                  <a:srgbClr val="FF0000"/>
                </a:solidFill>
              </a:rPr>
              <a:t> 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505158" y="3538150"/>
            <a:ext cx="5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FF0000"/>
                </a:solidFill>
              </a:rPr>
              <a:t>N-N</a:t>
            </a:r>
            <a:r>
              <a:rPr lang="en-GB" sz="1200" dirty="0" smtClean="0"/>
              <a:t> </a:t>
            </a:r>
            <a:endParaRPr lang="en-GB" sz="1200" dirty="0"/>
          </a:p>
        </p:txBody>
      </p:sp>
      <p:pic>
        <p:nvPicPr>
          <p:cNvPr id="2580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133" y="2239096"/>
            <a:ext cx="35718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Right Arrow 61"/>
          <p:cNvSpPr/>
          <p:nvPr/>
        </p:nvSpPr>
        <p:spPr bwMode="auto">
          <a:xfrm>
            <a:off x="4781550" y="3922787"/>
            <a:ext cx="288032" cy="269354"/>
          </a:xfrm>
          <a:prstGeom prst="rightArrow">
            <a:avLst/>
          </a:prstGeom>
          <a:solidFill>
            <a:srgbClr val="3333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099338" y="6328774"/>
            <a:ext cx="16689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latin typeface="Calibri" pitchFamily="34" charset="0"/>
                <a:cs typeface="Calibri" pitchFamily="34" charset="0"/>
              </a:rPr>
              <a:t>Ibanez et al, JAP (2010) </a:t>
            </a:r>
            <a:endParaRPr lang="en-GB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526168" y="2305050"/>
            <a:ext cx="14366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/>
              <a:t>2</a:t>
            </a:r>
            <a:r>
              <a:rPr lang="en-GB" sz="1000" baseline="30000" dirty="0" smtClean="0"/>
              <a:t>nd</a:t>
            </a:r>
            <a:r>
              <a:rPr lang="en-GB" sz="1000" dirty="0" smtClean="0"/>
              <a:t> order InAs modes </a:t>
            </a:r>
            <a:endParaRPr lang="en-GB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9" name="Object 18"/>
          <p:cNvGraphicFramePr>
            <a:graphicFrameLocks noChangeAspect="1"/>
          </p:cNvGraphicFramePr>
          <p:nvPr/>
        </p:nvGraphicFramePr>
        <p:xfrm>
          <a:off x="0" y="485775"/>
          <a:ext cx="3345755" cy="3255962"/>
        </p:xfrm>
        <a:graphic>
          <a:graphicData uri="http://schemas.openxmlformats.org/presentationml/2006/ole">
            <p:oleObj spid="_x0000_s10286" name="Graph" r:id="rId3" imgW="2987040" imgH="3238195" progId="">
              <p:embed/>
            </p:oleObj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40766" y="3443120"/>
          <a:ext cx="3204989" cy="2650176"/>
        </p:xfrm>
        <a:graphic>
          <a:graphicData uri="http://schemas.openxmlformats.org/presentationml/2006/ole">
            <p:oleObj spid="_x0000_s10287" name="Graph" r:id="rId4" imgW="3671011" imgH="3035808" progId="">
              <p:embed/>
            </p:oleObj>
          </a:graphicData>
        </a:graphic>
      </p:graphicFrame>
      <p:sp>
        <p:nvSpPr>
          <p:cNvPr id="10254" name="Text Box 26"/>
          <p:cNvSpPr txBox="1">
            <a:spLocks noChangeArrowheads="1"/>
          </p:cNvSpPr>
          <p:nvPr/>
        </p:nvSpPr>
        <p:spPr bwMode="auto">
          <a:xfrm>
            <a:off x="468313" y="11588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kumimoji="0" lang="en-US" sz="1800" b="1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0255" name="Text Box 27"/>
          <p:cNvSpPr txBox="1">
            <a:spLocks noChangeArrowheads="1"/>
          </p:cNvSpPr>
          <p:nvPr/>
        </p:nvSpPr>
        <p:spPr bwMode="auto">
          <a:xfrm>
            <a:off x="3499397" y="3811012"/>
            <a:ext cx="5565227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 reduces  electron mobility</a:t>
            </a:r>
            <a:endParaRPr kumimoji="0" lang="en-GB" sz="16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kumimoji="0" lang="en-GB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µ</a:t>
            </a: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is limited by electron scattering by </a:t>
            </a:r>
            <a:r>
              <a:rPr kumimoji="0" lang="en-GB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N-atoms, -pairs and clusters </a:t>
            </a:r>
          </a:p>
          <a:p>
            <a:pPr eaLnBrk="0" hangingPunct="0"/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Model for </a:t>
            </a:r>
            <a:r>
              <a:rPr kumimoji="0" lang="en-GB" sz="16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GaAsN</a:t>
            </a: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predicts a strong reduction of the mobility and electron mean free path due to the N-levels</a:t>
            </a:r>
          </a:p>
          <a:p>
            <a:pPr eaLnBrk="0" hangingPunct="0"/>
            <a:endParaRPr kumimoji="0" lang="en-GB" sz="1200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Weak </a:t>
            </a:r>
            <a:r>
              <a:rPr kumimoji="0" lang="en-GB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dependence of </a:t>
            </a: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µ </a:t>
            </a:r>
            <a:r>
              <a:rPr kumimoji="0" lang="en-GB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on N-content </a:t>
            </a: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compared </a:t>
            </a:r>
            <a:r>
              <a:rPr kumimoji="0" lang="en-GB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 </a:t>
            </a: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GaAsN due to the proximity of the N-related states to the CBE</a:t>
            </a:r>
          </a:p>
          <a:p>
            <a:pPr eaLnBrk="0" hangingPunct="0"/>
            <a:endParaRPr kumimoji="0" lang="en-GB" sz="1200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Impurity scattering dominant at high N  </a:t>
            </a:r>
          </a:p>
          <a:p>
            <a:pPr eaLnBrk="0" hangingPunct="0"/>
            <a:endParaRPr kumimoji="0" lang="en-GB" sz="1200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Residual carrier conc. increases for </a:t>
            </a:r>
            <a:r>
              <a:rPr kumimoji="0" lang="en-GB" sz="1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N &gt;0.4%</a:t>
            </a:r>
          </a:p>
          <a:p>
            <a:pPr eaLnBrk="0" hangingPunct="0"/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 incorporation introduces native donor states</a:t>
            </a:r>
          </a:p>
        </p:txBody>
      </p:sp>
      <p:sp>
        <p:nvSpPr>
          <p:cNvPr id="10258" name="Rectangle 10"/>
          <p:cNvSpPr>
            <a:spLocks noChangeArrowheads="1"/>
          </p:cNvSpPr>
          <p:nvPr/>
        </p:nvSpPr>
        <p:spPr bwMode="auto">
          <a:xfrm>
            <a:off x="556190" y="256243"/>
            <a:ext cx="637924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Electrical </a:t>
            </a:r>
            <a:r>
              <a:rPr kumimoji="0"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properties  </a:t>
            </a:r>
            <a:r>
              <a:rPr kumimoji="0" lang="en-GB" sz="32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InAsN</a:t>
            </a:r>
            <a:r>
              <a:rPr kumimoji="0"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on GaAs </a:t>
            </a:r>
            <a:endParaRPr kumimoji="0" lang="en-GB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259" name="TextBox 11"/>
          <p:cNvSpPr txBox="1">
            <a:spLocks noChangeArrowheads="1"/>
          </p:cNvSpPr>
          <p:nvPr/>
        </p:nvSpPr>
        <p:spPr bwMode="auto">
          <a:xfrm>
            <a:off x="0" y="6384816"/>
            <a:ext cx="349939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eaLnBrk="0" hangingPunct="0"/>
            <a:r>
              <a:rPr kumimoji="0" lang="en-GB" sz="1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A. </a:t>
            </a:r>
            <a:r>
              <a:rPr kumimoji="0" lang="en-GB" sz="12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Patanè</a:t>
            </a:r>
            <a:r>
              <a:rPr kumimoji="0" lang="en-GB" sz="1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et al Appl. Phys </a:t>
            </a:r>
            <a:r>
              <a:rPr kumimoji="0" lang="en-GB" sz="12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Lett</a:t>
            </a:r>
            <a:r>
              <a:rPr kumimoji="0" lang="en-GB" sz="1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kumimoji="0" lang="en-GB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93</a:t>
            </a:r>
            <a:r>
              <a:rPr kumimoji="0" lang="en-GB" sz="1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25106 (2008)  </a:t>
            </a:r>
            <a:endParaRPr kumimoji="0" lang="en-GB" sz="12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10248" name="Object 8"/>
          <p:cNvGraphicFramePr>
            <a:graphicFrameLocks noChangeAspect="1"/>
          </p:cNvGraphicFramePr>
          <p:nvPr/>
        </p:nvGraphicFramePr>
        <p:xfrm>
          <a:off x="3232359" y="449055"/>
          <a:ext cx="3252923" cy="3627437"/>
        </p:xfrm>
        <a:graphic>
          <a:graphicData uri="http://schemas.openxmlformats.org/presentationml/2006/ole">
            <p:oleObj spid="_x0000_s10288" name="Graph" r:id="rId5" imgW="2222602" imgH="2479853" progId="">
              <p:embed/>
            </p:oleObj>
          </a:graphicData>
        </a:graphic>
      </p:graphicFrame>
      <p:graphicFrame>
        <p:nvGraphicFramePr>
          <p:cNvPr id="10247" name="Object 7"/>
          <p:cNvGraphicFramePr>
            <a:graphicFrameLocks noChangeAspect="1"/>
          </p:cNvGraphicFramePr>
          <p:nvPr/>
        </p:nvGraphicFramePr>
        <p:xfrm>
          <a:off x="6022975" y="667067"/>
          <a:ext cx="3041650" cy="2508250"/>
        </p:xfrm>
        <a:graphic>
          <a:graphicData uri="http://schemas.openxmlformats.org/presentationml/2006/ole">
            <p:oleObj spid="_x0000_s10289" name="Graph" r:id="rId6" imgW="4258666" imgH="3246730" progId="">
              <p:embed/>
            </p:oleObj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171950" y="1425987"/>
            <a:ext cx="13516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Phonon scattering </a:t>
            </a:r>
            <a:endParaRPr lang="en-GB" sz="1100" dirty="0"/>
          </a:p>
        </p:txBody>
      </p:sp>
      <p:sp>
        <p:nvSpPr>
          <p:cNvPr id="19" name="TextBox 18"/>
          <p:cNvSpPr txBox="1"/>
          <p:nvPr/>
        </p:nvSpPr>
        <p:spPr>
          <a:xfrm>
            <a:off x="4105672" y="2695575"/>
            <a:ext cx="13917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impurity scattering </a:t>
            </a:r>
            <a:endParaRPr lang="en-GB" sz="11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749052" y="1338589"/>
            <a:ext cx="1872208" cy="1531199"/>
            <a:chOff x="1133475" y="1597025"/>
            <a:chExt cx="1546225" cy="1500188"/>
          </a:xfrm>
        </p:grpSpPr>
        <p:sp>
          <p:nvSpPr>
            <p:cNvPr id="15" name="Freeform 14"/>
            <p:cNvSpPr/>
            <p:nvPr/>
          </p:nvSpPr>
          <p:spPr>
            <a:xfrm>
              <a:off x="1152525" y="2120900"/>
              <a:ext cx="1527175" cy="976313"/>
            </a:xfrm>
            <a:custGeom>
              <a:avLst/>
              <a:gdLst>
                <a:gd name="connsiteX0" fmla="*/ 0 w 1528549"/>
                <a:gd name="connsiteY0" fmla="*/ 0 h 976349"/>
                <a:gd name="connsiteX1" fmla="*/ 150126 w 1528549"/>
                <a:gd name="connsiteY1" fmla="*/ 566382 h 976349"/>
                <a:gd name="connsiteX2" fmla="*/ 382137 w 1528549"/>
                <a:gd name="connsiteY2" fmla="*/ 880281 h 976349"/>
                <a:gd name="connsiteX3" fmla="*/ 668740 w 1528549"/>
                <a:gd name="connsiteY3" fmla="*/ 975815 h 976349"/>
                <a:gd name="connsiteX4" fmla="*/ 1084997 w 1528549"/>
                <a:gd name="connsiteY4" fmla="*/ 914400 h 976349"/>
                <a:gd name="connsiteX5" fmla="*/ 1528549 w 1528549"/>
                <a:gd name="connsiteY5" fmla="*/ 818866 h 976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8549" h="976349">
                  <a:moveTo>
                    <a:pt x="0" y="0"/>
                  </a:moveTo>
                  <a:cubicBezTo>
                    <a:pt x="43218" y="209834"/>
                    <a:pt x="86437" y="419669"/>
                    <a:pt x="150126" y="566382"/>
                  </a:cubicBezTo>
                  <a:cubicBezTo>
                    <a:pt x="213816" y="713096"/>
                    <a:pt x="295701" y="812042"/>
                    <a:pt x="382137" y="880281"/>
                  </a:cubicBezTo>
                  <a:cubicBezTo>
                    <a:pt x="468573" y="948520"/>
                    <a:pt x="551597" y="970129"/>
                    <a:pt x="668740" y="975815"/>
                  </a:cubicBezTo>
                  <a:cubicBezTo>
                    <a:pt x="785883" y="981501"/>
                    <a:pt x="941696" y="940558"/>
                    <a:pt x="1084997" y="914400"/>
                  </a:cubicBezTo>
                  <a:cubicBezTo>
                    <a:pt x="1228299" y="888242"/>
                    <a:pt x="1378424" y="853554"/>
                    <a:pt x="1528549" y="818866"/>
                  </a:cubicBezTo>
                </a:path>
              </a:pathLst>
            </a:custGeom>
            <a:noFill/>
            <a:ln w="19050">
              <a:solidFill>
                <a:srgbClr val="0033CC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1133475" y="1597025"/>
              <a:ext cx="1138238" cy="484188"/>
            </a:xfrm>
            <a:custGeom>
              <a:avLst/>
              <a:gdLst>
                <a:gd name="connsiteX0" fmla="*/ 0 w 1139588"/>
                <a:gd name="connsiteY0" fmla="*/ 0 h 484495"/>
                <a:gd name="connsiteX1" fmla="*/ 402609 w 1139588"/>
                <a:gd name="connsiteY1" fmla="*/ 279779 h 484495"/>
                <a:gd name="connsiteX2" fmla="*/ 743803 w 1139588"/>
                <a:gd name="connsiteY2" fmla="*/ 443552 h 484495"/>
                <a:gd name="connsiteX3" fmla="*/ 1139588 w 1139588"/>
                <a:gd name="connsiteY3" fmla="*/ 484495 h 484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9588" h="484495">
                  <a:moveTo>
                    <a:pt x="0" y="0"/>
                  </a:moveTo>
                  <a:cubicBezTo>
                    <a:pt x="139321" y="102927"/>
                    <a:pt x="278642" y="205854"/>
                    <a:pt x="402609" y="279779"/>
                  </a:cubicBezTo>
                  <a:cubicBezTo>
                    <a:pt x="526576" y="353704"/>
                    <a:pt x="620973" y="409433"/>
                    <a:pt x="743803" y="443552"/>
                  </a:cubicBezTo>
                  <a:cubicBezTo>
                    <a:pt x="866633" y="477671"/>
                    <a:pt x="1003110" y="481083"/>
                    <a:pt x="1139588" y="48449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</p:grpSp>
      <p:graphicFrame>
        <p:nvGraphicFramePr>
          <p:cNvPr id="17" name="Group 24"/>
          <p:cNvGraphicFramePr>
            <a:graphicFrameLocks noGrp="1"/>
          </p:cNvGraphicFramePr>
          <p:nvPr/>
        </p:nvGraphicFramePr>
        <p:xfrm>
          <a:off x="6228184" y="3175317"/>
          <a:ext cx="2520280" cy="518160"/>
        </p:xfrm>
        <a:graphic>
          <a:graphicData uri="http://schemas.openxmlformats.org/drawingml/2006/table">
            <a:tbl>
              <a:tblPr/>
              <a:tblGrid>
                <a:gridCol w="2520280"/>
              </a:tblGrid>
              <a:tr h="2050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1000 nm </a:t>
                      </a:r>
                      <a:r>
                        <a:rPr kumimoji="0" lang="en-GB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n</a:t>
                      </a: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-type InAs(N) </a:t>
                      </a: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192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Semi-insulating GaAs substrate</a:t>
                      </a: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19"/>
          <p:cNvSpPr txBox="1">
            <a:spLocks noChangeArrowheads="1"/>
          </p:cNvSpPr>
          <p:nvPr/>
        </p:nvSpPr>
        <p:spPr bwMode="auto">
          <a:xfrm>
            <a:off x="539552" y="5532437"/>
            <a:ext cx="377348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The electron mass and its dependence on the excitation energy are weakly affected by the </a:t>
            </a:r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nitrogen</a:t>
            </a:r>
            <a:endParaRPr kumimoji="0" lang="en-GB" sz="18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125411" y="1119187"/>
            <a:ext cx="4187627" cy="4614069"/>
            <a:chOff x="125413" y="1792289"/>
            <a:chExt cx="3414712" cy="3746500"/>
          </a:xfrm>
        </p:grpSpPr>
        <p:graphicFrame>
          <p:nvGraphicFramePr>
            <p:cNvPr id="2069" name="Object 7"/>
            <p:cNvGraphicFramePr>
              <a:graphicFrameLocks noChangeAspect="1"/>
            </p:cNvGraphicFramePr>
            <p:nvPr/>
          </p:nvGraphicFramePr>
          <p:xfrm>
            <a:off x="125413" y="1792289"/>
            <a:ext cx="3414712" cy="3746500"/>
          </p:xfrm>
          <a:graphic>
            <a:graphicData uri="http://schemas.openxmlformats.org/presentationml/2006/ole">
              <p:oleObj spid="_x0000_s464908" name="Graph" r:id="rId5" imgW="2506675" imgH="2751734" progId="">
                <p:embed/>
              </p:oleObj>
            </a:graphicData>
          </a:graphic>
        </p:graphicFrame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1081088" y="3425825"/>
              <a:ext cx="1878012" cy="996950"/>
            </a:xfrm>
            <a:custGeom>
              <a:avLst/>
              <a:gdLst>
                <a:gd name="T0" fmla="*/ 0 w 1862051"/>
                <a:gd name="T1" fmla="*/ 738754 h 1030778"/>
                <a:gd name="T2" fmla="*/ 941888 w 1862051"/>
                <a:gd name="T3" fmla="*/ 417039 h 1030778"/>
                <a:gd name="T4" fmla="*/ 2028679 w 1862051"/>
                <a:gd name="T5" fmla="*/ 0 h 1030778"/>
                <a:gd name="T6" fmla="*/ 0 60000 65536"/>
                <a:gd name="T7" fmla="*/ 0 60000 65536"/>
                <a:gd name="T8" fmla="*/ 0 60000 65536"/>
                <a:gd name="T9" fmla="*/ 0 w 1862051"/>
                <a:gd name="T10" fmla="*/ 0 h 1030778"/>
                <a:gd name="T11" fmla="*/ 1862051 w 1862051"/>
                <a:gd name="T12" fmla="*/ 1030778 h 10307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62051" h="1030778">
                  <a:moveTo>
                    <a:pt x="0" y="1030778"/>
                  </a:moveTo>
                  <a:cubicBezTo>
                    <a:pt x="277091" y="892232"/>
                    <a:pt x="554182" y="753687"/>
                    <a:pt x="864524" y="581891"/>
                  </a:cubicBezTo>
                  <a:cubicBezTo>
                    <a:pt x="1174866" y="410095"/>
                    <a:pt x="1518458" y="205047"/>
                    <a:pt x="1862051" y="0"/>
                  </a:cubicBezTo>
                </a:path>
              </a:pathLst>
            </a:custGeom>
            <a:noFill/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algn="ctr" eaLnBrk="0" hangingPunct="0"/>
              <a:endParaRPr kumimoji="0" lang="en-GB" b="1" i="1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sp>
        <p:nvSpPr>
          <p:cNvPr id="2058" name="Rectangle 56"/>
          <p:cNvSpPr>
            <a:spLocks noChangeArrowheads="1"/>
          </p:cNvSpPr>
          <p:nvPr/>
        </p:nvSpPr>
        <p:spPr bwMode="auto">
          <a:xfrm>
            <a:off x="5564188" y="6501199"/>
            <a:ext cx="338132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GB" sz="1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O. </a:t>
            </a:r>
            <a:r>
              <a:rPr kumimoji="0" lang="en-GB" sz="1200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Drachenko</a:t>
            </a:r>
            <a:r>
              <a:rPr kumimoji="0" lang="en-GB" sz="1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et al. APL </a:t>
            </a:r>
            <a:r>
              <a:rPr kumimoji="0" lang="it-IT" sz="1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98, 162109 (2011</a:t>
            </a:r>
            <a:r>
              <a:rPr kumimoji="0" lang="it-IT" sz="1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</a:t>
            </a:r>
            <a:endParaRPr kumimoji="0" lang="en-GB" sz="12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TextBox 29"/>
          <p:cNvSpPr txBox="1">
            <a:spLocks noChangeArrowheads="1"/>
          </p:cNvSpPr>
          <p:nvPr/>
        </p:nvSpPr>
        <p:spPr bwMode="auto">
          <a:xfrm>
            <a:off x="363538" y="231775"/>
            <a:ext cx="87804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kumimoji="0" lang="en-GB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Electron Cyclotron Mass</a:t>
            </a:r>
          </a:p>
        </p:txBody>
      </p:sp>
      <p:pic>
        <p:nvPicPr>
          <p:cNvPr id="16" name="図 5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605" r="4381"/>
          <a:stretch>
            <a:fillRect/>
          </a:stretch>
        </p:blipFill>
        <p:spPr bwMode="auto">
          <a:xfrm>
            <a:off x="4806950" y="3133725"/>
            <a:ext cx="3265488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Group 65"/>
          <p:cNvGrpSpPr/>
          <p:nvPr/>
        </p:nvGrpSpPr>
        <p:grpSpPr>
          <a:xfrm>
            <a:off x="5013325" y="1119187"/>
            <a:ext cx="3873500" cy="4351338"/>
            <a:chOff x="5013325" y="1119187"/>
            <a:chExt cx="3873500" cy="4351338"/>
          </a:xfrm>
        </p:grpSpPr>
        <p:sp>
          <p:nvSpPr>
            <p:cNvPr id="18" name="TextBox 45"/>
            <p:cNvSpPr txBox="1">
              <a:spLocks noChangeArrowheads="1"/>
            </p:cNvSpPr>
            <p:nvPr/>
          </p:nvSpPr>
          <p:spPr bwMode="auto">
            <a:xfrm>
              <a:off x="5013325" y="1119187"/>
              <a:ext cx="3640138" cy="6463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eaLnBrk="0" hangingPunct="0"/>
              <a:endPara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  <a:p>
              <a:pPr algn="just" eaLnBrk="0" hangingPunct="0"/>
              <a:endPara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9" name="Rectangle 38"/>
            <p:cNvSpPr>
              <a:spLocks noChangeArrowheads="1"/>
            </p:cNvSpPr>
            <p:nvPr/>
          </p:nvSpPr>
          <p:spPr bwMode="auto">
            <a:xfrm>
              <a:off x="6642100" y="3067050"/>
              <a:ext cx="2244725" cy="6477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kumimoji="0" lang="en-GB" sz="1600" dirty="0" smtClean="0">
                  <a:solidFill>
                    <a:srgbClr val="3333CC"/>
                  </a:solidFill>
                  <a:latin typeface="Verdana" pitchFamily="34" charset="0"/>
                </a:rPr>
                <a:t>GaAsN </a:t>
              </a:r>
              <a:r>
                <a:rPr kumimoji="0" lang="en-GB" sz="1600" dirty="0" err="1" smtClean="0">
                  <a:solidFill>
                    <a:srgbClr val="3333CC"/>
                  </a:solidFill>
                  <a:latin typeface="Verdana" pitchFamily="34" charset="0"/>
                </a:rPr>
                <a:t>LCINS</a:t>
              </a:r>
              <a:r>
                <a:rPr kumimoji="0" lang="en-GB" sz="1600" dirty="0" smtClean="0">
                  <a:solidFill>
                    <a:srgbClr val="3333CC"/>
                  </a:solidFill>
                  <a:latin typeface="Verdana" pitchFamily="34" charset="0"/>
                </a:rPr>
                <a:t>, O’Reilly</a:t>
              </a:r>
              <a:endParaRPr kumimoji="0" lang="en-US" sz="1600" dirty="0" smtClean="0">
                <a:solidFill>
                  <a:srgbClr val="3333CC"/>
                </a:solidFill>
                <a:latin typeface="Verdana" pitchFamily="34" charset="0"/>
              </a:endParaRPr>
            </a:p>
          </p:txBody>
        </p:sp>
        <p:sp>
          <p:nvSpPr>
            <p:cNvPr id="20" name="Rectangle 42"/>
            <p:cNvSpPr>
              <a:spLocks noChangeArrowheads="1"/>
            </p:cNvSpPr>
            <p:nvPr/>
          </p:nvSpPr>
          <p:spPr bwMode="auto">
            <a:xfrm>
              <a:off x="7158038" y="5018088"/>
              <a:ext cx="1728787" cy="227012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kumimoji="0" lang="en-GB" sz="1600" dirty="0" smtClean="0">
                  <a:solidFill>
                    <a:srgbClr val="FF0000"/>
                  </a:solidFill>
                  <a:latin typeface="Verdana" pitchFamily="34" charset="0"/>
                </a:rPr>
                <a:t>CR InAsN</a:t>
              </a:r>
              <a:endParaRPr kumimoji="0" lang="en-US" sz="1600" dirty="0" smtClean="0">
                <a:solidFill>
                  <a:srgbClr val="FF0000"/>
                </a:solidFill>
                <a:latin typeface="Verdana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5564188" y="5127625"/>
              <a:ext cx="1576387" cy="342900"/>
            </a:xfrm>
            <a:custGeom>
              <a:avLst/>
              <a:gdLst>
                <a:gd name="connsiteX0" fmla="*/ 0 w 1576039"/>
                <a:gd name="connsiteY0" fmla="*/ 341971 h 341971"/>
                <a:gd name="connsiteX1" fmla="*/ 858643 w 1576039"/>
                <a:gd name="connsiteY1" fmla="*/ 167268 h 341971"/>
                <a:gd name="connsiteX2" fmla="*/ 1576039 w 1576039"/>
                <a:gd name="connsiteY2" fmla="*/ 0 h 341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76039" h="341971">
                  <a:moveTo>
                    <a:pt x="0" y="341971"/>
                  </a:moveTo>
                  <a:lnTo>
                    <a:pt x="858643" y="167268"/>
                  </a:lnTo>
                  <a:cubicBezTo>
                    <a:pt x="1121316" y="110273"/>
                    <a:pt x="1348677" y="55136"/>
                    <a:pt x="1576039" y="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5581650" y="4395788"/>
              <a:ext cx="1800225" cy="1019175"/>
            </a:xfrm>
            <a:custGeom>
              <a:avLst/>
              <a:gdLst>
                <a:gd name="connsiteX0" fmla="*/ 0 w 1799063"/>
                <a:gd name="connsiteY0" fmla="*/ 1018478 h 1018478"/>
                <a:gd name="connsiteX1" fmla="*/ 494371 w 1799063"/>
                <a:gd name="connsiteY1" fmla="*/ 386576 h 1018478"/>
                <a:gd name="connsiteX2" fmla="*/ 1799063 w 1799063"/>
                <a:gd name="connsiteY2" fmla="*/ 0 h 101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99063" h="1018478">
                  <a:moveTo>
                    <a:pt x="0" y="1018478"/>
                  </a:moveTo>
                  <a:cubicBezTo>
                    <a:pt x="97263" y="787400"/>
                    <a:pt x="194527" y="556322"/>
                    <a:pt x="494371" y="386576"/>
                  </a:cubicBezTo>
                  <a:cubicBezTo>
                    <a:pt x="794215" y="216830"/>
                    <a:pt x="1296639" y="108415"/>
                    <a:pt x="1799063" y="0"/>
                  </a:cubicBezTo>
                </a:path>
              </a:pathLst>
            </a:cu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5567363" y="3248025"/>
              <a:ext cx="2133600" cy="2170113"/>
            </a:xfrm>
            <a:custGeom>
              <a:avLst/>
              <a:gdLst>
                <a:gd name="connsiteX0" fmla="*/ 0 w 2133600"/>
                <a:gd name="connsiteY0" fmla="*/ 2170770 h 2170770"/>
                <a:gd name="connsiteX1" fmla="*/ 278780 w 2133600"/>
                <a:gd name="connsiteY1" fmla="*/ 709961 h 2170770"/>
                <a:gd name="connsiteX2" fmla="*/ 553844 w 2133600"/>
                <a:gd name="connsiteY2" fmla="*/ 639336 h 2170770"/>
                <a:gd name="connsiteX3" fmla="*/ 921834 w 2133600"/>
                <a:gd name="connsiteY3" fmla="*/ 0 h 2170770"/>
                <a:gd name="connsiteX4" fmla="*/ 2133600 w 2133600"/>
                <a:gd name="connsiteY4" fmla="*/ 1185746 h 217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3600" h="2170770">
                  <a:moveTo>
                    <a:pt x="0" y="2170770"/>
                  </a:moveTo>
                  <a:lnTo>
                    <a:pt x="278780" y="709961"/>
                  </a:lnTo>
                  <a:lnTo>
                    <a:pt x="553844" y="639336"/>
                  </a:lnTo>
                  <a:lnTo>
                    <a:pt x="921834" y="0"/>
                  </a:lnTo>
                  <a:lnTo>
                    <a:pt x="2133600" y="1185746"/>
                  </a:lnTo>
                </a:path>
              </a:pathLst>
            </a:custGeom>
            <a:noFill/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24" name="Rectangle 41"/>
            <p:cNvSpPr>
              <a:spLocks noChangeArrowheads="1"/>
            </p:cNvSpPr>
            <p:nvPr/>
          </p:nvSpPr>
          <p:spPr bwMode="auto">
            <a:xfrm>
              <a:off x="6659562" y="4584700"/>
              <a:ext cx="1654175" cy="295275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kumimoji="0" lang="en-GB" sz="1600" dirty="0" smtClean="0">
                  <a:solidFill>
                    <a:srgbClr val="000000"/>
                  </a:solidFill>
                  <a:latin typeface="Verdana" pitchFamily="34" charset="0"/>
                </a:rPr>
                <a:t>CR/</a:t>
              </a:r>
              <a:r>
                <a:rPr kumimoji="0" lang="en-GB" sz="1600" dirty="0" smtClean="0">
                  <a:solidFill>
                    <a:srgbClr val="000066"/>
                  </a:solidFill>
                  <a:latin typeface="Verdana" pitchFamily="34" charset="0"/>
                </a:rPr>
                <a:t>PR</a:t>
              </a:r>
              <a:r>
                <a:rPr kumimoji="0" lang="en-GB" sz="1600" dirty="0" smtClean="0">
                  <a:solidFill>
                    <a:srgbClr val="000000"/>
                  </a:solidFill>
                  <a:latin typeface="Verdana" pitchFamily="34" charset="0"/>
                </a:rPr>
                <a:t> GaAsN</a:t>
              </a:r>
              <a:endParaRPr kumimoji="0" lang="en-US" sz="1600" dirty="0" smtClean="0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492750" y="4348163"/>
            <a:ext cx="1909763" cy="1184275"/>
            <a:chOff x="5492750" y="4348163"/>
            <a:chExt cx="1909763" cy="1184275"/>
          </a:xfrm>
        </p:grpSpPr>
        <p:sp>
          <p:nvSpPr>
            <p:cNvPr id="31" name="5-Point Star 30"/>
            <p:cNvSpPr/>
            <p:nvPr/>
          </p:nvSpPr>
          <p:spPr bwMode="auto">
            <a:xfrm>
              <a:off x="6475413" y="5194300"/>
              <a:ext cx="184150" cy="184150"/>
            </a:xfrm>
            <a:prstGeom prst="star5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32" name="5-Point Star 31"/>
            <p:cNvSpPr/>
            <p:nvPr/>
          </p:nvSpPr>
          <p:spPr bwMode="auto">
            <a:xfrm>
              <a:off x="5492750" y="5348288"/>
              <a:ext cx="182563" cy="184150"/>
            </a:xfrm>
            <a:prstGeom prst="star5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33" name="5-Point Star 32"/>
            <p:cNvSpPr/>
            <p:nvPr/>
          </p:nvSpPr>
          <p:spPr bwMode="auto">
            <a:xfrm>
              <a:off x="6927850" y="5048250"/>
              <a:ext cx="182563" cy="182563"/>
            </a:xfrm>
            <a:prstGeom prst="star5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34" name="5-Point Star 32"/>
            <p:cNvSpPr>
              <a:spLocks/>
            </p:cNvSpPr>
            <p:nvPr/>
          </p:nvSpPr>
          <p:spPr bwMode="auto">
            <a:xfrm>
              <a:off x="5597525" y="5164138"/>
              <a:ext cx="182563" cy="182562"/>
            </a:xfrm>
            <a:custGeom>
              <a:avLst/>
              <a:gdLst>
                <a:gd name="T0" fmla="*/ 91124 w 182880"/>
                <a:gd name="T1" fmla="*/ 0 h 182880"/>
                <a:gd name="T2" fmla="*/ 0 w 182880"/>
                <a:gd name="T3" fmla="*/ 69612 h 182880"/>
                <a:gd name="T4" fmla="*/ 34806 w 182880"/>
                <a:gd name="T5" fmla="*/ 182244 h 182880"/>
                <a:gd name="T6" fmla="*/ 147441 w 182880"/>
                <a:gd name="T7" fmla="*/ 182244 h 182880"/>
                <a:gd name="T8" fmla="*/ 182247 w 182880"/>
                <a:gd name="T9" fmla="*/ 69612 h 182880"/>
                <a:gd name="T10" fmla="*/ 17694720 60000 65536"/>
                <a:gd name="T11" fmla="*/ 11796480 60000 65536"/>
                <a:gd name="T12" fmla="*/ 5898240 60000 65536"/>
                <a:gd name="T13" fmla="*/ 5898240 60000 65536"/>
                <a:gd name="T14" fmla="*/ 0 60000 65536"/>
                <a:gd name="T15" fmla="*/ 56514 w 182880"/>
                <a:gd name="T16" fmla="*/ 69854 h 182880"/>
                <a:gd name="T17" fmla="*/ 126366 w 182880"/>
                <a:gd name="T18" fmla="*/ 139707 h 1828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2880" h="182880">
                  <a:moveTo>
                    <a:pt x="0" y="69854"/>
                  </a:moveTo>
                  <a:lnTo>
                    <a:pt x="69854" y="69854"/>
                  </a:lnTo>
                  <a:lnTo>
                    <a:pt x="91440" y="0"/>
                  </a:lnTo>
                  <a:lnTo>
                    <a:pt x="113026" y="69854"/>
                  </a:lnTo>
                  <a:lnTo>
                    <a:pt x="182880" y="69854"/>
                  </a:lnTo>
                  <a:lnTo>
                    <a:pt x="126366" y="113025"/>
                  </a:lnTo>
                  <a:lnTo>
                    <a:pt x="147953" y="182879"/>
                  </a:lnTo>
                  <a:lnTo>
                    <a:pt x="91440" y="139707"/>
                  </a:lnTo>
                  <a:lnTo>
                    <a:pt x="34927" y="182879"/>
                  </a:lnTo>
                  <a:lnTo>
                    <a:pt x="56514" y="113025"/>
                  </a:lnTo>
                  <a:close/>
                </a:path>
              </a:pathLst>
            </a:custGeom>
            <a:solidFill>
              <a:schemeClr val="bg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algn="ctr" eaLnBrk="0" hangingPunct="0"/>
              <a:endParaRPr kumimoji="0" lang="en-GB" b="1" i="1" smtClean="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5" name="5-Point Star 34"/>
            <p:cNvSpPr/>
            <p:nvPr/>
          </p:nvSpPr>
          <p:spPr bwMode="auto">
            <a:xfrm>
              <a:off x="5984875" y="4529138"/>
              <a:ext cx="182563" cy="184150"/>
            </a:xfrm>
            <a:prstGeom prst="star5">
              <a:avLst/>
            </a:prstGeom>
            <a:solidFill>
              <a:srgbClr val="003399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36" name="5-Point Star 35"/>
            <p:cNvSpPr/>
            <p:nvPr/>
          </p:nvSpPr>
          <p:spPr bwMode="auto">
            <a:xfrm>
              <a:off x="5738813" y="4816475"/>
              <a:ext cx="182562" cy="184150"/>
            </a:xfrm>
            <a:prstGeom prst="star5">
              <a:avLst/>
            </a:prstGeom>
            <a:solidFill>
              <a:srgbClr val="003399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37" name="5-Point Star 36"/>
            <p:cNvSpPr/>
            <p:nvPr/>
          </p:nvSpPr>
          <p:spPr bwMode="auto">
            <a:xfrm>
              <a:off x="7219950" y="4348163"/>
              <a:ext cx="182563" cy="182562"/>
            </a:xfrm>
            <a:prstGeom prst="star5">
              <a:avLst/>
            </a:prstGeom>
            <a:solidFill>
              <a:srgbClr val="003399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39" name="5-Point Star 38"/>
            <p:cNvSpPr/>
            <p:nvPr/>
          </p:nvSpPr>
          <p:spPr bwMode="auto">
            <a:xfrm>
              <a:off x="5616575" y="5064125"/>
              <a:ext cx="182563" cy="184150"/>
            </a:xfrm>
            <a:prstGeom prst="star5">
              <a:avLst/>
            </a:prstGeom>
            <a:solidFill>
              <a:srgbClr val="003399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5830888" y="4997450"/>
              <a:ext cx="179387" cy="363538"/>
            </a:xfrm>
            <a:custGeom>
              <a:avLst/>
              <a:gdLst>
                <a:gd name="connsiteX0" fmla="*/ 2094808 w 2094808"/>
                <a:gd name="connsiteY0" fmla="*/ 166255 h 548640"/>
                <a:gd name="connsiteX1" fmla="*/ 2044931 w 2094808"/>
                <a:gd name="connsiteY1" fmla="*/ 0 h 548640"/>
                <a:gd name="connsiteX2" fmla="*/ 0 w 2094808"/>
                <a:gd name="connsiteY2" fmla="*/ 432262 h 548640"/>
                <a:gd name="connsiteX3" fmla="*/ 166255 w 2094808"/>
                <a:gd name="connsiteY3" fmla="*/ 548640 h 548640"/>
                <a:gd name="connsiteX4" fmla="*/ 2094808 w 2094808"/>
                <a:gd name="connsiteY4" fmla="*/ 166255 h 54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4808" h="548640">
                  <a:moveTo>
                    <a:pt x="2094808" y="166255"/>
                  </a:moveTo>
                  <a:lnTo>
                    <a:pt x="2044931" y="0"/>
                  </a:lnTo>
                  <a:lnTo>
                    <a:pt x="0" y="432262"/>
                  </a:lnTo>
                  <a:lnTo>
                    <a:pt x="166255" y="548640"/>
                  </a:lnTo>
                  <a:lnTo>
                    <a:pt x="2094808" y="166255"/>
                  </a:lnTo>
                  <a:close/>
                </a:path>
              </a:pathLst>
            </a:cu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5749925" y="5018088"/>
              <a:ext cx="180975" cy="361950"/>
            </a:xfrm>
            <a:custGeom>
              <a:avLst/>
              <a:gdLst>
                <a:gd name="connsiteX0" fmla="*/ 2094808 w 2094808"/>
                <a:gd name="connsiteY0" fmla="*/ 166255 h 548640"/>
                <a:gd name="connsiteX1" fmla="*/ 2044931 w 2094808"/>
                <a:gd name="connsiteY1" fmla="*/ 0 h 548640"/>
                <a:gd name="connsiteX2" fmla="*/ 0 w 2094808"/>
                <a:gd name="connsiteY2" fmla="*/ 432262 h 548640"/>
                <a:gd name="connsiteX3" fmla="*/ 166255 w 2094808"/>
                <a:gd name="connsiteY3" fmla="*/ 548640 h 548640"/>
                <a:gd name="connsiteX4" fmla="*/ 2094808 w 2094808"/>
                <a:gd name="connsiteY4" fmla="*/ 166255 h 54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4808" h="548640">
                  <a:moveTo>
                    <a:pt x="2094808" y="166255"/>
                  </a:moveTo>
                  <a:lnTo>
                    <a:pt x="2044931" y="0"/>
                  </a:lnTo>
                  <a:lnTo>
                    <a:pt x="0" y="432262"/>
                  </a:lnTo>
                  <a:lnTo>
                    <a:pt x="166255" y="548640"/>
                  </a:lnTo>
                  <a:lnTo>
                    <a:pt x="2094808" y="166255"/>
                  </a:lnTo>
                  <a:close/>
                </a:path>
              </a:pathLst>
            </a:cu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 bwMode="auto">
            <a:xfrm>
              <a:off x="5772150" y="5106988"/>
              <a:ext cx="122238" cy="133350"/>
            </a:xfrm>
            <a:custGeom>
              <a:avLst/>
              <a:gdLst>
                <a:gd name="connsiteX0" fmla="*/ 2094808 w 2094808"/>
                <a:gd name="connsiteY0" fmla="*/ 166255 h 548640"/>
                <a:gd name="connsiteX1" fmla="*/ 2044931 w 2094808"/>
                <a:gd name="connsiteY1" fmla="*/ 0 h 548640"/>
                <a:gd name="connsiteX2" fmla="*/ 0 w 2094808"/>
                <a:gd name="connsiteY2" fmla="*/ 432262 h 548640"/>
                <a:gd name="connsiteX3" fmla="*/ 166255 w 2094808"/>
                <a:gd name="connsiteY3" fmla="*/ 548640 h 548640"/>
                <a:gd name="connsiteX4" fmla="*/ 2094808 w 2094808"/>
                <a:gd name="connsiteY4" fmla="*/ 166255 h 54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4808" h="548640">
                  <a:moveTo>
                    <a:pt x="2094808" y="166255"/>
                  </a:moveTo>
                  <a:lnTo>
                    <a:pt x="2044931" y="0"/>
                  </a:lnTo>
                  <a:lnTo>
                    <a:pt x="0" y="432262"/>
                  </a:lnTo>
                  <a:lnTo>
                    <a:pt x="166255" y="548640"/>
                  </a:lnTo>
                  <a:lnTo>
                    <a:pt x="2094808" y="166255"/>
                  </a:lnTo>
                  <a:close/>
                </a:path>
              </a:pathLst>
            </a:cu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43" name="Freeform 42"/>
            <p:cNvSpPr/>
            <p:nvPr/>
          </p:nvSpPr>
          <p:spPr bwMode="auto">
            <a:xfrm>
              <a:off x="5846763" y="5046663"/>
              <a:ext cx="122237" cy="133350"/>
            </a:xfrm>
            <a:custGeom>
              <a:avLst/>
              <a:gdLst>
                <a:gd name="connsiteX0" fmla="*/ 2094808 w 2094808"/>
                <a:gd name="connsiteY0" fmla="*/ 166255 h 548640"/>
                <a:gd name="connsiteX1" fmla="*/ 2044931 w 2094808"/>
                <a:gd name="connsiteY1" fmla="*/ 0 h 548640"/>
                <a:gd name="connsiteX2" fmla="*/ 0 w 2094808"/>
                <a:gd name="connsiteY2" fmla="*/ 432262 h 548640"/>
                <a:gd name="connsiteX3" fmla="*/ 166255 w 2094808"/>
                <a:gd name="connsiteY3" fmla="*/ 548640 h 548640"/>
                <a:gd name="connsiteX4" fmla="*/ 2094808 w 2094808"/>
                <a:gd name="connsiteY4" fmla="*/ 166255 h 54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4808" h="548640">
                  <a:moveTo>
                    <a:pt x="2094808" y="166255"/>
                  </a:moveTo>
                  <a:lnTo>
                    <a:pt x="2044931" y="0"/>
                  </a:lnTo>
                  <a:lnTo>
                    <a:pt x="0" y="432262"/>
                  </a:lnTo>
                  <a:lnTo>
                    <a:pt x="166255" y="548640"/>
                  </a:lnTo>
                  <a:lnTo>
                    <a:pt x="2094808" y="166255"/>
                  </a:lnTo>
                  <a:close/>
                </a:path>
              </a:pathLst>
            </a:cu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44" name="Freeform 43"/>
            <p:cNvSpPr/>
            <p:nvPr/>
          </p:nvSpPr>
          <p:spPr bwMode="auto">
            <a:xfrm>
              <a:off x="6088063" y="4905375"/>
              <a:ext cx="122237" cy="133350"/>
            </a:xfrm>
            <a:custGeom>
              <a:avLst/>
              <a:gdLst>
                <a:gd name="connsiteX0" fmla="*/ 2094808 w 2094808"/>
                <a:gd name="connsiteY0" fmla="*/ 166255 h 548640"/>
                <a:gd name="connsiteX1" fmla="*/ 2044931 w 2094808"/>
                <a:gd name="connsiteY1" fmla="*/ 0 h 548640"/>
                <a:gd name="connsiteX2" fmla="*/ 0 w 2094808"/>
                <a:gd name="connsiteY2" fmla="*/ 432262 h 548640"/>
                <a:gd name="connsiteX3" fmla="*/ 166255 w 2094808"/>
                <a:gd name="connsiteY3" fmla="*/ 548640 h 548640"/>
                <a:gd name="connsiteX4" fmla="*/ 2094808 w 2094808"/>
                <a:gd name="connsiteY4" fmla="*/ 166255 h 54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4808" h="548640">
                  <a:moveTo>
                    <a:pt x="2094808" y="166255"/>
                  </a:moveTo>
                  <a:lnTo>
                    <a:pt x="2044931" y="0"/>
                  </a:lnTo>
                  <a:lnTo>
                    <a:pt x="0" y="432262"/>
                  </a:lnTo>
                  <a:lnTo>
                    <a:pt x="166255" y="548640"/>
                  </a:lnTo>
                  <a:lnTo>
                    <a:pt x="2094808" y="166255"/>
                  </a:lnTo>
                  <a:close/>
                </a:path>
              </a:pathLst>
            </a:cu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45" name="5-Point Star 33"/>
            <p:cNvSpPr>
              <a:spLocks/>
            </p:cNvSpPr>
            <p:nvPr/>
          </p:nvSpPr>
          <p:spPr bwMode="auto">
            <a:xfrm>
              <a:off x="5959475" y="4946650"/>
              <a:ext cx="182563" cy="182563"/>
            </a:xfrm>
            <a:custGeom>
              <a:avLst/>
              <a:gdLst>
                <a:gd name="T0" fmla="*/ 91124 w 182880"/>
                <a:gd name="T1" fmla="*/ 0 h 182880"/>
                <a:gd name="T2" fmla="*/ 0 w 182880"/>
                <a:gd name="T3" fmla="*/ 69612 h 182880"/>
                <a:gd name="T4" fmla="*/ 34806 w 182880"/>
                <a:gd name="T5" fmla="*/ 182246 h 182880"/>
                <a:gd name="T6" fmla="*/ 147441 w 182880"/>
                <a:gd name="T7" fmla="*/ 182246 h 182880"/>
                <a:gd name="T8" fmla="*/ 182247 w 182880"/>
                <a:gd name="T9" fmla="*/ 69612 h 182880"/>
                <a:gd name="T10" fmla="*/ 17694720 60000 65536"/>
                <a:gd name="T11" fmla="*/ 11796480 60000 65536"/>
                <a:gd name="T12" fmla="*/ 5898240 60000 65536"/>
                <a:gd name="T13" fmla="*/ 5898240 60000 65536"/>
                <a:gd name="T14" fmla="*/ 0 60000 65536"/>
                <a:gd name="T15" fmla="*/ 56514 w 182880"/>
                <a:gd name="T16" fmla="*/ 69854 h 182880"/>
                <a:gd name="T17" fmla="*/ 126366 w 182880"/>
                <a:gd name="T18" fmla="*/ 139707 h 1828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2880" h="182880">
                  <a:moveTo>
                    <a:pt x="0" y="69854"/>
                  </a:moveTo>
                  <a:lnTo>
                    <a:pt x="69854" y="69854"/>
                  </a:lnTo>
                  <a:lnTo>
                    <a:pt x="91440" y="0"/>
                  </a:lnTo>
                  <a:lnTo>
                    <a:pt x="113026" y="69854"/>
                  </a:lnTo>
                  <a:lnTo>
                    <a:pt x="182880" y="69854"/>
                  </a:lnTo>
                  <a:lnTo>
                    <a:pt x="126366" y="113025"/>
                  </a:lnTo>
                  <a:lnTo>
                    <a:pt x="147953" y="182879"/>
                  </a:lnTo>
                  <a:lnTo>
                    <a:pt x="91440" y="139707"/>
                  </a:lnTo>
                  <a:lnTo>
                    <a:pt x="34927" y="182879"/>
                  </a:lnTo>
                  <a:lnTo>
                    <a:pt x="56514" y="113025"/>
                  </a:lnTo>
                  <a:close/>
                </a:path>
              </a:pathLst>
            </a:custGeom>
            <a:solidFill>
              <a:schemeClr val="bg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algn="ctr" eaLnBrk="0" hangingPunct="0"/>
              <a:endParaRPr kumimoji="0" lang="en-GB" b="1" i="1" smtClean="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46" name="Freeform 45"/>
            <p:cNvSpPr/>
            <p:nvPr/>
          </p:nvSpPr>
          <p:spPr bwMode="auto">
            <a:xfrm>
              <a:off x="5619750" y="5313363"/>
              <a:ext cx="58738" cy="101600"/>
            </a:xfrm>
            <a:custGeom>
              <a:avLst/>
              <a:gdLst>
                <a:gd name="connsiteX0" fmla="*/ 2094808 w 2094808"/>
                <a:gd name="connsiteY0" fmla="*/ 166255 h 548640"/>
                <a:gd name="connsiteX1" fmla="*/ 2044931 w 2094808"/>
                <a:gd name="connsiteY1" fmla="*/ 0 h 548640"/>
                <a:gd name="connsiteX2" fmla="*/ 0 w 2094808"/>
                <a:gd name="connsiteY2" fmla="*/ 432262 h 548640"/>
                <a:gd name="connsiteX3" fmla="*/ 166255 w 2094808"/>
                <a:gd name="connsiteY3" fmla="*/ 548640 h 548640"/>
                <a:gd name="connsiteX4" fmla="*/ 2094808 w 2094808"/>
                <a:gd name="connsiteY4" fmla="*/ 166255 h 54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4808" h="548640">
                  <a:moveTo>
                    <a:pt x="2094808" y="166255"/>
                  </a:moveTo>
                  <a:lnTo>
                    <a:pt x="2044931" y="0"/>
                  </a:lnTo>
                  <a:lnTo>
                    <a:pt x="0" y="432262"/>
                  </a:lnTo>
                  <a:lnTo>
                    <a:pt x="166255" y="548640"/>
                  </a:lnTo>
                  <a:lnTo>
                    <a:pt x="2094808" y="166255"/>
                  </a:lnTo>
                  <a:close/>
                </a:path>
              </a:pathLst>
            </a:cu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</p:grpSp>
      <p:sp>
        <p:nvSpPr>
          <p:cNvPr id="59" name="Rectangle 58"/>
          <p:cNvSpPr/>
          <p:nvPr/>
        </p:nvSpPr>
        <p:spPr bwMode="auto">
          <a:xfrm flipH="1">
            <a:off x="6162261" y="4746929"/>
            <a:ext cx="548640" cy="36005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7884368" y="4492625"/>
            <a:ext cx="288032" cy="18415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1" name="Rectangle 31"/>
          <p:cNvSpPr>
            <a:spLocks noChangeArrowheads="1"/>
          </p:cNvSpPr>
          <p:nvPr/>
        </p:nvSpPr>
        <p:spPr bwMode="auto">
          <a:xfrm rot="-5400000">
            <a:off x="4539456" y="3307557"/>
            <a:ext cx="847725" cy="398462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kumimoji="0" lang="en-GB" sz="1600" dirty="0" smtClean="0">
                <a:solidFill>
                  <a:srgbClr val="000000"/>
                </a:solidFill>
                <a:latin typeface="Verdana" pitchFamily="34" charset="0"/>
              </a:rPr>
              <a:t>(m</a:t>
            </a:r>
            <a:r>
              <a:rPr kumimoji="0" lang="en-GB" sz="1600" baseline="-25000" dirty="0" smtClean="0">
                <a:solidFill>
                  <a:srgbClr val="000000"/>
                </a:solidFill>
                <a:latin typeface="Verdana" pitchFamily="34" charset="0"/>
              </a:rPr>
              <a:t>e</a:t>
            </a:r>
            <a:r>
              <a:rPr kumimoji="0" lang="en-GB" sz="1600" dirty="0" smtClean="0">
                <a:solidFill>
                  <a:srgbClr val="000000"/>
                </a:solidFill>
                <a:latin typeface="Verdana" pitchFamily="34" charset="0"/>
              </a:rPr>
              <a:t>)</a:t>
            </a:r>
            <a:endParaRPr kumimoji="0" lang="en-US" sz="1600" dirty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4938712" y="1737682"/>
            <a:ext cx="39481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hangingPunct="0"/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Comparing the N-induced change of the mass in InAsN and GaAsN</a:t>
            </a:r>
          </a:p>
        </p:txBody>
      </p:sp>
      <p:sp>
        <p:nvSpPr>
          <p:cNvPr id="64" name="Rectangle 63"/>
          <p:cNvSpPr/>
          <p:nvPr/>
        </p:nvSpPr>
        <p:spPr>
          <a:xfrm>
            <a:off x="920750" y="101208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eaLnBrk="0" hangingPunct="0"/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The cyclotron mass increases with increasing </a:t>
            </a:r>
            <a:r>
              <a:rPr kumimoji="0" lang="en-GB" sz="18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x </a:t>
            </a:r>
          </a:p>
        </p:txBody>
      </p:sp>
      <p:sp>
        <p:nvSpPr>
          <p:cNvPr id="66" name="Rectangle 65"/>
          <p:cNvSpPr/>
          <p:nvPr/>
        </p:nvSpPr>
        <p:spPr bwMode="auto">
          <a:xfrm>
            <a:off x="4313039" y="1556792"/>
            <a:ext cx="4573786" cy="475252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564432" y="5040089"/>
            <a:ext cx="388597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kumimoji="0" lang="en-US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The increase of electron density with increasing N indicates a pinning of the Fermi level and implies a substantial density of </a:t>
            </a:r>
            <a:r>
              <a:rPr kumimoji="0" lang="en-US" sz="16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native donor </a:t>
            </a:r>
            <a:r>
              <a:rPr kumimoji="0" lang="en-US" sz="1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states </a:t>
            </a:r>
            <a:endParaRPr kumimoji="0" lang="en-US" sz="16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82550" y="166688"/>
            <a:ext cx="88788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GB" sz="28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InAsN</a:t>
            </a:r>
            <a:r>
              <a:rPr kumimoji="0" lang="en-GB" sz="28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- Cyclotron Resonance</a:t>
            </a:r>
          </a:p>
        </p:txBody>
      </p:sp>
      <p:sp>
        <p:nvSpPr>
          <p:cNvPr id="3080" name="Rectangle 56"/>
          <p:cNvSpPr>
            <a:spLocks noChangeArrowheads="1"/>
          </p:cNvSpPr>
          <p:nvPr/>
        </p:nvSpPr>
        <p:spPr bwMode="auto">
          <a:xfrm>
            <a:off x="564432" y="6242869"/>
            <a:ext cx="293600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GB" sz="1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O. </a:t>
            </a:r>
            <a:r>
              <a:rPr kumimoji="0" lang="en-GB" sz="1200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Drachenko</a:t>
            </a:r>
            <a:r>
              <a:rPr kumimoji="0" lang="en-GB" sz="1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et al. APL </a:t>
            </a:r>
            <a:r>
              <a:rPr kumimoji="0" lang="it-IT" sz="12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98</a:t>
            </a:r>
            <a:r>
              <a:rPr kumimoji="0" lang="it-IT" sz="1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162109 (2011)</a:t>
            </a:r>
            <a:endParaRPr kumimoji="0" lang="en-GB" sz="12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endParaRPr kumimoji="0" lang="en-GB" sz="12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8377" name="Object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873125"/>
            <a:ext cx="3649662" cy="2987675"/>
          </a:xfrm>
          <a:prstGeom prst="rect">
            <a:avLst/>
          </a:prstGeom>
          <a:noFill/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495512" y="3861048"/>
            <a:ext cx="283808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US" sz="20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Pinning of the Fermi level</a:t>
            </a:r>
            <a:endParaRPr kumimoji="0" lang="en-US" sz="28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87313" y="1191989"/>
            <a:ext cx="4152900" cy="3848100"/>
            <a:chOff x="239713" y="1730375"/>
            <a:chExt cx="4152900" cy="3848100"/>
          </a:xfrm>
        </p:grpSpPr>
      </p:grp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4365104"/>
            <a:ext cx="3767708" cy="2149277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 bwMode="auto">
          <a:xfrm>
            <a:off x="4932040" y="4230380"/>
            <a:ext cx="432048" cy="35074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6876256" y="4230380"/>
            <a:ext cx="432048" cy="35074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65922" name="Object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313" y="1317625"/>
            <a:ext cx="3413125" cy="3722688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4110" name="Object 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7313" y="1192213"/>
            <a:ext cx="4152900" cy="38481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3698" name="Object 2"/>
          <p:cNvGraphicFramePr>
            <a:graphicFrameLocks noChangeAspect="1"/>
          </p:cNvGraphicFramePr>
          <p:nvPr/>
        </p:nvGraphicFramePr>
        <p:xfrm>
          <a:off x="2711386" y="3933056"/>
          <a:ext cx="3268029" cy="2716127"/>
        </p:xfrm>
        <a:graphic>
          <a:graphicData uri="http://schemas.openxmlformats.org/presentationml/2006/ole">
            <p:oleObj spid="_x0000_s815116" name="Graph" r:id="rId3" imgW="3970934" imgH="3112618" progId="">
              <p:embed/>
            </p:oleObj>
          </a:graphicData>
        </a:graphic>
      </p:graphicFrame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323528" y="359949"/>
            <a:ext cx="646119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Photoluminescence    InAsN on InAs </a:t>
            </a:r>
            <a:endParaRPr kumimoji="0" lang="en-GB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0573" y="944724"/>
            <a:ext cx="49685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ts val="600"/>
              </a:spcBef>
            </a:pPr>
            <a:r>
              <a:rPr lang="en-GB" sz="1600" dirty="0" smtClean="0">
                <a:latin typeface="Calibri" pitchFamily="34" charset="0"/>
                <a:cs typeface="Calibri" pitchFamily="34" charset="0"/>
              </a:rPr>
              <a:t>Incorporation of small amounts of N into III-V’s causes conduction band anti-crossing leading to reduction in band gap</a:t>
            </a:r>
          </a:p>
          <a:p>
            <a:pPr eaLnBrk="0" hangingPunct="0">
              <a:spcBef>
                <a:spcPts val="600"/>
              </a:spcBef>
            </a:pP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Good agreement with band anti-crossing model  </a:t>
            </a:r>
          </a:p>
          <a:p>
            <a:pPr eaLnBrk="0" hangingPunct="0">
              <a:spcBef>
                <a:spcPts val="600"/>
              </a:spcBef>
            </a:pP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(60 meV per 1%N)</a:t>
            </a:r>
          </a:p>
          <a:p>
            <a:pPr eaLnBrk="0" hangingPunct="0">
              <a:spcBef>
                <a:spcPts val="600"/>
              </a:spcBef>
            </a:pPr>
            <a:endParaRPr kumimoji="0" lang="en-GB" sz="1600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spcBef>
                <a:spcPts val="600"/>
              </a:spcBef>
            </a:pPr>
            <a:endParaRPr kumimoji="0" lang="en-GB" sz="1600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spcBef>
                <a:spcPts val="600"/>
              </a:spcBef>
            </a:pP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Long low energy tail appears  - </a:t>
            </a:r>
            <a:r>
              <a:rPr kumimoji="0" lang="en-GB" sz="1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localisation</a:t>
            </a:r>
            <a:r>
              <a:rPr kumimoji="0" lang="en-GB" sz="1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</a:p>
          <a:p>
            <a:pPr eaLnBrk="0" hangingPunct="0">
              <a:spcBef>
                <a:spcPts val="600"/>
              </a:spcBef>
            </a:pPr>
            <a:r>
              <a:rPr kumimoji="0" lang="en-GB" sz="14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</a:t>
            </a:r>
            <a:r>
              <a:rPr kumimoji="0" lang="en-GB" sz="1400" baseline="-250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MN</a:t>
            </a:r>
            <a:r>
              <a:rPr kumimoji="0" lang="en-GB" sz="1400" baseline="-25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kumimoji="0" lang="en-GB" sz="1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= 2.5 </a:t>
            </a:r>
            <a:r>
              <a:rPr kumimoji="0" lang="en-GB" sz="14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eV</a:t>
            </a:r>
            <a:r>
              <a:rPr kumimoji="0" lang="en-GB" sz="1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at 4 K </a:t>
            </a:r>
          </a:p>
          <a:p>
            <a:pPr eaLnBrk="0" hangingPunct="0">
              <a:spcBef>
                <a:spcPts val="600"/>
              </a:spcBef>
            </a:pP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caused by uneven nitrogen distribution</a:t>
            </a:r>
            <a:r>
              <a:rPr lang="en-GB" sz="1600" dirty="0" smtClean="0">
                <a:latin typeface="Calibri" pitchFamily="34" charset="0"/>
                <a:cs typeface="Calibri" pitchFamily="34" charset="0"/>
              </a:rPr>
              <a:t>- composition fluctuations or point defects </a:t>
            </a:r>
          </a:p>
          <a:p>
            <a:pPr eaLnBrk="0" hangingPunct="0">
              <a:spcBef>
                <a:spcPts val="600"/>
              </a:spcBef>
            </a:pPr>
            <a:endParaRPr kumimoji="0" lang="en-GB" sz="3200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spcBef>
                <a:spcPts val="600"/>
              </a:spcBef>
            </a:pPr>
            <a:endParaRPr lang="en-GB" sz="1600" dirty="0" smtClean="0">
              <a:latin typeface="Calibri" pitchFamily="34" charset="0"/>
              <a:cs typeface="Calibri" pitchFamily="34" charset="0"/>
            </a:endParaRPr>
          </a:p>
          <a:p>
            <a:pPr eaLnBrk="0" hangingPunct="0">
              <a:spcBef>
                <a:spcPts val="600"/>
              </a:spcBef>
            </a:pPr>
            <a:endParaRPr lang="en-GB" sz="1600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Object 2"/>
          <p:cNvPicPr>
            <a:picLocks noChangeAspect="1" noChangeArrowheads="1"/>
          </p:cNvPicPr>
          <p:nvPr/>
        </p:nvPicPr>
        <p:blipFill>
          <a:blip r:embed="rId4" cstate="print"/>
          <a:srcRect l="-2876" t="-2957" r="-90" b="-96"/>
          <a:stretch>
            <a:fillRect/>
          </a:stretch>
        </p:blipFill>
        <p:spPr bwMode="auto">
          <a:xfrm>
            <a:off x="233571" y="4310303"/>
            <a:ext cx="2477815" cy="2446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0573" y="2492896"/>
            <a:ext cx="3939262" cy="553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510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38050" y="944724"/>
            <a:ext cx="397620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 bwMode="auto">
          <a:xfrm>
            <a:off x="5707326" y="1214463"/>
            <a:ext cx="432048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76761" y="4221088"/>
            <a:ext cx="3085824" cy="22716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63500" y="6521450"/>
            <a:ext cx="90805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200" dirty="0">
                <a:latin typeface="+mn-lt"/>
              </a:rPr>
              <a:t>J. Appl. Phys. </a:t>
            </a:r>
            <a:r>
              <a:rPr lang="en-US" sz="1200" b="1" dirty="0">
                <a:latin typeface="+mn-lt"/>
              </a:rPr>
              <a:t>108</a:t>
            </a:r>
            <a:r>
              <a:rPr lang="en-US" sz="1200" dirty="0">
                <a:latin typeface="+mn-lt"/>
              </a:rPr>
              <a:t>, 103504 (</a:t>
            </a:r>
            <a:r>
              <a:rPr lang="en-US" sz="1200" dirty="0" smtClean="0">
                <a:latin typeface="+mn-lt"/>
              </a:rPr>
              <a:t>2010)</a:t>
            </a:r>
            <a:endParaRPr lang="en-US" sz="1200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1679" y="4246052"/>
            <a:ext cx="495026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 smtClean="0">
                <a:latin typeface="+mn-lt"/>
              </a:rPr>
              <a:t>PL is Gaussian at low T </a:t>
            </a:r>
          </a:p>
          <a:p>
            <a:r>
              <a:rPr lang="en-GB" sz="1600" dirty="0" smtClean="0">
                <a:latin typeface="+mn-lt"/>
              </a:rPr>
              <a:t>As T increases  becomes asymmetric with high energy tail </a:t>
            </a:r>
          </a:p>
          <a:p>
            <a:r>
              <a:rPr lang="en-GB" sz="1600" dirty="0" smtClean="0">
                <a:latin typeface="+mn-lt"/>
              </a:rPr>
              <a:t>extends well above </a:t>
            </a:r>
            <a:r>
              <a:rPr lang="en-GB" sz="1600" dirty="0" err="1" smtClean="0">
                <a:latin typeface="+mn-lt"/>
              </a:rPr>
              <a:t>E</a:t>
            </a:r>
            <a:r>
              <a:rPr lang="en-GB" sz="1600" baseline="-25000" dirty="0" err="1" smtClean="0">
                <a:latin typeface="+mn-lt"/>
              </a:rPr>
              <a:t>g</a:t>
            </a:r>
            <a:endParaRPr lang="en-GB" sz="1600" baseline="-25000" dirty="0" smtClean="0">
              <a:latin typeface="+mn-lt"/>
            </a:endParaRPr>
          </a:p>
          <a:p>
            <a:r>
              <a:rPr lang="en-GB" sz="1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Lineshape</a:t>
            </a:r>
            <a:r>
              <a:rPr lang="en-GB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GB" sz="1600" dirty="0" smtClean="0">
                <a:latin typeface="+mn-lt"/>
              </a:rPr>
              <a:t>- 2 effects</a:t>
            </a:r>
          </a:p>
          <a:p>
            <a:r>
              <a:rPr lang="en-GB" sz="1600" dirty="0" smtClean="0">
                <a:latin typeface="+mn-lt"/>
              </a:rPr>
              <a:t>Localization at low T</a:t>
            </a:r>
          </a:p>
          <a:p>
            <a:r>
              <a:rPr lang="en-GB" sz="1600" dirty="0" smtClean="0">
                <a:latin typeface="+mn-lt"/>
              </a:rPr>
              <a:t>Free carrier emission at high T</a:t>
            </a: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443490" y="415350"/>
            <a:ext cx="542244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Photoluminescence </a:t>
            </a:r>
            <a:r>
              <a:rPr kumimoji="0" lang="en-GB" sz="32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Lineshape</a:t>
            </a:r>
            <a:r>
              <a:rPr kumimoji="0"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kumimoji="0" lang="en-GB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9" name="Picture 8"/>
          <p:cNvPicPr/>
          <p:nvPr/>
        </p:nvPicPr>
        <p:blipFill>
          <a:blip r:embed="rId3" cstate="print"/>
          <a:srcRect l="18239" t="37236" r="19755" b="11324"/>
          <a:stretch>
            <a:fillRect/>
          </a:stretch>
        </p:blipFill>
        <p:spPr bwMode="auto">
          <a:xfrm>
            <a:off x="511679" y="1196752"/>
            <a:ext cx="410562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80641" name="Object 1"/>
          <p:cNvGraphicFramePr>
            <a:graphicFrameLocks noChangeAspect="1"/>
          </p:cNvGraphicFramePr>
          <p:nvPr/>
        </p:nvGraphicFramePr>
        <p:xfrm>
          <a:off x="5511800" y="0"/>
          <a:ext cx="3633788" cy="4246563"/>
        </p:xfrm>
        <a:graphic>
          <a:graphicData uri="http://schemas.openxmlformats.org/presentationml/2006/ole">
            <p:oleObj spid="_x0000_s880651" name="Graph" r:id="rId4" imgW="2199437" imgH="2818790" progId="">
              <p:embed/>
            </p:oleObj>
          </a:graphicData>
        </a:graphic>
      </p:graphicFrame>
      <p:grpSp>
        <p:nvGrpSpPr>
          <p:cNvPr id="83" name="Group 82"/>
          <p:cNvGrpSpPr/>
          <p:nvPr/>
        </p:nvGrpSpPr>
        <p:grpSpPr>
          <a:xfrm>
            <a:off x="3523498" y="4937908"/>
            <a:ext cx="2707782" cy="1795060"/>
            <a:chOff x="3523498" y="4937908"/>
            <a:chExt cx="2707782" cy="1795060"/>
          </a:xfrm>
        </p:grpSpPr>
        <p:pic>
          <p:nvPicPr>
            <p:cNvPr id="11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23498" y="5199518"/>
              <a:ext cx="2668872" cy="718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Box 37"/>
            <p:cNvSpPr txBox="1">
              <a:spLocks noChangeArrowheads="1"/>
            </p:cNvSpPr>
            <p:nvPr/>
          </p:nvSpPr>
          <p:spPr bwMode="auto">
            <a:xfrm>
              <a:off x="4421200" y="4937908"/>
              <a:ext cx="1180532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100" dirty="0"/>
                <a:t>Conduction Band</a:t>
              </a:r>
            </a:p>
          </p:txBody>
        </p:sp>
        <p:sp>
          <p:nvSpPr>
            <p:cNvPr id="14" name="TextBox 38"/>
            <p:cNvSpPr txBox="1">
              <a:spLocks noChangeArrowheads="1"/>
            </p:cNvSpPr>
            <p:nvPr/>
          </p:nvSpPr>
          <p:spPr bwMode="auto">
            <a:xfrm>
              <a:off x="3722740" y="6471358"/>
              <a:ext cx="1137292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100" dirty="0"/>
                <a:t>Valence Band</a:t>
              </a:r>
            </a:p>
          </p:txBody>
        </p:sp>
        <p:cxnSp>
          <p:nvCxnSpPr>
            <p:cNvPr id="15" name="Straight Connector 14"/>
            <p:cNvCxnSpPr/>
            <p:nvPr/>
          </p:nvCxnSpPr>
          <p:spPr bwMode="auto">
            <a:xfrm>
              <a:off x="3523498" y="6356008"/>
              <a:ext cx="2707782" cy="114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 bwMode="auto">
            <a:xfrm flipH="1" flipV="1">
              <a:off x="5466829" y="5295370"/>
              <a:ext cx="53475" cy="62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400"/>
            </a:p>
          </p:txBody>
        </p:sp>
        <p:cxnSp>
          <p:nvCxnSpPr>
            <p:cNvPr id="19" name="Straight Arrow Connector 18"/>
            <p:cNvCxnSpPr/>
            <p:nvPr/>
          </p:nvCxnSpPr>
          <p:spPr bwMode="auto">
            <a:xfrm flipV="1">
              <a:off x="4507926" y="5410621"/>
              <a:ext cx="1216" cy="14606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Curved Connector 20"/>
            <p:cNvCxnSpPr/>
            <p:nvPr/>
          </p:nvCxnSpPr>
          <p:spPr bwMode="auto">
            <a:xfrm flipV="1">
              <a:off x="4033941" y="5250866"/>
              <a:ext cx="200532" cy="51352"/>
            </a:xfrm>
            <a:prstGeom prst="curvedConnector3">
              <a:avLst>
                <a:gd name="adj1" fmla="val 19888"/>
              </a:avLst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Oval 21"/>
            <p:cNvSpPr/>
            <p:nvPr/>
          </p:nvSpPr>
          <p:spPr bwMode="auto">
            <a:xfrm flipH="1" flipV="1">
              <a:off x="4478756" y="5558964"/>
              <a:ext cx="53475" cy="627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400"/>
            </a:p>
          </p:txBody>
        </p:sp>
        <p:sp>
          <p:nvSpPr>
            <p:cNvPr id="23" name="Oval 22"/>
            <p:cNvSpPr/>
            <p:nvPr/>
          </p:nvSpPr>
          <p:spPr bwMode="auto">
            <a:xfrm flipH="1" flipV="1">
              <a:off x="3997481" y="5353566"/>
              <a:ext cx="53475" cy="6276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400"/>
            </a:p>
          </p:txBody>
        </p:sp>
        <p:cxnSp>
          <p:nvCxnSpPr>
            <p:cNvPr id="24" name="Curved Connector 23"/>
            <p:cNvCxnSpPr/>
            <p:nvPr/>
          </p:nvCxnSpPr>
          <p:spPr bwMode="auto">
            <a:xfrm rot="16200000" flipH="1">
              <a:off x="5521383" y="5261942"/>
              <a:ext cx="182576" cy="160426"/>
            </a:xfrm>
            <a:prstGeom prst="curvedConnector3">
              <a:avLst>
                <a:gd name="adj1" fmla="val -13812"/>
              </a:avLst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5" name="Rectangle 24"/>
            <p:cNvSpPr/>
            <p:nvPr/>
          </p:nvSpPr>
          <p:spPr bwMode="auto">
            <a:xfrm>
              <a:off x="3961021" y="5661663"/>
              <a:ext cx="218761" cy="1540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40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4507924" y="5764362"/>
              <a:ext cx="109381" cy="1540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400"/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5601732" y="5610313"/>
              <a:ext cx="109381" cy="1540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400"/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>
              <a:off x="4511981" y="5641742"/>
              <a:ext cx="7870" cy="71571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>
              <a:off x="4024772" y="5421686"/>
              <a:ext cx="0" cy="93205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>
              <a:off x="5496549" y="5375649"/>
              <a:ext cx="25156" cy="989846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6570703" y="4395662"/>
            <a:ext cx="1806156" cy="2263742"/>
            <a:chOff x="5580112" y="1484784"/>
            <a:chExt cx="2592287" cy="3207643"/>
          </a:xfrm>
        </p:grpSpPr>
        <p:sp>
          <p:nvSpPr>
            <p:cNvPr id="50" name="Freeform 51"/>
            <p:cNvSpPr>
              <a:spLocks/>
            </p:cNvSpPr>
            <p:nvPr/>
          </p:nvSpPr>
          <p:spPr bwMode="auto">
            <a:xfrm>
              <a:off x="6277978" y="3662544"/>
              <a:ext cx="1097702" cy="1029883"/>
            </a:xfrm>
            <a:custGeom>
              <a:avLst/>
              <a:gdLst>
                <a:gd name="T0" fmla="*/ 0 w 1980"/>
                <a:gd name="T1" fmla="*/ 2147483647 h 1620"/>
                <a:gd name="T2" fmla="*/ 2147483647 w 1980"/>
                <a:gd name="T3" fmla="*/ 0 h 1620"/>
                <a:gd name="T4" fmla="*/ 2147483647 w 1980"/>
                <a:gd name="T5" fmla="*/ 2147483647 h 1620"/>
                <a:gd name="T6" fmla="*/ 0 60000 65536"/>
                <a:gd name="T7" fmla="*/ 0 60000 65536"/>
                <a:gd name="T8" fmla="*/ 0 60000 65536"/>
                <a:gd name="T9" fmla="*/ 0 w 1980"/>
                <a:gd name="T10" fmla="*/ 0 h 1620"/>
                <a:gd name="T11" fmla="*/ 1980 w 1980"/>
                <a:gd name="T12" fmla="*/ 1620 h 16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80" h="1620">
                  <a:moveTo>
                    <a:pt x="0" y="1620"/>
                  </a:moveTo>
                  <a:cubicBezTo>
                    <a:pt x="375" y="810"/>
                    <a:pt x="750" y="0"/>
                    <a:pt x="1080" y="0"/>
                  </a:cubicBezTo>
                  <a:cubicBezTo>
                    <a:pt x="1410" y="0"/>
                    <a:pt x="1695" y="810"/>
                    <a:pt x="1980" y="1620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51" name="Freeform 52"/>
            <p:cNvSpPr>
              <a:spLocks/>
            </p:cNvSpPr>
            <p:nvPr/>
          </p:nvSpPr>
          <p:spPr bwMode="auto">
            <a:xfrm>
              <a:off x="6277978" y="1484784"/>
              <a:ext cx="1105079" cy="1031340"/>
            </a:xfrm>
            <a:custGeom>
              <a:avLst/>
              <a:gdLst>
                <a:gd name="T0" fmla="*/ 0 w 1980"/>
                <a:gd name="T1" fmla="*/ 0 h 1620"/>
                <a:gd name="T2" fmla="*/ 2147483647 w 1980"/>
                <a:gd name="T3" fmla="*/ 2147483647 h 1620"/>
                <a:gd name="T4" fmla="*/ 2147483647 w 1980"/>
                <a:gd name="T5" fmla="*/ 0 h 1620"/>
                <a:gd name="T6" fmla="*/ 0 60000 65536"/>
                <a:gd name="T7" fmla="*/ 0 60000 65536"/>
                <a:gd name="T8" fmla="*/ 0 60000 65536"/>
                <a:gd name="T9" fmla="*/ 0 w 1980"/>
                <a:gd name="T10" fmla="*/ 0 h 1620"/>
                <a:gd name="T11" fmla="*/ 1980 w 1980"/>
                <a:gd name="T12" fmla="*/ 1620 h 16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80" h="1620">
                  <a:moveTo>
                    <a:pt x="0" y="0"/>
                  </a:moveTo>
                  <a:cubicBezTo>
                    <a:pt x="375" y="810"/>
                    <a:pt x="750" y="1620"/>
                    <a:pt x="1080" y="1620"/>
                  </a:cubicBezTo>
                  <a:cubicBezTo>
                    <a:pt x="1410" y="1620"/>
                    <a:pt x="1695" y="810"/>
                    <a:pt x="1980" y="0"/>
                  </a:cubicBezTo>
                </a:path>
              </a:pathLst>
            </a:custGeom>
            <a:gradFill flip="none" rotWithShape="1">
              <a:gsLst>
                <a:gs pos="3300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6200000" scaled="1"/>
              <a:tileRect/>
            </a:gradFill>
            <a:ln w="28575" cmpd="sng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52" name="Freeform 53"/>
            <p:cNvSpPr>
              <a:spLocks/>
            </p:cNvSpPr>
            <p:nvPr/>
          </p:nvSpPr>
          <p:spPr bwMode="auto">
            <a:xfrm>
              <a:off x="5580112" y="3090062"/>
              <a:ext cx="2592287" cy="572482"/>
            </a:xfrm>
            <a:custGeom>
              <a:avLst/>
              <a:gdLst>
                <a:gd name="T0" fmla="*/ 0 w 4680"/>
                <a:gd name="T1" fmla="*/ 2147483647 h 900"/>
                <a:gd name="T2" fmla="*/ 2147483647 w 4680"/>
                <a:gd name="T3" fmla="*/ 0 h 900"/>
                <a:gd name="T4" fmla="*/ 2147483647 w 4680"/>
                <a:gd name="T5" fmla="*/ 2147483647 h 900"/>
                <a:gd name="T6" fmla="*/ 0 60000 65536"/>
                <a:gd name="T7" fmla="*/ 0 60000 65536"/>
                <a:gd name="T8" fmla="*/ 0 60000 65536"/>
                <a:gd name="T9" fmla="*/ 0 w 4680"/>
                <a:gd name="T10" fmla="*/ 0 h 900"/>
                <a:gd name="T11" fmla="*/ 4680 w 4680"/>
                <a:gd name="T12" fmla="*/ 900 h 9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680" h="900">
                  <a:moveTo>
                    <a:pt x="0" y="900"/>
                  </a:moveTo>
                  <a:cubicBezTo>
                    <a:pt x="780" y="450"/>
                    <a:pt x="1560" y="0"/>
                    <a:pt x="2340" y="0"/>
                  </a:cubicBezTo>
                  <a:cubicBezTo>
                    <a:pt x="3120" y="0"/>
                    <a:pt x="3900" y="450"/>
                    <a:pt x="4680" y="900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53" name="Freeform 54"/>
            <p:cNvSpPr>
              <a:spLocks/>
            </p:cNvSpPr>
            <p:nvPr/>
          </p:nvSpPr>
          <p:spPr bwMode="auto">
            <a:xfrm>
              <a:off x="5979946" y="3090062"/>
              <a:ext cx="1794093" cy="799726"/>
            </a:xfrm>
            <a:custGeom>
              <a:avLst/>
              <a:gdLst>
                <a:gd name="T0" fmla="*/ 0 w 3240"/>
                <a:gd name="T1" fmla="*/ 2147483647 h 1260"/>
                <a:gd name="T2" fmla="*/ 2147483647 w 3240"/>
                <a:gd name="T3" fmla="*/ 0 h 1260"/>
                <a:gd name="T4" fmla="*/ 2147483647 w 3240"/>
                <a:gd name="T5" fmla="*/ 2147483647 h 1260"/>
                <a:gd name="T6" fmla="*/ 0 60000 65536"/>
                <a:gd name="T7" fmla="*/ 0 60000 65536"/>
                <a:gd name="T8" fmla="*/ 0 60000 65536"/>
                <a:gd name="T9" fmla="*/ 0 w 3240"/>
                <a:gd name="T10" fmla="*/ 0 h 1260"/>
                <a:gd name="T11" fmla="*/ 3240 w 3240"/>
                <a:gd name="T12" fmla="*/ 1260 h 12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240" h="1260">
                  <a:moveTo>
                    <a:pt x="0" y="1260"/>
                  </a:moveTo>
                  <a:cubicBezTo>
                    <a:pt x="540" y="630"/>
                    <a:pt x="1080" y="0"/>
                    <a:pt x="1620" y="0"/>
                  </a:cubicBezTo>
                  <a:cubicBezTo>
                    <a:pt x="2160" y="0"/>
                    <a:pt x="2700" y="630"/>
                    <a:pt x="3240" y="1260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 flipH="1">
              <a:off x="7028656" y="2415396"/>
              <a:ext cx="1872" cy="674666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>
              <a:off x="6624217" y="2204864"/>
              <a:ext cx="147519" cy="874766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6876256" y="2516124"/>
              <a:ext cx="0" cy="57393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7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88" y="3781425"/>
            <a:ext cx="3921125" cy="3076575"/>
          </a:xfrm>
          <a:prstGeom prst="rect">
            <a:avLst/>
          </a:prstGeom>
          <a:noFill/>
        </p:spPr>
      </p:pic>
      <p:sp>
        <p:nvSpPr>
          <p:cNvPr id="11268" name="TextBox 8"/>
          <p:cNvSpPr txBox="1">
            <a:spLocks noChangeArrowheads="1"/>
          </p:cNvSpPr>
          <p:nvPr/>
        </p:nvSpPr>
        <p:spPr bwMode="auto">
          <a:xfrm>
            <a:off x="217411" y="839867"/>
            <a:ext cx="4101405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600"/>
              </a:spcBef>
            </a:pP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PL obtained from</a:t>
            </a:r>
            <a:r>
              <a:rPr kumimoji="0" lang="en-GB" sz="16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InAsN on GaAs</a:t>
            </a: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kumimoji="0" lang="en-GB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across the mid-IR spectral range with addition of </a:t>
            </a: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small </a:t>
            </a:r>
            <a:r>
              <a:rPr kumimoji="0" lang="en-GB" sz="160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quantities </a:t>
            </a:r>
            <a:r>
              <a:rPr kumimoji="0" lang="en-GB" sz="160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(~ </a:t>
            </a:r>
            <a:r>
              <a:rPr kumimoji="0" lang="en-GB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1%) of </a:t>
            </a: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nitrogen</a:t>
            </a:r>
            <a:endParaRPr kumimoji="0" lang="en-GB" sz="16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spcBef>
                <a:spcPts val="600"/>
              </a:spcBef>
            </a:pP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Good </a:t>
            </a:r>
            <a:r>
              <a:rPr kumimoji="0" lang="en-GB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agreement with </a:t>
            </a: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band anti-crossing model</a:t>
            </a:r>
            <a:endParaRPr kumimoji="0" lang="en-GB" sz="16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spcBef>
                <a:spcPts val="600"/>
              </a:spcBef>
            </a:pP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Inclusion of nitrogen </a:t>
            </a:r>
            <a:r>
              <a:rPr kumimoji="0" lang="en-GB" sz="1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improves</a:t>
            </a: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the peak intensity InAsN &gt; InAs on GaAs</a:t>
            </a:r>
          </a:p>
          <a:p>
            <a:pPr eaLnBrk="0" hangingPunct="0">
              <a:spcBef>
                <a:spcPts val="600"/>
              </a:spcBef>
            </a:pP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Photoreflectance shows </a:t>
            </a:r>
            <a:r>
              <a:rPr kumimoji="0" lang="el-GR" sz="16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Δ</a:t>
            </a:r>
            <a:r>
              <a:rPr kumimoji="0" lang="en-GB" sz="1600" baseline="-250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0</a:t>
            </a:r>
            <a:r>
              <a:rPr kumimoji="0" lang="en-GB" sz="16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is constant </a:t>
            </a: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with increasing N</a:t>
            </a:r>
          </a:p>
          <a:p>
            <a:pPr eaLnBrk="0" hangingPunct="0">
              <a:spcBef>
                <a:spcPts val="600"/>
              </a:spcBef>
            </a:pPr>
            <a:r>
              <a:rPr lang="en-GB" sz="1600" dirty="0" smtClean="0">
                <a:latin typeface="Calibri" pitchFamily="34" charset="0"/>
                <a:cs typeface="Calibri" pitchFamily="34" charset="0"/>
              </a:rPr>
              <a:t>Activation energy increases with increasing N content – </a:t>
            </a:r>
            <a:r>
              <a:rPr lang="en-GB" sz="1600" dirty="0" err="1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CHSH</a:t>
            </a:r>
            <a:r>
              <a:rPr lang="en-GB" sz="16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Auger detuning</a:t>
            </a:r>
          </a:p>
          <a:p>
            <a:pPr eaLnBrk="0" hangingPunct="0">
              <a:spcBef>
                <a:spcPts val="600"/>
              </a:spcBef>
            </a:pPr>
            <a:endParaRPr kumimoji="0" lang="en-GB" sz="1600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spcBef>
                <a:spcPts val="600"/>
              </a:spcBef>
            </a:pPr>
            <a:endParaRPr kumimoji="0" lang="en-GB" sz="1600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>
              <a:spcBef>
                <a:spcPts val="600"/>
              </a:spcBef>
            </a:pPr>
            <a:endParaRPr kumimoji="0" lang="en-GB" sz="1600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endParaRPr kumimoji="0" lang="en-GB" sz="1000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270" name="Rectangle 11"/>
          <p:cNvSpPr>
            <a:spLocks noChangeArrowheads="1"/>
          </p:cNvSpPr>
          <p:nvPr/>
        </p:nvSpPr>
        <p:spPr bwMode="auto">
          <a:xfrm>
            <a:off x="268708" y="316647"/>
            <a:ext cx="26981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InAsN on GaAs</a:t>
            </a:r>
            <a:endParaRPr kumimoji="0" lang="en-GB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3999634" y="0"/>
            <a:ext cx="5144366" cy="4077072"/>
            <a:chOff x="4251211" y="65275"/>
            <a:chExt cx="4894283" cy="3786190"/>
          </a:xfrm>
        </p:grpSpPr>
        <p:sp>
          <p:nvSpPr>
            <p:cNvPr id="11274" name="TextBox 13"/>
            <p:cNvSpPr txBox="1">
              <a:spLocks noChangeArrowheads="1"/>
            </p:cNvSpPr>
            <p:nvPr/>
          </p:nvSpPr>
          <p:spPr bwMode="auto">
            <a:xfrm>
              <a:off x="7572396" y="714356"/>
              <a:ext cx="707171" cy="337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GB" sz="1800">
                  <a:solidFill>
                    <a:srgbClr val="000000"/>
                  </a:solidFill>
                  <a:latin typeface="Trebuchet MS" pitchFamily="34" charset="0"/>
                </a:rPr>
                <a:t>4K PL</a:t>
              </a:r>
            </a:p>
          </p:txBody>
        </p:sp>
      </p:grpSp>
      <p:sp>
        <p:nvSpPr>
          <p:cNvPr id="11" name="Right Arrow 7"/>
          <p:cNvSpPr>
            <a:spLocks noChangeArrowheads="1"/>
          </p:cNvSpPr>
          <p:nvPr/>
        </p:nvSpPr>
        <p:spPr bwMode="auto">
          <a:xfrm rot="-3348606">
            <a:off x="5793469" y="2400083"/>
            <a:ext cx="590550" cy="223837"/>
          </a:xfrm>
          <a:prstGeom prst="rightArrow">
            <a:avLst>
              <a:gd name="adj1" fmla="val 50000"/>
              <a:gd name="adj2" fmla="val 50030"/>
            </a:avLst>
          </a:prstGeom>
          <a:solidFill>
            <a:srgbClr val="FF0000">
              <a:alpha val="78038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088744" y="1866726"/>
            <a:ext cx="130492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improved PL</a:t>
            </a:r>
          </a:p>
        </p:txBody>
      </p:sp>
      <p:pic>
        <p:nvPicPr>
          <p:cNvPr id="4157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3425" y="3551238"/>
            <a:ext cx="4600575" cy="3046412"/>
          </a:xfrm>
          <a:prstGeom prst="rect">
            <a:avLst/>
          </a:prstGeom>
          <a:noFill/>
        </p:spPr>
      </p:pic>
      <p:pic>
        <p:nvPicPr>
          <p:cNvPr id="415746" name="Object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8913" y="0"/>
            <a:ext cx="5145087" cy="40767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4"/>
          <p:cNvSpPr>
            <a:spLocks noGrp="1" noChangeArrowheads="1"/>
          </p:cNvSpPr>
          <p:nvPr>
            <p:ph type="title"/>
          </p:nvPr>
        </p:nvSpPr>
        <p:spPr>
          <a:xfrm>
            <a:off x="530225" y="0"/>
            <a:ext cx="8229600" cy="1143000"/>
          </a:xfrm>
        </p:spPr>
        <p:txBody>
          <a:bodyPr lIns="80979" tIns="40490" rIns="80979" bIns="40490">
            <a:normAutofit/>
          </a:bodyPr>
          <a:lstStyle/>
          <a:p>
            <a:pPr algn="l" defTabSz="866775"/>
            <a:r>
              <a:rPr lang="en-GB" sz="2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Adding </a:t>
            </a:r>
            <a:r>
              <a:rPr lang="en-GB" sz="28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Sb</a:t>
            </a:r>
            <a:r>
              <a:rPr lang="en-GB" sz="2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-  MBE growth of InAsSbN</a:t>
            </a:r>
            <a:endParaRPr lang="en-US" sz="2800" b="1" dirty="0" smtClean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23529" y="3501008"/>
            <a:ext cx="4176462" cy="1368152"/>
          </a:xfrm>
          <a:noFill/>
        </p:spPr>
        <p:txBody>
          <a:bodyPr>
            <a:normAutofit/>
          </a:bodyPr>
          <a:lstStyle/>
          <a:p>
            <a:pPr marL="180975" indent="-180975" defTabSz="979488">
              <a:lnSpc>
                <a:spcPct val="80000"/>
              </a:lnSpc>
              <a:buNone/>
            </a:pPr>
            <a:r>
              <a:rPr lang="en-US" sz="1600" dirty="0" smtClean="0"/>
              <a:t>N is hard to incorporate</a:t>
            </a:r>
          </a:p>
          <a:p>
            <a:pPr marL="0" indent="0" defTabSz="979488">
              <a:lnSpc>
                <a:spcPct val="80000"/>
              </a:lnSpc>
              <a:buNone/>
            </a:pPr>
            <a:r>
              <a:rPr lang="en-US" sz="1600" dirty="0" smtClean="0"/>
              <a:t>Use Sb to </a:t>
            </a:r>
            <a:r>
              <a:rPr lang="en-GB" sz="1600" dirty="0" smtClean="0"/>
              <a:t>reduce lattice mismatch increase N incorporation improve quality</a:t>
            </a:r>
          </a:p>
          <a:p>
            <a:pPr marL="534988" lvl="1" indent="-180975" defTabSz="979488">
              <a:lnSpc>
                <a:spcPct val="80000"/>
              </a:lnSpc>
              <a:buNone/>
            </a:pPr>
            <a:endParaRPr lang="en-GB" sz="1600" dirty="0" smtClean="0"/>
          </a:p>
          <a:p>
            <a:pPr marL="361950" lvl="1" indent="-180975" defTabSz="979488">
              <a:lnSpc>
                <a:spcPct val="80000"/>
              </a:lnSpc>
              <a:buNone/>
            </a:pPr>
            <a:endParaRPr lang="en-GB" sz="1600" dirty="0" smtClean="0"/>
          </a:p>
          <a:p>
            <a:pPr marL="795338" lvl="1" indent="-306388" defTabSz="979488">
              <a:lnSpc>
                <a:spcPct val="80000"/>
              </a:lnSpc>
            </a:pPr>
            <a:endParaRPr lang="en-GB" sz="1600" dirty="0" smtClean="0"/>
          </a:p>
          <a:p>
            <a:pPr marL="795338" lvl="1" indent="-306388" defTabSz="979488">
              <a:lnSpc>
                <a:spcPct val="80000"/>
              </a:lnSpc>
            </a:pPr>
            <a:endParaRPr lang="en-GB" sz="1600" dirty="0" smtClean="0"/>
          </a:p>
        </p:txBody>
      </p:sp>
      <p:grpSp>
        <p:nvGrpSpPr>
          <p:cNvPr id="2" name="Group 26"/>
          <p:cNvGrpSpPr/>
          <p:nvPr/>
        </p:nvGrpSpPr>
        <p:grpSpPr>
          <a:xfrm>
            <a:off x="617122" y="928047"/>
            <a:ext cx="3189470" cy="2428946"/>
            <a:chOff x="5160963" y="1257300"/>
            <a:chExt cx="3480793" cy="2858303"/>
          </a:xfrm>
        </p:grpSpPr>
        <p:sp>
          <p:nvSpPr>
            <p:cNvPr id="63494" name="Line 2532"/>
            <p:cNvSpPr>
              <a:spLocks noChangeShapeType="1"/>
            </p:cNvSpPr>
            <p:nvPr/>
          </p:nvSpPr>
          <p:spPr bwMode="auto">
            <a:xfrm flipV="1">
              <a:off x="5275263" y="1849438"/>
              <a:ext cx="1565275" cy="60801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GB" sz="1800"/>
            </a:p>
          </p:txBody>
        </p:sp>
        <p:sp>
          <p:nvSpPr>
            <p:cNvPr id="63495" name="Line 2533"/>
            <p:cNvSpPr>
              <a:spLocks noChangeShapeType="1"/>
            </p:cNvSpPr>
            <p:nvPr/>
          </p:nvSpPr>
          <p:spPr bwMode="auto">
            <a:xfrm flipV="1">
              <a:off x="6832601" y="1689904"/>
              <a:ext cx="1431724" cy="164296"/>
            </a:xfrm>
            <a:prstGeom prst="line">
              <a:avLst/>
            </a:prstGeom>
            <a:noFill/>
            <a:ln w="57150">
              <a:solidFill>
                <a:srgbClr val="3366FF"/>
              </a:solidFill>
              <a:round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endParaRPr lang="en-GB" sz="1800"/>
            </a:p>
          </p:txBody>
        </p:sp>
        <p:sp>
          <p:nvSpPr>
            <p:cNvPr id="63496" name="Line 2534"/>
            <p:cNvSpPr>
              <a:spLocks noChangeShapeType="1"/>
            </p:cNvSpPr>
            <p:nvPr/>
          </p:nvSpPr>
          <p:spPr bwMode="auto">
            <a:xfrm flipV="1">
              <a:off x="5768975" y="2054225"/>
              <a:ext cx="536575" cy="804863"/>
            </a:xfrm>
            <a:prstGeom prst="line">
              <a:avLst/>
            </a:prstGeom>
            <a:noFill/>
            <a:ln w="57150">
              <a:solidFill>
                <a:srgbClr val="9933FF"/>
              </a:solidFill>
              <a:prstDash val="dash"/>
              <a:round/>
              <a:headEnd type="triangle" w="med" len="med"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GB" sz="1800"/>
            </a:p>
          </p:txBody>
        </p:sp>
        <p:sp>
          <p:nvSpPr>
            <p:cNvPr id="63497" name="Line 2535"/>
            <p:cNvSpPr>
              <a:spLocks noChangeShapeType="1"/>
            </p:cNvSpPr>
            <p:nvPr/>
          </p:nvSpPr>
          <p:spPr bwMode="auto">
            <a:xfrm flipV="1">
              <a:off x="5259388" y="3186113"/>
              <a:ext cx="1565275" cy="73025"/>
            </a:xfrm>
            <a:prstGeom prst="line">
              <a:avLst/>
            </a:prstGeom>
            <a:noFill/>
            <a:ln w="57150">
              <a:solidFill>
                <a:srgbClr val="009900"/>
              </a:solidFill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GB" sz="1800"/>
            </a:p>
          </p:txBody>
        </p:sp>
        <p:sp>
          <p:nvSpPr>
            <p:cNvPr id="63498" name="Line 2537"/>
            <p:cNvSpPr>
              <a:spLocks noChangeShapeType="1"/>
            </p:cNvSpPr>
            <p:nvPr/>
          </p:nvSpPr>
          <p:spPr bwMode="auto">
            <a:xfrm flipV="1">
              <a:off x="6824663" y="3028950"/>
              <a:ext cx="1614487" cy="160338"/>
            </a:xfrm>
            <a:prstGeom prst="line">
              <a:avLst/>
            </a:prstGeom>
            <a:noFill/>
            <a:ln w="28575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en-GB" sz="1800"/>
            </a:p>
          </p:txBody>
        </p:sp>
        <p:sp>
          <p:nvSpPr>
            <p:cNvPr id="63499" name="Line 2538"/>
            <p:cNvSpPr>
              <a:spLocks noChangeShapeType="1"/>
            </p:cNvSpPr>
            <p:nvPr/>
          </p:nvSpPr>
          <p:spPr bwMode="auto">
            <a:xfrm>
              <a:off x="5327650" y="3494088"/>
              <a:ext cx="142875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Dot"/>
              <a:round/>
              <a:headEnd type="triangle" w="med" len="med"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en-GB" sz="1800"/>
            </a:p>
          </p:txBody>
        </p:sp>
        <p:sp>
          <p:nvSpPr>
            <p:cNvPr id="63500" name="Line 2539"/>
            <p:cNvSpPr>
              <a:spLocks noChangeShapeType="1"/>
            </p:cNvSpPr>
            <p:nvPr/>
          </p:nvSpPr>
          <p:spPr bwMode="auto">
            <a:xfrm>
              <a:off x="6985000" y="3494088"/>
              <a:ext cx="150495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Dot"/>
              <a:round/>
              <a:headEnd/>
              <a:tailEnd type="triangle" w="med" len="med"/>
            </a:ln>
          </p:spPr>
          <p:txBody>
            <a:bodyPr lIns="0" tIns="0" rIns="0" bIns="0">
              <a:spAutoFit/>
            </a:bodyPr>
            <a:lstStyle/>
            <a:p>
              <a:endParaRPr lang="en-GB" sz="1800"/>
            </a:p>
          </p:txBody>
        </p:sp>
        <p:sp>
          <p:nvSpPr>
            <p:cNvPr id="13" name="Line 2540"/>
            <p:cNvSpPr>
              <a:spLocks noChangeShapeType="1"/>
            </p:cNvSpPr>
            <p:nvPr/>
          </p:nvSpPr>
          <p:spPr bwMode="auto">
            <a:xfrm flipH="1">
              <a:off x="6824663" y="1520825"/>
              <a:ext cx="6350" cy="2070100"/>
            </a:xfrm>
            <a:prstGeom prst="line">
              <a:avLst/>
            </a:prstGeom>
            <a:ln>
              <a:headEnd type="triangle" w="med" len="med"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endParaRPr lang="en-GB" sz="1100"/>
            </a:p>
          </p:txBody>
        </p:sp>
        <p:sp>
          <p:nvSpPr>
            <p:cNvPr id="14" name="Line 2542"/>
            <p:cNvSpPr>
              <a:spLocks noChangeShapeType="1"/>
            </p:cNvSpPr>
            <p:nvPr/>
          </p:nvSpPr>
          <p:spPr bwMode="auto">
            <a:xfrm>
              <a:off x="5160963" y="3176588"/>
              <a:ext cx="3406775" cy="4762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endParaRPr lang="en-GB" sz="1100"/>
            </a:p>
          </p:txBody>
        </p:sp>
        <p:sp>
          <p:nvSpPr>
            <p:cNvPr id="15" name="Line 2545"/>
            <p:cNvSpPr>
              <a:spLocks noChangeShapeType="1"/>
            </p:cNvSpPr>
            <p:nvPr/>
          </p:nvSpPr>
          <p:spPr bwMode="auto">
            <a:xfrm>
              <a:off x="5270500" y="2468563"/>
              <a:ext cx="0" cy="792162"/>
            </a:xfrm>
            <a:prstGeom prst="line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endParaRPr lang="en-GB" sz="1100"/>
            </a:p>
          </p:txBody>
        </p:sp>
        <p:sp>
          <p:nvSpPr>
            <p:cNvPr id="63504" name="Text Box 2546"/>
            <p:cNvSpPr txBox="1">
              <a:spLocks noChangeArrowheads="1"/>
            </p:cNvSpPr>
            <p:nvPr/>
          </p:nvSpPr>
          <p:spPr bwMode="auto">
            <a:xfrm>
              <a:off x="6573838" y="1257300"/>
              <a:ext cx="436686" cy="22797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3295650"/>
              <a:r>
                <a:rPr lang="en-GB" sz="1400" b="1" dirty="0">
                  <a:solidFill>
                    <a:srgbClr val="A50021"/>
                  </a:solidFill>
                </a:rPr>
                <a:t>InAs</a:t>
              </a:r>
            </a:p>
          </p:txBody>
        </p:sp>
        <p:sp>
          <p:nvSpPr>
            <p:cNvPr id="63505" name="Text Box 2549"/>
            <p:cNvSpPr txBox="1">
              <a:spLocks noChangeArrowheads="1"/>
            </p:cNvSpPr>
            <p:nvPr/>
          </p:nvSpPr>
          <p:spPr bwMode="auto">
            <a:xfrm>
              <a:off x="7342981" y="1443036"/>
              <a:ext cx="1044029" cy="17098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3295650"/>
              <a:r>
                <a:rPr lang="en-GB" sz="1050" dirty="0"/>
                <a:t>Conduction band</a:t>
              </a:r>
            </a:p>
          </p:txBody>
        </p:sp>
        <p:sp>
          <p:nvSpPr>
            <p:cNvPr id="63506" name="Text Box 2550"/>
            <p:cNvSpPr txBox="1">
              <a:spLocks noChangeArrowheads="1"/>
            </p:cNvSpPr>
            <p:nvPr/>
          </p:nvSpPr>
          <p:spPr bwMode="auto">
            <a:xfrm>
              <a:off x="7811887" y="2936875"/>
              <a:ext cx="829869" cy="17098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3295650"/>
              <a:r>
                <a:rPr lang="en-GB" sz="1050" dirty="0"/>
                <a:t>Valence band</a:t>
              </a:r>
            </a:p>
          </p:txBody>
        </p:sp>
        <p:sp>
          <p:nvSpPr>
            <p:cNvPr id="63507" name="Line 2551"/>
            <p:cNvSpPr>
              <a:spLocks noChangeShapeType="1"/>
            </p:cNvSpPr>
            <p:nvPr/>
          </p:nvSpPr>
          <p:spPr bwMode="auto">
            <a:xfrm flipV="1">
              <a:off x="6815138" y="2754775"/>
              <a:ext cx="1530209" cy="426575"/>
            </a:xfrm>
            <a:prstGeom prst="line">
              <a:avLst/>
            </a:prstGeom>
            <a:noFill/>
            <a:ln w="57150">
              <a:solidFill>
                <a:srgbClr val="009900"/>
              </a:solidFill>
              <a:round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endParaRPr lang="en-GB" sz="1800"/>
            </a:p>
          </p:txBody>
        </p:sp>
        <p:sp>
          <p:nvSpPr>
            <p:cNvPr id="63508" name="Text Box 2552"/>
            <p:cNvSpPr txBox="1">
              <a:spLocks noChangeArrowheads="1"/>
            </p:cNvSpPr>
            <p:nvPr/>
          </p:nvSpPr>
          <p:spPr bwMode="auto">
            <a:xfrm>
              <a:off x="5275262" y="3560763"/>
              <a:ext cx="945315" cy="537378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3295650"/>
              <a:r>
                <a:rPr lang="en-GB" sz="1100" b="1" dirty="0">
                  <a:solidFill>
                    <a:srgbClr val="A50021"/>
                  </a:solidFill>
                </a:rPr>
                <a:t>Increasing N</a:t>
              </a:r>
            </a:p>
            <a:p>
              <a:pPr defTabSz="3295650"/>
              <a:endParaRPr lang="en-GB" sz="1100" dirty="0"/>
            </a:p>
            <a:p>
              <a:pPr defTabSz="3295650"/>
              <a:r>
                <a:rPr lang="en-GB" sz="1100" i="1" dirty="0"/>
                <a:t>Tensile strain</a:t>
              </a:r>
            </a:p>
          </p:txBody>
        </p:sp>
        <p:sp>
          <p:nvSpPr>
            <p:cNvPr id="63509" name="Text Box 2553"/>
            <p:cNvSpPr txBox="1">
              <a:spLocks noChangeArrowheads="1"/>
            </p:cNvSpPr>
            <p:nvPr/>
          </p:nvSpPr>
          <p:spPr bwMode="auto">
            <a:xfrm>
              <a:off x="6991348" y="3578225"/>
              <a:ext cx="1226400" cy="537378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3295650"/>
              <a:r>
                <a:rPr lang="en-GB" sz="1100" b="1" dirty="0">
                  <a:solidFill>
                    <a:srgbClr val="A50021"/>
                  </a:solidFill>
                </a:rPr>
                <a:t>Increasing Sb </a:t>
              </a:r>
            </a:p>
            <a:p>
              <a:pPr defTabSz="3295650"/>
              <a:endParaRPr lang="en-GB" sz="1100" b="1" dirty="0">
                <a:solidFill>
                  <a:srgbClr val="A50021"/>
                </a:solidFill>
              </a:endParaRPr>
            </a:p>
            <a:p>
              <a:pPr defTabSz="3295650"/>
              <a:r>
                <a:rPr lang="en-GB" sz="1100" i="1" dirty="0"/>
                <a:t>Compressive strain</a:t>
              </a:r>
            </a:p>
          </p:txBody>
        </p:sp>
        <p:sp>
          <p:nvSpPr>
            <p:cNvPr id="63510" name="Text Box 2554"/>
            <p:cNvSpPr txBox="1">
              <a:spLocks noChangeArrowheads="1"/>
            </p:cNvSpPr>
            <p:nvPr/>
          </p:nvSpPr>
          <p:spPr bwMode="auto">
            <a:xfrm>
              <a:off x="5259387" y="1625599"/>
              <a:ext cx="960437" cy="390821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3295650"/>
              <a:r>
                <a:rPr lang="en-GB" sz="1200" i="1" dirty="0"/>
                <a:t>Adding N to InAs</a:t>
              </a:r>
            </a:p>
          </p:txBody>
        </p:sp>
        <p:sp>
          <p:nvSpPr>
            <p:cNvPr id="63511" name="Text Box 2555"/>
            <p:cNvSpPr txBox="1">
              <a:spLocks noChangeArrowheads="1"/>
            </p:cNvSpPr>
            <p:nvPr/>
          </p:nvSpPr>
          <p:spPr bwMode="auto">
            <a:xfrm>
              <a:off x="7302499" y="2217737"/>
              <a:ext cx="1127125" cy="390821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3295650"/>
              <a:r>
                <a:rPr lang="en-GB" sz="1200" i="1" dirty="0" smtClean="0"/>
                <a:t>Adding </a:t>
              </a:r>
              <a:r>
                <a:rPr lang="en-GB" sz="1200" i="1" dirty="0" err="1" smtClean="0"/>
                <a:t>Sb</a:t>
              </a:r>
              <a:r>
                <a:rPr lang="en-GB" sz="1200" i="1" dirty="0" smtClean="0"/>
                <a:t> to InAs</a:t>
              </a:r>
              <a:endParaRPr lang="en-GB" sz="1200" i="1" dirty="0"/>
            </a:p>
          </p:txBody>
        </p:sp>
        <p:sp>
          <p:nvSpPr>
            <p:cNvPr id="63512" name="Text Box 2557"/>
            <p:cNvSpPr txBox="1">
              <a:spLocks noChangeArrowheads="1"/>
            </p:cNvSpPr>
            <p:nvPr/>
          </p:nvSpPr>
          <p:spPr bwMode="auto">
            <a:xfrm>
              <a:off x="5338762" y="2708275"/>
              <a:ext cx="135524" cy="179126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3295650"/>
              <a:r>
                <a:rPr lang="en-GB" sz="1100"/>
                <a:t>E</a:t>
              </a:r>
              <a:r>
                <a:rPr lang="en-GB" sz="1100" baseline="-25000"/>
                <a:t>g</a:t>
              </a:r>
              <a:endParaRPr lang="en-GB" sz="1100"/>
            </a:p>
          </p:txBody>
        </p:sp>
      </p:grpSp>
      <p:pic>
        <p:nvPicPr>
          <p:cNvPr id="26" name="Picture 4" descr="InAsNSb 4K PL"/>
          <p:cNvPicPr>
            <a:picLocks noChangeAspect="1" noChangeArrowheads="1"/>
          </p:cNvPicPr>
          <p:nvPr/>
        </p:nvPicPr>
        <p:blipFill>
          <a:blip r:embed="rId2" cstate="print"/>
          <a:srcRect l="1074" t="8806" r="12883" b="5098"/>
          <a:stretch>
            <a:fillRect/>
          </a:stretch>
        </p:blipFill>
        <p:spPr bwMode="auto">
          <a:xfrm>
            <a:off x="4499992" y="855161"/>
            <a:ext cx="4259833" cy="28469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8" name="Rectangle 5"/>
          <p:cNvSpPr txBox="1">
            <a:spLocks noChangeArrowheads="1"/>
          </p:cNvSpPr>
          <p:nvPr/>
        </p:nvSpPr>
        <p:spPr bwMode="auto">
          <a:xfrm>
            <a:off x="376701" y="4293096"/>
            <a:ext cx="4405444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0979" tIns="40490" rIns="80979" bIns="40490" numCol="1" anchor="t" anchorCtr="0" compatLnSpc="1">
            <a:prstTxWarp prst="textNoShape">
              <a:avLst/>
            </a:prstTxWarp>
          </a:bodyPr>
          <a:lstStyle/>
          <a:p>
            <a:pPr defTabSz="979488" eaLnBrk="0" hangingPunct="0">
              <a:spcBef>
                <a:spcPct val="20000"/>
              </a:spcBef>
              <a:defRPr/>
            </a:pPr>
            <a:r>
              <a:rPr lang="en-GB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Symbol" pitchFamily="18" charset="2"/>
              </a:rPr>
              <a:t>Sb</a:t>
            </a:r>
            <a:r>
              <a:rPr lang="en-GB" sz="1600" dirty="0" smtClean="0">
                <a:latin typeface="+mn-lt"/>
                <a:sym typeface="Symbol" pitchFamily="18" charset="2"/>
              </a:rPr>
              <a:t> acts as </a:t>
            </a:r>
            <a:r>
              <a:rPr lang="en-GB" sz="16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Symbol" pitchFamily="18" charset="2"/>
              </a:rPr>
              <a:t>surfactant</a:t>
            </a:r>
            <a:r>
              <a:rPr lang="en-GB" sz="1600" dirty="0" smtClean="0">
                <a:solidFill>
                  <a:schemeClr val="accent2"/>
                </a:solidFill>
                <a:latin typeface="+mn-lt"/>
                <a:sym typeface="Symbol" pitchFamily="18" charset="2"/>
              </a:rPr>
              <a:t> </a:t>
            </a:r>
            <a:r>
              <a:rPr lang="en-GB" sz="1600" dirty="0" smtClean="0">
                <a:latin typeface="+mn-lt"/>
                <a:sym typeface="Symbol" pitchFamily="18" charset="2"/>
              </a:rPr>
              <a:t>to maintain 2D growth and reduces point defects </a:t>
            </a:r>
            <a:r>
              <a:rPr lang="en-GB" sz="1600" dirty="0" smtClean="0">
                <a:solidFill>
                  <a:schemeClr val="accent2"/>
                </a:solidFill>
                <a:latin typeface="+mn-lt"/>
                <a:sym typeface="Symbol" pitchFamily="18" charset="2"/>
              </a:rPr>
              <a:t>- 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Symbol" pitchFamily="18" charset="2"/>
              </a:rPr>
              <a:t>improves PL</a:t>
            </a:r>
            <a:endParaRPr kumimoji="0" lang="en-GB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Symbol" pitchFamily="18" charset="2"/>
            </a:endParaRPr>
          </a:p>
          <a:p>
            <a:pPr marL="0" marR="0" lvl="0" indent="0" algn="l" defTabSz="9794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Symbol" pitchFamily="18" charset="2"/>
              </a:rPr>
              <a:t>Red-shift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 pitchFamily="18" charset="2"/>
              </a:rPr>
              <a:t>of emission wavelength </a:t>
            </a:r>
          </a:p>
          <a:p>
            <a:pPr marL="0" marR="0" lvl="0" indent="0" algn="l" defTabSz="9794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 pitchFamily="18" charset="2"/>
              </a:rPr>
              <a:t>– need less N to reach longer wavelengths</a:t>
            </a:r>
          </a:p>
          <a:p>
            <a:pPr defTabSz="979488" eaLnBrk="0" hangingPunct="0">
              <a:spcBef>
                <a:spcPct val="20000"/>
              </a:spcBef>
              <a:defRPr/>
            </a:pPr>
            <a:r>
              <a:rPr kumimoji="0" lang="en-GB" sz="16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Symbol" pitchFamily="18" charset="2"/>
              </a:rPr>
              <a:t>Sb reduces N surface diffusion length - increases N incorporation </a:t>
            </a:r>
            <a:r>
              <a:rPr kumimoji="0" lang="en-GB" sz="1600" kern="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Symbol" pitchFamily="18" charset="2"/>
              </a:rPr>
              <a:t>~ 2.5x</a:t>
            </a:r>
          </a:p>
          <a:p>
            <a:pPr lvl="0" defTabSz="979488" eaLnBrk="0" hangingPunct="0">
              <a:spcBef>
                <a:spcPct val="20000"/>
              </a:spcBef>
              <a:defRPr/>
            </a:pPr>
            <a:r>
              <a:rPr lang="en-GB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  <a:sym typeface="Symbol" pitchFamily="18" charset="2"/>
              </a:rPr>
              <a:t>Reduction of Sb segregation induced by N </a:t>
            </a:r>
            <a:r>
              <a:rPr kumimoji="0" lang="en-GB" sz="16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Symbol" pitchFamily="18" charset="2"/>
              </a:rPr>
              <a:t>- increases Sb incorporation </a:t>
            </a:r>
            <a:r>
              <a:rPr kumimoji="0" lang="en-GB" sz="1600" kern="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Symbol" pitchFamily="18" charset="2"/>
              </a:rPr>
              <a:t>~1.5x</a:t>
            </a:r>
            <a:endParaRPr kumimoji="0" lang="en-GB" sz="1600" b="0" i="0" u="none" strike="noStrike" kern="0" cap="none" spc="0" normalizeH="0" baseline="0" noProof="0" dirty="0" smtClean="0">
              <a:ln>
                <a:noFill/>
              </a:ln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  <a:sym typeface="Symbol" pitchFamily="18" charset="2"/>
            </a:endParaRPr>
          </a:p>
          <a:p>
            <a:pPr marL="0" marR="0" lvl="0" indent="0" algn="l" defTabSz="9794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Symbol" pitchFamily="18" charset="2"/>
            </a:endParaRPr>
          </a:p>
          <a:p>
            <a:pPr marL="0" marR="0" lvl="0" indent="0" algn="l" defTabSz="9794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Symbol" pitchFamily="18" charset="2"/>
            </a:endParaRPr>
          </a:p>
        </p:txBody>
      </p:sp>
      <p:pic>
        <p:nvPicPr>
          <p:cNvPr id="29" name="Picture 2" descr="Fig 2 compositions without table"/>
          <p:cNvPicPr>
            <a:picLocks noChangeAspect="1" noChangeArrowheads="1"/>
          </p:cNvPicPr>
          <p:nvPr/>
        </p:nvPicPr>
        <p:blipFill>
          <a:blip r:embed="rId3" cstate="print"/>
          <a:srcRect t="3708" r="22905" b="12051"/>
          <a:stretch>
            <a:fillRect/>
          </a:stretch>
        </p:blipFill>
        <p:spPr bwMode="auto">
          <a:xfrm>
            <a:off x="5220072" y="3835098"/>
            <a:ext cx="3273376" cy="28844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2959786"/>
            <a:ext cx="5495859" cy="2922633"/>
            <a:chOff x="1923" y="9141"/>
            <a:chExt cx="8643" cy="4507"/>
          </a:xfrm>
        </p:grpSpPr>
        <p:graphicFrame>
          <p:nvGraphicFramePr>
            <p:cNvPr id="498693" name="Object 5"/>
            <p:cNvGraphicFramePr>
              <a:graphicFrameLocks noChangeAspect="1"/>
            </p:cNvGraphicFramePr>
            <p:nvPr/>
          </p:nvGraphicFramePr>
          <p:xfrm>
            <a:off x="6387" y="9141"/>
            <a:ext cx="4179" cy="4507"/>
          </p:xfrm>
          <a:graphic>
            <a:graphicData uri="http://schemas.openxmlformats.org/presentationml/2006/ole">
              <p:oleObj spid="_x0000_s819226" name="Graph" r:id="rId3" imgW="2521306" imgH="3046781" progId="">
                <p:embed/>
              </p:oleObj>
            </a:graphicData>
          </a:graphic>
        </p:graphicFrame>
        <p:graphicFrame>
          <p:nvGraphicFramePr>
            <p:cNvPr id="498694" name="Object 6"/>
            <p:cNvGraphicFramePr>
              <a:graphicFrameLocks noChangeAspect="1"/>
            </p:cNvGraphicFramePr>
            <p:nvPr/>
          </p:nvGraphicFramePr>
          <p:xfrm>
            <a:off x="1923" y="9141"/>
            <a:ext cx="4303" cy="4507"/>
          </p:xfrm>
          <a:graphic>
            <a:graphicData uri="http://schemas.openxmlformats.org/presentationml/2006/ole">
              <p:oleObj spid="_x0000_s819227" name="Graph" r:id="rId4" imgW="2529840" imgH="3038246" progId="">
                <p:embed/>
              </p:oleObj>
            </a:graphicData>
          </a:graphic>
        </p:graphicFrame>
      </p:grpSp>
      <p:sp>
        <p:nvSpPr>
          <p:cNvPr id="9" name="TextBox 8"/>
          <p:cNvSpPr txBox="1"/>
          <p:nvPr/>
        </p:nvSpPr>
        <p:spPr>
          <a:xfrm>
            <a:off x="635514" y="332656"/>
            <a:ext cx="30960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Photoreflectance</a:t>
            </a:r>
            <a:endParaRPr lang="en-GB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332656"/>
            <a:ext cx="3672408" cy="284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31788" y="6319192"/>
            <a:ext cx="4572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kumimoji="0" lang="pl-PL" sz="1200" dirty="0">
                <a:solidFill>
                  <a:srgbClr val="000000"/>
                </a:solidFill>
                <a:latin typeface="+mn-lt"/>
              </a:rPr>
              <a:t>Kudrawiec </a:t>
            </a:r>
            <a:r>
              <a:rPr kumimoji="0" lang="en-GB" sz="1200" dirty="0">
                <a:solidFill>
                  <a:srgbClr val="000000"/>
                </a:solidFill>
                <a:latin typeface="+mn-lt"/>
              </a:rPr>
              <a:t>et al. APL </a:t>
            </a:r>
            <a:r>
              <a:rPr kumimoji="0" lang="en-GB" sz="1200" b="1" dirty="0" smtClean="0">
                <a:solidFill>
                  <a:srgbClr val="000000"/>
                </a:solidFill>
                <a:latin typeface="+mn-lt"/>
              </a:rPr>
              <a:t>99</a:t>
            </a:r>
            <a:r>
              <a:rPr kumimoji="0" lang="en-GB" sz="1200" dirty="0" smtClean="0">
                <a:solidFill>
                  <a:srgbClr val="000000"/>
                </a:solidFill>
                <a:latin typeface="+mn-lt"/>
              </a:rPr>
              <a:t>, 011904 (2011)</a:t>
            </a:r>
            <a:endParaRPr kumimoji="0" lang="en-US" sz="12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0004" y="908719"/>
            <a:ext cx="4167616" cy="2390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 smtClean="0">
                <a:latin typeface="+mn-lt"/>
              </a:rPr>
              <a:t>Δ</a:t>
            </a:r>
            <a:r>
              <a:rPr lang="en-GB" sz="1600" baseline="-25000" dirty="0" smtClean="0">
                <a:latin typeface="+mn-lt"/>
              </a:rPr>
              <a:t>so</a:t>
            </a:r>
            <a:r>
              <a:rPr lang="en-GB" sz="1600" dirty="0" smtClean="0">
                <a:latin typeface="+mn-lt"/>
              </a:rPr>
              <a:t> &gt; E</a:t>
            </a:r>
            <a:r>
              <a:rPr lang="en-GB" sz="1600" baseline="-25000" dirty="0" smtClean="0">
                <a:latin typeface="+mn-lt"/>
              </a:rPr>
              <a:t>0</a:t>
            </a:r>
            <a:r>
              <a:rPr lang="en-GB" sz="1600" dirty="0" smtClean="0">
                <a:latin typeface="+mn-lt"/>
              </a:rPr>
              <a:t>   Auger suppression</a:t>
            </a:r>
          </a:p>
          <a:p>
            <a:endParaRPr lang="en-GB" sz="1600" dirty="0" smtClean="0">
              <a:latin typeface="+mn-lt"/>
            </a:endParaRPr>
          </a:p>
          <a:p>
            <a:r>
              <a:rPr lang="en-GB" sz="1600" dirty="0" smtClean="0">
                <a:latin typeface="+mn-lt"/>
              </a:rPr>
              <a:t>Advantage of InAsN</a:t>
            </a:r>
            <a:r>
              <a:rPr lang="en-GB" sz="1600" dirty="0" smtClean="0">
                <a:solidFill>
                  <a:srgbClr val="FF0000"/>
                </a:solidFill>
                <a:latin typeface="+mn-lt"/>
              </a:rPr>
              <a:t>Sb</a:t>
            </a:r>
            <a:r>
              <a:rPr lang="en-GB" sz="1600" dirty="0" smtClean="0">
                <a:latin typeface="+mn-lt"/>
              </a:rPr>
              <a:t> over InAsN</a:t>
            </a:r>
          </a:p>
          <a:p>
            <a:r>
              <a:rPr lang="en-GB" sz="1600" dirty="0" smtClean="0">
                <a:latin typeface="+mn-lt"/>
              </a:rPr>
              <a:t>In-plane strain for layers grown on InAs</a:t>
            </a:r>
          </a:p>
          <a:p>
            <a:r>
              <a:rPr lang="en-GB" sz="1600" dirty="0" smtClean="0">
                <a:latin typeface="+mn-lt"/>
              </a:rPr>
              <a:t>can be tuned from </a:t>
            </a:r>
            <a:r>
              <a:rPr lang="en-GB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tensile</a:t>
            </a:r>
            <a:r>
              <a:rPr lang="en-GB" sz="1600" dirty="0" smtClean="0">
                <a:latin typeface="+mn-lt"/>
              </a:rPr>
              <a:t> to </a:t>
            </a:r>
            <a:r>
              <a:rPr lang="en-GB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compressive</a:t>
            </a:r>
          </a:p>
          <a:p>
            <a:r>
              <a:rPr lang="en-GB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 Tailor polarization in QW to be either TE or TM</a:t>
            </a:r>
          </a:p>
          <a:p>
            <a:r>
              <a:rPr lang="en-GB" sz="1600" dirty="0" smtClean="0">
                <a:latin typeface="+mn-lt"/>
              </a:rPr>
              <a:t>Sb increases confinement in valence band </a:t>
            </a:r>
          </a:p>
          <a:p>
            <a:r>
              <a:rPr lang="en-GB" sz="1600" dirty="0" smtClean="0">
                <a:latin typeface="+mn-lt"/>
              </a:rPr>
              <a:t>- dominant polarisation is TE  (e</a:t>
            </a:r>
            <a:r>
              <a:rPr lang="en-GB" sz="1600" baseline="-25000" dirty="0" smtClean="0">
                <a:latin typeface="+mn-lt"/>
              </a:rPr>
              <a:t>1</a:t>
            </a:r>
            <a:r>
              <a:rPr lang="en-GB" sz="1600" dirty="0" smtClean="0">
                <a:latin typeface="+mn-lt"/>
              </a:rPr>
              <a:t>-hh</a:t>
            </a:r>
            <a:r>
              <a:rPr lang="en-GB" sz="1600" baseline="-25000" dirty="0" smtClean="0">
                <a:latin typeface="+mn-lt"/>
              </a:rPr>
              <a:t>1</a:t>
            </a:r>
            <a:r>
              <a:rPr lang="en-GB" sz="1600" dirty="0" smtClean="0">
                <a:latin typeface="+mn-lt"/>
              </a:rPr>
              <a:t>)</a:t>
            </a:r>
          </a:p>
          <a:p>
            <a:endParaRPr lang="en-GB" sz="1600" baseline="-25000" dirty="0" smtClean="0">
              <a:latin typeface="+mn-lt"/>
            </a:endParaRPr>
          </a:p>
          <a:p>
            <a:endParaRPr lang="en-GB" sz="1600" baseline="-25000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95859" y="3299117"/>
            <a:ext cx="3480255" cy="2964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Spin orbit splitting In </a:t>
            </a:r>
            <a:r>
              <a:rPr lang="en-GB" sz="1600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InNAs</a:t>
            </a:r>
            <a:r>
              <a:rPr lang="en-GB" sz="16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&amp; InAsNSb</a:t>
            </a:r>
          </a:p>
          <a:p>
            <a:endParaRPr lang="en-GB" sz="1600" dirty="0" smtClean="0">
              <a:latin typeface="+mn-lt"/>
            </a:endParaRPr>
          </a:p>
          <a:p>
            <a:r>
              <a:rPr lang="en-GB" sz="1600" dirty="0" smtClean="0">
                <a:latin typeface="+mn-lt"/>
              </a:rPr>
              <a:t>Incorporation of Sb increases</a:t>
            </a:r>
            <a:r>
              <a:rPr lang="el-GR" sz="1600" dirty="0" smtClean="0">
                <a:latin typeface="+mn-lt"/>
              </a:rPr>
              <a:t> Δ</a:t>
            </a:r>
            <a:r>
              <a:rPr lang="en-GB" sz="1600" baseline="-25000" dirty="0" smtClean="0">
                <a:latin typeface="+mn-lt"/>
              </a:rPr>
              <a:t>so</a:t>
            </a:r>
            <a:r>
              <a:rPr lang="en-GB" sz="1600" dirty="0" smtClean="0">
                <a:latin typeface="+mn-lt"/>
              </a:rPr>
              <a:t> and decreases E</a:t>
            </a:r>
            <a:r>
              <a:rPr lang="en-GB" sz="1600" baseline="-25000" dirty="0" smtClean="0">
                <a:latin typeface="+mn-lt"/>
              </a:rPr>
              <a:t>0</a:t>
            </a:r>
            <a:r>
              <a:rPr lang="en-GB" sz="1600" dirty="0" smtClean="0">
                <a:latin typeface="+mn-lt"/>
              </a:rPr>
              <a:t> </a:t>
            </a:r>
          </a:p>
          <a:p>
            <a:r>
              <a:rPr lang="en-GB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 does not change </a:t>
            </a:r>
            <a:r>
              <a:rPr lang="el-GR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Δ</a:t>
            </a:r>
            <a:r>
              <a:rPr lang="en-GB" sz="1600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</a:t>
            </a:r>
            <a:endParaRPr lang="en-GB" sz="1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endParaRPr lang="en-GB" sz="1600" dirty="0" smtClean="0">
              <a:latin typeface="+mn-lt"/>
            </a:endParaRPr>
          </a:p>
          <a:p>
            <a:r>
              <a:rPr lang="en-GB" sz="1600" dirty="0" smtClean="0">
                <a:latin typeface="+mn-lt"/>
              </a:rPr>
              <a:t>Both Sb and N reduce E</a:t>
            </a:r>
            <a:r>
              <a:rPr lang="en-GB" sz="1600" baseline="-25000" dirty="0" smtClean="0">
                <a:latin typeface="+mn-lt"/>
              </a:rPr>
              <a:t>0 </a:t>
            </a:r>
          </a:p>
          <a:p>
            <a:endParaRPr lang="en-GB" sz="1600" dirty="0" smtClean="0">
              <a:latin typeface="+mn-lt"/>
            </a:endParaRPr>
          </a:p>
          <a:p>
            <a:r>
              <a:rPr lang="en-GB" sz="1600" dirty="0" smtClean="0">
                <a:latin typeface="+mn-lt"/>
              </a:rPr>
              <a:t>~ </a:t>
            </a:r>
            <a:r>
              <a:rPr lang="en-GB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5 meV </a:t>
            </a:r>
            <a:r>
              <a:rPr lang="en-GB" sz="1600" dirty="0" smtClean="0">
                <a:latin typeface="+mn-lt"/>
              </a:rPr>
              <a:t>per 1% of Sb</a:t>
            </a:r>
          </a:p>
          <a:p>
            <a:r>
              <a:rPr lang="en-GB" sz="1600" dirty="0" smtClean="0">
                <a:latin typeface="+mn-lt"/>
              </a:rPr>
              <a:t>~ </a:t>
            </a:r>
            <a:r>
              <a:rPr lang="en-GB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60 meV </a:t>
            </a:r>
            <a:r>
              <a:rPr lang="en-GB" sz="1600" dirty="0" smtClean="0">
                <a:latin typeface="+mn-lt"/>
              </a:rPr>
              <a:t>per 1% </a:t>
            </a:r>
            <a:r>
              <a:rPr lang="en-GB" sz="1600" dirty="0" smtClean="0">
                <a:solidFill>
                  <a:srgbClr val="FF0000"/>
                </a:solidFill>
                <a:latin typeface="+mn-lt"/>
              </a:rPr>
              <a:t>N</a:t>
            </a:r>
          </a:p>
          <a:p>
            <a:r>
              <a:rPr lang="en-GB" sz="1600" baseline="-25000" dirty="0" smtClean="0">
                <a:latin typeface="+mn-lt"/>
              </a:rPr>
              <a:t> </a:t>
            </a:r>
          </a:p>
          <a:p>
            <a:r>
              <a:rPr lang="en-GB" sz="1600" baseline="-25000" dirty="0" smtClean="0">
                <a:latin typeface="+mn-lt"/>
              </a:rPr>
              <a:t> </a:t>
            </a:r>
            <a:endParaRPr lang="en-GB" sz="1600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5863921"/>
            <a:ext cx="798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InNAs</a:t>
            </a:r>
            <a:endParaRPr lang="en-GB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53855" y="5919082"/>
            <a:ext cx="1051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InNAsSb</a:t>
            </a:r>
            <a:endParaRPr lang="en-GB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27885"/>
            <a:ext cx="3600400" cy="2988332"/>
          </a:xfrm>
          <a:prstGeom prst="rect">
            <a:avLst/>
          </a:prstGeom>
          <a:noFill/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9773" y="808242"/>
            <a:ext cx="4470088" cy="337557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11560" y="4149080"/>
            <a:ext cx="35283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n-lt"/>
              </a:rPr>
              <a:t>Strong PL at room temperature </a:t>
            </a:r>
          </a:p>
          <a:p>
            <a:r>
              <a:rPr lang="en-GB" sz="1600" dirty="0" smtClean="0">
                <a:latin typeface="+mn-lt"/>
              </a:rPr>
              <a:t> - good optical quality </a:t>
            </a:r>
          </a:p>
          <a:p>
            <a:r>
              <a:rPr lang="en-GB" sz="1600" dirty="0" smtClean="0">
                <a:latin typeface="+mn-lt"/>
              </a:rPr>
              <a:t>Asymmetric shape </a:t>
            </a:r>
          </a:p>
          <a:p>
            <a:endParaRPr lang="en-GB" sz="1600" dirty="0" smtClean="0">
              <a:latin typeface="+mn-lt"/>
            </a:endParaRPr>
          </a:p>
          <a:p>
            <a:r>
              <a:rPr lang="en-GB" sz="1600" dirty="0" smtClean="0">
                <a:latin typeface="+mn-lt"/>
              </a:rPr>
              <a:t>Narrow energy gap – </a:t>
            </a:r>
            <a:r>
              <a:rPr lang="en-GB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free carrier emission </a:t>
            </a:r>
            <a:r>
              <a:rPr lang="en-GB" sz="1600" dirty="0" smtClean="0">
                <a:latin typeface="+mn-lt"/>
              </a:rPr>
              <a:t>is important </a:t>
            </a:r>
          </a:p>
          <a:p>
            <a:r>
              <a:rPr lang="en-GB" sz="1600" dirty="0" smtClean="0">
                <a:latin typeface="+mn-lt"/>
              </a:rPr>
              <a:t>Especially &gt; 100 K</a:t>
            </a:r>
          </a:p>
          <a:p>
            <a:r>
              <a:rPr lang="en-GB" sz="1600" dirty="0" smtClean="0">
                <a:latin typeface="+mn-lt"/>
              </a:rPr>
              <a:t>High energy tail extends well above </a:t>
            </a:r>
            <a:r>
              <a:rPr lang="en-GB" sz="1600" dirty="0" err="1" smtClean="0">
                <a:latin typeface="+mn-lt"/>
              </a:rPr>
              <a:t>E</a:t>
            </a:r>
            <a:r>
              <a:rPr lang="en-GB" sz="1600" baseline="-25000" dirty="0" err="1" smtClean="0">
                <a:latin typeface="+mn-lt"/>
              </a:rPr>
              <a:t>g</a:t>
            </a:r>
            <a:endParaRPr lang="en-GB" sz="1600" baseline="-25000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27984" y="4303455"/>
            <a:ext cx="43924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+mn-lt"/>
              </a:rPr>
              <a:t>Gaussian at low T</a:t>
            </a:r>
          </a:p>
          <a:p>
            <a:r>
              <a:rPr lang="en-GB" sz="1600" dirty="0" smtClean="0">
                <a:latin typeface="+mn-lt"/>
              </a:rPr>
              <a:t>PL peak </a:t>
            </a:r>
            <a:r>
              <a:rPr lang="en-GB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lower</a:t>
            </a:r>
            <a:r>
              <a:rPr lang="en-GB" sz="1600" dirty="0" smtClean="0">
                <a:latin typeface="+mn-lt"/>
              </a:rPr>
              <a:t> than </a:t>
            </a:r>
            <a:r>
              <a:rPr lang="en-GB" sz="1600" dirty="0" err="1" smtClean="0">
                <a:latin typeface="+mn-lt"/>
              </a:rPr>
              <a:t>E</a:t>
            </a:r>
            <a:r>
              <a:rPr lang="en-GB" sz="1600" baseline="-25000" dirty="0" err="1" smtClean="0">
                <a:latin typeface="+mn-lt"/>
              </a:rPr>
              <a:t>g</a:t>
            </a:r>
            <a:r>
              <a:rPr lang="en-GB" sz="1600" dirty="0" smtClean="0">
                <a:latin typeface="+mn-lt"/>
              </a:rPr>
              <a:t> determined from PR </a:t>
            </a:r>
          </a:p>
          <a:p>
            <a:r>
              <a:rPr lang="en-GB" sz="1600" dirty="0" smtClean="0">
                <a:latin typeface="+mn-lt"/>
              </a:rPr>
              <a:t>Characteristic S-shape but with </a:t>
            </a:r>
            <a:r>
              <a:rPr lang="en-GB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weak</a:t>
            </a:r>
            <a:r>
              <a:rPr lang="en-GB" sz="160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en-GB" sz="1600" dirty="0" smtClean="0">
                <a:latin typeface="+mn-lt"/>
              </a:rPr>
              <a:t>carrier localisation 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+mn-lt"/>
              </a:rPr>
              <a:t> </a:t>
            </a:r>
            <a:r>
              <a:rPr lang="en-GB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Stokes shift </a:t>
            </a:r>
            <a:r>
              <a:rPr lang="en-GB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&lt;10 meV </a:t>
            </a:r>
          </a:p>
          <a:p>
            <a:r>
              <a:rPr lang="en-GB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smaller than for InAsN</a:t>
            </a:r>
          </a:p>
          <a:p>
            <a:endParaRPr lang="en-GB" sz="1600" dirty="0" smtClean="0">
              <a:latin typeface="+mn-lt"/>
            </a:endParaRPr>
          </a:p>
          <a:p>
            <a:r>
              <a:rPr lang="en-GB" sz="1600" dirty="0" smtClean="0">
                <a:latin typeface="+mn-lt"/>
              </a:rPr>
              <a:t>Composition fluctuations or point defects reduced due to surfactant effect of </a:t>
            </a:r>
            <a:r>
              <a:rPr lang="en-GB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Sb</a:t>
            </a:r>
            <a:r>
              <a:rPr lang="en-GB" sz="1600" dirty="0" smtClean="0">
                <a:latin typeface="+mn-lt"/>
              </a:rPr>
              <a:t> </a:t>
            </a:r>
          </a:p>
          <a:p>
            <a:pPr>
              <a:buFontTx/>
              <a:buChar char="-"/>
            </a:pPr>
            <a:endParaRPr lang="en-GB" sz="16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260648"/>
            <a:ext cx="44371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InAsSbN Photoluminescence</a:t>
            </a:r>
            <a:endParaRPr lang="en-GB" sz="28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598543" y="814010"/>
            <a:ext cx="0" cy="2980798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720642" y="823259"/>
            <a:ext cx="0" cy="2980798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51520" y="6488182"/>
            <a:ext cx="33642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 smtClean="0">
                <a:latin typeface="Calibri" pitchFamily="34" charset="0"/>
                <a:cs typeface="Calibri" pitchFamily="34" charset="0"/>
              </a:rPr>
              <a:t>Latwoska</a:t>
            </a:r>
            <a:r>
              <a:rPr lang="en-GB" sz="1200" dirty="0" smtClean="0">
                <a:latin typeface="Calibri" pitchFamily="34" charset="0"/>
                <a:cs typeface="Calibri" pitchFamily="34" charset="0"/>
              </a:rPr>
              <a:t> et al, Appl. Phys. </a:t>
            </a:r>
            <a:r>
              <a:rPr lang="en-GB" sz="1200" dirty="0" err="1" smtClean="0">
                <a:latin typeface="Calibri" pitchFamily="34" charset="0"/>
                <a:cs typeface="Calibri" pitchFamily="34" charset="0"/>
              </a:rPr>
              <a:t>Lett</a:t>
            </a:r>
            <a:r>
              <a:rPr lang="en-GB" sz="1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sz="1200" b="1" dirty="0" smtClean="0">
                <a:latin typeface="Calibri" pitchFamily="34" charset="0"/>
                <a:cs typeface="Calibri" pitchFamily="34" charset="0"/>
              </a:rPr>
              <a:t>102</a:t>
            </a:r>
            <a:r>
              <a:rPr lang="en-GB" sz="1200" dirty="0" smtClean="0">
                <a:latin typeface="Calibri" pitchFamily="34" charset="0"/>
                <a:cs typeface="Calibri" pitchFamily="34" charset="0"/>
              </a:rPr>
              <a:t>, 122109 (2013)</a:t>
            </a:r>
            <a:endParaRPr lang="en-GB" sz="12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43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4359867"/>
            <a:ext cx="2602632" cy="2451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376238"/>
            <a:ext cx="8229600" cy="54610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defTabSz="866775" fontAlgn="auto">
              <a:spcAft>
                <a:spcPts val="0"/>
              </a:spcAft>
              <a:defRPr/>
            </a:pPr>
            <a:r>
              <a:rPr kumimoji="0"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j-ea"/>
              </a:rPr>
              <a:t> InAsN QW lasers on InP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5743" y="1084094"/>
            <a:ext cx="8081315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00000"/>
                </a:solidFill>
                <a:latin typeface="Arial"/>
              </a:rPr>
              <a:t>InAsN ridge lasers operating up to 2.6 µm have been demonstrated – grown by </a:t>
            </a:r>
            <a:r>
              <a:rPr lang="en-GB" sz="1600" i="1" dirty="0" smtClean="0">
                <a:solidFill>
                  <a:srgbClr val="000000"/>
                </a:solidFill>
                <a:latin typeface="Arial"/>
              </a:rPr>
              <a:t>gas source </a:t>
            </a:r>
            <a:r>
              <a:rPr lang="en-GB" sz="1600" dirty="0" smtClean="0">
                <a:solidFill>
                  <a:srgbClr val="000000"/>
                </a:solidFill>
                <a:latin typeface="Arial"/>
              </a:rPr>
              <a:t>MBE</a:t>
            </a:r>
          </a:p>
          <a:p>
            <a:r>
              <a:rPr lang="en-GB" sz="1600" dirty="0" smtClean="0">
                <a:solidFill>
                  <a:srgbClr val="000000"/>
                </a:solidFill>
                <a:latin typeface="Arial"/>
              </a:rPr>
              <a:t>limited by N incorporation and critical thickness </a:t>
            </a:r>
          </a:p>
          <a:p>
            <a:endParaRPr lang="en-GB" sz="1600" dirty="0" smtClean="0">
              <a:solidFill>
                <a:srgbClr val="000000"/>
              </a:solidFill>
              <a:latin typeface="Arial"/>
            </a:endParaRPr>
          </a:p>
          <a:p>
            <a:endParaRPr lang="en-GB" sz="1600" dirty="0" smtClean="0">
              <a:solidFill>
                <a:srgbClr val="000000"/>
              </a:solidFill>
              <a:latin typeface="Arial"/>
            </a:endParaRPr>
          </a:p>
          <a:p>
            <a:endParaRPr lang="en-GB" sz="1600" dirty="0" smtClean="0">
              <a:solidFill>
                <a:srgbClr val="000000"/>
              </a:solidFill>
              <a:latin typeface="Arial"/>
            </a:endParaRPr>
          </a:p>
          <a:p>
            <a:endParaRPr lang="en-GB" sz="1600" dirty="0" smtClean="0">
              <a:solidFill>
                <a:srgbClr val="000000"/>
              </a:solidFill>
              <a:latin typeface="Arial"/>
            </a:endParaRPr>
          </a:p>
          <a:p>
            <a:endParaRPr lang="en-GB" sz="1600" dirty="0" smtClean="0">
              <a:solidFill>
                <a:srgbClr val="000000"/>
              </a:solidFill>
              <a:latin typeface="Arial"/>
            </a:endParaRPr>
          </a:p>
          <a:p>
            <a:endParaRPr lang="en-GB" sz="1600" dirty="0" smtClean="0">
              <a:solidFill>
                <a:srgbClr val="000000"/>
              </a:solidFill>
              <a:latin typeface="Arial"/>
            </a:endParaRPr>
          </a:p>
          <a:p>
            <a:endParaRPr lang="en-GB" sz="1600" dirty="0" smtClean="0">
              <a:solidFill>
                <a:srgbClr val="000000"/>
              </a:solidFill>
              <a:latin typeface="Arial"/>
            </a:endParaRPr>
          </a:p>
          <a:p>
            <a:endParaRPr lang="en-GB" sz="1600" dirty="0" smtClean="0">
              <a:solidFill>
                <a:srgbClr val="000000"/>
              </a:solidFill>
              <a:latin typeface="Arial"/>
            </a:endParaRPr>
          </a:p>
          <a:p>
            <a:endParaRPr lang="en-GB" sz="1600" dirty="0" smtClean="0">
              <a:solidFill>
                <a:srgbClr val="000000"/>
              </a:solidFill>
              <a:latin typeface="Arial"/>
            </a:endParaRPr>
          </a:p>
          <a:p>
            <a:endParaRPr lang="en-GB" sz="1600" dirty="0" smtClean="0">
              <a:solidFill>
                <a:srgbClr val="000000"/>
              </a:solidFill>
              <a:latin typeface="Arial"/>
            </a:endParaRPr>
          </a:p>
          <a:p>
            <a:endParaRPr lang="en-GB" sz="1600" dirty="0" smtClean="0">
              <a:solidFill>
                <a:srgbClr val="000000"/>
              </a:solidFill>
              <a:latin typeface="Arial"/>
            </a:endParaRPr>
          </a:p>
          <a:p>
            <a:endParaRPr lang="en-GB" sz="1600" dirty="0" smtClean="0">
              <a:solidFill>
                <a:srgbClr val="000000"/>
              </a:solidFill>
              <a:latin typeface="Arial"/>
            </a:endParaRPr>
          </a:p>
          <a:p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4 QW InAsN/InGaAs on InP (5</a:t>
            </a:r>
            <a:r>
              <a:rPr lang="el-GR" sz="1600" dirty="0" smtClean="0">
                <a:solidFill>
                  <a:prstClr val="black"/>
                </a:solidFill>
                <a:latin typeface="Calibri"/>
              </a:rPr>
              <a:t>μ</a:t>
            </a:r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s pulse width, 500 Hz repetition rate)</a:t>
            </a:r>
          </a:p>
          <a:p>
            <a:r>
              <a:rPr lang="en-GB" sz="1600" dirty="0" smtClean="0">
                <a:solidFill>
                  <a:srgbClr val="000000"/>
                </a:solidFill>
                <a:latin typeface="Arial"/>
              </a:rPr>
              <a:t>Max. operating temperature 260 K with T</a:t>
            </a:r>
            <a:r>
              <a:rPr lang="en-GB" sz="1600" baseline="-25000" dirty="0" smtClean="0">
                <a:solidFill>
                  <a:srgbClr val="000000"/>
                </a:solidFill>
                <a:latin typeface="Arial"/>
              </a:rPr>
              <a:t>0</a:t>
            </a:r>
            <a:r>
              <a:rPr lang="en-GB" sz="1600" dirty="0" smtClean="0">
                <a:solidFill>
                  <a:srgbClr val="000000"/>
                </a:solidFill>
                <a:latin typeface="Arial"/>
              </a:rPr>
              <a:t> = 110 K</a:t>
            </a:r>
          </a:p>
          <a:p>
            <a:endParaRPr lang="en-GB" sz="1600" dirty="0" smtClean="0">
              <a:solidFill>
                <a:srgbClr val="000000"/>
              </a:solidFill>
              <a:latin typeface="Arial"/>
            </a:endParaRPr>
          </a:p>
          <a:p>
            <a:r>
              <a:rPr lang="en-GB" sz="1600" dirty="0" smtClean="0">
                <a:solidFill>
                  <a:srgbClr val="000000"/>
                </a:solidFill>
                <a:latin typeface="Arial"/>
              </a:rPr>
              <a:t>Decreasing growth temp incorporates more N </a:t>
            </a:r>
          </a:p>
          <a:p>
            <a:r>
              <a:rPr lang="en-GB" sz="1600" dirty="0" smtClean="0">
                <a:solidFill>
                  <a:srgbClr val="000000"/>
                </a:solidFill>
                <a:latin typeface="Arial"/>
              </a:rPr>
              <a:t>….but reduces QW quality</a:t>
            </a:r>
          </a:p>
          <a:p>
            <a:endParaRPr lang="en-GB" sz="1600" dirty="0" smtClean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243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0698" y="1700808"/>
            <a:ext cx="6048672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57200" y="6170820"/>
            <a:ext cx="49025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000000"/>
                </a:solidFill>
                <a:latin typeface="Arial"/>
              </a:rPr>
              <a:t>D. K. Shih, H, H. Lin, and Y. H. Lin, </a:t>
            </a:r>
            <a:r>
              <a:rPr lang="en-GB" sz="1200" dirty="0" err="1" smtClean="0">
                <a:solidFill>
                  <a:srgbClr val="000000"/>
                </a:solidFill>
                <a:latin typeface="Arial"/>
              </a:rPr>
              <a:t>IEE</a:t>
            </a:r>
            <a:r>
              <a:rPr lang="en-GB" sz="1200" dirty="0" smtClean="0">
                <a:solidFill>
                  <a:srgbClr val="000000"/>
                </a:solidFill>
                <a:latin typeface="Arial"/>
              </a:rPr>
              <a:t> Proc. Optoelectronics </a:t>
            </a:r>
            <a:r>
              <a:rPr lang="en-GB" sz="1200" b="1" dirty="0" smtClean="0">
                <a:solidFill>
                  <a:srgbClr val="000000"/>
                </a:solidFill>
                <a:latin typeface="Arial"/>
              </a:rPr>
              <a:t>150</a:t>
            </a:r>
            <a:r>
              <a:rPr lang="en-GB" sz="1200" dirty="0" smtClean="0">
                <a:solidFill>
                  <a:srgbClr val="000000"/>
                </a:solidFill>
                <a:latin typeface="Arial"/>
              </a:rPr>
              <a:t>, 253 (2003) </a:t>
            </a:r>
            <a:endParaRPr lang="en-GB" sz="12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243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603380"/>
            <a:ext cx="2854630" cy="2831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15776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3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001" y="948112"/>
            <a:ext cx="4437975" cy="305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964424" y="4404325"/>
            <a:ext cx="56886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MQW containing 18% N </a:t>
            </a:r>
          </a:p>
          <a:p>
            <a:endParaRPr lang="en-GB" sz="1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endParaRPr lang="en-GB" sz="1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endParaRPr lang="en-GB" sz="1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endParaRPr lang="en-GB" sz="1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r>
              <a:rPr lang="en-GB" sz="1600" dirty="0" smtClean="0">
                <a:solidFill>
                  <a:srgbClr val="000000"/>
                </a:solidFill>
                <a:latin typeface="Arial"/>
              </a:rPr>
              <a:t>on GaAs (</a:t>
            </a:r>
            <a:r>
              <a:rPr lang="en-GB" sz="1600" dirty="0" err="1" smtClean="0">
                <a:solidFill>
                  <a:srgbClr val="000000"/>
                </a:solidFill>
                <a:latin typeface="Arial"/>
              </a:rPr>
              <a:t>UNM</a:t>
            </a:r>
            <a:r>
              <a:rPr lang="en-GB" sz="1600" dirty="0" smtClean="0">
                <a:solidFill>
                  <a:srgbClr val="000000"/>
                </a:solidFill>
                <a:latin typeface="Arial"/>
              </a:rPr>
              <a:t>)</a:t>
            </a:r>
          </a:p>
          <a:p>
            <a:pPr>
              <a:buFontTx/>
              <a:buChar char="-"/>
            </a:pPr>
            <a:r>
              <a:rPr lang="en-GB" sz="1600" dirty="0" smtClean="0">
                <a:solidFill>
                  <a:srgbClr val="000000"/>
                </a:solidFill>
                <a:latin typeface="Arial"/>
              </a:rPr>
              <a:t>longest wavelength PL obtained from dilute N</a:t>
            </a:r>
          </a:p>
          <a:p>
            <a:r>
              <a:rPr lang="en-GB" sz="1600" dirty="0" smtClean="0">
                <a:solidFill>
                  <a:srgbClr val="000000"/>
                </a:solidFill>
                <a:latin typeface="Arial"/>
              </a:rPr>
              <a:t>growth temperature 500 </a:t>
            </a:r>
            <a:r>
              <a:rPr lang="en-GB" sz="1600" baseline="30000" dirty="0" smtClean="0">
                <a:solidFill>
                  <a:srgbClr val="000000"/>
                </a:solidFill>
                <a:latin typeface="Arial"/>
              </a:rPr>
              <a:t>0</a:t>
            </a:r>
            <a:r>
              <a:rPr lang="en-GB" sz="1600" dirty="0" smtClean="0">
                <a:solidFill>
                  <a:srgbClr val="000000"/>
                </a:solidFill>
                <a:latin typeface="Arial"/>
              </a:rPr>
              <a:t>C</a:t>
            </a:r>
            <a:r>
              <a:rPr lang="en-GB" sz="1200" dirty="0" smtClean="0">
                <a:solidFill>
                  <a:srgbClr val="000000"/>
                </a:solidFill>
              </a:rPr>
              <a:t>                                                </a:t>
            </a:r>
            <a:endParaRPr lang="en-GB" sz="12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03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9" y="4005064"/>
            <a:ext cx="2520279" cy="2461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3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764704"/>
            <a:ext cx="3672408" cy="2433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31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3197876"/>
            <a:ext cx="360997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376238"/>
            <a:ext cx="8229600" cy="54610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defTabSz="866775" fontAlgn="auto">
              <a:spcAft>
                <a:spcPts val="0"/>
              </a:spcAft>
              <a:defRPr/>
            </a:pPr>
            <a:r>
              <a:rPr kumimoji="0"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j-ea"/>
              </a:rPr>
              <a:t> InAsN MQW grown by </a:t>
            </a:r>
            <a:r>
              <a:rPr kumimoji="0" lang="en-GB" sz="32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j-ea"/>
              </a:rPr>
              <a:t>MOVPE</a:t>
            </a:r>
            <a:endParaRPr kumimoji="0" lang="en-GB" sz="3200" b="1" dirty="0" smtClean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+mj-e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02063" y="6543473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GB" sz="1200" dirty="0" smtClean="0">
                <a:solidFill>
                  <a:prstClr val="black"/>
                </a:solidFill>
                <a:latin typeface="Arial"/>
              </a:rPr>
              <a:t>                  </a:t>
            </a:r>
            <a:r>
              <a:rPr lang="en-GB" sz="1200" dirty="0" err="1" smtClean="0">
                <a:solidFill>
                  <a:prstClr val="black"/>
                </a:solidFill>
                <a:latin typeface="Arial"/>
              </a:rPr>
              <a:t>Osinski</a:t>
            </a:r>
            <a:r>
              <a:rPr lang="en-GB" sz="1200" dirty="0" smtClean="0">
                <a:solidFill>
                  <a:prstClr val="black"/>
                </a:solidFill>
                <a:latin typeface="Arial"/>
              </a:rPr>
              <a:t> , Optoelectronics Review </a:t>
            </a:r>
            <a:r>
              <a:rPr lang="en-GB" sz="1200" b="1" dirty="0" smtClean="0">
                <a:solidFill>
                  <a:prstClr val="black"/>
                </a:solidFill>
                <a:latin typeface="Arial"/>
              </a:rPr>
              <a:t>11</a:t>
            </a:r>
            <a:r>
              <a:rPr lang="en-GB" sz="1200" dirty="0" smtClean="0">
                <a:solidFill>
                  <a:prstClr val="black"/>
                </a:solidFill>
                <a:latin typeface="Arial"/>
              </a:rPr>
              <a:t>(4) 321-6 (2003)</a:t>
            </a:r>
            <a:endParaRPr lang="en-GB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640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76238"/>
            <a:ext cx="8229600" cy="546100"/>
          </a:xfrm>
          <a:noFill/>
        </p:spPr>
        <p:txBody>
          <a:bodyPr>
            <a:noAutofit/>
          </a:bodyPr>
          <a:lstStyle/>
          <a:p>
            <a:pPr algn="l" defTabSz="866775"/>
            <a:r>
              <a:rPr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 InAsSbN / InAs </a:t>
            </a:r>
            <a:r>
              <a:rPr lang="en-GB" sz="32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MQWs</a:t>
            </a:r>
            <a:endParaRPr lang="en-GB" sz="3200" b="1" dirty="0" smtClean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GB"/>
          </a:p>
        </p:txBody>
      </p:sp>
      <p:graphicFrame>
        <p:nvGraphicFramePr>
          <p:cNvPr id="15362" name="Object 6"/>
          <p:cNvGraphicFramePr>
            <a:graphicFrameLocks noChangeAspect="1"/>
          </p:cNvGraphicFramePr>
          <p:nvPr/>
        </p:nvGraphicFramePr>
        <p:xfrm>
          <a:off x="4357686" y="315430"/>
          <a:ext cx="4865689" cy="4613768"/>
        </p:xfrm>
        <a:graphic>
          <a:graphicData uri="http://schemas.openxmlformats.org/presentationml/2006/ole">
            <p:oleObj spid="_x0000_s799756" name="Graph" r:id="rId3" imgW="3339389" imgH="2973629" progId="">
              <p:embed/>
            </p:oleObj>
          </a:graphicData>
        </a:graphic>
      </p:graphicFrame>
      <p:sp>
        <p:nvSpPr>
          <p:cNvPr id="75" name="Rectangle 74"/>
          <p:cNvSpPr/>
          <p:nvPr/>
        </p:nvSpPr>
        <p:spPr bwMode="auto">
          <a:xfrm>
            <a:off x="584967" y="3320908"/>
            <a:ext cx="1944687" cy="561975"/>
          </a:xfrm>
          <a:prstGeom prst="rect">
            <a:avLst/>
          </a:prstGeom>
          <a:solidFill>
            <a:srgbClr val="3B4F18"/>
          </a:solidFill>
          <a:ln w="42500" cap="flat" cmpd="sng" algn="ctr">
            <a:solidFill>
              <a:srgbClr val="3B4F18">
                <a:lumMod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kern="0" dirty="0">
                <a:solidFill>
                  <a:sysClr val="window" lastClr="FFFFFF"/>
                </a:solidFill>
                <a:latin typeface="Verdana"/>
              </a:rPr>
              <a:t>2</a:t>
            </a: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00 nm InAs Buffer 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Layer</a:t>
            </a:r>
          </a:p>
        </p:txBody>
      </p:sp>
      <p:sp>
        <p:nvSpPr>
          <p:cNvPr id="76" name="Rectangle 75"/>
          <p:cNvSpPr/>
          <p:nvPr/>
        </p:nvSpPr>
        <p:spPr bwMode="auto">
          <a:xfrm>
            <a:off x="584967" y="3882882"/>
            <a:ext cx="1944687" cy="498475"/>
          </a:xfrm>
          <a:prstGeom prst="rect">
            <a:avLst/>
          </a:prstGeom>
          <a:gradFill flip="none" rotWithShape="1">
            <a:gsLst>
              <a:gs pos="0">
                <a:srgbClr val="89C540">
                  <a:lumMod val="40000"/>
                  <a:lumOff val="60000"/>
                </a:srgbClr>
              </a:gs>
              <a:gs pos="100000">
                <a:srgbClr val="3B4F18">
                  <a:shade val="67500"/>
                  <a:satMod val="115000"/>
                </a:srgbClr>
              </a:gs>
              <a:gs pos="100000">
                <a:srgbClr val="3B4F18">
                  <a:shade val="100000"/>
                  <a:satMod val="115000"/>
                </a:srgbClr>
              </a:gs>
            </a:gsLst>
            <a:lin ang="16200000" scaled="0"/>
            <a:tileRect/>
          </a:gradFill>
          <a:ln w="42500" cap="flat" cmpd="sng" algn="ctr">
            <a:solidFill>
              <a:srgbClr val="3B4F18">
                <a:lumMod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InAs substrate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794517" y="3135172"/>
            <a:ext cx="1471612" cy="39687"/>
          </a:xfrm>
          <a:prstGeom prst="rect">
            <a:avLst/>
          </a:prstGeom>
          <a:solidFill>
            <a:srgbClr val="FF0000"/>
          </a:solidFill>
          <a:ln w="425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794517" y="2951022"/>
            <a:ext cx="1471612" cy="41275"/>
          </a:xfrm>
          <a:prstGeom prst="rect">
            <a:avLst/>
          </a:prstGeom>
          <a:solidFill>
            <a:srgbClr val="FF0000"/>
          </a:solidFill>
          <a:ln w="425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794517" y="2763697"/>
            <a:ext cx="1471612" cy="41275"/>
          </a:xfrm>
          <a:prstGeom prst="rect">
            <a:avLst/>
          </a:prstGeom>
          <a:solidFill>
            <a:srgbClr val="FF0000"/>
          </a:solidFill>
          <a:ln w="425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794517" y="2573197"/>
            <a:ext cx="1471612" cy="39687"/>
          </a:xfrm>
          <a:prstGeom prst="rect">
            <a:avLst/>
          </a:prstGeom>
          <a:solidFill>
            <a:srgbClr val="FF0000"/>
          </a:solidFill>
          <a:ln w="425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794517" y="2385872"/>
            <a:ext cx="1471612" cy="39687"/>
          </a:xfrm>
          <a:prstGeom prst="rect">
            <a:avLst/>
          </a:prstGeom>
          <a:solidFill>
            <a:srgbClr val="FF0000"/>
          </a:solidFill>
          <a:ln w="425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 bwMode="auto">
          <a:xfrm>
            <a:off x="794517" y="2198547"/>
            <a:ext cx="1471612" cy="39687"/>
          </a:xfrm>
          <a:prstGeom prst="rect">
            <a:avLst/>
          </a:prstGeom>
          <a:solidFill>
            <a:srgbClr val="FF0000"/>
          </a:solidFill>
          <a:ln w="425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794517" y="2011222"/>
            <a:ext cx="1471612" cy="39687"/>
          </a:xfrm>
          <a:prstGeom prst="rect">
            <a:avLst/>
          </a:prstGeom>
          <a:solidFill>
            <a:srgbClr val="FF0000"/>
          </a:solidFill>
          <a:ln w="425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4" name="Rectangle 83"/>
          <p:cNvSpPr/>
          <p:nvPr/>
        </p:nvSpPr>
        <p:spPr bwMode="auto">
          <a:xfrm>
            <a:off x="794517" y="1823897"/>
            <a:ext cx="1471612" cy="39687"/>
          </a:xfrm>
          <a:prstGeom prst="rect">
            <a:avLst/>
          </a:prstGeom>
          <a:solidFill>
            <a:srgbClr val="FF0000"/>
          </a:solidFill>
          <a:ln w="425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794517" y="1636573"/>
            <a:ext cx="1471612" cy="39687"/>
          </a:xfrm>
          <a:prstGeom prst="rect">
            <a:avLst/>
          </a:prstGeom>
          <a:solidFill>
            <a:srgbClr val="FF0000"/>
          </a:solidFill>
          <a:ln w="425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794517" y="1455597"/>
            <a:ext cx="1471612" cy="39687"/>
          </a:xfrm>
          <a:prstGeom prst="rect">
            <a:avLst/>
          </a:prstGeom>
          <a:solidFill>
            <a:srgbClr val="FF0000"/>
          </a:solidFill>
          <a:ln w="425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584967" y="998397"/>
            <a:ext cx="1944687" cy="427038"/>
          </a:xfrm>
          <a:prstGeom prst="rect">
            <a:avLst/>
          </a:prstGeom>
          <a:solidFill>
            <a:srgbClr val="3B4F18"/>
          </a:solidFill>
          <a:ln w="42500" cap="flat" cmpd="sng" algn="ctr">
            <a:solidFill>
              <a:srgbClr val="3B4F18">
                <a:lumMod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100 nm InAs Capping 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Layer</a:t>
            </a:r>
          </a:p>
        </p:txBody>
      </p:sp>
      <p:sp>
        <p:nvSpPr>
          <p:cNvPr id="89" name="Rectangle 88"/>
          <p:cNvSpPr/>
          <p:nvPr/>
        </p:nvSpPr>
        <p:spPr bwMode="auto">
          <a:xfrm>
            <a:off x="584968" y="1885809"/>
            <a:ext cx="1944687" cy="101600"/>
          </a:xfrm>
          <a:prstGeom prst="rect">
            <a:avLst/>
          </a:prstGeom>
          <a:solidFill>
            <a:srgbClr val="3B4F18"/>
          </a:solidFill>
          <a:ln w="42500" cap="flat" cmpd="sng" algn="ctr">
            <a:solidFill>
              <a:srgbClr val="3B4F18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0" name="Rectangle 89"/>
          <p:cNvSpPr/>
          <p:nvPr/>
        </p:nvSpPr>
        <p:spPr bwMode="auto">
          <a:xfrm>
            <a:off x="584968" y="1511159"/>
            <a:ext cx="1944687" cy="101600"/>
          </a:xfrm>
          <a:prstGeom prst="rect">
            <a:avLst/>
          </a:prstGeom>
          <a:solidFill>
            <a:srgbClr val="3B4F18"/>
          </a:solidFill>
          <a:ln w="42500" cap="flat" cmpd="sng" algn="ctr">
            <a:solidFill>
              <a:srgbClr val="3B4F18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1" name="Rectangle 90"/>
          <p:cNvSpPr/>
          <p:nvPr/>
        </p:nvSpPr>
        <p:spPr bwMode="auto">
          <a:xfrm>
            <a:off x="584968" y="2260459"/>
            <a:ext cx="1944687" cy="103188"/>
          </a:xfrm>
          <a:prstGeom prst="rect">
            <a:avLst/>
          </a:prstGeom>
          <a:solidFill>
            <a:srgbClr val="3B4F18"/>
          </a:solidFill>
          <a:ln w="42500" cap="flat" cmpd="sng" algn="ctr">
            <a:solidFill>
              <a:srgbClr val="3B4F18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2" name="Rectangle 91"/>
          <p:cNvSpPr/>
          <p:nvPr/>
        </p:nvSpPr>
        <p:spPr bwMode="auto">
          <a:xfrm>
            <a:off x="584968" y="1698485"/>
            <a:ext cx="1944687" cy="101600"/>
          </a:xfrm>
          <a:prstGeom prst="rect">
            <a:avLst/>
          </a:prstGeom>
          <a:solidFill>
            <a:srgbClr val="3B4F18"/>
          </a:solidFill>
          <a:ln w="42500" cap="flat" cmpd="sng" algn="ctr">
            <a:solidFill>
              <a:srgbClr val="3B4F18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3" name="Rectangle 92"/>
          <p:cNvSpPr/>
          <p:nvPr/>
        </p:nvSpPr>
        <p:spPr bwMode="auto">
          <a:xfrm>
            <a:off x="584968" y="2635109"/>
            <a:ext cx="1944687" cy="103188"/>
          </a:xfrm>
          <a:prstGeom prst="rect">
            <a:avLst/>
          </a:prstGeom>
          <a:solidFill>
            <a:srgbClr val="3B4F18"/>
          </a:solidFill>
          <a:ln w="42500" cap="flat" cmpd="sng" algn="ctr">
            <a:solidFill>
              <a:srgbClr val="3B4F18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4" name="Rectangle 93"/>
          <p:cNvSpPr/>
          <p:nvPr/>
        </p:nvSpPr>
        <p:spPr bwMode="auto">
          <a:xfrm>
            <a:off x="584968" y="2822434"/>
            <a:ext cx="1944687" cy="103188"/>
          </a:xfrm>
          <a:prstGeom prst="rect">
            <a:avLst/>
          </a:prstGeom>
          <a:solidFill>
            <a:srgbClr val="3B4F18"/>
          </a:solidFill>
          <a:ln w="42500" cap="flat" cmpd="sng" algn="ctr">
            <a:solidFill>
              <a:srgbClr val="3B4F18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5" name="Rectangle 94"/>
          <p:cNvSpPr/>
          <p:nvPr/>
        </p:nvSpPr>
        <p:spPr bwMode="auto">
          <a:xfrm>
            <a:off x="584968" y="2447784"/>
            <a:ext cx="1944687" cy="103188"/>
          </a:xfrm>
          <a:prstGeom prst="rect">
            <a:avLst/>
          </a:prstGeom>
          <a:solidFill>
            <a:srgbClr val="3B4F18"/>
          </a:solidFill>
          <a:ln w="42500" cap="flat" cmpd="sng" algn="ctr">
            <a:solidFill>
              <a:srgbClr val="3B4F18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6" name="Rectangle 95"/>
          <p:cNvSpPr/>
          <p:nvPr/>
        </p:nvSpPr>
        <p:spPr bwMode="auto">
          <a:xfrm>
            <a:off x="584968" y="2073135"/>
            <a:ext cx="1944687" cy="103188"/>
          </a:xfrm>
          <a:prstGeom prst="rect">
            <a:avLst/>
          </a:prstGeom>
          <a:solidFill>
            <a:srgbClr val="3B4F18"/>
          </a:solidFill>
          <a:ln w="42500" cap="flat" cmpd="sng" algn="ctr">
            <a:solidFill>
              <a:srgbClr val="3B4F18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7" name="Rectangle 96"/>
          <p:cNvSpPr/>
          <p:nvPr/>
        </p:nvSpPr>
        <p:spPr bwMode="auto">
          <a:xfrm>
            <a:off x="584968" y="3197084"/>
            <a:ext cx="1944687" cy="103188"/>
          </a:xfrm>
          <a:prstGeom prst="rect">
            <a:avLst/>
          </a:prstGeom>
          <a:solidFill>
            <a:srgbClr val="3B4F18"/>
          </a:solidFill>
          <a:ln w="42500" cap="flat" cmpd="sng" algn="ctr">
            <a:solidFill>
              <a:srgbClr val="3B4F18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8" name="Rectangle 97"/>
          <p:cNvSpPr/>
          <p:nvPr/>
        </p:nvSpPr>
        <p:spPr bwMode="auto">
          <a:xfrm>
            <a:off x="584968" y="3009758"/>
            <a:ext cx="1944687" cy="103188"/>
          </a:xfrm>
          <a:prstGeom prst="rect">
            <a:avLst/>
          </a:prstGeom>
          <a:solidFill>
            <a:srgbClr val="3B4F18"/>
          </a:solidFill>
          <a:ln w="42500" cap="flat" cmpd="sng" algn="ctr">
            <a:solidFill>
              <a:srgbClr val="3B4F18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604879" y="1017913"/>
            <a:ext cx="201991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rgbClr val="C00000"/>
                </a:solidFill>
                <a:latin typeface="+mn-lt"/>
              </a:rPr>
              <a:t>10x </a:t>
            </a:r>
            <a:r>
              <a:rPr lang="en-GB" sz="1400" b="1" dirty="0" err="1" smtClean="0">
                <a:solidFill>
                  <a:srgbClr val="C00000"/>
                </a:solidFill>
                <a:latin typeface="+mn-lt"/>
              </a:rPr>
              <a:t>InAsNSb</a:t>
            </a:r>
            <a:r>
              <a:rPr lang="en-GB" sz="1400" b="1" dirty="0" smtClean="0">
                <a:solidFill>
                  <a:srgbClr val="C00000"/>
                </a:solidFill>
                <a:latin typeface="+mn-lt"/>
              </a:rPr>
              <a:t> /InAs </a:t>
            </a:r>
            <a:r>
              <a:rPr lang="en-GB" sz="1400" b="1" dirty="0" err="1" smtClean="0">
                <a:solidFill>
                  <a:srgbClr val="C00000"/>
                </a:solidFill>
                <a:latin typeface="+mn-lt"/>
              </a:rPr>
              <a:t>QW</a:t>
            </a:r>
            <a:endParaRPr lang="en-GB" sz="1400" b="1" dirty="0" smtClean="0">
              <a:solidFill>
                <a:srgbClr val="C00000"/>
              </a:solidFill>
              <a:latin typeface="+mn-lt"/>
            </a:endParaRPr>
          </a:p>
          <a:p>
            <a:endParaRPr lang="en-GB" sz="1400" b="1" dirty="0" smtClean="0">
              <a:solidFill>
                <a:srgbClr val="C00000"/>
              </a:solidFill>
              <a:latin typeface="+mn-lt"/>
            </a:endParaRPr>
          </a:p>
          <a:p>
            <a:r>
              <a:rPr lang="en-GB" sz="1400" b="1" dirty="0" smtClean="0">
                <a:solidFill>
                  <a:srgbClr val="C00000"/>
                </a:solidFill>
                <a:latin typeface="+mn-lt"/>
              </a:rPr>
              <a:t>(12x24 nm)</a:t>
            </a:r>
          </a:p>
          <a:p>
            <a:endParaRPr lang="en-GB" sz="1400" dirty="0">
              <a:latin typeface="+mn-lt"/>
            </a:endParaRPr>
          </a:p>
          <a:p>
            <a:endParaRPr lang="en-GB" sz="1400" dirty="0" smtClean="0">
              <a:latin typeface="+mn-lt"/>
            </a:endParaRPr>
          </a:p>
          <a:p>
            <a:endParaRPr lang="en-GB" sz="1400" dirty="0">
              <a:latin typeface="+mn-lt"/>
            </a:endParaRPr>
          </a:p>
          <a:p>
            <a:endParaRPr lang="en-GB" sz="1400" dirty="0">
              <a:latin typeface="+mn-lt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2714238" y="2198547"/>
            <a:ext cx="18387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GB" sz="1600" dirty="0">
                <a:solidFill>
                  <a:prstClr val="black"/>
                </a:solidFill>
                <a:latin typeface="+mn-lt"/>
              </a:rPr>
              <a:t>Growth of the </a:t>
            </a:r>
            <a:r>
              <a:rPr kumimoji="0" lang="en-GB" sz="1600" dirty="0" err="1">
                <a:solidFill>
                  <a:prstClr val="black"/>
                </a:solidFill>
                <a:latin typeface="+mn-lt"/>
              </a:rPr>
              <a:t>MQWs</a:t>
            </a:r>
            <a:r>
              <a:rPr kumimoji="0" lang="en-GB" sz="1600" dirty="0">
                <a:solidFill>
                  <a:prstClr val="black"/>
                </a:solidFill>
                <a:latin typeface="+mn-lt"/>
              </a:rPr>
              <a:t> </a:t>
            </a:r>
            <a:r>
              <a:rPr kumimoji="0" lang="en-GB" sz="1600" dirty="0" smtClean="0">
                <a:solidFill>
                  <a:prstClr val="black"/>
                </a:solidFill>
                <a:latin typeface="+mn-lt"/>
              </a:rPr>
              <a:t>calibrated </a:t>
            </a:r>
            <a:r>
              <a:rPr kumimoji="0" lang="en-GB" sz="1600" dirty="0">
                <a:solidFill>
                  <a:prstClr val="black"/>
                </a:solidFill>
                <a:latin typeface="+mn-lt"/>
              </a:rPr>
              <a:t>using the same </a:t>
            </a:r>
            <a:r>
              <a:rPr kumimoji="0" lang="en-GB" sz="1600" dirty="0" smtClean="0">
                <a:solidFill>
                  <a:prstClr val="black"/>
                </a:solidFill>
                <a:latin typeface="+mn-lt"/>
              </a:rPr>
              <a:t>growth method </a:t>
            </a:r>
            <a:r>
              <a:rPr kumimoji="0" lang="en-GB" sz="1600" dirty="0">
                <a:solidFill>
                  <a:prstClr val="black"/>
                </a:solidFill>
                <a:latin typeface="+mn-lt"/>
              </a:rPr>
              <a:t>of previously grown </a:t>
            </a:r>
            <a:r>
              <a:rPr kumimoji="0" lang="en-GB" sz="1600" dirty="0" err="1">
                <a:solidFill>
                  <a:prstClr val="black"/>
                </a:solidFill>
                <a:latin typeface="+mn-lt"/>
              </a:rPr>
              <a:t>InAsNSb</a:t>
            </a:r>
            <a:r>
              <a:rPr kumimoji="0" lang="en-GB" sz="1600" dirty="0">
                <a:solidFill>
                  <a:prstClr val="black"/>
                </a:solidFill>
                <a:latin typeface="+mn-lt"/>
              </a:rPr>
              <a:t> bulk </a:t>
            </a:r>
            <a:r>
              <a:rPr kumimoji="0" lang="en-GB" sz="1600" dirty="0" smtClean="0">
                <a:solidFill>
                  <a:prstClr val="black"/>
                </a:solidFill>
                <a:latin typeface="+mn-lt"/>
              </a:rPr>
              <a:t>layers</a:t>
            </a:r>
            <a:endParaRPr kumimoji="0" lang="en-GB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323528" y="4797152"/>
            <a:ext cx="56864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GB" sz="1600" dirty="0">
                <a:solidFill>
                  <a:prstClr val="black"/>
                </a:solidFill>
                <a:latin typeface="+mn-lt"/>
              </a:rPr>
              <a:t> 200 nm InAs Buffer layer grown at 480°C</a:t>
            </a:r>
          </a:p>
          <a:p>
            <a:pPr lvl="0">
              <a:defRPr/>
            </a:pPr>
            <a:r>
              <a:rPr kumimoji="0" lang="en-GB" sz="1600" dirty="0">
                <a:solidFill>
                  <a:prstClr val="black"/>
                </a:solidFill>
                <a:latin typeface="+mn-lt"/>
              </a:rPr>
              <a:t> 10x </a:t>
            </a:r>
            <a:r>
              <a:rPr kumimoji="0" lang="en-GB" sz="1600" dirty="0">
                <a:solidFill>
                  <a:srgbClr val="C00000"/>
                </a:solidFill>
                <a:latin typeface="+mn-lt"/>
              </a:rPr>
              <a:t>InAsSbN/InAs </a:t>
            </a:r>
            <a:r>
              <a:rPr kumimoji="0" lang="en-GB" sz="1600" dirty="0" err="1">
                <a:solidFill>
                  <a:srgbClr val="C00000"/>
                </a:solidFill>
                <a:latin typeface="+mn-lt"/>
              </a:rPr>
              <a:t>QW</a:t>
            </a:r>
            <a:r>
              <a:rPr kumimoji="0" lang="en-GB" sz="1600" dirty="0">
                <a:solidFill>
                  <a:srgbClr val="C00000"/>
                </a:solidFill>
                <a:latin typeface="+mn-lt"/>
              </a:rPr>
              <a:t> </a:t>
            </a:r>
            <a:r>
              <a:rPr kumimoji="0" lang="en-GB" sz="1600" dirty="0">
                <a:solidFill>
                  <a:prstClr val="black"/>
                </a:solidFill>
                <a:latin typeface="+mn-lt"/>
              </a:rPr>
              <a:t>grown at </a:t>
            </a:r>
            <a:r>
              <a:rPr kumimoji="0" lang="en-GB" sz="1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420°C</a:t>
            </a:r>
            <a:endParaRPr kumimoji="0" lang="en-GB" sz="1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85725" lvl="1" indent="-85725">
              <a:buFont typeface="Arial" pitchFamily="34" charset="0"/>
              <a:buChar char="•"/>
              <a:defRPr/>
            </a:pPr>
            <a:r>
              <a:rPr kumimoji="0" lang="en-GB" sz="1600" dirty="0">
                <a:solidFill>
                  <a:prstClr val="black"/>
                </a:solidFill>
                <a:latin typeface="+mn-lt"/>
              </a:rPr>
              <a:t> </a:t>
            </a:r>
            <a:r>
              <a:rPr kumimoji="0" lang="en-GB" sz="1600" dirty="0" smtClean="0">
                <a:solidFill>
                  <a:prstClr val="black"/>
                </a:solidFill>
                <a:latin typeface="+mn-lt"/>
              </a:rPr>
              <a:t> Growth </a:t>
            </a:r>
            <a:r>
              <a:rPr kumimoji="0" lang="en-GB" sz="1600" dirty="0">
                <a:solidFill>
                  <a:prstClr val="black"/>
                </a:solidFill>
                <a:latin typeface="+mn-lt"/>
              </a:rPr>
              <a:t>rate </a:t>
            </a:r>
            <a:r>
              <a:rPr kumimoji="0" lang="en-GB" sz="1600" dirty="0" smtClean="0">
                <a:solidFill>
                  <a:prstClr val="black"/>
                </a:solidFill>
                <a:latin typeface="+mn-lt"/>
              </a:rPr>
              <a:t>of </a:t>
            </a:r>
            <a:r>
              <a:rPr kumimoji="0" lang="en-GB" sz="1600" dirty="0">
                <a:solidFill>
                  <a:prstClr val="black"/>
                </a:solidFill>
                <a:latin typeface="+mn-lt"/>
              </a:rPr>
              <a:t>0.5µm per hour</a:t>
            </a:r>
          </a:p>
          <a:p>
            <a:pPr marL="85725" lvl="1" indent="-85725">
              <a:buFont typeface="Arial" pitchFamily="34" charset="0"/>
              <a:buChar char="•"/>
              <a:defRPr/>
            </a:pPr>
            <a:r>
              <a:rPr kumimoji="0" lang="en-GB" sz="1600" dirty="0">
                <a:solidFill>
                  <a:prstClr val="black"/>
                </a:solidFill>
                <a:latin typeface="+mn-lt"/>
              </a:rPr>
              <a:t> </a:t>
            </a:r>
            <a:r>
              <a:rPr kumimoji="0" lang="en-GB" sz="1600" dirty="0" smtClean="0">
                <a:solidFill>
                  <a:prstClr val="black"/>
                </a:solidFill>
                <a:latin typeface="+mn-lt"/>
              </a:rPr>
              <a:t> Nitrogen </a:t>
            </a:r>
            <a:r>
              <a:rPr kumimoji="0" lang="en-GB" sz="1600" dirty="0">
                <a:solidFill>
                  <a:prstClr val="black"/>
                </a:solidFill>
                <a:latin typeface="+mn-lt"/>
              </a:rPr>
              <a:t>plasma setting fixed at 160 W </a:t>
            </a:r>
            <a:r>
              <a:rPr kumimoji="0" lang="en-GB" sz="1600" dirty="0" smtClean="0">
                <a:solidFill>
                  <a:prstClr val="black"/>
                </a:solidFill>
                <a:latin typeface="+mn-lt"/>
              </a:rPr>
              <a:t>with </a:t>
            </a:r>
            <a:r>
              <a:rPr kumimoji="0" lang="en-GB" sz="1600" dirty="0">
                <a:solidFill>
                  <a:prstClr val="black"/>
                </a:solidFill>
                <a:latin typeface="+mn-lt"/>
              </a:rPr>
              <a:t>flux of 6×10</a:t>
            </a:r>
            <a:r>
              <a:rPr kumimoji="0" lang="en-GB" sz="1600" baseline="50000" dirty="0">
                <a:solidFill>
                  <a:prstClr val="black"/>
                </a:solidFill>
                <a:latin typeface="+mn-lt"/>
              </a:rPr>
              <a:t>-6</a:t>
            </a:r>
            <a:r>
              <a:rPr kumimoji="0" lang="en-GB" sz="1600" dirty="0">
                <a:solidFill>
                  <a:prstClr val="black"/>
                </a:solidFill>
                <a:latin typeface="+mn-lt"/>
              </a:rPr>
              <a:t> </a:t>
            </a:r>
            <a:r>
              <a:rPr kumimoji="0" lang="en-GB" sz="1600" dirty="0" smtClean="0">
                <a:solidFill>
                  <a:prstClr val="black"/>
                </a:solidFill>
                <a:latin typeface="+mn-lt"/>
              </a:rPr>
              <a:t>mbar</a:t>
            </a:r>
          </a:p>
          <a:p>
            <a:pPr lvl="0">
              <a:defRPr/>
            </a:pPr>
            <a:r>
              <a:rPr kumimoji="0" lang="en-GB" sz="1600" dirty="0" smtClean="0">
                <a:solidFill>
                  <a:prstClr val="black"/>
                </a:solidFill>
                <a:latin typeface="+mn-lt"/>
              </a:rPr>
              <a:t> </a:t>
            </a:r>
            <a:r>
              <a:rPr kumimoji="0" lang="en-GB" sz="1600" dirty="0">
                <a:solidFill>
                  <a:prstClr val="black"/>
                </a:solidFill>
                <a:latin typeface="+mn-lt"/>
              </a:rPr>
              <a:t>100 nm InAs Capping Layer grown at 480°C</a:t>
            </a:r>
          </a:p>
          <a:p>
            <a:pPr lvl="0">
              <a:defRPr/>
            </a:pPr>
            <a:r>
              <a:rPr kumimoji="0" lang="en-GB" sz="1600" dirty="0" smtClean="0">
                <a:solidFill>
                  <a:prstClr val="black"/>
                </a:solidFill>
                <a:latin typeface="+mn-lt"/>
              </a:rPr>
              <a:t>  As </a:t>
            </a:r>
            <a:r>
              <a:rPr kumimoji="0" lang="en-GB" sz="1600" dirty="0">
                <a:solidFill>
                  <a:prstClr val="black"/>
                </a:solidFill>
                <a:latin typeface="+mn-lt"/>
              </a:rPr>
              <a:t>flux kept at minimum for growth of InAs layers</a:t>
            </a:r>
            <a:endParaRPr lang="en-GB" sz="1600" dirty="0">
              <a:latin typeface="+mn-lt"/>
            </a:endParaRPr>
          </a:p>
        </p:txBody>
      </p:sp>
      <p:pic>
        <p:nvPicPr>
          <p:cNvPr id="32" name="Picture 7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143636" y="4929198"/>
            <a:ext cx="2851150" cy="15859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0" y="22526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6389" name="Rectangle 10"/>
          <p:cNvSpPr>
            <a:spLocks noChangeArrowheads="1"/>
          </p:cNvSpPr>
          <p:nvPr/>
        </p:nvSpPr>
        <p:spPr bwMode="auto">
          <a:xfrm>
            <a:off x="0" y="22526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6390" name="Rectangle 1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noFill/>
        </p:spPr>
        <p:txBody>
          <a:bodyPr>
            <a:normAutofit/>
          </a:bodyPr>
          <a:lstStyle/>
          <a:p>
            <a:pPr algn="l" defTabSz="866775"/>
            <a:r>
              <a:rPr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 InAsSbN/InAs MQW 4K photoluminescence  </a:t>
            </a:r>
          </a:p>
        </p:txBody>
      </p:sp>
      <p:sp>
        <p:nvSpPr>
          <p:cNvPr id="16391" name="Rectangle 14"/>
          <p:cNvSpPr>
            <a:spLocks noChangeArrowheads="1"/>
          </p:cNvSpPr>
          <p:nvPr/>
        </p:nvSpPr>
        <p:spPr bwMode="auto">
          <a:xfrm>
            <a:off x="0" y="22526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6392" name="Rectangle 47"/>
          <p:cNvSpPr>
            <a:spLocks noChangeArrowheads="1"/>
          </p:cNvSpPr>
          <p:nvPr/>
        </p:nvSpPr>
        <p:spPr bwMode="auto">
          <a:xfrm>
            <a:off x="357184" y="4071299"/>
            <a:ext cx="3157531" cy="643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979" tIns="40490" rIns="80979" bIns="40490"/>
          <a:lstStyle/>
          <a:p>
            <a:pPr eaLnBrk="0" hangingPunct="0">
              <a:spcBef>
                <a:spcPct val="20000"/>
              </a:spcBef>
            </a:pPr>
            <a:r>
              <a:rPr lang="en-GB" sz="1600" dirty="0" smtClean="0">
                <a:latin typeface="+mn-lt"/>
              </a:rPr>
              <a:t>No </a:t>
            </a:r>
            <a:r>
              <a:rPr lang="en-GB" sz="1600" dirty="0">
                <a:latin typeface="+mn-lt"/>
              </a:rPr>
              <a:t>blue-shift </a:t>
            </a:r>
            <a:r>
              <a:rPr lang="en-GB" sz="1600" dirty="0" smtClean="0">
                <a:latin typeface="+mn-lt"/>
              </a:rPr>
              <a:t>with excitation power</a:t>
            </a:r>
            <a:r>
              <a:rPr lang="en-GB" sz="1600" dirty="0">
                <a:latin typeface="+mn-lt"/>
              </a:rPr>
              <a:t> </a:t>
            </a:r>
            <a:r>
              <a:rPr lang="en-GB" sz="1600" dirty="0" smtClean="0">
                <a:latin typeface="+mn-lt"/>
              </a:rPr>
              <a:t>   -  </a:t>
            </a:r>
            <a:r>
              <a:rPr lang="en-GB" sz="18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Type I </a:t>
            </a:r>
            <a:r>
              <a:rPr lang="en-GB" sz="1800" dirty="0" err="1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QW</a:t>
            </a:r>
            <a:endParaRPr lang="en-GB" sz="1600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2" name="TextBox 49"/>
          <p:cNvSpPr txBox="1">
            <a:spLocks noChangeArrowheads="1"/>
          </p:cNvSpPr>
          <p:nvPr/>
        </p:nvSpPr>
        <p:spPr bwMode="auto">
          <a:xfrm>
            <a:off x="3614731" y="3642671"/>
            <a:ext cx="5072069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Band alignment determined by modification of InAsSb - Type II alignment with conduction and valence band offsets of 39 &amp; 82 meV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ADDITION OF N :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Reduction in overall </a:t>
            </a: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n-lt"/>
              </a:rPr>
              <a:t>strain</a:t>
            </a: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           Reduction of      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800" kern="0" dirty="0" smtClean="0">
                <a:solidFill>
                  <a:sysClr val="windowText" lastClr="000000"/>
                </a:solidFill>
                <a:latin typeface="+mn-lt"/>
              </a:rPr>
              <a:t>   </a:t>
            </a: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band gap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1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 Conduction band further reduced by </a:t>
            </a:r>
            <a:r>
              <a:rPr kumimoji="0" lang="en-GB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n-lt"/>
              </a:rPr>
              <a:t>BAC</a:t>
            </a: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model                            </a:t>
            </a: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800" kern="0" noProof="0" dirty="0" smtClean="0">
                <a:solidFill>
                  <a:sysClr val="windowText" lastClr="000000"/>
                </a:solidFill>
                <a:latin typeface="+mn-lt"/>
              </a:rPr>
              <a:t>                         </a:t>
            </a: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Reduction of 63 meV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6357180" y="5499114"/>
            <a:ext cx="500062" cy="1588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4437063" y="6476376"/>
            <a:ext cx="500062" cy="1588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41" name="Picture 40"/>
          <p:cNvPicPr/>
          <p:nvPr/>
        </p:nvPicPr>
        <p:blipFill>
          <a:blip r:embed="rId3" cstate="print"/>
          <a:srcRect l="40227" t="25798" r="6581" b="19397"/>
          <a:stretch>
            <a:fillRect/>
          </a:stretch>
        </p:blipFill>
        <p:spPr bwMode="auto">
          <a:xfrm>
            <a:off x="611560" y="4714884"/>
            <a:ext cx="2628047" cy="206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16771" name="Object 3"/>
          <p:cNvGraphicFramePr>
            <a:graphicFrameLocks noChangeAspect="1"/>
          </p:cNvGraphicFramePr>
          <p:nvPr/>
        </p:nvGraphicFramePr>
        <p:xfrm>
          <a:off x="-58738" y="489270"/>
          <a:ext cx="4826378" cy="3803826"/>
        </p:xfrm>
        <a:graphic>
          <a:graphicData uri="http://schemas.openxmlformats.org/presentationml/2006/ole">
            <p:oleObj spid="_x0000_s800792" name="Graph" r:id="rId4" imgW="3959962" imgH="3138221" progId="">
              <p:embed/>
            </p:oleObj>
          </a:graphicData>
        </a:graphic>
      </p:graphicFrame>
      <p:graphicFrame>
        <p:nvGraphicFramePr>
          <p:cNvPr id="800771" name="Object 3"/>
          <p:cNvGraphicFramePr>
            <a:graphicFrameLocks noChangeAspect="1"/>
          </p:cNvGraphicFramePr>
          <p:nvPr/>
        </p:nvGraphicFramePr>
        <p:xfrm>
          <a:off x="4208102" y="690988"/>
          <a:ext cx="4648934" cy="3242067"/>
        </p:xfrm>
        <a:graphic>
          <a:graphicData uri="http://schemas.openxmlformats.org/presentationml/2006/ole">
            <p:oleObj spid="_x0000_s800793" name="Graph" r:id="rId5" imgW="4057498" imgH="2926080" progId="">
              <p:embed/>
            </p:oleObj>
          </a:graphicData>
        </a:graphic>
      </p:graphicFrame>
      <p:sp>
        <p:nvSpPr>
          <p:cNvPr id="40" name="Rectangle 39"/>
          <p:cNvSpPr/>
          <p:nvPr/>
        </p:nvSpPr>
        <p:spPr>
          <a:xfrm>
            <a:off x="2127794" y="5606833"/>
            <a:ext cx="932038" cy="15388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r>
              <a:rPr kumimoji="0" lang="en-GB" sz="1000" kern="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3.62 µm (expt.) </a:t>
            </a:r>
            <a:endParaRPr lang="en-GB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125258" y="5589917"/>
            <a:ext cx="648072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r"/>
            <a:r>
              <a:rPr kumimoji="0" lang="en-GB" sz="1100" kern="0" dirty="0">
                <a:solidFill>
                  <a:srgbClr val="000000"/>
                </a:solidFill>
                <a:latin typeface="+mn-lt"/>
              </a:rPr>
              <a:t> 3.48 µm </a:t>
            </a:r>
            <a:endParaRPr lang="en-GB" sz="1600" dirty="0">
              <a:latin typeface="+mn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055079" y="1084804"/>
            <a:ext cx="1186543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sz="1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N =1%, Sb 6%</a:t>
            </a:r>
            <a:endParaRPr lang="en-GB" sz="1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8597" name="Object 5"/>
          <p:cNvGraphicFramePr>
            <a:graphicFrameLocks noChangeAspect="1"/>
          </p:cNvGraphicFramePr>
          <p:nvPr/>
        </p:nvGraphicFramePr>
        <p:xfrm>
          <a:off x="2863850" y="3649448"/>
          <a:ext cx="3403600" cy="2965450"/>
        </p:xfrm>
        <a:graphic>
          <a:graphicData uri="http://schemas.openxmlformats.org/presentationml/2006/ole">
            <p:oleObj spid="_x0000_s801827" name="Graph" r:id="rId3" imgW="3822192" imgH="3173578" progId="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795" y="205043"/>
            <a:ext cx="4191000" cy="922114"/>
          </a:xfrm>
        </p:spPr>
        <p:txBody>
          <a:bodyPr>
            <a:normAutofit/>
          </a:bodyPr>
          <a:lstStyle/>
          <a:p>
            <a:pPr algn="l"/>
            <a:r>
              <a:rPr lang="en-GB" sz="3200" b="1" dirty="0" err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InAsSbN</a:t>
            </a:r>
            <a:r>
              <a:rPr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 MQW LED</a:t>
            </a:r>
            <a:endParaRPr lang="en-GB" sz="32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9243" y="1025597"/>
            <a:ext cx="4038600" cy="3533163"/>
          </a:xfrm>
        </p:spPr>
        <p:txBody>
          <a:bodyPr/>
          <a:lstStyle/>
          <a:p>
            <a:pPr>
              <a:buNone/>
            </a:pPr>
            <a:r>
              <a:rPr lang="en-GB" sz="1600" dirty="0" smtClean="0"/>
              <a:t>p-</a:t>
            </a:r>
            <a:r>
              <a:rPr lang="en-GB" sz="1600" dirty="0" err="1" smtClean="0"/>
              <a:t>i</a:t>
            </a:r>
            <a:r>
              <a:rPr lang="en-GB" sz="1600" dirty="0" smtClean="0"/>
              <a:t>-n diode containing </a:t>
            </a:r>
            <a:r>
              <a:rPr lang="en-GB" sz="1600" b="1" dirty="0" smtClean="0"/>
              <a:t>10x</a:t>
            </a:r>
          </a:p>
          <a:p>
            <a:pPr>
              <a:buNone/>
            </a:pPr>
            <a:r>
              <a:rPr lang="en-GB" sz="1600" b="1" dirty="0" smtClean="0"/>
              <a:t>InAsSbN QW</a:t>
            </a:r>
            <a:r>
              <a:rPr lang="en-GB" sz="1600" dirty="0" smtClean="0"/>
              <a:t> in active region   </a:t>
            </a:r>
            <a:r>
              <a:rPr lang="en-GB" sz="1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=1%, Sb 6%</a:t>
            </a:r>
          </a:p>
          <a:p>
            <a:pPr>
              <a:buNone/>
            </a:pPr>
            <a:endParaRPr lang="en-GB" sz="1600" dirty="0" smtClean="0"/>
          </a:p>
          <a:p>
            <a:pPr>
              <a:buNone/>
            </a:pPr>
            <a:endParaRPr lang="en-GB" sz="1600" dirty="0" smtClean="0"/>
          </a:p>
          <a:p>
            <a:pPr>
              <a:buNone/>
            </a:pPr>
            <a:endParaRPr lang="en-GB" sz="1600" dirty="0" smtClean="0"/>
          </a:p>
          <a:p>
            <a:pPr>
              <a:buNone/>
            </a:pPr>
            <a:endParaRPr lang="en-GB" sz="1600" dirty="0" smtClean="0"/>
          </a:p>
          <a:p>
            <a:pPr>
              <a:buNone/>
            </a:pPr>
            <a:endParaRPr lang="en-GB" sz="1600" dirty="0" smtClean="0"/>
          </a:p>
          <a:p>
            <a:pPr>
              <a:buNone/>
            </a:pPr>
            <a:endParaRPr lang="en-GB" sz="1600" dirty="0" smtClean="0"/>
          </a:p>
          <a:p>
            <a:pPr>
              <a:buNone/>
            </a:pPr>
            <a:endParaRPr lang="en-GB" sz="1600" dirty="0" smtClean="0"/>
          </a:p>
          <a:p>
            <a:pPr>
              <a:spcBef>
                <a:spcPts val="300"/>
              </a:spcBef>
              <a:buNone/>
            </a:pPr>
            <a:r>
              <a:rPr lang="en-GB" sz="1600" dirty="0" smtClean="0"/>
              <a:t>Longest wavelength dilute nitride</a:t>
            </a:r>
          </a:p>
          <a:p>
            <a:pPr>
              <a:spcBef>
                <a:spcPts val="300"/>
              </a:spcBef>
              <a:buNone/>
            </a:pPr>
            <a:r>
              <a:rPr lang="en-GB" sz="1600" dirty="0" smtClean="0"/>
              <a:t>light emitting device to date</a:t>
            </a:r>
            <a:endParaRPr lang="en-GB" sz="1600" dirty="0"/>
          </a:p>
        </p:txBody>
      </p:sp>
      <p:grpSp>
        <p:nvGrpSpPr>
          <p:cNvPr id="4" name="Group 50"/>
          <p:cNvGrpSpPr/>
          <p:nvPr/>
        </p:nvGrpSpPr>
        <p:grpSpPr>
          <a:xfrm>
            <a:off x="3855095" y="1717795"/>
            <a:ext cx="1431399" cy="1014962"/>
            <a:chOff x="832347" y="2905125"/>
            <a:chExt cx="2979738" cy="2073275"/>
          </a:xfrm>
        </p:grpSpPr>
        <p:grpSp>
          <p:nvGrpSpPr>
            <p:cNvPr id="5" name="Group 49"/>
            <p:cNvGrpSpPr/>
            <p:nvPr/>
          </p:nvGrpSpPr>
          <p:grpSpPr>
            <a:xfrm>
              <a:off x="832347" y="2905125"/>
              <a:ext cx="2979738" cy="2073275"/>
              <a:chOff x="832347" y="2905125"/>
              <a:chExt cx="2979738" cy="2073275"/>
            </a:xfrm>
          </p:grpSpPr>
          <p:sp>
            <p:nvSpPr>
              <p:cNvPr id="6" name="AutoShape 81"/>
              <p:cNvSpPr>
                <a:spLocks noChangeAspect="1" noChangeArrowheads="1"/>
              </p:cNvSpPr>
              <p:nvPr/>
            </p:nvSpPr>
            <p:spPr bwMode="auto">
              <a:xfrm>
                <a:off x="832347" y="2905125"/>
                <a:ext cx="2979738" cy="2073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000">
                  <a:latin typeface="+mj-lt"/>
                </a:endParaRPr>
              </a:p>
            </p:txBody>
          </p:sp>
          <p:sp>
            <p:nvSpPr>
              <p:cNvPr id="7" name="AutoShape 82"/>
              <p:cNvSpPr>
                <a:spLocks noChangeAspect="1" noChangeArrowheads="1"/>
              </p:cNvSpPr>
              <p:nvPr/>
            </p:nvSpPr>
            <p:spPr bwMode="auto">
              <a:xfrm>
                <a:off x="835522" y="2905125"/>
                <a:ext cx="2752725" cy="1949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000">
                  <a:latin typeface="+mj-lt"/>
                </a:endParaRPr>
              </a:p>
            </p:txBody>
          </p:sp>
          <p:sp>
            <p:nvSpPr>
              <p:cNvPr id="8" name="Rectangle 83"/>
              <p:cNvSpPr>
                <a:spLocks noChangeArrowheads="1"/>
              </p:cNvSpPr>
              <p:nvPr/>
            </p:nvSpPr>
            <p:spPr bwMode="auto">
              <a:xfrm>
                <a:off x="837110" y="4165600"/>
                <a:ext cx="2751137" cy="704850"/>
              </a:xfrm>
              <a:prstGeom prst="rect">
                <a:avLst/>
              </a:prstGeom>
              <a:solidFill>
                <a:srgbClr val="E0E0E0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000">
                  <a:latin typeface="+mj-lt"/>
                </a:endParaRPr>
              </a:p>
            </p:txBody>
          </p:sp>
          <p:sp>
            <p:nvSpPr>
              <p:cNvPr id="9" name="Rectangle 84"/>
              <p:cNvSpPr>
                <a:spLocks noChangeArrowheads="1"/>
              </p:cNvSpPr>
              <p:nvPr/>
            </p:nvSpPr>
            <p:spPr bwMode="auto">
              <a:xfrm>
                <a:off x="1313360" y="3805239"/>
                <a:ext cx="1795462" cy="355600"/>
              </a:xfrm>
              <a:prstGeom prst="rect">
                <a:avLst/>
              </a:prstGeom>
              <a:solidFill>
                <a:srgbClr val="FFC000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000">
                  <a:latin typeface="+mj-lt"/>
                </a:endParaRPr>
              </a:p>
            </p:txBody>
          </p:sp>
          <p:sp>
            <p:nvSpPr>
              <p:cNvPr id="10" name="Rectangle 85"/>
              <p:cNvSpPr>
                <a:spLocks noChangeArrowheads="1"/>
              </p:cNvSpPr>
              <p:nvPr/>
            </p:nvSpPr>
            <p:spPr bwMode="auto">
              <a:xfrm>
                <a:off x="837110" y="4387851"/>
                <a:ext cx="2447925" cy="4667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>
                  <a:defRPr/>
                </a:pPr>
                <a:r>
                  <a:rPr lang="en-GB" sz="800" dirty="0" smtClean="0">
                    <a:solidFill>
                      <a:srgbClr val="000000"/>
                    </a:solidFill>
                    <a:latin typeface="+mj-lt"/>
                  </a:rPr>
                  <a:t>      InAs </a:t>
                </a:r>
                <a:r>
                  <a:rPr lang="en-GB" sz="800" dirty="0">
                    <a:solidFill>
                      <a:srgbClr val="000000"/>
                    </a:solidFill>
                    <a:latin typeface="+mj-lt"/>
                  </a:rPr>
                  <a:t>(100) substrate</a:t>
                </a:r>
                <a:endParaRPr lang="en-GB" sz="800" dirty="0">
                  <a:latin typeface="+mj-lt"/>
                </a:endParaRPr>
              </a:p>
            </p:txBody>
          </p:sp>
          <p:sp>
            <p:nvSpPr>
              <p:cNvPr id="11" name="Rectangle 89"/>
              <p:cNvSpPr>
                <a:spLocks noChangeArrowheads="1"/>
              </p:cNvSpPr>
              <p:nvPr/>
            </p:nvSpPr>
            <p:spPr bwMode="auto">
              <a:xfrm>
                <a:off x="1313360" y="3578225"/>
                <a:ext cx="1795462" cy="227013"/>
              </a:xfrm>
              <a:prstGeom prst="rect">
                <a:avLst/>
              </a:prstGeom>
              <a:solidFill>
                <a:srgbClr val="FFFF80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000">
                  <a:latin typeface="+mj-lt"/>
                </a:endParaRPr>
              </a:p>
            </p:txBody>
          </p:sp>
          <p:sp>
            <p:nvSpPr>
              <p:cNvPr id="12" name="Rectangle 91"/>
              <p:cNvSpPr>
                <a:spLocks noChangeArrowheads="1"/>
              </p:cNvSpPr>
              <p:nvPr/>
            </p:nvSpPr>
            <p:spPr bwMode="auto">
              <a:xfrm>
                <a:off x="1313360" y="3330575"/>
                <a:ext cx="1795462" cy="287338"/>
              </a:xfrm>
              <a:prstGeom prst="rect">
                <a:avLst/>
              </a:prstGeom>
              <a:solidFill>
                <a:srgbClr val="FF0000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000">
                  <a:latin typeface="+mj-lt"/>
                </a:endParaRPr>
              </a:p>
            </p:txBody>
          </p:sp>
          <p:sp>
            <p:nvSpPr>
              <p:cNvPr id="13" name="Rectangle 92"/>
              <p:cNvSpPr>
                <a:spLocks noChangeArrowheads="1"/>
              </p:cNvSpPr>
              <p:nvPr/>
            </p:nvSpPr>
            <p:spPr bwMode="auto">
              <a:xfrm>
                <a:off x="832347" y="4870450"/>
                <a:ext cx="2754313" cy="46038"/>
              </a:xfrm>
              <a:prstGeom prst="rect">
                <a:avLst/>
              </a:prstGeom>
              <a:solidFill>
                <a:schemeClr val="accent2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000">
                  <a:latin typeface="+mj-lt"/>
                </a:endParaRPr>
              </a:p>
            </p:txBody>
          </p:sp>
          <p:sp>
            <p:nvSpPr>
              <p:cNvPr id="14" name="Rectangle 93"/>
              <p:cNvSpPr>
                <a:spLocks noChangeArrowheads="1"/>
              </p:cNvSpPr>
              <p:nvPr/>
            </p:nvSpPr>
            <p:spPr bwMode="auto">
              <a:xfrm>
                <a:off x="1659435" y="3879850"/>
                <a:ext cx="1028700" cy="2047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>
                  <a:defRPr/>
                </a:pPr>
                <a:r>
                  <a:rPr lang="en-GB" sz="900" b="1" dirty="0">
                    <a:solidFill>
                      <a:srgbClr val="000000"/>
                    </a:solidFill>
                    <a:latin typeface="+mj-lt"/>
                  </a:rPr>
                  <a:t>n </a:t>
                </a:r>
                <a:r>
                  <a:rPr lang="en-GB" sz="900" b="1" dirty="0" smtClean="0">
                    <a:solidFill>
                      <a:srgbClr val="000000"/>
                    </a:solidFill>
                    <a:latin typeface="+mj-lt"/>
                  </a:rPr>
                  <a:t>InAs  </a:t>
                </a:r>
                <a:endParaRPr lang="en-GB" sz="900" b="1" dirty="0">
                  <a:latin typeface="+mj-lt"/>
                </a:endParaRPr>
              </a:p>
            </p:txBody>
          </p:sp>
          <p:sp>
            <p:nvSpPr>
              <p:cNvPr id="15" name="Rectangle 94"/>
              <p:cNvSpPr>
                <a:spLocks noChangeArrowheads="1"/>
              </p:cNvSpPr>
              <p:nvPr/>
            </p:nvSpPr>
            <p:spPr bwMode="auto">
              <a:xfrm>
                <a:off x="1538785" y="3636963"/>
                <a:ext cx="1246186" cy="1666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>
                  <a:defRPr/>
                </a:pPr>
                <a:r>
                  <a:rPr lang="en-GB" sz="1000" dirty="0">
                    <a:solidFill>
                      <a:srgbClr val="000000"/>
                    </a:solidFill>
                    <a:latin typeface="+mj-lt"/>
                  </a:rPr>
                  <a:t>         </a:t>
                </a:r>
                <a:endParaRPr lang="en-GB" sz="1000" dirty="0">
                  <a:latin typeface="+mj-lt"/>
                </a:endParaRPr>
              </a:p>
            </p:txBody>
          </p:sp>
          <p:sp>
            <p:nvSpPr>
              <p:cNvPr id="16" name="Rectangle 95"/>
              <p:cNvSpPr>
                <a:spLocks noChangeArrowheads="1"/>
              </p:cNvSpPr>
              <p:nvPr/>
            </p:nvSpPr>
            <p:spPr bwMode="auto">
              <a:xfrm>
                <a:off x="1659435" y="3382963"/>
                <a:ext cx="1028700" cy="234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>
                  <a:defRPr/>
                </a:pPr>
                <a:r>
                  <a:rPr lang="en-GB" sz="800" b="1" dirty="0">
                    <a:solidFill>
                      <a:srgbClr val="000000"/>
                    </a:solidFill>
                    <a:latin typeface="+mj-lt"/>
                  </a:rPr>
                  <a:t>p   </a:t>
                </a:r>
                <a:r>
                  <a:rPr lang="en-GB" sz="800" b="1" dirty="0" smtClean="0">
                    <a:solidFill>
                      <a:srgbClr val="000000"/>
                    </a:solidFill>
                    <a:latin typeface="+mj-lt"/>
                  </a:rPr>
                  <a:t>InAs</a:t>
                </a:r>
                <a:endParaRPr lang="en-GB" sz="800" b="1" dirty="0">
                  <a:latin typeface="+mj-lt"/>
                </a:endParaRPr>
              </a:p>
            </p:txBody>
          </p:sp>
          <p:sp>
            <p:nvSpPr>
              <p:cNvPr id="17" name="Freeform 96"/>
              <p:cNvSpPr>
                <a:spLocks/>
              </p:cNvSpPr>
              <p:nvPr/>
            </p:nvSpPr>
            <p:spPr bwMode="auto">
              <a:xfrm>
                <a:off x="2719885" y="3038475"/>
                <a:ext cx="554037" cy="1128713"/>
              </a:xfrm>
              <a:custGeom>
                <a:avLst/>
                <a:gdLst/>
                <a:ahLst/>
                <a:cxnLst>
                  <a:cxn ang="0">
                    <a:pos x="358" y="25"/>
                  </a:cxn>
                  <a:cxn ang="0">
                    <a:pos x="387" y="37"/>
                  </a:cxn>
                  <a:cxn ang="0">
                    <a:pos x="406" y="52"/>
                  </a:cxn>
                  <a:cxn ang="0">
                    <a:pos x="422" y="64"/>
                  </a:cxn>
                  <a:cxn ang="0">
                    <a:pos x="433" y="77"/>
                  </a:cxn>
                  <a:cxn ang="0">
                    <a:pos x="458" y="103"/>
                  </a:cxn>
                  <a:cxn ang="0">
                    <a:pos x="478" y="116"/>
                  </a:cxn>
                  <a:cxn ang="0">
                    <a:pos x="504" y="130"/>
                  </a:cxn>
                  <a:cxn ang="0">
                    <a:pos x="533" y="141"/>
                  </a:cxn>
                  <a:cxn ang="0">
                    <a:pos x="545" y="146"/>
                  </a:cxn>
                  <a:cxn ang="0">
                    <a:pos x="556" y="150"/>
                  </a:cxn>
                  <a:cxn ang="0">
                    <a:pos x="576" y="157"/>
                  </a:cxn>
                  <a:cxn ang="0">
                    <a:pos x="592" y="164"/>
                  </a:cxn>
                  <a:cxn ang="0">
                    <a:pos x="620" y="182"/>
                  </a:cxn>
                  <a:cxn ang="0">
                    <a:pos x="634" y="196"/>
                  </a:cxn>
                  <a:cxn ang="0">
                    <a:pos x="652" y="214"/>
                  </a:cxn>
                  <a:cxn ang="0">
                    <a:pos x="670" y="237"/>
                  </a:cxn>
                  <a:cxn ang="0">
                    <a:pos x="681" y="260"/>
                  </a:cxn>
                  <a:cxn ang="0">
                    <a:pos x="690" y="285"/>
                  </a:cxn>
                  <a:cxn ang="0">
                    <a:pos x="693" y="310"/>
                  </a:cxn>
                  <a:cxn ang="0">
                    <a:pos x="695" y="330"/>
                  </a:cxn>
                  <a:cxn ang="0">
                    <a:pos x="695" y="362"/>
                  </a:cxn>
                  <a:cxn ang="0">
                    <a:pos x="695" y="1077"/>
                  </a:cxn>
                  <a:cxn ang="0">
                    <a:pos x="695" y="1086"/>
                  </a:cxn>
                  <a:cxn ang="0">
                    <a:pos x="697" y="1095"/>
                  </a:cxn>
                  <a:cxn ang="0">
                    <a:pos x="699" y="1107"/>
                  </a:cxn>
                  <a:cxn ang="0">
                    <a:pos x="704" y="1136"/>
                  </a:cxn>
                  <a:cxn ang="0">
                    <a:pos x="716" y="1163"/>
                  </a:cxn>
                  <a:cxn ang="0">
                    <a:pos x="734" y="1182"/>
                  </a:cxn>
                  <a:cxn ang="0">
                    <a:pos x="756" y="1195"/>
                  </a:cxn>
                  <a:cxn ang="0">
                    <a:pos x="772" y="1202"/>
                  </a:cxn>
                  <a:cxn ang="0">
                    <a:pos x="777" y="1204"/>
                  </a:cxn>
                  <a:cxn ang="0">
                    <a:pos x="779" y="1204"/>
                  </a:cxn>
                  <a:cxn ang="0">
                    <a:pos x="989" y="1204"/>
                  </a:cxn>
                  <a:cxn ang="0">
                    <a:pos x="989" y="1414"/>
                  </a:cxn>
                  <a:cxn ang="0">
                    <a:pos x="695" y="1414"/>
                  </a:cxn>
                  <a:cxn ang="0">
                    <a:pos x="688" y="1411"/>
                  </a:cxn>
                  <a:cxn ang="0">
                    <a:pos x="523" y="1411"/>
                  </a:cxn>
                  <a:cxn ang="0">
                    <a:pos x="526" y="362"/>
                  </a:cxn>
                  <a:cxn ang="0">
                    <a:pos x="315" y="362"/>
                  </a:cxn>
                  <a:cxn ang="0">
                    <a:pos x="315" y="214"/>
                  </a:cxn>
                  <a:cxn ang="0">
                    <a:pos x="0" y="214"/>
                  </a:cxn>
                  <a:cxn ang="0">
                    <a:pos x="0" y="4"/>
                  </a:cxn>
                  <a:cxn ang="0">
                    <a:pos x="12" y="4"/>
                  </a:cxn>
                  <a:cxn ang="0">
                    <a:pos x="25" y="2"/>
                  </a:cxn>
                  <a:cxn ang="0">
                    <a:pos x="66" y="2"/>
                  </a:cxn>
                  <a:cxn ang="0">
                    <a:pos x="89" y="0"/>
                  </a:cxn>
                  <a:cxn ang="0">
                    <a:pos x="146" y="0"/>
                  </a:cxn>
                  <a:cxn ang="0">
                    <a:pos x="205" y="2"/>
                  </a:cxn>
                  <a:cxn ang="0">
                    <a:pos x="265" y="5"/>
                  </a:cxn>
                  <a:cxn ang="0">
                    <a:pos x="317" y="12"/>
                  </a:cxn>
                  <a:cxn ang="0">
                    <a:pos x="340" y="18"/>
                  </a:cxn>
                  <a:cxn ang="0">
                    <a:pos x="358" y="25"/>
                  </a:cxn>
                </a:cxnLst>
                <a:rect l="0" t="0" r="r" b="b"/>
                <a:pathLst>
                  <a:path w="989" h="1414">
                    <a:moveTo>
                      <a:pt x="358" y="25"/>
                    </a:moveTo>
                    <a:lnTo>
                      <a:pt x="387" y="37"/>
                    </a:lnTo>
                    <a:lnTo>
                      <a:pt x="406" y="52"/>
                    </a:lnTo>
                    <a:lnTo>
                      <a:pt x="422" y="64"/>
                    </a:lnTo>
                    <a:lnTo>
                      <a:pt x="433" y="77"/>
                    </a:lnTo>
                    <a:lnTo>
                      <a:pt x="458" y="103"/>
                    </a:lnTo>
                    <a:lnTo>
                      <a:pt x="478" y="116"/>
                    </a:lnTo>
                    <a:lnTo>
                      <a:pt x="504" y="130"/>
                    </a:lnTo>
                    <a:lnTo>
                      <a:pt x="533" y="141"/>
                    </a:lnTo>
                    <a:lnTo>
                      <a:pt x="545" y="146"/>
                    </a:lnTo>
                    <a:lnTo>
                      <a:pt x="556" y="150"/>
                    </a:lnTo>
                    <a:lnTo>
                      <a:pt x="576" y="157"/>
                    </a:lnTo>
                    <a:lnTo>
                      <a:pt x="592" y="164"/>
                    </a:lnTo>
                    <a:lnTo>
                      <a:pt x="620" y="182"/>
                    </a:lnTo>
                    <a:lnTo>
                      <a:pt x="634" y="196"/>
                    </a:lnTo>
                    <a:lnTo>
                      <a:pt x="652" y="214"/>
                    </a:lnTo>
                    <a:lnTo>
                      <a:pt x="670" y="237"/>
                    </a:lnTo>
                    <a:lnTo>
                      <a:pt x="681" y="260"/>
                    </a:lnTo>
                    <a:lnTo>
                      <a:pt x="690" y="285"/>
                    </a:lnTo>
                    <a:lnTo>
                      <a:pt x="693" y="310"/>
                    </a:lnTo>
                    <a:lnTo>
                      <a:pt x="695" y="330"/>
                    </a:lnTo>
                    <a:lnTo>
                      <a:pt x="695" y="362"/>
                    </a:lnTo>
                    <a:lnTo>
                      <a:pt x="695" y="1077"/>
                    </a:lnTo>
                    <a:lnTo>
                      <a:pt x="695" y="1086"/>
                    </a:lnTo>
                    <a:lnTo>
                      <a:pt x="697" y="1095"/>
                    </a:lnTo>
                    <a:lnTo>
                      <a:pt x="699" y="1107"/>
                    </a:lnTo>
                    <a:lnTo>
                      <a:pt x="704" y="1136"/>
                    </a:lnTo>
                    <a:lnTo>
                      <a:pt x="716" y="1163"/>
                    </a:lnTo>
                    <a:lnTo>
                      <a:pt x="734" y="1182"/>
                    </a:lnTo>
                    <a:lnTo>
                      <a:pt x="756" y="1195"/>
                    </a:lnTo>
                    <a:lnTo>
                      <a:pt x="772" y="1202"/>
                    </a:lnTo>
                    <a:lnTo>
                      <a:pt x="777" y="1204"/>
                    </a:lnTo>
                    <a:lnTo>
                      <a:pt x="779" y="1204"/>
                    </a:lnTo>
                    <a:lnTo>
                      <a:pt x="989" y="1204"/>
                    </a:lnTo>
                    <a:lnTo>
                      <a:pt x="989" y="1414"/>
                    </a:lnTo>
                    <a:lnTo>
                      <a:pt x="695" y="1414"/>
                    </a:lnTo>
                    <a:lnTo>
                      <a:pt x="688" y="1411"/>
                    </a:lnTo>
                    <a:lnTo>
                      <a:pt x="523" y="1411"/>
                    </a:lnTo>
                    <a:lnTo>
                      <a:pt x="526" y="362"/>
                    </a:lnTo>
                    <a:lnTo>
                      <a:pt x="315" y="362"/>
                    </a:lnTo>
                    <a:lnTo>
                      <a:pt x="315" y="214"/>
                    </a:lnTo>
                    <a:lnTo>
                      <a:pt x="0" y="214"/>
                    </a:lnTo>
                    <a:lnTo>
                      <a:pt x="0" y="4"/>
                    </a:lnTo>
                    <a:lnTo>
                      <a:pt x="12" y="4"/>
                    </a:lnTo>
                    <a:lnTo>
                      <a:pt x="25" y="2"/>
                    </a:lnTo>
                    <a:lnTo>
                      <a:pt x="66" y="2"/>
                    </a:lnTo>
                    <a:lnTo>
                      <a:pt x="89" y="0"/>
                    </a:lnTo>
                    <a:lnTo>
                      <a:pt x="146" y="0"/>
                    </a:lnTo>
                    <a:lnTo>
                      <a:pt x="205" y="2"/>
                    </a:lnTo>
                    <a:lnTo>
                      <a:pt x="265" y="5"/>
                    </a:lnTo>
                    <a:lnTo>
                      <a:pt x="317" y="12"/>
                    </a:lnTo>
                    <a:lnTo>
                      <a:pt x="340" y="18"/>
                    </a:lnTo>
                    <a:lnTo>
                      <a:pt x="358" y="25"/>
                    </a:lnTo>
                    <a:close/>
                  </a:path>
                </a:pathLst>
              </a:custGeom>
              <a:solidFill>
                <a:srgbClr val="80FF8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000">
                  <a:latin typeface="+mj-lt"/>
                </a:endParaRPr>
              </a:p>
            </p:txBody>
          </p:sp>
          <p:sp>
            <p:nvSpPr>
              <p:cNvPr id="18" name="Rectangle 98"/>
              <p:cNvSpPr>
                <a:spLocks noChangeArrowheads="1"/>
              </p:cNvSpPr>
              <p:nvPr/>
            </p:nvSpPr>
            <p:spPr bwMode="auto">
              <a:xfrm>
                <a:off x="2537322" y="3205163"/>
                <a:ext cx="423863" cy="120650"/>
              </a:xfrm>
              <a:prstGeom prst="rect">
                <a:avLst/>
              </a:prstGeom>
              <a:solidFill>
                <a:schemeClr val="accent2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000">
                  <a:latin typeface="+mj-lt"/>
                </a:endParaRPr>
              </a:p>
            </p:txBody>
          </p:sp>
          <p:sp>
            <p:nvSpPr>
              <p:cNvPr id="19" name="Freeform 99"/>
              <p:cNvSpPr>
                <a:spLocks/>
              </p:cNvSpPr>
              <p:nvPr/>
            </p:nvSpPr>
            <p:spPr bwMode="auto">
              <a:xfrm flipH="1">
                <a:off x="1138735" y="3028950"/>
                <a:ext cx="552450" cy="1136650"/>
              </a:xfrm>
              <a:custGeom>
                <a:avLst/>
                <a:gdLst/>
                <a:ahLst/>
                <a:cxnLst>
                  <a:cxn ang="0">
                    <a:pos x="358" y="25"/>
                  </a:cxn>
                  <a:cxn ang="0">
                    <a:pos x="387" y="37"/>
                  </a:cxn>
                  <a:cxn ang="0">
                    <a:pos x="406" y="52"/>
                  </a:cxn>
                  <a:cxn ang="0">
                    <a:pos x="422" y="64"/>
                  </a:cxn>
                  <a:cxn ang="0">
                    <a:pos x="433" y="77"/>
                  </a:cxn>
                  <a:cxn ang="0">
                    <a:pos x="458" y="103"/>
                  </a:cxn>
                  <a:cxn ang="0">
                    <a:pos x="478" y="116"/>
                  </a:cxn>
                  <a:cxn ang="0">
                    <a:pos x="504" y="130"/>
                  </a:cxn>
                  <a:cxn ang="0">
                    <a:pos x="533" y="141"/>
                  </a:cxn>
                  <a:cxn ang="0">
                    <a:pos x="545" y="146"/>
                  </a:cxn>
                  <a:cxn ang="0">
                    <a:pos x="556" y="150"/>
                  </a:cxn>
                  <a:cxn ang="0">
                    <a:pos x="576" y="157"/>
                  </a:cxn>
                  <a:cxn ang="0">
                    <a:pos x="592" y="164"/>
                  </a:cxn>
                  <a:cxn ang="0">
                    <a:pos x="620" y="182"/>
                  </a:cxn>
                  <a:cxn ang="0">
                    <a:pos x="634" y="196"/>
                  </a:cxn>
                  <a:cxn ang="0">
                    <a:pos x="652" y="214"/>
                  </a:cxn>
                  <a:cxn ang="0">
                    <a:pos x="670" y="237"/>
                  </a:cxn>
                  <a:cxn ang="0">
                    <a:pos x="681" y="260"/>
                  </a:cxn>
                  <a:cxn ang="0">
                    <a:pos x="690" y="285"/>
                  </a:cxn>
                  <a:cxn ang="0">
                    <a:pos x="693" y="310"/>
                  </a:cxn>
                  <a:cxn ang="0">
                    <a:pos x="695" y="330"/>
                  </a:cxn>
                  <a:cxn ang="0">
                    <a:pos x="695" y="362"/>
                  </a:cxn>
                  <a:cxn ang="0">
                    <a:pos x="695" y="1077"/>
                  </a:cxn>
                  <a:cxn ang="0">
                    <a:pos x="695" y="1086"/>
                  </a:cxn>
                  <a:cxn ang="0">
                    <a:pos x="697" y="1095"/>
                  </a:cxn>
                  <a:cxn ang="0">
                    <a:pos x="699" y="1107"/>
                  </a:cxn>
                  <a:cxn ang="0">
                    <a:pos x="704" y="1136"/>
                  </a:cxn>
                  <a:cxn ang="0">
                    <a:pos x="716" y="1163"/>
                  </a:cxn>
                  <a:cxn ang="0">
                    <a:pos x="734" y="1182"/>
                  </a:cxn>
                  <a:cxn ang="0">
                    <a:pos x="756" y="1195"/>
                  </a:cxn>
                  <a:cxn ang="0">
                    <a:pos x="772" y="1202"/>
                  </a:cxn>
                  <a:cxn ang="0">
                    <a:pos x="777" y="1204"/>
                  </a:cxn>
                  <a:cxn ang="0">
                    <a:pos x="779" y="1204"/>
                  </a:cxn>
                  <a:cxn ang="0">
                    <a:pos x="989" y="1204"/>
                  </a:cxn>
                  <a:cxn ang="0">
                    <a:pos x="989" y="1414"/>
                  </a:cxn>
                  <a:cxn ang="0">
                    <a:pos x="695" y="1414"/>
                  </a:cxn>
                  <a:cxn ang="0">
                    <a:pos x="688" y="1411"/>
                  </a:cxn>
                  <a:cxn ang="0">
                    <a:pos x="523" y="1411"/>
                  </a:cxn>
                  <a:cxn ang="0">
                    <a:pos x="526" y="362"/>
                  </a:cxn>
                  <a:cxn ang="0">
                    <a:pos x="315" y="362"/>
                  </a:cxn>
                  <a:cxn ang="0">
                    <a:pos x="315" y="214"/>
                  </a:cxn>
                  <a:cxn ang="0">
                    <a:pos x="0" y="214"/>
                  </a:cxn>
                  <a:cxn ang="0">
                    <a:pos x="0" y="4"/>
                  </a:cxn>
                  <a:cxn ang="0">
                    <a:pos x="12" y="4"/>
                  </a:cxn>
                  <a:cxn ang="0">
                    <a:pos x="25" y="2"/>
                  </a:cxn>
                  <a:cxn ang="0">
                    <a:pos x="66" y="2"/>
                  </a:cxn>
                  <a:cxn ang="0">
                    <a:pos x="89" y="0"/>
                  </a:cxn>
                  <a:cxn ang="0">
                    <a:pos x="146" y="0"/>
                  </a:cxn>
                  <a:cxn ang="0">
                    <a:pos x="205" y="2"/>
                  </a:cxn>
                  <a:cxn ang="0">
                    <a:pos x="265" y="5"/>
                  </a:cxn>
                  <a:cxn ang="0">
                    <a:pos x="317" y="12"/>
                  </a:cxn>
                  <a:cxn ang="0">
                    <a:pos x="340" y="18"/>
                  </a:cxn>
                  <a:cxn ang="0">
                    <a:pos x="358" y="25"/>
                  </a:cxn>
                </a:cxnLst>
                <a:rect l="0" t="0" r="r" b="b"/>
                <a:pathLst>
                  <a:path w="989" h="1414">
                    <a:moveTo>
                      <a:pt x="358" y="25"/>
                    </a:moveTo>
                    <a:lnTo>
                      <a:pt x="387" y="37"/>
                    </a:lnTo>
                    <a:lnTo>
                      <a:pt x="406" y="52"/>
                    </a:lnTo>
                    <a:lnTo>
                      <a:pt x="422" y="64"/>
                    </a:lnTo>
                    <a:lnTo>
                      <a:pt x="433" y="77"/>
                    </a:lnTo>
                    <a:lnTo>
                      <a:pt x="458" y="103"/>
                    </a:lnTo>
                    <a:lnTo>
                      <a:pt x="478" y="116"/>
                    </a:lnTo>
                    <a:lnTo>
                      <a:pt x="504" y="130"/>
                    </a:lnTo>
                    <a:lnTo>
                      <a:pt x="533" y="141"/>
                    </a:lnTo>
                    <a:lnTo>
                      <a:pt x="545" y="146"/>
                    </a:lnTo>
                    <a:lnTo>
                      <a:pt x="556" y="150"/>
                    </a:lnTo>
                    <a:lnTo>
                      <a:pt x="576" y="157"/>
                    </a:lnTo>
                    <a:lnTo>
                      <a:pt x="592" y="164"/>
                    </a:lnTo>
                    <a:lnTo>
                      <a:pt x="620" y="182"/>
                    </a:lnTo>
                    <a:lnTo>
                      <a:pt x="634" y="196"/>
                    </a:lnTo>
                    <a:lnTo>
                      <a:pt x="652" y="214"/>
                    </a:lnTo>
                    <a:lnTo>
                      <a:pt x="670" y="237"/>
                    </a:lnTo>
                    <a:lnTo>
                      <a:pt x="681" y="260"/>
                    </a:lnTo>
                    <a:lnTo>
                      <a:pt x="690" y="285"/>
                    </a:lnTo>
                    <a:lnTo>
                      <a:pt x="693" y="310"/>
                    </a:lnTo>
                    <a:lnTo>
                      <a:pt x="695" y="330"/>
                    </a:lnTo>
                    <a:lnTo>
                      <a:pt x="695" y="362"/>
                    </a:lnTo>
                    <a:lnTo>
                      <a:pt x="695" y="1077"/>
                    </a:lnTo>
                    <a:lnTo>
                      <a:pt x="695" y="1086"/>
                    </a:lnTo>
                    <a:lnTo>
                      <a:pt x="697" y="1095"/>
                    </a:lnTo>
                    <a:lnTo>
                      <a:pt x="699" y="1107"/>
                    </a:lnTo>
                    <a:lnTo>
                      <a:pt x="704" y="1136"/>
                    </a:lnTo>
                    <a:lnTo>
                      <a:pt x="716" y="1163"/>
                    </a:lnTo>
                    <a:lnTo>
                      <a:pt x="734" y="1182"/>
                    </a:lnTo>
                    <a:lnTo>
                      <a:pt x="756" y="1195"/>
                    </a:lnTo>
                    <a:lnTo>
                      <a:pt x="772" y="1202"/>
                    </a:lnTo>
                    <a:lnTo>
                      <a:pt x="777" y="1204"/>
                    </a:lnTo>
                    <a:lnTo>
                      <a:pt x="779" y="1204"/>
                    </a:lnTo>
                    <a:lnTo>
                      <a:pt x="989" y="1204"/>
                    </a:lnTo>
                    <a:lnTo>
                      <a:pt x="989" y="1414"/>
                    </a:lnTo>
                    <a:lnTo>
                      <a:pt x="695" y="1414"/>
                    </a:lnTo>
                    <a:lnTo>
                      <a:pt x="688" y="1411"/>
                    </a:lnTo>
                    <a:lnTo>
                      <a:pt x="523" y="1411"/>
                    </a:lnTo>
                    <a:lnTo>
                      <a:pt x="526" y="362"/>
                    </a:lnTo>
                    <a:lnTo>
                      <a:pt x="315" y="362"/>
                    </a:lnTo>
                    <a:lnTo>
                      <a:pt x="315" y="214"/>
                    </a:lnTo>
                    <a:lnTo>
                      <a:pt x="0" y="214"/>
                    </a:lnTo>
                    <a:lnTo>
                      <a:pt x="0" y="4"/>
                    </a:lnTo>
                    <a:lnTo>
                      <a:pt x="12" y="4"/>
                    </a:lnTo>
                    <a:lnTo>
                      <a:pt x="25" y="2"/>
                    </a:lnTo>
                    <a:lnTo>
                      <a:pt x="66" y="2"/>
                    </a:lnTo>
                    <a:lnTo>
                      <a:pt x="89" y="0"/>
                    </a:lnTo>
                    <a:lnTo>
                      <a:pt x="146" y="0"/>
                    </a:lnTo>
                    <a:lnTo>
                      <a:pt x="205" y="2"/>
                    </a:lnTo>
                    <a:lnTo>
                      <a:pt x="265" y="5"/>
                    </a:lnTo>
                    <a:lnTo>
                      <a:pt x="317" y="12"/>
                    </a:lnTo>
                    <a:lnTo>
                      <a:pt x="340" y="18"/>
                    </a:lnTo>
                    <a:lnTo>
                      <a:pt x="358" y="25"/>
                    </a:lnTo>
                    <a:close/>
                  </a:path>
                </a:pathLst>
              </a:custGeom>
              <a:solidFill>
                <a:srgbClr val="80FF8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000">
                  <a:latin typeface="+mj-lt"/>
                </a:endParaRPr>
              </a:p>
            </p:txBody>
          </p:sp>
          <p:sp>
            <p:nvSpPr>
              <p:cNvPr id="20" name="Rectangle 100"/>
              <p:cNvSpPr>
                <a:spLocks noChangeArrowheads="1"/>
              </p:cNvSpPr>
              <p:nvPr/>
            </p:nvSpPr>
            <p:spPr bwMode="auto">
              <a:xfrm>
                <a:off x="1472110" y="3198813"/>
                <a:ext cx="473075" cy="128586"/>
              </a:xfrm>
              <a:prstGeom prst="rect">
                <a:avLst/>
              </a:prstGeom>
              <a:solidFill>
                <a:schemeClr val="accent2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000">
                  <a:latin typeface="+mj-lt"/>
                </a:endParaRPr>
              </a:p>
            </p:txBody>
          </p:sp>
        </p:grpSp>
        <p:cxnSp>
          <p:nvCxnSpPr>
            <p:cNvPr id="22" name="Straight Connector 21"/>
            <p:cNvCxnSpPr/>
            <p:nvPr/>
          </p:nvCxnSpPr>
          <p:spPr bwMode="auto">
            <a:xfrm flipV="1">
              <a:off x="1407024" y="3636963"/>
              <a:ext cx="1612401" cy="79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/>
            <p:cNvCxnSpPr/>
            <p:nvPr/>
          </p:nvCxnSpPr>
          <p:spPr bwMode="auto">
            <a:xfrm flipV="1">
              <a:off x="1407024" y="3717032"/>
              <a:ext cx="1612401" cy="79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/>
            <p:cNvCxnSpPr/>
            <p:nvPr/>
          </p:nvCxnSpPr>
          <p:spPr bwMode="auto">
            <a:xfrm flipV="1">
              <a:off x="1402261" y="3789040"/>
              <a:ext cx="1612401" cy="79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 flipV="1">
              <a:off x="1407942" y="3681413"/>
              <a:ext cx="1612401" cy="79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 flipV="1">
              <a:off x="1404643" y="3756026"/>
              <a:ext cx="1612401" cy="79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238593" name="Object 1"/>
          <p:cNvGraphicFramePr>
            <a:graphicFrameLocks noChangeAspect="1"/>
          </p:cNvGraphicFramePr>
          <p:nvPr/>
        </p:nvGraphicFramePr>
        <p:xfrm>
          <a:off x="5178205" y="0"/>
          <a:ext cx="4079627" cy="3834088"/>
        </p:xfrm>
        <a:graphic>
          <a:graphicData uri="http://schemas.openxmlformats.org/presentationml/2006/ole">
            <p:oleObj spid="_x0000_s801828" name="Graph" r:id="rId4" imgW="3723437" imgH="3150413" progId="">
              <p:embed/>
            </p:oleObj>
          </a:graphicData>
        </a:graphic>
      </p:graphicFrame>
      <p:cxnSp>
        <p:nvCxnSpPr>
          <p:cNvPr id="28" name="Straight Arrow Connector 27"/>
          <p:cNvCxnSpPr/>
          <p:nvPr/>
        </p:nvCxnSpPr>
        <p:spPr bwMode="auto">
          <a:xfrm rot="5400000">
            <a:off x="6936663" y="1894580"/>
            <a:ext cx="338336" cy="1588"/>
          </a:xfrm>
          <a:prstGeom prst="straightConnector1">
            <a:avLst/>
          </a:prstGeom>
          <a:solidFill>
            <a:schemeClr val="accent1"/>
          </a:solidFill>
          <a:ln w="22225" cap="rnd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6243956" y="1126155"/>
            <a:ext cx="9780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+mn-lt"/>
              </a:rPr>
              <a:t>         C-H </a:t>
            </a:r>
          </a:p>
          <a:p>
            <a:r>
              <a:rPr lang="en-GB" sz="1400" dirty="0" smtClean="0">
                <a:latin typeface="+mn-lt"/>
              </a:rPr>
              <a:t>absorption</a:t>
            </a:r>
            <a:endParaRPr lang="en-GB" sz="1400" dirty="0">
              <a:latin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888731" y="559712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latin typeface="+mn-lt"/>
              </a:rPr>
              <a:t>300 K EL</a:t>
            </a:r>
            <a:endParaRPr lang="en-GB" sz="1200" dirty="0">
              <a:latin typeface="+mn-lt"/>
            </a:endParaRPr>
          </a:p>
        </p:txBody>
      </p:sp>
      <p:grpSp>
        <p:nvGrpSpPr>
          <p:cNvPr id="21" name="Group 118"/>
          <p:cNvGrpSpPr>
            <a:grpSpLocks/>
          </p:cNvGrpSpPr>
          <p:nvPr/>
        </p:nvGrpSpPr>
        <p:grpSpPr bwMode="auto">
          <a:xfrm>
            <a:off x="301455" y="1704582"/>
            <a:ext cx="3380378" cy="1982806"/>
            <a:chOff x="2011" y="1989"/>
            <a:chExt cx="6434" cy="3397"/>
          </a:xfrm>
        </p:grpSpPr>
        <p:grpSp>
          <p:nvGrpSpPr>
            <p:cNvPr id="23" name="Group 120"/>
            <p:cNvGrpSpPr>
              <a:grpSpLocks/>
            </p:cNvGrpSpPr>
            <p:nvPr/>
          </p:nvGrpSpPr>
          <p:grpSpPr bwMode="auto">
            <a:xfrm rot="10800000">
              <a:off x="7098" y="3685"/>
              <a:ext cx="1347" cy="65"/>
              <a:chOff x="1605" y="10047"/>
              <a:chExt cx="1725" cy="65"/>
            </a:xfrm>
          </p:grpSpPr>
          <p:cxnSp>
            <p:nvCxnSpPr>
              <p:cNvPr id="238713" name="AutoShape 121"/>
              <p:cNvCxnSpPr>
                <a:cxnSpLocks noChangeShapeType="1"/>
              </p:cNvCxnSpPr>
              <p:nvPr/>
            </p:nvCxnSpPr>
            <p:spPr bwMode="auto">
              <a:xfrm>
                <a:off x="1605" y="10047"/>
                <a:ext cx="1474" cy="1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14" name="AutoShape 122"/>
              <p:cNvCxnSpPr>
                <a:cxnSpLocks noChangeShapeType="1"/>
              </p:cNvCxnSpPr>
              <p:nvPr/>
            </p:nvCxnSpPr>
            <p:spPr bwMode="auto">
              <a:xfrm>
                <a:off x="3079" y="10047"/>
                <a:ext cx="251" cy="65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238715" name="AutoShape 123"/>
            <p:cNvCxnSpPr>
              <a:cxnSpLocks noChangeShapeType="1"/>
            </p:cNvCxnSpPr>
            <p:nvPr/>
          </p:nvCxnSpPr>
          <p:spPr bwMode="auto">
            <a:xfrm flipH="1" flipV="1">
              <a:off x="2011" y="3023"/>
              <a:ext cx="1151" cy="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8716" name="AutoShape 124"/>
            <p:cNvCxnSpPr>
              <a:cxnSpLocks noChangeShapeType="1"/>
            </p:cNvCxnSpPr>
            <p:nvPr/>
          </p:nvCxnSpPr>
          <p:spPr bwMode="auto">
            <a:xfrm flipH="1" flipV="1">
              <a:off x="3829" y="3128"/>
              <a:ext cx="154" cy="23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grpSp>
          <p:nvGrpSpPr>
            <p:cNvPr id="24" name="Group 125"/>
            <p:cNvGrpSpPr>
              <a:grpSpLocks/>
            </p:cNvGrpSpPr>
            <p:nvPr/>
          </p:nvGrpSpPr>
          <p:grpSpPr bwMode="auto">
            <a:xfrm>
              <a:off x="3983" y="3151"/>
              <a:ext cx="289" cy="209"/>
              <a:chOff x="3983" y="3151"/>
              <a:chExt cx="289" cy="209"/>
            </a:xfrm>
          </p:grpSpPr>
          <p:cxnSp>
            <p:nvCxnSpPr>
              <p:cNvPr id="238718" name="AutoShape 126"/>
              <p:cNvCxnSpPr>
                <a:cxnSpLocks noChangeShapeType="1"/>
              </p:cNvCxnSpPr>
              <p:nvPr/>
            </p:nvCxnSpPr>
            <p:spPr bwMode="auto">
              <a:xfrm flipH="1" flipV="1">
                <a:off x="3984" y="3320"/>
                <a:ext cx="288" cy="4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19" name="AutoShape 127"/>
              <p:cNvCxnSpPr>
                <a:cxnSpLocks noChangeShapeType="1"/>
              </p:cNvCxnSpPr>
              <p:nvPr/>
            </p:nvCxnSpPr>
            <p:spPr bwMode="auto">
              <a:xfrm flipH="1" flipV="1">
                <a:off x="4271" y="3151"/>
                <a:ext cx="1" cy="204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20" name="AutoShape 128"/>
              <p:cNvCxnSpPr>
                <a:cxnSpLocks noChangeShapeType="1"/>
              </p:cNvCxnSpPr>
              <p:nvPr/>
            </p:nvCxnSpPr>
            <p:spPr bwMode="auto">
              <a:xfrm flipV="1">
                <a:off x="3983" y="3152"/>
                <a:ext cx="1" cy="168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21" name="AutoShape 129"/>
              <p:cNvCxnSpPr>
                <a:cxnSpLocks noChangeShapeType="1"/>
              </p:cNvCxnSpPr>
              <p:nvPr/>
            </p:nvCxnSpPr>
            <p:spPr bwMode="auto">
              <a:xfrm flipH="1">
                <a:off x="3983" y="3235"/>
                <a:ext cx="288" cy="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25" name="Group 130"/>
            <p:cNvGrpSpPr>
              <a:grpSpLocks/>
            </p:cNvGrpSpPr>
            <p:nvPr/>
          </p:nvGrpSpPr>
          <p:grpSpPr bwMode="auto">
            <a:xfrm>
              <a:off x="4550" y="3210"/>
              <a:ext cx="289" cy="209"/>
              <a:chOff x="3983" y="3151"/>
              <a:chExt cx="289" cy="209"/>
            </a:xfrm>
          </p:grpSpPr>
          <p:cxnSp>
            <p:nvCxnSpPr>
              <p:cNvPr id="238723" name="AutoShape 131"/>
              <p:cNvCxnSpPr>
                <a:cxnSpLocks noChangeShapeType="1"/>
              </p:cNvCxnSpPr>
              <p:nvPr/>
            </p:nvCxnSpPr>
            <p:spPr bwMode="auto">
              <a:xfrm flipH="1" flipV="1">
                <a:off x="3984" y="3320"/>
                <a:ext cx="288" cy="4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24" name="AutoShape 132"/>
              <p:cNvCxnSpPr>
                <a:cxnSpLocks noChangeShapeType="1"/>
              </p:cNvCxnSpPr>
              <p:nvPr/>
            </p:nvCxnSpPr>
            <p:spPr bwMode="auto">
              <a:xfrm flipH="1" flipV="1">
                <a:off x="4271" y="3151"/>
                <a:ext cx="1" cy="204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25" name="AutoShape 133"/>
              <p:cNvCxnSpPr>
                <a:cxnSpLocks noChangeShapeType="1"/>
              </p:cNvCxnSpPr>
              <p:nvPr/>
            </p:nvCxnSpPr>
            <p:spPr bwMode="auto">
              <a:xfrm flipV="1">
                <a:off x="3983" y="3152"/>
                <a:ext cx="1" cy="168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26" name="AutoShape 134"/>
              <p:cNvCxnSpPr>
                <a:cxnSpLocks noChangeShapeType="1"/>
              </p:cNvCxnSpPr>
              <p:nvPr/>
            </p:nvCxnSpPr>
            <p:spPr bwMode="auto">
              <a:xfrm flipH="1">
                <a:off x="3983" y="3235"/>
                <a:ext cx="288" cy="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238727" name="AutoShape 135"/>
            <p:cNvCxnSpPr>
              <a:cxnSpLocks noChangeShapeType="1"/>
            </p:cNvCxnSpPr>
            <p:nvPr/>
          </p:nvCxnSpPr>
          <p:spPr bwMode="auto">
            <a:xfrm rot="10800000">
              <a:off x="4273" y="3170"/>
              <a:ext cx="288" cy="4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8728" name="AutoShape 136"/>
            <p:cNvCxnSpPr>
              <a:cxnSpLocks noChangeShapeType="1"/>
            </p:cNvCxnSpPr>
            <p:nvPr/>
          </p:nvCxnSpPr>
          <p:spPr bwMode="auto">
            <a:xfrm rot="10800000">
              <a:off x="6000" y="3415"/>
              <a:ext cx="288" cy="4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8729" name="AutoShape 137"/>
            <p:cNvCxnSpPr>
              <a:cxnSpLocks noChangeShapeType="1"/>
            </p:cNvCxnSpPr>
            <p:nvPr/>
          </p:nvCxnSpPr>
          <p:spPr bwMode="auto">
            <a:xfrm rot="10800000">
              <a:off x="5424" y="3320"/>
              <a:ext cx="288" cy="4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8730" name="AutoShape 138"/>
            <p:cNvCxnSpPr>
              <a:cxnSpLocks noChangeShapeType="1"/>
            </p:cNvCxnSpPr>
            <p:nvPr/>
          </p:nvCxnSpPr>
          <p:spPr bwMode="auto">
            <a:xfrm rot="10800000">
              <a:off x="4849" y="3235"/>
              <a:ext cx="288" cy="4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grpSp>
          <p:nvGrpSpPr>
            <p:cNvPr id="26" name="Group 139"/>
            <p:cNvGrpSpPr>
              <a:grpSpLocks/>
            </p:cNvGrpSpPr>
            <p:nvPr/>
          </p:nvGrpSpPr>
          <p:grpSpPr bwMode="auto">
            <a:xfrm>
              <a:off x="5138" y="3275"/>
              <a:ext cx="289" cy="244"/>
              <a:chOff x="5102" y="3648"/>
              <a:chExt cx="289" cy="244"/>
            </a:xfrm>
          </p:grpSpPr>
          <p:cxnSp>
            <p:nvCxnSpPr>
              <p:cNvPr id="238732" name="AutoShape 140"/>
              <p:cNvCxnSpPr>
                <a:cxnSpLocks noChangeShapeType="1"/>
              </p:cNvCxnSpPr>
              <p:nvPr/>
            </p:nvCxnSpPr>
            <p:spPr bwMode="auto">
              <a:xfrm flipH="1" flipV="1">
                <a:off x="5103" y="3852"/>
                <a:ext cx="288" cy="4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33" name="AutoShape 141"/>
              <p:cNvCxnSpPr>
                <a:cxnSpLocks noChangeShapeType="1"/>
              </p:cNvCxnSpPr>
              <p:nvPr/>
            </p:nvCxnSpPr>
            <p:spPr bwMode="auto">
              <a:xfrm flipV="1">
                <a:off x="5391" y="3688"/>
                <a:ext cx="0" cy="199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34" name="AutoShape 142"/>
              <p:cNvCxnSpPr>
                <a:cxnSpLocks noChangeShapeType="1"/>
              </p:cNvCxnSpPr>
              <p:nvPr/>
            </p:nvCxnSpPr>
            <p:spPr bwMode="auto">
              <a:xfrm flipV="1">
                <a:off x="5102" y="3648"/>
                <a:ext cx="0" cy="204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35" name="AutoShape 143"/>
              <p:cNvCxnSpPr>
                <a:cxnSpLocks noChangeShapeType="1"/>
              </p:cNvCxnSpPr>
              <p:nvPr/>
            </p:nvCxnSpPr>
            <p:spPr bwMode="auto">
              <a:xfrm flipH="1">
                <a:off x="5102" y="3767"/>
                <a:ext cx="288" cy="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27" name="Group 144"/>
            <p:cNvGrpSpPr>
              <a:grpSpLocks/>
            </p:cNvGrpSpPr>
            <p:nvPr/>
          </p:nvGrpSpPr>
          <p:grpSpPr bwMode="auto">
            <a:xfrm>
              <a:off x="5711" y="3355"/>
              <a:ext cx="289" cy="244"/>
              <a:chOff x="5102" y="3648"/>
              <a:chExt cx="289" cy="244"/>
            </a:xfrm>
          </p:grpSpPr>
          <p:cxnSp>
            <p:nvCxnSpPr>
              <p:cNvPr id="238737" name="AutoShape 145"/>
              <p:cNvCxnSpPr>
                <a:cxnSpLocks noChangeShapeType="1"/>
              </p:cNvCxnSpPr>
              <p:nvPr/>
            </p:nvCxnSpPr>
            <p:spPr bwMode="auto">
              <a:xfrm flipH="1" flipV="1">
                <a:off x="5103" y="3852"/>
                <a:ext cx="288" cy="4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38" name="AutoShape 146"/>
              <p:cNvCxnSpPr>
                <a:cxnSpLocks noChangeShapeType="1"/>
              </p:cNvCxnSpPr>
              <p:nvPr/>
            </p:nvCxnSpPr>
            <p:spPr bwMode="auto">
              <a:xfrm flipV="1">
                <a:off x="5391" y="3688"/>
                <a:ext cx="0" cy="199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39" name="AutoShape 147"/>
              <p:cNvCxnSpPr>
                <a:cxnSpLocks noChangeShapeType="1"/>
              </p:cNvCxnSpPr>
              <p:nvPr/>
            </p:nvCxnSpPr>
            <p:spPr bwMode="auto">
              <a:xfrm flipV="1">
                <a:off x="5102" y="3648"/>
                <a:ext cx="0" cy="204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40" name="AutoShape 148"/>
              <p:cNvCxnSpPr>
                <a:cxnSpLocks noChangeShapeType="1"/>
              </p:cNvCxnSpPr>
              <p:nvPr/>
            </p:nvCxnSpPr>
            <p:spPr bwMode="auto">
              <a:xfrm flipH="1">
                <a:off x="5102" y="3767"/>
                <a:ext cx="288" cy="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29" name="Group 149"/>
            <p:cNvGrpSpPr>
              <a:grpSpLocks/>
            </p:cNvGrpSpPr>
            <p:nvPr/>
          </p:nvGrpSpPr>
          <p:grpSpPr bwMode="auto">
            <a:xfrm>
              <a:off x="6287" y="3455"/>
              <a:ext cx="289" cy="244"/>
              <a:chOff x="5102" y="3648"/>
              <a:chExt cx="289" cy="244"/>
            </a:xfrm>
          </p:grpSpPr>
          <p:cxnSp>
            <p:nvCxnSpPr>
              <p:cNvPr id="238742" name="AutoShape 150"/>
              <p:cNvCxnSpPr>
                <a:cxnSpLocks noChangeShapeType="1"/>
              </p:cNvCxnSpPr>
              <p:nvPr/>
            </p:nvCxnSpPr>
            <p:spPr bwMode="auto">
              <a:xfrm flipH="1" flipV="1">
                <a:off x="5103" y="3852"/>
                <a:ext cx="288" cy="4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43" name="AutoShape 151"/>
              <p:cNvCxnSpPr>
                <a:cxnSpLocks noChangeShapeType="1"/>
              </p:cNvCxnSpPr>
              <p:nvPr/>
            </p:nvCxnSpPr>
            <p:spPr bwMode="auto">
              <a:xfrm flipV="1">
                <a:off x="5391" y="3688"/>
                <a:ext cx="0" cy="199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44" name="AutoShape 152"/>
              <p:cNvCxnSpPr>
                <a:cxnSpLocks noChangeShapeType="1"/>
              </p:cNvCxnSpPr>
              <p:nvPr/>
            </p:nvCxnSpPr>
            <p:spPr bwMode="auto">
              <a:xfrm flipV="1">
                <a:off x="5102" y="3648"/>
                <a:ext cx="0" cy="204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45" name="AutoShape 153"/>
              <p:cNvCxnSpPr>
                <a:cxnSpLocks noChangeShapeType="1"/>
              </p:cNvCxnSpPr>
              <p:nvPr/>
            </p:nvCxnSpPr>
            <p:spPr bwMode="auto">
              <a:xfrm flipH="1">
                <a:off x="5102" y="3767"/>
                <a:ext cx="288" cy="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sp>
          <p:nvSpPr>
            <p:cNvPr id="238746" name="Oval 154"/>
            <p:cNvSpPr>
              <a:spLocks noChangeArrowheads="1"/>
            </p:cNvSpPr>
            <p:nvPr/>
          </p:nvSpPr>
          <p:spPr bwMode="auto">
            <a:xfrm>
              <a:off x="4058" y="3152"/>
              <a:ext cx="128" cy="125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8747" name="Oval 155"/>
            <p:cNvSpPr>
              <a:spLocks noChangeArrowheads="1"/>
            </p:cNvSpPr>
            <p:nvPr/>
          </p:nvSpPr>
          <p:spPr bwMode="auto">
            <a:xfrm>
              <a:off x="4607" y="3230"/>
              <a:ext cx="128" cy="125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8748" name="Oval 156"/>
            <p:cNvSpPr>
              <a:spLocks noChangeArrowheads="1"/>
            </p:cNvSpPr>
            <p:nvPr/>
          </p:nvSpPr>
          <p:spPr bwMode="auto">
            <a:xfrm>
              <a:off x="5218" y="3313"/>
              <a:ext cx="128" cy="125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8749" name="Oval 157"/>
            <p:cNvSpPr>
              <a:spLocks noChangeArrowheads="1"/>
            </p:cNvSpPr>
            <p:nvPr/>
          </p:nvSpPr>
          <p:spPr bwMode="auto">
            <a:xfrm>
              <a:off x="5790" y="3394"/>
              <a:ext cx="128" cy="125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8750" name="Oval 158"/>
            <p:cNvSpPr>
              <a:spLocks noChangeArrowheads="1"/>
            </p:cNvSpPr>
            <p:nvPr/>
          </p:nvSpPr>
          <p:spPr bwMode="auto">
            <a:xfrm>
              <a:off x="6377" y="3495"/>
              <a:ext cx="128" cy="125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grpSp>
          <p:nvGrpSpPr>
            <p:cNvPr id="31" name="Group 160"/>
            <p:cNvGrpSpPr>
              <a:grpSpLocks/>
            </p:cNvGrpSpPr>
            <p:nvPr/>
          </p:nvGrpSpPr>
          <p:grpSpPr bwMode="auto">
            <a:xfrm>
              <a:off x="3162" y="1989"/>
              <a:ext cx="86" cy="1041"/>
              <a:chOff x="3742" y="2291"/>
              <a:chExt cx="92" cy="846"/>
            </a:xfrm>
          </p:grpSpPr>
          <p:cxnSp>
            <p:nvCxnSpPr>
              <p:cNvPr id="238753" name="AutoShape 161"/>
              <p:cNvCxnSpPr>
                <a:cxnSpLocks noChangeShapeType="1"/>
              </p:cNvCxnSpPr>
              <p:nvPr/>
            </p:nvCxnSpPr>
            <p:spPr bwMode="auto">
              <a:xfrm>
                <a:off x="3742" y="2291"/>
                <a:ext cx="0" cy="841"/>
              </a:xfrm>
              <a:prstGeom prst="straightConnector1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54" name="AutoShape 162"/>
              <p:cNvCxnSpPr>
                <a:cxnSpLocks noChangeShapeType="1"/>
              </p:cNvCxnSpPr>
              <p:nvPr/>
            </p:nvCxnSpPr>
            <p:spPr bwMode="auto">
              <a:xfrm>
                <a:off x="3833" y="2296"/>
                <a:ext cx="0" cy="841"/>
              </a:xfrm>
              <a:prstGeom prst="straightConnector1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55" name="AutoShape 163"/>
              <p:cNvCxnSpPr>
                <a:cxnSpLocks noChangeShapeType="1"/>
              </p:cNvCxnSpPr>
              <p:nvPr/>
            </p:nvCxnSpPr>
            <p:spPr bwMode="auto">
              <a:xfrm>
                <a:off x="3742" y="2296"/>
                <a:ext cx="92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33" name="Group 164"/>
            <p:cNvGrpSpPr>
              <a:grpSpLocks/>
            </p:cNvGrpSpPr>
            <p:nvPr/>
          </p:nvGrpSpPr>
          <p:grpSpPr bwMode="auto">
            <a:xfrm rot="10800000">
              <a:off x="6003" y="4585"/>
              <a:ext cx="576" cy="607"/>
              <a:chOff x="3330" y="7730"/>
              <a:chExt cx="738" cy="607"/>
            </a:xfrm>
          </p:grpSpPr>
          <p:cxnSp>
            <p:nvCxnSpPr>
              <p:cNvPr id="238757" name="AutoShape 165"/>
              <p:cNvCxnSpPr>
                <a:cxnSpLocks noChangeShapeType="1"/>
              </p:cNvCxnSpPr>
              <p:nvPr/>
            </p:nvCxnSpPr>
            <p:spPr bwMode="auto">
              <a:xfrm>
                <a:off x="3330" y="7730"/>
                <a:ext cx="0" cy="567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58" name="AutoShape 166"/>
              <p:cNvCxnSpPr>
                <a:cxnSpLocks noChangeShapeType="1"/>
              </p:cNvCxnSpPr>
              <p:nvPr/>
            </p:nvCxnSpPr>
            <p:spPr bwMode="auto">
              <a:xfrm>
                <a:off x="3699" y="7770"/>
                <a:ext cx="0" cy="567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59" name="AutoShape 167"/>
              <p:cNvCxnSpPr>
                <a:cxnSpLocks noChangeShapeType="1"/>
              </p:cNvCxnSpPr>
              <p:nvPr/>
            </p:nvCxnSpPr>
            <p:spPr bwMode="auto">
              <a:xfrm>
                <a:off x="3330" y="8297"/>
                <a:ext cx="369" cy="4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60" name="AutoShape 168"/>
              <p:cNvCxnSpPr>
                <a:cxnSpLocks noChangeShapeType="1"/>
              </p:cNvCxnSpPr>
              <p:nvPr/>
            </p:nvCxnSpPr>
            <p:spPr bwMode="auto">
              <a:xfrm>
                <a:off x="3699" y="7770"/>
                <a:ext cx="369" cy="4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61" name="AutoShape 169"/>
              <p:cNvCxnSpPr>
                <a:cxnSpLocks noChangeShapeType="1"/>
              </p:cNvCxnSpPr>
              <p:nvPr/>
            </p:nvCxnSpPr>
            <p:spPr bwMode="auto">
              <a:xfrm>
                <a:off x="3330" y="7938"/>
                <a:ext cx="369" cy="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62" name="AutoShape 170"/>
              <p:cNvCxnSpPr>
                <a:cxnSpLocks noChangeShapeType="1"/>
              </p:cNvCxnSpPr>
              <p:nvPr/>
            </p:nvCxnSpPr>
            <p:spPr bwMode="auto">
              <a:xfrm>
                <a:off x="3330" y="8223"/>
                <a:ext cx="369" cy="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34" name="Group 171"/>
            <p:cNvGrpSpPr>
              <a:grpSpLocks/>
            </p:cNvGrpSpPr>
            <p:nvPr/>
          </p:nvGrpSpPr>
          <p:grpSpPr bwMode="auto">
            <a:xfrm rot="10800000">
              <a:off x="5427" y="4505"/>
              <a:ext cx="576" cy="607"/>
              <a:chOff x="3330" y="7730"/>
              <a:chExt cx="738" cy="607"/>
            </a:xfrm>
          </p:grpSpPr>
          <p:cxnSp>
            <p:nvCxnSpPr>
              <p:cNvPr id="238764" name="AutoShape 172"/>
              <p:cNvCxnSpPr>
                <a:cxnSpLocks noChangeShapeType="1"/>
              </p:cNvCxnSpPr>
              <p:nvPr/>
            </p:nvCxnSpPr>
            <p:spPr bwMode="auto">
              <a:xfrm>
                <a:off x="3330" y="7730"/>
                <a:ext cx="0" cy="567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65" name="AutoShape 173"/>
              <p:cNvCxnSpPr>
                <a:cxnSpLocks noChangeShapeType="1"/>
              </p:cNvCxnSpPr>
              <p:nvPr/>
            </p:nvCxnSpPr>
            <p:spPr bwMode="auto">
              <a:xfrm>
                <a:off x="3699" y="7770"/>
                <a:ext cx="0" cy="567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66" name="AutoShape 174"/>
              <p:cNvCxnSpPr>
                <a:cxnSpLocks noChangeShapeType="1"/>
              </p:cNvCxnSpPr>
              <p:nvPr/>
            </p:nvCxnSpPr>
            <p:spPr bwMode="auto">
              <a:xfrm>
                <a:off x="3330" y="8297"/>
                <a:ext cx="369" cy="4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67" name="AutoShape 175"/>
              <p:cNvCxnSpPr>
                <a:cxnSpLocks noChangeShapeType="1"/>
              </p:cNvCxnSpPr>
              <p:nvPr/>
            </p:nvCxnSpPr>
            <p:spPr bwMode="auto">
              <a:xfrm>
                <a:off x="3699" y="7770"/>
                <a:ext cx="369" cy="4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68" name="AutoShape 176"/>
              <p:cNvCxnSpPr>
                <a:cxnSpLocks noChangeShapeType="1"/>
              </p:cNvCxnSpPr>
              <p:nvPr/>
            </p:nvCxnSpPr>
            <p:spPr bwMode="auto">
              <a:xfrm>
                <a:off x="3330" y="7938"/>
                <a:ext cx="369" cy="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69" name="AutoShape 177"/>
              <p:cNvCxnSpPr>
                <a:cxnSpLocks noChangeShapeType="1"/>
              </p:cNvCxnSpPr>
              <p:nvPr/>
            </p:nvCxnSpPr>
            <p:spPr bwMode="auto">
              <a:xfrm>
                <a:off x="3330" y="8223"/>
                <a:ext cx="369" cy="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35" name="Group 178"/>
            <p:cNvGrpSpPr>
              <a:grpSpLocks/>
            </p:cNvGrpSpPr>
            <p:nvPr/>
          </p:nvGrpSpPr>
          <p:grpSpPr bwMode="auto">
            <a:xfrm rot="10800000">
              <a:off x="4275" y="4345"/>
              <a:ext cx="576" cy="607"/>
              <a:chOff x="3330" y="7730"/>
              <a:chExt cx="738" cy="607"/>
            </a:xfrm>
          </p:grpSpPr>
          <p:cxnSp>
            <p:nvCxnSpPr>
              <p:cNvPr id="238771" name="AutoShape 179"/>
              <p:cNvCxnSpPr>
                <a:cxnSpLocks noChangeShapeType="1"/>
              </p:cNvCxnSpPr>
              <p:nvPr/>
            </p:nvCxnSpPr>
            <p:spPr bwMode="auto">
              <a:xfrm>
                <a:off x="3330" y="7730"/>
                <a:ext cx="0" cy="567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72" name="AutoShape 180"/>
              <p:cNvCxnSpPr>
                <a:cxnSpLocks noChangeShapeType="1"/>
              </p:cNvCxnSpPr>
              <p:nvPr/>
            </p:nvCxnSpPr>
            <p:spPr bwMode="auto">
              <a:xfrm>
                <a:off x="3699" y="7770"/>
                <a:ext cx="0" cy="567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73" name="AutoShape 181"/>
              <p:cNvCxnSpPr>
                <a:cxnSpLocks noChangeShapeType="1"/>
              </p:cNvCxnSpPr>
              <p:nvPr/>
            </p:nvCxnSpPr>
            <p:spPr bwMode="auto">
              <a:xfrm>
                <a:off x="3330" y="8297"/>
                <a:ext cx="369" cy="4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74" name="AutoShape 182"/>
              <p:cNvCxnSpPr>
                <a:cxnSpLocks noChangeShapeType="1"/>
              </p:cNvCxnSpPr>
              <p:nvPr/>
            </p:nvCxnSpPr>
            <p:spPr bwMode="auto">
              <a:xfrm>
                <a:off x="3699" y="7770"/>
                <a:ext cx="369" cy="4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75" name="AutoShape 183"/>
              <p:cNvCxnSpPr>
                <a:cxnSpLocks noChangeShapeType="1"/>
              </p:cNvCxnSpPr>
              <p:nvPr/>
            </p:nvCxnSpPr>
            <p:spPr bwMode="auto">
              <a:xfrm>
                <a:off x="3330" y="7938"/>
                <a:ext cx="369" cy="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76" name="AutoShape 184"/>
              <p:cNvCxnSpPr>
                <a:cxnSpLocks noChangeShapeType="1"/>
              </p:cNvCxnSpPr>
              <p:nvPr/>
            </p:nvCxnSpPr>
            <p:spPr bwMode="auto">
              <a:xfrm>
                <a:off x="3330" y="8223"/>
                <a:ext cx="369" cy="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36" name="Group 185"/>
            <p:cNvGrpSpPr>
              <a:grpSpLocks/>
            </p:cNvGrpSpPr>
            <p:nvPr/>
          </p:nvGrpSpPr>
          <p:grpSpPr bwMode="auto">
            <a:xfrm rot="10800000">
              <a:off x="3833" y="4265"/>
              <a:ext cx="442" cy="607"/>
              <a:chOff x="6282" y="8050"/>
              <a:chExt cx="567" cy="607"/>
            </a:xfrm>
          </p:grpSpPr>
          <p:cxnSp>
            <p:nvCxnSpPr>
              <p:cNvPr id="238778" name="AutoShape 186"/>
              <p:cNvCxnSpPr>
                <a:cxnSpLocks noChangeShapeType="1"/>
              </p:cNvCxnSpPr>
              <p:nvPr/>
            </p:nvCxnSpPr>
            <p:spPr bwMode="auto">
              <a:xfrm>
                <a:off x="6282" y="8050"/>
                <a:ext cx="0" cy="567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79" name="AutoShape 187"/>
              <p:cNvCxnSpPr>
                <a:cxnSpLocks noChangeShapeType="1"/>
              </p:cNvCxnSpPr>
              <p:nvPr/>
            </p:nvCxnSpPr>
            <p:spPr bwMode="auto">
              <a:xfrm>
                <a:off x="6651" y="8090"/>
                <a:ext cx="0" cy="567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80" name="AutoShape 188"/>
              <p:cNvCxnSpPr>
                <a:cxnSpLocks noChangeShapeType="1"/>
              </p:cNvCxnSpPr>
              <p:nvPr/>
            </p:nvCxnSpPr>
            <p:spPr bwMode="auto">
              <a:xfrm>
                <a:off x="6282" y="8617"/>
                <a:ext cx="369" cy="4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81" name="AutoShape 189"/>
              <p:cNvCxnSpPr>
                <a:cxnSpLocks noChangeShapeType="1"/>
              </p:cNvCxnSpPr>
              <p:nvPr/>
            </p:nvCxnSpPr>
            <p:spPr bwMode="auto">
              <a:xfrm>
                <a:off x="6651" y="8090"/>
                <a:ext cx="198" cy="23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82" name="AutoShape 190"/>
              <p:cNvCxnSpPr>
                <a:cxnSpLocks noChangeShapeType="1"/>
              </p:cNvCxnSpPr>
              <p:nvPr/>
            </p:nvCxnSpPr>
            <p:spPr bwMode="auto">
              <a:xfrm>
                <a:off x="6282" y="8258"/>
                <a:ext cx="369" cy="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83" name="AutoShape 191"/>
              <p:cNvCxnSpPr>
                <a:cxnSpLocks noChangeShapeType="1"/>
              </p:cNvCxnSpPr>
              <p:nvPr/>
            </p:nvCxnSpPr>
            <p:spPr bwMode="auto">
              <a:xfrm>
                <a:off x="6282" y="8543"/>
                <a:ext cx="369" cy="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37" name="Group 192"/>
            <p:cNvGrpSpPr>
              <a:grpSpLocks/>
            </p:cNvGrpSpPr>
            <p:nvPr/>
          </p:nvGrpSpPr>
          <p:grpSpPr bwMode="auto">
            <a:xfrm rot="10800000">
              <a:off x="6970" y="5321"/>
              <a:ext cx="1347" cy="65"/>
              <a:chOff x="1605" y="7665"/>
              <a:chExt cx="1725" cy="65"/>
            </a:xfrm>
          </p:grpSpPr>
          <p:cxnSp>
            <p:nvCxnSpPr>
              <p:cNvPr id="238785" name="AutoShape 193"/>
              <p:cNvCxnSpPr>
                <a:cxnSpLocks noChangeShapeType="1"/>
              </p:cNvCxnSpPr>
              <p:nvPr/>
            </p:nvCxnSpPr>
            <p:spPr bwMode="auto">
              <a:xfrm>
                <a:off x="1605" y="7665"/>
                <a:ext cx="1474" cy="1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86" name="AutoShape 194"/>
              <p:cNvCxnSpPr>
                <a:cxnSpLocks noChangeShapeType="1"/>
              </p:cNvCxnSpPr>
              <p:nvPr/>
            </p:nvCxnSpPr>
            <p:spPr bwMode="auto">
              <a:xfrm>
                <a:off x="3079" y="7665"/>
                <a:ext cx="251" cy="65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238787" name="AutoShape 195"/>
            <p:cNvCxnSpPr>
              <a:cxnSpLocks noChangeShapeType="1"/>
            </p:cNvCxnSpPr>
            <p:nvPr/>
          </p:nvCxnSpPr>
          <p:spPr bwMode="auto">
            <a:xfrm rot="10800000">
              <a:off x="2011" y="4691"/>
              <a:ext cx="1151" cy="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grpSp>
          <p:nvGrpSpPr>
            <p:cNvPr id="38" name="Group 196"/>
            <p:cNvGrpSpPr>
              <a:grpSpLocks/>
            </p:cNvGrpSpPr>
            <p:nvPr/>
          </p:nvGrpSpPr>
          <p:grpSpPr bwMode="auto">
            <a:xfrm rot="10800000">
              <a:off x="4851" y="4425"/>
              <a:ext cx="576" cy="607"/>
              <a:chOff x="4806" y="7890"/>
              <a:chExt cx="738" cy="607"/>
            </a:xfrm>
          </p:grpSpPr>
          <p:cxnSp>
            <p:nvCxnSpPr>
              <p:cNvPr id="238789" name="AutoShape 197"/>
              <p:cNvCxnSpPr>
                <a:cxnSpLocks noChangeShapeType="1"/>
              </p:cNvCxnSpPr>
              <p:nvPr/>
            </p:nvCxnSpPr>
            <p:spPr bwMode="auto">
              <a:xfrm>
                <a:off x="4806" y="7890"/>
                <a:ext cx="0" cy="567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90" name="AutoShape 198"/>
              <p:cNvCxnSpPr>
                <a:cxnSpLocks noChangeShapeType="1"/>
              </p:cNvCxnSpPr>
              <p:nvPr/>
            </p:nvCxnSpPr>
            <p:spPr bwMode="auto">
              <a:xfrm>
                <a:off x="5175" y="7930"/>
                <a:ext cx="0" cy="567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91" name="AutoShape 199"/>
              <p:cNvCxnSpPr>
                <a:cxnSpLocks noChangeShapeType="1"/>
              </p:cNvCxnSpPr>
              <p:nvPr/>
            </p:nvCxnSpPr>
            <p:spPr bwMode="auto">
              <a:xfrm>
                <a:off x="4806" y="8457"/>
                <a:ext cx="369" cy="4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92" name="AutoShape 200"/>
              <p:cNvCxnSpPr>
                <a:cxnSpLocks noChangeShapeType="1"/>
              </p:cNvCxnSpPr>
              <p:nvPr/>
            </p:nvCxnSpPr>
            <p:spPr bwMode="auto">
              <a:xfrm>
                <a:off x="5175" y="7930"/>
                <a:ext cx="369" cy="40"/>
              </a:xfrm>
              <a:prstGeom prst="straightConnector1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93" name="AutoShape 201"/>
              <p:cNvCxnSpPr>
                <a:cxnSpLocks noChangeShapeType="1"/>
              </p:cNvCxnSpPr>
              <p:nvPr/>
            </p:nvCxnSpPr>
            <p:spPr bwMode="auto">
              <a:xfrm>
                <a:off x="4806" y="8098"/>
                <a:ext cx="369" cy="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94" name="AutoShape 202"/>
              <p:cNvCxnSpPr>
                <a:cxnSpLocks noChangeShapeType="1"/>
              </p:cNvCxnSpPr>
              <p:nvPr/>
            </p:nvCxnSpPr>
            <p:spPr bwMode="auto">
              <a:xfrm>
                <a:off x="4806" y="8383"/>
                <a:ext cx="369" cy="0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39" name="Group 203"/>
            <p:cNvGrpSpPr>
              <a:grpSpLocks/>
            </p:cNvGrpSpPr>
            <p:nvPr/>
          </p:nvGrpSpPr>
          <p:grpSpPr bwMode="auto">
            <a:xfrm flipV="1">
              <a:off x="3157" y="4692"/>
              <a:ext cx="92" cy="156"/>
              <a:chOff x="3742" y="2291"/>
              <a:chExt cx="92" cy="846"/>
            </a:xfrm>
          </p:grpSpPr>
          <p:cxnSp>
            <p:nvCxnSpPr>
              <p:cNvPr id="238796" name="AutoShape 204"/>
              <p:cNvCxnSpPr>
                <a:cxnSpLocks noChangeShapeType="1"/>
              </p:cNvCxnSpPr>
              <p:nvPr/>
            </p:nvCxnSpPr>
            <p:spPr bwMode="auto">
              <a:xfrm>
                <a:off x="3742" y="2291"/>
                <a:ext cx="0" cy="841"/>
              </a:xfrm>
              <a:prstGeom prst="straightConnector1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97" name="AutoShape 205"/>
              <p:cNvCxnSpPr>
                <a:cxnSpLocks noChangeShapeType="1"/>
              </p:cNvCxnSpPr>
              <p:nvPr/>
            </p:nvCxnSpPr>
            <p:spPr bwMode="auto">
              <a:xfrm>
                <a:off x="3833" y="2296"/>
                <a:ext cx="0" cy="841"/>
              </a:xfrm>
              <a:prstGeom prst="straightConnector1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38798" name="AutoShape 206"/>
              <p:cNvCxnSpPr>
                <a:cxnSpLocks noChangeShapeType="1"/>
              </p:cNvCxnSpPr>
              <p:nvPr/>
            </p:nvCxnSpPr>
            <p:spPr bwMode="auto">
              <a:xfrm>
                <a:off x="3742" y="2296"/>
                <a:ext cx="92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sp>
          <p:nvSpPr>
            <p:cNvPr id="238799" name="Oval 207"/>
            <p:cNvSpPr>
              <a:spLocks noChangeArrowheads="1"/>
            </p:cNvSpPr>
            <p:nvPr/>
          </p:nvSpPr>
          <p:spPr bwMode="auto">
            <a:xfrm>
              <a:off x="4607" y="4688"/>
              <a:ext cx="132" cy="144"/>
            </a:xfrm>
            <a:prstGeom prst="ellipse">
              <a:avLst/>
            </a:prstGeom>
            <a:gradFill rotWithShape="0">
              <a:gsLst>
                <a:gs pos="0">
                  <a:srgbClr val="95B3D7"/>
                </a:gs>
                <a:gs pos="50000">
                  <a:srgbClr val="4F81BD"/>
                </a:gs>
                <a:gs pos="100000">
                  <a:srgbClr val="95B3D7"/>
                </a:gs>
              </a:gsLst>
              <a:lin ang="5400000" scaled="1"/>
            </a:gradFill>
            <a:ln w="12700">
              <a:solidFill>
                <a:srgbClr val="4F81BD"/>
              </a:solidFill>
              <a:round/>
              <a:headEnd/>
              <a:tailEnd/>
            </a:ln>
            <a:effectLst>
              <a:outerShdw dist="28398" dir="3806097" algn="ctr" rotWithShape="0">
                <a:srgbClr val="243F6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8800" name="Oval 208"/>
            <p:cNvSpPr>
              <a:spLocks noChangeArrowheads="1"/>
            </p:cNvSpPr>
            <p:nvPr/>
          </p:nvSpPr>
          <p:spPr bwMode="auto">
            <a:xfrm>
              <a:off x="4054" y="4620"/>
              <a:ext cx="132" cy="144"/>
            </a:xfrm>
            <a:prstGeom prst="ellipse">
              <a:avLst/>
            </a:prstGeom>
            <a:gradFill rotWithShape="0">
              <a:gsLst>
                <a:gs pos="0">
                  <a:srgbClr val="95B3D7"/>
                </a:gs>
                <a:gs pos="50000">
                  <a:srgbClr val="4F81BD"/>
                </a:gs>
                <a:gs pos="100000">
                  <a:srgbClr val="95B3D7"/>
                </a:gs>
              </a:gsLst>
              <a:lin ang="5400000" scaled="1"/>
            </a:gradFill>
            <a:ln w="12700">
              <a:solidFill>
                <a:srgbClr val="4F81BD"/>
              </a:solidFill>
              <a:round/>
              <a:headEnd/>
              <a:tailEnd/>
            </a:ln>
            <a:effectLst>
              <a:outerShdw dist="28398" dir="3806097" algn="ctr" rotWithShape="0">
                <a:srgbClr val="243F6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cxnSp>
          <p:nvCxnSpPr>
            <p:cNvPr id="238801" name="AutoShape 209"/>
            <p:cNvCxnSpPr>
              <a:cxnSpLocks noChangeShapeType="1"/>
            </p:cNvCxnSpPr>
            <p:nvPr/>
          </p:nvCxnSpPr>
          <p:spPr bwMode="auto">
            <a:xfrm flipV="1">
              <a:off x="4132" y="3210"/>
              <a:ext cx="1" cy="1475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triangle" w="med" len="med"/>
              <a:tailEnd/>
            </a:ln>
          </p:spPr>
        </p:cxnSp>
        <p:cxnSp>
          <p:nvCxnSpPr>
            <p:cNvPr id="238802" name="AutoShape 210"/>
            <p:cNvCxnSpPr>
              <a:cxnSpLocks noChangeShapeType="1"/>
            </p:cNvCxnSpPr>
            <p:nvPr/>
          </p:nvCxnSpPr>
          <p:spPr bwMode="auto">
            <a:xfrm flipV="1">
              <a:off x="4669" y="3270"/>
              <a:ext cx="1" cy="1475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triangle" w="med" len="med"/>
              <a:tailEnd/>
            </a:ln>
          </p:spPr>
        </p:cxnSp>
        <p:sp>
          <p:nvSpPr>
            <p:cNvPr id="238803" name="Oval 211"/>
            <p:cNvSpPr>
              <a:spLocks noChangeArrowheads="1"/>
            </p:cNvSpPr>
            <p:nvPr/>
          </p:nvSpPr>
          <p:spPr bwMode="auto">
            <a:xfrm>
              <a:off x="5214" y="4482"/>
              <a:ext cx="132" cy="144"/>
            </a:xfrm>
            <a:prstGeom prst="ellipse">
              <a:avLst/>
            </a:prstGeom>
            <a:gradFill rotWithShape="0">
              <a:gsLst>
                <a:gs pos="0">
                  <a:srgbClr val="95B3D7"/>
                </a:gs>
                <a:gs pos="50000">
                  <a:srgbClr val="4F81BD"/>
                </a:gs>
                <a:gs pos="100000">
                  <a:srgbClr val="95B3D7"/>
                </a:gs>
              </a:gsLst>
              <a:lin ang="5400000" scaled="1"/>
            </a:gradFill>
            <a:ln w="12700">
              <a:solidFill>
                <a:srgbClr val="4F81BD"/>
              </a:solidFill>
              <a:round/>
              <a:headEnd/>
              <a:tailEnd/>
            </a:ln>
            <a:effectLst>
              <a:outerShdw dist="28398" dir="3806097" algn="ctr" rotWithShape="0">
                <a:srgbClr val="243F6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8804" name="Oval 212"/>
            <p:cNvSpPr>
              <a:spLocks noChangeArrowheads="1"/>
            </p:cNvSpPr>
            <p:nvPr/>
          </p:nvSpPr>
          <p:spPr bwMode="auto">
            <a:xfrm>
              <a:off x="5790" y="4832"/>
              <a:ext cx="132" cy="144"/>
            </a:xfrm>
            <a:prstGeom prst="ellipse">
              <a:avLst/>
            </a:prstGeom>
            <a:gradFill rotWithShape="0">
              <a:gsLst>
                <a:gs pos="0">
                  <a:srgbClr val="95B3D7"/>
                </a:gs>
                <a:gs pos="50000">
                  <a:srgbClr val="4F81BD"/>
                </a:gs>
                <a:gs pos="100000">
                  <a:srgbClr val="95B3D7"/>
                </a:gs>
              </a:gsLst>
              <a:lin ang="5400000" scaled="1"/>
            </a:gradFill>
            <a:ln w="12700">
              <a:solidFill>
                <a:srgbClr val="4F81BD"/>
              </a:solidFill>
              <a:round/>
              <a:headEnd/>
              <a:tailEnd/>
            </a:ln>
            <a:effectLst>
              <a:outerShdw dist="28398" dir="3806097" algn="ctr" rotWithShape="0">
                <a:srgbClr val="243F6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8805" name="Oval 213"/>
            <p:cNvSpPr>
              <a:spLocks noChangeArrowheads="1"/>
            </p:cNvSpPr>
            <p:nvPr/>
          </p:nvSpPr>
          <p:spPr bwMode="auto">
            <a:xfrm>
              <a:off x="6373" y="4626"/>
              <a:ext cx="132" cy="144"/>
            </a:xfrm>
            <a:prstGeom prst="ellipse">
              <a:avLst/>
            </a:prstGeom>
            <a:gradFill rotWithShape="0">
              <a:gsLst>
                <a:gs pos="0">
                  <a:srgbClr val="95B3D7"/>
                </a:gs>
                <a:gs pos="50000">
                  <a:srgbClr val="4F81BD"/>
                </a:gs>
                <a:gs pos="100000">
                  <a:srgbClr val="95B3D7"/>
                </a:gs>
              </a:gsLst>
              <a:lin ang="5400000" scaled="1"/>
            </a:gradFill>
            <a:ln w="12700">
              <a:solidFill>
                <a:srgbClr val="4F81BD"/>
              </a:solidFill>
              <a:round/>
              <a:headEnd/>
              <a:tailEnd/>
            </a:ln>
            <a:effectLst>
              <a:outerShdw dist="28398" dir="3806097" algn="ctr" rotWithShape="0">
                <a:srgbClr val="243F6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cxnSp>
          <p:nvCxnSpPr>
            <p:cNvPr id="238806" name="AutoShape 214"/>
            <p:cNvCxnSpPr>
              <a:cxnSpLocks noChangeShapeType="1"/>
            </p:cNvCxnSpPr>
            <p:nvPr/>
          </p:nvCxnSpPr>
          <p:spPr bwMode="auto">
            <a:xfrm flipV="1">
              <a:off x="5852" y="3438"/>
              <a:ext cx="1" cy="1475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 type="triangle" w="med" len="med"/>
              <a:tailEnd/>
            </a:ln>
          </p:spPr>
        </p:cxnSp>
        <p:cxnSp>
          <p:nvCxnSpPr>
            <p:cNvPr id="238807" name="AutoShape 215"/>
            <p:cNvCxnSpPr>
              <a:cxnSpLocks noChangeShapeType="1"/>
            </p:cNvCxnSpPr>
            <p:nvPr/>
          </p:nvCxnSpPr>
          <p:spPr bwMode="auto">
            <a:xfrm>
              <a:off x="6437" y="3574"/>
              <a:ext cx="0" cy="1152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38808" name="AutoShape 216"/>
            <p:cNvCxnSpPr>
              <a:cxnSpLocks noChangeShapeType="1"/>
            </p:cNvCxnSpPr>
            <p:nvPr/>
          </p:nvCxnSpPr>
          <p:spPr bwMode="auto">
            <a:xfrm>
              <a:off x="5275" y="3394"/>
              <a:ext cx="0" cy="1152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238809" name="Oval 217"/>
            <p:cNvSpPr>
              <a:spLocks noChangeArrowheads="1"/>
            </p:cNvSpPr>
            <p:nvPr/>
          </p:nvSpPr>
          <p:spPr bwMode="auto">
            <a:xfrm>
              <a:off x="3608" y="2830"/>
              <a:ext cx="128" cy="125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8810" name="Oval 218"/>
            <p:cNvSpPr>
              <a:spLocks noChangeArrowheads="1"/>
            </p:cNvSpPr>
            <p:nvPr/>
          </p:nvSpPr>
          <p:spPr bwMode="auto">
            <a:xfrm>
              <a:off x="6642" y="3370"/>
              <a:ext cx="128" cy="125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8811" name="Oval 219"/>
            <p:cNvSpPr>
              <a:spLocks noChangeArrowheads="1"/>
            </p:cNvSpPr>
            <p:nvPr/>
          </p:nvSpPr>
          <p:spPr bwMode="auto">
            <a:xfrm>
              <a:off x="7037" y="3519"/>
              <a:ext cx="128" cy="125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8812" name="Oval 220"/>
            <p:cNvSpPr>
              <a:spLocks noChangeArrowheads="1"/>
            </p:cNvSpPr>
            <p:nvPr/>
          </p:nvSpPr>
          <p:spPr bwMode="auto">
            <a:xfrm>
              <a:off x="5711" y="3188"/>
              <a:ext cx="128" cy="125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8813" name="Oval 221"/>
            <p:cNvSpPr>
              <a:spLocks noChangeArrowheads="1"/>
            </p:cNvSpPr>
            <p:nvPr/>
          </p:nvSpPr>
          <p:spPr bwMode="auto">
            <a:xfrm>
              <a:off x="3851" y="4929"/>
              <a:ext cx="132" cy="144"/>
            </a:xfrm>
            <a:prstGeom prst="ellipse">
              <a:avLst/>
            </a:prstGeom>
            <a:gradFill rotWithShape="0">
              <a:gsLst>
                <a:gs pos="0">
                  <a:srgbClr val="95B3D7"/>
                </a:gs>
                <a:gs pos="50000">
                  <a:srgbClr val="4F81BD"/>
                </a:gs>
                <a:gs pos="100000">
                  <a:srgbClr val="95B3D7"/>
                </a:gs>
              </a:gsLst>
              <a:lin ang="5400000" scaled="1"/>
            </a:gradFill>
            <a:ln w="12700">
              <a:solidFill>
                <a:srgbClr val="4F81BD"/>
              </a:solidFill>
              <a:round/>
              <a:headEnd/>
              <a:tailEnd/>
            </a:ln>
            <a:effectLst>
              <a:outerShdw dist="28398" dir="3806097" algn="ctr" rotWithShape="0">
                <a:srgbClr val="243F6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8814" name="Oval 222"/>
            <p:cNvSpPr>
              <a:spLocks noChangeArrowheads="1"/>
            </p:cNvSpPr>
            <p:nvPr/>
          </p:nvSpPr>
          <p:spPr bwMode="auto">
            <a:xfrm>
              <a:off x="3521" y="4848"/>
              <a:ext cx="132" cy="144"/>
            </a:xfrm>
            <a:prstGeom prst="ellipse">
              <a:avLst/>
            </a:prstGeom>
            <a:gradFill rotWithShape="0">
              <a:gsLst>
                <a:gs pos="0">
                  <a:srgbClr val="95B3D7"/>
                </a:gs>
                <a:gs pos="50000">
                  <a:srgbClr val="4F81BD"/>
                </a:gs>
                <a:gs pos="100000">
                  <a:srgbClr val="95B3D7"/>
                </a:gs>
              </a:gsLst>
              <a:lin ang="5400000" scaled="1"/>
            </a:gradFill>
            <a:ln w="12700">
              <a:solidFill>
                <a:srgbClr val="4F81BD"/>
              </a:solidFill>
              <a:round/>
              <a:headEnd/>
              <a:tailEnd/>
            </a:ln>
            <a:effectLst>
              <a:outerShdw dist="28398" dir="3806097" algn="ctr" rotWithShape="0">
                <a:srgbClr val="243F6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8815" name="Oval 223"/>
            <p:cNvSpPr>
              <a:spLocks noChangeArrowheads="1"/>
            </p:cNvSpPr>
            <p:nvPr/>
          </p:nvSpPr>
          <p:spPr bwMode="auto">
            <a:xfrm>
              <a:off x="4739" y="5032"/>
              <a:ext cx="132" cy="144"/>
            </a:xfrm>
            <a:prstGeom prst="ellipse">
              <a:avLst/>
            </a:prstGeom>
            <a:gradFill rotWithShape="0">
              <a:gsLst>
                <a:gs pos="0">
                  <a:srgbClr val="95B3D7"/>
                </a:gs>
                <a:gs pos="50000">
                  <a:srgbClr val="4F81BD"/>
                </a:gs>
                <a:gs pos="100000">
                  <a:srgbClr val="95B3D7"/>
                </a:gs>
              </a:gsLst>
              <a:lin ang="5400000" scaled="1"/>
            </a:gradFill>
            <a:ln w="12700">
              <a:solidFill>
                <a:srgbClr val="4F81BD"/>
              </a:solidFill>
              <a:round/>
              <a:headEnd/>
              <a:tailEnd/>
            </a:ln>
            <a:effectLst>
              <a:outerShdw dist="28398" dir="3806097" algn="ctr" rotWithShape="0">
                <a:srgbClr val="243F6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8816" name="AutoShape 224"/>
            <p:cNvSpPr>
              <a:spLocks noChangeArrowheads="1"/>
            </p:cNvSpPr>
            <p:nvPr/>
          </p:nvSpPr>
          <p:spPr bwMode="auto">
            <a:xfrm rot="-4922569">
              <a:off x="3332" y="2640"/>
              <a:ext cx="234" cy="145"/>
            </a:xfrm>
            <a:prstGeom prst="curvedDownArrow">
              <a:avLst>
                <a:gd name="adj1" fmla="val 32276"/>
                <a:gd name="adj2" fmla="val 64552"/>
                <a:gd name="adj3" fmla="val 3333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8817" name="Text Box 225"/>
            <p:cNvSpPr txBox="1">
              <a:spLocks noChangeArrowheads="1"/>
            </p:cNvSpPr>
            <p:nvPr/>
          </p:nvSpPr>
          <p:spPr bwMode="auto">
            <a:xfrm>
              <a:off x="7095" y="4305"/>
              <a:ext cx="1222" cy="4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GB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n</a:t>
              </a:r>
              <a:r>
                <a:rPr kumimoji="0" lang="en-GB" sz="800" b="1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+</a:t>
              </a:r>
              <a:r>
                <a:rPr kumimoji="0" lang="en-GB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-InAs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38818" name="Text Box 226"/>
            <p:cNvSpPr txBox="1">
              <a:spLocks noChangeArrowheads="1"/>
            </p:cNvSpPr>
            <p:nvPr/>
          </p:nvSpPr>
          <p:spPr bwMode="auto">
            <a:xfrm>
              <a:off x="2153" y="3594"/>
              <a:ext cx="1455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GB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p</a:t>
              </a:r>
              <a:r>
                <a:rPr kumimoji="0" lang="en-GB" sz="800" b="1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+</a:t>
              </a:r>
              <a:r>
                <a:rPr kumimoji="0" lang="en-GB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-InAs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38819" name="AutoShape 227"/>
            <p:cNvSpPr>
              <a:spLocks noChangeArrowheads="1"/>
            </p:cNvSpPr>
            <p:nvPr/>
          </p:nvSpPr>
          <p:spPr bwMode="auto">
            <a:xfrm rot="661969">
              <a:off x="4201" y="5018"/>
              <a:ext cx="258" cy="119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31849B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8820" name="AutoShape 228"/>
            <p:cNvSpPr>
              <a:spLocks noChangeArrowheads="1"/>
            </p:cNvSpPr>
            <p:nvPr/>
          </p:nvSpPr>
          <p:spPr bwMode="auto">
            <a:xfrm rot="11430135">
              <a:off x="6107" y="3277"/>
              <a:ext cx="321" cy="96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31849B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8821" name="Oval 229"/>
            <p:cNvSpPr>
              <a:spLocks noChangeArrowheads="1"/>
            </p:cNvSpPr>
            <p:nvPr/>
          </p:nvSpPr>
          <p:spPr bwMode="auto">
            <a:xfrm>
              <a:off x="3248" y="4841"/>
              <a:ext cx="132" cy="144"/>
            </a:xfrm>
            <a:prstGeom prst="ellipse">
              <a:avLst/>
            </a:prstGeom>
            <a:gradFill rotWithShape="0">
              <a:gsLst>
                <a:gs pos="0">
                  <a:srgbClr val="95B3D7"/>
                </a:gs>
                <a:gs pos="50000">
                  <a:srgbClr val="4F81BD"/>
                </a:gs>
                <a:gs pos="100000">
                  <a:srgbClr val="95B3D7"/>
                </a:gs>
              </a:gsLst>
              <a:lin ang="5400000" scaled="1"/>
            </a:gradFill>
            <a:ln w="12700">
              <a:solidFill>
                <a:srgbClr val="4F81BD"/>
              </a:solidFill>
              <a:round/>
              <a:headEnd/>
              <a:tailEnd/>
            </a:ln>
            <a:effectLst>
              <a:outerShdw dist="28398" dir="3806097" algn="ctr" rotWithShape="0">
                <a:srgbClr val="243F6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8822" name="Oval 230"/>
            <p:cNvSpPr>
              <a:spLocks noChangeArrowheads="1"/>
            </p:cNvSpPr>
            <p:nvPr/>
          </p:nvSpPr>
          <p:spPr bwMode="auto">
            <a:xfrm>
              <a:off x="2938" y="4745"/>
              <a:ext cx="132" cy="144"/>
            </a:xfrm>
            <a:prstGeom prst="ellipse">
              <a:avLst/>
            </a:prstGeom>
            <a:gradFill rotWithShape="0">
              <a:gsLst>
                <a:gs pos="0">
                  <a:srgbClr val="95B3D7"/>
                </a:gs>
                <a:gs pos="50000">
                  <a:srgbClr val="4F81BD"/>
                </a:gs>
                <a:gs pos="100000">
                  <a:srgbClr val="95B3D7"/>
                </a:gs>
              </a:gsLst>
              <a:lin ang="5400000" scaled="1"/>
            </a:gradFill>
            <a:ln w="12700">
              <a:solidFill>
                <a:srgbClr val="4F81BD"/>
              </a:solidFill>
              <a:round/>
              <a:headEnd/>
              <a:tailEnd/>
            </a:ln>
            <a:effectLst>
              <a:outerShdw dist="28398" dir="3806097" algn="ctr" rotWithShape="0">
                <a:srgbClr val="243F6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8823" name="Oval 231"/>
            <p:cNvSpPr>
              <a:spLocks noChangeArrowheads="1"/>
            </p:cNvSpPr>
            <p:nvPr/>
          </p:nvSpPr>
          <p:spPr bwMode="auto">
            <a:xfrm>
              <a:off x="7422" y="3574"/>
              <a:ext cx="128" cy="125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8824" name="Text Box 232"/>
            <p:cNvSpPr txBox="1">
              <a:spLocks noChangeArrowheads="1"/>
            </p:cNvSpPr>
            <p:nvPr/>
          </p:nvSpPr>
          <p:spPr bwMode="auto">
            <a:xfrm>
              <a:off x="4735" y="2720"/>
              <a:ext cx="2061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GB" sz="8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InAs</a:t>
              </a:r>
              <a:r>
                <a:rPr kumimoji="0" lang="en-GB" sz="800" b="1" i="0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N</a:t>
              </a:r>
              <a:r>
                <a:rPr kumimoji="0" lang="en-GB" sz="800" b="1" i="0" u="none" strike="noStrike" cap="none" normalizeH="0" baseline="0" dirty="0" err="1" smtClean="0">
                  <a:ln>
                    <a:noFill/>
                  </a:ln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Sb</a:t>
              </a:r>
              <a:r>
                <a:rPr kumimoji="0" lang="en-GB" sz="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MQW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cxnSp>
          <p:nvCxnSpPr>
            <p:cNvPr id="238825" name="AutoShape 233"/>
            <p:cNvCxnSpPr>
              <a:cxnSpLocks noChangeShapeType="1"/>
            </p:cNvCxnSpPr>
            <p:nvPr/>
          </p:nvCxnSpPr>
          <p:spPr bwMode="auto">
            <a:xfrm>
              <a:off x="6579" y="3514"/>
              <a:ext cx="520" cy="17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8826" name="AutoShape 234"/>
            <p:cNvCxnSpPr>
              <a:cxnSpLocks noChangeShapeType="1"/>
            </p:cNvCxnSpPr>
            <p:nvPr/>
          </p:nvCxnSpPr>
          <p:spPr bwMode="auto">
            <a:xfrm>
              <a:off x="6575" y="5192"/>
              <a:ext cx="520" cy="171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8827" name="AutoShape 235"/>
            <p:cNvCxnSpPr>
              <a:cxnSpLocks noChangeShapeType="1"/>
            </p:cNvCxnSpPr>
            <p:nvPr/>
          </p:nvCxnSpPr>
          <p:spPr bwMode="auto">
            <a:xfrm>
              <a:off x="3248" y="3022"/>
              <a:ext cx="580" cy="10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38828" name="AutoShape 236"/>
            <p:cNvCxnSpPr>
              <a:cxnSpLocks noChangeShapeType="1"/>
            </p:cNvCxnSpPr>
            <p:nvPr/>
          </p:nvCxnSpPr>
          <p:spPr bwMode="auto">
            <a:xfrm>
              <a:off x="3249" y="4700"/>
              <a:ext cx="580" cy="104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238829" name="Oval 237"/>
            <p:cNvSpPr>
              <a:spLocks noChangeArrowheads="1"/>
            </p:cNvSpPr>
            <p:nvPr/>
          </p:nvSpPr>
          <p:spPr bwMode="auto">
            <a:xfrm>
              <a:off x="4377" y="2963"/>
              <a:ext cx="128" cy="125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8711" name="Freeform 119"/>
            <p:cNvSpPr>
              <a:spLocks/>
            </p:cNvSpPr>
            <p:nvPr/>
          </p:nvSpPr>
          <p:spPr bwMode="auto">
            <a:xfrm>
              <a:off x="5839" y="3922"/>
              <a:ext cx="877" cy="424"/>
            </a:xfrm>
            <a:custGeom>
              <a:avLst/>
              <a:gdLst/>
              <a:ahLst/>
              <a:cxnLst>
                <a:cxn ang="0">
                  <a:pos x="0" y="221"/>
                </a:cxn>
                <a:cxn ang="0">
                  <a:pos x="130" y="28"/>
                </a:cxn>
                <a:cxn ang="0">
                  <a:pos x="348" y="392"/>
                </a:cxn>
                <a:cxn ang="0">
                  <a:pos x="576" y="28"/>
                </a:cxn>
                <a:cxn ang="0">
                  <a:pos x="747" y="392"/>
                </a:cxn>
                <a:cxn ang="0">
                  <a:pos x="861" y="221"/>
                </a:cxn>
                <a:cxn ang="0">
                  <a:pos x="1032" y="164"/>
                </a:cxn>
              </a:cxnLst>
              <a:rect l="0" t="0" r="r" b="b"/>
              <a:pathLst>
                <a:path w="1032" h="424">
                  <a:moveTo>
                    <a:pt x="0" y="221"/>
                  </a:moveTo>
                  <a:cubicBezTo>
                    <a:pt x="36" y="110"/>
                    <a:pt x="72" y="0"/>
                    <a:pt x="130" y="28"/>
                  </a:cubicBezTo>
                  <a:cubicBezTo>
                    <a:pt x="188" y="56"/>
                    <a:pt x="274" y="392"/>
                    <a:pt x="348" y="392"/>
                  </a:cubicBezTo>
                  <a:cubicBezTo>
                    <a:pt x="422" y="392"/>
                    <a:pt x="510" y="28"/>
                    <a:pt x="576" y="28"/>
                  </a:cubicBezTo>
                  <a:cubicBezTo>
                    <a:pt x="642" y="28"/>
                    <a:pt x="700" y="360"/>
                    <a:pt x="747" y="392"/>
                  </a:cubicBezTo>
                  <a:cubicBezTo>
                    <a:pt x="794" y="424"/>
                    <a:pt x="814" y="259"/>
                    <a:pt x="861" y="221"/>
                  </a:cubicBezTo>
                  <a:cubicBezTo>
                    <a:pt x="908" y="183"/>
                    <a:pt x="1004" y="173"/>
                    <a:pt x="1032" y="164"/>
                  </a:cubicBezTo>
                </a:path>
              </a:pathLst>
            </a:custGeom>
            <a:noFill/>
            <a:ln w="25400">
              <a:solidFill>
                <a:srgbClr val="C0504D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  <p:sp>
          <p:nvSpPr>
            <p:cNvPr id="238751" name="Freeform 159"/>
            <p:cNvSpPr>
              <a:spLocks/>
            </p:cNvSpPr>
            <p:nvPr/>
          </p:nvSpPr>
          <p:spPr bwMode="auto">
            <a:xfrm>
              <a:off x="4144" y="3743"/>
              <a:ext cx="960" cy="424"/>
            </a:xfrm>
            <a:custGeom>
              <a:avLst/>
              <a:gdLst/>
              <a:ahLst/>
              <a:cxnLst>
                <a:cxn ang="0">
                  <a:pos x="0" y="221"/>
                </a:cxn>
                <a:cxn ang="0">
                  <a:pos x="130" y="28"/>
                </a:cxn>
                <a:cxn ang="0">
                  <a:pos x="348" y="392"/>
                </a:cxn>
                <a:cxn ang="0">
                  <a:pos x="576" y="28"/>
                </a:cxn>
                <a:cxn ang="0">
                  <a:pos x="747" y="392"/>
                </a:cxn>
                <a:cxn ang="0">
                  <a:pos x="861" y="221"/>
                </a:cxn>
                <a:cxn ang="0">
                  <a:pos x="1032" y="164"/>
                </a:cxn>
              </a:cxnLst>
              <a:rect l="0" t="0" r="r" b="b"/>
              <a:pathLst>
                <a:path w="1032" h="424">
                  <a:moveTo>
                    <a:pt x="0" y="221"/>
                  </a:moveTo>
                  <a:cubicBezTo>
                    <a:pt x="36" y="110"/>
                    <a:pt x="72" y="0"/>
                    <a:pt x="130" y="28"/>
                  </a:cubicBezTo>
                  <a:cubicBezTo>
                    <a:pt x="188" y="56"/>
                    <a:pt x="274" y="392"/>
                    <a:pt x="348" y="392"/>
                  </a:cubicBezTo>
                  <a:cubicBezTo>
                    <a:pt x="422" y="392"/>
                    <a:pt x="510" y="28"/>
                    <a:pt x="576" y="28"/>
                  </a:cubicBezTo>
                  <a:cubicBezTo>
                    <a:pt x="642" y="28"/>
                    <a:pt x="700" y="360"/>
                    <a:pt x="747" y="392"/>
                  </a:cubicBezTo>
                  <a:cubicBezTo>
                    <a:pt x="794" y="424"/>
                    <a:pt x="814" y="259"/>
                    <a:pt x="861" y="221"/>
                  </a:cubicBezTo>
                  <a:cubicBezTo>
                    <a:pt x="908" y="183"/>
                    <a:pt x="1004" y="173"/>
                    <a:pt x="1032" y="164"/>
                  </a:cubicBezTo>
                </a:path>
              </a:pathLst>
            </a:custGeom>
            <a:noFill/>
            <a:ln w="25400">
              <a:solidFill>
                <a:srgbClr val="C0504D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/>
            </a:p>
          </p:txBody>
        </p:sp>
      </p:grpSp>
      <p:sp>
        <p:nvSpPr>
          <p:cNvPr id="268" name="TextBox 267"/>
          <p:cNvSpPr txBox="1"/>
          <p:nvPr/>
        </p:nvSpPr>
        <p:spPr>
          <a:xfrm>
            <a:off x="3603691" y="4167963"/>
            <a:ext cx="61747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200" dirty="0" smtClean="0"/>
              <a:t>4 K EL</a:t>
            </a:r>
            <a:endParaRPr lang="en-GB" sz="1200" dirty="0"/>
          </a:p>
        </p:txBody>
      </p:sp>
      <p:pic>
        <p:nvPicPr>
          <p:cNvPr id="155" name="Picture 60" descr="A0026 NUMBER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28607" y="3103111"/>
            <a:ext cx="1021482" cy="765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6" name="Rectangle 155"/>
          <p:cNvSpPr/>
          <p:nvPr/>
        </p:nvSpPr>
        <p:spPr>
          <a:xfrm>
            <a:off x="8960" y="6456499"/>
            <a:ext cx="897050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+mj-lt"/>
              </a:rPr>
              <a:t>LED output power : 6 µW at 100 </a:t>
            </a:r>
            <a:r>
              <a:rPr lang="en-GB" sz="1600" dirty="0" err="1" smtClean="0">
                <a:latin typeface="+mj-lt"/>
              </a:rPr>
              <a:t>mA</a:t>
            </a:r>
            <a:r>
              <a:rPr lang="en-GB" sz="1600" dirty="0" smtClean="0">
                <a:latin typeface="+mj-lt"/>
              </a:rPr>
              <a:t> drive current and internal </a:t>
            </a:r>
            <a:r>
              <a:rPr lang="en-GB" sz="1600" dirty="0" err="1" smtClean="0">
                <a:latin typeface="+mj-lt"/>
              </a:rPr>
              <a:t>RT</a:t>
            </a:r>
            <a:r>
              <a:rPr lang="en-GB" sz="1600" dirty="0" smtClean="0">
                <a:latin typeface="+mj-lt"/>
              </a:rPr>
              <a:t> efficiency ~  1%</a:t>
            </a:r>
            <a:endParaRPr lang="en-GB" sz="1600" dirty="0">
              <a:latin typeface="+mj-lt"/>
            </a:endParaRPr>
          </a:p>
        </p:txBody>
      </p:sp>
      <p:pic>
        <p:nvPicPr>
          <p:cNvPr id="158" name="Picture 1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96" t="8819" r="5682" b="7425"/>
          <a:stretch/>
        </p:blipFill>
        <p:spPr bwMode="auto">
          <a:xfrm>
            <a:off x="6012160" y="3869035"/>
            <a:ext cx="3071514" cy="2587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" name="Group 203"/>
          <p:cNvGrpSpPr/>
          <p:nvPr/>
        </p:nvGrpSpPr>
        <p:grpSpPr>
          <a:xfrm>
            <a:off x="6588224" y="5445224"/>
            <a:ext cx="2202641" cy="646331"/>
            <a:chOff x="6761847" y="3214717"/>
            <a:chExt cx="2202641" cy="646331"/>
          </a:xfrm>
        </p:grpSpPr>
        <p:grpSp>
          <p:nvGrpSpPr>
            <p:cNvPr id="41" name="Group 13"/>
            <p:cNvGrpSpPr/>
            <p:nvPr/>
          </p:nvGrpSpPr>
          <p:grpSpPr>
            <a:xfrm>
              <a:off x="6761847" y="3336182"/>
              <a:ext cx="61244" cy="425405"/>
              <a:chOff x="6761847" y="3336182"/>
              <a:chExt cx="61244" cy="425405"/>
            </a:xfrm>
          </p:grpSpPr>
          <p:sp>
            <p:nvSpPr>
              <p:cNvPr id="207" name="Rectangle 206"/>
              <p:cNvSpPr/>
              <p:nvPr/>
            </p:nvSpPr>
            <p:spPr>
              <a:xfrm>
                <a:off x="6772805" y="3336182"/>
                <a:ext cx="50286" cy="50286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8" name="Isosceles Triangle 207"/>
              <p:cNvSpPr/>
              <p:nvPr/>
            </p:nvSpPr>
            <p:spPr>
              <a:xfrm>
                <a:off x="6761847" y="3524874"/>
                <a:ext cx="53034" cy="45719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9" name="Rectangle 208"/>
              <p:cNvSpPr/>
              <p:nvPr/>
            </p:nvSpPr>
            <p:spPr>
              <a:xfrm rot="2700000" flipH="1">
                <a:off x="6775517" y="3715868"/>
                <a:ext cx="45719" cy="45719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06" name="TextBox 205"/>
            <p:cNvSpPr txBox="1"/>
            <p:nvPr/>
          </p:nvSpPr>
          <p:spPr>
            <a:xfrm>
              <a:off x="6804248" y="3214717"/>
              <a:ext cx="21602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latin typeface="+mn-lt"/>
                </a:rPr>
                <a:t>InAsSbN </a:t>
              </a:r>
              <a:r>
                <a:rPr lang="en-GB" sz="1200" dirty="0" smtClean="0">
                  <a:latin typeface="+mn-lt"/>
                </a:rPr>
                <a:t>e-hh1</a:t>
              </a:r>
              <a:endParaRPr lang="en-GB" sz="1200" dirty="0">
                <a:latin typeface="+mn-lt"/>
              </a:endParaRPr>
            </a:p>
            <a:p>
              <a:r>
                <a:rPr lang="en-GB" sz="1200" dirty="0">
                  <a:latin typeface="+mn-lt"/>
                </a:rPr>
                <a:t>InAsSb e-hh1</a:t>
              </a:r>
            </a:p>
            <a:p>
              <a:r>
                <a:rPr lang="en-GB" sz="1200" dirty="0">
                  <a:latin typeface="+mn-lt"/>
                </a:rPr>
                <a:t>InAsSb e-hh2</a:t>
              </a:r>
            </a:p>
          </p:txBody>
        </p:sp>
      </p:grpSp>
      <p:graphicFrame>
        <p:nvGraphicFramePr>
          <p:cNvPr id="238598" name="Object 6"/>
          <p:cNvGraphicFramePr>
            <a:graphicFrameLocks noChangeAspect="1"/>
          </p:cNvGraphicFramePr>
          <p:nvPr/>
        </p:nvGraphicFramePr>
        <p:xfrm>
          <a:off x="170431" y="4050873"/>
          <a:ext cx="2882707" cy="2582916"/>
        </p:xfrm>
        <a:graphic>
          <a:graphicData uri="http://schemas.openxmlformats.org/presentationml/2006/ole">
            <p:oleObj spid="_x0000_s801829" name="Graph" r:id="rId7" imgW="4017264" imgH="3143098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6588224" y="2950536"/>
            <a:ext cx="599844" cy="2308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sz="900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en-GB" sz="900" baseline="-25000" dirty="0" smtClean="0">
                <a:latin typeface="Calibri" pitchFamily="34" charset="0"/>
                <a:cs typeface="Calibri" pitchFamily="34" charset="0"/>
              </a:rPr>
              <a:t>0</a:t>
            </a:r>
            <a:r>
              <a:rPr lang="en-GB" sz="900" dirty="0" smtClean="0">
                <a:latin typeface="Calibri" pitchFamily="34" charset="0"/>
                <a:cs typeface="Calibri" pitchFamily="34" charset="0"/>
              </a:rPr>
              <a:t>A ~1/n</a:t>
            </a:r>
            <a:endParaRPr lang="en-GB" sz="9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802821" name="Object 5"/>
          <p:cNvGraphicFramePr>
            <a:graphicFrameLocks noChangeAspect="1"/>
          </p:cNvGraphicFramePr>
          <p:nvPr/>
        </p:nvGraphicFramePr>
        <p:xfrm>
          <a:off x="5364089" y="2132856"/>
          <a:ext cx="3560602" cy="2568575"/>
        </p:xfrm>
        <a:graphic>
          <a:graphicData uri="http://schemas.openxmlformats.org/presentationml/2006/ole">
            <p:oleObj spid="_x0000_s802858" name="Graph" r:id="rId3" imgW="3836822" imgH="3091891" progId="">
              <p:embed/>
            </p:oleObj>
          </a:graphicData>
        </a:graphic>
      </p:graphicFrame>
      <p:pic>
        <p:nvPicPr>
          <p:cNvPr id="11" name="Picture 10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003" t="13705" r="21807" b="4415"/>
          <a:stretch/>
        </p:blipFill>
        <p:spPr bwMode="auto">
          <a:xfrm>
            <a:off x="1115616" y="1556792"/>
            <a:ext cx="1872208" cy="16553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graphicFrame>
        <p:nvGraphicFramePr>
          <p:cNvPr id="499713" name="Object 1"/>
          <p:cNvGraphicFramePr>
            <a:graphicFrameLocks noChangeAspect="1"/>
          </p:cNvGraphicFramePr>
          <p:nvPr/>
        </p:nvGraphicFramePr>
        <p:xfrm>
          <a:off x="-28575" y="723900"/>
          <a:ext cx="5241925" cy="3592513"/>
        </p:xfrm>
        <a:graphic>
          <a:graphicData uri="http://schemas.openxmlformats.org/presentationml/2006/ole">
            <p:oleObj spid="_x0000_s802859" name="Graph" r:id="rId5" imgW="3966058" imgH="3039466" progId="">
              <p:embed/>
            </p:oleObj>
          </a:graphicData>
        </a:graphic>
      </p:graphicFrame>
      <p:sp>
        <p:nvSpPr>
          <p:cNvPr id="4997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7211144" cy="92211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Arial" pitchFamily="34" charset="0"/>
              </a:rPr>
              <a:t>InAsSbN MQW p-</a:t>
            </a:r>
            <a:r>
              <a:rPr kumimoji="0" lang="en-GB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Arial" pitchFamily="34" charset="0"/>
              </a:rPr>
              <a:t>i</a:t>
            </a:r>
            <a:r>
              <a:rPr kumimoji="0" lang="en-GB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Arial" pitchFamily="34" charset="0"/>
              </a:rPr>
              <a:t>-n photodetector</a:t>
            </a: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j-ea"/>
              <a:cs typeface="Arial" pitchFamily="34" charset="0"/>
            </a:endParaRPr>
          </a:p>
        </p:txBody>
      </p:sp>
      <p:graphicFrame>
        <p:nvGraphicFramePr>
          <p:cNvPr id="802819" name="Object 3"/>
          <p:cNvGraphicFramePr>
            <a:graphicFrameLocks noChangeAspect="1"/>
          </p:cNvGraphicFramePr>
          <p:nvPr/>
        </p:nvGraphicFramePr>
        <p:xfrm>
          <a:off x="5364088" y="4211170"/>
          <a:ext cx="3560602" cy="2646830"/>
        </p:xfrm>
        <a:graphic>
          <a:graphicData uri="http://schemas.openxmlformats.org/presentationml/2006/ole">
            <p:oleObj spid="_x0000_s802860" name="Graph" r:id="rId6" imgW="4187952" imgH="3112618" progId="">
              <p:embed/>
            </p:oleObj>
          </a:graphicData>
        </a:graphic>
      </p:graphicFrame>
      <p:graphicFrame>
        <p:nvGraphicFramePr>
          <p:cNvPr id="802820" name="Object 4"/>
          <p:cNvGraphicFramePr>
            <a:graphicFrameLocks noChangeAspect="1"/>
          </p:cNvGraphicFramePr>
          <p:nvPr/>
        </p:nvGraphicFramePr>
        <p:xfrm>
          <a:off x="5364088" y="0"/>
          <a:ext cx="3560602" cy="2519309"/>
        </p:xfrm>
        <a:graphic>
          <a:graphicData uri="http://schemas.openxmlformats.org/presentationml/2006/ole">
            <p:oleObj spid="_x0000_s802861" name="Graph" r:id="rId7" imgW="3833165" imgH="3022397" progId="">
              <p:embed/>
            </p:oleObj>
          </a:graphicData>
        </a:graphic>
      </p:graphicFrame>
      <p:sp>
        <p:nvSpPr>
          <p:cNvPr id="8028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02827" name="Rectangle 11"/>
          <p:cNvSpPr>
            <a:spLocks noChangeArrowheads="1"/>
          </p:cNvSpPr>
          <p:nvPr/>
        </p:nvSpPr>
        <p:spPr bwMode="auto">
          <a:xfrm>
            <a:off x="683568" y="4211170"/>
            <a:ext cx="4361631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  <a:ea typeface="Times New Roman"/>
                <a:cs typeface="Calibri" pitchFamily="34" charset="0"/>
              </a:rPr>
              <a:t>Cut-off  </a:t>
            </a:r>
            <a:r>
              <a:rPr lang="el-GR" sz="1600" dirty="0" smtClean="0">
                <a:solidFill>
                  <a:prstClr val="black"/>
                </a:solidFill>
                <a:latin typeface="Calibri" pitchFamily="34" charset="0"/>
                <a:ea typeface="Times New Roman"/>
                <a:cs typeface="Calibri" pitchFamily="34" charset="0"/>
              </a:rPr>
              <a:t>λ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  <a:ea typeface="Times New Roman"/>
                <a:cs typeface="Calibri" pitchFamily="34" charset="0"/>
              </a:rPr>
              <a:t> ~ 4 </a:t>
            </a:r>
            <a:r>
              <a:rPr lang="el-GR" sz="1600" dirty="0" smtClean="0">
                <a:solidFill>
                  <a:prstClr val="black"/>
                </a:solidFill>
                <a:latin typeface="Calibri" pitchFamily="34" charset="0"/>
                <a:ea typeface="Times New Roman"/>
                <a:cs typeface="Calibri" pitchFamily="34" charset="0"/>
              </a:rPr>
              <a:t>μ</a:t>
            </a:r>
            <a:r>
              <a:rPr lang="en-GB" sz="1600" dirty="0" smtClean="0">
                <a:solidFill>
                  <a:prstClr val="black"/>
                </a:solidFill>
                <a:latin typeface="Calibri" pitchFamily="34" charset="0"/>
                <a:ea typeface="Times New Roman"/>
                <a:cs typeface="Calibri" pitchFamily="34" charset="0"/>
              </a:rPr>
              <a:t>m</a:t>
            </a:r>
          </a:p>
          <a:p>
            <a:r>
              <a:rPr lang="en-GB" sz="1600" dirty="0" smtClean="0">
                <a:latin typeface="Calibri" pitchFamily="34" charset="0"/>
                <a:cs typeface="Calibri" pitchFamily="34" charset="0"/>
              </a:rPr>
              <a:t>Ideality factor = 1.6</a:t>
            </a:r>
          </a:p>
          <a:p>
            <a:r>
              <a:rPr lang="en-GB" sz="1600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en-GB" sz="1600" baseline="-25000" dirty="0" smtClean="0">
                <a:latin typeface="Calibri" pitchFamily="34" charset="0"/>
                <a:cs typeface="Calibri" pitchFamily="34" charset="0"/>
              </a:rPr>
              <a:t>0</a:t>
            </a:r>
            <a:r>
              <a:rPr lang="en-GB" sz="1600" dirty="0" smtClean="0">
                <a:latin typeface="Calibri" pitchFamily="34" charset="0"/>
                <a:cs typeface="Calibri" pitchFamily="34" charset="0"/>
              </a:rPr>
              <a:t>A  </a:t>
            </a:r>
          </a:p>
          <a:p>
            <a:r>
              <a:rPr kumimoji="0" lang="en-GB" sz="1600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T&lt;120 K  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generation-recombination dominates </a:t>
            </a:r>
          </a:p>
          <a:p>
            <a:r>
              <a:rPr kumimoji="0" lang="en-GB" sz="1600" dirty="0" smtClean="0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T&gt;220K   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diffusion limited recombination is </a:t>
            </a:r>
            <a:r>
              <a:rPr kumimoji="0" lang="en-GB" sz="1600" dirty="0" smtClean="0">
                <a:latin typeface="Calibri" pitchFamily="34" charset="0"/>
                <a:ea typeface="Times New Roman" pitchFamily="18" charset="0"/>
                <a:cs typeface="Calibri" pitchFamily="34" charset="0"/>
              </a:rPr>
              <a:t>do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minant</a:t>
            </a:r>
          </a:p>
          <a:p>
            <a:r>
              <a:rPr lang="en-GB" sz="1600" dirty="0" smtClean="0">
                <a:latin typeface="Calibri" pitchFamily="34" charset="0"/>
                <a:ea typeface="Times New Roman"/>
                <a:cs typeface="Calibri" pitchFamily="34" charset="0"/>
              </a:rPr>
              <a:t>Capacitance at 0V  =2.54 </a:t>
            </a:r>
            <a:r>
              <a:rPr lang="en-GB" sz="1600" dirty="0" err="1" smtClean="0">
                <a:latin typeface="Calibri" pitchFamily="34" charset="0"/>
                <a:ea typeface="Times New Roman"/>
                <a:cs typeface="Calibri" pitchFamily="34" charset="0"/>
              </a:rPr>
              <a:t>nF</a:t>
            </a:r>
            <a:r>
              <a:rPr lang="en-GB" sz="1600" dirty="0" smtClean="0">
                <a:latin typeface="Calibri" pitchFamily="34" charset="0"/>
                <a:ea typeface="Times New Roman"/>
                <a:cs typeface="Calibri" pitchFamily="34" charset="0"/>
              </a:rPr>
              <a:t> </a:t>
            </a:r>
          </a:p>
          <a:p>
            <a:r>
              <a:rPr lang="en-GB" sz="1600" dirty="0" smtClean="0">
                <a:latin typeface="Calibri" pitchFamily="34" charset="0"/>
                <a:ea typeface="Times New Roman"/>
                <a:cs typeface="Calibri" pitchFamily="34" charset="0"/>
              </a:rPr>
              <a:t>Built in potential = 0.19 V </a:t>
            </a:r>
          </a:p>
          <a:p>
            <a:r>
              <a:rPr lang="en-GB" sz="1600" dirty="0" smtClean="0">
                <a:latin typeface="Calibri" pitchFamily="34" charset="0"/>
                <a:ea typeface="Times New Roman"/>
                <a:cs typeface="Calibri" pitchFamily="34" charset="0"/>
              </a:rPr>
              <a:t>Carrier concentration = 8.3x10</a:t>
            </a:r>
            <a:r>
              <a:rPr lang="en-GB" sz="1600" baseline="30000" dirty="0" smtClean="0">
                <a:latin typeface="Calibri" pitchFamily="34" charset="0"/>
                <a:ea typeface="Times New Roman"/>
                <a:cs typeface="Calibri" pitchFamily="34" charset="0"/>
              </a:rPr>
              <a:t>17</a:t>
            </a:r>
            <a:r>
              <a:rPr lang="en-GB" sz="1600" dirty="0" smtClean="0">
                <a:latin typeface="Calibri" pitchFamily="34" charset="0"/>
                <a:ea typeface="Times New Roman"/>
                <a:cs typeface="Calibri" pitchFamily="34" charset="0"/>
              </a:rPr>
              <a:t> cm</a:t>
            </a:r>
            <a:r>
              <a:rPr lang="en-GB" sz="1600" baseline="30000" dirty="0" smtClean="0">
                <a:latin typeface="Calibri" pitchFamily="34" charset="0"/>
                <a:ea typeface="Times New Roman"/>
                <a:cs typeface="Calibri" pitchFamily="34" charset="0"/>
              </a:rPr>
              <a:t>-3</a:t>
            </a:r>
            <a:r>
              <a:rPr lang="en-GB" sz="1600" dirty="0" smtClean="0">
                <a:latin typeface="Calibri" pitchFamily="34" charset="0"/>
                <a:ea typeface="Times New Roman"/>
                <a:cs typeface="Calibri" pitchFamily="34" charset="0"/>
              </a:rPr>
              <a:t> </a:t>
            </a: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endParaRPr kumimoji="0" lang="en-GB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4247964" y="1772816"/>
            <a:ext cx="21602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ight Arrow 20"/>
          <p:cNvSpPr/>
          <p:nvPr/>
        </p:nvSpPr>
        <p:spPr>
          <a:xfrm flipH="1">
            <a:off x="1115616" y="1844824"/>
            <a:ext cx="21602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6300192" y="3501008"/>
            <a:ext cx="638316" cy="2308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sz="900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en-GB" sz="900" baseline="-25000" dirty="0" smtClean="0">
                <a:latin typeface="Calibri" pitchFamily="34" charset="0"/>
                <a:cs typeface="Calibri" pitchFamily="34" charset="0"/>
              </a:rPr>
              <a:t>0</a:t>
            </a:r>
            <a:r>
              <a:rPr lang="en-GB" sz="900" dirty="0" smtClean="0">
                <a:latin typeface="Calibri" pitchFamily="34" charset="0"/>
                <a:cs typeface="Calibri" pitchFamily="34" charset="0"/>
              </a:rPr>
              <a:t>A ~1/n</a:t>
            </a:r>
            <a:r>
              <a:rPr lang="en-GB" sz="900" baseline="30000" dirty="0" smtClean="0">
                <a:latin typeface="Calibri" pitchFamily="34" charset="0"/>
                <a:cs typeface="Calibri" pitchFamily="34" charset="0"/>
              </a:rPr>
              <a:t>2</a:t>
            </a:r>
            <a:endParaRPr lang="en-GB" sz="9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577850" y="249238"/>
            <a:ext cx="81375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kumimoji="0"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/>
                <a:cs typeface="Arial" pitchFamily="34" charset="0"/>
              </a:rPr>
              <a:t>New prospects</a:t>
            </a:r>
            <a:endParaRPr kumimoji="0" lang="en-GB" sz="3200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/>
              <a:cs typeface="Arial" pitchFamily="34" charset="0"/>
            </a:endParaRPr>
          </a:p>
        </p:txBody>
      </p:sp>
      <p:sp>
        <p:nvSpPr>
          <p:cNvPr id="3" name="TextBox 27"/>
          <p:cNvSpPr txBox="1">
            <a:spLocks noChangeArrowheads="1"/>
          </p:cNvSpPr>
          <p:nvPr/>
        </p:nvSpPr>
        <p:spPr bwMode="auto">
          <a:xfrm>
            <a:off x="533252" y="851878"/>
            <a:ext cx="43053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kumimoji="0" lang="en-GB" sz="1800" dirty="0" smtClean="0">
                <a:solidFill>
                  <a:srgbClr val="000000"/>
                </a:solidFill>
                <a:latin typeface="Calibri"/>
              </a:rPr>
              <a:t>Recent results on rapid thermal annealing (RTA) show a large </a:t>
            </a:r>
            <a:r>
              <a:rPr kumimoji="0" lang="en-GB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x20</a:t>
            </a:r>
            <a:r>
              <a:rPr kumimoji="0" lang="en-GB" sz="1800" dirty="0" smtClean="0">
                <a:solidFill>
                  <a:srgbClr val="FF0000"/>
                </a:solidFill>
                <a:latin typeface="Calibri"/>
              </a:rPr>
              <a:t> </a:t>
            </a:r>
            <a:r>
              <a:rPr kumimoji="0" lang="en-GB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increase in PL </a:t>
            </a:r>
            <a:r>
              <a:rPr kumimoji="0" lang="en-GB" sz="1800" dirty="0" smtClean="0">
                <a:solidFill>
                  <a:srgbClr val="000000"/>
                </a:solidFill>
                <a:latin typeface="Calibri"/>
              </a:rPr>
              <a:t>intensity of InAsN</a:t>
            </a:r>
          </a:p>
          <a:p>
            <a:pPr eaLnBrk="0" hangingPunct="0"/>
            <a:r>
              <a:rPr kumimoji="0" lang="en-GB" sz="1800" dirty="0" smtClean="0">
                <a:solidFill>
                  <a:srgbClr val="000000"/>
                </a:solidFill>
                <a:latin typeface="Calibri"/>
              </a:rPr>
              <a:t>-no increase in residual carrier concentration</a:t>
            </a:r>
          </a:p>
          <a:p>
            <a:pPr eaLnBrk="0" hangingPunct="0"/>
            <a:endParaRPr kumimoji="0" lang="en-GB" sz="1800" dirty="0">
              <a:solidFill>
                <a:srgbClr val="000000"/>
              </a:solidFill>
              <a:latin typeface="Calibri"/>
            </a:endParaRPr>
          </a:p>
          <a:p>
            <a:pPr eaLnBrk="0" hangingPunct="0"/>
            <a:r>
              <a:rPr kumimoji="0" lang="en-GB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H irradiation </a:t>
            </a:r>
            <a:r>
              <a:rPr kumimoji="0" lang="en-GB" sz="1800" dirty="0" smtClean="0">
                <a:solidFill>
                  <a:srgbClr val="000000"/>
                </a:solidFill>
                <a:latin typeface="Calibri"/>
              </a:rPr>
              <a:t>also increases PL intensity</a:t>
            </a:r>
          </a:p>
          <a:p>
            <a:pPr eaLnBrk="0" hangingPunct="0"/>
            <a:r>
              <a:rPr kumimoji="0" lang="en-GB" sz="1800" dirty="0" smtClean="0">
                <a:solidFill>
                  <a:srgbClr val="000000"/>
                </a:solidFill>
                <a:latin typeface="Calibri"/>
              </a:rPr>
              <a:t>In InAsN</a:t>
            </a:r>
          </a:p>
          <a:p>
            <a:pPr eaLnBrk="0" hangingPunct="0"/>
            <a:endParaRPr kumimoji="0" lang="en-GB" sz="1800" dirty="0" smtClean="0">
              <a:solidFill>
                <a:srgbClr val="000000"/>
              </a:solidFill>
              <a:latin typeface="Calibri"/>
            </a:endParaRPr>
          </a:p>
          <a:p>
            <a:pPr eaLnBrk="0" hangingPunct="0"/>
            <a:r>
              <a:rPr kumimoji="0" lang="en-GB" sz="1800" dirty="0" err="1" smtClean="0">
                <a:solidFill>
                  <a:srgbClr val="000000"/>
                </a:solidFill>
                <a:latin typeface="Calibri"/>
              </a:rPr>
              <a:t>GaAsN</a:t>
            </a:r>
            <a:r>
              <a:rPr kumimoji="0" lang="en-GB" sz="1800" dirty="0" smtClean="0">
                <a:solidFill>
                  <a:srgbClr val="000000"/>
                </a:solidFill>
                <a:latin typeface="Calibri"/>
              </a:rPr>
              <a:t> +</a:t>
            </a:r>
            <a:r>
              <a:rPr kumimoji="0" lang="en-GB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H </a:t>
            </a:r>
            <a:r>
              <a:rPr kumimoji="0" lang="en-GB" sz="1800" dirty="0" smtClean="0">
                <a:solidFill>
                  <a:srgbClr val="000000"/>
                </a:solidFill>
                <a:latin typeface="Calibri"/>
              </a:rPr>
              <a:t>results in passivation of N which restores the bandgap (reversibly)</a:t>
            </a:r>
          </a:p>
          <a:p>
            <a:pPr eaLnBrk="0" hangingPunct="0"/>
            <a:endParaRPr kumimoji="0" lang="en-GB" sz="1800" dirty="0" smtClean="0">
              <a:solidFill>
                <a:srgbClr val="000000"/>
              </a:solidFill>
              <a:latin typeface="Calibri"/>
            </a:endParaRPr>
          </a:p>
          <a:p>
            <a:pPr eaLnBrk="0" hangingPunct="0"/>
            <a:r>
              <a:rPr kumimoji="0" lang="en-GB" sz="1800" dirty="0" smtClean="0">
                <a:solidFill>
                  <a:srgbClr val="000000"/>
                </a:solidFill>
                <a:latin typeface="Calibri"/>
              </a:rPr>
              <a:t>Can create  </a:t>
            </a:r>
            <a:r>
              <a:rPr kumimoji="0" lang="en-GB" sz="1800" dirty="0" err="1" smtClean="0">
                <a:solidFill>
                  <a:srgbClr val="000000"/>
                </a:solidFill>
                <a:latin typeface="Calibri"/>
              </a:rPr>
              <a:t>GaAsN</a:t>
            </a:r>
            <a:r>
              <a:rPr kumimoji="0" lang="en-GB" sz="1800" dirty="0" smtClean="0">
                <a:solidFill>
                  <a:srgbClr val="000000"/>
                </a:solidFill>
                <a:latin typeface="Calibri"/>
              </a:rPr>
              <a:t> quantum dots</a:t>
            </a:r>
          </a:p>
        </p:txBody>
      </p:sp>
      <p:pic>
        <p:nvPicPr>
          <p:cNvPr id="4" name="Picture 3" descr="Fig 1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6613" y="688052"/>
            <a:ext cx="4531788" cy="3088372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554" r="2674"/>
          <a:stretch/>
        </p:blipFill>
        <p:spPr bwMode="auto">
          <a:xfrm>
            <a:off x="5258772" y="3918442"/>
            <a:ext cx="3307467" cy="18919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744164" y="4766593"/>
            <a:ext cx="3520047" cy="1550793"/>
            <a:chOff x="1978025" y="2657475"/>
            <a:chExt cx="5640589" cy="2255838"/>
          </a:xfrm>
        </p:grpSpPr>
        <p:grpSp>
          <p:nvGrpSpPr>
            <p:cNvPr id="7" name="Group 89"/>
            <p:cNvGrpSpPr>
              <a:grpSpLocks/>
            </p:cNvGrpSpPr>
            <p:nvPr/>
          </p:nvGrpSpPr>
          <p:grpSpPr bwMode="auto">
            <a:xfrm>
              <a:off x="1978025" y="3724275"/>
              <a:ext cx="4156098" cy="1189038"/>
              <a:chOff x="325" y="1916"/>
              <a:chExt cx="1745" cy="499"/>
            </a:xfrm>
          </p:grpSpPr>
          <p:sp>
            <p:nvSpPr>
              <p:cNvPr id="112" name="Rectangle 7"/>
              <p:cNvSpPr>
                <a:spLocks noChangeAspect="1" noChangeArrowheads="1"/>
              </p:cNvSpPr>
              <p:nvPr/>
            </p:nvSpPr>
            <p:spPr bwMode="auto">
              <a:xfrm>
                <a:off x="332" y="2061"/>
                <a:ext cx="1684" cy="354"/>
              </a:xfrm>
              <a:prstGeom prst="rect">
                <a:avLst/>
              </a:prstGeom>
              <a:gradFill rotWithShape="0">
                <a:gsLst>
                  <a:gs pos="0">
                    <a:srgbClr val="808080">
                      <a:gamma/>
                      <a:shade val="58824"/>
                      <a:invGamma/>
                    </a:srgbClr>
                  </a:gs>
                  <a:gs pos="100000">
                    <a:srgbClr val="808080"/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t"/>
              </a:scene3d>
              <a:sp3d extrusionH="1801800" prstMaterial="legacyPlastic">
                <a:bevelT w="13500" h="13500" prst="angle"/>
                <a:bevelB w="13500" h="13500" prst="angle"/>
                <a:extrusionClr>
                  <a:srgbClr val="B2B2B2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113" name="Rectangle 30"/>
              <p:cNvSpPr>
                <a:spLocks noChangeAspect="1" noChangeArrowheads="1"/>
              </p:cNvSpPr>
              <p:nvPr/>
            </p:nvSpPr>
            <p:spPr bwMode="auto">
              <a:xfrm>
                <a:off x="325" y="1927"/>
                <a:ext cx="1690" cy="145"/>
              </a:xfrm>
              <a:prstGeom prst="rect">
                <a:avLst/>
              </a:prstGeom>
              <a:solidFill>
                <a:srgbClr val="F8F8F8"/>
              </a:soli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t"/>
              </a:scene3d>
              <a:sp3d extrusionH="1801800" prstMaterial="legacyPlastic">
                <a:bevelT w="13500" h="13500" prst="angle"/>
                <a:bevelB w="13500" h="13500" prst="angle"/>
                <a:extrusionClr>
                  <a:srgbClr val="F8F8F8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114" name="Text Box 87"/>
              <p:cNvSpPr txBox="1">
                <a:spLocks noChangeArrowheads="1"/>
              </p:cNvSpPr>
              <p:nvPr/>
            </p:nvSpPr>
            <p:spPr bwMode="auto">
              <a:xfrm>
                <a:off x="1619" y="1916"/>
                <a:ext cx="451" cy="1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sz="1200" b="1" kern="0" dirty="0" err="1">
                    <a:solidFill>
                      <a:prstClr val="black"/>
                    </a:solidFill>
                    <a:latin typeface="Arial" charset="0"/>
                  </a:rPr>
                  <a:t>GaAsN</a:t>
                </a:r>
                <a:endParaRPr kumimoji="0" lang="it-IT" sz="1200" b="1" kern="0" dirty="0">
                  <a:solidFill>
                    <a:prstClr val="black"/>
                  </a:solidFill>
                  <a:latin typeface="Arial" charset="0"/>
                </a:endParaRPr>
              </a:p>
            </p:txBody>
          </p:sp>
          <p:sp>
            <p:nvSpPr>
              <p:cNvPr id="115" name="Text Box 88"/>
              <p:cNvSpPr txBox="1">
                <a:spLocks noChangeArrowheads="1"/>
              </p:cNvSpPr>
              <p:nvPr/>
            </p:nvSpPr>
            <p:spPr bwMode="auto">
              <a:xfrm>
                <a:off x="1685" y="2166"/>
                <a:ext cx="379" cy="1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sz="1200" b="1" kern="0" dirty="0" err="1">
                    <a:solidFill>
                      <a:srgbClr val="FFFFFF"/>
                    </a:solidFill>
                    <a:latin typeface="Arial" charset="0"/>
                  </a:rPr>
                  <a:t>GaAs</a:t>
                </a:r>
                <a:endParaRPr kumimoji="0" lang="it-IT" sz="1200" b="1" kern="0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</p:grpSp>
        <p:grpSp>
          <p:nvGrpSpPr>
            <p:cNvPr id="8" name="Group 240"/>
            <p:cNvGrpSpPr>
              <a:grpSpLocks/>
            </p:cNvGrpSpPr>
            <p:nvPr/>
          </p:nvGrpSpPr>
          <p:grpSpPr bwMode="auto">
            <a:xfrm>
              <a:off x="3695700" y="3098800"/>
              <a:ext cx="1357313" cy="495300"/>
              <a:chOff x="4018" y="629"/>
              <a:chExt cx="570" cy="208"/>
            </a:xfrm>
          </p:grpSpPr>
          <p:sp>
            <p:nvSpPr>
              <p:cNvPr id="110" name="AutoShape 108"/>
              <p:cNvSpPr>
                <a:spLocks noChangeArrowheads="1"/>
              </p:cNvSpPr>
              <p:nvPr/>
            </p:nvSpPr>
            <p:spPr bwMode="auto">
              <a:xfrm>
                <a:off x="4018" y="629"/>
                <a:ext cx="570" cy="208"/>
              </a:xfrm>
              <a:prstGeom prst="can">
                <a:avLst>
                  <a:gd name="adj" fmla="val 50000"/>
                </a:avLst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111" name="Oval 109"/>
              <p:cNvSpPr>
                <a:spLocks noChangeArrowheads="1"/>
              </p:cNvSpPr>
              <p:nvPr/>
            </p:nvSpPr>
            <p:spPr bwMode="auto">
              <a:xfrm>
                <a:off x="4029" y="629"/>
                <a:ext cx="553" cy="103"/>
              </a:xfrm>
              <a:prstGeom prst="ellipse">
                <a:avLst/>
              </a:prstGeom>
              <a:solidFill>
                <a:srgbClr val="3399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</p:grpSp>
        <p:sp>
          <p:nvSpPr>
            <p:cNvPr id="9" name="AutoShape 269"/>
            <p:cNvSpPr>
              <a:spLocks noChangeArrowheads="1"/>
            </p:cNvSpPr>
            <p:nvPr/>
          </p:nvSpPr>
          <p:spPr bwMode="auto">
            <a:xfrm rot="10800000">
              <a:off x="4695825" y="3409950"/>
              <a:ext cx="563563" cy="577850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99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t-IT" sz="12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10" name="AutoShape 271"/>
            <p:cNvSpPr>
              <a:spLocks noChangeArrowheads="1"/>
            </p:cNvSpPr>
            <p:nvPr/>
          </p:nvSpPr>
          <p:spPr bwMode="auto">
            <a:xfrm rot="10800000" flipH="1">
              <a:off x="3484563" y="3419475"/>
              <a:ext cx="563562" cy="577850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99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it-IT" sz="12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11" name="CasellaDiTesto 110"/>
            <p:cNvSpPr txBox="1">
              <a:spLocks noChangeArrowheads="1"/>
            </p:cNvSpPr>
            <p:nvPr/>
          </p:nvSpPr>
          <p:spPr bwMode="auto">
            <a:xfrm>
              <a:off x="6251575" y="2705100"/>
              <a:ext cx="1367039" cy="4053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en-US" sz="1200" b="1">
                  <a:solidFill>
                    <a:srgbClr val="FF0000"/>
                  </a:solidFill>
                  <a:latin typeface="Arial" pitchFamily="34" charset="0"/>
                </a:rPr>
                <a:t>hydrogen</a:t>
              </a:r>
              <a:endParaRPr kumimoji="0" lang="it-IT" sz="1200" b="1">
                <a:solidFill>
                  <a:srgbClr val="FF0000"/>
                </a:solidFill>
                <a:latin typeface="Arial" pitchFamily="34" charset="0"/>
              </a:endParaRPr>
            </a:p>
          </p:txBody>
        </p:sp>
        <p:sp>
          <p:nvSpPr>
            <p:cNvPr id="12" name="CasellaDiTesto 111"/>
            <p:cNvSpPr txBox="1"/>
            <p:nvPr/>
          </p:nvSpPr>
          <p:spPr>
            <a:xfrm>
              <a:off x="3881535" y="3359027"/>
              <a:ext cx="1018227" cy="279918"/>
            </a:xfrm>
            <a:prstGeom prst="rect">
              <a:avLst/>
            </a:prstGeom>
            <a:noFill/>
          </p:spPr>
          <p:txBody>
            <a:bodyPr wrap="none">
              <a:prstTxWarp prst="textInflateBottom">
                <a:avLst/>
              </a:prstTxWarp>
              <a:spAutoFit/>
            </a:bodyPr>
            <a:lstStyle/>
            <a:p>
              <a:pPr>
                <a:defRPr/>
              </a:pPr>
              <a:r>
                <a:rPr kumimoji="0" lang="en-US" sz="1200" dirty="0">
                  <a:solidFill>
                    <a:srgbClr val="0000CC"/>
                  </a:solidFill>
                  <a:latin typeface="Arial" charset="0"/>
                </a:rPr>
                <a:t>titanium</a:t>
              </a:r>
              <a:endParaRPr kumimoji="0" lang="it-IT" sz="1200" dirty="0">
                <a:solidFill>
                  <a:srgbClr val="0000CC"/>
                </a:solidFill>
                <a:latin typeface="Arial" charset="0"/>
              </a:endParaRPr>
            </a:p>
          </p:txBody>
        </p:sp>
        <p:grpSp>
          <p:nvGrpSpPr>
            <p:cNvPr id="13" name="Group 270"/>
            <p:cNvGrpSpPr>
              <a:grpSpLocks/>
            </p:cNvGrpSpPr>
            <p:nvPr/>
          </p:nvGrpSpPr>
          <p:grpSpPr bwMode="auto">
            <a:xfrm>
              <a:off x="2528888" y="2657475"/>
              <a:ext cx="3725862" cy="881063"/>
              <a:chOff x="249" y="1386"/>
              <a:chExt cx="1565" cy="370"/>
            </a:xfrm>
          </p:grpSpPr>
          <p:sp>
            <p:nvSpPr>
              <p:cNvPr id="14" name="Oval 114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809" y="1575"/>
                <a:ext cx="49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15" name="Oval 121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584" y="1620"/>
                <a:ext cx="49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16" name="Oval 122"/>
              <p:cNvSpPr>
                <a:spLocks noChangeAspect="1" noChangeArrowheads="1"/>
              </p:cNvSpPr>
              <p:nvPr/>
            </p:nvSpPr>
            <p:spPr bwMode="auto">
              <a:xfrm rot="5400000" flipH="1" flipV="1">
                <a:off x="632" y="1668"/>
                <a:ext cx="49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17" name="Oval 123"/>
              <p:cNvSpPr>
                <a:spLocks noChangeAspect="1" noChangeArrowheads="1"/>
              </p:cNvSpPr>
              <p:nvPr/>
            </p:nvSpPr>
            <p:spPr bwMode="auto">
              <a:xfrm rot="5400000" flipH="1" flipV="1">
                <a:off x="524" y="1578"/>
                <a:ext cx="49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18" name="Oval 124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462" y="1566"/>
                <a:ext cx="49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19" name="Oval 125"/>
              <p:cNvSpPr>
                <a:spLocks noChangeAspect="1" noChangeArrowheads="1"/>
              </p:cNvSpPr>
              <p:nvPr/>
            </p:nvSpPr>
            <p:spPr bwMode="auto">
              <a:xfrm rot="5400000" flipH="1" flipV="1">
                <a:off x="663" y="1578"/>
                <a:ext cx="49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20" name="Oval 142"/>
              <p:cNvSpPr>
                <a:spLocks noChangeAspect="1" noChangeArrowheads="1"/>
              </p:cNvSpPr>
              <p:nvPr/>
            </p:nvSpPr>
            <p:spPr bwMode="auto">
              <a:xfrm rot="5400000" flipH="1" flipV="1">
                <a:off x="700" y="1623"/>
                <a:ext cx="49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21" name="Oval 143"/>
              <p:cNvSpPr>
                <a:spLocks noChangeAspect="1" noChangeArrowheads="1"/>
              </p:cNvSpPr>
              <p:nvPr/>
            </p:nvSpPr>
            <p:spPr bwMode="auto">
              <a:xfrm rot="5400000" flipH="1" flipV="1">
                <a:off x="600" y="1587"/>
                <a:ext cx="49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22" name="Oval 144"/>
              <p:cNvSpPr>
                <a:spLocks noChangeAspect="1" noChangeArrowheads="1"/>
              </p:cNvSpPr>
              <p:nvPr/>
            </p:nvSpPr>
            <p:spPr bwMode="auto">
              <a:xfrm rot="5400000" flipH="1" flipV="1">
                <a:off x="528" y="1537"/>
                <a:ext cx="50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23" name="Oval 145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638" y="1611"/>
                <a:ext cx="49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24" name="Oval 146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494" y="1665"/>
                <a:ext cx="49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25" name="Oval 148"/>
              <p:cNvSpPr>
                <a:spLocks noChangeAspect="1" noChangeArrowheads="1"/>
              </p:cNvSpPr>
              <p:nvPr/>
            </p:nvSpPr>
            <p:spPr bwMode="auto">
              <a:xfrm rot="5400000" flipH="1" flipV="1">
                <a:off x="839" y="1623"/>
                <a:ext cx="49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26" name="Oval 149"/>
              <p:cNvSpPr>
                <a:spLocks noChangeAspect="1" noChangeArrowheads="1"/>
              </p:cNvSpPr>
              <p:nvPr/>
            </p:nvSpPr>
            <p:spPr bwMode="auto">
              <a:xfrm rot="5400000" flipH="1" flipV="1">
                <a:off x="742" y="1597"/>
                <a:ext cx="50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27" name="Oval 152"/>
              <p:cNvSpPr>
                <a:spLocks noChangeAspect="1" noChangeArrowheads="1"/>
              </p:cNvSpPr>
              <p:nvPr/>
            </p:nvSpPr>
            <p:spPr bwMode="auto">
              <a:xfrm rot="5400000" flipH="1" flipV="1">
                <a:off x="951" y="1608"/>
                <a:ext cx="49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28" name="Oval 112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281" y="1642"/>
                <a:ext cx="50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29" name="Oval 116"/>
              <p:cNvSpPr>
                <a:spLocks noChangeAspect="1" noChangeArrowheads="1"/>
              </p:cNvSpPr>
              <p:nvPr/>
            </p:nvSpPr>
            <p:spPr bwMode="auto">
              <a:xfrm rot="5400000" flipH="1" flipV="1">
                <a:off x="1253" y="1569"/>
                <a:ext cx="49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30" name="Oval 118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994" y="1677"/>
                <a:ext cx="49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31" name="Oval 119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146" y="1656"/>
                <a:ext cx="49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32" name="Oval 120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232" y="1634"/>
                <a:ext cx="50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33" name="Oval 156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119" y="1651"/>
                <a:ext cx="50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grpSp>
            <p:nvGrpSpPr>
              <p:cNvPr id="34" name="Group 183"/>
              <p:cNvGrpSpPr>
                <a:grpSpLocks/>
              </p:cNvGrpSpPr>
              <p:nvPr/>
            </p:nvGrpSpPr>
            <p:grpSpPr bwMode="auto">
              <a:xfrm rot="-9804771">
                <a:off x="1345" y="1581"/>
                <a:ext cx="311" cy="153"/>
                <a:chOff x="1135" y="2476"/>
                <a:chExt cx="311" cy="153"/>
              </a:xfrm>
            </p:grpSpPr>
            <p:sp>
              <p:nvSpPr>
                <p:cNvPr id="100" name="Oval 184"/>
                <p:cNvSpPr>
                  <a:spLocks noChangeAspect="1" noChangeArrowheads="1"/>
                </p:cNvSpPr>
                <p:nvPr/>
              </p:nvSpPr>
              <p:spPr bwMode="auto">
                <a:xfrm rot="16200000" flipV="1">
                  <a:off x="1398" y="2568"/>
                  <a:ext cx="50" cy="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01" name="Oval 185"/>
                <p:cNvSpPr>
                  <a:spLocks noChangeAspect="1" noChangeArrowheads="1"/>
                </p:cNvSpPr>
                <p:nvPr/>
              </p:nvSpPr>
              <p:spPr bwMode="auto">
                <a:xfrm rot="5400000" flipH="1" flipV="1">
                  <a:off x="1370" y="2492"/>
                  <a:ext cx="49" cy="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02" name="Oval 186"/>
                <p:cNvSpPr>
                  <a:spLocks noChangeAspect="1" noChangeArrowheads="1"/>
                </p:cNvSpPr>
                <p:nvPr/>
              </p:nvSpPr>
              <p:spPr bwMode="auto">
                <a:xfrm rot="16200000" flipV="1">
                  <a:off x="1349" y="2475"/>
                  <a:ext cx="49" cy="5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03" name="Oval 187"/>
                <p:cNvSpPr>
                  <a:spLocks noChangeAspect="1" noChangeArrowheads="1"/>
                </p:cNvSpPr>
                <p:nvPr/>
              </p:nvSpPr>
              <p:spPr bwMode="auto">
                <a:xfrm rot="16200000" flipV="1">
                  <a:off x="1199" y="2516"/>
                  <a:ext cx="49" cy="5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04" name="Oval 188"/>
                <p:cNvSpPr>
                  <a:spLocks noChangeAspect="1" noChangeArrowheads="1"/>
                </p:cNvSpPr>
                <p:nvPr/>
              </p:nvSpPr>
              <p:spPr bwMode="auto">
                <a:xfrm rot="16200000" flipV="1">
                  <a:off x="1299" y="2559"/>
                  <a:ext cx="49" cy="5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05" name="Oval 189"/>
                <p:cNvSpPr>
                  <a:spLocks noChangeAspect="1" noChangeArrowheads="1"/>
                </p:cNvSpPr>
                <p:nvPr/>
              </p:nvSpPr>
              <p:spPr bwMode="auto">
                <a:xfrm rot="16200000" flipV="1">
                  <a:off x="1347" y="2557"/>
                  <a:ext cx="50" cy="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06" name="Oval 190"/>
                <p:cNvSpPr>
                  <a:spLocks noChangeAspect="1" noChangeArrowheads="1"/>
                </p:cNvSpPr>
                <p:nvPr/>
              </p:nvSpPr>
              <p:spPr bwMode="auto">
                <a:xfrm rot="5400000" flipH="1" flipV="1">
                  <a:off x="1341" y="2489"/>
                  <a:ext cx="50" cy="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07" name="Oval 191"/>
                <p:cNvSpPr>
                  <a:spLocks noChangeAspect="1" noChangeArrowheads="1"/>
                </p:cNvSpPr>
                <p:nvPr/>
              </p:nvSpPr>
              <p:spPr bwMode="auto">
                <a:xfrm rot="16200000" flipV="1">
                  <a:off x="1304" y="2477"/>
                  <a:ext cx="50" cy="5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08" name="Oval 192"/>
                <p:cNvSpPr>
                  <a:spLocks noChangeAspect="1" noChangeArrowheads="1"/>
                </p:cNvSpPr>
                <p:nvPr/>
              </p:nvSpPr>
              <p:spPr bwMode="auto">
                <a:xfrm rot="16200000" flipV="1">
                  <a:off x="1136" y="2530"/>
                  <a:ext cx="50" cy="5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09" name="Oval 193"/>
                <p:cNvSpPr>
                  <a:spLocks noChangeAspect="1" noChangeArrowheads="1"/>
                </p:cNvSpPr>
                <p:nvPr/>
              </p:nvSpPr>
              <p:spPr bwMode="auto">
                <a:xfrm rot="16200000" flipV="1">
                  <a:off x="1250" y="2574"/>
                  <a:ext cx="50" cy="5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</p:grpSp>
          <p:sp>
            <p:nvSpPr>
              <p:cNvPr id="35" name="Oval 196"/>
              <p:cNvSpPr>
                <a:spLocks noChangeAspect="1" noChangeArrowheads="1"/>
              </p:cNvSpPr>
              <p:nvPr/>
            </p:nvSpPr>
            <p:spPr bwMode="auto">
              <a:xfrm rot="5400000" flipV="1">
                <a:off x="1150" y="1401"/>
                <a:ext cx="49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36" name="Oval 197"/>
              <p:cNvSpPr>
                <a:spLocks noChangeAspect="1" noChangeArrowheads="1"/>
              </p:cNvSpPr>
              <p:nvPr/>
            </p:nvSpPr>
            <p:spPr bwMode="auto">
              <a:xfrm rot="5400000" flipV="1">
                <a:off x="1213" y="1491"/>
                <a:ext cx="49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37" name="Oval 198"/>
              <p:cNvSpPr>
                <a:spLocks noChangeAspect="1" noChangeArrowheads="1"/>
              </p:cNvSpPr>
              <p:nvPr/>
            </p:nvSpPr>
            <p:spPr bwMode="auto">
              <a:xfrm rot="5400000" flipV="1">
                <a:off x="1114" y="1446"/>
                <a:ext cx="49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38" name="Oval 199"/>
              <p:cNvSpPr>
                <a:spLocks noChangeAspect="1" noChangeArrowheads="1"/>
              </p:cNvSpPr>
              <p:nvPr/>
            </p:nvSpPr>
            <p:spPr bwMode="auto">
              <a:xfrm rot="5400000" flipV="1">
                <a:off x="1438" y="1446"/>
                <a:ext cx="49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39" name="Oval 200"/>
              <p:cNvSpPr>
                <a:spLocks noChangeAspect="1" noChangeArrowheads="1"/>
              </p:cNvSpPr>
              <p:nvPr/>
            </p:nvSpPr>
            <p:spPr bwMode="auto">
              <a:xfrm rot="16200000" flipH="1" flipV="1">
                <a:off x="1390" y="1398"/>
                <a:ext cx="49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40" name="Oval 201"/>
              <p:cNvSpPr>
                <a:spLocks noChangeAspect="1" noChangeArrowheads="1"/>
              </p:cNvSpPr>
              <p:nvPr/>
            </p:nvSpPr>
            <p:spPr bwMode="auto">
              <a:xfrm rot="16200000" flipH="1" flipV="1">
                <a:off x="1498" y="1488"/>
                <a:ext cx="49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41" name="Oval 202"/>
              <p:cNvSpPr>
                <a:spLocks noChangeAspect="1" noChangeArrowheads="1"/>
              </p:cNvSpPr>
              <p:nvPr/>
            </p:nvSpPr>
            <p:spPr bwMode="auto">
              <a:xfrm rot="5400000" flipV="1">
                <a:off x="1560" y="1500"/>
                <a:ext cx="49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42" name="Oval 203"/>
              <p:cNvSpPr>
                <a:spLocks noChangeAspect="1" noChangeArrowheads="1"/>
              </p:cNvSpPr>
              <p:nvPr/>
            </p:nvSpPr>
            <p:spPr bwMode="auto">
              <a:xfrm rot="16200000" flipH="1" flipV="1">
                <a:off x="1360" y="1488"/>
                <a:ext cx="49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43" name="Oval 204"/>
              <p:cNvSpPr>
                <a:spLocks noChangeAspect="1" noChangeArrowheads="1"/>
              </p:cNvSpPr>
              <p:nvPr/>
            </p:nvSpPr>
            <p:spPr bwMode="auto">
              <a:xfrm rot="16200000" flipH="1" flipV="1">
                <a:off x="1348" y="1443"/>
                <a:ext cx="49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44" name="Oval 205"/>
              <p:cNvSpPr>
                <a:spLocks noChangeAspect="1" noChangeArrowheads="1"/>
              </p:cNvSpPr>
              <p:nvPr/>
            </p:nvSpPr>
            <p:spPr bwMode="auto">
              <a:xfrm rot="16200000" flipH="1" flipV="1">
                <a:off x="1447" y="1479"/>
                <a:ext cx="49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45" name="Oval 206"/>
              <p:cNvSpPr>
                <a:spLocks noChangeAspect="1" noChangeArrowheads="1"/>
              </p:cNvSpPr>
              <p:nvPr/>
            </p:nvSpPr>
            <p:spPr bwMode="auto">
              <a:xfrm rot="16200000" flipH="1" flipV="1">
                <a:off x="1494" y="1529"/>
                <a:ext cx="50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46" name="Oval 207"/>
              <p:cNvSpPr>
                <a:spLocks noChangeAspect="1" noChangeArrowheads="1"/>
              </p:cNvSpPr>
              <p:nvPr/>
            </p:nvSpPr>
            <p:spPr bwMode="auto">
              <a:xfrm rot="5400000" flipV="1">
                <a:off x="1384" y="1455"/>
                <a:ext cx="49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47" name="Oval 208"/>
              <p:cNvSpPr>
                <a:spLocks noChangeAspect="1" noChangeArrowheads="1"/>
              </p:cNvSpPr>
              <p:nvPr/>
            </p:nvSpPr>
            <p:spPr bwMode="auto">
              <a:xfrm rot="5400000" flipV="1">
                <a:off x="1528" y="1401"/>
                <a:ext cx="49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48" name="Oval 209"/>
              <p:cNvSpPr>
                <a:spLocks noChangeAspect="1" noChangeArrowheads="1"/>
              </p:cNvSpPr>
              <p:nvPr/>
            </p:nvSpPr>
            <p:spPr bwMode="auto">
              <a:xfrm rot="16200000" flipH="1" flipV="1">
                <a:off x="1084" y="1407"/>
                <a:ext cx="49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49" name="Oval 210"/>
              <p:cNvSpPr>
                <a:spLocks noChangeAspect="1" noChangeArrowheads="1"/>
              </p:cNvSpPr>
              <p:nvPr/>
            </p:nvSpPr>
            <p:spPr bwMode="auto">
              <a:xfrm rot="16200000" flipH="1" flipV="1">
                <a:off x="1183" y="1443"/>
                <a:ext cx="49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50" name="Oval 211"/>
              <p:cNvSpPr>
                <a:spLocks noChangeAspect="1" noChangeArrowheads="1"/>
              </p:cNvSpPr>
              <p:nvPr/>
            </p:nvSpPr>
            <p:spPr bwMode="auto">
              <a:xfrm rot="16200000" flipH="1" flipV="1">
                <a:off x="1255" y="1518"/>
                <a:ext cx="50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51" name="Oval 212"/>
              <p:cNvSpPr>
                <a:spLocks noChangeAspect="1" noChangeArrowheads="1"/>
              </p:cNvSpPr>
              <p:nvPr/>
            </p:nvSpPr>
            <p:spPr bwMode="auto">
              <a:xfrm rot="5400000" flipV="1">
                <a:off x="1120" y="1518"/>
                <a:ext cx="49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52" name="Oval 213"/>
              <p:cNvSpPr>
                <a:spLocks noChangeAspect="1" noChangeArrowheads="1"/>
              </p:cNvSpPr>
              <p:nvPr/>
            </p:nvSpPr>
            <p:spPr bwMode="auto">
              <a:xfrm rot="5400000" flipV="1">
                <a:off x="1171" y="1419"/>
                <a:ext cx="49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53" name="Oval 214"/>
              <p:cNvSpPr>
                <a:spLocks noChangeAspect="1" noChangeArrowheads="1"/>
              </p:cNvSpPr>
              <p:nvPr/>
            </p:nvSpPr>
            <p:spPr bwMode="auto">
              <a:xfrm rot="16200000" flipH="1" flipV="1">
                <a:off x="1072" y="1470"/>
                <a:ext cx="49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54" name="Oval 216"/>
              <p:cNvSpPr>
                <a:spLocks noChangeAspect="1" noChangeArrowheads="1"/>
              </p:cNvSpPr>
              <p:nvPr/>
            </p:nvSpPr>
            <p:spPr bwMode="auto">
              <a:xfrm rot="5400000" flipV="1">
                <a:off x="741" y="1424"/>
                <a:ext cx="50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55" name="Oval 217"/>
              <p:cNvSpPr>
                <a:spLocks noChangeAspect="1" noChangeArrowheads="1"/>
              </p:cNvSpPr>
              <p:nvPr/>
            </p:nvSpPr>
            <p:spPr bwMode="auto">
              <a:xfrm rot="16200000" flipH="1" flipV="1">
                <a:off x="769" y="1497"/>
                <a:ext cx="49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56" name="Oval 218"/>
              <p:cNvSpPr>
                <a:spLocks noChangeAspect="1" noChangeArrowheads="1"/>
              </p:cNvSpPr>
              <p:nvPr/>
            </p:nvSpPr>
            <p:spPr bwMode="auto">
              <a:xfrm rot="5400000" flipV="1">
                <a:off x="832" y="1509"/>
                <a:ext cx="49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57" name="Oval 219"/>
              <p:cNvSpPr>
                <a:spLocks noChangeAspect="1" noChangeArrowheads="1"/>
              </p:cNvSpPr>
              <p:nvPr/>
            </p:nvSpPr>
            <p:spPr bwMode="auto">
              <a:xfrm rot="5400000" flipV="1">
                <a:off x="976" y="1455"/>
                <a:ext cx="49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58" name="Oval 220"/>
              <p:cNvSpPr>
                <a:spLocks noChangeAspect="1" noChangeArrowheads="1"/>
              </p:cNvSpPr>
              <p:nvPr/>
            </p:nvSpPr>
            <p:spPr bwMode="auto">
              <a:xfrm rot="5400000" flipV="1">
                <a:off x="876" y="1410"/>
                <a:ext cx="49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59" name="Oval 221"/>
              <p:cNvSpPr>
                <a:spLocks noChangeAspect="1" noChangeArrowheads="1"/>
              </p:cNvSpPr>
              <p:nvPr/>
            </p:nvSpPr>
            <p:spPr bwMode="auto">
              <a:xfrm rot="5400000" flipV="1">
                <a:off x="765" y="1458"/>
                <a:ext cx="50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60" name="Oval 224"/>
              <p:cNvSpPr>
                <a:spLocks noChangeAspect="1" noChangeArrowheads="1"/>
              </p:cNvSpPr>
              <p:nvPr/>
            </p:nvSpPr>
            <p:spPr bwMode="auto">
              <a:xfrm rot="5400000" flipV="1">
                <a:off x="1002" y="1460"/>
                <a:ext cx="50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61" name="Oval 225"/>
              <p:cNvSpPr>
                <a:spLocks noChangeAspect="1" noChangeArrowheads="1"/>
              </p:cNvSpPr>
              <p:nvPr/>
            </p:nvSpPr>
            <p:spPr bwMode="auto">
              <a:xfrm rot="5400000" flipV="1">
                <a:off x="903" y="1415"/>
                <a:ext cx="50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62" name="Oval 227"/>
              <p:cNvSpPr>
                <a:spLocks noChangeAspect="1" noChangeArrowheads="1"/>
              </p:cNvSpPr>
              <p:nvPr/>
            </p:nvSpPr>
            <p:spPr bwMode="auto">
              <a:xfrm rot="17195229" flipV="1">
                <a:off x="657" y="1506"/>
                <a:ext cx="50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63" name="Oval 228"/>
              <p:cNvSpPr>
                <a:spLocks noChangeAspect="1" noChangeArrowheads="1"/>
              </p:cNvSpPr>
              <p:nvPr/>
            </p:nvSpPr>
            <p:spPr bwMode="auto">
              <a:xfrm rot="27995229" flipH="1" flipV="1">
                <a:off x="651" y="1428"/>
                <a:ext cx="49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64" name="Oval 229"/>
              <p:cNvSpPr>
                <a:spLocks noChangeAspect="1" noChangeArrowheads="1"/>
              </p:cNvSpPr>
              <p:nvPr/>
            </p:nvSpPr>
            <p:spPr bwMode="auto">
              <a:xfrm rot="17195229" flipV="1">
                <a:off x="596" y="1399"/>
                <a:ext cx="49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65" name="Oval 230"/>
              <p:cNvSpPr>
                <a:spLocks noChangeAspect="1" noChangeArrowheads="1"/>
              </p:cNvSpPr>
              <p:nvPr/>
            </p:nvSpPr>
            <p:spPr bwMode="auto">
              <a:xfrm rot="17195229" flipV="1">
                <a:off x="442" y="1410"/>
                <a:ext cx="49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66" name="Oval 231"/>
              <p:cNvSpPr>
                <a:spLocks noChangeAspect="1" noChangeArrowheads="1"/>
              </p:cNvSpPr>
              <p:nvPr/>
            </p:nvSpPr>
            <p:spPr bwMode="auto">
              <a:xfrm rot="17195229" flipV="1">
                <a:off x="524" y="1481"/>
                <a:ext cx="49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67" name="Oval 232"/>
              <p:cNvSpPr>
                <a:spLocks noChangeAspect="1" noChangeArrowheads="1"/>
              </p:cNvSpPr>
              <p:nvPr/>
            </p:nvSpPr>
            <p:spPr bwMode="auto">
              <a:xfrm rot="17195229" flipV="1">
                <a:off x="588" y="1507"/>
                <a:ext cx="50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68" name="Oval 233"/>
              <p:cNvSpPr>
                <a:spLocks noChangeAspect="1" noChangeArrowheads="1"/>
              </p:cNvSpPr>
              <p:nvPr/>
            </p:nvSpPr>
            <p:spPr bwMode="auto">
              <a:xfrm rot="27995229" flipH="1" flipV="1">
                <a:off x="602" y="1441"/>
                <a:ext cx="50" cy="4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69" name="Oval 234"/>
              <p:cNvSpPr>
                <a:spLocks noChangeAspect="1" noChangeArrowheads="1"/>
              </p:cNvSpPr>
              <p:nvPr/>
            </p:nvSpPr>
            <p:spPr bwMode="auto">
              <a:xfrm rot="17195229" flipV="1">
                <a:off x="571" y="1386"/>
                <a:ext cx="50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70" name="Oval 235"/>
              <p:cNvSpPr>
                <a:spLocks noChangeAspect="1" noChangeArrowheads="1"/>
              </p:cNvSpPr>
              <p:nvPr/>
            </p:nvSpPr>
            <p:spPr bwMode="auto">
              <a:xfrm rot="17195229" flipV="1">
                <a:off x="417" y="1397"/>
                <a:ext cx="50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sp>
            <p:nvSpPr>
              <p:cNvPr id="71" name="Oval 236"/>
              <p:cNvSpPr>
                <a:spLocks noChangeAspect="1" noChangeArrowheads="1"/>
              </p:cNvSpPr>
              <p:nvPr/>
            </p:nvSpPr>
            <p:spPr bwMode="auto">
              <a:xfrm rot="17195229" flipV="1">
                <a:off x="499" y="1468"/>
                <a:ext cx="50" cy="50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it-IT" sz="1200" kern="0">
                  <a:solidFill>
                    <a:sysClr val="windowText" lastClr="000000"/>
                  </a:solidFill>
                  <a:latin typeface="Arial" charset="0"/>
                </a:endParaRPr>
              </a:p>
            </p:txBody>
          </p:sp>
          <p:grpSp>
            <p:nvGrpSpPr>
              <p:cNvPr id="72" name="Group 254"/>
              <p:cNvGrpSpPr>
                <a:grpSpLocks/>
              </p:cNvGrpSpPr>
              <p:nvPr/>
            </p:nvGrpSpPr>
            <p:grpSpPr bwMode="auto">
              <a:xfrm>
                <a:off x="1569" y="1425"/>
                <a:ext cx="245" cy="328"/>
                <a:chOff x="513" y="1482"/>
                <a:chExt cx="245" cy="328"/>
              </a:xfrm>
            </p:grpSpPr>
            <p:sp>
              <p:nvSpPr>
                <p:cNvPr id="87" name="Oval 241"/>
                <p:cNvSpPr>
                  <a:spLocks noChangeAspect="1" noChangeArrowheads="1"/>
                </p:cNvSpPr>
                <p:nvPr/>
              </p:nvSpPr>
              <p:spPr bwMode="auto">
                <a:xfrm rot="16200000" flipV="1">
                  <a:off x="680" y="1716"/>
                  <a:ext cx="49" cy="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88" name="Oval 242"/>
                <p:cNvSpPr>
                  <a:spLocks noChangeAspect="1" noChangeArrowheads="1"/>
                </p:cNvSpPr>
                <p:nvPr/>
              </p:nvSpPr>
              <p:spPr bwMode="auto">
                <a:xfrm rot="5400000" flipH="1" flipV="1">
                  <a:off x="620" y="1674"/>
                  <a:ext cx="49" cy="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89" name="Oval 243"/>
                <p:cNvSpPr>
                  <a:spLocks noChangeAspect="1" noChangeArrowheads="1"/>
                </p:cNvSpPr>
                <p:nvPr/>
              </p:nvSpPr>
              <p:spPr bwMode="auto">
                <a:xfrm rot="16200000" flipV="1">
                  <a:off x="558" y="1662"/>
                  <a:ext cx="49" cy="5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90" name="Oval 244"/>
                <p:cNvSpPr>
                  <a:spLocks noChangeAspect="1" noChangeArrowheads="1"/>
                </p:cNvSpPr>
                <p:nvPr/>
              </p:nvSpPr>
              <p:spPr bwMode="auto">
                <a:xfrm rot="5400000" flipH="1" flipV="1">
                  <a:off x="710" y="1694"/>
                  <a:ext cx="49" cy="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91" name="Oval 245"/>
                <p:cNvSpPr>
                  <a:spLocks noChangeAspect="1" noChangeArrowheads="1"/>
                </p:cNvSpPr>
                <p:nvPr/>
              </p:nvSpPr>
              <p:spPr bwMode="auto">
                <a:xfrm rot="5400000" flipH="1" flipV="1">
                  <a:off x="624" y="1634"/>
                  <a:ext cx="50" cy="5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92" name="Oval 246"/>
                <p:cNvSpPr>
                  <a:spLocks noChangeAspect="1" noChangeArrowheads="1"/>
                </p:cNvSpPr>
                <p:nvPr/>
              </p:nvSpPr>
              <p:spPr bwMode="auto">
                <a:xfrm rot="16200000" flipV="1">
                  <a:off x="590" y="1761"/>
                  <a:ext cx="49" cy="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93" name="Oval 247"/>
                <p:cNvSpPr>
                  <a:spLocks noChangeAspect="1" noChangeArrowheads="1"/>
                </p:cNvSpPr>
                <p:nvPr/>
              </p:nvSpPr>
              <p:spPr bwMode="auto">
                <a:xfrm rot="17195229" flipV="1">
                  <a:off x="710" y="1501"/>
                  <a:ext cx="49" cy="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94" name="Oval 248"/>
                <p:cNvSpPr>
                  <a:spLocks noChangeAspect="1" noChangeArrowheads="1"/>
                </p:cNvSpPr>
                <p:nvPr/>
              </p:nvSpPr>
              <p:spPr bwMode="auto">
                <a:xfrm rot="17195229" flipV="1">
                  <a:off x="538" y="1506"/>
                  <a:ext cx="49" cy="5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95" name="Oval 249"/>
                <p:cNvSpPr>
                  <a:spLocks noChangeAspect="1" noChangeArrowheads="1"/>
                </p:cNvSpPr>
                <p:nvPr/>
              </p:nvSpPr>
              <p:spPr bwMode="auto">
                <a:xfrm rot="17195229" flipV="1">
                  <a:off x="645" y="1577"/>
                  <a:ext cx="49" cy="5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96" name="Oval 250"/>
                <p:cNvSpPr>
                  <a:spLocks noChangeAspect="1" noChangeArrowheads="1"/>
                </p:cNvSpPr>
                <p:nvPr/>
              </p:nvSpPr>
              <p:spPr bwMode="auto">
                <a:xfrm rot="17195229" flipV="1">
                  <a:off x="709" y="1604"/>
                  <a:ext cx="50" cy="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97" name="Oval 251"/>
                <p:cNvSpPr>
                  <a:spLocks noChangeAspect="1" noChangeArrowheads="1"/>
                </p:cNvSpPr>
                <p:nvPr/>
              </p:nvSpPr>
              <p:spPr bwMode="auto">
                <a:xfrm rot="17195229" flipV="1">
                  <a:off x="667" y="1482"/>
                  <a:ext cx="50" cy="5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98" name="Oval 252"/>
                <p:cNvSpPr>
                  <a:spLocks noChangeAspect="1" noChangeArrowheads="1"/>
                </p:cNvSpPr>
                <p:nvPr/>
              </p:nvSpPr>
              <p:spPr bwMode="auto">
                <a:xfrm rot="17195229" flipV="1">
                  <a:off x="513" y="1494"/>
                  <a:ext cx="50" cy="5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99" name="Oval 253"/>
                <p:cNvSpPr>
                  <a:spLocks noChangeAspect="1" noChangeArrowheads="1"/>
                </p:cNvSpPr>
                <p:nvPr/>
              </p:nvSpPr>
              <p:spPr bwMode="auto">
                <a:xfrm rot="17195229" flipV="1">
                  <a:off x="595" y="1564"/>
                  <a:ext cx="50" cy="5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73" name="Group 268"/>
              <p:cNvGrpSpPr>
                <a:grpSpLocks/>
              </p:cNvGrpSpPr>
              <p:nvPr/>
            </p:nvGrpSpPr>
            <p:grpSpPr bwMode="auto">
              <a:xfrm>
                <a:off x="249" y="1428"/>
                <a:ext cx="245" cy="328"/>
                <a:chOff x="507" y="1482"/>
                <a:chExt cx="245" cy="328"/>
              </a:xfrm>
            </p:grpSpPr>
            <p:sp>
              <p:nvSpPr>
                <p:cNvPr id="74" name="Oval 255"/>
                <p:cNvSpPr>
                  <a:spLocks noChangeAspect="1" noChangeArrowheads="1"/>
                </p:cNvSpPr>
                <p:nvPr/>
              </p:nvSpPr>
              <p:spPr bwMode="auto">
                <a:xfrm rot="16200000" flipV="1">
                  <a:off x="674" y="1716"/>
                  <a:ext cx="49" cy="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75" name="Oval 256"/>
                <p:cNvSpPr>
                  <a:spLocks noChangeAspect="1" noChangeArrowheads="1"/>
                </p:cNvSpPr>
                <p:nvPr/>
              </p:nvSpPr>
              <p:spPr bwMode="auto">
                <a:xfrm rot="5400000" flipH="1" flipV="1">
                  <a:off x="614" y="1674"/>
                  <a:ext cx="49" cy="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76" name="Oval 257"/>
                <p:cNvSpPr>
                  <a:spLocks noChangeAspect="1" noChangeArrowheads="1"/>
                </p:cNvSpPr>
                <p:nvPr/>
              </p:nvSpPr>
              <p:spPr bwMode="auto">
                <a:xfrm rot="16200000" flipV="1">
                  <a:off x="552" y="1662"/>
                  <a:ext cx="49" cy="5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77" name="Oval 258"/>
                <p:cNvSpPr>
                  <a:spLocks noChangeAspect="1" noChangeArrowheads="1"/>
                </p:cNvSpPr>
                <p:nvPr/>
              </p:nvSpPr>
              <p:spPr bwMode="auto">
                <a:xfrm rot="5400000" flipH="1" flipV="1">
                  <a:off x="690" y="1683"/>
                  <a:ext cx="49" cy="5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78" name="Oval 259"/>
                <p:cNvSpPr>
                  <a:spLocks noChangeAspect="1" noChangeArrowheads="1"/>
                </p:cNvSpPr>
                <p:nvPr/>
              </p:nvSpPr>
              <p:spPr bwMode="auto">
                <a:xfrm rot="5400000" flipH="1" flipV="1">
                  <a:off x="618" y="1633"/>
                  <a:ext cx="50" cy="5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79" name="Oval 260"/>
                <p:cNvSpPr>
                  <a:spLocks noChangeAspect="1" noChangeArrowheads="1"/>
                </p:cNvSpPr>
                <p:nvPr/>
              </p:nvSpPr>
              <p:spPr bwMode="auto">
                <a:xfrm rot="16200000" flipV="1">
                  <a:off x="584" y="1761"/>
                  <a:ext cx="49" cy="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80" name="Oval 261"/>
                <p:cNvSpPr>
                  <a:spLocks noChangeAspect="1" noChangeArrowheads="1"/>
                </p:cNvSpPr>
                <p:nvPr/>
              </p:nvSpPr>
              <p:spPr bwMode="auto">
                <a:xfrm rot="17195229" flipV="1">
                  <a:off x="686" y="1495"/>
                  <a:ext cx="49" cy="5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81" name="Oval 262"/>
                <p:cNvSpPr>
                  <a:spLocks noChangeAspect="1" noChangeArrowheads="1"/>
                </p:cNvSpPr>
                <p:nvPr/>
              </p:nvSpPr>
              <p:spPr bwMode="auto">
                <a:xfrm rot="17195229" flipV="1">
                  <a:off x="532" y="1506"/>
                  <a:ext cx="49" cy="5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82" name="Oval 263"/>
                <p:cNvSpPr>
                  <a:spLocks noChangeAspect="1" noChangeArrowheads="1"/>
                </p:cNvSpPr>
                <p:nvPr/>
              </p:nvSpPr>
              <p:spPr bwMode="auto">
                <a:xfrm rot="17195229" flipV="1">
                  <a:off x="614" y="1577"/>
                  <a:ext cx="49" cy="5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83" name="Oval 264"/>
                <p:cNvSpPr>
                  <a:spLocks noChangeAspect="1" noChangeArrowheads="1"/>
                </p:cNvSpPr>
                <p:nvPr/>
              </p:nvSpPr>
              <p:spPr bwMode="auto">
                <a:xfrm rot="17195229" flipV="1">
                  <a:off x="678" y="1603"/>
                  <a:ext cx="50" cy="4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84" name="Oval 265"/>
                <p:cNvSpPr>
                  <a:spLocks noChangeAspect="1" noChangeArrowheads="1"/>
                </p:cNvSpPr>
                <p:nvPr/>
              </p:nvSpPr>
              <p:spPr bwMode="auto">
                <a:xfrm rot="17195229" flipV="1">
                  <a:off x="661" y="1482"/>
                  <a:ext cx="50" cy="5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85" name="Oval 266"/>
                <p:cNvSpPr>
                  <a:spLocks noChangeAspect="1" noChangeArrowheads="1"/>
                </p:cNvSpPr>
                <p:nvPr/>
              </p:nvSpPr>
              <p:spPr bwMode="auto">
                <a:xfrm rot="17195229" flipV="1">
                  <a:off x="507" y="1493"/>
                  <a:ext cx="50" cy="5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86" name="Oval 267"/>
                <p:cNvSpPr>
                  <a:spLocks noChangeAspect="1" noChangeArrowheads="1"/>
                </p:cNvSpPr>
                <p:nvPr/>
              </p:nvSpPr>
              <p:spPr bwMode="auto">
                <a:xfrm rot="17195229" flipV="1">
                  <a:off x="589" y="1564"/>
                  <a:ext cx="50" cy="5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it-IT" sz="1200" kern="0">
                    <a:solidFill>
                      <a:sysClr val="windowText" lastClr="000000"/>
                    </a:solidFill>
                    <a:latin typeface="Arial" charset="0"/>
                  </a:endParaRPr>
                </a:p>
              </p:txBody>
            </p:sp>
          </p:grpSp>
        </p:grpSp>
      </p:grpSp>
      <p:sp>
        <p:nvSpPr>
          <p:cNvPr id="116" name="Right Arrow 115"/>
          <p:cNvSpPr/>
          <p:nvPr/>
        </p:nvSpPr>
        <p:spPr>
          <a:xfrm>
            <a:off x="4427984" y="5185667"/>
            <a:ext cx="410568" cy="3323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4404064" y="5918278"/>
            <a:ext cx="43896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Change to </a:t>
            </a:r>
            <a:r>
              <a:rPr lang="en-GB" sz="1800" dirty="0" err="1" smtClean="0">
                <a:solidFill>
                  <a:prstClr val="black"/>
                </a:solidFill>
                <a:latin typeface="Calibri"/>
              </a:rPr>
              <a:t>GaInAsN</a:t>
            </a:r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  - </a:t>
            </a:r>
            <a:r>
              <a:rPr lang="en-GB" sz="18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180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single photon sources</a:t>
            </a:r>
          </a:p>
          <a:p>
            <a:r>
              <a:rPr lang="en-GB" sz="1800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Micro – LED arrays  </a:t>
            </a:r>
            <a:endParaRPr lang="en-GB" sz="1800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407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471740" y="231775"/>
            <a:ext cx="66925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kumimoji="0"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Summary</a:t>
            </a:r>
            <a:endParaRPr kumimoji="0" lang="en-GB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2947" name="TextBox 3"/>
          <p:cNvSpPr txBox="1">
            <a:spLocks noChangeArrowheads="1"/>
          </p:cNvSpPr>
          <p:nvPr/>
        </p:nvSpPr>
        <p:spPr bwMode="auto">
          <a:xfrm>
            <a:off x="471740" y="816550"/>
            <a:ext cx="8172198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The successful MBE growth of </a:t>
            </a:r>
            <a:r>
              <a:rPr kumimoji="0" lang="en-GB" sz="1800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InAsN</a:t>
            </a:r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directly onto </a:t>
            </a:r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InAs and GaAs </a:t>
            </a:r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substrates  </a:t>
            </a:r>
          </a:p>
          <a:p>
            <a:pPr eaLnBrk="0" hangingPunct="0"/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 </a:t>
            </a:r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been obtained with </a:t>
            </a:r>
            <a:r>
              <a:rPr kumimoji="0" lang="en-GB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N</a:t>
            </a:r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up </a:t>
            </a:r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 ~ </a:t>
            </a:r>
            <a:r>
              <a:rPr kumimoji="0" lang="en-GB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2%</a:t>
            </a:r>
            <a:endParaRPr kumimoji="0" lang="en-GB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endParaRPr kumimoji="0" lang="en-GB" sz="18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Behaviour of N in InAs different to N in GaAs  </a:t>
            </a:r>
          </a:p>
          <a:p>
            <a:pPr eaLnBrk="0" hangingPunct="0"/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Mobility is reduced but shows weak dependence on N content</a:t>
            </a:r>
          </a:p>
          <a:p>
            <a:pPr eaLnBrk="0" hangingPunct="0"/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Fermi level pinning and native donor states  </a:t>
            </a:r>
          </a:p>
          <a:p>
            <a:pPr eaLnBrk="0" hangingPunct="0"/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eaLnBrk="0" hangingPunct="0"/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PL was obtained which covers the mid-infrared (2-5 </a:t>
            </a:r>
            <a:r>
              <a:rPr kumimoji="0" lang="el-GR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μ</a:t>
            </a:r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m) spectral range in good    </a:t>
            </a:r>
          </a:p>
          <a:p>
            <a:pPr eaLnBrk="0" hangingPunct="0"/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agreement with the </a:t>
            </a:r>
            <a:r>
              <a:rPr kumimoji="0" lang="en-GB" sz="18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BAC</a:t>
            </a:r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model</a:t>
            </a:r>
          </a:p>
          <a:p>
            <a:pPr eaLnBrk="0" hangingPunct="0"/>
            <a:endParaRPr kumimoji="0" lang="en-GB" sz="1800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Localisation and free carrier effects are important in interpretation of PL spectra</a:t>
            </a:r>
          </a:p>
          <a:p>
            <a:pPr eaLnBrk="0" hangingPunct="0"/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 reduces band gap but has little effect on T sensitivity</a:t>
            </a:r>
          </a:p>
          <a:p>
            <a:pPr eaLnBrk="0" hangingPunct="0"/>
            <a:endParaRPr kumimoji="0" lang="en-GB" sz="1800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Photoreflectance shows N has no effect on </a:t>
            </a:r>
            <a:r>
              <a:rPr kumimoji="0" lang="el-GR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Δ</a:t>
            </a:r>
            <a:r>
              <a:rPr kumimoji="0" lang="en-GB" sz="1800" baseline="-25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 </a:t>
            </a:r>
          </a:p>
          <a:p>
            <a:pPr eaLnBrk="0" hangingPunct="0"/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Auger </a:t>
            </a:r>
            <a:r>
              <a:rPr kumimoji="0" lang="en-GB" sz="18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CHSH</a:t>
            </a:r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de-tuning is possible</a:t>
            </a:r>
          </a:p>
          <a:p>
            <a:pPr eaLnBrk="0" hangingPunct="0"/>
            <a:endParaRPr kumimoji="0" lang="en-GB" sz="18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Addition </a:t>
            </a:r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of </a:t>
            </a:r>
            <a:r>
              <a:rPr kumimoji="0" lang="en-GB" sz="1800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Sb</a:t>
            </a:r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increases N incorporation –structural and optical properties </a:t>
            </a:r>
          </a:p>
          <a:p>
            <a:pPr eaLnBrk="0" hangingPunct="0"/>
            <a:r>
              <a:rPr kumimoji="0" lang="en-GB" sz="18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kumimoji="0"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- improved and b</a:t>
            </a:r>
            <a:r>
              <a:rPr lang="en-GB" sz="1800" dirty="0" smtClean="0">
                <a:latin typeface="Calibri" pitchFamily="34" charset="0"/>
                <a:cs typeface="Calibri" pitchFamily="34" charset="0"/>
              </a:rPr>
              <a:t>right </a:t>
            </a:r>
            <a:r>
              <a:rPr lang="en-GB" sz="1800" dirty="0">
                <a:latin typeface="Calibri" pitchFamily="34" charset="0"/>
                <a:cs typeface="Calibri" pitchFamily="34" charset="0"/>
              </a:rPr>
              <a:t>PL obtained from </a:t>
            </a:r>
            <a:r>
              <a:rPr lang="en-GB" sz="1800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Type I InAsSbN/InAs </a:t>
            </a:r>
            <a:r>
              <a:rPr lang="en-GB" sz="1800" dirty="0" err="1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MQWs</a:t>
            </a:r>
            <a:endParaRPr lang="en-GB" sz="1800" dirty="0" smtClean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eaLnBrk="0" hangingPunct="0"/>
            <a:endParaRPr lang="en-GB" sz="1800" dirty="0" smtClean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kumimoji="0" lang="en-GB" sz="18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First long wavelength dilute N LED operating at 300 K </a:t>
            </a:r>
          </a:p>
          <a:p>
            <a:pPr eaLnBrk="0" hangingPunct="0"/>
            <a:r>
              <a:rPr kumimoji="0" lang="en-GB" sz="1800" dirty="0" smtClean="0">
                <a:latin typeface="Calibri" pitchFamily="34" charset="0"/>
                <a:cs typeface="Calibri" pitchFamily="34" charset="0"/>
              </a:rPr>
              <a:t>good prospects for device applications if electron concentration can be controlled</a:t>
            </a:r>
            <a:endParaRPr kumimoji="0" lang="en-GB" sz="18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71740" y="231775"/>
            <a:ext cx="66925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kumimoji="0"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Acknowledgements</a:t>
            </a:r>
            <a:endParaRPr kumimoji="0" lang="en-GB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1740" y="1124744"/>
            <a:ext cx="8564756" cy="5213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en-GB" sz="16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A. Patane  			Nottingham University	     Transport measurements</a:t>
            </a:r>
          </a:p>
          <a:p>
            <a:pPr marL="342900" lvl="1" indent="-342900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kumimoji="0" lang="en-GB" sz="16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342900" lvl="1" indent="-342900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en-GB" sz="16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R. Beanland &amp; A. Sanchez   	University of Warwick		     TEM</a:t>
            </a:r>
          </a:p>
          <a:p>
            <a:pPr marL="342900" lvl="1" indent="-342900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kumimoji="0" lang="en-GB" sz="16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342900" lvl="1" indent="-342900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en-GB" sz="16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J. Ibanez         		University of Madrid         	     Raman spectroscopy</a:t>
            </a:r>
          </a:p>
          <a:p>
            <a:pPr marL="342900" lvl="1" indent="-342900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kumimoji="0" lang="en-GB" sz="16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342900" lvl="1" indent="-342900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en-GB" sz="16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R. Kudrawiec    		Institute of Physics, Wroclaw      	     Photoreflectance </a:t>
            </a:r>
          </a:p>
          <a:p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M. </a:t>
            </a:r>
            <a:r>
              <a:rPr kumimoji="0" lang="en-GB" sz="1600" dirty="0" err="1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Latkowska</a:t>
            </a:r>
            <a:endParaRPr kumimoji="0" lang="en-GB" sz="16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endParaRPr kumimoji="0" lang="en-GB" sz="16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O. </a:t>
            </a:r>
            <a:r>
              <a:rPr kumimoji="0" lang="en-GB" sz="1600" dirty="0" err="1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Drachenko</a:t>
            </a: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                                  Helmholtz-</a:t>
            </a:r>
            <a:r>
              <a:rPr kumimoji="0" lang="en-GB" sz="1600" dirty="0" err="1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Zentrum</a:t>
            </a: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		      Cyclotron resonance </a:t>
            </a:r>
          </a:p>
          <a:p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M. Helm                                            Dresden-</a:t>
            </a:r>
            <a:r>
              <a:rPr kumimoji="0" lang="en-GB" sz="1600" dirty="0" err="1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Rossendorf</a:t>
            </a: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                	      </a:t>
            </a:r>
          </a:p>
          <a:p>
            <a:endParaRPr kumimoji="0" lang="en-GB" sz="16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M. </a:t>
            </a:r>
            <a:r>
              <a:rPr kumimoji="0" lang="en-GB" sz="1600" dirty="0" err="1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Schmidbauer</a:t>
            </a: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                             Leibniz-Institute, Berlin                        X-ray diffraction</a:t>
            </a:r>
          </a:p>
          <a:p>
            <a:endParaRPr kumimoji="0" lang="en-GB" sz="16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0" lvl="1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kumimoji="0" lang="en-GB" sz="16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342900" lvl="1" indent="-342900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kumimoji="0" lang="en-GB" sz="16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342900" lvl="1" indent="-342900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kumimoji="0" lang="en-GB" sz="16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342900" lvl="1" indent="-342900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kumimoji="0" lang="en-GB" sz="16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342900" lvl="1" indent="-342900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kumimoji="0" lang="en-GB" sz="16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0" lvl="1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en-GB" sz="16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Financial support from EPSRC (EP/G000190/01) </a:t>
            </a:r>
            <a:r>
              <a:rPr kumimoji="0" lang="en-GB" sz="16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and also for providing a studentship for M. de la Mare</a:t>
            </a:r>
            <a:endParaRPr kumimoji="0" lang="en-GB" sz="16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kumimoji="0" lang="en-GB" sz="16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Picture 7" descr="http://www.epsrc.ac.uk/SiteCollectionDocuments/identity/sponsor-lowr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942" y="5067874"/>
            <a:ext cx="138906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0653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971600" y="1238692"/>
            <a:ext cx="1408206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sz="1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InAsSbN MQW LED</a:t>
            </a:r>
          </a:p>
          <a:p>
            <a:r>
              <a:rPr lang="en-GB" sz="1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N =1%, Sb 6%</a:t>
            </a:r>
            <a:endParaRPr lang="en-GB" sz="12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902148" name="Object 4"/>
          <p:cNvGraphicFramePr>
            <a:graphicFrameLocks noChangeAspect="1"/>
          </p:cNvGraphicFramePr>
          <p:nvPr/>
        </p:nvGraphicFramePr>
        <p:xfrm>
          <a:off x="0" y="764704"/>
          <a:ext cx="5177766" cy="3564210"/>
        </p:xfrm>
        <a:graphic>
          <a:graphicData uri="http://schemas.openxmlformats.org/presentationml/2006/ole">
            <p:oleObj spid="_x0000_s907268" name="Graph" r:id="rId3" imgW="3877056" imgH="2973629" progId="">
              <p:embed/>
            </p:oleObj>
          </a:graphicData>
        </a:graphic>
      </p:graphicFrame>
      <p:sp>
        <p:nvSpPr>
          <p:cNvPr id="11" name="Rectangle 10"/>
          <p:cNvSpPr/>
          <p:nvPr/>
        </p:nvSpPr>
        <p:spPr>
          <a:xfrm>
            <a:off x="581282" y="4263621"/>
            <a:ext cx="39352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Comparison of the temperature dependence of the EL with that of type II InAsSb/InAs reveals </a:t>
            </a:r>
            <a:r>
              <a:rPr lang="en-GB" sz="1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more intense emission at low temperature</a:t>
            </a:r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 </a:t>
            </a:r>
          </a:p>
          <a:p>
            <a:endParaRPr lang="en-GB" sz="1600" dirty="0" smtClean="0">
              <a:solidFill>
                <a:prstClr val="black"/>
              </a:solidFill>
              <a:latin typeface="Calibri"/>
            </a:endParaRPr>
          </a:p>
          <a:p>
            <a:r>
              <a:rPr lang="en-GB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Improved temperature quenching up to T~200 K </a:t>
            </a:r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where thermally activated carrier leakage becomes important and further increase in the QW band offsets is needed </a:t>
            </a:r>
            <a:endParaRPr lang="en-GB" sz="16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2" name="Picture 1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96" t="8819" r="5682" b="7425"/>
          <a:stretch/>
        </p:blipFill>
        <p:spPr bwMode="auto">
          <a:xfrm>
            <a:off x="4570795" y="1127157"/>
            <a:ext cx="3907390" cy="3093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4968552" y="4437112"/>
            <a:ext cx="3851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solidFill>
                  <a:prstClr val="black"/>
                </a:solidFill>
                <a:latin typeface="Calibri"/>
                <a:ea typeface="Times New Roman"/>
              </a:rPr>
              <a:t>Increasing the nitrogen content </a:t>
            </a:r>
            <a:r>
              <a:rPr lang="en-GB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imes New Roman"/>
              </a:rPr>
              <a:t>above 0.5% </a:t>
            </a:r>
            <a:r>
              <a:rPr lang="en-GB" sz="1600" dirty="0" smtClean="0">
                <a:solidFill>
                  <a:prstClr val="black"/>
                </a:solidFill>
                <a:latin typeface="Calibri"/>
                <a:ea typeface="Times New Roman"/>
              </a:rPr>
              <a:t>reduces the band gap sufficiently such that the energy gap </a:t>
            </a:r>
            <a:r>
              <a:rPr lang="en-GB" sz="1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imes New Roman"/>
              </a:rPr>
              <a:t>E</a:t>
            </a:r>
            <a:r>
              <a:rPr lang="en-GB" sz="1600" baseline="-25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imes New Roman"/>
              </a:rPr>
              <a:t>o</a:t>
            </a:r>
            <a:r>
              <a:rPr lang="en-GB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imes New Roman"/>
              </a:rPr>
              <a:t>  becomes less than Δ</a:t>
            </a:r>
            <a:r>
              <a:rPr lang="en-GB" sz="1600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imes New Roman"/>
              </a:rPr>
              <a:t>so</a:t>
            </a:r>
            <a:r>
              <a:rPr lang="en-GB" sz="1600" dirty="0" smtClean="0">
                <a:solidFill>
                  <a:prstClr val="black"/>
                </a:solidFill>
                <a:latin typeface="Calibri"/>
                <a:ea typeface="Times New Roman"/>
              </a:rPr>
              <a:t> effectively detuning the </a:t>
            </a:r>
            <a:r>
              <a:rPr lang="en-GB" sz="1600" dirty="0" err="1" smtClean="0">
                <a:solidFill>
                  <a:prstClr val="black"/>
                </a:solidFill>
                <a:latin typeface="Calibri"/>
                <a:ea typeface="Times New Roman"/>
              </a:rPr>
              <a:t>CHSH</a:t>
            </a:r>
            <a:r>
              <a:rPr lang="en-GB" sz="1600" dirty="0" smtClean="0">
                <a:solidFill>
                  <a:prstClr val="black"/>
                </a:solidFill>
                <a:latin typeface="Calibri"/>
                <a:ea typeface="Times New Roman"/>
              </a:rPr>
              <a:t> Auger recombination mechanism</a:t>
            </a:r>
            <a:endParaRPr lang="en-GB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79795" y="205043"/>
            <a:ext cx="4191000" cy="922114"/>
          </a:xfrm>
        </p:spPr>
        <p:txBody>
          <a:bodyPr>
            <a:normAutofit fontScale="90000"/>
          </a:bodyPr>
          <a:lstStyle/>
          <a:p>
            <a:pPr algn="l"/>
            <a:r>
              <a:rPr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Comparison with </a:t>
            </a:r>
            <a:r>
              <a:rPr lang="en-GB" sz="3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InAsSb</a:t>
            </a:r>
            <a:endParaRPr lang="en-GB" sz="32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</p:txBody>
      </p:sp>
      <p:grpSp>
        <p:nvGrpSpPr>
          <p:cNvPr id="15" name="Group 203"/>
          <p:cNvGrpSpPr/>
          <p:nvPr/>
        </p:nvGrpSpPr>
        <p:grpSpPr>
          <a:xfrm>
            <a:off x="5177766" y="3140968"/>
            <a:ext cx="2202641" cy="646331"/>
            <a:chOff x="6761847" y="3214717"/>
            <a:chExt cx="2202641" cy="646331"/>
          </a:xfrm>
        </p:grpSpPr>
        <p:grpSp>
          <p:nvGrpSpPr>
            <p:cNvPr id="16" name="Group 13"/>
            <p:cNvGrpSpPr/>
            <p:nvPr/>
          </p:nvGrpSpPr>
          <p:grpSpPr>
            <a:xfrm>
              <a:off x="6761847" y="3336182"/>
              <a:ext cx="61244" cy="425405"/>
              <a:chOff x="6761847" y="3336182"/>
              <a:chExt cx="61244" cy="425405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6772805" y="3336182"/>
                <a:ext cx="50286" cy="50286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Isosceles Triangle 18"/>
              <p:cNvSpPr/>
              <p:nvPr/>
            </p:nvSpPr>
            <p:spPr>
              <a:xfrm>
                <a:off x="6761847" y="3524874"/>
                <a:ext cx="53034" cy="45719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 rot="2700000" flipH="1">
                <a:off x="6775517" y="3715868"/>
                <a:ext cx="45719" cy="45719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6804248" y="3214717"/>
              <a:ext cx="21602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prstClr val="black"/>
                  </a:solidFill>
                  <a:latin typeface="Calibri"/>
                </a:rPr>
                <a:t>InAsSbN </a:t>
              </a:r>
              <a:r>
                <a:rPr lang="en-GB" sz="1200" dirty="0" smtClean="0">
                  <a:solidFill>
                    <a:prstClr val="black"/>
                  </a:solidFill>
                  <a:latin typeface="Calibri"/>
                </a:rPr>
                <a:t>e-hh1</a:t>
              </a:r>
              <a:endParaRPr lang="en-GB" sz="1200" dirty="0">
                <a:solidFill>
                  <a:prstClr val="black"/>
                </a:solidFill>
                <a:latin typeface="Calibri"/>
              </a:endParaRPr>
            </a:p>
            <a:p>
              <a:r>
                <a:rPr lang="en-GB" sz="1200" dirty="0">
                  <a:solidFill>
                    <a:prstClr val="black"/>
                  </a:solidFill>
                  <a:latin typeface="Calibri"/>
                </a:rPr>
                <a:t>InAsSb e-hh1</a:t>
              </a:r>
            </a:p>
            <a:p>
              <a:r>
                <a:rPr lang="en-GB" sz="1200" dirty="0">
                  <a:solidFill>
                    <a:prstClr val="black"/>
                  </a:solidFill>
                  <a:latin typeface="Calibri"/>
                </a:rPr>
                <a:t>InAsSb e-hh2</a:t>
              </a:r>
            </a:p>
          </p:txBody>
        </p:sp>
      </p:grpSp>
      <p:cxnSp>
        <p:nvCxnSpPr>
          <p:cNvPr id="22" name="Straight Connector 21"/>
          <p:cNvCxnSpPr/>
          <p:nvPr/>
        </p:nvCxnSpPr>
        <p:spPr>
          <a:xfrm>
            <a:off x="6021325" y="1453777"/>
            <a:ext cx="2232248" cy="936104"/>
          </a:xfrm>
          <a:prstGeom prst="line">
            <a:avLst/>
          </a:prstGeom>
          <a:ln w="2222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1811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itle 1"/>
          <p:cNvSpPr>
            <a:spLocks noGrp="1"/>
          </p:cNvSpPr>
          <p:nvPr>
            <p:ph type="title"/>
          </p:nvPr>
        </p:nvSpPr>
        <p:spPr>
          <a:xfrm>
            <a:off x="457200" y="165100"/>
            <a:ext cx="8229600" cy="735013"/>
          </a:xfrm>
        </p:spPr>
        <p:txBody>
          <a:bodyPr/>
          <a:lstStyle/>
          <a:p>
            <a:pPr algn="l" eaLnBrk="1" hangingPunct="1"/>
            <a:r>
              <a:rPr lang="en-GB" sz="2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PL </a:t>
            </a:r>
            <a:r>
              <a:rPr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analysis temperature dependence</a:t>
            </a:r>
            <a:endParaRPr lang="en-GB" sz="2800" b="1" dirty="0" smtClean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 cstate="print"/>
          <a:srcRect l="20620" t="16971" r="45103" b="9818"/>
          <a:stretch>
            <a:fillRect/>
          </a:stretch>
        </p:blipFill>
        <p:spPr bwMode="auto">
          <a:xfrm>
            <a:off x="323528" y="980728"/>
            <a:ext cx="4248472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46852" name="Object 3"/>
          <p:cNvGraphicFramePr>
            <a:graphicFrameLocks noChangeAspect="1"/>
          </p:cNvGraphicFramePr>
          <p:nvPr/>
        </p:nvGraphicFramePr>
        <p:xfrm>
          <a:off x="4758211" y="3398756"/>
          <a:ext cx="3682752" cy="2610495"/>
        </p:xfrm>
        <a:graphic>
          <a:graphicData uri="http://schemas.openxmlformats.org/presentationml/2006/ole">
            <p:oleObj spid="_x0000_s908294" name="Graph" r:id="rId4" imgW="3992880" imgH="3161386" progId="">
              <p:embed/>
            </p:oleObj>
          </a:graphicData>
        </a:graphic>
      </p:graphicFrame>
      <p:sp>
        <p:nvSpPr>
          <p:cNvPr id="52" name="TextBox 4"/>
          <p:cNvSpPr txBox="1">
            <a:spLocks noChangeArrowheads="1"/>
          </p:cNvSpPr>
          <p:nvPr/>
        </p:nvSpPr>
        <p:spPr bwMode="auto">
          <a:xfrm>
            <a:off x="457200" y="5805264"/>
            <a:ext cx="77866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kumimoji="0" lang="en-GB" sz="1600" dirty="0">
                <a:solidFill>
                  <a:srgbClr val="000000"/>
                </a:solidFill>
                <a:latin typeface="Calibri"/>
              </a:rPr>
              <a:t>InAsN(1%) exhibits very weak temperature quenching ~ 8x</a:t>
            </a:r>
          </a:p>
          <a:p>
            <a:pPr eaLnBrk="0" hangingPunct="0"/>
            <a:r>
              <a:rPr kumimoji="0" lang="en-GB" sz="1600" dirty="0" smtClean="0">
                <a:solidFill>
                  <a:srgbClr val="000000"/>
                </a:solidFill>
                <a:latin typeface="Calibri"/>
              </a:rPr>
              <a:t>PL </a:t>
            </a:r>
            <a:r>
              <a:rPr kumimoji="0" lang="en-GB" sz="1600" dirty="0">
                <a:solidFill>
                  <a:srgbClr val="000000"/>
                </a:solidFill>
                <a:latin typeface="Calibri"/>
              </a:rPr>
              <a:t>emission obtained up to room </a:t>
            </a:r>
            <a:r>
              <a:rPr kumimoji="0" lang="en-GB" sz="1600" dirty="0" smtClean="0">
                <a:solidFill>
                  <a:srgbClr val="000000"/>
                </a:solidFill>
                <a:latin typeface="Calibri"/>
              </a:rPr>
              <a:t>temperature without annealing </a:t>
            </a:r>
            <a:endParaRPr kumimoji="0" lang="en-GB" sz="1600" dirty="0">
              <a:solidFill>
                <a:srgbClr val="000000"/>
              </a:solidFill>
              <a:latin typeface="Calibri"/>
            </a:endParaRPr>
          </a:p>
          <a:p>
            <a:pPr eaLnBrk="0" hangingPunct="0"/>
            <a:r>
              <a:rPr kumimoji="0" lang="en-GB" sz="1600" dirty="0" smtClean="0">
                <a:solidFill>
                  <a:srgbClr val="000000"/>
                </a:solidFill>
                <a:latin typeface="Calibri"/>
              </a:rPr>
              <a:t>Peak </a:t>
            </a:r>
            <a:r>
              <a:rPr kumimoji="0" lang="en-GB" sz="1600" dirty="0">
                <a:solidFill>
                  <a:srgbClr val="000000"/>
                </a:solidFill>
                <a:latin typeface="Calibri"/>
              </a:rPr>
              <a:t>wavelength near 4 µm – appropriate for CO</a:t>
            </a:r>
            <a:r>
              <a:rPr kumimoji="0" lang="en-GB" sz="1600" baseline="-25000" dirty="0">
                <a:solidFill>
                  <a:srgbClr val="000000"/>
                </a:solidFill>
                <a:latin typeface="Calibri"/>
              </a:rPr>
              <a:t>2 </a:t>
            </a:r>
            <a:r>
              <a:rPr kumimoji="0" lang="en-GB" sz="1600" dirty="0">
                <a:solidFill>
                  <a:srgbClr val="000000"/>
                </a:solidFill>
                <a:latin typeface="Calibri"/>
              </a:rPr>
              <a:t>detection</a:t>
            </a:r>
          </a:p>
        </p:txBody>
      </p:sp>
      <p:graphicFrame>
        <p:nvGraphicFramePr>
          <p:cNvPr id="846853" name="Object 2"/>
          <p:cNvGraphicFramePr>
            <a:graphicFrameLocks noChangeAspect="1"/>
          </p:cNvGraphicFramePr>
          <p:nvPr/>
        </p:nvGraphicFramePr>
        <p:xfrm>
          <a:off x="4572000" y="764704"/>
          <a:ext cx="4114800" cy="3079473"/>
        </p:xfrm>
        <a:graphic>
          <a:graphicData uri="http://schemas.openxmlformats.org/presentationml/2006/ole">
            <p:oleObj spid="_x0000_s908295" name="Graph" r:id="rId5" imgW="3979469" imgH="2978506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43202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4325" y="947738"/>
            <a:ext cx="1254125" cy="519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kumimoji="0" lang="en-GB" sz="28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InAsN</a:t>
            </a:r>
            <a:endParaRPr kumimoji="0" lang="en-US" sz="28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12291" name="TextBox 6"/>
          <p:cNvSpPr txBox="1">
            <a:spLocks noChangeArrowheads="1"/>
          </p:cNvSpPr>
          <p:nvPr/>
        </p:nvSpPr>
        <p:spPr bwMode="auto">
          <a:xfrm>
            <a:off x="293688" y="1893888"/>
            <a:ext cx="1028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800" i="1" smtClean="0">
                <a:solidFill>
                  <a:srgbClr val="000000"/>
                </a:solidFill>
                <a:latin typeface="Verdana" pitchFamily="34" charset="0"/>
              </a:rPr>
              <a:t>X</a:t>
            </a:r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-valley</a:t>
            </a:r>
            <a:endParaRPr kumimoji="0" lang="en-US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2292" name="TextBox 9"/>
          <p:cNvSpPr txBox="1">
            <a:spLocks noChangeArrowheads="1"/>
          </p:cNvSpPr>
          <p:nvPr/>
        </p:nvSpPr>
        <p:spPr bwMode="auto">
          <a:xfrm>
            <a:off x="3005138" y="2379663"/>
            <a:ext cx="9985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800" i="1" smtClean="0">
                <a:solidFill>
                  <a:srgbClr val="000000"/>
                </a:solidFill>
                <a:latin typeface="Verdana" pitchFamily="34" charset="0"/>
              </a:rPr>
              <a:t>L</a:t>
            </a:r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-valley</a:t>
            </a:r>
            <a:endParaRPr kumimoji="0" lang="en-US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2" name="Freeform 11"/>
          <p:cNvSpPr/>
          <p:nvPr/>
        </p:nvSpPr>
        <p:spPr bwMode="auto">
          <a:xfrm>
            <a:off x="1165225" y="4330700"/>
            <a:ext cx="1993900" cy="327025"/>
          </a:xfrm>
          <a:custGeom>
            <a:avLst/>
            <a:gdLst>
              <a:gd name="connsiteX0" fmla="*/ 0 w 1995055"/>
              <a:gd name="connsiteY0" fmla="*/ 277092 h 326968"/>
              <a:gd name="connsiteX1" fmla="*/ 648393 w 1995055"/>
              <a:gd name="connsiteY1" fmla="*/ 44335 h 326968"/>
              <a:gd name="connsiteX2" fmla="*/ 947651 w 1995055"/>
              <a:gd name="connsiteY2" fmla="*/ 11084 h 326968"/>
              <a:gd name="connsiteX3" fmla="*/ 1313411 w 1995055"/>
              <a:gd name="connsiteY3" fmla="*/ 60961 h 326968"/>
              <a:gd name="connsiteX4" fmla="*/ 1995055 w 1995055"/>
              <a:gd name="connsiteY4" fmla="*/ 326968 h 32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5055" h="326968">
                <a:moveTo>
                  <a:pt x="0" y="277092"/>
                </a:moveTo>
                <a:cubicBezTo>
                  <a:pt x="245225" y="182881"/>
                  <a:pt x="490451" y="88670"/>
                  <a:pt x="648393" y="44335"/>
                </a:cubicBezTo>
                <a:cubicBezTo>
                  <a:pt x="806335" y="0"/>
                  <a:pt x="836815" y="8313"/>
                  <a:pt x="947651" y="11084"/>
                </a:cubicBezTo>
                <a:cubicBezTo>
                  <a:pt x="1058487" y="13855"/>
                  <a:pt x="1138844" y="8314"/>
                  <a:pt x="1313411" y="60961"/>
                </a:cubicBezTo>
                <a:cubicBezTo>
                  <a:pt x="1487978" y="113608"/>
                  <a:pt x="1741516" y="220288"/>
                  <a:pt x="1995055" y="326968"/>
                </a:cubicBezTo>
              </a:path>
            </a:pathLst>
          </a:custGeom>
          <a:noFill/>
          <a:ln w="47625" cap="flat" cmpd="sng" algn="ctr">
            <a:solidFill>
              <a:srgbClr val="00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kumimoji="0" lang="en-US" b="1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3" name="Freeform 12"/>
          <p:cNvSpPr/>
          <p:nvPr/>
        </p:nvSpPr>
        <p:spPr bwMode="auto">
          <a:xfrm>
            <a:off x="1846263" y="4346575"/>
            <a:ext cx="565150" cy="457200"/>
          </a:xfrm>
          <a:custGeom>
            <a:avLst/>
            <a:gdLst>
              <a:gd name="connsiteX0" fmla="*/ 0 w 1995055"/>
              <a:gd name="connsiteY0" fmla="*/ 277092 h 326968"/>
              <a:gd name="connsiteX1" fmla="*/ 648393 w 1995055"/>
              <a:gd name="connsiteY1" fmla="*/ 44335 h 326968"/>
              <a:gd name="connsiteX2" fmla="*/ 947651 w 1995055"/>
              <a:gd name="connsiteY2" fmla="*/ 11084 h 326968"/>
              <a:gd name="connsiteX3" fmla="*/ 1313411 w 1995055"/>
              <a:gd name="connsiteY3" fmla="*/ 60961 h 326968"/>
              <a:gd name="connsiteX4" fmla="*/ 1995055 w 1995055"/>
              <a:gd name="connsiteY4" fmla="*/ 326968 h 32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5055" h="326968">
                <a:moveTo>
                  <a:pt x="0" y="277092"/>
                </a:moveTo>
                <a:cubicBezTo>
                  <a:pt x="245225" y="182881"/>
                  <a:pt x="490451" y="88670"/>
                  <a:pt x="648393" y="44335"/>
                </a:cubicBezTo>
                <a:cubicBezTo>
                  <a:pt x="806335" y="0"/>
                  <a:pt x="836815" y="8313"/>
                  <a:pt x="947651" y="11084"/>
                </a:cubicBezTo>
                <a:cubicBezTo>
                  <a:pt x="1058487" y="13855"/>
                  <a:pt x="1138844" y="8314"/>
                  <a:pt x="1313411" y="60961"/>
                </a:cubicBezTo>
                <a:cubicBezTo>
                  <a:pt x="1487978" y="113608"/>
                  <a:pt x="1741516" y="220288"/>
                  <a:pt x="1995055" y="326968"/>
                </a:cubicBezTo>
              </a:path>
            </a:pathLst>
          </a:custGeom>
          <a:noFill/>
          <a:ln w="47625" cap="flat" cmpd="sng" algn="ctr">
            <a:solidFill>
              <a:srgbClr val="00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kumimoji="0" lang="en-US" b="1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2295" name="TextBox 13"/>
          <p:cNvSpPr txBox="1">
            <a:spLocks noChangeArrowheads="1"/>
          </p:cNvSpPr>
          <p:nvPr/>
        </p:nvSpPr>
        <p:spPr bwMode="auto">
          <a:xfrm>
            <a:off x="249238" y="4006850"/>
            <a:ext cx="8207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400" smtClean="0">
                <a:solidFill>
                  <a:srgbClr val="000000"/>
                </a:solidFill>
                <a:latin typeface="Verdana" pitchFamily="34" charset="0"/>
              </a:rPr>
              <a:t>&lt;100&gt;</a:t>
            </a:r>
            <a:endParaRPr kumimoji="0" lang="en-US" sz="14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2296" name="TextBox 14"/>
          <p:cNvSpPr txBox="1">
            <a:spLocks noChangeArrowheads="1"/>
          </p:cNvSpPr>
          <p:nvPr/>
        </p:nvSpPr>
        <p:spPr bwMode="auto">
          <a:xfrm>
            <a:off x="3162300" y="4008438"/>
            <a:ext cx="8207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400" smtClean="0">
                <a:solidFill>
                  <a:srgbClr val="000000"/>
                </a:solidFill>
                <a:latin typeface="Verdana" pitchFamily="34" charset="0"/>
              </a:rPr>
              <a:t>&lt;111&gt;</a:t>
            </a:r>
            <a:endParaRPr kumimoji="0" lang="en-US" sz="1400" smtClean="0">
              <a:solidFill>
                <a:srgbClr val="000000"/>
              </a:solidFill>
              <a:latin typeface="Verdana" pitchFamily="34" charset="0"/>
            </a:endParaRPr>
          </a:p>
        </p:txBody>
      </p:sp>
      <p:cxnSp>
        <p:nvCxnSpPr>
          <p:cNvPr id="12297" name="Straight Connector 16"/>
          <p:cNvCxnSpPr>
            <a:cxnSpLocks noChangeShapeType="1"/>
          </p:cNvCxnSpPr>
          <p:nvPr/>
        </p:nvCxnSpPr>
        <p:spPr bwMode="auto">
          <a:xfrm rot="16200000" flipH="1">
            <a:off x="524669" y="3266282"/>
            <a:ext cx="3176587" cy="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2298" name="Straight Connector 18"/>
          <p:cNvCxnSpPr>
            <a:cxnSpLocks noChangeShapeType="1"/>
          </p:cNvCxnSpPr>
          <p:nvPr/>
        </p:nvCxnSpPr>
        <p:spPr bwMode="auto">
          <a:xfrm>
            <a:off x="365125" y="4305300"/>
            <a:ext cx="3575050" cy="33338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</p:spPr>
      </p:cxnSp>
      <p:sp>
        <p:nvSpPr>
          <p:cNvPr id="12299" name="TextBox 7"/>
          <p:cNvSpPr txBox="1">
            <a:spLocks noChangeArrowheads="1"/>
          </p:cNvSpPr>
          <p:nvPr/>
        </p:nvSpPr>
        <p:spPr bwMode="auto">
          <a:xfrm>
            <a:off x="1685925" y="2246313"/>
            <a:ext cx="1009650" cy="369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800" i="1" dirty="0" smtClean="0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kumimoji="0" lang="en-GB" sz="1600" dirty="0" smtClean="0">
                <a:solidFill>
                  <a:srgbClr val="000000"/>
                </a:solidFill>
                <a:latin typeface="Verdana" pitchFamily="34" charset="0"/>
              </a:rPr>
              <a:t>-valley</a:t>
            </a:r>
            <a:endParaRPr kumimoji="0" lang="en-US" sz="1600" dirty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2300" name="TextBox 20"/>
          <p:cNvSpPr txBox="1">
            <a:spLocks noChangeArrowheads="1"/>
          </p:cNvSpPr>
          <p:nvPr/>
        </p:nvSpPr>
        <p:spPr bwMode="auto">
          <a:xfrm>
            <a:off x="1611313" y="1498600"/>
            <a:ext cx="992187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800" dirty="0" smtClean="0">
                <a:solidFill>
                  <a:srgbClr val="000000"/>
                </a:solidFill>
                <a:latin typeface="Verdana" pitchFamily="34" charset="0"/>
              </a:rPr>
              <a:t>Energy</a:t>
            </a:r>
            <a:endParaRPr kumimoji="0" lang="en-US" sz="1800" dirty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2301" name="TextBox 21"/>
          <p:cNvSpPr txBox="1">
            <a:spLocks noChangeArrowheads="1"/>
          </p:cNvSpPr>
          <p:nvPr/>
        </p:nvSpPr>
        <p:spPr bwMode="auto">
          <a:xfrm>
            <a:off x="3076575" y="4394200"/>
            <a:ext cx="1295400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400" smtClean="0">
                <a:solidFill>
                  <a:srgbClr val="000000"/>
                </a:solidFill>
                <a:latin typeface="Verdana" pitchFamily="34" charset="0"/>
              </a:rPr>
              <a:t>Wave vector</a:t>
            </a:r>
            <a:endParaRPr kumimoji="0" lang="en-US" sz="14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2302" name="TextBox 22"/>
          <p:cNvSpPr txBox="1">
            <a:spLocks noChangeArrowheads="1"/>
          </p:cNvSpPr>
          <p:nvPr/>
        </p:nvSpPr>
        <p:spPr bwMode="auto">
          <a:xfrm>
            <a:off x="2800350" y="1036638"/>
            <a:ext cx="39687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kumimoji="0" lang="en-GB" sz="1600" dirty="0" err="1" smtClean="0">
                <a:solidFill>
                  <a:srgbClr val="000000"/>
                </a:solidFill>
                <a:latin typeface="Verdana" pitchFamily="34" charset="0"/>
              </a:rPr>
              <a:t>E</a:t>
            </a:r>
            <a:r>
              <a:rPr kumimoji="0" lang="en-GB" sz="1600" baseline="-25000" dirty="0" err="1" smtClean="0">
                <a:solidFill>
                  <a:srgbClr val="000000"/>
                </a:solidFill>
                <a:latin typeface="Verdana" pitchFamily="34" charset="0"/>
              </a:rPr>
              <a:t>g</a:t>
            </a:r>
            <a:r>
              <a:rPr kumimoji="0" lang="en-GB" sz="1600" baseline="-25000" dirty="0" smtClean="0">
                <a:solidFill>
                  <a:srgbClr val="000000"/>
                </a:solidFill>
                <a:latin typeface="Verdana" pitchFamily="34" charset="0"/>
              </a:rPr>
              <a:t>-</a:t>
            </a:r>
            <a:r>
              <a:rPr kumimoji="0" lang="en-GB" sz="1600" baseline="-25000" dirty="0" smtClean="0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kumimoji="0" lang="en-GB" sz="1600" dirty="0" smtClean="0">
                <a:solidFill>
                  <a:srgbClr val="000000"/>
                </a:solidFill>
                <a:latin typeface="Verdana" pitchFamily="34" charset="0"/>
              </a:rPr>
              <a:t> = 0.35 eV        </a:t>
            </a:r>
          </a:p>
          <a:p>
            <a:pPr eaLnBrk="0" hangingPunct="0"/>
            <a:r>
              <a:rPr kumimoji="0" lang="en-GB" sz="1600" dirty="0" smtClean="0">
                <a:solidFill>
                  <a:srgbClr val="000000"/>
                </a:solidFill>
                <a:latin typeface="Verdana" pitchFamily="34" charset="0"/>
              </a:rPr>
              <a:t>E</a:t>
            </a:r>
            <a:r>
              <a:rPr kumimoji="0" lang="en-GB" sz="1600" baseline="-25000" dirty="0" smtClean="0">
                <a:solidFill>
                  <a:srgbClr val="000000"/>
                </a:solidFill>
                <a:latin typeface="Verdana" pitchFamily="34" charset="0"/>
              </a:rPr>
              <a:t>L</a:t>
            </a:r>
            <a:r>
              <a:rPr kumimoji="0" lang="en-GB" sz="1600" dirty="0" smtClean="0">
                <a:solidFill>
                  <a:srgbClr val="000000"/>
                </a:solidFill>
                <a:latin typeface="Verdana" pitchFamily="34" charset="0"/>
              </a:rPr>
              <a:t>=1.08 eV     </a:t>
            </a:r>
          </a:p>
          <a:p>
            <a:pPr eaLnBrk="0" hangingPunct="0"/>
            <a:r>
              <a:rPr kumimoji="0" lang="en-GB" sz="1600" dirty="0" smtClean="0">
                <a:solidFill>
                  <a:srgbClr val="000000"/>
                </a:solidFill>
                <a:latin typeface="Verdana" pitchFamily="34" charset="0"/>
              </a:rPr>
              <a:t>E</a:t>
            </a:r>
            <a:r>
              <a:rPr kumimoji="0" lang="en-GB" sz="1600" baseline="-25000" dirty="0" smtClean="0">
                <a:solidFill>
                  <a:srgbClr val="000000"/>
                </a:solidFill>
                <a:latin typeface="Verdana" pitchFamily="34" charset="0"/>
              </a:rPr>
              <a:t>X</a:t>
            </a:r>
            <a:r>
              <a:rPr kumimoji="0" lang="en-GB" sz="1600" dirty="0" smtClean="0">
                <a:solidFill>
                  <a:srgbClr val="000000"/>
                </a:solidFill>
                <a:latin typeface="Verdana" pitchFamily="34" charset="0"/>
              </a:rPr>
              <a:t>=1.37 eV</a:t>
            </a:r>
          </a:p>
        </p:txBody>
      </p:sp>
      <p:cxnSp>
        <p:nvCxnSpPr>
          <p:cNvPr id="12303" name="Straight Connector 29"/>
          <p:cNvCxnSpPr>
            <a:cxnSpLocks noChangeShapeType="1"/>
          </p:cNvCxnSpPr>
          <p:nvPr/>
        </p:nvCxnSpPr>
        <p:spPr bwMode="auto">
          <a:xfrm>
            <a:off x="1363663" y="3141663"/>
            <a:ext cx="1612900" cy="0"/>
          </a:xfrm>
          <a:prstGeom prst="line">
            <a:avLst/>
          </a:prstGeom>
          <a:noFill/>
          <a:ln w="53975" algn="ctr">
            <a:solidFill>
              <a:srgbClr val="FF0000"/>
            </a:solidFill>
            <a:prstDash val="sysDash"/>
            <a:round/>
            <a:headEnd/>
            <a:tailEnd/>
          </a:ln>
        </p:spPr>
      </p:cxnSp>
      <p:sp>
        <p:nvSpPr>
          <p:cNvPr id="12304" name="TextBox 34"/>
          <p:cNvSpPr txBox="1">
            <a:spLocks noChangeArrowheads="1"/>
          </p:cNvSpPr>
          <p:nvPr/>
        </p:nvSpPr>
        <p:spPr bwMode="auto">
          <a:xfrm>
            <a:off x="1219200" y="2689225"/>
            <a:ext cx="4143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mtClean="0">
                <a:solidFill>
                  <a:srgbClr val="FF0000"/>
                </a:solidFill>
                <a:latin typeface="Verdana" pitchFamily="34" charset="0"/>
              </a:rPr>
              <a:t>N</a:t>
            </a:r>
            <a:endParaRPr kumimoji="0" lang="en-US" smtClean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22" name="Freeform 21"/>
          <p:cNvSpPr/>
          <p:nvPr/>
        </p:nvSpPr>
        <p:spPr bwMode="auto">
          <a:xfrm>
            <a:off x="681038" y="2349500"/>
            <a:ext cx="3043237" cy="1722438"/>
          </a:xfrm>
          <a:custGeom>
            <a:avLst/>
            <a:gdLst>
              <a:gd name="connsiteX0" fmla="*/ 0 w 3607724"/>
              <a:gd name="connsiteY0" fmla="*/ 44334 h 1723505"/>
              <a:gd name="connsiteX1" fmla="*/ 182880 w 3607724"/>
              <a:gd name="connsiteY1" fmla="*/ 410094 h 1723505"/>
              <a:gd name="connsiteX2" fmla="*/ 382386 w 3607724"/>
              <a:gd name="connsiteY2" fmla="*/ 543098 h 1723505"/>
              <a:gd name="connsiteX3" fmla="*/ 581891 w 3607724"/>
              <a:gd name="connsiteY3" fmla="*/ 410094 h 1723505"/>
              <a:gd name="connsiteX4" fmla="*/ 814648 w 3607724"/>
              <a:gd name="connsiteY4" fmla="*/ 77585 h 1723505"/>
              <a:gd name="connsiteX5" fmla="*/ 964277 w 3607724"/>
              <a:gd name="connsiteY5" fmla="*/ 44334 h 1723505"/>
              <a:gd name="connsiteX6" fmla="*/ 1163782 w 3607724"/>
              <a:gd name="connsiteY6" fmla="*/ 343592 h 1723505"/>
              <a:gd name="connsiteX7" fmla="*/ 1429789 w 3607724"/>
              <a:gd name="connsiteY7" fmla="*/ 1174865 h 1723505"/>
              <a:gd name="connsiteX8" fmla="*/ 1612669 w 3607724"/>
              <a:gd name="connsiteY8" fmla="*/ 1607127 h 1723505"/>
              <a:gd name="connsiteX9" fmla="*/ 1778924 w 3607724"/>
              <a:gd name="connsiteY9" fmla="*/ 1640378 h 1723505"/>
              <a:gd name="connsiteX10" fmla="*/ 2028306 w 3607724"/>
              <a:gd name="connsiteY10" fmla="*/ 1108363 h 1723505"/>
              <a:gd name="connsiteX11" fmla="*/ 2277688 w 3607724"/>
              <a:gd name="connsiteY11" fmla="*/ 543098 h 1723505"/>
              <a:gd name="connsiteX12" fmla="*/ 2410691 w 3607724"/>
              <a:gd name="connsiteY12" fmla="*/ 393469 h 1723505"/>
              <a:gd name="connsiteX13" fmla="*/ 2543695 w 3607724"/>
              <a:gd name="connsiteY13" fmla="*/ 443345 h 1723505"/>
              <a:gd name="connsiteX14" fmla="*/ 2759826 w 3607724"/>
              <a:gd name="connsiteY14" fmla="*/ 609600 h 1723505"/>
              <a:gd name="connsiteX15" fmla="*/ 2926080 w 3607724"/>
              <a:gd name="connsiteY15" fmla="*/ 709352 h 1723505"/>
              <a:gd name="connsiteX16" fmla="*/ 3108960 w 3607724"/>
              <a:gd name="connsiteY16" fmla="*/ 742603 h 1723505"/>
              <a:gd name="connsiteX17" fmla="*/ 3258589 w 3607724"/>
              <a:gd name="connsiteY17" fmla="*/ 676102 h 1723505"/>
              <a:gd name="connsiteX18" fmla="*/ 3408219 w 3607724"/>
              <a:gd name="connsiteY18" fmla="*/ 559723 h 1723505"/>
              <a:gd name="connsiteX19" fmla="*/ 3607724 w 3607724"/>
              <a:gd name="connsiteY19" fmla="*/ 376843 h 1723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07724" h="1723505">
                <a:moveTo>
                  <a:pt x="0" y="44334"/>
                </a:moveTo>
                <a:cubicBezTo>
                  <a:pt x="59574" y="185650"/>
                  <a:pt x="119149" y="326967"/>
                  <a:pt x="182880" y="410094"/>
                </a:cubicBezTo>
                <a:cubicBezTo>
                  <a:pt x="246611" y="493221"/>
                  <a:pt x="315884" y="543098"/>
                  <a:pt x="382386" y="543098"/>
                </a:cubicBezTo>
                <a:cubicBezTo>
                  <a:pt x="448888" y="543098"/>
                  <a:pt x="509847" y="487679"/>
                  <a:pt x="581891" y="410094"/>
                </a:cubicBezTo>
                <a:cubicBezTo>
                  <a:pt x="653935" y="332509"/>
                  <a:pt x="750917" y="138545"/>
                  <a:pt x="814648" y="77585"/>
                </a:cubicBezTo>
                <a:cubicBezTo>
                  <a:pt x="878379" y="16625"/>
                  <a:pt x="906088" y="0"/>
                  <a:pt x="964277" y="44334"/>
                </a:cubicBezTo>
                <a:cubicBezTo>
                  <a:pt x="1022466" y="88669"/>
                  <a:pt x="1086197" y="155170"/>
                  <a:pt x="1163782" y="343592"/>
                </a:cubicBezTo>
                <a:cubicBezTo>
                  <a:pt x="1241367" y="532014"/>
                  <a:pt x="1354975" y="964276"/>
                  <a:pt x="1429789" y="1174865"/>
                </a:cubicBezTo>
                <a:cubicBezTo>
                  <a:pt x="1504604" y="1385454"/>
                  <a:pt x="1554480" y="1529542"/>
                  <a:pt x="1612669" y="1607127"/>
                </a:cubicBezTo>
                <a:cubicBezTo>
                  <a:pt x="1670858" y="1684712"/>
                  <a:pt x="1709651" y="1723505"/>
                  <a:pt x="1778924" y="1640378"/>
                </a:cubicBezTo>
                <a:cubicBezTo>
                  <a:pt x="1848197" y="1557251"/>
                  <a:pt x="1945179" y="1291243"/>
                  <a:pt x="2028306" y="1108363"/>
                </a:cubicBezTo>
                <a:cubicBezTo>
                  <a:pt x="2111433" y="925483"/>
                  <a:pt x="2213957" y="662247"/>
                  <a:pt x="2277688" y="543098"/>
                </a:cubicBezTo>
                <a:cubicBezTo>
                  <a:pt x="2341419" y="423949"/>
                  <a:pt x="2366357" y="410095"/>
                  <a:pt x="2410691" y="393469"/>
                </a:cubicBezTo>
                <a:cubicBezTo>
                  <a:pt x="2455026" y="376844"/>
                  <a:pt x="2485506" y="407323"/>
                  <a:pt x="2543695" y="443345"/>
                </a:cubicBezTo>
                <a:cubicBezTo>
                  <a:pt x="2601884" y="479367"/>
                  <a:pt x="2696095" y="565266"/>
                  <a:pt x="2759826" y="609600"/>
                </a:cubicBezTo>
                <a:cubicBezTo>
                  <a:pt x="2823557" y="653935"/>
                  <a:pt x="2867891" y="687185"/>
                  <a:pt x="2926080" y="709352"/>
                </a:cubicBezTo>
                <a:cubicBezTo>
                  <a:pt x="2984269" y="731519"/>
                  <a:pt x="3053542" y="748145"/>
                  <a:pt x="3108960" y="742603"/>
                </a:cubicBezTo>
                <a:cubicBezTo>
                  <a:pt x="3164378" y="737061"/>
                  <a:pt x="3208713" y="706582"/>
                  <a:pt x="3258589" y="676102"/>
                </a:cubicBezTo>
                <a:cubicBezTo>
                  <a:pt x="3308465" y="645622"/>
                  <a:pt x="3350030" y="609600"/>
                  <a:pt x="3408219" y="559723"/>
                </a:cubicBezTo>
                <a:cubicBezTo>
                  <a:pt x="3466408" y="509846"/>
                  <a:pt x="3537066" y="443344"/>
                  <a:pt x="3607724" y="376843"/>
                </a:cubicBezTo>
              </a:path>
            </a:pathLst>
          </a:custGeom>
          <a:noFill/>
          <a:ln w="41275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kumimoji="0" lang="en-US" b="1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30750" y="1008063"/>
            <a:ext cx="1370013" cy="519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kumimoji="0" lang="en-GB" sz="28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GaAsN</a:t>
            </a:r>
            <a:endParaRPr kumimoji="0" lang="en-US" sz="28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12307" name="TextBox 6"/>
          <p:cNvSpPr txBox="1">
            <a:spLocks noChangeArrowheads="1"/>
          </p:cNvSpPr>
          <p:nvPr/>
        </p:nvSpPr>
        <p:spPr bwMode="auto">
          <a:xfrm>
            <a:off x="5002213" y="2030413"/>
            <a:ext cx="1028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800" i="1" smtClean="0">
                <a:solidFill>
                  <a:srgbClr val="000000"/>
                </a:solidFill>
                <a:latin typeface="Verdana" pitchFamily="34" charset="0"/>
              </a:rPr>
              <a:t>X</a:t>
            </a:r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-valley</a:t>
            </a:r>
            <a:endParaRPr kumimoji="0" lang="en-US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2308" name="TextBox 9"/>
          <p:cNvSpPr txBox="1">
            <a:spLocks noChangeArrowheads="1"/>
          </p:cNvSpPr>
          <p:nvPr/>
        </p:nvSpPr>
        <p:spPr bwMode="auto">
          <a:xfrm>
            <a:off x="7713663" y="2365375"/>
            <a:ext cx="9985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800" i="1" smtClean="0">
                <a:solidFill>
                  <a:srgbClr val="000000"/>
                </a:solidFill>
                <a:latin typeface="Verdana" pitchFamily="34" charset="0"/>
              </a:rPr>
              <a:t>L</a:t>
            </a:r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-valley</a:t>
            </a:r>
            <a:endParaRPr kumimoji="0" lang="en-US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5" name="Freeform 24"/>
          <p:cNvSpPr/>
          <p:nvPr/>
        </p:nvSpPr>
        <p:spPr bwMode="auto">
          <a:xfrm>
            <a:off x="5873750" y="4348163"/>
            <a:ext cx="1993900" cy="327025"/>
          </a:xfrm>
          <a:custGeom>
            <a:avLst/>
            <a:gdLst>
              <a:gd name="connsiteX0" fmla="*/ 0 w 1995055"/>
              <a:gd name="connsiteY0" fmla="*/ 277092 h 326968"/>
              <a:gd name="connsiteX1" fmla="*/ 648393 w 1995055"/>
              <a:gd name="connsiteY1" fmla="*/ 44335 h 326968"/>
              <a:gd name="connsiteX2" fmla="*/ 947651 w 1995055"/>
              <a:gd name="connsiteY2" fmla="*/ 11084 h 326968"/>
              <a:gd name="connsiteX3" fmla="*/ 1313411 w 1995055"/>
              <a:gd name="connsiteY3" fmla="*/ 60961 h 326968"/>
              <a:gd name="connsiteX4" fmla="*/ 1995055 w 1995055"/>
              <a:gd name="connsiteY4" fmla="*/ 326968 h 32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5055" h="326968">
                <a:moveTo>
                  <a:pt x="0" y="277092"/>
                </a:moveTo>
                <a:cubicBezTo>
                  <a:pt x="245225" y="182881"/>
                  <a:pt x="490451" y="88670"/>
                  <a:pt x="648393" y="44335"/>
                </a:cubicBezTo>
                <a:cubicBezTo>
                  <a:pt x="806335" y="0"/>
                  <a:pt x="836815" y="8313"/>
                  <a:pt x="947651" y="11084"/>
                </a:cubicBezTo>
                <a:cubicBezTo>
                  <a:pt x="1058487" y="13855"/>
                  <a:pt x="1138844" y="8314"/>
                  <a:pt x="1313411" y="60961"/>
                </a:cubicBezTo>
                <a:cubicBezTo>
                  <a:pt x="1487978" y="113608"/>
                  <a:pt x="1741516" y="220288"/>
                  <a:pt x="1995055" y="326968"/>
                </a:cubicBezTo>
              </a:path>
            </a:pathLst>
          </a:custGeom>
          <a:noFill/>
          <a:ln w="47625" cap="flat" cmpd="sng" algn="ctr">
            <a:solidFill>
              <a:srgbClr val="00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kumimoji="0" lang="en-US" b="1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26" name="Freeform 25"/>
          <p:cNvSpPr/>
          <p:nvPr/>
        </p:nvSpPr>
        <p:spPr bwMode="auto">
          <a:xfrm>
            <a:off x="6554788" y="4349750"/>
            <a:ext cx="565150" cy="457200"/>
          </a:xfrm>
          <a:custGeom>
            <a:avLst/>
            <a:gdLst>
              <a:gd name="connsiteX0" fmla="*/ 0 w 1995055"/>
              <a:gd name="connsiteY0" fmla="*/ 277092 h 326968"/>
              <a:gd name="connsiteX1" fmla="*/ 648393 w 1995055"/>
              <a:gd name="connsiteY1" fmla="*/ 44335 h 326968"/>
              <a:gd name="connsiteX2" fmla="*/ 947651 w 1995055"/>
              <a:gd name="connsiteY2" fmla="*/ 11084 h 326968"/>
              <a:gd name="connsiteX3" fmla="*/ 1313411 w 1995055"/>
              <a:gd name="connsiteY3" fmla="*/ 60961 h 326968"/>
              <a:gd name="connsiteX4" fmla="*/ 1995055 w 1995055"/>
              <a:gd name="connsiteY4" fmla="*/ 326968 h 32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5055" h="326968">
                <a:moveTo>
                  <a:pt x="0" y="277092"/>
                </a:moveTo>
                <a:cubicBezTo>
                  <a:pt x="245225" y="182881"/>
                  <a:pt x="490451" y="88670"/>
                  <a:pt x="648393" y="44335"/>
                </a:cubicBezTo>
                <a:cubicBezTo>
                  <a:pt x="806335" y="0"/>
                  <a:pt x="836815" y="8313"/>
                  <a:pt x="947651" y="11084"/>
                </a:cubicBezTo>
                <a:cubicBezTo>
                  <a:pt x="1058487" y="13855"/>
                  <a:pt x="1138844" y="8314"/>
                  <a:pt x="1313411" y="60961"/>
                </a:cubicBezTo>
                <a:cubicBezTo>
                  <a:pt x="1487978" y="113608"/>
                  <a:pt x="1741516" y="220288"/>
                  <a:pt x="1995055" y="326968"/>
                </a:cubicBezTo>
              </a:path>
            </a:pathLst>
          </a:custGeom>
          <a:noFill/>
          <a:ln w="47625" cap="flat" cmpd="sng" algn="ctr">
            <a:solidFill>
              <a:srgbClr val="00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kumimoji="0" lang="en-US" b="1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2311" name="TextBox 13"/>
          <p:cNvSpPr txBox="1">
            <a:spLocks noChangeArrowheads="1"/>
          </p:cNvSpPr>
          <p:nvPr/>
        </p:nvSpPr>
        <p:spPr bwMode="auto">
          <a:xfrm>
            <a:off x="4991100" y="4027488"/>
            <a:ext cx="8207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400" smtClean="0">
                <a:solidFill>
                  <a:srgbClr val="000000"/>
                </a:solidFill>
                <a:latin typeface="Verdana" pitchFamily="34" charset="0"/>
              </a:rPr>
              <a:t>&lt;100&gt;</a:t>
            </a:r>
            <a:endParaRPr kumimoji="0" lang="en-US" sz="14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2312" name="TextBox 14"/>
          <p:cNvSpPr txBox="1">
            <a:spLocks noChangeArrowheads="1"/>
          </p:cNvSpPr>
          <p:nvPr/>
        </p:nvSpPr>
        <p:spPr bwMode="auto">
          <a:xfrm>
            <a:off x="8018463" y="4029075"/>
            <a:ext cx="8207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400" smtClean="0">
                <a:solidFill>
                  <a:srgbClr val="000000"/>
                </a:solidFill>
                <a:latin typeface="Verdana" pitchFamily="34" charset="0"/>
              </a:rPr>
              <a:t>&lt;111&gt;</a:t>
            </a:r>
            <a:endParaRPr kumimoji="0" lang="en-US" sz="1400" smtClean="0">
              <a:solidFill>
                <a:srgbClr val="000000"/>
              </a:solidFill>
              <a:latin typeface="Verdana" pitchFamily="34" charset="0"/>
            </a:endParaRPr>
          </a:p>
        </p:txBody>
      </p:sp>
      <p:cxnSp>
        <p:nvCxnSpPr>
          <p:cNvPr id="12313" name="Straight Connector 16"/>
          <p:cNvCxnSpPr>
            <a:cxnSpLocks noChangeShapeType="1"/>
          </p:cNvCxnSpPr>
          <p:nvPr/>
        </p:nvCxnSpPr>
        <p:spPr bwMode="auto">
          <a:xfrm rot="16200000" flipH="1">
            <a:off x="5233194" y="3286919"/>
            <a:ext cx="3176588" cy="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2314" name="Straight Connector 18"/>
          <p:cNvCxnSpPr>
            <a:cxnSpLocks noChangeShapeType="1"/>
          </p:cNvCxnSpPr>
          <p:nvPr/>
        </p:nvCxnSpPr>
        <p:spPr bwMode="auto">
          <a:xfrm flipV="1">
            <a:off x="5087938" y="4338638"/>
            <a:ext cx="3657600" cy="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</p:spPr>
      </p:cxnSp>
      <p:sp>
        <p:nvSpPr>
          <p:cNvPr id="12315" name="TextBox 7"/>
          <p:cNvSpPr txBox="1">
            <a:spLocks noChangeArrowheads="1"/>
          </p:cNvSpPr>
          <p:nvPr/>
        </p:nvSpPr>
        <p:spPr bwMode="auto">
          <a:xfrm>
            <a:off x="6394450" y="2266950"/>
            <a:ext cx="1009650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800" i="1" smtClean="0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-valley</a:t>
            </a:r>
            <a:endParaRPr kumimoji="0" lang="en-US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2316" name="TextBox 20"/>
          <p:cNvSpPr txBox="1">
            <a:spLocks noChangeArrowheads="1"/>
          </p:cNvSpPr>
          <p:nvPr/>
        </p:nvSpPr>
        <p:spPr bwMode="auto">
          <a:xfrm>
            <a:off x="6319838" y="1519238"/>
            <a:ext cx="992187" cy="369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800" smtClean="0">
                <a:solidFill>
                  <a:srgbClr val="000000"/>
                </a:solidFill>
                <a:latin typeface="Verdana" pitchFamily="34" charset="0"/>
              </a:rPr>
              <a:t>Energy</a:t>
            </a:r>
            <a:endParaRPr kumimoji="0" lang="en-US" sz="1800" smtClean="0">
              <a:solidFill>
                <a:srgbClr val="000000"/>
              </a:solidFill>
              <a:latin typeface="Verdana" pitchFamily="34" charset="0"/>
            </a:endParaRPr>
          </a:p>
        </p:txBody>
      </p:sp>
      <p:cxnSp>
        <p:nvCxnSpPr>
          <p:cNvPr id="12317" name="Straight Connector 29"/>
          <p:cNvCxnSpPr>
            <a:cxnSpLocks noChangeShapeType="1"/>
          </p:cNvCxnSpPr>
          <p:nvPr/>
        </p:nvCxnSpPr>
        <p:spPr bwMode="auto">
          <a:xfrm>
            <a:off x="6038850" y="3194050"/>
            <a:ext cx="1612900" cy="0"/>
          </a:xfrm>
          <a:prstGeom prst="line">
            <a:avLst/>
          </a:prstGeom>
          <a:noFill/>
          <a:ln w="53975" algn="ctr">
            <a:solidFill>
              <a:srgbClr val="FF0000"/>
            </a:solidFill>
            <a:prstDash val="sysDash"/>
            <a:round/>
            <a:headEnd/>
            <a:tailEnd/>
          </a:ln>
        </p:spPr>
      </p:cxnSp>
      <p:sp>
        <p:nvSpPr>
          <p:cNvPr id="12318" name="TextBox 34"/>
          <p:cNvSpPr txBox="1">
            <a:spLocks noChangeArrowheads="1"/>
          </p:cNvSpPr>
          <p:nvPr/>
        </p:nvSpPr>
        <p:spPr bwMode="auto">
          <a:xfrm>
            <a:off x="5884863" y="2735263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mtClean="0">
                <a:solidFill>
                  <a:srgbClr val="FF0000"/>
                </a:solidFill>
                <a:latin typeface="Verdana" pitchFamily="34" charset="0"/>
              </a:rPr>
              <a:t>N</a:t>
            </a:r>
            <a:endParaRPr kumimoji="0" lang="en-US" smtClean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36" name="Freeform 35"/>
          <p:cNvSpPr/>
          <p:nvPr/>
        </p:nvSpPr>
        <p:spPr bwMode="auto">
          <a:xfrm>
            <a:off x="5170488" y="2693988"/>
            <a:ext cx="3541712" cy="700087"/>
          </a:xfrm>
          <a:custGeom>
            <a:avLst/>
            <a:gdLst>
              <a:gd name="connsiteX0" fmla="*/ 0 w 3607724"/>
              <a:gd name="connsiteY0" fmla="*/ 44334 h 1723505"/>
              <a:gd name="connsiteX1" fmla="*/ 182880 w 3607724"/>
              <a:gd name="connsiteY1" fmla="*/ 410094 h 1723505"/>
              <a:gd name="connsiteX2" fmla="*/ 382386 w 3607724"/>
              <a:gd name="connsiteY2" fmla="*/ 543098 h 1723505"/>
              <a:gd name="connsiteX3" fmla="*/ 581891 w 3607724"/>
              <a:gd name="connsiteY3" fmla="*/ 410094 h 1723505"/>
              <a:gd name="connsiteX4" fmla="*/ 814648 w 3607724"/>
              <a:gd name="connsiteY4" fmla="*/ 77585 h 1723505"/>
              <a:gd name="connsiteX5" fmla="*/ 964277 w 3607724"/>
              <a:gd name="connsiteY5" fmla="*/ 44334 h 1723505"/>
              <a:gd name="connsiteX6" fmla="*/ 1163782 w 3607724"/>
              <a:gd name="connsiteY6" fmla="*/ 343592 h 1723505"/>
              <a:gd name="connsiteX7" fmla="*/ 1429789 w 3607724"/>
              <a:gd name="connsiteY7" fmla="*/ 1174865 h 1723505"/>
              <a:gd name="connsiteX8" fmla="*/ 1612669 w 3607724"/>
              <a:gd name="connsiteY8" fmla="*/ 1607127 h 1723505"/>
              <a:gd name="connsiteX9" fmla="*/ 1778924 w 3607724"/>
              <a:gd name="connsiteY9" fmla="*/ 1640378 h 1723505"/>
              <a:gd name="connsiteX10" fmla="*/ 2028306 w 3607724"/>
              <a:gd name="connsiteY10" fmla="*/ 1108363 h 1723505"/>
              <a:gd name="connsiteX11" fmla="*/ 2277688 w 3607724"/>
              <a:gd name="connsiteY11" fmla="*/ 543098 h 1723505"/>
              <a:gd name="connsiteX12" fmla="*/ 2410691 w 3607724"/>
              <a:gd name="connsiteY12" fmla="*/ 393469 h 1723505"/>
              <a:gd name="connsiteX13" fmla="*/ 2543695 w 3607724"/>
              <a:gd name="connsiteY13" fmla="*/ 443345 h 1723505"/>
              <a:gd name="connsiteX14" fmla="*/ 2759826 w 3607724"/>
              <a:gd name="connsiteY14" fmla="*/ 609600 h 1723505"/>
              <a:gd name="connsiteX15" fmla="*/ 2926080 w 3607724"/>
              <a:gd name="connsiteY15" fmla="*/ 709352 h 1723505"/>
              <a:gd name="connsiteX16" fmla="*/ 3108960 w 3607724"/>
              <a:gd name="connsiteY16" fmla="*/ 742603 h 1723505"/>
              <a:gd name="connsiteX17" fmla="*/ 3258589 w 3607724"/>
              <a:gd name="connsiteY17" fmla="*/ 676102 h 1723505"/>
              <a:gd name="connsiteX18" fmla="*/ 3408219 w 3607724"/>
              <a:gd name="connsiteY18" fmla="*/ 559723 h 1723505"/>
              <a:gd name="connsiteX19" fmla="*/ 3607724 w 3607724"/>
              <a:gd name="connsiteY19" fmla="*/ 376843 h 1723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07724" h="1723505">
                <a:moveTo>
                  <a:pt x="0" y="44334"/>
                </a:moveTo>
                <a:cubicBezTo>
                  <a:pt x="59574" y="185650"/>
                  <a:pt x="119149" y="326967"/>
                  <a:pt x="182880" y="410094"/>
                </a:cubicBezTo>
                <a:cubicBezTo>
                  <a:pt x="246611" y="493221"/>
                  <a:pt x="315884" y="543098"/>
                  <a:pt x="382386" y="543098"/>
                </a:cubicBezTo>
                <a:cubicBezTo>
                  <a:pt x="448888" y="543098"/>
                  <a:pt x="509847" y="487679"/>
                  <a:pt x="581891" y="410094"/>
                </a:cubicBezTo>
                <a:cubicBezTo>
                  <a:pt x="653935" y="332509"/>
                  <a:pt x="750917" y="138545"/>
                  <a:pt x="814648" y="77585"/>
                </a:cubicBezTo>
                <a:cubicBezTo>
                  <a:pt x="878379" y="16625"/>
                  <a:pt x="906088" y="0"/>
                  <a:pt x="964277" y="44334"/>
                </a:cubicBezTo>
                <a:cubicBezTo>
                  <a:pt x="1022466" y="88669"/>
                  <a:pt x="1086197" y="155170"/>
                  <a:pt x="1163782" y="343592"/>
                </a:cubicBezTo>
                <a:cubicBezTo>
                  <a:pt x="1241367" y="532014"/>
                  <a:pt x="1354975" y="964276"/>
                  <a:pt x="1429789" y="1174865"/>
                </a:cubicBezTo>
                <a:cubicBezTo>
                  <a:pt x="1504604" y="1385454"/>
                  <a:pt x="1554480" y="1529542"/>
                  <a:pt x="1612669" y="1607127"/>
                </a:cubicBezTo>
                <a:cubicBezTo>
                  <a:pt x="1670858" y="1684712"/>
                  <a:pt x="1709651" y="1723505"/>
                  <a:pt x="1778924" y="1640378"/>
                </a:cubicBezTo>
                <a:cubicBezTo>
                  <a:pt x="1848197" y="1557251"/>
                  <a:pt x="1945179" y="1291243"/>
                  <a:pt x="2028306" y="1108363"/>
                </a:cubicBezTo>
                <a:cubicBezTo>
                  <a:pt x="2111433" y="925483"/>
                  <a:pt x="2213957" y="662247"/>
                  <a:pt x="2277688" y="543098"/>
                </a:cubicBezTo>
                <a:cubicBezTo>
                  <a:pt x="2341419" y="423949"/>
                  <a:pt x="2366357" y="410095"/>
                  <a:pt x="2410691" y="393469"/>
                </a:cubicBezTo>
                <a:cubicBezTo>
                  <a:pt x="2455026" y="376844"/>
                  <a:pt x="2485506" y="407323"/>
                  <a:pt x="2543695" y="443345"/>
                </a:cubicBezTo>
                <a:cubicBezTo>
                  <a:pt x="2601884" y="479367"/>
                  <a:pt x="2696095" y="565266"/>
                  <a:pt x="2759826" y="609600"/>
                </a:cubicBezTo>
                <a:cubicBezTo>
                  <a:pt x="2823557" y="653935"/>
                  <a:pt x="2867891" y="687185"/>
                  <a:pt x="2926080" y="709352"/>
                </a:cubicBezTo>
                <a:cubicBezTo>
                  <a:pt x="2984269" y="731519"/>
                  <a:pt x="3053542" y="748145"/>
                  <a:pt x="3108960" y="742603"/>
                </a:cubicBezTo>
                <a:cubicBezTo>
                  <a:pt x="3164378" y="737061"/>
                  <a:pt x="3208713" y="706582"/>
                  <a:pt x="3258589" y="676102"/>
                </a:cubicBezTo>
                <a:cubicBezTo>
                  <a:pt x="3308465" y="645622"/>
                  <a:pt x="3350030" y="609600"/>
                  <a:pt x="3408219" y="559723"/>
                </a:cubicBezTo>
                <a:cubicBezTo>
                  <a:pt x="3466408" y="509846"/>
                  <a:pt x="3537066" y="443344"/>
                  <a:pt x="3607724" y="376843"/>
                </a:cubicBezTo>
              </a:path>
            </a:pathLst>
          </a:custGeom>
          <a:noFill/>
          <a:ln w="41275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kumimoji="0" lang="en-US" b="1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2320" name="TextBox 22"/>
          <p:cNvSpPr txBox="1">
            <a:spLocks noChangeArrowheads="1"/>
          </p:cNvSpPr>
          <p:nvPr/>
        </p:nvSpPr>
        <p:spPr bwMode="auto">
          <a:xfrm>
            <a:off x="7405688" y="966788"/>
            <a:ext cx="219551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E</a:t>
            </a:r>
            <a:r>
              <a:rPr kumimoji="0" lang="en-GB" sz="1600" baseline="-25000" smtClean="0">
                <a:solidFill>
                  <a:srgbClr val="000000"/>
                </a:solidFill>
                <a:latin typeface="Verdana" pitchFamily="34" charset="0"/>
              </a:rPr>
              <a:t>g-</a:t>
            </a:r>
            <a:r>
              <a:rPr kumimoji="0" lang="en-GB" sz="1600" baseline="-25000" smtClean="0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 = 1.42 eV    E</a:t>
            </a:r>
            <a:r>
              <a:rPr kumimoji="0" lang="en-GB" sz="1600" baseline="-25000" smtClean="0">
                <a:solidFill>
                  <a:srgbClr val="000000"/>
                </a:solidFill>
                <a:latin typeface="Verdana" pitchFamily="34" charset="0"/>
              </a:rPr>
              <a:t>L</a:t>
            </a:r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~0.3 eV     E</a:t>
            </a:r>
            <a:r>
              <a:rPr kumimoji="0" lang="en-GB" sz="1600" baseline="-25000" smtClean="0">
                <a:solidFill>
                  <a:srgbClr val="000000"/>
                </a:solidFill>
                <a:latin typeface="Verdana" pitchFamily="34" charset="0"/>
              </a:rPr>
              <a:t>X</a:t>
            </a:r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~0.3 eV</a:t>
            </a:r>
          </a:p>
        </p:txBody>
      </p:sp>
      <p:cxnSp>
        <p:nvCxnSpPr>
          <p:cNvPr id="12321" name="Straight Connector 45"/>
          <p:cNvCxnSpPr>
            <a:cxnSpLocks noChangeShapeType="1"/>
          </p:cNvCxnSpPr>
          <p:nvPr/>
        </p:nvCxnSpPr>
        <p:spPr bwMode="auto">
          <a:xfrm rot="16200000" flipH="1">
            <a:off x="1920082" y="3666331"/>
            <a:ext cx="5287962" cy="15875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</p:spPr>
      </p:cxn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823913" y="166688"/>
            <a:ext cx="73739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kumimoji="0" lang="en-GB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Comparing III-N-Vs</a:t>
            </a:r>
          </a:p>
        </p:txBody>
      </p:sp>
      <p:sp>
        <p:nvSpPr>
          <p:cNvPr id="65573" name="TextBox 27"/>
          <p:cNvSpPr txBox="1">
            <a:spLocks noChangeArrowheads="1"/>
          </p:cNvSpPr>
          <p:nvPr/>
        </p:nvSpPr>
        <p:spPr bwMode="auto">
          <a:xfrm>
            <a:off x="271463" y="5292725"/>
            <a:ext cx="404336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kumimoji="0" lang="en-GB" sz="1600" dirty="0">
                <a:solidFill>
                  <a:srgbClr val="000000"/>
                </a:solidFill>
                <a:latin typeface="Verdana" pitchFamily="34" charset="0"/>
              </a:rPr>
              <a:t>The energy of the N-level (E</a:t>
            </a:r>
            <a:r>
              <a:rPr kumimoji="0" lang="en-GB" sz="1600" baseline="-25000" dirty="0">
                <a:solidFill>
                  <a:srgbClr val="000000"/>
                </a:solidFill>
                <a:latin typeface="Verdana" pitchFamily="34" charset="0"/>
              </a:rPr>
              <a:t>N</a:t>
            </a:r>
            <a:r>
              <a:rPr kumimoji="0" lang="en-GB" sz="1600" dirty="0">
                <a:solidFill>
                  <a:srgbClr val="000000"/>
                </a:solidFill>
                <a:latin typeface="Verdana" pitchFamily="34" charset="0"/>
              </a:rPr>
              <a:t>~ 1eV) is </a:t>
            </a:r>
            <a:r>
              <a:rPr kumimoji="0" lang="en-GB" sz="1600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larger</a:t>
            </a:r>
            <a:r>
              <a:rPr kumimoji="0" lang="en-GB" sz="1600" dirty="0">
                <a:solidFill>
                  <a:srgbClr val="000000"/>
                </a:solidFill>
                <a:latin typeface="Verdana" pitchFamily="34" charset="0"/>
              </a:rPr>
              <a:t> than the threshold energy for impact ionization (~ </a:t>
            </a:r>
            <a:r>
              <a:rPr kumimoji="0" lang="en-GB" sz="1600" dirty="0" err="1">
                <a:solidFill>
                  <a:srgbClr val="000000"/>
                </a:solidFill>
                <a:latin typeface="Verdana" pitchFamily="34" charset="0"/>
              </a:rPr>
              <a:t>E</a:t>
            </a:r>
            <a:r>
              <a:rPr kumimoji="0" lang="en-GB" sz="1600" baseline="-25000" dirty="0" err="1">
                <a:solidFill>
                  <a:srgbClr val="000000"/>
                </a:solidFill>
                <a:latin typeface="Verdana" pitchFamily="34" charset="0"/>
              </a:rPr>
              <a:t>g</a:t>
            </a:r>
            <a:r>
              <a:rPr kumimoji="0" lang="en-GB" sz="1600" baseline="-25000" dirty="0">
                <a:solidFill>
                  <a:srgbClr val="000000"/>
                </a:solidFill>
                <a:latin typeface="Verdana" pitchFamily="34" charset="0"/>
              </a:rPr>
              <a:t>-</a:t>
            </a:r>
            <a:r>
              <a:rPr kumimoji="0" lang="en-GB" sz="1600" baseline="-25000" dirty="0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kumimoji="0" lang="en-GB" sz="1600" dirty="0">
                <a:solidFill>
                  <a:srgbClr val="000000"/>
                </a:solidFill>
                <a:latin typeface="Verdana" pitchFamily="34" charset="0"/>
              </a:rPr>
              <a:t>).</a:t>
            </a:r>
          </a:p>
        </p:txBody>
      </p:sp>
      <p:sp>
        <p:nvSpPr>
          <p:cNvPr id="65576" name="TextBox 27"/>
          <p:cNvSpPr txBox="1">
            <a:spLocks noChangeArrowheads="1"/>
          </p:cNvSpPr>
          <p:nvPr/>
        </p:nvSpPr>
        <p:spPr bwMode="auto">
          <a:xfrm>
            <a:off x="4730750" y="5292725"/>
            <a:ext cx="42989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kumimoji="0" lang="en-GB" sz="1600" dirty="0">
                <a:solidFill>
                  <a:srgbClr val="000000"/>
                </a:solidFill>
                <a:latin typeface="Verdana" pitchFamily="34" charset="0"/>
              </a:rPr>
              <a:t>The energy of the N-level (E</a:t>
            </a:r>
            <a:r>
              <a:rPr kumimoji="0" lang="en-GB" sz="1600" baseline="-25000" dirty="0">
                <a:solidFill>
                  <a:srgbClr val="000000"/>
                </a:solidFill>
                <a:latin typeface="Verdana" pitchFamily="34" charset="0"/>
              </a:rPr>
              <a:t>N</a:t>
            </a:r>
            <a:r>
              <a:rPr kumimoji="0" lang="en-GB" sz="1600" dirty="0">
                <a:solidFill>
                  <a:srgbClr val="000000"/>
                </a:solidFill>
                <a:latin typeface="Verdana" pitchFamily="34" charset="0"/>
              </a:rPr>
              <a:t>~ 0.2eV) is </a:t>
            </a:r>
            <a:r>
              <a:rPr kumimoji="0" lang="en-GB" sz="1600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smaller</a:t>
            </a:r>
            <a:r>
              <a:rPr kumimoji="0" lang="en-GB" sz="1600" dirty="0">
                <a:solidFill>
                  <a:srgbClr val="000000"/>
                </a:solidFill>
                <a:latin typeface="Verdana" pitchFamily="34" charset="0"/>
              </a:rPr>
              <a:t> than the threshold energy for impact ionization (~ </a:t>
            </a:r>
            <a:r>
              <a:rPr kumimoji="0" lang="en-GB" sz="1600" dirty="0" err="1">
                <a:solidFill>
                  <a:srgbClr val="000000"/>
                </a:solidFill>
                <a:latin typeface="Verdana" pitchFamily="34" charset="0"/>
              </a:rPr>
              <a:t>E</a:t>
            </a:r>
            <a:r>
              <a:rPr kumimoji="0" lang="en-GB" sz="1600" baseline="-25000" dirty="0" err="1">
                <a:solidFill>
                  <a:srgbClr val="000000"/>
                </a:solidFill>
                <a:latin typeface="Verdana" pitchFamily="34" charset="0"/>
              </a:rPr>
              <a:t>g</a:t>
            </a:r>
            <a:r>
              <a:rPr kumimoji="0" lang="en-GB" sz="1600" baseline="-25000" dirty="0">
                <a:solidFill>
                  <a:srgbClr val="000000"/>
                </a:solidFill>
                <a:latin typeface="Verdana" pitchFamily="34" charset="0"/>
              </a:rPr>
              <a:t>-</a:t>
            </a:r>
            <a:r>
              <a:rPr kumimoji="0" lang="en-GB" sz="1600" baseline="-25000" dirty="0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kumimoji="0" lang="en-GB" sz="1600" dirty="0">
                <a:solidFill>
                  <a:srgbClr val="000000"/>
                </a:solidFill>
                <a:latin typeface="Verdana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3532991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14"/>
          <p:cNvGrpSpPr>
            <a:grpSpLocks/>
          </p:cNvGrpSpPr>
          <p:nvPr/>
        </p:nvGrpSpPr>
        <p:grpSpPr bwMode="auto">
          <a:xfrm>
            <a:off x="4498975" y="2152651"/>
            <a:ext cx="4686300" cy="3903662"/>
            <a:chOff x="3561642" y="2641783"/>
            <a:chExt cx="4446682" cy="3606264"/>
          </a:xfrm>
        </p:grpSpPr>
        <p:graphicFrame>
          <p:nvGraphicFramePr>
            <p:cNvPr id="62" name="Object 6"/>
            <p:cNvGraphicFramePr>
              <a:graphicFrameLocks noChangeAspect="1"/>
            </p:cNvGraphicFramePr>
            <p:nvPr/>
          </p:nvGraphicFramePr>
          <p:xfrm>
            <a:off x="3561642" y="2641783"/>
            <a:ext cx="4446682" cy="3606264"/>
          </p:xfrm>
          <a:graphic>
            <a:graphicData uri="http://schemas.openxmlformats.org/presentationml/2006/ole">
              <p:oleObj spid="_x0000_s904249" name="Graph" r:id="rId4" imgW="3585667" imgH="2909011" progId="">
                <p:embed/>
              </p:oleObj>
            </a:graphicData>
          </a:graphic>
        </p:graphicFrame>
        <p:sp>
          <p:nvSpPr>
            <p:cNvPr id="63" name="TextBox 12"/>
            <p:cNvSpPr txBox="1">
              <a:spLocks noChangeArrowheads="1"/>
            </p:cNvSpPr>
            <p:nvPr/>
          </p:nvSpPr>
          <p:spPr bwMode="auto">
            <a:xfrm>
              <a:off x="5864028" y="2957840"/>
              <a:ext cx="533885" cy="15638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kumimoji="0" lang="en-GB" sz="1100" dirty="0">
                  <a:solidFill>
                    <a:srgbClr val="000000"/>
                  </a:solidFill>
                  <a:latin typeface="Verdana" pitchFamily="34" charset="0"/>
                </a:rPr>
                <a:t>N = 0%</a:t>
              </a:r>
              <a:endParaRPr kumimoji="0" lang="en-US" sz="1100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64" name="TextBox 13"/>
            <p:cNvSpPr txBox="1">
              <a:spLocks noChangeArrowheads="1"/>
            </p:cNvSpPr>
            <p:nvPr/>
          </p:nvSpPr>
          <p:spPr bwMode="auto">
            <a:xfrm>
              <a:off x="4531450" y="4320710"/>
              <a:ext cx="888385" cy="26161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kumimoji="0" lang="en-GB" sz="1100" dirty="0">
                  <a:solidFill>
                    <a:srgbClr val="000000"/>
                  </a:solidFill>
                  <a:latin typeface="Verdana" pitchFamily="34" charset="0"/>
                </a:rPr>
                <a:t>N = 1.1%</a:t>
              </a:r>
              <a:endParaRPr kumimoji="0" lang="en-US" sz="1100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sp>
        <p:nvSpPr>
          <p:cNvPr id="410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endParaRPr kumimoji="0" lang="en-US" b="1" i="1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4120" name="Rectangle 3"/>
          <p:cNvSpPr>
            <a:spLocks noChangeArrowheads="1"/>
          </p:cNvSpPr>
          <p:nvPr/>
        </p:nvSpPr>
        <p:spPr bwMode="auto">
          <a:xfrm>
            <a:off x="485653" y="6352788"/>
            <a:ext cx="2382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342900" indent="-342900" eaLnBrk="0" hangingPunct="0"/>
            <a:r>
              <a:rPr kumimoji="0" lang="en-GB" sz="1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Patanè et al. </a:t>
            </a:r>
            <a:r>
              <a:rPr kumimoji="0" lang="en-GB" sz="12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PRB</a:t>
            </a:r>
            <a:r>
              <a:rPr kumimoji="0" lang="en-GB" sz="1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80 115207 (2009)</a:t>
            </a:r>
          </a:p>
        </p:txBody>
      </p:sp>
      <p:sp>
        <p:nvSpPr>
          <p:cNvPr id="44" name="Freeform 43"/>
          <p:cNvSpPr/>
          <p:nvPr/>
        </p:nvSpPr>
        <p:spPr bwMode="auto">
          <a:xfrm>
            <a:off x="6043613" y="4495800"/>
            <a:ext cx="2095500" cy="549275"/>
          </a:xfrm>
          <a:custGeom>
            <a:avLst/>
            <a:gdLst>
              <a:gd name="connsiteX0" fmla="*/ 2094808 w 2094808"/>
              <a:gd name="connsiteY0" fmla="*/ 166255 h 548640"/>
              <a:gd name="connsiteX1" fmla="*/ 2044931 w 2094808"/>
              <a:gd name="connsiteY1" fmla="*/ 0 h 548640"/>
              <a:gd name="connsiteX2" fmla="*/ 0 w 2094808"/>
              <a:gd name="connsiteY2" fmla="*/ 432262 h 548640"/>
              <a:gd name="connsiteX3" fmla="*/ 166255 w 2094808"/>
              <a:gd name="connsiteY3" fmla="*/ 548640 h 548640"/>
              <a:gd name="connsiteX4" fmla="*/ 2094808 w 2094808"/>
              <a:gd name="connsiteY4" fmla="*/ 166255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4808" h="548640">
                <a:moveTo>
                  <a:pt x="2094808" y="166255"/>
                </a:moveTo>
                <a:lnTo>
                  <a:pt x="2044931" y="0"/>
                </a:lnTo>
                <a:lnTo>
                  <a:pt x="0" y="432262"/>
                </a:lnTo>
                <a:lnTo>
                  <a:pt x="166255" y="548640"/>
                </a:lnTo>
                <a:lnTo>
                  <a:pt x="2094808" y="166255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kumimoji="0" lang="en-US" b="1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-324544" y="1657737"/>
            <a:ext cx="5000626" cy="4972050"/>
            <a:chOff x="-579438" y="981075"/>
            <a:chExt cx="5000626" cy="4972050"/>
          </a:xfrm>
        </p:grpSpPr>
        <p:graphicFrame>
          <p:nvGraphicFramePr>
            <p:cNvPr id="4099" name="Object 22"/>
            <p:cNvGraphicFramePr>
              <a:graphicFrameLocks noChangeAspect="1"/>
            </p:cNvGraphicFramePr>
            <p:nvPr/>
          </p:nvGraphicFramePr>
          <p:xfrm>
            <a:off x="-579438" y="981075"/>
            <a:ext cx="3463926" cy="4972050"/>
          </p:xfrm>
          <a:graphic>
            <a:graphicData uri="http://schemas.openxmlformats.org/presentationml/2006/ole">
              <p:oleObj spid="_x0000_s904250" name="Graph" r:id="rId5" imgW="2442058" imgH="3503981" progId="">
                <p:embed/>
              </p:oleObj>
            </a:graphicData>
          </a:graphic>
        </p:graphicFrame>
        <p:grpSp>
          <p:nvGrpSpPr>
            <p:cNvPr id="56" name="Group 55"/>
            <p:cNvGrpSpPr/>
            <p:nvPr/>
          </p:nvGrpSpPr>
          <p:grpSpPr>
            <a:xfrm>
              <a:off x="285750" y="995363"/>
              <a:ext cx="4135438" cy="3806825"/>
              <a:chOff x="285750" y="995363"/>
              <a:chExt cx="4135438" cy="3806825"/>
            </a:xfrm>
          </p:grpSpPr>
          <p:graphicFrame>
            <p:nvGraphicFramePr>
              <p:cNvPr id="21514" name="Object 10"/>
              <p:cNvGraphicFramePr>
                <a:graphicFrameLocks noChangeAspect="1"/>
              </p:cNvGraphicFramePr>
              <p:nvPr/>
            </p:nvGraphicFramePr>
            <p:xfrm>
              <a:off x="2789238" y="1101725"/>
              <a:ext cx="1631950" cy="387350"/>
            </p:xfrm>
            <a:graphic>
              <a:graphicData uri="http://schemas.openxmlformats.org/presentationml/2006/ole">
                <p:oleObj spid="_x0000_s904251" name="Equation" r:id="rId6" imgW="1079032" imgH="253890" progId="Equation.3">
                  <p:embed/>
                </p:oleObj>
              </a:graphicData>
            </a:graphic>
          </p:graphicFrame>
          <p:sp>
            <p:nvSpPr>
              <p:cNvPr id="19" name="Rounded Rectangle 18"/>
              <p:cNvSpPr/>
              <p:nvPr/>
            </p:nvSpPr>
            <p:spPr bwMode="auto">
              <a:xfrm>
                <a:off x="2781300" y="3351213"/>
                <a:ext cx="1406525" cy="284162"/>
              </a:xfrm>
              <a:prstGeom prst="roundRect">
                <a:avLst/>
              </a:prstGeom>
              <a:solidFill>
                <a:schemeClr val="accent2">
                  <a:alpha val="12000"/>
                </a:schemeClr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kumimoji="0" lang="en-US" b="1" i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</a:endParaRPr>
              </a:p>
            </p:txBody>
          </p:sp>
          <p:sp>
            <p:nvSpPr>
              <p:cNvPr id="20" name="Rounded Rectangle 19"/>
              <p:cNvSpPr/>
              <p:nvPr/>
            </p:nvSpPr>
            <p:spPr bwMode="auto">
              <a:xfrm>
                <a:off x="2781300" y="2601913"/>
                <a:ext cx="1406525" cy="273050"/>
              </a:xfrm>
              <a:prstGeom prst="roundRect">
                <a:avLst/>
              </a:prstGeom>
              <a:solidFill>
                <a:schemeClr val="accent2">
                  <a:alpha val="12000"/>
                </a:schemeClr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kumimoji="0" lang="en-US" b="1" i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</a:endParaRPr>
              </a:p>
            </p:txBody>
          </p:sp>
          <p:sp>
            <p:nvSpPr>
              <p:cNvPr id="21" name="Rounded Rectangle 20"/>
              <p:cNvSpPr/>
              <p:nvPr/>
            </p:nvSpPr>
            <p:spPr bwMode="auto">
              <a:xfrm>
                <a:off x="2781300" y="1771650"/>
                <a:ext cx="1406525" cy="285750"/>
              </a:xfrm>
              <a:prstGeom prst="roundRect">
                <a:avLst/>
              </a:prstGeom>
              <a:solidFill>
                <a:schemeClr val="accent2">
                  <a:alpha val="12000"/>
                </a:schemeClr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kumimoji="0" lang="en-US" b="1" i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</a:endParaRPr>
              </a:p>
            </p:txBody>
          </p:sp>
          <p:graphicFrame>
            <p:nvGraphicFramePr>
              <p:cNvPr id="4100" name="Object 25"/>
              <p:cNvGraphicFramePr>
                <a:graphicFrameLocks noChangeAspect="1"/>
              </p:cNvGraphicFramePr>
              <p:nvPr/>
            </p:nvGraphicFramePr>
            <p:xfrm>
              <a:off x="2838450" y="1792288"/>
              <a:ext cx="1292225" cy="254000"/>
            </p:xfrm>
            <a:graphic>
              <a:graphicData uri="http://schemas.openxmlformats.org/presentationml/2006/ole">
                <p:oleObj spid="_x0000_s904252" name="Equation" r:id="rId7" imgW="1168400" imgH="228600" progId="Equation.3">
                  <p:embed/>
                </p:oleObj>
              </a:graphicData>
            </a:graphic>
          </p:graphicFrame>
          <p:graphicFrame>
            <p:nvGraphicFramePr>
              <p:cNvPr id="4101" name="Object 26"/>
              <p:cNvGraphicFramePr>
                <a:graphicFrameLocks noChangeAspect="1"/>
              </p:cNvGraphicFramePr>
              <p:nvPr/>
            </p:nvGraphicFramePr>
            <p:xfrm>
              <a:off x="2838450" y="2624138"/>
              <a:ext cx="1292225" cy="254000"/>
            </p:xfrm>
            <a:graphic>
              <a:graphicData uri="http://schemas.openxmlformats.org/presentationml/2006/ole">
                <p:oleObj spid="_x0000_s904253" name="Equation" r:id="rId8" imgW="1168400" imgH="228600" progId="Equation.3">
                  <p:embed/>
                </p:oleObj>
              </a:graphicData>
            </a:graphic>
          </p:graphicFrame>
          <p:graphicFrame>
            <p:nvGraphicFramePr>
              <p:cNvPr id="4102" name="Object 27"/>
              <p:cNvGraphicFramePr>
                <a:graphicFrameLocks noChangeAspect="1"/>
              </p:cNvGraphicFramePr>
              <p:nvPr/>
            </p:nvGraphicFramePr>
            <p:xfrm>
              <a:off x="2868613" y="4243388"/>
              <a:ext cx="1279525" cy="254000"/>
            </p:xfrm>
            <a:graphic>
              <a:graphicData uri="http://schemas.openxmlformats.org/presentationml/2006/ole">
                <p:oleObj spid="_x0000_s904254" name="Equation" r:id="rId9" imgW="1155700" imgH="228600" progId="Equation.3">
                  <p:embed/>
                </p:oleObj>
              </a:graphicData>
            </a:graphic>
          </p:graphicFrame>
          <p:graphicFrame>
            <p:nvGraphicFramePr>
              <p:cNvPr id="4103" name="Object 29"/>
              <p:cNvGraphicFramePr>
                <a:graphicFrameLocks noChangeAspect="1"/>
              </p:cNvGraphicFramePr>
              <p:nvPr/>
            </p:nvGraphicFramePr>
            <p:xfrm>
              <a:off x="2970213" y="2897188"/>
              <a:ext cx="1025525" cy="254000"/>
            </p:xfrm>
            <a:graphic>
              <a:graphicData uri="http://schemas.openxmlformats.org/presentationml/2006/ole">
                <p:oleObj spid="_x0000_s904255" name="Equation" r:id="rId10" imgW="927100" imgH="228600" progId="Equation.3">
                  <p:embed/>
                </p:oleObj>
              </a:graphicData>
            </a:graphic>
          </p:graphicFrame>
          <p:graphicFrame>
            <p:nvGraphicFramePr>
              <p:cNvPr id="4104" name="Object 30"/>
              <p:cNvGraphicFramePr>
                <a:graphicFrameLocks noChangeAspect="1"/>
              </p:cNvGraphicFramePr>
              <p:nvPr/>
            </p:nvGraphicFramePr>
            <p:xfrm>
              <a:off x="3062288" y="4551363"/>
              <a:ext cx="841375" cy="250825"/>
            </p:xfrm>
            <a:graphic>
              <a:graphicData uri="http://schemas.openxmlformats.org/presentationml/2006/ole">
                <p:oleObj spid="_x0000_s904256" name="Equation" r:id="rId11" imgW="774364" imgH="228501" progId="Equation.3">
                  <p:embed/>
                </p:oleObj>
              </a:graphicData>
            </a:graphic>
          </p:graphicFrame>
          <p:sp>
            <p:nvSpPr>
              <p:cNvPr id="28" name="Rounded Rectangle 27"/>
              <p:cNvSpPr/>
              <p:nvPr/>
            </p:nvSpPr>
            <p:spPr bwMode="auto">
              <a:xfrm>
                <a:off x="2819400" y="4227513"/>
                <a:ext cx="1406525" cy="266700"/>
              </a:xfrm>
              <a:prstGeom prst="roundRect">
                <a:avLst/>
              </a:prstGeom>
              <a:solidFill>
                <a:schemeClr val="accent2">
                  <a:alpha val="12000"/>
                </a:schemeClr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0" hangingPunct="0">
                  <a:defRPr/>
                </a:pPr>
                <a:endParaRPr kumimoji="0" lang="en-US" b="1" i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</a:endParaRPr>
              </a:p>
            </p:txBody>
          </p:sp>
          <p:sp>
            <p:nvSpPr>
              <p:cNvPr id="4114" name="TextBox 44"/>
              <p:cNvSpPr txBox="1">
                <a:spLocks noChangeArrowheads="1"/>
              </p:cNvSpPr>
              <p:nvPr/>
            </p:nvSpPr>
            <p:spPr bwMode="auto">
              <a:xfrm flipH="1">
                <a:off x="1457325" y="1549400"/>
                <a:ext cx="1579563" cy="338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kumimoji="0" lang="en-GB" sz="1600" i="1" smtClean="0">
                    <a:solidFill>
                      <a:srgbClr val="000000"/>
                    </a:solidFill>
                    <a:latin typeface="Verdana" pitchFamily="34" charset="0"/>
                  </a:rPr>
                  <a:t>x</a:t>
                </a:r>
                <a:r>
                  <a:rPr kumimoji="0" lang="en-GB" sz="1600" smtClean="0">
                    <a:solidFill>
                      <a:srgbClr val="000000"/>
                    </a:solidFill>
                    <a:latin typeface="Verdana" pitchFamily="34" charset="0"/>
                  </a:rPr>
                  <a:t>=0%</a:t>
                </a:r>
                <a:endParaRPr kumimoji="0" lang="en-US" sz="1600" smtClean="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sp>
            <p:nvSpPr>
              <p:cNvPr id="4115" name="TextBox 45"/>
              <p:cNvSpPr txBox="1">
                <a:spLocks noChangeArrowheads="1"/>
              </p:cNvSpPr>
              <p:nvPr/>
            </p:nvSpPr>
            <p:spPr bwMode="auto">
              <a:xfrm flipH="1">
                <a:off x="1457325" y="2352675"/>
                <a:ext cx="1579563" cy="338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kumimoji="0" lang="en-GB" sz="1600" smtClean="0">
                    <a:solidFill>
                      <a:srgbClr val="000000"/>
                    </a:solidFill>
                    <a:latin typeface="Verdana" pitchFamily="34" charset="0"/>
                  </a:rPr>
                  <a:t>0.4%</a:t>
                </a:r>
                <a:endParaRPr kumimoji="0" lang="en-US" sz="1600" smtClean="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sp>
            <p:nvSpPr>
              <p:cNvPr id="4116" name="TextBox 46"/>
              <p:cNvSpPr txBox="1">
                <a:spLocks noChangeArrowheads="1"/>
              </p:cNvSpPr>
              <p:nvPr/>
            </p:nvSpPr>
            <p:spPr bwMode="auto">
              <a:xfrm flipH="1">
                <a:off x="1458913" y="4103688"/>
                <a:ext cx="1579562" cy="336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kumimoji="0" lang="en-GB" sz="1600" smtClean="0">
                    <a:solidFill>
                      <a:srgbClr val="000000"/>
                    </a:solidFill>
                    <a:latin typeface="Verdana" pitchFamily="34" charset="0"/>
                  </a:rPr>
                  <a:t>1.0%</a:t>
                </a:r>
                <a:endParaRPr kumimoji="0" lang="en-US" sz="1600" smtClean="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graphicFrame>
            <p:nvGraphicFramePr>
              <p:cNvPr id="4105" name="Object 31"/>
              <p:cNvGraphicFramePr>
                <a:graphicFrameLocks noChangeAspect="1"/>
              </p:cNvGraphicFramePr>
              <p:nvPr/>
            </p:nvGraphicFramePr>
            <p:xfrm>
              <a:off x="2838450" y="3389313"/>
              <a:ext cx="1292225" cy="254000"/>
            </p:xfrm>
            <a:graphic>
              <a:graphicData uri="http://schemas.openxmlformats.org/presentationml/2006/ole">
                <p:oleObj spid="_x0000_s904257" name="Equation" r:id="rId12" imgW="1168400" imgH="228600" progId="Equation.3">
                  <p:embed/>
                </p:oleObj>
              </a:graphicData>
            </a:graphic>
          </p:graphicFrame>
          <p:graphicFrame>
            <p:nvGraphicFramePr>
              <p:cNvPr id="4106" name="Object 32"/>
              <p:cNvGraphicFramePr>
                <a:graphicFrameLocks noChangeAspect="1"/>
              </p:cNvGraphicFramePr>
              <p:nvPr/>
            </p:nvGraphicFramePr>
            <p:xfrm>
              <a:off x="3028950" y="3651250"/>
              <a:ext cx="911225" cy="254000"/>
            </p:xfrm>
            <a:graphic>
              <a:graphicData uri="http://schemas.openxmlformats.org/presentationml/2006/ole">
                <p:oleObj spid="_x0000_s904258" name="Equation" r:id="rId13" imgW="825500" imgH="228600" progId="Equation.3">
                  <p:embed/>
                </p:oleObj>
              </a:graphicData>
            </a:graphic>
          </p:graphicFrame>
          <p:sp>
            <p:nvSpPr>
              <p:cNvPr id="4117" name="TextBox 50"/>
              <p:cNvSpPr txBox="1">
                <a:spLocks noChangeArrowheads="1"/>
              </p:cNvSpPr>
              <p:nvPr/>
            </p:nvSpPr>
            <p:spPr bwMode="auto">
              <a:xfrm flipH="1">
                <a:off x="1474788" y="3057525"/>
                <a:ext cx="1579562" cy="336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/>
                <a:r>
                  <a:rPr kumimoji="0" lang="en-GB" sz="1600" smtClean="0">
                    <a:solidFill>
                      <a:srgbClr val="000000"/>
                    </a:solidFill>
                    <a:latin typeface="Verdana" pitchFamily="34" charset="0"/>
                  </a:rPr>
                  <a:t>0.6%</a:t>
                </a:r>
                <a:endParaRPr kumimoji="0" lang="en-US" sz="1600" smtClean="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sp>
            <p:nvSpPr>
              <p:cNvPr id="4118" name="TextBox 20"/>
              <p:cNvSpPr txBox="1">
                <a:spLocks noChangeArrowheads="1"/>
              </p:cNvSpPr>
              <p:nvPr/>
            </p:nvSpPr>
            <p:spPr bwMode="auto">
              <a:xfrm>
                <a:off x="285750" y="1295400"/>
                <a:ext cx="1122363" cy="517525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kumimoji="0" lang="en-GB" sz="1400" i="1" dirty="0" smtClean="0">
                    <a:solidFill>
                      <a:srgbClr val="000000"/>
                    </a:solidFill>
                    <a:latin typeface="Verdana" pitchFamily="34" charset="0"/>
                  </a:rPr>
                  <a:t>T</a:t>
                </a:r>
                <a:r>
                  <a:rPr kumimoji="0" lang="en-GB" sz="1400" b="1" i="1" dirty="0" smtClean="0">
                    <a:solidFill>
                      <a:srgbClr val="000000"/>
                    </a:solidFill>
                    <a:latin typeface="Verdana" pitchFamily="34" charset="0"/>
                  </a:rPr>
                  <a:t> </a:t>
                </a:r>
                <a:r>
                  <a:rPr kumimoji="0" lang="en-GB" sz="1400" dirty="0" smtClean="0">
                    <a:solidFill>
                      <a:srgbClr val="000000"/>
                    </a:solidFill>
                    <a:latin typeface="Verdana" pitchFamily="34" charset="0"/>
                  </a:rPr>
                  <a:t>=100 K</a:t>
                </a:r>
              </a:p>
              <a:p>
                <a:pPr algn="ctr" eaLnBrk="0" hangingPunct="0"/>
                <a:r>
                  <a:rPr kumimoji="0" lang="en-GB" sz="1400" dirty="0" smtClean="0">
                    <a:solidFill>
                      <a:srgbClr val="000000"/>
                    </a:solidFill>
                    <a:latin typeface="Symbol" pitchFamily="18" charset="2"/>
                  </a:rPr>
                  <a:t>u</a:t>
                </a:r>
                <a:r>
                  <a:rPr kumimoji="0" lang="en-GB" sz="1400" dirty="0" smtClean="0">
                    <a:solidFill>
                      <a:srgbClr val="000000"/>
                    </a:solidFill>
                    <a:latin typeface="Verdana" pitchFamily="34" charset="0"/>
                  </a:rPr>
                  <a:t>= 2.9THz</a:t>
                </a:r>
                <a:endParaRPr kumimoji="0" lang="en-US" sz="1400" dirty="0" smtClean="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graphicFrame>
            <p:nvGraphicFramePr>
              <p:cNvPr id="4107" name="Object 33"/>
              <p:cNvGraphicFramePr>
                <a:graphicFrameLocks noChangeAspect="1"/>
              </p:cNvGraphicFramePr>
              <p:nvPr/>
            </p:nvGraphicFramePr>
            <p:xfrm>
              <a:off x="2960688" y="2055813"/>
              <a:ext cx="1025525" cy="254000"/>
            </p:xfrm>
            <a:graphic>
              <a:graphicData uri="http://schemas.openxmlformats.org/presentationml/2006/ole">
                <p:oleObj spid="_x0000_s904259" name="Equation" r:id="rId14" imgW="927100" imgH="228600" progId="Equation.3">
                  <p:embed/>
                </p:oleObj>
              </a:graphicData>
            </a:graphic>
          </p:graphicFrame>
          <p:sp>
            <p:nvSpPr>
              <p:cNvPr id="4146" name="Text Box 51"/>
              <p:cNvSpPr txBox="1">
                <a:spLocks noChangeArrowheads="1"/>
              </p:cNvSpPr>
              <p:nvPr/>
            </p:nvSpPr>
            <p:spPr bwMode="auto">
              <a:xfrm>
                <a:off x="1328738" y="995363"/>
                <a:ext cx="1322387" cy="39687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kumimoji="0" lang="en-GB" sz="2000" smtClean="0">
                    <a:solidFill>
                      <a:srgbClr val="000000"/>
                    </a:solidFill>
                    <a:latin typeface="Verdana" pitchFamily="34" charset="0"/>
                  </a:rPr>
                  <a:t>InAs</a:t>
                </a:r>
                <a:r>
                  <a:rPr kumimoji="0" lang="en-GB" sz="2000" baseline="-25000" smtClean="0">
                    <a:solidFill>
                      <a:srgbClr val="000000"/>
                    </a:solidFill>
                    <a:latin typeface="Verdana" pitchFamily="34" charset="0"/>
                  </a:rPr>
                  <a:t>1-x</a:t>
                </a:r>
                <a:r>
                  <a:rPr kumimoji="0" lang="en-GB" sz="2000" smtClean="0">
                    <a:solidFill>
                      <a:srgbClr val="000000"/>
                    </a:solidFill>
                    <a:latin typeface="Verdana" pitchFamily="34" charset="0"/>
                  </a:rPr>
                  <a:t>N</a:t>
                </a:r>
                <a:r>
                  <a:rPr kumimoji="0" lang="en-GB" sz="2000" baseline="-25000" smtClean="0">
                    <a:solidFill>
                      <a:srgbClr val="000000"/>
                    </a:solidFill>
                    <a:latin typeface="Verdana" pitchFamily="34" charset="0"/>
                  </a:rPr>
                  <a:t>x</a:t>
                </a:r>
                <a:endParaRPr kumimoji="0" lang="en-US" sz="2000" baseline="-25000" smtClean="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</p:grpSp>
      </p:grp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0" y="188640"/>
            <a:ext cx="91852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GB" sz="3200" b="1" dirty="0" err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InAsN</a:t>
            </a:r>
            <a:r>
              <a:rPr kumimoji="0" lang="en-GB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- Cyclotron Resonance</a:t>
            </a:r>
            <a:endParaRPr kumimoji="0" lang="en-GB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0" name="TextBox 11"/>
          <p:cNvSpPr txBox="1">
            <a:spLocks noChangeArrowheads="1"/>
          </p:cNvSpPr>
          <p:nvPr/>
        </p:nvSpPr>
        <p:spPr bwMode="auto">
          <a:xfrm>
            <a:off x="133350" y="747713"/>
            <a:ext cx="88280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kumimoji="0" lang="en-GB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Magneto-transmission in pulsed magnetic field B up to 60T and monochromatic excitation by </a:t>
            </a:r>
            <a:r>
              <a:rPr kumimoji="0" lang="en-GB" sz="1600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QCL</a:t>
            </a:r>
            <a:r>
              <a:rPr kumimoji="0" lang="en-GB" sz="1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70" name="Rectangle 22"/>
          <p:cNvSpPr>
            <a:spLocks noChangeArrowheads="1"/>
          </p:cNvSpPr>
          <p:nvPr/>
        </p:nvSpPr>
        <p:spPr bwMode="auto">
          <a:xfrm>
            <a:off x="125412" y="1201778"/>
            <a:ext cx="883602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kumimoji="0" lang="en-US" sz="1400" dirty="0">
                <a:solidFill>
                  <a:srgbClr val="0000FF"/>
                </a:solidFill>
                <a:latin typeface="Verdana" pitchFamily="34" charset="0"/>
              </a:rPr>
              <a:t>Minimum at the resonance field </a:t>
            </a:r>
            <a:r>
              <a:rPr kumimoji="0" lang="en-US" sz="1400" dirty="0" err="1">
                <a:solidFill>
                  <a:srgbClr val="0000FF"/>
                </a:solidFill>
                <a:latin typeface="Verdana" pitchFamily="34" charset="0"/>
              </a:rPr>
              <a:t>B</a:t>
            </a:r>
            <a:r>
              <a:rPr kumimoji="0" lang="en-US" sz="1400" baseline="-25000" dirty="0" err="1">
                <a:solidFill>
                  <a:srgbClr val="0000FF"/>
                </a:solidFill>
                <a:latin typeface="Verdana" pitchFamily="34" charset="0"/>
              </a:rPr>
              <a:t>c</a:t>
            </a:r>
            <a:r>
              <a:rPr kumimoji="0" lang="en-US" sz="1400" baseline="-25000" dirty="0">
                <a:solidFill>
                  <a:srgbClr val="0000FF"/>
                </a:solidFill>
                <a:latin typeface="Verdana" pitchFamily="34" charset="0"/>
              </a:rPr>
              <a:t> </a:t>
            </a:r>
            <a:r>
              <a:rPr kumimoji="0" lang="en-US" sz="1400" dirty="0">
                <a:solidFill>
                  <a:srgbClr val="0000FF"/>
                </a:solidFill>
                <a:latin typeface="Verdana" pitchFamily="34" charset="0"/>
              </a:rPr>
              <a:t> gives </a:t>
            </a:r>
            <a:r>
              <a:rPr kumimoji="0" lang="en-US" sz="1400" b="1" dirty="0">
                <a:solidFill>
                  <a:srgbClr val="0000FF"/>
                </a:solidFill>
                <a:latin typeface="Verdana" pitchFamily="34" charset="0"/>
              </a:rPr>
              <a:t>m</a:t>
            </a:r>
            <a:r>
              <a:rPr kumimoji="0" lang="en-US" sz="1400" b="1" baseline="-25000" dirty="0">
                <a:solidFill>
                  <a:srgbClr val="0000FF"/>
                </a:solidFill>
                <a:latin typeface="Verdana" pitchFamily="34" charset="0"/>
              </a:rPr>
              <a:t>e</a:t>
            </a:r>
            <a:r>
              <a:rPr kumimoji="0" lang="en-US" sz="1400" b="1" dirty="0">
                <a:solidFill>
                  <a:srgbClr val="0000FF"/>
                </a:solidFill>
                <a:latin typeface="Verdana" pitchFamily="34" charset="0"/>
              </a:rPr>
              <a:t>* = </a:t>
            </a:r>
            <a:r>
              <a:rPr kumimoji="0" lang="en-US" sz="1400" b="1" dirty="0" err="1">
                <a:solidFill>
                  <a:srgbClr val="0000FF"/>
                </a:solidFill>
                <a:latin typeface="Verdana" pitchFamily="34" charset="0"/>
              </a:rPr>
              <a:t>eB</a:t>
            </a:r>
            <a:r>
              <a:rPr kumimoji="0" lang="en-US" sz="1400" b="1" baseline="-25000" dirty="0" err="1">
                <a:solidFill>
                  <a:srgbClr val="0000FF"/>
                </a:solidFill>
                <a:latin typeface="Verdana" pitchFamily="34" charset="0"/>
              </a:rPr>
              <a:t>C</a:t>
            </a:r>
            <a:r>
              <a:rPr kumimoji="0" lang="en-US" sz="1400" b="1" dirty="0" err="1">
                <a:solidFill>
                  <a:srgbClr val="0000FF"/>
                </a:solidFill>
                <a:latin typeface="Symbol" pitchFamily="18" charset="2"/>
              </a:rPr>
              <a:t>l</a:t>
            </a:r>
            <a:r>
              <a:rPr kumimoji="0" lang="en-US" sz="1400" b="1" dirty="0">
                <a:solidFill>
                  <a:srgbClr val="0000FF"/>
                </a:solidFill>
                <a:latin typeface="Verdana" pitchFamily="34" charset="0"/>
              </a:rPr>
              <a:t>/(2</a:t>
            </a:r>
            <a:r>
              <a:rPr kumimoji="0" lang="en-US" sz="1400" b="1" dirty="0">
                <a:solidFill>
                  <a:srgbClr val="0000FF"/>
                </a:solidFill>
                <a:latin typeface="Symbol" pitchFamily="18" charset="2"/>
              </a:rPr>
              <a:t>p</a:t>
            </a:r>
            <a:r>
              <a:rPr kumimoji="0" lang="en-US" sz="1400" b="1" dirty="0">
                <a:solidFill>
                  <a:srgbClr val="0000FF"/>
                </a:solidFill>
                <a:latin typeface="Verdana" pitchFamily="34" charset="0"/>
              </a:rPr>
              <a:t>c)</a:t>
            </a:r>
          </a:p>
        </p:txBody>
      </p:sp>
      <p:sp>
        <p:nvSpPr>
          <p:cNvPr id="71" name="Rectangle 40"/>
          <p:cNvSpPr>
            <a:spLocks noChangeArrowheads="1"/>
          </p:cNvSpPr>
          <p:nvPr/>
        </p:nvSpPr>
        <p:spPr bwMode="auto">
          <a:xfrm>
            <a:off x="3563887" y="6056313"/>
            <a:ext cx="56213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kumimoji="0" lang="en-US" sz="1600" dirty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Area of the CR minimum gives </a:t>
            </a:r>
            <a:r>
              <a:rPr kumimoji="0" lang="en-US" sz="1600" b="1" dirty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electron density </a:t>
            </a:r>
            <a:r>
              <a:rPr kumimoji="0" lang="en-US" sz="1600" b="1" i="1" dirty="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26486" y="1711418"/>
            <a:ext cx="37324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Calibri" pitchFamily="34" charset="0"/>
              </a:rPr>
              <a:t>CR quenches in </a:t>
            </a:r>
            <a:r>
              <a:rPr lang="en-GB" sz="1600" dirty="0" err="1" smtClean="0">
                <a:latin typeface="Calibri" pitchFamily="34" charset="0"/>
              </a:rPr>
              <a:t>GaAsN</a:t>
            </a:r>
            <a:r>
              <a:rPr lang="en-GB" sz="1600" dirty="0" smtClean="0">
                <a:latin typeface="Calibri" pitchFamily="34" charset="0"/>
              </a:rPr>
              <a:t> (0.1%) due to low </a:t>
            </a:r>
            <a:r>
              <a:rPr lang="el-GR" sz="1600" dirty="0" smtClean="0">
                <a:latin typeface="Calibri" pitchFamily="34" charset="0"/>
              </a:rPr>
              <a:t>μ</a:t>
            </a:r>
            <a:endParaRPr lang="en-GB" sz="16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651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715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052736"/>
            <a:ext cx="2699792" cy="2652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082" y="188640"/>
            <a:ext cx="8229600" cy="1008112"/>
          </a:xfrm>
        </p:spPr>
        <p:txBody>
          <a:bodyPr>
            <a:normAutofit/>
          </a:bodyPr>
          <a:lstStyle/>
          <a:p>
            <a:pPr algn="l"/>
            <a:r>
              <a:rPr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Photoreflectance Spectroscopy</a:t>
            </a:r>
            <a:endParaRPr lang="en-GB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 cstate="print"/>
          <a:srcRect l="-11612" r="-14291" b="-14745"/>
          <a:stretch>
            <a:fillRect/>
          </a:stretch>
        </p:blipFill>
        <p:spPr bwMode="auto">
          <a:xfrm>
            <a:off x="0" y="1101179"/>
            <a:ext cx="4297362" cy="55197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17156" name="Picture 4" descr="http://www.ochalski.com/images/prset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79101" y="1052736"/>
            <a:ext cx="2981131" cy="2808312"/>
          </a:xfrm>
          <a:prstGeom prst="rect">
            <a:avLst/>
          </a:prstGeom>
          <a:noFill/>
        </p:spPr>
      </p:pic>
      <p:pic>
        <p:nvPicPr>
          <p:cNvPr id="81715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3839" y="4077072"/>
            <a:ext cx="3214290" cy="742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715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3839" y="4653136"/>
            <a:ext cx="2232248" cy="706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953839" y="3717032"/>
            <a:ext cx="392806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latin typeface="+mn-lt"/>
              </a:rPr>
              <a:t>PR spectra can be fitted using </a:t>
            </a:r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r>
              <a:rPr lang="en-GB" sz="1800" dirty="0" smtClean="0">
                <a:latin typeface="+mn-lt"/>
              </a:rPr>
              <a:t>where </a:t>
            </a:r>
            <a:r>
              <a:rPr lang="en-GB" sz="1800" i="1" dirty="0" smtClean="0">
                <a:latin typeface="+mn-lt"/>
              </a:rPr>
              <a:t>C</a:t>
            </a:r>
            <a:r>
              <a:rPr lang="en-GB" sz="1800" dirty="0" smtClean="0">
                <a:latin typeface="+mn-lt"/>
              </a:rPr>
              <a:t> and </a:t>
            </a:r>
            <a:r>
              <a:rPr lang="el-GR" sz="1800" i="1" dirty="0" smtClean="0">
                <a:latin typeface="+mn-lt"/>
              </a:rPr>
              <a:t>θ</a:t>
            </a:r>
            <a:r>
              <a:rPr lang="en-GB" sz="1800" dirty="0" smtClean="0">
                <a:latin typeface="+mn-lt"/>
              </a:rPr>
              <a:t> are amplitude and phase</a:t>
            </a:r>
          </a:p>
          <a:p>
            <a:r>
              <a:rPr lang="en-GB" sz="1800" dirty="0" smtClean="0">
                <a:latin typeface="+mn-lt"/>
              </a:rPr>
              <a:t>m=2.5 for b-b </a:t>
            </a:r>
            <a:endParaRPr lang="en-GB" sz="1800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59632" y="6124654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latin typeface="Calibri" pitchFamily="34" charset="0"/>
                <a:cs typeface="Calibri" pitchFamily="34" charset="0"/>
              </a:rPr>
              <a:t>InAsN on InAs</a:t>
            </a:r>
            <a:endParaRPr lang="en-GB" sz="1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507998" y="3538402"/>
            <a:ext cx="168782" cy="203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3635896" y="980728"/>
            <a:ext cx="144016" cy="29523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3679101" y="980728"/>
            <a:ext cx="3125147" cy="1204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3324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4325" y="947738"/>
            <a:ext cx="1254125" cy="519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kumimoji="0" lang="en-GB" sz="28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InAsN</a:t>
            </a:r>
            <a:endParaRPr kumimoji="0" lang="en-US" sz="280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15363" name="TextBox 6"/>
          <p:cNvSpPr txBox="1">
            <a:spLocks noChangeArrowheads="1"/>
          </p:cNvSpPr>
          <p:nvPr/>
        </p:nvSpPr>
        <p:spPr bwMode="auto">
          <a:xfrm>
            <a:off x="293688" y="1893888"/>
            <a:ext cx="1028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800" i="1" smtClean="0">
                <a:solidFill>
                  <a:srgbClr val="000000"/>
                </a:solidFill>
                <a:latin typeface="Verdana" pitchFamily="34" charset="0"/>
              </a:rPr>
              <a:t>X</a:t>
            </a:r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-valley</a:t>
            </a:r>
            <a:endParaRPr kumimoji="0" lang="en-US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5364" name="TextBox 9"/>
          <p:cNvSpPr txBox="1">
            <a:spLocks noChangeArrowheads="1"/>
          </p:cNvSpPr>
          <p:nvPr/>
        </p:nvSpPr>
        <p:spPr bwMode="auto">
          <a:xfrm>
            <a:off x="3005138" y="2379663"/>
            <a:ext cx="9985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800" i="1" smtClean="0">
                <a:solidFill>
                  <a:srgbClr val="000000"/>
                </a:solidFill>
                <a:latin typeface="Verdana" pitchFamily="34" charset="0"/>
              </a:rPr>
              <a:t>L</a:t>
            </a:r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-valley</a:t>
            </a:r>
            <a:endParaRPr kumimoji="0" lang="en-US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2" name="Freeform 11"/>
          <p:cNvSpPr/>
          <p:nvPr/>
        </p:nvSpPr>
        <p:spPr bwMode="auto">
          <a:xfrm>
            <a:off x="1165225" y="4330700"/>
            <a:ext cx="1993900" cy="327025"/>
          </a:xfrm>
          <a:custGeom>
            <a:avLst/>
            <a:gdLst>
              <a:gd name="connsiteX0" fmla="*/ 0 w 1995055"/>
              <a:gd name="connsiteY0" fmla="*/ 277092 h 326968"/>
              <a:gd name="connsiteX1" fmla="*/ 648393 w 1995055"/>
              <a:gd name="connsiteY1" fmla="*/ 44335 h 326968"/>
              <a:gd name="connsiteX2" fmla="*/ 947651 w 1995055"/>
              <a:gd name="connsiteY2" fmla="*/ 11084 h 326968"/>
              <a:gd name="connsiteX3" fmla="*/ 1313411 w 1995055"/>
              <a:gd name="connsiteY3" fmla="*/ 60961 h 326968"/>
              <a:gd name="connsiteX4" fmla="*/ 1995055 w 1995055"/>
              <a:gd name="connsiteY4" fmla="*/ 326968 h 32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5055" h="326968">
                <a:moveTo>
                  <a:pt x="0" y="277092"/>
                </a:moveTo>
                <a:cubicBezTo>
                  <a:pt x="245225" y="182881"/>
                  <a:pt x="490451" y="88670"/>
                  <a:pt x="648393" y="44335"/>
                </a:cubicBezTo>
                <a:cubicBezTo>
                  <a:pt x="806335" y="0"/>
                  <a:pt x="836815" y="8313"/>
                  <a:pt x="947651" y="11084"/>
                </a:cubicBezTo>
                <a:cubicBezTo>
                  <a:pt x="1058487" y="13855"/>
                  <a:pt x="1138844" y="8314"/>
                  <a:pt x="1313411" y="60961"/>
                </a:cubicBezTo>
                <a:cubicBezTo>
                  <a:pt x="1487978" y="113608"/>
                  <a:pt x="1741516" y="220288"/>
                  <a:pt x="1995055" y="326968"/>
                </a:cubicBezTo>
              </a:path>
            </a:pathLst>
          </a:custGeom>
          <a:noFill/>
          <a:ln w="47625" cap="flat" cmpd="sng" algn="ctr">
            <a:solidFill>
              <a:srgbClr val="00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kumimoji="0" lang="en-US" b="1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3" name="Freeform 12"/>
          <p:cNvSpPr/>
          <p:nvPr/>
        </p:nvSpPr>
        <p:spPr bwMode="auto">
          <a:xfrm>
            <a:off x="1846263" y="4346575"/>
            <a:ext cx="565150" cy="457200"/>
          </a:xfrm>
          <a:custGeom>
            <a:avLst/>
            <a:gdLst>
              <a:gd name="connsiteX0" fmla="*/ 0 w 1995055"/>
              <a:gd name="connsiteY0" fmla="*/ 277092 h 326968"/>
              <a:gd name="connsiteX1" fmla="*/ 648393 w 1995055"/>
              <a:gd name="connsiteY1" fmla="*/ 44335 h 326968"/>
              <a:gd name="connsiteX2" fmla="*/ 947651 w 1995055"/>
              <a:gd name="connsiteY2" fmla="*/ 11084 h 326968"/>
              <a:gd name="connsiteX3" fmla="*/ 1313411 w 1995055"/>
              <a:gd name="connsiteY3" fmla="*/ 60961 h 326968"/>
              <a:gd name="connsiteX4" fmla="*/ 1995055 w 1995055"/>
              <a:gd name="connsiteY4" fmla="*/ 326968 h 32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5055" h="326968">
                <a:moveTo>
                  <a:pt x="0" y="277092"/>
                </a:moveTo>
                <a:cubicBezTo>
                  <a:pt x="245225" y="182881"/>
                  <a:pt x="490451" y="88670"/>
                  <a:pt x="648393" y="44335"/>
                </a:cubicBezTo>
                <a:cubicBezTo>
                  <a:pt x="806335" y="0"/>
                  <a:pt x="836815" y="8313"/>
                  <a:pt x="947651" y="11084"/>
                </a:cubicBezTo>
                <a:cubicBezTo>
                  <a:pt x="1058487" y="13855"/>
                  <a:pt x="1138844" y="8314"/>
                  <a:pt x="1313411" y="60961"/>
                </a:cubicBezTo>
                <a:cubicBezTo>
                  <a:pt x="1487978" y="113608"/>
                  <a:pt x="1741516" y="220288"/>
                  <a:pt x="1995055" y="326968"/>
                </a:cubicBezTo>
              </a:path>
            </a:pathLst>
          </a:custGeom>
          <a:noFill/>
          <a:ln w="47625" cap="flat" cmpd="sng" algn="ctr">
            <a:solidFill>
              <a:srgbClr val="00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kumimoji="0" lang="en-US" b="1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5367" name="TextBox 13"/>
          <p:cNvSpPr txBox="1">
            <a:spLocks noChangeArrowheads="1"/>
          </p:cNvSpPr>
          <p:nvPr/>
        </p:nvSpPr>
        <p:spPr bwMode="auto">
          <a:xfrm>
            <a:off x="249238" y="4006850"/>
            <a:ext cx="8207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400" smtClean="0">
                <a:solidFill>
                  <a:srgbClr val="000000"/>
                </a:solidFill>
                <a:latin typeface="Verdana" pitchFamily="34" charset="0"/>
              </a:rPr>
              <a:t>&lt;100&gt;</a:t>
            </a:r>
            <a:endParaRPr kumimoji="0" lang="en-US" sz="14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5368" name="TextBox 14"/>
          <p:cNvSpPr txBox="1">
            <a:spLocks noChangeArrowheads="1"/>
          </p:cNvSpPr>
          <p:nvPr/>
        </p:nvSpPr>
        <p:spPr bwMode="auto">
          <a:xfrm>
            <a:off x="3162300" y="4008438"/>
            <a:ext cx="8207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400" smtClean="0">
                <a:solidFill>
                  <a:srgbClr val="000000"/>
                </a:solidFill>
                <a:latin typeface="Verdana" pitchFamily="34" charset="0"/>
              </a:rPr>
              <a:t>&lt;111&gt;</a:t>
            </a:r>
            <a:endParaRPr kumimoji="0" lang="en-US" sz="1400" smtClean="0">
              <a:solidFill>
                <a:srgbClr val="000000"/>
              </a:solidFill>
              <a:latin typeface="Verdana" pitchFamily="34" charset="0"/>
            </a:endParaRPr>
          </a:p>
        </p:txBody>
      </p:sp>
      <p:cxnSp>
        <p:nvCxnSpPr>
          <p:cNvPr id="15369" name="Straight Connector 16"/>
          <p:cNvCxnSpPr>
            <a:cxnSpLocks noChangeShapeType="1"/>
          </p:cNvCxnSpPr>
          <p:nvPr/>
        </p:nvCxnSpPr>
        <p:spPr bwMode="auto">
          <a:xfrm rot="16200000" flipH="1">
            <a:off x="524669" y="3266282"/>
            <a:ext cx="3176587" cy="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5370" name="Straight Connector 18"/>
          <p:cNvCxnSpPr>
            <a:cxnSpLocks noChangeShapeType="1"/>
          </p:cNvCxnSpPr>
          <p:nvPr/>
        </p:nvCxnSpPr>
        <p:spPr bwMode="auto">
          <a:xfrm>
            <a:off x="365125" y="4305300"/>
            <a:ext cx="3575050" cy="33338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</p:spPr>
      </p:cxnSp>
      <p:sp>
        <p:nvSpPr>
          <p:cNvPr id="15371" name="TextBox 7"/>
          <p:cNvSpPr txBox="1">
            <a:spLocks noChangeArrowheads="1"/>
          </p:cNvSpPr>
          <p:nvPr/>
        </p:nvSpPr>
        <p:spPr bwMode="auto">
          <a:xfrm>
            <a:off x="1685925" y="2246313"/>
            <a:ext cx="1009650" cy="369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800" i="1" smtClean="0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-valley</a:t>
            </a:r>
            <a:endParaRPr kumimoji="0" lang="en-US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5372" name="TextBox 20"/>
          <p:cNvSpPr txBox="1">
            <a:spLocks noChangeArrowheads="1"/>
          </p:cNvSpPr>
          <p:nvPr/>
        </p:nvSpPr>
        <p:spPr bwMode="auto">
          <a:xfrm>
            <a:off x="1611313" y="1498600"/>
            <a:ext cx="992187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800" smtClean="0">
                <a:solidFill>
                  <a:srgbClr val="000000"/>
                </a:solidFill>
                <a:latin typeface="Verdana" pitchFamily="34" charset="0"/>
              </a:rPr>
              <a:t>Energy</a:t>
            </a:r>
            <a:endParaRPr kumimoji="0" lang="en-US" sz="18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5373" name="TextBox 21"/>
          <p:cNvSpPr txBox="1">
            <a:spLocks noChangeArrowheads="1"/>
          </p:cNvSpPr>
          <p:nvPr/>
        </p:nvSpPr>
        <p:spPr bwMode="auto">
          <a:xfrm>
            <a:off x="3076575" y="4394200"/>
            <a:ext cx="1295400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400" smtClean="0">
                <a:solidFill>
                  <a:srgbClr val="000000"/>
                </a:solidFill>
                <a:latin typeface="Verdana" pitchFamily="34" charset="0"/>
              </a:rPr>
              <a:t>Wave vector</a:t>
            </a:r>
            <a:endParaRPr kumimoji="0" lang="en-US" sz="14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5374" name="TextBox 22"/>
          <p:cNvSpPr txBox="1">
            <a:spLocks noChangeArrowheads="1"/>
          </p:cNvSpPr>
          <p:nvPr/>
        </p:nvSpPr>
        <p:spPr bwMode="auto">
          <a:xfrm>
            <a:off x="2800350" y="1036638"/>
            <a:ext cx="39687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E</a:t>
            </a:r>
            <a:r>
              <a:rPr kumimoji="0" lang="en-GB" sz="1600" baseline="-25000" smtClean="0">
                <a:solidFill>
                  <a:srgbClr val="000000"/>
                </a:solidFill>
                <a:latin typeface="Verdana" pitchFamily="34" charset="0"/>
              </a:rPr>
              <a:t>g-</a:t>
            </a:r>
            <a:r>
              <a:rPr kumimoji="0" lang="en-GB" sz="1600" baseline="-25000" smtClean="0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 = 0.35 eV        </a:t>
            </a:r>
          </a:p>
          <a:p>
            <a:pPr eaLnBrk="0" hangingPunct="0"/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E</a:t>
            </a:r>
            <a:r>
              <a:rPr kumimoji="0" lang="en-GB" sz="1600" baseline="-25000" smtClean="0">
                <a:solidFill>
                  <a:srgbClr val="000000"/>
                </a:solidFill>
                <a:latin typeface="Verdana" pitchFamily="34" charset="0"/>
              </a:rPr>
              <a:t>L</a:t>
            </a:r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=1.08 eV     </a:t>
            </a:r>
          </a:p>
          <a:p>
            <a:pPr eaLnBrk="0" hangingPunct="0"/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E</a:t>
            </a:r>
            <a:r>
              <a:rPr kumimoji="0" lang="en-GB" sz="1600" baseline="-25000" smtClean="0">
                <a:solidFill>
                  <a:srgbClr val="000000"/>
                </a:solidFill>
                <a:latin typeface="Verdana" pitchFamily="34" charset="0"/>
              </a:rPr>
              <a:t>X</a:t>
            </a:r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=1.37 eV</a:t>
            </a:r>
          </a:p>
        </p:txBody>
      </p:sp>
      <p:cxnSp>
        <p:nvCxnSpPr>
          <p:cNvPr id="15375" name="Straight Connector 29"/>
          <p:cNvCxnSpPr>
            <a:cxnSpLocks noChangeShapeType="1"/>
          </p:cNvCxnSpPr>
          <p:nvPr/>
        </p:nvCxnSpPr>
        <p:spPr bwMode="auto">
          <a:xfrm>
            <a:off x="1363663" y="3141663"/>
            <a:ext cx="1612900" cy="0"/>
          </a:xfrm>
          <a:prstGeom prst="line">
            <a:avLst/>
          </a:prstGeom>
          <a:noFill/>
          <a:ln w="53975" algn="ctr">
            <a:solidFill>
              <a:srgbClr val="FF0000"/>
            </a:solidFill>
            <a:prstDash val="sysDash"/>
            <a:round/>
            <a:headEnd/>
            <a:tailEnd/>
          </a:ln>
        </p:spPr>
      </p:cxnSp>
      <p:sp>
        <p:nvSpPr>
          <p:cNvPr id="15376" name="TextBox 34"/>
          <p:cNvSpPr txBox="1">
            <a:spLocks noChangeArrowheads="1"/>
          </p:cNvSpPr>
          <p:nvPr/>
        </p:nvSpPr>
        <p:spPr bwMode="auto">
          <a:xfrm>
            <a:off x="1233488" y="2759075"/>
            <a:ext cx="4143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mtClean="0">
                <a:solidFill>
                  <a:srgbClr val="FF0000"/>
                </a:solidFill>
                <a:latin typeface="Verdana" pitchFamily="34" charset="0"/>
              </a:rPr>
              <a:t>N</a:t>
            </a:r>
            <a:endParaRPr kumimoji="0" lang="en-US" smtClean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22" name="Freeform 21"/>
          <p:cNvSpPr/>
          <p:nvPr/>
        </p:nvSpPr>
        <p:spPr bwMode="auto">
          <a:xfrm>
            <a:off x="681038" y="2349500"/>
            <a:ext cx="3043237" cy="1722438"/>
          </a:xfrm>
          <a:custGeom>
            <a:avLst/>
            <a:gdLst>
              <a:gd name="connsiteX0" fmla="*/ 0 w 3607724"/>
              <a:gd name="connsiteY0" fmla="*/ 44334 h 1723505"/>
              <a:gd name="connsiteX1" fmla="*/ 182880 w 3607724"/>
              <a:gd name="connsiteY1" fmla="*/ 410094 h 1723505"/>
              <a:gd name="connsiteX2" fmla="*/ 382386 w 3607724"/>
              <a:gd name="connsiteY2" fmla="*/ 543098 h 1723505"/>
              <a:gd name="connsiteX3" fmla="*/ 581891 w 3607724"/>
              <a:gd name="connsiteY3" fmla="*/ 410094 h 1723505"/>
              <a:gd name="connsiteX4" fmla="*/ 814648 w 3607724"/>
              <a:gd name="connsiteY4" fmla="*/ 77585 h 1723505"/>
              <a:gd name="connsiteX5" fmla="*/ 964277 w 3607724"/>
              <a:gd name="connsiteY5" fmla="*/ 44334 h 1723505"/>
              <a:gd name="connsiteX6" fmla="*/ 1163782 w 3607724"/>
              <a:gd name="connsiteY6" fmla="*/ 343592 h 1723505"/>
              <a:gd name="connsiteX7" fmla="*/ 1429789 w 3607724"/>
              <a:gd name="connsiteY7" fmla="*/ 1174865 h 1723505"/>
              <a:gd name="connsiteX8" fmla="*/ 1612669 w 3607724"/>
              <a:gd name="connsiteY8" fmla="*/ 1607127 h 1723505"/>
              <a:gd name="connsiteX9" fmla="*/ 1778924 w 3607724"/>
              <a:gd name="connsiteY9" fmla="*/ 1640378 h 1723505"/>
              <a:gd name="connsiteX10" fmla="*/ 2028306 w 3607724"/>
              <a:gd name="connsiteY10" fmla="*/ 1108363 h 1723505"/>
              <a:gd name="connsiteX11" fmla="*/ 2277688 w 3607724"/>
              <a:gd name="connsiteY11" fmla="*/ 543098 h 1723505"/>
              <a:gd name="connsiteX12" fmla="*/ 2410691 w 3607724"/>
              <a:gd name="connsiteY12" fmla="*/ 393469 h 1723505"/>
              <a:gd name="connsiteX13" fmla="*/ 2543695 w 3607724"/>
              <a:gd name="connsiteY13" fmla="*/ 443345 h 1723505"/>
              <a:gd name="connsiteX14" fmla="*/ 2759826 w 3607724"/>
              <a:gd name="connsiteY14" fmla="*/ 609600 h 1723505"/>
              <a:gd name="connsiteX15" fmla="*/ 2926080 w 3607724"/>
              <a:gd name="connsiteY15" fmla="*/ 709352 h 1723505"/>
              <a:gd name="connsiteX16" fmla="*/ 3108960 w 3607724"/>
              <a:gd name="connsiteY16" fmla="*/ 742603 h 1723505"/>
              <a:gd name="connsiteX17" fmla="*/ 3258589 w 3607724"/>
              <a:gd name="connsiteY17" fmla="*/ 676102 h 1723505"/>
              <a:gd name="connsiteX18" fmla="*/ 3408219 w 3607724"/>
              <a:gd name="connsiteY18" fmla="*/ 559723 h 1723505"/>
              <a:gd name="connsiteX19" fmla="*/ 3607724 w 3607724"/>
              <a:gd name="connsiteY19" fmla="*/ 376843 h 1723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07724" h="1723505">
                <a:moveTo>
                  <a:pt x="0" y="44334"/>
                </a:moveTo>
                <a:cubicBezTo>
                  <a:pt x="59574" y="185650"/>
                  <a:pt x="119149" y="326967"/>
                  <a:pt x="182880" y="410094"/>
                </a:cubicBezTo>
                <a:cubicBezTo>
                  <a:pt x="246611" y="493221"/>
                  <a:pt x="315884" y="543098"/>
                  <a:pt x="382386" y="543098"/>
                </a:cubicBezTo>
                <a:cubicBezTo>
                  <a:pt x="448888" y="543098"/>
                  <a:pt x="509847" y="487679"/>
                  <a:pt x="581891" y="410094"/>
                </a:cubicBezTo>
                <a:cubicBezTo>
                  <a:pt x="653935" y="332509"/>
                  <a:pt x="750917" y="138545"/>
                  <a:pt x="814648" y="77585"/>
                </a:cubicBezTo>
                <a:cubicBezTo>
                  <a:pt x="878379" y="16625"/>
                  <a:pt x="906088" y="0"/>
                  <a:pt x="964277" y="44334"/>
                </a:cubicBezTo>
                <a:cubicBezTo>
                  <a:pt x="1022466" y="88669"/>
                  <a:pt x="1086197" y="155170"/>
                  <a:pt x="1163782" y="343592"/>
                </a:cubicBezTo>
                <a:cubicBezTo>
                  <a:pt x="1241367" y="532014"/>
                  <a:pt x="1354975" y="964276"/>
                  <a:pt x="1429789" y="1174865"/>
                </a:cubicBezTo>
                <a:cubicBezTo>
                  <a:pt x="1504604" y="1385454"/>
                  <a:pt x="1554480" y="1529542"/>
                  <a:pt x="1612669" y="1607127"/>
                </a:cubicBezTo>
                <a:cubicBezTo>
                  <a:pt x="1670858" y="1684712"/>
                  <a:pt x="1709651" y="1723505"/>
                  <a:pt x="1778924" y="1640378"/>
                </a:cubicBezTo>
                <a:cubicBezTo>
                  <a:pt x="1848197" y="1557251"/>
                  <a:pt x="1945179" y="1291243"/>
                  <a:pt x="2028306" y="1108363"/>
                </a:cubicBezTo>
                <a:cubicBezTo>
                  <a:pt x="2111433" y="925483"/>
                  <a:pt x="2213957" y="662247"/>
                  <a:pt x="2277688" y="543098"/>
                </a:cubicBezTo>
                <a:cubicBezTo>
                  <a:pt x="2341419" y="423949"/>
                  <a:pt x="2366357" y="410095"/>
                  <a:pt x="2410691" y="393469"/>
                </a:cubicBezTo>
                <a:cubicBezTo>
                  <a:pt x="2455026" y="376844"/>
                  <a:pt x="2485506" y="407323"/>
                  <a:pt x="2543695" y="443345"/>
                </a:cubicBezTo>
                <a:cubicBezTo>
                  <a:pt x="2601884" y="479367"/>
                  <a:pt x="2696095" y="565266"/>
                  <a:pt x="2759826" y="609600"/>
                </a:cubicBezTo>
                <a:cubicBezTo>
                  <a:pt x="2823557" y="653935"/>
                  <a:pt x="2867891" y="687185"/>
                  <a:pt x="2926080" y="709352"/>
                </a:cubicBezTo>
                <a:cubicBezTo>
                  <a:pt x="2984269" y="731519"/>
                  <a:pt x="3053542" y="748145"/>
                  <a:pt x="3108960" y="742603"/>
                </a:cubicBezTo>
                <a:cubicBezTo>
                  <a:pt x="3164378" y="737061"/>
                  <a:pt x="3208713" y="706582"/>
                  <a:pt x="3258589" y="676102"/>
                </a:cubicBezTo>
                <a:cubicBezTo>
                  <a:pt x="3308465" y="645622"/>
                  <a:pt x="3350030" y="609600"/>
                  <a:pt x="3408219" y="559723"/>
                </a:cubicBezTo>
                <a:cubicBezTo>
                  <a:pt x="3466408" y="509846"/>
                  <a:pt x="3537066" y="443344"/>
                  <a:pt x="3607724" y="376843"/>
                </a:cubicBezTo>
              </a:path>
            </a:pathLst>
          </a:custGeom>
          <a:noFill/>
          <a:ln w="41275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kumimoji="0" lang="en-US" b="1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30750" y="1008063"/>
            <a:ext cx="1370013" cy="519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kumimoji="0" lang="en-GB" sz="28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GaAsN</a:t>
            </a:r>
            <a:endParaRPr kumimoji="0" lang="en-US" sz="280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15379" name="TextBox 6"/>
          <p:cNvSpPr txBox="1">
            <a:spLocks noChangeArrowheads="1"/>
          </p:cNvSpPr>
          <p:nvPr/>
        </p:nvSpPr>
        <p:spPr bwMode="auto">
          <a:xfrm>
            <a:off x="5002213" y="2030413"/>
            <a:ext cx="1028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800" i="1" smtClean="0">
                <a:solidFill>
                  <a:srgbClr val="000000"/>
                </a:solidFill>
                <a:latin typeface="Verdana" pitchFamily="34" charset="0"/>
              </a:rPr>
              <a:t>X</a:t>
            </a:r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-valley</a:t>
            </a:r>
            <a:endParaRPr kumimoji="0" lang="en-US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5380" name="TextBox 9"/>
          <p:cNvSpPr txBox="1">
            <a:spLocks noChangeArrowheads="1"/>
          </p:cNvSpPr>
          <p:nvPr/>
        </p:nvSpPr>
        <p:spPr bwMode="auto">
          <a:xfrm>
            <a:off x="7713663" y="2365375"/>
            <a:ext cx="9985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800" i="1" smtClean="0">
                <a:solidFill>
                  <a:srgbClr val="000000"/>
                </a:solidFill>
                <a:latin typeface="Verdana" pitchFamily="34" charset="0"/>
              </a:rPr>
              <a:t>L</a:t>
            </a:r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-valley</a:t>
            </a:r>
            <a:endParaRPr kumimoji="0" lang="en-US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5" name="Freeform 24"/>
          <p:cNvSpPr/>
          <p:nvPr/>
        </p:nvSpPr>
        <p:spPr bwMode="auto">
          <a:xfrm>
            <a:off x="5873750" y="4348163"/>
            <a:ext cx="1993900" cy="327025"/>
          </a:xfrm>
          <a:custGeom>
            <a:avLst/>
            <a:gdLst>
              <a:gd name="connsiteX0" fmla="*/ 0 w 1995055"/>
              <a:gd name="connsiteY0" fmla="*/ 277092 h 326968"/>
              <a:gd name="connsiteX1" fmla="*/ 648393 w 1995055"/>
              <a:gd name="connsiteY1" fmla="*/ 44335 h 326968"/>
              <a:gd name="connsiteX2" fmla="*/ 947651 w 1995055"/>
              <a:gd name="connsiteY2" fmla="*/ 11084 h 326968"/>
              <a:gd name="connsiteX3" fmla="*/ 1313411 w 1995055"/>
              <a:gd name="connsiteY3" fmla="*/ 60961 h 326968"/>
              <a:gd name="connsiteX4" fmla="*/ 1995055 w 1995055"/>
              <a:gd name="connsiteY4" fmla="*/ 326968 h 32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5055" h="326968">
                <a:moveTo>
                  <a:pt x="0" y="277092"/>
                </a:moveTo>
                <a:cubicBezTo>
                  <a:pt x="245225" y="182881"/>
                  <a:pt x="490451" y="88670"/>
                  <a:pt x="648393" y="44335"/>
                </a:cubicBezTo>
                <a:cubicBezTo>
                  <a:pt x="806335" y="0"/>
                  <a:pt x="836815" y="8313"/>
                  <a:pt x="947651" y="11084"/>
                </a:cubicBezTo>
                <a:cubicBezTo>
                  <a:pt x="1058487" y="13855"/>
                  <a:pt x="1138844" y="8314"/>
                  <a:pt x="1313411" y="60961"/>
                </a:cubicBezTo>
                <a:cubicBezTo>
                  <a:pt x="1487978" y="113608"/>
                  <a:pt x="1741516" y="220288"/>
                  <a:pt x="1995055" y="326968"/>
                </a:cubicBezTo>
              </a:path>
            </a:pathLst>
          </a:custGeom>
          <a:noFill/>
          <a:ln w="47625" cap="flat" cmpd="sng" algn="ctr">
            <a:solidFill>
              <a:srgbClr val="00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kumimoji="0" lang="en-US" b="1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26" name="Freeform 25"/>
          <p:cNvSpPr/>
          <p:nvPr/>
        </p:nvSpPr>
        <p:spPr bwMode="auto">
          <a:xfrm>
            <a:off x="6554788" y="4349750"/>
            <a:ext cx="565150" cy="457200"/>
          </a:xfrm>
          <a:custGeom>
            <a:avLst/>
            <a:gdLst>
              <a:gd name="connsiteX0" fmla="*/ 0 w 1995055"/>
              <a:gd name="connsiteY0" fmla="*/ 277092 h 326968"/>
              <a:gd name="connsiteX1" fmla="*/ 648393 w 1995055"/>
              <a:gd name="connsiteY1" fmla="*/ 44335 h 326968"/>
              <a:gd name="connsiteX2" fmla="*/ 947651 w 1995055"/>
              <a:gd name="connsiteY2" fmla="*/ 11084 h 326968"/>
              <a:gd name="connsiteX3" fmla="*/ 1313411 w 1995055"/>
              <a:gd name="connsiteY3" fmla="*/ 60961 h 326968"/>
              <a:gd name="connsiteX4" fmla="*/ 1995055 w 1995055"/>
              <a:gd name="connsiteY4" fmla="*/ 326968 h 32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5055" h="326968">
                <a:moveTo>
                  <a:pt x="0" y="277092"/>
                </a:moveTo>
                <a:cubicBezTo>
                  <a:pt x="245225" y="182881"/>
                  <a:pt x="490451" y="88670"/>
                  <a:pt x="648393" y="44335"/>
                </a:cubicBezTo>
                <a:cubicBezTo>
                  <a:pt x="806335" y="0"/>
                  <a:pt x="836815" y="8313"/>
                  <a:pt x="947651" y="11084"/>
                </a:cubicBezTo>
                <a:cubicBezTo>
                  <a:pt x="1058487" y="13855"/>
                  <a:pt x="1138844" y="8314"/>
                  <a:pt x="1313411" y="60961"/>
                </a:cubicBezTo>
                <a:cubicBezTo>
                  <a:pt x="1487978" y="113608"/>
                  <a:pt x="1741516" y="220288"/>
                  <a:pt x="1995055" y="326968"/>
                </a:cubicBezTo>
              </a:path>
            </a:pathLst>
          </a:custGeom>
          <a:noFill/>
          <a:ln w="47625" cap="flat" cmpd="sng" algn="ctr">
            <a:solidFill>
              <a:srgbClr val="00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kumimoji="0" lang="en-US" b="1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5383" name="TextBox 13"/>
          <p:cNvSpPr txBox="1">
            <a:spLocks noChangeArrowheads="1"/>
          </p:cNvSpPr>
          <p:nvPr/>
        </p:nvSpPr>
        <p:spPr bwMode="auto">
          <a:xfrm>
            <a:off x="4991100" y="4027488"/>
            <a:ext cx="8207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400" smtClean="0">
                <a:solidFill>
                  <a:srgbClr val="000000"/>
                </a:solidFill>
                <a:latin typeface="Verdana" pitchFamily="34" charset="0"/>
              </a:rPr>
              <a:t>&lt;100&gt;</a:t>
            </a:r>
            <a:endParaRPr kumimoji="0" lang="en-US" sz="14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5384" name="TextBox 14"/>
          <p:cNvSpPr txBox="1">
            <a:spLocks noChangeArrowheads="1"/>
          </p:cNvSpPr>
          <p:nvPr/>
        </p:nvSpPr>
        <p:spPr bwMode="auto">
          <a:xfrm>
            <a:off x="8018463" y="4029075"/>
            <a:ext cx="8207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400" smtClean="0">
                <a:solidFill>
                  <a:srgbClr val="000000"/>
                </a:solidFill>
                <a:latin typeface="Verdana" pitchFamily="34" charset="0"/>
              </a:rPr>
              <a:t>&lt;111&gt;</a:t>
            </a:r>
            <a:endParaRPr kumimoji="0" lang="en-US" sz="1400" smtClean="0">
              <a:solidFill>
                <a:srgbClr val="000000"/>
              </a:solidFill>
              <a:latin typeface="Verdana" pitchFamily="34" charset="0"/>
            </a:endParaRPr>
          </a:p>
        </p:txBody>
      </p:sp>
      <p:cxnSp>
        <p:nvCxnSpPr>
          <p:cNvPr id="15385" name="Straight Connector 16"/>
          <p:cNvCxnSpPr>
            <a:cxnSpLocks noChangeShapeType="1"/>
          </p:cNvCxnSpPr>
          <p:nvPr/>
        </p:nvCxnSpPr>
        <p:spPr bwMode="auto">
          <a:xfrm rot="16200000" flipH="1">
            <a:off x="5233194" y="3286919"/>
            <a:ext cx="3176588" cy="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5386" name="Straight Connector 18"/>
          <p:cNvCxnSpPr>
            <a:cxnSpLocks noChangeShapeType="1"/>
          </p:cNvCxnSpPr>
          <p:nvPr/>
        </p:nvCxnSpPr>
        <p:spPr bwMode="auto">
          <a:xfrm flipV="1">
            <a:off x="5087938" y="4338638"/>
            <a:ext cx="3657600" cy="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</p:spPr>
      </p:cxnSp>
      <p:sp>
        <p:nvSpPr>
          <p:cNvPr id="15387" name="TextBox 7"/>
          <p:cNvSpPr txBox="1">
            <a:spLocks noChangeArrowheads="1"/>
          </p:cNvSpPr>
          <p:nvPr/>
        </p:nvSpPr>
        <p:spPr bwMode="auto">
          <a:xfrm>
            <a:off x="6394450" y="2266950"/>
            <a:ext cx="1009650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800" i="1" smtClean="0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-valley</a:t>
            </a:r>
            <a:endParaRPr kumimoji="0" lang="en-US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5388" name="TextBox 20"/>
          <p:cNvSpPr txBox="1">
            <a:spLocks noChangeArrowheads="1"/>
          </p:cNvSpPr>
          <p:nvPr/>
        </p:nvSpPr>
        <p:spPr bwMode="auto">
          <a:xfrm>
            <a:off x="6319838" y="1519238"/>
            <a:ext cx="992187" cy="369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1800" smtClean="0">
                <a:solidFill>
                  <a:srgbClr val="000000"/>
                </a:solidFill>
                <a:latin typeface="Verdana" pitchFamily="34" charset="0"/>
              </a:rPr>
              <a:t>Energy</a:t>
            </a:r>
            <a:endParaRPr kumimoji="0" lang="en-US" sz="1800" smtClean="0">
              <a:solidFill>
                <a:srgbClr val="000000"/>
              </a:solidFill>
              <a:latin typeface="Verdana" pitchFamily="34" charset="0"/>
            </a:endParaRPr>
          </a:p>
        </p:txBody>
      </p:sp>
      <p:cxnSp>
        <p:nvCxnSpPr>
          <p:cNvPr id="15389" name="Straight Connector 29"/>
          <p:cNvCxnSpPr>
            <a:cxnSpLocks noChangeShapeType="1"/>
          </p:cNvCxnSpPr>
          <p:nvPr/>
        </p:nvCxnSpPr>
        <p:spPr bwMode="auto">
          <a:xfrm>
            <a:off x="6038850" y="3194050"/>
            <a:ext cx="1612900" cy="0"/>
          </a:xfrm>
          <a:prstGeom prst="line">
            <a:avLst/>
          </a:prstGeom>
          <a:noFill/>
          <a:ln w="53975" algn="ctr">
            <a:solidFill>
              <a:srgbClr val="FF0000"/>
            </a:solidFill>
            <a:prstDash val="sysDash"/>
            <a:round/>
            <a:headEnd/>
            <a:tailEnd/>
          </a:ln>
        </p:spPr>
      </p:cxnSp>
      <p:sp>
        <p:nvSpPr>
          <p:cNvPr id="15390" name="TextBox 34"/>
          <p:cNvSpPr txBox="1">
            <a:spLocks noChangeArrowheads="1"/>
          </p:cNvSpPr>
          <p:nvPr/>
        </p:nvSpPr>
        <p:spPr bwMode="auto">
          <a:xfrm>
            <a:off x="5927725" y="2778125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mtClean="0">
                <a:solidFill>
                  <a:srgbClr val="FF0000"/>
                </a:solidFill>
                <a:latin typeface="Verdana" pitchFamily="34" charset="0"/>
              </a:rPr>
              <a:t>N</a:t>
            </a:r>
            <a:endParaRPr kumimoji="0" lang="en-US" smtClean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36" name="Freeform 35"/>
          <p:cNvSpPr/>
          <p:nvPr/>
        </p:nvSpPr>
        <p:spPr bwMode="auto">
          <a:xfrm>
            <a:off x="5170488" y="2693988"/>
            <a:ext cx="3541712" cy="700087"/>
          </a:xfrm>
          <a:custGeom>
            <a:avLst/>
            <a:gdLst>
              <a:gd name="connsiteX0" fmla="*/ 0 w 3607724"/>
              <a:gd name="connsiteY0" fmla="*/ 44334 h 1723505"/>
              <a:gd name="connsiteX1" fmla="*/ 182880 w 3607724"/>
              <a:gd name="connsiteY1" fmla="*/ 410094 h 1723505"/>
              <a:gd name="connsiteX2" fmla="*/ 382386 w 3607724"/>
              <a:gd name="connsiteY2" fmla="*/ 543098 h 1723505"/>
              <a:gd name="connsiteX3" fmla="*/ 581891 w 3607724"/>
              <a:gd name="connsiteY3" fmla="*/ 410094 h 1723505"/>
              <a:gd name="connsiteX4" fmla="*/ 814648 w 3607724"/>
              <a:gd name="connsiteY4" fmla="*/ 77585 h 1723505"/>
              <a:gd name="connsiteX5" fmla="*/ 964277 w 3607724"/>
              <a:gd name="connsiteY5" fmla="*/ 44334 h 1723505"/>
              <a:gd name="connsiteX6" fmla="*/ 1163782 w 3607724"/>
              <a:gd name="connsiteY6" fmla="*/ 343592 h 1723505"/>
              <a:gd name="connsiteX7" fmla="*/ 1429789 w 3607724"/>
              <a:gd name="connsiteY7" fmla="*/ 1174865 h 1723505"/>
              <a:gd name="connsiteX8" fmla="*/ 1612669 w 3607724"/>
              <a:gd name="connsiteY8" fmla="*/ 1607127 h 1723505"/>
              <a:gd name="connsiteX9" fmla="*/ 1778924 w 3607724"/>
              <a:gd name="connsiteY9" fmla="*/ 1640378 h 1723505"/>
              <a:gd name="connsiteX10" fmla="*/ 2028306 w 3607724"/>
              <a:gd name="connsiteY10" fmla="*/ 1108363 h 1723505"/>
              <a:gd name="connsiteX11" fmla="*/ 2277688 w 3607724"/>
              <a:gd name="connsiteY11" fmla="*/ 543098 h 1723505"/>
              <a:gd name="connsiteX12" fmla="*/ 2410691 w 3607724"/>
              <a:gd name="connsiteY12" fmla="*/ 393469 h 1723505"/>
              <a:gd name="connsiteX13" fmla="*/ 2543695 w 3607724"/>
              <a:gd name="connsiteY13" fmla="*/ 443345 h 1723505"/>
              <a:gd name="connsiteX14" fmla="*/ 2759826 w 3607724"/>
              <a:gd name="connsiteY14" fmla="*/ 609600 h 1723505"/>
              <a:gd name="connsiteX15" fmla="*/ 2926080 w 3607724"/>
              <a:gd name="connsiteY15" fmla="*/ 709352 h 1723505"/>
              <a:gd name="connsiteX16" fmla="*/ 3108960 w 3607724"/>
              <a:gd name="connsiteY16" fmla="*/ 742603 h 1723505"/>
              <a:gd name="connsiteX17" fmla="*/ 3258589 w 3607724"/>
              <a:gd name="connsiteY17" fmla="*/ 676102 h 1723505"/>
              <a:gd name="connsiteX18" fmla="*/ 3408219 w 3607724"/>
              <a:gd name="connsiteY18" fmla="*/ 559723 h 1723505"/>
              <a:gd name="connsiteX19" fmla="*/ 3607724 w 3607724"/>
              <a:gd name="connsiteY19" fmla="*/ 376843 h 1723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07724" h="1723505">
                <a:moveTo>
                  <a:pt x="0" y="44334"/>
                </a:moveTo>
                <a:cubicBezTo>
                  <a:pt x="59574" y="185650"/>
                  <a:pt x="119149" y="326967"/>
                  <a:pt x="182880" y="410094"/>
                </a:cubicBezTo>
                <a:cubicBezTo>
                  <a:pt x="246611" y="493221"/>
                  <a:pt x="315884" y="543098"/>
                  <a:pt x="382386" y="543098"/>
                </a:cubicBezTo>
                <a:cubicBezTo>
                  <a:pt x="448888" y="543098"/>
                  <a:pt x="509847" y="487679"/>
                  <a:pt x="581891" y="410094"/>
                </a:cubicBezTo>
                <a:cubicBezTo>
                  <a:pt x="653935" y="332509"/>
                  <a:pt x="750917" y="138545"/>
                  <a:pt x="814648" y="77585"/>
                </a:cubicBezTo>
                <a:cubicBezTo>
                  <a:pt x="878379" y="16625"/>
                  <a:pt x="906088" y="0"/>
                  <a:pt x="964277" y="44334"/>
                </a:cubicBezTo>
                <a:cubicBezTo>
                  <a:pt x="1022466" y="88669"/>
                  <a:pt x="1086197" y="155170"/>
                  <a:pt x="1163782" y="343592"/>
                </a:cubicBezTo>
                <a:cubicBezTo>
                  <a:pt x="1241367" y="532014"/>
                  <a:pt x="1354975" y="964276"/>
                  <a:pt x="1429789" y="1174865"/>
                </a:cubicBezTo>
                <a:cubicBezTo>
                  <a:pt x="1504604" y="1385454"/>
                  <a:pt x="1554480" y="1529542"/>
                  <a:pt x="1612669" y="1607127"/>
                </a:cubicBezTo>
                <a:cubicBezTo>
                  <a:pt x="1670858" y="1684712"/>
                  <a:pt x="1709651" y="1723505"/>
                  <a:pt x="1778924" y="1640378"/>
                </a:cubicBezTo>
                <a:cubicBezTo>
                  <a:pt x="1848197" y="1557251"/>
                  <a:pt x="1945179" y="1291243"/>
                  <a:pt x="2028306" y="1108363"/>
                </a:cubicBezTo>
                <a:cubicBezTo>
                  <a:pt x="2111433" y="925483"/>
                  <a:pt x="2213957" y="662247"/>
                  <a:pt x="2277688" y="543098"/>
                </a:cubicBezTo>
                <a:cubicBezTo>
                  <a:pt x="2341419" y="423949"/>
                  <a:pt x="2366357" y="410095"/>
                  <a:pt x="2410691" y="393469"/>
                </a:cubicBezTo>
                <a:cubicBezTo>
                  <a:pt x="2455026" y="376844"/>
                  <a:pt x="2485506" y="407323"/>
                  <a:pt x="2543695" y="443345"/>
                </a:cubicBezTo>
                <a:cubicBezTo>
                  <a:pt x="2601884" y="479367"/>
                  <a:pt x="2696095" y="565266"/>
                  <a:pt x="2759826" y="609600"/>
                </a:cubicBezTo>
                <a:cubicBezTo>
                  <a:pt x="2823557" y="653935"/>
                  <a:pt x="2867891" y="687185"/>
                  <a:pt x="2926080" y="709352"/>
                </a:cubicBezTo>
                <a:cubicBezTo>
                  <a:pt x="2984269" y="731519"/>
                  <a:pt x="3053542" y="748145"/>
                  <a:pt x="3108960" y="742603"/>
                </a:cubicBezTo>
                <a:cubicBezTo>
                  <a:pt x="3164378" y="737061"/>
                  <a:pt x="3208713" y="706582"/>
                  <a:pt x="3258589" y="676102"/>
                </a:cubicBezTo>
                <a:cubicBezTo>
                  <a:pt x="3308465" y="645622"/>
                  <a:pt x="3350030" y="609600"/>
                  <a:pt x="3408219" y="559723"/>
                </a:cubicBezTo>
                <a:cubicBezTo>
                  <a:pt x="3466408" y="509846"/>
                  <a:pt x="3537066" y="443344"/>
                  <a:pt x="3607724" y="376843"/>
                </a:cubicBezTo>
              </a:path>
            </a:pathLst>
          </a:custGeom>
          <a:noFill/>
          <a:ln w="41275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kumimoji="0" lang="en-US" b="1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5392" name="TextBox 22"/>
          <p:cNvSpPr txBox="1">
            <a:spLocks noChangeArrowheads="1"/>
          </p:cNvSpPr>
          <p:nvPr/>
        </p:nvSpPr>
        <p:spPr bwMode="auto">
          <a:xfrm>
            <a:off x="7405688" y="966788"/>
            <a:ext cx="219551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kumimoji="0" lang="en-GB" sz="1600" dirty="0" err="1" smtClean="0">
                <a:solidFill>
                  <a:srgbClr val="000000"/>
                </a:solidFill>
                <a:latin typeface="Verdana" pitchFamily="34" charset="0"/>
              </a:rPr>
              <a:t>E</a:t>
            </a:r>
            <a:r>
              <a:rPr kumimoji="0" lang="en-GB" sz="1600" baseline="-25000" dirty="0" err="1" smtClean="0">
                <a:solidFill>
                  <a:srgbClr val="000000"/>
                </a:solidFill>
                <a:latin typeface="Verdana" pitchFamily="34" charset="0"/>
              </a:rPr>
              <a:t>g</a:t>
            </a:r>
            <a:r>
              <a:rPr kumimoji="0" lang="en-GB" sz="1600" baseline="-25000" dirty="0" smtClean="0">
                <a:solidFill>
                  <a:srgbClr val="000000"/>
                </a:solidFill>
                <a:latin typeface="Verdana" pitchFamily="34" charset="0"/>
              </a:rPr>
              <a:t>-</a:t>
            </a:r>
            <a:r>
              <a:rPr kumimoji="0" lang="en-GB" sz="1600" baseline="-25000" dirty="0" smtClean="0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kumimoji="0" lang="en-GB" sz="1600" dirty="0" smtClean="0">
                <a:solidFill>
                  <a:srgbClr val="000000"/>
                </a:solidFill>
                <a:latin typeface="Verdana" pitchFamily="34" charset="0"/>
              </a:rPr>
              <a:t> = 1.42 eV    E</a:t>
            </a:r>
            <a:r>
              <a:rPr kumimoji="0" lang="en-GB" sz="1600" baseline="-25000" dirty="0" smtClean="0">
                <a:solidFill>
                  <a:srgbClr val="000000"/>
                </a:solidFill>
                <a:latin typeface="Verdana" pitchFamily="34" charset="0"/>
              </a:rPr>
              <a:t>L</a:t>
            </a:r>
            <a:r>
              <a:rPr kumimoji="0" lang="en-GB" sz="1600" dirty="0" smtClean="0">
                <a:solidFill>
                  <a:srgbClr val="000000"/>
                </a:solidFill>
                <a:latin typeface="Verdana" pitchFamily="34" charset="0"/>
              </a:rPr>
              <a:t>~0.3 eV     E</a:t>
            </a:r>
            <a:r>
              <a:rPr kumimoji="0" lang="en-GB" sz="1600" baseline="-25000" dirty="0" smtClean="0">
                <a:solidFill>
                  <a:srgbClr val="000000"/>
                </a:solidFill>
                <a:latin typeface="Verdana" pitchFamily="34" charset="0"/>
              </a:rPr>
              <a:t>X</a:t>
            </a:r>
            <a:r>
              <a:rPr kumimoji="0" lang="en-GB" sz="1600" dirty="0" smtClean="0">
                <a:solidFill>
                  <a:srgbClr val="000000"/>
                </a:solidFill>
                <a:latin typeface="Verdana" pitchFamily="34" charset="0"/>
              </a:rPr>
              <a:t>~0.3 eV</a:t>
            </a:r>
          </a:p>
        </p:txBody>
      </p:sp>
      <p:cxnSp>
        <p:nvCxnSpPr>
          <p:cNvPr id="15393" name="Straight Connector 45"/>
          <p:cNvCxnSpPr>
            <a:cxnSpLocks noChangeShapeType="1"/>
          </p:cNvCxnSpPr>
          <p:nvPr/>
        </p:nvCxnSpPr>
        <p:spPr bwMode="auto">
          <a:xfrm rot="16200000" flipH="1">
            <a:off x="1920082" y="3666331"/>
            <a:ext cx="5287962" cy="15875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</p:spPr>
      </p:cxnSp>
      <p:sp>
        <p:nvSpPr>
          <p:cNvPr id="50210" name="Oval 34"/>
          <p:cNvSpPr>
            <a:spLocks noChangeArrowheads="1"/>
          </p:cNvSpPr>
          <p:nvPr/>
        </p:nvSpPr>
        <p:spPr bwMode="auto">
          <a:xfrm>
            <a:off x="2011363" y="3897313"/>
            <a:ext cx="211137" cy="211137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kumimoji="0" lang="en-US" b="1" i="1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0211" name="Oval 35"/>
          <p:cNvSpPr>
            <a:spLocks noChangeArrowheads="1"/>
          </p:cNvSpPr>
          <p:nvPr/>
        </p:nvSpPr>
        <p:spPr bwMode="auto">
          <a:xfrm>
            <a:off x="6713538" y="3282950"/>
            <a:ext cx="211137" cy="211138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kumimoji="0" lang="en-US" b="1" i="1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823913" y="166688"/>
            <a:ext cx="73739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kumimoji="0"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/>
                <a:cs typeface="Arial" pitchFamily="34" charset="0"/>
              </a:rPr>
              <a:t>Avalanche photodiodes</a:t>
            </a:r>
            <a:endParaRPr kumimoji="0" lang="en-GB" sz="3200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/>
              <a:cs typeface="Arial" pitchFamily="34" charset="0"/>
            </a:endParaRPr>
          </a:p>
        </p:txBody>
      </p:sp>
      <p:sp>
        <p:nvSpPr>
          <p:cNvPr id="50213" name="TextBox 27"/>
          <p:cNvSpPr txBox="1">
            <a:spLocks noChangeArrowheads="1"/>
          </p:cNvSpPr>
          <p:nvPr/>
        </p:nvSpPr>
        <p:spPr bwMode="auto">
          <a:xfrm>
            <a:off x="271463" y="5292725"/>
            <a:ext cx="404336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kumimoji="0" lang="en-GB" sz="1600" dirty="0">
                <a:solidFill>
                  <a:srgbClr val="000000"/>
                </a:solidFill>
                <a:latin typeface="Verdana" pitchFamily="34" charset="0"/>
              </a:rPr>
              <a:t>The energy of the N-level (E</a:t>
            </a:r>
            <a:r>
              <a:rPr kumimoji="0" lang="en-GB" sz="1600" baseline="-25000" dirty="0">
                <a:solidFill>
                  <a:srgbClr val="000000"/>
                </a:solidFill>
                <a:latin typeface="Verdana" pitchFamily="34" charset="0"/>
              </a:rPr>
              <a:t>N</a:t>
            </a:r>
            <a:r>
              <a:rPr kumimoji="0" lang="en-GB" sz="1600" dirty="0">
                <a:solidFill>
                  <a:srgbClr val="000000"/>
                </a:solidFill>
                <a:latin typeface="Verdana" pitchFamily="34" charset="0"/>
              </a:rPr>
              <a:t>~ 1eV) is </a:t>
            </a:r>
            <a:r>
              <a:rPr kumimoji="0" lang="en-GB" sz="1600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larger</a:t>
            </a:r>
            <a:r>
              <a:rPr kumimoji="0" lang="en-GB" sz="1600" dirty="0">
                <a:solidFill>
                  <a:srgbClr val="000000"/>
                </a:solidFill>
                <a:latin typeface="Verdana" pitchFamily="34" charset="0"/>
              </a:rPr>
              <a:t> than the threshold energy for impact ionization (~ </a:t>
            </a:r>
            <a:r>
              <a:rPr kumimoji="0" lang="en-GB" sz="1600" dirty="0" err="1">
                <a:solidFill>
                  <a:srgbClr val="000000"/>
                </a:solidFill>
                <a:latin typeface="Verdana" pitchFamily="34" charset="0"/>
              </a:rPr>
              <a:t>E</a:t>
            </a:r>
            <a:r>
              <a:rPr kumimoji="0" lang="en-GB" sz="1600" baseline="-25000" dirty="0" err="1">
                <a:solidFill>
                  <a:srgbClr val="000000"/>
                </a:solidFill>
                <a:latin typeface="Verdana" pitchFamily="34" charset="0"/>
              </a:rPr>
              <a:t>g</a:t>
            </a:r>
            <a:r>
              <a:rPr kumimoji="0" lang="en-GB" sz="1600" baseline="-25000" dirty="0">
                <a:solidFill>
                  <a:srgbClr val="000000"/>
                </a:solidFill>
                <a:latin typeface="Verdana" pitchFamily="34" charset="0"/>
              </a:rPr>
              <a:t>-</a:t>
            </a:r>
            <a:r>
              <a:rPr kumimoji="0" lang="en-GB" sz="1600" baseline="-25000" dirty="0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kumimoji="0" lang="en-GB" sz="1600" dirty="0">
                <a:solidFill>
                  <a:srgbClr val="000000"/>
                </a:solidFill>
                <a:latin typeface="Verdana" pitchFamily="34" charset="0"/>
              </a:rPr>
              <a:t>).</a:t>
            </a:r>
          </a:p>
        </p:txBody>
      </p:sp>
      <p:sp>
        <p:nvSpPr>
          <p:cNvPr id="50215" name="Oval 39"/>
          <p:cNvSpPr>
            <a:spLocks noChangeArrowheads="1"/>
          </p:cNvSpPr>
          <p:nvPr/>
        </p:nvSpPr>
        <p:spPr bwMode="auto">
          <a:xfrm>
            <a:off x="2005013" y="4246563"/>
            <a:ext cx="211137" cy="211137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kumimoji="0" lang="en-US" b="1" i="1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0216" name="Oval 40"/>
          <p:cNvSpPr>
            <a:spLocks noChangeArrowheads="1"/>
          </p:cNvSpPr>
          <p:nvPr/>
        </p:nvSpPr>
        <p:spPr bwMode="auto">
          <a:xfrm>
            <a:off x="2003425" y="3897313"/>
            <a:ext cx="211138" cy="211137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kumimoji="0" lang="en-US" b="1" i="1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50217" name="TextBox 27"/>
          <p:cNvSpPr txBox="1">
            <a:spLocks noChangeArrowheads="1"/>
          </p:cNvSpPr>
          <p:nvPr/>
        </p:nvSpPr>
        <p:spPr bwMode="auto">
          <a:xfrm>
            <a:off x="4730750" y="5292725"/>
            <a:ext cx="42989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kumimoji="0" lang="en-GB" sz="1600" dirty="0">
                <a:solidFill>
                  <a:srgbClr val="000000"/>
                </a:solidFill>
                <a:latin typeface="Verdana" pitchFamily="34" charset="0"/>
              </a:rPr>
              <a:t>The energy of the N-level (E</a:t>
            </a:r>
            <a:r>
              <a:rPr kumimoji="0" lang="en-GB" sz="1600" baseline="-25000" dirty="0">
                <a:solidFill>
                  <a:srgbClr val="000000"/>
                </a:solidFill>
                <a:latin typeface="Verdana" pitchFamily="34" charset="0"/>
              </a:rPr>
              <a:t>N</a:t>
            </a:r>
            <a:r>
              <a:rPr kumimoji="0" lang="en-GB" sz="1600" dirty="0">
                <a:solidFill>
                  <a:srgbClr val="000000"/>
                </a:solidFill>
                <a:latin typeface="Verdana" pitchFamily="34" charset="0"/>
              </a:rPr>
              <a:t>~ 0.2eV) is </a:t>
            </a:r>
            <a:r>
              <a:rPr kumimoji="0" lang="en-GB" sz="1600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smaller</a:t>
            </a:r>
            <a:r>
              <a:rPr kumimoji="0" lang="en-GB" sz="1600" dirty="0">
                <a:solidFill>
                  <a:srgbClr val="000000"/>
                </a:solidFill>
                <a:latin typeface="Verdana" pitchFamily="34" charset="0"/>
              </a:rPr>
              <a:t> than the threshold energy for impact ionization (~ </a:t>
            </a:r>
            <a:r>
              <a:rPr kumimoji="0" lang="en-GB" sz="1600" dirty="0" err="1">
                <a:solidFill>
                  <a:srgbClr val="000000"/>
                </a:solidFill>
                <a:latin typeface="Verdana" pitchFamily="34" charset="0"/>
              </a:rPr>
              <a:t>E</a:t>
            </a:r>
            <a:r>
              <a:rPr kumimoji="0" lang="en-GB" sz="1600" baseline="-25000" dirty="0" err="1">
                <a:solidFill>
                  <a:srgbClr val="000000"/>
                </a:solidFill>
                <a:latin typeface="Verdana" pitchFamily="34" charset="0"/>
              </a:rPr>
              <a:t>g</a:t>
            </a:r>
            <a:r>
              <a:rPr kumimoji="0" lang="en-GB" sz="1600" baseline="-25000" dirty="0">
                <a:solidFill>
                  <a:srgbClr val="000000"/>
                </a:solidFill>
                <a:latin typeface="Verdana" pitchFamily="34" charset="0"/>
              </a:rPr>
              <a:t>-</a:t>
            </a:r>
            <a:r>
              <a:rPr kumimoji="0" lang="en-GB" sz="1600" baseline="-25000" dirty="0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kumimoji="0" lang="en-GB" sz="1600" dirty="0">
                <a:solidFill>
                  <a:srgbClr val="000000"/>
                </a:solidFill>
                <a:latin typeface="Verdana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19118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61111E-6 -4.97687E-6 C 0.00608 -0.00948 0.01216 -0.01896 0.01702 -0.03283 C 0.02188 -0.04671 0.02535 -0.06753 0.02917 -0.08395 C 0.03299 -0.10037 0.03646 -0.11586 0.03993 -0.13112 " pathEditMode="relative" rAng="0" ptsTypes="aaaA">
                                      <p:cBhvr>
                                        <p:cTn id="9" dur="1000" fill="hold"/>
                                        <p:tgtEl>
                                          <p:spTgt spid="50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0" y="-6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0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22222E-6 2.53469E-6 C 0.00486 -0.00208 0.00972 -0.00393 0.01372 -0.00671 C 0.01754 -0.00948 0.02049 -0.01388 0.02344 -0.01712 C 0.02656 -0.02059 0.02934 -0.02359 0.03229 -0.0266 " pathEditMode="relative" rAng="0" ptsTypes="aaaA">
                                      <p:cBhvr>
                                        <p:cTn id="15" dur="1000" fill="hold"/>
                                        <p:tgtEl>
                                          <p:spTgt spid="50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-13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0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0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 fill="hold"/>
                                        <p:tgtEl>
                                          <p:spTgt spid="50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50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10" grpId="0" animBg="1"/>
      <p:bldP spid="50210" grpId="1" animBg="1"/>
      <p:bldP spid="50211" grpId="0" animBg="1"/>
      <p:bldP spid="50211" grpId="1" animBg="1"/>
      <p:bldP spid="50215" grpId="0" animBg="1"/>
      <p:bldP spid="50215" grpId="1" animBg="1"/>
      <p:bldP spid="50216" grpId="0" animBg="1"/>
      <p:bldP spid="50216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577850" y="249238"/>
            <a:ext cx="81375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kumimoji="0" lang="en-GB" sz="32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/>
                <a:cs typeface="Arial" pitchFamily="34" charset="0"/>
              </a:rPr>
              <a:t>InAsN: Impact Ionization</a:t>
            </a:r>
          </a:p>
        </p:txBody>
      </p:sp>
      <p:sp>
        <p:nvSpPr>
          <p:cNvPr id="7172" name="TextBox 27"/>
          <p:cNvSpPr txBox="1">
            <a:spLocks noChangeArrowheads="1"/>
          </p:cNvSpPr>
          <p:nvPr/>
        </p:nvSpPr>
        <p:spPr bwMode="auto">
          <a:xfrm>
            <a:off x="4422775" y="1046163"/>
            <a:ext cx="430530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kumimoji="0" lang="en-GB" sz="1800" dirty="0" smtClean="0">
                <a:solidFill>
                  <a:srgbClr val="000000"/>
                </a:solidFill>
                <a:latin typeface="Calibri"/>
              </a:rPr>
              <a:t>Rapid increase of current at large electric fields (&gt;1kV/cm) due to impact ionization (IO).</a:t>
            </a:r>
          </a:p>
          <a:p>
            <a:pPr eaLnBrk="0" hangingPunct="0">
              <a:buFont typeface="Arial" charset="0"/>
              <a:buChar char="•"/>
            </a:pPr>
            <a:endParaRPr kumimoji="0" lang="en-GB" sz="1800" dirty="0" smtClean="0">
              <a:solidFill>
                <a:srgbClr val="000000"/>
              </a:solidFill>
              <a:latin typeface="Calibri"/>
            </a:endParaRPr>
          </a:p>
          <a:p>
            <a:pPr eaLnBrk="0" hangingPunct="0">
              <a:buFont typeface="Arial" charset="0"/>
              <a:buChar char="•"/>
            </a:pPr>
            <a:endParaRPr kumimoji="0" lang="en-GB" sz="1800" dirty="0" smtClean="0">
              <a:solidFill>
                <a:srgbClr val="000000"/>
              </a:solidFill>
              <a:latin typeface="Calibri"/>
            </a:endParaRPr>
          </a:p>
          <a:p>
            <a:pPr eaLnBrk="0" hangingPunct="0">
              <a:buFont typeface="Arial" charset="0"/>
              <a:buChar char="•"/>
            </a:pPr>
            <a:endParaRPr kumimoji="0" lang="en-GB" sz="1800" dirty="0" smtClean="0">
              <a:solidFill>
                <a:srgbClr val="000000"/>
              </a:solidFill>
              <a:latin typeface="Calibri"/>
            </a:endParaRPr>
          </a:p>
          <a:p>
            <a:pPr eaLnBrk="0" hangingPunct="0">
              <a:buFont typeface="Arial" charset="0"/>
              <a:buChar char="•"/>
            </a:pPr>
            <a:endParaRPr kumimoji="0" lang="en-GB" sz="1800" dirty="0" smtClean="0">
              <a:solidFill>
                <a:srgbClr val="000000"/>
              </a:solidFill>
              <a:latin typeface="Calibri"/>
            </a:endParaRPr>
          </a:p>
          <a:p>
            <a:pPr eaLnBrk="0" hangingPunct="0"/>
            <a:endParaRPr kumimoji="0" lang="en-GB" sz="1800" dirty="0" smtClean="0">
              <a:solidFill>
                <a:srgbClr val="000000"/>
              </a:solidFill>
              <a:latin typeface="Calibri"/>
            </a:endParaRPr>
          </a:p>
          <a:p>
            <a:pPr eaLnBrk="0" hangingPunct="0"/>
            <a:endParaRPr kumimoji="0" lang="en-GB" sz="1800" dirty="0" smtClean="0">
              <a:solidFill>
                <a:srgbClr val="000000"/>
              </a:solidFill>
              <a:latin typeface="Calibri"/>
            </a:endParaRPr>
          </a:p>
          <a:p>
            <a:pPr eaLnBrk="0" hangingPunct="0"/>
            <a:endParaRPr kumimoji="0" lang="en-GB" sz="1800" dirty="0" smtClean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0" y="606425"/>
          <a:ext cx="4600575" cy="4098925"/>
        </p:xfrm>
        <a:graphic>
          <a:graphicData uri="http://schemas.openxmlformats.org/presentationml/2006/ole">
            <p:oleObj spid="_x0000_s905223" name="Graph" r:id="rId3" imgW="3527146" imgH="2751734" progId="">
              <p:embed/>
            </p:oleObj>
          </a:graphicData>
        </a:graphic>
      </p:graphicFrame>
      <p:pic>
        <p:nvPicPr>
          <p:cNvPr id="22" name="Picture 13"/>
          <p:cNvPicPr>
            <a:picLocks noChangeAspect="1" noChangeArrowheads="1"/>
          </p:cNvPicPr>
          <p:nvPr/>
        </p:nvPicPr>
        <p:blipFill>
          <a:blip r:embed="rId4" cstate="print">
            <a:lum bright="35000" contrast="52000"/>
          </a:blip>
          <a:srcRect l="15035" t="12105" r="14980" b="13267"/>
          <a:stretch>
            <a:fillRect/>
          </a:stretch>
        </p:blipFill>
        <p:spPr bwMode="auto">
          <a:xfrm rot="5400000">
            <a:off x="2521880" y="2418880"/>
            <a:ext cx="1496291" cy="18124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174" name="TextBox 22"/>
          <p:cNvSpPr txBox="1">
            <a:spLocks noChangeArrowheads="1"/>
          </p:cNvSpPr>
          <p:nvPr/>
        </p:nvSpPr>
        <p:spPr bwMode="auto">
          <a:xfrm>
            <a:off x="2201863" y="3119438"/>
            <a:ext cx="10572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2</a:t>
            </a:r>
            <a:r>
              <a:rPr kumimoji="0" lang="en-GB" sz="1600" smtClean="0">
                <a:solidFill>
                  <a:srgbClr val="000000"/>
                </a:solidFill>
                <a:latin typeface="Symbol" pitchFamily="18" charset="2"/>
              </a:rPr>
              <a:t>m</a:t>
            </a:r>
            <a:r>
              <a:rPr kumimoji="0" lang="en-GB" sz="1600" smtClean="0">
                <a:solidFill>
                  <a:srgbClr val="000000"/>
                </a:solidFill>
                <a:latin typeface="Verdana" pitchFamily="34" charset="0"/>
              </a:rPr>
              <a:t>m</a:t>
            </a:r>
            <a:endParaRPr kumimoji="0" lang="en-US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rot="11811340">
            <a:off x="5957215" y="3200400"/>
            <a:ext cx="72000" cy="0"/>
          </a:xfrm>
          <a:prstGeom prst="line">
            <a:avLst/>
          </a:prstGeom>
          <a:ln w="44450">
            <a:solidFill>
              <a:schemeClr val="bg1"/>
            </a:solidFill>
            <a:headEnd type="none"/>
            <a:tailEnd type="none"/>
          </a:ln>
          <a:scene3d>
            <a:camera prst="isometricOffAxis1Top"/>
            <a:lightRig rig="threePt" dir="t"/>
          </a:scene3d>
          <a:sp3d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6200000" flipH="1">
            <a:off x="3060700" y="3327401"/>
            <a:ext cx="642937" cy="17462"/>
          </a:xfrm>
          <a:prstGeom prst="straightConnector1">
            <a:avLst/>
          </a:prstGeom>
          <a:ln w="31750" cmpd="sng">
            <a:solidFill>
              <a:schemeClr val="tx1"/>
            </a:solidFill>
            <a:prstDash val="solid"/>
            <a:headEnd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7" name="TextBox 26"/>
          <p:cNvSpPr txBox="1">
            <a:spLocks noChangeArrowheads="1"/>
          </p:cNvSpPr>
          <p:nvPr/>
        </p:nvSpPr>
        <p:spPr bwMode="auto">
          <a:xfrm>
            <a:off x="3222625" y="2678113"/>
            <a:ext cx="2921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GB" sz="2000" i="1" smtClean="0">
                <a:solidFill>
                  <a:srgbClr val="000000"/>
                </a:solidFill>
                <a:latin typeface="Verdana" pitchFamily="34" charset="0"/>
              </a:rPr>
              <a:t>I</a:t>
            </a:r>
            <a:endParaRPr kumimoji="0" lang="en-US" sz="2000" i="1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7178" name="Rectangle 3"/>
          <p:cNvSpPr>
            <a:spLocks noChangeArrowheads="1"/>
          </p:cNvSpPr>
          <p:nvPr/>
        </p:nvSpPr>
        <p:spPr bwMode="auto">
          <a:xfrm>
            <a:off x="5609151" y="6344850"/>
            <a:ext cx="27645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kumimoji="0" lang="en-GB" sz="1200" dirty="0" err="1" smtClean="0">
                <a:solidFill>
                  <a:srgbClr val="000000"/>
                </a:solidFill>
                <a:latin typeface="Calibri"/>
              </a:rPr>
              <a:t>Makarovsky</a:t>
            </a:r>
            <a:r>
              <a:rPr kumimoji="0" lang="en-GB" sz="1200" dirty="0" smtClean="0">
                <a:solidFill>
                  <a:srgbClr val="000000"/>
                </a:solidFill>
                <a:latin typeface="Calibri"/>
              </a:rPr>
              <a:t> et al., APL </a:t>
            </a:r>
            <a:r>
              <a:rPr kumimoji="0" lang="en-GB" sz="1200" dirty="0" smtClean="0">
                <a:solidFill>
                  <a:srgbClr val="000000"/>
                </a:solidFill>
                <a:latin typeface="Calibri"/>
                <a:cs typeface="Times New Roman" pitchFamily="18" charset="0"/>
              </a:rPr>
              <a:t>96, 052115 </a:t>
            </a:r>
            <a:r>
              <a:rPr kumimoji="0" lang="en-GB" sz="1200" dirty="0" smtClean="0">
                <a:solidFill>
                  <a:srgbClr val="000000"/>
                </a:solidFill>
                <a:latin typeface="Calibri"/>
              </a:rPr>
              <a:t>(2010)</a:t>
            </a: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5719763" y="2078038"/>
            <a:ext cx="2027237" cy="2111375"/>
            <a:chOff x="1097280" y="3873731"/>
            <a:chExt cx="2271451" cy="2427316"/>
          </a:xfrm>
        </p:grpSpPr>
        <p:pic>
          <p:nvPicPr>
            <p:cNvPr id="7181" name="Picture 5" descr="\includegraphics[width=8cm]{figures/ii-processes}"/>
            <p:cNvPicPr>
              <a:picLocks noChangeAspect="1" noChangeArrowheads="1"/>
            </p:cNvPicPr>
            <p:nvPr/>
          </p:nvPicPr>
          <p:blipFill>
            <a:blip r:embed="rId5" cstate="print"/>
            <a:srcRect l="36960" t="25439"/>
            <a:stretch>
              <a:fillRect/>
            </a:stretch>
          </p:blipFill>
          <p:spPr bwMode="auto">
            <a:xfrm>
              <a:off x="1097280" y="3873731"/>
              <a:ext cx="2271451" cy="24273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Oval 15"/>
            <p:cNvSpPr/>
            <p:nvPr/>
          </p:nvSpPr>
          <p:spPr bwMode="auto">
            <a:xfrm>
              <a:off x="1166650" y="4939560"/>
              <a:ext cx="179653" cy="180679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2580750" y="5937862"/>
              <a:ext cx="179652" cy="18068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0" hangingPunct="0">
                <a:defRPr/>
              </a:pPr>
              <a:endParaRPr kumimoji="0"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</p:grpSp>
      <p:sp>
        <p:nvSpPr>
          <p:cNvPr id="9228" name="TextBox 22"/>
          <p:cNvSpPr txBox="1">
            <a:spLocks noChangeArrowheads="1"/>
          </p:cNvSpPr>
          <p:nvPr/>
        </p:nvSpPr>
        <p:spPr bwMode="auto">
          <a:xfrm>
            <a:off x="449263" y="4591050"/>
            <a:ext cx="819626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kumimoji="0" lang="en-GB" sz="1800" dirty="0" smtClean="0">
                <a:solidFill>
                  <a:srgbClr val="000000"/>
                </a:solidFill>
                <a:latin typeface="Calibri"/>
              </a:rPr>
              <a:t>At </a:t>
            </a:r>
            <a:r>
              <a:rPr kumimoji="0" lang="en-GB" sz="1800" i="1" dirty="0">
                <a:solidFill>
                  <a:srgbClr val="000000"/>
                </a:solidFill>
                <a:latin typeface="Calibri"/>
              </a:rPr>
              <a:t>x</a:t>
            </a:r>
            <a:r>
              <a:rPr kumimoji="0" lang="en-GB" sz="1800" dirty="0">
                <a:solidFill>
                  <a:srgbClr val="000000"/>
                </a:solidFill>
                <a:latin typeface="Calibri"/>
              </a:rPr>
              <a:t>~1%, electric fields for </a:t>
            </a:r>
            <a:r>
              <a:rPr kumimoji="0" lang="en-GB" sz="1800" dirty="0" smtClean="0">
                <a:solidFill>
                  <a:srgbClr val="000000"/>
                </a:solidFill>
                <a:latin typeface="Calibri"/>
              </a:rPr>
              <a:t>impact ionisation are </a:t>
            </a:r>
            <a:r>
              <a:rPr kumimoji="0" lang="en-GB" sz="1800" dirty="0">
                <a:solidFill>
                  <a:srgbClr val="000000"/>
                </a:solidFill>
                <a:latin typeface="Calibri"/>
              </a:rPr>
              <a:t>larger than those measured in InAs, although the threshold energy </a:t>
            </a:r>
            <a:r>
              <a:rPr kumimoji="0" lang="en-GB" sz="1800" dirty="0" smtClean="0">
                <a:solidFill>
                  <a:srgbClr val="000000"/>
                </a:solidFill>
                <a:latin typeface="Calibri"/>
              </a:rPr>
              <a:t>is smaller</a:t>
            </a:r>
            <a:endParaRPr kumimoji="0" lang="en-GB" sz="1800" dirty="0">
              <a:solidFill>
                <a:srgbClr val="000000"/>
              </a:solidFill>
              <a:latin typeface="Calibri"/>
            </a:endParaRPr>
          </a:p>
          <a:p>
            <a:pPr eaLnBrk="0" hangingPunct="0">
              <a:defRPr/>
            </a:pPr>
            <a:endParaRPr kumimoji="0" lang="en-GB" sz="1800" dirty="0">
              <a:solidFill>
                <a:srgbClr val="000000"/>
              </a:solidFill>
              <a:latin typeface="Calibri"/>
            </a:endParaRPr>
          </a:p>
          <a:p>
            <a:pPr eaLnBrk="0" hangingPunct="0">
              <a:defRPr/>
            </a:pPr>
            <a:r>
              <a:rPr kumimoji="0" lang="en-US" sz="1800" dirty="0" smtClean="0">
                <a:solidFill>
                  <a:srgbClr val="000000"/>
                </a:solidFill>
                <a:latin typeface="Calibri"/>
              </a:rPr>
              <a:t>The </a:t>
            </a:r>
            <a:r>
              <a:rPr kumimoji="0" lang="en-US" sz="1800" dirty="0">
                <a:solidFill>
                  <a:srgbClr val="000000"/>
                </a:solidFill>
                <a:latin typeface="Calibri"/>
              </a:rPr>
              <a:t>reduction of the band gap energy  by the N-atoms combined with impact ionization is of interest </a:t>
            </a:r>
            <a:r>
              <a:rPr kumimoji="0" lang="en-GB" sz="1800" dirty="0">
                <a:solidFill>
                  <a:srgbClr val="000000"/>
                </a:solidFill>
                <a:latin typeface="Calibri"/>
              </a:rPr>
              <a:t>for </a:t>
            </a:r>
            <a:r>
              <a:rPr kumimoji="0" lang="en-GB" sz="18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/>
              </a:rPr>
              <a:t>IR</a:t>
            </a:r>
            <a:r>
              <a:rPr kumimoji="0" lang="en-GB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/>
              </a:rPr>
              <a:t>-Avalanche </a:t>
            </a:r>
            <a:r>
              <a:rPr kumimoji="0" lang="en-GB" sz="1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/>
              </a:rPr>
              <a:t>Photodiodes</a:t>
            </a:r>
            <a:r>
              <a:rPr kumimoji="0" lang="en-GB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/>
              </a:rPr>
              <a:t> </a:t>
            </a:r>
            <a:endParaRPr kumimoji="0" lang="en-GB" sz="18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172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823913" y="332656"/>
            <a:ext cx="73739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kumimoji="0"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Dilute nitrides</a:t>
            </a:r>
            <a:endParaRPr kumimoji="0" lang="en-GB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3" name="Picture 22"/>
          <p:cNvPicPr/>
          <p:nvPr/>
        </p:nvPicPr>
        <p:blipFill>
          <a:blip r:embed="rId3" cstate="print"/>
          <a:srcRect l="49703" t="34043" r="16885" b="28706"/>
          <a:stretch>
            <a:fillRect/>
          </a:stretch>
        </p:blipFill>
        <p:spPr bwMode="auto">
          <a:xfrm>
            <a:off x="395536" y="1010034"/>
            <a:ext cx="4968552" cy="3859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23"/>
          <p:cNvSpPr/>
          <p:nvPr/>
        </p:nvSpPr>
        <p:spPr>
          <a:xfrm>
            <a:off x="395536" y="617082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Harris, J. S. Semiconductor Science and Technology </a:t>
            </a:r>
            <a:r>
              <a:rPr lang="en-GB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17</a:t>
            </a:r>
            <a:r>
              <a:rPr lang="en-GB" sz="1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880 (2002)</a:t>
            </a:r>
            <a:endParaRPr lang="en-GB" sz="12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5013176"/>
            <a:ext cx="43143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 introduces tensile strain (on InAs or GaAs)</a:t>
            </a:r>
          </a:p>
          <a:p>
            <a:r>
              <a:rPr lang="en-GB" sz="1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disorder and strong bowing </a:t>
            </a:r>
            <a:endParaRPr lang="en-GB" sz="18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Arc 14"/>
          <p:cNvSpPr/>
          <p:nvPr/>
        </p:nvSpPr>
        <p:spPr bwMode="auto">
          <a:xfrm rot="1437856">
            <a:off x="1759050" y="1608265"/>
            <a:ext cx="316804" cy="3007593"/>
          </a:xfrm>
          <a:prstGeom prst="arc">
            <a:avLst>
              <a:gd name="adj1" fmla="val 16967457"/>
              <a:gd name="adj2" fmla="val 5159069"/>
            </a:avLst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kumimoji="0" lang="en-GB" sz="18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" name="Arc 15"/>
          <p:cNvSpPr/>
          <p:nvPr/>
        </p:nvSpPr>
        <p:spPr bwMode="auto">
          <a:xfrm rot="2939722" flipH="1">
            <a:off x="4066311" y="3554675"/>
            <a:ext cx="131512" cy="1191908"/>
          </a:xfrm>
          <a:prstGeom prst="arc">
            <a:avLst>
              <a:gd name="adj1" fmla="val 16814424"/>
              <a:gd name="adj2" fmla="val 4703292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kumimoji="0" lang="en-GB" sz="1800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86528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24970" y="917431"/>
            <a:ext cx="3856438" cy="349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6327318" y="2167989"/>
            <a:ext cx="21856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D. </a:t>
            </a:r>
            <a:r>
              <a:rPr lang="fr-FR" sz="12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Sentosa</a:t>
            </a:r>
            <a:r>
              <a:rPr lang="fr-FR" sz="1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X. </a:t>
            </a:r>
            <a:r>
              <a:rPr lang="fr-FR" sz="12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Tang,a</a:t>
            </a:r>
            <a:r>
              <a:rPr lang="fr-FR" sz="1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and S.J. </a:t>
            </a:r>
            <a:r>
              <a:rPr lang="fr-FR" sz="12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Chua</a:t>
            </a:r>
            <a:r>
              <a:rPr lang="fr-FR" sz="1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fr-FR" sz="12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Eur</a:t>
            </a:r>
            <a:r>
              <a:rPr lang="fr-FR" sz="1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 Phys. J. </a:t>
            </a:r>
            <a:r>
              <a:rPr lang="fr-FR" sz="12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Appl</a:t>
            </a:r>
            <a:r>
              <a:rPr lang="fr-FR" sz="1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 Phys. </a:t>
            </a:r>
            <a:r>
              <a:rPr lang="fr-FR" sz="1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40</a:t>
            </a:r>
            <a:r>
              <a:rPr lang="fr-FR" sz="1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247–251 (2007)</a:t>
            </a:r>
            <a:endParaRPr lang="fr-FR" sz="1400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012160" y="4527534"/>
            <a:ext cx="2308357" cy="2069817"/>
            <a:chOff x="2952750" y="1956860"/>
            <a:chExt cx="3131418" cy="3048528"/>
          </a:xfrm>
        </p:grpSpPr>
        <p:pic>
          <p:nvPicPr>
            <p:cNvPr id="865282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952750" y="1956860"/>
              <a:ext cx="3131418" cy="3048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Oval 12"/>
            <p:cNvSpPr/>
            <p:nvPr/>
          </p:nvSpPr>
          <p:spPr bwMode="auto">
            <a:xfrm>
              <a:off x="4862786" y="3773779"/>
              <a:ext cx="339306" cy="301925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kumimoji="0" lang="en-GB" sz="180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3798256" y="3860320"/>
              <a:ext cx="339306" cy="301925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kumimoji="0" lang="en-GB" sz="180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4726305" y="3085104"/>
              <a:ext cx="339306" cy="301925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kumimoji="0" lang="en-GB" sz="1800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4157932" y="2956226"/>
              <a:ext cx="207034" cy="192415"/>
            </a:xfrm>
            <a:prstGeom prst="ellipse">
              <a:avLst/>
            </a:prstGeom>
            <a:solidFill>
              <a:srgbClr val="0033C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kumimoji="0" lang="en-GB" sz="1800" smtClean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854862" y="5262113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N</a:t>
            </a:r>
            <a:endParaRPr lang="en-GB" sz="18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08104" y="4158202"/>
            <a:ext cx="625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InAs</a:t>
            </a:r>
            <a:endParaRPr lang="en-GB" sz="1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513008" y="4158202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InN</a:t>
            </a:r>
            <a:endParaRPr lang="en-GB" sz="1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68877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34082" y="188640"/>
            <a:ext cx="8229600" cy="1008112"/>
          </a:xfrm>
        </p:spPr>
        <p:txBody>
          <a:bodyPr>
            <a:normAutofit/>
          </a:bodyPr>
          <a:lstStyle/>
          <a:p>
            <a:pPr algn="l"/>
            <a:r>
              <a:rPr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InAsN Photoreflectance</a:t>
            </a:r>
            <a:endParaRPr lang="en-GB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3839" y="3663608"/>
            <a:ext cx="4709843" cy="1131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211960" y="4794677"/>
            <a:ext cx="26239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Where, x is the N content 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11960" y="3294276"/>
            <a:ext cx="2074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Solid lines are fits to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8427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5365" y="476672"/>
            <a:ext cx="3082115" cy="2686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27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195" y="1052736"/>
            <a:ext cx="3753644" cy="2927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275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0194" y="3980731"/>
            <a:ext cx="3722859" cy="2665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211960" y="5477162"/>
            <a:ext cx="24844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N does not change </a:t>
            </a:r>
            <a:r>
              <a:rPr lang="el-GR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Δ</a:t>
            </a:r>
            <a:r>
              <a:rPr lang="en-GB" sz="2000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so</a:t>
            </a:r>
            <a:endParaRPr lang="en-GB" sz="20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286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3441700" cy="4216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95936" y="933981"/>
            <a:ext cx="4451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Fit using</a:t>
            </a:r>
            <a:endParaRPr lang="en-GB" sz="16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8488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1416960"/>
            <a:ext cx="3096344" cy="483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89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22059" y="1483743"/>
            <a:ext cx="1671439" cy="327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89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2228953"/>
            <a:ext cx="3384376" cy="332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4211960" y="2852936"/>
            <a:ext cx="471601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Includes localized and band-band transitions</a:t>
            </a:r>
          </a:p>
          <a:p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A  = scaling factor</a:t>
            </a:r>
          </a:p>
          <a:p>
            <a:r>
              <a:rPr lang="en-GB" sz="1600" dirty="0" err="1" smtClean="0">
                <a:solidFill>
                  <a:prstClr val="black"/>
                </a:solidFill>
                <a:latin typeface="Calibri"/>
              </a:rPr>
              <a:t>E</a:t>
            </a:r>
            <a:r>
              <a:rPr lang="en-GB" sz="1600" baseline="-25000" dirty="0" err="1" smtClean="0">
                <a:solidFill>
                  <a:prstClr val="black"/>
                </a:solidFill>
                <a:latin typeface="Calibri"/>
              </a:rPr>
              <a:t>cr</a:t>
            </a:r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 = energy of crossover between equations</a:t>
            </a:r>
          </a:p>
          <a:p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K   = smoothing parameter</a:t>
            </a:r>
          </a:p>
          <a:p>
            <a:r>
              <a:rPr lang="el-GR" sz="1600" dirty="0" smtClean="0">
                <a:solidFill>
                  <a:prstClr val="black"/>
                </a:solidFill>
                <a:latin typeface="Calibri"/>
              </a:rPr>
              <a:t>σ</a:t>
            </a:r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 relates to slope of DOS</a:t>
            </a:r>
          </a:p>
          <a:p>
            <a:endParaRPr lang="en-GB" sz="1600" dirty="0" smtClean="0">
              <a:solidFill>
                <a:prstClr val="black"/>
              </a:solidFill>
              <a:latin typeface="Calibri"/>
            </a:endParaRPr>
          </a:p>
          <a:p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Set K = </a:t>
            </a:r>
            <a:r>
              <a:rPr lang="en-GB" sz="1600" dirty="0" err="1" smtClean="0">
                <a:solidFill>
                  <a:prstClr val="black"/>
                </a:solidFill>
                <a:latin typeface="Calibri"/>
              </a:rPr>
              <a:t>k</a:t>
            </a:r>
            <a:r>
              <a:rPr lang="en-GB" sz="1600" baseline="-25000" dirty="0" err="1" smtClean="0">
                <a:solidFill>
                  <a:prstClr val="black"/>
                </a:solidFill>
                <a:latin typeface="Calibri"/>
              </a:rPr>
              <a:t>B</a:t>
            </a:r>
            <a:r>
              <a:rPr lang="en-GB" sz="1600" dirty="0" err="1" smtClean="0">
                <a:solidFill>
                  <a:prstClr val="black"/>
                </a:solidFill>
                <a:latin typeface="Calibri"/>
              </a:rPr>
              <a:t>T</a:t>
            </a:r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/</a:t>
            </a:r>
            <a:r>
              <a:rPr lang="el-GR" sz="1600" dirty="0" smtClean="0">
                <a:solidFill>
                  <a:prstClr val="black"/>
                </a:solidFill>
                <a:latin typeface="Calibri"/>
              </a:rPr>
              <a:t>σ</a:t>
            </a:r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 and </a:t>
            </a:r>
            <a:r>
              <a:rPr lang="en-GB" sz="1600" dirty="0" err="1" smtClean="0">
                <a:solidFill>
                  <a:prstClr val="black"/>
                </a:solidFill>
                <a:latin typeface="Calibri"/>
              </a:rPr>
              <a:t>E</a:t>
            </a:r>
            <a:r>
              <a:rPr lang="en-GB" sz="1600" baseline="-25000" dirty="0" err="1" smtClean="0">
                <a:solidFill>
                  <a:prstClr val="black"/>
                </a:solidFill>
                <a:latin typeface="Calibri"/>
              </a:rPr>
              <a:t>cr</a:t>
            </a:r>
            <a:r>
              <a:rPr lang="en-GB" sz="1600" baseline="-250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= </a:t>
            </a:r>
            <a:r>
              <a:rPr lang="en-GB" sz="1600" dirty="0" err="1" smtClean="0">
                <a:solidFill>
                  <a:prstClr val="black"/>
                </a:solidFill>
                <a:latin typeface="Calibri"/>
              </a:rPr>
              <a:t>Eg</a:t>
            </a:r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 + </a:t>
            </a:r>
            <a:r>
              <a:rPr lang="en-GB" sz="1600" dirty="0" err="1" smtClean="0">
                <a:solidFill>
                  <a:prstClr val="black"/>
                </a:solidFill>
                <a:latin typeface="Calibri"/>
              </a:rPr>
              <a:t>k</a:t>
            </a:r>
            <a:r>
              <a:rPr lang="en-GB" sz="1600" baseline="-25000" dirty="0" err="1" smtClean="0">
                <a:solidFill>
                  <a:prstClr val="black"/>
                </a:solidFill>
                <a:latin typeface="Calibri"/>
              </a:rPr>
              <a:t>B</a:t>
            </a:r>
            <a:r>
              <a:rPr lang="en-GB" sz="1600" dirty="0" err="1" smtClean="0">
                <a:solidFill>
                  <a:prstClr val="black"/>
                </a:solidFill>
                <a:latin typeface="Calibri"/>
              </a:rPr>
              <a:t>T</a:t>
            </a:r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/</a:t>
            </a:r>
            <a:r>
              <a:rPr lang="el-GR" sz="1600" dirty="0" smtClean="0">
                <a:solidFill>
                  <a:prstClr val="black"/>
                </a:solidFill>
                <a:latin typeface="Calibri"/>
              </a:rPr>
              <a:t>σ</a:t>
            </a:r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 </a:t>
            </a:r>
          </a:p>
          <a:p>
            <a:endParaRPr lang="en-GB" sz="1600" dirty="0" smtClean="0">
              <a:solidFill>
                <a:prstClr val="black"/>
              </a:solidFill>
              <a:latin typeface="Calibri"/>
            </a:endParaRPr>
          </a:p>
          <a:p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n= 0.5 to 2 for momentum conserving non-conserving transitions</a:t>
            </a:r>
          </a:p>
          <a:p>
            <a:endParaRPr lang="en-GB" sz="1600" dirty="0" smtClean="0">
              <a:solidFill>
                <a:prstClr val="black"/>
              </a:solidFill>
              <a:latin typeface="Calibri"/>
            </a:endParaRPr>
          </a:p>
          <a:p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Best fit when n=1</a:t>
            </a:r>
          </a:p>
          <a:p>
            <a:endParaRPr lang="en-GB" sz="1600" dirty="0" smtClean="0">
              <a:solidFill>
                <a:prstClr val="black"/>
              </a:solidFill>
              <a:latin typeface="Calibri"/>
            </a:endParaRPr>
          </a:p>
          <a:p>
            <a:endParaRPr lang="en-GB" sz="16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2003" y="5438259"/>
            <a:ext cx="34252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Black</a:t>
            </a:r>
            <a:r>
              <a:rPr lang="en-GB" sz="1400" dirty="0" smtClean="0">
                <a:solidFill>
                  <a:prstClr val="black"/>
                </a:solidFill>
                <a:latin typeface="Calibri"/>
              </a:rPr>
              <a:t> arrows – </a:t>
            </a:r>
            <a:r>
              <a:rPr lang="en-GB" sz="1400" dirty="0" err="1" smtClean="0">
                <a:solidFill>
                  <a:prstClr val="black"/>
                </a:solidFill>
                <a:latin typeface="Calibri"/>
              </a:rPr>
              <a:t>E</a:t>
            </a:r>
            <a:r>
              <a:rPr lang="en-GB" sz="1400" baseline="-25000" dirty="0" err="1" smtClean="0">
                <a:solidFill>
                  <a:prstClr val="black"/>
                </a:solidFill>
                <a:latin typeface="Calibri"/>
              </a:rPr>
              <a:t>g</a:t>
            </a:r>
            <a:r>
              <a:rPr lang="en-GB" sz="1400" dirty="0" smtClean="0">
                <a:solidFill>
                  <a:prstClr val="black"/>
                </a:solidFill>
                <a:latin typeface="Calibri"/>
              </a:rPr>
              <a:t> determined from PL fitting</a:t>
            </a:r>
          </a:p>
          <a:p>
            <a:r>
              <a:rPr lang="en-GB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Red</a:t>
            </a:r>
            <a:r>
              <a:rPr lang="en-GB" sz="1400" dirty="0" smtClean="0">
                <a:solidFill>
                  <a:prstClr val="black"/>
                </a:solidFill>
                <a:latin typeface="Calibri"/>
              </a:rPr>
              <a:t> arrows   – PL peak</a:t>
            </a:r>
          </a:p>
          <a:p>
            <a:endParaRPr lang="en-GB" sz="1400" dirty="0" smtClean="0">
              <a:solidFill>
                <a:prstClr val="black"/>
              </a:solidFill>
              <a:latin typeface="Calibri"/>
            </a:endParaRPr>
          </a:p>
          <a:p>
            <a:r>
              <a:rPr lang="en-GB" sz="1400" dirty="0" smtClean="0">
                <a:solidFill>
                  <a:prstClr val="black"/>
                </a:solidFill>
                <a:latin typeface="Calibri"/>
              </a:rPr>
              <a:t>Note the difference which increases with T</a:t>
            </a:r>
            <a:endParaRPr lang="en-GB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3568" y="349206"/>
            <a:ext cx="56739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pitchFamily="34" charset="0"/>
              </a:rPr>
              <a:t>Photoluminescence curve fitting</a:t>
            </a:r>
            <a:endParaRPr lang="en-GB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98185" y="6488182"/>
            <a:ext cx="33642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Latwoska</a:t>
            </a:r>
            <a:r>
              <a:rPr lang="en-GB" sz="12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et al, Appl. Phys. </a:t>
            </a:r>
            <a:r>
              <a:rPr lang="en-GB" sz="1200" dirty="0" err="1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Lett</a:t>
            </a:r>
            <a:r>
              <a:rPr lang="en-GB" sz="12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GB" sz="1200" b="1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102</a:t>
            </a:r>
            <a:r>
              <a:rPr lang="en-GB" sz="12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, 122109 (2013)</a:t>
            </a:r>
            <a:endParaRPr lang="en-GB" sz="12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656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5"/>
            <a:ext cx="6336704" cy="2640242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3804371"/>
            <a:ext cx="2205200" cy="757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9552" y="389855"/>
            <a:ext cx="45544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pitchFamily="34" charset="0"/>
              </a:rPr>
              <a:t>Temperature dependence</a:t>
            </a:r>
            <a:endParaRPr lang="en-GB" sz="32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7174" y="3856008"/>
            <a:ext cx="2236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Bose-Einstein formula</a:t>
            </a:r>
            <a:endParaRPr lang="en-GB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76256" y="1052736"/>
            <a:ext cx="20162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 smtClean="0">
                <a:solidFill>
                  <a:prstClr val="black"/>
                </a:solidFill>
                <a:latin typeface="Calibri"/>
              </a:rPr>
              <a:t>E</a:t>
            </a:r>
            <a:r>
              <a:rPr lang="en-GB" sz="1600" baseline="-25000" dirty="0" err="1" smtClean="0">
                <a:solidFill>
                  <a:prstClr val="black"/>
                </a:solidFill>
                <a:latin typeface="Calibri"/>
              </a:rPr>
              <a:t>g</a:t>
            </a:r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 obtained from PL</a:t>
            </a:r>
          </a:p>
          <a:p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spectral fitting</a:t>
            </a:r>
          </a:p>
          <a:p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deviates from PL peak value especially at </a:t>
            </a:r>
          </a:p>
          <a:p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T&gt; 80K</a:t>
            </a:r>
          </a:p>
          <a:p>
            <a:endParaRPr lang="en-GB" sz="1600" dirty="0" smtClean="0">
              <a:solidFill>
                <a:prstClr val="black"/>
              </a:solidFill>
              <a:latin typeface="Calibri"/>
            </a:endParaRPr>
          </a:p>
          <a:p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Free carrier emission must be taken into account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7174" y="4581128"/>
            <a:ext cx="84969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fitting gives: e-phonon coupling constant, </a:t>
            </a:r>
            <a:r>
              <a:rPr lang="en-GB" sz="1800" dirty="0" err="1" smtClean="0">
                <a:solidFill>
                  <a:prstClr val="black"/>
                </a:solidFill>
                <a:latin typeface="Calibri"/>
              </a:rPr>
              <a:t>α</a:t>
            </a:r>
            <a:r>
              <a:rPr lang="en-GB" sz="1800" baseline="-25000" dirty="0" err="1" smtClean="0">
                <a:solidFill>
                  <a:prstClr val="black"/>
                </a:solidFill>
                <a:latin typeface="Calibri"/>
              </a:rPr>
              <a:t>B</a:t>
            </a:r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 ~ 20 meV and  average phonon temperature, </a:t>
            </a:r>
            <a:r>
              <a:rPr lang="en-GB" sz="1800" dirty="0" err="1" smtClean="0">
                <a:solidFill>
                  <a:prstClr val="black"/>
                </a:solidFill>
                <a:latin typeface="Calibri"/>
              </a:rPr>
              <a:t>θ</a:t>
            </a:r>
            <a:r>
              <a:rPr lang="en-GB" sz="1800" baseline="-25000" dirty="0" err="1" smtClean="0">
                <a:solidFill>
                  <a:prstClr val="black"/>
                </a:solidFill>
                <a:latin typeface="Calibri"/>
              </a:rPr>
              <a:t>B</a:t>
            </a:r>
            <a:r>
              <a:rPr lang="en-GB" sz="1800" baseline="-250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 ~ 140 K</a:t>
            </a:r>
          </a:p>
          <a:p>
            <a:endParaRPr lang="en-GB" sz="1800" dirty="0" smtClean="0">
              <a:solidFill>
                <a:prstClr val="black"/>
              </a:solidFill>
              <a:latin typeface="Calibri"/>
            </a:endParaRPr>
          </a:p>
          <a:p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N incorporation significantly reduces </a:t>
            </a:r>
            <a:r>
              <a:rPr lang="en-GB" sz="1800" dirty="0" err="1" smtClean="0">
                <a:solidFill>
                  <a:prstClr val="black"/>
                </a:solidFill>
                <a:latin typeface="Calibri"/>
              </a:rPr>
              <a:t>E</a:t>
            </a:r>
            <a:r>
              <a:rPr lang="en-GB" sz="1800" baseline="-25000" dirty="0" err="1" smtClean="0">
                <a:solidFill>
                  <a:prstClr val="black"/>
                </a:solidFill>
                <a:latin typeface="Calibri"/>
              </a:rPr>
              <a:t>g</a:t>
            </a:r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 in </a:t>
            </a:r>
            <a:r>
              <a:rPr lang="en-GB" sz="1800" dirty="0" err="1" smtClean="0">
                <a:solidFill>
                  <a:prstClr val="black"/>
                </a:solidFill>
                <a:latin typeface="Calibri"/>
              </a:rPr>
              <a:t>InNAsSb</a:t>
            </a:r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 but has </a:t>
            </a:r>
            <a:r>
              <a:rPr lang="en-GB" sz="1800" i="1" dirty="0" smtClean="0">
                <a:solidFill>
                  <a:prstClr val="black"/>
                </a:solidFill>
                <a:latin typeface="Calibri"/>
              </a:rPr>
              <a:t>almost no effect </a:t>
            </a:r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on temperature dependence</a:t>
            </a:r>
          </a:p>
          <a:p>
            <a:endParaRPr lang="en-GB" sz="18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084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7080" y="913075"/>
            <a:ext cx="7910368" cy="309634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39552" y="4005064"/>
            <a:ext cx="333052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prstClr val="black"/>
                </a:solidFill>
                <a:latin typeface="Calibri"/>
              </a:rPr>
              <a:t>Comparison of change in energy gap with T</a:t>
            </a:r>
          </a:p>
          <a:p>
            <a:r>
              <a:rPr lang="en-GB" sz="1400" dirty="0" err="1" smtClean="0">
                <a:solidFill>
                  <a:prstClr val="black"/>
                </a:solidFill>
                <a:latin typeface="Calibri"/>
              </a:rPr>
              <a:t>InNAsSb</a:t>
            </a:r>
            <a:r>
              <a:rPr lang="en-GB" sz="1400" dirty="0" smtClean="0">
                <a:solidFill>
                  <a:prstClr val="black"/>
                </a:solidFill>
                <a:latin typeface="Calibri"/>
              </a:rPr>
              <a:t>   65 meV</a:t>
            </a:r>
          </a:p>
          <a:p>
            <a:r>
              <a:rPr lang="en-GB" sz="1400" dirty="0" smtClean="0">
                <a:solidFill>
                  <a:prstClr val="black"/>
                </a:solidFill>
                <a:latin typeface="Calibri"/>
              </a:rPr>
              <a:t>InAs         66 meV</a:t>
            </a:r>
          </a:p>
          <a:p>
            <a:r>
              <a:rPr lang="en-GB" sz="1400" dirty="0" smtClean="0">
                <a:solidFill>
                  <a:prstClr val="black"/>
                </a:solidFill>
                <a:latin typeface="Calibri"/>
              </a:rPr>
              <a:t>InSb         62 meV</a:t>
            </a:r>
          </a:p>
          <a:p>
            <a:endParaRPr lang="en-GB" sz="14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8499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9886" y="4818916"/>
            <a:ext cx="3888432" cy="711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627784" y="4365104"/>
            <a:ext cx="59766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whereas </a:t>
            </a:r>
            <a:r>
              <a:rPr lang="en-GB" sz="1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1% N in </a:t>
            </a:r>
            <a:r>
              <a:rPr lang="en-GB" sz="16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GaAs</a:t>
            </a:r>
            <a:r>
              <a:rPr lang="en-GB" sz="1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</a:t>
            </a:r>
            <a:r>
              <a:rPr lang="en-GB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reduces </a:t>
            </a:r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T dependence of </a:t>
            </a:r>
            <a:r>
              <a:rPr lang="en-GB" sz="1600" dirty="0" err="1" smtClean="0">
                <a:solidFill>
                  <a:prstClr val="black"/>
                </a:solidFill>
                <a:latin typeface="Calibri"/>
              </a:rPr>
              <a:t>E</a:t>
            </a:r>
            <a:r>
              <a:rPr lang="en-GB" sz="1600" baseline="-25000" dirty="0" err="1" smtClean="0">
                <a:solidFill>
                  <a:prstClr val="black"/>
                </a:solidFill>
                <a:latin typeface="Calibri"/>
              </a:rPr>
              <a:t>g</a:t>
            </a:r>
            <a:r>
              <a:rPr lang="en-GB" sz="1600" dirty="0" smtClean="0">
                <a:solidFill>
                  <a:prstClr val="black"/>
                </a:solidFill>
                <a:latin typeface="Calibri"/>
              </a:rPr>
              <a:t> by 40%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9552" y="389855"/>
            <a:ext cx="57731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pitchFamily="34" charset="0"/>
              </a:rPr>
              <a:t>Temperature dependence of bandgap</a:t>
            </a:r>
            <a:endParaRPr lang="en-GB" sz="28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Arial" pitchFamily="34" charset="0"/>
            </a:endParaRPr>
          </a:p>
        </p:txBody>
      </p:sp>
      <p:pic>
        <p:nvPicPr>
          <p:cNvPr id="8499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59886" y="5530313"/>
            <a:ext cx="4320479" cy="248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5887938"/>
            <a:ext cx="124777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39553" y="5069675"/>
            <a:ext cx="40203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BAC</a:t>
            </a:r>
            <a:r>
              <a:rPr lang="en-GB" sz="1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model </a:t>
            </a:r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gives good agreement</a:t>
            </a:r>
          </a:p>
          <a:p>
            <a:endParaRPr lang="en-GB" sz="1800" dirty="0" smtClean="0">
              <a:solidFill>
                <a:prstClr val="black"/>
              </a:solidFill>
              <a:latin typeface="Calibri"/>
            </a:endParaRPr>
          </a:p>
          <a:p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T dependence of </a:t>
            </a:r>
            <a:r>
              <a:rPr lang="en-GB" sz="1800" dirty="0" err="1" smtClean="0">
                <a:solidFill>
                  <a:prstClr val="black"/>
                </a:solidFill>
                <a:latin typeface="Calibri"/>
              </a:rPr>
              <a:t>Eg</a:t>
            </a:r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 in </a:t>
            </a:r>
            <a:r>
              <a:rPr lang="en-GB" sz="1800" dirty="0" err="1" smtClean="0">
                <a:solidFill>
                  <a:prstClr val="black"/>
                </a:solidFill>
                <a:latin typeface="Calibri"/>
              </a:rPr>
              <a:t>InNAsSb</a:t>
            </a:r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 is </a:t>
            </a:r>
            <a:r>
              <a:rPr lang="en-GB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not</a:t>
            </a:r>
          </a:p>
          <a:p>
            <a:r>
              <a:rPr lang="en-GB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sensitive to N due to large separation </a:t>
            </a:r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between </a:t>
            </a:r>
            <a:r>
              <a:rPr lang="en-GB" sz="1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E</a:t>
            </a:r>
            <a:r>
              <a:rPr lang="en-GB" sz="1800" baseline="-25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N </a:t>
            </a:r>
            <a:r>
              <a:rPr lang="en-GB" sz="1800" baseline="-250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and </a:t>
            </a:r>
            <a:r>
              <a:rPr lang="en-GB" sz="18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E</a:t>
            </a:r>
            <a:r>
              <a:rPr lang="en-GB" sz="1800" baseline="-250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M</a:t>
            </a:r>
            <a:r>
              <a:rPr lang="en-GB" sz="1800" baseline="-250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(~ 1 eV)</a:t>
            </a:r>
          </a:p>
          <a:p>
            <a:r>
              <a:rPr lang="en-GB" sz="1800" dirty="0" smtClean="0">
                <a:solidFill>
                  <a:prstClr val="black"/>
                </a:solidFill>
                <a:latin typeface="Calibri"/>
              </a:rPr>
              <a:t> </a:t>
            </a:r>
            <a:endParaRPr lang="en-GB" sz="18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362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500042"/>
            <a:ext cx="7498080" cy="1143000"/>
          </a:xfrm>
        </p:spPr>
        <p:txBody>
          <a:bodyPr/>
          <a:lstStyle/>
          <a:p>
            <a:pPr algn="ctr"/>
            <a:r>
              <a:rPr lang="en-IN" dirty="0" smtClean="0"/>
              <a:t>Let Us Meet Again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433654" cy="3695712"/>
          </a:xfrm>
        </p:spPr>
        <p:txBody>
          <a:bodyPr/>
          <a:lstStyle/>
          <a:p>
            <a:pPr algn="ctr">
              <a:buNone/>
            </a:pPr>
            <a:r>
              <a:rPr lang="en-IN" dirty="0" smtClean="0"/>
              <a:t>We welcome all to our future group conferences of Omics group international</a:t>
            </a:r>
          </a:p>
          <a:p>
            <a:pPr algn="ctr">
              <a:buNone/>
            </a:pPr>
            <a:r>
              <a:rPr lang="en-IN" dirty="0" smtClean="0"/>
              <a:t>Please visit: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2"/>
              </a:rPr>
              <a:t>www.omicsgroup.com</a:t>
            </a:r>
            <a:endParaRPr lang="en-IN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3"/>
              </a:rPr>
              <a:t>www.Conferenceseries.com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4"/>
              </a:rPr>
              <a:t>http://optics.conferenceseries.com/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graphicx}&#10;\pagestyle{empty}&#10;\begin{document}&#10;\includegraphics[height=6cm]{figures/fit-mass.eps}&#10;\end{document}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7"/>
  <p:tag name="PICTUREFILESIZE" val="25892"/>
</p:tagLst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336192</TotalTime>
  <Words>2987</Words>
  <Application>Microsoft Office PowerPoint</Application>
  <PresentationFormat>Overhead</PresentationFormat>
  <Paragraphs>657</Paragraphs>
  <Slides>43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5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Blends</vt:lpstr>
      <vt:lpstr>Default Design</vt:lpstr>
      <vt:lpstr>1_Default Design</vt:lpstr>
      <vt:lpstr>1_Office Theme</vt:lpstr>
      <vt:lpstr>Custom Design</vt:lpstr>
      <vt:lpstr>Graph</vt:lpstr>
      <vt:lpstr>KGPlot</vt:lpstr>
      <vt:lpstr>Equation</vt:lpstr>
      <vt:lpstr>About Omics Group</vt:lpstr>
      <vt:lpstr>About Omics Group conferences</vt:lpstr>
      <vt:lpstr>  Dilute Nitrides – growth, characterisation  and mid-infrared applications</vt:lpstr>
      <vt:lpstr>Outline</vt:lpstr>
      <vt:lpstr>Motivation  </vt:lpstr>
      <vt:lpstr>Dilute nitrides and the Mid-infrared   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Adding Sb  -  MBE growth of InAsSbN</vt:lpstr>
      <vt:lpstr>Slide 20</vt:lpstr>
      <vt:lpstr>Slide 21</vt:lpstr>
      <vt:lpstr>Slide 22</vt:lpstr>
      <vt:lpstr>Slide 23</vt:lpstr>
      <vt:lpstr> InAsSbN / InAs MQWs</vt:lpstr>
      <vt:lpstr> InAsSbN/InAs MQW 4K photoluminescence  </vt:lpstr>
      <vt:lpstr>InAsSbN MQW LED</vt:lpstr>
      <vt:lpstr>Slide 27</vt:lpstr>
      <vt:lpstr>Slide 28</vt:lpstr>
      <vt:lpstr>Slide 29</vt:lpstr>
      <vt:lpstr>Slide 30</vt:lpstr>
      <vt:lpstr>Comparison with InAsSb</vt:lpstr>
      <vt:lpstr>PL analysis temperature dependence</vt:lpstr>
      <vt:lpstr>Slide 33</vt:lpstr>
      <vt:lpstr>Slide 34</vt:lpstr>
      <vt:lpstr>Photoreflectance Spectroscopy</vt:lpstr>
      <vt:lpstr>Slide 36</vt:lpstr>
      <vt:lpstr>Slide 37</vt:lpstr>
      <vt:lpstr>Slide 38</vt:lpstr>
      <vt:lpstr>InAsN Photoreflectance</vt:lpstr>
      <vt:lpstr>Slide 40</vt:lpstr>
      <vt:lpstr>Slide 41</vt:lpstr>
      <vt:lpstr>Slide 42</vt:lpstr>
      <vt:lpstr>Let Us Meet Again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Krier, Anthony</dc:creator>
  <cp:lastModifiedBy>Anderson Silver</cp:lastModifiedBy>
  <cp:revision>2841</cp:revision>
  <cp:lastPrinted>1601-01-01T00:00:00Z</cp:lastPrinted>
  <dcterms:created xsi:type="dcterms:W3CDTF">1601-01-01T00:00:00Z</dcterms:created>
  <dcterms:modified xsi:type="dcterms:W3CDTF">2014-09-24T12:15:28Z</dcterms:modified>
</cp:coreProperties>
</file>