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gif" ContentType="image/gif"/>
  <Default Extension="vml" ContentType="application/vnd.openxmlformats-officedocument.vmlDrawing"/>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8"/>
  </p:notesMasterIdLst>
  <p:sldIdLst>
    <p:sldId id="256" r:id="rId2"/>
    <p:sldId id="311" r:id="rId3"/>
    <p:sldId id="257" r:id="rId4"/>
    <p:sldId id="348" r:id="rId5"/>
    <p:sldId id="276" r:id="rId6"/>
    <p:sldId id="353" r:id="rId7"/>
    <p:sldId id="326" r:id="rId8"/>
    <p:sldId id="275" r:id="rId9"/>
    <p:sldId id="313" r:id="rId10"/>
    <p:sldId id="310" r:id="rId11"/>
    <p:sldId id="329" r:id="rId12"/>
    <p:sldId id="324" r:id="rId13"/>
    <p:sldId id="319" r:id="rId14"/>
    <p:sldId id="330" r:id="rId15"/>
    <p:sldId id="273" r:id="rId16"/>
    <p:sldId id="323" r:id="rId17"/>
    <p:sldId id="318" r:id="rId18"/>
    <p:sldId id="343" r:id="rId19"/>
    <p:sldId id="349" r:id="rId20"/>
    <p:sldId id="259" r:id="rId21"/>
    <p:sldId id="345" r:id="rId22"/>
    <p:sldId id="347" r:id="rId23"/>
    <p:sldId id="346" r:id="rId24"/>
    <p:sldId id="352" r:id="rId25"/>
    <p:sldId id="350" r:id="rId26"/>
    <p:sldId id="342" r:id="rId27"/>
    <p:sldId id="278" r:id="rId28"/>
    <p:sldId id="279" r:id="rId29"/>
    <p:sldId id="266" r:id="rId30"/>
    <p:sldId id="351" r:id="rId31"/>
    <p:sldId id="356" r:id="rId32"/>
    <p:sldId id="354" r:id="rId33"/>
    <p:sldId id="355" r:id="rId34"/>
    <p:sldId id="357" r:id="rId35"/>
    <p:sldId id="258" r:id="rId36"/>
    <p:sldId id="337" r:id="rId37"/>
    <p:sldId id="336" r:id="rId38"/>
    <p:sldId id="335" r:id="rId39"/>
    <p:sldId id="331" r:id="rId40"/>
    <p:sldId id="281" r:id="rId41"/>
    <p:sldId id="341" r:id="rId42"/>
    <p:sldId id="277" r:id="rId43"/>
    <p:sldId id="338" r:id="rId44"/>
    <p:sldId id="328" r:id="rId45"/>
    <p:sldId id="340" r:id="rId46"/>
    <p:sldId id="306" r:id="rId47"/>
    <p:sldId id="307" r:id="rId48"/>
    <p:sldId id="261" r:id="rId49"/>
    <p:sldId id="282" r:id="rId50"/>
    <p:sldId id="334" r:id="rId51"/>
    <p:sldId id="332" r:id="rId52"/>
    <p:sldId id="308" r:id="rId53"/>
    <p:sldId id="316" r:id="rId54"/>
    <p:sldId id="344" r:id="rId55"/>
    <p:sldId id="294" r:id="rId56"/>
    <p:sldId id="333" r:id="rId57"/>
  </p:sldIdLst>
  <p:sldSz cx="9144000" cy="6858000" type="screen4x3"/>
  <p:notesSz cx="6858000" cy="9144000"/>
  <p:defaultTextStyle>
    <a:defPPr>
      <a:defRPr lang="en-GB"/>
    </a:defPPr>
    <a:lvl1pPr algn="l" rtl="0" fontAlgn="base">
      <a:spcBef>
        <a:spcPct val="0"/>
      </a:spcBef>
      <a:spcAft>
        <a:spcPct val="0"/>
      </a:spcAft>
      <a:defRPr b="1"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b="1"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b="1"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b="1"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b="1" kern="1200">
        <a:solidFill>
          <a:schemeClr val="tx1"/>
        </a:solidFill>
        <a:latin typeface="Arial" pitchFamily="34" charset="0"/>
        <a:ea typeface="ＭＳ Ｐゴシック" pitchFamily="34" charset="-128"/>
        <a:cs typeface="+mn-cs"/>
      </a:defRPr>
    </a:lvl5pPr>
    <a:lvl6pPr marL="2286000" algn="l" defTabSz="914400" rtl="0" eaLnBrk="1" latinLnBrk="0" hangingPunct="1">
      <a:defRPr b="1" kern="1200">
        <a:solidFill>
          <a:schemeClr val="tx1"/>
        </a:solidFill>
        <a:latin typeface="Arial" pitchFamily="34" charset="0"/>
        <a:ea typeface="ＭＳ Ｐゴシック" pitchFamily="34" charset="-128"/>
        <a:cs typeface="+mn-cs"/>
      </a:defRPr>
    </a:lvl6pPr>
    <a:lvl7pPr marL="2743200" algn="l" defTabSz="914400" rtl="0" eaLnBrk="1" latinLnBrk="0" hangingPunct="1">
      <a:defRPr b="1" kern="1200">
        <a:solidFill>
          <a:schemeClr val="tx1"/>
        </a:solidFill>
        <a:latin typeface="Arial" pitchFamily="34" charset="0"/>
        <a:ea typeface="ＭＳ Ｐゴシック" pitchFamily="34" charset="-128"/>
        <a:cs typeface="+mn-cs"/>
      </a:defRPr>
    </a:lvl7pPr>
    <a:lvl8pPr marL="3200400" algn="l" defTabSz="914400" rtl="0" eaLnBrk="1" latinLnBrk="0" hangingPunct="1">
      <a:defRPr b="1" kern="1200">
        <a:solidFill>
          <a:schemeClr val="tx1"/>
        </a:solidFill>
        <a:latin typeface="Arial" pitchFamily="34" charset="0"/>
        <a:ea typeface="ＭＳ Ｐゴシック" pitchFamily="34" charset="-128"/>
        <a:cs typeface="+mn-cs"/>
      </a:defRPr>
    </a:lvl8pPr>
    <a:lvl9pPr marL="3657600" algn="l" defTabSz="914400" rtl="0" eaLnBrk="1" latinLnBrk="0" hangingPunct="1">
      <a:defRPr b="1"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66FF"/>
    <a:srgbClr val="FF3300"/>
    <a:srgbClr val="66FF99"/>
    <a:srgbClr val="FFFF00"/>
    <a:srgbClr val="0000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463" autoAdjust="0"/>
    <p:restoredTop sz="98312" autoAdjust="0"/>
  </p:normalViewPr>
  <p:slideViewPr>
    <p:cSldViewPr>
      <p:cViewPr varScale="1">
        <p:scale>
          <a:sx n="52" d="100"/>
          <a:sy n="52" d="100"/>
        </p:scale>
        <p:origin x="-1224" y="-96"/>
      </p:cViewPr>
      <p:guideLst>
        <p:guide orient="horz" pos="2160"/>
        <p:guide pos="2880"/>
      </p:guideLst>
    </p:cSldViewPr>
  </p:slideViewPr>
  <p:notesTextViewPr>
    <p:cViewPr>
      <p:scale>
        <a:sx n="100" d="100"/>
        <a:sy n="100" d="100"/>
      </p:scale>
      <p:origin x="0" y="0"/>
    </p:cViewPr>
  </p:notesTextViewPr>
  <p:sorterViewPr>
    <p:cViewPr>
      <p:scale>
        <a:sx n="65" d="100"/>
        <a:sy n="65" d="100"/>
      </p:scale>
      <p:origin x="0" y="331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image" Target="../media/image5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image" Target="../media/image7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200" b="0">
                <a:latin typeface="Arial" charset="0"/>
                <a:ea typeface="ＭＳ Ｐゴシック" charset="0"/>
                <a:cs typeface="+mn-cs"/>
              </a:defRPr>
            </a:lvl1pPr>
          </a:lstStyle>
          <a:p>
            <a:pPr>
              <a:defRPr/>
            </a:pPr>
            <a:endParaRPr lang="en-GB"/>
          </a:p>
        </p:txBody>
      </p:sp>
      <p:sp>
        <p:nvSpPr>
          <p:cNvPr id="1229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200" b="0">
                <a:latin typeface="Arial" charset="0"/>
                <a:ea typeface="ＭＳ Ｐゴシック" charset="0"/>
                <a:cs typeface="+mn-cs"/>
              </a:defRPr>
            </a:lvl1pPr>
          </a:lstStyle>
          <a:p>
            <a:pPr>
              <a:defRPr/>
            </a:pPr>
            <a:endParaRPr lang="en-GB"/>
          </a:p>
        </p:txBody>
      </p:sp>
      <p:sp>
        <p:nvSpPr>
          <p:cNvPr id="122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1229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229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200" b="0">
                <a:latin typeface="Arial" charset="0"/>
                <a:ea typeface="ＭＳ Ｐゴシック" charset="0"/>
                <a:cs typeface="+mn-cs"/>
              </a:defRPr>
            </a:lvl1pPr>
          </a:lstStyle>
          <a:p>
            <a:pPr>
              <a:defRPr/>
            </a:pPr>
            <a:endParaRPr lang="en-GB"/>
          </a:p>
        </p:txBody>
      </p:sp>
      <p:sp>
        <p:nvSpPr>
          <p:cNvPr id="1229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200" b="0"/>
            </a:lvl1pPr>
          </a:lstStyle>
          <a:p>
            <a:fld id="{21582A60-FBD2-4ACC-897B-9555507CFBF0}" type="slidenum">
              <a:rPr lang="en-GB"/>
              <a:pPr/>
              <a:t>‹#›</a:t>
            </a:fld>
            <a:endParaRPr lang="en-GB"/>
          </a:p>
        </p:txBody>
      </p:sp>
    </p:spTree>
    <p:extLst>
      <p:ext uri="{BB962C8B-B14F-4D97-AF65-F5344CB8AC3E}">
        <p14:creationId xmlns:p14="http://schemas.microsoft.com/office/powerpoint/2010/main" val="29805236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b="1" i="1" dirty="0" smtClean="0">
                <a:latin typeface="Arial" pitchFamily="34" charset="0"/>
              </a:rPr>
              <a:t>Slide 2. Questions.</a:t>
            </a:r>
          </a:p>
          <a:p>
            <a:pPr eaLnBrk="1" hangingPunct="1"/>
            <a:r>
              <a:rPr lang="fr-FR" dirty="0" smtClean="0">
                <a:latin typeface="Arial" pitchFamily="34" charset="0"/>
              </a:rPr>
              <a:t>Je vais répondre aux trois questions :</a:t>
            </a:r>
            <a:endParaRPr lang="fr-FR" i="1" dirty="0" smtClean="0">
              <a:latin typeface="Arial" pitchFamily="34" charset="0"/>
            </a:endParaRPr>
          </a:p>
          <a:p>
            <a:pPr eaLnBrk="1" hangingPunct="1"/>
            <a:r>
              <a:rPr lang="fr-FR" i="1" dirty="0" smtClean="0">
                <a:latin typeface="Arial" pitchFamily="34" charset="0"/>
              </a:rPr>
              <a:t>Quels sont les mécanismes de la douleur ?</a:t>
            </a:r>
          </a:p>
          <a:p>
            <a:pPr eaLnBrk="1" hangingPunct="1"/>
            <a:r>
              <a:rPr lang="fr-FR" i="1" dirty="0" smtClean="0">
                <a:latin typeface="Arial" pitchFamily="34" charset="0"/>
              </a:rPr>
              <a:t>Qu’est ce qui change notre perception de la douleur ?</a:t>
            </a:r>
          </a:p>
          <a:p>
            <a:pPr eaLnBrk="1" hangingPunct="1"/>
            <a:r>
              <a:rPr lang="fr-FR" i="1" dirty="0" smtClean="0">
                <a:latin typeface="Arial" pitchFamily="34" charset="0"/>
              </a:rPr>
              <a:t>Pourquoi est-ce important ?</a:t>
            </a:r>
            <a:endParaRPr lang="fr-FR" dirty="0" smtClean="0">
              <a:latin typeface="Arial" pitchFamily="34" charset="0"/>
            </a:endParaRPr>
          </a:p>
          <a:p>
            <a:pPr eaLnBrk="1" hangingPunct="1"/>
            <a:r>
              <a:rPr lang="fr-FR" dirty="0" smtClean="0">
                <a:latin typeface="Arial" pitchFamily="34" charset="0"/>
              </a:rPr>
              <a:t> </a:t>
            </a:r>
          </a:p>
          <a:p>
            <a:pPr eaLnBrk="1" hangingPunct="1"/>
            <a:r>
              <a:rPr lang="fr-FR" dirty="0" smtClean="0">
                <a:latin typeface="Arial" pitchFamily="34" charset="0"/>
              </a:rPr>
              <a:t>Pour moi, comme je suis rhumatologue les questions les plus importantes sont : « comment est-il possible qu’une personne souffrant d’arthrite ressente le même niveau de douleur que celle perçue par une personne atteinte de fibromyalgie, processus qui ne produit pas de dommage tissulaire ? » et « Quels sont les mécanismes de la douleur et comment la traiter avec plus d’efficacité ? »</a:t>
            </a:r>
            <a:endParaRPr lang="en-GB" sz="1600" dirty="0" smtClean="0">
              <a:latin typeface="Arial" pitchFamily="34" charset="0"/>
            </a:endParaRPr>
          </a:p>
          <a:p>
            <a:pPr eaLnBrk="1" hangingPunct="1"/>
            <a:endParaRPr lang="en-GB" sz="1600" dirty="0" smtClean="0">
              <a:latin typeface="Arial" pitchFamily="34" charset="0"/>
            </a:endParaRPr>
          </a:p>
          <a:p>
            <a:pPr eaLnBrk="1" hangingPunct="1"/>
            <a:r>
              <a:rPr lang="en-GB" sz="1600" dirty="0" smtClean="0">
                <a:latin typeface="Arial" pitchFamily="34" charset="0"/>
              </a:rPr>
              <a:t>PET provides the possibility of measuring and localising specific molecular events in tissue over time.</a:t>
            </a:r>
          </a:p>
          <a:p>
            <a:pPr eaLnBrk="1" hangingPunct="1"/>
            <a:r>
              <a:rPr lang="en-GB" sz="1600" dirty="0" smtClean="0">
                <a:latin typeface="Arial" pitchFamily="34" charset="0"/>
              </a:rPr>
              <a:t>Will do this in relation to the indirect measurement of synaptic events and changes in opioid receptor binding during chronic pain.</a:t>
            </a:r>
          </a:p>
          <a:p>
            <a:endParaRPr lang="en-GB" dirty="0"/>
          </a:p>
        </p:txBody>
      </p:sp>
      <p:sp>
        <p:nvSpPr>
          <p:cNvPr id="4" name="Slide Number Placeholder 3"/>
          <p:cNvSpPr>
            <a:spLocks noGrp="1"/>
          </p:cNvSpPr>
          <p:nvPr>
            <p:ph type="sldNum" sz="quarter" idx="10"/>
          </p:nvPr>
        </p:nvSpPr>
        <p:spPr/>
        <p:txBody>
          <a:bodyPr/>
          <a:lstStyle/>
          <a:p>
            <a:fld id="{21582A60-FBD2-4ACC-897B-9555507CFBF0}" type="slidenum">
              <a:rPr lang="en-GB" smtClean="0"/>
              <a:pPr/>
              <a:t>2</a:t>
            </a:fld>
            <a:endParaRPr lang="en-GB"/>
          </a:p>
        </p:txBody>
      </p:sp>
    </p:spTree>
    <p:extLst>
      <p:ext uri="{BB962C8B-B14F-4D97-AF65-F5344CB8AC3E}">
        <p14:creationId xmlns:p14="http://schemas.microsoft.com/office/powerpoint/2010/main" val="3980953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dirty="0" smtClean="0">
                <a:latin typeface="Arial" pitchFamily="34" charset="0"/>
              </a:rPr>
              <a:t>Way back in the 16</a:t>
            </a:r>
            <a:r>
              <a:rPr lang="en-GB" baseline="30000" dirty="0" smtClean="0">
                <a:latin typeface="Arial" pitchFamily="34" charset="0"/>
              </a:rPr>
              <a:t>th</a:t>
            </a:r>
            <a:r>
              <a:rPr lang="en-GB" dirty="0" smtClean="0">
                <a:latin typeface="Arial" pitchFamily="34" charset="0"/>
              </a:rPr>
              <a:t> century, it was believed that following injury pain messages are transmitted through specific nerve fibres to a single pain centre in the brain. </a:t>
            </a:r>
            <a:r>
              <a:rPr lang="en-GB" dirty="0" smtClean="0">
                <a:solidFill>
                  <a:srgbClr val="000000"/>
                </a:solidFill>
                <a:latin typeface="Arial" pitchFamily="34" charset="0"/>
                <a:cs typeface="Arial" pitchFamily="34" charset="0"/>
              </a:rPr>
              <a:t>In other words, it was assumed that the </a:t>
            </a:r>
            <a:r>
              <a:rPr lang="en-GB" b="1" dirty="0" smtClean="0">
                <a:solidFill>
                  <a:srgbClr val="000000"/>
                </a:solidFill>
                <a:latin typeface="Arial" pitchFamily="34" charset="0"/>
                <a:cs typeface="Arial" pitchFamily="34" charset="0"/>
              </a:rPr>
              <a:t>intensity of the pain</a:t>
            </a:r>
            <a:r>
              <a:rPr lang="en-GB" dirty="0" smtClean="0">
                <a:solidFill>
                  <a:srgbClr val="000000"/>
                </a:solidFill>
                <a:latin typeface="Arial" pitchFamily="34" charset="0"/>
                <a:cs typeface="Arial" pitchFamily="34" charset="0"/>
              </a:rPr>
              <a:t> is directly </a:t>
            </a:r>
            <a:r>
              <a:rPr lang="en-GB" b="1" dirty="0" smtClean="0">
                <a:solidFill>
                  <a:srgbClr val="000000"/>
                </a:solidFill>
                <a:latin typeface="Arial" pitchFamily="34" charset="0"/>
                <a:cs typeface="Arial" pitchFamily="34" charset="0"/>
              </a:rPr>
              <a:t>proportional</a:t>
            </a:r>
            <a:r>
              <a:rPr lang="en-GB" dirty="0" smtClean="0">
                <a:solidFill>
                  <a:srgbClr val="000000"/>
                </a:solidFill>
                <a:latin typeface="Arial" pitchFamily="34" charset="0"/>
                <a:cs typeface="Arial" pitchFamily="34" charset="0"/>
              </a:rPr>
              <a:t> to the </a:t>
            </a:r>
            <a:r>
              <a:rPr lang="en-GB" b="1" dirty="0" smtClean="0">
                <a:solidFill>
                  <a:srgbClr val="000000"/>
                </a:solidFill>
                <a:latin typeface="Arial" pitchFamily="34" charset="0"/>
                <a:cs typeface="Arial" pitchFamily="34" charset="0"/>
              </a:rPr>
              <a:t>extent of the injury</a:t>
            </a:r>
            <a:endParaRPr lang="en-US" dirty="0" smtClean="0">
              <a:latin typeface="Arial" pitchFamily="34" charset="0"/>
            </a:endParaRPr>
          </a:p>
          <a:p>
            <a:pPr eaLnBrk="1" hangingPunct="1"/>
            <a:r>
              <a:rPr lang="en-GB" dirty="0" smtClean="0">
                <a:latin typeface="Arial" pitchFamily="34" charset="0"/>
              </a:rPr>
              <a:t>However, it is now very well established that pain is just not a linear response to the tissue injury, but has several factors influencing the experience of pain and in the brain pain signals are processed in an integrated  network of structures called the </a:t>
            </a:r>
            <a:r>
              <a:rPr lang="en-GB" b="1" dirty="0" smtClean="0">
                <a:latin typeface="Arial" pitchFamily="34" charset="0"/>
              </a:rPr>
              <a:t>pain matrix</a:t>
            </a:r>
            <a:r>
              <a:rPr lang="en-GB" dirty="0" smtClean="0">
                <a:latin typeface="Arial" pitchFamily="34" charset="0"/>
              </a:rPr>
              <a:t>. This is a very simplified illustration of pain pathway. Following the tissue injury the peripheral receptors fro pain called a-delta and c </a:t>
            </a:r>
            <a:r>
              <a:rPr lang="en-GB" dirty="0" err="1" smtClean="0">
                <a:latin typeface="Arial" pitchFamily="34" charset="0"/>
              </a:rPr>
              <a:t>nociceptors</a:t>
            </a:r>
            <a:r>
              <a:rPr lang="en-GB" dirty="0" smtClean="0">
                <a:latin typeface="Arial" pitchFamily="34" charset="0"/>
              </a:rPr>
              <a:t> are activated that carry pain signals through the peripheral nerve </a:t>
            </a:r>
            <a:r>
              <a:rPr lang="en-GB" dirty="0" err="1" smtClean="0">
                <a:latin typeface="Arial" pitchFamily="34" charset="0"/>
              </a:rPr>
              <a:t>spinothalamic</a:t>
            </a:r>
            <a:r>
              <a:rPr lang="en-GB" dirty="0" smtClean="0">
                <a:latin typeface="Arial" pitchFamily="34" charset="0"/>
              </a:rPr>
              <a:t> tracts and thalamus. From thalamus this information is then relayed to various cortical areas. A further division of function has been proposed. </a:t>
            </a:r>
            <a:r>
              <a:rPr lang="en-GB" dirty="0" err="1" smtClean="0">
                <a:latin typeface="Arial" pitchFamily="34" charset="0"/>
              </a:rPr>
              <a:t>Atleast</a:t>
            </a:r>
            <a:r>
              <a:rPr lang="en-GB" dirty="0" smtClean="0">
                <a:latin typeface="Arial" pitchFamily="34" charset="0"/>
              </a:rPr>
              <a:t>  2 systems are known to function in parallel, 1 the medial pain system comprising the medial thalamus and its projections to medial </a:t>
            </a:r>
            <a:r>
              <a:rPr lang="en-GB" dirty="0" err="1" smtClean="0">
                <a:latin typeface="Arial" pitchFamily="34" charset="0"/>
              </a:rPr>
              <a:t>structutres</a:t>
            </a:r>
            <a:r>
              <a:rPr lang="en-GB" dirty="0" smtClean="0">
                <a:latin typeface="Arial" pitchFamily="34" charset="0"/>
              </a:rPr>
              <a:t> of brain are known to </a:t>
            </a:r>
            <a:r>
              <a:rPr lang="en-GB" dirty="0" err="1" smtClean="0">
                <a:latin typeface="Arial" pitchFamily="34" charset="0"/>
              </a:rPr>
              <a:t>subserve</a:t>
            </a:r>
            <a:r>
              <a:rPr lang="en-GB" dirty="0" smtClean="0">
                <a:latin typeface="Arial" pitchFamily="34" charset="0"/>
              </a:rPr>
              <a:t> emotional motivational components and the </a:t>
            </a:r>
            <a:r>
              <a:rPr lang="en-GB" dirty="0" err="1" smtClean="0">
                <a:latin typeface="Arial" pitchFamily="34" charset="0"/>
              </a:rPr>
              <a:t>the</a:t>
            </a:r>
            <a:r>
              <a:rPr lang="en-GB" dirty="0" smtClean="0">
                <a:latin typeface="Arial" pitchFamily="34" charset="0"/>
              </a:rPr>
              <a:t> lateral pain system comprising lateral thalamus and its projections to somatosensory areas.  Medial is slow, non-</a:t>
            </a:r>
            <a:r>
              <a:rPr lang="en-GB" dirty="0" err="1" smtClean="0">
                <a:latin typeface="Arial" pitchFamily="34" charset="0"/>
              </a:rPr>
              <a:t>somatotopic</a:t>
            </a:r>
            <a:r>
              <a:rPr lang="en-GB" dirty="0" smtClean="0">
                <a:latin typeface="Arial" pitchFamily="34" charset="0"/>
              </a:rPr>
              <a:t> and lateral pain system is known to </a:t>
            </a:r>
            <a:r>
              <a:rPr lang="en-GB" dirty="0" err="1" smtClean="0">
                <a:latin typeface="Arial" pitchFamily="34" charset="0"/>
              </a:rPr>
              <a:t>subserve</a:t>
            </a:r>
            <a:r>
              <a:rPr lang="en-GB" dirty="0" smtClean="0">
                <a:latin typeface="Arial" pitchFamily="34" charset="0"/>
              </a:rPr>
              <a:t> sensory-discriminative aspects of pain. Most of the evidence for this division of function came from indirect evidences such as single unit recordings and clinical case reports. </a:t>
            </a:r>
            <a:endParaRPr lang="en-GB" dirty="0"/>
          </a:p>
        </p:txBody>
      </p:sp>
      <p:sp>
        <p:nvSpPr>
          <p:cNvPr id="4" name="Slide Number Placeholder 3"/>
          <p:cNvSpPr>
            <a:spLocks noGrp="1"/>
          </p:cNvSpPr>
          <p:nvPr>
            <p:ph type="sldNum" sz="quarter" idx="10"/>
          </p:nvPr>
        </p:nvSpPr>
        <p:spPr/>
        <p:txBody>
          <a:bodyPr/>
          <a:lstStyle/>
          <a:p>
            <a:fld id="{21582A60-FBD2-4ACC-897B-9555507CFBF0}" type="slidenum">
              <a:rPr lang="en-GB" smtClean="0"/>
              <a:pPr/>
              <a:t>9</a:t>
            </a:fld>
            <a:endParaRPr lang="en-GB"/>
          </a:p>
        </p:txBody>
      </p:sp>
    </p:spTree>
    <p:extLst>
      <p:ext uri="{BB962C8B-B14F-4D97-AF65-F5344CB8AC3E}">
        <p14:creationId xmlns:p14="http://schemas.microsoft.com/office/powerpoint/2010/main" val="1183119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8C5A8238-02B6-42A1-A1DA-C5B4851CEBFB}" type="slidenum">
              <a:rPr lang="en-GB"/>
              <a:pPr/>
              <a:t>29</a:t>
            </a:fld>
            <a:endParaRPr lang="en-GB"/>
          </a:p>
        </p:txBody>
      </p:sp>
      <p:sp>
        <p:nvSpPr>
          <p:cNvPr id="153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536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latin typeface="Arial" pitchFamily="34" charset="0"/>
              </a:rPr>
              <a:t>Much of the cognitive content of pain experience is identified or implied from this definition, in terms of anticipation, sensory discrimination, intensity coding, affect, attention and memory.</a:t>
            </a:r>
          </a:p>
          <a:p>
            <a:endParaRPr lang="en-GB" dirty="0"/>
          </a:p>
        </p:txBody>
      </p:sp>
      <p:sp>
        <p:nvSpPr>
          <p:cNvPr id="4" name="Slide Number Placeholder 3"/>
          <p:cNvSpPr>
            <a:spLocks noGrp="1"/>
          </p:cNvSpPr>
          <p:nvPr>
            <p:ph type="sldNum" sz="quarter" idx="10"/>
          </p:nvPr>
        </p:nvSpPr>
        <p:spPr/>
        <p:txBody>
          <a:bodyPr/>
          <a:lstStyle/>
          <a:p>
            <a:fld id="{21582A60-FBD2-4ACC-897B-9555507CFBF0}" type="slidenum">
              <a:rPr lang="en-GB" smtClean="0"/>
              <a:pPr/>
              <a:t>44</a:t>
            </a:fld>
            <a:endParaRPr lang="en-GB"/>
          </a:p>
        </p:txBody>
      </p:sp>
    </p:spTree>
    <p:extLst>
      <p:ext uri="{BB962C8B-B14F-4D97-AF65-F5344CB8AC3E}">
        <p14:creationId xmlns:p14="http://schemas.microsoft.com/office/powerpoint/2010/main" val="486730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BA9CFD45-D10C-4C44-8457-16471F1B7519}" type="slidenum">
              <a:rPr lang="en-GB"/>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860BD932-13D8-422F-BC66-6374F83C0473}"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A60F930B-9111-460F-BD9A-9EC7274638A1}"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DE162888-5039-4F5E-8834-03A5DF664510}"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fld id="{45253C7F-3DF6-4E14-98FA-D5DEB63CFB4F}"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fld id="{FE620BBD-282F-4686-8AA5-C652BBEA9B33}"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fld id="{C380518B-4D6F-4622-87BA-93C1990D69D9}"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8A3E9C07-C291-4603-916F-770D43FB59F6}"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E4C4459C-CF63-4F57-83F0-D50A40EF5846}"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AD3AE7B8-C499-4B23-97FB-22677D372CB9}"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fld id="{3382627C-E4F5-49B7-AC5A-A81E5749CEEA}" type="slidenum">
              <a:rPr lang="en-GB"/>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fld id="{C0B2104A-73E6-4F4D-80FB-894076365A89}"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3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400" b="0">
                <a:latin typeface="Arial" charset="0"/>
                <a:ea typeface="ＭＳ Ｐゴシック" charset="0"/>
                <a:cs typeface="+mn-cs"/>
              </a:defRPr>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a:defRPr sz="1400" b="0">
                <a:latin typeface="Arial" charset="0"/>
                <a:ea typeface="ＭＳ Ｐゴシック" charset="0"/>
                <a:cs typeface="+mn-cs"/>
              </a:defRPr>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400" b="0"/>
            </a:lvl1pPr>
          </a:lstStyle>
          <a:p>
            <a:fld id="{EA482D3D-513F-4BB4-A077-E726DDA720EE}"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5" Type="http://schemas.openxmlformats.org/officeDocument/2006/relationships/image" Target="../media/image21.jp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jpg"/></Relationships>
</file>

<file path=ppt/slides/_rels/slide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http:/www.epub.org.br/cm/n03/tecnologia/wave.gif" TargetMode="External"/><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wmf"/><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7.png"/><Relationship Id="rId5" Type="http://schemas.openxmlformats.org/officeDocument/2006/relationships/oleObject" Target="../embeddings/oleObject2.bin"/><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3.t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4.w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5" Type="http://schemas.openxmlformats.org/officeDocument/2006/relationships/image" Target="../media/image68.jpeg"/><Relationship Id="rId4" Type="http://schemas.openxmlformats.org/officeDocument/2006/relationships/image" Target="../media/image67.jpeg"/></Relationships>
</file>

<file path=ppt/slides/_rels/slide4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75.emf"/></Relationships>
</file>

<file path=ppt/slides/_rels/slide4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78.png"/><Relationship Id="rId5" Type="http://schemas.openxmlformats.org/officeDocument/2006/relationships/oleObject" Target="../embeddings/oleObject4.bin"/><Relationship Id="rId4" Type="http://schemas.openxmlformats.org/officeDocument/2006/relationships/image" Target="../media/image77.png"/></Relationships>
</file>

<file path=ppt/slides/_rels/slide50.xml.rels><?xml version="1.0" encoding="UTF-8" standalone="yes"?>
<Relationships xmlns="http://schemas.openxmlformats.org/package/2006/relationships"><Relationship Id="rId3" Type="http://schemas.openxmlformats.org/officeDocument/2006/relationships/oleObject" Target="../embeddings/Microsoft_Excel_97-2003_Worksheet2.xls"/><Relationship Id="rId7" Type="http://schemas.openxmlformats.org/officeDocument/2006/relationships/image" Target="../media/image82.e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81.emf"/><Relationship Id="rId5" Type="http://schemas.openxmlformats.org/officeDocument/2006/relationships/image" Target="../media/image80.png"/><Relationship Id="rId4" Type="http://schemas.openxmlformats.org/officeDocument/2006/relationships/image" Target="../media/image79.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8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4" descr="TUOM_4COL_TY_NEG_cropped_300"/>
          <p:cNvPicPr>
            <a:picLocks noChangeAspect="1" noChangeArrowheads="1"/>
          </p:cNvPicPr>
          <p:nvPr/>
        </p:nvPicPr>
        <p:blipFill>
          <a:blip r:embed="rId2"/>
          <a:srcRect/>
          <a:stretch>
            <a:fillRect/>
          </a:stretch>
        </p:blipFill>
        <p:spPr bwMode="auto">
          <a:xfrm>
            <a:off x="0" y="0"/>
            <a:ext cx="2266950" cy="1947863"/>
          </a:xfrm>
          <a:prstGeom prst="rect">
            <a:avLst/>
          </a:prstGeom>
          <a:noFill/>
          <a:ln w="9525">
            <a:noFill/>
            <a:miter lim="800000"/>
            <a:headEnd/>
            <a:tailEnd/>
          </a:ln>
        </p:spPr>
      </p:pic>
      <p:sp>
        <p:nvSpPr>
          <p:cNvPr id="2053" name="Rectangle 5"/>
          <p:cNvSpPr>
            <a:spLocks noChangeArrowheads="1"/>
          </p:cNvSpPr>
          <p:nvPr/>
        </p:nvSpPr>
        <p:spPr bwMode="auto">
          <a:xfrm>
            <a:off x="469900" y="1449388"/>
            <a:ext cx="8458200" cy="219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endParaRPr lang="en-GB" sz="4200" b="0" dirty="0">
              <a:solidFill>
                <a:srgbClr val="FFFF00"/>
              </a:solidFill>
              <a:latin typeface="Arial" charset="0"/>
              <a:ea typeface="ＭＳ Ｐゴシック" charset="0"/>
            </a:endParaRPr>
          </a:p>
        </p:txBody>
      </p:sp>
      <p:sp>
        <p:nvSpPr>
          <p:cNvPr id="2054" name="Rectangle 6"/>
          <p:cNvSpPr>
            <a:spLocks noChangeArrowheads="1"/>
          </p:cNvSpPr>
          <p:nvPr/>
        </p:nvSpPr>
        <p:spPr bwMode="auto">
          <a:xfrm>
            <a:off x="468313" y="3429000"/>
            <a:ext cx="8207375"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gn="ctr">
              <a:defRPr/>
            </a:pPr>
            <a:endParaRPr lang="en-GB" sz="2800" b="0" dirty="0">
              <a:solidFill>
                <a:srgbClr val="FFFF00"/>
              </a:solidFill>
              <a:latin typeface="Arial" charset="0"/>
              <a:ea typeface="ＭＳ Ｐゴシック" charset="0"/>
            </a:endParaRPr>
          </a:p>
        </p:txBody>
      </p:sp>
      <p:sp>
        <p:nvSpPr>
          <p:cNvPr id="2" name="TextBox 1"/>
          <p:cNvSpPr txBox="1"/>
          <p:nvPr/>
        </p:nvSpPr>
        <p:spPr>
          <a:xfrm>
            <a:off x="1007604" y="954401"/>
            <a:ext cx="7164796" cy="2754600"/>
          </a:xfrm>
          <a:prstGeom prst="rect">
            <a:avLst/>
          </a:prstGeom>
          <a:noFill/>
        </p:spPr>
        <p:txBody>
          <a:bodyPr wrap="square" rtlCol="0">
            <a:spAutoFit/>
          </a:bodyPr>
          <a:lstStyle/>
          <a:p>
            <a:pPr algn="ctr"/>
            <a:r>
              <a:rPr lang="en-GB" sz="2800" dirty="0">
                <a:solidFill>
                  <a:schemeClr val="bg1"/>
                </a:solidFill>
              </a:rPr>
              <a:t>Anthony Jones</a:t>
            </a:r>
          </a:p>
          <a:p>
            <a:pPr algn="ctr"/>
            <a:endParaRPr lang="en-GB" sz="1600" dirty="0">
              <a:solidFill>
                <a:schemeClr val="bg1"/>
              </a:solidFill>
            </a:endParaRPr>
          </a:p>
          <a:p>
            <a:pPr algn="ctr"/>
            <a:r>
              <a:rPr lang="en-GB" sz="2800" i="1" dirty="0" smtClean="0">
                <a:solidFill>
                  <a:srgbClr val="FFFF00"/>
                </a:solidFill>
              </a:rPr>
              <a:t>Understanding the mechanisms in the development of fibromyalgia</a:t>
            </a:r>
            <a:endParaRPr lang="en-GB" sz="2800" i="1" dirty="0">
              <a:solidFill>
                <a:srgbClr val="FFFF00"/>
              </a:solidFill>
            </a:endParaRPr>
          </a:p>
          <a:p>
            <a:pPr algn="ctr">
              <a:spcAft>
                <a:spcPct val="55000"/>
              </a:spcAft>
            </a:pPr>
            <a:endParaRPr lang="en-GB" sz="2000" dirty="0" smtClean="0">
              <a:solidFill>
                <a:schemeClr val="bg1"/>
              </a:solidFill>
            </a:endParaRPr>
          </a:p>
          <a:p>
            <a:pPr algn="ctr">
              <a:spcAft>
                <a:spcPct val="55000"/>
              </a:spcAft>
            </a:pPr>
            <a:r>
              <a:rPr lang="en-GB" sz="2000" dirty="0" smtClean="0">
                <a:solidFill>
                  <a:schemeClr val="bg1"/>
                </a:solidFill>
              </a:rPr>
              <a:t>Human </a:t>
            </a:r>
            <a:r>
              <a:rPr lang="en-GB" sz="2000" dirty="0">
                <a:solidFill>
                  <a:schemeClr val="bg1"/>
                </a:solidFill>
              </a:rPr>
              <a:t>Pain Research Group</a:t>
            </a:r>
          </a:p>
          <a:p>
            <a:pPr algn="ctr"/>
            <a:endParaRPr lang="en-GB" sz="1100" dirty="0">
              <a:solidFill>
                <a:srgbClr val="666666"/>
              </a:solidFill>
            </a:endParaRPr>
          </a:p>
        </p:txBody>
      </p:sp>
      <p:sp>
        <p:nvSpPr>
          <p:cNvPr id="3" name="TextBox 2"/>
          <p:cNvSpPr txBox="1"/>
          <p:nvPr/>
        </p:nvSpPr>
        <p:spPr>
          <a:xfrm>
            <a:off x="2339752" y="4005064"/>
            <a:ext cx="4464496" cy="400110"/>
          </a:xfrm>
          <a:prstGeom prst="rect">
            <a:avLst/>
          </a:prstGeom>
          <a:noFill/>
        </p:spPr>
        <p:txBody>
          <a:bodyPr wrap="square" rtlCol="0">
            <a:spAutoFit/>
          </a:bodyPr>
          <a:lstStyle/>
          <a:p>
            <a:pPr algn="ctr">
              <a:spcAft>
                <a:spcPct val="55000"/>
              </a:spcAft>
            </a:pPr>
            <a:r>
              <a:rPr lang="en-GB" sz="2000" dirty="0" smtClean="0">
                <a:solidFill>
                  <a:srgbClr val="FFFF00"/>
                </a:solidFill>
              </a:rPr>
              <a:t>www.hop.man.ac.uk/painresearch</a:t>
            </a:r>
            <a:endParaRPr lang="en-GB" sz="2000"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395288" y="188913"/>
            <a:ext cx="8280400" cy="6477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a:lstStyle>
          <a:p>
            <a:pPr eaLnBrk="1" hangingPunct="1"/>
            <a:r>
              <a:rPr lang="en-GB" sz="2800" b="1" kern="0" dirty="0" smtClean="0">
                <a:solidFill>
                  <a:srgbClr val="FFFF00"/>
                </a:solidFill>
                <a:latin typeface="Tahoma" pitchFamily="34" charset="0"/>
              </a:rPr>
              <a:t>How can we explain arthritic pain and </a:t>
            </a:r>
            <a:r>
              <a:rPr lang="en-GB" sz="2800" b="1" kern="0" dirty="0" err="1" smtClean="0">
                <a:solidFill>
                  <a:srgbClr val="FFFF00"/>
                </a:solidFill>
                <a:latin typeface="Tahoma" pitchFamily="34" charset="0"/>
              </a:rPr>
              <a:t>fibromyalgic</a:t>
            </a:r>
            <a:r>
              <a:rPr lang="en-GB" sz="2800" b="1" kern="0" dirty="0" smtClean="0">
                <a:solidFill>
                  <a:srgbClr val="FFFF00"/>
                </a:solidFill>
                <a:latin typeface="Tahoma" pitchFamily="34" charset="0"/>
              </a:rPr>
              <a:t> pain in a common framework ?</a:t>
            </a:r>
          </a:p>
          <a:p>
            <a:pPr eaLnBrk="1" hangingPunct="1"/>
            <a:endParaRPr lang="en-GB" sz="2800" b="1" kern="0" dirty="0" smtClean="0">
              <a:solidFill>
                <a:srgbClr val="FFFF00"/>
              </a:solidFill>
              <a:latin typeface="Tahoma" pitchFamily="34" charset="0"/>
            </a:endParaRPr>
          </a:p>
        </p:txBody>
      </p:sp>
      <p:sp>
        <p:nvSpPr>
          <p:cNvPr id="5" name="Rectangle 3"/>
          <p:cNvSpPr txBox="1">
            <a:spLocks noChangeArrowheads="1"/>
          </p:cNvSpPr>
          <p:nvPr/>
        </p:nvSpPr>
        <p:spPr>
          <a:xfrm>
            <a:off x="250825" y="1070553"/>
            <a:ext cx="8424863" cy="17272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eaLnBrk="1" hangingPunct="1">
              <a:buNone/>
            </a:pPr>
            <a:endParaRPr lang="fr-FR" sz="2400" b="0" kern="0" dirty="0" smtClean="0">
              <a:solidFill>
                <a:srgbClr val="FFFF00"/>
              </a:solidFill>
              <a:latin typeface="Arial" pitchFamily="34" charset="0"/>
            </a:endParaRPr>
          </a:p>
          <a:p>
            <a:pPr marL="0" indent="0" eaLnBrk="1" hangingPunct="1">
              <a:buNone/>
            </a:pPr>
            <a:r>
              <a:rPr lang="fr-FR" sz="2400" b="0" kern="0" dirty="0" smtClean="0">
                <a:solidFill>
                  <a:srgbClr val="FFFF00"/>
                </a:solidFill>
                <a:latin typeface="Arial" pitchFamily="34" charset="0"/>
              </a:rPr>
              <a:t>Pain </a:t>
            </a:r>
            <a:r>
              <a:rPr lang="fr-FR" sz="2400" b="0" kern="0" dirty="0" err="1" smtClean="0">
                <a:solidFill>
                  <a:srgbClr val="FFFF00"/>
                </a:solidFill>
                <a:latin typeface="Arial" pitchFamily="34" charset="0"/>
              </a:rPr>
              <a:t>is</a:t>
            </a:r>
            <a:r>
              <a:rPr lang="fr-FR" sz="2400" b="0" kern="0" dirty="0" smtClean="0">
                <a:solidFill>
                  <a:srgbClr val="FFFF00"/>
                </a:solidFill>
                <a:latin typeface="Arial" pitchFamily="34" charset="0"/>
              </a:rPr>
              <a:t> not </a:t>
            </a:r>
            <a:r>
              <a:rPr lang="fr-FR" sz="2400" b="0" kern="0" dirty="0" err="1" smtClean="0">
                <a:solidFill>
                  <a:srgbClr val="FFFF00"/>
                </a:solidFill>
                <a:latin typeface="Arial" pitchFamily="34" charset="0"/>
              </a:rPr>
              <a:t>clearly</a:t>
            </a:r>
            <a:r>
              <a:rPr lang="fr-FR" sz="2400" b="0" kern="0" dirty="0" smtClean="0">
                <a:solidFill>
                  <a:srgbClr val="FFFF00"/>
                </a:solidFill>
                <a:latin typeface="Arial" pitchFamily="34" charset="0"/>
              </a:rPr>
              <a:t> </a:t>
            </a:r>
            <a:r>
              <a:rPr lang="fr-FR" sz="2400" b="0" kern="0" dirty="0" err="1" smtClean="0">
                <a:solidFill>
                  <a:srgbClr val="FFFF00"/>
                </a:solidFill>
                <a:latin typeface="Arial" pitchFamily="34" charset="0"/>
              </a:rPr>
              <a:t>correlated</a:t>
            </a:r>
            <a:r>
              <a:rPr lang="fr-FR" sz="2400" b="0" kern="0" dirty="0" smtClean="0">
                <a:solidFill>
                  <a:srgbClr val="FFFF00"/>
                </a:solidFill>
                <a:latin typeface="Arial" pitchFamily="34" charset="0"/>
              </a:rPr>
              <a:t> </a:t>
            </a:r>
            <a:r>
              <a:rPr lang="fr-FR" sz="2400" b="0" kern="0" dirty="0" err="1" smtClean="0">
                <a:solidFill>
                  <a:srgbClr val="FFFF00"/>
                </a:solidFill>
                <a:latin typeface="Arial" pitchFamily="34" charset="0"/>
              </a:rPr>
              <a:t>with</a:t>
            </a:r>
            <a:r>
              <a:rPr lang="fr-FR" sz="2400" b="0" kern="0" dirty="0" smtClean="0">
                <a:solidFill>
                  <a:srgbClr val="FFFF00"/>
                </a:solidFill>
                <a:latin typeface="Arial" pitchFamily="34" charset="0"/>
              </a:rPr>
              <a:t> tissue damage.</a:t>
            </a:r>
          </a:p>
          <a:p>
            <a:pPr marL="0" indent="0" eaLnBrk="1" hangingPunct="1">
              <a:buNone/>
            </a:pPr>
            <a:r>
              <a:rPr lang="fr-FR" sz="2400" b="0" kern="0" dirty="0" err="1" smtClean="0">
                <a:solidFill>
                  <a:srgbClr val="FFFF00"/>
                </a:solidFill>
                <a:latin typeface="Arial" pitchFamily="34" charset="0"/>
              </a:rPr>
              <a:t>Disability</a:t>
            </a:r>
            <a:r>
              <a:rPr lang="fr-FR" sz="2400" b="0" kern="0" dirty="0" smtClean="0">
                <a:solidFill>
                  <a:srgbClr val="FFFF00"/>
                </a:solidFill>
                <a:latin typeface="Arial" pitchFamily="34" charset="0"/>
              </a:rPr>
              <a:t> </a:t>
            </a:r>
            <a:r>
              <a:rPr lang="fr-FR" sz="2400" b="0" kern="0" dirty="0" err="1" smtClean="0">
                <a:solidFill>
                  <a:srgbClr val="FFFF00"/>
                </a:solidFill>
                <a:latin typeface="Arial" pitchFamily="34" charset="0"/>
              </a:rPr>
              <a:t>is</a:t>
            </a:r>
            <a:r>
              <a:rPr lang="fr-FR" sz="2400" b="0" kern="0" dirty="0" smtClean="0">
                <a:solidFill>
                  <a:srgbClr val="FFFF00"/>
                </a:solidFill>
                <a:latin typeface="Arial" pitchFamily="34" charset="0"/>
              </a:rPr>
              <a:t> </a:t>
            </a:r>
            <a:r>
              <a:rPr lang="fr-FR" sz="2400" b="0" kern="0" dirty="0" err="1" smtClean="0">
                <a:solidFill>
                  <a:srgbClr val="FFFF00"/>
                </a:solidFill>
                <a:latin typeface="Arial" pitchFamily="34" charset="0"/>
              </a:rPr>
              <a:t>correlated</a:t>
            </a:r>
            <a:r>
              <a:rPr lang="fr-FR" sz="2400" b="0" kern="0" dirty="0" smtClean="0">
                <a:solidFill>
                  <a:srgbClr val="FFFF00"/>
                </a:solidFill>
                <a:latin typeface="Arial" pitchFamily="34" charset="0"/>
              </a:rPr>
              <a:t> </a:t>
            </a:r>
            <a:r>
              <a:rPr lang="fr-FR" sz="2400" b="0" kern="0" dirty="0" err="1" smtClean="0">
                <a:solidFill>
                  <a:srgbClr val="FFFF00"/>
                </a:solidFill>
                <a:latin typeface="Arial" pitchFamily="34" charset="0"/>
              </a:rPr>
              <a:t>with</a:t>
            </a:r>
            <a:r>
              <a:rPr lang="fr-FR" sz="2400" b="0" kern="0" dirty="0" smtClean="0">
                <a:solidFill>
                  <a:srgbClr val="FFFF00"/>
                </a:solidFill>
                <a:latin typeface="Arial" pitchFamily="34" charset="0"/>
              </a:rPr>
              <a:t> </a:t>
            </a:r>
            <a:r>
              <a:rPr lang="fr-FR" sz="2400" b="0" kern="0" dirty="0" err="1" smtClean="0">
                <a:solidFill>
                  <a:srgbClr val="FFFF00"/>
                </a:solidFill>
                <a:latin typeface="Arial" pitchFamily="34" charset="0"/>
              </a:rPr>
              <a:t>extent</a:t>
            </a:r>
            <a:r>
              <a:rPr lang="fr-FR" sz="2400" b="0" kern="0" dirty="0" smtClean="0">
                <a:solidFill>
                  <a:srgbClr val="FFFF00"/>
                </a:solidFill>
                <a:latin typeface="Arial" pitchFamily="34" charset="0"/>
              </a:rPr>
              <a:t> of pain and </a:t>
            </a:r>
            <a:r>
              <a:rPr lang="fr-FR" sz="2400" b="0" kern="0" dirty="0" err="1" smtClean="0">
                <a:solidFill>
                  <a:srgbClr val="FFFF00"/>
                </a:solidFill>
                <a:latin typeface="Arial" pitchFamily="34" charset="0"/>
              </a:rPr>
              <a:t>psychological</a:t>
            </a:r>
            <a:r>
              <a:rPr lang="fr-FR" sz="2400" b="0" kern="0" dirty="0" smtClean="0">
                <a:solidFill>
                  <a:srgbClr val="FFFF00"/>
                </a:solidFill>
                <a:latin typeface="Arial" pitchFamily="34" charset="0"/>
              </a:rPr>
              <a:t> </a:t>
            </a:r>
            <a:r>
              <a:rPr lang="fr-FR" sz="2400" b="0" kern="0" dirty="0" err="1" smtClean="0">
                <a:solidFill>
                  <a:srgbClr val="FFFF00"/>
                </a:solidFill>
                <a:latin typeface="Arial" pitchFamily="34" charset="0"/>
              </a:rPr>
              <a:t>distress</a:t>
            </a:r>
            <a:r>
              <a:rPr lang="fr-FR" sz="2400" b="0" kern="0" dirty="0" smtClean="0">
                <a:solidFill>
                  <a:srgbClr val="FFFF00"/>
                </a:solidFill>
                <a:latin typeface="Arial" pitchFamily="34" charset="0"/>
              </a:rPr>
              <a:t>.  </a:t>
            </a:r>
            <a:r>
              <a:rPr lang="fr-FR" sz="2400" b="0" kern="0" dirty="0" err="1" smtClean="0">
                <a:solidFill>
                  <a:srgbClr val="FFFF00"/>
                </a:solidFill>
                <a:latin typeface="Arial" pitchFamily="34" charset="0"/>
              </a:rPr>
              <a:t>Natvig</a:t>
            </a:r>
            <a:r>
              <a:rPr lang="fr-FR" sz="2400" b="0" kern="0" dirty="0" smtClean="0">
                <a:solidFill>
                  <a:srgbClr val="FFFF00"/>
                </a:solidFill>
                <a:latin typeface="Arial" pitchFamily="34" charset="0"/>
              </a:rPr>
              <a:t> 2000. </a:t>
            </a:r>
          </a:p>
        </p:txBody>
      </p:sp>
      <p:sp>
        <p:nvSpPr>
          <p:cNvPr id="6" name="Text Box 4"/>
          <p:cNvSpPr txBox="1">
            <a:spLocks noChangeArrowheads="1"/>
          </p:cNvSpPr>
          <p:nvPr/>
        </p:nvSpPr>
        <p:spPr bwMode="auto">
          <a:xfrm>
            <a:off x="8248650" y="5756275"/>
            <a:ext cx="165100" cy="457200"/>
          </a:xfrm>
          <a:prstGeom prst="rect">
            <a:avLst/>
          </a:prstGeom>
          <a:noFill/>
          <a:ln w="9525">
            <a:noFill/>
            <a:miter lim="800000"/>
            <a:headEnd/>
            <a:tailEnd/>
          </a:ln>
        </p:spPr>
        <p:txBody>
          <a:bodyPr wrap="none">
            <a:spAutoFit/>
          </a:bodyPr>
          <a:lstStyle/>
          <a:p>
            <a:pPr algn="l" eaLnBrk="0" hangingPunct="0">
              <a:spcBef>
                <a:spcPct val="0"/>
              </a:spcBef>
            </a:pPr>
            <a:endParaRPr lang="en-GB" sz="2400">
              <a:latin typeface="Times New Roman" pitchFamily="18" charset="0"/>
            </a:endParaRPr>
          </a:p>
        </p:txBody>
      </p:sp>
      <p:pic>
        <p:nvPicPr>
          <p:cNvPr id="7" name="Picture 5" descr="Patient with RA playing guittar -1"/>
          <p:cNvPicPr>
            <a:picLocks noChangeAspect="1" noChangeArrowheads="1"/>
          </p:cNvPicPr>
          <p:nvPr/>
        </p:nvPicPr>
        <p:blipFill>
          <a:blip r:embed="rId3" cstate="print"/>
          <a:srcRect/>
          <a:stretch>
            <a:fillRect/>
          </a:stretch>
        </p:blipFill>
        <p:spPr bwMode="auto">
          <a:xfrm>
            <a:off x="5508625" y="3351212"/>
            <a:ext cx="2957513" cy="3240087"/>
          </a:xfrm>
          <a:prstGeom prst="rect">
            <a:avLst/>
          </a:prstGeom>
          <a:noFill/>
          <a:ln w="9525">
            <a:noFill/>
            <a:miter lim="800000"/>
            <a:headEnd/>
            <a:tailEnd/>
          </a:ln>
        </p:spPr>
      </p:pic>
      <p:sp>
        <p:nvSpPr>
          <p:cNvPr id="8" name="Text Box 6"/>
          <p:cNvSpPr txBox="1">
            <a:spLocks noChangeArrowheads="1"/>
          </p:cNvSpPr>
          <p:nvPr/>
        </p:nvSpPr>
        <p:spPr bwMode="auto">
          <a:xfrm>
            <a:off x="5619750" y="2763549"/>
            <a:ext cx="2735262" cy="457200"/>
          </a:xfrm>
          <a:prstGeom prst="rect">
            <a:avLst/>
          </a:prstGeom>
          <a:noFill/>
          <a:ln w="9525" algn="ctr">
            <a:noFill/>
            <a:miter lim="800000"/>
            <a:headEnd/>
            <a:tailEnd/>
          </a:ln>
        </p:spPr>
        <p:txBody>
          <a:bodyPr>
            <a:spAutoFit/>
          </a:bodyPr>
          <a:lstStyle/>
          <a:p>
            <a:pPr algn="ctr"/>
            <a:r>
              <a:rPr lang="fr-FR" sz="2400" dirty="0" err="1">
                <a:solidFill>
                  <a:schemeClr val="bg1"/>
                </a:solidFill>
              </a:rPr>
              <a:t>Arthritis</a:t>
            </a:r>
            <a:endParaRPr lang="fr-FR" sz="2400" dirty="0">
              <a:solidFill>
                <a:schemeClr val="bg1"/>
              </a:solidFill>
            </a:endParaRPr>
          </a:p>
        </p:txBody>
      </p:sp>
      <p:pic>
        <p:nvPicPr>
          <p:cNvPr id="9" name="Picture 7" descr="Garden"/>
          <p:cNvPicPr>
            <a:picLocks noChangeAspect="1" noChangeArrowheads="1"/>
          </p:cNvPicPr>
          <p:nvPr/>
        </p:nvPicPr>
        <p:blipFill>
          <a:blip r:embed="rId4" cstate="print"/>
          <a:srcRect/>
          <a:stretch>
            <a:fillRect/>
          </a:stretch>
        </p:blipFill>
        <p:spPr bwMode="auto">
          <a:xfrm>
            <a:off x="684213" y="3429000"/>
            <a:ext cx="3959225" cy="3084512"/>
          </a:xfrm>
          <a:prstGeom prst="rect">
            <a:avLst/>
          </a:prstGeom>
          <a:noFill/>
          <a:ln w="9525">
            <a:noFill/>
            <a:miter lim="800000"/>
            <a:headEnd/>
            <a:tailEnd/>
          </a:ln>
        </p:spPr>
      </p:pic>
      <p:sp>
        <p:nvSpPr>
          <p:cNvPr id="11" name="Text Box 9"/>
          <p:cNvSpPr txBox="1">
            <a:spLocks noChangeArrowheads="1"/>
          </p:cNvSpPr>
          <p:nvPr/>
        </p:nvSpPr>
        <p:spPr bwMode="auto">
          <a:xfrm>
            <a:off x="1339978" y="2763549"/>
            <a:ext cx="2447925" cy="457200"/>
          </a:xfrm>
          <a:prstGeom prst="rect">
            <a:avLst/>
          </a:prstGeom>
          <a:noFill/>
          <a:ln w="9525" algn="ctr">
            <a:noFill/>
            <a:miter lim="800000"/>
            <a:headEnd/>
            <a:tailEnd/>
          </a:ln>
        </p:spPr>
        <p:txBody>
          <a:bodyPr>
            <a:spAutoFit/>
          </a:bodyPr>
          <a:lstStyle/>
          <a:p>
            <a:r>
              <a:rPr lang="en-GB" sz="2400" dirty="0">
                <a:solidFill>
                  <a:schemeClr val="bg1"/>
                </a:solidFill>
              </a:rPr>
              <a:t>Fibromyalgia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95288" y="320675"/>
            <a:ext cx="595566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GB" sz="3600" b="0" dirty="0" smtClean="0">
                <a:solidFill>
                  <a:srgbClr val="FFFF00"/>
                </a:solidFill>
                <a:latin typeface="Arial" charset="0"/>
                <a:ea typeface="ＭＳ Ｐゴシック" charset="0"/>
              </a:rPr>
              <a:t>Funding Acknowledgements</a:t>
            </a:r>
            <a:endParaRPr lang="en-GB" sz="3600" b="0" dirty="0">
              <a:solidFill>
                <a:srgbClr val="FFFF00"/>
              </a:solidFill>
              <a:latin typeface="Arial" charset="0"/>
              <a:ea typeface="ＭＳ Ｐゴシック" charset="0"/>
            </a:endParaRPr>
          </a:p>
        </p:txBody>
      </p:sp>
      <p:pic>
        <p:nvPicPr>
          <p:cNvPr id="16387" name="Picture 90" descr="identificador cneuro ingles"/>
          <p:cNvPicPr>
            <a:picLocks noChangeAspect="1" noChangeArrowheads="1"/>
          </p:cNvPicPr>
          <p:nvPr/>
        </p:nvPicPr>
        <p:blipFill>
          <a:blip r:embed="rId2"/>
          <a:srcRect/>
          <a:stretch>
            <a:fillRect/>
          </a:stretch>
        </p:blipFill>
        <p:spPr bwMode="auto">
          <a:xfrm>
            <a:off x="7740650" y="1196975"/>
            <a:ext cx="935038" cy="798513"/>
          </a:xfrm>
          <a:prstGeom prst="rect">
            <a:avLst/>
          </a:prstGeom>
          <a:noFill/>
          <a:ln w="9525">
            <a:noFill/>
            <a:miter lim="800000"/>
            <a:headEnd/>
            <a:tailEnd/>
          </a:ln>
        </p:spPr>
      </p:pic>
      <p:pic>
        <p:nvPicPr>
          <p:cNvPr id="16388" name="Picture 7668"/>
          <p:cNvPicPr>
            <a:picLocks noChangeAspect="1" noChangeArrowheads="1"/>
          </p:cNvPicPr>
          <p:nvPr/>
        </p:nvPicPr>
        <p:blipFill>
          <a:blip r:embed="rId3"/>
          <a:srcRect/>
          <a:stretch>
            <a:fillRect/>
          </a:stretch>
        </p:blipFill>
        <p:spPr bwMode="auto">
          <a:xfrm>
            <a:off x="4284663" y="5880100"/>
            <a:ext cx="2447925" cy="977900"/>
          </a:xfrm>
          <a:prstGeom prst="rect">
            <a:avLst/>
          </a:prstGeom>
          <a:noFill/>
          <a:ln w="9525">
            <a:noFill/>
            <a:miter lim="800000"/>
            <a:headEnd/>
            <a:tailEnd/>
          </a:ln>
        </p:spPr>
      </p:pic>
      <p:pic>
        <p:nvPicPr>
          <p:cNvPr id="16389" name="Picture 79"/>
          <p:cNvPicPr>
            <a:picLocks noChangeAspect="1"/>
          </p:cNvPicPr>
          <p:nvPr/>
        </p:nvPicPr>
        <p:blipFill>
          <a:blip r:embed="rId4"/>
          <a:srcRect/>
          <a:stretch>
            <a:fillRect/>
          </a:stretch>
        </p:blipFill>
        <p:spPr bwMode="auto">
          <a:xfrm>
            <a:off x="2916238" y="5689600"/>
            <a:ext cx="1223962" cy="1185863"/>
          </a:xfrm>
          <a:prstGeom prst="rect">
            <a:avLst/>
          </a:prstGeom>
          <a:noFill/>
          <a:ln w="9525">
            <a:noFill/>
            <a:miter lim="800000"/>
            <a:headEnd/>
            <a:tailEnd/>
          </a:ln>
        </p:spPr>
      </p:pic>
      <p:pic>
        <p:nvPicPr>
          <p:cNvPr id="16390" name="Picture 2"/>
          <p:cNvPicPr>
            <a:picLocks noChangeAspect="1"/>
          </p:cNvPicPr>
          <p:nvPr/>
        </p:nvPicPr>
        <p:blipFill>
          <a:blip r:embed="rId5"/>
          <a:srcRect/>
          <a:stretch>
            <a:fillRect/>
          </a:stretch>
        </p:blipFill>
        <p:spPr bwMode="auto">
          <a:xfrm>
            <a:off x="6804025" y="5911850"/>
            <a:ext cx="2232025" cy="946150"/>
          </a:xfrm>
          <a:prstGeom prst="rect">
            <a:avLst/>
          </a:prstGeom>
          <a:noFill/>
          <a:ln w="9525">
            <a:noFill/>
            <a:miter lim="800000"/>
            <a:headEnd/>
            <a:tailEnd/>
          </a:ln>
        </p:spPr>
      </p:pic>
      <p:pic>
        <p:nvPicPr>
          <p:cNvPr id="16391" name="Picture 4" descr="TUOM_4COL_TY_NEG_cropped_300"/>
          <p:cNvPicPr>
            <a:picLocks noChangeAspect="1" noChangeArrowheads="1"/>
          </p:cNvPicPr>
          <p:nvPr/>
        </p:nvPicPr>
        <p:blipFill>
          <a:blip r:embed="rId6"/>
          <a:srcRect/>
          <a:stretch>
            <a:fillRect/>
          </a:stretch>
        </p:blipFill>
        <p:spPr bwMode="auto">
          <a:xfrm>
            <a:off x="6516688" y="115888"/>
            <a:ext cx="2266950" cy="1947862"/>
          </a:xfrm>
          <a:prstGeom prst="rect">
            <a:avLst/>
          </a:prstGeom>
          <a:noFill/>
          <a:ln w="9525">
            <a:noFill/>
            <a:miter lim="800000"/>
            <a:headEnd/>
            <a:tailEnd/>
          </a:ln>
        </p:spPr>
      </p:pic>
      <p:sp>
        <p:nvSpPr>
          <p:cNvPr id="2" name="TextBox 1"/>
          <p:cNvSpPr txBox="1"/>
          <p:nvPr/>
        </p:nvSpPr>
        <p:spPr>
          <a:xfrm>
            <a:off x="539552" y="1596231"/>
            <a:ext cx="4969073" cy="4832092"/>
          </a:xfrm>
          <a:prstGeom prst="rect">
            <a:avLst/>
          </a:prstGeom>
          <a:noFill/>
        </p:spPr>
        <p:txBody>
          <a:bodyPr wrap="square" rtlCol="0">
            <a:spAutoFit/>
          </a:bodyPr>
          <a:lstStyle/>
          <a:p>
            <a:r>
              <a:rPr lang="en-GB" sz="2800" dirty="0" smtClean="0">
                <a:solidFill>
                  <a:schemeClr val="bg1"/>
                </a:solidFill>
              </a:rPr>
              <a:t>MRC – Medical Research Council</a:t>
            </a:r>
          </a:p>
          <a:p>
            <a:endParaRPr lang="en-GB" sz="2800" dirty="0">
              <a:solidFill>
                <a:schemeClr val="bg1"/>
              </a:solidFill>
            </a:endParaRPr>
          </a:p>
          <a:p>
            <a:r>
              <a:rPr lang="en-GB" sz="2800" dirty="0" smtClean="0">
                <a:solidFill>
                  <a:schemeClr val="bg1"/>
                </a:solidFill>
              </a:rPr>
              <a:t>ARUK – Arthritis Research UK</a:t>
            </a:r>
          </a:p>
          <a:p>
            <a:endParaRPr lang="en-GB" sz="2800" dirty="0">
              <a:solidFill>
                <a:schemeClr val="bg1"/>
              </a:solidFill>
            </a:endParaRPr>
          </a:p>
          <a:p>
            <a:r>
              <a:rPr lang="en-GB" sz="2800" dirty="0" smtClean="0">
                <a:solidFill>
                  <a:schemeClr val="bg1"/>
                </a:solidFill>
              </a:rPr>
              <a:t>Marie Curie</a:t>
            </a:r>
          </a:p>
          <a:p>
            <a:endParaRPr lang="en-GB" sz="2800" dirty="0">
              <a:solidFill>
                <a:schemeClr val="bg1"/>
              </a:solidFill>
            </a:endParaRPr>
          </a:p>
          <a:p>
            <a:r>
              <a:rPr lang="en-GB" sz="2800" dirty="0" smtClean="0">
                <a:solidFill>
                  <a:schemeClr val="bg1"/>
                </a:solidFill>
              </a:rPr>
              <a:t>Dr </a:t>
            </a:r>
            <a:r>
              <a:rPr lang="en-GB" sz="2800" dirty="0" err="1" smtClean="0">
                <a:solidFill>
                  <a:schemeClr val="bg1"/>
                </a:solidFill>
              </a:rPr>
              <a:t>Hadwen</a:t>
            </a:r>
            <a:r>
              <a:rPr lang="en-GB" sz="2800" dirty="0" smtClean="0">
                <a:solidFill>
                  <a:schemeClr val="bg1"/>
                </a:solidFill>
              </a:rPr>
              <a:t> Trust</a:t>
            </a:r>
          </a:p>
          <a:p>
            <a:endParaRPr lang="en-GB" sz="2800" dirty="0">
              <a:solidFill>
                <a:schemeClr val="bg1"/>
              </a:solidFill>
            </a:endParaRPr>
          </a:p>
          <a:p>
            <a:r>
              <a:rPr lang="en-GB" sz="2800" dirty="0" smtClean="0">
                <a:solidFill>
                  <a:schemeClr val="bg1"/>
                </a:solidFill>
              </a:rPr>
              <a:t>EU</a:t>
            </a:r>
            <a:endParaRPr lang="en-GB" sz="2800"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4213" y="188913"/>
            <a:ext cx="7772400" cy="936625"/>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a:lstStyle>
          <a:p>
            <a:pPr eaLnBrk="1" hangingPunct="1"/>
            <a:r>
              <a:rPr lang="en-GB" sz="2800" b="1" kern="0" dirty="0" smtClean="0">
                <a:solidFill>
                  <a:srgbClr val="FFFF00"/>
                </a:solidFill>
              </a:rPr>
              <a:t>Human Pain Research Consortium </a:t>
            </a:r>
            <a:r>
              <a:rPr lang="en-GB" sz="2400" b="1" kern="0" dirty="0" smtClean="0">
                <a:solidFill>
                  <a:srgbClr val="FF0000"/>
                </a:solidFill>
              </a:rPr>
              <a:t>www.hop.man.ac.uk/painresearch </a:t>
            </a:r>
            <a:endParaRPr lang="en-US" sz="2400" b="1" kern="0" dirty="0" smtClean="0">
              <a:solidFill>
                <a:srgbClr val="FFFF00"/>
              </a:solidFill>
            </a:endParaRPr>
          </a:p>
        </p:txBody>
      </p:sp>
      <p:pic>
        <p:nvPicPr>
          <p:cNvPr id="5" name="Picture 3" descr="AJones"/>
          <p:cNvPicPr>
            <a:picLocks noChangeAspect="1" noChangeArrowheads="1"/>
          </p:cNvPicPr>
          <p:nvPr/>
        </p:nvPicPr>
        <p:blipFill>
          <a:blip r:embed="rId2" cstate="print"/>
          <a:srcRect/>
          <a:stretch>
            <a:fillRect/>
          </a:stretch>
        </p:blipFill>
        <p:spPr bwMode="auto">
          <a:xfrm>
            <a:off x="3348038" y="1628775"/>
            <a:ext cx="2160587" cy="2881313"/>
          </a:xfrm>
          <a:prstGeom prst="rect">
            <a:avLst/>
          </a:prstGeom>
          <a:noFill/>
          <a:ln w="9525">
            <a:noFill/>
            <a:miter lim="800000"/>
            <a:headEnd/>
            <a:tailEnd/>
          </a:ln>
        </p:spPr>
      </p:pic>
      <p:pic>
        <p:nvPicPr>
          <p:cNvPr id="6" name="Picture 5" descr="CBrown"/>
          <p:cNvPicPr>
            <a:picLocks noChangeAspect="1" noChangeArrowheads="1"/>
          </p:cNvPicPr>
          <p:nvPr/>
        </p:nvPicPr>
        <p:blipFill>
          <a:blip r:embed="rId3" cstate="print"/>
          <a:srcRect/>
          <a:stretch>
            <a:fillRect/>
          </a:stretch>
        </p:blipFill>
        <p:spPr bwMode="auto">
          <a:xfrm>
            <a:off x="5804130" y="1044575"/>
            <a:ext cx="1181100" cy="1511300"/>
          </a:xfrm>
          <a:prstGeom prst="rect">
            <a:avLst/>
          </a:prstGeom>
          <a:noFill/>
          <a:ln w="9525">
            <a:noFill/>
            <a:miter lim="800000"/>
            <a:headEnd/>
            <a:tailEnd/>
          </a:ln>
        </p:spPr>
      </p:pic>
      <p:pic>
        <p:nvPicPr>
          <p:cNvPr id="7" name="Picture 6" descr="WElDeredy"/>
          <p:cNvPicPr>
            <a:picLocks noChangeAspect="1" noChangeArrowheads="1"/>
          </p:cNvPicPr>
          <p:nvPr/>
        </p:nvPicPr>
        <p:blipFill>
          <a:blip r:embed="rId4" cstate="print"/>
          <a:srcRect/>
          <a:stretch>
            <a:fillRect/>
          </a:stretch>
        </p:blipFill>
        <p:spPr bwMode="auto">
          <a:xfrm>
            <a:off x="2000249" y="4946022"/>
            <a:ext cx="1163638" cy="1511300"/>
          </a:xfrm>
          <a:prstGeom prst="rect">
            <a:avLst/>
          </a:prstGeom>
          <a:noFill/>
          <a:ln w="9525">
            <a:noFill/>
            <a:miter lim="800000"/>
            <a:headEnd/>
            <a:tailEnd/>
          </a:ln>
        </p:spPr>
      </p:pic>
      <p:pic>
        <p:nvPicPr>
          <p:cNvPr id="8" name="Picture 7" descr="Debbie"/>
          <p:cNvPicPr>
            <a:picLocks noChangeAspect="1" noChangeArrowheads="1"/>
          </p:cNvPicPr>
          <p:nvPr/>
        </p:nvPicPr>
        <p:blipFill>
          <a:blip r:embed="rId5" cstate="print"/>
          <a:srcRect/>
          <a:stretch>
            <a:fillRect/>
          </a:stretch>
        </p:blipFill>
        <p:spPr bwMode="auto">
          <a:xfrm>
            <a:off x="7308304" y="3068960"/>
            <a:ext cx="1127125" cy="1439862"/>
          </a:xfrm>
          <a:prstGeom prst="rect">
            <a:avLst/>
          </a:prstGeom>
          <a:noFill/>
          <a:ln w="9525">
            <a:noFill/>
            <a:miter lim="800000"/>
            <a:headEnd/>
            <a:tailEnd/>
          </a:ln>
        </p:spPr>
      </p:pic>
      <p:pic>
        <p:nvPicPr>
          <p:cNvPr id="9" name="Picture 9" descr="BKulkarni"/>
          <p:cNvPicPr>
            <a:picLocks noChangeAspect="1" noChangeArrowheads="1"/>
          </p:cNvPicPr>
          <p:nvPr/>
        </p:nvPicPr>
        <p:blipFill>
          <a:blip r:embed="rId6" cstate="print"/>
          <a:srcRect/>
          <a:stretch>
            <a:fillRect/>
          </a:stretch>
        </p:blipFill>
        <p:spPr bwMode="auto">
          <a:xfrm>
            <a:off x="323850" y="4581525"/>
            <a:ext cx="1176338" cy="1511300"/>
          </a:xfrm>
          <a:prstGeom prst="rect">
            <a:avLst/>
          </a:prstGeom>
          <a:noFill/>
          <a:ln w="9525">
            <a:noFill/>
            <a:miter lim="800000"/>
            <a:headEnd/>
            <a:tailEnd/>
          </a:ln>
        </p:spPr>
      </p:pic>
      <p:pic>
        <p:nvPicPr>
          <p:cNvPr id="11" name="Picture 11" descr="Candy-McCabe"/>
          <p:cNvPicPr>
            <a:picLocks noChangeAspect="1" noChangeArrowheads="1"/>
          </p:cNvPicPr>
          <p:nvPr/>
        </p:nvPicPr>
        <p:blipFill>
          <a:blip r:embed="rId7" cstate="print"/>
          <a:srcRect/>
          <a:stretch>
            <a:fillRect/>
          </a:stretch>
        </p:blipFill>
        <p:spPr bwMode="auto">
          <a:xfrm>
            <a:off x="5508625" y="4809605"/>
            <a:ext cx="1158875" cy="1511300"/>
          </a:xfrm>
          <a:prstGeom prst="rect">
            <a:avLst/>
          </a:prstGeom>
          <a:noFill/>
          <a:ln w="9525">
            <a:noFill/>
            <a:miter lim="800000"/>
            <a:headEnd/>
            <a:tailEnd/>
          </a:ln>
        </p:spPr>
      </p:pic>
      <p:pic>
        <p:nvPicPr>
          <p:cNvPr id="13" name="Picture 13" descr="KLovell"/>
          <p:cNvPicPr>
            <a:picLocks noChangeAspect="1" noChangeArrowheads="1"/>
          </p:cNvPicPr>
          <p:nvPr/>
        </p:nvPicPr>
        <p:blipFill>
          <a:blip r:embed="rId8" cstate="print"/>
          <a:srcRect/>
          <a:stretch>
            <a:fillRect/>
          </a:stretch>
        </p:blipFill>
        <p:spPr bwMode="auto">
          <a:xfrm>
            <a:off x="323850" y="2708275"/>
            <a:ext cx="1163638" cy="1512888"/>
          </a:xfrm>
          <a:prstGeom prst="rect">
            <a:avLst/>
          </a:prstGeom>
          <a:noFill/>
          <a:ln w="9525">
            <a:noFill/>
            <a:miter lim="800000"/>
            <a:headEnd/>
            <a:tailEnd/>
          </a:ln>
        </p:spPr>
      </p:pic>
      <p:sp>
        <p:nvSpPr>
          <p:cNvPr id="16" name="Text Box 17"/>
          <p:cNvSpPr txBox="1">
            <a:spLocks noChangeArrowheads="1"/>
          </p:cNvSpPr>
          <p:nvPr/>
        </p:nvSpPr>
        <p:spPr bwMode="auto">
          <a:xfrm>
            <a:off x="3276600" y="4437063"/>
            <a:ext cx="2519363" cy="304800"/>
          </a:xfrm>
          <a:prstGeom prst="rect">
            <a:avLst/>
          </a:prstGeom>
          <a:noFill/>
          <a:ln w="9525">
            <a:noFill/>
            <a:miter lim="800000"/>
            <a:headEnd/>
            <a:tailEnd/>
          </a:ln>
        </p:spPr>
        <p:txBody>
          <a:bodyPr>
            <a:spAutoFit/>
          </a:bodyPr>
          <a:lstStyle/>
          <a:p>
            <a:pPr algn="l"/>
            <a:r>
              <a:rPr lang="en-GB" sz="1400" b="1">
                <a:solidFill>
                  <a:srgbClr val="FFFF00"/>
                </a:solidFill>
              </a:rPr>
              <a:t>PROFESSOR AKP JONES</a:t>
            </a:r>
            <a:endParaRPr lang="en-US" sz="1400" b="1">
              <a:solidFill>
                <a:srgbClr val="FFFF00"/>
              </a:solidFill>
            </a:endParaRPr>
          </a:p>
        </p:txBody>
      </p:sp>
      <p:sp>
        <p:nvSpPr>
          <p:cNvPr id="17" name="Text Box 18"/>
          <p:cNvSpPr txBox="1">
            <a:spLocks noChangeArrowheads="1"/>
          </p:cNvSpPr>
          <p:nvPr/>
        </p:nvSpPr>
        <p:spPr bwMode="auto">
          <a:xfrm>
            <a:off x="323850" y="2349500"/>
            <a:ext cx="1152525" cy="304800"/>
          </a:xfrm>
          <a:prstGeom prst="rect">
            <a:avLst/>
          </a:prstGeom>
          <a:noFill/>
          <a:ln w="9525">
            <a:noFill/>
            <a:miter lim="800000"/>
            <a:headEnd/>
            <a:tailEnd/>
          </a:ln>
        </p:spPr>
        <p:txBody>
          <a:bodyPr>
            <a:spAutoFit/>
          </a:bodyPr>
          <a:lstStyle/>
          <a:p>
            <a:r>
              <a:rPr lang="en-GB" sz="1400" b="1">
                <a:solidFill>
                  <a:srgbClr val="FFFF00"/>
                </a:solidFill>
              </a:rPr>
              <a:t>WATSON</a:t>
            </a:r>
            <a:endParaRPr lang="en-US" sz="1400" b="1">
              <a:solidFill>
                <a:srgbClr val="FFFF00"/>
              </a:solidFill>
            </a:endParaRPr>
          </a:p>
        </p:txBody>
      </p:sp>
      <p:sp>
        <p:nvSpPr>
          <p:cNvPr id="18" name="Text Box 19"/>
          <p:cNvSpPr txBox="1">
            <a:spLocks noChangeArrowheads="1"/>
          </p:cNvSpPr>
          <p:nvPr/>
        </p:nvSpPr>
        <p:spPr bwMode="auto">
          <a:xfrm>
            <a:off x="323850" y="4292600"/>
            <a:ext cx="1152525" cy="304800"/>
          </a:xfrm>
          <a:prstGeom prst="rect">
            <a:avLst/>
          </a:prstGeom>
          <a:noFill/>
          <a:ln w="9525">
            <a:noFill/>
            <a:miter lim="800000"/>
            <a:headEnd/>
            <a:tailEnd/>
          </a:ln>
        </p:spPr>
        <p:txBody>
          <a:bodyPr>
            <a:spAutoFit/>
          </a:bodyPr>
          <a:lstStyle/>
          <a:p>
            <a:r>
              <a:rPr lang="en-GB" sz="1400" b="1">
                <a:solidFill>
                  <a:srgbClr val="FFFF00"/>
                </a:solidFill>
              </a:rPr>
              <a:t>LOVELL</a:t>
            </a:r>
            <a:endParaRPr lang="en-US" sz="1400" b="1">
              <a:solidFill>
                <a:srgbClr val="FFFF00"/>
              </a:solidFill>
            </a:endParaRPr>
          </a:p>
        </p:txBody>
      </p:sp>
      <p:sp>
        <p:nvSpPr>
          <p:cNvPr id="19" name="Text Box 20"/>
          <p:cNvSpPr txBox="1">
            <a:spLocks noChangeArrowheads="1"/>
          </p:cNvSpPr>
          <p:nvPr/>
        </p:nvSpPr>
        <p:spPr bwMode="auto">
          <a:xfrm>
            <a:off x="323850" y="6237288"/>
            <a:ext cx="1152525" cy="304800"/>
          </a:xfrm>
          <a:prstGeom prst="rect">
            <a:avLst/>
          </a:prstGeom>
          <a:noFill/>
          <a:ln w="9525">
            <a:noFill/>
            <a:miter lim="800000"/>
            <a:headEnd/>
            <a:tailEnd/>
          </a:ln>
        </p:spPr>
        <p:txBody>
          <a:bodyPr>
            <a:spAutoFit/>
          </a:bodyPr>
          <a:lstStyle/>
          <a:p>
            <a:r>
              <a:rPr lang="en-GB" sz="1400" b="1">
                <a:solidFill>
                  <a:srgbClr val="FFFF00"/>
                </a:solidFill>
              </a:rPr>
              <a:t>KULKARNI</a:t>
            </a:r>
            <a:endParaRPr lang="en-US" sz="1400" b="1">
              <a:solidFill>
                <a:srgbClr val="FFFF00"/>
              </a:solidFill>
            </a:endParaRPr>
          </a:p>
        </p:txBody>
      </p:sp>
      <p:sp>
        <p:nvSpPr>
          <p:cNvPr id="20" name="Text Box 21"/>
          <p:cNvSpPr txBox="1">
            <a:spLocks noChangeArrowheads="1"/>
          </p:cNvSpPr>
          <p:nvPr/>
        </p:nvSpPr>
        <p:spPr bwMode="auto">
          <a:xfrm>
            <a:off x="1763713" y="2654300"/>
            <a:ext cx="1296987" cy="523220"/>
          </a:xfrm>
          <a:prstGeom prst="rect">
            <a:avLst/>
          </a:prstGeom>
          <a:noFill/>
          <a:ln w="9525">
            <a:noFill/>
            <a:miter lim="800000"/>
            <a:headEnd/>
            <a:tailEnd/>
          </a:ln>
        </p:spPr>
        <p:txBody>
          <a:bodyPr>
            <a:spAutoFit/>
          </a:bodyPr>
          <a:lstStyle/>
          <a:p>
            <a:pPr algn="ctr"/>
            <a:r>
              <a:rPr lang="en-US" sz="1400" b="1" dirty="0" smtClean="0">
                <a:solidFill>
                  <a:srgbClr val="FFFF00"/>
                </a:solidFill>
              </a:rPr>
              <a:t>TRUJILLO-BARRETO </a:t>
            </a:r>
            <a:endParaRPr lang="en-US" sz="1400" b="1" dirty="0">
              <a:solidFill>
                <a:srgbClr val="FFFF00"/>
              </a:solidFill>
            </a:endParaRPr>
          </a:p>
        </p:txBody>
      </p:sp>
      <p:sp>
        <p:nvSpPr>
          <p:cNvPr id="21" name="Text Box 22"/>
          <p:cNvSpPr txBox="1">
            <a:spLocks noChangeArrowheads="1"/>
          </p:cNvSpPr>
          <p:nvPr/>
        </p:nvSpPr>
        <p:spPr bwMode="auto">
          <a:xfrm>
            <a:off x="1763713" y="4581525"/>
            <a:ext cx="1368425" cy="304800"/>
          </a:xfrm>
          <a:prstGeom prst="rect">
            <a:avLst/>
          </a:prstGeom>
          <a:noFill/>
          <a:ln w="9525">
            <a:noFill/>
            <a:miter lim="800000"/>
            <a:headEnd/>
            <a:tailEnd/>
          </a:ln>
        </p:spPr>
        <p:txBody>
          <a:bodyPr>
            <a:spAutoFit/>
          </a:bodyPr>
          <a:lstStyle/>
          <a:p>
            <a:r>
              <a:rPr lang="en-GB" sz="1400" b="1">
                <a:solidFill>
                  <a:srgbClr val="FFFF00"/>
                </a:solidFill>
              </a:rPr>
              <a:t>POWER</a:t>
            </a:r>
            <a:endParaRPr lang="en-US" sz="1400" b="1">
              <a:solidFill>
                <a:srgbClr val="FFFF00"/>
              </a:solidFill>
            </a:endParaRPr>
          </a:p>
        </p:txBody>
      </p:sp>
      <p:sp>
        <p:nvSpPr>
          <p:cNvPr id="22" name="Text Box 23"/>
          <p:cNvSpPr txBox="1">
            <a:spLocks noChangeArrowheads="1"/>
          </p:cNvSpPr>
          <p:nvPr/>
        </p:nvSpPr>
        <p:spPr bwMode="auto">
          <a:xfrm>
            <a:off x="1908175" y="6381750"/>
            <a:ext cx="1223963" cy="304800"/>
          </a:xfrm>
          <a:prstGeom prst="rect">
            <a:avLst/>
          </a:prstGeom>
          <a:noFill/>
          <a:ln w="9525">
            <a:noFill/>
            <a:miter lim="800000"/>
            <a:headEnd/>
            <a:tailEnd/>
          </a:ln>
        </p:spPr>
        <p:txBody>
          <a:bodyPr>
            <a:spAutoFit/>
          </a:bodyPr>
          <a:lstStyle/>
          <a:p>
            <a:r>
              <a:rPr lang="en-GB" sz="1400" b="1">
                <a:solidFill>
                  <a:srgbClr val="FFFF00"/>
                </a:solidFill>
              </a:rPr>
              <a:t>EL-DEREDY</a:t>
            </a:r>
            <a:endParaRPr lang="en-US" sz="1400" b="1">
              <a:solidFill>
                <a:srgbClr val="FFFF00"/>
              </a:solidFill>
            </a:endParaRPr>
          </a:p>
        </p:txBody>
      </p:sp>
      <p:sp>
        <p:nvSpPr>
          <p:cNvPr id="23" name="Text Box 24"/>
          <p:cNvSpPr txBox="1">
            <a:spLocks noChangeArrowheads="1"/>
          </p:cNvSpPr>
          <p:nvPr/>
        </p:nvSpPr>
        <p:spPr bwMode="auto">
          <a:xfrm>
            <a:off x="3708400" y="6393729"/>
            <a:ext cx="1511300" cy="304800"/>
          </a:xfrm>
          <a:prstGeom prst="rect">
            <a:avLst/>
          </a:prstGeom>
          <a:noFill/>
          <a:ln w="9525">
            <a:noFill/>
            <a:miter lim="800000"/>
            <a:headEnd/>
            <a:tailEnd/>
          </a:ln>
        </p:spPr>
        <p:txBody>
          <a:bodyPr>
            <a:spAutoFit/>
          </a:bodyPr>
          <a:lstStyle/>
          <a:p>
            <a:pPr algn="ctr"/>
            <a:r>
              <a:rPr lang="en-GB" sz="1400" b="1" dirty="0" smtClean="0">
                <a:solidFill>
                  <a:srgbClr val="FFFF00"/>
                </a:solidFill>
              </a:rPr>
              <a:t>BROWN R</a:t>
            </a:r>
            <a:endParaRPr lang="en-US" sz="1400" b="1" dirty="0">
              <a:solidFill>
                <a:srgbClr val="FFFF00"/>
              </a:solidFill>
            </a:endParaRPr>
          </a:p>
        </p:txBody>
      </p:sp>
      <p:sp>
        <p:nvSpPr>
          <p:cNvPr id="24" name="Text Box 25"/>
          <p:cNvSpPr txBox="1">
            <a:spLocks noChangeArrowheads="1"/>
          </p:cNvSpPr>
          <p:nvPr/>
        </p:nvSpPr>
        <p:spPr bwMode="auto">
          <a:xfrm>
            <a:off x="5580063" y="6381750"/>
            <a:ext cx="1225550" cy="304800"/>
          </a:xfrm>
          <a:prstGeom prst="rect">
            <a:avLst/>
          </a:prstGeom>
          <a:noFill/>
          <a:ln w="9525">
            <a:noFill/>
            <a:miter lim="800000"/>
            <a:headEnd/>
            <a:tailEnd/>
          </a:ln>
        </p:spPr>
        <p:txBody>
          <a:bodyPr>
            <a:spAutoFit/>
          </a:bodyPr>
          <a:lstStyle/>
          <a:p>
            <a:r>
              <a:rPr lang="en-GB" sz="1400" b="1">
                <a:solidFill>
                  <a:srgbClr val="FFFF00"/>
                </a:solidFill>
              </a:rPr>
              <a:t>MCCABE</a:t>
            </a:r>
            <a:endParaRPr lang="en-US" sz="1400" b="1">
              <a:solidFill>
                <a:srgbClr val="FFFF00"/>
              </a:solidFill>
            </a:endParaRPr>
          </a:p>
        </p:txBody>
      </p:sp>
      <p:sp>
        <p:nvSpPr>
          <p:cNvPr id="25" name="Text Box 26"/>
          <p:cNvSpPr txBox="1">
            <a:spLocks noChangeArrowheads="1"/>
          </p:cNvSpPr>
          <p:nvPr/>
        </p:nvSpPr>
        <p:spPr bwMode="auto">
          <a:xfrm>
            <a:off x="7308850" y="6381750"/>
            <a:ext cx="1150938" cy="304800"/>
          </a:xfrm>
          <a:prstGeom prst="rect">
            <a:avLst/>
          </a:prstGeom>
          <a:noFill/>
          <a:ln w="9525">
            <a:noFill/>
            <a:miter lim="800000"/>
            <a:headEnd/>
            <a:tailEnd/>
          </a:ln>
        </p:spPr>
        <p:txBody>
          <a:bodyPr>
            <a:spAutoFit/>
          </a:bodyPr>
          <a:lstStyle/>
          <a:p>
            <a:r>
              <a:rPr lang="en-GB" sz="1400" b="1">
                <a:solidFill>
                  <a:srgbClr val="FFFF00"/>
                </a:solidFill>
              </a:rPr>
              <a:t>LENTON</a:t>
            </a:r>
            <a:endParaRPr lang="en-US" sz="1400" b="1">
              <a:solidFill>
                <a:srgbClr val="FFFF00"/>
              </a:solidFill>
            </a:endParaRPr>
          </a:p>
        </p:txBody>
      </p:sp>
      <p:sp>
        <p:nvSpPr>
          <p:cNvPr id="26" name="Text Box 27"/>
          <p:cNvSpPr txBox="1">
            <a:spLocks noChangeArrowheads="1"/>
          </p:cNvSpPr>
          <p:nvPr/>
        </p:nvSpPr>
        <p:spPr bwMode="auto">
          <a:xfrm>
            <a:off x="5741221" y="4445000"/>
            <a:ext cx="1081087" cy="304800"/>
          </a:xfrm>
          <a:prstGeom prst="rect">
            <a:avLst/>
          </a:prstGeom>
          <a:noFill/>
          <a:ln w="9525">
            <a:noFill/>
            <a:miter lim="800000"/>
            <a:headEnd/>
            <a:tailEnd/>
          </a:ln>
        </p:spPr>
        <p:txBody>
          <a:bodyPr>
            <a:spAutoFit/>
          </a:bodyPr>
          <a:lstStyle/>
          <a:p>
            <a:pPr algn="ctr"/>
            <a:r>
              <a:rPr lang="en-GB" sz="1400" dirty="0" smtClean="0">
                <a:solidFill>
                  <a:srgbClr val="FFFF00"/>
                </a:solidFill>
              </a:rPr>
              <a:t>LLOYD</a:t>
            </a:r>
            <a:endParaRPr lang="en-US" sz="1400" b="1" dirty="0">
              <a:solidFill>
                <a:srgbClr val="FFFF00"/>
              </a:solidFill>
            </a:endParaRPr>
          </a:p>
        </p:txBody>
      </p:sp>
      <p:sp>
        <p:nvSpPr>
          <p:cNvPr id="27" name="Text Box 28"/>
          <p:cNvSpPr txBox="1">
            <a:spLocks noChangeArrowheads="1"/>
          </p:cNvSpPr>
          <p:nvPr/>
        </p:nvSpPr>
        <p:spPr bwMode="auto">
          <a:xfrm>
            <a:off x="7308850" y="4437063"/>
            <a:ext cx="1150938" cy="304800"/>
          </a:xfrm>
          <a:prstGeom prst="rect">
            <a:avLst/>
          </a:prstGeom>
          <a:noFill/>
          <a:ln w="9525">
            <a:noFill/>
            <a:miter lim="800000"/>
            <a:headEnd/>
            <a:tailEnd/>
          </a:ln>
        </p:spPr>
        <p:txBody>
          <a:bodyPr>
            <a:spAutoFit/>
          </a:bodyPr>
          <a:lstStyle/>
          <a:p>
            <a:r>
              <a:rPr lang="en-GB" sz="1400" b="1">
                <a:solidFill>
                  <a:srgbClr val="FFFF00"/>
                </a:solidFill>
              </a:rPr>
              <a:t>MORTON</a:t>
            </a:r>
            <a:endParaRPr lang="en-US" sz="1400" b="1">
              <a:solidFill>
                <a:srgbClr val="FFFF00"/>
              </a:solidFill>
            </a:endParaRPr>
          </a:p>
        </p:txBody>
      </p:sp>
      <p:sp>
        <p:nvSpPr>
          <p:cNvPr id="28" name="Text Box 29"/>
          <p:cNvSpPr txBox="1">
            <a:spLocks noChangeArrowheads="1"/>
          </p:cNvSpPr>
          <p:nvPr/>
        </p:nvSpPr>
        <p:spPr bwMode="auto">
          <a:xfrm>
            <a:off x="5804130" y="2555875"/>
            <a:ext cx="1223963" cy="304800"/>
          </a:xfrm>
          <a:prstGeom prst="rect">
            <a:avLst/>
          </a:prstGeom>
          <a:noFill/>
          <a:ln w="9525">
            <a:noFill/>
            <a:miter lim="800000"/>
            <a:headEnd/>
            <a:tailEnd/>
          </a:ln>
        </p:spPr>
        <p:txBody>
          <a:bodyPr>
            <a:spAutoFit/>
          </a:bodyPr>
          <a:lstStyle/>
          <a:p>
            <a:r>
              <a:rPr lang="en-GB" sz="1400" dirty="0" smtClean="0">
                <a:solidFill>
                  <a:srgbClr val="FFFF00"/>
                </a:solidFill>
              </a:rPr>
              <a:t>BROWN C</a:t>
            </a:r>
            <a:endParaRPr lang="en-US" sz="1400" b="1" dirty="0">
              <a:solidFill>
                <a:srgbClr val="FFFF00"/>
              </a:solidFill>
            </a:endParaRPr>
          </a:p>
        </p:txBody>
      </p:sp>
      <p:sp>
        <p:nvSpPr>
          <p:cNvPr id="29" name="Text Box 30"/>
          <p:cNvSpPr txBox="1">
            <a:spLocks noChangeArrowheads="1"/>
          </p:cNvSpPr>
          <p:nvPr/>
        </p:nvSpPr>
        <p:spPr bwMode="auto">
          <a:xfrm>
            <a:off x="7308850" y="2708275"/>
            <a:ext cx="1223963" cy="304800"/>
          </a:xfrm>
          <a:prstGeom prst="rect">
            <a:avLst/>
          </a:prstGeom>
          <a:noFill/>
          <a:ln w="9525">
            <a:noFill/>
            <a:miter lim="800000"/>
            <a:headEnd/>
            <a:tailEnd/>
          </a:ln>
        </p:spPr>
        <p:txBody>
          <a:bodyPr>
            <a:spAutoFit/>
          </a:bodyPr>
          <a:lstStyle/>
          <a:p>
            <a:pPr algn="ctr"/>
            <a:r>
              <a:rPr lang="en-GB" sz="1400" b="1" dirty="0" smtClean="0">
                <a:solidFill>
                  <a:srgbClr val="FFFF00"/>
                </a:solidFill>
              </a:rPr>
              <a:t>TALMI</a:t>
            </a:r>
            <a:endParaRPr lang="en-US" sz="1400" b="1" dirty="0">
              <a:solidFill>
                <a:srgbClr val="FFFF00"/>
              </a:solidFill>
            </a:endParaRPr>
          </a:p>
        </p:txBody>
      </p:sp>
      <p:pic>
        <p:nvPicPr>
          <p:cNvPr id="30" name="Picture 35" descr="Photograph of Alison Watson"/>
          <p:cNvPicPr>
            <a:picLocks noChangeAspect="1" noChangeArrowheads="1"/>
          </p:cNvPicPr>
          <p:nvPr/>
        </p:nvPicPr>
        <p:blipFill>
          <a:blip r:embed="rId9" cstate="print"/>
          <a:srcRect/>
          <a:stretch>
            <a:fillRect/>
          </a:stretch>
        </p:blipFill>
        <p:spPr bwMode="auto">
          <a:xfrm>
            <a:off x="250825" y="620713"/>
            <a:ext cx="1295400" cy="1730375"/>
          </a:xfrm>
          <a:prstGeom prst="rect">
            <a:avLst/>
          </a:prstGeom>
          <a:noFill/>
          <a:ln w="9525">
            <a:noFill/>
            <a:miter lim="800000"/>
            <a:headEnd/>
            <a:tailEnd/>
          </a:ln>
        </p:spPr>
      </p:pic>
      <p:pic>
        <p:nvPicPr>
          <p:cNvPr id="31" name="Picture 37" descr="Photograph of Andrea Power"/>
          <p:cNvPicPr>
            <a:picLocks noChangeAspect="1" noChangeArrowheads="1"/>
          </p:cNvPicPr>
          <p:nvPr/>
        </p:nvPicPr>
        <p:blipFill>
          <a:blip r:embed="rId10" cstate="print"/>
          <a:srcRect l="6235" b="15084"/>
          <a:stretch>
            <a:fillRect/>
          </a:stretch>
        </p:blipFill>
        <p:spPr bwMode="auto">
          <a:xfrm>
            <a:off x="1907704" y="3213100"/>
            <a:ext cx="1152128" cy="1368028"/>
          </a:xfrm>
          <a:prstGeom prst="rect">
            <a:avLst/>
          </a:prstGeom>
          <a:noFill/>
          <a:ln w="9525">
            <a:noFill/>
            <a:miter lim="800000"/>
            <a:headEnd/>
            <a:tailEnd/>
          </a:ln>
        </p:spPr>
      </p:pic>
      <p:pic>
        <p:nvPicPr>
          <p:cNvPr id="32" name="Picture 31" descr="ALenton.JPG"/>
          <p:cNvPicPr>
            <a:picLocks noChangeAspect="1"/>
          </p:cNvPicPr>
          <p:nvPr/>
        </p:nvPicPr>
        <p:blipFill>
          <a:blip r:embed="rId11" cstate="print"/>
          <a:stretch>
            <a:fillRect/>
          </a:stretch>
        </p:blipFill>
        <p:spPr>
          <a:xfrm>
            <a:off x="7290223" y="4869160"/>
            <a:ext cx="1123292" cy="1499925"/>
          </a:xfrm>
          <a:prstGeom prst="rect">
            <a:avLst/>
          </a:prstGeom>
        </p:spPr>
      </p:pic>
      <p:pic>
        <p:nvPicPr>
          <p:cNvPr id="34" name="Picture 3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308850" y="1096531"/>
            <a:ext cx="1008112" cy="1499835"/>
          </a:xfrm>
          <a:prstGeom prst="rect">
            <a:avLst/>
          </a:prstGeom>
        </p:spPr>
      </p:pic>
      <p:pic>
        <p:nvPicPr>
          <p:cNvPr id="36" name="Picture 3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767424" y="2949503"/>
            <a:ext cx="1128639" cy="1504852"/>
          </a:xfrm>
          <a:prstGeom prst="rect">
            <a:avLst/>
          </a:prstGeom>
        </p:spPr>
      </p:pic>
      <p:pic>
        <p:nvPicPr>
          <p:cNvPr id="3" name="Picture 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31962" y="1164441"/>
            <a:ext cx="1431925" cy="1431925"/>
          </a:xfrm>
          <a:prstGeom prst="rect">
            <a:avLst/>
          </a:prstGeom>
        </p:spPr>
      </p:pic>
      <p:pic>
        <p:nvPicPr>
          <p:cNvPr id="12" name="Picture 1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851920" y="4784170"/>
            <a:ext cx="1121532" cy="1503971"/>
          </a:xfrm>
          <a:prstGeom prst="rect">
            <a:avLst/>
          </a:prstGeom>
        </p:spPr>
      </p:pic>
    </p:spTree>
    <p:extLst>
      <p:ext uri="{BB962C8B-B14F-4D97-AF65-F5344CB8AC3E}">
        <p14:creationId xmlns:p14="http://schemas.microsoft.com/office/powerpoint/2010/main" val="2630646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012"/>
          <p:cNvPicPr>
            <a:picLocks noChangeAspect="1" noChangeArrowheads="1"/>
          </p:cNvPicPr>
          <p:nvPr/>
        </p:nvPicPr>
        <p:blipFill>
          <a:blip r:embed="rId2" cstate="print"/>
          <a:srcRect/>
          <a:stretch>
            <a:fillRect/>
          </a:stretch>
        </p:blipFill>
        <p:spPr bwMode="auto">
          <a:xfrm>
            <a:off x="1258888" y="836613"/>
            <a:ext cx="6851650" cy="5137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290" name="Picture 2" descr="boot"/>
          <p:cNvPicPr>
            <a:picLocks noChangeAspect="1" noChangeArrowheads="1"/>
          </p:cNvPicPr>
          <p:nvPr/>
        </p:nvPicPr>
        <p:blipFill>
          <a:blip r:embed="rId2" cstate="print"/>
          <a:srcRect l="6561" t="984" r="1312" b="9842"/>
          <a:stretch>
            <a:fillRect/>
          </a:stretch>
        </p:blipFill>
        <p:spPr bwMode="auto">
          <a:xfrm>
            <a:off x="4763" y="79375"/>
            <a:ext cx="9264650" cy="6724650"/>
          </a:xfrm>
          <a:prstGeom prst="rect">
            <a:avLst/>
          </a:prstGeom>
          <a:noFill/>
        </p:spPr>
      </p:pic>
    </p:spTree>
    <p:extLst>
      <p:ext uri="{BB962C8B-B14F-4D97-AF65-F5344CB8AC3E}">
        <p14:creationId xmlns:p14="http://schemas.microsoft.com/office/powerpoint/2010/main" val="2433733014"/>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ChangeArrowheads="1"/>
          </p:cNvSpPr>
          <p:nvPr/>
        </p:nvSpPr>
        <p:spPr bwMode="auto">
          <a:xfrm>
            <a:off x="2843808" y="560636"/>
            <a:ext cx="3781613"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r>
              <a:rPr lang="en-GB" sz="4400" dirty="0">
                <a:solidFill>
                  <a:srgbClr val="FFFF00"/>
                </a:solidFill>
              </a:rPr>
              <a:t>Types of pain</a:t>
            </a:r>
            <a:endParaRPr lang="en-GB" sz="4400" dirty="0"/>
          </a:p>
        </p:txBody>
      </p:sp>
      <p:sp>
        <p:nvSpPr>
          <p:cNvPr id="2" name="TextBox 1"/>
          <p:cNvSpPr txBox="1"/>
          <p:nvPr/>
        </p:nvSpPr>
        <p:spPr>
          <a:xfrm>
            <a:off x="467544" y="1844824"/>
            <a:ext cx="3096344" cy="2431435"/>
          </a:xfrm>
          <a:prstGeom prst="rect">
            <a:avLst/>
          </a:prstGeom>
          <a:noFill/>
        </p:spPr>
        <p:txBody>
          <a:bodyPr wrap="square" rtlCol="0">
            <a:spAutoFit/>
          </a:bodyPr>
          <a:lstStyle/>
          <a:p>
            <a:pPr algn="ctr" eaLnBrk="0" hangingPunct="0"/>
            <a:r>
              <a:rPr lang="en-GB" sz="2800" u="sng" dirty="0">
                <a:solidFill>
                  <a:srgbClr val="FFFFFF"/>
                </a:solidFill>
                <a:latin typeface="Tahoma" pitchFamily="34" charset="0"/>
              </a:rPr>
              <a:t>Nociceptive</a:t>
            </a:r>
            <a:r>
              <a:rPr lang="en-GB" sz="2400" dirty="0">
                <a:solidFill>
                  <a:srgbClr val="FFFFFF"/>
                </a:solidFill>
                <a:latin typeface="Tahoma" pitchFamily="34" charset="0"/>
              </a:rPr>
              <a:t> 	</a:t>
            </a:r>
            <a:endParaRPr lang="en-GB" sz="2400" dirty="0" smtClean="0">
              <a:solidFill>
                <a:srgbClr val="FFFFFF"/>
              </a:solidFill>
              <a:latin typeface="Tahoma" pitchFamily="34" charset="0"/>
            </a:endParaRPr>
          </a:p>
          <a:p>
            <a:pPr algn="ctr" eaLnBrk="0" hangingPunct="0"/>
            <a:endParaRPr lang="en-GB" sz="2400" u="sng" dirty="0">
              <a:solidFill>
                <a:srgbClr val="FFFFFF"/>
              </a:solidFill>
              <a:latin typeface="Tahoma" pitchFamily="34" charset="0"/>
            </a:endParaRPr>
          </a:p>
          <a:p>
            <a:pPr eaLnBrk="0" hangingPunct="0">
              <a:buFontTx/>
              <a:buChar char="•"/>
            </a:pPr>
            <a:r>
              <a:rPr lang="en-GB" sz="2000" i="1" dirty="0">
                <a:solidFill>
                  <a:srgbClr val="FFFF00"/>
                </a:solidFill>
                <a:latin typeface="Tahoma" pitchFamily="34" charset="0"/>
              </a:rPr>
              <a:t> </a:t>
            </a:r>
            <a:r>
              <a:rPr lang="en-GB" sz="2000" dirty="0">
                <a:solidFill>
                  <a:srgbClr val="FFFF00"/>
                </a:solidFill>
                <a:latin typeface="Tahoma" pitchFamily="34" charset="0"/>
              </a:rPr>
              <a:t>stimulation of pain </a:t>
            </a:r>
            <a:r>
              <a:rPr lang="en-GB" sz="2000" dirty="0" smtClean="0">
                <a:solidFill>
                  <a:srgbClr val="FFFF00"/>
                </a:solidFill>
                <a:latin typeface="Tahoma" pitchFamily="34" charset="0"/>
              </a:rPr>
              <a:t>receptors</a:t>
            </a:r>
          </a:p>
          <a:p>
            <a:pPr eaLnBrk="0" hangingPunct="0">
              <a:buFontTx/>
              <a:buChar char="•"/>
            </a:pPr>
            <a:endParaRPr lang="en-GB" sz="2000" dirty="0">
              <a:solidFill>
                <a:srgbClr val="FFFF00"/>
              </a:solidFill>
              <a:latin typeface="Tahoma" pitchFamily="34" charset="0"/>
            </a:endParaRPr>
          </a:p>
          <a:p>
            <a:pPr eaLnBrk="0" hangingPunct="0"/>
            <a:r>
              <a:rPr lang="en-GB" sz="2000" i="1" dirty="0">
                <a:solidFill>
                  <a:srgbClr val="FFFF00"/>
                </a:solidFill>
                <a:latin typeface="Tahoma" pitchFamily="34" charset="0"/>
              </a:rPr>
              <a:t>  </a:t>
            </a:r>
            <a:r>
              <a:rPr lang="en-GB" sz="2000" i="1" dirty="0">
                <a:solidFill>
                  <a:srgbClr val="FFFFFF"/>
                </a:solidFill>
                <a:latin typeface="Tahoma" pitchFamily="34" charset="0"/>
              </a:rPr>
              <a:t>e.g. pin prick, arthritic pain</a:t>
            </a:r>
            <a:endParaRPr lang="en-GB" sz="2000" dirty="0"/>
          </a:p>
        </p:txBody>
      </p:sp>
      <p:sp>
        <p:nvSpPr>
          <p:cNvPr id="3" name="TextBox 2"/>
          <p:cNvSpPr txBox="1"/>
          <p:nvPr/>
        </p:nvSpPr>
        <p:spPr>
          <a:xfrm>
            <a:off x="4432100" y="1841431"/>
            <a:ext cx="3312368" cy="3600986"/>
          </a:xfrm>
          <a:prstGeom prst="rect">
            <a:avLst/>
          </a:prstGeom>
          <a:noFill/>
        </p:spPr>
        <p:txBody>
          <a:bodyPr wrap="square" rtlCol="0">
            <a:spAutoFit/>
          </a:bodyPr>
          <a:lstStyle/>
          <a:p>
            <a:pPr algn="ctr" eaLnBrk="0" hangingPunct="0"/>
            <a:r>
              <a:rPr lang="en-GB" sz="2800" dirty="0">
                <a:solidFill>
                  <a:srgbClr val="FFFFFF"/>
                </a:solidFill>
                <a:latin typeface="Tahoma" pitchFamily="34" charset="0"/>
              </a:rPr>
              <a:t> </a:t>
            </a:r>
            <a:r>
              <a:rPr lang="en-GB" sz="2800" u="sng" dirty="0" smtClean="0">
                <a:solidFill>
                  <a:srgbClr val="FFFFFF"/>
                </a:solidFill>
                <a:latin typeface="Tahoma" pitchFamily="34" charset="0"/>
              </a:rPr>
              <a:t>Non-nociceptive</a:t>
            </a:r>
          </a:p>
          <a:p>
            <a:pPr algn="ctr" eaLnBrk="0" hangingPunct="0"/>
            <a:endParaRPr lang="en-GB" sz="2000" i="1" dirty="0">
              <a:solidFill>
                <a:srgbClr val="FFFFFF"/>
              </a:solidFill>
              <a:latin typeface="Tahoma" pitchFamily="34" charset="0"/>
            </a:endParaRPr>
          </a:p>
          <a:p>
            <a:pPr eaLnBrk="0" hangingPunct="0">
              <a:buFontTx/>
              <a:buChar char="•"/>
            </a:pPr>
            <a:r>
              <a:rPr lang="en-GB" sz="2000" i="1" dirty="0">
                <a:solidFill>
                  <a:srgbClr val="FFFF00"/>
                </a:solidFill>
                <a:latin typeface="Tahoma" pitchFamily="34" charset="0"/>
              </a:rPr>
              <a:t> </a:t>
            </a:r>
            <a:r>
              <a:rPr lang="en-GB" sz="2000" dirty="0">
                <a:solidFill>
                  <a:srgbClr val="FFFF00"/>
                </a:solidFill>
                <a:latin typeface="Tahoma" pitchFamily="34" charset="0"/>
              </a:rPr>
              <a:t>no stimulation of pain </a:t>
            </a:r>
            <a:r>
              <a:rPr lang="en-GB" sz="2000" dirty="0" smtClean="0">
                <a:solidFill>
                  <a:srgbClr val="FFFF00"/>
                </a:solidFill>
                <a:latin typeface="Tahoma" pitchFamily="34" charset="0"/>
              </a:rPr>
              <a:t>receptors</a:t>
            </a:r>
          </a:p>
          <a:p>
            <a:pPr eaLnBrk="0" hangingPunct="0"/>
            <a:endParaRPr lang="en-GB" sz="2000" dirty="0">
              <a:latin typeface="Tahoma" pitchFamily="34" charset="0"/>
            </a:endParaRPr>
          </a:p>
          <a:p>
            <a:pPr eaLnBrk="0" hangingPunct="0">
              <a:buFontTx/>
              <a:buChar char="•"/>
            </a:pPr>
            <a:r>
              <a:rPr lang="en-GB" sz="2000" i="1" dirty="0">
                <a:solidFill>
                  <a:srgbClr val="FFFFFF"/>
                </a:solidFill>
                <a:latin typeface="Tahoma" pitchFamily="34" charset="0"/>
              </a:rPr>
              <a:t>Peripheral neuropathic pain</a:t>
            </a:r>
          </a:p>
          <a:p>
            <a:pPr eaLnBrk="0" hangingPunct="0"/>
            <a:r>
              <a:rPr lang="en-GB" sz="2000" i="1" dirty="0">
                <a:solidFill>
                  <a:srgbClr val="FFFFFF"/>
                </a:solidFill>
                <a:latin typeface="Tahoma" pitchFamily="34" charset="0"/>
              </a:rPr>
              <a:t>Central Pain:  </a:t>
            </a:r>
          </a:p>
          <a:p>
            <a:pPr eaLnBrk="0" hangingPunct="0"/>
            <a:r>
              <a:rPr lang="en-GB" sz="2000" i="1" dirty="0">
                <a:solidFill>
                  <a:srgbClr val="FFFFFF"/>
                </a:solidFill>
                <a:latin typeface="Tahoma" pitchFamily="34" charset="0"/>
              </a:rPr>
              <a:t>Central </a:t>
            </a:r>
            <a:r>
              <a:rPr lang="en-GB" sz="2000" i="1" dirty="0" err="1">
                <a:solidFill>
                  <a:srgbClr val="FFFFFF"/>
                </a:solidFill>
                <a:latin typeface="Tahoma" pitchFamily="34" charset="0"/>
              </a:rPr>
              <a:t>deafferentation</a:t>
            </a:r>
            <a:r>
              <a:rPr lang="en-GB" sz="2000" i="1" dirty="0">
                <a:solidFill>
                  <a:srgbClr val="FFFFFF"/>
                </a:solidFill>
                <a:latin typeface="Tahoma" pitchFamily="34" charset="0"/>
              </a:rPr>
              <a:t> pain. </a:t>
            </a:r>
            <a:endParaRPr lang="en-GB" sz="2000" i="1" dirty="0" smtClean="0">
              <a:solidFill>
                <a:srgbClr val="FFFFFF"/>
              </a:solidFill>
              <a:latin typeface="Tahoma" pitchFamily="34" charset="0"/>
            </a:endParaRPr>
          </a:p>
          <a:p>
            <a:pPr eaLnBrk="0" hangingPunct="0"/>
            <a:r>
              <a:rPr lang="en-GB" sz="2000" i="1" dirty="0" smtClean="0">
                <a:solidFill>
                  <a:srgbClr val="FFFFFF"/>
                </a:solidFill>
                <a:latin typeface="Tahoma" pitchFamily="34" charset="0"/>
              </a:rPr>
              <a:t>Psychogenic </a:t>
            </a:r>
            <a:r>
              <a:rPr lang="en-GB" sz="2000" i="1" dirty="0">
                <a:solidFill>
                  <a:srgbClr val="FFFFFF"/>
                </a:solidFill>
                <a:latin typeface="Tahoma" pitchFamily="34" charset="0"/>
              </a:rPr>
              <a:t>pain</a:t>
            </a:r>
            <a:endParaRPr lang="en-GB"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4"/>
          <p:cNvSpPr txBox="1">
            <a:spLocks noChangeArrowheads="1"/>
          </p:cNvSpPr>
          <p:nvPr/>
        </p:nvSpPr>
        <p:spPr bwMode="auto">
          <a:xfrm>
            <a:off x="1024790" y="467183"/>
            <a:ext cx="7559675" cy="523220"/>
          </a:xfrm>
          <a:prstGeom prst="rect">
            <a:avLst/>
          </a:prstGeom>
          <a:noFill/>
          <a:ln w="9525">
            <a:noFill/>
            <a:miter lim="800000"/>
            <a:headEnd/>
            <a:tailEnd/>
          </a:ln>
        </p:spPr>
        <p:txBody>
          <a:bodyPr>
            <a:spAutoFit/>
          </a:bodyPr>
          <a:lstStyle/>
          <a:p>
            <a:pPr algn="ctr"/>
            <a:r>
              <a:rPr lang="en-GB" sz="2800" b="1" dirty="0">
                <a:solidFill>
                  <a:srgbClr val="FFFF00"/>
                </a:solidFill>
                <a:latin typeface="Tahoma" pitchFamily="34" charset="0"/>
              </a:rPr>
              <a:t>TYPES OF PAIN PROCESSING</a:t>
            </a:r>
            <a:endParaRPr lang="en-GB" sz="2800" dirty="0"/>
          </a:p>
        </p:txBody>
      </p:sp>
      <p:sp>
        <p:nvSpPr>
          <p:cNvPr id="2" name="TextBox 1"/>
          <p:cNvSpPr txBox="1"/>
          <p:nvPr/>
        </p:nvSpPr>
        <p:spPr>
          <a:xfrm>
            <a:off x="591282" y="1340768"/>
            <a:ext cx="3024336" cy="4893647"/>
          </a:xfrm>
          <a:prstGeom prst="rect">
            <a:avLst/>
          </a:prstGeom>
          <a:noFill/>
        </p:spPr>
        <p:txBody>
          <a:bodyPr wrap="square" rtlCol="0">
            <a:spAutoFit/>
          </a:bodyPr>
          <a:lstStyle/>
          <a:p>
            <a:pPr>
              <a:buFont typeface="Arial" pitchFamily="34" charset="0"/>
              <a:buChar char="•"/>
            </a:pPr>
            <a:r>
              <a:rPr lang="en-GB" sz="2600" dirty="0">
                <a:solidFill>
                  <a:srgbClr val="FFFF00"/>
                </a:solidFill>
              </a:rPr>
              <a:t> Emotional / Motivational </a:t>
            </a:r>
            <a:endParaRPr lang="en-GB" sz="2600" dirty="0" smtClean="0">
              <a:solidFill>
                <a:srgbClr val="FFFF00"/>
              </a:solidFill>
            </a:endParaRPr>
          </a:p>
          <a:p>
            <a:pPr>
              <a:buFont typeface="Arial" pitchFamily="34" charset="0"/>
              <a:buChar char="•"/>
            </a:pPr>
            <a:endParaRPr lang="en-GB" sz="2600" dirty="0">
              <a:solidFill>
                <a:srgbClr val="FFFF00"/>
              </a:solidFill>
            </a:endParaRPr>
          </a:p>
          <a:p>
            <a:pPr>
              <a:buFont typeface="Arial" pitchFamily="34" charset="0"/>
              <a:buChar char="•"/>
            </a:pPr>
            <a:r>
              <a:rPr lang="en-GB" sz="2600" dirty="0">
                <a:solidFill>
                  <a:srgbClr val="FFFF00"/>
                </a:solidFill>
              </a:rPr>
              <a:t> </a:t>
            </a:r>
            <a:r>
              <a:rPr lang="en-GB" sz="2600" dirty="0" smtClean="0">
                <a:solidFill>
                  <a:srgbClr val="FFFF00"/>
                </a:solidFill>
              </a:rPr>
              <a:t>Evaluative</a:t>
            </a:r>
          </a:p>
          <a:p>
            <a:pPr>
              <a:buFont typeface="Arial" pitchFamily="34" charset="0"/>
              <a:buChar char="•"/>
            </a:pPr>
            <a:endParaRPr lang="en-GB" sz="2600" dirty="0">
              <a:solidFill>
                <a:srgbClr val="FFFF00"/>
              </a:solidFill>
            </a:endParaRPr>
          </a:p>
          <a:p>
            <a:pPr>
              <a:buFont typeface="Arial" pitchFamily="34" charset="0"/>
              <a:buChar char="•"/>
            </a:pPr>
            <a:r>
              <a:rPr lang="en-GB" sz="2600" dirty="0">
                <a:solidFill>
                  <a:srgbClr val="FFFF00"/>
                </a:solidFill>
                <a:latin typeface="Tahoma" pitchFamily="34" charset="0"/>
              </a:rPr>
              <a:t> </a:t>
            </a:r>
            <a:r>
              <a:rPr lang="en-GB" sz="2600" dirty="0">
                <a:solidFill>
                  <a:srgbClr val="FFFF00"/>
                </a:solidFill>
              </a:rPr>
              <a:t>Sensory – discriminative – where is it </a:t>
            </a:r>
            <a:r>
              <a:rPr lang="en-GB" sz="2600" dirty="0" smtClean="0">
                <a:solidFill>
                  <a:srgbClr val="FFFF00"/>
                </a:solidFill>
              </a:rPr>
              <a:t>?</a:t>
            </a:r>
          </a:p>
          <a:p>
            <a:pPr>
              <a:buFont typeface="Arial" pitchFamily="34" charset="0"/>
              <a:buChar char="•"/>
            </a:pPr>
            <a:endParaRPr lang="en-GB" sz="2600" dirty="0">
              <a:solidFill>
                <a:srgbClr val="FFFF00"/>
              </a:solidFill>
            </a:endParaRPr>
          </a:p>
          <a:p>
            <a:pPr>
              <a:buFont typeface="Arial" pitchFamily="34" charset="0"/>
              <a:buChar char="•"/>
            </a:pPr>
            <a:r>
              <a:rPr lang="en-GB" sz="2600" dirty="0">
                <a:solidFill>
                  <a:srgbClr val="FFFF00"/>
                </a:solidFill>
              </a:rPr>
              <a:t>Reflex – automatic responses</a:t>
            </a:r>
          </a:p>
        </p:txBody>
      </p:sp>
      <p:sp>
        <p:nvSpPr>
          <p:cNvPr id="3" name="TextBox 2"/>
          <p:cNvSpPr txBox="1"/>
          <p:nvPr/>
        </p:nvSpPr>
        <p:spPr>
          <a:xfrm>
            <a:off x="5796136" y="1556792"/>
            <a:ext cx="2448272" cy="923330"/>
          </a:xfrm>
          <a:prstGeom prst="rect">
            <a:avLst/>
          </a:prstGeom>
          <a:noFill/>
        </p:spPr>
        <p:txBody>
          <a:bodyPr wrap="square" rtlCol="0">
            <a:spAutoFit/>
          </a:bodyPr>
          <a:lstStyle/>
          <a:p>
            <a:pPr eaLnBrk="0" hangingPunct="0"/>
            <a:r>
              <a:rPr lang="en-US" dirty="0">
                <a:solidFill>
                  <a:srgbClr val="FFFFFF"/>
                </a:solidFill>
                <a:latin typeface="Tahoma" pitchFamily="34" charset="0"/>
              </a:rPr>
              <a:t>Brain </a:t>
            </a:r>
            <a:r>
              <a:rPr lang="en-US" dirty="0" smtClean="0">
                <a:solidFill>
                  <a:srgbClr val="FFFFFF"/>
                </a:solidFill>
                <a:latin typeface="Tahoma" pitchFamily="34" charset="0"/>
              </a:rPr>
              <a:t>– cognitive</a:t>
            </a:r>
          </a:p>
          <a:p>
            <a:pPr eaLnBrk="0" hangingPunct="0"/>
            <a:endParaRPr lang="en-US" dirty="0">
              <a:solidFill>
                <a:srgbClr val="FFFFFF"/>
              </a:solidFill>
              <a:latin typeface="Tahoma" pitchFamily="34" charset="0"/>
            </a:endParaRPr>
          </a:p>
          <a:p>
            <a:pPr eaLnBrk="0" hangingPunct="0"/>
            <a:endParaRPr lang="en-US" dirty="0">
              <a:solidFill>
                <a:srgbClr val="FFFFFF"/>
              </a:solidFill>
              <a:latin typeface="Times New Roman" pitchFamily="18" charset="0"/>
            </a:endParaRPr>
          </a:p>
        </p:txBody>
      </p:sp>
      <p:grpSp>
        <p:nvGrpSpPr>
          <p:cNvPr id="18" name="Group 5"/>
          <p:cNvGrpSpPr>
            <a:grpSpLocks/>
          </p:cNvGrpSpPr>
          <p:nvPr/>
        </p:nvGrpSpPr>
        <p:grpSpPr bwMode="auto">
          <a:xfrm>
            <a:off x="5328738" y="2145634"/>
            <a:ext cx="1515453" cy="3602037"/>
            <a:chOff x="2835" y="1392"/>
            <a:chExt cx="909" cy="2388"/>
          </a:xfrm>
        </p:grpSpPr>
        <p:grpSp>
          <p:nvGrpSpPr>
            <p:cNvPr id="19" name="Group 6"/>
            <p:cNvGrpSpPr>
              <a:grpSpLocks/>
            </p:cNvGrpSpPr>
            <p:nvPr/>
          </p:nvGrpSpPr>
          <p:grpSpPr bwMode="auto">
            <a:xfrm rot="10800000">
              <a:off x="2880" y="1719"/>
              <a:ext cx="768" cy="1680"/>
              <a:chOff x="3072" y="1968"/>
              <a:chExt cx="768" cy="1680"/>
            </a:xfrm>
          </p:grpSpPr>
          <p:sp>
            <p:nvSpPr>
              <p:cNvPr id="22" name="Line 7"/>
              <p:cNvSpPr>
                <a:spLocks noChangeShapeType="1"/>
              </p:cNvSpPr>
              <p:nvPr/>
            </p:nvSpPr>
            <p:spPr bwMode="auto">
              <a:xfrm>
                <a:off x="3696" y="3312"/>
                <a:ext cx="144" cy="0"/>
              </a:xfrm>
              <a:prstGeom prst="line">
                <a:avLst/>
              </a:prstGeom>
              <a:noFill/>
              <a:ln w="34925">
                <a:solidFill>
                  <a:srgbClr val="FFFF00"/>
                </a:solidFill>
                <a:round/>
                <a:headEnd/>
                <a:tailEnd/>
              </a:ln>
            </p:spPr>
            <p:txBody>
              <a:bodyPr wrap="none" anchor="ctr"/>
              <a:lstStyle/>
              <a:p>
                <a:endParaRPr lang="en-GB"/>
              </a:p>
            </p:txBody>
          </p:sp>
          <p:grpSp>
            <p:nvGrpSpPr>
              <p:cNvPr id="23" name="Group 8"/>
              <p:cNvGrpSpPr>
                <a:grpSpLocks/>
              </p:cNvGrpSpPr>
              <p:nvPr/>
            </p:nvGrpSpPr>
            <p:grpSpPr bwMode="auto">
              <a:xfrm>
                <a:off x="3072" y="1968"/>
                <a:ext cx="768" cy="1680"/>
                <a:chOff x="3072" y="1968"/>
                <a:chExt cx="768" cy="1680"/>
              </a:xfrm>
            </p:grpSpPr>
            <p:sp>
              <p:nvSpPr>
                <p:cNvPr id="24" name="Line 9"/>
                <p:cNvSpPr>
                  <a:spLocks noChangeShapeType="1"/>
                </p:cNvSpPr>
                <p:nvPr/>
              </p:nvSpPr>
              <p:spPr bwMode="auto">
                <a:xfrm flipH="1">
                  <a:off x="3264" y="1968"/>
                  <a:ext cx="192" cy="1344"/>
                </a:xfrm>
                <a:prstGeom prst="line">
                  <a:avLst/>
                </a:prstGeom>
                <a:noFill/>
                <a:ln w="34925">
                  <a:solidFill>
                    <a:srgbClr val="FFFF00"/>
                  </a:solidFill>
                  <a:round/>
                  <a:headEnd/>
                  <a:tailEnd/>
                </a:ln>
              </p:spPr>
              <p:txBody>
                <a:bodyPr wrap="none" anchor="ctr"/>
                <a:lstStyle/>
                <a:p>
                  <a:endParaRPr lang="en-GB"/>
                </a:p>
              </p:txBody>
            </p:sp>
            <p:sp>
              <p:nvSpPr>
                <p:cNvPr id="25" name="Line 10"/>
                <p:cNvSpPr>
                  <a:spLocks noChangeShapeType="1"/>
                </p:cNvSpPr>
                <p:nvPr/>
              </p:nvSpPr>
              <p:spPr bwMode="auto">
                <a:xfrm>
                  <a:off x="3456" y="1968"/>
                  <a:ext cx="240" cy="1344"/>
                </a:xfrm>
                <a:prstGeom prst="line">
                  <a:avLst/>
                </a:prstGeom>
                <a:noFill/>
                <a:ln w="34925">
                  <a:solidFill>
                    <a:srgbClr val="FFFF00"/>
                  </a:solidFill>
                  <a:round/>
                  <a:headEnd/>
                  <a:tailEnd/>
                </a:ln>
              </p:spPr>
              <p:txBody>
                <a:bodyPr wrap="none" anchor="ctr"/>
                <a:lstStyle/>
                <a:p>
                  <a:endParaRPr lang="en-GB"/>
                </a:p>
              </p:txBody>
            </p:sp>
            <p:sp>
              <p:nvSpPr>
                <p:cNvPr id="26" name="Line 11"/>
                <p:cNvSpPr>
                  <a:spLocks noChangeShapeType="1"/>
                </p:cNvSpPr>
                <p:nvPr/>
              </p:nvSpPr>
              <p:spPr bwMode="auto">
                <a:xfrm flipH="1">
                  <a:off x="3072" y="3312"/>
                  <a:ext cx="192" cy="0"/>
                </a:xfrm>
                <a:prstGeom prst="line">
                  <a:avLst/>
                </a:prstGeom>
                <a:noFill/>
                <a:ln w="34925">
                  <a:solidFill>
                    <a:srgbClr val="FFFF00"/>
                  </a:solidFill>
                  <a:round/>
                  <a:headEnd/>
                  <a:tailEnd/>
                </a:ln>
              </p:spPr>
              <p:txBody>
                <a:bodyPr wrap="none" anchor="ctr"/>
                <a:lstStyle/>
                <a:p>
                  <a:endParaRPr lang="en-GB"/>
                </a:p>
              </p:txBody>
            </p:sp>
            <p:sp>
              <p:nvSpPr>
                <p:cNvPr id="27" name="Line 12"/>
                <p:cNvSpPr>
                  <a:spLocks noChangeShapeType="1"/>
                </p:cNvSpPr>
                <p:nvPr/>
              </p:nvSpPr>
              <p:spPr bwMode="auto">
                <a:xfrm>
                  <a:off x="3072" y="3312"/>
                  <a:ext cx="384" cy="336"/>
                </a:xfrm>
                <a:prstGeom prst="line">
                  <a:avLst/>
                </a:prstGeom>
                <a:noFill/>
                <a:ln w="34925">
                  <a:solidFill>
                    <a:srgbClr val="FFFF00"/>
                  </a:solidFill>
                  <a:round/>
                  <a:headEnd/>
                  <a:tailEnd/>
                </a:ln>
              </p:spPr>
              <p:txBody>
                <a:bodyPr wrap="none" anchor="ctr"/>
                <a:lstStyle/>
                <a:p>
                  <a:endParaRPr lang="en-GB"/>
                </a:p>
              </p:txBody>
            </p:sp>
            <p:sp>
              <p:nvSpPr>
                <p:cNvPr id="28" name="Line 13"/>
                <p:cNvSpPr>
                  <a:spLocks noChangeShapeType="1"/>
                </p:cNvSpPr>
                <p:nvPr/>
              </p:nvSpPr>
              <p:spPr bwMode="auto">
                <a:xfrm flipH="1">
                  <a:off x="3456" y="3312"/>
                  <a:ext cx="384" cy="336"/>
                </a:xfrm>
                <a:prstGeom prst="line">
                  <a:avLst/>
                </a:prstGeom>
                <a:noFill/>
                <a:ln w="34925">
                  <a:solidFill>
                    <a:srgbClr val="FFFF00"/>
                  </a:solidFill>
                  <a:round/>
                  <a:headEnd/>
                  <a:tailEnd/>
                </a:ln>
              </p:spPr>
              <p:txBody>
                <a:bodyPr wrap="none" anchor="ctr"/>
                <a:lstStyle/>
                <a:p>
                  <a:endParaRPr lang="en-GB"/>
                </a:p>
              </p:txBody>
            </p:sp>
          </p:grpSp>
        </p:grpSp>
        <p:sp>
          <p:nvSpPr>
            <p:cNvPr id="20" name="Text Box 14"/>
            <p:cNvSpPr txBox="1">
              <a:spLocks noChangeArrowheads="1"/>
            </p:cNvSpPr>
            <p:nvPr/>
          </p:nvSpPr>
          <p:spPr bwMode="auto">
            <a:xfrm>
              <a:off x="2928" y="3492"/>
              <a:ext cx="658" cy="288"/>
            </a:xfrm>
            <a:prstGeom prst="rect">
              <a:avLst/>
            </a:prstGeom>
            <a:noFill/>
            <a:ln w="9525">
              <a:noFill/>
              <a:miter lim="800000"/>
              <a:headEnd/>
              <a:tailEnd/>
            </a:ln>
          </p:spPr>
          <p:txBody>
            <a:bodyPr wrap="none">
              <a:spAutoFit/>
            </a:bodyPr>
            <a:lstStyle/>
            <a:p>
              <a:pPr eaLnBrk="0" hangingPunct="0">
                <a:spcBef>
                  <a:spcPct val="0"/>
                </a:spcBef>
              </a:pPr>
              <a:r>
                <a:rPr lang="en-US" sz="2400">
                  <a:solidFill>
                    <a:srgbClr val="FFFF00"/>
                  </a:solidFill>
                  <a:latin typeface="Tahoma" pitchFamily="34" charset="0"/>
                </a:rPr>
                <a:t>simple</a:t>
              </a:r>
              <a:endParaRPr lang="en-US" sz="2400">
                <a:solidFill>
                  <a:srgbClr val="FFFFFF"/>
                </a:solidFill>
                <a:latin typeface="Times New Roman" pitchFamily="18" charset="0"/>
              </a:endParaRPr>
            </a:p>
          </p:txBody>
        </p:sp>
        <p:sp>
          <p:nvSpPr>
            <p:cNvPr id="21" name="Text Box 15"/>
            <p:cNvSpPr txBox="1">
              <a:spLocks noChangeArrowheads="1"/>
            </p:cNvSpPr>
            <p:nvPr/>
          </p:nvSpPr>
          <p:spPr bwMode="auto">
            <a:xfrm>
              <a:off x="2835" y="1392"/>
              <a:ext cx="909" cy="288"/>
            </a:xfrm>
            <a:prstGeom prst="rect">
              <a:avLst/>
            </a:prstGeom>
            <a:noFill/>
            <a:ln w="9525">
              <a:noFill/>
              <a:miter lim="800000"/>
              <a:headEnd/>
              <a:tailEnd/>
            </a:ln>
          </p:spPr>
          <p:txBody>
            <a:bodyPr>
              <a:spAutoFit/>
            </a:bodyPr>
            <a:lstStyle/>
            <a:p>
              <a:pPr eaLnBrk="0" hangingPunct="0">
                <a:spcBef>
                  <a:spcPct val="0"/>
                </a:spcBef>
              </a:pPr>
              <a:r>
                <a:rPr lang="en-US" sz="2400" dirty="0">
                  <a:solidFill>
                    <a:srgbClr val="FFFF00"/>
                  </a:solidFill>
                  <a:latin typeface="Tahoma" pitchFamily="34" charset="0"/>
                </a:rPr>
                <a:t>complex</a:t>
              </a:r>
              <a:endParaRPr lang="en-US" sz="2400" dirty="0">
                <a:solidFill>
                  <a:srgbClr val="FFFFFF"/>
                </a:solidFill>
                <a:latin typeface="Times New Roman" pitchFamily="18" charset="0"/>
              </a:endParaRPr>
            </a:p>
          </p:txBody>
        </p:sp>
      </p:grpSp>
      <p:grpSp>
        <p:nvGrpSpPr>
          <p:cNvPr id="40" name="Group 17"/>
          <p:cNvGrpSpPr>
            <a:grpSpLocks/>
          </p:cNvGrpSpPr>
          <p:nvPr/>
        </p:nvGrpSpPr>
        <p:grpSpPr bwMode="auto">
          <a:xfrm>
            <a:off x="7521067" y="2290375"/>
            <a:ext cx="1008063" cy="3240087"/>
            <a:chOff x="3816" y="1362"/>
            <a:chExt cx="720" cy="2244"/>
          </a:xfrm>
        </p:grpSpPr>
        <p:sp>
          <p:nvSpPr>
            <p:cNvPr id="41" name="AutoShape 18"/>
            <p:cNvSpPr>
              <a:spLocks noChangeArrowheads="1"/>
            </p:cNvSpPr>
            <p:nvPr/>
          </p:nvSpPr>
          <p:spPr bwMode="auto">
            <a:xfrm>
              <a:off x="3816" y="1362"/>
              <a:ext cx="720" cy="624"/>
            </a:xfrm>
            <a:prstGeom prst="smileyFace">
              <a:avLst>
                <a:gd name="adj" fmla="val 4653"/>
              </a:avLst>
            </a:prstGeom>
            <a:solidFill>
              <a:srgbClr val="FFCC99"/>
            </a:solidFill>
            <a:ln w="15875">
              <a:solidFill>
                <a:srgbClr val="FFFF99"/>
              </a:solidFill>
              <a:round/>
              <a:headEnd/>
              <a:tailEnd/>
            </a:ln>
          </p:spPr>
          <p:txBody>
            <a:bodyPr wrap="none" anchor="ctr"/>
            <a:lstStyle/>
            <a:p>
              <a:endParaRPr lang="en-GB"/>
            </a:p>
          </p:txBody>
        </p:sp>
        <p:sp>
          <p:nvSpPr>
            <p:cNvPr id="42" name="AutoShape 19"/>
            <p:cNvSpPr>
              <a:spLocks noChangeArrowheads="1"/>
            </p:cNvSpPr>
            <p:nvPr/>
          </p:nvSpPr>
          <p:spPr bwMode="auto">
            <a:xfrm>
              <a:off x="3840" y="1968"/>
              <a:ext cx="672" cy="864"/>
            </a:xfrm>
            <a:prstGeom prst="octagon">
              <a:avLst>
                <a:gd name="adj" fmla="val 29287"/>
              </a:avLst>
            </a:prstGeom>
            <a:solidFill>
              <a:srgbClr val="FF0000"/>
            </a:solidFill>
            <a:ln w="9525">
              <a:solidFill>
                <a:srgbClr val="FF0000"/>
              </a:solidFill>
              <a:miter lim="800000"/>
              <a:headEnd/>
              <a:tailEnd/>
            </a:ln>
          </p:spPr>
          <p:txBody>
            <a:bodyPr wrap="none" anchor="ctr"/>
            <a:lstStyle/>
            <a:p>
              <a:endParaRPr lang="en-GB"/>
            </a:p>
          </p:txBody>
        </p:sp>
        <p:sp>
          <p:nvSpPr>
            <p:cNvPr id="43" name="AutoShape 20"/>
            <p:cNvSpPr>
              <a:spLocks noChangeArrowheads="1"/>
            </p:cNvSpPr>
            <p:nvPr/>
          </p:nvSpPr>
          <p:spPr bwMode="auto">
            <a:xfrm>
              <a:off x="3876" y="2736"/>
              <a:ext cx="288" cy="864"/>
            </a:xfrm>
            <a:prstGeom prst="parallelogram">
              <a:avLst>
                <a:gd name="adj" fmla="val 25000"/>
              </a:avLst>
            </a:prstGeom>
            <a:solidFill>
              <a:srgbClr val="FF0000"/>
            </a:solidFill>
            <a:ln w="9525">
              <a:solidFill>
                <a:srgbClr val="FF0000"/>
              </a:solidFill>
              <a:miter lim="800000"/>
              <a:headEnd/>
              <a:tailEnd/>
            </a:ln>
          </p:spPr>
          <p:txBody>
            <a:bodyPr wrap="none" anchor="ctr"/>
            <a:lstStyle/>
            <a:p>
              <a:endParaRPr lang="en-GB"/>
            </a:p>
          </p:txBody>
        </p:sp>
        <p:sp>
          <p:nvSpPr>
            <p:cNvPr id="44" name="AutoShape 21"/>
            <p:cNvSpPr>
              <a:spLocks noChangeArrowheads="1"/>
            </p:cNvSpPr>
            <p:nvPr/>
          </p:nvSpPr>
          <p:spPr bwMode="auto">
            <a:xfrm>
              <a:off x="4116" y="2742"/>
              <a:ext cx="288" cy="864"/>
            </a:xfrm>
            <a:prstGeom prst="parallelogram">
              <a:avLst>
                <a:gd name="adj" fmla="val 25000"/>
              </a:avLst>
            </a:prstGeom>
            <a:solidFill>
              <a:srgbClr val="FF0000"/>
            </a:solidFill>
            <a:ln w="9525">
              <a:solidFill>
                <a:srgbClr val="FF0000"/>
              </a:solidFill>
              <a:miter lim="800000"/>
              <a:headEnd/>
              <a:tailEnd/>
            </a:ln>
          </p:spPr>
          <p:txBody>
            <a:bodyPr wrap="none" anchor="ctr"/>
            <a:lstStyle/>
            <a:p>
              <a:endParaRPr lang="en-GB"/>
            </a:p>
          </p:txBody>
        </p:sp>
        <p:sp>
          <p:nvSpPr>
            <p:cNvPr id="45" name="Line 22"/>
            <p:cNvSpPr>
              <a:spLocks noChangeShapeType="1"/>
            </p:cNvSpPr>
            <p:nvPr/>
          </p:nvSpPr>
          <p:spPr bwMode="auto">
            <a:xfrm flipH="1">
              <a:off x="3936" y="2400"/>
              <a:ext cx="48" cy="336"/>
            </a:xfrm>
            <a:prstGeom prst="line">
              <a:avLst/>
            </a:prstGeom>
            <a:noFill/>
            <a:ln w="15875">
              <a:solidFill>
                <a:schemeClr val="bg2"/>
              </a:solidFill>
              <a:round/>
              <a:headEnd/>
              <a:tailEnd/>
            </a:ln>
          </p:spPr>
          <p:txBody>
            <a:bodyPr wrap="none" anchor="ctr"/>
            <a:lstStyle/>
            <a:p>
              <a:endParaRPr lang="en-GB"/>
            </a:p>
          </p:txBody>
        </p:sp>
        <p:sp>
          <p:nvSpPr>
            <p:cNvPr id="46" name="Line 23"/>
            <p:cNvSpPr>
              <a:spLocks noChangeShapeType="1"/>
            </p:cNvSpPr>
            <p:nvPr/>
          </p:nvSpPr>
          <p:spPr bwMode="auto">
            <a:xfrm>
              <a:off x="4368" y="2448"/>
              <a:ext cx="48" cy="336"/>
            </a:xfrm>
            <a:prstGeom prst="line">
              <a:avLst/>
            </a:prstGeom>
            <a:noFill/>
            <a:ln w="15875">
              <a:solidFill>
                <a:schemeClr val="bg2"/>
              </a:solidFill>
              <a:round/>
              <a:headEnd/>
              <a:tailEnd/>
            </a:ln>
          </p:spPr>
          <p:txBody>
            <a:bodyPr wrap="none" anchor="ctr"/>
            <a:lstStyle/>
            <a:p>
              <a:endParaRPr lang="en-GB"/>
            </a:p>
          </p:txBody>
        </p:sp>
      </p:grpSp>
      <p:sp>
        <p:nvSpPr>
          <p:cNvPr id="47" name="Text Box 24"/>
          <p:cNvSpPr txBox="1">
            <a:spLocks noChangeArrowheads="1"/>
          </p:cNvSpPr>
          <p:nvPr/>
        </p:nvSpPr>
        <p:spPr bwMode="auto">
          <a:xfrm>
            <a:off x="5843891" y="2819636"/>
            <a:ext cx="533400" cy="1938992"/>
          </a:xfrm>
          <a:prstGeom prst="rect">
            <a:avLst/>
          </a:prstGeom>
          <a:noFill/>
          <a:ln w="9525">
            <a:noFill/>
            <a:miter lim="800000"/>
            <a:headEnd/>
            <a:tailEnd/>
          </a:ln>
        </p:spPr>
        <p:txBody>
          <a:bodyPr>
            <a:spAutoFit/>
          </a:bodyPr>
          <a:lstStyle/>
          <a:p>
            <a:pPr eaLnBrk="0" hangingPunct="0"/>
            <a:r>
              <a:rPr lang="en-GB" sz="2400" b="1" dirty="0">
                <a:solidFill>
                  <a:srgbClr val="FFFFFF"/>
                </a:solidFill>
                <a:latin typeface="Tahoma" pitchFamily="34" charset="0"/>
              </a:rPr>
              <a:t>1</a:t>
            </a:r>
            <a:endParaRPr lang="en-US" sz="2400" b="1" dirty="0">
              <a:solidFill>
                <a:srgbClr val="FFFFFF"/>
              </a:solidFill>
              <a:latin typeface="Tahoma" pitchFamily="34" charset="0"/>
            </a:endParaRPr>
          </a:p>
          <a:p>
            <a:pPr eaLnBrk="0" hangingPunct="0"/>
            <a:r>
              <a:rPr lang="en-GB" sz="2400" b="1" dirty="0" smtClean="0">
                <a:solidFill>
                  <a:srgbClr val="FFFFFF"/>
                </a:solidFill>
                <a:latin typeface="Tahoma" pitchFamily="34" charset="0"/>
              </a:rPr>
              <a:t>23</a:t>
            </a:r>
            <a:endParaRPr lang="en-US" sz="2400" b="1" dirty="0">
              <a:solidFill>
                <a:srgbClr val="FFFFFF"/>
              </a:solidFill>
              <a:latin typeface="Tahoma" pitchFamily="34" charset="0"/>
            </a:endParaRPr>
          </a:p>
          <a:p>
            <a:pPr eaLnBrk="0" hangingPunct="0"/>
            <a:r>
              <a:rPr lang="en-GB" sz="2400" b="1" dirty="0">
                <a:solidFill>
                  <a:srgbClr val="FFFFFF"/>
                </a:solidFill>
                <a:latin typeface="Tahoma" pitchFamily="34" charset="0"/>
              </a:rPr>
              <a:t>4</a:t>
            </a:r>
            <a:endParaRPr lang="en-US" sz="2400" b="1" dirty="0">
              <a:solidFill>
                <a:srgbClr val="FFFFFF"/>
              </a:solidFill>
              <a:latin typeface="Tahoma"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 descr="spinal cord"/>
          <p:cNvPicPr>
            <a:picLocks noChangeAspect="1" noChangeArrowheads="1"/>
          </p:cNvPicPr>
          <p:nvPr/>
        </p:nvPicPr>
        <p:blipFill>
          <a:blip r:embed="rId3" cstate="print"/>
          <a:srcRect/>
          <a:stretch>
            <a:fillRect/>
          </a:stretch>
        </p:blipFill>
        <p:spPr bwMode="auto">
          <a:xfrm>
            <a:off x="2771775" y="4005263"/>
            <a:ext cx="6372225" cy="2852737"/>
          </a:xfrm>
          <a:prstGeom prst="rect">
            <a:avLst/>
          </a:prstGeom>
          <a:noFill/>
          <a:ln w="9525">
            <a:noFill/>
            <a:miter lim="800000"/>
            <a:headEnd/>
            <a:tailEnd/>
          </a:ln>
        </p:spPr>
      </p:pic>
      <p:pic>
        <p:nvPicPr>
          <p:cNvPr id="22" name="Picture 11" descr="hand"/>
          <p:cNvPicPr>
            <a:picLocks noChangeAspect="1" noChangeArrowheads="1"/>
          </p:cNvPicPr>
          <p:nvPr/>
        </p:nvPicPr>
        <p:blipFill>
          <a:blip r:embed="rId4" cstate="print"/>
          <a:srcRect/>
          <a:stretch>
            <a:fillRect/>
          </a:stretch>
        </p:blipFill>
        <p:spPr bwMode="auto">
          <a:xfrm>
            <a:off x="11476" y="3995450"/>
            <a:ext cx="5148263" cy="2852737"/>
          </a:xfrm>
          <a:prstGeom prst="rect">
            <a:avLst/>
          </a:prstGeom>
          <a:noFill/>
          <a:ln w="9525">
            <a:noFill/>
            <a:miter lim="800000"/>
            <a:headEnd/>
            <a:tailEnd/>
          </a:ln>
        </p:spPr>
      </p:pic>
      <p:grpSp>
        <p:nvGrpSpPr>
          <p:cNvPr id="14" name="Group 3"/>
          <p:cNvGrpSpPr>
            <a:grpSpLocks/>
          </p:cNvGrpSpPr>
          <p:nvPr/>
        </p:nvGrpSpPr>
        <p:grpSpPr bwMode="auto">
          <a:xfrm>
            <a:off x="4140200" y="0"/>
            <a:ext cx="5003800" cy="4581525"/>
            <a:chOff x="2018" y="0"/>
            <a:chExt cx="2858" cy="2607"/>
          </a:xfrm>
        </p:grpSpPr>
        <p:pic>
          <p:nvPicPr>
            <p:cNvPr id="15" name="Picture 4" descr="brain2"/>
            <p:cNvPicPr>
              <a:picLocks noChangeAspect="1" noChangeArrowheads="1"/>
            </p:cNvPicPr>
            <p:nvPr/>
          </p:nvPicPr>
          <p:blipFill>
            <a:blip r:embed="rId5" cstate="print"/>
            <a:srcRect/>
            <a:stretch>
              <a:fillRect/>
            </a:stretch>
          </p:blipFill>
          <p:spPr bwMode="auto">
            <a:xfrm>
              <a:off x="2018" y="0"/>
              <a:ext cx="2858" cy="2607"/>
            </a:xfrm>
            <a:prstGeom prst="rect">
              <a:avLst/>
            </a:prstGeom>
            <a:noFill/>
            <a:ln w="9525">
              <a:noFill/>
              <a:miter lim="800000"/>
              <a:headEnd/>
              <a:tailEnd/>
            </a:ln>
          </p:spPr>
        </p:pic>
        <p:sp>
          <p:nvSpPr>
            <p:cNvPr id="16" name="Line 5"/>
            <p:cNvSpPr>
              <a:spLocks noChangeShapeType="1"/>
            </p:cNvSpPr>
            <p:nvPr/>
          </p:nvSpPr>
          <p:spPr bwMode="auto">
            <a:xfrm flipV="1">
              <a:off x="3515" y="1797"/>
              <a:ext cx="0" cy="635"/>
            </a:xfrm>
            <a:prstGeom prst="line">
              <a:avLst/>
            </a:prstGeom>
            <a:noFill/>
            <a:ln w="38100">
              <a:solidFill>
                <a:srgbClr val="FF0000"/>
              </a:solidFill>
              <a:round/>
              <a:headEnd/>
              <a:tailEnd/>
            </a:ln>
          </p:spPr>
          <p:txBody>
            <a:bodyPr/>
            <a:lstStyle/>
            <a:p>
              <a:endParaRPr lang="en-GB"/>
            </a:p>
          </p:txBody>
        </p:sp>
        <p:sp>
          <p:nvSpPr>
            <p:cNvPr id="17" name="Arc 6"/>
            <p:cNvSpPr>
              <a:spLocks/>
            </p:cNvSpPr>
            <p:nvPr/>
          </p:nvSpPr>
          <p:spPr bwMode="auto">
            <a:xfrm rot="-10408450" flipH="1" flipV="1">
              <a:off x="2744" y="935"/>
              <a:ext cx="635" cy="49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rgbClr val="FF0000"/>
              </a:solidFill>
              <a:prstDash val="sysDot"/>
              <a:round/>
              <a:headEnd/>
              <a:tailEnd/>
            </a:ln>
          </p:spPr>
          <p:txBody>
            <a:bodyPr wrap="none" anchor="ctr"/>
            <a:lstStyle/>
            <a:p>
              <a:endParaRPr lang="en-GB"/>
            </a:p>
          </p:txBody>
        </p:sp>
        <p:sp>
          <p:nvSpPr>
            <p:cNvPr id="18" name="Arc 7"/>
            <p:cNvSpPr>
              <a:spLocks/>
            </p:cNvSpPr>
            <p:nvPr/>
          </p:nvSpPr>
          <p:spPr bwMode="auto">
            <a:xfrm flipV="1">
              <a:off x="3470" y="618"/>
              <a:ext cx="136" cy="771"/>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rgbClr val="FF0000"/>
              </a:solidFill>
              <a:prstDash val="sysDot"/>
              <a:round/>
              <a:headEnd/>
              <a:tailEnd/>
            </a:ln>
          </p:spPr>
          <p:txBody>
            <a:bodyPr wrap="none" anchor="ctr"/>
            <a:lstStyle/>
            <a:p>
              <a:endParaRPr lang="en-GB"/>
            </a:p>
          </p:txBody>
        </p:sp>
        <p:sp>
          <p:nvSpPr>
            <p:cNvPr id="19" name="Arc 8"/>
            <p:cNvSpPr>
              <a:spLocks/>
            </p:cNvSpPr>
            <p:nvPr/>
          </p:nvSpPr>
          <p:spPr bwMode="auto">
            <a:xfrm flipH="1" flipV="1">
              <a:off x="3197" y="255"/>
              <a:ext cx="363" cy="117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rgbClr val="FF0000"/>
              </a:solidFill>
              <a:prstDash val="sysDot"/>
              <a:round/>
              <a:headEnd/>
              <a:tailEnd/>
            </a:ln>
          </p:spPr>
          <p:txBody>
            <a:bodyPr wrap="none" anchor="ctr"/>
            <a:lstStyle/>
            <a:p>
              <a:endParaRPr lang="en-GB"/>
            </a:p>
          </p:txBody>
        </p:sp>
        <p:sp>
          <p:nvSpPr>
            <p:cNvPr id="20" name="Arc 9"/>
            <p:cNvSpPr>
              <a:spLocks/>
            </p:cNvSpPr>
            <p:nvPr/>
          </p:nvSpPr>
          <p:spPr bwMode="auto">
            <a:xfrm flipH="1">
              <a:off x="3787" y="981"/>
              <a:ext cx="454" cy="54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rgbClr val="00FF00"/>
              </a:solidFill>
              <a:prstDash val="sysDot"/>
              <a:round/>
              <a:headEnd/>
              <a:tailEnd/>
            </a:ln>
          </p:spPr>
          <p:txBody>
            <a:bodyPr wrap="none" anchor="ctr"/>
            <a:lstStyle/>
            <a:p>
              <a:endParaRPr lang="en-GB"/>
            </a:p>
          </p:txBody>
        </p:sp>
        <p:sp>
          <p:nvSpPr>
            <p:cNvPr id="21" name="Line 10"/>
            <p:cNvSpPr>
              <a:spLocks noChangeShapeType="1"/>
            </p:cNvSpPr>
            <p:nvPr/>
          </p:nvSpPr>
          <p:spPr bwMode="auto">
            <a:xfrm flipV="1">
              <a:off x="3651" y="1797"/>
              <a:ext cx="0" cy="635"/>
            </a:xfrm>
            <a:prstGeom prst="line">
              <a:avLst/>
            </a:prstGeom>
            <a:noFill/>
            <a:ln w="38100">
              <a:solidFill>
                <a:srgbClr val="00FF00"/>
              </a:solidFill>
              <a:round/>
              <a:headEnd/>
              <a:tailEnd/>
            </a:ln>
          </p:spPr>
          <p:txBody>
            <a:bodyPr/>
            <a:lstStyle/>
            <a:p>
              <a:endParaRPr lang="en-GB"/>
            </a:p>
          </p:txBody>
        </p:sp>
      </p:grpSp>
      <p:sp>
        <p:nvSpPr>
          <p:cNvPr id="4" name="Text Box 12"/>
          <p:cNvSpPr txBox="1">
            <a:spLocks noChangeArrowheads="1"/>
          </p:cNvSpPr>
          <p:nvPr/>
        </p:nvSpPr>
        <p:spPr bwMode="auto">
          <a:xfrm>
            <a:off x="1249363" y="4389438"/>
            <a:ext cx="1438275" cy="336550"/>
          </a:xfrm>
          <a:prstGeom prst="rect">
            <a:avLst/>
          </a:prstGeom>
          <a:noFill/>
          <a:ln w="9525">
            <a:noFill/>
            <a:miter lim="800000"/>
            <a:headEnd/>
            <a:tailEnd/>
          </a:ln>
        </p:spPr>
        <p:txBody>
          <a:bodyPr wrap="none">
            <a:spAutoFit/>
          </a:bodyPr>
          <a:lstStyle/>
          <a:p>
            <a:pPr algn="l">
              <a:spcBef>
                <a:spcPct val="0"/>
              </a:spcBef>
            </a:pPr>
            <a:r>
              <a:rPr lang="en-GB" sz="1600" b="1"/>
              <a:t>Tissue injury</a:t>
            </a:r>
            <a:endParaRPr lang="en-US" sz="1600" b="1"/>
          </a:p>
        </p:txBody>
      </p:sp>
      <p:sp>
        <p:nvSpPr>
          <p:cNvPr id="5" name="Text Box 13"/>
          <p:cNvSpPr txBox="1">
            <a:spLocks noChangeArrowheads="1"/>
          </p:cNvSpPr>
          <p:nvPr/>
        </p:nvSpPr>
        <p:spPr bwMode="auto">
          <a:xfrm>
            <a:off x="827088" y="5516563"/>
            <a:ext cx="2520950" cy="336550"/>
          </a:xfrm>
          <a:prstGeom prst="rect">
            <a:avLst/>
          </a:prstGeom>
          <a:noFill/>
          <a:ln w="9525">
            <a:noFill/>
            <a:miter lim="800000"/>
            <a:headEnd/>
            <a:tailEnd/>
          </a:ln>
        </p:spPr>
        <p:txBody>
          <a:bodyPr>
            <a:spAutoFit/>
          </a:bodyPr>
          <a:lstStyle/>
          <a:p>
            <a:pPr algn="l">
              <a:spcBef>
                <a:spcPct val="0"/>
              </a:spcBef>
            </a:pPr>
            <a:r>
              <a:rPr lang="en-GB" sz="1600" b="1" dirty="0"/>
              <a:t>A-</a:t>
            </a:r>
            <a:r>
              <a:rPr lang="el-GR" sz="1600" b="1" dirty="0">
                <a:cs typeface="Arial" pitchFamily="34" charset="0"/>
              </a:rPr>
              <a:t>δ</a:t>
            </a:r>
            <a:r>
              <a:rPr lang="en-GB" sz="1600" b="1" dirty="0">
                <a:cs typeface="Arial" pitchFamily="34" charset="0"/>
              </a:rPr>
              <a:t> &amp; C </a:t>
            </a:r>
            <a:r>
              <a:rPr lang="en-GB" sz="1600" b="1" dirty="0" err="1">
                <a:cs typeface="Arial" pitchFamily="34" charset="0"/>
              </a:rPr>
              <a:t>nociceptors</a:t>
            </a:r>
            <a:endParaRPr lang="el-GR" sz="1600" b="1" dirty="0">
              <a:cs typeface="Arial" pitchFamily="34" charset="0"/>
            </a:endParaRPr>
          </a:p>
        </p:txBody>
      </p:sp>
      <p:sp>
        <p:nvSpPr>
          <p:cNvPr id="6" name="Text Box 14"/>
          <p:cNvSpPr txBox="1">
            <a:spLocks noChangeArrowheads="1"/>
          </p:cNvSpPr>
          <p:nvPr/>
        </p:nvSpPr>
        <p:spPr bwMode="auto">
          <a:xfrm>
            <a:off x="3348038" y="4264025"/>
            <a:ext cx="1776412" cy="336550"/>
          </a:xfrm>
          <a:prstGeom prst="rect">
            <a:avLst/>
          </a:prstGeom>
          <a:noFill/>
          <a:ln w="9525">
            <a:noFill/>
            <a:miter lim="800000"/>
            <a:headEnd/>
            <a:tailEnd/>
          </a:ln>
        </p:spPr>
        <p:txBody>
          <a:bodyPr wrap="none">
            <a:spAutoFit/>
          </a:bodyPr>
          <a:lstStyle/>
          <a:p>
            <a:pPr algn="l">
              <a:spcBef>
                <a:spcPct val="0"/>
              </a:spcBef>
            </a:pPr>
            <a:r>
              <a:rPr lang="en-GB" sz="1600" b="1"/>
              <a:t>Peripheral nerve</a:t>
            </a:r>
            <a:endParaRPr lang="en-US" sz="1600" b="1"/>
          </a:p>
        </p:txBody>
      </p:sp>
      <p:sp>
        <p:nvSpPr>
          <p:cNvPr id="7" name="Text Box 15"/>
          <p:cNvSpPr txBox="1">
            <a:spLocks noChangeArrowheads="1"/>
          </p:cNvSpPr>
          <p:nvPr/>
        </p:nvSpPr>
        <p:spPr bwMode="auto">
          <a:xfrm>
            <a:off x="4932363" y="5876925"/>
            <a:ext cx="1323975" cy="336550"/>
          </a:xfrm>
          <a:prstGeom prst="rect">
            <a:avLst/>
          </a:prstGeom>
          <a:noFill/>
          <a:ln w="9525">
            <a:noFill/>
            <a:miter lim="800000"/>
            <a:headEnd/>
            <a:tailEnd/>
          </a:ln>
        </p:spPr>
        <p:txBody>
          <a:bodyPr wrap="none">
            <a:spAutoFit/>
          </a:bodyPr>
          <a:lstStyle/>
          <a:p>
            <a:pPr algn="l">
              <a:spcBef>
                <a:spcPct val="0"/>
              </a:spcBef>
            </a:pPr>
            <a:r>
              <a:rPr lang="en-GB" sz="1600" b="1"/>
              <a:t>Dorsal horn</a:t>
            </a:r>
            <a:endParaRPr lang="en-US" sz="1600" b="1"/>
          </a:p>
        </p:txBody>
      </p:sp>
      <p:sp>
        <p:nvSpPr>
          <p:cNvPr id="8" name="Text Box 17"/>
          <p:cNvSpPr txBox="1">
            <a:spLocks noChangeArrowheads="1"/>
          </p:cNvSpPr>
          <p:nvPr/>
        </p:nvSpPr>
        <p:spPr bwMode="auto">
          <a:xfrm>
            <a:off x="6372225" y="2781300"/>
            <a:ext cx="1187450" cy="366713"/>
          </a:xfrm>
          <a:prstGeom prst="rect">
            <a:avLst/>
          </a:prstGeom>
          <a:noFill/>
          <a:ln w="9525">
            <a:noFill/>
            <a:miter lim="800000"/>
            <a:headEnd/>
            <a:tailEnd/>
          </a:ln>
        </p:spPr>
        <p:txBody>
          <a:bodyPr wrap="none">
            <a:spAutoFit/>
          </a:bodyPr>
          <a:lstStyle/>
          <a:p>
            <a:pPr algn="l">
              <a:spcBef>
                <a:spcPct val="0"/>
              </a:spcBef>
            </a:pPr>
            <a:r>
              <a:rPr lang="en-GB" sz="1800"/>
              <a:t>Thalamus</a:t>
            </a:r>
            <a:endParaRPr lang="en-US" sz="1800"/>
          </a:p>
        </p:txBody>
      </p:sp>
      <p:sp>
        <p:nvSpPr>
          <p:cNvPr id="9" name="Text Box 19"/>
          <p:cNvSpPr txBox="1">
            <a:spLocks noChangeArrowheads="1"/>
          </p:cNvSpPr>
          <p:nvPr/>
        </p:nvSpPr>
        <p:spPr bwMode="auto">
          <a:xfrm>
            <a:off x="7812088" y="1365250"/>
            <a:ext cx="1041400" cy="581025"/>
          </a:xfrm>
          <a:prstGeom prst="rect">
            <a:avLst/>
          </a:prstGeom>
          <a:noFill/>
          <a:ln w="9525">
            <a:noFill/>
            <a:miter lim="800000"/>
            <a:headEnd/>
            <a:tailEnd/>
          </a:ln>
        </p:spPr>
        <p:txBody>
          <a:bodyPr wrap="none">
            <a:spAutoFit/>
          </a:bodyPr>
          <a:lstStyle/>
          <a:p>
            <a:pPr algn="l">
              <a:spcBef>
                <a:spcPct val="0"/>
              </a:spcBef>
            </a:pPr>
            <a:r>
              <a:rPr lang="en-GB" sz="1600" b="1"/>
              <a:t>Sensory </a:t>
            </a:r>
          </a:p>
          <a:p>
            <a:pPr algn="l">
              <a:spcBef>
                <a:spcPct val="0"/>
              </a:spcBef>
            </a:pPr>
            <a:r>
              <a:rPr lang="en-GB" sz="1600" b="1"/>
              <a:t>cortex</a:t>
            </a:r>
            <a:endParaRPr lang="en-US" sz="1600" b="1"/>
          </a:p>
        </p:txBody>
      </p:sp>
      <p:sp>
        <p:nvSpPr>
          <p:cNvPr id="10" name="Text Box 20"/>
          <p:cNvSpPr txBox="1">
            <a:spLocks noChangeArrowheads="1"/>
          </p:cNvSpPr>
          <p:nvPr/>
        </p:nvSpPr>
        <p:spPr bwMode="auto">
          <a:xfrm>
            <a:off x="4222750" y="44450"/>
            <a:ext cx="1428750" cy="641350"/>
          </a:xfrm>
          <a:prstGeom prst="rect">
            <a:avLst/>
          </a:prstGeom>
          <a:noFill/>
          <a:ln w="9525">
            <a:noFill/>
            <a:miter lim="800000"/>
            <a:headEnd/>
            <a:tailEnd/>
          </a:ln>
        </p:spPr>
        <p:txBody>
          <a:bodyPr wrap="none">
            <a:spAutoFit/>
          </a:bodyPr>
          <a:lstStyle/>
          <a:p>
            <a:pPr algn="l">
              <a:spcBef>
                <a:spcPct val="0"/>
              </a:spcBef>
            </a:pPr>
            <a:r>
              <a:rPr lang="en-GB" sz="1800" b="1">
                <a:solidFill>
                  <a:srgbClr val="FF5050"/>
                </a:solidFill>
              </a:rPr>
              <a:t>Medial pain</a:t>
            </a:r>
          </a:p>
          <a:p>
            <a:pPr algn="l">
              <a:spcBef>
                <a:spcPct val="0"/>
              </a:spcBef>
            </a:pPr>
            <a:r>
              <a:rPr lang="en-GB" sz="1800" b="1">
                <a:solidFill>
                  <a:srgbClr val="FF5050"/>
                </a:solidFill>
              </a:rPr>
              <a:t>system</a:t>
            </a:r>
            <a:endParaRPr lang="en-US" sz="1800" b="1">
              <a:solidFill>
                <a:srgbClr val="FF5050"/>
              </a:solidFill>
            </a:endParaRPr>
          </a:p>
        </p:txBody>
      </p:sp>
      <p:sp>
        <p:nvSpPr>
          <p:cNvPr id="11" name="Rectangle 21"/>
          <p:cNvSpPr>
            <a:spLocks noChangeArrowheads="1"/>
          </p:cNvSpPr>
          <p:nvPr/>
        </p:nvSpPr>
        <p:spPr bwMode="auto">
          <a:xfrm>
            <a:off x="250825" y="1268413"/>
            <a:ext cx="3673475" cy="1323975"/>
          </a:xfrm>
          <a:prstGeom prst="rect">
            <a:avLst/>
          </a:prstGeom>
          <a:noFill/>
          <a:ln w="9525">
            <a:noFill/>
            <a:miter lim="800000"/>
            <a:headEnd/>
            <a:tailEnd/>
          </a:ln>
        </p:spPr>
        <p:txBody>
          <a:bodyPr>
            <a:spAutoFit/>
          </a:bodyPr>
          <a:lstStyle/>
          <a:p>
            <a:pPr>
              <a:spcBef>
                <a:spcPct val="0"/>
              </a:spcBef>
            </a:pPr>
            <a:r>
              <a:rPr lang="en-GB" sz="4000" b="1">
                <a:solidFill>
                  <a:srgbClr val="FFFF00"/>
                </a:solidFill>
              </a:rPr>
              <a:t>Pain pathways</a:t>
            </a:r>
            <a:endParaRPr lang="en-US" sz="4000" b="1">
              <a:solidFill>
                <a:srgbClr val="FFFF00"/>
              </a:solidFill>
            </a:endParaRPr>
          </a:p>
        </p:txBody>
      </p:sp>
      <p:sp>
        <p:nvSpPr>
          <p:cNvPr id="12" name="Text Box 22"/>
          <p:cNvSpPr txBox="1">
            <a:spLocks noChangeArrowheads="1"/>
          </p:cNvSpPr>
          <p:nvPr/>
        </p:nvSpPr>
        <p:spPr bwMode="auto">
          <a:xfrm>
            <a:off x="4787900" y="1700213"/>
            <a:ext cx="1597025" cy="336550"/>
          </a:xfrm>
          <a:prstGeom prst="rect">
            <a:avLst/>
          </a:prstGeom>
          <a:noFill/>
          <a:ln w="9525">
            <a:noFill/>
            <a:miter lim="800000"/>
            <a:headEnd/>
            <a:tailEnd/>
          </a:ln>
        </p:spPr>
        <p:txBody>
          <a:bodyPr wrap="none">
            <a:spAutoFit/>
          </a:bodyPr>
          <a:lstStyle/>
          <a:p>
            <a:pPr algn="l">
              <a:spcBef>
                <a:spcPct val="0"/>
              </a:spcBef>
            </a:pPr>
            <a:r>
              <a:rPr lang="en-GB" sz="1600" b="1"/>
              <a:t>Limbic system</a:t>
            </a:r>
            <a:endParaRPr lang="en-US" sz="1600" b="1"/>
          </a:p>
        </p:txBody>
      </p:sp>
      <p:sp>
        <p:nvSpPr>
          <p:cNvPr id="13" name="Line 23"/>
          <p:cNvSpPr>
            <a:spLocks noChangeShapeType="1"/>
          </p:cNvSpPr>
          <p:nvPr/>
        </p:nvSpPr>
        <p:spPr bwMode="auto">
          <a:xfrm flipV="1">
            <a:off x="6948488" y="4221163"/>
            <a:ext cx="0" cy="215900"/>
          </a:xfrm>
          <a:prstGeom prst="line">
            <a:avLst/>
          </a:prstGeom>
          <a:noFill/>
          <a:ln w="25400">
            <a:solidFill>
              <a:schemeClr val="tx1"/>
            </a:solidFill>
            <a:round/>
            <a:headEnd/>
            <a:tailEnd type="triangle" w="med" len="med"/>
          </a:ln>
        </p:spPr>
        <p:txBody>
          <a:bodyPr/>
          <a:lstStyle/>
          <a:p>
            <a:endParaRPr lang="en-GB"/>
          </a:p>
        </p:txBody>
      </p:sp>
      <p:sp>
        <p:nvSpPr>
          <p:cNvPr id="24" name="TextBox 23"/>
          <p:cNvSpPr txBox="1"/>
          <p:nvPr/>
        </p:nvSpPr>
        <p:spPr>
          <a:xfrm>
            <a:off x="1547664" y="3158036"/>
            <a:ext cx="1800374" cy="369332"/>
          </a:xfrm>
          <a:prstGeom prst="rect">
            <a:avLst/>
          </a:prstGeom>
          <a:noFill/>
        </p:spPr>
        <p:txBody>
          <a:bodyPr wrap="square" rtlCol="0">
            <a:spAutoFit/>
          </a:bodyPr>
          <a:lstStyle/>
          <a:p>
            <a:endParaRPr lang="en-GB" dirty="0"/>
          </a:p>
        </p:txBody>
      </p:sp>
      <p:sp>
        <p:nvSpPr>
          <p:cNvPr id="25" name="Text Box 16"/>
          <p:cNvSpPr txBox="1">
            <a:spLocks noChangeArrowheads="1"/>
          </p:cNvSpPr>
          <p:nvPr/>
        </p:nvSpPr>
        <p:spPr bwMode="auto">
          <a:xfrm>
            <a:off x="7019925" y="5445125"/>
            <a:ext cx="2184400" cy="336550"/>
          </a:xfrm>
          <a:prstGeom prst="rect">
            <a:avLst/>
          </a:prstGeom>
          <a:noFill/>
          <a:ln w="9525">
            <a:noFill/>
            <a:miter lim="800000"/>
            <a:headEnd/>
            <a:tailEnd/>
          </a:ln>
        </p:spPr>
        <p:txBody>
          <a:bodyPr wrap="none">
            <a:spAutoFit/>
          </a:bodyPr>
          <a:lstStyle/>
          <a:p>
            <a:pPr algn="l">
              <a:spcBef>
                <a:spcPct val="0"/>
              </a:spcBef>
            </a:pPr>
            <a:r>
              <a:rPr lang="en-GB" sz="1600" b="1" dirty="0" err="1" smtClean="0"/>
              <a:t>Spinothalamictracts</a:t>
            </a:r>
            <a:endParaRPr lang="en-US" sz="1600" b="1" dirty="0"/>
          </a:p>
        </p:txBody>
      </p:sp>
      <p:sp>
        <p:nvSpPr>
          <p:cNvPr id="26" name="Text Box 18"/>
          <p:cNvSpPr txBox="1">
            <a:spLocks noChangeArrowheads="1"/>
          </p:cNvSpPr>
          <p:nvPr/>
        </p:nvSpPr>
        <p:spPr bwMode="auto">
          <a:xfrm>
            <a:off x="7667625" y="-20638"/>
            <a:ext cx="1530350" cy="641351"/>
          </a:xfrm>
          <a:prstGeom prst="rect">
            <a:avLst/>
          </a:prstGeom>
          <a:noFill/>
          <a:ln w="9525">
            <a:noFill/>
            <a:miter lim="800000"/>
            <a:headEnd/>
            <a:tailEnd/>
          </a:ln>
        </p:spPr>
        <p:txBody>
          <a:bodyPr>
            <a:spAutoFit/>
          </a:bodyPr>
          <a:lstStyle/>
          <a:p>
            <a:pPr algn="l">
              <a:spcBef>
                <a:spcPct val="0"/>
              </a:spcBef>
            </a:pPr>
            <a:r>
              <a:rPr lang="en-GB" sz="1800" b="1" dirty="0">
                <a:solidFill>
                  <a:srgbClr val="009900"/>
                </a:solidFill>
              </a:rPr>
              <a:t>Lateral pain </a:t>
            </a:r>
          </a:p>
          <a:p>
            <a:pPr lvl="1" algn="l">
              <a:spcBef>
                <a:spcPct val="0"/>
              </a:spcBef>
            </a:pPr>
            <a:r>
              <a:rPr lang="en-GB" sz="1800" b="1" dirty="0">
                <a:solidFill>
                  <a:srgbClr val="009900"/>
                </a:solidFill>
              </a:rPr>
              <a:t>system</a:t>
            </a:r>
            <a:endParaRPr lang="en-US" sz="1800" b="1" dirty="0">
              <a:solidFill>
                <a:srgbClr val="0099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010"/>
          <p:cNvPicPr>
            <a:picLocks noChangeAspect="1" noChangeArrowheads="1"/>
          </p:cNvPicPr>
          <p:nvPr/>
        </p:nvPicPr>
        <p:blipFill>
          <a:blip r:embed="rId2">
            <a:extLst>
              <a:ext uri="{28A0092B-C50C-407E-A947-70E740481C1C}">
                <a14:useLocalDpi xmlns:a14="http://schemas.microsoft.com/office/drawing/2010/main" val="0"/>
              </a:ext>
            </a:extLst>
          </a:blip>
          <a:srcRect l="1312" t="2953" r="1968" b="2953"/>
          <a:stretch>
            <a:fillRect/>
          </a:stretch>
        </p:blipFill>
        <p:spPr bwMode="auto">
          <a:xfrm>
            <a:off x="924690" y="1268760"/>
            <a:ext cx="7019925" cy="51181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206581" y="404663"/>
            <a:ext cx="6480720" cy="646331"/>
          </a:xfrm>
          <a:prstGeom prst="rect">
            <a:avLst/>
          </a:prstGeom>
          <a:noFill/>
        </p:spPr>
        <p:txBody>
          <a:bodyPr wrap="square" rtlCol="0">
            <a:spAutoFit/>
          </a:bodyPr>
          <a:lstStyle/>
          <a:p>
            <a:pPr algn="ctr" eaLnBrk="0" hangingPunct="0"/>
            <a:r>
              <a:rPr lang="en-GB" sz="3600" dirty="0">
                <a:solidFill>
                  <a:srgbClr val="FFFF00"/>
                </a:solidFill>
              </a:rPr>
              <a:t>Medial surface of the brain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2"/>
          <p:cNvSpPr txBox="1">
            <a:spLocks noChangeArrowheads="1"/>
          </p:cNvSpPr>
          <p:nvPr/>
        </p:nvSpPr>
        <p:spPr bwMode="auto">
          <a:xfrm>
            <a:off x="555625" y="2201863"/>
            <a:ext cx="184150" cy="457200"/>
          </a:xfrm>
          <a:prstGeom prst="rect">
            <a:avLst/>
          </a:prstGeom>
          <a:noFill/>
          <a:ln w="9525">
            <a:noFill/>
            <a:miter lim="800000"/>
            <a:headEnd/>
            <a:tailEnd/>
          </a:ln>
        </p:spPr>
        <p:txBody>
          <a:bodyPr>
            <a:spAutoFit/>
          </a:bodyPr>
          <a:lstStyle/>
          <a:p>
            <a:pPr algn="l" eaLnBrk="0" hangingPunct="0"/>
            <a:endParaRPr lang="en-GB" sz="2400">
              <a:latin typeface="Times New Roman" pitchFamily="18" charset="0"/>
            </a:endParaRPr>
          </a:p>
        </p:txBody>
      </p:sp>
      <p:sp>
        <p:nvSpPr>
          <p:cNvPr id="9" name="Text Box 3"/>
          <p:cNvSpPr txBox="1">
            <a:spLocks noChangeArrowheads="1"/>
          </p:cNvSpPr>
          <p:nvPr/>
        </p:nvSpPr>
        <p:spPr bwMode="auto">
          <a:xfrm>
            <a:off x="593725" y="1793875"/>
            <a:ext cx="184150" cy="457200"/>
          </a:xfrm>
          <a:prstGeom prst="rect">
            <a:avLst/>
          </a:prstGeom>
          <a:noFill/>
          <a:ln w="9525">
            <a:noFill/>
            <a:miter lim="800000"/>
            <a:headEnd/>
            <a:tailEnd/>
          </a:ln>
        </p:spPr>
        <p:txBody>
          <a:bodyPr wrap="none">
            <a:spAutoFit/>
          </a:bodyPr>
          <a:lstStyle/>
          <a:p>
            <a:pPr algn="l" eaLnBrk="0" hangingPunct="0">
              <a:spcBef>
                <a:spcPct val="0"/>
              </a:spcBef>
            </a:pPr>
            <a:endParaRPr lang="en-GB" sz="2400">
              <a:latin typeface="Times New Roman" pitchFamily="18" charset="0"/>
            </a:endParaRPr>
          </a:p>
        </p:txBody>
      </p:sp>
      <p:sp>
        <p:nvSpPr>
          <p:cNvPr id="10" name="Text Box 4"/>
          <p:cNvSpPr txBox="1">
            <a:spLocks noChangeArrowheads="1"/>
          </p:cNvSpPr>
          <p:nvPr/>
        </p:nvSpPr>
        <p:spPr bwMode="auto">
          <a:xfrm>
            <a:off x="2574925" y="1184275"/>
            <a:ext cx="184150" cy="457200"/>
          </a:xfrm>
          <a:prstGeom prst="rect">
            <a:avLst/>
          </a:prstGeom>
          <a:noFill/>
          <a:ln w="9525">
            <a:noFill/>
            <a:miter lim="800000"/>
            <a:headEnd/>
            <a:tailEnd/>
          </a:ln>
        </p:spPr>
        <p:txBody>
          <a:bodyPr wrap="none">
            <a:spAutoFit/>
          </a:bodyPr>
          <a:lstStyle/>
          <a:p>
            <a:pPr algn="l" eaLnBrk="0" hangingPunct="0">
              <a:spcBef>
                <a:spcPct val="0"/>
              </a:spcBef>
            </a:pPr>
            <a:endParaRPr lang="en-GB" sz="2400">
              <a:latin typeface="Times New Roman" pitchFamily="18" charset="0"/>
            </a:endParaRPr>
          </a:p>
        </p:txBody>
      </p:sp>
      <p:sp>
        <p:nvSpPr>
          <p:cNvPr id="11" name="Text Box 5"/>
          <p:cNvSpPr txBox="1">
            <a:spLocks noChangeArrowheads="1"/>
          </p:cNvSpPr>
          <p:nvPr/>
        </p:nvSpPr>
        <p:spPr bwMode="auto">
          <a:xfrm>
            <a:off x="1050925" y="1184275"/>
            <a:ext cx="184150" cy="457200"/>
          </a:xfrm>
          <a:prstGeom prst="rect">
            <a:avLst/>
          </a:prstGeom>
          <a:noFill/>
          <a:ln w="9525">
            <a:noFill/>
            <a:miter lim="800000"/>
            <a:headEnd/>
            <a:tailEnd/>
          </a:ln>
        </p:spPr>
        <p:txBody>
          <a:bodyPr wrap="none">
            <a:spAutoFit/>
          </a:bodyPr>
          <a:lstStyle/>
          <a:p>
            <a:pPr algn="l" eaLnBrk="0" hangingPunct="0">
              <a:spcBef>
                <a:spcPct val="0"/>
              </a:spcBef>
            </a:pPr>
            <a:endParaRPr lang="en-GB" sz="2400">
              <a:latin typeface="Times New Roman" pitchFamily="18" charset="0"/>
            </a:endParaRPr>
          </a:p>
        </p:txBody>
      </p:sp>
      <p:sp>
        <p:nvSpPr>
          <p:cNvPr id="12" name="Text Box 6"/>
          <p:cNvSpPr txBox="1">
            <a:spLocks noChangeArrowheads="1"/>
          </p:cNvSpPr>
          <p:nvPr/>
        </p:nvSpPr>
        <p:spPr bwMode="auto">
          <a:xfrm>
            <a:off x="517525" y="650875"/>
            <a:ext cx="184150" cy="1917700"/>
          </a:xfrm>
          <a:prstGeom prst="rect">
            <a:avLst/>
          </a:prstGeom>
          <a:noFill/>
          <a:ln w="9525">
            <a:noFill/>
            <a:miter lim="800000"/>
            <a:headEnd/>
            <a:tailEnd/>
          </a:ln>
        </p:spPr>
        <p:txBody>
          <a:bodyPr wrap="none">
            <a:spAutoFit/>
          </a:bodyPr>
          <a:lstStyle/>
          <a:p>
            <a:pPr algn="l" eaLnBrk="0" hangingPunct="0">
              <a:spcBef>
                <a:spcPct val="0"/>
              </a:spcBef>
            </a:pPr>
            <a:endParaRPr lang="en-GB" sz="2400">
              <a:latin typeface="Times New Roman" pitchFamily="18" charset="0"/>
            </a:endParaRPr>
          </a:p>
          <a:p>
            <a:pPr algn="l" eaLnBrk="0" hangingPunct="0">
              <a:spcBef>
                <a:spcPct val="0"/>
              </a:spcBef>
            </a:pPr>
            <a:endParaRPr lang="en-GB" sz="2400">
              <a:latin typeface="Times New Roman" pitchFamily="18" charset="0"/>
            </a:endParaRPr>
          </a:p>
          <a:p>
            <a:pPr algn="l" eaLnBrk="0" hangingPunct="0">
              <a:spcBef>
                <a:spcPct val="0"/>
              </a:spcBef>
            </a:pPr>
            <a:endParaRPr lang="en-GB" sz="2400">
              <a:latin typeface="Times New Roman" pitchFamily="18" charset="0"/>
            </a:endParaRPr>
          </a:p>
          <a:p>
            <a:pPr algn="l" eaLnBrk="0" hangingPunct="0">
              <a:spcBef>
                <a:spcPct val="0"/>
              </a:spcBef>
            </a:pPr>
            <a:endParaRPr lang="en-GB" sz="2400">
              <a:latin typeface="Times New Roman" pitchFamily="18" charset="0"/>
            </a:endParaRPr>
          </a:p>
          <a:p>
            <a:pPr algn="l" eaLnBrk="0" hangingPunct="0">
              <a:spcBef>
                <a:spcPct val="0"/>
              </a:spcBef>
            </a:pPr>
            <a:endParaRPr lang="en-GB" sz="2400">
              <a:latin typeface="Times New Roman" pitchFamily="18" charset="0"/>
            </a:endParaRPr>
          </a:p>
        </p:txBody>
      </p:sp>
      <p:grpSp>
        <p:nvGrpSpPr>
          <p:cNvPr id="13" name="Group 7"/>
          <p:cNvGrpSpPr>
            <a:grpSpLocks/>
          </p:cNvGrpSpPr>
          <p:nvPr/>
        </p:nvGrpSpPr>
        <p:grpSpPr bwMode="auto">
          <a:xfrm>
            <a:off x="1476375" y="1557338"/>
            <a:ext cx="5978525" cy="5084762"/>
            <a:chOff x="2636" y="3653"/>
            <a:chExt cx="7344" cy="10496"/>
          </a:xfrm>
        </p:grpSpPr>
        <p:sp>
          <p:nvSpPr>
            <p:cNvPr id="14" name="Line 8"/>
            <p:cNvSpPr>
              <a:spLocks noChangeAspect="1" noChangeShapeType="1"/>
            </p:cNvSpPr>
            <p:nvPr/>
          </p:nvSpPr>
          <p:spPr bwMode="auto">
            <a:xfrm flipH="1" flipV="1">
              <a:off x="6232" y="6954"/>
              <a:ext cx="1800" cy="1220"/>
            </a:xfrm>
            <a:prstGeom prst="line">
              <a:avLst/>
            </a:prstGeom>
            <a:noFill/>
            <a:ln w="9525">
              <a:solidFill>
                <a:srgbClr val="FFFFFF"/>
              </a:solidFill>
              <a:round/>
              <a:headEnd/>
              <a:tailEnd type="triangle" w="med" len="med"/>
            </a:ln>
          </p:spPr>
          <p:txBody>
            <a:bodyPr/>
            <a:lstStyle/>
            <a:p>
              <a:endParaRPr lang="en-GB"/>
            </a:p>
          </p:txBody>
        </p:sp>
        <p:sp>
          <p:nvSpPr>
            <p:cNvPr id="15" name="Line 9"/>
            <p:cNvSpPr>
              <a:spLocks noChangeAspect="1" noChangeShapeType="1"/>
            </p:cNvSpPr>
            <p:nvPr/>
          </p:nvSpPr>
          <p:spPr bwMode="auto">
            <a:xfrm>
              <a:off x="6453" y="4094"/>
              <a:ext cx="0" cy="5910"/>
            </a:xfrm>
            <a:prstGeom prst="line">
              <a:avLst/>
            </a:prstGeom>
            <a:noFill/>
            <a:ln w="9525">
              <a:solidFill>
                <a:srgbClr val="FFFFFF"/>
              </a:solidFill>
              <a:round/>
              <a:headEnd/>
              <a:tailEnd type="triangle" w="med" len="med"/>
            </a:ln>
          </p:spPr>
          <p:txBody>
            <a:bodyPr/>
            <a:lstStyle/>
            <a:p>
              <a:endParaRPr lang="en-GB"/>
            </a:p>
          </p:txBody>
        </p:sp>
        <p:sp>
          <p:nvSpPr>
            <p:cNvPr id="16" name="Oval 17"/>
            <p:cNvSpPr>
              <a:spLocks noChangeAspect="1" noChangeArrowheads="1"/>
            </p:cNvSpPr>
            <p:nvPr/>
          </p:nvSpPr>
          <p:spPr bwMode="auto">
            <a:xfrm>
              <a:off x="7937" y="12572"/>
              <a:ext cx="1767" cy="1577"/>
            </a:xfrm>
            <a:prstGeom prst="ellipse">
              <a:avLst/>
            </a:prstGeom>
            <a:gradFill rotWithShape="0">
              <a:gsLst>
                <a:gs pos="0">
                  <a:srgbClr val="8488C4"/>
                </a:gs>
                <a:gs pos="53000">
                  <a:srgbClr val="D4DEFF"/>
                </a:gs>
                <a:gs pos="83000">
                  <a:srgbClr val="D4DEFF"/>
                </a:gs>
                <a:gs pos="100000">
                  <a:srgbClr val="96AB94"/>
                </a:gs>
              </a:gsLst>
              <a:lin ang="5400000"/>
            </a:gradFill>
            <a:ln w="9525">
              <a:solidFill>
                <a:srgbClr val="FFFFFF"/>
              </a:solidFill>
              <a:round/>
              <a:headEnd/>
              <a:tailEnd/>
            </a:ln>
          </p:spPr>
          <p:txBody>
            <a:bodyPr/>
            <a:lstStyle/>
            <a:p>
              <a:endParaRPr lang="en-GB"/>
            </a:p>
          </p:txBody>
        </p:sp>
        <p:sp>
          <p:nvSpPr>
            <p:cNvPr id="17" name="Line 19"/>
            <p:cNvSpPr>
              <a:spLocks noChangeAspect="1" noChangeShapeType="1"/>
            </p:cNvSpPr>
            <p:nvPr/>
          </p:nvSpPr>
          <p:spPr bwMode="auto">
            <a:xfrm>
              <a:off x="2656" y="4152"/>
              <a:ext cx="0" cy="2196"/>
            </a:xfrm>
            <a:prstGeom prst="line">
              <a:avLst/>
            </a:prstGeom>
            <a:noFill/>
            <a:ln w="9525">
              <a:solidFill>
                <a:srgbClr val="FFFFFF"/>
              </a:solidFill>
              <a:round/>
              <a:headEnd type="triangle" w="med" len="med"/>
              <a:tailEnd type="triangle" w="med" len="med"/>
            </a:ln>
          </p:spPr>
          <p:txBody>
            <a:bodyPr/>
            <a:lstStyle/>
            <a:p>
              <a:endParaRPr lang="en-GB"/>
            </a:p>
          </p:txBody>
        </p:sp>
        <p:sp>
          <p:nvSpPr>
            <p:cNvPr id="18" name="Line 20"/>
            <p:cNvSpPr>
              <a:spLocks noChangeAspect="1" noChangeShapeType="1"/>
            </p:cNvSpPr>
            <p:nvPr/>
          </p:nvSpPr>
          <p:spPr bwMode="auto">
            <a:xfrm>
              <a:off x="3601" y="3653"/>
              <a:ext cx="1406" cy="0"/>
            </a:xfrm>
            <a:prstGeom prst="line">
              <a:avLst/>
            </a:prstGeom>
            <a:noFill/>
            <a:ln w="9525">
              <a:solidFill>
                <a:srgbClr val="FFFFFF"/>
              </a:solidFill>
              <a:round/>
              <a:headEnd type="triangle" w="med" len="med"/>
              <a:tailEnd type="triangle" w="med" len="med"/>
            </a:ln>
          </p:spPr>
          <p:txBody>
            <a:bodyPr/>
            <a:lstStyle/>
            <a:p>
              <a:endParaRPr lang="en-GB"/>
            </a:p>
          </p:txBody>
        </p:sp>
        <p:sp>
          <p:nvSpPr>
            <p:cNvPr id="19" name="Line 21"/>
            <p:cNvSpPr>
              <a:spLocks noChangeAspect="1" noChangeShapeType="1"/>
            </p:cNvSpPr>
            <p:nvPr/>
          </p:nvSpPr>
          <p:spPr bwMode="auto">
            <a:xfrm>
              <a:off x="5569" y="4132"/>
              <a:ext cx="0" cy="2476"/>
            </a:xfrm>
            <a:prstGeom prst="line">
              <a:avLst/>
            </a:prstGeom>
            <a:noFill/>
            <a:ln w="9525">
              <a:solidFill>
                <a:srgbClr val="FFFFFF"/>
              </a:solidFill>
              <a:round/>
              <a:headEnd type="triangle" w="med" len="med"/>
              <a:tailEnd type="triangle" w="med" len="med"/>
            </a:ln>
          </p:spPr>
          <p:txBody>
            <a:bodyPr/>
            <a:lstStyle/>
            <a:p>
              <a:endParaRPr lang="en-GB"/>
            </a:p>
          </p:txBody>
        </p:sp>
        <p:sp>
          <p:nvSpPr>
            <p:cNvPr id="20" name="Line 22"/>
            <p:cNvSpPr>
              <a:spLocks noChangeAspect="1" noChangeShapeType="1"/>
            </p:cNvSpPr>
            <p:nvPr/>
          </p:nvSpPr>
          <p:spPr bwMode="auto">
            <a:xfrm>
              <a:off x="8844" y="4172"/>
              <a:ext cx="0" cy="4013"/>
            </a:xfrm>
            <a:prstGeom prst="line">
              <a:avLst/>
            </a:prstGeom>
            <a:noFill/>
            <a:ln w="9525">
              <a:solidFill>
                <a:srgbClr val="FFFFFF"/>
              </a:solidFill>
              <a:round/>
              <a:headEnd type="triangle" w="med" len="med"/>
              <a:tailEnd type="triangle" w="med" len="med"/>
            </a:ln>
          </p:spPr>
          <p:txBody>
            <a:bodyPr/>
            <a:lstStyle/>
            <a:p>
              <a:endParaRPr lang="en-GB"/>
            </a:p>
          </p:txBody>
        </p:sp>
        <p:sp>
          <p:nvSpPr>
            <p:cNvPr id="21" name="Line 23"/>
            <p:cNvSpPr>
              <a:spLocks noChangeAspect="1" noChangeShapeType="1"/>
            </p:cNvSpPr>
            <p:nvPr/>
          </p:nvSpPr>
          <p:spPr bwMode="auto">
            <a:xfrm flipH="1" flipV="1">
              <a:off x="8844" y="8684"/>
              <a:ext cx="0" cy="3893"/>
            </a:xfrm>
            <a:prstGeom prst="line">
              <a:avLst/>
            </a:prstGeom>
            <a:noFill/>
            <a:ln w="9525">
              <a:solidFill>
                <a:srgbClr val="FFFFFF"/>
              </a:solidFill>
              <a:round/>
              <a:headEnd/>
              <a:tailEnd type="triangle" w="med" len="med"/>
            </a:ln>
          </p:spPr>
          <p:txBody>
            <a:bodyPr/>
            <a:lstStyle/>
            <a:p>
              <a:endParaRPr lang="en-GB"/>
            </a:p>
          </p:txBody>
        </p:sp>
        <p:sp>
          <p:nvSpPr>
            <p:cNvPr id="22" name="Line 24"/>
            <p:cNvSpPr>
              <a:spLocks noChangeAspect="1" noChangeShapeType="1"/>
            </p:cNvSpPr>
            <p:nvPr/>
          </p:nvSpPr>
          <p:spPr bwMode="auto">
            <a:xfrm flipV="1">
              <a:off x="6674" y="8624"/>
              <a:ext cx="1346" cy="1338"/>
            </a:xfrm>
            <a:prstGeom prst="line">
              <a:avLst/>
            </a:prstGeom>
            <a:noFill/>
            <a:ln w="9525">
              <a:solidFill>
                <a:srgbClr val="FFFFFF"/>
              </a:solidFill>
              <a:round/>
              <a:headEnd type="triangle" w="med" len="med"/>
              <a:tailEnd type="triangle" w="med" len="med"/>
            </a:ln>
          </p:spPr>
          <p:txBody>
            <a:bodyPr/>
            <a:lstStyle/>
            <a:p>
              <a:endParaRPr lang="en-GB"/>
            </a:p>
          </p:txBody>
        </p:sp>
        <p:sp>
          <p:nvSpPr>
            <p:cNvPr id="23" name="Line 25"/>
            <p:cNvSpPr>
              <a:spLocks noChangeAspect="1" noChangeShapeType="1"/>
            </p:cNvSpPr>
            <p:nvPr/>
          </p:nvSpPr>
          <p:spPr bwMode="auto">
            <a:xfrm>
              <a:off x="6714" y="11080"/>
              <a:ext cx="1648" cy="1637"/>
            </a:xfrm>
            <a:prstGeom prst="line">
              <a:avLst/>
            </a:prstGeom>
            <a:noFill/>
            <a:ln w="9525">
              <a:solidFill>
                <a:srgbClr val="FFFFFF"/>
              </a:solidFill>
              <a:round/>
              <a:headEnd type="triangle" w="med" len="med"/>
              <a:tailEnd type="triangle" w="med" len="med"/>
            </a:ln>
          </p:spPr>
          <p:txBody>
            <a:bodyPr/>
            <a:lstStyle/>
            <a:p>
              <a:endParaRPr lang="en-GB"/>
            </a:p>
          </p:txBody>
        </p:sp>
        <p:sp>
          <p:nvSpPr>
            <p:cNvPr id="24" name="Line 26"/>
            <p:cNvSpPr>
              <a:spLocks noChangeAspect="1" noChangeShapeType="1"/>
            </p:cNvSpPr>
            <p:nvPr/>
          </p:nvSpPr>
          <p:spPr bwMode="auto">
            <a:xfrm>
              <a:off x="6594" y="4152"/>
              <a:ext cx="1647" cy="3993"/>
            </a:xfrm>
            <a:prstGeom prst="line">
              <a:avLst/>
            </a:prstGeom>
            <a:noFill/>
            <a:ln w="9525">
              <a:solidFill>
                <a:srgbClr val="FFFFFF"/>
              </a:solidFill>
              <a:round/>
              <a:headEnd type="triangle" w="med" len="med"/>
              <a:tailEnd type="triangle" w="med" len="med"/>
            </a:ln>
          </p:spPr>
          <p:txBody>
            <a:bodyPr/>
            <a:lstStyle/>
            <a:p>
              <a:endParaRPr lang="en-GB"/>
            </a:p>
          </p:txBody>
        </p:sp>
        <p:sp>
          <p:nvSpPr>
            <p:cNvPr id="25" name="Line 27"/>
            <p:cNvSpPr>
              <a:spLocks noChangeAspect="1" noChangeShapeType="1"/>
            </p:cNvSpPr>
            <p:nvPr/>
          </p:nvSpPr>
          <p:spPr bwMode="auto">
            <a:xfrm>
              <a:off x="3560" y="4172"/>
              <a:ext cx="1567" cy="2476"/>
            </a:xfrm>
            <a:prstGeom prst="line">
              <a:avLst/>
            </a:prstGeom>
            <a:noFill/>
            <a:ln w="9525">
              <a:solidFill>
                <a:srgbClr val="FFFFFF"/>
              </a:solidFill>
              <a:round/>
              <a:headEnd type="triangle" w="med" len="med"/>
              <a:tailEnd type="triangle" w="med" len="med"/>
            </a:ln>
          </p:spPr>
          <p:txBody>
            <a:bodyPr/>
            <a:lstStyle/>
            <a:p>
              <a:endParaRPr lang="en-GB"/>
            </a:p>
          </p:txBody>
        </p:sp>
        <p:sp>
          <p:nvSpPr>
            <p:cNvPr id="26" name="Line 28"/>
            <p:cNvSpPr>
              <a:spLocks noChangeAspect="1" noChangeShapeType="1"/>
            </p:cNvSpPr>
            <p:nvPr/>
          </p:nvSpPr>
          <p:spPr bwMode="auto">
            <a:xfrm>
              <a:off x="3319" y="4172"/>
              <a:ext cx="1889" cy="5849"/>
            </a:xfrm>
            <a:prstGeom prst="line">
              <a:avLst/>
            </a:prstGeom>
            <a:noFill/>
            <a:ln w="9525">
              <a:solidFill>
                <a:srgbClr val="FFFFFF"/>
              </a:solidFill>
              <a:round/>
              <a:headEnd/>
              <a:tailEnd type="triangle" w="med" len="med"/>
            </a:ln>
          </p:spPr>
          <p:txBody>
            <a:bodyPr/>
            <a:lstStyle/>
            <a:p>
              <a:endParaRPr lang="en-GB"/>
            </a:p>
          </p:txBody>
        </p:sp>
        <p:sp>
          <p:nvSpPr>
            <p:cNvPr id="27" name="Line 29"/>
            <p:cNvSpPr>
              <a:spLocks noChangeAspect="1" noChangeShapeType="1"/>
            </p:cNvSpPr>
            <p:nvPr/>
          </p:nvSpPr>
          <p:spPr bwMode="auto">
            <a:xfrm>
              <a:off x="5569" y="7167"/>
              <a:ext cx="0" cy="2874"/>
            </a:xfrm>
            <a:prstGeom prst="line">
              <a:avLst/>
            </a:prstGeom>
            <a:noFill/>
            <a:ln w="9525">
              <a:solidFill>
                <a:srgbClr val="FFFFFF"/>
              </a:solidFill>
              <a:round/>
              <a:headEnd/>
              <a:tailEnd type="triangle" w="med" len="med"/>
            </a:ln>
          </p:spPr>
          <p:txBody>
            <a:bodyPr/>
            <a:lstStyle/>
            <a:p>
              <a:endParaRPr lang="en-GB"/>
            </a:p>
          </p:txBody>
        </p:sp>
        <p:sp>
          <p:nvSpPr>
            <p:cNvPr id="28" name="Line 30"/>
            <p:cNvSpPr>
              <a:spLocks noChangeAspect="1" noChangeShapeType="1"/>
            </p:cNvSpPr>
            <p:nvPr/>
          </p:nvSpPr>
          <p:spPr bwMode="auto">
            <a:xfrm flipV="1">
              <a:off x="3721" y="4132"/>
              <a:ext cx="1266" cy="2216"/>
            </a:xfrm>
            <a:prstGeom prst="line">
              <a:avLst/>
            </a:prstGeom>
            <a:noFill/>
            <a:ln w="9525">
              <a:solidFill>
                <a:srgbClr val="FFFFFF"/>
              </a:solidFill>
              <a:round/>
              <a:headEnd type="triangle" w="med" len="med"/>
              <a:tailEnd type="triangle" w="med" len="med"/>
            </a:ln>
          </p:spPr>
          <p:txBody>
            <a:bodyPr/>
            <a:lstStyle/>
            <a:p>
              <a:endParaRPr lang="en-GB"/>
            </a:p>
          </p:txBody>
        </p:sp>
        <p:sp>
          <p:nvSpPr>
            <p:cNvPr id="29" name="Line 31"/>
            <p:cNvSpPr>
              <a:spLocks noChangeAspect="1" noChangeShapeType="1"/>
            </p:cNvSpPr>
            <p:nvPr/>
          </p:nvSpPr>
          <p:spPr bwMode="auto">
            <a:xfrm>
              <a:off x="3741" y="13475"/>
              <a:ext cx="4179" cy="0"/>
            </a:xfrm>
            <a:prstGeom prst="line">
              <a:avLst/>
            </a:prstGeom>
            <a:noFill/>
            <a:ln w="9525">
              <a:solidFill>
                <a:srgbClr val="FFFFFF"/>
              </a:solidFill>
              <a:round/>
              <a:headEnd/>
              <a:tailEnd type="triangle" w="med" len="med"/>
            </a:ln>
          </p:spPr>
          <p:txBody>
            <a:bodyPr/>
            <a:lstStyle/>
            <a:p>
              <a:endParaRPr lang="en-GB"/>
            </a:p>
          </p:txBody>
        </p:sp>
        <p:sp>
          <p:nvSpPr>
            <p:cNvPr id="30" name="Line 33"/>
            <p:cNvSpPr>
              <a:spLocks noChangeAspect="1" noChangeShapeType="1"/>
            </p:cNvSpPr>
            <p:nvPr/>
          </p:nvSpPr>
          <p:spPr bwMode="auto">
            <a:xfrm>
              <a:off x="2636" y="7346"/>
              <a:ext cx="0" cy="3254"/>
            </a:xfrm>
            <a:prstGeom prst="line">
              <a:avLst/>
            </a:prstGeom>
            <a:noFill/>
            <a:ln w="9525">
              <a:solidFill>
                <a:srgbClr val="FFFFFF"/>
              </a:solidFill>
              <a:round/>
              <a:headEnd type="triangle" w="med" len="med"/>
              <a:tailEnd/>
            </a:ln>
          </p:spPr>
          <p:txBody>
            <a:bodyPr/>
            <a:lstStyle/>
            <a:p>
              <a:endParaRPr lang="en-GB"/>
            </a:p>
          </p:txBody>
        </p:sp>
        <p:sp>
          <p:nvSpPr>
            <p:cNvPr id="31" name="Line 34"/>
            <p:cNvSpPr>
              <a:spLocks noChangeAspect="1" noChangeShapeType="1"/>
            </p:cNvSpPr>
            <p:nvPr/>
          </p:nvSpPr>
          <p:spPr bwMode="auto">
            <a:xfrm flipV="1">
              <a:off x="2636" y="10580"/>
              <a:ext cx="2150" cy="0"/>
            </a:xfrm>
            <a:prstGeom prst="line">
              <a:avLst/>
            </a:prstGeom>
            <a:noFill/>
            <a:ln w="9525">
              <a:solidFill>
                <a:srgbClr val="FFFFFF"/>
              </a:solidFill>
              <a:round/>
              <a:headEnd/>
              <a:tailEnd type="triangle" w="med" len="med"/>
            </a:ln>
          </p:spPr>
          <p:txBody>
            <a:bodyPr/>
            <a:lstStyle/>
            <a:p>
              <a:endParaRPr lang="en-GB"/>
            </a:p>
          </p:txBody>
        </p:sp>
        <p:sp>
          <p:nvSpPr>
            <p:cNvPr id="32" name="Line 37"/>
            <p:cNvSpPr>
              <a:spLocks noChangeShapeType="1"/>
            </p:cNvSpPr>
            <p:nvPr/>
          </p:nvSpPr>
          <p:spPr bwMode="auto">
            <a:xfrm flipV="1">
              <a:off x="9380" y="6704"/>
              <a:ext cx="600" cy="1320"/>
            </a:xfrm>
            <a:prstGeom prst="line">
              <a:avLst/>
            </a:prstGeom>
            <a:noFill/>
            <a:ln w="9525">
              <a:solidFill>
                <a:srgbClr val="FFFFFF"/>
              </a:solidFill>
              <a:round/>
              <a:headEnd/>
              <a:tailEnd type="triangle" w="med" len="med"/>
            </a:ln>
          </p:spPr>
          <p:txBody>
            <a:bodyPr/>
            <a:lstStyle/>
            <a:p>
              <a:endParaRPr lang="en-GB"/>
            </a:p>
          </p:txBody>
        </p:sp>
      </p:grpSp>
      <p:sp>
        <p:nvSpPr>
          <p:cNvPr id="33" name="Rounded Rectangle 32"/>
          <p:cNvSpPr/>
          <p:nvPr/>
        </p:nvSpPr>
        <p:spPr>
          <a:xfrm>
            <a:off x="5652120" y="1412776"/>
            <a:ext cx="1728192" cy="576064"/>
          </a:xfrm>
          <a:prstGeom prst="roundRect">
            <a:avLst/>
          </a:prstGeom>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1800">
                <a:solidFill>
                  <a:schemeClr val="tx1"/>
                </a:solidFill>
                <a:latin typeface="Arial" pitchFamily="34" charset="0"/>
                <a:cs typeface="Arial" pitchFamily="34" charset="0"/>
              </a:rPr>
              <a:t>SI &amp; SII</a:t>
            </a:r>
          </a:p>
        </p:txBody>
      </p:sp>
      <p:sp>
        <p:nvSpPr>
          <p:cNvPr id="34" name="Rounded Rectangle 33"/>
          <p:cNvSpPr/>
          <p:nvPr/>
        </p:nvSpPr>
        <p:spPr>
          <a:xfrm>
            <a:off x="3419872" y="1412776"/>
            <a:ext cx="1800200" cy="576064"/>
          </a:xfrm>
          <a:prstGeom prst="roundRect">
            <a:avLst/>
          </a:prstGeom>
          <a:gradFill>
            <a:gsLst>
              <a:gs pos="0">
                <a:srgbClr val="E6DCAC"/>
              </a:gs>
              <a:gs pos="12000">
                <a:srgbClr val="E6D78A"/>
              </a:gs>
              <a:gs pos="30000">
                <a:srgbClr val="C7AC4C"/>
              </a:gs>
              <a:gs pos="45000">
                <a:srgbClr val="E6D78A"/>
              </a:gs>
              <a:gs pos="77000">
                <a:srgbClr val="C7AC4C"/>
              </a:gs>
              <a:gs pos="100000">
                <a:srgbClr val="E6DCAC"/>
              </a:gs>
            </a:gsLst>
            <a:lin ang="5400000" scaled="0"/>
          </a:gradFill>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1800">
                <a:solidFill>
                  <a:schemeClr val="tx1"/>
                </a:solidFill>
                <a:latin typeface="Arial" pitchFamily="34" charset="0"/>
                <a:cs typeface="Arial" pitchFamily="34" charset="0"/>
              </a:rPr>
              <a:t>Cingulate Cortex</a:t>
            </a:r>
          </a:p>
        </p:txBody>
      </p:sp>
      <p:sp>
        <p:nvSpPr>
          <p:cNvPr id="35" name="Rounded Rectangle 34"/>
          <p:cNvSpPr/>
          <p:nvPr/>
        </p:nvSpPr>
        <p:spPr>
          <a:xfrm>
            <a:off x="467544" y="1412776"/>
            <a:ext cx="1800200" cy="576064"/>
          </a:xfrm>
          <a:prstGeom prst="roundRect">
            <a:avLst/>
          </a:prstGeom>
          <a:gradFill>
            <a:gsLst>
              <a:gs pos="0">
                <a:srgbClr val="E6DCAC"/>
              </a:gs>
              <a:gs pos="12000">
                <a:srgbClr val="E6D78A"/>
              </a:gs>
              <a:gs pos="30000">
                <a:srgbClr val="C7AC4C"/>
              </a:gs>
              <a:gs pos="45000">
                <a:srgbClr val="E6D78A"/>
              </a:gs>
              <a:gs pos="77000">
                <a:srgbClr val="C7AC4C"/>
              </a:gs>
              <a:gs pos="100000">
                <a:srgbClr val="E6DCAC"/>
              </a:gs>
            </a:gsLst>
            <a:lin ang="5400000" scaled="0"/>
          </a:gradFill>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1800">
                <a:solidFill>
                  <a:schemeClr val="tx1"/>
                </a:solidFill>
                <a:latin typeface="Arial" pitchFamily="34" charset="0"/>
                <a:cs typeface="Arial" pitchFamily="34" charset="0"/>
              </a:rPr>
              <a:t>Pre-frontal Cortex</a:t>
            </a:r>
          </a:p>
        </p:txBody>
      </p:sp>
      <p:sp>
        <p:nvSpPr>
          <p:cNvPr id="36" name="Rounded Rectangle 35"/>
          <p:cNvSpPr/>
          <p:nvPr/>
        </p:nvSpPr>
        <p:spPr>
          <a:xfrm>
            <a:off x="467544" y="3068960"/>
            <a:ext cx="1800200" cy="576064"/>
          </a:xfrm>
          <a:prstGeom prst="roundRect">
            <a:avLst/>
          </a:prstGeom>
          <a:gradFill>
            <a:gsLst>
              <a:gs pos="0">
                <a:srgbClr val="E6DCAC"/>
              </a:gs>
              <a:gs pos="12000">
                <a:srgbClr val="E6D78A"/>
              </a:gs>
              <a:gs pos="30000">
                <a:srgbClr val="C7AC4C"/>
              </a:gs>
              <a:gs pos="45000">
                <a:srgbClr val="E6D78A"/>
              </a:gs>
              <a:gs pos="77000">
                <a:srgbClr val="C7AC4C"/>
              </a:gs>
              <a:gs pos="100000">
                <a:srgbClr val="E6DCAC"/>
              </a:gs>
            </a:gsLst>
            <a:lin ang="5400000" scaled="0"/>
          </a:gradFill>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1800" err="1">
                <a:solidFill>
                  <a:schemeClr val="tx1"/>
                </a:solidFill>
                <a:latin typeface="Arial" pitchFamily="34" charset="0"/>
                <a:cs typeface="Arial" pitchFamily="34" charset="0"/>
              </a:rPr>
              <a:t>Amygdala</a:t>
            </a:r>
            <a:r>
              <a:rPr lang="en-GB" sz="1800">
                <a:solidFill>
                  <a:schemeClr val="tx1"/>
                </a:solidFill>
                <a:latin typeface="Arial" pitchFamily="34" charset="0"/>
                <a:cs typeface="Arial" pitchFamily="34" charset="0"/>
              </a:rPr>
              <a:t> Hippocampus</a:t>
            </a:r>
          </a:p>
        </p:txBody>
      </p:sp>
      <p:sp>
        <p:nvSpPr>
          <p:cNvPr id="37" name="Rounded Rectangle 36"/>
          <p:cNvSpPr/>
          <p:nvPr/>
        </p:nvSpPr>
        <p:spPr>
          <a:xfrm>
            <a:off x="3203848" y="4869160"/>
            <a:ext cx="1800200" cy="576064"/>
          </a:xfrm>
          <a:prstGeom prst="roundRect">
            <a:avLst/>
          </a:prstGeom>
          <a:gradFill>
            <a:gsLst>
              <a:gs pos="0">
                <a:srgbClr val="E6DCAC"/>
              </a:gs>
              <a:gs pos="12000">
                <a:srgbClr val="E6D78A"/>
              </a:gs>
              <a:gs pos="30000">
                <a:srgbClr val="C7AC4C"/>
              </a:gs>
              <a:gs pos="45000">
                <a:srgbClr val="E6D78A"/>
              </a:gs>
              <a:gs pos="77000">
                <a:srgbClr val="C7AC4C"/>
              </a:gs>
              <a:gs pos="100000">
                <a:srgbClr val="E6DCAC"/>
              </a:gs>
            </a:gsLst>
            <a:lin ang="5400000" scaled="0"/>
          </a:gradFill>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1800">
                <a:solidFill>
                  <a:schemeClr val="tx1"/>
                </a:solidFill>
                <a:latin typeface="Arial" pitchFamily="34" charset="0"/>
                <a:cs typeface="Arial" pitchFamily="34" charset="0"/>
              </a:rPr>
              <a:t>Brainstem PAG</a:t>
            </a:r>
          </a:p>
        </p:txBody>
      </p:sp>
      <p:sp>
        <p:nvSpPr>
          <p:cNvPr id="38" name="Rounded Rectangle 37"/>
          <p:cNvSpPr/>
          <p:nvPr/>
        </p:nvSpPr>
        <p:spPr>
          <a:xfrm>
            <a:off x="7092280" y="2636912"/>
            <a:ext cx="1728192" cy="576064"/>
          </a:xfrm>
          <a:prstGeom prst="roundRect">
            <a:avLst/>
          </a:prstGeom>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1800">
                <a:solidFill>
                  <a:schemeClr val="tx1"/>
                </a:solidFill>
                <a:latin typeface="Arial" pitchFamily="34" charset="0"/>
                <a:cs typeface="Arial" pitchFamily="34" charset="0"/>
              </a:rPr>
              <a:t>Basal Ganglia</a:t>
            </a:r>
          </a:p>
        </p:txBody>
      </p:sp>
      <p:sp>
        <p:nvSpPr>
          <p:cNvPr id="39" name="Rounded Rectangle 38"/>
          <p:cNvSpPr/>
          <p:nvPr/>
        </p:nvSpPr>
        <p:spPr>
          <a:xfrm>
            <a:off x="6660232" y="4725144"/>
            <a:ext cx="2088232" cy="648072"/>
          </a:xfrm>
          <a:prstGeom prst="roundRect">
            <a:avLst/>
          </a:prstGeom>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1600" err="1">
                <a:solidFill>
                  <a:schemeClr val="tx1"/>
                </a:solidFill>
                <a:latin typeface="Arial" pitchFamily="34" charset="0"/>
                <a:cs typeface="Arial" pitchFamily="34" charset="0"/>
              </a:rPr>
              <a:t>Contralateral</a:t>
            </a:r>
            <a:r>
              <a:rPr lang="en-GB" sz="1600">
                <a:solidFill>
                  <a:schemeClr val="tx1"/>
                </a:solidFill>
                <a:latin typeface="Arial" pitchFamily="34" charset="0"/>
                <a:cs typeface="Arial" pitchFamily="34" charset="0"/>
              </a:rPr>
              <a:t> </a:t>
            </a:r>
            <a:r>
              <a:rPr lang="en-GB" sz="1600" err="1">
                <a:solidFill>
                  <a:schemeClr val="tx1"/>
                </a:solidFill>
                <a:latin typeface="Arial" pitchFamily="34" charset="0"/>
                <a:cs typeface="Arial" pitchFamily="34" charset="0"/>
              </a:rPr>
              <a:t>spino</a:t>
            </a:r>
            <a:r>
              <a:rPr lang="en-GB" sz="1600">
                <a:solidFill>
                  <a:schemeClr val="tx1"/>
                </a:solidFill>
                <a:latin typeface="Arial" pitchFamily="34" charset="0"/>
                <a:cs typeface="Arial" pitchFamily="34" charset="0"/>
              </a:rPr>
              <a:t>-thalamic tract</a:t>
            </a:r>
          </a:p>
        </p:txBody>
      </p:sp>
      <p:sp>
        <p:nvSpPr>
          <p:cNvPr id="40" name="Rounded Rectangle 39"/>
          <p:cNvSpPr/>
          <p:nvPr/>
        </p:nvSpPr>
        <p:spPr>
          <a:xfrm>
            <a:off x="2339752" y="5877272"/>
            <a:ext cx="2160240" cy="792088"/>
          </a:xfrm>
          <a:prstGeom prst="roundRect">
            <a:avLst/>
          </a:prstGeom>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1800">
                <a:solidFill>
                  <a:schemeClr val="tx1"/>
                </a:solidFill>
                <a:latin typeface="Arial" pitchFamily="34" charset="0"/>
                <a:cs typeface="Arial" pitchFamily="34" charset="0"/>
              </a:rPr>
              <a:t>A-delta afferents</a:t>
            </a:r>
          </a:p>
          <a:p>
            <a:pPr>
              <a:defRPr/>
            </a:pPr>
            <a:r>
              <a:rPr lang="en-GB" sz="1800">
                <a:solidFill>
                  <a:schemeClr val="tx1"/>
                </a:solidFill>
                <a:latin typeface="Arial" pitchFamily="34" charset="0"/>
                <a:cs typeface="Arial" pitchFamily="34" charset="0"/>
              </a:rPr>
              <a:t>C-fibre afferents</a:t>
            </a:r>
          </a:p>
        </p:txBody>
      </p:sp>
      <p:sp>
        <p:nvSpPr>
          <p:cNvPr id="41" name="Rounded Rectangle 40"/>
          <p:cNvSpPr/>
          <p:nvPr/>
        </p:nvSpPr>
        <p:spPr>
          <a:xfrm>
            <a:off x="3059832" y="3212976"/>
            <a:ext cx="1368152" cy="576064"/>
          </a:xfrm>
          <a:prstGeom prst="roundRect">
            <a:avLst/>
          </a:prstGeom>
          <a:gradFill>
            <a:gsLst>
              <a:gs pos="0">
                <a:srgbClr val="DDEBCF"/>
              </a:gs>
              <a:gs pos="50000">
                <a:srgbClr val="9CB86E"/>
              </a:gs>
              <a:gs pos="100000">
                <a:srgbClr val="156B13"/>
              </a:gs>
            </a:gsLst>
            <a:lin ang="5400000" scaled="0"/>
          </a:gradFill>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1800">
                <a:solidFill>
                  <a:schemeClr val="tx1"/>
                </a:solidFill>
                <a:latin typeface="Arial" pitchFamily="34" charset="0"/>
                <a:cs typeface="Arial" pitchFamily="34" charset="0"/>
              </a:rPr>
              <a:t>Insula</a:t>
            </a:r>
          </a:p>
        </p:txBody>
      </p:sp>
      <p:sp>
        <p:nvSpPr>
          <p:cNvPr id="42" name="Rounded Rectangle 41"/>
          <p:cNvSpPr/>
          <p:nvPr/>
        </p:nvSpPr>
        <p:spPr>
          <a:xfrm>
            <a:off x="5652120" y="3861048"/>
            <a:ext cx="1368152" cy="576064"/>
          </a:xfrm>
          <a:prstGeom prst="roundRect">
            <a:avLst/>
          </a:prstGeom>
          <a:gradFill>
            <a:gsLst>
              <a:gs pos="0">
                <a:srgbClr val="DDEBCF"/>
              </a:gs>
              <a:gs pos="50000">
                <a:srgbClr val="9CB86E"/>
              </a:gs>
              <a:gs pos="100000">
                <a:srgbClr val="156B13"/>
              </a:gs>
            </a:gsLst>
            <a:lin ang="5400000" scaled="0"/>
          </a:gradFill>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1800">
                <a:solidFill>
                  <a:schemeClr val="tx1"/>
                </a:solidFill>
                <a:latin typeface="Arial" pitchFamily="34" charset="0"/>
                <a:cs typeface="Arial" pitchFamily="34" charset="0"/>
              </a:rPr>
              <a:t>Thalamus</a:t>
            </a:r>
          </a:p>
        </p:txBody>
      </p:sp>
      <p:sp>
        <p:nvSpPr>
          <p:cNvPr id="43" name="Oval 51"/>
          <p:cNvSpPr>
            <a:spLocks noChangeArrowheads="1"/>
          </p:cNvSpPr>
          <p:nvPr/>
        </p:nvSpPr>
        <p:spPr bwMode="auto">
          <a:xfrm>
            <a:off x="8101013" y="1268413"/>
            <a:ext cx="914400" cy="914400"/>
          </a:xfrm>
          <a:prstGeom prst="ellipse">
            <a:avLst/>
          </a:prstGeom>
          <a:noFill/>
          <a:ln w="9525" algn="ctr">
            <a:noFill/>
            <a:round/>
            <a:headEnd/>
            <a:tailEnd/>
          </a:ln>
        </p:spPr>
        <p:txBody>
          <a:bodyPr>
            <a:spAutoFit/>
          </a:bodyPr>
          <a:lstStyle/>
          <a:p>
            <a:endParaRPr lang="en-GB"/>
          </a:p>
        </p:txBody>
      </p:sp>
      <p:sp>
        <p:nvSpPr>
          <p:cNvPr id="44" name="Text Box 40"/>
          <p:cNvSpPr txBox="1">
            <a:spLocks noChangeArrowheads="1"/>
          </p:cNvSpPr>
          <p:nvPr/>
        </p:nvSpPr>
        <p:spPr bwMode="auto">
          <a:xfrm>
            <a:off x="228600" y="193675"/>
            <a:ext cx="8915400" cy="769938"/>
          </a:xfrm>
          <a:prstGeom prst="rect">
            <a:avLst/>
          </a:prstGeom>
          <a:noFill/>
          <a:ln w="9525">
            <a:noFill/>
            <a:miter lim="800000"/>
            <a:headEnd/>
            <a:tailEnd/>
          </a:ln>
          <a:effectLst/>
        </p:spPr>
        <p:txBody>
          <a:bodyPr>
            <a:spAutoFit/>
          </a:bodyPr>
          <a:lstStyle/>
          <a:p>
            <a:pPr algn="l" eaLnBrk="0" hangingPunct="0">
              <a:spcBef>
                <a:spcPct val="0"/>
              </a:spcBef>
            </a:pPr>
            <a:r>
              <a:rPr lang="en-GB" sz="2400" b="1" dirty="0">
                <a:solidFill>
                  <a:srgbClr val="FFFF00"/>
                </a:solidFill>
                <a:effectLst>
                  <a:outerShdw blurRad="38100" dist="38100" dir="2700000" algn="tl">
                    <a:srgbClr val="000000"/>
                  </a:outerShdw>
                </a:effectLst>
              </a:rPr>
              <a:t>Medial nociceptive system</a:t>
            </a:r>
            <a:r>
              <a:rPr lang="en-GB" sz="2000" b="1" dirty="0">
                <a:solidFill>
                  <a:srgbClr val="FFFF00"/>
                </a:solidFill>
                <a:effectLst>
                  <a:outerShdw blurRad="38100" dist="38100" dir="2700000" algn="tl">
                    <a:srgbClr val="000000"/>
                  </a:outerShdw>
                </a:effectLst>
                <a:latin typeface="Times New Roman" pitchFamily="18" charset="0"/>
              </a:rPr>
              <a:t>	</a:t>
            </a:r>
            <a:r>
              <a:rPr lang="en-GB" sz="2400" b="1" dirty="0">
                <a:solidFill>
                  <a:srgbClr val="FFFF00"/>
                </a:solidFill>
                <a:effectLst>
                  <a:outerShdw blurRad="38100" dist="38100" dir="2700000" algn="tl">
                    <a:srgbClr val="000000"/>
                  </a:outerShdw>
                </a:effectLst>
              </a:rPr>
              <a:t>Lateral nociceptive system</a:t>
            </a:r>
          </a:p>
          <a:p>
            <a:pPr algn="l" eaLnBrk="0" hangingPunct="0">
              <a:spcBef>
                <a:spcPct val="0"/>
              </a:spcBef>
            </a:pPr>
            <a:r>
              <a:rPr lang="en-GB" sz="2000" b="1" dirty="0">
                <a:solidFill>
                  <a:srgbClr val="FFFF00"/>
                </a:solidFill>
                <a:effectLst>
                  <a:outerShdw blurRad="38100" dist="38100" dir="2700000" algn="tl">
                    <a:srgbClr val="000000"/>
                  </a:outerShdw>
                </a:effectLst>
                <a:latin typeface="Times New Roman" pitchFamily="18" charset="0"/>
              </a:rPr>
              <a:t>				</a:t>
            </a:r>
            <a:endParaRPr lang="en-GB" sz="2000" b="1" dirty="0">
              <a:solidFill>
                <a:srgbClr val="FFFF00"/>
              </a:solidFill>
              <a:latin typeface="Times New Roman" pitchFamily="18" charset="0"/>
            </a:endParaRPr>
          </a:p>
        </p:txBody>
      </p:sp>
      <p:sp>
        <p:nvSpPr>
          <p:cNvPr id="45" name="Text Box 39"/>
          <p:cNvSpPr txBox="1">
            <a:spLocks noChangeArrowheads="1"/>
          </p:cNvSpPr>
          <p:nvPr/>
        </p:nvSpPr>
        <p:spPr bwMode="auto">
          <a:xfrm>
            <a:off x="5795963" y="6092825"/>
            <a:ext cx="2362200" cy="923925"/>
          </a:xfrm>
          <a:prstGeom prst="rect">
            <a:avLst/>
          </a:prstGeom>
          <a:noFill/>
          <a:ln w="9525">
            <a:noFill/>
            <a:miter lim="800000"/>
            <a:headEnd/>
            <a:tailEnd/>
          </a:ln>
        </p:spPr>
        <p:txBody>
          <a:bodyPr>
            <a:spAutoFit/>
          </a:bodyPr>
          <a:lstStyle/>
          <a:p>
            <a:pPr algn="l" eaLnBrk="0" hangingPunct="0"/>
            <a:r>
              <a:rPr lang="en-GB" sz="1800" dirty="0">
                <a:solidFill>
                  <a:srgbClr val="000000"/>
                </a:solidFill>
              </a:rPr>
              <a:t>Spinal Cord</a:t>
            </a:r>
          </a:p>
          <a:p>
            <a:pPr algn="l" eaLnBrk="0" hangingPunct="0"/>
            <a:endParaRPr lang="en-GB" sz="2400" dirty="0">
              <a:solidFill>
                <a:srgbClr val="000000"/>
              </a:solidFill>
              <a:latin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5266690" y="1412874"/>
            <a:ext cx="2849563" cy="396875"/>
          </a:xfrm>
          <a:prstGeom prst="rect">
            <a:avLst/>
          </a:prstGeom>
          <a:noFill/>
          <a:ln w="12700">
            <a:noFill/>
            <a:miter lim="800000"/>
            <a:headEnd type="none" w="sm" len="sm"/>
            <a:tailEnd type="none" w="sm" len="sm"/>
          </a:ln>
        </p:spPr>
        <p:txBody>
          <a:bodyPr wrap="none">
            <a:spAutoFit/>
          </a:bodyPr>
          <a:lstStyle/>
          <a:p>
            <a:pPr algn="l" eaLnBrk="0" hangingPunct="0">
              <a:spcBef>
                <a:spcPct val="0"/>
              </a:spcBef>
            </a:pPr>
            <a:r>
              <a:rPr lang="en-GB" sz="2000" b="1" dirty="0">
                <a:solidFill>
                  <a:srgbClr val="FFFF66"/>
                </a:solidFill>
              </a:rPr>
              <a:t>Attend to Localisation</a:t>
            </a:r>
          </a:p>
        </p:txBody>
      </p:sp>
      <p:grpSp>
        <p:nvGrpSpPr>
          <p:cNvPr id="8" name="Group 4"/>
          <p:cNvGrpSpPr>
            <a:grpSpLocks/>
          </p:cNvGrpSpPr>
          <p:nvPr/>
        </p:nvGrpSpPr>
        <p:grpSpPr bwMode="auto">
          <a:xfrm>
            <a:off x="4579938" y="1989138"/>
            <a:ext cx="2438400" cy="1749425"/>
            <a:chOff x="3847" y="592"/>
            <a:chExt cx="1627" cy="1166"/>
          </a:xfrm>
        </p:grpSpPr>
        <p:pic>
          <p:nvPicPr>
            <p:cNvPr id="9" name="Picture 5" descr="loc_noACC"/>
            <p:cNvPicPr>
              <a:picLocks noChangeAspect="1" noChangeArrowheads="1"/>
            </p:cNvPicPr>
            <p:nvPr/>
          </p:nvPicPr>
          <p:blipFill>
            <a:blip r:embed="rId2" cstate="print"/>
            <a:srcRect/>
            <a:stretch>
              <a:fillRect/>
            </a:stretch>
          </p:blipFill>
          <p:spPr bwMode="auto">
            <a:xfrm>
              <a:off x="3847" y="592"/>
              <a:ext cx="1627" cy="1166"/>
            </a:xfrm>
            <a:prstGeom prst="rect">
              <a:avLst/>
            </a:prstGeom>
            <a:noFill/>
            <a:ln w="9525">
              <a:noFill/>
              <a:miter lim="800000"/>
              <a:headEnd/>
              <a:tailEnd/>
            </a:ln>
          </p:spPr>
        </p:pic>
        <p:sp>
          <p:nvSpPr>
            <p:cNvPr id="10" name="Oval 6"/>
            <p:cNvSpPr>
              <a:spLocks noChangeArrowheads="1"/>
            </p:cNvSpPr>
            <p:nvPr/>
          </p:nvSpPr>
          <p:spPr bwMode="auto">
            <a:xfrm>
              <a:off x="4919" y="1332"/>
              <a:ext cx="392" cy="393"/>
            </a:xfrm>
            <a:prstGeom prst="ellipse">
              <a:avLst/>
            </a:prstGeom>
            <a:noFill/>
            <a:ln w="12700">
              <a:solidFill>
                <a:srgbClr val="FF0000"/>
              </a:solidFill>
              <a:round/>
              <a:headEnd type="none" w="sm" len="sm"/>
              <a:tailEnd type="none" w="sm" len="sm"/>
            </a:ln>
          </p:spPr>
          <p:txBody>
            <a:bodyPr wrap="none" anchor="ctr"/>
            <a:lstStyle/>
            <a:p>
              <a:endParaRPr lang="en-GB"/>
            </a:p>
          </p:txBody>
        </p:sp>
      </p:grpSp>
      <p:grpSp>
        <p:nvGrpSpPr>
          <p:cNvPr id="11" name="Group 7"/>
          <p:cNvGrpSpPr>
            <a:grpSpLocks/>
          </p:cNvGrpSpPr>
          <p:nvPr/>
        </p:nvGrpSpPr>
        <p:grpSpPr bwMode="auto">
          <a:xfrm>
            <a:off x="7053263" y="1989138"/>
            <a:ext cx="2006600" cy="2222500"/>
            <a:chOff x="3847" y="2032"/>
            <a:chExt cx="1325" cy="1469"/>
          </a:xfrm>
        </p:grpSpPr>
        <p:pic>
          <p:nvPicPr>
            <p:cNvPr id="12" name="Picture 8" descr="loc_SI"/>
            <p:cNvPicPr>
              <a:picLocks noChangeAspect="1" noChangeArrowheads="1"/>
            </p:cNvPicPr>
            <p:nvPr/>
          </p:nvPicPr>
          <p:blipFill>
            <a:blip r:embed="rId3" cstate="print"/>
            <a:srcRect/>
            <a:stretch>
              <a:fillRect/>
            </a:stretch>
          </p:blipFill>
          <p:spPr bwMode="auto">
            <a:xfrm>
              <a:off x="3847" y="2032"/>
              <a:ext cx="1325" cy="1469"/>
            </a:xfrm>
            <a:prstGeom prst="rect">
              <a:avLst/>
            </a:prstGeom>
            <a:noFill/>
            <a:ln w="9525">
              <a:noFill/>
              <a:miter lim="800000"/>
              <a:headEnd/>
              <a:tailEnd/>
            </a:ln>
          </p:spPr>
        </p:pic>
        <p:sp>
          <p:nvSpPr>
            <p:cNvPr id="13" name="Oval 9"/>
            <p:cNvSpPr>
              <a:spLocks noChangeArrowheads="1"/>
            </p:cNvSpPr>
            <p:nvPr/>
          </p:nvSpPr>
          <p:spPr bwMode="auto">
            <a:xfrm>
              <a:off x="4654" y="2831"/>
              <a:ext cx="392" cy="393"/>
            </a:xfrm>
            <a:prstGeom prst="ellipse">
              <a:avLst/>
            </a:prstGeom>
            <a:noFill/>
            <a:ln w="12700">
              <a:solidFill>
                <a:srgbClr val="FF0000"/>
              </a:solidFill>
              <a:round/>
              <a:headEnd type="none" w="sm" len="sm"/>
              <a:tailEnd type="none" w="sm" len="sm"/>
            </a:ln>
          </p:spPr>
          <p:txBody>
            <a:bodyPr wrap="none" anchor="ctr"/>
            <a:lstStyle/>
            <a:p>
              <a:endParaRPr lang="en-GB"/>
            </a:p>
          </p:txBody>
        </p:sp>
      </p:grpSp>
      <p:sp>
        <p:nvSpPr>
          <p:cNvPr id="14" name="Text Box 11"/>
          <p:cNvSpPr txBox="1">
            <a:spLocks noChangeArrowheads="1"/>
          </p:cNvSpPr>
          <p:nvPr/>
        </p:nvSpPr>
        <p:spPr bwMode="auto">
          <a:xfrm>
            <a:off x="395288" y="1412875"/>
            <a:ext cx="3317875" cy="396875"/>
          </a:xfrm>
          <a:prstGeom prst="rect">
            <a:avLst/>
          </a:prstGeom>
          <a:noFill/>
          <a:ln w="12700">
            <a:noFill/>
            <a:miter lim="800000"/>
            <a:headEnd type="none" w="sm" len="sm"/>
            <a:tailEnd type="none" w="sm" len="sm"/>
          </a:ln>
        </p:spPr>
        <p:txBody>
          <a:bodyPr wrap="none">
            <a:spAutoFit/>
          </a:bodyPr>
          <a:lstStyle/>
          <a:p>
            <a:pPr eaLnBrk="0" hangingPunct="0">
              <a:spcBef>
                <a:spcPct val="0"/>
              </a:spcBef>
            </a:pPr>
            <a:r>
              <a:rPr lang="en-GB" sz="2000" b="1" dirty="0">
                <a:solidFill>
                  <a:srgbClr val="FFFF66"/>
                </a:solidFill>
              </a:rPr>
              <a:t>Attend to Unpleasantness</a:t>
            </a:r>
          </a:p>
        </p:txBody>
      </p:sp>
      <p:grpSp>
        <p:nvGrpSpPr>
          <p:cNvPr id="15" name="Group 12"/>
          <p:cNvGrpSpPr>
            <a:grpSpLocks/>
          </p:cNvGrpSpPr>
          <p:nvPr/>
        </p:nvGrpSpPr>
        <p:grpSpPr bwMode="auto">
          <a:xfrm>
            <a:off x="2195513" y="4095750"/>
            <a:ext cx="2314575" cy="1679575"/>
            <a:chOff x="1997" y="624"/>
            <a:chExt cx="1577" cy="1102"/>
          </a:xfrm>
        </p:grpSpPr>
        <p:pic>
          <p:nvPicPr>
            <p:cNvPr id="16" name="Picture 13" descr="unpl_ACC"/>
            <p:cNvPicPr>
              <a:picLocks noChangeAspect="1" noChangeArrowheads="1"/>
            </p:cNvPicPr>
            <p:nvPr/>
          </p:nvPicPr>
          <p:blipFill>
            <a:blip r:embed="rId4" cstate="print"/>
            <a:srcRect/>
            <a:stretch>
              <a:fillRect/>
            </a:stretch>
          </p:blipFill>
          <p:spPr bwMode="auto">
            <a:xfrm>
              <a:off x="1997" y="624"/>
              <a:ext cx="1577" cy="1102"/>
            </a:xfrm>
            <a:prstGeom prst="rect">
              <a:avLst/>
            </a:prstGeom>
            <a:noFill/>
            <a:ln w="9525">
              <a:noFill/>
              <a:miter lim="800000"/>
              <a:headEnd/>
              <a:tailEnd/>
            </a:ln>
          </p:spPr>
        </p:pic>
        <p:sp>
          <p:nvSpPr>
            <p:cNvPr id="17" name="Oval 14"/>
            <p:cNvSpPr>
              <a:spLocks noChangeArrowheads="1"/>
            </p:cNvSpPr>
            <p:nvPr/>
          </p:nvSpPr>
          <p:spPr bwMode="auto">
            <a:xfrm>
              <a:off x="3038" y="1288"/>
              <a:ext cx="392" cy="393"/>
            </a:xfrm>
            <a:prstGeom prst="ellipse">
              <a:avLst/>
            </a:prstGeom>
            <a:noFill/>
            <a:ln w="12700">
              <a:solidFill>
                <a:srgbClr val="FF0000"/>
              </a:solidFill>
              <a:round/>
              <a:headEnd type="none" w="sm" len="sm"/>
              <a:tailEnd type="none" w="sm" len="sm"/>
            </a:ln>
          </p:spPr>
          <p:txBody>
            <a:bodyPr wrap="none" anchor="ctr"/>
            <a:lstStyle/>
            <a:p>
              <a:endParaRPr lang="en-GB"/>
            </a:p>
          </p:txBody>
        </p:sp>
      </p:grpSp>
      <p:grpSp>
        <p:nvGrpSpPr>
          <p:cNvPr id="18" name="Group 15"/>
          <p:cNvGrpSpPr>
            <a:grpSpLocks/>
          </p:cNvGrpSpPr>
          <p:nvPr/>
        </p:nvGrpSpPr>
        <p:grpSpPr bwMode="auto">
          <a:xfrm>
            <a:off x="158750" y="3644900"/>
            <a:ext cx="1965325" cy="2130425"/>
            <a:chOff x="1997" y="2032"/>
            <a:chExt cx="1354" cy="1469"/>
          </a:xfrm>
        </p:grpSpPr>
        <p:pic>
          <p:nvPicPr>
            <p:cNvPr id="19" name="Picture 16" descr="unpl_noSI"/>
            <p:cNvPicPr>
              <a:picLocks noChangeAspect="1" noChangeArrowheads="1"/>
            </p:cNvPicPr>
            <p:nvPr/>
          </p:nvPicPr>
          <p:blipFill>
            <a:blip r:embed="rId5" cstate="print"/>
            <a:srcRect/>
            <a:stretch>
              <a:fillRect/>
            </a:stretch>
          </p:blipFill>
          <p:spPr bwMode="auto">
            <a:xfrm>
              <a:off x="1997" y="2032"/>
              <a:ext cx="1354" cy="1469"/>
            </a:xfrm>
            <a:prstGeom prst="rect">
              <a:avLst/>
            </a:prstGeom>
            <a:noFill/>
            <a:ln w="9525">
              <a:noFill/>
              <a:miter lim="800000"/>
              <a:headEnd/>
              <a:tailEnd/>
            </a:ln>
          </p:spPr>
        </p:pic>
        <p:sp>
          <p:nvSpPr>
            <p:cNvPr id="20" name="Oval 17"/>
            <p:cNvSpPr>
              <a:spLocks noChangeArrowheads="1"/>
            </p:cNvSpPr>
            <p:nvPr/>
          </p:nvSpPr>
          <p:spPr bwMode="auto">
            <a:xfrm>
              <a:off x="2813" y="2832"/>
              <a:ext cx="392" cy="393"/>
            </a:xfrm>
            <a:prstGeom prst="ellipse">
              <a:avLst/>
            </a:prstGeom>
            <a:noFill/>
            <a:ln w="12700">
              <a:solidFill>
                <a:srgbClr val="FF0000"/>
              </a:solidFill>
              <a:round/>
              <a:headEnd type="none" w="sm" len="sm"/>
              <a:tailEnd type="none" w="sm" len="sm"/>
            </a:ln>
          </p:spPr>
          <p:txBody>
            <a:bodyPr wrap="none" anchor="ctr"/>
            <a:lstStyle/>
            <a:p>
              <a:endParaRPr lang="en-GB"/>
            </a:p>
          </p:txBody>
        </p:sp>
      </p:grpSp>
      <p:sp>
        <p:nvSpPr>
          <p:cNvPr id="21" name="Rectangle 20"/>
          <p:cNvSpPr txBox="1">
            <a:spLocks noChangeArrowheads="1"/>
          </p:cNvSpPr>
          <p:nvPr/>
        </p:nvSpPr>
        <p:spPr>
          <a:xfrm>
            <a:off x="301625" y="146050"/>
            <a:ext cx="8518525"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a:lstStyle>
          <a:p>
            <a:pPr eaLnBrk="1" hangingPunct="1"/>
            <a:r>
              <a:rPr lang="en-GB" sz="3200" b="1" kern="0" smtClean="0">
                <a:solidFill>
                  <a:srgbClr val="FFFF00"/>
                </a:solidFill>
              </a:rPr>
              <a:t>What do the medial and lateral pain pathways do?</a:t>
            </a:r>
            <a:endParaRPr lang="en-GB" sz="3200" b="1" kern="0" dirty="0" smtClean="0">
              <a:solidFill>
                <a:srgbClr val="FFFF00"/>
              </a:solidFill>
            </a:endParaRPr>
          </a:p>
        </p:txBody>
      </p:sp>
      <p:sp>
        <p:nvSpPr>
          <p:cNvPr id="22" name="Rounded Rectangle 21"/>
          <p:cNvSpPr/>
          <p:nvPr/>
        </p:nvSpPr>
        <p:spPr>
          <a:xfrm>
            <a:off x="179512" y="2060848"/>
            <a:ext cx="3528392" cy="1296144"/>
          </a:xfrm>
          <a:prstGeom prst="roundRect">
            <a:avLst/>
          </a:prstGeom>
          <a:ln/>
        </p:spPr>
        <p:style>
          <a:lnRef idx="0">
            <a:schemeClr val="accent2"/>
          </a:lnRef>
          <a:fillRef idx="1003">
            <a:schemeClr val="lt1"/>
          </a:fillRef>
          <a:effectRef idx="3">
            <a:schemeClr val="accent2"/>
          </a:effectRef>
          <a:fontRef idx="minor">
            <a:schemeClr val="lt1"/>
          </a:fontRef>
        </p:style>
        <p:txBody>
          <a:bodyPr anchor="ctr"/>
          <a:lstStyle/>
          <a:p>
            <a:pPr>
              <a:spcBef>
                <a:spcPct val="0"/>
              </a:spcBef>
              <a:defRPr/>
            </a:pPr>
            <a:r>
              <a:rPr lang="en-GB" sz="2000" dirty="0">
                <a:solidFill>
                  <a:srgbClr val="FF0000"/>
                </a:solidFill>
                <a:latin typeface="+mj-lt"/>
              </a:rPr>
              <a:t>MEDIAL PAIN SYSTEM</a:t>
            </a:r>
          </a:p>
          <a:p>
            <a:pPr>
              <a:spcBef>
                <a:spcPct val="0"/>
              </a:spcBef>
              <a:defRPr/>
            </a:pPr>
            <a:r>
              <a:rPr lang="en-GB" sz="2000" dirty="0">
                <a:solidFill>
                  <a:srgbClr val="FF0000"/>
                </a:solidFill>
                <a:latin typeface="+mj-lt"/>
              </a:rPr>
              <a:t>activation with attention </a:t>
            </a:r>
          </a:p>
          <a:p>
            <a:pPr>
              <a:spcBef>
                <a:spcPct val="0"/>
              </a:spcBef>
              <a:defRPr/>
            </a:pPr>
            <a:r>
              <a:rPr lang="en-GB" sz="2000" dirty="0">
                <a:solidFill>
                  <a:srgbClr val="FF0000"/>
                </a:solidFill>
                <a:latin typeface="+mj-lt"/>
              </a:rPr>
              <a:t>to </a:t>
            </a:r>
            <a:r>
              <a:rPr lang="en-GB" sz="2000" b="1" dirty="0">
                <a:solidFill>
                  <a:srgbClr val="FF0000"/>
                </a:solidFill>
                <a:latin typeface="+mj-lt"/>
              </a:rPr>
              <a:t>UNPLEASANTNESS</a:t>
            </a:r>
            <a:r>
              <a:rPr lang="en-GB" sz="2000" dirty="0">
                <a:solidFill>
                  <a:srgbClr val="FF0000"/>
                </a:solidFill>
                <a:latin typeface="+mj-lt"/>
              </a:rPr>
              <a:t> </a:t>
            </a:r>
          </a:p>
          <a:p>
            <a:pPr>
              <a:spcBef>
                <a:spcPct val="0"/>
              </a:spcBef>
              <a:defRPr/>
            </a:pPr>
            <a:r>
              <a:rPr lang="en-GB" sz="2000" dirty="0">
                <a:solidFill>
                  <a:srgbClr val="FF0000"/>
                </a:solidFill>
                <a:latin typeface="+mj-lt"/>
              </a:rPr>
              <a:t>but not Localisation</a:t>
            </a:r>
          </a:p>
        </p:txBody>
      </p:sp>
      <p:sp>
        <p:nvSpPr>
          <p:cNvPr id="23" name="Rounded Rectangle 22"/>
          <p:cNvSpPr/>
          <p:nvPr/>
        </p:nvSpPr>
        <p:spPr>
          <a:xfrm>
            <a:off x="5364088" y="4653136"/>
            <a:ext cx="3528392" cy="1296144"/>
          </a:xfrm>
          <a:prstGeom prst="roundRect">
            <a:avLst/>
          </a:prstGeom>
          <a:ln/>
        </p:spPr>
        <p:style>
          <a:lnRef idx="0">
            <a:schemeClr val="accent2"/>
          </a:lnRef>
          <a:fillRef idx="1003">
            <a:schemeClr val="lt1"/>
          </a:fillRef>
          <a:effectRef idx="3">
            <a:schemeClr val="accent2"/>
          </a:effectRef>
          <a:fontRef idx="minor">
            <a:schemeClr val="lt1"/>
          </a:fontRef>
        </p:style>
        <p:txBody>
          <a:bodyPr anchor="ctr"/>
          <a:lstStyle/>
          <a:p>
            <a:pPr>
              <a:spcBef>
                <a:spcPct val="0"/>
              </a:spcBef>
              <a:defRPr/>
            </a:pPr>
            <a:r>
              <a:rPr lang="en-GB" sz="2000">
                <a:solidFill>
                  <a:srgbClr val="FF0000"/>
                </a:solidFill>
                <a:latin typeface="+mj-lt"/>
                <a:sym typeface="Symbol" pitchFamily="18" charset="2"/>
              </a:rPr>
              <a:t>LATERAL PAIN SYSTEM</a:t>
            </a:r>
          </a:p>
          <a:p>
            <a:pPr>
              <a:spcBef>
                <a:spcPct val="0"/>
              </a:spcBef>
              <a:defRPr/>
            </a:pPr>
            <a:r>
              <a:rPr lang="en-GB" sz="2000">
                <a:solidFill>
                  <a:srgbClr val="FF0000"/>
                </a:solidFill>
                <a:latin typeface="+mj-lt"/>
              </a:rPr>
              <a:t>activation with attention to </a:t>
            </a:r>
          </a:p>
          <a:p>
            <a:pPr>
              <a:spcBef>
                <a:spcPct val="0"/>
              </a:spcBef>
              <a:defRPr/>
            </a:pPr>
            <a:r>
              <a:rPr lang="en-GB" sz="2000" b="1">
                <a:solidFill>
                  <a:srgbClr val="FF0000"/>
                </a:solidFill>
                <a:latin typeface="+mj-lt"/>
              </a:rPr>
              <a:t>LOCALISATION</a:t>
            </a:r>
            <a:r>
              <a:rPr lang="en-GB" sz="2000">
                <a:solidFill>
                  <a:srgbClr val="FF0000"/>
                </a:solidFill>
                <a:latin typeface="+mj-lt"/>
              </a:rPr>
              <a:t> </a:t>
            </a:r>
          </a:p>
          <a:p>
            <a:pPr>
              <a:spcBef>
                <a:spcPct val="0"/>
              </a:spcBef>
              <a:defRPr/>
            </a:pPr>
            <a:r>
              <a:rPr lang="en-GB" sz="2000">
                <a:solidFill>
                  <a:srgbClr val="FF0000"/>
                </a:solidFill>
                <a:latin typeface="+mj-lt"/>
              </a:rPr>
              <a:t>but not Unpleasantness</a:t>
            </a:r>
          </a:p>
        </p:txBody>
      </p:sp>
      <p:sp>
        <p:nvSpPr>
          <p:cNvPr id="24" name="Text Box 3"/>
          <p:cNvSpPr txBox="1">
            <a:spLocks noChangeArrowheads="1"/>
          </p:cNvSpPr>
          <p:nvPr/>
        </p:nvSpPr>
        <p:spPr bwMode="auto">
          <a:xfrm>
            <a:off x="4475983" y="6237312"/>
            <a:ext cx="4596130" cy="400110"/>
          </a:xfrm>
          <a:prstGeom prst="rect">
            <a:avLst/>
          </a:prstGeom>
          <a:noFill/>
          <a:ln w="12700">
            <a:noFill/>
            <a:miter lim="800000"/>
            <a:headEnd type="none" w="sm" len="sm"/>
            <a:tailEnd type="none" w="sm" len="sm"/>
          </a:ln>
        </p:spPr>
        <p:txBody>
          <a:bodyPr wrap="none">
            <a:spAutoFit/>
          </a:bodyPr>
          <a:lstStyle/>
          <a:p>
            <a:pPr algn="l" eaLnBrk="0" hangingPunct="0">
              <a:spcBef>
                <a:spcPct val="0"/>
              </a:spcBef>
            </a:pPr>
            <a:r>
              <a:rPr lang="en-GB" sz="2000" b="1" dirty="0" smtClean="0">
                <a:solidFill>
                  <a:schemeClr val="bg1"/>
                </a:solidFill>
              </a:rPr>
              <a:t>Kulkarni et al.,   </a:t>
            </a:r>
            <a:r>
              <a:rPr lang="en-GB" sz="2000" b="1" dirty="0" err="1" smtClean="0">
                <a:solidFill>
                  <a:schemeClr val="bg1"/>
                </a:solidFill>
              </a:rPr>
              <a:t>Eur</a:t>
            </a:r>
            <a:r>
              <a:rPr lang="en-GB" sz="2000" b="1" dirty="0" smtClean="0">
                <a:solidFill>
                  <a:schemeClr val="bg1"/>
                </a:solidFill>
              </a:rPr>
              <a:t> J </a:t>
            </a:r>
            <a:r>
              <a:rPr lang="en-GB" sz="2000" b="1" dirty="0" err="1" smtClean="0">
                <a:solidFill>
                  <a:schemeClr val="bg1"/>
                </a:solidFill>
              </a:rPr>
              <a:t>Neurosci</a:t>
            </a:r>
            <a:r>
              <a:rPr lang="en-GB" sz="2000" b="1" dirty="0" smtClean="0">
                <a:solidFill>
                  <a:schemeClr val="bg1"/>
                </a:solidFill>
              </a:rPr>
              <a:t> 2005</a:t>
            </a:r>
            <a:endParaRPr lang="en-GB" sz="2000" b="1" dirty="0">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3" descr="http://www.epub.org.br/cm/n03/tecnologia/wave.gif"/>
          <p:cNvPicPr>
            <a:picLocks noChangeAspect="1" noChangeArrowheads="1"/>
          </p:cNvPicPr>
          <p:nvPr/>
        </p:nvPicPr>
        <p:blipFill>
          <a:blip r:embed="rId2" r:link="rId3"/>
          <a:srcRect/>
          <a:stretch>
            <a:fillRect/>
          </a:stretch>
        </p:blipFill>
        <p:spPr bwMode="auto">
          <a:xfrm>
            <a:off x="4230688" y="2471738"/>
            <a:ext cx="4541838" cy="504825"/>
          </a:xfrm>
          <a:prstGeom prst="rect">
            <a:avLst/>
          </a:prstGeom>
          <a:noFill/>
          <a:ln w="9525">
            <a:solidFill>
              <a:schemeClr val="tx1"/>
            </a:solidFill>
            <a:miter lim="800000"/>
            <a:headEnd/>
            <a:tailEnd/>
          </a:ln>
        </p:spPr>
      </p:pic>
      <p:grpSp>
        <p:nvGrpSpPr>
          <p:cNvPr id="5" name="Group 9"/>
          <p:cNvGrpSpPr>
            <a:grpSpLocks/>
          </p:cNvGrpSpPr>
          <p:nvPr/>
        </p:nvGrpSpPr>
        <p:grpSpPr bwMode="auto">
          <a:xfrm>
            <a:off x="4616450" y="2508250"/>
            <a:ext cx="3673475" cy="384175"/>
            <a:chOff x="2908" y="1580"/>
            <a:chExt cx="2314" cy="242"/>
          </a:xfrm>
        </p:grpSpPr>
        <p:sp>
          <p:nvSpPr>
            <p:cNvPr id="6" name="Rectangle 10"/>
            <p:cNvSpPr>
              <a:spLocks noChangeArrowheads="1"/>
            </p:cNvSpPr>
            <p:nvPr/>
          </p:nvSpPr>
          <p:spPr bwMode="auto">
            <a:xfrm>
              <a:off x="2908" y="1580"/>
              <a:ext cx="574" cy="236"/>
            </a:xfrm>
            <a:prstGeom prst="rect">
              <a:avLst/>
            </a:prstGeom>
            <a:solidFill>
              <a:schemeClr val="folHlink">
                <a:alpha val="50195"/>
              </a:schemeClr>
            </a:solidFill>
            <a:ln w="19050">
              <a:noFill/>
              <a:miter lim="800000"/>
              <a:headEnd/>
              <a:tailEnd/>
            </a:ln>
          </p:spPr>
          <p:txBody>
            <a:bodyPr wrap="none" anchor="ctr"/>
            <a:lstStyle/>
            <a:p>
              <a:endParaRPr lang="en-US"/>
            </a:p>
          </p:txBody>
        </p:sp>
        <p:sp>
          <p:nvSpPr>
            <p:cNvPr id="7" name="Rectangle 11"/>
            <p:cNvSpPr>
              <a:spLocks noChangeArrowheads="1"/>
            </p:cNvSpPr>
            <p:nvPr/>
          </p:nvSpPr>
          <p:spPr bwMode="auto">
            <a:xfrm>
              <a:off x="3790" y="1586"/>
              <a:ext cx="574" cy="236"/>
            </a:xfrm>
            <a:prstGeom prst="rect">
              <a:avLst/>
            </a:prstGeom>
            <a:solidFill>
              <a:schemeClr val="folHlink">
                <a:alpha val="50195"/>
              </a:schemeClr>
            </a:solidFill>
            <a:ln w="19050">
              <a:noFill/>
              <a:miter lim="800000"/>
              <a:headEnd/>
              <a:tailEnd/>
            </a:ln>
          </p:spPr>
          <p:txBody>
            <a:bodyPr wrap="none" anchor="ctr"/>
            <a:lstStyle/>
            <a:p>
              <a:endParaRPr lang="en-US"/>
            </a:p>
          </p:txBody>
        </p:sp>
        <p:sp>
          <p:nvSpPr>
            <p:cNvPr id="8" name="Rectangle 12"/>
            <p:cNvSpPr>
              <a:spLocks noChangeArrowheads="1"/>
            </p:cNvSpPr>
            <p:nvPr/>
          </p:nvSpPr>
          <p:spPr bwMode="auto">
            <a:xfrm>
              <a:off x="4648" y="1586"/>
              <a:ext cx="574" cy="236"/>
            </a:xfrm>
            <a:prstGeom prst="rect">
              <a:avLst/>
            </a:prstGeom>
            <a:solidFill>
              <a:schemeClr val="folHlink">
                <a:alpha val="50195"/>
              </a:schemeClr>
            </a:solidFill>
            <a:ln w="19050">
              <a:noFill/>
              <a:miter lim="800000"/>
              <a:headEnd/>
              <a:tailEnd/>
            </a:ln>
          </p:spPr>
          <p:txBody>
            <a:bodyPr wrap="none" anchor="ctr"/>
            <a:lstStyle/>
            <a:p>
              <a:endParaRPr lang="en-US"/>
            </a:p>
          </p:txBody>
        </p:sp>
      </p:grpSp>
      <p:grpSp>
        <p:nvGrpSpPr>
          <p:cNvPr id="9" name="Group 13"/>
          <p:cNvGrpSpPr>
            <a:grpSpLocks/>
          </p:cNvGrpSpPr>
          <p:nvPr/>
        </p:nvGrpSpPr>
        <p:grpSpPr bwMode="auto">
          <a:xfrm>
            <a:off x="4589463" y="2054225"/>
            <a:ext cx="3328987" cy="1317625"/>
            <a:chOff x="2891" y="1294"/>
            <a:chExt cx="2097" cy="830"/>
          </a:xfrm>
        </p:grpSpPr>
        <p:sp>
          <p:nvSpPr>
            <p:cNvPr id="10" name="AutoShape 14"/>
            <p:cNvSpPr>
              <a:spLocks noChangeArrowheads="1"/>
            </p:cNvSpPr>
            <p:nvPr/>
          </p:nvSpPr>
          <p:spPr bwMode="auto">
            <a:xfrm>
              <a:off x="3029" y="1989"/>
              <a:ext cx="153" cy="135"/>
            </a:xfrm>
            <a:prstGeom prst="flowChartExtract">
              <a:avLst/>
            </a:prstGeom>
            <a:solidFill>
              <a:srgbClr val="FF0000"/>
            </a:solidFill>
            <a:ln w="9525">
              <a:solidFill>
                <a:schemeClr val="bg1"/>
              </a:solidFill>
              <a:miter lim="800000"/>
              <a:headEnd/>
              <a:tailEnd/>
            </a:ln>
          </p:spPr>
          <p:txBody>
            <a:bodyPr wrap="none" anchor="ctr"/>
            <a:lstStyle/>
            <a:p>
              <a:endParaRPr lang="en-US"/>
            </a:p>
          </p:txBody>
        </p:sp>
        <p:sp>
          <p:nvSpPr>
            <p:cNvPr id="11" name="Line 15"/>
            <p:cNvSpPr>
              <a:spLocks noChangeShapeType="1"/>
            </p:cNvSpPr>
            <p:nvPr/>
          </p:nvSpPr>
          <p:spPr bwMode="auto">
            <a:xfrm>
              <a:off x="3109" y="1514"/>
              <a:ext cx="1" cy="439"/>
            </a:xfrm>
            <a:prstGeom prst="line">
              <a:avLst/>
            </a:prstGeom>
            <a:noFill/>
            <a:ln w="15875">
              <a:solidFill>
                <a:srgbClr val="FF0000"/>
              </a:solidFill>
              <a:prstDash val="dash"/>
              <a:round/>
              <a:headEnd/>
              <a:tailEnd/>
            </a:ln>
          </p:spPr>
          <p:txBody>
            <a:bodyPr/>
            <a:lstStyle/>
            <a:p>
              <a:endParaRPr lang="en-US"/>
            </a:p>
          </p:txBody>
        </p:sp>
        <p:sp>
          <p:nvSpPr>
            <p:cNvPr id="12" name="Text Box 16"/>
            <p:cNvSpPr txBox="1">
              <a:spLocks noChangeArrowheads="1"/>
            </p:cNvSpPr>
            <p:nvPr/>
          </p:nvSpPr>
          <p:spPr bwMode="auto">
            <a:xfrm>
              <a:off x="2891" y="1294"/>
              <a:ext cx="351" cy="192"/>
            </a:xfrm>
            <a:prstGeom prst="rect">
              <a:avLst/>
            </a:prstGeom>
            <a:noFill/>
            <a:ln w="9525">
              <a:noFill/>
              <a:miter lim="800000"/>
              <a:headEnd/>
              <a:tailEnd/>
            </a:ln>
          </p:spPr>
          <p:txBody>
            <a:bodyPr wrap="none">
              <a:spAutoFit/>
            </a:bodyPr>
            <a:lstStyle/>
            <a:p>
              <a:pPr eaLnBrk="0" hangingPunct="0"/>
              <a:r>
                <a:rPr lang="en-US" sz="1400">
                  <a:solidFill>
                    <a:srgbClr val="FF0000"/>
                  </a:solidFill>
                </a:rPr>
                <a:t>Zap!</a:t>
              </a:r>
            </a:p>
          </p:txBody>
        </p:sp>
        <p:sp>
          <p:nvSpPr>
            <p:cNvPr id="13" name="Line 17"/>
            <p:cNvSpPr>
              <a:spLocks noChangeShapeType="1"/>
            </p:cNvSpPr>
            <p:nvPr/>
          </p:nvSpPr>
          <p:spPr bwMode="auto">
            <a:xfrm>
              <a:off x="3991" y="1514"/>
              <a:ext cx="1" cy="439"/>
            </a:xfrm>
            <a:prstGeom prst="line">
              <a:avLst/>
            </a:prstGeom>
            <a:noFill/>
            <a:ln w="15875">
              <a:solidFill>
                <a:srgbClr val="FF0000"/>
              </a:solidFill>
              <a:prstDash val="dash"/>
              <a:round/>
              <a:headEnd/>
              <a:tailEnd/>
            </a:ln>
          </p:spPr>
          <p:txBody>
            <a:bodyPr/>
            <a:lstStyle/>
            <a:p>
              <a:endParaRPr lang="en-US"/>
            </a:p>
          </p:txBody>
        </p:sp>
        <p:sp>
          <p:nvSpPr>
            <p:cNvPr id="14" name="Line 18"/>
            <p:cNvSpPr>
              <a:spLocks noChangeShapeType="1"/>
            </p:cNvSpPr>
            <p:nvPr/>
          </p:nvSpPr>
          <p:spPr bwMode="auto">
            <a:xfrm>
              <a:off x="4861" y="1508"/>
              <a:ext cx="1" cy="439"/>
            </a:xfrm>
            <a:prstGeom prst="line">
              <a:avLst/>
            </a:prstGeom>
            <a:noFill/>
            <a:ln w="15875">
              <a:solidFill>
                <a:srgbClr val="FF0000"/>
              </a:solidFill>
              <a:prstDash val="dash"/>
              <a:round/>
              <a:headEnd/>
              <a:tailEnd/>
            </a:ln>
          </p:spPr>
          <p:txBody>
            <a:bodyPr/>
            <a:lstStyle/>
            <a:p>
              <a:endParaRPr lang="en-US"/>
            </a:p>
          </p:txBody>
        </p:sp>
        <p:sp>
          <p:nvSpPr>
            <p:cNvPr id="15" name="AutoShape 19"/>
            <p:cNvSpPr>
              <a:spLocks noChangeArrowheads="1"/>
            </p:cNvSpPr>
            <p:nvPr/>
          </p:nvSpPr>
          <p:spPr bwMode="auto">
            <a:xfrm>
              <a:off x="3905" y="1989"/>
              <a:ext cx="153" cy="135"/>
            </a:xfrm>
            <a:prstGeom prst="flowChartExtract">
              <a:avLst/>
            </a:prstGeom>
            <a:solidFill>
              <a:srgbClr val="FF0000"/>
            </a:solidFill>
            <a:ln w="9525">
              <a:solidFill>
                <a:schemeClr val="bg1"/>
              </a:solidFill>
              <a:miter lim="800000"/>
              <a:headEnd/>
              <a:tailEnd/>
            </a:ln>
          </p:spPr>
          <p:txBody>
            <a:bodyPr wrap="none" anchor="ctr"/>
            <a:lstStyle/>
            <a:p>
              <a:endParaRPr lang="en-US"/>
            </a:p>
          </p:txBody>
        </p:sp>
        <p:sp>
          <p:nvSpPr>
            <p:cNvPr id="16" name="AutoShape 20"/>
            <p:cNvSpPr>
              <a:spLocks noChangeArrowheads="1"/>
            </p:cNvSpPr>
            <p:nvPr/>
          </p:nvSpPr>
          <p:spPr bwMode="auto">
            <a:xfrm>
              <a:off x="4775" y="1989"/>
              <a:ext cx="153" cy="135"/>
            </a:xfrm>
            <a:prstGeom prst="flowChartExtract">
              <a:avLst/>
            </a:prstGeom>
            <a:solidFill>
              <a:srgbClr val="FF0000"/>
            </a:solidFill>
            <a:ln w="9525">
              <a:solidFill>
                <a:schemeClr val="bg1"/>
              </a:solidFill>
              <a:miter lim="800000"/>
              <a:headEnd/>
              <a:tailEnd/>
            </a:ln>
          </p:spPr>
          <p:txBody>
            <a:bodyPr wrap="none" anchor="ctr"/>
            <a:lstStyle/>
            <a:p>
              <a:endParaRPr lang="en-US"/>
            </a:p>
          </p:txBody>
        </p:sp>
        <p:sp>
          <p:nvSpPr>
            <p:cNvPr id="17" name="Text Box 21"/>
            <p:cNvSpPr txBox="1">
              <a:spLocks noChangeArrowheads="1"/>
            </p:cNvSpPr>
            <p:nvPr/>
          </p:nvSpPr>
          <p:spPr bwMode="auto">
            <a:xfrm>
              <a:off x="3755" y="1294"/>
              <a:ext cx="351" cy="192"/>
            </a:xfrm>
            <a:prstGeom prst="rect">
              <a:avLst/>
            </a:prstGeom>
            <a:noFill/>
            <a:ln w="9525">
              <a:noFill/>
              <a:miter lim="800000"/>
              <a:headEnd/>
              <a:tailEnd/>
            </a:ln>
          </p:spPr>
          <p:txBody>
            <a:bodyPr wrap="none">
              <a:spAutoFit/>
            </a:bodyPr>
            <a:lstStyle/>
            <a:p>
              <a:pPr eaLnBrk="0" hangingPunct="0"/>
              <a:r>
                <a:rPr lang="en-US" sz="1400">
                  <a:solidFill>
                    <a:srgbClr val="FF0000"/>
                  </a:solidFill>
                </a:rPr>
                <a:t>Zap!</a:t>
              </a:r>
            </a:p>
          </p:txBody>
        </p:sp>
        <p:sp>
          <p:nvSpPr>
            <p:cNvPr id="18" name="Text Box 22"/>
            <p:cNvSpPr txBox="1">
              <a:spLocks noChangeArrowheads="1"/>
            </p:cNvSpPr>
            <p:nvPr/>
          </p:nvSpPr>
          <p:spPr bwMode="auto">
            <a:xfrm>
              <a:off x="4637" y="1294"/>
              <a:ext cx="351" cy="192"/>
            </a:xfrm>
            <a:prstGeom prst="rect">
              <a:avLst/>
            </a:prstGeom>
            <a:noFill/>
            <a:ln w="9525">
              <a:noFill/>
              <a:miter lim="800000"/>
              <a:headEnd/>
              <a:tailEnd/>
            </a:ln>
          </p:spPr>
          <p:txBody>
            <a:bodyPr wrap="none">
              <a:spAutoFit/>
            </a:bodyPr>
            <a:lstStyle/>
            <a:p>
              <a:pPr eaLnBrk="0" hangingPunct="0"/>
              <a:r>
                <a:rPr lang="en-US" sz="1400">
                  <a:solidFill>
                    <a:srgbClr val="FF0000"/>
                  </a:solidFill>
                </a:rPr>
                <a:t>Zap!</a:t>
              </a:r>
            </a:p>
          </p:txBody>
        </p:sp>
      </p:grpSp>
      <p:pic>
        <p:nvPicPr>
          <p:cNvPr id="19" name="Picture 26" descr="LEP setup 2"/>
          <p:cNvPicPr>
            <a:picLocks noChangeAspect="1" noChangeArrowheads="1"/>
          </p:cNvPicPr>
          <p:nvPr/>
        </p:nvPicPr>
        <p:blipFill>
          <a:blip r:embed="rId4"/>
          <a:srcRect/>
          <a:stretch>
            <a:fillRect/>
          </a:stretch>
        </p:blipFill>
        <p:spPr bwMode="auto">
          <a:xfrm>
            <a:off x="239713" y="1665288"/>
            <a:ext cx="3476625" cy="4473575"/>
          </a:xfrm>
          <a:prstGeom prst="rect">
            <a:avLst/>
          </a:prstGeom>
          <a:noFill/>
          <a:ln w="9525">
            <a:noFill/>
            <a:miter lim="800000"/>
            <a:headEnd/>
            <a:tailEnd/>
          </a:ln>
        </p:spPr>
      </p:pic>
      <p:grpSp>
        <p:nvGrpSpPr>
          <p:cNvPr id="20" name="Group 27"/>
          <p:cNvGrpSpPr>
            <a:grpSpLocks/>
          </p:cNvGrpSpPr>
          <p:nvPr/>
        </p:nvGrpSpPr>
        <p:grpSpPr bwMode="auto">
          <a:xfrm>
            <a:off x="3817938" y="3725863"/>
            <a:ext cx="2279650" cy="2389187"/>
            <a:chOff x="2405" y="2347"/>
            <a:chExt cx="1436" cy="1505"/>
          </a:xfrm>
        </p:grpSpPr>
        <p:grpSp>
          <p:nvGrpSpPr>
            <p:cNvPr id="21" name="Group 28"/>
            <p:cNvGrpSpPr>
              <a:grpSpLocks/>
            </p:cNvGrpSpPr>
            <p:nvPr/>
          </p:nvGrpSpPr>
          <p:grpSpPr bwMode="auto">
            <a:xfrm>
              <a:off x="2405" y="2347"/>
              <a:ext cx="1436" cy="1505"/>
              <a:chOff x="2405" y="2347"/>
              <a:chExt cx="1436" cy="1505"/>
            </a:xfrm>
          </p:grpSpPr>
          <p:sp>
            <p:nvSpPr>
              <p:cNvPr id="24" name="Text Box 29"/>
              <p:cNvSpPr txBox="1">
                <a:spLocks noChangeArrowheads="1"/>
              </p:cNvSpPr>
              <p:nvPr/>
            </p:nvSpPr>
            <p:spPr bwMode="auto">
              <a:xfrm>
                <a:off x="2865" y="2347"/>
                <a:ext cx="489" cy="288"/>
              </a:xfrm>
              <a:prstGeom prst="rect">
                <a:avLst/>
              </a:prstGeom>
              <a:noFill/>
              <a:ln w="9525">
                <a:noFill/>
                <a:miter lim="800000"/>
                <a:headEnd/>
                <a:tailEnd/>
              </a:ln>
            </p:spPr>
            <p:txBody>
              <a:bodyPr wrap="none">
                <a:spAutoFit/>
              </a:bodyPr>
              <a:lstStyle/>
              <a:p>
                <a:pPr eaLnBrk="0" hangingPunct="0"/>
                <a:r>
                  <a:rPr lang="en-US" sz="2400">
                    <a:solidFill>
                      <a:srgbClr val="FFFF00"/>
                    </a:solidFill>
                  </a:rPr>
                  <a:t>LEP</a:t>
                </a:r>
              </a:p>
            </p:txBody>
          </p:sp>
          <p:pic>
            <p:nvPicPr>
              <p:cNvPr id="25" name="Picture 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6" y="2637"/>
                <a:ext cx="1435" cy="1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6" name="Line 31"/>
              <p:cNvSpPr>
                <a:spLocks noChangeShapeType="1"/>
              </p:cNvSpPr>
              <p:nvPr/>
            </p:nvSpPr>
            <p:spPr bwMode="auto">
              <a:xfrm>
                <a:off x="2621" y="2822"/>
                <a:ext cx="7" cy="1016"/>
              </a:xfrm>
              <a:prstGeom prst="line">
                <a:avLst/>
              </a:prstGeom>
              <a:noFill/>
              <a:ln w="19050">
                <a:solidFill>
                  <a:srgbClr val="FF0000"/>
                </a:solidFill>
                <a:prstDash val="dash"/>
                <a:round/>
                <a:headEnd/>
                <a:tailEnd/>
              </a:ln>
            </p:spPr>
            <p:txBody>
              <a:bodyPr/>
              <a:lstStyle/>
              <a:p>
                <a:endParaRPr lang="en-US"/>
              </a:p>
            </p:txBody>
          </p:sp>
          <p:sp>
            <p:nvSpPr>
              <p:cNvPr id="27" name="Text Box 32"/>
              <p:cNvSpPr txBox="1">
                <a:spLocks noChangeArrowheads="1"/>
              </p:cNvSpPr>
              <p:nvPr/>
            </p:nvSpPr>
            <p:spPr bwMode="auto">
              <a:xfrm>
                <a:off x="2405" y="2668"/>
                <a:ext cx="351" cy="192"/>
              </a:xfrm>
              <a:prstGeom prst="rect">
                <a:avLst/>
              </a:prstGeom>
              <a:noFill/>
              <a:ln w="9525">
                <a:noFill/>
                <a:miter lim="800000"/>
                <a:headEnd/>
                <a:tailEnd/>
              </a:ln>
            </p:spPr>
            <p:txBody>
              <a:bodyPr wrap="none">
                <a:spAutoFit/>
              </a:bodyPr>
              <a:lstStyle/>
              <a:p>
                <a:pPr eaLnBrk="0" hangingPunct="0"/>
                <a:r>
                  <a:rPr lang="en-US" sz="1400">
                    <a:solidFill>
                      <a:srgbClr val="FF0000"/>
                    </a:solidFill>
                  </a:rPr>
                  <a:t>Zap!</a:t>
                </a:r>
              </a:p>
            </p:txBody>
          </p:sp>
          <p:sp>
            <p:nvSpPr>
              <p:cNvPr id="28" name="AutoShape 33"/>
              <p:cNvSpPr>
                <a:spLocks noChangeArrowheads="1"/>
              </p:cNvSpPr>
              <p:nvPr/>
            </p:nvSpPr>
            <p:spPr bwMode="auto">
              <a:xfrm>
                <a:off x="2549" y="3669"/>
                <a:ext cx="153" cy="135"/>
              </a:xfrm>
              <a:prstGeom prst="flowChartExtract">
                <a:avLst/>
              </a:prstGeom>
              <a:solidFill>
                <a:srgbClr val="FF0000"/>
              </a:solidFill>
              <a:ln w="9525">
                <a:solidFill>
                  <a:schemeClr val="bg1"/>
                </a:solidFill>
                <a:miter lim="800000"/>
                <a:headEnd/>
                <a:tailEnd/>
              </a:ln>
            </p:spPr>
            <p:txBody>
              <a:bodyPr wrap="none" anchor="ctr"/>
              <a:lstStyle/>
              <a:p>
                <a:endParaRPr lang="en-US"/>
              </a:p>
            </p:txBody>
          </p:sp>
        </p:grpSp>
        <p:sp>
          <p:nvSpPr>
            <p:cNvPr id="22" name="Text Box 34"/>
            <p:cNvSpPr txBox="1">
              <a:spLocks noChangeArrowheads="1"/>
            </p:cNvSpPr>
            <p:nvPr/>
          </p:nvSpPr>
          <p:spPr bwMode="auto">
            <a:xfrm>
              <a:off x="2733" y="2678"/>
              <a:ext cx="42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r" eaLnBrk="0" hangingPunct="0">
                <a:defRPr/>
              </a:pPr>
              <a:r>
                <a:rPr lang="en-GB" sz="1600" b="0">
                  <a:solidFill>
                    <a:srgbClr val="000099"/>
                  </a:solidFill>
                  <a:latin typeface="Arial" charset="0"/>
                  <a:ea typeface="ＭＳ Ｐゴシック" charset="0"/>
                </a:rPr>
                <a:t>N300</a:t>
              </a:r>
            </a:p>
          </p:txBody>
        </p:sp>
        <p:sp>
          <p:nvSpPr>
            <p:cNvPr id="23" name="Text Box 35"/>
            <p:cNvSpPr txBox="1">
              <a:spLocks noChangeArrowheads="1"/>
            </p:cNvSpPr>
            <p:nvPr/>
          </p:nvSpPr>
          <p:spPr bwMode="auto">
            <a:xfrm>
              <a:off x="2848" y="3637"/>
              <a:ext cx="41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r" eaLnBrk="0" hangingPunct="0">
                <a:defRPr/>
              </a:pPr>
              <a:r>
                <a:rPr lang="en-GB" sz="1600" b="0">
                  <a:solidFill>
                    <a:srgbClr val="000099"/>
                  </a:solidFill>
                  <a:latin typeface="Arial" charset="0"/>
                  <a:ea typeface="ＭＳ Ｐゴシック" charset="0"/>
                </a:rPr>
                <a:t>P450</a:t>
              </a:r>
            </a:p>
          </p:txBody>
        </p:sp>
      </p:grpSp>
      <p:sp>
        <p:nvSpPr>
          <p:cNvPr id="29" name="Text Box 37"/>
          <p:cNvSpPr txBox="1">
            <a:spLocks noChangeArrowheads="1"/>
          </p:cNvSpPr>
          <p:nvPr/>
        </p:nvSpPr>
        <p:spPr bwMode="auto">
          <a:xfrm>
            <a:off x="304800" y="952500"/>
            <a:ext cx="1473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sz="2000" b="0" i="1">
                <a:latin typeface="Arial" charset="0"/>
                <a:ea typeface="ＭＳ Ｐゴシック" charset="0"/>
              </a:rPr>
              <a:t>this is fun!</a:t>
            </a:r>
          </a:p>
        </p:txBody>
      </p:sp>
      <p:sp>
        <p:nvSpPr>
          <p:cNvPr id="30" name="Text Box 38"/>
          <p:cNvSpPr txBox="1">
            <a:spLocks noChangeArrowheads="1"/>
          </p:cNvSpPr>
          <p:nvPr/>
        </p:nvSpPr>
        <p:spPr bwMode="auto">
          <a:xfrm>
            <a:off x="4572000" y="1196975"/>
            <a:ext cx="38877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GB" b="0" i="1">
                <a:solidFill>
                  <a:srgbClr val="FFFF00"/>
                </a:solidFill>
                <a:latin typeface="Arial" charset="0"/>
                <a:ea typeface="ＭＳ Ｐゴシック" charset="0"/>
                <a:cs typeface="Times New Roman" charset="0"/>
              </a:rPr>
              <a:t>Laser pulse 	: 100 - 150 ms</a:t>
            </a:r>
          </a:p>
          <a:p>
            <a:pPr>
              <a:defRPr/>
            </a:pPr>
            <a:r>
              <a:rPr lang="en-GB" b="0" i="1">
                <a:solidFill>
                  <a:srgbClr val="FFFF00"/>
                </a:solidFill>
                <a:latin typeface="Arial" charset="0"/>
                <a:ea typeface="ＭＳ Ｐゴシック" charset="0"/>
                <a:cs typeface="Times New Roman" charset="0"/>
              </a:rPr>
              <a:t>ISI 	 	: 10 s</a:t>
            </a:r>
          </a:p>
        </p:txBody>
      </p:sp>
      <p:grpSp>
        <p:nvGrpSpPr>
          <p:cNvPr id="31" name="Group 23"/>
          <p:cNvGrpSpPr>
            <a:grpSpLocks/>
          </p:cNvGrpSpPr>
          <p:nvPr/>
        </p:nvGrpSpPr>
        <p:grpSpPr bwMode="auto">
          <a:xfrm>
            <a:off x="6134100" y="4078288"/>
            <a:ext cx="2943225" cy="2443162"/>
            <a:chOff x="3864" y="2503"/>
            <a:chExt cx="1854" cy="1539"/>
          </a:xfrm>
        </p:grpSpPr>
        <p:pic>
          <p:nvPicPr>
            <p:cNvPr id="32" name="Picture 24"/>
            <p:cNvPicPr>
              <a:picLocks noChangeAspect="1" noChangeArrowheads="1"/>
            </p:cNvPicPr>
            <p:nvPr/>
          </p:nvPicPr>
          <p:blipFill>
            <a:blip r:embed="rId6">
              <a:extLst>
                <a:ext uri="{28A0092B-C50C-407E-A947-70E740481C1C}">
                  <a14:useLocalDpi xmlns:a14="http://schemas.microsoft.com/office/drawing/2010/main" val="0"/>
                </a:ext>
              </a:extLst>
            </a:blip>
            <a:srcRect l="9302" t="10129" r="4880" b="5246"/>
            <a:stretch>
              <a:fillRect/>
            </a:stretch>
          </p:blipFill>
          <p:spPr bwMode="auto">
            <a:xfrm>
              <a:off x="3864" y="2503"/>
              <a:ext cx="1854" cy="1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3" name="Rectangle 25"/>
            <p:cNvSpPr>
              <a:spLocks noChangeArrowheads="1"/>
            </p:cNvSpPr>
            <p:nvPr/>
          </p:nvSpPr>
          <p:spPr bwMode="auto">
            <a:xfrm>
              <a:off x="4665" y="3150"/>
              <a:ext cx="186" cy="273"/>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grpSp>
      <p:sp>
        <p:nvSpPr>
          <p:cNvPr id="34" name="Rectangle 7"/>
          <p:cNvSpPr>
            <a:spLocks noChangeArrowheads="1"/>
          </p:cNvSpPr>
          <p:nvPr/>
        </p:nvSpPr>
        <p:spPr bwMode="auto">
          <a:xfrm>
            <a:off x="8375650" y="2984500"/>
            <a:ext cx="7683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eaLnBrk="0" hangingPunct="0">
              <a:defRPr/>
            </a:pPr>
            <a:r>
              <a:rPr lang="en-US" sz="1200" b="0" dirty="0">
                <a:solidFill>
                  <a:schemeClr val="bg1"/>
                </a:solidFill>
                <a:latin typeface="Arial" charset="0"/>
                <a:ea typeface="ＭＳ Ｐゴシック" charset="0"/>
              </a:rPr>
              <a:t>Time </a:t>
            </a:r>
            <a:r>
              <a:rPr lang="en-US" sz="1200" b="0" dirty="0" err="1">
                <a:solidFill>
                  <a:schemeClr val="bg1"/>
                </a:solidFill>
                <a:latin typeface="Arial" charset="0"/>
                <a:ea typeface="ＭＳ Ｐゴシック" charset="0"/>
              </a:rPr>
              <a:t>ms</a:t>
            </a:r>
            <a:endParaRPr lang="en-GB" sz="1200" b="0" dirty="0">
              <a:solidFill>
                <a:schemeClr val="bg1"/>
              </a:solidFill>
              <a:latin typeface="Arial" charset="0"/>
              <a:ea typeface="ＭＳ Ｐゴシック" charset="0"/>
            </a:endParaRPr>
          </a:p>
        </p:txBody>
      </p:sp>
      <p:sp>
        <p:nvSpPr>
          <p:cNvPr id="35" name="Text Box 5"/>
          <p:cNvSpPr txBox="1">
            <a:spLocks noChangeArrowheads="1"/>
          </p:cNvSpPr>
          <p:nvPr/>
        </p:nvSpPr>
        <p:spPr bwMode="auto">
          <a:xfrm>
            <a:off x="3771900" y="2000250"/>
            <a:ext cx="423863" cy="274638"/>
          </a:xfrm>
          <a:prstGeom prst="rect">
            <a:avLst/>
          </a:prstGeom>
          <a:noFill/>
          <a:ln w="9525">
            <a:noFill/>
            <a:miter lim="800000"/>
            <a:headEnd/>
            <a:tailEnd/>
          </a:ln>
        </p:spPr>
        <p:txBody>
          <a:bodyPr wrap="none">
            <a:spAutoFit/>
          </a:bodyPr>
          <a:lstStyle/>
          <a:p>
            <a:pPr eaLnBrk="0" hangingPunct="0"/>
            <a:r>
              <a:rPr lang="en-US" sz="1200" b="0" dirty="0">
                <a:solidFill>
                  <a:schemeClr val="bg1"/>
                </a:solidFill>
              </a:rPr>
              <a:t>-µV</a:t>
            </a:r>
          </a:p>
        </p:txBody>
      </p:sp>
      <p:sp>
        <p:nvSpPr>
          <p:cNvPr id="36" name="Text Box 6"/>
          <p:cNvSpPr txBox="1">
            <a:spLocks noChangeArrowheads="1"/>
          </p:cNvSpPr>
          <p:nvPr/>
        </p:nvSpPr>
        <p:spPr bwMode="auto">
          <a:xfrm>
            <a:off x="3752850" y="3125788"/>
            <a:ext cx="461963" cy="274638"/>
          </a:xfrm>
          <a:prstGeom prst="rect">
            <a:avLst/>
          </a:prstGeom>
          <a:noFill/>
          <a:ln w="9525">
            <a:noFill/>
            <a:miter lim="800000"/>
            <a:headEnd/>
            <a:tailEnd/>
          </a:ln>
        </p:spPr>
        <p:txBody>
          <a:bodyPr wrap="none">
            <a:spAutoFit/>
          </a:bodyPr>
          <a:lstStyle/>
          <a:p>
            <a:pPr eaLnBrk="0" hangingPunct="0"/>
            <a:r>
              <a:rPr lang="en-US" sz="1200" b="0" dirty="0">
                <a:solidFill>
                  <a:schemeClr val="bg1"/>
                </a:solidFill>
              </a:rPr>
              <a:t>+µV</a:t>
            </a:r>
          </a:p>
        </p:txBody>
      </p:sp>
      <p:sp>
        <p:nvSpPr>
          <p:cNvPr id="37" name="Line 4"/>
          <p:cNvSpPr>
            <a:spLocks noChangeShapeType="1"/>
          </p:cNvSpPr>
          <p:nvPr/>
        </p:nvSpPr>
        <p:spPr bwMode="auto">
          <a:xfrm>
            <a:off x="4210050" y="2163763"/>
            <a:ext cx="1588" cy="1073150"/>
          </a:xfrm>
          <a:prstGeom prst="line">
            <a:avLst/>
          </a:prstGeom>
          <a:noFill/>
          <a:ln w="9525">
            <a:solidFill>
              <a:schemeClr val="bg1"/>
            </a:solidFill>
            <a:round/>
            <a:headEnd/>
            <a:tailEnd/>
          </a:ln>
        </p:spPr>
        <p:txBody>
          <a:bodyPr/>
          <a:lstStyle/>
          <a:p>
            <a:endParaRPr lang="en-US"/>
          </a:p>
        </p:txBody>
      </p:sp>
      <p:sp>
        <p:nvSpPr>
          <p:cNvPr id="43" name="AutoShape 36"/>
          <p:cNvSpPr>
            <a:spLocks noChangeArrowheads="1"/>
          </p:cNvSpPr>
          <p:nvPr/>
        </p:nvSpPr>
        <p:spPr bwMode="auto">
          <a:xfrm>
            <a:off x="0" y="723900"/>
            <a:ext cx="1930400" cy="952500"/>
          </a:xfrm>
          <a:prstGeom prst="cloudCallout">
            <a:avLst>
              <a:gd name="adj1" fmla="val 12829"/>
              <a:gd name="adj2" fmla="val 91833"/>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lgn="ctr">
              <a:defRPr/>
            </a:pPr>
            <a:endParaRPr lang="en-US" sz="2000" b="0">
              <a:latin typeface="Arial" charset="0"/>
              <a:ea typeface="ＭＳ Ｐゴシック" charset="0"/>
            </a:endParaRPr>
          </a:p>
        </p:txBody>
      </p:sp>
      <p:sp>
        <p:nvSpPr>
          <p:cNvPr id="44" name="Text Box 37"/>
          <p:cNvSpPr txBox="1">
            <a:spLocks noChangeArrowheads="1"/>
          </p:cNvSpPr>
          <p:nvPr/>
        </p:nvSpPr>
        <p:spPr bwMode="auto">
          <a:xfrm>
            <a:off x="290513" y="956685"/>
            <a:ext cx="1473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sz="2000" b="0" i="1" dirty="0">
                <a:latin typeface="Arial" charset="0"/>
                <a:ea typeface="ＭＳ Ｐゴシック" charset="0"/>
              </a:rPr>
              <a:t>this is fun!</a:t>
            </a:r>
          </a:p>
        </p:txBody>
      </p:sp>
      <p:sp>
        <p:nvSpPr>
          <p:cNvPr id="45" name="Text Box 8"/>
          <p:cNvSpPr txBox="1">
            <a:spLocks noChangeArrowheads="1"/>
          </p:cNvSpPr>
          <p:nvPr/>
        </p:nvSpPr>
        <p:spPr bwMode="auto">
          <a:xfrm>
            <a:off x="133350" y="7938"/>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GB" sz="4400" b="0" dirty="0">
                <a:solidFill>
                  <a:srgbClr val="FFFF00"/>
                </a:solidFill>
                <a:latin typeface="Arial" charset="0"/>
                <a:ea typeface="ＭＳ Ｐゴシック" charset="0"/>
              </a:rPr>
              <a:t>Laser evoked potentials (LEPs)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Image"/>
          <p:cNvPicPr>
            <a:picLocks noChangeAspect="1" noChangeArrowheads="1"/>
          </p:cNvPicPr>
          <p:nvPr/>
        </p:nvPicPr>
        <p:blipFill>
          <a:blip r:embed="rId2"/>
          <a:srcRect/>
          <a:stretch>
            <a:fillRect/>
          </a:stretch>
        </p:blipFill>
        <p:spPr bwMode="auto">
          <a:xfrm>
            <a:off x="2016125" y="1806575"/>
            <a:ext cx="5076825" cy="4286250"/>
          </a:xfrm>
          <a:prstGeom prst="rect">
            <a:avLst/>
          </a:prstGeom>
          <a:noFill/>
          <a:ln w="9525">
            <a:noFill/>
            <a:miter lim="800000"/>
            <a:headEnd/>
            <a:tailEnd/>
          </a:ln>
        </p:spPr>
      </p:pic>
      <p:sp>
        <p:nvSpPr>
          <p:cNvPr id="6" name="Rectangle 5"/>
          <p:cNvSpPr>
            <a:spLocks noChangeArrowheads="1"/>
          </p:cNvSpPr>
          <p:nvPr/>
        </p:nvSpPr>
        <p:spPr bwMode="auto">
          <a:xfrm>
            <a:off x="0" y="188913"/>
            <a:ext cx="914400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GB" sz="4400" b="0" dirty="0" smtClean="0">
                <a:solidFill>
                  <a:srgbClr val="FFFF00"/>
                </a:solidFill>
                <a:latin typeface="Arial" charset="0"/>
                <a:ea typeface="ＭＳ Ｐゴシック" charset="0"/>
              </a:rPr>
              <a:t>Pain Perception </a:t>
            </a:r>
            <a:r>
              <a:rPr lang="en-GB" sz="4400" b="0" dirty="0">
                <a:solidFill>
                  <a:srgbClr val="FFFF00"/>
                </a:solidFill>
                <a:latin typeface="Arial" charset="0"/>
                <a:ea typeface="ＭＳ Ｐゴシック" charset="0"/>
              </a:rPr>
              <a:t>is shaped by anticipation</a:t>
            </a:r>
          </a:p>
        </p:txBody>
      </p:sp>
      <p:sp>
        <p:nvSpPr>
          <p:cNvPr id="7" name="Text Box 6"/>
          <p:cNvSpPr txBox="1">
            <a:spLocks noChangeArrowheads="1"/>
          </p:cNvSpPr>
          <p:nvPr/>
        </p:nvSpPr>
        <p:spPr bwMode="auto">
          <a:xfrm>
            <a:off x="5992813" y="6256338"/>
            <a:ext cx="2482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GB" b="0" dirty="0">
                <a:solidFill>
                  <a:srgbClr val="FFFF00"/>
                </a:solidFill>
                <a:latin typeface="Arial" charset="0"/>
                <a:ea typeface="ＭＳ Ｐゴシック" charset="0"/>
              </a:rPr>
              <a:t>Brown et al, 2008 Pain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Unpl_late"/>
          <p:cNvPicPr>
            <a:picLocks noChangeAspect="1" noChangeArrowheads="1"/>
          </p:cNvPicPr>
          <p:nvPr/>
        </p:nvPicPr>
        <p:blipFill>
          <a:blip r:embed="rId2" cstate="print"/>
          <a:srcRect/>
          <a:stretch>
            <a:fillRect/>
          </a:stretch>
        </p:blipFill>
        <p:spPr bwMode="auto">
          <a:xfrm>
            <a:off x="5148263" y="4005263"/>
            <a:ext cx="2520950" cy="2520950"/>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1905000" y="4035425"/>
            <a:ext cx="2927350" cy="2346325"/>
          </a:xfrm>
          <a:prstGeom prst="rect">
            <a:avLst/>
          </a:prstGeom>
          <a:noFill/>
          <a:ln w="9525">
            <a:noFill/>
            <a:miter lim="800000"/>
            <a:headEnd/>
            <a:tailEnd/>
          </a:ln>
        </p:spPr>
      </p:pic>
      <p:sp>
        <p:nvSpPr>
          <p:cNvPr id="6" name="Text Box 4"/>
          <p:cNvSpPr txBox="1">
            <a:spLocks noChangeArrowheads="1"/>
          </p:cNvSpPr>
          <p:nvPr/>
        </p:nvSpPr>
        <p:spPr bwMode="auto">
          <a:xfrm>
            <a:off x="2362200" y="6323013"/>
            <a:ext cx="2930525" cy="274637"/>
          </a:xfrm>
          <a:prstGeom prst="rect">
            <a:avLst/>
          </a:prstGeom>
          <a:noFill/>
          <a:ln w="9525">
            <a:noFill/>
            <a:miter lim="800000"/>
            <a:headEnd/>
            <a:tailEnd/>
          </a:ln>
        </p:spPr>
        <p:txBody>
          <a:bodyPr>
            <a:spAutoFit/>
          </a:bodyPr>
          <a:lstStyle/>
          <a:p>
            <a:pPr algn="l"/>
            <a:r>
              <a:rPr lang="en-GB" sz="1200" b="1" i="1">
                <a:solidFill>
                  <a:schemeClr val="bg1"/>
                </a:solidFill>
                <a:latin typeface="Verdana" pitchFamily="34" charset="0"/>
              </a:rPr>
              <a:t>Unpleasantness rating</a:t>
            </a:r>
          </a:p>
        </p:txBody>
      </p:sp>
      <p:pic>
        <p:nvPicPr>
          <p:cNvPr id="7" name="Picture 5"/>
          <p:cNvPicPr>
            <a:picLocks noChangeAspect="1" noChangeArrowheads="1"/>
          </p:cNvPicPr>
          <p:nvPr/>
        </p:nvPicPr>
        <p:blipFill>
          <a:blip r:embed="rId4" cstate="print"/>
          <a:srcRect/>
          <a:stretch>
            <a:fillRect/>
          </a:stretch>
        </p:blipFill>
        <p:spPr bwMode="auto">
          <a:xfrm>
            <a:off x="3059113" y="1123950"/>
            <a:ext cx="2841625" cy="2273300"/>
          </a:xfrm>
          <a:prstGeom prst="rect">
            <a:avLst/>
          </a:prstGeom>
          <a:noFill/>
          <a:ln w="9525">
            <a:noFill/>
            <a:miter lim="800000"/>
            <a:headEnd/>
            <a:tailEnd/>
          </a:ln>
        </p:spPr>
      </p:pic>
      <p:sp>
        <p:nvSpPr>
          <p:cNvPr id="8" name="Text Box 6"/>
          <p:cNvSpPr txBox="1">
            <a:spLocks noChangeArrowheads="1"/>
          </p:cNvSpPr>
          <p:nvPr/>
        </p:nvSpPr>
        <p:spPr bwMode="auto">
          <a:xfrm>
            <a:off x="3563938" y="3357563"/>
            <a:ext cx="2930525" cy="274637"/>
          </a:xfrm>
          <a:prstGeom prst="rect">
            <a:avLst/>
          </a:prstGeom>
          <a:noFill/>
          <a:ln w="9525">
            <a:noFill/>
            <a:miter lim="800000"/>
            <a:headEnd/>
            <a:tailEnd/>
          </a:ln>
        </p:spPr>
        <p:txBody>
          <a:bodyPr>
            <a:spAutoFit/>
          </a:bodyPr>
          <a:lstStyle/>
          <a:p>
            <a:pPr algn="l"/>
            <a:r>
              <a:rPr lang="en-GB" sz="1200" b="1" i="1">
                <a:solidFill>
                  <a:schemeClr val="bg1"/>
                </a:solidFill>
                <a:latin typeface="Verdana" pitchFamily="34" charset="0"/>
              </a:rPr>
              <a:t>Unpleasantness rating</a:t>
            </a:r>
          </a:p>
        </p:txBody>
      </p:sp>
      <p:sp>
        <p:nvSpPr>
          <p:cNvPr id="9" name="Line 7"/>
          <p:cNvSpPr>
            <a:spLocks noChangeShapeType="1"/>
          </p:cNvSpPr>
          <p:nvPr/>
        </p:nvSpPr>
        <p:spPr bwMode="auto">
          <a:xfrm flipH="1">
            <a:off x="7235825" y="4292600"/>
            <a:ext cx="936625" cy="144463"/>
          </a:xfrm>
          <a:prstGeom prst="line">
            <a:avLst/>
          </a:prstGeom>
          <a:noFill/>
          <a:ln w="38100">
            <a:solidFill>
              <a:schemeClr val="bg1"/>
            </a:solidFill>
            <a:round/>
            <a:headEnd/>
            <a:tailEnd type="triangle" w="med" len="med"/>
          </a:ln>
        </p:spPr>
        <p:txBody>
          <a:bodyPr/>
          <a:lstStyle/>
          <a:p>
            <a:endParaRPr lang="en-GB"/>
          </a:p>
        </p:txBody>
      </p:sp>
      <p:sp>
        <p:nvSpPr>
          <p:cNvPr id="10" name="Text Box 8"/>
          <p:cNvSpPr txBox="1">
            <a:spLocks noChangeArrowheads="1"/>
          </p:cNvSpPr>
          <p:nvPr/>
        </p:nvSpPr>
        <p:spPr bwMode="auto">
          <a:xfrm rot="-5400000">
            <a:off x="1562101" y="1752600"/>
            <a:ext cx="2309812" cy="611187"/>
          </a:xfrm>
          <a:prstGeom prst="rect">
            <a:avLst/>
          </a:prstGeom>
          <a:noFill/>
          <a:ln w="9525">
            <a:noFill/>
            <a:miter lim="800000"/>
            <a:headEnd/>
            <a:tailEnd/>
          </a:ln>
        </p:spPr>
        <p:txBody>
          <a:bodyPr>
            <a:spAutoFit/>
          </a:bodyPr>
          <a:lstStyle/>
          <a:p>
            <a:r>
              <a:rPr lang="en-GB" sz="1600" b="1" i="1">
                <a:solidFill>
                  <a:srgbClr val="FFFF66"/>
                </a:solidFill>
                <a:latin typeface="Verdana" pitchFamily="34" charset="0"/>
              </a:rPr>
              <a:t>Intensity</a:t>
            </a:r>
          </a:p>
          <a:p>
            <a:pPr algn="l"/>
            <a:r>
              <a:rPr lang="en-GB" sz="1200" b="1" i="1">
                <a:solidFill>
                  <a:schemeClr val="bg1"/>
                </a:solidFill>
                <a:latin typeface="Verdana" pitchFamily="34" charset="0"/>
              </a:rPr>
              <a:t>Laser energy (J cm</a:t>
            </a:r>
            <a:r>
              <a:rPr lang="en-GB" sz="1200" b="1" i="1" baseline="30000">
                <a:solidFill>
                  <a:schemeClr val="bg1"/>
                </a:solidFill>
                <a:latin typeface="Verdana" pitchFamily="34" charset="0"/>
              </a:rPr>
              <a:t>-2</a:t>
            </a:r>
            <a:r>
              <a:rPr lang="en-GB" sz="1200" b="1" i="1">
                <a:solidFill>
                  <a:schemeClr val="bg1"/>
                </a:solidFill>
                <a:latin typeface="Verdana" pitchFamily="34" charset="0"/>
              </a:rPr>
              <a:t>)</a:t>
            </a:r>
          </a:p>
        </p:txBody>
      </p:sp>
      <p:sp>
        <p:nvSpPr>
          <p:cNvPr id="11" name="Text Box 9"/>
          <p:cNvSpPr txBox="1">
            <a:spLocks noChangeArrowheads="1"/>
          </p:cNvSpPr>
          <p:nvPr/>
        </p:nvSpPr>
        <p:spPr bwMode="auto">
          <a:xfrm rot="-5400000">
            <a:off x="500063" y="4862513"/>
            <a:ext cx="2089150" cy="577850"/>
          </a:xfrm>
          <a:prstGeom prst="rect">
            <a:avLst/>
          </a:prstGeom>
          <a:noFill/>
          <a:ln w="9525">
            <a:noFill/>
            <a:miter lim="800000"/>
            <a:headEnd/>
            <a:tailEnd/>
          </a:ln>
        </p:spPr>
        <p:txBody>
          <a:bodyPr/>
          <a:lstStyle/>
          <a:p>
            <a:r>
              <a:rPr lang="en-GB" sz="1600" b="1" i="1">
                <a:solidFill>
                  <a:srgbClr val="FFFF66"/>
                </a:solidFill>
                <a:latin typeface="Verdana" pitchFamily="34" charset="0"/>
              </a:rPr>
              <a:t>Anticipation</a:t>
            </a:r>
          </a:p>
          <a:p>
            <a:pPr algn="l"/>
            <a:r>
              <a:rPr lang="en-GB" sz="1200" b="1" i="1">
                <a:solidFill>
                  <a:schemeClr val="bg1"/>
                </a:solidFill>
                <a:latin typeface="Verdana" pitchFamily="34" charset="0"/>
              </a:rPr>
              <a:t>Current density</a:t>
            </a:r>
          </a:p>
        </p:txBody>
      </p:sp>
      <p:sp>
        <p:nvSpPr>
          <p:cNvPr id="12" name="Text Box 10"/>
          <p:cNvSpPr txBox="1">
            <a:spLocks noChangeArrowheads="1"/>
          </p:cNvSpPr>
          <p:nvPr/>
        </p:nvSpPr>
        <p:spPr bwMode="auto">
          <a:xfrm>
            <a:off x="468313" y="692150"/>
            <a:ext cx="8137525" cy="366713"/>
          </a:xfrm>
          <a:prstGeom prst="rect">
            <a:avLst/>
          </a:prstGeom>
          <a:noFill/>
          <a:ln w="9525">
            <a:noFill/>
            <a:miter lim="800000"/>
            <a:headEnd/>
            <a:tailEnd/>
          </a:ln>
        </p:spPr>
        <p:txBody>
          <a:bodyPr>
            <a:spAutoFit/>
          </a:bodyPr>
          <a:lstStyle/>
          <a:p>
            <a:r>
              <a:rPr lang="en-GB" sz="1800">
                <a:solidFill>
                  <a:srgbClr val="FFFF66"/>
                </a:solidFill>
              </a:rPr>
              <a:t>No correlation of unpleasantness ratings with applied laser energy</a:t>
            </a:r>
            <a:endParaRPr lang="en-US" sz="1800">
              <a:solidFill>
                <a:srgbClr val="FFFF66"/>
              </a:solidFill>
            </a:endParaRPr>
          </a:p>
        </p:txBody>
      </p:sp>
      <p:sp>
        <p:nvSpPr>
          <p:cNvPr id="13" name="Text Box 11"/>
          <p:cNvSpPr txBox="1">
            <a:spLocks noChangeArrowheads="1"/>
          </p:cNvSpPr>
          <p:nvPr/>
        </p:nvSpPr>
        <p:spPr bwMode="auto">
          <a:xfrm>
            <a:off x="34925" y="3644900"/>
            <a:ext cx="9001125" cy="366713"/>
          </a:xfrm>
          <a:prstGeom prst="rect">
            <a:avLst/>
          </a:prstGeom>
          <a:noFill/>
          <a:ln w="9525">
            <a:noFill/>
            <a:miter lim="800000"/>
            <a:headEnd/>
            <a:tailEnd/>
          </a:ln>
        </p:spPr>
        <p:txBody>
          <a:bodyPr>
            <a:spAutoFit/>
          </a:bodyPr>
          <a:lstStyle/>
          <a:p>
            <a:r>
              <a:rPr lang="en-GB" sz="1800">
                <a:solidFill>
                  <a:srgbClr val="FFFF66"/>
                </a:solidFill>
              </a:rPr>
              <a:t>Correlation of unpleasantness ratings with anticipatory response in midcingulate cortex</a:t>
            </a:r>
            <a:endParaRPr lang="en-US" sz="1800">
              <a:solidFill>
                <a:srgbClr val="FFFF66"/>
              </a:solidFill>
            </a:endParaRPr>
          </a:p>
        </p:txBody>
      </p:sp>
      <p:sp>
        <p:nvSpPr>
          <p:cNvPr id="14" name="Rectangle 12"/>
          <p:cNvSpPr txBox="1">
            <a:spLocks noChangeArrowheads="1"/>
          </p:cNvSpPr>
          <p:nvPr/>
        </p:nvSpPr>
        <p:spPr>
          <a:xfrm>
            <a:off x="539750" y="0"/>
            <a:ext cx="8604250" cy="792163"/>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a:lstStyle>
          <a:p>
            <a:pPr eaLnBrk="1" hangingPunct="1"/>
            <a:r>
              <a:rPr lang="en-GB" sz="2400" b="1" kern="0" dirty="0" smtClean="0">
                <a:solidFill>
                  <a:srgbClr val="FFFF66"/>
                </a:solidFill>
              </a:rPr>
              <a:t>Top down effects are more powerful than bottom up effects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0" y="188913"/>
            <a:ext cx="914400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GB" sz="4400" b="0" dirty="0" smtClean="0">
                <a:solidFill>
                  <a:srgbClr val="FFFF00"/>
                </a:solidFill>
                <a:latin typeface="Arial" charset="0"/>
                <a:ea typeface="ＭＳ Ｐゴシック" charset="0"/>
              </a:rPr>
              <a:t>Pain Perception </a:t>
            </a:r>
            <a:r>
              <a:rPr lang="en-GB" sz="4400" b="0" dirty="0">
                <a:solidFill>
                  <a:srgbClr val="FFFF00"/>
                </a:solidFill>
                <a:latin typeface="Arial" charset="0"/>
                <a:ea typeface="ＭＳ Ｐゴシック" charset="0"/>
              </a:rPr>
              <a:t>is shaped by anticipation</a:t>
            </a:r>
          </a:p>
        </p:txBody>
      </p:sp>
      <p:sp>
        <p:nvSpPr>
          <p:cNvPr id="8" name="Rectangle 5"/>
          <p:cNvSpPr>
            <a:spLocks noChangeArrowheads="1"/>
          </p:cNvSpPr>
          <p:nvPr/>
        </p:nvSpPr>
        <p:spPr bwMode="auto">
          <a:xfrm>
            <a:off x="-36512" y="1631702"/>
            <a:ext cx="91440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GB" sz="3200" b="0" dirty="0" smtClean="0">
                <a:solidFill>
                  <a:srgbClr val="FFFF00"/>
                </a:solidFill>
                <a:latin typeface="Arial" charset="0"/>
                <a:ea typeface="ＭＳ Ｐゴシック" charset="0"/>
              </a:rPr>
              <a:t>Experience </a:t>
            </a:r>
            <a:r>
              <a:rPr lang="en-GB" sz="3200" b="0" dirty="0">
                <a:solidFill>
                  <a:srgbClr val="FFFF00"/>
                </a:solidFill>
                <a:latin typeface="Arial" charset="0"/>
                <a:ea typeface="ＭＳ Ｐゴシック" charset="0"/>
              </a:rPr>
              <a:t>is shaped by </a:t>
            </a:r>
            <a:r>
              <a:rPr lang="en-GB" sz="3200" b="0" i="1" u="sng" dirty="0">
                <a:solidFill>
                  <a:srgbClr val="FFFF00"/>
                </a:solidFill>
                <a:latin typeface="Arial" charset="0"/>
                <a:ea typeface="ＭＳ Ｐゴシック" charset="0"/>
              </a:rPr>
              <a:t>confidence in expectation</a:t>
            </a:r>
            <a:endParaRPr lang="en-GB" b="0" i="1" u="sng" dirty="0">
              <a:solidFill>
                <a:srgbClr val="FFFF00"/>
              </a:solidFill>
              <a:latin typeface="Arial" charset="0"/>
              <a:ea typeface="ＭＳ Ｐゴシック" charset="0"/>
            </a:endParaRPr>
          </a:p>
        </p:txBody>
      </p:sp>
      <p:pic>
        <p:nvPicPr>
          <p:cNvPr id="9" name="Picture 7"/>
          <p:cNvPicPr>
            <a:picLocks noChangeAspect="1" noChangeArrowheads="1"/>
          </p:cNvPicPr>
          <p:nvPr/>
        </p:nvPicPr>
        <p:blipFill>
          <a:blip r:embed="rId2">
            <a:extLst>
              <a:ext uri="{28A0092B-C50C-407E-A947-70E740481C1C}">
                <a14:useLocalDpi xmlns:a14="http://schemas.microsoft.com/office/drawing/2010/main" val="0"/>
              </a:ext>
            </a:extLst>
          </a:blip>
          <a:srcRect t="10257"/>
          <a:stretch>
            <a:fillRect/>
          </a:stretch>
        </p:blipFill>
        <p:spPr bwMode="auto">
          <a:xfrm>
            <a:off x="539750" y="2909540"/>
            <a:ext cx="3995738" cy="230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 name="Picture 9" descr="Slide4"/>
          <p:cNvPicPr>
            <a:picLocks noChangeAspect="1" noChangeArrowheads="1"/>
          </p:cNvPicPr>
          <p:nvPr/>
        </p:nvPicPr>
        <p:blipFill>
          <a:blip r:embed="rId3"/>
          <a:srcRect l="3470" t="64494" r="66092" b="6519"/>
          <a:stretch>
            <a:fillRect/>
          </a:stretch>
        </p:blipFill>
        <p:spPr bwMode="auto">
          <a:xfrm>
            <a:off x="5148263" y="2863503"/>
            <a:ext cx="3313112" cy="2365375"/>
          </a:xfrm>
          <a:prstGeom prst="rect">
            <a:avLst/>
          </a:prstGeom>
          <a:noFill/>
          <a:ln w="9525">
            <a:noFill/>
            <a:miter lim="800000"/>
            <a:headEnd/>
            <a:tailEnd/>
          </a:ln>
        </p:spPr>
      </p:pic>
      <p:sp>
        <p:nvSpPr>
          <p:cNvPr id="11" name="Text Box 6"/>
          <p:cNvSpPr txBox="1">
            <a:spLocks noChangeArrowheads="1"/>
          </p:cNvSpPr>
          <p:nvPr/>
        </p:nvSpPr>
        <p:spPr bwMode="auto">
          <a:xfrm>
            <a:off x="6337300" y="6256338"/>
            <a:ext cx="2482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GB" b="0" dirty="0">
                <a:solidFill>
                  <a:srgbClr val="FFFF00"/>
                </a:solidFill>
                <a:latin typeface="Arial" charset="0"/>
                <a:ea typeface="ＭＳ Ｐゴシック" charset="0"/>
              </a:rPr>
              <a:t>Brown et al, 2008 Pain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7624" y="332656"/>
            <a:ext cx="6840760" cy="6001643"/>
          </a:xfrm>
          <a:prstGeom prst="rect">
            <a:avLst/>
          </a:prstGeom>
        </p:spPr>
        <p:txBody>
          <a:bodyPr wrap="square">
            <a:spAutoFit/>
          </a:bodyPr>
          <a:lstStyle/>
          <a:p>
            <a:pPr algn="ctr" eaLnBrk="0" hangingPunct="0">
              <a:defRPr/>
            </a:pPr>
            <a:r>
              <a:rPr lang="en-US" sz="3200" b="0" u="sng" dirty="0">
                <a:solidFill>
                  <a:srgbClr val="FFFF00"/>
                </a:solidFill>
                <a:latin typeface="Arial" charset="0"/>
                <a:ea typeface="ＭＳ Ｐゴシック" charset="0"/>
              </a:rPr>
              <a:t>Placebo analgesia: </a:t>
            </a:r>
            <a:endParaRPr lang="en-US" sz="3200" b="0" u="sng" dirty="0" smtClean="0">
              <a:solidFill>
                <a:srgbClr val="FFFF00"/>
              </a:solidFill>
              <a:latin typeface="Arial" charset="0"/>
              <a:ea typeface="ＭＳ Ｐゴシック" charset="0"/>
            </a:endParaRPr>
          </a:p>
          <a:p>
            <a:pPr algn="ctr" eaLnBrk="0" hangingPunct="0">
              <a:defRPr/>
            </a:pPr>
            <a:endParaRPr lang="en-US" sz="3200" b="0" u="sng" dirty="0">
              <a:solidFill>
                <a:srgbClr val="FFFF00"/>
              </a:solidFill>
              <a:latin typeface="Arial" charset="0"/>
              <a:ea typeface="ＭＳ Ｐゴシック" charset="0"/>
            </a:endParaRPr>
          </a:p>
          <a:p>
            <a:pPr algn="ctr" eaLnBrk="0" hangingPunct="0">
              <a:defRPr/>
            </a:pPr>
            <a:r>
              <a:rPr lang="en-US" sz="3200" u="sng" dirty="0">
                <a:solidFill>
                  <a:srgbClr val="FFFF00"/>
                </a:solidFill>
                <a:latin typeface="Arial" charset="0"/>
                <a:ea typeface="ＭＳ Ｐゴシック" charset="0"/>
              </a:rPr>
              <a:t>A B</a:t>
            </a:r>
            <a:r>
              <a:rPr lang="en-US" sz="3200" b="0" u="sng" dirty="0">
                <a:solidFill>
                  <a:srgbClr val="FFFF00"/>
                </a:solidFill>
                <a:latin typeface="Arial" charset="0"/>
                <a:ea typeface="ＭＳ Ｐゴシック" charset="0"/>
              </a:rPr>
              <a:t>ayesian view of information processing</a:t>
            </a:r>
          </a:p>
          <a:p>
            <a:pPr algn="ctr" eaLnBrk="0" hangingPunct="0">
              <a:defRPr/>
            </a:pPr>
            <a:endParaRPr lang="en-US" b="0" u="sng" dirty="0" smtClean="0">
              <a:solidFill>
                <a:srgbClr val="FFFF00"/>
              </a:solidFill>
              <a:latin typeface="Arial" charset="0"/>
              <a:ea typeface="ＭＳ Ｐゴシック" charset="0"/>
            </a:endParaRPr>
          </a:p>
          <a:p>
            <a:pPr algn="ctr" eaLnBrk="0" hangingPunct="0">
              <a:defRPr/>
            </a:pPr>
            <a:endParaRPr lang="en-US" b="0" u="sng" dirty="0">
              <a:solidFill>
                <a:srgbClr val="FFFF00"/>
              </a:solidFill>
              <a:latin typeface="Arial" charset="0"/>
              <a:ea typeface="ＭＳ Ｐゴシック" charset="0"/>
            </a:endParaRPr>
          </a:p>
          <a:p>
            <a:pPr algn="ctr" eaLnBrk="0" hangingPunct="0">
              <a:defRPr/>
            </a:pPr>
            <a:r>
              <a:rPr lang="en-US" sz="2000" b="0" dirty="0">
                <a:solidFill>
                  <a:srgbClr val="FFFF00"/>
                </a:solidFill>
                <a:latin typeface="Arial" charset="0"/>
                <a:ea typeface="ＭＳ Ｐゴシック" charset="0"/>
              </a:rPr>
              <a:t>Placebo is a special case of a general cognitive system where </a:t>
            </a:r>
          </a:p>
          <a:p>
            <a:pPr algn="ctr" eaLnBrk="0" hangingPunct="0">
              <a:defRPr/>
            </a:pPr>
            <a:r>
              <a:rPr lang="en-US" sz="2000" dirty="0">
                <a:solidFill>
                  <a:srgbClr val="FFFF00"/>
                </a:solidFill>
                <a:latin typeface="Arial" charset="0"/>
                <a:ea typeface="ＭＳ Ｐゴシック" charset="0"/>
              </a:rPr>
              <a:t>t</a:t>
            </a:r>
            <a:r>
              <a:rPr lang="en-US" sz="2000" b="0" dirty="0">
                <a:solidFill>
                  <a:srgbClr val="FFFF00"/>
                </a:solidFill>
                <a:latin typeface="Arial" charset="0"/>
                <a:ea typeface="ＭＳ Ｐゴシック" charset="0"/>
              </a:rPr>
              <a:t>he brain resolves perceptual ambiguity by anticipating the forthcoming sensory environment; and  </a:t>
            </a:r>
            <a:r>
              <a:rPr lang="en-GB" sz="2000" b="0" dirty="0">
                <a:solidFill>
                  <a:srgbClr val="FFFF00"/>
                </a:solidFill>
                <a:latin typeface="Arial" charset="0"/>
                <a:ea typeface="ＭＳ Ｐゴシック" charset="0"/>
              </a:rPr>
              <a:t>generates a template against which to match observed sensory evidence</a:t>
            </a:r>
            <a:endParaRPr lang="en-US" sz="2000" b="0" dirty="0">
              <a:solidFill>
                <a:srgbClr val="FFFF00"/>
              </a:solidFill>
              <a:latin typeface="Arial" charset="0"/>
              <a:ea typeface="ＭＳ Ｐゴシック" charset="0"/>
            </a:endParaRPr>
          </a:p>
          <a:p>
            <a:pPr algn="ctr" eaLnBrk="0" hangingPunct="0">
              <a:defRPr/>
            </a:pPr>
            <a:endParaRPr lang="en-US" sz="2000" b="0" dirty="0">
              <a:solidFill>
                <a:srgbClr val="FFFF00"/>
              </a:solidFill>
              <a:latin typeface="Arial" charset="0"/>
              <a:ea typeface="ＭＳ Ｐゴシック" charset="0"/>
            </a:endParaRPr>
          </a:p>
          <a:p>
            <a:pPr algn="ctr" eaLnBrk="0" hangingPunct="0">
              <a:defRPr/>
            </a:pPr>
            <a:r>
              <a:rPr lang="en-US" sz="2000" b="0" dirty="0">
                <a:solidFill>
                  <a:srgbClr val="FFFF00"/>
                </a:solidFill>
                <a:latin typeface="Arial" charset="0"/>
                <a:ea typeface="ＭＳ Ｐゴシック" charset="0"/>
              </a:rPr>
              <a:t>Prior knowledge  / top-down</a:t>
            </a:r>
          </a:p>
          <a:p>
            <a:pPr algn="ctr" eaLnBrk="0" hangingPunct="0">
              <a:defRPr/>
            </a:pPr>
            <a:endParaRPr lang="en-US" sz="2000" b="0" dirty="0">
              <a:solidFill>
                <a:srgbClr val="FFFF00"/>
              </a:solidFill>
              <a:latin typeface="Arial" charset="0"/>
              <a:ea typeface="ＭＳ Ｐゴシック" charset="0"/>
            </a:endParaRPr>
          </a:p>
          <a:p>
            <a:pPr algn="ctr" eaLnBrk="0" hangingPunct="0">
              <a:defRPr/>
            </a:pPr>
            <a:r>
              <a:rPr lang="en-US" sz="2000" b="0" dirty="0">
                <a:solidFill>
                  <a:srgbClr val="FFFF00"/>
                </a:solidFill>
                <a:latin typeface="Arial" charset="0"/>
                <a:ea typeface="ＭＳ Ｐゴシック" charset="0"/>
              </a:rPr>
              <a:t>Confidence in prior information determines to what extent they are used</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792163"/>
          </a:xfrm>
        </p:spPr>
        <p:txBody>
          <a:bodyPr/>
          <a:lstStyle/>
          <a:p>
            <a:pPr algn="ctr"/>
            <a:r>
              <a:rPr lang="en-US" dirty="0" smtClean="0">
                <a:solidFill>
                  <a:srgbClr val="FFFF00"/>
                </a:solidFill>
              </a:rPr>
              <a:t>Alpha frequency and placebo</a:t>
            </a:r>
            <a:endParaRPr lang="en-US" dirty="0">
              <a:solidFill>
                <a:srgbClr val="FFFF00"/>
              </a:solidFill>
            </a:endParaRPr>
          </a:p>
        </p:txBody>
      </p:sp>
      <p:sp>
        <p:nvSpPr>
          <p:cNvPr id="3" name="TextBox 2"/>
          <p:cNvSpPr txBox="1"/>
          <p:nvPr/>
        </p:nvSpPr>
        <p:spPr>
          <a:xfrm>
            <a:off x="1763688" y="5288340"/>
            <a:ext cx="5663744" cy="1631216"/>
          </a:xfrm>
          <a:prstGeom prst="rect">
            <a:avLst/>
          </a:prstGeom>
          <a:noFill/>
        </p:spPr>
        <p:txBody>
          <a:bodyPr wrap="square" rtlCol="0">
            <a:spAutoFit/>
          </a:bodyPr>
          <a:lstStyle/>
          <a:p>
            <a:r>
              <a:rPr lang="en-GB" b="1" i="1" dirty="0"/>
              <a:t> </a:t>
            </a:r>
            <a:endParaRPr lang="en-GB" dirty="0"/>
          </a:p>
          <a:p>
            <a:r>
              <a:rPr lang="en-GB" sz="1200" dirty="0" smtClean="0"/>
              <a:t>Significant </a:t>
            </a:r>
            <a:r>
              <a:rPr lang="en-GB" sz="1200" dirty="0"/>
              <a:t>sources of alpha activity in the contrast R3-R2 (top) and R4-R3 (bottom) in the healthy placebo (left) and healthy control groups (right). </a:t>
            </a:r>
          </a:p>
          <a:p>
            <a:endParaRPr lang="en-GB" dirty="0"/>
          </a:p>
        </p:txBody>
      </p:sp>
      <p:pic>
        <p:nvPicPr>
          <p:cNvPr id="4" name="Picture 2"/>
          <p:cNvPicPr>
            <a:picLocks noChangeAspect="1" noChangeArrowheads="1"/>
          </p:cNvPicPr>
          <p:nvPr/>
        </p:nvPicPr>
        <p:blipFill>
          <a:blip r:embed="rId2" cstate="print"/>
          <a:srcRect/>
          <a:stretch>
            <a:fillRect/>
          </a:stretch>
        </p:blipFill>
        <p:spPr bwMode="auto">
          <a:xfrm>
            <a:off x="1475656" y="1196752"/>
            <a:ext cx="5976664" cy="41060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7624" y="332656"/>
            <a:ext cx="6840760" cy="2123658"/>
          </a:xfrm>
          <a:prstGeom prst="rect">
            <a:avLst/>
          </a:prstGeom>
        </p:spPr>
        <p:txBody>
          <a:bodyPr wrap="square">
            <a:spAutoFit/>
          </a:bodyPr>
          <a:lstStyle/>
          <a:p>
            <a:pPr algn="ctr" eaLnBrk="0" hangingPunct="0">
              <a:defRPr/>
            </a:pPr>
            <a:r>
              <a:rPr lang="en-US" sz="3200" b="0" u="sng" dirty="0" smtClean="0">
                <a:solidFill>
                  <a:srgbClr val="FFFF00"/>
                </a:solidFill>
                <a:latin typeface="Arial" charset="0"/>
                <a:ea typeface="ＭＳ Ｐゴシック" charset="0"/>
              </a:rPr>
              <a:t>Chronic Pain and Fibromyalgia: </a:t>
            </a:r>
          </a:p>
          <a:p>
            <a:pPr algn="ctr" eaLnBrk="0" hangingPunct="0">
              <a:defRPr/>
            </a:pPr>
            <a:endParaRPr lang="en-US" sz="3200" b="0" u="sng" dirty="0">
              <a:solidFill>
                <a:srgbClr val="FFFF00"/>
              </a:solidFill>
              <a:latin typeface="Arial" charset="0"/>
              <a:ea typeface="ＭＳ Ｐゴシック" charset="0"/>
            </a:endParaRPr>
          </a:p>
          <a:p>
            <a:pPr algn="ctr" eaLnBrk="0" hangingPunct="0">
              <a:defRPr/>
            </a:pPr>
            <a:r>
              <a:rPr lang="en-US" sz="3200" u="sng" dirty="0" smtClean="0">
                <a:solidFill>
                  <a:srgbClr val="FFFF00"/>
                </a:solidFill>
                <a:latin typeface="Arial" charset="0"/>
                <a:ea typeface="ＭＳ Ｐゴシック" charset="0"/>
              </a:rPr>
              <a:t>What is different ?</a:t>
            </a:r>
            <a:endParaRPr lang="en-US" sz="3200" b="0" u="sng" dirty="0">
              <a:solidFill>
                <a:srgbClr val="FFFF00"/>
              </a:solidFill>
              <a:latin typeface="Arial" charset="0"/>
              <a:ea typeface="ＭＳ Ｐゴシック" charset="0"/>
            </a:endParaRPr>
          </a:p>
          <a:p>
            <a:pPr algn="ctr" eaLnBrk="0" hangingPunct="0">
              <a:defRPr/>
            </a:pPr>
            <a:endParaRPr lang="en-US" b="0" u="sng" dirty="0" smtClean="0">
              <a:solidFill>
                <a:srgbClr val="FFFF00"/>
              </a:solidFill>
              <a:latin typeface="Arial" charset="0"/>
              <a:ea typeface="ＭＳ Ｐゴシック" charset="0"/>
            </a:endParaRPr>
          </a:p>
          <a:p>
            <a:pPr algn="ctr" eaLnBrk="0" hangingPunct="0">
              <a:defRPr/>
            </a:pPr>
            <a:endParaRPr lang="en-US" b="0" u="sng" dirty="0">
              <a:solidFill>
                <a:srgbClr val="FFFF00"/>
              </a:solidFill>
              <a:latin typeface="Arial" charset="0"/>
              <a:ea typeface="ＭＳ Ｐゴシック" charset="0"/>
            </a:endParaRPr>
          </a:p>
        </p:txBody>
      </p:sp>
    </p:spTree>
    <p:extLst>
      <p:ext uri="{BB962C8B-B14F-4D97-AF65-F5344CB8AC3E}">
        <p14:creationId xmlns:p14="http://schemas.microsoft.com/office/powerpoint/2010/main" val="29945771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ChangeArrowheads="1"/>
          </p:cNvSpPr>
          <p:nvPr/>
        </p:nvSpPr>
        <p:spPr bwMode="auto">
          <a:xfrm>
            <a:off x="0" y="476251"/>
            <a:ext cx="8929688" cy="1200150"/>
          </a:xfrm>
          <a:prstGeom prst="rect">
            <a:avLst/>
          </a:prstGeom>
          <a:noFill/>
          <a:ln w="9525">
            <a:noFill/>
            <a:miter lim="800000"/>
            <a:headEnd/>
            <a:tailEnd/>
          </a:ln>
        </p:spPr>
        <p:txBody>
          <a:bodyPr>
            <a:spAutoFit/>
          </a:bodyPr>
          <a:lstStyle/>
          <a:p>
            <a:pPr algn="ctr">
              <a:spcBef>
                <a:spcPct val="0"/>
              </a:spcBef>
            </a:pPr>
            <a:r>
              <a:rPr lang="en-GB" sz="3600" dirty="0">
                <a:solidFill>
                  <a:srgbClr val="FFFF66"/>
                </a:solidFill>
              </a:rPr>
              <a:t>Chronic arthritic pain </a:t>
            </a:r>
            <a:r>
              <a:rPr lang="en-GB" sz="3600" dirty="0" err="1">
                <a:solidFill>
                  <a:srgbClr val="FFFF66"/>
                </a:solidFill>
              </a:rPr>
              <a:t>vs</a:t>
            </a:r>
            <a:r>
              <a:rPr lang="en-GB" sz="3600" dirty="0">
                <a:solidFill>
                  <a:srgbClr val="FFFF66"/>
                </a:solidFill>
              </a:rPr>
              <a:t> acute experimental pain</a:t>
            </a:r>
            <a:endParaRPr lang="en-US" sz="3600" dirty="0">
              <a:solidFill>
                <a:srgbClr val="FFFF66"/>
              </a:solidFill>
            </a:endParaRPr>
          </a:p>
        </p:txBody>
      </p:sp>
      <p:pic>
        <p:nvPicPr>
          <p:cNvPr id="12" name="Picture 5" descr="ip-ep1"/>
          <p:cNvPicPr>
            <a:picLocks noChangeAspect="1" noChangeArrowheads="1"/>
          </p:cNvPicPr>
          <p:nvPr/>
        </p:nvPicPr>
        <p:blipFill>
          <a:blip r:embed="rId2" cstate="print"/>
          <a:srcRect/>
          <a:stretch>
            <a:fillRect/>
          </a:stretch>
        </p:blipFill>
        <p:spPr bwMode="auto">
          <a:xfrm>
            <a:off x="827088" y="2781301"/>
            <a:ext cx="2232025" cy="1743075"/>
          </a:xfrm>
          <a:prstGeom prst="rect">
            <a:avLst/>
          </a:prstGeom>
          <a:noFill/>
          <a:ln w="9525">
            <a:noFill/>
            <a:miter lim="800000"/>
            <a:headEnd/>
            <a:tailEnd/>
          </a:ln>
        </p:spPr>
      </p:pic>
      <p:grpSp>
        <p:nvGrpSpPr>
          <p:cNvPr id="13" name="Group 15"/>
          <p:cNvGrpSpPr>
            <a:grpSpLocks/>
          </p:cNvGrpSpPr>
          <p:nvPr/>
        </p:nvGrpSpPr>
        <p:grpSpPr bwMode="auto">
          <a:xfrm rot="228790">
            <a:off x="993775" y="3332163"/>
            <a:ext cx="1439863" cy="719137"/>
            <a:chOff x="839" y="1389"/>
            <a:chExt cx="907" cy="453"/>
          </a:xfrm>
        </p:grpSpPr>
        <p:grpSp>
          <p:nvGrpSpPr>
            <p:cNvPr id="14" name="Group 16"/>
            <p:cNvGrpSpPr>
              <a:grpSpLocks/>
            </p:cNvGrpSpPr>
            <p:nvPr/>
          </p:nvGrpSpPr>
          <p:grpSpPr bwMode="auto">
            <a:xfrm>
              <a:off x="839" y="1389"/>
              <a:ext cx="635" cy="453"/>
              <a:chOff x="839" y="1389"/>
              <a:chExt cx="635" cy="453"/>
            </a:xfrm>
          </p:grpSpPr>
          <p:sp>
            <p:nvSpPr>
              <p:cNvPr id="16" name="Oval 17"/>
              <p:cNvSpPr>
                <a:spLocks noChangeArrowheads="1"/>
              </p:cNvSpPr>
              <p:nvPr/>
            </p:nvSpPr>
            <p:spPr bwMode="auto">
              <a:xfrm>
                <a:off x="839" y="1570"/>
                <a:ext cx="363" cy="272"/>
              </a:xfrm>
              <a:prstGeom prst="ellipse">
                <a:avLst/>
              </a:prstGeom>
              <a:noFill/>
              <a:ln w="28575">
                <a:solidFill>
                  <a:srgbClr val="00FFFF"/>
                </a:solidFill>
                <a:round/>
                <a:headEnd/>
                <a:tailEnd/>
              </a:ln>
            </p:spPr>
            <p:txBody>
              <a:bodyPr wrap="none" anchor="ctr"/>
              <a:lstStyle/>
              <a:p>
                <a:endParaRPr lang="en-GB"/>
              </a:p>
            </p:txBody>
          </p:sp>
          <p:sp>
            <p:nvSpPr>
              <p:cNvPr id="17" name="Oval 18"/>
              <p:cNvSpPr>
                <a:spLocks noChangeArrowheads="1"/>
              </p:cNvSpPr>
              <p:nvPr/>
            </p:nvSpPr>
            <p:spPr bwMode="auto">
              <a:xfrm>
                <a:off x="1202" y="1389"/>
                <a:ext cx="272" cy="181"/>
              </a:xfrm>
              <a:prstGeom prst="ellipse">
                <a:avLst/>
              </a:prstGeom>
              <a:noFill/>
              <a:ln w="28575">
                <a:solidFill>
                  <a:srgbClr val="00FFFF"/>
                </a:solidFill>
                <a:round/>
                <a:headEnd/>
                <a:tailEnd/>
              </a:ln>
            </p:spPr>
            <p:txBody>
              <a:bodyPr wrap="none" anchor="ctr"/>
              <a:lstStyle/>
              <a:p>
                <a:endParaRPr lang="en-GB"/>
              </a:p>
            </p:txBody>
          </p:sp>
        </p:grpSp>
        <p:sp>
          <p:nvSpPr>
            <p:cNvPr id="15" name="Oval 19"/>
            <p:cNvSpPr>
              <a:spLocks noChangeArrowheads="1"/>
            </p:cNvSpPr>
            <p:nvPr/>
          </p:nvSpPr>
          <p:spPr bwMode="auto">
            <a:xfrm>
              <a:off x="1519" y="1434"/>
              <a:ext cx="227" cy="136"/>
            </a:xfrm>
            <a:prstGeom prst="ellipse">
              <a:avLst/>
            </a:prstGeom>
            <a:noFill/>
            <a:ln w="28575">
              <a:solidFill>
                <a:srgbClr val="00FFFF"/>
              </a:solidFill>
              <a:round/>
              <a:headEnd/>
              <a:tailEnd/>
            </a:ln>
          </p:spPr>
          <p:txBody>
            <a:bodyPr wrap="none" anchor="ctr"/>
            <a:lstStyle/>
            <a:p>
              <a:endParaRPr lang="en-GB"/>
            </a:p>
          </p:txBody>
        </p:sp>
      </p:grpSp>
      <p:pic>
        <p:nvPicPr>
          <p:cNvPr id="18" name="Picture 6" descr="ip-ep2"/>
          <p:cNvPicPr>
            <a:picLocks noChangeAspect="1" noChangeArrowheads="1"/>
          </p:cNvPicPr>
          <p:nvPr/>
        </p:nvPicPr>
        <p:blipFill>
          <a:blip r:embed="rId3" cstate="print"/>
          <a:srcRect/>
          <a:stretch>
            <a:fillRect/>
          </a:stretch>
        </p:blipFill>
        <p:spPr bwMode="auto">
          <a:xfrm>
            <a:off x="3851275" y="2781301"/>
            <a:ext cx="1943100" cy="1728788"/>
          </a:xfrm>
          <a:prstGeom prst="rect">
            <a:avLst/>
          </a:prstGeom>
          <a:noFill/>
          <a:ln w="9525">
            <a:noFill/>
            <a:miter lim="800000"/>
            <a:headEnd/>
            <a:tailEnd/>
          </a:ln>
        </p:spPr>
      </p:pic>
      <p:grpSp>
        <p:nvGrpSpPr>
          <p:cNvPr id="19" name="Group 20"/>
          <p:cNvGrpSpPr>
            <a:grpSpLocks/>
          </p:cNvGrpSpPr>
          <p:nvPr/>
        </p:nvGrpSpPr>
        <p:grpSpPr bwMode="auto">
          <a:xfrm>
            <a:off x="4356100" y="3860800"/>
            <a:ext cx="1008063" cy="288925"/>
            <a:chOff x="3288" y="1842"/>
            <a:chExt cx="635" cy="182"/>
          </a:xfrm>
        </p:grpSpPr>
        <p:sp>
          <p:nvSpPr>
            <p:cNvPr id="20" name="Oval 21"/>
            <p:cNvSpPr>
              <a:spLocks noChangeArrowheads="1"/>
            </p:cNvSpPr>
            <p:nvPr/>
          </p:nvSpPr>
          <p:spPr bwMode="auto">
            <a:xfrm>
              <a:off x="3288" y="1842"/>
              <a:ext cx="227" cy="182"/>
            </a:xfrm>
            <a:prstGeom prst="ellipse">
              <a:avLst/>
            </a:prstGeom>
            <a:noFill/>
            <a:ln w="28575">
              <a:solidFill>
                <a:srgbClr val="00FFFF"/>
              </a:solidFill>
              <a:round/>
              <a:headEnd/>
              <a:tailEnd/>
            </a:ln>
          </p:spPr>
          <p:txBody>
            <a:bodyPr wrap="none" anchor="ctr"/>
            <a:lstStyle/>
            <a:p>
              <a:endParaRPr lang="en-GB"/>
            </a:p>
          </p:txBody>
        </p:sp>
        <p:sp>
          <p:nvSpPr>
            <p:cNvPr id="21" name="Oval 22"/>
            <p:cNvSpPr>
              <a:spLocks noChangeArrowheads="1"/>
            </p:cNvSpPr>
            <p:nvPr/>
          </p:nvSpPr>
          <p:spPr bwMode="auto">
            <a:xfrm>
              <a:off x="3696" y="1842"/>
              <a:ext cx="227" cy="182"/>
            </a:xfrm>
            <a:prstGeom prst="ellipse">
              <a:avLst/>
            </a:prstGeom>
            <a:noFill/>
            <a:ln w="28575">
              <a:solidFill>
                <a:srgbClr val="00FFFF"/>
              </a:solidFill>
              <a:round/>
              <a:headEnd/>
              <a:tailEnd/>
            </a:ln>
          </p:spPr>
          <p:txBody>
            <a:bodyPr wrap="none" anchor="ctr"/>
            <a:lstStyle/>
            <a:p>
              <a:endParaRPr lang="en-GB"/>
            </a:p>
          </p:txBody>
        </p:sp>
      </p:grpSp>
      <p:sp>
        <p:nvSpPr>
          <p:cNvPr id="22" name="Text Box 24"/>
          <p:cNvSpPr txBox="1">
            <a:spLocks noChangeArrowheads="1"/>
          </p:cNvSpPr>
          <p:nvPr/>
        </p:nvSpPr>
        <p:spPr bwMode="auto">
          <a:xfrm>
            <a:off x="3132138" y="4868863"/>
            <a:ext cx="3095625" cy="519112"/>
          </a:xfrm>
          <a:prstGeom prst="rect">
            <a:avLst/>
          </a:prstGeom>
          <a:noFill/>
          <a:ln w="9525" algn="ctr">
            <a:noFill/>
            <a:miter lim="800000"/>
            <a:headEnd/>
            <a:tailEnd/>
          </a:ln>
        </p:spPr>
        <p:txBody>
          <a:bodyPr>
            <a:spAutoFit/>
          </a:bodyPr>
          <a:lstStyle/>
          <a:p>
            <a:pPr algn="l"/>
            <a:r>
              <a:rPr lang="en-GB" baseline="30000" dirty="0">
                <a:solidFill>
                  <a:srgbClr val="FFFF66"/>
                </a:solidFill>
              </a:rPr>
              <a:t>18</a:t>
            </a:r>
            <a:r>
              <a:rPr lang="en-GB" dirty="0">
                <a:solidFill>
                  <a:srgbClr val="FFFF66"/>
                </a:solidFill>
              </a:rPr>
              <a:t>FDG PET Study</a:t>
            </a:r>
          </a:p>
        </p:txBody>
      </p:sp>
      <p:sp>
        <p:nvSpPr>
          <p:cNvPr id="23" name="Text Box 23"/>
          <p:cNvSpPr txBox="1">
            <a:spLocks noChangeArrowheads="1"/>
          </p:cNvSpPr>
          <p:nvPr/>
        </p:nvSpPr>
        <p:spPr bwMode="auto">
          <a:xfrm>
            <a:off x="3537566" y="5589588"/>
            <a:ext cx="5228739" cy="369332"/>
          </a:xfrm>
          <a:prstGeom prst="rect">
            <a:avLst/>
          </a:prstGeom>
          <a:noFill/>
          <a:ln w="9525" algn="ctr">
            <a:noFill/>
            <a:miter lim="800000"/>
            <a:headEnd/>
            <a:tailEnd/>
          </a:ln>
        </p:spPr>
        <p:txBody>
          <a:bodyPr wrap="none">
            <a:spAutoFit/>
          </a:bodyPr>
          <a:lstStyle/>
          <a:p>
            <a:pPr algn="l"/>
            <a:r>
              <a:rPr lang="en-GB" sz="1800" dirty="0" smtClean="0">
                <a:solidFill>
                  <a:schemeClr val="bg1"/>
                </a:solidFill>
              </a:rPr>
              <a:t>Kulkarni et al. Arthritis </a:t>
            </a:r>
            <a:r>
              <a:rPr lang="en-GB" sz="1800" dirty="0">
                <a:solidFill>
                  <a:schemeClr val="bg1"/>
                </a:solidFill>
              </a:rPr>
              <a:t>and Rheumatism: 2007</a:t>
            </a:r>
          </a:p>
        </p:txBody>
      </p:sp>
      <p:sp>
        <p:nvSpPr>
          <p:cNvPr id="25" name="TextBox 25"/>
          <p:cNvSpPr txBox="1">
            <a:spLocks noChangeArrowheads="1"/>
          </p:cNvSpPr>
          <p:nvPr/>
        </p:nvSpPr>
        <p:spPr bwMode="auto">
          <a:xfrm>
            <a:off x="6443663" y="3494095"/>
            <a:ext cx="2016125" cy="923330"/>
          </a:xfrm>
          <a:prstGeom prst="rect">
            <a:avLst/>
          </a:prstGeom>
          <a:noFill/>
          <a:ln w="9525">
            <a:noFill/>
            <a:miter lim="800000"/>
            <a:headEnd/>
            <a:tailEnd/>
          </a:ln>
        </p:spPr>
        <p:txBody>
          <a:bodyPr>
            <a:spAutoFit/>
          </a:bodyPr>
          <a:lstStyle/>
          <a:p>
            <a:pPr algn="ctr"/>
            <a:r>
              <a:rPr lang="en-GB" dirty="0">
                <a:solidFill>
                  <a:srgbClr val="FFFF00"/>
                </a:solidFill>
              </a:rPr>
              <a:t>Greater responses in arthritis</a:t>
            </a:r>
          </a:p>
        </p:txBody>
      </p:sp>
      <p:pic>
        <p:nvPicPr>
          <p:cNvPr id="26" name="Picture 11" descr="colourmap2"/>
          <p:cNvPicPr>
            <a:picLocks noChangeAspect="1" noChangeArrowheads="1"/>
          </p:cNvPicPr>
          <p:nvPr/>
        </p:nvPicPr>
        <p:blipFill>
          <a:blip r:embed="rId4" cstate="print"/>
          <a:srcRect/>
          <a:stretch>
            <a:fillRect/>
          </a:stretch>
        </p:blipFill>
        <p:spPr bwMode="auto">
          <a:xfrm>
            <a:off x="8877301" y="3351214"/>
            <a:ext cx="266700" cy="1323975"/>
          </a:xfrm>
          <a:prstGeom prst="rect">
            <a:avLst/>
          </a:prstGeom>
          <a:noFill/>
          <a:ln w="9525">
            <a:noFill/>
            <a:miter lim="800000"/>
            <a:headEnd/>
            <a:tailEnd/>
          </a:ln>
        </p:spPr>
      </p:pic>
      <p:sp>
        <p:nvSpPr>
          <p:cNvPr id="2" name="TextBox 1"/>
          <p:cNvSpPr txBox="1"/>
          <p:nvPr/>
        </p:nvSpPr>
        <p:spPr>
          <a:xfrm>
            <a:off x="8568122" y="3173336"/>
            <a:ext cx="216668" cy="307777"/>
          </a:xfrm>
          <a:prstGeom prst="rect">
            <a:avLst/>
          </a:prstGeom>
          <a:noFill/>
        </p:spPr>
        <p:txBody>
          <a:bodyPr wrap="square" rtlCol="0">
            <a:spAutoFit/>
          </a:bodyPr>
          <a:lstStyle/>
          <a:p>
            <a:r>
              <a:rPr lang="en-GB" sz="1400" dirty="0">
                <a:solidFill>
                  <a:schemeClr val="bg1"/>
                </a:solidFill>
              </a:rPr>
              <a:t>6</a:t>
            </a:r>
          </a:p>
        </p:txBody>
      </p:sp>
      <p:sp>
        <p:nvSpPr>
          <p:cNvPr id="3" name="TextBox 2"/>
          <p:cNvSpPr txBox="1"/>
          <p:nvPr/>
        </p:nvSpPr>
        <p:spPr>
          <a:xfrm>
            <a:off x="8568122" y="3638517"/>
            <a:ext cx="622227" cy="307777"/>
          </a:xfrm>
          <a:prstGeom prst="rect">
            <a:avLst/>
          </a:prstGeom>
          <a:noFill/>
        </p:spPr>
        <p:txBody>
          <a:bodyPr wrap="square" rtlCol="0">
            <a:spAutoFit/>
          </a:bodyPr>
          <a:lstStyle/>
          <a:p>
            <a:r>
              <a:rPr lang="en-GB" sz="1400" dirty="0">
                <a:solidFill>
                  <a:schemeClr val="bg1"/>
                </a:solidFill>
              </a:rPr>
              <a:t>4</a:t>
            </a:r>
          </a:p>
        </p:txBody>
      </p:sp>
      <p:sp>
        <p:nvSpPr>
          <p:cNvPr id="4" name="TextBox 3"/>
          <p:cNvSpPr txBox="1"/>
          <p:nvPr/>
        </p:nvSpPr>
        <p:spPr>
          <a:xfrm>
            <a:off x="8586607" y="4060932"/>
            <a:ext cx="179698" cy="307777"/>
          </a:xfrm>
          <a:prstGeom prst="rect">
            <a:avLst/>
          </a:prstGeom>
          <a:noFill/>
        </p:spPr>
        <p:txBody>
          <a:bodyPr wrap="square" rtlCol="0">
            <a:spAutoFit/>
          </a:bodyPr>
          <a:lstStyle/>
          <a:p>
            <a:r>
              <a:rPr lang="en-GB" sz="1400" dirty="0" smtClean="0">
                <a:solidFill>
                  <a:schemeClr val="bg1"/>
                </a:solidFill>
              </a:rPr>
              <a:t>2</a:t>
            </a:r>
            <a:endParaRPr lang="en-GB" sz="1400" dirty="0">
              <a:solidFill>
                <a:schemeClr val="bg1"/>
              </a:solidFill>
            </a:endParaRPr>
          </a:p>
        </p:txBody>
      </p:sp>
      <p:sp>
        <p:nvSpPr>
          <p:cNvPr id="27" name="TextBox 26"/>
          <p:cNvSpPr txBox="1"/>
          <p:nvPr/>
        </p:nvSpPr>
        <p:spPr>
          <a:xfrm>
            <a:off x="8586607" y="4510089"/>
            <a:ext cx="179698" cy="307777"/>
          </a:xfrm>
          <a:prstGeom prst="rect">
            <a:avLst/>
          </a:prstGeom>
          <a:noFill/>
        </p:spPr>
        <p:txBody>
          <a:bodyPr wrap="square" rtlCol="0">
            <a:spAutoFit/>
          </a:bodyPr>
          <a:lstStyle/>
          <a:p>
            <a:r>
              <a:rPr lang="en-GB" sz="1400" dirty="0">
                <a:solidFill>
                  <a:schemeClr val="bg1"/>
                </a:solidFill>
              </a:rPr>
              <a:t>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ox(in)">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4" descr="TUOM_4COL_TY_NEG_cropped_300"/>
          <p:cNvPicPr>
            <a:picLocks noChangeAspect="1" noChangeArrowheads="1"/>
          </p:cNvPicPr>
          <p:nvPr/>
        </p:nvPicPr>
        <p:blipFill>
          <a:blip r:embed="rId2"/>
          <a:srcRect/>
          <a:stretch>
            <a:fillRect/>
          </a:stretch>
        </p:blipFill>
        <p:spPr bwMode="auto">
          <a:xfrm>
            <a:off x="0" y="0"/>
            <a:ext cx="2266950" cy="1947863"/>
          </a:xfrm>
          <a:prstGeom prst="rect">
            <a:avLst/>
          </a:prstGeom>
          <a:noFill/>
          <a:ln w="9525">
            <a:noFill/>
            <a:miter lim="800000"/>
            <a:headEnd/>
            <a:tailEnd/>
          </a:ln>
        </p:spPr>
      </p:pic>
      <p:sp>
        <p:nvSpPr>
          <p:cNvPr id="2053" name="Rectangle 5"/>
          <p:cNvSpPr>
            <a:spLocks noChangeArrowheads="1"/>
          </p:cNvSpPr>
          <p:nvPr/>
        </p:nvSpPr>
        <p:spPr bwMode="auto">
          <a:xfrm>
            <a:off x="469900" y="1449388"/>
            <a:ext cx="8458200" cy="219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endParaRPr lang="en-GB" sz="4200" b="0" dirty="0">
              <a:solidFill>
                <a:srgbClr val="FFFF00"/>
              </a:solidFill>
              <a:latin typeface="Arial" charset="0"/>
              <a:ea typeface="ＭＳ Ｐゴシック" charset="0"/>
            </a:endParaRPr>
          </a:p>
        </p:txBody>
      </p:sp>
      <p:sp>
        <p:nvSpPr>
          <p:cNvPr id="2054" name="Rectangle 6"/>
          <p:cNvSpPr>
            <a:spLocks noChangeArrowheads="1"/>
          </p:cNvSpPr>
          <p:nvPr/>
        </p:nvSpPr>
        <p:spPr bwMode="auto">
          <a:xfrm>
            <a:off x="468313" y="3429000"/>
            <a:ext cx="8207375"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gn="ctr">
              <a:defRPr/>
            </a:pPr>
            <a:endParaRPr lang="en-GB" sz="2800" b="0" dirty="0">
              <a:solidFill>
                <a:srgbClr val="FFFF00"/>
              </a:solidFill>
              <a:latin typeface="Arial" charset="0"/>
              <a:ea typeface="ＭＳ Ｐゴシック" charset="0"/>
            </a:endParaRPr>
          </a:p>
        </p:txBody>
      </p:sp>
      <p:sp>
        <p:nvSpPr>
          <p:cNvPr id="2" name="TextBox 1"/>
          <p:cNvSpPr txBox="1"/>
          <p:nvPr/>
        </p:nvSpPr>
        <p:spPr>
          <a:xfrm>
            <a:off x="483220" y="453327"/>
            <a:ext cx="8458200" cy="1492716"/>
          </a:xfrm>
          <a:prstGeom prst="rect">
            <a:avLst/>
          </a:prstGeom>
          <a:noFill/>
        </p:spPr>
        <p:txBody>
          <a:bodyPr wrap="square" rtlCol="0">
            <a:spAutoFit/>
          </a:bodyPr>
          <a:lstStyle/>
          <a:p>
            <a:pPr algn="ctr"/>
            <a:endParaRPr lang="en-GB" sz="1600" dirty="0">
              <a:solidFill>
                <a:schemeClr val="bg1"/>
              </a:solidFill>
            </a:endParaRPr>
          </a:p>
          <a:p>
            <a:pPr algn="ctr"/>
            <a:r>
              <a:rPr lang="en-GB" sz="2400" dirty="0" smtClean="0">
                <a:solidFill>
                  <a:srgbClr val="FFFF00"/>
                </a:solidFill>
              </a:rPr>
              <a:t>Pain-evoked potentials in fibromyalgia compared to age and sex-matched controls (N=20)</a:t>
            </a:r>
            <a:endParaRPr lang="en-GB" sz="2400" i="1" dirty="0" smtClean="0">
              <a:solidFill>
                <a:srgbClr val="FFFF00"/>
              </a:solidFill>
            </a:endParaRPr>
          </a:p>
          <a:p>
            <a:pPr algn="ctr"/>
            <a:endParaRPr lang="en-GB" sz="1600" i="1" dirty="0" smtClean="0">
              <a:solidFill>
                <a:srgbClr val="FFFF00"/>
              </a:solidFill>
            </a:endParaRPr>
          </a:p>
          <a:p>
            <a:pPr algn="ctr"/>
            <a:endParaRPr lang="en-GB" sz="1100" dirty="0">
              <a:solidFill>
                <a:srgbClr val="666666"/>
              </a:solidFill>
            </a:endParaRPr>
          </a:p>
        </p:txBody>
      </p:sp>
      <p:sp>
        <p:nvSpPr>
          <p:cNvPr id="3" name="TextBox 2"/>
          <p:cNvSpPr txBox="1"/>
          <p:nvPr/>
        </p:nvSpPr>
        <p:spPr>
          <a:xfrm>
            <a:off x="2046511" y="6021287"/>
            <a:ext cx="6894909" cy="369332"/>
          </a:xfrm>
          <a:prstGeom prst="rect">
            <a:avLst/>
          </a:prstGeom>
          <a:noFill/>
        </p:spPr>
        <p:txBody>
          <a:bodyPr wrap="square" rtlCol="0">
            <a:spAutoFit/>
          </a:bodyPr>
          <a:lstStyle/>
          <a:p>
            <a:pPr algn="r">
              <a:spcAft>
                <a:spcPct val="55000"/>
              </a:spcAft>
            </a:pPr>
            <a:r>
              <a:rPr lang="en-GB" dirty="0" smtClean="0">
                <a:solidFill>
                  <a:srgbClr val="FFFF00"/>
                </a:solidFill>
              </a:rPr>
              <a:t>Gibson SJ, Pain 1994; 58: 185-193</a:t>
            </a:r>
            <a:endParaRPr lang="en-GB" dirty="0">
              <a:solidFill>
                <a:srgbClr val="FFFF00"/>
              </a:solidFill>
            </a:endParaRPr>
          </a:p>
        </p:txBody>
      </p:sp>
      <p:sp>
        <p:nvSpPr>
          <p:cNvPr id="4" name="TextBox 3"/>
          <p:cNvSpPr txBox="1"/>
          <p:nvPr/>
        </p:nvSpPr>
        <p:spPr>
          <a:xfrm>
            <a:off x="827584" y="1947863"/>
            <a:ext cx="7848104" cy="369332"/>
          </a:xfrm>
          <a:prstGeom prst="rect">
            <a:avLst/>
          </a:prstGeom>
          <a:noFill/>
        </p:spPr>
        <p:txBody>
          <a:bodyPr wrap="square" rtlCol="0">
            <a:spAutoFit/>
          </a:bodyPr>
          <a:lstStyle/>
          <a:p>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2513" y="1772816"/>
            <a:ext cx="5727327" cy="4104679"/>
          </a:xfrm>
          <a:prstGeom prst="rect">
            <a:avLst/>
          </a:prstGeom>
        </p:spPr>
      </p:pic>
    </p:spTree>
    <p:extLst>
      <p:ext uri="{BB962C8B-B14F-4D97-AF65-F5344CB8AC3E}">
        <p14:creationId xmlns:p14="http://schemas.microsoft.com/office/powerpoint/2010/main" val="19458738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4" descr="TUOM_4COL_TY_NEG_cropped_300"/>
          <p:cNvPicPr>
            <a:picLocks noChangeAspect="1" noChangeArrowheads="1"/>
          </p:cNvPicPr>
          <p:nvPr/>
        </p:nvPicPr>
        <p:blipFill>
          <a:blip r:embed="rId2"/>
          <a:srcRect/>
          <a:stretch>
            <a:fillRect/>
          </a:stretch>
        </p:blipFill>
        <p:spPr bwMode="auto">
          <a:xfrm>
            <a:off x="0" y="0"/>
            <a:ext cx="2266950" cy="1947863"/>
          </a:xfrm>
          <a:prstGeom prst="rect">
            <a:avLst/>
          </a:prstGeom>
          <a:noFill/>
          <a:ln w="9525">
            <a:noFill/>
            <a:miter lim="800000"/>
            <a:headEnd/>
            <a:tailEnd/>
          </a:ln>
        </p:spPr>
      </p:pic>
      <p:sp>
        <p:nvSpPr>
          <p:cNvPr id="2053" name="Rectangle 5"/>
          <p:cNvSpPr>
            <a:spLocks noChangeArrowheads="1"/>
          </p:cNvSpPr>
          <p:nvPr/>
        </p:nvSpPr>
        <p:spPr bwMode="auto">
          <a:xfrm>
            <a:off x="342900" y="1246277"/>
            <a:ext cx="8458200" cy="219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endParaRPr lang="en-GB" sz="4200" b="0" dirty="0">
              <a:solidFill>
                <a:srgbClr val="FFFF00"/>
              </a:solidFill>
              <a:latin typeface="Arial" charset="0"/>
              <a:ea typeface="ＭＳ Ｐゴシック" charset="0"/>
            </a:endParaRPr>
          </a:p>
        </p:txBody>
      </p:sp>
      <p:sp>
        <p:nvSpPr>
          <p:cNvPr id="2054" name="Rectangle 6"/>
          <p:cNvSpPr>
            <a:spLocks noChangeArrowheads="1"/>
          </p:cNvSpPr>
          <p:nvPr/>
        </p:nvSpPr>
        <p:spPr bwMode="auto">
          <a:xfrm>
            <a:off x="468313" y="2204864"/>
            <a:ext cx="8207375" cy="2976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gn="ctr">
              <a:defRPr/>
            </a:pPr>
            <a:endParaRPr lang="en-GB" sz="2800" b="0" dirty="0">
              <a:solidFill>
                <a:srgbClr val="FFFF00"/>
              </a:solidFill>
              <a:latin typeface="Arial" charset="0"/>
              <a:ea typeface="ＭＳ Ｐゴシック" charset="0"/>
            </a:endParaRPr>
          </a:p>
        </p:txBody>
      </p:sp>
      <p:sp>
        <p:nvSpPr>
          <p:cNvPr id="2" name="TextBox 1"/>
          <p:cNvSpPr txBox="1"/>
          <p:nvPr/>
        </p:nvSpPr>
        <p:spPr>
          <a:xfrm>
            <a:off x="685800" y="1163727"/>
            <a:ext cx="8458200" cy="630942"/>
          </a:xfrm>
          <a:prstGeom prst="rect">
            <a:avLst/>
          </a:prstGeom>
          <a:noFill/>
        </p:spPr>
        <p:txBody>
          <a:bodyPr wrap="square" rtlCol="0">
            <a:spAutoFit/>
          </a:bodyPr>
          <a:lstStyle/>
          <a:p>
            <a:r>
              <a:rPr lang="en-GB" sz="2400" dirty="0">
                <a:solidFill>
                  <a:srgbClr val="FFFF00"/>
                </a:solidFill>
              </a:rPr>
              <a:t>Correlation between pain scores and brain activations</a:t>
            </a:r>
          </a:p>
          <a:p>
            <a:pPr algn="ctr"/>
            <a:endParaRPr lang="en-GB" sz="1100" dirty="0">
              <a:solidFill>
                <a:srgbClr val="666666"/>
              </a:solidFill>
            </a:endParaRPr>
          </a:p>
        </p:txBody>
      </p:sp>
      <p:sp>
        <p:nvSpPr>
          <p:cNvPr id="3" name="TextBox 2"/>
          <p:cNvSpPr txBox="1"/>
          <p:nvPr/>
        </p:nvSpPr>
        <p:spPr>
          <a:xfrm>
            <a:off x="2046511" y="6021287"/>
            <a:ext cx="6894909" cy="369332"/>
          </a:xfrm>
          <a:prstGeom prst="rect">
            <a:avLst/>
          </a:prstGeom>
          <a:noFill/>
        </p:spPr>
        <p:txBody>
          <a:bodyPr wrap="square" rtlCol="0">
            <a:spAutoFit/>
          </a:bodyPr>
          <a:lstStyle/>
          <a:p>
            <a:pPr algn="r">
              <a:spcAft>
                <a:spcPct val="55000"/>
              </a:spcAft>
            </a:pPr>
            <a:r>
              <a:rPr lang="en-GB" dirty="0" err="1" smtClean="0">
                <a:solidFill>
                  <a:srgbClr val="FFFF00"/>
                </a:solidFill>
              </a:rPr>
              <a:t>Pujol</a:t>
            </a:r>
            <a:r>
              <a:rPr lang="en-GB" dirty="0" smtClean="0">
                <a:solidFill>
                  <a:srgbClr val="FFFF00"/>
                </a:solidFill>
              </a:rPr>
              <a:t> et al, 2009 </a:t>
            </a:r>
            <a:r>
              <a:rPr lang="en-GB" dirty="0" err="1" smtClean="0">
                <a:solidFill>
                  <a:srgbClr val="FFFF00"/>
                </a:solidFill>
              </a:rPr>
              <a:t>Plos</a:t>
            </a:r>
            <a:r>
              <a:rPr lang="en-GB" dirty="0" smtClean="0">
                <a:solidFill>
                  <a:srgbClr val="FFFF00"/>
                </a:solidFill>
              </a:rPr>
              <a:t> One</a:t>
            </a:r>
            <a:endParaRPr lang="en-GB" dirty="0">
              <a:solidFill>
                <a:srgbClr val="FFFF0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450" y="2204864"/>
            <a:ext cx="8801100" cy="3569983"/>
          </a:xfrm>
          <a:prstGeom prst="rect">
            <a:avLst/>
          </a:prstGeom>
        </p:spPr>
      </p:pic>
    </p:spTree>
    <p:extLst>
      <p:ext uri="{BB962C8B-B14F-4D97-AF65-F5344CB8AC3E}">
        <p14:creationId xmlns:p14="http://schemas.microsoft.com/office/powerpoint/2010/main" val="17116850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4" descr="TUOM_4COL_TY_NEG_cropped_300"/>
          <p:cNvPicPr>
            <a:picLocks noChangeAspect="1" noChangeArrowheads="1"/>
          </p:cNvPicPr>
          <p:nvPr/>
        </p:nvPicPr>
        <p:blipFill>
          <a:blip r:embed="rId2"/>
          <a:srcRect/>
          <a:stretch>
            <a:fillRect/>
          </a:stretch>
        </p:blipFill>
        <p:spPr bwMode="auto">
          <a:xfrm>
            <a:off x="0" y="0"/>
            <a:ext cx="2266950" cy="1947863"/>
          </a:xfrm>
          <a:prstGeom prst="rect">
            <a:avLst/>
          </a:prstGeom>
          <a:noFill/>
          <a:ln w="9525">
            <a:noFill/>
            <a:miter lim="800000"/>
            <a:headEnd/>
            <a:tailEnd/>
          </a:ln>
        </p:spPr>
      </p:pic>
      <p:sp>
        <p:nvSpPr>
          <p:cNvPr id="2053" name="Rectangle 5"/>
          <p:cNvSpPr>
            <a:spLocks noChangeArrowheads="1"/>
          </p:cNvSpPr>
          <p:nvPr/>
        </p:nvSpPr>
        <p:spPr bwMode="auto">
          <a:xfrm>
            <a:off x="469900" y="1449388"/>
            <a:ext cx="8458200" cy="219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endParaRPr lang="en-GB" sz="4200" b="0" dirty="0">
              <a:solidFill>
                <a:srgbClr val="FFFF00"/>
              </a:solidFill>
              <a:latin typeface="Arial" charset="0"/>
              <a:ea typeface="ＭＳ Ｐゴシック" charset="0"/>
            </a:endParaRPr>
          </a:p>
        </p:txBody>
      </p:sp>
      <p:sp>
        <p:nvSpPr>
          <p:cNvPr id="2054" name="Rectangle 6"/>
          <p:cNvSpPr>
            <a:spLocks noChangeArrowheads="1"/>
          </p:cNvSpPr>
          <p:nvPr/>
        </p:nvSpPr>
        <p:spPr bwMode="auto">
          <a:xfrm>
            <a:off x="468313" y="2204864"/>
            <a:ext cx="8207375" cy="2976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gn="ctr">
              <a:defRPr/>
            </a:pPr>
            <a:endParaRPr lang="en-GB" sz="2800" b="0" dirty="0">
              <a:solidFill>
                <a:srgbClr val="FFFF00"/>
              </a:solidFill>
              <a:latin typeface="Arial" charset="0"/>
              <a:ea typeface="ＭＳ Ｐゴシック" charset="0"/>
            </a:endParaRPr>
          </a:p>
        </p:txBody>
      </p:sp>
      <p:sp>
        <p:nvSpPr>
          <p:cNvPr id="2" name="TextBox 1"/>
          <p:cNvSpPr txBox="1"/>
          <p:nvPr/>
        </p:nvSpPr>
        <p:spPr>
          <a:xfrm>
            <a:off x="483220" y="703030"/>
            <a:ext cx="8458200" cy="1246495"/>
          </a:xfrm>
          <a:prstGeom prst="rect">
            <a:avLst/>
          </a:prstGeom>
          <a:noFill/>
        </p:spPr>
        <p:txBody>
          <a:bodyPr wrap="square" rtlCol="0">
            <a:spAutoFit/>
          </a:bodyPr>
          <a:lstStyle/>
          <a:p>
            <a:pPr algn="ctr"/>
            <a:endParaRPr lang="en-GB" sz="1600" dirty="0">
              <a:solidFill>
                <a:srgbClr val="FFFF00"/>
              </a:solidFill>
            </a:endParaRPr>
          </a:p>
          <a:p>
            <a:pPr algn="ctr"/>
            <a:r>
              <a:rPr lang="en-GB" sz="2400" dirty="0">
                <a:solidFill>
                  <a:srgbClr val="FFFF00"/>
                </a:solidFill>
              </a:rPr>
              <a:t>Increased activation of the amygdalae and insula cortex in </a:t>
            </a:r>
            <a:r>
              <a:rPr lang="en-GB" sz="2400" dirty="0" smtClean="0">
                <a:solidFill>
                  <a:srgbClr val="FFFF00"/>
                </a:solidFill>
              </a:rPr>
              <a:t>fibromyalgia </a:t>
            </a:r>
            <a:r>
              <a:rPr lang="en-GB" sz="2400" dirty="0">
                <a:solidFill>
                  <a:srgbClr val="FFFF00"/>
                </a:solidFill>
              </a:rPr>
              <a:t>correlated with depression</a:t>
            </a:r>
            <a:endParaRPr lang="en-GB" sz="1600" i="1" dirty="0" smtClean="0">
              <a:solidFill>
                <a:srgbClr val="FFFF00"/>
              </a:solidFill>
            </a:endParaRPr>
          </a:p>
          <a:p>
            <a:pPr algn="ctr"/>
            <a:endParaRPr lang="en-GB" sz="1100" dirty="0">
              <a:solidFill>
                <a:srgbClr val="666666"/>
              </a:solidFill>
            </a:endParaRPr>
          </a:p>
        </p:txBody>
      </p:sp>
      <p:sp>
        <p:nvSpPr>
          <p:cNvPr id="3" name="TextBox 2"/>
          <p:cNvSpPr txBox="1"/>
          <p:nvPr/>
        </p:nvSpPr>
        <p:spPr>
          <a:xfrm>
            <a:off x="2046511" y="6021287"/>
            <a:ext cx="6894909" cy="369332"/>
          </a:xfrm>
          <a:prstGeom prst="rect">
            <a:avLst/>
          </a:prstGeom>
          <a:noFill/>
        </p:spPr>
        <p:txBody>
          <a:bodyPr wrap="square" rtlCol="0">
            <a:spAutoFit/>
          </a:bodyPr>
          <a:lstStyle/>
          <a:p>
            <a:pPr algn="r">
              <a:spcAft>
                <a:spcPct val="55000"/>
              </a:spcAft>
            </a:pPr>
            <a:r>
              <a:rPr lang="en-GB" dirty="0" err="1" smtClean="0">
                <a:solidFill>
                  <a:srgbClr val="FFFF00"/>
                </a:solidFill>
              </a:rPr>
              <a:t>Giesecke</a:t>
            </a:r>
            <a:r>
              <a:rPr lang="en-GB" dirty="0" smtClean="0">
                <a:solidFill>
                  <a:srgbClr val="FFFF00"/>
                </a:solidFill>
              </a:rPr>
              <a:t> T, Arthritis &amp; </a:t>
            </a:r>
            <a:r>
              <a:rPr lang="en-GB" dirty="0" err="1" smtClean="0">
                <a:solidFill>
                  <a:srgbClr val="FFFF00"/>
                </a:solidFill>
              </a:rPr>
              <a:t>Rhematism</a:t>
            </a:r>
            <a:r>
              <a:rPr lang="en-GB" dirty="0" smtClean="0">
                <a:solidFill>
                  <a:srgbClr val="FFFF00"/>
                </a:solidFill>
              </a:rPr>
              <a:t> 2005; 52:1577-1584</a:t>
            </a:r>
            <a:endParaRPr lang="en-GB" dirty="0">
              <a:solidFill>
                <a:srgbClr val="FFFF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75" y="2600324"/>
            <a:ext cx="6750893" cy="2196827"/>
          </a:xfrm>
          <a:prstGeom prst="rect">
            <a:avLst/>
          </a:prstGeom>
        </p:spPr>
      </p:pic>
    </p:spTree>
    <p:extLst>
      <p:ext uri="{BB962C8B-B14F-4D97-AF65-F5344CB8AC3E}">
        <p14:creationId xmlns:p14="http://schemas.microsoft.com/office/powerpoint/2010/main" val="12526660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ChangeArrowheads="1"/>
          </p:cNvSpPr>
          <p:nvPr/>
        </p:nvSpPr>
        <p:spPr bwMode="auto">
          <a:xfrm>
            <a:off x="0" y="476251"/>
            <a:ext cx="8929688" cy="1200329"/>
          </a:xfrm>
          <a:prstGeom prst="rect">
            <a:avLst/>
          </a:prstGeom>
          <a:noFill/>
          <a:ln w="9525">
            <a:noFill/>
            <a:miter lim="800000"/>
            <a:headEnd/>
            <a:tailEnd/>
          </a:ln>
        </p:spPr>
        <p:txBody>
          <a:bodyPr>
            <a:spAutoFit/>
          </a:bodyPr>
          <a:lstStyle/>
          <a:p>
            <a:pPr algn="ctr">
              <a:spcBef>
                <a:spcPct val="0"/>
              </a:spcBef>
            </a:pPr>
            <a:r>
              <a:rPr lang="en-GB" sz="3600" dirty="0" smtClean="0">
                <a:solidFill>
                  <a:srgbClr val="FFFF66"/>
                </a:solidFill>
              </a:rPr>
              <a:t>Increased cortical activity in FM associated with </a:t>
            </a:r>
            <a:r>
              <a:rPr lang="en-GB" sz="3600" dirty="0" err="1" smtClean="0">
                <a:solidFill>
                  <a:srgbClr val="FFFF66"/>
                </a:solidFill>
              </a:rPr>
              <a:t>catastrophising</a:t>
            </a:r>
            <a:r>
              <a:rPr lang="en-GB" sz="3600" dirty="0" smtClean="0">
                <a:solidFill>
                  <a:srgbClr val="FFFF66"/>
                </a:solidFill>
              </a:rPr>
              <a:t> </a:t>
            </a:r>
            <a:endParaRPr lang="en-US" sz="3600" dirty="0">
              <a:solidFill>
                <a:srgbClr val="FFFF66"/>
              </a:solidFill>
            </a:endParaRPr>
          </a:p>
        </p:txBody>
      </p:sp>
      <p:pic>
        <p:nvPicPr>
          <p:cNvPr id="24" name="Picture 23"/>
          <p:cNvPicPr>
            <a:picLocks noChangeAspect="1"/>
          </p:cNvPicPr>
          <p:nvPr/>
        </p:nvPicPr>
        <p:blipFill rotWithShape="1">
          <a:blip r:embed="rId2">
            <a:extLst>
              <a:ext uri="{28A0092B-C50C-407E-A947-70E740481C1C}">
                <a14:useLocalDpi xmlns:a14="http://schemas.microsoft.com/office/drawing/2010/main" val="0"/>
              </a:ext>
            </a:extLst>
          </a:blip>
          <a:srcRect l="50000"/>
          <a:stretch/>
        </p:blipFill>
        <p:spPr>
          <a:xfrm>
            <a:off x="2411760" y="1988840"/>
            <a:ext cx="4360934" cy="3528392"/>
          </a:xfrm>
          <a:prstGeom prst="rect">
            <a:avLst/>
          </a:prstGeom>
        </p:spPr>
      </p:pic>
      <p:sp>
        <p:nvSpPr>
          <p:cNvPr id="7" name="TextBox 6"/>
          <p:cNvSpPr txBox="1"/>
          <p:nvPr/>
        </p:nvSpPr>
        <p:spPr>
          <a:xfrm>
            <a:off x="5004048" y="6237312"/>
            <a:ext cx="3672408" cy="369332"/>
          </a:xfrm>
          <a:prstGeom prst="rect">
            <a:avLst/>
          </a:prstGeom>
          <a:noFill/>
        </p:spPr>
        <p:txBody>
          <a:bodyPr wrap="square" rtlCol="0">
            <a:spAutoFit/>
          </a:bodyPr>
          <a:lstStyle/>
          <a:p>
            <a:pPr algn="r"/>
            <a:r>
              <a:rPr lang="en-GB" dirty="0" err="1" smtClean="0">
                <a:solidFill>
                  <a:srgbClr val="FFFF00"/>
                </a:solidFill>
              </a:rPr>
              <a:t>Gracely</a:t>
            </a:r>
            <a:r>
              <a:rPr lang="en-GB" dirty="0" smtClean="0">
                <a:solidFill>
                  <a:srgbClr val="FFFF00"/>
                </a:solidFill>
              </a:rPr>
              <a:t> RH et al, Brain 2004</a:t>
            </a:r>
            <a:endParaRPr lang="en-GB" dirty="0">
              <a:solidFill>
                <a:srgbClr val="FFFF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ChangeArrowheads="1"/>
          </p:cNvSpPr>
          <p:nvPr/>
        </p:nvSpPr>
        <p:spPr bwMode="auto">
          <a:xfrm>
            <a:off x="28178" y="1412776"/>
            <a:ext cx="8929688" cy="2062103"/>
          </a:xfrm>
          <a:prstGeom prst="rect">
            <a:avLst/>
          </a:prstGeom>
          <a:noFill/>
          <a:ln w="9525">
            <a:noFill/>
            <a:miter lim="800000"/>
            <a:headEnd/>
            <a:tailEnd/>
          </a:ln>
        </p:spPr>
        <p:txBody>
          <a:bodyPr>
            <a:spAutoFit/>
          </a:bodyPr>
          <a:lstStyle/>
          <a:p>
            <a:pPr algn="ctr"/>
            <a:r>
              <a:rPr lang="en-GB" sz="3200" dirty="0">
                <a:solidFill>
                  <a:srgbClr val="FFFF00"/>
                </a:solidFill>
              </a:rPr>
              <a:t>When the brain expects pain: common neural responses to pain anticipation are related to clinical pain and distress in fibromyalgia and osteoarthritis</a:t>
            </a:r>
            <a:endParaRPr lang="en-US" sz="3200" dirty="0">
              <a:solidFill>
                <a:srgbClr val="FFFF00"/>
              </a:solidFill>
            </a:endParaRPr>
          </a:p>
        </p:txBody>
      </p:sp>
      <p:sp>
        <p:nvSpPr>
          <p:cNvPr id="7" name="TextBox 6"/>
          <p:cNvSpPr txBox="1"/>
          <p:nvPr/>
        </p:nvSpPr>
        <p:spPr>
          <a:xfrm>
            <a:off x="1566736" y="5445224"/>
            <a:ext cx="5796216" cy="461665"/>
          </a:xfrm>
          <a:prstGeom prst="rect">
            <a:avLst/>
          </a:prstGeom>
          <a:noFill/>
        </p:spPr>
        <p:txBody>
          <a:bodyPr wrap="square" rtlCol="0">
            <a:spAutoFit/>
          </a:bodyPr>
          <a:lstStyle/>
          <a:p>
            <a:pPr algn="r"/>
            <a:r>
              <a:rPr lang="it-IT" sz="2400" dirty="0" smtClean="0">
                <a:solidFill>
                  <a:srgbClr val="FFFF00"/>
                </a:solidFill>
              </a:rPr>
              <a:t>Eur J Neurosci 2014 </a:t>
            </a:r>
            <a:r>
              <a:rPr lang="it-IT" sz="2400" dirty="0">
                <a:solidFill>
                  <a:srgbClr val="FFFF00"/>
                </a:solidFill>
              </a:rPr>
              <a:t>Feb;39(4):663-72</a:t>
            </a:r>
            <a:endParaRPr lang="en-GB" sz="2400" dirty="0">
              <a:solidFill>
                <a:srgbClr val="FFFF00"/>
              </a:solidFill>
            </a:endParaRPr>
          </a:p>
        </p:txBody>
      </p:sp>
      <p:sp>
        <p:nvSpPr>
          <p:cNvPr id="3" name="TextBox 2"/>
          <p:cNvSpPr txBox="1"/>
          <p:nvPr/>
        </p:nvSpPr>
        <p:spPr>
          <a:xfrm>
            <a:off x="539552" y="4149080"/>
            <a:ext cx="8136904" cy="523220"/>
          </a:xfrm>
          <a:prstGeom prst="rect">
            <a:avLst/>
          </a:prstGeom>
          <a:noFill/>
        </p:spPr>
        <p:txBody>
          <a:bodyPr wrap="square" rtlCol="0">
            <a:spAutoFit/>
          </a:bodyPr>
          <a:lstStyle/>
          <a:p>
            <a:pPr algn="ctr"/>
            <a:r>
              <a:rPr lang="en-GB" sz="2800" dirty="0" smtClean="0">
                <a:solidFill>
                  <a:schemeClr val="bg1"/>
                </a:solidFill>
              </a:rPr>
              <a:t>Brown  CA, El-Deredy W, Jones AKP</a:t>
            </a:r>
            <a:endParaRPr lang="en-GB" sz="2800" dirty="0">
              <a:solidFill>
                <a:schemeClr val="bg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12"/>
          <p:cNvSpPr>
            <a:spLocks noChangeArrowheads="1"/>
          </p:cNvSpPr>
          <p:nvPr/>
        </p:nvSpPr>
        <p:spPr bwMode="auto">
          <a:xfrm>
            <a:off x="1835150" y="1322070"/>
            <a:ext cx="5257800" cy="4870768"/>
          </a:xfrm>
          <a:prstGeom prst="rect">
            <a:avLst/>
          </a:prstGeom>
          <a:solidFill>
            <a:schemeClr val="bg1"/>
          </a:solidFill>
          <a:ln>
            <a:noFill/>
          </a:ln>
        </p:spPr>
        <p:txBody>
          <a:bodyPr wrap="none" anchor="ctr"/>
          <a:lstStyle/>
          <a:p>
            <a:endParaRPr lang="en-US"/>
          </a:p>
        </p:txBody>
      </p:sp>
      <p:pic>
        <p:nvPicPr>
          <p:cNvPr id="41987"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9613" y="2205038"/>
            <a:ext cx="1933575" cy="197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2205038"/>
            <a:ext cx="1936750" cy="197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Rectangle 122"/>
          <p:cNvSpPr>
            <a:spLocks noChangeArrowheads="1"/>
          </p:cNvSpPr>
          <p:nvPr/>
        </p:nvSpPr>
        <p:spPr bwMode="auto">
          <a:xfrm>
            <a:off x="2152650" y="1771650"/>
            <a:ext cx="2089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GB" sz="1000" b="1">
                <a:solidFill>
                  <a:srgbClr val="000000"/>
                </a:solidFill>
              </a:rPr>
              <a:t>Reduced activity in FM and OA groups relative to HP group</a:t>
            </a:r>
          </a:p>
        </p:txBody>
      </p:sp>
      <p:pic>
        <p:nvPicPr>
          <p:cNvPr id="4199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1700" y="3187700"/>
            <a:ext cx="152400" cy="85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1" name="Text Box 13"/>
          <p:cNvSpPr txBox="1">
            <a:spLocks noChangeArrowheads="1"/>
          </p:cNvSpPr>
          <p:nvPr/>
        </p:nvSpPr>
        <p:spPr bwMode="auto">
          <a:xfrm>
            <a:off x="3168650" y="3092450"/>
            <a:ext cx="4286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spcBef>
                <a:spcPct val="50000"/>
              </a:spcBef>
            </a:pPr>
            <a:r>
              <a:rPr lang="en-GB" sz="800">
                <a:solidFill>
                  <a:schemeClr val="bg1"/>
                </a:solidFill>
              </a:rPr>
              <a:t>6.0</a:t>
            </a:r>
            <a:endParaRPr lang="en-US" sz="800">
              <a:solidFill>
                <a:schemeClr val="bg1"/>
              </a:solidFill>
            </a:endParaRPr>
          </a:p>
        </p:txBody>
      </p:sp>
      <p:sp>
        <p:nvSpPr>
          <p:cNvPr id="41992" name="Text Box 14"/>
          <p:cNvSpPr txBox="1">
            <a:spLocks noChangeArrowheads="1"/>
          </p:cNvSpPr>
          <p:nvPr/>
        </p:nvSpPr>
        <p:spPr bwMode="auto">
          <a:xfrm>
            <a:off x="3252788" y="3902075"/>
            <a:ext cx="4127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spcBef>
                <a:spcPct val="50000"/>
              </a:spcBef>
            </a:pPr>
            <a:r>
              <a:rPr lang="en-GB" sz="800">
                <a:solidFill>
                  <a:schemeClr val="bg1"/>
                </a:solidFill>
              </a:rPr>
              <a:t>0</a:t>
            </a:r>
            <a:endParaRPr lang="en-US" sz="800">
              <a:solidFill>
                <a:schemeClr val="bg1"/>
              </a:solidFill>
            </a:endParaRPr>
          </a:p>
        </p:txBody>
      </p:sp>
      <p:sp>
        <p:nvSpPr>
          <p:cNvPr id="41993" name="Text Box 15"/>
          <p:cNvSpPr txBox="1">
            <a:spLocks noChangeArrowheads="1"/>
          </p:cNvSpPr>
          <p:nvPr/>
        </p:nvSpPr>
        <p:spPr bwMode="auto">
          <a:xfrm>
            <a:off x="3660775" y="3416300"/>
            <a:ext cx="7143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spcBef>
                <a:spcPct val="50000"/>
              </a:spcBef>
            </a:pPr>
            <a:r>
              <a:rPr lang="en-GB" sz="800" i="1">
                <a:solidFill>
                  <a:schemeClr val="bg1"/>
                </a:solidFill>
              </a:rPr>
              <a:t>t </a:t>
            </a:r>
            <a:r>
              <a:rPr lang="en-GB" sz="800">
                <a:solidFill>
                  <a:schemeClr val="bg1"/>
                </a:solidFill>
              </a:rPr>
              <a:t>value</a:t>
            </a:r>
            <a:endParaRPr lang="en-US" sz="800" i="1">
              <a:solidFill>
                <a:schemeClr val="bg1"/>
              </a:solidFill>
            </a:endParaRPr>
          </a:p>
        </p:txBody>
      </p:sp>
      <p:sp>
        <p:nvSpPr>
          <p:cNvPr id="41994" name="Text Box 16"/>
          <p:cNvSpPr txBox="1">
            <a:spLocks noChangeArrowheads="1"/>
          </p:cNvSpPr>
          <p:nvPr/>
        </p:nvSpPr>
        <p:spPr bwMode="auto">
          <a:xfrm>
            <a:off x="2989263" y="4137025"/>
            <a:ext cx="1524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spcBef>
                <a:spcPct val="50000"/>
              </a:spcBef>
            </a:pPr>
            <a:r>
              <a:rPr lang="en-GB" sz="1000">
                <a:solidFill>
                  <a:srgbClr val="000000"/>
                </a:solidFill>
              </a:rPr>
              <a:t>X = -10, Y = -28, Z = 40</a:t>
            </a:r>
          </a:p>
        </p:txBody>
      </p:sp>
      <p:pic>
        <p:nvPicPr>
          <p:cNvPr id="41995"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3250" y="3186113"/>
            <a:ext cx="152400" cy="8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6" name="Text Box 13"/>
          <p:cNvSpPr txBox="1">
            <a:spLocks noChangeArrowheads="1"/>
          </p:cNvSpPr>
          <p:nvPr/>
        </p:nvSpPr>
        <p:spPr bwMode="auto">
          <a:xfrm>
            <a:off x="5410200" y="3090863"/>
            <a:ext cx="42862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spcBef>
                <a:spcPct val="50000"/>
              </a:spcBef>
            </a:pPr>
            <a:r>
              <a:rPr lang="en-GB" sz="800">
                <a:solidFill>
                  <a:schemeClr val="bg1"/>
                </a:solidFill>
              </a:rPr>
              <a:t>6.0</a:t>
            </a:r>
            <a:endParaRPr lang="en-US" sz="800">
              <a:solidFill>
                <a:schemeClr val="bg1"/>
              </a:solidFill>
            </a:endParaRPr>
          </a:p>
        </p:txBody>
      </p:sp>
      <p:sp>
        <p:nvSpPr>
          <p:cNvPr id="41997" name="Text Box 14"/>
          <p:cNvSpPr txBox="1">
            <a:spLocks noChangeArrowheads="1"/>
          </p:cNvSpPr>
          <p:nvPr/>
        </p:nvSpPr>
        <p:spPr bwMode="auto">
          <a:xfrm>
            <a:off x="5494338" y="3900488"/>
            <a:ext cx="41275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spcBef>
                <a:spcPct val="50000"/>
              </a:spcBef>
            </a:pPr>
            <a:r>
              <a:rPr lang="en-GB" sz="800">
                <a:solidFill>
                  <a:schemeClr val="bg1"/>
                </a:solidFill>
              </a:rPr>
              <a:t>0</a:t>
            </a:r>
            <a:endParaRPr lang="en-US" sz="800">
              <a:solidFill>
                <a:schemeClr val="bg1"/>
              </a:solidFill>
            </a:endParaRPr>
          </a:p>
        </p:txBody>
      </p:sp>
      <p:sp>
        <p:nvSpPr>
          <p:cNvPr id="41998" name="Text Box 16"/>
          <p:cNvSpPr txBox="1">
            <a:spLocks noChangeArrowheads="1"/>
          </p:cNvSpPr>
          <p:nvPr/>
        </p:nvSpPr>
        <p:spPr bwMode="auto">
          <a:xfrm>
            <a:off x="5343525" y="4135438"/>
            <a:ext cx="1524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spcBef>
                <a:spcPct val="50000"/>
              </a:spcBef>
            </a:pPr>
            <a:r>
              <a:rPr lang="en-GB" sz="1000">
                <a:solidFill>
                  <a:srgbClr val="000000"/>
                </a:solidFill>
              </a:rPr>
              <a:t>X = -40, Y = -8, Z = 2</a:t>
            </a:r>
          </a:p>
        </p:txBody>
      </p:sp>
      <p:sp>
        <p:nvSpPr>
          <p:cNvPr id="41999" name="Rectangle 165"/>
          <p:cNvSpPr>
            <a:spLocks noChangeArrowheads="1"/>
          </p:cNvSpPr>
          <p:nvPr/>
        </p:nvSpPr>
        <p:spPr bwMode="auto">
          <a:xfrm>
            <a:off x="4481513" y="1781175"/>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GB" sz="1000" b="1">
                <a:solidFill>
                  <a:srgbClr val="000000"/>
                </a:solidFill>
              </a:rPr>
              <a:t>Greater activity in FM group relative to OA and HP groups</a:t>
            </a:r>
          </a:p>
        </p:txBody>
      </p:sp>
      <p:pic>
        <p:nvPicPr>
          <p:cNvPr id="42000"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4075" y="4516438"/>
            <a:ext cx="1933575"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01" name="Picture 7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36963" y="4508500"/>
            <a:ext cx="1933575"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02" name="Oval 38"/>
          <p:cNvSpPr>
            <a:spLocks noChangeArrowheads="1"/>
          </p:cNvSpPr>
          <p:nvPr/>
        </p:nvSpPr>
        <p:spPr bwMode="auto">
          <a:xfrm>
            <a:off x="2397125" y="3324225"/>
            <a:ext cx="215900" cy="2159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2003" name="Line 39"/>
          <p:cNvSpPr>
            <a:spLocks noChangeShapeType="1"/>
          </p:cNvSpPr>
          <p:nvPr/>
        </p:nvSpPr>
        <p:spPr bwMode="auto">
          <a:xfrm>
            <a:off x="2532063" y="3524250"/>
            <a:ext cx="312737" cy="839788"/>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42004" name="Oval 40"/>
          <p:cNvSpPr>
            <a:spLocks noChangeArrowheads="1"/>
          </p:cNvSpPr>
          <p:nvPr/>
        </p:nvSpPr>
        <p:spPr bwMode="auto">
          <a:xfrm>
            <a:off x="4645025" y="3500438"/>
            <a:ext cx="215900" cy="2159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2005" name="Line 41"/>
          <p:cNvSpPr>
            <a:spLocks noChangeShapeType="1"/>
          </p:cNvSpPr>
          <p:nvPr/>
        </p:nvSpPr>
        <p:spPr bwMode="auto">
          <a:xfrm flipH="1">
            <a:off x="4500563" y="3716338"/>
            <a:ext cx="215900" cy="6477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42006" name="Oval 154"/>
          <p:cNvSpPr>
            <a:spLocks noChangeArrowheads="1"/>
          </p:cNvSpPr>
          <p:nvPr/>
        </p:nvSpPr>
        <p:spPr bwMode="auto">
          <a:xfrm>
            <a:off x="3781425" y="6434138"/>
            <a:ext cx="71438" cy="71437"/>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2007" name="Oval 155"/>
          <p:cNvSpPr>
            <a:spLocks noChangeArrowheads="1"/>
          </p:cNvSpPr>
          <p:nvPr/>
        </p:nvSpPr>
        <p:spPr bwMode="auto">
          <a:xfrm>
            <a:off x="3781425" y="6723063"/>
            <a:ext cx="71438" cy="71437"/>
          </a:xfrm>
          <a:prstGeom prst="ellipse">
            <a:avLst/>
          </a:prstGeom>
          <a:solidFill>
            <a:srgbClr val="0033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2008" name="Oval 156"/>
          <p:cNvSpPr>
            <a:spLocks noChangeArrowheads="1"/>
          </p:cNvSpPr>
          <p:nvPr/>
        </p:nvSpPr>
        <p:spPr bwMode="auto">
          <a:xfrm>
            <a:off x="3781425" y="6578600"/>
            <a:ext cx="71438" cy="71438"/>
          </a:xfrm>
          <a:prstGeom prst="ellipse">
            <a:avLst/>
          </a:prstGeom>
          <a:solidFill>
            <a:srgbClr val="99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2009" name="Text Box 157"/>
          <p:cNvSpPr txBox="1">
            <a:spLocks noChangeArrowheads="1"/>
          </p:cNvSpPr>
          <p:nvPr/>
        </p:nvSpPr>
        <p:spPr bwMode="auto">
          <a:xfrm>
            <a:off x="5629275" y="6424612"/>
            <a:ext cx="1492250" cy="244475"/>
          </a:xfrm>
          <a:prstGeom prst="rect">
            <a:avLst/>
          </a:prstGeom>
          <a:solidFill>
            <a:schemeClr val="bg1"/>
          </a:solidFill>
          <a:ln>
            <a:noFill/>
          </a:ln>
        </p:spPr>
        <p:txBody>
          <a:bodyPr>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spcBef>
                <a:spcPct val="50000"/>
              </a:spcBef>
            </a:pPr>
            <a:r>
              <a:rPr lang="en-GB" sz="1000" b="1" dirty="0"/>
              <a:t>Fibromyalgia patients</a:t>
            </a:r>
          </a:p>
        </p:txBody>
      </p:sp>
      <p:sp>
        <p:nvSpPr>
          <p:cNvPr id="42010" name="Text Box 158"/>
          <p:cNvSpPr txBox="1">
            <a:spLocks noChangeArrowheads="1"/>
          </p:cNvSpPr>
          <p:nvPr/>
        </p:nvSpPr>
        <p:spPr bwMode="auto">
          <a:xfrm>
            <a:off x="2173288" y="6456362"/>
            <a:ext cx="1492250" cy="244475"/>
          </a:xfrm>
          <a:prstGeom prst="rect">
            <a:avLst/>
          </a:prstGeom>
          <a:solidFill>
            <a:schemeClr val="bg1"/>
          </a:solidFill>
          <a:ln>
            <a:noFill/>
          </a:ln>
        </p:spPr>
        <p:txBody>
          <a:bodyPr>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spcBef>
                <a:spcPct val="50000"/>
              </a:spcBef>
            </a:pPr>
            <a:r>
              <a:rPr lang="en-GB" sz="1000" b="1" dirty="0"/>
              <a:t>Osteoarthritis patients</a:t>
            </a:r>
          </a:p>
        </p:txBody>
      </p:sp>
      <p:sp>
        <p:nvSpPr>
          <p:cNvPr id="42011" name="Text Box 159"/>
          <p:cNvSpPr txBox="1">
            <a:spLocks noChangeArrowheads="1"/>
          </p:cNvSpPr>
          <p:nvPr/>
        </p:nvSpPr>
        <p:spPr bwMode="auto">
          <a:xfrm>
            <a:off x="3917950" y="6451600"/>
            <a:ext cx="1492250" cy="244475"/>
          </a:xfrm>
          <a:prstGeom prst="rect">
            <a:avLst/>
          </a:prstGeom>
          <a:solidFill>
            <a:schemeClr val="bg1"/>
          </a:solidFill>
          <a:ln>
            <a:noFill/>
          </a:ln>
        </p:spPr>
        <p:txBody>
          <a:bodyPr>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spcBef>
                <a:spcPct val="50000"/>
              </a:spcBef>
            </a:pPr>
            <a:r>
              <a:rPr lang="en-GB" sz="1000" b="1"/>
              <a:t>Healthy participants</a:t>
            </a:r>
          </a:p>
        </p:txBody>
      </p:sp>
      <p:sp>
        <p:nvSpPr>
          <p:cNvPr id="42012" name="Text Box 15"/>
          <p:cNvSpPr txBox="1">
            <a:spLocks noChangeArrowheads="1"/>
          </p:cNvSpPr>
          <p:nvPr/>
        </p:nvSpPr>
        <p:spPr bwMode="auto">
          <a:xfrm>
            <a:off x="5899150" y="3421063"/>
            <a:ext cx="7143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spcBef>
                <a:spcPct val="50000"/>
              </a:spcBef>
            </a:pPr>
            <a:r>
              <a:rPr lang="en-GB" sz="800" i="1">
                <a:solidFill>
                  <a:schemeClr val="bg1"/>
                </a:solidFill>
              </a:rPr>
              <a:t>t </a:t>
            </a:r>
            <a:r>
              <a:rPr lang="en-GB" sz="800">
                <a:solidFill>
                  <a:schemeClr val="bg1"/>
                </a:solidFill>
              </a:rPr>
              <a:t>value</a:t>
            </a:r>
            <a:endParaRPr lang="en-US" sz="800" i="1">
              <a:solidFill>
                <a:schemeClr val="bg1"/>
              </a:solidFill>
            </a:endParaRPr>
          </a:p>
        </p:txBody>
      </p:sp>
      <p:pic>
        <p:nvPicPr>
          <p:cNvPr id="42013" name="Picture 8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48263" y="4508500"/>
            <a:ext cx="1933575"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14" name="Rectangle 112"/>
          <p:cNvSpPr>
            <a:spLocks noChangeArrowheads="1"/>
          </p:cNvSpPr>
          <p:nvPr/>
        </p:nvSpPr>
        <p:spPr bwMode="auto">
          <a:xfrm>
            <a:off x="2411413" y="5949950"/>
            <a:ext cx="4281487" cy="214313"/>
          </a:xfrm>
          <a:prstGeom prst="rect">
            <a:avLst/>
          </a:prstGeom>
          <a:solidFill>
            <a:schemeClr val="bg1"/>
          </a:solidFill>
          <a:ln>
            <a:noFill/>
          </a:ln>
        </p:spPr>
        <p:txBody>
          <a:bodyPr wrap="none" anchor="ctr"/>
          <a:lstStyle/>
          <a:p>
            <a:endParaRPr lang="en-US"/>
          </a:p>
        </p:txBody>
      </p:sp>
      <p:sp>
        <p:nvSpPr>
          <p:cNvPr id="42015" name="Text Box 99"/>
          <p:cNvSpPr txBox="1">
            <a:spLocks noChangeArrowheads="1"/>
          </p:cNvSpPr>
          <p:nvPr/>
        </p:nvSpPr>
        <p:spPr bwMode="auto">
          <a:xfrm>
            <a:off x="2339975" y="5940425"/>
            <a:ext cx="1366838" cy="244475"/>
          </a:xfrm>
          <a:prstGeom prst="rect">
            <a:avLst/>
          </a:prstGeom>
          <a:solidFill>
            <a:schemeClr val="bg1"/>
          </a:solidFill>
          <a:ln>
            <a:noFill/>
          </a:ln>
        </p:spPr>
        <p:txBody>
          <a:bodyPr>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spcBef>
                <a:spcPct val="50000"/>
              </a:spcBef>
            </a:pPr>
            <a:r>
              <a:rPr lang="en-GB" sz="1000" b="1" dirty="0"/>
              <a:t>Clinical pain scores</a:t>
            </a:r>
          </a:p>
        </p:txBody>
      </p:sp>
      <p:sp>
        <p:nvSpPr>
          <p:cNvPr id="42016" name="Text Box 91"/>
          <p:cNvSpPr txBox="1">
            <a:spLocks noChangeArrowheads="1"/>
          </p:cNvSpPr>
          <p:nvPr/>
        </p:nvSpPr>
        <p:spPr bwMode="auto">
          <a:xfrm>
            <a:off x="3894138" y="5948363"/>
            <a:ext cx="1366837" cy="244475"/>
          </a:xfrm>
          <a:prstGeom prst="rect">
            <a:avLst/>
          </a:prstGeom>
          <a:solidFill>
            <a:schemeClr val="bg1"/>
          </a:solidFill>
          <a:ln>
            <a:noFill/>
          </a:ln>
        </p:spPr>
        <p:txBody>
          <a:bodyPr>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spcBef>
                <a:spcPct val="50000"/>
              </a:spcBef>
            </a:pPr>
            <a:r>
              <a:rPr lang="en-GB" sz="1000" b="1" dirty="0"/>
              <a:t>Clinical pain scores</a:t>
            </a:r>
          </a:p>
        </p:txBody>
      </p:sp>
      <p:sp>
        <p:nvSpPr>
          <p:cNvPr id="42017" name="Text Box 93"/>
          <p:cNvSpPr txBox="1">
            <a:spLocks noChangeArrowheads="1"/>
          </p:cNvSpPr>
          <p:nvPr/>
        </p:nvSpPr>
        <p:spPr bwMode="auto">
          <a:xfrm>
            <a:off x="5357813" y="5948363"/>
            <a:ext cx="1295400" cy="244475"/>
          </a:xfrm>
          <a:prstGeom prst="rect">
            <a:avLst/>
          </a:prstGeom>
          <a:solidFill>
            <a:schemeClr val="bg1"/>
          </a:solidFill>
          <a:ln>
            <a:noFill/>
          </a:ln>
        </p:spPr>
        <p:txBody>
          <a:bodyPr>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spcBef>
                <a:spcPct val="50000"/>
              </a:spcBef>
            </a:pPr>
            <a:r>
              <a:rPr lang="en-GB" sz="1000" b="1" dirty="0"/>
              <a:t>No. of tender points</a:t>
            </a:r>
          </a:p>
        </p:txBody>
      </p:sp>
      <p:sp>
        <p:nvSpPr>
          <p:cNvPr id="42018" name="Text Box 99"/>
          <p:cNvSpPr txBox="1">
            <a:spLocks noChangeArrowheads="1"/>
          </p:cNvSpPr>
          <p:nvPr/>
        </p:nvSpPr>
        <p:spPr bwMode="auto">
          <a:xfrm>
            <a:off x="2595563" y="4337050"/>
            <a:ext cx="8636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spcBef>
                <a:spcPct val="50000"/>
              </a:spcBef>
            </a:pPr>
            <a:r>
              <a:rPr lang="en-GB" sz="1000" b="1">
                <a:solidFill>
                  <a:srgbClr val="000000"/>
                </a:solidFill>
              </a:rPr>
              <a:t>Left DLPFC</a:t>
            </a:r>
          </a:p>
        </p:txBody>
      </p:sp>
      <p:sp>
        <p:nvSpPr>
          <p:cNvPr id="42019" name="Text Box 99"/>
          <p:cNvSpPr txBox="1">
            <a:spLocks noChangeArrowheads="1"/>
          </p:cNvSpPr>
          <p:nvPr/>
        </p:nvSpPr>
        <p:spPr bwMode="auto">
          <a:xfrm>
            <a:off x="4068763" y="4332288"/>
            <a:ext cx="8636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spcBef>
                <a:spcPct val="50000"/>
              </a:spcBef>
            </a:pPr>
            <a:r>
              <a:rPr lang="en-GB" sz="1000" b="1">
                <a:solidFill>
                  <a:srgbClr val="000000"/>
                </a:solidFill>
              </a:rPr>
              <a:t>Left insula</a:t>
            </a:r>
          </a:p>
        </p:txBody>
      </p:sp>
      <p:sp>
        <p:nvSpPr>
          <p:cNvPr id="42020" name="Line 54"/>
          <p:cNvSpPr>
            <a:spLocks noChangeShapeType="1"/>
          </p:cNvSpPr>
          <p:nvPr/>
        </p:nvSpPr>
        <p:spPr bwMode="auto">
          <a:xfrm>
            <a:off x="4821238" y="3692525"/>
            <a:ext cx="576262" cy="6477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42021" name="Text Box 99"/>
          <p:cNvSpPr txBox="1">
            <a:spLocks noChangeArrowheads="1"/>
          </p:cNvSpPr>
          <p:nvPr/>
        </p:nvSpPr>
        <p:spPr bwMode="auto">
          <a:xfrm>
            <a:off x="5629275" y="4332288"/>
            <a:ext cx="8636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spcBef>
                <a:spcPct val="50000"/>
              </a:spcBef>
            </a:pPr>
            <a:r>
              <a:rPr lang="en-GB" sz="1000" b="1">
                <a:solidFill>
                  <a:srgbClr val="000000"/>
                </a:solidFill>
              </a:rPr>
              <a:t>Left insula</a:t>
            </a:r>
          </a:p>
        </p:txBody>
      </p:sp>
      <p:sp>
        <p:nvSpPr>
          <p:cNvPr id="51237" name="Rectangle 122"/>
          <p:cNvSpPr>
            <a:spLocks noChangeArrowheads="1"/>
          </p:cNvSpPr>
          <p:nvPr/>
        </p:nvSpPr>
        <p:spPr bwMode="auto">
          <a:xfrm>
            <a:off x="395288" y="260350"/>
            <a:ext cx="8280400" cy="1231106"/>
          </a:xfrm>
          <a:prstGeom prst="rect">
            <a:avLst/>
          </a:prstGeom>
          <a:noFill/>
          <a:ln w="9525">
            <a:noFill/>
            <a:miter lim="800000"/>
            <a:headEnd/>
            <a:tailEnd/>
          </a:ln>
        </p:spPr>
        <p:txBody>
          <a:bodyPr>
            <a:spAutoFit/>
          </a:bodyPr>
          <a:lstStyle/>
          <a:p>
            <a:pPr>
              <a:defRPr/>
            </a:pPr>
            <a:r>
              <a:rPr lang="en-GB" sz="2800" b="1" dirty="0" smtClean="0">
                <a:solidFill>
                  <a:srgbClr val="FFFF00"/>
                </a:solidFill>
                <a:effectLst>
                  <a:outerShdw blurRad="38100" dist="38100" dir="2700000" algn="tl">
                    <a:srgbClr val="000000">
                      <a:alpha val="43137"/>
                    </a:srgbClr>
                  </a:outerShdw>
                </a:effectLst>
              </a:rPr>
              <a:t>Abnormal anticipation of pain in fibromyalgia and osteoarthritis</a:t>
            </a:r>
            <a:r>
              <a:rPr lang="en-GB" sz="2800" b="1" dirty="0" smtClean="0">
                <a:solidFill>
                  <a:schemeClr val="tx2"/>
                </a:solidFill>
                <a:effectLst>
                  <a:outerShdw blurRad="38100" dist="38100" dir="2700000" algn="tl">
                    <a:srgbClr val="000000">
                      <a:alpha val="43137"/>
                    </a:srgbClr>
                  </a:outerShdw>
                </a:effectLst>
              </a:rPr>
              <a:t> </a:t>
            </a:r>
            <a:r>
              <a:rPr lang="en-GB" b="1" dirty="0">
                <a:solidFill>
                  <a:schemeClr val="tx2"/>
                </a:solidFill>
                <a:effectLst>
                  <a:outerShdw blurRad="38100" dist="38100" dir="2700000" algn="tl">
                    <a:srgbClr val="000000">
                      <a:alpha val="43137"/>
                    </a:srgbClr>
                  </a:outerShdw>
                </a:effectLst>
              </a:rPr>
              <a:t>anticipatory brain activity in fibromyalgia and arthritis</a:t>
            </a:r>
          </a:p>
        </p:txBody>
      </p:sp>
      <p:sp>
        <p:nvSpPr>
          <p:cNvPr id="42023" name="TextBox 39"/>
          <p:cNvSpPr txBox="1">
            <a:spLocks noChangeArrowheads="1"/>
          </p:cNvSpPr>
          <p:nvPr/>
        </p:nvSpPr>
        <p:spPr bwMode="auto">
          <a:xfrm>
            <a:off x="7248525" y="6488113"/>
            <a:ext cx="15219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chemeClr val="tx1"/>
                </a:solidFill>
                <a:latin typeface="Calibri" pitchFamily="34" charset="0"/>
              </a:defRPr>
            </a:lvl1pPr>
            <a:lvl2pPr marL="742950" indent="-285750" eaLnBrk="0" hangingPunct="0">
              <a:defRPr sz="3200">
                <a:solidFill>
                  <a:schemeClr val="tx1"/>
                </a:solidFill>
                <a:latin typeface="Calibri" pitchFamily="34" charset="0"/>
              </a:defRPr>
            </a:lvl2pPr>
            <a:lvl3pPr marL="1143000" indent="-228600" eaLnBrk="0" hangingPunct="0">
              <a:defRPr sz="3200">
                <a:solidFill>
                  <a:schemeClr val="tx1"/>
                </a:solidFill>
                <a:latin typeface="Calibri" pitchFamily="34" charset="0"/>
              </a:defRPr>
            </a:lvl3pPr>
            <a:lvl4pPr marL="1600200" indent="-228600" eaLnBrk="0" hangingPunct="0">
              <a:defRPr sz="3200">
                <a:solidFill>
                  <a:schemeClr val="tx1"/>
                </a:solidFill>
                <a:latin typeface="Calibri" pitchFamily="34" charset="0"/>
              </a:defRPr>
            </a:lvl4pPr>
            <a:lvl5pPr marL="2057400" indent="-228600" eaLnBrk="0" hangingPunct="0">
              <a:defRPr sz="3200">
                <a:solidFill>
                  <a:schemeClr val="tx1"/>
                </a:solidFill>
                <a:latin typeface="Calibri" pitchFamily="34" charset="0"/>
              </a:defRPr>
            </a:lvl5pPr>
            <a:lvl6pPr marL="2514600" indent="-228600" eaLnBrk="0" fontAlgn="base" hangingPunct="0">
              <a:spcBef>
                <a:spcPct val="0"/>
              </a:spcBef>
              <a:spcAft>
                <a:spcPct val="0"/>
              </a:spcAft>
              <a:defRPr sz="3200">
                <a:solidFill>
                  <a:schemeClr val="tx1"/>
                </a:solidFill>
                <a:latin typeface="Calibri" pitchFamily="34" charset="0"/>
              </a:defRPr>
            </a:lvl6pPr>
            <a:lvl7pPr marL="2971800" indent="-228600" eaLnBrk="0" fontAlgn="base" hangingPunct="0">
              <a:spcBef>
                <a:spcPct val="0"/>
              </a:spcBef>
              <a:spcAft>
                <a:spcPct val="0"/>
              </a:spcAft>
              <a:defRPr sz="3200">
                <a:solidFill>
                  <a:schemeClr val="tx1"/>
                </a:solidFill>
                <a:latin typeface="Calibri" pitchFamily="34" charset="0"/>
              </a:defRPr>
            </a:lvl7pPr>
            <a:lvl8pPr marL="3429000" indent="-228600" eaLnBrk="0" fontAlgn="base" hangingPunct="0">
              <a:spcBef>
                <a:spcPct val="0"/>
              </a:spcBef>
              <a:spcAft>
                <a:spcPct val="0"/>
              </a:spcAft>
              <a:defRPr sz="3200">
                <a:solidFill>
                  <a:schemeClr val="tx1"/>
                </a:solidFill>
                <a:latin typeface="Calibri" pitchFamily="34" charset="0"/>
              </a:defRPr>
            </a:lvl8pPr>
            <a:lvl9pPr marL="3886200" indent="-228600" eaLnBrk="0" fontAlgn="base" hangingPunct="0">
              <a:spcBef>
                <a:spcPct val="0"/>
              </a:spcBef>
              <a:spcAft>
                <a:spcPct val="0"/>
              </a:spcAft>
              <a:defRPr sz="3200">
                <a:solidFill>
                  <a:schemeClr val="tx1"/>
                </a:solidFill>
                <a:latin typeface="Calibri" pitchFamily="34" charset="0"/>
              </a:defRPr>
            </a:lvl9pPr>
          </a:lstStyle>
          <a:p>
            <a:pPr eaLnBrk="1" hangingPunct="1"/>
            <a:r>
              <a:rPr lang="en-US" sz="1800" dirty="0" err="1" smtClean="0">
                <a:solidFill>
                  <a:srgbClr val="FFFF00"/>
                </a:solidFill>
              </a:rPr>
              <a:t>Eur</a:t>
            </a:r>
            <a:r>
              <a:rPr lang="en-US" sz="1800" dirty="0" smtClean="0">
                <a:solidFill>
                  <a:srgbClr val="FFFF00"/>
                </a:solidFill>
              </a:rPr>
              <a:t> J </a:t>
            </a:r>
            <a:r>
              <a:rPr lang="en-US" sz="1800" dirty="0" err="1" smtClean="0">
                <a:solidFill>
                  <a:srgbClr val="FFFF00"/>
                </a:solidFill>
              </a:rPr>
              <a:t>Neurosci</a:t>
            </a:r>
            <a:endParaRPr lang="en-US" sz="1800" dirty="0">
              <a:solidFill>
                <a:srgbClr val="FFFF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a:xfrm>
            <a:off x="395288" y="609600"/>
            <a:ext cx="8528050" cy="1143000"/>
          </a:xfrm>
        </p:spPr>
        <p:txBody>
          <a:bodyPr/>
          <a:lstStyle/>
          <a:p>
            <a:pPr algn="ctr" eaLnBrk="1" hangingPunct="1"/>
            <a:r>
              <a:rPr lang="en-GB" sz="4400" b="1" dirty="0" smtClean="0">
                <a:solidFill>
                  <a:srgbClr val="FFFF00"/>
                </a:solidFill>
              </a:rPr>
              <a:t>Altered brain activity in Fibromyalgia</a:t>
            </a:r>
          </a:p>
        </p:txBody>
      </p:sp>
      <p:sp>
        <p:nvSpPr>
          <p:cNvPr id="11" name="Text Box 6"/>
          <p:cNvSpPr txBox="1">
            <a:spLocks noChangeArrowheads="1"/>
          </p:cNvSpPr>
          <p:nvPr/>
        </p:nvSpPr>
        <p:spPr bwMode="auto">
          <a:xfrm>
            <a:off x="395288" y="2133600"/>
            <a:ext cx="4321175" cy="457200"/>
          </a:xfrm>
          <a:prstGeom prst="rect">
            <a:avLst/>
          </a:prstGeom>
          <a:noFill/>
          <a:ln w="9525">
            <a:noFill/>
            <a:miter lim="800000"/>
            <a:headEnd/>
            <a:tailEnd/>
          </a:ln>
        </p:spPr>
        <p:txBody>
          <a:bodyPr>
            <a:spAutoFit/>
          </a:bodyPr>
          <a:lstStyle/>
          <a:p>
            <a:pPr algn="l"/>
            <a:r>
              <a:rPr lang="en-GB" sz="2400" dirty="0">
                <a:solidFill>
                  <a:srgbClr val="FFFF66"/>
                </a:solidFill>
              </a:rPr>
              <a:t>Attention to unpleasantness</a:t>
            </a:r>
          </a:p>
        </p:txBody>
      </p:sp>
      <p:sp>
        <p:nvSpPr>
          <p:cNvPr id="12" name="Text Box 7"/>
          <p:cNvSpPr txBox="1">
            <a:spLocks noChangeArrowheads="1"/>
          </p:cNvSpPr>
          <p:nvPr/>
        </p:nvSpPr>
        <p:spPr bwMode="auto">
          <a:xfrm>
            <a:off x="4953000" y="2133600"/>
            <a:ext cx="3651448" cy="461665"/>
          </a:xfrm>
          <a:prstGeom prst="rect">
            <a:avLst/>
          </a:prstGeom>
          <a:noFill/>
          <a:ln w="9525">
            <a:noFill/>
            <a:miter lim="800000"/>
            <a:headEnd/>
            <a:tailEnd/>
          </a:ln>
        </p:spPr>
        <p:txBody>
          <a:bodyPr wrap="square">
            <a:spAutoFit/>
          </a:bodyPr>
          <a:lstStyle/>
          <a:p>
            <a:pPr algn="l"/>
            <a:r>
              <a:rPr lang="en-GB" sz="2400" dirty="0">
                <a:solidFill>
                  <a:srgbClr val="FFFF66"/>
                </a:solidFill>
              </a:rPr>
              <a:t>Attention to localisation</a:t>
            </a:r>
          </a:p>
        </p:txBody>
      </p:sp>
      <p:graphicFrame>
        <p:nvGraphicFramePr>
          <p:cNvPr id="2" name="Object 1"/>
          <p:cNvGraphicFramePr>
            <a:graphicFrameLocks noChangeAspect="1"/>
          </p:cNvGraphicFramePr>
          <p:nvPr/>
        </p:nvGraphicFramePr>
        <p:xfrm>
          <a:off x="838200" y="2895600"/>
          <a:ext cx="3324225" cy="3076575"/>
        </p:xfrm>
        <a:graphic>
          <a:graphicData uri="http://schemas.openxmlformats.org/presentationml/2006/ole">
            <mc:AlternateContent xmlns:mc="http://schemas.openxmlformats.org/markup-compatibility/2006">
              <mc:Choice xmlns:v="urn:schemas-microsoft-com:vml" Requires="v">
                <p:oleObj spid="_x0000_s66658" name="Photo Editor Photo" r:id="rId3" imgW="3323810" imgH="3076190" progId="">
                  <p:embed/>
                </p:oleObj>
              </mc:Choice>
              <mc:Fallback>
                <p:oleObj name="Photo Editor Photo" r:id="rId3" imgW="3323810" imgH="3076190"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895600"/>
                        <a:ext cx="3324225" cy="307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ct 2"/>
          <p:cNvGraphicFramePr>
            <a:graphicFrameLocks noChangeAspect="1"/>
          </p:cNvGraphicFramePr>
          <p:nvPr/>
        </p:nvGraphicFramePr>
        <p:xfrm>
          <a:off x="4953000" y="2895600"/>
          <a:ext cx="3343275" cy="3076575"/>
        </p:xfrm>
        <a:graphic>
          <a:graphicData uri="http://schemas.openxmlformats.org/presentationml/2006/ole">
            <mc:AlternateContent xmlns:mc="http://schemas.openxmlformats.org/markup-compatibility/2006">
              <mc:Choice xmlns:v="urn:schemas-microsoft-com:vml" Requires="v">
                <p:oleObj spid="_x0000_s66659" name="Photo Editor Photo" r:id="rId5" imgW="3343742" imgH="3076190" progId="">
                  <p:embed/>
                </p:oleObj>
              </mc:Choice>
              <mc:Fallback>
                <p:oleObj name="Photo Editor Photo" r:id="rId5" imgW="3343742" imgH="3076190" progId="">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2895600"/>
                        <a:ext cx="3343275" cy="307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Text Box 5"/>
          <p:cNvSpPr txBox="1">
            <a:spLocks noChangeArrowheads="1"/>
          </p:cNvSpPr>
          <p:nvPr/>
        </p:nvSpPr>
        <p:spPr bwMode="auto">
          <a:xfrm>
            <a:off x="4643438" y="6172200"/>
            <a:ext cx="4138612" cy="396875"/>
          </a:xfrm>
          <a:prstGeom prst="rect">
            <a:avLst/>
          </a:prstGeom>
          <a:noFill/>
          <a:ln w="9525">
            <a:noFill/>
            <a:miter lim="800000"/>
            <a:headEnd/>
            <a:tailEnd/>
          </a:ln>
        </p:spPr>
        <p:txBody>
          <a:bodyPr>
            <a:spAutoFit/>
          </a:bodyPr>
          <a:lstStyle/>
          <a:p>
            <a:pPr algn="r"/>
            <a:r>
              <a:rPr lang="en-GB" sz="2000" b="1" dirty="0">
                <a:solidFill>
                  <a:srgbClr val="FFFF00"/>
                </a:solidFill>
              </a:rPr>
              <a:t>Kulkarni et al., </a:t>
            </a:r>
            <a:r>
              <a:rPr lang="en-GB" sz="2000" b="1" dirty="0" smtClean="0">
                <a:solidFill>
                  <a:srgbClr val="FFFF00"/>
                </a:solidFill>
              </a:rPr>
              <a:t>Under review</a:t>
            </a:r>
            <a:endParaRPr lang="en-GB" sz="2000" b="1" dirty="0">
              <a:solidFill>
                <a:srgbClr val="FFFF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108763" y="1430967"/>
            <a:ext cx="5903913" cy="5111750"/>
          </a:xfrm>
          <a:prstGeom prst="rect">
            <a:avLst/>
          </a:prstGeom>
          <a:solidFill>
            <a:schemeClr val="bg1"/>
          </a:solidFill>
          <a:ln w="9525" algn="ctr">
            <a:noFill/>
            <a:miter lim="800000"/>
            <a:headEnd/>
            <a:tailEnd/>
          </a:ln>
        </p:spPr>
        <p:txBody>
          <a:bodyPr anchor="ctr">
            <a:spAutoFit/>
          </a:bodyPr>
          <a:lstStyle/>
          <a:p>
            <a:endParaRPr lang="en-GB"/>
          </a:p>
        </p:txBody>
      </p:sp>
      <p:grpSp>
        <p:nvGrpSpPr>
          <p:cNvPr id="8" name="Group 113"/>
          <p:cNvGrpSpPr>
            <a:grpSpLocks/>
          </p:cNvGrpSpPr>
          <p:nvPr/>
        </p:nvGrpSpPr>
        <p:grpSpPr bwMode="auto">
          <a:xfrm>
            <a:off x="256210" y="1596819"/>
            <a:ext cx="2397125" cy="2182812"/>
            <a:chOff x="48" y="863"/>
            <a:chExt cx="1746" cy="1565"/>
          </a:xfrm>
        </p:grpSpPr>
        <p:grpSp>
          <p:nvGrpSpPr>
            <p:cNvPr id="9" name="Group 114"/>
            <p:cNvGrpSpPr>
              <a:grpSpLocks/>
            </p:cNvGrpSpPr>
            <p:nvPr/>
          </p:nvGrpSpPr>
          <p:grpSpPr bwMode="auto">
            <a:xfrm>
              <a:off x="48" y="1010"/>
              <a:ext cx="1746" cy="1418"/>
              <a:chOff x="48" y="1022"/>
              <a:chExt cx="1752" cy="1369"/>
            </a:xfrm>
          </p:grpSpPr>
          <p:sp>
            <p:nvSpPr>
              <p:cNvPr id="11" name="Rectangle 115"/>
              <p:cNvSpPr>
                <a:spLocks noChangeAspect="1" noChangeArrowheads="1"/>
              </p:cNvSpPr>
              <p:nvPr/>
            </p:nvSpPr>
            <p:spPr bwMode="auto">
              <a:xfrm>
                <a:off x="143" y="1022"/>
                <a:ext cx="1657" cy="1256"/>
              </a:xfrm>
              <a:prstGeom prst="rect">
                <a:avLst/>
              </a:prstGeom>
              <a:noFill/>
              <a:ln w="0">
                <a:solidFill>
                  <a:srgbClr val="FFFFFF"/>
                </a:solidFill>
                <a:miter lim="800000"/>
                <a:headEnd/>
                <a:tailEnd/>
              </a:ln>
            </p:spPr>
            <p:txBody>
              <a:bodyPr/>
              <a:lstStyle/>
              <a:p>
                <a:endParaRPr lang="en-GB"/>
              </a:p>
            </p:txBody>
          </p:sp>
          <p:sp>
            <p:nvSpPr>
              <p:cNvPr id="12" name="Line 116"/>
              <p:cNvSpPr>
                <a:spLocks noChangeAspect="1" noChangeShapeType="1"/>
              </p:cNvSpPr>
              <p:nvPr/>
            </p:nvSpPr>
            <p:spPr bwMode="auto">
              <a:xfrm>
                <a:off x="143" y="1022"/>
                <a:ext cx="1657" cy="0"/>
              </a:xfrm>
              <a:prstGeom prst="line">
                <a:avLst/>
              </a:prstGeom>
              <a:noFill/>
              <a:ln w="0">
                <a:solidFill>
                  <a:srgbClr val="000000"/>
                </a:solidFill>
                <a:round/>
                <a:headEnd/>
                <a:tailEnd/>
              </a:ln>
            </p:spPr>
            <p:txBody>
              <a:bodyPr/>
              <a:lstStyle/>
              <a:p>
                <a:endParaRPr lang="en-GB"/>
              </a:p>
            </p:txBody>
          </p:sp>
          <p:sp>
            <p:nvSpPr>
              <p:cNvPr id="13" name="Freeform 117"/>
              <p:cNvSpPr>
                <a:spLocks noChangeAspect="1"/>
              </p:cNvSpPr>
              <p:nvPr/>
            </p:nvSpPr>
            <p:spPr bwMode="auto">
              <a:xfrm>
                <a:off x="143" y="1022"/>
                <a:ext cx="1657" cy="1256"/>
              </a:xfrm>
              <a:custGeom>
                <a:avLst/>
                <a:gdLst>
                  <a:gd name="T0" fmla="*/ 0 w 595"/>
                  <a:gd name="T1" fmla="*/ 266186653 h 452"/>
                  <a:gd name="T2" fmla="*/ 360596649 w 595"/>
                  <a:gd name="T3" fmla="*/ 266186653 h 452"/>
                  <a:gd name="T4" fmla="*/ 360596649 w 595"/>
                  <a:gd name="T5" fmla="*/ 0 h 452"/>
                  <a:gd name="T6" fmla="*/ 0 60000 65536"/>
                  <a:gd name="T7" fmla="*/ 0 60000 65536"/>
                  <a:gd name="T8" fmla="*/ 0 60000 65536"/>
                  <a:gd name="T9" fmla="*/ 0 w 595"/>
                  <a:gd name="T10" fmla="*/ 0 h 452"/>
                  <a:gd name="T11" fmla="*/ 595 w 595"/>
                  <a:gd name="T12" fmla="*/ 452 h 452"/>
                </a:gdLst>
                <a:ahLst/>
                <a:cxnLst>
                  <a:cxn ang="T6">
                    <a:pos x="T0" y="T1"/>
                  </a:cxn>
                  <a:cxn ang="T7">
                    <a:pos x="T2" y="T3"/>
                  </a:cxn>
                  <a:cxn ang="T8">
                    <a:pos x="T4" y="T5"/>
                  </a:cxn>
                </a:cxnLst>
                <a:rect l="T9" t="T10" r="T11" b="T12"/>
                <a:pathLst>
                  <a:path w="595" h="452">
                    <a:moveTo>
                      <a:pt x="0" y="452"/>
                    </a:moveTo>
                    <a:lnTo>
                      <a:pt x="595" y="452"/>
                    </a:lnTo>
                    <a:lnTo>
                      <a:pt x="595" y="0"/>
                    </a:lnTo>
                  </a:path>
                </a:pathLst>
              </a:custGeom>
              <a:noFill/>
              <a:ln w="0">
                <a:solidFill>
                  <a:srgbClr val="000000"/>
                </a:solidFill>
                <a:prstDash val="solid"/>
                <a:round/>
                <a:headEnd/>
                <a:tailEnd/>
              </a:ln>
            </p:spPr>
            <p:txBody>
              <a:bodyPr/>
              <a:lstStyle/>
              <a:p>
                <a:endParaRPr lang="en-GB"/>
              </a:p>
            </p:txBody>
          </p:sp>
          <p:sp>
            <p:nvSpPr>
              <p:cNvPr id="14" name="Line 118"/>
              <p:cNvSpPr>
                <a:spLocks noChangeAspect="1" noChangeShapeType="1"/>
              </p:cNvSpPr>
              <p:nvPr/>
            </p:nvSpPr>
            <p:spPr bwMode="auto">
              <a:xfrm flipV="1">
                <a:off x="143" y="1022"/>
                <a:ext cx="0" cy="1256"/>
              </a:xfrm>
              <a:prstGeom prst="line">
                <a:avLst/>
              </a:prstGeom>
              <a:noFill/>
              <a:ln w="0">
                <a:solidFill>
                  <a:srgbClr val="000000"/>
                </a:solidFill>
                <a:round/>
                <a:headEnd/>
                <a:tailEnd/>
              </a:ln>
            </p:spPr>
            <p:txBody>
              <a:bodyPr/>
              <a:lstStyle/>
              <a:p>
                <a:endParaRPr lang="en-GB"/>
              </a:p>
            </p:txBody>
          </p:sp>
          <p:sp>
            <p:nvSpPr>
              <p:cNvPr id="15" name="Line 119"/>
              <p:cNvSpPr>
                <a:spLocks noChangeAspect="1" noChangeShapeType="1"/>
              </p:cNvSpPr>
              <p:nvPr/>
            </p:nvSpPr>
            <p:spPr bwMode="auto">
              <a:xfrm>
                <a:off x="143" y="2278"/>
                <a:ext cx="1657" cy="0"/>
              </a:xfrm>
              <a:prstGeom prst="line">
                <a:avLst/>
              </a:prstGeom>
              <a:noFill/>
              <a:ln w="0">
                <a:solidFill>
                  <a:srgbClr val="000000"/>
                </a:solidFill>
                <a:round/>
                <a:headEnd/>
                <a:tailEnd/>
              </a:ln>
            </p:spPr>
            <p:txBody>
              <a:bodyPr/>
              <a:lstStyle/>
              <a:p>
                <a:endParaRPr lang="en-GB"/>
              </a:p>
            </p:txBody>
          </p:sp>
          <p:sp>
            <p:nvSpPr>
              <p:cNvPr id="16" name="Line 120"/>
              <p:cNvSpPr>
                <a:spLocks noChangeAspect="1" noChangeShapeType="1"/>
              </p:cNvSpPr>
              <p:nvPr/>
            </p:nvSpPr>
            <p:spPr bwMode="auto">
              <a:xfrm flipV="1">
                <a:off x="143" y="1022"/>
                <a:ext cx="0" cy="1256"/>
              </a:xfrm>
              <a:prstGeom prst="line">
                <a:avLst/>
              </a:prstGeom>
              <a:noFill/>
              <a:ln w="0">
                <a:solidFill>
                  <a:srgbClr val="000000"/>
                </a:solidFill>
                <a:round/>
                <a:headEnd/>
                <a:tailEnd/>
              </a:ln>
            </p:spPr>
            <p:txBody>
              <a:bodyPr/>
              <a:lstStyle/>
              <a:p>
                <a:endParaRPr lang="en-GB"/>
              </a:p>
            </p:txBody>
          </p:sp>
          <p:sp>
            <p:nvSpPr>
              <p:cNvPr id="17" name="Line 121"/>
              <p:cNvSpPr>
                <a:spLocks noChangeAspect="1" noChangeShapeType="1"/>
              </p:cNvSpPr>
              <p:nvPr/>
            </p:nvSpPr>
            <p:spPr bwMode="auto">
              <a:xfrm>
                <a:off x="143" y="2273"/>
                <a:ext cx="14" cy="0"/>
              </a:xfrm>
              <a:prstGeom prst="line">
                <a:avLst/>
              </a:prstGeom>
              <a:noFill/>
              <a:ln w="0">
                <a:solidFill>
                  <a:srgbClr val="000000"/>
                </a:solidFill>
                <a:round/>
                <a:headEnd/>
                <a:tailEnd/>
              </a:ln>
            </p:spPr>
            <p:txBody>
              <a:bodyPr/>
              <a:lstStyle/>
              <a:p>
                <a:endParaRPr lang="en-GB"/>
              </a:p>
            </p:txBody>
          </p:sp>
          <p:sp>
            <p:nvSpPr>
              <p:cNvPr id="18" name="Line 122"/>
              <p:cNvSpPr>
                <a:spLocks noChangeAspect="1" noChangeShapeType="1"/>
              </p:cNvSpPr>
              <p:nvPr/>
            </p:nvSpPr>
            <p:spPr bwMode="auto">
              <a:xfrm flipH="1">
                <a:off x="1783" y="2273"/>
                <a:ext cx="17" cy="0"/>
              </a:xfrm>
              <a:prstGeom prst="line">
                <a:avLst/>
              </a:prstGeom>
              <a:noFill/>
              <a:ln w="0">
                <a:solidFill>
                  <a:srgbClr val="000000"/>
                </a:solidFill>
                <a:round/>
                <a:headEnd/>
                <a:tailEnd/>
              </a:ln>
            </p:spPr>
            <p:txBody>
              <a:bodyPr/>
              <a:lstStyle/>
              <a:p>
                <a:endParaRPr lang="en-GB"/>
              </a:p>
            </p:txBody>
          </p:sp>
          <p:sp>
            <p:nvSpPr>
              <p:cNvPr id="19" name="Rectangle 123"/>
              <p:cNvSpPr>
                <a:spLocks noChangeAspect="1" noChangeArrowheads="1"/>
              </p:cNvSpPr>
              <p:nvPr/>
            </p:nvSpPr>
            <p:spPr bwMode="auto">
              <a:xfrm>
                <a:off x="56" y="2250"/>
                <a:ext cx="66" cy="85"/>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-5</a:t>
                </a:r>
                <a:endParaRPr lang="en-GB" sz="800"/>
              </a:p>
            </p:txBody>
          </p:sp>
          <p:sp>
            <p:nvSpPr>
              <p:cNvPr id="20" name="Line 124"/>
              <p:cNvSpPr>
                <a:spLocks noChangeAspect="1" noChangeShapeType="1"/>
              </p:cNvSpPr>
              <p:nvPr/>
            </p:nvSpPr>
            <p:spPr bwMode="auto">
              <a:xfrm>
                <a:off x="143" y="2048"/>
                <a:ext cx="14" cy="0"/>
              </a:xfrm>
              <a:prstGeom prst="line">
                <a:avLst/>
              </a:prstGeom>
              <a:noFill/>
              <a:ln w="0">
                <a:solidFill>
                  <a:srgbClr val="000000"/>
                </a:solidFill>
                <a:round/>
                <a:headEnd/>
                <a:tailEnd/>
              </a:ln>
            </p:spPr>
            <p:txBody>
              <a:bodyPr/>
              <a:lstStyle/>
              <a:p>
                <a:endParaRPr lang="en-GB"/>
              </a:p>
            </p:txBody>
          </p:sp>
          <p:sp>
            <p:nvSpPr>
              <p:cNvPr id="21" name="Line 125"/>
              <p:cNvSpPr>
                <a:spLocks noChangeAspect="1" noChangeShapeType="1"/>
              </p:cNvSpPr>
              <p:nvPr/>
            </p:nvSpPr>
            <p:spPr bwMode="auto">
              <a:xfrm flipH="1">
                <a:off x="1783" y="2048"/>
                <a:ext cx="17" cy="0"/>
              </a:xfrm>
              <a:prstGeom prst="line">
                <a:avLst/>
              </a:prstGeom>
              <a:noFill/>
              <a:ln w="0">
                <a:solidFill>
                  <a:srgbClr val="000000"/>
                </a:solidFill>
                <a:round/>
                <a:headEnd/>
                <a:tailEnd/>
              </a:ln>
            </p:spPr>
            <p:txBody>
              <a:bodyPr/>
              <a:lstStyle/>
              <a:p>
                <a:endParaRPr lang="en-GB"/>
              </a:p>
            </p:txBody>
          </p:sp>
          <p:sp>
            <p:nvSpPr>
              <p:cNvPr id="22" name="Rectangle 126"/>
              <p:cNvSpPr>
                <a:spLocks noChangeAspect="1" noChangeArrowheads="1"/>
              </p:cNvSpPr>
              <p:nvPr/>
            </p:nvSpPr>
            <p:spPr bwMode="auto">
              <a:xfrm>
                <a:off x="68" y="2026"/>
                <a:ext cx="41" cy="85"/>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0</a:t>
                </a:r>
                <a:endParaRPr lang="en-GB" sz="800"/>
              </a:p>
            </p:txBody>
          </p:sp>
          <p:sp>
            <p:nvSpPr>
              <p:cNvPr id="23" name="Line 127"/>
              <p:cNvSpPr>
                <a:spLocks noChangeAspect="1" noChangeShapeType="1"/>
              </p:cNvSpPr>
              <p:nvPr/>
            </p:nvSpPr>
            <p:spPr bwMode="auto">
              <a:xfrm>
                <a:off x="143" y="1822"/>
                <a:ext cx="14" cy="0"/>
              </a:xfrm>
              <a:prstGeom prst="line">
                <a:avLst/>
              </a:prstGeom>
              <a:noFill/>
              <a:ln w="0">
                <a:solidFill>
                  <a:srgbClr val="000000"/>
                </a:solidFill>
                <a:round/>
                <a:headEnd/>
                <a:tailEnd/>
              </a:ln>
            </p:spPr>
            <p:txBody>
              <a:bodyPr/>
              <a:lstStyle/>
              <a:p>
                <a:endParaRPr lang="en-GB"/>
              </a:p>
            </p:txBody>
          </p:sp>
          <p:sp>
            <p:nvSpPr>
              <p:cNvPr id="24" name="Line 128"/>
              <p:cNvSpPr>
                <a:spLocks noChangeAspect="1" noChangeShapeType="1"/>
              </p:cNvSpPr>
              <p:nvPr/>
            </p:nvSpPr>
            <p:spPr bwMode="auto">
              <a:xfrm flipH="1">
                <a:off x="1783" y="1822"/>
                <a:ext cx="17" cy="0"/>
              </a:xfrm>
              <a:prstGeom prst="line">
                <a:avLst/>
              </a:prstGeom>
              <a:noFill/>
              <a:ln w="0">
                <a:solidFill>
                  <a:srgbClr val="000000"/>
                </a:solidFill>
                <a:round/>
                <a:headEnd/>
                <a:tailEnd/>
              </a:ln>
            </p:spPr>
            <p:txBody>
              <a:bodyPr/>
              <a:lstStyle/>
              <a:p>
                <a:endParaRPr lang="en-GB"/>
              </a:p>
            </p:txBody>
          </p:sp>
          <p:sp>
            <p:nvSpPr>
              <p:cNvPr id="25" name="Rectangle 129"/>
              <p:cNvSpPr>
                <a:spLocks noChangeAspect="1" noChangeArrowheads="1"/>
              </p:cNvSpPr>
              <p:nvPr/>
            </p:nvSpPr>
            <p:spPr bwMode="auto">
              <a:xfrm>
                <a:off x="68" y="1800"/>
                <a:ext cx="41" cy="84"/>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5</a:t>
                </a:r>
                <a:endParaRPr lang="en-GB" sz="800"/>
              </a:p>
            </p:txBody>
          </p:sp>
          <p:sp>
            <p:nvSpPr>
              <p:cNvPr id="26" name="Line 130"/>
              <p:cNvSpPr>
                <a:spLocks noChangeAspect="1" noChangeShapeType="1"/>
              </p:cNvSpPr>
              <p:nvPr/>
            </p:nvSpPr>
            <p:spPr bwMode="auto">
              <a:xfrm>
                <a:off x="143" y="1598"/>
                <a:ext cx="14" cy="0"/>
              </a:xfrm>
              <a:prstGeom prst="line">
                <a:avLst/>
              </a:prstGeom>
              <a:noFill/>
              <a:ln w="0">
                <a:solidFill>
                  <a:srgbClr val="000000"/>
                </a:solidFill>
                <a:round/>
                <a:headEnd/>
                <a:tailEnd/>
              </a:ln>
            </p:spPr>
            <p:txBody>
              <a:bodyPr/>
              <a:lstStyle/>
              <a:p>
                <a:endParaRPr lang="en-GB"/>
              </a:p>
            </p:txBody>
          </p:sp>
          <p:sp>
            <p:nvSpPr>
              <p:cNvPr id="27" name="Line 131"/>
              <p:cNvSpPr>
                <a:spLocks noChangeAspect="1" noChangeShapeType="1"/>
              </p:cNvSpPr>
              <p:nvPr/>
            </p:nvSpPr>
            <p:spPr bwMode="auto">
              <a:xfrm flipH="1">
                <a:off x="1783" y="1598"/>
                <a:ext cx="17" cy="0"/>
              </a:xfrm>
              <a:prstGeom prst="line">
                <a:avLst/>
              </a:prstGeom>
              <a:noFill/>
              <a:ln w="0">
                <a:solidFill>
                  <a:srgbClr val="000000"/>
                </a:solidFill>
                <a:round/>
                <a:headEnd/>
                <a:tailEnd/>
              </a:ln>
            </p:spPr>
            <p:txBody>
              <a:bodyPr/>
              <a:lstStyle/>
              <a:p>
                <a:endParaRPr lang="en-GB"/>
              </a:p>
            </p:txBody>
          </p:sp>
          <p:sp>
            <p:nvSpPr>
              <p:cNvPr id="28" name="Rectangle 132"/>
              <p:cNvSpPr>
                <a:spLocks noChangeAspect="1" noChangeArrowheads="1"/>
              </p:cNvSpPr>
              <p:nvPr/>
            </p:nvSpPr>
            <p:spPr bwMode="auto">
              <a:xfrm>
                <a:off x="48" y="1575"/>
                <a:ext cx="84" cy="84"/>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10</a:t>
                </a:r>
                <a:endParaRPr lang="en-GB" sz="800"/>
              </a:p>
            </p:txBody>
          </p:sp>
          <p:sp>
            <p:nvSpPr>
              <p:cNvPr id="29" name="Line 133"/>
              <p:cNvSpPr>
                <a:spLocks noChangeAspect="1" noChangeShapeType="1"/>
              </p:cNvSpPr>
              <p:nvPr/>
            </p:nvSpPr>
            <p:spPr bwMode="auto">
              <a:xfrm>
                <a:off x="143" y="1372"/>
                <a:ext cx="14" cy="0"/>
              </a:xfrm>
              <a:prstGeom prst="line">
                <a:avLst/>
              </a:prstGeom>
              <a:noFill/>
              <a:ln w="0">
                <a:solidFill>
                  <a:srgbClr val="000000"/>
                </a:solidFill>
                <a:round/>
                <a:headEnd/>
                <a:tailEnd/>
              </a:ln>
            </p:spPr>
            <p:txBody>
              <a:bodyPr/>
              <a:lstStyle/>
              <a:p>
                <a:endParaRPr lang="en-GB"/>
              </a:p>
            </p:txBody>
          </p:sp>
          <p:sp>
            <p:nvSpPr>
              <p:cNvPr id="30" name="Line 134"/>
              <p:cNvSpPr>
                <a:spLocks noChangeAspect="1" noChangeShapeType="1"/>
              </p:cNvSpPr>
              <p:nvPr/>
            </p:nvSpPr>
            <p:spPr bwMode="auto">
              <a:xfrm flipH="1">
                <a:off x="1783" y="1372"/>
                <a:ext cx="17" cy="0"/>
              </a:xfrm>
              <a:prstGeom prst="line">
                <a:avLst/>
              </a:prstGeom>
              <a:noFill/>
              <a:ln w="0">
                <a:solidFill>
                  <a:srgbClr val="000000"/>
                </a:solidFill>
                <a:round/>
                <a:headEnd/>
                <a:tailEnd/>
              </a:ln>
            </p:spPr>
            <p:txBody>
              <a:bodyPr/>
              <a:lstStyle/>
              <a:p>
                <a:endParaRPr lang="en-GB"/>
              </a:p>
            </p:txBody>
          </p:sp>
          <p:sp>
            <p:nvSpPr>
              <p:cNvPr id="31" name="Rectangle 135"/>
              <p:cNvSpPr>
                <a:spLocks noChangeAspect="1" noChangeArrowheads="1"/>
              </p:cNvSpPr>
              <p:nvPr/>
            </p:nvSpPr>
            <p:spPr bwMode="auto">
              <a:xfrm>
                <a:off x="48" y="1351"/>
                <a:ext cx="84" cy="84"/>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15</a:t>
                </a:r>
                <a:endParaRPr lang="en-GB" sz="800"/>
              </a:p>
            </p:txBody>
          </p:sp>
          <p:sp>
            <p:nvSpPr>
              <p:cNvPr id="32" name="Line 136"/>
              <p:cNvSpPr>
                <a:spLocks noChangeAspect="1" noChangeShapeType="1"/>
              </p:cNvSpPr>
              <p:nvPr/>
            </p:nvSpPr>
            <p:spPr bwMode="auto">
              <a:xfrm>
                <a:off x="143" y="1148"/>
                <a:ext cx="14" cy="0"/>
              </a:xfrm>
              <a:prstGeom prst="line">
                <a:avLst/>
              </a:prstGeom>
              <a:noFill/>
              <a:ln w="0">
                <a:solidFill>
                  <a:srgbClr val="000000"/>
                </a:solidFill>
                <a:round/>
                <a:headEnd/>
                <a:tailEnd/>
              </a:ln>
            </p:spPr>
            <p:txBody>
              <a:bodyPr/>
              <a:lstStyle/>
              <a:p>
                <a:endParaRPr lang="en-GB"/>
              </a:p>
            </p:txBody>
          </p:sp>
          <p:sp>
            <p:nvSpPr>
              <p:cNvPr id="33" name="Line 137"/>
              <p:cNvSpPr>
                <a:spLocks noChangeAspect="1" noChangeShapeType="1"/>
              </p:cNvSpPr>
              <p:nvPr/>
            </p:nvSpPr>
            <p:spPr bwMode="auto">
              <a:xfrm flipH="1">
                <a:off x="1783" y="1148"/>
                <a:ext cx="17" cy="0"/>
              </a:xfrm>
              <a:prstGeom prst="line">
                <a:avLst/>
              </a:prstGeom>
              <a:noFill/>
              <a:ln w="0">
                <a:solidFill>
                  <a:srgbClr val="000000"/>
                </a:solidFill>
                <a:round/>
                <a:headEnd/>
                <a:tailEnd/>
              </a:ln>
            </p:spPr>
            <p:txBody>
              <a:bodyPr/>
              <a:lstStyle/>
              <a:p>
                <a:endParaRPr lang="en-GB"/>
              </a:p>
            </p:txBody>
          </p:sp>
          <p:sp>
            <p:nvSpPr>
              <p:cNvPr id="34" name="Rectangle 138"/>
              <p:cNvSpPr>
                <a:spLocks noChangeAspect="1" noChangeArrowheads="1"/>
              </p:cNvSpPr>
              <p:nvPr/>
            </p:nvSpPr>
            <p:spPr bwMode="auto">
              <a:xfrm>
                <a:off x="48" y="1125"/>
                <a:ext cx="84" cy="85"/>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20</a:t>
                </a:r>
                <a:endParaRPr lang="en-GB" sz="800"/>
              </a:p>
            </p:txBody>
          </p:sp>
          <p:sp>
            <p:nvSpPr>
              <p:cNvPr id="35" name="Line 139"/>
              <p:cNvSpPr>
                <a:spLocks noChangeAspect="1" noChangeShapeType="1"/>
              </p:cNvSpPr>
              <p:nvPr/>
            </p:nvSpPr>
            <p:spPr bwMode="auto">
              <a:xfrm>
                <a:off x="143" y="1022"/>
                <a:ext cx="1657" cy="0"/>
              </a:xfrm>
              <a:prstGeom prst="line">
                <a:avLst/>
              </a:prstGeom>
              <a:noFill/>
              <a:ln w="0">
                <a:solidFill>
                  <a:srgbClr val="000000"/>
                </a:solidFill>
                <a:round/>
                <a:headEnd/>
                <a:tailEnd/>
              </a:ln>
            </p:spPr>
            <p:txBody>
              <a:bodyPr/>
              <a:lstStyle/>
              <a:p>
                <a:endParaRPr lang="en-GB"/>
              </a:p>
            </p:txBody>
          </p:sp>
          <p:sp>
            <p:nvSpPr>
              <p:cNvPr id="36" name="Freeform 140"/>
              <p:cNvSpPr>
                <a:spLocks noChangeAspect="1"/>
              </p:cNvSpPr>
              <p:nvPr/>
            </p:nvSpPr>
            <p:spPr bwMode="auto">
              <a:xfrm>
                <a:off x="143" y="1022"/>
                <a:ext cx="1657" cy="1256"/>
              </a:xfrm>
              <a:custGeom>
                <a:avLst/>
                <a:gdLst>
                  <a:gd name="T0" fmla="*/ 0 w 595"/>
                  <a:gd name="T1" fmla="*/ 266186653 h 452"/>
                  <a:gd name="T2" fmla="*/ 360596649 w 595"/>
                  <a:gd name="T3" fmla="*/ 266186653 h 452"/>
                  <a:gd name="T4" fmla="*/ 360596649 w 595"/>
                  <a:gd name="T5" fmla="*/ 0 h 452"/>
                  <a:gd name="T6" fmla="*/ 0 60000 65536"/>
                  <a:gd name="T7" fmla="*/ 0 60000 65536"/>
                  <a:gd name="T8" fmla="*/ 0 60000 65536"/>
                  <a:gd name="T9" fmla="*/ 0 w 595"/>
                  <a:gd name="T10" fmla="*/ 0 h 452"/>
                  <a:gd name="T11" fmla="*/ 595 w 595"/>
                  <a:gd name="T12" fmla="*/ 452 h 452"/>
                </a:gdLst>
                <a:ahLst/>
                <a:cxnLst>
                  <a:cxn ang="T6">
                    <a:pos x="T0" y="T1"/>
                  </a:cxn>
                  <a:cxn ang="T7">
                    <a:pos x="T2" y="T3"/>
                  </a:cxn>
                  <a:cxn ang="T8">
                    <a:pos x="T4" y="T5"/>
                  </a:cxn>
                </a:cxnLst>
                <a:rect l="T9" t="T10" r="T11" b="T12"/>
                <a:pathLst>
                  <a:path w="595" h="452">
                    <a:moveTo>
                      <a:pt x="0" y="452"/>
                    </a:moveTo>
                    <a:lnTo>
                      <a:pt x="595" y="452"/>
                    </a:lnTo>
                    <a:lnTo>
                      <a:pt x="595" y="0"/>
                    </a:lnTo>
                  </a:path>
                </a:pathLst>
              </a:custGeom>
              <a:noFill/>
              <a:ln w="0">
                <a:solidFill>
                  <a:srgbClr val="000000"/>
                </a:solidFill>
                <a:prstDash val="solid"/>
                <a:round/>
                <a:headEnd/>
                <a:tailEnd/>
              </a:ln>
            </p:spPr>
            <p:txBody>
              <a:bodyPr/>
              <a:lstStyle/>
              <a:p>
                <a:endParaRPr lang="en-GB"/>
              </a:p>
            </p:txBody>
          </p:sp>
          <p:sp>
            <p:nvSpPr>
              <p:cNvPr id="37" name="Line 141"/>
              <p:cNvSpPr>
                <a:spLocks noChangeAspect="1" noChangeShapeType="1"/>
              </p:cNvSpPr>
              <p:nvPr/>
            </p:nvSpPr>
            <p:spPr bwMode="auto">
              <a:xfrm flipV="1">
                <a:off x="143" y="1022"/>
                <a:ext cx="0" cy="1256"/>
              </a:xfrm>
              <a:prstGeom prst="line">
                <a:avLst/>
              </a:prstGeom>
              <a:noFill/>
              <a:ln w="0">
                <a:solidFill>
                  <a:srgbClr val="000000"/>
                </a:solidFill>
                <a:round/>
                <a:headEnd/>
                <a:tailEnd/>
              </a:ln>
            </p:spPr>
            <p:txBody>
              <a:bodyPr/>
              <a:lstStyle/>
              <a:p>
                <a:endParaRPr lang="en-GB"/>
              </a:p>
            </p:txBody>
          </p:sp>
          <p:sp>
            <p:nvSpPr>
              <p:cNvPr id="38" name="Line 142"/>
              <p:cNvSpPr>
                <a:spLocks noChangeAspect="1" noChangeShapeType="1"/>
              </p:cNvSpPr>
              <p:nvPr/>
            </p:nvSpPr>
            <p:spPr bwMode="auto">
              <a:xfrm flipV="1">
                <a:off x="970" y="1022"/>
                <a:ext cx="0" cy="1256"/>
              </a:xfrm>
              <a:prstGeom prst="line">
                <a:avLst/>
              </a:prstGeom>
              <a:noFill/>
              <a:ln w="0">
                <a:solidFill>
                  <a:srgbClr val="BFBFBF"/>
                </a:solidFill>
                <a:round/>
                <a:headEnd/>
                <a:tailEnd/>
              </a:ln>
            </p:spPr>
            <p:txBody>
              <a:bodyPr/>
              <a:lstStyle/>
              <a:p>
                <a:endParaRPr lang="en-GB"/>
              </a:p>
            </p:txBody>
          </p:sp>
          <p:sp>
            <p:nvSpPr>
              <p:cNvPr id="39" name="Line 143"/>
              <p:cNvSpPr>
                <a:spLocks noChangeAspect="1" noChangeShapeType="1"/>
              </p:cNvSpPr>
              <p:nvPr/>
            </p:nvSpPr>
            <p:spPr bwMode="auto">
              <a:xfrm flipV="1">
                <a:off x="555" y="1078"/>
                <a:ext cx="0" cy="334"/>
              </a:xfrm>
              <a:prstGeom prst="line">
                <a:avLst/>
              </a:prstGeom>
              <a:noFill/>
              <a:ln w="0">
                <a:solidFill>
                  <a:srgbClr val="0000FF"/>
                </a:solidFill>
                <a:prstDash val="sysDash"/>
                <a:round/>
                <a:headEnd/>
                <a:tailEnd/>
              </a:ln>
            </p:spPr>
            <p:txBody>
              <a:bodyPr/>
              <a:lstStyle/>
              <a:p>
                <a:endParaRPr lang="en-GB"/>
              </a:p>
            </p:txBody>
          </p:sp>
          <p:sp>
            <p:nvSpPr>
              <p:cNvPr id="40" name="Line 144"/>
              <p:cNvSpPr>
                <a:spLocks noChangeAspect="1" noChangeShapeType="1"/>
              </p:cNvSpPr>
              <p:nvPr/>
            </p:nvSpPr>
            <p:spPr bwMode="auto">
              <a:xfrm flipV="1">
                <a:off x="1385" y="1759"/>
                <a:ext cx="0" cy="89"/>
              </a:xfrm>
              <a:prstGeom prst="line">
                <a:avLst/>
              </a:prstGeom>
              <a:noFill/>
              <a:ln w="0">
                <a:solidFill>
                  <a:srgbClr val="FF0000"/>
                </a:solidFill>
                <a:prstDash val="sysDash"/>
                <a:round/>
                <a:headEnd/>
                <a:tailEnd/>
              </a:ln>
            </p:spPr>
            <p:txBody>
              <a:bodyPr/>
              <a:lstStyle/>
              <a:p>
                <a:endParaRPr lang="en-GB"/>
              </a:p>
            </p:txBody>
          </p:sp>
          <p:sp>
            <p:nvSpPr>
              <p:cNvPr id="41" name="Line 145"/>
              <p:cNvSpPr>
                <a:spLocks noChangeAspect="1" noChangeShapeType="1"/>
              </p:cNvSpPr>
              <p:nvPr/>
            </p:nvSpPr>
            <p:spPr bwMode="auto">
              <a:xfrm flipV="1">
                <a:off x="555" y="1870"/>
                <a:ext cx="0" cy="300"/>
              </a:xfrm>
              <a:prstGeom prst="line">
                <a:avLst/>
              </a:prstGeom>
              <a:noFill/>
              <a:ln w="0">
                <a:solidFill>
                  <a:srgbClr val="0000FF"/>
                </a:solidFill>
                <a:prstDash val="sysDash"/>
                <a:round/>
                <a:headEnd/>
                <a:tailEnd/>
              </a:ln>
            </p:spPr>
            <p:txBody>
              <a:bodyPr/>
              <a:lstStyle/>
              <a:p>
                <a:endParaRPr lang="en-GB"/>
              </a:p>
            </p:txBody>
          </p:sp>
          <p:sp>
            <p:nvSpPr>
              <p:cNvPr id="42" name="Line 146"/>
              <p:cNvSpPr>
                <a:spLocks noChangeAspect="1" noChangeShapeType="1"/>
              </p:cNvSpPr>
              <p:nvPr/>
            </p:nvSpPr>
            <p:spPr bwMode="auto">
              <a:xfrm flipV="1">
                <a:off x="1385" y="2062"/>
                <a:ext cx="0" cy="158"/>
              </a:xfrm>
              <a:prstGeom prst="line">
                <a:avLst/>
              </a:prstGeom>
              <a:noFill/>
              <a:ln w="0">
                <a:solidFill>
                  <a:srgbClr val="FF0000"/>
                </a:solidFill>
                <a:prstDash val="sysDash"/>
                <a:round/>
                <a:headEnd/>
                <a:tailEnd/>
              </a:ln>
            </p:spPr>
            <p:txBody>
              <a:bodyPr/>
              <a:lstStyle/>
              <a:p>
                <a:endParaRPr lang="en-GB"/>
              </a:p>
            </p:txBody>
          </p:sp>
          <p:sp>
            <p:nvSpPr>
              <p:cNvPr id="43" name="Line 147"/>
              <p:cNvSpPr>
                <a:spLocks noChangeAspect="1" noChangeShapeType="1"/>
              </p:cNvSpPr>
              <p:nvPr/>
            </p:nvSpPr>
            <p:spPr bwMode="auto">
              <a:xfrm>
                <a:off x="495" y="1078"/>
                <a:ext cx="124" cy="0"/>
              </a:xfrm>
              <a:prstGeom prst="line">
                <a:avLst/>
              </a:prstGeom>
              <a:noFill/>
              <a:ln w="0">
                <a:solidFill>
                  <a:srgbClr val="0000FF"/>
                </a:solidFill>
                <a:round/>
                <a:headEnd/>
                <a:tailEnd/>
              </a:ln>
            </p:spPr>
            <p:txBody>
              <a:bodyPr/>
              <a:lstStyle/>
              <a:p>
                <a:endParaRPr lang="en-GB"/>
              </a:p>
            </p:txBody>
          </p:sp>
          <p:sp>
            <p:nvSpPr>
              <p:cNvPr id="44" name="Line 148"/>
              <p:cNvSpPr>
                <a:spLocks noChangeAspect="1" noChangeShapeType="1"/>
              </p:cNvSpPr>
              <p:nvPr/>
            </p:nvSpPr>
            <p:spPr bwMode="auto">
              <a:xfrm>
                <a:off x="1321" y="1759"/>
                <a:ext cx="126" cy="0"/>
              </a:xfrm>
              <a:prstGeom prst="line">
                <a:avLst/>
              </a:prstGeom>
              <a:noFill/>
              <a:ln w="0">
                <a:solidFill>
                  <a:srgbClr val="FF0000"/>
                </a:solidFill>
                <a:round/>
                <a:headEnd/>
                <a:tailEnd/>
              </a:ln>
            </p:spPr>
            <p:txBody>
              <a:bodyPr/>
              <a:lstStyle/>
              <a:p>
                <a:endParaRPr lang="en-GB"/>
              </a:p>
            </p:txBody>
          </p:sp>
          <p:sp>
            <p:nvSpPr>
              <p:cNvPr id="45" name="Line 149"/>
              <p:cNvSpPr>
                <a:spLocks noChangeAspect="1" noChangeShapeType="1"/>
              </p:cNvSpPr>
              <p:nvPr/>
            </p:nvSpPr>
            <p:spPr bwMode="auto">
              <a:xfrm>
                <a:off x="495" y="2170"/>
                <a:ext cx="124" cy="0"/>
              </a:xfrm>
              <a:prstGeom prst="line">
                <a:avLst/>
              </a:prstGeom>
              <a:noFill/>
              <a:ln w="0">
                <a:solidFill>
                  <a:srgbClr val="0000FF"/>
                </a:solidFill>
                <a:round/>
                <a:headEnd/>
                <a:tailEnd/>
              </a:ln>
            </p:spPr>
            <p:txBody>
              <a:bodyPr/>
              <a:lstStyle/>
              <a:p>
                <a:endParaRPr lang="en-GB"/>
              </a:p>
            </p:txBody>
          </p:sp>
          <p:sp>
            <p:nvSpPr>
              <p:cNvPr id="46" name="Line 150"/>
              <p:cNvSpPr>
                <a:spLocks noChangeAspect="1" noChangeShapeType="1"/>
              </p:cNvSpPr>
              <p:nvPr/>
            </p:nvSpPr>
            <p:spPr bwMode="auto">
              <a:xfrm>
                <a:off x="1321" y="2220"/>
                <a:ext cx="126" cy="0"/>
              </a:xfrm>
              <a:prstGeom prst="line">
                <a:avLst/>
              </a:prstGeom>
              <a:noFill/>
              <a:ln w="0">
                <a:solidFill>
                  <a:srgbClr val="FF0000"/>
                </a:solidFill>
                <a:round/>
                <a:headEnd/>
                <a:tailEnd/>
              </a:ln>
            </p:spPr>
            <p:txBody>
              <a:bodyPr/>
              <a:lstStyle/>
              <a:p>
                <a:endParaRPr lang="en-GB"/>
              </a:p>
            </p:txBody>
          </p:sp>
          <p:sp>
            <p:nvSpPr>
              <p:cNvPr id="47" name="Rectangle 151"/>
              <p:cNvSpPr>
                <a:spLocks noChangeAspect="1" noChangeArrowheads="1"/>
              </p:cNvSpPr>
              <p:nvPr/>
            </p:nvSpPr>
            <p:spPr bwMode="auto">
              <a:xfrm>
                <a:off x="433" y="1412"/>
                <a:ext cx="248" cy="458"/>
              </a:xfrm>
              <a:prstGeom prst="rect">
                <a:avLst/>
              </a:prstGeom>
              <a:solidFill>
                <a:srgbClr val="0066FF"/>
              </a:solidFill>
              <a:ln w="0">
                <a:solidFill>
                  <a:srgbClr val="0000FF"/>
                </a:solidFill>
                <a:miter lim="800000"/>
                <a:headEnd/>
                <a:tailEnd/>
              </a:ln>
            </p:spPr>
            <p:txBody>
              <a:bodyPr/>
              <a:lstStyle/>
              <a:p>
                <a:endParaRPr lang="en-GB"/>
              </a:p>
            </p:txBody>
          </p:sp>
          <p:sp>
            <p:nvSpPr>
              <p:cNvPr id="48" name="Rectangle 152"/>
              <p:cNvSpPr>
                <a:spLocks noChangeAspect="1" noChangeArrowheads="1"/>
              </p:cNvSpPr>
              <p:nvPr/>
            </p:nvSpPr>
            <p:spPr bwMode="auto">
              <a:xfrm>
                <a:off x="1260" y="1848"/>
                <a:ext cx="248" cy="214"/>
              </a:xfrm>
              <a:prstGeom prst="rect">
                <a:avLst/>
              </a:prstGeom>
              <a:solidFill>
                <a:srgbClr val="FF0000"/>
              </a:solidFill>
              <a:ln w="0">
                <a:solidFill>
                  <a:srgbClr val="CC0000"/>
                </a:solidFill>
                <a:miter lim="800000"/>
                <a:headEnd/>
                <a:tailEnd/>
              </a:ln>
            </p:spPr>
            <p:txBody>
              <a:bodyPr/>
              <a:lstStyle/>
              <a:p>
                <a:endParaRPr lang="en-GB"/>
              </a:p>
            </p:txBody>
          </p:sp>
          <p:sp>
            <p:nvSpPr>
              <p:cNvPr id="49" name="Line 153"/>
              <p:cNvSpPr>
                <a:spLocks noChangeAspect="1" noChangeShapeType="1"/>
              </p:cNvSpPr>
              <p:nvPr/>
            </p:nvSpPr>
            <p:spPr bwMode="auto">
              <a:xfrm>
                <a:off x="433" y="1712"/>
                <a:ext cx="248" cy="0"/>
              </a:xfrm>
              <a:prstGeom prst="line">
                <a:avLst/>
              </a:prstGeom>
              <a:noFill/>
              <a:ln w="0">
                <a:solidFill>
                  <a:schemeClr val="bg1"/>
                </a:solidFill>
                <a:round/>
                <a:headEnd/>
                <a:tailEnd/>
              </a:ln>
            </p:spPr>
            <p:txBody>
              <a:bodyPr/>
              <a:lstStyle/>
              <a:p>
                <a:endParaRPr lang="en-GB"/>
              </a:p>
            </p:txBody>
          </p:sp>
          <p:sp>
            <p:nvSpPr>
              <p:cNvPr id="50" name="Line 154"/>
              <p:cNvSpPr>
                <a:spLocks noChangeAspect="1" noChangeShapeType="1"/>
              </p:cNvSpPr>
              <p:nvPr/>
            </p:nvSpPr>
            <p:spPr bwMode="auto">
              <a:xfrm>
                <a:off x="1260" y="1978"/>
                <a:ext cx="248" cy="0"/>
              </a:xfrm>
              <a:prstGeom prst="line">
                <a:avLst/>
              </a:prstGeom>
              <a:noFill/>
              <a:ln w="0">
                <a:solidFill>
                  <a:schemeClr val="bg1"/>
                </a:solidFill>
                <a:round/>
                <a:headEnd/>
                <a:tailEnd/>
              </a:ln>
            </p:spPr>
            <p:txBody>
              <a:bodyPr/>
              <a:lstStyle/>
              <a:p>
                <a:endParaRPr lang="en-GB"/>
              </a:p>
            </p:txBody>
          </p:sp>
          <p:sp>
            <p:nvSpPr>
              <p:cNvPr id="51" name="Rectangle 155"/>
              <p:cNvSpPr>
                <a:spLocks noChangeAspect="1" noChangeArrowheads="1"/>
              </p:cNvSpPr>
              <p:nvPr/>
            </p:nvSpPr>
            <p:spPr bwMode="auto">
              <a:xfrm>
                <a:off x="237" y="2286"/>
                <a:ext cx="744" cy="105"/>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000000"/>
                    </a:solidFill>
                    <a:latin typeface="Helvetica" pitchFamily="34" charset="0"/>
                  </a:rPr>
                  <a:t>Intervention group</a:t>
                </a:r>
                <a:endParaRPr lang="en-GB" sz="1000">
                  <a:latin typeface="Helvetica" pitchFamily="34" charset="0"/>
                </a:endParaRPr>
              </a:p>
            </p:txBody>
          </p:sp>
          <p:sp>
            <p:nvSpPr>
              <p:cNvPr id="52" name="Rectangle 156"/>
              <p:cNvSpPr>
                <a:spLocks noChangeAspect="1" noChangeArrowheads="1"/>
              </p:cNvSpPr>
              <p:nvPr/>
            </p:nvSpPr>
            <p:spPr bwMode="auto">
              <a:xfrm>
                <a:off x="1147" y="2286"/>
                <a:ext cx="559" cy="105"/>
              </a:xfrm>
              <a:prstGeom prst="rect">
                <a:avLst/>
              </a:prstGeom>
              <a:noFill/>
              <a:ln w="9525">
                <a:noFill/>
                <a:miter lim="800000"/>
                <a:headEnd/>
                <a:tailEnd/>
              </a:ln>
            </p:spPr>
            <p:txBody>
              <a:bodyPr wrap="none" lIns="0" tIns="0" rIns="0" bIns="0">
                <a:spAutoFit/>
              </a:bodyPr>
              <a:lstStyle/>
              <a:p>
                <a:pPr algn="l">
                  <a:spcBef>
                    <a:spcPct val="0"/>
                  </a:spcBef>
                </a:pPr>
                <a:r>
                  <a:rPr lang="en-GB" sz="1000" dirty="0">
                    <a:solidFill>
                      <a:srgbClr val="000000"/>
                    </a:solidFill>
                    <a:latin typeface="Helvetica" pitchFamily="34" charset="0"/>
                  </a:rPr>
                  <a:t>Control group</a:t>
                </a:r>
                <a:endParaRPr lang="en-GB" sz="1000" dirty="0">
                  <a:latin typeface="Helvetica" pitchFamily="34" charset="0"/>
                </a:endParaRPr>
              </a:p>
            </p:txBody>
          </p:sp>
        </p:grpSp>
        <p:sp>
          <p:nvSpPr>
            <p:cNvPr id="10" name="Rectangle 157"/>
            <p:cNvSpPr>
              <a:spLocks noChangeAspect="1" noChangeArrowheads="1"/>
            </p:cNvSpPr>
            <p:nvPr/>
          </p:nvSpPr>
          <p:spPr bwMode="auto">
            <a:xfrm>
              <a:off x="432" y="863"/>
              <a:ext cx="1243" cy="131"/>
            </a:xfrm>
            <a:prstGeom prst="rect">
              <a:avLst/>
            </a:prstGeom>
            <a:noFill/>
            <a:ln w="9525">
              <a:noFill/>
              <a:miter lim="800000"/>
              <a:headEnd/>
              <a:tailEnd/>
            </a:ln>
          </p:spPr>
          <p:txBody>
            <a:bodyPr wrap="none" lIns="0" tIns="0" rIns="0" bIns="0">
              <a:spAutoFit/>
            </a:bodyPr>
            <a:lstStyle/>
            <a:p>
              <a:pPr algn="l">
                <a:spcBef>
                  <a:spcPct val="0"/>
                </a:spcBef>
              </a:pPr>
              <a:r>
                <a:rPr lang="en-GB" sz="1200" dirty="0">
                  <a:solidFill>
                    <a:srgbClr val="000000"/>
                  </a:solidFill>
                  <a:latin typeface="Helvetica" pitchFamily="34" charset="0"/>
                </a:rPr>
                <a:t>Self-management of pain</a:t>
              </a:r>
              <a:endParaRPr lang="en-GB" sz="1200" dirty="0"/>
            </a:p>
          </p:txBody>
        </p:sp>
      </p:grpSp>
      <p:grpSp>
        <p:nvGrpSpPr>
          <p:cNvPr id="53" name="Group 4"/>
          <p:cNvGrpSpPr>
            <a:grpSpLocks/>
          </p:cNvGrpSpPr>
          <p:nvPr/>
        </p:nvGrpSpPr>
        <p:grpSpPr bwMode="auto">
          <a:xfrm>
            <a:off x="3184761" y="1627536"/>
            <a:ext cx="2490788" cy="2189163"/>
            <a:chOff x="3840" y="863"/>
            <a:chExt cx="1814" cy="1570"/>
          </a:xfrm>
        </p:grpSpPr>
        <p:sp>
          <p:nvSpPr>
            <p:cNvPr id="54" name="Rectangle 5"/>
            <p:cNvSpPr>
              <a:spLocks noChangeAspect="1" noChangeArrowheads="1"/>
            </p:cNvSpPr>
            <p:nvPr/>
          </p:nvSpPr>
          <p:spPr bwMode="auto">
            <a:xfrm>
              <a:off x="3928" y="1007"/>
              <a:ext cx="1726" cy="1307"/>
            </a:xfrm>
            <a:prstGeom prst="rect">
              <a:avLst/>
            </a:prstGeom>
            <a:noFill/>
            <a:ln w="0">
              <a:solidFill>
                <a:srgbClr val="FFFFFF"/>
              </a:solidFill>
              <a:miter lim="800000"/>
              <a:headEnd/>
              <a:tailEnd/>
            </a:ln>
          </p:spPr>
          <p:txBody>
            <a:bodyPr/>
            <a:lstStyle/>
            <a:p>
              <a:endParaRPr lang="en-GB"/>
            </a:p>
          </p:txBody>
        </p:sp>
        <p:sp>
          <p:nvSpPr>
            <p:cNvPr id="55" name="Line 6"/>
            <p:cNvSpPr>
              <a:spLocks noChangeAspect="1" noChangeShapeType="1"/>
            </p:cNvSpPr>
            <p:nvPr/>
          </p:nvSpPr>
          <p:spPr bwMode="auto">
            <a:xfrm>
              <a:off x="3928" y="1007"/>
              <a:ext cx="1726" cy="0"/>
            </a:xfrm>
            <a:prstGeom prst="line">
              <a:avLst/>
            </a:prstGeom>
            <a:noFill/>
            <a:ln w="0">
              <a:solidFill>
                <a:srgbClr val="000000"/>
              </a:solidFill>
              <a:round/>
              <a:headEnd/>
              <a:tailEnd/>
            </a:ln>
          </p:spPr>
          <p:txBody>
            <a:bodyPr/>
            <a:lstStyle/>
            <a:p>
              <a:endParaRPr lang="en-GB"/>
            </a:p>
          </p:txBody>
        </p:sp>
        <p:sp>
          <p:nvSpPr>
            <p:cNvPr id="56" name="Freeform 7"/>
            <p:cNvSpPr>
              <a:spLocks noChangeAspect="1"/>
            </p:cNvSpPr>
            <p:nvPr/>
          </p:nvSpPr>
          <p:spPr bwMode="auto">
            <a:xfrm>
              <a:off x="3928" y="1007"/>
              <a:ext cx="1726" cy="1307"/>
            </a:xfrm>
            <a:custGeom>
              <a:avLst/>
              <a:gdLst>
                <a:gd name="T0" fmla="*/ 0 w 595"/>
                <a:gd name="T1" fmla="*/ 446547880 h 452"/>
                <a:gd name="T2" fmla="*/ 612854206 w 595"/>
                <a:gd name="T3" fmla="*/ 446547880 h 452"/>
                <a:gd name="T4" fmla="*/ 612854206 w 595"/>
                <a:gd name="T5" fmla="*/ 0 h 452"/>
                <a:gd name="T6" fmla="*/ 0 60000 65536"/>
                <a:gd name="T7" fmla="*/ 0 60000 65536"/>
                <a:gd name="T8" fmla="*/ 0 60000 65536"/>
                <a:gd name="T9" fmla="*/ 0 w 595"/>
                <a:gd name="T10" fmla="*/ 0 h 452"/>
                <a:gd name="T11" fmla="*/ 595 w 595"/>
                <a:gd name="T12" fmla="*/ 452 h 452"/>
              </a:gdLst>
              <a:ahLst/>
              <a:cxnLst>
                <a:cxn ang="T6">
                  <a:pos x="T0" y="T1"/>
                </a:cxn>
                <a:cxn ang="T7">
                  <a:pos x="T2" y="T3"/>
                </a:cxn>
                <a:cxn ang="T8">
                  <a:pos x="T4" y="T5"/>
                </a:cxn>
              </a:cxnLst>
              <a:rect l="T9" t="T10" r="T11" b="T12"/>
              <a:pathLst>
                <a:path w="595" h="452">
                  <a:moveTo>
                    <a:pt x="0" y="452"/>
                  </a:moveTo>
                  <a:lnTo>
                    <a:pt x="595" y="452"/>
                  </a:lnTo>
                  <a:lnTo>
                    <a:pt x="595" y="0"/>
                  </a:lnTo>
                </a:path>
              </a:pathLst>
            </a:custGeom>
            <a:noFill/>
            <a:ln w="0">
              <a:solidFill>
                <a:srgbClr val="000000"/>
              </a:solidFill>
              <a:prstDash val="solid"/>
              <a:round/>
              <a:headEnd/>
              <a:tailEnd/>
            </a:ln>
          </p:spPr>
          <p:txBody>
            <a:bodyPr/>
            <a:lstStyle/>
            <a:p>
              <a:endParaRPr lang="en-GB"/>
            </a:p>
          </p:txBody>
        </p:sp>
        <p:sp>
          <p:nvSpPr>
            <p:cNvPr id="57" name="Line 8"/>
            <p:cNvSpPr>
              <a:spLocks noChangeAspect="1" noChangeShapeType="1"/>
            </p:cNvSpPr>
            <p:nvPr/>
          </p:nvSpPr>
          <p:spPr bwMode="auto">
            <a:xfrm flipV="1">
              <a:off x="3928" y="1007"/>
              <a:ext cx="0" cy="1307"/>
            </a:xfrm>
            <a:prstGeom prst="line">
              <a:avLst/>
            </a:prstGeom>
            <a:noFill/>
            <a:ln w="0">
              <a:solidFill>
                <a:srgbClr val="000000"/>
              </a:solidFill>
              <a:round/>
              <a:headEnd/>
              <a:tailEnd/>
            </a:ln>
          </p:spPr>
          <p:txBody>
            <a:bodyPr/>
            <a:lstStyle/>
            <a:p>
              <a:endParaRPr lang="en-GB"/>
            </a:p>
          </p:txBody>
        </p:sp>
        <p:sp>
          <p:nvSpPr>
            <p:cNvPr id="58" name="Line 9"/>
            <p:cNvSpPr>
              <a:spLocks noChangeAspect="1" noChangeShapeType="1"/>
            </p:cNvSpPr>
            <p:nvPr/>
          </p:nvSpPr>
          <p:spPr bwMode="auto">
            <a:xfrm>
              <a:off x="3926" y="2314"/>
              <a:ext cx="1726" cy="0"/>
            </a:xfrm>
            <a:prstGeom prst="line">
              <a:avLst/>
            </a:prstGeom>
            <a:noFill/>
            <a:ln w="0">
              <a:solidFill>
                <a:srgbClr val="000000"/>
              </a:solidFill>
              <a:round/>
              <a:headEnd/>
              <a:tailEnd/>
            </a:ln>
          </p:spPr>
          <p:txBody>
            <a:bodyPr/>
            <a:lstStyle/>
            <a:p>
              <a:endParaRPr lang="en-GB"/>
            </a:p>
          </p:txBody>
        </p:sp>
        <p:sp>
          <p:nvSpPr>
            <p:cNvPr id="59" name="Line 10"/>
            <p:cNvSpPr>
              <a:spLocks noChangeAspect="1" noChangeShapeType="1"/>
            </p:cNvSpPr>
            <p:nvPr/>
          </p:nvSpPr>
          <p:spPr bwMode="auto">
            <a:xfrm flipV="1">
              <a:off x="3928" y="1007"/>
              <a:ext cx="0" cy="1307"/>
            </a:xfrm>
            <a:prstGeom prst="line">
              <a:avLst/>
            </a:prstGeom>
            <a:noFill/>
            <a:ln w="0">
              <a:solidFill>
                <a:srgbClr val="000000"/>
              </a:solidFill>
              <a:round/>
              <a:headEnd/>
              <a:tailEnd/>
            </a:ln>
          </p:spPr>
          <p:txBody>
            <a:bodyPr/>
            <a:lstStyle/>
            <a:p>
              <a:endParaRPr lang="en-GB"/>
            </a:p>
          </p:txBody>
        </p:sp>
        <p:sp>
          <p:nvSpPr>
            <p:cNvPr id="60" name="Line 11"/>
            <p:cNvSpPr>
              <a:spLocks noChangeAspect="1" noChangeShapeType="1"/>
            </p:cNvSpPr>
            <p:nvPr/>
          </p:nvSpPr>
          <p:spPr bwMode="auto">
            <a:xfrm>
              <a:off x="3928" y="2187"/>
              <a:ext cx="15" cy="0"/>
            </a:xfrm>
            <a:prstGeom prst="line">
              <a:avLst/>
            </a:prstGeom>
            <a:noFill/>
            <a:ln w="0">
              <a:solidFill>
                <a:srgbClr val="000000"/>
              </a:solidFill>
              <a:round/>
              <a:headEnd/>
              <a:tailEnd/>
            </a:ln>
          </p:spPr>
          <p:txBody>
            <a:bodyPr/>
            <a:lstStyle/>
            <a:p>
              <a:endParaRPr lang="en-GB"/>
            </a:p>
          </p:txBody>
        </p:sp>
        <p:sp>
          <p:nvSpPr>
            <p:cNvPr id="61" name="Line 12"/>
            <p:cNvSpPr>
              <a:spLocks noChangeAspect="1" noChangeShapeType="1"/>
            </p:cNvSpPr>
            <p:nvPr/>
          </p:nvSpPr>
          <p:spPr bwMode="auto">
            <a:xfrm flipH="1">
              <a:off x="5637" y="2187"/>
              <a:ext cx="17" cy="0"/>
            </a:xfrm>
            <a:prstGeom prst="line">
              <a:avLst/>
            </a:prstGeom>
            <a:noFill/>
            <a:ln w="0">
              <a:solidFill>
                <a:srgbClr val="000000"/>
              </a:solidFill>
              <a:round/>
              <a:headEnd/>
              <a:tailEnd/>
            </a:ln>
          </p:spPr>
          <p:txBody>
            <a:bodyPr/>
            <a:lstStyle/>
            <a:p>
              <a:endParaRPr lang="en-GB"/>
            </a:p>
          </p:txBody>
        </p:sp>
        <p:sp>
          <p:nvSpPr>
            <p:cNvPr id="62" name="Rectangle 13"/>
            <p:cNvSpPr>
              <a:spLocks noChangeAspect="1" noChangeArrowheads="1"/>
            </p:cNvSpPr>
            <p:nvPr/>
          </p:nvSpPr>
          <p:spPr bwMode="auto">
            <a:xfrm>
              <a:off x="3849" y="2164"/>
              <a:ext cx="66"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-6</a:t>
              </a:r>
              <a:endParaRPr lang="en-GB" sz="800"/>
            </a:p>
          </p:txBody>
        </p:sp>
        <p:sp>
          <p:nvSpPr>
            <p:cNvPr id="63" name="Line 14"/>
            <p:cNvSpPr>
              <a:spLocks noChangeAspect="1" noChangeShapeType="1"/>
            </p:cNvSpPr>
            <p:nvPr/>
          </p:nvSpPr>
          <p:spPr bwMode="auto">
            <a:xfrm>
              <a:off x="3928" y="2054"/>
              <a:ext cx="15" cy="0"/>
            </a:xfrm>
            <a:prstGeom prst="line">
              <a:avLst/>
            </a:prstGeom>
            <a:noFill/>
            <a:ln w="0">
              <a:solidFill>
                <a:srgbClr val="000000"/>
              </a:solidFill>
              <a:round/>
              <a:headEnd/>
              <a:tailEnd/>
            </a:ln>
          </p:spPr>
          <p:txBody>
            <a:bodyPr/>
            <a:lstStyle/>
            <a:p>
              <a:endParaRPr lang="en-GB"/>
            </a:p>
          </p:txBody>
        </p:sp>
        <p:sp>
          <p:nvSpPr>
            <p:cNvPr id="64" name="Line 15"/>
            <p:cNvSpPr>
              <a:spLocks noChangeAspect="1" noChangeShapeType="1"/>
            </p:cNvSpPr>
            <p:nvPr/>
          </p:nvSpPr>
          <p:spPr bwMode="auto">
            <a:xfrm flipH="1">
              <a:off x="5637" y="2054"/>
              <a:ext cx="17" cy="0"/>
            </a:xfrm>
            <a:prstGeom prst="line">
              <a:avLst/>
            </a:prstGeom>
            <a:noFill/>
            <a:ln w="0">
              <a:solidFill>
                <a:srgbClr val="000000"/>
              </a:solidFill>
              <a:round/>
              <a:headEnd/>
              <a:tailEnd/>
            </a:ln>
          </p:spPr>
          <p:txBody>
            <a:bodyPr/>
            <a:lstStyle/>
            <a:p>
              <a:endParaRPr lang="en-GB"/>
            </a:p>
          </p:txBody>
        </p:sp>
        <p:sp>
          <p:nvSpPr>
            <p:cNvPr id="65" name="Rectangle 16"/>
            <p:cNvSpPr>
              <a:spLocks noChangeAspect="1" noChangeArrowheads="1"/>
            </p:cNvSpPr>
            <p:nvPr/>
          </p:nvSpPr>
          <p:spPr bwMode="auto">
            <a:xfrm>
              <a:off x="3849" y="2031"/>
              <a:ext cx="66"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-4</a:t>
              </a:r>
              <a:endParaRPr lang="en-GB" sz="800"/>
            </a:p>
          </p:txBody>
        </p:sp>
        <p:sp>
          <p:nvSpPr>
            <p:cNvPr id="66" name="Line 17"/>
            <p:cNvSpPr>
              <a:spLocks noChangeAspect="1" noChangeShapeType="1"/>
            </p:cNvSpPr>
            <p:nvPr/>
          </p:nvSpPr>
          <p:spPr bwMode="auto">
            <a:xfrm>
              <a:off x="3928" y="1924"/>
              <a:ext cx="15" cy="0"/>
            </a:xfrm>
            <a:prstGeom prst="line">
              <a:avLst/>
            </a:prstGeom>
            <a:noFill/>
            <a:ln w="0">
              <a:solidFill>
                <a:srgbClr val="000000"/>
              </a:solidFill>
              <a:round/>
              <a:headEnd/>
              <a:tailEnd/>
            </a:ln>
          </p:spPr>
          <p:txBody>
            <a:bodyPr/>
            <a:lstStyle/>
            <a:p>
              <a:endParaRPr lang="en-GB"/>
            </a:p>
          </p:txBody>
        </p:sp>
        <p:sp>
          <p:nvSpPr>
            <p:cNvPr id="67" name="Line 18"/>
            <p:cNvSpPr>
              <a:spLocks noChangeAspect="1" noChangeShapeType="1"/>
            </p:cNvSpPr>
            <p:nvPr/>
          </p:nvSpPr>
          <p:spPr bwMode="auto">
            <a:xfrm flipH="1">
              <a:off x="5637" y="1924"/>
              <a:ext cx="17" cy="0"/>
            </a:xfrm>
            <a:prstGeom prst="line">
              <a:avLst/>
            </a:prstGeom>
            <a:noFill/>
            <a:ln w="0">
              <a:solidFill>
                <a:srgbClr val="000000"/>
              </a:solidFill>
              <a:round/>
              <a:headEnd/>
              <a:tailEnd/>
            </a:ln>
          </p:spPr>
          <p:txBody>
            <a:bodyPr/>
            <a:lstStyle/>
            <a:p>
              <a:endParaRPr lang="en-GB"/>
            </a:p>
          </p:txBody>
        </p:sp>
        <p:sp>
          <p:nvSpPr>
            <p:cNvPr id="68" name="Rectangle 19"/>
            <p:cNvSpPr>
              <a:spLocks noChangeAspect="1" noChangeArrowheads="1"/>
            </p:cNvSpPr>
            <p:nvPr/>
          </p:nvSpPr>
          <p:spPr bwMode="auto">
            <a:xfrm>
              <a:off x="3849" y="1901"/>
              <a:ext cx="66"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-2</a:t>
              </a:r>
              <a:endParaRPr lang="en-GB" sz="800"/>
            </a:p>
          </p:txBody>
        </p:sp>
        <p:sp>
          <p:nvSpPr>
            <p:cNvPr id="69" name="Line 20"/>
            <p:cNvSpPr>
              <a:spLocks noChangeAspect="1" noChangeShapeType="1"/>
            </p:cNvSpPr>
            <p:nvPr/>
          </p:nvSpPr>
          <p:spPr bwMode="auto">
            <a:xfrm>
              <a:off x="3928" y="1791"/>
              <a:ext cx="15" cy="0"/>
            </a:xfrm>
            <a:prstGeom prst="line">
              <a:avLst/>
            </a:prstGeom>
            <a:noFill/>
            <a:ln w="0">
              <a:solidFill>
                <a:srgbClr val="000000"/>
              </a:solidFill>
              <a:round/>
              <a:headEnd/>
              <a:tailEnd/>
            </a:ln>
          </p:spPr>
          <p:txBody>
            <a:bodyPr/>
            <a:lstStyle/>
            <a:p>
              <a:endParaRPr lang="en-GB"/>
            </a:p>
          </p:txBody>
        </p:sp>
        <p:sp>
          <p:nvSpPr>
            <p:cNvPr id="70" name="Line 21"/>
            <p:cNvSpPr>
              <a:spLocks noChangeAspect="1" noChangeShapeType="1"/>
            </p:cNvSpPr>
            <p:nvPr/>
          </p:nvSpPr>
          <p:spPr bwMode="auto">
            <a:xfrm flipH="1">
              <a:off x="5637" y="1791"/>
              <a:ext cx="17" cy="0"/>
            </a:xfrm>
            <a:prstGeom prst="line">
              <a:avLst/>
            </a:prstGeom>
            <a:noFill/>
            <a:ln w="0">
              <a:solidFill>
                <a:srgbClr val="000000"/>
              </a:solidFill>
              <a:round/>
              <a:headEnd/>
              <a:tailEnd/>
            </a:ln>
          </p:spPr>
          <p:txBody>
            <a:bodyPr/>
            <a:lstStyle/>
            <a:p>
              <a:endParaRPr lang="en-GB"/>
            </a:p>
          </p:txBody>
        </p:sp>
        <p:sp>
          <p:nvSpPr>
            <p:cNvPr id="71" name="Rectangle 22"/>
            <p:cNvSpPr>
              <a:spLocks noChangeAspect="1" noChangeArrowheads="1"/>
            </p:cNvSpPr>
            <p:nvPr/>
          </p:nvSpPr>
          <p:spPr bwMode="auto">
            <a:xfrm>
              <a:off x="3861" y="1768"/>
              <a:ext cx="41"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0</a:t>
              </a:r>
              <a:endParaRPr lang="en-GB" sz="800"/>
            </a:p>
          </p:txBody>
        </p:sp>
        <p:sp>
          <p:nvSpPr>
            <p:cNvPr id="72" name="Line 23"/>
            <p:cNvSpPr>
              <a:spLocks noChangeAspect="1" noChangeShapeType="1"/>
            </p:cNvSpPr>
            <p:nvPr/>
          </p:nvSpPr>
          <p:spPr bwMode="auto">
            <a:xfrm>
              <a:off x="3928" y="1661"/>
              <a:ext cx="15" cy="0"/>
            </a:xfrm>
            <a:prstGeom prst="line">
              <a:avLst/>
            </a:prstGeom>
            <a:noFill/>
            <a:ln w="0">
              <a:solidFill>
                <a:srgbClr val="000000"/>
              </a:solidFill>
              <a:round/>
              <a:headEnd/>
              <a:tailEnd/>
            </a:ln>
          </p:spPr>
          <p:txBody>
            <a:bodyPr/>
            <a:lstStyle/>
            <a:p>
              <a:endParaRPr lang="en-GB"/>
            </a:p>
          </p:txBody>
        </p:sp>
        <p:sp>
          <p:nvSpPr>
            <p:cNvPr id="73" name="Line 24"/>
            <p:cNvSpPr>
              <a:spLocks noChangeAspect="1" noChangeShapeType="1"/>
            </p:cNvSpPr>
            <p:nvPr/>
          </p:nvSpPr>
          <p:spPr bwMode="auto">
            <a:xfrm flipH="1">
              <a:off x="5637" y="1661"/>
              <a:ext cx="17" cy="0"/>
            </a:xfrm>
            <a:prstGeom prst="line">
              <a:avLst/>
            </a:prstGeom>
            <a:noFill/>
            <a:ln w="0">
              <a:solidFill>
                <a:srgbClr val="000000"/>
              </a:solidFill>
              <a:round/>
              <a:headEnd/>
              <a:tailEnd/>
            </a:ln>
          </p:spPr>
          <p:txBody>
            <a:bodyPr/>
            <a:lstStyle/>
            <a:p>
              <a:endParaRPr lang="en-GB"/>
            </a:p>
          </p:txBody>
        </p:sp>
        <p:sp>
          <p:nvSpPr>
            <p:cNvPr id="74" name="Rectangle 25"/>
            <p:cNvSpPr>
              <a:spLocks noChangeAspect="1" noChangeArrowheads="1"/>
            </p:cNvSpPr>
            <p:nvPr/>
          </p:nvSpPr>
          <p:spPr bwMode="auto">
            <a:xfrm>
              <a:off x="3861" y="1638"/>
              <a:ext cx="41"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2</a:t>
              </a:r>
              <a:endParaRPr lang="en-GB" sz="800"/>
            </a:p>
          </p:txBody>
        </p:sp>
        <p:sp>
          <p:nvSpPr>
            <p:cNvPr id="75" name="Line 26"/>
            <p:cNvSpPr>
              <a:spLocks noChangeAspect="1" noChangeShapeType="1"/>
            </p:cNvSpPr>
            <p:nvPr/>
          </p:nvSpPr>
          <p:spPr bwMode="auto">
            <a:xfrm>
              <a:off x="3928" y="1528"/>
              <a:ext cx="15" cy="0"/>
            </a:xfrm>
            <a:prstGeom prst="line">
              <a:avLst/>
            </a:prstGeom>
            <a:noFill/>
            <a:ln w="0">
              <a:solidFill>
                <a:srgbClr val="000000"/>
              </a:solidFill>
              <a:round/>
              <a:headEnd/>
              <a:tailEnd/>
            </a:ln>
          </p:spPr>
          <p:txBody>
            <a:bodyPr/>
            <a:lstStyle/>
            <a:p>
              <a:endParaRPr lang="en-GB"/>
            </a:p>
          </p:txBody>
        </p:sp>
        <p:sp>
          <p:nvSpPr>
            <p:cNvPr id="76" name="Line 27"/>
            <p:cNvSpPr>
              <a:spLocks noChangeAspect="1" noChangeShapeType="1"/>
            </p:cNvSpPr>
            <p:nvPr/>
          </p:nvSpPr>
          <p:spPr bwMode="auto">
            <a:xfrm flipH="1">
              <a:off x="5637" y="1528"/>
              <a:ext cx="17" cy="0"/>
            </a:xfrm>
            <a:prstGeom prst="line">
              <a:avLst/>
            </a:prstGeom>
            <a:noFill/>
            <a:ln w="0">
              <a:solidFill>
                <a:srgbClr val="000000"/>
              </a:solidFill>
              <a:round/>
              <a:headEnd/>
              <a:tailEnd/>
            </a:ln>
          </p:spPr>
          <p:txBody>
            <a:bodyPr/>
            <a:lstStyle/>
            <a:p>
              <a:endParaRPr lang="en-GB"/>
            </a:p>
          </p:txBody>
        </p:sp>
        <p:sp>
          <p:nvSpPr>
            <p:cNvPr id="77" name="Rectangle 28"/>
            <p:cNvSpPr>
              <a:spLocks noChangeAspect="1" noChangeArrowheads="1"/>
            </p:cNvSpPr>
            <p:nvPr/>
          </p:nvSpPr>
          <p:spPr bwMode="auto">
            <a:xfrm>
              <a:off x="3861" y="1505"/>
              <a:ext cx="41"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4</a:t>
              </a:r>
              <a:endParaRPr lang="en-GB" sz="800"/>
            </a:p>
          </p:txBody>
        </p:sp>
        <p:sp>
          <p:nvSpPr>
            <p:cNvPr id="78" name="Line 29"/>
            <p:cNvSpPr>
              <a:spLocks noChangeAspect="1" noChangeShapeType="1"/>
            </p:cNvSpPr>
            <p:nvPr/>
          </p:nvSpPr>
          <p:spPr bwMode="auto">
            <a:xfrm>
              <a:off x="3928" y="1395"/>
              <a:ext cx="15" cy="0"/>
            </a:xfrm>
            <a:prstGeom prst="line">
              <a:avLst/>
            </a:prstGeom>
            <a:noFill/>
            <a:ln w="0">
              <a:solidFill>
                <a:srgbClr val="000000"/>
              </a:solidFill>
              <a:round/>
              <a:headEnd/>
              <a:tailEnd/>
            </a:ln>
          </p:spPr>
          <p:txBody>
            <a:bodyPr/>
            <a:lstStyle/>
            <a:p>
              <a:endParaRPr lang="en-GB"/>
            </a:p>
          </p:txBody>
        </p:sp>
        <p:sp>
          <p:nvSpPr>
            <p:cNvPr id="79" name="Line 30"/>
            <p:cNvSpPr>
              <a:spLocks noChangeAspect="1" noChangeShapeType="1"/>
            </p:cNvSpPr>
            <p:nvPr/>
          </p:nvSpPr>
          <p:spPr bwMode="auto">
            <a:xfrm flipH="1">
              <a:off x="5637" y="1395"/>
              <a:ext cx="17" cy="0"/>
            </a:xfrm>
            <a:prstGeom prst="line">
              <a:avLst/>
            </a:prstGeom>
            <a:noFill/>
            <a:ln w="0">
              <a:solidFill>
                <a:srgbClr val="000000"/>
              </a:solidFill>
              <a:round/>
              <a:headEnd/>
              <a:tailEnd/>
            </a:ln>
          </p:spPr>
          <p:txBody>
            <a:bodyPr/>
            <a:lstStyle/>
            <a:p>
              <a:endParaRPr lang="en-GB"/>
            </a:p>
          </p:txBody>
        </p:sp>
        <p:sp>
          <p:nvSpPr>
            <p:cNvPr id="80" name="Rectangle 31"/>
            <p:cNvSpPr>
              <a:spLocks noChangeAspect="1" noChangeArrowheads="1"/>
            </p:cNvSpPr>
            <p:nvPr/>
          </p:nvSpPr>
          <p:spPr bwMode="auto">
            <a:xfrm>
              <a:off x="3861" y="1371"/>
              <a:ext cx="41" cy="8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6</a:t>
              </a:r>
              <a:endParaRPr lang="en-GB" sz="800"/>
            </a:p>
          </p:txBody>
        </p:sp>
        <p:sp>
          <p:nvSpPr>
            <p:cNvPr id="81" name="Line 32"/>
            <p:cNvSpPr>
              <a:spLocks noChangeAspect="1" noChangeShapeType="1"/>
            </p:cNvSpPr>
            <p:nvPr/>
          </p:nvSpPr>
          <p:spPr bwMode="auto">
            <a:xfrm>
              <a:off x="3928" y="1264"/>
              <a:ext cx="15" cy="0"/>
            </a:xfrm>
            <a:prstGeom prst="line">
              <a:avLst/>
            </a:prstGeom>
            <a:noFill/>
            <a:ln w="0">
              <a:solidFill>
                <a:srgbClr val="000000"/>
              </a:solidFill>
              <a:round/>
              <a:headEnd/>
              <a:tailEnd/>
            </a:ln>
          </p:spPr>
          <p:txBody>
            <a:bodyPr/>
            <a:lstStyle/>
            <a:p>
              <a:endParaRPr lang="en-GB"/>
            </a:p>
          </p:txBody>
        </p:sp>
        <p:sp>
          <p:nvSpPr>
            <p:cNvPr id="82" name="Line 33"/>
            <p:cNvSpPr>
              <a:spLocks noChangeAspect="1" noChangeShapeType="1"/>
            </p:cNvSpPr>
            <p:nvPr/>
          </p:nvSpPr>
          <p:spPr bwMode="auto">
            <a:xfrm flipH="1">
              <a:off x="5637" y="1264"/>
              <a:ext cx="17" cy="0"/>
            </a:xfrm>
            <a:prstGeom prst="line">
              <a:avLst/>
            </a:prstGeom>
            <a:noFill/>
            <a:ln w="0">
              <a:solidFill>
                <a:srgbClr val="000000"/>
              </a:solidFill>
              <a:round/>
              <a:headEnd/>
              <a:tailEnd/>
            </a:ln>
          </p:spPr>
          <p:txBody>
            <a:bodyPr/>
            <a:lstStyle/>
            <a:p>
              <a:endParaRPr lang="en-GB"/>
            </a:p>
          </p:txBody>
        </p:sp>
        <p:sp>
          <p:nvSpPr>
            <p:cNvPr id="83" name="Rectangle 34"/>
            <p:cNvSpPr>
              <a:spLocks noChangeAspect="1" noChangeArrowheads="1"/>
            </p:cNvSpPr>
            <p:nvPr/>
          </p:nvSpPr>
          <p:spPr bwMode="auto">
            <a:xfrm>
              <a:off x="3861" y="1241"/>
              <a:ext cx="41"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8</a:t>
              </a:r>
              <a:endParaRPr lang="en-GB" sz="800"/>
            </a:p>
          </p:txBody>
        </p:sp>
        <p:sp>
          <p:nvSpPr>
            <p:cNvPr id="84" name="Line 35"/>
            <p:cNvSpPr>
              <a:spLocks noChangeAspect="1" noChangeShapeType="1"/>
            </p:cNvSpPr>
            <p:nvPr/>
          </p:nvSpPr>
          <p:spPr bwMode="auto">
            <a:xfrm>
              <a:off x="3928" y="1131"/>
              <a:ext cx="15" cy="0"/>
            </a:xfrm>
            <a:prstGeom prst="line">
              <a:avLst/>
            </a:prstGeom>
            <a:noFill/>
            <a:ln w="0">
              <a:solidFill>
                <a:srgbClr val="000000"/>
              </a:solidFill>
              <a:round/>
              <a:headEnd/>
              <a:tailEnd/>
            </a:ln>
          </p:spPr>
          <p:txBody>
            <a:bodyPr/>
            <a:lstStyle/>
            <a:p>
              <a:endParaRPr lang="en-GB"/>
            </a:p>
          </p:txBody>
        </p:sp>
        <p:sp>
          <p:nvSpPr>
            <p:cNvPr id="85" name="Line 36"/>
            <p:cNvSpPr>
              <a:spLocks noChangeAspect="1" noChangeShapeType="1"/>
            </p:cNvSpPr>
            <p:nvPr/>
          </p:nvSpPr>
          <p:spPr bwMode="auto">
            <a:xfrm flipH="1">
              <a:off x="5637" y="1131"/>
              <a:ext cx="17" cy="0"/>
            </a:xfrm>
            <a:prstGeom prst="line">
              <a:avLst/>
            </a:prstGeom>
            <a:noFill/>
            <a:ln w="0">
              <a:solidFill>
                <a:srgbClr val="000000"/>
              </a:solidFill>
              <a:round/>
              <a:headEnd/>
              <a:tailEnd/>
            </a:ln>
          </p:spPr>
          <p:txBody>
            <a:bodyPr/>
            <a:lstStyle/>
            <a:p>
              <a:endParaRPr lang="en-GB"/>
            </a:p>
          </p:txBody>
        </p:sp>
        <p:sp>
          <p:nvSpPr>
            <p:cNvPr id="86" name="Rectangle 37"/>
            <p:cNvSpPr>
              <a:spLocks noChangeAspect="1" noChangeArrowheads="1"/>
            </p:cNvSpPr>
            <p:nvPr/>
          </p:nvSpPr>
          <p:spPr bwMode="auto">
            <a:xfrm>
              <a:off x="3840" y="1108"/>
              <a:ext cx="83" cy="8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10</a:t>
              </a:r>
              <a:endParaRPr lang="en-GB" sz="800"/>
            </a:p>
          </p:txBody>
        </p:sp>
        <p:sp>
          <p:nvSpPr>
            <p:cNvPr id="87" name="Line 38"/>
            <p:cNvSpPr>
              <a:spLocks noChangeAspect="1" noChangeShapeType="1"/>
            </p:cNvSpPr>
            <p:nvPr/>
          </p:nvSpPr>
          <p:spPr bwMode="auto">
            <a:xfrm>
              <a:off x="3928" y="1007"/>
              <a:ext cx="1726" cy="0"/>
            </a:xfrm>
            <a:prstGeom prst="line">
              <a:avLst/>
            </a:prstGeom>
            <a:noFill/>
            <a:ln w="0">
              <a:solidFill>
                <a:srgbClr val="000000"/>
              </a:solidFill>
              <a:round/>
              <a:headEnd/>
              <a:tailEnd/>
            </a:ln>
          </p:spPr>
          <p:txBody>
            <a:bodyPr/>
            <a:lstStyle/>
            <a:p>
              <a:endParaRPr lang="en-GB"/>
            </a:p>
          </p:txBody>
        </p:sp>
        <p:sp>
          <p:nvSpPr>
            <p:cNvPr id="88" name="Freeform 39"/>
            <p:cNvSpPr>
              <a:spLocks noChangeAspect="1"/>
            </p:cNvSpPr>
            <p:nvPr/>
          </p:nvSpPr>
          <p:spPr bwMode="auto">
            <a:xfrm>
              <a:off x="3928" y="1007"/>
              <a:ext cx="1726" cy="1307"/>
            </a:xfrm>
            <a:custGeom>
              <a:avLst/>
              <a:gdLst>
                <a:gd name="T0" fmla="*/ 0 w 595"/>
                <a:gd name="T1" fmla="*/ 446547880 h 452"/>
                <a:gd name="T2" fmla="*/ 612854206 w 595"/>
                <a:gd name="T3" fmla="*/ 446547880 h 452"/>
                <a:gd name="T4" fmla="*/ 612854206 w 595"/>
                <a:gd name="T5" fmla="*/ 0 h 452"/>
                <a:gd name="T6" fmla="*/ 0 60000 65536"/>
                <a:gd name="T7" fmla="*/ 0 60000 65536"/>
                <a:gd name="T8" fmla="*/ 0 60000 65536"/>
                <a:gd name="T9" fmla="*/ 0 w 595"/>
                <a:gd name="T10" fmla="*/ 0 h 452"/>
                <a:gd name="T11" fmla="*/ 595 w 595"/>
                <a:gd name="T12" fmla="*/ 452 h 452"/>
              </a:gdLst>
              <a:ahLst/>
              <a:cxnLst>
                <a:cxn ang="T6">
                  <a:pos x="T0" y="T1"/>
                </a:cxn>
                <a:cxn ang="T7">
                  <a:pos x="T2" y="T3"/>
                </a:cxn>
                <a:cxn ang="T8">
                  <a:pos x="T4" y="T5"/>
                </a:cxn>
              </a:cxnLst>
              <a:rect l="T9" t="T10" r="T11" b="T12"/>
              <a:pathLst>
                <a:path w="595" h="452">
                  <a:moveTo>
                    <a:pt x="0" y="452"/>
                  </a:moveTo>
                  <a:lnTo>
                    <a:pt x="595" y="452"/>
                  </a:lnTo>
                  <a:lnTo>
                    <a:pt x="595" y="0"/>
                  </a:lnTo>
                </a:path>
              </a:pathLst>
            </a:custGeom>
            <a:noFill/>
            <a:ln w="0">
              <a:solidFill>
                <a:srgbClr val="000000"/>
              </a:solidFill>
              <a:prstDash val="solid"/>
              <a:round/>
              <a:headEnd/>
              <a:tailEnd/>
            </a:ln>
          </p:spPr>
          <p:txBody>
            <a:bodyPr/>
            <a:lstStyle/>
            <a:p>
              <a:endParaRPr lang="en-GB"/>
            </a:p>
          </p:txBody>
        </p:sp>
        <p:sp>
          <p:nvSpPr>
            <p:cNvPr id="89" name="Line 40"/>
            <p:cNvSpPr>
              <a:spLocks noChangeAspect="1" noChangeShapeType="1"/>
            </p:cNvSpPr>
            <p:nvPr/>
          </p:nvSpPr>
          <p:spPr bwMode="auto">
            <a:xfrm flipV="1">
              <a:off x="3928" y="1007"/>
              <a:ext cx="0" cy="1307"/>
            </a:xfrm>
            <a:prstGeom prst="line">
              <a:avLst/>
            </a:prstGeom>
            <a:noFill/>
            <a:ln w="0">
              <a:solidFill>
                <a:srgbClr val="000000"/>
              </a:solidFill>
              <a:round/>
              <a:headEnd/>
              <a:tailEnd/>
            </a:ln>
          </p:spPr>
          <p:txBody>
            <a:bodyPr/>
            <a:lstStyle/>
            <a:p>
              <a:endParaRPr lang="en-GB"/>
            </a:p>
          </p:txBody>
        </p:sp>
        <p:sp>
          <p:nvSpPr>
            <p:cNvPr id="90" name="Line 41"/>
            <p:cNvSpPr>
              <a:spLocks noChangeAspect="1" noChangeShapeType="1"/>
            </p:cNvSpPr>
            <p:nvPr/>
          </p:nvSpPr>
          <p:spPr bwMode="auto">
            <a:xfrm flipV="1">
              <a:off x="4789" y="1007"/>
              <a:ext cx="0" cy="1307"/>
            </a:xfrm>
            <a:prstGeom prst="line">
              <a:avLst/>
            </a:prstGeom>
            <a:noFill/>
            <a:ln w="0">
              <a:solidFill>
                <a:srgbClr val="BFBFBF"/>
              </a:solidFill>
              <a:round/>
              <a:headEnd/>
              <a:tailEnd/>
            </a:ln>
          </p:spPr>
          <p:txBody>
            <a:bodyPr/>
            <a:lstStyle/>
            <a:p>
              <a:endParaRPr lang="en-GB"/>
            </a:p>
          </p:txBody>
        </p:sp>
        <p:sp>
          <p:nvSpPr>
            <p:cNvPr id="91" name="Line 42"/>
            <p:cNvSpPr>
              <a:spLocks noChangeAspect="1" noChangeShapeType="1"/>
            </p:cNvSpPr>
            <p:nvPr/>
          </p:nvSpPr>
          <p:spPr bwMode="auto">
            <a:xfrm flipV="1">
              <a:off x="4357" y="1065"/>
              <a:ext cx="0" cy="312"/>
            </a:xfrm>
            <a:prstGeom prst="line">
              <a:avLst/>
            </a:prstGeom>
            <a:noFill/>
            <a:ln w="0">
              <a:solidFill>
                <a:srgbClr val="0000FF"/>
              </a:solidFill>
              <a:prstDash val="sysDash"/>
              <a:round/>
              <a:headEnd/>
              <a:tailEnd/>
            </a:ln>
          </p:spPr>
          <p:txBody>
            <a:bodyPr/>
            <a:lstStyle/>
            <a:p>
              <a:endParaRPr lang="en-GB"/>
            </a:p>
          </p:txBody>
        </p:sp>
        <p:sp>
          <p:nvSpPr>
            <p:cNvPr id="92" name="Line 43"/>
            <p:cNvSpPr>
              <a:spLocks noChangeAspect="1" noChangeShapeType="1"/>
            </p:cNvSpPr>
            <p:nvPr/>
          </p:nvSpPr>
          <p:spPr bwMode="auto">
            <a:xfrm flipV="1">
              <a:off x="5222" y="1461"/>
              <a:ext cx="0" cy="200"/>
            </a:xfrm>
            <a:prstGeom prst="line">
              <a:avLst/>
            </a:prstGeom>
            <a:noFill/>
            <a:ln w="0">
              <a:solidFill>
                <a:srgbClr val="FF0000"/>
              </a:solidFill>
              <a:prstDash val="sysDash"/>
              <a:round/>
              <a:headEnd/>
              <a:tailEnd/>
            </a:ln>
          </p:spPr>
          <p:txBody>
            <a:bodyPr/>
            <a:lstStyle/>
            <a:p>
              <a:endParaRPr lang="en-GB"/>
            </a:p>
          </p:txBody>
        </p:sp>
        <p:sp>
          <p:nvSpPr>
            <p:cNvPr id="93" name="Line 44"/>
            <p:cNvSpPr>
              <a:spLocks noChangeAspect="1" noChangeShapeType="1"/>
            </p:cNvSpPr>
            <p:nvPr/>
          </p:nvSpPr>
          <p:spPr bwMode="auto">
            <a:xfrm flipV="1">
              <a:off x="4357" y="1710"/>
              <a:ext cx="0" cy="410"/>
            </a:xfrm>
            <a:prstGeom prst="line">
              <a:avLst/>
            </a:prstGeom>
            <a:noFill/>
            <a:ln w="0">
              <a:solidFill>
                <a:srgbClr val="0000FF"/>
              </a:solidFill>
              <a:prstDash val="sysDash"/>
              <a:round/>
              <a:headEnd/>
              <a:tailEnd/>
            </a:ln>
          </p:spPr>
          <p:txBody>
            <a:bodyPr/>
            <a:lstStyle/>
            <a:p>
              <a:endParaRPr lang="en-GB"/>
            </a:p>
          </p:txBody>
        </p:sp>
        <p:sp>
          <p:nvSpPr>
            <p:cNvPr id="94" name="Line 45"/>
            <p:cNvSpPr>
              <a:spLocks noChangeAspect="1" noChangeShapeType="1"/>
            </p:cNvSpPr>
            <p:nvPr/>
          </p:nvSpPr>
          <p:spPr bwMode="auto">
            <a:xfrm flipV="1">
              <a:off x="5222" y="1924"/>
              <a:ext cx="0" cy="330"/>
            </a:xfrm>
            <a:prstGeom prst="line">
              <a:avLst/>
            </a:prstGeom>
            <a:noFill/>
            <a:ln w="0">
              <a:solidFill>
                <a:srgbClr val="FF0000"/>
              </a:solidFill>
              <a:prstDash val="sysDash"/>
              <a:round/>
              <a:headEnd/>
              <a:tailEnd/>
            </a:ln>
          </p:spPr>
          <p:txBody>
            <a:bodyPr/>
            <a:lstStyle/>
            <a:p>
              <a:endParaRPr lang="en-GB"/>
            </a:p>
          </p:txBody>
        </p:sp>
        <p:sp>
          <p:nvSpPr>
            <p:cNvPr id="95" name="Line 46"/>
            <p:cNvSpPr>
              <a:spLocks noChangeAspect="1" noChangeShapeType="1"/>
            </p:cNvSpPr>
            <p:nvPr/>
          </p:nvSpPr>
          <p:spPr bwMode="auto">
            <a:xfrm>
              <a:off x="4294" y="1065"/>
              <a:ext cx="130" cy="0"/>
            </a:xfrm>
            <a:prstGeom prst="line">
              <a:avLst/>
            </a:prstGeom>
            <a:noFill/>
            <a:ln w="0">
              <a:solidFill>
                <a:srgbClr val="0000FF"/>
              </a:solidFill>
              <a:round/>
              <a:headEnd/>
              <a:tailEnd/>
            </a:ln>
          </p:spPr>
          <p:txBody>
            <a:bodyPr/>
            <a:lstStyle/>
            <a:p>
              <a:endParaRPr lang="en-GB"/>
            </a:p>
          </p:txBody>
        </p:sp>
        <p:sp>
          <p:nvSpPr>
            <p:cNvPr id="96" name="Line 47"/>
            <p:cNvSpPr>
              <a:spLocks noChangeAspect="1" noChangeShapeType="1"/>
            </p:cNvSpPr>
            <p:nvPr/>
          </p:nvSpPr>
          <p:spPr bwMode="auto">
            <a:xfrm>
              <a:off x="5155" y="1461"/>
              <a:ext cx="131" cy="0"/>
            </a:xfrm>
            <a:prstGeom prst="line">
              <a:avLst/>
            </a:prstGeom>
            <a:noFill/>
            <a:ln w="0">
              <a:solidFill>
                <a:srgbClr val="FF0000"/>
              </a:solidFill>
              <a:round/>
              <a:headEnd/>
              <a:tailEnd/>
            </a:ln>
          </p:spPr>
          <p:txBody>
            <a:bodyPr/>
            <a:lstStyle/>
            <a:p>
              <a:endParaRPr lang="en-GB"/>
            </a:p>
          </p:txBody>
        </p:sp>
        <p:sp>
          <p:nvSpPr>
            <p:cNvPr id="97" name="Line 48"/>
            <p:cNvSpPr>
              <a:spLocks noChangeAspect="1" noChangeShapeType="1"/>
            </p:cNvSpPr>
            <p:nvPr/>
          </p:nvSpPr>
          <p:spPr bwMode="auto">
            <a:xfrm>
              <a:off x="4294" y="2120"/>
              <a:ext cx="130" cy="0"/>
            </a:xfrm>
            <a:prstGeom prst="line">
              <a:avLst/>
            </a:prstGeom>
            <a:noFill/>
            <a:ln w="0">
              <a:solidFill>
                <a:srgbClr val="0000FF"/>
              </a:solidFill>
              <a:round/>
              <a:headEnd/>
              <a:tailEnd/>
            </a:ln>
          </p:spPr>
          <p:txBody>
            <a:bodyPr/>
            <a:lstStyle/>
            <a:p>
              <a:endParaRPr lang="en-GB"/>
            </a:p>
          </p:txBody>
        </p:sp>
        <p:sp>
          <p:nvSpPr>
            <p:cNvPr id="98" name="Line 49"/>
            <p:cNvSpPr>
              <a:spLocks noChangeAspect="1" noChangeShapeType="1"/>
            </p:cNvSpPr>
            <p:nvPr/>
          </p:nvSpPr>
          <p:spPr bwMode="auto">
            <a:xfrm>
              <a:off x="5155" y="2254"/>
              <a:ext cx="131" cy="0"/>
            </a:xfrm>
            <a:prstGeom prst="line">
              <a:avLst/>
            </a:prstGeom>
            <a:noFill/>
            <a:ln w="0">
              <a:solidFill>
                <a:srgbClr val="FF0000"/>
              </a:solidFill>
              <a:round/>
              <a:headEnd/>
              <a:tailEnd/>
            </a:ln>
          </p:spPr>
          <p:txBody>
            <a:bodyPr/>
            <a:lstStyle/>
            <a:p>
              <a:endParaRPr lang="en-GB"/>
            </a:p>
          </p:txBody>
        </p:sp>
        <p:sp>
          <p:nvSpPr>
            <p:cNvPr id="99" name="Rectangle 50"/>
            <p:cNvSpPr>
              <a:spLocks noChangeAspect="1" noChangeArrowheads="1"/>
            </p:cNvSpPr>
            <p:nvPr/>
          </p:nvSpPr>
          <p:spPr bwMode="auto">
            <a:xfrm>
              <a:off x="4230" y="1377"/>
              <a:ext cx="258" cy="333"/>
            </a:xfrm>
            <a:prstGeom prst="rect">
              <a:avLst/>
            </a:prstGeom>
            <a:solidFill>
              <a:srgbClr val="0066FF"/>
            </a:solidFill>
            <a:ln w="0">
              <a:solidFill>
                <a:srgbClr val="0000FF"/>
              </a:solidFill>
              <a:miter lim="800000"/>
              <a:headEnd/>
              <a:tailEnd/>
            </a:ln>
          </p:spPr>
          <p:txBody>
            <a:bodyPr/>
            <a:lstStyle/>
            <a:p>
              <a:endParaRPr lang="en-GB"/>
            </a:p>
          </p:txBody>
        </p:sp>
        <p:sp>
          <p:nvSpPr>
            <p:cNvPr id="100" name="Rectangle 51"/>
            <p:cNvSpPr>
              <a:spLocks noChangeAspect="1" noChangeArrowheads="1"/>
            </p:cNvSpPr>
            <p:nvPr/>
          </p:nvSpPr>
          <p:spPr bwMode="auto">
            <a:xfrm>
              <a:off x="5091" y="1661"/>
              <a:ext cx="259" cy="263"/>
            </a:xfrm>
            <a:prstGeom prst="rect">
              <a:avLst/>
            </a:prstGeom>
            <a:solidFill>
              <a:srgbClr val="FF0000"/>
            </a:solidFill>
            <a:ln w="0">
              <a:solidFill>
                <a:srgbClr val="CC0000"/>
              </a:solidFill>
              <a:miter lim="800000"/>
              <a:headEnd/>
              <a:tailEnd/>
            </a:ln>
          </p:spPr>
          <p:txBody>
            <a:bodyPr/>
            <a:lstStyle/>
            <a:p>
              <a:endParaRPr lang="en-GB"/>
            </a:p>
          </p:txBody>
        </p:sp>
        <p:sp>
          <p:nvSpPr>
            <p:cNvPr id="101" name="Line 52"/>
            <p:cNvSpPr>
              <a:spLocks noChangeAspect="1" noChangeShapeType="1"/>
            </p:cNvSpPr>
            <p:nvPr/>
          </p:nvSpPr>
          <p:spPr bwMode="auto">
            <a:xfrm>
              <a:off x="4230" y="1594"/>
              <a:ext cx="258" cy="0"/>
            </a:xfrm>
            <a:prstGeom prst="line">
              <a:avLst/>
            </a:prstGeom>
            <a:noFill/>
            <a:ln w="0">
              <a:solidFill>
                <a:schemeClr val="bg1"/>
              </a:solidFill>
              <a:round/>
              <a:headEnd/>
              <a:tailEnd/>
            </a:ln>
          </p:spPr>
          <p:txBody>
            <a:bodyPr/>
            <a:lstStyle/>
            <a:p>
              <a:endParaRPr lang="en-GB"/>
            </a:p>
          </p:txBody>
        </p:sp>
        <p:sp>
          <p:nvSpPr>
            <p:cNvPr id="102" name="Line 53"/>
            <p:cNvSpPr>
              <a:spLocks noChangeAspect="1" noChangeShapeType="1"/>
            </p:cNvSpPr>
            <p:nvPr/>
          </p:nvSpPr>
          <p:spPr bwMode="auto">
            <a:xfrm>
              <a:off x="5091" y="1791"/>
              <a:ext cx="259" cy="0"/>
            </a:xfrm>
            <a:prstGeom prst="line">
              <a:avLst/>
            </a:prstGeom>
            <a:noFill/>
            <a:ln w="0">
              <a:solidFill>
                <a:schemeClr val="bg1"/>
              </a:solidFill>
              <a:round/>
              <a:headEnd/>
              <a:tailEnd/>
            </a:ln>
          </p:spPr>
          <p:txBody>
            <a:bodyPr/>
            <a:lstStyle/>
            <a:p>
              <a:endParaRPr lang="en-GB"/>
            </a:p>
          </p:txBody>
        </p:sp>
        <p:sp>
          <p:nvSpPr>
            <p:cNvPr id="103" name="Rectangle 54"/>
            <p:cNvSpPr>
              <a:spLocks noChangeAspect="1" noChangeArrowheads="1"/>
            </p:cNvSpPr>
            <p:nvPr/>
          </p:nvSpPr>
          <p:spPr bwMode="auto">
            <a:xfrm>
              <a:off x="4033" y="2323"/>
              <a:ext cx="741" cy="109"/>
            </a:xfrm>
            <a:prstGeom prst="rect">
              <a:avLst/>
            </a:prstGeom>
            <a:noFill/>
            <a:ln w="9525">
              <a:noFill/>
              <a:miter lim="800000"/>
              <a:headEnd/>
              <a:tailEnd/>
            </a:ln>
          </p:spPr>
          <p:txBody>
            <a:bodyPr wrap="none" lIns="0" tIns="0" rIns="0" bIns="0">
              <a:spAutoFit/>
            </a:bodyPr>
            <a:lstStyle/>
            <a:p>
              <a:pPr algn="l">
                <a:spcBef>
                  <a:spcPct val="0"/>
                </a:spcBef>
              </a:pPr>
              <a:r>
                <a:rPr lang="en-GB" sz="1000" dirty="0">
                  <a:solidFill>
                    <a:srgbClr val="000000"/>
                  </a:solidFill>
                  <a:latin typeface="Helvetica" pitchFamily="34" charset="0"/>
                </a:rPr>
                <a:t>Intervention group</a:t>
              </a:r>
              <a:endParaRPr lang="en-GB" sz="1000" dirty="0">
                <a:latin typeface="Helvetica" pitchFamily="34" charset="0"/>
              </a:endParaRPr>
            </a:p>
          </p:txBody>
        </p:sp>
        <p:sp>
          <p:nvSpPr>
            <p:cNvPr id="104" name="Rectangle 55"/>
            <p:cNvSpPr>
              <a:spLocks noChangeAspect="1" noChangeArrowheads="1"/>
            </p:cNvSpPr>
            <p:nvPr/>
          </p:nvSpPr>
          <p:spPr bwMode="auto">
            <a:xfrm>
              <a:off x="4978" y="2323"/>
              <a:ext cx="557" cy="110"/>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000000"/>
                  </a:solidFill>
                  <a:latin typeface="Helvetica" pitchFamily="34" charset="0"/>
                </a:rPr>
                <a:t>Control group</a:t>
              </a:r>
              <a:endParaRPr lang="en-GB" sz="1000">
                <a:latin typeface="Helvetica" pitchFamily="34" charset="0"/>
              </a:endParaRPr>
            </a:p>
          </p:txBody>
        </p:sp>
        <p:sp>
          <p:nvSpPr>
            <p:cNvPr id="105" name="Rectangle 56"/>
            <p:cNvSpPr>
              <a:spLocks noChangeArrowheads="1"/>
            </p:cNvSpPr>
            <p:nvPr/>
          </p:nvSpPr>
          <p:spPr bwMode="auto">
            <a:xfrm>
              <a:off x="4185" y="863"/>
              <a:ext cx="1337" cy="131"/>
            </a:xfrm>
            <a:prstGeom prst="rect">
              <a:avLst/>
            </a:prstGeom>
            <a:noFill/>
            <a:ln w="9525">
              <a:noFill/>
              <a:miter lim="800000"/>
              <a:headEnd/>
              <a:tailEnd/>
            </a:ln>
          </p:spPr>
          <p:txBody>
            <a:bodyPr wrap="none" lIns="0" tIns="0" rIns="0" bIns="0">
              <a:spAutoFit/>
            </a:bodyPr>
            <a:lstStyle/>
            <a:p>
              <a:pPr algn="l">
                <a:spcBef>
                  <a:spcPct val="0"/>
                </a:spcBef>
              </a:pPr>
              <a:r>
                <a:rPr lang="en-GB" sz="1200">
                  <a:solidFill>
                    <a:srgbClr val="000000"/>
                  </a:solidFill>
                  <a:latin typeface="Helvetica" pitchFamily="34" charset="0"/>
                </a:rPr>
                <a:t>Perceived control over pain</a:t>
              </a:r>
              <a:endParaRPr lang="en-GB" sz="1200"/>
            </a:p>
          </p:txBody>
        </p:sp>
      </p:grpSp>
      <p:grpSp>
        <p:nvGrpSpPr>
          <p:cNvPr id="107" name="Group 158"/>
          <p:cNvGrpSpPr>
            <a:grpSpLocks/>
          </p:cNvGrpSpPr>
          <p:nvPr/>
        </p:nvGrpSpPr>
        <p:grpSpPr bwMode="auto">
          <a:xfrm>
            <a:off x="256055" y="4209581"/>
            <a:ext cx="2390775" cy="2189163"/>
            <a:chOff x="39" y="2620"/>
            <a:chExt cx="1741" cy="1570"/>
          </a:xfrm>
        </p:grpSpPr>
        <p:sp>
          <p:nvSpPr>
            <p:cNvPr id="108" name="Line 159"/>
            <p:cNvSpPr>
              <a:spLocks noChangeAspect="1" noChangeShapeType="1"/>
            </p:cNvSpPr>
            <p:nvPr/>
          </p:nvSpPr>
          <p:spPr bwMode="auto">
            <a:xfrm>
              <a:off x="120" y="2764"/>
              <a:ext cx="1656" cy="0"/>
            </a:xfrm>
            <a:prstGeom prst="line">
              <a:avLst/>
            </a:prstGeom>
            <a:noFill/>
            <a:ln w="0">
              <a:solidFill>
                <a:srgbClr val="000000"/>
              </a:solidFill>
              <a:round/>
              <a:headEnd/>
              <a:tailEnd/>
            </a:ln>
          </p:spPr>
          <p:txBody>
            <a:bodyPr/>
            <a:lstStyle/>
            <a:p>
              <a:endParaRPr lang="en-GB"/>
            </a:p>
          </p:txBody>
        </p:sp>
        <p:sp>
          <p:nvSpPr>
            <p:cNvPr id="109" name="Freeform 160"/>
            <p:cNvSpPr>
              <a:spLocks noChangeAspect="1"/>
            </p:cNvSpPr>
            <p:nvPr/>
          </p:nvSpPr>
          <p:spPr bwMode="auto">
            <a:xfrm>
              <a:off x="120" y="2764"/>
              <a:ext cx="1656" cy="1307"/>
            </a:xfrm>
            <a:custGeom>
              <a:avLst/>
              <a:gdLst>
                <a:gd name="T0" fmla="*/ 0 w 595"/>
                <a:gd name="T1" fmla="*/ 434913533 h 453"/>
                <a:gd name="T2" fmla="*/ 357760423 w 595"/>
                <a:gd name="T3" fmla="*/ 434913533 h 453"/>
                <a:gd name="T4" fmla="*/ 357760423 w 595"/>
                <a:gd name="T5" fmla="*/ 0 h 453"/>
                <a:gd name="T6" fmla="*/ 0 60000 65536"/>
                <a:gd name="T7" fmla="*/ 0 60000 65536"/>
                <a:gd name="T8" fmla="*/ 0 60000 65536"/>
                <a:gd name="T9" fmla="*/ 0 w 595"/>
                <a:gd name="T10" fmla="*/ 0 h 453"/>
                <a:gd name="T11" fmla="*/ 595 w 595"/>
                <a:gd name="T12" fmla="*/ 453 h 453"/>
              </a:gdLst>
              <a:ahLst/>
              <a:cxnLst>
                <a:cxn ang="T6">
                  <a:pos x="T0" y="T1"/>
                </a:cxn>
                <a:cxn ang="T7">
                  <a:pos x="T2" y="T3"/>
                </a:cxn>
                <a:cxn ang="T8">
                  <a:pos x="T4" y="T5"/>
                </a:cxn>
              </a:cxnLst>
              <a:rect l="T9" t="T10" r="T11" b="T12"/>
              <a:pathLst>
                <a:path w="595" h="453">
                  <a:moveTo>
                    <a:pt x="0" y="453"/>
                  </a:moveTo>
                  <a:lnTo>
                    <a:pt x="595" y="453"/>
                  </a:lnTo>
                  <a:lnTo>
                    <a:pt x="595" y="0"/>
                  </a:lnTo>
                </a:path>
              </a:pathLst>
            </a:custGeom>
            <a:noFill/>
            <a:ln w="0">
              <a:solidFill>
                <a:srgbClr val="000000"/>
              </a:solidFill>
              <a:prstDash val="solid"/>
              <a:round/>
              <a:headEnd/>
              <a:tailEnd/>
            </a:ln>
          </p:spPr>
          <p:txBody>
            <a:bodyPr/>
            <a:lstStyle/>
            <a:p>
              <a:endParaRPr lang="en-GB"/>
            </a:p>
          </p:txBody>
        </p:sp>
        <p:sp>
          <p:nvSpPr>
            <p:cNvPr id="110" name="Line 161"/>
            <p:cNvSpPr>
              <a:spLocks noChangeAspect="1" noChangeShapeType="1"/>
            </p:cNvSpPr>
            <p:nvPr/>
          </p:nvSpPr>
          <p:spPr bwMode="auto">
            <a:xfrm flipV="1">
              <a:off x="138" y="2764"/>
              <a:ext cx="0" cy="1307"/>
            </a:xfrm>
            <a:prstGeom prst="line">
              <a:avLst/>
            </a:prstGeom>
            <a:noFill/>
            <a:ln w="0">
              <a:solidFill>
                <a:srgbClr val="000000"/>
              </a:solidFill>
              <a:round/>
              <a:headEnd/>
              <a:tailEnd/>
            </a:ln>
          </p:spPr>
          <p:txBody>
            <a:bodyPr/>
            <a:lstStyle/>
            <a:p>
              <a:endParaRPr lang="en-GB"/>
            </a:p>
          </p:txBody>
        </p:sp>
        <p:sp>
          <p:nvSpPr>
            <p:cNvPr id="111" name="Line 162"/>
            <p:cNvSpPr>
              <a:spLocks noChangeAspect="1" noChangeShapeType="1"/>
            </p:cNvSpPr>
            <p:nvPr/>
          </p:nvSpPr>
          <p:spPr bwMode="auto">
            <a:xfrm>
              <a:off x="120" y="4071"/>
              <a:ext cx="1608" cy="0"/>
            </a:xfrm>
            <a:prstGeom prst="line">
              <a:avLst/>
            </a:prstGeom>
            <a:noFill/>
            <a:ln w="0">
              <a:solidFill>
                <a:srgbClr val="000000"/>
              </a:solidFill>
              <a:round/>
              <a:headEnd/>
              <a:tailEnd/>
            </a:ln>
          </p:spPr>
          <p:txBody>
            <a:bodyPr/>
            <a:lstStyle/>
            <a:p>
              <a:endParaRPr lang="en-GB"/>
            </a:p>
          </p:txBody>
        </p:sp>
        <p:sp>
          <p:nvSpPr>
            <p:cNvPr id="112" name="Line 163"/>
            <p:cNvSpPr>
              <a:spLocks noChangeAspect="1" noChangeShapeType="1"/>
            </p:cNvSpPr>
            <p:nvPr/>
          </p:nvSpPr>
          <p:spPr bwMode="auto">
            <a:xfrm flipV="1">
              <a:off x="138" y="2764"/>
              <a:ext cx="0" cy="1307"/>
            </a:xfrm>
            <a:prstGeom prst="line">
              <a:avLst/>
            </a:prstGeom>
            <a:noFill/>
            <a:ln w="0">
              <a:solidFill>
                <a:srgbClr val="000000"/>
              </a:solidFill>
              <a:round/>
              <a:headEnd/>
              <a:tailEnd/>
            </a:ln>
          </p:spPr>
          <p:txBody>
            <a:bodyPr/>
            <a:lstStyle/>
            <a:p>
              <a:endParaRPr lang="en-GB"/>
            </a:p>
          </p:txBody>
        </p:sp>
        <p:sp>
          <p:nvSpPr>
            <p:cNvPr id="113" name="Line 164"/>
            <p:cNvSpPr>
              <a:spLocks noChangeAspect="1" noChangeShapeType="1"/>
            </p:cNvSpPr>
            <p:nvPr/>
          </p:nvSpPr>
          <p:spPr bwMode="auto">
            <a:xfrm>
              <a:off x="138" y="4011"/>
              <a:ext cx="15" cy="0"/>
            </a:xfrm>
            <a:prstGeom prst="line">
              <a:avLst/>
            </a:prstGeom>
            <a:noFill/>
            <a:ln w="0">
              <a:solidFill>
                <a:srgbClr val="000000"/>
              </a:solidFill>
              <a:round/>
              <a:headEnd/>
              <a:tailEnd/>
            </a:ln>
          </p:spPr>
          <p:txBody>
            <a:bodyPr/>
            <a:lstStyle/>
            <a:p>
              <a:endParaRPr lang="en-GB"/>
            </a:p>
          </p:txBody>
        </p:sp>
        <p:sp>
          <p:nvSpPr>
            <p:cNvPr id="114" name="Line 165"/>
            <p:cNvSpPr>
              <a:spLocks noChangeAspect="1" noChangeShapeType="1"/>
            </p:cNvSpPr>
            <p:nvPr/>
          </p:nvSpPr>
          <p:spPr bwMode="auto">
            <a:xfrm flipH="1">
              <a:off x="1763" y="4011"/>
              <a:ext cx="17" cy="0"/>
            </a:xfrm>
            <a:prstGeom prst="line">
              <a:avLst/>
            </a:prstGeom>
            <a:noFill/>
            <a:ln w="0">
              <a:solidFill>
                <a:srgbClr val="000000"/>
              </a:solidFill>
              <a:round/>
              <a:headEnd/>
              <a:tailEnd/>
            </a:ln>
          </p:spPr>
          <p:txBody>
            <a:bodyPr/>
            <a:lstStyle/>
            <a:p>
              <a:endParaRPr lang="en-GB"/>
            </a:p>
          </p:txBody>
        </p:sp>
        <p:sp>
          <p:nvSpPr>
            <p:cNvPr id="115" name="Rectangle 166"/>
            <p:cNvSpPr>
              <a:spLocks noChangeAspect="1" noChangeArrowheads="1"/>
            </p:cNvSpPr>
            <p:nvPr/>
          </p:nvSpPr>
          <p:spPr bwMode="auto">
            <a:xfrm>
              <a:off x="39" y="3988"/>
              <a:ext cx="108"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-15</a:t>
              </a:r>
              <a:endParaRPr lang="en-GB" sz="800"/>
            </a:p>
          </p:txBody>
        </p:sp>
        <p:sp>
          <p:nvSpPr>
            <p:cNvPr id="116" name="Line 167"/>
            <p:cNvSpPr>
              <a:spLocks noChangeAspect="1" noChangeShapeType="1"/>
            </p:cNvSpPr>
            <p:nvPr/>
          </p:nvSpPr>
          <p:spPr bwMode="auto">
            <a:xfrm>
              <a:off x="138" y="3728"/>
              <a:ext cx="15" cy="0"/>
            </a:xfrm>
            <a:prstGeom prst="line">
              <a:avLst/>
            </a:prstGeom>
            <a:noFill/>
            <a:ln w="0">
              <a:solidFill>
                <a:srgbClr val="000000"/>
              </a:solidFill>
              <a:round/>
              <a:headEnd/>
              <a:tailEnd/>
            </a:ln>
          </p:spPr>
          <p:txBody>
            <a:bodyPr/>
            <a:lstStyle/>
            <a:p>
              <a:endParaRPr lang="en-GB"/>
            </a:p>
          </p:txBody>
        </p:sp>
        <p:sp>
          <p:nvSpPr>
            <p:cNvPr id="117" name="Line 168"/>
            <p:cNvSpPr>
              <a:spLocks noChangeAspect="1" noChangeShapeType="1"/>
            </p:cNvSpPr>
            <p:nvPr/>
          </p:nvSpPr>
          <p:spPr bwMode="auto">
            <a:xfrm flipH="1">
              <a:off x="1763" y="3728"/>
              <a:ext cx="17" cy="0"/>
            </a:xfrm>
            <a:prstGeom prst="line">
              <a:avLst/>
            </a:prstGeom>
            <a:noFill/>
            <a:ln w="0">
              <a:solidFill>
                <a:srgbClr val="000000"/>
              </a:solidFill>
              <a:round/>
              <a:headEnd/>
              <a:tailEnd/>
            </a:ln>
          </p:spPr>
          <p:txBody>
            <a:bodyPr/>
            <a:lstStyle/>
            <a:p>
              <a:endParaRPr lang="en-GB"/>
            </a:p>
          </p:txBody>
        </p:sp>
        <p:sp>
          <p:nvSpPr>
            <p:cNvPr id="118" name="Rectangle 169"/>
            <p:cNvSpPr>
              <a:spLocks noChangeAspect="1" noChangeArrowheads="1"/>
            </p:cNvSpPr>
            <p:nvPr/>
          </p:nvSpPr>
          <p:spPr bwMode="auto">
            <a:xfrm>
              <a:off x="39" y="3705"/>
              <a:ext cx="108"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-10</a:t>
              </a:r>
              <a:endParaRPr lang="en-GB" sz="800"/>
            </a:p>
          </p:txBody>
        </p:sp>
        <p:sp>
          <p:nvSpPr>
            <p:cNvPr id="119" name="Line 170"/>
            <p:cNvSpPr>
              <a:spLocks noChangeAspect="1" noChangeShapeType="1"/>
            </p:cNvSpPr>
            <p:nvPr/>
          </p:nvSpPr>
          <p:spPr bwMode="auto">
            <a:xfrm>
              <a:off x="138" y="3445"/>
              <a:ext cx="15" cy="0"/>
            </a:xfrm>
            <a:prstGeom prst="line">
              <a:avLst/>
            </a:prstGeom>
            <a:noFill/>
            <a:ln w="0">
              <a:solidFill>
                <a:srgbClr val="000000"/>
              </a:solidFill>
              <a:round/>
              <a:headEnd/>
              <a:tailEnd/>
            </a:ln>
          </p:spPr>
          <p:txBody>
            <a:bodyPr/>
            <a:lstStyle/>
            <a:p>
              <a:endParaRPr lang="en-GB"/>
            </a:p>
          </p:txBody>
        </p:sp>
        <p:sp>
          <p:nvSpPr>
            <p:cNvPr id="120" name="Line 171"/>
            <p:cNvSpPr>
              <a:spLocks noChangeAspect="1" noChangeShapeType="1"/>
            </p:cNvSpPr>
            <p:nvPr/>
          </p:nvSpPr>
          <p:spPr bwMode="auto">
            <a:xfrm flipH="1">
              <a:off x="1763" y="3445"/>
              <a:ext cx="17" cy="0"/>
            </a:xfrm>
            <a:prstGeom prst="line">
              <a:avLst/>
            </a:prstGeom>
            <a:noFill/>
            <a:ln w="0">
              <a:solidFill>
                <a:srgbClr val="000000"/>
              </a:solidFill>
              <a:round/>
              <a:headEnd/>
              <a:tailEnd/>
            </a:ln>
          </p:spPr>
          <p:txBody>
            <a:bodyPr/>
            <a:lstStyle/>
            <a:p>
              <a:endParaRPr lang="en-GB"/>
            </a:p>
          </p:txBody>
        </p:sp>
        <p:sp>
          <p:nvSpPr>
            <p:cNvPr id="121" name="Rectangle 172"/>
            <p:cNvSpPr>
              <a:spLocks noChangeAspect="1" noChangeArrowheads="1"/>
            </p:cNvSpPr>
            <p:nvPr/>
          </p:nvSpPr>
          <p:spPr bwMode="auto">
            <a:xfrm>
              <a:off x="59" y="3422"/>
              <a:ext cx="66" cy="8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-5</a:t>
              </a:r>
              <a:endParaRPr lang="en-GB" sz="800"/>
            </a:p>
          </p:txBody>
        </p:sp>
        <p:sp>
          <p:nvSpPr>
            <p:cNvPr id="122" name="Line 173"/>
            <p:cNvSpPr>
              <a:spLocks noChangeAspect="1" noChangeShapeType="1"/>
            </p:cNvSpPr>
            <p:nvPr/>
          </p:nvSpPr>
          <p:spPr bwMode="auto">
            <a:xfrm>
              <a:off x="138" y="3162"/>
              <a:ext cx="15" cy="0"/>
            </a:xfrm>
            <a:prstGeom prst="line">
              <a:avLst/>
            </a:prstGeom>
            <a:noFill/>
            <a:ln w="0">
              <a:solidFill>
                <a:srgbClr val="000000"/>
              </a:solidFill>
              <a:round/>
              <a:headEnd/>
              <a:tailEnd/>
            </a:ln>
          </p:spPr>
          <p:txBody>
            <a:bodyPr/>
            <a:lstStyle/>
            <a:p>
              <a:endParaRPr lang="en-GB"/>
            </a:p>
          </p:txBody>
        </p:sp>
        <p:sp>
          <p:nvSpPr>
            <p:cNvPr id="123" name="Line 174"/>
            <p:cNvSpPr>
              <a:spLocks noChangeAspect="1" noChangeShapeType="1"/>
            </p:cNvSpPr>
            <p:nvPr/>
          </p:nvSpPr>
          <p:spPr bwMode="auto">
            <a:xfrm flipH="1">
              <a:off x="1763" y="3162"/>
              <a:ext cx="17" cy="0"/>
            </a:xfrm>
            <a:prstGeom prst="line">
              <a:avLst/>
            </a:prstGeom>
            <a:noFill/>
            <a:ln w="0">
              <a:solidFill>
                <a:srgbClr val="000000"/>
              </a:solidFill>
              <a:round/>
              <a:headEnd/>
              <a:tailEnd/>
            </a:ln>
          </p:spPr>
          <p:txBody>
            <a:bodyPr/>
            <a:lstStyle/>
            <a:p>
              <a:endParaRPr lang="en-GB"/>
            </a:p>
          </p:txBody>
        </p:sp>
        <p:sp>
          <p:nvSpPr>
            <p:cNvPr id="124" name="Rectangle 175"/>
            <p:cNvSpPr>
              <a:spLocks noChangeAspect="1" noChangeArrowheads="1"/>
            </p:cNvSpPr>
            <p:nvPr/>
          </p:nvSpPr>
          <p:spPr bwMode="auto">
            <a:xfrm>
              <a:off x="71" y="3139"/>
              <a:ext cx="42"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0</a:t>
              </a:r>
              <a:endParaRPr lang="en-GB" sz="800"/>
            </a:p>
          </p:txBody>
        </p:sp>
        <p:sp>
          <p:nvSpPr>
            <p:cNvPr id="125" name="Line 176"/>
            <p:cNvSpPr>
              <a:spLocks noChangeAspect="1" noChangeShapeType="1"/>
            </p:cNvSpPr>
            <p:nvPr/>
          </p:nvSpPr>
          <p:spPr bwMode="auto">
            <a:xfrm>
              <a:off x="138" y="2882"/>
              <a:ext cx="15" cy="0"/>
            </a:xfrm>
            <a:prstGeom prst="line">
              <a:avLst/>
            </a:prstGeom>
            <a:noFill/>
            <a:ln w="0">
              <a:solidFill>
                <a:srgbClr val="000000"/>
              </a:solidFill>
              <a:round/>
              <a:headEnd/>
              <a:tailEnd/>
            </a:ln>
          </p:spPr>
          <p:txBody>
            <a:bodyPr/>
            <a:lstStyle/>
            <a:p>
              <a:endParaRPr lang="en-GB"/>
            </a:p>
          </p:txBody>
        </p:sp>
        <p:sp>
          <p:nvSpPr>
            <p:cNvPr id="126" name="Line 177"/>
            <p:cNvSpPr>
              <a:spLocks noChangeAspect="1" noChangeShapeType="1"/>
            </p:cNvSpPr>
            <p:nvPr/>
          </p:nvSpPr>
          <p:spPr bwMode="auto">
            <a:xfrm flipH="1">
              <a:off x="1763" y="2882"/>
              <a:ext cx="17" cy="0"/>
            </a:xfrm>
            <a:prstGeom prst="line">
              <a:avLst/>
            </a:prstGeom>
            <a:noFill/>
            <a:ln w="0">
              <a:solidFill>
                <a:srgbClr val="000000"/>
              </a:solidFill>
              <a:round/>
              <a:headEnd/>
              <a:tailEnd/>
            </a:ln>
          </p:spPr>
          <p:txBody>
            <a:bodyPr/>
            <a:lstStyle/>
            <a:p>
              <a:endParaRPr lang="en-GB"/>
            </a:p>
          </p:txBody>
        </p:sp>
        <p:sp>
          <p:nvSpPr>
            <p:cNvPr id="127" name="Rectangle 178"/>
            <p:cNvSpPr>
              <a:spLocks noChangeAspect="1" noChangeArrowheads="1"/>
            </p:cNvSpPr>
            <p:nvPr/>
          </p:nvSpPr>
          <p:spPr bwMode="auto">
            <a:xfrm>
              <a:off x="71" y="2859"/>
              <a:ext cx="42"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5</a:t>
              </a:r>
              <a:endParaRPr lang="en-GB" sz="800"/>
            </a:p>
          </p:txBody>
        </p:sp>
        <p:sp>
          <p:nvSpPr>
            <p:cNvPr id="128" name="Line 179"/>
            <p:cNvSpPr>
              <a:spLocks noChangeAspect="1" noChangeShapeType="1"/>
            </p:cNvSpPr>
            <p:nvPr/>
          </p:nvSpPr>
          <p:spPr bwMode="auto">
            <a:xfrm>
              <a:off x="120" y="2764"/>
              <a:ext cx="1656" cy="0"/>
            </a:xfrm>
            <a:prstGeom prst="line">
              <a:avLst/>
            </a:prstGeom>
            <a:noFill/>
            <a:ln w="0">
              <a:solidFill>
                <a:srgbClr val="000000"/>
              </a:solidFill>
              <a:round/>
              <a:headEnd/>
              <a:tailEnd/>
            </a:ln>
          </p:spPr>
          <p:txBody>
            <a:bodyPr/>
            <a:lstStyle/>
            <a:p>
              <a:endParaRPr lang="en-GB"/>
            </a:p>
          </p:txBody>
        </p:sp>
        <p:sp>
          <p:nvSpPr>
            <p:cNvPr id="129" name="Freeform 180"/>
            <p:cNvSpPr>
              <a:spLocks noChangeAspect="1"/>
            </p:cNvSpPr>
            <p:nvPr/>
          </p:nvSpPr>
          <p:spPr bwMode="auto">
            <a:xfrm>
              <a:off x="168" y="2764"/>
              <a:ext cx="1608" cy="1307"/>
            </a:xfrm>
            <a:custGeom>
              <a:avLst/>
              <a:gdLst>
                <a:gd name="T0" fmla="*/ 0 w 595"/>
                <a:gd name="T1" fmla="*/ 434913533 h 453"/>
                <a:gd name="T2" fmla="*/ 244086149 w 595"/>
                <a:gd name="T3" fmla="*/ 434913533 h 453"/>
                <a:gd name="T4" fmla="*/ 244086149 w 595"/>
                <a:gd name="T5" fmla="*/ 0 h 453"/>
                <a:gd name="T6" fmla="*/ 0 60000 65536"/>
                <a:gd name="T7" fmla="*/ 0 60000 65536"/>
                <a:gd name="T8" fmla="*/ 0 60000 65536"/>
                <a:gd name="T9" fmla="*/ 0 w 595"/>
                <a:gd name="T10" fmla="*/ 0 h 453"/>
                <a:gd name="T11" fmla="*/ 595 w 595"/>
                <a:gd name="T12" fmla="*/ 453 h 453"/>
              </a:gdLst>
              <a:ahLst/>
              <a:cxnLst>
                <a:cxn ang="T6">
                  <a:pos x="T0" y="T1"/>
                </a:cxn>
                <a:cxn ang="T7">
                  <a:pos x="T2" y="T3"/>
                </a:cxn>
                <a:cxn ang="T8">
                  <a:pos x="T4" y="T5"/>
                </a:cxn>
              </a:cxnLst>
              <a:rect l="T9" t="T10" r="T11" b="T12"/>
              <a:pathLst>
                <a:path w="595" h="453">
                  <a:moveTo>
                    <a:pt x="0" y="453"/>
                  </a:moveTo>
                  <a:lnTo>
                    <a:pt x="595" y="453"/>
                  </a:lnTo>
                  <a:lnTo>
                    <a:pt x="595" y="0"/>
                  </a:lnTo>
                </a:path>
              </a:pathLst>
            </a:custGeom>
            <a:noFill/>
            <a:ln w="0">
              <a:solidFill>
                <a:srgbClr val="000000"/>
              </a:solidFill>
              <a:prstDash val="solid"/>
              <a:round/>
              <a:headEnd/>
              <a:tailEnd/>
            </a:ln>
          </p:spPr>
          <p:txBody>
            <a:bodyPr/>
            <a:lstStyle/>
            <a:p>
              <a:endParaRPr lang="en-GB"/>
            </a:p>
          </p:txBody>
        </p:sp>
        <p:sp>
          <p:nvSpPr>
            <p:cNvPr id="130" name="Line 181"/>
            <p:cNvSpPr>
              <a:spLocks noChangeAspect="1" noChangeShapeType="1"/>
            </p:cNvSpPr>
            <p:nvPr/>
          </p:nvSpPr>
          <p:spPr bwMode="auto">
            <a:xfrm flipV="1">
              <a:off x="138" y="2764"/>
              <a:ext cx="0" cy="1307"/>
            </a:xfrm>
            <a:prstGeom prst="line">
              <a:avLst/>
            </a:prstGeom>
            <a:noFill/>
            <a:ln w="0">
              <a:solidFill>
                <a:srgbClr val="000000"/>
              </a:solidFill>
              <a:round/>
              <a:headEnd/>
              <a:tailEnd/>
            </a:ln>
          </p:spPr>
          <p:txBody>
            <a:bodyPr/>
            <a:lstStyle/>
            <a:p>
              <a:endParaRPr lang="en-GB"/>
            </a:p>
          </p:txBody>
        </p:sp>
        <p:sp>
          <p:nvSpPr>
            <p:cNvPr id="131" name="Line 182"/>
            <p:cNvSpPr>
              <a:spLocks noChangeAspect="1" noChangeShapeType="1"/>
            </p:cNvSpPr>
            <p:nvPr/>
          </p:nvSpPr>
          <p:spPr bwMode="auto">
            <a:xfrm flipV="1">
              <a:off x="998" y="2767"/>
              <a:ext cx="0" cy="1304"/>
            </a:xfrm>
            <a:prstGeom prst="line">
              <a:avLst/>
            </a:prstGeom>
            <a:noFill/>
            <a:ln w="0">
              <a:solidFill>
                <a:srgbClr val="BFBFBF"/>
              </a:solidFill>
              <a:round/>
              <a:headEnd/>
              <a:tailEnd/>
            </a:ln>
          </p:spPr>
          <p:txBody>
            <a:bodyPr/>
            <a:lstStyle/>
            <a:p>
              <a:endParaRPr lang="en-GB"/>
            </a:p>
          </p:txBody>
        </p:sp>
        <p:sp>
          <p:nvSpPr>
            <p:cNvPr id="132" name="Line 183"/>
            <p:cNvSpPr>
              <a:spLocks noChangeAspect="1" noChangeShapeType="1"/>
            </p:cNvSpPr>
            <p:nvPr/>
          </p:nvSpPr>
          <p:spPr bwMode="auto">
            <a:xfrm flipV="1">
              <a:off x="567" y="2995"/>
              <a:ext cx="0" cy="225"/>
            </a:xfrm>
            <a:prstGeom prst="line">
              <a:avLst/>
            </a:prstGeom>
            <a:noFill/>
            <a:ln w="0">
              <a:solidFill>
                <a:srgbClr val="0000FF"/>
              </a:solidFill>
              <a:prstDash val="sysDash"/>
              <a:round/>
              <a:headEnd/>
              <a:tailEnd/>
            </a:ln>
          </p:spPr>
          <p:txBody>
            <a:bodyPr/>
            <a:lstStyle/>
            <a:p>
              <a:endParaRPr lang="en-GB"/>
            </a:p>
          </p:txBody>
        </p:sp>
        <p:sp>
          <p:nvSpPr>
            <p:cNvPr id="133" name="Line 184"/>
            <p:cNvSpPr>
              <a:spLocks noChangeAspect="1" noChangeShapeType="1"/>
            </p:cNvSpPr>
            <p:nvPr/>
          </p:nvSpPr>
          <p:spPr bwMode="auto">
            <a:xfrm flipV="1">
              <a:off x="1430" y="2825"/>
              <a:ext cx="0" cy="225"/>
            </a:xfrm>
            <a:prstGeom prst="line">
              <a:avLst/>
            </a:prstGeom>
            <a:noFill/>
            <a:ln w="0">
              <a:solidFill>
                <a:srgbClr val="FF0000"/>
              </a:solidFill>
              <a:prstDash val="sysDash"/>
              <a:round/>
              <a:headEnd/>
              <a:tailEnd/>
            </a:ln>
          </p:spPr>
          <p:txBody>
            <a:bodyPr/>
            <a:lstStyle/>
            <a:p>
              <a:endParaRPr lang="en-GB"/>
            </a:p>
          </p:txBody>
        </p:sp>
        <p:sp>
          <p:nvSpPr>
            <p:cNvPr id="134" name="Line 185"/>
            <p:cNvSpPr>
              <a:spLocks noChangeAspect="1" noChangeShapeType="1"/>
            </p:cNvSpPr>
            <p:nvPr/>
          </p:nvSpPr>
          <p:spPr bwMode="auto">
            <a:xfrm flipV="1">
              <a:off x="567" y="3644"/>
              <a:ext cx="0" cy="367"/>
            </a:xfrm>
            <a:prstGeom prst="line">
              <a:avLst/>
            </a:prstGeom>
            <a:noFill/>
            <a:ln w="0">
              <a:solidFill>
                <a:srgbClr val="0000FF"/>
              </a:solidFill>
              <a:prstDash val="sysDash"/>
              <a:round/>
              <a:headEnd/>
              <a:tailEnd/>
            </a:ln>
          </p:spPr>
          <p:txBody>
            <a:bodyPr/>
            <a:lstStyle/>
            <a:p>
              <a:endParaRPr lang="en-GB"/>
            </a:p>
          </p:txBody>
        </p:sp>
        <p:sp>
          <p:nvSpPr>
            <p:cNvPr id="135" name="Line 186"/>
            <p:cNvSpPr>
              <a:spLocks noChangeAspect="1" noChangeShapeType="1"/>
            </p:cNvSpPr>
            <p:nvPr/>
          </p:nvSpPr>
          <p:spPr bwMode="auto">
            <a:xfrm flipV="1">
              <a:off x="1430" y="3234"/>
              <a:ext cx="0" cy="156"/>
            </a:xfrm>
            <a:prstGeom prst="line">
              <a:avLst/>
            </a:prstGeom>
            <a:noFill/>
            <a:ln w="0">
              <a:solidFill>
                <a:srgbClr val="FF0000"/>
              </a:solidFill>
              <a:prstDash val="sysDash"/>
              <a:round/>
              <a:headEnd/>
              <a:tailEnd/>
            </a:ln>
          </p:spPr>
          <p:txBody>
            <a:bodyPr/>
            <a:lstStyle/>
            <a:p>
              <a:endParaRPr lang="en-GB"/>
            </a:p>
          </p:txBody>
        </p:sp>
        <p:sp>
          <p:nvSpPr>
            <p:cNvPr id="136" name="Line 187"/>
            <p:cNvSpPr>
              <a:spLocks noChangeAspect="1" noChangeShapeType="1"/>
            </p:cNvSpPr>
            <p:nvPr/>
          </p:nvSpPr>
          <p:spPr bwMode="auto">
            <a:xfrm>
              <a:off x="503" y="2995"/>
              <a:ext cx="131" cy="0"/>
            </a:xfrm>
            <a:prstGeom prst="line">
              <a:avLst/>
            </a:prstGeom>
            <a:noFill/>
            <a:ln w="0">
              <a:solidFill>
                <a:srgbClr val="0000FF"/>
              </a:solidFill>
              <a:round/>
              <a:headEnd/>
              <a:tailEnd/>
            </a:ln>
          </p:spPr>
          <p:txBody>
            <a:bodyPr/>
            <a:lstStyle/>
            <a:p>
              <a:endParaRPr lang="en-GB"/>
            </a:p>
          </p:txBody>
        </p:sp>
        <p:sp>
          <p:nvSpPr>
            <p:cNvPr id="137" name="Line 188"/>
            <p:cNvSpPr>
              <a:spLocks noChangeAspect="1" noChangeShapeType="1"/>
            </p:cNvSpPr>
            <p:nvPr/>
          </p:nvSpPr>
          <p:spPr bwMode="auto">
            <a:xfrm>
              <a:off x="1363" y="2825"/>
              <a:ext cx="130" cy="0"/>
            </a:xfrm>
            <a:prstGeom prst="line">
              <a:avLst/>
            </a:prstGeom>
            <a:noFill/>
            <a:ln w="0">
              <a:solidFill>
                <a:srgbClr val="FF0000"/>
              </a:solidFill>
              <a:round/>
              <a:headEnd/>
              <a:tailEnd/>
            </a:ln>
          </p:spPr>
          <p:txBody>
            <a:bodyPr/>
            <a:lstStyle/>
            <a:p>
              <a:endParaRPr lang="en-GB"/>
            </a:p>
          </p:txBody>
        </p:sp>
        <p:sp>
          <p:nvSpPr>
            <p:cNvPr id="138" name="Line 189"/>
            <p:cNvSpPr>
              <a:spLocks noChangeAspect="1" noChangeShapeType="1"/>
            </p:cNvSpPr>
            <p:nvPr/>
          </p:nvSpPr>
          <p:spPr bwMode="auto">
            <a:xfrm>
              <a:off x="503" y="4011"/>
              <a:ext cx="131" cy="0"/>
            </a:xfrm>
            <a:prstGeom prst="line">
              <a:avLst/>
            </a:prstGeom>
            <a:noFill/>
            <a:ln w="0">
              <a:solidFill>
                <a:srgbClr val="0000FF"/>
              </a:solidFill>
              <a:round/>
              <a:headEnd/>
              <a:tailEnd/>
            </a:ln>
          </p:spPr>
          <p:txBody>
            <a:bodyPr/>
            <a:lstStyle/>
            <a:p>
              <a:endParaRPr lang="en-GB"/>
            </a:p>
          </p:txBody>
        </p:sp>
        <p:sp>
          <p:nvSpPr>
            <p:cNvPr id="139" name="Line 190"/>
            <p:cNvSpPr>
              <a:spLocks noChangeAspect="1" noChangeShapeType="1"/>
            </p:cNvSpPr>
            <p:nvPr/>
          </p:nvSpPr>
          <p:spPr bwMode="auto">
            <a:xfrm>
              <a:off x="1363" y="3390"/>
              <a:ext cx="130" cy="0"/>
            </a:xfrm>
            <a:prstGeom prst="line">
              <a:avLst/>
            </a:prstGeom>
            <a:noFill/>
            <a:ln w="0">
              <a:solidFill>
                <a:srgbClr val="FF0000"/>
              </a:solidFill>
              <a:round/>
              <a:headEnd/>
              <a:tailEnd/>
            </a:ln>
          </p:spPr>
          <p:txBody>
            <a:bodyPr/>
            <a:lstStyle/>
            <a:p>
              <a:endParaRPr lang="en-GB"/>
            </a:p>
          </p:txBody>
        </p:sp>
        <p:sp>
          <p:nvSpPr>
            <p:cNvPr id="140" name="Rectangle 191"/>
            <p:cNvSpPr>
              <a:spLocks noChangeAspect="1" noChangeArrowheads="1"/>
            </p:cNvSpPr>
            <p:nvPr/>
          </p:nvSpPr>
          <p:spPr bwMode="auto">
            <a:xfrm>
              <a:off x="440" y="3220"/>
              <a:ext cx="257" cy="424"/>
            </a:xfrm>
            <a:prstGeom prst="rect">
              <a:avLst/>
            </a:prstGeom>
            <a:solidFill>
              <a:srgbClr val="0066FF"/>
            </a:solidFill>
            <a:ln w="0">
              <a:solidFill>
                <a:srgbClr val="0000FF"/>
              </a:solidFill>
              <a:miter lim="800000"/>
              <a:headEnd/>
              <a:tailEnd/>
            </a:ln>
          </p:spPr>
          <p:txBody>
            <a:bodyPr/>
            <a:lstStyle/>
            <a:p>
              <a:endParaRPr lang="en-GB"/>
            </a:p>
          </p:txBody>
        </p:sp>
        <p:sp>
          <p:nvSpPr>
            <p:cNvPr id="141" name="Rectangle 192"/>
            <p:cNvSpPr>
              <a:spLocks noChangeAspect="1" noChangeArrowheads="1"/>
            </p:cNvSpPr>
            <p:nvPr/>
          </p:nvSpPr>
          <p:spPr bwMode="auto">
            <a:xfrm>
              <a:off x="1299" y="3050"/>
              <a:ext cx="258" cy="184"/>
            </a:xfrm>
            <a:prstGeom prst="rect">
              <a:avLst/>
            </a:prstGeom>
            <a:solidFill>
              <a:srgbClr val="FF0000"/>
            </a:solidFill>
            <a:ln w="0">
              <a:solidFill>
                <a:srgbClr val="CC0000"/>
              </a:solidFill>
              <a:miter lim="800000"/>
              <a:headEnd/>
              <a:tailEnd/>
            </a:ln>
          </p:spPr>
          <p:txBody>
            <a:bodyPr/>
            <a:lstStyle/>
            <a:p>
              <a:endParaRPr lang="en-GB"/>
            </a:p>
          </p:txBody>
        </p:sp>
        <p:sp>
          <p:nvSpPr>
            <p:cNvPr id="142" name="Line 193"/>
            <p:cNvSpPr>
              <a:spLocks noChangeAspect="1" noChangeShapeType="1"/>
            </p:cNvSpPr>
            <p:nvPr/>
          </p:nvSpPr>
          <p:spPr bwMode="auto">
            <a:xfrm>
              <a:off x="440" y="3332"/>
              <a:ext cx="257" cy="0"/>
            </a:xfrm>
            <a:prstGeom prst="line">
              <a:avLst/>
            </a:prstGeom>
            <a:noFill/>
            <a:ln w="0">
              <a:solidFill>
                <a:schemeClr val="bg1"/>
              </a:solidFill>
              <a:round/>
              <a:headEnd/>
              <a:tailEnd/>
            </a:ln>
          </p:spPr>
          <p:txBody>
            <a:bodyPr/>
            <a:lstStyle/>
            <a:p>
              <a:endParaRPr lang="en-GB"/>
            </a:p>
          </p:txBody>
        </p:sp>
        <p:sp>
          <p:nvSpPr>
            <p:cNvPr id="143" name="Line 194"/>
            <p:cNvSpPr>
              <a:spLocks noChangeAspect="1" noChangeShapeType="1"/>
            </p:cNvSpPr>
            <p:nvPr/>
          </p:nvSpPr>
          <p:spPr bwMode="auto">
            <a:xfrm>
              <a:off x="1299" y="3162"/>
              <a:ext cx="258" cy="0"/>
            </a:xfrm>
            <a:prstGeom prst="line">
              <a:avLst/>
            </a:prstGeom>
            <a:noFill/>
            <a:ln w="0">
              <a:solidFill>
                <a:schemeClr val="bg1"/>
              </a:solidFill>
              <a:round/>
              <a:headEnd/>
              <a:tailEnd/>
            </a:ln>
          </p:spPr>
          <p:txBody>
            <a:bodyPr/>
            <a:lstStyle/>
            <a:p>
              <a:endParaRPr lang="en-GB"/>
            </a:p>
          </p:txBody>
        </p:sp>
        <p:sp>
          <p:nvSpPr>
            <p:cNvPr id="144" name="Rectangle 195"/>
            <p:cNvSpPr>
              <a:spLocks noChangeAspect="1" noChangeArrowheads="1"/>
            </p:cNvSpPr>
            <p:nvPr/>
          </p:nvSpPr>
          <p:spPr bwMode="auto">
            <a:xfrm>
              <a:off x="252" y="4080"/>
              <a:ext cx="741" cy="109"/>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000000"/>
                  </a:solidFill>
                  <a:latin typeface="Helvetica" pitchFamily="34" charset="0"/>
                </a:rPr>
                <a:t>Intervention group</a:t>
              </a:r>
              <a:endParaRPr lang="en-GB" sz="1000">
                <a:latin typeface="Helvetica" pitchFamily="34" charset="0"/>
              </a:endParaRPr>
            </a:p>
          </p:txBody>
        </p:sp>
        <p:sp>
          <p:nvSpPr>
            <p:cNvPr id="145" name="Rectangle 196"/>
            <p:cNvSpPr>
              <a:spLocks noChangeAspect="1" noChangeArrowheads="1"/>
            </p:cNvSpPr>
            <p:nvPr/>
          </p:nvSpPr>
          <p:spPr bwMode="auto">
            <a:xfrm>
              <a:off x="1195" y="4080"/>
              <a:ext cx="557" cy="110"/>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000000"/>
                  </a:solidFill>
                  <a:latin typeface="Helvetica" pitchFamily="34" charset="0"/>
                </a:rPr>
                <a:t>Control group</a:t>
              </a:r>
              <a:endParaRPr lang="en-GB" sz="1000">
                <a:latin typeface="Helvetica" pitchFamily="34" charset="0"/>
              </a:endParaRPr>
            </a:p>
          </p:txBody>
        </p:sp>
        <p:sp>
          <p:nvSpPr>
            <p:cNvPr id="146" name="Rectangle 197"/>
            <p:cNvSpPr>
              <a:spLocks noChangeArrowheads="1"/>
            </p:cNvSpPr>
            <p:nvPr/>
          </p:nvSpPr>
          <p:spPr bwMode="auto">
            <a:xfrm>
              <a:off x="711" y="2620"/>
              <a:ext cx="656" cy="131"/>
            </a:xfrm>
            <a:prstGeom prst="rect">
              <a:avLst/>
            </a:prstGeom>
            <a:noFill/>
            <a:ln w="9525">
              <a:noFill/>
              <a:miter lim="800000"/>
              <a:headEnd/>
              <a:tailEnd/>
            </a:ln>
          </p:spPr>
          <p:txBody>
            <a:bodyPr wrap="none" lIns="0" tIns="0" rIns="0" bIns="0">
              <a:spAutoFit/>
            </a:bodyPr>
            <a:lstStyle/>
            <a:p>
              <a:pPr algn="l">
                <a:spcBef>
                  <a:spcPct val="0"/>
                </a:spcBef>
              </a:pPr>
              <a:r>
                <a:rPr lang="en-GB" sz="1200" dirty="0">
                  <a:solidFill>
                    <a:srgbClr val="000000"/>
                  </a:solidFill>
                  <a:latin typeface="Helvetica" pitchFamily="34" charset="0"/>
                </a:rPr>
                <a:t>Helplessness</a:t>
              </a:r>
              <a:endParaRPr lang="en-GB" sz="1200" dirty="0"/>
            </a:p>
          </p:txBody>
        </p:sp>
      </p:grpSp>
      <p:grpSp>
        <p:nvGrpSpPr>
          <p:cNvPr id="147" name="Group 57"/>
          <p:cNvGrpSpPr>
            <a:grpSpLocks/>
          </p:cNvGrpSpPr>
          <p:nvPr/>
        </p:nvGrpSpPr>
        <p:grpSpPr bwMode="auto">
          <a:xfrm>
            <a:off x="3219215" y="4132890"/>
            <a:ext cx="2479675" cy="2189163"/>
            <a:chOff x="3849" y="2620"/>
            <a:chExt cx="1806" cy="1570"/>
          </a:xfrm>
        </p:grpSpPr>
        <p:sp>
          <p:nvSpPr>
            <p:cNvPr id="148" name="Rectangle 58"/>
            <p:cNvSpPr>
              <a:spLocks noChangeAspect="1" noChangeArrowheads="1"/>
            </p:cNvSpPr>
            <p:nvPr/>
          </p:nvSpPr>
          <p:spPr bwMode="auto">
            <a:xfrm>
              <a:off x="3929" y="2764"/>
              <a:ext cx="1726" cy="1307"/>
            </a:xfrm>
            <a:prstGeom prst="rect">
              <a:avLst/>
            </a:prstGeom>
            <a:noFill/>
            <a:ln w="0">
              <a:solidFill>
                <a:srgbClr val="FFFFFF"/>
              </a:solidFill>
              <a:miter lim="800000"/>
              <a:headEnd/>
              <a:tailEnd/>
            </a:ln>
          </p:spPr>
          <p:txBody>
            <a:bodyPr/>
            <a:lstStyle/>
            <a:p>
              <a:endParaRPr lang="en-GB"/>
            </a:p>
          </p:txBody>
        </p:sp>
        <p:sp>
          <p:nvSpPr>
            <p:cNvPr id="149" name="Line 59"/>
            <p:cNvSpPr>
              <a:spLocks noChangeAspect="1" noChangeShapeType="1"/>
            </p:cNvSpPr>
            <p:nvPr/>
          </p:nvSpPr>
          <p:spPr bwMode="auto">
            <a:xfrm>
              <a:off x="3929" y="2764"/>
              <a:ext cx="1726" cy="0"/>
            </a:xfrm>
            <a:prstGeom prst="line">
              <a:avLst/>
            </a:prstGeom>
            <a:noFill/>
            <a:ln w="0">
              <a:solidFill>
                <a:srgbClr val="000000"/>
              </a:solidFill>
              <a:round/>
              <a:headEnd/>
              <a:tailEnd/>
            </a:ln>
          </p:spPr>
          <p:txBody>
            <a:bodyPr/>
            <a:lstStyle/>
            <a:p>
              <a:endParaRPr lang="en-GB"/>
            </a:p>
          </p:txBody>
        </p:sp>
        <p:sp>
          <p:nvSpPr>
            <p:cNvPr id="150" name="Freeform 60"/>
            <p:cNvSpPr>
              <a:spLocks noChangeAspect="1"/>
            </p:cNvSpPr>
            <p:nvPr/>
          </p:nvSpPr>
          <p:spPr bwMode="auto">
            <a:xfrm>
              <a:off x="3929" y="2764"/>
              <a:ext cx="1726" cy="1307"/>
            </a:xfrm>
            <a:custGeom>
              <a:avLst/>
              <a:gdLst>
                <a:gd name="T0" fmla="*/ 0 w 595"/>
                <a:gd name="T1" fmla="*/ 446547880 h 452"/>
                <a:gd name="T2" fmla="*/ 612854206 w 595"/>
                <a:gd name="T3" fmla="*/ 446547880 h 452"/>
                <a:gd name="T4" fmla="*/ 612854206 w 595"/>
                <a:gd name="T5" fmla="*/ 0 h 452"/>
                <a:gd name="T6" fmla="*/ 0 60000 65536"/>
                <a:gd name="T7" fmla="*/ 0 60000 65536"/>
                <a:gd name="T8" fmla="*/ 0 60000 65536"/>
                <a:gd name="T9" fmla="*/ 0 w 595"/>
                <a:gd name="T10" fmla="*/ 0 h 452"/>
                <a:gd name="T11" fmla="*/ 595 w 595"/>
                <a:gd name="T12" fmla="*/ 452 h 452"/>
              </a:gdLst>
              <a:ahLst/>
              <a:cxnLst>
                <a:cxn ang="T6">
                  <a:pos x="T0" y="T1"/>
                </a:cxn>
                <a:cxn ang="T7">
                  <a:pos x="T2" y="T3"/>
                </a:cxn>
                <a:cxn ang="T8">
                  <a:pos x="T4" y="T5"/>
                </a:cxn>
              </a:cxnLst>
              <a:rect l="T9" t="T10" r="T11" b="T12"/>
              <a:pathLst>
                <a:path w="595" h="452">
                  <a:moveTo>
                    <a:pt x="0" y="452"/>
                  </a:moveTo>
                  <a:lnTo>
                    <a:pt x="595" y="452"/>
                  </a:lnTo>
                  <a:lnTo>
                    <a:pt x="595" y="0"/>
                  </a:lnTo>
                </a:path>
              </a:pathLst>
            </a:custGeom>
            <a:noFill/>
            <a:ln w="0">
              <a:solidFill>
                <a:srgbClr val="000000"/>
              </a:solidFill>
              <a:prstDash val="solid"/>
              <a:round/>
              <a:headEnd/>
              <a:tailEnd/>
            </a:ln>
          </p:spPr>
          <p:txBody>
            <a:bodyPr/>
            <a:lstStyle/>
            <a:p>
              <a:endParaRPr lang="en-GB"/>
            </a:p>
          </p:txBody>
        </p:sp>
        <p:sp>
          <p:nvSpPr>
            <p:cNvPr id="151" name="Line 61"/>
            <p:cNvSpPr>
              <a:spLocks noChangeAspect="1" noChangeShapeType="1"/>
            </p:cNvSpPr>
            <p:nvPr/>
          </p:nvSpPr>
          <p:spPr bwMode="auto">
            <a:xfrm flipV="1">
              <a:off x="3929" y="2764"/>
              <a:ext cx="0" cy="1307"/>
            </a:xfrm>
            <a:prstGeom prst="line">
              <a:avLst/>
            </a:prstGeom>
            <a:noFill/>
            <a:ln w="0">
              <a:solidFill>
                <a:srgbClr val="000000"/>
              </a:solidFill>
              <a:round/>
              <a:headEnd/>
              <a:tailEnd/>
            </a:ln>
          </p:spPr>
          <p:txBody>
            <a:bodyPr/>
            <a:lstStyle/>
            <a:p>
              <a:endParaRPr lang="en-GB"/>
            </a:p>
          </p:txBody>
        </p:sp>
        <p:sp>
          <p:nvSpPr>
            <p:cNvPr id="152" name="Line 62"/>
            <p:cNvSpPr>
              <a:spLocks noChangeAspect="1" noChangeShapeType="1"/>
            </p:cNvSpPr>
            <p:nvPr/>
          </p:nvSpPr>
          <p:spPr bwMode="auto">
            <a:xfrm>
              <a:off x="3929" y="4071"/>
              <a:ext cx="1726" cy="0"/>
            </a:xfrm>
            <a:prstGeom prst="line">
              <a:avLst/>
            </a:prstGeom>
            <a:noFill/>
            <a:ln w="0">
              <a:solidFill>
                <a:srgbClr val="000000"/>
              </a:solidFill>
              <a:round/>
              <a:headEnd/>
              <a:tailEnd/>
            </a:ln>
          </p:spPr>
          <p:txBody>
            <a:bodyPr/>
            <a:lstStyle/>
            <a:p>
              <a:endParaRPr lang="en-GB"/>
            </a:p>
          </p:txBody>
        </p:sp>
        <p:sp>
          <p:nvSpPr>
            <p:cNvPr id="153" name="Line 63"/>
            <p:cNvSpPr>
              <a:spLocks noChangeAspect="1" noChangeShapeType="1"/>
            </p:cNvSpPr>
            <p:nvPr/>
          </p:nvSpPr>
          <p:spPr bwMode="auto">
            <a:xfrm flipV="1">
              <a:off x="3929" y="2764"/>
              <a:ext cx="0" cy="1307"/>
            </a:xfrm>
            <a:prstGeom prst="line">
              <a:avLst/>
            </a:prstGeom>
            <a:noFill/>
            <a:ln w="0">
              <a:solidFill>
                <a:srgbClr val="000000"/>
              </a:solidFill>
              <a:round/>
              <a:headEnd/>
              <a:tailEnd/>
            </a:ln>
          </p:spPr>
          <p:txBody>
            <a:bodyPr/>
            <a:lstStyle/>
            <a:p>
              <a:endParaRPr lang="en-GB"/>
            </a:p>
          </p:txBody>
        </p:sp>
        <p:sp>
          <p:nvSpPr>
            <p:cNvPr id="154" name="Line 64"/>
            <p:cNvSpPr>
              <a:spLocks noChangeAspect="1" noChangeShapeType="1"/>
            </p:cNvSpPr>
            <p:nvPr/>
          </p:nvSpPr>
          <p:spPr bwMode="auto">
            <a:xfrm>
              <a:off x="3929" y="4011"/>
              <a:ext cx="15" cy="0"/>
            </a:xfrm>
            <a:prstGeom prst="line">
              <a:avLst/>
            </a:prstGeom>
            <a:noFill/>
            <a:ln w="0">
              <a:solidFill>
                <a:srgbClr val="000000"/>
              </a:solidFill>
              <a:round/>
              <a:headEnd/>
              <a:tailEnd/>
            </a:ln>
          </p:spPr>
          <p:txBody>
            <a:bodyPr/>
            <a:lstStyle/>
            <a:p>
              <a:endParaRPr lang="en-GB"/>
            </a:p>
          </p:txBody>
        </p:sp>
        <p:sp>
          <p:nvSpPr>
            <p:cNvPr id="155" name="Line 65"/>
            <p:cNvSpPr>
              <a:spLocks noChangeAspect="1" noChangeShapeType="1"/>
            </p:cNvSpPr>
            <p:nvPr/>
          </p:nvSpPr>
          <p:spPr bwMode="auto">
            <a:xfrm flipH="1">
              <a:off x="5638" y="4011"/>
              <a:ext cx="17" cy="0"/>
            </a:xfrm>
            <a:prstGeom prst="line">
              <a:avLst/>
            </a:prstGeom>
            <a:noFill/>
            <a:ln w="0">
              <a:solidFill>
                <a:srgbClr val="000000"/>
              </a:solidFill>
              <a:round/>
              <a:headEnd/>
              <a:tailEnd/>
            </a:ln>
          </p:spPr>
          <p:txBody>
            <a:bodyPr/>
            <a:lstStyle/>
            <a:p>
              <a:endParaRPr lang="en-GB"/>
            </a:p>
          </p:txBody>
        </p:sp>
        <p:sp>
          <p:nvSpPr>
            <p:cNvPr id="156" name="Rectangle 66"/>
            <p:cNvSpPr>
              <a:spLocks noChangeAspect="1" noChangeArrowheads="1"/>
            </p:cNvSpPr>
            <p:nvPr/>
          </p:nvSpPr>
          <p:spPr bwMode="auto">
            <a:xfrm>
              <a:off x="3849" y="3988"/>
              <a:ext cx="66"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-7</a:t>
              </a:r>
              <a:endParaRPr lang="en-GB" sz="800"/>
            </a:p>
          </p:txBody>
        </p:sp>
        <p:sp>
          <p:nvSpPr>
            <p:cNvPr id="157" name="Line 67"/>
            <p:cNvSpPr>
              <a:spLocks noChangeAspect="1" noChangeShapeType="1"/>
            </p:cNvSpPr>
            <p:nvPr/>
          </p:nvSpPr>
          <p:spPr bwMode="auto">
            <a:xfrm>
              <a:off x="3929" y="3878"/>
              <a:ext cx="15" cy="0"/>
            </a:xfrm>
            <a:prstGeom prst="line">
              <a:avLst/>
            </a:prstGeom>
            <a:noFill/>
            <a:ln w="0">
              <a:solidFill>
                <a:srgbClr val="000000"/>
              </a:solidFill>
              <a:round/>
              <a:headEnd/>
              <a:tailEnd/>
            </a:ln>
          </p:spPr>
          <p:txBody>
            <a:bodyPr/>
            <a:lstStyle/>
            <a:p>
              <a:endParaRPr lang="en-GB"/>
            </a:p>
          </p:txBody>
        </p:sp>
        <p:sp>
          <p:nvSpPr>
            <p:cNvPr id="158" name="Line 68"/>
            <p:cNvSpPr>
              <a:spLocks noChangeAspect="1" noChangeShapeType="1"/>
            </p:cNvSpPr>
            <p:nvPr/>
          </p:nvSpPr>
          <p:spPr bwMode="auto">
            <a:xfrm flipH="1">
              <a:off x="5638" y="3878"/>
              <a:ext cx="17" cy="0"/>
            </a:xfrm>
            <a:prstGeom prst="line">
              <a:avLst/>
            </a:prstGeom>
            <a:noFill/>
            <a:ln w="0">
              <a:solidFill>
                <a:srgbClr val="000000"/>
              </a:solidFill>
              <a:round/>
              <a:headEnd/>
              <a:tailEnd/>
            </a:ln>
          </p:spPr>
          <p:txBody>
            <a:bodyPr/>
            <a:lstStyle/>
            <a:p>
              <a:endParaRPr lang="en-GB"/>
            </a:p>
          </p:txBody>
        </p:sp>
        <p:sp>
          <p:nvSpPr>
            <p:cNvPr id="159" name="Rectangle 69"/>
            <p:cNvSpPr>
              <a:spLocks noChangeAspect="1" noChangeArrowheads="1"/>
            </p:cNvSpPr>
            <p:nvPr/>
          </p:nvSpPr>
          <p:spPr bwMode="auto">
            <a:xfrm>
              <a:off x="3849" y="3855"/>
              <a:ext cx="66"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-6</a:t>
              </a:r>
              <a:endParaRPr lang="en-GB" sz="800"/>
            </a:p>
          </p:txBody>
        </p:sp>
        <p:sp>
          <p:nvSpPr>
            <p:cNvPr id="160" name="Line 70"/>
            <p:cNvSpPr>
              <a:spLocks noChangeAspect="1" noChangeShapeType="1"/>
            </p:cNvSpPr>
            <p:nvPr/>
          </p:nvSpPr>
          <p:spPr bwMode="auto">
            <a:xfrm>
              <a:off x="3929" y="3748"/>
              <a:ext cx="15" cy="0"/>
            </a:xfrm>
            <a:prstGeom prst="line">
              <a:avLst/>
            </a:prstGeom>
            <a:noFill/>
            <a:ln w="0">
              <a:solidFill>
                <a:srgbClr val="000000"/>
              </a:solidFill>
              <a:round/>
              <a:headEnd/>
              <a:tailEnd/>
            </a:ln>
          </p:spPr>
          <p:txBody>
            <a:bodyPr/>
            <a:lstStyle/>
            <a:p>
              <a:endParaRPr lang="en-GB"/>
            </a:p>
          </p:txBody>
        </p:sp>
        <p:sp>
          <p:nvSpPr>
            <p:cNvPr id="161" name="Line 71"/>
            <p:cNvSpPr>
              <a:spLocks noChangeAspect="1" noChangeShapeType="1"/>
            </p:cNvSpPr>
            <p:nvPr/>
          </p:nvSpPr>
          <p:spPr bwMode="auto">
            <a:xfrm flipH="1">
              <a:off x="5638" y="3748"/>
              <a:ext cx="17" cy="0"/>
            </a:xfrm>
            <a:prstGeom prst="line">
              <a:avLst/>
            </a:prstGeom>
            <a:noFill/>
            <a:ln w="0">
              <a:solidFill>
                <a:srgbClr val="000000"/>
              </a:solidFill>
              <a:round/>
              <a:headEnd/>
              <a:tailEnd/>
            </a:ln>
          </p:spPr>
          <p:txBody>
            <a:bodyPr/>
            <a:lstStyle/>
            <a:p>
              <a:endParaRPr lang="en-GB"/>
            </a:p>
          </p:txBody>
        </p:sp>
        <p:sp>
          <p:nvSpPr>
            <p:cNvPr id="162" name="Rectangle 72"/>
            <p:cNvSpPr>
              <a:spLocks noChangeAspect="1" noChangeArrowheads="1"/>
            </p:cNvSpPr>
            <p:nvPr/>
          </p:nvSpPr>
          <p:spPr bwMode="auto">
            <a:xfrm>
              <a:off x="3849" y="3724"/>
              <a:ext cx="66"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-5</a:t>
              </a:r>
              <a:endParaRPr lang="en-GB" sz="800"/>
            </a:p>
          </p:txBody>
        </p:sp>
        <p:sp>
          <p:nvSpPr>
            <p:cNvPr id="163" name="Line 73"/>
            <p:cNvSpPr>
              <a:spLocks noChangeAspect="1" noChangeShapeType="1"/>
            </p:cNvSpPr>
            <p:nvPr/>
          </p:nvSpPr>
          <p:spPr bwMode="auto">
            <a:xfrm>
              <a:off x="3929" y="3615"/>
              <a:ext cx="15" cy="0"/>
            </a:xfrm>
            <a:prstGeom prst="line">
              <a:avLst/>
            </a:prstGeom>
            <a:noFill/>
            <a:ln w="0">
              <a:solidFill>
                <a:srgbClr val="000000"/>
              </a:solidFill>
              <a:round/>
              <a:headEnd/>
              <a:tailEnd/>
            </a:ln>
          </p:spPr>
          <p:txBody>
            <a:bodyPr/>
            <a:lstStyle/>
            <a:p>
              <a:endParaRPr lang="en-GB"/>
            </a:p>
          </p:txBody>
        </p:sp>
        <p:sp>
          <p:nvSpPr>
            <p:cNvPr id="164" name="Line 74"/>
            <p:cNvSpPr>
              <a:spLocks noChangeAspect="1" noChangeShapeType="1"/>
            </p:cNvSpPr>
            <p:nvPr/>
          </p:nvSpPr>
          <p:spPr bwMode="auto">
            <a:xfrm flipH="1">
              <a:off x="5638" y="3615"/>
              <a:ext cx="17" cy="0"/>
            </a:xfrm>
            <a:prstGeom prst="line">
              <a:avLst/>
            </a:prstGeom>
            <a:noFill/>
            <a:ln w="0">
              <a:solidFill>
                <a:srgbClr val="000000"/>
              </a:solidFill>
              <a:round/>
              <a:headEnd/>
              <a:tailEnd/>
            </a:ln>
          </p:spPr>
          <p:txBody>
            <a:bodyPr/>
            <a:lstStyle/>
            <a:p>
              <a:endParaRPr lang="en-GB"/>
            </a:p>
          </p:txBody>
        </p:sp>
        <p:sp>
          <p:nvSpPr>
            <p:cNvPr id="165" name="Rectangle 75"/>
            <p:cNvSpPr>
              <a:spLocks noChangeAspect="1" noChangeArrowheads="1"/>
            </p:cNvSpPr>
            <p:nvPr/>
          </p:nvSpPr>
          <p:spPr bwMode="auto">
            <a:xfrm>
              <a:off x="3849" y="3591"/>
              <a:ext cx="66"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-4</a:t>
              </a:r>
              <a:endParaRPr lang="en-GB" sz="800"/>
            </a:p>
          </p:txBody>
        </p:sp>
        <p:sp>
          <p:nvSpPr>
            <p:cNvPr id="166" name="Line 76"/>
            <p:cNvSpPr>
              <a:spLocks noChangeAspect="1" noChangeShapeType="1"/>
            </p:cNvSpPr>
            <p:nvPr/>
          </p:nvSpPr>
          <p:spPr bwMode="auto">
            <a:xfrm>
              <a:off x="3929" y="3481"/>
              <a:ext cx="15" cy="0"/>
            </a:xfrm>
            <a:prstGeom prst="line">
              <a:avLst/>
            </a:prstGeom>
            <a:noFill/>
            <a:ln w="0">
              <a:solidFill>
                <a:srgbClr val="000000"/>
              </a:solidFill>
              <a:round/>
              <a:headEnd/>
              <a:tailEnd/>
            </a:ln>
          </p:spPr>
          <p:txBody>
            <a:bodyPr/>
            <a:lstStyle/>
            <a:p>
              <a:endParaRPr lang="en-GB"/>
            </a:p>
          </p:txBody>
        </p:sp>
        <p:sp>
          <p:nvSpPr>
            <p:cNvPr id="167" name="Line 77"/>
            <p:cNvSpPr>
              <a:spLocks noChangeAspect="1" noChangeShapeType="1"/>
            </p:cNvSpPr>
            <p:nvPr/>
          </p:nvSpPr>
          <p:spPr bwMode="auto">
            <a:xfrm flipH="1">
              <a:off x="5638" y="3481"/>
              <a:ext cx="17" cy="0"/>
            </a:xfrm>
            <a:prstGeom prst="line">
              <a:avLst/>
            </a:prstGeom>
            <a:noFill/>
            <a:ln w="0">
              <a:solidFill>
                <a:srgbClr val="000000"/>
              </a:solidFill>
              <a:round/>
              <a:headEnd/>
              <a:tailEnd/>
            </a:ln>
          </p:spPr>
          <p:txBody>
            <a:bodyPr/>
            <a:lstStyle/>
            <a:p>
              <a:endParaRPr lang="en-GB"/>
            </a:p>
          </p:txBody>
        </p:sp>
        <p:sp>
          <p:nvSpPr>
            <p:cNvPr id="168" name="Rectangle 78"/>
            <p:cNvSpPr>
              <a:spLocks noChangeAspect="1" noChangeArrowheads="1"/>
            </p:cNvSpPr>
            <p:nvPr/>
          </p:nvSpPr>
          <p:spPr bwMode="auto">
            <a:xfrm>
              <a:off x="3849" y="3458"/>
              <a:ext cx="66"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-3</a:t>
              </a:r>
              <a:endParaRPr lang="en-GB" sz="800"/>
            </a:p>
          </p:txBody>
        </p:sp>
        <p:sp>
          <p:nvSpPr>
            <p:cNvPr id="169" name="Line 79"/>
            <p:cNvSpPr>
              <a:spLocks noChangeAspect="1" noChangeShapeType="1"/>
            </p:cNvSpPr>
            <p:nvPr/>
          </p:nvSpPr>
          <p:spPr bwMode="auto">
            <a:xfrm>
              <a:off x="3929" y="3351"/>
              <a:ext cx="15" cy="0"/>
            </a:xfrm>
            <a:prstGeom prst="line">
              <a:avLst/>
            </a:prstGeom>
            <a:noFill/>
            <a:ln w="0">
              <a:solidFill>
                <a:srgbClr val="000000"/>
              </a:solidFill>
              <a:round/>
              <a:headEnd/>
              <a:tailEnd/>
            </a:ln>
          </p:spPr>
          <p:txBody>
            <a:bodyPr/>
            <a:lstStyle/>
            <a:p>
              <a:endParaRPr lang="en-GB"/>
            </a:p>
          </p:txBody>
        </p:sp>
        <p:sp>
          <p:nvSpPr>
            <p:cNvPr id="170" name="Line 80"/>
            <p:cNvSpPr>
              <a:spLocks noChangeAspect="1" noChangeShapeType="1"/>
            </p:cNvSpPr>
            <p:nvPr/>
          </p:nvSpPr>
          <p:spPr bwMode="auto">
            <a:xfrm flipH="1">
              <a:off x="5638" y="3351"/>
              <a:ext cx="17" cy="0"/>
            </a:xfrm>
            <a:prstGeom prst="line">
              <a:avLst/>
            </a:prstGeom>
            <a:noFill/>
            <a:ln w="0">
              <a:solidFill>
                <a:srgbClr val="000000"/>
              </a:solidFill>
              <a:round/>
              <a:headEnd/>
              <a:tailEnd/>
            </a:ln>
          </p:spPr>
          <p:txBody>
            <a:bodyPr/>
            <a:lstStyle/>
            <a:p>
              <a:endParaRPr lang="en-GB"/>
            </a:p>
          </p:txBody>
        </p:sp>
        <p:sp>
          <p:nvSpPr>
            <p:cNvPr id="171" name="Rectangle 81"/>
            <p:cNvSpPr>
              <a:spLocks noChangeAspect="1" noChangeArrowheads="1"/>
            </p:cNvSpPr>
            <p:nvPr/>
          </p:nvSpPr>
          <p:spPr bwMode="auto">
            <a:xfrm>
              <a:off x="3849" y="3328"/>
              <a:ext cx="66"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-2</a:t>
              </a:r>
              <a:endParaRPr lang="en-GB" sz="800"/>
            </a:p>
          </p:txBody>
        </p:sp>
        <p:sp>
          <p:nvSpPr>
            <p:cNvPr id="172" name="Line 82"/>
            <p:cNvSpPr>
              <a:spLocks noChangeAspect="1" noChangeShapeType="1"/>
            </p:cNvSpPr>
            <p:nvPr/>
          </p:nvSpPr>
          <p:spPr bwMode="auto">
            <a:xfrm>
              <a:off x="3929" y="3218"/>
              <a:ext cx="15" cy="0"/>
            </a:xfrm>
            <a:prstGeom prst="line">
              <a:avLst/>
            </a:prstGeom>
            <a:noFill/>
            <a:ln w="0">
              <a:solidFill>
                <a:srgbClr val="000000"/>
              </a:solidFill>
              <a:round/>
              <a:headEnd/>
              <a:tailEnd/>
            </a:ln>
          </p:spPr>
          <p:txBody>
            <a:bodyPr/>
            <a:lstStyle/>
            <a:p>
              <a:endParaRPr lang="en-GB"/>
            </a:p>
          </p:txBody>
        </p:sp>
        <p:sp>
          <p:nvSpPr>
            <p:cNvPr id="173" name="Line 83"/>
            <p:cNvSpPr>
              <a:spLocks noChangeAspect="1" noChangeShapeType="1"/>
            </p:cNvSpPr>
            <p:nvPr/>
          </p:nvSpPr>
          <p:spPr bwMode="auto">
            <a:xfrm flipH="1">
              <a:off x="5638" y="3218"/>
              <a:ext cx="17" cy="0"/>
            </a:xfrm>
            <a:prstGeom prst="line">
              <a:avLst/>
            </a:prstGeom>
            <a:noFill/>
            <a:ln w="0">
              <a:solidFill>
                <a:srgbClr val="000000"/>
              </a:solidFill>
              <a:round/>
              <a:headEnd/>
              <a:tailEnd/>
            </a:ln>
          </p:spPr>
          <p:txBody>
            <a:bodyPr/>
            <a:lstStyle/>
            <a:p>
              <a:endParaRPr lang="en-GB"/>
            </a:p>
          </p:txBody>
        </p:sp>
        <p:sp>
          <p:nvSpPr>
            <p:cNvPr id="174" name="Rectangle 84"/>
            <p:cNvSpPr>
              <a:spLocks noChangeAspect="1" noChangeArrowheads="1"/>
            </p:cNvSpPr>
            <p:nvPr/>
          </p:nvSpPr>
          <p:spPr bwMode="auto">
            <a:xfrm>
              <a:off x="3849" y="3195"/>
              <a:ext cx="66"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-1</a:t>
              </a:r>
              <a:endParaRPr lang="en-GB" sz="800"/>
            </a:p>
          </p:txBody>
        </p:sp>
        <p:sp>
          <p:nvSpPr>
            <p:cNvPr id="175" name="Line 85"/>
            <p:cNvSpPr>
              <a:spLocks noChangeAspect="1" noChangeShapeType="1"/>
            </p:cNvSpPr>
            <p:nvPr/>
          </p:nvSpPr>
          <p:spPr bwMode="auto">
            <a:xfrm>
              <a:off x="3929" y="3085"/>
              <a:ext cx="15" cy="0"/>
            </a:xfrm>
            <a:prstGeom prst="line">
              <a:avLst/>
            </a:prstGeom>
            <a:noFill/>
            <a:ln w="0">
              <a:solidFill>
                <a:srgbClr val="000000"/>
              </a:solidFill>
              <a:round/>
              <a:headEnd/>
              <a:tailEnd/>
            </a:ln>
          </p:spPr>
          <p:txBody>
            <a:bodyPr/>
            <a:lstStyle/>
            <a:p>
              <a:endParaRPr lang="en-GB"/>
            </a:p>
          </p:txBody>
        </p:sp>
        <p:sp>
          <p:nvSpPr>
            <p:cNvPr id="176" name="Line 86"/>
            <p:cNvSpPr>
              <a:spLocks noChangeAspect="1" noChangeShapeType="1"/>
            </p:cNvSpPr>
            <p:nvPr/>
          </p:nvSpPr>
          <p:spPr bwMode="auto">
            <a:xfrm flipH="1">
              <a:off x="5638" y="3085"/>
              <a:ext cx="17" cy="0"/>
            </a:xfrm>
            <a:prstGeom prst="line">
              <a:avLst/>
            </a:prstGeom>
            <a:noFill/>
            <a:ln w="0">
              <a:solidFill>
                <a:srgbClr val="000000"/>
              </a:solidFill>
              <a:round/>
              <a:headEnd/>
              <a:tailEnd/>
            </a:ln>
          </p:spPr>
          <p:txBody>
            <a:bodyPr/>
            <a:lstStyle/>
            <a:p>
              <a:endParaRPr lang="en-GB"/>
            </a:p>
          </p:txBody>
        </p:sp>
        <p:sp>
          <p:nvSpPr>
            <p:cNvPr id="177" name="Rectangle 87"/>
            <p:cNvSpPr>
              <a:spLocks noChangeAspect="1" noChangeArrowheads="1"/>
            </p:cNvSpPr>
            <p:nvPr/>
          </p:nvSpPr>
          <p:spPr bwMode="auto">
            <a:xfrm>
              <a:off x="3861" y="3062"/>
              <a:ext cx="41" cy="8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0</a:t>
              </a:r>
              <a:endParaRPr lang="en-GB" sz="800"/>
            </a:p>
          </p:txBody>
        </p:sp>
        <p:sp>
          <p:nvSpPr>
            <p:cNvPr id="178" name="Line 88"/>
            <p:cNvSpPr>
              <a:spLocks noChangeAspect="1" noChangeShapeType="1"/>
            </p:cNvSpPr>
            <p:nvPr/>
          </p:nvSpPr>
          <p:spPr bwMode="auto">
            <a:xfrm>
              <a:off x="3929" y="2955"/>
              <a:ext cx="15" cy="0"/>
            </a:xfrm>
            <a:prstGeom prst="line">
              <a:avLst/>
            </a:prstGeom>
            <a:noFill/>
            <a:ln w="0">
              <a:solidFill>
                <a:srgbClr val="000000"/>
              </a:solidFill>
              <a:round/>
              <a:headEnd/>
              <a:tailEnd/>
            </a:ln>
          </p:spPr>
          <p:txBody>
            <a:bodyPr/>
            <a:lstStyle/>
            <a:p>
              <a:endParaRPr lang="en-GB"/>
            </a:p>
          </p:txBody>
        </p:sp>
        <p:sp>
          <p:nvSpPr>
            <p:cNvPr id="179" name="Line 89"/>
            <p:cNvSpPr>
              <a:spLocks noChangeAspect="1" noChangeShapeType="1"/>
            </p:cNvSpPr>
            <p:nvPr/>
          </p:nvSpPr>
          <p:spPr bwMode="auto">
            <a:xfrm flipH="1">
              <a:off x="5638" y="2955"/>
              <a:ext cx="17" cy="0"/>
            </a:xfrm>
            <a:prstGeom prst="line">
              <a:avLst/>
            </a:prstGeom>
            <a:noFill/>
            <a:ln w="0">
              <a:solidFill>
                <a:srgbClr val="000000"/>
              </a:solidFill>
              <a:round/>
              <a:headEnd/>
              <a:tailEnd/>
            </a:ln>
          </p:spPr>
          <p:txBody>
            <a:bodyPr/>
            <a:lstStyle/>
            <a:p>
              <a:endParaRPr lang="en-GB"/>
            </a:p>
          </p:txBody>
        </p:sp>
        <p:sp>
          <p:nvSpPr>
            <p:cNvPr id="180" name="Rectangle 90"/>
            <p:cNvSpPr>
              <a:spLocks noChangeAspect="1" noChangeArrowheads="1"/>
            </p:cNvSpPr>
            <p:nvPr/>
          </p:nvSpPr>
          <p:spPr bwMode="auto">
            <a:xfrm>
              <a:off x="3861" y="2932"/>
              <a:ext cx="41" cy="88"/>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1</a:t>
              </a:r>
              <a:endParaRPr lang="en-GB" sz="800"/>
            </a:p>
          </p:txBody>
        </p:sp>
        <p:sp>
          <p:nvSpPr>
            <p:cNvPr id="181" name="Line 91"/>
            <p:cNvSpPr>
              <a:spLocks noChangeAspect="1" noChangeShapeType="1"/>
            </p:cNvSpPr>
            <p:nvPr/>
          </p:nvSpPr>
          <p:spPr bwMode="auto">
            <a:xfrm>
              <a:off x="3929" y="2822"/>
              <a:ext cx="15" cy="0"/>
            </a:xfrm>
            <a:prstGeom prst="line">
              <a:avLst/>
            </a:prstGeom>
            <a:noFill/>
            <a:ln w="0">
              <a:solidFill>
                <a:srgbClr val="000000"/>
              </a:solidFill>
              <a:round/>
              <a:headEnd/>
              <a:tailEnd/>
            </a:ln>
          </p:spPr>
          <p:txBody>
            <a:bodyPr/>
            <a:lstStyle/>
            <a:p>
              <a:endParaRPr lang="en-GB"/>
            </a:p>
          </p:txBody>
        </p:sp>
        <p:sp>
          <p:nvSpPr>
            <p:cNvPr id="182" name="Line 92"/>
            <p:cNvSpPr>
              <a:spLocks noChangeAspect="1" noChangeShapeType="1"/>
            </p:cNvSpPr>
            <p:nvPr/>
          </p:nvSpPr>
          <p:spPr bwMode="auto">
            <a:xfrm flipH="1">
              <a:off x="5638" y="2822"/>
              <a:ext cx="17" cy="0"/>
            </a:xfrm>
            <a:prstGeom prst="line">
              <a:avLst/>
            </a:prstGeom>
            <a:noFill/>
            <a:ln w="0">
              <a:solidFill>
                <a:srgbClr val="000000"/>
              </a:solidFill>
              <a:round/>
              <a:headEnd/>
              <a:tailEnd/>
            </a:ln>
          </p:spPr>
          <p:txBody>
            <a:bodyPr/>
            <a:lstStyle/>
            <a:p>
              <a:endParaRPr lang="en-GB"/>
            </a:p>
          </p:txBody>
        </p:sp>
        <p:sp>
          <p:nvSpPr>
            <p:cNvPr id="183" name="Rectangle 93"/>
            <p:cNvSpPr>
              <a:spLocks noChangeAspect="1" noChangeArrowheads="1"/>
            </p:cNvSpPr>
            <p:nvPr/>
          </p:nvSpPr>
          <p:spPr bwMode="auto">
            <a:xfrm>
              <a:off x="3861" y="2799"/>
              <a:ext cx="41" cy="8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2</a:t>
              </a:r>
              <a:endParaRPr lang="en-GB" sz="800"/>
            </a:p>
          </p:txBody>
        </p:sp>
        <p:sp>
          <p:nvSpPr>
            <p:cNvPr id="184" name="Line 94"/>
            <p:cNvSpPr>
              <a:spLocks noChangeAspect="1" noChangeShapeType="1"/>
            </p:cNvSpPr>
            <p:nvPr/>
          </p:nvSpPr>
          <p:spPr bwMode="auto">
            <a:xfrm>
              <a:off x="3929" y="2764"/>
              <a:ext cx="1726" cy="0"/>
            </a:xfrm>
            <a:prstGeom prst="line">
              <a:avLst/>
            </a:prstGeom>
            <a:noFill/>
            <a:ln w="0">
              <a:solidFill>
                <a:srgbClr val="000000"/>
              </a:solidFill>
              <a:round/>
              <a:headEnd/>
              <a:tailEnd/>
            </a:ln>
          </p:spPr>
          <p:txBody>
            <a:bodyPr/>
            <a:lstStyle/>
            <a:p>
              <a:endParaRPr lang="en-GB"/>
            </a:p>
          </p:txBody>
        </p:sp>
        <p:sp>
          <p:nvSpPr>
            <p:cNvPr id="185" name="Freeform 95"/>
            <p:cNvSpPr>
              <a:spLocks noChangeAspect="1"/>
            </p:cNvSpPr>
            <p:nvPr/>
          </p:nvSpPr>
          <p:spPr bwMode="auto">
            <a:xfrm>
              <a:off x="3929" y="2764"/>
              <a:ext cx="1726" cy="1307"/>
            </a:xfrm>
            <a:custGeom>
              <a:avLst/>
              <a:gdLst>
                <a:gd name="T0" fmla="*/ 0 w 595"/>
                <a:gd name="T1" fmla="*/ 446547880 h 452"/>
                <a:gd name="T2" fmla="*/ 612854206 w 595"/>
                <a:gd name="T3" fmla="*/ 446547880 h 452"/>
                <a:gd name="T4" fmla="*/ 612854206 w 595"/>
                <a:gd name="T5" fmla="*/ 0 h 452"/>
                <a:gd name="T6" fmla="*/ 0 60000 65536"/>
                <a:gd name="T7" fmla="*/ 0 60000 65536"/>
                <a:gd name="T8" fmla="*/ 0 60000 65536"/>
                <a:gd name="T9" fmla="*/ 0 w 595"/>
                <a:gd name="T10" fmla="*/ 0 h 452"/>
                <a:gd name="T11" fmla="*/ 595 w 595"/>
                <a:gd name="T12" fmla="*/ 452 h 452"/>
              </a:gdLst>
              <a:ahLst/>
              <a:cxnLst>
                <a:cxn ang="T6">
                  <a:pos x="T0" y="T1"/>
                </a:cxn>
                <a:cxn ang="T7">
                  <a:pos x="T2" y="T3"/>
                </a:cxn>
                <a:cxn ang="T8">
                  <a:pos x="T4" y="T5"/>
                </a:cxn>
              </a:cxnLst>
              <a:rect l="T9" t="T10" r="T11" b="T12"/>
              <a:pathLst>
                <a:path w="595" h="452">
                  <a:moveTo>
                    <a:pt x="0" y="452"/>
                  </a:moveTo>
                  <a:lnTo>
                    <a:pt x="595" y="452"/>
                  </a:lnTo>
                  <a:lnTo>
                    <a:pt x="595" y="0"/>
                  </a:lnTo>
                </a:path>
              </a:pathLst>
            </a:custGeom>
            <a:noFill/>
            <a:ln w="0">
              <a:solidFill>
                <a:srgbClr val="000000"/>
              </a:solidFill>
              <a:prstDash val="solid"/>
              <a:round/>
              <a:headEnd/>
              <a:tailEnd/>
            </a:ln>
          </p:spPr>
          <p:txBody>
            <a:bodyPr/>
            <a:lstStyle/>
            <a:p>
              <a:endParaRPr lang="en-GB"/>
            </a:p>
          </p:txBody>
        </p:sp>
        <p:sp>
          <p:nvSpPr>
            <p:cNvPr id="186" name="Line 96"/>
            <p:cNvSpPr>
              <a:spLocks noChangeAspect="1" noChangeShapeType="1"/>
            </p:cNvSpPr>
            <p:nvPr/>
          </p:nvSpPr>
          <p:spPr bwMode="auto">
            <a:xfrm flipV="1">
              <a:off x="3929" y="2764"/>
              <a:ext cx="0" cy="1307"/>
            </a:xfrm>
            <a:prstGeom prst="line">
              <a:avLst/>
            </a:prstGeom>
            <a:noFill/>
            <a:ln w="0">
              <a:solidFill>
                <a:srgbClr val="000000"/>
              </a:solidFill>
              <a:round/>
              <a:headEnd/>
              <a:tailEnd/>
            </a:ln>
          </p:spPr>
          <p:txBody>
            <a:bodyPr/>
            <a:lstStyle/>
            <a:p>
              <a:endParaRPr lang="en-GB"/>
            </a:p>
          </p:txBody>
        </p:sp>
        <p:sp>
          <p:nvSpPr>
            <p:cNvPr id="187" name="Line 97"/>
            <p:cNvSpPr>
              <a:spLocks noChangeAspect="1" noChangeShapeType="1"/>
            </p:cNvSpPr>
            <p:nvPr/>
          </p:nvSpPr>
          <p:spPr bwMode="auto">
            <a:xfrm flipV="1">
              <a:off x="4791" y="2764"/>
              <a:ext cx="0" cy="1307"/>
            </a:xfrm>
            <a:prstGeom prst="line">
              <a:avLst/>
            </a:prstGeom>
            <a:noFill/>
            <a:ln w="0">
              <a:solidFill>
                <a:srgbClr val="BFBFBF"/>
              </a:solidFill>
              <a:round/>
              <a:headEnd/>
              <a:tailEnd/>
            </a:ln>
          </p:spPr>
          <p:txBody>
            <a:bodyPr/>
            <a:lstStyle/>
            <a:p>
              <a:endParaRPr lang="en-GB"/>
            </a:p>
          </p:txBody>
        </p:sp>
        <p:sp>
          <p:nvSpPr>
            <p:cNvPr id="188" name="Line 98"/>
            <p:cNvSpPr>
              <a:spLocks noChangeAspect="1" noChangeShapeType="1"/>
            </p:cNvSpPr>
            <p:nvPr/>
          </p:nvSpPr>
          <p:spPr bwMode="auto">
            <a:xfrm flipV="1">
              <a:off x="4359" y="2822"/>
              <a:ext cx="0" cy="298"/>
            </a:xfrm>
            <a:prstGeom prst="line">
              <a:avLst/>
            </a:prstGeom>
            <a:noFill/>
            <a:ln w="0">
              <a:solidFill>
                <a:srgbClr val="0000FF"/>
              </a:solidFill>
              <a:prstDash val="sysDash"/>
              <a:round/>
              <a:headEnd/>
              <a:tailEnd/>
            </a:ln>
          </p:spPr>
          <p:txBody>
            <a:bodyPr/>
            <a:lstStyle/>
            <a:p>
              <a:endParaRPr lang="en-GB"/>
            </a:p>
          </p:txBody>
        </p:sp>
        <p:sp>
          <p:nvSpPr>
            <p:cNvPr id="189" name="Line 99"/>
            <p:cNvSpPr>
              <a:spLocks noChangeAspect="1" noChangeShapeType="1"/>
            </p:cNvSpPr>
            <p:nvPr/>
          </p:nvSpPr>
          <p:spPr bwMode="auto">
            <a:xfrm flipV="1">
              <a:off x="5223" y="2822"/>
              <a:ext cx="0" cy="98"/>
            </a:xfrm>
            <a:prstGeom prst="line">
              <a:avLst/>
            </a:prstGeom>
            <a:noFill/>
            <a:ln w="0">
              <a:solidFill>
                <a:srgbClr val="FF0000"/>
              </a:solidFill>
              <a:prstDash val="sysDash"/>
              <a:round/>
              <a:headEnd/>
              <a:tailEnd/>
            </a:ln>
          </p:spPr>
          <p:txBody>
            <a:bodyPr/>
            <a:lstStyle/>
            <a:p>
              <a:endParaRPr lang="en-GB"/>
            </a:p>
          </p:txBody>
        </p:sp>
        <p:sp>
          <p:nvSpPr>
            <p:cNvPr id="190" name="Line 100"/>
            <p:cNvSpPr>
              <a:spLocks noChangeAspect="1" noChangeShapeType="1"/>
            </p:cNvSpPr>
            <p:nvPr/>
          </p:nvSpPr>
          <p:spPr bwMode="auto">
            <a:xfrm flipV="1">
              <a:off x="4359" y="3481"/>
              <a:ext cx="0" cy="530"/>
            </a:xfrm>
            <a:prstGeom prst="line">
              <a:avLst/>
            </a:prstGeom>
            <a:noFill/>
            <a:ln w="0">
              <a:solidFill>
                <a:srgbClr val="0000FF"/>
              </a:solidFill>
              <a:prstDash val="sysDash"/>
              <a:round/>
              <a:headEnd/>
              <a:tailEnd/>
            </a:ln>
          </p:spPr>
          <p:txBody>
            <a:bodyPr/>
            <a:lstStyle/>
            <a:p>
              <a:endParaRPr lang="en-GB"/>
            </a:p>
          </p:txBody>
        </p:sp>
        <p:sp>
          <p:nvSpPr>
            <p:cNvPr id="191" name="Line 101"/>
            <p:cNvSpPr>
              <a:spLocks noChangeAspect="1" noChangeShapeType="1"/>
            </p:cNvSpPr>
            <p:nvPr/>
          </p:nvSpPr>
          <p:spPr bwMode="auto">
            <a:xfrm flipV="1">
              <a:off x="5223" y="3418"/>
              <a:ext cx="0" cy="330"/>
            </a:xfrm>
            <a:prstGeom prst="line">
              <a:avLst/>
            </a:prstGeom>
            <a:noFill/>
            <a:ln w="0">
              <a:solidFill>
                <a:srgbClr val="FF0000"/>
              </a:solidFill>
              <a:prstDash val="sysDash"/>
              <a:round/>
              <a:headEnd/>
              <a:tailEnd/>
            </a:ln>
          </p:spPr>
          <p:txBody>
            <a:bodyPr/>
            <a:lstStyle/>
            <a:p>
              <a:endParaRPr lang="en-GB"/>
            </a:p>
          </p:txBody>
        </p:sp>
        <p:sp>
          <p:nvSpPr>
            <p:cNvPr id="192" name="Line 102"/>
            <p:cNvSpPr>
              <a:spLocks noChangeAspect="1" noChangeShapeType="1"/>
            </p:cNvSpPr>
            <p:nvPr/>
          </p:nvSpPr>
          <p:spPr bwMode="auto">
            <a:xfrm>
              <a:off x="4295" y="2822"/>
              <a:ext cx="130" cy="0"/>
            </a:xfrm>
            <a:prstGeom prst="line">
              <a:avLst/>
            </a:prstGeom>
            <a:noFill/>
            <a:ln w="0">
              <a:solidFill>
                <a:srgbClr val="0000FF"/>
              </a:solidFill>
              <a:round/>
              <a:headEnd/>
              <a:tailEnd/>
            </a:ln>
          </p:spPr>
          <p:txBody>
            <a:bodyPr/>
            <a:lstStyle/>
            <a:p>
              <a:endParaRPr lang="en-GB"/>
            </a:p>
          </p:txBody>
        </p:sp>
        <p:sp>
          <p:nvSpPr>
            <p:cNvPr id="193" name="Line 103"/>
            <p:cNvSpPr>
              <a:spLocks noChangeAspect="1" noChangeShapeType="1"/>
            </p:cNvSpPr>
            <p:nvPr/>
          </p:nvSpPr>
          <p:spPr bwMode="auto">
            <a:xfrm>
              <a:off x="5156" y="2822"/>
              <a:ext cx="131" cy="0"/>
            </a:xfrm>
            <a:prstGeom prst="line">
              <a:avLst/>
            </a:prstGeom>
            <a:noFill/>
            <a:ln w="0">
              <a:solidFill>
                <a:srgbClr val="FF0000"/>
              </a:solidFill>
              <a:round/>
              <a:headEnd/>
              <a:tailEnd/>
            </a:ln>
          </p:spPr>
          <p:txBody>
            <a:bodyPr/>
            <a:lstStyle/>
            <a:p>
              <a:endParaRPr lang="en-GB"/>
            </a:p>
          </p:txBody>
        </p:sp>
        <p:sp>
          <p:nvSpPr>
            <p:cNvPr id="194" name="Line 104"/>
            <p:cNvSpPr>
              <a:spLocks noChangeAspect="1" noChangeShapeType="1"/>
            </p:cNvSpPr>
            <p:nvPr/>
          </p:nvSpPr>
          <p:spPr bwMode="auto">
            <a:xfrm>
              <a:off x="4295" y="4011"/>
              <a:ext cx="130" cy="0"/>
            </a:xfrm>
            <a:prstGeom prst="line">
              <a:avLst/>
            </a:prstGeom>
            <a:noFill/>
            <a:ln w="0">
              <a:solidFill>
                <a:srgbClr val="0000FF"/>
              </a:solidFill>
              <a:round/>
              <a:headEnd/>
              <a:tailEnd/>
            </a:ln>
          </p:spPr>
          <p:txBody>
            <a:bodyPr/>
            <a:lstStyle/>
            <a:p>
              <a:endParaRPr lang="en-GB"/>
            </a:p>
          </p:txBody>
        </p:sp>
        <p:sp>
          <p:nvSpPr>
            <p:cNvPr id="195" name="Line 105"/>
            <p:cNvSpPr>
              <a:spLocks noChangeAspect="1" noChangeShapeType="1"/>
            </p:cNvSpPr>
            <p:nvPr/>
          </p:nvSpPr>
          <p:spPr bwMode="auto">
            <a:xfrm>
              <a:off x="5156" y="3748"/>
              <a:ext cx="131" cy="0"/>
            </a:xfrm>
            <a:prstGeom prst="line">
              <a:avLst/>
            </a:prstGeom>
            <a:noFill/>
            <a:ln w="0">
              <a:solidFill>
                <a:srgbClr val="FF0000"/>
              </a:solidFill>
              <a:round/>
              <a:headEnd/>
              <a:tailEnd/>
            </a:ln>
          </p:spPr>
          <p:txBody>
            <a:bodyPr/>
            <a:lstStyle/>
            <a:p>
              <a:endParaRPr lang="en-GB"/>
            </a:p>
          </p:txBody>
        </p:sp>
        <p:sp>
          <p:nvSpPr>
            <p:cNvPr id="196" name="Rectangle 106"/>
            <p:cNvSpPr>
              <a:spLocks noChangeAspect="1" noChangeArrowheads="1"/>
            </p:cNvSpPr>
            <p:nvPr/>
          </p:nvSpPr>
          <p:spPr bwMode="auto">
            <a:xfrm>
              <a:off x="4231" y="3120"/>
              <a:ext cx="258" cy="361"/>
            </a:xfrm>
            <a:prstGeom prst="rect">
              <a:avLst/>
            </a:prstGeom>
            <a:solidFill>
              <a:srgbClr val="0066FF"/>
            </a:solidFill>
            <a:ln w="0">
              <a:solidFill>
                <a:srgbClr val="0000FF"/>
              </a:solidFill>
              <a:miter lim="800000"/>
              <a:headEnd/>
              <a:tailEnd/>
            </a:ln>
          </p:spPr>
          <p:txBody>
            <a:bodyPr/>
            <a:lstStyle/>
            <a:p>
              <a:endParaRPr lang="en-GB"/>
            </a:p>
          </p:txBody>
        </p:sp>
        <p:sp>
          <p:nvSpPr>
            <p:cNvPr id="197" name="Rectangle 107"/>
            <p:cNvSpPr>
              <a:spLocks noChangeAspect="1" noChangeArrowheads="1"/>
            </p:cNvSpPr>
            <p:nvPr/>
          </p:nvSpPr>
          <p:spPr bwMode="auto">
            <a:xfrm>
              <a:off x="5092" y="2920"/>
              <a:ext cx="259" cy="498"/>
            </a:xfrm>
            <a:prstGeom prst="rect">
              <a:avLst/>
            </a:prstGeom>
            <a:solidFill>
              <a:srgbClr val="FF0000"/>
            </a:solidFill>
            <a:ln w="0">
              <a:solidFill>
                <a:srgbClr val="CC0000"/>
              </a:solidFill>
              <a:miter lim="800000"/>
              <a:headEnd/>
              <a:tailEnd/>
            </a:ln>
          </p:spPr>
          <p:txBody>
            <a:bodyPr/>
            <a:lstStyle/>
            <a:p>
              <a:endParaRPr lang="en-GB"/>
            </a:p>
          </p:txBody>
        </p:sp>
        <p:sp>
          <p:nvSpPr>
            <p:cNvPr id="198" name="Line 108"/>
            <p:cNvSpPr>
              <a:spLocks noChangeAspect="1" noChangeShapeType="1"/>
            </p:cNvSpPr>
            <p:nvPr/>
          </p:nvSpPr>
          <p:spPr bwMode="auto">
            <a:xfrm>
              <a:off x="4231" y="3218"/>
              <a:ext cx="258" cy="0"/>
            </a:xfrm>
            <a:prstGeom prst="line">
              <a:avLst/>
            </a:prstGeom>
            <a:noFill/>
            <a:ln w="0">
              <a:solidFill>
                <a:schemeClr val="bg1"/>
              </a:solidFill>
              <a:round/>
              <a:headEnd/>
              <a:tailEnd/>
            </a:ln>
          </p:spPr>
          <p:txBody>
            <a:bodyPr/>
            <a:lstStyle/>
            <a:p>
              <a:endParaRPr lang="en-GB"/>
            </a:p>
          </p:txBody>
        </p:sp>
        <p:sp>
          <p:nvSpPr>
            <p:cNvPr id="199" name="Line 109"/>
            <p:cNvSpPr>
              <a:spLocks noChangeAspect="1" noChangeShapeType="1"/>
            </p:cNvSpPr>
            <p:nvPr/>
          </p:nvSpPr>
          <p:spPr bwMode="auto">
            <a:xfrm>
              <a:off x="5092" y="3085"/>
              <a:ext cx="259" cy="0"/>
            </a:xfrm>
            <a:prstGeom prst="line">
              <a:avLst/>
            </a:prstGeom>
            <a:noFill/>
            <a:ln w="0">
              <a:solidFill>
                <a:schemeClr val="bg1"/>
              </a:solidFill>
              <a:round/>
              <a:headEnd/>
              <a:tailEnd/>
            </a:ln>
          </p:spPr>
          <p:txBody>
            <a:bodyPr/>
            <a:lstStyle/>
            <a:p>
              <a:endParaRPr lang="en-GB"/>
            </a:p>
          </p:txBody>
        </p:sp>
        <p:sp>
          <p:nvSpPr>
            <p:cNvPr id="200" name="Rectangle 110"/>
            <p:cNvSpPr>
              <a:spLocks noChangeAspect="1" noChangeArrowheads="1"/>
            </p:cNvSpPr>
            <p:nvPr/>
          </p:nvSpPr>
          <p:spPr bwMode="auto">
            <a:xfrm>
              <a:off x="4044" y="4080"/>
              <a:ext cx="742" cy="109"/>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000000"/>
                  </a:solidFill>
                  <a:latin typeface="Helvetica" pitchFamily="34" charset="0"/>
                </a:rPr>
                <a:t>Intervention group</a:t>
              </a:r>
              <a:endParaRPr lang="en-GB" sz="1800"/>
            </a:p>
          </p:txBody>
        </p:sp>
        <p:sp>
          <p:nvSpPr>
            <p:cNvPr id="201" name="Rectangle 111"/>
            <p:cNvSpPr>
              <a:spLocks noChangeAspect="1" noChangeArrowheads="1"/>
            </p:cNvSpPr>
            <p:nvPr/>
          </p:nvSpPr>
          <p:spPr bwMode="auto">
            <a:xfrm>
              <a:off x="4988" y="4080"/>
              <a:ext cx="557" cy="110"/>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000000"/>
                  </a:solidFill>
                  <a:latin typeface="Helvetica" pitchFamily="34" charset="0"/>
                </a:rPr>
                <a:t>Control group</a:t>
              </a:r>
              <a:endParaRPr lang="en-GB" sz="1800"/>
            </a:p>
          </p:txBody>
        </p:sp>
        <p:sp>
          <p:nvSpPr>
            <p:cNvPr id="202" name="Rectangle 112"/>
            <p:cNvSpPr>
              <a:spLocks noChangeArrowheads="1"/>
            </p:cNvSpPr>
            <p:nvPr/>
          </p:nvSpPr>
          <p:spPr bwMode="auto">
            <a:xfrm>
              <a:off x="4287" y="2620"/>
              <a:ext cx="1028" cy="131"/>
            </a:xfrm>
            <a:prstGeom prst="rect">
              <a:avLst/>
            </a:prstGeom>
            <a:noFill/>
            <a:ln w="9525">
              <a:noFill/>
              <a:miter lim="800000"/>
              <a:headEnd/>
              <a:tailEnd/>
            </a:ln>
          </p:spPr>
          <p:txBody>
            <a:bodyPr wrap="none" lIns="0" tIns="0" rIns="0" bIns="0">
              <a:spAutoFit/>
            </a:bodyPr>
            <a:lstStyle/>
            <a:p>
              <a:pPr algn="l">
                <a:spcBef>
                  <a:spcPct val="0"/>
                </a:spcBef>
              </a:pPr>
              <a:r>
                <a:rPr lang="en-GB" sz="1200" dirty="0">
                  <a:solidFill>
                    <a:srgbClr val="000000"/>
                  </a:solidFill>
                  <a:latin typeface="Helvetica" pitchFamily="34" charset="0"/>
                </a:rPr>
                <a:t>Affective clinical pain</a:t>
              </a:r>
              <a:endParaRPr lang="en-GB" sz="1200" dirty="0"/>
            </a:p>
          </p:txBody>
        </p:sp>
      </p:grpSp>
      <p:sp>
        <p:nvSpPr>
          <p:cNvPr id="203" name="Rectangle 3"/>
          <p:cNvSpPr>
            <a:spLocks noGrp="1" noChangeArrowheads="1"/>
          </p:cNvSpPr>
          <p:nvPr>
            <p:ph type="title"/>
          </p:nvPr>
        </p:nvSpPr>
        <p:spPr>
          <a:xfrm>
            <a:off x="468313" y="115888"/>
            <a:ext cx="8229600" cy="792162"/>
          </a:xfrm>
        </p:spPr>
        <p:txBody>
          <a:bodyPr/>
          <a:lstStyle/>
          <a:p>
            <a:pPr algn="ctr" eaLnBrk="1" hangingPunct="1"/>
            <a:r>
              <a:rPr lang="en-GB" sz="2800" b="1" dirty="0" smtClean="0">
                <a:solidFill>
                  <a:srgbClr val="FFFF00"/>
                </a:solidFill>
              </a:rPr>
              <a:t>Outcomes from an 8 week mindfulness intervention: changes in self-report measures</a:t>
            </a:r>
            <a:endParaRPr lang="en-US" sz="2800" b="1" dirty="0" smtClean="0">
              <a:solidFill>
                <a:srgbClr val="FFFF00"/>
              </a:solidFill>
            </a:endParaRPr>
          </a:p>
        </p:txBody>
      </p:sp>
      <p:sp>
        <p:nvSpPr>
          <p:cNvPr id="204" name="Rounded Rectangle 203"/>
          <p:cNvSpPr/>
          <p:nvPr/>
        </p:nvSpPr>
        <p:spPr>
          <a:xfrm>
            <a:off x="6516216" y="1828325"/>
            <a:ext cx="2448272" cy="3737698"/>
          </a:xfrm>
          <a:prstGeom prst="roundRect">
            <a:avLst/>
          </a:prstGeom>
          <a:ln/>
        </p:spPr>
        <p:style>
          <a:lnRef idx="0">
            <a:schemeClr val="accent2"/>
          </a:lnRef>
          <a:fillRef idx="1003">
            <a:schemeClr val="lt1"/>
          </a:fillRef>
          <a:effectRef idx="3">
            <a:schemeClr val="accent2"/>
          </a:effectRef>
          <a:fontRef idx="minor">
            <a:schemeClr val="lt1"/>
          </a:fontRef>
        </p:style>
        <p:txBody>
          <a:bodyPr anchor="ctr"/>
          <a:lstStyle/>
          <a:p>
            <a:pPr>
              <a:buFontTx/>
              <a:buChar char="•"/>
              <a:defRPr/>
            </a:pPr>
            <a:r>
              <a:rPr lang="en-GB" sz="1800" dirty="0">
                <a:solidFill>
                  <a:srgbClr val="FF0000"/>
                </a:solidFill>
                <a:latin typeface="+mj-lt"/>
              </a:rPr>
              <a:t> Short-term training improves pain self-management, perceived control, and helplessness. </a:t>
            </a:r>
            <a:r>
              <a:rPr lang="en-GB" sz="1800" dirty="0" smtClean="0">
                <a:solidFill>
                  <a:srgbClr val="FF0000"/>
                </a:solidFill>
                <a:latin typeface="+mj-lt"/>
              </a:rPr>
              <a:t>Reduction in emotional </a:t>
            </a:r>
            <a:r>
              <a:rPr lang="en-GB" sz="1800" dirty="0">
                <a:solidFill>
                  <a:srgbClr val="FF0000"/>
                </a:solidFill>
                <a:latin typeface="+mj-lt"/>
              </a:rPr>
              <a:t>experience of </a:t>
            </a:r>
            <a:r>
              <a:rPr lang="en-GB" sz="1800" dirty="0" smtClean="0">
                <a:solidFill>
                  <a:srgbClr val="FF0000"/>
                </a:solidFill>
                <a:latin typeface="+mj-lt"/>
              </a:rPr>
              <a:t>pain but  </a:t>
            </a:r>
            <a:r>
              <a:rPr lang="en-GB" sz="1800" dirty="0">
                <a:solidFill>
                  <a:srgbClr val="FF0000"/>
                </a:solidFill>
                <a:latin typeface="+mj-lt"/>
              </a:rPr>
              <a:t>non-significant</a:t>
            </a:r>
            <a:r>
              <a:rPr lang="en-GB" sz="2000" dirty="0">
                <a:solidFill>
                  <a:srgbClr val="FF0000"/>
                </a:solidFill>
                <a:latin typeface="+mj-lt"/>
              </a:rPr>
              <a: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AutoShape 2"/>
          <p:cNvSpPr>
            <a:spLocks noChangeAspect="1" noChangeArrowheads="1"/>
          </p:cNvSpPr>
          <p:nvPr/>
        </p:nvSpPr>
        <p:spPr bwMode="auto">
          <a:xfrm>
            <a:off x="1574800" y="1268413"/>
            <a:ext cx="6813550" cy="4587875"/>
          </a:xfrm>
          <a:prstGeom prst="rect">
            <a:avLst/>
          </a:prstGeom>
          <a:noFill/>
          <a:ln w="9525">
            <a:noFill/>
            <a:miter lim="800000"/>
            <a:headEnd/>
            <a:tailEnd/>
          </a:ln>
        </p:spPr>
        <p:txBody>
          <a:bodyPr/>
          <a:lstStyle/>
          <a:p>
            <a:endParaRPr lang="en-US"/>
          </a:p>
        </p:txBody>
      </p:sp>
      <p:sp>
        <p:nvSpPr>
          <p:cNvPr id="49157" name="Text Box 6"/>
          <p:cNvSpPr txBox="1">
            <a:spLocks noChangeArrowheads="1"/>
          </p:cNvSpPr>
          <p:nvPr/>
        </p:nvSpPr>
        <p:spPr bwMode="auto">
          <a:xfrm>
            <a:off x="6088063" y="1503363"/>
            <a:ext cx="890587" cy="590550"/>
          </a:xfrm>
          <a:prstGeom prst="rect">
            <a:avLst/>
          </a:prstGeom>
          <a:noFill/>
          <a:ln w="9525">
            <a:noFill/>
            <a:miter lim="800000"/>
            <a:headEnd/>
            <a:tailEnd/>
          </a:ln>
        </p:spPr>
        <p:txBody>
          <a:bodyPr lIns="59436" tIns="29718" rIns="59436" bIns="29718"/>
          <a:lstStyle/>
          <a:p>
            <a:endParaRPr lang="en-US" b="0">
              <a:solidFill>
                <a:schemeClr val="accent2"/>
              </a:solidFill>
              <a:cs typeface="Arial" pitchFamily="34" charset="0"/>
            </a:endParaRPr>
          </a:p>
        </p:txBody>
      </p:sp>
      <p:sp>
        <p:nvSpPr>
          <p:cNvPr id="49162" name="Text Box 11"/>
          <p:cNvSpPr txBox="1">
            <a:spLocks noChangeArrowheads="1"/>
          </p:cNvSpPr>
          <p:nvPr/>
        </p:nvSpPr>
        <p:spPr bwMode="auto">
          <a:xfrm>
            <a:off x="3590925" y="2420938"/>
            <a:ext cx="365125" cy="446087"/>
          </a:xfrm>
          <a:prstGeom prst="rect">
            <a:avLst/>
          </a:prstGeom>
          <a:noFill/>
          <a:ln w="9525">
            <a:noFill/>
            <a:miter lim="800000"/>
            <a:headEnd/>
            <a:tailEnd/>
          </a:ln>
        </p:spPr>
        <p:txBody>
          <a:bodyPr lIns="59436" tIns="29718" rIns="59436" bIns="29718"/>
          <a:lstStyle/>
          <a:p>
            <a:r>
              <a:rPr lang="en-GB" sz="800" b="0">
                <a:solidFill>
                  <a:srgbClr val="000000"/>
                </a:solidFill>
                <a:cs typeface="Arial" pitchFamily="34" charset="0"/>
              </a:rPr>
              <a:t>* *</a:t>
            </a:r>
            <a:endParaRPr lang="en-GB" b="0">
              <a:cs typeface="Arial" pitchFamily="34" charset="0"/>
            </a:endParaRPr>
          </a:p>
        </p:txBody>
      </p:sp>
      <p:sp>
        <p:nvSpPr>
          <p:cNvPr id="49163" name="Text Box 12"/>
          <p:cNvSpPr txBox="1">
            <a:spLocks noChangeArrowheads="1"/>
          </p:cNvSpPr>
          <p:nvPr/>
        </p:nvSpPr>
        <p:spPr bwMode="auto">
          <a:xfrm>
            <a:off x="4022725" y="2924175"/>
            <a:ext cx="363538" cy="442913"/>
          </a:xfrm>
          <a:prstGeom prst="rect">
            <a:avLst/>
          </a:prstGeom>
          <a:noFill/>
          <a:ln w="9525">
            <a:noFill/>
            <a:miter lim="800000"/>
            <a:headEnd/>
            <a:tailEnd/>
          </a:ln>
        </p:spPr>
        <p:txBody>
          <a:bodyPr lIns="59436" tIns="29718" rIns="59436" bIns="29718"/>
          <a:lstStyle/>
          <a:p>
            <a:r>
              <a:rPr lang="en-GB" sz="800" b="0">
                <a:solidFill>
                  <a:srgbClr val="000000"/>
                </a:solidFill>
                <a:cs typeface="Arial" pitchFamily="34" charset="0"/>
              </a:rPr>
              <a:t>* *</a:t>
            </a:r>
            <a:endParaRPr lang="en-GB" b="0">
              <a:cs typeface="Arial" pitchFamily="34" charset="0"/>
            </a:endParaRPr>
          </a:p>
        </p:txBody>
      </p:sp>
      <p:sp>
        <p:nvSpPr>
          <p:cNvPr id="14354" name="Text Box 18"/>
          <p:cNvSpPr txBox="1">
            <a:spLocks noChangeArrowheads="1"/>
          </p:cNvSpPr>
          <p:nvPr/>
        </p:nvSpPr>
        <p:spPr bwMode="auto">
          <a:xfrm>
            <a:off x="468313" y="404813"/>
            <a:ext cx="11509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GB" b="0">
                <a:latin typeface="Arial" charset="0"/>
                <a:ea typeface="ＭＳ Ｐゴシック" charset="0"/>
                <a:cs typeface="Arial" charset="0"/>
              </a:rPr>
              <a:t>Figure 5</a:t>
            </a:r>
          </a:p>
        </p:txBody>
      </p:sp>
      <p:sp>
        <p:nvSpPr>
          <p:cNvPr id="21" name="Rectangle 2"/>
          <p:cNvSpPr>
            <a:spLocks noChangeArrowheads="1"/>
          </p:cNvSpPr>
          <p:nvPr/>
        </p:nvSpPr>
        <p:spPr bwMode="auto">
          <a:xfrm>
            <a:off x="5581650" y="1557338"/>
            <a:ext cx="3167063" cy="2592387"/>
          </a:xfrm>
          <a:prstGeom prst="rect">
            <a:avLst/>
          </a:prstGeom>
          <a:solidFill>
            <a:schemeClr val="bg1"/>
          </a:solidFill>
          <a:ln w="9525" algn="ctr">
            <a:noFill/>
            <a:miter lim="800000"/>
            <a:headEnd/>
            <a:tailEnd/>
          </a:ln>
        </p:spPr>
        <p:txBody>
          <a:bodyPr anchor="ctr">
            <a:spAutoFit/>
          </a:bodyPr>
          <a:lstStyle/>
          <a:p>
            <a:endParaRPr lang="en-GB"/>
          </a:p>
        </p:txBody>
      </p:sp>
      <p:sp>
        <p:nvSpPr>
          <p:cNvPr id="22" name="Rectangle 3"/>
          <p:cNvSpPr txBox="1">
            <a:spLocks noChangeArrowheads="1"/>
          </p:cNvSpPr>
          <p:nvPr/>
        </p:nvSpPr>
        <p:spPr>
          <a:xfrm>
            <a:off x="395288" y="188913"/>
            <a:ext cx="8497192" cy="792162"/>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a:lstStyle>
          <a:p>
            <a:pPr eaLnBrk="1" hangingPunct="1"/>
            <a:r>
              <a:rPr lang="en-GB" sz="2800" b="0" kern="0" dirty="0" smtClean="0">
                <a:solidFill>
                  <a:srgbClr val="FFFF00"/>
                </a:solidFill>
              </a:rPr>
              <a:t>Outcomes from an 8 week mindfulness intervention: changes in the neural processing of pain</a:t>
            </a:r>
            <a:endParaRPr lang="en-US" sz="2800" b="0" kern="0" dirty="0" smtClean="0">
              <a:solidFill>
                <a:srgbClr val="FFFF00"/>
              </a:solidFill>
            </a:endParaRPr>
          </a:p>
        </p:txBody>
      </p:sp>
      <p:pic>
        <p:nvPicPr>
          <p:cNvPr id="23" name="Picture 25"/>
          <p:cNvPicPr>
            <a:picLocks noChangeArrowheads="1"/>
          </p:cNvPicPr>
          <p:nvPr/>
        </p:nvPicPr>
        <p:blipFill>
          <a:blip r:embed="rId3" cstate="print"/>
          <a:srcRect/>
          <a:stretch>
            <a:fillRect/>
          </a:stretch>
        </p:blipFill>
        <p:spPr bwMode="auto">
          <a:xfrm>
            <a:off x="488661" y="2039938"/>
            <a:ext cx="2093913" cy="2159000"/>
          </a:xfrm>
          <a:prstGeom prst="rect">
            <a:avLst/>
          </a:prstGeom>
          <a:noFill/>
          <a:ln w="9525">
            <a:noFill/>
            <a:miter lim="800000"/>
            <a:headEnd/>
            <a:tailEnd/>
          </a:ln>
        </p:spPr>
      </p:pic>
      <p:pic>
        <p:nvPicPr>
          <p:cNvPr id="24" name="Picture 20"/>
          <p:cNvPicPr>
            <a:picLocks noChangeAspect="1" noChangeArrowheads="1"/>
          </p:cNvPicPr>
          <p:nvPr/>
        </p:nvPicPr>
        <p:blipFill>
          <a:blip r:embed="rId4" cstate="print"/>
          <a:srcRect/>
          <a:stretch>
            <a:fillRect/>
          </a:stretch>
        </p:blipFill>
        <p:spPr bwMode="auto">
          <a:xfrm>
            <a:off x="1789113" y="2955925"/>
            <a:ext cx="152400" cy="852488"/>
          </a:xfrm>
          <a:prstGeom prst="rect">
            <a:avLst/>
          </a:prstGeom>
          <a:noFill/>
          <a:ln w="9525">
            <a:noFill/>
            <a:miter lim="800000"/>
            <a:headEnd/>
            <a:tailEnd/>
          </a:ln>
        </p:spPr>
      </p:pic>
      <p:sp>
        <p:nvSpPr>
          <p:cNvPr id="25" name="Text Box 21"/>
          <p:cNvSpPr txBox="1">
            <a:spLocks noChangeArrowheads="1"/>
          </p:cNvSpPr>
          <p:nvPr/>
        </p:nvSpPr>
        <p:spPr bwMode="auto">
          <a:xfrm>
            <a:off x="1482725" y="2841625"/>
            <a:ext cx="428625" cy="244475"/>
          </a:xfrm>
          <a:prstGeom prst="rect">
            <a:avLst/>
          </a:prstGeom>
          <a:noFill/>
          <a:ln w="9525">
            <a:noFill/>
            <a:miter lim="800000"/>
            <a:headEnd/>
            <a:tailEnd/>
          </a:ln>
        </p:spPr>
        <p:txBody>
          <a:bodyPr>
            <a:spAutoFit/>
          </a:bodyPr>
          <a:lstStyle/>
          <a:p>
            <a:pPr algn="l"/>
            <a:r>
              <a:rPr lang="en-GB" sz="1000">
                <a:solidFill>
                  <a:schemeClr val="bg1"/>
                </a:solidFill>
              </a:rPr>
              <a:t>4.0</a:t>
            </a:r>
            <a:endParaRPr lang="en-US" sz="1000">
              <a:solidFill>
                <a:schemeClr val="bg1"/>
              </a:solidFill>
            </a:endParaRPr>
          </a:p>
        </p:txBody>
      </p:sp>
      <p:sp>
        <p:nvSpPr>
          <p:cNvPr id="26" name="Text Box 22"/>
          <p:cNvSpPr txBox="1">
            <a:spLocks noChangeArrowheads="1"/>
          </p:cNvSpPr>
          <p:nvPr/>
        </p:nvSpPr>
        <p:spPr bwMode="auto">
          <a:xfrm>
            <a:off x="1552575" y="3651250"/>
            <a:ext cx="412750" cy="244475"/>
          </a:xfrm>
          <a:prstGeom prst="rect">
            <a:avLst/>
          </a:prstGeom>
          <a:noFill/>
          <a:ln w="9525">
            <a:noFill/>
            <a:miter lim="800000"/>
            <a:headEnd/>
            <a:tailEnd/>
          </a:ln>
        </p:spPr>
        <p:txBody>
          <a:bodyPr>
            <a:spAutoFit/>
          </a:bodyPr>
          <a:lstStyle/>
          <a:p>
            <a:pPr algn="l"/>
            <a:r>
              <a:rPr lang="en-GB" sz="1000">
                <a:solidFill>
                  <a:schemeClr val="bg1"/>
                </a:solidFill>
              </a:rPr>
              <a:t>0</a:t>
            </a:r>
            <a:endParaRPr lang="en-US" sz="1000">
              <a:solidFill>
                <a:schemeClr val="bg1"/>
              </a:solidFill>
            </a:endParaRPr>
          </a:p>
        </p:txBody>
      </p:sp>
      <p:sp>
        <p:nvSpPr>
          <p:cNvPr id="27" name="Text Box 23"/>
          <p:cNvSpPr txBox="1">
            <a:spLocks noChangeArrowheads="1"/>
          </p:cNvSpPr>
          <p:nvPr/>
        </p:nvSpPr>
        <p:spPr bwMode="auto">
          <a:xfrm>
            <a:off x="1989138" y="3165475"/>
            <a:ext cx="714375" cy="244475"/>
          </a:xfrm>
          <a:prstGeom prst="rect">
            <a:avLst/>
          </a:prstGeom>
          <a:noFill/>
          <a:ln w="9525">
            <a:noFill/>
            <a:miter lim="800000"/>
            <a:headEnd/>
            <a:tailEnd/>
          </a:ln>
        </p:spPr>
        <p:txBody>
          <a:bodyPr>
            <a:spAutoFit/>
          </a:bodyPr>
          <a:lstStyle/>
          <a:p>
            <a:pPr algn="l"/>
            <a:r>
              <a:rPr lang="en-GB" sz="1000" i="1">
                <a:solidFill>
                  <a:schemeClr val="bg1"/>
                </a:solidFill>
              </a:rPr>
              <a:t>t </a:t>
            </a:r>
            <a:r>
              <a:rPr lang="en-GB" sz="1000">
                <a:solidFill>
                  <a:schemeClr val="bg1"/>
                </a:solidFill>
              </a:rPr>
              <a:t>value</a:t>
            </a:r>
            <a:endParaRPr lang="en-US" sz="1000" i="1">
              <a:solidFill>
                <a:schemeClr val="bg1"/>
              </a:solidFill>
            </a:endParaRPr>
          </a:p>
        </p:txBody>
      </p:sp>
      <p:sp>
        <p:nvSpPr>
          <p:cNvPr id="28" name="Text Box 26"/>
          <p:cNvSpPr txBox="1">
            <a:spLocks noChangeArrowheads="1"/>
          </p:cNvSpPr>
          <p:nvPr/>
        </p:nvSpPr>
        <p:spPr bwMode="auto">
          <a:xfrm>
            <a:off x="1191347" y="4242233"/>
            <a:ext cx="1524000" cy="244475"/>
          </a:xfrm>
          <a:prstGeom prst="rect">
            <a:avLst/>
          </a:prstGeom>
          <a:noFill/>
          <a:ln w="9525">
            <a:noFill/>
            <a:miter lim="800000"/>
            <a:headEnd/>
            <a:tailEnd/>
          </a:ln>
        </p:spPr>
        <p:txBody>
          <a:bodyPr>
            <a:spAutoFit/>
          </a:bodyPr>
          <a:lstStyle/>
          <a:p>
            <a:pPr algn="l"/>
            <a:r>
              <a:rPr lang="en-GB" sz="1000" dirty="0">
                <a:solidFill>
                  <a:srgbClr val="FF0000"/>
                </a:solidFill>
              </a:rPr>
              <a:t>X = 48, Y = 13, Z = 20</a:t>
            </a:r>
          </a:p>
        </p:txBody>
      </p:sp>
      <p:sp>
        <p:nvSpPr>
          <p:cNvPr id="29" name="Text Box 11"/>
          <p:cNvSpPr txBox="1">
            <a:spLocks noChangeArrowheads="1"/>
          </p:cNvSpPr>
          <p:nvPr/>
        </p:nvSpPr>
        <p:spPr bwMode="auto">
          <a:xfrm>
            <a:off x="419100" y="2730500"/>
            <a:ext cx="990600" cy="214313"/>
          </a:xfrm>
          <a:prstGeom prst="rect">
            <a:avLst/>
          </a:prstGeom>
          <a:noFill/>
          <a:ln w="9525">
            <a:noFill/>
            <a:miter lim="800000"/>
            <a:headEnd/>
            <a:tailEnd/>
          </a:ln>
        </p:spPr>
        <p:txBody>
          <a:bodyPr>
            <a:spAutoFit/>
          </a:bodyPr>
          <a:lstStyle/>
          <a:p>
            <a:pPr algn="l"/>
            <a:r>
              <a:rPr lang="en-GB" sz="800">
                <a:solidFill>
                  <a:srgbClr val="66FF33"/>
                </a:solidFill>
              </a:rPr>
              <a:t>Left DLPFC</a:t>
            </a:r>
          </a:p>
        </p:txBody>
      </p:sp>
      <p:sp>
        <p:nvSpPr>
          <p:cNvPr id="30" name="AutoShape 12"/>
          <p:cNvSpPr>
            <a:spLocks noChangeArrowheads="1"/>
          </p:cNvSpPr>
          <p:nvPr/>
        </p:nvSpPr>
        <p:spPr bwMode="auto">
          <a:xfrm rot="8100000">
            <a:off x="1990725" y="2012950"/>
            <a:ext cx="152400" cy="76200"/>
          </a:xfrm>
          <a:prstGeom prst="rightArrow">
            <a:avLst>
              <a:gd name="adj1" fmla="val 50000"/>
              <a:gd name="adj2" fmla="val 50000"/>
            </a:avLst>
          </a:prstGeom>
          <a:solidFill>
            <a:srgbClr val="66FF33"/>
          </a:solidFill>
          <a:ln w="9525">
            <a:solidFill>
              <a:schemeClr val="tx1"/>
            </a:solidFill>
            <a:miter lim="800000"/>
            <a:headEnd/>
            <a:tailEnd/>
          </a:ln>
        </p:spPr>
        <p:txBody>
          <a:bodyPr wrap="none" anchor="ctr"/>
          <a:lstStyle/>
          <a:p>
            <a:endParaRPr lang="en-GB"/>
          </a:p>
        </p:txBody>
      </p:sp>
      <p:sp>
        <p:nvSpPr>
          <p:cNvPr id="31" name="AutoShape 13"/>
          <p:cNvSpPr>
            <a:spLocks noChangeArrowheads="1"/>
          </p:cNvSpPr>
          <p:nvPr/>
        </p:nvSpPr>
        <p:spPr bwMode="auto">
          <a:xfrm rot="5400000">
            <a:off x="600075" y="2959100"/>
            <a:ext cx="152400" cy="76200"/>
          </a:xfrm>
          <a:prstGeom prst="rightArrow">
            <a:avLst>
              <a:gd name="adj1" fmla="val 50000"/>
              <a:gd name="adj2" fmla="val 50000"/>
            </a:avLst>
          </a:prstGeom>
          <a:solidFill>
            <a:srgbClr val="66FF33"/>
          </a:solidFill>
          <a:ln w="9525">
            <a:solidFill>
              <a:schemeClr val="tx1"/>
            </a:solidFill>
            <a:miter lim="800000"/>
            <a:headEnd/>
            <a:tailEnd/>
          </a:ln>
        </p:spPr>
        <p:txBody>
          <a:bodyPr wrap="none" anchor="ctr"/>
          <a:lstStyle/>
          <a:p>
            <a:endParaRPr lang="en-GB"/>
          </a:p>
        </p:txBody>
      </p:sp>
      <p:sp>
        <p:nvSpPr>
          <p:cNvPr id="32" name="Text Box 14"/>
          <p:cNvSpPr txBox="1">
            <a:spLocks noChangeArrowheads="1"/>
          </p:cNvSpPr>
          <p:nvPr/>
        </p:nvSpPr>
        <p:spPr bwMode="auto">
          <a:xfrm>
            <a:off x="1025525" y="2727325"/>
            <a:ext cx="990600" cy="214313"/>
          </a:xfrm>
          <a:prstGeom prst="rect">
            <a:avLst/>
          </a:prstGeom>
          <a:noFill/>
          <a:ln w="9525">
            <a:noFill/>
            <a:miter lim="800000"/>
            <a:headEnd/>
            <a:tailEnd/>
          </a:ln>
        </p:spPr>
        <p:txBody>
          <a:bodyPr>
            <a:spAutoFit/>
          </a:bodyPr>
          <a:lstStyle/>
          <a:p>
            <a:pPr algn="l"/>
            <a:r>
              <a:rPr lang="en-GB" sz="800">
                <a:solidFill>
                  <a:srgbClr val="66FF33"/>
                </a:solidFill>
              </a:rPr>
              <a:t>Right DLPFC</a:t>
            </a:r>
          </a:p>
        </p:txBody>
      </p:sp>
      <p:sp>
        <p:nvSpPr>
          <p:cNvPr id="33" name="AutoShape 15"/>
          <p:cNvSpPr>
            <a:spLocks noChangeArrowheads="1"/>
          </p:cNvSpPr>
          <p:nvPr/>
        </p:nvSpPr>
        <p:spPr bwMode="auto">
          <a:xfrm rot="5400000">
            <a:off x="1165225" y="2959100"/>
            <a:ext cx="152400" cy="76200"/>
          </a:xfrm>
          <a:prstGeom prst="rightArrow">
            <a:avLst>
              <a:gd name="adj1" fmla="val 50000"/>
              <a:gd name="adj2" fmla="val 50000"/>
            </a:avLst>
          </a:prstGeom>
          <a:solidFill>
            <a:srgbClr val="66FF33"/>
          </a:solidFill>
          <a:ln w="9525">
            <a:solidFill>
              <a:schemeClr val="tx1"/>
            </a:solidFill>
            <a:miter lim="800000"/>
            <a:headEnd/>
            <a:tailEnd/>
          </a:ln>
        </p:spPr>
        <p:txBody>
          <a:bodyPr wrap="none" anchor="ctr"/>
          <a:lstStyle/>
          <a:p>
            <a:endParaRPr lang="en-GB"/>
          </a:p>
        </p:txBody>
      </p:sp>
      <p:pic>
        <p:nvPicPr>
          <p:cNvPr id="34" name="Picture 34"/>
          <p:cNvPicPr>
            <a:picLocks noChangeArrowheads="1"/>
          </p:cNvPicPr>
          <p:nvPr/>
        </p:nvPicPr>
        <p:blipFill>
          <a:blip r:embed="rId5" cstate="print"/>
          <a:srcRect/>
          <a:stretch>
            <a:fillRect/>
          </a:stretch>
        </p:blipFill>
        <p:spPr bwMode="auto">
          <a:xfrm>
            <a:off x="3049588" y="2074863"/>
            <a:ext cx="2093912" cy="2159000"/>
          </a:xfrm>
          <a:prstGeom prst="rect">
            <a:avLst/>
          </a:prstGeom>
          <a:noFill/>
          <a:ln w="9525">
            <a:noFill/>
            <a:miter lim="800000"/>
            <a:headEnd/>
            <a:tailEnd/>
          </a:ln>
        </p:spPr>
      </p:pic>
      <p:sp>
        <p:nvSpPr>
          <p:cNvPr id="35" name="Text Box 7"/>
          <p:cNvSpPr txBox="1">
            <a:spLocks noChangeArrowheads="1"/>
          </p:cNvSpPr>
          <p:nvPr/>
        </p:nvSpPr>
        <p:spPr bwMode="auto">
          <a:xfrm>
            <a:off x="2872334" y="1430912"/>
            <a:ext cx="2519858" cy="646331"/>
          </a:xfrm>
          <a:prstGeom prst="rect">
            <a:avLst/>
          </a:prstGeom>
          <a:noFill/>
          <a:ln w="9525">
            <a:noFill/>
            <a:miter lim="800000"/>
            <a:headEnd/>
            <a:tailEnd/>
          </a:ln>
        </p:spPr>
        <p:txBody>
          <a:bodyPr wrap="square">
            <a:spAutoFit/>
          </a:bodyPr>
          <a:lstStyle/>
          <a:p>
            <a:r>
              <a:rPr lang="en-GB" sz="1200" dirty="0">
                <a:solidFill>
                  <a:schemeClr val="bg1"/>
                </a:solidFill>
              </a:rPr>
              <a:t>Mindfulness decreases emotional responses during pain</a:t>
            </a:r>
          </a:p>
        </p:txBody>
      </p:sp>
      <p:pic>
        <p:nvPicPr>
          <p:cNvPr id="36" name="Picture 12"/>
          <p:cNvPicPr>
            <a:picLocks noChangeAspect="1" noChangeArrowheads="1"/>
          </p:cNvPicPr>
          <p:nvPr/>
        </p:nvPicPr>
        <p:blipFill>
          <a:blip r:embed="rId4" cstate="print"/>
          <a:srcRect/>
          <a:stretch>
            <a:fillRect/>
          </a:stretch>
        </p:blipFill>
        <p:spPr bwMode="auto">
          <a:xfrm>
            <a:off x="4368800" y="2967038"/>
            <a:ext cx="152400" cy="852487"/>
          </a:xfrm>
          <a:prstGeom prst="rect">
            <a:avLst/>
          </a:prstGeom>
          <a:noFill/>
          <a:ln w="9525">
            <a:noFill/>
            <a:miter lim="800000"/>
            <a:headEnd/>
            <a:tailEnd/>
          </a:ln>
        </p:spPr>
      </p:pic>
      <p:sp>
        <p:nvSpPr>
          <p:cNvPr id="37" name="Text Box 13"/>
          <p:cNvSpPr txBox="1">
            <a:spLocks noChangeArrowheads="1"/>
          </p:cNvSpPr>
          <p:nvPr/>
        </p:nvSpPr>
        <p:spPr bwMode="auto">
          <a:xfrm>
            <a:off x="4062413" y="2852738"/>
            <a:ext cx="428625" cy="244475"/>
          </a:xfrm>
          <a:prstGeom prst="rect">
            <a:avLst/>
          </a:prstGeom>
          <a:noFill/>
          <a:ln w="9525">
            <a:noFill/>
            <a:miter lim="800000"/>
            <a:headEnd/>
            <a:tailEnd/>
          </a:ln>
        </p:spPr>
        <p:txBody>
          <a:bodyPr>
            <a:spAutoFit/>
          </a:bodyPr>
          <a:lstStyle/>
          <a:p>
            <a:pPr algn="l"/>
            <a:r>
              <a:rPr lang="en-GB" sz="1000">
                <a:solidFill>
                  <a:schemeClr val="bg1"/>
                </a:solidFill>
              </a:rPr>
              <a:t>4.0</a:t>
            </a:r>
            <a:endParaRPr lang="en-US" sz="1000">
              <a:solidFill>
                <a:schemeClr val="bg1"/>
              </a:solidFill>
            </a:endParaRPr>
          </a:p>
        </p:txBody>
      </p:sp>
      <p:sp>
        <p:nvSpPr>
          <p:cNvPr id="38" name="Text Box 14"/>
          <p:cNvSpPr txBox="1">
            <a:spLocks noChangeArrowheads="1"/>
          </p:cNvSpPr>
          <p:nvPr/>
        </p:nvSpPr>
        <p:spPr bwMode="auto">
          <a:xfrm>
            <a:off x="4132263" y="3662363"/>
            <a:ext cx="412750" cy="244475"/>
          </a:xfrm>
          <a:prstGeom prst="rect">
            <a:avLst/>
          </a:prstGeom>
          <a:noFill/>
          <a:ln w="9525">
            <a:noFill/>
            <a:miter lim="800000"/>
            <a:headEnd/>
            <a:tailEnd/>
          </a:ln>
        </p:spPr>
        <p:txBody>
          <a:bodyPr>
            <a:spAutoFit/>
          </a:bodyPr>
          <a:lstStyle/>
          <a:p>
            <a:pPr algn="l"/>
            <a:r>
              <a:rPr lang="en-GB" sz="1000">
                <a:solidFill>
                  <a:schemeClr val="bg1"/>
                </a:solidFill>
              </a:rPr>
              <a:t>0</a:t>
            </a:r>
            <a:endParaRPr lang="en-US" sz="1000">
              <a:solidFill>
                <a:schemeClr val="bg1"/>
              </a:solidFill>
            </a:endParaRPr>
          </a:p>
        </p:txBody>
      </p:sp>
      <p:sp>
        <p:nvSpPr>
          <p:cNvPr id="39" name="Text Box 15"/>
          <p:cNvSpPr txBox="1">
            <a:spLocks noChangeArrowheads="1"/>
          </p:cNvSpPr>
          <p:nvPr/>
        </p:nvSpPr>
        <p:spPr bwMode="auto">
          <a:xfrm>
            <a:off x="4568825" y="3176588"/>
            <a:ext cx="714375" cy="244475"/>
          </a:xfrm>
          <a:prstGeom prst="rect">
            <a:avLst/>
          </a:prstGeom>
          <a:noFill/>
          <a:ln w="9525">
            <a:noFill/>
            <a:miter lim="800000"/>
            <a:headEnd/>
            <a:tailEnd/>
          </a:ln>
        </p:spPr>
        <p:txBody>
          <a:bodyPr>
            <a:spAutoFit/>
          </a:bodyPr>
          <a:lstStyle/>
          <a:p>
            <a:pPr algn="l"/>
            <a:r>
              <a:rPr lang="en-GB" sz="1000" i="1">
                <a:solidFill>
                  <a:schemeClr val="bg1"/>
                </a:solidFill>
              </a:rPr>
              <a:t>t </a:t>
            </a:r>
            <a:r>
              <a:rPr lang="en-GB" sz="1000">
                <a:solidFill>
                  <a:schemeClr val="bg1"/>
                </a:solidFill>
              </a:rPr>
              <a:t>value</a:t>
            </a:r>
            <a:endParaRPr lang="en-US" sz="1000" i="1">
              <a:solidFill>
                <a:schemeClr val="bg1"/>
              </a:solidFill>
            </a:endParaRPr>
          </a:p>
        </p:txBody>
      </p:sp>
      <p:sp>
        <p:nvSpPr>
          <p:cNvPr id="40" name="Text Box 16"/>
          <p:cNvSpPr txBox="1">
            <a:spLocks noChangeArrowheads="1"/>
          </p:cNvSpPr>
          <p:nvPr/>
        </p:nvSpPr>
        <p:spPr bwMode="auto">
          <a:xfrm>
            <a:off x="3787558" y="4242232"/>
            <a:ext cx="1524000" cy="244475"/>
          </a:xfrm>
          <a:prstGeom prst="rect">
            <a:avLst/>
          </a:prstGeom>
          <a:noFill/>
          <a:ln w="9525">
            <a:noFill/>
            <a:miter lim="800000"/>
            <a:headEnd/>
            <a:tailEnd/>
          </a:ln>
        </p:spPr>
        <p:txBody>
          <a:bodyPr>
            <a:spAutoFit/>
          </a:bodyPr>
          <a:lstStyle/>
          <a:p>
            <a:pPr algn="l"/>
            <a:r>
              <a:rPr lang="en-GB" sz="1000" dirty="0">
                <a:solidFill>
                  <a:srgbClr val="FF0000"/>
                </a:solidFill>
              </a:rPr>
              <a:t>X = -19, Y = 18, Z = 0</a:t>
            </a:r>
          </a:p>
        </p:txBody>
      </p:sp>
      <p:sp>
        <p:nvSpPr>
          <p:cNvPr id="41" name="Text Box 23"/>
          <p:cNvSpPr txBox="1">
            <a:spLocks noChangeArrowheads="1"/>
          </p:cNvSpPr>
          <p:nvPr/>
        </p:nvSpPr>
        <p:spPr bwMode="auto">
          <a:xfrm>
            <a:off x="2995613" y="2605088"/>
            <a:ext cx="1219200" cy="214312"/>
          </a:xfrm>
          <a:prstGeom prst="rect">
            <a:avLst/>
          </a:prstGeom>
          <a:noFill/>
          <a:ln w="9525">
            <a:noFill/>
            <a:miter lim="800000"/>
            <a:headEnd/>
            <a:tailEnd/>
          </a:ln>
        </p:spPr>
        <p:txBody>
          <a:bodyPr>
            <a:spAutoFit/>
          </a:bodyPr>
          <a:lstStyle/>
          <a:p>
            <a:pPr algn="l"/>
            <a:r>
              <a:rPr lang="en-GB" sz="800">
                <a:solidFill>
                  <a:srgbClr val="66FF33"/>
                </a:solidFill>
              </a:rPr>
              <a:t>Anterior Insula</a:t>
            </a:r>
          </a:p>
        </p:txBody>
      </p:sp>
      <p:sp>
        <p:nvSpPr>
          <p:cNvPr id="42" name="AutoShape 24"/>
          <p:cNvSpPr>
            <a:spLocks noChangeArrowheads="1"/>
          </p:cNvSpPr>
          <p:nvPr/>
        </p:nvSpPr>
        <p:spPr bwMode="auto">
          <a:xfrm rot="5400000">
            <a:off x="3148013" y="2833688"/>
            <a:ext cx="152400" cy="76200"/>
          </a:xfrm>
          <a:prstGeom prst="rightArrow">
            <a:avLst>
              <a:gd name="adj1" fmla="val 50000"/>
              <a:gd name="adj2" fmla="val 50000"/>
            </a:avLst>
          </a:prstGeom>
          <a:solidFill>
            <a:srgbClr val="66FF33"/>
          </a:solidFill>
          <a:ln w="9525">
            <a:solidFill>
              <a:schemeClr val="tx1"/>
            </a:solidFill>
            <a:miter lim="800000"/>
            <a:headEnd/>
            <a:tailEnd/>
          </a:ln>
        </p:spPr>
        <p:txBody>
          <a:bodyPr wrap="none" anchor="ctr"/>
          <a:lstStyle/>
          <a:p>
            <a:endParaRPr lang="en-GB"/>
          </a:p>
        </p:txBody>
      </p:sp>
      <p:sp>
        <p:nvSpPr>
          <p:cNvPr id="43" name="Text Box 25"/>
          <p:cNvSpPr txBox="1">
            <a:spLocks noChangeArrowheads="1"/>
          </p:cNvSpPr>
          <p:nvPr/>
        </p:nvSpPr>
        <p:spPr bwMode="auto">
          <a:xfrm>
            <a:off x="755576" y="4941168"/>
            <a:ext cx="7416800" cy="1436687"/>
          </a:xfrm>
          <a:prstGeom prst="rect">
            <a:avLst/>
          </a:prstGeom>
          <a:noFill/>
          <a:ln w="9525" algn="ctr">
            <a:noFill/>
            <a:miter lim="800000"/>
            <a:headEnd/>
            <a:tailEnd/>
          </a:ln>
        </p:spPr>
        <p:txBody>
          <a:bodyPr>
            <a:spAutoFit/>
          </a:bodyPr>
          <a:lstStyle/>
          <a:p>
            <a:pPr algn="l">
              <a:buFontTx/>
              <a:buChar char="•"/>
            </a:pPr>
            <a:r>
              <a:rPr lang="en-GB" sz="1600">
                <a:solidFill>
                  <a:srgbClr val="FFFF00"/>
                </a:solidFill>
              </a:rPr>
              <a:t> The evidence suggests that improvements in pain self-management and perceived control precede improvements in pain</a:t>
            </a:r>
          </a:p>
          <a:p>
            <a:pPr algn="l">
              <a:buFontTx/>
              <a:buChar char="•"/>
            </a:pPr>
            <a:r>
              <a:rPr lang="en-GB" sz="1600">
                <a:solidFill>
                  <a:srgbClr val="FFFF00"/>
                </a:solidFill>
              </a:rPr>
              <a:t> Short-term effects correlate with greater neural processing in executive networks - dorsolateral prefrontal cortex (DLPFC) – which precede reductions in emotional processing during pain.</a:t>
            </a:r>
            <a:endParaRPr lang="en-US" sz="1600">
              <a:solidFill>
                <a:srgbClr val="FFFF00"/>
              </a:solidFill>
            </a:endParaRPr>
          </a:p>
        </p:txBody>
      </p:sp>
      <p:grpSp>
        <p:nvGrpSpPr>
          <p:cNvPr id="44" name="Group 26"/>
          <p:cNvGrpSpPr>
            <a:grpSpLocks/>
          </p:cNvGrpSpPr>
          <p:nvPr/>
        </p:nvGrpSpPr>
        <p:grpSpPr bwMode="auto">
          <a:xfrm>
            <a:off x="5634038" y="1630363"/>
            <a:ext cx="3030537" cy="2481262"/>
            <a:chOff x="19" y="693"/>
            <a:chExt cx="1909" cy="1563"/>
          </a:xfrm>
        </p:grpSpPr>
        <p:sp>
          <p:nvSpPr>
            <p:cNvPr id="45" name="Rectangle 27"/>
            <p:cNvSpPr>
              <a:spLocks noChangeAspect="1" noChangeArrowheads="1"/>
            </p:cNvSpPr>
            <p:nvPr/>
          </p:nvSpPr>
          <p:spPr bwMode="auto">
            <a:xfrm>
              <a:off x="408" y="732"/>
              <a:ext cx="333" cy="192"/>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000000"/>
                  </a:solidFill>
                  <a:latin typeface="Helvetica" pitchFamily="34" charset="0"/>
                </a:rPr>
                <a:t>R = 0.51</a:t>
              </a:r>
            </a:p>
            <a:p>
              <a:pPr algn="l">
                <a:spcBef>
                  <a:spcPct val="0"/>
                </a:spcBef>
              </a:pPr>
              <a:r>
                <a:rPr lang="en-GB" sz="1000" i="1">
                  <a:solidFill>
                    <a:srgbClr val="000000"/>
                  </a:solidFill>
                  <a:latin typeface="Helvetica" pitchFamily="34" charset="0"/>
                </a:rPr>
                <a:t>p</a:t>
              </a:r>
              <a:r>
                <a:rPr lang="en-GB" sz="1000">
                  <a:solidFill>
                    <a:srgbClr val="000000"/>
                  </a:solidFill>
                  <a:latin typeface="Helvetica" pitchFamily="34" charset="0"/>
                </a:rPr>
                <a:t> = 0.003</a:t>
              </a:r>
              <a:endParaRPr lang="en-GB" sz="1000"/>
            </a:p>
          </p:txBody>
        </p:sp>
        <p:sp>
          <p:nvSpPr>
            <p:cNvPr id="46" name="Rectangle 28"/>
            <p:cNvSpPr>
              <a:spLocks noChangeAspect="1" noChangeArrowheads="1"/>
            </p:cNvSpPr>
            <p:nvPr/>
          </p:nvSpPr>
          <p:spPr bwMode="auto">
            <a:xfrm>
              <a:off x="265" y="715"/>
              <a:ext cx="1635" cy="1288"/>
            </a:xfrm>
            <a:prstGeom prst="rect">
              <a:avLst/>
            </a:prstGeom>
            <a:noFill/>
            <a:ln w="0">
              <a:solidFill>
                <a:srgbClr val="FFFFFF"/>
              </a:solidFill>
              <a:miter lim="800000"/>
              <a:headEnd/>
              <a:tailEnd/>
            </a:ln>
          </p:spPr>
          <p:txBody>
            <a:bodyPr/>
            <a:lstStyle/>
            <a:p>
              <a:endParaRPr lang="en-GB"/>
            </a:p>
          </p:txBody>
        </p:sp>
        <p:sp>
          <p:nvSpPr>
            <p:cNvPr id="47" name="Line 29"/>
            <p:cNvSpPr>
              <a:spLocks noChangeAspect="1" noChangeShapeType="1"/>
            </p:cNvSpPr>
            <p:nvPr/>
          </p:nvSpPr>
          <p:spPr bwMode="auto">
            <a:xfrm>
              <a:off x="265" y="2003"/>
              <a:ext cx="1635" cy="0"/>
            </a:xfrm>
            <a:prstGeom prst="line">
              <a:avLst/>
            </a:prstGeom>
            <a:noFill/>
            <a:ln w="0">
              <a:solidFill>
                <a:srgbClr val="000000"/>
              </a:solidFill>
              <a:round/>
              <a:headEnd/>
              <a:tailEnd/>
            </a:ln>
          </p:spPr>
          <p:txBody>
            <a:bodyPr/>
            <a:lstStyle/>
            <a:p>
              <a:endParaRPr lang="en-GB"/>
            </a:p>
          </p:txBody>
        </p:sp>
        <p:sp>
          <p:nvSpPr>
            <p:cNvPr id="48" name="Line 30"/>
            <p:cNvSpPr>
              <a:spLocks noChangeAspect="1" noChangeShapeType="1"/>
            </p:cNvSpPr>
            <p:nvPr/>
          </p:nvSpPr>
          <p:spPr bwMode="auto">
            <a:xfrm flipV="1">
              <a:off x="265" y="715"/>
              <a:ext cx="0" cy="1288"/>
            </a:xfrm>
            <a:prstGeom prst="line">
              <a:avLst/>
            </a:prstGeom>
            <a:noFill/>
            <a:ln w="0">
              <a:solidFill>
                <a:srgbClr val="000000"/>
              </a:solidFill>
              <a:round/>
              <a:headEnd/>
              <a:tailEnd/>
            </a:ln>
          </p:spPr>
          <p:txBody>
            <a:bodyPr/>
            <a:lstStyle/>
            <a:p>
              <a:endParaRPr lang="en-GB"/>
            </a:p>
          </p:txBody>
        </p:sp>
        <p:sp>
          <p:nvSpPr>
            <p:cNvPr id="49" name="Line 31"/>
            <p:cNvSpPr>
              <a:spLocks noChangeAspect="1" noChangeShapeType="1"/>
            </p:cNvSpPr>
            <p:nvPr/>
          </p:nvSpPr>
          <p:spPr bwMode="auto">
            <a:xfrm flipV="1">
              <a:off x="265" y="1987"/>
              <a:ext cx="0" cy="16"/>
            </a:xfrm>
            <a:prstGeom prst="line">
              <a:avLst/>
            </a:prstGeom>
            <a:noFill/>
            <a:ln w="0">
              <a:solidFill>
                <a:srgbClr val="000000"/>
              </a:solidFill>
              <a:round/>
              <a:headEnd/>
              <a:tailEnd/>
            </a:ln>
          </p:spPr>
          <p:txBody>
            <a:bodyPr/>
            <a:lstStyle/>
            <a:p>
              <a:endParaRPr lang="en-GB"/>
            </a:p>
          </p:txBody>
        </p:sp>
        <p:sp>
          <p:nvSpPr>
            <p:cNvPr id="50" name="Rectangle 32"/>
            <p:cNvSpPr>
              <a:spLocks noChangeAspect="1" noChangeArrowheads="1"/>
            </p:cNvSpPr>
            <p:nvPr/>
          </p:nvSpPr>
          <p:spPr bwMode="auto">
            <a:xfrm>
              <a:off x="261" y="2011"/>
              <a:ext cx="111"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-0.4</a:t>
              </a:r>
              <a:endParaRPr lang="en-GB" sz="800"/>
            </a:p>
          </p:txBody>
        </p:sp>
        <p:sp>
          <p:nvSpPr>
            <p:cNvPr id="51" name="Line 33"/>
            <p:cNvSpPr>
              <a:spLocks noChangeAspect="1" noChangeShapeType="1"/>
            </p:cNvSpPr>
            <p:nvPr/>
          </p:nvSpPr>
          <p:spPr bwMode="auto">
            <a:xfrm flipV="1">
              <a:off x="499" y="1987"/>
              <a:ext cx="0" cy="16"/>
            </a:xfrm>
            <a:prstGeom prst="line">
              <a:avLst/>
            </a:prstGeom>
            <a:noFill/>
            <a:ln w="0">
              <a:solidFill>
                <a:srgbClr val="000000"/>
              </a:solidFill>
              <a:round/>
              <a:headEnd/>
              <a:tailEnd/>
            </a:ln>
          </p:spPr>
          <p:txBody>
            <a:bodyPr/>
            <a:lstStyle/>
            <a:p>
              <a:endParaRPr lang="en-GB"/>
            </a:p>
          </p:txBody>
        </p:sp>
        <p:sp>
          <p:nvSpPr>
            <p:cNvPr id="52" name="Rectangle 34"/>
            <p:cNvSpPr>
              <a:spLocks noChangeAspect="1" noChangeArrowheads="1"/>
            </p:cNvSpPr>
            <p:nvPr/>
          </p:nvSpPr>
          <p:spPr bwMode="auto">
            <a:xfrm>
              <a:off x="463" y="2011"/>
              <a:ext cx="111"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-0.2</a:t>
              </a:r>
              <a:endParaRPr lang="en-GB" sz="800"/>
            </a:p>
          </p:txBody>
        </p:sp>
        <p:sp>
          <p:nvSpPr>
            <p:cNvPr id="53" name="Line 35"/>
            <p:cNvSpPr>
              <a:spLocks noChangeAspect="1" noChangeShapeType="1"/>
            </p:cNvSpPr>
            <p:nvPr/>
          </p:nvSpPr>
          <p:spPr bwMode="auto">
            <a:xfrm flipV="1">
              <a:off x="733" y="1987"/>
              <a:ext cx="0" cy="16"/>
            </a:xfrm>
            <a:prstGeom prst="line">
              <a:avLst/>
            </a:prstGeom>
            <a:noFill/>
            <a:ln w="0">
              <a:solidFill>
                <a:srgbClr val="000000"/>
              </a:solidFill>
              <a:round/>
              <a:headEnd/>
              <a:tailEnd/>
            </a:ln>
          </p:spPr>
          <p:txBody>
            <a:bodyPr/>
            <a:lstStyle/>
            <a:p>
              <a:endParaRPr lang="en-GB"/>
            </a:p>
          </p:txBody>
        </p:sp>
        <p:sp>
          <p:nvSpPr>
            <p:cNvPr id="54" name="Rectangle 36"/>
            <p:cNvSpPr>
              <a:spLocks noChangeAspect="1" noChangeArrowheads="1"/>
            </p:cNvSpPr>
            <p:nvPr/>
          </p:nvSpPr>
          <p:spPr bwMode="auto">
            <a:xfrm>
              <a:off x="724" y="2011"/>
              <a:ext cx="36"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0</a:t>
              </a:r>
              <a:endParaRPr lang="en-GB" sz="800"/>
            </a:p>
          </p:txBody>
        </p:sp>
        <p:sp>
          <p:nvSpPr>
            <p:cNvPr id="55" name="Line 37"/>
            <p:cNvSpPr>
              <a:spLocks noChangeAspect="1" noChangeShapeType="1"/>
            </p:cNvSpPr>
            <p:nvPr/>
          </p:nvSpPr>
          <p:spPr bwMode="auto">
            <a:xfrm flipV="1">
              <a:off x="966" y="1987"/>
              <a:ext cx="0" cy="16"/>
            </a:xfrm>
            <a:prstGeom prst="line">
              <a:avLst/>
            </a:prstGeom>
            <a:noFill/>
            <a:ln w="0">
              <a:solidFill>
                <a:srgbClr val="000000"/>
              </a:solidFill>
              <a:round/>
              <a:headEnd/>
              <a:tailEnd/>
            </a:ln>
          </p:spPr>
          <p:txBody>
            <a:bodyPr/>
            <a:lstStyle/>
            <a:p>
              <a:endParaRPr lang="en-GB"/>
            </a:p>
          </p:txBody>
        </p:sp>
        <p:sp>
          <p:nvSpPr>
            <p:cNvPr id="56" name="Rectangle 38"/>
            <p:cNvSpPr>
              <a:spLocks noChangeAspect="1" noChangeArrowheads="1"/>
            </p:cNvSpPr>
            <p:nvPr/>
          </p:nvSpPr>
          <p:spPr bwMode="auto">
            <a:xfrm>
              <a:off x="941" y="2011"/>
              <a:ext cx="90"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0.2</a:t>
              </a:r>
              <a:endParaRPr lang="en-GB" sz="800"/>
            </a:p>
          </p:txBody>
        </p:sp>
        <p:sp>
          <p:nvSpPr>
            <p:cNvPr id="57" name="Line 39"/>
            <p:cNvSpPr>
              <a:spLocks noChangeAspect="1" noChangeShapeType="1"/>
            </p:cNvSpPr>
            <p:nvPr/>
          </p:nvSpPr>
          <p:spPr bwMode="auto">
            <a:xfrm flipV="1">
              <a:off x="1199" y="1987"/>
              <a:ext cx="0" cy="16"/>
            </a:xfrm>
            <a:prstGeom prst="line">
              <a:avLst/>
            </a:prstGeom>
            <a:noFill/>
            <a:ln w="0">
              <a:solidFill>
                <a:srgbClr val="000000"/>
              </a:solidFill>
              <a:round/>
              <a:headEnd/>
              <a:tailEnd/>
            </a:ln>
          </p:spPr>
          <p:txBody>
            <a:bodyPr/>
            <a:lstStyle/>
            <a:p>
              <a:endParaRPr lang="en-GB"/>
            </a:p>
          </p:txBody>
        </p:sp>
        <p:sp>
          <p:nvSpPr>
            <p:cNvPr id="58" name="Rectangle 40"/>
            <p:cNvSpPr>
              <a:spLocks noChangeAspect="1" noChangeArrowheads="1"/>
            </p:cNvSpPr>
            <p:nvPr/>
          </p:nvSpPr>
          <p:spPr bwMode="auto">
            <a:xfrm>
              <a:off x="1175" y="2011"/>
              <a:ext cx="90"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0.4</a:t>
              </a:r>
              <a:endParaRPr lang="en-GB" sz="800"/>
            </a:p>
          </p:txBody>
        </p:sp>
        <p:sp>
          <p:nvSpPr>
            <p:cNvPr id="59" name="Line 41"/>
            <p:cNvSpPr>
              <a:spLocks noChangeAspect="1" noChangeShapeType="1"/>
            </p:cNvSpPr>
            <p:nvPr/>
          </p:nvSpPr>
          <p:spPr bwMode="auto">
            <a:xfrm flipV="1">
              <a:off x="1433" y="1987"/>
              <a:ext cx="0" cy="16"/>
            </a:xfrm>
            <a:prstGeom prst="line">
              <a:avLst/>
            </a:prstGeom>
            <a:noFill/>
            <a:ln w="0">
              <a:solidFill>
                <a:srgbClr val="000000"/>
              </a:solidFill>
              <a:round/>
              <a:headEnd/>
              <a:tailEnd/>
            </a:ln>
          </p:spPr>
          <p:txBody>
            <a:bodyPr/>
            <a:lstStyle/>
            <a:p>
              <a:endParaRPr lang="en-GB"/>
            </a:p>
          </p:txBody>
        </p:sp>
        <p:sp>
          <p:nvSpPr>
            <p:cNvPr id="60" name="Rectangle 42"/>
            <p:cNvSpPr>
              <a:spLocks noChangeAspect="1" noChangeArrowheads="1"/>
            </p:cNvSpPr>
            <p:nvPr/>
          </p:nvSpPr>
          <p:spPr bwMode="auto">
            <a:xfrm>
              <a:off x="1408" y="2011"/>
              <a:ext cx="90"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0.6</a:t>
              </a:r>
              <a:endParaRPr lang="en-GB" sz="800"/>
            </a:p>
          </p:txBody>
        </p:sp>
        <p:sp>
          <p:nvSpPr>
            <p:cNvPr id="61" name="Line 43"/>
            <p:cNvSpPr>
              <a:spLocks noChangeAspect="1" noChangeShapeType="1"/>
            </p:cNvSpPr>
            <p:nvPr/>
          </p:nvSpPr>
          <p:spPr bwMode="auto">
            <a:xfrm flipV="1">
              <a:off x="1667" y="1987"/>
              <a:ext cx="0" cy="16"/>
            </a:xfrm>
            <a:prstGeom prst="line">
              <a:avLst/>
            </a:prstGeom>
            <a:noFill/>
            <a:ln w="0">
              <a:solidFill>
                <a:srgbClr val="000000"/>
              </a:solidFill>
              <a:round/>
              <a:headEnd/>
              <a:tailEnd/>
            </a:ln>
          </p:spPr>
          <p:txBody>
            <a:bodyPr/>
            <a:lstStyle/>
            <a:p>
              <a:endParaRPr lang="en-GB"/>
            </a:p>
          </p:txBody>
        </p:sp>
        <p:sp>
          <p:nvSpPr>
            <p:cNvPr id="62" name="Rectangle 44"/>
            <p:cNvSpPr>
              <a:spLocks noChangeAspect="1" noChangeArrowheads="1"/>
            </p:cNvSpPr>
            <p:nvPr/>
          </p:nvSpPr>
          <p:spPr bwMode="auto">
            <a:xfrm>
              <a:off x="1642" y="2011"/>
              <a:ext cx="90"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0.8</a:t>
              </a:r>
              <a:endParaRPr lang="en-GB" sz="800"/>
            </a:p>
          </p:txBody>
        </p:sp>
        <p:sp>
          <p:nvSpPr>
            <p:cNvPr id="63" name="Line 45"/>
            <p:cNvSpPr>
              <a:spLocks noChangeAspect="1" noChangeShapeType="1"/>
            </p:cNvSpPr>
            <p:nvPr/>
          </p:nvSpPr>
          <p:spPr bwMode="auto">
            <a:xfrm flipV="1">
              <a:off x="1900" y="1987"/>
              <a:ext cx="0" cy="16"/>
            </a:xfrm>
            <a:prstGeom prst="line">
              <a:avLst/>
            </a:prstGeom>
            <a:noFill/>
            <a:ln w="0">
              <a:solidFill>
                <a:srgbClr val="000000"/>
              </a:solidFill>
              <a:round/>
              <a:headEnd/>
              <a:tailEnd/>
            </a:ln>
          </p:spPr>
          <p:txBody>
            <a:bodyPr/>
            <a:lstStyle/>
            <a:p>
              <a:endParaRPr lang="en-GB"/>
            </a:p>
          </p:txBody>
        </p:sp>
        <p:sp>
          <p:nvSpPr>
            <p:cNvPr id="64" name="Rectangle 46"/>
            <p:cNvSpPr>
              <a:spLocks noChangeAspect="1" noChangeArrowheads="1"/>
            </p:cNvSpPr>
            <p:nvPr/>
          </p:nvSpPr>
          <p:spPr bwMode="auto">
            <a:xfrm>
              <a:off x="1892" y="2012"/>
              <a:ext cx="36"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1</a:t>
              </a:r>
              <a:endParaRPr lang="en-GB" sz="800"/>
            </a:p>
          </p:txBody>
        </p:sp>
        <p:sp>
          <p:nvSpPr>
            <p:cNvPr id="65" name="Line 47"/>
            <p:cNvSpPr>
              <a:spLocks noChangeAspect="1" noChangeShapeType="1"/>
            </p:cNvSpPr>
            <p:nvPr/>
          </p:nvSpPr>
          <p:spPr bwMode="auto">
            <a:xfrm>
              <a:off x="265" y="2003"/>
              <a:ext cx="14" cy="0"/>
            </a:xfrm>
            <a:prstGeom prst="line">
              <a:avLst/>
            </a:prstGeom>
            <a:noFill/>
            <a:ln w="0">
              <a:solidFill>
                <a:srgbClr val="000000"/>
              </a:solidFill>
              <a:round/>
              <a:headEnd/>
              <a:tailEnd/>
            </a:ln>
          </p:spPr>
          <p:txBody>
            <a:bodyPr/>
            <a:lstStyle/>
            <a:p>
              <a:endParaRPr lang="en-GB"/>
            </a:p>
          </p:txBody>
        </p:sp>
        <p:sp>
          <p:nvSpPr>
            <p:cNvPr id="66" name="Rectangle 48"/>
            <p:cNvSpPr>
              <a:spLocks noChangeAspect="1" noChangeArrowheads="1"/>
            </p:cNvSpPr>
            <p:nvPr/>
          </p:nvSpPr>
          <p:spPr bwMode="auto">
            <a:xfrm>
              <a:off x="200" y="1982"/>
              <a:ext cx="57"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-8</a:t>
              </a:r>
              <a:endParaRPr lang="en-GB" sz="800"/>
            </a:p>
          </p:txBody>
        </p:sp>
        <p:sp>
          <p:nvSpPr>
            <p:cNvPr id="67" name="Line 49"/>
            <p:cNvSpPr>
              <a:spLocks noChangeAspect="1" noChangeShapeType="1"/>
            </p:cNvSpPr>
            <p:nvPr/>
          </p:nvSpPr>
          <p:spPr bwMode="auto">
            <a:xfrm>
              <a:off x="265" y="1875"/>
              <a:ext cx="14" cy="0"/>
            </a:xfrm>
            <a:prstGeom prst="line">
              <a:avLst/>
            </a:prstGeom>
            <a:noFill/>
            <a:ln w="0">
              <a:solidFill>
                <a:srgbClr val="000000"/>
              </a:solidFill>
              <a:round/>
              <a:headEnd/>
              <a:tailEnd/>
            </a:ln>
          </p:spPr>
          <p:txBody>
            <a:bodyPr/>
            <a:lstStyle/>
            <a:p>
              <a:endParaRPr lang="en-GB"/>
            </a:p>
          </p:txBody>
        </p:sp>
        <p:sp>
          <p:nvSpPr>
            <p:cNvPr id="68" name="Rectangle 50"/>
            <p:cNvSpPr>
              <a:spLocks noChangeAspect="1" noChangeArrowheads="1"/>
            </p:cNvSpPr>
            <p:nvPr/>
          </p:nvSpPr>
          <p:spPr bwMode="auto">
            <a:xfrm>
              <a:off x="200" y="1853"/>
              <a:ext cx="57"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-6</a:t>
              </a:r>
              <a:endParaRPr lang="en-GB" sz="800"/>
            </a:p>
          </p:txBody>
        </p:sp>
        <p:sp>
          <p:nvSpPr>
            <p:cNvPr id="69" name="Line 51"/>
            <p:cNvSpPr>
              <a:spLocks noChangeAspect="1" noChangeShapeType="1"/>
            </p:cNvSpPr>
            <p:nvPr/>
          </p:nvSpPr>
          <p:spPr bwMode="auto">
            <a:xfrm>
              <a:off x="265" y="1745"/>
              <a:ext cx="14" cy="0"/>
            </a:xfrm>
            <a:prstGeom prst="line">
              <a:avLst/>
            </a:prstGeom>
            <a:noFill/>
            <a:ln w="0">
              <a:solidFill>
                <a:srgbClr val="000000"/>
              </a:solidFill>
              <a:round/>
              <a:headEnd/>
              <a:tailEnd/>
            </a:ln>
          </p:spPr>
          <p:txBody>
            <a:bodyPr/>
            <a:lstStyle/>
            <a:p>
              <a:endParaRPr lang="en-GB"/>
            </a:p>
          </p:txBody>
        </p:sp>
        <p:sp>
          <p:nvSpPr>
            <p:cNvPr id="70" name="Rectangle 52"/>
            <p:cNvSpPr>
              <a:spLocks noChangeAspect="1" noChangeArrowheads="1"/>
            </p:cNvSpPr>
            <p:nvPr/>
          </p:nvSpPr>
          <p:spPr bwMode="auto">
            <a:xfrm>
              <a:off x="200" y="1724"/>
              <a:ext cx="57"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-4</a:t>
              </a:r>
              <a:endParaRPr lang="en-GB" sz="800"/>
            </a:p>
          </p:txBody>
        </p:sp>
        <p:sp>
          <p:nvSpPr>
            <p:cNvPr id="71" name="Line 53"/>
            <p:cNvSpPr>
              <a:spLocks noChangeAspect="1" noChangeShapeType="1"/>
            </p:cNvSpPr>
            <p:nvPr/>
          </p:nvSpPr>
          <p:spPr bwMode="auto">
            <a:xfrm>
              <a:off x="265" y="1617"/>
              <a:ext cx="14" cy="0"/>
            </a:xfrm>
            <a:prstGeom prst="line">
              <a:avLst/>
            </a:prstGeom>
            <a:noFill/>
            <a:ln w="0">
              <a:solidFill>
                <a:srgbClr val="000000"/>
              </a:solidFill>
              <a:round/>
              <a:headEnd/>
              <a:tailEnd/>
            </a:ln>
          </p:spPr>
          <p:txBody>
            <a:bodyPr/>
            <a:lstStyle/>
            <a:p>
              <a:endParaRPr lang="en-GB"/>
            </a:p>
          </p:txBody>
        </p:sp>
        <p:sp>
          <p:nvSpPr>
            <p:cNvPr id="72" name="Rectangle 54"/>
            <p:cNvSpPr>
              <a:spLocks noChangeAspect="1" noChangeArrowheads="1"/>
            </p:cNvSpPr>
            <p:nvPr/>
          </p:nvSpPr>
          <p:spPr bwMode="auto">
            <a:xfrm>
              <a:off x="200" y="1595"/>
              <a:ext cx="57"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-2</a:t>
              </a:r>
              <a:endParaRPr lang="en-GB" sz="800"/>
            </a:p>
          </p:txBody>
        </p:sp>
        <p:sp>
          <p:nvSpPr>
            <p:cNvPr id="73" name="Line 55"/>
            <p:cNvSpPr>
              <a:spLocks noChangeAspect="1" noChangeShapeType="1"/>
            </p:cNvSpPr>
            <p:nvPr/>
          </p:nvSpPr>
          <p:spPr bwMode="auto">
            <a:xfrm>
              <a:off x="265" y="1488"/>
              <a:ext cx="14" cy="0"/>
            </a:xfrm>
            <a:prstGeom prst="line">
              <a:avLst/>
            </a:prstGeom>
            <a:noFill/>
            <a:ln w="0">
              <a:solidFill>
                <a:srgbClr val="000000"/>
              </a:solidFill>
              <a:round/>
              <a:headEnd/>
              <a:tailEnd/>
            </a:ln>
          </p:spPr>
          <p:txBody>
            <a:bodyPr/>
            <a:lstStyle/>
            <a:p>
              <a:endParaRPr lang="en-GB"/>
            </a:p>
          </p:txBody>
        </p:sp>
        <p:sp>
          <p:nvSpPr>
            <p:cNvPr id="74" name="Rectangle 56"/>
            <p:cNvSpPr>
              <a:spLocks noChangeAspect="1" noChangeArrowheads="1"/>
            </p:cNvSpPr>
            <p:nvPr/>
          </p:nvSpPr>
          <p:spPr bwMode="auto">
            <a:xfrm>
              <a:off x="211" y="1466"/>
              <a:ext cx="36"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0</a:t>
              </a:r>
              <a:endParaRPr lang="en-GB" sz="800"/>
            </a:p>
          </p:txBody>
        </p:sp>
        <p:sp>
          <p:nvSpPr>
            <p:cNvPr id="75" name="Line 57"/>
            <p:cNvSpPr>
              <a:spLocks noChangeAspect="1" noChangeShapeType="1"/>
            </p:cNvSpPr>
            <p:nvPr/>
          </p:nvSpPr>
          <p:spPr bwMode="auto">
            <a:xfrm>
              <a:off x="265" y="1359"/>
              <a:ext cx="14" cy="0"/>
            </a:xfrm>
            <a:prstGeom prst="line">
              <a:avLst/>
            </a:prstGeom>
            <a:noFill/>
            <a:ln w="0">
              <a:solidFill>
                <a:srgbClr val="000000"/>
              </a:solidFill>
              <a:round/>
              <a:headEnd/>
              <a:tailEnd/>
            </a:ln>
          </p:spPr>
          <p:txBody>
            <a:bodyPr/>
            <a:lstStyle/>
            <a:p>
              <a:endParaRPr lang="en-GB"/>
            </a:p>
          </p:txBody>
        </p:sp>
        <p:sp>
          <p:nvSpPr>
            <p:cNvPr id="76" name="Rectangle 58"/>
            <p:cNvSpPr>
              <a:spLocks noChangeAspect="1" noChangeArrowheads="1"/>
            </p:cNvSpPr>
            <p:nvPr/>
          </p:nvSpPr>
          <p:spPr bwMode="auto">
            <a:xfrm>
              <a:off x="211" y="1338"/>
              <a:ext cx="36"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2</a:t>
              </a:r>
              <a:endParaRPr lang="en-GB" sz="800"/>
            </a:p>
          </p:txBody>
        </p:sp>
        <p:sp>
          <p:nvSpPr>
            <p:cNvPr id="77" name="Line 59"/>
            <p:cNvSpPr>
              <a:spLocks noChangeAspect="1" noChangeShapeType="1"/>
            </p:cNvSpPr>
            <p:nvPr/>
          </p:nvSpPr>
          <p:spPr bwMode="auto">
            <a:xfrm>
              <a:off x="265" y="1231"/>
              <a:ext cx="14" cy="0"/>
            </a:xfrm>
            <a:prstGeom prst="line">
              <a:avLst/>
            </a:prstGeom>
            <a:noFill/>
            <a:ln w="0">
              <a:solidFill>
                <a:srgbClr val="000000"/>
              </a:solidFill>
              <a:round/>
              <a:headEnd/>
              <a:tailEnd/>
            </a:ln>
          </p:spPr>
          <p:txBody>
            <a:bodyPr/>
            <a:lstStyle/>
            <a:p>
              <a:endParaRPr lang="en-GB"/>
            </a:p>
          </p:txBody>
        </p:sp>
        <p:sp>
          <p:nvSpPr>
            <p:cNvPr id="78" name="Rectangle 60"/>
            <p:cNvSpPr>
              <a:spLocks noChangeAspect="1" noChangeArrowheads="1"/>
            </p:cNvSpPr>
            <p:nvPr/>
          </p:nvSpPr>
          <p:spPr bwMode="auto">
            <a:xfrm>
              <a:off x="211" y="1208"/>
              <a:ext cx="36"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4</a:t>
              </a:r>
              <a:endParaRPr lang="en-GB" sz="800"/>
            </a:p>
          </p:txBody>
        </p:sp>
        <p:sp>
          <p:nvSpPr>
            <p:cNvPr id="79" name="Line 61"/>
            <p:cNvSpPr>
              <a:spLocks noChangeAspect="1" noChangeShapeType="1"/>
            </p:cNvSpPr>
            <p:nvPr/>
          </p:nvSpPr>
          <p:spPr bwMode="auto">
            <a:xfrm>
              <a:off x="265" y="1101"/>
              <a:ext cx="14" cy="0"/>
            </a:xfrm>
            <a:prstGeom prst="line">
              <a:avLst/>
            </a:prstGeom>
            <a:noFill/>
            <a:ln w="0">
              <a:solidFill>
                <a:srgbClr val="000000"/>
              </a:solidFill>
              <a:round/>
              <a:headEnd/>
              <a:tailEnd/>
            </a:ln>
          </p:spPr>
          <p:txBody>
            <a:bodyPr/>
            <a:lstStyle/>
            <a:p>
              <a:endParaRPr lang="en-GB"/>
            </a:p>
          </p:txBody>
        </p:sp>
        <p:sp>
          <p:nvSpPr>
            <p:cNvPr id="80" name="Rectangle 62"/>
            <p:cNvSpPr>
              <a:spLocks noChangeAspect="1" noChangeArrowheads="1"/>
            </p:cNvSpPr>
            <p:nvPr/>
          </p:nvSpPr>
          <p:spPr bwMode="auto">
            <a:xfrm>
              <a:off x="211" y="1080"/>
              <a:ext cx="36"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6</a:t>
              </a:r>
              <a:endParaRPr lang="en-GB" sz="800"/>
            </a:p>
          </p:txBody>
        </p:sp>
        <p:sp>
          <p:nvSpPr>
            <p:cNvPr id="81" name="Line 63"/>
            <p:cNvSpPr>
              <a:spLocks noChangeAspect="1" noChangeShapeType="1"/>
            </p:cNvSpPr>
            <p:nvPr/>
          </p:nvSpPr>
          <p:spPr bwMode="auto">
            <a:xfrm>
              <a:off x="265" y="973"/>
              <a:ext cx="14" cy="0"/>
            </a:xfrm>
            <a:prstGeom prst="line">
              <a:avLst/>
            </a:prstGeom>
            <a:noFill/>
            <a:ln w="0">
              <a:solidFill>
                <a:srgbClr val="000000"/>
              </a:solidFill>
              <a:round/>
              <a:headEnd/>
              <a:tailEnd/>
            </a:ln>
          </p:spPr>
          <p:txBody>
            <a:bodyPr/>
            <a:lstStyle/>
            <a:p>
              <a:endParaRPr lang="en-GB"/>
            </a:p>
          </p:txBody>
        </p:sp>
        <p:sp>
          <p:nvSpPr>
            <p:cNvPr id="82" name="Rectangle 64"/>
            <p:cNvSpPr>
              <a:spLocks noChangeAspect="1" noChangeArrowheads="1"/>
            </p:cNvSpPr>
            <p:nvPr/>
          </p:nvSpPr>
          <p:spPr bwMode="auto">
            <a:xfrm>
              <a:off x="211" y="951"/>
              <a:ext cx="36"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8</a:t>
              </a:r>
              <a:endParaRPr lang="en-GB" sz="800"/>
            </a:p>
          </p:txBody>
        </p:sp>
        <p:sp>
          <p:nvSpPr>
            <p:cNvPr id="83" name="Line 65"/>
            <p:cNvSpPr>
              <a:spLocks noChangeAspect="1" noChangeShapeType="1"/>
            </p:cNvSpPr>
            <p:nvPr/>
          </p:nvSpPr>
          <p:spPr bwMode="auto">
            <a:xfrm>
              <a:off x="265" y="844"/>
              <a:ext cx="14" cy="0"/>
            </a:xfrm>
            <a:prstGeom prst="line">
              <a:avLst/>
            </a:prstGeom>
            <a:noFill/>
            <a:ln w="0">
              <a:solidFill>
                <a:srgbClr val="000000"/>
              </a:solidFill>
              <a:round/>
              <a:headEnd/>
              <a:tailEnd/>
            </a:ln>
          </p:spPr>
          <p:txBody>
            <a:bodyPr/>
            <a:lstStyle/>
            <a:p>
              <a:endParaRPr lang="en-GB"/>
            </a:p>
          </p:txBody>
        </p:sp>
        <p:sp>
          <p:nvSpPr>
            <p:cNvPr id="84" name="Rectangle 66"/>
            <p:cNvSpPr>
              <a:spLocks noChangeAspect="1" noChangeArrowheads="1"/>
            </p:cNvSpPr>
            <p:nvPr/>
          </p:nvSpPr>
          <p:spPr bwMode="auto">
            <a:xfrm>
              <a:off x="192" y="822"/>
              <a:ext cx="72"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10</a:t>
              </a:r>
              <a:endParaRPr lang="en-GB" sz="800"/>
            </a:p>
          </p:txBody>
        </p:sp>
        <p:sp>
          <p:nvSpPr>
            <p:cNvPr id="85" name="Line 67"/>
            <p:cNvSpPr>
              <a:spLocks noChangeAspect="1" noChangeShapeType="1"/>
            </p:cNvSpPr>
            <p:nvPr/>
          </p:nvSpPr>
          <p:spPr bwMode="auto">
            <a:xfrm>
              <a:off x="265" y="715"/>
              <a:ext cx="14" cy="0"/>
            </a:xfrm>
            <a:prstGeom prst="line">
              <a:avLst/>
            </a:prstGeom>
            <a:noFill/>
            <a:ln w="0">
              <a:solidFill>
                <a:srgbClr val="000000"/>
              </a:solidFill>
              <a:round/>
              <a:headEnd/>
              <a:tailEnd/>
            </a:ln>
          </p:spPr>
          <p:txBody>
            <a:bodyPr/>
            <a:lstStyle/>
            <a:p>
              <a:endParaRPr lang="en-GB"/>
            </a:p>
          </p:txBody>
        </p:sp>
        <p:sp>
          <p:nvSpPr>
            <p:cNvPr id="86" name="Rectangle 68"/>
            <p:cNvSpPr>
              <a:spLocks noChangeAspect="1" noChangeArrowheads="1"/>
            </p:cNvSpPr>
            <p:nvPr/>
          </p:nvSpPr>
          <p:spPr bwMode="auto">
            <a:xfrm>
              <a:off x="192" y="693"/>
              <a:ext cx="72"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12</a:t>
              </a:r>
              <a:endParaRPr lang="en-GB" sz="800"/>
            </a:p>
          </p:txBody>
        </p:sp>
        <p:sp>
          <p:nvSpPr>
            <p:cNvPr id="87" name="Oval 69"/>
            <p:cNvSpPr>
              <a:spLocks noChangeAspect="1" noChangeArrowheads="1"/>
            </p:cNvSpPr>
            <p:nvPr/>
          </p:nvSpPr>
          <p:spPr bwMode="auto">
            <a:xfrm>
              <a:off x="1131" y="1219"/>
              <a:ext cx="25" cy="25"/>
            </a:xfrm>
            <a:prstGeom prst="ellipse">
              <a:avLst/>
            </a:prstGeom>
            <a:solidFill>
              <a:srgbClr val="0066FF"/>
            </a:solidFill>
            <a:ln w="0">
              <a:solidFill>
                <a:srgbClr val="0000FF"/>
              </a:solidFill>
              <a:round/>
              <a:headEnd/>
              <a:tailEnd/>
            </a:ln>
          </p:spPr>
          <p:txBody>
            <a:bodyPr/>
            <a:lstStyle/>
            <a:p>
              <a:endParaRPr lang="en-GB"/>
            </a:p>
          </p:txBody>
        </p:sp>
        <p:sp>
          <p:nvSpPr>
            <p:cNvPr id="88" name="Oval 70"/>
            <p:cNvSpPr>
              <a:spLocks noChangeAspect="1" noChangeArrowheads="1"/>
            </p:cNvSpPr>
            <p:nvPr/>
          </p:nvSpPr>
          <p:spPr bwMode="auto">
            <a:xfrm>
              <a:off x="636" y="1348"/>
              <a:ext cx="25" cy="25"/>
            </a:xfrm>
            <a:prstGeom prst="ellipse">
              <a:avLst/>
            </a:prstGeom>
            <a:solidFill>
              <a:srgbClr val="0066FF"/>
            </a:solidFill>
            <a:ln w="0">
              <a:solidFill>
                <a:srgbClr val="0000FF"/>
              </a:solidFill>
              <a:round/>
              <a:headEnd/>
              <a:tailEnd/>
            </a:ln>
          </p:spPr>
          <p:txBody>
            <a:bodyPr/>
            <a:lstStyle/>
            <a:p>
              <a:endParaRPr lang="en-GB"/>
            </a:p>
          </p:txBody>
        </p:sp>
        <p:sp>
          <p:nvSpPr>
            <p:cNvPr id="89" name="Oval 71"/>
            <p:cNvSpPr>
              <a:spLocks noChangeAspect="1" noChangeArrowheads="1"/>
            </p:cNvSpPr>
            <p:nvPr/>
          </p:nvSpPr>
          <p:spPr bwMode="auto">
            <a:xfrm>
              <a:off x="516" y="1798"/>
              <a:ext cx="24" cy="25"/>
            </a:xfrm>
            <a:prstGeom prst="ellipse">
              <a:avLst/>
            </a:prstGeom>
            <a:solidFill>
              <a:srgbClr val="0066FF"/>
            </a:solidFill>
            <a:ln w="0">
              <a:solidFill>
                <a:srgbClr val="0000FF"/>
              </a:solidFill>
              <a:round/>
              <a:headEnd/>
              <a:tailEnd/>
            </a:ln>
          </p:spPr>
          <p:txBody>
            <a:bodyPr/>
            <a:lstStyle/>
            <a:p>
              <a:endParaRPr lang="en-GB"/>
            </a:p>
          </p:txBody>
        </p:sp>
        <p:sp>
          <p:nvSpPr>
            <p:cNvPr id="90" name="Oval 72"/>
            <p:cNvSpPr>
              <a:spLocks noChangeAspect="1" noChangeArrowheads="1"/>
            </p:cNvSpPr>
            <p:nvPr/>
          </p:nvSpPr>
          <p:spPr bwMode="auto">
            <a:xfrm>
              <a:off x="905" y="1540"/>
              <a:ext cx="26" cy="25"/>
            </a:xfrm>
            <a:prstGeom prst="ellipse">
              <a:avLst/>
            </a:prstGeom>
            <a:solidFill>
              <a:srgbClr val="0066FF"/>
            </a:solidFill>
            <a:ln w="0">
              <a:solidFill>
                <a:srgbClr val="0000FF"/>
              </a:solidFill>
              <a:round/>
              <a:headEnd/>
              <a:tailEnd/>
            </a:ln>
          </p:spPr>
          <p:txBody>
            <a:bodyPr/>
            <a:lstStyle/>
            <a:p>
              <a:endParaRPr lang="en-GB"/>
            </a:p>
          </p:txBody>
        </p:sp>
        <p:sp>
          <p:nvSpPr>
            <p:cNvPr id="91" name="Oval 73"/>
            <p:cNvSpPr>
              <a:spLocks noChangeAspect="1" noChangeArrowheads="1"/>
            </p:cNvSpPr>
            <p:nvPr/>
          </p:nvSpPr>
          <p:spPr bwMode="auto">
            <a:xfrm>
              <a:off x="1345" y="1282"/>
              <a:ext cx="25" cy="25"/>
            </a:xfrm>
            <a:prstGeom prst="ellipse">
              <a:avLst/>
            </a:prstGeom>
            <a:solidFill>
              <a:srgbClr val="0066FF"/>
            </a:solidFill>
            <a:ln w="0">
              <a:solidFill>
                <a:srgbClr val="0000FF"/>
              </a:solidFill>
              <a:round/>
              <a:headEnd/>
              <a:tailEnd/>
            </a:ln>
          </p:spPr>
          <p:txBody>
            <a:bodyPr/>
            <a:lstStyle/>
            <a:p>
              <a:endParaRPr lang="en-GB"/>
            </a:p>
          </p:txBody>
        </p:sp>
        <p:sp>
          <p:nvSpPr>
            <p:cNvPr id="92" name="Oval 74"/>
            <p:cNvSpPr>
              <a:spLocks noChangeAspect="1" noChangeArrowheads="1"/>
            </p:cNvSpPr>
            <p:nvPr/>
          </p:nvSpPr>
          <p:spPr bwMode="auto">
            <a:xfrm>
              <a:off x="1653" y="962"/>
              <a:ext cx="24" cy="25"/>
            </a:xfrm>
            <a:prstGeom prst="ellipse">
              <a:avLst/>
            </a:prstGeom>
            <a:solidFill>
              <a:srgbClr val="0066FF"/>
            </a:solidFill>
            <a:ln w="0">
              <a:solidFill>
                <a:srgbClr val="0000FF"/>
              </a:solidFill>
              <a:round/>
              <a:headEnd/>
              <a:tailEnd/>
            </a:ln>
          </p:spPr>
          <p:txBody>
            <a:bodyPr/>
            <a:lstStyle/>
            <a:p>
              <a:endParaRPr lang="en-GB"/>
            </a:p>
          </p:txBody>
        </p:sp>
        <p:sp>
          <p:nvSpPr>
            <p:cNvPr id="93" name="Oval 75"/>
            <p:cNvSpPr>
              <a:spLocks noChangeAspect="1" noChangeArrowheads="1"/>
            </p:cNvSpPr>
            <p:nvPr/>
          </p:nvSpPr>
          <p:spPr bwMode="auto">
            <a:xfrm>
              <a:off x="917" y="767"/>
              <a:ext cx="24" cy="25"/>
            </a:xfrm>
            <a:prstGeom prst="ellipse">
              <a:avLst/>
            </a:prstGeom>
            <a:solidFill>
              <a:srgbClr val="0066FF"/>
            </a:solidFill>
            <a:ln w="0">
              <a:solidFill>
                <a:srgbClr val="0000FF"/>
              </a:solidFill>
              <a:round/>
              <a:headEnd/>
              <a:tailEnd/>
            </a:ln>
          </p:spPr>
          <p:txBody>
            <a:bodyPr/>
            <a:lstStyle/>
            <a:p>
              <a:endParaRPr lang="en-GB"/>
            </a:p>
          </p:txBody>
        </p:sp>
        <p:sp>
          <p:nvSpPr>
            <p:cNvPr id="94" name="Oval 76"/>
            <p:cNvSpPr>
              <a:spLocks noChangeAspect="1" noChangeArrowheads="1"/>
            </p:cNvSpPr>
            <p:nvPr/>
          </p:nvSpPr>
          <p:spPr bwMode="auto">
            <a:xfrm>
              <a:off x="972" y="1669"/>
              <a:ext cx="24" cy="25"/>
            </a:xfrm>
            <a:prstGeom prst="ellipse">
              <a:avLst/>
            </a:prstGeom>
            <a:solidFill>
              <a:srgbClr val="0066FF"/>
            </a:solidFill>
            <a:ln w="0">
              <a:solidFill>
                <a:srgbClr val="0000FF"/>
              </a:solidFill>
              <a:round/>
              <a:headEnd/>
              <a:tailEnd/>
            </a:ln>
          </p:spPr>
          <p:txBody>
            <a:bodyPr/>
            <a:lstStyle/>
            <a:p>
              <a:endParaRPr lang="en-GB"/>
            </a:p>
          </p:txBody>
        </p:sp>
        <p:sp>
          <p:nvSpPr>
            <p:cNvPr id="95" name="Oval 77"/>
            <p:cNvSpPr>
              <a:spLocks noChangeAspect="1" noChangeArrowheads="1"/>
            </p:cNvSpPr>
            <p:nvPr/>
          </p:nvSpPr>
          <p:spPr bwMode="auto">
            <a:xfrm>
              <a:off x="801" y="1411"/>
              <a:ext cx="25" cy="25"/>
            </a:xfrm>
            <a:prstGeom prst="ellipse">
              <a:avLst/>
            </a:prstGeom>
            <a:solidFill>
              <a:srgbClr val="0066FF"/>
            </a:solidFill>
            <a:ln w="0">
              <a:solidFill>
                <a:srgbClr val="0000FF"/>
              </a:solidFill>
              <a:round/>
              <a:headEnd/>
              <a:tailEnd/>
            </a:ln>
          </p:spPr>
          <p:txBody>
            <a:bodyPr/>
            <a:lstStyle/>
            <a:p>
              <a:endParaRPr lang="en-GB"/>
            </a:p>
          </p:txBody>
        </p:sp>
        <p:sp>
          <p:nvSpPr>
            <p:cNvPr id="96" name="Oval 78"/>
            <p:cNvSpPr>
              <a:spLocks noChangeAspect="1" noChangeArrowheads="1"/>
            </p:cNvSpPr>
            <p:nvPr/>
          </p:nvSpPr>
          <p:spPr bwMode="auto">
            <a:xfrm>
              <a:off x="1079" y="1348"/>
              <a:ext cx="24" cy="25"/>
            </a:xfrm>
            <a:prstGeom prst="ellipse">
              <a:avLst/>
            </a:prstGeom>
            <a:solidFill>
              <a:srgbClr val="0066FF"/>
            </a:solidFill>
            <a:ln w="0">
              <a:solidFill>
                <a:srgbClr val="0000FF"/>
              </a:solidFill>
              <a:round/>
              <a:headEnd/>
              <a:tailEnd/>
            </a:ln>
          </p:spPr>
          <p:txBody>
            <a:bodyPr/>
            <a:lstStyle/>
            <a:p>
              <a:endParaRPr lang="en-GB"/>
            </a:p>
          </p:txBody>
        </p:sp>
        <p:sp>
          <p:nvSpPr>
            <p:cNvPr id="97" name="Oval 79"/>
            <p:cNvSpPr>
              <a:spLocks noChangeAspect="1" noChangeArrowheads="1"/>
            </p:cNvSpPr>
            <p:nvPr/>
          </p:nvSpPr>
          <p:spPr bwMode="auto">
            <a:xfrm>
              <a:off x="1040" y="767"/>
              <a:ext cx="25" cy="25"/>
            </a:xfrm>
            <a:prstGeom prst="ellipse">
              <a:avLst/>
            </a:prstGeom>
            <a:solidFill>
              <a:srgbClr val="0066FF"/>
            </a:solidFill>
            <a:ln w="0">
              <a:solidFill>
                <a:srgbClr val="0000FF"/>
              </a:solidFill>
              <a:round/>
              <a:headEnd/>
              <a:tailEnd/>
            </a:ln>
          </p:spPr>
          <p:txBody>
            <a:bodyPr/>
            <a:lstStyle/>
            <a:p>
              <a:endParaRPr lang="en-GB"/>
            </a:p>
          </p:txBody>
        </p:sp>
        <p:sp>
          <p:nvSpPr>
            <p:cNvPr id="98" name="Oval 80"/>
            <p:cNvSpPr>
              <a:spLocks noChangeAspect="1" noChangeArrowheads="1"/>
            </p:cNvSpPr>
            <p:nvPr/>
          </p:nvSpPr>
          <p:spPr bwMode="auto">
            <a:xfrm>
              <a:off x="1507" y="1025"/>
              <a:ext cx="25" cy="24"/>
            </a:xfrm>
            <a:prstGeom prst="ellipse">
              <a:avLst/>
            </a:prstGeom>
            <a:solidFill>
              <a:srgbClr val="0066FF"/>
            </a:solidFill>
            <a:ln w="0">
              <a:solidFill>
                <a:srgbClr val="0000FF"/>
              </a:solidFill>
              <a:round/>
              <a:headEnd/>
              <a:tailEnd/>
            </a:ln>
          </p:spPr>
          <p:txBody>
            <a:bodyPr/>
            <a:lstStyle/>
            <a:p>
              <a:endParaRPr lang="en-GB"/>
            </a:p>
          </p:txBody>
        </p:sp>
        <p:sp>
          <p:nvSpPr>
            <p:cNvPr id="99" name="Oval 81"/>
            <p:cNvSpPr>
              <a:spLocks noChangeAspect="1" noChangeArrowheads="1"/>
            </p:cNvSpPr>
            <p:nvPr/>
          </p:nvSpPr>
          <p:spPr bwMode="auto">
            <a:xfrm>
              <a:off x="936" y="1219"/>
              <a:ext cx="24" cy="25"/>
            </a:xfrm>
            <a:prstGeom prst="ellipse">
              <a:avLst/>
            </a:prstGeom>
            <a:solidFill>
              <a:srgbClr val="0066FF"/>
            </a:solidFill>
            <a:ln w="0">
              <a:solidFill>
                <a:srgbClr val="0000FF"/>
              </a:solidFill>
              <a:round/>
              <a:headEnd/>
              <a:tailEnd/>
            </a:ln>
          </p:spPr>
          <p:txBody>
            <a:bodyPr/>
            <a:lstStyle/>
            <a:p>
              <a:endParaRPr lang="en-GB"/>
            </a:p>
          </p:txBody>
        </p:sp>
        <p:sp>
          <p:nvSpPr>
            <p:cNvPr id="100" name="Oval 82"/>
            <p:cNvSpPr>
              <a:spLocks noChangeAspect="1" noChangeArrowheads="1"/>
            </p:cNvSpPr>
            <p:nvPr/>
          </p:nvSpPr>
          <p:spPr bwMode="auto">
            <a:xfrm>
              <a:off x="952" y="1348"/>
              <a:ext cx="25" cy="25"/>
            </a:xfrm>
            <a:prstGeom prst="ellipse">
              <a:avLst/>
            </a:prstGeom>
            <a:solidFill>
              <a:srgbClr val="0066FF"/>
            </a:solidFill>
            <a:ln w="0">
              <a:solidFill>
                <a:srgbClr val="0000FF"/>
              </a:solidFill>
              <a:round/>
              <a:headEnd/>
              <a:tailEnd/>
            </a:ln>
          </p:spPr>
          <p:txBody>
            <a:bodyPr/>
            <a:lstStyle/>
            <a:p>
              <a:endParaRPr lang="en-GB"/>
            </a:p>
          </p:txBody>
        </p:sp>
        <p:sp>
          <p:nvSpPr>
            <p:cNvPr id="101" name="Oval 83"/>
            <p:cNvSpPr>
              <a:spLocks noChangeAspect="1" noChangeArrowheads="1"/>
            </p:cNvSpPr>
            <p:nvPr/>
          </p:nvSpPr>
          <p:spPr bwMode="auto">
            <a:xfrm>
              <a:off x="1334" y="1219"/>
              <a:ext cx="25" cy="25"/>
            </a:xfrm>
            <a:prstGeom prst="ellipse">
              <a:avLst/>
            </a:prstGeom>
            <a:solidFill>
              <a:srgbClr val="0066FF"/>
            </a:solidFill>
            <a:ln w="0">
              <a:solidFill>
                <a:srgbClr val="0000FF"/>
              </a:solidFill>
              <a:round/>
              <a:headEnd/>
              <a:tailEnd/>
            </a:ln>
          </p:spPr>
          <p:txBody>
            <a:bodyPr/>
            <a:lstStyle/>
            <a:p>
              <a:endParaRPr lang="en-GB"/>
            </a:p>
          </p:txBody>
        </p:sp>
        <p:sp>
          <p:nvSpPr>
            <p:cNvPr id="102" name="Freeform 84"/>
            <p:cNvSpPr>
              <a:spLocks noChangeAspect="1"/>
            </p:cNvSpPr>
            <p:nvPr/>
          </p:nvSpPr>
          <p:spPr bwMode="auto">
            <a:xfrm>
              <a:off x="1125" y="1351"/>
              <a:ext cx="28" cy="22"/>
            </a:xfrm>
            <a:custGeom>
              <a:avLst/>
              <a:gdLst>
                <a:gd name="T0" fmla="*/ 0 w 63"/>
                <a:gd name="T1" fmla="*/ 0 h 51"/>
                <a:gd name="T2" fmla="*/ 0 w 63"/>
                <a:gd name="T3" fmla="*/ 0 h 51"/>
                <a:gd name="T4" fmla="*/ 0 w 63"/>
                <a:gd name="T5" fmla="*/ 0 h 51"/>
                <a:gd name="T6" fmla="*/ 0 w 63"/>
                <a:gd name="T7" fmla="*/ 0 h 51"/>
                <a:gd name="T8" fmla="*/ 0 60000 65536"/>
                <a:gd name="T9" fmla="*/ 0 60000 65536"/>
                <a:gd name="T10" fmla="*/ 0 60000 65536"/>
                <a:gd name="T11" fmla="*/ 0 60000 65536"/>
                <a:gd name="T12" fmla="*/ 0 w 63"/>
                <a:gd name="T13" fmla="*/ 0 h 51"/>
                <a:gd name="T14" fmla="*/ 63 w 63"/>
                <a:gd name="T15" fmla="*/ 51 h 51"/>
              </a:gdLst>
              <a:ahLst/>
              <a:cxnLst>
                <a:cxn ang="T8">
                  <a:pos x="T0" y="T1"/>
                </a:cxn>
                <a:cxn ang="T9">
                  <a:pos x="T2" y="T3"/>
                </a:cxn>
                <a:cxn ang="T10">
                  <a:pos x="T4" y="T5"/>
                </a:cxn>
                <a:cxn ang="T11">
                  <a:pos x="T6" y="T7"/>
                </a:cxn>
              </a:cxnLst>
              <a:rect l="T12" t="T13" r="T14" b="T15"/>
              <a:pathLst>
                <a:path w="63" h="51">
                  <a:moveTo>
                    <a:pt x="32" y="51"/>
                  </a:moveTo>
                  <a:lnTo>
                    <a:pt x="63" y="0"/>
                  </a:lnTo>
                  <a:lnTo>
                    <a:pt x="0" y="0"/>
                  </a:lnTo>
                  <a:lnTo>
                    <a:pt x="32" y="51"/>
                  </a:lnTo>
                  <a:close/>
                </a:path>
              </a:pathLst>
            </a:custGeom>
            <a:solidFill>
              <a:srgbClr val="FF0000"/>
            </a:solidFill>
            <a:ln w="0">
              <a:solidFill>
                <a:srgbClr val="FF0000"/>
              </a:solidFill>
              <a:prstDash val="solid"/>
              <a:round/>
              <a:headEnd/>
              <a:tailEnd/>
            </a:ln>
          </p:spPr>
          <p:txBody>
            <a:bodyPr/>
            <a:lstStyle/>
            <a:p>
              <a:endParaRPr lang="en-GB"/>
            </a:p>
          </p:txBody>
        </p:sp>
        <p:sp>
          <p:nvSpPr>
            <p:cNvPr id="103" name="Freeform 85"/>
            <p:cNvSpPr>
              <a:spLocks noChangeAspect="1"/>
            </p:cNvSpPr>
            <p:nvPr/>
          </p:nvSpPr>
          <p:spPr bwMode="auto">
            <a:xfrm>
              <a:off x="782" y="1543"/>
              <a:ext cx="27" cy="22"/>
            </a:xfrm>
            <a:custGeom>
              <a:avLst/>
              <a:gdLst>
                <a:gd name="T0" fmla="*/ 0 w 63"/>
                <a:gd name="T1" fmla="*/ 0 h 51"/>
                <a:gd name="T2" fmla="*/ 0 w 63"/>
                <a:gd name="T3" fmla="*/ 0 h 51"/>
                <a:gd name="T4" fmla="*/ 0 w 63"/>
                <a:gd name="T5" fmla="*/ 0 h 51"/>
                <a:gd name="T6" fmla="*/ 0 w 63"/>
                <a:gd name="T7" fmla="*/ 0 h 51"/>
                <a:gd name="T8" fmla="*/ 0 60000 65536"/>
                <a:gd name="T9" fmla="*/ 0 60000 65536"/>
                <a:gd name="T10" fmla="*/ 0 60000 65536"/>
                <a:gd name="T11" fmla="*/ 0 60000 65536"/>
                <a:gd name="T12" fmla="*/ 0 w 63"/>
                <a:gd name="T13" fmla="*/ 0 h 51"/>
                <a:gd name="T14" fmla="*/ 63 w 63"/>
                <a:gd name="T15" fmla="*/ 51 h 51"/>
              </a:gdLst>
              <a:ahLst/>
              <a:cxnLst>
                <a:cxn ang="T8">
                  <a:pos x="T0" y="T1"/>
                </a:cxn>
                <a:cxn ang="T9">
                  <a:pos x="T2" y="T3"/>
                </a:cxn>
                <a:cxn ang="T10">
                  <a:pos x="T4" y="T5"/>
                </a:cxn>
                <a:cxn ang="T11">
                  <a:pos x="T6" y="T7"/>
                </a:cxn>
              </a:cxnLst>
              <a:rect l="T12" t="T13" r="T14" b="T15"/>
              <a:pathLst>
                <a:path w="63" h="51">
                  <a:moveTo>
                    <a:pt x="32" y="51"/>
                  </a:moveTo>
                  <a:lnTo>
                    <a:pt x="63" y="0"/>
                  </a:lnTo>
                  <a:lnTo>
                    <a:pt x="0" y="0"/>
                  </a:lnTo>
                  <a:lnTo>
                    <a:pt x="32" y="51"/>
                  </a:lnTo>
                  <a:close/>
                </a:path>
              </a:pathLst>
            </a:custGeom>
            <a:solidFill>
              <a:srgbClr val="FF0000"/>
            </a:solidFill>
            <a:ln w="0">
              <a:solidFill>
                <a:srgbClr val="FF0000"/>
              </a:solidFill>
              <a:prstDash val="solid"/>
              <a:round/>
              <a:headEnd/>
              <a:tailEnd/>
            </a:ln>
          </p:spPr>
          <p:txBody>
            <a:bodyPr/>
            <a:lstStyle/>
            <a:p>
              <a:endParaRPr lang="en-GB"/>
            </a:p>
          </p:txBody>
        </p:sp>
        <p:sp>
          <p:nvSpPr>
            <p:cNvPr id="104" name="Freeform 86"/>
            <p:cNvSpPr>
              <a:spLocks noChangeAspect="1"/>
            </p:cNvSpPr>
            <p:nvPr/>
          </p:nvSpPr>
          <p:spPr bwMode="auto">
            <a:xfrm>
              <a:off x="1057" y="1351"/>
              <a:ext cx="27" cy="22"/>
            </a:xfrm>
            <a:custGeom>
              <a:avLst/>
              <a:gdLst>
                <a:gd name="T0" fmla="*/ 0 w 64"/>
                <a:gd name="T1" fmla="*/ 0 h 51"/>
                <a:gd name="T2" fmla="*/ 0 w 64"/>
                <a:gd name="T3" fmla="*/ 0 h 51"/>
                <a:gd name="T4" fmla="*/ 0 w 64"/>
                <a:gd name="T5" fmla="*/ 0 h 51"/>
                <a:gd name="T6" fmla="*/ 0 w 64"/>
                <a:gd name="T7" fmla="*/ 0 h 51"/>
                <a:gd name="T8" fmla="*/ 0 60000 65536"/>
                <a:gd name="T9" fmla="*/ 0 60000 65536"/>
                <a:gd name="T10" fmla="*/ 0 60000 65536"/>
                <a:gd name="T11" fmla="*/ 0 60000 65536"/>
                <a:gd name="T12" fmla="*/ 0 w 64"/>
                <a:gd name="T13" fmla="*/ 0 h 51"/>
                <a:gd name="T14" fmla="*/ 64 w 64"/>
                <a:gd name="T15" fmla="*/ 51 h 51"/>
              </a:gdLst>
              <a:ahLst/>
              <a:cxnLst>
                <a:cxn ang="T8">
                  <a:pos x="T0" y="T1"/>
                </a:cxn>
                <a:cxn ang="T9">
                  <a:pos x="T2" y="T3"/>
                </a:cxn>
                <a:cxn ang="T10">
                  <a:pos x="T4" y="T5"/>
                </a:cxn>
                <a:cxn ang="T11">
                  <a:pos x="T6" y="T7"/>
                </a:cxn>
              </a:cxnLst>
              <a:rect l="T12" t="T13" r="T14" b="T15"/>
              <a:pathLst>
                <a:path w="64" h="51">
                  <a:moveTo>
                    <a:pt x="32" y="51"/>
                  </a:moveTo>
                  <a:lnTo>
                    <a:pt x="64" y="0"/>
                  </a:lnTo>
                  <a:lnTo>
                    <a:pt x="0" y="0"/>
                  </a:lnTo>
                  <a:lnTo>
                    <a:pt x="32" y="51"/>
                  </a:lnTo>
                  <a:close/>
                </a:path>
              </a:pathLst>
            </a:custGeom>
            <a:solidFill>
              <a:srgbClr val="FF0000"/>
            </a:solidFill>
            <a:ln w="0">
              <a:solidFill>
                <a:srgbClr val="FF0000"/>
              </a:solidFill>
              <a:prstDash val="solid"/>
              <a:round/>
              <a:headEnd/>
              <a:tailEnd/>
            </a:ln>
          </p:spPr>
          <p:txBody>
            <a:bodyPr/>
            <a:lstStyle/>
            <a:p>
              <a:endParaRPr lang="en-GB"/>
            </a:p>
          </p:txBody>
        </p:sp>
        <p:sp>
          <p:nvSpPr>
            <p:cNvPr id="105" name="Freeform 87"/>
            <p:cNvSpPr>
              <a:spLocks noChangeAspect="1"/>
            </p:cNvSpPr>
            <p:nvPr/>
          </p:nvSpPr>
          <p:spPr bwMode="auto">
            <a:xfrm>
              <a:off x="708" y="1929"/>
              <a:ext cx="27" cy="22"/>
            </a:xfrm>
            <a:custGeom>
              <a:avLst/>
              <a:gdLst>
                <a:gd name="T0" fmla="*/ 0 w 63"/>
                <a:gd name="T1" fmla="*/ 0 h 51"/>
                <a:gd name="T2" fmla="*/ 0 w 63"/>
                <a:gd name="T3" fmla="*/ 0 h 51"/>
                <a:gd name="T4" fmla="*/ 0 w 63"/>
                <a:gd name="T5" fmla="*/ 0 h 51"/>
                <a:gd name="T6" fmla="*/ 0 w 63"/>
                <a:gd name="T7" fmla="*/ 0 h 51"/>
                <a:gd name="T8" fmla="*/ 0 60000 65536"/>
                <a:gd name="T9" fmla="*/ 0 60000 65536"/>
                <a:gd name="T10" fmla="*/ 0 60000 65536"/>
                <a:gd name="T11" fmla="*/ 0 60000 65536"/>
                <a:gd name="T12" fmla="*/ 0 w 63"/>
                <a:gd name="T13" fmla="*/ 0 h 51"/>
                <a:gd name="T14" fmla="*/ 63 w 63"/>
                <a:gd name="T15" fmla="*/ 51 h 51"/>
              </a:gdLst>
              <a:ahLst/>
              <a:cxnLst>
                <a:cxn ang="T8">
                  <a:pos x="T0" y="T1"/>
                </a:cxn>
                <a:cxn ang="T9">
                  <a:pos x="T2" y="T3"/>
                </a:cxn>
                <a:cxn ang="T10">
                  <a:pos x="T4" y="T5"/>
                </a:cxn>
                <a:cxn ang="T11">
                  <a:pos x="T6" y="T7"/>
                </a:cxn>
              </a:cxnLst>
              <a:rect l="T12" t="T13" r="T14" b="T15"/>
              <a:pathLst>
                <a:path w="63" h="51">
                  <a:moveTo>
                    <a:pt x="31" y="51"/>
                  </a:moveTo>
                  <a:lnTo>
                    <a:pt x="63" y="0"/>
                  </a:lnTo>
                  <a:lnTo>
                    <a:pt x="0" y="0"/>
                  </a:lnTo>
                  <a:lnTo>
                    <a:pt x="31" y="51"/>
                  </a:lnTo>
                  <a:close/>
                </a:path>
              </a:pathLst>
            </a:custGeom>
            <a:solidFill>
              <a:srgbClr val="FF0000"/>
            </a:solidFill>
            <a:ln w="0">
              <a:solidFill>
                <a:srgbClr val="FF0000"/>
              </a:solidFill>
              <a:prstDash val="solid"/>
              <a:round/>
              <a:headEnd/>
              <a:tailEnd/>
            </a:ln>
          </p:spPr>
          <p:txBody>
            <a:bodyPr/>
            <a:lstStyle/>
            <a:p>
              <a:endParaRPr lang="en-GB"/>
            </a:p>
          </p:txBody>
        </p:sp>
        <p:sp>
          <p:nvSpPr>
            <p:cNvPr id="106" name="Freeform 88"/>
            <p:cNvSpPr>
              <a:spLocks noChangeAspect="1"/>
            </p:cNvSpPr>
            <p:nvPr/>
          </p:nvSpPr>
          <p:spPr bwMode="auto">
            <a:xfrm>
              <a:off x="1186" y="1609"/>
              <a:ext cx="27" cy="22"/>
            </a:xfrm>
            <a:custGeom>
              <a:avLst/>
              <a:gdLst>
                <a:gd name="T0" fmla="*/ 0 w 63"/>
                <a:gd name="T1" fmla="*/ 0 h 51"/>
                <a:gd name="T2" fmla="*/ 0 w 63"/>
                <a:gd name="T3" fmla="*/ 0 h 51"/>
                <a:gd name="T4" fmla="*/ 0 w 63"/>
                <a:gd name="T5" fmla="*/ 0 h 51"/>
                <a:gd name="T6" fmla="*/ 0 w 63"/>
                <a:gd name="T7" fmla="*/ 0 h 51"/>
                <a:gd name="T8" fmla="*/ 0 60000 65536"/>
                <a:gd name="T9" fmla="*/ 0 60000 65536"/>
                <a:gd name="T10" fmla="*/ 0 60000 65536"/>
                <a:gd name="T11" fmla="*/ 0 60000 65536"/>
                <a:gd name="T12" fmla="*/ 0 w 63"/>
                <a:gd name="T13" fmla="*/ 0 h 51"/>
                <a:gd name="T14" fmla="*/ 63 w 63"/>
                <a:gd name="T15" fmla="*/ 51 h 51"/>
              </a:gdLst>
              <a:ahLst/>
              <a:cxnLst>
                <a:cxn ang="T8">
                  <a:pos x="T0" y="T1"/>
                </a:cxn>
                <a:cxn ang="T9">
                  <a:pos x="T2" y="T3"/>
                </a:cxn>
                <a:cxn ang="T10">
                  <a:pos x="T4" y="T5"/>
                </a:cxn>
                <a:cxn ang="T11">
                  <a:pos x="T6" y="T7"/>
                </a:cxn>
              </a:cxnLst>
              <a:rect l="T12" t="T13" r="T14" b="T15"/>
              <a:pathLst>
                <a:path w="63" h="51">
                  <a:moveTo>
                    <a:pt x="31" y="51"/>
                  </a:moveTo>
                  <a:lnTo>
                    <a:pt x="63" y="0"/>
                  </a:lnTo>
                  <a:lnTo>
                    <a:pt x="0" y="0"/>
                  </a:lnTo>
                  <a:lnTo>
                    <a:pt x="31" y="51"/>
                  </a:lnTo>
                  <a:close/>
                </a:path>
              </a:pathLst>
            </a:custGeom>
            <a:solidFill>
              <a:srgbClr val="FF0000"/>
            </a:solidFill>
            <a:ln w="0">
              <a:solidFill>
                <a:srgbClr val="FF0000"/>
              </a:solidFill>
              <a:prstDash val="solid"/>
              <a:round/>
              <a:headEnd/>
              <a:tailEnd/>
            </a:ln>
          </p:spPr>
          <p:txBody>
            <a:bodyPr/>
            <a:lstStyle/>
            <a:p>
              <a:endParaRPr lang="en-GB"/>
            </a:p>
          </p:txBody>
        </p:sp>
        <p:sp>
          <p:nvSpPr>
            <p:cNvPr id="107" name="Freeform 89"/>
            <p:cNvSpPr>
              <a:spLocks noChangeAspect="1"/>
            </p:cNvSpPr>
            <p:nvPr/>
          </p:nvSpPr>
          <p:spPr bwMode="auto">
            <a:xfrm>
              <a:off x="763" y="1609"/>
              <a:ext cx="27" cy="22"/>
            </a:xfrm>
            <a:custGeom>
              <a:avLst/>
              <a:gdLst>
                <a:gd name="T0" fmla="*/ 0 w 63"/>
                <a:gd name="T1" fmla="*/ 0 h 51"/>
                <a:gd name="T2" fmla="*/ 0 w 63"/>
                <a:gd name="T3" fmla="*/ 0 h 51"/>
                <a:gd name="T4" fmla="*/ 0 w 63"/>
                <a:gd name="T5" fmla="*/ 0 h 51"/>
                <a:gd name="T6" fmla="*/ 0 w 63"/>
                <a:gd name="T7" fmla="*/ 0 h 51"/>
                <a:gd name="T8" fmla="*/ 0 60000 65536"/>
                <a:gd name="T9" fmla="*/ 0 60000 65536"/>
                <a:gd name="T10" fmla="*/ 0 60000 65536"/>
                <a:gd name="T11" fmla="*/ 0 60000 65536"/>
                <a:gd name="T12" fmla="*/ 0 w 63"/>
                <a:gd name="T13" fmla="*/ 0 h 51"/>
                <a:gd name="T14" fmla="*/ 63 w 63"/>
                <a:gd name="T15" fmla="*/ 51 h 51"/>
              </a:gdLst>
              <a:ahLst/>
              <a:cxnLst>
                <a:cxn ang="T8">
                  <a:pos x="T0" y="T1"/>
                </a:cxn>
                <a:cxn ang="T9">
                  <a:pos x="T2" y="T3"/>
                </a:cxn>
                <a:cxn ang="T10">
                  <a:pos x="T4" y="T5"/>
                </a:cxn>
                <a:cxn ang="T11">
                  <a:pos x="T6" y="T7"/>
                </a:cxn>
              </a:cxnLst>
              <a:rect l="T12" t="T13" r="T14" b="T15"/>
              <a:pathLst>
                <a:path w="63" h="51">
                  <a:moveTo>
                    <a:pt x="31" y="51"/>
                  </a:moveTo>
                  <a:lnTo>
                    <a:pt x="63" y="0"/>
                  </a:lnTo>
                  <a:lnTo>
                    <a:pt x="0" y="0"/>
                  </a:lnTo>
                  <a:lnTo>
                    <a:pt x="31" y="51"/>
                  </a:lnTo>
                  <a:close/>
                </a:path>
              </a:pathLst>
            </a:custGeom>
            <a:solidFill>
              <a:srgbClr val="FF0000"/>
            </a:solidFill>
            <a:ln w="0">
              <a:solidFill>
                <a:srgbClr val="FF0000"/>
              </a:solidFill>
              <a:prstDash val="solid"/>
              <a:round/>
              <a:headEnd/>
              <a:tailEnd/>
            </a:ln>
          </p:spPr>
          <p:txBody>
            <a:bodyPr/>
            <a:lstStyle/>
            <a:p>
              <a:endParaRPr lang="en-GB"/>
            </a:p>
          </p:txBody>
        </p:sp>
        <p:sp>
          <p:nvSpPr>
            <p:cNvPr id="108" name="Freeform 90"/>
            <p:cNvSpPr>
              <a:spLocks noChangeAspect="1"/>
            </p:cNvSpPr>
            <p:nvPr/>
          </p:nvSpPr>
          <p:spPr bwMode="auto">
            <a:xfrm>
              <a:off x="741" y="1480"/>
              <a:ext cx="27" cy="22"/>
            </a:xfrm>
            <a:custGeom>
              <a:avLst/>
              <a:gdLst>
                <a:gd name="T0" fmla="*/ 0 w 63"/>
                <a:gd name="T1" fmla="*/ 0 h 50"/>
                <a:gd name="T2" fmla="*/ 0 w 63"/>
                <a:gd name="T3" fmla="*/ 0 h 50"/>
                <a:gd name="T4" fmla="*/ 0 w 63"/>
                <a:gd name="T5" fmla="*/ 0 h 50"/>
                <a:gd name="T6" fmla="*/ 0 w 63"/>
                <a:gd name="T7" fmla="*/ 0 h 50"/>
                <a:gd name="T8" fmla="*/ 0 60000 65536"/>
                <a:gd name="T9" fmla="*/ 0 60000 65536"/>
                <a:gd name="T10" fmla="*/ 0 60000 65536"/>
                <a:gd name="T11" fmla="*/ 0 60000 65536"/>
                <a:gd name="T12" fmla="*/ 0 w 63"/>
                <a:gd name="T13" fmla="*/ 0 h 50"/>
                <a:gd name="T14" fmla="*/ 63 w 63"/>
                <a:gd name="T15" fmla="*/ 50 h 50"/>
              </a:gdLst>
              <a:ahLst/>
              <a:cxnLst>
                <a:cxn ang="T8">
                  <a:pos x="T0" y="T1"/>
                </a:cxn>
                <a:cxn ang="T9">
                  <a:pos x="T2" y="T3"/>
                </a:cxn>
                <a:cxn ang="T10">
                  <a:pos x="T4" y="T5"/>
                </a:cxn>
                <a:cxn ang="T11">
                  <a:pos x="T6" y="T7"/>
                </a:cxn>
              </a:cxnLst>
              <a:rect l="T12" t="T13" r="T14" b="T15"/>
              <a:pathLst>
                <a:path w="63" h="50">
                  <a:moveTo>
                    <a:pt x="32" y="50"/>
                  </a:moveTo>
                  <a:lnTo>
                    <a:pt x="63" y="0"/>
                  </a:lnTo>
                  <a:lnTo>
                    <a:pt x="0" y="0"/>
                  </a:lnTo>
                  <a:lnTo>
                    <a:pt x="32" y="50"/>
                  </a:lnTo>
                  <a:close/>
                </a:path>
              </a:pathLst>
            </a:custGeom>
            <a:solidFill>
              <a:srgbClr val="FF0000"/>
            </a:solidFill>
            <a:ln w="0">
              <a:solidFill>
                <a:srgbClr val="FF0000"/>
              </a:solidFill>
              <a:prstDash val="solid"/>
              <a:round/>
              <a:headEnd/>
              <a:tailEnd/>
            </a:ln>
          </p:spPr>
          <p:txBody>
            <a:bodyPr/>
            <a:lstStyle/>
            <a:p>
              <a:endParaRPr lang="en-GB"/>
            </a:p>
          </p:txBody>
        </p:sp>
        <p:sp>
          <p:nvSpPr>
            <p:cNvPr id="109" name="Freeform 91"/>
            <p:cNvSpPr>
              <a:spLocks noChangeAspect="1"/>
            </p:cNvSpPr>
            <p:nvPr/>
          </p:nvSpPr>
          <p:spPr bwMode="auto">
            <a:xfrm>
              <a:off x="697" y="1156"/>
              <a:ext cx="27" cy="23"/>
            </a:xfrm>
            <a:custGeom>
              <a:avLst/>
              <a:gdLst>
                <a:gd name="T0" fmla="*/ 0 w 64"/>
                <a:gd name="T1" fmla="*/ 0 h 51"/>
                <a:gd name="T2" fmla="*/ 0 w 64"/>
                <a:gd name="T3" fmla="*/ 0 h 51"/>
                <a:gd name="T4" fmla="*/ 0 w 64"/>
                <a:gd name="T5" fmla="*/ 0 h 51"/>
                <a:gd name="T6" fmla="*/ 0 w 64"/>
                <a:gd name="T7" fmla="*/ 0 h 51"/>
                <a:gd name="T8" fmla="*/ 0 60000 65536"/>
                <a:gd name="T9" fmla="*/ 0 60000 65536"/>
                <a:gd name="T10" fmla="*/ 0 60000 65536"/>
                <a:gd name="T11" fmla="*/ 0 60000 65536"/>
                <a:gd name="T12" fmla="*/ 0 w 64"/>
                <a:gd name="T13" fmla="*/ 0 h 51"/>
                <a:gd name="T14" fmla="*/ 64 w 64"/>
                <a:gd name="T15" fmla="*/ 51 h 51"/>
              </a:gdLst>
              <a:ahLst/>
              <a:cxnLst>
                <a:cxn ang="T8">
                  <a:pos x="T0" y="T1"/>
                </a:cxn>
                <a:cxn ang="T9">
                  <a:pos x="T2" y="T3"/>
                </a:cxn>
                <a:cxn ang="T10">
                  <a:pos x="T4" y="T5"/>
                </a:cxn>
                <a:cxn ang="T11">
                  <a:pos x="T6" y="T7"/>
                </a:cxn>
              </a:cxnLst>
              <a:rect l="T12" t="T13" r="T14" b="T15"/>
              <a:pathLst>
                <a:path w="64" h="51">
                  <a:moveTo>
                    <a:pt x="32" y="51"/>
                  </a:moveTo>
                  <a:lnTo>
                    <a:pt x="64" y="0"/>
                  </a:lnTo>
                  <a:lnTo>
                    <a:pt x="0" y="0"/>
                  </a:lnTo>
                  <a:lnTo>
                    <a:pt x="32" y="51"/>
                  </a:lnTo>
                  <a:close/>
                </a:path>
              </a:pathLst>
            </a:custGeom>
            <a:solidFill>
              <a:srgbClr val="FF0000"/>
            </a:solidFill>
            <a:ln w="0">
              <a:solidFill>
                <a:srgbClr val="FF0000"/>
              </a:solidFill>
              <a:prstDash val="solid"/>
              <a:round/>
              <a:headEnd/>
              <a:tailEnd/>
            </a:ln>
          </p:spPr>
          <p:txBody>
            <a:bodyPr/>
            <a:lstStyle/>
            <a:p>
              <a:endParaRPr lang="en-GB"/>
            </a:p>
          </p:txBody>
        </p:sp>
        <p:sp>
          <p:nvSpPr>
            <p:cNvPr id="110" name="Freeform 92"/>
            <p:cNvSpPr>
              <a:spLocks noChangeAspect="1"/>
            </p:cNvSpPr>
            <p:nvPr/>
          </p:nvSpPr>
          <p:spPr bwMode="auto">
            <a:xfrm>
              <a:off x="746" y="1285"/>
              <a:ext cx="28" cy="22"/>
            </a:xfrm>
            <a:custGeom>
              <a:avLst/>
              <a:gdLst>
                <a:gd name="T0" fmla="*/ 0 w 63"/>
                <a:gd name="T1" fmla="*/ 0 h 51"/>
                <a:gd name="T2" fmla="*/ 0 w 63"/>
                <a:gd name="T3" fmla="*/ 0 h 51"/>
                <a:gd name="T4" fmla="*/ 0 w 63"/>
                <a:gd name="T5" fmla="*/ 0 h 51"/>
                <a:gd name="T6" fmla="*/ 0 w 63"/>
                <a:gd name="T7" fmla="*/ 0 h 51"/>
                <a:gd name="T8" fmla="*/ 0 60000 65536"/>
                <a:gd name="T9" fmla="*/ 0 60000 65536"/>
                <a:gd name="T10" fmla="*/ 0 60000 65536"/>
                <a:gd name="T11" fmla="*/ 0 60000 65536"/>
                <a:gd name="T12" fmla="*/ 0 w 63"/>
                <a:gd name="T13" fmla="*/ 0 h 51"/>
                <a:gd name="T14" fmla="*/ 63 w 63"/>
                <a:gd name="T15" fmla="*/ 51 h 51"/>
              </a:gdLst>
              <a:ahLst/>
              <a:cxnLst>
                <a:cxn ang="T8">
                  <a:pos x="T0" y="T1"/>
                </a:cxn>
                <a:cxn ang="T9">
                  <a:pos x="T2" y="T3"/>
                </a:cxn>
                <a:cxn ang="T10">
                  <a:pos x="T4" y="T5"/>
                </a:cxn>
                <a:cxn ang="T11">
                  <a:pos x="T6" y="T7"/>
                </a:cxn>
              </a:cxnLst>
              <a:rect l="T12" t="T13" r="T14" b="T15"/>
              <a:pathLst>
                <a:path w="63" h="51">
                  <a:moveTo>
                    <a:pt x="31" y="51"/>
                  </a:moveTo>
                  <a:lnTo>
                    <a:pt x="63" y="0"/>
                  </a:lnTo>
                  <a:lnTo>
                    <a:pt x="0" y="0"/>
                  </a:lnTo>
                  <a:lnTo>
                    <a:pt x="31" y="51"/>
                  </a:lnTo>
                  <a:close/>
                </a:path>
              </a:pathLst>
            </a:custGeom>
            <a:solidFill>
              <a:srgbClr val="FF0000"/>
            </a:solidFill>
            <a:ln w="0">
              <a:solidFill>
                <a:srgbClr val="FF0000"/>
              </a:solidFill>
              <a:prstDash val="solid"/>
              <a:round/>
              <a:headEnd/>
              <a:tailEnd/>
            </a:ln>
          </p:spPr>
          <p:txBody>
            <a:bodyPr/>
            <a:lstStyle/>
            <a:p>
              <a:endParaRPr lang="en-GB"/>
            </a:p>
          </p:txBody>
        </p:sp>
        <p:sp>
          <p:nvSpPr>
            <p:cNvPr id="111" name="Freeform 93"/>
            <p:cNvSpPr>
              <a:spLocks noChangeAspect="1"/>
            </p:cNvSpPr>
            <p:nvPr/>
          </p:nvSpPr>
          <p:spPr bwMode="auto">
            <a:xfrm>
              <a:off x="653" y="1480"/>
              <a:ext cx="27" cy="22"/>
            </a:xfrm>
            <a:custGeom>
              <a:avLst/>
              <a:gdLst>
                <a:gd name="T0" fmla="*/ 0 w 63"/>
                <a:gd name="T1" fmla="*/ 0 h 50"/>
                <a:gd name="T2" fmla="*/ 0 w 63"/>
                <a:gd name="T3" fmla="*/ 0 h 50"/>
                <a:gd name="T4" fmla="*/ 0 w 63"/>
                <a:gd name="T5" fmla="*/ 0 h 50"/>
                <a:gd name="T6" fmla="*/ 0 w 63"/>
                <a:gd name="T7" fmla="*/ 0 h 50"/>
                <a:gd name="T8" fmla="*/ 0 60000 65536"/>
                <a:gd name="T9" fmla="*/ 0 60000 65536"/>
                <a:gd name="T10" fmla="*/ 0 60000 65536"/>
                <a:gd name="T11" fmla="*/ 0 60000 65536"/>
                <a:gd name="T12" fmla="*/ 0 w 63"/>
                <a:gd name="T13" fmla="*/ 0 h 50"/>
                <a:gd name="T14" fmla="*/ 63 w 63"/>
                <a:gd name="T15" fmla="*/ 50 h 50"/>
              </a:gdLst>
              <a:ahLst/>
              <a:cxnLst>
                <a:cxn ang="T8">
                  <a:pos x="T0" y="T1"/>
                </a:cxn>
                <a:cxn ang="T9">
                  <a:pos x="T2" y="T3"/>
                </a:cxn>
                <a:cxn ang="T10">
                  <a:pos x="T4" y="T5"/>
                </a:cxn>
                <a:cxn ang="T11">
                  <a:pos x="T6" y="T7"/>
                </a:cxn>
              </a:cxnLst>
              <a:rect l="T12" t="T13" r="T14" b="T15"/>
              <a:pathLst>
                <a:path w="63" h="50">
                  <a:moveTo>
                    <a:pt x="32" y="50"/>
                  </a:moveTo>
                  <a:lnTo>
                    <a:pt x="63" y="0"/>
                  </a:lnTo>
                  <a:lnTo>
                    <a:pt x="0" y="0"/>
                  </a:lnTo>
                  <a:lnTo>
                    <a:pt x="32" y="50"/>
                  </a:lnTo>
                  <a:close/>
                </a:path>
              </a:pathLst>
            </a:custGeom>
            <a:solidFill>
              <a:srgbClr val="FF0000"/>
            </a:solidFill>
            <a:ln w="0">
              <a:solidFill>
                <a:srgbClr val="FF0000"/>
              </a:solidFill>
              <a:prstDash val="solid"/>
              <a:round/>
              <a:headEnd/>
              <a:tailEnd/>
            </a:ln>
          </p:spPr>
          <p:txBody>
            <a:bodyPr/>
            <a:lstStyle/>
            <a:p>
              <a:endParaRPr lang="en-GB"/>
            </a:p>
          </p:txBody>
        </p:sp>
        <p:sp>
          <p:nvSpPr>
            <p:cNvPr id="112" name="Freeform 94"/>
            <p:cNvSpPr>
              <a:spLocks noChangeAspect="1"/>
            </p:cNvSpPr>
            <p:nvPr/>
          </p:nvSpPr>
          <p:spPr bwMode="auto">
            <a:xfrm>
              <a:off x="801" y="1672"/>
              <a:ext cx="28" cy="22"/>
            </a:xfrm>
            <a:custGeom>
              <a:avLst/>
              <a:gdLst>
                <a:gd name="T0" fmla="*/ 0 w 64"/>
                <a:gd name="T1" fmla="*/ 0 h 50"/>
                <a:gd name="T2" fmla="*/ 0 w 64"/>
                <a:gd name="T3" fmla="*/ 0 h 50"/>
                <a:gd name="T4" fmla="*/ 0 w 64"/>
                <a:gd name="T5" fmla="*/ 0 h 50"/>
                <a:gd name="T6" fmla="*/ 0 w 64"/>
                <a:gd name="T7" fmla="*/ 0 h 50"/>
                <a:gd name="T8" fmla="*/ 0 60000 65536"/>
                <a:gd name="T9" fmla="*/ 0 60000 65536"/>
                <a:gd name="T10" fmla="*/ 0 60000 65536"/>
                <a:gd name="T11" fmla="*/ 0 60000 65536"/>
                <a:gd name="T12" fmla="*/ 0 w 64"/>
                <a:gd name="T13" fmla="*/ 0 h 50"/>
                <a:gd name="T14" fmla="*/ 64 w 64"/>
                <a:gd name="T15" fmla="*/ 50 h 50"/>
              </a:gdLst>
              <a:ahLst/>
              <a:cxnLst>
                <a:cxn ang="T8">
                  <a:pos x="T0" y="T1"/>
                </a:cxn>
                <a:cxn ang="T9">
                  <a:pos x="T2" y="T3"/>
                </a:cxn>
                <a:cxn ang="T10">
                  <a:pos x="T4" y="T5"/>
                </a:cxn>
                <a:cxn ang="T11">
                  <a:pos x="T6" y="T7"/>
                </a:cxn>
              </a:cxnLst>
              <a:rect l="T12" t="T13" r="T14" b="T15"/>
              <a:pathLst>
                <a:path w="64" h="50">
                  <a:moveTo>
                    <a:pt x="32" y="50"/>
                  </a:moveTo>
                  <a:lnTo>
                    <a:pt x="64" y="0"/>
                  </a:lnTo>
                  <a:lnTo>
                    <a:pt x="0" y="0"/>
                  </a:lnTo>
                  <a:lnTo>
                    <a:pt x="32" y="50"/>
                  </a:lnTo>
                  <a:close/>
                </a:path>
              </a:pathLst>
            </a:custGeom>
            <a:solidFill>
              <a:srgbClr val="FF0000"/>
            </a:solidFill>
            <a:ln w="0">
              <a:solidFill>
                <a:srgbClr val="FF0000"/>
              </a:solidFill>
              <a:prstDash val="solid"/>
              <a:round/>
              <a:headEnd/>
              <a:tailEnd/>
            </a:ln>
          </p:spPr>
          <p:txBody>
            <a:bodyPr/>
            <a:lstStyle/>
            <a:p>
              <a:endParaRPr lang="en-GB"/>
            </a:p>
          </p:txBody>
        </p:sp>
        <p:sp>
          <p:nvSpPr>
            <p:cNvPr id="113" name="Freeform 95"/>
            <p:cNvSpPr>
              <a:spLocks noChangeAspect="1"/>
            </p:cNvSpPr>
            <p:nvPr/>
          </p:nvSpPr>
          <p:spPr bwMode="auto">
            <a:xfrm>
              <a:off x="449" y="1480"/>
              <a:ext cx="28" cy="22"/>
            </a:xfrm>
            <a:custGeom>
              <a:avLst/>
              <a:gdLst>
                <a:gd name="T0" fmla="*/ 0 w 64"/>
                <a:gd name="T1" fmla="*/ 0 h 50"/>
                <a:gd name="T2" fmla="*/ 0 w 64"/>
                <a:gd name="T3" fmla="*/ 0 h 50"/>
                <a:gd name="T4" fmla="*/ 0 w 64"/>
                <a:gd name="T5" fmla="*/ 0 h 50"/>
                <a:gd name="T6" fmla="*/ 0 w 64"/>
                <a:gd name="T7" fmla="*/ 0 h 50"/>
                <a:gd name="T8" fmla="*/ 0 60000 65536"/>
                <a:gd name="T9" fmla="*/ 0 60000 65536"/>
                <a:gd name="T10" fmla="*/ 0 60000 65536"/>
                <a:gd name="T11" fmla="*/ 0 60000 65536"/>
                <a:gd name="T12" fmla="*/ 0 w 64"/>
                <a:gd name="T13" fmla="*/ 0 h 50"/>
                <a:gd name="T14" fmla="*/ 64 w 64"/>
                <a:gd name="T15" fmla="*/ 50 h 50"/>
              </a:gdLst>
              <a:ahLst/>
              <a:cxnLst>
                <a:cxn ang="T8">
                  <a:pos x="T0" y="T1"/>
                </a:cxn>
                <a:cxn ang="T9">
                  <a:pos x="T2" y="T3"/>
                </a:cxn>
                <a:cxn ang="T10">
                  <a:pos x="T4" y="T5"/>
                </a:cxn>
                <a:cxn ang="T11">
                  <a:pos x="T6" y="T7"/>
                </a:cxn>
              </a:cxnLst>
              <a:rect l="T12" t="T13" r="T14" b="T15"/>
              <a:pathLst>
                <a:path w="64" h="50">
                  <a:moveTo>
                    <a:pt x="32" y="50"/>
                  </a:moveTo>
                  <a:lnTo>
                    <a:pt x="64" y="0"/>
                  </a:lnTo>
                  <a:lnTo>
                    <a:pt x="0" y="0"/>
                  </a:lnTo>
                  <a:lnTo>
                    <a:pt x="32" y="50"/>
                  </a:lnTo>
                  <a:close/>
                </a:path>
              </a:pathLst>
            </a:custGeom>
            <a:solidFill>
              <a:srgbClr val="FF0000"/>
            </a:solidFill>
            <a:ln w="0">
              <a:solidFill>
                <a:srgbClr val="FF0000"/>
              </a:solidFill>
              <a:prstDash val="solid"/>
              <a:round/>
              <a:headEnd/>
              <a:tailEnd/>
            </a:ln>
          </p:spPr>
          <p:txBody>
            <a:bodyPr/>
            <a:lstStyle/>
            <a:p>
              <a:endParaRPr lang="en-GB"/>
            </a:p>
          </p:txBody>
        </p:sp>
        <p:sp>
          <p:nvSpPr>
            <p:cNvPr id="114" name="Freeform 96"/>
            <p:cNvSpPr>
              <a:spLocks noChangeAspect="1"/>
            </p:cNvSpPr>
            <p:nvPr/>
          </p:nvSpPr>
          <p:spPr bwMode="auto">
            <a:xfrm>
              <a:off x="705" y="1480"/>
              <a:ext cx="28" cy="22"/>
            </a:xfrm>
            <a:custGeom>
              <a:avLst/>
              <a:gdLst>
                <a:gd name="T0" fmla="*/ 0 w 64"/>
                <a:gd name="T1" fmla="*/ 0 h 50"/>
                <a:gd name="T2" fmla="*/ 0 w 64"/>
                <a:gd name="T3" fmla="*/ 0 h 50"/>
                <a:gd name="T4" fmla="*/ 0 w 64"/>
                <a:gd name="T5" fmla="*/ 0 h 50"/>
                <a:gd name="T6" fmla="*/ 0 w 64"/>
                <a:gd name="T7" fmla="*/ 0 h 50"/>
                <a:gd name="T8" fmla="*/ 0 60000 65536"/>
                <a:gd name="T9" fmla="*/ 0 60000 65536"/>
                <a:gd name="T10" fmla="*/ 0 60000 65536"/>
                <a:gd name="T11" fmla="*/ 0 60000 65536"/>
                <a:gd name="T12" fmla="*/ 0 w 64"/>
                <a:gd name="T13" fmla="*/ 0 h 50"/>
                <a:gd name="T14" fmla="*/ 64 w 64"/>
                <a:gd name="T15" fmla="*/ 50 h 50"/>
              </a:gdLst>
              <a:ahLst/>
              <a:cxnLst>
                <a:cxn ang="T8">
                  <a:pos x="T0" y="T1"/>
                </a:cxn>
                <a:cxn ang="T9">
                  <a:pos x="T2" y="T3"/>
                </a:cxn>
                <a:cxn ang="T10">
                  <a:pos x="T4" y="T5"/>
                </a:cxn>
                <a:cxn ang="T11">
                  <a:pos x="T6" y="T7"/>
                </a:cxn>
              </a:cxnLst>
              <a:rect l="T12" t="T13" r="T14" b="T15"/>
              <a:pathLst>
                <a:path w="64" h="50">
                  <a:moveTo>
                    <a:pt x="32" y="50"/>
                  </a:moveTo>
                  <a:lnTo>
                    <a:pt x="64" y="0"/>
                  </a:lnTo>
                  <a:lnTo>
                    <a:pt x="0" y="0"/>
                  </a:lnTo>
                  <a:lnTo>
                    <a:pt x="32" y="50"/>
                  </a:lnTo>
                  <a:close/>
                </a:path>
              </a:pathLst>
            </a:custGeom>
            <a:solidFill>
              <a:srgbClr val="FF0000"/>
            </a:solidFill>
            <a:ln w="0">
              <a:solidFill>
                <a:srgbClr val="FF0000"/>
              </a:solidFill>
              <a:prstDash val="solid"/>
              <a:round/>
              <a:headEnd/>
              <a:tailEnd/>
            </a:ln>
          </p:spPr>
          <p:txBody>
            <a:bodyPr/>
            <a:lstStyle/>
            <a:p>
              <a:endParaRPr lang="en-GB"/>
            </a:p>
          </p:txBody>
        </p:sp>
        <p:sp>
          <p:nvSpPr>
            <p:cNvPr id="115" name="Rectangle 97"/>
            <p:cNvSpPr>
              <a:spLocks noChangeAspect="1" noChangeArrowheads="1"/>
            </p:cNvSpPr>
            <p:nvPr/>
          </p:nvSpPr>
          <p:spPr bwMode="auto">
            <a:xfrm>
              <a:off x="260" y="1984"/>
              <a:ext cx="18" cy="77"/>
            </a:xfrm>
            <a:prstGeom prst="rect">
              <a:avLst/>
            </a:prstGeom>
            <a:noFill/>
            <a:ln w="9525">
              <a:noFill/>
              <a:miter lim="800000"/>
              <a:headEnd/>
              <a:tailEnd/>
            </a:ln>
          </p:spPr>
          <p:txBody>
            <a:bodyPr wrap="none" lIns="0" tIns="0" rIns="0" bIns="0">
              <a:spAutoFit/>
            </a:bodyPr>
            <a:lstStyle/>
            <a:p>
              <a:pPr algn="l">
                <a:spcBef>
                  <a:spcPct val="0"/>
                </a:spcBef>
              </a:pPr>
              <a:r>
                <a:rPr lang="en-GB" sz="800">
                  <a:solidFill>
                    <a:srgbClr val="000000"/>
                  </a:solidFill>
                  <a:latin typeface="Helvetica" pitchFamily="34" charset="0"/>
                </a:rPr>
                <a:t> </a:t>
              </a:r>
              <a:endParaRPr lang="en-GB" sz="800"/>
            </a:p>
          </p:txBody>
        </p:sp>
        <p:sp>
          <p:nvSpPr>
            <p:cNvPr id="116" name="Line 98"/>
            <p:cNvSpPr>
              <a:spLocks noChangeAspect="1" noChangeShapeType="1"/>
            </p:cNvSpPr>
            <p:nvPr/>
          </p:nvSpPr>
          <p:spPr bwMode="auto">
            <a:xfrm flipV="1">
              <a:off x="265" y="921"/>
              <a:ext cx="1635" cy="786"/>
            </a:xfrm>
            <a:prstGeom prst="line">
              <a:avLst/>
            </a:prstGeom>
            <a:noFill/>
            <a:ln w="0">
              <a:solidFill>
                <a:schemeClr val="tx1"/>
              </a:solidFill>
              <a:round/>
              <a:headEnd/>
              <a:tailEnd/>
            </a:ln>
          </p:spPr>
          <p:txBody>
            <a:bodyPr/>
            <a:lstStyle/>
            <a:p>
              <a:endParaRPr lang="en-GB"/>
            </a:p>
          </p:txBody>
        </p:sp>
        <p:sp>
          <p:nvSpPr>
            <p:cNvPr id="117" name="Rectangle 99"/>
            <p:cNvSpPr>
              <a:spLocks noChangeArrowheads="1"/>
            </p:cNvSpPr>
            <p:nvPr/>
          </p:nvSpPr>
          <p:spPr bwMode="auto">
            <a:xfrm>
              <a:off x="672" y="2083"/>
              <a:ext cx="617" cy="173"/>
            </a:xfrm>
            <a:prstGeom prst="rect">
              <a:avLst/>
            </a:prstGeom>
            <a:noFill/>
            <a:ln w="9525">
              <a:noFill/>
              <a:miter lim="800000"/>
              <a:headEnd/>
              <a:tailEnd/>
            </a:ln>
          </p:spPr>
          <p:txBody>
            <a:bodyPr wrap="none">
              <a:spAutoFit/>
            </a:bodyPr>
            <a:lstStyle/>
            <a:p>
              <a:pPr algn="l">
                <a:spcBef>
                  <a:spcPct val="0"/>
                </a:spcBef>
              </a:pPr>
              <a:r>
                <a:rPr lang="en-GB" sz="1200">
                  <a:solidFill>
                    <a:srgbClr val="000000"/>
                  </a:solidFill>
                </a:rPr>
                <a:t>Left DLPFC</a:t>
              </a:r>
            </a:p>
          </p:txBody>
        </p:sp>
        <p:sp>
          <p:nvSpPr>
            <p:cNvPr id="118" name="Rectangle 100"/>
            <p:cNvSpPr>
              <a:spLocks noChangeArrowheads="1"/>
            </p:cNvSpPr>
            <p:nvPr/>
          </p:nvSpPr>
          <p:spPr bwMode="auto">
            <a:xfrm rot="-5400000">
              <a:off x="-532" y="1283"/>
              <a:ext cx="1275" cy="173"/>
            </a:xfrm>
            <a:prstGeom prst="rect">
              <a:avLst/>
            </a:prstGeom>
            <a:noFill/>
            <a:ln w="9525">
              <a:noFill/>
              <a:miter lim="800000"/>
              <a:headEnd/>
              <a:tailEnd/>
            </a:ln>
          </p:spPr>
          <p:txBody>
            <a:bodyPr wrap="none">
              <a:spAutoFit/>
            </a:bodyPr>
            <a:lstStyle/>
            <a:p>
              <a:pPr algn="l">
                <a:spcBef>
                  <a:spcPct val="0"/>
                </a:spcBef>
              </a:pPr>
              <a:r>
                <a:rPr lang="en-GB" sz="1200">
                  <a:solidFill>
                    <a:srgbClr val="000000"/>
                  </a:solidFill>
                </a:rPr>
                <a:t>Perceived control over pain</a:t>
              </a:r>
            </a:p>
          </p:txBody>
        </p:sp>
      </p:grpSp>
      <p:sp>
        <p:nvSpPr>
          <p:cNvPr id="119" name="Rectangle 101"/>
          <p:cNvSpPr>
            <a:spLocks noChangeArrowheads="1"/>
          </p:cNvSpPr>
          <p:nvPr/>
        </p:nvSpPr>
        <p:spPr bwMode="auto">
          <a:xfrm>
            <a:off x="6372225" y="4149725"/>
            <a:ext cx="1800225" cy="649288"/>
          </a:xfrm>
          <a:prstGeom prst="rect">
            <a:avLst/>
          </a:prstGeom>
          <a:solidFill>
            <a:schemeClr val="accent1"/>
          </a:solidFill>
          <a:ln w="9525" algn="ctr">
            <a:noFill/>
            <a:miter lim="800000"/>
            <a:headEnd/>
            <a:tailEnd/>
          </a:ln>
        </p:spPr>
        <p:txBody>
          <a:bodyPr anchor="ctr">
            <a:spAutoFit/>
          </a:bodyPr>
          <a:lstStyle/>
          <a:p>
            <a:endParaRPr lang="en-GB"/>
          </a:p>
        </p:txBody>
      </p:sp>
      <p:sp>
        <p:nvSpPr>
          <p:cNvPr id="120" name="Text Box 102"/>
          <p:cNvSpPr txBox="1">
            <a:spLocks noChangeArrowheads="1"/>
          </p:cNvSpPr>
          <p:nvPr/>
        </p:nvSpPr>
        <p:spPr bwMode="auto">
          <a:xfrm>
            <a:off x="6732588" y="4186238"/>
            <a:ext cx="2016125" cy="274637"/>
          </a:xfrm>
          <a:prstGeom prst="rect">
            <a:avLst/>
          </a:prstGeom>
          <a:noFill/>
          <a:ln w="9525">
            <a:noFill/>
            <a:miter lim="800000"/>
            <a:headEnd/>
            <a:tailEnd/>
          </a:ln>
        </p:spPr>
        <p:txBody>
          <a:bodyPr>
            <a:spAutoFit/>
          </a:bodyPr>
          <a:lstStyle/>
          <a:p>
            <a:pPr algn="l"/>
            <a:r>
              <a:rPr lang="en-GB" sz="1200"/>
              <a:t>Mindfulness group</a:t>
            </a:r>
          </a:p>
        </p:txBody>
      </p:sp>
      <p:sp>
        <p:nvSpPr>
          <p:cNvPr id="121" name="Text Box 103"/>
          <p:cNvSpPr txBox="1">
            <a:spLocks noChangeArrowheads="1"/>
          </p:cNvSpPr>
          <p:nvPr/>
        </p:nvSpPr>
        <p:spPr bwMode="auto">
          <a:xfrm>
            <a:off x="6732588" y="4468813"/>
            <a:ext cx="2016125" cy="274637"/>
          </a:xfrm>
          <a:prstGeom prst="rect">
            <a:avLst/>
          </a:prstGeom>
          <a:noFill/>
          <a:ln w="9525">
            <a:noFill/>
            <a:miter lim="800000"/>
            <a:headEnd/>
            <a:tailEnd/>
          </a:ln>
        </p:spPr>
        <p:txBody>
          <a:bodyPr>
            <a:spAutoFit/>
          </a:bodyPr>
          <a:lstStyle/>
          <a:p>
            <a:pPr algn="l"/>
            <a:r>
              <a:rPr lang="en-GB" sz="1200"/>
              <a:t>Control group</a:t>
            </a:r>
          </a:p>
        </p:txBody>
      </p:sp>
      <p:sp>
        <p:nvSpPr>
          <p:cNvPr id="122" name="Oval 104"/>
          <p:cNvSpPr>
            <a:spLocks noChangeArrowheads="1"/>
          </p:cNvSpPr>
          <p:nvPr/>
        </p:nvSpPr>
        <p:spPr bwMode="auto">
          <a:xfrm>
            <a:off x="6589713" y="4254500"/>
            <a:ext cx="142875" cy="144463"/>
          </a:xfrm>
          <a:prstGeom prst="ellipse">
            <a:avLst/>
          </a:prstGeom>
          <a:solidFill>
            <a:srgbClr val="5368E0"/>
          </a:solidFill>
          <a:ln w="9525" algn="ctr">
            <a:noFill/>
            <a:round/>
            <a:headEnd/>
            <a:tailEnd/>
          </a:ln>
        </p:spPr>
        <p:txBody>
          <a:bodyPr anchor="ctr">
            <a:spAutoFit/>
          </a:bodyPr>
          <a:lstStyle/>
          <a:p>
            <a:endParaRPr lang="en-GB"/>
          </a:p>
        </p:txBody>
      </p:sp>
      <p:sp>
        <p:nvSpPr>
          <p:cNvPr id="123" name="AutoShape 105"/>
          <p:cNvSpPr>
            <a:spLocks noChangeArrowheads="1"/>
          </p:cNvSpPr>
          <p:nvPr/>
        </p:nvSpPr>
        <p:spPr bwMode="auto">
          <a:xfrm>
            <a:off x="6588125" y="4519613"/>
            <a:ext cx="144463" cy="144462"/>
          </a:xfrm>
          <a:prstGeom prst="triangle">
            <a:avLst>
              <a:gd name="adj" fmla="val 50551"/>
            </a:avLst>
          </a:prstGeom>
          <a:solidFill>
            <a:srgbClr val="D22332"/>
          </a:solidFill>
          <a:ln w="9525" algn="ctr">
            <a:noFill/>
            <a:miter lim="800000"/>
            <a:headEnd/>
            <a:tailEnd/>
          </a:ln>
        </p:spPr>
        <p:txBody>
          <a:bodyPr wrap="none" anchor="ctr">
            <a:spAutoFit/>
          </a:bodyPr>
          <a:lstStyle/>
          <a:p>
            <a:endParaRPr lang="en-GB"/>
          </a:p>
        </p:txBody>
      </p:sp>
      <p:sp>
        <p:nvSpPr>
          <p:cNvPr id="124" name="Text Box 19"/>
          <p:cNvSpPr txBox="1">
            <a:spLocks noChangeArrowheads="1"/>
          </p:cNvSpPr>
          <p:nvPr/>
        </p:nvSpPr>
        <p:spPr bwMode="auto">
          <a:xfrm>
            <a:off x="67546" y="1500187"/>
            <a:ext cx="2884488" cy="457200"/>
          </a:xfrm>
          <a:prstGeom prst="rect">
            <a:avLst/>
          </a:prstGeom>
          <a:noFill/>
          <a:ln w="9525">
            <a:noFill/>
            <a:miter lim="800000"/>
            <a:headEnd/>
            <a:tailEnd/>
          </a:ln>
        </p:spPr>
        <p:txBody>
          <a:bodyPr>
            <a:spAutoFit/>
          </a:bodyPr>
          <a:lstStyle/>
          <a:p>
            <a:r>
              <a:rPr lang="en-GB" sz="1200" dirty="0">
                <a:solidFill>
                  <a:schemeClr val="bg1"/>
                </a:solidFill>
              </a:rPr>
              <a:t>Mindfulness increases executive processing during early anticipation</a:t>
            </a:r>
          </a:p>
        </p:txBody>
      </p:sp>
      <p:sp>
        <p:nvSpPr>
          <p:cNvPr id="125" name="TextBox 124"/>
          <p:cNvSpPr txBox="1"/>
          <p:nvPr/>
        </p:nvSpPr>
        <p:spPr>
          <a:xfrm>
            <a:off x="4823520" y="6457890"/>
            <a:ext cx="4320480" cy="400110"/>
          </a:xfrm>
          <a:prstGeom prst="rect">
            <a:avLst/>
          </a:prstGeom>
          <a:noFill/>
        </p:spPr>
        <p:txBody>
          <a:bodyPr wrap="square" rtlCol="0">
            <a:spAutoFit/>
          </a:bodyPr>
          <a:lstStyle/>
          <a:p>
            <a:pPr algn="r"/>
            <a:r>
              <a:rPr lang="en-GB" sz="2000" b="1" dirty="0" smtClean="0">
                <a:solidFill>
                  <a:srgbClr val="FF0000"/>
                </a:solidFill>
              </a:rPr>
              <a:t>Brown et al., </a:t>
            </a:r>
            <a:r>
              <a:rPr lang="en-GB" sz="2000" dirty="0" smtClean="0">
                <a:solidFill>
                  <a:srgbClr val="FF0000"/>
                </a:solidFill>
              </a:rPr>
              <a:t>J Pain 2013</a:t>
            </a:r>
            <a:endParaRPr lang="en-GB" sz="2000" b="1" dirty="0">
              <a:solidFill>
                <a:srgbClr val="FF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ChangeArrowheads="1"/>
          </p:cNvSpPr>
          <p:nvPr/>
        </p:nvSpPr>
        <p:spPr bwMode="auto">
          <a:xfrm>
            <a:off x="0" y="476251"/>
            <a:ext cx="8929688" cy="1200329"/>
          </a:xfrm>
          <a:prstGeom prst="rect">
            <a:avLst/>
          </a:prstGeom>
          <a:noFill/>
          <a:ln w="9525">
            <a:noFill/>
            <a:miter lim="800000"/>
            <a:headEnd/>
            <a:tailEnd/>
          </a:ln>
        </p:spPr>
        <p:txBody>
          <a:bodyPr>
            <a:spAutoFit/>
          </a:bodyPr>
          <a:lstStyle/>
          <a:p>
            <a:pPr algn="ctr">
              <a:spcBef>
                <a:spcPct val="0"/>
              </a:spcBef>
            </a:pPr>
            <a:r>
              <a:rPr lang="en-GB" sz="3600" dirty="0" smtClean="0">
                <a:solidFill>
                  <a:srgbClr val="FFFF66"/>
                </a:solidFill>
              </a:rPr>
              <a:t>Neurochemical differences in Fibromyalgia compared to controls</a:t>
            </a:r>
            <a:endParaRPr lang="en-US" sz="3600" dirty="0">
              <a:solidFill>
                <a:srgbClr val="FFFF66"/>
              </a:solidFill>
            </a:endParaRPr>
          </a:p>
        </p:txBody>
      </p:sp>
      <p:sp>
        <p:nvSpPr>
          <p:cNvPr id="7" name="TextBox 6"/>
          <p:cNvSpPr txBox="1"/>
          <p:nvPr/>
        </p:nvSpPr>
        <p:spPr>
          <a:xfrm>
            <a:off x="5004048" y="5661248"/>
            <a:ext cx="3672408" cy="923330"/>
          </a:xfrm>
          <a:prstGeom prst="rect">
            <a:avLst/>
          </a:prstGeom>
          <a:noFill/>
        </p:spPr>
        <p:txBody>
          <a:bodyPr wrap="square" rtlCol="0">
            <a:spAutoFit/>
          </a:bodyPr>
          <a:lstStyle/>
          <a:p>
            <a:r>
              <a:rPr lang="en-GB" dirty="0" err="1" smtClean="0">
                <a:solidFill>
                  <a:srgbClr val="FFFF00"/>
                </a:solidFill>
              </a:rPr>
              <a:t>McBeth</a:t>
            </a:r>
            <a:r>
              <a:rPr lang="en-GB" dirty="0" smtClean="0">
                <a:solidFill>
                  <a:srgbClr val="FFFF00"/>
                </a:solidFill>
              </a:rPr>
              <a:t> &amp; Power, 2012,</a:t>
            </a:r>
          </a:p>
          <a:p>
            <a:r>
              <a:rPr lang="en-GB" dirty="0" smtClean="0">
                <a:solidFill>
                  <a:srgbClr val="FFFF00"/>
                </a:solidFill>
              </a:rPr>
              <a:t>From Acute to Chronic Back Pain, Oxford Press</a:t>
            </a:r>
            <a:endParaRPr lang="en-GB" dirty="0">
              <a:solidFill>
                <a:srgbClr val="FFFF00"/>
              </a:solidFill>
            </a:endParaRPr>
          </a:p>
        </p:txBody>
      </p:sp>
      <p:sp>
        <p:nvSpPr>
          <p:cNvPr id="2" name="TextBox 1"/>
          <p:cNvSpPr txBox="1"/>
          <p:nvPr/>
        </p:nvSpPr>
        <p:spPr>
          <a:xfrm>
            <a:off x="539552" y="2132856"/>
            <a:ext cx="8390136" cy="3308598"/>
          </a:xfrm>
          <a:prstGeom prst="rect">
            <a:avLst/>
          </a:prstGeom>
          <a:noFill/>
        </p:spPr>
        <p:txBody>
          <a:bodyPr wrap="square" rtlCol="0">
            <a:spAutoFit/>
          </a:bodyPr>
          <a:lstStyle/>
          <a:p>
            <a:r>
              <a:rPr lang="en-GB" sz="1900" dirty="0" smtClean="0">
                <a:solidFill>
                  <a:schemeClr val="bg1"/>
                </a:solidFill>
              </a:rPr>
              <a:t>5HT metabolites	decreased in CSF		Russell 1992</a:t>
            </a:r>
          </a:p>
          <a:p>
            <a:endParaRPr lang="en-GB" sz="1900" dirty="0">
              <a:solidFill>
                <a:schemeClr val="bg1"/>
              </a:solidFill>
            </a:endParaRPr>
          </a:p>
          <a:p>
            <a:endParaRPr lang="en-GB" sz="1900" dirty="0" smtClean="0">
              <a:solidFill>
                <a:schemeClr val="bg1"/>
              </a:solidFill>
            </a:endParaRPr>
          </a:p>
          <a:p>
            <a:r>
              <a:rPr lang="en-GB" sz="1900" dirty="0" smtClean="0">
                <a:solidFill>
                  <a:schemeClr val="bg1"/>
                </a:solidFill>
              </a:rPr>
              <a:t>Mu-receptor binding	decreased in brain		Harris 2007</a:t>
            </a:r>
          </a:p>
          <a:p>
            <a:endParaRPr lang="en-GB" sz="1900" dirty="0">
              <a:solidFill>
                <a:schemeClr val="bg1"/>
              </a:solidFill>
            </a:endParaRPr>
          </a:p>
          <a:p>
            <a:endParaRPr lang="en-GB" sz="1900" dirty="0" smtClean="0">
              <a:solidFill>
                <a:schemeClr val="bg1"/>
              </a:solidFill>
            </a:endParaRPr>
          </a:p>
          <a:p>
            <a:r>
              <a:rPr lang="en-GB" sz="1900" dirty="0" smtClean="0">
                <a:solidFill>
                  <a:schemeClr val="bg1"/>
                </a:solidFill>
              </a:rPr>
              <a:t>Glutamate 		Increased in posterior-		Harris 2008</a:t>
            </a:r>
          </a:p>
          <a:p>
            <a:r>
              <a:rPr lang="en-GB" sz="1900" dirty="0">
                <a:solidFill>
                  <a:schemeClr val="bg1"/>
                </a:solidFill>
              </a:rPr>
              <a:t>	</a:t>
            </a:r>
            <a:r>
              <a:rPr lang="en-GB" sz="1900" dirty="0" smtClean="0">
                <a:solidFill>
                  <a:schemeClr val="bg1"/>
                </a:solidFill>
              </a:rPr>
              <a:t>		insula </a:t>
            </a:r>
            <a:r>
              <a:rPr lang="en-GB" sz="1900" dirty="0" err="1" smtClean="0">
                <a:solidFill>
                  <a:schemeClr val="bg1"/>
                </a:solidFill>
              </a:rPr>
              <a:t>cortex</a:t>
            </a:r>
            <a:r>
              <a:rPr lang="en-GB" sz="1900" dirty="0" err="1" smtClean="0"/>
              <a:t>H</a:t>
            </a:r>
            <a:endParaRPr lang="en-GB" sz="1900" dirty="0" smtClean="0"/>
          </a:p>
          <a:p>
            <a:endParaRPr lang="en-GB" sz="1900" dirty="0"/>
          </a:p>
          <a:p>
            <a:r>
              <a:rPr lang="en-GB" sz="1900" smtClean="0">
                <a:solidFill>
                  <a:schemeClr val="bg1"/>
                </a:solidFill>
              </a:rPr>
              <a:t>			Increased </a:t>
            </a:r>
            <a:r>
              <a:rPr lang="en-GB" sz="1900" dirty="0" smtClean="0">
                <a:solidFill>
                  <a:schemeClr val="bg1"/>
                </a:solidFill>
              </a:rPr>
              <a:t>in			</a:t>
            </a:r>
            <a:r>
              <a:rPr lang="en-GB" sz="1900" dirty="0" err="1" smtClean="0">
                <a:solidFill>
                  <a:schemeClr val="bg1"/>
                </a:solidFill>
              </a:rPr>
              <a:t>Feraco</a:t>
            </a:r>
            <a:r>
              <a:rPr lang="en-GB" sz="1900" dirty="0" smtClean="0">
                <a:solidFill>
                  <a:schemeClr val="bg1"/>
                </a:solidFill>
              </a:rPr>
              <a:t> 2011</a:t>
            </a:r>
          </a:p>
          <a:p>
            <a:r>
              <a:rPr lang="en-GB" sz="1900" dirty="0" smtClean="0">
                <a:solidFill>
                  <a:schemeClr val="bg1"/>
                </a:solidFill>
              </a:rPr>
              <a:t>			pre-frontal cortex</a:t>
            </a:r>
            <a:endParaRPr lang="en-GB" sz="1900" dirty="0">
              <a:solidFill>
                <a:schemeClr val="bg1"/>
              </a:solidFill>
            </a:endParaRPr>
          </a:p>
        </p:txBody>
      </p:sp>
      <p:sp>
        <p:nvSpPr>
          <p:cNvPr id="3" name="TextBox 2"/>
          <p:cNvSpPr txBox="1"/>
          <p:nvPr/>
        </p:nvSpPr>
        <p:spPr>
          <a:xfrm>
            <a:off x="547976" y="5753581"/>
            <a:ext cx="1728192" cy="1015663"/>
          </a:xfrm>
          <a:prstGeom prst="rect">
            <a:avLst/>
          </a:prstGeom>
          <a:noFill/>
        </p:spPr>
        <p:txBody>
          <a:bodyPr wrap="square" rtlCol="0">
            <a:spAutoFit/>
          </a:bodyPr>
          <a:lstStyle/>
          <a:p>
            <a:r>
              <a:rPr lang="en-GB" sz="2000" dirty="0" smtClean="0">
                <a:solidFill>
                  <a:schemeClr val="bg1"/>
                </a:solidFill>
              </a:rPr>
              <a:t>Abnormal stress response</a:t>
            </a:r>
            <a:endParaRPr lang="en-GB" sz="2000" dirty="0">
              <a:solidFill>
                <a:schemeClr val="bg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creased_opiate0804"/>
          <p:cNvPicPr>
            <a:picLocks noChangeAspect="1" noChangeArrowheads="1"/>
          </p:cNvPicPr>
          <p:nvPr/>
        </p:nvPicPr>
        <p:blipFill>
          <a:blip r:embed="rId2" cstate="print">
            <a:extLst>
              <a:ext uri="{28A0092B-C50C-407E-A947-70E740481C1C}">
                <a14:useLocalDpi xmlns:a14="http://schemas.microsoft.com/office/drawing/2010/main" val="0"/>
              </a:ext>
            </a:extLst>
          </a:blip>
          <a:srcRect t="3662"/>
          <a:stretch>
            <a:fillRect/>
          </a:stretch>
        </p:blipFill>
        <p:spPr bwMode="auto">
          <a:xfrm>
            <a:off x="0" y="361516"/>
            <a:ext cx="8820472" cy="563836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p:cNvSpPr txBox="1">
            <a:spLocks noChangeArrowheads="1"/>
          </p:cNvSpPr>
          <p:nvPr/>
        </p:nvSpPr>
        <p:spPr bwMode="auto">
          <a:xfrm>
            <a:off x="5940426" y="6290829"/>
            <a:ext cx="243022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GB" sz="2000" b="1" dirty="0" err="1">
                <a:solidFill>
                  <a:srgbClr val="FFFF00"/>
                </a:solidFill>
              </a:rPr>
              <a:t>Eur</a:t>
            </a:r>
            <a:r>
              <a:rPr lang="en-GB" sz="2000" b="1" dirty="0">
                <a:solidFill>
                  <a:srgbClr val="FFFF00"/>
                </a:solidFill>
              </a:rPr>
              <a:t> J Pain 2004</a:t>
            </a:r>
            <a:endParaRPr lang="en-US" sz="2000" b="1" dirty="0">
              <a:solidFill>
                <a:srgbClr val="FFFF00"/>
              </a:solidFill>
            </a:endParaRPr>
          </a:p>
        </p:txBody>
      </p:sp>
    </p:spTree>
    <p:extLst>
      <p:ext uri="{BB962C8B-B14F-4D97-AF65-F5344CB8AC3E}">
        <p14:creationId xmlns:p14="http://schemas.microsoft.com/office/powerpoint/2010/main" val="23260462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Text Box 2"/>
          <p:cNvSpPr txBox="1">
            <a:spLocks noChangeArrowheads="1"/>
          </p:cNvSpPr>
          <p:nvPr/>
        </p:nvSpPr>
        <p:spPr bwMode="auto">
          <a:xfrm>
            <a:off x="827088" y="4048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0"/>
              </a:spcBef>
            </a:pPr>
            <a:endParaRPr lang="en-GB" altLang="en-US" sz="1800"/>
          </a:p>
        </p:txBody>
      </p:sp>
      <p:sp>
        <p:nvSpPr>
          <p:cNvPr id="377859" name="Text Box 3"/>
          <p:cNvSpPr txBox="1">
            <a:spLocks noChangeArrowheads="1"/>
          </p:cNvSpPr>
          <p:nvPr/>
        </p:nvSpPr>
        <p:spPr bwMode="auto">
          <a:xfrm>
            <a:off x="315913" y="146050"/>
            <a:ext cx="8424862"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0"/>
              </a:spcBef>
            </a:pPr>
            <a:r>
              <a:rPr lang="en-GB" altLang="en-US" b="1">
                <a:solidFill>
                  <a:srgbClr val="FFFF00"/>
                </a:solidFill>
                <a:latin typeface="Tahoma" pitchFamily="34" charset="0"/>
              </a:rPr>
              <a:t>Increases in </a:t>
            </a:r>
            <a:r>
              <a:rPr lang="en-GB" altLang="en-US" b="1" baseline="30000">
                <a:solidFill>
                  <a:srgbClr val="FFFF00"/>
                </a:solidFill>
                <a:latin typeface="Tahoma" pitchFamily="34" charset="0"/>
              </a:rPr>
              <a:t>11</a:t>
            </a:r>
            <a:r>
              <a:rPr lang="en-GB" altLang="en-US" b="1">
                <a:solidFill>
                  <a:srgbClr val="FFFF00"/>
                </a:solidFill>
                <a:latin typeface="Tahoma" pitchFamily="34" charset="0"/>
              </a:rPr>
              <a:t>C</a:t>
            </a:r>
            <a:r>
              <a:rPr lang="en-GB" altLang="en-US" b="1" baseline="30000">
                <a:solidFill>
                  <a:srgbClr val="FFFF00"/>
                </a:solidFill>
                <a:latin typeface="Tahoma" pitchFamily="34" charset="0"/>
              </a:rPr>
              <a:t> </a:t>
            </a:r>
            <a:r>
              <a:rPr lang="en-GB" altLang="en-US" b="1">
                <a:solidFill>
                  <a:srgbClr val="FFFF00"/>
                </a:solidFill>
                <a:latin typeface="Tahoma" pitchFamily="34" charset="0"/>
              </a:rPr>
              <a:t>diprenorphine binding due to </a:t>
            </a:r>
          </a:p>
          <a:p>
            <a:pPr>
              <a:spcBef>
                <a:spcPct val="0"/>
              </a:spcBef>
            </a:pPr>
            <a:r>
              <a:rPr lang="en-GB" altLang="en-US" b="1">
                <a:solidFill>
                  <a:srgbClr val="FFFF00"/>
                </a:solidFill>
                <a:latin typeface="Tahoma" pitchFamily="34" charset="0"/>
              </a:rPr>
              <a:t>pain relief in RA pain</a:t>
            </a:r>
            <a:endParaRPr lang="en-GB" altLang="en-US" b="1" baseline="30000">
              <a:solidFill>
                <a:srgbClr val="FFFF00"/>
              </a:solidFill>
              <a:latin typeface="Tahoma" pitchFamily="34" charset="0"/>
            </a:endParaRPr>
          </a:p>
        </p:txBody>
      </p:sp>
      <p:sp>
        <p:nvSpPr>
          <p:cNvPr id="377860" name="Text Box 4"/>
          <p:cNvSpPr txBox="1">
            <a:spLocks noChangeArrowheads="1"/>
          </p:cNvSpPr>
          <p:nvPr/>
        </p:nvSpPr>
        <p:spPr bwMode="auto">
          <a:xfrm>
            <a:off x="1839913" y="3109913"/>
            <a:ext cx="2159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altLang="en-US" sz="2000" b="1"/>
              <a:t>*</a:t>
            </a:r>
          </a:p>
        </p:txBody>
      </p:sp>
      <p:grpSp>
        <p:nvGrpSpPr>
          <p:cNvPr id="377861" name="Group 5"/>
          <p:cNvGrpSpPr>
            <a:grpSpLocks/>
          </p:cNvGrpSpPr>
          <p:nvPr/>
        </p:nvGrpSpPr>
        <p:grpSpPr bwMode="auto">
          <a:xfrm>
            <a:off x="371475" y="1214438"/>
            <a:ext cx="8499475" cy="5492750"/>
            <a:chOff x="234" y="765"/>
            <a:chExt cx="5354" cy="3460"/>
          </a:xfrm>
        </p:grpSpPr>
        <p:pic>
          <p:nvPicPr>
            <p:cNvPr id="377862" name="Picture 6" descr="048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 y="765"/>
              <a:ext cx="5354" cy="3460"/>
            </a:xfrm>
            <a:prstGeom prst="rect">
              <a:avLst/>
            </a:prstGeom>
            <a:noFill/>
            <a:extLst>
              <a:ext uri="{909E8E84-426E-40DD-AFC4-6F175D3DCCD1}">
                <a14:hiddenFill xmlns:a14="http://schemas.microsoft.com/office/drawing/2010/main">
                  <a:solidFill>
                    <a:srgbClr val="FFFFFF"/>
                  </a:solidFill>
                </a14:hiddenFill>
              </a:ext>
            </a:extLst>
          </p:spPr>
        </p:pic>
        <p:sp>
          <p:nvSpPr>
            <p:cNvPr id="377863" name="Text Box 7"/>
            <p:cNvSpPr txBox="1">
              <a:spLocks noChangeArrowheads="1"/>
            </p:cNvSpPr>
            <p:nvPr/>
          </p:nvSpPr>
          <p:spPr bwMode="auto">
            <a:xfrm>
              <a:off x="1156" y="1042"/>
              <a:ext cx="1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altLang="en-US" sz="2000" b="1"/>
                <a:t>*</a:t>
              </a:r>
            </a:p>
          </p:txBody>
        </p:sp>
        <p:sp>
          <p:nvSpPr>
            <p:cNvPr id="377864" name="Text Box 8"/>
            <p:cNvSpPr txBox="1">
              <a:spLocks noChangeArrowheads="1"/>
            </p:cNvSpPr>
            <p:nvPr/>
          </p:nvSpPr>
          <p:spPr bwMode="auto">
            <a:xfrm>
              <a:off x="1156" y="1304"/>
              <a:ext cx="1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altLang="en-US" sz="2000" b="1"/>
                <a:t>*</a:t>
              </a:r>
            </a:p>
          </p:txBody>
        </p:sp>
        <p:sp>
          <p:nvSpPr>
            <p:cNvPr id="377865" name="Text Box 9"/>
            <p:cNvSpPr txBox="1">
              <a:spLocks noChangeArrowheads="1"/>
            </p:cNvSpPr>
            <p:nvPr/>
          </p:nvSpPr>
          <p:spPr bwMode="auto">
            <a:xfrm>
              <a:off x="1156" y="1567"/>
              <a:ext cx="1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altLang="en-US" sz="2000" b="1"/>
                <a:t>*</a:t>
              </a:r>
            </a:p>
          </p:txBody>
        </p:sp>
        <p:sp>
          <p:nvSpPr>
            <p:cNvPr id="377866" name="Text Box 10"/>
            <p:cNvSpPr txBox="1">
              <a:spLocks noChangeArrowheads="1"/>
            </p:cNvSpPr>
            <p:nvPr/>
          </p:nvSpPr>
          <p:spPr bwMode="auto">
            <a:xfrm>
              <a:off x="1156" y="1700"/>
              <a:ext cx="1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altLang="en-US" sz="2000" b="1"/>
                <a:t>*</a:t>
              </a:r>
            </a:p>
          </p:txBody>
        </p:sp>
        <p:sp>
          <p:nvSpPr>
            <p:cNvPr id="377867" name="Text Box 11"/>
            <p:cNvSpPr txBox="1">
              <a:spLocks noChangeArrowheads="1"/>
            </p:cNvSpPr>
            <p:nvPr/>
          </p:nvSpPr>
          <p:spPr bwMode="auto">
            <a:xfrm>
              <a:off x="1160" y="1833"/>
              <a:ext cx="1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altLang="en-US" sz="2000" b="1"/>
                <a:t>*</a:t>
              </a:r>
            </a:p>
          </p:txBody>
        </p:sp>
        <p:sp>
          <p:nvSpPr>
            <p:cNvPr id="377868" name="Text Box 12"/>
            <p:cNvSpPr txBox="1">
              <a:spLocks noChangeArrowheads="1"/>
            </p:cNvSpPr>
            <p:nvPr/>
          </p:nvSpPr>
          <p:spPr bwMode="auto">
            <a:xfrm>
              <a:off x="1157" y="2082"/>
              <a:ext cx="1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altLang="en-US" sz="2000" b="1"/>
                <a:t>*</a:t>
              </a:r>
            </a:p>
          </p:txBody>
        </p:sp>
      </p:grpSp>
    </p:spTree>
    <p:extLst>
      <p:ext uri="{BB962C8B-B14F-4D97-AF65-F5344CB8AC3E}">
        <p14:creationId xmlns:p14="http://schemas.microsoft.com/office/powerpoint/2010/main" val="27547215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0603171104"/>
          <p:cNvPicPr>
            <a:picLocks noChangeAspect="1" noChangeArrowheads="1"/>
          </p:cNvPicPr>
          <p:nvPr/>
        </p:nvPicPr>
        <p:blipFill>
          <a:blip r:embed="rId2" cstate="print"/>
          <a:srcRect/>
          <a:stretch>
            <a:fillRect/>
          </a:stretch>
        </p:blipFill>
        <p:spPr bwMode="auto">
          <a:xfrm>
            <a:off x="1163825" y="1196752"/>
            <a:ext cx="6819900" cy="5329237"/>
          </a:xfrm>
          <a:prstGeom prst="rect">
            <a:avLst/>
          </a:prstGeom>
          <a:noFill/>
          <a:ln w="9525">
            <a:noFill/>
            <a:miter lim="800000"/>
            <a:headEnd/>
            <a:tailEnd/>
          </a:ln>
        </p:spPr>
      </p:pic>
      <p:sp>
        <p:nvSpPr>
          <p:cNvPr id="3" name="Text Box 2"/>
          <p:cNvSpPr txBox="1">
            <a:spLocks noChangeArrowheads="1"/>
          </p:cNvSpPr>
          <p:nvPr/>
        </p:nvSpPr>
        <p:spPr bwMode="auto">
          <a:xfrm>
            <a:off x="-112713" y="220663"/>
            <a:ext cx="9256713" cy="830997"/>
          </a:xfrm>
          <a:prstGeom prst="rect">
            <a:avLst/>
          </a:prstGeom>
          <a:noFill/>
          <a:ln w="9525">
            <a:noFill/>
            <a:miter lim="800000"/>
            <a:headEnd/>
            <a:tailEnd/>
          </a:ln>
          <a:effectLst/>
        </p:spPr>
        <p:txBody>
          <a:bodyPr>
            <a:spAutoFit/>
          </a:bodyPr>
          <a:lstStyle/>
          <a:p>
            <a:pPr algn="ctr" eaLnBrk="0" hangingPunct="0">
              <a:spcBef>
                <a:spcPct val="0"/>
              </a:spcBef>
            </a:pPr>
            <a:r>
              <a:rPr lang="en-GB" sz="2400" b="1" dirty="0">
                <a:solidFill>
                  <a:srgbClr val="FFFF00"/>
                </a:solidFill>
                <a:effectLst>
                  <a:outerShdw blurRad="38100" dist="38100" dir="2700000" algn="tl">
                    <a:srgbClr val="000000"/>
                  </a:outerShdw>
                </a:effectLst>
                <a:latin typeface="Tahoma" pitchFamily="34" charset="0"/>
              </a:rPr>
              <a:t>Reduced available opioid receptor binding during chronic TGN pain</a:t>
            </a:r>
            <a:endParaRPr lang="en-GB" sz="2400" dirty="0">
              <a:solidFill>
                <a:srgbClr val="FFFFFF"/>
              </a:solidFill>
              <a:latin typeface="Times New Roman" pitchFamily="18" charset="0"/>
            </a:endParaRPr>
          </a:p>
        </p:txBody>
      </p:sp>
    </p:spTree>
    <p:extLst>
      <p:ext uri="{BB962C8B-B14F-4D97-AF65-F5344CB8AC3E}">
        <p14:creationId xmlns:p14="http://schemas.microsoft.com/office/powerpoint/2010/main" val="1495357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0" y="188913"/>
            <a:ext cx="9144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GB" sz="2800" b="0" dirty="0" err="1" smtClean="0">
                <a:solidFill>
                  <a:srgbClr val="FFFF00"/>
                </a:solidFill>
                <a:latin typeface="Arial" charset="0"/>
                <a:ea typeface="ＭＳ Ｐゴシック" charset="0"/>
              </a:rPr>
              <a:t>Upregulation</a:t>
            </a:r>
            <a:r>
              <a:rPr lang="en-GB" sz="2800" b="0" dirty="0" smtClean="0">
                <a:solidFill>
                  <a:srgbClr val="FFFF00"/>
                </a:solidFill>
                <a:latin typeface="Arial" charset="0"/>
                <a:ea typeface="ＭＳ Ｐゴシック" charset="0"/>
              </a:rPr>
              <a:t> of OR binding in response chronic pain</a:t>
            </a:r>
            <a:endParaRPr lang="en-GB" sz="2800" b="0" dirty="0">
              <a:solidFill>
                <a:srgbClr val="FFFF00"/>
              </a:solidFill>
              <a:latin typeface="Arial" charset="0"/>
              <a:ea typeface="ＭＳ Ｐゴシック" charset="0"/>
            </a:endParaRPr>
          </a:p>
        </p:txBody>
      </p:sp>
      <p:sp>
        <p:nvSpPr>
          <p:cNvPr id="7" name="Text Box 6"/>
          <p:cNvSpPr txBox="1">
            <a:spLocks noChangeArrowheads="1"/>
          </p:cNvSpPr>
          <p:nvPr/>
        </p:nvSpPr>
        <p:spPr bwMode="auto">
          <a:xfrm>
            <a:off x="5992813" y="6256338"/>
            <a:ext cx="250581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GB" b="0" dirty="0" smtClean="0">
                <a:solidFill>
                  <a:srgbClr val="FFFF00"/>
                </a:solidFill>
                <a:latin typeface="Arial" charset="0"/>
                <a:ea typeface="ＭＳ Ｐゴシック" charset="0"/>
              </a:rPr>
              <a:t>Brown et al. Pain 2015</a:t>
            </a:r>
            <a:endParaRPr lang="en-GB" b="0" dirty="0">
              <a:solidFill>
                <a:srgbClr val="FFFF00"/>
              </a:solidFill>
              <a:latin typeface="Arial" charset="0"/>
              <a:ea typeface="ＭＳ Ｐゴシック"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276" y="1158240"/>
            <a:ext cx="5489448" cy="4541520"/>
          </a:xfrm>
          <a:prstGeom prst="rect">
            <a:avLst/>
          </a:prstGeom>
        </p:spPr>
      </p:pic>
    </p:spTree>
    <p:extLst>
      <p:ext uri="{BB962C8B-B14F-4D97-AF65-F5344CB8AC3E}">
        <p14:creationId xmlns:p14="http://schemas.microsoft.com/office/powerpoint/2010/main" val="14204686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Program Files\Microsoft Office\MEDIA\CAGCAT10\j0298653.wmf"/>
          <p:cNvPicPr>
            <a:picLocks noChangeAspect="1" noChangeArrowheads="1"/>
          </p:cNvPicPr>
          <p:nvPr/>
        </p:nvPicPr>
        <p:blipFill>
          <a:blip r:embed="rId2" cstate="print"/>
          <a:srcRect/>
          <a:stretch>
            <a:fillRect/>
          </a:stretch>
        </p:blipFill>
        <p:spPr bwMode="auto">
          <a:xfrm flipH="1">
            <a:off x="7170738" y="5191125"/>
            <a:ext cx="1811337" cy="1060450"/>
          </a:xfrm>
          <a:prstGeom prst="rect">
            <a:avLst/>
          </a:prstGeom>
          <a:noFill/>
          <a:ln w="9525">
            <a:noFill/>
            <a:miter lim="800000"/>
            <a:headEnd/>
            <a:tailEnd/>
          </a:ln>
        </p:spPr>
      </p:pic>
      <p:sp>
        <p:nvSpPr>
          <p:cNvPr id="5" name="Oval 4"/>
          <p:cNvSpPr/>
          <p:nvPr/>
        </p:nvSpPr>
        <p:spPr>
          <a:xfrm>
            <a:off x="6444208" y="4282942"/>
            <a:ext cx="1476164" cy="1425126"/>
          </a:xfrm>
          <a:prstGeom prst="ellipse">
            <a:avLst/>
          </a:prstGeom>
          <a:solidFill>
            <a:srgbClr val="FFFF00"/>
          </a:solidFill>
        </p:spPr>
        <p:style>
          <a:lnRef idx="0">
            <a:schemeClr val="accent1"/>
          </a:lnRef>
          <a:fillRef idx="3">
            <a:schemeClr val="accent1"/>
          </a:fillRef>
          <a:effectRef idx="3">
            <a:schemeClr val="accent1"/>
          </a:effectRef>
          <a:fontRef idx="minor">
            <a:schemeClr val="lt1"/>
          </a:fontRef>
        </p:style>
        <p:txBody>
          <a:bodyPr anchor="ctr"/>
          <a:lstStyle/>
          <a:p>
            <a:endParaRPr lang="en-GB">
              <a:solidFill>
                <a:srgbClr val="FFFFFF"/>
              </a:solidFill>
            </a:endParaRPr>
          </a:p>
        </p:txBody>
      </p:sp>
      <p:sp>
        <p:nvSpPr>
          <p:cNvPr id="6" name="Rounded Rectangle 5"/>
          <p:cNvSpPr/>
          <p:nvPr/>
        </p:nvSpPr>
        <p:spPr>
          <a:xfrm>
            <a:off x="2555776" y="2708920"/>
            <a:ext cx="2160240" cy="1224136"/>
          </a:xfrm>
          <a:prstGeom prst="roundRect">
            <a:avLst/>
          </a:prstGeom>
          <a:gradFill>
            <a:gsLst>
              <a:gs pos="0">
                <a:schemeClr val="lt1">
                  <a:tint val="80000"/>
                  <a:satMod val="300000"/>
                </a:schemeClr>
              </a:gs>
              <a:gs pos="100000">
                <a:schemeClr val="lt1">
                  <a:shade val="30000"/>
                  <a:satMod val="200000"/>
                </a:schemeClr>
              </a:gs>
            </a:gsLst>
            <a:path path="circle">
              <a:fillToRect l="50000" t="50000" r="50000" b="50000"/>
            </a:path>
          </a:gradFill>
          <a:ln>
            <a:solidFill>
              <a:schemeClr val="tx2">
                <a:lumMod val="75000"/>
              </a:schemeClr>
            </a:solidFill>
          </a:ln>
          <a:effectLst>
            <a:glow rad="101600">
              <a:schemeClr val="accent1">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anchor="ctr"/>
          <a:lstStyle/>
          <a:p>
            <a:pPr>
              <a:defRPr/>
            </a:pPr>
            <a:r>
              <a:rPr lang="en-GB" sz="3200" b="1">
                <a:solidFill>
                  <a:srgbClr val="FF0000"/>
                </a:solidFill>
                <a:latin typeface="+mj-lt"/>
                <a:cs typeface="Arial" pitchFamily="34" charset="0"/>
              </a:rPr>
              <a:t>Patient</a:t>
            </a:r>
          </a:p>
          <a:p>
            <a:pPr>
              <a:defRPr/>
            </a:pPr>
            <a:r>
              <a:rPr lang="en-GB" sz="1600" b="1">
                <a:solidFill>
                  <a:srgbClr val="FF0000"/>
                </a:solidFill>
                <a:latin typeface="+mj-lt"/>
                <a:cs typeface="Arial" pitchFamily="34" charset="0"/>
              </a:rPr>
              <a:t>Patients Relatives</a:t>
            </a:r>
          </a:p>
        </p:txBody>
      </p:sp>
      <p:sp>
        <p:nvSpPr>
          <p:cNvPr id="7" name="Rounded Rectangle 6"/>
          <p:cNvSpPr/>
          <p:nvPr/>
        </p:nvSpPr>
        <p:spPr>
          <a:xfrm>
            <a:off x="4067175" y="2060575"/>
            <a:ext cx="1009650" cy="360363"/>
          </a:xfrm>
          <a:prstGeom prst="roundRect">
            <a:avLst/>
          </a:prstGeom>
          <a:noFill/>
          <a:ln w="3175">
            <a:solidFill>
              <a:schemeClr val="bg1"/>
            </a:solidFill>
          </a:ln>
        </p:spPr>
        <p:style>
          <a:lnRef idx="2">
            <a:schemeClr val="accent1"/>
          </a:lnRef>
          <a:fillRef idx="1">
            <a:schemeClr val="lt1"/>
          </a:fillRef>
          <a:effectRef idx="0">
            <a:schemeClr val="accent1"/>
          </a:effectRef>
          <a:fontRef idx="minor">
            <a:schemeClr val="dk1"/>
          </a:fontRef>
        </p:style>
        <p:txBody>
          <a:bodyPr anchor="ctr"/>
          <a:lstStyle/>
          <a:p>
            <a:r>
              <a:rPr lang="en-GB" sz="1200" b="1">
                <a:solidFill>
                  <a:schemeClr val="bg1"/>
                </a:solidFill>
                <a:latin typeface="Arial" pitchFamily="34" charset="0"/>
                <a:cs typeface="Arial" pitchFamily="34" charset="0"/>
              </a:rPr>
              <a:t>Fatigue</a:t>
            </a:r>
            <a:endParaRPr lang="en-GB" sz="1200">
              <a:solidFill>
                <a:schemeClr val="bg1"/>
              </a:solidFill>
              <a:latin typeface="Arial" pitchFamily="34" charset="0"/>
              <a:cs typeface="Arial" pitchFamily="34" charset="0"/>
            </a:endParaRPr>
          </a:p>
        </p:txBody>
      </p:sp>
      <p:sp>
        <p:nvSpPr>
          <p:cNvPr id="8" name="Rounded Rectangle 7"/>
          <p:cNvSpPr/>
          <p:nvPr/>
        </p:nvSpPr>
        <p:spPr>
          <a:xfrm>
            <a:off x="5219700" y="2565400"/>
            <a:ext cx="1008063" cy="358775"/>
          </a:xfrm>
          <a:prstGeom prst="roundRect">
            <a:avLst/>
          </a:prstGeom>
          <a:noFill/>
          <a:ln w="3175">
            <a:solidFill>
              <a:schemeClr val="bg1"/>
            </a:solidFill>
          </a:ln>
        </p:spPr>
        <p:style>
          <a:lnRef idx="2">
            <a:schemeClr val="accent1"/>
          </a:lnRef>
          <a:fillRef idx="1">
            <a:schemeClr val="lt1"/>
          </a:fillRef>
          <a:effectRef idx="0">
            <a:schemeClr val="accent1"/>
          </a:effectRef>
          <a:fontRef idx="minor">
            <a:schemeClr val="dk1"/>
          </a:fontRef>
        </p:style>
        <p:txBody>
          <a:bodyPr anchor="ctr"/>
          <a:lstStyle/>
          <a:p>
            <a:r>
              <a:rPr lang="en-GB" sz="1200" b="1">
                <a:solidFill>
                  <a:schemeClr val="bg1"/>
                </a:solidFill>
                <a:latin typeface="Arial" pitchFamily="34" charset="0"/>
                <a:cs typeface="Arial" pitchFamily="34" charset="0"/>
              </a:rPr>
              <a:t>Pain</a:t>
            </a:r>
            <a:endParaRPr lang="en-GB" sz="1200">
              <a:solidFill>
                <a:schemeClr val="bg1"/>
              </a:solidFill>
              <a:latin typeface="Arial" pitchFamily="34" charset="0"/>
              <a:cs typeface="Arial" pitchFamily="34" charset="0"/>
            </a:endParaRPr>
          </a:p>
        </p:txBody>
      </p:sp>
      <p:sp>
        <p:nvSpPr>
          <p:cNvPr id="9" name="Rounded Rectangle 8"/>
          <p:cNvSpPr/>
          <p:nvPr/>
        </p:nvSpPr>
        <p:spPr>
          <a:xfrm>
            <a:off x="5148263" y="3213100"/>
            <a:ext cx="1008062" cy="360363"/>
          </a:xfrm>
          <a:prstGeom prst="roundRect">
            <a:avLst/>
          </a:prstGeom>
          <a:noFill/>
          <a:ln w="3175">
            <a:solidFill>
              <a:schemeClr val="bg1"/>
            </a:solidFill>
          </a:ln>
        </p:spPr>
        <p:style>
          <a:lnRef idx="2">
            <a:schemeClr val="accent1"/>
          </a:lnRef>
          <a:fillRef idx="1">
            <a:schemeClr val="lt1"/>
          </a:fillRef>
          <a:effectRef idx="0">
            <a:schemeClr val="accent1"/>
          </a:effectRef>
          <a:fontRef idx="minor">
            <a:schemeClr val="dk1"/>
          </a:fontRef>
        </p:style>
        <p:txBody>
          <a:bodyPr anchor="ctr"/>
          <a:lstStyle/>
          <a:p>
            <a:r>
              <a:rPr lang="en-GB" sz="1200" b="1">
                <a:solidFill>
                  <a:schemeClr val="bg1"/>
                </a:solidFill>
                <a:latin typeface="Arial" pitchFamily="34" charset="0"/>
                <a:cs typeface="Arial" pitchFamily="34" charset="0"/>
              </a:rPr>
              <a:t>Sleep</a:t>
            </a:r>
            <a:endParaRPr lang="en-GB" sz="1200">
              <a:solidFill>
                <a:schemeClr val="bg1"/>
              </a:solidFill>
              <a:latin typeface="Arial" pitchFamily="34" charset="0"/>
              <a:cs typeface="Arial" pitchFamily="34" charset="0"/>
            </a:endParaRPr>
          </a:p>
        </p:txBody>
      </p:sp>
      <p:sp>
        <p:nvSpPr>
          <p:cNvPr id="10" name="Rounded Rectangle 9"/>
          <p:cNvSpPr/>
          <p:nvPr/>
        </p:nvSpPr>
        <p:spPr>
          <a:xfrm>
            <a:off x="5219700" y="3789363"/>
            <a:ext cx="1008063" cy="360362"/>
          </a:xfrm>
          <a:prstGeom prst="roundRect">
            <a:avLst/>
          </a:prstGeom>
          <a:noFill/>
          <a:ln w="3175">
            <a:solidFill>
              <a:schemeClr val="bg1"/>
            </a:solidFill>
          </a:ln>
        </p:spPr>
        <p:style>
          <a:lnRef idx="2">
            <a:schemeClr val="accent1"/>
          </a:lnRef>
          <a:fillRef idx="1">
            <a:schemeClr val="lt1"/>
          </a:fillRef>
          <a:effectRef idx="0">
            <a:schemeClr val="accent1"/>
          </a:effectRef>
          <a:fontRef idx="minor">
            <a:schemeClr val="dk1"/>
          </a:fontRef>
        </p:style>
        <p:txBody>
          <a:bodyPr anchor="ctr"/>
          <a:lstStyle/>
          <a:p>
            <a:r>
              <a:rPr lang="en-GB" sz="1200" b="1">
                <a:solidFill>
                  <a:schemeClr val="bg1"/>
                </a:solidFill>
                <a:latin typeface="Arial" pitchFamily="34" charset="0"/>
                <a:cs typeface="Arial" pitchFamily="34" charset="0"/>
              </a:rPr>
              <a:t>Mobility</a:t>
            </a:r>
            <a:endParaRPr lang="en-GB" sz="1200">
              <a:solidFill>
                <a:schemeClr val="bg1"/>
              </a:solidFill>
              <a:latin typeface="Arial" pitchFamily="34" charset="0"/>
              <a:cs typeface="Arial" pitchFamily="34" charset="0"/>
            </a:endParaRPr>
          </a:p>
        </p:txBody>
      </p:sp>
      <p:sp>
        <p:nvSpPr>
          <p:cNvPr id="11" name="Rounded Rectangle 10"/>
          <p:cNvSpPr/>
          <p:nvPr/>
        </p:nvSpPr>
        <p:spPr>
          <a:xfrm>
            <a:off x="755650" y="3500438"/>
            <a:ext cx="1368425" cy="360362"/>
          </a:xfrm>
          <a:prstGeom prst="roundRect">
            <a:avLst/>
          </a:prstGeom>
          <a:noFill/>
          <a:ln w="3175">
            <a:solidFill>
              <a:schemeClr val="bg1"/>
            </a:solidFill>
          </a:ln>
        </p:spPr>
        <p:style>
          <a:lnRef idx="2">
            <a:schemeClr val="accent1"/>
          </a:lnRef>
          <a:fillRef idx="1">
            <a:schemeClr val="lt1"/>
          </a:fillRef>
          <a:effectRef idx="0">
            <a:schemeClr val="accent1"/>
          </a:effectRef>
          <a:fontRef idx="minor">
            <a:schemeClr val="dk1"/>
          </a:fontRef>
        </p:style>
        <p:txBody>
          <a:bodyPr anchor="ctr"/>
          <a:lstStyle/>
          <a:p>
            <a:r>
              <a:rPr lang="en-GB" sz="1200" b="1">
                <a:solidFill>
                  <a:schemeClr val="bg1"/>
                </a:solidFill>
                <a:latin typeface="Arial" pitchFamily="34" charset="0"/>
                <a:cs typeface="Arial" pitchFamily="34" charset="0"/>
              </a:rPr>
              <a:t>Co-Morbidities</a:t>
            </a:r>
            <a:endParaRPr lang="en-GB" sz="1200">
              <a:solidFill>
                <a:schemeClr val="bg1"/>
              </a:solidFill>
              <a:latin typeface="Arial" pitchFamily="34" charset="0"/>
              <a:cs typeface="Arial" pitchFamily="34" charset="0"/>
            </a:endParaRPr>
          </a:p>
        </p:txBody>
      </p:sp>
      <p:sp>
        <p:nvSpPr>
          <p:cNvPr id="12" name="Rounded Rectangle 11"/>
          <p:cNvSpPr/>
          <p:nvPr/>
        </p:nvSpPr>
        <p:spPr>
          <a:xfrm>
            <a:off x="784379" y="4149080"/>
            <a:ext cx="1915413" cy="504056"/>
          </a:xfrm>
          <a:prstGeom prst="roundRect">
            <a:avLst/>
          </a:prstGeom>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2000">
                <a:solidFill>
                  <a:schemeClr val="tx1"/>
                </a:solidFill>
                <a:latin typeface="Arial" pitchFamily="34" charset="0"/>
                <a:cs typeface="Arial" pitchFamily="34" charset="0"/>
              </a:rPr>
              <a:t>Mood</a:t>
            </a:r>
          </a:p>
        </p:txBody>
      </p:sp>
      <p:sp>
        <p:nvSpPr>
          <p:cNvPr id="13" name="Rounded Rectangle 12"/>
          <p:cNvSpPr/>
          <p:nvPr/>
        </p:nvSpPr>
        <p:spPr>
          <a:xfrm>
            <a:off x="2843212" y="188640"/>
            <a:ext cx="3529013" cy="865188"/>
          </a:xfrm>
          <a:prstGeom prst="roundRect">
            <a:avLst/>
          </a:prstGeom>
          <a:noFill/>
          <a:ln w="3175">
            <a:noFill/>
          </a:ln>
        </p:spPr>
        <p:style>
          <a:lnRef idx="2">
            <a:schemeClr val="accent1"/>
          </a:lnRef>
          <a:fillRef idx="1">
            <a:schemeClr val="lt1"/>
          </a:fillRef>
          <a:effectRef idx="0">
            <a:schemeClr val="accent1"/>
          </a:effectRef>
          <a:fontRef idx="minor">
            <a:schemeClr val="dk1"/>
          </a:fontRef>
        </p:style>
        <p:txBody>
          <a:bodyPr anchor="ctr"/>
          <a:lstStyle/>
          <a:p>
            <a:pPr algn="ctr"/>
            <a:r>
              <a:rPr lang="en-GB" sz="4000" b="1" dirty="0">
                <a:solidFill>
                  <a:srgbClr val="FFFF00"/>
                </a:solidFill>
                <a:latin typeface="Arial" pitchFamily="34" charset="0"/>
                <a:cs typeface="Arial" pitchFamily="34" charset="0"/>
              </a:rPr>
              <a:t>WELL BEING</a:t>
            </a:r>
            <a:endParaRPr lang="en-GB" sz="4000" dirty="0">
              <a:solidFill>
                <a:srgbClr val="FFFF00"/>
              </a:solidFill>
              <a:latin typeface="Arial" pitchFamily="34" charset="0"/>
              <a:cs typeface="Arial" pitchFamily="34" charset="0"/>
            </a:endParaRPr>
          </a:p>
        </p:txBody>
      </p:sp>
      <p:sp>
        <p:nvSpPr>
          <p:cNvPr id="14" name="Rounded Rectangle 13"/>
          <p:cNvSpPr/>
          <p:nvPr/>
        </p:nvSpPr>
        <p:spPr>
          <a:xfrm>
            <a:off x="6425846" y="4632030"/>
            <a:ext cx="1512888" cy="504825"/>
          </a:xfrm>
          <a:prstGeom prst="roundRect">
            <a:avLst/>
          </a:prstGeom>
          <a:noFill/>
          <a:ln w="3175">
            <a:noFill/>
          </a:ln>
        </p:spPr>
        <p:style>
          <a:lnRef idx="2">
            <a:schemeClr val="accent1"/>
          </a:lnRef>
          <a:fillRef idx="1">
            <a:schemeClr val="lt1"/>
          </a:fillRef>
          <a:effectRef idx="0">
            <a:schemeClr val="accent1"/>
          </a:effectRef>
          <a:fontRef idx="minor">
            <a:schemeClr val="dk1"/>
          </a:fontRef>
        </p:style>
        <p:txBody>
          <a:bodyPr anchor="ctr"/>
          <a:lstStyle/>
          <a:p>
            <a:pPr algn="ctr"/>
            <a:r>
              <a:rPr lang="en-GB" sz="1200" b="1" u="sng" dirty="0">
                <a:solidFill>
                  <a:schemeClr val="accent6"/>
                </a:solidFill>
                <a:latin typeface="Arial" pitchFamily="34" charset="0"/>
                <a:cs typeface="Arial" pitchFamily="34" charset="0"/>
              </a:rPr>
              <a:t>MEDICAL </a:t>
            </a:r>
          </a:p>
          <a:p>
            <a:pPr algn="ctr"/>
            <a:r>
              <a:rPr lang="en-GB" sz="1200" b="1" u="sng" dirty="0">
                <a:solidFill>
                  <a:schemeClr val="accent6"/>
                </a:solidFill>
                <a:latin typeface="Arial" pitchFamily="34" charset="0"/>
                <a:cs typeface="Arial" pitchFamily="34" charset="0"/>
              </a:rPr>
              <a:t>THERAPUTIC</a:t>
            </a:r>
          </a:p>
          <a:p>
            <a:pPr algn="ctr"/>
            <a:r>
              <a:rPr lang="en-GB" sz="1200" b="1" u="sng" dirty="0">
                <a:solidFill>
                  <a:schemeClr val="accent6"/>
                </a:solidFill>
                <a:latin typeface="Arial" pitchFamily="34" charset="0"/>
                <a:cs typeface="Arial" pitchFamily="34" charset="0"/>
              </a:rPr>
              <a:t>INTERVENTIONS</a:t>
            </a:r>
            <a:endParaRPr lang="en-GB" sz="1200" u="sng" dirty="0">
              <a:solidFill>
                <a:schemeClr val="accent6"/>
              </a:solidFill>
              <a:latin typeface="Arial" pitchFamily="34" charset="0"/>
              <a:cs typeface="Arial" pitchFamily="34" charset="0"/>
            </a:endParaRPr>
          </a:p>
        </p:txBody>
      </p:sp>
      <p:sp>
        <p:nvSpPr>
          <p:cNvPr id="15" name="Rounded Rectangle 14"/>
          <p:cNvSpPr/>
          <p:nvPr/>
        </p:nvSpPr>
        <p:spPr>
          <a:xfrm>
            <a:off x="4067175" y="4365625"/>
            <a:ext cx="1512888" cy="358775"/>
          </a:xfrm>
          <a:prstGeom prst="roundRect">
            <a:avLst/>
          </a:prstGeom>
          <a:noFill/>
          <a:ln w="3175">
            <a:solidFill>
              <a:schemeClr val="bg1"/>
            </a:solidFill>
          </a:ln>
        </p:spPr>
        <p:style>
          <a:lnRef idx="2">
            <a:schemeClr val="accent1"/>
          </a:lnRef>
          <a:fillRef idx="1">
            <a:schemeClr val="lt1"/>
          </a:fillRef>
          <a:effectRef idx="0">
            <a:schemeClr val="accent1"/>
          </a:effectRef>
          <a:fontRef idx="minor">
            <a:schemeClr val="dk1"/>
          </a:fontRef>
        </p:style>
        <p:txBody>
          <a:bodyPr anchor="ctr"/>
          <a:lstStyle/>
          <a:p>
            <a:r>
              <a:rPr lang="en-GB" sz="1200" b="1">
                <a:solidFill>
                  <a:schemeClr val="bg1"/>
                </a:solidFill>
                <a:latin typeface="Arial" pitchFamily="34" charset="0"/>
                <a:cs typeface="Arial" pitchFamily="34" charset="0"/>
              </a:rPr>
              <a:t>Neuro-Endocrine Dysfunction</a:t>
            </a:r>
            <a:endParaRPr lang="en-GB" sz="1200">
              <a:solidFill>
                <a:schemeClr val="bg1"/>
              </a:solidFill>
              <a:latin typeface="Arial" pitchFamily="34" charset="0"/>
              <a:cs typeface="Arial" pitchFamily="34" charset="0"/>
            </a:endParaRPr>
          </a:p>
        </p:txBody>
      </p:sp>
      <p:sp>
        <p:nvSpPr>
          <p:cNvPr id="18" name="Rounded Rectangle 17"/>
          <p:cNvSpPr/>
          <p:nvPr/>
        </p:nvSpPr>
        <p:spPr>
          <a:xfrm>
            <a:off x="6893158" y="5179585"/>
            <a:ext cx="648072" cy="317310"/>
          </a:xfrm>
          <a:prstGeom prst="roundRect">
            <a:avLst/>
          </a:prstGeom>
          <a:noFill/>
          <a:ln w="63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anchor="ctr"/>
          <a:lstStyle/>
          <a:p>
            <a:r>
              <a:rPr lang="en-GB" sz="1400" b="1" dirty="0">
                <a:solidFill>
                  <a:schemeClr val="accent6"/>
                </a:solidFill>
                <a:latin typeface="Arial" pitchFamily="34" charset="0"/>
                <a:cs typeface="Arial" pitchFamily="34" charset="0"/>
              </a:rPr>
              <a:t>PPP</a:t>
            </a:r>
            <a:endParaRPr lang="en-GB" sz="1400" dirty="0">
              <a:solidFill>
                <a:schemeClr val="accent6"/>
              </a:solidFill>
              <a:latin typeface="Arial" pitchFamily="34" charset="0"/>
              <a:cs typeface="Arial" pitchFamily="34" charset="0"/>
            </a:endParaRPr>
          </a:p>
        </p:txBody>
      </p:sp>
      <p:sp>
        <p:nvSpPr>
          <p:cNvPr id="19" name="Rounded Rectangle 18"/>
          <p:cNvSpPr/>
          <p:nvPr/>
        </p:nvSpPr>
        <p:spPr>
          <a:xfrm>
            <a:off x="1692275" y="2060575"/>
            <a:ext cx="1008063" cy="360363"/>
          </a:xfrm>
          <a:prstGeom prst="roundRect">
            <a:avLst/>
          </a:prstGeom>
          <a:noFill/>
          <a:ln w="3175">
            <a:solidFill>
              <a:schemeClr val="bg1"/>
            </a:solidFill>
          </a:ln>
        </p:spPr>
        <p:style>
          <a:lnRef idx="2">
            <a:schemeClr val="accent1"/>
          </a:lnRef>
          <a:fillRef idx="1">
            <a:schemeClr val="lt1"/>
          </a:fillRef>
          <a:effectRef idx="0">
            <a:schemeClr val="accent1"/>
          </a:effectRef>
          <a:fontRef idx="minor">
            <a:schemeClr val="dk1"/>
          </a:fontRef>
        </p:style>
        <p:txBody>
          <a:bodyPr anchor="ctr"/>
          <a:lstStyle/>
          <a:p>
            <a:r>
              <a:rPr lang="en-GB" sz="1200" b="1">
                <a:solidFill>
                  <a:schemeClr val="bg1"/>
                </a:solidFill>
                <a:latin typeface="Arial" pitchFamily="34" charset="0"/>
                <a:cs typeface="Arial" pitchFamily="34" charset="0"/>
              </a:rPr>
              <a:t>Sexual dysfunction</a:t>
            </a:r>
            <a:endParaRPr lang="en-GB" sz="1200">
              <a:solidFill>
                <a:schemeClr val="bg1"/>
              </a:solidFill>
              <a:latin typeface="Arial" pitchFamily="34" charset="0"/>
              <a:cs typeface="Arial" pitchFamily="34" charset="0"/>
            </a:endParaRPr>
          </a:p>
        </p:txBody>
      </p:sp>
      <p:sp>
        <p:nvSpPr>
          <p:cNvPr id="20" name="Rounded Rectangle 19"/>
          <p:cNvSpPr/>
          <p:nvPr/>
        </p:nvSpPr>
        <p:spPr>
          <a:xfrm>
            <a:off x="971550" y="2781300"/>
            <a:ext cx="1008063" cy="360363"/>
          </a:xfrm>
          <a:prstGeom prst="roundRect">
            <a:avLst/>
          </a:prstGeom>
          <a:noFill/>
          <a:ln w="3175">
            <a:solidFill>
              <a:schemeClr val="bg1"/>
            </a:solidFill>
          </a:ln>
        </p:spPr>
        <p:style>
          <a:lnRef idx="2">
            <a:schemeClr val="accent1"/>
          </a:lnRef>
          <a:fillRef idx="1">
            <a:schemeClr val="lt1"/>
          </a:fillRef>
          <a:effectRef idx="0">
            <a:schemeClr val="accent1"/>
          </a:effectRef>
          <a:fontRef idx="minor">
            <a:schemeClr val="dk1"/>
          </a:fontRef>
        </p:style>
        <p:txBody>
          <a:bodyPr anchor="ctr"/>
          <a:lstStyle/>
          <a:p>
            <a:r>
              <a:rPr lang="en-GB" sz="1200" b="1">
                <a:solidFill>
                  <a:schemeClr val="bg1"/>
                </a:solidFill>
                <a:latin typeface="Arial" pitchFamily="34" charset="0"/>
                <a:cs typeface="Arial" pitchFamily="34" charset="0"/>
              </a:rPr>
              <a:t>Motivation</a:t>
            </a:r>
            <a:endParaRPr lang="en-GB" sz="1200">
              <a:solidFill>
                <a:schemeClr val="bg1"/>
              </a:solidFill>
              <a:latin typeface="Arial" pitchFamily="34" charset="0"/>
              <a:cs typeface="Arial" pitchFamily="34" charset="0"/>
            </a:endParaRPr>
          </a:p>
        </p:txBody>
      </p:sp>
      <p:cxnSp>
        <p:nvCxnSpPr>
          <p:cNvPr id="21" name="Straight Connector 20"/>
          <p:cNvCxnSpPr/>
          <p:nvPr/>
        </p:nvCxnSpPr>
        <p:spPr>
          <a:xfrm rot="5400000">
            <a:off x="3186906" y="2259807"/>
            <a:ext cx="8969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7" idx="2"/>
          </p:cNvCxnSpPr>
          <p:nvPr/>
        </p:nvCxnSpPr>
        <p:spPr>
          <a:xfrm rot="5400000">
            <a:off x="4392613" y="2528888"/>
            <a:ext cx="287337" cy="71437"/>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8" idx="1"/>
          </p:cNvCxnSpPr>
          <p:nvPr/>
        </p:nvCxnSpPr>
        <p:spPr>
          <a:xfrm rot="10800000" flipV="1">
            <a:off x="4859338" y="2744788"/>
            <a:ext cx="360362" cy="1079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9" idx="1"/>
          </p:cNvCxnSpPr>
          <p:nvPr/>
        </p:nvCxnSpPr>
        <p:spPr>
          <a:xfrm rot="10800000">
            <a:off x="4859338" y="3392488"/>
            <a:ext cx="2889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0" idx="1"/>
          </p:cNvCxnSpPr>
          <p:nvPr/>
        </p:nvCxnSpPr>
        <p:spPr>
          <a:xfrm rot="10800000">
            <a:off x="4859338" y="3860800"/>
            <a:ext cx="360362" cy="1079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15" idx="0"/>
          </p:cNvCxnSpPr>
          <p:nvPr/>
        </p:nvCxnSpPr>
        <p:spPr>
          <a:xfrm rot="16200000" flipV="1">
            <a:off x="4446588" y="3987800"/>
            <a:ext cx="431800" cy="3238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flipH="1" flipV="1">
            <a:off x="2861866" y="4509540"/>
            <a:ext cx="11160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flipH="1" flipV="1">
            <a:off x="1968500" y="3633788"/>
            <a:ext cx="288925" cy="7429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11" idx="3"/>
          </p:cNvCxnSpPr>
          <p:nvPr/>
        </p:nvCxnSpPr>
        <p:spPr>
          <a:xfrm flipV="1">
            <a:off x="2124075" y="3644900"/>
            <a:ext cx="287338" cy="3651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20" idx="3"/>
          </p:cNvCxnSpPr>
          <p:nvPr/>
        </p:nvCxnSpPr>
        <p:spPr>
          <a:xfrm>
            <a:off x="1979613" y="2960688"/>
            <a:ext cx="431800" cy="365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16200000" flipH="1">
            <a:off x="2159795" y="2456656"/>
            <a:ext cx="360362" cy="2889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ounded Rectangle 31"/>
          <p:cNvSpPr/>
          <p:nvPr/>
        </p:nvSpPr>
        <p:spPr>
          <a:xfrm>
            <a:off x="395536" y="2708920"/>
            <a:ext cx="1915413" cy="504056"/>
          </a:xfrm>
          <a:prstGeom prst="roundRect">
            <a:avLst/>
          </a:prstGeom>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2000">
                <a:solidFill>
                  <a:schemeClr val="tx1"/>
                </a:solidFill>
                <a:latin typeface="Arial" pitchFamily="34" charset="0"/>
                <a:cs typeface="Arial" pitchFamily="34" charset="0"/>
              </a:rPr>
              <a:t>Motivation</a:t>
            </a:r>
          </a:p>
        </p:txBody>
      </p:sp>
      <p:sp>
        <p:nvSpPr>
          <p:cNvPr id="33" name="Rounded Rectangle 32"/>
          <p:cNvSpPr/>
          <p:nvPr/>
        </p:nvSpPr>
        <p:spPr>
          <a:xfrm>
            <a:off x="251520" y="3428999"/>
            <a:ext cx="2059429" cy="576263"/>
          </a:xfrm>
          <a:prstGeom prst="roundRect">
            <a:avLst/>
          </a:prstGeom>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2000" dirty="0">
                <a:solidFill>
                  <a:schemeClr val="tx1"/>
                </a:solidFill>
                <a:latin typeface="Arial" pitchFamily="34" charset="0"/>
                <a:cs typeface="Arial" pitchFamily="34" charset="0"/>
              </a:rPr>
              <a:t>Co-morbidities</a:t>
            </a:r>
          </a:p>
        </p:txBody>
      </p:sp>
      <p:sp>
        <p:nvSpPr>
          <p:cNvPr id="34" name="Rounded Rectangle 33"/>
          <p:cNvSpPr/>
          <p:nvPr/>
        </p:nvSpPr>
        <p:spPr>
          <a:xfrm>
            <a:off x="3851920" y="1935882"/>
            <a:ext cx="1915413" cy="504056"/>
          </a:xfrm>
          <a:prstGeom prst="roundRect">
            <a:avLst/>
          </a:prstGeom>
          <a:gradFill>
            <a:gsLst>
              <a:gs pos="0">
                <a:srgbClr val="FFFFFF"/>
              </a:gs>
              <a:gs pos="7001">
                <a:srgbClr val="E6E6E6"/>
              </a:gs>
              <a:gs pos="32001">
                <a:srgbClr val="7D8496"/>
              </a:gs>
              <a:gs pos="47000">
                <a:srgbClr val="E6E6E6"/>
              </a:gs>
              <a:gs pos="85001">
                <a:srgbClr val="7D8496"/>
              </a:gs>
              <a:gs pos="100000">
                <a:srgbClr val="E6E6E6"/>
              </a:gs>
            </a:gsLst>
            <a:lin ang="5400000" scaled="0"/>
          </a:gradFill>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2000">
                <a:solidFill>
                  <a:schemeClr val="tx1"/>
                </a:solidFill>
                <a:latin typeface="Arial" pitchFamily="34" charset="0"/>
                <a:cs typeface="Arial" pitchFamily="34" charset="0"/>
              </a:rPr>
              <a:t>Fatigue</a:t>
            </a:r>
          </a:p>
        </p:txBody>
      </p:sp>
      <p:sp>
        <p:nvSpPr>
          <p:cNvPr id="35" name="Rounded Rectangle 34"/>
          <p:cNvSpPr/>
          <p:nvPr/>
        </p:nvSpPr>
        <p:spPr>
          <a:xfrm>
            <a:off x="4932040" y="2492896"/>
            <a:ext cx="1915413" cy="504056"/>
          </a:xfrm>
          <a:prstGeom prst="roundRect">
            <a:avLst/>
          </a:prstGeom>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2000">
                <a:solidFill>
                  <a:schemeClr val="tx1"/>
                </a:solidFill>
                <a:latin typeface="Arial" pitchFamily="34" charset="0"/>
                <a:cs typeface="Arial" pitchFamily="34" charset="0"/>
              </a:rPr>
              <a:t>Pain</a:t>
            </a:r>
          </a:p>
        </p:txBody>
      </p:sp>
      <p:sp>
        <p:nvSpPr>
          <p:cNvPr id="36" name="Rounded Rectangle 35"/>
          <p:cNvSpPr/>
          <p:nvPr/>
        </p:nvSpPr>
        <p:spPr>
          <a:xfrm>
            <a:off x="5004048" y="3140968"/>
            <a:ext cx="1915413" cy="504056"/>
          </a:xfrm>
          <a:prstGeom prst="roundRect">
            <a:avLst/>
          </a:prstGeom>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2000">
                <a:solidFill>
                  <a:schemeClr val="tx1"/>
                </a:solidFill>
                <a:latin typeface="Arial" pitchFamily="34" charset="0"/>
                <a:cs typeface="Arial" pitchFamily="34" charset="0"/>
              </a:rPr>
              <a:t>Sleep</a:t>
            </a:r>
          </a:p>
        </p:txBody>
      </p:sp>
      <p:sp>
        <p:nvSpPr>
          <p:cNvPr id="37" name="Rounded Rectangle 36"/>
          <p:cNvSpPr/>
          <p:nvPr/>
        </p:nvSpPr>
        <p:spPr>
          <a:xfrm>
            <a:off x="5004048" y="3717032"/>
            <a:ext cx="1915413" cy="504056"/>
          </a:xfrm>
          <a:prstGeom prst="roundRect">
            <a:avLst/>
          </a:prstGeom>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2000">
                <a:solidFill>
                  <a:schemeClr val="tx1"/>
                </a:solidFill>
                <a:latin typeface="Arial" pitchFamily="34" charset="0"/>
                <a:cs typeface="Arial" pitchFamily="34" charset="0"/>
              </a:rPr>
              <a:t>Mobility</a:t>
            </a:r>
          </a:p>
        </p:txBody>
      </p:sp>
      <p:sp>
        <p:nvSpPr>
          <p:cNvPr id="38" name="Rounded Rectangle 37"/>
          <p:cNvSpPr/>
          <p:nvPr/>
        </p:nvSpPr>
        <p:spPr>
          <a:xfrm>
            <a:off x="3923927" y="4293095"/>
            <a:ext cx="2232397" cy="702409"/>
          </a:xfrm>
          <a:prstGeom prst="roundRect">
            <a:avLst/>
          </a:prstGeom>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1800">
                <a:solidFill>
                  <a:schemeClr val="tx1"/>
                </a:solidFill>
                <a:latin typeface="Arial" pitchFamily="34" charset="0"/>
                <a:cs typeface="Arial" pitchFamily="34" charset="0"/>
              </a:rPr>
              <a:t>Neuro-Endocrine Dysfunction</a:t>
            </a:r>
          </a:p>
        </p:txBody>
      </p:sp>
      <p:sp>
        <p:nvSpPr>
          <p:cNvPr id="39" name="Rounded Rectangle 38"/>
          <p:cNvSpPr/>
          <p:nvPr/>
        </p:nvSpPr>
        <p:spPr>
          <a:xfrm>
            <a:off x="1331640" y="1959124"/>
            <a:ext cx="1915413" cy="504056"/>
          </a:xfrm>
          <a:prstGeom prst="roundRect">
            <a:avLst/>
          </a:prstGeom>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1400" b="1">
                <a:solidFill>
                  <a:schemeClr val="tx1"/>
                </a:solidFill>
                <a:latin typeface="Arial" pitchFamily="34" charset="0"/>
                <a:cs typeface="Arial" pitchFamily="34" charset="0"/>
              </a:rPr>
              <a:t>Sexual Dysfunction</a:t>
            </a:r>
          </a:p>
        </p:txBody>
      </p:sp>
      <p:sp>
        <p:nvSpPr>
          <p:cNvPr id="40" name="Rounded Rectangle 39"/>
          <p:cNvSpPr/>
          <p:nvPr/>
        </p:nvSpPr>
        <p:spPr>
          <a:xfrm>
            <a:off x="2170235" y="5136855"/>
            <a:ext cx="2376264" cy="720080"/>
          </a:xfrm>
          <a:prstGeom prst="roundRect">
            <a:avLst/>
          </a:prstGeom>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1400">
                <a:solidFill>
                  <a:schemeClr val="tx1"/>
                </a:solidFill>
                <a:latin typeface="Arial" pitchFamily="34" charset="0"/>
                <a:cs typeface="Arial" pitchFamily="34" charset="0"/>
              </a:rPr>
              <a:t>Work/economy</a:t>
            </a:r>
          </a:p>
          <a:p>
            <a:pPr>
              <a:defRPr/>
            </a:pPr>
            <a:r>
              <a:rPr lang="en-GB" sz="1400">
                <a:solidFill>
                  <a:schemeClr val="tx1"/>
                </a:solidFill>
                <a:latin typeface="Arial" pitchFamily="34" charset="0"/>
                <a:cs typeface="Arial" pitchFamily="34" charset="0"/>
              </a:rPr>
              <a:t>Economic Empowerment</a:t>
            </a:r>
          </a:p>
        </p:txBody>
      </p:sp>
      <p:sp>
        <p:nvSpPr>
          <p:cNvPr id="41" name="Rounded Rectangle 40"/>
          <p:cNvSpPr/>
          <p:nvPr/>
        </p:nvSpPr>
        <p:spPr>
          <a:xfrm>
            <a:off x="2555776" y="1196752"/>
            <a:ext cx="2232248" cy="648072"/>
          </a:xfrm>
          <a:prstGeom prst="roundRect">
            <a:avLst/>
          </a:prstGeom>
          <a:gradFill>
            <a:gsLst>
              <a:gs pos="0">
                <a:srgbClr val="FFFFFF"/>
              </a:gs>
              <a:gs pos="7001">
                <a:srgbClr val="E6E6E6"/>
              </a:gs>
              <a:gs pos="32001">
                <a:srgbClr val="7D8496"/>
              </a:gs>
              <a:gs pos="47000">
                <a:srgbClr val="E6E6E6"/>
              </a:gs>
              <a:gs pos="85001">
                <a:srgbClr val="7D8496"/>
              </a:gs>
              <a:gs pos="100000">
                <a:srgbClr val="E6E6E6"/>
              </a:gs>
            </a:gsLst>
            <a:lin ang="5400000" scaled="0"/>
          </a:gradFill>
          <a:ln/>
        </p:spPr>
        <p:style>
          <a:lnRef idx="0">
            <a:schemeClr val="accent2"/>
          </a:lnRef>
          <a:fillRef idx="1003">
            <a:schemeClr val="lt1"/>
          </a:fillRef>
          <a:effectRef idx="3">
            <a:schemeClr val="accent2"/>
          </a:effectRef>
          <a:fontRef idx="minor">
            <a:schemeClr val="lt1"/>
          </a:fontRef>
        </p:style>
        <p:txBody>
          <a:bodyPr anchor="ctr"/>
          <a:lstStyle/>
          <a:p>
            <a:pPr>
              <a:defRPr/>
            </a:pPr>
            <a:r>
              <a:rPr lang="en-GB" sz="1600" dirty="0">
                <a:solidFill>
                  <a:schemeClr val="tx1"/>
                </a:solidFill>
                <a:latin typeface="Arial" pitchFamily="34" charset="0"/>
                <a:cs typeface="Arial" pitchFamily="34" charset="0"/>
              </a:rPr>
              <a:t>Social interactions</a:t>
            </a:r>
          </a:p>
          <a:p>
            <a:pPr>
              <a:defRPr/>
            </a:pPr>
            <a:r>
              <a:rPr lang="en-GB" sz="1600" dirty="0">
                <a:solidFill>
                  <a:schemeClr val="tx1"/>
                </a:solidFill>
                <a:latin typeface="Arial" pitchFamily="34" charset="0"/>
                <a:cs typeface="Arial" pitchFamily="34" charset="0"/>
              </a:rPr>
              <a:t>Social worth</a:t>
            </a:r>
          </a:p>
        </p:txBody>
      </p:sp>
      <p:sp>
        <p:nvSpPr>
          <p:cNvPr id="43" name="Oval 42"/>
          <p:cNvSpPr/>
          <p:nvPr/>
        </p:nvSpPr>
        <p:spPr>
          <a:xfrm>
            <a:off x="6847453" y="1701217"/>
            <a:ext cx="2124075" cy="2087139"/>
          </a:xfrm>
          <a:prstGeom prst="ellipse">
            <a:avLst/>
          </a:prstGeom>
          <a:solidFill>
            <a:srgbClr val="FFFF00"/>
          </a:solidFill>
        </p:spPr>
        <p:style>
          <a:lnRef idx="0">
            <a:schemeClr val="accent1"/>
          </a:lnRef>
          <a:fillRef idx="3">
            <a:schemeClr val="accent1"/>
          </a:fillRef>
          <a:effectRef idx="3">
            <a:schemeClr val="accent1"/>
          </a:effectRef>
          <a:fontRef idx="minor">
            <a:schemeClr val="lt1"/>
          </a:fontRef>
        </p:style>
        <p:txBody>
          <a:bodyPr anchor="ctr"/>
          <a:lstStyle/>
          <a:p>
            <a:endParaRPr lang="en-GB">
              <a:solidFill>
                <a:srgbClr val="FFFFFF"/>
              </a:solidFill>
            </a:endParaRPr>
          </a:p>
        </p:txBody>
      </p:sp>
      <p:sp>
        <p:nvSpPr>
          <p:cNvPr id="3" name="TextBox 2"/>
          <p:cNvSpPr txBox="1"/>
          <p:nvPr/>
        </p:nvSpPr>
        <p:spPr>
          <a:xfrm>
            <a:off x="6934269" y="2220762"/>
            <a:ext cx="2124074" cy="1384995"/>
          </a:xfrm>
          <a:prstGeom prst="rect">
            <a:avLst/>
          </a:prstGeom>
          <a:noFill/>
        </p:spPr>
        <p:txBody>
          <a:bodyPr wrap="square" rtlCol="0">
            <a:spAutoFit/>
          </a:bodyPr>
          <a:lstStyle/>
          <a:p>
            <a:r>
              <a:rPr lang="en-GB" sz="1600" dirty="0" smtClean="0">
                <a:solidFill>
                  <a:schemeClr val="accent6"/>
                </a:solidFill>
              </a:rPr>
              <a:t>Self Management</a:t>
            </a:r>
          </a:p>
          <a:p>
            <a:pPr algn="ctr"/>
            <a:r>
              <a:rPr lang="en-GB" sz="1600" dirty="0" smtClean="0">
                <a:solidFill>
                  <a:schemeClr val="accent6"/>
                </a:solidFill>
              </a:rPr>
              <a:t>PPP</a:t>
            </a:r>
          </a:p>
          <a:p>
            <a:pPr algn="ctr"/>
            <a:r>
              <a:rPr lang="en-GB" sz="1200" dirty="0" smtClean="0">
                <a:solidFill>
                  <a:schemeClr val="accent6"/>
                </a:solidFill>
              </a:rPr>
              <a:t>Pharmacological</a:t>
            </a:r>
          </a:p>
          <a:p>
            <a:pPr algn="ctr"/>
            <a:r>
              <a:rPr lang="en-GB" sz="1200" dirty="0" smtClean="0">
                <a:solidFill>
                  <a:schemeClr val="accent6"/>
                </a:solidFill>
              </a:rPr>
              <a:t>Physical/Physiological</a:t>
            </a:r>
          </a:p>
          <a:p>
            <a:pPr algn="ctr"/>
            <a:r>
              <a:rPr lang="en-GB" sz="1200" dirty="0" smtClean="0">
                <a:solidFill>
                  <a:schemeClr val="accent6"/>
                </a:solidFill>
              </a:rPr>
              <a:t>Psychological</a:t>
            </a:r>
          </a:p>
          <a:p>
            <a:pPr algn="ctr"/>
            <a:endParaRPr lang="en-GB" sz="16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68313" y="333375"/>
            <a:ext cx="8229600" cy="792163"/>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a:lstStyle>
          <a:p>
            <a:pPr eaLnBrk="1" hangingPunct="1"/>
            <a:r>
              <a:rPr lang="en-GB" sz="2800" b="1" kern="0" smtClean="0">
                <a:solidFill>
                  <a:srgbClr val="FFFF00"/>
                </a:solidFill>
                <a:latin typeface="Tahoma" pitchFamily="34" charset="0"/>
              </a:rPr>
              <a:t>Summary</a:t>
            </a:r>
            <a:endParaRPr lang="en-GB" b="1" kern="0" dirty="0" smtClean="0">
              <a:latin typeface="Tahoma" pitchFamily="34" charset="0"/>
            </a:endParaRPr>
          </a:p>
        </p:txBody>
      </p:sp>
      <p:sp>
        <p:nvSpPr>
          <p:cNvPr id="3" name="Rectangle 3"/>
          <p:cNvSpPr txBox="1">
            <a:spLocks noChangeArrowheads="1"/>
          </p:cNvSpPr>
          <p:nvPr/>
        </p:nvSpPr>
        <p:spPr>
          <a:xfrm>
            <a:off x="684213" y="1557338"/>
            <a:ext cx="7991475" cy="4176712"/>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r>
              <a:rPr lang="en-GB" sz="2400" b="0" kern="0" dirty="0" smtClean="0">
                <a:solidFill>
                  <a:schemeClr val="bg1"/>
                </a:solidFill>
                <a:latin typeface="Tahoma" pitchFamily="34" charset="0"/>
              </a:rPr>
              <a:t>As far as the brain is concerned pain is pain is pain.</a:t>
            </a:r>
          </a:p>
          <a:p>
            <a:pPr eaLnBrk="1" hangingPunct="1"/>
            <a:r>
              <a:rPr lang="en-GB" sz="2400" b="0" kern="0" dirty="0" smtClean="0">
                <a:solidFill>
                  <a:schemeClr val="bg1"/>
                </a:solidFill>
                <a:latin typeface="Tahoma" pitchFamily="34" charset="0"/>
              </a:rPr>
              <a:t>Main differences in processing are related to the psychological context of pain.</a:t>
            </a:r>
          </a:p>
          <a:p>
            <a:pPr eaLnBrk="1" hangingPunct="1"/>
            <a:r>
              <a:rPr lang="en-GB" sz="2400" b="0" kern="0" dirty="0" smtClean="0">
                <a:solidFill>
                  <a:schemeClr val="bg1"/>
                </a:solidFill>
                <a:latin typeface="Tahoma" pitchFamily="34" charset="0"/>
              </a:rPr>
              <a:t>Candidate mechanisms for fibromyalgia, OA and post-stroke pain.</a:t>
            </a:r>
          </a:p>
          <a:p>
            <a:pPr eaLnBrk="1" hangingPunct="1"/>
            <a:r>
              <a:rPr lang="en-GB" sz="2400" b="0" kern="0" dirty="0" smtClean="0">
                <a:solidFill>
                  <a:schemeClr val="bg1"/>
                </a:solidFill>
                <a:latin typeface="Tahoma" pitchFamily="34" charset="0"/>
              </a:rPr>
              <a:t>It is possible to begin to characterise the brain correlates of pain vulnerability and resilience and the positive effects of pain therapies including placebo. </a:t>
            </a:r>
          </a:p>
          <a:p>
            <a:pPr eaLnBrk="1" hangingPunct="1">
              <a:buFontTx/>
              <a:buNone/>
            </a:pPr>
            <a:r>
              <a:rPr lang="en-GB" sz="2400" b="0" kern="0" smtClean="0">
                <a:solidFill>
                  <a:schemeClr val="bg1"/>
                </a:solidFill>
                <a:latin typeface="Tahoma" pitchFamily="34" charset="0"/>
              </a:rPr>
              <a:t>Potential </a:t>
            </a:r>
            <a:r>
              <a:rPr lang="en-GB" sz="2400" b="0" kern="0" dirty="0" smtClean="0">
                <a:solidFill>
                  <a:schemeClr val="bg1"/>
                </a:solidFill>
                <a:latin typeface="Tahoma" pitchFamily="34" charset="0"/>
              </a:rPr>
              <a:t>to use this information to design more efficient clinical trials and new personalised therapies.</a:t>
            </a:r>
          </a:p>
          <a:p>
            <a:pPr eaLnBrk="1" hangingPunct="1">
              <a:buFontTx/>
              <a:buNone/>
            </a:pPr>
            <a:endParaRPr lang="en-GB" sz="2400" b="0" kern="0" dirty="0" smtClean="0">
              <a:latin typeface="Tahoma" pitchFamily="34" charset="0"/>
            </a:endParaRPr>
          </a:p>
        </p:txBody>
      </p:sp>
    </p:spTree>
    <p:extLst>
      <p:ext uri="{BB962C8B-B14F-4D97-AF65-F5344CB8AC3E}">
        <p14:creationId xmlns:p14="http://schemas.microsoft.com/office/powerpoint/2010/main" val="25537062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0603171104"/>
          <p:cNvPicPr>
            <a:picLocks noChangeAspect="1" noChangeArrowheads="1"/>
          </p:cNvPicPr>
          <p:nvPr/>
        </p:nvPicPr>
        <p:blipFill>
          <a:blip r:embed="rId2" cstate="print"/>
          <a:srcRect/>
          <a:stretch>
            <a:fillRect/>
          </a:stretch>
        </p:blipFill>
        <p:spPr bwMode="auto">
          <a:xfrm>
            <a:off x="1163825" y="1196752"/>
            <a:ext cx="6819900" cy="5329237"/>
          </a:xfrm>
          <a:prstGeom prst="rect">
            <a:avLst/>
          </a:prstGeom>
          <a:noFill/>
          <a:ln w="9525">
            <a:noFill/>
            <a:miter lim="800000"/>
            <a:headEnd/>
            <a:tailEnd/>
          </a:ln>
        </p:spPr>
      </p:pic>
      <p:sp>
        <p:nvSpPr>
          <p:cNvPr id="3" name="Text Box 2"/>
          <p:cNvSpPr txBox="1">
            <a:spLocks noChangeArrowheads="1"/>
          </p:cNvSpPr>
          <p:nvPr/>
        </p:nvSpPr>
        <p:spPr bwMode="auto">
          <a:xfrm>
            <a:off x="-112713" y="220663"/>
            <a:ext cx="9256713" cy="830997"/>
          </a:xfrm>
          <a:prstGeom prst="rect">
            <a:avLst/>
          </a:prstGeom>
          <a:noFill/>
          <a:ln w="9525">
            <a:noFill/>
            <a:miter lim="800000"/>
            <a:headEnd/>
            <a:tailEnd/>
          </a:ln>
          <a:effectLst/>
        </p:spPr>
        <p:txBody>
          <a:bodyPr>
            <a:spAutoFit/>
          </a:bodyPr>
          <a:lstStyle/>
          <a:p>
            <a:pPr algn="ctr" eaLnBrk="0" hangingPunct="0">
              <a:spcBef>
                <a:spcPct val="0"/>
              </a:spcBef>
            </a:pPr>
            <a:r>
              <a:rPr lang="en-GB" sz="2400" b="1" dirty="0">
                <a:solidFill>
                  <a:srgbClr val="FFFF00"/>
                </a:solidFill>
                <a:effectLst>
                  <a:outerShdw blurRad="38100" dist="38100" dir="2700000" algn="tl">
                    <a:srgbClr val="000000"/>
                  </a:outerShdw>
                </a:effectLst>
                <a:latin typeface="Tahoma" pitchFamily="34" charset="0"/>
              </a:rPr>
              <a:t>Reduced available opioid receptor binding during chronic TGN pain</a:t>
            </a:r>
            <a:endParaRPr lang="en-GB" sz="2400" dirty="0">
              <a:solidFill>
                <a:srgbClr val="FFFFFF"/>
              </a:solidFill>
              <a:latin typeface="Times New Roman" pitchFamily="18" charset="0"/>
            </a:endParaRPr>
          </a:p>
        </p:txBody>
      </p:sp>
    </p:spTree>
    <p:extLst>
      <p:ext uri="{BB962C8B-B14F-4D97-AF65-F5344CB8AC3E}">
        <p14:creationId xmlns:p14="http://schemas.microsoft.com/office/powerpoint/2010/main" val="1495357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creased_opiate0804"/>
          <p:cNvPicPr>
            <a:picLocks noChangeAspect="1" noChangeArrowheads="1"/>
          </p:cNvPicPr>
          <p:nvPr/>
        </p:nvPicPr>
        <p:blipFill>
          <a:blip r:embed="rId2" cstate="print">
            <a:extLst>
              <a:ext uri="{28A0092B-C50C-407E-A947-70E740481C1C}">
                <a14:useLocalDpi xmlns:a14="http://schemas.microsoft.com/office/drawing/2010/main" val="0"/>
              </a:ext>
            </a:extLst>
          </a:blip>
          <a:srcRect t="3662"/>
          <a:stretch>
            <a:fillRect/>
          </a:stretch>
        </p:blipFill>
        <p:spPr bwMode="auto">
          <a:xfrm>
            <a:off x="0" y="361516"/>
            <a:ext cx="8820472" cy="563836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p:cNvSpPr txBox="1">
            <a:spLocks noChangeArrowheads="1"/>
          </p:cNvSpPr>
          <p:nvPr/>
        </p:nvSpPr>
        <p:spPr bwMode="auto">
          <a:xfrm>
            <a:off x="5940426" y="6290829"/>
            <a:ext cx="243022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GB" sz="2000" b="1" dirty="0" err="1">
                <a:solidFill>
                  <a:srgbClr val="FF0000"/>
                </a:solidFill>
              </a:rPr>
              <a:t>Eur</a:t>
            </a:r>
            <a:r>
              <a:rPr lang="en-GB" sz="2000" b="1" dirty="0">
                <a:solidFill>
                  <a:srgbClr val="FF0000"/>
                </a:solidFill>
              </a:rPr>
              <a:t> J Pain 2004</a:t>
            </a:r>
            <a:endParaRPr lang="en-US" sz="2000" b="1" dirty="0">
              <a:solidFill>
                <a:srgbClr val="FF0000"/>
              </a:solidFill>
            </a:endParaRPr>
          </a:p>
        </p:txBody>
      </p:sp>
    </p:spTree>
    <p:extLst>
      <p:ext uri="{BB962C8B-B14F-4D97-AF65-F5344CB8AC3E}">
        <p14:creationId xmlns:p14="http://schemas.microsoft.com/office/powerpoint/2010/main" val="23260462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685800" y="149225"/>
            <a:ext cx="7772400" cy="1143000"/>
          </a:xfrm>
        </p:spPr>
        <p:txBody>
          <a:bodyPr/>
          <a:lstStyle/>
          <a:p>
            <a:pPr algn="ctr" eaLnBrk="1" hangingPunct="1"/>
            <a:r>
              <a:rPr lang="en-GB" sz="4400" b="1" dirty="0" smtClean="0">
                <a:solidFill>
                  <a:srgbClr val="FFFF00"/>
                </a:solidFill>
              </a:rPr>
              <a:t>Endogenous opioids</a:t>
            </a:r>
          </a:p>
        </p:txBody>
      </p:sp>
      <p:grpSp>
        <p:nvGrpSpPr>
          <p:cNvPr id="6" name="Group 3"/>
          <p:cNvGrpSpPr>
            <a:grpSpLocks/>
          </p:cNvGrpSpPr>
          <p:nvPr/>
        </p:nvGrpSpPr>
        <p:grpSpPr bwMode="auto">
          <a:xfrm>
            <a:off x="1227138" y="1304925"/>
            <a:ext cx="6657975" cy="4889500"/>
            <a:chOff x="891" y="1102"/>
            <a:chExt cx="3958" cy="2906"/>
          </a:xfrm>
        </p:grpSpPr>
        <p:pic>
          <p:nvPicPr>
            <p:cNvPr id="7" name="Picture 4" descr="hulk_head"/>
            <p:cNvPicPr>
              <a:picLocks noChangeAspect="1" noChangeArrowheads="1"/>
            </p:cNvPicPr>
            <p:nvPr/>
          </p:nvPicPr>
          <p:blipFill>
            <a:blip r:embed="rId2" cstate="print"/>
            <a:srcRect/>
            <a:stretch>
              <a:fillRect/>
            </a:stretch>
          </p:blipFill>
          <p:spPr bwMode="auto">
            <a:xfrm>
              <a:off x="3063" y="1102"/>
              <a:ext cx="1468" cy="1350"/>
            </a:xfrm>
            <a:prstGeom prst="rect">
              <a:avLst/>
            </a:prstGeom>
            <a:noFill/>
            <a:ln w="9525">
              <a:noFill/>
              <a:miter lim="800000"/>
              <a:headEnd/>
              <a:tailEnd/>
            </a:ln>
          </p:spPr>
        </p:pic>
        <p:pic>
          <p:nvPicPr>
            <p:cNvPr id="8" name="Picture 5" descr="spr_04"/>
            <p:cNvPicPr>
              <a:picLocks noChangeAspect="1" noChangeArrowheads="1"/>
            </p:cNvPicPr>
            <p:nvPr/>
          </p:nvPicPr>
          <p:blipFill>
            <a:blip r:embed="rId3" cstate="print"/>
            <a:srcRect t="3052"/>
            <a:stretch>
              <a:fillRect/>
            </a:stretch>
          </p:blipFill>
          <p:spPr bwMode="auto">
            <a:xfrm>
              <a:off x="2733" y="2672"/>
              <a:ext cx="2116" cy="1324"/>
            </a:xfrm>
            <a:prstGeom prst="rect">
              <a:avLst/>
            </a:prstGeom>
            <a:noFill/>
            <a:ln w="9525">
              <a:noFill/>
              <a:miter lim="800000"/>
              <a:headEnd/>
              <a:tailEnd/>
            </a:ln>
          </p:spPr>
        </p:pic>
        <p:pic>
          <p:nvPicPr>
            <p:cNvPr id="9" name="Picture 6" descr="pills"/>
            <p:cNvPicPr>
              <a:picLocks noChangeAspect="1" noChangeArrowheads="1"/>
            </p:cNvPicPr>
            <p:nvPr/>
          </p:nvPicPr>
          <p:blipFill>
            <a:blip r:embed="rId4" cstate="print"/>
            <a:srcRect b="6384"/>
            <a:stretch>
              <a:fillRect/>
            </a:stretch>
          </p:blipFill>
          <p:spPr bwMode="auto">
            <a:xfrm>
              <a:off x="891" y="2672"/>
              <a:ext cx="1508" cy="1336"/>
            </a:xfrm>
            <a:prstGeom prst="rect">
              <a:avLst/>
            </a:prstGeom>
            <a:noFill/>
            <a:ln w="9525">
              <a:noFill/>
              <a:miter lim="800000"/>
              <a:headEnd/>
              <a:tailEnd/>
            </a:ln>
          </p:spPr>
        </p:pic>
        <p:pic>
          <p:nvPicPr>
            <p:cNvPr id="10" name="Picture 7" descr="marathon"/>
            <p:cNvPicPr>
              <a:picLocks noChangeAspect="1" noChangeArrowheads="1"/>
            </p:cNvPicPr>
            <p:nvPr/>
          </p:nvPicPr>
          <p:blipFill>
            <a:blip r:embed="rId5" cstate="print"/>
            <a:srcRect/>
            <a:stretch>
              <a:fillRect/>
            </a:stretch>
          </p:blipFill>
          <p:spPr bwMode="auto">
            <a:xfrm>
              <a:off x="909" y="1110"/>
              <a:ext cx="1472" cy="1354"/>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nthony scan0001"/>
          <p:cNvPicPr>
            <a:picLocks noChangeAspect="1" noChangeArrowheads="1"/>
          </p:cNvPicPr>
          <p:nvPr/>
        </p:nvPicPr>
        <p:blipFill>
          <a:blip r:embed="rId2" cstate="print"/>
          <a:srcRect/>
          <a:stretch>
            <a:fillRect/>
          </a:stretch>
        </p:blipFill>
        <p:spPr bwMode="auto">
          <a:xfrm>
            <a:off x="4643438" y="620713"/>
            <a:ext cx="4311650" cy="5643562"/>
          </a:xfrm>
          <a:prstGeom prst="rect">
            <a:avLst/>
          </a:prstGeom>
          <a:noFill/>
          <a:ln w="9525">
            <a:noFill/>
            <a:miter lim="800000"/>
            <a:headEnd/>
            <a:tailEnd/>
          </a:ln>
        </p:spPr>
      </p:pic>
      <p:sp>
        <p:nvSpPr>
          <p:cNvPr id="5" name="Text Box 3"/>
          <p:cNvSpPr txBox="1">
            <a:spLocks noChangeArrowheads="1"/>
          </p:cNvSpPr>
          <p:nvPr/>
        </p:nvSpPr>
        <p:spPr bwMode="auto">
          <a:xfrm>
            <a:off x="179512" y="1341438"/>
            <a:ext cx="4103563" cy="5016758"/>
          </a:xfrm>
          <a:prstGeom prst="rect">
            <a:avLst/>
          </a:prstGeom>
          <a:noFill/>
          <a:ln w="9525" algn="ctr">
            <a:noFill/>
            <a:miter lim="800000"/>
            <a:headEnd/>
            <a:tailEnd/>
          </a:ln>
        </p:spPr>
        <p:txBody>
          <a:bodyPr wrap="square">
            <a:spAutoFit/>
          </a:bodyPr>
          <a:lstStyle/>
          <a:p>
            <a:pPr algn="ctr"/>
            <a:endParaRPr lang="en-GB" sz="2400" b="1" dirty="0">
              <a:latin typeface="Times New Roman" pitchFamily="18" charset="0"/>
            </a:endParaRPr>
          </a:p>
          <a:p>
            <a:pPr algn="ctr"/>
            <a:r>
              <a:rPr lang="en-GB" sz="3200" dirty="0">
                <a:solidFill>
                  <a:srgbClr val="FFFF00"/>
                </a:solidFill>
                <a:latin typeface="Times New Roman" pitchFamily="18" charset="0"/>
              </a:rPr>
              <a:t>PET images of opioid receptor binding in the brain</a:t>
            </a:r>
          </a:p>
          <a:p>
            <a:pPr algn="ctr"/>
            <a:endParaRPr lang="en-GB" sz="3200" dirty="0">
              <a:solidFill>
                <a:srgbClr val="FFFF00"/>
              </a:solidFill>
              <a:latin typeface="Times New Roman" pitchFamily="18" charset="0"/>
            </a:endParaRPr>
          </a:p>
          <a:p>
            <a:pPr algn="ctr"/>
            <a:r>
              <a:rPr lang="en-GB" sz="3200" dirty="0">
                <a:solidFill>
                  <a:srgbClr val="FFFF00"/>
                </a:solidFill>
              </a:rPr>
              <a:t>[11C]</a:t>
            </a:r>
            <a:r>
              <a:rPr lang="en-GB" sz="3200" dirty="0" err="1">
                <a:solidFill>
                  <a:srgbClr val="FFFF00"/>
                </a:solidFill>
              </a:rPr>
              <a:t>diprenorphine</a:t>
            </a:r>
            <a:r>
              <a:rPr lang="en-GB" sz="3200" dirty="0">
                <a:solidFill>
                  <a:srgbClr val="FFFF00"/>
                </a:solidFill>
                <a:latin typeface="Times New Roman" pitchFamily="18" charset="0"/>
              </a:rPr>
              <a:t>.</a:t>
            </a:r>
          </a:p>
          <a:p>
            <a:pPr algn="l"/>
            <a:endParaRPr lang="en-GB" sz="3200" dirty="0">
              <a:solidFill>
                <a:srgbClr val="FFFF66"/>
              </a:solidFill>
              <a:latin typeface="Times New Roman" pitchFamily="18" charset="0"/>
            </a:endParaRPr>
          </a:p>
          <a:p>
            <a:pPr algn="l"/>
            <a:endParaRPr lang="en-GB" sz="3200" dirty="0">
              <a:solidFill>
                <a:srgbClr val="FFFF66"/>
              </a:solidFill>
              <a:latin typeface="Times New Roman" pitchFamily="18" charset="0"/>
            </a:endParaRPr>
          </a:p>
          <a:p>
            <a:pPr algn="l"/>
            <a:endParaRPr lang="en-GB" sz="1800" b="1" dirty="0">
              <a:latin typeface="Times New Roman" pitchFamily="18" charset="0"/>
            </a:endParaRPr>
          </a:p>
          <a:p>
            <a:pPr algn="l"/>
            <a:endParaRPr lang="en-GB" sz="1800" b="1" dirty="0">
              <a:latin typeface="Times New Roman" pitchFamily="18" charset="0"/>
            </a:endParaRPr>
          </a:p>
          <a:p>
            <a:pPr algn="l"/>
            <a:endParaRPr lang="en-GB" sz="1800" b="1" dirty="0">
              <a:latin typeface="Times New Roman" pitchFamily="18" charset="0"/>
            </a:endParaRPr>
          </a:p>
          <a:p>
            <a:pPr algn="l"/>
            <a:endParaRPr lang="en-GB" sz="1800" b="1" dirty="0">
              <a:latin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75" y="2105025"/>
            <a:ext cx="7639050" cy="2647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899592" y="548680"/>
            <a:ext cx="6984776" cy="954107"/>
          </a:xfrm>
          <a:prstGeom prst="rect">
            <a:avLst/>
          </a:prstGeom>
          <a:noFill/>
        </p:spPr>
        <p:txBody>
          <a:bodyPr wrap="square" rtlCol="0">
            <a:spAutoFit/>
          </a:bodyPr>
          <a:lstStyle/>
          <a:p>
            <a:pPr algn="ctr"/>
            <a:r>
              <a:rPr lang="en-GB" sz="2800" dirty="0" smtClean="0">
                <a:solidFill>
                  <a:srgbClr val="FFFF00"/>
                </a:solidFill>
              </a:rPr>
              <a:t>Correlations between side effects and receptor occupancy of D2 receptors</a:t>
            </a:r>
            <a:endParaRPr lang="en-GB" sz="2800" dirty="0">
              <a:solidFill>
                <a:srgbClr val="FFFF00"/>
              </a:solidFill>
            </a:endParaRPr>
          </a:p>
        </p:txBody>
      </p:sp>
      <p:sp>
        <p:nvSpPr>
          <p:cNvPr id="3" name="TextBox 2"/>
          <p:cNvSpPr txBox="1"/>
          <p:nvPr/>
        </p:nvSpPr>
        <p:spPr>
          <a:xfrm>
            <a:off x="6372200" y="6093296"/>
            <a:ext cx="2304256" cy="369332"/>
          </a:xfrm>
          <a:prstGeom prst="rect">
            <a:avLst/>
          </a:prstGeom>
          <a:noFill/>
        </p:spPr>
        <p:txBody>
          <a:bodyPr wrap="square" rtlCol="0">
            <a:spAutoFit/>
          </a:bodyPr>
          <a:lstStyle/>
          <a:p>
            <a:r>
              <a:rPr lang="en-GB" dirty="0" err="1" smtClean="0">
                <a:solidFill>
                  <a:srgbClr val="FFFF00"/>
                </a:solidFill>
              </a:rPr>
              <a:t>Farde</a:t>
            </a:r>
            <a:r>
              <a:rPr lang="en-GB" dirty="0" smtClean="0">
                <a:solidFill>
                  <a:srgbClr val="FFFF00"/>
                </a:solidFill>
              </a:rPr>
              <a:t> L et al, 2013</a:t>
            </a:r>
            <a:endParaRPr lang="en-GB" dirty="0">
              <a:solidFill>
                <a:srgbClr val="FFFF00"/>
              </a:solidFill>
            </a:endParaRPr>
          </a:p>
        </p:txBody>
      </p:sp>
    </p:spTree>
    <p:extLst>
      <p:ext uri="{BB962C8B-B14F-4D97-AF65-F5344CB8AC3E}">
        <p14:creationId xmlns:p14="http://schemas.microsoft.com/office/powerpoint/2010/main" val="6629071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50825" y="-17463"/>
            <a:ext cx="8893175" cy="1143001"/>
          </a:xfrm>
          <a:prstGeom prst="rect">
            <a:avLst/>
          </a:prstGeom>
          <a:noFill/>
          <a:ln w="9525">
            <a:noFill/>
            <a:miter lim="800000"/>
            <a:headEnd/>
            <a:tailEnd/>
          </a:ln>
        </p:spPr>
        <p:txBody>
          <a:bodyPr anchor="ctr"/>
          <a:lstStyle/>
          <a:p>
            <a:pPr algn="ctr">
              <a:spcBef>
                <a:spcPct val="0"/>
              </a:spcBef>
            </a:pPr>
            <a:r>
              <a:rPr lang="en-GB" altLang="zh-CN" sz="3200" b="1" dirty="0">
                <a:solidFill>
                  <a:srgbClr val="FFFF66"/>
                </a:solidFill>
                <a:ea typeface="宋体" pitchFamily="2" charset="-122"/>
              </a:rPr>
              <a:t>Less activity in executive / attention networks during anticipation in FM</a:t>
            </a:r>
            <a:endParaRPr lang="en-US" sz="3200" b="1" dirty="0">
              <a:solidFill>
                <a:srgbClr val="FFFF66"/>
              </a:solidFill>
            </a:endParaRPr>
          </a:p>
        </p:txBody>
      </p:sp>
      <p:pic>
        <p:nvPicPr>
          <p:cNvPr id="5" name="Picture 8"/>
          <p:cNvPicPr>
            <a:picLocks noChangeAspect="1" noChangeArrowheads="1"/>
          </p:cNvPicPr>
          <p:nvPr/>
        </p:nvPicPr>
        <p:blipFill>
          <a:blip r:embed="rId2" cstate="print"/>
          <a:srcRect/>
          <a:stretch>
            <a:fillRect/>
          </a:stretch>
        </p:blipFill>
        <p:spPr bwMode="auto">
          <a:xfrm>
            <a:off x="687388" y="2067934"/>
            <a:ext cx="3314700" cy="3003550"/>
          </a:xfrm>
          <a:prstGeom prst="rect">
            <a:avLst/>
          </a:prstGeom>
          <a:noFill/>
          <a:ln w="9525">
            <a:noFill/>
            <a:miter lim="800000"/>
            <a:headEnd/>
            <a:tailEnd/>
          </a:ln>
        </p:spPr>
      </p:pic>
      <p:pic>
        <p:nvPicPr>
          <p:cNvPr id="6" name="Picture 7"/>
          <p:cNvPicPr>
            <a:picLocks noChangeAspect="1" noChangeArrowheads="1"/>
          </p:cNvPicPr>
          <p:nvPr/>
        </p:nvPicPr>
        <p:blipFill>
          <a:blip r:embed="rId3" cstate="print"/>
          <a:srcRect/>
          <a:stretch>
            <a:fillRect/>
          </a:stretch>
        </p:blipFill>
        <p:spPr bwMode="auto">
          <a:xfrm>
            <a:off x="5003800" y="2067934"/>
            <a:ext cx="3294063" cy="3003550"/>
          </a:xfrm>
          <a:prstGeom prst="rect">
            <a:avLst/>
          </a:prstGeom>
          <a:noFill/>
          <a:ln w="9525">
            <a:noFill/>
            <a:miter lim="800000"/>
            <a:headEnd/>
            <a:tailEnd/>
          </a:ln>
        </p:spPr>
      </p:pic>
      <p:sp>
        <p:nvSpPr>
          <p:cNvPr id="7" name="Text Box 4"/>
          <p:cNvSpPr txBox="1">
            <a:spLocks noChangeArrowheads="1"/>
          </p:cNvSpPr>
          <p:nvPr/>
        </p:nvSpPr>
        <p:spPr bwMode="auto">
          <a:xfrm>
            <a:off x="687388" y="1341438"/>
            <a:ext cx="3813175" cy="861774"/>
          </a:xfrm>
          <a:prstGeom prst="rect">
            <a:avLst/>
          </a:prstGeom>
          <a:noFill/>
          <a:ln w="9525">
            <a:noFill/>
            <a:miter lim="800000"/>
            <a:headEnd/>
            <a:tailEnd/>
          </a:ln>
        </p:spPr>
        <p:txBody>
          <a:bodyPr>
            <a:spAutoFit/>
          </a:bodyPr>
          <a:lstStyle/>
          <a:p>
            <a:pPr algn="ctr"/>
            <a:r>
              <a:rPr lang="en-GB" sz="1800" dirty="0">
                <a:solidFill>
                  <a:srgbClr val="FFFF66"/>
                </a:solidFill>
              </a:rPr>
              <a:t>Less activation of prefrontal cortex</a:t>
            </a:r>
            <a:endParaRPr lang="en-US" sz="1800" dirty="0">
              <a:solidFill>
                <a:srgbClr val="FFFF66"/>
              </a:solidFill>
            </a:endParaRPr>
          </a:p>
          <a:p>
            <a:pPr algn="l"/>
            <a:endParaRPr lang="en-GB" sz="1400" u="sng" dirty="0">
              <a:solidFill>
                <a:srgbClr val="FFFF66"/>
              </a:solidFill>
            </a:endParaRPr>
          </a:p>
        </p:txBody>
      </p:sp>
      <p:sp>
        <p:nvSpPr>
          <p:cNvPr id="9" name="Text Box 3"/>
          <p:cNvSpPr txBox="1">
            <a:spLocks noChangeArrowheads="1"/>
          </p:cNvSpPr>
          <p:nvPr/>
        </p:nvSpPr>
        <p:spPr bwMode="auto">
          <a:xfrm>
            <a:off x="5003800" y="1341438"/>
            <a:ext cx="4140200" cy="861774"/>
          </a:xfrm>
          <a:prstGeom prst="rect">
            <a:avLst/>
          </a:prstGeom>
          <a:noFill/>
          <a:ln w="9525">
            <a:noFill/>
            <a:miter lim="800000"/>
            <a:headEnd/>
            <a:tailEnd/>
          </a:ln>
        </p:spPr>
        <p:txBody>
          <a:bodyPr>
            <a:spAutoFit/>
          </a:bodyPr>
          <a:lstStyle/>
          <a:p>
            <a:pPr algn="ctr"/>
            <a:r>
              <a:rPr lang="en-GB" sz="1800" dirty="0">
                <a:solidFill>
                  <a:srgbClr val="FFFF66"/>
                </a:solidFill>
              </a:rPr>
              <a:t>Greater activation of cingulate cortex</a:t>
            </a:r>
            <a:endParaRPr lang="en-US" sz="1800" dirty="0">
              <a:solidFill>
                <a:srgbClr val="FFFF66"/>
              </a:solidFill>
            </a:endParaRPr>
          </a:p>
          <a:p>
            <a:pPr algn="ctr"/>
            <a:endParaRPr lang="en-GB" sz="1400" u="sng" dirty="0">
              <a:solidFill>
                <a:srgbClr val="FFFF66"/>
              </a:solidFill>
            </a:endParaRPr>
          </a:p>
        </p:txBody>
      </p:sp>
      <p:sp>
        <p:nvSpPr>
          <p:cNvPr id="10" name="Text Box 5"/>
          <p:cNvSpPr txBox="1">
            <a:spLocks noChangeArrowheads="1"/>
          </p:cNvSpPr>
          <p:nvPr/>
        </p:nvSpPr>
        <p:spPr bwMode="auto">
          <a:xfrm>
            <a:off x="1396118" y="5054600"/>
            <a:ext cx="2303463" cy="366712"/>
          </a:xfrm>
          <a:prstGeom prst="rect">
            <a:avLst/>
          </a:prstGeom>
          <a:noFill/>
          <a:ln w="9525">
            <a:noFill/>
            <a:miter lim="800000"/>
            <a:headEnd/>
            <a:tailEnd/>
          </a:ln>
        </p:spPr>
        <p:txBody>
          <a:bodyPr>
            <a:spAutoFit/>
          </a:bodyPr>
          <a:lstStyle/>
          <a:p>
            <a:pPr algn="l"/>
            <a:r>
              <a:rPr lang="en-GB" sz="1800" dirty="0">
                <a:solidFill>
                  <a:srgbClr val="FFFF66"/>
                </a:solidFill>
              </a:rPr>
              <a:t>Early anticipation</a:t>
            </a:r>
            <a:endParaRPr lang="en-US" sz="1800" dirty="0">
              <a:solidFill>
                <a:srgbClr val="FFFF66"/>
              </a:solidFill>
            </a:endParaRPr>
          </a:p>
        </p:txBody>
      </p:sp>
      <p:sp>
        <p:nvSpPr>
          <p:cNvPr id="11" name="Text Box 6"/>
          <p:cNvSpPr txBox="1">
            <a:spLocks noChangeArrowheads="1"/>
          </p:cNvSpPr>
          <p:nvPr/>
        </p:nvSpPr>
        <p:spPr bwMode="auto">
          <a:xfrm>
            <a:off x="5722938" y="5050415"/>
            <a:ext cx="2303462" cy="366712"/>
          </a:xfrm>
          <a:prstGeom prst="rect">
            <a:avLst/>
          </a:prstGeom>
          <a:noFill/>
          <a:ln w="9525">
            <a:noFill/>
            <a:miter lim="800000"/>
            <a:headEnd/>
            <a:tailEnd/>
          </a:ln>
        </p:spPr>
        <p:txBody>
          <a:bodyPr>
            <a:spAutoFit/>
          </a:bodyPr>
          <a:lstStyle/>
          <a:p>
            <a:pPr algn="l"/>
            <a:r>
              <a:rPr lang="en-GB" sz="1800" dirty="0">
                <a:solidFill>
                  <a:srgbClr val="FFFF66"/>
                </a:solidFill>
              </a:rPr>
              <a:t>Late anticipation</a:t>
            </a:r>
            <a:endParaRPr lang="en-US" sz="1800" dirty="0">
              <a:solidFill>
                <a:srgbClr val="FFFF66"/>
              </a:solidFill>
            </a:endParaRPr>
          </a:p>
        </p:txBody>
      </p:sp>
      <p:sp>
        <p:nvSpPr>
          <p:cNvPr id="12" name="Text Box 9"/>
          <p:cNvSpPr txBox="1">
            <a:spLocks noChangeArrowheads="1"/>
          </p:cNvSpPr>
          <p:nvPr/>
        </p:nvSpPr>
        <p:spPr bwMode="auto">
          <a:xfrm>
            <a:off x="989012" y="5661248"/>
            <a:ext cx="7416800" cy="581025"/>
          </a:xfrm>
          <a:prstGeom prst="rect">
            <a:avLst/>
          </a:prstGeom>
          <a:noFill/>
          <a:ln w="9525" algn="ctr">
            <a:noFill/>
            <a:miter lim="800000"/>
            <a:headEnd/>
            <a:tailEnd/>
          </a:ln>
        </p:spPr>
        <p:txBody>
          <a:bodyPr>
            <a:spAutoFit/>
          </a:bodyPr>
          <a:lstStyle/>
          <a:p>
            <a:pPr algn="l">
              <a:buFontTx/>
              <a:buChar char="•"/>
            </a:pPr>
            <a:r>
              <a:rPr lang="en-GB" sz="1600" dirty="0">
                <a:solidFill>
                  <a:srgbClr val="FFFF66"/>
                </a:solidFill>
              </a:rPr>
              <a:t> The evidence is in favour of greater emotional anticipation of pain and reduced cognitive control</a:t>
            </a:r>
            <a:endParaRPr lang="en-US" sz="1600" dirty="0">
              <a:solidFill>
                <a:srgbClr val="FFFF66"/>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179388" y="254000"/>
            <a:ext cx="290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sz="3600" b="0" dirty="0">
                <a:solidFill>
                  <a:srgbClr val="FFFF00"/>
                </a:solidFill>
              </a:rPr>
              <a:t>Thank you….</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l="4060" t="8427" r="2112" b="4720"/>
          <a:stretch>
            <a:fillRect/>
          </a:stretch>
        </p:blipFill>
        <p:spPr bwMode="auto">
          <a:xfrm>
            <a:off x="252413" y="1519238"/>
            <a:ext cx="8640762" cy="385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8394132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3108568" y="374745"/>
            <a:ext cx="2888932"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GB" sz="4400" dirty="0">
                <a:solidFill>
                  <a:srgbClr val="FFFF00"/>
                </a:solidFill>
                <a:latin typeface="Tahoma" pitchFamily="34" charset="0"/>
              </a:rPr>
              <a:t>Summary</a:t>
            </a:r>
            <a:endParaRPr lang="en-GB" sz="4200" b="0" dirty="0">
              <a:solidFill>
                <a:srgbClr val="FFFF00"/>
              </a:solidFill>
            </a:endParaRPr>
          </a:p>
        </p:txBody>
      </p:sp>
      <p:sp>
        <p:nvSpPr>
          <p:cNvPr id="8" name="Oval 7"/>
          <p:cNvSpPr/>
          <p:nvPr/>
        </p:nvSpPr>
        <p:spPr bwMode="auto">
          <a:xfrm>
            <a:off x="1115616" y="2780928"/>
            <a:ext cx="720080" cy="360040"/>
          </a:xfrm>
          <a:prstGeom prst="ellipse">
            <a:avLst/>
          </a:pr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a typeface="ＭＳ Ｐゴシック" charset="0"/>
            </a:endParaRPr>
          </a:p>
        </p:txBody>
      </p:sp>
      <p:sp>
        <p:nvSpPr>
          <p:cNvPr id="9" name="Oval 8"/>
          <p:cNvSpPr/>
          <p:nvPr/>
        </p:nvSpPr>
        <p:spPr bwMode="auto">
          <a:xfrm>
            <a:off x="3491880" y="2780928"/>
            <a:ext cx="720080" cy="360040"/>
          </a:xfrm>
          <a:prstGeom prst="ellipse">
            <a:avLst/>
          </a:pr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a typeface="ＭＳ Ｐゴシック" charset="0"/>
            </a:endParaRPr>
          </a:p>
        </p:txBody>
      </p:sp>
      <p:sp>
        <p:nvSpPr>
          <p:cNvPr id="10" name="Oval 9"/>
          <p:cNvSpPr/>
          <p:nvPr/>
        </p:nvSpPr>
        <p:spPr bwMode="auto">
          <a:xfrm>
            <a:off x="5076056" y="2492896"/>
            <a:ext cx="720080" cy="360040"/>
          </a:xfrm>
          <a:prstGeom prst="ellipse">
            <a:avLst/>
          </a:pr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a typeface="ＭＳ Ｐゴシック" charset="0"/>
            </a:endParaRPr>
          </a:p>
        </p:txBody>
      </p:sp>
      <p:sp>
        <p:nvSpPr>
          <p:cNvPr id="11" name="Oval 10"/>
          <p:cNvSpPr/>
          <p:nvPr/>
        </p:nvSpPr>
        <p:spPr bwMode="auto">
          <a:xfrm>
            <a:off x="7308304" y="3140968"/>
            <a:ext cx="720080" cy="360040"/>
          </a:xfrm>
          <a:prstGeom prst="ellipse">
            <a:avLst/>
          </a:pr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a typeface="ＭＳ Ｐゴシック" charset="0"/>
            </a:endParaRPr>
          </a:p>
        </p:txBody>
      </p:sp>
      <p:sp>
        <p:nvSpPr>
          <p:cNvPr id="2" name="TextBox 1"/>
          <p:cNvSpPr txBox="1"/>
          <p:nvPr/>
        </p:nvSpPr>
        <p:spPr>
          <a:xfrm>
            <a:off x="880626" y="1535884"/>
            <a:ext cx="7344816" cy="4093428"/>
          </a:xfrm>
          <a:prstGeom prst="rect">
            <a:avLst/>
          </a:prstGeom>
          <a:noFill/>
        </p:spPr>
        <p:txBody>
          <a:bodyPr wrap="square" rtlCol="0">
            <a:spAutoFit/>
          </a:bodyPr>
          <a:lstStyle/>
          <a:p>
            <a:pPr eaLnBrk="1" hangingPunct="1"/>
            <a:r>
              <a:rPr lang="en-GB" sz="2000" dirty="0">
                <a:solidFill>
                  <a:schemeClr val="bg1"/>
                </a:solidFill>
                <a:latin typeface="Tahoma" pitchFamily="34" charset="0"/>
              </a:rPr>
              <a:t>As far as the brain is concerned pain is pain is pain.</a:t>
            </a:r>
          </a:p>
          <a:p>
            <a:pPr eaLnBrk="1" hangingPunct="1"/>
            <a:r>
              <a:rPr lang="en-GB" sz="2000" dirty="0">
                <a:solidFill>
                  <a:schemeClr val="bg1"/>
                </a:solidFill>
                <a:latin typeface="Tahoma" pitchFamily="34" charset="0"/>
              </a:rPr>
              <a:t>The brain rules</a:t>
            </a:r>
          </a:p>
          <a:p>
            <a:pPr eaLnBrk="1" hangingPunct="1"/>
            <a:r>
              <a:rPr lang="en-GB" sz="2000" dirty="0">
                <a:solidFill>
                  <a:schemeClr val="bg1"/>
                </a:solidFill>
                <a:latin typeface="Tahoma" pitchFamily="34" charset="0"/>
              </a:rPr>
              <a:t>All pain processed in the pain matrix</a:t>
            </a:r>
          </a:p>
          <a:p>
            <a:pPr eaLnBrk="1" hangingPunct="1"/>
            <a:r>
              <a:rPr lang="en-GB" sz="2000" dirty="0">
                <a:solidFill>
                  <a:schemeClr val="bg1"/>
                </a:solidFill>
                <a:latin typeface="Tahoma" pitchFamily="34" charset="0"/>
              </a:rPr>
              <a:t>Main differences in processing are related to the psychological context of pain.</a:t>
            </a:r>
          </a:p>
          <a:p>
            <a:pPr eaLnBrk="1" hangingPunct="1"/>
            <a:r>
              <a:rPr lang="en-GB" sz="2000" dirty="0">
                <a:solidFill>
                  <a:schemeClr val="bg1"/>
                </a:solidFill>
                <a:latin typeface="Tahoma" pitchFamily="34" charset="0"/>
              </a:rPr>
              <a:t>Candidate mechanisms for fibromyalgia and post-stroke pain.</a:t>
            </a:r>
          </a:p>
          <a:p>
            <a:pPr eaLnBrk="1" hangingPunct="1"/>
            <a:r>
              <a:rPr lang="en-GB" sz="2000" dirty="0">
                <a:solidFill>
                  <a:schemeClr val="bg1"/>
                </a:solidFill>
                <a:latin typeface="Tahoma" pitchFamily="34" charset="0"/>
              </a:rPr>
              <a:t>It is possible to begin to characterise the brain correlates of the positive effects of pain therapies including placebo effects. </a:t>
            </a:r>
          </a:p>
          <a:p>
            <a:pPr eaLnBrk="1" hangingPunct="1">
              <a:buFontTx/>
              <a:buNone/>
            </a:pPr>
            <a:r>
              <a:rPr lang="en-GB" sz="2000" dirty="0">
                <a:solidFill>
                  <a:schemeClr val="bg1"/>
                </a:solidFill>
                <a:latin typeface="Tahoma" pitchFamily="34" charset="0"/>
              </a:rPr>
              <a:t>We should be able to begin to use this information to design more efficient clinical trials,  new therapies and systems of health care delivery.</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612" y="2132856"/>
            <a:ext cx="8539113" cy="332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TextBox 34"/>
          <p:cNvSpPr txBox="1"/>
          <p:nvPr/>
        </p:nvSpPr>
        <p:spPr>
          <a:xfrm>
            <a:off x="677156" y="404664"/>
            <a:ext cx="7560840" cy="584775"/>
          </a:xfrm>
          <a:prstGeom prst="rect">
            <a:avLst/>
          </a:prstGeom>
          <a:noFill/>
        </p:spPr>
        <p:txBody>
          <a:bodyPr wrap="square" rtlCol="0">
            <a:spAutoFit/>
          </a:bodyPr>
          <a:lstStyle/>
          <a:p>
            <a:pPr algn="ctr"/>
            <a:r>
              <a:rPr lang="en-GB" sz="3200" dirty="0" smtClean="0">
                <a:solidFill>
                  <a:srgbClr val="FFFF00"/>
                </a:solidFill>
              </a:rPr>
              <a:t>Specificity of pain matrix responses </a:t>
            </a:r>
            <a:endParaRPr lang="en-GB" sz="3200" dirty="0">
              <a:solidFill>
                <a:srgbClr val="FFFF00"/>
              </a:solidFill>
            </a:endParaRPr>
          </a:p>
        </p:txBody>
      </p:sp>
      <p:sp>
        <p:nvSpPr>
          <p:cNvPr id="37" name="TextBox 36"/>
          <p:cNvSpPr txBox="1"/>
          <p:nvPr/>
        </p:nvSpPr>
        <p:spPr>
          <a:xfrm>
            <a:off x="6444208" y="6165304"/>
            <a:ext cx="2439517" cy="369332"/>
          </a:xfrm>
          <a:prstGeom prst="rect">
            <a:avLst/>
          </a:prstGeom>
          <a:noFill/>
        </p:spPr>
        <p:txBody>
          <a:bodyPr wrap="square" rtlCol="0">
            <a:spAutoFit/>
          </a:bodyPr>
          <a:lstStyle/>
          <a:p>
            <a:pPr algn="r"/>
            <a:r>
              <a:rPr lang="en-GB" dirty="0" smtClean="0">
                <a:solidFill>
                  <a:srgbClr val="FFFF00"/>
                </a:solidFill>
              </a:rPr>
              <a:t>Wager et al, 2013</a:t>
            </a:r>
            <a:endParaRPr lang="en-GB" dirty="0">
              <a:solidFill>
                <a:srgbClr val="FFFF00"/>
              </a:solidFill>
            </a:endParaRPr>
          </a:p>
        </p:txBody>
      </p:sp>
    </p:spTree>
    <p:extLst>
      <p:ext uri="{BB962C8B-B14F-4D97-AF65-F5344CB8AC3E}">
        <p14:creationId xmlns:p14="http://schemas.microsoft.com/office/powerpoint/2010/main" val="3881079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p:cNvSpPr>
            <a:spLocks noChangeAspect="1" noChangeArrowheads="1"/>
          </p:cNvSpPr>
          <p:nvPr/>
        </p:nvSpPr>
        <p:spPr bwMode="auto">
          <a:xfrm>
            <a:off x="1574800" y="1268413"/>
            <a:ext cx="6813550" cy="4587875"/>
          </a:xfrm>
          <a:prstGeom prst="rect">
            <a:avLst/>
          </a:prstGeom>
          <a:noFill/>
          <a:ln w="9525">
            <a:noFill/>
            <a:miter lim="800000"/>
            <a:headEnd/>
            <a:tailEnd/>
          </a:ln>
        </p:spPr>
        <p:txBody>
          <a:bodyPr/>
          <a:lstStyle/>
          <a:p>
            <a:endParaRPr lang="en-US"/>
          </a:p>
        </p:txBody>
      </p:sp>
      <p:graphicFrame>
        <p:nvGraphicFramePr>
          <p:cNvPr id="8" name="Object 3"/>
          <p:cNvGraphicFramePr>
            <a:graphicFrameLocks noChangeAspect="1"/>
          </p:cNvGraphicFramePr>
          <p:nvPr/>
        </p:nvGraphicFramePr>
        <p:xfrm>
          <a:off x="1501775" y="1412875"/>
          <a:ext cx="6119813" cy="4587875"/>
        </p:xfrm>
        <a:graphic>
          <a:graphicData uri="http://schemas.openxmlformats.org/presentationml/2006/ole">
            <mc:AlternateContent xmlns:mc="http://schemas.openxmlformats.org/markup-compatibility/2006">
              <mc:Choice xmlns:v="urn:schemas-microsoft-com:vml" Requires="v">
                <p:oleObj spid="_x0000_s68657" name="Chart" r:id="rId3" imgW="4140200" imgH="1866900" progId="Excel.Chart.8">
                  <p:embed/>
                </p:oleObj>
              </mc:Choice>
              <mc:Fallback>
                <p:oleObj name="Chart" r:id="rId3" imgW="4140200" imgH="1866900"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1775" y="1412875"/>
                        <a:ext cx="6119813" cy="4587875"/>
                      </a:xfrm>
                      <a:prstGeom prst="rect">
                        <a:avLst/>
                      </a:prstGeom>
                      <a:noFill/>
                      <a:effectLst/>
                      <a:extLst>
                        <a:ext uri="{909E8E84-426E-40DD-AFC4-6F175D3DCCD1}">
                          <a14:hiddenFill xmlns:a14="http://schemas.microsoft.com/office/drawing/2010/main">
                            <a:solidFill>
                              <a:srgbClr val="BBE0E3"/>
                            </a:solidFill>
                          </a14:hiddenFill>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9" name="Text Box 4"/>
          <p:cNvSpPr txBox="1">
            <a:spLocks noChangeArrowheads="1"/>
          </p:cNvSpPr>
          <p:nvPr/>
        </p:nvSpPr>
        <p:spPr bwMode="auto">
          <a:xfrm>
            <a:off x="4598988" y="5084763"/>
            <a:ext cx="242887" cy="590550"/>
          </a:xfrm>
          <a:prstGeom prst="rect">
            <a:avLst/>
          </a:prstGeom>
          <a:solidFill>
            <a:srgbClr val="FFFFFF"/>
          </a:solidFill>
          <a:ln w="9525">
            <a:noFill/>
            <a:miter lim="800000"/>
            <a:headEnd/>
            <a:tailEnd/>
          </a:ln>
        </p:spPr>
        <p:txBody>
          <a:bodyPr lIns="59436" tIns="29718" rIns="59436" bIns="29718"/>
          <a:lstStyle/>
          <a:p>
            <a:endParaRPr lang="en-US" b="0">
              <a:cs typeface="Arial" pitchFamily="34" charset="0"/>
            </a:endParaRPr>
          </a:p>
        </p:txBody>
      </p:sp>
      <p:sp>
        <p:nvSpPr>
          <p:cNvPr id="10" name="Text Box 5"/>
          <p:cNvSpPr txBox="1">
            <a:spLocks noChangeArrowheads="1"/>
          </p:cNvSpPr>
          <p:nvPr/>
        </p:nvSpPr>
        <p:spPr bwMode="auto">
          <a:xfrm>
            <a:off x="2222500" y="5229225"/>
            <a:ext cx="836613" cy="442913"/>
          </a:xfrm>
          <a:prstGeom prst="rect">
            <a:avLst/>
          </a:prstGeom>
          <a:noFill/>
          <a:ln w="9525">
            <a:noFill/>
            <a:miter lim="800000"/>
            <a:headEnd/>
            <a:tailEnd/>
          </a:ln>
        </p:spPr>
        <p:txBody>
          <a:bodyPr lIns="59436" tIns="29718" rIns="59436" bIns="29718"/>
          <a:lstStyle/>
          <a:p>
            <a:pPr algn="ctr"/>
            <a:r>
              <a:rPr lang="en-GB" sz="1000" b="0">
                <a:cs typeface="Arial" pitchFamily="34" charset="0"/>
              </a:rPr>
              <a:t>First treatment</a:t>
            </a:r>
          </a:p>
        </p:txBody>
      </p:sp>
      <p:sp>
        <p:nvSpPr>
          <p:cNvPr id="11" name="Text Box 6"/>
          <p:cNvSpPr txBox="1">
            <a:spLocks noChangeArrowheads="1"/>
          </p:cNvSpPr>
          <p:nvPr/>
        </p:nvSpPr>
        <p:spPr bwMode="auto">
          <a:xfrm>
            <a:off x="6088063" y="1503363"/>
            <a:ext cx="890587" cy="590550"/>
          </a:xfrm>
          <a:prstGeom prst="rect">
            <a:avLst/>
          </a:prstGeom>
          <a:noFill/>
          <a:ln w="9525">
            <a:noFill/>
            <a:miter lim="800000"/>
            <a:headEnd/>
            <a:tailEnd/>
          </a:ln>
        </p:spPr>
        <p:txBody>
          <a:bodyPr lIns="59436" tIns="29718" rIns="59436" bIns="29718"/>
          <a:lstStyle/>
          <a:p>
            <a:endParaRPr lang="en-US" b="0">
              <a:solidFill>
                <a:schemeClr val="accent2"/>
              </a:solidFill>
              <a:cs typeface="Arial" pitchFamily="34" charset="0"/>
            </a:endParaRPr>
          </a:p>
        </p:txBody>
      </p:sp>
      <p:sp>
        <p:nvSpPr>
          <p:cNvPr id="12" name="Rectangle 7"/>
          <p:cNvSpPr>
            <a:spLocks noChangeArrowheads="1"/>
          </p:cNvSpPr>
          <p:nvPr/>
        </p:nvSpPr>
        <p:spPr bwMode="auto">
          <a:xfrm>
            <a:off x="5678488" y="1651000"/>
            <a:ext cx="277812" cy="319088"/>
          </a:xfrm>
          <a:prstGeom prst="rect">
            <a:avLst/>
          </a:prstGeom>
          <a:solidFill>
            <a:srgbClr val="C0C0C0"/>
          </a:solidFill>
          <a:ln w="9525">
            <a:solidFill>
              <a:srgbClr val="000000"/>
            </a:solidFill>
            <a:miter lim="800000"/>
            <a:headEnd/>
            <a:tailEnd/>
          </a:ln>
        </p:spPr>
        <p:txBody>
          <a:bodyPr anchor="ctr"/>
          <a:lstStyle/>
          <a:p>
            <a:endParaRPr lang="en-US"/>
          </a:p>
        </p:txBody>
      </p:sp>
      <p:sp>
        <p:nvSpPr>
          <p:cNvPr id="13" name="Rectangle 8"/>
          <p:cNvSpPr>
            <a:spLocks noChangeArrowheads="1"/>
          </p:cNvSpPr>
          <p:nvPr/>
        </p:nvSpPr>
        <p:spPr bwMode="auto">
          <a:xfrm>
            <a:off x="5678488" y="2135188"/>
            <a:ext cx="277812" cy="315912"/>
          </a:xfrm>
          <a:prstGeom prst="rect">
            <a:avLst/>
          </a:prstGeom>
          <a:solidFill>
            <a:srgbClr val="000000"/>
          </a:solidFill>
          <a:ln w="9525">
            <a:solidFill>
              <a:srgbClr val="000000"/>
            </a:solidFill>
            <a:miter lim="800000"/>
            <a:headEnd/>
            <a:tailEnd/>
          </a:ln>
        </p:spPr>
        <p:txBody>
          <a:bodyPr anchor="ctr"/>
          <a:lstStyle/>
          <a:p>
            <a:endParaRPr lang="en-US"/>
          </a:p>
        </p:txBody>
      </p:sp>
      <p:sp>
        <p:nvSpPr>
          <p:cNvPr id="14" name="Text Box 9"/>
          <p:cNvSpPr txBox="1">
            <a:spLocks noChangeArrowheads="1"/>
          </p:cNvSpPr>
          <p:nvPr/>
        </p:nvSpPr>
        <p:spPr bwMode="auto">
          <a:xfrm>
            <a:off x="6088063" y="1690688"/>
            <a:ext cx="1319212" cy="442912"/>
          </a:xfrm>
          <a:prstGeom prst="rect">
            <a:avLst/>
          </a:prstGeom>
          <a:noFill/>
          <a:ln w="9525">
            <a:noFill/>
            <a:miter lim="800000"/>
            <a:headEnd/>
            <a:tailEnd/>
          </a:ln>
        </p:spPr>
        <p:txBody>
          <a:bodyPr lIns="59436" tIns="29718" rIns="59436" bIns="29718"/>
          <a:lstStyle/>
          <a:p>
            <a:r>
              <a:rPr lang="en-GB" sz="1400" b="0">
                <a:solidFill>
                  <a:schemeClr val="accent2"/>
                </a:solidFill>
                <a:cs typeface="Arial" pitchFamily="34" charset="0"/>
              </a:rPr>
              <a:t>Pre-treatment</a:t>
            </a:r>
          </a:p>
        </p:txBody>
      </p:sp>
      <p:sp>
        <p:nvSpPr>
          <p:cNvPr id="15" name="Text Box 10"/>
          <p:cNvSpPr txBox="1">
            <a:spLocks noChangeArrowheads="1"/>
          </p:cNvSpPr>
          <p:nvPr/>
        </p:nvSpPr>
        <p:spPr bwMode="auto">
          <a:xfrm>
            <a:off x="6038850" y="2133600"/>
            <a:ext cx="1295400" cy="442913"/>
          </a:xfrm>
          <a:prstGeom prst="rect">
            <a:avLst/>
          </a:prstGeom>
          <a:noFill/>
          <a:ln w="9525">
            <a:noFill/>
            <a:miter lim="800000"/>
            <a:headEnd/>
            <a:tailEnd/>
          </a:ln>
        </p:spPr>
        <p:txBody>
          <a:bodyPr lIns="59436" tIns="29718" rIns="59436" bIns="29718"/>
          <a:lstStyle/>
          <a:p>
            <a:r>
              <a:rPr lang="en-GB" sz="1400" b="0">
                <a:solidFill>
                  <a:schemeClr val="accent2"/>
                </a:solidFill>
                <a:cs typeface="Arial" pitchFamily="34" charset="0"/>
              </a:rPr>
              <a:t>Post-treatment</a:t>
            </a:r>
          </a:p>
        </p:txBody>
      </p:sp>
      <p:sp>
        <p:nvSpPr>
          <p:cNvPr id="16" name="Text Box 11"/>
          <p:cNvSpPr txBox="1">
            <a:spLocks noChangeArrowheads="1"/>
          </p:cNvSpPr>
          <p:nvPr/>
        </p:nvSpPr>
        <p:spPr bwMode="auto">
          <a:xfrm>
            <a:off x="3590925" y="2420938"/>
            <a:ext cx="365125" cy="446087"/>
          </a:xfrm>
          <a:prstGeom prst="rect">
            <a:avLst/>
          </a:prstGeom>
          <a:noFill/>
          <a:ln w="9525">
            <a:noFill/>
            <a:miter lim="800000"/>
            <a:headEnd/>
            <a:tailEnd/>
          </a:ln>
        </p:spPr>
        <p:txBody>
          <a:bodyPr lIns="59436" tIns="29718" rIns="59436" bIns="29718"/>
          <a:lstStyle/>
          <a:p>
            <a:r>
              <a:rPr lang="en-GB" sz="800" b="0">
                <a:solidFill>
                  <a:srgbClr val="000000"/>
                </a:solidFill>
                <a:cs typeface="Arial" pitchFamily="34" charset="0"/>
              </a:rPr>
              <a:t>* *</a:t>
            </a:r>
            <a:endParaRPr lang="en-GB" b="0">
              <a:cs typeface="Arial" pitchFamily="34" charset="0"/>
            </a:endParaRPr>
          </a:p>
        </p:txBody>
      </p:sp>
      <p:sp>
        <p:nvSpPr>
          <p:cNvPr id="17" name="Text Box 12"/>
          <p:cNvSpPr txBox="1">
            <a:spLocks noChangeArrowheads="1"/>
          </p:cNvSpPr>
          <p:nvPr/>
        </p:nvSpPr>
        <p:spPr bwMode="auto">
          <a:xfrm>
            <a:off x="4022725" y="2924175"/>
            <a:ext cx="363538" cy="442913"/>
          </a:xfrm>
          <a:prstGeom prst="rect">
            <a:avLst/>
          </a:prstGeom>
          <a:noFill/>
          <a:ln w="9525">
            <a:noFill/>
            <a:miter lim="800000"/>
            <a:headEnd/>
            <a:tailEnd/>
          </a:ln>
        </p:spPr>
        <p:txBody>
          <a:bodyPr lIns="59436" tIns="29718" rIns="59436" bIns="29718"/>
          <a:lstStyle/>
          <a:p>
            <a:r>
              <a:rPr lang="en-GB" sz="800" b="0">
                <a:solidFill>
                  <a:srgbClr val="000000"/>
                </a:solidFill>
                <a:cs typeface="Arial" pitchFamily="34" charset="0"/>
              </a:rPr>
              <a:t>* *</a:t>
            </a:r>
            <a:endParaRPr lang="en-GB" b="0">
              <a:cs typeface="Arial" pitchFamily="34" charset="0"/>
            </a:endParaRPr>
          </a:p>
        </p:txBody>
      </p:sp>
      <p:sp>
        <p:nvSpPr>
          <p:cNvPr id="18" name="Text Box 13"/>
          <p:cNvSpPr txBox="1">
            <a:spLocks noChangeArrowheads="1"/>
          </p:cNvSpPr>
          <p:nvPr/>
        </p:nvSpPr>
        <p:spPr bwMode="auto">
          <a:xfrm>
            <a:off x="5202238" y="5151438"/>
            <a:ext cx="147637" cy="565150"/>
          </a:xfrm>
          <a:prstGeom prst="rect">
            <a:avLst/>
          </a:prstGeom>
          <a:solidFill>
            <a:srgbClr val="FFFFFF"/>
          </a:solidFill>
          <a:ln w="9525">
            <a:noFill/>
            <a:miter lim="800000"/>
            <a:headEnd/>
            <a:tailEnd/>
          </a:ln>
        </p:spPr>
        <p:txBody>
          <a:bodyPr/>
          <a:lstStyle/>
          <a:p>
            <a:endParaRPr lang="en-US" b="0">
              <a:cs typeface="Arial" pitchFamily="34" charset="0"/>
            </a:endParaRPr>
          </a:p>
        </p:txBody>
      </p:sp>
      <p:sp>
        <p:nvSpPr>
          <p:cNvPr id="19" name="Text Box 14"/>
          <p:cNvSpPr txBox="1">
            <a:spLocks noChangeArrowheads="1"/>
          </p:cNvSpPr>
          <p:nvPr/>
        </p:nvSpPr>
        <p:spPr bwMode="auto">
          <a:xfrm>
            <a:off x="3517900" y="5229225"/>
            <a:ext cx="836613" cy="442913"/>
          </a:xfrm>
          <a:prstGeom prst="rect">
            <a:avLst/>
          </a:prstGeom>
          <a:noFill/>
          <a:ln w="9525">
            <a:noFill/>
            <a:miter lim="800000"/>
            <a:headEnd/>
            <a:tailEnd/>
          </a:ln>
        </p:spPr>
        <p:txBody>
          <a:bodyPr lIns="59436" tIns="29718" rIns="59436" bIns="29718"/>
          <a:lstStyle/>
          <a:p>
            <a:pPr algn="ctr"/>
            <a:r>
              <a:rPr lang="en-GB" sz="1000" b="0">
                <a:cs typeface="Arial" pitchFamily="34" charset="0"/>
              </a:rPr>
              <a:t>Repeat treatment</a:t>
            </a:r>
          </a:p>
        </p:txBody>
      </p:sp>
      <p:sp>
        <p:nvSpPr>
          <p:cNvPr id="20" name="Text Box 15"/>
          <p:cNvSpPr txBox="1">
            <a:spLocks noChangeArrowheads="1"/>
          </p:cNvSpPr>
          <p:nvPr/>
        </p:nvSpPr>
        <p:spPr bwMode="auto">
          <a:xfrm>
            <a:off x="5173663" y="5229225"/>
            <a:ext cx="836612" cy="442913"/>
          </a:xfrm>
          <a:prstGeom prst="rect">
            <a:avLst/>
          </a:prstGeom>
          <a:noFill/>
          <a:ln w="9525">
            <a:noFill/>
            <a:miter lim="800000"/>
            <a:headEnd/>
            <a:tailEnd/>
          </a:ln>
        </p:spPr>
        <p:txBody>
          <a:bodyPr lIns="59436" tIns="29718" rIns="59436" bIns="29718"/>
          <a:lstStyle/>
          <a:p>
            <a:pPr algn="ctr"/>
            <a:r>
              <a:rPr lang="en-GB" sz="1000" b="0">
                <a:cs typeface="Arial" pitchFamily="34" charset="0"/>
              </a:rPr>
              <a:t>First </a:t>
            </a:r>
          </a:p>
          <a:p>
            <a:pPr algn="ctr"/>
            <a:r>
              <a:rPr lang="en-GB" sz="1000" b="0">
                <a:cs typeface="Arial" pitchFamily="34" charset="0"/>
              </a:rPr>
              <a:t>control</a:t>
            </a:r>
          </a:p>
        </p:txBody>
      </p:sp>
      <p:sp>
        <p:nvSpPr>
          <p:cNvPr id="21" name="Text Box 16"/>
          <p:cNvSpPr txBox="1">
            <a:spLocks noChangeArrowheads="1"/>
          </p:cNvSpPr>
          <p:nvPr/>
        </p:nvSpPr>
        <p:spPr bwMode="auto">
          <a:xfrm>
            <a:off x="6399213" y="5229225"/>
            <a:ext cx="836612" cy="442913"/>
          </a:xfrm>
          <a:prstGeom prst="rect">
            <a:avLst/>
          </a:prstGeom>
          <a:noFill/>
          <a:ln w="9525">
            <a:noFill/>
            <a:miter lim="800000"/>
            <a:headEnd/>
            <a:tailEnd/>
          </a:ln>
        </p:spPr>
        <p:txBody>
          <a:bodyPr lIns="59436" tIns="29718" rIns="59436" bIns="29718"/>
          <a:lstStyle/>
          <a:p>
            <a:pPr algn="ctr"/>
            <a:r>
              <a:rPr lang="en-GB" sz="1000" b="0">
                <a:cs typeface="Arial" pitchFamily="34" charset="0"/>
              </a:rPr>
              <a:t>Repeat control</a:t>
            </a:r>
          </a:p>
        </p:txBody>
      </p:sp>
      <p:sp>
        <p:nvSpPr>
          <p:cNvPr id="22" name="Text Box 17"/>
          <p:cNvSpPr txBox="1">
            <a:spLocks noChangeArrowheads="1"/>
          </p:cNvSpPr>
          <p:nvPr/>
        </p:nvSpPr>
        <p:spPr bwMode="auto">
          <a:xfrm rot="16200000">
            <a:off x="951706" y="3474244"/>
            <a:ext cx="14049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400" b="0">
                <a:solidFill>
                  <a:schemeClr val="accent2"/>
                </a:solidFill>
                <a:cs typeface="Arial" pitchFamily="34" charset="0"/>
              </a:rPr>
              <a:t>Amplitude (μV)</a:t>
            </a:r>
          </a:p>
        </p:txBody>
      </p:sp>
      <p:sp>
        <p:nvSpPr>
          <p:cNvPr id="23" name="Text Box 18"/>
          <p:cNvSpPr txBox="1">
            <a:spLocks noChangeArrowheads="1"/>
          </p:cNvSpPr>
          <p:nvPr/>
        </p:nvSpPr>
        <p:spPr bwMode="auto">
          <a:xfrm>
            <a:off x="452437" y="899081"/>
            <a:ext cx="187143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en-GB" b="0" dirty="0">
                <a:solidFill>
                  <a:srgbClr val="FF0000"/>
                </a:solidFill>
                <a:latin typeface="Arial" charset="0"/>
                <a:ea typeface="ＭＳ Ｐゴシック" charset="0"/>
                <a:cs typeface="Arial" charset="0"/>
              </a:rPr>
              <a:t>Figure 5</a:t>
            </a:r>
          </a:p>
        </p:txBody>
      </p:sp>
      <p:sp>
        <p:nvSpPr>
          <p:cNvPr id="24" name="Text Box 19"/>
          <p:cNvSpPr txBox="1">
            <a:spLocks noChangeArrowheads="1"/>
          </p:cNvSpPr>
          <p:nvPr/>
        </p:nvSpPr>
        <p:spPr bwMode="auto">
          <a:xfrm>
            <a:off x="179388" y="254000"/>
            <a:ext cx="826380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GB" sz="3600" b="0" dirty="0" smtClean="0">
                <a:solidFill>
                  <a:srgbClr val="FFFF00"/>
                </a:solidFill>
                <a:latin typeface="Arial" charset="0"/>
                <a:ea typeface="ＭＳ Ｐゴシック" charset="0"/>
              </a:rPr>
              <a:t>Reproducibility </a:t>
            </a:r>
            <a:r>
              <a:rPr lang="en-GB" sz="3600" b="0" dirty="0">
                <a:solidFill>
                  <a:srgbClr val="FFFF00"/>
                </a:solidFill>
                <a:latin typeface="Arial" charset="0"/>
                <a:ea typeface="ＭＳ Ｐゴシック" charset="0"/>
              </a:rPr>
              <a:t>of the placebo response</a:t>
            </a:r>
          </a:p>
        </p:txBody>
      </p:sp>
      <p:sp>
        <p:nvSpPr>
          <p:cNvPr id="25" name="Text Box 20"/>
          <p:cNvSpPr txBox="1">
            <a:spLocks noChangeArrowheads="1"/>
          </p:cNvSpPr>
          <p:nvPr/>
        </p:nvSpPr>
        <p:spPr bwMode="auto">
          <a:xfrm>
            <a:off x="4756588" y="6092825"/>
            <a:ext cx="365196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GB" sz="1600" b="0" dirty="0">
                <a:solidFill>
                  <a:srgbClr val="FFFF00"/>
                </a:solidFill>
                <a:latin typeface="Arial" charset="0"/>
                <a:ea typeface="ＭＳ Ｐゴシック" charset="0"/>
              </a:rPr>
              <a:t>Morton et al, 2009, Pain</a:t>
            </a:r>
          </a:p>
          <a:p>
            <a:pPr>
              <a:defRPr/>
            </a:pPr>
            <a:r>
              <a:rPr lang="en-GB" sz="1600" b="0" dirty="0">
                <a:solidFill>
                  <a:srgbClr val="FFFF00"/>
                </a:solidFill>
                <a:latin typeface="Arial" charset="0"/>
                <a:ea typeface="ＭＳ Ｐゴシック" charset="0"/>
              </a:rPr>
              <a:t>Morton et al, 2009, </a:t>
            </a:r>
            <a:r>
              <a:rPr lang="en-GB" sz="1600" b="0" dirty="0" err="1">
                <a:solidFill>
                  <a:srgbClr val="FFFF00"/>
                </a:solidFill>
                <a:latin typeface="Arial" charset="0"/>
                <a:ea typeface="ＭＳ Ｐゴシック" charset="0"/>
              </a:rPr>
              <a:t>Neuropsychologia</a:t>
            </a:r>
            <a:r>
              <a:rPr lang="en-GB" sz="1600" b="0" dirty="0">
                <a:solidFill>
                  <a:srgbClr val="FFFF00"/>
                </a:solidFill>
                <a:latin typeface="Arial" charset="0"/>
                <a:ea typeface="ＭＳ Ｐゴシック" charset="0"/>
              </a:rPr>
              <a:t>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5"/>
          <p:cNvSpPr txBox="1">
            <a:spLocks noChangeArrowheads="1"/>
          </p:cNvSpPr>
          <p:nvPr/>
        </p:nvSpPr>
        <p:spPr bwMode="auto">
          <a:xfrm>
            <a:off x="179388" y="254000"/>
            <a:ext cx="857157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GB" sz="3600" b="0" dirty="0" smtClean="0">
                <a:solidFill>
                  <a:srgbClr val="FFFF00"/>
                </a:solidFill>
                <a:latin typeface="Arial" charset="0"/>
                <a:ea typeface="ＭＳ Ｐゴシック" charset="0"/>
              </a:rPr>
              <a:t>Reproducibility </a:t>
            </a:r>
            <a:r>
              <a:rPr lang="en-GB" sz="3600" b="0" dirty="0">
                <a:solidFill>
                  <a:srgbClr val="FFFF00"/>
                </a:solidFill>
                <a:latin typeface="Arial" charset="0"/>
                <a:ea typeface="ＭＳ Ｐゴシック" charset="0"/>
              </a:rPr>
              <a:t>of the placebo response</a:t>
            </a:r>
          </a:p>
          <a:p>
            <a:pPr>
              <a:defRPr/>
            </a:pPr>
            <a:r>
              <a:rPr lang="en-GB" sz="3600" b="0" dirty="0">
                <a:solidFill>
                  <a:srgbClr val="FFFF00"/>
                </a:solidFill>
                <a:latin typeface="Arial" charset="0"/>
                <a:ea typeface="ＭＳ Ｐゴシック" charset="0"/>
              </a:rPr>
              <a:t>Anticipation</a:t>
            </a:r>
          </a:p>
        </p:txBody>
      </p:sp>
      <p:pic>
        <p:nvPicPr>
          <p:cNvPr id="1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683" y="1809750"/>
            <a:ext cx="6880225"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Text Box 7"/>
          <p:cNvSpPr txBox="1">
            <a:spLocks noChangeArrowheads="1"/>
          </p:cNvSpPr>
          <p:nvPr/>
        </p:nvSpPr>
        <p:spPr bwMode="auto">
          <a:xfrm>
            <a:off x="3132138" y="3860800"/>
            <a:ext cx="1123950" cy="442913"/>
          </a:xfrm>
          <a:prstGeom prst="rect">
            <a:avLst/>
          </a:prstGeom>
          <a:noFill/>
          <a:ln w="9525">
            <a:noFill/>
            <a:miter lim="800000"/>
            <a:headEnd/>
            <a:tailEnd/>
          </a:ln>
        </p:spPr>
        <p:txBody>
          <a:bodyPr lIns="59436" tIns="29718" rIns="59436" bIns="29718"/>
          <a:lstStyle/>
          <a:p>
            <a:pPr algn="ctr"/>
            <a:r>
              <a:rPr lang="en-GB" sz="1400" b="0">
                <a:cs typeface="Arial" pitchFamily="34" charset="0"/>
              </a:rPr>
              <a:t>1</a:t>
            </a:r>
            <a:r>
              <a:rPr lang="en-GB" sz="1400" b="0" baseline="30000">
                <a:cs typeface="Arial" pitchFamily="34" charset="0"/>
              </a:rPr>
              <a:t>st</a:t>
            </a:r>
            <a:r>
              <a:rPr lang="en-GB" sz="1400" b="0">
                <a:cs typeface="Arial" pitchFamily="34" charset="0"/>
              </a:rPr>
              <a:t> treatment session</a:t>
            </a:r>
          </a:p>
        </p:txBody>
      </p:sp>
      <p:sp>
        <p:nvSpPr>
          <p:cNvPr id="14" name="Text Box 8"/>
          <p:cNvSpPr txBox="1">
            <a:spLocks noChangeArrowheads="1"/>
          </p:cNvSpPr>
          <p:nvPr/>
        </p:nvSpPr>
        <p:spPr bwMode="auto">
          <a:xfrm>
            <a:off x="4816475" y="3789363"/>
            <a:ext cx="1123950" cy="442912"/>
          </a:xfrm>
          <a:prstGeom prst="rect">
            <a:avLst/>
          </a:prstGeom>
          <a:noFill/>
          <a:ln w="9525">
            <a:noFill/>
            <a:miter lim="800000"/>
            <a:headEnd/>
            <a:tailEnd/>
          </a:ln>
        </p:spPr>
        <p:txBody>
          <a:bodyPr lIns="59436" tIns="29718" rIns="59436" bIns="29718"/>
          <a:lstStyle/>
          <a:p>
            <a:pPr algn="ctr"/>
            <a:r>
              <a:rPr lang="en-GB" sz="1400" b="0">
                <a:cs typeface="Arial" pitchFamily="34" charset="0"/>
              </a:rPr>
              <a:t>Repeat treatment session</a:t>
            </a:r>
          </a:p>
        </p:txBody>
      </p:sp>
      <p:sp>
        <p:nvSpPr>
          <p:cNvPr id="15" name="Text Box 20"/>
          <p:cNvSpPr txBox="1">
            <a:spLocks noChangeArrowheads="1"/>
          </p:cNvSpPr>
          <p:nvPr/>
        </p:nvSpPr>
        <p:spPr bwMode="auto">
          <a:xfrm>
            <a:off x="4434161" y="5446712"/>
            <a:ext cx="4083169"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GB" sz="1800" b="0" dirty="0">
                <a:solidFill>
                  <a:srgbClr val="FFFF00"/>
                </a:solidFill>
                <a:latin typeface="Arial" charset="0"/>
                <a:ea typeface="ＭＳ Ｐゴシック" charset="0"/>
              </a:rPr>
              <a:t>Morton et al, 2009, Pain</a:t>
            </a:r>
          </a:p>
          <a:p>
            <a:pPr>
              <a:defRPr/>
            </a:pPr>
            <a:r>
              <a:rPr lang="en-GB" sz="1800" b="0" dirty="0">
                <a:solidFill>
                  <a:srgbClr val="FFFF00"/>
                </a:solidFill>
                <a:latin typeface="Arial" charset="0"/>
                <a:ea typeface="ＭＳ Ｐゴシック" charset="0"/>
              </a:rPr>
              <a:t>Morton et al, 2009, </a:t>
            </a:r>
            <a:r>
              <a:rPr lang="en-GB" sz="1800" b="0" dirty="0" err="1">
                <a:solidFill>
                  <a:srgbClr val="FFFF00"/>
                </a:solidFill>
                <a:latin typeface="Arial" charset="0"/>
                <a:ea typeface="ＭＳ Ｐゴシック" charset="0"/>
              </a:rPr>
              <a:t>Neuropsychologia</a:t>
            </a:r>
            <a:r>
              <a:rPr lang="en-GB" sz="1800" b="0" dirty="0">
                <a:solidFill>
                  <a:srgbClr val="FFFF00"/>
                </a:solidFill>
                <a:latin typeface="Arial" charset="0"/>
                <a:ea typeface="ＭＳ Ｐゴシック" charset="0"/>
              </a:rPr>
              <a:t>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539750" y="620713"/>
            <a:ext cx="8229600" cy="792162"/>
          </a:xfrm>
        </p:spPr>
        <p:txBody>
          <a:bodyPr/>
          <a:lstStyle/>
          <a:p>
            <a:pPr algn="ctr" eaLnBrk="1" hangingPunct="1"/>
            <a:r>
              <a:rPr lang="en-GB" sz="3600" b="1" dirty="0" smtClean="0">
                <a:solidFill>
                  <a:srgbClr val="FFFF00"/>
                </a:solidFill>
              </a:rPr>
              <a:t>Forward translation; human experimental pain to chronic pain</a:t>
            </a:r>
          </a:p>
        </p:txBody>
      </p:sp>
      <p:sp>
        <p:nvSpPr>
          <p:cNvPr id="6" name="Rectangle 3"/>
          <p:cNvSpPr txBox="1">
            <a:spLocks noChangeArrowheads="1"/>
          </p:cNvSpPr>
          <p:nvPr/>
        </p:nvSpPr>
        <p:spPr bwMode="auto">
          <a:xfrm>
            <a:off x="250825" y="2276475"/>
            <a:ext cx="6121400" cy="417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r>
              <a:rPr lang="en-GB" sz="2800" b="0" kern="0" dirty="0" smtClean="0">
                <a:solidFill>
                  <a:schemeClr val="bg1"/>
                </a:solidFill>
                <a:latin typeface="Arial" pitchFamily="34" charset="0"/>
              </a:rPr>
              <a:t>Phasic experimental nociceptive pain and arthritic pain activate similar areas of the pain matrix</a:t>
            </a:r>
          </a:p>
          <a:p>
            <a:pPr eaLnBrk="1" hangingPunct="1">
              <a:buFontTx/>
              <a:buNone/>
            </a:pPr>
            <a:endParaRPr lang="en-GB" sz="2800" b="0" kern="0" dirty="0" smtClean="0">
              <a:solidFill>
                <a:schemeClr val="bg1"/>
              </a:solidFill>
              <a:latin typeface="Arial" pitchFamily="34" charset="0"/>
            </a:endParaRPr>
          </a:p>
          <a:p>
            <a:pPr eaLnBrk="1" hangingPunct="1"/>
            <a:r>
              <a:rPr lang="en-GB" sz="2800" b="0" kern="0" dirty="0" smtClean="0">
                <a:solidFill>
                  <a:schemeClr val="bg1"/>
                </a:solidFill>
                <a:latin typeface="Arial" pitchFamily="34" charset="0"/>
              </a:rPr>
              <a:t>Peripherally driven experimental </a:t>
            </a:r>
            <a:r>
              <a:rPr lang="en-GB" sz="2800" b="0" kern="0" dirty="0" err="1" smtClean="0">
                <a:solidFill>
                  <a:schemeClr val="bg1"/>
                </a:solidFill>
                <a:latin typeface="Arial" pitchFamily="34" charset="0"/>
              </a:rPr>
              <a:t>allodynia</a:t>
            </a:r>
            <a:r>
              <a:rPr lang="en-GB" sz="2800" b="0" kern="0" dirty="0" smtClean="0">
                <a:solidFill>
                  <a:schemeClr val="bg1"/>
                </a:solidFill>
                <a:latin typeface="Arial" pitchFamily="34" charset="0"/>
              </a:rPr>
              <a:t> and neuropathic pain also activate  similar areas of the pain matrix </a:t>
            </a:r>
            <a:r>
              <a:rPr lang="en-GB" sz="2400" b="0" kern="0" dirty="0" smtClean="0">
                <a:latin typeface="Arial" pitchFamily="34" charset="0"/>
              </a:rPr>
              <a:t>.</a:t>
            </a:r>
          </a:p>
          <a:p>
            <a:pPr eaLnBrk="1" hangingPunct="1"/>
            <a:endParaRPr lang="en-GB" sz="2400" b="0" kern="0" dirty="0" smtClean="0">
              <a:latin typeface="Arial" pitchFamily="34" charset="0"/>
            </a:endParaRPr>
          </a:p>
          <a:p>
            <a:pPr eaLnBrk="1" hangingPunct="1">
              <a:buFontTx/>
              <a:buNone/>
            </a:pPr>
            <a:endParaRPr lang="en-GB" sz="2400" b="0" kern="0" dirty="0" smtClean="0">
              <a:latin typeface="Tahoma"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7"/>
          <p:cNvSpPr txBox="1">
            <a:spLocks noChangeArrowheads="1"/>
          </p:cNvSpPr>
          <p:nvPr/>
        </p:nvSpPr>
        <p:spPr bwMode="auto">
          <a:xfrm>
            <a:off x="3132138" y="3860800"/>
            <a:ext cx="1123950" cy="442913"/>
          </a:xfrm>
          <a:prstGeom prst="rect">
            <a:avLst/>
          </a:prstGeom>
          <a:noFill/>
          <a:ln w="9525">
            <a:noFill/>
            <a:miter lim="800000"/>
            <a:headEnd/>
            <a:tailEnd/>
          </a:ln>
        </p:spPr>
        <p:txBody>
          <a:bodyPr lIns="59436" tIns="29718" rIns="59436" bIns="29718"/>
          <a:lstStyle/>
          <a:p>
            <a:pPr algn="ctr"/>
            <a:r>
              <a:rPr lang="en-GB" sz="1400" b="0">
                <a:cs typeface="Arial" pitchFamily="34" charset="0"/>
              </a:rPr>
              <a:t>1</a:t>
            </a:r>
            <a:r>
              <a:rPr lang="en-GB" sz="1400" b="0" baseline="30000">
                <a:cs typeface="Arial" pitchFamily="34" charset="0"/>
              </a:rPr>
              <a:t>st</a:t>
            </a:r>
            <a:r>
              <a:rPr lang="en-GB" sz="1400" b="0">
                <a:cs typeface="Arial" pitchFamily="34" charset="0"/>
              </a:rPr>
              <a:t> treatment session</a:t>
            </a:r>
          </a:p>
        </p:txBody>
      </p:sp>
      <p:sp>
        <p:nvSpPr>
          <p:cNvPr id="51204" name="Text Box 8"/>
          <p:cNvSpPr txBox="1">
            <a:spLocks noChangeArrowheads="1"/>
          </p:cNvSpPr>
          <p:nvPr/>
        </p:nvSpPr>
        <p:spPr bwMode="auto">
          <a:xfrm>
            <a:off x="4816475" y="3789363"/>
            <a:ext cx="1123950" cy="442912"/>
          </a:xfrm>
          <a:prstGeom prst="rect">
            <a:avLst/>
          </a:prstGeom>
          <a:noFill/>
          <a:ln w="9525">
            <a:noFill/>
            <a:miter lim="800000"/>
            <a:headEnd/>
            <a:tailEnd/>
          </a:ln>
        </p:spPr>
        <p:txBody>
          <a:bodyPr lIns="59436" tIns="29718" rIns="59436" bIns="29718"/>
          <a:lstStyle/>
          <a:p>
            <a:pPr algn="ctr"/>
            <a:r>
              <a:rPr lang="en-GB" sz="1400" b="0">
                <a:cs typeface="Arial" pitchFamily="34" charset="0"/>
              </a:rPr>
              <a:t>Repeat treatment session</a:t>
            </a:r>
          </a:p>
        </p:txBody>
      </p:sp>
      <p:sp>
        <p:nvSpPr>
          <p:cNvPr id="7" name="Text Box 30"/>
          <p:cNvSpPr txBox="1">
            <a:spLocks noChangeArrowheads="1"/>
          </p:cNvSpPr>
          <p:nvPr/>
        </p:nvSpPr>
        <p:spPr bwMode="auto">
          <a:xfrm>
            <a:off x="1431915" y="866775"/>
            <a:ext cx="2268538" cy="336550"/>
          </a:xfrm>
          <a:prstGeom prst="rect">
            <a:avLst/>
          </a:prstGeom>
          <a:noFill/>
          <a:ln w="9525">
            <a:noFill/>
            <a:miter lim="800000"/>
            <a:headEnd/>
            <a:tailEnd/>
          </a:ln>
        </p:spPr>
        <p:txBody>
          <a:bodyPr wrap="square">
            <a:spAutoFit/>
          </a:bodyPr>
          <a:lstStyle/>
          <a:p>
            <a:pPr algn="l"/>
            <a:r>
              <a:rPr lang="en-GB" sz="1600" i="1" dirty="0">
                <a:solidFill>
                  <a:srgbClr val="FFFF66"/>
                </a:solidFill>
              </a:rPr>
              <a:t>Anticipation of pain</a:t>
            </a:r>
          </a:p>
        </p:txBody>
      </p:sp>
      <p:sp>
        <p:nvSpPr>
          <p:cNvPr id="8" name="Text Box 32"/>
          <p:cNvSpPr txBox="1">
            <a:spLocks noChangeArrowheads="1"/>
          </p:cNvSpPr>
          <p:nvPr/>
        </p:nvSpPr>
        <p:spPr bwMode="auto">
          <a:xfrm>
            <a:off x="1864519" y="4568630"/>
            <a:ext cx="2808287" cy="244475"/>
          </a:xfrm>
          <a:prstGeom prst="rect">
            <a:avLst/>
          </a:prstGeom>
          <a:noFill/>
          <a:ln w="9525">
            <a:noFill/>
            <a:miter lim="800000"/>
            <a:headEnd/>
            <a:tailEnd/>
          </a:ln>
        </p:spPr>
        <p:txBody>
          <a:bodyPr>
            <a:spAutoFit/>
          </a:bodyPr>
          <a:lstStyle/>
          <a:p>
            <a:pPr algn="l"/>
            <a:r>
              <a:rPr lang="en-GB" sz="1000" dirty="0">
                <a:solidFill>
                  <a:srgbClr val="FF0000"/>
                </a:solidFill>
              </a:rPr>
              <a:t>X = 1, Y = -3, Z = 29</a:t>
            </a:r>
          </a:p>
        </p:txBody>
      </p:sp>
      <p:sp>
        <p:nvSpPr>
          <p:cNvPr id="10" name="Text Box 57"/>
          <p:cNvSpPr txBox="1">
            <a:spLocks noChangeArrowheads="1"/>
          </p:cNvSpPr>
          <p:nvPr/>
        </p:nvSpPr>
        <p:spPr bwMode="auto">
          <a:xfrm>
            <a:off x="1554482" y="1203325"/>
            <a:ext cx="1728788" cy="396875"/>
          </a:xfrm>
          <a:prstGeom prst="rect">
            <a:avLst/>
          </a:prstGeom>
          <a:noFill/>
          <a:ln w="9525">
            <a:noFill/>
            <a:miter lim="800000"/>
            <a:headEnd/>
            <a:tailEnd/>
          </a:ln>
        </p:spPr>
        <p:txBody>
          <a:bodyPr>
            <a:spAutoFit/>
          </a:bodyPr>
          <a:lstStyle/>
          <a:p>
            <a:r>
              <a:rPr lang="en-GB" sz="1000" b="1" dirty="0">
                <a:solidFill>
                  <a:srgbClr val="FFFF66"/>
                </a:solidFill>
              </a:rPr>
              <a:t>[Control group &gt; Mindfulness group]</a:t>
            </a:r>
          </a:p>
        </p:txBody>
      </p:sp>
      <p:graphicFrame>
        <p:nvGraphicFramePr>
          <p:cNvPr id="11" name="Object 58"/>
          <p:cNvGraphicFramePr>
            <a:graphicFrameLocks noChangeAspect="1"/>
          </p:cNvGraphicFramePr>
          <p:nvPr/>
        </p:nvGraphicFramePr>
        <p:xfrm>
          <a:off x="4286250" y="1473200"/>
          <a:ext cx="3059113" cy="3324225"/>
        </p:xfrm>
        <a:graphic>
          <a:graphicData uri="http://schemas.openxmlformats.org/presentationml/2006/ole">
            <mc:AlternateContent xmlns:mc="http://schemas.openxmlformats.org/markup-compatibility/2006">
              <mc:Choice xmlns:v="urn:schemas-microsoft-com:vml" Requires="v">
                <p:oleObj spid="_x0000_s67682" name="Bitmap Image" r:id="rId3" imgW="3057143" imgH="3323810" progId="PBrush">
                  <p:embed/>
                </p:oleObj>
              </mc:Choice>
              <mc:Fallback>
                <p:oleObj name="Bitmap Image" r:id="rId3" imgW="3057143" imgH="3323810" progId="PBrush">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50" y="1473200"/>
                        <a:ext cx="3059113"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 name="Object 59"/>
          <p:cNvGraphicFramePr>
            <a:graphicFrameLocks noChangeAspect="1"/>
          </p:cNvGraphicFramePr>
          <p:nvPr>
            <p:extLst>
              <p:ext uri="{D42A27DB-BD31-4B8C-83A1-F6EECF244321}">
                <p14:modId xmlns:p14="http://schemas.microsoft.com/office/powerpoint/2010/main" val="215077714"/>
              </p:ext>
            </p:extLst>
          </p:nvPr>
        </p:nvGraphicFramePr>
        <p:xfrm>
          <a:off x="1043608" y="1697367"/>
          <a:ext cx="2895600" cy="2857500"/>
        </p:xfrm>
        <a:graphic>
          <a:graphicData uri="http://schemas.openxmlformats.org/presentationml/2006/ole">
            <mc:AlternateContent xmlns:mc="http://schemas.openxmlformats.org/markup-compatibility/2006">
              <mc:Choice xmlns:v="urn:schemas-microsoft-com:vml" Requires="v">
                <p:oleObj spid="_x0000_s67683" name="Bitmap Image" r:id="rId5" imgW="2895238" imgH="2857899" progId="PBrush">
                  <p:embed/>
                </p:oleObj>
              </mc:Choice>
              <mc:Fallback>
                <p:oleObj name="Bitmap Image" r:id="rId5" imgW="2895238" imgH="2857899"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3608" y="1697367"/>
                        <a:ext cx="28956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 name="Text Box 30"/>
          <p:cNvSpPr txBox="1">
            <a:spLocks noChangeArrowheads="1"/>
          </p:cNvSpPr>
          <p:nvPr/>
        </p:nvSpPr>
        <p:spPr bwMode="auto">
          <a:xfrm>
            <a:off x="4646613" y="820738"/>
            <a:ext cx="2447925" cy="581025"/>
          </a:xfrm>
          <a:prstGeom prst="rect">
            <a:avLst/>
          </a:prstGeom>
          <a:noFill/>
          <a:ln w="9525">
            <a:noFill/>
            <a:miter lim="800000"/>
            <a:headEnd/>
            <a:tailEnd/>
          </a:ln>
        </p:spPr>
        <p:txBody>
          <a:bodyPr>
            <a:spAutoFit/>
          </a:bodyPr>
          <a:lstStyle/>
          <a:p>
            <a:r>
              <a:rPr lang="en-GB" sz="1600" i="1">
                <a:solidFill>
                  <a:srgbClr val="FFFF66"/>
                </a:solidFill>
              </a:rPr>
              <a:t>Midcingulate cortex vs. pain unpleasantness</a:t>
            </a:r>
          </a:p>
        </p:txBody>
      </p:sp>
      <p:sp>
        <p:nvSpPr>
          <p:cNvPr id="14" name="Text Box 15"/>
          <p:cNvSpPr txBox="1">
            <a:spLocks noChangeArrowheads="1"/>
          </p:cNvSpPr>
          <p:nvPr/>
        </p:nvSpPr>
        <p:spPr bwMode="auto">
          <a:xfrm>
            <a:off x="755650" y="4941888"/>
            <a:ext cx="7416800" cy="1192212"/>
          </a:xfrm>
          <a:prstGeom prst="rect">
            <a:avLst/>
          </a:prstGeom>
          <a:noFill/>
          <a:ln w="9525" algn="ctr">
            <a:noFill/>
            <a:miter lim="800000"/>
            <a:headEnd/>
            <a:tailEnd/>
          </a:ln>
        </p:spPr>
        <p:txBody>
          <a:bodyPr>
            <a:spAutoFit/>
          </a:bodyPr>
          <a:lstStyle/>
          <a:p>
            <a:pPr algn="l">
              <a:buFontTx/>
              <a:buChar char="•"/>
            </a:pPr>
            <a:r>
              <a:rPr lang="en-GB" sz="1600">
                <a:solidFill>
                  <a:srgbClr val="FFFF00"/>
                </a:solidFill>
              </a:rPr>
              <a:t> Only long-term mindfulness meditators (&gt; 6 years) showed reduced perception of pain unpleasantness</a:t>
            </a:r>
          </a:p>
          <a:p>
            <a:pPr algn="l">
              <a:buFontTx/>
              <a:buChar char="•"/>
            </a:pPr>
            <a:r>
              <a:rPr lang="en-GB" sz="1600">
                <a:solidFill>
                  <a:srgbClr val="FFFF00"/>
                </a:solidFill>
              </a:rPr>
              <a:t> Are much shorter (8 week) mindfulness-based CBT programmes effective in chronic pain?</a:t>
            </a:r>
            <a:endParaRPr lang="en-US" sz="1600">
              <a:solidFill>
                <a:srgbClr val="FFFF00"/>
              </a:solidFill>
            </a:endParaRPr>
          </a:p>
        </p:txBody>
      </p:sp>
      <p:sp>
        <p:nvSpPr>
          <p:cNvPr id="15" name="Text Box 16"/>
          <p:cNvSpPr txBox="1">
            <a:spLocks noChangeArrowheads="1"/>
          </p:cNvSpPr>
          <p:nvPr/>
        </p:nvSpPr>
        <p:spPr bwMode="auto">
          <a:xfrm>
            <a:off x="5761038" y="6308725"/>
            <a:ext cx="3382962" cy="457200"/>
          </a:xfrm>
          <a:prstGeom prst="rect">
            <a:avLst/>
          </a:prstGeom>
          <a:noFill/>
          <a:ln w="9525" algn="ctr">
            <a:noFill/>
            <a:miter lim="800000"/>
            <a:headEnd/>
            <a:tailEnd/>
          </a:ln>
        </p:spPr>
        <p:txBody>
          <a:bodyPr>
            <a:spAutoFit/>
          </a:bodyPr>
          <a:lstStyle/>
          <a:p>
            <a:pPr algn="r"/>
            <a:r>
              <a:rPr lang="en-GB" sz="2400" dirty="0">
                <a:solidFill>
                  <a:srgbClr val="FF0000"/>
                </a:solidFill>
              </a:rPr>
              <a:t>Pain 2010</a:t>
            </a:r>
          </a:p>
        </p:txBody>
      </p:sp>
      <p:grpSp>
        <p:nvGrpSpPr>
          <p:cNvPr id="16" name="Group 9"/>
          <p:cNvGrpSpPr>
            <a:grpSpLocks/>
          </p:cNvGrpSpPr>
          <p:nvPr/>
        </p:nvGrpSpPr>
        <p:grpSpPr bwMode="auto">
          <a:xfrm>
            <a:off x="6445250" y="3500438"/>
            <a:ext cx="2879725" cy="649287"/>
            <a:chOff x="3379" y="2069"/>
            <a:chExt cx="1814" cy="409"/>
          </a:xfrm>
        </p:grpSpPr>
        <p:sp>
          <p:nvSpPr>
            <p:cNvPr id="17" name="Rectangle 10"/>
            <p:cNvSpPr>
              <a:spLocks noChangeArrowheads="1"/>
            </p:cNvSpPr>
            <p:nvPr/>
          </p:nvSpPr>
          <p:spPr bwMode="auto">
            <a:xfrm>
              <a:off x="3379" y="2069"/>
              <a:ext cx="1451" cy="409"/>
            </a:xfrm>
            <a:prstGeom prst="rect">
              <a:avLst/>
            </a:prstGeom>
            <a:solidFill>
              <a:schemeClr val="accent1"/>
            </a:solidFill>
            <a:ln w="9525" algn="ctr">
              <a:noFill/>
              <a:miter lim="800000"/>
              <a:headEnd/>
              <a:tailEnd/>
            </a:ln>
          </p:spPr>
          <p:txBody>
            <a:bodyPr anchor="ctr">
              <a:spAutoFit/>
            </a:bodyPr>
            <a:lstStyle/>
            <a:p>
              <a:endParaRPr lang="en-GB"/>
            </a:p>
          </p:txBody>
        </p:sp>
        <p:sp>
          <p:nvSpPr>
            <p:cNvPr id="18" name="Line 11"/>
            <p:cNvSpPr>
              <a:spLocks noChangeShapeType="1"/>
            </p:cNvSpPr>
            <p:nvPr/>
          </p:nvSpPr>
          <p:spPr bwMode="auto">
            <a:xfrm>
              <a:off x="3469" y="2355"/>
              <a:ext cx="318" cy="0"/>
            </a:xfrm>
            <a:prstGeom prst="line">
              <a:avLst/>
            </a:prstGeom>
            <a:noFill/>
            <a:ln w="28575">
              <a:solidFill>
                <a:srgbClr val="FF0000"/>
              </a:solidFill>
              <a:round/>
              <a:headEnd/>
              <a:tailEnd/>
            </a:ln>
          </p:spPr>
          <p:txBody>
            <a:bodyPr/>
            <a:lstStyle/>
            <a:p>
              <a:endParaRPr lang="en-GB"/>
            </a:p>
          </p:txBody>
        </p:sp>
        <p:sp>
          <p:nvSpPr>
            <p:cNvPr id="19" name="Line 12"/>
            <p:cNvSpPr>
              <a:spLocks noChangeShapeType="1"/>
            </p:cNvSpPr>
            <p:nvPr/>
          </p:nvSpPr>
          <p:spPr bwMode="auto">
            <a:xfrm>
              <a:off x="3469" y="2174"/>
              <a:ext cx="318" cy="0"/>
            </a:xfrm>
            <a:prstGeom prst="line">
              <a:avLst/>
            </a:prstGeom>
            <a:noFill/>
            <a:ln w="28575">
              <a:solidFill>
                <a:schemeClr val="accent2"/>
              </a:solidFill>
              <a:round/>
              <a:headEnd/>
              <a:tailEnd/>
            </a:ln>
          </p:spPr>
          <p:txBody>
            <a:bodyPr/>
            <a:lstStyle/>
            <a:p>
              <a:endParaRPr lang="en-GB"/>
            </a:p>
          </p:txBody>
        </p:sp>
        <p:sp>
          <p:nvSpPr>
            <p:cNvPr id="20" name="Text Box 13"/>
            <p:cNvSpPr txBox="1">
              <a:spLocks noChangeArrowheads="1"/>
            </p:cNvSpPr>
            <p:nvPr/>
          </p:nvSpPr>
          <p:spPr bwMode="auto">
            <a:xfrm>
              <a:off x="3832" y="2098"/>
              <a:ext cx="1270" cy="173"/>
            </a:xfrm>
            <a:prstGeom prst="rect">
              <a:avLst/>
            </a:prstGeom>
            <a:noFill/>
            <a:ln w="9525">
              <a:noFill/>
              <a:miter lim="800000"/>
              <a:headEnd/>
              <a:tailEnd/>
            </a:ln>
          </p:spPr>
          <p:txBody>
            <a:bodyPr>
              <a:spAutoFit/>
            </a:bodyPr>
            <a:lstStyle/>
            <a:p>
              <a:pPr algn="l"/>
              <a:r>
                <a:rPr lang="en-GB" sz="1200" dirty="0"/>
                <a:t>Mindfulness group</a:t>
              </a:r>
            </a:p>
          </p:txBody>
        </p:sp>
        <p:sp>
          <p:nvSpPr>
            <p:cNvPr id="21" name="Text Box 14"/>
            <p:cNvSpPr txBox="1">
              <a:spLocks noChangeArrowheads="1"/>
            </p:cNvSpPr>
            <p:nvPr/>
          </p:nvSpPr>
          <p:spPr bwMode="auto">
            <a:xfrm>
              <a:off x="3923" y="2270"/>
              <a:ext cx="1270" cy="173"/>
            </a:xfrm>
            <a:prstGeom prst="rect">
              <a:avLst/>
            </a:prstGeom>
            <a:noFill/>
            <a:ln w="9525">
              <a:noFill/>
              <a:miter lim="800000"/>
              <a:headEnd/>
              <a:tailEnd/>
            </a:ln>
          </p:spPr>
          <p:txBody>
            <a:bodyPr>
              <a:spAutoFit/>
            </a:bodyPr>
            <a:lstStyle/>
            <a:p>
              <a:pPr algn="l"/>
              <a:r>
                <a:rPr lang="en-GB" sz="1200"/>
                <a:t>Control group</a:t>
              </a:r>
            </a:p>
          </p:txBody>
        </p:sp>
      </p:grpSp>
      <p:sp>
        <p:nvSpPr>
          <p:cNvPr id="22" name="Rectangle 7"/>
          <p:cNvSpPr>
            <a:spLocks noChangeArrowheads="1"/>
          </p:cNvSpPr>
          <p:nvPr/>
        </p:nvSpPr>
        <p:spPr bwMode="auto">
          <a:xfrm>
            <a:off x="531813" y="-149225"/>
            <a:ext cx="8229600" cy="1143000"/>
          </a:xfrm>
          <a:prstGeom prst="rect">
            <a:avLst/>
          </a:prstGeom>
          <a:noFill/>
          <a:ln w="9525">
            <a:noFill/>
            <a:miter lim="800000"/>
            <a:headEnd/>
            <a:tailEnd/>
          </a:ln>
        </p:spPr>
        <p:txBody>
          <a:bodyPr anchor="ctr"/>
          <a:lstStyle/>
          <a:p>
            <a:pPr algn="ctr">
              <a:spcBef>
                <a:spcPct val="0"/>
              </a:spcBef>
            </a:pPr>
            <a:r>
              <a:rPr lang="en-GB" sz="2400" b="1" dirty="0">
                <a:solidFill>
                  <a:srgbClr val="FFFF00"/>
                </a:solidFill>
              </a:rPr>
              <a:t>Long-term mindfulness training reduces the emotional anticipation response in </a:t>
            </a:r>
            <a:r>
              <a:rPr lang="en-GB" sz="2400" b="1" dirty="0" err="1">
                <a:solidFill>
                  <a:srgbClr val="FFFF00"/>
                </a:solidFill>
              </a:rPr>
              <a:t>midcingulate</a:t>
            </a:r>
            <a:r>
              <a:rPr lang="en-GB" sz="2400" b="1" dirty="0">
                <a:solidFill>
                  <a:srgbClr val="FFFF00"/>
                </a:solidFill>
              </a:rPr>
              <a:t> cortex</a:t>
            </a:r>
            <a:r>
              <a:rPr lang="en-GB" sz="2400" b="1" dirty="0">
                <a:solidFill>
                  <a:srgbClr val="FFFF66"/>
                </a:solidFill>
              </a:rPr>
              <a:t>.</a:t>
            </a:r>
            <a:endParaRPr lang="en-US" sz="2400" b="1" dirty="0">
              <a:solidFill>
                <a:srgbClr val="FFFF66"/>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10068"/>
          <p:cNvGraphicFramePr>
            <a:graphicFrameLocks noChangeAspect="1"/>
          </p:cNvGraphicFramePr>
          <p:nvPr/>
        </p:nvGraphicFramePr>
        <p:xfrm>
          <a:off x="4959424" y="4613066"/>
          <a:ext cx="2181883" cy="1656184"/>
        </p:xfrm>
        <a:graphic>
          <a:graphicData uri="http://schemas.openxmlformats.org/presentationml/2006/ole">
            <mc:AlternateContent xmlns:mc="http://schemas.openxmlformats.org/markup-compatibility/2006">
              <mc:Choice xmlns:v="urn:schemas-microsoft-com:vml" Requires="v">
                <p:oleObj spid="_x0000_s69681" name="Chart" r:id="rId3" imgW="4467225" imgH="3390900" progId="Excel.Sheet.8">
                  <p:embed/>
                </p:oleObj>
              </mc:Choice>
              <mc:Fallback>
                <p:oleObj name="Chart" r:id="rId3" imgW="4467225" imgH="3390900"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9424" y="4613066"/>
                        <a:ext cx="2181883"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7" name="Picture 10069"/>
          <p:cNvPicPr>
            <a:picLocks noChangeAspect="1" noChangeArrowheads="1"/>
          </p:cNvPicPr>
          <p:nvPr/>
        </p:nvPicPr>
        <p:blipFill>
          <a:blip r:embed="rId5" cstate="print"/>
          <a:srcRect/>
          <a:stretch>
            <a:fillRect/>
          </a:stretch>
        </p:blipFill>
        <p:spPr bwMode="auto">
          <a:xfrm>
            <a:off x="2151113" y="4833745"/>
            <a:ext cx="2016224" cy="1762756"/>
          </a:xfrm>
          <a:prstGeom prst="rect">
            <a:avLst/>
          </a:prstGeom>
          <a:noFill/>
        </p:spPr>
      </p:pic>
      <p:pic>
        <p:nvPicPr>
          <p:cNvPr id="8" name="Picture 7" descr="fig3.emf"/>
          <p:cNvPicPr>
            <a:picLocks noChangeAspect="1"/>
          </p:cNvPicPr>
          <p:nvPr/>
        </p:nvPicPr>
        <p:blipFill>
          <a:blip r:embed="rId6" cstate="print"/>
          <a:stretch>
            <a:fillRect/>
          </a:stretch>
        </p:blipFill>
        <p:spPr>
          <a:xfrm>
            <a:off x="2007097" y="1556792"/>
            <a:ext cx="2336045" cy="1748599"/>
          </a:xfrm>
          <a:prstGeom prst="rect">
            <a:avLst/>
          </a:prstGeom>
        </p:spPr>
      </p:pic>
      <p:pic>
        <p:nvPicPr>
          <p:cNvPr id="9" name="Picture 8" descr="fig4.emf"/>
          <p:cNvPicPr>
            <a:picLocks noChangeAspect="1"/>
          </p:cNvPicPr>
          <p:nvPr/>
        </p:nvPicPr>
        <p:blipFill>
          <a:blip r:embed="rId7" cstate="print"/>
          <a:stretch>
            <a:fillRect/>
          </a:stretch>
        </p:blipFill>
        <p:spPr>
          <a:xfrm>
            <a:off x="4527377" y="1556327"/>
            <a:ext cx="2448271" cy="1832603"/>
          </a:xfrm>
          <a:prstGeom prst="rect">
            <a:avLst/>
          </a:prstGeom>
        </p:spPr>
      </p:pic>
      <p:sp>
        <p:nvSpPr>
          <p:cNvPr id="10" name="TextBox 9"/>
          <p:cNvSpPr txBox="1"/>
          <p:nvPr/>
        </p:nvSpPr>
        <p:spPr>
          <a:xfrm>
            <a:off x="1521524" y="836712"/>
            <a:ext cx="5570756" cy="276999"/>
          </a:xfrm>
          <a:prstGeom prst="rect">
            <a:avLst/>
          </a:prstGeom>
          <a:noFill/>
        </p:spPr>
        <p:txBody>
          <a:bodyPr wrap="none" rtlCol="0">
            <a:spAutoFit/>
          </a:bodyPr>
          <a:lstStyle/>
          <a:p>
            <a:r>
              <a:rPr lang="en-GB" sz="1200" b="1" dirty="0" smtClean="0">
                <a:solidFill>
                  <a:srgbClr val="FFFF66"/>
                </a:solidFill>
              </a:rPr>
              <a:t>(a) Painful laser-evoked potentials, averaged over 12 healthy participants:</a:t>
            </a:r>
            <a:endParaRPr lang="en-US" sz="1200" b="1" dirty="0">
              <a:solidFill>
                <a:srgbClr val="FFFF66"/>
              </a:solidFill>
            </a:endParaRPr>
          </a:p>
        </p:txBody>
      </p:sp>
      <p:cxnSp>
        <p:nvCxnSpPr>
          <p:cNvPr id="11" name="Straight Connector 10"/>
          <p:cNvCxnSpPr/>
          <p:nvPr/>
        </p:nvCxnSpPr>
        <p:spPr>
          <a:xfrm flipV="1">
            <a:off x="3027400" y="1700343"/>
            <a:ext cx="0" cy="144016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223120" y="1279793"/>
            <a:ext cx="1955087" cy="276999"/>
          </a:xfrm>
          <a:prstGeom prst="rect">
            <a:avLst/>
          </a:prstGeom>
          <a:noFill/>
        </p:spPr>
        <p:txBody>
          <a:bodyPr wrap="none" rtlCol="0">
            <a:spAutoFit/>
          </a:bodyPr>
          <a:lstStyle/>
          <a:p>
            <a:r>
              <a:rPr lang="en-GB" sz="1200" dirty="0" smtClean="0">
                <a:solidFill>
                  <a:srgbClr val="FFFF66"/>
                </a:solidFill>
              </a:rPr>
              <a:t>Waveform at electrode </a:t>
            </a:r>
            <a:r>
              <a:rPr lang="en-GB" sz="1200" dirty="0" err="1" smtClean="0">
                <a:solidFill>
                  <a:srgbClr val="FFFF66"/>
                </a:solidFill>
              </a:rPr>
              <a:t>Cz</a:t>
            </a:r>
            <a:endParaRPr lang="en-US" sz="1200" dirty="0">
              <a:solidFill>
                <a:srgbClr val="FFFF66"/>
              </a:solidFill>
            </a:endParaRPr>
          </a:p>
        </p:txBody>
      </p:sp>
      <p:sp>
        <p:nvSpPr>
          <p:cNvPr id="13" name="TextBox 12"/>
          <p:cNvSpPr txBox="1"/>
          <p:nvPr/>
        </p:nvSpPr>
        <p:spPr>
          <a:xfrm>
            <a:off x="4527376" y="1268760"/>
            <a:ext cx="2504788" cy="276999"/>
          </a:xfrm>
          <a:prstGeom prst="rect">
            <a:avLst/>
          </a:prstGeom>
          <a:noFill/>
        </p:spPr>
        <p:txBody>
          <a:bodyPr wrap="none" rtlCol="0">
            <a:spAutoFit/>
          </a:bodyPr>
          <a:lstStyle/>
          <a:p>
            <a:r>
              <a:rPr lang="en-GB" sz="1200" dirty="0" smtClean="0">
                <a:solidFill>
                  <a:srgbClr val="FFFF66"/>
                </a:solidFill>
              </a:rPr>
              <a:t>Topography of P2 peak over scalp</a:t>
            </a:r>
            <a:endParaRPr lang="en-US" sz="1200" dirty="0">
              <a:solidFill>
                <a:srgbClr val="FFFF66"/>
              </a:solidFill>
            </a:endParaRPr>
          </a:p>
        </p:txBody>
      </p:sp>
      <p:cxnSp>
        <p:nvCxnSpPr>
          <p:cNvPr id="14" name="Straight Arrow Connector 13"/>
          <p:cNvCxnSpPr>
            <a:stCxn id="15" idx="1"/>
          </p:cNvCxnSpPr>
          <p:nvPr/>
        </p:nvCxnSpPr>
        <p:spPr>
          <a:xfrm flipH="1">
            <a:off x="5823520" y="2111486"/>
            <a:ext cx="1289229" cy="30893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112749" y="1988375"/>
            <a:ext cx="915635" cy="246221"/>
          </a:xfrm>
          <a:prstGeom prst="rect">
            <a:avLst/>
          </a:prstGeom>
          <a:noFill/>
        </p:spPr>
        <p:txBody>
          <a:bodyPr wrap="none" rtlCol="0">
            <a:spAutoFit/>
          </a:bodyPr>
          <a:lstStyle/>
          <a:p>
            <a:r>
              <a:rPr lang="en-GB" sz="1000" dirty="0" smtClean="0">
                <a:solidFill>
                  <a:srgbClr val="FFFF66"/>
                </a:solidFill>
              </a:rPr>
              <a:t>Electrode </a:t>
            </a:r>
            <a:r>
              <a:rPr lang="en-GB" sz="1000" dirty="0" err="1" smtClean="0">
                <a:solidFill>
                  <a:srgbClr val="FFFF66"/>
                </a:solidFill>
              </a:rPr>
              <a:t>Cz</a:t>
            </a:r>
            <a:endParaRPr lang="en-US" sz="1000" dirty="0">
              <a:solidFill>
                <a:srgbClr val="FFFF66"/>
              </a:solidFill>
            </a:endParaRPr>
          </a:p>
        </p:txBody>
      </p:sp>
      <p:cxnSp>
        <p:nvCxnSpPr>
          <p:cNvPr id="16" name="Straight Arrow Connector 15"/>
          <p:cNvCxnSpPr/>
          <p:nvPr/>
        </p:nvCxnSpPr>
        <p:spPr>
          <a:xfrm flipH="1">
            <a:off x="3375248" y="2924479"/>
            <a:ext cx="1794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505928" y="2804847"/>
            <a:ext cx="651140" cy="246221"/>
          </a:xfrm>
          <a:prstGeom prst="rect">
            <a:avLst/>
          </a:prstGeom>
          <a:noFill/>
        </p:spPr>
        <p:txBody>
          <a:bodyPr wrap="none" rtlCol="0">
            <a:spAutoFit/>
          </a:bodyPr>
          <a:lstStyle/>
          <a:p>
            <a:r>
              <a:rPr lang="en-GB" sz="1000" dirty="0" smtClean="0"/>
              <a:t>P2 peak</a:t>
            </a:r>
            <a:endParaRPr lang="en-US" sz="1000" dirty="0"/>
          </a:p>
        </p:txBody>
      </p:sp>
      <p:sp>
        <p:nvSpPr>
          <p:cNvPr id="18" name="TextBox 17"/>
          <p:cNvSpPr txBox="1"/>
          <p:nvPr/>
        </p:nvSpPr>
        <p:spPr>
          <a:xfrm>
            <a:off x="1215008" y="3575337"/>
            <a:ext cx="6597352" cy="461665"/>
          </a:xfrm>
          <a:prstGeom prst="rect">
            <a:avLst/>
          </a:prstGeom>
          <a:noFill/>
        </p:spPr>
        <p:txBody>
          <a:bodyPr wrap="square" rtlCol="0">
            <a:spAutoFit/>
          </a:bodyPr>
          <a:lstStyle/>
          <a:p>
            <a:r>
              <a:rPr lang="en-GB" sz="1200" b="1" dirty="0" smtClean="0">
                <a:solidFill>
                  <a:srgbClr val="FFFF66"/>
                </a:solidFill>
              </a:rPr>
              <a:t>(b) Correlation of P2 peak with </a:t>
            </a:r>
            <a:r>
              <a:rPr lang="en-GB" sz="1200" b="1" dirty="0" err="1" smtClean="0">
                <a:solidFill>
                  <a:srgbClr val="FFFF66"/>
                </a:solidFill>
              </a:rPr>
              <a:t>diprenorphine</a:t>
            </a:r>
            <a:r>
              <a:rPr lang="en-GB" sz="1200" b="1" dirty="0" smtClean="0">
                <a:solidFill>
                  <a:srgbClr val="FFFF66"/>
                </a:solidFill>
              </a:rPr>
              <a:t> binding in the posterior cingulate cortex across 12 participants (p &lt; 0.001 uncorrected):</a:t>
            </a:r>
            <a:endParaRPr lang="en-US" sz="1200" b="1" dirty="0">
              <a:solidFill>
                <a:srgbClr val="FFFF66"/>
              </a:solidFill>
            </a:endParaRPr>
          </a:p>
        </p:txBody>
      </p:sp>
      <p:sp>
        <p:nvSpPr>
          <p:cNvPr id="19" name="TextBox 18"/>
          <p:cNvSpPr txBox="1"/>
          <p:nvPr/>
        </p:nvSpPr>
        <p:spPr>
          <a:xfrm>
            <a:off x="2079104" y="4079393"/>
            <a:ext cx="2268823" cy="461665"/>
          </a:xfrm>
          <a:prstGeom prst="rect">
            <a:avLst/>
          </a:prstGeom>
          <a:noFill/>
        </p:spPr>
        <p:txBody>
          <a:bodyPr wrap="square" rtlCol="0">
            <a:spAutoFit/>
          </a:bodyPr>
          <a:lstStyle/>
          <a:p>
            <a:pPr algn="ctr"/>
            <a:r>
              <a:rPr lang="en-GB" sz="1200" dirty="0" smtClean="0">
                <a:solidFill>
                  <a:srgbClr val="FFFF66"/>
                </a:solidFill>
              </a:rPr>
              <a:t>Whole-brain statistical map showing regions of correlation</a:t>
            </a:r>
            <a:endParaRPr lang="en-US" sz="1200" dirty="0">
              <a:solidFill>
                <a:srgbClr val="FFFF66"/>
              </a:solidFill>
            </a:endParaRPr>
          </a:p>
        </p:txBody>
      </p:sp>
      <p:sp>
        <p:nvSpPr>
          <p:cNvPr id="20" name="TextBox 19"/>
          <p:cNvSpPr txBox="1"/>
          <p:nvPr/>
        </p:nvSpPr>
        <p:spPr>
          <a:xfrm>
            <a:off x="4671392" y="4079393"/>
            <a:ext cx="2808312" cy="461665"/>
          </a:xfrm>
          <a:prstGeom prst="rect">
            <a:avLst/>
          </a:prstGeom>
          <a:noFill/>
        </p:spPr>
        <p:txBody>
          <a:bodyPr wrap="square" rtlCol="0">
            <a:spAutoFit/>
          </a:bodyPr>
          <a:lstStyle/>
          <a:p>
            <a:pPr algn="ctr"/>
            <a:r>
              <a:rPr lang="en-GB" sz="1200" dirty="0" smtClean="0">
                <a:solidFill>
                  <a:srgbClr val="FFFF66"/>
                </a:solidFill>
              </a:rPr>
              <a:t>Plot of correlated brain activity in posterior cingulate cortex</a:t>
            </a:r>
            <a:endParaRPr lang="en-US" sz="1200" dirty="0">
              <a:solidFill>
                <a:srgbClr val="FFFF66"/>
              </a:solidFill>
            </a:endParaRPr>
          </a:p>
        </p:txBody>
      </p:sp>
      <p:cxnSp>
        <p:nvCxnSpPr>
          <p:cNvPr id="21" name="Straight Arrow Connector 20"/>
          <p:cNvCxnSpPr/>
          <p:nvPr/>
        </p:nvCxnSpPr>
        <p:spPr>
          <a:xfrm>
            <a:off x="1970773" y="5213081"/>
            <a:ext cx="21602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287016" y="4936082"/>
            <a:ext cx="936104" cy="553998"/>
          </a:xfrm>
          <a:prstGeom prst="rect">
            <a:avLst/>
          </a:prstGeom>
          <a:noFill/>
        </p:spPr>
        <p:txBody>
          <a:bodyPr wrap="square" rtlCol="0">
            <a:spAutoFit/>
          </a:bodyPr>
          <a:lstStyle/>
          <a:p>
            <a:r>
              <a:rPr lang="en-GB" sz="1000" dirty="0" smtClean="0">
                <a:solidFill>
                  <a:srgbClr val="FFFF66"/>
                </a:solidFill>
              </a:rPr>
              <a:t>Posterior cingulate cortex</a:t>
            </a:r>
            <a:endParaRPr lang="en-US" sz="1000" dirty="0">
              <a:solidFill>
                <a:srgbClr val="FFFF66"/>
              </a:solidFill>
            </a:endParaRPr>
          </a:p>
        </p:txBody>
      </p:sp>
      <p:sp>
        <p:nvSpPr>
          <p:cNvPr id="23" name="TextBox 22"/>
          <p:cNvSpPr txBox="1"/>
          <p:nvPr/>
        </p:nvSpPr>
        <p:spPr>
          <a:xfrm>
            <a:off x="5391472" y="6197242"/>
            <a:ext cx="1800200" cy="400110"/>
          </a:xfrm>
          <a:prstGeom prst="rect">
            <a:avLst/>
          </a:prstGeom>
          <a:noFill/>
        </p:spPr>
        <p:txBody>
          <a:bodyPr wrap="square" rtlCol="0">
            <a:spAutoFit/>
          </a:bodyPr>
          <a:lstStyle/>
          <a:p>
            <a:r>
              <a:rPr lang="en-GB" sz="1000" dirty="0" err="1" smtClean="0">
                <a:solidFill>
                  <a:srgbClr val="FFFF66"/>
                </a:solidFill>
              </a:rPr>
              <a:t>Diprenorphine</a:t>
            </a:r>
            <a:r>
              <a:rPr lang="en-GB" sz="1000" dirty="0" smtClean="0">
                <a:solidFill>
                  <a:srgbClr val="FFFF66"/>
                </a:solidFill>
              </a:rPr>
              <a:t> binding (Volume of Distribution)</a:t>
            </a:r>
            <a:endParaRPr lang="en-US" sz="1000" dirty="0">
              <a:solidFill>
                <a:srgbClr val="FFFF66"/>
              </a:solidFill>
            </a:endParaRPr>
          </a:p>
        </p:txBody>
      </p:sp>
      <p:sp>
        <p:nvSpPr>
          <p:cNvPr id="24" name="TextBox 23"/>
          <p:cNvSpPr txBox="1"/>
          <p:nvPr/>
        </p:nvSpPr>
        <p:spPr>
          <a:xfrm>
            <a:off x="4211960" y="5149060"/>
            <a:ext cx="936104" cy="630942"/>
          </a:xfrm>
          <a:prstGeom prst="rect">
            <a:avLst/>
          </a:prstGeom>
          <a:noFill/>
        </p:spPr>
        <p:txBody>
          <a:bodyPr wrap="square" rtlCol="0">
            <a:spAutoFit/>
          </a:bodyPr>
          <a:lstStyle/>
          <a:p>
            <a:r>
              <a:rPr lang="en-GB" sz="1000" dirty="0" smtClean="0">
                <a:solidFill>
                  <a:srgbClr val="FFFF66"/>
                </a:solidFill>
              </a:rPr>
              <a:t>P2 peak amplitude</a:t>
            </a:r>
          </a:p>
          <a:p>
            <a:r>
              <a:rPr lang="en-GB" sz="1000" dirty="0" smtClean="0">
                <a:solidFill>
                  <a:srgbClr val="FFFF66"/>
                </a:solidFill>
              </a:rPr>
              <a:t>(µV)</a:t>
            </a:r>
            <a:endParaRPr lang="en-US" sz="1000" dirty="0">
              <a:solidFill>
                <a:srgbClr val="FFFF66"/>
              </a:solidFill>
            </a:endParaRPr>
          </a:p>
        </p:txBody>
      </p:sp>
      <p:sp>
        <p:nvSpPr>
          <p:cNvPr id="25" name="TextBox 24"/>
          <p:cNvSpPr txBox="1"/>
          <p:nvPr/>
        </p:nvSpPr>
        <p:spPr>
          <a:xfrm>
            <a:off x="1115616" y="2124724"/>
            <a:ext cx="936104" cy="477054"/>
          </a:xfrm>
          <a:prstGeom prst="rect">
            <a:avLst/>
          </a:prstGeom>
          <a:noFill/>
        </p:spPr>
        <p:txBody>
          <a:bodyPr wrap="square" rtlCol="0">
            <a:spAutoFit/>
          </a:bodyPr>
          <a:lstStyle/>
          <a:p>
            <a:r>
              <a:rPr lang="en-GB" sz="1000" dirty="0" smtClean="0">
                <a:solidFill>
                  <a:srgbClr val="FFFF66"/>
                </a:solidFill>
              </a:rPr>
              <a:t>Amplitude</a:t>
            </a:r>
          </a:p>
          <a:p>
            <a:r>
              <a:rPr lang="en-GB" sz="1000" dirty="0" smtClean="0">
                <a:solidFill>
                  <a:srgbClr val="FFFF66"/>
                </a:solidFill>
              </a:rPr>
              <a:t>(µV)</a:t>
            </a:r>
            <a:endParaRPr lang="en-US" sz="1000" dirty="0">
              <a:solidFill>
                <a:srgbClr val="FFFF66"/>
              </a:solidFill>
            </a:endParaRPr>
          </a:p>
        </p:txBody>
      </p:sp>
      <p:sp>
        <p:nvSpPr>
          <p:cNvPr id="26" name="TextBox 25"/>
          <p:cNvSpPr txBox="1"/>
          <p:nvPr/>
        </p:nvSpPr>
        <p:spPr>
          <a:xfrm>
            <a:off x="2699792" y="3326795"/>
            <a:ext cx="792088" cy="246221"/>
          </a:xfrm>
          <a:prstGeom prst="rect">
            <a:avLst/>
          </a:prstGeom>
          <a:noFill/>
        </p:spPr>
        <p:txBody>
          <a:bodyPr wrap="square" rtlCol="0">
            <a:spAutoFit/>
          </a:bodyPr>
          <a:lstStyle/>
          <a:p>
            <a:r>
              <a:rPr lang="en-GB" sz="1000" dirty="0" smtClean="0">
                <a:solidFill>
                  <a:srgbClr val="FFFF66"/>
                </a:solidFill>
              </a:rPr>
              <a:t>Time (ms)</a:t>
            </a:r>
            <a:endParaRPr lang="en-US" sz="1000" dirty="0">
              <a:solidFill>
                <a:srgbClr val="FFFF66"/>
              </a:solidFill>
            </a:endParaRPr>
          </a:p>
        </p:txBody>
      </p:sp>
      <p:sp>
        <p:nvSpPr>
          <p:cNvPr id="27" name="TextBox 26"/>
          <p:cNvSpPr txBox="1"/>
          <p:nvPr/>
        </p:nvSpPr>
        <p:spPr>
          <a:xfrm>
            <a:off x="1021080" y="476672"/>
            <a:ext cx="6602640" cy="276999"/>
          </a:xfrm>
          <a:prstGeom prst="rect">
            <a:avLst/>
          </a:prstGeom>
          <a:noFill/>
        </p:spPr>
        <p:txBody>
          <a:bodyPr wrap="square" rtlCol="0">
            <a:spAutoFit/>
          </a:bodyPr>
          <a:lstStyle/>
          <a:p>
            <a:r>
              <a:rPr lang="en-GB" sz="1200" b="1" dirty="0" smtClean="0">
                <a:solidFill>
                  <a:srgbClr val="FFFF66"/>
                </a:solidFill>
              </a:rPr>
              <a:t>Relationships between opioid receptor availability and physiological responses to pain </a:t>
            </a:r>
            <a:endParaRPr lang="en-US" sz="1200" b="1" dirty="0">
              <a:solidFill>
                <a:srgbClr val="FFFF66"/>
              </a:solidFill>
            </a:endParaRPr>
          </a:p>
        </p:txBody>
      </p:sp>
    </p:spTree>
    <p:extLst>
      <p:ext uri="{BB962C8B-B14F-4D97-AF65-F5344CB8AC3E}">
        <p14:creationId xmlns:p14="http://schemas.microsoft.com/office/powerpoint/2010/main" val="24236827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250825" y="579438"/>
            <a:ext cx="3179763"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r>
              <a:rPr lang="en-GB" sz="4200" b="0" dirty="0">
                <a:solidFill>
                  <a:srgbClr val="FFFF00"/>
                </a:solidFill>
              </a:rPr>
              <a:t>Final word…</a:t>
            </a:r>
          </a:p>
        </p:txBody>
      </p:sp>
      <p:sp>
        <p:nvSpPr>
          <p:cNvPr id="2" name="Rectangle 1"/>
          <p:cNvSpPr/>
          <p:nvPr/>
        </p:nvSpPr>
        <p:spPr>
          <a:xfrm>
            <a:off x="1111494" y="1556792"/>
            <a:ext cx="6696744" cy="4893647"/>
          </a:xfrm>
          <a:prstGeom prst="rect">
            <a:avLst/>
          </a:prstGeom>
        </p:spPr>
        <p:txBody>
          <a:bodyPr wrap="square">
            <a:spAutoFit/>
          </a:bodyPr>
          <a:lstStyle/>
          <a:p>
            <a:pPr algn="ctr" eaLnBrk="0" hangingPunct="0">
              <a:defRPr/>
            </a:pPr>
            <a:r>
              <a:rPr lang="en-US" sz="2400" b="0" u="sng" dirty="0">
                <a:solidFill>
                  <a:srgbClr val="FFFF00"/>
                </a:solidFill>
                <a:latin typeface="Arial" charset="0"/>
                <a:ea typeface="ＭＳ Ｐゴシック" charset="0"/>
              </a:rPr>
              <a:t>Bayesian view of information processing</a:t>
            </a:r>
          </a:p>
          <a:p>
            <a:pPr algn="ctr" eaLnBrk="0" hangingPunct="0">
              <a:defRPr/>
            </a:pPr>
            <a:endParaRPr lang="en-US" sz="2400" b="0" u="sng" dirty="0">
              <a:solidFill>
                <a:srgbClr val="FFFF00"/>
              </a:solidFill>
              <a:latin typeface="Arial" charset="0"/>
              <a:ea typeface="ＭＳ Ｐゴシック" charset="0"/>
            </a:endParaRPr>
          </a:p>
          <a:p>
            <a:pPr algn="ctr" eaLnBrk="0" hangingPunct="0">
              <a:defRPr/>
            </a:pPr>
            <a:r>
              <a:rPr lang="en-US" sz="2400" b="0" dirty="0">
                <a:solidFill>
                  <a:srgbClr val="FFFF00"/>
                </a:solidFill>
                <a:latin typeface="Arial" charset="0"/>
                <a:ea typeface="ＭＳ Ｐゴシック" charset="0"/>
              </a:rPr>
              <a:t>Placebo is a special case of a general cognitive system </a:t>
            </a:r>
          </a:p>
          <a:p>
            <a:pPr algn="ctr" eaLnBrk="0" hangingPunct="0">
              <a:defRPr/>
            </a:pPr>
            <a:endParaRPr lang="en-US" sz="2400" b="0" dirty="0">
              <a:solidFill>
                <a:srgbClr val="FFFF00"/>
              </a:solidFill>
              <a:latin typeface="Arial" charset="0"/>
              <a:ea typeface="ＭＳ Ｐゴシック" charset="0"/>
            </a:endParaRPr>
          </a:p>
          <a:p>
            <a:pPr algn="ctr" eaLnBrk="0" hangingPunct="0">
              <a:defRPr/>
            </a:pPr>
            <a:r>
              <a:rPr lang="en-US" sz="2400" b="0" dirty="0">
                <a:solidFill>
                  <a:srgbClr val="FFFF00"/>
                </a:solidFill>
                <a:latin typeface="Arial" charset="0"/>
                <a:ea typeface="ＭＳ Ｐゴシック" charset="0"/>
              </a:rPr>
              <a:t>Brain resolves perceptual ambiguity by anticipating the forthcoming sensory environment</a:t>
            </a:r>
          </a:p>
          <a:p>
            <a:pPr algn="ctr" eaLnBrk="0" hangingPunct="0">
              <a:defRPr/>
            </a:pPr>
            <a:endParaRPr lang="en-US" sz="2400" b="0" dirty="0">
              <a:solidFill>
                <a:srgbClr val="FFFF00"/>
              </a:solidFill>
              <a:latin typeface="Arial" charset="0"/>
              <a:ea typeface="ＭＳ Ｐゴシック" charset="0"/>
            </a:endParaRPr>
          </a:p>
          <a:p>
            <a:pPr algn="ctr" eaLnBrk="0" hangingPunct="0">
              <a:defRPr/>
            </a:pPr>
            <a:r>
              <a:rPr lang="en-GB" sz="2400" b="0" dirty="0">
                <a:solidFill>
                  <a:srgbClr val="FFFF00"/>
                </a:solidFill>
                <a:latin typeface="Arial" charset="0"/>
                <a:ea typeface="ＭＳ Ｐゴシック" charset="0"/>
              </a:rPr>
              <a:t>Generates a template against which to match observed sensory evidence</a:t>
            </a:r>
            <a:endParaRPr lang="en-US" sz="2400" b="0" dirty="0">
              <a:solidFill>
                <a:srgbClr val="FFFF00"/>
              </a:solidFill>
              <a:latin typeface="Arial" charset="0"/>
              <a:ea typeface="ＭＳ Ｐゴシック" charset="0"/>
            </a:endParaRPr>
          </a:p>
          <a:p>
            <a:pPr algn="ctr" eaLnBrk="0" hangingPunct="0">
              <a:defRPr/>
            </a:pPr>
            <a:endParaRPr lang="en-US" sz="2400" b="0" dirty="0">
              <a:solidFill>
                <a:srgbClr val="FFFF00"/>
              </a:solidFill>
              <a:latin typeface="Arial" charset="0"/>
              <a:ea typeface="ＭＳ Ｐゴシック" charset="0"/>
            </a:endParaRPr>
          </a:p>
          <a:p>
            <a:pPr algn="ctr" eaLnBrk="0" hangingPunct="0">
              <a:defRPr/>
            </a:pPr>
            <a:r>
              <a:rPr lang="en-US" sz="2400" b="0" dirty="0">
                <a:solidFill>
                  <a:srgbClr val="FFFF00"/>
                </a:solidFill>
                <a:latin typeface="Arial" charset="0"/>
                <a:ea typeface="ＭＳ Ｐゴシック" charset="0"/>
              </a:rPr>
              <a:t>Prior knowledge  / top-down</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4"/>
          <p:cNvSpPr>
            <a:spLocks noChangeArrowheads="1"/>
          </p:cNvSpPr>
          <p:nvPr/>
        </p:nvSpPr>
        <p:spPr bwMode="auto">
          <a:xfrm>
            <a:off x="250825" y="260350"/>
            <a:ext cx="6086475"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a:defRPr/>
            </a:pPr>
            <a:r>
              <a:rPr lang="en-GB" sz="4200" b="0" dirty="0">
                <a:solidFill>
                  <a:srgbClr val="FFFF00"/>
                </a:solidFill>
                <a:latin typeface="Arial" charset="0"/>
                <a:ea typeface="ＭＳ Ｐゴシック" charset="0"/>
              </a:rPr>
              <a:t>Placebo response:</a:t>
            </a:r>
          </a:p>
          <a:p>
            <a:pPr>
              <a:defRPr/>
            </a:pPr>
            <a:r>
              <a:rPr lang="en-GB" sz="4200" b="0" dirty="0">
                <a:solidFill>
                  <a:srgbClr val="FFFF00"/>
                </a:solidFill>
                <a:latin typeface="Arial" charset="0"/>
                <a:ea typeface="ＭＳ Ｐゴシック" charset="0"/>
              </a:rPr>
              <a:t>Perception or cognition ?</a:t>
            </a:r>
          </a:p>
        </p:txBody>
      </p:sp>
      <p:sp>
        <p:nvSpPr>
          <p:cNvPr id="71685" name="Rectangle 5"/>
          <p:cNvSpPr>
            <a:spLocks noChangeArrowheads="1"/>
          </p:cNvSpPr>
          <p:nvPr/>
        </p:nvSpPr>
        <p:spPr bwMode="auto">
          <a:xfrm>
            <a:off x="250825" y="2133600"/>
            <a:ext cx="8713788"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en-GB" sz="2400" b="0" dirty="0">
                <a:solidFill>
                  <a:srgbClr val="FFFF00"/>
                </a:solidFill>
                <a:latin typeface="Arial" charset="0"/>
                <a:ea typeface="ＭＳ Ｐゴシック" charset="0"/>
              </a:rPr>
              <a:t>  Prior information about the treatment changes </a:t>
            </a:r>
            <a:r>
              <a:rPr lang="en-US" sz="2400" b="0" dirty="0">
                <a:solidFill>
                  <a:srgbClr val="FFFF00"/>
                </a:solidFill>
              </a:rPr>
              <a:t>the approach to the evaluation of the pain stimulus (allocation of attention?)</a:t>
            </a:r>
          </a:p>
          <a:p>
            <a:pPr>
              <a:buFontTx/>
              <a:buChar char="•"/>
              <a:defRPr/>
            </a:pPr>
            <a:r>
              <a:rPr lang="en-GB" sz="2400" b="0" dirty="0" smtClean="0">
                <a:solidFill>
                  <a:srgbClr val="FFFF00"/>
                </a:solidFill>
                <a:latin typeface="Arial" charset="0"/>
                <a:ea typeface="ＭＳ Ｐゴシック" charset="0"/>
              </a:rPr>
              <a:t>Ambiguous </a:t>
            </a:r>
            <a:r>
              <a:rPr lang="en-GB" sz="2400" b="0" dirty="0">
                <a:solidFill>
                  <a:srgbClr val="FFFF00"/>
                </a:solidFill>
                <a:latin typeface="Arial" charset="0"/>
                <a:ea typeface="ＭＳ Ｐゴシック" charset="0"/>
              </a:rPr>
              <a:t>instruction:  response not site </a:t>
            </a:r>
            <a:r>
              <a:rPr lang="en-GB" sz="2400" b="0" dirty="0" smtClean="0">
                <a:solidFill>
                  <a:srgbClr val="FFFF00"/>
                </a:solidFill>
                <a:latin typeface="Arial" charset="0"/>
                <a:ea typeface="ＭＳ Ｐゴシック" charset="0"/>
              </a:rPr>
              <a:t>specific</a:t>
            </a:r>
            <a:endParaRPr lang="en-GB" sz="2400" b="0" dirty="0">
              <a:solidFill>
                <a:srgbClr val="FFFF00"/>
              </a:solidFill>
              <a:latin typeface="Arial" charset="0"/>
              <a:ea typeface="ＭＳ Ｐゴシック" charset="0"/>
            </a:endParaRPr>
          </a:p>
          <a:p>
            <a:pPr>
              <a:buFontTx/>
              <a:buChar char="•"/>
              <a:defRPr/>
            </a:pPr>
            <a:r>
              <a:rPr lang="en-GB" sz="2400" b="0" dirty="0">
                <a:solidFill>
                  <a:srgbClr val="FFFF00"/>
                </a:solidFill>
                <a:latin typeface="Arial" charset="0"/>
                <a:ea typeface="ＭＳ Ｐゴシック" charset="0"/>
              </a:rPr>
              <a:t>  </a:t>
            </a:r>
            <a:r>
              <a:rPr lang="en-GB" sz="2400" b="0" dirty="0" smtClean="0">
                <a:solidFill>
                  <a:srgbClr val="FFFF00"/>
                </a:solidFill>
                <a:latin typeface="Arial" charset="0"/>
                <a:ea typeface="ＭＳ Ｐゴシック" charset="0"/>
              </a:rPr>
              <a:t>Anticipation </a:t>
            </a:r>
            <a:r>
              <a:rPr lang="en-GB" sz="2400" b="0" dirty="0">
                <a:solidFill>
                  <a:srgbClr val="FFFF00"/>
                </a:solidFill>
                <a:latin typeface="Arial" charset="0"/>
                <a:ea typeface="ＭＳ Ｐゴシック" charset="0"/>
              </a:rPr>
              <a:t>is reduced in line with reduction in anxiety (repeat session two weeks later)</a:t>
            </a:r>
          </a:p>
          <a:p>
            <a:pPr>
              <a:buFontTx/>
              <a:buChar char="•"/>
              <a:defRPr/>
            </a:pPr>
            <a:r>
              <a:rPr lang="en-GB" sz="2400" b="0" dirty="0">
                <a:solidFill>
                  <a:srgbClr val="FFFF00"/>
                </a:solidFill>
                <a:latin typeface="Arial" charset="0"/>
                <a:ea typeface="ＭＳ Ｐゴシック" charset="0"/>
              </a:rPr>
              <a:t>  Medial pain system activation during anticipation of treatment</a:t>
            </a:r>
          </a:p>
          <a:p>
            <a:pPr>
              <a:buFontTx/>
              <a:buChar char="•"/>
              <a:defRPr/>
            </a:pPr>
            <a:r>
              <a:rPr lang="en-GB" sz="2400" b="0" dirty="0">
                <a:solidFill>
                  <a:srgbClr val="FFFF00"/>
                </a:solidFill>
                <a:latin typeface="Arial" charset="0"/>
                <a:ea typeface="ＭＳ Ｐゴシック" charset="0"/>
              </a:rPr>
              <a:t>  No modulation of lateral pain system</a:t>
            </a:r>
          </a:p>
          <a:p>
            <a:pPr>
              <a:buFontTx/>
              <a:buChar char="•"/>
              <a:defRPr/>
            </a:pPr>
            <a:r>
              <a:rPr lang="en-GB" sz="2400" b="0" dirty="0" smtClean="0">
                <a:solidFill>
                  <a:srgbClr val="FFFF00"/>
                </a:solidFill>
                <a:latin typeface="Arial" charset="0"/>
                <a:ea typeface="ＭＳ Ｐゴシック" charset="0"/>
              </a:rPr>
              <a:t>  Placebo </a:t>
            </a:r>
            <a:r>
              <a:rPr lang="en-GB" sz="2400" b="0" dirty="0">
                <a:solidFill>
                  <a:srgbClr val="FFFF00"/>
                </a:solidFill>
                <a:latin typeface="Arial" charset="0"/>
                <a:ea typeface="ＭＳ Ｐゴシック" charset="0"/>
              </a:rPr>
              <a:t>responders do not use sensory information to make decisions</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0"/>
          <p:cNvSpPr>
            <a:spLocks noChangeArrowheads="1"/>
          </p:cNvSpPr>
          <p:nvPr/>
        </p:nvSpPr>
        <p:spPr bwMode="auto">
          <a:xfrm>
            <a:off x="899592" y="404813"/>
            <a:ext cx="69754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GB" sz="4200" b="0" dirty="0">
                <a:solidFill>
                  <a:srgbClr val="FFFF00"/>
                </a:solidFill>
                <a:latin typeface="Arial" charset="0"/>
                <a:ea typeface="ＭＳ Ｐゴシック" charset="0"/>
              </a:rPr>
              <a:t>Experimental Placebo set up</a:t>
            </a:r>
          </a:p>
        </p:txBody>
      </p:sp>
      <p:pic>
        <p:nvPicPr>
          <p:cNvPr id="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938" y="1873250"/>
            <a:ext cx="8901112"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2" name="Text Box 4"/>
          <p:cNvSpPr txBox="1">
            <a:spLocks noChangeArrowheads="1"/>
          </p:cNvSpPr>
          <p:nvPr/>
        </p:nvSpPr>
        <p:spPr bwMode="auto">
          <a:xfrm>
            <a:off x="2411413" y="2990850"/>
            <a:ext cx="1504950" cy="366713"/>
          </a:xfrm>
          <a:prstGeom prst="rect">
            <a:avLst/>
          </a:prstGeom>
          <a:solidFill>
            <a:srgbClr val="FF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GB">
                <a:latin typeface="Arial" charset="0"/>
                <a:ea typeface="ＭＳ Ｐゴシック" charset="0"/>
              </a:rPr>
              <a:t>Ambiguous </a:t>
            </a:r>
          </a:p>
        </p:txBody>
      </p:sp>
      <p:sp>
        <p:nvSpPr>
          <p:cNvPr id="13" name="Text Box 5"/>
          <p:cNvSpPr txBox="1">
            <a:spLocks noChangeArrowheads="1"/>
          </p:cNvSpPr>
          <p:nvPr/>
        </p:nvSpPr>
        <p:spPr bwMode="auto">
          <a:xfrm>
            <a:off x="228600" y="4723245"/>
            <a:ext cx="8713787"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r>
              <a:rPr lang="en-GB" sz="2200" dirty="0">
                <a:solidFill>
                  <a:srgbClr val="FFFF00"/>
                </a:solidFill>
              </a:rPr>
              <a:t>Perceptual decisions  </a:t>
            </a:r>
            <a:r>
              <a:rPr lang="el-GR" sz="2200" dirty="0">
                <a:solidFill>
                  <a:srgbClr val="FFFF00"/>
                </a:solidFill>
                <a:cs typeface="Arial" pitchFamily="34" charset="0"/>
              </a:rPr>
              <a:t>α</a:t>
            </a:r>
            <a:r>
              <a:rPr lang="en-GB" sz="2200" dirty="0">
                <a:solidFill>
                  <a:srgbClr val="FFFF00"/>
                </a:solidFill>
                <a:cs typeface="Arial" pitchFamily="34" charset="0"/>
              </a:rPr>
              <a:t>  Prior information  X  Sensory data</a:t>
            </a:r>
            <a:endParaRPr lang="el-GR" sz="2200" dirty="0">
              <a:solidFill>
                <a:srgbClr val="FFFF00"/>
              </a:solidFill>
              <a:cs typeface="Arial"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4" descr="TUOM_4COL_TY_NEG_cropped_300"/>
          <p:cNvPicPr>
            <a:picLocks noChangeAspect="1" noChangeArrowheads="1"/>
          </p:cNvPicPr>
          <p:nvPr/>
        </p:nvPicPr>
        <p:blipFill>
          <a:blip r:embed="rId2"/>
          <a:srcRect/>
          <a:stretch>
            <a:fillRect/>
          </a:stretch>
        </p:blipFill>
        <p:spPr bwMode="auto">
          <a:xfrm>
            <a:off x="0" y="0"/>
            <a:ext cx="2266950" cy="1947863"/>
          </a:xfrm>
          <a:prstGeom prst="rect">
            <a:avLst/>
          </a:prstGeom>
          <a:noFill/>
          <a:ln w="9525">
            <a:noFill/>
            <a:miter lim="800000"/>
            <a:headEnd/>
            <a:tailEnd/>
          </a:ln>
        </p:spPr>
      </p:pic>
      <p:sp>
        <p:nvSpPr>
          <p:cNvPr id="2053" name="Rectangle 5"/>
          <p:cNvSpPr>
            <a:spLocks noChangeArrowheads="1"/>
          </p:cNvSpPr>
          <p:nvPr/>
        </p:nvSpPr>
        <p:spPr bwMode="auto">
          <a:xfrm>
            <a:off x="469900" y="1449388"/>
            <a:ext cx="8458200" cy="219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endParaRPr lang="en-GB" sz="4200" b="0" dirty="0">
              <a:solidFill>
                <a:srgbClr val="FFFF00"/>
              </a:solidFill>
              <a:latin typeface="Arial" charset="0"/>
              <a:ea typeface="ＭＳ Ｐゴシック" charset="0"/>
            </a:endParaRPr>
          </a:p>
        </p:txBody>
      </p:sp>
      <p:sp>
        <p:nvSpPr>
          <p:cNvPr id="2054" name="Rectangle 6"/>
          <p:cNvSpPr>
            <a:spLocks noChangeArrowheads="1"/>
          </p:cNvSpPr>
          <p:nvPr/>
        </p:nvSpPr>
        <p:spPr bwMode="auto">
          <a:xfrm>
            <a:off x="468313" y="3429000"/>
            <a:ext cx="8207375"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gn="ctr">
              <a:defRPr/>
            </a:pPr>
            <a:endParaRPr lang="en-GB" sz="2800" b="0" dirty="0">
              <a:solidFill>
                <a:srgbClr val="FFFF00"/>
              </a:solidFill>
              <a:latin typeface="Arial" charset="0"/>
              <a:ea typeface="ＭＳ Ｐゴシック" charset="0"/>
            </a:endParaRPr>
          </a:p>
        </p:txBody>
      </p:sp>
      <p:sp>
        <p:nvSpPr>
          <p:cNvPr id="2" name="TextBox 1"/>
          <p:cNvSpPr txBox="1"/>
          <p:nvPr/>
        </p:nvSpPr>
        <p:spPr>
          <a:xfrm>
            <a:off x="827584" y="1541937"/>
            <a:ext cx="7632848" cy="2803844"/>
          </a:xfrm>
          <a:prstGeom prst="rect">
            <a:avLst/>
          </a:prstGeom>
          <a:noFill/>
        </p:spPr>
        <p:txBody>
          <a:bodyPr wrap="square" rtlCol="0">
            <a:spAutoFit/>
          </a:bodyPr>
          <a:lstStyle/>
          <a:p>
            <a:pPr algn="ctr"/>
            <a:endParaRPr lang="en-GB" sz="1600" dirty="0">
              <a:solidFill>
                <a:schemeClr val="bg1"/>
              </a:solidFill>
            </a:endParaRPr>
          </a:p>
          <a:p>
            <a:pPr algn="ctr"/>
            <a:r>
              <a:rPr lang="en-GB" sz="3200" dirty="0" smtClean="0">
                <a:solidFill>
                  <a:srgbClr val="FFFF00"/>
                </a:solidFill>
              </a:rPr>
              <a:t>The association between functional status and the number of areas in the body with musculoskeletal symptoms</a:t>
            </a:r>
            <a:endParaRPr lang="en-GB" sz="1600" i="1" dirty="0" smtClean="0">
              <a:solidFill>
                <a:srgbClr val="FFFF00"/>
              </a:solidFill>
            </a:endParaRPr>
          </a:p>
          <a:p>
            <a:pPr algn="ctr"/>
            <a:endParaRPr lang="en-GB" sz="1600" i="1" dirty="0" smtClean="0">
              <a:solidFill>
                <a:srgbClr val="FFFF00"/>
              </a:solidFill>
            </a:endParaRPr>
          </a:p>
          <a:p>
            <a:pPr algn="ctr">
              <a:spcAft>
                <a:spcPct val="55000"/>
              </a:spcAft>
            </a:pPr>
            <a:r>
              <a:rPr lang="en-GB" sz="2400" dirty="0" err="1" smtClean="0">
                <a:solidFill>
                  <a:schemeClr val="bg1"/>
                </a:solidFill>
              </a:rPr>
              <a:t>Natvig</a:t>
            </a:r>
            <a:r>
              <a:rPr lang="en-GB" sz="2400" dirty="0" smtClean="0">
                <a:solidFill>
                  <a:schemeClr val="bg1"/>
                </a:solidFill>
              </a:rPr>
              <a:t> B, </a:t>
            </a:r>
            <a:r>
              <a:rPr lang="en-GB" sz="2400" dirty="0" err="1" smtClean="0">
                <a:solidFill>
                  <a:schemeClr val="bg1"/>
                </a:solidFill>
              </a:rPr>
              <a:t>Rutle</a:t>
            </a:r>
            <a:r>
              <a:rPr lang="en-GB" sz="2400" dirty="0" smtClean="0">
                <a:solidFill>
                  <a:schemeClr val="bg1"/>
                </a:solidFill>
              </a:rPr>
              <a:t> O, </a:t>
            </a:r>
            <a:r>
              <a:rPr lang="en-GB" sz="2400" dirty="0" err="1" smtClean="0">
                <a:solidFill>
                  <a:schemeClr val="bg1"/>
                </a:solidFill>
              </a:rPr>
              <a:t>Brussgaard</a:t>
            </a:r>
            <a:r>
              <a:rPr lang="en-GB" sz="2400" dirty="0" smtClean="0">
                <a:solidFill>
                  <a:schemeClr val="bg1"/>
                </a:solidFill>
              </a:rPr>
              <a:t> R, </a:t>
            </a:r>
            <a:r>
              <a:rPr lang="en-GB" sz="2400" dirty="0" err="1" smtClean="0">
                <a:solidFill>
                  <a:schemeClr val="bg1"/>
                </a:solidFill>
              </a:rPr>
              <a:t>Eriksen</a:t>
            </a:r>
            <a:r>
              <a:rPr lang="en-GB" sz="2400" dirty="0" smtClean="0">
                <a:solidFill>
                  <a:schemeClr val="bg1"/>
                </a:solidFill>
              </a:rPr>
              <a:t> WB</a:t>
            </a:r>
          </a:p>
          <a:p>
            <a:pPr algn="ctr"/>
            <a:endParaRPr lang="en-GB" sz="1100" dirty="0">
              <a:solidFill>
                <a:srgbClr val="666666"/>
              </a:solidFill>
            </a:endParaRPr>
          </a:p>
        </p:txBody>
      </p:sp>
      <p:sp>
        <p:nvSpPr>
          <p:cNvPr id="3" name="TextBox 2"/>
          <p:cNvSpPr txBox="1"/>
          <p:nvPr/>
        </p:nvSpPr>
        <p:spPr>
          <a:xfrm>
            <a:off x="1133475" y="4950767"/>
            <a:ext cx="6894909" cy="461665"/>
          </a:xfrm>
          <a:prstGeom prst="rect">
            <a:avLst/>
          </a:prstGeom>
          <a:noFill/>
        </p:spPr>
        <p:txBody>
          <a:bodyPr wrap="square" rtlCol="0">
            <a:spAutoFit/>
          </a:bodyPr>
          <a:lstStyle/>
          <a:p>
            <a:pPr algn="ctr">
              <a:spcAft>
                <a:spcPct val="55000"/>
              </a:spcAft>
            </a:pPr>
            <a:r>
              <a:rPr lang="en-GB" sz="2400" dirty="0" err="1" smtClean="0">
                <a:solidFill>
                  <a:srgbClr val="FFFF00"/>
                </a:solidFill>
              </a:rPr>
              <a:t>Int</a:t>
            </a:r>
            <a:r>
              <a:rPr lang="en-GB" sz="2400" dirty="0" smtClean="0">
                <a:solidFill>
                  <a:srgbClr val="FFFF00"/>
                </a:solidFill>
              </a:rPr>
              <a:t> J Rehab Res, 2000 Mar; 23(1) 49-53</a:t>
            </a:r>
            <a:endParaRPr lang="en-GB" sz="2400" dirty="0">
              <a:solidFill>
                <a:srgbClr val="FFFF00"/>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p:cNvGrpSpPr>
          <p:nvPr/>
        </p:nvGrpSpPr>
        <p:grpSpPr bwMode="auto">
          <a:xfrm>
            <a:off x="5010150" y="3684588"/>
            <a:ext cx="3609975" cy="2649537"/>
            <a:chOff x="2988" y="393"/>
            <a:chExt cx="2516" cy="3485"/>
          </a:xfrm>
        </p:grpSpPr>
        <p:sp>
          <p:nvSpPr>
            <p:cNvPr id="4" name="AutoShape 3"/>
            <p:cNvSpPr>
              <a:spLocks noChangeAspect="1" noChangeArrowheads="1" noTextEdit="1"/>
            </p:cNvSpPr>
            <p:nvPr/>
          </p:nvSpPr>
          <p:spPr bwMode="auto">
            <a:xfrm>
              <a:off x="2988" y="393"/>
              <a:ext cx="2376" cy="3485"/>
            </a:xfrm>
            <a:prstGeom prst="rect">
              <a:avLst/>
            </a:prstGeom>
            <a:noFill/>
            <a:ln w="9525">
              <a:noFill/>
              <a:miter lim="800000"/>
              <a:headEnd/>
              <a:tailEnd/>
            </a:ln>
          </p:spPr>
          <p:txBody>
            <a:bodyPr/>
            <a:lstStyle/>
            <a:p>
              <a:endParaRPr lang="en-GB"/>
            </a:p>
          </p:txBody>
        </p:sp>
        <p:sp>
          <p:nvSpPr>
            <p:cNvPr id="5" name="Rectangle 4"/>
            <p:cNvSpPr>
              <a:spLocks noChangeArrowheads="1"/>
            </p:cNvSpPr>
            <p:nvPr/>
          </p:nvSpPr>
          <p:spPr bwMode="auto">
            <a:xfrm>
              <a:off x="3154" y="961"/>
              <a:ext cx="2228" cy="2389"/>
            </a:xfrm>
            <a:prstGeom prst="rect">
              <a:avLst/>
            </a:prstGeom>
            <a:noFill/>
            <a:ln w="0">
              <a:solidFill>
                <a:srgbClr val="FFFFFF"/>
              </a:solidFill>
              <a:miter lim="800000"/>
              <a:headEnd/>
              <a:tailEnd/>
            </a:ln>
          </p:spPr>
          <p:txBody>
            <a:bodyPr/>
            <a:lstStyle/>
            <a:p>
              <a:endParaRPr lang="en-GB"/>
            </a:p>
          </p:txBody>
        </p:sp>
        <p:sp>
          <p:nvSpPr>
            <p:cNvPr id="6" name="Line 5"/>
            <p:cNvSpPr>
              <a:spLocks noChangeShapeType="1"/>
            </p:cNvSpPr>
            <p:nvPr/>
          </p:nvSpPr>
          <p:spPr bwMode="auto">
            <a:xfrm>
              <a:off x="3154" y="961"/>
              <a:ext cx="2228" cy="1"/>
            </a:xfrm>
            <a:prstGeom prst="line">
              <a:avLst/>
            </a:prstGeom>
            <a:noFill/>
            <a:ln w="0">
              <a:solidFill>
                <a:srgbClr val="000000"/>
              </a:solidFill>
              <a:round/>
              <a:headEnd/>
              <a:tailEnd/>
            </a:ln>
          </p:spPr>
          <p:txBody>
            <a:bodyPr/>
            <a:lstStyle/>
            <a:p>
              <a:endParaRPr lang="en-GB"/>
            </a:p>
          </p:txBody>
        </p:sp>
        <p:sp>
          <p:nvSpPr>
            <p:cNvPr id="7" name="Freeform 6"/>
            <p:cNvSpPr>
              <a:spLocks/>
            </p:cNvSpPr>
            <p:nvPr/>
          </p:nvSpPr>
          <p:spPr bwMode="auto">
            <a:xfrm>
              <a:off x="3154" y="961"/>
              <a:ext cx="2228" cy="2389"/>
            </a:xfrm>
            <a:custGeom>
              <a:avLst/>
              <a:gdLst>
                <a:gd name="T0" fmla="*/ 0 w 435"/>
                <a:gd name="T1" fmla="*/ 2147483647 h 342"/>
                <a:gd name="T2" fmla="*/ 2147483647 w 435"/>
                <a:gd name="T3" fmla="*/ 2147483647 h 342"/>
                <a:gd name="T4" fmla="*/ 2147483647 w 435"/>
                <a:gd name="T5" fmla="*/ 0 h 342"/>
                <a:gd name="T6" fmla="*/ 0 60000 65536"/>
                <a:gd name="T7" fmla="*/ 0 60000 65536"/>
                <a:gd name="T8" fmla="*/ 0 60000 65536"/>
                <a:gd name="T9" fmla="*/ 0 w 435"/>
                <a:gd name="T10" fmla="*/ 0 h 342"/>
                <a:gd name="T11" fmla="*/ 435 w 435"/>
                <a:gd name="T12" fmla="*/ 342 h 342"/>
              </a:gdLst>
              <a:ahLst/>
              <a:cxnLst>
                <a:cxn ang="T6">
                  <a:pos x="T0" y="T1"/>
                </a:cxn>
                <a:cxn ang="T7">
                  <a:pos x="T2" y="T3"/>
                </a:cxn>
                <a:cxn ang="T8">
                  <a:pos x="T4" y="T5"/>
                </a:cxn>
              </a:cxnLst>
              <a:rect l="T9" t="T10" r="T11" b="T12"/>
              <a:pathLst>
                <a:path w="435" h="342">
                  <a:moveTo>
                    <a:pt x="0" y="342"/>
                  </a:moveTo>
                  <a:lnTo>
                    <a:pt x="435" y="342"/>
                  </a:lnTo>
                  <a:lnTo>
                    <a:pt x="435" y="0"/>
                  </a:lnTo>
                </a:path>
              </a:pathLst>
            </a:custGeom>
            <a:noFill/>
            <a:ln w="0">
              <a:solidFill>
                <a:srgbClr val="000000"/>
              </a:solidFill>
              <a:prstDash val="solid"/>
              <a:round/>
              <a:headEnd/>
              <a:tailEnd/>
            </a:ln>
          </p:spPr>
          <p:txBody>
            <a:bodyPr/>
            <a:lstStyle/>
            <a:p>
              <a:endParaRPr lang="en-GB"/>
            </a:p>
          </p:txBody>
        </p:sp>
        <p:sp>
          <p:nvSpPr>
            <p:cNvPr id="8" name="Line 7"/>
            <p:cNvSpPr>
              <a:spLocks noChangeShapeType="1"/>
            </p:cNvSpPr>
            <p:nvPr/>
          </p:nvSpPr>
          <p:spPr bwMode="auto">
            <a:xfrm flipV="1">
              <a:off x="3154" y="961"/>
              <a:ext cx="1" cy="2389"/>
            </a:xfrm>
            <a:prstGeom prst="line">
              <a:avLst/>
            </a:prstGeom>
            <a:noFill/>
            <a:ln w="0">
              <a:solidFill>
                <a:srgbClr val="000000"/>
              </a:solidFill>
              <a:round/>
              <a:headEnd/>
              <a:tailEnd/>
            </a:ln>
          </p:spPr>
          <p:txBody>
            <a:bodyPr/>
            <a:lstStyle/>
            <a:p>
              <a:endParaRPr lang="en-GB"/>
            </a:p>
          </p:txBody>
        </p:sp>
        <p:sp>
          <p:nvSpPr>
            <p:cNvPr id="9" name="Line 8"/>
            <p:cNvSpPr>
              <a:spLocks noChangeShapeType="1"/>
            </p:cNvSpPr>
            <p:nvPr/>
          </p:nvSpPr>
          <p:spPr bwMode="auto">
            <a:xfrm>
              <a:off x="3154" y="3350"/>
              <a:ext cx="2228" cy="1"/>
            </a:xfrm>
            <a:prstGeom prst="line">
              <a:avLst/>
            </a:prstGeom>
            <a:noFill/>
            <a:ln w="0">
              <a:solidFill>
                <a:srgbClr val="000000"/>
              </a:solidFill>
              <a:round/>
              <a:headEnd/>
              <a:tailEnd/>
            </a:ln>
          </p:spPr>
          <p:txBody>
            <a:bodyPr/>
            <a:lstStyle/>
            <a:p>
              <a:endParaRPr lang="en-GB"/>
            </a:p>
          </p:txBody>
        </p:sp>
        <p:sp>
          <p:nvSpPr>
            <p:cNvPr id="10" name="Line 9"/>
            <p:cNvSpPr>
              <a:spLocks noChangeShapeType="1"/>
            </p:cNvSpPr>
            <p:nvPr/>
          </p:nvSpPr>
          <p:spPr bwMode="auto">
            <a:xfrm flipV="1">
              <a:off x="3154" y="961"/>
              <a:ext cx="1" cy="2389"/>
            </a:xfrm>
            <a:prstGeom prst="line">
              <a:avLst/>
            </a:prstGeom>
            <a:noFill/>
            <a:ln w="0">
              <a:solidFill>
                <a:srgbClr val="000000"/>
              </a:solidFill>
              <a:round/>
              <a:headEnd/>
              <a:tailEnd/>
            </a:ln>
          </p:spPr>
          <p:txBody>
            <a:bodyPr/>
            <a:lstStyle/>
            <a:p>
              <a:endParaRPr lang="en-GB"/>
            </a:p>
          </p:txBody>
        </p:sp>
        <p:sp>
          <p:nvSpPr>
            <p:cNvPr id="11" name="Line 10"/>
            <p:cNvSpPr>
              <a:spLocks noChangeShapeType="1"/>
            </p:cNvSpPr>
            <p:nvPr/>
          </p:nvSpPr>
          <p:spPr bwMode="auto">
            <a:xfrm flipV="1">
              <a:off x="3154" y="3315"/>
              <a:ext cx="1" cy="35"/>
            </a:xfrm>
            <a:prstGeom prst="line">
              <a:avLst/>
            </a:prstGeom>
            <a:noFill/>
            <a:ln w="0">
              <a:solidFill>
                <a:srgbClr val="000000"/>
              </a:solidFill>
              <a:round/>
              <a:headEnd/>
              <a:tailEnd/>
            </a:ln>
          </p:spPr>
          <p:txBody>
            <a:bodyPr/>
            <a:lstStyle/>
            <a:p>
              <a:endParaRPr lang="en-GB"/>
            </a:p>
          </p:txBody>
        </p:sp>
        <p:sp>
          <p:nvSpPr>
            <p:cNvPr id="12" name="Line 11"/>
            <p:cNvSpPr>
              <a:spLocks noChangeShapeType="1"/>
            </p:cNvSpPr>
            <p:nvPr/>
          </p:nvSpPr>
          <p:spPr bwMode="auto">
            <a:xfrm>
              <a:off x="3154" y="961"/>
              <a:ext cx="1" cy="28"/>
            </a:xfrm>
            <a:prstGeom prst="line">
              <a:avLst/>
            </a:prstGeom>
            <a:noFill/>
            <a:ln w="0">
              <a:solidFill>
                <a:srgbClr val="000000"/>
              </a:solidFill>
              <a:round/>
              <a:headEnd/>
              <a:tailEnd/>
            </a:ln>
          </p:spPr>
          <p:txBody>
            <a:bodyPr/>
            <a:lstStyle/>
            <a:p>
              <a:endParaRPr lang="en-GB"/>
            </a:p>
          </p:txBody>
        </p:sp>
        <p:sp>
          <p:nvSpPr>
            <p:cNvPr id="13" name="Rectangle 12"/>
            <p:cNvSpPr>
              <a:spLocks noChangeArrowheads="1"/>
            </p:cNvSpPr>
            <p:nvPr/>
          </p:nvSpPr>
          <p:spPr bwMode="auto">
            <a:xfrm>
              <a:off x="3083" y="3371"/>
              <a:ext cx="176" cy="200"/>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latin typeface="Helvetica" pitchFamily="34" charset="0"/>
                </a:rPr>
                <a:t>-500</a:t>
              </a:r>
              <a:endParaRPr lang="en-GB" sz="1000">
                <a:solidFill>
                  <a:srgbClr val="FFFF00"/>
                </a:solidFill>
              </a:endParaRPr>
            </a:p>
          </p:txBody>
        </p:sp>
        <p:sp>
          <p:nvSpPr>
            <p:cNvPr id="14" name="Line 13"/>
            <p:cNvSpPr>
              <a:spLocks noChangeShapeType="1"/>
            </p:cNvSpPr>
            <p:nvPr/>
          </p:nvSpPr>
          <p:spPr bwMode="auto">
            <a:xfrm flipV="1">
              <a:off x="3712" y="3315"/>
              <a:ext cx="1" cy="35"/>
            </a:xfrm>
            <a:prstGeom prst="line">
              <a:avLst/>
            </a:prstGeom>
            <a:noFill/>
            <a:ln w="0">
              <a:solidFill>
                <a:srgbClr val="000000"/>
              </a:solidFill>
              <a:round/>
              <a:headEnd/>
              <a:tailEnd/>
            </a:ln>
          </p:spPr>
          <p:txBody>
            <a:bodyPr/>
            <a:lstStyle/>
            <a:p>
              <a:endParaRPr lang="en-GB"/>
            </a:p>
          </p:txBody>
        </p:sp>
        <p:sp>
          <p:nvSpPr>
            <p:cNvPr id="15" name="Line 14"/>
            <p:cNvSpPr>
              <a:spLocks noChangeShapeType="1"/>
            </p:cNvSpPr>
            <p:nvPr/>
          </p:nvSpPr>
          <p:spPr bwMode="auto">
            <a:xfrm>
              <a:off x="3712" y="961"/>
              <a:ext cx="1" cy="28"/>
            </a:xfrm>
            <a:prstGeom prst="line">
              <a:avLst/>
            </a:prstGeom>
            <a:noFill/>
            <a:ln w="0">
              <a:solidFill>
                <a:srgbClr val="000000"/>
              </a:solidFill>
              <a:round/>
              <a:headEnd/>
              <a:tailEnd/>
            </a:ln>
          </p:spPr>
          <p:txBody>
            <a:bodyPr/>
            <a:lstStyle/>
            <a:p>
              <a:endParaRPr lang="en-GB"/>
            </a:p>
          </p:txBody>
        </p:sp>
        <p:sp>
          <p:nvSpPr>
            <p:cNvPr id="16" name="Rectangle 15"/>
            <p:cNvSpPr>
              <a:spLocks noChangeArrowheads="1"/>
            </p:cNvSpPr>
            <p:nvPr/>
          </p:nvSpPr>
          <p:spPr bwMode="auto">
            <a:xfrm>
              <a:off x="3697" y="3371"/>
              <a:ext cx="49" cy="200"/>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latin typeface="Helvetica" pitchFamily="34" charset="0"/>
                </a:rPr>
                <a:t>0</a:t>
              </a:r>
              <a:endParaRPr lang="en-GB" sz="1000">
                <a:solidFill>
                  <a:srgbClr val="FFFF00"/>
                </a:solidFill>
              </a:endParaRPr>
            </a:p>
          </p:txBody>
        </p:sp>
        <p:sp>
          <p:nvSpPr>
            <p:cNvPr id="17" name="Line 16"/>
            <p:cNvSpPr>
              <a:spLocks noChangeShapeType="1"/>
            </p:cNvSpPr>
            <p:nvPr/>
          </p:nvSpPr>
          <p:spPr bwMode="auto">
            <a:xfrm flipV="1">
              <a:off x="4270" y="3315"/>
              <a:ext cx="1" cy="35"/>
            </a:xfrm>
            <a:prstGeom prst="line">
              <a:avLst/>
            </a:prstGeom>
            <a:noFill/>
            <a:ln w="0">
              <a:solidFill>
                <a:srgbClr val="000000"/>
              </a:solidFill>
              <a:round/>
              <a:headEnd/>
              <a:tailEnd/>
            </a:ln>
          </p:spPr>
          <p:txBody>
            <a:bodyPr/>
            <a:lstStyle/>
            <a:p>
              <a:endParaRPr lang="en-GB"/>
            </a:p>
          </p:txBody>
        </p:sp>
        <p:sp>
          <p:nvSpPr>
            <p:cNvPr id="18" name="Line 17"/>
            <p:cNvSpPr>
              <a:spLocks noChangeShapeType="1"/>
            </p:cNvSpPr>
            <p:nvPr/>
          </p:nvSpPr>
          <p:spPr bwMode="auto">
            <a:xfrm>
              <a:off x="4270" y="961"/>
              <a:ext cx="1" cy="28"/>
            </a:xfrm>
            <a:prstGeom prst="line">
              <a:avLst/>
            </a:prstGeom>
            <a:noFill/>
            <a:ln w="0">
              <a:solidFill>
                <a:srgbClr val="000000"/>
              </a:solidFill>
              <a:round/>
              <a:headEnd/>
              <a:tailEnd/>
            </a:ln>
          </p:spPr>
          <p:txBody>
            <a:bodyPr/>
            <a:lstStyle/>
            <a:p>
              <a:endParaRPr lang="en-GB"/>
            </a:p>
          </p:txBody>
        </p:sp>
        <p:sp>
          <p:nvSpPr>
            <p:cNvPr id="19" name="Rectangle 18"/>
            <p:cNvSpPr>
              <a:spLocks noChangeArrowheads="1"/>
            </p:cNvSpPr>
            <p:nvPr/>
          </p:nvSpPr>
          <p:spPr bwMode="auto">
            <a:xfrm>
              <a:off x="4221" y="3371"/>
              <a:ext cx="146" cy="200"/>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latin typeface="Helvetica" pitchFamily="34" charset="0"/>
                </a:rPr>
                <a:t>500</a:t>
              </a:r>
              <a:endParaRPr lang="en-GB" sz="1000">
                <a:solidFill>
                  <a:srgbClr val="FFFF00"/>
                </a:solidFill>
              </a:endParaRPr>
            </a:p>
          </p:txBody>
        </p:sp>
        <p:sp>
          <p:nvSpPr>
            <p:cNvPr id="20" name="Line 19"/>
            <p:cNvSpPr>
              <a:spLocks noChangeShapeType="1"/>
            </p:cNvSpPr>
            <p:nvPr/>
          </p:nvSpPr>
          <p:spPr bwMode="auto">
            <a:xfrm flipV="1">
              <a:off x="4824" y="3315"/>
              <a:ext cx="1" cy="35"/>
            </a:xfrm>
            <a:prstGeom prst="line">
              <a:avLst/>
            </a:prstGeom>
            <a:noFill/>
            <a:ln w="0">
              <a:solidFill>
                <a:srgbClr val="000000"/>
              </a:solidFill>
              <a:round/>
              <a:headEnd/>
              <a:tailEnd/>
            </a:ln>
          </p:spPr>
          <p:txBody>
            <a:bodyPr/>
            <a:lstStyle/>
            <a:p>
              <a:endParaRPr lang="en-GB"/>
            </a:p>
          </p:txBody>
        </p:sp>
        <p:sp>
          <p:nvSpPr>
            <p:cNvPr id="21" name="Line 20"/>
            <p:cNvSpPr>
              <a:spLocks noChangeShapeType="1"/>
            </p:cNvSpPr>
            <p:nvPr/>
          </p:nvSpPr>
          <p:spPr bwMode="auto">
            <a:xfrm>
              <a:off x="4824" y="961"/>
              <a:ext cx="1" cy="28"/>
            </a:xfrm>
            <a:prstGeom prst="line">
              <a:avLst/>
            </a:prstGeom>
            <a:noFill/>
            <a:ln w="0">
              <a:solidFill>
                <a:srgbClr val="000000"/>
              </a:solidFill>
              <a:round/>
              <a:headEnd/>
              <a:tailEnd/>
            </a:ln>
          </p:spPr>
          <p:txBody>
            <a:bodyPr/>
            <a:lstStyle/>
            <a:p>
              <a:endParaRPr lang="en-GB"/>
            </a:p>
          </p:txBody>
        </p:sp>
        <p:sp>
          <p:nvSpPr>
            <p:cNvPr id="22" name="Rectangle 21"/>
            <p:cNvSpPr>
              <a:spLocks noChangeArrowheads="1"/>
            </p:cNvSpPr>
            <p:nvPr/>
          </p:nvSpPr>
          <p:spPr bwMode="auto">
            <a:xfrm>
              <a:off x="4752" y="3371"/>
              <a:ext cx="194" cy="200"/>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latin typeface="Helvetica" pitchFamily="34" charset="0"/>
                </a:rPr>
                <a:t>1000</a:t>
              </a:r>
              <a:endParaRPr lang="en-GB" sz="1000">
                <a:solidFill>
                  <a:srgbClr val="FFFF00"/>
                </a:solidFill>
              </a:endParaRPr>
            </a:p>
          </p:txBody>
        </p:sp>
        <p:sp>
          <p:nvSpPr>
            <p:cNvPr id="23" name="Line 22"/>
            <p:cNvSpPr>
              <a:spLocks noChangeShapeType="1"/>
            </p:cNvSpPr>
            <p:nvPr/>
          </p:nvSpPr>
          <p:spPr bwMode="auto">
            <a:xfrm flipV="1">
              <a:off x="5382" y="3315"/>
              <a:ext cx="1" cy="35"/>
            </a:xfrm>
            <a:prstGeom prst="line">
              <a:avLst/>
            </a:prstGeom>
            <a:noFill/>
            <a:ln w="0">
              <a:solidFill>
                <a:srgbClr val="000000"/>
              </a:solidFill>
              <a:round/>
              <a:headEnd/>
              <a:tailEnd/>
            </a:ln>
          </p:spPr>
          <p:txBody>
            <a:bodyPr/>
            <a:lstStyle/>
            <a:p>
              <a:endParaRPr lang="en-GB"/>
            </a:p>
          </p:txBody>
        </p:sp>
        <p:sp>
          <p:nvSpPr>
            <p:cNvPr id="24" name="Line 23"/>
            <p:cNvSpPr>
              <a:spLocks noChangeShapeType="1"/>
            </p:cNvSpPr>
            <p:nvPr/>
          </p:nvSpPr>
          <p:spPr bwMode="auto">
            <a:xfrm>
              <a:off x="5382" y="961"/>
              <a:ext cx="1" cy="28"/>
            </a:xfrm>
            <a:prstGeom prst="line">
              <a:avLst/>
            </a:prstGeom>
            <a:noFill/>
            <a:ln w="0">
              <a:solidFill>
                <a:srgbClr val="000000"/>
              </a:solidFill>
              <a:round/>
              <a:headEnd/>
              <a:tailEnd/>
            </a:ln>
          </p:spPr>
          <p:txBody>
            <a:bodyPr/>
            <a:lstStyle/>
            <a:p>
              <a:endParaRPr lang="en-GB"/>
            </a:p>
          </p:txBody>
        </p:sp>
        <p:sp>
          <p:nvSpPr>
            <p:cNvPr id="25" name="Rectangle 24"/>
            <p:cNvSpPr>
              <a:spLocks noChangeArrowheads="1"/>
            </p:cNvSpPr>
            <p:nvPr/>
          </p:nvSpPr>
          <p:spPr bwMode="auto">
            <a:xfrm>
              <a:off x="5309" y="3371"/>
              <a:ext cx="195" cy="200"/>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latin typeface="Helvetica" pitchFamily="34" charset="0"/>
                </a:rPr>
                <a:t>1500</a:t>
              </a:r>
              <a:endParaRPr lang="en-GB" sz="1000">
                <a:solidFill>
                  <a:srgbClr val="FFFF00"/>
                </a:solidFill>
              </a:endParaRPr>
            </a:p>
          </p:txBody>
        </p:sp>
        <p:sp>
          <p:nvSpPr>
            <p:cNvPr id="26" name="Line 25"/>
            <p:cNvSpPr>
              <a:spLocks noChangeShapeType="1"/>
            </p:cNvSpPr>
            <p:nvPr/>
          </p:nvSpPr>
          <p:spPr bwMode="auto">
            <a:xfrm>
              <a:off x="3154" y="3350"/>
              <a:ext cx="26" cy="1"/>
            </a:xfrm>
            <a:prstGeom prst="line">
              <a:avLst/>
            </a:prstGeom>
            <a:noFill/>
            <a:ln w="0">
              <a:solidFill>
                <a:srgbClr val="000000"/>
              </a:solidFill>
              <a:round/>
              <a:headEnd/>
              <a:tailEnd/>
            </a:ln>
          </p:spPr>
          <p:txBody>
            <a:bodyPr/>
            <a:lstStyle/>
            <a:p>
              <a:endParaRPr lang="en-GB"/>
            </a:p>
          </p:txBody>
        </p:sp>
        <p:sp>
          <p:nvSpPr>
            <p:cNvPr id="27" name="Line 26"/>
            <p:cNvSpPr>
              <a:spLocks noChangeShapeType="1"/>
            </p:cNvSpPr>
            <p:nvPr/>
          </p:nvSpPr>
          <p:spPr bwMode="auto">
            <a:xfrm flipH="1">
              <a:off x="5356" y="3350"/>
              <a:ext cx="26" cy="1"/>
            </a:xfrm>
            <a:prstGeom prst="line">
              <a:avLst/>
            </a:prstGeom>
            <a:noFill/>
            <a:ln w="0">
              <a:solidFill>
                <a:srgbClr val="000000"/>
              </a:solidFill>
              <a:round/>
              <a:headEnd/>
              <a:tailEnd/>
            </a:ln>
          </p:spPr>
          <p:txBody>
            <a:bodyPr/>
            <a:lstStyle/>
            <a:p>
              <a:endParaRPr lang="en-GB"/>
            </a:p>
          </p:txBody>
        </p:sp>
        <p:sp>
          <p:nvSpPr>
            <p:cNvPr id="28" name="Rectangle 27"/>
            <p:cNvSpPr>
              <a:spLocks noChangeArrowheads="1"/>
            </p:cNvSpPr>
            <p:nvPr/>
          </p:nvSpPr>
          <p:spPr bwMode="auto">
            <a:xfrm>
              <a:off x="3075" y="3293"/>
              <a:ext cx="49" cy="201"/>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latin typeface="Helvetica" pitchFamily="34" charset="0"/>
                </a:rPr>
                <a:t>8</a:t>
              </a:r>
              <a:endParaRPr lang="en-GB" sz="1000">
                <a:solidFill>
                  <a:srgbClr val="FFFF00"/>
                </a:solidFill>
              </a:endParaRPr>
            </a:p>
          </p:txBody>
        </p:sp>
        <p:sp>
          <p:nvSpPr>
            <p:cNvPr id="29" name="Line 28"/>
            <p:cNvSpPr>
              <a:spLocks noChangeShapeType="1"/>
            </p:cNvSpPr>
            <p:nvPr/>
          </p:nvSpPr>
          <p:spPr bwMode="auto">
            <a:xfrm>
              <a:off x="3154" y="3007"/>
              <a:ext cx="26" cy="1"/>
            </a:xfrm>
            <a:prstGeom prst="line">
              <a:avLst/>
            </a:prstGeom>
            <a:noFill/>
            <a:ln w="0">
              <a:solidFill>
                <a:srgbClr val="000000"/>
              </a:solidFill>
              <a:round/>
              <a:headEnd/>
              <a:tailEnd/>
            </a:ln>
          </p:spPr>
          <p:txBody>
            <a:bodyPr/>
            <a:lstStyle/>
            <a:p>
              <a:endParaRPr lang="en-GB"/>
            </a:p>
          </p:txBody>
        </p:sp>
        <p:sp>
          <p:nvSpPr>
            <p:cNvPr id="30" name="Line 29"/>
            <p:cNvSpPr>
              <a:spLocks noChangeShapeType="1"/>
            </p:cNvSpPr>
            <p:nvPr/>
          </p:nvSpPr>
          <p:spPr bwMode="auto">
            <a:xfrm flipH="1">
              <a:off x="5356" y="3007"/>
              <a:ext cx="26" cy="1"/>
            </a:xfrm>
            <a:prstGeom prst="line">
              <a:avLst/>
            </a:prstGeom>
            <a:noFill/>
            <a:ln w="0">
              <a:solidFill>
                <a:srgbClr val="000000"/>
              </a:solidFill>
              <a:round/>
              <a:headEnd/>
              <a:tailEnd/>
            </a:ln>
          </p:spPr>
          <p:txBody>
            <a:bodyPr/>
            <a:lstStyle/>
            <a:p>
              <a:endParaRPr lang="en-GB"/>
            </a:p>
          </p:txBody>
        </p:sp>
        <p:sp>
          <p:nvSpPr>
            <p:cNvPr id="31" name="Rectangle 30"/>
            <p:cNvSpPr>
              <a:spLocks noChangeArrowheads="1"/>
            </p:cNvSpPr>
            <p:nvPr/>
          </p:nvSpPr>
          <p:spPr bwMode="auto">
            <a:xfrm>
              <a:off x="3075" y="2953"/>
              <a:ext cx="49" cy="200"/>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latin typeface="Helvetica" pitchFamily="34" charset="0"/>
                </a:rPr>
                <a:t>6</a:t>
              </a:r>
              <a:endParaRPr lang="en-GB" sz="1000">
                <a:solidFill>
                  <a:srgbClr val="FFFF00"/>
                </a:solidFill>
              </a:endParaRPr>
            </a:p>
          </p:txBody>
        </p:sp>
        <p:sp>
          <p:nvSpPr>
            <p:cNvPr id="32" name="Line 31"/>
            <p:cNvSpPr>
              <a:spLocks noChangeShapeType="1"/>
            </p:cNvSpPr>
            <p:nvPr/>
          </p:nvSpPr>
          <p:spPr bwMode="auto">
            <a:xfrm>
              <a:off x="3154" y="2666"/>
              <a:ext cx="26" cy="1"/>
            </a:xfrm>
            <a:prstGeom prst="line">
              <a:avLst/>
            </a:prstGeom>
            <a:noFill/>
            <a:ln w="0">
              <a:solidFill>
                <a:srgbClr val="000000"/>
              </a:solidFill>
              <a:round/>
              <a:headEnd/>
              <a:tailEnd/>
            </a:ln>
          </p:spPr>
          <p:txBody>
            <a:bodyPr/>
            <a:lstStyle/>
            <a:p>
              <a:endParaRPr lang="en-GB"/>
            </a:p>
          </p:txBody>
        </p:sp>
        <p:sp>
          <p:nvSpPr>
            <p:cNvPr id="33" name="Line 32"/>
            <p:cNvSpPr>
              <a:spLocks noChangeShapeType="1"/>
            </p:cNvSpPr>
            <p:nvPr/>
          </p:nvSpPr>
          <p:spPr bwMode="auto">
            <a:xfrm flipH="1">
              <a:off x="5356" y="2666"/>
              <a:ext cx="26" cy="1"/>
            </a:xfrm>
            <a:prstGeom prst="line">
              <a:avLst/>
            </a:prstGeom>
            <a:noFill/>
            <a:ln w="0">
              <a:solidFill>
                <a:srgbClr val="000000"/>
              </a:solidFill>
              <a:round/>
              <a:headEnd/>
              <a:tailEnd/>
            </a:ln>
          </p:spPr>
          <p:txBody>
            <a:bodyPr/>
            <a:lstStyle/>
            <a:p>
              <a:endParaRPr lang="en-GB"/>
            </a:p>
          </p:txBody>
        </p:sp>
        <p:sp>
          <p:nvSpPr>
            <p:cNvPr id="34" name="Rectangle 33"/>
            <p:cNvSpPr>
              <a:spLocks noChangeArrowheads="1"/>
            </p:cNvSpPr>
            <p:nvPr/>
          </p:nvSpPr>
          <p:spPr bwMode="auto">
            <a:xfrm>
              <a:off x="3075" y="2608"/>
              <a:ext cx="49" cy="201"/>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latin typeface="Helvetica" pitchFamily="34" charset="0"/>
                </a:rPr>
                <a:t>4</a:t>
              </a:r>
              <a:endParaRPr lang="en-GB" sz="1000">
                <a:solidFill>
                  <a:srgbClr val="FFFF00"/>
                </a:solidFill>
              </a:endParaRPr>
            </a:p>
          </p:txBody>
        </p:sp>
        <p:sp>
          <p:nvSpPr>
            <p:cNvPr id="35" name="Line 34"/>
            <p:cNvSpPr>
              <a:spLocks noChangeShapeType="1"/>
            </p:cNvSpPr>
            <p:nvPr/>
          </p:nvSpPr>
          <p:spPr bwMode="auto">
            <a:xfrm>
              <a:off x="3154" y="2323"/>
              <a:ext cx="26" cy="2"/>
            </a:xfrm>
            <a:prstGeom prst="line">
              <a:avLst/>
            </a:prstGeom>
            <a:noFill/>
            <a:ln w="0">
              <a:solidFill>
                <a:srgbClr val="000000"/>
              </a:solidFill>
              <a:round/>
              <a:headEnd/>
              <a:tailEnd/>
            </a:ln>
          </p:spPr>
          <p:txBody>
            <a:bodyPr/>
            <a:lstStyle/>
            <a:p>
              <a:endParaRPr lang="en-GB"/>
            </a:p>
          </p:txBody>
        </p:sp>
        <p:sp>
          <p:nvSpPr>
            <p:cNvPr id="36" name="Line 35"/>
            <p:cNvSpPr>
              <a:spLocks noChangeShapeType="1"/>
            </p:cNvSpPr>
            <p:nvPr/>
          </p:nvSpPr>
          <p:spPr bwMode="auto">
            <a:xfrm flipH="1">
              <a:off x="5356" y="2323"/>
              <a:ext cx="26" cy="2"/>
            </a:xfrm>
            <a:prstGeom prst="line">
              <a:avLst/>
            </a:prstGeom>
            <a:noFill/>
            <a:ln w="0">
              <a:solidFill>
                <a:srgbClr val="000000"/>
              </a:solidFill>
              <a:round/>
              <a:headEnd/>
              <a:tailEnd/>
            </a:ln>
          </p:spPr>
          <p:txBody>
            <a:bodyPr/>
            <a:lstStyle/>
            <a:p>
              <a:endParaRPr lang="en-GB"/>
            </a:p>
          </p:txBody>
        </p:sp>
        <p:sp>
          <p:nvSpPr>
            <p:cNvPr id="37" name="Rectangle 36"/>
            <p:cNvSpPr>
              <a:spLocks noChangeArrowheads="1"/>
            </p:cNvSpPr>
            <p:nvPr/>
          </p:nvSpPr>
          <p:spPr bwMode="auto">
            <a:xfrm>
              <a:off x="3075" y="2268"/>
              <a:ext cx="49" cy="201"/>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latin typeface="Helvetica" pitchFamily="34" charset="0"/>
                </a:rPr>
                <a:t>2</a:t>
              </a:r>
              <a:endParaRPr lang="en-GB" sz="1000">
                <a:solidFill>
                  <a:srgbClr val="FFFF00"/>
                </a:solidFill>
              </a:endParaRPr>
            </a:p>
          </p:txBody>
        </p:sp>
        <p:sp>
          <p:nvSpPr>
            <p:cNvPr id="38" name="Line 37"/>
            <p:cNvSpPr>
              <a:spLocks noChangeShapeType="1"/>
            </p:cNvSpPr>
            <p:nvPr/>
          </p:nvSpPr>
          <p:spPr bwMode="auto">
            <a:xfrm>
              <a:off x="3154" y="1981"/>
              <a:ext cx="26" cy="1"/>
            </a:xfrm>
            <a:prstGeom prst="line">
              <a:avLst/>
            </a:prstGeom>
            <a:noFill/>
            <a:ln w="0">
              <a:solidFill>
                <a:srgbClr val="000000"/>
              </a:solidFill>
              <a:round/>
              <a:headEnd/>
              <a:tailEnd/>
            </a:ln>
          </p:spPr>
          <p:txBody>
            <a:bodyPr/>
            <a:lstStyle/>
            <a:p>
              <a:endParaRPr lang="en-GB"/>
            </a:p>
          </p:txBody>
        </p:sp>
        <p:sp>
          <p:nvSpPr>
            <p:cNvPr id="39" name="Line 38"/>
            <p:cNvSpPr>
              <a:spLocks noChangeShapeType="1"/>
            </p:cNvSpPr>
            <p:nvPr/>
          </p:nvSpPr>
          <p:spPr bwMode="auto">
            <a:xfrm flipH="1">
              <a:off x="5356" y="1981"/>
              <a:ext cx="26" cy="1"/>
            </a:xfrm>
            <a:prstGeom prst="line">
              <a:avLst/>
            </a:prstGeom>
            <a:noFill/>
            <a:ln w="0">
              <a:solidFill>
                <a:srgbClr val="000000"/>
              </a:solidFill>
              <a:round/>
              <a:headEnd/>
              <a:tailEnd/>
            </a:ln>
          </p:spPr>
          <p:txBody>
            <a:bodyPr/>
            <a:lstStyle/>
            <a:p>
              <a:endParaRPr lang="en-GB"/>
            </a:p>
          </p:txBody>
        </p:sp>
        <p:sp>
          <p:nvSpPr>
            <p:cNvPr id="40" name="Rectangle 39"/>
            <p:cNvSpPr>
              <a:spLocks noChangeArrowheads="1"/>
            </p:cNvSpPr>
            <p:nvPr/>
          </p:nvSpPr>
          <p:spPr bwMode="auto">
            <a:xfrm>
              <a:off x="3080" y="1926"/>
              <a:ext cx="49" cy="200"/>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latin typeface="Helvetica" pitchFamily="34" charset="0"/>
                </a:rPr>
                <a:t>0</a:t>
              </a:r>
              <a:endParaRPr lang="en-GB" sz="1000">
                <a:solidFill>
                  <a:srgbClr val="FFFF00"/>
                </a:solidFill>
              </a:endParaRPr>
            </a:p>
          </p:txBody>
        </p:sp>
        <p:sp>
          <p:nvSpPr>
            <p:cNvPr id="41" name="Line 40"/>
            <p:cNvSpPr>
              <a:spLocks noChangeShapeType="1"/>
            </p:cNvSpPr>
            <p:nvPr/>
          </p:nvSpPr>
          <p:spPr bwMode="auto">
            <a:xfrm>
              <a:off x="3154" y="1638"/>
              <a:ext cx="26" cy="2"/>
            </a:xfrm>
            <a:prstGeom prst="line">
              <a:avLst/>
            </a:prstGeom>
            <a:noFill/>
            <a:ln w="0">
              <a:solidFill>
                <a:srgbClr val="000000"/>
              </a:solidFill>
              <a:round/>
              <a:headEnd/>
              <a:tailEnd/>
            </a:ln>
          </p:spPr>
          <p:txBody>
            <a:bodyPr/>
            <a:lstStyle/>
            <a:p>
              <a:endParaRPr lang="en-GB"/>
            </a:p>
          </p:txBody>
        </p:sp>
        <p:sp>
          <p:nvSpPr>
            <p:cNvPr id="42" name="Line 41"/>
            <p:cNvSpPr>
              <a:spLocks noChangeShapeType="1"/>
            </p:cNvSpPr>
            <p:nvPr/>
          </p:nvSpPr>
          <p:spPr bwMode="auto">
            <a:xfrm flipH="1">
              <a:off x="5356" y="1638"/>
              <a:ext cx="26" cy="2"/>
            </a:xfrm>
            <a:prstGeom prst="line">
              <a:avLst/>
            </a:prstGeom>
            <a:noFill/>
            <a:ln w="0">
              <a:solidFill>
                <a:srgbClr val="000000"/>
              </a:solidFill>
              <a:round/>
              <a:headEnd/>
              <a:tailEnd/>
            </a:ln>
          </p:spPr>
          <p:txBody>
            <a:bodyPr/>
            <a:lstStyle/>
            <a:p>
              <a:endParaRPr lang="en-GB"/>
            </a:p>
          </p:txBody>
        </p:sp>
        <p:sp>
          <p:nvSpPr>
            <p:cNvPr id="43" name="Rectangle 42"/>
            <p:cNvSpPr>
              <a:spLocks noChangeArrowheads="1"/>
            </p:cNvSpPr>
            <p:nvPr/>
          </p:nvSpPr>
          <p:spPr bwMode="auto">
            <a:xfrm>
              <a:off x="3080" y="1583"/>
              <a:ext cx="78" cy="201"/>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latin typeface="Helvetica" pitchFamily="34" charset="0"/>
                </a:rPr>
                <a:t>-2</a:t>
              </a:r>
              <a:endParaRPr lang="en-GB" sz="1000">
                <a:solidFill>
                  <a:srgbClr val="FFFF00"/>
                </a:solidFill>
              </a:endParaRPr>
            </a:p>
          </p:txBody>
        </p:sp>
        <p:sp>
          <p:nvSpPr>
            <p:cNvPr id="44" name="Line 43"/>
            <p:cNvSpPr>
              <a:spLocks noChangeShapeType="1"/>
            </p:cNvSpPr>
            <p:nvPr/>
          </p:nvSpPr>
          <p:spPr bwMode="auto">
            <a:xfrm>
              <a:off x="3154" y="1297"/>
              <a:ext cx="26" cy="1"/>
            </a:xfrm>
            <a:prstGeom prst="line">
              <a:avLst/>
            </a:prstGeom>
            <a:noFill/>
            <a:ln w="0">
              <a:solidFill>
                <a:srgbClr val="000000"/>
              </a:solidFill>
              <a:round/>
              <a:headEnd/>
              <a:tailEnd/>
            </a:ln>
          </p:spPr>
          <p:txBody>
            <a:bodyPr/>
            <a:lstStyle/>
            <a:p>
              <a:endParaRPr lang="en-GB"/>
            </a:p>
          </p:txBody>
        </p:sp>
        <p:sp>
          <p:nvSpPr>
            <p:cNvPr id="45" name="Line 44"/>
            <p:cNvSpPr>
              <a:spLocks noChangeShapeType="1"/>
            </p:cNvSpPr>
            <p:nvPr/>
          </p:nvSpPr>
          <p:spPr bwMode="auto">
            <a:xfrm flipH="1">
              <a:off x="5356" y="1297"/>
              <a:ext cx="26" cy="1"/>
            </a:xfrm>
            <a:prstGeom prst="line">
              <a:avLst/>
            </a:prstGeom>
            <a:noFill/>
            <a:ln w="0">
              <a:solidFill>
                <a:srgbClr val="000000"/>
              </a:solidFill>
              <a:round/>
              <a:headEnd/>
              <a:tailEnd/>
            </a:ln>
          </p:spPr>
          <p:txBody>
            <a:bodyPr/>
            <a:lstStyle/>
            <a:p>
              <a:endParaRPr lang="en-GB"/>
            </a:p>
          </p:txBody>
        </p:sp>
        <p:sp>
          <p:nvSpPr>
            <p:cNvPr id="46" name="Rectangle 45"/>
            <p:cNvSpPr>
              <a:spLocks noChangeArrowheads="1"/>
            </p:cNvSpPr>
            <p:nvPr/>
          </p:nvSpPr>
          <p:spPr bwMode="auto">
            <a:xfrm>
              <a:off x="3080" y="1241"/>
              <a:ext cx="78" cy="200"/>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latin typeface="Helvetica" pitchFamily="34" charset="0"/>
                </a:rPr>
                <a:t>-4</a:t>
              </a:r>
              <a:endParaRPr lang="en-GB" sz="1000">
                <a:solidFill>
                  <a:srgbClr val="FFFF00"/>
                </a:solidFill>
              </a:endParaRPr>
            </a:p>
          </p:txBody>
        </p:sp>
        <p:sp>
          <p:nvSpPr>
            <p:cNvPr id="47" name="Line 46"/>
            <p:cNvSpPr>
              <a:spLocks noChangeShapeType="1"/>
            </p:cNvSpPr>
            <p:nvPr/>
          </p:nvSpPr>
          <p:spPr bwMode="auto">
            <a:xfrm>
              <a:off x="3154" y="961"/>
              <a:ext cx="26" cy="1"/>
            </a:xfrm>
            <a:prstGeom prst="line">
              <a:avLst/>
            </a:prstGeom>
            <a:noFill/>
            <a:ln w="0">
              <a:solidFill>
                <a:srgbClr val="000000"/>
              </a:solidFill>
              <a:round/>
              <a:headEnd/>
              <a:tailEnd/>
            </a:ln>
          </p:spPr>
          <p:txBody>
            <a:bodyPr/>
            <a:lstStyle/>
            <a:p>
              <a:endParaRPr lang="en-GB"/>
            </a:p>
          </p:txBody>
        </p:sp>
        <p:sp>
          <p:nvSpPr>
            <p:cNvPr id="48" name="Line 47"/>
            <p:cNvSpPr>
              <a:spLocks noChangeShapeType="1"/>
            </p:cNvSpPr>
            <p:nvPr/>
          </p:nvSpPr>
          <p:spPr bwMode="auto">
            <a:xfrm flipH="1">
              <a:off x="5356" y="961"/>
              <a:ext cx="26" cy="1"/>
            </a:xfrm>
            <a:prstGeom prst="line">
              <a:avLst/>
            </a:prstGeom>
            <a:noFill/>
            <a:ln w="0">
              <a:solidFill>
                <a:srgbClr val="000000"/>
              </a:solidFill>
              <a:round/>
              <a:headEnd/>
              <a:tailEnd/>
            </a:ln>
          </p:spPr>
          <p:txBody>
            <a:bodyPr/>
            <a:lstStyle/>
            <a:p>
              <a:endParaRPr lang="en-GB"/>
            </a:p>
          </p:txBody>
        </p:sp>
        <p:sp>
          <p:nvSpPr>
            <p:cNvPr id="49" name="Rectangle 48"/>
            <p:cNvSpPr>
              <a:spLocks noChangeArrowheads="1"/>
            </p:cNvSpPr>
            <p:nvPr/>
          </p:nvSpPr>
          <p:spPr bwMode="auto">
            <a:xfrm>
              <a:off x="3080" y="905"/>
              <a:ext cx="78" cy="200"/>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latin typeface="Helvetica" pitchFamily="34" charset="0"/>
                </a:rPr>
                <a:t>-6</a:t>
              </a:r>
              <a:endParaRPr lang="en-GB" sz="1000">
                <a:solidFill>
                  <a:srgbClr val="FFFF00"/>
                </a:solidFill>
              </a:endParaRPr>
            </a:p>
          </p:txBody>
        </p:sp>
        <p:sp>
          <p:nvSpPr>
            <p:cNvPr id="50" name="Line 49"/>
            <p:cNvSpPr>
              <a:spLocks noChangeShapeType="1"/>
            </p:cNvSpPr>
            <p:nvPr/>
          </p:nvSpPr>
          <p:spPr bwMode="auto">
            <a:xfrm>
              <a:off x="3154" y="961"/>
              <a:ext cx="2228" cy="1"/>
            </a:xfrm>
            <a:prstGeom prst="line">
              <a:avLst/>
            </a:prstGeom>
            <a:noFill/>
            <a:ln w="0">
              <a:solidFill>
                <a:srgbClr val="000000"/>
              </a:solidFill>
              <a:round/>
              <a:headEnd/>
              <a:tailEnd/>
            </a:ln>
          </p:spPr>
          <p:txBody>
            <a:bodyPr/>
            <a:lstStyle/>
            <a:p>
              <a:endParaRPr lang="en-GB"/>
            </a:p>
          </p:txBody>
        </p:sp>
        <p:sp>
          <p:nvSpPr>
            <p:cNvPr id="51" name="Freeform 50"/>
            <p:cNvSpPr>
              <a:spLocks/>
            </p:cNvSpPr>
            <p:nvPr/>
          </p:nvSpPr>
          <p:spPr bwMode="auto">
            <a:xfrm>
              <a:off x="3154" y="961"/>
              <a:ext cx="2228" cy="2389"/>
            </a:xfrm>
            <a:custGeom>
              <a:avLst/>
              <a:gdLst>
                <a:gd name="T0" fmla="*/ 0 w 435"/>
                <a:gd name="T1" fmla="*/ 2147483647 h 342"/>
                <a:gd name="T2" fmla="*/ 2147483647 w 435"/>
                <a:gd name="T3" fmla="*/ 2147483647 h 342"/>
                <a:gd name="T4" fmla="*/ 2147483647 w 435"/>
                <a:gd name="T5" fmla="*/ 0 h 342"/>
                <a:gd name="T6" fmla="*/ 0 60000 65536"/>
                <a:gd name="T7" fmla="*/ 0 60000 65536"/>
                <a:gd name="T8" fmla="*/ 0 60000 65536"/>
                <a:gd name="T9" fmla="*/ 0 w 435"/>
                <a:gd name="T10" fmla="*/ 0 h 342"/>
                <a:gd name="T11" fmla="*/ 435 w 435"/>
                <a:gd name="T12" fmla="*/ 342 h 342"/>
              </a:gdLst>
              <a:ahLst/>
              <a:cxnLst>
                <a:cxn ang="T6">
                  <a:pos x="T0" y="T1"/>
                </a:cxn>
                <a:cxn ang="T7">
                  <a:pos x="T2" y="T3"/>
                </a:cxn>
                <a:cxn ang="T8">
                  <a:pos x="T4" y="T5"/>
                </a:cxn>
              </a:cxnLst>
              <a:rect l="T9" t="T10" r="T11" b="T12"/>
              <a:pathLst>
                <a:path w="435" h="342">
                  <a:moveTo>
                    <a:pt x="0" y="342"/>
                  </a:moveTo>
                  <a:lnTo>
                    <a:pt x="435" y="342"/>
                  </a:lnTo>
                  <a:lnTo>
                    <a:pt x="435" y="0"/>
                  </a:lnTo>
                </a:path>
              </a:pathLst>
            </a:custGeom>
            <a:noFill/>
            <a:ln w="0">
              <a:solidFill>
                <a:srgbClr val="000000"/>
              </a:solidFill>
              <a:prstDash val="solid"/>
              <a:round/>
              <a:headEnd/>
              <a:tailEnd/>
            </a:ln>
          </p:spPr>
          <p:txBody>
            <a:bodyPr/>
            <a:lstStyle/>
            <a:p>
              <a:endParaRPr lang="en-GB"/>
            </a:p>
          </p:txBody>
        </p:sp>
        <p:sp>
          <p:nvSpPr>
            <p:cNvPr id="52" name="Line 51"/>
            <p:cNvSpPr>
              <a:spLocks noChangeShapeType="1"/>
            </p:cNvSpPr>
            <p:nvPr/>
          </p:nvSpPr>
          <p:spPr bwMode="auto">
            <a:xfrm flipV="1">
              <a:off x="3154" y="961"/>
              <a:ext cx="1" cy="2389"/>
            </a:xfrm>
            <a:prstGeom prst="line">
              <a:avLst/>
            </a:prstGeom>
            <a:noFill/>
            <a:ln w="0">
              <a:solidFill>
                <a:srgbClr val="000000"/>
              </a:solidFill>
              <a:round/>
              <a:headEnd/>
              <a:tailEnd/>
            </a:ln>
          </p:spPr>
          <p:txBody>
            <a:bodyPr/>
            <a:lstStyle/>
            <a:p>
              <a:endParaRPr lang="en-GB"/>
            </a:p>
          </p:txBody>
        </p:sp>
        <p:sp>
          <p:nvSpPr>
            <p:cNvPr id="53" name="Freeform 52"/>
            <p:cNvSpPr>
              <a:spLocks/>
            </p:cNvSpPr>
            <p:nvPr/>
          </p:nvSpPr>
          <p:spPr bwMode="auto">
            <a:xfrm>
              <a:off x="3160" y="1897"/>
              <a:ext cx="399" cy="230"/>
            </a:xfrm>
            <a:custGeom>
              <a:avLst/>
              <a:gdLst>
                <a:gd name="T0" fmla="*/ 5 w 442"/>
                <a:gd name="T1" fmla="*/ 2093 h 187"/>
                <a:gd name="T2" fmla="*/ 5 w 442"/>
                <a:gd name="T3" fmla="*/ 1660 h 187"/>
                <a:gd name="T4" fmla="*/ 8 w 442"/>
                <a:gd name="T5" fmla="*/ 1999 h 187"/>
                <a:gd name="T6" fmla="*/ 10 w 442"/>
                <a:gd name="T7" fmla="*/ 2500 h 187"/>
                <a:gd name="T8" fmla="*/ 12 w 442"/>
                <a:gd name="T9" fmla="*/ 2756 h 187"/>
                <a:gd name="T10" fmla="*/ 14 w 442"/>
                <a:gd name="T11" fmla="*/ 2500 h 187"/>
                <a:gd name="T12" fmla="*/ 17 w 442"/>
                <a:gd name="T13" fmla="*/ 2093 h 187"/>
                <a:gd name="T14" fmla="*/ 19 w 442"/>
                <a:gd name="T15" fmla="*/ 1838 h 187"/>
                <a:gd name="T16" fmla="*/ 23 w 442"/>
                <a:gd name="T17" fmla="*/ 1755 h 187"/>
                <a:gd name="T18" fmla="*/ 27 w 442"/>
                <a:gd name="T19" fmla="*/ 1410 h 187"/>
                <a:gd name="T20" fmla="*/ 31 w 442"/>
                <a:gd name="T21" fmla="*/ 1160 h 187"/>
                <a:gd name="T22" fmla="*/ 36 w 442"/>
                <a:gd name="T23" fmla="*/ 1005 h 187"/>
                <a:gd name="T24" fmla="*/ 38 w 442"/>
                <a:gd name="T25" fmla="*/ 1160 h 187"/>
                <a:gd name="T26" fmla="*/ 42 w 442"/>
                <a:gd name="T27" fmla="*/ 1594 h 187"/>
                <a:gd name="T28" fmla="*/ 42 w 442"/>
                <a:gd name="T29" fmla="*/ 1999 h 187"/>
                <a:gd name="T30" fmla="*/ 47 w 442"/>
                <a:gd name="T31" fmla="*/ 2168 h 187"/>
                <a:gd name="T32" fmla="*/ 50 w 442"/>
                <a:gd name="T33" fmla="*/ 1838 h 187"/>
                <a:gd name="T34" fmla="*/ 52 w 442"/>
                <a:gd name="T35" fmla="*/ 1262 h 187"/>
                <a:gd name="T36" fmla="*/ 53 w 442"/>
                <a:gd name="T37" fmla="*/ 905 h 187"/>
                <a:gd name="T38" fmla="*/ 57 w 442"/>
                <a:gd name="T39" fmla="*/ 588 h 187"/>
                <a:gd name="T40" fmla="*/ 58 w 442"/>
                <a:gd name="T41" fmla="*/ 335 h 187"/>
                <a:gd name="T42" fmla="*/ 61 w 442"/>
                <a:gd name="T43" fmla="*/ 90 h 187"/>
                <a:gd name="T44" fmla="*/ 64 w 442"/>
                <a:gd name="T45" fmla="*/ 412 h 187"/>
                <a:gd name="T46" fmla="*/ 65 w 442"/>
                <a:gd name="T47" fmla="*/ 1093 h 187"/>
                <a:gd name="T48" fmla="*/ 70 w 442"/>
                <a:gd name="T49" fmla="*/ 1410 h 187"/>
                <a:gd name="T50" fmla="*/ 71 w 442"/>
                <a:gd name="T51" fmla="*/ 840 h 187"/>
                <a:gd name="T52" fmla="*/ 73 w 442"/>
                <a:gd name="T53" fmla="*/ 335 h 187"/>
                <a:gd name="T54" fmla="*/ 77 w 442"/>
                <a:gd name="T55" fmla="*/ 335 h 187"/>
                <a:gd name="T56" fmla="*/ 79 w 442"/>
                <a:gd name="T57" fmla="*/ 1005 h 187"/>
                <a:gd name="T58" fmla="*/ 80 w 442"/>
                <a:gd name="T59" fmla="*/ 1594 h 187"/>
                <a:gd name="T60" fmla="*/ 84 w 442"/>
                <a:gd name="T61" fmla="*/ 1262 h 187"/>
                <a:gd name="T62" fmla="*/ 88 w 442"/>
                <a:gd name="T63" fmla="*/ 412 h 187"/>
                <a:gd name="T64" fmla="*/ 89 w 442"/>
                <a:gd name="T65" fmla="*/ 256 h 187"/>
                <a:gd name="T66" fmla="*/ 92 w 442"/>
                <a:gd name="T67" fmla="*/ 588 h 187"/>
                <a:gd name="T68" fmla="*/ 95 w 442"/>
                <a:gd name="T69" fmla="*/ 905 h 187"/>
                <a:gd name="T70" fmla="*/ 97 w 442"/>
                <a:gd name="T71" fmla="*/ 664 h 187"/>
                <a:gd name="T72" fmla="*/ 101 w 442"/>
                <a:gd name="T73" fmla="*/ 412 h 187"/>
                <a:gd name="T74" fmla="*/ 103 w 442"/>
                <a:gd name="T75" fmla="*/ 169 h 187"/>
                <a:gd name="T76" fmla="*/ 108 w 442"/>
                <a:gd name="T77" fmla="*/ 0 h 187"/>
                <a:gd name="T78" fmla="*/ 111 w 442"/>
                <a:gd name="T79" fmla="*/ 335 h 187"/>
                <a:gd name="T80" fmla="*/ 113 w 442"/>
                <a:gd name="T81" fmla="*/ 905 h 187"/>
                <a:gd name="T82" fmla="*/ 116 w 442"/>
                <a:gd name="T83" fmla="*/ 1660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2"/>
                <a:gd name="T127" fmla="*/ 0 h 187"/>
                <a:gd name="T128" fmla="*/ 442 w 442"/>
                <a:gd name="T129" fmla="*/ 187 h 1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2" h="187">
                  <a:moveTo>
                    <a:pt x="0" y="142"/>
                  </a:moveTo>
                  <a:lnTo>
                    <a:pt x="0" y="147"/>
                  </a:lnTo>
                  <a:lnTo>
                    <a:pt x="6" y="142"/>
                  </a:lnTo>
                  <a:lnTo>
                    <a:pt x="6" y="136"/>
                  </a:lnTo>
                  <a:lnTo>
                    <a:pt x="17" y="119"/>
                  </a:lnTo>
                  <a:lnTo>
                    <a:pt x="17" y="113"/>
                  </a:lnTo>
                  <a:lnTo>
                    <a:pt x="23" y="119"/>
                  </a:lnTo>
                  <a:lnTo>
                    <a:pt x="23" y="130"/>
                  </a:lnTo>
                  <a:lnTo>
                    <a:pt x="28" y="136"/>
                  </a:lnTo>
                  <a:lnTo>
                    <a:pt x="28" y="147"/>
                  </a:lnTo>
                  <a:lnTo>
                    <a:pt x="34" y="159"/>
                  </a:lnTo>
                  <a:lnTo>
                    <a:pt x="34" y="170"/>
                  </a:lnTo>
                  <a:lnTo>
                    <a:pt x="40" y="176"/>
                  </a:lnTo>
                  <a:lnTo>
                    <a:pt x="40" y="181"/>
                  </a:lnTo>
                  <a:lnTo>
                    <a:pt x="45" y="187"/>
                  </a:lnTo>
                  <a:lnTo>
                    <a:pt x="45" y="181"/>
                  </a:lnTo>
                  <a:lnTo>
                    <a:pt x="51" y="176"/>
                  </a:lnTo>
                  <a:lnTo>
                    <a:pt x="51" y="170"/>
                  </a:lnTo>
                  <a:lnTo>
                    <a:pt x="57" y="159"/>
                  </a:lnTo>
                  <a:lnTo>
                    <a:pt x="57" y="147"/>
                  </a:lnTo>
                  <a:lnTo>
                    <a:pt x="62" y="142"/>
                  </a:lnTo>
                  <a:lnTo>
                    <a:pt x="62" y="130"/>
                  </a:lnTo>
                  <a:lnTo>
                    <a:pt x="68" y="125"/>
                  </a:lnTo>
                  <a:lnTo>
                    <a:pt x="74" y="125"/>
                  </a:lnTo>
                  <a:lnTo>
                    <a:pt x="79" y="130"/>
                  </a:lnTo>
                  <a:lnTo>
                    <a:pt x="85" y="125"/>
                  </a:lnTo>
                  <a:lnTo>
                    <a:pt x="91" y="119"/>
                  </a:lnTo>
                  <a:lnTo>
                    <a:pt x="96" y="113"/>
                  </a:lnTo>
                  <a:lnTo>
                    <a:pt x="102" y="108"/>
                  </a:lnTo>
                  <a:lnTo>
                    <a:pt x="102" y="96"/>
                  </a:lnTo>
                  <a:lnTo>
                    <a:pt x="113" y="85"/>
                  </a:lnTo>
                  <a:lnTo>
                    <a:pt x="113" y="79"/>
                  </a:lnTo>
                  <a:lnTo>
                    <a:pt x="119" y="79"/>
                  </a:lnTo>
                  <a:lnTo>
                    <a:pt x="125" y="74"/>
                  </a:lnTo>
                  <a:lnTo>
                    <a:pt x="130" y="68"/>
                  </a:lnTo>
                  <a:lnTo>
                    <a:pt x="136" y="68"/>
                  </a:lnTo>
                  <a:lnTo>
                    <a:pt x="142" y="68"/>
                  </a:lnTo>
                  <a:lnTo>
                    <a:pt x="147" y="74"/>
                  </a:lnTo>
                  <a:lnTo>
                    <a:pt x="147" y="79"/>
                  </a:lnTo>
                  <a:lnTo>
                    <a:pt x="153" y="85"/>
                  </a:lnTo>
                  <a:lnTo>
                    <a:pt x="153" y="96"/>
                  </a:lnTo>
                  <a:lnTo>
                    <a:pt x="159" y="108"/>
                  </a:lnTo>
                  <a:lnTo>
                    <a:pt x="159" y="119"/>
                  </a:lnTo>
                  <a:lnTo>
                    <a:pt x="164" y="125"/>
                  </a:lnTo>
                  <a:lnTo>
                    <a:pt x="164" y="136"/>
                  </a:lnTo>
                  <a:lnTo>
                    <a:pt x="176" y="147"/>
                  </a:lnTo>
                  <a:lnTo>
                    <a:pt x="176" y="153"/>
                  </a:lnTo>
                  <a:lnTo>
                    <a:pt x="176" y="147"/>
                  </a:lnTo>
                  <a:lnTo>
                    <a:pt x="181" y="142"/>
                  </a:lnTo>
                  <a:lnTo>
                    <a:pt x="187" y="130"/>
                  </a:lnTo>
                  <a:lnTo>
                    <a:pt x="187" y="125"/>
                  </a:lnTo>
                  <a:lnTo>
                    <a:pt x="193" y="113"/>
                  </a:lnTo>
                  <a:lnTo>
                    <a:pt x="193" y="91"/>
                  </a:lnTo>
                  <a:lnTo>
                    <a:pt x="198" y="85"/>
                  </a:lnTo>
                  <a:lnTo>
                    <a:pt x="198" y="74"/>
                  </a:lnTo>
                  <a:lnTo>
                    <a:pt x="204" y="68"/>
                  </a:lnTo>
                  <a:lnTo>
                    <a:pt x="204" y="62"/>
                  </a:lnTo>
                  <a:lnTo>
                    <a:pt x="210" y="57"/>
                  </a:lnTo>
                  <a:lnTo>
                    <a:pt x="210" y="45"/>
                  </a:lnTo>
                  <a:lnTo>
                    <a:pt x="215" y="40"/>
                  </a:lnTo>
                  <a:lnTo>
                    <a:pt x="215" y="34"/>
                  </a:lnTo>
                  <a:lnTo>
                    <a:pt x="221" y="28"/>
                  </a:lnTo>
                  <a:lnTo>
                    <a:pt x="221" y="23"/>
                  </a:lnTo>
                  <a:lnTo>
                    <a:pt x="227" y="17"/>
                  </a:lnTo>
                  <a:lnTo>
                    <a:pt x="227" y="11"/>
                  </a:lnTo>
                  <a:lnTo>
                    <a:pt x="232" y="6"/>
                  </a:lnTo>
                  <a:lnTo>
                    <a:pt x="238" y="11"/>
                  </a:lnTo>
                  <a:lnTo>
                    <a:pt x="238" y="17"/>
                  </a:lnTo>
                  <a:lnTo>
                    <a:pt x="244" y="28"/>
                  </a:lnTo>
                  <a:lnTo>
                    <a:pt x="244" y="40"/>
                  </a:lnTo>
                  <a:lnTo>
                    <a:pt x="249" y="51"/>
                  </a:lnTo>
                  <a:lnTo>
                    <a:pt x="249" y="74"/>
                  </a:lnTo>
                  <a:lnTo>
                    <a:pt x="255" y="85"/>
                  </a:lnTo>
                  <a:lnTo>
                    <a:pt x="255" y="91"/>
                  </a:lnTo>
                  <a:lnTo>
                    <a:pt x="261" y="96"/>
                  </a:lnTo>
                  <a:lnTo>
                    <a:pt x="266" y="91"/>
                  </a:lnTo>
                  <a:lnTo>
                    <a:pt x="266" y="68"/>
                  </a:lnTo>
                  <a:lnTo>
                    <a:pt x="272" y="57"/>
                  </a:lnTo>
                  <a:lnTo>
                    <a:pt x="272" y="45"/>
                  </a:lnTo>
                  <a:lnTo>
                    <a:pt x="278" y="34"/>
                  </a:lnTo>
                  <a:lnTo>
                    <a:pt x="278" y="23"/>
                  </a:lnTo>
                  <a:lnTo>
                    <a:pt x="283" y="11"/>
                  </a:lnTo>
                  <a:lnTo>
                    <a:pt x="289" y="17"/>
                  </a:lnTo>
                  <a:lnTo>
                    <a:pt x="289" y="23"/>
                  </a:lnTo>
                  <a:lnTo>
                    <a:pt x="295" y="40"/>
                  </a:lnTo>
                  <a:lnTo>
                    <a:pt x="295" y="51"/>
                  </a:lnTo>
                  <a:lnTo>
                    <a:pt x="300" y="68"/>
                  </a:lnTo>
                  <a:lnTo>
                    <a:pt x="300" y="79"/>
                  </a:lnTo>
                  <a:lnTo>
                    <a:pt x="306" y="96"/>
                  </a:lnTo>
                  <a:lnTo>
                    <a:pt x="306" y="108"/>
                  </a:lnTo>
                  <a:lnTo>
                    <a:pt x="312" y="102"/>
                  </a:lnTo>
                  <a:lnTo>
                    <a:pt x="317" y="96"/>
                  </a:lnTo>
                  <a:lnTo>
                    <a:pt x="317" y="85"/>
                  </a:lnTo>
                  <a:lnTo>
                    <a:pt x="323" y="68"/>
                  </a:lnTo>
                  <a:lnTo>
                    <a:pt x="323" y="40"/>
                  </a:lnTo>
                  <a:lnTo>
                    <a:pt x="329" y="28"/>
                  </a:lnTo>
                  <a:lnTo>
                    <a:pt x="329" y="17"/>
                  </a:lnTo>
                  <a:lnTo>
                    <a:pt x="334" y="11"/>
                  </a:lnTo>
                  <a:lnTo>
                    <a:pt x="340" y="17"/>
                  </a:lnTo>
                  <a:lnTo>
                    <a:pt x="340" y="23"/>
                  </a:lnTo>
                  <a:lnTo>
                    <a:pt x="346" y="28"/>
                  </a:lnTo>
                  <a:lnTo>
                    <a:pt x="346" y="40"/>
                  </a:lnTo>
                  <a:lnTo>
                    <a:pt x="351" y="45"/>
                  </a:lnTo>
                  <a:lnTo>
                    <a:pt x="351" y="57"/>
                  </a:lnTo>
                  <a:lnTo>
                    <a:pt x="357" y="62"/>
                  </a:lnTo>
                  <a:lnTo>
                    <a:pt x="363" y="57"/>
                  </a:lnTo>
                  <a:lnTo>
                    <a:pt x="368" y="51"/>
                  </a:lnTo>
                  <a:lnTo>
                    <a:pt x="368" y="45"/>
                  </a:lnTo>
                  <a:lnTo>
                    <a:pt x="374" y="40"/>
                  </a:lnTo>
                  <a:lnTo>
                    <a:pt x="374" y="34"/>
                  </a:lnTo>
                  <a:lnTo>
                    <a:pt x="380" y="28"/>
                  </a:lnTo>
                  <a:lnTo>
                    <a:pt x="380" y="23"/>
                  </a:lnTo>
                  <a:lnTo>
                    <a:pt x="385" y="17"/>
                  </a:lnTo>
                  <a:lnTo>
                    <a:pt x="391" y="11"/>
                  </a:lnTo>
                  <a:lnTo>
                    <a:pt x="397" y="6"/>
                  </a:lnTo>
                  <a:lnTo>
                    <a:pt x="402" y="0"/>
                  </a:lnTo>
                  <a:lnTo>
                    <a:pt x="408" y="0"/>
                  </a:lnTo>
                  <a:lnTo>
                    <a:pt x="414" y="6"/>
                  </a:lnTo>
                  <a:lnTo>
                    <a:pt x="414" y="11"/>
                  </a:lnTo>
                  <a:lnTo>
                    <a:pt x="419" y="23"/>
                  </a:lnTo>
                  <a:lnTo>
                    <a:pt x="419" y="34"/>
                  </a:lnTo>
                  <a:lnTo>
                    <a:pt x="425" y="51"/>
                  </a:lnTo>
                  <a:lnTo>
                    <a:pt x="425" y="62"/>
                  </a:lnTo>
                  <a:lnTo>
                    <a:pt x="431" y="79"/>
                  </a:lnTo>
                  <a:lnTo>
                    <a:pt x="431" y="96"/>
                  </a:lnTo>
                  <a:lnTo>
                    <a:pt x="436" y="113"/>
                  </a:lnTo>
                  <a:lnTo>
                    <a:pt x="436" y="136"/>
                  </a:lnTo>
                  <a:lnTo>
                    <a:pt x="442" y="142"/>
                  </a:lnTo>
                </a:path>
              </a:pathLst>
            </a:custGeom>
            <a:noFill/>
            <a:ln w="36513">
              <a:solidFill>
                <a:srgbClr val="FF0000"/>
              </a:solidFill>
              <a:prstDash val="solid"/>
              <a:round/>
              <a:headEnd/>
              <a:tailEnd/>
            </a:ln>
          </p:spPr>
          <p:txBody>
            <a:bodyPr/>
            <a:lstStyle/>
            <a:p>
              <a:endParaRPr lang="en-GB"/>
            </a:p>
          </p:txBody>
        </p:sp>
        <p:sp>
          <p:nvSpPr>
            <p:cNvPr id="54" name="Freeform 53"/>
            <p:cNvSpPr>
              <a:spLocks/>
            </p:cNvSpPr>
            <p:nvPr/>
          </p:nvSpPr>
          <p:spPr bwMode="auto">
            <a:xfrm>
              <a:off x="3559" y="1667"/>
              <a:ext cx="404" cy="405"/>
            </a:xfrm>
            <a:custGeom>
              <a:avLst/>
              <a:gdLst>
                <a:gd name="T0" fmla="*/ 5 w 448"/>
                <a:gd name="T1" fmla="*/ 4725 h 329"/>
                <a:gd name="T2" fmla="*/ 5 w 448"/>
                <a:gd name="T3" fmla="*/ 3966 h 329"/>
                <a:gd name="T4" fmla="*/ 6 w 448"/>
                <a:gd name="T5" fmla="*/ 3373 h 329"/>
                <a:gd name="T6" fmla="*/ 10 w 448"/>
                <a:gd name="T7" fmla="*/ 3373 h 329"/>
                <a:gd name="T8" fmla="*/ 12 w 448"/>
                <a:gd name="T9" fmla="*/ 3966 h 329"/>
                <a:gd name="T10" fmla="*/ 13 w 448"/>
                <a:gd name="T11" fmla="*/ 4469 h 329"/>
                <a:gd name="T12" fmla="*/ 16 w 448"/>
                <a:gd name="T13" fmla="*/ 4137 h 329"/>
                <a:gd name="T14" fmla="*/ 19 w 448"/>
                <a:gd name="T15" fmla="*/ 3288 h 329"/>
                <a:gd name="T16" fmla="*/ 21 w 448"/>
                <a:gd name="T17" fmla="*/ 2949 h 329"/>
                <a:gd name="T18" fmla="*/ 23 w 448"/>
                <a:gd name="T19" fmla="*/ 3038 h 329"/>
                <a:gd name="T20" fmla="*/ 24 w 448"/>
                <a:gd name="T21" fmla="*/ 3288 h 329"/>
                <a:gd name="T22" fmla="*/ 30 w 448"/>
                <a:gd name="T23" fmla="*/ 2949 h 329"/>
                <a:gd name="T24" fmla="*/ 30 w 448"/>
                <a:gd name="T25" fmla="*/ 2448 h 329"/>
                <a:gd name="T26" fmla="*/ 33 w 448"/>
                <a:gd name="T27" fmla="*/ 2199 h 329"/>
                <a:gd name="T28" fmla="*/ 37 w 448"/>
                <a:gd name="T29" fmla="*/ 2632 h 329"/>
                <a:gd name="T30" fmla="*/ 37 w 448"/>
                <a:gd name="T31" fmla="*/ 3288 h 329"/>
                <a:gd name="T32" fmla="*/ 41 w 448"/>
                <a:gd name="T33" fmla="*/ 3206 h 329"/>
                <a:gd name="T34" fmla="*/ 44 w 448"/>
                <a:gd name="T35" fmla="*/ 2527 h 329"/>
                <a:gd name="T36" fmla="*/ 46 w 448"/>
                <a:gd name="T37" fmla="*/ 1941 h 329"/>
                <a:gd name="T38" fmla="*/ 49 w 448"/>
                <a:gd name="T39" fmla="*/ 1524 h 329"/>
                <a:gd name="T40" fmla="*/ 51 w 448"/>
                <a:gd name="T41" fmla="*/ 1776 h 329"/>
                <a:gd name="T42" fmla="*/ 54 w 448"/>
                <a:gd name="T43" fmla="*/ 2029 h 329"/>
                <a:gd name="T44" fmla="*/ 57 w 448"/>
                <a:gd name="T45" fmla="*/ 2376 h 329"/>
                <a:gd name="T46" fmla="*/ 60 w 448"/>
                <a:gd name="T47" fmla="*/ 2448 h 329"/>
                <a:gd name="T48" fmla="*/ 64 w 448"/>
                <a:gd name="T49" fmla="*/ 2199 h 329"/>
                <a:gd name="T50" fmla="*/ 70 w 448"/>
                <a:gd name="T51" fmla="*/ 2276 h 329"/>
                <a:gd name="T52" fmla="*/ 74 w 448"/>
                <a:gd name="T53" fmla="*/ 2527 h 329"/>
                <a:gd name="T54" fmla="*/ 78 w 448"/>
                <a:gd name="T55" fmla="*/ 2376 h 329"/>
                <a:gd name="T56" fmla="*/ 82 w 448"/>
                <a:gd name="T57" fmla="*/ 2115 h 329"/>
                <a:gd name="T58" fmla="*/ 83 w 448"/>
                <a:gd name="T59" fmla="*/ 1422 h 329"/>
                <a:gd name="T60" fmla="*/ 87 w 448"/>
                <a:gd name="T61" fmla="*/ 1012 h 329"/>
                <a:gd name="T62" fmla="*/ 88 w 448"/>
                <a:gd name="T63" fmla="*/ 590 h 329"/>
                <a:gd name="T64" fmla="*/ 94 w 448"/>
                <a:gd name="T65" fmla="*/ 931 h 329"/>
                <a:gd name="T66" fmla="*/ 95 w 448"/>
                <a:gd name="T67" fmla="*/ 1274 h 329"/>
                <a:gd name="T68" fmla="*/ 97 w 448"/>
                <a:gd name="T69" fmla="*/ 1776 h 329"/>
                <a:gd name="T70" fmla="*/ 101 w 448"/>
                <a:gd name="T71" fmla="*/ 1871 h 329"/>
                <a:gd name="T72" fmla="*/ 102 w 448"/>
                <a:gd name="T73" fmla="*/ 1355 h 329"/>
                <a:gd name="T74" fmla="*/ 105 w 448"/>
                <a:gd name="T75" fmla="*/ 590 h 329"/>
                <a:gd name="T76" fmla="*/ 106 w 448"/>
                <a:gd name="T77" fmla="*/ 0 h 329"/>
                <a:gd name="T78" fmla="*/ 110 w 448"/>
                <a:gd name="T79" fmla="*/ 336 h 329"/>
                <a:gd name="T80" fmla="*/ 112 w 448"/>
                <a:gd name="T81" fmla="*/ 590 h 329"/>
                <a:gd name="T82" fmla="*/ 115 w 448"/>
                <a:gd name="T83" fmla="*/ 510 h 32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8"/>
                <a:gd name="T127" fmla="*/ 0 h 329"/>
                <a:gd name="T128" fmla="*/ 448 w 448"/>
                <a:gd name="T129" fmla="*/ 329 h 32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8" h="329">
                  <a:moveTo>
                    <a:pt x="0" y="329"/>
                  </a:moveTo>
                  <a:lnTo>
                    <a:pt x="6" y="323"/>
                  </a:lnTo>
                  <a:lnTo>
                    <a:pt x="6" y="317"/>
                  </a:lnTo>
                  <a:lnTo>
                    <a:pt x="11" y="306"/>
                  </a:lnTo>
                  <a:lnTo>
                    <a:pt x="11" y="278"/>
                  </a:lnTo>
                  <a:lnTo>
                    <a:pt x="17" y="266"/>
                  </a:lnTo>
                  <a:lnTo>
                    <a:pt x="17" y="249"/>
                  </a:lnTo>
                  <a:lnTo>
                    <a:pt x="23" y="238"/>
                  </a:lnTo>
                  <a:lnTo>
                    <a:pt x="23" y="227"/>
                  </a:lnTo>
                  <a:lnTo>
                    <a:pt x="28" y="215"/>
                  </a:lnTo>
                  <a:lnTo>
                    <a:pt x="34" y="221"/>
                  </a:lnTo>
                  <a:lnTo>
                    <a:pt x="34" y="227"/>
                  </a:lnTo>
                  <a:lnTo>
                    <a:pt x="40" y="238"/>
                  </a:lnTo>
                  <a:lnTo>
                    <a:pt x="40" y="255"/>
                  </a:lnTo>
                  <a:lnTo>
                    <a:pt x="45" y="266"/>
                  </a:lnTo>
                  <a:lnTo>
                    <a:pt x="45" y="278"/>
                  </a:lnTo>
                  <a:lnTo>
                    <a:pt x="51" y="289"/>
                  </a:lnTo>
                  <a:lnTo>
                    <a:pt x="51" y="300"/>
                  </a:lnTo>
                  <a:lnTo>
                    <a:pt x="57" y="300"/>
                  </a:lnTo>
                  <a:lnTo>
                    <a:pt x="62" y="289"/>
                  </a:lnTo>
                  <a:lnTo>
                    <a:pt x="62" y="278"/>
                  </a:lnTo>
                  <a:lnTo>
                    <a:pt x="68" y="266"/>
                  </a:lnTo>
                  <a:lnTo>
                    <a:pt x="68" y="238"/>
                  </a:lnTo>
                  <a:lnTo>
                    <a:pt x="74" y="221"/>
                  </a:lnTo>
                  <a:lnTo>
                    <a:pt x="74" y="210"/>
                  </a:lnTo>
                  <a:lnTo>
                    <a:pt x="79" y="204"/>
                  </a:lnTo>
                  <a:lnTo>
                    <a:pt x="79" y="198"/>
                  </a:lnTo>
                  <a:lnTo>
                    <a:pt x="85" y="193"/>
                  </a:lnTo>
                  <a:lnTo>
                    <a:pt x="85" y="198"/>
                  </a:lnTo>
                  <a:lnTo>
                    <a:pt x="91" y="204"/>
                  </a:lnTo>
                  <a:lnTo>
                    <a:pt x="91" y="210"/>
                  </a:lnTo>
                  <a:lnTo>
                    <a:pt x="97" y="215"/>
                  </a:lnTo>
                  <a:lnTo>
                    <a:pt x="97" y="221"/>
                  </a:lnTo>
                  <a:lnTo>
                    <a:pt x="108" y="221"/>
                  </a:lnTo>
                  <a:lnTo>
                    <a:pt x="108" y="210"/>
                  </a:lnTo>
                  <a:lnTo>
                    <a:pt x="114" y="198"/>
                  </a:lnTo>
                  <a:lnTo>
                    <a:pt x="114" y="187"/>
                  </a:lnTo>
                  <a:lnTo>
                    <a:pt x="119" y="176"/>
                  </a:lnTo>
                  <a:lnTo>
                    <a:pt x="119" y="164"/>
                  </a:lnTo>
                  <a:lnTo>
                    <a:pt x="125" y="153"/>
                  </a:lnTo>
                  <a:lnTo>
                    <a:pt x="125" y="142"/>
                  </a:lnTo>
                  <a:lnTo>
                    <a:pt x="131" y="147"/>
                  </a:lnTo>
                  <a:lnTo>
                    <a:pt x="136" y="153"/>
                  </a:lnTo>
                  <a:lnTo>
                    <a:pt x="136" y="164"/>
                  </a:lnTo>
                  <a:lnTo>
                    <a:pt x="142" y="176"/>
                  </a:lnTo>
                  <a:lnTo>
                    <a:pt x="142" y="198"/>
                  </a:lnTo>
                  <a:lnTo>
                    <a:pt x="148" y="210"/>
                  </a:lnTo>
                  <a:lnTo>
                    <a:pt x="148" y="221"/>
                  </a:lnTo>
                  <a:lnTo>
                    <a:pt x="153" y="227"/>
                  </a:lnTo>
                  <a:lnTo>
                    <a:pt x="159" y="221"/>
                  </a:lnTo>
                  <a:lnTo>
                    <a:pt x="159" y="215"/>
                  </a:lnTo>
                  <a:lnTo>
                    <a:pt x="165" y="198"/>
                  </a:lnTo>
                  <a:lnTo>
                    <a:pt x="165" y="187"/>
                  </a:lnTo>
                  <a:lnTo>
                    <a:pt x="170" y="170"/>
                  </a:lnTo>
                  <a:lnTo>
                    <a:pt x="170" y="159"/>
                  </a:lnTo>
                  <a:lnTo>
                    <a:pt x="176" y="142"/>
                  </a:lnTo>
                  <a:lnTo>
                    <a:pt x="176" y="130"/>
                  </a:lnTo>
                  <a:lnTo>
                    <a:pt x="182" y="119"/>
                  </a:lnTo>
                  <a:lnTo>
                    <a:pt x="182" y="108"/>
                  </a:lnTo>
                  <a:lnTo>
                    <a:pt x="187" y="102"/>
                  </a:lnTo>
                  <a:lnTo>
                    <a:pt x="193" y="108"/>
                  </a:lnTo>
                  <a:lnTo>
                    <a:pt x="199" y="113"/>
                  </a:lnTo>
                  <a:lnTo>
                    <a:pt x="199" y="119"/>
                  </a:lnTo>
                  <a:lnTo>
                    <a:pt x="204" y="125"/>
                  </a:lnTo>
                  <a:lnTo>
                    <a:pt x="204" y="130"/>
                  </a:lnTo>
                  <a:lnTo>
                    <a:pt x="210" y="136"/>
                  </a:lnTo>
                  <a:lnTo>
                    <a:pt x="210" y="142"/>
                  </a:lnTo>
                  <a:lnTo>
                    <a:pt x="216" y="147"/>
                  </a:lnTo>
                  <a:lnTo>
                    <a:pt x="216" y="159"/>
                  </a:lnTo>
                  <a:lnTo>
                    <a:pt x="221" y="164"/>
                  </a:lnTo>
                  <a:lnTo>
                    <a:pt x="227" y="164"/>
                  </a:lnTo>
                  <a:lnTo>
                    <a:pt x="233" y="164"/>
                  </a:lnTo>
                  <a:lnTo>
                    <a:pt x="238" y="159"/>
                  </a:lnTo>
                  <a:lnTo>
                    <a:pt x="244" y="153"/>
                  </a:lnTo>
                  <a:lnTo>
                    <a:pt x="250" y="147"/>
                  </a:lnTo>
                  <a:lnTo>
                    <a:pt x="255" y="147"/>
                  </a:lnTo>
                  <a:lnTo>
                    <a:pt x="261" y="147"/>
                  </a:lnTo>
                  <a:lnTo>
                    <a:pt x="267" y="153"/>
                  </a:lnTo>
                  <a:lnTo>
                    <a:pt x="272" y="159"/>
                  </a:lnTo>
                  <a:lnTo>
                    <a:pt x="278" y="164"/>
                  </a:lnTo>
                  <a:lnTo>
                    <a:pt x="284" y="170"/>
                  </a:lnTo>
                  <a:lnTo>
                    <a:pt x="289" y="170"/>
                  </a:lnTo>
                  <a:lnTo>
                    <a:pt x="295" y="164"/>
                  </a:lnTo>
                  <a:lnTo>
                    <a:pt x="301" y="159"/>
                  </a:lnTo>
                  <a:lnTo>
                    <a:pt x="306" y="153"/>
                  </a:lnTo>
                  <a:lnTo>
                    <a:pt x="306" y="147"/>
                  </a:lnTo>
                  <a:lnTo>
                    <a:pt x="312" y="142"/>
                  </a:lnTo>
                  <a:lnTo>
                    <a:pt x="312" y="119"/>
                  </a:lnTo>
                  <a:lnTo>
                    <a:pt x="318" y="108"/>
                  </a:lnTo>
                  <a:lnTo>
                    <a:pt x="318" y="96"/>
                  </a:lnTo>
                  <a:lnTo>
                    <a:pt x="323" y="85"/>
                  </a:lnTo>
                  <a:lnTo>
                    <a:pt x="323" y="79"/>
                  </a:lnTo>
                  <a:lnTo>
                    <a:pt x="329" y="68"/>
                  </a:lnTo>
                  <a:lnTo>
                    <a:pt x="329" y="51"/>
                  </a:lnTo>
                  <a:lnTo>
                    <a:pt x="335" y="45"/>
                  </a:lnTo>
                  <a:lnTo>
                    <a:pt x="340" y="40"/>
                  </a:lnTo>
                  <a:lnTo>
                    <a:pt x="352" y="51"/>
                  </a:lnTo>
                  <a:lnTo>
                    <a:pt x="352" y="57"/>
                  </a:lnTo>
                  <a:lnTo>
                    <a:pt x="357" y="62"/>
                  </a:lnTo>
                  <a:lnTo>
                    <a:pt x="357" y="68"/>
                  </a:lnTo>
                  <a:lnTo>
                    <a:pt x="363" y="79"/>
                  </a:lnTo>
                  <a:lnTo>
                    <a:pt x="363" y="85"/>
                  </a:lnTo>
                  <a:lnTo>
                    <a:pt x="369" y="91"/>
                  </a:lnTo>
                  <a:lnTo>
                    <a:pt x="369" y="108"/>
                  </a:lnTo>
                  <a:lnTo>
                    <a:pt x="374" y="119"/>
                  </a:lnTo>
                  <a:lnTo>
                    <a:pt x="374" y="125"/>
                  </a:lnTo>
                  <a:lnTo>
                    <a:pt x="380" y="130"/>
                  </a:lnTo>
                  <a:lnTo>
                    <a:pt x="386" y="125"/>
                  </a:lnTo>
                  <a:lnTo>
                    <a:pt x="386" y="113"/>
                  </a:lnTo>
                  <a:lnTo>
                    <a:pt x="391" y="102"/>
                  </a:lnTo>
                  <a:lnTo>
                    <a:pt x="391" y="91"/>
                  </a:lnTo>
                  <a:lnTo>
                    <a:pt x="397" y="74"/>
                  </a:lnTo>
                  <a:lnTo>
                    <a:pt x="397" y="57"/>
                  </a:lnTo>
                  <a:lnTo>
                    <a:pt x="403" y="40"/>
                  </a:lnTo>
                  <a:lnTo>
                    <a:pt x="403" y="17"/>
                  </a:lnTo>
                  <a:lnTo>
                    <a:pt x="414" y="0"/>
                  </a:lnTo>
                  <a:lnTo>
                    <a:pt x="408" y="0"/>
                  </a:lnTo>
                  <a:lnTo>
                    <a:pt x="414" y="0"/>
                  </a:lnTo>
                  <a:lnTo>
                    <a:pt x="420" y="6"/>
                  </a:lnTo>
                  <a:lnTo>
                    <a:pt x="420" y="23"/>
                  </a:lnTo>
                  <a:lnTo>
                    <a:pt x="425" y="28"/>
                  </a:lnTo>
                  <a:lnTo>
                    <a:pt x="425" y="34"/>
                  </a:lnTo>
                  <a:lnTo>
                    <a:pt x="431" y="40"/>
                  </a:lnTo>
                  <a:lnTo>
                    <a:pt x="431" y="45"/>
                  </a:lnTo>
                  <a:lnTo>
                    <a:pt x="437" y="40"/>
                  </a:lnTo>
                  <a:lnTo>
                    <a:pt x="442" y="34"/>
                  </a:lnTo>
                  <a:lnTo>
                    <a:pt x="442" y="23"/>
                  </a:lnTo>
                  <a:lnTo>
                    <a:pt x="448" y="17"/>
                  </a:lnTo>
                </a:path>
              </a:pathLst>
            </a:custGeom>
            <a:noFill/>
            <a:ln w="36513">
              <a:solidFill>
                <a:srgbClr val="FF0000"/>
              </a:solidFill>
              <a:prstDash val="solid"/>
              <a:round/>
              <a:headEnd/>
              <a:tailEnd/>
            </a:ln>
          </p:spPr>
          <p:txBody>
            <a:bodyPr/>
            <a:lstStyle/>
            <a:p>
              <a:endParaRPr lang="en-GB"/>
            </a:p>
          </p:txBody>
        </p:sp>
        <p:sp>
          <p:nvSpPr>
            <p:cNvPr id="55" name="Freeform 54"/>
            <p:cNvSpPr>
              <a:spLocks/>
            </p:cNvSpPr>
            <p:nvPr/>
          </p:nvSpPr>
          <p:spPr bwMode="auto">
            <a:xfrm>
              <a:off x="3963" y="1674"/>
              <a:ext cx="374" cy="943"/>
            </a:xfrm>
            <a:custGeom>
              <a:avLst/>
              <a:gdLst>
                <a:gd name="T0" fmla="*/ 5 w 414"/>
                <a:gd name="T1" fmla="*/ 0 h 765"/>
                <a:gd name="T2" fmla="*/ 5 w 414"/>
                <a:gd name="T3" fmla="*/ 427 h 765"/>
                <a:gd name="T4" fmla="*/ 6 w 414"/>
                <a:gd name="T5" fmla="*/ 847 h 765"/>
                <a:gd name="T6" fmla="*/ 11 w 414"/>
                <a:gd name="T7" fmla="*/ 684 h 765"/>
                <a:gd name="T8" fmla="*/ 14 w 414"/>
                <a:gd name="T9" fmla="*/ 516 h 765"/>
                <a:gd name="T10" fmla="*/ 15 w 414"/>
                <a:gd name="T11" fmla="*/ 1191 h 765"/>
                <a:gd name="T12" fmla="*/ 18 w 414"/>
                <a:gd name="T13" fmla="*/ 2484 h 765"/>
                <a:gd name="T14" fmla="*/ 20 w 414"/>
                <a:gd name="T15" fmla="*/ 4716 h 765"/>
                <a:gd name="T16" fmla="*/ 23 w 414"/>
                <a:gd name="T17" fmla="*/ 6350 h 765"/>
                <a:gd name="T18" fmla="*/ 24 w 414"/>
                <a:gd name="T19" fmla="*/ 8157 h 765"/>
                <a:gd name="T20" fmla="*/ 27 w 414"/>
                <a:gd name="T21" fmla="*/ 9196 h 765"/>
                <a:gd name="T22" fmla="*/ 29 w 414"/>
                <a:gd name="T23" fmla="*/ 10161 h 765"/>
                <a:gd name="T24" fmla="*/ 32 w 414"/>
                <a:gd name="T25" fmla="*/ 10676 h 765"/>
                <a:gd name="T26" fmla="*/ 33 w 414"/>
                <a:gd name="T27" fmla="*/ 11355 h 765"/>
                <a:gd name="T28" fmla="*/ 38 w 414"/>
                <a:gd name="T29" fmla="*/ 11522 h 765"/>
                <a:gd name="T30" fmla="*/ 39 w 414"/>
                <a:gd name="T31" fmla="*/ 11095 h 765"/>
                <a:gd name="T32" fmla="*/ 42 w 414"/>
                <a:gd name="T33" fmla="*/ 10676 h 765"/>
                <a:gd name="T34" fmla="*/ 46 w 414"/>
                <a:gd name="T35" fmla="*/ 10311 h 765"/>
                <a:gd name="T36" fmla="*/ 50 w 414"/>
                <a:gd name="T37" fmla="*/ 10419 h 765"/>
                <a:gd name="T38" fmla="*/ 54 w 414"/>
                <a:gd name="T39" fmla="*/ 10311 h 765"/>
                <a:gd name="T40" fmla="*/ 58 w 414"/>
                <a:gd name="T41" fmla="*/ 10055 h 765"/>
                <a:gd name="T42" fmla="*/ 60 w 414"/>
                <a:gd name="T43" fmla="*/ 9534 h 765"/>
                <a:gd name="T44" fmla="*/ 62 w 414"/>
                <a:gd name="T45" fmla="*/ 8612 h 765"/>
                <a:gd name="T46" fmla="*/ 65 w 414"/>
                <a:gd name="T47" fmla="*/ 7900 h 765"/>
                <a:gd name="T48" fmla="*/ 65 w 414"/>
                <a:gd name="T49" fmla="*/ 7310 h 765"/>
                <a:gd name="T50" fmla="*/ 70 w 414"/>
                <a:gd name="T51" fmla="*/ 6712 h 765"/>
                <a:gd name="T52" fmla="*/ 71 w 414"/>
                <a:gd name="T53" fmla="*/ 6011 h 765"/>
                <a:gd name="T54" fmla="*/ 73 w 414"/>
                <a:gd name="T55" fmla="*/ 4635 h 765"/>
                <a:gd name="T56" fmla="*/ 76 w 414"/>
                <a:gd name="T57" fmla="*/ 3609 h 765"/>
                <a:gd name="T58" fmla="*/ 79 w 414"/>
                <a:gd name="T59" fmla="*/ 2914 h 765"/>
                <a:gd name="T60" fmla="*/ 80 w 414"/>
                <a:gd name="T61" fmla="*/ 3268 h 765"/>
                <a:gd name="T62" fmla="*/ 84 w 414"/>
                <a:gd name="T63" fmla="*/ 3937 h 765"/>
                <a:gd name="T64" fmla="*/ 87 w 414"/>
                <a:gd name="T65" fmla="*/ 4200 h 765"/>
                <a:gd name="T66" fmla="*/ 89 w 414"/>
                <a:gd name="T67" fmla="*/ 4036 h 765"/>
                <a:gd name="T68" fmla="*/ 93 w 414"/>
                <a:gd name="T69" fmla="*/ 3694 h 765"/>
                <a:gd name="T70" fmla="*/ 94 w 414"/>
                <a:gd name="T71" fmla="*/ 3343 h 765"/>
                <a:gd name="T72" fmla="*/ 97 w 414"/>
                <a:gd name="T73" fmla="*/ 3087 h 765"/>
                <a:gd name="T74" fmla="*/ 98 w 414"/>
                <a:gd name="T75" fmla="*/ 2656 h 765"/>
                <a:gd name="T76" fmla="*/ 102 w 414"/>
                <a:gd name="T77" fmla="*/ 2399 h 765"/>
                <a:gd name="T78" fmla="*/ 103 w 414"/>
                <a:gd name="T79" fmla="*/ 2064 h 765"/>
                <a:gd name="T80" fmla="*/ 106 w 414"/>
                <a:gd name="T81" fmla="*/ 1808 h 765"/>
                <a:gd name="T82" fmla="*/ 109 w 414"/>
                <a:gd name="T83" fmla="*/ 2064 h 76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14"/>
                <a:gd name="T127" fmla="*/ 0 h 765"/>
                <a:gd name="T128" fmla="*/ 414 w 414"/>
                <a:gd name="T129" fmla="*/ 765 h 76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14" h="765">
                  <a:moveTo>
                    <a:pt x="0" y="11"/>
                  </a:moveTo>
                  <a:lnTo>
                    <a:pt x="0" y="5"/>
                  </a:lnTo>
                  <a:lnTo>
                    <a:pt x="6" y="0"/>
                  </a:lnTo>
                  <a:lnTo>
                    <a:pt x="11" y="5"/>
                  </a:lnTo>
                  <a:lnTo>
                    <a:pt x="11" y="17"/>
                  </a:lnTo>
                  <a:lnTo>
                    <a:pt x="17" y="28"/>
                  </a:lnTo>
                  <a:lnTo>
                    <a:pt x="17" y="39"/>
                  </a:lnTo>
                  <a:lnTo>
                    <a:pt x="23" y="45"/>
                  </a:lnTo>
                  <a:lnTo>
                    <a:pt x="23" y="56"/>
                  </a:lnTo>
                  <a:lnTo>
                    <a:pt x="34" y="56"/>
                  </a:lnTo>
                  <a:lnTo>
                    <a:pt x="34" y="51"/>
                  </a:lnTo>
                  <a:lnTo>
                    <a:pt x="40" y="45"/>
                  </a:lnTo>
                  <a:lnTo>
                    <a:pt x="40" y="34"/>
                  </a:lnTo>
                  <a:lnTo>
                    <a:pt x="45" y="28"/>
                  </a:lnTo>
                  <a:lnTo>
                    <a:pt x="51" y="34"/>
                  </a:lnTo>
                  <a:lnTo>
                    <a:pt x="51" y="39"/>
                  </a:lnTo>
                  <a:lnTo>
                    <a:pt x="57" y="56"/>
                  </a:lnTo>
                  <a:lnTo>
                    <a:pt x="57" y="79"/>
                  </a:lnTo>
                  <a:lnTo>
                    <a:pt x="62" y="102"/>
                  </a:lnTo>
                  <a:lnTo>
                    <a:pt x="62" y="130"/>
                  </a:lnTo>
                  <a:lnTo>
                    <a:pt x="68" y="164"/>
                  </a:lnTo>
                  <a:lnTo>
                    <a:pt x="68" y="232"/>
                  </a:lnTo>
                  <a:lnTo>
                    <a:pt x="74" y="272"/>
                  </a:lnTo>
                  <a:lnTo>
                    <a:pt x="74" y="311"/>
                  </a:lnTo>
                  <a:lnTo>
                    <a:pt x="79" y="345"/>
                  </a:lnTo>
                  <a:lnTo>
                    <a:pt x="79" y="379"/>
                  </a:lnTo>
                  <a:lnTo>
                    <a:pt x="85" y="419"/>
                  </a:lnTo>
                  <a:lnTo>
                    <a:pt x="85" y="482"/>
                  </a:lnTo>
                  <a:lnTo>
                    <a:pt x="91" y="510"/>
                  </a:lnTo>
                  <a:lnTo>
                    <a:pt x="91" y="538"/>
                  </a:lnTo>
                  <a:lnTo>
                    <a:pt x="96" y="561"/>
                  </a:lnTo>
                  <a:lnTo>
                    <a:pt x="96" y="584"/>
                  </a:lnTo>
                  <a:lnTo>
                    <a:pt x="102" y="606"/>
                  </a:lnTo>
                  <a:lnTo>
                    <a:pt x="102" y="640"/>
                  </a:lnTo>
                  <a:lnTo>
                    <a:pt x="108" y="652"/>
                  </a:lnTo>
                  <a:lnTo>
                    <a:pt x="108" y="669"/>
                  </a:lnTo>
                  <a:lnTo>
                    <a:pt x="113" y="680"/>
                  </a:lnTo>
                  <a:lnTo>
                    <a:pt x="113" y="691"/>
                  </a:lnTo>
                  <a:lnTo>
                    <a:pt x="119" y="703"/>
                  </a:lnTo>
                  <a:lnTo>
                    <a:pt x="119" y="714"/>
                  </a:lnTo>
                  <a:lnTo>
                    <a:pt x="125" y="725"/>
                  </a:lnTo>
                  <a:lnTo>
                    <a:pt x="125" y="748"/>
                  </a:lnTo>
                  <a:lnTo>
                    <a:pt x="136" y="759"/>
                  </a:lnTo>
                  <a:lnTo>
                    <a:pt x="136" y="765"/>
                  </a:lnTo>
                  <a:lnTo>
                    <a:pt x="142" y="759"/>
                  </a:lnTo>
                  <a:lnTo>
                    <a:pt x="142" y="748"/>
                  </a:lnTo>
                  <a:lnTo>
                    <a:pt x="147" y="742"/>
                  </a:lnTo>
                  <a:lnTo>
                    <a:pt x="147" y="731"/>
                  </a:lnTo>
                  <a:lnTo>
                    <a:pt x="153" y="720"/>
                  </a:lnTo>
                  <a:lnTo>
                    <a:pt x="153" y="714"/>
                  </a:lnTo>
                  <a:lnTo>
                    <a:pt x="159" y="703"/>
                  </a:lnTo>
                  <a:lnTo>
                    <a:pt x="159" y="686"/>
                  </a:lnTo>
                  <a:lnTo>
                    <a:pt x="164" y="680"/>
                  </a:lnTo>
                  <a:lnTo>
                    <a:pt x="170" y="680"/>
                  </a:lnTo>
                  <a:lnTo>
                    <a:pt x="176" y="680"/>
                  </a:lnTo>
                  <a:lnTo>
                    <a:pt x="181" y="686"/>
                  </a:lnTo>
                  <a:lnTo>
                    <a:pt x="187" y="686"/>
                  </a:lnTo>
                  <a:lnTo>
                    <a:pt x="193" y="686"/>
                  </a:lnTo>
                  <a:lnTo>
                    <a:pt x="198" y="680"/>
                  </a:lnTo>
                  <a:lnTo>
                    <a:pt x="204" y="680"/>
                  </a:lnTo>
                  <a:lnTo>
                    <a:pt x="210" y="674"/>
                  </a:lnTo>
                  <a:lnTo>
                    <a:pt x="215" y="669"/>
                  </a:lnTo>
                  <a:lnTo>
                    <a:pt x="215" y="663"/>
                  </a:lnTo>
                  <a:lnTo>
                    <a:pt x="221" y="652"/>
                  </a:lnTo>
                  <a:lnTo>
                    <a:pt x="221" y="640"/>
                  </a:lnTo>
                  <a:lnTo>
                    <a:pt x="227" y="629"/>
                  </a:lnTo>
                  <a:lnTo>
                    <a:pt x="227" y="612"/>
                  </a:lnTo>
                  <a:lnTo>
                    <a:pt x="232" y="601"/>
                  </a:lnTo>
                  <a:lnTo>
                    <a:pt x="232" y="567"/>
                  </a:lnTo>
                  <a:lnTo>
                    <a:pt x="238" y="550"/>
                  </a:lnTo>
                  <a:lnTo>
                    <a:pt x="238" y="533"/>
                  </a:lnTo>
                  <a:lnTo>
                    <a:pt x="244" y="521"/>
                  </a:lnTo>
                  <a:lnTo>
                    <a:pt x="244" y="504"/>
                  </a:lnTo>
                  <a:lnTo>
                    <a:pt x="249" y="493"/>
                  </a:lnTo>
                  <a:lnTo>
                    <a:pt x="249" y="482"/>
                  </a:lnTo>
                  <a:lnTo>
                    <a:pt x="255" y="476"/>
                  </a:lnTo>
                  <a:lnTo>
                    <a:pt x="255" y="453"/>
                  </a:lnTo>
                  <a:lnTo>
                    <a:pt x="261" y="442"/>
                  </a:lnTo>
                  <a:lnTo>
                    <a:pt x="261" y="431"/>
                  </a:lnTo>
                  <a:lnTo>
                    <a:pt x="266" y="413"/>
                  </a:lnTo>
                  <a:lnTo>
                    <a:pt x="266" y="396"/>
                  </a:lnTo>
                  <a:lnTo>
                    <a:pt x="272" y="379"/>
                  </a:lnTo>
                  <a:lnTo>
                    <a:pt x="272" y="328"/>
                  </a:lnTo>
                  <a:lnTo>
                    <a:pt x="278" y="306"/>
                  </a:lnTo>
                  <a:lnTo>
                    <a:pt x="278" y="283"/>
                  </a:lnTo>
                  <a:lnTo>
                    <a:pt x="284" y="260"/>
                  </a:lnTo>
                  <a:lnTo>
                    <a:pt x="284" y="238"/>
                  </a:lnTo>
                  <a:lnTo>
                    <a:pt x="289" y="221"/>
                  </a:lnTo>
                  <a:lnTo>
                    <a:pt x="289" y="198"/>
                  </a:lnTo>
                  <a:lnTo>
                    <a:pt x="295" y="192"/>
                  </a:lnTo>
                  <a:lnTo>
                    <a:pt x="301" y="192"/>
                  </a:lnTo>
                  <a:lnTo>
                    <a:pt x="301" y="204"/>
                  </a:lnTo>
                  <a:lnTo>
                    <a:pt x="306" y="215"/>
                  </a:lnTo>
                  <a:lnTo>
                    <a:pt x="306" y="226"/>
                  </a:lnTo>
                  <a:lnTo>
                    <a:pt x="312" y="238"/>
                  </a:lnTo>
                  <a:lnTo>
                    <a:pt x="312" y="260"/>
                  </a:lnTo>
                  <a:lnTo>
                    <a:pt x="318" y="266"/>
                  </a:lnTo>
                  <a:lnTo>
                    <a:pt x="318" y="272"/>
                  </a:lnTo>
                  <a:lnTo>
                    <a:pt x="323" y="277"/>
                  </a:lnTo>
                  <a:lnTo>
                    <a:pt x="323" y="283"/>
                  </a:lnTo>
                  <a:lnTo>
                    <a:pt x="335" y="272"/>
                  </a:lnTo>
                  <a:lnTo>
                    <a:pt x="335" y="266"/>
                  </a:lnTo>
                  <a:lnTo>
                    <a:pt x="340" y="260"/>
                  </a:lnTo>
                  <a:lnTo>
                    <a:pt x="340" y="249"/>
                  </a:lnTo>
                  <a:lnTo>
                    <a:pt x="346" y="243"/>
                  </a:lnTo>
                  <a:lnTo>
                    <a:pt x="346" y="232"/>
                  </a:lnTo>
                  <a:lnTo>
                    <a:pt x="352" y="226"/>
                  </a:lnTo>
                  <a:lnTo>
                    <a:pt x="352" y="221"/>
                  </a:lnTo>
                  <a:lnTo>
                    <a:pt x="357" y="215"/>
                  </a:lnTo>
                  <a:lnTo>
                    <a:pt x="357" y="209"/>
                  </a:lnTo>
                  <a:lnTo>
                    <a:pt x="363" y="204"/>
                  </a:lnTo>
                  <a:lnTo>
                    <a:pt x="363" y="192"/>
                  </a:lnTo>
                  <a:lnTo>
                    <a:pt x="369" y="181"/>
                  </a:lnTo>
                  <a:lnTo>
                    <a:pt x="369" y="175"/>
                  </a:lnTo>
                  <a:lnTo>
                    <a:pt x="374" y="170"/>
                  </a:lnTo>
                  <a:lnTo>
                    <a:pt x="374" y="164"/>
                  </a:lnTo>
                  <a:lnTo>
                    <a:pt x="380" y="158"/>
                  </a:lnTo>
                  <a:lnTo>
                    <a:pt x="380" y="153"/>
                  </a:lnTo>
                  <a:lnTo>
                    <a:pt x="386" y="147"/>
                  </a:lnTo>
                  <a:lnTo>
                    <a:pt x="386" y="136"/>
                  </a:lnTo>
                  <a:lnTo>
                    <a:pt x="391" y="130"/>
                  </a:lnTo>
                  <a:lnTo>
                    <a:pt x="391" y="124"/>
                  </a:lnTo>
                  <a:lnTo>
                    <a:pt x="397" y="119"/>
                  </a:lnTo>
                  <a:lnTo>
                    <a:pt x="403" y="124"/>
                  </a:lnTo>
                  <a:lnTo>
                    <a:pt x="403" y="130"/>
                  </a:lnTo>
                  <a:lnTo>
                    <a:pt x="408" y="136"/>
                  </a:lnTo>
                  <a:lnTo>
                    <a:pt x="408" y="141"/>
                  </a:lnTo>
                  <a:lnTo>
                    <a:pt x="414" y="153"/>
                  </a:lnTo>
                </a:path>
              </a:pathLst>
            </a:custGeom>
            <a:noFill/>
            <a:ln w="36513">
              <a:solidFill>
                <a:srgbClr val="FF0000"/>
              </a:solidFill>
              <a:prstDash val="solid"/>
              <a:round/>
              <a:headEnd/>
              <a:tailEnd/>
            </a:ln>
          </p:spPr>
          <p:txBody>
            <a:bodyPr/>
            <a:lstStyle/>
            <a:p>
              <a:endParaRPr lang="en-GB"/>
            </a:p>
          </p:txBody>
        </p:sp>
        <p:sp>
          <p:nvSpPr>
            <p:cNvPr id="56" name="Freeform 55"/>
            <p:cNvSpPr>
              <a:spLocks/>
            </p:cNvSpPr>
            <p:nvPr/>
          </p:nvSpPr>
          <p:spPr bwMode="auto">
            <a:xfrm>
              <a:off x="4337" y="1863"/>
              <a:ext cx="461" cy="181"/>
            </a:xfrm>
            <a:custGeom>
              <a:avLst/>
              <a:gdLst>
                <a:gd name="T0" fmla="*/ 5 w 510"/>
                <a:gd name="T1" fmla="*/ 256 h 147"/>
                <a:gd name="T2" fmla="*/ 5 w 510"/>
                <a:gd name="T3" fmla="*/ 589 h 147"/>
                <a:gd name="T4" fmla="*/ 8 w 510"/>
                <a:gd name="T5" fmla="*/ 417 h 147"/>
                <a:gd name="T6" fmla="*/ 12 w 510"/>
                <a:gd name="T7" fmla="*/ 669 h 147"/>
                <a:gd name="T8" fmla="*/ 17 w 510"/>
                <a:gd name="T9" fmla="*/ 589 h 147"/>
                <a:gd name="T10" fmla="*/ 21 w 510"/>
                <a:gd name="T11" fmla="*/ 256 h 147"/>
                <a:gd name="T12" fmla="*/ 24 w 510"/>
                <a:gd name="T13" fmla="*/ 73 h 147"/>
                <a:gd name="T14" fmla="*/ 27 w 510"/>
                <a:gd name="T15" fmla="*/ 169 h 147"/>
                <a:gd name="T16" fmla="*/ 30 w 510"/>
                <a:gd name="T17" fmla="*/ 513 h 147"/>
                <a:gd name="T18" fmla="*/ 32 w 510"/>
                <a:gd name="T19" fmla="*/ 1180 h 147"/>
                <a:gd name="T20" fmla="*/ 35 w 510"/>
                <a:gd name="T21" fmla="*/ 1607 h 147"/>
                <a:gd name="T22" fmla="*/ 38 w 510"/>
                <a:gd name="T23" fmla="*/ 1689 h 147"/>
                <a:gd name="T24" fmla="*/ 43 w 510"/>
                <a:gd name="T25" fmla="*/ 1431 h 147"/>
                <a:gd name="T26" fmla="*/ 48 w 510"/>
                <a:gd name="T27" fmla="*/ 1689 h 147"/>
                <a:gd name="T28" fmla="*/ 50 w 510"/>
                <a:gd name="T29" fmla="*/ 1354 h 147"/>
                <a:gd name="T30" fmla="*/ 53 w 510"/>
                <a:gd name="T31" fmla="*/ 669 h 147"/>
                <a:gd name="T32" fmla="*/ 54 w 510"/>
                <a:gd name="T33" fmla="*/ 329 h 147"/>
                <a:gd name="T34" fmla="*/ 59 w 510"/>
                <a:gd name="T35" fmla="*/ 256 h 147"/>
                <a:gd name="T36" fmla="*/ 64 w 510"/>
                <a:gd name="T37" fmla="*/ 256 h 147"/>
                <a:gd name="T38" fmla="*/ 65 w 510"/>
                <a:gd name="T39" fmla="*/ 513 h 147"/>
                <a:gd name="T40" fmla="*/ 71 w 510"/>
                <a:gd name="T41" fmla="*/ 841 h 147"/>
                <a:gd name="T42" fmla="*/ 72 w 510"/>
                <a:gd name="T43" fmla="*/ 1354 h 147"/>
                <a:gd name="T44" fmla="*/ 77 w 510"/>
                <a:gd name="T45" fmla="*/ 1276 h 147"/>
                <a:gd name="T46" fmla="*/ 78 w 510"/>
                <a:gd name="T47" fmla="*/ 1015 h 147"/>
                <a:gd name="T48" fmla="*/ 80 w 510"/>
                <a:gd name="T49" fmla="*/ 841 h 147"/>
                <a:gd name="T50" fmla="*/ 86 w 510"/>
                <a:gd name="T51" fmla="*/ 841 h 147"/>
                <a:gd name="T52" fmla="*/ 89 w 510"/>
                <a:gd name="T53" fmla="*/ 767 h 147"/>
                <a:gd name="T54" fmla="*/ 94 w 510"/>
                <a:gd name="T55" fmla="*/ 1015 h 147"/>
                <a:gd name="T56" fmla="*/ 98 w 510"/>
                <a:gd name="T57" fmla="*/ 1015 h 147"/>
                <a:gd name="T58" fmla="*/ 99 w 510"/>
                <a:gd name="T59" fmla="*/ 513 h 147"/>
                <a:gd name="T60" fmla="*/ 102 w 510"/>
                <a:gd name="T61" fmla="*/ 256 h 147"/>
                <a:gd name="T62" fmla="*/ 104 w 510"/>
                <a:gd name="T63" fmla="*/ 513 h 147"/>
                <a:gd name="T64" fmla="*/ 107 w 510"/>
                <a:gd name="T65" fmla="*/ 1100 h 147"/>
                <a:gd name="T66" fmla="*/ 108 w 510"/>
                <a:gd name="T67" fmla="*/ 1689 h 147"/>
                <a:gd name="T68" fmla="*/ 111 w 510"/>
                <a:gd name="T69" fmla="*/ 1789 h 147"/>
                <a:gd name="T70" fmla="*/ 115 w 510"/>
                <a:gd name="T71" fmla="*/ 1431 h 147"/>
                <a:gd name="T72" fmla="*/ 117 w 510"/>
                <a:gd name="T73" fmla="*/ 1276 h 147"/>
                <a:gd name="T74" fmla="*/ 122 w 510"/>
                <a:gd name="T75" fmla="*/ 1607 h 147"/>
                <a:gd name="T76" fmla="*/ 127 w 510"/>
                <a:gd name="T77" fmla="*/ 1689 h 147"/>
                <a:gd name="T78" fmla="*/ 128 w 510"/>
                <a:gd name="T79" fmla="*/ 1945 h 147"/>
                <a:gd name="T80" fmla="*/ 132 w 510"/>
                <a:gd name="T81" fmla="*/ 2203 h 147"/>
                <a:gd name="T82" fmla="*/ 135 w 510"/>
                <a:gd name="T83" fmla="*/ 1945 h 14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10"/>
                <a:gd name="T127" fmla="*/ 0 h 147"/>
                <a:gd name="T128" fmla="*/ 510 w 510"/>
                <a:gd name="T129" fmla="*/ 147 h 14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10" h="147">
                  <a:moveTo>
                    <a:pt x="0" y="0"/>
                  </a:moveTo>
                  <a:lnTo>
                    <a:pt x="0" y="5"/>
                  </a:lnTo>
                  <a:lnTo>
                    <a:pt x="6" y="17"/>
                  </a:lnTo>
                  <a:lnTo>
                    <a:pt x="6" y="28"/>
                  </a:lnTo>
                  <a:lnTo>
                    <a:pt x="17" y="39"/>
                  </a:lnTo>
                  <a:lnTo>
                    <a:pt x="11" y="39"/>
                  </a:lnTo>
                  <a:lnTo>
                    <a:pt x="17" y="39"/>
                  </a:lnTo>
                  <a:lnTo>
                    <a:pt x="23" y="34"/>
                  </a:lnTo>
                  <a:lnTo>
                    <a:pt x="28" y="28"/>
                  </a:lnTo>
                  <a:lnTo>
                    <a:pt x="34" y="34"/>
                  </a:lnTo>
                  <a:lnTo>
                    <a:pt x="40" y="39"/>
                  </a:lnTo>
                  <a:lnTo>
                    <a:pt x="45" y="45"/>
                  </a:lnTo>
                  <a:lnTo>
                    <a:pt x="51" y="45"/>
                  </a:lnTo>
                  <a:lnTo>
                    <a:pt x="57" y="45"/>
                  </a:lnTo>
                  <a:lnTo>
                    <a:pt x="62" y="39"/>
                  </a:lnTo>
                  <a:lnTo>
                    <a:pt x="62" y="34"/>
                  </a:lnTo>
                  <a:lnTo>
                    <a:pt x="68" y="28"/>
                  </a:lnTo>
                  <a:lnTo>
                    <a:pt x="79" y="17"/>
                  </a:lnTo>
                  <a:lnTo>
                    <a:pt x="79" y="11"/>
                  </a:lnTo>
                  <a:lnTo>
                    <a:pt x="85" y="5"/>
                  </a:lnTo>
                  <a:lnTo>
                    <a:pt x="91" y="5"/>
                  </a:lnTo>
                  <a:lnTo>
                    <a:pt x="96" y="0"/>
                  </a:lnTo>
                  <a:lnTo>
                    <a:pt x="102" y="5"/>
                  </a:lnTo>
                  <a:lnTo>
                    <a:pt x="102" y="11"/>
                  </a:lnTo>
                  <a:lnTo>
                    <a:pt x="108" y="17"/>
                  </a:lnTo>
                  <a:lnTo>
                    <a:pt x="108" y="22"/>
                  </a:lnTo>
                  <a:lnTo>
                    <a:pt x="113" y="34"/>
                  </a:lnTo>
                  <a:lnTo>
                    <a:pt x="113" y="45"/>
                  </a:lnTo>
                  <a:lnTo>
                    <a:pt x="119" y="56"/>
                  </a:lnTo>
                  <a:lnTo>
                    <a:pt x="119" y="79"/>
                  </a:lnTo>
                  <a:lnTo>
                    <a:pt x="125" y="90"/>
                  </a:lnTo>
                  <a:lnTo>
                    <a:pt x="125" y="102"/>
                  </a:lnTo>
                  <a:lnTo>
                    <a:pt x="130" y="107"/>
                  </a:lnTo>
                  <a:lnTo>
                    <a:pt x="130" y="113"/>
                  </a:lnTo>
                  <a:lnTo>
                    <a:pt x="136" y="119"/>
                  </a:lnTo>
                  <a:lnTo>
                    <a:pt x="142" y="113"/>
                  </a:lnTo>
                  <a:lnTo>
                    <a:pt x="153" y="102"/>
                  </a:lnTo>
                  <a:lnTo>
                    <a:pt x="153" y="96"/>
                  </a:lnTo>
                  <a:lnTo>
                    <a:pt x="159" y="96"/>
                  </a:lnTo>
                  <a:lnTo>
                    <a:pt x="164" y="102"/>
                  </a:lnTo>
                  <a:lnTo>
                    <a:pt x="170" y="107"/>
                  </a:lnTo>
                  <a:lnTo>
                    <a:pt x="176" y="113"/>
                  </a:lnTo>
                  <a:lnTo>
                    <a:pt x="181" y="107"/>
                  </a:lnTo>
                  <a:lnTo>
                    <a:pt x="187" y="96"/>
                  </a:lnTo>
                  <a:lnTo>
                    <a:pt x="187" y="90"/>
                  </a:lnTo>
                  <a:lnTo>
                    <a:pt x="193" y="79"/>
                  </a:lnTo>
                  <a:lnTo>
                    <a:pt x="193" y="56"/>
                  </a:lnTo>
                  <a:lnTo>
                    <a:pt x="198" y="45"/>
                  </a:lnTo>
                  <a:lnTo>
                    <a:pt x="198" y="39"/>
                  </a:lnTo>
                  <a:lnTo>
                    <a:pt x="204" y="28"/>
                  </a:lnTo>
                  <a:lnTo>
                    <a:pt x="204" y="22"/>
                  </a:lnTo>
                  <a:lnTo>
                    <a:pt x="210" y="17"/>
                  </a:lnTo>
                  <a:lnTo>
                    <a:pt x="215" y="17"/>
                  </a:lnTo>
                  <a:lnTo>
                    <a:pt x="221" y="17"/>
                  </a:lnTo>
                  <a:lnTo>
                    <a:pt x="227" y="22"/>
                  </a:lnTo>
                  <a:lnTo>
                    <a:pt x="232" y="17"/>
                  </a:lnTo>
                  <a:lnTo>
                    <a:pt x="238" y="17"/>
                  </a:lnTo>
                  <a:lnTo>
                    <a:pt x="244" y="17"/>
                  </a:lnTo>
                  <a:lnTo>
                    <a:pt x="249" y="22"/>
                  </a:lnTo>
                  <a:lnTo>
                    <a:pt x="249" y="34"/>
                  </a:lnTo>
                  <a:lnTo>
                    <a:pt x="255" y="39"/>
                  </a:lnTo>
                  <a:lnTo>
                    <a:pt x="255" y="51"/>
                  </a:lnTo>
                  <a:lnTo>
                    <a:pt x="261" y="56"/>
                  </a:lnTo>
                  <a:lnTo>
                    <a:pt x="261" y="68"/>
                  </a:lnTo>
                  <a:lnTo>
                    <a:pt x="266" y="73"/>
                  </a:lnTo>
                  <a:lnTo>
                    <a:pt x="266" y="90"/>
                  </a:lnTo>
                  <a:lnTo>
                    <a:pt x="272" y="90"/>
                  </a:lnTo>
                  <a:lnTo>
                    <a:pt x="278" y="90"/>
                  </a:lnTo>
                  <a:lnTo>
                    <a:pt x="283" y="85"/>
                  </a:lnTo>
                  <a:lnTo>
                    <a:pt x="283" y="79"/>
                  </a:lnTo>
                  <a:lnTo>
                    <a:pt x="289" y="73"/>
                  </a:lnTo>
                  <a:lnTo>
                    <a:pt x="289" y="68"/>
                  </a:lnTo>
                  <a:lnTo>
                    <a:pt x="300" y="56"/>
                  </a:lnTo>
                  <a:lnTo>
                    <a:pt x="295" y="56"/>
                  </a:lnTo>
                  <a:lnTo>
                    <a:pt x="300" y="56"/>
                  </a:lnTo>
                  <a:lnTo>
                    <a:pt x="306" y="56"/>
                  </a:lnTo>
                  <a:lnTo>
                    <a:pt x="312" y="56"/>
                  </a:lnTo>
                  <a:lnTo>
                    <a:pt x="317" y="56"/>
                  </a:lnTo>
                  <a:lnTo>
                    <a:pt x="323" y="51"/>
                  </a:lnTo>
                  <a:lnTo>
                    <a:pt x="329" y="51"/>
                  </a:lnTo>
                  <a:lnTo>
                    <a:pt x="334" y="51"/>
                  </a:lnTo>
                  <a:lnTo>
                    <a:pt x="340" y="56"/>
                  </a:lnTo>
                  <a:lnTo>
                    <a:pt x="340" y="62"/>
                  </a:lnTo>
                  <a:lnTo>
                    <a:pt x="346" y="68"/>
                  </a:lnTo>
                  <a:lnTo>
                    <a:pt x="351" y="73"/>
                  </a:lnTo>
                  <a:lnTo>
                    <a:pt x="357" y="73"/>
                  </a:lnTo>
                  <a:lnTo>
                    <a:pt x="363" y="68"/>
                  </a:lnTo>
                  <a:lnTo>
                    <a:pt x="363" y="51"/>
                  </a:lnTo>
                  <a:lnTo>
                    <a:pt x="368" y="45"/>
                  </a:lnTo>
                  <a:lnTo>
                    <a:pt x="368" y="34"/>
                  </a:lnTo>
                  <a:lnTo>
                    <a:pt x="374" y="28"/>
                  </a:lnTo>
                  <a:lnTo>
                    <a:pt x="374" y="22"/>
                  </a:lnTo>
                  <a:lnTo>
                    <a:pt x="380" y="17"/>
                  </a:lnTo>
                  <a:lnTo>
                    <a:pt x="380" y="22"/>
                  </a:lnTo>
                  <a:lnTo>
                    <a:pt x="385" y="28"/>
                  </a:lnTo>
                  <a:lnTo>
                    <a:pt x="385" y="34"/>
                  </a:lnTo>
                  <a:lnTo>
                    <a:pt x="391" y="45"/>
                  </a:lnTo>
                  <a:lnTo>
                    <a:pt x="391" y="56"/>
                  </a:lnTo>
                  <a:lnTo>
                    <a:pt x="397" y="73"/>
                  </a:lnTo>
                  <a:lnTo>
                    <a:pt x="397" y="96"/>
                  </a:lnTo>
                  <a:lnTo>
                    <a:pt x="402" y="107"/>
                  </a:lnTo>
                  <a:lnTo>
                    <a:pt x="402" y="113"/>
                  </a:lnTo>
                  <a:lnTo>
                    <a:pt x="408" y="119"/>
                  </a:lnTo>
                  <a:lnTo>
                    <a:pt x="408" y="124"/>
                  </a:lnTo>
                  <a:lnTo>
                    <a:pt x="414" y="119"/>
                  </a:lnTo>
                  <a:lnTo>
                    <a:pt x="419" y="113"/>
                  </a:lnTo>
                  <a:lnTo>
                    <a:pt x="419" y="102"/>
                  </a:lnTo>
                  <a:lnTo>
                    <a:pt x="425" y="96"/>
                  </a:lnTo>
                  <a:lnTo>
                    <a:pt x="425" y="90"/>
                  </a:lnTo>
                  <a:lnTo>
                    <a:pt x="431" y="85"/>
                  </a:lnTo>
                  <a:lnTo>
                    <a:pt x="436" y="85"/>
                  </a:lnTo>
                  <a:lnTo>
                    <a:pt x="448" y="96"/>
                  </a:lnTo>
                  <a:lnTo>
                    <a:pt x="448" y="102"/>
                  </a:lnTo>
                  <a:lnTo>
                    <a:pt x="453" y="107"/>
                  </a:lnTo>
                  <a:lnTo>
                    <a:pt x="459" y="107"/>
                  </a:lnTo>
                  <a:lnTo>
                    <a:pt x="465" y="107"/>
                  </a:lnTo>
                  <a:lnTo>
                    <a:pt x="470" y="113"/>
                  </a:lnTo>
                  <a:lnTo>
                    <a:pt x="470" y="119"/>
                  </a:lnTo>
                  <a:lnTo>
                    <a:pt x="476" y="124"/>
                  </a:lnTo>
                  <a:lnTo>
                    <a:pt x="476" y="130"/>
                  </a:lnTo>
                  <a:lnTo>
                    <a:pt x="482" y="136"/>
                  </a:lnTo>
                  <a:lnTo>
                    <a:pt x="487" y="141"/>
                  </a:lnTo>
                  <a:lnTo>
                    <a:pt x="493" y="147"/>
                  </a:lnTo>
                  <a:lnTo>
                    <a:pt x="499" y="141"/>
                  </a:lnTo>
                  <a:lnTo>
                    <a:pt x="505" y="136"/>
                  </a:lnTo>
                  <a:lnTo>
                    <a:pt x="505" y="130"/>
                  </a:lnTo>
                  <a:lnTo>
                    <a:pt x="510" y="124"/>
                  </a:lnTo>
                  <a:lnTo>
                    <a:pt x="510" y="119"/>
                  </a:lnTo>
                </a:path>
              </a:pathLst>
            </a:custGeom>
            <a:noFill/>
            <a:ln w="36513">
              <a:solidFill>
                <a:srgbClr val="FF0000"/>
              </a:solidFill>
              <a:prstDash val="solid"/>
              <a:round/>
              <a:headEnd/>
              <a:tailEnd/>
            </a:ln>
          </p:spPr>
          <p:txBody>
            <a:bodyPr/>
            <a:lstStyle/>
            <a:p>
              <a:endParaRPr lang="en-GB"/>
            </a:p>
          </p:txBody>
        </p:sp>
        <p:sp>
          <p:nvSpPr>
            <p:cNvPr id="57" name="Freeform 56"/>
            <p:cNvSpPr>
              <a:spLocks/>
            </p:cNvSpPr>
            <p:nvPr/>
          </p:nvSpPr>
          <p:spPr bwMode="auto">
            <a:xfrm>
              <a:off x="4798" y="1925"/>
              <a:ext cx="420" cy="147"/>
            </a:xfrm>
            <a:custGeom>
              <a:avLst/>
              <a:gdLst>
                <a:gd name="T0" fmla="*/ 5 w 465"/>
                <a:gd name="T1" fmla="*/ 875 h 119"/>
                <a:gd name="T2" fmla="*/ 8 w 465"/>
                <a:gd name="T3" fmla="*/ 1135 h 119"/>
                <a:gd name="T4" fmla="*/ 11 w 465"/>
                <a:gd name="T5" fmla="*/ 1402 h 119"/>
                <a:gd name="T6" fmla="*/ 14 w 465"/>
                <a:gd name="T7" fmla="*/ 1506 h 119"/>
                <a:gd name="T8" fmla="*/ 17 w 465"/>
                <a:gd name="T9" fmla="*/ 1135 h 119"/>
                <a:gd name="T10" fmla="*/ 18 w 465"/>
                <a:gd name="T11" fmla="*/ 799 h 119"/>
                <a:gd name="T12" fmla="*/ 21 w 465"/>
                <a:gd name="T13" fmla="*/ 435 h 119"/>
                <a:gd name="T14" fmla="*/ 25 w 465"/>
                <a:gd name="T15" fmla="*/ 708 h 119"/>
                <a:gd name="T16" fmla="*/ 31 w 465"/>
                <a:gd name="T17" fmla="*/ 1135 h 119"/>
                <a:gd name="T18" fmla="*/ 33 w 465"/>
                <a:gd name="T19" fmla="*/ 1506 h 119"/>
                <a:gd name="T20" fmla="*/ 34 w 465"/>
                <a:gd name="T21" fmla="*/ 1770 h 119"/>
                <a:gd name="T22" fmla="*/ 38 w 465"/>
                <a:gd name="T23" fmla="*/ 1660 h 119"/>
                <a:gd name="T24" fmla="*/ 41 w 465"/>
                <a:gd name="T25" fmla="*/ 1227 h 119"/>
                <a:gd name="T26" fmla="*/ 42 w 465"/>
                <a:gd name="T27" fmla="*/ 875 h 119"/>
                <a:gd name="T28" fmla="*/ 46 w 465"/>
                <a:gd name="T29" fmla="*/ 602 h 119"/>
                <a:gd name="T30" fmla="*/ 50 w 465"/>
                <a:gd name="T31" fmla="*/ 875 h 119"/>
                <a:gd name="T32" fmla="*/ 53 w 465"/>
                <a:gd name="T33" fmla="*/ 1135 h 119"/>
                <a:gd name="T34" fmla="*/ 53 w 465"/>
                <a:gd name="T35" fmla="*/ 1506 h 119"/>
                <a:gd name="T36" fmla="*/ 59 w 465"/>
                <a:gd name="T37" fmla="*/ 1770 h 119"/>
                <a:gd name="T38" fmla="*/ 62 w 465"/>
                <a:gd name="T39" fmla="*/ 1402 h 119"/>
                <a:gd name="T40" fmla="*/ 64 w 465"/>
                <a:gd name="T41" fmla="*/ 1135 h 119"/>
                <a:gd name="T42" fmla="*/ 69 w 465"/>
                <a:gd name="T43" fmla="*/ 1227 h 119"/>
                <a:gd name="T44" fmla="*/ 70 w 465"/>
                <a:gd name="T45" fmla="*/ 1660 h 119"/>
                <a:gd name="T46" fmla="*/ 73 w 465"/>
                <a:gd name="T47" fmla="*/ 1660 h 119"/>
                <a:gd name="T48" fmla="*/ 76 w 465"/>
                <a:gd name="T49" fmla="*/ 968 h 119"/>
                <a:gd name="T50" fmla="*/ 79 w 465"/>
                <a:gd name="T51" fmla="*/ 343 h 119"/>
                <a:gd name="T52" fmla="*/ 80 w 465"/>
                <a:gd name="T53" fmla="*/ 0 h 119"/>
                <a:gd name="T54" fmla="*/ 84 w 465"/>
                <a:gd name="T55" fmla="*/ 267 h 119"/>
                <a:gd name="T56" fmla="*/ 87 w 465"/>
                <a:gd name="T57" fmla="*/ 708 h 119"/>
                <a:gd name="T58" fmla="*/ 89 w 465"/>
                <a:gd name="T59" fmla="*/ 1059 h 119"/>
                <a:gd name="T60" fmla="*/ 93 w 465"/>
                <a:gd name="T61" fmla="*/ 1335 h 119"/>
                <a:gd name="T62" fmla="*/ 96 w 465"/>
                <a:gd name="T63" fmla="*/ 1591 h 119"/>
                <a:gd name="T64" fmla="*/ 98 w 465"/>
                <a:gd name="T65" fmla="*/ 1227 h 119"/>
                <a:gd name="T66" fmla="*/ 102 w 465"/>
                <a:gd name="T67" fmla="*/ 875 h 119"/>
                <a:gd name="T68" fmla="*/ 104 w 465"/>
                <a:gd name="T69" fmla="*/ 799 h 119"/>
                <a:gd name="T70" fmla="*/ 106 w 465"/>
                <a:gd name="T71" fmla="*/ 1135 h 119"/>
                <a:gd name="T72" fmla="*/ 109 w 465"/>
                <a:gd name="T73" fmla="*/ 1506 h 119"/>
                <a:gd name="T74" fmla="*/ 112 w 465"/>
                <a:gd name="T75" fmla="*/ 1135 h 119"/>
                <a:gd name="T76" fmla="*/ 114 w 465"/>
                <a:gd name="T77" fmla="*/ 708 h 119"/>
                <a:gd name="T78" fmla="*/ 118 w 465"/>
                <a:gd name="T79" fmla="*/ 267 h 119"/>
                <a:gd name="T80" fmla="*/ 121 w 465"/>
                <a:gd name="T81" fmla="*/ 875 h 119"/>
                <a:gd name="T82" fmla="*/ 122 w 465"/>
                <a:gd name="T83" fmla="*/ 1335 h 1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5"/>
                <a:gd name="T127" fmla="*/ 0 h 119"/>
                <a:gd name="T128" fmla="*/ 465 w 465"/>
                <a:gd name="T129" fmla="*/ 119 h 1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5" h="119">
                  <a:moveTo>
                    <a:pt x="0" y="68"/>
                  </a:moveTo>
                  <a:lnTo>
                    <a:pt x="6" y="62"/>
                  </a:lnTo>
                  <a:lnTo>
                    <a:pt x="12" y="56"/>
                  </a:lnTo>
                  <a:lnTo>
                    <a:pt x="17" y="62"/>
                  </a:lnTo>
                  <a:lnTo>
                    <a:pt x="23" y="68"/>
                  </a:lnTo>
                  <a:lnTo>
                    <a:pt x="29" y="73"/>
                  </a:lnTo>
                  <a:lnTo>
                    <a:pt x="34" y="79"/>
                  </a:lnTo>
                  <a:lnTo>
                    <a:pt x="34" y="85"/>
                  </a:lnTo>
                  <a:lnTo>
                    <a:pt x="40" y="90"/>
                  </a:lnTo>
                  <a:lnTo>
                    <a:pt x="40" y="96"/>
                  </a:lnTo>
                  <a:lnTo>
                    <a:pt x="46" y="102"/>
                  </a:lnTo>
                  <a:lnTo>
                    <a:pt x="51" y="96"/>
                  </a:lnTo>
                  <a:lnTo>
                    <a:pt x="57" y="90"/>
                  </a:lnTo>
                  <a:lnTo>
                    <a:pt x="57" y="79"/>
                  </a:lnTo>
                  <a:lnTo>
                    <a:pt x="63" y="73"/>
                  </a:lnTo>
                  <a:lnTo>
                    <a:pt x="63" y="62"/>
                  </a:lnTo>
                  <a:lnTo>
                    <a:pt x="68" y="56"/>
                  </a:lnTo>
                  <a:lnTo>
                    <a:pt x="68" y="51"/>
                  </a:lnTo>
                  <a:lnTo>
                    <a:pt x="74" y="39"/>
                  </a:lnTo>
                  <a:lnTo>
                    <a:pt x="74" y="28"/>
                  </a:lnTo>
                  <a:lnTo>
                    <a:pt x="80" y="28"/>
                  </a:lnTo>
                  <a:lnTo>
                    <a:pt x="85" y="34"/>
                  </a:lnTo>
                  <a:lnTo>
                    <a:pt x="91" y="39"/>
                  </a:lnTo>
                  <a:lnTo>
                    <a:pt x="97" y="45"/>
                  </a:lnTo>
                  <a:lnTo>
                    <a:pt x="97" y="56"/>
                  </a:lnTo>
                  <a:lnTo>
                    <a:pt x="102" y="62"/>
                  </a:lnTo>
                  <a:lnTo>
                    <a:pt x="114" y="73"/>
                  </a:lnTo>
                  <a:lnTo>
                    <a:pt x="114" y="85"/>
                  </a:lnTo>
                  <a:lnTo>
                    <a:pt x="119" y="90"/>
                  </a:lnTo>
                  <a:lnTo>
                    <a:pt x="125" y="96"/>
                  </a:lnTo>
                  <a:lnTo>
                    <a:pt x="125" y="102"/>
                  </a:lnTo>
                  <a:lnTo>
                    <a:pt x="131" y="107"/>
                  </a:lnTo>
                  <a:lnTo>
                    <a:pt x="131" y="113"/>
                  </a:lnTo>
                  <a:lnTo>
                    <a:pt x="136" y="119"/>
                  </a:lnTo>
                  <a:lnTo>
                    <a:pt x="142" y="113"/>
                  </a:lnTo>
                  <a:lnTo>
                    <a:pt x="142" y="107"/>
                  </a:lnTo>
                  <a:lnTo>
                    <a:pt x="148" y="102"/>
                  </a:lnTo>
                  <a:lnTo>
                    <a:pt x="148" y="85"/>
                  </a:lnTo>
                  <a:lnTo>
                    <a:pt x="153" y="79"/>
                  </a:lnTo>
                  <a:lnTo>
                    <a:pt x="153" y="68"/>
                  </a:lnTo>
                  <a:lnTo>
                    <a:pt x="159" y="62"/>
                  </a:lnTo>
                  <a:lnTo>
                    <a:pt x="159" y="56"/>
                  </a:lnTo>
                  <a:lnTo>
                    <a:pt x="165" y="51"/>
                  </a:lnTo>
                  <a:lnTo>
                    <a:pt x="165" y="45"/>
                  </a:lnTo>
                  <a:lnTo>
                    <a:pt x="170" y="39"/>
                  </a:lnTo>
                  <a:lnTo>
                    <a:pt x="176" y="45"/>
                  </a:lnTo>
                  <a:lnTo>
                    <a:pt x="182" y="51"/>
                  </a:lnTo>
                  <a:lnTo>
                    <a:pt x="187" y="56"/>
                  </a:lnTo>
                  <a:lnTo>
                    <a:pt x="187" y="62"/>
                  </a:lnTo>
                  <a:lnTo>
                    <a:pt x="193" y="68"/>
                  </a:lnTo>
                  <a:lnTo>
                    <a:pt x="199" y="73"/>
                  </a:lnTo>
                  <a:lnTo>
                    <a:pt x="199" y="79"/>
                  </a:lnTo>
                  <a:lnTo>
                    <a:pt x="204" y="85"/>
                  </a:lnTo>
                  <a:lnTo>
                    <a:pt x="204" y="96"/>
                  </a:lnTo>
                  <a:lnTo>
                    <a:pt x="216" y="107"/>
                  </a:lnTo>
                  <a:lnTo>
                    <a:pt x="216" y="113"/>
                  </a:lnTo>
                  <a:lnTo>
                    <a:pt x="221" y="113"/>
                  </a:lnTo>
                  <a:lnTo>
                    <a:pt x="227" y="107"/>
                  </a:lnTo>
                  <a:lnTo>
                    <a:pt x="227" y="102"/>
                  </a:lnTo>
                  <a:lnTo>
                    <a:pt x="233" y="90"/>
                  </a:lnTo>
                  <a:lnTo>
                    <a:pt x="233" y="85"/>
                  </a:lnTo>
                  <a:lnTo>
                    <a:pt x="238" y="79"/>
                  </a:lnTo>
                  <a:lnTo>
                    <a:pt x="238" y="73"/>
                  </a:lnTo>
                  <a:lnTo>
                    <a:pt x="244" y="68"/>
                  </a:lnTo>
                  <a:lnTo>
                    <a:pt x="250" y="73"/>
                  </a:lnTo>
                  <a:lnTo>
                    <a:pt x="255" y="79"/>
                  </a:lnTo>
                  <a:lnTo>
                    <a:pt x="255" y="85"/>
                  </a:lnTo>
                  <a:lnTo>
                    <a:pt x="261" y="90"/>
                  </a:lnTo>
                  <a:lnTo>
                    <a:pt x="261" y="107"/>
                  </a:lnTo>
                  <a:lnTo>
                    <a:pt x="267" y="113"/>
                  </a:lnTo>
                  <a:lnTo>
                    <a:pt x="272" y="113"/>
                  </a:lnTo>
                  <a:lnTo>
                    <a:pt x="278" y="107"/>
                  </a:lnTo>
                  <a:lnTo>
                    <a:pt x="278" y="90"/>
                  </a:lnTo>
                  <a:lnTo>
                    <a:pt x="284" y="73"/>
                  </a:lnTo>
                  <a:lnTo>
                    <a:pt x="284" y="62"/>
                  </a:lnTo>
                  <a:lnTo>
                    <a:pt x="289" y="45"/>
                  </a:lnTo>
                  <a:lnTo>
                    <a:pt x="289" y="34"/>
                  </a:lnTo>
                  <a:lnTo>
                    <a:pt x="295" y="22"/>
                  </a:lnTo>
                  <a:lnTo>
                    <a:pt x="295" y="11"/>
                  </a:lnTo>
                  <a:lnTo>
                    <a:pt x="306" y="0"/>
                  </a:lnTo>
                  <a:lnTo>
                    <a:pt x="301" y="0"/>
                  </a:lnTo>
                  <a:lnTo>
                    <a:pt x="306" y="5"/>
                  </a:lnTo>
                  <a:lnTo>
                    <a:pt x="312" y="11"/>
                  </a:lnTo>
                  <a:lnTo>
                    <a:pt x="312" y="17"/>
                  </a:lnTo>
                  <a:lnTo>
                    <a:pt x="318" y="28"/>
                  </a:lnTo>
                  <a:lnTo>
                    <a:pt x="318" y="39"/>
                  </a:lnTo>
                  <a:lnTo>
                    <a:pt x="323" y="45"/>
                  </a:lnTo>
                  <a:lnTo>
                    <a:pt x="323" y="51"/>
                  </a:lnTo>
                  <a:lnTo>
                    <a:pt x="335" y="62"/>
                  </a:lnTo>
                  <a:lnTo>
                    <a:pt x="335" y="68"/>
                  </a:lnTo>
                  <a:lnTo>
                    <a:pt x="340" y="73"/>
                  </a:lnTo>
                  <a:lnTo>
                    <a:pt x="346" y="79"/>
                  </a:lnTo>
                  <a:lnTo>
                    <a:pt x="346" y="85"/>
                  </a:lnTo>
                  <a:lnTo>
                    <a:pt x="352" y="90"/>
                  </a:lnTo>
                  <a:lnTo>
                    <a:pt x="363" y="102"/>
                  </a:lnTo>
                  <a:lnTo>
                    <a:pt x="357" y="102"/>
                  </a:lnTo>
                  <a:lnTo>
                    <a:pt x="363" y="96"/>
                  </a:lnTo>
                  <a:lnTo>
                    <a:pt x="369" y="90"/>
                  </a:lnTo>
                  <a:lnTo>
                    <a:pt x="374" y="79"/>
                  </a:lnTo>
                  <a:lnTo>
                    <a:pt x="374" y="68"/>
                  </a:lnTo>
                  <a:lnTo>
                    <a:pt x="380" y="62"/>
                  </a:lnTo>
                  <a:lnTo>
                    <a:pt x="380" y="56"/>
                  </a:lnTo>
                  <a:lnTo>
                    <a:pt x="386" y="51"/>
                  </a:lnTo>
                  <a:lnTo>
                    <a:pt x="386" y="45"/>
                  </a:lnTo>
                  <a:lnTo>
                    <a:pt x="391" y="51"/>
                  </a:lnTo>
                  <a:lnTo>
                    <a:pt x="391" y="56"/>
                  </a:lnTo>
                  <a:lnTo>
                    <a:pt x="397" y="62"/>
                  </a:lnTo>
                  <a:lnTo>
                    <a:pt x="397" y="73"/>
                  </a:lnTo>
                  <a:lnTo>
                    <a:pt x="403" y="79"/>
                  </a:lnTo>
                  <a:lnTo>
                    <a:pt x="403" y="85"/>
                  </a:lnTo>
                  <a:lnTo>
                    <a:pt x="408" y="96"/>
                  </a:lnTo>
                  <a:lnTo>
                    <a:pt x="414" y="90"/>
                  </a:lnTo>
                  <a:lnTo>
                    <a:pt x="420" y="85"/>
                  </a:lnTo>
                  <a:lnTo>
                    <a:pt x="420" y="73"/>
                  </a:lnTo>
                  <a:lnTo>
                    <a:pt x="425" y="68"/>
                  </a:lnTo>
                  <a:lnTo>
                    <a:pt x="425" y="56"/>
                  </a:lnTo>
                  <a:lnTo>
                    <a:pt x="431" y="45"/>
                  </a:lnTo>
                  <a:lnTo>
                    <a:pt x="431" y="22"/>
                  </a:lnTo>
                  <a:lnTo>
                    <a:pt x="437" y="17"/>
                  </a:lnTo>
                  <a:lnTo>
                    <a:pt x="442" y="17"/>
                  </a:lnTo>
                  <a:lnTo>
                    <a:pt x="448" y="22"/>
                  </a:lnTo>
                  <a:lnTo>
                    <a:pt x="448" y="39"/>
                  </a:lnTo>
                  <a:lnTo>
                    <a:pt x="454" y="56"/>
                  </a:lnTo>
                  <a:lnTo>
                    <a:pt x="454" y="68"/>
                  </a:lnTo>
                  <a:lnTo>
                    <a:pt x="459" y="79"/>
                  </a:lnTo>
                  <a:lnTo>
                    <a:pt x="459" y="85"/>
                  </a:lnTo>
                  <a:lnTo>
                    <a:pt x="465" y="96"/>
                  </a:lnTo>
                  <a:lnTo>
                    <a:pt x="465" y="107"/>
                  </a:lnTo>
                </a:path>
              </a:pathLst>
            </a:custGeom>
            <a:noFill/>
            <a:ln w="36513">
              <a:solidFill>
                <a:srgbClr val="FF0000"/>
              </a:solidFill>
              <a:prstDash val="solid"/>
              <a:round/>
              <a:headEnd/>
              <a:tailEnd/>
            </a:ln>
          </p:spPr>
          <p:txBody>
            <a:bodyPr/>
            <a:lstStyle/>
            <a:p>
              <a:endParaRPr lang="en-GB"/>
            </a:p>
          </p:txBody>
        </p:sp>
        <p:sp>
          <p:nvSpPr>
            <p:cNvPr id="58" name="Freeform 57"/>
            <p:cNvSpPr>
              <a:spLocks/>
            </p:cNvSpPr>
            <p:nvPr/>
          </p:nvSpPr>
          <p:spPr bwMode="auto">
            <a:xfrm>
              <a:off x="5218" y="1855"/>
              <a:ext cx="159" cy="202"/>
            </a:xfrm>
            <a:custGeom>
              <a:avLst/>
              <a:gdLst>
                <a:gd name="T0" fmla="*/ 0 w 176"/>
                <a:gd name="T1" fmla="*/ 2470 h 164"/>
                <a:gd name="T2" fmla="*/ 5 w 176"/>
                <a:gd name="T3" fmla="*/ 2470 h 164"/>
                <a:gd name="T4" fmla="*/ 5 w 176"/>
                <a:gd name="T5" fmla="*/ 2386 h 164"/>
                <a:gd name="T6" fmla="*/ 5 w 176"/>
                <a:gd name="T7" fmla="*/ 2301 h 164"/>
                <a:gd name="T8" fmla="*/ 5 w 176"/>
                <a:gd name="T9" fmla="*/ 2215 h 164"/>
                <a:gd name="T10" fmla="*/ 6 w 176"/>
                <a:gd name="T11" fmla="*/ 2139 h 164"/>
                <a:gd name="T12" fmla="*/ 6 w 176"/>
                <a:gd name="T13" fmla="*/ 1946 h 164"/>
                <a:gd name="T14" fmla="*/ 10 w 176"/>
                <a:gd name="T15" fmla="*/ 1798 h 164"/>
                <a:gd name="T16" fmla="*/ 10 w 176"/>
                <a:gd name="T17" fmla="*/ 1691 h 164"/>
                <a:gd name="T18" fmla="*/ 11 w 176"/>
                <a:gd name="T19" fmla="*/ 1628 h 164"/>
                <a:gd name="T20" fmla="*/ 12 w 176"/>
                <a:gd name="T21" fmla="*/ 1530 h 164"/>
                <a:gd name="T22" fmla="*/ 14 w 176"/>
                <a:gd name="T23" fmla="*/ 1530 h 164"/>
                <a:gd name="T24" fmla="*/ 15 w 176"/>
                <a:gd name="T25" fmla="*/ 1530 h 164"/>
                <a:gd name="T26" fmla="*/ 17 w 176"/>
                <a:gd name="T27" fmla="*/ 1628 h 164"/>
                <a:gd name="T28" fmla="*/ 18 w 176"/>
                <a:gd name="T29" fmla="*/ 1628 h 164"/>
                <a:gd name="T30" fmla="*/ 20 w 176"/>
                <a:gd name="T31" fmla="*/ 1530 h 164"/>
                <a:gd name="T32" fmla="*/ 21 w 176"/>
                <a:gd name="T33" fmla="*/ 1434 h 164"/>
                <a:gd name="T34" fmla="*/ 21 w 176"/>
                <a:gd name="T35" fmla="*/ 1361 h 164"/>
                <a:gd name="T36" fmla="*/ 23 w 176"/>
                <a:gd name="T37" fmla="*/ 1277 h 164"/>
                <a:gd name="T38" fmla="*/ 23 w 176"/>
                <a:gd name="T39" fmla="*/ 1185 h 164"/>
                <a:gd name="T40" fmla="*/ 24 w 176"/>
                <a:gd name="T41" fmla="*/ 1015 h 164"/>
                <a:gd name="T42" fmla="*/ 24 w 176"/>
                <a:gd name="T43" fmla="*/ 854 h 164"/>
                <a:gd name="T44" fmla="*/ 25 w 176"/>
                <a:gd name="T45" fmla="*/ 767 h 164"/>
                <a:gd name="T46" fmla="*/ 25 w 176"/>
                <a:gd name="T47" fmla="*/ 591 h 164"/>
                <a:gd name="T48" fmla="*/ 27 w 176"/>
                <a:gd name="T49" fmla="*/ 591 h 164"/>
                <a:gd name="T50" fmla="*/ 29 w 176"/>
                <a:gd name="T51" fmla="*/ 669 h 164"/>
                <a:gd name="T52" fmla="*/ 29 w 176"/>
                <a:gd name="T53" fmla="*/ 767 h 164"/>
                <a:gd name="T54" fmla="*/ 30 w 176"/>
                <a:gd name="T55" fmla="*/ 854 h 164"/>
                <a:gd name="T56" fmla="*/ 30 w 176"/>
                <a:gd name="T57" fmla="*/ 1105 h 164"/>
                <a:gd name="T58" fmla="*/ 32 w 176"/>
                <a:gd name="T59" fmla="*/ 1185 h 164"/>
                <a:gd name="T60" fmla="*/ 32 w 176"/>
                <a:gd name="T61" fmla="*/ 1277 h 164"/>
                <a:gd name="T62" fmla="*/ 34 w 176"/>
                <a:gd name="T63" fmla="*/ 1277 h 164"/>
                <a:gd name="T64" fmla="*/ 34 w 176"/>
                <a:gd name="T65" fmla="*/ 1015 h 164"/>
                <a:gd name="T66" fmla="*/ 36 w 176"/>
                <a:gd name="T67" fmla="*/ 767 h 164"/>
                <a:gd name="T68" fmla="*/ 36 w 176"/>
                <a:gd name="T69" fmla="*/ 591 h 164"/>
                <a:gd name="T70" fmla="*/ 38 w 176"/>
                <a:gd name="T71" fmla="*/ 418 h 164"/>
                <a:gd name="T72" fmla="*/ 38 w 176"/>
                <a:gd name="T73" fmla="*/ 256 h 164"/>
                <a:gd name="T74" fmla="*/ 41 w 176"/>
                <a:gd name="T75" fmla="*/ 0 h 164"/>
                <a:gd name="T76" fmla="*/ 39 w 176"/>
                <a:gd name="T77" fmla="*/ 0 h 164"/>
                <a:gd name="T78" fmla="*/ 41 w 176"/>
                <a:gd name="T79" fmla="*/ 90 h 164"/>
                <a:gd name="T80" fmla="*/ 42 w 176"/>
                <a:gd name="T81" fmla="*/ 169 h 164"/>
                <a:gd name="T82" fmla="*/ 42 w 176"/>
                <a:gd name="T83" fmla="*/ 339 h 164"/>
                <a:gd name="T84" fmla="*/ 43 w 176"/>
                <a:gd name="T85" fmla="*/ 515 h 164"/>
                <a:gd name="T86" fmla="*/ 43 w 176"/>
                <a:gd name="T87" fmla="*/ 669 h 164"/>
                <a:gd name="T88" fmla="*/ 46 w 176"/>
                <a:gd name="T89" fmla="*/ 854 h 164"/>
                <a:gd name="T90" fmla="*/ 46 w 176"/>
                <a:gd name="T91" fmla="*/ 1185 h 164"/>
                <a:gd name="T92" fmla="*/ 47 w 176"/>
                <a:gd name="T93" fmla="*/ 1185 h 1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6"/>
                <a:gd name="T142" fmla="*/ 0 h 164"/>
                <a:gd name="T143" fmla="*/ 176 w 176"/>
                <a:gd name="T144" fmla="*/ 164 h 16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6" h="164">
                  <a:moveTo>
                    <a:pt x="0" y="164"/>
                  </a:moveTo>
                  <a:lnTo>
                    <a:pt x="6" y="164"/>
                  </a:lnTo>
                  <a:lnTo>
                    <a:pt x="11" y="159"/>
                  </a:lnTo>
                  <a:lnTo>
                    <a:pt x="17" y="153"/>
                  </a:lnTo>
                  <a:lnTo>
                    <a:pt x="17" y="147"/>
                  </a:lnTo>
                  <a:lnTo>
                    <a:pt x="23" y="142"/>
                  </a:lnTo>
                  <a:lnTo>
                    <a:pt x="23" y="130"/>
                  </a:lnTo>
                  <a:lnTo>
                    <a:pt x="34" y="119"/>
                  </a:lnTo>
                  <a:lnTo>
                    <a:pt x="34" y="113"/>
                  </a:lnTo>
                  <a:lnTo>
                    <a:pt x="40" y="108"/>
                  </a:lnTo>
                  <a:lnTo>
                    <a:pt x="45" y="102"/>
                  </a:lnTo>
                  <a:lnTo>
                    <a:pt x="51" y="102"/>
                  </a:lnTo>
                  <a:lnTo>
                    <a:pt x="57" y="102"/>
                  </a:lnTo>
                  <a:lnTo>
                    <a:pt x="62" y="108"/>
                  </a:lnTo>
                  <a:lnTo>
                    <a:pt x="68" y="108"/>
                  </a:lnTo>
                  <a:lnTo>
                    <a:pt x="74" y="102"/>
                  </a:lnTo>
                  <a:lnTo>
                    <a:pt x="79" y="96"/>
                  </a:lnTo>
                  <a:lnTo>
                    <a:pt x="79" y="91"/>
                  </a:lnTo>
                  <a:lnTo>
                    <a:pt x="85" y="85"/>
                  </a:lnTo>
                  <a:lnTo>
                    <a:pt x="85" y="79"/>
                  </a:lnTo>
                  <a:lnTo>
                    <a:pt x="91" y="68"/>
                  </a:lnTo>
                  <a:lnTo>
                    <a:pt x="91" y="57"/>
                  </a:lnTo>
                  <a:lnTo>
                    <a:pt x="96" y="51"/>
                  </a:lnTo>
                  <a:lnTo>
                    <a:pt x="96" y="40"/>
                  </a:lnTo>
                  <a:lnTo>
                    <a:pt x="102" y="40"/>
                  </a:lnTo>
                  <a:lnTo>
                    <a:pt x="108" y="45"/>
                  </a:lnTo>
                  <a:lnTo>
                    <a:pt x="108" y="51"/>
                  </a:lnTo>
                  <a:lnTo>
                    <a:pt x="113" y="57"/>
                  </a:lnTo>
                  <a:lnTo>
                    <a:pt x="113" y="74"/>
                  </a:lnTo>
                  <a:lnTo>
                    <a:pt x="119" y="79"/>
                  </a:lnTo>
                  <a:lnTo>
                    <a:pt x="119" y="85"/>
                  </a:lnTo>
                  <a:lnTo>
                    <a:pt x="130" y="85"/>
                  </a:lnTo>
                  <a:lnTo>
                    <a:pt x="130" y="68"/>
                  </a:lnTo>
                  <a:lnTo>
                    <a:pt x="136" y="51"/>
                  </a:lnTo>
                  <a:lnTo>
                    <a:pt x="136" y="40"/>
                  </a:lnTo>
                  <a:lnTo>
                    <a:pt x="142" y="28"/>
                  </a:lnTo>
                  <a:lnTo>
                    <a:pt x="142" y="17"/>
                  </a:lnTo>
                  <a:lnTo>
                    <a:pt x="153" y="0"/>
                  </a:lnTo>
                  <a:lnTo>
                    <a:pt x="147" y="0"/>
                  </a:lnTo>
                  <a:lnTo>
                    <a:pt x="153" y="6"/>
                  </a:lnTo>
                  <a:lnTo>
                    <a:pt x="159" y="11"/>
                  </a:lnTo>
                  <a:lnTo>
                    <a:pt x="159" y="23"/>
                  </a:lnTo>
                  <a:lnTo>
                    <a:pt x="165" y="34"/>
                  </a:lnTo>
                  <a:lnTo>
                    <a:pt x="165" y="45"/>
                  </a:lnTo>
                  <a:lnTo>
                    <a:pt x="170" y="57"/>
                  </a:lnTo>
                  <a:lnTo>
                    <a:pt x="170" y="79"/>
                  </a:lnTo>
                  <a:lnTo>
                    <a:pt x="176" y="79"/>
                  </a:lnTo>
                </a:path>
              </a:pathLst>
            </a:custGeom>
            <a:noFill/>
            <a:ln w="36513">
              <a:solidFill>
                <a:srgbClr val="FF0000"/>
              </a:solidFill>
              <a:prstDash val="solid"/>
              <a:round/>
              <a:headEnd/>
              <a:tailEnd/>
            </a:ln>
          </p:spPr>
          <p:txBody>
            <a:bodyPr/>
            <a:lstStyle/>
            <a:p>
              <a:endParaRPr lang="en-GB"/>
            </a:p>
          </p:txBody>
        </p:sp>
        <p:sp>
          <p:nvSpPr>
            <p:cNvPr id="59" name="Freeform 58"/>
            <p:cNvSpPr>
              <a:spLocks/>
            </p:cNvSpPr>
            <p:nvPr/>
          </p:nvSpPr>
          <p:spPr bwMode="auto">
            <a:xfrm>
              <a:off x="3160" y="1905"/>
              <a:ext cx="430" cy="202"/>
            </a:xfrm>
            <a:custGeom>
              <a:avLst/>
              <a:gdLst>
                <a:gd name="T0" fmla="*/ 5 w 476"/>
                <a:gd name="T1" fmla="*/ 1616 h 164"/>
                <a:gd name="T2" fmla="*/ 6 w 476"/>
                <a:gd name="T3" fmla="*/ 1798 h 164"/>
                <a:gd name="T4" fmla="*/ 8 w 476"/>
                <a:gd name="T5" fmla="*/ 1530 h 164"/>
                <a:gd name="T6" fmla="*/ 11 w 476"/>
                <a:gd name="T7" fmla="*/ 1185 h 164"/>
                <a:gd name="T8" fmla="*/ 12 w 476"/>
                <a:gd name="T9" fmla="*/ 842 h 164"/>
                <a:gd name="T10" fmla="*/ 15 w 476"/>
                <a:gd name="T11" fmla="*/ 1015 h 164"/>
                <a:gd name="T12" fmla="*/ 18 w 476"/>
                <a:gd name="T13" fmla="*/ 1355 h 164"/>
                <a:gd name="T14" fmla="*/ 21 w 476"/>
                <a:gd name="T15" fmla="*/ 1434 h 164"/>
                <a:gd name="T16" fmla="*/ 24 w 476"/>
                <a:gd name="T17" fmla="*/ 1100 h 164"/>
                <a:gd name="T18" fmla="*/ 25 w 476"/>
                <a:gd name="T19" fmla="*/ 767 h 164"/>
                <a:gd name="T20" fmla="*/ 29 w 476"/>
                <a:gd name="T21" fmla="*/ 418 h 164"/>
                <a:gd name="T22" fmla="*/ 32 w 476"/>
                <a:gd name="T23" fmla="*/ 767 h 164"/>
                <a:gd name="T24" fmla="*/ 34 w 476"/>
                <a:gd name="T25" fmla="*/ 1185 h 164"/>
                <a:gd name="T26" fmla="*/ 36 w 476"/>
                <a:gd name="T27" fmla="*/ 1530 h 164"/>
                <a:gd name="T28" fmla="*/ 41 w 476"/>
                <a:gd name="T29" fmla="*/ 1530 h 164"/>
                <a:gd name="T30" fmla="*/ 46 w 476"/>
                <a:gd name="T31" fmla="*/ 1798 h 164"/>
                <a:gd name="T32" fmla="*/ 47 w 476"/>
                <a:gd name="T33" fmla="*/ 2301 h 164"/>
                <a:gd name="T34" fmla="*/ 50 w 476"/>
                <a:gd name="T35" fmla="*/ 2382 h 164"/>
                <a:gd name="T36" fmla="*/ 53 w 476"/>
                <a:gd name="T37" fmla="*/ 1798 h 164"/>
                <a:gd name="T38" fmla="*/ 54 w 476"/>
                <a:gd name="T39" fmla="*/ 1100 h 164"/>
                <a:gd name="T40" fmla="*/ 58 w 476"/>
                <a:gd name="T41" fmla="*/ 515 h 164"/>
                <a:gd name="T42" fmla="*/ 60 w 476"/>
                <a:gd name="T43" fmla="*/ 842 h 164"/>
                <a:gd name="T44" fmla="*/ 64 w 476"/>
                <a:gd name="T45" fmla="*/ 1355 h 164"/>
                <a:gd name="T46" fmla="*/ 69 w 476"/>
                <a:gd name="T47" fmla="*/ 1277 h 164"/>
                <a:gd name="T48" fmla="*/ 71 w 476"/>
                <a:gd name="T49" fmla="*/ 1434 h 164"/>
                <a:gd name="T50" fmla="*/ 73 w 476"/>
                <a:gd name="T51" fmla="*/ 1691 h 164"/>
                <a:gd name="T52" fmla="*/ 77 w 476"/>
                <a:gd name="T53" fmla="*/ 1616 h 164"/>
                <a:gd name="T54" fmla="*/ 80 w 476"/>
                <a:gd name="T55" fmla="*/ 1185 h 164"/>
                <a:gd name="T56" fmla="*/ 80 w 476"/>
                <a:gd name="T57" fmla="*/ 589 h 164"/>
                <a:gd name="T58" fmla="*/ 84 w 476"/>
                <a:gd name="T59" fmla="*/ 256 h 164"/>
                <a:gd name="T60" fmla="*/ 87 w 476"/>
                <a:gd name="T61" fmla="*/ 0 h 164"/>
                <a:gd name="T62" fmla="*/ 90 w 476"/>
                <a:gd name="T63" fmla="*/ 169 h 164"/>
                <a:gd name="T64" fmla="*/ 93 w 476"/>
                <a:gd name="T65" fmla="*/ 418 h 164"/>
                <a:gd name="T66" fmla="*/ 96 w 476"/>
                <a:gd name="T67" fmla="*/ 767 h 164"/>
                <a:gd name="T68" fmla="*/ 97 w 476"/>
                <a:gd name="T69" fmla="*/ 1185 h 164"/>
                <a:gd name="T70" fmla="*/ 102 w 476"/>
                <a:gd name="T71" fmla="*/ 1277 h 164"/>
                <a:gd name="T72" fmla="*/ 106 w 476"/>
                <a:gd name="T73" fmla="*/ 1015 h 164"/>
                <a:gd name="T74" fmla="*/ 112 w 476"/>
                <a:gd name="T75" fmla="*/ 842 h 164"/>
                <a:gd name="T76" fmla="*/ 114 w 476"/>
                <a:gd name="T77" fmla="*/ 589 h 164"/>
                <a:gd name="T78" fmla="*/ 118 w 476"/>
                <a:gd name="T79" fmla="*/ 589 h 164"/>
                <a:gd name="T80" fmla="*/ 122 w 476"/>
                <a:gd name="T81" fmla="*/ 767 h 164"/>
                <a:gd name="T82" fmla="*/ 126 w 476"/>
                <a:gd name="T83" fmla="*/ 515 h 1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76"/>
                <a:gd name="T127" fmla="*/ 0 h 164"/>
                <a:gd name="T128" fmla="*/ 476 w 476"/>
                <a:gd name="T129" fmla="*/ 164 h 1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76" h="164">
                  <a:moveTo>
                    <a:pt x="0" y="96"/>
                  </a:moveTo>
                  <a:lnTo>
                    <a:pt x="6" y="102"/>
                  </a:lnTo>
                  <a:lnTo>
                    <a:pt x="6" y="107"/>
                  </a:lnTo>
                  <a:lnTo>
                    <a:pt x="17" y="119"/>
                  </a:lnTo>
                  <a:lnTo>
                    <a:pt x="17" y="124"/>
                  </a:lnTo>
                  <a:lnTo>
                    <a:pt x="23" y="119"/>
                  </a:lnTo>
                  <a:lnTo>
                    <a:pt x="23" y="113"/>
                  </a:lnTo>
                  <a:lnTo>
                    <a:pt x="28" y="107"/>
                  </a:lnTo>
                  <a:lnTo>
                    <a:pt x="28" y="102"/>
                  </a:lnTo>
                  <a:lnTo>
                    <a:pt x="34" y="96"/>
                  </a:lnTo>
                  <a:lnTo>
                    <a:pt x="34" y="85"/>
                  </a:lnTo>
                  <a:lnTo>
                    <a:pt x="40" y="79"/>
                  </a:lnTo>
                  <a:lnTo>
                    <a:pt x="40" y="73"/>
                  </a:lnTo>
                  <a:lnTo>
                    <a:pt x="45" y="68"/>
                  </a:lnTo>
                  <a:lnTo>
                    <a:pt x="45" y="56"/>
                  </a:lnTo>
                  <a:lnTo>
                    <a:pt x="51" y="56"/>
                  </a:lnTo>
                  <a:lnTo>
                    <a:pt x="57" y="62"/>
                  </a:lnTo>
                  <a:lnTo>
                    <a:pt x="57" y="68"/>
                  </a:lnTo>
                  <a:lnTo>
                    <a:pt x="62" y="73"/>
                  </a:lnTo>
                  <a:lnTo>
                    <a:pt x="62" y="85"/>
                  </a:lnTo>
                  <a:lnTo>
                    <a:pt x="68" y="90"/>
                  </a:lnTo>
                  <a:lnTo>
                    <a:pt x="68" y="96"/>
                  </a:lnTo>
                  <a:lnTo>
                    <a:pt x="74" y="102"/>
                  </a:lnTo>
                  <a:lnTo>
                    <a:pt x="79" y="96"/>
                  </a:lnTo>
                  <a:lnTo>
                    <a:pt x="85" y="90"/>
                  </a:lnTo>
                  <a:lnTo>
                    <a:pt x="85" y="85"/>
                  </a:lnTo>
                  <a:lnTo>
                    <a:pt x="91" y="73"/>
                  </a:lnTo>
                  <a:lnTo>
                    <a:pt x="91" y="68"/>
                  </a:lnTo>
                  <a:lnTo>
                    <a:pt x="96" y="56"/>
                  </a:lnTo>
                  <a:lnTo>
                    <a:pt x="96" y="51"/>
                  </a:lnTo>
                  <a:lnTo>
                    <a:pt x="102" y="39"/>
                  </a:lnTo>
                  <a:lnTo>
                    <a:pt x="102" y="28"/>
                  </a:lnTo>
                  <a:lnTo>
                    <a:pt x="108" y="28"/>
                  </a:lnTo>
                  <a:lnTo>
                    <a:pt x="113" y="34"/>
                  </a:lnTo>
                  <a:lnTo>
                    <a:pt x="119" y="39"/>
                  </a:lnTo>
                  <a:lnTo>
                    <a:pt x="119" y="51"/>
                  </a:lnTo>
                  <a:lnTo>
                    <a:pt x="125" y="62"/>
                  </a:lnTo>
                  <a:lnTo>
                    <a:pt x="125" y="68"/>
                  </a:lnTo>
                  <a:lnTo>
                    <a:pt x="130" y="79"/>
                  </a:lnTo>
                  <a:lnTo>
                    <a:pt x="130" y="85"/>
                  </a:lnTo>
                  <a:lnTo>
                    <a:pt x="136" y="96"/>
                  </a:lnTo>
                  <a:lnTo>
                    <a:pt x="136" y="102"/>
                  </a:lnTo>
                  <a:lnTo>
                    <a:pt x="142" y="107"/>
                  </a:lnTo>
                  <a:lnTo>
                    <a:pt x="147" y="107"/>
                  </a:lnTo>
                  <a:lnTo>
                    <a:pt x="153" y="102"/>
                  </a:lnTo>
                  <a:lnTo>
                    <a:pt x="159" y="107"/>
                  </a:lnTo>
                  <a:lnTo>
                    <a:pt x="164" y="113"/>
                  </a:lnTo>
                  <a:lnTo>
                    <a:pt x="170" y="119"/>
                  </a:lnTo>
                  <a:lnTo>
                    <a:pt x="170" y="130"/>
                  </a:lnTo>
                  <a:lnTo>
                    <a:pt x="176" y="136"/>
                  </a:lnTo>
                  <a:lnTo>
                    <a:pt x="176" y="153"/>
                  </a:lnTo>
                  <a:lnTo>
                    <a:pt x="187" y="164"/>
                  </a:lnTo>
                  <a:lnTo>
                    <a:pt x="181" y="164"/>
                  </a:lnTo>
                  <a:lnTo>
                    <a:pt x="187" y="158"/>
                  </a:lnTo>
                  <a:lnTo>
                    <a:pt x="193" y="153"/>
                  </a:lnTo>
                  <a:lnTo>
                    <a:pt x="193" y="136"/>
                  </a:lnTo>
                  <a:lnTo>
                    <a:pt x="198" y="119"/>
                  </a:lnTo>
                  <a:lnTo>
                    <a:pt x="198" y="107"/>
                  </a:lnTo>
                  <a:lnTo>
                    <a:pt x="204" y="90"/>
                  </a:lnTo>
                  <a:lnTo>
                    <a:pt x="204" y="73"/>
                  </a:lnTo>
                  <a:lnTo>
                    <a:pt x="210" y="62"/>
                  </a:lnTo>
                  <a:lnTo>
                    <a:pt x="210" y="39"/>
                  </a:lnTo>
                  <a:lnTo>
                    <a:pt x="215" y="34"/>
                  </a:lnTo>
                  <a:lnTo>
                    <a:pt x="221" y="39"/>
                  </a:lnTo>
                  <a:lnTo>
                    <a:pt x="227" y="45"/>
                  </a:lnTo>
                  <a:lnTo>
                    <a:pt x="227" y="56"/>
                  </a:lnTo>
                  <a:lnTo>
                    <a:pt x="232" y="62"/>
                  </a:lnTo>
                  <a:lnTo>
                    <a:pt x="232" y="79"/>
                  </a:lnTo>
                  <a:lnTo>
                    <a:pt x="238" y="90"/>
                  </a:lnTo>
                  <a:lnTo>
                    <a:pt x="244" y="96"/>
                  </a:lnTo>
                  <a:lnTo>
                    <a:pt x="249" y="90"/>
                  </a:lnTo>
                  <a:lnTo>
                    <a:pt x="255" y="85"/>
                  </a:lnTo>
                  <a:lnTo>
                    <a:pt x="261" y="85"/>
                  </a:lnTo>
                  <a:lnTo>
                    <a:pt x="266" y="90"/>
                  </a:lnTo>
                  <a:lnTo>
                    <a:pt x="266" y="96"/>
                  </a:lnTo>
                  <a:lnTo>
                    <a:pt x="272" y="102"/>
                  </a:lnTo>
                  <a:lnTo>
                    <a:pt x="272" y="107"/>
                  </a:lnTo>
                  <a:lnTo>
                    <a:pt x="278" y="113"/>
                  </a:lnTo>
                  <a:lnTo>
                    <a:pt x="283" y="119"/>
                  </a:lnTo>
                  <a:lnTo>
                    <a:pt x="289" y="113"/>
                  </a:lnTo>
                  <a:lnTo>
                    <a:pt x="289" y="107"/>
                  </a:lnTo>
                  <a:lnTo>
                    <a:pt x="295" y="96"/>
                  </a:lnTo>
                  <a:lnTo>
                    <a:pt x="295" y="90"/>
                  </a:lnTo>
                  <a:lnTo>
                    <a:pt x="300" y="79"/>
                  </a:lnTo>
                  <a:lnTo>
                    <a:pt x="300" y="68"/>
                  </a:lnTo>
                  <a:lnTo>
                    <a:pt x="306" y="56"/>
                  </a:lnTo>
                  <a:lnTo>
                    <a:pt x="306" y="39"/>
                  </a:lnTo>
                  <a:lnTo>
                    <a:pt x="312" y="28"/>
                  </a:lnTo>
                  <a:lnTo>
                    <a:pt x="312" y="22"/>
                  </a:lnTo>
                  <a:lnTo>
                    <a:pt x="317" y="17"/>
                  </a:lnTo>
                  <a:lnTo>
                    <a:pt x="317" y="11"/>
                  </a:lnTo>
                  <a:lnTo>
                    <a:pt x="329" y="0"/>
                  </a:lnTo>
                  <a:lnTo>
                    <a:pt x="323" y="0"/>
                  </a:lnTo>
                  <a:lnTo>
                    <a:pt x="329" y="0"/>
                  </a:lnTo>
                  <a:lnTo>
                    <a:pt x="334" y="5"/>
                  </a:lnTo>
                  <a:lnTo>
                    <a:pt x="340" y="11"/>
                  </a:lnTo>
                  <a:lnTo>
                    <a:pt x="340" y="17"/>
                  </a:lnTo>
                  <a:lnTo>
                    <a:pt x="346" y="22"/>
                  </a:lnTo>
                  <a:lnTo>
                    <a:pt x="346" y="28"/>
                  </a:lnTo>
                  <a:lnTo>
                    <a:pt x="351" y="39"/>
                  </a:lnTo>
                  <a:lnTo>
                    <a:pt x="351" y="45"/>
                  </a:lnTo>
                  <a:lnTo>
                    <a:pt x="357" y="51"/>
                  </a:lnTo>
                  <a:lnTo>
                    <a:pt x="357" y="56"/>
                  </a:lnTo>
                  <a:lnTo>
                    <a:pt x="363" y="62"/>
                  </a:lnTo>
                  <a:lnTo>
                    <a:pt x="363" y="79"/>
                  </a:lnTo>
                  <a:lnTo>
                    <a:pt x="368" y="85"/>
                  </a:lnTo>
                  <a:lnTo>
                    <a:pt x="374" y="90"/>
                  </a:lnTo>
                  <a:lnTo>
                    <a:pt x="380" y="85"/>
                  </a:lnTo>
                  <a:lnTo>
                    <a:pt x="385" y="79"/>
                  </a:lnTo>
                  <a:lnTo>
                    <a:pt x="391" y="73"/>
                  </a:lnTo>
                  <a:lnTo>
                    <a:pt x="397" y="68"/>
                  </a:lnTo>
                  <a:lnTo>
                    <a:pt x="402" y="68"/>
                  </a:lnTo>
                  <a:lnTo>
                    <a:pt x="408" y="68"/>
                  </a:lnTo>
                  <a:lnTo>
                    <a:pt x="419" y="56"/>
                  </a:lnTo>
                  <a:lnTo>
                    <a:pt x="419" y="51"/>
                  </a:lnTo>
                  <a:lnTo>
                    <a:pt x="425" y="45"/>
                  </a:lnTo>
                  <a:lnTo>
                    <a:pt x="425" y="39"/>
                  </a:lnTo>
                  <a:lnTo>
                    <a:pt x="431" y="34"/>
                  </a:lnTo>
                  <a:lnTo>
                    <a:pt x="436" y="34"/>
                  </a:lnTo>
                  <a:lnTo>
                    <a:pt x="442" y="39"/>
                  </a:lnTo>
                  <a:lnTo>
                    <a:pt x="453" y="51"/>
                  </a:lnTo>
                  <a:lnTo>
                    <a:pt x="453" y="56"/>
                  </a:lnTo>
                  <a:lnTo>
                    <a:pt x="459" y="51"/>
                  </a:lnTo>
                  <a:lnTo>
                    <a:pt x="465" y="45"/>
                  </a:lnTo>
                  <a:lnTo>
                    <a:pt x="465" y="39"/>
                  </a:lnTo>
                  <a:lnTo>
                    <a:pt x="470" y="34"/>
                  </a:lnTo>
                  <a:lnTo>
                    <a:pt x="470" y="17"/>
                  </a:lnTo>
                  <a:lnTo>
                    <a:pt x="476" y="11"/>
                  </a:lnTo>
                </a:path>
              </a:pathLst>
            </a:custGeom>
            <a:noFill/>
            <a:ln w="36513">
              <a:solidFill>
                <a:srgbClr val="00FF00"/>
              </a:solidFill>
              <a:prstDash val="solid"/>
              <a:round/>
              <a:headEnd/>
              <a:tailEnd/>
            </a:ln>
          </p:spPr>
          <p:txBody>
            <a:bodyPr/>
            <a:lstStyle/>
            <a:p>
              <a:endParaRPr lang="en-GB"/>
            </a:p>
          </p:txBody>
        </p:sp>
        <p:sp>
          <p:nvSpPr>
            <p:cNvPr id="60" name="Freeform 59"/>
            <p:cNvSpPr>
              <a:spLocks/>
            </p:cNvSpPr>
            <p:nvPr/>
          </p:nvSpPr>
          <p:spPr bwMode="auto">
            <a:xfrm>
              <a:off x="3590" y="1520"/>
              <a:ext cx="410" cy="461"/>
            </a:xfrm>
            <a:custGeom>
              <a:avLst/>
              <a:gdLst>
                <a:gd name="T0" fmla="*/ 5 w 454"/>
                <a:gd name="T1" fmla="*/ 4990 h 374"/>
                <a:gd name="T2" fmla="*/ 6 w 454"/>
                <a:gd name="T3" fmla="*/ 5404 h 374"/>
                <a:gd name="T4" fmla="*/ 8 w 454"/>
                <a:gd name="T5" fmla="*/ 5674 h 374"/>
                <a:gd name="T6" fmla="*/ 11 w 454"/>
                <a:gd name="T7" fmla="*/ 5404 h 374"/>
                <a:gd name="T8" fmla="*/ 14 w 454"/>
                <a:gd name="T9" fmla="*/ 5071 h 374"/>
                <a:gd name="T10" fmla="*/ 17 w 454"/>
                <a:gd name="T11" fmla="*/ 4736 h 374"/>
                <a:gd name="T12" fmla="*/ 21 w 454"/>
                <a:gd name="T13" fmla="*/ 4633 h 374"/>
                <a:gd name="T14" fmla="*/ 24 w 454"/>
                <a:gd name="T15" fmla="*/ 4903 h 374"/>
                <a:gd name="T16" fmla="*/ 25 w 454"/>
                <a:gd name="T17" fmla="*/ 5404 h 374"/>
                <a:gd name="T18" fmla="*/ 29 w 454"/>
                <a:gd name="T19" fmla="*/ 5674 h 374"/>
                <a:gd name="T20" fmla="*/ 31 w 454"/>
                <a:gd name="T21" fmla="*/ 5404 h 374"/>
                <a:gd name="T22" fmla="*/ 33 w 454"/>
                <a:gd name="T23" fmla="*/ 4808 h 374"/>
                <a:gd name="T24" fmla="*/ 36 w 454"/>
                <a:gd name="T25" fmla="*/ 4218 h 374"/>
                <a:gd name="T26" fmla="*/ 39 w 454"/>
                <a:gd name="T27" fmla="*/ 4482 h 374"/>
                <a:gd name="T28" fmla="*/ 41 w 454"/>
                <a:gd name="T29" fmla="*/ 5071 h 374"/>
                <a:gd name="T30" fmla="*/ 43 w 454"/>
                <a:gd name="T31" fmla="*/ 5331 h 374"/>
                <a:gd name="T32" fmla="*/ 47 w 454"/>
                <a:gd name="T33" fmla="*/ 5071 h 374"/>
                <a:gd name="T34" fmla="*/ 48 w 454"/>
                <a:gd name="T35" fmla="*/ 4633 h 374"/>
                <a:gd name="T36" fmla="*/ 53 w 454"/>
                <a:gd name="T37" fmla="*/ 4482 h 374"/>
                <a:gd name="T38" fmla="*/ 58 w 454"/>
                <a:gd name="T39" fmla="*/ 4553 h 374"/>
                <a:gd name="T40" fmla="*/ 62 w 454"/>
                <a:gd name="T41" fmla="*/ 4290 h 374"/>
                <a:gd name="T42" fmla="*/ 65 w 454"/>
                <a:gd name="T43" fmla="*/ 3960 h 374"/>
                <a:gd name="T44" fmla="*/ 65 w 454"/>
                <a:gd name="T45" fmla="*/ 3695 h 374"/>
                <a:gd name="T46" fmla="*/ 70 w 454"/>
                <a:gd name="T47" fmla="*/ 3268 h 374"/>
                <a:gd name="T48" fmla="*/ 72 w 454"/>
                <a:gd name="T49" fmla="*/ 2925 h 374"/>
                <a:gd name="T50" fmla="*/ 77 w 454"/>
                <a:gd name="T51" fmla="*/ 2998 h 374"/>
                <a:gd name="T52" fmla="*/ 80 w 454"/>
                <a:gd name="T53" fmla="*/ 3343 h 374"/>
                <a:gd name="T54" fmla="*/ 84 w 454"/>
                <a:gd name="T55" fmla="*/ 3525 h 374"/>
                <a:gd name="T56" fmla="*/ 88 w 454"/>
                <a:gd name="T57" fmla="*/ 3525 h 374"/>
                <a:gd name="T58" fmla="*/ 89 w 454"/>
                <a:gd name="T59" fmla="*/ 3864 h 374"/>
                <a:gd name="T60" fmla="*/ 93 w 454"/>
                <a:gd name="T61" fmla="*/ 4218 h 374"/>
                <a:gd name="T62" fmla="*/ 95 w 454"/>
                <a:gd name="T63" fmla="*/ 4482 h 374"/>
                <a:gd name="T64" fmla="*/ 98 w 454"/>
                <a:gd name="T65" fmla="*/ 4121 h 374"/>
                <a:gd name="T66" fmla="*/ 98 w 454"/>
                <a:gd name="T67" fmla="*/ 3440 h 374"/>
                <a:gd name="T68" fmla="*/ 103 w 454"/>
                <a:gd name="T69" fmla="*/ 2925 h 374"/>
                <a:gd name="T70" fmla="*/ 103 w 454"/>
                <a:gd name="T71" fmla="*/ 2482 h 374"/>
                <a:gd name="T72" fmla="*/ 107 w 454"/>
                <a:gd name="T73" fmla="*/ 2155 h 374"/>
                <a:gd name="T74" fmla="*/ 108 w 454"/>
                <a:gd name="T75" fmla="*/ 1634 h 374"/>
                <a:gd name="T76" fmla="*/ 112 w 454"/>
                <a:gd name="T77" fmla="*/ 1118 h 374"/>
                <a:gd name="T78" fmla="*/ 114 w 454"/>
                <a:gd name="T79" fmla="*/ 426 h 374"/>
                <a:gd name="T80" fmla="*/ 117 w 454"/>
                <a:gd name="T81" fmla="*/ 0 h 374"/>
                <a:gd name="T82" fmla="*/ 120 w 454"/>
                <a:gd name="T83" fmla="*/ 90 h 37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54"/>
                <a:gd name="T127" fmla="*/ 0 h 374"/>
                <a:gd name="T128" fmla="*/ 454 w 454"/>
                <a:gd name="T129" fmla="*/ 374 h 37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54" h="374">
                  <a:moveTo>
                    <a:pt x="0" y="323"/>
                  </a:moveTo>
                  <a:lnTo>
                    <a:pt x="6" y="323"/>
                  </a:lnTo>
                  <a:lnTo>
                    <a:pt x="11" y="329"/>
                  </a:lnTo>
                  <a:lnTo>
                    <a:pt x="17" y="334"/>
                  </a:lnTo>
                  <a:lnTo>
                    <a:pt x="17" y="351"/>
                  </a:lnTo>
                  <a:lnTo>
                    <a:pt x="23" y="357"/>
                  </a:lnTo>
                  <a:lnTo>
                    <a:pt x="23" y="363"/>
                  </a:lnTo>
                  <a:lnTo>
                    <a:pt x="34" y="374"/>
                  </a:lnTo>
                  <a:lnTo>
                    <a:pt x="28" y="374"/>
                  </a:lnTo>
                  <a:lnTo>
                    <a:pt x="34" y="368"/>
                  </a:lnTo>
                  <a:lnTo>
                    <a:pt x="40" y="363"/>
                  </a:lnTo>
                  <a:lnTo>
                    <a:pt x="40" y="357"/>
                  </a:lnTo>
                  <a:lnTo>
                    <a:pt x="45" y="351"/>
                  </a:lnTo>
                  <a:lnTo>
                    <a:pt x="45" y="340"/>
                  </a:lnTo>
                  <a:lnTo>
                    <a:pt x="51" y="334"/>
                  </a:lnTo>
                  <a:lnTo>
                    <a:pt x="51" y="323"/>
                  </a:lnTo>
                  <a:lnTo>
                    <a:pt x="57" y="317"/>
                  </a:lnTo>
                  <a:lnTo>
                    <a:pt x="63" y="312"/>
                  </a:lnTo>
                  <a:lnTo>
                    <a:pt x="68" y="306"/>
                  </a:lnTo>
                  <a:lnTo>
                    <a:pt x="74" y="306"/>
                  </a:lnTo>
                  <a:lnTo>
                    <a:pt x="80" y="306"/>
                  </a:lnTo>
                  <a:lnTo>
                    <a:pt x="85" y="312"/>
                  </a:lnTo>
                  <a:lnTo>
                    <a:pt x="85" y="317"/>
                  </a:lnTo>
                  <a:lnTo>
                    <a:pt x="91" y="323"/>
                  </a:lnTo>
                  <a:lnTo>
                    <a:pt x="91" y="340"/>
                  </a:lnTo>
                  <a:lnTo>
                    <a:pt x="97" y="346"/>
                  </a:lnTo>
                  <a:lnTo>
                    <a:pt x="97" y="357"/>
                  </a:lnTo>
                  <a:lnTo>
                    <a:pt x="102" y="363"/>
                  </a:lnTo>
                  <a:lnTo>
                    <a:pt x="102" y="368"/>
                  </a:lnTo>
                  <a:lnTo>
                    <a:pt x="108" y="374"/>
                  </a:lnTo>
                  <a:lnTo>
                    <a:pt x="108" y="368"/>
                  </a:lnTo>
                  <a:lnTo>
                    <a:pt x="114" y="363"/>
                  </a:lnTo>
                  <a:lnTo>
                    <a:pt x="114" y="357"/>
                  </a:lnTo>
                  <a:lnTo>
                    <a:pt x="119" y="346"/>
                  </a:lnTo>
                  <a:lnTo>
                    <a:pt x="119" y="329"/>
                  </a:lnTo>
                  <a:lnTo>
                    <a:pt x="125" y="317"/>
                  </a:lnTo>
                  <a:lnTo>
                    <a:pt x="125" y="295"/>
                  </a:lnTo>
                  <a:lnTo>
                    <a:pt x="131" y="283"/>
                  </a:lnTo>
                  <a:lnTo>
                    <a:pt x="136" y="278"/>
                  </a:lnTo>
                  <a:lnTo>
                    <a:pt x="142" y="283"/>
                  </a:lnTo>
                  <a:lnTo>
                    <a:pt x="142" y="289"/>
                  </a:lnTo>
                  <a:lnTo>
                    <a:pt x="148" y="295"/>
                  </a:lnTo>
                  <a:lnTo>
                    <a:pt x="148" y="317"/>
                  </a:lnTo>
                  <a:lnTo>
                    <a:pt x="153" y="329"/>
                  </a:lnTo>
                  <a:lnTo>
                    <a:pt x="153" y="334"/>
                  </a:lnTo>
                  <a:lnTo>
                    <a:pt x="159" y="340"/>
                  </a:lnTo>
                  <a:lnTo>
                    <a:pt x="159" y="346"/>
                  </a:lnTo>
                  <a:lnTo>
                    <a:pt x="165" y="351"/>
                  </a:lnTo>
                  <a:lnTo>
                    <a:pt x="170" y="346"/>
                  </a:lnTo>
                  <a:lnTo>
                    <a:pt x="170" y="340"/>
                  </a:lnTo>
                  <a:lnTo>
                    <a:pt x="176" y="334"/>
                  </a:lnTo>
                  <a:lnTo>
                    <a:pt x="176" y="329"/>
                  </a:lnTo>
                  <a:lnTo>
                    <a:pt x="182" y="323"/>
                  </a:lnTo>
                  <a:lnTo>
                    <a:pt x="182" y="306"/>
                  </a:lnTo>
                  <a:lnTo>
                    <a:pt x="187" y="300"/>
                  </a:lnTo>
                  <a:lnTo>
                    <a:pt x="193" y="295"/>
                  </a:lnTo>
                  <a:lnTo>
                    <a:pt x="199" y="295"/>
                  </a:lnTo>
                  <a:lnTo>
                    <a:pt x="204" y="295"/>
                  </a:lnTo>
                  <a:lnTo>
                    <a:pt x="210" y="300"/>
                  </a:lnTo>
                  <a:lnTo>
                    <a:pt x="216" y="300"/>
                  </a:lnTo>
                  <a:lnTo>
                    <a:pt x="221" y="295"/>
                  </a:lnTo>
                  <a:lnTo>
                    <a:pt x="227" y="289"/>
                  </a:lnTo>
                  <a:lnTo>
                    <a:pt x="233" y="283"/>
                  </a:lnTo>
                  <a:lnTo>
                    <a:pt x="238" y="278"/>
                  </a:lnTo>
                  <a:lnTo>
                    <a:pt x="238" y="266"/>
                  </a:lnTo>
                  <a:lnTo>
                    <a:pt x="244" y="261"/>
                  </a:lnTo>
                  <a:lnTo>
                    <a:pt x="244" y="255"/>
                  </a:lnTo>
                  <a:lnTo>
                    <a:pt x="250" y="249"/>
                  </a:lnTo>
                  <a:lnTo>
                    <a:pt x="250" y="244"/>
                  </a:lnTo>
                  <a:lnTo>
                    <a:pt x="255" y="238"/>
                  </a:lnTo>
                  <a:lnTo>
                    <a:pt x="255" y="221"/>
                  </a:lnTo>
                  <a:lnTo>
                    <a:pt x="261" y="215"/>
                  </a:lnTo>
                  <a:lnTo>
                    <a:pt x="261" y="210"/>
                  </a:lnTo>
                  <a:lnTo>
                    <a:pt x="272" y="198"/>
                  </a:lnTo>
                  <a:lnTo>
                    <a:pt x="272" y="193"/>
                  </a:lnTo>
                  <a:lnTo>
                    <a:pt x="278" y="187"/>
                  </a:lnTo>
                  <a:lnTo>
                    <a:pt x="284" y="193"/>
                  </a:lnTo>
                  <a:lnTo>
                    <a:pt x="289" y="198"/>
                  </a:lnTo>
                  <a:lnTo>
                    <a:pt x="295" y="204"/>
                  </a:lnTo>
                  <a:lnTo>
                    <a:pt x="295" y="215"/>
                  </a:lnTo>
                  <a:lnTo>
                    <a:pt x="301" y="221"/>
                  </a:lnTo>
                  <a:lnTo>
                    <a:pt x="312" y="232"/>
                  </a:lnTo>
                  <a:lnTo>
                    <a:pt x="306" y="232"/>
                  </a:lnTo>
                  <a:lnTo>
                    <a:pt x="312" y="232"/>
                  </a:lnTo>
                  <a:lnTo>
                    <a:pt x="318" y="232"/>
                  </a:lnTo>
                  <a:lnTo>
                    <a:pt x="323" y="232"/>
                  </a:lnTo>
                  <a:lnTo>
                    <a:pt x="329" y="232"/>
                  </a:lnTo>
                  <a:lnTo>
                    <a:pt x="335" y="238"/>
                  </a:lnTo>
                  <a:lnTo>
                    <a:pt x="335" y="244"/>
                  </a:lnTo>
                  <a:lnTo>
                    <a:pt x="340" y="255"/>
                  </a:lnTo>
                  <a:lnTo>
                    <a:pt x="340" y="261"/>
                  </a:lnTo>
                  <a:lnTo>
                    <a:pt x="346" y="266"/>
                  </a:lnTo>
                  <a:lnTo>
                    <a:pt x="346" y="278"/>
                  </a:lnTo>
                  <a:lnTo>
                    <a:pt x="352" y="283"/>
                  </a:lnTo>
                  <a:lnTo>
                    <a:pt x="352" y="295"/>
                  </a:lnTo>
                  <a:lnTo>
                    <a:pt x="357" y="295"/>
                  </a:lnTo>
                  <a:lnTo>
                    <a:pt x="363" y="289"/>
                  </a:lnTo>
                  <a:lnTo>
                    <a:pt x="363" y="283"/>
                  </a:lnTo>
                  <a:lnTo>
                    <a:pt x="369" y="272"/>
                  </a:lnTo>
                  <a:lnTo>
                    <a:pt x="369" y="255"/>
                  </a:lnTo>
                  <a:lnTo>
                    <a:pt x="374" y="238"/>
                  </a:lnTo>
                  <a:lnTo>
                    <a:pt x="374" y="227"/>
                  </a:lnTo>
                  <a:lnTo>
                    <a:pt x="380" y="215"/>
                  </a:lnTo>
                  <a:lnTo>
                    <a:pt x="380" y="204"/>
                  </a:lnTo>
                  <a:lnTo>
                    <a:pt x="386" y="193"/>
                  </a:lnTo>
                  <a:lnTo>
                    <a:pt x="386" y="176"/>
                  </a:lnTo>
                  <a:lnTo>
                    <a:pt x="391" y="170"/>
                  </a:lnTo>
                  <a:lnTo>
                    <a:pt x="391" y="164"/>
                  </a:lnTo>
                  <a:lnTo>
                    <a:pt x="397" y="153"/>
                  </a:lnTo>
                  <a:lnTo>
                    <a:pt x="397" y="147"/>
                  </a:lnTo>
                  <a:lnTo>
                    <a:pt x="403" y="142"/>
                  </a:lnTo>
                  <a:lnTo>
                    <a:pt x="403" y="136"/>
                  </a:lnTo>
                  <a:lnTo>
                    <a:pt x="408" y="125"/>
                  </a:lnTo>
                  <a:lnTo>
                    <a:pt x="408" y="108"/>
                  </a:lnTo>
                  <a:lnTo>
                    <a:pt x="414" y="96"/>
                  </a:lnTo>
                  <a:lnTo>
                    <a:pt x="414" y="85"/>
                  </a:lnTo>
                  <a:lnTo>
                    <a:pt x="420" y="74"/>
                  </a:lnTo>
                  <a:lnTo>
                    <a:pt x="420" y="62"/>
                  </a:lnTo>
                  <a:lnTo>
                    <a:pt x="425" y="51"/>
                  </a:lnTo>
                  <a:lnTo>
                    <a:pt x="425" y="28"/>
                  </a:lnTo>
                  <a:lnTo>
                    <a:pt x="431" y="17"/>
                  </a:lnTo>
                  <a:lnTo>
                    <a:pt x="431" y="11"/>
                  </a:lnTo>
                  <a:lnTo>
                    <a:pt x="442" y="0"/>
                  </a:lnTo>
                  <a:lnTo>
                    <a:pt x="437" y="0"/>
                  </a:lnTo>
                  <a:lnTo>
                    <a:pt x="442" y="0"/>
                  </a:lnTo>
                  <a:lnTo>
                    <a:pt x="448" y="6"/>
                  </a:lnTo>
                  <a:lnTo>
                    <a:pt x="448" y="17"/>
                  </a:lnTo>
                  <a:lnTo>
                    <a:pt x="454" y="23"/>
                  </a:lnTo>
                </a:path>
              </a:pathLst>
            </a:custGeom>
            <a:noFill/>
            <a:ln w="36513">
              <a:solidFill>
                <a:srgbClr val="00FF00"/>
              </a:solidFill>
              <a:prstDash val="solid"/>
              <a:round/>
              <a:headEnd/>
              <a:tailEnd/>
            </a:ln>
          </p:spPr>
          <p:txBody>
            <a:bodyPr/>
            <a:lstStyle/>
            <a:p>
              <a:endParaRPr lang="en-GB"/>
            </a:p>
          </p:txBody>
        </p:sp>
        <p:sp>
          <p:nvSpPr>
            <p:cNvPr id="61" name="Freeform 60"/>
            <p:cNvSpPr>
              <a:spLocks/>
            </p:cNvSpPr>
            <p:nvPr/>
          </p:nvSpPr>
          <p:spPr bwMode="auto">
            <a:xfrm>
              <a:off x="4000" y="1549"/>
              <a:ext cx="399" cy="1088"/>
            </a:xfrm>
            <a:custGeom>
              <a:avLst/>
              <a:gdLst>
                <a:gd name="T0" fmla="*/ 5 w 442"/>
                <a:gd name="T1" fmla="*/ 414 h 884"/>
                <a:gd name="T2" fmla="*/ 5 w 442"/>
                <a:gd name="T3" fmla="*/ 1521 h 884"/>
                <a:gd name="T4" fmla="*/ 5 w 442"/>
                <a:gd name="T5" fmla="*/ 2692 h 884"/>
                <a:gd name="T6" fmla="*/ 8 w 442"/>
                <a:gd name="T7" fmla="*/ 4628 h 884"/>
                <a:gd name="T8" fmla="*/ 11 w 442"/>
                <a:gd name="T9" fmla="*/ 6324 h 884"/>
                <a:gd name="T10" fmla="*/ 12 w 442"/>
                <a:gd name="T11" fmla="*/ 8847 h 884"/>
                <a:gd name="T12" fmla="*/ 15 w 442"/>
                <a:gd name="T13" fmla="*/ 10364 h 884"/>
                <a:gd name="T14" fmla="*/ 17 w 442"/>
                <a:gd name="T15" fmla="*/ 11617 h 884"/>
                <a:gd name="T16" fmla="*/ 19 w 442"/>
                <a:gd name="T17" fmla="*/ 11882 h 884"/>
                <a:gd name="T18" fmla="*/ 23 w 442"/>
                <a:gd name="T19" fmla="*/ 12129 h 884"/>
                <a:gd name="T20" fmla="*/ 25 w 442"/>
                <a:gd name="T21" fmla="*/ 12551 h 884"/>
                <a:gd name="T22" fmla="*/ 30 w 442"/>
                <a:gd name="T23" fmla="*/ 13143 h 884"/>
                <a:gd name="T24" fmla="*/ 31 w 442"/>
                <a:gd name="T25" fmla="*/ 12975 h 884"/>
                <a:gd name="T26" fmla="*/ 32 w 442"/>
                <a:gd name="T27" fmla="*/ 12297 h 884"/>
                <a:gd name="T28" fmla="*/ 38 w 442"/>
                <a:gd name="T29" fmla="*/ 11722 h 884"/>
                <a:gd name="T30" fmla="*/ 38 w 442"/>
                <a:gd name="T31" fmla="*/ 11882 h 884"/>
                <a:gd name="T32" fmla="*/ 41 w 442"/>
                <a:gd name="T33" fmla="*/ 12384 h 884"/>
                <a:gd name="T34" fmla="*/ 42 w 442"/>
                <a:gd name="T35" fmla="*/ 12727 h 884"/>
                <a:gd name="T36" fmla="*/ 45 w 442"/>
                <a:gd name="T37" fmla="*/ 12384 h 884"/>
                <a:gd name="T38" fmla="*/ 47 w 442"/>
                <a:gd name="T39" fmla="*/ 11472 h 884"/>
                <a:gd name="T40" fmla="*/ 50 w 442"/>
                <a:gd name="T41" fmla="*/ 10772 h 884"/>
                <a:gd name="T42" fmla="*/ 52 w 442"/>
                <a:gd name="T43" fmla="*/ 10268 h 884"/>
                <a:gd name="T44" fmla="*/ 53 w 442"/>
                <a:gd name="T45" fmla="*/ 9781 h 884"/>
                <a:gd name="T46" fmla="*/ 57 w 442"/>
                <a:gd name="T47" fmla="*/ 9010 h 884"/>
                <a:gd name="T48" fmla="*/ 58 w 442"/>
                <a:gd name="T49" fmla="*/ 7579 h 884"/>
                <a:gd name="T50" fmla="*/ 61 w 442"/>
                <a:gd name="T51" fmla="*/ 6576 h 884"/>
                <a:gd name="T52" fmla="*/ 64 w 442"/>
                <a:gd name="T53" fmla="*/ 5815 h 884"/>
                <a:gd name="T54" fmla="*/ 70 w 442"/>
                <a:gd name="T55" fmla="*/ 5728 h 884"/>
                <a:gd name="T56" fmla="*/ 71 w 442"/>
                <a:gd name="T57" fmla="*/ 5391 h 884"/>
                <a:gd name="T58" fmla="*/ 73 w 442"/>
                <a:gd name="T59" fmla="*/ 5044 h 884"/>
                <a:gd name="T60" fmla="*/ 79 w 442"/>
                <a:gd name="T61" fmla="*/ 5044 h 884"/>
                <a:gd name="T62" fmla="*/ 83 w 442"/>
                <a:gd name="T63" fmla="*/ 5044 h 884"/>
                <a:gd name="T64" fmla="*/ 88 w 442"/>
                <a:gd name="T65" fmla="*/ 4881 h 884"/>
                <a:gd name="T66" fmla="*/ 92 w 442"/>
                <a:gd name="T67" fmla="*/ 4628 h 884"/>
                <a:gd name="T68" fmla="*/ 95 w 442"/>
                <a:gd name="T69" fmla="*/ 4123 h 884"/>
                <a:gd name="T70" fmla="*/ 97 w 442"/>
                <a:gd name="T71" fmla="*/ 4380 h 884"/>
                <a:gd name="T72" fmla="*/ 101 w 442"/>
                <a:gd name="T73" fmla="*/ 4881 h 884"/>
                <a:gd name="T74" fmla="*/ 102 w 442"/>
                <a:gd name="T75" fmla="*/ 5391 h 884"/>
                <a:gd name="T76" fmla="*/ 105 w 442"/>
                <a:gd name="T77" fmla="*/ 5559 h 884"/>
                <a:gd name="T78" fmla="*/ 109 w 442"/>
                <a:gd name="T79" fmla="*/ 5728 h 884"/>
                <a:gd name="T80" fmla="*/ 113 w 442"/>
                <a:gd name="T81" fmla="*/ 5984 h 884"/>
                <a:gd name="T82" fmla="*/ 116 w 442"/>
                <a:gd name="T83" fmla="*/ 5876 h 88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2"/>
                <a:gd name="T127" fmla="*/ 0 h 884"/>
                <a:gd name="T128" fmla="*/ 442 w 442"/>
                <a:gd name="T129" fmla="*/ 884 h 88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2" h="884">
                  <a:moveTo>
                    <a:pt x="0" y="0"/>
                  </a:moveTo>
                  <a:lnTo>
                    <a:pt x="0" y="17"/>
                  </a:lnTo>
                  <a:lnTo>
                    <a:pt x="5" y="28"/>
                  </a:lnTo>
                  <a:lnTo>
                    <a:pt x="5" y="45"/>
                  </a:lnTo>
                  <a:lnTo>
                    <a:pt x="11" y="62"/>
                  </a:lnTo>
                  <a:lnTo>
                    <a:pt x="11" y="102"/>
                  </a:lnTo>
                  <a:lnTo>
                    <a:pt x="17" y="130"/>
                  </a:lnTo>
                  <a:lnTo>
                    <a:pt x="17" y="153"/>
                  </a:lnTo>
                  <a:lnTo>
                    <a:pt x="22" y="181"/>
                  </a:lnTo>
                  <a:lnTo>
                    <a:pt x="22" y="209"/>
                  </a:lnTo>
                  <a:lnTo>
                    <a:pt x="28" y="238"/>
                  </a:lnTo>
                  <a:lnTo>
                    <a:pt x="28" y="311"/>
                  </a:lnTo>
                  <a:lnTo>
                    <a:pt x="34" y="345"/>
                  </a:lnTo>
                  <a:lnTo>
                    <a:pt x="34" y="385"/>
                  </a:lnTo>
                  <a:lnTo>
                    <a:pt x="39" y="425"/>
                  </a:lnTo>
                  <a:lnTo>
                    <a:pt x="39" y="470"/>
                  </a:lnTo>
                  <a:lnTo>
                    <a:pt x="45" y="510"/>
                  </a:lnTo>
                  <a:lnTo>
                    <a:pt x="45" y="595"/>
                  </a:lnTo>
                  <a:lnTo>
                    <a:pt x="51" y="629"/>
                  </a:lnTo>
                  <a:lnTo>
                    <a:pt x="51" y="669"/>
                  </a:lnTo>
                  <a:lnTo>
                    <a:pt x="56" y="697"/>
                  </a:lnTo>
                  <a:lnTo>
                    <a:pt x="56" y="725"/>
                  </a:lnTo>
                  <a:lnTo>
                    <a:pt x="62" y="748"/>
                  </a:lnTo>
                  <a:lnTo>
                    <a:pt x="62" y="782"/>
                  </a:lnTo>
                  <a:lnTo>
                    <a:pt x="73" y="799"/>
                  </a:lnTo>
                  <a:lnTo>
                    <a:pt x="68" y="799"/>
                  </a:lnTo>
                  <a:lnTo>
                    <a:pt x="73" y="799"/>
                  </a:lnTo>
                  <a:lnTo>
                    <a:pt x="79" y="805"/>
                  </a:lnTo>
                  <a:lnTo>
                    <a:pt x="85" y="810"/>
                  </a:lnTo>
                  <a:lnTo>
                    <a:pt x="90" y="816"/>
                  </a:lnTo>
                  <a:lnTo>
                    <a:pt x="90" y="827"/>
                  </a:lnTo>
                  <a:lnTo>
                    <a:pt x="96" y="839"/>
                  </a:lnTo>
                  <a:lnTo>
                    <a:pt x="96" y="844"/>
                  </a:lnTo>
                  <a:lnTo>
                    <a:pt x="102" y="856"/>
                  </a:lnTo>
                  <a:lnTo>
                    <a:pt x="102" y="873"/>
                  </a:lnTo>
                  <a:lnTo>
                    <a:pt x="113" y="884"/>
                  </a:lnTo>
                  <a:lnTo>
                    <a:pt x="107" y="884"/>
                  </a:lnTo>
                  <a:lnTo>
                    <a:pt x="113" y="878"/>
                  </a:lnTo>
                  <a:lnTo>
                    <a:pt x="119" y="873"/>
                  </a:lnTo>
                  <a:lnTo>
                    <a:pt x="119" y="850"/>
                  </a:lnTo>
                  <a:lnTo>
                    <a:pt x="124" y="839"/>
                  </a:lnTo>
                  <a:lnTo>
                    <a:pt x="124" y="827"/>
                  </a:lnTo>
                  <a:lnTo>
                    <a:pt x="130" y="810"/>
                  </a:lnTo>
                  <a:lnTo>
                    <a:pt x="130" y="799"/>
                  </a:lnTo>
                  <a:lnTo>
                    <a:pt x="141" y="788"/>
                  </a:lnTo>
                  <a:lnTo>
                    <a:pt x="136" y="788"/>
                  </a:lnTo>
                  <a:lnTo>
                    <a:pt x="141" y="793"/>
                  </a:lnTo>
                  <a:lnTo>
                    <a:pt x="147" y="799"/>
                  </a:lnTo>
                  <a:lnTo>
                    <a:pt x="147" y="810"/>
                  </a:lnTo>
                  <a:lnTo>
                    <a:pt x="153" y="822"/>
                  </a:lnTo>
                  <a:lnTo>
                    <a:pt x="153" y="833"/>
                  </a:lnTo>
                  <a:lnTo>
                    <a:pt x="158" y="839"/>
                  </a:lnTo>
                  <a:lnTo>
                    <a:pt x="158" y="850"/>
                  </a:lnTo>
                  <a:lnTo>
                    <a:pt x="164" y="856"/>
                  </a:lnTo>
                  <a:lnTo>
                    <a:pt x="164" y="850"/>
                  </a:lnTo>
                  <a:lnTo>
                    <a:pt x="170" y="839"/>
                  </a:lnTo>
                  <a:lnTo>
                    <a:pt x="170" y="833"/>
                  </a:lnTo>
                  <a:lnTo>
                    <a:pt x="175" y="816"/>
                  </a:lnTo>
                  <a:lnTo>
                    <a:pt x="175" y="788"/>
                  </a:lnTo>
                  <a:lnTo>
                    <a:pt x="181" y="771"/>
                  </a:lnTo>
                  <a:lnTo>
                    <a:pt x="181" y="754"/>
                  </a:lnTo>
                  <a:lnTo>
                    <a:pt x="187" y="737"/>
                  </a:lnTo>
                  <a:lnTo>
                    <a:pt x="187" y="725"/>
                  </a:lnTo>
                  <a:lnTo>
                    <a:pt x="192" y="714"/>
                  </a:lnTo>
                  <a:lnTo>
                    <a:pt x="192" y="697"/>
                  </a:lnTo>
                  <a:lnTo>
                    <a:pt x="198" y="691"/>
                  </a:lnTo>
                  <a:lnTo>
                    <a:pt x="198" y="680"/>
                  </a:lnTo>
                  <a:lnTo>
                    <a:pt x="204" y="669"/>
                  </a:lnTo>
                  <a:lnTo>
                    <a:pt x="204" y="657"/>
                  </a:lnTo>
                  <a:lnTo>
                    <a:pt x="209" y="646"/>
                  </a:lnTo>
                  <a:lnTo>
                    <a:pt x="209" y="629"/>
                  </a:lnTo>
                  <a:lnTo>
                    <a:pt x="215" y="606"/>
                  </a:lnTo>
                  <a:lnTo>
                    <a:pt x="215" y="561"/>
                  </a:lnTo>
                  <a:lnTo>
                    <a:pt x="221" y="533"/>
                  </a:lnTo>
                  <a:lnTo>
                    <a:pt x="221" y="510"/>
                  </a:lnTo>
                  <a:lnTo>
                    <a:pt x="226" y="481"/>
                  </a:lnTo>
                  <a:lnTo>
                    <a:pt x="226" y="464"/>
                  </a:lnTo>
                  <a:lnTo>
                    <a:pt x="232" y="442"/>
                  </a:lnTo>
                  <a:lnTo>
                    <a:pt x="232" y="413"/>
                  </a:lnTo>
                  <a:lnTo>
                    <a:pt x="244" y="396"/>
                  </a:lnTo>
                  <a:lnTo>
                    <a:pt x="244" y="391"/>
                  </a:lnTo>
                  <a:lnTo>
                    <a:pt x="249" y="396"/>
                  </a:lnTo>
                  <a:lnTo>
                    <a:pt x="255" y="391"/>
                  </a:lnTo>
                  <a:lnTo>
                    <a:pt x="261" y="385"/>
                  </a:lnTo>
                  <a:lnTo>
                    <a:pt x="266" y="379"/>
                  </a:lnTo>
                  <a:lnTo>
                    <a:pt x="266" y="374"/>
                  </a:lnTo>
                  <a:lnTo>
                    <a:pt x="272" y="362"/>
                  </a:lnTo>
                  <a:lnTo>
                    <a:pt x="272" y="351"/>
                  </a:lnTo>
                  <a:lnTo>
                    <a:pt x="278" y="345"/>
                  </a:lnTo>
                  <a:lnTo>
                    <a:pt x="278" y="340"/>
                  </a:lnTo>
                  <a:lnTo>
                    <a:pt x="283" y="334"/>
                  </a:lnTo>
                  <a:lnTo>
                    <a:pt x="289" y="334"/>
                  </a:lnTo>
                  <a:lnTo>
                    <a:pt x="295" y="340"/>
                  </a:lnTo>
                  <a:lnTo>
                    <a:pt x="300" y="340"/>
                  </a:lnTo>
                  <a:lnTo>
                    <a:pt x="306" y="340"/>
                  </a:lnTo>
                  <a:lnTo>
                    <a:pt x="312" y="340"/>
                  </a:lnTo>
                  <a:lnTo>
                    <a:pt x="317" y="334"/>
                  </a:lnTo>
                  <a:lnTo>
                    <a:pt x="323" y="334"/>
                  </a:lnTo>
                  <a:lnTo>
                    <a:pt x="329" y="328"/>
                  </a:lnTo>
                  <a:lnTo>
                    <a:pt x="334" y="323"/>
                  </a:lnTo>
                  <a:lnTo>
                    <a:pt x="340" y="317"/>
                  </a:lnTo>
                  <a:lnTo>
                    <a:pt x="346" y="311"/>
                  </a:lnTo>
                  <a:lnTo>
                    <a:pt x="346" y="300"/>
                  </a:lnTo>
                  <a:lnTo>
                    <a:pt x="357" y="283"/>
                  </a:lnTo>
                  <a:lnTo>
                    <a:pt x="357" y="277"/>
                  </a:lnTo>
                  <a:lnTo>
                    <a:pt x="363" y="283"/>
                  </a:lnTo>
                  <a:lnTo>
                    <a:pt x="368" y="289"/>
                  </a:lnTo>
                  <a:lnTo>
                    <a:pt x="368" y="294"/>
                  </a:lnTo>
                  <a:lnTo>
                    <a:pt x="374" y="306"/>
                  </a:lnTo>
                  <a:lnTo>
                    <a:pt x="374" y="317"/>
                  </a:lnTo>
                  <a:lnTo>
                    <a:pt x="380" y="328"/>
                  </a:lnTo>
                  <a:lnTo>
                    <a:pt x="380" y="345"/>
                  </a:lnTo>
                  <a:lnTo>
                    <a:pt x="385" y="357"/>
                  </a:lnTo>
                  <a:lnTo>
                    <a:pt x="385" y="362"/>
                  </a:lnTo>
                  <a:lnTo>
                    <a:pt x="397" y="374"/>
                  </a:lnTo>
                  <a:lnTo>
                    <a:pt x="391" y="374"/>
                  </a:lnTo>
                  <a:lnTo>
                    <a:pt x="397" y="374"/>
                  </a:lnTo>
                  <a:lnTo>
                    <a:pt x="402" y="379"/>
                  </a:lnTo>
                  <a:lnTo>
                    <a:pt x="408" y="379"/>
                  </a:lnTo>
                  <a:lnTo>
                    <a:pt x="414" y="385"/>
                  </a:lnTo>
                  <a:lnTo>
                    <a:pt x="419" y="391"/>
                  </a:lnTo>
                  <a:lnTo>
                    <a:pt x="419" y="396"/>
                  </a:lnTo>
                  <a:lnTo>
                    <a:pt x="425" y="402"/>
                  </a:lnTo>
                  <a:lnTo>
                    <a:pt x="431" y="408"/>
                  </a:lnTo>
                  <a:lnTo>
                    <a:pt x="436" y="402"/>
                  </a:lnTo>
                  <a:lnTo>
                    <a:pt x="436" y="396"/>
                  </a:lnTo>
                  <a:lnTo>
                    <a:pt x="442" y="391"/>
                  </a:lnTo>
                  <a:lnTo>
                    <a:pt x="442" y="379"/>
                  </a:lnTo>
                </a:path>
              </a:pathLst>
            </a:custGeom>
            <a:noFill/>
            <a:ln w="36513">
              <a:solidFill>
                <a:srgbClr val="00FF00"/>
              </a:solidFill>
              <a:prstDash val="solid"/>
              <a:round/>
              <a:headEnd/>
              <a:tailEnd/>
            </a:ln>
          </p:spPr>
          <p:txBody>
            <a:bodyPr/>
            <a:lstStyle/>
            <a:p>
              <a:endParaRPr lang="en-GB"/>
            </a:p>
          </p:txBody>
        </p:sp>
        <p:sp>
          <p:nvSpPr>
            <p:cNvPr id="62" name="Freeform 61"/>
            <p:cNvSpPr>
              <a:spLocks/>
            </p:cNvSpPr>
            <p:nvPr/>
          </p:nvSpPr>
          <p:spPr bwMode="auto">
            <a:xfrm>
              <a:off x="4399" y="1842"/>
              <a:ext cx="466" cy="209"/>
            </a:xfrm>
            <a:custGeom>
              <a:avLst/>
              <a:gdLst>
                <a:gd name="T0" fmla="*/ 5 w 516"/>
                <a:gd name="T1" fmla="*/ 1733 h 170"/>
                <a:gd name="T2" fmla="*/ 5 w 516"/>
                <a:gd name="T3" fmla="*/ 1068 h 170"/>
                <a:gd name="T4" fmla="*/ 6 w 516"/>
                <a:gd name="T5" fmla="*/ 751 h 170"/>
                <a:gd name="T6" fmla="*/ 11 w 516"/>
                <a:gd name="T7" fmla="*/ 502 h 170"/>
                <a:gd name="T8" fmla="*/ 14 w 516"/>
                <a:gd name="T9" fmla="*/ 167 h 170"/>
                <a:gd name="T10" fmla="*/ 18 w 516"/>
                <a:gd name="T11" fmla="*/ 73 h 170"/>
                <a:gd name="T12" fmla="*/ 20 w 516"/>
                <a:gd name="T13" fmla="*/ 317 h 170"/>
                <a:gd name="T14" fmla="*/ 23 w 516"/>
                <a:gd name="T15" fmla="*/ 664 h 170"/>
                <a:gd name="T16" fmla="*/ 24 w 516"/>
                <a:gd name="T17" fmla="*/ 1003 h 170"/>
                <a:gd name="T18" fmla="*/ 29 w 516"/>
                <a:gd name="T19" fmla="*/ 1253 h 170"/>
                <a:gd name="T20" fmla="*/ 33 w 516"/>
                <a:gd name="T21" fmla="*/ 1570 h 170"/>
                <a:gd name="T22" fmla="*/ 36 w 516"/>
                <a:gd name="T23" fmla="*/ 1911 h 170"/>
                <a:gd name="T24" fmla="*/ 39 w 516"/>
                <a:gd name="T25" fmla="*/ 1654 h 170"/>
                <a:gd name="T26" fmla="*/ 41 w 516"/>
                <a:gd name="T27" fmla="*/ 1404 h 170"/>
                <a:gd name="T28" fmla="*/ 43 w 516"/>
                <a:gd name="T29" fmla="*/ 1068 h 170"/>
                <a:gd name="T30" fmla="*/ 47 w 516"/>
                <a:gd name="T31" fmla="*/ 664 h 170"/>
                <a:gd name="T32" fmla="*/ 52 w 516"/>
                <a:gd name="T33" fmla="*/ 1003 h 170"/>
                <a:gd name="T34" fmla="*/ 56 w 516"/>
                <a:gd name="T35" fmla="*/ 1068 h 170"/>
                <a:gd name="T36" fmla="*/ 60 w 516"/>
                <a:gd name="T37" fmla="*/ 1404 h 170"/>
                <a:gd name="T38" fmla="*/ 64 w 516"/>
                <a:gd name="T39" fmla="*/ 1253 h 170"/>
                <a:gd name="T40" fmla="*/ 65 w 516"/>
                <a:gd name="T41" fmla="*/ 894 h 170"/>
                <a:gd name="T42" fmla="*/ 69 w 516"/>
                <a:gd name="T43" fmla="*/ 502 h 170"/>
                <a:gd name="T44" fmla="*/ 72 w 516"/>
                <a:gd name="T45" fmla="*/ 575 h 170"/>
                <a:gd name="T46" fmla="*/ 76 w 516"/>
                <a:gd name="T47" fmla="*/ 894 h 170"/>
                <a:gd name="T48" fmla="*/ 80 w 516"/>
                <a:gd name="T49" fmla="*/ 751 h 170"/>
                <a:gd name="T50" fmla="*/ 84 w 516"/>
                <a:gd name="T51" fmla="*/ 1313 h 170"/>
                <a:gd name="T52" fmla="*/ 87 w 516"/>
                <a:gd name="T53" fmla="*/ 1984 h 170"/>
                <a:gd name="T54" fmla="*/ 88 w 516"/>
                <a:gd name="T55" fmla="*/ 2486 h 170"/>
                <a:gd name="T56" fmla="*/ 89 w 516"/>
                <a:gd name="T57" fmla="*/ 2317 h 170"/>
                <a:gd name="T58" fmla="*/ 93 w 516"/>
                <a:gd name="T59" fmla="*/ 1911 h 170"/>
                <a:gd name="T60" fmla="*/ 96 w 516"/>
                <a:gd name="T61" fmla="*/ 1313 h 170"/>
                <a:gd name="T62" fmla="*/ 98 w 516"/>
                <a:gd name="T63" fmla="*/ 1068 h 170"/>
                <a:gd name="T64" fmla="*/ 103 w 516"/>
                <a:gd name="T65" fmla="*/ 1404 h 170"/>
                <a:gd name="T66" fmla="*/ 107 w 516"/>
                <a:gd name="T67" fmla="*/ 1733 h 170"/>
                <a:gd name="T68" fmla="*/ 111 w 516"/>
                <a:gd name="T69" fmla="*/ 1911 h 170"/>
                <a:gd name="T70" fmla="*/ 117 w 516"/>
                <a:gd name="T71" fmla="*/ 2163 h 170"/>
                <a:gd name="T72" fmla="*/ 121 w 516"/>
                <a:gd name="T73" fmla="*/ 2068 h 170"/>
                <a:gd name="T74" fmla="*/ 126 w 516"/>
                <a:gd name="T75" fmla="*/ 2068 h 170"/>
                <a:gd name="T76" fmla="*/ 128 w 516"/>
                <a:gd name="T77" fmla="*/ 2239 h 170"/>
                <a:gd name="T78" fmla="*/ 131 w 516"/>
                <a:gd name="T79" fmla="*/ 1984 h 170"/>
                <a:gd name="T80" fmla="*/ 133 w 516"/>
                <a:gd name="T81" fmla="*/ 1404 h 170"/>
                <a:gd name="T82" fmla="*/ 137 w 516"/>
                <a:gd name="T83" fmla="*/ 1003 h 1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16"/>
                <a:gd name="T127" fmla="*/ 0 h 170"/>
                <a:gd name="T128" fmla="*/ 516 w 516"/>
                <a:gd name="T129" fmla="*/ 170 h 1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16" h="170">
                  <a:moveTo>
                    <a:pt x="0" y="141"/>
                  </a:moveTo>
                  <a:lnTo>
                    <a:pt x="6" y="130"/>
                  </a:lnTo>
                  <a:lnTo>
                    <a:pt x="6" y="119"/>
                  </a:lnTo>
                  <a:lnTo>
                    <a:pt x="11" y="107"/>
                  </a:lnTo>
                  <a:lnTo>
                    <a:pt x="11" y="79"/>
                  </a:lnTo>
                  <a:lnTo>
                    <a:pt x="17" y="73"/>
                  </a:lnTo>
                  <a:lnTo>
                    <a:pt x="17" y="62"/>
                  </a:lnTo>
                  <a:lnTo>
                    <a:pt x="23" y="56"/>
                  </a:lnTo>
                  <a:lnTo>
                    <a:pt x="23" y="51"/>
                  </a:lnTo>
                  <a:lnTo>
                    <a:pt x="28" y="45"/>
                  </a:lnTo>
                  <a:lnTo>
                    <a:pt x="34" y="39"/>
                  </a:lnTo>
                  <a:lnTo>
                    <a:pt x="40" y="34"/>
                  </a:lnTo>
                  <a:lnTo>
                    <a:pt x="45" y="28"/>
                  </a:lnTo>
                  <a:lnTo>
                    <a:pt x="51" y="22"/>
                  </a:lnTo>
                  <a:lnTo>
                    <a:pt x="51" y="11"/>
                  </a:lnTo>
                  <a:lnTo>
                    <a:pt x="57" y="5"/>
                  </a:lnTo>
                  <a:lnTo>
                    <a:pt x="62" y="0"/>
                  </a:lnTo>
                  <a:lnTo>
                    <a:pt x="68" y="5"/>
                  </a:lnTo>
                  <a:lnTo>
                    <a:pt x="68" y="11"/>
                  </a:lnTo>
                  <a:lnTo>
                    <a:pt x="74" y="17"/>
                  </a:lnTo>
                  <a:lnTo>
                    <a:pt x="74" y="22"/>
                  </a:lnTo>
                  <a:lnTo>
                    <a:pt x="79" y="28"/>
                  </a:lnTo>
                  <a:lnTo>
                    <a:pt x="79" y="34"/>
                  </a:lnTo>
                  <a:lnTo>
                    <a:pt x="85" y="45"/>
                  </a:lnTo>
                  <a:lnTo>
                    <a:pt x="85" y="51"/>
                  </a:lnTo>
                  <a:lnTo>
                    <a:pt x="91" y="56"/>
                  </a:lnTo>
                  <a:lnTo>
                    <a:pt x="91" y="68"/>
                  </a:lnTo>
                  <a:lnTo>
                    <a:pt x="96" y="73"/>
                  </a:lnTo>
                  <a:lnTo>
                    <a:pt x="102" y="79"/>
                  </a:lnTo>
                  <a:lnTo>
                    <a:pt x="108" y="85"/>
                  </a:lnTo>
                  <a:lnTo>
                    <a:pt x="113" y="90"/>
                  </a:lnTo>
                  <a:lnTo>
                    <a:pt x="113" y="96"/>
                  </a:lnTo>
                  <a:lnTo>
                    <a:pt x="125" y="107"/>
                  </a:lnTo>
                  <a:lnTo>
                    <a:pt x="125" y="119"/>
                  </a:lnTo>
                  <a:lnTo>
                    <a:pt x="130" y="124"/>
                  </a:lnTo>
                  <a:lnTo>
                    <a:pt x="136" y="130"/>
                  </a:lnTo>
                  <a:lnTo>
                    <a:pt x="142" y="124"/>
                  </a:lnTo>
                  <a:lnTo>
                    <a:pt x="142" y="119"/>
                  </a:lnTo>
                  <a:lnTo>
                    <a:pt x="147" y="113"/>
                  </a:lnTo>
                  <a:lnTo>
                    <a:pt x="147" y="107"/>
                  </a:lnTo>
                  <a:lnTo>
                    <a:pt x="153" y="102"/>
                  </a:lnTo>
                  <a:lnTo>
                    <a:pt x="153" y="96"/>
                  </a:lnTo>
                  <a:lnTo>
                    <a:pt x="159" y="85"/>
                  </a:lnTo>
                  <a:lnTo>
                    <a:pt x="159" y="79"/>
                  </a:lnTo>
                  <a:lnTo>
                    <a:pt x="164" y="73"/>
                  </a:lnTo>
                  <a:lnTo>
                    <a:pt x="164" y="56"/>
                  </a:lnTo>
                  <a:lnTo>
                    <a:pt x="170" y="51"/>
                  </a:lnTo>
                  <a:lnTo>
                    <a:pt x="176" y="45"/>
                  </a:lnTo>
                  <a:lnTo>
                    <a:pt x="181" y="51"/>
                  </a:lnTo>
                  <a:lnTo>
                    <a:pt x="187" y="56"/>
                  </a:lnTo>
                  <a:lnTo>
                    <a:pt x="198" y="68"/>
                  </a:lnTo>
                  <a:lnTo>
                    <a:pt x="198" y="73"/>
                  </a:lnTo>
                  <a:lnTo>
                    <a:pt x="204" y="73"/>
                  </a:lnTo>
                  <a:lnTo>
                    <a:pt x="210" y="73"/>
                  </a:lnTo>
                  <a:lnTo>
                    <a:pt x="215" y="79"/>
                  </a:lnTo>
                  <a:lnTo>
                    <a:pt x="227" y="90"/>
                  </a:lnTo>
                  <a:lnTo>
                    <a:pt x="227" y="96"/>
                  </a:lnTo>
                  <a:lnTo>
                    <a:pt x="232" y="96"/>
                  </a:lnTo>
                  <a:lnTo>
                    <a:pt x="238" y="90"/>
                  </a:lnTo>
                  <a:lnTo>
                    <a:pt x="238" y="85"/>
                  </a:lnTo>
                  <a:lnTo>
                    <a:pt x="244" y="79"/>
                  </a:lnTo>
                  <a:lnTo>
                    <a:pt x="244" y="68"/>
                  </a:lnTo>
                  <a:lnTo>
                    <a:pt x="249" y="62"/>
                  </a:lnTo>
                  <a:lnTo>
                    <a:pt x="249" y="51"/>
                  </a:lnTo>
                  <a:lnTo>
                    <a:pt x="255" y="45"/>
                  </a:lnTo>
                  <a:lnTo>
                    <a:pt x="255" y="34"/>
                  </a:lnTo>
                  <a:lnTo>
                    <a:pt x="261" y="28"/>
                  </a:lnTo>
                  <a:lnTo>
                    <a:pt x="266" y="34"/>
                  </a:lnTo>
                  <a:lnTo>
                    <a:pt x="272" y="39"/>
                  </a:lnTo>
                  <a:lnTo>
                    <a:pt x="272" y="45"/>
                  </a:lnTo>
                  <a:lnTo>
                    <a:pt x="283" y="56"/>
                  </a:lnTo>
                  <a:lnTo>
                    <a:pt x="283" y="62"/>
                  </a:lnTo>
                  <a:lnTo>
                    <a:pt x="289" y="56"/>
                  </a:lnTo>
                  <a:lnTo>
                    <a:pt x="295" y="51"/>
                  </a:lnTo>
                  <a:lnTo>
                    <a:pt x="306" y="51"/>
                  </a:lnTo>
                  <a:lnTo>
                    <a:pt x="306" y="56"/>
                  </a:lnTo>
                  <a:lnTo>
                    <a:pt x="312" y="68"/>
                  </a:lnTo>
                  <a:lnTo>
                    <a:pt x="312" y="90"/>
                  </a:lnTo>
                  <a:lnTo>
                    <a:pt x="317" y="107"/>
                  </a:lnTo>
                  <a:lnTo>
                    <a:pt x="317" y="119"/>
                  </a:lnTo>
                  <a:lnTo>
                    <a:pt x="323" y="136"/>
                  </a:lnTo>
                  <a:lnTo>
                    <a:pt x="323" y="147"/>
                  </a:lnTo>
                  <a:lnTo>
                    <a:pt x="329" y="158"/>
                  </a:lnTo>
                  <a:lnTo>
                    <a:pt x="329" y="170"/>
                  </a:lnTo>
                  <a:lnTo>
                    <a:pt x="334" y="170"/>
                  </a:lnTo>
                  <a:lnTo>
                    <a:pt x="340" y="164"/>
                  </a:lnTo>
                  <a:lnTo>
                    <a:pt x="340" y="158"/>
                  </a:lnTo>
                  <a:lnTo>
                    <a:pt x="346" y="153"/>
                  </a:lnTo>
                  <a:lnTo>
                    <a:pt x="346" y="141"/>
                  </a:lnTo>
                  <a:lnTo>
                    <a:pt x="351" y="130"/>
                  </a:lnTo>
                  <a:lnTo>
                    <a:pt x="351" y="113"/>
                  </a:lnTo>
                  <a:lnTo>
                    <a:pt x="357" y="102"/>
                  </a:lnTo>
                  <a:lnTo>
                    <a:pt x="357" y="90"/>
                  </a:lnTo>
                  <a:lnTo>
                    <a:pt x="368" y="79"/>
                  </a:lnTo>
                  <a:lnTo>
                    <a:pt x="368" y="73"/>
                  </a:lnTo>
                  <a:lnTo>
                    <a:pt x="374" y="73"/>
                  </a:lnTo>
                  <a:lnTo>
                    <a:pt x="380" y="79"/>
                  </a:lnTo>
                  <a:lnTo>
                    <a:pt x="385" y="85"/>
                  </a:lnTo>
                  <a:lnTo>
                    <a:pt x="385" y="96"/>
                  </a:lnTo>
                  <a:lnTo>
                    <a:pt x="391" y="102"/>
                  </a:lnTo>
                  <a:lnTo>
                    <a:pt x="402" y="113"/>
                  </a:lnTo>
                  <a:lnTo>
                    <a:pt x="402" y="119"/>
                  </a:lnTo>
                  <a:lnTo>
                    <a:pt x="408" y="124"/>
                  </a:lnTo>
                  <a:lnTo>
                    <a:pt x="414" y="124"/>
                  </a:lnTo>
                  <a:lnTo>
                    <a:pt x="419" y="130"/>
                  </a:lnTo>
                  <a:lnTo>
                    <a:pt x="425" y="136"/>
                  </a:lnTo>
                  <a:lnTo>
                    <a:pt x="431" y="141"/>
                  </a:lnTo>
                  <a:lnTo>
                    <a:pt x="437" y="147"/>
                  </a:lnTo>
                  <a:lnTo>
                    <a:pt x="442" y="153"/>
                  </a:lnTo>
                  <a:lnTo>
                    <a:pt x="448" y="147"/>
                  </a:lnTo>
                  <a:lnTo>
                    <a:pt x="454" y="141"/>
                  </a:lnTo>
                  <a:lnTo>
                    <a:pt x="459" y="136"/>
                  </a:lnTo>
                  <a:lnTo>
                    <a:pt x="465" y="136"/>
                  </a:lnTo>
                  <a:lnTo>
                    <a:pt x="471" y="141"/>
                  </a:lnTo>
                  <a:lnTo>
                    <a:pt x="482" y="153"/>
                  </a:lnTo>
                  <a:lnTo>
                    <a:pt x="476" y="153"/>
                  </a:lnTo>
                  <a:lnTo>
                    <a:pt x="482" y="153"/>
                  </a:lnTo>
                  <a:lnTo>
                    <a:pt x="488" y="147"/>
                  </a:lnTo>
                  <a:lnTo>
                    <a:pt x="488" y="141"/>
                  </a:lnTo>
                  <a:lnTo>
                    <a:pt x="493" y="136"/>
                  </a:lnTo>
                  <a:lnTo>
                    <a:pt x="493" y="124"/>
                  </a:lnTo>
                  <a:lnTo>
                    <a:pt x="499" y="113"/>
                  </a:lnTo>
                  <a:lnTo>
                    <a:pt x="499" y="96"/>
                  </a:lnTo>
                  <a:lnTo>
                    <a:pt x="505" y="85"/>
                  </a:lnTo>
                  <a:lnTo>
                    <a:pt x="505" y="79"/>
                  </a:lnTo>
                  <a:lnTo>
                    <a:pt x="516" y="68"/>
                  </a:lnTo>
                  <a:lnTo>
                    <a:pt x="510" y="68"/>
                  </a:lnTo>
                  <a:lnTo>
                    <a:pt x="516" y="73"/>
                  </a:lnTo>
                </a:path>
              </a:pathLst>
            </a:custGeom>
            <a:noFill/>
            <a:ln w="36513">
              <a:solidFill>
                <a:srgbClr val="00FF00"/>
              </a:solidFill>
              <a:prstDash val="solid"/>
              <a:round/>
              <a:headEnd/>
              <a:tailEnd/>
            </a:ln>
          </p:spPr>
          <p:txBody>
            <a:bodyPr/>
            <a:lstStyle/>
            <a:p>
              <a:endParaRPr lang="en-GB"/>
            </a:p>
          </p:txBody>
        </p:sp>
        <p:sp>
          <p:nvSpPr>
            <p:cNvPr id="63" name="Freeform 62"/>
            <p:cNvSpPr>
              <a:spLocks/>
            </p:cNvSpPr>
            <p:nvPr/>
          </p:nvSpPr>
          <p:spPr bwMode="auto">
            <a:xfrm>
              <a:off x="4865" y="1932"/>
              <a:ext cx="435" cy="224"/>
            </a:xfrm>
            <a:custGeom>
              <a:avLst/>
              <a:gdLst>
                <a:gd name="T0" fmla="*/ 5 w 482"/>
                <a:gd name="T1" fmla="*/ 176 h 182"/>
                <a:gd name="T2" fmla="*/ 6 w 482"/>
                <a:gd name="T3" fmla="*/ 256 h 182"/>
                <a:gd name="T4" fmla="*/ 10 w 482"/>
                <a:gd name="T5" fmla="*/ 0 h 182"/>
                <a:gd name="T6" fmla="*/ 12 w 482"/>
                <a:gd name="T7" fmla="*/ 336 h 182"/>
                <a:gd name="T8" fmla="*/ 15 w 482"/>
                <a:gd name="T9" fmla="*/ 842 h 182"/>
                <a:gd name="T10" fmla="*/ 17 w 482"/>
                <a:gd name="T11" fmla="*/ 1521 h 182"/>
                <a:gd name="T12" fmla="*/ 19 w 482"/>
                <a:gd name="T13" fmla="*/ 2028 h 182"/>
                <a:gd name="T14" fmla="*/ 21 w 482"/>
                <a:gd name="T15" fmla="*/ 2523 h 182"/>
                <a:gd name="T16" fmla="*/ 23 w 482"/>
                <a:gd name="T17" fmla="*/ 2706 h 182"/>
                <a:gd name="T18" fmla="*/ 27 w 482"/>
                <a:gd name="T19" fmla="*/ 2199 h 182"/>
                <a:gd name="T20" fmla="*/ 28 w 482"/>
                <a:gd name="T21" fmla="*/ 1772 h 182"/>
                <a:gd name="T22" fmla="*/ 31 w 482"/>
                <a:gd name="T23" fmla="*/ 1614 h 182"/>
                <a:gd name="T24" fmla="*/ 36 w 482"/>
                <a:gd name="T25" fmla="*/ 1689 h 182"/>
                <a:gd name="T26" fmla="*/ 38 w 482"/>
                <a:gd name="T27" fmla="*/ 1271 h 182"/>
                <a:gd name="T28" fmla="*/ 41 w 482"/>
                <a:gd name="T29" fmla="*/ 590 h 182"/>
                <a:gd name="T30" fmla="*/ 42 w 482"/>
                <a:gd name="T31" fmla="*/ 256 h 182"/>
                <a:gd name="T32" fmla="*/ 45 w 482"/>
                <a:gd name="T33" fmla="*/ 1186 h 182"/>
                <a:gd name="T34" fmla="*/ 47 w 482"/>
                <a:gd name="T35" fmla="*/ 2028 h 182"/>
                <a:gd name="T36" fmla="*/ 50 w 482"/>
                <a:gd name="T37" fmla="*/ 2523 h 182"/>
                <a:gd name="T38" fmla="*/ 52 w 482"/>
                <a:gd name="T39" fmla="*/ 2199 h 182"/>
                <a:gd name="T40" fmla="*/ 55 w 482"/>
                <a:gd name="T41" fmla="*/ 1772 h 182"/>
                <a:gd name="T42" fmla="*/ 58 w 482"/>
                <a:gd name="T43" fmla="*/ 2028 h 182"/>
                <a:gd name="T44" fmla="*/ 61 w 482"/>
                <a:gd name="T45" fmla="*/ 2265 h 182"/>
                <a:gd name="T46" fmla="*/ 64 w 482"/>
                <a:gd name="T47" fmla="*/ 1942 h 182"/>
                <a:gd name="T48" fmla="*/ 68 w 482"/>
                <a:gd name="T49" fmla="*/ 1521 h 182"/>
                <a:gd name="T50" fmla="*/ 69 w 482"/>
                <a:gd name="T51" fmla="*/ 1007 h 182"/>
                <a:gd name="T52" fmla="*/ 73 w 482"/>
                <a:gd name="T53" fmla="*/ 1100 h 182"/>
                <a:gd name="T54" fmla="*/ 77 w 482"/>
                <a:gd name="T55" fmla="*/ 1354 h 182"/>
                <a:gd name="T56" fmla="*/ 79 w 482"/>
                <a:gd name="T57" fmla="*/ 1186 h 182"/>
                <a:gd name="T58" fmla="*/ 86 w 482"/>
                <a:gd name="T59" fmla="*/ 1271 h 182"/>
                <a:gd name="T60" fmla="*/ 88 w 482"/>
                <a:gd name="T61" fmla="*/ 1521 h 182"/>
                <a:gd name="T62" fmla="*/ 92 w 482"/>
                <a:gd name="T63" fmla="*/ 1521 h 182"/>
                <a:gd name="T64" fmla="*/ 95 w 482"/>
                <a:gd name="T65" fmla="*/ 1100 h 182"/>
                <a:gd name="T66" fmla="*/ 96 w 482"/>
                <a:gd name="T67" fmla="*/ 510 h 182"/>
                <a:gd name="T68" fmla="*/ 98 w 482"/>
                <a:gd name="T69" fmla="*/ 176 h 182"/>
                <a:gd name="T70" fmla="*/ 102 w 482"/>
                <a:gd name="T71" fmla="*/ 176 h 182"/>
                <a:gd name="T72" fmla="*/ 106 w 482"/>
                <a:gd name="T73" fmla="*/ 336 h 182"/>
                <a:gd name="T74" fmla="*/ 111 w 482"/>
                <a:gd name="T75" fmla="*/ 336 h 182"/>
                <a:gd name="T76" fmla="*/ 113 w 482"/>
                <a:gd name="T77" fmla="*/ 176 h 182"/>
                <a:gd name="T78" fmla="*/ 118 w 482"/>
                <a:gd name="T79" fmla="*/ 90 h 182"/>
                <a:gd name="T80" fmla="*/ 123 w 482"/>
                <a:gd name="T81" fmla="*/ 427 h 182"/>
                <a:gd name="T82" fmla="*/ 125 w 482"/>
                <a:gd name="T83" fmla="*/ 176 h 1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82"/>
                <a:gd name="T127" fmla="*/ 0 h 182"/>
                <a:gd name="T128" fmla="*/ 482 w 482"/>
                <a:gd name="T129" fmla="*/ 182 h 1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82" h="182">
                  <a:moveTo>
                    <a:pt x="0" y="0"/>
                  </a:moveTo>
                  <a:lnTo>
                    <a:pt x="6" y="6"/>
                  </a:lnTo>
                  <a:lnTo>
                    <a:pt x="6" y="12"/>
                  </a:lnTo>
                  <a:lnTo>
                    <a:pt x="11" y="17"/>
                  </a:lnTo>
                  <a:lnTo>
                    <a:pt x="17" y="23"/>
                  </a:lnTo>
                  <a:lnTo>
                    <a:pt x="23" y="17"/>
                  </a:lnTo>
                  <a:lnTo>
                    <a:pt x="23" y="12"/>
                  </a:lnTo>
                  <a:lnTo>
                    <a:pt x="28" y="6"/>
                  </a:lnTo>
                  <a:lnTo>
                    <a:pt x="34" y="0"/>
                  </a:lnTo>
                  <a:lnTo>
                    <a:pt x="40" y="6"/>
                  </a:lnTo>
                  <a:lnTo>
                    <a:pt x="45" y="12"/>
                  </a:lnTo>
                  <a:lnTo>
                    <a:pt x="45" y="23"/>
                  </a:lnTo>
                  <a:lnTo>
                    <a:pt x="51" y="34"/>
                  </a:lnTo>
                  <a:lnTo>
                    <a:pt x="51" y="46"/>
                  </a:lnTo>
                  <a:lnTo>
                    <a:pt x="57" y="57"/>
                  </a:lnTo>
                  <a:lnTo>
                    <a:pt x="57" y="80"/>
                  </a:lnTo>
                  <a:lnTo>
                    <a:pt x="62" y="91"/>
                  </a:lnTo>
                  <a:lnTo>
                    <a:pt x="62" y="102"/>
                  </a:lnTo>
                  <a:lnTo>
                    <a:pt x="68" y="114"/>
                  </a:lnTo>
                  <a:lnTo>
                    <a:pt x="68" y="125"/>
                  </a:lnTo>
                  <a:lnTo>
                    <a:pt x="74" y="136"/>
                  </a:lnTo>
                  <a:lnTo>
                    <a:pt x="74" y="153"/>
                  </a:lnTo>
                  <a:lnTo>
                    <a:pt x="79" y="165"/>
                  </a:lnTo>
                  <a:lnTo>
                    <a:pt x="79" y="170"/>
                  </a:lnTo>
                  <a:lnTo>
                    <a:pt x="91" y="182"/>
                  </a:lnTo>
                  <a:lnTo>
                    <a:pt x="85" y="182"/>
                  </a:lnTo>
                  <a:lnTo>
                    <a:pt x="91" y="182"/>
                  </a:lnTo>
                  <a:lnTo>
                    <a:pt x="96" y="176"/>
                  </a:lnTo>
                  <a:lnTo>
                    <a:pt x="96" y="159"/>
                  </a:lnTo>
                  <a:lnTo>
                    <a:pt x="102" y="148"/>
                  </a:lnTo>
                  <a:lnTo>
                    <a:pt x="102" y="142"/>
                  </a:lnTo>
                  <a:lnTo>
                    <a:pt x="108" y="131"/>
                  </a:lnTo>
                  <a:lnTo>
                    <a:pt x="108" y="119"/>
                  </a:lnTo>
                  <a:lnTo>
                    <a:pt x="113" y="114"/>
                  </a:lnTo>
                  <a:lnTo>
                    <a:pt x="113" y="102"/>
                  </a:lnTo>
                  <a:lnTo>
                    <a:pt x="119" y="108"/>
                  </a:lnTo>
                  <a:lnTo>
                    <a:pt x="125" y="114"/>
                  </a:lnTo>
                  <a:lnTo>
                    <a:pt x="130" y="114"/>
                  </a:lnTo>
                  <a:lnTo>
                    <a:pt x="136" y="114"/>
                  </a:lnTo>
                  <a:lnTo>
                    <a:pt x="136" y="102"/>
                  </a:lnTo>
                  <a:lnTo>
                    <a:pt x="142" y="97"/>
                  </a:lnTo>
                  <a:lnTo>
                    <a:pt x="142" y="85"/>
                  </a:lnTo>
                  <a:lnTo>
                    <a:pt x="147" y="68"/>
                  </a:lnTo>
                  <a:lnTo>
                    <a:pt x="147" y="51"/>
                  </a:lnTo>
                  <a:lnTo>
                    <a:pt x="153" y="40"/>
                  </a:lnTo>
                  <a:lnTo>
                    <a:pt x="153" y="17"/>
                  </a:lnTo>
                  <a:lnTo>
                    <a:pt x="159" y="12"/>
                  </a:lnTo>
                  <a:lnTo>
                    <a:pt x="164" y="17"/>
                  </a:lnTo>
                  <a:lnTo>
                    <a:pt x="164" y="29"/>
                  </a:lnTo>
                  <a:lnTo>
                    <a:pt x="170" y="40"/>
                  </a:lnTo>
                  <a:lnTo>
                    <a:pt x="170" y="80"/>
                  </a:lnTo>
                  <a:lnTo>
                    <a:pt x="176" y="97"/>
                  </a:lnTo>
                  <a:lnTo>
                    <a:pt x="176" y="119"/>
                  </a:lnTo>
                  <a:lnTo>
                    <a:pt x="181" y="136"/>
                  </a:lnTo>
                  <a:lnTo>
                    <a:pt x="181" y="148"/>
                  </a:lnTo>
                  <a:lnTo>
                    <a:pt x="187" y="159"/>
                  </a:lnTo>
                  <a:lnTo>
                    <a:pt x="187" y="170"/>
                  </a:lnTo>
                  <a:lnTo>
                    <a:pt x="193" y="165"/>
                  </a:lnTo>
                  <a:lnTo>
                    <a:pt x="198" y="159"/>
                  </a:lnTo>
                  <a:lnTo>
                    <a:pt x="198" y="148"/>
                  </a:lnTo>
                  <a:lnTo>
                    <a:pt x="204" y="142"/>
                  </a:lnTo>
                  <a:lnTo>
                    <a:pt x="204" y="125"/>
                  </a:lnTo>
                  <a:lnTo>
                    <a:pt x="210" y="119"/>
                  </a:lnTo>
                  <a:lnTo>
                    <a:pt x="215" y="125"/>
                  </a:lnTo>
                  <a:lnTo>
                    <a:pt x="221" y="131"/>
                  </a:lnTo>
                  <a:lnTo>
                    <a:pt x="221" y="136"/>
                  </a:lnTo>
                  <a:lnTo>
                    <a:pt x="227" y="142"/>
                  </a:lnTo>
                  <a:lnTo>
                    <a:pt x="227" y="153"/>
                  </a:lnTo>
                  <a:lnTo>
                    <a:pt x="232" y="153"/>
                  </a:lnTo>
                  <a:lnTo>
                    <a:pt x="238" y="153"/>
                  </a:lnTo>
                  <a:lnTo>
                    <a:pt x="244" y="148"/>
                  </a:lnTo>
                  <a:lnTo>
                    <a:pt x="244" y="131"/>
                  </a:lnTo>
                  <a:lnTo>
                    <a:pt x="249" y="119"/>
                  </a:lnTo>
                  <a:lnTo>
                    <a:pt x="249" y="108"/>
                  </a:lnTo>
                  <a:lnTo>
                    <a:pt x="255" y="102"/>
                  </a:lnTo>
                  <a:lnTo>
                    <a:pt x="255" y="91"/>
                  </a:lnTo>
                  <a:lnTo>
                    <a:pt x="261" y="85"/>
                  </a:lnTo>
                  <a:lnTo>
                    <a:pt x="261" y="68"/>
                  </a:lnTo>
                  <a:lnTo>
                    <a:pt x="266" y="68"/>
                  </a:lnTo>
                  <a:lnTo>
                    <a:pt x="272" y="68"/>
                  </a:lnTo>
                  <a:lnTo>
                    <a:pt x="278" y="74"/>
                  </a:lnTo>
                  <a:lnTo>
                    <a:pt x="283" y="80"/>
                  </a:lnTo>
                  <a:lnTo>
                    <a:pt x="283" y="85"/>
                  </a:lnTo>
                  <a:lnTo>
                    <a:pt x="289" y="91"/>
                  </a:lnTo>
                  <a:lnTo>
                    <a:pt x="295" y="91"/>
                  </a:lnTo>
                  <a:lnTo>
                    <a:pt x="300" y="85"/>
                  </a:lnTo>
                  <a:lnTo>
                    <a:pt x="306" y="80"/>
                  </a:lnTo>
                  <a:lnTo>
                    <a:pt x="312" y="74"/>
                  </a:lnTo>
                  <a:lnTo>
                    <a:pt x="317" y="80"/>
                  </a:lnTo>
                  <a:lnTo>
                    <a:pt x="323" y="85"/>
                  </a:lnTo>
                  <a:lnTo>
                    <a:pt x="329" y="91"/>
                  </a:lnTo>
                  <a:lnTo>
                    <a:pt x="329" y="97"/>
                  </a:lnTo>
                  <a:lnTo>
                    <a:pt x="334" y="102"/>
                  </a:lnTo>
                  <a:lnTo>
                    <a:pt x="334" y="108"/>
                  </a:lnTo>
                  <a:lnTo>
                    <a:pt x="346" y="108"/>
                  </a:lnTo>
                  <a:lnTo>
                    <a:pt x="346" y="102"/>
                  </a:lnTo>
                  <a:lnTo>
                    <a:pt x="351" y="97"/>
                  </a:lnTo>
                  <a:lnTo>
                    <a:pt x="351" y="85"/>
                  </a:lnTo>
                  <a:lnTo>
                    <a:pt x="357" y="74"/>
                  </a:lnTo>
                  <a:lnTo>
                    <a:pt x="357" y="51"/>
                  </a:lnTo>
                  <a:lnTo>
                    <a:pt x="363" y="40"/>
                  </a:lnTo>
                  <a:lnTo>
                    <a:pt x="363" y="34"/>
                  </a:lnTo>
                  <a:lnTo>
                    <a:pt x="368" y="23"/>
                  </a:lnTo>
                  <a:lnTo>
                    <a:pt x="368" y="17"/>
                  </a:lnTo>
                  <a:lnTo>
                    <a:pt x="374" y="12"/>
                  </a:lnTo>
                  <a:lnTo>
                    <a:pt x="385" y="12"/>
                  </a:lnTo>
                  <a:lnTo>
                    <a:pt x="380" y="12"/>
                  </a:lnTo>
                  <a:lnTo>
                    <a:pt x="385" y="12"/>
                  </a:lnTo>
                  <a:lnTo>
                    <a:pt x="391" y="17"/>
                  </a:lnTo>
                  <a:lnTo>
                    <a:pt x="397" y="23"/>
                  </a:lnTo>
                  <a:lnTo>
                    <a:pt x="402" y="23"/>
                  </a:lnTo>
                  <a:lnTo>
                    <a:pt x="408" y="29"/>
                  </a:lnTo>
                  <a:lnTo>
                    <a:pt x="414" y="29"/>
                  </a:lnTo>
                  <a:lnTo>
                    <a:pt x="419" y="23"/>
                  </a:lnTo>
                  <a:lnTo>
                    <a:pt x="425" y="23"/>
                  </a:lnTo>
                  <a:lnTo>
                    <a:pt x="431" y="17"/>
                  </a:lnTo>
                  <a:lnTo>
                    <a:pt x="431" y="12"/>
                  </a:lnTo>
                  <a:lnTo>
                    <a:pt x="436" y="6"/>
                  </a:lnTo>
                  <a:lnTo>
                    <a:pt x="442" y="6"/>
                  </a:lnTo>
                  <a:lnTo>
                    <a:pt x="448" y="6"/>
                  </a:lnTo>
                  <a:lnTo>
                    <a:pt x="453" y="12"/>
                  </a:lnTo>
                  <a:lnTo>
                    <a:pt x="465" y="23"/>
                  </a:lnTo>
                  <a:lnTo>
                    <a:pt x="465" y="29"/>
                  </a:lnTo>
                  <a:lnTo>
                    <a:pt x="470" y="23"/>
                  </a:lnTo>
                  <a:lnTo>
                    <a:pt x="476" y="17"/>
                  </a:lnTo>
                  <a:lnTo>
                    <a:pt x="476" y="12"/>
                  </a:lnTo>
                  <a:lnTo>
                    <a:pt x="482" y="6"/>
                  </a:lnTo>
                  <a:lnTo>
                    <a:pt x="482" y="0"/>
                  </a:lnTo>
                </a:path>
              </a:pathLst>
            </a:custGeom>
            <a:noFill/>
            <a:ln w="36513">
              <a:solidFill>
                <a:srgbClr val="00FF00"/>
              </a:solidFill>
              <a:prstDash val="solid"/>
              <a:round/>
              <a:headEnd/>
              <a:tailEnd/>
            </a:ln>
          </p:spPr>
          <p:txBody>
            <a:bodyPr/>
            <a:lstStyle/>
            <a:p>
              <a:endParaRPr lang="en-GB"/>
            </a:p>
          </p:txBody>
        </p:sp>
        <p:sp>
          <p:nvSpPr>
            <p:cNvPr id="64" name="Freeform 63"/>
            <p:cNvSpPr>
              <a:spLocks/>
            </p:cNvSpPr>
            <p:nvPr/>
          </p:nvSpPr>
          <p:spPr bwMode="auto">
            <a:xfrm>
              <a:off x="5300" y="1905"/>
              <a:ext cx="77" cy="83"/>
            </a:xfrm>
            <a:custGeom>
              <a:avLst/>
              <a:gdLst>
                <a:gd name="T0" fmla="*/ 0 w 85"/>
                <a:gd name="T1" fmla="*/ 295 h 68"/>
                <a:gd name="T2" fmla="*/ 5 w 85"/>
                <a:gd name="T3" fmla="*/ 238 h 68"/>
                <a:gd name="T4" fmla="*/ 5 w 85"/>
                <a:gd name="T5" fmla="*/ 63 h 68"/>
                <a:gd name="T6" fmla="*/ 5 w 85"/>
                <a:gd name="T7" fmla="*/ 0 h 68"/>
                <a:gd name="T8" fmla="*/ 5 w 85"/>
                <a:gd name="T9" fmla="*/ 63 h 68"/>
                <a:gd name="T10" fmla="*/ 5 w 85"/>
                <a:gd name="T11" fmla="*/ 140 h 68"/>
                <a:gd name="T12" fmla="*/ 5 w 85"/>
                <a:gd name="T13" fmla="*/ 238 h 68"/>
                <a:gd name="T14" fmla="*/ 8 w 85"/>
                <a:gd name="T15" fmla="*/ 295 h 68"/>
                <a:gd name="T16" fmla="*/ 8 w 85"/>
                <a:gd name="T17" fmla="*/ 377 h 68"/>
                <a:gd name="T18" fmla="*/ 10 w 85"/>
                <a:gd name="T19" fmla="*/ 460 h 68"/>
                <a:gd name="T20" fmla="*/ 11 w 85"/>
                <a:gd name="T21" fmla="*/ 527 h 68"/>
                <a:gd name="T22" fmla="*/ 13 w 85"/>
                <a:gd name="T23" fmla="*/ 602 h 68"/>
                <a:gd name="T24" fmla="*/ 14 w 85"/>
                <a:gd name="T25" fmla="*/ 602 h 68"/>
                <a:gd name="T26" fmla="*/ 17 w 85"/>
                <a:gd name="T27" fmla="*/ 736 h 68"/>
                <a:gd name="T28" fmla="*/ 17 w 85"/>
                <a:gd name="T29" fmla="*/ 898 h 68"/>
                <a:gd name="T30" fmla="*/ 19 w 85"/>
                <a:gd name="T31" fmla="*/ 898 h 68"/>
                <a:gd name="T32" fmla="*/ 21 w 85"/>
                <a:gd name="T33" fmla="*/ 898 h 68"/>
                <a:gd name="T34" fmla="*/ 22 w 85"/>
                <a:gd name="T35" fmla="*/ 836 h 68"/>
                <a:gd name="T36" fmla="*/ 22 w 85"/>
                <a:gd name="T37" fmla="*/ 736 h 68"/>
                <a:gd name="T38" fmla="*/ 24 w 85"/>
                <a:gd name="T39" fmla="*/ 685 h 68"/>
                <a:gd name="T40" fmla="*/ 24 w 85"/>
                <a:gd name="T41" fmla="*/ 602 h 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5"/>
                <a:gd name="T64" fmla="*/ 0 h 68"/>
                <a:gd name="T65" fmla="*/ 85 w 85"/>
                <a:gd name="T66" fmla="*/ 68 h 6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5" h="68">
                  <a:moveTo>
                    <a:pt x="0" y="22"/>
                  </a:moveTo>
                  <a:lnTo>
                    <a:pt x="5" y="17"/>
                  </a:lnTo>
                  <a:lnTo>
                    <a:pt x="5" y="5"/>
                  </a:lnTo>
                  <a:lnTo>
                    <a:pt x="11" y="0"/>
                  </a:lnTo>
                  <a:lnTo>
                    <a:pt x="17" y="5"/>
                  </a:lnTo>
                  <a:lnTo>
                    <a:pt x="22" y="11"/>
                  </a:lnTo>
                  <a:lnTo>
                    <a:pt x="22" y="17"/>
                  </a:lnTo>
                  <a:lnTo>
                    <a:pt x="28" y="22"/>
                  </a:lnTo>
                  <a:lnTo>
                    <a:pt x="28" y="28"/>
                  </a:lnTo>
                  <a:lnTo>
                    <a:pt x="34" y="34"/>
                  </a:lnTo>
                  <a:lnTo>
                    <a:pt x="39" y="39"/>
                  </a:lnTo>
                  <a:lnTo>
                    <a:pt x="45" y="45"/>
                  </a:lnTo>
                  <a:lnTo>
                    <a:pt x="51" y="45"/>
                  </a:lnTo>
                  <a:lnTo>
                    <a:pt x="62" y="56"/>
                  </a:lnTo>
                  <a:lnTo>
                    <a:pt x="62" y="68"/>
                  </a:lnTo>
                  <a:lnTo>
                    <a:pt x="68" y="68"/>
                  </a:lnTo>
                  <a:lnTo>
                    <a:pt x="74" y="68"/>
                  </a:lnTo>
                  <a:lnTo>
                    <a:pt x="79" y="62"/>
                  </a:lnTo>
                  <a:lnTo>
                    <a:pt x="79" y="56"/>
                  </a:lnTo>
                  <a:lnTo>
                    <a:pt x="85" y="51"/>
                  </a:lnTo>
                  <a:lnTo>
                    <a:pt x="85" y="45"/>
                  </a:lnTo>
                </a:path>
              </a:pathLst>
            </a:custGeom>
            <a:noFill/>
            <a:ln w="36513">
              <a:solidFill>
                <a:srgbClr val="00FF00"/>
              </a:solidFill>
              <a:prstDash val="solid"/>
              <a:round/>
              <a:headEnd/>
              <a:tailEnd/>
            </a:ln>
          </p:spPr>
          <p:txBody>
            <a:bodyPr/>
            <a:lstStyle/>
            <a:p>
              <a:endParaRPr lang="en-GB"/>
            </a:p>
          </p:txBody>
        </p:sp>
      </p:grpSp>
      <p:grpSp>
        <p:nvGrpSpPr>
          <p:cNvPr id="65" name="Group 64"/>
          <p:cNvGrpSpPr>
            <a:grpSpLocks/>
          </p:cNvGrpSpPr>
          <p:nvPr/>
        </p:nvGrpSpPr>
        <p:grpSpPr bwMode="auto">
          <a:xfrm>
            <a:off x="901700" y="4062413"/>
            <a:ext cx="3957638" cy="2433637"/>
            <a:chOff x="568" y="2383"/>
            <a:chExt cx="2493" cy="1533"/>
          </a:xfrm>
        </p:grpSpPr>
        <p:sp>
          <p:nvSpPr>
            <p:cNvPr id="66" name="AutoShape 65"/>
            <p:cNvSpPr>
              <a:spLocks noChangeAspect="1" noChangeArrowheads="1" noTextEdit="1"/>
            </p:cNvSpPr>
            <p:nvPr/>
          </p:nvSpPr>
          <p:spPr bwMode="auto">
            <a:xfrm>
              <a:off x="568" y="2508"/>
              <a:ext cx="2493" cy="1408"/>
            </a:xfrm>
            <a:prstGeom prst="rect">
              <a:avLst/>
            </a:prstGeom>
            <a:noFill/>
            <a:ln w="9525">
              <a:noFill/>
              <a:miter lim="800000"/>
              <a:headEnd/>
              <a:tailEnd/>
            </a:ln>
          </p:spPr>
          <p:txBody>
            <a:bodyPr/>
            <a:lstStyle/>
            <a:p>
              <a:endParaRPr lang="en-GB"/>
            </a:p>
          </p:txBody>
        </p:sp>
        <p:sp>
          <p:nvSpPr>
            <p:cNvPr id="67" name="Rectangle 66"/>
            <p:cNvSpPr>
              <a:spLocks noChangeArrowheads="1"/>
            </p:cNvSpPr>
            <p:nvPr/>
          </p:nvSpPr>
          <p:spPr bwMode="auto">
            <a:xfrm>
              <a:off x="889" y="2423"/>
              <a:ext cx="1936" cy="1147"/>
            </a:xfrm>
            <a:prstGeom prst="rect">
              <a:avLst/>
            </a:prstGeom>
            <a:noFill/>
            <a:ln w="0">
              <a:solidFill>
                <a:srgbClr val="FFFFFF"/>
              </a:solidFill>
              <a:miter lim="800000"/>
              <a:headEnd/>
              <a:tailEnd/>
            </a:ln>
          </p:spPr>
          <p:txBody>
            <a:bodyPr/>
            <a:lstStyle/>
            <a:p>
              <a:endParaRPr lang="en-GB"/>
            </a:p>
          </p:txBody>
        </p:sp>
        <p:sp>
          <p:nvSpPr>
            <p:cNvPr id="68" name="Line 67"/>
            <p:cNvSpPr>
              <a:spLocks noChangeShapeType="1"/>
            </p:cNvSpPr>
            <p:nvPr/>
          </p:nvSpPr>
          <p:spPr bwMode="auto">
            <a:xfrm>
              <a:off x="889" y="2423"/>
              <a:ext cx="1936" cy="1"/>
            </a:xfrm>
            <a:prstGeom prst="line">
              <a:avLst/>
            </a:prstGeom>
            <a:noFill/>
            <a:ln w="0">
              <a:solidFill>
                <a:srgbClr val="000000"/>
              </a:solidFill>
              <a:round/>
              <a:headEnd/>
              <a:tailEnd/>
            </a:ln>
          </p:spPr>
          <p:txBody>
            <a:bodyPr/>
            <a:lstStyle/>
            <a:p>
              <a:endParaRPr lang="en-GB"/>
            </a:p>
          </p:txBody>
        </p:sp>
        <p:sp>
          <p:nvSpPr>
            <p:cNvPr id="69" name="Line 68"/>
            <p:cNvSpPr>
              <a:spLocks noChangeShapeType="1"/>
            </p:cNvSpPr>
            <p:nvPr/>
          </p:nvSpPr>
          <p:spPr bwMode="auto">
            <a:xfrm>
              <a:off x="889" y="3570"/>
              <a:ext cx="1936" cy="1"/>
            </a:xfrm>
            <a:prstGeom prst="line">
              <a:avLst/>
            </a:prstGeom>
            <a:noFill/>
            <a:ln w="0">
              <a:solidFill>
                <a:srgbClr val="000000"/>
              </a:solidFill>
              <a:round/>
              <a:headEnd/>
              <a:tailEnd/>
            </a:ln>
          </p:spPr>
          <p:txBody>
            <a:bodyPr/>
            <a:lstStyle/>
            <a:p>
              <a:endParaRPr lang="en-GB"/>
            </a:p>
          </p:txBody>
        </p:sp>
        <p:sp>
          <p:nvSpPr>
            <p:cNvPr id="70" name="Line 69"/>
            <p:cNvSpPr>
              <a:spLocks noChangeShapeType="1"/>
            </p:cNvSpPr>
            <p:nvPr/>
          </p:nvSpPr>
          <p:spPr bwMode="auto">
            <a:xfrm flipV="1">
              <a:off x="2825" y="2423"/>
              <a:ext cx="1" cy="1147"/>
            </a:xfrm>
            <a:prstGeom prst="line">
              <a:avLst/>
            </a:prstGeom>
            <a:noFill/>
            <a:ln w="0">
              <a:solidFill>
                <a:srgbClr val="000000"/>
              </a:solidFill>
              <a:round/>
              <a:headEnd/>
              <a:tailEnd/>
            </a:ln>
          </p:spPr>
          <p:txBody>
            <a:bodyPr/>
            <a:lstStyle/>
            <a:p>
              <a:endParaRPr lang="en-GB"/>
            </a:p>
          </p:txBody>
        </p:sp>
        <p:sp>
          <p:nvSpPr>
            <p:cNvPr id="71" name="Line 70"/>
            <p:cNvSpPr>
              <a:spLocks noChangeShapeType="1"/>
            </p:cNvSpPr>
            <p:nvPr/>
          </p:nvSpPr>
          <p:spPr bwMode="auto">
            <a:xfrm flipV="1">
              <a:off x="889" y="2423"/>
              <a:ext cx="1" cy="1147"/>
            </a:xfrm>
            <a:prstGeom prst="line">
              <a:avLst/>
            </a:prstGeom>
            <a:noFill/>
            <a:ln w="0">
              <a:solidFill>
                <a:srgbClr val="000000"/>
              </a:solidFill>
              <a:round/>
              <a:headEnd/>
              <a:tailEnd/>
            </a:ln>
          </p:spPr>
          <p:txBody>
            <a:bodyPr/>
            <a:lstStyle/>
            <a:p>
              <a:endParaRPr lang="en-GB"/>
            </a:p>
          </p:txBody>
        </p:sp>
        <p:sp>
          <p:nvSpPr>
            <p:cNvPr id="72" name="Line 71"/>
            <p:cNvSpPr>
              <a:spLocks noChangeShapeType="1"/>
            </p:cNvSpPr>
            <p:nvPr/>
          </p:nvSpPr>
          <p:spPr bwMode="auto">
            <a:xfrm>
              <a:off x="889" y="3570"/>
              <a:ext cx="1936" cy="1"/>
            </a:xfrm>
            <a:prstGeom prst="line">
              <a:avLst/>
            </a:prstGeom>
            <a:noFill/>
            <a:ln w="0">
              <a:solidFill>
                <a:srgbClr val="000000"/>
              </a:solidFill>
              <a:round/>
              <a:headEnd/>
              <a:tailEnd/>
            </a:ln>
          </p:spPr>
          <p:txBody>
            <a:bodyPr/>
            <a:lstStyle/>
            <a:p>
              <a:endParaRPr lang="en-GB"/>
            </a:p>
          </p:txBody>
        </p:sp>
        <p:sp>
          <p:nvSpPr>
            <p:cNvPr id="73" name="Line 72"/>
            <p:cNvSpPr>
              <a:spLocks noChangeShapeType="1"/>
            </p:cNvSpPr>
            <p:nvPr/>
          </p:nvSpPr>
          <p:spPr bwMode="auto">
            <a:xfrm flipV="1">
              <a:off x="889" y="2423"/>
              <a:ext cx="1" cy="1147"/>
            </a:xfrm>
            <a:prstGeom prst="line">
              <a:avLst/>
            </a:prstGeom>
            <a:noFill/>
            <a:ln w="0">
              <a:solidFill>
                <a:srgbClr val="000000"/>
              </a:solidFill>
              <a:round/>
              <a:headEnd/>
              <a:tailEnd/>
            </a:ln>
          </p:spPr>
          <p:txBody>
            <a:bodyPr/>
            <a:lstStyle/>
            <a:p>
              <a:endParaRPr lang="en-GB"/>
            </a:p>
          </p:txBody>
        </p:sp>
        <p:sp>
          <p:nvSpPr>
            <p:cNvPr id="74" name="Line 73"/>
            <p:cNvSpPr>
              <a:spLocks noChangeShapeType="1"/>
            </p:cNvSpPr>
            <p:nvPr/>
          </p:nvSpPr>
          <p:spPr bwMode="auto">
            <a:xfrm flipV="1">
              <a:off x="889" y="3553"/>
              <a:ext cx="1" cy="17"/>
            </a:xfrm>
            <a:prstGeom prst="line">
              <a:avLst/>
            </a:prstGeom>
            <a:noFill/>
            <a:ln w="0">
              <a:solidFill>
                <a:srgbClr val="000000"/>
              </a:solidFill>
              <a:round/>
              <a:headEnd/>
              <a:tailEnd/>
            </a:ln>
          </p:spPr>
          <p:txBody>
            <a:bodyPr/>
            <a:lstStyle/>
            <a:p>
              <a:endParaRPr lang="en-GB"/>
            </a:p>
          </p:txBody>
        </p:sp>
        <p:sp>
          <p:nvSpPr>
            <p:cNvPr id="75" name="Line 74"/>
            <p:cNvSpPr>
              <a:spLocks noChangeShapeType="1"/>
            </p:cNvSpPr>
            <p:nvPr/>
          </p:nvSpPr>
          <p:spPr bwMode="auto">
            <a:xfrm>
              <a:off x="889" y="2423"/>
              <a:ext cx="1" cy="14"/>
            </a:xfrm>
            <a:prstGeom prst="line">
              <a:avLst/>
            </a:prstGeom>
            <a:noFill/>
            <a:ln w="0">
              <a:solidFill>
                <a:srgbClr val="000000"/>
              </a:solidFill>
              <a:round/>
              <a:headEnd/>
              <a:tailEnd/>
            </a:ln>
          </p:spPr>
          <p:txBody>
            <a:bodyPr/>
            <a:lstStyle/>
            <a:p>
              <a:endParaRPr lang="en-GB"/>
            </a:p>
          </p:txBody>
        </p:sp>
        <p:sp>
          <p:nvSpPr>
            <p:cNvPr id="76" name="Rectangle 75"/>
            <p:cNvSpPr>
              <a:spLocks noChangeArrowheads="1"/>
            </p:cNvSpPr>
            <p:nvPr/>
          </p:nvSpPr>
          <p:spPr bwMode="auto">
            <a:xfrm>
              <a:off x="782" y="3580"/>
              <a:ext cx="159" cy="96"/>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rPr>
                <a:t>-500</a:t>
              </a:r>
            </a:p>
          </p:txBody>
        </p:sp>
        <p:sp>
          <p:nvSpPr>
            <p:cNvPr id="77" name="Line 76"/>
            <p:cNvSpPr>
              <a:spLocks noChangeShapeType="1"/>
            </p:cNvSpPr>
            <p:nvPr/>
          </p:nvSpPr>
          <p:spPr bwMode="auto">
            <a:xfrm flipV="1">
              <a:off x="1374" y="3553"/>
              <a:ext cx="1" cy="17"/>
            </a:xfrm>
            <a:prstGeom prst="line">
              <a:avLst/>
            </a:prstGeom>
            <a:noFill/>
            <a:ln w="0">
              <a:solidFill>
                <a:srgbClr val="000000"/>
              </a:solidFill>
              <a:round/>
              <a:headEnd/>
              <a:tailEnd/>
            </a:ln>
          </p:spPr>
          <p:txBody>
            <a:bodyPr/>
            <a:lstStyle/>
            <a:p>
              <a:endParaRPr lang="en-GB"/>
            </a:p>
          </p:txBody>
        </p:sp>
        <p:sp>
          <p:nvSpPr>
            <p:cNvPr id="78" name="Line 77"/>
            <p:cNvSpPr>
              <a:spLocks noChangeShapeType="1"/>
            </p:cNvSpPr>
            <p:nvPr/>
          </p:nvSpPr>
          <p:spPr bwMode="auto">
            <a:xfrm>
              <a:off x="1374" y="2423"/>
              <a:ext cx="1" cy="14"/>
            </a:xfrm>
            <a:prstGeom prst="line">
              <a:avLst/>
            </a:prstGeom>
            <a:noFill/>
            <a:ln w="0">
              <a:solidFill>
                <a:srgbClr val="000000"/>
              </a:solidFill>
              <a:round/>
              <a:headEnd/>
              <a:tailEnd/>
            </a:ln>
          </p:spPr>
          <p:txBody>
            <a:bodyPr/>
            <a:lstStyle/>
            <a:p>
              <a:endParaRPr lang="en-GB"/>
            </a:p>
          </p:txBody>
        </p:sp>
        <p:sp>
          <p:nvSpPr>
            <p:cNvPr id="79" name="Rectangle 78"/>
            <p:cNvSpPr>
              <a:spLocks noChangeArrowheads="1"/>
            </p:cNvSpPr>
            <p:nvPr/>
          </p:nvSpPr>
          <p:spPr bwMode="auto">
            <a:xfrm>
              <a:off x="1347" y="3580"/>
              <a:ext cx="44" cy="96"/>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rPr>
                <a:t>0</a:t>
              </a:r>
            </a:p>
          </p:txBody>
        </p:sp>
        <p:sp>
          <p:nvSpPr>
            <p:cNvPr id="80" name="Line 79"/>
            <p:cNvSpPr>
              <a:spLocks noChangeShapeType="1"/>
            </p:cNvSpPr>
            <p:nvPr/>
          </p:nvSpPr>
          <p:spPr bwMode="auto">
            <a:xfrm flipV="1">
              <a:off x="1859" y="3553"/>
              <a:ext cx="1" cy="17"/>
            </a:xfrm>
            <a:prstGeom prst="line">
              <a:avLst/>
            </a:prstGeom>
            <a:noFill/>
            <a:ln w="0">
              <a:solidFill>
                <a:srgbClr val="000000"/>
              </a:solidFill>
              <a:round/>
              <a:headEnd/>
              <a:tailEnd/>
            </a:ln>
          </p:spPr>
          <p:txBody>
            <a:bodyPr/>
            <a:lstStyle/>
            <a:p>
              <a:endParaRPr lang="en-GB"/>
            </a:p>
          </p:txBody>
        </p:sp>
        <p:sp>
          <p:nvSpPr>
            <p:cNvPr id="81" name="Line 80"/>
            <p:cNvSpPr>
              <a:spLocks noChangeShapeType="1"/>
            </p:cNvSpPr>
            <p:nvPr/>
          </p:nvSpPr>
          <p:spPr bwMode="auto">
            <a:xfrm>
              <a:off x="1859" y="2423"/>
              <a:ext cx="1" cy="14"/>
            </a:xfrm>
            <a:prstGeom prst="line">
              <a:avLst/>
            </a:prstGeom>
            <a:noFill/>
            <a:ln w="0">
              <a:solidFill>
                <a:srgbClr val="000000"/>
              </a:solidFill>
              <a:round/>
              <a:headEnd/>
              <a:tailEnd/>
            </a:ln>
          </p:spPr>
          <p:txBody>
            <a:bodyPr/>
            <a:lstStyle/>
            <a:p>
              <a:endParaRPr lang="en-GB"/>
            </a:p>
          </p:txBody>
        </p:sp>
        <p:sp>
          <p:nvSpPr>
            <p:cNvPr id="82" name="Rectangle 81"/>
            <p:cNvSpPr>
              <a:spLocks noChangeArrowheads="1"/>
            </p:cNvSpPr>
            <p:nvPr/>
          </p:nvSpPr>
          <p:spPr bwMode="auto">
            <a:xfrm>
              <a:off x="1779" y="3580"/>
              <a:ext cx="132" cy="96"/>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rPr>
                <a:t>500</a:t>
              </a:r>
            </a:p>
          </p:txBody>
        </p:sp>
        <p:sp>
          <p:nvSpPr>
            <p:cNvPr id="83" name="Line 82"/>
            <p:cNvSpPr>
              <a:spLocks noChangeShapeType="1"/>
            </p:cNvSpPr>
            <p:nvPr/>
          </p:nvSpPr>
          <p:spPr bwMode="auto">
            <a:xfrm flipV="1">
              <a:off x="2340" y="3553"/>
              <a:ext cx="1" cy="17"/>
            </a:xfrm>
            <a:prstGeom prst="line">
              <a:avLst/>
            </a:prstGeom>
            <a:noFill/>
            <a:ln w="0">
              <a:solidFill>
                <a:srgbClr val="000000"/>
              </a:solidFill>
              <a:round/>
              <a:headEnd/>
              <a:tailEnd/>
            </a:ln>
          </p:spPr>
          <p:txBody>
            <a:bodyPr/>
            <a:lstStyle/>
            <a:p>
              <a:endParaRPr lang="en-GB"/>
            </a:p>
          </p:txBody>
        </p:sp>
        <p:sp>
          <p:nvSpPr>
            <p:cNvPr id="84" name="Line 83"/>
            <p:cNvSpPr>
              <a:spLocks noChangeShapeType="1"/>
            </p:cNvSpPr>
            <p:nvPr/>
          </p:nvSpPr>
          <p:spPr bwMode="auto">
            <a:xfrm>
              <a:off x="2340" y="2423"/>
              <a:ext cx="1" cy="14"/>
            </a:xfrm>
            <a:prstGeom prst="line">
              <a:avLst/>
            </a:prstGeom>
            <a:noFill/>
            <a:ln w="0">
              <a:solidFill>
                <a:srgbClr val="000000"/>
              </a:solidFill>
              <a:round/>
              <a:headEnd/>
              <a:tailEnd/>
            </a:ln>
          </p:spPr>
          <p:txBody>
            <a:bodyPr/>
            <a:lstStyle/>
            <a:p>
              <a:endParaRPr lang="en-GB"/>
            </a:p>
          </p:txBody>
        </p:sp>
        <p:sp>
          <p:nvSpPr>
            <p:cNvPr id="85" name="Rectangle 84"/>
            <p:cNvSpPr>
              <a:spLocks noChangeArrowheads="1"/>
            </p:cNvSpPr>
            <p:nvPr/>
          </p:nvSpPr>
          <p:spPr bwMode="auto">
            <a:xfrm>
              <a:off x="2233" y="3580"/>
              <a:ext cx="176" cy="96"/>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rPr>
                <a:t>1000</a:t>
              </a:r>
            </a:p>
          </p:txBody>
        </p:sp>
        <p:sp>
          <p:nvSpPr>
            <p:cNvPr id="86" name="Line 85"/>
            <p:cNvSpPr>
              <a:spLocks noChangeShapeType="1"/>
            </p:cNvSpPr>
            <p:nvPr/>
          </p:nvSpPr>
          <p:spPr bwMode="auto">
            <a:xfrm flipV="1">
              <a:off x="2825" y="3553"/>
              <a:ext cx="1" cy="17"/>
            </a:xfrm>
            <a:prstGeom prst="line">
              <a:avLst/>
            </a:prstGeom>
            <a:noFill/>
            <a:ln w="0">
              <a:solidFill>
                <a:srgbClr val="000000"/>
              </a:solidFill>
              <a:round/>
              <a:headEnd/>
              <a:tailEnd/>
            </a:ln>
          </p:spPr>
          <p:txBody>
            <a:bodyPr/>
            <a:lstStyle/>
            <a:p>
              <a:endParaRPr lang="en-GB"/>
            </a:p>
          </p:txBody>
        </p:sp>
        <p:sp>
          <p:nvSpPr>
            <p:cNvPr id="87" name="Line 86"/>
            <p:cNvSpPr>
              <a:spLocks noChangeShapeType="1"/>
            </p:cNvSpPr>
            <p:nvPr/>
          </p:nvSpPr>
          <p:spPr bwMode="auto">
            <a:xfrm>
              <a:off x="2825" y="2423"/>
              <a:ext cx="1" cy="14"/>
            </a:xfrm>
            <a:prstGeom prst="line">
              <a:avLst/>
            </a:prstGeom>
            <a:noFill/>
            <a:ln w="0">
              <a:solidFill>
                <a:srgbClr val="000000"/>
              </a:solidFill>
              <a:round/>
              <a:headEnd/>
              <a:tailEnd/>
            </a:ln>
          </p:spPr>
          <p:txBody>
            <a:bodyPr/>
            <a:lstStyle/>
            <a:p>
              <a:endParaRPr lang="en-GB"/>
            </a:p>
          </p:txBody>
        </p:sp>
        <p:sp>
          <p:nvSpPr>
            <p:cNvPr id="88" name="Rectangle 87"/>
            <p:cNvSpPr>
              <a:spLocks noChangeArrowheads="1"/>
            </p:cNvSpPr>
            <p:nvPr/>
          </p:nvSpPr>
          <p:spPr bwMode="auto">
            <a:xfrm>
              <a:off x="2718" y="3580"/>
              <a:ext cx="176" cy="96"/>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rPr>
                <a:t>1500</a:t>
              </a:r>
            </a:p>
          </p:txBody>
        </p:sp>
        <p:sp>
          <p:nvSpPr>
            <p:cNvPr id="89" name="Line 88"/>
            <p:cNvSpPr>
              <a:spLocks noChangeShapeType="1"/>
            </p:cNvSpPr>
            <p:nvPr/>
          </p:nvSpPr>
          <p:spPr bwMode="auto">
            <a:xfrm>
              <a:off x="889" y="3570"/>
              <a:ext cx="22" cy="1"/>
            </a:xfrm>
            <a:prstGeom prst="line">
              <a:avLst/>
            </a:prstGeom>
            <a:noFill/>
            <a:ln w="0">
              <a:solidFill>
                <a:srgbClr val="000000"/>
              </a:solidFill>
              <a:round/>
              <a:headEnd/>
              <a:tailEnd/>
            </a:ln>
          </p:spPr>
          <p:txBody>
            <a:bodyPr/>
            <a:lstStyle/>
            <a:p>
              <a:endParaRPr lang="en-GB"/>
            </a:p>
          </p:txBody>
        </p:sp>
        <p:sp>
          <p:nvSpPr>
            <p:cNvPr id="90" name="Line 89"/>
            <p:cNvSpPr>
              <a:spLocks noChangeShapeType="1"/>
            </p:cNvSpPr>
            <p:nvPr/>
          </p:nvSpPr>
          <p:spPr bwMode="auto">
            <a:xfrm flipH="1">
              <a:off x="2803" y="3570"/>
              <a:ext cx="22" cy="1"/>
            </a:xfrm>
            <a:prstGeom prst="line">
              <a:avLst/>
            </a:prstGeom>
            <a:noFill/>
            <a:ln w="0">
              <a:solidFill>
                <a:srgbClr val="000000"/>
              </a:solidFill>
              <a:round/>
              <a:headEnd/>
              <a:tailEnd/>
            </a:ln>
          </p:spPr>
          <p:txBody>
            <a:bodyPr/>
            <a:lstStyle/>
            <a:p>
              <a:endParaRPr lang="en-GB"/>
            </a:p>
          </p:txBody>
        </p:sp>
        <p:sp>
          <p:nvSpPr>
            <p:cNvPr id="91" name="Rectangle 90"/>
            <p:cNvSpPr>
              <a:spLocks noChangeArrowheads="1"/>
            </p:cNvSpPr>
            <p:nvPr/>
          </p:nvSpPr>
          <p:spPr bwMode="auto">
            <a:xfrm>
              <a:off x="822" y="3530"/>
              <a:ext cx="44" cy="96"/>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rPr>
                <a:t>8</a:t>
              </a:r>
            </a:p>
          </p:txBody>
        </p:sp>
        <p:sp>
          <p:nvSpPr>
            <p:cNvPr id="92" name="Line 91"/>
            <p:cNvSpPr>
              <a:spLocks noChangeShapeType="1"/>
            </p:cNvSpPr>
            <p:nvPr/>
          </p:nvSpPr>
          <p:spPr bwMode="auto">
            <a:xfrm>
              <a:off x="889" y="3406"/>
              <a:ext cx="22" cy="1"/>
            </a:xfrm>
            <a:prstGeom prst="line">
              <a:avLst/>
            </a:prstGeom>
            <a:noFill/>
            <a:ln w="0">
              <a:solidFill>
                <a:srgbClr val="000000"/>
              </a:solidFill>
              <a:round/>
              <a:headEnd/>
              <a:tailEnd/>
            </a:ln>
          </p:spPr>
          <p:txBody>
            <a:bodyPr/>
            <a:lstStyle/>
            <a:p>
              <a:endParaRPr lang="en-GB"/>
            </a:p>
          </p:txBody>
        </p:sp>
        <p:sp>
          <p:nvSpPr>
            <p:cNvPr id="93" name="Line 92"/>
            <p:cNvSpPr>
              <a:spLocks noChangeShapeType="1"/>
            </p:cNvSpPr>
            <p:nvPr/>
          </p:nvSpPr>
          <p:spPr bwMode="auto">
            <a:xfrm flipH="1">
              <a:off x="2803" y="3406"/>
              <a:ext cx="22" cy="1"/>
            </a:xfrm>
            <a:prstGeom prst="line">
              <a:avLst/>
            </a:prstGeom>
            <a:noFill/>
            <a:ln w="0">
              <a:solidFill>
                <a:srgbClr val="000000"/>
              </a:solidFill>
              <a:round/>
              <a:headEnd/>
              <a:tailEnd/>
            </a:ln>
          </p:spPr>
          <p:txBody>
            <a:bodyPr/>
            <a:lstStyle/>
            <a:p>
              <a:endParaRPr lang="en-GB"/>
            </a:p>
          </p:txBody>
        </p:sp>
        <p:sp>
          <p:nvSpPr>
            <p:cNvPr id="94" name="Rectangle 93"/>
            <p:cNvSpPr>
              <a:spLocks noChangeArrowheads="1"/>
            </p:cNvSpPr>
            <p:nvPr/>
          </p:nvSpPr>
          <p:spPr bwMode="auto">
            <a:xfrm>
              <a:off x="822" y="3365"/>
              <a:ext cx="44" cy="96"/>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rPr>
                <a:t>6</a:t>
              </a:r>
            </a:p>
          </p:txBody>
        </p:sp>
        <p:sp>
          <p:nvSpPr>
            <p:cNvPr id="95" name="Line 94"/>
            <p:cNvSpPr>
              <a:spLocks noChangeShapeType="1"/>
            </p:cNvSpPr>
            <p:nvPr/>
          </p:nvSpPr>
          <p:spPr bwMode="auto">
            <a:xfrm>
              <a:off x="889" y="3241"/>
              <a:ext cx="22" cy="1"/>
            </a:xfrm>
            <a:prstGeom prst="line">
              <a:avLst/>
            </a:prstGeom>
            <a:noFill/>
            <a:ln w="0">
              <a:solidFill>
                <a:srgbClr val="000000"/>
              </a:solidFill>
              <a:round/>
              <a:headEnd/>
              <a:tailEnd/>
            </a:ln>
          </p:spPr>
          <p:txBody>
            <a:bodyPr/>
            <a:lstStyle/>
            <a:p>
              <a:endParaRPr lang="en-GB"/>
            </a:p>
          </p:txBody>
        </p:sp>
        <p:sp>
          <p:nvSpPr>
            <p:cNvPr id="96" name="Line 95"/>
            <p:cNvSpPr>
              <a:spLocks noChangeShapeType="1"/>
            </p:cNvSpPr>
            <p:nvPr/>
          </p:nvSpPr>
          <p:spPr bwMode="auto">
            <a:xfrm flipH="1">
              <a:off x="2803" y="3241"/>
              <a:ext cx="22" cy="1"/>
            </a:xfrm>
            <a:prstGeom prst="line">
              <a:avLst/>
            </a:prstGeom>
            <a:noFill/>
            <a:ln w="0">
              <a:solidFill>
                <a:srgbClr val="000000"/>
              </a:solidFill>
              <a:round/>
              <a:headEnd/>
              <a:tailEnd/>
            </a:ln>
          </p:spPr>
          <p:txBody>
            <a:bodyPr/>
            <a:lstStyle/>
            <a:p>
              <a:endParaRPr lang="en-GB"/>
            </a:p>
          </p:txBody>
        </p:sp>
        <p:sp>
          <p:nvSpPr>
            <p:cNvPr id="97" name="Rectangle 96"/>
            <p:cNvSpPr>
              <a:spLocks noChangeArrowheads="1"/>
            </p:cNvSpPr>
            <p:nvPr/>
          </p:nvSpPr>
          <p:spPr bwMode="auto">
            <a:xfrm>
              <a:off x="822" y="3201"/>
              <a:ext cx="44" cy="96"/>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rPr>
                <a:t>4</a:t>
              </a:r>
            </a:p>
          </p:txBody>
        </p:sp>
        <p:sp>
          <p:nvSpPr>
            <p:cNvPr id="98" name="Line 97"/>
            <p:cNvSpPr>
              <a:spLocks noChangeShapeType="1"/>
            </p:cNvSpPr>
            <p:nvPr/>
          </p:nvSpPr>
          <p:spPr bwMode="auto">
            <a:xfrm>
              <a:off x="889" y="3077"/>
              <a:ext cx="22" cy="1"/>
            </a:xfrm>
            <a:prstGeom prst="line">
              <a:avLst/>
            </a:prstGeom>
            <a:noFill/>
            <a:ln w="0">
              <a:solidFill>
                <a:srgbClr val="000000"/>
              </a:solidFill>
              <a:round/>
              <a:headEnd/>
              <a:tailEnd/>
            </a:ln>
          </p:spPr>
          <p:txBody>
            <a:bodyPr/>
            <a:lstStyle/>
            <a:p>
              <a:endParaRPr lang="en-GB"/>
            </a:p>
          </p:txBody>
        </p:sp>
        <p:sp>
          <p:nvSpPr>
            <p:cNvPr id="99" name="Line 98"/>
            <p:cNvSpPr>
              <a:spLocks noChangeShapeType="1"/>
            </p:cNvSpPr>
            <p:nvPr/>
          </p:nvSpPr>
          <p:spPr bwMode="auto">
            <a:xfrm flipH="1">
              <a:off x="2803" y="3077"/>
              <a:ext cx="22" cy="1"/>
            </a:xfrm>
            <a:prstGeom prst="line">
              <a:avLst/>
            </a:prstGeom>
            <a:noFill/>
            <a:ln w="0">
              <a:solidFill>
                <a:srgbClr val="000000"/>
              </a:solidFill>
              <a:round/>
              <a:headEnd/>
              <a:tailEnd/>
            </a:ln>
          </p:spPr>
          <p:txBody>
            <a:bodyPr/>
            <a:lstStyle/>
            <a:p>
              <a:endParaRPr lang="en-GB"/>
            </a:p>
          </p:txBody>
        </p:sp>
        <p:sp>
          <p:nvSpPr>
            <p:cNvPr id="100" name="Rectangle 99"/>
            <p:cNvSpPr>
              <a:spLocks noChangeArrowheads="1"/>
            </p:cNvSpPr>
            <p:nvPr/>
          </p:nvSpPr>
          <p:spPr bwMode="auto">
            <a:xfrm>
              <a:off x="822" y="3037"/>
              <a:ext cx="44" cy="96"/>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rPr>
                <a:t>2</a:t>
              </a:r>
            </a:p>
          </p:txBody>
        </p:sp>
        <p:sp>
          <p:nvSpPr>
            <p:cNvPr id="101" name="Line 100"/>
            <p:cNvSpPr>
              <a:spLocks noChangeShapeType="1"/>
            </p:cNvSpPr>
            <p:nvPr/>
          </p:nvSpPr>
          <p:spPr bwMode="auto">
            <a:xfrm>
              <a:off x="889" y="2913"/>
              <a:ext cx="22" cy="1"/>
            </a:xfrm>
            <a:prstGeom prst="line">
              <a:avLst/>
            </a:prstGeom>
            <a:noFill/>
            <a:ln w="0">
              <a:solidFill>
                <a:srgbClr val="000000"/>
              </a:solidFill>
              <a:round/>
              <a:headEnd/>
              <a:tailEnd/>
            </a:ln>
          </p:spPr>
          <p:txBody>
            <a:bodyPr/>
            <a:lstStyle/>
            <a:p>
              <a:endParaRPr lang="en-GB"/>
            </a:p>
          </p:txBody>
        </p:sp>
        <p:sp>
          <p:nvSpPr>
            <p:cNvPr id="102" name="Line 101"/>
            <p:cNvSpPr>
              <a:spLocks noChangeShapeType="1"/>
            </p:cNvSpPr>
            <p:nvPr/>
          </p:nvSpPr>
          <p:spPr bwMode="auto">
            <a:xfrm flipH="1">
              <a:off x="2803" y="2913"/>
              <a:ext cx="22" cy="1"/>
            </a:xfrm>
            <a:prstGeom prst="line">
              <a:avLst/>
            </a:prstGeom>
            <a:noFill/>
            <a:ln w="0">
              <a:solidFill>
                <a:srgbClr val="000000"/>
              </a:solidFill>
              <a:round/>
              <a:headEnd/>
              <a:tailEnd/>
            </a:ln>
          </p:spPr>
          <p:txBody>
            <a:bodyPr/>
            <a:lstStyle/>
            <a:p>
              <a:endParaRPr lang="en-GB"/>
            </a:p>
          </p:txBody>
        </p:sp>
        <p:sp>
          <p:nvSpPr>
            <p:cNvPr id="103" name="Rectangle 102"/>
            <p:cNvSpPr>
              <a:spLocks noChangeArrowheads="1"/>
            </p:cNvSpPr>
            <p:nvPr/>
          </p:nvSpPr>
          <p:spPr bwMode="auto">
            <a:xfrm>
              <a:off x="795" y="2872"/>
              <a:ext cx="60" cy="86"/>
            </a:xfrm>
            <a:prstGeom prst="rect">
              <a:avLst/>
            </a:prstGeom>
            <a:noFill/>
            <a:ln w="9525">
              <a:noFill/>
              <a:miter lim="800000"/>
              <a:headEnd/>
              <a:tailEnd/>
            </a:ln>
          </p:spPr>
          <p:txBody>
            <a:bodyPr wrap="none" lIns="0" tIns="0" rIns="0" bIns="0">
              <a:spAutoFit/>
            </a:bodyPr>
            <a:lstStyle/>
            <a:p>
              <a:pPr algn="l">
                <a:spcBef>
                  <a:spcPct val="0"/>
                </a:spcBef>
              </a:pPr>
              <a:r>
                <a:rPr lang="en-GB" sz="900">
                  <a:solidFill>
                    <a:srgbClr val="FFFF00"/>
                  </a:solidFill>
                </a:rPr>
                <a:t>0 </a:t>
              </a:r>
              <a:endParaRPr lang="en-GB" sz="2000">
                <a:solidFill>
                  <a:srgbClr val="FFFF00"/>
                </a:solidFill>
              </a:endParaRPr>
            </a:p>
          </p:txBody>
        </p:sp>
        <p:sp>
          <p:nvSpPr>
            <p:cNvPr id="104" name="Line 103"/>
            <p:cNvSpPr>
              <a:spLocks noChangeShapeType="1"/>
            </p:cNvSpPr>
            <p:nvPr/>
          </p:nvSpPr>
          <p:spPr bwMode="auto">
            <a:xfrm>
              <a:off x="889" y="2748"/>
              <a:ext cx="22" cy="1"/>
            </a:xfrm>
            <a:prstGeom prst="line">
              <a:avLst/>
            </a:prstGeom>
            <a:noFill/>
            <a:ln w="0">
              <a:solidFill>
                <a:srgbClr val="000000"/>
              </a:solidFill>
              <a:round/>
              <a:headEnd/>
              <a:tailEnd/>
            </a:ln>
          </p:spPr>
          <p:txBody>
            <a:bodyPr/>
            <a:lstStyle/>
            <a:p>
              <a:endParaRPr lang="en-GB"/>
            </a:p>
          </p:txBody>
        </p:sp>
        <p:sp>
          <p:nvSpPr>
            <p:cNvPr id="105" name="Line 104"/>
            <p:cNvSpPr>
              <a:spLocks noChangeShapeType="1"/>
            </p:cNvSpPr>
            <p:nvPr/>
          </p:nvSpPr>
          <p:spPr bwMode="auto">
            <a:xfrm flipH="1">
              <a:off x="2803" y="2748"/>
              <a:ext cx="22" cy="1"/>
            </a:xfrm>
            <a:prstGeom prst="line">
              <a:avLst/>
            </a:prstGeom>
            <a:noFill/>
            <a:ln w="0">
              <a:solidFill>
                <a:srgbClr val="000000"/>
              </a:solidFill>
              <a:round/>
              <a:headEnd/>
              <a:tailEnd/>
            </a:ln>
          </p:spPr>
          <p:txBody>
            <a:bodyPr/>
            <a:lstStyle/>
            <a:p>
              <a:endParaRPr lang="en-GB"/>
            </a:p>
          </p:txBody>
        </p:sp>
        <p:sp>
          <p:nvSpPr>
            <p:cNvPr id="106" name="Rectangle 105"/>
            <p:cNvSpPr>
              <a:spLocks noChangeArrowheads="1"/>
            </p:cNvSpPr>
            <p:nvPr/>
          </p:nvSpPr>
          <p:spPr bwMode="auto">
            <a:xfrm>
              <a:off x="764" y="2708"/>
              <a:ext cx="93" cy="96"/>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rPr>
                <a:t>-2 </a:t>
              </a:r>
            </a:p>
          </p:txBody>
        </p:sp>
        <p:sp>
          <p:nvSpPr>
            <p:cNvPr id="107" name="Line 106"/>
            <p:cNvSpPr>
              <a:spLocks noChangeShapeType="1"/>
            </p:cNvSpPr>
            <p:nvPr/>
          </p:nvSpPr>
          <p:spPr bwMode="auto">
            <a:xfrm>
              <a:off x="889" y="2584"/>
              <a:ext cx="22" cy="1"/>
            </a:xfrm>
            <a:prstGeom prst="line">
              <a:avLst/>
            </a:prstGeom>
            <a:noFill/>
            <a:ln w="0">
              <a:solidFill>
                <a:srgbClr val="000000"/>
              </a:solidFill>
              <a:round/>
              <a:headEnd/>
              <a:tailEnd/>
            </a:ln>
          </p:spPr>
          <p:txBody>
            <a:bodyPr/>
            <a:lstStyle/>
            <a:p>
              <a:endParaRPr lang="en-GB"/>
            </a:p>
          </p:txBody>
        </p:sp>
        <p:sp>
          <p:nvSpPr>
            <p:cNvPr id="108" name="Line 107"/>
            <p:cNvSpPr>
              <a:spLocks noChangeShapeType="1"/>
            </p:cNvSpPr>
            <p:nvPr/>
          </p:nvSpPr>
          <p:spPr bwMode="auto">
            <a:xfrm flipH="1">
              <a:off x="2803" y="2584"/>
              <a:ext cx="22" cy="1"/>
            </a:xfrm>
            <a:prstGeom prst="line">
              <a:avLst/>
            </a:prstGeom>
            <a:noFill/>
            <a:ln w="0">
              <a:solidFill>
                <a:srgbClr val="000000"/>
              </a:solidFill>
              <a:round/>
              <a:headEnd/>
              <a:tailEnd/>
            </a:ln>
          </p:spPr>
          <p:txBody>
            <a:bodyPr/>
            <a:lstStyle/>
            <a:p>
              <a:endParaRPr lang="en-GB"/>
            </a:p>
          </p:txBody>
        </p:sp>
        <p:sp>
          <p:nvSpPr>
            <p:cNvPr id="109" name="Rectangle 108"/>
            <p:cNvSpPr>
              <a:spLocks noChangeArrowheads="1"/>
            </p:cNvSpPr>
            <p:nvPr/>
          </p:nvSpPr>
          <p:spPr bwMode="auto">
            <a:xfrm>
              <a:off x="764" y="2544"/>
              <a:ext cx="93" cy="96"/>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rPr>
                <a:t>-4 </a:t>
              </a:r>
            </a:p>
          </p:txBody>
        </p:sp>
        <p:sp>
          <p:nvSpPr>
            <p:cNvPr id="110" name="Line 109"/>
            <p:cNvSpPr>
              <a:spLocks noChangeShapeType="1"/>
            </p:cNvSpPr>
            <p:nvPr/>
          </p:nvSpPr>
          <p:spPr bwMode="auto">
            <a:xfrm>
              <a:off x="889" y="2423"/>
              <a:ext cx="22" cy="1"/>
            </a:xfrm>
            <a:prstGeom prst="line">
              <a:avLst/>
            </a:prstGeom>
            <a:noFill/>
            <a:ln w="0">
              <a:solidFill>
                <a:srgbClr val="000000"/>
              </a:solidFill>
              <a:round/>
              <a:headEnd/>
              <a:tailEnd/>
            </a:ln>
          </p:spPr>
          <p:txBody>
            <a:bodyPr/>
            <a:lstStyle/>
            <a:p>
              <a:endParaRPr lang="en-GB"/>
            </a:p>
          </p:txBody>
        </p:sp>
        <p:sp>
          <p:nvSpPr>
            <p:cNvPr id="111" name="Line 110"/>
            <p:cNvSpPr>
              <a:spLocks noChangeShapeType="1"/>
            </p:cNvSpPr>
            <p:nvPr/>
          </p:nvSpPr>
          <p:spPr bwMode="auto">
            <a:xfrm flipH="1">
              <a:off x="2803" y="2423"/>
              <a:ext cx="22" cy="1"/>
            </a:xfrm>
            <a:prstGeom prst="line">
              <a:avLst/>
            </a:prstGeom>
            <a:noFill/>
            <a:ln w="0">
              <a:solidFill>
                <a:srgbClr val="000000"/>
              </a:solidFill>
              <a:round/>
              <a:headEnd/>
              <a:tailEnd/>
            </a:ln>
          </p:spPr>
          <p:txBody>
            <a:bodyPr/>
            <a:lstStyle/>
            <a:p>
              <a:endParaRPr lang="en-GB"/>
            </a:p>
          </p:txBody>
        </p:sp>
        <p:sp>
          <p:nvSpPr>
            <p:cNvPr id="112" name="Rectangle 111"/>
            <p:cNvSpPr>
              <a:spLocks noChangeArrowheads="1"/>
            </p:cNvSpPr>
            <p:nvPr/>
          </p:nvSpPr>
          <p:spPr bwMode="auto">
            <a:xfrm>
              <a:off x="764" y="2383"/>
              <a:ext cx="93" cy="96"/>
            </a:xfrm>
            <a:prstGeom prst="rect">
              <a:avLst/>
            </a:prstGeom>
            <a:noFill/>
            <a:ln w="9525">
              <a:noFill/>
              <a:miter lim="800000"/>
              <a:headEnd/>
              <a:tailEnd/>
            </a:ln>
          </p:spPr>
          <p:txBody>
            <a:bodyPr wrap="none" lIns="0" tIns="0" rIns="0" bIns="0">
              <a:spAutoFit/>
            </a:bodyPr>
            <a:lstStyle/>
            <a:p>
              <a:pPr algn="l">
                <a:spcBef>
                  <a:spcPct val="0"/>
                </a:spcBef>
              </a:pPr>
              <a:r>
                <a:rPr lang="en-GB" sz="1000">
                  <a:solidFill>
                    <a:srgbClr val="FFFF00"/>
                  </a:solidFill>
                </a:rPr>
                <a:t>-6 </a:t>
              </a:r>
            </a:p>
          </p:txBody>
        </p:sp>
        <p:sp>
          <p:nvSpPr>
            <p:cNvPr id="113" name="Line 112"/>
            <p:cNvSpPr>
              <a:spLocks noChangeShapeType="1"/>
            </p:cNvSpPr>
            <p:nvPr/>
          </p:nvSpPr>
          <p:spPr bwMode="auto">
            <a:xfrm>
              <a:off x="889" y="2423"/>
              <a:ext cx="1936" cy="1"/>
            </a:xfrm>
            <a:prstGeom prst="line">
              <a:avLst/>
            </a:prstGeom>
            <a:noFill/>
            <a:ln w="0">
              <a:solidFill>
                <a:srgbClr val="000000"/>
              </a:solidFill>
              <a:round/>
              <a:headEnd/>
              <a:tailEnd/>
            </a:ln>
          </p:spPr>
          <p:txBody>
            <a:bodyPr/>
            <a:lstStyle/>
            <a:p>
              <a:endParaRPr lang="en-GB"/>
            </a:p>
          </p:txBody>
        </p:sp>
        <p:sp>
          <p:nvSpPr>
            <p:cNvPr id="114" name="Line 113"/>
            <p:cNvSpPr>
              <a:spLocks noChangeShapeType="1"/>
            </p:cNvSpPr>
            <p:nvPr/>
          </p:nvSpPr>
          <p:spPr bwMode="auto">
            <a:xfrm>
              <a:off x="889" y="3570"/>
              <a:ext cx="1936" cy="1"/>
            </a:xfrm>
            <a:prstGeom prst="line">
              <a:avLst/>
            </a:prstGeom>
            <a:noFill/>
            <a:ln w="0">
              <a:solidFill>
                <a:srgbClr val="000000"/>
              </a:solidFill>
              <a:round/>
              <a:headEnd/>
              <a:tailEnd/>
            </a:ln>
          </p:spPr>
          <p:txBody>
            <a:bodyPr/>
            <a:lstStyle/>
            <a:p>
              <a:endParaRPr lang="en-GB"/>
            </a:p>
          </p:txBody>
        </p:sp>
        <p:sp>
          <p:nvSpPr>
            <p:cNvPr id="115" name="Line 114"/>
            <p:cNvSpPr>
              <a:spLocks noChangeShapeType="1"/>
            </p:cNvSpPr>
            <p:nvPr/>
          </p:nvSpPr>
          <p:spPr bwMode="auto">
            <a:xfrm flipV="1">
              <a:off x="2825" y="2423"/>
              <a:ext cx="1" cy="1147"/>
            </a:xfrm>
            <a:prstGeom prst="line">
              <a:avLst/>
            </a:prstGeom>
            <a:noFill/>
            <a:ln w="0">
              <a:solidFill>
                <a:srgbClr val="000000"/>
              </a:solidFill>
              <a:round/>
              <a:headEnd/>
              <a:tailEnd/>
            </a:ln>
          </p:spPr>
          <p:txBody>
            <a:bodyPr/>
            <a:lstStyle/>
            <a:p>
              <a:endParaRPr lang="en-GB"/>
            </a:p>
          </p:txBody>
        </p:sp>
        <p:sp>
          <p:nvSpPr>
            <p:cNvPr id="116" name="Line 115"/>
            <p:cNvSpPr>
              <a:spLocks noChangeShapeType="1"/>
            </p:cNvSpPr>
            <p:nvPr/>
          </p:nvSpPr>
          <p:spPr bwMode="auto">
            <a:xfrm flipV="1">
              <a:off x="889" y="2423"/>
              <a:ext cx="1" cy="1147"/>
            </a:xfrm>
            <a:prstGeom prst="line">
              <a:avLst/>
            </a:prstGeom>
            <a:noFill/>
            <a:ln w="0">
              <a:solidFill>
                <a:srgbClr val="000000"/>
              </a:solidFill>
              <a:round/>
              <a:headEnd/>
              <a:tailEnd/>
            </a:ln>
          </p:spPr>
          <p:txBody>
            <a:bodyPr/>
            <a:lstStyle/>
            <a:p>
              <a:endParaRPr lang="en-GB"/>
            </a:p>
          </p:txBody>
        </p:sp>
        <p:sp>
          <p:nvSpPr>
            <p:cNvPr id="117" name="Freeform 116"/>
            <p:cNvSpPr>
              <a:spLocks/>
            </p:cNvSpPr>
            <p:nvPr/>
          </p:nvSpPr>
          <p:spPr bwMode="auto">
            <a:xfrm>
              <a:off x="893" y="2866"/>
              <a:ext cx="387" cy="100"/>
            </a:xfrm>
            <a:custGeom>
              <a:avLst/>
              <a:gdLst>
                <a:gd name="T0" fmla="*/ 4 w 387"/>
                <a:gd name="T1" fmla="*/ 63 h 100"/>
                <a:gd name="T2" fmla="*/ 9 w 387"/>
                <a:gd name="T3" fmla="*/ 80 h 100"/>
                <a:gd name="T4" fmla="*/ 18 w 387"/>
                <a:gd name="T5" fmla="*/ 90 h 100"/>
                <a:gd name="T6" fmla="*/ 27 w 387"/>
                <a:gd name="T7" fmla="*/ 100 h 100"/>
                <a:gd name="T8" fmla="*/ 36 w 387"/>
                <a:gd name="T9" fmla="*/ 100 h 100"/>
                <a:gd name="T10" fmla="*/ 49 w 387"/>
                <a:gd name="T11" fmla="*/ 94 h 100"/>
                <a:gd name="T12" fmla="*/ 53 w 387"/>
                <a:gd name="T13" fmla="*/ 84 h 100"/>
                <a:gd name="T14" fmla="*/ 62 w 387"/>
                <a:gd name="T15" fmla="*/ 74 h 100"/>
                <a:gd name="T16" fmla="*/ 67 w 387"/>
                <a:gd name="T17" fmla="*/ 60 h 100"/>
                <a:gd name="T18" fmla="*/ 76 w 387"/>
                <a:gd name="T19" fmla="*/ 47 h 100"/>
                <a:gd name="T20" fmla="*/ 80 w 387"/>
                <a:gd name="T21" fmla="*/ 37 h 100"/>
                <a:gd name="T22" fmla="*/ 89 w 387"/>
                <a:gd name="T23" fmla="*/ 37 h 100"/>
                <a:gd name="T24" fmla="*/ 98 w 387"/>
                <a:gd name="T25" fmla="*/ 50 h 100"/>
                <a:gd name="T26" fmla="*/ 102 w 387"/>
                <a:gd name="T27" fmla="*/ 60 h 100"/>
                <a:gd name="T28" fmla="*/ 116 w 387"/>
                <a:gd name="T29" fmla="*/ 53 h 100"/>
                <a:gd name="T30" fmla="*/ 125 w 387"/>
                <a:gd name="T31" fmla="*/ 43 h 100"/>
                <a:gd name="T32" fmla="*/ 138 w 387"/>
                <a:gd name="T33" fmla="*/ 50 h 100"/>
                <a:gd name="T34" fmla="*/ 151 w 387"/>
                <a:gd name="T35" fmla="*/ 53 h 100"/>
                <a:gd name="T36" fmla="*/ 165 w 387"/>
                <a:gd name="T37" fmla="*/ 50 h 100"/>
                <a:gd name="T38" fmla="*/ 178 w 387"/>
                <a:gd name="T39" fmla="*/ 40 h 100"/>
                <a:gd name="T40" fmla="*/ 187 w 387"/>
                <a:gd name="T41" fmla="*/ 43 h 100"/>
                <a:gd name="T42" fmla="*/ 196 w 387"/>
                <a:gd name="T43" fmla="*/ 57 h 100"/>
                <a:gd name="T44" fmla="*/ 200 w 387"/>
                <a:gd name="T45" fmla="*/ 74 h 100"/>
                <a:gd name="T46" fmla="*/ 209 w 387"/>
                <a:gd name="T47" fmla="*/ 77 h 100"/>
                <a:gd name="T48" fmla="*/ 223 w 387"/>
                <a:gd name="T49" fmla="*/ 67 h 100"/>
                <a:gd name="T50" fmla="*/ 236 w 387"/>
                <a:gd name="T51" fmla="*/ 70 h 100"/>
                <a:gd name="T52" fmla="*/ 245 w 387"/>
                <a:gd name="T53" fmla="*/ 57 h 100"/>
                <a:gd name="T54" fmla="*/ 254 w 387"/>
                <a:gd name="T55" fmla="*/ 43 h 100"/>
                <a:gd name="T56" fmla="*/ 258 w 387"/>
                <a:gd name="T57" fmla="*/ 23 h 100"/>
                <a:gd name="T58" fmla="*/ 272 w 387"/>
                <a:gd name="T59" fmla="*/ 13 h 100"/>
                <a:gd name="T60" fmla="*/ 280 w 387"/>
                <a:gd name="T61" fmla="*/ 23 h 100"/>
                <a:gd name="T62" fmla="*/ 285 w 387"/>
                <a:gd name="T63" fmla="*/ 40 h 100"/>
                <a:gd name="T64" fmla="*/ 294 w 387"/>
                <a:gd name="T65" fmla="*/ 47 h 100"/>
                <a:gd name="T66" fmla="*/ 307 w 387"/>
                <a:gd name="T67" fmla="*/ 43 h 100"/>
                <a:gd name="T68" fmla="*/ 316 w 387"/>
                <a:gd name="T69" fmla="*/ 40 h 100"/>
                <a:gd name="T70" fmla="*/ 325 w 387"/>
                <a:gd name="T71" fmla="*/ 33 h 100"/>
                <a:gd name="T72" fmla="*/ 334 w 387"/>
                <a:gd name="T73" fmla="*/ 20 h 100"/>
                <a:gd name="T74" fmla="*/ 352 w 387"/>
                <a:gd name="T75" fmla="*/ 0 h 100"/>
                <a:gd name="T76" fmla="*/ 356 w 387"/>
                <a:gd name="T77" fmla="*/ 3 h 100"/>
                <a:gd name="T78" fmla="*/ 365 w 387"/>
                <a:gd name="T79" fmla="*/ 13 h 100"/>
                <a:gd name="T80" fmla="*/ 369 w 387"/>
                <a:gd name="T81" fmla="*/ 33 h 100"/>
                <a:gd name="T82" fmla="*/ 378 w 387"/>
                <a:gd name="T83" fmla="*/ 43 h 10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87"/>
                <a:gd name="T127" fmla="*/ 0 h 100"/>
                <a:gd name="T128" fmla="*/ 387 w 387"/>
                <a:gd name="T129" fmla="*/ 100 h 10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87" h="100">
                  <a:moveTo>
                    <a:pt x="0" y="57"/>
                  </a:moveTo>
                  <a:lnTo>
                    <a:pt x="0" y="60"/>
                  </a:lnTo>
                  <a:lnTo>
                    <a:pt x="4" y="63"/>
                  </a:lnTo>
                  <a:lnTo>
                    <a:pt x="4" y="70"/>
                  </a:lnTo>
                  <a:lnTo>
                    <a:pt x="9" y="77"/>
                  </a:lnTo>
                  <a:lnTo>
                    <a:pt x="9" y="80"/>
                  </a:lnTo>
                  <a:lnTo>
                    <a:pt x="13" y="84"/>
                  </a:lnTo>
                  <a:lnTo>
                    <a:pt x="13" y="87"/>
                  </a:lnTo>
                  <a:lnTo>
                    <a:pt x="18" y="90"/>
                  </a:lnTo>
                  <a:lnTo>
                    <a:pt x="18" y="97"/>
                  </a:lnTo>
                  <a:lnTo>
                    <a:pt x="22" y="97"/>
                  </a:lnTo>
                  <a:lnTo>
                    <a:pt x="27" y="100"/>
                  </a:lnTo>
                  <a:lnTo>
                    <a:pt x="31" y="100"/>
                  </a:lnTo>
                  <a:lnTo>
                    <a:pt x="40" y="100"/>
                  </a:lnTo>
                  <a:lnTo>
                    <a:pt x="36" y="100"/>
                  </a:lnTo>
                  <a:lnTo>
                    <a:pt x="40" y="100"/>
                  </a:lnTo>
                  <a:lnTo>
                    <a:pt x="44" y="97"/>
                  </a:lnTo>
                  <a:lnTo>
                    <a:pt x="49" y="94"/>
                  </a:lnTo>
                  <a:lnTo>
                    <a:pt x="49" y="90"/>
                  </a:lnTo>
                  <a:lnTo>
                    <a:pt x="53" y="87"/>
                  </a:lnTo>
                  <a:lnTo>
                    <a:pt x="53" y="84"/>
                  </a:lnTo>
                  <a:lnTo>
                    <a:pt x="58" y="80"/>
                  </a:lnTo>
                  <a:lnTo>
                    <a:pt x="58" y="77"/>
                  </a:lnTo>
                  <a:lnTo>
                    <a:pt x="62" y="74"/>
                  </a:lnTo>
                  <a:lnTo>
                    <a:pt x="62" y="67"/>
                  </a:lnTo>
                  <a:lnTo>
                    <a:pt x="67" y="63"/>
                  </a:lnTo>
                  <a:lnTo>
                    <a:pt x="67" y="60"/>
                  </a:lnTo>
                  <a:lnTo>
                    <a:pt x="71" y="53"/>
                  </a:lnTo>
                  <a:lnTo>
                    <a:pt x="71" y="50"/>
                  </a:lnTo>
                  <a:lnTo>
                    <a:pt x="76" y="47"/>
                  </a:lnTo>
                  <a:lnTo>
                    <a:pt x="76" y="43"/>
                  </a:lnTo>
                  <a:lnTo>
                    <a:pt x="80" y="40"/>
                  </a:lnTo>
                  <a:lnTo>
                    <a:pt x="80" y="37"/>
                  </a:lnTo>
                  <a:lnTo>
                    <a:pt x="89" y="37"/>
                  </a:lnTo>
                  <a:lnTo>
                    <a:pt x="85" y="37"/>
                  </a:lnTo>
                  <a:lnTo>
                    <a:pt x="89" y="37"/>
                  </a:lnTo>
                  <a:lnTo>
                    <a:pt x="93" y="40"/>
                  </a:lnTo>
                  <a:lnTo>
                    <a:pt x="93" y="47"/>
                  </a:lnTo>
                  <a:lnTo>
                    <a:pt x="98" y="50"/>
                  </a:lnTo>
                  <a:lnTo>
                    <a:pt x="98" y="53"/>
                  </a:lnTo>
                  <a:lnTo>
                    <a:pt x="107" y="60"/>
                  </a:lnTo>
                  <a:lnTo>
                    <a:pt x="102" y="60"/>
                  </a:lnTo>
                  <a:lnTo>
                    <a:pt x="107" y="60"/>
                  </a:lnTo>
                  <a:lnTo>
                    <a:pt x="111" y="57"/>
                  </a:lnTo>
                  <a:lnTo>
                    <a:pt x="116" y="53"/>
                  </a:lnTo>
                  <a:lnTo>
                    <a:pt x="120" y="50"/>
                  </a:lnTo>
                  <a:lnTo>
                    <a:pt x="120" y="47"/>
                  </a:lnTo>
                  <a:lnTo>
                    <a:pt x="125" y="43"/>
                  </a:lnTo>
                  <a:lnTo>
                    <a:pt x="129" y="43"/>
                  </a:lnTo>
                  <a:lnTo>
                    <a:pt x="134" y="47"/>
                  </a:lnTo>
                  <a:lnTo>
                    <a:pt x="138" y="50"/>
                  </a:lnTo>
                  <a:lnTo>
                    <a:pt x="142" y="50"/>
                  </a:lnTo>
                  <a:lnTo>
                    <a:pt x="147" y="53"/>
                  </a:lnTo>
                  <a:lnTo>
                    <a:pt x="151" y="53"/>
                  </a:lnTo>
                  <a:lnTo>
                    <a:pt x="156" y="53"/>
                  </a:lnTo>
                  <a:lnTo>
                    <a:pt x="160" y="53"/>
                  </a:lnTo>
                  <a:lnTo>
                    <a:pt x="165" y="50"/>
                  </a:lnTo>
                  <a:lnTo>
                    <a:pt x="169" y="47"/>
                  </a:lnTo>
                  <a:lnTo>
                    <a:pt x="174" y="43"/>
                  </a:lnTo>
                  <a:lnTo>
                    <a:pt x="178" y="40"/>
                  </a:lnTo>
                  <a:lnTo>
                    <a:pt x="183" y="37"/>
                  </a:lnTo>
                  <a:lnTo>
                    <a:pt x="187" y="40"/>
                  </a:lnTo>
                  <a:lnTo>
                    <a:pt x="187" y="43"/>
                  </a:lnTo>
                  <a:lnTo>
                    <a:pt x="191" y="47"/>
                  </a:lnTo>
                  <a:lnTo>
                    <a:pt x="191" y="53"/>
                  </a:lnTo>
                  <a:lnTo>
                    <a:pt x="196" y="57"/>
                  </a:lnTo>
                  <a:lnTo>
                    <a:pt x="196" y="67"/>
                  </a:lnTo>
                  <a:lnTo>
                    <a:pt x="200" y="70"/>
                  </a:lnTo>
                  <a:lnTo>
                    <a:pt x="200" y="74"/>
                  </a:lnTo>
                  <a:lnTo>
                    <a:pt x="205" y="77"/>
                  </a:lnTo>
                  <a:lnTo>
                    <a:pt x="209" y="80"/>
                  </a:lnTo>
                  <a:lnTo>
                    <a:pt x="209" y="77"/>
                  </a:lnTo>
                  <a:lnTo>
                    <a:pt x="214" y="74"/>
                  </a:lnTo>
                  <a:lnTo>
                    <a:pt x="218" y="70"/>
                  </a:lnTo>
                  <a:lnTo>
                    <a:pt x="223" y="67"/>
                  </a:lnTo>
                  <a:lnTo>
                    <a:pt x="227" y="70"/>
                  </a:lnTo>
                  <a:lnTo>
                    <a:pt x="231" y="70"/>
                  </a:lnTo>
                  <a:lnTo>
                    <a:pt x="236" y="70"/>
                  </a:lnTo>
                  <a:lnTo>
                    <a:pt x="240" y="67"/>
                  </a:lnTo>
                  <a:lnTo>
                    <a:pt x="245" y="63"/>
                  </a:lnTo>
                  <a:lnTo>
                    <a:pt x="245" y="57"/>
                  </a:lnTo>
                  <a:lnTo>
                    <a:pt x="249" y="53"/>
                  </a:lnTo>
                  <a:lnTo>
                    <a:pt x="249" y="50"/>
                  </a:lnTo>
                  <a:lnTo>
                    <a:pt x="254" y="43"/>
                  </a:lnTo>
                  <a:lnTo>
                    <a:pt x="254" y="33"/>
                  </a:lnTo>
                  <a:lnTo>
                    <a:pt x="258" y="27"/>
                  </a:lnTo>
                  <a:lnTo>
                    <a:pt x="258" y="23"/>
                  </a:lnTo>
                  <a:lnTo>
                    <a:pt x="267" y="13"/>
                  </a:lnTo>
                  <a:lnTo>
                    <a:pt x="267" y="10"/>
                  </a:lnTo>
                  <a:lnTo>
                    <a:pt x="272" y="13"/>
                  </a:lnTo>
                  <a:lnTo>
                    <a:pt x="276" y="17"/>
                  </a:lnTo>
                  <a:lnTo>
                    <a:pt x="276" y="20"/>
                  </a:lnTo>
                  <a:lnTo>
                    <a:pt x="280" y="23"/>
                  </a:lnTo>
                  <a:lnTo>
                    <a:pt x="280" y="30"/>
                  </a:lnTo>
                  <a:lnTo>
                    <a:pt x="285" y="33"/>
                  </a:lnTo>
                  <a:lnTo>
                    <a:pt x="285" y="40"/>
                  </a:lnTo>
                  <a:lnTo>
                    <a:pt x="294" y="47"/>
                  </a:lnTo>
                  <a:lnTo>
                    <a:pt x="289" y="47"/>
                  </a:lnTo>
                  <a:lnTo>
                    <a:pt x="294" y="47"/>
                  </a:lnTo>
                  <a:lnTo>
                    <a:pt x="298" y="47"/>
                  </a:lnTo>
                  <a:lnTo>
                    <a:pt x="303" y="43"/>
                  </a:lnTo>
                  <a:lnTo>
                    <a:pt x="307" y="43"/>
                  </a:lnTo>
                  <a:lnTo>
                    <a:pt x="312" y="40"/>
                  </a:lnTo>
                  <a:lnTo>
                    <a:pt x="321" y="40"/>
                  </a:lnTo>
                  <a:lnTo>
                    <a:pt x="316" y="40"/>
                  </a:lnTo>
                  <a:lnTo>
                    <a:pt x="321" y="40"/>
                  </a:lnTo>
                  <a:lnTo>
                    <a:pt x="325" y="37"/>
                  </a:lnTo>
                  <a:lnTo>
                    <a:pt x="325" y="33"/>
                  </a:lnTo>
                  <a:lnTo>
                    <a:pt x="329" y="30"/>
                  </a:lnTo>
                  <a:lnTo>
                    <a:pt x="334" y="23"/>
                  </a:lnTo>
                  <a:lnTo>
                    <a:pt x="334" y="20"/>
                  </a:lnTo>
                  <a:lnTo>
                    <a:pt x="343" y="13"/>
                  </a:lnTo>
                  <a:lnTo>
                    <a:pt x="343" y="6"/>
                  </a:lnTo>
                  <a:lnTo>
                    <a:pt x="352" y="0"/>
                  </a:lnTo>
                  <a:lnTo>
                    <a:pt x="347" y="0"/>
                  </a:lnTo>
                  <a:lnTo>
                    <a:pt x="352" y="0"/>
                  </a:lnTo>
                  <a:lnTo>
                    <a:pt x="356" y="3"/>
                  </a:lnTo>
                  <a:lnTo>
                    <a:pt x="361" y="6"/>
                  </a:lnTo>
                  <a:lnTo>
                    <a:pt x="361" y="10"/>
                  </a:lnTo>
                  <a:lnTo>
                    <a:pt x="365" y="13"/>
                  </a:lnTo>
                  <a:lnTo>
                    <a:pt x="365" y="20"/>
                  </a:lnTo>
                  <a:lnTo>
                    <a:pt x="369" y="23"/>
                  </a:lnTo>
                  <a:lnTo>
                    <a:pt x="369" y="33"/>
                  </a:lnTo>
                  <a:lnTo>
                    <a:pt x="374" y="37"/>
                  </a:lnTo>
                  <a:lnTo>
                    <a:pt x="374" y="40"/>
                  </a:lnTo>
                  <a:lnTo>
                    <a:pt x="378" y="43"/>
                  </a:lnTo>
                  <a:lnTo>
                    <a:pt x="383" y="43"/>
                  </a:lnTo>
                  <a:lnTo>
                    <a:pt x="387" y="40"/>
                  </a:lnTo>
                </a:path>
              </a:pathLst>
            </a:custGeom>
            <a:noFill/>
            <a:ln w="28575" cap="flat">
              <a:solidFill>
                <a:srgbClr val="FF0000"/>
              </a:solidFill>
              <a:prstDash val="solid"/>
              <a:round/>
              <a:headEnd/>
              <a:tailEnd/>
            </a:ln>
          </p:spPr>
          <p:txBody>
            <a:bodyPr/>
            <a:lstStyle/>
            <a:p>
              <a:endParaRPr lang="en-GB"/>
            </a:p>
          </p:txBody>
        </p:sp>
        <p:sp>
          <p:nvSpPr>
            <p:cNvPr id="118" name="Freeform 117"/>
            <p:cNvSpPr>
              <a:spLocks/>
            </p:cNvSpPr>
            <p:nvPr/>
          </p:nvSpPr>
          <p:spPr bwMode="auto">
            <a:xfrm>
              <a:off x="1280" y="2584"/>
              <a:ext cx="370" cy="335"/>
            </a:xfrm>
            <a:custGeom>
              <a:avLst/>
              <a:gdLst>
                <a:gd name="T0" fmla="*/ 5 w 370"/>
                <a:gd name="T1" fmla="*/ 315 h 335"/>
                <a:gd name="T2" fmla="*/ 18 w 370"/>
                <a:gd name="T3" fmla="*/ 319 h 335"/>
                <a:gd name="T4" fmla="*/ 31 w 370"/>
                <a:gd name="T5" fmla="*/ 319 h 335"/>
                <a:gd name="T6" fmla="*/ 45 w 370"/>
                <a:gd name="T7" fmla="*/ 309 h 335"/>
                <a:gd name="T8" fmla="*/ 63 w 370"/>
                <a:gd name="T9" fmla="*/ 299 h 335"/>
                <a:gd name="T10" fmla="*/ 67 w 370"/>
                <a:gd name="T11" fmla="*/ 295 h 335"/>
                <a:gd name="T12" fmla="*/ 76 w 370"/>
                <a:gd name="T13" fmla="*/ 305 h 335"/>
                <a:gd name="T14" fmla="*/ 80 w 370"/>
                <a:gd name="T15" fmla="*/ 315 h 335"/>
                <a:gd name="T16" fmla="*/ 94 w 370"/>
                <a:gd name="T17" fmla="*/ 332 h 335"/>
                <a:gd name="T18" fmla="*/ 103 w 370"/>
                <a:gd name="T19" fmla="*/ 329 h 335"/>
                <a:gd name="T20" fmla="*/ 116 w 370"/>
                <a:gd name="T21" fmla="*/ 315 h 335"/>
                <a:gd name="T22" fmla="*/ 129 w 370"/>
                <a:gd name="T23" fmla="*/ 309 h 335"/>
                <a:gd name="T24" fmla="*/ 138 w 370"/>
                <a:gd name="T25" fmla="*/ 299 h 335"/>
                <a:gd name="T26" fmla="*/ 147 w 370"/>
                <a:gd name="T27" fmla="*/ 288 h 335"/>
                <a:gd name="T28" fmla="*/ 156 w 370"/>
                <a:gd name="T29" fmla="*/ 275 h 335"/>
                <a:gd name="T30" fmla="*/ 165 w 370"/>
                <a:gd name="T31" fmla="*/ 285 h 335"/>
                <a:gd name="T32" fmla="*/ 178 w 370"/>
                <a:gd name="T33" fmla="*/ 288 h 335"/>
                <a:gd name="T34" fmla="*/ 187 w 370"/>
                <a:gd name="T35" fmla="*/ 278 h 335"/>
                <a:gd name="T36" fmla="*/ 196 w 370"/>
                <a:gd name="T37" fmla="*/ 265 h 335"/>
                <a:gd name="T38" fmla="*/ 210 w 370"/>
                <a:gd name="T39" fmla="*/ 262 h 335"/>
                <a:gd name="T40" fmla="*/ 214 w 370"/>
                <a:gd name="T41" fmla="*/ 248 h 335"/>
                <a:gd name="T42" fmla="*/ 223 w 370"/>
                <a:gd name="T43" fmla="*/ 221 h 335"/>
                <a:gd name="T44" fmla="*/ 227 w 370"/>
                <a:gd name="T45" fmla="*/ 195 h 335"/>
                <a:gd name="T46" fmla="*/ 236 w 370"/>
                <a:gd name="T47" fmla="*/ 158 h 335"/>
                <a:gd name="T48" fmla="*/ 241 w 370"/>
                <a:gd name="T49" fmla="*/ 144 h 335"/>
                <a:gd name="T50" fmla="*/ 250 w 370"/>
                <a:gd name="T51" fmla="*/ 151 h 335"/>
                <a:gd name="T52" fmla="*/ 258 w 370"/>
                <a:gd name="T53" fmla="*/ 175 h 335"/>
                <a:gd name="T54" fmla="*/ 263 w 370"/>
                <a:gd name="T55" fmla="*/ 208 h 335"/>
                <a:gd name="T56" fmla="*/ 272 w 370"/>
                <a:gd name="T57" fmla="*/ 225 h 335"/>
                <a:gd name="T58" fmla="*/ 281 w 370"/>
                <a:gd name="T59" fmla="*/ 218 h 335"/>
                <a:gd name="T60" fmla="*/ 290 w 370"/>
                <a:gd name="T61" fmla="*/ 208 h 335"/>
                <a:gd name="T62" fmla="*/ 294 w 370"/>
                <a:gd name="T63" fmla="*/ 195 h 335"/>
                <a:gd name="T64" fmla="*/ 303 w 370"/>
                <a:gd name="T65" fmla="*/ 175 h 335"/>
                <a:gd name="T66" fmla="*/ 307 w 370"/>
                <a:gd name="T67" fmla="*/ 138 h 335"/>
                <a:gd name="T68" fmla="*/ 316 w 370"/>
                <a:gd name="T69" fmla="*/ 101 h 335"/>
                <a:gd name="T70" fmla="*/ 321 w 370"/>
                <a:gd name="T71" fmla="*/ 54 h 335"/>
                <a:gd name="T72" fmla="*/ 330 w 370"/>
                <a:gd name="T73" fmla="*/ 24 h 335"/>
                <a:gd name="T74" fmla="*/ 334 w 370"/>
                <a:gd name="T75" fmla="*/ 4 h 335"/>
                <a:gd name="T76" fmla="*/ 348 w 370"/>
                <a:gd name="T77" fmla="*/ 4 h 335"/>
                <a:gd name="T78" fmla="*/ 352 w 370"/>
                <a:gd name="T79" fmla="*/ 30 h 335"/>
                <a:gd name="T80" fmla="*/ 361 w 370"/>
                <a:gd name="T81" fmla="*/ 67 h 335"/>
                <a:gd name="T82" fmla="*/ 365 w 370"/>
                <a:gd name="T83" fmla="*/ 144 h 33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70"/>
                <a:gd name="T127" fmla="*/ 0 h 335"/>
                <a:gd name="T128" fmla="*/ 370 w 370"/>
                <a:gd name="T129" fmla="*/ 335 h 33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70" h="335">
                  <a:moveTo>
                    <a:pt x="0" y="322"/>
                  </a:moveTo>
                  <a:lnTo>
                    <a:pt x="0" y="319"/>
                  </a:lnTo>
                  <a:lnTo>
                    <a:pt x="5" y="315"/>
                  </a:lnTo>
                  <a:lnTo>
                    <a:pt x="9" y="312"/>
                  </a:lnTo>
                  <a:lnTo>
                    <a:pt x="14" y="315"/>
                  </a:lnTo>
                  <a:lnTo>
                    <a:pt x="18" y="319"/>
                  </a:lnTo>
                  <a:lnTo>
                    <a:pt x="23" y="322"/>
                  </a:lnTo>
                  <a:lnTo>
                    <a:pt x="27" y="322"/>
                  </a:lnTo>
                  <a:lnTo>
                    <a:pt x="31" y="319"/>
                  </a:lnTo>
                  <a:lnTo>
                    <a:pt x="36" y="315"/>
                  </a:lnTo>
                  <a:lnTo>
                    <a:pt x="40" y="312"/>
                  </a:lnTo>
                  <a:lnTo>
                    <a:pt x="45" y="309"/>
                  </a:lnTo>
                  <a:lnTo>
                    <a:pt x="49" y="309"/>
                  </a:lnTo>
                  <a:lnTo>
                    <a:pt x="54" y="305"/>
                  </a:lnTo>
                  <a:lnTo>
                    <a:pt x="63" y="299"/>
                  </a:lnTo>
                  <a:lnTo>
                    <a:pt x="58" y="299"/>
                  </a:lnTo>
                  <a:lnTo>
                    <a:pt x="63" y="299"/>
                  </a:lnTo>
                  <a:lnTo>
                    <a:pt x="67" y="295"/>
                  </a:lnTo>
                  <a:lnTo>
                    <a:pt x="72" y="299"/>
                  </a:lnTo>
                  <a:lnTo>
                    <a:pt x="72" y="302"/>
                  </a:lnTo>
                  <a:lnTo>
                    <a:pt x="76" y="305"/>
                  </a:lnTo>
                  <a:lnTo>
                    <a:pt x="76" y="309"/>
                  </a:lnTo>
                  <a:lnTo>
                    <a:pt x="80" y="312"/>
                  </a:lnTo>
                  <a:lnTo>
                    <a:pt x="80" y="315"/>
                  </a:lnTo>
                  <a:lnTo>
                    <a:pt x="85" y="319"/>
                  </a:lnTo>
                  <a:lnTo>
                    <a:pt x="85" y="325"/>
                  </a:lnTo>
                  <a:lnTo>
                    <a:pt x="94" y="332"/>
                  </a:lnTo>
                  <a:lnTo>
                    <a:pt x="94" y="335"/>
                  </a:lnTo>
                  <a:lnTo>
                    <a:pt x="98" y="332"/>
                  </a:lnTo>
                  <a:lnTo>
                    <a:pt x="103" y="329"/>
                  </a:lnTo>
                  <a:lnTo>
                    <a:pt x="107" y="325"/>
                  </a:lnTo>
                  <a:lnTo>
                    <a:pt x="116" y="319"/>
                  </a:lnTo>
                  <a:lnTo>
                    <a:pt x="116" y="315"/>
                  </a:lnTo>
                  <a:lnTo>
                    <a:pt x="120" y="312"/>
                  </a:lnTo>
                  <a:lnTo>
                    <a:pt x="125" y="312"/>
                  </a:lnTo>
                  <a:lnTo>
                    <a:pt x="129" y="309"/>
                  </a:lnTo>
                  <a:lnTo>
                    <a:pt x="134" y="305"/>
                  </a:lnTo>
                  <a:lnTo>
                    <a:pt x="138" y="302"/>
                  </a:lnTo>
                  <a:lnTo>
                    <a:pt x="138" y="299"/>
                  </a:lnTo>
                  <a:lnTo>
                    <a:pt x="143" y="295"/>
                  </a:lnTo>
                  <a:lnTo>
                    <a:pt x="143" y="292"/>
                  </a:lnTo>
                  <a:lnTo>
                    <a:pt x="147" y="288"/>
                  </a:lnTo>
                  <a:lnTo>
                    <a:pt x="147" y="278"/>
                  </a:lnTo>
                  <a:lnTo>
                    <a:pt x="152" y="275"/>
                  </a:lnTo>
                  <a:lnTo>
                    <a:pt x="156" y="275"/>
                  </a:lnTo>
                  <a:lnTo>
                    <a:pt x="161" y="278"/>
                  </a:lnTo>
                  <a:lnTo>
                    <a:pt x="165" y="282"/>
                  </a:lnTo>
                  <a:lnTo>
                    <a:pt x="165" y="285"/>
                  </a:lnTo>
                  <a:lnTo>
                    <a:pt x="169" y="288"/>
                  </a:lnTo>
                  <a:lnTo>
                    <a:pt x="174" y="292"/>
                  </a:lnTo>
                  <a:lnTo>
                    <a:pt x="178" y="288"/>
                  </a:lnTo>
                  <a:lnTo>
                    <a:pt x="183" y="285"/>
                  </a:lnTo>
                  <a:lnTo>
                    <a:pt x="183" y="282"/>
                  </a:lnTo>
                  <a:lnTo>
                    <a:pt x="187" y="278"/>
                  </a:lnTo>
                  <a:lnTo>
                    <a:pt x="187" y="272"/>
                  </a:lnTo>
                  <a:lnTo>
                    <a:pt x="192" y="268"/>
                  </a:lnTo>
                  <a:lnTo>
                    <a:pt x="196" y="265"/>
                  </a:lnTo>
                  <a:lnTo>
                    <a:pt x="201" y="265"/>
                  </a:lnTo>
                  <a:lnTo>
                    <a:pt x="205" y="265"/>
                  </a:lnTo>
                  <a:lnTo>
                    <a:pt x="210" y="262"/>
                  </a:lnTo>
                  <a:lnTo>
                    <a:pt x="210" y="258"/>
                  </a:lnTo>
                  <a:lnTo>
                    <a:pt x="214" y="255"/>
                  </a:lnTo>
                  <a:lnTo>
                    <a:pt x="214" y="248"/>
                  </a:lnTo>
                  <a:lnTo>
                    <a:pt x="218" y="245"/>
                  </a:lnTo>
                  <a:lnTo>
                    <a:pt x="218" y="228"/>
                  </a:lnTo>
                  <a:lnTo>
                    <a:pt x="223" y="221"/>
                  </a:lnTo>
                  <a:lnTo>
                    <a:pt x="223" y="211"/>
                  </a:lnTo>
                  <a:lnTo>
                    <a:pt x="227" y="201"/>
                  </a:lnTo>
                  <a:lnTo>
                    <a:pt x="227" y="195"/>
                  </a:lnTo>
                  <a:lnTo>
                    <a:pt x="232" y="185"/>
                  </a:lnTo>
                  <a:lnTo>
                    <a:pt x="232" y="168"/>
                  </a:lnTo>
                  <a:lnTo>
                    <a:pt x="236" y="158"/>
                  </a:lnTo>
                  <a:lnTo>
                    <a:pt x="236" y="154"/>
                  </a:lnTo>
                  <a:lnTo>
                    <a:pt x="241" y="148"/>
                  </a:lnTo>
                  <a:lnTo>
                    <a:pt x="241" y="144"/>
                  </a:lnTo>
                  <a:lnTo>
                    <a:pt x="245" y="141"/>
                  </a:lnTo>
                  <a:lnTo>
                    <a:pt x="250" y="144"/>
                  </a:lnTo>
                  <a:lnTo>
                    <a:pt x="250" y="151"/>
                  </a:lnTo>
                  <a:lnTo>
                    <a:pt x="254" y="158"/>
                  </a:lnTo>
                  <a:lnTo>
                    <a:pt x="254" y="164"/>
                  </a:lnTo>
                  <a:lnTo>
                    <a:pt x="258" y="175"/>
                  </a:lnTo>
                  <a:lnTo>
                    <a:pt x="258" y="185"/>
                  </a:lnTo>
                  <a:lnTo>
                    <a:pt x="263" y="191"/>
                  </a:lnTo>
                  <a:lnTo>
                    <a:pt x="263" y="208"/>
                  </a:lnTo>
                  <a:lnTo>
                    <a:pt x="267" y="215"/>
                  </a:lnTo>
                  <a:lnTo>
                    <a:pt x="267" y="221"/>
                  </a:lnTo>
                  <a:lnTo>
                    <a:pt x="272" y="225"/>
                  </a:lnTo>
                  <a:lnTo>
                    <a:pt x="276" y="225"/>
                  </a:lnTo>
                  <a:lnTo>
                    <a:pt x="281" y="221"/>
                  </a:lnTo>
                  <a:lnTo>
                    <a:pt x="281" y="218"/>
                  </a:lnTo>
                  <a:lnTo>
                    <a:pt x="285" y="215"/>
                  </a:lnTo>
                  <a:lnTo>
                    <a:pt x="285" y="211"/>
                  </a:lnTo>
                  <a:lnTo>
                    <a:pt x="290" y="208"/>
                  </a:lnTo>
                  <a:lnTo>
                    <a:pt x="290" y="201"/>
                  </a:lnTo>
                  <a:lnTo>
                    <a:pt x="294" y="198"/>
                  </a:lnTo>
                  <a:lnTo>
                    <a:pt x="294" y="195"/>
                  </a:lnTo>
                  <a:lnTo>
                    <a:pt x="299" y="188"/>
                  </a:lnTo>
                  <a:lnTo>
                    <a:pt x="299" y="181"/>
                  </a:lnTo>
                  <a:lnTo>
                    <a:pt x="303" y="175"/>
                  </a:lnTo>
                  <a:lnTo>
                    <a:pt x="303" y="168"/>
                  </a:lnTo>
                  <a:lnTo>
                    <a:pt x="307" y="158"/>
                  </a:lnTo>
                  <a:lnTo>
                    <a:pt x="307" y="138"/>
                  </a:lnTo>
                  <a:lnTo>
                    <a:pt x="312" y="124"/>
                  </a:lnTo>
                  <a:lnTo>
                    <a:pt x="312" y="114"/>
                  </a:lnTo>
                  <a:lnTo>
                    <a:pt x="316" y="101"/>
                  </a:lnTo>
                  <a:lnTo>
                    <a:pt x="316" y="87"/>
                  </a:lnTo>
                  <a:lnTo>
                    <a:pt x="321" y="74"/>
                  </a:lnTo>
                  <a:lnTo>
                    <a:pt x="321" y="54"/>
                  </a:lnTo>
                  <a:lnTo>
                    <a:pt x="325" y="40"/>
                  </a:lnTo>
                  <a:lnTo>
                    <a:pt x="325" y="34"/>
                  </a:lnTo>
                  <a:lnTo>
                    <a:pt x="330" y="24"/>
                  </a:lnTo>
                  <a:lnTo>
                    <a:pt x="330" y="17"/>
                  </a:lnTo>
                  <a:lnTo>
                    <a:pt x="334" y="10"/>
                  </a:lnTo>
                  <a:lnTo>
                    <a:pt x="334" y="4"/>
                  </a:lnTo>
                  <a:lnTo>
                    <a:pt x="339" y="0"/>
                  </a:lnTo>
                  <a:lnTo>
                    <a:pt x="343" y="0"/>
                  </a:lnTo>
                  <a:lnTo>
                    <a:pt x="348" y="4"/>
                  </a:lnTo>
                  <a:lnTo>
                    <a:pt x="348" y="7"/>
                  </a:lnTo>
                  <a:lnTo>
                    <a:pt x="352" y="14"/>
                  </a:lnTo>
                  <a:lnTo>
                    <a:pt x="352" y="30"/>
                  </a:lnTo>
                  <a:lnTo>
                    <a:pt x="356" y="40"/>
                  </a:lnTo>
                  <a:lnTo>
                    <a:pt x="356" y="54"/>
                  </a:lnTo>
                  <a:lnTo>
                    <a:pt x="361" y="67"/>
                  </a:lnTo>
                  <a:lnTo>
                    <a:pt x="361" y="84"/>
                  </a:lnTo>
                  <a:lnTo>
                    <a:pt x="365" y="104"/>
                  </a:lnTo>
                  <a:lnTo>
                    <a:pt x="365" y="144"/>
                  </a:lnTo>
                  <a:lnTo>
                    <a:pt x="370" y="168"/>
                  </a:lnTo>
                  <a:lnTo>
                    <a:pt x="370" y="191"/>
                  </a:lnTo>
                </a:path>
              </a:pathLst>
            </a:custGeom>
            <a:noFill/>
            <a:ln w="28575" cap="flat">
              <a:solidFill>
                <a:srgbClr val="FF0000"/>
              </a:solidFill>
              <a:prstDash val="solid"/>
              <a:round/>
              <a:headEnd/>
              <a:tailEnd/>
            </a:ln>
          </p:spPr>
          <p:txBody>
            <a:bodyPr/>
            <a:lstStyle/>
            <a:p>
              <a:endParaRPr lang="en-GB"/>
            </a:p>
          </p:txBody>
        </p:sp>
        <p:sp>
          <p:nvSpPr>
            <p:cNvPr id="119" name="Freeform 118"/>
            <p:cNvSpPr>
              <a:spLocks/>
            </p:cNvSpPr>
            <p:nvPr/>
          </p:nvSpPr>
          <p:spPr bwMode="auto">
            <a:xfrm>
              <a:off x="1650" y="2775"/>
              <a:ext cx="325" cy="654"/>
            </a:xfrm>
            <a:custGeom>
              <a:avLst/>
              <a:gdLst>
                <a:gd name="T0" fmla="*/ 4 w 325"/>
                <a:gd name="T1" fmla="*/ 54 h 654"/>
                <a:gd name="T2" fmla="*/ 13 w 325"/>
                <a:gd name="T3" fmla="*/ 168 h 654"/>
                <a:gd name="T4" fmla="*/ 18 w 325"/>
                <a:gd name="T5" fmla="*/ 255 h 654"/>
                <a:gd name="T6" fmla="*/ 26 w 325"/>
                <a:gd name="T7" fmla="*/ 352 h 654"/>
                <a:gd name="T8" fmla="*/ 31 w 325"/>
                <a:gd name="T9" fmla="*/ 416 h 654"/>
                <a:gd name="T10" fmla="*/ 40 w 325"/>
                <a:gd name="T11" fmla="*/ 470 h 654"/>
                <a:gd name="T12" fmla="*/ 44 w 325"/>
                <a:gd name="T13" fmla="*/ 533 h 654"/>
                <a:gd name="T14" fmla="*/ 53 w 325"/>
                <a:gd name="T15" fmla="*/ 574 h 654"/>
                <a:gd name="T16" fmla="*/ 58 w 325"/>
                <a:gd name="T17" fmla="*/ 607 h 654"/>
                <a:gd name="T18" fmla="*/ 67 w 325"/>
                <a:gd name="T19" fmla="*/ 620 h 654"/>
                <a:gd name="T20" fmla="*/ 71 w 325"/>
                <a:gd name="T21" fmla="*/ 634 h 654"/>
                <a:gd name="T22" fmla="*/ 89 w 325"/>
                <a:gd name="T23" fmla="*/ 654 h 654"/>
                <a:gd name="T24" fmla="*/ 93 w 325"/>
                <a:gd name="T25" fmla="*/ 654 h 654"/>
                <a:gd name="T26" fmla="*/ 102 w 325"/>
                <a:gd name="T27" fmla="*/ 634 h 654"/>
                <a:gd name="T28" fmla="*/ 107 w 325"/>
                <a:gd name="T29" fmla="*/ 614 h 654"/>
                <a:gd name="T30" fmla="*/ 116 w 325"/>
                <a:gd name="T31" fmla="*/ 584 h 654"/>
                <a:gd name="T32" fmla="*/ 120 w 325"/>
                <a:gd name="T33" fmla="*/ 553 h 654"/>
                <a:gd name="T34" fmla="*/ 129 w 325"/>
                <a:gd name="T35" fmla="*/ 500 h 654"/>
                <a:gd name="T36" fmla="*/ 133 w 325"/>
                <a:gd name="T37" fmla="*/ 449 h 654"/>
                <a:gd name="T38" fmla="*/ 142 w 325"/>
                <a:gd name="T39" fmla="*/ 403 h 654"/>
                <a:gd name="T40" fmla="*/ 147 w 325"/>
                <a:gd name="T41" fmla="*/ 349 h 654"/>
                <a:gd name="T42" fmla="*/ 156 w 325"/>
                <a:gd name="T43" fmla="*/ 319 h 654"/>
                <a:gd name="T44" fmla="*/ 160 w 325"/>
                <a:gd name="T45" fmla="*/ 275 h 654"/>
                <a:gd name="T46" fmla="*/ 169 w 325"/>
                <a:gd name="T47" fmla="*/ 238 h 654"/>
                <a:gd name="T48" fmla="*/ 173 w 325"/>
                <a:gd name="T49" fmla="*/ 191 h 654"/>
                <a:gd name="T50" fmla="*/ 182 w 325"/>
                <a:gd name="T51" fmla="*/ 171 h 654"/>
                <a:gd name="T52" fmla="*/ 187 w 325"/>
                <a:gd name="T53" fmla="*/ 161 h 654"/>
                <a:gd name="T54" fmla="*/ 200 w 325"/>
                <a:gd name="T55" fmla="*/ 158 h 654"/>
                <a:gd name="T56" fmla="*/ 209 w 325"/>
                <a:gd name="T57" fmla="*/ 148 h 654"/>
                <a:gd name="T58" fmla="*/ 213 w 325"/>
                <a:gd name="T59" fmla="*/ 121 h 654"/>
                <a:gd name="T60" fmla="*/ 222 w 325"/>
                <a:gd name="T61" fmla="*/ 97 h 654"/>
                <a:gd name="T62" fmla="*/ 227 w 325"/>
                <a:gd name="T63" fmla="*/ 71 h 654"/>
                <a:gd name="T64" fmla="*/ 236 w 325"/>
                <a:gd name="T65" fmla="*/ 57 h 654"/>
                <a:gd name="T66" fmla="*/ 245 w 325"/>
                <a:gd name="T67" fmla="*/ 64 h 654"/>
                <a:gd name="T68" fmla="*/ 254 w 325"/>
                <a:gd name="T69" fmla="*/ 74 h 654"/>
                <a:gd name="T70" fmla="*/ 262 w 325"/>
                <a:gd name="T71" fmla="*/ 81 h 654"/>
                <a:gd name="T72" fmla="*/ 276 w 325"/>
                <a:gd name="T73" fmla="*/ 87 h 654"/>
                <a:gd name="T74" fmla="*/ 280 w 325"/>
                <a:gd name="T75" fmla="*/ 97 h 654"/>
                <a:gd name="T76" fmla="*/ 289 w 325"/>
                <a:gd name="T77" fmla="*/ 111 h 654"/>
                <a:gd name="T78" fmla="*/ 294 w 325"/>
                <a:gd name="T79" fmla="*/ 128 h 654"/>
                <a:gd name="T80" fmla="*/ 307 w 325"/>
                <a:gd name="T81" fmla="*/ 144 h 654"/>
                <a:gd name="T82" fmla="*/ 316 w 325"/>
                <a:gd name="T83" fmla="*/ 154 h 6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25"/>
                <a:gd name="T127" fmla="*/ 0 h 654"/>
                <a:gd name="T128" fmla="*/ 325 w 325"/>
                <a:gd name="T129" fmla="*/ 654 h 65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25" h="654">
                  <a:moveTo>
                    <a:pt x="0" y="0"/>
                  </a:moveTo>
                  <a:lnTo>
                    <a:pt x="4" y="27"/>
                  </a:lnTo>
                  <a:lnTo>
                    <a:pt x="4" y="54"/>
                  </a:lnTo>
                  <a:lnTo>
                    <a:pt x="9" y="81"/>
                  </a:lnTo>
                  <a:lnTo>
                    <a:pt x="9" y="138"/>
                  </a:lnTo>
                  <a:lnTo>
                    <a:pt x="13" y="168"/>
                  </a:lnTo>
                  <a:lnTo>
                    <a:pt x="13" y="198"/>
                  </a:lnTo>
                  <a:lnTo>
                    <a:pt x="18" y="225"/>
                  </a:lnTo>
                  <a:lnTo>
                    <a:pt x="18" y="255"/>
                  </a:lnTo>
                  <a:lnTo>
                    <a:pt x="22" y="282"/>
                  </a:lnTo>
                  <a:lnTo>
                    <a:pt x="22" y="332"/>
                  </a:lnTo>
                  <a:lnTo>
                    <a:pt x="26" y="352"/>
                  </a:lnTo>
                  <a:lnTo>
                    <a:pt x="26" y="376"/>
                  </a:lnTo>
                  <a:lnTo>
                    <a:pt x="31" y="396"/>
                  </a:lnTo>
                  <a:lnTo>
                    <a:pt x="31" y="416"/>
                  </a:lnTo>
                  <a:lnTo>
                    <a:pt x="35" y="436"/>
                  </a:lnTo>
                  <a:lnTo>
                    <a:pt x="35" y="453"/>
                  </a:lnTo>
                  <a:lnTo>
                    <a:pt x="40" y="470"/>
                  </a:lnTo>
                  <a:lnTo>
                    <a:pt x="40" y="503"/>
                  </a:lnTo>
                  <a:lnTo>
                    <a:pt x="44" y="520"/>
                  </a:lnTo>
                  <a:lnTo>
                    <a:pt x="44" y="533"/>
                  </a:lnTo>
                  <a:lnTo>
                    <a:pt x="49" y="547"/>
                  </a:lnTo>
                  <a:lnTo>
                    <a:pt x="49" y="560"/>
                  </a:lnTo>
                  <a:lnTo>
                    <a:pt x="53" y="574"/>
                  </a:lnTo>
                  <a:lnTo>
                    <a:pt x="53" y="594"/>
                  </a:lnTo>
                  <a:lnTo>
                    <a:pt x="58" y="600"/>
                  </a:lnTo>
                  <a:lnTo>
                    <a:pt x="58" y="607"/>
                  </a:lnTo>
                  <a:lnTo>
                    <a:pt x="62" y="614"/>
                  </a:lnTo>
                  <a:lnTo>
                    <a:pt x="62" y="617"/>
                  </a:lnTo>
                  <a:lnTo>
                    <a:pt x="67" y="620"/>
                  </a:lnTo>
                  <a:lnTo>
                    <a:pt x="67" y="627"/>
                  </a:lnTo>
                  <a:lnTo>
                    <a:pt x="71" y="631"/>
                  </a:lnTo>
                  <a:lnTo>
                    <a:pt x="71" y="634"/>
                  </a:lnTo>
                  <a:lnTo>
                    <a:pt x="75" y="637"/>
                  </a:lnTo>
                  <a:lnTo>
                    <a:pt x="80" y="644"/>
                  </a:lnTo>
                  <a:lnTo>
                    <a:pt x="89" y="654"/>
                  </a:lnTo>
                  <a:lnTo>
                    <a:pt x="84" y="654"/>
                  </a:lnTo>
                  <a:lnTo>
                    <a:pt x="89" y="654"/>
                  </a:lnTo>
                  <a:lnTo>
                    <a:pt x="93" y="654"/>
                  </a:lnTo>
                  <a:lnTo>
                    <a:pt x="98" y="651"/>
                  </a:lnTo>
                  <a:lnTo>
                    <a:pt x="98" y="641"/>
                  </a:lnTo>
                  <a:lnTo>
                    <a:pt x="102" y="634"/>
                  </a:lnTo>
                  <a:lnTo>
                    <a:pt x="102" y="631"/>
                  </a:lnTo>
                  <a:lnTo>
                    <a:pt x="107" y="624"/>
                  </a:lnTo>
                  <a:lnTo>
                    <a:pt x="107" y="614"/>
                  </a:lnTo>
                  <a:lnTo>
                    <a:pt x="111" y="607"/>
                  </a:lnTo>
                  <a:lnTo>
                    <a:pt x="111" y="594"/>
                  </a:lnTo>
                  <a:lnTo>
                    <a:pt x="116" y="584"/>
                  </a:lnTo>
                  <a:lnTo>
                    <a:pt x="116" y="577"/>
                  </a:lnTo>
                  <a:lnTo>
                    <a:pt x="120" y="567"/>
                  </a:lnTo>
                  <a:lnTo>
                    <a:pt x="120" y="553"/>
                  </a:lnTo>
                  <a:lnTo>
                    <a:pt x="124" y="543"/>
                  </a:lnTo>
                  <a:lnTo>
                    <a:pt x="124" y="517"/>
                  </a:lnTo>
                  <a:lnTo>
                    <a:pt x="129" y="500"/>
                  </a:lnTo>
                  <a:lnTo>
                    <a:pt x="129" y="483"/>
                  </a:lnTo>
                  <a:lnTo>
                    <a:pt x="133" y="466"/>
                  </a:lnTo>
                  <a:lnTo>
                    <a:pt x="133" y="449"/>
                  </a:lnTo>
                  <a:lnTo>
                    <a:pt x="138" y="433"/>
                  </a:lnTo>
                  <a:lnTo>
                    <a:pt x="138" y="419"/>
                  </a:lnTo>
                  <a:lnTo>
                    <a:pt x="142" y="403"/>
                  </a:lnTo>
                  <a:lnTo>
                    <a:pt x="142" y="376"/>
                  </a:lnTo>
                  <a:lnTo>
                    <a:pt x="147" y="362"/>
                  </a:lnTo>
                  <a:lnTo>
                    <a:pt x="147" y="349"/>
                  </a:lnTo>
                  <a:lnTo>
                    <a:pt x="151" y="339"/>
                  </a:lnTo>
                  <a:lnTo>
                    <a:pt x="151" y="329"/>
                  </a:lnTo>
                  <a:lnTo>
                    <a:pt x="156" y="319"/>
                  </a:lnTo>
                  <a:lnTo>
                    <a:pt x="156" y="295"/>
                  </a:lnTo>
                  <a:lnTo>
                    <a:pt x="160" y="285"/>
                  </a:lnTo>
                  <a:lnTo>
                    <a:pt x="160" y="275"/>
                  </a:lnTo>
                  <a:lnTo>
                    <a:pt x="164" y="262"/>
                  </a:lnTo>
                  <a:lnTo>
                    <a:pt x="164" y="248"/>
                  </a:lnTo>
                  <a:lnTo>
                    <a:pt x="169" y="238"/>
                  </a:lnTo>
                  <a:lnTo>
                    <a:pt x="169" y="215"/>
                  </a:lnTo>
                  <a:lnTo>
                    <a:pt x="173" y="201"/>
                  </a:lnTo>
                  <a:lnTo>
                    <a:pt x="173" y="191"/>
                  </a:lnTo>
                  <a:lnTo>
                    <a:pt x="178" y="185"/>
                  </a:lnTo>
                  <a:lnTo>
                    <a:pt x="178" y="178"/>
                  </a:lnTo>
                  <a:lnTo>
                    <a:pt x="182" y="171"/>
                  </a:lnTo>
                  <a:lnTo>
                    <a:pt x="182" y="168"/>
                  </a:lnTo>
                  <a:lnTo>
                    <a:pt x="191" y="161"/>
                  </a:lnTo>
                  <a:lnTo>
                    <a:pt x="187" y="161"/>
                  </a:lnTo>
                  <a:lnTo>
                    <a:pt x="191" y="161"/>
                  </a:lnTo>
                  <a:lnTo>
                    <a:pt x="196" y="161"/>
                  </a:lnTo>
                  <a:lnTo>
                    <a:pt x="200" y="158"/>
                  </a:lnTo>
                  <a:lnTo>
                    <a:pt x="205" y="154"/>
                  </a:lnTo>
                  <a:lnTo>
                    <a:pt x="205" y="151"/>
                  </a:lnTo>
                  <a:lnTo>
                    <a:pt x="209" y="148"/>
                  </a:lnTo>
                  <a:lnTo>
                    <a:pt x="209" y="141"/>
                  </a:lnTo>
                  <a:lnTo>
                    <a:pt x="213" y="134"/>
                  </a:lnTo>
                  <a:lnTo>
                    <a:pt x="213" y="121"/>
                  </a:lnTo>
                  <a:lnTo>
                    <a:pt x="218" y="114"/>
                  </a:lnTo>
                  <a:lnTo>
                    <a:pt x="218" y="108"/>
                  </a:lnTo>
                  <a:lnTo>
                    <a:pt x="222" y="97"/>
                  </a:lnTo>
                  <a:lnTo>
                    <a:pt x="222" y="91"/>
                  </a:lnTo>
                  <a:lnTo>
                    <a:pt x="227" y="84"/>
                  </a:lnTo>
                  <a:lnTo>
                    <a:pt x="227" y="71"/>
                  </a:lnTo>
                  <a:lnTo>
                    <a:pt x="231" y="67"/>
                  </a:lnTo>
                  <a:lnTo>
                    <a:pt x="231" y="61"/>
                  </a:lnTo>
                  <a:lnTo>
                    <a:pt x="236" y="57"/>
                  </a:lnTo>
                  <a:lnTo>
                    <a:pt x="240" y="57"/>
                  </a:lnTo>
                  <a:lnTo>
                    <a:pt x="245" y="61"/>
                  </a:lnTo>
                  <a:lnTo>
                    <a:pt x="245" y="64"/>
                  </a:lnTo>
                  <a:lnTo>
                    <a:pt x="249" y="67"/>
                  </a:lnTo>
                  <a:lnTo>
                    <a:pt x="249" y="71"/>
                  </a:lnTo>
                  <a:lnTo>
                    <a:pt x="254" y="74"/>
                  </a:lnTo>
                  <a:lnTo>
                    <a:pt x="262" y="81"/>
                  </a:lnTo>
                  <a:lnTo>
                    <a:pt x="258" y="81"/>
                  </a:lnTo>
                  <a:lnTo>
                    <a:pt x="262" y="81"/>
                  </a:lnTo>
                  <a:lnTo>
                    <a:pt x="267" y="81"/>
                  </a:lnTo>
                  <a:lnTo>
                    <a:pt x="271" y="84"/>
                  </a:lnTo>
                  <a:lnTo>
                    <a:pt x="276" y="87"/>
                  </a:lnTo>
                  <a:lnTo>
                    <a:pt x="276" y="91"/>
                  </a:lnTo>
                  <a:lnTo>
                    <a:pt x="280" y="94"/>
                  </a:lnTo>
                  <a:lnTo>
                    <a:pt x="280" y="97"/>
                  </a:lnTo>
                  <a:lnTo>
                    <a:pt x="285" y="104"/>
                  </a:lnTo>
                  <a:lnTo>
                    <a:pt x="285" y="108"/>
                  </a:lnTo>
                  <a:lnTo>
                    <a:pt x="289" y="111"/>
                  </a:lnTo>
                  <a:lnTo>
                    <a:pt x="289" y="121"/>
                  </a:lnTo>
                  <a:lnTo>
                    <a:pt x="294" y="124"/>
                  </a:lnTo>
                  <a:lnTo>
                    <a:pt x="294" y="128"/>
                  </a:lnTo>
                  <a:lnTo>
                    <a:pt x="303" y="134"/>
                  </a:lnTo>
                  <a:lnTo>
                    <a:pt x="303" y="141"/>
                  </a:lnTo>
                  <a:lnTo>
                    <a:pt x="307" y="144"/>
                  </a:lnTo>
                  <a:lnTo>
                    <a:pt x="311" y="148"/>
                  </a:lnTo>
                  <a:lnTo>
                    <a:pt x="320" y="154"/>
                  </a:lnTo>
                  <a:lnTo>
                    <a:pt x="316" y="154"/>
                  </a:lnTo>
                  <a:lnTo>
                    <a:pt x="320" y="151"/>
                  </a:lnTo>
                  <a:lnTo>
                    <a:pt x="325" y="148"/>
                  </a:lnTo>
                </a:path>
              </a:pathLst>
            </a:custGeom>
            <a:noFill/>
            <a:ln w="28575" cap="flat">
              <a:solidFill>
                <a:srgbClr val="FF0000"/>
              </a:solidFill>
              <a:prstDash val="solid"/>
              <a:round/>
              <a:headEnd/>
              <a:tailEnd/>
            </a:ln>
          </p:spPr>
          <p:txBody>
            <a:bodyPr/>
            <a:lstStyle/>
            <a:p>
              <a:endParaRPr lang="en-GB"/>
            </a:p>
          </p:txBody>
        </p:sp>
        <p:sp>
          <p:nvSpPr>
            <p:cNvPr id="120" name="Freeform 119"/>
            <p:cNvSpPr>
              <a:spLocks/>
            </p:cNvSpPr>
            <p:nvPr/>
          </p:nvSpPr>
          <p:spPr bwMode="auto">
            <a:xfrm>
              <a:off x="1975" y="2852"/>
              <a:ext cx="400" cy="81"/>
            </a:xfrm>
            <a:custGeom>
              <a:avLst/>
              <a:gdLst>
                <a:gd name="T0" fmla="*/ 4 w 400"/>
                <a:gd name="T1" fmla="*/ 57 h 81"/>
                <a:gd name="T2" fmla="*/ 13 w 400"/>
                <a:gd name="T3" fmla="*/ 37 h 81"/>
                <a:gd name="T4" fmla="*/ 18 w 400"/>
                <a:gd name="T5" fmla="*/ 17 h 81"/>
                <a:gd name="T6" fmla="*/ 26 w 400"/>
                <a:gd name="T7" fmla="*/ 0 h 81"/>
                <a:gd name="T8" fmla="*/ 35 w 400"/>
                <a:gd name="T9" fmla="*/ 10 h 81"/>
                <a:gd name="T10" fmla="*/ 40 w 400"/>
                <a:gd name="T11" fmla="*/ 37 h 81"/>
                <a:gd name="T12" fmla="*/ 49 w 400"/>
                <a:gd name="T13" fmla="*/ 51 h 81"/>
                <a:gd name="T14" fmla="*/ 58 w 400"/>
                <a:gd name="T15" fmla="*/ 54 h 81"/>
                <a:gd name="T16" fmla="*/ 71 w 400"/>
                <a:gd name="T17" fmla="*/ 51 h 81"/>
                <a:gd name="T18" fmla="*/ 80 w 400"/>
                <a:gd name="T19" fmla="*/ 61 h 81"/>
                <a:gd name="T20" fmla="*/ 84 w 400"/>
                <a:gd name="T21" fmla="*/ 74 h 81"/>
                <a:gd name="T22" fmla="*/ 98 w 400"/>
                <a:gd name="T23" fmla="*/ 81 h 81"/>
                <a:gd name="T24" fmla="*/ 111 w 400"/>
                <a:gd name="T25" fmla="*/ 74 h 81"/>
                <a:gd name="T26" fmla="*/ 120 w 400"/>
                <a:gd name="T27" fmla="*/ 64 h 81"/>
                <a:gd name="T28" fmla="*/ 124 w 400"/>
                <a:gd name="T29" fmla="*/ 51 h 81"/>
                <a:gd name="T30" fmla="*/ 138 w 400"/>
                <a:gd name="T31" fmla="*/ 41 h 81"/>
                <a:gd name="T32" fmla="*/ 151 w 400"/>
                <a:gd name="T33" fmla="*/ 44 h 81"/>
                <a:gd name="T34" fmla="*/ 164 w 400"/>
                <a:gd name="T35" fmla="*/ 37 h 81"/>
                <a:gd name="T36" fmla="*/ 173 w 400"/>
                <a:gd name="T37" fmla="*/ 47 h 81"/>
                <a:gd name="T38" fmla="*/ 182 w 400"/>
                <a:gd name="T39" fmla="*/ 57 h 81"/>
                <a:gd name="T40" fmla="*/ 191 w 400"/>
                <a:gd name="T41" fmla="*/ 64 h 81"/>
                <a:gd name="T42" fmla="*/ 200 w 400"/>
                <a:gd name="T43" fmla="*/ 44 h 81"/>
                <a:gd name="T44" fmla="*/ 205 w 400"/>
                <a:gd name="T45" fmla="*/ 24 h 81"/>
                <a:gd name="T46" fmla="*/ 213 w 400"/>
                <a:gd name="T47" fmla="*/ 14 h 81"/>
                <a:gd name="T48" fmla="*/ 222 w 400"/>
                <a:gd name="T49" fmla="*/ 24 h 81"/>
                <a:gd name="T50" fmla="*/ 227 w 400"/>
                <a:gd name="T51" fmla="*/ 37 h 81"/>
                <a:gd name="T52" fmla="*/ 236 w 400"/>
                <a:gd name="T53" fmla="*/ 44 h 81"/>
                <a:gd name="T54" fmla="*/ 249 w 400"/>
                <a:gd name="T55" fmla="*/ 31 h 81"/>
                <a:gd name="T56" fmla="*/ 258 w 400"/>
                <a:gd name="T57" fmla="*/ 27 h 81"/>
                <a:gd name="T58" fmla="*/ 267 w 400"/>
                <a:gd name="T59" fmla="*/ 41 h 81"/>
                <a:gd name="T60" fmla="*/ 276 w 400"/>
                <a:gd name="T61" fmla="*/ 47 h 81"/>
                <a:gd name="T62" fmla="*/ 285 w 400"/>
                <a:gd name="T63" fmla="*/ 41 h 81"/>
                <a:gd name="T64" fmla="*/ 294 w 400"/>
                <a:gd name="T65" fmla="*/ 31 h 81"/>
                <a:gd name="T66" fmla="*/ 298 w 400"/>
                <a:gd name="T67" fmla="*/ 20 h 81"/>
                <a:gd name="T68" fmla="*/ 311 w 400"/>
                <a:gd name="T69" fmla="*/ 20 h 81"/>
                <a:gd name="T70" fmla="*/ 320 w 400"/>
                <a:gd name="T71" fmla="*/ 31 h 81"/>
                <a:gd name="T72" fmla="*/ 329 w 400"/>
                <a:gd name="T73" fmla="*/ 41 h 81"/>
                <a:gd name="T74" fmla="*/ 338 w 400"/>
                <a:gd name="T75" fmla="*/ 44 h 81"/>
                <a:gd name="T76" fmla="*/ 351 w 400"/>
                <a:gd name="T77" fmla="*/ 41 h 81"/>
                <a:gd name="T78" fmla="*/ 365 w 400"/>
                <a:gd name="T79" fmla="*/ 51 h 81"/>
                <a:gd name="T80" fmla="*/ 378 w 400"/>
                <a:gd name="T81" fmla="*/ 41 h 81"/>
                <a:gd name="T82" fmla="*/ 392 w 400"/>
                <a:gd name="T83" fmla="*/ 31 h 8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0"/>
                <a:gd name="T127" fmla="*/ 0 h 81"/>
                <a:gd name="T128" fmla="*/ 400 w 400"/>
                <a:gd name="T129" fmla="*/ 81 h 8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0" h="81">
                  <a:moveTo>
                    <a:pt x="0" y="71"/>
                  </a:moveTo>
                  <a:lnTo>
                    <a:pt x="4" y="67"/>
                  </a:lnTo>
                  <a:lnTo>
                    <a:pt x="4" y="57"/>
                  </a:lnTo>
                  <a:lnTo>
                    <a:pt x="9" y="51"/>
                  </a:lnTo>
                  <a:lnTo>
                    <a:pt x="9" y="44"/>
                  </a:lnTo>
                  <a:lnTo>
                    <a:pt x="13" y="37"/>
                  </a:lnTo>
                  <a:lnTo>
                    <a:pt x="13" y="31"/>
                  </a:lnTo>
                  <a:lnTo>
                    <a:pt x="18" y="24"/>
                  </a:lnTo>
                  <a:lnTo>
                    <a:pt x="18" y="17"/>
                  </a:lnTo>
                  <a:lnTo>
                    <a:pt x="22" y="10"/>
                  </a:lnTo>
                  <a:lnTo>
                    <a:pt x="22" y="4"/>
                  </a:lnTo>
                  <a:lnTo>
                    <a:pt x="26" y="0"/>
                  </a:lnTo>
                  <a:lnTo>
                    <a:pt x="31" y="4"/>
                  </a:lnTo>
                  <a:lnTo>
                    <a:pt x="31" y="7"/>
                  </a:lnTo>
                  <a:lnTo>
                    <a:pt x="35" y="10"/>
                  </a:lnTo>
                  <a:lnTo>
                    <a:pt x="35" y="24"/>
                  </a:lnTo>
                  <a:lnTo>
                    <a:pt x="40" y="31"/>
                  </a:lnTo>
                  <a:lnTo>
                    <a:pt x="40" y="37"/>
                  </a:lnTo>
                  <a:lnTo>
                    <a:pt x="44" y="41"/>
                  </a:lnTo>
                  <a:lnTo>
                    <a:pt x="44" y="47"/>
                  </a:lnTo>
                  <a:lnTo>
                    <a:pt x="49" y="51"/>
                  </a:lnTo>
                  <a:lnTo>
                    <a:pt x="49" y="57"/>
                  </a:lnTo>
                  <a:lnTo>
                    <a:pt x="53" y="57"/>
                  </a:lnTo>
                  <a:lnTo>
                    <a:pt x="58" y="54"/>
                  </a:lnTo>
                  <a:lnTo>
                    <a:pt x="62" y="51"/>
                  </a:lnTo>
                  <a:lnTo>
                    <a:pt x="67" y="51"/>
                  </a:lnTo>
                  <a:lnTo>
                    <a:pt x="71" y="51"/>
                  </a:lnTo>
                  <a:lnTo>
                    <a:pt x="75" y="54"/>
                  </a:lnTo>
                  <a:lnTo>
                    <a:pt x="75" y="57"/>
                  </a:lnTo>
                  <a:lnTo>
                    <a:pt x="80" y="61"/>
                  </a:lnTo>
                  <a:lnTo>
                    <a:pt x="80" y="67"/>
                  </a:lnTo>
                  <a:lnTo>
                    <a:pt x="84" y="71"/>
                  </a:lnTo>
                  <a:lnTo>
                    <a:pt x="84" y="74"/>
                  </a:lnTo>
                  <a:lnTo>
                    <a:pt x="89" y="77"/>
                  </a:lnTo>
                  <a:lnTo>
                    <a:pt x="93" y="81"/>
                  </a:lnTo>
                  <a:lnTo>
                    <a:pt x="98" y="81"/>
                  </a:lnTo>
                  <a:lnTo>
                    <a:pt x="102" y="77"/>
                  </a:lnTo>
                  <a:lnTo>
                    <a:pt x="107" y="77"/>
                  </a:lnTo>
                  <a:lnTo>
                    <a:pt x="111" y="74"/>
                  </a:lnTo>
                  <a:lnTo>
                    <a:pt x="116" y="71"/>
                  </a:lnTo>
                  <a:lnTo>
                    <a:pt x="116" y="67"/>
                  </a:lnTo>
                  <a:lnTo>
                    <a:pt x="120" y="64"/>
                  </a:lnTo>
                  <a:lnTo>
                    <a:pt x="120" y="61"/>
                  </a:lnTo>
                  <a:lnTo>
                    <a:pt x="124" y="57"/>
                  </a:lnTo>
                  <a:lnTo>
                    <a:pt x="124" y="51"/>
                  </a:lnTo>
                  <a:lnTo>
                    <a:pt x="129" y="47"/>
                  </a:lnTo>
                  <a:lnTo>
                    <a:pt x="133" y="44"/>
                  </a:lnTo>
                  <a:lnTo>
                    <a:pt x="138" y="41"/>
                  </a:lnTo>
                  <a:lnTo>
                    <a:pt x="142" y="41"/>
                  </a:lnTo>
                  <a:lnTo>
                    <a:pt x="147" y="44"/>
                  </a:lnTo>
                  <a:lnTo>
                    <a:pt x="151" y="44"/>
                  </a:lnTo>
                  <a:lnTo>
                    <a:pt x="156" y="41"/>
                  </a:lnTo>
                  <a:lnTo>
                    <a:pt x="160" y="41"/>
                  </a:lnTo>
                  <a:lnTo>
                    <a:pt x="164" y="37"/>
                  </a:lnTo>
                  <a:lnTo>
                    <a:pt x="169" y="41"/>
                  </a:lnTo>
                  <a:lnTo>
                    <a:pt x="173" y="44"/>
                  </a:lnTo>
                  <a:lnTo>
                    <a:pt x="173" y="47"/>
                  </a:lnTo>
                  <a:lnTo>
                    <a:pt x="178" y="51"/>
                  </a:lnTo>
                  <a:lnTo>
                    <a:pt x="178" y="54"/>
                  </a:lnTo>
                  <a:lnTo>
                    <a:pt x="182" y="57"/>
                  </a:lnTo>
                  <a:lnTo>
                    <a:pt x="182" y="64"/>
                  </a:lnTo>
                  <a:lnTo>
                    <a:pt x="187" y="67"/>
                  </a:lnTo>
                  <a:lnTo>
                    <a:pt x="191" y="64"/>
                  </a:lnTo>
                  <a:lnTo>
                    <a:pt x="196" y="61"/>
                  </a:lnTo>
                  <a:lnTo>
                    <a:pt x="196" y="51"/>
                  </a:lnTo>
                  <a:lnTo>
                    <a:pt x="200" y="44"/>
                  </a:lnTo>
                  <a:lnTo>
                    <a:pt x="200" y="37"/>
                  </a:lnTo>
                  <a:lnTo>
                    <a:pt x="205" y="31"/>
                  </a:lnTo>
                  <a:lnTo>
                    <a:pt x="205" y="24"/>
                  </a:lnTo>
                  <a:lnTo>
                    <a:pt x="209" y="20"/>
                  </a:lnTo>
                  <a:lnTo>
                    <a:pt x="209" y="17"/>
                  </a:lnTo>
                  <a:lnTo>
                    <a:pt x="213" y="14"/>
                  </a:lnTo>
                  <a:lnTo>
                    <a:pt x="218" y="17"/>
                  </a:lnTo>
                  <a:lnTo>
                    <a:pt x="218" y="20"/>
                  </a:lnTo>
                  <a:lnTo>
                    <a:pt x="222" y="24"/>
                  </a:lnTo>
                  <a:lnTo>
                    <a:pt x="222" y="27"/>
                  </a:lnTo>
                  <a:lnTo>
                    <a:pt x="227" y="31"/>
                  </a:lnTo>
                  <a:lnTo>
                    <a:pt x="227" y="37"/>
                  </a:lnTo>
                  <a:lnTo>
                    <a:pt x="236" y="44"/>
                  </a:lnTo>
                  <a:lnTo>
                    <a:pt x="231" y="44"/>
                  </a:lnTo>
                  <a:lnTo>
                    <a:pt x="236" y="44"/>
                  </a:lnTo>
                  <a:lnTo>
                    <a:pt x="240" y="41"/>
                  </a:lnTo>
                  <a:lnTo>
                    <a:pt x="240" y="37"/>
                  </a:lnTo>
                  <a:lnTo>
                    <a:pt x="249" y="31"/>
                  </a:lnTo>
                  <a:lnTo>
                    <a:pt x="249" y="27"/>
                  </a:lnTo>
                  <a:lnTo>
                    <a:pt x="254" y="24"/>
                  </a:lnTo>
                  <a:lnTo>
                    <a:pt x="258" y="27"/>
                  </a:lnTo>
                  <a:lnTo>
                    <a:pt x="262" y="31"/>
                  </a:lnTo>
                  <a:lnTo>
                    <a:pt x="267" y="34"/>
                  </a:lnTo>
                  <a:lnTo>
                    <a:pt x="267" y="41"/>
                  </a:lnTo>
                  <a:lnTo>
                    <a:pt x="276" y="47"/>
                  </a:lnTo>
                  <a:lnTo>
                    <a:pt x="271" y="47"/>
                  </a:lnTo>
                  <a:lnTo>
                    <a:pt x="276" y="47"/>
                  </a:lnTo>
                  <a:lnTo>
                    <a:pt x="280" y="47"/>
                  </a:lnTo>
                  <a:lnTo>
                    <a:pt x="285" y="44"/>
                  </a:lnTo>
                  <a:lnTo>
                    <a:pt x="285" y="41"/>
                  </a:lnTo>
                  <a:lnTo>
                    <a:pt x="289" y="37"/>
                  </a:lnTo>
                  <a:lnTo>
                    <a:pt x="289" y="34"/>
                  </a:lnTo>
                  <a:lnTo>
                    <a:pt x="294" y="31"/>
                  </a:lnTo>
                  <a:lnTo>
                    <a:pt x="294" y="27"/>
                  </a:lnTo>
                  <a:lnTo>
                    <a:pt x="298" y="24"/>
                  </a:lnTo>
                  <a:lnTo>
                    <a:pt x="298" y="20"/>
                  </a:lnTo>
                  <a:lnTo>
                    <a:pt x="302" y="17"/>
                  </a:lnTo>
                  <a:lnTo>
                    <a:pt x="307" y="17"/>
                  </a:lnTo>
                  <a:lnTo>
                    <a:pt x="311" y="20"/>
                  </a:lnTo>
                  <a:lnTo>
                    <a:pt x="316" y="24"/>
                  </a:lnTo>
                  <a:lnTo>
                    <a:pt x="320" y="27"/>
                  </a:lnTo>
                  <a:lnTo>
                    <a:pt x="320" y="31"/>
                  </a:lnTo>
                  <a:lnTo>
                    <a:pt x="325" y="34"/>
                  </a:lnTo>
                  <a:lnTo>
                    <a:pt x="325" y="37"/>
                  </a:lnTo>
                  <a:lnTo>
                    <a:pt x="329" y="41"/>
                  </a:lnTo>
                  <a:lnTo>
                    <a:pt x="329" y="44"/>
                  </a:lnTo>
                  <a:lnTo>
                    <a:pt x="334" y="47"/>
                  </a:lnTo>
                  <a:lnTo>
                    <a:pt x="338" y="44"/>
                  </a:lnTo>
                  <a:lnTo>
                    <a:pt x="343" y="41"/>
                  </a:lnTo>
                  <a:lnTo>
                    <a:pt x="347" y="41"/>
                  </a:lnTo>
                  <a:lnTo>
                    <a:pt x="351" y="41"/>
                  </a:lnTo>
                  <a:lnTo>
                    <a:pt x="356" y="44"/>
                  </a:lnTo>
                  <a:lnTo>
                    <a:pt x="360" y="47"/>
                  </a:lnTo>
                  <a:lnTo>
                    <a:pt x="365" y="51"/>
                  </a:lnTo>
                  <a:lnTo>
                    <a:pt x="369" y="51"/>
                  </a:lnTo>
                  <a:lnTo>
                    <a:pt x="378" y="44"/>
                  </a:lnTo>
                  <a:lnTo>
                    <a:pt x="378" y="41"/>
                  </a:lnTo>
                  <a:lnTo>
                    <a:pt x="387" y="34"/>
                  </a:lnTo>
                  <a:lnTo>
                    <a:pt x="387" y="31"/>
                  </a:lnTo>
                  <a:lnTo>
                    <a:pt x="392" y="31"/>
                  </a:lnTo>
                  <a:lnTo>
                    <a:pt x="396" y="34"/>
                  </a:lnTo>
                  <a:lnTo>
                    <a:pt x="400" y="37"/>
                  </a:lnTo>
                </a:path>
              </a:pathLst>
            </a:custGeom>
            <a:noFill/>
            <a:ln w="28575" cap="flat">
              <a:solidFill>
                <a:srgbClr val="FF0000"/>
              </a:solidFill>
              <a:prstDash val="solid"/>
              <a:round/>
              <a:headEnd/>
              <a:tailEnd/>
            </a:ln>
          </p:spPr>
          <p:txBody>
            <a:bodyPr/>
            <a:lstStyle/>
            <a:p>
              <a:endParaRPr lang="en-GB"/>
            </a:p>
          </p:txBody>
        </p:sp>
        <p:sp>
          <p:nvSpPr>
            <p:cNvPr id="121" name="Freeform 120"/>
            <p:cNvSpPr>
              <a:spLocks/>
            </p:cNvSpPr>
            <p:nvPr/>
          </p:nvSpPr>
          <p:spPr bwMode="auto">
            <a:xfrm>
              <a:off x="2375" y="2883"/>
              <a:ext cx="428" cy="117"/>
            </a:xfrm>
            <a:custGeom>
              <a:avLst/>
              <a:gdLst>
                <a:gd name="T0" fmla="*/ 5 w 428"/>
                <a:gd name="T1" fmla="*/ 16 h 117"/>
                <a:gd name="T2" fmla="*/ 18 w 428"/>
                <a:gd name="T3" fmla="*/ 16 h 117"/>
                <a:gd name="T4" fmla="*/ 32 w 428"/>
                <a:gd name="T5" fmla="*/ 16 h 117"/>
                <a:gd name="T6" fmla="*/ 40 w 428"/>
                <a:gd name="T7" fmla="*/ 26 h 117"/>
                <a:gd name="T8" fmla="*/ 54 w 428"/>
                <a:gd name="T9" fmla="*/ 43 h 117"/>
                <a:gd name="T10" fmla="*/ 58 w 428"/>
                <a:gd name="T11" fmla="*/ 43 h 117"/>
                <a:gd name="T12" fmla="*/ 72 w 428"/>
                <a:gd name="T13" fmla="*/ 36 h 117"/>
                <a:gd name="T14" fmla="*/ 85 w 428"/>
                <a:gd name="T15" fmla="*/ 30 h 117"/>
                <a:gd name="T16" fmla="*/ 98 w 428"/>
                <a:gd name="T17" fmla="*/ 33 h 117"/>
                <a:gd name="T18" fmla="*/ 112 w 428"/>
                <a:gd name="T19" fmla="*/ 43 h 117"/>
                <a:gd name="T20" fmla="*/ 125 w 428"/>
                <a:gd name="T21" fmla="*/ 50 h 117"/>
                <a:gd name="T22" fmla="*/ 134 w 428"/>
                <a:gd name="T23" fmla="*/ 63 h 117"/>
                <a:gd name="T24" fmla="*/ 138 w 428"/>
                <a:gd name="T25" fmla="*/ 87 h 117"/>
                <a:gd name="T26" fmla="*/ 152 w 428"/>
                <a:gd name="T27" fmla="*/ 107 h 117"/>
                <a:gd name="T28" fmla="*/ 156 w 428"/>
                <a:gd name="T29" fmla="*/ 103 h 117"/>
                <a:gd name="T30" fmla="*/ 161 w 428"/>
                <a:gd name="T31" fmla="*/ 83 h 117"/>
                <a:gd name="T32" fmla="*/ 170 w 428"/>
                <a:gd name="T33" fmla="*/ 70 h 117"/>
                <a:gd name="T34" fmla="*/ 178 w 428"/>
                <a:gd name="T35" fmla="*/ 57 h 117"/>
                <a:gd name="T36" fmla="*/ 192 w 428"/>
                <a:gd name="T37" fmla="*/ 73 h 117"/>
                <a:gd name="T38" fmla="*/ 201 w 428"/>
                <a:gd name="T39" fmla="*/ 83 h 117"/>
                <a:gd name="T40" fmla="*/ 210 w 428"/>
                <a:gd name="T41" fmla="*/ 90 h 117"/>
                <a:gd name="T42" fmla="*/ 223 w 428"/>
                <a:gd name="T43" fmla="*/ 90 h 117"/>
                <a:gd name="T44" fmla="*/ 232 w 428"/>
                <a:gd name="T45" fmla="*/ 103 h 117"/>
                <a:gd name="T46" fmla="*/ 236 w 428"/>
                <a:gd name="T47" fmla="*/ 117 h 117"/>
                <a:gd name="T48" fmla="*/ 245 w 428"/>
                <a:gd name="T49" fmla="*/ 110 h 117"/>
                <a:gd name="T50" fmla="*/ 254 w 428"/>
                <a:gd name="T51" fmla="*/ 87 h 117"/>
                <a:gd name="T52" fmla="*/ 259 w 428"/>
                <a:gd name="T53" fmla="*/ 70 h 117"/>
                <a:gd name="T54" fmla="*/ 272 w 428"/>
                <a:gd name="T55" fmla="*/ 53 h 117"/>
                <a:gd name="T56" fmla="*/ 281 w 428"/>
                <a:gd name="T57" fmla="*/ 50 h 117"/>
                <a:gd name="T58" fmla="*/ 290 w 428"/>
                <a:gd name="T59" fmla="*/ 60 h 117"/>
                <a:gd name="T60" fmla="*/ 299 w 428"/>
                <a:gd name="T61" fmla="*/ 77 h 117"/>
                <a:gd name="T62" fmla="*/ 308 w 428"/>
                <a:gd name="T63" fmla="*/ 80 h 117"/>
                <a:gd name="T64" fmla="*/ 321 w 428"/>
                <a:gd name="T65" fmla="*/ 70 h 117"/>
                <a:gd name="T66" fmla="*/ 334 w 428"/>
                <a:gd name="T67" fmla="*/ 67 h 117"/>
                <a:gd name="T68" fmla="*/ 343 w 428"/>
                <a:gd name="T69" fmla="*/ 57 h 117"/>
                <a:gd name="T70" fmla="*/ 352 w 428"/>
                <a:gd name="T71" fmla="*/ 46 h 117"/>
                <a:gd name="T72" fmla="*/ 365 w 428"/>
                <a:gd name="T73" fmla="*/ 40 h 117"/>
                <a:gd name="T74" fmla="*/ 374 w 428"/>
                <a:gd name="T75" fmla="*/ 30 h 117"/>
                <a:gd name="T76" fmla="*/ 379 w 428"/>
                <a:gd name="T77" fmla="*/ 16 h 117"/>
                <a:gd name="T78" fmla="*/ 388 w 428"/>
                <a:gd name="T79" fmla="*/ 3 h 117"/>
                <a:gd name="T80" fmla="*/ 401 w 428"/>
                <a:gd name="T81" fmla="*/ 0 h 117"/>
                <a:gd name="T82" fmla="*/ 414 w 428"/>
                <a:gd name="T83" fmla="*/ 3 h 11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8"/>
                <a:gd name="T127" fmla="*/ 0 h 117"/>
                <a:gd name="T128" fmla="*/ 428 w 428"/>
                <a:gd name="T129" fmla="*/ 117 h 11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8" h="117">
                  <a:moveTo>
                    <a:pt x="0" y="6"/>
                  </a:moveTo>
                  <a:lnTo>
                    <a:pt x="0" y="13"/>
                  </a:lnTo>
                  <a:lnTo>
                    <a:pt x="5" y="16"/>
                  </a:lnTo>
                  <a:lnTo>
                    <a:pt x="9" y="20"/>
                  </a:lnTo>
                  <a:lnTo>
                    <a:pt x="14" y="20"/>
                  </a:lnTo>
                  <a:lnTo>
                    <a:pt x="18" y="16"/>
                  </a:lnTo>
                  <a:lnTo>
                    <a:pt x="23" y="13"/>
                  </a:lnTo>
                  <a:lnTo>
                    <a:pt x="27" y="13"/>
                  </a:lnTo>
                  <a:lnTo>
                    <a:pt x="32" y="16"/>
                  </a:lnTo>
                  <a:lnTo>
                    <a:pt x="36" y="20"/>
                  </a:lnTo>
                  <a:lnTo>
                    <a:pt x="40" y="23"/>
                  </a:lnTo>
                  <a:lnTo>
                    <a:pt x="40" y="26"/>
                  </a:lnTo>
                  <a:lnTo>
                    <a:pt x="45" y="30"/>
                  </a:lnTo>
                  <a:lnTo>
                    <a:pt x="45" y="36"/>
                  </a:lnTo>
                  <a:lnTo>
                    <a:pt x="54" y="43"/>
                  </a:lnTo>
                  <a:lnTo>
                    <a:pt x="49" y="43"/>
                  </a:lnTo>
                  <a:lnTo>
                    <a:pt x="54" y="43"/>
                  </a:lnTo>
                  <a:lnTo>
                    <a:pt x="58" y="43"/>
                  </a:lnTo>
                  <a:lnTo>
                    <a:pt x="63" y="43"/>
                  </a:lnTo>
                  <a:lnTo>
                    <a:pt x="67" y="40"/>
                  </a:lnTo>
                  <a:lnTo>
                    <a:pt x="72" y="36"/>
                  </a:lnTo>
                  <a:lnTo>
                    <a:pt x="76" y="33"/>
                  </a:lnTo>
                  <a:lnTo>
                    <a:pt x="81" y="33"/>
                  </a:lnTo>
                  <a:lnTo>
                    <a:pt x="85" y="30"/>
                  </a:lnTo>
                  <a:lnTo>
                    <a:pt x="89" y="30"/>
                  </a:lnTo>
                  <a:lnTo>
                    <a:pt x="94" y="30"/>
                  </a:lnTo>
                  <a:lnTo>
                    <a:pt x="98" y="33"/>
                  </a:lnTo>
                  <a:lnTo>
                    <a:pt x="107" y="40"/>
                  </a:lnTo>
                  <a:lnTo>
                    <a:pt x="107" y="43"/>
                  </a:lnTo>
                  <a:lnTo>
                    <a:pt x="112" y="43"/>
                  </a:lnTo>
                  <a:lnTo>
                    <a:pt x="116" y="43"/>
                  </a:lnTo>
                  <a:lnTo>
                    <a:pt x="121" y="46"/>
                  </a:lnTo>
                  <a:lnTo>
                    <a:pt x="125" y="50"/>
                  </a:lnTo>
                  <a:lnTo>
                    <a:pt x="130" y="53"/>
                  </a:lnTo>
                  <a:lnTo>
                    <a:pt x="130" y="57"/>
                  </a:lnTo>
                  <a:lnTo>
                    <a:pt x="134" y="63"/>
                  </a:lnTo>
                  <a:lnTo>
                    <a:pt x="134" y="73"/>
                  </a:lnTo>
                  <a:lnTo>
                    <a:pt x="138" y="80"/>
                  </a:lnTo>
                  <a:lnTo>
                    <a:pt x="138" y="87"/>
                  </a:lnTo>
                  <a:lnTo>
                    <a:pt x="143" y="93"/>
                  </a:lnTo>
                  <a:lnTo>
                    <a:pt x="143" y="97"/>
                  </a:lnTo>
                  <a:lnTo>
                    <a:pt x="152" y="107"/>
                  </a:lnTo>
                  <a:lnTo>
                    <a:pt x="147" y="107"/>
                  </a:lnTo>
                  <a:lnTo>
                    <a:pt x="152" y="107"/>
                  </a:lnTo>
                  <a:lnTo>
                    <a:pt x="156" y="103"/>
                  </a:lnTo>
                  <a:lnTo>
                    <a:pt x="156" y="100"/>
                  </a:lnTo>
                  <a:lnTo>
                    <a:pt x="161" y="97"/>
                  </a:lnTo>
                  <a:lnTo>
                    <a:pt x="161" y="83"/>
                  </a:lnTo>
                  <a:lnTo>
                    <a:pt x="165" y="80"/>
                  </a:lnTo>
                  <a:lnTo>
                    <a:pt x="165" y="73"/>
                  </a:lnTo>
                  <a:lnTo>
                    <a:pt x="170" y="70"/>
                  </a:lnTo>
                  <a:lnTo>
                    <a:pt x="170" y="63"/>
                  </a:lnTo>
                  <a:lnTo>
                    <a:pt x="174" y="60"/>
                  </a:lnTo>
                  <a:lnTo>
                    <a:pt x="178" y="57"/>
                  </a:lnTo>
                  <a:lnTo>
                    <a:pt x="183" y="57"/>
                  </a:lnTo>
                  <a:lnTo>
                    <a:pt x="192" y="63"/>
                  </a:lnTo>
                  <a:lnTo>
                    <a:pt x="192" y="73"/>
                  </a:lnTo>
                  <a:lnTo>
                    <a:pt x="196" y="77"/>
                  </a:lnTo>
                  <a:lnTo>
                    <a:pt x="196" y="80"/>
                  </a:lnTo>
                  <a:lnTo>
                    <a:pt x="201" y="83"/>
                  </a:lnTo>
                  <a:lnTo>
                    <a:pt x="210" y="90"/>
                  </a:lnTo>
                  <a:lnTo>
                    <a:pt x="205" y="90"/>
                  </a:lnTo>
                  <a:lnTo>
                    <a:pt x="210" y="90"/>
                  </a:lnTo>
                  <a:lnTo>
                    <a:pt x="214" y="87"/>
                  </a:lnTo>
                  <a:lnTo>
                    <a:pt x="219" y="87"/>
                  </a:lnTo>
                  <a:lnTo>
                    <a:pt x="223" y="90"/>
                  </a:lnTo>
                  <a:lnTo>
                    <a:pt x="227" y="93"/>
                  </a:lnTo>
                  <a:lnTo>
                    <a:pt x="227" y="100"/>
                  </a:lnTo>
                  <a:lnTo>
                    <a:pt x="232" y="103"/>
                  </a:lnTo>
                  <a:lnTo>
                    <a:pt x="232" y="110"/>
                  </a:lnTo>
                  <a:lnTo>
                    <a:pt x="241" y="117"/>
                  </a:lnTo>
                  <a:lnTo>
                    <a:pt x="236" y="117"/>
                  </a:lnTo>
                  <a:lnTo>
                    <a:pt x="241" y="117"/>
                  </a:lnTo>
                  <a:lnTo>
                    <a:pt x="245" y="114"/>
                  </a:lnTo>
                  <a:lnTo>
                    <a:pt x="245" y="110"/>
                  </a:lnTo>
                  <a:lnTo>
                    <a:pt x="250" y="103"/>
                  </a:lnTo>
                  <a:lnTo>
                    <a:pt x="250" y="93"/>
                  </a:lnTo>
                  <a:lnTo>
                    <a:pt x="254" y="87"/>
                  </a:lnTo>
                  <a:lnTo>
                    <a:pt x="254" y="80"/>
                  </a:lnTo>
                  <a:lnTo>
                    <a:pt x="259" y="77"/>
                  </a:lnTo>
                  <a:lnTo>
                    <a:pt x="259" y="70"/>
                  </a:lnTo>
                  <a:lnTo>
                    <a:pt x="263" y="67"/>
                  </a:lnTo>
                  <a:lnTo>
                    <a:pt x="263" y="60"/>
                  </a:lnTo>
                  <a:lnTo>
                    <a:pt x="272" y="53"/>
                  </a:lnTo>
                  <a:lnTo>
                    <a:pt x="272" y="50"/>
                  </a:lnTo>
                  <a:lnTo>
                    <a:pt x="276" y="46"/>
                  </a:lnTo>
                  <a:lnTo>
                    <a:pt x="281" y="50"/>
                  </a:lnTo>
                  <a:lnTo>
                    <a:pt x="285" y="53"/>
                  </a:lnTo>
                  <a:lnTo>
                    <a:pt x="290" y="57"/>
                  </a:lnTo>
                  <a:lnTo>
                    <a:pt x="290" y="60"/>
                  </a:lnTo>
                  <a:lnTo>
                    <a:pt x="294" y="67"/>
                  </a:lnTo>
                  <a:lnTo>
                    <a:pt x="294" y="73"/>
                  </a:lnTo>
                  <a:lnTo>
                    <a:pt x="299" y="77"/>
                  </a:lnTo>
                  <a:lnTo>
                    <a:pt x="299" y="80"/>
                  </a:lnTo>
                  <a:lnTo>
                    <a:pt x="303" y="83"/>
                  </a:lnTo>
                  <a:lnTo>
                    <a:pt x="308" y="80"/>
                  </a:lnTo>
                  <a:lnTo>
                    <a:pt x="312" y="77"/>
                  </a:lnTo>
                  <a:lnTo>
                    <a:pt x="317" y="73"/>
                  </a:lnTo>
                  <a:lnTo>
                    <a:pt x="321" y="70"/>
                  </a:lnTo>
                  <a:lnTo>
                    <a:pt x="325" y="70"/>
                  </a:lnTo>
                  <a:lnTo>
                    <a:pt x="330" y="67"/>
                  </a:lnTo>
                  <a:lnTo>
                    <a:pt x="334" y="67"/>
                  </a:lnTo>
                  <a:lnTo>
                    <a:pt x="339" y="63"/>
                  </a:lnTo>
                  <a:lnTo>
                    <a:pt x="339" y="60"/>
                  </a:lnTo>
                  <a:lnTo>
                    <a:pt x="343" y="57"/>
                  </a:lnTo>
                  <a:lnTo>
                    <a:pt x="343" y="53"/>
                  </a:lnTo>
                  <a:lnTo>
                    <a:pt x="348" y="50"/>
                  </a:lnTo>
                  <a:lnTo>
                    <a:pt x="352" y="46"/>
                  </a:lnTo>
                  <a:lnTo>
                    <a:pt x="357" y="43"/>
                  </a:lnTo>
                  <a:lnTo>
                    <a:pt x="361" y="43"/>
                  </a:lnTo>
                  <a:lnTo>
                    <a:pt x="365" y="40"/>
                  </a:lnTo>
                  <a:lnTo>
                    <a:pt x="370" y="36"/>
                  </a:lnTo>
                  <a:lnTo>
                    <a:pt x="370" y="33"/>
                  </a:lnTo>
                  <a:lnTo>
                    <a:pt x="374" y="30"/>
                  </a:lnTo>
                  <a:lnTo>
                    <a:pt x="374" y="26"/>
                  </a:lnTo>
                  <a:lnTo>
                    <a:pt x="379" y="20"/>
                  </a:lnTo>
                  <a:lnTo>
                    <a:pt x="379" y="16"/>
                  </a:lnTo>
                  <a:lnTo>
                    <a:pt x="383" y="13"/>
                  </a:lnTo>
                  <a:lnTo>
                    <a:pt x="383" y="6"/>
                  </a:lnTo>
                  <a:lnTo>
                    <a:pt x="388" y="3"/>
                  </a:lnTo>
                  <a:lnTo>
                    <a:pt x="392" y="3"/>
                  </a:lnTo>
                  <a:lnTo>
                    <a:pt x="397" y="3"/>
                  </a:lnTo>
                  <a:lnTo>
                    <a:pt x="401" y="0"/>
                  </a:lnTo>
                  <a:lnTo>
                    <a:pt x="406" y="0"/>
                  </a:lnTo>
                  <a:lnTo>
                    <a:pt x="410" y="0"/>
                  </a:lnTo>
                  <a:lnTo>
                    <a:pt x="414" y="3"/>
                  </a:lnTo>
                  <a:lnTo>
                    <a:pt x="419" y="6"/>
                  </a:lnTo>
                  <a:lnTo>
                    <a:pt x="428" y="13"/>
                  </a:lnTo>
                </a:path>
              </a:pathLst>
            </a:custGeom>
            <a:noFill/>
            <a:ln w="28575" cap="flat">
              <a:solidFill>
                <a:srgbClr val="FF0000"/>
              </a:solidFill>
              <a:prstDash val="solid"/>
              <a:round/>
              <a:headEnd/>
              <a:tailEnd/>
            </a:ln>
          </p:spPr>
          <p:txBody>
            <a:bodyPr/>
            <a:lstStyle/>
            <a:p>
              <a:endParaRPr lang="en-GB"/>
            </a:p>
          </p:txBody>
        </p:sp>
        <p:sp>
          <p:nvSpPr>
            <p:cNvPr id="122" name="Freeform 121"/>
            <p:cNvSpPr>
              <a:spLocks/>
            </p:cNvSpPr>
            <p:nvPr/>
          </p:nvSpPr>
          <p:spPr bwMode="auto">
            <a:xfrm>
              <a:off x="2803" y="2893"/>
              <a:ext cx="18" cy="6"/>
            </a:xfrm>
            <a:custGeom>
              <a:avLst/>
              <a:gdLst>
                <a:gd name="T0" fmla="*/ 0 w 18"/>
                <a:gd name="T1" fmla="*/ 3 h 6"/>
                <a:gd name="T2" fmla="*/ 0 w 18"/>
                <a:gd name="T3" fmla="*/ 6 h 6"/>
                <a:gd name="T4" fmla="*/ 4 w 18"/>
                <a:gd name="T5" fmla="*/ 6 h 6"/>
                <a:gd name="T6" fmla="*/ 9 w 18"/>
                <a:gd name="T7" fmla="*/ 3 h 6"/>
                <a:gd name="T8" fmla="*/ 13 w 18"/>
                <a:gd name="T9" fmla="*/ 0 h 6"/>
                <a:gd name="T10" fmla="*/ 18 w 18"/>
                <a:gd name="T11" fmla="*/ 0 h 6"/>
                <a:gd name="T12" fmla="*/ 0 60000 65536"/>
                <a:gd name="T13" fmla="*/ 0 60000 65536"/>
                <a:gd name="T14" fmla="*/ 0 60000 65536"/>
                <a:gd name="T15" fmla="*/ 0 60000 65536"/>
                <a:gd name="T16" fmla="*/ 0 60000 65536"/>
                <a:gd name="T17" fmla="*/ 0 60000 65536"/>
                <a:gd name="T18" fmla="*/ 0 w 18"/>
                <a:gd name="T19" fmla="*/ 0 h 6"/>
                <a:gd name="T20" fmla="*/ 18 w 1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8" h="6">
                  <a:moveTo>
                    <a:pt x="0" y="3"/>
                  </a:moveTo>
                  <a:lnTo>
                    <a:pt x="0" y="6"/>
                  </a:lnTo>
                  <a:lnTo>
                    <a:pt x="4" y="6"/>
                  </a:lnTo>
                  <a:lnTo>
                    <a:pt x="9" y="3"/>
                  </a:lnTo>
                  <a:lnTo>
                    <a:pt x="13" y="0"/>
                  </a:lnTo>
                  <a:lnTo>
                    <a:pt x="18" y="0"/>
                  </a:lnTo>
                </a:path>
              </a:pathLst>
            </a:custGeom>
            <a:noFill/>
            <a:ln w="28575" cap="flat">
              <a:solidFill>
                <a:srgbClr val="FF0000"/>
              </a:solidFill>
              <a:prstDash val="solid"/>
              <a:round/>
              <a:headEnd/>
              <a:tailEnd/>
            </a:ln>
          </p:spPr>
          <p:txBody>
            <a:bodyPr/>
            <a:lstStyle/>
            <a:p>
              <a:endParaRPr lang="en-GB"/>
            </a:p>
          </p:txBody>
        </p:sp>
        <p:sp>
          <p:nvSpPr>
            <p:cNvPr id="123" name="Freeform 122"/>
            <p:cNvSpPr>
              <a:spLocks/>
            </p:cNvSpPr>
            <p:nvPr/>
          </p:nvSpPr>
          <p:spPr bwMode="auto">
            <a:xfrm>
              <a:off x="893" y="2852"/>
              <a:ext cx="436" cy="91"/>
            </a:xfrm>
            <a:custGeom>
              <a:avLst/>
              <a:gdLst>
                <a:gd name="T0" fmla="*/ 4 w 436"/>
                <a:gd name="T1" fmla="*/ 84 h 91"/>
                <a:gd name="T2" fmla="*/ 9 w 436"/>
                <a:gd name="T3" fmla="*/ 88 h 91"/>
                <a:gd name="T4" fmla="*/ 22 w 436"/>
                <a:gd name="T5" fmla="*/ 81 h 91"/>
                <a:gd name="T6" fmla="*/ 36 w 436"/>
                <a:gd name="T7" fmla="*/ 84 h 91"/>
                <a:gd name="T8" fmla="*/ 49 w 436"/>
                <a:gd name="T9" fmla="*/ 84 h 91"/>
                <a:gd name="T10" fmla="*/ 62 w 436"/>
                <a:gd name="T11" fmla="*/ 81 h 91"/>
                <a:gd name="T12" fmla="*/ 76 w 436"/>
                <a:gd name="T13" fmla="*/ 74 h 91"/>
                <a:gd name="T14" fmla="*/ 89 w 436"/>
                <a:gd name="T15" fmla="*/ 77 h 91"/>
                <a:gd name="T16" fmla="*/ 102 w 436"/>
                <a:gd name="T17" fmla="*/ 84 h 91"/>
                <a:gd name="T18" fmla="*/ 116 w 436"/>
                <a:gd name="T19" fmla="*/ 74 h 91"/>
                <a:gd name="T20" fmla="*/ 129 w 436"/>
                <a:gd name="T21" fmla="*/ 64 h 91"/>
                <a:gd name="T22" fmla="*/ 142 w 436"/>
                <a:gd name="T23" fmla="*/ 64 h 91"/>
                <a:gd name="T24" fmla="*/ 156 w 436"/>
                <a:gd name="T25" fmla="*/ 64 h 91"/>
                <a:gd name="T26" fmla="*/ 169 w 436"/>
                <a:gd name="T27" fmla="*/ 64 h 91"/>
                <a:gd name="T28" fmla="*/ 183 w 436"/>
                <a:gd name="T29" fmla="*/ 54 h 91"/>
                <a:gd name="T30" fmla="*/ 196 w 436"/>
                <a:gd name="T31" fmla="*/ 44 h 91"/>
                <a:gd name="T32" fmla="*/ 209 w 436"/>
                <a:gd name="T33" fmla="*/ 37 h 91"/>
                <a:gd name="T34" fmla="*/ 223 w 436"/>
                <a:gd name="T35" fmla="*/ 44 h 91"/>
                <a:gd name="T36" fmla="*/ 227 w 436"/>
                <a:gd name="T37" fmla="*/ 54 h 91"/>
                <a:gd name="T38" fmla="*/ 236 w 436"/>
                <a:gd name="T39" fmla="*/ 67 h 91"/>
                <a:gd name="T40" fmla="*/ 240 w 436"/>
                <a:gd name="T41" fmla="*/ 81 h 91"/>
                <a:gd name="T42" fmla="*/ 254 w 436"/>
                <a:gd name="T43" fmla="*/ 91 h 91"/>
                <a:gd name="T44" fmla="*/ 267 w 436"/>
                <a:gd name="T45" fmla="*/ 91 h 91"/>
                <a:gd name="T46" fmla="*/ 276 w 436"/>
                <a:gd name="T47" fmla="*/ 81 h 91"/>
                <a:gd name="T48" fmla="*/ 285 w 436"/>
                <a:gd name="T49" fmla="*/ 67 h 91"/>
                <a:gd name="T50" fmla="*/ 289 w 436"/>
                <a:gd name="T51" fmla="*/ 51 h 91"/>
                <a:gd name="T52" fmla="*/ 303 w 436"/>
                <a:gd name="T53" fmla="*/ 47 h 91"/>
                <a:gd name="T54" fmla="*/ 316 w 436"/>
                <a:gd name="T55" fmla="*/ 61 h 91"/>
                <a:gd name="T56" fmla="*/ 321 w 436"/>
                <a:gd name="T57" fmla="*/ 61 h 91"/>
                <a:gd name="T58" fmla="*/ 334 w 436"/>
                <a:gd name="T59" fmla="*/ 54 h 91"/>
                <a:gd name="T60" fmla="*/ 347 w 436"/>
                <a:gd name="T61" fmla="*/ 61 h 91"/>
                <a:gd name="T62" fmla="*/ 356 w 436"/>
                <a:gd name="T63" fmla="*/ 71 h 91"/>
                <a:gd name="T64" fmla="*/ 361 w 436"/>
                <a:gd name="T65" fmla="*/ 74 h 91"/>
                <a:gd name="T66" fmla="*/ 369 w 436"/>
                <a:gd name="T67" fmla="*/ 61 h 91"/>
                <a:gd name="T68" fmla="*/ 378 w 436"/>
                <a:gd name="T69" fmla="*/ 41 h 91"/>
                <a:gd name="T70" fmla="*/ 383 w 436"/>
                <a:gd name="T71" fmla="*/ 17 h 91"/>
                <a:gd name="T72" fmla="*/ 392 w 436"/>
                <a:gd name="T73" fmla="*/ 0 h 91"/>
                <a:gd name="T74" fmla="*/ 401 w 436"/>
                <a:gd name="T75" fmla="*/ 14 h 91"/>
                <a:gd name="T76" fmla="*/ 405 w 436"/>
                <a:gd name="T77" fmla="*/ 41 h 91"/>
                <a:gd name="T78" fmla="*/ 414 w 436"/>
                <a:gd name="T79" fmla="*/ 51 h 91"/>
                <a:gd name="T80" fmla="*/ 423 w 436"/>
                <a:gd name="T81" fmla="*/ 41 h 91"/>
                <a:gd name="T82" fmla="*/ 427 w 436"/>
                <a:gd name="T83" fmla="*/ 27 h 9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36"/>
                <a:gd name="T127" fmla="*/ 0 h 91"/>
                <a:gd name="T128" fmla="*/ 436 w 436"/>
                <a:gd name="T129" fmla="*/ 91 h 9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36" h="91">
                  <a:moveTo>
                    <a:pt x="0" y="77"/>
                  </a:moveTo>
                  <a:lnTo>
                    <a:pt x="0" y="81"/>
                  </a:lnTo>
                  <a:lnTo>
                    <a:pt x="4" y="84"/>
                  </a:lnTo>
                  <a:lnTo>
                    <a:pt x="4" y="88"/>
                  </a:lnTo>
                  <a:lnTo>
                    <a:pt x="13" y="88"/>
                  </a:lnTo>
                  <a:lnTo>
                    <a:pt x="9" y="88"/>
                  </a:lnTo>
                  <a:lnTo>
                    <a:pt x="13" y="88"/>
                  </a:lnTo>
                  <a:lnTo>
                    <a:pt x="18" y="84"/>
                  </a:lnTo>
                  <a:lnTo>
                    <a:pt x="22" y="81"/>
                  </a:lnTo>
                  <a:lnTo>
                    <a:pt x="27" y="81"/>
                  </a:lnTo>
                  <a:lnTo>
                    <a:pt x="31" y="84"/>
                  </a:lnTo>
                  <a:lnTo>
                    <a:pt x="36" y="84"/>
                  </a:lnTo>
                  <a:lnTo>
                    <a:pt x="40" y="84"/>
                  </a:lnTo>
                  <a:lnTo>
                    <a:pt x="44" y="88"/>
                  </a:lnTo>
                  <a:lnTo>
                    <a:pt x="49" y="84"/>
                  </a:lnTo>
                  <a:lnTo>
                    <a:pt x="53" y="84"/>
                  </a:lnTo>
                  <a:lnTo>
                    <a:pt x="58" y="84"/>
                  </a:lnTo>
                  <a:lnTo>
                    <a:pt x="62" y="81"/>
                  </a:lnTo>
                  <a:lnTo>
                    <a:pt x="67" y="81"/>
                  </a:lnTo>
                  <a:lnTo>
                    <a:pt x="71" y="77"/>
                  </a:lnTo>
                  <a:lnTo>
                    <a:pt x="76" y="74"/>
                  </a:lnTo>
                  <a:lnTo>
                    <a:pt x="80" y="74"/>
                  </a:lnTo>
                  <a:lnTo>
                    <a:pt x="85" y="74"/>
                  </a:lnTo>
                  <a:lnTo>
                    <a:pt x="89" y="77"/>
                  </a:lnTo>
                  <a:lnTo>
                    <a:pt x="93" y="81"/>
                  </a:lnTo>
                  <a:lnTo>
                    <a:pt x="98" y="84"/>
                  </a:lnTo>
                  <a:lnTo>
                    <a:pt x="102" y="84"/>
                  </a:lnTo>
                  <a:lnTo>
                    <a:pt x="107" y="81"/>
                  </a:lnTo>
                  <a:lnTo>
                    <a:pt x="111" y="77"/>
                  </a:lnTo>
                  <a:lnTo>
                    <a:pt x="116" y="74"/>
                  </a:lnTo>
                  <a:lnTo>
                    <a:pt x="125" y="67"/>
                  </a:lnTo>
                  <a:lnTo>
                    <a:pt x="125" y="64"/>
                  </a:lnTo>
                  <a:lnTo>
                    <a:pt x="129" y="64"/>
                  </a:lnTo>
                  <a:lnTo>
                    <a:pt x="134" y="64"/>
                  </a:lnTo>
                  <a:lnTo>
                    <a:pt x="138" y="64"/>
                  </a:lnTo>
                  <a:lnTo>
                    <a:pt x="142" y="64"/>
                  </a:lnTo>
                  <a:lnTo>
                    <a:pt x="147" y="64"/>
                  </a:lnTo>
                  <a:lnTo>
                    <a:pt x="151" y="64"/>
                  </a:lnTo>
                  <a:lnTo>
                    <a:pt x="156" y="64"/>
                  </a:lnTo>
                  <a:lnTo>
                    <a:pt x="160" y="64"/>
                  </a:lnTo>
                  <a:lnTo>
                    <a:pt x="165" y="64"/>
                  </a:lnTo>
                  <a:lnTo>
                    <a:pt x="169" y="64"/>
                  </a:lnTo>
                  <a:lnTo>
                    <a:pt x="174" y="61"/>
                  </a:lnTo>
                  <a:lnTo>
                    <a:pt x="178" y="57"/>
                  </a:lnTo>
                  <a:lnTo>
                    <a:pt x="183" y="54"/>
                  </a:lnTo>
                  <a:lnTo>
                    <a:pt x="187" y="51"/>
                  </a:lnTo>
                  <a:lnTo>
                    <a:pt x="191" y="47"/>
                  </a:lnTo>
                  <a:lnTo>
                    <a:pt x="196" y="44"/>
                  </a:lnTo>
                  <a:lnTo>
                    <a:pt x="200" y="41"/>
                  </a:lnTo>
                  <a:lnTo>
                    <a:pt x="205" y="41"/>
                  </a:lnTo>
                  <a:lnTo>
                    <a:pt x="209" y="37"/>
                  </a:lnTo>
                  <a:lnTo>
                    <a:pt x="214" y="37"/>
                  </a:lnTo>
                  <a:lnTo>
                    <a:pt x="218" y="41"/>
                  </a:lnTo>
                  <a:lnTo>
                    <a:pt x="223" y="44"/>
                  </a:lnTo>
                  <a:lnTo>
                    <a:pt x="223" y="47"/>
                  </a:lnTo>
                  <a:lnTo>
                    <a:pt x="227" y="51"/>
                  </a:lnTo>
                  <a:lnTo>
                    <a:pt x="227" y="54"/>
                  </a:lnTo>
                  <a:lnTo>
                    <a:pt x="231" y="61"/>
                  </a:lnTo>
                  <a:lnTo>
                    <a:pt x="231" y="64"/>
                  </a:lnTo>
                  <a:lnTo>
                    <a:pt x="236" y="67"/>
                  </a:lnTo>
                  <a:lnTo>
                    <a:pt x="236" y="71"/>
                  </a:lnTo>
                  <a:lnTo>
                    <a:pt x="240" y="74"/>
                  </a:lnTo>
                  <a:lnTo>
                    <a:pt x="240" y="81"/>
                  </a:lnTo>
                  <a:lnTo>
                    <a:pt x="245" y="84"/>
                  </a:lnTo>
                  <a:lnTo>
                    <a:pt x="249" y="88"/>
                  </a:lnTo>
                  <a:lnTo>
                    <a:pt x="254" y="91"/>
                  </a:lnTo>
                  <a:lnTo>
                    <a:pt x="258" y="91"/>
                  </a:lnTo>
                  <a:lnTo>
                    <a:pt x="263" y="91"/>
                  </a:lnTo>
                  <a:lnTo>
                    <a:pt x="267" y="91"/>
                  </a:lnTo>
                  <a:lnTo>
                    <a:pt x="272" y="88"/>
                  </a:lnTo>
                  <a:lnTo>
                    <a:pt x="276" y="84"/>
                  </a:lnTo>
                  <a:lnTo>
                    <a:pt x="276" y="81"/>
                  </a:lnTo>
                  <a:lnTo>
                    <a:pt x="280" y="77"/>
                  </a:lnTo>
                  <a:lnTo>
                    <a:pt x="280" y="71"/>
                  </a:lnTo>
                  <a:lnTo>
                    <a:pt x="285" y="67"/>
                  </a:lnTo>
                  <a:lnTo>
                    <a:pt x="285" y="57"/>
                  </a:lnTo>
                  <a:lnTo>
                    <a:pt x="289" y="54"/>
                  </a:lnTo>
                  <a:lnTo>
                    <a:pt x="289" y="51"/>
                  </a:lnTo>
                  <a:lnTo>
                    <a:pt x="294" y="47"/>
                  </a:lnTo>
                  <a:lnTo>
                    <a:pt x="298" y="44"/>
                  </a:lnTo>
                  <a:lnTo>
                    <a:pt x="303" y="47"/>
                  </a:lnTo>
                  <a:lnTo>
                    <a:pt x="307" y="51"/>
                  </a:lnTo>
                  <a:lnTo>
                    <a:pt x="307" y="54"/>
                  </a:lnTo>
                  <a:lnTo>
                    <a:pt x="316" y="61"/>
                  </a:lnTo>
                  <a:lnTo>
                    <a:pt x="312" y="61"/>
                  </a:lnTo>
                  <a:lnTo>
                    <a:pt x="316" y="61"/>
                  </a:lnTo>
                  <a:lnTo>
                    <a:pt x="321" y="61"/>
                  </a:lnTo>
                  <a:lnTo>
                    <a:pt x="325" y="57"/>
                  </a:lnTo>
                  <a:lnTo>
                    <a:pt x="329" y="54"/>
                  </a:lnTo>
                  <a:lnTo>
                    <a:pt x="334" y="54"/>
                  </a:lnTo>
                  <a:lnTo>
                    <a:pt x="338" y="54"/>
                  </a:lnTo>
                  <a:lnTo>
                    <a:pt x="343" y="57"/>
                  </a:lnTo>
                  <a:lnTo>
                    <a:pt x="347" y="61"/>
                  </a:lnTo>
                  <a:lnTo>
                    <a:pt x="347" y="64"/>
                  </a:lnTo>
                  <a:lnTo>
                    <a:pt x="352" y="67"/>
                  </a:lnTo>
                  <a:lnTo>
                    <a:pt x="356" y="71"/>
                  </a:lnTo>
                  <a:lnTo>
                    <a:pt x="356" y="74"/>
                  </a:lnTo>
                  <a:lnTo>
                    <a:pt x="365" y="74"/>
                  </a:lnTo>
                  <a:lnTo>
                    <a:pt x="361" y="74"/>
                  </a:lnTo>
                  <a:lnTo>
                    <a:pt x="365" y="74"/>
                  </a:lnTo>
                  <a:lnTo>
                    <a:pt x="369" y="71"/>
                  </a:lnTo>
                  <a:lnTo>
                    <a:pt x="369" y="61"/>
                  </a:lnTo>
                  <a:lnTo>
                    <a:pt x="374" y="54"/>
                  </a:lnTo>
                  <a:lnTo>
                    <a:pt x="374" y="47"/>
                  </a:lnTo>
                  <a:lnTo>
                    <a:pt x="378" y="41"/>
                  </a:lnTo>
                  <a:lnTo>
                    <a:pt x="378" y="31"/>
                  </a:lnTo>
                  <a:lnTo>
                    <a:pt x="383" y="24"/>
                  </a:lnTo>
                  <a:lnTo>
                    <a:pt x="383" y="17"/>
                  </a:lnTo>
                  <a:lnTo>
                    <a:pt x="387" y="10"/>
                  </a:lnTo>
                  <a:lnTo>
                    <a:pt x="387" y="0"/>
                  </a:lnTo>
                  <a:lnTo>
                    <a:pt x="392" y="0"/>
                  </a:lnTo>
                  <a:lnTo>
                    <a:pt x="396" y="4"/>
                  </a:lnTo>
                  <a:lnTo>
                    <a:pt x="396" y="7"/>
                  </a:lnTo>
                  <a:lnTo>
                    <a:pt x="401" y="14"/>
                  </a:lnTo>
                  <a:lnTo>
                    <a:pt x="401" y="27"/>
                  </a:lnTo>
                  <a:lnTo>
                    <a:pt x="405" y="34"/>
                  </a:lnTo>
                  <a:lnTo>
                    <a:pt x="405" y="41"/>
                  </a:lnTo>
                  <a:lnTo>
                    <a:pt x="410" y="44"/>
                  </a:lnTo>
                  <a:lnTo>
                    <a:pt x="410" y="47"/>
                  </a:lnTo>
                  <a:lnTo>
                    <a:pt x="414" y="51"/>
                  </a:lnTo>
                  <a:lnTo>
                    <a:pt x="418" y="47"/>
                  </a:lnTo>
                  <a:lnTo>
                    <a:pt x="418" y="44"/>
                  </a:lnTo>
                  <a:lnTo>
                    <a:pt x="423" y="41"/>
                  </a:lnTo>
                  <a:lnTo>
                    <a:pt x="423" y="37"/>
                  </a:lnTo>
                  <a:lnTo>
                    <a:pt x="432" y="27"/>
                  </a:lnTo>
                  <a:lnTo>
                    <a:pt x="427" y="27"/>
                  </a:lnTo>
                  <a:lnTo>
                    <a:pt x="432" y="31"/>
                  </a:lnTo>
                  <a:lnTo>
                    <a:pt x="436" y="34"/>
                  </a:lnTo>
                </a:path>
              </a:pathLst>
            </a:custGeom>
            <a:noFill/>
            <a:ln w="28575" cap="flat">
              <a:solidFill>
                <a:srgbClr val="00FF00"/>
              </a:solidFill>
              <a:prstDash val="solid"/>
              <a:round/>
              <a:headEnd/>
              <a:tailEnd/>
            </a:ln>
          </p:spPr>
          <p:txBody>
            <a:bodyPr/>
            <a:lstStyle/>
            <a:p>
              <a:endParaRPr lang="en-GB"/>
            </a:p>
          </p:txBody>
        </p:sp>
        <p:sp>
          <p:nvSpPr>
            <p:cNvPr id="124" name="Freeform 123"/>
            <p:cNvSpPr>
              <a:spLocks/>
            </p:cNvSpPr>
            <p:nvPr/>
          </p:nvSpPr>
          <p:spPr bwMode="auto">
            <a:xfrm>
              <a:off x="1329" y="2688"/>
              <a:ext cx="352" cy="426"/>
            </a:xfrm>
            <a:custGeom>
              <a:avLst/>
              <a:gdLst>
                <a:gd name="T0" fmla="*/ 5 w 352"/>
                <a:gd name="T1" fmla="*/ 205 h 426"/>
                <a:gd name="T2" fmla="*/ 9 w 352"/>
                <a:gd name="T3" fmla="*/ 225 h 426"/>
                <a:gd name="T4" fmla="*/ 23 w 352"/>
                <a:gd name="T5" fmla="*/ 221 h 426"/>
                <a:gd name="T6" fmla="*/ 27 w 352"/>
                <a:gd name="T7" fmla="*/ 205 h 426"/>
                <a:gd name="T8" fmla="*/ 36 w 352"/>
                <a:gd name="T9" fmla="*/ 191 h 426"/>
                <a:gd name="T10" fmla="*/ 40 w 352"/>
                <a:gd name="T11" fmla="*/ 178 h 426"/>
                <a:gd name="T12" fmla="*/ 54 w 352"/>
                <a:gd name="T13" fmla="*/ 171 h 426"/>
                <a:gd name="T14" fmla="*/ 63 w 352"/>
                <a:gd name="T15" fmla="*/ 158 h 426"/>
                <a:gd name="T16" fmla="*/ 76 w 352"/>
                <a:gd name="T17" fmla="*/ 164 h 426"/>
                <a:gd name="T18" fmla="*/ 80 w 352"/>
                <a:gd name="T19" fmla="*/ 184 h 426"/>
                <a:gd name="T20" fmla="*/ 89 w 352"/>
                <a:gd name="T21" fmla="*/ 201 h 426"/>
                <a:gd name="T22" fmla="*/ 98 w 352"/>
                <a:gd name="T23" fmla="*/ 215 h 426"/>
                <a:gd name="T24" fmla="*/ 107 w 352"/>
                <a:gd name="T25" fmla="*/ 205 h 426"/>
                <a:gd name="T26" fmla="*/ 116 w 352"/>
                <a:gd name="T27" fmla="*/ 184 h 426"/>
                <a:gd name="T28" fmla="*/ 120 w 352"/>
                <a:gd name="T29" fmla="*/ 164 h 426"/>
                <a:gd name="T30" fmla="*/ 129 w 352"/>
                <a:gd name="T31" fmla="*/ 134 h 426"/>
                <a:gd name="T32" fmla="*/ 138 w 352"/>
                <a:gd name="T33" fmla="*/ 128 h 426"/>
                <a:gd name="T34" fmla="*/ 143 w 352"/>
                <a:gd name="T35" fmla="*/ 141 h 426"/>
                <a:gd name="T36" fmla="*/ 156 w 352"/>
                <a:gd name="T37" fmla="*/ 161 h 426"/>
                <a:gd name="T38" fmla="*/ 161 w 352"/>
                <a:gd name="T39" fmla="*/ 154 h 426"/>
                <a:gd name="T40" fmla="*/ 165 w 352"/>
                <a:gd name="T41" fmla="*/ 138 h 426"/>
                <a:gd name="T42" fmla="*/ 174 w 352"/>
                <a:gd name="T43" fmla="*/ 114 h 426"/>
                <a:gd name="T44" fmla="*/ 183 w 352"/>
                <a:gd name="T45" fmla="*/ 101 h 426"/>
                <a:gd name="T46" fmla="*/ 196 w 352"/>
                <a:gd name="T47" fmla="*/ 97 h 426"/>
                <a:gd name="T48" fmla="*/ 209 w 352"/>
                <a:gd name="T49" fmla="*/ 101 h 426"/>
                <a:gd name="T50" fmla="*/ 223 w 352"/>
                <a:gd name="T51" fmla="*/ 104 h 426"/>
                <a:gd name="T52" fmla="*/ 236 w 352"/>
                <a:gd name="T53" fmla="*/ 94 h 426"/>
                <a:gd name="T54" fmla="*/ 245 w 352"/>
                <a:gd name="T55" fmla="*/ 84 h 426"/>
                <a:gd name="T56" fmla="*/ 250 w 352"/>
                <a:gd name="T57" fmla="*/ 67 h 426"/>
                <a:gd name="T58" fmla="*/ 258 w 352"/>
                <a:gd name="T59" fmla="*/ 54 h 426"/>
                <a:gd name="T60" fmla="*/ 263 w 352"/>
                <a:gd name="T61" fmla="*/ 37 h 426"/>
                <a:gd name="T62" fmla="*/ 272 w 352"/>
                <a:gd name="T63" fmla="*/ 27 h 426"/>
                <a:gd name="T64" fmla="*/ 281 w 352"/>
                <a:gd name="T65" fmla="*/ 17 h 426"/>
                <a:gd name="T66" fmla="*/ 290 w 352"/>
                <a:gd name="T67" fmla="*/ 7 h 426"/>
                <a:gd name="T68" fmla="*/ 299 w 352"/>
                <a:gd name="T69" fmla="*/ 0 h 426"/>
                <a:gd name="T70" fmla="*/ 307 w 352"/>
                <a:gd name="T71" fmla="*/ 14 h 426"/>
                <a:gd name="T72" fmla="*/ 316 w 352"/>
                <a:gd name="T73" fmla="*/ 40 h 426"/>
                <a:gd name="T74" fmla="*/ 321 w 352"/>
                <a:gd name="T75" fmla="*/ 104 h 426"/>
                <a:gd name="T76" fmla="*/ 330 w 352"/>
                <a:gd name="T77" fmla="*/ 174 h 426"/>
                <a:gd name="T78" fmla="*/ 334 w 352"/>
                <a:gd name="T79" fmla="*/ 278 h 426"/>
                <a:gd name="T80" fmla="*/ 343 w 352"/>
                <a:gd name="T81" fmla="*/ 345 h 426"/>
                <a:gd name="T82" fmla="*/ 347 w 352"/>
                <a:gd name="T83" fmla="*/ 406 h 42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52"/>
                <a:gd name="T127" fmla="*/ 0 h 426"/>
                <a:gd name="T128" fmla="*/ 352 w 352"/>
                <a:gd name="T129" fmla="*/ 426 h 42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52" h="426">
                  <a:moveTo>
                    <a:pt x="0" y="198"/>
                  </a:moveTo>
                  <a:lnTo>
                    <a:pt x="0" y="201"/>
                  </a:lnTo>
                  <a:lnTo>
                    <a:pt x="5" y="205"/>
                  </a:lnTo>
                  <a:lnTo>
                    <a:pt x="5" y="211"/>
                  </a:lnTo>
                  <a:lnTo>
                    <a:pt x="9" y="218"/>
                  </a:lnTo>
                  <a:lnTo>
                    <a:pt x="9" y="225"/>
                  </a:lnTo>
                  <a:lnTo>
                    <a:pt x="14" y="228"/>
                  </a:lnTo>
                  <a:lnTo>
                    <a:pt x="18" y="225"/>
                  </a:lnTo>
                  <a:lnTo>
                    <a:pt x="23" y="221"/>
                  </a:lnTo>
                  <a:lnTo>
                    <a:pt x="23" y="215"/>
                  </a:lnTo>
                  <a:lnTo>
                    <a:pt x="27" y="208"/>
                  </a:lnTo>
                  <a:lnTo>
                    <a:pt x="27" y="205"/>
                  </a:lnTo>
                  <a:lnTo>
                    <a:pt x="31" y="198"/>
                  </a:lnTo>
                  <a:lnTo>
                    <a:pt x="31" y="195"/>
                  </a:lnTo>
                  <a:lnTo>
                    <a:pt x="36" y="191"/>
                  </a:lnTo>
                  <a:lnTo>
                    <a:pt x="36" y="184"/>
                  </a:lnTo>
                  <a:lnTo>
                    <a:pt x="45" y="178"/>
                  </a:lnTo>
                  <a:lnTo>
                    <a:pt x="40" y="178"/>
                  </a:lnTo>
                  <a:lnTo>
                    <a:pt x="45" y="178"/>
                  </a:lnTo>
                  <a:lnTo>
                    <a:pt x="49" y="174"/>
                  </a:lnTo>
                  <a:lnTo>
                    <a:pt x="54" y="171"/>
                  </a:lnTo>
                  <a:lnTo>
                    <a:pt x="54" y="168"/>
                  </a:lnTo>
                  <a:lnTo>
                    <a:pt x="63" y="161"/>
                  </a:lnTo>
                  <a:lnTo>
                    <a:pt x="63" y="158"/>
                  </a:lnTo>
                  <a:lnTo>
                    <a:pt x="67" y="158"/>
                  </a:lnTo>
                  <a:lnTo>
                    <a:pt x="71" y="161"/>
                  </a:lnTo>
                  <a:lnTo>
                    <a:pt x="76" y="164"/>
                  </a:lnTo>
                  <a:lnTo>
                    <a:pt x="76" y="168"/>
                  </a:lnTo>
                  <a:lnTo>
                    <a:pt x="80" y="174"/>
                  </a:lnTo>
                  <a:lnTo>
                    <a:pt x="80" y="184"/>
                  </a:lnTo>
                  <a:lnTo>
                    <a:pt x="85" y="191"/>
                  </a:lnTo>
                  <a:lnTo>
                    <a:pt x="85" y="198"/>
                  </a:lnTo>
                  <a:lnTo>
                    <a:pt x="89" y="201"/>
                  </a:lnTo>
                  <a:lnTo>
                    <a:pt x="89" y="208"/>
                  </a:lnTo>
                  <a:lnTo>
                    <a:pt x="94" y="211"/>
                  </a:lnTo>
                  <a:lnTo>
                    <a:pt x="98" y="215"/>
                  </a:lnTo>
                  <a:lnTo>
                    <a:pt x="103" y="211"/>
                  </a:lnTo>
                  <a:lnTo>
                    <a:pt x="107" y="208"/>
                  </a:lnTo>
                  <a:lnTo>
                    <a:pt x="107" y="205"/>
                  </a:lnTo>
                  <a:lnTo>
                    <a:pt x="112" y="201"/>
                  </a:lnTo>
                  <a:lnTo>
                    <a:pt x="112" y="191"/>
                  </a:lnTo>
                  <a:lnTo>
                    <a:pt x="116" y="184"/>
                  </a:lnTo>
                  <a:lnTo>
                    <a:pt x="116" y="178"/>
                  </a:lnTo>
                  <a:lnTo>
                    <a:pt x="120" y="171"/>
                  </a:lnTo>
                  <a:lnTo>
                    <a:pt x="120" y="164"/>
                  </a:lnTo>
                  <a:lnTo>
                    <a:pt x="125" y="154"/>
                  </a:lnTo>
                  <a:lnTo>
                    <a:pt x="125" y="141"/>
                  </a:lnTo>
                  <a:lnTo>
                    <a:pt x="129" y="134"/>
                  </a:lnTo>
                  <a:lnTo>
                    <a:pt x="129" y="128"/>
                  </a:lnTo>
                  <a:lnTo>
                    <a:pt x="134" y="124"/>
                  </a:lnTo>
                  <a:lnTo>
                    <a:pt x="138" y="128"/>
                  </a:lnTo>
                  <a:lnTo>
                    <a:pt x="138" y="131"/>
                  </a:lnTo>
                  <a:lnTo>
                    <a:pt x="143" y="134"/>
                  </a:lnTo>
                  <a:lnTo>
                    <a:pt x="143" y="141"/>
                  </a:lnTo>
                  <a:lnTo>
                    <a:pt x="147" y="148"/>
                  </a:lnTo>
                  <a:lnTo>
                    <a:pt x="147" y="151"/>
                  </a:lnTo>
                  <a:lnTo>
                    <a:pt x="156" y="161"/>
                  </a:lnTo>
                  <a:lnTo>
                    <a:pt x="152" y="161"/>
                  </a:lnTo>
                  <a:lnTo>
                    <a:pt x="156" y="158"/>
                  </a:lnTo>
                  <a:lnTo>
                    <a:pt x="161" y="154"/>
                  </a:lnTo>
                  <a:lnTo>
                    <a:pt x="161" y="151"/>
                  </a:lnTo>
                  <a:lnTo>
                    <a:pt x="165" y="144"/>
                  </a:lnTo>
                  <a:lnTo>
                    <a:pt x="165" y="138"/>
                  </a:lnTo>
                  <a:lnTo>
                    <a:pt x="169" y="131"/>
                  </a:lnTo>
                  <a:lnTo>
                    <a:pt x="169" y="121"/>
                  </a:lnTo>
                  <a:lnTo>
                    <a:pt x="174" y="114"/>
                  </a:lnTo>
                  <a:lnTo>
                    <a:pt x="174" y="111"/>
                  </a:lnTo>
                  <a:lnTo>
                    <a:pt x="183" y="104"/>
                  </a:lnTo>
                  <a:lnTo>
                    <a:pt x="183" y="101"/>
                  </a:lnTo>
                  <a:lnTo>
                    <a:pt x="187" y="101"/>
                  </a:lnTo>
                  <a:lnTo>
                    <a:pt x="192" y="97"/>
                  </a:lnTo>
                  <a:lnTo>
                    <a:pt x="196" y="97"/>
                  </a:lnTo>
                  <a:lnTo>
                    <a:pt x="201" y="97"/>
                  </a:lnTo>
                  <a:lnTo>
                    <a:pt x="205" y="101"/>
                  </a:lnTo>
                  <a:lnTo>
                    <a:pt x="209" y="101"/>
                  </a:lnTo>
                  <a:lnTo>
                    <a:pt x="214" y="104"/>
                  </a:lnTo>
                  <a:lnTo>
                    <a:pt x="218" y="104"/>
                  </a:lnTo>
                  <a:lnTo>
                    <a:pt x="223" y="104"/>
                  </a:lnTo>
                  <a:lnTo>
                    <a:pt x="227" y="101"/>
                  </a:lnTo>
                  <a:lnTo>
                    <a:pt x="232" y="97"/>
                  </a:lnTo>
                  <a:lnTo>
                    <a:pt x="236" y="94"/>
                  </a:lnTo>
                  <a:lnTo>
                    <a:pt x="241" y="91"/>
                  </a:lnTo>
                  <a:lnTo>
                    <a:pt x="241" y="87"/>
                  </a:lnTo>
                  <a:lnTo>
                    <a:pt x="245" y="84"/>
                  </a:lnTo>
                  <a:lnTo>
                    <a:pt x="245" y="77"/>
                  </a:lnTo>
                  <a:lnTo>
                    <a:pt x="250" y="74"/>
                  </a:lnTo>
                  <a:lnTo>
                    <a:pt x="250" y="67"/>
                  </a:lnTo>
                  <a:lnTo>
                    <a:pt x="254" y="64"/>
                  </a:lnTo>
                  <a:lnTo>
                    <a:pt x="254" y="57"/>
                  </a:lnTo>
                  <a:lnTo>
                    <a:pt x="258" y="54"/>
                  </a:lnTo>
                  <a:lnTo>
                    <a:pt x="258" y="44"/>
                  </a:lnTo>
                  <a:lnTo>
                    <a:pt x="263" y="40"/>
                  </a:lnTo>
                  <a:lnTo>
                    <a:pt x="263" y="37"/>
                  </a:lnTo>
                  <a:lnTo>
                    <a:pt x="267" y="34"/>
                  </a:lnTo>
                  <a:lnTo>
                    <a:pt x="267" y="30"/>
                  </a:lnTo>
                  <a:lnTo>
                    <a:pt x="272" y="27"/>
                  </a:lnTo>
                  <a:lnTo>
                    <a:pt x="272" y="24"/>
                  </a:lnTo>
                  <a:lnTo>
                    <a:pt x="276" y="20"/>
                  </a:lnTo>
                  <a:lnTo>
                    <a:pt x="281" y="17"/>
                  </a:lnTo>
                  <a:lnTo>
                    <a:pt x="285" y="14"/>
                  </a:lnTo>
                  <a:lnTo>
                    <a:pt x="285" y="10"/>
                  </a:lnTo>
                  <a:lnTo>
                    <a:pt x="290" y="7"/>
                  </a:lnTo>
                  <a:lnTo>
                    <a:pt x="299" y="0"/>
                  </a:lnTo>
                  <a:lnTo>
                    <a:pt x="294" y="0"/>
                  </a:lnTo>
                  <a:lnTo>
                    <a:pt x="299" y="0"/>
                  </a:lnTo>
                  <a:lnTo>
                    <a:pt x="303" y="3"/>
                  </a:lnTo>
                  <a:lnTo>
                    <a:pt x="307" y="7"/>
                  </a:lnTo>
                  <a:lnTo>
                    <a:pt x="307" y="14"/>
                  </a:lnTo>
                  <a:lnTo>
                    <a:pt x="312" y="20"/>
                  </a:lnTo>
                  <a:lnTo>
                    <a:pt x="312" y="27"/>
                  </a:lnTo>
                  <a:lnTo>
                    <a:pt x="316" y="40"/>
                  </a:lnTo>
                  <a:lnTo>
                    <a:pt x="316" y="67"/>
                  </a:lnTo>
                  <a:lnTo>
                    <a:pt x="321" y="87"/>
                  </a:lnTo>
                  <a:lnTo>
                    <a:pt x="321" y="104"/>
                  </a:lnTo>
                  <a:lnTo>
                    <a:pt x="325" y="128"/>
                  </a:lnTo>
                  <a:lnTo>
                    <a:pt x="325" y="151"/>
                  </a:lnTo>
                  <a:lnTo>
                    <a:pt x="330" y="174"/>
                  </a:lnTo>
                  <a:lnTo>
                    <a:pt x="330" y="225"/>
                  </a:lnTo>
                  <a:lnTo>
                    <a:pt x="334" y="252"/>
                  </a:lnTo>
                  <a:lnTo>
                    <a:pt x="334" y="278"/>
                  </a:lnTo>
                  <a:lnTo>
                    <a:pt x="339" y="302"/>
                  </a:lnTo>
                  <a:lnTo>
                    <a:pt x="339" y="322"/>
                  </a:lnTo>
                  <a:lnTo>
                    <a:pt x="343" y="345"/>
                  </a:lnTo>
                  <a:lnTo>
                    <a:pt x="343" y="379"/>
                  </a:lnTo>
                  <a:lnTo>
                    <a:pt x="347" y="392"/>
                  </a:lnTo>
                  <a:lnTo>
                    <a:pt x="347" y="406"/>
                  </a:lnTo>
                  <a:lnTo>
                    <a:pt x="352" y="416"/>
                  </a:lnTo>
                  <a:lnTo>
                    <a:pt x="352" y="426"/>
                  </a:lnTo>
                </a:path>
              </a:pathLst>
            </a:custGeom>
            <a:noFill/>
            <a:ln w="28575" cap="flat">
              <a:solidFill>
                <a:srgbClr val="00FF00"/>
              </a:solidFill>
              <a:prstDash val="solid"/>
              <a:round/>
              <a:headEnd/>
              <a:tailEnd/>
            </a:ln>
          </p:spPr>
          <p:txBody>
            <a:bodyPr/>
            <a:lstStyle/>
            <a:p>
              <a:endParaRPr lang="en-GB"/>
            </a:p>
          </p:txBody>
        </p:sp>
        <p:sp>
          <p:nvSpPr>
            <p:cNvPr id="125" name="Freeform 124"/>
            <p:cNvSpPr>
              <a:spLocks/>
            </p:cNvSpPr>
            <p:nvPr/>
          </p:nvSpPr>
          <p:spPr bwMode="auto">
            <a:xfrm>
              <a:off x="1681" y="2859"/>
              <a:ext cx="347" cy="419"/>
            </a:xfrm>
            <a:custGeom>
              <a:avLst/>
              <a:gdLst>
                <a:gd name="T0" fmla="*/ 4 w 347"/>
                <a:gd name="T1" fmla="*/ 268 h 419"/>
                <a:gd name="T2" fmla="*/ 13 w 347"/>
                <a:gd name="T3" fmla="*/ 295 h 419"/>
                <a:gd name="T4" fmla="*/ 18 w 347"/>
                <a:gd name="T5" fmla="*/ 319 h 419"/>
                <a:gd name="T6" fmla="*/ 27 w 347"/>
                <a:gd name="T7" fmla="*/ 349 h 419"/>
                <a:gd name="T8" fmla="*/ 31 w 347"/>
                <a:gd name="T9" fmla="*/ 362 h 419"/>
                <a:gd name="T10" fmla="*/ 40 w 347"/>
                <a:gd name="T11" fmla="*/ 372 h 419"/>
                <a:gd name="T12" fmla="*/ 49 w 347"/>
                <a:gd name="T13" fmla="*/ 382 h 419"/>
                <a:gd name="T14" fmla="*/ 53 w 347"/>
                <a:gd name="T15" fmla="*/ 399 h 419"/>
                <a:gd name="T16" fmla="*/ 67 w 347"/>
                <a:gd name="T17" fmla="*/ 416 h 419"/>
                <a:gd name="T18" fmla="*/ 76 w 347"/>
                <a:gd name="T19" fmla="*/ 412 h 419"/>
                <a:gd name="T20" fmla="*/ 80 w 347"/>
                <a:gd name="T21" fmla="*/ 396 h 419"/>
                <a:gd name="T22" fmla="*/ 89 w 347"/>
                <a:gd name="T23" fmla="*/ 376 h 419"/>
                <a:gd name="T24" fmla="*/ 93 w 347"/>
                <a:gd name="T25" fmla="*/ 339 h 419"/>
                <a:gd name="T26" fmla="*/ 102 w 347"/>
                <a:gd name="T27" fmla="*/ 309 h 419"/>
                <a:gd name="T28" fmla="*/ 107 w 347"/>
                <a:gd name="T29" fmla="*/ 275 h 419"/>
                <a:gd name="T30" fmla="*/ 116 w 347"/>
                <a:gd name="T31" fmla="*/ 245 h 419"/>
                <a:gd name="T32" fmla="*/ 120 w 347"/>
                <a:gd name="T33" fmla="*/ 228 h 419"/>
                <a:gd name="T34" fmla="*/ 129 w 347"/>
                <a:gd name="T35" fmla="*/ 201 h 419"/>
                <a:gd name="T36" fmla="*/ 133 w 347"/>
                <a:gd name="T37" fmla="*/ 174 h 419"/>
                <a:gd name="T38" fmla="*/ 142 w 347"/>
                <a:gd name="T39" fmla="*/ 144 h 419"/>
                <a:gd name="T40" fmla="*/ 147 w 347"/>
                <a:gd name="T41" fmla="*/ 127 h 419"/>
                <a:gd name="T42" fmla="*/ 156 w 347"/>
                <a:gd name="T43" fmla="*/ 121 h 419"/>
                <a:gd name="T44" fmla="*/ 169 w 347"/>
                <a:gd name="T45" fmla="*/ 117 h 419"/>
                <a:gd name="T46" fmla="*/ 174 w 347"/>
                <a:gd name="T47" fmla="*/ 101 h 419"/>
                <a:gd name="T48" fmla="*/ 182 w 347"/>
                <a:gd name="T49" fmla="*/ 74 h 419"/>
                <a:gd name="T50" fmla="*/ 187 w 347"/>
                <a:gd name="T51" fmla="*/ 34 h 419"/>
                <a:gd name="T52" fmla="*/ 196 w 347"/>
                <a:gd name="T53" fmla="*/ 13 h 419"/>
                <a:gd name="T54" fmla="*/ 209 w 347"/>
                <a:gd name="T55" fmla="*/ 7 h 419"/>
                <a:gd name="T56" fmla="*/ 214 w 347"/>
                <a:gd name="T57" fmla="*/ 24 h 419"/>
                <a:gd name="T58" fmla="*/ 223 w 347"/>
                <a:gd name="T59" fmla="*/ 34 h 419"/>
                <a:gd name="T60" fmla="*/ 236 w 347"/>
                <a:gd name="T61" fmla="*/ 30 h 419"/>
                <a:gd name="T62" fmla="*/ 245 w 347"/>
                <a:gd name="T63" fmla="*/ 44 h 419"/>
                <a:gd name="T64" fmla="*/ 254 w 347"/>
                <a:gd name="T65" fmla="*/ 57 h 419"/>
                <a:gd name="T66" fmla="*/ 258 w 347"/>
                <a:gd name="T67" fmla="*/ 74 h 419"/>
                <a:gd name="T68" fmla="*/ 272 w 347"/>
                <a:gd name="T69" fmla="*/ 67 h 419"/>
                <a:gd name="T70" fmla="*/ 276 w 347"/>
                <a:gd name="T71" fmla="*/ 47 h 419"/>
                <a:gd name="T72" fmla="*/ 289 w 347"/>
                <a:gd name="T73" fmla="*/ 37 h 419"/>
                <a:gd name="T74" fmla="*/ 303 w 347"/>
                <a:gd name="T75" fmla="*/ 44 h 419"/>
                <a:gd name="T76" fmla="*/ 316 w 347"/>
                <a:gd name="T77" fmla="*/ 44 h 419"/>
                <a:gd name="T78" fmla="*/ 329 w 347"/>
                <a:gd name="T79" fmla="*/ 34 h 419"/>
                <a:gd name="T80" fmla="*/ 334 w 347"/>
                <a:gd name="T81" fmla="*/ 24 h 419"/>
                <a:gd name="T82" fmla="*/ 343 w 347"/>
                <a:gd name="T83" fmla="*/ 34 h 4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47"/>
                <a:gd name="T127" fmla="*/ 0 h 419"/>
                <a:gd name="T128" fmla="*/ 347 w 347"/>
                <a:gd name="T129" fmla="*/ 419 h 4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47" h="419">
                  <a:moveTo>
                    <a:pt x="0" y="255"/>
                  </a:moveTo>
                  <a:lnTo>
                    <a:pt x="4" y="262"/>
                  </a:lnTo>
                  <a:lnTo>
                    <a:pt x="4" y="268"/>
                  </a:lnTo>
                  <a:lnTo>
                    <a:pt x="9" y="275"/>
                  </a:lnTo>
                  <a:lnTo>
                    <a:pt x="9" y="288"/>
                  </a:lnTo>
                  <a:lnTo>
                    <a:pt x="13" y="295"/>
                  </a:lnTo>
                  <a:lnTo>
                    <a:pt x="13" y="305"/>
                  </a:lnTo>
                  <a:lnTo>
                    <a:pt x="18" y="312"/>
                  </a:lnTo>
                  <a:lnTo>
                    <a:pt x="18" y="319"/>
                  </a:lnTo>
                  <a:lnTo>
                    <a:pt x="22" y="329"/>
                  </a:lnTo>
                  <a:lnTo>
                    <a:pt x="22" y="342"/>
                  </a:lnTo>
                  <a:lnTo>
                    <a:pt x="27" y="349"/>
                  </a:lnTo>
                  <a:lnTo>
                    <a:pt x="27" y="352"/>
                  </a:lnTo>
                  <a:lnTo>
                    <a:pt x="31" y="359"/>
                  </a:lnTo>
                  <a:lnTo>
                    <a:pt x="31" y="362"/>
                  </a:lnTo>
                  <a:lnTo>
                    <a:pt x="36" y="365"/>
                  </a:lnTo>
                  <a:lnTo>
                    <a:pt x="36" y="369"/>
                  </a:lnTo>
                  <a:lnTo>
                    <a:pt x="40" y="372"/>
                  </a:lnTo>
                  <a:lnTo>
                    <a:pt x="44" y="376"/>
                  </a:lnTo>
                  <a:lnTo>
                    <a:pt x="44" y="379"/>
                  </a:lnTo>
                  <a:lnTo>
                    <a:pt x="49" y="382"/>
                  </a:lnTo>
                  <a:lnTo>
                    <a:pt x="49" y="386"/>
                  </a:lnTo>
                  <a:lnTo>
                    <a:pt x="53" y="389"/>
                  </a:lnTo>
                  <a:lnTo>
                    <a:pt x="53" y="399"/>
                  </a:lnTo>
                  <a:lnTo>
                    <a:pt x="58" y="402"/>
                  </a:lnTo>
                  <a:lnTo>
                    <a:pt x="58" y="409"/>
                  </a:lnTo>
                  <a:lnTo>
                    <a:pt x="67" y="416"/>
                  </a:lnTo>
                  <a:lnTo>
                    <a:pt x="67" y="419"/>
                  </a:lnTo>
                  <a:lnTo>
                    <a:pt x="71" y="416"/>
                  </a:lnTo>
                  <a:lnTo>
                    <a:pt x="76" y="412"/>
                  </a:lnTo>
                  <a:lnTo>
                    <a:pt x="76" y="409"/>
                  </a:lnTo>
                  <a:lnTo>
                    <a:pt x="80" y="406"/>
                  </a:lnTo>
                  <a:lnTo>
                    <a:pt x="80" y="396"/>
                  </a:lnTo>
                  <a:lnTo>
                    <a:pt x="85" y="389"/>
                  </a:lnTo>
                  <a:lnTo>
                    <a:pt x="85" y="382"/>
                  </a:lnTo>
                  <a:lnTo>
                    <a:pt x="89" y="376"/>
                  </a:lnTo>
                  <a:lnTo>
                    <a:pt x="89" y="369"/>
                  </a:lnTo>
                  <a:lnTo>
                    <a:pt x="93" y="359"/>
                  </a:lnTo>
                  <a:lnTo>
                    <a:pt x="93" y="339"/>
                  </a:lnTo>
                  <a:lnTo>
                    <a:pt x="98" y="329"/>
                  </a:lnTo>
                  <a:lnTo>
                    <a:pt x="98" y="319"/>
                  </a:lnTo>
                  <a:lnTo>
                    <a:pt x="102" y="309"/>
                  </a:lnTo>
                  <a:lnTo>
                    <a:pt x="102" y="298"/>
                  </a:lnTo>
                  <a:lnTo>
                    <a:pt x="107" y="285"/>
                  </a:lnTo>
                  <a:lnTo>
                    <a:pt x="107" y="275"/>
                  </a:lnTo>
                  <a:lnTo>
                    <a:pt x="111" y="268"/>
                  </a:lnTo>
                  <a:lnTo>
                    <a:pt x="111" y="252"/>
                  </a:lnTo>
                  <a:lnTo>
                    <a:pt x="116" y="245"/>
                  </a:lnTo>
                  <a:lnTo>
                    <a:pt x="116" y="238"/>
                  </a:lnTo>
                  <a:lnTo>
                    <a:pt x="120" y="231"/>
                  </a:lnTo>
                  <a:lnTo>
                    <a:pt x="120" y="228"/>
                  </a:lnTo>
                  <a:lnTo>
                    <a:pt x="125" y="221"/>
                  </a:lnTo>
                  <a:lnTo>
                    <a:pt x="125" y="208"/>
                  </a:lnTo>
                  <a:lnTo>
                    <a:pt x="129" y="201"/>
                  </a:lnTo>
                  <a:lnTo>
                    <a:pt x="129" y="191"/>
                  </a:lnTo>
                  <a:lnTo>
                    <a:pt x="133" y="184"/>
                  </a:lnTo>
                  <a:lnTo>
                    <a:pt x="133" y="174"/>
                  </a:lnTo>
                  <a:lnTo>
                    <a:pt x="138" y="168"/>
                  </a:lnTo>
                  <a:lnTo>
                    <a:pt x="138" y="151"/>
                  </a:lnTo>
                  <a:lnTo>
                    <a:pt x="142" y="144"/>
                  </a:lnTo>
                  <a:lnTo>
                    <a:pt x="142" y="138"/>
                  </a:lnTo>
                  <a:lnTo>
                    <a:pt x="147" y="131"/>
                  </a:lnTo>
                  <a:lnTo>
                    <a:pt x="147" y="127"/>
                  </a:lnTo>
                  <a:lnTo>
                    <a:pt x="156" y="121"/>
                  </a:lnTo>
                  <a:lnTo>
                    <a:pt x="151" y="121"/>
                  </a:lnTo>
                  <a:lnTo>
                    <a:pt x="156" y="121"/>
                  </a:lnTo>
                  <a:lnTo>
                    <a:pt x="160" y="121"/>
                  </a:lnTo>
                  <a:lnTo>
                    <a:pt x="165" y="121"/>
                  </a:lnTo>
                  <a:lnTo>
                    <a:pt x="169" y="117"/>
                  </a:lnTo>
                  <a:lnTo>
                    <a:pt x="169" y="111"/>
                  </a:lnTo>
                  <a:lnTo>
                    <a:pt x="174" y="107"/>
                  </a:lnTo>
                  <a:lnTo>
                    <a:pt x="174" y="101"/>
                  </a:lnTo>
                  <a:lnTo>
                    <a:pt x="178" y="91"/>
                  </a:lnTo>
                  <a:lnTo>
                    <a:pt x="178" y="84"/>
                  </a:lnTo>
                  <a:lnTo>
                    <a:pt x="182" y="74"/>
                  </a:lnTo>
                  <a:lnTo>
                    <a:pt x="182" y="54"/>
                  </a:lnTo>
                  <a:lnTo>
                    <a:pt x="187" y="44"/>
                  </a:lnTo>
                  <a:lnTo>
                    <a:pt x="187" y="34"/>
                  </a:lnTo>
                  <a:lnTo>
                    <a:pt x="191" y="27"/>
                  </a:lnTo>
                  <a:lnTo>
                    <a:pt x="191" y="17"/>
                  </a:lnTo>
                  <a:lnTo>
                    <a:pt x="196" y="13"/>
                  </a:lnTo>
                  <a:lnTo>
                    <a:pt x="196" y="3"/>
                  </a:lnTo>
                  <a:lnTo>
                    <a:pt x="200" y="0"/>
                  </a:lnTo>
                  <a:lnTo>
                    <a:pt x="209" y="7"/>
                  </a:lnTo>
                  <a:lnTo>
                    <a:pt x="209" y="10"/>
                  </a:lnTo>
                  <a:lnTo>
                    <a:pt x="214" y="17"/>
                  </a:lnTo>
                  <a:lnTo>
                    <a:pt x="214" y="24"/>
                  </a:lnTo>
                  <a:lnTo>
                    <a:pt x="218" y="27"/>
                  </a:lnTo>
                  <a:lnTo>
                    <a:pt x="218" y="30"/>
                  </a:lnTo>
                  <a:lnTo>
                    <a:pt x="223" y="34"/>
                  </a:lnTo>
                  <a:lnTo>
                    <a:pt x="227" y="34"/>
                  </a:lnTo>
                  <a:lnTo>
                    <a:pt x="231" y="34"/>
                  </a:lnTo>
                  <a:lnTo>
                    <a:pt x="236" y="30"/>
                  </a:lnTo>
                  <a:lnTo>
                    <a:pt x="240" y="34"/>
                  </a:lnTo>
                  <a:lnTo>
                    <a:pt x="245" y="37"/>
                  </a:lnTo>
                  <a:lnTo>
                    <a:pt x="245" y="44"/>
                  </a:lnTo>
                  <a:lnTo>
                    <a:pt x="249" y="47"/>
                  </a:lnTo>
                  <a:lnTo>
                    <a:pt x="249" y="54"/>
                  </a:lnTo>
                  <a:lnTo>
                    <a:pt x="254" y="57"/>
                  </a:lnTo>
                  <a:lnTo>
                    <a:pt x="254" y="64"/>
                  </a:lnTo>
                  <a:lnTo>
                    <a:pt x="258" y="67"/>
                  </a:lnTo>
                  <a:lnTo>
                    <a:pt x="258" y="74"/>
                  </a:lnTo>
                  <a:lnTo>
                    <a:pt x="267" y="74"/>
                  </a:lnTo>
                  <a:lnTo>
                    <a:pt x="267" y="70"/>
                  </a:lnTo>
                  <a:lnTo>
                    <a:pt x="272" y="67"/>
                  </a:lnTo>
                  <a:lnTo>
                    <a:pt x="272" y="57"/>
                  </a:lnTo>
                  <a:lnTo>
                    <a:pt x="276" y="54"/>
                  </a:lnTo>
                  <a:lnTo>
                    <a:pt x="276" y="47"/>
                  </a:lnTo>
                  <a:lnTo>
                    <a:pt x="285" y="40"/>
                  </a:lnTo>
                  <a:lnTo>
                    <a:pt x="285" y="37"/>
                  </a:lnTo>
                  <a:lnTo>
                    <a:pt x="289" y="37"/>
                  </a:lnTo>
                  <a:lnTo>
                    <a:pt x="294" y="40"/>
                  </a:lnTo>
                  <a:lnTo>
                    <a:pt x="298" y="44"/>
                  </a:lnTo>
                  <a:lnTo>
                    <a:pt x="303" y="44"/>
                  </a:lnTo>
                  <a:lnTo>
                    <a:pt x="307" y="44"/>
                  </a:lnTo>
                  <a:lnTo>
                    <a:pt x="312" y="44"/>
                  </a:lnTo>
                  <a:lnTo>
                    <a:pt x="316" y="44"/>
                  </a:lnTo>
                  <a:lnTo>
                    <a:pt x="320" y="40"/>
                  </a:lnTo>
                  <a:lnTo>
                    <a:pt x="325" y="37"/>
                  </a:lnTo>
                  <a:lnTo>
                    <a:pt x="329" y="34"/>
                  </a:lnTo>
                  <a:lnTo>
                    <a:pt x="329" y="30"/>
                  </a:lnTo>
                  <a:lnTo>
                    <a:pt x="338" y="24"/>
                  </a:lnTo>
                  <a:lnTo>
                    <a:pt x="334" y="24"/>
                  </a:lnTo>
                  <a:lnTo>
                    <a:pt x="338" y="24"/>
                  </a:lnTo>
                  <a:lnTo>
                    <a:pt x="343" y="27"/>
                  </a:lnTo>
                  <a:lnTo>
                    <a:pt x="343" y="34"/>
                  </a:lnTo>
                  <a:lnTo>
                    <a:pt x="347" y="37"/>
                  </a:lnTo>
                  <a:lnTo>
                    <a:pt x="347" y="44"/>
                  </a:lnTo>
                </a:path>
              </a:pathLst>
            </a:custGeom>
            <a:noFill/>
            <a:ln w="28575" cap="flat">
              <a:solidFill>
                <a:srgbClr val="00FF00"/>
              </a:solidFill>
              <a:prstDash val="solid"/>
              <a:round/>
              <a:headEnd/>
              <a:tailEnd/>
            </a:ln>
          </p:spPr>
          <p:txBody>
            <a:bodyPr/>
            <a:lstStyle/>
            <a:p>
              <a:endParaRPr lang="en-GB"/>
            </a:p>
          </p:txBody>
        </p:sp>
        <p:sp>
          <p:nvSpPr>
            <p:cNvPr id="126" name="Freeform 125"/>
            <p:cNvSpPr>
              <a:spLocks/>
            </p:cNvSpPr>
            <p:nvPr/>
          </p:nvSpPr>
          <p:spPr bwMode="auto">
            <a:xfrm>
              <a:off x="2028" y="2876"/>
              <a:ext cx="428" cy="64"/>
            </a:xfrm>
            <a:custGeom>
              <a:avLst/>
              <a:gdLst>
                <a:gd name="T0" fmla="*/ 5 w 428"/>
                <a:gd name="T1" fmla="*/ 40 h 64"/>
                <a:gd name="T2" fmla="*/ 14 w 428"/>
                <a:gd name="T3" fmla="*/ 53 h 64"/>
                <a:gd name="T4" fmla="*/ 18 w 428"/>
                <a:gd name="T5" fmla="*/ 50 h 64"/>
                <a:gd name="T6" fmla="*/ 27 w 428"/>
                <a:gd name="T7" fmla="*/ 40 h 64"/>
                <a:gd name="T8" fmla="*/ 36 w 428"/>
                <a:gd name="T9" fmla="*/ 33 h 64"/>
                <a:gd name="T10" fmla="*/ 45 w 428"/>
                <a:gd name="T11" fmla="*/ 53 h 64"/>
                <a:gd name="T12" fmla="*/ 49 w 428"/>
                <a:gd name="T13" fmla="*/ 64 h 64"/>
                <a:gd name="T14" fmla="*/ 58 w 428"/>
                <a:gd name="T15" fmla="*/ 47 h 64"/>
                <a:gd name="T16" fmla="*/ 67 w 428"/>
                <a:gd name="T17" fmla="*/ 27 h 64"/>
                <a:gd name="T18" fmla="*/ 71 w 428"/>
                <a:gd name="T19" fmla="*/ 10 h 64"/>
                <a:gd name="T20" fmla="*/ 85 w 428"/>
                <a:gd name="T21" fmla="*/ 7 h 64"/>
                <a:gd name="T22" fmla="*/ 98 w 428"/>
                <a:gd name="T23" fmla="*/ 10 h 64"/>
                <a:gd name="T24" fmla="*/ 111 w 428"/>
                <a:gd name="T25" fmla="*/ 20 h 64"/>
                <a:gd name="T26" fmla="*/ 125 w 428"/>
                <a:gd name="T27" fmla="*/ 23 h 64"/>
                <a:gd name="T28" fmla="*/ 143 w 428"/>
                <a:gd name="T29" fmla="*/ 37 h 64"/>
                <a:gd name="T30" fmla="*/ 152 w 428"/>
                <a:gd name="T31" fmla="*/ 37 h 64"/>
                <a:gd name="T32" fmla="*/ 160 w 428"/>
                <a:gd name="T33" fmla="*/ 23 h 64"/>
                <a:gd name="T34" fmla="*/ 169 w 428"/>
                <a:gd name="T35" fmla="*/ 7 h 64"/>
                <a:gd name="T36" fmla="*/ 178 w 428"/>
                <a:gd name="T37" fmla="*/ 17 h 64"/>
                <a:gd name="T38" fmla="*/ 183 w 428"/>
                <a:gd name="T39" fmla="*/ 30 h 64"/>
                <a:gd name="T40" fmla="*/ 192 w 428"/>
                <a:gd name="T41" fmla="*/ 40 h 64"/>
                <a:gd name="T42" fmla="*/ 201 w 428"/>
                <a:gd name="T43" fmla="*/ 33 h 64"/>
                <a:gd name="T44" fmla="*/ 214 w 428"/>
                <a:gd name="T45" fmla="*/ 30 h 64"/>
                <a:gd name="T46" fmla="*/ 227 w 428"/>
                <a:gd name="T47" fmla="*/ 33 h 64"/>
                <a:gd name="T48" fmla="*/ 241 w 428"/>
                <a:gd name="T49" fmla="*/ 37 h 64"/>
                <a:gd name="T50" fmla="*/ 254 w 428"/>
                <a:gd name="T51" fmla="*/ 43 h 64"/>
                <a:gd name="T52" fmla="*/ 267 w 428"/>
                <a:gd name="T53" fmla="*/ 37 h 64"/>
                <a:gd name="T54" fmla="*/ 276 w 428"/>
                <a:gd name="T55" fmla="*/ 23 h 64"/>
                <a:gd name="T56" fmla="*/ 281 w 428"/>
                <a:gd name="T57" fmla="*/ 10 h 64"/>
                <a:gd name="T58" fmla="*/ 294 w 428"/>
                <a:gd name="T59" fmla="*/ 3 h 64"/>
                <a:gd name="T60" fmla="*/ 307 w 428"/>
                <a:gd name="T61" fmla="*/ 13 h 64"/>
                <a:gd name="T62" fmla="*/ 321 w 428"/>
                <a:gd name="T63" fmla="*/ 20 h 64"/>
                <a:gd name="T64" fmla="*/ 334 w 428"/>
                <a:gd name="T65" fmla="*/ 20 h 64"/>
                <a:gd name="T66" fmla="*/ 347 w 428"/>
                <a:gd name="T67" fmla="*/ 17 h 64"/>
                <a:gd name="T68" fmla="*/ 361 w 428"/>
                <a:gd name="T69" fmla="*/ 23 h 64"/>
                <a:gd name="T70" fmla="*/ 374 w 428"/>
                <a:gd name="T71" fmla="*/ 23 h 64"/>
                <a:gd name="T72" fmla="*/ 383 w 428"/>
                <a:gd name="T73" fmla="*/ 10 h 64"/>
                <a:gd name="T74" fmla="*/ 392 w 428"/>
                <a:gd name="T75" fmla="*/ 0 h 64"/>
                <a:gd name="T76" fmla="*/ 396 w 428"/>
                <a:gd name="T77" fmla="*/ 10 h 64"/>
                <a:gd name="T78" fmla="*/ 405 w 428"/>
                <a:gd name="T79" fmla="*/ 27 h 64"/>
                <a:gd name="T80" fmla="*/ 410 w 428"/>
                <a:gd name="T81" fmla="*/ 40 h 64"/>
                <a:gd name="T82" fmla="*/ 423 w 428"/>
                <a:gd name="T83" fmla="*/ 30 h 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8"/>
                <a:gd name="T127" fmla="*/ 0 h 64"/>
                <a:gd name="T128" fmla="*/ 428 w 428"/>
                <a:gd name="T129" fmla="*/ 64 h 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8" h="64">
                  <a:moveTo>
                    <a:pt x="0" y="27"/>
                  </a:moveTo>
                  <a:lnTo>
                    <a:pt x="5" y="33"/>
                  </a:lnTo>
                  <a:lnTo>
                    <a:pt x="5" y="40"/>
                  </a:lnTo>
                  <a:lnTo>
                    <a:pt x="9" y="47"/>
                  </a:lnTo>
                  <a:lnTo>
                    <a:pt x="9" y="50"/>
                  </a:lnTo>
                  <a:lnTo>
                    <a:pt x="14" y="53"/>
                  </a:lnTo>
                  <a:lnTo>
                    <a:pt x="14" y="57"/>
                  </a:lnTo>
                  <a:lnTo>
                    <a:pt x="18" y="53"/>
                  </a:lnTo>
                  <a:lnTo>
                    <a:pt x="18" y="50"/>
                  </a:lnTo>
                  <a:lnTo>
                    <a:pt x="22" y="47"/>
                  </a:lnTo>
                  <a:lnTo>
                    <a:pt x="22" y="43"/>
                  </a:lnTo>
                  <a:lnTo>
                    <a:pt x="27" y="40"/>
                  </a:lnTo>
                  <a:lnTo>
                    <a:pt x="27" y="33"/>
                  </a:lnTo>
                  <a:lnTo>
                    <a:pt x="31" y="30"/>
                  </a:lnTo>
                  <a:lnTo>
                    <a:pt x="36" y="33"/>
                  </a:lnTo>
                  <a:lnTo>
                    <a:pt x="40" y="40"/>
                  </a:lnTo>
                  <a:lnTo>
                    <a:pt x="40" y="50"/>
                  </a:lnTo>
                  <a:lnTo>
                    <a:pt x="45" y="53"/>
                  </a:lnTo>
                  <a:lnTo>
                    <a:pt x="45" y="57"/>
                  </a:lnTo>
                  <a:lnTo>
                    <a:pt x="54" y="64"/>
                  </a:lnTo>
                  <a:lnTo>
                    <a:pt x="49" y="64"/>
                  </a:lnTo>
                  <a:lnTo>
                    <a:pt x="54" y="57"/>
                  </a:lnTo>
                  <a:lnTo>
                    <a:pt x="58" y="53"/>
                  </a:lnTo>
                  <a:lnTo>
                    <a:pt x="58" y="47"/>
                  </a:lnTo>
                  <a:lnTo>
                    <a:pt x="63" y="40"/>
                  </a:lnTo>
                  <a:lnTo>
                    <a:pt x="63" y="33"/>
                  </a:lnTo>
                  <a:lnTo>
                    <a:pt x="67" y="27"/>
                  </a:lnTo>
                  <a:lnTo>
                    <a:pt x="67" y="23"/>
                  </a:lnTo>
                  <a:lnTo>
                    <a:pt x="71" y="17"/>
                  </a:lnTo>
                  <a:lnTo>
                    <a:pt x="71" y="10"/>
                  </a:lnTo>
                  <a:lnTo>
                    <a:pt x="76" y="7"/>
                  </a:lnTo>
                  <a:lnTo>
                    <a:pt x="80" y="7"/>
                  </a:lnTo>
                  <a:lnTo>
                    <a:pt x="85" y="7"/>
                  </a:lnTo>
                  <a:lnTo>
                    <a:pt x="89" y="7"/>
                  </a:lnTo>
                  <a:lnTo>
                    <a:pt x="94" y="7"/>
                  </a:lnTo>
                  <a:lnTo>
                    <a:pt x="98" y="10"/>
                  </a:lnTo>
                  <a:lnTo>
                    <a:pt x="103" y="13"/>
                  </a:lnTo>
                  <a:lnTo>
                    <a:pt x="107" y="17"/>
                  </a:lnTo>
                  <a:lnTo>
                    <a:pt x="111" y="20"/>
                  </a:lnTo>
                  <a:lnTo>
                    <a:pt x="116" y="23"/>
                  </a:lnTo>
                  <a:lnTo>
                    <a:pt x="120" y="23"/>
                  </a:lnTo>
                  <a:lnTo>
                    <a:pt x="125" y="23"/>
                  </a:lnTo>
                  <a:lnTo>
                    <a:pt x="129" y="27"/>
                  </a:lnTo>
                  <a:lnTo>
                    <a:pt x="134" y="30"/>
                  </a:lnTo>
                  <a:lnTo>
                    <a:pt x="143" y="37"/>
                  </a:lnTo>
                  <a:lnTo>
                    <a:pt x="143" y="40"/>
                  </a:lnTo>
                  <a:lnTo>
                    <a:pt x="152" y="40"/>
                  </a:lnTo>
                  <a:lnTo>
                    <a:pt x="152" y="37"/>
                  </a:lnTo>
                  <a:lnTo>
                    <a:pt x="156" y="33"/>
                  </a:lnTo>
                  <a:lnTo>
                    <a:pt x="156" y="27"/>
                  </a:lnTo>
                  <a:lnTo>
                    <a:pt x="160" y="23"/>
                  </a:lnTo>
                  <a:lnTo>
                    <a:pt x="160" y="17"/>
                  </a:lnTo>
                  <a:lnTo>
                    <a:pt x="169" y="10"/>
                  </a:lnTo>
                  <a:lnTo>
                    <a:pt x="169" y="7"/>
                  </a:lnTo>
                  <a:lnTo>
                    <a:pt x="174" y="10"/>
                  </a:lnTo>
                  <a:lnTo>
                    <a:pt x="174" y="13"/>
                  </a:lnTo>
                  <a:lnTo>
                    <a:pt x="178" y="17"/>
                  </a:lnTo>
                  <a:lnTo>
                    <a:pt x="178" y="20"/>
                  </a:lnTo>
                  <a:lnTo>
                    <a:pt x="183" y="23"/>
                  </a:lnTo>
                  <a:lnTo>
                    <a:pt x="183" y="30"/>
                  </a:lnTo>
                  <a:lnTo>
                    <a:pt x="187" y="33"/>
                  </a:lnTo>
                  <a:lnTo>
                    <a:pt x="187" y="37"/>
                  </a:lnTo>
                  <a:lnTo>
                    <a:pt x="192" y="40"/>
                  </a:lnTo>
                  <a:lnTo>
                    <a:pt x="196" y="40"/>
                  </a:lnTo>
                  <a:lnTo>
                    <a:pt x="205" y="33"/>
                  </a:lnTo>
                  <a:lnTo>
                    <a:pt x="201" y="33"/>
                  </a:lnTo>
                  <a:lnTo>
                    <a:pt x="205" y="33"/>
                  </a:lnTo>
                  <a:lnTo>
                    <a:pt x="209" y="30"/>
                  </a:lnTo>
                  <a:lnTo>
                    <a:pt x="214" y="30"/>
                  </a:lnTo>
                  <a:lnTo>
                    <a:pt x="218" y="33"/>
                  </a:lnTo>
                  <a:lnTo>
                    <a:pt x="223" y="33"/>
                  </a:lnTo>
                  <a:lnTo>
                    <a:pt x="227" y="33"/>
                  </a:lnTo>
                  <a:lnTo>
                    <a:pt x="232" y="37"/>
                  </a:lnTo>
                  <a:lnTo>
                    <a:pt x="236" y="37"/>
                  </a:lnTo>
                  <a:lnTo>
                    <a:pt x="241" y="37"/>
                  </a:lnTo>
                  <a:lnTo>
                    <a:pt x="245" y="40"/>
                  </a:lnTo>
                  <a:lnTo>
                    <a:pt x="249" y="43"/>
                  </a:lnTo>
                  <a:lnTo>
                    <a:pt x="254" y="43"/>
                  </a:lnTo>
                  <a:lnTo>
                    <a:pt x="258" y="43"/>
                  </a:lnTo>
                  <a:lnTo>
                    <a:pt x="263" y="40"/>
                  </a:lnTo>
                  <a:lnTo>
                    <a:pt x="267" y="37"/>
                  </a:lnTo>
                  <a:lnTo>
                    <a:pt x="272" y="33"/>
                  </a:lnTo>
                  <a:lnTo>
                    <a:pt x="272" y="30"/>
                  </a:lnTo>
                  <a:lnTo>
                    <a:pt x="276" y="23"/>
                  </a:lnTo>
                  <a:lnTo>
                    <a:pt x="276" y="17"/>
                  </a:lnTo>
                  <a:lnTo>
                    <a:pt x="281" y="13"/>
                  </a:lnTo>
                  <a:lnTo>
                    <a:pt x="281" y="10"/>
                  </a:lnTo>
                  <a:lnTo>
                    <a:pt x="290" y="3"/>
                  </a:lnTo>
                  <a:lnTo>
                    <a:pt x="290" y="0"/>
                  </a:lnTo>
                  <a:lnTo>
                    <a:pt x="294" y="3"/>
                  </a:lnTo>
                  <a:lnTo>
                    <a:pt x="298" y="7"/>
                  </a:lnTo>
                  <a:lnTo>
                    <a:pt x="303" y="10"/>
                  </a:lnTo>
                  <a:lnTo>
                    <a:pt x="307" y="13"/>
                  </a:lnTo>
                  <a:lnTo>
                    <a:pt x="312" y="13"/>
                  </a:lnTo>
                  <a:lnTo>
                    <a:pt x="316" y="17"/>
                  </a:lnTo>
                  <a:lnTo>
                    <a:pt x="321" y="20"/>
                  </a:lnTo>
                  <a:lnTo>
                    <a:pt x="325" y="20"/>
                  </a:lnTo>
                  <a:lnTo>
                    <a:pt x="330" y="20"/>
                  </a:lnTo>
                  <a:lnTo>
                    <a:pt x="334" y="20"/>
                  </a:lnTo>
                  <a:lnTo>
                    <a:pt x="339" y="20"/>
                  </a:lnTo>
                  <a:lnTo>
                    <a:pt x="343" y="17"/>
                  </a:lnTo>
                  <a:lnTo>
                    <a:pt x="347" y="17"/>
                  </a:lnTo>
                  <a:lnTo>
                    <a:pt x="352" y="20"/>
                  </a:lnTo>
                  <a:lnTo>
                    <a:pt x="356" y="20"/>
                  </a:lnTo>
                  <a:lnTo>
                    <a:pt x="361" y="23"/>
                  </a:lnTo>
                  <a:lnTo>
                    <a:pt x="365" y="27"/>
                  </a:lnTo>
                  <a:lnTo>
                    <a:pt x="370" y="27"/>
                  </a:lnTo>
                  <a:lnTo>
                    <a:pt x="374" y="23"/>
                  </a:lnTo>
                  <a:lnTo>
                    <a:pt x="379" y="20"/>
                  </a:lnTo>
                  <a:lnTo>
                    <a:pt x="379" y="13"/>
                  </a:lnTo>
                  <a:lnTo>
                    <a:pt x="383" y="10"/>
                  </a:lnTo>
                  <a:lnTo>
                    <a:pt x="383" y="7"/>
                  </a:lnTo>
                  <a:lnTo>
                    <a:pt x="387" y="3"/>
                  </a:lnTo>
                  <a:lnTo>
                    <a:pt x="392" y="0"/>
                  </a:lnTo>
                  <a:lnTo>
                    <a:pt x="392" y="3"/>
                  </a:lnTo>
                  <a:lnTo>
                    <a:pt x="396" y="7"/>
                  </a:lnTo>
                  <a:lnTo>
                    <a:pt x="396" y="10"/>
                  </a:lnTo>
                  <a:lnTo>
                    <a:pt x="401" y="17"/>
                  </a:lnTo>
                  <a:lnTo>
                    <a:pt x="401" y="20"/>
                  </a:lnTo>
                  <a:lnTo>
                    <a:pt x="405" y="27"/>
                  </a:lnTo>
                  <a:lnTo>
                    <a:pt x="405" y="33"/>
                  </a:lnTo>
                  <a:lnTo>
                    <a:pt x="414" y="40"/>
                  </a:lnTo>
                  <a:lnTo>
                    <a:pt x="410" y="40"/>
                  </a:lnTo>
                  <a:lnTo>
                    <a:pt x="414" y="37"/>
                  </a:lnTo>
                  <a:lnTo>
                    <a:pt x="419" y="33"/>
                  </a:lnTo>
                  <a:lnTo>
                    <a:pt x="423" y="30"/>
                  </a:lnTo>
                  <a:lnTo>
                    <a:pt x="423" y="23"/>
                  </a:lnTo>
                  <a:lnTo>
                    <a:pt x="428" y="20"/>
                  </a:lnTo>
                </a:path>
              </a:pathLst>
            </a:custGeom>
            <a:noFill/>
            <a:ln w="28575" cap="flat">
              <a:solidFill>
                <a:srgbClr val="00FF00"/>
              </a:solidFill>
              <a:prstDash val="solid"/>
              <a:round/>
              <a:headEnd/>
              <a:tailEnd/>
            </a:ln>
          </p:spPr>
          <p:txBody>
            <a:bodyPr/>
            <a:lstStyle/>
            <a:p>
              <a:endParaRPr lang="en-GB"/>
            </a:p>
          </p:txBody>
        </p:sp>
        <p:sp>
          <p:nvSpPr>
            <p:cNvPr id="127" name="Freeform 126"/>
            <p:cNvSpPr>
              <a:spLocks/>
            </p:cNvSpPr>
            <p:nvPr/>
          </p:nvSpPr>
          <p:spPr bwMode="auto">
            <a:xfrm>
              <a:off x="2456" y="2883"/>
              <a:ext cx="365" cy="93"/>
            </a:xfrm>
            <a:custGeom>
              <a:avLst/>
              <a:gdLst>
                <a:gd name="T0" fmla="*/ 4 w 365"/>
                <a:gd name="T1" fmla="*/ 10 h 93"/>
                <a:gd name="T2" fmla="*/ 8 w 365"/>
                <a:gd name="T3" fmla="*/ 16 h 93"/>
                <a:gd name="T4" fmla="*/ 13 w 365"/>
                <a:gd name="T5" fmla="*/ 23 h 93"/>
                <a:gd name="T6" fmla="*/ 17 w 365"/>
                <a:gd name="T7" fmla="*/ 30 h 93"/>
                <a:gd name="T8" fmla="*/ 22 w 365"/>
                <a:gd name="T9" fmla="*/ 36 h 93"/>
                <a:gd name="T10" fmla="*/ 31 w 365"/>
                <a:gd name="T11" fmla="*/ 40 h 93"/>
                <a:gd name="T12" fmla="*/ 40 w 365"/>
                <a:gd name="T13" fmla="*/ 43 h 93"/>
                <a:gd name="T14" fmla="*/ 44 w 365"/>
                <a:gd name="T15" fmla="*/ 50 h 93"/>
                <a:gd name="T16" fmla="*/ 49 w 365"/>
                <a:gd name="T17" fmla="*/ 57 h 93"/>
                <a:gd name="T18" fmla="*/ 53 w 365"/>
                <a:gd name="T19" fmla="*/ 63 h 93"/>
                <a:gd name="T20" fmla="*/ 62 w 365"/>
                <a:gd name="T21" fmla="*/ 67 h 93"/>
                <a:gd name="T22" fmla="*/ 71 w 365"/>
                <a:gd name="T23" fmla="*/ 67 h 93"/>
                <a:gd name="T24" fmla="*/ 80 w 365"/>
                <a:gd name="T25" fmla="*/ 70 h 93"/>
                <a:gd name="T26" fmla="*/ 84 w 365"/>
                <a:gd name="T27" fmla="*/ 77 h 93"/>
                <a:gd name="T28" fmla="*/ 89 w 365"/>
                <a:gd name="T29" fmla="*/ 83 h 93"/>
                <a:gd name="T30" fmla="*/ 93 w 365"/>
                <a:gd name="T31" fmla="*/ 90 h 93"/>
                <a:gd name="T32" fmla="*/ 102 w 365"/>
                <a:gd name="T33" fmla="*/ 93 h 93"/>
                <a:gd name="T34" fmla="*/ 111 w 365"/>
                <a:gd name="T35" fmla="*/ 93 h 93"/>
                <a:gd name="T36" fmla="*/ 120 w 365"/>
                <a:gd name="T37" fmla="*/ 93 h 93"/>
                <a:gd name="T38" fmla="*/ 129 w 365"/>
                <a:gd name="T39" fmla="*/ 90 h 93"/>
                <a:gd name="T40" fmla="*/ 133 w 365"/>
                <a:gd name="T41" fmla="*/ 83 h 93"/>
                <a:gd name="T42" fmla="*/ 138 w 365"/>
                <a:gd name="T43" fmla="*/ 77 h 93"/>
                <a:gd name="T44" fmla="*/ 142 w 365"/>
                <a:gd name="T45" fmla="*/ 63 h 93"/>
                <a:gd name="T46" fmla="*/ 151 w 365"/>
                <a:gd name="T47" fmla="*/ 57 h 93"/>
                <a:gd name="T48" fmla="*/ 160 w 365"/>
                <a:gd name="T49" fmla="*/ 57 h 93"/>
                <a:gd name="T50" fmla="*/ 169 w 365"/>
                <a:gd name="T51" fmla="*/ 53 h 93"/>
                <a:gd name="T52" fmla="*/ 173 w 365"/>
                <a:gd name="T53" fmla="*/ 46 h 93"/>
                <a:gd name="T54" fmla="*/ 178 w 365"/>
                <a:gd name="T55" fmla="*/ 40 h 93"/>
                <a:gd name="T56" fmla="*/ 182 w 365"/>
                <a:gd name="T57" fmla="*/ 30 h 93"/>
                <a:gd name="T58" fmla="*/ 187 w 365"/>
                <a:gd name="T59" fmla="*/ 23 h 93"/>
                <a:gd name="T60" fmla="*/ 195 w 365"/>
                <a:gd name="T61" fmla="*/ 16 h 93"/>
                <a:gd name="T62" fmla="*/ 204 w 365"/>
                <a:gd name="T63" fmla="*/ 20 h 93"/>
                <a:gd name="T64" fmla="*/ 213 w 365"/>
                <a:gd name="T65" fmla="*/ 23 h 93"/>
                <a:gd name="T66" fmla="*/ 222 w 365"/>
                <a:gd name="T67" fmla="*/ 23 h 93"/>
                <a:gd name="T68" fmla="*/ 231 w 365"/>
                <a:gd name="T69" fmla="*/ 26 h 93"/>
                <a:gd name="T70" fmla="*/ 240 w 365"/>
                <a:gd name="T71" fmla="*/ 33 h 93"/>
                <a:gd name="T72" fmla="*/ 244 w 365"/>
                <a:gd name="T73" fmla="*/ 40 h 93"/>
                <a:gd name="T74" fmla="*/ 253 w 365"/>
                <a:gd name="T75" fmla="*/ 36 h 93"/>
                <a:gd name="T76" fmla="*/ 258 w 365"/>
                <a:gd name="T77" fmla="*/ 26 h 93"/>
                <a:gd name="T78" fmla="*/ 262 w 365"/>
                <a:gd name="T79" fmla="*/ 20 h 93"/>
                <a:gd name="T80" fmla="*/ 267 w 365"/>
                <a:gd name="T81" fmla="*/ 13 h 93"/>
                <a:gd name="T82" fmla="*/ 276 w 365"/>
                <a:gd name="T83" fmla="*/ 13 h 93"/>
                <a:gd name="T84" fmla="*/ 280 w 365"/>
                <a:gd name="T85" fmla="*/ 20 h 93"/>
                <a:gd name="T86" fmla="*/ 284 w 365"/>
                <a:gd name="T87" fmla="*/ 26 h 93"/>
                <a:gd name="T88" fmla="*/ 289 w 365"/>
                <a:gd name="T89" fmla="*/ 33 h 93"/>
                <a:gd name="T90" fmla="*/ 298 w 365"/>
                <a:gd name="T91" fmla="*/ 26 h 93"/>
                <a:gd name="T92" fmla="*/ 302 w 365"/>
                <a:gd name="T93" fmla="*/ 20 h 93"/>
                <a:gd name="T94" fmla="*/ 311 w 365"/>
                <a:gd name="T95" fmla="*/ 3 h 93"/>
                <a:gd name="T96" fmla="*/ 316 w 365"/>
                <a:gd name="T97" fmla="*/ 3 h 93"/>
                <a:gd name="T98" fmla="*/ 320 w 365"/>
                <a:gd name="T99" fmla="*/ 10 h 93"/>
                <a:gd name="T100" fmla="*/ 325 w 365"/>
                <a:gd name="T101" fmla="*/ 16 h 93"/>
                <a:gd name="T102" fmla="*/ 329 w 365"/>
                <a:gd name="T103" fmla="*/ 26 h 93"/>
                <a:gd name="T104" fmla="*/ 338 w 365"/>
                <a:gd name="T105" fmla="*/ 43 h 93"/>
                <a:gd name="T106" fmla="*/ 338 w 365"/>
                <a:gd name="T107" fmla="*/ 43 h 93"/>
                <a:gd name="T108" fmla="*/ 347 w 365"/>
                <a:gd name="T109" fmla="*/ 40 h 93"/>
                <a:gd name="T110" fmla="*/ 351 w 365"/>
                <a:gd name="T111" fmla="*/ 30 h 93"/>
                <a:gd name="T112" fmla="*/ 360 w 365"/>
                <a:gd name="T113" fmla="*/ 20 h 93"/>
                <a:gd name="T114" fmla="*/ 365 w 365"/>
                <a:gd name="T115" fmla="*/ 20 h 9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65"/>
                <a:gd name="T175" fmla="*/ 0 h 93"/>
                <a:gd name="T176" fmla="*/ 365 w 365"/>
                <a:gd name="T177" fmla="*/ 93 h 9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65" h="93">
                  <a:moveTo>
                    <a:pt x="0" y="13"/>
                  </a:moveTo>
                  <a:lnTo>
                    <a:pt x="4" y="10"/>
                  </a:lnTo>
                  <a:lnTo>
                    <a:pt x="8" y="13"/>
                  </a:lnTo>
                  <a:lnTo>
                    <a:pt x="8" y="16"/>
                  </a:lnTo>
                  <a:lnTo>
                    <a:pt x="13" y="20"/>
                  </a:lnTo>
                  <a:lnTo>
                    <a:pt x="13" y="23"/>
                  </a:lnTo>
                  <a:lnTo>
                    <a:pt x="17" y="26"/>
                  </a:lnTo>
                  <a:lnTo>
                    <a:pt x="17" y="30"/>
                  </a:lnTo>
                  <a:lnTo>
                    <a:pt x="22" y="33"/>
                  </a:lnTo>
                  <a:lnTo>
                    <a:pt x="22" y="36"/>
                  </a:lnTo>
                  <a:lnTo>
                    <a:pt x="26" y="40"/>
                  </a:lnTo>
                  <a:lnTo>
                    <a:pt x="31" y="40"/>
                  </a:lnTo>
                  <a:lnTo>
                    <a:pt x="35" y="40"/>
                  </a:lnTo>
                  <a:lnTo>
                    <a:pt x="40" y="43"/>
                  </a:lnTo>
                  <a:lnTo>
                    <a:pt x="44" y="46"/>
                  </a:lnTo>
                  <a:lnTo>
                    <a:pt x="44" y="50"/>
                  </a:lnTo>
                  <a:lnTo>
                    <a:pt x="49" y="53"/>
                  </a:lnTo>
                  <a:lnTo>
                    <a:pt x="49" y="57"/>
                  </a:lnTo>
                  <a:lnTo>
                    <a:pt x="53" y="60"/>
                  </a:lnTo>
                  <a:lnTo>
                    <a:pt x="53" y="63"/>
                  </a:lnTo>
                  <a:lnTo>
                    <a:pt x="57" y="67"/>
                  </a:lnTo>
                  <a:lnTo>
                    <a:pt x="62" y="67"/>
                  </a:lnTo>
                  <a:lnTo>
                    <a:pt x="66" y="67"/>
                  </a:lnTo>
                  <a:lnTo>
                    <a:pt x="71" y="67"/>
                  </a:lnTo>
                  <a:lnTo>
                    <a:pt x="75" y="67"/>
                  </a:lnTo>
                  <a:lnTo>
                    <a:pt x="80" y="70"/>
                  </a:lnTo>
                  <a:lnTo>
                    <a:pt x="80" y="73"/>
                  </a:lnTo>
                  <a:lnTo>
                    <a:pt x="84" y="77"/>
                  </a:lnTo>
                  <a:lnTo>
                    <a:pt x="84" y="80"/>
                  </a:lnTo>
                  <a:lnTo>
                    <a:pt x="89" y="83"/>
                  </a:lnTo>
                  <a:lnTo>
                    <a:pt x="89" y="87"/>
                  </a:lnTo>
                  <a:lnTo>
                    <a:pt x="93" y="90"/>
                  </a:lnTo>
                  <a:lnTo>
                    <a:pt x="97" y="93"/>
                  </a:lnTo>
                  <a:lnTo>
                    <a:pt x="102" y="93"/>
                  </a:lnTo>
                  <a:lnTo>
                    <a:pt x="106" y="93"/>
                  </a:lnTo>
                  <a:lnTo>
                    <a:pt x="111" y="93"/>
                  </a:lnTo>
                  <a:lnTo>
                    <a:pt x="115" y="93"/>
                  </a:lnTo>
                  <a:lnTo>
                    <a:pt x="120" y="93"/>
                  </a:lnTo>
                  <a:lnTo>
                    <a:pt x="124" y="93"/>
                  </a:lnTo>
                  <a:lnTo>
                    <a:pt x="129" y="90"/>
                  </a:lnTo>
                  <a:lnTo>
                    <a:pt x="133" y="87"/>
                  </a:lnTo>
                  <a:lnTo>
                    <a:pt x="133" y="83"/>
                  </a:lnTo>
                  <a:lnTo>
                    <a:pt x="138" y="80"/>
                  </a:lnTo>
                  <a:lnTo>
                    <a:pt x="138" y="77"/>
                  </a:lnTo>
                  <a:lnTo>
                    <a:pt x="142" y="70"/>
                  </a:lnTo>
                  <a:lnTo>
                    <a:pt x="142" y="63"/>
                  </a:lnTo>
                  <a:lnTo>
                    <a:pt x="146" y="60"/>
                  </a:lnTo>
                  <a:lnTo>
                    <a:pt x="151" y="57"/>
                  </a:lnTo>
                  <a:lnTo>
                    <a:pt x="155" y="57"/>
                  </a:lnTo>
                  <a:lnTo>
                    <a:pt x="160" y="57"/>
                  </a:lnTo>
                  <a:lnTo>
                    <a:pt x="164" y="57"/>
                  </a:lnTo>
                  <a:lnTo>
                    <a:pt x="169" y="53"/>
                  </a:lnTo>
                  <a:lnTo>
                    <a:pt x="173" y="50"/>
                  </a:lnTo>
                  <a:lnTo>
                    <a:pt x="173" y="46"/>
                  </a:lnTo>
                  <a:lnTo>
                    <a:pt x="178" y="43"/>
                  </a:lnTo>
                  <a:lnTo>
                    <a:pt x="178" y="40"/>
                  </a:lnTo>
                  <a:lnTo>
                    <a:pt x="182" y="36"/>
                  </a:lnTo>
                  <a:lnTo>
                    <a:pt x="182" y="30"/>
                  </a:lnTo>
                  <a:lnTo>
                    <a:pt x="187" y="26"/>
                  </a:lnTo>
                  <a:lnTo>
                    <a:pt x="187" y="23"/>
                  </a:lnTo>
                  <a:lnTo>
                    <a:pt x="191" y="20"/>
                  </a:lnTo>
                  <a:lnTo>
                    <a:pt x="195" y="16"/>
                  </a:lnTo>
                  <a:lnTo>
                    <a:pt x="200" y="16"/>
                  </a:lnTo>
                  <a:lnTo>
                    <a:pt x="204" y="20"/>
                  </a:lnTo>
                  <a:lnTo>
                    <a:pt x="209" y="20"/>
                  </a:lnTo>
                  <a:lnTo>
                    <a:pt x="213" y="23"/>
                  </a:lnTo>
                  <a:lnTo>
                    <a:pt x="218" y="23"/>
                  </a:lnTo>
                  <a:lnTo>
                    <a:pt x="222" y="23"/>
                  </a:lnTo>
                  <a:lnTo>
                    <a:pt x="227" y="23"/>
                  </a:lnTo>
                  <a:lnTo>
                    <a:pt x="231" y="26"/>
                  </a:lnTo>
                  <a:lnTo>
                    <a:pt x="236" y="30"/>
                  </a:lnTo>
                  <a:lnTo>
                    <a:pt x="240" y="33"/>
                  </a:lnTo>
                  <a:lnTo>
                    <a:pt x="249" y="40"/>
                  </a:lnTo>
                  <a:lnTo>
                    <a:pt x="244" y="40"/>
                  </a:lnTo>
                  <a:lnTo>
                    <a:pt x="249" y="40"/>
                  </a:lnTo>
                  <a:lnTo>
                    <a:pt x="253" y="36"/>
                  </a:lnTo>
                  <a:lnTo>
                    <a:pt x="258" y="33"/>
                  </a:lnTo>
                  <a:lnTo>
                    <a:pt x="258" y="26"/>
                  </a:lnTo>
                  <a:lnTo>
                    <a:pt x="262" y="23"/>
                  </a:lnTo>
                  <a:lnTo>
                    <a:pt x="262" y="20"/>
                  </a:lnTo>
                  <a:lnTo>
                    <a:pt x="267" y="16"/>
                  </a:lnTo>
                  <a:lnTo>
                    <a:pt x="267" y="13"/>
                  </a:lnTo>
                  <a:lnTo>
                    <a:pt x="271" y="10"/>
                  </a:lnTo>
                  <a:lnTo>
                    <a:pt x="276" y="13"/>
                  </a:lnTo>
                  <a:lnTo>
                    <a:pt x="276" y="16"/>
                  </a:lnTo>
                  <a:lnTo>
                    <a:pt x="280" y="20"/>
                  </a:lnTo>
                  <a:lnTo>
                    <a:pt x="280" y="23"/>
                  </a:lnTo>
                  <a:lnTo>
                    <a:pt x="284" y="26"/>
                  </a:lnTo>
                  <a:lnTo>
                    <a:pt x="284" y="33"/>
                  </a:lnTo>
                  <a:lnTo>
                    <a:pt x="289" y="33"/>
                  </a:lnTo>
                  <a:lnTo>
                    <a:pt x="293" y="30"/>
                  </a:lnTo>
                  <a:lnTo>
                    <a:pt x="298" y="26"/>
                  </a:lnTo>
                  <a:lnTo>
                    <a:pt x="298" y="23"/>
                  </a:lnTo>
                  <a:lnTo>
                    <a:pt x="302" y="20"/>
                  </a:lnTo>
                  <a:lnTo>
                    <a:pt x="302" y="10"/>
                  </a:lnTo>
                  <a:lnTo>
                    <a:pt x="311" y="3"/>
                  </a:lnTo>
                  <a:lnTo>
                    <a:pt x="311" y="0"/>
                  </a:lnTo>
                  <a:lnTo>
                    <a:pt x="316" y="3"/>
                  </a:lnTo>
                  <a:lnTo>
                    <a:pt x="316" y="6"/>
                  </a:lnTo>
                  <a:lnTo>
                    <a:pt x="320" y="10"/>
                  </a:lnTo>
                  <a:lnTo>
                    <a:pt x="320" y="13"/>
                  </a:lnTo>
                  <a:lnTo>
                    <a:pt x="325" y="16"/>
                  </a:lnTo>
                  <a:lnTo>
                    <a:pt x="325" y="23"/>
                  </a:lnTo>
                  <a:lnTo>
                    <a:pt x="329" y="26"/>
                  </a:lnTo>
                  <a:lnTo>
                    <a:pt x="329" y="36"/>
                  </a:lnTo>
                  <a:lnTo>
                    <a:pt x="338" y="43"/>
                  </a:lnTo>
                  <a:lnTo>
                    <a:pt x="333" y="43"/>
                  </a:lnTo>
                  <a:lnTo>
                    <a:pt x="338" y="43"/>
                  </a:lnTo>
                  <a:lnTo>
                    <a:pt x="342" y="43"/>
                  </a:lnTo>
                  <a:lnTo>
                    <a:pt x="347" y="40"/>
                  </a:lnTo>
                  <a:lnTo>
                    <a:pt x="347" y="33"/>
                  </a:lnTo>
                  <a:lnTo>
                    <a:pt x="351" y="30"/>
                  </a:lnTo>
                  <a:lnTo>
                    <a:pt x="351" y="26"/>
                  </a:lnTo>
                  <a:lnTo>
                    <a:pt x="360" y="20"/>
                  </a:lnTo>
                  <a:lnTo>
                    <a:pt x="360" y="16"/>
                  </a:lnTo>
                  <a:lnTo>
                    <a:pt x="365" y="20"/>
                  </a:lnTo>
                </a:path>
              </a:pathLst>
            </a:custGeom>
            <a:noFill/>
            <a:ln w="28575" cap="flat">
              <a:solidFill>
                <a:srgbClr val="00FF00"/>
              </a:solidFill>
              <a:prstDash val="solid"/>
              <a:round/>
              <a:headEnd/>
              <a:tailEnd/>
            </a:ln>
          </p:spPr>
          <p:txBody>
            <a:bodyPr/>
            <a:lstStyle/>
            <a:p>
              <a:endParaRPr lang="en-GB"/>
            </a:p>
          </p:txBody>
        </p:sp>
      </p:grpSp>
      <p:sp>
        <p:nvSpPr>
          <p:cNvPr id="128" name="Text Box 127"/>
          <p:cNvSpPr txBox="1">
            <a:spLocks noChangeArrowheads="1"/>
          </p:cNvSpPr>
          <p:nvPr/>
        </p:nvSpPr>
        <p:spPr bwMode="auto">
          <a:xfrm>
            <a:off x="6188075" y="796925"/>
            <a:ext cx="1838325" cy="304800"/>
          </a:xfrm>
          <a:prstGeom prst="rect">
            <a:avLst/>
          </a:prstGeom>
          <a:noFill/>
          <a:ln w="9525">
            <a:noFill/>
            <a:miter lim="800000"/>
            <a:headEnd/>
            <a:tailEnd/>
          </a:ln>
        </p:spPr>
        <p:txBody>
          <a:bodyPr>
            <a:spAutoFit/>
          </a:bodyPr>
          <a:lstStyle/>
          <a:p>
            <a:pPr algn="l"/>
            <a:r>
              <a:rPr lang="en-GB" sz="1400" b="1">
                <a:solidFill>
                  <a:schemeClr val="bg1"/>
                </a:solidFill>
              </a:rPr>
              <a:t>Control Group</a:t>
            </a:r>
          </a:p>
        </p:txBody>
      </p:sp>
      <p:sp>
        <p:nvSpPr>
          <p:cNvPr id="129" name="Text Box 128"/>
          <p:cNvSpPr txBox="1">
            <a:spLocks noChangeArrowheads="1"/>
          </p:cNvSpPr>
          <p:nvPr/>
        </p:nvSpPr>
        <p:spPr bwMode="auto">
          <a:xfrm rot="-5400000">
            <a:off x="-968733" y="1841140"/>
            <a:ext cx="3383682" cy="366713"/>
          </a:xfrm>
          <a:prstGeom prst="rect">
            <a:avLst/>
          </a:prstGeom>
          <a:noFill/>
          <a:ln w="9525">
            <a:noFill/>
            <a:miter lim="800000"/>
            <a:headEnd/>
            <a:tailEnd/>
          </a:ln>
        </p:spPr>
        <p:txBody>
          <a:bodyPr wrap="square">
            <a:spAutoFit/>
          </a:bodyPr>
          <a:lstStyle/>
          <a:p>
            <a:pPr algn="l"/>
            <a:r>
              <a:rPr lang="en-GB" sz="1800" dirty="0">
                <a:solidFill>
                  <a:srgbClr val="FFFF00"/>
                </a:solidFill>
              </a:rPr>
              <a:t>Mean &amp; </a:t>
            </a:r>
            <a:r>
              <a:rPr lang="en-GB" sz="1800" dirty="0" err="1">
                <a:solidFill>
                  <a:srgbClr val="FFFF00"/>
                </a:solidFill>
              </a:rPr>
              <a:t>Std</a:t>
            </a:r>
            <a:r>
              <a:rPr lang="en-GB" sz="1800" dirty="0">
                <a:solidFill>
                  <a:srgbClr val="FFFF00"/>
                </a:solidFill>
              </a:rPr>
              <a:t> </a:t>
            </a:r>
            <a:r>
              <a:rPr lang="en-GB" sz="1800" dirty="0" err="1">
                <a:solidFill>
                  <a:srgbClr val="FFFF00"/>
                </a:solidFill>
              </a:rPr>
              <a:t>Dev</a:t>
            </a:r>
            <a:r>
              <a:rPr lang="en-GB" sz="1800" dirty="0">
                <a:solidFill>
                  <a:srgbClr val="FFFF00"/>
                </a:solidFill>
              </a:rPr>
              <a:t> Pain Rating</a:t>
            </a:r>
          </a:p>
        </p:txBody>
      </p:sp>
      <p:sp>
        <p:nvSpPr>
          <p:cNvPr id="130" name="Text Box 129"/>
          <p:cNvSpPr txBox="1">
            <a:spLocks noChangeArrowheads="1"/>
          </p:cNvSpPr>
          <p:nvPr/>
        </p:nvSpPr>
        <p:spPr bwMode="auto">
          <a:xfrm>
            <a:off x="2425700" y="823913"/>
            <a:ext cx="1828800" cy="304800"/>
          </a:xfrm>
          <a:prstGeom prst="rect">
            <a:avLst/>
          </a:prstGeom>
          <a:noFill/>
          <a:ln w="9525">
            <a:noFill/>
            <a:miter lim="800000"/>
            <a:headEnd/>
            <a:tailEnd/>
          </a:ln>
        </p:spPr>
        <p:txBody>
          <a:bodyPr>
            <a:spAutoFit/>
          </a:bodyPr>
          <a:lstStyle/>
          <a:p>
            <a:pPr algn="l"/>
            <a:r>
              <a:rPr lang="en-GB" sz="1400" b="1">
                <a:solidFill>
                  <a:schemeClr val="bg1"/>
                </a:solidFill>
              </a:rPr>
              <a:t>Placebo Group</a:t>
            </a:r>
          </a:p>
        </p:txBody>
      </p:sp>
      <p:sp>
        <p:nvSpPr>
          <p:cNvPr id="131" name="Text Box 130"/>
          <p:cNvSpPr txBox="1">
            <a:spLocks noChangeArrowheads="1"/>
          </p:cNvSpPr>
          <p:nvPr/>
        </p:nvSpPr>
        <p:spPr bwMode="auto">
          <a:xfrm>
            <a:off x="1882775" y="3338513"/>
            <a:ext cx="1087438" cy="274637"/>
          </a:xfrm>
          <a:prstGeom prst="rect">
            <a:avLst/>
          </a:prstGeom>
          <a:noFill/>
          <a:ln w="9525">
            <a:noFill/>
            <a:miter lim="800000"/>
            <a:headEnd/>
            <a:tailEnd/>
          </a:ln>
        </p:spPr>
        <p:txBody>
          <a:bodyPr>
            <a:spAutoFit/>
          </a:bodyPr>
          <a:lstStyle/>
          <a:p>
            <a:pPr algn="l"/>
            <a:r>
              <a:rPr lang="en-GB" sz="1200">
                <a:solidFill>
                  <a:schemeClr val="bg1"/>
                </a:solidFill>
              </a:rPr>
              <a:t>Pre-Cream</a:t>
            </a:r>
          </a:p>
        </p:txBody>
      </p:sp>
      <p:sp>
        <p:nvSpPr>
          <p:cNvPr id="132" name="Text Box 131"/>
          <p:cNvSpPr txBox="1">
            <a:spLocks noChangeArrowheads="1"/>
          </p:cNvSpPr>
          <p:nvPr/>
        </p:nvSpPr>
        <p:spPr bwMode="auto">
          <a:xfrm>
            <a:off x="3746500" y="3338513"/>
            <a:ext cx="1262063" cy="274637"/>
          </a:xfrm>
          <a:prstGeom prst="rect">
            <a:avLst/>
          </a:prstGeom>
          <a:noFill/>
          <a:ln w="9525">
            <a:noFill/>
            <a:miter lim="800000"/>
            <a:headEnd/>
            <a:tailEnd/>
          </a:ln>
        </p:spPr>
        <p:txBody>
          <a:bodyPr>
            <a:spAutoFit/>
          </a:bodyPr>
          <a:lstStyle/>
          <a:p>
            <a:pPr algn="l"/>
            <a:r>
              <a:rPr lang="en-GB" sz="1200">
                <a:solidFill>
                  <a:schemeClr val="bg1"/>
                </a:solidFill>
              </a:rPr>
              <a:t>Post-Cream</a:t>
            </a:r>
          </a:p>
        </p:txBody>
      </p:sp>
      <p:sp>
        <p:nvSpPr>
          <p:cNvPr id="133" name="AutoShape 132"/>
          <p:cNvSpPr>
            <a:spLocks noChangeArrowheads="1"/>
          </p:cNvSpPr>
          <p:nvPr/>
        </p:nvSpPr>
        <p:spPr bwMode="auto">
          <a:xfrm>
            <a:off x="2178050" y="3016250"/>
            <a:ext cx="330200" cy="279400"/>
          </a:xfrm>
          <a:prstGeom prst="lightningBolt">
            <a:avLst/>
          </a:prstGeom>
          <a:solidFill>
            <a:srgbClr val="FF9900"/>
          </a:solidFill>
          <a:ln w="9525">
            <a:solidFill>
              <a:schemeClr val="tx1"/>
            </a:solidFill>
            <a:miter lim="800000"/>
            <a:headEnd/>
            <a:tailEnd/>
          </a:ln>
        </p:spPr>
        <p:txBody>
          <a:bodyPr wrap="none" anchor="ctr"/>
          <a:lstStyle/>
          <a:p>
            <a:endParaRPr lang="en-GB"/>
          </a:p>
        </p:txBody>
      </p:sp>
      <p:sp>
        <p:nvSpPr>
          <p:cNvPr id="134" name="AutoShape 133"/>
          <p:cNvSpPr>
            <a:spLocks noChangeArrowheads="1"/>
          </p:cNvSpPr>
          <p:nvPr/>
        </p:nvSpPr>
        <p:spPr bwMode="auto">
          <a:xfrm>
            <a:off x="3163888" y="3060700"/>
            <a:ext cx="231775" cy="171450"/>
          </a:xfrm>
          <a:prstGeom prst="lightningBolt">
            <a:avLst/>
          </a:prstGeom>
          <a:solidFill>
            <a:srgbClr val="FF9900"/>
          </a:solidFill>
          <a:ln w="9525">
            <a:solidFill>
              <a:schemeClr val="tx1"/>
            </a:solidFill>
            <a:miter lim="800000"/>
            <a:headEnd/>
            <a:tailEnd/>
          </a:ln>
        </p:spPr>
        <p:txBody>
          <a:bodyPr wrap="none" anchor="ctr"/>
          <a:lstStyle/>
          <a:p>
            <a:endParaRPr lang="en-GB"/>
          </a:p>
        </p:txBody>
      </p:sp>
      <p:sp>
        <p:nvSpPr>
          <p:cNvPr id="135" name="Oval 134"/>
          <p:cNvSpPr>
            <a:spLocks noChangeArrowheads="1"/>
          </p:cNvSpPr>
          <p:nvPr/>
        </p:nvSpPr>
        <p:spPr bwMode="auto">
          <a:xfrm>
            <a:off x="5962650" y="858838"/>
            <a:ext cx="261938" cy="223837"/>
          </a:xfrm>
          <a:prstGeom prst="ellipse">
            <a:avLst/>
          </a:prstGeom>
          <a:solidFill>
            <a:srgbClr val="FFFF00"/>
          </a:solidFill>
          <a:ln w="9525">
            <a:solidFill>
              <a:schemeClr val="tx1"/>
            </a:solidFill>
            <a:round/>
            <a:headEnd/>
            <a:tailEnd/>
          </a:ln>
        </p:spPr>
        <p:txBody>
          <a:bodyPr wrap="none" anchor="ctr"/>
          <a:lstStyle/>
          <a:p>
            <a:endParaRPr lang="en-GB"/>
          </a:p>
        </p:txBody>
      </p:sp>
      <p:sp>
        <p:nvSpPr>
          <p:cNvPr id="136" name="Oval 135"/>
          <p:cNvSpPr>
            <a:spLocks noChangeArrowheads="1"/>
          </p:cNvSpPr>
          <p:nvPr/>
        </p:nvSpPr>
        <p:spPr bwMode="auto">
          <a:xfrm>
            <a:off x="2190750" y="871538"/>
            <a:ext cx="261938" cy="223837"/>
          </a:xfrm>
          <a:prstGeom prst="ellipse">
            <a:avLst/>
          </a:prstGeom>
          <a:solidFill>
            <a:srgbClr val="FF0000"/>
          </a:solidFill>
          <a:ln w="9525">
            <a:solidFill>
              <a:schemeClr val="tx1"/>
            </a:solidFill>
            <a:round/>
            <a:headEnd/>
            <a:tailEnd/>
          </a:ln>
        </p:spPr>
        <p:txBody>
          <a:bodyPr wrap="none" anchor="ctr"/>
          <a:lstStyle/>
          <a:p>
            <a:endParaRPr lang="en-GB"/>
          </a:p>
        </p:txBody>
      </p:sp>
      <p:sp>
        <p:nvSpPr>
          <p:cNvPr id="137" name="AutoShape 136"/>
          <p:cNvSpPr>
            <a:spLocks noChangeArrowheads="1"/>
          </p:cNvSpPr>
          <p:nvPr/>
        </p:nvSpPr>
        <p:spPr bwMode="auto">
          <a:xfrm>
            <a:off x="4057650" y="3003550"/>
            <a:ext cx="330200" cy="279400"/>
          </a:xfrm>
          <a:prstGeom prst="lightningBolt">
            <a:avLst/>
          </a:prstGeom>
          <a:solidFill>
            <a:srgbClr val="FF9900"/>
          </a:solidFill>
          <a:ln w="9525">
            <a:solidFill>
              <a:schemeClr val="tx1"/>
            </a:solidFill>
            <a:miter lim="800000"/>
            <a:headEnd/>
            <a:tailEnd/>
          </a:ln>
        </p:spPr>
        <p:txBody>
          <a:bodyPr wrap="none" anchor="ctr"/>
          <a:lstStyle/>
          <a:p>
            <a:endParaRPr lang="en-GB"/>
          </a:p>
        </p:txBody>
      </p:sp>
      <p:sp>
        <p:nvSpPr>
          <p:cNvPr id="138" name="AutoShape 137"/>
          <p:cNvSpPr>
            <a:spLocks noChangeArrowheads="1"/>
          </p:cNvSpPr>
          <p:nvPr/>
        </p:nvSpPr>
        <p:spPr bwMode="auto">
          <a:xfrm>
            <a:off x="5975350" y="3016250"/>
            <a:ext cx="330200" cy="279400"/>
          </a:xfrm>
          <a:prstGeom prst="lightningBolt">
            <a:avLst/>
          </a:prstGeom>
          <a:solidFill>
            <a:srgbClr val="FF9900"/>
          </a:solidFill>
          <a:ln w="9525">
            <a:solidFill>
              <a:schemeClr val="tx1"/>
            </a:solidFill>
            <a:miter lim="800000"/>
            <a:headEnd/>
            <a:tailEnd/>
          </a:ln>
        </p:spPr>
        <p:txBody>
          <a:bodyPr wrap="none" anchor="ctr"/>
          <a:lstStyle/>
          <a:p>
            <a:endParaRPr lang="en-GB"/>
          </a:p>
        </p:txBody>
      </p:sp>
      <p:sp>
        <p:nvSpPr>
          <p:cNvPr id="139" name="AutoShape 138"/>
          <p:cNvSpPr>
            <a:spLocks noChangeArrowheads="1"/>
          </p:cNvSpPr>
          <p:nvPr/>
        </p:nvSpPr>
        <p:spPr bwMode="auto">
          <a:xfrm>
            <a:off x="7956550" y="3016250"/>
            <a:ext cx="330200" cy="279400"/>
          </a:xfrm>
          <a:prstGeom prst="lightningBolt">
            <a:avLst/>
          </a:prstGeom>
          <a:solidFill>
            <a:srgbClr val="FF9900"/>
          </a:solidFill>
          <a:ln w="9525">
            <a:solidFill>
              <a:schemeClr val="tx1"/>
            </a:solidFill>
            <a:miter lim="800000"/>
            <a:headEnd/>
            <a:tailEnd/>
          </a:ln>
        </p:spPr>
        <p:txBody>
          <a:bodyPr wrap="none" anchor="ctr"/>
          <a:lstStyle/>
          <a:p>
            <a:endParaRPr lang="en-GB"/>
          </a:p>
        </p:txBody>
      </p:sp>
      <p:sp>
        <p:nvSpPr>
          <p:cNvPr id="140" name="AutoShape 139"/>
          <p:cNvSpPr>
            <a:spLocks noChangeArrowheads="1"/>
          </p:cNvSpPr>
          <p:nvPr/>
        </p:nvSpPr>
        <p:spPr bwMode="auto">
          <a:xfrm>
            <a:off x="7024688" y="3022600"/>
            <a:ext cx="231775" cy="171450"/>
          </a:xfrm>
          <a:prstGeom prst="lightningBolt">
            <a:avLst/>
          </a:prstGeom>
          <a:solidFill>
            <a:srgbClr val="FF9900"/>
          </a:solidFill>
          <a:ln w="9525">
            <a:solidFill>
              <a:schemeClr val="tx1"/>
            </a:solidFill>
            <a:miter lim="800000"/>
            <a:headEnd/>
            <a:tailEnd/>
          </a:ln>
        </p:spPr>
        <p:txBody>
          <a:bodyPr wrap="none" anchor="ctr"/>
          <a:lstStyle/>
          <a:p>
            <a:endParaRPr lang="en-GB"/>
          </a:p>
        </p:txBody>
      </p:sp>
      <p:sp>
        <p:nvSpPr>
          <p:cNvPr id="141" name="Text Box 140"/>
          <p:cNvSpPr txBox="1">
            <a:spLocks noChangeArrowheads="1"/>
          </p:cNvSpPr>
          <p:nvPr/>
        </p:nvSpPr>
        <p:spPr bwMode="auto">
          <a:xfrm>
            <a:off x="5629275" y="3351213"/>
            <a:ext cx="1087438" cy="274637"/>
          </a:xfrm>
          <a:prstGeom prst="rect">
            <a:avLst/>
          </a:prstGeom>
          <a:noFill/>
          <a:ln w="9525">
            <a:noFill/>
            <a:miter lim="800000"/>
            <a:headEnd/>
            <a:tailEnd/>
          </a:ln>
        </p:spPr>
        <p:txBody>
          <a:bodyPr>
            <a:spAutoFit/>
          </a:bodyPr>
          <a:lstStyle/>
          <a:p>
            <a:pPr algn="l"/>
            <a:r>
              <a:rPr lang="en-GB" sz="1200">
                <a:solidFill>
                  <a:schemeClr val="bg1"/>
                </a:solidFill>
              </a:rPr>
              <a:t>Pre-Cream</a:t>
            </a:r>
          </a:p>
        </p:txBody>
      </p:sp>
      <p:sp>
        <p:nvSpPr>
          <p:cNvPr id="142" name="Text Box 141"/>
          <p:cNvSpPr txBox="1">
            <a:spLocks noChangeArrowheads="1"/>
          </p:cNvSpPr>
          <p:nvPr/>
        </p:nvSpPr>
        <p:spPr bwMode="auto">
          <a:xfrm>
            <a:off x="7556500" y="3351213"/>
            <a:ext cx="1262063" cy="274637"/>
          </a:xfrm>
          <a:prstGeom prst="rect">
            <a:avLst/>
          </a:prstGeom>
          <a:noFill/>
          <a:ln w="9525">
            <a:noFill/>
            <a:miter lim="800000"/>
            <a:headEnd/>
            <a:tailEnd/>
          </a:ln>
        </p:spPr>
        <p:txBody>
          <a:bodyPr>
            <a:spAutoFit/>
          </a:bodyPr>
          <a:lstStyle/>
          <a:p>
            <a:pPr algn="l"/>
            <a:r>
              <a:rPr lang="en-GB" sz="1200">
                <a:solidFill>
                  <a:schemeClr val="bg1"/>
                </a:solidFill>
              </a:rPr>
              <a:t>Post-Cream</a:t>
            </a:r>
          </a:p>
        </p:txBody>
      </p:sp>
      <p:sp>
        <p:nvSpPr>
          <p:cNvPr id="143" name="Text Box 142"/>
          <p:cNvSpPr txBox="1">
            <a:spLocks noChangeArrowheads="1"/>
          </p:cNvSpPr>
          <p:nvPr/>
        </p:nvSpPr>
        <p:spPr bwMode="auto">
          <a:xfrm rot="-5400000">
            <a:off x="-376238" y="4778376"/>
            <a:ext cx="2201863" cy="366712"/>
          </a:xfrm>
          <a:prstGeom prst="rect">
            <a:avLst/>
          </a:prstGeom>
          <a:noFill/>
          <a:ln w="9525">
            <a:noFill/>
            <a:miter lim="800000"/>
            <a:headEnd/>
            <a:tailEnd/>
          </a:ln>
        </p:spPr>
        <p:txBody>
          <a:bodyPr>
            <a:spAutoFit/>
          </a:bodyPr>
          <a:lstStyle/>
          <a:p>
            <a:pPr algn="l" defTabSz="3908425"/>
            <a:r>
              <a:rPr lang="en-GB" sz="1800">
                <a:solidFill>
                  <a:srgbClr val="FFFF00"/>
                </a:solidFill>
              </a:rPr>
              <a:t>LEP Amplitude </a:t>
            </a:r>
            <a:r>
              <a:rPr lang="en-US" sz="1800">
                <a:solidFill>
                  <a:srgbClr val="FFFF00"/>
                </a:solidFill>
                <a:cs typeface="Arial" pitchFamily="34" charset="0"/>
              </a:rPr>
              <a:t>µV</a:t>
            </a:r>
          </a:p>
        </p:txBody>
      </p:sp>
      <p:sp>
        <p:nvSpPr>
          <p:cNvPr id="144" name="Text Box 143"/>
          <p:cNvSpPr txBox="1">
            <a:spLocks noChangeArrowheads="1"/>
          </p:cNvSpPr>
          <p:nvPr/>
        </p:nvSpPr>
        <p:spPr bwMode="auto">
          <a:xfrm>
            <a:off x="2492375" y="6127750"/>
            <a:ext cx="1409700" cy="304800"/>
          </a:xfrm>
          <a:prstGeom prst="rect">
            <a:avLst/>
          </a:prstGeom>
          <a:noFill/>
          <a:ln w="9525">
            <a:noFill/>
            <a:miter lim="800000"/>
            <a:headEnd/>
            <a:tailEnd/>
          </a:ln>
        </p:spPr>
        <p:txBody>
          <a:bodyPr>
            <a:spAutoFit/>
          </a:bodyPr>
          <a:lstStyle/>
          <a:p>
            <a:pPr algn="l" defTabSz="3908425"/>
            <a:r>
              <a:rPr lang="en-GB" sz="1400">
                <a:solidFill>
                  <a:srgbClr val="FFFF00"/>
                </a:solidFill>
              </a:rPr>
              <a:t>Time (ms)</a:t>
            </a:r>
          </a:p>
        </p:txBody>
      </p:sp>
      <p:sp>
        <p:nvSpPr>
          <p:cNvPr id="145" name="Text Box 144"/>
          <p:cNvSpPr txBox="1">
            <a:spLocks noChangeArrowheads="1"/>
          </p:cNvSpPr>
          <p:nvPr/>
        </p:nvSpPr>
        <p:spPr bwMode="auto">
          <a:xfrm>
            <a:off x="6475413" y="6122988"/>
            <a:ext cx="1385887" cy="304800"/>
          </a:xfrm>
          <a:prstGeom prst="rect">
            <a:avLst/>
          </a:prstGeom>
          <a:noFill/>
          <a:ln w="9525">
            <a:noFill/>
            <a:miter lim="800000"/>
            <a:headEnd/>
            <a:tailEnd/>
          </a:ln>
        </p:spPr>
        <p:txBody>
          <a:bodyPr>
            <a:spAutoFit/>
          </a:bodyPr>
          <a:lstStyle/>
          <a:p>
            <a:pPr algn="l" defTabSz="3908425"/>
            <a:r>
              <a:rPr lang="en-GB" sz="1400">
                <a:solidFill>
                  <a:srgbClr val="FFFF00"/>
                </a:solidFill>
              </a:rPr>
              <a:t>Time (ms)</a:t>
            </a:r>
          </a:p>
        </p:txBody>
      </p:sp>
      <p:sp>
        <p:nvSpPr>
          <p:cNvPr id="146" name="Text Box 145"/>
          <p:cNvSpPr txBox="1">
            <a:spLocks noChangeArrowheads="1"/>
          </p:cNvSpPr>
          <p:nvPr/>
        </p:nvSpPr>
        <p:spPr bwMode="auto">
          <a:xfrm rot="-5400000">
            <a:off x="4092575" y="4891088"/>
            <a:ext cx="1536700" cy="304800"/>
          </a:xfrm>
          <a:prstGeom prst="rect">
            <a:avLst/>
          </a:prstGeom>
          <a:noFill/>
          <a:ln w="9525">
            <a:noFill/>
            <a:miter lim="800000"/>
            <a:headEnd/>
            <a:tailEnd/>
          </a:ln>
        </p:spPr>
        <p:txBody>
          <a:bodyPr>
            <a:spAutoFit/>
          </a:bodyPr>
          <a:lstStyle/>
          <a:p>
            <a:pPr algn="l" defTabSz="3908425"/>
            <a:endParaRPr lang="en-GB" sz="1400">
              <a:solidFill>
                <a:srgbClr val="FFFF00"/>
              </a:solidFill>
              <a:cs typeface="Arial" pitchFamily="34" charset="0"/>
            </a:endParaRPr>
          </a:p>
        </p:txBody>
      </p:sp>
      <p:sp>
        <p:nvSpPr>
          <p:cNvPr id="147" name="Text Box 146"/>
          <p:cNvSpPr txBox="1">
            <a:spLocks noChangeArrowheads="1"/>
          </p:cNvSpPr>
          <p:nvPr/>
        </p:nvSpPr>
        <p:spPr bwMode="auto">
          <a:xfrm>
            <a:off x="2425700" y="3784600"/>
            <a:ext cx="1524000" cy="304800"/>
          </a:xfrm>
          <a:prstGeom prst="rect">
            <a:avLst/>
          </a:prstGeom>
          <a:noFill/>
          <a:ln w="9525">
            <a:noFill/>
            <a:miter lim="800000"/>
            <a:headEnd/>
            <a:tailEnd/>
          </a:ln>
        </p:spPr>
        <p:txBody>
          <a:bodyPr>
            <a:spAutoFit/>
          </a:bodyPr>
          <a:lstStyle/>
          <a:p>
            <a:pPr algn="l"/>
            <a:r>
              <a:rPr lang="en-GB" sz="1400" b="1">
                <a:solidFill>
                  <a:schemeClr val="bg1"/>
                </a:solidFill>
              </a:rPr>
              <a:t>Placebo</a:t>
            </a:r>
          </a:p>
        </p:txBody>
      </p:sp>
      <p:sp>
        <p:nvSpPr>
          <p:cNvPr id="148" name="Text Box 147"/>
          <p:cNvSpPr txBox="1">
            <a:spLocks noChangeArrowheads="1"/>
          </p:cNvSpPr>
          <p:nvPr/>
        </p:nvSpPr>
        <p:spPr bwMode="auto">
          <a:xfrm>
            <a:off x="6350000" y="3759200"/>
            <a:ext cx="1473200" cy="304800"/>
          </a:xfrm>
          <a:prstGeom prst="rect">
            <a:avLst/>
          </a:prstGeom>
          <a:noFill/>
          <a:ln w="9525">
            <a:noFill/>
            <a:miter lim="800000"/>
            <a:headEnd/>
            <a:tailEnd/>
          </a:ln>
        </p:spPr>
        <p:txBody>
          <a:bodyPr>
            <a:spAutoFit/>
          </a:bodyPr>
          <a:lstStyle/>
          <a:p>
            <a:pPr algn="l"/>
            <a:r>
              <a:rPr lang="en-GB" sz="1400" b="1">
                <a:solidFill>
                  <a:schemeClr val="bg1"/>
                </a:solidFill>
              </a:rPr>
              <a:t>Control</a:t>
            </a:r>
          </a:p>
        </p:txBody>
      </p:sp>
      <p:sp>
        <p:nvSpPr>
          <p:cNvPr id="149" name="Line 148"/>
          <p:cNvSpPr>
            <a:spLocks noChangeShapeType="1"/>
          </p:cNvSpPr>
          <p:nvPr/>
        </p:nvSpPr>
        <p:spPr bwMode="auto">
          <a:xfrm>
            <a:off x="3132138" y="6669088"/>
            <a:ext cx="625475" cy="0"/>
          </a:xfrm>
          <a:prstGeom prst="line">
            <a:avLst/>
          </a:prstGeom>
          <a:noFill/>
          <a:ln w="38100">
            <a:solidFill>
              <a:srgbClr val="FF0000"/>
            </a:solidFill>
            <a:round/>
            <a:headEnd/>
            <a:tailEnd/>
          </a:ln>
        </p:spPr>
        <p:txBody>
          <a:bodyPr/>
          <a:lstStyle/>
          <a:p>
            <a:endParaRPr lang="en-GB"/>
          </a:p>
        </p:txBody>
      </p:sp>
      <p:sp>
        <p:nvSpPr>
          <p:cNvPr id="150" name="Text Box 149"/>
          <p:cNvSpPr txBox="1">
            <a:spLocks noChangeArrowheads="1"/>
          </p:cNvSpPr>
          <p:nvPr/>
        </p:nvSpPr>
        <p:spPr bwMode="auto">
          <a:xfrm>
            <a:off x="3779838" y="6461125"/>
            <a:ext cx="1627187" cy="396875"/>
          </a:xfrm>
          <a:prstGeom prst="rect">
            <a:avLst/>
          </a:prstGeom>
          <a:noFill/>
          <a:ln w="9525">
            <a:noFill/>
            <a:miter lim="800000"/>
            <a:headEnd/>
            <a:tailEnd/>
          </a:ln>
        </p:spPr>
        <p:txBody>
          <a:bodyPr>
            <a:spAutoFit/>
          </a:bodyPr>
          <a:lstStyle/>
          <a:p>
            <a:pPr algn="l" defTabSz="3908425"/>
            <a:r>
              <a:rPr lang="en-GB" sz="2000">
                <a:solidFill>
                  <a:srgbClr val="FFFF00"/>
                </a:solidFill>
              </a:rPr>
              <a:t>Pre-cream</a:t>
            </a:r>
          </a:p>
        </p:txBody>
      </p:sp>
      <p:sp>
        <p:nvSpPr>
          <p:cNvPr id="151" name="Line 150"/>
          <p:cNvSpPr>
            <a:spLocks noChangeShapeType="1"/>
          </p:cNvSpPr>
          <p:nvPr/>
        </p:nvSpPr>
        <p:spPr bwMode="auto">
          <a:xfrm>
            <a:off x="5508625" y="6669088"/>
            <a:ext cx="503238" cy="0"/>
          </a:xfrm>
          <a:prstGeom prst="line">
            <a:avLst/>
          </a:prstGeom>
          <a:noFill/>
          <a:ln w="38100">
            <a:solidFill>
              <a:srgbClr val="66FF33"/>
            </a:solidFill>
            <a:round/>
            <a:headEnd/>
            <a:tailEnd/>
          </a:ln>
        </p:spPr>
        <p:txBody>
          <a:bodyPr/>
          <a:lstStyle/>
          <a:p>
            <a:endParaRPr lang="en-GB"/>
          </a:p>
        </p:txBody>
      </p:sp>
      <p:sp>
        <p:nvSpPr>
          <p:cNvPr id="152" name="Text Box 151"/>
          <p:cNvSpPr txBox="1">
            <a:spLocks noChangeArrowheads="1"/>
          </p:cNvSpPr>
          <p:nvPr/>
        </p:nvSpPr>
        <p:spPr bwMode="auto">
          <a:xfrm>
            <a:off x="6084888" y="6461125"/>
            <a:ext cx="2097087" cy="396875"/>
          </a:xfrm>
          <a:prstGeom prst="rect">
            <a:avLst/>
          </a:prstGeom>
          <a:noFill/>
          <a:ln w="9525">
            <a:noFill/>
            <a:miter lim="800000"/>
            <a:headEnd/>
            <a:tailEnd/>
          </a:ln>
        </p:spPr>
        <p:txBody>
          <a:bodyPr>
            <a:spAutoFit/>
          </a:bodyPr>
          <a:lstStyle/>
          <a:p>
            <a:pPr algn="l" defTabSz="3908425"/>
            <a:r>
              <a:rPr lang="en-GB" sz="2000">
                <a:solidFill>
                  <a:srgbClr val="FFFF00"/>
                </a:solidFill>
              </a:rPr>
              <a:t>Post-cream</a:t>
            </a:r>
          </a:p>
        </p:txBody>
      </p:sp>
      <p:sp>
        <p:nvSpPr>
          <p:cNvPr id="153" name="Text Box 152"/>
          <p:cNvSpPr txBox="1">
            <a:spLocks noChangeArrowheads="1"/>
          </p:cNvSpPr>
          <p:nvPr/>
        </p:nvSpPr>
        <p:spPr bwMode="auto">
          <a:xfrm>
            <a:off x="1763713" y="188913"/>
            <a:ext cx="5765800" cy="579437"/>
          </a:xfrm>
          <a:prstGeom prst="rect">
            <a:avLst/>
          </a:prstGeom>
          <a:noFill/>
          <a:ln w="9525">
            <a:noFill/>
            <a:miter lim="800000"/>
            <a:headEnd/>
            <a:tailEnd/>
          </a:ln>
        </p:spPr>
        <p:txBody>
          <a:bodyPr>
            <a:spAutoFit/>
          </a:bodyPr>
          <a:lstStyle/>
          <a:p>
            <a:r>
              <a:rPr lang="en-GB" sz="3200">
                <a:solidFill>
                  <a:srgbClr val="FFFF00"/>
                </a:solidFill>
              </a:rPr>
              <a:t>Placebo Analgesia</a:t>
            </a:r>
          </a:p>
        </p:txBody>
      </p:sp>
      <p:sp>
        <p:nvSpPr>
          <p:cNvPr id="154" name="Line 153"/>
          <p:cNvSpPr>
            <a:spLocks noChangeShapeType="1"/>
          </p:cNvSpPr>
          <p:nvPr/>
        </p:nvSpPr>
        <p:spPr bwMode="auto">
          <a:xfrm flipV="1">
            <a:off x="2308225" y="1535113"/>
            <a:ext cx="1946275" cy="1587"/>
          </a:xfrm>
          <a:prstGeom prst="line">
            <a:avLst/>
          </a:prstGeom>
          <a:noFill/>
          <a:ln w="28575">
            <a:solidFill>
              <a:schemeClr val="bg1"/>
            </a:solidFill>
            <a:round/>
            <a:headEnd/>
            <a:tailEnd/>
          </a:ln>
        </p:spPr>
        <p:txBody>
          <a:bodyPr/>
          <a:lstStyle/>
          <a:p>
            <a:endParaRPr lang="en-GB"/>
          </a:p>
        </p:txBody>
      </p:sp>
      <p:sp>
        <p:nvSpPr>
          <p:cNvPr id="155" name="Text Box 154"/>
          <p:cNvSpPr txBox="1">
            <a:spLocks noChangeArrowheads="1"/>
          </p:cNvSpPr>
          <p:nvPr/>
        </p:nvSpPr>
        <p:spPr bwMode="auto">
          <a:xfrm>
            <a:off x="2933700" y="1281113"/>
            <a:ext cx="914400" cy="304800"/>
          </a:xfrm>
          <a:prstGeom prst="rect">
            <a:avLst/>
          </a:prstGeom>
          <a:noFill/>
          <a:ln w="9525">
            <a:noFill/>
            <a:miter lim="800000"/>
            <a:headEnd/>
            <a:tailEnd/>
          </a:ln>
        </p:spPr>
        <p:txBody>
          <a:bodyPr>
            <a:spAutoFit/>
          </a:bodyPr>
          <a:lstStyle/>
          <a:p>
            <a:pPr algn="l"/>
            <a:r>
              <a:rPr lang="en-GB" sz="1400">
                <a:solidFill>
                  <a:schemeClr val="bg1"/>
                </a:solidFill>
              </a:rPr>
              <a:t>P&lt;0.001</a:t>
            </a:r>
          </a:p>
        </p:txBody>
      </p:sp>
      <p:sp>
        <p:nvSpPr>
          <p:cNvPr id="156" name="Text Box 155"/>
          <p:cNvSpPr txBox="1">
            <a:spLocks noChangeArrowheads="1"/>
          </p:cNvSpPr>
          <p:nvPr/>
        </p:nvSpPr>
        <p:spPr bwMode="auto">
          <a:xfrm>
            <a:off x="2773363" y="5464175"/>
            <a:ext cx="750887" cy="366713"/>
          </a:xfrm>
          <a:prstGeom prst="rect">
            <a:avLst/>
          </a:prstGeom>
          <a:noFill/>
          <a:ln w="9525">
            <a:noFill/>
            <a:miter lim="800000"/>
            <a:headEnd/>
            <a:tailEnd/>
          </a:ln>
        </p:spPr>
        <p:txBody>
          <a:bodyPr>
            <a:spAutoFit/>
          </a:bodyPr>
          <a:lstStyle/>
          <a:p>
            <a:pPr algn="l" defTabSz="3908425"/>
            <a:r>
              <a:rPr lang="en-GB" sz="1800">
                <a:solidFill>
                  <a:schemeClr val="bg1"/>
                </a:solidFill>
              </a:rPr>
              <a:t>**</a:t>
            </a:r>
          </a:p>
        </p:txBody>
      </p:sp>
      <p:sp>
        <p:nvSpPr>
          <p:cNvPr id="157" name="AutoShape 157"/>
          <p:cNvSpPr>
            <a:spLocks noChangeAspect="1" noChangeArrowheads="1" noTextEdit="1"/>
          </p:cNvSpPr>
          <p:nvPr/>
        </p:nvSpPr>
        <p:spPr bwMode="auto">
          <a:xfrm>
            <a:off x="965200" y="1081088"/>
            <a:ext cx="3810000" cy="2154237"/>
          </a:xfrm>
          <a:prstGeom prst="rect">
            <a:avLst/>
          </a:prstGeom>
          <a:noFill/>
          <a:ln w="9525">
            <a:noFill/>
            <a:miter lim="800000"/>
            <a:headEnd/>
            <a:tailEnd/>
          </a:ln>
        </p:spPr>
        <p:txBody>
          <a:bodyPr/>
          <a:lstStyle/>
          <a:p>
            <a:endParaRPr lang="en-GB"/>
          </a:p>
        </p:txBody>
      </p:sp>
      <p:sp>
        <p:nvSpPr>
          <p:cNvPr id="158" name="Line 158"/>
          <p:cNvSpPr>
            <a:spLocks noChangeShapeType="1"/>
          </p:cNvSpPr>
          <p:nvPr/>
        </p:nvSpPr>
        <p:spPr bwMode="auto">
          <a:xfrm>
            <a:off x="1354138" y="2970213"/>
            <a:ext cx="3303588" cy="1587"/>
          </a:xfrm>
          <a:prstGeom prst="line">
            <a:avLst/>
          </a:prstGeom>
          <a:noFill/>
          <a:ln w="0">
            <a:solidFill>
              <a:srgbClr val="0000FF"/>
            </a:solidFill>
            <a:round/>
            <a:headEnd/>
            <a:tailEnd/>
          </a:ln>
        </p:spPr>
        <p:txBody>
          <a:bodyPr/>
          <a:lstStyle/>
          <a:p>
            <a:endParaRPr lang="en-GB"/>
          </a:p>
        </p:txBody>
      </p:sp>
      <p:sp>
        <p:nvSpPr>
          <p:cNvPr id="159" name="Line 159"/>
          <p:cNvSpPr>
            <a:spLocks noChangeShapeType="1"/>
          </p:cNvSpPr>
          <p:nvPr/>
        </p:nvSpPr>
        <p:spPr bwMode="auto">
          <a:xfrm>
            <a:off x="1354138" y="2566988"/>
            <a:ext cx="3303588" cy="1587"/>
          </a:xfrm>
          <a:prstGeom prst="line">
            <a:avLst/>
          </a:prstGeom>
          <a:noFill/>
          <a:ln w="0">
            <a:solidFill>
              <a:srgbClr val="0000FF"/>
            </a:solidFill>
            <a:round/>
            <a:headEnd/>
            <a:tailEnd/>
          </a:ln>
        </p:spPr>
        <p:txBody>
          <a:bodyPr/>
          <a:lstStyle/>
          <a:p>
            <a:endParaRPr lang="en-GB"/>
          </a:p>
        </p:txBody>
      </p:sp>
      <p:sp>
        <p:nvSpPr>
          <p:cNvPr id="160" name="Line 160"/>
          <p:cNvSpPr>
            <a:spLocks noChangeShapeType="1"/>
          </p:cNvSpPr>
          <p:nvPr/>
        </p:nvSpPr>
        <p:spPr bwMode="auto">
          <a:xfrm>
            <a:off x="1354138" y="2162175"/>
            <a:ext cx="3303588" cy="1587"/>
          </a:xfrm>
          <a:prstGeom prst="line">
            <a:avLst/>
          </a:prstGeom>
          <a:noFill/>
          <a:ln w="0">
            <a:solidFill>
              <a:srgbClr val="0000FF"/>
            </a:solidFill>
            <a:round/>
            <a:headEnd/>
            <a:tailEnd/>
          </a:ln>
        </p:spPr>
        <p:txBody>
          <a:bodyPr/>
          <a:lstStyle/>
          <a:p>
            <a:endParaRPr lang="en-GB"/>
          </a:p>
        </p:txBody>
      </p:sp>
      <p:sp>
        <p:nvSpPr>
          <p:cNvPr id="161" name="Line 161"/>
          <p:cNvSpPr>
            <a:spLocks noChangeShapeType="1"/>
          </p:cNvSpPr>
          <p:nvPr/>
        </p:nvSpPr>
        <p:spPr bwMode="auto">
          <a:xfrm>
            <a:off x="1354138" y="1749425"/>
            <a:ext cx="3303588" cy="1587"/>
          </a:xfrm>
          <a:prstGeom prst="line">
            <a:avLst/>
          </a:prstGeom>
          <a:noFill/>
          <a:ln w="0">
            <a:solidFill>
              <a:srgbClr val="0000FF"/>
            </a:solidFill>
            <a:round/>
            <a:headEnd/>
            <a:tailEnd/>
          </a:ln>
        </p:spPr>
        <p:txBody>
          <a:bodyPr/>
          <a:lstStyle/>
          <a:p>
            <a:endParaRPr lang="en-GB"/>
          </a:p>
        </p:txBody>
      </p:sp>
      <p:sp>
        <p:nvSpPr>
          <p:cNvPr id="162" name="Line 162"/>
          <p:cNvSpPr>
            <a:spLocks noChangeShapeType="1"/>
          </p:cNvSpPr>
          <p:nvPr/>
        </p:nvSpPr>
        <p:spPr bwMode="auto">
          <a:xfrm>
            <a:off x="1354138" y="1346200"/>
            <a:ext cx="3303588" cy="1587"/>
          </a:xfrm>
          <a:prstGeom prst="line">
            <a:avLst/>
          </a:prstGeom>
          <a:noFill/>
          <a:ln w="0">
            <a:solidFill>
              <a:srgbClr val="0000FF"/>
            </a:solidFill>
            <a:round/>
            <a:headEnd/>
            <a:tailEnd/>
          </a:ln>
        </p:spPr>
        <p:txBody>
          <a:bodyPr/>
          <a:lstStyle/>
          <a:p>
            <a:endParaRPr lang="en-GB"/>
          </a:p>
        </p:txBody>
      </p:sp>
      <p:sp>
        <p:nvSpPr>
          <p:cNvPr id="163" name="Line 163"/>
          <p:cNvSpPr>
            <a:spLocks noChangeShapeType="1"/>
          </p:cNvSpPr>
          <p:nvPr/>
        </p:nvSpPr>
        <p:spPr bwMode="auto">
          <a:xfrm>
            <a:off x="1354138" y="1346200"/>
            <a:ext cx="1588" cy="1624012"/>
          </a:xfrm>
          <a:prstGeom prst="line">
            <a:avLst/>
          </a:prstGeom>
          <a:noFill/>
          <a:ln w="0">
            <a:solidFill>
              <a:srgbClr val="FFFF00"/>
            </a:solidFill>
            <a:round/>
            <a:headEnd/>
            <a:tailEnd/>
          </a:ln>
        </p:spPr>
        <p:txBody>
          <a:bodyPr/>
          <a:lstStyle/>
          <a:p>
            <a:endParaRPr lang="en-GB"/>
          </a:p>
        </p:txBody>
      </p:sp>
      <p:sp>
        <p:nvSpPr>
          <p:cNvPr id="164" name="Line 164"/>
          <p:cNvSpPr>
            <a:spLocks noChangeShapeType="1"/>
          </p:cNvSpPr>
          <p:nvPr/>
        </p:nvSpPr>
        <p:spPr bwMode="auto">
          <a:xfrm>
            <a:off x="1300163" y="2970213"/>
            <a:ext cx="53975" cy="1587"/>
          </a:xfrm>
          <a:prstGeom prst="line">
            <a:avLst/>
          </a:prstGeom>
          <a:noFill/>
          <a:ln w="0">
            <a:solidFill>
              <a:srgbClr val="FFFF00"/>
            </a:solidFill>
            <a:round/>
            <a:headEnd/>
            <a:tailEnd/>
          </a:ln>
        </p:spPr>
        <p:txBody>
          <a:bodyPr/>
          <a:lstStyle/>
          <a:p>
            <a:endParaRPr lang="en-GB"/>
          </a:p>
        </p:txBody>
      </p:sp>
      <p:sp>
        <p:nvSpPr>
          <p:cNvPr id="165" name="Line 165"/>
          <p:cNvSpPr>
            <a:spLocks noChangeShapeType="1"/>
          </p:cNvSpPr>
          <p:nvPr/>
        </p:nvSpPr>
        <p:spPr bwMode="auto">
          <a:xfrm>
            <a:off x="1300163" y="2566988"/>
            <a:ext cx="53975" cy="1587"/>
          </a:xfrm>
          <a:prstGeom prst="line">
            <a:avLst/>
          </a:prstGeom>
          <a:noFill/>
          <a:ln w="0">
            <a:solidFill>
              <a:srgbClr val="FFFF00"/>
            </a:solidFill>
            <a:round/>
            <a:headEnd/>
            <a:tailEnd/>
          </a:ln>
        </p:spPr>
        <p:txBody>
          <a:bodyPr/>
          <a:lstStyle/>
          <a:p>
            <a:endParaRPr lang="en-GB"/>
          </a:p>
        </p:txBody>
      </p:sp>
      <p:sp>
        <p:nvSpPr>
          <p:cNvPr id="166" name="Line 166"/>
          <p:cNvSpPr>
            <a:spLocks noChangeShapeType="1"/>
          </p:cNvSpPr>
          <p:nvPr/>
        </p:nvSpPr>
        <p:spPr bwMode="auto">
          <a:xfrm>
            <a:off x="1300163" y="2162175"/>
            <a:ext cx="53975" cy="1587"/>
          </a:xfrm>
          <a:prstGeom prst="line">
            <a:avLst/>
          </a:prstGeom>
          <a:noFill/>
          <a:ln w="0">
            <a:solidFill>
              <a:srgbClr val="FFFF00"/>
            </a:solidFill>
            <a:round/>
            <a:headEnd/>
            <a:tailEnd/>
          </a:ln>
        </p:spPr>
        <p:txBody>
          <a:bodyPr/>
          <a:lstStyle/>
          <a:p>
            <a:endParaRPr lang="en-GB"/>
          </a:p>
        </p:txBody>
      </p:sp>
      <p:sp>
        <p:nvSpPr>
          <p:cNvPr id="167" name="Line 167"/>
          <p:cNvSpPr>
            <a:spLocks noChangeShapeType="1"/>
          </p:cNvSpPr>
          <p:nvPr/>
        </p:nvSpPr>
        <p:spPr bwMode="auto">
          <a:xfrm>
            <a:off x="1300163" y="1749425"/>
            <a:ext cx="53975" cy="1587"/>
          </a:xfrm>
          <a:prstGeom prst="line">
            <a:avLst/>
          </a:prstGeom>
          <a:noFill/>
          <a:ln w="0">
            <a:solidFill>
              <a:srgbClr val="FFFF00"/>
            </a:solidFill>
            <a:round/>
            <a:headEnd/>
            <a:tailEnd/>
          </a:ln>
        </p:spPr>
        <p:txBody>
          <a:bodyPr/>
          <a:lstStyle/>
          <a:p>
            <a:endParaRPr lang="en-GB"/>
          </a:p>
        </p:txBody>
      </p:sp>
      <p:sp>
        <p:nvSpPr>
          <p:cNvPr id="168" name="Line 168"/>
          <p:cNvSpPr>
            <a:spLocks noChangeShapeType="1"/>
          </p:cNvSpPr>
          <p:nvPr/>
        </p:nvSpPr>
        <p:spPr bwMode="auto">
          <a:xfrm>
            <a:off x="1300163" y="1346200"/>
            <a:ext cx="53975" cy="1587"/>
          </a:xfrm>
          <a:prstGeom prst="line">
            <a:avLst/>
          </a:prstGeom>
          <a:noFill/>
          <a:ln w="0">
            <a:solidFill>
              <a:srgbClr val="FFFF00"/>
            </a:solidFill>
            <a:round/>
            <a:headEnd/>
            <a:tailEnd/>
          </a:ln>
        </p:spPr>
        <p:txBody>
          <a:bodyPr/>
          <a:lstStyle/>
          <a:p>
            <a:endParaRPr lang="en-GB"/>
          </a:p>
        </p:txBody>
      </p:sp>
      <p:sp>
        <p:nvSpPr>
          <p:cNvPr id="169" name="Line 169"/>
          <p:cNvSpPr>
            <a:spLocks noChangeShapeType="1"/>
          </p:cNvSpPr>
          <p:nvPr/>
        </p:nvSpPr>
        <p:spPr bwMode="auto">
          <a:xfrm flipV="1">
            <a:off x="2295525" y="1671638"/>
            <a:ext cx="1588" cy="179387"/>
          </a:xfrm>
          <a:prstGeom prst="line">
            <a:avLst/>
          </a:prstGeom>
          <a:noFill/>
          <a:ln w="7938">
            <a:solidFill>
              <a:srgbClr val="FF0000"/>
            </a:solidFill>
            <a:round/>
            <a:headEnd/>
            <a:tailEnd/>
          </a:ln>
        </p:spPr>
        <p:txBody>
          <a:bodyPr/>
          <a:lstStyle/>
          <a:p>
            <a:endParaRPr lang="en-GB"/>
          </a:p>
        </p:txBody>
      </p:sp>
      <p:sp>
        <p:nvSpPr>
          <p:cNvPr id="170" name="Line 170"/>
          <p:cNvSpPr>
            <a:spLocks noChangeShapeType="1"/>
          </p:cNvSpPr>
          <p:nvPr/>
        </p:nvSpPr>
        <p:spPr bwMode="auto">
          <a:xfrm>
            <a:off x="2271713" y="1671638"/>
            <a:ext cx="53975" cy="1587"/>
          </a:xfrm>
          <a:prstGeom prst="line">
            <a:avLst/>
          </a:prstGeom>
          <a:noFill/>
          <a:ln w="7938">
            <a:solidFill>
              <a:srgbClr val="FF0000"/>
            </a:solidFill>
            <a:round/>
            <a:headEnd/>
            <a:tailEnd/>
          </a:ln>
        </p:spPr>
        <p:txBody>
          <a:bodyPr/>
          <a:lstStyle/>
          <a:p>
            <a:endParaRPr lang="en-GB"/>
          </a:p>
        </p:txBody>
      </p:sp>
      <p:sp>
        <p:nvSpPr>
          <p:cNvPr id="171" name="Line 171"/>
          <p:cNvSpPr>
            <a:spLocks noChangeShapeType="1"/>
          </p:cNvSpPr>
          <p:nvPr/>
        </p:nvSpPr>
        <p:spPr bwMode="auto">
          <a:xfrm flipV="1">
            <a:off x="3243263" y="2489200"/>
            <a:ext cx="1588" cy="201612"/>
          </a:xfrm>
          <a:prstGeom prst="line">
            <a:avLst/>
          </a:prstGeom>
          <a:noFill/>
          <a:ln w="7938">
            <a:solidFill>
              <a:srgbClr val="FF0000"/>
            </a:solidFill>
            <a:round/>
            <a:headEnd/>
            <a:tailEnd/>
          </a:ln>
        </p:spPr>
        <p:txBody>
          <a:bodyPr/>
          <a:lstStyle/>
          <a:p>
            <a:endParaRPr lang="en-GB"/>
          </a:p>
        </p:txBody>
      </p:sp>
      <p:sp>
        <p:nvSpPr>
          <p:cNvPr id="172" name="Line 172"/>
          <p:cNvSpPr>
            <a:spLocks noChangeShapeType="1"/>
          </p:cNvSpPr>
          <p:nvPr/>
        </p:nvSpPr>
        <p:spPr bwMode="auto">
          <a:xfrm>
            <a:off x="3219450" y="2489200"/>
            <a:ext cx="55563" cy="1587"/>
          </a:xfrm>
          <a:prstGeom prst="line">
            <a:avLst/>
          </a:prstGeom>
          <a:noFill/>
          <a:ln w="7938">
            <a:solidFill>
              <a:srgbClr val="FF0000"/>
            </a:solidFill>
            <a:round/>
            <a:headEnd/>
            <a:tailEnd/>
          </a:ln>
        </p:spPr>
        <p:txBody>
          <a:bodyPr/>
          <a:lstStyle/>
          <a:p>
            <a:endParaRPr lang="en-GB"/>
          </a:p>
        </p:txBody>
      </p:sp>
      <p:sp>
        <p:nvSpPr>
          <p:cNvPr id="173" name="Line 173"/>
          <p:cNvSpPr>
            <a:spLocks noChangeShapeType="1"/>
          </p:cNvSpPr>
          <p:nvPr/>
        </p:nvSpPr>
        <p:spPr bwMode="auto">
          <a:xfrm flipV="1">
            <a:off x="4184650" y="1874838"/>
            <a:ext cx="1588" cy="225425"/>
          </a:xfrm>
          <a:prstGeom prst="line">
            <a:avLst/>
          </a:prstGeom>
          <a:noFill/>
          <a:ln w="7938">
            <a:solidFill>
              <a:srgbClr val="FF0000"/>
            </a:solidFill>
            <a:round/>
            <a:headEnd/>
            <a:tailEnd/>
          </a:ln>
        </p:spPr>
        <p:txBody>
          <a:bodyPr/>
          <a:lstStyle/>
          <a:p>
            <a:endParaRPr lang="en-GB"/>
          </a:p>
        </p:txBody>
      </p:sp>
      <p:sp>
        <p:nvSpPr>
          <p:cNvPr id="174" name="Line 174"/>
          <p:cNvSpPr>
            <a:spLocks noChangeShapeType="1"/>
          </p:cNvSpPr>
          <p:nvPr/>
        </p:nvSpPr>
        <p:spPr bwMode="auto">
          <a:xfrm>
            <a:off x="4160838" y="1874838"/>
            <a:ext cx="53975" cy="1587"/>
          </a:xfrm>
          <a:prstGeom prst="line">
            <a:avLst/>
          </a:prstGeom>
          <a:noFill/>
          <a:ln w="7938">
            <a:solidFill>
              <a:srgbClr val="FF0000"/>
            </a:solidFill>
            <a:round/>
            <a:headEnd/>
            <a:tailEnd/>
          </a:ln>
        </p:spPr>
        <p:txBody>
          <a:bodyPr/>
          <a:lstStyle/>
          <a:p>
            <a:endParaRPr lang="en-GB"/>
          </a:p>
        </p:txBody>
      </p:sp>
      <p:sp>
        <p:nvSpPr>
          <p:cNvPr id="175" name="Line 175"/>
          <p:cNvSpPr>
            <a:spLocks noChangeShapeType="1"/>
          </p:cNvSpPr>
          <p:nvPr/>
        </p:nvSpPr>
        <p:spPr bwMode="auto">
          <a:xfrm>
            <a:off x="2295525" y="1851025"/>
            <a:ext cx="1588" cy="187325"/>
          </a:xfrm>
          <a:prstGeom prst="line">
            <a:avLst/>
          </a:prstGeom>
          <a:noFill/>
          <a:ln w="7938">
            <a:solidFill>
              <a:srgbClr val="FF0000"/>
            </a:solidFill>
            <a:round/>
            <a:headEnd/>
            <a:tailEnd/>
          </a:ln>
        </p:spPr>
        <p:txBody>
          <a:bodyPr/>
          <a:lstStyle/>
          <a:p>
            <a:endParaRPr lang="en-GB"/>
          </a:p>
        </p:txBody>
      </p:sp>
      <p:sp>
        <p:nvSpPr>
          <p:cNvPr id="176" name="Line 176"/>
          <p:cNvSpPr>
            <a:spLocks noChangeShapeType="1"/>
          </p:cNvSpPr>
          <p:nvPr/>
        </p:nvSpPr>
        <p:spPr bwMode="auto">
          <a:xfrm>
            <a:off x="2271713" y="2038350"/>
            <a:ext cx="53975" cy="1587"/>
          </a:xfrm>
          <a:prstGeom prst="line">
            <a:avLst/>
          </a:prstGeom>
          <a:noFill/>
          <a:ln w="7938">
            <a:solidFill>
              <a:srgbClr val="FF0000"/>
            </a:solidFill>
            <a:round/>
            <a:headEnd/>
            <a:tailEnd/>
          </a:ln>
        </p:spPr>
        <p:txBody>
          <a:bodyPr/>
          <a:lstStyle/>
          <a:p>
            <a:endParaRPr lang="en-GB"/>
          </a:p>
        </p:txBody>
      </p:sp>
      <p:sp>
        <p:nvSpPr>
          <p:cNvPr id="177" name="Line 177"/>
          <p:cNvSpPr>
            <a:spLocks noChangeShapeType="1"/>
          </p:cNvSpPr>
          <p:nvPr/>
        </p:nvSpPr>
        <p:spPr bwMode="auto">
          <a:xfrm>
            <a:off x="3243263" y="2690813"/>
            <a:ext cx="1588" cy="201612"/>
          </a:xfrm>
          <a:prstGeom prst="line">
            <a:avLst/>
          </a:prstGeom>
          <a:noFill/>
          <a:ln w="7938">
            <a:solidFill>
              <a:srgbClr val="FF0000"/>
            </a:solidFill>
            <a:round/>
            <a:headEnd/>
            <a:tailEnd/>
          </a:ln>
        </p:spPr>
        <p:txBody>
          <a:bodyPr/>
          <a:lstStyle/>
          <a:p>
            <a:endParaRPr lang="en-GB"/>
          </a:p>
        </p:txBody>
      </p:sp>
      <p:sp>
        <p:nvSpPr>
          <p:cNvPr id="178" name="Line 178"/>
          <p:cNvSpPr>
            <a:spLocks noChangeShapeType="1"/>
          </p:cNvSpPr>
          <p:nvPr/>
        </p:nvSpPr>
        <p:spPr bwMode="auto">
          <a:xfrm>
            <a:off x="3219450" y="2892425"/>
            <a:ext cx="55563" cy="1587"/>
          </a:xfrm>
          <a:prstGeom prst="line">
            <a:avLst/>
          </a:prstGeom>
          <a:noFill/>
          <a:ln w="7938">
            <a:solidFill>
              <a:srgbClr val="FF0000"/>
            </a:solidFill>
            <a:round/>
            <a:headEnd/>
            <a:tailEnd/>
          </a:ln>
        </p:spPr>
        <p:txBody>
          <a:bodyPr/>
          <a:lstStyle/>
          <a:p>
            <a:endParaRPr lang="en-GB"/>
          </a:p>
        </p:txBody>
      </p:sp>
      <p:sp>
        <p:nvSpPr>
          <p:cNvPr id="179" name="Line 179"/>
          <p:cNvSpPr>
            <a:spLocks noChangeShapeType="1"/>
          </p:cNvSpPr>
          <p:nvPr/>
        </p:nvSpPr>
        <p:spPr bwMode="auto">
          <a:xfrm>
            <a:off x="4184650" y="2100263"/>
            <a:ext cx="1588" cy="217487"/>
          </a:xfrm>
          <a:prstGeom prst="line">
            <a:avLst/>
          </a:prstGeom>
          <a:noFill/>
          <a:ln w="7938">
            <a:solidFill>
              <a:srgbClr val="FF0000"/>
            </a:solidFill>
            <a:round/>
            <a:headEnd/>
            <a:tailEnd/>
          </a:ln>
        </p:spPr>
        <p:txBody>
          <a:bodyPr/>
          <a:lstStyle/>
          <a:p>
            <a:endParaRPr lang="en-GB"/>
          </a:p>
        </p:txBody>
      </p:sp>
      <p:sp>
        <p:nvSpPr>
          <p:cNvPr id="180" name="Line 180"/>
          <p:cNvSpPr>
            <a:spLocks noChangeShapeType="1"/>
          </p:cNvSpPr>
          <p:nvPr/>
        </p:nvSpPr>
        <p:spPr bwMode="auto">
          <a:xfrm>
            <a:off x="4160838" y="2317750"/>
            <a:ext cx="53975" cy="1587"/>
          </a:xfrm>
          <a:prstGeom prst="line">
            <a:avLst/>
          </a:prstGeom>
          <a:noFill/>
          <a:ln w="7938">
            <a:solidFill>
              <a:srgbClr val="FF0000"/>
            </a:solidFill>
            <a:round/>
            <a:headEnd/>
            <a:tailEnd/>
          </a:ln>
        </p:spPr>
        <p:txBody>
          <a:bodyPr/>
          <a:lstStyle/>
          <a:p>
            <a:endParaRPr lang="en-GB"/>
          </a:p>
        </p:txBody>
      </p:sp>
      <p:sp>
        <p:nvSpPr>
          <p:cNvPr id="181" name="Oval 181"/>
          <p:cNvSpPr>
            <a:spLocks noChangeArrowheads="1"/>
          </p:cNvSpPr>
          <p:nvPr/>
        </p:nvSpPr>
        <p:spPr bwMode="auto">
          <a:xfrm>
            <a:off x="2239963" y="1797050"/>
            <a:ext cx="101600" cy="100012"/>
          </a:xfrm>
          <a:prstGeom prst="ellipse">
            <a:avLst/>
          </a:prstGeom>
          <a:solidFill>
            <a:srgbClr val="FF0000"/>
          </a:solidFill>
          <a:ln w="7938">
            <a:solidFill>
              <a:srgbClr val="FF0000"/>
            </a:solidFill>
            <a:round/>
            <a:headEnd/>
            <a:tailEnd/>
          </a:ln>
        </p:spPr>
        <p:txBody>
          <a:bodyPr/>
          <a:lstStyle/>
          <a:p>
            <a:endParaRPr lang="en-GB"/>
          </a:p>
        </p:txBody>
      </p:sp>
      <p:sp>
        <p:nvSpPr>
          <p:cNvPr id="182" name="Oval 182"/>
          <p:cNvSpPr>
            <a:spLocks noChangeArrowheads="1"/>
          </p:cNvSpPr>
          <p:nvPr/>
        </p:nvSpPr>
        <p:spPr bwMode="auto">
          <a:xfrm>
            <a:off x="3189288" y="2636838"/>
            <a:ext cx="100013" cy="100012"/>
          </a:xfrm>
          <a:prstGeom prst="ellipse">
            <a:avLst/>
          </a:prstGeom>
          <a:solidFill>
            <a:srgbClr val="FF0000"/>
          </a:solidFill>
          <a:ln w="7938">
            <a:solidFill>
              <a:srgbClr val="FF0000"/>
            </a:solidFill>
            <a:round/>
            <a:headEnd/>
            <a:tailEnd/>
          </a:ln>
        </p:spPr>
        <p:txBody>
          <a:bodyPr/>
          <a:lstStyle/>
          <a:p>
            <a:endParaRPr lang="en-GB"/>
          </a:p>
        </p:txBody>
      </p:sp>
      <p:sp>
        <p:nvSpPr>
          <p:cNvPr id="183" name="Oval 183"/>
          <p:cNvSpPr>
            <a:spLocks noChangeArrowheads="1"/>
          </p:cNvSpPr>
          <p:nvPr/>
        </p:nvSpPr>
        <p:spPr bwMode="auto">
          <a:xfrm>
            <a:off x="4129088" y="2044700"/>
            <a:ext cx="101600" cy="101600"/>
          </a:xfrm>
          <a:prstGeom prst="ellipse">
            <a:avLst/>
          </a:prstGeom>
          <a:solidFill>
            <a:srgbClr val="FF0000"/>
          </a:solidFill>
          <a:ln w="7938">
            <a:solidFill>
              <a:srgbClr val="FF0000"/>
            </a:solidFill>
            <a:round/>
            <a:headEnd/>
            <a:tailEnd/>
          </a:ln>
        </p:spPr>
        <p:txBody>
          <a:bodyPr/>
          <a:lstStyle/>
          <a:p>
            <a:endParaRPr lang="en-GB"/>
          </a:p>
        </p:txBody>
      </p:sp>
      <p:sp>
        <p:nvSpPr>
          <p:cNvPr id="184" name="Rectangle 184"/>
          <p:cNvSpPr>
            <a:spLocks noChangeArrowheads="1"/>
          </p:cNvSpPr>
          <p:nvPr/>
        </p:nvSpPr>
        <p:spPr bwMode="auto">
          <a:xfrm>
            <a:off x="1112838" y="2878138"/>
            <a:ext cx="98425" cy="212725"/>
          </a:xfrm>
          <a:prstGeom prst="rect">
            <a:avLst/>
          </a:prstGeom>
          <a:noFill/>
          <a:ln w="9525">
            <a:noFill/>
            <a:miter lim="800000"/>
            <a:headEnd/>
            <a:tailEnd/>
          </a:ln>
        </p:spPr>
        <p:txBody>
          <a:bodyPr wrap="none" lIns="0" tIns="0" rIns="0" bIns="0">
            <a:spAutoFit/>
          </a:bodyPr>
          <a:lstStyle/>
          <a:p>
            <a:pPr algn="l">
              <a:spcBef>
                <a:spcPct val="0"/>
              </a:spcBef>
            </a:pPr>
            <a:r>
              <a:rPr lang="en-GB" sz="1400">
                <a:solidFill>
                  <a:srgbClr val="FFFF00"/>
                </a:solidFill>
              </a:rPr>
              <a:t>0</a:t>
            </a:r>
            <a:endParaRPr lang="en-GB" sz="2000"/>
          </a:p>
        </p:txBody>
      </p:sp>
      <p:sp>
        <p:nvSpPr>
          <p:cNvPr id="185" name="Rectangle 185"/>
          <p:cNvSpPr>
            <a:spLocks noChangeArrowheads="1"/>
          </p:cNvSpPr>
          <p:nvPr/>
        </p:nvSpPr>
        <p:spPr bwMode="auto">
          <a:xfrm>
            <a:off x="1112838" y="2473325"/>
            <a:ext cx="98425" cy="212725"/>
          </a:xfrm>
          <a:prstGeom prst="rect">
            <a:avLst/>
          </a:prstGeom>
          <a:noFill/>
          <a:ln w="9525">
            <a:noFill/>
            <a:miter lim="800000"/>
            <a:headEnd/>
            <a:tailEnd/>
          </a:ln>
        </p:spPr>
        <p:txBody>
          <a:bodyPr wrap="none" lIns="0" tIns="0" rIns="0" bIns="0">
            <a:spAutoFit/>
          </a:bodyPr>
          <a:lstStyle/>
          <a:p>
            <a:pPr algn="l">
              <a:spcBef>
                <a:spcPct val="0"/>
              </a:spcBef>
            </a:pPr>
            <a:r>
              <a:rPr lang="en-GB" sz="1400">
                <a:solidFill>
                  <a:srgbClr val="FFFF00"/>
                </a:solidFill>
              </a:rPr>
              <a:t>2</a:t>
            </a:r>
            <a:endParaRPr lang="en-GB" sz="2000"/>
          </a:p>
        </p:txBody>
      </p:sp>
      <p:sp>
        <p:nvSpPr>
          <p:cNvPr id="186" name="Rectangle 186"/>
          <p:cNvSpPr>
            <a:spLocks noChangeArrowheads="1"/>
          </p:cNvSpPr>
          <p:nvPr/>
        </p:nvSpPr>
        <p:spPr bwMode="auto">
          <a:xfrm>
            <a:off x="1112838" y="2068513"/>
            <a:ext cx="98425" cy="212725"/>
          </a:xfrm>
          <a:prstGeom prst="rect">
            <a:avLst/>
          </a:prstGeom>
          <a:noFill/>
          <a:ln w="9525">
            <a:noFill/>
            <a:miter lim="800000"/>
            <a:headEnd/>
            <a:tailEnd/>
          </a:ln>
        </p:spPr>
        <p:txBody>
          <a:bodyPr wrap="none" lIns="0" tIns="0" rIns="0" bIns="0">
            <a:spAutoFit/>
          </a:bodyPr>
          <a:lstStyle/>
          <a:p>
            <a:pPr algn="l">
              <a:spcBef>
                <a:spcPct val="0"/>
              </a:spcBef>
            </a:pPr>
            <a:r>
              <a:rPr lang="en-GB" sz="1400">
                <a:solidFill>
                  <a:srgbClr val="FFFF00"/>
                </a:solidFill>
              </a:rPr>
              <a:t>4</a:t>
            </a:r>
            <a:endParaRPr lang="en-GB" sz="2000"/>
          </a:p>
        </p:txBody>
      </p:sp>
      <p:sp>
        <p:nvSpPr>
          <p:cNvPr id="187" name="Rectangle 187"/>
          <p:cNvSpPr>
            <a:spLocks noChangeArrowheads="1"/>
          </p:cNvSpPr>
          <p:nvPr/>
        </p:nvSpPr>
        <p:spPr bwMode="auto">
          <a:xfrm>
            <a:off x="1112838" y="1657350"/>
            <a:ext cx="98425" cy="212725"/>
          </a:xfrm>
          <a:prstGeom prst="rect">
            <a:avLst/>
          </a:prstGeom>
          <a:noFill/>
          <a:ln w="9525">
            <a:noFill/>
            <a:miter lim="800000"/>
            <a:headEnd/>
            <a:tailEnd/>
          </a:ln>
        </p:spPr>
        <p:txBody>
          <a:bodyPr wrap="none" lIns="0" tIns="0" rIns="0" bIns="0">
            <a:spAutoFit/>
          </a:bodyPr>
          <a:lstStyle/>
          <a:p>
            <a:pPr algn="l">
              <a:spcBef>
                <a:spcPct val="0"/>
              </a:spcBef>
            </a:pPr>
            <a:r>
              <a:rPr lang="en-GB" sz="1400">
                <a:solidFill>
                  <a:srgbClr val="FFFF00"/>
                </a:solidFill>
              </a:rPr>
              <a:t>6</a:t>
            </a:r>
            <a:endParaRPr lang="en-GB" sz="2000"/>
          </a:p>
        </p:txBody>
      </p:sp>
      <p:sp>
        <p:nvSpPr>
          <p:cNvPr id="188" name="Rectangle 188"/>
          <p:cNvSpPr>
            <a:spLocks noChangeArrowheads="1"/>
          </p:cNvSpPr>
          <p:nvPr/>
        </p:nvSpPr>
        <p:spPr bwMode="auto">
          <a:xfrm>
            <a:off x="1112838" y="1252538"/>
            <a:ext cx="98425" cy="212725"/>
          </a:xfrm>
          <a:prstGeom prst="rect">
            <a:avLst/>
          </a:prstGeom>
          <a:noFill/>
          <a:ln w="9525">
            <a:noFill/>
            <a:miter lim="800000"/>
            <a:headEnd/>
            <a:tailEnd/>
          </a:ln>
        </p:spPr>
        <p:txBody>
          <a:bodyPr wrap="none" lIns="0" tIns="0" rIns="0" bIns="0">
            <a:spAutoFit/>
          </a:bodyPr>
          <a:lstStyle/>
          <a:p>
            <a:pPr algn="l">
              <a:spcBef>
                <a:spcPct val="0"/>
              </a:spcBef>
            </a:pPr>
            <a:r>
              <a:rPr lang="en-GB" sz="1400">
                <a:solidFill>
                  <a:srgbClr val="FFFF00"/>
                </a:solidFill>
              </a:rPr>
              <a:t>8</a:t>
            </a:r>
            <a:endParaRPr lang="en-GB" sz="2000"/>
          </a:p>
        </p:txBody>
      </p:sp>
      <p:grpSp>
        <p:nvGrpSpPr>
          <p:cNvPr id="189" name="Group 189"/>
          <p:cNvGrpSpPr>
            <a:grpSpLocks/>
          </p:cNvGrpSpPr>
          <p:nvPr/>
        </p:nvGrpSpPr>
        <p:grpSpPr bwMode="auto">
          <a:xfrm>
            <a:off x="4787900" y="1081088"/>
            <a:ext cx="3810000" cy="2154237"/>
            <a:chOff x="2768" y="153"/>
            <a:chExt cx="2400" cy="1357"/>
          </a:xfrm>
        </p:grpSpPr>
        <p:sp>
          <p:nvSpPr>
            <p:cNvPr id="190" name="AutoShape 190"/>
            <p:cNvSpPr>
              <a:spLocks noChangeAspect="1" noChangeArrowheads="1" noTextEdit="1"/>
            </p:cNvSpPr>
            <p:nvPr/>
          </p:nvSpPr>
          <p:spPr bwMode="auto">
            <a:xfrm>
              <a:off x="2768" y="153"/>
              <a:ext cx="2400" cy="1357"/>
            </a:xfrm>
            <a:prstGeom prst="rect">
              <a:avLst/>
            </a:prstGeom>
            <a:noFill/>
            <a:ln w="9525">
              <a:noFill/>
              <a:miter lim="800000"/>
              <a:headEnd/>
              <a:tailEnd/>
            </a:ln>
          </p:spPr>
          <p:txBody>
            <a:bodyPr/>
            <a:lstStyle/>
            <a:p>
              <a:endParaRPr lang="en-GB"/>
            </a:p>
          </p:txBody>
        </p:sp>
        <p:sp>
          <p:nvSpPr>
            <p:cNvPr id="191" name="Line 191"/>
            <p:cNvSpPr>
              <a:spLocks noChangeShapeType="1"/>
            </p:cNvSpPr>
            <p:nvPr/>
          </p:nvSpPr>
          <p:spPr bwMode="auto">
            <a:xfrm>
              <a:off x="3013" y="1343"/>
              <a:ext cx="2081" cy="1"/>
            </a:xfrm>
            <a:prstGeom prst="line">
              <a:avLst/>
            </a:prstGeom>
            <a:noFill/>
            <a:ln w="0">
              <a:solidFill>
                <a:srgbClr val="0000FF"/>
              </a:solidFill>
              <a:round/>
              <a:headEnd/>
              <a:tailEnd/>
            </a:ln>
          </p:spPr>
          <p:txBody>
            <a:bodyPr/>
            <a:lstStyle/>
            <a:p>
              <a:endParaRPr lang="en-GB"/>
            </a:p>
          </p:txBody>
        </p:sp>
        <p:sp>
          <p:nvSpPr>
            <p:cNvPr id="192" name="Line 192"/>
            <p:cNvSpPr>
              <a:spLocks noChangeShapeType="1"/>
            </p:cNvSpPr>
            <p:nvPr/>
          </p:nvSpPr>
          <p:spPr bwMode="auto">
            <a:xfrm>
              <a:off x="3013" y="1089"/>
              <a:ext cx="2081" cy="1"/>
            </a:xfrm>
            <a:prstGeom prst="line">
              <a:avLst/>
            </a:prstGeom>
            <a:noFill/>
            <a:ln w="0">
              <a:solidFill>
                <a:srgbClr val="0000FF"/>
              </a:solidFill>
              <a:round/>
              <a:headEnd/>
              <a:tailEnd/>
            </a:ln>
          </p:spPr>
          <p:txBody>
            <a:bodyPr/>
            <a:lstStyle/>
            <a:p>
              <a:endParaRPr lang="en-GB"/>
            </a:p>
          </p:txBody>
        </p:sp>
        <p:sp>
          <p:nvSpPr>
            <p:cNvPr id="193" name="Line 193"/>
            <p:cNvSpPr>
              <a:spLocks noChangeShapeType="1"/>
            </p:cNvSpPr>
            <p:nvPr/>
          </p:nvSpPr>
          <p:spPr bwMode="auto">
            <a:xfrm>
              <a:off x="3013" y="834"/>
              <a:ext cx="2081" cy="1"/>
            </a:xfrm>
            <a:prstGeom prst="line">
              <a:avLst/>
            </a:prstGeom>
            <a:noFill/>
            <a:ln w="0">
              <a:solidFill>
                <a:srgbClr val="0000FF"/>
              </a:solidFill>
              <a:round/>
              <a:headEnd/>
              <a:tailEnd/>
            </a:ln>
          </p:spPr>
          <p:txBody>
            <a:bodyPr/>
            <a:lstStyle/>
            <a:p>
              <a:endParaRPr lang="en-GB"/>
            </a:p>
          </p:txBody>
        </p:sp>
        <p:sp>
          <p:nvSpPr>
            <p:cNvPr id="194" name="Line 194"/>
            <p:cNvSpPr>
              <a:spLocks noChangeShapeType="1"/>
            </p:cNvSpPr>
            <p:nvPr/>
          </p:nvSpPr>
          <p:spPr bwMode="auto">
            <a:xfrm>
              <a:off x="3013" y="574"/>
              <a:ext cx="2081" cy="1"/>
            </a:xfrm>
            <a:prstGeom prst="line">
              <a:avLst/>
            </a:prstGeom>
            <a:noFill/>
            <a:ln w="0">
              <a:solidFill>
                <a:srgbClr val="0000FF"/>
              </a:solidFill>
              <a:round/>
              <a:headEnd/>
              <a:tailEnd/>
            </a:ln>
          </p:spPr>
          <p:txBody>
            <a:bodyPr/>
            <a:lstStyle/>
            <a:p>
              <a:endParaRPr lang="en-GB"/>
            </a:p>
          </p:txBody>
        </p:sp>
        <p:sp>
          <p:nvSpPr>
            <p:cNvPr id="195" name="Line 195"/>
            <p:cNvSpPr>
              <a:spLocks noChangeShapeType="1"/>
            </p:cNvSpPr>
            <p:nvPr/>
          </p:nvSpPr>
          <p:spPr bwMode="auto">
            <a:xfrm>
              <a:off x="3013" y="320"/>
              <a:ext cx="2081" cy="1"/>
            </a:xfrm>
            <a:prstGeom prst="line">
              <a:avLst/>
            </a:prstGeom>
            <a:noFill/>
            <a:ln w="0">
              <a:solidFill>
                <a:srgbClr val="0000FF"/>
              </a:solidFill>
              <a:round/>
              <a:headEnd/>
              <a:tailEnd/>
            </a:ln>
          </p:spPr>
          <p:txBody>
            <a:bodyPr/>
            <a:lstStyle/>
            <a:p>
              <a:endParaRPr lang="en-GB"/>
            </a:p>
          </p:txBody>
        </p:sp>
        <p:sp>
          <p:nvSpPr>
            <p:cNvPr id="196" name="Line 196"/>
            <p:cNvSpPr>
              <a:spLocks noChangeShapeType="1"/>
            </p:cNvSpPr>
            <p:nvPr/>
          </p:nvSpPr>
          <p:spPr bwMode="auto">
            <a:xfrm>
              <a:off x="3013" y="320"/>
              <a:ext cx="1" cy="1023"/>
            </a:xfrm>
            <a:prstGeom prst="line">
              <a:avLst/>
            </a:prstGeom>
            <a:noFill/>
            <a:ln w="0">
              <a:solidFill>
                <a:srgbClr val="FFFF00"/>
              </a:solidFill>
              <a:round/>
              <a:headEnd/>
              <a:tailEnd/>
            </a:ln>
          </p:spPr>
          <p:txBody>
            <a:bodyPr/>
            <a:lstStyle/>
            <a:p>
              <a:endParaRPr lang="en-GB"/>
            </a:p>
          </p:txBody>
        </p:sp>
        <p:sp>
          <p:nvSpPr>
            <p:cNvPr id="197" name="Line 197"/>
            <p:cNvSpPr>
              <a:spLocks noChangeShapeType="1"/>
            </p:cNvSpPr>
            <p:nvPr/>
          </p:nvSpPr>
          <p:spPr bwMode="auto">
            <a:xfrm>
              <a:off x="2979" y="1343"/>
              <a:ext cx="34" cy="1"/>
            </a:xfrm>
            <a:prstGeom prst="line">
              <a:avLst/>
            </a:prstGeom>
            <a:noFill/>
            <a:ln w="0">
              <a:solidFill>
                <a:srgbClr val="FFFF00"/>
              </a:solidFill>
              <a:round/>
              <a:headEnd/>
              <a:tailEnd/>
            </a:ln>
          </p:spPr>
          <p:txBody>
            <a:bodyPr/>
            <a:lstStyle/>
            <a:p>
              <a:endParaRPr lang="en-GB"/>
            </a:p>
          </p:txBody>
        </p:sp>
        <p:sp>
          <p:nvSpPr>
            <p:cNvPr id="198" name="Line 198"/>
            <p:cNvSpPr>
              <a:spLocks noChangeShapeType="1"/>
            </p:cNvSpPr>
            <p:nvPr/>
          </p:nvSpPr>
          <p:spPr bwMode="auto">
            <a:xfrm>
              <a:off x="2979" y="1089"/>
              <a:ext cx="34" cy="1"/>
            </a:xfrm>
            <a:prstGeom prst="line">
              <a:avLst/>
            </a:prstGeom>
            <a:noFill/>
            <a:ln w="0">
              <a:solidFill>
                <a:srgbClr val="FFFF00"/>
              </a:solidFill>
              <a:round/>
              <a:headEnd/>
              <a:tailEnd/>
            </a:ln>
          </p:spPr>
          <p:txBody>
            <a:bodyPr/>
            <a:lstStyle/>
            <a:p>
              <a:endParaRPr lang="en-GB"/>
            </a:p>
          </p:txBody>
        </p:sp>
        <p:sp>
          <p:nvSpPr>
            <p:cNvPr id="199" name="Line 199"/>
            <p:cNvSpPr>
              <a:spLocks noChangeShapeType="1"/>
            </p:cNvSpPr>
            <p:nvPr/>
          </p:nvSpPr>
          <p:spPr bwMode="auto">
            <a:xfrm>
              <a:off x="2979" y="834"/>
              <a:ext cx="34" cy="1"/>
            </a:xfrm>
            <a:prstGeom prst="line">
              <a:avLst/>
            </a:prstGeom>
            <a:noFill/>
            <a:ln w="0">
              <a:solidFill>
                <a:srgbClr val="FFFF00"/>
              </a:solidFill>
              <a:round/>
              <a:headEnd/>
              <a:tailEnd/>
            </a:ln>
          </p:spPr>
          <p:txBody>
            <a:bodyPr/>
            <a:lstStyle/>
            <a:p>
              <a:endParaRPr lang="en-GB"/>
            </a:p>
          </p:txBody>
        </p:sp>
        <p:sp>
          <p:nvSpPr>
            <p:cNvPr id="200" name="Line 200"/>
            <p:cNvSpPr>
              <a:spLocks noChangeShapeType="1"/>
            </p:cNvSpPr>
            <p:nvPr/>
          </p:nvSpPr>
          <p:spPr bwMode="auto">
            <a:xfrm>
              <a:off x="2979" y="574"/>
              <a:ext cx="34" cy="1"/>
            </a:xfrm>
            <a:prstGeom prst="line">
              <a:avLst/>
            </a:prstGeom>
            <a:noFill/>
            <a:ln w="0">
              <a:solidFill>
                <a:srgbClr val="FFFF00"/>
              </a:solidFill>
              <a:round/>
              <a:headEnd/>
              <a:tailEnd/>
            </a:ln>
          </p:spPr>
          <p:txBody>
            <a:bodyPr/>
            <a:lstStyle/>
            <a:p>
              <a:endParaRPr lang="en-GB"/>
            </a:p>
          </p:txBody>
        </p:sp>
        <p:sp>
          <p:nvSpPr>
            <p:cNvPr id="201" name="Line 201"/>
            <p:cNvSpPr>
              <a:spLocks noChangeShapeType="1"/>
            </p:cNvSpPr>
            <p:nvPr/>
          </p:nvSpPr>
          <p:spPr bwMode="auto">
            <a:xfrm>
              <a:off x="2979" y="320"/>
              <a:ext cx="34" cy="1"/>
            </a:xfrm>
            <a:prstGeom prst="line">
              <a:avLst/>
            </a:prstGeom>
            <a:noFill/>
            <a:ln w="0">
              <a:solidFill>
                <a:srgbClr val="FFFF00"/>
              </a:solidFill>
              <a:round/>
              <a:headEnd/>
              <a:tailEnd/>
            </a:ln>
          </p:spPr>
          <p:txBody>
            <a:bodyPr/>
            <a:lstStyle/>
            <a:p>
              <a:endParaRPr lang="en-GB"/>
            </a:p>
          </p:txBody>
        </p:sp>
        <p:sp>
          <p:nvSpPr>
            <p:cNvPr id="202" name="Line 202"/>
            <p:cNvSpPr>
              <a:spLocks noChangeShapeType="1"/>
            </p:cNvSpPr>
            <p:nvPr/>
          </p:nvSpPr>
          <p:spPr bwMode="auto">
            <a:xfrm flipV="1">
              <a:off x="3606" y="535"/>
              <a:ext cx="1" cy="118"/>
            </a:xfrm>
            <a:prstGeom prst="line">
              <a:avLst/>
            </a:prstGeom>
            <a:noFill/>
            <a:ln w="7938">
              <a:solidFill>
                <a:srgbClr val="FFFF00"/>
              </a:solidFill>
              <a:round/>
              <a:headEnd/>
              <a:tailEnd/>
            </a:ln>
          </p:spPr>
          <p:txBody>
            <a:bodyPr/>
            <a:lstStyle/>
            <a:p>
              <a:endParaRPr lang="en-GB"/>
            </a:p>
          </p:txBody>
        </p:sp>
        <p:sp>
          <p:nvSpPr>
            <p:cNvPr id="203" name="Line 203"/>
            <p:cNvSpPr>
              <a:spLocks noChangeShapeType="1"/>
            </p:cNvSpPr>
            <p:nvPr/>
          </p:nvSpPr>
          <p:spPr bwMode="auto">
            <a:xfrm>
              <a:off x="3591" y="535"/>
              <a:ext cx="34" cy="1"/>
            </a:xfrm>
            <a:prstGeom prst="line">
              <a:avLst/>
            </a:prstGeom>
            <a:noFill/>
            <a:ln w="7938">
              <a:solidFill>
                <a:srgbClr val="FFFF00"/>
              </a:solidFill>
              <a:round/>
              <a:headEnd/>
              <a:tailEnd/>
            </a:ln>
          </p:spPr>
          <p:txBody>
            <a:bodyPr/>
            <a:lstStyle/>
            <a:p>
              <a:endParaRPr lang="en-GB"/>
            </a:p>
          </p:txBody>
        </p:sp>
        <p:sp>
          <p:nvSpPr>
            <p:cNvPr id="204" name="Line 204"/>
            <p:cNvSpPr>
              <a:spLocks noChangeShapeType="1"/>
            </p:cNvSpPr>
            <p:nvPr/>
          </p:nvSpPr>
          <p:spPr bwMode="auto">
            <a:xfrm flipV="1">
              <a:off x="4203" y="667"/>
              <a:ext cx="1" cy="128"/>
            </a:xfrm>
            <a:prstGeom prst="line">
              <a:avLst/>
            </a:prstGeom>
            <a:noFill/>
            <a:ln w="7938">
              <a:solidFill>
                <a:srgbClr val="FFFF00"/>
              </a:solidFill>
              <a:round/>
              <a:headEnd/>
              <a:tailEnd/>
            </a:ln>
          </p:spPr>
          <p:txBody>
            <a:bodyPr/>
            <a:lstStyle/>
            <a:p>
              <a:endParaRPr lang="en-GB"/>
            </a:p>
          </p:txBody>
        </p:sp>
        <p:sp>
          <p:nvSpPr>
            <p:cNvPr id="205" name="Line 205"/>
            <p:cNvSpPr>
              <a:spLocks noChangeShapeType="1"/>
            </p:cNvSpPr>
            <p:nvPr/>
          </p:nvSpPr>
          <p:spPr bwMode="auto">
            <a:xfrm>
              <a:off x="4188" y="667"/>
              <a:ext cx="35" cy="1"/>
            </a:xfrm>
            <a:prstGeom prst="line">
              <a:avLst/>
            </a:prstGeom>
            <a:noFill/>
            <a:ln w="7938">
              <a:solidFill>
                <a:srgbClr val="FFFF00"/>
              </a:solidFill>
              <a:round/>
              <a:headEnd/>
              <a:tailEnd/>
            </a:ln>
          </p:spPr>
          <p:txBody>
            <a:bodyPr/>
            <a:lstStyle/>
            <a:p>
              <a:endParaRPr lang="en-GB"/>
            </a:p>
          </p:txBody>
        </p:sp>
        <p:sp>
          <p:nvSpPr>
            <p:cNvPr id="206" name="Line 206"/>
            <p:cNvSpPr>
              <a:spLocks noChangeShapeType="1"/>
            </p:cNvSpPr>
            <p:nvPr/>
          </p:nvSpPr>
          <p:spPr bwMode="auto">
            <a:xfrm flipV="1">
              <a:off x="4796" y="501"/>
              <a:ext cx="1" cy="137"/>
            </a:xfrm>
            <a:prstGeom prst="line">
              <a:avLst/>
            </a:prstGeom>
            <a:noFill/>
            <a:ln w="7938">
              <a:solidFill>
                <a:srgbClr val="FFFF00"/>
              </a:solidFill>
              <a:round/>
              <a:headEnd/>
              <a:tailEnd/>
            </a:ln>
          </p:spPr>
          <p:txBody>
            <a:bodyPr/>
            <a:lstStyle/>
            <a:p>
              <a:endParaRPr lang="en-GB"/>
            </a:p>
          </p:txBody>
        </p:sp>
        <p:sp>
          <p:nvSpPr>
            <p:cNvPr id="207" name="Line 207"/>
            <p:cNvSpPr>
              <a:spLocks noChangeShapeType="1"/>
            </p:cNvSpPr>
            <p:nvPr/>
          </p:nvSpPr>
          <p:spPr bwMode="auto">
            <a:xfrm>
              <a:off x="4781" y="501"/>
              <a:ext cx="34" cy="1"/>
            </a:xfrm>
            <a:prstGeom prst="line">
              <a:avLst/>
            </a:prstGeom>
            <a:noFill/>
            <a:ln w="7938">
              <a:solidFill>
                <a:srgbClr val="FFFF00"/>
              </a:solidFill>
              <a:round/>
              <a:headEnd/>
              <a:tailEnd/>
            </a:ln>
          </p:spPr>
          <p:txBody>
            <a:bodyPr/>
            <a:lstStyle/>
            <a:p>
              <a:endParaRPr lang="en-GB"/>
            </a:p>
          </p:txBody>
        </p:sp>
        <p:sp>
          <p:nvSpPr>
            <p:cNvPr id="208" name="Line 208"/>
            <p:cNvSpPr>
              <a:spLocks noChangeShapeType="1"/>
            </p:cNvSpPr>
            <p:nvPr/>
          </p:nvSpPr>
          <p:spPr bwMode="auto">
            <a:xfrm>
              <a:off x="3606" y="653"/>
              <a:ext cx="1" cy="112"/>
            </a:xfrm>
            <a:prstGeom prst="line">
              <a:avLst/>
            </a:prstGeom>
            <a:noFill/>
            <a:ln w="7938">
              <a:solidFill>
                <a:srgbClr val="FFFF00"/>
              </a:solidFill>
              <a:round/>
              <a:headEnd/>
              <a:tailEnd/>
            </a:ln>
          </p:spPr>
          <p:txBody>
            <a:bodyPr/>
            <a:lstStyle/>
            <a:p>
              <a:endParaRPr lang="en-GB"/>
            </a:p>
          </p:txBody>
        </p:sp>
        <p:sp>
          <p:nvSpPr>
            <p:cNvPr id="209" name="Line 209"/>
            <p:cNvSpPr>
              <a:spLocks noChangeShapeType="1"/>
            </p:cNvSpPr>
            <p:nvPr/>
          </p:nvSpPr>
          <p:spPr bwMode="auto">
            <a:xfrm>
              <a:off x="3591" y="765"/>
              <a:ext cx="34" cy="1"/>
            </a:xfrm>
            <a:prstGeom prst="line">
              <a:avLst/>
            </a:prstGeom>
            <a:noFill/>
            <a:ln w="7938">
              <a:solidFill>
                <a:srgbClr val="FFFF00"/>
              </a:solidFill>
              <a:round/>
              <a:headEnd/>
              <a:tailEnd/>
            </a:ln>
          </p:spPr>
          <p:txBody>
            <a:bodyPr/>
            <a:lstStyle/>
            <a:p>
              <a:endParaRPr lang="en-GB"/>
            </a:p>
          </p:txBody>
        </p:sp>
        <p:sp>
          <p:nvSpPr>
            <p:cNvPr id="210" name="Line 210"/>
            <p:cNvSpPr>
              <a:spLocks noChangeShapeType="1"/>
            </p:cNvSpPr>
            <p:nvPr/>
          </p:nvSpPr>
          <p:spPr bwMode="auto">
            <a:xfrm>
              <a:off x="4203" y="795"/>
              <a:ext cx="1" cy="132"/>
            </a:xfrm>
            <a:prstGeom prst="line">
              <a:avLst/>
            </a:prstGeom>
            <a:noFill/>
            <a:ln w="7938">
              <a:solidFill>
                <a:srgbClr val="FFFF00"/>
              </a:solidFill>
              <a:round/>
              <a:headEnd/>
              <a:tailEnd/>
            </a:ln>
          </p:spPr>
          <p:txBody>
            <a:bodyPr/>
            <a:lstStyle/>
            <a:p>
              <a:endParaRPr lang="en-GB"/>
            </a:p>
          </p:txBody>
        </p:sp>
        <p:sp>
          <p:nvSpPr>
            <p:cNvPr id="211" name="Line 211"/>
            <p:cNvSpPr>
              <a:spLocks noChangeShapeType="1"/>
            </p:cNvSpPr>
            <p:nvPr/>
          </p:nvSpPr>
          <p:spPr bwMode="auto">
            <a:xfrm>
              <a:off x="4188" y="927"/>
              <a:ext cx="35" cy="1"/>
            </a:xfrm>
            <a:prstGeom prst="line">
              <a:avLst/>
            </a:prstGeom>
            <a:noFill/>
            <a:ln w="7938">
              <a:solidFill>
                <a:srgbClr val="FFFF00"/>
              </a:solidFill>
              <a:round/>
              <a:headEnd/>
              <a:tailEnd/>
            </a:ln>
          </p:spPr>
          <p:txBody>
            <a:bodyPr/>
            <a:lstStyle/>
            <a:p>
              <a:endParaRPr lang="en-GB"/>
            </a:p>
          </p:txBody>
        </p:sp>
        <p:sp>
          <p:nvSpPr>
            <p:cNvPr id="212" name="Line 212"/>
            <p:cNvSpPr>
              <a:spLocks noChangeShapeType="1"/>
            </p:cNvSpPr>
            <p:nvPr/>
          </p:nvSpPr>
          <p:spPr bwMode="auto">
            <a:xfrm>
              <a:off x="4796" y="638"/>
              <a:ext cx="1" cy="142"/>
            </a:xfrm>
            <a:prstGeom prst="line">
              <a:avLst/>
            </a:prstGeom>
            <a:noFill/>
            <a:ln w="7938">
              <a:solidFill>
                <a:srgbClr val="FFFF00"/>
              </a:solidFill>
              <a:round/>
              <a:headEnd/>
              <a:tailEnd/>
            </a:ln>
          </p:spPr>
          <p:txBody>
            <a:bodyPr/>
            <a:lstStyle/>
            <a:p>
              <a:endParaRPr lang="en-GB"/>
            </a:p>
          </p:txBody>
        </p:sp>
        <p:sp>
          <p:nvSpPr>
            <p:cNvPr id="213" name="Line 213"/>
            <p:cNvSpPr>
              <a:spLocks noChangeShapeType="1"/>
            </p:cNvSpPr>
            <p:nvPr/>
          </p:nvSpPr>
          <p:spPr bwMode="auto">
            <a:xfrm>
              <a:off x="4781" y="780"/>
              <a:ext cx="34" cy="1"/>
            </a:xfrm>
            <a:prstGeom prst="line">
              <a:avLst/>
            </a:prstGeom>
            <a:noFill/>
            <a:ln w="7938">
              <a:solidFill>
                <a:srgbClr val="FFFF00"/>
              </a:solidFill>
              <a:round/>
              <a:headEnd/>
              <a:tailEnd/>
            </a:ln>
          </p:spPr>
          <p:txBody>
            <a:bodyPr/>
            <a:lstStyle/>
            <a:p>
              <a:endParaRPr lang="en-GB"/>
            </a:p>
          </p:txBody>
        </p:sp>
        <p:sp>
          <p:nvSpPr>
            <p:cNvPr id="214" name="Oval 214"/>
            <p:cNvSpPr>
              <a:spLocks noChangeArrowheads="1"/>
            </p:cNvSpPr>
            <p:nvPr/>
          </p:nvSpPr>
          <p:spPr bwMode="auto">
            <a:xfrm>
              <a:off x="3571" y="618"/>
              <a:ext cx="64" cy="64"/>
            </a:xfrm>
            <a:prstGeom prst="ellipse">
              <a:avLst/>
            </a:prstGeom>
            <a:solidFill>
              <a:srgbClr val="FFFF00"/>
            </a:solidFill>
            <a:ln w="7938">
              <a:solidFill>
                <a:srgbClr val="FFFF00"/>
              </a:solidFill>
              <a:round/>
              <a:headEnd/>
              <a:tailEnd/>
            </a:ln>
          </p:spPr>
          <p:txBody>
            <a:bodyPr/>
            <a:lstStyle/>
            <a:p>
              <a:endParaRPr lang="en-GB"/>
            </a:p>
          </p:txBody>
        </p:sp>
        <p:sp>
          <p:nvSpPr>
            <p:cNvPr id="215" name="Oval 215"/>
            <p:cNvSpPr>
              <a:spLocks noChangeArrowheads="1"/>
            </p:cNvSpPr>
            <p:nvPr/>
          </p:nvSpPr>
          <p:spPr bwMode="auto">
            <a:xfrm>
              <a:off x="4169" y="760"/>
              <a:ext cx="63" cy="64"/>
            </a:xfrm>
            <a:prstGeom prst="ellipse">
              <a:avLst/>
            </a:prstGeom>
            <a:solidFill>
              <a:srgbClr val="FFFF00"/>
            </a:solidFill>
            <a:ln w="7938">
              <a:solidFill>
                <a:srgbClr val="FFFF00"/>
              </a:solidFill>
              <a:round/>
              <a:headEnd/>
              <a:tailEnd/>
            </a:ln>
          </p:spPr>
          <p:txBody>
            <a:bodyPr/>
            <a:lstStyle/>
            <a:p>
              <a:endParaRPr lang="en-GB"/>
            </a:p>
          </p:txBody>
        </p:sp>
        <p:sp>
          <p:nvSpPr>
            <p:cNvPr id="216" name="Oval 216"/>
            <p:cNvSpPr>
              <a:spLocks noChangeArrowheads="1"/>
            </p:cNvSpPr>
            <p:nvPr/>
          </p:nvSpPr>
          <p:spPr bwMode="auto">
            <a:xfrm>
              <a:off x="4761" y="604"/>
              <a:ext cx="64" cy="63"/>
            </a:xfrm>
            <a:prstGeom prst="ellipse">
              <a:avLst/>
            </a:prstGeom>
            <a:solidFill>
              <a:srgbClr val="FFFF00"/>
            </a:solidFill>
            <a:ln w="7938">
              <a:solidFill>
                <a:srgbClr val="FFFF00"/>
              </a:solidFill>
              <a:round/>
              <a:headEnd/>
              <a:tailEnd/>
            </a:ln>
          </p:spPr>
          <p:txBody>
            <a:bodyPr/>
            <a:lstStyle/>
            <a:p>
              <a:endParaRPr lang="en-GB"/>
            </a:p>
          </p:txBody>
        </p:sp>
        <p:sp>
          <p:nvSpPr>
            <p:cNvPr id="217" name="Rectangle 217"/>
            <p:cNvSpPr>
              <a:spLocks noChangeArrowheads="1"/>
            </p:cNvSpPr>
            <p:nvPr/>
          </p:nvSpPr>
          <p:spPr bwMode="auto">
            <a:xfrm>
              <a:off x="2861" y="1285"/>
              <a:ext cx="62" cy="134"/>
            </a:xfrm>
            <a:prstGeom prst="rect">
              <a:avLst/>
            </a:prstGeom>
            <a:noFill/>
            <a:ln w="9525">
              <a:noFill/>
              <a:miter lim="800000"/>
              <a:headEnd/>
              <a:tailEnd/>
            </a:ln>
          </p:spPr>
          <p:txBody>
            <a:bodyPr wrap="none" lIns="0" tIns="0" rIns="0" bIns="0">
              <a:spAutoFit/>
            </a:bodyPr>
            <a:lstStyle/>
            <a:p>
              <a:pPr algn="l">
                <a:spcBef>
                  <a:spcPct val="0"/>
                </a:spcBef>
              </a:pPr>
              <a:r>
                <a:rPr lang="en-GB" sz="1400">
                  <a:solidFill>
                    <a:srgbClr val="FFFF00"/>
                  </a:solidFill>
                </a:rPr>
                <a:t>0</a:t>
              </a:r>
              <a:endParaRPr lang="en-GB" sz="2000"/>
            </a:p>
          </p:txBody>
        </p:sp>
        <p:sp>
          <p:nvSpPr>
            <p:cNvPr id="218" name="Rectangle 218"/>
            <p:cNvSpPr>
              <a:spLocks noChangeArrowheads="1"/>
            </p:cNvSpPr>
            <p:nvPr/>
          </p:nvSpPr>
          <p:spPr bwMode="auto">
            <a:xfrm>
              <a:off x="2861" y="1030"/>
              <a:ext cx="62" cy="134"/>
            </a:xfrm>
            <a:prstGeom prst="rect">
              <a:avLst/>
            </a:prstGeom>
            <a:noFill/>
            <a:ln w="9525">
              <a:noFill/>
              <a:miter lim="800000"/>
              <a:headEnd/>
              <a:tailEnd/>
            </a:ln>
          </p:spPr>
          <p:txBody>
            <a:bodyPr wrap="none" lIns="0" tIns="0" rIns="0" bIns="0">
              <a:spAutoFit/>
            </a:bodyPr>
            <a:lstStyle/>
            <a:p>
              <a:pPr algn="l">
                <a:spcBef>
                  <a:spcPct val="0"/>
                </a:spcBef>
              </a:pPr>
              <a:r>
                <a:rPr lang="en-GB" sz="1400">
                  <a:solidFill>
                    <a:srgbClr val="FFFF00"/>
                  </a:solidFill>
                </a:rPr>
                <a:t>2</a:t>
              </a:r>
              <a:endParaRPr lang="en-GB" sz="2000"/>
            </a:p>
          </p:txBody>
        </p:sp>
        <p:sp>
          <p:nvSpPr>
            <p:cNvPr id="219" name="Rectangle 219"/>
            <p:cNvSpPr>
              <a:spLocks noChangeArrowheads="1"/>
            </p:cNvSpPr>
            <p:nvPr/>
          </p:nvSpPr>
          <p:spPr bwMode="auto">
            <a:xfrm>
              <a:off x="2861" y="775"/>
              <a:ext cx="62" cy="134"/>
            </a:xfrm>
            <a:prstGeom prst="rect">
              <a:avLst/>
            </a:prstGeom>
            <a:noFill/>
            <a:ln w="9525">
              <a:noFill/>
              <a:miter lim="800000"/>
              <a:headEnd/>
              <a:tailEnd/>
            </a:ln>
          </p:spPr>
          <p:txBody>
            <a:bodyPr wrap="none" lIns="0" tIns="0" rIns="0" bIns="0">
              <a:spAutoFit/>
            </a:bodyPr>
            <a:lstStyle/>
            <a:p>
              <a:pPr algn="l">
                <a:spcBef>
                  <a:spcPct val="0"/>
                </a:spcBef>
              </a:pPr>
              <a:r>
                <a:rPr lang="en-GB" sz="1400">
                  <a:solidFill>
                    <a:srgbClr val="FFFF00"/>
                  </a:solidFill>
                </a:rPr>
                <a:t>4</a:t>
              </a:r>
              <a:endParaRPr lang="en-GB" sz="2000"/>
            </a:p>
          </p:txBody>
        </p:sp>
        <p:sp>
          <p:nvSpPr>
            <p:cNvPr id="220" name="Rectangle 220"/>
            <p:cNvSpPr>
              <a:spLocks noChangeArrowheads="1"/>
            </p:cNvSpPr>
            <p:nvPr/>
          </p:nvSpPr>
          <p:spPr bwMode="auto">
            <a:xfrm>
              <a:off x="2861" y="516"/>
              <a:ext cx="62" cy="134"/>
            </a:xfrm>
            <a:prstGeom prst="rect">
              <a:avLst/>
            </a:prstGeom>
            <a:noFill/>
            <a:ln w="9525">
              <a:noFill/>
              <a:miter lim="800000"/>
              <a:headEnd/>
              <a:tailEnd/>
            </a:ln>
          </p:spPr>
          <p:txBody>
            <a:bodyPr wrap="none" lIns="0" tIns="0" rIns="0" bIns="0">
              <a:spAutoFit/>
            </a:bodyPr>
            <a:lstStyle/>
            <a:p>
              <a:pPr algn="l">
                <a:spcBef>
                  <a:spcPct val="0"/>
                </a:spcBef>
              </a:pPr>
              <a:r>
                <a:rPr lang="en-GB" sz="1400">
                  <a:solidFill>
                    <a:srgbClr val="FFFF00"/>
                  </a:solidFill>
                </a:rPr>
                <a:t>6</a:t>
              </a:r>
              <a:endParaRPr lang="en-GB" sz="2000"/>
            </a:p>
          </p:txBody>
        </p:sp>
        <p:sp>
          <p:nvSpPr>
            <p:cNvPr id="221" name="Rectangle 221"/>
            <p:cNvSpPr>
              <a:spLocks noChangeArrowheads="1"/>
            </p:cNvSpPr>
            <p:nvPr/>
          </p:nvSpPr>
          <p:spPr bwMode="auto">
            <a:xfrm>
              <a:off x="2861" y="261"/>
              <a:ext cx="62" cy="134"/>
            </a:xfrm>
            <a:prstGeom prst="rect">
              <a:avLst/>
            </a:prstGeom>
            <a:noFill/>
            <a:ln w="9525">
              <a:noFill/>
              <a:miter lim="800000"/>
              <a:headEnd/>
              <a:tailEnd/>
            </a:ln>
          </p:spPr>
          <p:txBody>
            <a:bodyPr wrap="none" lIns="0" tIns="0" rIns="0" bIns="0">
              <a:spAutoFit/>
            </a:bodyPr>
            <a:lstStyle/>
            <a:p>
              <a:pPr algn="l">
                <a:spcBef>
                  <a:spcPct val="0"/>
                </a:spcBef>
              </a:pPr>
              <a:r>
                <a:rPr lang="en-GB" sz="1400">
                  <a:solidFill>
                    <a:srgbClr val="FFFF00"/>
                  </a:solidFill>
                </a:rPr>
                <a:t>8</a:t>
              </a:r>
              <a:endParaRPr lang="en-GB" sz="2000"/>
            </a:p>
          </p:txBody>
        </p:sp>
      </p:grpSp>
      <p:sp>
        <p:nvSpPr>
          <p:cNvPr id="222" name="Text Box 222"/>
          <p:cNvSpPr txBox="1">
            <a:spLocks noChangeArrowheads="1"/>
          </p:cNvSpPr>
          <p:nvPr/>
        </p:nvSpPr>
        <p:spPr bwMode="auto">
          <a:xfrm>
            <a:off x="3111500" y="5549900"/>
            <a:ext cx="1003300" cy="274638"/>
          </a:xfrm>
          <a:prstGeom prst="rect">
            <a:avLst/>
          </a:prstGeom>
          <a:noFill/>
          <a:ln w="9525">
            <a:noFill/>
            <a:miter lim="800000"/>
            <a:headEnd/>
            <a:tailEnd/>
          </a:ln>
        </p:spPr>
        <p:txBody>
          <a:bodyPr>
            <a:spAutoFit/>
          </a:bodyPr>
          <a:lstStyle/>
          <a:p>
            <a:pPr algn="l"/>
            <a:r>
              <a:rPr lang="en-GB" sz="1200">
                <a:solidFill>
                  <a:schemeClr val="bg1"/>
                </a:solidFill>
              </a:rPr>
              <a:t>P&lt;0.001</a:t>
            </a:r>
          </a:p>
        </p:txBody>
      </p:sp>
      <p:sp>
        <p:nvSpPr>
          <p:cNvPr id="2" name="TextBox 1"/>
          <p:cNvSpPr txBox="1"/>
          <p:nvPr/>
        </p:nvSpPr>
        <p:spPr>
          <a:xfrm>
            <a:off x="5986971" y="293965"/>
            <a:ext cx="2764004" cy="369332"/>
          </a:xfrm>
          <a:prstGeom prst="rect">
            <a:avLst/>
          </a:prstGeom>
          <a:noFill/>
        </p:spPr>
        <p:txBody>
          <a:bodyPr wrap="square" rtlCol="0">
            <a:spAutoFit/>
          </a:bodyPr>
          <a:lstStyle/>
          <a:p>
            <a:r>
              <a:rPr lang="en-GB" dirty="0" smtClean="0">
                <a:solidFill>
                  <a:schemeClr val="bg1"/>
                </a:solidFill>
              </a:rPr>
              <a:t>Watson et al. Pain 2006</a:t>
            </a:r>
            <a:endParaRPr lang="en-GB" dirty="0">
              <a:solidFill>
                <a:schemeClr val="bg1"/>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p:cNvSpPr txBox="1">
            <a:spLocks noChangeArrowheads="1"/>
          </p:cNvSpPr>
          <p:nvPr/>
        </p:nvSpPr>
        <p:spPr bwMode="auto">
          <a:xfrm>
            <a:off x="5153238" y="5229225"/>
            <a:ext cx="3960813" cy="738664"/>
          </a:xfrm>
          <a:prstGeom prst="rect">
            <a:avLst/>
          </a:prstGeom>
          <a:noFill/>
          <a:ln w="9525">
            <a:noFill/>
            <a:miter lim="800000"/>
            <a:headEnd/>
            <a:tailEnd/>
          </a:ln>
        </p:spPr>
        <p:txBody>
          <a:bodyPr>
            <a:spAutoFit/>
          </a:bodyPr>
          <a:lstStyle/>
          <a:p>
            <a:pPr>
              <a:defRPr/>
            </a:pPr>
            <a:r>
              <a:rPr lang="en-GB" sz="1400" dirty="0">
                <a:solidFill>
                  <a:srgbClr val="FFFF00"/>
                </a:solidFill>
                <a:latin typeface="+mj-lt"/>
              </a:rPr>
              <a:t>Common areas of activation during  anticipation of reduced pain during placebo conditioning and placebo analgesia </a:t>
            </a:r>
          </a:p>
        </p:txBody>
      </p:sp>
      <p:sp>
        <p:nvSpPr>
          <p:cNvPr id="6" name="TextBox 7"/>
          <p:cNvSpPr txBox="1">
            <a:spLocks noChangeArrowheads="1"/>
          </p:cNvSpPr>
          <p:nvPr/>
        </p:nvSpPr>
        <p:spPr bwMode="auto">
          <a:xfrm>
            <a:off x="1763713" y="260350"/>
            <a:ext cx="5545137" cy="646113"/>
          </a:xfrm>
          <a:prstGeom prst="rect">
            <a:avLst/>
          </a:prstGeom>
          <a:noFill/>
          <a:ln w="9525">
            <a:noFill/>
            <a:miter lim="800000"/>
            <a:headEnd/>
            <a:tailEnd/>
          </a:ln>
        </p:spPr>
        <p:txBody>
          <a:bodyPr>
            <a:spAutoFit/>
          </a:bodyPr>
          <a:lstStyle/>
          <a:p>
            <a:pPr algn="ctr"/>
            <a:r>
              <a:rPr lang="en-GB" sz="3600" dirty="0">
                <a:solidFill>
                  <a:srgbClr val="FFFF00"/>
                </a:solidFill>
              </a:rPr>
              <a:t>Placebo Analgesia</a:t>
            </a:r>
          </a:p>
        </p:txBody>
      </p:sp>
      <p:grpSp>
        <p:nvGrpSpPr>
          <p:cNvPr id="7" name="Group 53"/>
          <p:cNvGrpSpPr>
            <a:grpSpLocks noChangeAspect="1"/>
          </p:cNvGrpSpPr>
          <p:nvPr/>
        </p:nvGrpSpPr>
        <p:grpSpPr bwMode="auto">
          <a:xfrm>
            <a:off x="539750" y="1196975"/>
            <a:ext cx="5829300" cy="3886200"/>
            <a:chOff x="2880" y="1480"/>
            <a:chExt cx="3672" cy="2448"/>
          </a:xfrm>
        </p:grpSpPr>
        <p:sp>
          <p:nvSpPr>
            <p:cNvPr id="8" name="AutoShape 52"/>
            <p:cNvSpPr>
              <a:spLocks noChangeAspect="1" noChangeArrowheads="1" noTextEdit="1"/>
            </p:cNvSpPr>
            <p:nvPr/>
          </p:nvSpPr>
          <p:spPr bwMode="auto">
            <a:xfrm>
              <a:off x="2880" y="1480"/>
              <a:ext cx="3672" cy="2448"/>
            </a:xfrm>
            <a:prstGeom prst="rect">
              <a:avLst/>
            </a:prstGeom>
            <a:noFill/>
            <a:ln w="9525">
              <a:noFill/>
              <a:miter lim="800000"/>
              <a:headEnd/>
              <a:tailEnd/>
            </a:ln>
          </p:spPr>
          <p:txBody>
            <a:bodyPr/>
            <a:lstStyle/>
            <a:p>
              <a:endParaRPr lang="en-GB"/>
            </a:p>
          </p:txBody>
        </p:sp>
        <p:sp>
          <p:nvSpPr>
            <p:cNvPr id="9" name="Rectangle 54"/>
            <p:cNvSpPr>
              <a:spLocks noChangeArrowheads="1"/>
            </p:cNvSpPr>
            <p:nvPr/>
          </p:nvSpPr>
          <p:spPr bwMode="auto">
            <a:xfrm>
              <a:off x="4429" y="2157"/>
              <a:ext cx="191" cy="128"/>
            </a:xfrm>
            <a:prstGeom prst="rect">
              <a:avLst/>
            </a:prstGeom>
            <a:noFill/>
            <a:ln w="9525">
              <a:noFill/>
              <a:miter lim="800000"/>
              <a:headEnd/>
              <a:tailEnd/>
            </a:ln>
          </p:spPr>
          <p:txBody>
            <a:bodyPr wrap="none" lIns="0" tIns="0" rIns="0" bIns="0">
              <a:spAutoFit/>
            </a:bodyPr>
            <a:lstStyle/>
            <a:p>
              <a:r>
                <a:rPr lang="en-US" sz="1200">
                  <a:solidFill>
                    <a:srgbClr val="000000"/>
                  </a:solidFill>
                </a:rPr>
                <a:t>left </a:t>
              </a:r>
              <a:endParaRPr lang="en-US"/>
            </a:p>
          </p:txBody>
        </p:sp>
        <p:sp>
          <p:nvSpPr>
            <p:cNvPr id="10" name="Rectangle 55"/>
            <p:cNvSpPr>
              <a:spLocks noChangeArrowheads="1"/>
            </p:cNvSpPr>
            <p:nvPr/>
          </p:nvSpPr>
          <p:spPr bwMode="auto">
            <a:xfrm>
              <a:off x="4575" y="2157"/>
              <a:ext cx="303" cy="128"/>
            </a:xfrm>
            <a:prstGeom prst="rect">
              <a:avLst/>
            </a:prstGeom>
            <a:noFill/>
            <a:ln w="9525">
              <a:noFill/>
              <a:miter lim="800000"/>
              <a:headEnd/>
              <a:tailEnd/>
            </a:ln>
          </p:spPr>
          <p:txBody>
            <a:bodyPr wrap="none" lIns="0" tIns="0" rIns="0" bIns="0">
              <a:spAutoFit/>
            </a:bodyPr>
            <a:lstStyle/>
            <a:p>
              <a:r>
                <a:rPr lang="en-US" sz="1200">
                  <a:solidFill>
                    <a:srgbClr val="000000"/>
                  </a:solidFill>
                </a:rPr>
                <a:t>aMCC</a:t>
              </a:r>
              <a:endParaRPr lang="en-US"/>
            </a:p>
          </p:txBody>
        </p:sp>
        <p:sp>
          <p:nvSpPr>
            <p:cNvPr id="11" name="Rectangle 56"/>
            <p:cNvSpPr>
              <a:spLocks noChangeArrowheads="1"/>
            </p:cNvSpPr>
            <p:nvPr/>
          </p:nvSpPr>
          <p:spPr bwMode="auto">
            <a:xfrm>
              <a:off x="4831" y="2157"/>
              <a:ext cx="93" cy="128"/>
            </a:xfrm>
            <a:prstGeom prst="rect">
              <a:avLst/>
            </a:prstGeom>
            <a:noFill/>
            <a:ln w="9525">
              <a:noFill/>
              <a:miter lim="800000"/>
              <a:headEnd/>
              <a:tailEnd/>
            </a:ln>
          </p:spPr>
          <p:txBody>
            <a:bodyPr wrap="none" lIns="0" tIns="0" rIns="0" bIns="0">
              <a:spAutoFit/>
            </a:bodyPr>
            <a:lstStyle/>
            <a:p>
              <a:r>
                <a:rPr lang="en-US" sz="1200">
                  <a:solidFill>
                    <a:srgbClr val="000000"/>
                  </a:solidFill>
                </a:rPr>
                <a:t>, </a:t>
              </a:r>
              <a:endParaRPr lang="en-US"/>
            </a:p>
          </p:txBody>
        </p:sp>
        <p:sp>
          <p:nvSpPr>
            <p:cNvPr id="12" name="Rectangle 60"/>
            <p:cNvSpPr>
              <a:spLocks noChangeArrowheads="1"/>
            </p:cNvSpPr>
            <p:nvPr/>
          </p:nvSpPr>
          <p:spPr bwMode="auto">
            <a:xfrm>
              <a:off x="4246" y="3106"/>
              <a:ext cx="319" cy="128"/>
            </a:xfrm>
            <a:prstGeom prst="rect">
              <a:avLst/>
            </a:prstGeom>
            <a:noFill/>
            <a:ln w="9525">
              <a:noFill/>
              <a:miter lim="800000"/>
              <a:headEnd/>
              <a:tailEnd/>
            </a:ln>
          </p:spPr>
          <p:txBody>
            <a:bodyPr wrap="none" lIns="0" tIns="0" rIns="0" bIns="0">
              <a:spAutoFit/>
            </a:bodyPr>
            <a:lstStyle/>
            <a:p>
              <a:r>
                <a:rPr lang="en-US" sz="1200">
                  <a:solidFill>
                    <a:srgbClr val="000000"/>
                  </a:solidFill>
                </a:rPr>
                <a:t>BA 11 </a:t>
              </a:r>
              <a:endParaRPr lang="en-US"/>
            </a:p>
          </p:txBody>
        </p:sp>
        <p:sp>
          <p:nvSpPr>
            <p:cNvPr id="13" name="Rectangle 72"/>
            <p:cNvSpPr>
              <a:spLocks noChangeArrowheads="1"/>
            </p:cNvSpPr>
            <p:nvPr/>
          </p:nvSpPr>
          <p:spPr bwMode="auto">
            <a:xfrm>
              <a:off x="4429" y="1777"/>
              <a:ext cx="444" cy="128"/>
            </a:xfrm>
            <a:prstGeom prst="rect">
              <a:avLst/>
            </a:prstGeom>
            <a:noFill/>
            <a:ln w="9525">
              <a:noFill/>
              <a:miter lim="800000"/>
              <a:headEnd/>
              <a:tailEnd/>
            </a:ln>
          </p:spPr>
          <p:txBody>
            <a:bodyPr wrap="none" lIns="0" tIns="0" rIns="0" bIns="0">
              <a:spAutoFit/>
            </a:bodyPr>
            <a:lstStyle/>
            <a:p>
              <a:r>
                <a:rPr lang="en-US" sz="1200">
                  <a:solidFill>
                    <a:srgbClr val="000000"/>
                  </a:solidFill>
                </a:rPr>
                <a:t>left BA 8, </a:t>
              </a:r>
              <a:endParaRPr lang="en-US"/>
            </a:p>
          </p:txBody>
        </p:sp>
        <p:pic>
          <p:nvPicPr>
            <p:cNvPr id="14" name="Picture 76"/>
            <p:cNvPicPr>
              <a:picLocks noChangeAspect="1" noChangeArrowheads="1"/>
            </p:cNvPicPr>
            <p:nvPr/>
          </p:nvPicPr>
          <p:blipFill>
            <a:blip r:embed="rId2" cstate="print"/>
            <a:srcRect/>
            <a:stretch>
              <a:fillRect/>
            </a:stretch>
          </p:blipFill>
          <p:spPr bwMode="auto">
            <a:xfrm>
              <a:off x="2898" y="1480"/>
              <a:ext cx="1337" cy="1179"/>
            </a:xfrm>
            <a:prstGeom prst="rect">
              <a:avLst/>
            </a:prstGeom>
            <a:noFill/>
            <a:ln w="9525">
              <a:noFill/>
              <a:miter lim="800000"/>
              <a:headEnd/>
              <a:tailEnd/>
            </a:ln>
          </p:spPr>
        </p:pic>
        <p:sp>
          <p:nvSpPr>
            <p:cNvPr id="15" name="Rectangle 77"/>
            <p:cNvSpPr>
              <a:spLocks noChangeArrowheads="1"/>
            </p:cNvSpPr>
            <p:nvPr/>
          </p:nvSpPr>
          <p:spPr bwMode="auto">
            <a:xfrm>
              <a:off x="2927" y="2534"/>
              <a:ext cx="163" cy="133"/>
            </a:xfrm>
            <a:prstGeom prst="rect">
              <a:avLst/>
            </a:prstGeom>
            <a:noFill/>
            <a:ln w="9525">
              <a:noFill/>
              <a:miter lim="800000"/>
              <a:headEnd/>
              <a:tailEnd/>
            </a:ln>
          </p:spPr>
          <p:txBody>
            <a:bodyPr wrap="none" lIns="0" tIns="0" rIns="0" bIns="0">
              <a:spAutoFit/>
            </a:bodyPr>
            <a:lstStyle/>
            <a:p>
              <a:r>
                <a:rPr lang="en-US" sz="1200" b="1">
                  <a:solidFill>
                    <a:srgbClr val="FFFFFF"/>
                  </a:solidFill>
                </a:rPr>
                <a:t>A. </a:t>
              </a:r>
              <a:endParaRPr lang="en-US"/>
            </a:p>
          </p:txBody>
        </p:sp>
        <p:sp>
          <p:nvSpPr>
            <p:cNvPr id="16" name="Rectangle 78"/>
            <p:cNvSpPr>
              <a:spLocks noChangeArrowheads="1"/>
            </p:cNvSpPr>
            <p:nvPr/>
          </p:nvSpPr>
          <p:spPr bwMode="auto">
            <a:xfrm>
              <a:off x="3041" y="2534"/>
              <a:ext cx="568" cy="133"/>
            </a:xfrm>
            <a:prstGeom prst="rect">
              <a:avLst/>
            </a:prstGeom>
            <a:noFill/>
            <a:ln w="9525">
              <a:noFill/>
              <a:miter lim="800000"/>
              <a:headEnd/>
              <a:tailEnd/>
            </a:ln>
          </p:spPr>
          <p:txBody>
            <a:bodyPr wrap="none" lIns="0" tIns="0" rIns="0" bIns="0">
              <a:spAutoFit/>
            </a:bodyPr>
            <a:lstStyle/>
            <a:p>
              <a:r>
                <a:rPr lang="en-US" sz="1200" b="1">
                  <a:solidFill>
                    <a:srgbClr val="FFFFFF"/>
                  </a:solidFill>
                </a:rPr>
                <a:t>Parasagittal</a:t>
              </a:r>
              <a:endParaRPr lang="en-US"/>
            </a:p>
          </p:txBody>
        </p:sp>
        <p:pic>
          <p:nvPicPr>
            <p:cNvPr id="17" name="Picture 79"/>
            <p:cNvPicPr>
              <a:picLocks noChangeAspect="1" noChangeArrowheads="1"/>
            </p:cNvPicPr>
            <p:nvPr/>
          </p:nvPicPr>
          <p:blipFill>
            <a:blip r:embed="rId3" cstate="print"/>
            <a:srcRect/>
            <a:stretch>
              <a:fillRect/>
            </a:stretch>
          </p:blipFill>
          <p:spPr bwMode="auto">
            <a:xfrm>
              <a:off x="2989" y="2696"/>
              <a:ext cx="1101" cy="1216"/>
            </a:xfrm>
            <a:prstGeom prst="rect">
              <a:avLst/>
            </a:prstGeom>
            <a:noFill/>
            <a:ln w="9525">
              <a:noFill/>
              <a:miter lim="800000"/>
              <a:headEnd/>
              <a:tailEnd/>
            </a:ln>
          </p:spPr>
        </p:pic>
        <p:sp>
          <p:nvSpPr>
            <p:cNvPr id="18" name="Rectangle 80"/>
            <p:cNvSpPr>
              <a:spLocks noChangeArrowheads="1"/>
            </p:cNvSpPr>
            <p:nvPr/>
          </p:nvSpPr>
          <p:spPr bwMode="auto">
            <a:xfrm>
              <a:off x="3037" y="2725"/>
              <a:ext cx="130" cy="154"/>
            </a:xfrm>
            <a:prstGeom prst="rect">
              <a:avLst/>
            </a:prstGeom>
            <a:noFill/>
            <a:ln w="9525">
              <a:noFill/>
              <a:miter lim="800000"/>
              <a:headEnd/>
              <a:tailEnd/>
            </a:ln>
          </p:spPr>
          <p:txBody>
            <a:bodyPr wrap="none" lIns="0" tIns="0" rIns="0" bIns="0">
              <a:spAutoFit/>
            </a:bodyPr>
            <a:lstStyle/>
            <a:p>
              <a:r>
                <a:rPr lang="en-US" sz="1300" b="1">
                  <a:solidFill>
                    <a:srgbClr val="FFFFFF"/>
                  </a:solidFill>
                </a:rPr>
                <a:t>R</a:t>
              </a:r>
              <a:endParaRPr lang="en-US"/>
            </a:p>
          </p:txBody>
        </p:sp>
        <p:sp>
          <p:nvSpPr>
            <p:cNvPr id="19" name="Rectangle 81"/>
            <p:cNvSpPr>
              <a:spLocks noChangeArrowheads="1"/>
            </p:cNvSpPr>
            <p:nvPr/>
          </p:nvSpPr>
          <p:spPr bwMode="auto">
            <a:xfrm>
              <a:off x="3000" y="3788"/>
              <a:ext cx="655" cy="133"/>
            </a:xfrm>
            <a:prstGeom prst="rect">
              <a:avLst/>
            </a:prstGeom>
            <a:noFill/>
            <a:ln w="9525">
              <a:noFill/>
              <a:miter lim="800000"/>
              <a:headEnd/>
              <a:tailEnd/>
            </a:ln>
          </p:spPr>
          <p:txBody>
            <a:bodyPr wrap="none" lIns="0" tIns="0" rIns="0" bIns="0">
              <a:spAutoFit/>
            </a:bodyPr>
            <a:lstStyle/>
            <a:p>
              <a:r>
                <a:rPr lang="en-US" sz="1200" b="1">
                  <a:solidFill>
                    <a:srgbClr val="FFFFFF"/>
                  </a:solidFill>
                </a:rPr>
                <a:t>B. Transverse</a:t>
              </a:r>
              <a:endParaRPr lang="en-US"/>
            </a:p>
          </p:txBody>
        </p:sp>
        <p:sp>
          <p:nvSpPr>
            <p:cNvPr id="20" name="Freeform 82"/>
            <p:cNvSpPr>
              <a:spLocks noEditPoints="1"/>
            </p:cNvSpPr>
            <p:nvPr/>
          </p:nvSpPr>
          <p:spPr bwMode="auto">
            <a:xfrm>
              <a:off x="3649" y="2989"/>
              <a:ext cx="588" cy="170"/>
            </a:xfrm>
            <a:custGeom>
              <a:avLst/>
              <a:gdLst>
                <a:gd name="T0" fmla="*/ 585 w 588"/>
                <a:gd name="T1" fmla="*/ 170 h 170"/>
                <a:gd name="T2" fmla="*/ 33 w 588"/>
                <a:gd name="T3" fmla="*/ 27 h 170"/>
                <a:gd name="T4" fmla="*/ 37 w 588"/>
                <a:gd name="T5" fmla="*/ 12 h 170"/>
                <a:gd name="T6" fmla="*/ 588 w 588"/>
                <a:gd name="T7" fmla="*/ 155 h 170"/>
                <a:gd name="T8" fmla="*/ 585 w 588"/>
                <a:gd name="T9" fmla="*/ 170 h 170"/>
                <a:gd name="T10" fmla="*/ 37 w 588"/>
                <a:gd name="T11" fmla="*/ 44 h 170"/>
                <a:gd name="T12" fmla="*/ 0 w 588"/>
                <a:gd name="T13" fmla="*/ 11 h 170"/>
                <a:gd name="T14" fmla="*/ 47 w 588"/>
                <a:gd name="T15" fmla="*/ 0 h 170"/>
                <a:gd name="T16" fmla="*/ 37 w 588"/>
                <a:gd name="T17" fmla="*/ 44 h 1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8"/>
                <a:gd name="T28" fmla="*/ 0 h 170"/>
                <a:gd name="T29" fmla="*/ 588 w 588"/>
                <a:gd name="T30" fmla="*/ 170 h 17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8" h="170">
                  <a:moveTo>
                    <a:pt x="585" y="170"/>
                  </a:moveTo>
                  <a:lnTo>
                    <a:pt x="33" y="27"/>
                  </a:lnTo>
                  <a:lnTo>
                    <a:pt x="37" y="12"/>
                  </a:lnTo>
                  <a:lnTo>
                    <a:pt x="588" y="155"/>
                  </a:lnTo>
                  <a:lnTo>
                    <a:pt x="585" y="170"/>
                  </a:lnTo>
                  <a:close/>
                  <a:moveTo>
                    <a:pt x="37" y="44"/>
                  </a:moveTo>
                  <a:lnTo>
                    <a:pt x="0" y="11"/>
                  </a:lnTo>
                  <a:lnTo>
                    <a:pt x="47" y="0"/>
                  </a:lnTo>
                  <a:lnTo>
                    <a:pt x="37" y="44"/>
                  </a:lnTo>
                  <a:close/>
                </a:path>
              </a:pathLst>
            </a:custGeom>
            <a:solidFill>
              <a:srgbClr val="000000"/>
            </a:solidFill>
            <a:ln w="1588" cap="flat">
              <a:solidFill>
                <a:srgbClr val="000000"/>
              </a:solidFill>
              <a:prstDash val="solid"/>
              <a:bevel/>
              <a:headEnd/>
              <a:tailEnd/>
            </a:ln>
          </p:spPr>
          <p:txBody>
            <a:bodyPr/>
            <a:lstStyle/>
            <a:p>
              <a:endParaRPr lang="en-GB"/>
            </a:p>
          </p:txBody>
        </p:sp>
        <p:sp>
          <p:nvSpPr>
            <p:cNvPr id="21" name="Freeform 83"/>
            <p:cNvSpPr>
              <a:spLocks noEditPoints="1"/>
            </p:cNvSpPr>
            <p:nvPr/>
          </p:nvSpPr>
          <p:spPr bwMode="auto">
            <a:xfrm>
              <a:off x="3979" y="1814"/>
              <a:ext cx="442" cy="166"/>
            </a:xfrm>
            <a:custGeom>
              <a:avLst/>
              <a:gdLst>
                <a:gd name="T0" fmla="*/ 442 w 442"/>
                <a:gd name="T1" fmla="*/ 15 h 166"/>
                <a:gd name="T2" fmla="*/ 37 w 442"/>
                <a:gd name="T3" fmla="*/ 154 h 166"/>
                <a:gd name="T4" fmla="*/ 32 w 442"/>
                <a:gd name="T5" fmla="*/ 140 h 166"/>
                <a:gd name="T6" fmla="*/ 438 w 442"/>
                <a:gd name="T7" fmla="*/ 0 h 166"/>
                <a:gd name="T8" fmla="*/ 442 w 442"/>
                <a:gd name="T9" fmla="*/ 15 h 166"/>
                <a:gd name="T10" fmla="*/ 48 w 442"/>
                <a:gd name="T11" fmla="*/ 166 h 166"/>
                <a:gd name="T12" fmla="*/ 0 w 442"/>
                <a:gd name="T13" fmla="*/ 159 h 166"/>
                <a:gd name="T14" fmla="*/ 35 w 442"/>
                <a:gd name="T15" fmla="*/ 123 h 166"/>
                <a:gd name="T16" fmla="*/ 48 w 442"/>
                <a:gd name="T17" fmla="*/ 166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2"/>
                <a:gd name="T28" fmla="*/ 0 h 166"/>
                <a:gd name="T29" fmla="*/ 442 w 442"/>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2" h="166">
                  <a:moveTo>
                    <a:pt x="442" y="15"/>
                  </a:moveTo>
                  <a:lnTo>
                    <a:pt x="37" y="154"/>
                  </a:lnTo>
                  <a:lnTo>
                    <a:pt x="32" y="140"/>
                  </a:lnTo>
                  <a:lnTo>
                    <a:pt x="438" y="0"/>
                  </a:lnTo>
                  <a:lnTo>
                    <a:pt x="442" y="15"/>
                  </a:lnTo>
                  <a:close/>
                  <a:moveTo>
                    <a:pt x="48" y="166"/>
                  </a:moveTo>
                  <a:lnTo>
                    <a:pt x="0" y="159"/>
                  </a:lnTo>
                  <a:lnTo>
                    <a:pt x="35" y="123"/>
                  </a:lnTo>
                  <a:lnTo>
                    <a:pt x="48" y="166"/>
                  </a:lnTo>
                  <a:close/>
                </a:path>
              </a:pathLst>
            </a:custGeom>
            <a:solidFill>
              <a:srgbClr val="000000"/>
            </a:solidFill>
            <a:ln w="1588" cap="flat">
              <a:solidFill>
                <a:srgbClr val="000000"/>
              </a:solidFill>
              <a:prstDash val="solid"/>
              <a:bevel/>
              <a:headEnd/>
              <a:tailEnd/>
            </a:ln>
          </p:spPr>
          <p:txBody>
            <a:bodyPr/>
            <a:lstStyle/>
            <a:p>
              <a:endParaRPr lang="en-GB"/>
            </a:p>
          </p:txBody>
        </p:sp>
        <p:sp>
          <p:nvSpPr>
            <p:cNvPr id="22" name="Freeform 84"/>
            <p:cNvSpPr>
              <a:spLocks noEditPoints="1"/>
            </p:cNvSpPr>
            <p:nvPr/>
          </p:nvSpPr>
          <p:spPr bwMode="auto">
            <a:xfrm>
              <a:off x="3906" y="2040"/>
              <a:ext cx="515" cy="168"/>
            </a:xfrm>
            <a:custGeom>
              <a:avLst/>
              <a:gdLst>
                <a:gd name="T0" fmla="*/ 511 w 515"/>
                <a:gd name="T1" fmla="*/ 168 h 168"/>
                <a:gd name="T2" fmla="*/ 33 w 515"/>
                <a:gd name="T3" fmla="*/ 27 h 168"/>
                <a:gd name="T4" fmla="*/ 37 w 515"/>
                <a:gd name="T5" fmla="*/ 12 h 168"/>
                <a:gd name="T6" fmla="*/ 515 w 515"/>
                <a:gd name="T7" fmla="*/ 154 h 168"/>
                <a:gd name="T8" fmla="*/ 511 w 515"/>
                <a:gd name="T9" fmla="*/ 168 h 168"/>
                <a:gd name="T10" fmla="*/ 36 w 515"/>
                <a:gd name="T11" fmla="*/ 44 h 168"/>
                <a:gd name="T12" fmla="*/ 0 w 515"/>
                <a:gd name="T13" fmla="*/ 9 h 168"/>
                <a:gd name="T14" fmla="*/ 48 w 515"/>
                <a:gd name="T15" fmla="*/ 0 h 168"/>
                <a:gd name="T16" fmla="*/ 36 w 515"/>
                <a:gd name="T17" fmla="*/ 44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5"/>
                <a:gd name="T28" fmla="*/ 0 h 168"/>
                <a:gd name="T29" fmla="*/ 515 w 51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5" h="168">
                  <a:moveTo>
                    <a:pt x="511" y="168"/>
                  </a:moveTo>
                  <a:lnTo>
                    <a:pt x="33" y="27"/>
                  </a:lnTo>
                  <a:lnTo>
                    <a:pt x="37" y="12"/>
                  </a:lnTo>
                  <a:lnTo>
                    <a:pt x="515" y="154"/>
                  </a:lnTo>
                  <a:lnTo>
                    <a:pt x="511" y="168"/>
                  </a:lnTo>
                  <a:close/>
                  <a:moveTo>
                    <a:pt x="36" y="44"/>
                  </a:moveTo>
                  <a:lnTo>
                    <a:pt x="0" y="9"/>
                  </a:lnTo>
                  <a:lnTo>
                    <a:pt x="48" y="0"/>
                  </a:lnTo>
                  <a:lnTo>
                    <a:pt x="36" y="44"/>
                  </a:lnTo>
                  <a:close/>
                </a:path>
              </a:pathLst>
            </a:custGeom>
            <a:solidFill>
              <a:srgbClr val="000000"/>
            </a:solidFill>
            <a:ln w="1588" cap="flat">
              <a:solidFill>
                <a:srgbClr val="000000"/>
              </a:solidFill>
              <a:prstDash val="solid"/>
              <a:bevel/>
              <a:headEnd/>
              <a:tailEnd/>
            </a:ln>
          </p:spPr>
          <p:txBody>
            <a:bodyPr/>
            <a:lstStyle/>
            <a:p>
              <a:endParaRPr lang="en-GB"/>
            </a:p>
          </p:txBody>
        </p:sp>
        <p:sp>
          <p:nvSpPr>
            <p:cNvPr id="23" name="Rectangle 85"/>
            <p:cNvSpPr>
              <a:spLocks noChangeArrowheads="1"/>
            </p:cNvSpPr>
            <p:nvPr/>
          </p:nvSpPr>
          <p:spPr bwMode="auto">
            <a:xfrm>
              <a:off x="4446" y="2157"/>
              <a:ext cx="157" cy="116"/>
            </a:xfrm>
            <a:prstGeom prst="rect">
              <a:avLst/>
            </a:prstGeom>
            <a:noFill/>
            <a:ln w="9525">
              <a:noFill/>
              <a:miter lim="800000"/>
              <a:headEnd/>
              <a:tailEnd/>
            </a:ln>
          </p:spPr>
          <p:txBody>
            <a:bodyPr wrap="none" lIns="0" tIns="0" rIns="0" bIns="0">
              <a:spAutoFit/>
            </a:bodyPr>
            <a:lstStyle/>
            <a:p>
              <a:r>
                <a:rPr lang="en-US" sz="1200" dirty="0">
                  <a:solidFill>
                    <a:srgbClr val="FFFF00"/>
                  </a:solidFill>
                </a:rPr>
                <a:t>left </a:t>
              </a:r>
              <a:endParaRPr lang="en-US" dirty="0">
                <a:solidFill>
                  <a:srgbClr val="FFFF00"/>
                </a:solidFill>
              </a:endParaRPr>
            </a:p>
          </p:txBody>
        </p:sp>
        <p:sp>
          <p:nvSpPr>
            <p:cNvPr id="24" name="Rectangle 86"/>
            <p:cNvSpPr>
              <a:spLocks noChangeArrowheads="1"/>
            </p:cNvSpPr>
            <p:nvPr/>
          </p:nvSpPr>
          <p:spPr bwMode="auto">
            <a:xfrm>
              <a:off x="4590" y="2157"/>
              <a:ext cx="274" cy="116"/>
            </a:xfrm>
            <a:prstGeom prst="rect">
              <a:avLst/>
            </a:prstGeom>
            <a:noFill/>
            <a:ln w="9525">
              <a:noFill/>
              <a:miter lim="800000"/>
              <a:headEnd/>
              <a:tailEnd/>
            </a:ln>
          </p:spPr>
          <p:txBody>
            <a:bodyPr wrap="none" lIns="0" tIns="0" rIns="0" bIns="0">
              <a:spAutoFit/>
            </a:bodyPr>
            <a:lstStyle/>
            <a:p>
              <a:r>
                <a:rPr lang="en-US" sz="1200" dirty="0" err="1">
                  <a:solidFill>
                    <a:srgbClr val="FFFF00"/>
                  </a:solidFill>
                </a:rPr>
                <a:t>aMCC</a:t>
              </a:r>
              <a:endParaRPr lang="en-US" dirty="0">
                <a:solidFill>
                  <a:srgbClr val="FFFF00"/>
                </a:solidFill>
              </a:endParaRPr>
            </a:p>
          </p:txBody>
        </p:sp>
        <p:sp>
          <p:nvSpPr>
            <p:cNvPr id="25" name="Rectangle 87"/>
            <p:cNvSpPr>
              <a:spLocks noChangeArrowheads="1"/>
            </p:cNvSpPr>
            <p:nvPr/>
          </p:nvSpPr>
          <p:spPr bwMode="auto">
            <a:xfrm>
              <a:off x="4831" y="2157"/>
              <a:ext cx="93" cy="128"/>
            </a:xfrm>
            <a:prstGeom prst="rect">
              <a:avLst/>
            </a:prstGeom>
            <a:noFill/>
            <a:ln w="9525">
              <a:noFill/>
              <a:miter lim="800000"/>
              <a:headEnd/>
              <a:tailEnd/>
            </a:ln>
          </p:spPr>
          <p:txBody>
            <a:bodyPr wrap="none" lIns="0" tIns="0" rIns="0" bIns="0">
              <a:spAutoFit/>
            </a:bodyPr>
            <a:lstStyle/>
            <a:p>
              <a:r>
                <a:rPr lang="en-US" sz="1200">
                  <a:solidFill>
                    <a:srgbClr val="000000"/>
                  </a:solidFill>
                </a:rPr>
                <a:t>, </a:t>
              </a:r>
              <a:endParaRPr lang="en-US"/>
            </a:p>
          </p:txBody>
        </p:sp>
        <p:sp>
          <p:nvSpPr>
            <p:cNvPr id="26" name="Rectangle 91"/>
            <p:cNvSpPr>
              <a:spLocks noChangeArrowheads="1"/>
            </p:cNvSpPr>
            <p:nvPr/>
          </p:nvSpPr>
          <p:spPr bwMode="auto">
            <a:xfrm>
              <a:off x="4266" y="3106"/>
              <a:ext cx="278" cy="116"/>
            </a:xfrm>
            <a:prstGeom prst="rect">
              <a:avLst/>
            </a:prstGeom>
            <a:noFill/>
            <a:ln w="9525">
              <a:noFill/>
              <a:miter lim="800000"/>
              <a:headEnd/>
              <a:tailEnd/>
            </a:ln>
          </p:spPr>
          <p:txBody>
            <a:bodyPr wrap="none" lIns="0" tIns="0" rIns="0" bIns="0">
              <a:spAutoFit/>
            </a:bodyPr>
            <a:lstStyle/>
            <a:p>
              <a:r>
                <a:rPr lang="en-US" sz="1200" dirty="0">
                  <a:solidFill>
                    <a:srgbClr val="FFFF00"/>
                  </a:solidFill>
                </a:rPr>
                <a:t>BA 11 </a:t>
              </a:r>
              <a:endParaRPr lang="en-US" dirty="0">
                <a:solidFill>
                  <a:srgbClr val="FFFF00"/>
                </a:solidFill>
              </a:endParaRPr>
            </a:p>
          </p:txBody>
        </p:sp>
        <p:sp>
          <p:nvSpPr>
            <p:cNvPr id="27" name="Rectangle 103"/>
            <p:cNvSpPr>
              <a:spLocks noChangeArrowheads="1"/>
            </p:cNvSpPr>
            <p:nvPr/>
          </p:nvSpPr>
          <p:spPr bwMode="auto">
            <a:xfrm>
              <a:off x="4443" y="1777"/>
              <a:ext cx="416" cy="116"/>
            </a:xfrm>
            <a:prstGeom prst="rect">
              <a:avLst/>
            </a:prstGeom>
            <a:noFill/>
            <a:ln w="9525">
              <a:noFill/>
              <a:miter lim="800000"/>
              <a:headEnd/>
              <a:tailEnd/>
            </a:ln>
          </p:spPr>
          <p:txBody>
            <a:bodyPr wrap="none" lIns="0" tIns="0" rIns="0" bIns="0">
              <a:spAutoFit/>
            </a:bodyPr>
            <a:lstStyle/>
            <a:p>
              <a:r>
                <a:rPr lang="en-US" sz="1200" dirty="0">
                  <a:solidFill>
                    <a:srgbClr val="FFFF00"/>
                  </a:solidFill>
                </a:rPr>
                <a:t>left BA 8, </a:t>
              </a:r>
              <a:endParaRPr lang="en-US" dirty="0">
                <a:solidFill>
                  <a:srgbClr val="FFFF00"/>
                </a:solidFill>
              </a:endParaRPr>
            </a:p>
          </p:txBody>
        </p:sp>
        <p:pic>
          <p:nvPicPr>
            <p:cNvPr id="28" name="Picture 107"/>
            <p:cNvPicPr>
              <a:picLocks noChangeAspect="1" noChangeArrowheads="1"/>
            </p:cNvPicPr>
            <p:nvPr/>
          </p:nvPicPr>
          <p:blipFill>
            <a:blip r:embed="rId2" cstate="print"/>
            <a:srcRect/>
            <a:stretch>
              <a:fillRect/>
            </a:stretch>
          </p:blipFill>
          <p:spPr bwMode="auto">
            <a:xfrm>
              <a:off x="2898" y="1480"/>
              <a:ext cx="1337" cy="1179"/>
            </a:xfrm>
            <a:prstGeom prst="rect">
              <a:avLst/>
            </a:prstGeom>
            <a:noFill/>
            <a:ln w="9525">
              <a:noFill/>
              <a:miter lim="800000"/>
              <a:headEnd/>
              <a:tailEnd/>
            </a:ln>
          </p:spPr>
        </p:pic>
        <p:sp>
          <p:nvSpPr>
            <p:cNvPr id="29" name="Rectangle 108"/>
            <p:cNvSpPr>
              <a:spLocks noChangeArrowheads="1"/>
            </p:cNvSpPr>
            <p:nvPr/>
          </p:nvSpPr>
          <p:spPr bwMode="auto">
            <a:xfrm>
              <a:off x="2927" y="2534"/>
              <a:ext cx="163" cy="133"/>
            </a:xfrm>
            <a:prstGeom prst="rect">
              <a:avLst/>
            </a:prstGeom>
            <a:noFill/>
            <a:ln w="9525">
              <a:noFill/>
              <a:miter lim="800000"/>
              <a:headEnd/>
              <a:tailEnd/>
            </a:ln>
          </p:spPr>
          <p:txBody>
            <a:bodyPr wrap="none" lIns="0" tIns="0" rIns="0" bIns="0">
              <a:spAutoFit/>
            </a:bodyPr>
            <a:lstStyle/>
            <a:p>
              <a:r>
                <a:rPr lang="en-US" sz="1200" b="1">
                  <a:solidFill>
                    <a:srgbClr val="FFFFFF"/>
                  </a:solidFill>
                </a:rPr>
                <a:t>A. </a:t>
              </a:r>
              <a:endParaRPr lang="en-US"/>
            </a:p>
          </p:txBody>
        </p:sp>
        <p:sp>
          <p:nvSpPr>
            <p:cNvPr id="30" name="Rectangle 109"/>
            <p:cNvSpPr>
              <a:spLocks noChangeArrowheads="1"/>
            </p:cNvSpPr>
            <p:nvPr/>
          </p:nvSpPr>
          <p:spPr bwMode="auto">
            <a:xfrm>
              <a:off x="3041" y="2534"/>
              <a:ext cx="568" cy="133"/>
            </a:xfrm>
            <a:prstGeom prst="rect">
              <a:avLst/>
            </a:prstGeom>
            <a:noFill/>
            <a:ln w="9525">
              <a:noFill/>
              <a:miter lim="800000"/>
              <a:headEnd/>
              <a:tailEnd/>
            </a:ln>
          </p:spPr>
          <p:txBody>
            <a:bodyPr wrap="none" lIns="0" tIns="0" rIns="0" bIns="0">
              <a:spAutoFit/>
            </a:bodyPr>
            <a:lstStyle/>
            <a:p>
              <a:r>
                <a:rPr lang="en-US" sz="1200" b="1">
                  <a:solidFill>
                    <a:srgbClr val="FFFFFF"/>
                  </a:solidFill>
                </a:rPr>
                <a:t>Parasagittal</a:t>
              </a:r>
              <a:endParaRPr lang="en-US"/>
            </a:p>
          </p:txBody>
        </p:sp>
        <p:pic>
          <p:nvPicPr>
            <p:cNvPr id="31" name="Picture 110"/>
            <p:cNvPicPr>
              <a:picLocks noChangeAspect="1" noChangeArrowheads="1"/>
            </p:cNvPicPr>
            <p:nvPr/>
          </p:nvPicPr>
          <p:blipFill>
            <a:blip r:embed="rId3" cstate="print"/>
            <a:srcRect/>
            <a:stretch>
              <a:fillRect/>
            </a:stretch>
          </p:blipFill>
          <p:spPr bwMode="auto">
            <a:xfrm>
              <a:off x="2989" y="2696"/>
              <a:ext cx="1101" cy="1216"/>
            </a:xfrm>
            <a:prstGeom prst="rect">
              <a:avLst/>
            </a:prstGeom>
            <a:solidFill>
              <a:srgbClr val="FFFF00"/>
            </a:solidFill>
            <a:ln w="9525">
              <a:noFill/>
              <a:miter lim="800000"/>
              <a:headEnd/>
              <a:tailEnd/>
            </a:ln>
          </p:spPr>
        </p:pic>
        <p:sp>
          <p:nvSpPr>
            <p:cNvPr id="32" name="Rectangle 111"/>
            <p:cNvSpPr>
              <a:spLocks noChangeArrowheads="1"/>
            </p:cNvSpPr>
            <p:nvPr/>
          </p:nvSpPr>
          <p:spPr bwMode="auto">
            <a:xfrm>
              <a:off x="3037" y="2725"/>
              <a:ext cx="130" cy="154"/>
            </a:xfrm>
            <a:prstGeom prst="rect">
              <a:avLst/>
            </a:prstGeom>
            <a:noFill/>
            <a:ln w="9525">
              <a:noFill/>
              <a:miter lim="800000"/>
              <a:headEnd/>
              <a:tailEnd/>
            </a:ln>
          </p:spPr>
          <p:txBody>
            <a:bodyPr wrap="none" lIns="0" tIns="0" rIns="0" bIns="0">
              <a:spAutoFit/>
            </a:bodyPr>
            <a:lstStyle/>
            <a:p>
              <a:r>
                <a:rPr lang="en-US" sz="1300" b="1">
                  <a:solidFill>
                    <a:srgbClr val="FFFFFF"/>
                  </a:solidFill>
                </a:rPr>
                <a:t>R</a:t>
              </a:r>
              <a:endParaRPr lang="en-US"/>
            </a:p>
          </p:txBody>
        </p:sp>
        <p:sp>
          <p:nvSpPr>
            <p:cNvPr id="33" name="Rectangle 112"/>
            <p:cNvSpPr>
              <a:spLocks noChangeArrowheads="1"/>
            </p:cNvSpPr>
            <p:nvPr/>
          </p:nvSpPr>
          <p:spPr bwMode="auto">
            <a:xfrm>
              <a:off x="3000" y="3788"/>
              <a:ext cx="655" cy="133"/>
            </a:xfrm>
            <a:prstGeom prst="rect">
              <a:avLst/>
            </a:prstGeom>
            <a:noFill/>
            <a:ln w="9525">
              <a:noFill/>
              <a:miter lim="800000"/>
              <a:headEnd/>
              <a:tailEnd/>
            </a:ln>
          </p:spPr>
          <p:txBody>
            <a:bodyPr wrap="none" lIns="0" tIns="0" rIns="0" bIns="0">
              <a:spAutoFit/>
            </a:bodyPr>
            <a:lstStyle/>
            <a:p>
              <a:r>
                <a:rPr lang="en-US" sz="1200" b="1">
                  <a:solidFill>
                    <a:srgbClr val="FFFFFF"/>
                  </a:solidFill>
                </a:rPr>
                <a:t>B. Transverse</a:t>
              </a:r>
              <a:endParaRPr lang="en-US"/>
            </a:p>
          </p:txBody>
        </p:sp>
        <p:sp>
          <p:nvSpPr>
            <p:cNvPr id="34" name="Freeform 113"/>
            <p:cNvSpPr>
              <a:spLocks noEditPoints="1"/>
            </p:cNvSpPr>
            <p:nvPr/>
          </p:nvSpPr>
          <p:spPr bwMode="auto">
            <a:xfrm>
              <a:off x="3649" y="2989"/>
              <a:ext cx="588" cy="170"/>
            </a:xfrm>
            <a:custGeom>
              <a:avLst/>
              <a:gdLst>
                <a:gd name="T0" fmla="*/ 585 w 588"/>
                <a:gd name="T1" fmla="*/ 170 h 170"/>
                <a:gd name="T2" fmla="*/ 33 w 588"/>
                <a:gd name="T3" fmla="*/ 27 h 170"/>
                <a:gd name="T4" fmla="*/ 37 w 588"/>
                <a:gd name="T5" fmla="*/ 12 h 170"/>
                <a:gd name="T6" fmla="*/ 588 w 588"/>
                <a:gd name="T7" fmla="*/ 155 h 170"/>
                <a:gd name="T8" fmla="*/ 585 w 588"/>
                <a:gd name="T9" fmla="*/ 170 h 170"/>
                <a:gd name="T10" fmla="*/ 37 w 588"/>
                <a:gd name="T11" fmla="*/ 44 h 170"/>
                <a:gd name="T12" fmla="*/ 0 w 588"/>
                <a:gd name="T13" fmla="*/ 11 h 170"/>
                <a:gd name="T14" fmla="*/ 47 w 588"/>
                <a:gd name="T15" fmla="*/ 0 h 170"/>
                <a:gd name="T16" fmla="*/ 37 w 588"/>
                <a:gd name="T17" fmla="*/ 44 h 1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8"/>
                <a:gd name="T28" fmla="*/ 0 h 170"/>
                <a:gd name="T29" fmla="*/ 588 w 588"/>
                <a:gd name="T30" fmla="*/ 170 h 17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8" h="170">
                  <a:moveTo>
                    <a:pt x="585" y="170"/>
                  </a:moveTo>
                  <a:lnTo>
                    <a:pt x="33" y="27"/>
                  </a:lnTo>
                  <a:lnTo>
                    <a:pt x="37" y="12"/>
                  </a:lnTo>
                  <a:lnTo>
                    <a:pt x="588" y="155"/>
                  </a:lnTo>
                  <a:lnTo>
                    <a:pt x="585" y="170"/>
                  </a:lnTo>
                  <a:close/>
                  <a:moveTo>
                    <a:pt x="37" y="44"/>
                  </a:moveTo>
                  <a:lnTo>
                    <a:pt x="0" y="11"/>
                  </a:lnTo>
                  <a:lnTo>
                    <a:pt x="47" y="0"/>
                  </a:lnTo>
                  <a:lnTo>
                    <a:pt x="37" y="44"/>
                  </a:lnTo>
                  <a:close/>
                </a:path>
              </a:pathLst>
            </a:custGeom>
            <a:solidFill>
              <a:srgbClr val="FFFF00"/>
            </a:solidFill>
            <a:ln w="1588" cap="flat">
              <a:solidFill>
                <a:srgbClr val="000000"/>
              </a:solidFill>
              <a:prstDash val="solid"/>
              <a:bevel/>
              <a:headEnd/>
              <a:tailEnd/>
            </a:ln>
          </p:spPr>
          <p:txBody>
            <a:bodyPr/>
            <a:lstStyle/>
            <a:p>
              <a:endParaRPr lang="en-GB"/>
            </a:p>
          </p:txBody>
        </p:sp>
        <p:sp>
          <p:nvSpPr>
            <p:cNvPr id="35" name="Freeform 114"/>
            <p:cNvSpPr>
              <a:spLocks noEditPoints="1"/>
            </p:cNvSpPr>
            <p:nvPr/>
          </p:nvSpPr>
          <p:spPr bwMode="auto">
            <a:xfrm>
              <a:off x="3979" y="1814"/>
              <a:ext cx="442" cy="166"/>
            </a:xfrm>
            <a:custGeom>
              <a:avLst/>
              <a:gdLst>
                <a:gd name="T0" fmla="*/ 442 w 442"/>
                <a:gd name="T1" fmla="*/ 15 h 166"/>
                <a:gd name="T2" fmla="*/ 37 w 442"/>
                <a:gd name="T3" fmla="*/ 154 h 166"/>
                <a:gd name="T4" fmla="*/ 32 w 442"/>
                <a:gd name="T5" fmla="*/ 140 h 166"/>
                <a:gd name="T6" fmla="*/ 438 w 442"/>
                <a:gd name="T7" fmla="*/ 0 h 166"/>
                <a:gd name="T8" fmla="*/ 442 w 442"/>
                <a:gd name="T9" fmla="*/ 15 h 166"/>
                <a:gd name="T10" fmla="*/ 48 w 442"/>
                <a:gd name="T11" fmla="*/ 166 h 166"/>
                <a:gd name="T12" fmla="*/ 0 w 442"/>
                <a:gd name="T13" fmla="*/ 159 h 166"/>
                <a:gd name="T14" fmla="*/ 35 w 442"/>
                <a:gd name="T15" fmla="*/ 123 h 166"/>
                <a:gd name="T16" fmla="*/ 48 w 442"/>
                <a:gd name="T17" fmla="*/ 166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2"/>
                <a:gd name="T28" fmla="*/ 0 h 166"/>
                <a:gd name="T29" fmla="*/ 442 w 442"/>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2" h="166">
                  <a:moveTo>
                    <a:pt x="442" y="15"/>
                  </a:moveTo>
                  <a:lnTo>
                    <a:pt x="37" y="154"/>
                  </a:lnTo>
                  <a:lnTo>
                    <a:pt x="32" y="140"/>
                  </a:lnTo>
                  <a:lnTo>
                    <a:pt x="438" y="0"/>
                  </a:lnTo>
                  <a:lnTo>
                    <a:pt x="442" y="15"/>
                  </a:lnTo>
                  <a:close/>
                  <a:moveTo>
                    <a:pt x="48" y="166"/>
                  </a:moveTo>
                  <a:lnTo>
                    <a:pt x="0" y="159"/>
                  </a:lnTo>
                  <a:lnTo>
                    <a:pt x="35" y="123"/>
                  </a:lnTo>
                  <a:lnTo>
                    <a:pt x="48" y="166"/>
                  </a:lnTo>
                  <a:close/>
                </a:path>
              </a:pathLst>
            </a:custGeom>
            <a:solidFill>
              <a:srgbClr val="FFFF00"/>
            </a:solidFill>
            <a:ln w="1588" cap="flat">
              <a:solidFill>
                <a:srgbClr val="000000"/>
              </a:solidFill>
              <a:prstDash val="solid"/>
              <a:bevel/>
              <a:headEnd/>
              <a:tailEnd/>
            </a:ln>
          </p:spPr>
          <p:txBody>
            <a:bodyPr/>
            <a:lstStyle/>
            <a:p>
              <a:endParaRPr lang="en-GB"/>
            </a:p>
          </p:txBody>
        </p:sp>
        <p:sp>
          <p:nvSpPr>
            <p:cNvPr id="36" name="Freeform 115"/>
            <p:cNvSpPr>
              <a:spLocks noEditPoints="1"/>
            </p:cNvSpPr>
            <p:nvPr/>
          </p:nvSpPr>
          <p:spPr bwMode="auto">
            <a:xfrm>
              <a:off x="3906" y="2040"/>
              <a:ext cx="515" cy="168"/>
            </a:xfrm>
            <a:custGeom>
              <a:avLst/>
              <a:gdLst>
                <a:gd name="T0" fmla="*/ 511 w 515"/>
                <a:gd name="T1" fmla="*/ 168 h 168"/>
                <a:gd name="T2" fmla="*/ 33 w 515"/>
                <a:gd name="T3" fmla="*/ 27 h 168"/>
                <a:gd name="T4" fmla="*/ 37 w 515"/>
                <a:gd name="T5" fmla="*/ 12 h 168"/>
                <a:gd name="T6" fmla="*/ 515 w 515"/>
                <a:gd name="T7" fmla="*/ 154 h 168"/>
                <a:gd name="T8" fmla="*/ 511 w 515"/>
                <a:gd name="T9" fmla="*/ 168 h 168"/>
                <a:gd name="T10" fmla="*/ 36 w 515"/>
                <a:gd name="T11" fmla="*/ 44 h 168"/>
                <a:gd name="T12" fmla="*/ 0 w 515"/>
                <a:gd name="T13" fmla="*/ 9 h 168"/>
                <a:gd name="T14" fmla="*/ 48 w 515"/>
                <a:gd name="T15" fmla="*/ 0 h 168"/>
                <a:gd name="T16" fmla="*/ 36 w 515"/>
                <a:gd name="T17" fmla="*/ 44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5"/>
                <a:gd name="T28" fmla="*/ 0 h 168"/>
                <a:gd name="T29" fmla="*/ 515 w 515"/>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5" h="168">
                  <a:moveTo>
                    <a:pt x="511" y="168"/>
                  </a:moveTo>
                  <a:lnTo>
                    <a:pt x="33" y="27"/>
                  </a:lnTo>
                  <a:lnTo>
                    <a:pt x="37" y="12"/>
                  </a:lnTo>
                  <a:lnTo>
                    <a:pt x="515" y="154"/>
                  </a:lnTo>
                  <a:lnTo>
                    <a:pt x="511" y="168"/>
                  </a:lnTo>
                  <a:close/>
                  <a:moveTo>
                    <a:pt x="36" y="44"/>
                  </a:moveTo>
                  <a:lnTo>
                    <a:pt x="0" y="9"/>
                  </a:lnTo>
                  <a:lnTo>
                    <a:pt x="48" y="0"/>
                  </a:lnTo>
                  <a:lnTo>
                    <a:pt x="36" y="44"/>
                  </a:lnTo>
                  <a:close/>
                </a:path>
              </a:pathLst>
            </a:custGeom>
            <a:solidFill>
              <a:srgbClr val="FFFF00"/>
            </a:solidFill>
            <a:ln w="1588" cap="flat">
              <a:solidFill>
                <a:srgbClr val="000000"/>
              </a:solidFill>
              <a:prstDash val="solid"/>
              <a:bevel/>
              <a:headEnd/>
              <a:tailEnd/>
            </a:ln>
          </p:spPr>
          <p:txBody>
            <a:bodyPr/>
            <a:lstStyle/>
            <a:p>
              <a:endParaRPr lang="en-GB"/>
            </a:p>
          </p:txBody>
        </p:sp>
      </p:grpSp>
      <p:sp>
        <p:nvSpPr>
          <p:cNvPr id="37" name="TextBox 36"/>
          <p:cNvSpPr txBox="1"/>
          <p:nvPr/>
        </p:nvSpPr>
        <p:spPr>
          <a:xfrm>
            <a:off x="5811731" y="6220658"/>
            <a:ext cx="3029163" cy="369332"/>
          </a:xfrm>
          <a:prstGeom prst="rect">
            <a:avLst/>
          </a:prstGeom>
          <a:noFill/>
        </p:spPr>
        <p:txBody>
          <a:bodyPr wrap="square">
            <a:spAutoFit/>
          </a:bodyPr>
          <a:lstStyle/>
          <a:p>
            <a:pPr>
              <a:defRPr/>
            </a:pPr>
            <a:r>
              <a:rPr lang="en-GB" dirty="0">
                <a:solidFill>
                  <a:schemeClr val="bg1"/>
                </a:solidFill>
                <a:latin typeface="+mj-lt"/>
              </a:rPr>
              <a:t>Watson et al, </a:t>
            </a:r>
            <a:r>
              <a:rPr lang="en-GB" dirty="0" smtClean="0">
                <a:solidFill>
                  <a:schemeClr val="bg1"/>
                </a:solidFill>
                <a:latin typeface="+mj-lt"/>
              </a:rPr>
              <a:t>Pain 2009</a:t>
            </a:r>
            <a:endParaRPr lang="en-GB" dirty="0">
              <a:solidFill>
                <a:schemeClr val="bg1"/>
              </a:solidFill>
              <a:latin typeface="+mj-lt"/>
            </a:endParaRPr>
          </a:p>
        </p:txBody>
      </p:sp>
      <p:grpSp>
        <p:nvGrpSpPr>
          <p:cNvPr id="38" name="Group 4"/>
          <p:cNvGrpSpPr>
            <a:grpSpLocks noChangeAspect="1"/>
          </p:cNvGrpSpPr>
          <p:nvPr/>
        </p:nvGrpSpPr>
        <p:grpSpPr bwMode="auto">
          <a:xfrm>
            <a:off x="5219700" y="1125538"/>
            <a:ext cx="5486400" cy="4038600"/>
            <a:chOff x="0" y="482"/>
            <a:chExt cx="3456" cy="2544"/>
          </a:xfrm>
        </p:grpSpPr>
        <p:sp>
          <p:nvSpPr>
            <p:cNvPr id="39" name="AutoShape 3"/>
            <p:cNvSpPr>
              <a:spLocks noChangeAspect="1" noChangeArrowheads="1" noTextEdit="1"/>
            </p:cNvSpPr>
            <p:nvPr/>
          </p:nvSpPr>
          <p:spPr bwMode="auto">
            <a:xfrm>
              <a:off x="0" y="482"/>
              <a:ext cx="3456" cy="2544"/>
            </a:xfrm>
            <a:prstGeom prst="rect">
              <a:avLst/>
            </a:prstGeom>
            <a:noFill/>
            <a:ln w="9525">
              <a:noFill/>
              <a:miter lim="800000"/>
              <a:headEnd/>
              <a:tailEnd/>
            </a:ln>
          </p:spPr>
          <p:txBody>
            <a:bodyPr/>
            <a:lstStyle/>
            <a:p>
              <a:endParaRPr lang="en-GB"/>
            </a:p>
          </p:txBody>
        </p:sp>
        <p:sp>
          <p:nvSpPr>
            <p:cNvPr id="40" name="Rectangle 5"/>
            <p:cNvSpPr>
              <a:spLocks noChangeArrowheads="1"/>
            </p:cNvSpPr>
            <p:nvPr/>
          </p:nvSpPr>
          <p:spPr bwMode="auto">
            <a:xfrm>
              <a:off x="1601" y="1191"/>
              <a:ext cx="198" cy="128"/>
            </a:xfrm>
            <a:prstGeom prst="rect">
              <a:avLst/>
            </a:prstGeom>
            <a:noFill/>
            <a:ln w="9525">
              <a:noFill/>
              <a:miter lim="800000"/>
              <a:headEnd/>
              <a:tailEnd/>
            </a:ln>
          </p:spPr>
          <p:txBody>
            <a:bodyPr wrap="none" lIns="0" tIns="0" rIns="0" bIns="0">
              <a:spAutoFit/>
            </a:bodyPr>
            <a:lstStyle/>
            <a:p>
              <a:r>
                <a:rPr lang="en-US" sz="1200">
                  <a:solidFill>
                    <a:srgbClr val="000000"/>
                  </a:solidFill>
                </a:rPr>
                <a:t>left </a:t>
              </a:r>
              <a:endParaRPr lang="en-US"/>
            </a:p>
          </p:txBody>
        </p:sp>
        <p:sp>
          <p:nvSpPr>
            <p:cNvPr id="41" name="Rectangle 6"/>
            <p:cNvSpPr>
              <a:spLocks noChangeArrowheads="1"/>
            </p:cNvSpPr>
            <p:nvPr/>
          </p:nvSpPr>
          <p:spPr bwMode="auto">
            <a:xfrm>
              <a:off x="1752" y="1191"/>
              <a:ext cx="313" cy="128"/>
            </a:xfrm>
            <a:prstGeom prst="rect">
              <a:avLst/>
            </a:prstGeom>
            <a:noFill/>
            <a:ln w="9525">
              <a:noFill/>
              <a:miter lim="800000"/>
              <a:headEnd/>
              <a:tailEnd/>
            </a:ln>
          </p:spPr>
          <p:txBody>
            <a:bodyPr wrap="none" lIns="0" tIns="0" rIns="0" bIns="0">
              <a:spAutoFit/>
            </a:bodyPr>
            <a:lstStyle/>
            <a:p>
              <a:r>
                <a:rPr lang="en-US" sz="1200">
                  <a:solidFill>
                    <a:srgbClr val="000000"/>
                  </a:solidFill>
                </a:rPr>
                <a:t>aMCC</a:t>
              </a:r>
              <a:endParaRPr lang="en-US"/>
            </a:p>
          </p:txBody>
        </p:sp>
        <p:sp>
          <p:nvSpPr>
            <p:cNvPr id="42" name="Rectangle 7"/>
            <p:cNvSpPr>
              <a:spLocks noChangeArrowheads="1"/>
            </p:cNvSpPr>
            <p:nvPr/>
          </p:nvSpPr>
          <p:spPr bwMode="auto">
            <a:xfrm>
              <a:off x="2017" y="1191"/>
              <a:ext cx="96" cy="128"/>
            </a:xfrm>
            <a:prstGeom prst="rect">
              <a:avLst/>
            </a:prstGeom>
            <a:noFill/>
            <a:ln w="9525">
              <a:noFill/>
              <a:miter lim="800000"/>
              <a:headEnd/>
              <a:tailEnd/>
            </a:ln>
          </p:spPr>
          <p:txBody>
            <a:bodyPr wrap="none" lIns="0" tIns="0" rIns="0" bIns="0">
              <a:spAutoFit/>
            </a:bodyPr>
            <a:lstStyle/>
            <a:p>
              <a:r>
                <a:rPr lang="en-US" sz="1200">
                  <a:solidFill>
                    <a:srgbClr val="000000"/>
                  </a:solidFill>
                </a:rPr>
                <a:t>, </a:t>
              </a:r>
              <a:endParaRPr lang="en-US"/>
            </a:p>
          </p:txBody>
        </p:sp>
        <p:pic>
          <p:nvPicPr>
            <p:cNvPr id="43" name="Picture 11"/>
            <p:cNvPicPr>
              <a:picLocks noChangeAspect="1" noChangeArrowheads="1"/>
            </p:cNvPicPr>
            <p:nvPr/>
          </p:nvPicPr>
          <p:blipFill>
            <a:blip r:embed="rId4" cstate="print"/>
            <a:srcRect/>
            <a:stretch>
              <a:fillRect/>
            </a:stretch>
          </p:blipFill>
          <p:spPr bwMode="auto">
            <a:xfrm>
              <a:off x="37" y="482"/>
              <a:ext cx="1364" cy="1207"/>
            </a:xfrm>
            <a:prstGeom prst="rect">
              <a:avLst/>
            </a:prstGeom>
            <a:noFill/>
            <a:ln w="9525">
              <a:noFill/>
              <a:miter lim="800000"/>
              <a:headEnd/>
              <a:tailEnd/>
            </a:ln>
          </p:spPr>
        </p:pic>
        <p:sp>
          <p:nvSpPr>
            <p:cNvPr id="44" name="Rectangle 12"/>
            <p:cNvSpPr>
              <a:spLocks noChangeArrowheads="1"/>
            </p:cNvSpPr>
            <p:nvPr/>
          </p:nvSpPr>
          <p:spPr bwMode="auto">
            <a:xfrm>
              <a:off x="48" y="1565"/>
              <a:ext cx="167" cy="133"/>
            </a:xfrm>
            <a:prstGeom prst="rect">
              <a:avLst/>
            </a:prstGeom>
            <a:noFill/>
            <a:ln w="9525">
              <a:noFill/>
              <a:miter lim="800000"/>
              <a:headEnd/>
              <a:tailEnd/>
            </a:ln>
          </p:spPr>
          <p:txBody>
            <a:bodyPr wrap="none" lIns="0" tIns="0" rIns="0" bIns="0">
              <a:spAutoFit/>
            </a:bodyPr>
            <a:lstStyle/>
            <a:p>
              <a:r>
                <a:rPr lang="en-US" sz="1200" b="1">
                  <a:solidFill>
                    <a:srgbClr val="FFFFFF"/>
                  </a:solidFill>
                </a:rPr>
                <a:t>A. </a:t>
              </a:r>
              <a:endParaRPr lang="en-US"/>
            </a:p>
          </p:txBody>
        </p:sp>
        <p:sp>
          <p:nvSpPr>
            <p:cNvPr id="45" name="Rectangle 13"/>
            <p:cNvSpPr>
              <a:spLocks noChangeArrowheads="1"/>
            </p:cNvSpPr>
            <p:nvPr/>
          </p:nvSpPr>
          <p:spPr bwMode="auto">
            <a:xfrm>
              <a:off x="167" y="1565"/>
              <a:ext cx="589" cy="133"/>
            </a:xfrm>
            <a:prstGeom prst="rect">
              <a:avLst/>
            </a:prstGeom>
            <a:noFill/>
            <a:ln w="9525">
              <a:noFill/>
              <a:miter lim="800000"/>
              <a:headEnd/>
              <a:tailEnd/>
            </a:ln>
          </p:spPr>
          <p:txBody>
            <a:bodyPr wrap="none" lIns="0" tIns="0" rIns="0" bIns="0">
              <a:spAutoFit/>
            </a:bodyPr>
            <a:lstStyle/>
            <a:p>
              <a:r>
                <a:rPr lang="en-US" sz="1200" b="1">
                  <a:solidFill>
                    <a:srgbClr val="FFFFFF"/>
                  </a:solidFill>
                </a:rPr>
                <a:t>Parasagittal</a:t>
              </a:r>
              <a:endParaRPr lang="en-US"/>
            </a:p>
          </p:txBody>
        </p:sp>
        <p:pic>
          <p:nvPicPr>
            <p:cNvPr id="46" name="Picture 14"/>
            <p:cNvPicPr>
              <a:picLocks noChangeAspect="1" noChangeArrowheads="1"/>
            </p:cNvPicPr>
            <p:nvPr/>
          </p:nvPicPr>
          <p:blipFill>
            <a:blip r:embed="rId5" cstate="print"/>
            <a:srcRect/>
            <a:stretch>
              <a:fillRect/>
            </a:stretch>
          </p:blipFill>
          <p:spPr bwMode="auto">
            <a:xfrm>
              <a:off x="151" y="1727"/>
              <a:ext cx="1137" cy="1283"/>
            </a:xfrm>
            <a:prstGeom prst="rect">
              <a:avLst/>
            </a:prstGeom>
            <a:noFill/>
            <a:ln w="9525">
              <a:noFill/>
              <a:miter lim="800000"/>
              <a:headEnd/>
              <a:tailEnd/>
            </a:ln>
          </p:spPr>
        </p:pic>
        <p:sp>
          <p:nvSpPr>
            <p:cNvPr id="47" name="Rectangle 15"/>
            <p:cNvSpPr>
              <a:spLocks noChangeArrowheads="1"/>
            </p:cNvSpPr>
            <p:nvPr/>
          </p:nvSpPr>
          <p:spPr bwMode="auto">
            <a:xfrm>
              <a:off x="199" y="1756"/>
              <a:ext cx="135" cy="153"/>
            </a:xfrm>
            <a:prstGeom prst="rect">
              <a:avLst/>
            </a:prstGeom>
            <a:noFill/>
            <a:ln w="9525">
              <a:noFill/>
              <a:miter lim="800000"/>
              <a:headEnd/>
              <a:tailEnd/>
            </a:ln>
          </p:spPr>
          <p:txBody>
            <a:bodyPr wrap="none" lIns="0" tIns="0" rIns="0" bIns="0">
              <a:spAutoFit/>
            </a:bodyPr>
            <a:lstStyle/>
            <a:p>
              <a:r>
                <a:rPr lang="en-US" sz="1300" b="1">
                  <a:solidFill>
                    <a:srgbClr val="FFFFFF"/>
                  </a:solidFill>
                </a:rPr>
                <a:t>R</a:t>
              </a:r>
              <a:endParaRPr lang="en-US"/>
            </a:p>
          </p:txBody>
        </p:sp>
        <p:sp>
          <p:nvSpPr>
            <p:cNvPr id="48" name="Rectangle 16"/>
            <p:cNvSpPr>
              <a:spLocks noChangeArrowheads="1"/>
            </p:cNvSpPr>
            <p:nvPr/>
          </p:nvSpPr>
          <p:spPr bwMode="auto">
            <a:xfrm>
              <a:off x="199" y="2887"/>
              <a:ext cx="676" cy="133"/>
            </a:xfrm>
            <a:prstGeom prst="rect">
              <a:avLst/>
            </a:prstGeom>
            <a:noFill/>
            <a:ln w="9525">
              <a:noFill/>
              <a:miter lim="800000"/>
              <a:headEnd/>
              <a:tailEnd/>
            </a:ln>
          </p:spPr>
          <p:txBody>
            <a:bodyPr wrap="none" lIns="0" tIns="0" rIns="0" bIns="0">
              <a:spAutoFit/>
            </a:bodyPr>
            <a:lstStyle/>
            <a:p>
              <a:r>
                <a:rPr lang="en-US" sz="1200" b="1">
                  <a:solidFill>
                    <a:srgbClr val="FFFFFF"/>
                  </a:solidFill>
                </a:rPr>
                <a:t>B. Transverse</a:t>
              </a:r>
              <a:endParaRPr lang="en-US"/>
            </a:p>
          </p:txBody>
        </p:sp>
        <p:sp>
          <p:nvSpPr>
            <p:cNvPr id="49" name="Freeform 17"/>
            <p:cNvSpPr>
              <a:spLocks noEditPoints="1"/>
            </p:cNvSpPr>
            <p:nvPr/>
          </p:nvSpPr>
          <p:spPr bwMode="auto">
            <a:xfrm>
              <a:off x="908" y="1944"/>
              <a:ext cx="533" cy="168"/>
            </a:xfrm>
            <a:custGeom>
              <a:avLst/>
              <a:gdLst>
                <a:gd name="T0" fmla="*/ 529 w 533"/>
                <a:gd name="T1" fmla="*/ 168 h 168"/>
                <a:gd name="T2" fmla="*/ 35 w 533"/>
                <a:gd name="T3" fmla="*/ 27 h 168"/>
                <a:gd name="T4" fmla="*/ 39 w 533"/>
                <a:gd name="T5" fmla="*/ 13 h 168"/>
                <a:gd name="T6" fmla="*/ 533 w 533"/>
                <a:gd name="T7" fmla="*/ 153 h 168"/>
                <a:gd name="T8" fmla="*/ 529 w 533"/>
                <a:gd name="T9" fmla="*/ 168 h 168"/>
                <a:gd name="T10" fmla="*/ 38 w 533"/>
                <a:gd name="T11" fmla="*/ 44 h 168"/>
                <a:gd name="T12" fmla="*/ 0 w 533"/>
                <a:gd name="T13" fmla="*/ 10 h 168"/>
                <a:gd name="T14" fmla="*/ 50 w 533"/>
                <a:gd name="T15" fmla="*/ 0 h 168"/>
                <a:gd name="T16" fmla="*/ 38 w 533"/>
                <a:gd name="T17" fmla="*/ 44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33"/>
                <a:gd name="T28" fmla="*/ 0 h 168"/>
                <a:gd name="T29" fmla="*/ 533 w 533"/>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33" h="168">
                  <a:moveTo>
                    <a:pt x="529" y="168"/>
                  </a:moveTo>
                  <a:lnTo>
                    <a:pt x="35" y="27"/>
                  </a:lnTo>
                  <a:lnTo>
                    <a:pt x="39" y="13"/>
                  </a:lnTo>
                  <a:lnTo>
                    <a:pt x="533" y="153"/>
                  </a:lnTo>
                  <a:lnTo>
                    <a:pt x="529" y="168"/>
                  </a:lnTo>
                  <a:close/>
                  <a:moveTo>
                    <a:pt x="38" y="44"/>
                  </a:moveTo>
                  <a:lnTo>
                    <a:pt x="0" y="10"/>
                  </a:lnTo>
                  <a:lnTo>
                    <a:pt x="50" y="0"/>
                  </a:lnTo>
                  <a:lnTo>
                    <a:pt x="38" y="44"/>
                  </a:lnTo>
                  <a:close/>
                </a:path>
              </a:pathLst>
            </a:custGeom>
            <a:solidFill>
              <a:srgbClr val="000000"/>
            </a:solidFill>
            <a:ln w="1588" cap="flat">
              <a:solidFill>
                <a:srgbClr val="000000"/>
              </a:solidFill>
              <a:prstDash val="solid"/>
              <a:bevel/>
              <a:headEnd/>
              <a:tailEnd/>
            </a:ln>
          </p:spPr>
          <p:txBody>
            <a:bodyPr/>
            <a:lstStyle/>
            <a:p>
              <a:endParaRPr lang="en-GB"/>
            </a:p>
          </p:txBody>
        </p:sp>
        <p:sp>
          <p:nvSpPr>
            <p:cNvPr id="50" name="Rectangle 18"/>
            <p:cNvSpPr>
              <a:spLocks noChangeArrowheads="1"/>
            </p:cNvSpPr>
            <p:nvPr/>
          </p:nvSpPr>
          <p:spPr bwMode="auto">
            <a:xfrm>
              <a:off x="1606" y="2059"/>
              <a:ext cx="474" cy="116"/>
            </a:xfrm>
            <a:prstGeom prst="rect">
              <a:avLst/>
            </a:prstGeom>
            <a:noFill/>
            <a:ln w="9525">
              <a:noFill/>
              <a:miter lim="800000"/>
              <a:headEnd/>
              <a:tailEnd/>
            </a:ln>
          </p:spPr>
          <p:txBody>
            <a:bodyPr wrap="none" lIns="0" tIns="0" rIns="0" bIns="0">
              <a:spAutoFit/>
            </a:bodyPr>
            <a:lstStyle/>
            <a:p>
              <a:r>
                <a:rPr lang="en-US" sz="1200" dirty="0">
                  <a:solidFill>
                    <a:srgbClr val="FFFF00"/>
                  </a:solidFill>
                </a:rPr>
                <a:t>left DLPFC</a:t>
              </a:r>
              <a:endParaRPr lang="en-US" dirty="0">
                <a:solidFill>
                  <a:srgbClr val="FFFF00"/>
                </a:solidFill>
              </a:endParaRPr>
            </a:p>
          </p:txBody>
        </p:sp>
        <p:sp>
          <p:nvSpPr>
            <p:cNvPr id="51" name="Freeform 22"/>
            <p:cNvSpPr>
              <a:spLocks noEditPoints="1"/>
            </p:cNvSpPr>
            <p:nvPr/>
          </p:nvSpPr>
          <p:spPr bwMode="auto">
            <a:xfrm>
              <a:off x="1061" y="1038"/>
              <a:ext cx="532" cy="167"/>
            </a:xfrm>
            <a:custGeom>
              <a:avLst/>
              <a:gdLst>
                <a:gd name="T0" fmla="*/ 528 w 532"/>
                <a:gd name="T1" fmla="*/ 167 h 167"/>
                <a:gd name="T2" fmla="*/ 34 w 532"/>
                <a:gd name="T3" fmla="*/ 27 h 167"/>
                <a:gd name="T4" fmla="*/ 38 w 532"/>
                <a:gd name="T5" fmla="*/ 12 h 167"/>
                <a:gd name="T6" fmla="*/ 532 w 532"/>
                <a:gd name="T7" fmla="*/ 153 h 167"/>
                <a:gd name="T8" fmla="*/ 528 w 532"/>
                <a:gd name="T9" fmla="*/ 167 h 167"/>
                <a:gd name="T10" fmla="*/ 37 w 532"/>
                <a:gd name="T11" fmla="*/ 43 h 167"/>
                <a:gd name="T12" fmla="*/ 0 w 532"/>
                <a:gd name="T13" fmla="*/ 9 h 167"/>
                <a:gd name="T14" fmla="*/ 49 w 532"/>
                <a:gd name="T15" fmla="*/ 0 h 167"/>
                <a:gd name="T16" fmla="*/ 37 w 532"/>
                <a:gd name="T17" fmla="*/ 43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32"/>
                <a:gd name="T28" fmla="*/ 0 h 167"/>
                <a:gd name="T29" fmla="*/ 532 w 532"/>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32" h="167">
                  <a:moveTo>
                    <a:pt x="528" y="167"/>
                  </a:moveTo>
                  <a:lnTo>
                    <a:pt x="34" y="27"/>
                  </a:lnTo>
                  <a:lnTo>
                    <a:pt x="38" y="12"/>
                  </a:lnTo>
                  <a:lnTo>
                    <a:pt x="532" y="153"/>
                  </a:lnTo>
                  <a:lnTo>
                    <a:pt x="528" y="167"/>
                  </a:lnTo>
                  <a:close/>
                  <a:moveTo>
                    <a:pt x="37" y="43"/>
                  </a:moveTo>
                  <a:lnTo>
                    <a:pt x="0" y="9"/>
                  </a:lnTo>
                  <a:lnTo>
                    <a:pt x="49" y="0"/>
                  </a:lnTo>
                  <a:lnTo>
                    <a:pt x="37" y="43"/>
                  </a:lnTo>
                  <a:close/>
                </a:path>
              </a:pathLst>
            </a:custGeom>
            <a:solidFill>
              <a:srgbClr val="000000"/>
            </a:solidFill>
            <a:ln w="1588" cap="flat">
              <a:solidFill>
                <a:srgbClr val="000000"/>
              </a:solidFill>
              <a:prstDash val="solid"/>
              <a:bevel/>
              <a:headEnd/>
              <a:tailEnd/>
            </a:ln>
          </p:spPr>
          <p:txBody>
            <a:bodyPr/>
            <a:lstStyle/>
            <a:p>
              <a:endParaRPr lang="en-GB"/>
            </a:p>
          </p:txBody>
        </p:sp>
        <p:sp>
          <p:nvSpPr>
            <p:cNvPr id="52" name="Freeform 23"/>
            <p:cNvSpPr>
              <a:spLocks noEditPoints="1"/>
            </p:cNvSpPr>
            <p:nvPr/>
          </p:nvSpPr>
          <p:spPr bwMode="auto">
            <a:xfrm>
              <a:off x="1137" y="814"/>
              <a:ext cx="457" cy="165"/>
            </a:xfrm>
            <a:custGeom>
              <a:avLst/>
              <a:gdLst>
                <a:gd name="T0" fmla="*/ 457 w 457"/>
                <a:gd name="T1" fmla="*/ 14 h 165"/>
                <a:gd name="T2" fmla="*/ 38 w 457"/>
                <a:gd name="T3" fmla="*/ 153 h 165"/>
                <a:gd name="T4" fmla="*/ 33 w 457"/>
                <a:gd name="T5" fmla="*/ 139 h 165"/>
                <a:gd name="T6" fmla="*/ 452 w 457"/>
                <a:gd name="T7" fmla="*/ 0 h 165"/>
                <a:gd name="T8" fmla="*/ 457 w 457"/>
                <a:gd name="T9" fmla="*/ 14 h 165"/>
                <a:gd name="T10" fmla="*/ 49 w 457"/>
                <a:gd name="T11" fmla="*/ 165 h 165"/>
                <a:gd name="T12" fmla="*/ 0 w 457"/>
                <a:gd name="T13" fmla="*/ 158 h 165"/>
                <a:gd name="T14" fmla="*/ 35 w 457"/>
                <a:gd name="T15" fmla="*/ 122 h 165"/>
                <a:gd name="T16" fmla="*/ 49 w 457"/>
                <a:gd name="T17" fmla="*/ 165 h 1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7"/>
                <a:gd name="T28" fmla="*/ 0 h 165"/>
                <a:gd name="T29" fmla="*/ 457 w 457"/>
                <a:gd name="T30" fmla="*/ 165 h 1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7" h="165">
                  <a:moveTo>
                    <a:pt x="457" y="14"/>
                  </a:moveTo>
                  <a:lnTo>
                    <a:pt x="38" y="153"/>
                  </a:lnTo>
                  <a:lnTo>
                    <a:pt x="33" y="139"/>
                  </a:lnTo>
                  <a:lnTo>
                    <a:pt x="452" y="0"/>
                  </a:lnTo>
                  <a:lnTo>
                    <a:pt x="457" y="14"/>
                  </a:lnTo>
                  <a:close/>
                  <a:moveTo>
                    <a:pt x="49" y="165"/>
                  </a:moveTo>
                  <a:lnTo>
                    <a:pt x="0" y="158"/>
                  </a:lnTo>
                  <a:lnTo>
                    <a:pt x="35" y="122"/>
                  </a:lnTo>
                  <a:lnTo>
                    <a:pt x="49" y="165"/>
                  </a:lnTo>
                  <a:close/>
                </a:path>
              </a:pathLst>
            </a:custGeom>
            <a:solidFill>
              <a:srgbClr val="000000"/>
            </a:solidFill>
            <a:ln w="1588" cap="flat">
              <a:solidFill>
                <a:srgbClr val="000000"/>
              </a:solidFill>
              <a:prstDash val="solid"/>
              <a:bevel/>
              <a:headEnd/>
              <a:tailEnd/>
            </a:ln>
          </p:spPr>
          <p:txBody>
            <a:bodyPr/>
            <a:lstStyle/>
            <a:p>
              <a:endParaRPr lang="en-GB"/>
            </a:p>
          </p:txBody>
        </p:sp>
        <p:sp>
          <p:nvSpPr>
            <p:cNvPr id="53" name="Rectangle 24"/>
            <p:cNvSpPr>
              <a:spLocks noChangeArrowheads="1"/>
            </p:cNvSpPr>
            <p:nvPr/>
          </p:nvSpPr>
          <p:spPr bwMode="auto">
            <a:xfrm>
              <a:off x="1602" y="776"/>
              <a:ext cx="461" cy="128"/>
            </a:xfrm>
            <a:prstGeom prst="rect">
              <a:avLst/>
            </a:prstGeom>
            <a:noFill/>
            <a:ln w="9525">
              <a:noFill/>
              <a:miter lim="800000"/>
              <a:headEnd/>
              <a:tailEnd/>
            </a:ln>
          </p:spPr>
          <p:txBody>
            <a:bodyPr wrap="none" lIns="0" tIns="0" rIns="0" bIns="0">
              <a:spAutoFit/>
            </a:bodyPr>
            <a:lstStyle/>
            <a:p>
              <a:r>
                <a:rPr lang="en-US" sz="1200">
                  <a:solidFill>
                    <a:srgbClr val="000000"/>
                  </a:solidFill>
                </a:rPr>
                <a:t>left BA 8, </a:t>
              </a:r>
              <a:endParaRPr lang="en-US"/>
            </a:p>
          </p:txBody>
        </p:sp>
        <p:sp>
          <p:nvSpPr>
            <p:cNvPr id="54" name="Rectangle 26"/>
            <p:cNvSpPr>
              <a:spLocks noChangeArrowheads="1"/>
            </p:cNvSpPr>
            <p:nvPr/>
          </p:nvSpPr>
          <p:spPr bwMode="auto">
            <a:xfrm>
              <a:off x="2191" y="788"/>
              <a:ext cx="0" cy="271"/>
            </a:xfrm>
            <a:prstGeom prst="rect">
              <a:avLst/>
            </a:prstGeom>
            <a:noFill/>
            <a:ln w="9525">
              <a:noFill/>
              <a:miter lim="800000"/>
              <a:headEnd/>
              <a:tailEnd/>
            </a:ln>
          </p:spPr>
          <p:txBody>
            <a:bodyPr wrap="none" lIns="0" tIns="0" rIns="0" bIns="0">
              <a:spAutoFit/>
            </a:bodyPr>
            <a:lstStyle/>
            <a:p>
              <a:endParaRPr lang="en-US"/>
            </a:p>
          </p:txBody>
        </p:sp>
        <p:sp>
          <p:nvSpPr>
            <p:cNvPr id="55" name="Rectangle 28"/>
            <p:cNvSpPr>
              <a:spLocks noChangeArrowheads="1"/>
            </p:cNvSpPr>
            <p:nvPr/>
          </p:nvSpPr>
          <p:spPr bwMode="auto">
            <a:xfrm>
              <a:off x="1622" y="1191"/>
              <a:ext cx="157" cy="116"/>
            </a:xfrm>
            <a:prstGeom prst="rect">
              <a:avLst/>
            </a:prstGeom>
            <a:noFill/>
            <a:ln w="9525">
              <a:noFill/>
              <a:miter lim="800000"/>
              <a:headEnd/>
              <a:tailEnd/>
            </a:ln>
          </p:spPr>
          <p:txBody>
            <a:bodyPr wrap="none" lIns="0" tIns="0" rIns="0" bIns="0">
              <a:spAutoFit/>
            </a:bodyPr>
            <a:lstStyle/>
            <a:p>
              <a:r>
                <a:rPr lang="en-US" sz="1200" dirty="0">
                  <a:solidFill>
                    <a:srgbClr val="FFFF00"/>
                  </a:solidFill>
                </a:rPr>
                <a:t>left </a:t>
              </a:r>
              <a:endParaRPr lang="en-US" dirty="0">
                <a:solidFill>
                  <a:srgbClr val="FFFF00"/>
                </a:solidFill>
              </a:endParaRPr>
            </a:p>
          </p:txBody>
        </p:sp>
        <p:sp>
          <p:nvSpPr>
            <p:cNvPr id="56" name="Rectangle 29"/>
            <p:cNvSpPr>
              <a:spLocks noChangeArrowheads="1"/>
            </p:cNvSpPr>
            <p:nvPr/>
          </p:nvSpPr>
          <p:spPr bwMode="auto">
            <a:xfrm>
              <a:off x="1772" y="1191"/>
              <a:ext cx="274" cy="116"/>
            </a:xfrm>
            <a:prstGeom prst="rect">
              <a:avLst/>
            </a:prstGeom>
            <a:noFill/>
            <a:ln w="9525">
              <a:noFill/>
              <a:miter lim="800000"/>
              <a:headEnd/>
              <a:tailEnd/>
            </a:ln>
          </p:spPr>
          <p:txBody>
            <a:bodyPr wrap="none" lIns="0" tIns="0" rIns="0" bIns="0">
              <a:spAutoFit/>
            </a:bodyPr>
            <a:lstStyle/>
            <a:p>
              <a:r>
                <a:rPr lang="en-US" sz="1200" dirty="0" err="1">
                  <a:solidFill>
                    <a:srgbClr val="FFFF00"/>
                  </a:solidFill>
                </a:rPr>
                <a:t>aMCC</a:t>
              </a:r>
              <a:endParaRPr lang="en-US" dirty="0">
                <a:solidFill>
                  <a:srgbClr val="FFFF00"/>
                </a:solidFill>
              </a:endParaRPr>
            </a:p>
          </p:txBody>
        </p:sp>
        <p:sp>
          <p:nvSpPr>
            <p:cNvPr id="57" name="Rectangle 30"/>
            <p:cNvSpPr>
              <a:spLocks noChangeArrowheads="1"/>
            </p:cNvSpPr>
            <p:nvPr/>
          </p:nvSpPr>
          <p:spPr bwMode="auto">
            <a:xfrm>
              <a:off x="2017" y="1191"/>
              <a:ext cx="96" cy="128"/>
            </a:xfrm>
            <a:prstGeom prst="rect">
              <a:avLst/>
            </a:prstGeom>
            <a:noFill/>
            <a:ln w="9525">
              <a:noFill/>
              <a:miter lim="800000"/>
              <a:headEnd/>
              <a:tailEnd/>
            </a:ln>
          </p:spPr>
          <p:txBody>
            <a:bodyPr wrap="none" lIns="0" tIns="0" rIns="0" bIns="0">
              <a:spAutoFit/>
            </a:bodyPr>
            <a:lstStyle/>
            <a:p>
              <a:r>
                <a:rPr lang="en-US" sz="1200">
                  <a:solidFill>
                    <a:srgbClr val="000000"/>
                  </a:solidFill>
                </a:rPr>
                <a:t>, </a:t>
              </a:r>
              <a:endParaRPr lang="en-US"/>
            </a:p>
          </p:txBody>
        </p:sp>
        <p:pic>
          <p:nvPicPr>
            <p:cNvPr id="58" name="Picture 34"/>
            <p:cNvPicPr>
              <a:picLocks noChangeAspect="1" noChangeArrowheads="1"/>
            </p:cNvPicPr>
            <p:nvPr/>
          </p:nvPicPr>
          <p:blipFill>
            <a:blip r:embed="rId4" cstate="print"/>
            <a:srcRect/>
            <a:stretch>
              <a:fillRect/>
            </a:stretch>
          </p:blipFill>
          <p:spPr bwMode="auto">
            <a:xfrm>
              <a:off x="37" y="482"/>
              <a:ext cx="1364" cy="1207"/>
            </a:xfrm>
            <a:prstGeom prst="rect">
              <a:avLst/>
            </a:prstGeom>
            <a:noFill/>
            <a:ln w="9525">
              <a:noFill/>
              <a:miter lim="800000"/>
              <a:headEnd/>
              <a:tailEnd/>
            </a:ln>
          </p:spPr>
        </p:pic>
        <p:sp>
          <p:nvSpPr>
            <p:cNvPr id="59" name="Rectangle 35"/>
            <p:cNvSpPr>
              <a:spLocks noChangeArrowheads="1"/>
            </p:cNvSpPr>
            <p:nvPr/>
          </p:nvSpPr>
          <p:spPr bwMode="auto">
            <a:xfrm>
              <a:off x="48" y="1565"/>
              <a:ext cx="167" cy="133"/>
            </a:xfrm>
            <a:prstGeom prst="rect">
              <a:avLst/>
            </a:prstGeom>
            <a:noFill/>
            <a:ln w="9525">
              <a:noFill/>
              <a:miter lim="800000"/>
              <a:headEnd/>
              <a:tailEnd/>
            </a:ln>
          </p:spPr>
          <p:txBody>
            <a:bodyPr wrap="none" lIns="0" tIns="0" rIns="0" bIns="0">
              <a:spAutoFit/>
            </a:bodyPr>
            <a:lstStyle/>
            <a:p>
              <a:r>
                <a:rPr lang="en-US" sz="1200" b="1">
                  <a:solidFill>
                    <a:srgbClr val="FFFFFF"/>
                  </a:solidFill>
                </a:rPr>
                <a:t>A. </a:t>
              </a:r>
              <a:endParaRPr lang="en-US"/>
            </a:p>
          </p:txBody>
        </p:sp>
        <p:sp>
          <p:nvSpPr>
            <p:cNvPr id="60" name="Rectangle 36"/>
            <p:cNvSpPr>
              <a:spLocks noChangeArrowheads="1"/>
            </p:cNvSpPr>
            <p:nvPr/>
          </p:nvSpPr>
          <p:spPr bwMode="auto">
            <a:xfrm>
              <a:off x="167" y="1565"/>
              <a:ext cx="589" cy="133"/>
            </a:xfrm>
            <a:prstGeom prst="rect">
              <a:avLst/>
            </a:prstGeom>
            <a:noFill/>
            <a:ln w="9525">
              <a:noFill/>
              <a:miter lim="800000"/>
              <a:headEnd/>
              <a:tailEnd/>
            </a:ln>
          </p:spPr>
          <p:txBody>
            <a:bodyPr wrap="none" lIns="0" tIns="0" rIns="0" bIns="0">
              <a:spAutoFit/>
            </a:bodyPr>
            <a:lstStyle/>
            <a:p>
              <a:r>
                <a:rPr lang="en-US" sz="1200" b="1">
                  <a:solidFill>
                    <a:srgbClr val="FFFFFF"/>
                  </a:solidFill>
                </a:rPr>
                <a:t>Parasagittal</a:t>
              </a:r>
              <a:endParaRPr lang="en-US"/>
            </a:p>
          </p:txBody>
        </p:sp>
        <p:pic>
          <p:nvPicPr>
            <p:cNvPr id="61" name="Picture 37"/>
            <p:cNvPicPr>
              <a:picLocks noChangeAspect="1" noChangeArrowheads="1"/>
            </p:cNvPicPr>
            <p:nvPr/>
          </p:nvPicPr>
          <p:blipFill>
            <a:blip r:embed="rId5" cstate="print"/>
            <a:srcRect/>
            <a:stretch>
              <a:fillRect/>
            </a:stretch>
          </p:blipFill>
          <p:spPr bwMode="auto">
            <a:xfrm>
              <a:off x="151" y="1727"/>
              <a:ext cx="1137" cy="1283"/>
            </a:xfrm>
            <a:prstGeom prst="rect">
              <a:avLst/>
            </a:prstGeom>
            <a:noFill/>
            <a:ln w="9525">
              <a:noFill/>
              <a:miter lim="800000"/>
              <a:headEnd/>
              <a:tailEnd/>
            </a:ln>
          </p:spPr>
        </p:pic>
        <p:sp>
          <p:nvSpPr>
            <p:cNvPr id="62" name="Rectangle 38"/>
            <p:cNvSpPr>
              <a:spLocks noChangeArrowheads="1"/>
            </p:cNvSpPr>
            <p:nvPr/>
          </p:nvSpPr>
          <p:spPr bwMode="auto">
            <a:xfrm>
              <a:off x="199" y="1756"/>
              <a:ext cx="135" cy="153"/>
            </a:xfrm>
            <a:prstGeom prst="rect">
              <a:avLst/>
            </a:prstGeom>
            <a:noFill/>
            <a:ln w="9525">
              <a:noFill/>
              <a:miter lim="800000"/>
              <a:headEnd/>
              <a:tailEnd/>
            </a:ln>
          </p:spPr>
          <p:txBody>
            <a:bodyPr wrap="none" lIns="0" tIns="0" rIns="0" bIns="0">
              <a:spAutoFit/>
            </a:bodyPr>
            <a:lstStyle/>
            <a:p>
              <a:r>
                <a:rPr lang="en-US" sz="1300" b="1">
                  <a:solidFill>
                    <a:srgbClr val="FFFFFF"/>
                  </a:solidFill>
                </a:rPr>
                <a:t>R</a:t>
              </a:r>
              <a:endParaRPr lang="en-US"/>
            </a:p>
          </p:txBody>
        </p:sp>
        <p:sp>
          <p:nvSpPr>
            <p:cNvPr id="63" name="Rectangle 39"/>
            <p:cNvSpPr>
              <a:spLocks noChangeArrowheads="1"/>
            </p:cNvSpPr>
            <p:nvPr/>
          </p:nvSpPr>
          <p:spPr bwMode="auto">
            <a:xfrm>
              <a:off x="199" y="2887"/>
              <a:ext cx="676" cy="133"/>
            </a:xfrm>
            <a:prstGeom prst="rect">
              <a:avLst/>
            </a:prstGeom>
            <a:noFill/>
            <a:ln w="9525">
              <a:noFill/>
              <a:miter lim="800000"/>
              <a:headEnd/>
              <a:tailEnd/>
            </a:ln>
          </p:spPr>
          <p:txBody>
            <a:bodyPr wrap="none" lIns="0" tIns="0" rIns="0" bIns="0">
              <a:spAutoFit/>
            </a:bodyPr>
            <a:lstStyle/>
            <a:p>
              <a:r>
                <a:rPr lang="en-US" sz="1200" b="1">
                  <a:solidFill>
                    <a:srgbClr val="FFFFFF"/>
                  </a:solidFill>
                </a:rPr>
                <a:t>B. Transverse</a:t>
              </a:r>
              <a:endParaRPr lang="en-US"/>
            </a:p>
          </p:txBody>
        </p:sp>
        <p:sp>
          <p:nvSpPr>
            <p:cNvPr id="64" name="Freeform 40"/>
            <p:cNvSpPr>
              <a:spLocks noEditPoints="1"/>
            </p:cNvSpPr>
            <p:nvPr/>
          </p:nvSpPr>
          <p:spPr bwMode="auto">
            <a:xfrm>
              <a:off x="908" y="1944"/>
              <a:ext cx="533" cy="168"/>
            </a:xfrm>
            <a:custGeom>
              <a:avLst/>
              <a:gdLst>
                <a:gd name="T0" fmla="*/ 529 w 533"/>
                <a:gd name="T1" fmla="*/ 168 h 168"/>
                <a:gd name="T2" fmla="*/ 35 w 533"/>
                <a:gd name="T3" fmla="*/ 27 h 168"/>
                <a:gd name="T4" fmla="*/ 39 w 533"/>
                <a:gd name="T5" fmla="*/ 13 h 168"/>
                <a:gd name="T6" fmla="*/ 533 w 533"/>
                <a:gd name="T7" fmla="*/ 153 h 168"/>
                <a:gd name="T8" fmla="*/ 529 w 533"/>
                <a:gd name="T9" fmla="*/ 168 h 168"/>
                <a:gd name="T10" fmla="*/ 38 w 533"/>
                <a:gd name="T11" fmla="*/ 44 h 168"/>
                <a:gd name="T12" fmla="*/ 0 w 533"/>
                <a:gd name="T13" fmla="*/ 10 h 168"/>
                <a:gd name="T14" fmla="*/ 50 w 533"/>
                <a:gd name="T15" fmla="*/ 0 h 168"/>
                <a:gd name="T16" fmla="*/ 38 w 533"/>
                <a:gd name="T17" fmla="*/ 44 h 1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33"/>
                <a:gd name="T28" fmla="*/ 0 h 168"/>
                <a:gd name="T29" fmla="*/ 533 w 533"/>
                <a:gd name="T30" fmla="*/ 168 h 1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33" h="168">
                  <a:moveTo>
                    <a:pt x="529" y="168"/>
                  </a:moveTo>
                  <a:lnTo>
                    <a:pt x="35" y="27"/>
                  </a:lnTo>
                  <a:lnTo>
                    <a:pt x="39" y="13"/>
                  </a:lnTo>
                  <a:lnTo>
                    <a:pt x="533" y="153"/>
                  </a:lnTo>
                  <a:lnTo>
                    <a:pt x="529" y="168"/>
                  </a:lnTo>
                  <a:close/>
                  <a:moveTo>
                    <a:pt x="38" y="44"/>
                  </a:moveTo>
                  <a:lnTo>
                    <a:pt x="0" y="10"/>
                  </a:lnTo>
                  <a:lnTo>
                    <a:pt x="50" y="0"/>
                  </a:lnTo>
                  <a:lnTo>
                    <a:pt x="38" y="44"/>
                  </a:lnTo>
                  <a:close/>
                </a:path>
              </a:pathLst>
            </a:custGeom>
            <a:solidFill>
              <a:srgbClr val="FFFF00"/>
            </a:solidFill>
            <a:ln w="1588" cap="flat">
              <a:solidFill>
                <a:srgbClr val="000000"/>
              </a:solidFill>
              <a:prstDash val="solid"/>
              <a:bevel/>
              <a:headEnd/>
              <a:tailEnd/>
            </a:ln>
          </p:spPr>
          <p:txBody>
            <a:bodyPr/>
            <a:lstStyle/>
            <a:p>
              <a:endParaRPr lang="en-GB"/>
            </a:p>
          </p:txBody>
        </p:sp>
        <p:sp>
          <p:nvSpPr>
            <p:cNvPr id="65" name="Freeform 45"/>
            <p:cNvSpPr>
              <a:spLocks noEditPoints="1"/>
            </p:cNvSpPr>
            <p:nvPr/>
          </p:nvSpPr>
          <p:spPr bwMode="auto">
            <a:xfrm>
              <a:off x="1061" y="1038"/>
              <a:ext cx="532" cy="167"/>
            </a:xfrm>
            <a:custGeom>
              <a:avLst/>
              <a:gdLst>
                <a:gd name="T0" fmla="*/ 528 w 532"/>
                <a:gd name="T1" fmla="*/ 167 h 167"/>
                <a:gd name="T2" fmla="*/ 34 w 532"/>
                <a:gd name="T3" fmla="*/ 27 h 167"/>
                <a:gd name="T4" fmla="*/ 38 w 532"/>
                <a:gd name="T5" fmla="*/ 12 h 167"/>
                <a:gd name="T6" fmla="*/ 532 w 532"/>
                <a:gd name="T7" fmla="*/ 153 h 167"/>
                <a:gd name="T8" fmla="*/ 528 w 532"/>
                <a:gd name="T9" fmla="*/ 167 h 167"/>
                <a:gd name="T10" fmla="*/ 37 w 532"/>
                <a:gd name="T11" fmla="*/ 43 h 167"/>
                <a:gd name="T12" fmla="*/ 0 w 532"/>
                <a:gd name="T13" fmla="*/ 9 h 167"/>
                <a:gd name="T14" fmla="*/ 49 w 532"/>
                <a:gd name="T15" fmla="*/ 0 h 167"/>
                <a:gd name="T16" fmla="*/ 37 w 532"/>
                <a:gd name="T17" fmla="*/ 43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32"/>
                <a:gd name="T28" fmla="*/ 0 h 167"/>
                <a:gd name="T29" fmla="*/ 532 w 532"/>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32" h="167">
                  <a:moveTo>
                    <a:pt x="528" y="167"/>
                  </a:moveTo>
                  <a:lnTo>
                    <a:pt x="34" y="27"/>
                  </a:lnTo>
                  <a:lnTo>
                    <a:pt x="38" y="12"/>
                  </a:lnTo>
                  <a:lnTo>
                    <a:pt x="532" y="153"/>
                  </a:lnTo>
                  <a:lnTo>
                    <a:pt x="528" y="167"/>
                  </a:lnTo>
                  <a:close/>
                  <a:moveTo>
                    <a:pt x="37" y="43"/>
                  </a:moveTo>
                  <a:lnTo>
                    <a:pt x="0" y="9"/>
                  </a:lnTo>
                  <a:lnTo>
                    <a:pt x="49" y="0"/>
                  </a:lnTo>
                  <a:lnTo>
                    <a:pt x="37" y="43"/>
                  </a:lnTo>
                  <a:close/>
                </a:path>
              </a:pathLst>
            </a:custGeom>
            <a:solidFill>
              <a:srgbClr val="FFFF00"/>
            </a:solidFill>
            <a:ln w="1588" cap="flat">
              <a:solidFill>
                <a:srgbClr val="000000"/>
              </a:solidFill>
              <a:prstDash val="solid"/>
              <a:bevel/>
              <a:headEnd/>
              <a:tailEnd/>
            </a:ln>
          </p:spPr>
          <p:txBody>
            <a:bodyPr/>
            <a:lstStyle/>
            <a:p>
              <a:endParaRPr lang="en-GB"/>
            </a:p>
          </p:txBody>
        </p:sp>
        <p:sp>
          <p:nvSpPr>
            <p:cNvPr id="66" name="Freeform 46"/>
            <p:cNvSpPr>
              <a:spLocks noEditPoints="1"/>
            </p:cNvSpPr>
            <p:nvPr/>
          </p:nvSpPr>
          <p:spPr bwMode="auto">
            <a:xfrm>
              <a:off x="1137" y="814"/>
              <a:ext cx="457" cy="165"/>
            </a:xfrm>
            <a:custGeom>
              <a:avLst/>
              <a:gdLst>
                <a:gd name="T0" fmla="*/ 457 w 457"/>
                <a:gd name="T1" fmla="*/ 14 h 165"/>
                <a:gd name="T2" fmla="*/ 38 w 457"/>
                <a:gd name="T3" fmla="*/ 153 h 165"/>
                <a:gd name="T4" fmla="*/ 33 w 457"/>
                <a:gd name="T5" fmla="*/ 139 h 165"/>
                <a:gd name="T6" fmla="*/ 452 w 457"/>
                <a:gd name="T7" fmla="*/ 0 h 165"/>
                <a:gd name="T8" fmla="*/ 457 w 457"/>
                <a:gd name="T9" fmla="*/ 14 h 165"/>
                <a:gd name="T10" fmla="*/ 49 w 457"/>
                <a:gd name="T11" fmla="*/ 165 h 165"/>
                <a:gd name="T12" fmla="*/ 0 w 457"/>
                <a:gd name="T13" fmla="*/ 158 h 165"/>
                <a:gd name="T14" fmla="*/ 35 w 457"/>
                <a:gd name="T15" fmla="*/ 122 h 165"/>
                <a:gd name="T16" fmla="*/ 49 w 457"/>
                <a:gd name="T17" fmla="*/ 165 h 1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7"/>
                <a:gd name="T28" fmla="*/ 0 h 165"/>
                <a:gd name="T29" fmla="*/ 457 w 457"/>
                <a:gd name="T30" fmla="*/ 165 h 1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7" h="165">
                  <a:moveTo>
                    <a:pt x="457" y="14"/>
                  </a:moveTo>
                  <a:lnTo>
                    <a:pt x="38" y="153"/>
                  </a:lnTo>
                  <a:lnTo>
                    <a:pt x="33" y="139"/>
                  </a:lnTo>
                  <a:lnTo>
                    <a:pt x="452" y="0"/>
                  </a:lnTo>
                  <a:lnTo>
                    <a:pt x="457" y="14"/>
                  </a:lnTo>
                  <a:close/>
                  <a:moveTo>
                    <a:pt x="49" y="165"/>
                  </a:moveTo>
                  <a:lnTo>
                    <a:pt x="0" y="158"/>
                  </a:lnTo>
                  <a:lnTo>
                    <a:pt x="35" y="122"/>
                  </a:lnTo>
                  <a:lnTo>
                    <a:pt x="49" y="165"/>
                  </a:lnTo>
                  <a:close/>
                </a:path>
              </a:pathLst>
            </a:custGeom>
            <a:solidFill>
              <a:srgbClr val="FFFF00"/>
            </a:solidFill>
            <a:ln w="1588" cap="flat">
              <a:solidFill>
                <a:srgbClr val="000000"/>
              </a:solidFill>
              <a:prstDash val="solid"/>
              <a:bevel/>
              <a:headEnd/>
              <a:tailEnd/>
            </a:ln>
          </p:spPr>
          <p:txBody>
            <a:bodyPr/>
            <a:lstStyle/>
            <a:p>
              <a:endParaRPr lang="en-GB"/>
            </a:p>
          </p:txBody>
        </p:sp>
        <p:sp>
          <p:nvSpPr>
            <p:cNvPr id="67" name="Rectangle 47"/>
            <p:cNvSpPr>
              <a:spLocks noChangeArrowheads="1"/>
            </p:cNvSpPr>
            <p:nvPr/>
          </p:nvSpPr>
          <p:spPr bwMode="auto">
            <a:xfrm>
              <a:off x="1625" y="776"/>
              <a:ext cx="416" cy="116"/>
            </a:xfrm>
            <a:prstGeom prst="rect">
              <a:avLst/>
            </a:prstGeom>
            <a:noFill/>
            <a:ln w="9525">
              <a:noFill/>
              <a:miter lim="800000"/>
              <a:headEnd/>
              <a:tailEnd/>
            </a:ln>
          </p:spPr>
          <p:txBody>
            <a:bodyPr wrap="none" lIns="0" tIns="0" rIns="0" bIns="0">
              <a:spAutoFit/>
            </a:bodyPr>
            <a:lstStyle/>
            <a:p>
              <a:r>
                <a:rPr lang="en-US" sz="1200" dirty="0">
                  <a:solidFill>
                    <a:srgbClr val="FFFF00"/>
                  </a:solidFill>
                </a:rPr>
                <a:t>left BA 8, </a:t>
              </a:r>
              <a:endParaRPr lang="en-US" dirty="0">
                <a:solidFill>
                  <a:srgbClr val="FFFF00"/>
                </a:solidFill>
              </a:endParaRPr>
            </a:p>
          </p:txBody>
        </p:sp>
        <p:sp>
          <p:nvSpPr>
            <p:cNvPr id="68" name="Rectangle 50"/>
            <p:cNvSpPr>
              <a:spLocks noChangeArrowheads="1"/>
            </p:cNvSpPr>
            <p:nvPr/>
          </p:nvSpPr>
          <p:spPr bwMode="auto">
            <a:xfrm>
              <a:off x="2537" y="788"/>
              <a:ext cx="0" cy="271"/>
            </a:xfrm>
            <a:prstGeom prst="rect">
              <a:avLst/>
            </a:prstGeom>
            <a:noFill/>
            <a:ln w="9525">
              <a:noFill/>
              <a:miter lim="800000"/>
              <a:headEnd/>
              <a:tailEnd/>
            </a:ln>
          </p:spPr>
          <p:txBody>
            <a:bodyPr wrap="none" lIns="0" tIns="0" rIns="0" bIns="0">
              <a:spAutoFit/>
            </a:bodyPr>
            <a:lstStyle/>
            <a:p>
              <a:endParaRPr lang="en-US"/>
            </a:p>
          </p:txBody>
        </p:sp>
      </p:grpSp>
      <p:sp>
        <p:nvSpPr>
          <p:cNvPr id="69" name="TextBox 68"/>
          <p:cNvSpPr txBox="1">
            <a:spLocks noChangeArrowheads="1"/>
          </p:cNvSpPr>
          <p:nvPr/>
        </p:nvSpPr>
        <p:spPr bwMode="auto">
          <a:xfrm>
            <a:off x="26193" y="5229225"/>
            <a:ext cx="5616576" cy="307777"/>
          </a:xfrm>
          <a:prstGeom prst="rect">
            <a:avLst/>
          </a:prstGeom>
          <a:noFill/>
          <a:ln w="9525">
            <a:noFill/>
            <a:miter lim="800000"/>
            <a:headEnd/>
            <a:tailEnd/>
          </a:ln>
        </p:spPr>
        <p:txBody>
          <a:bodyPr>
            <a:spAutoFit/>
          </a:bodyPr>
          <a:lstStyle/>
          <a:p>
            <a:pPr>
              <a:defRPr/>
            </a:pPr>
            <a:r>
              <a:rPr lang="en-GB" sz="1400" dirty="0">
                <a:solidFill>
                  <a:srgbClr val="FFFF00"/>
                </a:solidFill>
                <a:latin typeface="+mj-lt"/>
              </a:rPr>
              <a:t>Areas of activation during  anticipation of reduced pain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1"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4513</TotalTime>
  <Words>2272</Words>
  <Application>Microsoft Office PowerPoint</Application>
  <PresentationFormat>On-screen Show (4:3)</PresentationFormat>
  <Paragraphs>577</Paragraphs>
  <Slides>56</Slides>
  <Notes>4</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56</vt:i4>
      </vt:variant>
    </vt:vector>
  </HeadingPairs>
  <TitlesOfParts>
    <vt:vector size="60" baseType="lpstr">
      <vt:lpstr>Default Design</vt:lpstr>
      <vt:lpstr>Photo Editor Photo</vt:lpstr>
      <vt:lpstr>Chart</vt:lpstr>
      <vt:lpstr>Bitmap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Alpha frequency and placebo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Altered brain activity in Fibromyalgia</vt:lpstr>
      <vt:lpstr>Outcomes from an 8 week mindfulness intervention: changes in self-report measures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Endogenous opioids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Forward translation; human experimental pain to chronic pain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Manchester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Wael El-Deredy</dc:creator>
  <cp:lastModifiedBy>Anthony Jones</cp:lastModifiedBy>
  <cp:revision>140</cp:revision>
  <dcterms:created xsi:type="dcterms:W3CDTF">2009-11-02T09:01:49Z</dcterms:created>
  <dcterms:modified xsi:type="dcterms:W3CDTF">2016-06-16T09:40:08Z</dcterms:modified>
</cp:coreProperties>
</file>