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 id="2147483670" r:id="rId2"/>
    <p:sldMasterId id="2147483682" r:id="rId3"/>
  </p:sldMasterIdLst>
  <p:notesMasterIdLst>
    <p:notesMasterId r:id="rId30"/>
  </p:notesMasterIdLst>
  <p:handoutMasterIdLst>
    <p:handoutMasterId r:id="rId31"/>
  </p:handoutMasterIdLst>
  <p:sldIdLst>
    <p:sldId id="256" r:id="rId4"/>
    <p:sldId id="357" r:id="rId5"/>
    <p:sldId id="362" r:id="rId6"/>
    <p:sldId id="364" r:id="rId7"/>
    <p:sldId id="263" r:id="rId8"/>
    <p:sldId id="347" r:id="rId9"/>
    <p:sldId id="346" r:id="rId10"/>
    <p:sldId id="344" r:id="rId11"/>
    <p:sldId id="349" r:id="rId12"/>
    <p:sldId id="350" r:id="rId13"/>
    <p:sldId id="345" r:id="rId14"/>
    <p:sldId id="351" r:id="rId15"/>
    <p:sldId id="361" r:id="rId16"/>
    <p:sldId id="352" r:id="rId17"/>
    <p:sldId id="353" r:id="rId18"/>
    <p:sldId id="354" r:id="rId19"/>
    <p:sldId id="355" r:id="rId20"/>
    <p:sldId id="356" r:id="rId21"/>
    <p:sldId id="358" r:id="rId22"/>
    <p:sldId id="370" r:id="rId23"/>
    <p:sldId id="368" r:id="rId24"/>
    <p:sldId id="372" r:id="rId25"/>
    <p:sldId id="374" r:id="rId26"/>
    <p:sldId id="376" r:id="rId27"/>
    <p:sldId id="359" r:id="rId28"/>
    <p:sldId id="360" r:id="rId29"/>
  </p:sldIdLst>
  <p:sldSz cx="9144000" cy="6858000" type="screen4x3"/>
  <p:notesSz cx="6761163" cy="9942513"/>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42">
          <p15:clr>
            <a:srgbClr val="A4A3A4"/>
          </p15:clr>
        </p15:guide>
        <p15:guide id="2" pos="2153">
          <p15:clr>
            <a:srgbClr val="A4A3A4"/>
          </p15:clr>
        </p15:guide>
        <p15:guide id="3" orient="horz" pos="3131">
          <p15:clr>
            <a:srgbClr val="A4A3A4"/>
          </p15:clr>
        </p15:guide>
        <p15:guide id="4" pos="213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1978" autoAdjust="0"/>
    <p:restoredTop sz="85906" autoAdjust="0"/>
  </p:normalViewPr>
  <p:slideViewPr>
    <p:cSldViewPr>
      <p:cViewPr varScale="1">
        <p:scale>
          <a:sx n="109" d="100"/>
          <a:sy n="109" d="100"/>
        </p:scale>
        <p:origin x="43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7752"/>
    </p:cViewPr>
  </p:sorterViewPr>
  <p:notesViewPr>
    <p:cSldViewPr>
      <p:cViewPr varScale="1">
        <p:scale>
          <a:sx n="64" d="100"/>
          <a:sy n="64" d="100"/>
        </p:scale>
        <p:origin x="-2454" y="-114"/>
      </p:cViewPr>
      <p:guideLst>
        <p:guide orient="horz" pos="3142"/>
        <p:guide pos="2153"/>
        <p:guide orient="horz" pos="3131"/>
        <p:guide pos="213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29139" cy="497682"/>
          </a:xfrm>
          <a:prstGeom prst="rect">
            <a:avLst/>
          </a:prstGeom>
          <a:noFill/>
          <a:ln w="9525">
            <a:noFill/>
            <a:miter lim="800000"/>
            <a:headEnd/>
            <a:tailEnd/>
          </a:ln>
          <a:effectLst/>
        </p:spPr>
        <p:txBody>
          <a:bodyPr vert="horz" wrap="square" lIns="92027" tIns="46013" rIns="92027" bIns="46013" numCol="1" anchor="t" anchorCtr="0" compatLnSpc="1">
            <a:prstTxWarp prst="textNoShape">
              <a:avLst/>
            </a:prstTxWarp>
          </a:bodyPr>
          <a:lstStyle>
            <a:lvl1pPr>
              <a:defRPr sz="1200"/>
            </a:lvl1pPr>
          </a:lstStyle>
          <a:p>
            <a:pPr>
              <a:defRPr/>
            </a:pPr>
            <a:endParaRPr lang="en-GB" dirty="0"/>
          </a:p>
        </p:txBody>
      </p:sp>
      <p:sp>
        <p:nvSpPr>
          <p:cNvPr id="54275" name="Rectangle 3"/>
          <p:cNvSpPr>
            <a:spLocks noGrp="1" noChangeArrowheads="1"/>
          </p:cNvSpPr>
          <p:nvPr>
            <p:ph type="dt" sz="quarter" idx="1"/>
          </p:nvPr>
        </p:nvSpPr>
        <p:spPr bwMode="auto">
          <a:xfrm>
            <a:off x="3832024" y="0"/>
            <a:ext cx="2929139" cy="497682"/>
          </a:xfrm>
          <a:prstGeom prst="rect">
            <a:avLst/>
          </a:prstGeom>
          <a:noFill/>
          <a:ln w="9525">
            <a:noFill/>
            <a:miter lim="800000"/>
            <a:headEnd/>
            <a:tailEnd/>
          </a:ln>
          <a:effectLst/>
        </p:spPr>
        <p:txBody>
          <a:bodyPr vert="horz" wrap="square" lIns="92027" tIns="46013" rIns="92027" bIns="46013" numCol="1" anchor="t" anchorCtr="0" compatLnSpc="1">
            <a:prstTxWarp prst="textNoShape">
              <a:avLst/>
            </a:prstTxWarp>
          </a:bodyPr>
          <a:lstStyle>
            <a:lvl1pPr algn="r">
              <a:defRPr sz="1200"/>
            </a:lvl1pPr>
          </a:lstStyle>
          <a:p>
            <a:pPr>
              <a:defRPr/>
            </a:pPr>
            <a:endParaRPr lang="en-GB" dirty="0"/>
          </a:p>
        </p:txBody>
      </p:sp>
      <p:sp>
        <p:nvSpPr>
          <p:cNvPr id="54276" name="Rectangle 4"/>
          <p:cNvSpPr>
            <a:spLocks noGrp="1" noChangeArrowheads="1"/>
          </p:cNvSpPr>
          <p:nvPr>
            <p:ph type="ftr" sz="quarter" idx="2"/>
          </p:nvPr>
        </p:nvSpPr>
        <p:spPr bwMode="auto">
          <a:xfrm>
            <a:off x="0" y="9444831"/>
            <a:ext cx="2929139" cy="497682"/>
          </a:xfrm>
          <a:prstGeom prst="rect">
            <a:avLst/>
          </a:prstGeom>
          <a:noFill/>
          <a:ln w="9525">
            <a:noFill/>
            <a:miter lim="800000"/>
            <a:headEnd/>
            <a:tailEnd/>
          </a:ln>
          <a:effectLst/>
        </p:spPr>
        <p:txBody>
          <a:bodyPr vert="horz" wrap="square" lIns="92027" tIns="46013" rIns="92027" bIns="46013" numCol="1" anchor="b" anchorCtr="0" compatLnSpc="1">
            <a:prstTxWarp prst="textNoShape">
              <a:avLst/>
            </a:prstTxWarp>
          </a:bodyPr>
          <a:lstStyle>
            <a:lvl1pPr>
              <a:defRPr sz="1200"/>
            </a:lvl1pPr>
          </a:lstStyle>
          <a:p>
            <a:pPr>
              <a:defRPr/>
            </a:pPr>
            <a:endParaRPr lang="en-GB" dirty="0"/>
          </a:p>
        </p:txBody>
      </p:sp>
      <p:sp>
        <p:nvSpPr>
          <p:cNvPr id="54277" name="Rectangle 5"/>
          <p:cNvSpPr>
            <a:spLocks noGrp="1" noChangeArrowheads="1"/>
          </p:cNvSpPr>
          <p:nvPr>
            <p:ph type="sldNum" sz="quarter" idx="3"/>
          </p:nvPr>
        </p:nvSpPr>
        <p:spPr bwMode="auto">
          <a:xfrm>
            <a:off x="3832024" y="9444831"/>
            <a:ext cx="2929139" cy="497682"/>
          </a:xfrm>
          <a:prstGeom prst="rect">
            <a:avLst/>
          </a:prstGeom>
          <a:noFill/>
          <a:ln w="9525">
            <a:noFill/>
            <a:miter lim="800000"/>
            <a:headEnd/>
            <a:tailEnd/>
          </a:ln>
          <a:effectLst/>
        </p:spPr>
        <p:txBody>
          <a:bodyPr vert="horz" wrap="square" lIns="92027" tIns="46013" rIns="92027" bIns="46013" numCol="1" anchor="b" anchorCtr="0" compatLnSpc="1">
            <a:prstTxWarp prst="textNoShape">
              <a:avLst/>
            </a:prstTxWarp>
          </a:bodyPr>
          <a:lstStyle>
            <a:lvl1pPr algn="r">
              <a:defRPr sz="1200"/>
            </a:lvl1pPr>
          </a:lstStyle>
          <a:p>
            <a:pPr>
              <a:defRPr/>
            </a:pPr>
            <a:fld id="{3E7C9ED8-A6F8-4A16-8DA8-ECDA7636786E}" type="slidenum">
              <a:rPr lang="en-GB"/>
              <a:pPr>
                <a:defRPr/>
              </a:pPr>
              <a:t>‹#›</a:t>
            </a:fld>
            <a:endParaRPr lang="en-GB" dirty="0"/>
          </a:p>
        </p:txBody>
      </p:sp>
    </p:spTree>
    <p:extLst>
      <p:ext uri="{BB962C8B-B14F-4D97-AF65-F5344CB8AC3E}">
        <p14:creationId xmlns:p14="http://schemas.microsoft.com/office/powerpoint/2010/main" val="11129896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4486275" y="282575"/>
            <a:ext cx="1941513" cy="1457325"/>
          </a:xfrm>
          <a:prstGeom prst="rect">
            <a:avLst/>
          </a:prstGeom>
          <a:noFill/>
          <a:ln w="12700">
            <a:solidFill>
              <a:prstClr val="black"/>
            </a:solidFill>
          </a:ln>
        </p:spPr>
        <p:txBody>
          <a:bodyPr vert="horz" lIns="92027" tIns="46013" rIns="92027" bIns="46013" rtlCol="0" anchor="ctr"/>
          <a:lstStyle/>
          <a:p>
            <a:pPr lvl="0"/>
            <a:endParaRPr lang="en-US" noProof="0" dirty="0" smtClean="0"/>
          </a:p>
        </p:txBody>
      </p:sp>
      <p:sp>
        <p:nvSpPr>
          <p:cNvPr id="5" name="Notes Placeholder 4"/>
          <p:cNvSpPr>
            <a:spLocks noGrp="1"/>
          </p:cNvSpPr>
          <p:nvPr>
            <p:ph type="body" sz="quarter" idx="3"/>
          </p:nvPr>
        </p:nvSpPr>
        <p:spPr>
          <a:xfrm>
            <a:off x="387871" y="2014580"/>
            <a:ext cx="5985423" cy="7428662"/>
          </a:xfrm>
          <a:prstGeom prst="rect">
            <a:avLst/>
          </a:prstGeom>
        </p:spPr>
        <p:txBody>
          <a:bodyPr vert="horz" lIns="92027" tIns="46013" rIns="92027" bIns="4601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val="31338824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3012" name="Slide Number Placeholder 3"/>
          <p:cNvSpPr>
            <a:spLocks noGrp="1"/>
          </p:cNvSpPr>
          <p:nvPr>
            <p:ph type="sldNum" sz="quarter" idx="4294967295"/>
          </p:nvPr>
        </p:nvSpPr>
        <p:spPr bwMode="auto">
          <a:xfrm>
            <a:off x="3830414" y="9443242"/>
            <a:ext cx="2929139" cy="497681"/>
          </a:xfrm>
          <a:prstGeom prst="rect">
            <a:avLst/>
          </a:prstGeom>
          <a:noFill/>
          <a:ln>
            <a:miter lim="800000"/>
            <a:headEnd/>
            <a:tailEnd/>
          </a:ln>
        </p:spPr>
        <p:txBody>
          <a:bodyPr lIns="92027" tIns="46013" rIns="92027" bIns="46013"/>
          <a:lstStyle/>
          <a:p>
            <a:fld id="{90D2A62E-5534-4424-8F06-5DA8F4673C57}" type="slidenum">
              <a:rPr lang="en-US"/>
              <a:pPr/>
              <a:t>1</a:t>
            </a:fld>
            <a:endParaRPr lang="en-US" dirty="0"/>
          </a:p>
        </p:txBody>
      </p:sp>
    </p:spTree>
    <p:extLst>
      <p:ext uri="{BB962C8B-B14F-4D97-AF65-F5344CB8AC3E}">
        <p14:creationId xmlns:p14="http://schemas.microsoft.com/office/powerpoint/2010/main" val="2939698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GMC Tomorrow’s Doctors:</a:t>
            </a:r>
          </a:p>
          <a:p>
            <a:pPr defTabSz="908365" eaLnBrk="1" hangingPunct="1">
              <a:spcBef>
                <a:spcPct val="0"/>
              </a:spcBef>
              <a:defRPr/>
            </a:pPr>
            <a:r>
              <a:rPr lang="en-GB" b="1" dirty="0" smtClean="0"/>
              <a:t>This guidance sets out the knowledge, skills and behaviours that new UK medical graduates must be able to show. It also sets standards for teaching, assessment and learning for medical students and medical schools.</a:t>
            </a:r>
            <a:endParaRPr lang="en-GB" dirty="0" smtClean="0"/>
          </a:p>
          <a:p>
            <a:pPr eaLnBrk="1" hangingPunct="1">
              <a:spcBef>
                <a:spcPct val="0"/>
              </a:spcBef>
            </a:pPr>
            <a:endParaRPr lang="en-US" dirty="0" smtClean="0"/>
          </a:p>
          <a:p>
            <a:pPr eaLnBrk="1" hangingPunct="1">
              <a:spcBef>
                <a:spcPct val="0"/>
              </a:spcBef>
            </a:pPr>
            <a:r>
              <a:rPr lang="en-US" dirty="0" smtClean="0"/>
              <a:t>Picture Source:</a:t>
            </a:r>
          </a:p>
          <a:p>
            <a:pPr eaLnBrk="1" hangingPunct="1">
              <a:spcBef>
                <a:spcPct val="0"/>
              </a:spcBef>
            </a:pPr>
            <a:r>
              <a:rPr lang="en-US" dirty="0" smtClean="0"/>
              <a:t>http://www.ehu.eus/SEMDE/docum.html</a:t>
            </a:r>
          </a:p>
          <a:p>
            <a:pPr eaLnBrk="1" hangingPunct="1">
              <a:spcBef>
                <a:spcPct val="0"/>
              </a:spcBef>
            </a:pPr>
            <a:endParaRPr lang="en-US" dirty="0" smtClean="0"/>
          </a:p>
          <a:p>
            <a:pPr eaLnBrk="1" hangingPunct="1">
              <a:spcBef>
                <a:spcPct val="0"/>
              </a:spcBef>
            </a:pPr>
            <a:endParaRPr lang="en-US" dirty="0" smtClean="0"/>
          </a:p>
        </p:txBody>
      </p:sp>
      <p:sp>
        <p:nvSpPr>
          <p:cNvPr id="44036" name="Slide Number Placeholder 3"/>
          <p:cNvSpPr>
            <a:spLocks noGrp="1"/>
          </p:cNvSpPr>
          <p:nvPr>
            <p:ph type="sldNum" sz="quarter" idx="4294967295"/>
          </p:nvPr>
        </p:nvSpPr>
        <p:spPr bwMode="auto">
          <a:xfrm>
            <a:off x="3830414" y="9443242"/>
            <a:ext cx="2929139" cy="497681"/>
          </a:xfrm>
          <a:prstGeom prst="rect">
            <a:avLst/>
          </a:prstGeom>
          <a:noFill/>
          <a:ln>
            <a:miter lim="800000"/>
            <a:headEnd/>
            <a:tailEnd/>
          </a:ln>
        </p:spPr>
        <p:txBody>
          <a:bodyPr lIns="92027" tIns="46013" rIns="92027" bIns="46013"/>
          <a:lstStyle/>
          <a:p>
            <a:fld id="{616E850F-B045-4A5F-832D-92D9CFBA03BC}" type="slidenum">
              <a:rPr lang="en-US"/>
              <a:pPr/>
              <a:t>5</a:t>
            </a:fld>
            <a:endParaRPr lang="en-US" dirty="0"/>
          </a:p>
        </p:txBody>
      </p:sp>
    </p:spTree>
    <p:extLst>
      <p:ext uri="{BB962C8B-B14F-4D97-AF65-F5344CB8AC3E}">
        <p14:creationId xmlns:p14="http://schemas.microsoft.com/office/powerpoint/2010/main" val="3668157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a:p>
            <a:pPr eaLnBrk="1" hangingPunct="1">
              <a:spcBef>
                <a:spcPct val="0"/>
              </a:spcBef>
            </a:pPr>
            <a:r>
              <a:rPr lang="en-US" dirty="0" smtClean="0"/>
              <a:t>Picture</a:t>
            </a:r>
            <a:r>
              <a:rPr lang="en-US" baseline="0" dirty="0" smtClean="0"/>
              <a:t> source:</a:t>
            </a:r>
          </a:p>
          <a:p>
            <a:pPr eaLnBrk="1" hangingPunct="1">
              <a:spcBef>
                <a:spcPct val="0"/>
              </a:spcBef>
            </a:pPr>
            <a:r>
              <a:rPr lang="en-US" dirty="0" smtClean="0"/>
              <a:t>https://britishgeriatricssociety.wordpress.com/</a:t>
            </a:r>
          </a:p>
        </p:txBody>
      </p:sp>
      <p:sp>
        <p:nvSpPr>
          <p:cNvPr id="44036" name="Slide Number Placeholder 3"/>
          <p:cNvSpPr>
            <a:spLocks noGrp="1"/>
          </p:cNvSpPr>
          <p:nvPr>
            <p:ph type="sldNum" sz="quarter" idx="4294967295"/>
          </p:nvPr>
        </p:nvSpPr>
        <p:spPr bwMode="auto">
          <a:xfrm>
            <a:off x="3830414" y="9443242"/>
            <a:ext cx="2929139" cy="497681"/>
          </a:xfrm>
          <a:prstGeom prst="rect">
            <a:avLst/>
          </a:prstGeom>
          <a:noFill/>
          <a:ln>
            <a:miter lim="800000"/>
            <a:headEnd/>
            <a:tailEnd/>
          </a:ln>
        </p:spPr>
        <p:txBody>
          <a:bodyPr lIns="92027" tIns="46013" rIns="92027" bIns="46013"/>
          <a:lstStyle/>
          <a:p>
            <a:fld id="{616E850F-B045-4A5F-832D-92D9CFBA03BC}" type="slidenum">
              <a:rPr lang="en-US"/>
              <a:pPr/>
              <a:t>6</a:t>
            </a:fld>
            <a:endParaRPr lang="en-US" dirty="0"/>
          </a:p>
        </p:txBody>
      </p:sp>
    </p:spTree>
    <p:extLst>
      <p:ext uri="{BB962C8B-B14F-4D97-AF65-F5344CB8AC3E}">
        <p14:creationId xmlns:p14="http://schemas.microsoft.com/office/powerpoint/2010/main" val="4119799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t>It is important that all new medical graduates are prepared for life-long learning. The core undergraduate curriculum in Geriatric Medicine can be regarded as a basis upon which Foundation Year (FY1 and FY2) and Specialist Training (ST) doctors can build their educational objectives. However it cannot be assumed that doctors will have further education in Geriatric Medicine and the undergraduate curriculum is designed to ensure that all graduates have the essential knowledge and abilities to manage older people.</a:t>
            </a:r>
          </a:p>
          <a:p>
            <a:pPr eaLnBrk="1" hangingPunct="1">
              <a:spcBef>
                <a:spcPct val="0"/>
              </a:spcBef>
            </a:pPr>
            <a:endParaRPr lang="en-GB" dirty="0" smtClean="0"/>
          </a:p>
          <a:p>
            <a:pPr eaLnBrk="1" hangingPunct="1">
              <a:spcBef>
                <a:spcPct val="0"/>
              </a:spcBef>
            </a:pPr>
            <a:r>
              <a:rPr lang="en-GB" dirty="0" smtClean="0"/>
              <a:t>BGS have developed Clinical Guidelines through a rigorous procedure of audit, literature search and peer review to improve the standards of diagnosis, treatment and management of specific diseases and conditions.</a:t>
            </a:r>
            <a:endParaRPr lang="en-US" dirty="0" smtClean="0"/>
          </a:p>
        </p:txBody>
      </p:sp>
      <p:sp>
        <p:nvSpPr>
          <p:cNvPr id="44036" name="Slide Number Placeholder 3"/>
          <p:cNvSpPr>
            <a:spLocks noGrp="1"/>
          </p:cNvSpPr>
          <p:nvPr>
            <p:ph type="sldNum" sz="quarter" idx="4294967295"/>
          </p:nvPr>
        </p:nvSpPr>
        <p:spPr bwMode="auto">
          <a:xfrm>
            <a:off x="3830414" y="9443242"/>
            <a:ext cx="2929139" cy="497681"/>
          </a:xfrm>
          <a:prstGeom prst="rect">
            <a:avLst/>
          </a:prstGeom>
          <a:noFill/>
          <a:ln>
            <a:miter lim="800000"/>
            <a:headEnd/>
            <a:tailEnd/>
          </a:ln>
        </p:spPr>
        <p:txBody>
          <a:bodyPr lIns="92027" tIns="46013" rIns="92027" bIns="46013"/>
          <a:lstStyle/>
          <a:p>
            <a:fld id="{616E850F-B045-4A5F-832D-92D9CFBA03BC}" type="slidenum">
              <a:rPr lang="en-US"/>
              <a:pPr/>
              <a:t>7</a:t>
            </a:fld>
            <a:endParaRPr lang="en-US" dirty="0"/>
          </a:p>
        </p:txBody>
      </p:sp>
    </p:spTree>
    <p:extLst>
      <p:ext uri="{BB962C8B-B14F-4D97-AF65-F5344CB8AC3E}">
        <p14:creationId xmlns:p14="http://schemas.microsoft.com/office/powerpoint/2010/main" val="3965517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Tree>
    <p:extLst>
      <p:ext uri="{BB962C8B-B14F-4D97-AF65-F5344CB8AC3E}">
        <p14:creationId xmlns:p14="http://schemas.microsoft.com/office/powerpoint/2010/main" val="3393729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mainstay of the 11 BGS learning outcomes focus on clinical care of older people and the biomedical components of ageing. However, a thread of social gerontology runs throughout. </a:t>
            </a:r>
          </a:p>
          <a:p>
            <a:pPr defTabSz="908365" eaLnBrk="1" fontAlgn="auto" hangingPunct="1">
              <a:spcBef>
                <a:spcPts val="0"/>
              </a:spcBef>
              <a:spcAft>
                <a:spcPts val="0"/>
              </a:spcAft>
              <a:defRPr/>
            </a:pPr>
            <a:r>
              <a:rPr lang="en-GB" dirty="0"/>
              <a:t>The BSG guidelines were used to form a EU curricula in collaboration with similar guidelines from the Australia and New Zealand Society of Geriatric Medicine (ANZSGM), the American Geriatric Society (AGS) and the International, Association of Gerontology and Geriatrics (IAGG) (Masud et al 2014).</a:t>
            </a:r>
          </a:p>
          <a:p>
            <a:pPr defTabSz="908365" eaLnBrk="1" fontAlgn="auto" hangingPunct="1">
              <a:spcBef>
                <a:spcPts val="0"/>
              </a:spcBef>
              <a:spcAft>
                <a:spcPts val="0"/>
              </a:spcAft>
              <a:defRPr/>
            </a:pPr>
            <a:endParaRPr lang="en-GB" dirty="0"/>
          </a:p>
          <a:p>
            <a:endParaRPr lang="en-US" dirty="0"/>
          </a:p>
        </p:txBody>
      </p:sp>
      <p:sp>
        <p:nvSpPr>
          <p:cNvPr id="4" name="Footer Placeholder 3"/>
          <p:cNvSpPr>
            <a:spLocks noGrp="1"/>
          </p:cNvSpPr>
          <p:nvPr>
            <p:ph type="ftr" sz="quarter" idx="10"/>
          </p:nvPr>
        </p:nvSpPr>
        <p:spPr>
          <a:xfrm>
            <a:off x="0" y="8653435"/>
            <a:ext cx="2940046" cy="455527"/>
          </a:xfrm>
          <a:prstGeom prst="rect">
            <a:avLst/>
          </a:prstGeom>
        </p:spPr>
        <p:txBody>
          <a:bodyPr lIns="90836" tIns="45418" rIns="90836" bIns="45418"/>
          <a:lstStyle/>
          <a:p>
            <a:endParaRPr lang="en-GB" dirty="0">
              <a:solidFill>
                <a:prstClr val="black"/>
              </a:solidFill>
            </a:endParaRPr>
          </a:p>
        </p:txBody>
      </p:sp>
      <p:sp>
        <p:nvSpPr>
          <p:cNvPr id="5" name="Slide Number Placeholder 4"/>
          <p:cNvSpPr>
            <a:spLocks noGrp="1"/>
          </p:cNvSpPr>
          <p:nvPr>
            <p:ph type="sldNum" sz="quarter" idx="11"/>
          </p:nvPr>
        </p:nvSpPr>
        <p:spPr>
          <a:xfrm>
            <a:off x="3843105" y="8653435"/>
            <a:ext cx="2940046" cy="455527"/>
          </a:xfrm>
          <a:prstGeom prst="rect">
            <a:avLst/>
          </a:prstGeom>
        </p:spPr>
        <p:txBody>
          <a:bodyPr lIns="90836" tIns="45418" rIns="90836" bIns="45418"/>
          <a:lstStyle/>
          <a:p>
            <a:fld id="{9FD8013A-3595-4F55-A08C-BE97AB8F9D94}" type="slidenum">
              <a:rPr lang="en-GB" smtClean="0">
                <a:solidFill>
                  <a:prstClr val="black"/>
                </a:solidFill>
              </a:rPr>
              <a:pPr/>
              <a:t>9</a:t>
            </a:fld>
            <a:endParaRPr lang="en-GB" dirty="0">
              <a:solidFill>
                <a:prstClr val="black"/>
              </a:solidFill>
            </a:endParaRPr>
          </a:p>
        </p:txBody>
      </p:sp>
    </p:spTree>
    <p:extLst>
      <p:ext uri="{BB962C8B-B14F-4D97-AF65-F5344CB8AC3E}">
        <p14:creationId xmlns:p14="http://schemas.microsoft.com/office/powerpoint/2010/main" val="3875064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8365" eaLnBrk="1" fontAlgn="auto" hangingPunct="1">
              <a:spcBef>
                <a:spcPts val="0"/>
              </a:spcBef>
              <a:spcAft>
                <a:spcPts val="0"/>
              </a:spcAft>
              <a:defRPr/>
            </a:pPr>
            <a:endParaRPr lang="en-GB" dirty="0"/>
          </a:p>
          <a:p>
            <a:r>
              <a:rPr lang="en-GB" dirty="0"/>
              <a:t>The BGS guidelines recommend that teaching of Gerontology and Geriatric Medicine is incorporated longitudinally into all years of Medical School Curricula (British Geriatric Society 2013). It is our belief that Social Gerontology merits a minimum of two stand-alone lectures in pre-clinical years of the Medical Degree. Transgender older people). </a:t>
            </a:r>
          </a:p>
          <a:p>
            <a:r>
              <a:rPr lang="en-GB" dirty="0"/>
              <a:t>This early exposure to Social Gerontology is important for a number of reasons. First, it would provide an understanding of the issues facing older patients that students witness in subsequent primary and secondary care placements. The ability to empathise is widely cited as an important attribute of good doctors (ref), relying on an understanding of both the health and social issues of older patients. Second, early exposure to social gerontology may influence attitudes both towards older people and decision to embark on future studies in the fields of Geriatrics or Gerontology. </a:t>
            </a:r>
          </a:p>
          <a:p>
            <a:endParaRPr lang="en-US" dirty="0"/>
          </a:p>
        </p:txBody>
      </p:sp>
      <p:sp>
        <p:nvSpPr>
          <p:cNvPr id="4" name="Footer Placeholder 3"/>
          <p:cNvSpPr>
            <a:spLocks noGrp="1"/>
          </p:cNvSpPr>
          <p:nvPr>
            <p:ph type="ftr" sz="quarter" idx="10"/>
          </p:nvPr>
        </p:nvSpPr>
        <p:spPr>
          <a:xfrm>
            <a:off x="0" y="8653435"/>
            <a:ext cx="2940046" cy="455527"/>
          </a:xfrm>
          <a:prstGeom prst="rect">
            <a:avLst/>
          </a:prstGeom>
        </p:spPr>
        <p:txBody>
          <a:bodyPr lIns="90836" tIns="45418" rIns="90836" bIns="45418"/>
          <a:lstStyle/>
          <a:p>
            <a:endParaRPr lang="en-GB" dirty="0">
              <a:solidFill>
                <a:prstClr val="black"/>
              </a:solidFill>
            </a:endParaRPr>
          </a:p>
        </p:txBody>
      </p:sp>
      <p:sp>
        <p:nvSpPr>
          <p:cNvPr id="5" name="Slide Number Placeholder 4"/>
          <p:cNvSpPr>
            <a:spLocks noGrp="1"/>
          </p:cNvSpPr>
          <p:nvPr>
            <p:ph type="sldNum" sz="quarter" idx="11"/>
          </p:nvPr>
        </p:nvSpPr>
        <p:spPr>
          <a:xfrm>
            <a:off x="3843105" y="8653435"/>
            <a:ext cx="2940046" cy="455527"/>
          </a:xfrm>
          <a:prstGeom prst="rect">
            <a:avLst/>
          </a:prstGeom>
        </p:spPr>
        <p:txBody>
          <a:bodyPr lIns="90836" tIns="45418" rIns="90836" bIns="45418"/>
          <a:lstStyle/>
          <a:p>
            <a:fld id="{9FD8013A-3595-4F55-A08C-BE97AB8F9D94}" type="slidenum">
              <a:rPr lang="en-GB" smtClean="0">
                <a:solidFill>
                  <a:prstClr val="black"/>
                </a:solidFill>
              </a:rPr>
              <a:pPr/>
              <a:t>10</a:t>
            </a:fld>
            <a:endParaRPr lang="en-GB" dirty="0">
              <a:solidFill>
                <a:prstClr val="black"/>
              </a:solidFill>
            </a:endParaRPr>
          </a:p>
        </p:txBody>
      </p:sp>
    </p:spTree>
    <p:extLst>
      <p:ext uri="{BB962C8B-B14F-4D97-AF65-F5344CB8AC3E}">
        <p14:creationId xmlns:p14="http://schemas.microsoft.com/office/powerpoint/2010/main" val="131560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Tree>
    <p:extLst>
      <p:ext uri="{BB962C8B-B14F-4D97-AF65-F5344CB8AC3E}">
        <p14:creationId xmlns:p14="http://schemas.microsoft.com/office/powerpoint/2010/main" val="1804683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References</a:t>
            </a:r>
            <a:r>
              <a:rPr lang="en-GB" dirty="0" smtClean="0"/>
              <a:t>:</a:t>
            </a:r>
          </a:p>
          <a:p>
            <a:r>
              <a:rPr lang="en-GB" b="1" dirty="0" smtClean="0"/>
              <a:t>Gordon</a:t>
            </a:r>
            <a:r>
              <a:rPr lang="en-GB" b="1" baseline="0" dirty="0" smtClean="0"/>
              <a:t>, A.L., Blundell, A., Dhesi, J.K., Forrester-Paton, C., Forrester-Paton, J., Mitchell, H.K., Bracewell, N., Mjojo, J., Masud, T., Gladman, J.R.F 2014, </a:t>
            </a:r>
            <a:r>
              <a:rPr lang="en-GB" b="0" baseline="0" dirty="0" smtClean="0"/>
              <a:t>‘UK medical teaching about ageing is improving but there is still work to be done: the Second National Survey of Undergraduate Teaching in Ageing and Geriatric Medicine’, </a:t>
            </a:r>
            <a:r>
              <a:rPr lang="en-GB" b="0" i="1" baseline="0" dirty="0" smtClean="0"/>
              <a:t>Age and Ageing</a:t>
            </a:r>
            <a:r>
              <a:rPr lang="en-GB" b="0" i="0" baseline="0" dirty="0" smtClean="0"/>
              <a:t>, vol. 43(2), pp. 293-297. </a:t>
            </a:r>
            <a:endParaRPr lang="en-GB" b="1" dirty="0"/>
          </a:p>
        </p:txBody>
      </p:sp>
      <p:sp>
        <p:nvSpPr>
          <p:cNvPr id="4" name="Slide Number Placeholder 3"/>
          <p:cNvSpPr>
            <a:spLocks noGrp="1"/>
          </p:cNvSpPr>
          <p:nvPr>
            <p:ph type="sldNum" sz="quarter" idx="10"/>
          </p:nvPr>
        </p:nvSpPr>
        <p:spPr>
          <a:xfrm>
            <a:off x="3843105" y="8653436"/>
            <a:ext cx="2940046" cy="457108"/>
          </a:xfrm>
          <a:prstGeom prst="rect">
            <a:avLst/>
          </a:prstGeom>
        </p:spPr>
        <p:txBody>
          <a:bodyPr lIns="90836" tIns="45418" rIns="90836" bIns="45418"/>
          <a:lstStyle/>
          <a:p>
            <a:fld id="{3D4FDBD2-055B-489C-937E-CE85951E9925}" type="slidenum">
              <a:rPr lang="en-GB" smtClean="0"/>
              <a:t>12</a:t>
            </a:fld>
            <a:endParaRPr lang="en-GB" dirty="0"/>
          </a:p>
        </p:txBody>
      </p:sp>
    </p:spTree>
    <p:extLst>
      <p:ext uri="{BB962C8B-B14F-4D97-AF65-F5344CB8AC3E}">
        <p14:creationId xmlns:p14="http://schemas.microsoft.com/office/powerpoint/2010/main" val="3269575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Provisional</a:t>
            </a:r>
            <a:r>
              <a:rPr lang="en-GB" b="1" baseline="0" dirty="0" smtClean="0"/>
              <a:t> Notes</a:t>
            </a:r>
            <a:endParaRPr lang="en-GB" b="1" dirty="0" smtClean="0"/>
          </a:p>
          <a:p>
            <a:pPr marL="340637" indent="-340637">
              <a:buFont typeface="Arial" panose="020B0604020202020204" pitchFamily="34" charset="0"/>
              <a:buChar char="•"/>
            </a:pPr>
            <a:r>
              <a:rPr lang="en-GB" dirty="0" smtClean="0"/>
              <a:t>Promote appreciation for growing number of older patients</a:t>
            </a:r>
          </a:p>
          <a:p>
            <a:pPr marL="340637" indent="-340637">
              <a:buFont typeface="Arial" panose="020B0604020202020204" pitchFamily="34" charset="0"/>
              <a:buChar char="•"/>
            </a:pPr>
            <a:r>
              <a:rPr lang="en-GB" dirty="0" smtClean="0"/>
              <a:t>Promote appreciation for growing importance of Geriatric Medicine</a:t>
            </a:r>
          </a:p>
          <a:p>
            <a:endParaRPr lang="en-GB" dirty="0"/>
          </a:p>
        </p:txBody>
      </p:sp>
      <p:sp>
        <p:nvSpPr>
          <p:cNvPr id="4" name="Slide Number Placeholder 3"/>
          <p:cNvSpPr>
            <a:spLocks noGrp="1"/>
          </p:cNvSpPr>
          <p:nvPr>
            <p:ph type="sldNum" sz="quarter" idx="10"/>
          </p:nvPr>
        </p:nvSpPr>
        <p:spPr>
          <a:xfrm>
            <a:off x="3843105" y="8653436"/>
            <a:ext cx="2940046" cy="457108"/>
          </a:xfrm>
          <a:prstGeom prst="rect">
            <a:avLst/>
          </a:prstGeom>
        </p:spPr>
        <p:txBody>
          <a:bodyPr lIns="90836" tIns="45418" rIns="90836" bIns="45418"/>
          <a:lstStyle/>
          <a:p>
            <a:fld id="{3D4FDBD2-055B-489C-937E-CE85951E9925}" type="slidenum">
              <a:rPr lang="en-GB" smtClean="0"/>
              <a:t>14</a:t>
            </a:fld>
            <a:endParaRPr lang="en-GB" dirty="0"/>
          </a:p>
        </p:txBody>
      </p:sp>
    </p:spTree>
    <p:extLst>
      <p:ext uri="{BB962C8B-B14F-4D97-AF65-F5344CB8AC3E}">
        <p14:creationId xmlns:p14="http://schemas.microsoft.com/office/powerpoint/2010/main" val="3838534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Provisional Notes:</a:t>
            </a:r>
          </a:p>
          <a:p>
            <a:r>
              <a:rPr lang="en-GB" dirty="0" smtClean="0"/>
              <a:t>Stereotypes</a:t>
            </a:r>
            <a:r>
              <a:rPr lang="en-GB" baseline="0" dirty="0" smtClean="0"/>
              <a:t> tend to homogenise </a:t>
            </a:r>
            <a:endParaRPr lang="en-GB" dirty="0"/>
          </a:p>
        </p:txBody>
      </p:sp>
      <p:sp>
        <p:nvSpPr>
          <p:cNvPr id="4" name="Slide Number Placeholder 3"/>
          <p:cNvSpPr>
            <a:spLocks noGrp="1"/>
          </p:cNvSpPr>
          <p:nvPr>
            <p:ph type="sldNum" sz="quarter" idx="10"/>
          </p:nvPr>
        </p:nvSpPr>
        <p:spPr>
          <a:xfrm>
            <a:off x="3843105" y="8653436"/>
            <a:ext cx="2940046" cy="457108"/>
          </a:xfrm>
          <a:prstGeom prst="rect">
            <a:avLst/>
          </a:prstGeom>
        </p:spPr>
        <p:txBody>
          <a:bodyPr lIns="90836" tIns="45418" rIns="90836" bIns="45418"/>
          <a:lstStyle/>
          <a:p>
            <a:fld id="{3D4FDBD2-055B-489C-937E-CE85951E9925}" type="slidenum">
              <a:rPr lang="en-GB" smtClean="0"/>
              <a:t>15</a:t>
            </a:fld>
            <a:endParaRPr lang="en-GB" dirty="0"/>
          </a:p>
        </p:txBody>
      </p:sp>
    </p:spTree>
    <p:extLst>
      <p:ext uri="{BB962C8B-B14F-4D97-AF65-F5344CB8AC3E}">
        <p14:creationId xmlns:p14="http://schemas.microsoft.com/office/powerpoint/2010/main" val="948182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a:xfrm>
            <a:off x="3843105" y="8653436"/>
            <a:ext cx="2940046" cy="457108"/>
          </a:xfrm>
          <a:prstGeom prst="rect">
            <a:avLst/>
          </a:prstGeom>
        </p:spPr>
        <p:txBody>
          <a:bodyPr lIns="90836" tIns="45418" rIns="90836" bIns="45418"/>
          <a:lstStyle/>
          <a:p>
            <a:fld id="{3D4FDBD2-055B-489C-937E-CE85951E9925}" type="slidenum">
              <a:rPr lang="en-GB" smtClean="0"/>
              <a:t>16</a:t>
            </a:fld>
            <a:endParaRPr lang="en-GB" dirty="0"/>
          </a:p>
        </p:txBody>
      </p:sp>
    </p:spTree>
    <p:extLst>
      <p:ext uri="{BB962C8B-B14F-4D97-AF65-F5344CB8AC3E}">
        <p14:creationId xmlns:p14="http://schemas.microsoft.com/office/powerpoint/2010/main" val="3248407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a:xfrm>
            <a:off x="3843105" y="8653436"/>
            <a:ext cx="2940046" cy="457108"/>
          </a:xfrm>
          <a:prstGeom prst="rect">
            <a:avLst/>
          </a:prstGeom>
        </p:spPr>
        <p:txBody>
          <a:bodyPr lIns="90836" tIns="45418" rIns="90836" bIns="45418"/>
          <a:lstStyle/>
          <a:p>
            <a:fld id="{3D4FDBD2-055B-489C-937E-CE85951E9925}" type="slidenum">
              <a:rPr lang="en-GB" smtClean="0"/>
              <a:t>17</a:t>
            </a:fld>
            <a:endParaRPr lang="en-GB" dirty="0"/>
          </a:p>
        </p:txBody>
      </p:sp>
    </p:spTree>
    <p:extLst>
      <p:ext uri="{BB962C8B-B14F-4D97-AF65-F5344CB8AC3E}">
        <p14:creationId xmlns:p14="http://schemas.microsoft.com/office/powerpoint/2010/main" val="4090296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Provisional Notes:</a:t>
            </a:r>
          </a:p>
          <a:p>
            <a:pPr marL="340637" indent="-340637">
              <a:buFont typeface="Arial" panose="020B0604020202020204" pitchFamily="34" charset="0"/>
              <a:buChar char="•"/>
            </a:pPr>
            <a:r>
              <a:rPr lang="en-GB" dirty="0" smtClean="0"/>
              <a:t>Challenge ageist attitudes and any pre-existing stereotypes – </a:t>
            </a:r>
            <a:r>
              <a:rPr lang="en-GB" u="sng" dirty="0" smtClean="0"/>
              <a:t>reminder of worth and value of older people</a:t>
            </a:r>
          </a:p>
          <a:p>
            <a:endParaRPr lang="en-GB" dirty="0" smtClean="0"/>
          </a:p>
          <a:p>
            <a:r>
              <a:rPr lang="en-GB" b="1" dirty="0" smtClean="0"/>
              <a:t>References:</a:t>
            </a:r>
          </a:p>
          <a:p>
            <a:r>
              <a:rPr lang="en-GB" b="1" dirty="0" smtClean="0"/>
              <a:t>Philp 2006</a:t>
            </a:r>
            <a:r>
              <a:rPr lang="en-GB" b="0" dirty="0" smtClean="0"/>
              <a:t>, </a:t>
            </a:r>
            <a:r>
              <a:rPr lang="en-GB" b="0" i="1" dirty="0" smtClean="0"/>
              <a:t>A</a:t>
            </a:r>
            <a:r>
              <a:rPr lang="en-GB" b="0" i="1" baseline="0" dirty="0" smtClean="0"/>
              <a:t> New Ambition for Old Age: Next Steps in Implementing the National Service Framework for Older People</a:t>
            </a:r>
            <a:r>
              <a:rPr lang="en-GB" b="0" i="0" baseline="0" dirty="0" smtClean="0"/>
              <a:t> [pdf] London, available from: http://library.nhsggc.org.uk/mediaAssets/dementiasp/A_new_ambition_for_old_age_12-Nov-07.pdf [Accessed: 17</a:t>
            </a:r>
            <a:r>
              <a:rPr lang="en-GB" b="0" i="0" baseline="30000" dirty="0" smtClean="0"/>
              <a:t>th</a:t>
            </a:r>
            <a:r>
              <a:rPr lang="en-GB" b="0" i="0" baseline="0" dirty="0" smtClean="0"/>
              <a:t> June 2015].</a:t>
            </a:r>
          </a:p>
          <a:p>
            <a:endParaRPr lang="en-GB" b="0" i="0" baseline="0" dirty="0" smtClean="0"/>
          </a:p>
          <a:p>
            <a:r>
              <a:rPr lang="en-GB" b="1" i="0" baseline="0" dirty="0" smtClean="0"/>
              <a:t>Tullo, E., Spencer, J., Allan, L 2010, </a:t>
            </a:r>
            <a:r>
              <a:rPr lang="en-GB" b="0" i="0" baseline="0" dirty="0" smtClean="0"/>
              <a:t>‘Helping the young to understand the old. Teaching Interventions in Geriatrics to improve the knowledge, skills and attitudes of undergraduate medical students’, </a:t>
            </a:r>
            <a:r>
              <a:rPr lang="en-GB" b="0" i="1" baseline="0" dirty="0" smtClean="0"/>
              <a:t>Journal of the American Geriatrics Society, </a:t>
            </a:r>
            <a:r>
              <a:rPr lang="en-GB" b="0" i="0" baseline="0" dirty="0" smtClean="0"/>
              <a:t>58(2010, pp. 1987-1993.</a:t>
            </a:r>
          </a:p>
          <a:p>
            <a:endParaRPr lang="en-GB" b="0" i="0" baseline="0" dirty="0" smtClean="0"/>
          </a:p>
          <a:p>
            <a:r>
              <a:rPr lang="en-GB" b="1" i="0" baseline="0" dirty="0" smtClean="0"/>
              <a:t>Burley, D. 1981, </a:t>
            </a:r>
            <a:r>
              <a:rPr lang="en-GB" b="0" i="0" baseline="0" dirty="0" smtClean="0"/>
              <a:t>‘What every medical student should know about Social Gerontology’, </a:t>
            </a:r>
            <a:r>
              <a:rPr lang="en-GB" b="0" i="1" baseline="0" dirty="0" smtClean="0"/>
              <a:t>Gerontology &amp; Geriatrics Education, </a:t>
            </a:r>
            <a:r>
              <a:rPr lang="en-GB" b="0" i="0" baseline="0" dirty="0" smtClean="0"/>
              <a:t>2.1(1981), pp. 15-18. </a:t>
            </a:r>
            <a:endParaRPr lang="en-GB" b="1" dirty="0"/>
          </a:p>
        </p:txBody>
      </p:sp>
      <p:sp>
        <p:nvSpPr>
          <p:cNvPr id="4" name="Slide Number Placeholder 3"/>
          <p:cNvSpPr>
            <a:spLocks noGrp="1"/>
          </p:cNvSpPr>
          <p:nvPr>
            <p:ph type="sldNum" sz="quarter" idx="10"/>
          </p:nvPr>
        </p:nvSpPr>
        <p:spPr>
          <a:xfrm>
            <a:off x="3843105" y="8653436"/>
            <a:ext cx="2940046" cy="457108"/>
          </a:xfrm>
          <a:prstGeom prst="rect">
            <a:avLst/>
          </a:prstGeom>
        </p:spPr>
        <p:txBody>
          <a:bodyPr lIns="90836" tIns="45418" rIns="90836" bIns="45418"/>
          <a:lstStyle/>
          <a:p>
            <a:fld id="{3D4FDBD2-055B-489C-937E-CE85951E9925}" type="slidenum">
              <a:rPr lang="en-GB" smtClean="0"/>
              <a:t>18</a:t>
            </a:fld>
            <a:endParaRPr lang="en-GB" dirty="0"/>
          </a:p>
        </p:txBody>
      </p:sp>
    </p:spTree>
    <p:extLst>
      <p:ext uri="{BB962C8B-B14F-4D97-AF65-F5344CB8AC3E}">
        <p14:creationId xmlns:p14="http://schemas.microsoft.com/office/powerpoint/2010/main" val="4243671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http://www.bgs.org.uk/index.php/general-information-171/306-undergraduatecurriculum</a:t>
            </a:r>
          </a:p>
          <a:p>
            <a:r>
              <a:rPr lang="en-GB" dirty="0" smtClean="0"/>
              <a:t>Unsure of how to reference above</a:t>
            </a:r>
            <a:endParaRPr lang="en-GB" dirty="0"/>
          </a:p>
        </p:txBody>
      </p:sp>
    </p:spTree>
    <p:extLst>
      <p:ext uri="{BB962C8B-B14F-4D97-AF65-F5344CB8AC3E}">
        <p14:creationId xmlns:p14="http://schemas.microsoft.com/office/powerpoint/2010/main" val="411194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8117A46-2EB1-4F81-815D-807237791CA2}"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754B250-C82F-482C-AB47-1602E9F35F0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868716F-AF1C-4D04-94E3-77DDE8EDF6E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AB0726C-445F-4886-81BB-FE403F9850CD}"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554C7312-1957-473F-AF2E-CF7E694EB01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6684C415-ECF5-47A0-B93B-668659CFA2B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F6592F9F-EB04-4046-9495-BDF9CA05EAB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2151061-8999-43F6-9D5F-3BA71A25FA48}"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BA5DD85-1EA1-4A61-BE0D-137C4857401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F06B43C-3B4D-4012-B557-80BF45511DC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27D60C1-8CEF-4896-961F-00D5F08FC354}"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dirty="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783AFD7-3A95-44BB-BFE4-3DB0DB817095}"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dirty="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7818CF5-4F10-4FBB-B8EC-45DCE91316E4}"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66D753B-45B7-482D-8C14-C7A7BD6D1467}"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7665C-B83E-4C94-B98F-FA3EF3387DBA}" type="datetime1">
              <a:rPr lang="en-US" smtClean="0">
                <a:solidFill>
                  <a:prstClr val="black">
                    <a:tint val="75000"/>
                  </a:prstClr>
                </a:solidFill>
              </a:rPr>
              <a:pPr/>
              <a:t>9/3/2016</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816696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509285-33EE-4EA0-8F6D-698C4D003EB2}" type="datetime1">
              <a:rPr lang="en-US" smtClean="0">
                <a:solidFill>
                  <a:prstClr val="black">
                    <a:tint val="75000"/>
                  </a:prstClr>
                </a:solidFill>
              </a:rPr>
              <a:pPr/>
              <a:t>9/3/2016</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135214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6E506-3808-4EEC-983F-DF3B772C1AA7}" type="datetime1">
              <a:rPr lang="en-US" smtClean="0">
                <a:solidFill>
                  <a:prstClr val="black">
                    <a:tint val="75000"/>
                  </a:prstClr>
                </a:solidFill>
              </a:rPr>
              <a:pPr/>
              <a:t>9/3/2016</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0992667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70EC6A-1602-4505-B87F-50366481A7D8}" type="datetime1">
              <a:rPr lang="en-US" smtClean="0">
                <a:solidFill>
                  <a:prstClr val="black">
                    <a:tint val="75000"/>
                  </a:prstClr>
                </a:solidFill>
              </a:rPr>
              <a:pPr/>
              <a:t>9/3/2016</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1706471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3E6FC8-A146-49F7-BDC0-E8C416F98DC3}" type="datetime1">
              <a:rPr lang="en-US" smtClean="0">
                <a:solidFill>
                  <a:prstClr val="black">
                    <a:tint val="75000"/>
                  </a:prstClr>
                </a:solidFill>
              </a:rPr>
              <a:pPr/>
              <a:t>9/3/2016</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749783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0A0268-6CC0-4C12-B568-F9FD50B2271F}" type="datetime1">
              <a:rPr lang="en-US" smtClean="0">
                <a:solidFill>
                  <a:prstClr val="black">
                    <a:tint val="75000"/>
                  </a:prstClr>
                </a:solidFill>
              </a:rPr>
              <a:pPr/>
              <a:t>9/3/2016</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2073507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B16E9-CB05-42AB-9397-034CD1E6A889}" type="datetime1">
              <a:rPr lang="en-US" smtClean="0">
                <a:solidFill>
                  <a:prstClr val="black">
                    <a:tint val="75000"/>
                  </a:prstClr>
                </a:solidFill>
              </a:rPr>
              <a:pPr/>
              <a:t>9/3/2016</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9987025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0DC8CD-9692-44D7-AB97-79F2AC9FED17}" type="datetime1">
              <a:rPr lang="en-US" smtClean="0">
                <a:solidFill>
                  <a:prstClr val="black">
                    <a:tint val="75000"/>
                  </a:prstClr>
                </a:solidFill>
              </a:rPr>
              <a:pPr/>
              <a:t>9/3/2016</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1400497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8ECCDA-6B1E-4D31-A9EA-61B49DF244EF}" type="datetime1">
              <a:rPr lang="en-US" smtClean="0">
                <a:solidFill>
                  <a:prstClr val="black">
                    <a:tint val="75000"/>
                  </a:prstClr>
                </a:solidFill>
              </a:rPr>
              <a:pPr/>
              <a:t>9/3/2016</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9590254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194134-B820-4940-978B-32889A04F88F}" type="datetime1">
              <a:rPr lang="en-US" smtClean="0">
                <a:solidFill>
                  <a:prstClr val="black">
                    <a:tint val="75000"/>
                  </a:prstClr>
                </a:solidFill>
              </a:rPr>
              <a:pPr/>
              <a:t>9/3/2016</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2820309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E394EA-FF18-4119-9A2E-6C155B0D1684}" type="datetime1">
              <a:rPr lang="en-US" smtClean="0">
                <a:solidFill>
                  <a:prstClr val="black">
                    <a:tint val="75000"/>
                  </a:prstClr>
                </a:solidFill>
              </a:rPr>
              <a:pPr/>
              <a:t>9/3/2016</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8349107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7665C-B83E-4C94-B98F-FA3EF3387DBA}" type="datetime1">
              <a:rPr lang="en-US" smtClean="0">
                <a:solidFill>
                  <a:prstClr val="black">
                    <a:tint val="75000"/>
                  </a:prstClr>
                </a:solidFill>
              </a:rPr>
              <a:pPr/>
              <a:t>9/3/2016</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4572669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509285-33EE-4EA0-8F6D-698C4D003EB2}" type="datetime1">
              <a:rPr lang="en-US" smtClean="0">
                <a:solidFill>
                  <a:prstClr val="black">
                    <a:tint val="75000"/>
                  </a:prstClr>
                </a:solidFill>
              </a:rPr>
              <a:pPr/>
              <a:t>9/3/2016</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64254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C6E506-3808-4EEC-983F-DF3B772C1AA7}" type="datetime1">
              <a:rPr lang="en-US" smtClean="0">
                <a:solidFill>
                  <a:prstClr val="black">
                    <a:tint val="75000"/>
                  </a:prstClr>
                </a:solidFill>
              </a:rPr>
              <a:pPr/>
              <a:t>9/3/2016</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4383224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70EC6A-1602-4505-B87F-50366481A7D8}" type="datetime1">
              <a:rPr lang="en-US" smtClean="0">
                <a:solidFill>
                  <a:prstClr val="black">
                    <a:tint val="75000"/>
                  </a:prstClr>
                </a:solidFill>
              </a:rPr>
              <a:pPr/>
              <a:t>9/3/2016</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8647581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3E6FC8-A146-49F7-BDC0-E8C416F98DC3}" type="datetime1">
              <a:rPr lang="en-US" smtClean="0">
                <a:solidFill>
                  <a:prstClr val="black">
                    <a:tint val="75000"/>
                  </a:prstClr>
                </a:solidFill>
              </a:rPr>
              <a:pPr/>
              <a:t>9/3/2016</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7573138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0A0268-6CC0-4C12-B568-F9FD50B2271F}" type="datetime1">
              <a:rPr lang="en-US" smtClean="0">
                <a:solidFill>
                  <a:prstClr val="black">
                    <a:tint val="75000"/>
                  </a:prstClr>
                </a:solidFill>
              </a:rPr>
              <a:pPr/>
              <a:t>9/3/2016</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5473264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B16E9-CB05-42AB-9397-034CD1E6A889}" type="datetime1">
              <a:rPr lang="en-US" smtClean="0">
                <a:solidFill>
                  <a:prstClr val="black">
                    <a:tint val="75000"/>
                  </a:prstClr>
                </a:solidFill>
              </a:rPr>
              <a:pPr/>
              <a:t>9/3/2016</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5901442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0DC8CD-9692-44D7-AB97-79F2AC9FED17}" type="datetime1">
              <a:rPr lang="en-US" smtClean="0">
                <a:solidFill>
                  <a:prstClr val="black">
                    <a:tint val="75000"/>
                  </a:prstClr>
                </a:solidFill>
              </a:rPr>
              <a:pPr/>
              <a:t>9/3/2016</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9711795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8ECCDA-6B1E-4D31-A9EA-61B49DF244EF}" type="datetime1">
              <a:rPr lang="en-US" smtClean="0">
                <a:solidFill>
                  <a:prstClr val="black">
                    <a:tint val="75000"/>
                  </a:prstClr>
                </a:solidFill>
              </a:rPr>
              <a:pPr/>
              <a:t>9/3/2016</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5808349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194134-B820-4940-978B-32889A04F88F}" type="datetime1">
              <a:rPr lang="en-US" smtClean="0">
                <a:solidFill>
                  <a:prstClr val="black">
                    <a:tint val="75000"/>
                  </a:prstClr>
                </a:solidFill>
              </a:rPr>
              <a:pPr/>
              <a:t>9/3/2016</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4370047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E394EA-FF18-4119-9A2E-6C155B0D1684}" type="datetime1">
              <a:rPr lang="en-US" smtClean="0">
                <a:solidFill>
                  <a:prstClr val="black">
                    <a:tint val="75000"/>
                  </a:prstClr>
                </a:solidFill>
              </a:rPr>
              <a:pPr/>
              <a:t>9/3/2016</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B8D6685-DC61-4053-A492-8FB9E31CECAE}"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415585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jpe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819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819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7E7D71A-21F7-4BB6-820C-D31C2A4AF6A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417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618957"/>
            <a:ext cx="8229600" cy="350720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E4E23D4E-B152-47BB-9865-9DAE765CAB84}" type="datetime1">
              <a:rPr lang="en-US" smtClean="0">
                <a:solidFill>
                  <a:prstClr val="black">
                    <a:tint val="75000"/>
                  </a:prstClr>
                </a:solidFill>
                <a:latin typeface="Calibri"/>
              </a:rPr>
              <a:pPr fontAlgn="auto">
                <a:spcBef>
                  <a:spcPts val="0"/>
                </a:spcBef>
                <a:spcAft>
                  <a:spcPts val="0"/>
                </a:spcAft>
              </a:pPr>
              <a:t>9/3/2016</a:t>
            </a:fld>
            <a:endParaRPr lang="en-GB"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GB"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5B8D6685-DC61-4053-A492-8FB9E31CECAE}" type="slidenum">
              <a:rPr lang="en-GB" smtClean="0">
                <a:solidFill>
                  <a:prstClr val="black">
                    <a:tint val="75000"/>
                  </a:prstClr>
                </a:solidFill>
                <a:latin typeface="Calibri"/>
              </a:rPr>
              <a:pPr fontAlgn="auto">
                <a:spcBef>
                  <a:spcPts val="0"/>
                </a:spcBef>
                <a:spcAft>
                  <a:spcPts val="0"/>
                </a:spcAft>
              </a:pPr>
              <a:t>‹#›</a:t>
            </a:fld>
            <a:endParaRPr lang="en-GB" dirty="0">
              <a:solidFill>
                <a:prstClr val="black">
                  <a:tint val="75000"/>
                </a:prstClr>
              </a:solidFill>
              <a:latin typeface="Calibri"/>
            </a:endParaRPr>
          </a:p>
        </p:txBody>
      </p:sp>
      <p:pic>
        <p:nvPicPr>
          <p:cNvPr id="7" name="Picture 6" descr="IoG ppt strip.jpg"/>
          <p:cNvPicPr>
            <a:picLocks noChangeAspect="1"/>
          </p:cNvPicPr>
          <p:nvPr/>
        </p:nvPicPr>
        <p:blipFill>
          <a:blip r:embed="rId13" cstate="print"/>
          <a:stretch>
            <a:fillRect/>
          </a:stretch>
        </p:blipFill>
        <p:spPr>
          <a:xfrm>
            <a:off x="0" y="0"/>
            <a:ext cx="9144000" cy="1261872"/>
          </a:xfrm>
          <a:prstGeom prst="rect">
            <a:avLst/>
          </a:prstGeom>
        </p:spPr>
      </p:pic>
    </p:spTree>
    <p:extLst>
      <p:ext uri="{BB962C8B-B14F-4D97-AF65-F5344CB8AC3E}">
        <p14:creationId xmlns:p14="http://schemas.microsoft.com/office/powerpoint/2010/main" val="328957368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dt="0"/>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417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618957"/>
            <a:ext cx="8229600" cy="350720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E4E23D4E-B152-47BB-9865-9DAE765CAB84}" type="datetime1">
              <a:rPr lang="en-US" smtClean="0">
                <a:solidFill>
                  <a:prstClr val="black">
                    <a:tint val="75000"/>
                  </a:prstClr>
                </a:solidFill>
                <a:latin typeface="Calibri"/>
              </a:rPr>
              <a:pPr fontAlgn="auto">
                <a:spcBef>
                  <a:spcPts val="0"/>
                </a:spcBef>
                <a:spcAft>
                  <a:spcPts val="0"/>
                </a:spcAft>
              </a:pPr>
              <a:t>9/3/2016</a:t>
            </a:fld>
            <a:endParaRPr lang="en-GB"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GB"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5B8D6685-DC61-4053-A492-8FB9E31CECAE}" type="slidenum">
              <a:rPr lang="en-GB" smtClean="0">
                <a:solidFill>
                  <a:prstClr val="black">
                    <a:tint val="75000"/>
                  </a:prstClr>
                </a:solidFill>
                <a:latin typeface="Calibri"/>
              </a:rPr>
              <a:pPr fontAlgn="auto">
                <a:spcBef>
                  <a:spcPts val="0"/>
                </a:spcBef>
                <a:spcAft>
                  <a:spcPts val="0"/>
                </a:spcAft>
              </a:pPr>
              <a:t>‹#›</a:t>
            </a:fld>
            <a:endParaRPr lang="en-GB" dirty="0">
              <a:solidFill>
                <a:prstClr val="black">
                  <a:tint val="75000"/>
                </a:prstClr>
              </a:solidFill>
              <a:latin typeface="Calibri"/>
            </a:endParaRPr>
          </a:p>
        </p:txBody>
      </p:sp>
      <p:pic>
        <p:nvPicPr>
          <p:cNvPr id="7" name="Picture 6" descr="IoG ppt strip.jpg"/>
          <p:cNvPicPr>
            <a:picLocks noChangeAspect="1"/>
          </p:cNvPicPr>
          <p:nvPr/>
        </p:nvPicPr>
        <p:blipFill>
          <a:blip r:embed="rId13" cstate="print"/>
          <a:stretch>
            <a:fillRect/>
          </a:stretch>
        </p:blipFill>
        <p:spPr>
          <a:xfrm>
            <a:off x="0" y="0"/>
            <a:ext cx="9144000" cy="1261872"/>
          </a:xfrm>
          <a:prstGeom prst="rect">
            <a:avLst/>
          </a:prstGeom>
        </p:spPr>
      </p:pic>
    </p:spTree>
    <p:extLst>
      <p:ext uri="{BB962C8B-B14F-4D97-AF65-F5344CB8AC3E}">
        <p14:creationId xmlns:p14="http://schemas.microsoft.com/office/powerpoint/2010/main" val="223635259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hdr="0" dt="0"/>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hyperlink" Target="http://www.bgs.org.uk/index.php/general-information-171/306-undergraduatecurriculum" TargetMode="External"/><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hyperlink" Target="http://library.nhsggc.org.uk/mediaAssets/dementiasp/A_new_ambition_for_old_age_12-Nov-07.pdf"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GB" sz="3200" b="1" dirty="0" smtClean="0"/>
              <a:t>Should </a:t>
            </a:r>
            <a:r>
              <a:rPr lang="en-GB" sz="3200" b="1" dirty="0"/>
              <a:t>medical students study Social Gerontology?</a:t>
            </a:r>
            <a:br>
              <a:rPr lang="en-GB" sz="3200" b="1" dirty="0"/>
            </a:br>
            <a:r>
              <a:rPr lang="en-GB" sz="3200" dirty="0" smtClean="0">
                <a:cs typeface="Times New Roman" pitchFamily="16" charset="0"/>
              </a:rPr>
              <a:t/>
            </a:r>
            <a:br>
              <a:rPr lang="en-GB" sz="3200" dirty="0" smtClean="0">
                <a:cs typeface="Times New Roman" pitchFamily="16" charset="0"/>
              </a:rPr>
            </a:br>
            <a:endParaRPr lang="en-GB" sz="4000" dirty="0" smtClean="0">
              <a:cs typeface="Arial" charset="0"/>
            </a:endParaRPr>
          </a:p>
        </p:txBody>
      </p:sp>
      <p:sp>
        <p:nvSpPr>
          <p:cNvPr id="8" name="Subtitle 7"/>
          <p:cNvSpPr>
            <a:spLocks noGrp="1"/>
          </p:cNvSpPr>
          <p:nvPr>
            <p:ph type="subTitle" idx="1"/>
          </p:nvPr>
        </p:nvSpPr>
        <p:spPr/>
        <p:txBody>
          <a:bodyPr/>
          <a:lstStyle/>
          <a:p>
            <a:r>
              <a:rPr lang="en-GB" sz="2000" dirty="0" smtClean="0"/>
              <a:t>Geriatrics and Gerontological Nursing conference 4.10.16</a:t>
            </a:r>
          </a:p>
          <a:p>
            <a:r>
              <a:rPr lang="en-GB" sz="2000" dirty="0" smtClean="0"/>
              <a:t>Anthea Tinker, Labib Hussain, Jack Lilly d’Cruz, William Tai Yee Seng, Sebastian Zaidman,</a:t>
            </a:r>
          </a:p>
          <a:p>
            <a:r>
              <a:rPr lang="en-GB" sz="2000" dirty="0" smtClean="0"/>
              <a:t>King’s College London</a:t>
            </a:r>
            <a:endParaRPr lang="en-GB" sz="2000" dirty="0"/>
          </a:p>
        </p:txBody>
      </p:sp>
      <p:pic>
        <p:nvPicPr>
          <p:cNvPr id="2052" name="Picture 4" descr="IoG ppt strip.jpg"/>
          <p:cNvPicPr>
            <a:picLocks noChangeAspect="1"/>
          </p:cNvPicPr>
          <p:nvPr/>
        </p:nvPicPr>
        <p:blipFill>
          <a:blip r:embed="rId3" cstate="print"/>
          <a:srcRect/>
          <a:stretch>
            <a:fillRect/>
          </a:stretch>
        </p:blipFill>
        <p:spPr bwMode="auto">
          <a:xfrm>
            <a:off x="0" y="0"/>
            <a:ext cx="9144000" cy="1262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sz="3200" b="1" dirty="0" smtClean="0">
                <a:latin typeface="Arial" panose="020B0604020202020204" pitchFamily="34" charset="0"/>
                <a:cs typeface="Arial" panose="020B0604020202020204" pitchFamily="34" charset="0"/>
              </a:rPr>
              <a:t>Outline</a:t>
            </a:r>
            <a:endParaRPr lang="en-GB" sz="3200" b="1" dirty="0">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p:txBody>
          <a:bodyPr>
            <a:normAutofit fontScale="70000" lnSpcReduction="20000"/>
          </a:bodyPr>
          <a:lstStyle/>
          <a:p>
            <a:pPr marL="0" indent="0">
              <a:buNone/>
            </a:pPr>
            <a:r>
              <a:rPr lang="en-GB" sz="2400" dirty="0" smtClean="0">
                <a:latin typeface="Arial" panose="020B0604020202020204" pitchFamily="34" charset="0"/>
                <a:cs typeface="Arial" panose="020B0604020202020204" pitchFamily="34" charset="0"/>
              </a:rPr>
              <a:t>1. Origins of this presentation and reactions to the findings</a:t>
            </a:r>
          </a:p>
          <a:p>
            <a:pPr marL="0" indent="0">
              <a:buNone/>
            </a:pPr>
            <a:r>
              <a:rPr lang="en-GB" sz="2400" dirty="0" smtClean="0">
                <a:latin typeface="Arial" panose="020B0604020202020204" pitchFamily="34" charset="0"/>
                <a:cs typeface="Arial" panose="020B0604020202020204" pitchFamily="34" charset="0"/>
              </a:rPr>
              <a:t>2. Background</a:t>
            </a:r>
          </a:p>
          <a:p>
            <a:pPr marL="0" indent="0">
              <a:buNone/>
            </a:pPr>
            <a:r>
              <a:rPr lang="en-GB" sz="2400" dirty="0" smtClean="0">
                <a:latin typeface="Arial" panose="020B0604020202020204" pitchFamily="34" charset="0"/>
                <a:cs typeface="Arial" panose="020B0604020202020204" pitchFamily="34" charset="0"/>
              </a:rPr>
              <a:t>3.  Teaching </a:t>
            </a:r>
            <a:r>
              <a:rPr lang="en-GB" sz="2400" dirty="0">
                <a:latin typeface="Arial" panose="020B0604020202020204" pitchFamily="34" charset="0"/>
                <a:cs typeface="Arial" panose="020B0604020202020204" pitchFamily="34" charset="0"/>
              </a:rPr>
              <a:t>on Gerontology in Medical </a:t>
            </a:r>
            <a:r>
              <a:rPr lang="en-GB" sz="2400" dirty="0" smtClean="0">
                <a:latin typeface="Arial" panose="020B0604020202020204" pitchFamily="34" charset="0"/>
                <a:cs typeface="Arial" panose="020B0604020202020204" pitchFamily="34" charset="0"/>
              </a:rPr>
              <a:t>Schools</a:t>
            </a:r>
          </a:p>
          <a:p>
            <a:pPr lvl="1"/>
            <a:r>
              <a:rPr lang="en-GB" sz="2000" dirty="0" smtClean="0">
                <a:latin typeface="Arial" panose="020B0604020202020204" pitchFamily="34" charset="0"/>
                <a:cs typeface="Arial" panose="020B0604020202020204" pitchFamily="34" charset="0"/>
              </a:rPr>
              <a:t>3a. Clinical Geriatrics</a:t>
            </a:r>
            <a:endParaRPr lang="en-GB" sz="2000" dirty="0">
              <a:latin typeface="Arial" panose="020B0604020202020204" pitchFamily="34" charset="0"/>
              <a:cs typeface="Arial" panose="020B0604020202020204" pitchFamily="34" charset="0"/>
            </a:endParaRPr>
          </a:p>
          <a:p>
            <a:pPr lvl="1"/>
            <a:r>
              <a:rPr lang="en-GB" sz="2000" dirty="0" smtClean="0">
                <a:latin typeface="Arial" panose="020B0604020202020204" pitchFamily="34" charset="0"/>
                <a:cs typeface="Arial" panose="020B0604020202020204" pitchFamily="34" charset="0"/>
              </a:rPr>
              <a:t>3b. Social Gerontology</a:t>
            </a:r>
          </a:p>
          <a:p>
            <a:pPr marL="0" indent="0">
              <a:buNone/>
            </a:pPr>
            <a:r>
              <a:rPr lang="en-GB" sz="2400" dirty="0" smtClean="0">
                <a:latin typeface="Arial" panose="020B0604020202020204" pitchFamily="34" charset="0"/>
                <a:cs typeface="Arial" panose="020B0604020202020204" pitchFamily="34" charset="0"/>
              </a:rPr>
              <a:t>4. Why Social Gerontology?</a:t>
            </a:r>
          </a:p>
          <a:p>
            <a:pPr marL="0" indent="0">
              <a:buNone/>
            </a:pPr>
            <a:r>
              <a:rPr lang="en-GB" sz="2400" dirty="0" smtClean="0">
                <a:latin typeface="Arial" panose="020B0604020202020204" pitchFamily="34" charset="0"/>
                <a:cs typeface="Arial" panose="020B0604020202020204" pitchFamily="34" charset="0"/>
              </a:rPr>
              <a:t>5. What subjects are most relevant to Social Gerontology?</a:t>
            </a:r>
            <a:endParaRPr lang="en-GB" sz="2000" dirty="0" smtClean="0">
              <a:latin typeface="Arial" panose="020B0604020202020204" pitchFamily="34" charset="0"/>
              <a:cs typeface="Arial" panose="020B0604020202020204" pitchFamily="34" charset="0"/>
            </a:endParaRPr>
          </a:p>
          <a:p>
            <a:pPr lvl="1"/>
            <a:r>
              <a:rPr lang="en-GB" sz="2000" dirty="0" smtClean="0">
                <a:latin typeface="Arial" panose="020B0604020202020204" pitchFamily="34" charset="0"/>
                <a:cs typeface="Arial" panose="020B0604020202020204" pitchFamily="34" charset="0"/>
              </a:rPr>
              <a:t>5a. Demography</a:t>
            </a:r>
          </a:p>
          <a:p>
            <a:pPr lvl="1"/>
            <a:r>
              <a:rPr lang="en-GB" sz="2000" dirty="0" smtClean="0">
                <a:latin typeface="Arial" panose="020B0604020202020204" pitchFamily="34" charset="0"/>
                <a:cs typeface="Arial" panose="020B0604020202020204" pitchFamily="34" charset="0"/>
              </a:rPr>
              <a:t>5b. Sociology of Ageing</a:t>
            </a:r>
          </a:p>
          <a:p>
            <a:pPr lvl="1"/>
            <a:r>
              <a:rPr lang="en-GB" sz="2000" dirty="0" smtClean="0">
                <a:latin typeface="Arial" panose="020B0604020202020204" pitchFamily="34" charset="0"/>
                <a:cs typeface="Arial" panose="020B0604020202020204" pitchFamily="34" charset="0"/>
              </a:rPr>
              <a:t>5c. Psychology of Ageing</a:t>
            </a:r>
          </a:p>
          <a:p>
            <a:pPr lvl="1"/>
            <a:r>
              <a:rPr lang="en-GB" sz="2000" dirty="0" smtClean="0">
                <a:latin typeface="Arial" panose="020B0604020202020204" pitchFamily="34" charset="0"/>
                <a:cs typeface="Arial" panose="020B0604020202020204" pitchFamily="34" charset="0"/>
              </a:rPr>
              <a:t>5d. Social Policy</a:t>
            </a:r>
          </a:p>
          <a:p>
            <a:pPr marL="0" indent="0">
              <a:buNone/>
            </a:pPr>
            <a:r>
              <a:rPr lang="en-GB" sz="2400" dirty="0" smtClean="0">
                <a:latin typeface="Arial" panose="020B0604020202020204" pitchFamily="34" charset="0"/>
                <a:cs typeface="Arial" panose="020B0604020202020204" pitchFamily="34" charset="0"/>
              </a:rPr>
              <a:t>6. Our conclusion</a:t>
            </a:r>
          </a:p>
          <a:p>
            <a:pPr marL="0" indent="0">
              <a:buNone/>
            </a:pPr>
            <a:r>
              <a:rPr lang="en-GB" sz="2400" dirty="0" smtClean="0">
                <a:latin typeface="Arial" panose="020B0604020202020204" pitchFamily="34" charset="0"/>
                <a:cs typeface="Arial" panose="020B0604020202020204" pitchFamily="34" charset="0"/>
              </a:rPr>
              <a:t>7. The response to our paper</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5565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latin typeface="Arial Black" panose="020B0A04020102020204" pitchFamily="34" charset="0"/>
              </a:rPr>
              <a:t>1. </a:t>
            </a:r>
            <a:r>
              <a:rPr lang="en-GB" sz="3200" b="1" dirty="0" smtClean="0"/>
              <a:t>Origins of this presentation </a:t>
            </a:r>
            <a:endParaRPr lang="en-GB" sz="3200" b="1" dirty="0"/>
          </a:p>
        </p:txBody>
      </p:sp>
      <p:sp>
        <p:nvSpPr>
          <p:cNvPr id="3" name="Content Placeholder 2"/>
          <p:cNvSpPr>
            <a:spLocks noGrp="1"/>
          </p:cNvSpPr>
          <p:nvPr>
            <p:ph idx="1"/>
          </p:nvPr>
        </p:nvSpPr>
        <p:spPr/>
        <p:txBody>
          <a:bodyPr>
            <a:normAutofit lnSpcReduction="10000"/>
          </a:bodyPr>
          <a:lstStyle/>
          <a:p>
            <a:pPr marL="0" indent="0">
              <a:buNone/>
            </a:pPr>
            <a:r>
              <a:rPr lang="en-GB" sz="2400" dirty="0" smtClean="0"/>
              <a:t>Professor Anthea Tinker is Professor of Social Gerontology at King’s College London and is personal tutor to the Intercalated medical students taking the BSc Gerontology.  Each year she works with the students to give a conference presentation and a publication.  The 2014 – 2015 were enthusiastic about this and they all collaborated in their own time (this is not an official part of the course) to produce a presentation to the British Society of Gerontology conference in Newcastle in 2015. They had a good response to this and wrote an article.  This was published by </a:t>
            </a:r>
            <a:r>
              <a:rPr lang="en-GB" sz="2400" i="1" dirty="0" smtClean="0"/>
              <a:t>Age and Ageing </a:t>
            </a:r>
            <a:r>
              <a:rPr lang="en-GB" sz="2400" dirty="0" smtClean="0"/>
              <a:t>in 2016 (vol. 45, pp. 190 – 192). </a:t>
            </a:r>
            <a:endParaRPr lang="en-GB" sz="2400" dirty="0"/>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3</a:t>
            </a:fld>
            <a:endParaRPr lang="en-GB" dirty="0">
              <a:solidFill>
                <a:prstClr val="black">
                  <a:tint val="75000"/>
                </a:prstClr>
              </a:solidFill>
            </a:endParaRPr>
          </a:p>
        </p:txBody>
      </p:sp>
    </p:spTree>
    <p:extLst>
      <p:ext uri="{BB962C8B-B14F-4D97-AF65-F5344CB8AC3E}">
        <p14:creationId xmlns:p14="http://schemas.microsoft.com/office/powerpoint/2010/main" val="3849950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latin typeface="Arial Black" panose="020B0A04020102020204" pitchFamily="34" charset="0"/>
              </a:rPr>
              <a:t>1. Reactions to the findings</a:t>
            </a:r>
            <a:endParaRPr lang="en-GB" sz="3200" b="1" dirty="0"/>
          </a:p>
        </p:txBody>
      </p:sp>
      <p:sp>
        <p:nvSpPr>
          <p:cNvPr id="3" name="Content Placeholder 2"/>
          <p:cNvSpPr>
            <a:spLocks noGrp="1"/>
          </p:cNvSpPr>
          <p:nvPr>
            <p:ph idx="1"/>
          </p:nvPr>
        </p:nvSpPr>
        <p:spPr/>
        <p:txBody>
          <a:bodyPr>
            <a:normAutofit/>
          </a:bodyPr>
          <a:lstStyle/>
          <a:p>
            <a:pPr marL="0" indent="0">
              <a:buNone/>
            </a:pPr>
            <a:r>
              <a:rPr lang="en-GB" sz="2400" dirty="0" smtClean="0"/>
              <a:t>The response to the article was an Editorial and this was published by Age and Ageing in 2016 (vol. 45, pp. 188 – 189).</a:t>
            </a:r>
          </a:p>
          <a:p>
            <a:pPr marL="0" indent="0">
              <a:buNone/>
            </a:pPr>
            <a:r>
              <a:rPr lang="en-GB" sz="2400" dirty="0" smtClean="0"/>
              <a:t>This was by </a:t>
            </a:r>
            <a:r>
              <a:rPr lang="en-GB" sz="2400" dirty="0" smtClean="0"/>
              <a:t>Professor </a:t>
            </a:r>
            <a:r>
              <a:rPr lang="en-GB" sz="2400" dirty="0" smtClean="0"/>
              <a:t>Adam Gordon, </a:t>
            </a:r>
            <a:r>
              <a:rPr lang="en-GB" sz="2400" dirty="0" smtClean="0"/>
              <a:t>Professor </a:t>
            </a:r>
            <a:r>
              <a:rPr lang="en-GB" sz="2400" dirty="0" smtClean="0"/>
              <a:t>Adrian Blundell, </a:t>
            </a:r>
            <a:r>
              <a:rPr lang="en-GB" sz="2400" dirty="0" smtClean="0"/>
              <a:t>Professor </a:t>
            </a:r>
            <a:r>
              <a:rPr lang="en-GB" sz="2400" dirty="0" smtClean="0"/>
              <a:t>John </a:t>
            </a:r>
            <a:r>
              <a:rPr lang="en-GB" sz="2400" dirty="0"/>
              <a:t>G</a:t>
            </a:r>
            <a:r>
              <a:rPr lang="en-GB" sz="2400" dirty="0" smtClean="0"/>
              <a:t>ladman and </a:t>
            </a:r>
            <a:r>
              <a:rPr lang="en-GB" sz="2400" dirty="0" smtClean="0"/>
              <a:t>Professor </a:t>
            </a:r>
            <a:r>
              <a:rPr lang="en-GB" sz="2400" dirty="0" smtClean="0"/>
              <a:t>Tahir Masud.</a:t>
            </a:r>
          </a:p>
          <a:p>
            <a:pPr marL="0" indent="0">
              <a:buNone/>
            </a:pPr>
            <a:r>
              <a:rPr lang="en-GB" sz="2400" dirty="0" smtClean="0"/>
              <a:t>Our article was considered by the authors of the Editorial to be ‘impassioned and well-argued’.  The response </a:t>
            </a:r>
            <a:r>
              <a:rPr lang="en-GB" sz="2400" smtClean="0"/>
              <a:t>of </a:t>
            </a:r>
            <a:r>
              <a:rPr lang="en-GB" sz="2400" smtClean="0"/>
              <a:t>these </a:t>
            </a:r>
            <a:r>
              <a:rPr lang="en-GB" sz="2400" dirty="0" smtClean="0"/>
              <a:t>commentators to our article  is discussed at the end of our presentation   </a:t>
            </a:r>
            <a:endParaRPr lang="en-GB" sz="2400" dirty="0"/>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4</a:t>
            </a:fld>
            <a:endParaRPr lang="en-GB" dirty="0">
              <a:solidFill>
                <a:prstClr val="black">
                  <a:tint val="75000"/>
                </a:prstClr>
              </a:solidFill>
            </a:endParaRPr>
          </a:p>
        </p:txBody>
      </p:sp>
    </p:spTree>
    <p:extLst>
      <p:ext uri="{BB962C8B-B14F-4D97-AF65-F5344CB8AC3E}">
        <p14:creationId xmlns:p14="http://schemas.microsoft.com/office/powerpoint/2010/main" val="1693061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fontScale="90000"/>
          </a:bodyPr>
          <a:lstStyle/>
          <a:p>
            <a:pPr eaLnBrk="1" hangingPunct="1"/>
            <a:r>
              <a:rPr lang="en-GB" sz="3600" b="1" dirty="0"/>
              <a:t>2</a:t>
            </a:r>
            <a:r>
              <a:rPr lang="en-GB" sz="3600" b="1" dirty="0" smtClean="0"/>
              <a:t>. </a:t>
            </a:r>
            <a:r>
              <a:rPr lang="en-GB" sz="3600" b="1" dirty="0" smtClean="0">
                <a:latin typeface="Arial" panose="020B0604020202020204" pitchFamily="34" charset="0"/>
                <a:cs typeface="Arial" panose="020B0604020202020204" pitchFamily="34" charset="0"/>
              </a:rPr>
              <a:t>Background</a:t>
            </a:r>
            <a:r>
              <a:rPr lang="en-GB" sz="3600" b="1" dirty="0" smtClean="0"/>
              <a:t> on Medical School Curricula</a:t>
            </a:r>
          </a:p>
        </p:txBody>
      </p:sp>
      <p:sp>
        <p:nvSpPr>
          <p:cNvPr id="3075" name="Rectangle 3"/>
          <p:cNvSpPr>
            <a:spLocks noGrp="1" noChangeArrowheads="1"/>
          </p:cNvSpPr>
          <p:nvPr>
            <p:ph idx="1"/>
          </p:nvPr>
        </p:nvSpPr>
        <p:spPr>
          <a:xfrm>
            <a:off x="251520" y="2492896"/>
            <a:ext cx="8229600" cy="3507206"/>
          </a:xfrm>
        </p:spPr>
        <p:txBody>
          <a:bodyPr/>
          <a:lstStyle/>
          <a:p>
            <a:pPr eaLnBrk="1" hangingPunct="1"/>
            <a:endParaRPr lang="en-GB" sz="2400" dirty="0" smtClean="0">
              <a:solidFill>
                <a:srgbClr val="333333"/>
              </a:solidFill>
              <a:latin typeface="Arial" panose="020B0604020202020204" pitchFamily="34" charset="0"/>
              <a:cs typeface="Arial" panose="020B0604020202020204" pitchFamily="34" charset="0"/>
            </a:endParaRPr>
          </a:p>
          <a:p>
            <a:pPr eaLnBrk="1" hangingPunct="1"/>
            <a:r>
              <a:rPr lang="en-GB" sz="2400" dirty="0" smtClean="0">
                <a:solidFill>
                  <a:srgbClr val="333333"/>
                </a:solidFill>
                <a:latin typeface="Arial" panose="020B0604020202020204" pitchFamily="34" charset="0"/>
                <a:cs typeface="Arial" panose="020B0604020202020204" pitchFamily="34" charset="0"/>
              </a:rPr>
              <a:t>General Medical School (GMC) Guidance</a:t>
            </a:r>
          </a:p>
          <a:p>
            <a:pPr lvl="1" eaLnBrk="1" hangingPunct="1"/>
            <a:r>
              <a:rPr lang="en-GB" sz="2400" i="1" dirty="0" smtClean="0">
                <a:solidFill>
                  <a:srgbClr val="333333"/>
                </a:solidFill>
                <a:latin typeface="Arial" panose="020B0604020202020204" pitchFamily="34" charset="0"/>
                <a:cs typeface="Arial" panose="020B0604020202020204" pitchFamily="34" charset="0"/>
              </a:rPr>
              <a:t>Tomorrow’s Doctors (2009)</a:t>
            </a:r>
          </a:p>
          <a:p>
            <a:pPr lvl="2" eaLnBrk="1" hangingPunct="1"/>
            <a:r>
              <a:rPr lang="en-GB" i="1" dirty="0" smtClean="0">
                <a:solidFill>
                  <a:srgbClr val="333333"/>
                </a:solidFill>
                <a:latin typeface="Arial" panose="020B0604020202020204" pitchFamily="34" charset="0"/>
                <a:cs typeface="Arial" panose="020B0604020202020204" pitchFamily="34" charset="0"/>
              </a:rPr>
              <a:t>Generic Guidance</a:t>
            </a:r>
          </a:p>
          <a:p>
            <a:pPr lvl="2" eaLnBrk="1" hangingPunct="1"/>
            <a:r>
              <a:rPr lang="en-GB" i="1" dirty="0" smtClean="0">
                <a:solidFill>
                  <a:srgbClr val="333333"/>
                </a:solidFill>
                <a:latin typeface="Arial" panose="020B0604020202020204" pitchFamily="34" charset="0"/>
                <a:cs typeface="Arial" panose="020B0604020202020204" pitchFamily="34" charset="0"/>
              </a:rPr>
              <a:t>Lack of individual specialties</a:t>
            </a:r>
          </a:p>
          <a:p>
            <a:pPr lvl="2" eaLnBrk="1" hangingPunct="1"/>
            <a:r>
              <a:rPr lang="en-GB" i="1" dirty="0" smtClean="0">
                <a:solidFill>
                  <a:srgbClr val="333333"/>
                </a:solidFill>
                <a:latin typeface="Arial" panose="020B0604020202020204" pitchFamily="34" charset="0"/>
                <a:cs typeface="Arial" panose="020B0604020202020204" pitchFamily="34" charset="0"/>
              </a:rPr>
              <a:t>Scope for variability</a:t>
            </a:r>
          </a:p>
          <a:p>
            <a:pPr lvl="2" eaLnBrk="1" hangingPunct="1"/>
            <a:endParaRPr lang="en-GB" i="1" dirty="0">
              <a:solidFill>
                <a:srgbClr val="333333"/>
              </a:solidFill>
              <a:latin typeface="Arial" panose="020B0604020202020204" pitchFamily="34" charset="0"/>
              <a:cs typeface="Arial" panose="020B0604020202020204" pitchFamily="34" charset="0"/>
            </a:endParaRPr>
          </a:p>
        </p:txBody>
      </p:sp>
      <p:pic>
        <p:nvPicPr>
          <p:cNvPr id="3076" name="Picture 4" descr="IoG ppt strip.jpg"/>
          <p:cNvPicPr>
            <a:picLocks noChangeAspect="1"/>
          </p:cNvPicPr>
          <p:nvPr/>
        </p:nvPicPr>
        <p:blipFill>
          <a:blip r:embed="rId3" cstate="print"/>
          <a:srcRect/>
          <a:stretch>
            <a:fillRect/>
          </a:stretch>
        </p:blipFill>
        <p:spPr bwMode="auto">
          <a:xfrm>
            <a:off x="0" y="0"/>
            <a:ext cx="9144000" cy="1262063"/>
          </a:xfrm>
          <a:prstGeom prst="rect">
            <a:avLst/>
          </a:prstGeom>
          <a:noFill/>
          <a:ln w="9525">
            <a:noFill/>
            <a:miter lim="800000"/>
            <a:headEnd/>
            <a:tailEnd/>
          </a:ln>
        </p:spPr>
      </p:pic>
      <p:pic>
        <p:nvPicPr>
          <p:cNvPr id="1026" name="Picture 2" descr="http://www.ehu.eus/SEMDE/images/TomorrowsDoctors_200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2980294"/>
            <a:ext cx="2664296" cy="37663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3200" dirty="0">
                <a:latin typeface="Arial" panose="020B0604020202020204" pitchFamily="34" charset="0"/>
                <a:cs typeface="Arial" panose="020B0604020202020204" pitchFamily="34" charset="0"/>
              </a:rPr>
              <a:t>2</a:t>
            </a:r>
            <a:r>
              <a:rPr lang="en-GB" sz="3200" dirty="0" smtClean="0">
                <a:latin typeface="Arial" panose="020B0604020202020204" pitchFamily="34" charset="0"/>
                <a:cs typeface="Arial" panose="020B0604020202020204" pitchFamily="34" charset="0"/>
              </a:rPr>
              <a:t>. </a:t>
            </a:r>
            <a:r>
              <a:rPr lang="en-GB" sz="3200" b="1" dirty="0">
                <a:latin typeface="Arial" panose="020B0604020202020204" pitchFamily="34" charset="0"/>
                <a:cs typeface="Arial" panose="020B0604020202020204" pitchFamily="34" charset="0"/>
              </a:rPr>
              <a:t>Background on Medical School Curricula</a:t>
            </a:r>
          </a:p>
        </p:txBody>
      </p:sp>
      <p:sp>
        <p:nvSpPr>
          <p:cNvPr id="3075" name="Rectangle 3"/>
          <p:cNvSpPr>
            <a:spLocks noGrp="1" noChangeArrowheads="1"/>
          </p:cNvSpPr>
          <p:nvPr>
            <p:ph idx="1"/>
          </p:nvPr>
        </p:nvSpPr>
        <p:spPr/>
        <p:txBody>
          <a:bodyPr>
            <a:normAutofit/>
          </a:bodyPr>
          <a:lstStyle/>
          <a:p>
            <a:pPr eaLnBrk="1" hangingPunct="1"/>
            <a:r>
              <a:rPr lang="en-GB" sz="2400" dirty="0" smtClean="0">
                <a:solidFill>
                  <a:srgbClr val="333333"/>
                </a:solidFill>
                <a:latin typeface="Arial" panose="020B0604020202020204" pitchFamily="34" charset="0"/>
                <a:cs typeface="Arial" panose="020B0604020202020204" pitchFamily="34" charset="0"/>
              </a:rPr>
              <a:t>British Geriatrics Society (BGS)</a:t>
            </a:r>
          </a:p>
          <a:p>
            <a:pPr lvl="1" eaLnBrk="1" hangingPunct="1"/>
            <a:r>
              <a:rPr lang="en-GB" sz="2400" dirty="0" smtClean="0">
                <a:solidFill>
                  <a:srgbClr val="333333"/>
                </a:solidFill>
                <a:latin typeface="Arial" panose="020B0604020202020204" pitchFamily="34" charset="0"/>
                <a:cs typeface="Arial" panose="020B0604020202020204" pitchFamily="34" charset="0"/>
              </a:rPr>
              <a:t>11 Learning Outcomes mapped to ‘</a:t>
            </a:r>
            <a:r>
              <a:rPr lang="en-GB" sz="2400" i="1" dirty="0" smtClean="0">
                <a:solidFill>
                  <a:srgbClr val="333333"/>
                </a:solidFill>
                <a:latin typeface="Arial" panose="020B0604020202020204" pitchFamily="34" charset="0"/>
                <a:cs typeface="Arial" panose="020B0604020202020204" pitchFamily="34" charset="0"/>
              </a:rPr>
              <a:t>Tomorrow’s Doctors’</a:t>
            </a:r>
            <a:endParaRPr lang="en-GB" sz="2400" dirty="0" smtClean="0">
              <a:solidFill>
                <a:srgbClr val="333333"/>
              </a:solidFill>
              <a:latin typeface="Arial" panose="020B0604020202020204" pitchFamily="34" charset="0"/>
              <a:cs typeface="Arial" panose="020B0604020202020204" pitchFamily="34" charset="0"/>
            </a:endParaRPr>
          </a:p>
          <a:p>
            <a:pPr lvl="2" eaLnBrk="1" hangingPunct="1"/>
            <a:r>
              <a:rPr lang="en-GB" dirty="0" smtClean="0">
                <a:solidFill>
                  <a:srgbClr val="333333"/>
                </a:solidFill>
                <a:latin typeface="Arial" panose="020B0604020202020204" pitchFamily="34" charset="0"/>
                <a:cs typeface="Arial" panose="020B0604020202020204" pitchFamily="34" charset="0"/>
              </a:rPr>
              <a:t>Attitudes / Skills / Core Competencies</a:t>
            </a:r>
          </a:p>
          <a:p>
            <a:pPr lvl="2" eaLnBrk="1" hangingPunct="1"/>
            <a:r>
              <a:rPr lang="en-GB" dirty="0" smtClean="0">
                <a:solidFill>
                  <a:srgbClr val="333333"/>
                </a:solidFill>
                <a:latin typeface="Arial" panose="020B0604020202020204" pitchFamily="34" charset="0"/>
                <a:cs typeface="Arial" panose="020B0604020202020204" pitchFamily="34" charset="0"/>
              </a:rPr>
              <a:t>Ageing and Health</a:t>
            </a:r>
          </a:p>
        </p:txBody>
      </p:sp>
      <p:pic>
        <p:nvPicPr>
          <p:cNvPr id="3076" name="Picture 4" descr="IoG ppt strip.jpg"/>
          <p:cNvPicPr>
            <a:picLocks noChangeAspect="1"/>
          </p:cNvPicPr>
          <p:nvPr/>
        </p:nvPicPr>
        <p:blipFill>
          <a:blip r:embed="rId3" cstate="print"/>
          <a:srcRect/>
          <a:stretch>
            <a:fillRect/>
          </a:stretch>
        </p:blipFill>
        <p:spPr bwMode="auto">
          <a:xfrm>
            <a:off x="0" y="0"/>
            <a:ext cx="9144000" cy="1262063"/>
          </a:xfrm>
          <a:prstGeom prst="rect">
            <a:avLst/>
          </a:prstGeom>
          <a:noFill/>
          <a:ln w="9525">
            <a:noFill/>
            <a:miter lim="800000"/>
            <a:headEnd/>
            <a:tailEnd/>
          </a:ln>
        </p:spPr>
      </p:pic>
      <p:pic>
        <p:nvPicPr>
          <p:cNvPr id="2" name="Picture 2" descr="https://britishgeriatricssociety.files.wordpress.com/2012/03/bgs-blog-banner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4919740"/>
            <a:ext cx="5328592" cy="1533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8776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Autofit/>
          </a:bodyPr>
          <a:lstStyle/>
          <a:p>
            <a:r>
              <a:rPr lang="en-GB" sz="3200" b="1" dirty="0">
                <a:latin typeface="Arial" panose="020B0604020202020204" pitchFamily="34" charset="0"/>
                <a:cs typeface="Arial" panose="020B0604020202020204" pitchFamily="34" charset="0"/>
              </a:rPr>
              <a:t>3</a:t>
            </a:r>
            <a:r>
              <a:rPr lang="en-GB" sz="3200" b="1" dirty="0" smtClean="0">
                <a:latin typeface="Arial" panose="020B0604020202020204" pitchFamily="34" charset="0"/>
                <a:cs typeface="Arial" panose="020B0604020202020204" pitchFamily="34" charset="0"/>
              </a:rPr>
              <a:t>. </a:t>
            </a:r>
            <a:r>
              <a:rPr lang="en-GB" sz="3200" b="1" dirty="0">
                <a:latin typeface="Arial" panose="020B0604020202020204" pitchFamily="34" charset="0"/>
                <a:cs typeface="Arial" panose="020B0604020202020204" pitchFamily="34" charset="0"/>
              </a:rPr>
              <a:t>Teaching on Gerontology in Medical </a:t>
            </a:r>
            <a:r>
              <a:rPr lang="en-GB" sz="3200" b="1" dirty="0" smtClean="0">
                <a:latin typeface="Arial" panose="020B0604020202020204" pitchFamily="34" charset="0"/>
                <a:cs typeface="Arial" panose="020B0604020202020204" pitchFamily="34" charset="0"/>
              </a:rPr>
              <a:t>Schools – a. Clinical Geriatrics</a:t>
            </a:r>
            <a:endParaRPr lang="en-GB" sz="3200" b="1" dirty="0">
              <a:latin typeface="Arial" panose="020B0604020202020204" pitchFamily="34" charset="0"/>
              <a:cs typeface="Arial" panose="020B0604020202020204" pitchFamily="34" charset="0"/>
            </a:endParaRPr>
          </a:p>
        </p:txBody>
      </p:sp>
      <p:sp>
        <p:nvSpPr>
          <p:cNvPr id="3075" name="Rectangle 3"/>
          <p:cNvSpPr>
            <a:spLocks noGrp="1" noChangeArrowheads="1"/>
          </p:cNvSpPr>
          <p:nvPr>
            <p:ph idx="1"/>
          </p:nvPr>
        </p:nvSpPr>
        <p:spPr>
          <a:xfrm>
            <a:off x="457200" y="2730106"/>
            <a:ext cx="8229600" cy="3507206"/>
          </a:xfrm>
        </p:spPr>
        <p:txBody>
          <a:bodyPr>
            <a:normAutofit fontScale="92500" lnSpcReduction="20000"/>
          </a:bodyPr>
          <a:lstStyle/>
          <a:p>
            <a:r>
              <a:rPr lang="en-GB" sz="2400" dirty="0" smtClean="0">
                <a:solidFill>
                  <a:srgbClr val="333333"/>
                </a:solidFill>
                <a:latin typeface="Arial" panose="020B0604020202020204" pitchFamily="34" charset="0"/>
                <a:cs typeface="Arial" panose="020B0604020202020204" pitchFamily="34" charset="0"/>
              </a:rPr>
              <a:t>British Geriatrics Society: Learning Outcomes</a:t>
            </a:r>
          </a:p>
          <a:p>
            <a:pPr lvl="1"/>
            <a:r>
              <a:rPr lang="en-GB" sz="2000" dirty="0" smtClean="0">
                <a:solidFill>
                  <a:srgbClr val="333333"/>
                </a:solidFill>
                <a:latin typeface="Arial" panose="020B0604020202020204" pitchFamily="34" charset="0"/>
                <a:cs typeface="Arial" panose="020B0604020202020204" pitchFamily="34" charset="0"/>
              </a:rPr>
              <a:t>3a</a:t>
            </a:r>
            <a:r>
              <a:rPr lang="en-GB" sz="2000" dirty="0">
                <a:solidFill>
                  <a:srgbClr val="333333"/>
                </a:solidFill>
                <a:latin typeface="Arial" panose="020B0604020202020204" pitchFamily="34" charset="0"/>
                <a:cs typeface="Arial" panose="020B0604020202020204" pitchFamily="34" charset="0"/>
              </a:rPr>
              <a:t>. describe the contributions of the following professions allied to medicine: Occupational therapy, Physiotherapy, Nurses, Dieticians, Speech &amp; language therapists, Social </a:t>
            </a:r>
            <a:r>
              <a:rPr lang="en-GB" sz="2000" dirty="0" smtClean="0">
                <a:solidFill>
                  <a:srgbClr val="333333"/>
                </a:solidFill>
                <a:latin typeface="Arial" panose="020B0604020202020204" pitchFamily="34" charset="0"/>
                <a:cs typeface="Arial" panose="020B0604020202020204" pitchFamily="34" charset="0"/>
              </a:rPr>
              <a:t>workers</a:t>
            </a:r>
          </a:p>
          <a:p>
            <a:pPr lvl="1"/>
            <a:r>
              <a:rPr lang="en-GB" sz="2000" dirty="0">
                <a:solidFill>
                  <a:srgbClr val="333333"/>
                </a:solidFill>
                <a:latin typeface="Arial" panose="020B0604020202020204" pitchFamily="34" charset="0"/>
                <a:cs typeface="Arial" panose="020B0604020202020204" pitchFamily="34" charset="0"/>
              </a:rPr>
              <a:t>3f. </a:t>
            </a:r>
            <a:r>
              <a:rPr lang="en-GB" sz="2000" dirty="0" smtClean="0">
                <a:solidFill>
                  <a:srgbClr val="333333"/>
                </a:solidFill>
                <a:latin typeface="Arial" panose="020B0604020202020204" pitchFamily="34" charset="0"/>
                <a:cs typeface="Arial" panose="020B0604020202020204" pitchFamily="34" charset="0"/>
              </a:rPr>
              <a:t>Describe/define the </a:t>
            </a:r>
            <a:r>
              <a:rPr lang="en-GB" sz="2000" dirty="0">
                <a:solidFill>
                  <a:srgbClr val="333333"/>
                </a:solidFill>
                <a:latin typeface="Arial" panose="020B0604020202020204" pitchFamily="34" charset="0"/>
                <a:cs typeface="Arial" panose="020B0604020202020204" pitchFamily="34" charset="0"/>
              </a:rPr>
              <a:t>diagnosis, pathophysiology, management and preventative strategies for specific disease processes: dementia, delirium, depression, continence, osteoporosis, falls, parkinsonism &amp; movement disorders, pressure ulcers, cerebrovascular disease and </a:t>
            </a:r>
            <a:r>
              <a:rPr lang="en-GB" sz="2000" dirty="0" smtClean="0">
                <a:solidFill>
                  <a:srgbClr val="333333"/>
                </a:solidFill>
                <a:latin typeface="Arial" panose="020B0604020202020204" pitchFamily="34" charset="0"/>
                <a:cs typeface="Arial" panose="020B0604020202020204" pitchFamily="34" charset="0"/>
              </a:rPr>
              <a:t>stroke</a:t>
            </a:r>
          </a:p>
          <a:p>
            <a:pPr lvl="1"/>
            <a:r>
              <a:rPr lang="en-GB" sz="2000" dirty="0">
                <a:solidFill>
                  <a:srgbClr val="333333"/>
                </a:solidFill>
                <a:latin typeface="Arial" panose="020B0604020202020204" pitchFamily="34" charset="0"/>
                <a:cs typeface="Arial" panose="020B0604020202020204" pitchFamily="34" charset="0"/>
              </a:rPr>
              <a:t>8c. describe the process of Comprehensive Geriatric Assessment, including initial assessment, establishment of a problem list, management plan, goals and iteration. Describe the role of the multidisciplinary team in this process.</a:t>
            </a:r>
            <a:endParaRPr lang="en-GB" sz="2400" dirty="0" smtClean="0">
              <a:solidFill>
                <a:srgbClr val="333333"/>
              </a:solidFill>
              <a:latin typeface="Arial" panose="020B0604020202020204" pitchFamily="34" charset="0"/>
              <a:cs typeface="Arial" panose="020B0604020202020204" pitchFamily="34" charset="0"/>
            </a:endParaRPr>
          </a:p>
        </p:txBody>
      </p:sp>
      <p:pic>
        <p:nvPicPr>
          <p:cNvPr id="3076" name="Picture 4" descr="IoG ppt strip.jpg"/>
          <p:cNvPicPr>
            <a:picLocks noChangeAspect="1"/>
          </p:cNvPicPr>
          <p:nvPr/>
        </p:nvPicPr>
        <p:blipFill>
          <a:blip r:embed="rId3" cstate="print"/>
          <a:srcRect/>
          <a:stretch>
            <a:fillRect/>
          </a:stretch>
        </p:blipFill>
        <p:spPr bwMode="auto">
          <a:xfrm>
            <a:off x="0" y="0"/>
            <a:ext cx="9144000" cy="1262063"/>
          </a:xfrm>
          <a:prstGeom prst="rect">
            <a:avLst/>
          </a:prstGeom>
          <a:noFill/>
          <a:ln w="9525">
            <a:noFill/>
            <a:miter lim="800000"/>
            <a:headEnd/>
            <a:tailEnd/>
          </a:ln>
        </p:spPr>
      </p:pic>
    </p:spTree>
    <p:extLst>
      <p:ext uri="{BB962C8B-B14F-4D97-AF65-F5344CB8AC3E}">
        <p14:creationId xmlns:p14="http://schemas.microsoft.com/office/powerpoint/2010/main" val="38572367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b="1" dirty="0">
                <a:latin typeface="Arial" panose="020B0604020202020204" pitchFamily="34" charset="0"/>
                <a:cs typeface="Arial" panose="020B0604020202020204" pitchFamily="34" charset="0"/>
              </a:rPr>
              <a:t>3</a:t>
            </a:r>
            <a:r>
              <a:rPr lang="en-GB" sz="3600" b="1" dirty="0" smtClean="0">
                <a:latin typeface="Arial" panose="020B0604020202020204" pitchFamily="34" charset="0"/>
                <a:cs typeface="Arial" panose="020B0604020202020204" pitchFamily="34" charset="0"/>
              </a:rPr>
              <a:t>. </a:t>
            </a:r>
            <a:r>
              <a:rPr lang="en-GB" sz="3600" b="1" dirty="0">
                <a:latin typeface="Arial" panose="020B0604020202020204" pitchFamily="34" charset="0"/>
                <a:cs typeface="Arial" panose="020B0604020202020204" pitchFamily="34" charset="0"/>
              </a:rPr>
              <a:t>Teaching on Gerontology in Medical </a:t>
            </a:r>
            <a:r>
              <a:rPr lang="en-GB" sz="3600" b="1" dirty="0" smtClean="0">
                <a:latin typeface="Arial" panose="020B0604020202020204" pitchFamily="34" charset="0"/>
                <a:cs typeface="Arial" panose="020B0604020202020204" pitchFamily="34" charset="0"/>
              </a:rPr>
              <a:t>Schools – a. Clinical Geriatrics</a:t>
            </a:r>
            <a:endParaRPr lang="en-GB"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r>
              <a:rPr lang="en-GB" sz="2400" dirty="0" smtClean="0">
                <a:latin typeface="Arial" panose="020B0604020202020204" pitchFamily="34" charset="0"/>
                <a:cs typeface="Arial" panose="020B0604020202020204" pitchFamily="34" charset="0"/>
              </a:rPr>
              <a:t>Comprehensive Geriatric Assessment (CGA)</a:t>
            </a:r>
          </a:p>
          <a:p>
            <a:pPr lvl="1"/>
            <a:r>
              <a:rPr lang="en-GB" sz="2400" dirty="0" smtClean="0">
                <a:latin typeface="Arial" panose="020B0604020202020204" pitchFamily="34" charset="0"/>
                <a:cs typeface="Arial" panose="020B0604020202020204" pitchFamily="34" charset="0"/>
              </a:rPr>
              <a:t>Evidence Based Medicine</a:t>
            </a:r>
          </a:p>
          <a:p>
            <a:pPr lvl="2"/>
            <a:r>
              <a:rPr lang="en-GB" dirty="0" smtClean="0">
                <a:latin typeface="Arial" panose="020B0604020202020204" pitchFamily="34" charset="0"/>
                <a:cs typeface="Arial" panose="020B0604020202020204" pitchFamily="34" charset="0"/>
              </a:rPr>
              <a:t>Older People with Frailty</a:t>
            </a:r>
          </a:p>
          <a:p>
            <a:pPr lvl="1"/>
            <a:r>
              <a:rPr lang="en-GB" sz="2400" dirty="0" smtClean="0">
                <a:latin typeface="Arial" panose="020B0604020202020204" pitchFamily="34" charset="0"/>
                <a:cs typeface="Arial" panose="020B0604020202020204" pitchFamily="34" charset="0"/>
              </a:rPr>
              <a:t>Multidisciplinary &amp; Iterative Approach</a:t>
            </a:r>
          </a:p>
          <a:p>
            <a:pPr lvl="1"/>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Provision of Care</a:t>
            </a:r>
          </a:p>
          <a:p>
            <a:pPr lvl="1"/>
            <a:r>
              <a:rPr lang="en-GB" sz="2400" dirty="0" smtClean="0">
                <a:latin typeface="Arial" panose="020B0604020202020204" pitchFamily="34" charset="0"/>
                <a:cs typeface="Arial" panose="020B0604020202020204" pitchFamily="34" charset="0"/>
              </a:rPr>
              <a:t>Many Aspects</a:t>
            </a:r>
          </a:p>
          <a:p>
            <a:pPr lvl="2"/>
            <a:r>
              <a:rPr lang="en-GB" sz="2000" dirty="0" smtClean="0">
                <a:latin typeface="Arial" panose="020B0604020202020204" pitchFamily="34" charset="0"/>
                <a:cs typeface="Arial" panose="020B0604020202020204" pitchFamily="34" charset="0"/>
              </a:rPr>
              <a:t>E.g. Heterogeneity of Older People</a:t>
            </a:r>
            <a:endParaRPr lang="en-GB" sz="2000" dirty="0">
              <a:latin typeface="Arial" panose="020B0604020202020204" pitchFamily="34" charset="0"/>
              <a:cs typeface="Arial" panose="020B0604020202020204" pitchFamily="34" charset="0"/>
            </a:endParaRPr>
          </a:p>
        </p:txBody>
      </p:sp>
      <p:pic>
        <p:nvPicPr>
          <p:cNvPr id="4" name="Picture 4" descr="IoG ppt strip.jpg"/>
          <p:cNvPicPr>
            <a:picLocks noChangeAspect="1"/>
          </p:cNvPicPr>
          <p:nvPr/>
        </p:nvPicPr>
        <p:blipFill>
          <a:blip r:embed="rId3" cstate="print"/>
          <a:srcRect/>
          <a:stretch>
            <a:fillRect/>
          </a:stretch>
        </p:blipFill>
        <p:spPr bwMode="auto">
          <a:xfrm>
            <a:off x="0" y="0"/>
            <a:ext cx="9144000" cy="1262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a:latin typeface="Arial" panose="020B0604020202020204" pitchFamily="34" charset="0"/>
                <a:cs typeface="Arial" panose="020B0604020202020204" pitchFamily="34" charset="0"/>
              </a:rPr>
              <a:t>3</a:t>
            </a:r>
            <a:r>
              <a:rPr lang="en-GB" sz="3200" dirty="0" smtClean="0">
                <a:latin typeface="Arial" panose="020B0604020202020204" pitchFamily="34" charset="0"/>
                <a:cs typeface="Arial" panose="020B0604020202020204" pitchFamily="34" charset="0"/>
              </a:rPr>
              <a:t>. </a:t>
            </a:r>
            <a:r>
              <a:rPr lang="en-GB" sz="3200" b="1" dirty="0" smtClean="0">
                <a:latin typeface="Arial" panose="020B0604020202020204" pitchFamily="34" charset="0"/>
                <a:cs typeface="Arial" panose="020B0604020202020204" pitchFamily="34" charset="0"/>
              </a:rPr>
              <a:t>Teaching on Gerontology in Medical Schools – b. Social Gerontology</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2730106"/>
            <a:ext cx="8229600" cy="3507206"/>
          </a:xfrm>
        </p:spPr>
        <p:txBody>
          <a:bodyPr>
            <a:noAutofit/>
          </a:bodyPr>
          <a:lstStyle/>
          <a:p>
            <a:r>
              <a:rPr lang="en-GB" sz="2400" b="1" dirty="0" smtClean="0">
                <a:latin typeface="Arial" panose="020B0604020202020204" pitchFamily="34" charset="0"/>
                <a:cs typeface="Arial" panose="020B0604020202020204" pitchFamily="34" charset="0"/>
              </a:rPr>
              <a:t>BGS Guidelines 2013</a:t>
            </a:r>
          </a:p>
          <a:p>
            <a:pPr lvl="1"/>
            <a:r>
              <a:rPr lang="en-GB" sz="2400" dirty="0" smtClean="0">
                <a:latin typeface="Arial" panose="020B0604020202020204" pitchFamily="34" charset="0"/>
                <a:cs typeface="Arial" panose="020B0604020202020204" pitchFamily="34" charset="0"/>
              </a:rPr>
              <a:t>Learning </a:t>
            </a:r>
            <a:r>
              <a:rPr lang="en-GB" sz="2400" dirty="0">
                <a:latin typeface="Arial" panose="020B0604020202020204" pitchFamily="34" charset="0"/>
                <a:cs typeface="Arial" panose="020B0604020202020204" pitchFamily="34" charset="0"/>
              </a:rPr>
              <a:t>Outcome 1 :</a:t>
            </a:r>
            <a:r>
              <a:rPr lang="en-GB" sz="2400" dirty="0" smtClean="0">
                <a:latin typeface="Arial" panose="020B0604020202020204" pitchFamily="34" charset="0"/>
                <a:cs typeface="Arial" panose="020B0604020202020204" pitchFamily="34" charset="0"/>
              </a:rPr>
              <a:t> recognising </a:t>
            </a:r>
            <a:r>
              <a:rPr lang="en-GB" sz="2400" dirty="0">
                <a:latin typeface="Arial" panose="020B0604020202020204" pitchFamily="34" charset="0"/>
                <a:cs typeface="Arial" panose="020B0604020202020204" pitchFamily="34" charset="0"/>
              </a:rPr>
              <a:t>the </a:t>
            </a:r>
            <a:r>
              <a:rPr lang="en-GB" sz="2400" i="1" dirty="0">
                <a:latin typeface="Arial" panose="020B0604020202020204" pitchFamily="34" charset="0"/>
                <a:cs typeface="Arial" panose="020B0604020202020204" pitchFamily="34" charset="0"/>
              </a:rPr>
              <a:t>‘myths and stereotypes related to older people’</a:t>
            </a:r>
            <a:r>
              <a:rPr lang="en-GB" sz="2400" dirty="0">
                <a:latin typeface="Arial" panose="020B0604020202020204" pitchFamily="34" charset="0"/>
                <a:cs typeface="Arial" panose="020B0604020202020204" pitchFamily="34" charset="0"/>
              </a:rPr>
              <a:t> and the ‘</a:t>
            </a:r>
            <a:r>
              <a:rPr lang="en-GB" sz="2400" i="1" dirty="0">
                <a:latin typeface="Arial" panose="020B0604020202020204" pitchFamily="34" charset="0"/>
                <a:cs typeface="Arial" panose="020B0604020202020204" pitchFamily="34" charset="0"/>
              </a:rPr>
              <a:t>heterogeneity of older persons’</a:t>
            </a:r>
            <a:r>
              <a:rPr lang="en-GB" sz="2400" dirty="0">
                <a:latin typeface="Arial" panose="020B0604020202020204" pitchFamily="34" charset="0"/>
                <a:cs typeface="Arial" panose="020B0604020202020204" pitchFamily="34" charset="0"/>
              </a:rPr>
              <a:t>. </a:t>
            </a:r>
            <a:endParaRPr lang="en-GB" sz="2400" dirty="0" smtClean="0">
              <a:latin typeface="Arial" panose="020B0604020202020204" pitchFamily="34" charset="0"/>
              <a:cs typeface="Arial" panose="020B0604020202020204" pitchFamily="34" charset="0"/>
            </a:endParaRPr>
          </a:p>
          <a:p>
            <a:pPr lvl="1"/>
            <a:r>
              <a:rPr lang="en-GB" sz="2400" dirty="0" smtClean="0">
                <a:latin typeface="Arial" panose="020B0604020202020204" pitchFamily="34" charset="0"/>
                <a:cs typeface="Arial" panose="020B0604020202020204" pitchFamily="34" charset="0"/>
              </a:rPr>
              <a:t>Learning </a:t>
            </a:r>
            <a:r>
              <a:rPr lang="en-GB" sz="2400" dirty="0">
                <a:latin typeface="Arial" panose="020B0604020202020204" pitchFamily="34" charset="0"/>
                <a:cs typeface="Arial" panose="020B0604020202020204" pitchFamily="34" charset="0"/>
              </a:rPr>
              <a:t>Outcome 9 :</a:t>
            </a:r>
            <a:r>
              <a:rPr lang="en-GB" sz="2400" dirty="0" smtClean="0">
                <a:latin typeface="Arial" panose="020B0604020202020204" pitchFamily="34" charset="0"/>
                <a:cs typeface="Arial" panose="020B0604020202020204" pitchFamily="34" charset="0"/>
              </a:rPr>
              <a:t> demography, </a:t>
            </a:r>
            <a:r>
              <a:rPr lang="en-GB" sz="2400" dirty="0">
                <a:latin typeface="Arial" panose="020B0604020202020204" pitchFamily="34" charset="0"/>
                <a:cs typeface="Arial" panose="020B0604020202020204" pitchFamily="34" charset="0"/>
              </a:rPr>
              <a:t>the relationship between health and social care provision for older people and the psychosocial theories of ageing</a:t>
            </a:r>
            <a:r>
              <a:rPr lang="en-GB" sz="2400" dirty="0" smtClean="0">
                <a:latin typeface="Arial" panose="020B0604020202020204" pitchFamily="34" charset="0"/>
                <a:cs typeface="Arial" panose="020B0604020202020204" pitchFamily="34" charset="0"/>
              </a:rPr>
              <a:t>.</a:t>
            </a:r>
          </a:p>
          <a:p>
            <a:pPr lvl="1"/>
            <a:endParaRPr lang="en-GB" sz="2400" dirty="0" smtClean="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European curriculum (Masud et al 2014)</a:t>
            </a:r>
            <a:endParaRPr lang="en-GB" sz="2400" dirty="0">
              <a:latin typeface="Arial" panose="020B0604020202020204" pitchFamily="34" charset="0"/>
              <a:cs typeface="Arial" panose="020B0604020202020204" pitchFamily="34" charset="0"/>
            </a:endParaRPr>
          </a:p>
          <a:p>
            <a:pPr marL="0" indent="0">
              <a:buNone/>
            </a:pPr>
            <a:endParaRPr lang="en-GB" sz="2400" dirty="0">
              <a:latin typeface="Arial" panose="020B0604020202020204" pitchFamily="34" charset="0"/>
              <a:cs typeface="Arial" panose="020B0604020202020204" pitchFamily="34" charset="0"/>
            </a:endParaRPr>
          </a:p>
          <a:p>
            <a:endParaRPr lang="en-GB" sz="2400" dirty="0" smtClean="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9</a:t>
            </a:fld>
            <a:endParaRPr lang="en-GB" dirty="0">
              <a:solidFill>
                <a:prstClr val="black">
                  <a:tint val="75000"/>
                </a:prstClr>
              </a:solidFill>
            </a:endParaRPr>
          </a:p>
        </p:txBody>
      </p:sp>
    </p:spTree>
    <p:extLst>
      <p:ext uri="{BB962C8B-B14F-4D97-AF65-F5344CB8AC3E}">
        <p14:creationId xmlns:p14="http://schemas.microsoft.com/office/powerpoint/2010/main" val="165296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b="1" dirty="0">
                <a:latin typeface="Arial" panose="020B0604020202020204" pitchFamily="34" charset="0"/>
                <a:cs typeface="Arial" panose="020B0604020202020204" pitchFamily="34" charset="0"/>
              </a:rPr>
              <a:t>3</a:t>
            </a:r>
            <a:r>
              <a:rPr lang="en-GB" sz="3200" b="1" dirty="0" smtClean="0">
                <a:latin typeface="Arial" panose="020B0604020202020204" pitchFamily="34" charset="0"/>
                <a:cs typeface="Arial" panose="020B0604020202020204" pitchFamily="34" charset="0"/>
              </a:rPr>
              <a:t>.Teaching </a:t>
            </a:r>
            <a:r>
              <a:rPr lang="en-GB" sz="3200" b="1" dirty="0">
                <a:latin typeface="Arial" panose="020B0604020202020204" pitchFamily="34" charset="0"/>
                <a:cs typeface="Arial" panose="020B0604020202020204" pitchFamily="34" charset="0"/>
              </a:rPr>
              <a:t>on Gerontology in Medical Schools </a:t>
            </a:r>
            <a:r>
              <a:rPr lang="en-GB" sz="3200" b="1" dirty="0" smtClean="0">
                <a:latin typeface="Arial" panose="020B0604020202020204" pitchFamily="34" charset="0"/>
                <a:cs typeface="Arial" panose="020B0604020202020204" pitchFamily="34" charset="0"/>
              </a:rPr>
              <a:t>– b. Social </a:t>
            </a:r>
            <a:r>
              <a:rPr lang="en-GB" sz="3200" b="1" dirty="0">
                <a:latin typeface="Arial" panose="020B0604020202020204" pitchFamily="34" charset="0"/>
                <a:cs typeface="Arial" panose="020B0604020202020204" pitchFamily="34" charset="0"/>
              </a:rPr>
              <a:t>Gerontology</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r>
              <a:rPr lang="en-US" sz="2400" dirty="0" smtClean="0">
                <a:latin typeface="Arial" panose="020B0604020202020204" pitchFamily="34" charset="0"/>
                <a:cs typeface="Arial" panose="020B0604020202020204" pitchFamily="34" charset="0"/>
              </a:rPr>
              <a:t>Taught throughout medical school as per BGS guidelines</a:t>
            </a:r>
          </a:p>
          <a:p>
            <a:endParaRPr lang="en-US" sz="2400" dirty="0" smtClean="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P</a:t>
            </a:r>
            <a:r>
              <a:rPr lang="en-US" sz="2400" dirty="0" smtClean="0">
                <a:latin typeface="Arial" panose="020B0604020202020204" pitchFamily="34" charset="0"/>
                <a:cs typeface="Arial" panose="020B0604020202020204" pitchFamily="34" charset="0"/>
              </a:rPr>
              <a:t>re-clinical lectures covering the subtopics discussed</a:t>
            </a:r>
          </a:p>
          <a:p>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4 week Geriatric clinical placement to reinforce pre-clinical teaching</a:t>
            </a:r>
          </a:p>
          <a:p>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Variety of assessment formats</a:t>
            </a: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10</a:t>
            </a:fld>
            <a:endParaRPr lang="en-GB" dirty="0">
              <a:solidFill>
                <a:prstClr val="black">
                  <a:tint val="75000"/>
                </a:prstClr>
              </a:solidFill>
            </a:endParaRPr>
          </a:p>
        </p:txBody>
      </p:sp>
    </p:spTree>
    <p:extLst>
      <p:ext uri="{BB962C8B-B14F-4D97-AF65-F5344CB8AC3E}">
        <p14:creationId xmlns:p14="http://schemas.microsoft.com/office/powerpoint/2010/main" val="423422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a:latin typeface="Arial" panose="020B0604020202020204" pitchFamily="34" charset="0"/>
                <a:cs typeface="Arial" panose="020B0604020202020204" pitchFamily="34" charset="0"/>
              </a:rPr>
              <a:t>3</a:t>
            </a:r>
            <a:r>
              <a:rPr lang="en-GB" sz="3600" b="1" dirty="0" smtClean="0">
                <a:latin typeface="Arial" panose="020B0604020202020204" pitchFamily="34" charset="0"/>
                <a:cs typeface="Arial" panose="020B0604020202020204" pitchFamily="34" charset="0"/>
              </a:rPr>
              <a:t>. </a:t>
            </a:r>
            <a:r>
              <a:rPr lang="en-GB" sz="3600" b="1" dirty="0">
                <a:latin typeface="Arial" panose="020B0604020202020204" pitchFamily="34" charset="0"/>
                <a:cs typeface="Arial" panose="020B0604020202020204" pitchFamily="34" charset="0"/>
              </a:rPr>
              <a:t>Teaching on Gerontology in Medical </a:t>
            </a:r>
            <a:r>
              <a:rPr lang="en-GB" sz="3600" b="1" dirty="0" smtClean="0">
                <a:latin typeface="Arial" panose="020B0604020202020204" pitchFamily="34" charset="0"/>
                <a:cs typeface="Arial" panose="020B0604020202020204" pitchFamily="34" charset="0"/>
              </a:rPr>
              <a:t>Schools: Summary</a:t>
            </a:r>
            <a:endParaRPr lang="en-GB"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endParaRPr lang="en-GB" sz="2400" dirty="0" smtClean="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Need for combination</a:t>
            </a:r>
          </a:p>
          <a:p>
            <a:pPr lvl="1"/>
            <a:r>
              <a:rPr lang="en-GB" sz="2400" dirty="0" smtClean="0">
                <a:latin typeface="Arial" panose="020B0604020202020204" pitchFamily="34" charset="0"/>
                <a:cs typeface="Arial" panose="020B0604020202020204" pitchFamily="34" charset="0"/>
              </a:rPr>
              <a:t>Geriatric Physician</a:t>
            </a:r>
          </a:p>
          <a:p>
            <a:pPr lvl="1"/>
            <a:r>
              <a:rPr lang="en-GB" sz="2400" dirty="0" smtClean="0">
                <a:latin typeface="Arial" panose="020B0604020202020204" pitchFamily="34" charset="0"/>
                <a:cs typeface="Arial" panose="020B0604020202020204" pitchFamily="34" charset="0"/>
              </a:rPr>
              <a:t>Social Gerontologist</a:t>
            </a:r>
          </a:p>
          <a:p>
            <a:pPr lvl="1"/>
            <a:endParaRPr lang="en-GB" sz="2400" dirty="0">
              <a:latin typeface="Arial" panose="020B0604020202020204" pitchFamily="34" charset="0"/>
              <a:cs typeface="Arial" panose="020B0604020202020204" pitchFamily="34" charset="0"/>
            </a:endParaRPr>
          </a:p>
          <a:p>
            <a:pPr marL="0" indent="0">
              <a:buNone/>
            </a:pPr>
            <a:endParaRPr lang="en-GB" sz="2400" dirty="0">
              <a:latin typeface="Arial" panose="020B0604020202020204" pitchFamily="34" charset="0"/>
              <a:cs typeface="Arial" panose="020B0604020202020204" pitchFamily="34" charset="0"/>
            </a:endParaRPr>
          </a:p>
        </p:txBody>
      </p:sp>
      <p:pic>
        <p:nvPicPr>
          <p:cNvPr id="4" name="Picture 4" descr="IoG ppt strip.jpg"/>
          <p:cNvPicPr>
            <a:picLocks noChangeAspect="1"/>
          </p:cNvPicPr>
          <p:nvPr/>
        </p:nvPicPr>
        <p:blipFill>
          <a:blip r:embed="rId3" cstate="print"/>
          <a:srcRect/>
          <a:stretch>
            <a:fillRect/>
          </a:stretch>
        </p:blipFill>
        <p:spPr bwMode="auto">
          <a:xfrm>
            <a:off x="0" y="0"/>
            <a:ext cx="9144000" cy="1262063"/>
          </a:xfrm>
          <a:prstGeom prst="rect">
            <a:avLst/>
          </a:prstGeom>
          <a:noFill/>
          <a:ln w="9525">
            <a:noFill/>
            <a:miter lim="800000"/>
            <a:headEnd/>
            <a:tailEnd/>
          </a:ln>
        </p:spPr>
      </p:pic>
    </p:spTree>
    <p:extLst>
      <p:ext uri="{BB962C8B-B14F-4D97-AF65-F5344CB8AC3E}">
        <p14:creationId xmlns:p14="http://schemas.microsoft.com/office/powerpoint/2010/main" val="1132821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latin typeface="Arial" panose="020B0604020202020204" pitchFamily="34" charset="0"/>
                <a:cs typeface="Arial" panose="020B0604020202020204" pitchFamily="34" charset="0"/>
              </a:rPr>
              <a:t>4</a:t>
            </a:r>
            <a:r>
              <a:rPr lang="en-GB" sz="3200" b="1" dirty="0" smtClean="0">
                <a:latin typeface="Arial" panose="020B0604020202020204" pitchFamily="34" charset="0"/>
                <a:cs typeface="Arial" panose="020B0604020202020204" pitchFamily="34" charset="0"/>
              </a:rPr>
              <a:t>. Why Social Gerontology?</a:t>
            </a:r>
            <a:endParaRPr lang="en-GB" sz="3200" b="1" dirty="0">
              <a:latin typeface="Arial" panose="020B0604020202020204" pitchFamily="34" charset="0"/>
              <a:cs typeface="Arial" panose="020B0604020202020204" pitchFamily="34" charset="0"/>
            </a:endParaRPr>
          </a:p>
        </p:txBody>
      </p:sp>
      <p:sp>
        <p:nvSpPr>
          <p:cNvPr id="3" name="Subtitle 2"/>
          <p:cNvSpPr>
            <a:spLocks noGrp="1"/>
          </p:cNvSpPr>
          <p:nvPr>
            <p:ph idx="1"/>
          </p:nvPr>
        </p:nvSpPr>
        <p:spPr/>
        <p:txBody>
          <a:bodyPr>
            <a:noAutofit/>
          </a:bodyPr>
          <a:lstStyle/>
          <a:p>
            <a:pPr marL="257175" indent="-257175" algn="l">
              <a:buFont typeface="Arial" panose="020B0604020202020204" pitchFamily="34" charset="0"/>
              <a:buChar char="•"/>
            </a:pPr>
            <a:r>
              <a:rPr lang="en-GB" sz="2400" dirty="0">
                <a:solidFill>
                  <a:schemeClr val="tx1"/>
                </a:solidFill>
                <a:latin typeface="Arial" panose="020B0604020202020204" pitchFamily="34" charset="0"/>
                <a:cs typeface="Arial" panose="020B0604020202020204" pitchFamily="34" charset="0"/>
              </a:rPr>
              <a:t>26% of UK medical students not exposed </a:t>
            </a:r>
          </a:p>
          <a:p>
            <a:pPr algn="l"/>
            <a:r>
              <a:rPr lang="en-GB" sz="2400" dirty="0">
                <a:solidFill>
                  <a:schemeClr val="tx1"/>
                </a:solidFill>
                <a:latin typeface="Arial" panose="020B0604020202020204" pitchFamily="34" charset="0"/>
                <a:cs typeface="Arial" panose="020B0604020202020204" pitchFamily="34" charset="0"/>
              </a:rPr>
              <a:t>	Gordon et al. 2014</a:t>
            </a:r>
          </a:p>
          <a:p>
            <a:pPr marL="257175" indent="-257175" algn="l">
              <a:buFont typeface="Arial" panose="020B0604020202020204" pitchFamily="34" charset="0"/>
              <a:buChar char="•"/>
            </a:pPr>
            <a:endParaRPr lang="en-GB" sz="2400" dirty="0">
              <a:solidFill>
                <a:schemeClr val="tx1"/>
              </a:solidFill>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400" dirty="0">
                <a:solidFill>
                  <a:schemeClr val="tx1"/>
                </a:solidFill>
                <a:latin typeface="Arial" panose="020B0604020202020204" pitchFamily="34" charset="0"/>
                <a:cs typeface="Arial" panose="020B0604020202020204" pitchFamily="34" charset="0"/>
              </a:rPr>
              <a:t>Reasons embedded within the sub-topics of:</a:t>
            </a:r>
          </a:p>
          <a:p>
            <a:pPr marL="685800" lvl="1" indent="-342900" algn="l">
              <a:buFont typeface="+mj-lt"/>
              <a:buAutoNum type="alphaLcPeriod"/>
            </a:pPr>
            <a:r>
              <a:rPr lang="en-GB" sz="2400" dirty="0">
                <a:solidFill>
                  <a:schemeClr val="tx1"/>
                </a:solidFill>
                <a:latin typeface="Arial" panose="020B0604020202020204" pitchFamily="34" charset="0"/>
                <a:cs typeface="Arial" panose="020B0604020202020204" pitchFamily="34" charset="0"/>
              </a:rPr>
              <a:t>Demography</a:t>
            </a:r>
          </a:p>
          <a:p>
            <a:pPr marL="685800" lvl="1" indent="-342900" algn="l">
              <a:buFont typeface="+mj-lt"/>
              <a:buAutoNum type="alphaLcPeriod"/>
            </a:pPr>
            <a:r>
              <a:rPr lang="en-GB" sz="2400" dirty="0">
                <a:solidFill>
                  <a:schemeClr val="tx1"/>
                </a:solidFill>
                <a:latin typeface="Arial" panose="020B0604020202020204" pitchFamily="34" charset="0"/>
                <a:cs typeface="Arial" panose="020B0604020202020204" pitchFamily="34" charset="0"/>
              </a:rPr>
              <a:t>Sociology of Ageing</a:t>
            </a:r>
          </a:p>
          <a:p>
            <a:pPr marL="685800" lvl="1" indent="-342900" algn="l">
              <a:buFont typeface="+mj-lt"/>
              <a:buAutoNum type="alphaLcPeriod"/>
            </a:pPr>
            <a:r>
              <a:rPr lang="en-GB" sz="2400" dirty="0">
                <a:solidFill>
                  <a:schemeClr val="tx1"/>
                </a:solidFill>
                <a:latin typeface="Arial" panose="020B0604020202020204" pitchFamily="34" charset="0"/>
                <a:cs typeface="Arial" panose="020B0604020202020204" pitchFamily="34" charset="0"/>
              </a:rPr>
              <a:t>Psychology of Ageing</a:t>
            </a:r>
          </a:p>
          <a:p>
            <a:pPr marL="685800" lvl="1" indent="-342900" algn="l">
              <a:buFont typeface="+mj-lt"/>
              <a:buAutoNum type="alphaLcPeriod"/>
            </a:pPr>
            <a:r>
              <a:rPr lang="en-GB" sz="2400" dirty="0">
                <a:solidFill>
                  <a:schemeClr val="tx1"/>
                </a:solidFill>
                <a:latin typeface="Arial" panose="020B0604020202020204" pitchFamily="34" charset="0"/>
                <a:cs typeface="Arial" panose="020B0604020202020204" pitchFamily="34" charset="0"/>
              </a:rPr>
              <a:t>Social Policy</a:t>
            </a:r>
          </a:p>
          <a:p>
            <a:pPr marL="600075" lvl="1" indent="-257175" algn="l">
              <a:buFont typeface="Arial" panose="020B0604020202020204" pitchFamily="34" charset="0"/>
              <a:buChar char="•"/>
            </a:pPr>
            <a:endParaRPr lang="en-GB"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73937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b="1" dirty="0">
                <a:latin typeface="Arial" panose="020B0604020202020204" pitchFamily="34" charset="0"/>
                <a:cs typeface="Arial" panose="020B0604020202020204" pitchFamily="34" charset="0"/>
              </a:rPr>
              <a:t>5</a:t>
            </a:r>
            <a:r>
              <a:rPr lang="en-GB" sz="3600" b="1" dirty="0" smtClean="0">
                <a:latin typeface="Arial" panose="020B0604020202020204" pitchFamily="34" charset="0"/>
                <a:cs typeface="Arial" panose="020B0604020202020204" pitchFamily="34" charset="0"/>
              </a:rPr>
              <a:t>. What subjects are most relevant in Social Gerontology?</a:t>
            </a:r>
            <a:endParaRPr lang="en-GB"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gn="ctr">
              <a:buNone/>
            </a:pPr>
            <a:r>
              <a:rPr lang="en-GB" sz="2400" dirty="0" smtClean="0">
                <a:latin typeface="Arial" panose="020B0604020202020204" pitchFamily="34" charset="0"/>
                <a:cs typeface="Arial" panose="020B0604020202020204" pitchFamily="34" charset="0"/>
              </a:rPr>
              <a:t>Probably all but we now identify 4 as being crucial</a:t>
            </a:r>
          </a:p>
          <a:p>
            <a:pPr algn="ctr"/>
            <a:endParaRPr lang="en-GB" sz="24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13</a:t>
            </a:fld>
            <a:endParaRPr lang="en-GB" dirty="0">
              <a:solidFill>
                <a:prstClr val="black">
                  <a:tint val="75000"/>
                </a:prstClr>
              </a:solidFill>
            </a:endParaRPr>
          </a:p>
        </p:txBody>
      </p:sp>
    </p:spTree>
    <p:extLst>
      <p:ext uri="{BB962C8B-B14F-4D97-AF65-F5344CB8AC3E}">
        <p14:creationId xmlns:p14="http://schemas.microsoft.com/office/powerpoint/2010/main" val="526449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484784"/>
            <a:ext cx="8229600" cy="1143000"/>
          </a:xfrm>
        </p:spPr>
        <p:txBody>
          <a:bodyPr>
            <a:normAutofit/>
          </a:bodyPr>
          <a:lstStyle/>
          <a:p>
            <a:r>
              <a:rPr lang="en-GB" sz="3200" b="1" dirty="0">
                <a:latin typeface="Arial" panose="020B0604020202020204" pitchFamily="34" charset="0"/>
                <a:cs typeface="Arial" panose="020B0604020202020204" pitchFamily="34" charset="0"/>
              </a:rPr>
              <a:t>5</a:t>
            </a:r>
            <a:r>
              <a:rPr lang="en-GB" sz="3200" b="1" dirty="0" smtClean="0">
                <a:latin typeface="Arial" panose="020B0604020202020204" pitchFamily="34" charset="0"/>
                <a:cs typeface="Arial" panose="020B0604020202020204" pitchFamily="34" charset="0"/>
              </a:rPr>
              <a:t>a. Demography</a:t>
            </a:r>
            <a:endParaRPr lang="en-GB" sz="3200" b="1" dirty="0">
              <a:latin typeface="Arial" panose="020B0604020202020204" pitchFamily="34" charset="0"/>
              <a:cs typeface="Arial" panose="020B0604020202020204" pitchFamily="34" charset="0"/>
            </a:endParaRPr>
          </a:p>
        </p:txBody>
      </p:sp>
      <p:sp>
        <p:nvSpPr>
          <p:cNvPr id="3" name="Subtitle 2"/>
          <p:cNvSpPr>
            <a:spLocks noGrp="1"/>
          </p:cNvSpPr>
          <p:nvPr>
            <p:ph idx="1"/>
          </p:nvPr>
        </p:nvSpPr>
        <p:spPr/>
        <p:txBody>
          <a:bodyPr>
            <a:normAutofit/>
          </a:bodyPr>
          <a:lstStyle/>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Valuable introduction and reminder of population ageing </a:t>
            </a:r>
          </a:p>
          <a:p>
            <a:pPr algn="l"/>
            <a:endParaRPr lang="en-GB" sz="2400" dirty="0" smtClean="0">
              <a:latin typeface="Arial" panose="020B0604020202020204" pitchFamily="34" charset="0"/>
              <a:cs typeface="Arial" panose="020B0604020202020204" pitchFamily="34" charset="0"/>
            </a:endParaRPr>
          </a:p>
          <a:p>
            <a:pPr algn="l"/>
            <a:endParaRPr lang="en-GB" sz="2400" dirty="0" smtClean="0">
              <a:latin typeface="Arial" panose="020B0604020202020204" pitchFamily="34" charset="0"/>
              <a:cs typeface="Arial" panose="020B0604020202020204" pitchFamily="34" charset="0"/>
            </a:endParaRPr>
          </a:p>
          <a:p>
            <a:r>
              <a:rPr lang="en-GB" sz="2400" b="1" dirty="0" smtClean="0">
                <a:latin typeface="Arial" panose="020B0604020202020204" pitchFamily="34" charset="0"/>
                <a:cs typeface="Arial" panose="020B0604020202020204" pitchFamily="34" charset="0"/>
              </a:rPr>
              <a:t>AND</a:t>
            </a:r>
          </a:p>
          <a:p>
            <a:pPr algn="l"/>
            <a:endParaRPr lang="en-GB" sz="2400" b="1" dirty="0" smtClean="0">
              <a:latin typeface="Arial" panose="020B0604020202020204" pitchFamily="34" charset="0"/>
              <a:cs typeface="Arial" panose="020B0604020202020204" pitchFamily="34" charset="0"/>
            </a:endParaRPr>
          </a:p>
          <a:p>
            <a:pPr algn="l"/>
            <a:endParaRPr lang="en-GB" sz="2400" b="1" dirty="0">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…its impact on the doctors of tomorrow</a:t>
            </a:r>
          </a:p>
          <a:p>
            <a:pPr lvl="1" algn="l"/>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23073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latin typeface="Arial" panose="020B0604020202020204" pitchFamily="34" charset="0"/>
                <a:cs typeface="Arial" panose="020B0604020202020204" pitchFamily="34" charset="0"/>
              </a:rPr>
              <a:t>5</a:t>
            </a:r>
            <a:r>
              <a:rPr lang="en-GB" sz="3200" b="1" dirty="0" smtClean="0">
                <a:latin typeface="Arial" panose="020B0604020202020204" pitchFamily="34" charset="0"/>
                <a:cs typeface="Arial" panose="020B0604020202020204" pitchFamily="34" charset="0"/>
              </a:rPr>
              <a:t>b. Sociology of Ageing</a:t>
            </a:r>
            <a:endParaRPr lang="en-GB" sz="3200" b="1" dirty="0">
              <a:latin typeface="Arial" panose="020B0604020202020204" pitchFamily="34" charset="0"/>
              <a:cs typeface="Arial" panose="020B0604020202020204" pitchFamily="34" charset="0"/>
            </a:endParaRPr>
          </a:p>
        </p:txBody>
      </p:sp>
      <p:sp>
        <p:nvSpPr>
          <p:cNvPr id="3" name="Subtitle 2"/>
          <p:cNvSpPr>
            <a:spLocks noGrp="1"/>
          </p:cNvSpPr>
          <p:nvPr>
            <p:ph idx="1"/>
          </p:nvPr>
        </p:nvSpPr>
        <p:spPr/>
        <p:txBody>
          <a:bodyPr>
            <a:noAutofit/>
          </a:bodyPr>
          <a:lstStyle/>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Highlight heterogeneity among older people</a:t>
            </a:r>
          </a:p>
          <a:p>
            <a:pPr marL="257175" indent="-257175" algn="l">
              <a:buFont typeface="Arial" panose="020B0604020202020204" pitchFamily="34" charset="0"/>
              <a:buChar char="•"/>
            </a:pPr>
            <a:endParaRPr lang="en-GB" sz="2400" dirty="0" smtClean="0">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Challenge negative stereotypes and ageist attitudes</a:t>
            </a:r>
          </a:p>
          <a:p>
            <a:pPr marL="257175" indent="-257175" algn="l">
              <a:buFont typeface="Arial" panose="020B0604020202020204" pitchFamily="34" charset="0"/>
              <a:buChar char="•"/>
            </a:pPr>
            <a:endParaRPr lang="en-GB" sz="2400" dirty="0" smtClean="0">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Life course perspective – a reminder for:</a:t>
            </a:r>
          </a:p>
          <a:p>
            <a:pPr algn="l"/>
            <a:r>
              <a:rPr lang="en-GB" sz="2400" dirty="0">
                <a:latin typeface="Arial" panose="020B0604020202020204" pitchFamily="34" charset="0"/>
                <a:cs typeface="Arial" panose="020B0604020202020204" pitchFamily="34" charset="0"/>
              </a:rPr>
              <a:t>	</a:t>
            </a:r>
            <a:r>
              <a:rPr lang="en-GB" sz="2400" dirty="0" smtClean="0">
                <a:latin typeface="Arial" panose="020B0604020202020204" pitchFamily="34" charset="0"/>
                <a:cs typeface="Arial" panose="020B0604020202020204" pitchFamily="34" charset="0"/>
              </a:rPr>
              <a:t>- Thorough medical history </a:t>
            </a:r>
          </a:p>
          <a:p>
            <a:pPr algn="l"/>
            <a:r>
              <a:rPr lang="en-GB" sz="2400" dirty="0">
                <a:latin typeface="Arial" panose="020B0604020202020204" pitchFamily="34" charset="0"/>
                <a:cs typeface="Arial" panose="020B0604020202020204" pitchFamily="34" charset="0"/>
              </a:rPr>
              <a:t>	</a:t>
            </a:r>
            <a:r>
              <a:rPr lang="en-GB" sz="2400" dirty="0" smtClean="0">
                <a:latin typeface="Arial" panose="020B0604020202020204" pitchFamily="34" charset="0"/>
                <a:cs typeface="Arial" panose="020B0604020202020204" pitchFamily="34" charset="0"/>
              </a:rPr>
              <a:t>- Temporal consideration – appreciate worth</a:t>
            </a:r>
          </a:p>
          <a:p>
            <a:pPr algn="l"/>
            <a:endParaRPr lang="en-GB" sz="2400" dirty="0" smtClean="0">
              <a:latin typeface="Arial" panose="020B0604020202020204" pitchFamily="34" charset="0"/>
              <a:cs typeface="Arial" panose="020B0604020202020204" pitchFamily="34" charset="0"/>
            </a:endParaRPr>
          </a:p>
          <a:p>
            <a:pPr lvl="1" algn="l"/>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3007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latin typeface="Arial" panose="020B0604020202020204" pitchFamily="34" charset="0"/>
                <a:cs typeface="Arial" panose="020B0604020202020204" pitchFamily="34" charset="0"/>
              </a:rPr>
              <a:t>5</a:t>
            </a:r>
            <a:r>
              <a:rPr lang="en-GB" sz="3200" b="1" dirty="0" smtClean="0">
                <a:latin typeface="Arial" panose="020B0604020202020204" pitchFamily="34" charset="0"/>
                <a:cs typeface="Arial" panose="020B0604020202020204" pitchFamily="34" charset="0"/>
              </a:rPr>
              <a:t>c. Psychology of Ageing</a:t>
            </a:r>
            <a:endParaRPr lang="en-GB" sz="3200" b="1" dirty="0">
              <a:latin typeface="Arial" panose="020B0604020202020204" pitchFamily="34" charset="0"/>
              <a:cs typeface="Arial" panose="020B0604020202020204" pitchFamily="34" charset="0"/>
            </a:endParaRPr>
          </a:p>
        </p:txBody>
      </p:sp>
      <p:sp>
        <p:nvSpPr>
          <p:cNvPr id="3" name="Subtitle 2"/>
          <p:cNvSpPr>
            <a:spLocks noGrp="1"/>
          </p:cNvSpPr>
          <p:nvPr>
            <p:ph idx="1"/>
          </p:nvPr>
        </p:nvSpPr>
        <p:spPr/>
        <p:txBody>
          <a:bodyPr>
            <a:noAutofit/>
          </a:bodyPr>
          <a:lstStyle/>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Differentiate normal vs. pathological ageing – cognition, intellect and personality</a:t>
            </a:r>
          </a:p>
          <a:p>
            <a:pPr marL="257175" indent="-257175" algn="l">
              <a:buFont typeface="Arial" panose="020B0604020202020204" pitchFamily="34" charset="0"/>
              <a:buChar char="•"/>
            </a:pPr>
            <a:endParaRPr lang="en-GB" sz="2400" dirty="0" smtClean="0">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First-hand lived experiences e.g. dementia</a:t>
            </a:r>
          </a:p>
          <a:p>
            <a:pPr marL="257175" indent="-257175" algn="l">
              <a:buFont typeface="Arial" panose="020B0604020202020204" pitchFamily="34" charset="0"/>
              <a:buChar char="•"/>
            </a:pPr>
            <a:endParaRPr lang="en-GB" sz="2400" dirty="0" smtClean="0">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Coping strategies and resilience</a:t>
            </a:r>
          </a:p>
          <a:p>
            <a:pPr marL="257175" indent="-257175" algn="l">
              <a:buFont typeface="Arial" panose="020B0604020202020204" pitchFamily="34" charset="0"/>
              <a:buChar char="•"/>
            </a:pPr>
            <a:endParaRPr lang="en-GB" sz="2400" dirty="0" smtClean="0">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Health-seeking behaviours</a:t>
            </a:r>
          </a:p>
          <a:p>
            <a:pPr algn="l"/>
            <a:endParaRPr lang="en-GB" sz="2400" dirty="0" smtClean="0">
              <a:latin typeface="Arial" panose="020B0604020202020204" pitchFamily="34" charset="0"/>
              <a:cs typeface="Arial" panose="020B0604020202020204" pitchFamily="34" charset="0"/>
            </a:endParaRPr>
          </a:p>
          <a:p>
            <a:pPr lvl="1" algn="l"/>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00086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latin typeface="Arial" panose="020B0604020202020204" pitchFamily="34" charset="0"/>
                <a:cs typeface="Arial" panose="020B0604020202020204" pitchFamily="34" charset="0"/>
              </a:rPr>
              <a:t>5</a:t>
            </a:r>
            <a:r>
              <a:rPr lang="en-GB" sz="3200" b="1" dirty="0" smtClean="0">
                <a:latin typeface="Arial" panose="020B0604020202020204" pitchFamily="34" charset="0"/>
                <a:cs typeface="Arial" panose="020B0604020202020204" pitchFamily="34" charset="0"/>
              </a:rPr>
              <a:t>d. Social Policy</a:t>
            </a:r>
            <a:endParaRPr lang="en-GB" sz="3200" b="1" dirty="0">
              <a:latin typeface="Arial" panose="020B0604020202020204" pitchFamily="34" charset="0"/>
              <a:cs typeface="Arial" panose="020B0604020202020204" pitchFamily="34" charset="0"/>
            </a:endParaRPr>
          </a:p>
        </p:txBody>
      </p:sp>
      <p:sp>
        <p:nvSpPr>
          <p:cNvPr id="3" name="Subtitle 2"/>
          <p:cNvSpPr>
            <a:spLocks noGrp="1"/>
          </p:cNvSpPr>
          <p:nvPr>
            <p:ph idx="1"/>
          </p:nvPr>
        </p:nvSpPr>
        <p:spPr/>
        <p:txBody>
          <a:bodyPr>
            <a:noAutofit/>
          </a:bodyPr>
          <a:lstStyle/>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Clinician involvement in policies</a:t>
            </a:r>
          </a:p>
          <a:p>
            <a:pPr marL="257175" indent="-257175" algn="l">
              <a:buFont typeface="Arial" panose="020B0604020202020204" pitchFamily="34" charset="0"/>
              <a:buChar char="•"/>
            </a:pPr>
            <a:endParaRPr lang="en-GB" sz="2400" dirty="0" smtClean="0">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Better aware of best practice measures</a:t>
            </a:r>
          </a:p>
          <a:p>
            <a:pPr marL="257175" indent="-257175" algn="l">
              <a:buFont typeface="Arial" panose="020B0604020202020204" pitchFamily="34" charset="0"/>
              <a:buChar char="•"/>
            </a:pPr>
            <a:endParaRPr lang="en-GB" sz="2400" dirty="0" smtClean="0">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Better aware of financial and political state of working environment </a:t>
            </a:r>
          </a:p>
          <a:p>
            <a:pPr marL="257175" indent="-257175" algn="l">
              <a:buFont typeface="Arial" panose="020B0604020202020204" pitchFamily="34" charset="0"/>
              <a:buChar char="•"/>
            </a:pPr>
            <a:endParaRPr lang="en-GB" sz="2400" dirty="0" smtClean="0">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400" dirty="0" smtClean="0">
                <a:latin typeface="Arial" panose="020B0604020202020204" pitchFamily="34" charset="0"/>
                <a:cs typeface="Arial" panose="020B0604020202020204" pitchFamily="34" charset="0"/>
              </a:rPr>
              <a:t>Adds to life-long learning mantra: policies </a:t>
            </a:r>
          </a:p>
          <a:p>
            <a:pPr algn="l"/>
            <a:endParaRPr lang="en-GB" sz="2400" dirty="0" smtClean="0">
              <a:latin typeface="Arial" panose="020B0604020202020204" pitchFamily="34" charset="0"/>
              <a:cs typeface="Arial" panose="020B0604020202020204" pitchFamily="34" charset="0"/>
            </a:endParaRPr>
          </a:p>
          <a:p>
            <a:pPr lvl="1" algn="l"/>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47683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latin typeface="Arial" panose="020B0604020202020204" pitchFamily="34" charset="0"/>
                <a:cs typeface="Arial" panose="020B0604020202020204" pitchFamily="34" charset="0"/>
              </a:rPr>
              <a:t>6</a:t>
            </a:r>
            <a:r>
              <a:rPr lang="en-GB" sz="3200" b="1" dirty="0" smtClean="0">
                <a:latin typeface="Arial" panose="020B0604020202020204" pitchFamily="34" charset="0"/>
                <a:cs typeface="Arial" panose="020B0604020202020204" pitchFamily="34" charset="0"/>
              </a:rPr>
              <a:t>. Our conclusion </a:t>
            </a:r>
            <a:endParaRPr lang="en-GB" sz="3200" b="1" dirty="0">
              <a:latin typeface="Arial" panose="020B0604020202020204" pitchFamily="34" charset="0"/>
              <a:cs typeface="Arial" panose="020B0604020202020204" pitchFamily="34" charset="0"/>
            </a:endParaRPr>
          </a:p>
        </p:txBody>
      </p:sp>
      <p:sp>
        <p:nvSpPr>
          <p:cNvPr id="3" name="Subtitle 2"/>
          <p:cNvSpPr>
            <a:spLocks noGrp="1"/>
          </p:cNvSpPr>
          <p:nvPr>
            <p:ph idx="1"/>
          </p:nvPr>
        </p:nvSpPr>
        <p:spPr>
          <a:xfrm>
            <a:off x="457200" y="2492896"/>
            <a:ext cx="8229600" cy="3507206"/>
          </a:xfrm>
        </p:spPr>
        <p:txBody>
          <a:bodyPr>
            <a:noAutofit/>
          </a:bodyPr>
          <a:lstStyle/>
          <a:p>
            <a:pPr marL="257175" indent="-257175" algn="l">
              <a:buFont typeface="Arial" panose="020B0604020202020204" pitchFamily="34" charset="0"/>
              <a:buChar char="•"/>
            </a:pPr>
            <a:r>
              <a:rPr lang="en-GB" sz="2000" dirty="0" smtClean="0">
                <a:latin typeface="Arial" panose="020B0604020202020204" pitchFamily="34" charset="0"/>
                <a:cs typeface="Arial" panose="020B0604020202020204" pitchFamily="34" charset="0"/>
              </a:rPr>
              <a:t>Increased knowledge base</a:t>
            </a:r>
          </a:p>
          <a:p>
            <a:pPr marL="257175" indent="-257175" algn="l">
              <a:buFont typeface="Arial" panose="020B0604020202020204" pitchFamily="34" charset="0"/>
              <a:buChar char="•"/>
            </a:pPr>
            <a:endParaRPr lang="en-GB" sz="2000" dirty="0" smtClean="0">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000" dirty="0" smtClean="0">
                <a:latin typeface="Arial" panose="020B0604020202020204" pitchFamily="34" charset="0"/>
                <a:cs typeface="Arial" panose="020B0604020202020204" pitchFamily="34" charset="0"/>
              </a:rPr>
              <a:t>Challenge ageist attitudes and any pre-existing stereotypes</a:t>
            </a:r>
          </a:p>
          <a:p>
            <a:pPr marL="657225" lvl="1" indent="-257175">
              <a:buFont typeface="Arial" panose="020B0604020202020204" pitchFamily="34" charset="0"/>
              <a:buChar char="•"/>
            </a:pPr>
            <a:r>
              <a:rPr lang="en-GB" sz="1600" dirty="0" smtClean="0">
                <a:latin typeface="Arial" panose="020B0604020202020204" pitchFamily="34" charset="0"/>
                <a:cs typeface="Arial" panose="020B0604020202020204" pitchFamily="34" charset="0"/>
              </a:rPr>
              <a:t>Philp 2006 – National Service Framework</a:t>
            </a:r>
          </a:p>
          <a:p>
            <a:pPr algn="l"/>
            <a:endParaRPr lang="en-GB" sz="2000" dirty="0" smtClean="0">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000" dirty="0" smtClean="0">
                <a:latin typeface="Arial" panose="020B0604020202020204" pitchFamily="34" charset="0"/>
                <a:cs typeface="Arial" panose="020B0604020202020204" pitchFamily="34" charset="0"/>
              </a:rPr>
              <a:t>Improved attitudes towards older patients </a:t>
            </a:r>
          </a:p>
          <a:p>
            <a:pPr marL="657225" lvl="1" indent="-257175">
              <a:buFont typeface="Arial" panose="020B0604020202020204" pitchFamily="34" charset="0"/>
              <a:buChar char="•"/>
            </a:pPr>
            <a:r>
              <a:rPr lang="en-GB" sz="1600" dirty="0" smtClean="0">
                <a:latin typeface="Arial" panose="020B0604020202020204" pitchFamily="34" charset="0"/>
                <a:cs typeface="Arial" panose="020B0604020202020204" pitchFamily="34" charset="0"/>
              </a:rPr>
              <a:t>Tullo et al. 2010</a:t>
            </a:r>
          </a:p>
          <a:p>
            <a:pPr algn="l"/>
            <a:endParaRPr lang="en-GB" sz="2000" dirty="0" smtClean="0">
              <a:latin typeface="Arial" panose="020B0604020202020204" pitchFamily="34" charset="0"/>
              <a:cs typeface="Arial" panose="020B0604020202020204" pitchFamily="34" charset="0"/>
            </a:endParaRPr>
          </a:p>
          <a:p>
            <a:pPr marL="257175" indent="-257175" algn="l">
              <a:buFont typeface="Arial" panose="020B0604020202020204" pitchFamily="34" charset="0"/>
              <a:buChar char="•"/>
            </a:pPr>
            <a:r>
              <a:rPr lang="en-GB" sz="2000" dirty="0" smtClean="0">
                <a:latin typeface="Arial" panose="020B0604020202020204" pitchFamily="34" charset="0"/>
                <a:cs typeface="Arial" panose="020B0604020202020204" pitchFamily="34" charset="0"/>
              </a:rPr>
              <a:t>Better empathy, relationship, communication and person-centred approach in practice </a:t>
            </a:r>
          </a:p>
          <a:p>
            <a:pPr marL="657225" lvl="1" indent="-257175">
              <a:buFont typeface="Arial" panose="020B0604020202020204" pitchFamily="34" charset="0"/>
              <a:buChar char="•"/>
            </a:pPr>
            <a:r>
              <a:rPr lang="en-GB" sz="1600" dirty="0" smtClean="0">
                <a:latin typeface="Arial" panose="020B0604020202020204" pitchFamily="34" charset="0"/>
                <a:cs typeface="Arial" panose="020B0604020202020204" pitchFamily="34" charset="0"/>
              </a:rPr>
              <a:t>Burley 1981</a:t>
            </a:r>
          </a:p>
          <a:p>
            <a:pPr algn="l"/>
            <a:endParaRPr lang="en-GB" sz="2000" dirty="0" smtClean="0">
              <a:latin typeface="Arial" panose="020B0604020202020204" pitchFamily="34" charset="0"/>
              <a:cs typeface="Arial" panose="020B0604020202020204" pitchFamily="34" charset="0"/>
            </a:endParaRPr>
          </a:p>
          <a:p>
            <a:pPr lvl="1" algn="l"/>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52733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latin typeface="Arial" panose="020B0604020202020204" pitchFamily="34" charset="0"/>
                <a:cs typeface="Arial" panose="020B0604020202020204" pitchFamily="34" charset="0"/>
              </a:rPr>
              <a:t>6</a:t>
            </a:r>
            <a:r>
              <a:rPr lang="en-GB" sz="3200" b="1" dirty="0" smtClean="0">
                <a:latin typeface="Arial" panose="020B0604020202020204" pitchFamily="34" charset="0"/>
                <a:cs typeface="Arial" panose="020B0604020202020204" pitchFamily="34" charset="0"/>
              </a:rPr>
              <a:t>. Our conclusion</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r>
              <a:rPr lang="en-GB" sz="2400" dirty="0" smtClean="0">
                <a:latin typeface="Arial" panose="020B0604020202020204" pitchFamily="34" charset="0"/>
                <a:cs typeface="Arial" panose="020B0604020202020204" pitchFamily="34" charset="0"/>
              </a:rPr>
              <a:t>British Geriatrics Society guidance should be closely followed</a:t>
            </a:r>
          </a:p>
          <a:p>
            <a:endParaRPr lang="en-GB" sz="2400" dirty="0" smtClean="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Need for better universal pre-clinical coverage of Social Gerontology</a:t>
            </a:r>
          </a:p>
          <a:p>
            <a:endParaRPr lang="en-GB" sz="2400" dirty="0" smtClean="0">
              <a:latin typeface="Arial" panose="020B0604020202020204" pitchFamily="34" charset="0"/>
              <a:cs typeface="Arial" panose="020B0604020202020204" pitchFamily="34" charset="0"/>
            </a:endParaRPr>
          </a:p>
          <a:p>
            <a:pPr lvl="1"/>
            <a:r>
              <a:rPr lang="en-GB" sz="2400" dirty="0" smtClean="0">
                <a:latin typeface="Arial" panose="020B0604020202020204" pitchFamily="34" charset="0"/>
                <a:cs typeface="Arial" panose="020B0604020202020204" pitchFamily="34" charset="0"/>
              </a:rPr>
              <a:t>Ensured presence in clinical blocks</a:t>
            </a:r>
          </a:p>
          <a:p>
            <a:r>
              <a:rPr lang="en-GB" sz="2400" dirty="0" smtClean="0">
                <a:latin typeface="Arial" panose="020B0604020202020204" pitchFamily="34" charset="0"/>
                <a:cs typeface="Arial" panose="020B0604020202020204" pitchFamily="34" charset="0"/>
              </a:rPr>
              <a:t>More programmes such as the Intercalated BSc Gerontology at King’s College London</a:t>
            </a:r>
            <a:endParaRPr lang="en-GB" sz="24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19</a:t>
            </a:fld>
            <a:endParaRPr lang="en-GB" dirty="0">
              <a:solidFill>
                <a:prstClr val="black">
                  <a:tint val="75000"/>
                </a:prstClr>
              </a:solidFill>
            </a:endParaRPr>
          </a:p>
        </p:txBody>
      </p:sp>
    </p:spTree>
    <p:extLst>
      <p:ext uri="{BB962C8B-B14F-4D97-AF65-F5344CB8AC3E}">
        <p14:creationId xmlns:p14="http://schemas.microsoft.com/office/powerpoint/2010/main" val="2264982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latin typeface="Arial" panose="020B0604020202020204" pitchFamily="34" charset="0"/>
                <a:cs typeface="Arial" panose="020B0604020202020204" pitchFamily="34" charset="0"/>
              </a:rPr>
              <a:t>7. The response to our paper</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GB" sz="2400" dirty="0" smtClean="0">
                <a:latin typeface="Arial" panose="020B0604020202020204" pitchFamily="34" charset="0"/>
                <a:cs typeface="Arial" panose="020B0604020202020204" pitchFamily="34" charset="0"/>
              </a:rPr>
              <a:t>It said that our arguments must take into account:</a:t>
            </a:r>
          </a:p>
          <a:p>
            <a:pPr marL="0" indent="0">
              <a:buNone/>
            </a:pPr>
            <a:r>
              <a:rPr lang="en-GB" sz="2400" dirty="0" smtClean="0">
                <a:latin typeface="Arial" panose="020B0604020202020204" pitchFamily="34" charset="0"/>
                <a:cs typeface="Arial" panose="020B0604020202020204" pitchFamily="34" charset="0"/>
              </a:rPr>
              <a:t>- ‘not enough space’ – it is impossible to accommodate all desirable information in the medical curriculum.  The response to this must be to work out a way in via numerous means such as multidisciplinary teaching</a:t>
            </a:r>
            <a:endParaRPr lang="en-GB" sz="24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20</a:t>
            </a:fld>
            <a:endParaRPr lang="en-GB" dirty="0">
              <a:solidFill>
                <a:prstClr val="black">
                  <a:tint val="75000"/>
                </a:prstClr>
              </a:solidFill>
            </a:endParaRPr>
          </a:p>
        </p:txBody>
      </p:sp>
    </p:spTree>
    <p:extLst>
      <p:ext uri="{BB962C8B-B14F-4D97-AF65-F5344CB8AC3E}">
        <p14:creationId xmlns:p14="http://schemas.microsoft.com/office/powerpoint/2010/main" val="3597521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latin typeface="Arial" panose="020B0604020202020204" pitchFamily="34" charset="0"/>
                <a:cs typeface="Arial" panose="020B0604020202020204" pitchFamily="34" charset="0"/>
              </a:rPr>
              <a:t>7. The response to our paper</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GB" sz="2400" dirty="0" smtClean="0">
                <a:latin typeface="Arial" panose="020B0604020202020204" pitchFamily="34" charset="0"/>
                <a:cs typeface="Arial" panose="020B0604020202020204" pitchFamily="34" charset="0"/>
              </a:rPr>
              <a:t>It said that our arguments must take into account:</a:t>
            </a:r>
          </a:p>
          <a:p>
            <a:pPr marL="0" indent="0">
              <a:buNone/>
            </a:pPr>
            <a:r>
              <a:rPr lang="en-GB" sz="2400" dirty="0" smtClean="0">
                <a:latin typeface="Arial" panose="020B0604020202020204" pitchFamily="34" charset="0"/>
                <a:cs typeface="Arial" panose="020B0604020202020204" pitchFamily="34" charset="0"/>
              </a:rPr>
              <a:t>- ‘not enough evidence’ – ‘there is need for more evidence that more and better teaching about older people and ageing can substantially and positively influence attitudes and behaviours of the medical profession in a meaningful way’ </a:t>
            </a:r>
            <a:endParaRPr lang="en-GB" sz="24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21</a:t>
            </a:fld>
            <a:endParaRPr lang="en-GB" dirty="0">
              <a:solidFill>
                <a:prstClr val="black">
                  <a:tint val="75000"/>
                </a:prstClr>
              </a:solidFill>
            </a:endParaRPr>
          </a:p>
        </p:txBody>
      </p:sp>
    </p:spTree>
    <p:extLst>
      <p:ext uri="{BB962C8B-B14F-4D97-AF65-F5344CB8AC3E}">
        <p14:creationId xmlns:p14="http://schemas.microsoft.com/office/powerpoint/2010/main" val="1808064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latin typeface="Arial" panose="020B0604020202020204" pitchFamily="34" charset="0"/>
                <a:cs typeface="Arial" panose="020B0604020202020204" pitchFamily="34" charset="0"/>
              </a:rPr>
              <a:t>7. The response to our paper</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GB" sz="2400" dirty="0" smtClean="0">
                <a:latin typeface="Arial" panose="020B0604020202020204" pitchFamily="34" charset="0"/>
                <a:cs typeface="Arial" panose="020B0604020202020204" pitchFamily="34" charset="0"/>
              </a:rPr>
              <a:t>It said that our arguments must take into account:</a:t>
            </a:r>
          </a:p>
          <a:p>
            <a:pPr marL="0" indent="0">
              <a:buNone/>
            </a:pPr>
            <a:r>
              <a:rPr lang="en-GB" sz="2400" dirty="0" smtClean="0">
                <a:latin typeface="Arial" panose="020B0604020202020204" pitchFamily="34" charset="0"/>
                <a:cs typeface="Arial" panose="020B0604020202020204" pitchFamily="34" charset="0"/>
              </a:rPr>
              <a:t>- ‘disciplinary territorialism’. For example psychology may or not be considered as part of Social Gerontology.  In addition there are other disciplines which it could equally be argued should be part of the syllabus such as architecture and design </a:t>
            </a:r>
            <a:endParaRPr lang="en-GB" sz="24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22</a:t>
            </a:fld>
            <a:endParaRPr lang="en-GB" dirty="0">
              <a:solidFill>
                <a:prstClr val="black">
                  <a:tint val="75000"/>
                </a:prstClr>
              </a:solidFill>
            </a:endParaRPr>
          </a:p>
        </p:txBody>
      </p:sp>
    </p:spTree>
    <p:extLst>
      <p:ext uri="{BB962C8B-B14F-4D97-AF65-F5344CB8AC3E}">
        <p14:creationId xmlns:p14="http://schemas.microsoft.com/office/powerpoint/2010/main" val="2646409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latin typeface="Arial" panose="020B0604020202020204" pitchFamily="34" charset="0"/>
                <a:cs typeface="Arial" panose="020B0604020202020204" pitchFamily="34" charset="0"/>
              </a:rPr>
              <a:t>7. The response to our paper</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GB" sz="2400" dirty="0" smtClean="0">
                <a:latin typeface="Arial" panose="020B0604020202020204" pitchFamily="34" charset="0"/>
                <a:cs typeface="Arial" panose="020B0604020202020204" pitchFamily="34" charset="0"/>
              </a:rPr>
              <a:t>There were 4 key points in the article:</a:t>
            </a:r>
          </a:p>
          <a:p>
            <a:pPr marL="457200" indent="-457200">
              <a:buAutoNum type="arabicPeriod"/>
            </a:pPr>
            <a:r>
              <a:rPr lang="en-GB" sz="2400" dirty="0" smtClean="0">
                <a:latin typeface="Arial" panose="020B0604020202020204" pitchFamily="34" charset="0"/>
                <a:cs typeface="Arial" panose="020B0604020202020204" pitchFamily="34" charset="0"/>
              </a:rPr>
              <a:t>‘Training in the full breadth of gerontological disciplines is important to appropriately equip doctors for practice’</a:t>
            </a:r>
          </a:p>
          <a:p>
            <a:pPr marL="457200" indent="-457200">
              <a:buAutoNum type="arabicPeriod"/>
            </a:pPr>
            <a:r>
              <a:rPr lang="en-GB" sz="2400" dirty="0" smtClean="0">
                <a:latin typeface="Arial" panose="020B0604020202020204" pitchFamily="34" charset="0"/>
                <a:cs typeface="Arial" panose="020B0604020202020204" pitchFamily="34" charset="0"/>
              </a:rPr>
              <a:t>‘The amount of teaching currently delivered to medical undergraduates in these areas is inadequate’ </a:t>
            </a:r>
            <a:endParaRPr lang="en-GB" sz="24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23</a:t>
            </a:fld>
            <a:endParaRPr lang="en-GB" dirty="0">
              <a:solidFill>
                <a:prstClr val="black">
                  <a:tint val="75000"/>
                </a:prstClr>
              </a:solidFill>
            </a:endParaRPr>
          </a:p>
        </p:txBody>
      </p:sp>
    </p:spTree>
    <p:extLst>
      <p:ext uri="{BB962C8B-B14F-4D97-AF65-F5344CB8AC3E}">
        <p14:creationId xmlns:p14="http://schemas.microsoft.com/office/powerpoint/2010/main" val="869116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latin typeface="Arial" panose="020B0604020202020204" pitchFamily="34" charset="0"/>
                <a:cs typeface="Arial" panose="020B0604020202020204" pitchFamily="34" charset="0"/>
              </a:rPr>
              <a:t>7. The response to our paper</a:t>
            </a:r>
            <a:endParaRPr lang="en-GB"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GB" sz="2400" dirty="0" smtClean="0">
                <a:latin typeface="Arial" panose="020B0604020202020204" pitchFamily="34" charset="0"/>
                <a:cs typeface="Arial" panose="020B0604020202020204" pitchFamily="34" charset="0"/>
              </a:rPr>
              <a:t>There were 4 key points in the article:</a:t>
            </a:r>
          </a:p>
          <a:p>
            <a:pPr marL="0" indent="0">
              <a:buNone/>
            </a:pPr>
            <a:r>
              <a:rPr lang="en-GB" sz="2400" dirty="0" smtClean="0">
                <a:latin typeface="Arial" panose="020B0604020202020204" pitchFamily="34" charset="0"/>
                <a:cs typeface="Arial" panose="020B0604020202020204" pitchFamily="34" charset="0"/>
              </a:rPr>
              <a:t>3. ‘Gerontologists must be aware of the time pressures on modern medical education in making innovative cases for inclusion’.</a:t>
            </a:r>
          </a:p>
          <a:p>
            <a:pPr marL="0" indent="0">
              <a:buNone/>
            </a:pPr>
            <a:r>
              <a:rPr lang="en-GB" sz="2400" dirty="0" smtClean="0">
                <a:latin typeface="Arial" panose="020B0604020202020204" pitchFamily="34" charset="0"/>
                <a:cs typeface="Arial" panose="020B0604020202020204" pitchFamily="34" charset="0"/>
              </a:rPr>
              <a:t>4. ‘It is important to conduct research alongside innovative teaching in gerontology to evaluate its impact on doctors’ knowledge, behaviours and attitudes’.</a:t>
            </a:r>
            <a:endParaRPr lang="en-GB" sz="24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24</a:t>
            </a:fld>
            <a:endParaRPr lang="en-GB" dirty="0">
              <a:solidFill>
                <a:prstClr val="black">
                  <a:tint val="75000"/>
                </a:prstClr>
              </a:solidFill>
            </a:endParaRPr>
          </a:p>
        </p:txBody>
      </p:sp>
    </p:spTree>
    <p:extLst>
      <p:ext uri="{BB962C8B-B14F-4D97-AF65-F5344CB8AC3E}">
        <p14:creationId xmlns:p14="http://schemas.microsoft.com/office/powerpoint/2010/main" val="1240325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References</a:t>
            </a:r>
            <a:endParaRPr lang="en-GB" b="1" dirty="0"/>
          </a:p>
        </p:txBody>
      </p:sp>
      <p:sp>
        <p:nvSpPr>
          <p:cNvPr id="3" name="Content Placeholder 2"/>
          <p:cNvSpPr>
            <a:spLocks noGrp="1"/>
          </p:cNvSpPr>
          <p:nvPr>
            <p:ph idx="1"/>
          </p:nvPr>
        </p:nvSpPr>
        <p:spPr/>
        <p:txBody>
          <a:bodyPr>
            <a:noAutofit/>
          </a:bodyPr>
          <a:lstStyle/>
          <a:p>
            <a:r>
              <a:rPr lang="en-GB" sz="1200" dirty="0" smtClean="0">
                <a:latin typeface="Arial" panose="020B0604020202020204" pitchFamily="34" charset="0"/>
                <a:cs typeface="Arial" panose="020B0604020202020204" pitchFamily="34" charset="0"/>
              </a:rPr>
              <a:t>British Geriatrics Society. </a:t>
            </a:r>
            <a:r>
              <a:rPr lang="en-GB" sz="1200" dirty="0">
                <a:latin typeface="Arial" panose="020B0604020202020204" pitchFamily="34" charset="0"/>
                <a:cs typeface="Arial" panose="020B0604020202020204" pitchFamily="34" charset="0"/>
              </a:rPr>
              <a:t>2013. British Geriatrics Society Recommended Curriculum in Geriatric Medicine for Medical Undergraduates, </a:t>
            </a:r>
            <a:r>
              <a:rPr lang="en-GB" sz="1200" dirty="0" smtClean="0">
                <a:latin typeface="Arial" panose="020B0604020202020204" pitchFamily="34" charset="0"/>
                <a:cs typeface="Arial" panose="020B0604020202020204" pitchFamily="34" charset="0"/>
              </a:rPr>
              <a:t>2013. </a:t>
            </a:r>
            <a:r>
              <a:rPr lang="en-GB" sz="1200" dirty="0">
                <a:latin typeface="Arial" panose="020B0604020202020204" pitchFamily="34" charset="0"/>
                <a:cs typeface="Arial" panose="020B0604020202020204" pitchFamily="34" charset="0"/>
              </a:rPr>
              <a:t>A</a:t>
            </a:r>
            <a:r>
              <a:rPr lang="en-GB" sz="1200" dirty="0" smtClean="0">
                <a:latin typeface="Arial" panose="020B0604020202020204" pitchFamily="34" charset="0"/>
                <a:cs typeface="Arial" panose="020B0604020202020204" pitchFamily="34" charset="0"/>
              </a:rPr>
              <a:t>vailable At: </a:t>
            </a:r>
            <a:r>
              <a:rPr lang="en-GB" sz="1200" dirty="0" smtClean="0">
                <a:latin typeface="Arial" panose="020B0604020202020204" pitchFamily="34" charset="0"/>
                <a:cs typeface="Arial" panose="020B0604020202020204" pitchFamily="34" charset="0"/>
                <a:hlinkClick r:id="rId3"/>
              </a:rPr>
              <a:t>www.bgs.org.uk/index.php/general-information-171/306-undergraduatecurriculum</a:t>
            </a:r>
            <a:r>
              <a:rPr lang="en-GB" sz="1200" dirty="0" smtClean="0">
                <a:latin typeface="Arial" panose="020B0604020202020204" pitchFamily="34" charset="0"/>
                <a:cs typeface="Arial" panose="020B0604020202020204" pitchFamily="34" charset="0"/>
              </a:rPr>
              <a:t>. [Accessed: 17</a:t>
            </a:r>
            <a:r>
              <a:rPr lang="en-GB" sz="1200" baseline="30000" dirty="0" smtClean="0">
                <a:latin typeface="Arial" panose="020B0604020202020204" pitchFamily="34" charset="0"/>
                <a:cs typeface="Arial" panose="020B0604020202020204" pitchFamily="34" charset="0"/>
              </a:rPr>
              <a:t>th</a:t>
            </a:r>
            <a:r>
              <a:rPr lang="en-GB" sz="1200" dirty="0" smtClean="0">
                <a:latin typeface="Arial" panose="020B0604020202020204" pitchFamily="34" charset="0"/>
                <a:cs typeface="Arial" panose="020B0604020202020204" pitchFamily="34" charset="0"/>
              </a:rPr>
              <a:t> June 2015].</a:t>
            </a:r>
            <a:endParaRPr lang="en-GB" sz="1200" dirty="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Burley</a:t>
            </a:r>
            <a:r>
              <a:rPr lang="en-GB" sz="1200" dirty="0">
                <a:latin typeface="Arial" panose="020B0604020202020204" pitchFamily="34" charset="0"/>
                <a:cs typeface="Arial" panose="020B0604020202020204" pitchFamily="34" charset="0"/>
              </a:rPr>
              <a:t>, D. 1981, ‘What every medical student should know about Social Gerontology’, Gerontology &amp; Geriatrics Education, 2.1(1981), pp. 15-18. </a:t>
            </a:r>
          </a:p>
          <a:p>
            <a:r>
              <a:rPr lang="en-GB" sz="1200" dirty="0">
                <a:latin typeface="Arial" panose="020B0604020202020204" pitchFamily="34" charset="0"/>
                <a:cs typeface="Arial" panose="020B0604020202020204" pitchFamily="34" charset="0"/>
              </a:rPr>
              <a:t>Gordon, A.L., Blundell, A., Dhesi, J.K., Forrester-Paton, C., Forrester-Paton, J., Mitchell, H.K., Bracewell, N., Mjojo, J., Masud, T., Gladman, J.R.F 2014, ‘UK medical teaching about ageing is improving but there is still work to be done: the Second National Survey of Undergraduate Teaching in Ageing and </a:t>
            </a:r>
            <a:r>
              <a:rPr lang="en-GB" sz="1200" dirty="0" smtClean="0">
                <a:latin typeface="Arial" panose="020B0604020202020204" pitchFamily="34" charset="0"/>
                <a:cs typeface="Arial" panose="020B0604020202020204" pitchFamily="34" charset="0"/>
              </a:rPr>
              <a:t>Geriatric </a:t>
            </a:r>
            <a:r>
              <a:rPr lang="en-GB" sz="1200" dirty="0">
                <a:latin typeface="Arial" panose="020B0604020202020204" pitchFamily="34" charset="0"/>
                <a:cs typeface="Arial" panose="020B0604020202020204" pitchFamily="34" charset="0"/>
              </a:rPr>
              <a:t>Medicine’, Age and Ageing, vol. 43(2), pp. 293-297. </a:t>
            </a:r>
          </a:p>
          <a:p>
            <a:r>
              <a:rPr lang="en-GB" sz="1200" dirty="0" smtClean="0">
                <a:latin typeface="Arial" panose="020B0604020202020204" pitchFamily="34" charset="0"/>
                <a:cs typeface="Arial" panose="020B0604020202020204" pitchFamily="34" charset="0"/>
              </a:rPr>
              <a:t>Masud</a:t>
            </a:r>
            <a:r>
              <a:rPr lang="en-GB" sz="1200" dirty="0">
                <a:latin typeface="Arial" panose="020B0604020202020204" pitchFamily="34" charset="0"/>
                <a:cs typeface="Arial" panose="020B0604020202020204" pitchFamily="34" charset="0"/>
              </a:rPr>
              <a:t>, T</a:t>
            </a:r>
            <a:r>
              <a:rPr lang="en-GB" sz="1200" dirty="0" smtClean="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A., </a:t>
            </a:r>
            <a:r>
              <a:rPr lang="en-GB" sz="1200" dirty="0" smtClean="0">
                <a:latin typeface="Arial" panose="020B0604020202020204" pitchFamily="34" charset="0"/>
                <a:cs typeface="Arial" panose="020B0604020202020204" pitchFamily="34" charset="0"/>
              </a:rPr>
              <a:t>Blundell, A</a:t>
            </a:r>
            <a:r>
              <a:rPr lang="en-GB" sz="1200" dirty="0">
                <a:latin typeface="Arial" panose="020B0604020202020204" pitchFamily="34" charset="0"/>
                <a:cs typeface="Arial" panose="020B0604020202020204" pitchFamily="34" charset="0"/>
              </a:rPr>
              <a:t>. L., </a:t>
            </a:r>
            <a:r>
              <a:rPr lang="en-GB" sz="1200" dirty="0" smtClean="0">
                <a:latin typeface="Arial" panose="020B0604020202020204" pitchFamily="34" charset="0"/>
                <a:cs typeface="Arial" panose="020B0604020202020204" pitchFamily="34" charset="0"/>
              </a:rPr>
              <a:t>Gordon, </a:t>
            </a:r>
            <a:r>
              <a:rPr lang="en-GB" sz="1200" dirty="0">
                <a:latin typeface="Arial" panose="020B0604020202020204" pitchFamily="34" charset="0"/>
                <a:cs typeface="Arial" panose="020B0604020202020204" pitchFamily="34" charset="0"/>
              </a:rPr>
              <a:t>Mulpeter, K</a:t>
            </a:r>
            <a:r>
              <a:rPr lang="en-GB" sz="1200" dirty="0" smtClean="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Roller, R</a:t>
            </a:r>
            <a:r>
              <a:rPr lang="en-GB" sz="1200" dirty="0" smtClean="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Singler, K</a:t>
            </a:r>
            <a:r>
              <a:rPr lang="en-GB" sz="1200" dirty="0" smtClean="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Goeldlin, A</a:t>
            </a:r>
            <a:r>
              <a:rPr lang="en-GB" sz="1200" dirty="0" smtClean="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Stuck, A</a:t>
            </a:r>
            <a:r>
              <a:rPr lang="en-GB" sz="1200" dirty="0" smtClean="0">
                <a:latin typeface="Arial" panose="020B0604020202020204" pitchFamily="34" charset="0"/>
                <a:cs typeface="Arial" panose="020B0604020202020204" pitchFamily="34" charset="0"/>
              </a:rPr>
              <a:t>. 2014, "European </a:t>
            </a:r>
            <a:r>
              <a:rPr lang="en-GB" sz="1200" dirty="0">
                <a:latin typeface="Arial" panose="020B0604020202020204" pitchFamily="34" charset="0"/>
                <a:cs typeface="Arial" panose="020B0604020202020204" pitchFamily="34" charset="0"/>
              </a:rPr>
              <a:t>undergraduate curriculum in geriatric medicine developed using an international modified Delphi technique." Age and ageing (2014): afu019.</a:t>
            </a:r>
            <a:endParaRPr lang="en-GB" sz="1200" dirty="0" smtClean="0">
              <a:latin typeface="Arial" panose="020B0604020202020204" pitchFamily="34" charset="0"/>
              <a:cs typeface="Arial" panose="020B0604020202020204" pitchFamily="34" charset="0"/>
            </a:endParaRPr>
          </a:p>
          <a:p>
            <a:r>
              <a:rPr lang="en-GB" sz="1200" dirty="0" smtClean="0">
                <a:latin typeface="Arial" panose="020B0604020202020204" pitchFamily="34" charset="0"/>
                <a:cs typeface="Arial" panose="020B0604020202020204" pitchFamily="34" charset="0"/>
              </a:rPr>
              <a:t>Philp </a:t>
            </a:r>
            <a:r>
              <a:rPr lang="en-GB" sz="1200" dirty="0">
                <a:latin typeface="Arial" panose="020B0604020202020204" pitchFamily="34" charset="0"/>
                <a:cs typeface="Arial" panose="020B0604020202020204" pitchFamily="34" charset="0"/>
              </a:rPr>
              <a:t>2006, A New Ambition for Old Age: Next Steps in Implementing the National Service Framework for Older People [pdf] </a:t>
            </a:r>
            <a:r>
              <a:rPr lang="en-GB" sz="1200" dirty="0" smtClean="0">
                <a:latin typeface="Arial" panose="020B0604020202020204" pitchFamily="34" charset="0"/>
                <a:cs typeface="Arial" panose="020B0604020202020204" pitchFamily="34" charset="0"/>
              </a:rPr>
              <a:t>London. Available At: </a:t>
            </a:r>
            <a:r>
              <a:rPr lang="en-GB" sz="1200" dirty="0">
                <a:latin typeface="Arial" panose="020B0604020202020204" pitchFamily="34" charset="0"/>
                <a:cs typeface="Arial" panose="020B0604020202020204" pitchFamily="34" charset="0"/>
                <a:hlinkClick r:id="rId4"/>
              </a:rPr>
              <a:t>http://</a:t>
            </a:r>
            <a:r>
              <a:rPr lang="en-GB" sz="1200" dirty="0" smtClean="0">
                <a:latin typeface="Arial" panose="020B0604020202020204" pitchFamily="34" charset="0"/>
                <a:cs typeface="Arial" panose="020B0604020202020204" pitchFamily="34" charset="0"/>
                <a:hlinkClick r:id="rId4"/>
              </a:rPr>
              <a:t>library.nhsggc.org.uk/mediaAssets/dementiasp/A_new_ambition_for_old_age_12-Nov-07.pdf</a:t>
            </a:r>
            <a:r>
              <a:rPr lang="en-GB" sz="1200" dirty="0" smtClean="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Accessed: 17th June 2015</a:t>
            </a:r>
            <a:r>
              <a:rPr lang="en-GB" sz="1200" dirty="0" smtClean="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Tullo, E., Spencer, J., Allan, L 2010, ‘Helping the young to understand the old. Teaching Interventions in Geriatrics to improve the knowledge, skills and attitudes of undergraduate medical students’, Journal of the American Geriatrics Society, 58(2010, pp. 1987-1993.</a:t>
            </a:r>
          </a:p>
          <a:p>
            <a:endParaRPr lang="en-GB" sz="12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25</a:t>
            </a:fld>
            <a:endParaRPr lang="en-GB" dirty="0">
              <a:solidFill>
                <a:prstClr val="black">
                  <a:tint val="75000"/>
                </a:prstClr>
              </a:solidFill>
            </a:endParaRPr>
          </a:p>
        </p:txBody>
      </p:sp>
    </p:spTree>
    <p:extLst>
      <p:ext uri="{BB962C8B-B14F-4D97-AF65-F5344CB8AC3E}">
        <p14:creationId xmlns:p14="http://schemas.microsoft.com/office/powerpoint/2010/main" val="1440763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Questions and comments welcome</a:t>
            </a:r>
            <a:endParaRPr lang="en-GB" b="1" dirty="0"/>
          </a:p>
        </p:txBody>
      </p:sp>
      <p:sp>
        <p:nvSpPr>
          <p:cNvPr id="3" name="Content Placeholder 2"/>
          <p:cNvSpPr>
            <a:spLocks noGrp="1"/>
          </p:cNvSpPr>
          <p:nvPr>
            <p:ph idx="1"/>
          </p:nvPr>
        </p:nvSpPr>
        <p:spPr/>
        <p:txBody>
          <a:bodyPr/>
          <a:lstStyle/>
          <a:p>
            <a:pPr marL="0" indent="0" algn="ctr">
              <a:buNone/>
            </a:pPr>
            <a:r>
              <a:rPr lang="en-GB" dirty="0" smtClean="0"/>
              <a:t>Thank you for listening </a:t>
            </a:r>
            <a:endParaRPr lang="en-GB" dirty="0"/>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B8D6685-DC61-4053-A492-8FB9E31CECAE}" type="slidenum">
              <a:rPr lang="en-GB" smtClean="0">
                <a:solidFill>
                  <a:prstClr val="black">
                    <a:tint val="75000"/>
                  </a:prstClr>
                </a:solidFill>
              </a:rPr>
              <a:pPr/>
              <a:t>26</a:t>
            </a:fld>
            <a:endParaRPr lang="en-GB" dirty="0">
              <a:solidFill>
                <a:prstClr val="black">
                  <a:tint val="75000"/>
                </a:prstClr>
              </a:solidFill>
            </a:endParaRPr>
          </a:p>
        </p:txBody>
      </p:sp>
    </p:spTree>
    <p:extLst>
      <p:ext uri="{BB962C8B-B14F-4D97-AF65-F5344CB8AC3E}">
        <p14:creationId xmlns:p14="http://schemas.microsoft.com/office/powerpoint/2010/main" val="4269914161"/>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oG 01">
  <a:themeElements>
    <a:clrScheme name="Gerontology">
      <a:dk1>
        <a:sysClr val="windowText" lastClr="000000"/>
      </a:dk1>
      <a:lt1>
        <a:sysClr val="window" lastClr="FFFFFF"/>
      </a:lt1>
      <a:dk2>
        <a:srgbClr val="135130"/>
      </a:dk2>
      <a:lt2>
        <a:srgbClr val="ACD0CE"/>
      </a:lt2>
      <a:accent1>
        <a:srgbClr val="C49B4B"/>
      </a:accent1>
      <a:accent2>
        <a:srgbClr val="A83D2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IoG 01">
  <a:themeElements>
    <a:clrScheme name="Gerontology">
      <a:dk1>
        <a:sysClr val="windowText" lastClr="000000"/>
      </a:dk1>
      <a:lt1>
        <a:sysClr val="window" lastClr="FFFFFF"/>
      </a:lt1>
      <a:dk2>
        <a:srgbClr val="135130"/>
      </a:dk2>
      <a:lt2>
        <a:srgbClr val="ACD0CE"/>
      </a:lt2>
      <a:accent1>
        <a:srgbClr val="C49B4B"/>
      </a:accent1>
      <a:accent2>
        <a:srgbClr val="A83D2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3181</TotalTime>
  <Words>2177</Words>
  <Application>Microsoft Office PowerPoint</Application>
  <PresentationFormat>On-screen Show (4:3)</PresentationFormat>
  <Paragraphs>217</Paragraphs>
  <Slides>26</Slides>
  <Notes>15</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26</vt:i4>
      </vt:variant>
    </vt:vector>
  </HeadingPairs>
  <TitlesOfParts>
    <vt:vector size="33" baseType="lpstr">
      <vt:lpstr>Arial</vt:lpstr>
      <vt:lpstr>Arial Black</vt:lpstr>
      <vt:lpstr>Calibri</vt:lpstr>
      <vt:lpstr>Times New Roman</vt:lpstr>
      <vt:lpstr>Default Design</vt:lpstr>
      <vt:lpstr>IoG 01</vt:lpstr>
      <vt:lpstr>1_IoG 01</vt:lpstr>
      <vt:lpstr>Should medical students study Social Gerontology?  </vt:lpstr>
      <vt:lpstr>Outline</vt:lpstr>
      <vt:lpstr>1. Origins of this presentation </vt:lpstr>
      <vt:lpstr>1. Reactions to the findings</vt:lpstr>
      <vt:lpstr>2. Background on Medical School Curricula</vt:lpstr>
      <vt:lpstr>2. Background on Medical School Curricula</vt:lpstr>
      <vt:lpstr>3. Teaching on Gerontology in Medical Schools – a. Clinical Geriatrics</vt:lpstr>
      <vt:lpstr>3. Teaching on Gerontology in Medical Schools – a. Clinical Geriatrics</vt:lpstr>
      <vt:lpstr>3. Teaching on Gerontology in Medical Schools – b. Social Gerontology</vt:lpstr>
      <vt:lpstr>3.Teaching on Gerontology in Medical Schools – b. Social Gerontology</vt:lpstr>
      <vt:lpstr>3. Teaching on Gerontology in Medical Schools: Summary</vt:lpstr>
      <vt:lpstr>4. Why Social Gerontology?</vt:lpstr>
      <vt:lpstr>5. What subjects are most relevant in Social Gerontology?</vt:lpstr>
      <vt:lpstr>5a. Demography</vt:lpstr>
      <vt:lpstr>5b. Sociology of Ageing</vt:lpstr>
      <vt:lpstr>5c. Psychology of Ageing</vt:lpstr>
      <vt:lpstr>5d. Social Policy</vt:lpstr>
      <vt:lpstr>6. Our conclusion </vt:lpstr>
      <vt:lpstr>6. Our conclusion</vt:lpstr>
      <vt:lpstr>7. The response to our paper</vt:lpstr>
      <vt:lpstr>7. The response to our paper</vt:lpstr>
      <vt:lpstr>7. The response to our paper</vt:lpstr>
      <vt:lpstr>7. The response to our paper</vt:lpstr>
      <vt:lpstr>7. The response to our paper</vt:lpstr>
      <vt:lpstr>References</vt:lpstr>
      <vt:lpstr>Questions and comments welcome</vt:lpstr>
    </vt:vector>
  </TitlesOfParts>
  <Company>Kings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Lowton</dc:creator>
  <cp:lastModifiedBy>hp</cp:lastModifiedBy>
  <cp:revision>326</cp:revision>
  <cp:lastPrinted>2016-09-03T14:40:42Z</cp:lastPrinted>
  <dcterms:created xsi:type="dcterms:W3CDTF">2005-09-30T09:25:27Z</dcterms:created>
  <dcterms:modified xsi:type="dcterms:W3CDTF">2016-09-03T16:18:51Z</dcterms:modified>
</cp:coreProperties>
</file>