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3"/>
  </p:notesMasterIdLst>
  <p:handoutMasterIdLst>
    <p:handoutMasterId r:id="rId64"/>
  </p:handoutMasterIdLst>
  <p:sldIdLst>
    <p:sldId id="407" r:id="rId2"/>
    <p:sldId id="343" r:id="rId3"/>
    <p:sldId id="344" r:id="rId4"/>
    <p:sldId id="345" r:id="rId5"/>
    <p:sldId id="400" r:id="rId6"/>
    <p:sldId id="348" r:id="rId7"/>
    <p:sldId id="402" r:id="rId8"/>
    <p:sldId id="403" r:id="rId9"/>
    <p:sldId id="349" r:id="rId10"/>
    <p:sldId id="405" r:id="rId11"/>
    <p:sldId id="350" r:id="rId12"/>
    <p:sldId id="351" r:id="rId13"/>
    <p:sldId id="352" r:id="rId14"/>
    <p:sldId id="353" r:id="rId15"/>
    <p:sldId id="354" r:id="rId16"/>
    <p:sldId id="355" r:id="rId17"/>
    <p:sldId id="356" r:id="rId18"/>
    <p:sldId id="357" r:id="rId19"/>
    <p:sldId id="359" r:id="rId20"/>
    <p:sldId id="408" r:id="rId21"/>
    <p:sldId id="410" r:id="rId22"/>
    <p:sldId id="411" r:id="rId23"/>
    <p:sldId id="412" r:id="rId24"/>
    <p:sldId id="413" r:id="rId25"/>
    <p:sldId id="414" r:id="rId26"/>
    <p:sldId id="415" r:id="rId27"/>
    <p:sldId id="416" r:id="rId28"/>
    <p:sldId id="417" r:id="rId29"/>
    <p:sldId id="418" r:id="rId30"/>
    <p:sldId id="419" r:id="rId31"/>
    <p:sldId id="420" r:id="rId32"/>
    <p:sldId id="444" r:id="rId33"/>
    <p:sldId id="445" r:id="rId34"/>
    <p:sldId id="446" r:id="rId35"/>
    <p:sldId id="447" r:id="rId36"/>
    <p:sldId id="421" r:id="rId37"/>
    <p:sldId id="436" r:id="rId38"/>
    <p:sldId id="434" r:id="rId39"/>
    <p:sldId id="432" r:id="rId40"/>
    <p:sldId id="437" r:id="rId41"/>
    <p:sldId id="438" r:id="rId42"/>
    <p:sldId id="440" r:id="rId43"/>
    <p:sldId id="441" r:id="rId44"/>
    <p:sldId id="442" r:id="rId45"/>
    <p:sldId id="429" r:id="rId46"/>
    <p:sldId id="430" r:id="rId47"/>
    <p:sldId id="431" r:id="rId48"/>
    <p:sldId id="364" r:id="rId49"/>
    <p:sldId id="365" r:id="rId50"/>
    <p:sldId id="366" r:id="rId51"/>
    <p:sldId id="367" r:id="rId52"/>
    <p:sldId id="368" r:id="rId53"/>
    <p:sldId id="369" r:id="rId54"/>
    <p:sldId id="370" r:id="rId55"/>
    <p:sldId id="371" r:id="rId56"/>
    <p:sldId id="448" r:id="rId57"/>
    <p:sldId id="449" r:id="rId58"/>
    <p:sldId id="451" r:id="rId59"/>
    <p:sldId id="452" r:id="rId60"/>
    <p:sldId id="398" r:id="rId61"/>
    <p:sldId id="453" r:id="rId62"/>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1E24"/>
    <a:srgbClr val="006FB7"/>
    <a:srgbClr val="AF4A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9" d="100"/>
          <a:sy n="69" d="100"/>
        </p:scale>
        <p:origin x="14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AIMIL\Desktop\2017\bgr%20paper\conferencxce\paper\New%20Microsoft%20Excel%20Worksheet.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Sheet4!$B$1</c:f>
              <c:strCache>
                <c:ptCount val="1"/>
                <c:pt idx="0">
                  <c:v>G1- Control</c:v>
                </c:pt>
              </c:strCache>
            </c:strRef>
          </c:tx>
          <c:spPr>
            <a:solidFill>
              <a:schemeClr val="accent1"/>
            </a:solidFill>
            <a:ln>
              <a:noFill/>
            </a:ln>
            <a:effectLst/>
          </c:spPr>
          <c:invertIfNegative val="0"/>
          <c:cat>
            <c:strRef>
              <c:f>Sheet4!$A$2:$A$11</c:f>
              <c:strCache>
                <c:ptCount val="10"/>
                <c:pt idx="0">
                  <c:v>SGPT (IU /L)</c:v>
                </c:pt>
                <c:pt idx="1">
                  <c:v>SGOT (IU /L)</c:v>
                </c:pt>
                <c:pt idx="2">
                  <c:v>ALP (IU/L)</c:v>
                </c:pt>
                <c:pt idx="3">
                  <c:v>Urea  (mg /dl)</c:v>
                </c:pt>
                <c:pt idx="4">
                  <c:v>Glucose (mg /dl)</c:v>
                </c:pt>
                <c:pt idx="5">
                  <c:v>Triglyceride (mg /dl)</c:v>
                </c:pt>
                <c:pt idx="6">
                  <c:v>Cholesterol (mg /dl)</c:v>
                </c:pt>
                <c:pt idx="7">
                  <c:v>Albumin (g/dl)</c:v>
                </c:pt>
                <c:pt idx="8">
                  <c:v>Total Protein (g/dl)</c:v>
                </c:pt>
                <c:pt idx="9">
                  <c:v>HDL Cholesterol  (mg /dl)</c:v>
                </c:pt>
              </c:strCache>
            </c:strRef>
          </c:cat>
          <c:val>
            <c:numRef>
              <c:f>Sheet4!$B$2:$B$11</c:f>
              <c:numCache>
                <c:formatCode>General</c:formatCode>
                <c:ptCount val="10"/>
                <c:pt idx="0">
                  <c:v>62.2</c:v>
                </c:pt>
                <c:pt idx="1">
                  <c:v>98.86</c:v>
                </c:pt>
                <c:pt idx="2">
                  <c:v>127.94</c:v>
                </c:pt>
                <c:pt idx="3">
                  <c:v>60.14</c:v>
                </c:pt>
                <c:pt idx="4">
                  <c:v>90.4</c:v>
                </c:pt>
                <c:pt idx="5">
                  <c:v>96.8</c:v>
                </c:pt>
                <c:pt idx="6">
                  <c:v>86.4</c:v>
                </c:pt>
                <c:pt idx="7">
                  <c:v>3.99</c:v>
                </c:pt>
                <c:pt idx="8">
                  <c:v>6.88</c:v>
                </c:pt>
                <c:pt idx="9">
                  <c:v>28.36</c:v>
                </c:pt>
              </c:numCache>
            </c:numRef>
          </c:val>
          <c:extLst>
            <c:ext xmlns:c16="http://schemas.microsoft.com/office/drawing/2014/chart" uri="{C3380CC4-5D6E-409C-BE32-E72D297353CC}">
              <c16:uniqueId val="{00000000-FD62-4698-99DB-2C045CAB686D}"/>
            </c:ext>
          </c:extLst>
        </c:ser>
        <c:ser>
          <c:idx val="1"/>
          <c:order val="1"/>
          <c:tx>
            <c:strRef>
              <c:f>Sheet4!$C$1</c:f>
              <c:strCache>
                <c:ptCount val="1"/>
                <c:pt idx="0">
                  <c:v>G2- High dose</c:v>
                </c:pt>
              </c:strCache>
            </c:strRef>
          </c:tx>
          <c:spPr>
            <a:solidFill>
              <a:schemeClr val="accent2"/>
            </a:solidFill>
            <a:ln>
              <a:noFill/>
            </a:ln>
            <a:effectLst/>
          </c:spPr>
          <c:invertIfNegative val="0"/>
          <c:cat>
            <c:strRef>
              <c:f>Sheet4!$A$2:$A$11</c:f>
              <c:strCache>
                <c:ptCount val="10"/>
                <c:pt idx="0">
                  <c:v>SGPT (IU /L)</c:v>
                </c:pt>
                <c:pt idx="1">
                  <c:v>SGOT (IU /L)</c:v>
                </c:pt>
                <c:pt idx="2">
                  <c:v>ALP (IU/L)</c:v>
                </c:pt>
                <c:pt idx="3">
                  <c:v>Urea  (mg /dl)</c:v>
                </c:pt>
                <c:pt idx="4">
                  <c:v>Glucose (mg /dl)</c:v>
                </c:pt>
                <c:pt idx="5">
                  <c:v>Triglyceride (mg /dl)</c:v>
                </c:pt>
                <c:pt idx="6">
                  <c:v>Cholesterol (mg /dl)</c:v>
                </c:pt>
                <c:pt idx="7">
                  <c:v>Albumin (g/dl)</c:v>
                </c:pt>
                <c:pt idx="8">
                  <c:v>Total Protein (g/dl)</c:v>
                </c:pt>
                <c:pt idx="9">
                  <c:v>HDL Cholesterol  (mg /dl)</c:v>
                </c:pt>
              </c:strCache>
            </c:strRef>
          </c:cat>
          <c:val>
            <c:numRef>
              <c:f>Sheet4!$C$2:$C$11</c:f>
              <c:numCache>
                <c:formatCode>General</c:formatCode>
                <c:ptCount val="10"/>
                <c:pt idx="0">
                  <c:v>53</c:v>
                </c:pt>
                <c:pt idx="1">
                  <c:v>89.2</c:v>
                </c:pt>
                <c:pt idx="2">
                  <c:v>122.2</c:v>
                </c:pt>
                <c:pt idx="3">
                  <c:v>58.86</c:v>
                </c:pt>
                <c:pt idx="4">
                  <c:v>98.2</c:v>
                </c:pt>
                <c:pt idx="5">
                  <c:v>89</c:v>
                </c:pt>
                <c:pt idx="6">
                  <c:v>84.2</c:v>
                </c:pt>
                <c:pt idx="7">
                  <c:v>3.97</c:v>
                </c:pt>
                <c:pt idx="8">
                  <c:v>6.66</c:v>
                </c:pt>
                <c:pt idx="9">
                  <c:v>27.66</c:v>
                </c:pt>
              </c:numCache>
            </c:numRef>
          </c:val>
          <c:extLst>
            <c:ext xmlns:c16="http://schemas.microsoft.com/office/drawing/2014/chart" uri="{C3380CC4-5D6E-409C-BE32-E72D297353CC}">
              <c16:uniqueId val="{00000001-FD62-4698-99DB-2C045CAB686D}"/>
            </c:ext>
          </c:extLst>
        </c:ser>
        <c:ser>
          <c:idx val="2"/>
          <c:order val="2"/>
          <c:tx>
            <c:strRef>
              <c:f>Sheet4!$D$1</c:f>
              <c:strCache>
                <c:ptCount val="1"/>
                <c:pt idx="0">
                  <c:v>G3- Intermediate dose</c:v>
                </c:pt>
              </c:strCache>
            </c:strRef>
          </c:tx>
          <c:spPr>
            <a:solidFill>
              <a:schemeClr val="accent3"/>
            </a:solidFill>
            <a:ln>
              <a:noFill/>
            </a:ln>
            <a:effectLst/>
          </c:spPr>
          <c:invertIfNegative val="0"/>
          <c:cat>
            <c:strRef>
              <c:f>Sheet4!$A$2:$A$11</c:f>
              <c:strCache>
                <c:ptCount val="10"/>
                <c:pt idx="0">
                  <c:v>SGPT (IU /L)</c:v>
                </c:pt>
                <c:pt idx="1">
                  <c:v>SGOT (IU /L)</c:v>
                </c:pt>
                <c:pt idx="2">
                  <c:v>ALP (IU/L)</c:v>
                </c:pt>
                <c:pt idx="3">
                  <c:v>Urea  (mg /dl)</c:v>
                </c:pt>
                <c:pt idx="4">
                  <c:v>Glucose (mg /dl)</c:v>
                </c:pt>
                <c:pt idx="5">
                  <c:v>Triglyceride (mg /dl)</c:v>
                </c:pt>
                <c:pt idx="6">
                  <c:v>Cholesterol (mg /dl)</c:v>
                </c:pt>
                <c:pt idx="7">
                  <c:v>Albumin (g/dl)</c:v>
                </c:pt>
                <c:pt idx="8">
                  <c:v>Total Protein (g/dl)</c:v>
                </c:pt>
                <c:pt idx="9">
                  <c:v>HDL Cholesterol  (mg /dl)</c:v>
                </c:pt>
              </c:strCache>
            </c:strRef>
          </c:cat>
          <c:val>
            <c:numRef>
              <c:f>Sheet4!$D$2:$D$11</c:f>
              <c:numCache>
                <c:formatCode>General</c:formatCode>
                <c:ptCount val="10"/>
                <c:pt idx="0">
                  <c:v>55.2</c:v>
                </c:pt>
                <c:pt idx="1">
                  <c:v>83.66</c:v>
                </c:pt>
                <c:pt idx="2">
                  <c:v>134.22</c:v>
                </c:pt>
                <c:pt idx="3">
                  <c:v>65.540000000000006</c:v>
                </c:pt>
                <c:pt idx="4">
                  <c:v>97</c:v>
                </c:pt>
                <c:pt idx="5">
                  <c:v>88.8</c:v>
                </c:pt>
                <c:pt idx="6">
                  <c:v>86.8</c:v>
                </c:pt>
                <c:pt idx="7">
                  <c:v>3.76</c:v>
                </c:pt>
                <c:pt idx="8">
                  <c:v>6.74</c:v>
                </c:pt>
                <c:pt idx="9">
                  <c:v>25.3</c:v>
                </c:pt>
              </c:numCache>
            </c:numRef>
          </c:val>
          <c:extLst>
            <c:ext xmlns:c16="http://schemas.microsoft.com/office/drawing/2014/chart" uri="{C3380CC4-5D6E-409C-BE32-E72D297353CC}">
              <c16:uniqueId val="{00000002-FD62-4698-99DB-2C045CAB686D}"/>
            </c:ext>
          </c:extLst>
        </c:ser>
        <c:ser>
          <c:idx val="3"/>
          <c:order val="3"/>
          <c:tx>
            <c:strRef>
              <c:f>Sheet4!$E$1</c:f>
              <c:strCache>
                <c:ptCount val="1"/>
                <c:pt idx="0">
                  <c:v>G4- Low dose</c:v>
                </c:pt>
              </c:strCache>
            </c:strRef>
          </c:tx>
          <c:spPr>
            <a:solidFill>
              <a:schemeClr val="accent4"/>
            </a:solidFill>
            <a:ln>
              <a:noFill/>
            </a:ln>
            <a:effectLst/>
          </c:spPr>
          <c:invertIfNegative val="0"/>
          <c:cat>
            <c:strRef>
              <c:f>Sheet4!$A$2:$A$11</c:f>
              <c:strCache>
                <c:ptCount val="10"/>
                <c:pt idx="0">
                  <c:v>SGPT (IU /L)</c:v>
                </c:pt>
                <c:pt idx="1">
                  <c:v>SGOT (IU /L)</c:v>
                </c:pt>
                <c:pt idx="2">
                  <c:v>ALP (IU/L)</c:v>
                </c:pt>
                <c:pt idx="3">
                  <c:v>Urea  (mg /dl)</c:v>
                </c:pt>
                <c:pt idx="4">
                  <c:v>Glucose (mg /dl)</c:v>
                </c:pt>
                <c:pt idx="5">
                  <c:v>Triglyceride (mg /dl)</c:v>
                </c:pt>
                <c:pt idx="6">
                  <c:v>Cholesterol (mg /dl)</c:v>
                </c:pt>
                <c:pt idx="7">
                  <c:v>Albumin (g/dl)</c:v>
                </c:pt>
                <c:pt idx="8">
                  <c:v>Total Protein (g/dl)</c:v>
                </c:pt>
                <c:pt idx="9">
                  <c:v>HDL Cholesterol  (mg /dl)</c:v>
                </c:pt>
              </c:strCache>
            </c:strRef>
          </c:cat>
          <c:val>
            <c:numRef>
              <c:f>Sheet4!$E$2:$E$11</c:f>
              <c:numCache>
                <c:formatCode>General</c:formatCode>
                <c:ptCount val="10"/>
                <c:pt idx="0">
                  <c:v>58.8</c:v>
                </c:pt>
                <c:pt idx="1">
                  <c:v>85.04</c:v>
                </c:pt>
                <c:pt idx="2">
                  <c:v>124.84</c:v>
                </c:pt>
                <c:pt idx="3">
                  <c:v>62.88</c:v>
                </c:pt>
                <c:pt idx="4">
                  <c:v>99</c:v>
                </c:pt>
                <c:pt idx="5">
                  <c:v>99.4</c:v>
                </c:pt>
                <c:pt idx="6">
                  <c:v>88.2</c:v>
                </c:pt>
                <c:pt idx="7">
                  <c:v>3.84</c:v>
                </c:pt>
                <c:pt idx="8">
                  <c:v>6.5</c:v>
                </c:pt>
                <c:pt idx="9">
                  <c:v>39.92</c:v>
                </c:pt>
              </c:numCache>
            </c:numRef>
          </c:val>
          <c:extLst>
            <c:ext xmlns:c16="http://schemas.microsoft.com/office/drawing/2014/chart" uri="{C3380CC4-5D6E-409C-BE32-E72D297353CC}">
              <c16:uniqueId val="{00000003-FD62-4698-99DB-2C045CAB686D}"/>
            </c:ext>
          </c:extLst>
        </c:ser>
        <c:ser>
          <c:idx val="4"/>
          <c:order val="4"/>
          <c:tx>
            <c:strRef>
              <c:f>Sheet4!$F$1</c:f>
              <c:strCache>
                <c:ptCount val="1"/>
                <c:pt idx="0">
                  <c:v>G5- Satellite</c:v>
                </c:pt>
              </c:strCache>
            </c:strRef>
          </c:tx>
          <c:spPr>
            <a:solidFill>
              <a:schemeClr val="accent5"/>
            </a:solidFill>
            <a:ln>
              <a:noFill/>
            </a:ln>
            <a:effectLst/>
          </c:spPr>
          <c:invertIfNegative val="0"/>
          <c:cat>
            <c:strRef>
              <c:f>Sheet4!$A$2:$A$11</c:f>
              <c:strCache>
                <c:ptCount val="10"/>
                <c:pt idx="0">
                  <c:v>SGPT (IU /L)</c:v>
                </c:pt>
                <c:pt idx="1">
                  <c:v>SGOT (IU /L)</c:v>
                </c:pt>
                <c:pt idx="2">
                  <c:v>ALP (IU/L)</c:v>
                </c:pt>
                <c:pt idx="3">
                  <c:v>Urea  (mg /dl)</c:v>
                </c:pt>
                <c:pt idx="4">
                  <c:v>Glucose (mg /dl)</c:v>
                </c:pt>
                <c:pt idx="5">
                  <c:v>Triglyceride (mg /dl)</c:v>
                </c:pt>
                <c:pt idx="6">
                  <c:v>Cholesterol (mg /dl)</c:v>
                </c:pt>
                <c:pt idx="7">
                  <c:v>Albumin (g/dl)</c:v>
                </c:pt>
                <c:pt idx="8">
                  <c:v>Total Protein (g/dl)</c:v>
                </c:pt>
                <c:pt idx="9">
                  <c:v>HDL Cholesterol  (mg /dl)</c:v>
                </c:pt>
              </c:strCache>
            </c:strRef>
          </c:cat>
          <c:val>
            <c:numRef>
              <c:f>Sheet4!$F$2:$F$11</c:f>
              <c:numCache>
                <c:formatCode>General</c:formatCode>
                <c:ptCount val="10"/>
                <c:pt idx="0">
                  <c:v>53.2</c:v>
                </c:pt>
                <c:pt idx="1">
                  <c:v>87.46</c:v>
                </c:pt>
                <c:pt idx="2">
                  <c:v>125.8</c:v>
                </c:pt>
                <c:pt idx="3">
                  <c:v>61.88</c:v>
                </c:pt>
                <c:pt idx="4">
                  <c:v>93.6</c:v>
                </c:pt>
                <c:pt idx="5">
                  <c:v>93.4</c:v>
                </c:pt>
                <c:pt idx="6">
                  <c:v>87.6</c:v>
                </c:pt>
                <c:pt idx="7">
                  <c:v>3.62</c:v>
                </c:pt>
                <c:pt idx="8">
                  <c:v>6.54</c:v>
                </c:pt>
                <c:pt idx="9">
                  <c:v>29.4</c:v>
                </c:pt>
              </c:numCache>
            </c:numRef>
          </c:val>
          <c:extLst>
            <c:ext xmlns:c16="http://schemas.microsoft.com/office/drawing/2014/chart" uri="{C3380CC4-5D6E-409C-BE32-E72D297353CC}">
              <c16:uniqueId val="{00000004-FD62-4698-99DB-2C045CAB686D}"/>
            </c:ext>
          </c:extLst>
        </c:ser>
        <c:dLbls>
          <c:showLegendKey val="0"/>
          <c:showVal val="0"/>
          <c:showCatName val="0"/>
          <c:showSerName val="0"/>
          <c:showPercent val="0"/>
          <c:showBubbleSize val="0"/>
        </c:dLbls>
        <c:gapWidth val="219"/>
        <c:overlap val="-27"/>
        <c:axId val="217409904"/>
        <c:axId val="217410688"/>
      </c:barChart>
      <c:catAx>
        <c:axId val="217409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17410688"/>
        <c:crosses val="autoZero"/>
        <c:auto val="1"/>
        <c:lblAlgn val="ctr"/>
        <c:lblOffset val="100"/>
        <c:noMultiLvlLbl val="0"/>
      </c:catAx>
      <c:valAx>
        <c:axId val="21741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17409904"/>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Sheet3!$A$2</c:f>
              <c:strCache>
                <c:ptCount val="1"/>
                <c:pt idx="0">
                  <c:v>BBN- D  (mg/dl)</c:v>
                </c:pt>
              </c:strCache>
            </c:strRef>
          </c:tx>
          <c:spPr>
            <a:solidFill>
              <a:schemeClr val="accent1"/>
            </a:solidFill>
            <a:ln>
              <a:noFill/>
            </a:ln>
            <a:effectLst/>
          </c:spPr>
          <c:invertIfNegative val="0"/>
          <c:cat>
            <c:strRef>
              <c:f>Sheet3!$B$1:$F$1</c:f>
              <c:strCache>
                <c:ptCount val="5"/>
                <c:pt idx="0">
                  <c:v>G1- Control</c:v>
                </c:pt>
                <c:pt idx="1">
                  <c:v>G2- High dose</c:v>
                </c:pt>
                <c:pt idx="2">
                  <c:v>G3- Intermediate dose</c:v>
                </c:pt>
                <c:pt idx="3">
                  <c:v>G4- Low dose</c:v>
                </c:pt>
                <c:pt idx="4">
                  <c:v>G5- Satellite</c:v>
                </c:pt>
              </c:strCache>
            </c:strRef>
          </c:cat>
          <c:val>
            <c:numRef>
              <c:f>Sheet3!$B$2:$F$2</c:f>
              <c:numCache>
                <c:formatCode>General</c:formatCode>
                <c:ptCount val="5"/>
                <c:pt idx="0">
                  <c:v>0.22</c:v>
                </c:pt>
                <c:pt idx="1">
                  <c:v>0.21</c:v>
                </c:pt>
                <c:pt idx="2">
                  <c:v>0.26</c:v>
                </c:pt>
                <c:pt idx="3">
                  <c:v>0.23</c:v>
                </c:pt>
                <c:pt idx="4">
                  <c:v>0.26</c:v>
                </c:pt>
              </c:numCache>
            </c:numRef>
          </c:val>
          <c:extLst>
            <c:ext xmlns:c16="http://schemas.microsoft.com/office/drawing/2014/chart" uri="{C3380CC4-5D6E-409C-BE32-E72D297353CC}">
              <c16:uniqueId val="{00000000-1F5F-4B86-910B-FAF2DC777E50}"/>
            </c:ext>
          </c:extLst>
        </c:ser>
        <c:ser>
          <c:idx val="1"/>
          <c:order val="1"/>
          <c:tx>
            <c:strRef>
              <c:f>Sheet3!$A$3</c:f>
              <c:strCache>
                <c:ptCount val="1"/>
                <c:pt idx="0">
                  <c:v>BBN- ID  (mg/dl)</c:v>
                </c:pt>
              </c:strCache>
            </c:strRef>
          </c:tx>
          <c:spPr>
            <a:solidFill>
              <a:schemeClr val="accent2"/>
            </a:solidFill>
            <a:ln>
              <a:noFill/>
            </a:ln>
            <a:effectLst/>
          </c:spPr>
          <c:invertIfNegative val="0"/>
          <c:cat>
            <c:strRef>
              <c:f>Sheet3!$B$1:$F$1</c:f>
              <c:strCache>
                <c:ptCount val="5"/>
                <c:pt idx="0">
                  <c:v>G1- Control</c:v>
                </c:pt>
                <c:pt idx="1">
                  <c:v>G2- High dose</c:v>
                </c:pt>
                <c:pt idx="2">
                  <c:v>G3- Intermediate dose</c:v>
                </c:pt>
                <c:pt idx="3">
                  <c:v>G4- Low dose</c:v>
                </c:pt>
                <c:pt idx="4">
                  <c:v>G5- Satellite</c:v>
                </c:pt>
              </c:strCache>
            </c:strRef>
          </c:cat>
          <c:val>
            <c:numRef>
              <c:f>Sheet3!$B$3:$F$3</c:f>
              <c:numCache>
                <c:formatCode>General</c:formatCode>
                <c:ptCount val="5"/>
                <c:pt idx="0">
                  <c:v>0.09</c:v>
                </c:pt>
                <c:pt idx="1">
                  <c:v>0.11</c:v>
                </c:pt>
                <c:pt idx="2">
                  <c:v>0.06</c:v>
                </c:pt>
                <c:pt idx="3">
                  <c:v>7.0000000000000007E-2</c:v>
                </c:pt>
                <c:pt idx="4">
                  <c:v>0</c:v>
                </c:pt>
              </c:numCache>
            </c:numRef>
          </c:val>
          <c:extLst>
            <c:ext xmlns:c16="http://schemas.microsoft.com/office/drawing/2014/chart" uri="{C3380CC4-5D6E-409C-BE32-E72D297353CC}">
              <c16:uniqueId val="{00000001-1F5F-4B86-910B-FAF2DC777E50}"/>
            </c:ext>
          </c:extLst>
        </c:ser>
        <c:ser>
          <c:idx val="2"/>
          <c:order val="2"/>
          <c:tx>
            <c:strRef>
              <c:f>Sheet3!$A$4</c:f>
              <c:strCache>
                <c:ptCount val="1"/>
                <c:pt idx="0">
                  <c:v>BBN-T (mg/dl)</c:v>
                </c:pt>
              </c:strCache>
            </c:strRef>
          </c:tx>
          <c:spPr>
            <a:solidFill>
              <a:schemeClr val="accent3"/>
            </a:solidFill>
            <a:ln>
              <a:noFill/>
            </a:ln>
            <a:effectLst/>
          </c:spPr>
          <c:invertIfNegative val="0"/>
          <c:cat>
            <c:strRef>
              <c:f>Sheet3!$B$1:$F$1</c:f>
              <c:strCache>
                <c:ptCount val="5"/>
                <c:pt idx="0">
                  <c:v>G1- Control</c:v>
                </c:pt>
                <c:pt idx="1">
                  <c:v>G2- High dose</c:v>
                </c:pt>
                <c:pt idx="2">
                  <c:v>G3- Intermediate dose</c:v>
                </c:pt>
                <c:pt idx="3">
                  <c:v>G4- Low dose</c:v>
                </c:pt>
                <c:pt idx="4">
                  <c:v>G5- Satellite</c:v>
                </c:pt>
              </c:strCache>
            </c:strRef>
          </c:cat>
          <c:val>
            <c:numRef>
              <c:f>Sheet3!$B$4:$F$4</c:f>
              <c:numCache>
                <c:formatCode>General</c:formatCode>
                <c:ptCount val="5"/>
                <c:pt idx="0">
                  <c:v>0.31</c:v>
                </c:pt>
                <c:pt idx="1">
                  <c:v>0.32</c:v>
                </c:pt>
                <c:pt idx="2">
                  <c:v>0.32</c:v>
                </c:pt>
                <c:pt idx="3">
                  <c:v>0.3</c:v>
                </c:pt>
                <c:pt idx="4">
                  <c:v>0.33</c:v>
                </c:pt>
              </c:numCache>
            </c:numRef>
          </c:val>
          <c:extLst>
            <c:ext xmlns:c16="http://schemas.microsoft.com/office/drawing/2014/chart" uri="{C3380CC4-5D6E-409C-BE32-E72D297353CC}">
              <c16:uniqueId val="{00000002-1F5F-4B86-910B-FAF2DC777E50}"/>
            </c:ext>
          </c:extLst>
        </c:ser>
        <c:ser>
          <c:idx val="3"/>
          <c:order val="3"/>
          <c:tx>
            <c:strRef>
              <c:f>Sheet3!$A$5</c:f>
              <c:strCache>
                <c:ptCount val="1"/>
                <c:pt idx="0">
                  <c:v>Creatinine  (mg /dl)</c:v>
                </c:pt>
              </c:strCache>
            </c:strRef>
          </c:tx>
          <c:spPr>
            <a:solidFill>
              <a:schemeClr val="accent4"/>
            </a:solidFill>
            <a:ln>
              <a:noFill/>
            </a:ln>
            <a:effectLst/>
          </c:spPr>
          <c:invertIfNegative val="0"/>
          <c:cat>
            <c:strRef>
              <c:f>Sheet3!$B$1:$F$1</c:f>
              <c:strCache>
                <c:ptCount val="5"/>
                <c:pt idx="0">
                  <c:v>G1- Control</c:v>
                </c:pt>
                <c:pt idx="1">
                  <c:v>G2- High dose</c:v>
                </c:pt>
                <c:pt idx="2">
                  <c:v>G3- Intermediate dose</c:v>
                </c:pt>
                <c:pt idx="3">
                  <c:v>G4- Low dose</c:v>
                </c:pt>
                <c:pt idx="4">
                  <c:v>G5- Satellite</c:v>
                </c:pt>
              </c:strCache>
            </c:strRef>
          </c:cat>
          <c:val>
            <c:numRef>
              <c:f>Sheet3!$B$5:$F$5</c:f>
              <c:numCache>
                <c:formatCode>General</c:formatCode>
                <c:ptCount val="5"/>
                <c:pt idx="0">
                  <c:v>0.84</c:v>
                </c:pt>
                <c:pt idx="1">
                  <c:v>0.82</c:v>
                </c:pt>
                <c:pt idx="2">
                  <c:v>0.88</c:v>
                </c:pt>
                <c:pt idx="3">
                  <c:v>0.88</c:v>
                </c:pt>
                <c:pt idx="4">
                  <c:v>0.8</c:v>
                </c:pt>
              </c:numCache>
            </c:numRef>
          </c:val>
          <c:extLst>
            <c:ext xmlns:c16="http://schemas.microsoft.com/office/drawing/2014/chart" uri="{C3380CC4-5D6E-409C-BE32-E72D297353CC}">
              <c16:uniqueId val="{00000003-1F5F-4B86-910B-FAF2DC777E50}"/>
            </c:ext>
          </c:extLst>
        </c:ser>
        <c:dLbls>
          <c:showLegendKey val="0"/>
          <c:showVal val="0"/>
          <c:showCatName val="0"/>
          <c:showSerName val="0"/>
          <c:showPercent val="0"/>
          <c:showBubbleSize val="0"/>
        </c:dLbls>
        <c:gapWidth val="219"/>
        <c:overlap val="-27"/>
        <c:axId val="328285512"/>
        <c:axId val="328285904"/>
      </c:barChart>
      <c:catAx>
        <c:axId val="328285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28285904"/>
        <c:crosses val="autoZero"/>
        <c:auto val="1"/>
        <c:lblAlgn val="ctr"/>
        <c:lblOffset val="100"/>
        <c:noMultiLvlLbl val="0"/>
      </c:catAx>
      <c:valAx>
        <c:axId val="328285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2828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Sheet2!$B$1</c:f>
              <c:strCache>
                <c:ptCount val="1"/>
                <c:pt idx="0">
                  <c:v>G1- Control </c:v>
                </c:pt>
              </c:strCache>
            </c:strRef>
          </c:tx>
          <c:spPr>
            <a:solidFill>
              <a:schemeClr val="accent1"/>
            </a:solidFill>
            <a:ln>
              <a:noFill/>
            </a:ln>
            <a:effectLst/>
          </c:spPr>
          <c:invertIfNegative val="0"/>
          <c:cat>
            <c:strRef>
              <c:f>Sheet2!$A$2:$A$11</c:f>
              <c:strCache>
                <c:ptCount val="10"/>
                <c:pt idx="0">
                  <c:v>SGPT (IU /L)</c:v>
                </c:pt>
                <c:pt idx="1">
                  <c:v>SGOT (IU /L)</c:v>
                </c:pt>
                <c:pt idx="2">
                  <c:v>ALP (IU/L)</c:v>
                </c:pt>
                <c:pt idx="3">
                  <c:v>Urea  (mg /dl)</c:v>
                </c:pt>
                <c:pt idx="4">
                  <c:v>Glucose (mg /dl)</c:v>
                </c:pt>
                <c:pt idx="5">
                  <c:v>Triglyceride (mg /dl)</c:v>
                </c:pt>
                <c:pt idx="6">
                  <c:v>Cholesterol (mg /dl)</c:v>
                </c:pt>
                <c:pt idx="7">
                  <c:v>Albumin (g/dl)</c:v>
                </c:pt>
                <c:pt idx="8">
                  <c:v>Total Protein (g/dl)</c:v>
                </c:pt>
                <c:pt idx="9">
                  <c:v>HDL Cholesterol  (mg /dl)</c:v>
                </c:pt>
              </c:strCache>
            </c:strRef>
          </c:cat>
          <c:val>
            <c:numRef>
              <c:f>Sheet2!$B$2:$B$11</c:f>
              <c:numCache>
                <c:formatCode>General</c:formatCode>
                <c:ptCount val="10"/>
                <c:pt idx="0">
                  <c:v>56.2</c:v>
                </c:pt>
                <c:pt idx="1">
                  <c:v>91.44</c:v>
                </c:pt>
                <c:pt idx="2">
                  <c:v>168.9</c:v>
                </c:pt>
                <c:pt idx="3">
                  <c:v>55.74</c:v>
                </c:pt>
                <c:pt idx="4">
                  <c:v>98</c:v>
                </c:pt>
                <c:pt idx="5">
                  <c:v>95.2</c:v>
                </c:pt>
                <c:pt idx="6">
                  <c:v>68.2</c:v>
                </c:pt>
                <c:pt idx="7">
                  <c:v>3.58</c:v>
                </c:pt>
                <c:pt idx="8">
                  <c:v>6.8</c:v>
                </c:pt>
                <c:pt idx="9">
                  <c:v>23.44</c:v>
                </c:pt>
              </c:numCache>
            </c:numRef>
          </c:val>
          <c:extLst>
            <c:ext xmlns:c16="http://schemas.microsoft.com/office/drawing/2014/chart" uri="{C3380CC4-5D6E-409C-BE32-E72D297353CC}">
              <c16:uniqueId val="{00000000-54E5-4B8F-A3A3-692037FC7A87}"/>
            </c:ext>
          </c:extLst>
        </c:ser>
        <c:ser>
          <c:idx val="1"/>
          <c:order val="1"/>
          <c:tx>
            <c:strRef>
              <c:f>Sheet2!$C$1</c:f>
              <c:strCache>
                <c:ptCount val="1"/>
                <c:pt idx="0">
                  <c:v>G2- High dose</c:v>
                </c:pt>
              </c:strCache>
            </c:strRef>
          </c:tx>
          <c:spPr>
            <a:solidFill>
              <a:schemeClr val="accent2"/>
            </a:solidFill>
            <a:ln>
              <a:noFill/>
            </a:ln>
            <a:effectLst/>
          </c:spPr>
          <c:invertIfNegative val="0"/>
          <c:cat>
            <c:strRef>
              <c:f>Sheet2!$A$2:$A$11</c:f>
              <c:strCache>
                <c:ptCount val="10"/>
                <c:pt idx="0">
                  <c:v>SGPT (IU /L)</c:v>
                </c:pt>
                <c:pt idx="1">
                  <c:v>SGOT (IU /L)</c:v>
                </c:pt>
                <c:pt idx="2">
                  <c:v>ALP (IU/L)</c:v>
                </c:pt>
                <c:pt idx="3">
                  <c:v>Urea  (mg /dl)</c:v>
                </c:pt>
                <c:pt idx="4">
                  <c:v>Glucose (mg /dl)</c:v>
                </c:pt>
                <c:pt idx="5">
                  <c:v>Triglyceride (mg /dl)</c:v>
                </c:pt>
                <c:pt idx="6">
                  <c:v>Cholesterol (mg /dl)</c:v>
                </c:pt>
                <c:pt idx="7">
                  <c:v>Albumin (g/dl)</c:v>
                </c:pt>
                <c:pt idx="8">
                  <c:v>Total Protein (g/dl)</c:v>
                </c:pt>
                <c:pt idx="9">
                  <c:v>HDL Cholesterol  (mg /dl)</c:v>
                </c:pt>
              </c:strCache>
            </c:strRef>
          </c:cat>
          <c:val>
            <c:numRef>
              <c:f>Sheet2!$C$2:$C$11</c:f>
              <c:numCache>
                <c:formatCode>General</c:formatCode>
                <c:ptCount val="10"/>
                <c:pt idx="0">
                  <c:v>46.2</c:v>
                </c:pt>
                <c:pt idx="1">
                  <c:v>91.96</c:v>
                </c:pt>
                <c:pt idx="2">
                  <c:v>132.38999999999999</c:v>
                </c:pt>
                <c:pt idx="3">
                  <c:v>56.9</c:v>
                </c:pt>
                <c:pt idx="4">
                  <c:v>101.4</c:v>
                </c:pt>
                <c:pt idx="5">
                  <c:v>76.8</c:v>
                </c:pt>
                <c:pt idx="6">
                  <c:v>62.6</c:v>
                </c:pt>
                <c:pt idx="7">
                  <c:v>3.56</c:v>
                </c:pt>
                <c:pt idx="8">
                  <c:v>6.76</c:v>
                </c:pt>
                <c:pt idx="9">
                  <c:v>23.18</c:v>
                </c:pt>
              </c:numCache>
            </c:numRef>
          </c:val>
          <c:extLst>
            <c:ext xmlns:c16="http://schemas.microsoft.com/office/drawing/2014/chart" uri="{C3380CC4-5D6E-409C-BE32-E72D297353CC}">
              <c16:uniqueId val="{00000001-54E5-4B8F-A3A3-692037FC7A87}"/>
            </c:ext>
          </c:extLst>
        </c:ser>
        <c:ser>
          <c:idx val="2"/>
          <c:order val="2"/>
          <c:tx>
            <c:strRef>
              <c:f>Sheet2!$D$1</c:f>
              <c:strCache>
                <c:ptCount val="1"/>
                <c:pt idx="0">
                  <c:v>G3- Intermediate dose</c:v>
                </c:pt>
              </c:strCache>
            </c:strRef>
          </c:tx>
          <c:spPr>
            <a:solidFill>
              <a:schemeClr val="accent3"/>
            </a:solidFill>
            <a:ln>
              <a:noFill/>
            </a:ln>
            <a:effectLst/>
          </c:spPr>
          <c:invertIfNegative val="0"/>
          <c:cat>
            <c:strRef>
              <c:f>Sheet2!$A$2:$A$11</c:f>
              <c:strCache>
                <c:ptCount val="10"/>
                <c:pt idx="0">
                  <c:v>SGPT (IU /L)</c:v>
                </c:pt>
                <c:pt idx="1">
                  <c:v>SGOT (IU /L)</c:v>
                </c:pt>
                <c:pt idx="2">
                  <c:v>ALP (IU/L)</c:v>
                </c:pt>
                <c:pt idx="3">
                  <c:v>Urea  (mg /dl)</c:v>
                </c:pt>
                <c:pt idx="4">
                  <c:v>Glucose (mg /dl)</c:v>
                </c:pt>
                <c:pt idx="5">
                  <c:v>Triglyceride (mg /dl)</c:v>
                </c:pt>
                <c:pt idx="6">
                  <c:v>Cholesterol (mg /dl)</c:v>
                </c:pt>
                <c:pt idx="7">
                  <c:v>Albumin (g/dl)</c:v>
                </c:pt>
                <c:pt idx="8">
                  <c:v>Total Protein (g/dl)</c:v>
                </c:pt>
                <c:pt idx="9">
                  <c:v>HDL Cholesterol  (mg /dl)</c:v>
                </c:pt>
              </c:strCache>
            </c:strRef>
          </c:cat>
          <c:val>
            <c:numRef>
              <c:f>Sheet2!$D$2:$D$11</c:f>
              <c:numCache>
                <c:formatCode>General</c:formatCode>
                <c:ptCount val="10"/>
                <c:pt idx="0">
                  <c:v>53</c:v>
                </c:pt>
                <c:pt idx="1">
                  <c:v>98.4</c:v>
                </c:pt>
                <c:pt idx="2">
                  <c:v>134.04</c:v>
                </c:pt>
                <c:pt idx="3">
                  <c:v>59.34</c:v>
                </c:pt>
                <c:pt idx="4">
                  <c:v>100</c:v>
                </c:pt>
                <c:pt idx="5">
                  <c:v>81.599999999999994</c:v>
                </c:pt>
                <c:pt idx="6">
                  <c:v>64.2</c:v>
                </c:pt>
                <c:pt idx="7">
                  <c:v>3.54</c:v>
                </c:pt>
                <c:pt idx="8">
                  <c:v>6.58</c:v>
                </c:pt>
                <c:pt idx="9">
                  <c:v>21.36</c:v>
                </c:pt>
              </c:numCache>
            </c:numRef>
          </c:val>
          <c:extLst>
            <c:ext xmlns:c16="http://schemas.microsoft.com/office/drawing/2014/chart" uri="{C3380CC4-5D6E-409C-BE32-E72D297353CC}">
              <c16:uniqueId val="{00000002-54E5-4B8F-A3A3-692037FC7A87}"/>
            </c:ext>
          </c:extLst>
        </c:ser>
        <c:ser>
          <c:idx val="3"/>
          <c:order val="3"/>
          <c:tx>
            <c:strRef>
              <c:f>Sheet2!$E$1</c:f>
              <c:strCache>
                <c:ptCount val="1"/>
                <c:pt idx="0">
                  <c:v>G4- Low dose</c:v>
                </c:pt>
              </c:strCache>
            </c:strRef>
          </c:tx>
          <c:spPr>
            <a:solidFill>
              <a:schemeClr val="accent4"/>
            </a:solidFill>
            <a:ln>
              <a:noFill/>
            </a:ln>
            <a:effectLst/>
          </c:spPr>
          <c:invertIfNegative val="0"/>
          <c:cat>
            <c:strRef>
              <c:f>Sheet2!$A$2:$A$11</c:f>
              <c:strCache>
                <c:ptCount val="10"/>
                <c:pt idx="0">
                  <c:v>SGPT (IU /L)</c:v>
                </c:pt>
                <c:pt idx="1">
                  <c:v>SGOT (IU /L)</c:v>
                </c:pt>
                <c:pt idx="2">
                  <c:v>ALP (IU/L)</c:v>
                </c:pt>
                <c:pt idx="3">
                  <c:v>Urea  (mg /dl)</c:v>
                </c:pt>
                <c:pt idx="4">
                  <c:v>Glucose (mg /dl)</c:v>
                </c:pt>
                <c:pt idx="5">
                  <c:v>Triglyceride (mg /dl)</c:v>
                </c:pt>
                <c:pt idx="6">
                  <c:v>Cholesterol (mg /dl)</c:v>
                </c:pt>
                <c:pt idx="7">
                  <c:v>Albumin (g/dl)</c:v>
                </c:pt>
                <c:pt idx="8">
                  <c:v>Total Protein (g/dl)</c:v>
                </c:pt>
                <c:pt idx="9">
                  <c:v>HDL Cholesterol  (mg /dl)</c:v>
                </c:pt>
              </c:strCache>
            </c:strRef>
          </c:cat>
          <c:val>
            <c:numRef>
              <c:f>Sheet2!$E$2:$E$11</c:f>
              <c:numCache>
                <c:formatCode>General</c:formatCode>
                <c:ptCount val="10"/>
                <c:pt idx="0">
                  <c:v>51.8</c:v>
                </c:pt>
                <c:pt idx="1">
                  <c:v>99</c:v>
                </c:pt>
                <c:pt idx="2">
                  <c:v>150.30000000000001</c:v>
                </c:pt>
                <c:pt idx="3">
                  <c:v>54.44</c:v>
                </c:pt>
                <c:pt idx="4">
                  <c:v>103.8</c:v>
                </c:pt>
                <c:pt idx="5">
                  <c:v>88</c:v>
                </c:pt>
                <c:pt idx="6">
                  <c:v>62.6</c:v>
                </c:pt>
                <c:pt idx="7">
                  <c:v>3.45</c:v>
                </c:pt>
                <c:pt idx="8">
                  <c:v>6.58</c:v>
                </c:pt>
                <c:pt idx="9">
                  <c:v>27.44</c:v>
                </c:pt>
              </c:numCache>
            </c:numRef>
          </c:val>
          <c:extLst>
            <c:ext xmlns:c16="http://schemas.microsoft.com/office/drawing/2014/chart" uri="{C3380CC4-5D6E-409C-BE32-E72D297353CC}">
              <c16:uniqueId val="{00000003-54E5-4B8F-A3A3-692037FC7A87}"/>
            </c:ext>
          </c:extLst>
        </c:ser>
        <c:ser>
          <c:idx val="4"/>
          <c:order val="4"/>
          <c:tx>
            <c:strRef>
              <c:f>Sheet2!$F$1</c:f>
              <c:strCache>
                <c:ptCount val="1"/>
                <c:pt idx="0">
                  <c:v>G5- Satellite</c:v>
                </c:pt>
              </c:strCache>
            </c:strRef>
          </c:tx>
          <c:spPr>
            <a:solidFill>
              <a:schemeClr val="accent5"/>
            </a:solidFill>
            <a:ln>
              <a:noFill/>
            </a:ln>
            <a:effectLst/>
          </c:spPr>
          <c:invertIfNegative val="0"/>
          <c:cat>
            <c:strRef>
              <c:f>Sheet2!$A$2:$A$11</c:f>
              <c:strCache>
                <c:ptCount val="10"/>
                <c:pt idx="0">
                  <c:v>SGPT (IU /L)</c:v>
                </c:pt>
                <c:pt idx="1">
                  <c:v>SGOT (IU /L)</c:v>
                </c:pt>
                <c:pt idx="2">
                  <c:v>ALP (IU/L)</c:v>
                </c:pt>
                <c:pt idx="3">
                  <c:v>Urea  (mg /dl)</c:v>
                </c:pt>
                <c:pt idx="4">
                  <c:v>Glucose (mg /dl)</c:v>
                </c:pt>
                <c:pt idx="5">
                  <c:v>Triglyceride (mg /dl)</c:v>
                </c:pt>
                <c:pt idx="6">
                  <c:v>Cholesterol (mg /dl)</c:v>
                </c:pt>
                <c:pt idx="7">
                  <c:v>Albumin (g/dl)</c:v>
                </c:pt>
                <c:pt idx="8">
                  <c:v>Total Protein (g/dl)</c:v>
                </c:pt>
                <c:pt idx="9">
                  <c:v>HDL Cholesterol  (mg /dl)</c:v>
                </c:pt>
              </c:strCache>
            </c:strRef>
          </c:cat>
          <c:val>
            <c:numRef>
              <c:f>Sheet2!$F$2:$F$11</c:f>
              <c:numCache>
                <c:formatCode>General</c:formatCode>
                <c:ptCount val="10"/>
                <c:pt idx="0">
                  <c:v>47.8</c:v>
                </c:pt>
                <c:pt idx="1">
                  <c:v>90.4</c:v>
                </c:pt>
                <c:pt idx="2">
                  <c:v>138.38</c:v>
                </c:pt>
                <c:pt idx="3">
                  <c:v>57.08</c:v>
                </c:pt>
                <c:pt idx="4">
                  <c:v>101.44</c:v>
                </c:pt>
                <c:pt idx="5">
                  <c:v>78.599999999999994</c:v>
                </c:pt>
                <c:pt idx="6">
                  <c:v>63.2</c:v>
                </c:pt>
                <c:pt idx="7">
                  <c:v>3.52</c:v>
                </c:pt>
                <c:pt idx="8">
                  <c:v>7</c:v>
                </c:pt>
                <c:pt idx="9">
                  <c:v>24.08</c:v>
                </c:pt>
              </c:numCache>
            </c:numRef>
          </c:val>
          <c:extLst>
            <c:ext xmlns:c16="http://schemas.microsoft.com/office/drawing/2014/chart" uri="{C3380CC4-5D6E-409C-BE32-E72D297353CC}">
              <c16:uniqueId val="{00000004-54E5-4B8F-A3A3-692037FC7A87}"/>
            </c:ext>
          </c:extLst>
        </c:ser>
        <c:dLbls>
          <c:showLegendKey val="0"/>
          <c:showVal val="0"/>
          <c:showCatName val="0"/>
          <c:showSerName val="0"/>
          <c:showPercent val="0"/>
          <c:showBubbleSize val="0"/>
        </c:dLbls>
        <c:gapWidth val="219"/>
        <c:overlap val="-27"/>
        <c:axId val="234802656"/>
        <c:axId val="234803048"/>
      </c:barChart>
      <c:catAx>
        <c:axId val="234802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34803048"/>
        <c:crosses val="autoZero"/>
        <c:auto val="1"/>
        <c:lblAlgn val="ctr"/>
        <c:lblOffset val="100"/>
        <c:noMultiLvlLbl val="0"/>
      </c:catAx>
      <c:valAx>
        <c:axId val="23480304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34802656"/>
        <c:crosses val="autoZero"/>
        <c:crossBetween val="between"/>
        <c:majorUnit val="10"/>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Sheet1!$B$2</c:f>
              <c:strCache>
                <c:ptCount val="1"/>
                <c:pt idx="0">
                  <c:v>G1- Control </c:v>
                </c:pt>
              </c:strCache>
            </c:strRef>
          </c:tx>
          <c:spPr>
            <a:solidFill>
              <a:schemeClr val="accent1"/>
            </a:solidFill>
            <a:ln>
              <a:noFill/>
            </a:ln>
            <a:effectLst/>
          </c:spPr>
          <c:invertIfNegative val="0"/>
          <c:cat>
            <c:strRef>
              <c:f>Sheet1!$A$3:$A$6</c:f>
              <c:strCache>
                <c:ptCount val="4"/>
                <c:pt idx="0">
                  <c:v>BBN- D  (mg/dl)</c:v>
                </c:pt>
                <c:pt idx="1">
                  <c:v>BBN- ID  (mg/dl)</c:v>
                </c:pt>
                <c:pt idx="2">
                  <c:v>BBN-T (mg/dl)</c:v>
                </c:pt>
                <c:pt idx="3">
                  <c:v>Creatinine  (mg /dl)</c:v>
                </c:pt>
              </c:strCache>
            </c:strRef>
          </c:cat>
          <c:val>
            <c:numRef>
              <c:f>Sheet1!$B$3:$B$6</c:f>
              <c:numCache>
                <c:formatCode>General</c:formatCode>
                <c:ptCount val="4"/>
                <c:pt idx="0">
                  <c:v>0.2</c:v>
                </c:pt>
                <c:pt idx="1">
                  <c:v>0.16</c:v>
                </c:pt>
                <c:pt idx="2">
                  <c:v>0.36</c:v>
                </c:pt>
                <c:pt idx="3">
                  <c:v>0.76</c:v>
                </c:pt>
              </c:numCache>
            </c:numRef>
          </c:val>
          <c:extLst>
            <c:ext xmlns:c16="http://schemas.microsoft.com/office/drawing/2014/chart" uri="{C3380CC4-5D6E-409C-BE32-E72D297353CC}">
              <c16:uniqueId val="{00000000-5C14-4C38-9FBA-0D662FF3FBE1}"/>
            </c:ext>
          </c:extLst>
        </c:ser>
        <c:ser>
          <c:idx val="1"/>
          <c:order val="1"/>
          <c:tx>
            <c:strRef>
              <c:f>Sheet1!$C$2</c:f>
              <c:strCache>
                <c:ptCount val="1"/>
                <c:pt idx="0">
                  <c:v>G2- High dose</c:v>
                </c:pt>
              </c:strCache>
            </c:strRef>
          </c:tx>
          <c:spPr>
            <a:solidFill>
              <a:schemeClr val="accent2"/>
            </a:solidFill>
            <a:ln>
              <a:noFill/>
            </a:ln>
            <a:effectLst/>
          </c:spPr>
          <c:invertIfNegative val="0"/>
          <c:cat>
            <c:strRef>
              <c:f>Sheet1!$A$3:$A$6</c:f>
              <c:strCache>
                <c:ptCount val="4"/>
                <c:pt idx="0">
                  <c:v>BBN- D  (mg/dl)</c:v>
                </c:pt>
                <c:pt idx="1">
                  <c:v>BBN- ID  (mg/dl)</c:v>
                </c:pt>
                <c:pt idx="2">
                  <c:v>BBN-T (mg/dl)</c:v>
                </c:pt>
                <c:pt idx="3">
                  <c:v>Creatinine  (mg /dl)</c:v>
                </c:pt>
              </c:strCache>
            </c:strRef>
          </c:cat>
          <c:val>
            <c:numRef>
              <c:f>Sheet1!$C$3:$C$6</c:f>
              <c:numCache>
                <c:formatCode>General</c:formatCode>
                <c:ptCount val="4"/>
                <c:pt idx="0">
                  <c:v>0.24</c:v>
                </c:pt>
                <c:pt idx="1">
                  <c:v>7.0000000000000007E-2</c:v>
                </c:pt>
                <c:pt idx="2">
                  <c:v>0.31</c:v>
                </c:pt>
                <c:pt idx="3">
                  <c:v>0.78</c:v>
                </c:pt>
              </c:numCache>
            </c:numRef>
          </c:val>
          <c:extLst>
            <c:ext xmlns:c16="http://schemas.microsoft.com/office/drawing/2014/chart" uri="{C3380CC4-5D6E-409C-BE32-E72D297353CC}">
              <c16:uniqueId val="{00000001-5C14-4C38-9FBA-0D662FF3FBE1}"/>
            </c:ext>
          </c:extLst>
        </c:ser>
        <c:ser>
          <c:idx val="2"/>
          <c:order val="2"/>
          <c:tx>
            <c:strRef>
              <c:f>Sheet1!$D$2</c:f>
              <c:strCache>
                <c:ptCount val="1"/>
                <c:pt idx="0">
                  <c:v>G3- Intermediate dose</c:v>
                </c:pt>
              </c:strCache>
            </c:strRef>
          </c:tx>
          <c:spPr>
            <a:solidFill>
              <a:schemeClr val="accent3"/>
            </a:solidFill>
            <a:ln>
              <a:noFill/>
            </a:ln>
            <a:effectLst/>
          </c:spPr>
          <c:invertIfNegative val="0"/>
          <c:cat>
            <c:strRef>
              <c:f>Sheet1!$A$3:$A$6</c:f>
              <c:strCache>
                <c:ptCount val="4"/>
                <c:pt idx="0">
                  <c:v>BBN- D  (mg/dl)</c:v>
                </c:pt>
                <c:pt idx="1">
                  <c:v>BBN- ID  (mg/dl)</c:v>
                </c:pt>
                <c:pt idx="2">
                  <c:v>BBN-T (mg/dl)</c:v>
                </c:pt>
                <c:pt idx="3">
                  <c:v>Creatinine  (mg /dl)</c:v>
                </c:pt>
              </c:strCache>
            </c:strRef>
          </c:cat>
          <c:val>
            <c:numRef>
              <c:f>Sheet1!$D$3:$D$6</c:f>
              <c:numCache>
                <c:formatCode>General</c:formatCode>
                <c:ptCount val="4"/>
                <c:pt idx="0">
                  <c:v>0.26</c:v>
                </c:pt>
                <c:pt idx="1">
                  <c:v>0.06</c:v>
                </c:pt>
                <c:pt idx="2">
                  <c:v>0.32200000000000001</c:v>
                </c:pt>
                <c:pt idx="3">
                  <c:v>0.76</c:v>
                </c:pt>
              </c:numCache>
            </c:numRef>
          </c:val>
          <c:extLst>
            <c:ext xmlns:c16="http://schemas.microsoft.com/office/drawing/2014/chart" uri="{C3380CC4-5D6E-409C-BE32-E72D297353CC}">
              <c16:uniqueId val="{00000002-5C14-4C38-9FBA-0D662FF3FBE1}"/>
            </c:ext>
          </c:extLst>
        </c:ser>
        <c:ser>
          <c:idx val="3"/>
          <c:order val="3"/>
          <c:tx>
            <c:strRef>
              <c:f>Sheet1!$E$2</c:f>
              <c:strCache>
                <c:ptCount val="1"/>
                <c:pt idx="0">
                  <c:v>G4- Low dose</c:v>
                </c:pt>
              </c:strCache>
            </c:strRef>
          </c:tx>
          <c:spPr>
            <a:solidFill>
              <a:schemeClr val="accent4"/>
            </a:solidFill>
            <a:ln>
              <a:noFill/>
            </a:ln>
            <a:effectLst/>
          </c:spPr>
          <c:invertIfNegative val="0"/>
          <c:cat>
            <c:strRef>
              <c:f>Sheet1!$A$3:$A$6</c:f>
              <c:strCache>
                <c:ptCount val="4"/>
                <c:pt idx="0">
                  <c:v>BBN- D  (mg/dl)</c:v>
                </c:pt>
                <c:pt idx="1">
                  <c:v>BBN- ID  (mg/dl)</c:v>
                </c:pt>
                <c:pt idx="2">
                  <c:v>BBN-T (mg/dl)</c:v>
                </c:pt>
                <c:pt idx="3">
                  <c:v>Creatinine  (mg /dl)</c:v>
                </c:pt>
              </c:strCache>
            </c:strRef>
          </c:cat>
          <c:val>
            <c:numRef>
              <c:f>Sheet1!$E$3:$E$6</c:f>
              <c:numCache>
                <c:formatCode>General</c:formatCode>
                <c:ptCount val="4"/>
                <c:pt idx="0">
                  <c:v>0.24</c:v>
                </c:pt>
                <c:pt idx="1">
                  <c:v>7.0000000000000007E-2</c:v>
                </c:pt>
                <c:pt idx="2">
                  <c:v>0.31</c:v>
                </c:pt>
                <c:pt idx="3">
                  <c:v>0.78</c:v>
                </c:pt>
              </c:numCache>
            </c:numRef>
          </c:val>
          <c:extLst>
            <c:ext xmlns:c16="http://schemas.microsoft.com/office/drawing/2014/chart" uri="{C3380CC4-5D6E-409C-BE32-E72D297353CC}">
              <c16:uniqueId val="{00000003-5C14-4C38-9FBA-0D662FF3FBE1}"/>
            </c:ext>
          </c:extLst>
        </c:ser>
        <c:ser>
          <c:idx val="4"/>
          <c:order val="4"/>
          <c:tx>
            <c:strRef>
              <c:f>Sheet1!$F$2</c:f>
              <c:strCache>
                <c:ptCount val="1"/>
                <c:pt idx="0">
                  <c:v>G5- Satellite</c:v>
                </c:pt>
              </c:strCache>
            </c:strRef>
          </c:tx>
          <c:spPr>
            <a:solidFill>
              <a:schemeClr val="accent5"/>
            </a:solidFill>
            <a:ln>
              <a:noFill/>
            </a:ln>
            <a:effectLst/>
          </c:spPr>
          <c:invertIfNegative val="0"/>
          <c:cat>
            <c:strRef>
              <c:f>Sheet1!$A$3:$A$6</c:f>
              <c:strCache>
                <c:ptCount val="4"/>
                <c:pt idx="0">
                  <c:v>BBN- D  (mg/dl)</c:v>
                </c:pt>
                <c:pt idx="1">
                  <c:v>BBN- ID  (mg/dl)</c:v>
                </c:pt>
                <c:pt idx="2">
                  <c:v>BBN-T (mg/dl)</c:v>
                </c:pt>
                <c:pt idx="3">
                  <c:v>Creatinine  (mg /dl)</c:v>
                </c:pt>
              </c:strCache>
            </c:strRef>
          </c:cat>
          <c:val>
            <c:numRef>
              <c:f>Sheet1!$F$3:$F$6</c:f>
              <c:numCache>
                <c:formatCode>General</c:formatCode>
                <c:ptCount val="4"/>
                <c:pt idx="0">
                  <c:v>0.24</c:v>
                </c:pt>
                <c:pt idx="1">
                  <c:v>0.08</c:v>
                </c:pt>
                <c:pt idx="2">
                  <c:v>0.32</c:v>
                </c:pt>
                <c:pt idx="3">
                  <c:v>0.76</c:v>
                </c:pt>
              </c:numCache>
            </c:numRef>
          </c:val>
          <c:extLst>
            <c:ext xmlns:c16="http://schemas.microsoft.com/office/drawing/2014/chart" uri="{C3380CC4-5D6E-409C-BE32-E72D297353CC}">
              <c16:uniqueId val="{00000004-5C14-4C38-9FBA-0D662FF3FBE1}"/>
            </c:ext>
          </c:extLst>
        </c:ser>
        <c:dLbls>
          <c:showLegendKey val="0"/>
          <c:showVal val="0"/>
          <c:showCatName val="0"/>
          <c:showSerName val="0"/>
          <c:showPercent val="0"/>
          <c:showBubbleSize val="0"/>
        </c:dLbls>
        <c:gapWidth val="219"/>
        <c:overlap val="-27"/>
        <c:axId val="226243832"/>
        <c:axId val="235870312"/>
      </c:barChart>
      <c:catAx>
        <c:axId val="226243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35870312"/>
        <c:crosses val="autoZero"/>
        <c:auto val="1"/>
        <c:lblAlgn val="ctr"/>
        <c:lblOffset val="100"/>
        <c:noMultiLvlLbl val="0"/>
      </c:catAx>
      <c:valAx>
        <c:axId val="23587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2624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6363" cy="513508"/>
          </a:xfrm>
          <a:prstGeom prst="rect">
            <a:avLst/>
          </a:prstGeom>
        </p:spPr>
        <p:txBody>
          <a:bodyPr vert="horz" lIns="94887" tIns="47444" rIns="94887" bIns="47444" rtlCol="0"/>
          <a:lstStyle>
            <a:lvl1pPr algn="l">
              <a:defRPr sz="1200"/>
            </a:lvl1pPr>
          </a:lstStyle>
          <a:p>
            <a:endParaRPr lang="en-IN"/>
          </a:p>
        </p:txBody>
      </p:sp>
      <p:sp>
        <p:nvSpPr>
          <p:cNvPr id="3" name="Date Placeholder 2"/>
          <p:cNvSpPr>
            <a:spLocks noGrp="1"/>
          </p:cNvSpPr>
          <p:nvPr>
            <p:ph type="dt" sz="quarter" idx="1"/>
          </p:nvPr>
        </p:nvSpPr>
        <p:spPr>
          <a:xfrm>
            <a:off x="4021294" y="0"/>
            <a:ext cx="3076363" cy="513508"/>
          </a:xfrm>
          <a:prstGeom prst="rect">
            <a:avLst/>
          </a:prstGeom>
        </p:spPr>
        <p:txBody>
          <a:bodyPr vert="horz" lIns="94887" tIns="47444" rIns="94887" bIns="47444" rtlCol="0"/>
          <a:lstStyle>
            <a:lvl1pPr algn="r">
              <a:defRPr sz="1200"/>
            </a:lvl1pPr>
          </a:lstStyle>
          <a:p>
            <a:fld id="{5D5AD8AB-96FA-4E30-A309-43F7CC1F2379}" type="datetimeFigureOut">
              <a:rPr lang="en-IN" smtClean="0"/>
              <a:t>01-11-2017</a:t>
            </a:fld>
            <a:endParaRPr lang="en-IN"/>
          </a:p>
        </p:txBody>
      </p:sp>
      <p:sp>
        <p:nvSpPr>
          <p:cNvPr id="4" name="Footer Placeholder 3"/>
          <p:cNvSpPr>
            <a:spLocks noGrp="1"/>
          </p:cNvSpPr>
          <p:nvPr>
            <p:ph type="ftr" sz="quarter" idx="2"/>
          </p:nvPr>
        </p:nvSpPr>
        <p:spPr>
          <a:xfrm>
            <a:off x="1" y="9721107"/>
            <a:ext cx="3076363" cy="513507"/>
          </a:xfrm>
          <a:prstGeom prst="rect">
            <a:avLst/>
          </a:prstGeom>
        </p:spPr>
        <p:txBody>
          <a:bodyPr vert="horz" lIns="94887" tIns="47444" rIns="94887" bIns="47444" rtlCol="0" anchor="b"/>
          <a:lstStyle>
            <a:lvl1pPr algn="l">
              <a:defRPr sz="1200"/>
            </a:lvl1pPr>
          </a:lstStyle>
          <a:p>
            <a:endParaRPr lang="en-IN"/>
          </a:p>
        </p:txBody>
      </p:sp>
      <p:sp>
        <p:nvSpPr>
          <p:cNvPr id="5" name="Slide Number Placeholder 4"/>
          <p:cNvSpPr>
            <a:spLocks noGrp="1"/>
          </p:cNvSpPr>
          <p:nvPr>
            <p:ph type="sldNum" sz="quarter" idx="3"/>
          </p:nvPr>
        </p:nvSpPr>
        <p:spPr>
          <a:xfrm>
            <a:off x="4021294" y="9721107"/>
            <a:ext cx="3076363" cy="513507"/>
          </a:xfrm>
          <a:prstGeom prst="rect">
            <a:avLst/>
          </a:prstGeom>
        </p:spPr>
        <p:txBody>
          <a:bodyPr vert="horz" lIns="94887" tIns="47444" rIns="94887" bIns="47444" rtlCol="0" anchor="b"/>
          <a:lstStyle>
            <a:lvl1pPr algn="r">
              <a:defRPr sz="1200"/>
            </a:lvl1pPr>
          </a:lstStyle>
          <a:p>
            <a:fld id="{01BFCA00-00C1-42CB-B664-EB89EC27EA76}" type="slidenum">
              <a:rPr lang="en-IN" smtClean="0"/>
              <a:t>‹#›</a:t>
            </a:fld>
            <a:endParaRPr lang="en-IN"/>
          </a:p>
        </p:txBody>
      </p:sp>
    </p:spTree>
    <p:extLst>
      <p:ext uri="{BB962C8B-B14F-4D97-AF65-F5344CB8AC3E}">
        <p14:creationId xmlns:p14="http://schemas.microsoft.com/office/powerpoint/2010/main" val="27070639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EB18DAFC-D04D-4CD4-BC62-BBC1A77DE4C9}" type="datetimeFigureOut">
              <a:rPr lang="en-IN" smtClean="0"/>
              <a:t>01-11-2017</a:t>
            </a:fld>
            <a:endParaRPr lang="en-IN"/>
          </a:p>
        </p:txBody>
      </p:sp>
      <p:sp>
        <p:nvSpPr>
          <p:cNvPr id="4" name="Slide Image Placeholder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E9429E18-BD50-4547-99D6-9172DE9B0158}" type="slidenum">
              <a:rPr lang="en-IN" smtClean="0"/>
              <a:t>‹#›</a:t>
            </a:fld>
            <a:endParaRPr lang="en-IN"/>
          </a:p>
        </p:txBody>
      </p:sp>
    </p:spTree>
    <p:extLst>
      <p:ext uri="{BB962C8B-B14F-4D97-AF65-F5344CB8AC3E}">
        <p14:creationId xmlns:p14="http://schemas.microsoft.com/office/powerpoint/2010/main" val="3874481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I thank u </a:t>
            </a:r>
            <a:r>
              <a:rPr lang="en-IN" dirty="0" err="1" smtClean="0"/>
              <a:t>vry</a:t>
            </a:r>
            <a:r>
              <a:rPr lang="en-IN" dirty="0" smtClean="0"/>
              <a:t> much 4 introducing</a:t>
            </a:r>
            <a:r>
              <a:rPr lang="en-IN" baseline="0" dirty="0" smtClean="0"/>
              <a:t> me to the learned audience gathered here from different corners of globe.</a:t>
            </a:r>
          </a:p>
          <a:p>
            <a:r>
              <a:rPr lang="en-IN" baseline="0" dirty="0" smtClean="0"/>
              <a:t>I will be talking about of course type 2 diabetes and a breakthrough anti- diabetic herbal medicine </a:t>
            </a:r>
            <a:r>
              <a:rPr lang="en-IN" baseline="0" dirty="0" err="1" smtClean="0"/>
              <a:t>bgr</a:t>
            </a:r>
            <a:r>
              <a:rPr lang="en-IN" baseline="0" dirty="0" smtClean="0"/>
              <a:t> 34 invented in India which is gaining global success steadily. </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1</a:t>
            </a:fld>
            <a:endParaRPr lang="en-IN"/>
          </a:p>
        </p:txBody>
      </p:sp>
    </p:spTree>
    <p:extLst>
      <p:ext uri="{BB962C8B-B14F-4D97-AF65-F5344CB8AC3E}">
        <p14:creationId xmlns:p14="http://schemas.microsoft.com/office/powerpoint/2010/main" val="2589745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This slide shows why diabetes</a:t>
            </a:r>
            <a:r>
              <a:rPr lang="en-IN" baseline="0" dirty="0" smtClean="0"/>
              <a:t> is so talked about in </a:t>
            </a:r>
            <a:r>
              <a:rPr lang="en-IN" baseline="0" dirty="0" err="1" smtClean="0"/>
              <a:t>india</a:t>
            </a:r>
            <a:r>
              <a:rPr lang="en-IN" baseline="0" dirty="0" smtClean="0"/>
              <a:t>. </a:t>
            </a:r>
            <a:r>
              <a:rPr lang="en-IN" dirty="0" smtClean="0"/>
              <a:t>According to international diabetes federation, I</a:t>
            </a:r>
          </a:p>
          <a:p>
            <a:r>
              <a:rPr lang="en-IN" i="1" dirty="0" err="1" smtClean="0"/>
              <a:t>i</a:t>
            </a:r>
            <a:r>
              <a:rPr lang="en-IN" dirty="0" err="1" smtClean="0"/>
              <a:t>ndia</a:t>
            </a:r>
            <a:r>
              <a:rPr lang="en-IN" dirty="0" smtClean="0"/>
              <a:t> along with china contribute more 90 million diabetes patients in global data. They are the major stakeholder. And this is a major concern for us.</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2</a:t>
            </a:fld>
            <a:endParaRPr lang="en-IN"/>
          </a:p>
        </p:txBody>
      </p:sp>
    </p:spTree>
    <p:extLst>
      <p:ext uri="{BB962C8B-B14F-4D97-AF65-F5344CB8AC3E}">
        <p14:creationId xmlns:p14="http://schemas.microsoft.com/office/powerpoint/2010/main" val="836739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This </a:t>
            </a:r>
            <a:r>
              <a:rPr lang="en-IN" dirty="0" err="1" smtClean="0"/>
              <a:t>color</a:t>
            </a:r>
            <a:r>
              <a:rPr lang="en-IN" dirty="0" smtClean="0"/>
              <a:t> code</a:t>
            </a:r>
            <a:r>
              <a:rPr lang="en-IN" baseline="0" dirty="0" smtClean="0"/>
              <a:t> based</a:t>
            </a:r>
            <a:r>
              <a:rPr lang="en-IN" dirty="0" smtClean="0"/>
              <a:t> projection is very important as after African continent and middle</a:t>
            </a:r>
            <a:r>
              <a:rPr lang="en-IN" baseline="0" dirty="0" smtClean="0"/>
              <a:t> east </a:t>
            </a:r>
            <a:r>
              <a:rPr lang="en-IN" dirty="0" smtClean="0"/>
              <a:t>The</a:t>
            </a:r>
            <a:r>
              <a:rPr lang="en-IN" baseline="0" dirty="0" smtClean="0"/>
              <a:t> darkest or u can say the highest percent in patients are coming from </a:t>
            </a:r>
            <a:r>
              <a:rPr lang="en-IN" baseline="0" dirty="0" err="1" smtClean="0"/>
              <a:t>india</a:t>
            </a:r>
            <a:r>
              <a:rPr lang="en-IN" baseline="0" dirty="0" smtClean="0"/>
              <a:t>. So by above three slides I </a:t>
            </a:r>
            <a:r>
              <a:rPr lang="en-IN" baseline="0" dirty="0" err="1" smtClean="0"/>
              <a:t>hv</a:t>
            </a:r>
            <a:r>
              <a:rPr lang="en-IN" baseline="0" dirty="0" smtClean="0"/>
              <a:t> presented it is clear that how important is diabetes for </a:t>
            </a:r>
            <a:r>
              <a:rPr lang="en-IN" baseline="0" dirty="0" err="1" smtClean="0"/>
              <a:t>india</a:t>
            </a:r>
            <a:r>
              <a:rPr lang="en-IN" baseline="0" dirty="0" smtClean="0"/>
              <a:t>.</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3</a:t>
            </a:fld>
            <a:endParaRPr lang="en-IN"/>
          </a:p>
        </p:txBody>
      </p:sp>
    </p:spTree>
    <p:extLst>
      <p:ext uri="{BB962C8B-B14F-4D97-AF65-F5344CB8AC3E}">
        <p14:creationId xmlns:p14="http://schemas.microsoft.com/office/powerpoint/2010/main" val="1164660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THE SCIENCE AND TECHNOLOGY POLICY MAKERS IN</a:t>
            </a:r>
            <a:r>
              <a:rPr lang="en-IN" baseline="0" dirty="0" smtClean="0"/>
              <a:t> INDIA ADVOCATED FOR UTILISATION OF AN ANCIENT INDIAN HERBAL KNOWLEDGE BASE I.E. AYURVEDA FOR EFFECTIVE MANAGEMENT OF TYPE 2 DIABETES NOT ONLY IN INDIA BUT ROUND THE GLOBE. AND THE CHALLENGE WAS ACCEPTED BY WORLDS 8</a:t>
            </a:r>
            <a:r>
              <a:rPr lang="en-IN" baseline="30000" dirty="0" smtClean="0"/>
              <a:t>TH</a:t>
            </a:r>
            <a:r>
              <a:rPr lang="en-IN" baseline="0" dirty="0" smtClean="0"/>
              <a:t> RANKED SCIENTIFIC ORGANISATION THE COUNCIL OF SCIENTIFIC AND INDUSTRIAL RESEARCH INDIA. AND THIS LED TO THE DEVELOPMENT OF BGR 34.  </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4</a:t>
            </a:fld>
            <a:endParaRPr lang="en-IN"/>
          </a:p>
        </p:txBody>
      </p:sp>
    </p:spTree>
    <p:extLst>
      <p:ext uri="{BB962C8B-B14F-4D97-AF65-F5344CB8AC3E}">
        <p14:creationId xmlns:p14="http://schemas.microsoft.com/office/powerpoint/2010/main" val="2913946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WE THE AIMIL PHARMACEUTICAL INDIA LIMITED ARE FORTUNATE TO FETCH COMMERCIAL</a:t>
            </a:r>
            <a:r>
              <a:rPr lang="en-IN" baseline="0" dirty="0" smtClean="0"/>
              <a:t> MANUFACTURING AND MARKETING OF BGR 34 A MIRACLE ANTIDIABETIC HERBAL MEDICINE FROM CSIR INDIA. </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5</a:t>
            </a:fld>
            <a:endParaRPr lang="en-IN"/>
          </a:p>
        </p:txBody>
      </p:sp>
    </p:spTree>
    <p:extLst>
      <p:ext uri="{BB962C8B-B14F-4D97-AF65-F5344CB8AC3E}">
        <p14:creationId xmlns:p14="http://schemas.microsoft.com/office/powerpoint/2010/main" val="262331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baseline="0" dirty="0" smtClean="0"/>
              <a:t>AIMIL PHARMACEUTICALS HAS WON THREE NATIONAL AWARDS  FOR ITS OUTSTANDING ENTERPRENEUR AND HIS R &amp; D EFFORTS TOWARDS MANUFACTURING AND MARKETING OF QUQLITY PRODUCTS.</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6</a:t>
            </a:fld>
            <a:endParaRPr lang="en-IN"/>
          </a:p>
        </p:txBody>
      </p:sp>
    </p:spTree>
    <p:extLst>
      <p:ext uri="{BB962C8B-B14F-4D97-AF65-F5344CB8AC3E}">
        <p14:creationId xmlns:p14="http://schemas.microsoft.com/office/powerpoint/2010/main" val="1759690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WHAT IS BGR</a:t>
            </a:r>
            <a:r>
              <a:rPr lang="en-IN" baseline="0" dirty="0" smtClean="0"/>
              <a:t> 34? IT IS A BLOOD GLUCOSE REGULATOR AND 34 STANDS FOR 34 VITAL PHYTOCONTITUENTS AVAILABLE FROM 6 BOTANICAL HERBS.</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7</a:t>
            </a:fld>
            <a:endParaRPr lang="en-IN"/>
          </a:p>
        </p:txBody>
      </p:sp>
    </p:spTree>
    <p:extLst>
      <p:ext uri="{BB962C8B-B14F-4D97-AF65-F5344CB8AC3E}">
        <p14:creationId xmlns:p14="http://schemas.microsoft.com/office/powerpoint/2010/main" val="1612766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AND THESE</a:t>
            </a:r>
            <a:r>
              <a:rPr lang="en-IN" baseline="0" dirty="0" smtClean="0"/>
              <a:t> 34 INGRIDIENTS ARE PRESENTED IN THIS SLIDE. A FEW OF THEM I READ AS……….</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8</a:t>
            </a:fld>
            <a:endParaRPr lang="en-IN"/>
          </a:p>
        </p:txBody>
      </p:sp>
    </p:spTree>
    <p:extLst>
      <p:ext uri="{BB962C8B-B14F-4D97-AF65-F5344CB8AC3E}">
        <p14:creationId xmlns:p14="http://schemas.microsoft.com/office/powerpoint/2010/main" val="3679559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smtClean="0"/>
              <a:t>I BRIEFLY</a:t>
            </a:r>
            <a:r>
              <a:rPr lang="en-IN" baseline="0" dirty="0" smtClean="0"/>
              <a:t> DESCRIBE BGR 34 COMPOSITION IN THIS SLIDE. THE SIX COMPONRNTS ARE………</a:t>
            </a:r>
            <a:r>
              <a:rPr lang="en-IN" sz="1200" b="1" dirty="0" smtClean="0">
                <a:latin typeface="Times New Roman" panose="02020603050405020304" pitchFamily="18" charset="0"/>
                <a:cs typeface="Times New Roman" panose="02020603050405020304" pitchFamily="18" charset="0"/>
              </a:rPr>
              <a:t>An optimized concentration </a:t>
            </a:r>
            <a:r>
              <a:rPr lang="en-IN" sz="1200" dirty="0" smtClean="0">
                <a:latin typeface="Times New Roman" panose="02020603050405020304" pitchFamily="18" charset="0"/>
                <a:cs typeface="Times New Roman" panose="02020603050405020304" pitchFamily="18" charset="0"/>
              </a:rPr>
              <a:t>of </a:t>
            </a:r>
            <a:r>
              <a:rPr lang="en-IN" sz="1200" b="1" dirty="0" smtClean="0">
                <a:latin typeface="Times New Roman" panose="02020603050405020304" pitchFamily="18" charset="0"/>
                <a:cs typeface="Times New Roman" panose="02020603050405020304" pitchFamily="18" charset="0"/>
              </a:rPr>
              <a:t>synergistically acting extracts </a:t>
            </a:r>
            <a:r>
              <a:rPr lang="en-IN" sz="1200" dirty="0" smtClean="0">
                <a:latin typeface="Times New Roman" panose="02020603050405020304" pitchFamily="18" charset="0"/>
                <a:cs typeface="Times New Roman" panose="02020603050405020304" pitchFamily="18" charset="0"/>
              </a:rPr>
              <a:t>derived from herbs mentioned above makes BGR-34 highly efficacious in management of Diabetes through following claims </a:t>
            </a:r>
            <a:r>
              <a:rPr lang="en-IN" sz="1200" b="1" dirty="0" smtClean="0">
                <a:latin typeface="Times New Roman" panose="02020603050405020304" pitchFamily="18" charset="0"/>
                <a:cs typeface="Times New Roman" panose="02020603050405020304" pitchFamily="18" charset="0"/>
              </a:rPr>
              <a:t>based on literature review.</a:t>
            </a:r>
            <a:endParaRPr lang="en-IN" sz="1200" b="1" dirty="0" smtClean="0"/>
          </a:p>
          <a:p>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9</a:t>
            </a:fld>
            <a:endParaRPr lang="en-IN"/>
          </a:p>
        </p:txBody>
      </p:sp>
    </p:spTree>
    <p:extLst>
      <p:ext uri="{BB962C8B-B14F-4D97-AF65-F5344CB8AC3E}">
        <p14:creationId xmlns:p14="http://schemas.microsoft.com/office/powerpoint/2010/main" val="49056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The unique blend of </a:t>
            </a:r>
            <a:r>
              <a:rPr lang="en-IN" dirty="0" err="1" smtClean="0"/>
              <a:t>phytoconstituents</a:t>
            </a:r>
            <a:r>
              <a:rPr lang="en-IN" baseline="0" dirty="0" smtClean="0"/>
              <a:t> from diverse herbs act simultaneously at multiple sites and induce multiple therapeutic pathways finally providing maximum benefit to patients.</a:t>
            </a:r>
            <a:endParaRPr lang="en-IN" dirty="0"/>
          </a:p>
        </p:txBody>
      </p:sp>
      <p:sp>
        <p:nvSpPr>
          <p:cNvPr id="4" name="Slide Number Placeholder 3"/>
          <p:cNvSpPr>
            <a:spLocks noGrp="1"/>
          </p:cNvSpPr>
          <p:nvPr>
            <p:ph type="sldNum" sz="quarter" idx="10"/>
          </p:nvPr>
        </p:nvSpPr>
        <p:spPr/>
        <p:txBody>
          <a:bodyPr/>
          <a:lstStyle/>
          <a:p>
            <a:fld id="{E9429E18-BD50-4547-99D6-9172DE9B0158}" type="slidenum">
              <a:rPr lang="en-IN" smtClean="0"/>
              <a:t>10</a:t>
            </a:fld>
            <a:endParaRPr lang="en-IN"/>
          </a:p>
        </p:txBody>
      </p:sp>
    </p:spTree>
    <p:extLst>
      <p:ext uri="{BB962C8B-B14F-4D97-AF65-F5344CB8AC3E}">
        <p14:creationId xmlns:p14="http://schemas.microsoft.com/office/powerpoint/2010/main" val="1318798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THE MAJOR STRENGTH OF BGR 34 IS THAT IT IS SCIENTIFICALLY TESTED AND FOUND SAFE IN ACUTE AND SUB ACUTE</a:t>
            </a:r>
            <a:r>
              <a:rPr lang="en-IN" baseline="0" dirty="0" smtClean="0"/>
              <a:t> TOXICITY STUDY. And also our clinical trials have been registered in CTRI India. THE IMS HEALTH 2016 ALSO PROJECTS BGR 34 AT RANK NO. 1 IN THE CATEGORY OF NEWLY INTRODUCED MEDICINES.</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11</a:t>
            </a:fld>
            <a:endParaRPr lang="en-IN"/>
          </a:p>
        </p:txBody>
      </p:sp>
    </p:spTree>
    <p:extLst>
      <p:ext uri="{BB962C8B-B14F-4D97-AF65-F5344CB8AC3E}">
        <p14:creationId xmlns:p14="http://schemas.microsoft.com/office/powerpoint/2010/main" val="3122774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13</a:t>
            </a:fld>
            <a:endParaRPr lang="en-IN"/>
          </a:p>
        </p:txBody>
      </p:sp>
    </p:spTree>
    <p:extLst>
      <p:ext uri="{BB962C8B-B14F-4D97-AF65-F5344CB8AC3E}">
        <p14:creationId xmlns:p14="http://schemas.microsoft.com/office/powerpoint/2010/main" val="1289737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LETS STRAIGHT</a:t>
            </a:r>
            <a:r>
              <a:rPr lang="en-IN" baseline="0" dirty="0" smtClean="0"/>
              <a:t> AWAY COME TO MAIN THEME OF MY PRESENTATION I.E CLINICAL STUDIES OF BGR 34 DURING ITS INITIAL YEARS OF LAUNCH</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19</a:t>
            </a:fld>
            <a:endParaRPr lang="en-IN"/>
          </a:p>
        </p:txBody>
      </p:sp>
    </p:spTree>
    <p:extLst>
      <p:ext uri="{BB962C8B-B14F-4D97-AF65-F5344CB8AC3E}">
        <p14:creationId xmlns:p14="http://schemas.microsoft.com/office/powerpoint/2010/main" val="23854152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This is single dose oral ………….., on experimental subject,…………..at dose ………….., and observation were taken </a:t>
            </a:r>
            <a:r>
              <a:rPr lang="en-IN" dirty="0" err="1" smtClean="0"/>
              <a:t>upto</a:t>
            </a:r>
            <a:r>
              <a:rPr lang="en-IN" dirty="0" smtClean="0"/>
              <a:t> two weeks for parameter…….</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21</a:t>
            </a:fld>
            <a:endParaRPr lang="en-IN"/>
          </a:p>
        </p:txBody>
      </p:sp>
    </p:spTree>
    <p:extLst>
      <p:ext uri="{BB962C8B-B14F-4D97-AF65-F5344CB8AC3E}">
        <p14:creationId xmlns:p14="http://schemas.microsoft.com/office/powerpoint/2010/main" val="11904773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22</a:t>
            </a:fld>
            <a:endParaRPr lang="en-IN"/>
          </a:p>
        </p:txBody>
      </p:sp>
    </p:spTree>
    <p:extLst>
      <p:ext uri="{BB962C8B-B14F-4D97-AF65-F5344CB8AC3E}">
        <p14:creationId xmlns:p14="http://schemas.microsoft.com/office/powerpoint/2010/main" val="4185072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23</a:t>
            </a:fld>
            <a:endParaRPr lang="en-IN"/>
          </a:p>
        </p:txBody>
      </p:sp>
    </p:spTree>
    <p:extLst>
      <p:ext uri="{BB962C8B-B14F-4D97-AF65-F5344CB8AC3E}">
        <p14:creationId xmlns:p14="http://schemas.microsoft.com/office/powerpoint/2010/main" val="16308382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smtClean="0"/>
              <a:t>STANDARD ERROR</a:t>
            </a:r>
            <a:r>
              <a:rPr lang="en-IN" baseline="0" dirty="0" smtClean="0"/>
              <a:t> AROUND MEAN</a:t>
            </a:r>
            <a:endParaRPr lang="en-IN" dirty="0"/>
          </a:p>
        </p:txBody>
      </p:sp>
      <p:sp>
        <p:nvSpPr>
          <p:cNvPr id="4" name="Slide Number Placeholder 3"/>
          <p:cNvSpPr>
            <a:spLocks noGrp="1"/>
          </p:cNvSpPr>
          <p:nvPr>
            <p:ph type="sldNum" sz="quarter" idx="10"/>
          </p:nvPr>
        </p:nvSpPr>
        <p:spPr/>
        <p:txBody>
          <a:bodyPr/>
          <a:lstStyle/>
          <a:p>
            <a:fld id="{E9429E18-BD50-4547-99D6-9172DE9B0158}" type="slidenum">
              <a:rPr lang="en-IN" smtClean="0"/>
              <a:t>24</a:t>
            </a:fld>
            <a:endParaRPr lang="en-IN"/>
          </a:p>
        </p:txBody>
      </p:sp>
    </p:spTree>
    <p:extLst>
      <p:ext uri="{BB962C8B-B14F-4D97-AF65-F5344CB8AC3E}">
        <p14:creationId xmlns:p14="http://schemas.microsoft.com/office/powerpoint/2010/main" val="1134112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baseline="0" dirty="0" smtClean="0"/>
              <a:t>THIS PARTICULAR SLIDE SHOW THE PRECLINICAL DATA ABOUT SYNERGISTIC ROLE OF 6 HERBAL COMPONTS OF BGR 34 IN REGULATIONG BLOOD GLUCOSE LEVELS PERFORMED AT CSIR INDIA. TRAIT SECRETE OF CSIR. </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32</a:t>
            </a:fld>
            <a:endParaRPr lang="en-IN"/>
          </a:p>
        </p:txBody>
      </p:sp>
    </p:spTree>
    <p:extLst>
      <p:ext uri="{BB962C8B-B14F-4D97-AF65-F5344CB8AC3E}">
        <p14:creationId xmlns:p14="http://schemas.microsoft.com/office/powerpoint/2010/main" val="1707894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altLang="en-US" sz="1200" b="1" dirty="0" smtClean="0"/>
              <a:t> IN</a:t>
            </a:r>
            <a:r>
              <a:rPr lang="en-IN" altLang="en-US" sz="1200" b="1" baseline="0" dirty="0" smtClean="0"/>
              <a:t> </a:t>
            </a:r>
            <a:r>
              <a:rPr lang="en-IN" altLang="en-US" sz="1200" b="1" dirty="0" smtClean="0"/>
              <a:t>ANTIHYPERGLYCEMIC  ACTIVITY BGR-34 was found to significantly maintain glucose homeostasis quite comparable to that with normal control (Vehicle group) and Metformin treated group </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33</a:t>
            </a:fld>
            <a:endParaRPr lang="en-IN"/>
          </a:p>
        </p:txBody>
      </p:sp>
    </p:spTree>
    <p:extLst>
      <p:ext uri="{BB962C8B-B14F-4D97-AF65-F5344CB8AC3E}">
        <p14:creationId xmlns:p14="http://schemas.microsoft.com/office/powerpoint/2010/main" val="773341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34</a:t>
            </a:fld>
            <a:endParaRPr lang="en-IN"/>
          </a:p>
        </p:txBody>
      </p:sp>
    </p:spTree>
    <p:extLst>
      <p:ext uri="{BB962C8B-B14F-4D97-AF65-F5344CB8AC3E}">
        <p14:creationId xmlns:p14="http://schemas.microsoft.com/office/powerpoint/2010/main" val="13971527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36</a:t>
            </a:fld>
            <a:endParaRPr lang="en-IN"/>
          </a:p>
        </p:txBody>
      </p:sp>
    </p:spTree>
    <p:extLst>
      <p:ext uri="{BB962C8B-B14F-4D97-AF65-F5344CB8AC3E}">
        <p14:creationId xmlns:p14="http://schemas.microsoft.com/office/powerpoint/2010/main" val="8892633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Therefore we can say at conclusion about </a:t>
            </a:r>
            <a:r>
              <a:rPr lang="en-IN" dirty="0" err="1" smtClean="0"/>
              <a:t>bgr</a:t>
            </a:r>
            <a:r>
              <a:rPr lang="en-IN" dirty="0" smtClean="0"/>
              <a:t> 34 as a wonderful drug</a:t>
            </a:r>
            <a:r>
              <a:rPr lang="en-IN" baseline="0" dirty="0" smtClean="0"/>
              <a:t> for diabetes patients not only restricted to India but also round the globe. And at the I would also like to share some emerging marketing data about </a:t>
            </a:r>
            <a:r>
              <a:rPr lang="en-IN" baseline="0" dirty="0" err="1" smtClean="0"/>
              <a:t>bgr</a:t>
            </a:r>
            <a:r>
              <a:rPr lang="en-IN" baseline="0" dirty="0" smtClean="0"/>
              <a:t> 34……</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47</a:t>
            </a:fld>
            <a:endParaRPr lang="en-IN"/>
          </a:p>
        </p:txBody>
      </p:sp>
    </p:spTree>
    <p:extLst>
      <p:ext uri="{BB962C8B-B14F-4D97-AF65-F5344CB8AC3E}">
        <p14:creationId xmlns:p14="http://schemas.microsoft.com/office/powerpoint/2010/main" val="24259125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WE AT AIMIL PHARMACEUTICAL CHARACTERIZED</a:t>
            </a:r>
            <a:r>
              <a:rPr lang="en-IN" baseline="0" dirty="0" smtClean="0"/>
              <a:t> PHYSICAL AND CHEMICAL ATRIBUTES OF BGR 34 FOLLOWING……………</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48</a:t>
            </a:fld>
            <a:endParaRPr lang="en-IN"/>
          </a:p>
        </p:txBody>
      </p:sp>
    </p:spTree>
    <p:extLst>
      <p:ext uri="{BB962C8B-B14F-4D97-AF65-F5344CB8AC3E}">
        <p14:creationId xmlns:p14="http://schemas.microsoft.com/office/powerpoint/2010/main" val="15834406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PHYSICAL AND CHEMICAL DATA FOR BGR 34 </a:t>
            </a:r>
            <a:r>
              <a:rPr lang="en-IN" baseline="0" dirty="0" smtClean="0"/>
              <a:t>ARE ………………………..</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49</a:t>
            </a:fld>
            <a:endParaRPr lang="en-IN"/>
          </a:p>
        </p:txBody>
      </p:sp>
    </p:spTree>
    <p:extLst>
      <p:ext uri="{BB962C8B-B14F-4D97-AF65-F5344CB8AC3E}">
        <p14:creationId xmlns:p14="http://schemas.microsoft.com/office/powerpoint/2010/main" val="27352746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HPTLC FINGER</a:t>
            </a:r>
            <a:r>
              <a:rPr lang="en-IN" baseline="0" dirty="0" smtClean="0"/>
              <a:t> PRINT PROFILE OG BGR 34 UNDER RUNNING CONDITIONS………………….</a:t>
            </a:r>
            <a:endParaRPr lang="en-IN" dirty="0"/>
          </a:p>
        </p:txBody>
      </p:sp>
      <p:sp>
        <p:nvSpPr>
          <p:cNvPr id="4" name="Slide Number Placeholder 3"/>
          <p:cNvSpPr>
            <a:spLocks noGrp="1"/>
          </p:cNvSpPr>
          <p:nvPr>
            <p:ph type="sldNum" sz="quarter" idx="10"/>
          </p:nvPr>
        </p:nvSpPr>
        <p:spPr/>
        <p:txBody>
          <a:bodyPr/>
          <a:lstStyle/>
          <a:p>
            <a:fld id="{ACFC705D-D4E5-47F2-9D6C-FB9864B9739C}" type="slidenum">
              <a:rPr lang="en-IN" smtClean="0"/>
              <a:t>50</a:t>
            </a:fld>
            <a:endParaRPr lang="en-IN"/>
          </a:p>
        </p:txBody>
      </p:sp>
    </p:spTree>
    <p:extLst>
      <p:ext uri="{BB962C8B-B14F-4D97-AF65-F5344CB8AC3E}">
        <p14:creationId xmlns:p14="http://schemas.microsoft.com/office/powerpoint/2010/main" val="22986538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BGR 34 REMAINED STABLE OVER 36 MONTH UNDER AMBIENT CONDITIONS.</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51</a:t>
            </a:fld>
            <a:endParaRPr lang="en-IN"/>
          </a:p>
        </p:txBody>
      </p:sp>
    </p:spTree>
    <p:extLst>
      <p:ext uri="{BB962C8B-B14F-4D97-AF65-F5344CB8AC3E}">
        <p14:creationId xmlns:p14="http://schemas.microsoft.com/office/powerpoint/2010/main" val="5232482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THE</a:t>
            </a:r>
            <a:r>
              <a:rPr lang="en-IN" baseline="0" dirty="0" smtClean="0"/>
              <a:t> DRUG SATISFIES MICROBIAL LOAD OF INTERNATIONAL……</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52</a:t>
            </a:fld>
            <a:endParaRPr lang="en-IN"/>
          </a:p>
        </p:txBody>
      </p:sp>
    </p:spTree>
    <p:extLst>
      <p:ext uri="{BB962C8B-B14F-4D97-AF65-F5344CB8AC3E}">
        <p14:creationId xmlns:p14="http://schemas.microsoft.com/office/powerpoint/2010/main" val="20355065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THE</a:t>
            </a:r>
            <a:r>
              <a:rPr lang="en-IN" baseline="0" dirty="0" smtClean="0"/>
              <a:t> DRUG SATISFIES MICROBIAL LOAD OF INTERNATIONAL</a:t>
            </a:r>
            <a:endParaRPr lang="en-IN" dirty="0"/>
          </a:p>
        </p:txBody>
      </p:sp>
      <p:sp>
        <p:nvSpPr>
          <p:cNvPr id="4" name="Slide Number Placeholder 3"/>
          <p:cNvSpPr>
            <a:spLocks noGrp="1"/>
          </p:cNvSpPr>
          <p:nvPr>
            <p:ph type="sldNum" sz="quarter" idx="10"/>
          </p:nvPr>
        </p:nvSpPr>
        <p:spPr/>
        <p:txBody>
          <a:bodyPr/>
          <a:lstStyle/>
          <a:p>
            <a:fld id="{ACFC705D-D4E5-47F2-9D6C-FB9864B9739C}" type="slidenum">
              <a:rPr lang="en-IN" smtClean="0"/>
              <a:t>53</a:t>
            </a:fld>
            <a:endParaRPr lang="en-IN"/>
          </a:p>
        </p:txBody>
      </p:sp>
    </p:spTree>
    <p:extLst>
      <p:ext uri="{BB962C8B-B14F-4D97-AF65-F5344CB8AC3E}">
        <p14:creationId xmlns:p14="http://schemas.microsoft.com/office/powerpoint/2010/main" val="32998425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THE</a:t>
            </a:r>
            <a:r>
              <a:rPr lang="en-IN" baseline="0" dirty="0" smtClean="0"/>
              <a:t> DRUG SATISFIES MICROBIAL LOAD OF INTERNATIONAL</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54</a:t>
            </a:fld>
            <a:endParaRPr lang="en-IN"/>
          </a:p>
        </p:txBody>
      </p:sp>
    </p:spTree>
    <p:extLst>
      <p:ext uri="{BB962C8B-B14F-4D97-AF65-F5344CB8AC3E}">
        <p14:creationId xmlns:p14="http://schemas.microsoft.com/office/powerpoint/2010/main" val="37134640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IN" dirty="0" smtClean="0"/>
              <a:t>THE</a:t>
            </a:r>
            <a:r>
              <a:rPr lang="en-IN" baseline="0" dirty="0" smtClean="0"/>
              <a:t> DRUG SATISFIES MICROBIAL LOAD OF INTERNATIONAL</a:t>
            </a:r>
            <a:endParaRPr lang="en-IN" dirty="0"/>
          </a:p>
        </p:txBody>
      </p:sp>
      <p:sp>
        <p:nvSpPr>
          <p:cNvPr id="4" name="Slide Number Placeholder 3"/>
          <p:cNvSpPr>
            <a:spLocks noGrp="1"/>
          </p:cNvSpPr>
          <p:nvPr>
            <p:ph type="sldNum" sz="quarter" idx="10"/>
          </p:nvPr>
        </p:nvSpPr>
        <p:spPr/>
        <p:txBody>
          <a:bodyPr/>
          <a:lstStyle/>
          <a:p>
            <a:fld id="{103D2743-E09E-4944-8BBF-38DFD802B480}" type="slidenum">
              <a:rPr lang="en-IN" smtClean="0"/>
              <a:t>55</a:t>
            </a:fld>
            <a:endParaRPr lang="en-IN"/>
          </a:p>
        </p:txBody>
      </p:sp>
    </p:spTree>
    <p:extLst>
      <p:ext uri="{BB962C8B-B14F-4D97-AF65-F5344CB8AC3E}">
        <p14:creationId xmlns:p14="http://schemas.microsoft.com/office/powerpoint/2010/main" val="3521967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349E40B-DF6C-4F11-B24E-61216110B965}" type="datetimeFigureOut">
              <a:rPr lang="en-IN" smtClean="0"/>
              <a:t>01-11-2017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0FCBE8-3096-4C46-B0E2-09942CE54886}" type="slidenum">
              <a:rPr lang="en-IN" smtClean="0"/>
              <a:t>‹#›</a:t>
            </a:fld>
            <a:endParaRPr lang="en-IN"/>
          </a:p>
        </p:txBody>
      </p:sp>
    </p:spTree>
    <p:extLst>
      <p:ext uri="{BB962C8B-B14F-4D97-AF65-F5344CB8AC3E}">
        <p14:creationId xmlns:p14="http://schemas.microsoft.com/office/powerpoint/2010/main" val="6771394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433792"/>
            <a:ext cx="7886700" cy="634851"/>
          </a:xfrm>
        </p:spPr>
        <p:txBody>
          <a:bodyPr>
            <a:noAutofit/>
          </a:bodyPr>
          <a:lstStyle>
            <a:lvl1pPr>
              <a:defRPr sz="4000"/>
            </a:lvl1pPr>
          </a:lstStyle>
          <a:p>
            <a:r>
              <a:rPr lang="en-US" dirty="0" smtClean="0"/>
              <a:t>Click </a:t>
            </a:r>
            <a:r>
              <a:rPr lang="en-US" dirty="0"/>
              <a:t>to edit Master title style</a:t>
            </a:r>
          </a:p>
        </p:txBody>
      </p:sp>
      <p:sp>
        <p:nvSpPr>
          <p:cNvPr id="3" name="Content Placeholder 2"/>
          <p:cNvSpPr>
            <a:spLocks noGrp="1"/>
          </p:cNvSpPr>
          <p:nvPr>
            <p:ph idx="1"/>
          </p:nvPr>
        </p:nvSpPr>
        <p:spPr>
          <a:xfrm>
            <a:off x="628650" y="2077625"/>
            <a:ext cx="78867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349E40B-DF6C-4F11-B24E-61216110B965}" type="datetimeFigureOut">
              <a:rPr lang="en-IN" smtClean="0"/>
              <a:t>01-11-2017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0FCBE8-3096-4C46-B0E2-09942CE54886}" type="slidenum">
              <a:rPr lang="en-IN" smtClean="0"/>
              <a:t>‹#›</a:t>
            </a:fld>
            <a:endParaRPr lang="en-IN"/>
          </a:p>
        </p:txBody>
      </p:sp>
    </p:spTree>
    <p:extLst>
      <p:ext uri="{BB962C8B-B14F-4D97-AF65-F5344CB8AC3E}">
        <p14:creationId xmlns:p14="http://schemas.microsoft.com/office/powerpoint/2010/main" val="75731006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49E40B-DF6C-4F11-B24E-61216110B965}" type="datetimeFigureOut">
              <a:rPr lang="en-IN" smtClean="0"/>
              <a:t>01-11-2017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0FCBE8-3096-4C46-B0E2-09942CE54886}" type="slidenum">
              <a:rPr lang="en-IN" smtClean="0"/>
              <a:t>‹#›</a:t>
            </a:fld>
            <a:endParaRPr lang="en-IN"/>
          </a:p>
        </p:txBody>
      </p:sp>
    </p:spTree>
    <p:extLst>
      <p:ext uri="{BB962C8B-B14F-4D97-AF65-F5344CB8AC3E}">
        <p14:creationId xmlns:p14="http://schemas.microsoft.com/office/powerpoint/2010/main" val="250682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349E40B-DF6C-4F11-B24E-61216110B965}" type="datetimeFigureOut">
              <a:rPr lang="en-IN" smtClean="0"/>
              <a:t>01-11-2017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10FCBE8-3096-4C46-B0E2-09942CE54886}" type="slidenum">
              <a:rPr lang="en-IN" smtClean="0"/>
              <a:t>‹#›</a:t>
            </a:fld>
            <a:endParaRPr lang="en-IN"/>
          </a:p>
        </p:txBody>
      </p:sp>
    </p:spTree>
    <p:extLst>
      <p:ext uri="{BB962C8B-B14F-4D97-AF65-F5344CB8AC3E}">
        <p14:creationId xmlns:p14="http://schemas.microsoft.com/office/powerpoint/2010/main" val="252108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349E40B-DF6C-4F11-B24E-61216110B965}" type="datetimeFigureOut">
              <a:rPr lang="en-IN" smtClean="0"/>
              <a:t>01-11-2017</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10FCBE8-3096-4C46-B0E2-09942CE54886}" type="slidenum">
              <a:rPr lang="en-IN" smtClean="0"/>
              <a:t>‹#›</a:t>
            </a:fld>
            <a:endParaRPr lang="en-IN"/>
          </a:p>
        </p:txBody>
      </p:sp>
    </p:spTree>
    <p:extLst>
      <p:ext uri="{BB962C8B-B14F-4D97-AF65-F5344CB8AC3E}">
        <p14:creationId xmlns:p14="http://schemas.microsoft.com/office/powerpoint/2010/main" val="3661849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349E40B-DF6C-4F11-B24E-61216110B965}" type="datetimeFigureOut">
              <a:rPr lang="en-IN" smtClean="0"/>
              <a:t>01-11-2017</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10FCBE8-3096-4C46-B0E2-09942CE54886}" type="slidenum">
              <a:rPr lang="en-IN" smtClean="0"/>
              <a:t>‹#›</a:t>
            </a:fld>
            <a:endParaRPr lang="en-IN"/>
          </a:p>
        </p:txBody>
      </p:sp>
    </p:spTree>
    <p:extLst>
      <p:ext uri="{BB962C8B-B14F-4D97-AF65-F5344CB8AC3E}">
        <p14:creationId xmlns:p14="http://schemas.microsoft.com/office/powerpoint/2010/main" val="1589962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49E40B-DF6C-4F11-B24E-61216110B965}" type="datetimeFigureOut">
              <a:rPr lang="en-IN" smtClean="0"/>
              <a:t>01-11-2017</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10FCBE8-3096-4C46-B0E2-09942CE54886}" type="slidenum">
              <a:rPr lang="en-IN" smtClean="0"/>
              <a:t>‹#›</a:t>
            </a:fld>
            <a:endParaRPr lang="en-IN"/>
          </a:p>
        </p:txBody>
      </p:sp>
    </p:spTree>
    <p:extLst>
      <p:ext uri="{BB962C8B-B14F-4D97-AF65-F5344CB8AC3E}">
        <p14:creationId xmlns:p14="http://schemas.microsoft.com/office/powerpoint/2010/main" val="1550728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349E40B-DF6C-4F11-B24E-61216110B965}" type="datetimeFigureOut">
              <a:rPr lang="en-IN" smtClean="0"/>
              <a:t>01-11-2017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10FCBE8-3096-4C46-B0E2-09942CE54886}" type="slidenum">
              <a:rPr lang="en-IN" smtClean="0"/>
              <a:t>‹#›</a:t>
            </a:fld>
            <a:endParaRPr lang="en-IN"/>
          </a:p>
        </p:txBody>
      </p:sp>
    </p:spTree>
    <p:extLst>
      <p:ext uri="{BB962C8B-B14F-4D97-AF65-F5344CB8AC3E}">
        <p14:creationId xmlns:p14="http://schemas.microsoft.com/office/powerpoint/2010/main" val="733769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349E40B-DF6C-4F11-B24E-61216110B965}" type="datetimeFigureOut">
              <a:rPr lang="en-IN" smtClean="0"/>
              <a:t>01-11-2017</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10FCBE8-3096-4C46-B0E2-09942CE54886}" type="slidenum">
              <a:rPr lang="en-IN" smtClean="0"/>
              <a:t>‹#›</a:t>
            </a:fld>
            <a:endParaRPr lang="en-IN"/>
          </a:p>
        </p:txBody>
      </p:sp>
    </p:spTree>
    <p:extLst>
      <p:ext uri="{BB962C8B-B14F-4D97-AF65-F5344CB8AC3E}">
        <p14:creationId xmlns:p14="http://schemas.microsoft.com/office/powerpoint/2010/main" val="2697309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49E40B-DF6C-4F11-B24E-61216110B965}" type="datetimeFigureOut">
              <a:rPr lang="en-IN" smtClean="0"/>
              <a:t>01-11-2017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0FCBE8-3096-4C46-B0E2-09942CE54886}" type="slidenum">
              <a:rPr lang="en-IN" smtClean="0"/>
              <a:t>‹#›</a:t>
            </a:fld>
            <a:endParaRPr lang="en-IN"/>
          </a:p>
        </p:txBody>
      </p:sp>
    </p:spTree>
    <p:extLst>
      <p:ext uri="{BB962C8B-B14F-4D97-AF65-F5344CB8AC3E}">
        <p14:creationId xmlns:p14="http://schemas.microsoft.com/office/powerpoint/2010/main" val="2443844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349E40B-DF6C-4F11-B24E-61216110B965}" type="datetimeFigureOut">
              <a:rPr lang="en-IN" smtClean="0"/>
              <a:t>01-11-2017</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10FCBE8-3096-4C46-B0E2-09942CE54886}" type="slidenum">
              <a:rPr lang="en-IN" smtClean="0"/>
              <a:t>‹#›</a:t>
            </a:fld>
            <a:endParaRPr lang="en-IN"/>
          </a:p>
        </p:txBody>
      </p:sp>
    </p:spTree>
    <p:extLst>
      <p:ext uri="{BB962C8B-B14F-4D97-AF65-F5344CB8AC3E}">
        <p14:creationId xmlns:p14="http://schemas.microsoft.com/office/powerpoint/2010/main" val="1838196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49E40B-DF6C-4F11-B24E-61216110B965}" type="datetimeFigureOut">
              <a:rPr lang="en-IN" smtClean="0"/>
              <a:t>01-11-2017</a:t>
            </a:fld>
            <a:endParaRPr lang="en-IN"/>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0FCBE8-3096-4C46-B0E2-09942CE54886}" type="slidenum">
              <a:rPr lang="en-IN" smtClean="0"/>
              <a:t>‹#›</a:t>
            </a:fld>
            <a:endParaRPr lang="en-IN"/>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4870" y="6056223"/>
            <a:ext cx="691129" cy="698752"/>
          </a:xfrm>
          <a:prstGeom prst="rect">
            <a:avLst/>
          </a:prstGeom>
        </p:spPr>
      </p:pic>
    </p:spTree>
    <p:extLst>
      <p:ext uri="{BB962C8B-B14F-4D97-AF65-F5344CB8AC3E}">
        <p14:creationId xmlns:p14="http://schemas.microsoft.com/office/powerpoint/2010/main" val="37996930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C0000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p:cNvPicPr>
            <a:picLocks noChangeAspect="1"/>
          </p:cNvPicPr>
          <p:nvPr/>
        </p:nvPicPr>
        <p:blipFill>
          <a:blip r:embed="rId3">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0" y="30957"/>
            <a:ext cx="9144000" cy="682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91441" y="2055620"/>
            <a:ext cx="4181475" cy="1373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
          <p:cNvSpPr txBox="1">
            <a:spLocks noChangeArrowheads="1"/>
          </p:cNvSpPr>
          <p:nvPr/>
        </p:nvSpPr>
        <p:spPr bwMode="auto">
          <a:xfrm>
            <a:off x="346351" y="67551"/>
            <a:ext cx="8271659"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100000"/>
              </a:lnSpc>
              <a:spcBef>
                <a:spcPct val="0"/>
              </a:spcBef>
              <a:buFontTx/>
              <a:buNone/>
            </a:pPr>
            <a:r>
              <a:rPr lang="en-IN" sz="4000" b="1" dirty="0" smtClean="0">
                <a:latin typeface="+mj-lt"/>
              </a:rPr>
              <a:t>A NATURAL, AYURVEDIC BREAKTHROUGH FOR THE MANAGEMENT OF TYPE- 2 DIABETES</a:t>
            </a:r>
            <a:endParaRPr lang="en-IN" sz="4000" b="1" dirty="0">
              <a:latin typeface="+mj-lt"/>
            </a:endParaRPr>
          </a:p>
        </p:txBody>
      </p:sp>
      <p:pic>
        <p:nvPicPr>
          <p:cNvPr id="7" name="Picture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86817" y="3280872"/>
            <a:ext cx="1990725" cy="194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p:cNvSpPr txBox="1">
            <a:spLocks/>
          </p:cNvSpPr>
          <p:nvPr/>
        </p:nvSpPr>
        <p:spPr>
          <a:xfrm>
            <a:off x="1736832" y="5764454"/>
            <a:ext cx="4541121" cy="1364778"/>
          </a:xfrm>
          <a:prstGeom prst="rect">
            <a:avLst/>
          </a:prstGeom>
        </p:spPr>
        <p:txBody>
          <a:bodyPr vert="horz" lIns="62215" tIns="31107" rIns="62215" bIns="31107" rtlCol="0">
            <a:noAutofit/>
          </a:bodyPr>
          <a:lstStyle>
            <a:lvl1pPr marL="201589" indent="-201589" algn="l" defTabSz="1007943" rtl="0" eaLnBrk="1" latinLnBrk="0" hangingPunct="1">
              <a:lnSpc>
                <a:spcPct val="90000"/>
              </a:lnSpc>
              <a:spcBef>
                <a:spcPts val="1323"/>
              </a:spcBef>
              <a:buClr>
                <a:schemeClr val="accent1">
                  <a:lumMod val="75000"/>
                </a:schemeClr>
              </a:buClr>
              <a:buSzPct val="85000"/>
              <a:buFont typeface="Wingdings" pitchFamily="2" charset="2"/>
              <a:buChar char="§"/>
              <a:defRPr sz="2205" kern="1200" baseline="0">
                <a:solidFill>
                  <a:schemeClr val="accent2"/>
                </a:solidFill>
                <a:latin typeface="+mn-lt"/>
                <a:ea typeface="+mn-ea"/>
                <a:cs typeface="+mn-cs"/>
              </a:defRPr>
            </a:lvl1pPr>
            <a:lvl2pPr marL="503972" indent="-201589" algn="l" defTabSz="1007943" rtl="0" eaLnBrk="1" latinLnBrk="0" hangingPunct="1">
              <a:lnSpc>
                <a:spcPct val="90000"/>
              </a:lnSpc>
              <a:spcBef>
                <a:spcPts val="441"/>
              </a:spcBef>
              <a:spcAft>
                <a:spcPts val="220"/>
              </a:spcAft>
              <a:buClr>
                <a:schemeClr val="accent1">
                  <a:lumMod val="75000"/>
                </a:schemeClr>
              </a:buClr>
              <a:buSzPct val="85000"/>
              <a:buFont typeface="Wingdings" pitchFamily="2" charset="2"/>
              <a:buChar char="§"/>
              <a:defRPr sz="1984" kern="1200">
                <a:solidFill>
                  <a:schemeClr val="tx1"/>
                </a:solidFill>
                <a:latin typeface="+mn-lt"/>
                <a:ea typeface="+mn-ea"/>
                <a:cs typeface="+mn-cs"/>
              </a:defRPr>
            </a:lvl2pPr>
            <a:lvl3pPr marL="806354" indent="-201589" algn="l" defTabSz="1007943" rtl="0" eaLnBrk="1" latinLnBrk="0" hangingPunct="1">
              <a:lnSpc>
                <a:spcPct val="90000"/>
              </a:lnSpc>
              <a:spcBef>
                <a:spcPts val="441"/>
              </a:spcBef>
              <a:spcAft>
                <a:spcPts val="220"/>
              </a:spcAft>
              <a:buClr>
                <a:schemeClr val="accent1">
                  <a:lumMod val="75000"/>
                </a:schemeClr>
              </a:buClr>
              <a:buSzPct val="85000"/>
              <a:buFont typeface="Wingdings" pitchFamily="2" charset="2"/>
              <a:buChar char="§"/>
              <a:defRPr sz="1764" kern="1200">
                <a:solidFill>
                  <a:schemeClr val="tx1"/>
                </a:solidFill>
                <a:latin typeface="+mn-lt"/>
                <a:ea typeface="+mn-ea"/>
                <a:cs typeface="+mn-cs"/>
              </a:defRPr>
            </a:lvl3pPr>
            <a:lvl4pPr marL="1108737" indent="-201589" algn="l" defTabSz="1007943" rtl="0" eaLnBrk="1" latinLnBrk="0" hangingPunct="1">
              <a:lnSpc>
                <a:spcPct val="90000"/>
              </a:lnSpc>
              <a:spcBef>
                <a:spcPts val="441"/>
              </a:spcBef>
              <a:spcAft>
                <a:spcPts val="220"/>
              </a:spcAft>
              <a:buClr>
                <a:schemeClr val="accent1">
                  <a:lumMod val="75000"/>
                </a:schemeClr>
              </a:buClr>
              <a:buSzPct val="85000"/>
              <a:buFont typeface="Wingdings" pitchFamily="2" charset="2"/>
              <a:buChar char="§"/>
              <a:defRPr sz="1764" kern="1200">
                <a:solidFill>
                  <a:schemeClr val="tx1"/>
                </a:solidFill>
                <a:latin typeface="+mn-lt"/>
                <a:ea typeface="+mn-ea"/>
                <a:cs typeface="+mn-cs"/>
              </a:defRPr>
            </a:lvl4pPr>
            <a:lvl5pPr marL="1411120" indent="-201589" algn="l" defTabSz="1007943" rtl="0" eaLnBrk="1" latinLnBrk="0" hangingPunct="1">
              <a:lnSpc>
                <a:spcPct val="90000"/>
              </a:lnSpc>
              <a:spcBef>
                <a:spcPts val="441"/>
              </a:spcBef>
              <a:spcAft>
                <a:spcPts val="220"/>
              </a:spcAft>
              <a:buClr>
                <a:schemeClr val="accent1">
                  <a:lumMod val="75000"/>
                </a:schemeClr>
              </a:buClr>
              <a:buSzPct val="85000"/>
              <a:buFont typeface="Wingdings" pitchFamily="2" charset="2"/>
              <a:buChar char="§"/>
              <a:defRPr sz="1764" kern="1200">
                <a:solidFill>
                  <a:schemeClr val="tx1"/>
                </a:solidFill>
                <a:latin typeface="+mn-lt"/>
                <a:ea typeface="+mn-ea"/>
                <a:cs typeface="+mn-cs"/>
              </a:defRPr>
            </a:lvl5pPr>
            <a:lvl6pPr marL="1763680" indent="-251986" algn="l" defTabSz="1007943" rtl="0" eaLnBrk="1" latinLnBrk="0" hangingPunct="1">
              <a:lnSpc>
                <a:spcPct val="90000"/>
              </a:lnSpc>
              <a:spcBef>
                <a:spcPts val="441"/>
              </a:spcBef>
              <a:spcAft>
                <a:spcPts val="220"/>
              </a:spcAft>
              <a:buClr>
                <a:schemeClr val="accent1">
                  <a:lumMod val="75000"/>
                </a:schemeClr>
              </a:buClr>
              <a:buSzPct val="85000"/>
              <a:buFont typeface="Wingdings" pitchFamily="2" charset="2"/>
              <a:buChar char="§"/>
              <a:defRPr sz="1764" kern="1200">
                <a:solidFill>
                  <a:schemeClr val="tx1"/>
                </a:solidFill>
                <a:latin typeface="+mn-lt"/>
                <a:ea typeface="+mn-ea"/>
                <a:cs typeface="+mn-cs"/>
              </a:defRPr>
            </a:lvl6pPr>
            <a:lvl7pPr marL="2094370" indent="-251986" algn="l" defTabSz="1007943" rtl="0" eaLnBrk="1" latinLnBrk="0" hangingPunct="1">
              <a:lnSpc>
                <a:spcPct val="90000"/>
              </a:lnSpc>
              <a:spcBef>
                <a:spcPts val="441"/>
              </a:spcBef>
              <a:spcAft>
                <a:spcPts val="220"/>
              </a:spcAft>
              <a:buClr>
                <a:schemeClr val="accent1">
                  <a:lumMod val="75000"/>
                </a:schemeClr>
              </a:buClr>
              <a:buSzPct val="85000"/>
              <a:buFont typeface="Wingdings" pitchFamily="2" charset="2"/>
              <a:buChar char="§"/>
              <a:defRPr sz="1764" kern="1200">
                <a:solidFill>
                  <a:schemeClr val="tx1"/>
                </a:solidFill>
                <a:latin typeface="+mn-lt"/>
                <a:ea typeface="+mn-ea"/>
                <a:cs typeface="+mn-cs"/>
              </a:defRPr>
            </a:lvl7pPr>
            <a:lvl8pPr marL="2425060" indent="-251986" algn="l" defTabSz="1007943" rtl="0" eaLnBrk="1" latinLnBrk="0" hangingPunct="1">
              <a:lnSpc>
                <a:spcPct val="90000"/>
              </a:lnSpc>
              <a:spcBef>
                <a:spcPts val="441"/>
              </a:spcBef>
              <a:spcAft>
                <a:spcPts val="220"/>
              </a:spcAft>
              <a:buClr>
                <a:schemeClr val="accent1">
                  <a:lumMod val="75000"/>
                </a:schemeClr>
              </a:buClr>
              <a:buSzPct val="85000"/>
              <a:buFont typeface="Wingdings" pitchFamily="2" charset="2"/>
              <a:buChar char="§"/>
              <a:defRPr sz="1764" kern="1200">
                <a:solidFill>
                  <a:schemeClr val="tx1"/>
                </a:solidFill>
                <a:latin typeface="+mn-lt"/>
                <a:ea typeface="+mn-ea"/>
                <a:cs typeface="+mn-cs"/>
              </a:defRPr>
            </a:lvl8pPr>
            <a:lvl9pPr marL="2755750" indent="-251986" algn="l" defTabSz="1007943" rtl="0" eaLnBrk="1" latinLnBrk="0" hangingPunct="1">
              <a:lnSpc>
                <a:spcPct val="90000"/>
              </a:lnSpc>
              <a:spcBef>
                <a:spcPts val="441"/>
              </a:spcBef>
              <a:spcAft>
                <a:spcPts val="220"/>
              </a:spcAft>
              <a:buClr>
                <a:schemeClr val="accent1">
                  <a:lumMod val="75000"/>
                </a:schemeClr>
              </a:buClr>
              <a:buSzPct val="85000"/>
              <a:buFont typeface="Wingdings" pitchFamily="2" charset="2"/>
              <a:buChar char="§"/>
              <a:defRPr sz="1764" kern="1200">
                <a:solidFill>
                  <a:schemeClr val="tx1"/>
                </a:solidFill>
                <a:latin typeface="+mn-lt"/>
                <a:ea typeface="+mn-ea"/>
                <a:cs typeface="+mn-cs"/>
              </a:defRPr>
            </a:lvl9pPr>
          </a:lstStyle>
          <a:p>
            <a:pPr marL="0" indent="0" algn="ctr">
              <a:lnSpc>
                <a:spcPts val="1000"/>
              </a:lnSpc>
              <a:buNone/>
            </a:pPr>
            <a:r>
              <a:rPr lang="en-US" altLang="zh-CN" sz="2400" b="1" dirty="0">
                <a:solidFill>
                  <a:schemeClr val="tx1"/>
                </a:solidFill>
                <a:latin typeface="+mj-lt"/>
                <a:cs typeface="Times New Roman" panose="02020603050405020304" pitchFamily="18" charset="0"/>
              </a:rPr>
              <a:t> </a:t>
            </a:r>
            <a:r>
              <a:rPr lang="en-US" altLang="zh-CN" sz="2400" b="1" dirty="0" smtClean="0">
                <a:solidFill>
                  <a:schemeClr val="tx1"/>
                </a:solidFill>
                <a:latin typeface="+mj-lt"/>
                <a:cs typeface="Times New Roman" panose="02020603050405020304" pitchFamily="18" charset="0"/>
              </a:rPr>
              <a:t>                       Dr. </a:t>
            </a:r>
            <a:r>
              <a:rPr lang="en-US" altLang="zh-CN" sz="2400" b="1" dirty="0">
                <a:solidFill>
                  <a:schemeClr val="tx1"/>
                </a:solidFill>
                <a:latin typeface="+mj-lt"/>
                <a:cs typeface="Times New Roman" panose="02020603050405020304" pitchFamily="18" charset="0"/>
              </a:rPr>
              <a:t>ANSHU RATHI </a:t>
            </a:r>
          </a:p>
          <a:p>
            <a:pPr marL="0" indent="0" algn="ctr">
              <a:lnSpc>
                <a:spcPts val="1000"/>
              </a:lnSpc>
              <a:buNone/>
            </a:pPr>
            <a:r>
              <a:rPr lang="en-US" altLang="zh-CN" sz="2400" b="1" dirty="0">
                <a:solidFill>
                  <a:schemeClr val="tx1"/>
                </a:solidFill>
                <a:latin typeface="+mj-lt"/>
                <a:cs typeface="Times New Roman" panose="02020603050405020304" pitchFamily="18" charset="0"/>
              </a:rPr>
              <a:t>    </a:t>
            </a:r>
            <a:r>
              <a:rPr lang="en-US" altLang="zh-CN" sz="2400" b="1" dirty="0" smtClean="0">
                <a:solidFill>
                  <a:schemeClr val="tx1"/>
                </a:solidFill>
                <a:latin typeface="+mj-lt"/>
                <a:cs typeface="Times New Roman" panose="02020603050405020304" pitchFamily="18" charset="0"/>
              </a:rPr>
              <a:t>                   (</a:t>
            </a:r>
            <a:r>
              <a:rPr lang="en-US" altLang="zh-CN" sz="1800" b="1" dirty="0" smtClean="0">
                <a:solidFill>
                  <a:schemeClr val="tx1"/>
                </a:solidFill>
                <a:latin typeface="+mj-lt"/>
                <a:cs typeface="Times New Roman" panose="02020603050405020304" pitchFamily="18" charset="0"/>
              </a:rPr>
              <a:t>Research officer)</a:t>
            </a:r>
            <a:endParaRPr lang="en-US" altLang="zh-CN" sz="1800" b="1" dirty="0">
              <a:solidFill>
                <a:schemeClr val="tx1"/>
              </a:solidFill>
              <a:latin typeface="+mj-lt"/>
              <a:cs typeface="Times New Roman" panose="02020603050405020304" pitchFamily="18" charset="0"/>
            </a:endParaRPr>
          </a:p>
          <a:p>
            <a:pPr marL="0" indent="0" algn="ctr">
              <a:lnSpc>
                <a:spcPts val="1000"/>
              </a:lnSpc>
              <a:buNone/>
            </a:pPr>
            <a:r>
              <a:rPr lang="en-US" altLang="zh-CN" sz="1800" b="1" dirty="0" smtClean="0">
                <a:solidFill>
                  <a:schemeClr val="tx1"/>
                </a:solidFill>
                <a:latin typeface="+mj-lt"/>
                <a:cs typeface="Times New Roman" panose="02020603050405020304" pitchFamily="18" charset="0"/>
              </a:rPr>
              <a:t>                Aimil Pharmaceuticals </a:t>
            </a:r>
            <a:r>
              <a:rPr lang="en-US" altLang="zh-CN" sz="1800" b="1" dirty="0">
                <a:solidFill>
                  <a:schemeClr val="tx1"/>
                </a:solidFill>
                <a:latin typeface="+mj-lt"/>
                <a:cs typeface="Times New Roman" panose="02020603050405020304" pitchFamily="18" charset="0"/>
              </a:rPr>
              <a:t>India </a:t>
            </a:r>
            <a:r>
              <a:rPr lang="en-US" altLang="zh-CN" sz="1800" b="1" dirty="0" smtClean="0">
                <a:solidFill>
                  <a:schemeClr val="tx1"/>
                </a:solidFill>
                <a:latin typeface="+mj-lt"/>
                <a:cs typeface="Times New Roman" panose="02020603050405020304" pitchFamily="18" charset="0"/>
              </a:rPr>
              <a:t>ltd.</a:t>
            </a:r>
            <a:endParaRPr lang="en-US" altLang="zh-CN" sz="1800" b="1" dirty="0">
              <a:solidFill>
                <a:schemeClr val="tx1"/>
              </a:solidFill>
              <a:latin typeface="+mj-lt"/>
              <a:cs typeface="Times New Roman" panose="02020603050405020304" pitchFamily="18" charset="0"/>
            </a:endParaRPr>
          </a:p>
        </p:txBody>
      </p:sp>
      <p:pic>
        <p:nvPicPr>
          <p:cNvPr id="10" name="Picture 2"/>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6351" y="6061874"/>
            <a:ext cx="1390481" cy="411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052525" y="5521503"/>
            <a:ext cx="833122" cy="842311"/>
          </a:xfrm>
          <a:prstGeom prst="rect">
            <a:avLst/>
          </a:prstGeom>
        </p:spPr>
      </p:pic>
    </p:spTree>
    <p:extLst>
      <p:ext uri="{BB962C8B-B14F-4D97-AF65-F5344CB8AC3E}">
        <p14:creationId xmlns:p14="http://schemas.microsoft.com/office/powerpoint/2010/main" val="4203661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in)">
                                      <p:cBhvr>
                                        <p:cTn id="1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6905866" y="1366726"/>
            <a:ext cx="1609484" cy="512108"/>
          </a:xfrm>
          <a:prstGeom prst="rect">
            <a:avLst/>
          </a:prstGeom>
        </p:spPr>
      </p:pic>
      <p:pic>
        <p:nvPicPr>
          <p:cNvPr id="7" name="Picture 6"/>
          <p:cNvPicPr>
            <a:picLocks noChangeAspect="1"/>
          </p:cNvPicPr>
          <p:nvPr/>
        </p:nvPicPr>
        <p:blipFill>
          <a:blip r:embed="rId4"/>
          <a:stretch>
            <a:fillRect/>
          </a:stretch>
        </p:blipFill>
        <p:spPr>
          <a:xfrm>
            <a:off x="0" y="0"/>
            <a:ext cx="9143999" cy="6858000"/>
          </a:xfrm>
          <a:prstGeom prst="rect">
            <a:avLst/>
          </a:prstGeom>
        </p:spPr>
      </p:pic>
      <p:sp>
        <p:nvSpPr>
          <p:cNvPr id="2" name="Title 1"/>
          <p:cNvSpPr>
            <a:spLocks noGrp="1"/>
          </p:cNvSpPr>
          <p:nvPr>
            <p:ph type="title"/>
          </p:nvPr>
        </p:nvSpPr>
        <p:spPr>
          <a:xfrm>
            <a:off x="628650" y="364517"/>
            <a:ext cx="7886700" cy="634851"/>
          </a:xfrm>
        </p:spPr>
        <p:txBody>
          <a:bodyPr>
            <a:normAutofit/>
          </a:bodyPr>
          <a:lstStyle/>
          <a:p>
            <a:r>
              <a:rPr lang="en-IN" sz="3000" dirty="0"/>
              <a:t>INTERNATIONAL DIABETES FEDERATION </a:t>
            </a:r>
          </a:p>
        </p:txBody>
      </p:sp>
      <p:sp>
        <p:nvSpPr>
          <p:cNvPr id="5" name="TextBox 4"/>
          <p:cNvSpPr txBox="1"/>
          <p:nvPr/>
        </p:nvSpPr>
        <p:spPr>
          <a:xfrm flipH="1">
            <a:off x="1064302" y="1145220"/>
            <a:ext cx="7955008" cy="369332"/>
          </a:xfrm>
          <a:prstGeom prst="rect">
            <a:avLst/>
          </a:prstGeom>
          <a:noFill/>
        </p:spPr>
        <p:txBody>
          <a:bodyPr wrap="square" rtlCol="0">
            <a:spAutoFit/>
          </a:bodyPr>
          <a:lstStyle/>
          <a:p>
            <a:r>
              <a:rPr lang="en-IN" dirty="0" smtClean="0">
                <a:solidFill>
                  <a:srgbClr val="FF0000"/>
                </a:solidFill>
                <a:latin typeface="+mj-lt"/>
              </a:rPr>
              <a:t>Number of people </a:t>
            </a:r>
            <a:r>
              <a:rPr lang="en-US" dirty="0" smtClean="0">
                <a:solidFill>
                  <a:srgbClr val="FF0000"/>
                </a:solidFill>
                <a:latin typeface="+mj-lt"/>
              </a:rPr>
              <a:t>(20 -79 yrs. age) </a:t>
            </a:r>
            <a:r>
              <a:rPr lang="en-IN" dirty="0" smtClean="0">
                <a:solidFill>
                  <a:srgbClr val="FF0000"/>
                </a:solidFill>
                <a:latin typeface="+mj-lt"/>
              </a:rPr>
              <a:t>with </a:t>
            </a:r>
            <a:r>
              <a:rPr lang="en-US" dirty="0" smtClean="0">
                <a:solidFill>
                  <a:srgbClr val="FF0000"/>
                </a:solidFill>
                <a:latin typeface="+mj-lt"/>
              </a:rPr>
              <a:t>diabetes 2010-2030</a:t>
            </a:r>
            <a:r>
              <a:rPr lang="en-IN" dirty="0" smtClean="0">
                <a:solidFill>
                  <a:srgbClr val="FF0000"/>
                </a:solidFill>
                <a:latin typeface="+mj-lt"/>
              </a:rPr>
              <a:t> </a:t>
            </a:r>
            <a:endParaRPr lang="en-IN" dirty="0">
              <a:solidFill>
                <a:srgbClr val="FF0000"/>
              </a:solidFill>
              <a:latin typeface="+mj-lt"/>
            </a:endParaRPr>
          </a:p>
        </p:txBody>
      </p:sp>
      <p:graphicFrame>
        <p:nvGraphicFramePr>
          <p:cNvPr id="8" name="Table 7"/>
          <p:cNvGraphicFramePr>
            <a:graphicFrameLocks noGrp="1"/>
          </p:cNvGraphicFramePr>
          <p:nvPr>
            <p:extLst>
              <p:ext uri="{D42A27DB-BD31-4B8C-83A1-F6EECF244321}">
                <p14:modId xmlns:p14="http://schemas.microsoft.com/office/powerpoint/2010/main" val="1795086943"/>
              </p:ext>
            </p:extLst>
          </p:nvPr>
        </p:nvGraphicFramePr>
        <p:xfrm>
          <a:off x="1064302" y="1768482"/>
          <a:ext cx="7295927" cy="4122650"/>
        </p:xfrm>
        <a:graphic>
          <a:graphicData uri="http://schemas.openxmlformats.org/drawingml/2006/table">
            <a:tbl>
              <a:tblPr firstRow="1" bandRow="1">
                <a:tableStyleId>{21E4AEA4-8DFA-4A89-87EB-49C32662AFE0}</a:tableStyleId>
              </a:tblPr>
              <a:tblGrid>
                <a:gridCol w="389744">
                  <a:extLst>
                    <a:ext uri="{9D8B030D-6E8A-4147-A177-3AD203B41FA5}">
                      <a16:colId xmlns:a16="http://schemas.microsoft.com/office/drawing/2014/main" val="931290704"/>
                    </a:ext>
                  </a:extLst>
                </a:gridCol>
                <a:gridCol w="2293495">
                  <a:extLst>
                    <a:ext uri="{9D8B030D-6E8A-4147-A177-3AD203B41FA5}">
                      <a16:colId xmlns:a16="http://schemas.microsoft.com/office/drawing/2014/main" val="1409820721"/>
                    </a:ext>
                  </a:extLst>
                </a:gridCol>
                <a:gridCol w="923841">
                  <a:extLst>
                    <a:ext uri="{9D8B030D-6E8A-4147-A177-3AD203B41FA5}">
                      <a16:colId xmlns:a16="http://schemas.microsoft.com/office/drawing/2014/main" val="175047110"/>
                    </a:ext>
                  </a:extLst>
                </a:gridCol>
                <a:gridCol w="2478926">
                  <a:extLst>
                    <a:ext uri="{9D8B030D-6E8A-4147-A177-3AD203B41FA5}">
                      <a16:colId xmlns:a16="http://schemas.microsoft.com/office/drawing/2014/main" val="1284965876"/>
                    </a:ext>
                  </a:extLst>
                </a:gridCol>
                <a:gridCol w="1209921">
                  <a:extLst>
                    <a:ext uri="{9D8B030D-6E8A-4147-A177-3AD203B41FA5}">
                      <a16:colId xmlns:a16="http://schemas.microsoft.com/office/drawing/2014/main" val="1603749881"/>
                    </a:ext>
                  </a:extLst>
                </a:gridCol>
              </a:tblGrid>
              <a:tr h="594319">
                <a:tc gridSpan="2">
                  <a:txBody>
                    <a:bodyPr/>
                    <a:lstStyle/>
                    <a:p>
                      <a:r>
                        <a:rPr lang="en-IN" sz="1400" dirty="0" smtClean="0"/>
                        <a:t>COUNTRY/TERRITORY</a:t>
                      </a:r>
                      <a:endParaRPr lang="en-IN" sz="1400" dirty="0"/>
                    </a:p>
                  </a:txBody>
                  <a:tcPr/>
                </a:tc>
                <a:tc hMerge="1">
                  <a:txBody>
                    <a:bodyPr/>
                    <a:lstStyle/>
                    <a:p>
                      <a:endParaRPr lang="en-IN"/>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  2010</a:t>
                      </a:r>
                      <a:r>
                        <a:rPr lang="en-IN" sz="1400" baseline="0" dirty="0" smtClean="0"/>
                        <a:t>             MILLION</a:t>
                      </a:r>
                      <a:endParaRPr lang="en-IN" sz="1400" dirty="0"/>
                    </a:p>
                  </a:txBody>
                  <a:tcPr/>
                </a:tc>
                <a:tc>
                  <a:txBody>
                    <a:bodyPr/>
                    <a:lstStyle/>
                    <a:p>
                      <a:r>
                        <a:rPr lang="en-IN" sz="1400" dirty="0" smtClean="0"/>
                        <a:t>COUNTRY/TERRITORY</a:t>
                      </a:r>
                      <a:endParaRPr lang="en-IN"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2030</a:t>
                      </a:r>
                      <a:r>
                        <a:rPr lang="en-IN" sz="1400" baseline="0" dirty="0" smtClean="0"/>
                        <a:t>            MILLION</a:t>
                      </a:r>
                      <a:endParaRPr lang="en-IN" sz="1400" dirty="0"/>
                    </a:p>
                  </a:txBody>
                  <a:tcPr/>
                </a:tc>
                <a:extLst>
                  <a:ext uri="{0D108BD9-81ED-4DB2-BD59-A6C34878D82A}">
                    <a16:rowId xmlns:a16="http://schemas.microsoft.com/office/drawing/2014/main" val="1855354343"/>
                  </a:ext>
                </a:extLst>
              </a:tr>
              <a:tr h="349599">
                <a:tc>
                  <a:txBody>
                    <a:bodyPr/>
                    <a:lstStyle/>
                    <a:p>
                      <a:r>
                        <a:rPr lang="en-IN" sz="1400" b="1" dirty="0" smtClean="0"/>
                        <a:t>1</a:t>
                      </a:r>
                      <a:endParaRPr lang="en-IN" sz="1400" b="1" dirty="0"/>
                    </a:p>
                  </a:txBody>
                  <a:tcPr>
                    <a:solidFill>
                      <a:schemeClr val="accent2">
                        <a:lumMod val="60000"/>
                        <a:lumOff val="40000"/>
                      </a:schemeClr>
                    </a:solidFill>
                  </a:tcPr>
                </a:tc>
                <a:tc>
                  <a:txBody>
                    <a:bodyPr/>
                    <a:lstStyle/>
                    <a:p>
                      <a:r>
                        <a:rPr lang="en-IN" sz="1400" b="1" dirty="0" smtClean="0"/>
                        <a:t>INDIA</a:t>
                      </a:r>
                      <a:endParaRPr lang="en-IN" sz="1400" b="1" dirty="0"/>
                    </a:p>
                  </a:txBody>
                  <a:tcPr>
                    <a:solidFill>
                      <a:schemeClr val="accent2">
                        <a:lumMod val="60000"/>
                        <a:lumOff val="40000"/>
                      </a:schemeClr>
                    </a:solidFill>
                  </a:tcPr>
                </a:tc>
                <a:tc>
                  <a:txBody>
                    <a:bodyPr/>
                    <a:lstStyle/>
                    <a:p>
                      <a:r>
                        <a:rPr lang="en-IN" sz="1400" b="1" dirty="0" smtClean="0"/>
                        <a:t>50.8</a:t>
                      </a:r>
                      <a:endParaRPr lang="en-IN" sz="1400" b="1" dirty="0"/>
                    </a:p>
                  </a:txBody>
                  <a:tcPr>
                    <a:solidFill>
                      <a:schemeClr val="accent2">
                        <a:lumMod val="60000"/>
                        <a:lumOff val="40000"/>
                      </a:schemeClr>
                    </a:solidFill>
                  </a:tcPr>
                </a:tc>
                <a:tc>
                  <a:txBody>
                    <a:bodyPr/>
                    <a:lstStyle/>
                    <a:p>
                      <a:r>
                        <a:rPr lang="en-IN" sz="1400" b="1" dirty="0" smtClean="0"/>
                        <a:t>INDIA</a:t>
                      </a:r>
                      <a:endParaRPr lang="en-IN" sz="1400" b="1" dirty="0"/>
                    </a:p>
                  </a:txBody>
                  <a:tcPr>
                    <a:solidFill>
                      <a:schemeClr val="accent2">
                        <a:lumMod val="60000"/>
                        <a:lumOff val="40000"/>
                      </a:schemeClr>
                    </a:solidFill>
                  </a:tcPr>
                </a:tc>
                <a:tc>
                  <a:txBody>
                    <a:bodyPr/>
                    <a:lstStyle/>
                    <a:p>
                      <a:r>
                        <a:rPr lang="en-IN" sz="1400" b="1" dirty="0" smtClean="0"/>
                        <a:t>87.0</a:t>
                      </a:r>
                      <a:endParaRPr lang="en-IN" sz="1400" b="1" dirty="0"/>
                    </a:p>
                  </a:txBody>
                  <a:tcPr>
                    <a:solidFill>
                      <a:schemeClr val="accent2">
                        <a:lumMod val="60000"/>
                        <a:lumOff val="40000"/>
                      </a:schemeClr>
                    </a:solidFill>
                  </a:tcPr>
                </a:tc>
                <a:extLst>
                  <a:ext uri="{0D108BD9-81ED-4DB2-BD59-A6C34878D82A}">
                    <a16:rowId xmlns:a16="http://schemas.microsoft.com/office/drawing/2014/main" val="1241309477"/>
                  </a:ext>
                </a:extLst>
              </a:tr>
              <a:tr h="349599">
                <a:tc>
                  <a:txBody>
                    <a:bodyPr/>
                    <a:lstStyle/>
                    <a:p>
                      <a:r>
                        <a:rPr lang="en-IN" sz="1400" b="1" dirty="0" smtClean="0"/>
                        <a:t>2</a:t>
                      </a:r>
                      <a:endParaRPr lang="en-IN" sz="1400" b="1" dirty="0"/>
                    </a:p>
                  </a:txBody>
                  <a:tcPr>
                    <a:solidFill>
                      <a:schemeClr val="accent2">
                        <a:lumMod val="60000"/>
                        <a:lumOff val="40000"/>
                      </a:schemeClr>
                    </a:solidFill>
                  </a:tcPr>
                </a:tc>
                <a:tc>
                  <a:txBody>
                    <a:bodyPr/>
                    <a:lstStyle/>
                    <a:p>
                      <a:r>
                        <a:rPr lang="en-IN" sz="1400" b="1" dirty="0" smtClean="0"/>
                        <a:t>CHINA</a:t>
                      </a:r>
                      <a:endParaRPr lang="en-IN" sz="1400" b="1" dirty="0"/>
                    </a:p>
                  </a:txBody>
                  <a:tcPr>
                    <a:solidFill>
                      <a:schemeClr val="accent2">
                        <a:lumMod val="60000"/>
                        <a:lumOff val="40000"/>
                      </a:schemeClr>
                    </a:solidFill>
                  </a:tcPr>
                </a:tc>
                <a:tc>
                  <a:txBody>
                    <a:bodyPr/>
                    <a:lstStyle/>
                    <a:p>
                      <a:r>
                        <a:rPr lang="en-IN" sz="1400" b="1" dirty="0" smtClean="0"/>
                        <a:t>43.2</a:t>
                      </a:r>
                      <a:endParaRPr lang="en-IN" sz="1400" b="1" dirty="0"/>
                    </a:p>
                  </a:txBody>
                  <a:tcPr>
                    <a:solidFill>
                      <a:schemeClr val="accent2">
                        <a:lumMod val="60000"/>
                        <a:lumOff val="40000"/>
                      </a:schemeClr>
                    </a:solidFill>
                  </a:tcPr>
                </a:tc>
                <a:tc>
                  <a:txBody>
                    <a:bodyPr/>
                    <a:lstStyle/>
                    <a:p>
                      <a:r>
                        <a:rPr lang="en-IN" sz="1400" b="1" dirty="0" smtClean="0"/>
                        <a:t>CHINA</a:t>
                      </a:r>
                      <a:endParaRPr lang="en-IN" sz="1400" b="1" dirty="0"/>
                    </a:p>
                  </a:txBody>
                  <a:tcPr>
                    <a:solidFill>
                      <a:schemeClr val="accent2">
                        <a:lumMod val="60000"/>
                        <a:lumOff val="40000"/>
                      </a:schemeClr>
                    </a:solidFill>
                  </a:tcPr>
                </a:tc>
                <a:tc>
                  <a:txBody>
                    <a:bodyPr/>
                    <a:lstStyle/>
                    <a:p>
                      <a:r>
                        <a:rPr lang="en-IN" sz="1400" b="1" dirty="0" smtClean="0"/>
                        <a:t>62.6</a:t>
                      </a:r>
                      <a:endParaRPr lang="en-IN" sz="1400" b="1" dirty="0"/>
                    </a:p>
                  </a:txBody>
                  <a:tcPr>
                    <a:solidFill>
                      <a:schemeClr val="accent2">
                        <a:lumMod val="60000"/>
                        <a:lumOff val="40000"/>
                      </a:schemeClr>
                    </a:solidFill>
                  </a:tcPr>
                </a:tc>
                <a:extLst>
                  <a:ext uri="{0D108BD9-81ED-4DB2-BD59-A6C34878D82A}">
                    <a16:rowId xmlns:a16="http://schemas.microsoft.com/office/drawing/2014/main" val="2664890889"/>
                  </a:ext>
                </a:extLst>
              </a:tr>
              <a:tr h="374653">
                <a:tc>
                  <a:txBody>
                    <a:bodyPr/>
                    <a:lstStyle/>
                    <a:p>
                      <a:r>
                        <a:rPr lang="en-IN" sz="1400" b="1" dirty="0" smtClean="0"/>
                        <a:t>3</a:t>
                      </a:r>
                      <a:endParaRPr lang="en-IN" sz="1400" b="1" dirty="0"/>
                    </a:p>
                  </a:txBody>
                  <a:tcPr>
                    <a:solidFill>
                      <a:schemeClr val="accent2">
                        <a:lumMod val="60000"/>
                        <a:lumOff val="40000"/>
                      </a:schemeClr>
                    </a:solidFill>
                  </a:tcPr>
                </a:tc>
                <a:tc>
                  <a:txBody>
                    <a:bodyPr/>
                    <a:lstStyle/>
                    <a:p>
                      <a:r>
                        <a:rPr lang="en-IN" sz="1400" b="1" dirty="0" smtClean="0"/>
                        <a:t>UNITED</a:t>
                      </a:r>
                      <a:r>
                        <a:rPr lang="en-IN" sz="1400" b="1" baseline="0" dirty="0" smtClean="0"/>
                        <a:t> STATES OF AMERICA</a:t>
                      </a:r>
                      <a:endParaRPr lang="en-IN" sz="1400" b="1" dirty="0"/>
                    </a:p>
                  </a:txBody>
                  <a:tcPr>
                    <a:solidFill>
                      <a:schemeClr val="accent2">
                        <a:lumMod val="60000"/>
                        <a:lumOff val="40000"/>
                      </a:schemeClr>
                    </a:solidFill>
                  </a:tcPr>
                </a:tc>
                <a:tc>
                  <a:txBody>
                    <a:bodyPr/>
                    <a:lstStyle/>
                    <a:p>
                      <a:r>
                        <a:rPr lang="en-IN" sz="1400" b="1" dirty="0" smtClean="0"/>
                        <a:t>26.8</a:t>
                      </a:r>
                      <a:endParaRPr lang="en-IN" sz="1400" b="1" dirty="0"/>
                    </a:p>
                  </a:txBody>
                  <a:tcPr>
                    <a:solidFill>
                      <a:schemeClr val="accent2">
                        <a:lumMod val="60000"/>
                        <a:lumOff val="40000"/>
                      </a:schemeClr>
                    </a:solidFill>
                  </a:tcPr>
                </a:tc>
                <a:tc>
                  <a:txBody>
                    <a:bodyPr/>
                    <a:lstStyle/>
                    <a:p>
                      <a:r>
                        <a:rPr lang="en-IN" sz="1400" b="1" dirty="0" smtClean="0"/>
                        <a:t>UNITED</a:t>
                      </a:r>
                      <a:r>
                        <a:rPr lang="en-IN" sz="1400" b="1" baseline="0" dirty="0" smtClean="0"/>
                        <a:t> STATES OF AMERICA</a:t>
                      </a:r>
                      <a:endParaRPr lang="en-IN" sz="1400" b="1" dirty="0"/>
                    </a:p>
                  </a:txBody>
                  <a:tcPr>
                    <a:solidFill>
                      <a:schemeClr val="accent2">
                        <a:lumMod val="60000"/>
                        <a:lumOff val="40000"/>
                      </a:schemeClr>
                    </a:solidFill>
                  </a:tcPr>
                </a:tc>
                <a:tc>
                  <a:txBody>
                    <a:bodyPr/>
                    <a:lstStyle/>
                    <a:p>
                      <a:r>
                        <a:rPr lang="en-IN" sz="1400" b="1" dirty="0" smtClean="0"/>
                        <a:t>36.8</a:t>
                      </a:r>
                      <a:endParaRPr lang="en-IN" sz="1400" b="1" dirty="0"/>
                    </a:p>
                  </a:txBody>
                  <a:tcPr>
                    <a:solidFill>
                      <a:schemeClr val="accent2">
                        <a:lumMod val="60000"/>
                        <a:lumOff val="40000"/>
                      </a:schemeClr>
                    </a:solidFill>
                  </a:tcPr>
                </a:tc>
                <a:extLst>
                  <a:ext uri="{0D108BD9-81ED-4DB2-BD59-A6C34878D82A}">
                    <a16:rowId xmlns:a16="http://schemas.microsoft.com/office/drawing/2014/main" val="778104887"/>
                  </a:ext>
                </a:extLst>
              </a:tr>
              <a:tr h="356886">
                <a:tc>
                  <a:txBody>
                    <a:bodyPr/>
                    <a:lstStyle/>
                    <a:p>
                      <a:r>
                        <a:rPr lang="en-IN" sz="1400" b="1" dirty="0" smtClean="0"/>
                        <a:t>4</a:t>
                      </a:r>
                      <a:endParaRPr lang="en-IN" sz="1400" b="1" dirty="0"/>
                    </a:p>
                  </a:txBody>
                  <a:tcPr>
                    <a:solidFill>
                      <a:schemeClr val="accent2">
                        <a:lumMod val="60000"/>
                        <a:lumOff val="40000"/>
                      </a:schemeClr>
                    </a:solidFill>
                  </a:tcPr>
                </a:tc>
                <a:tc>
                  <a:txBody>
                    <a:bodyPr/>
                    <a:lstStyle/>
                    <a:p>
                      <a:r>
                        <a:rPr lang="en-IN" sz="1400" b="1" dirty="0" smtClean="0"/>
                        <a:t>RUSSIAN FEDERATION</a:t>
                      </a:r>
                      <a:endParaRPr lang="en-IN" sz="1400" b="1" dirty="0"/>
                    </a:p>
                  </a:txBody>
                  <a:tcPr>
                    <a:solidFill>
                      <a:schemeClr val="accent2">
                        <a:lumMod val="60000"/>
                        <a:lumOff val="40000"/>
                      </a:schemeClr>
                    </a:solidFill>
                  </a:tcPr>
                </a:tc>
                <a:tc>
                  <a:txBody>
                    <a:bodyPr/>
                    <a:lstStyle/>
                    <a:p>
                      <a:r>
                        <a:rPr lang="en-IN" sz="1400" b="1" dirty="0" smtClean="0"/>
                        <a:t>9.6</a:t>
                      </a:r>
                      <a:endParaRPr lang="en-IN" sz="1400" b="1" dirty="0"/>
                    </a:p>
                  </a:txBody>
                  <a:tcPr>
                    <a:solidFill>
                      <a:schemeClr val="accent2">
                        <a:lumMod val="60000"/>
                        <a:lumOff val="40000"/>
                      </a:schemeClr>
                    </a:solidFill>
                  </a:tcPr>
                </a:tc>
                <a:tc>
                  <a:txBody>
                    <a:bodyPr/>
                    <a:lstStyle/>
                    <a:p>
                      <a:r>
                        <a:rPr lang="en-IN" sz="1400" b="1" dirty="0" smtClean="0"/>
                        <a:t>RUSSIAN FEDERATION</a:t>
                      </a:r>
                      <a:endParaRPr lang="en-IN" sz="1400" b="1" dirty="0"/>
                    </a:p>
                  </a:txBody>
                  <a:tcPr>
                    <a:solidFill>
                      <a:schemeClr val="accent2">
                        <a:lumMod val="60000"/>
                        <a:lumOff val="40000"/>
                      </a:schemeClr>
                    </a:solidFill>
                  </a:tcPr>
                </a:tc>
                <a:tc>
                  <a:txBody>
                    <a:bodyPr/>
                    <a:lstStyle/>
                    <a:p>
                      <a:r>
                        <a:rPr lang="en-IN" sz="1400" b="1" dirty="0" smtClean="0"/>
                        <a:t>13.8</a:t>
                      </a:r>
                      <a:endParaRPr lang="en-IN" sz="1400" b="1" dirty="0"/>
                    </a:p>
                  </a:txBody>
                  <a:tcPr>
                    <a:solidFill>
                      <a:schemeClr val="accent2">
                        <a:lumMod val="60000"/>
                        <a:lumOff val="40000"/>
                      </a:schemeClr>
                    </a:solidFill>
                  </a:tcPr>
                </a:tc>
                <a:extLst>
                  <a:ext uri="{0D108BD9-81ED-4DB2-BD59-A6C34878D82A}">
                    <a16:rowId xmlns:a16="http://schemas.microsoft.com/office/drawing/2014/main" val="4096619700"/>
                  </a:ext>
                </a:extLst>
              </a:tr>
              <a:tr h="349599">
                <a:tc>
                  <a:txBody>
                    <a:bodyPr/>
                    <a:lstStyle/>
                    <a:p>
                      <a:r>
                        <a:rPr lang="en-IN" sz="1400" b="1" dirty="0" smtClean="0"/>
                        <a:t>5</a:t>
                      </a:r>
                      <a:endParaRPr lang="en-IN" sz="1400" b="1" dirty="0"/>
                    </a:p>
                  </a:txBody>
                  <a:tcPr>
                    <a:solidFill>
                      <a:schemeClr val="accent2">
                        <a:lumMod val="60000"/>
                        <a:lumOff val="40000"/>
                      </a:schemeClr>
                    </a:solidFill>
                  </a:tcPr>
                </a:tc>
                <a:tc>
                  <a:txBody>
                    <a:bodyPr/>
                    <a:lstStyle/>
                    <a:p>
                      <a:r>
                        <a:rPr lang="en-IN" sz="1400" b="1" dirty="0" smtClean="0"/>
                        <a:t>BRAZIL</a:t>
                      </a:r>
                      <a:endParaRPr lang="en-IN" sz="1400" b="1" dirty="0"/>
                    </a:p>
                  </a:txBody>
                  <a:tcPr>
                    <a:solidFill>
                      <a:schemeClr val="accent2">
                        <a:lumMod val="60000"/>
                        <a:lumOff val="40000"/>
                      </a:schemeClr>
                    </a:solidFill>
                  </a:tcPr>
                </a:tc>
                <a:tc>
                  <a:txBody>
                    <a:bodyPr/>
                    <a:lstStyle/>
                    <a:p>
                      <a:r>
                        <a:rPr lang="en-IN" sz="1400" b="1" dirty="0" smtClean="0"/>
                        <a:t>7.6</a:t>
                      </a:r>
                      <a:endParaRPr lang="en-IN" sz="1400" b="1" dirty="0"/>
                    </a:p>
                  </a:txBody>
                  <a:tcPr>
                    <a:solidFill>
                      <a:schemeClr val="accent2">
                        <a:lumMod val="60000"/>
                        <a:lumOff val="40000"/>
                      </a:schemeClr>
                    </a:solidFill>
                  </a:tcPr>
                </a:tc>
                <a:tc>
                  <a:txBody>
                    <a:bodyPr/>
                    <a:lstStyle/>
                    <a:p>
                      <a:r>
                        <a:rPr lang="en-IN" sz="1400" b="1" dirty="0" smtClean="0"/>
                        <a:t>BRAZIL</a:t>
                      </a:r>
                      <a:endParaRPr lang="en-IN" sz="1400" b="1" dirty="0"/>
                    </a:p>
                  </a:txBody>
                  <a:tcPr>
                    <a:solidFill>
                      <a:schemeClr val="accent2">
                        <a:lumMod val="60000"/>
                        <a:lumOff val="40000"/>
                      </a:schemeClr>
                    </a:solidFill>
                  </a:tcPr>
                </a:tc>
                <a:tc>
                  <a:txBody>
                    <a:bodyPr/>
                    <a:lstStyle/>
                    <a:p>
                      <a:r>
                        <a:rPr lang="en-IN" sz="1400" b="1" dirty="0" smtClean="0"/>
                        <a:t>12.7</a:t>
                      </a:r>
                      <a:endParaRPr lang="en-IN" sz="1400" b="1" dirty="0"/>
                    </a:p>
                  </a:txBody>
                  <a:tcPr>
                    <a:solidFill>
                      <a:schemeClr val="accent2">
                        <a:lumMod val="60000"/>
                        <a:lumOff val="40000"/>
                      </a:schemeClr>
                    </a:solidFill>
                  </a:tcPr>
                </a:tc>
                <a:extLst>
                  <a:ext uri="{0D108BD9-81ED-4DB2-BD59-A6C34878D82A}">
                    <a16:rowId xmlns:a16="http://schemas.microsoft.com/office/drawing/2014/main" val="3490797922"/>
                  </a:ext>
                </a:extLst>
              </a:tr>
              <a:tr h="349599">
                <a:tc>
                  <a:txBody>
                    <a:bodyPr/>
                    <a:lstStyle/>
                    <a:p>
                      <a:r>
                        <a:rPr lang="en-IN" sz="1400" b="1" dirty="0" smtClean="0"/>
                        <a:t>6</a:t>
                      </a:r>
                      <a:endParaRPr lang="en-IN" sz="1400" b="1" dirty="0"/>
                    </a:p>
                  </a:txBody>
                  <a:tcPr>
                    <a:solidFill>
                      <a:schemeClr val="accent2">
                        <a:lumMod val="60000"/>
                        <a:lumOff val="40000"/>
                      </a:schemeClr>
                    </a:solidFill>
                  </a:tcPr>
                </a:tc>
                <a:tc>
                  <a:txBody>
                    <a:bodyPr/>
                    <a:lstStyle/>
                    <a:p>
                      <a:r>
                        <a:rPr lang="en-IN" sz="1400" b="1" dirty="0" smtClean="0"/>
                        <a:t>GERMANY</a:t>
                      </a:r>
                      <a:endParaRPr lang="en-IN" sz="1400" b="1" dirty="0"/>
                    </a:p>
                  </a:txBody>
                  <a:tcPr>
                    <a:solidFill>
                      <a:schemeClr val="accent2">
                        <a:lumMod val="60000"/>
                        <a:lumOff val="40000"/>
                      </a:schemeClr>
                    </a:solidFill>
                  </a:tcPr>
                </a:tc>
                <a:tc>
                  <a:txBody>
                    <a:bodyPr/>
                    <a:lstStyle/>
                    <a:p>
                      <a:r>
                        <a:rPr lang="en-IN" sz="1400" b="1" dirty="0" smtClean="0"/>
                        <a:t>7.5</a:t>
                      </a:r>
                      <a:endParaRPr lang="en-IN" sz="1400" b="1" dirty="0"/>
                    </a:p>
                  </a:txBody>
                  <a:tcPr>
                    <a:solidFill>
                      <a:schemeClr val="accent2">
                        <a:lumMod val="60000"/>
                        <a:lumOff val="40000"/>
                      </a:schemeClr>
                    </a:solidFill>
                  </a:tcPr>
                </a:tc>
                <a:tc>
                  <a:txBody>
                    <a:bodyPr/>
                    <a:lstStyle/>
                    <a:p>
                      <a:r>
                        <a:rPr lang="en-IN" sz="1400" b="1" dirty="0" smtClean="0"/>
                        <a:t>GERMANY</a:t>
                      </a:r>
                      <a:endParaRPr lang="en-IN" sz="1400" b="1" dirty="0"/>
                    </a:p>
                  </a:txBody>
                  <a:tcPr>
                    <a:solidFill>
                      <a:schemeClr val="accent2">
                        <a:lumMod val="60000"/>
                        <a:lumOff val="40000"/>
                      </a:schemeClr>
                    </a:solidFill>
                  </a:tcPr>
                </a:tc>
                <a:tc>
                  <a:txBody>
                    <a:bodyPr/>
                    <a:lstStyle/>
                    <a:p>
                      <a:r>
                        <a:rPr lang="en-IN" sz="1400" b="1" dirty="0" smtClean="0"/>
                        <a:t>12.0</a:t>
                      </a:r>
                      <a:endParaRPr lang="en-IN" sz="1400" b="1" dirty="0"/>
                    </a:p>
                  </a:txBody>
                  <a:tcPr>
                    <a:solidFill>
                      <a:schemeClr val="accent2">
                        <a:lumMod val="60000"/>
                        <a:lumOff val="40000"/>
                      </a:schemeClr>
                    </a:solidFill>
                  </a:tcPr>
                </a:tc>
                <a:extLst>
                  <a:ext uri="{0D108BD9-81ED-4DB2-BD59-A6C34878D82A}">
                    <a16:rowId xmlns:a16="http://schemas.microsoft.com/office/drawing/2014/main" val="1507537328"/>
                  </a:ext>
                </a:extLst>
              </a:tr>
              <a:tr h="349599">
                <a:tc>
                  <a:txBody>
                    <a:bodyPr/>
                    <a:lstStyle/>
                    <a:p>
                      <a:r>
                        <a:rPr lang="en-IN" sz="1400" b="1" dirty="0" smtClean="0"/>
                        <a:t>7</a:t>
                      </a:r>
                      <a:endParaRPr lang="en-IN" sz="1400" b="1" dirty="0"/>
                    </a:p>
                  </a:txBody>
                  <a:tcPr>
                    <a:solidFill>
                      <a:schemeClr val="accent2">
                        <a:lumMod val="60000"/>
                        <a:lumOff val="40000"/>
                      </a:schemeClr>
                    </a:solidFill>
                  </a:tcPr>
                </a:tc>
                <a:tc>
                  <a:txBody>
                    <a:bodyPr/>
                    <a:lstStyle/>
                    <a:p>
                      <a:r>
                        <a:rPr lang="en-IN" sz="1400" b="1" dirty="0" smtClean="0"/>
                        <a:t>PAKISTAN</a:t>
                      </a:r>
                      <a:endParaRPr lang="en-IN" sz="1400" b="1" dirty="0"/>
                    </a:p>
                  </a:txBody>
                  <a:tcPr>
                    <a:solidFill>
                      <a:schemeClr val="accent2">
                        <a:lumMod val="60000"/>
                        <a:lumOff val="40000"/>
                      </a:schemeClr>
                    </a:solidFill>
                  </a:tcPr>
                </a:tc>
                <a:tc>
                  <a:txBody>
                    <a:bodyPr/>
                    <a:lstStyle/>
                    <a:p>
                      <a:r>
                        <a:rPr lang="en-IN" sz="1400" b="1" dirty="0" smtClean="0"/>
                        <a:t>7.1</a:t>
                      </a:r>
                      <a:endParaRPr lang="en-IN" sz="1400" b="1" dirty="0"/>
                    </a:p>
                  </a:txBody>
                  <a:tcPr>
                    <a:solidFill>
                      <a:schemeClr val="accent2">
                        <a:lumMod val="60000"/>
                        <a:lumOff val="40000"/>
                      </a:schemeClr>
                    </a:solidFill>
                  </a:tcPr>
                </a:tc>
                <a:tc>
                  <a:txBody>
                    <a:bodyPr/>
                    <a:lstStyle/>
                    <a:p>
                      <a:r>
                        <a:rPr lang="en-IN" sz="1400" b="1" dirty="0" smtClean="0"/>
                        <a:t>PAKISTAN</a:t>
                      </a:r>
                      <a:endParaRPr lang="en-IN" sz="1400" b="1" dirty="0"/>
                    </a:p>
                  </a:txBody>
                  <a:tcPr>
                    <a:solidFill>
                      <a:schemeClr val="accent2">
                        <a:lumMod val="60000"/>
                        <a:lumOff val="40000"/>
                      </a:schemeClr>
                    </a:solidFill>
                  </a:tcPr>
                </a:tc>
                <a:tc>
                  <a:txBody>
                    <a:bodyPr/>
                    <a:lstStyle/>
                    <a:p>
                      <a:r>
                        <a:rPr lang="en-IN" sz="1400" b="1" dirty="0" smtClean="0"/>
                        <a:t>11.9</a:t>
                      </a:r>
                      <a:endParaRPr lang="en-IN" sz="1400" b="1" dirty="0"/>
                    </a:p>
                  </a:txBody>
                  <a:tcPr>
                    <a:solidFill>
                      <a:schemeClr val="accent2">
                        <a:lumMod val="60000"/>
                        <a:lumOff val="40000"/>
                      </a:schemeClr>
                    </a:solidFill>
                  </a:tcPr>
                </a:tc>
                <a:extLst>
                  <a:ext uri="{0D108BD9-81ED-4DB2-BD59-A6C34878D82A}">
                    <a16:rowId xmlns:a16="http://schemas.microsoft.com/office/drawing/2014/main" val="2614646218"/>
                  </a:ext>
                </a:extLst>
              </a:tr>
              <a:tr h="349599">
                <a:tc>
                  <a:txBody>
                    <a:bodyPr/>
                    <a:lstStyle/>
                    <a:p>
                      <a:r>
                        <a:rPr lang="en-IN" sz="1400" b="1" dirty="0" smtClean="0"/>
                        <a:t>8</a:t>
                      </a:r>
                      <a:endParaRPr lang="en-IN" sz="1400" b="1" dirty="0"/>
                    </a:p>
                  </a:txBody>
                  <a:tcPr>
                    <a:solidFill>
                      <a:schemeClr val="accent2">
                        <a:lumMod val="60000"/>
                        <a:lumOff val="40000"/>
                      </a:schemeClr>
                    </a:solidFill>
                  </a:tcPr>
                </a:tc>
                <a:tc>
                  <a:txBody>
                    <a:bodyPr/>
                    <a:lstStyle/>
                    <a:p>
                      <a:r>
                        <a:rPr lang="en-IN" sz="1400" b="1" dirty="0" smtClean="0"/>
                        <a:t>JAPAN</a:t>
                      </a:r>
                      <a:endParaRPr lang="en-IN" sz="1400" b="1" dirty="0"/>
                    </a:p>
                  </a:txBody>
                  <a:tcPr>
                    <a:solidFill>
                      <a:schemeClr val="accent2">
                        <a:lumMod val="60000"/>
                        <a:lumOff val="40000"/>
                      </a:schemeClr>
                    </a:solidFill>
                  </a:tcPr>
                </a:tc>
                <a:tc>
                  <a:txBody>
                    <a:bodyPr/>
                    <a:lstStyle/>
                    <a:p>
                      <a:r>
                        <a:rPr lang="en-IN" sz="1400" b="1" dirty="0" smtClean="0"/>
                        <a:t>7.1</a:t>
                      </a:r>
                      <a:endParaRPr lang="en-IN" sz="1400" b="1" dirty="0"/>
                    </a:p>
                  </a:txBody>
                  <a:tcPr>
                    <a:solidFill>
                      <a:schemeClr val="accent2">
                        <a:lumMod val="60000"/>
                        <a:lumOff val="40000"/>
                      </a:schemeClr>
                    </a:solidFill>
                  </a:tcPr>
                </a:tc>
                <a:tc>
                  <a:txBody>
                    <a:bodyPr/>
                    <a:lstStyle/>
                    <a:p>
                      <a:r>
                        <a:rPr lang="en-IN" sz="1400" b="1" dirty="0" smtClean="0"/>
                        <a:t>JAPAN</a:t>
                      </a:r>
                      <a:endParaRPr lang="en-IN" sz="1400" b="1" dirty="0"/>
                    </a:p>
                  </a:txBody>
                  <a:tcPr>
                    <a:solidFill>
                      <a:schemeClr val="accent2">
                        <a:lumMod val="60000"/>
                        <a:lumOff val="40000"/>
                      </a:schemeClr>
                    </a:solidFill>
                  </a:tcPr>
                </a:tc>
                <a:tc>
                  <a:txBody>
                    <a:bodyPr/>
                    <a:lstStyle/>
                    <a:p>
                      <a:r>
                        <a:rPr lang="en-IN" sz="1400" b="1" dirty="0" smtClean="0"/>
                        <a:t>10.4</a:t>
                      </a:r>
                      <a:endParaRPr lang="en-IN" sz="1400" b="1" dirty="0"/>
                    </a:p>
                  </a:txBody>
                  <a:tcPr>
                    <a:solidFill>
                      <a:schemeClr val="accent2">
                        <a:lumMod val="60000"/>
                        <a:lumOff val="40000"/>
                      </a:schemeClr>
                    </a:solidFill>
                  </a:tcPr>
                </a:tc>
                <a:extLst>
                  <a:ext uri="{0D108BD9-81ED-4DB2-BD59-A6C34878D82A}">
                    <a16:rowId xmlns:a16="http://schemas.microsoft.com/office/drawing/2014/main" val="3387358786"/>
                  </a:ext>
                </a:extLst>
              </a:tr>
              <a:tr h="349599">
                <a:tc>
                  <a:txBody>
                    <a:bodyPr/>
                    <a:lstStyle/>
                    <a:p>
                      <a:r>
                        <a:rPr lang="en-IN" sz="1400" b="1" dirty="0" smtClean="0"/>
                        <a:t>9</a:t>
                      </a:r>
                      <a:endParaRPr lang="en-IN" sz="1400" b="1" dirty="0"/>
                    </a:p>
                  </a:txBody>
                  <a:tcPr>
                    <a:solidFill>
                      <a:schemeClr val="accent2">
                        <a:lumMod val="60000"/>
                        <a:lumOff val="40000"/>
                      </a:schemeClr>
                    </a:solidFill>
                  </a:tcPr>
                </a:tc>
                <a:tc>
                  <a:txBody>
                    <a:bodyPr/>
                    <a:lstStyle/>
                    <a:p>
                      <a:r>
                        <a:rPr lang="en-IN" sz="1400" b="1" dirty="0" smtClean="0"/>
                        <a:t>INDONASIA</a:t>
                      </a:r>
                      <a:endParaRPr lang="en-IN" sz="1400" b="1" dirty="0"/>
                    </a:p>
                  </a:txBody>
                  <a:tcPr>
                    <a:solidFill>
                      <a:schemeClr val="accent2">
                        <a:lumMod val="60000"/>
                        <a:lumOff val="40000"/>
                      </a:schemeClr>
                    </a:solidFill>
                  </a:tcPr>
                </a:tc>
                <a:tc>
                  <a:txBody>
                    <a:bodyPr/>
                    <a:lstStyle/>
                    <a:p>
                      <a:r>
                        <a:rPr lang="en-IN" sz="1400" b="1" dirty="0" smtClean="0"/>
                        <a:t>7.0</a:t>
                      </a:r>
                      <a:endParaRPr lang="en-IN" sz="1400" b="1" dirty="0"/>
                    </a:p>
                  </a:txBody>
                  <a:tcPr>
                    <a:solidFill>
                      <a:schemeClr val="accent2">
                        <a:lumMod val="60000"/>
                        <a:lumOff val="40000"/>
                      </a:schemeClr>
                    </a:solidFill>
                  </a:tcPr>
                </a:tc>
                <a:tc>
                  <a:txBody>
                    <a:bodyPr/>
                    <a:lstStyle/>
                    <a:p>
                      <a:r>
                        <a:rPr lang="en-IN" sz="1400" b="1" dirty="0" smtClean="0"/>
                        <a:t>INDONASIA</a:t>
                      </a:r>
                      <a:endParaRPr lang="en-IN" sz="1400" b="1" dirty="0"/>
                    </a:p>
                  </a:txBody>
                  <a:tcPr>
                    <a:solidFill>
                      <a:schemeClr val="accent2">
                        <a:lumMod val="60000"/>
                        <a:lumOff val="40000"/>
                      </a:schemeClr>
                    </a:solidFill>
                  </a:tcPr>
                </a:tc>
                <a:tc>
                  <a:txBody>
                    <a:bodyPr/>
                    <a:lstStyle/>
                    <a:p>
                      <a:r>
                        <a:rPr lang="en-IN" sz="1400" b="1" dirty="0" smtClean="0"/>
                        <a:t>10.3</a:t>
                      </a:r>
                      <a:endParaRPr lang="en-IN" sz="1400" b="1" dirty="0"/>
                    </a:p>
                  </a:txBody>
                  <a:tcPr>
                    <a:solidFill>
                      <a:schemeClr val="accent2">
                        <a:lumMod val="60000"/>
                        <a:lumOff val="40000"/>
                      </a:schemeClr>
                    </a:solidFill>
                  </a:tcPr>
                </a:tc>
                <a:extLst>
                  <a:ext uri="{0D108BD9-81ED-4DB2-BD59-A6C34878D82A}">
                    <a16:rowId xmlns:a16="http://schemas.microsoft.com/office/drawing/2014/main" val="919712297"/>
                  </a:ext>
                </a:extLst>
              </a:tr>
              <a:tr h="349599">
                <a:tc>
                  <a:txBody>
                    <a:bodyPr/>
                    <a:lstStyle/>
                    <a:p>
                      <a:r>
                        <a:rPr lang="en-IN" sz="1400" b="1" dirty="0" smtClean="0"/>
                        <a:t>10</a:t>
                      </a:r>
                      <a:endParaRPr lang="en-IN" sz="1400" b="1" dirty="0"/>
                    </a:p>
                  </a:txBody>
                  <a:tcPr>
                    <a:solidFill>
                      <a:schemeClr val="accent2">
                        <a:lumMod val="60000"/>
                        <a:lumOff val="40000"/>
                      </a:schemeClr>
                    </a:solidFill>
                  </a:tcPr>
                </a:tc>
                <a:tc>
                  <a:txBody>
                    <a:bodyPr/>
                    <a:lstStyle/>
                    <a:p>
                      <a:r>
                        <a:rPr lang="en-IN" sz="1400" b="1" dirty="0" smtClean="0"/>
                        <a:t>MEXICO</a:t>
                      </a:r>
                      <a:endParaRPr lang="en-IN" sz="1400" b="1" dirty="0"/>
                    </a:p>
                  </a:txBody>
                  <a:tcPr>
                    <a:solidFill>
                      <a:schemeClr val="accent2">
                        <a:lumMod val="60000"/>
                        <a:lumOff val="40000"/>
                      </a:schemeClr>
                    </a:solidFill>
                  </a:tcPr>
                </a:tc>
                <a:tc>
                  <a:txBody>
                    <a:bodyPr/>
                    <a:lstStyle/>
                    <a:p>
                      <a:r>
                        <a:rPr lang="en-IN" sz="1400" b="1" dirty="0" smtClean="0"/>
                        <a:t>6.8</a:t>
                      </a:r>
                      <a:endParaRPr lang="en-IN" sz="1400" b="1" dirty="0"/>
                    </a:p>
                  </a:txBody>
                  <a:tcPr>
                    <a:solidFill>
                      <a:schemeClr val="accent2">
                        <a:lumMod val="60000"/>
                        <a:lumOff val="40000"/>
                      </a:schemeClr>
                    </a:solidFill>
                  </a:tcPr>
                </a:tc>
                <a:tc>
                  <a:txBody>
                    <a:bodyPr/>
                    <a:lstStyle/>
                    <a:p>
                      <a:r>
                        <a:rPr lang="en-IN" sz="1400" b="1" dirty="0" smtClean="0"/>
                        <a:t>MEXICO</a:t>
                      </a:r>
                      <a:endParaRPr lang="en-IN" sz="1400" b="1" dirty="0"/>
                    </a:p>
                  </a:txBody>
                  <a:tcPr>
                    <a:solidFill>
                      <a:schemeClr val="accent2">
                        <a:lumMod val="60000"/>
                        <a:lumOff val="40000"/>
                      </a:schemeClr>
                    </a:solidFill>
                  </a:tcPr>
                </a:tc>
                <a:tc>
                  <a:txBody>
                    <a:bodyPr/>
                    <a:lstStyle/>
                    <a:p>
                      <a:r>
                        <a:rPr lang="en-IN" sz="1400" b="1" dirty="0" smtClean="0"/>
                        <a:t>8.6</a:t>
                      </a:r>
                      <a:endParaRPr lang="en-IN" sz="1400" b="1" dirty="0"/>
                    </a:p>
                  </a:txBody>
                  <a:tcPr>
                    <a:solidFill>
                      <a:schemeClr val="accent2">
                        <a:lumMod val="60000"/>
                        <a:lumOff val="40000"/>
                      </a:schemeClr>
                    </a:solidFill>
                  </a:tcPr>
                </a:tc>
                <a:extLst>
                  <a:ext uri="{0D108BD9-81ED-4DB2-BD59-A6C34878D82A}">
                    <a16:rowId xmlns:a16="http://schemas.microsoft.com/office/drawing/2014/main" val="3617176722"/>
                  </a:ext>
                </a:extLst>
              </a:tr>
            </a:tbl>
          </a:graphicData>
        </a:graphic>
      </p:graphicFrame>
      <p:pic>
        <p:nvPicPr>
          <p:cNvPr id="9" name="Picture 8"/>
          <p:cNvPicPr>
            <a:picLocks noChangeAspect="1"/>
          </p:cNvPicPr>
          <p:nvPr/>
        </p:nvPicPr>
        <p:blipFill rotWithShape="1">
          <a:blip r:embed="rId5"/>
          <a:srcRect r="28879" b="3510"/>
          <a:stretch/>
        </p:blipFill>
        <p:spPr>
          <a:xfrm>
            <a:off x="6688280" y="504149"/>
            <a:ext cx="1208811" cy="494136"/>
          </a:xfrm>
          <a:prstGeom prst="rect">
            <a:avLst/>
          </a:prstGeom>
        </p:spPr>
      </p:pic>
    </p:spTree>
    <p:extLst>
      <p:ext uri="{BB962C8B-B14F-4D97-AF65-F5344CB8AC3E}">
        <p14:creationId xmlns:p14="http://schemas.microsoft.com/office/powerpoint/2010/main" val="7755565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309" y="353032"/>
            <a:ext cx="8563430" cy="994172"/>
          </a:xfrm>
        </p:spPr>
        <p:txBody>
          <a:bodyPr>
            <a:noAutofit/>
          </a:bodyPr>
          <a:lstStyle/>
          <a:p>
            <a:r>
              <a:rPr lang="en-IN" sz="3000" dirty="0"/>
              <a:t>INTERNATIONAL DIABETES FEDERATION </a:t>
            </a:r>
            <a:r>
              <a:rPr lang="en-IN" sz="3000" dirty="0" smtClean="0"/>
              <a:t/>
            </a:r>
            <a:br>
              <a:rPr lang="en-IN" sz="3000" dirty="0" smtClean="0"/>
            </a:br>
            <a:r>
              <a:rPr lang="en-US" sz="3000" dirty="0" smtClean="0"/>
              <a:t> REGIONS AND </a:t>
            </a:r>
            <a:r>
              <a:rPr lang="en-US" sz="3000" dirty="0"/>
              <a:t>GLOBAL </a:t>
            </a:r>
            <a:r>
              <a:rPr lang="en-US" sz="3000" dirty="0" smtClean="0"/>
              <a:t>PROJECTIONS</a:t>
            </a:r>
            <a:endParaRPr lang="en-IN" sz="3000" dirty="0"/>
          </a:p>
        </p:txBody>
      </p:sp>
      <p:pic>
        <p:nvPicPr>
          <p:cNvPr id="4" name="Content Placeholder 3"/>
          <p:cNvPicPr>
            <a:picLocks noGrp="1" noChangeAspect="1"/>
          </p:cNvPicPr>
          <p:nvPr>
            <p:ph idx="1"/>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37408" t="9001" r="32550" b="20866"/>
          <a:stretch/>
        </p:blipFill>
        <p:spPr>
          <a:xfrm rot="5400000">
            <a:off x="3081654" y="666753"/>
            <a:ext cx="3906274" cy="6621844"/>
          </a:xfrm>
          <a:prstGeom prst="rect">
            <a:avLst/>
          </a:prstGeom>
          <a:ln w="190500" cap="sq">
            <a:solidFill>
              <a:srgbClr val="C0000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Picture 4"/>
          <p:cNvPicPr>
            <a:picLocks noChangeAspect="1"/>
          </p:cNvPicPr>
          <p:nvPr/>
        </p:nvPicPr>
        <p:blipFill>
          <a:blip r:embed="rId5"/>
          <a:stretch>
            <a:fillRect/>
          </a:stretch>
        </p:blipFill>
        <p:spPr>
          <a:xfrm>
            <a:off x="6470094" y="462838"/>
            <a:ext cx="1614056" cy="512108"/>
          </a:xfrm>
          <a:prstGeom prst="rect">
            <a:avLst/>
          </a:prstGeom>
        </p:spPr>
      </p:pic>
      <p:sp>
        <p:nvSpPr>
          <p:cNvPr id="6" name="TextBox 5"/>
          <p:cNvSpPr txBox="1"/>
          <p:nvPr/>
        </p:nvSpPr>
        <p:spPr>
          <a:xfrm flipH="1">
            <a:off x="1657321" y="1480422"/>
            <a:ext cx="6754939" cy="369332"/>
          </a:xfrm>
          <a:prstGeom prst="rect">
            <a:avLst/>
          </a:prstGeom>
          <a:noFill/>
        </p:spPr>
        <p:txBody>
          <a:bodyPr wrap="square" rtlCol="0">
            <a:spAutoFit/>
          </a:bodyPr>
          <a:lstStyle/>
          <a:p>
            <a:r>
              <a:rPr lang="en-IN" dirty="0" smtClean="0">
                <a:solidFill>
                  <a:srgbClr val="FF0000"/>
                </a:solidFill>
                <a:latin typeface="+mj-lt"/>
              </a:rPr>
              <a:t>Number of people </a:t>
            </a:r>
            <a:r>
              <a:rPr lang="en-US" dirty="0" smtClean="0">
                <a:solidFill>
                  <a:srgbClr val="FF0000"/>
                </a:solidFill>
                <a:latin typeface="+mj-lt"/>
              </a:rPr>
              <a:t>(20 -79 yrs. age) </a:t>
            </a:r>
            <a:r>
              <a:rPr lang="en-IN" dirty="0" smtClean="0">
                <a:solidFill>
                  <a:srgbClr val="FF0000"/>
                </a:solidFill>
                <a:latin typeface="+mj-lt"/>
              </a:rPr>
              <a:t>with </a:t>
            </a:r>
            <a:r>
              <a:rPr lang="en-US" dirty="0" smtClean="0">
                <a:solidFill>
                  <a:srgbClr val="FF0000"/>
                </a:solidFill>
                <a:latin typeface="+mj-lt"/>
              </a:rPr>
              <a:t>diabetes 2010-2030</a:t>
            </a:r>
            <a:r>
              <a:rPr lang="en-IN" dirty="0" smtClean="0">
                <a:solidFill>
                  <a:srgbClr val="FF0000"/>
                </a:solidFill>
                <a:latin typeface="+mj-lt"/>
              </a:rPr>
              <a:t> </a:t>
            </a:r>
            <a:endParaRPr lang="en-IN" dirty="0">
              <a:solidFill>
                <a:srgbClr val="FF0000"/>
              </a:solidFill>
              <a:latin typeface="+mj-lt"/>
            </a:endParaRPr>
          </a:p>
        </p:txBody>
      </p:sp>
    </p:spTree>
    <p:extLst>
      <p:ext uri="{BB962C8B-B14F-4D97-AF65-F5344CB8AC3E}">
        <p14:creationId xmlns:p14="http://schemas.microsoft.com/office/powerpoint/2010/main" val="13927219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0" y="-254832"/>
            <a:ext cx="9143999" cy="6858000"/>
          </a:xfrm>
          <a:prstGeom prst="rect">
            <a:avLst/>
          </a:prstGeom>
        </p:spPr>
      </p:pic>
      <p:sp>
        <p:nvSpPr>
          <p:cNvPr id="4" name="Title 1"/>
          <p:cNvSpPr txBox="1">
            <a:spLocks/>
          </p:cNvSpPr>
          <p:nvPr/>
        </p:nvSpPr>
        <p:spPr>
          <a:xfrm>
            <a:off x="335625" y="112245"/>
            <a:ext cx="7353648" cy="1087420"/>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defRPr/>
            </a:pPr>
            <a:endParaRPr lang="en-US" sz="3000" b="1" dirty="0" smtClean="0">
              <a:solidFill>
                <a:srgbClr val="C00000"/>
              </a:solidFill>
            </a:endParaRPr>
          </a:p>
          <a:p>
            <a:pPr algn="just">
              <a:defRPr/>
            </a:pPr>
            <a:r>
              <a:rPr lang="en-US" sz="3000" b="1" dirty="0" smtClean="0">
                <a:solidFill>
                  <a:srgbClr val="C00000"/>
                </a:solidFill>
              </a:rPr>
              <a:t>BGR 34- AN </a:t>
            </a:r>
            <a:r>
              <a:rPr lang="en-US" sz="3000" b="1" dirty="0">
                <a:solidFill>
                  <a:srgbClr val="C00000"/>
                </a:solidFill>
              </a:rPr>
              <a:t>APPROACH </a:t>
            </a:r>
            <a:r>
              <a:rPr lang="en-US" sz="3000" b="1" dirty="0" smtClean="0">
                <a:solidFill>
                  <a:srgbClr val="C00000"/>
                </a:solidFill>
              </a:rPr>
              <a:t>FOR TYPE 2 DIABETES BY </a:t>
            </a:r>
            <a:r>
              <a:rPr lang="en-US" sz="3000" b="1" dirty="0">
                <a:solidFill>
                  <a:srgbClr val="C00000"/>
                </a:solidFill>
              </a:rPr>
              <a:t>INFUSION OF ANCIENT HERBAL KNOWLEDGE AND MODERN MOLECULAR BIOLOGY</a:t>
            </a:r>
            <a:endParaRPr lang="en-IN" sz="3000" b="1" dirty="0">
              <a:solidFill>
                <a:srgbClr val="C00000"/>
              </a:solidFill>
            </a:endParaRPr>
          </a:p>
        </p:txBody>
      </p:sp>
      <p:pic>
        <p:nvPicPr>
          <p:cNvPr id="5" name="Content Placeholder 4"/>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210384" y="2184012"/>
            <a:ext cx="5509071" cy="3335851"/>
          </a:xfrm>
          <a:prstGeom prst="rect">
            <a:avLst/>
          </a:prstGeom>
          <a:ln w="228600" cap="sq" cmpd="thickThin">
            <a:solidFill>
              <a:srgbClr val="C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8832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60850" t="23604" r="4379" b="29487"/>
          <a:stretch/>
        </p:blipFill>
        <p:spPr>
          <a:xfrm>
            <a:off x="690563" y="2208560"/>
            <a:ext cx="2892086" cy="3459162"/>
          </a:xfrm>
          <a:prstGeom prst="rect">
            <a:avLst/>
          </a:prstGeom>
        </p:spPr>
      </p:pic>
      <p:sp>
        <p:nvSpPr>
          <p:cNvPr id="2" name="TextBox 1"/>
          <p:cNvSpPr txBox="1"/>
          <p:nvPr/>
        </p:nvSpPr>
        <p:spPr>
          <a:xfrm flipH="1">
            <a:off x="1398720" y="1728501"/>
            <a:ext cx="1734224" cy="461665"/>
          </a:xfrm>
          <a:prstGeom prst="rect">
            <a:avLst/>
          </a:prstGeom>
          <a:noFill/>
        </p:spPr>
        <p:txBody>
          <a:bodyPr wrap="square" rtlCol="0">
            <a:spAutoFit/>
          </a:bodyPr>
          <a:lstStyle/>
          <a:p>
            <a:r>
              <a:rPr lang="en-IN" sz="2400" b="1" dirty="0">
                <a:solidFill>
                  <a:srgbClr val="C00000"/>
                </a:solidFill>
              </a:rPr>
              <a:t>CSIR-INDIA    </a:t>
            </a:r>
          </a:p>
        </p:txBody>
      </p:sp>
      <p:sp>
        <p:nvSpPr>
          <p:cNvPr id="3" name="TextBox 2"/>
          <p:cNvSpPr txBox="1"/>
          <p:nvPr/>
        </p:nvSpPr>
        <p:spPr>
          <a:xfrm>
            <a:off x="2487505" y="354875"/>
            <a:ext cx="4000262" cy="553998"/>
          </a:xfrm>
          <a:prstGeom prst="rect">
            <a:avLst/>
          </a:prstGeom>
          <a:noFill/>
        </p:spPr>
        <p:txBody>
          <a:bodyPr wrap="none" rtlCol="0">
            <a:spAutoFit/>
          </a:bodyPr>
          <a:lstStyle/>
          <a:p>
            <a:pPr algn="ctr"/>
            <a:r>
              <a:rPr lang="en-IN" sz="3000" b="1" dirty="0">
                <a:solidFill>
                  <a:srgbClr val="C00000"/>
                </a:solidFill>
                <a:latin typeface="+mj-lt"/>
              </a:rPr>
              <a:t>TECHNOLOGY TRANSFER</a:t>
            </a:r>
          </a:p>
        </p:txBody>
      </p:sp>
      <p:sp>
        <p:nvSpPr>
          <p:cNvPr id="7" name="TextBox 6"/>
          <p:cNvSpPr txBox="1"/>
          <p:nvPr/>
        </p:nvSpPr>
        <p:spPr>
          <a:xfrm flipH="1">
            <a:off x="5616215" y="1746895"/>
            <a:ext cx="2895600" cy="461665"/>
          </a:xfrm>
          <a:prstGeom prst="rect">
            <a:avLst/>
          </a:prstGeom>
          <a:noFill/>
        </p:spPr>
        <p:txBody>
          <a:bodyPr wrap="square" rtlCol="0">
            <a:spAutoFit/>
          </a:bodyPr>
          <a:lstStyle/>
          <a:p>
            <a:r>
              <a:rPr lang="en-IN" sz="2400" b="1" dirty="0" smtClean="0">
                <a:solidFill>
                  <a:srgbClr val="C00000"/>
                </a:solidFill>
              </a:rPr>
              <a:t>AIMIL-INDIA    </a:t>
            </a:r>
            <a:endParaRPr lang="en-IN" sz="2400" b="1" dirty="0">
              <a:solidFill>
                <a:srgbClr val="C00000"/>
              </a:solidFill>
            </a:endParaRPr>
          </a:p>
        </p:txBody>
      </p:sp>
      <p:pic>
        <p:nvPicPr>
          <p:cNvPr id="8" name="Picture 7"/>
          <p:cNvPicPr/>
          <p:nvPr/>
        </p:nvPicPr>
        <p:blipFill rotWithShape="1">
          <a:blip r:embed="rId4"/>
          <a:srcRect l="4763" t="10670" r="27493" b="27406"/>
          <a:stretch/>
        </p:blipFill>
        <p:spPr bwMode="auto">
          <a:xfrm>
            <a:off x="4077326" y="2444192"/>
            <a:ext cx="4452078" cy="2997238"/>
          </a:xfrm>
          <a:prstGeom prst="rect">
            <a:avLst/>
          </a:prstGeom>
          <a:ln w="228600" cap="sq" cmpd="thickThin">
            <a:solidFill>
              <a:srgbClr val="C00000"/>
            </a:solidFill>
            <a:prstDash val="solid"/>
            <a:miter lim="800000"/>
          </a:ln>
          <a:effectLst>
            <a:innerShdw blurRad="76200">
              <a:srgbClr val="000000"/>
            </a:inn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42214462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email">
            <a:extLst/>
          </a:blip>
          <a:srcRect/>
          <a:stretch/>
        </p:blipFill>
        <p:spPr>
          <a:xfrm>
            <a:off x="1492640" y="1788683"/>
            <a:ext cx="5950855" cy="3794700"/>
          </a:xfrm>
          <a:prstGeom prst="rect">
            <a:avLst/>
          </a:prstGeom>
          <a:ln w="228600" cap="sq" cmpd="thickThin">
            <a:solidFill>
              <a:srgbClr val="C00000"/>
            </a:solidFill>
            <a:prstDash val="solid"/>
            <a:miter lim="800000"/>
          </a:ln>
          <a:effectLst>
            <a:innerShdw blurRad="76200">
              <a:srgbClr val="000000"/>
            </a:innerShdw>
          </a:effectLst>
        </p:spPr>
      </p:pic>
      <p:pic>
        <p:nvPicPr>
          <p:cNvPr id="17411" name="Picture 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06421" y="590369"/>
            <a:ext cx="2544733" cy="753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25863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867347" y="1051681"/>
            <a:ext cx="6866953" cy="4553990"/>
            <a:chOff x="1603947" y="1397104"/>
            <a:chExt cx="6866953" cy="4553990"/>
          </a:xfrm>
        </p:grpSpPr>
        <p:sp>
          <p:nvSpPr>
            <p:cNvPr id="4" name="Rectangle 3"/>
            <p:cNvSpPr/>
            <p:nvPr/>
          </p:nvSpPr>
          <p:spPr>
            <a:xfrm>
              <a:off x="1603947" y="1397104"/>
              <a:ext cx="6866953" cy="4553990"/>
            </a:xfrm>
            <a:prstGeom prst="rect">
              <a:avLst/>
            </a:prstGeom>
            <a:solidFill>
              <a:srgbClr val="E31E25"/>
            </a:solidFill>
            <a:ln>
              <a:solidFill>
                <a:srgbClr val="FF0000"/>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7425" b="1" dirty="0">
                <a:ln w="22225">
                  <a:solidFill>
                    <a:schemeClr val="tx1">
                      <a:lumMod val="95000"/>
                      <a:lumOff val="5000"/>
                    </a:schemeClr>
                  </a:solidFill>
                  <a:prstDash val="solid"/>
                </a:ln>
                <a:solidFill>
                  <a:srgbClr val="E31E25"/>
                </a:solidFill>
              </a:endParaRPr>
            </a:p>
          </p:txBody>
        </p:sp>
        <p:sp>
          <p:nvSpPr>
            <p:cNvPr id="6" name="Freeform 5"/>
            <p:cNvSpPr/>
            <p:nvPr/>
          </p:nvSpPr>
          <p:spPr>
            <a:xfrm>
              <a:off x="2145177" y="3234258"/>
              <a:ext cx="1786968" cy="651284"/>
            </a:xfrm>
            <a:custGeom>
              <a:avLst/>
              <a:gdLst>
                <a:gd name="connsiteX0" fmla="*/ 0 w 1786968"/>
                <a:gd name="connsiteY0" fmla="*/ 0 h 651284"/>
                <a:gd name="connsiteX1" fmla="*/ 1786968 w 1786968"/>
                <a:gd name="connsiteY1" fmla="*/ 0 h 651284"/>
                <a:gd name="connsiteX2" fmla="*/ 1786968 w 1786968"/>
                <a:gd name="connsiteY2" fmla="*/ 651284 h 651284"/>
                <a:gd name="connsiteX3" fmla="*/ 0 w 1786968"/>
                <a:gd name="connsiteY3" fmla="*/ 651284 h 651284"/>
                <a:gd name="connsiteX4" fmla="*/ 0 w 1786968"/>
                <a:gd name="connsiteY4" fmla="*/ 0 h 651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6968" h="651284">
                  <a:moveTo>
                    <a:pt x="0" y="0"/>
                  </a:moveTo>
                  <a:lnTo>
                    <a:pt x="1786968" y="0"/>
                  </a:lnTo>
                  <a:lnTo>
                    <a:pt x="1786968" y="651284"/>
                  </a:lnTo>
                  <a:lnTo>
                    <a:pt x="0" y="651284"/>
                  </a:lnTo>
                  <a:lnTo>
                    <a:pt x="0" y="0"/>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3">
                <a:hueOff val="0"/>
                <a:satOff val="0"/>
                <a:lumOff val="0"/>
                <a:alphaOff val="0"/>
              </a:schemeClr>
            </a:fillRef>
            <a:effectRef idx="2">
              <a:schemeClr val="accent3">
                <a:hueOff val="0"/>
                <a:satOff val="0"/>
                <a:lumOff val="0"/>
                <a:alphaOff val="0"/>
              </a:schemeClr>
            </a:effectRef>
            <a:fontRef idx="minor">
              <a:schemeClr val="lt1"/>
            </a:fontRef>
          </p:style>
          <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IN" sz="4800" b="1" kern="1200" dirty="0" smtClean="0">
                  <a:solidFill>
                    <a:srgbClr val="FFFF00"/>
                  </a:solidFill>
                </a:rPr>
                <a:t>B</a:t>
              </a:r>
              <a:r>
                <a:rPr lang="en-IN" sz="2800" b="1" kern="1200" dirty="0" smtClean="0"/>
                <a:t>LOOD</a:t>
              </a:r>
              <a:endParaRPr lang="en-IN" sz="2800" b="1" kern="1200" dirty="0"/>
            </a:p>
          </p:txBody>
        </p:sp>
        <p:sp>
          <p:nvSpPr>
            <p:cNvPr id="8" name="Freeform 7"/>
            <p:cNvSpPr/>
            <p:nvPr/>
          </p:nvSpPr>
          <p:spPr>
            <a:xfrm>
              <a:off x="4076700" y="3237373"/>
              <a:ext cx="1727199" cy="647389"/>
            </a:xfrm>
            <a:custGeom>
              <a:avLst/>
              <a:gdLst>
                <a:gd name="connsiteX0" fmla="*/ 0 w 1595137"/>
                <a:gd name="connsiteY0" fmla="*/ 0 h 647389"/>
                <a:gd name="connsiteX1" fmla="*/ 1595137 w 1595137"/>
                <a:gd name="connsiteY1" fmla="*/ 0 h 647389"/>
                <a:gd name="connsiteX2" fmla="*/ 1595137 w 1595137"/>
                <a:gd name="connsiteY2" fmla="*/ 647389 h 647389"/>
                <a:gd name="connsiteX3" fmla="*/ 0 w 1595137"/>
                <a:gd name="connsiteY3" fmla="*/ 647389 h 647389"/>
                <a:gd name="connsiteX4" fmla="*/ 0 w 1595137"/>
                <a:gd name="connsiteY4" fmla="*/ 0 h 647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137" h="647389">
                  <a:moveTo>
                    <a:pt x="0" y="0"/>
                  </a:moveTo>
                  <a:lnTo>
                    <a:pt x="1595137" y="0"/>
                  </a:lnTo>
                  <a:lnTo>
                    <a:pt x="1595137" y="647389"/>
                  </a:lnTo>
                  <a:lnTo>
                    <a:pt x="0" y="647389"/>
                  </a:lnTo>
                  <a:lnTo>
                    <a:pt x="0" y="0"/>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3">
                <a:hueOff val="903533"/>
                <a:satOff val="33333"/>
                <a:lumOff val="-4902"/>
                <a:alphaOff val="0"/>
              </a:schemeClr>
            </a:fillRef>
            <a:effectRef idx="2">
              <a:schemeClr val="accent3">
                <a:hueOff val="903533"/>
                <a:satOff val="33333"/>
                <a:lumOff val="-4902"/>
                <a:alphaOff val="0"/>
              </a:schemeClr>
            </a:effectRef>
            <a:fontRef idx="minor">
              <a:schemeClr val="lt1"/>
            </a:fontRef>
          </p:style>
          <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IN" sz="4400" b="1" kern="1200" dirty="0" smtClean="0">
                  <a:solidFill>
                    <a:srgbClr val="FFFF00"/>
                  </a:solidFill>
                </a:rPr>
                <a:t>G</a:t>
              </a:r>
              <a:r>
                <a:rPr lang="en-IN" sz="2400" b="1" kern="1200" dirty="0" smtClean="0"/>
                <a:t>LUCOSE</a:t>
              </a:r>
              <a:endParaRPr lang="en-IN" sz="2400" b="1" kern="1200" dirty="0"/>
            </a:p>
          </p:txBody>
        </p:sp>
        <p:sp>
          <p:nvSpPr>
            <p:cNvPr id="9" name="Freeform 8"/>
            <p:cNvSpPr/>
            <p:nvPr/>
          </p:nvSpPr>
          <p:spPr>
            <a:xfrm>
              <a:off x="5956589" y="3231922"/>
              <a:ext cx="2082510" cy="653620"/>
            </a:xfrm>
            <a:custGeom>
              <a:avLst/>
              <a:gdLst>
                <a:gd name="connsiteX0" fmla="*/ 0 w 1595137"/>
                <a:gd name="connsiteY0" fmla="*/ 0 h 653620"/>
                <a:gd name="connsiteX1" fmla="*/ 1595137 w 1595137"/>
                <a:gd name="connsiteY1" fmla="*/ 0 h 653620"/>
                <a:gd name="connsiteX2" fmla="*/ 1595137 w 1595137"/>
                <a:gd name="connsiteY2" fmla="*/ 653620 h 653620"/>
                <a:gd name="connsiteX3" fmla="*/ 0 w 1595137"/>
                <a:gd name="connsiteY3" fmla="*/ 653620 h 653620"/>
                <a:gd name="connsiteX4" fmla="*/ 0 w 1595137"/>
                <a:gd name="connsiteY4" fmla="*/ 0 h 6536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5137" h="653620">
                  <a:moveTo>
                    <a:pt x="0" y="0"/>
                  </a:moveTo>
                  <a:lnTo>
                    <a:pt x="1595137" y="0"/>
                  </a:lnTo>
                  <a:lnTo>
                    <a:pt x="1595137" y="653620"/>
                  </a:lnTo>
                  <a:lnTo>
                    <a:pt x="0" y="653620"/>
                  </a:lnTo>
                  <a:lnTo>
                    <a:pt x="0" y="0"/>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3">
                <a:hueOff val="1807066"/>
                <a:satOff val="66667"/>
                <a:lumOff val="-9804"/>
                <a:alphaOff val="0"/>
              </a:schemeClr>
            </a:fillRef>
            <a:effectRef idx="2">
              <a:schemeClr val="accent3">
                <a:hueOff val="1807066"/>
                <a:satOff val="66667"/>
                <a:lumOff val="-9804"/>
                <a:alphaOff val="0"/>
              </a:schemeClr>
            </a:effectRef>
            <a:fontRef idx="minor">
              <a:schemeClr val="lt1"/>
            </a:fontRef>
          </p:style>
          <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IN" sz="4400" b="1" kern="1200" dirty="0" smtClean="0"/>
                <a:t>R</a:t>
              </a:r>
              <a:r>
                <a:rPr lang="en-IN" sz="2400" b="1" kern="1200" dirty="0" smtClean="0"/>
                <a:t>EGULATOR</a:t>
              </a:r>
              <a:endParaRPr lang="en-IN" sz="2400" b="1" kern="1200" dirty="0"/>
            </a:p>
          </p:txBody>
        </p:sp>
        <p:sp>
          <p:nvSpPr>
            <p:cNvPr id="10" name="Freeform 9"/>
            <p:cNvSpPr/>
            <p:nvPr/>
          </p:nvSpPr>
          <p:spPr>
            <a:xfrm>
              <a:off x="2060022" y="4009555"/>
              <a:ext cx="5979077" cy="957082"/>
            </a:xfrm>
            <a:custGeom>
              <a:avLst/>
              <a:gdLst>
                <a:gd name="connsiteX0" fmla="*/ 0 w 5320580"/>
                <a:gd name="connsiteY0" fmla="*/ 0 h 957082"/>
                <a:gd name="connsiteX1" fmla="*/ 5320580 w 5320580"/>
                <a:gd name="connsiteY1" fmla="*/ 0 h 957082"/>
                <a:gd name="connsiteX2" fmla="*/ 5320580 w 5320580"/>
                <a:gd name="connsiteY2" fmla="*/ 957082 h 957082"/>
                <a:gd name="connsiteX3" fmla="*/ 0 w 5320580"/>
                <a:gd name="connsiteY3" fmla="*/ 957082 h 957082"/>
                <a:gd name="connsiteX4" fmla="*/ 0 w 5320580"/>
                <a:gd name="connsiteY4" fmla="*/ 0 h 957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20580" h="957082">
                  <a:moveTo>
                    <a:pt x="0" y="0"/>
                  </a:moveTo>
                  <a:lnTo>
                    <a:pt x="5320580" y="0"/>
                  </a:lnTo>
                  <a:lnTo>
                    <a:pt x="5320580" y="957082"/>
                  </a:lnTo>
                  <a:lnTo>
                    <a:pt x="0" y="957082"/>
                  </a:lnTo>
                  <a:lnTo>
                    <a:pt x="0" y="0"/>
                  </a:lnTo>
                  <a:close/>
                </a:path>
              </a:pathLst>
            </a:custGeom>
            <a:scene3d>
              <a:camera prst="orthographicFront"/>
              <a:lightRig rig="threePt" dir="t">
                <a:rot lat="0" lon="0" rev="7500000"/>
              </a:lightRig>
            </a:scene3d>
            <a:sp3d prstMaterial="plastic">
              <a:bevelT w="127000" h="25400" prst="relaxedInset"/>
            </a:sp3d>
          </p:spPr>
          <p:style>
            <a:lnRef idx="0">
              <a:schemeClr val="lt1">
                <a:hueOff val="0"/>
                <a:satOff val="0"/>
                <a:lumOff val="0"/>
                <a:alphaOff val="0"/>
              </a:schemeClr>
            </a:lnRef>
            <a:fillRef idx="3">
              <a:schemeClr val="accent3">
                <a:hueOff val="2710599"/>
                <a:satOff val="100000"/>
                <a:lumOff val="-14706"/>
                <a:alphaOff val="0"/>
              </a:schemeClr>
            </a:fillRef>
            <a:effectRef idx="2">
              <a:schemeClr val="accent3">
                <a:hueOff val="2710599"/>
                <a:satOff val="100000"/>
                <a:lumOff val="-14706"/>
                <a:alphaOff val="0"/>
              </a:schemeClr>
            </a:effectRef>
            <a:fontRef idx="minor">
              <a:schemeClr val="lt1"/>
            </a:fontRef>
          </p:style>
          <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IN" sz="2600" b="1" i="1" kern="1200" dirty="0" smtClean="0"/>
                <a:t>With </a:t>
              </a:r>
              <a:r>
                <a:rPr lang="en-IN" sz="2600" b="1" i="1" kern="1200" dirty="0" smtClean="0">
                  <a:solidFill>
                    <a:srgbClr val="FFFF00"/>
                  </a:solidFill>
                </a:rPr>
                <a:t>34</a:t>
              </a:r>
              <a:r>
                <a:rPr lang="en-IN" sz="2600" b="1" i="1" kern="1200" dirty="0" smtClean="0"/>
                <a:t> Vital </a:t>
              </a:r>
              <a:r>
                <a:rPr lang="en-IN" sz="2600" b="1" i="1" kern="1200" dirty="0" err="1" smtClean="0"/>
                <a:t>Phytoconstituents</a:t>
              </a:r>
              <a:r>
                <a:rPr lang="en-IN" sz="2600" b="1" i="1" kern="1200" dirty="0" smtClean="0"/>
                <a:t> from </a:t>
              </a:r>
              <a:r>
                <a:rPr lang="en-IN" sz="2600" b="1" i="1" kern="1200" dirty="0" smtClean="0">
                  <a:solidFill>
                    <a:schemeClr val="bg1"/>
                  </a:solidFill>
                </a:rPr>
                <a:t>6 botanical </a:t>
              </a:r>
              <a:r>
                <a:rPr lang="en-IN" sz="2600" b="1" i="1" kern="1200" dirty="0" smtClean="0"/>
                <a:t>herbs to manage diabetes </a:t>
              </a:r>
              <a:endParaRPr lang="en-IN" sz="2600" b="1" i="1" kern="1200"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1593" r="2257" b="2502"/>
            <a:stretch/>
          </p:blipFill>
          <p:spPr>
            <a:xfrm>
              <a:off x="2397548" y="1505651"/>
              <a:ext cx="5127172" cy="1562101"/>
            </a:xfrm>
            <a:prstGeom prst="rect">
              <a:avLst/>
            </a:prstGeom>
          </p:spPr>
        </p:pic>
      </p:grpSp>
      <p:sp>
        <p:nvSpPr>
          <p:cNvPr id="7" name="Title 1"/>
          <p:cNvSpPr txBox="1">
            <a:spLocks/>
          </p:cNvSpPr>
          <p:nvPr/>
        </p:nvSpPr>
        <p:spPr>
          <a:xfrm>
            <a:off x="335250" y="276044"/>
            <a:ext cx="7189470" cy="775637"/>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defRPr/>
            </a:pPr>
            <a:r>
              <a:rPr lang="en-US" sz="3000" b="1" dirty="0" smtClean="0">
                <a:solidFill>
                  <a:srgbClr val="C00000"/>
                </a:solidFill>
              </a:rPr>
              <a:t>ABOUT BGR-34 </a:t>
            </a:r>
            <a:endParaRPr lang="en-IN" sz="3000" b="1" dirty="0">
              <a:solidFill>
                <a:srgbClr val="C00000"/>
              </a:solidFill>
            </a:endParaRPr>
          </a:p>
        </p:txBody>
      </p:sp>
    </p:spTree>
    <p:extLst>
      <p:ext uri="{BB962C8B-B14F-4D97-AF65-F5344CB8AC3E}">
        <p14:creationId xmlns:p14="http://schemas.microsoft.com/office/powerpoint/2010/main" val="336173981"/>
      </p:ext>
    </p:extLst>
  </p:cSld>
  <p:clrMapOvr>
    <a:masterClrMapping/>
  </p:clrMapOvr>
  <p:transition spd="slow">
    <p:split orient="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0" y="-1155"/>
            <a:ext cx="9143999" cy="6858000"/>
          </a:xfrm>
          <a:prstGeom prst="rect">
            <a:avLst/>
          </a:prstGeom>
        </p:spPr>
      </p:pic>
      <p:pic>
        <p:nvPicPr>
          <p:cNvPr id="27650" name="Picture 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1921" y="1363890"/>
            <a:ext cx="6507956" cy="441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298450" y="357592"/>
            <a:ext cx="7886700" cy="634851"/>
          </a:xfrm>
        </p:spPr>
        <p:txBody>
          <a:bodyPr/>
          <a:lstStyle/>
          <a:p>
            <a:r>
              <a:rPr lang="en-IN" sz="3000" dirty="0" smtClean="0"/>
              <a:t>LIST OF 34 PHYTOCONSTITUENTS</a:t>
            </a:r>
            <a:endParaRPr lang="en-IN" sz="3000" dirty="0"/>
          </a:p>
        </p:txBody>
      </p:sp>
    </p:spTree>
    <p:extLst>
      <p:ext uri="{BB962C8B-B14F-4D97-AF65-F5344CB8AC3E}">
        <p14:creationId xmlns:p14="http://schemas.microsoft.com/office/powerpoint/2010/main" val="34149665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562" y="360117"/>
            <a:ext cx="6858000" cy="592383"/>
          </a:xfrm>
        </p:spPr>
        <p:txBody>
          <a:bodyPr>
            <a:normAutofit/>
          </a:bodyPr>
          <a:lstStyle/>
          <a:p>
            <a:r>
              <a:rPr lang="en-IN" sz="3000" dirty="0" smtClean="0"/>
              <a:t>THERAPEUTIC EFFICACY OF </a:t>
            </a:r>
            <a:r>
              <a:rPr lang="en-IN" sz="3000" b="1" dirty="0" smtClean="0"/>
              <a:t>BGR-34</a:t>
            </a:r>
            <a:endParaRPr lang="en-IN" sz="3000" dirty="0">
              <a:solidFill>
                <a:srgbClr val="FF0000"/>
              </a:solidFill>
            </a:endParaRPr>
          </a:p>
        </p:txBody>
      </p:sp>
      <p:sp>
        <p:nvSpPr>
          <p:cNvPr id="4" name="Title 1"/>
          <p:cNvSpPr txBox="1">
            <a:spLocks/>
          </p:cNvSpPr>
          <p:nvPr/>
        </p:nvSpPr>
        <p:spPr>
          <a:xfrm>
            <a:off x="1709924" y="1560617"/>
            <a:ext cx="4617276" cy="648072"/>
          </a:xfrm>
          <a:prstGeom prst="rect">
            <a:avLst/>
          </a:prstGeom>
        </p:spPr>
        <p:txBody>
          <a:bodyPr vert="horz" lIns="51435" tIns="25718" rIns="51435" bIns="2571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IN" sz="2475" dirty="0"/>
          </a:p>
        </p:txBody>
      </p:sp>
      <p:graphicFrame>
        <p:nvGraphicFramePr>
          <p:cNvPr id="5" name="Table 4"/>
          <p:cNvGraphicFramePr>
            <a:graphicFrameLocks noGrp="1"/>
          </p:cNvGraphicFramePr>
          <p:nvPr>
            <p:extLst>
              <p:ext uri="{D42A27DB-BD31-4B8C-83A1-F6EECF244321}">
                <p14:modId xmlns:p14="http://schemas.microsoft.com/office/powerpoint/2010/main" val="4049269031"/>
              </p:ext>
            </p:extLst>
          </p:nvPr>
        </p:nvGraphicFramePr>
        <p:xfrm>
          <a:off x="554296" y="1255817"/>
          <a:ext cx="7034474" cy="4195606"/>
        </p:xfrm>
        <a:graphic>
          <a:graphicData uri="http://schemas.openxmlformats.org/drawingml/2006/table">
            <a:tbl>
              <a:tblPr firstRow="1" bandRow="1">
                <a:tableStyleId>{21E4AEA4-8DFA-4A89-87EB-49C32662AFE0}</a:tableStyleId>
              </a:tblPr>
              <a:tblGrid>
                <a:gridCol w="3180853">
                  <a:extLst>
                    <a:ext uri="{9D8B030D-6E8A-4147-A177-3AD203B41FA5}">
                      <a16:colId xmlns:a16="http://schemas.microsoft.com/office/drawing/2014/main" val="20000"/>
                    </a:ext>
                  </a:extLst>
                </a:gridCol>
                <a:gridCol w="3853621">
                  <a:extLst>
                    <a:ext uri="{9D8B030D-6E8A-4147-A177-3AD203B41FA5}">
                      <a16:colId xmlns:a16="http://schemas.microsoft.com/office/drawing/2014/main" val="20001"/>
                    </a:ext>
                  </a:extLst>
                </a:gridCol>
              </a:tblGrid>
              <a:tr h="749923">
                <a:tc>
                  <a:txBody>
                    <a:bodyPr/>
                    <a:lstStyle/>
                    <a:p>
                      <a:r>
                        <a:rPr lang="en-IN" sz="2000" b="1" kern="1200" dirty="0" smtClean="0">
                          <a:effectLst/>
                        </a:rPr>
                        <a:t>HERBS</a:t>
                      </a:r>
                      <a:endParaRPr lang="en-IN" sz="2000" b="1" dirty="0"/>
                    </a:p>
                  </a:txBody>
                  <a:tcPr marL="51435" marR="51435" marT="25718" marB="25718"/>
                </a:tc>
                <a:tc>
                  <a:txBody>
                    <a:bodyPr/>
                    <a:lstStyle/>
                    <a:p>
                      <a:r>
                        <a:rPr lang="en-US" sz="2000" b="1" dirty="0" smtClean="0"/>
                        <a:t>ACTION</a:t>
                      </a:r>
                      <a:endParaRPr lang="en-IN" sz="2000" b="1" dirty="0"/>
                    </a:p>
                  </a:txBody>
                  <a:tcPr marL="51435" marR="51435" marT="25718" marB="25718"/>
                </a:tc>
                <a:extLst>
                  <a:ext uri="{0D108BD9-81ED-4DB2-BD59-A6C34878D82A}">
                    <a16:rowId xmlns:a16="http://schemas.microsoft.com/office/drawing/2014/main" val="10000"/>
                  </a:ext>
                </a:extLst>
              </a:tr>
              <a:tr h="57465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i="1" kern="1200" dirty="0" err="1" smtClean="0">
                          <a:effectLst/>
                        </a:rPr>
                        <a:t>Berberis</a:t>
                      </a:r>
                      <a:r>
                        <a:rPr lang="en-IN" sz="1400" b="1" i="1" kern="1200" dirty="0" smtClean="0">
                          <a:effectLst/>
                        </a:rPr>
                        <a:t> </a:t>
                      </a:r>
                      <a:r>
                        <a:rPr lang="en-IN" sz="1400" b="1" i="1" kern="1200" dirty="0" err="1" smtClean="0">
                          <a:effectLst/>
                        </a:rPr>
                        <a:t>aristata</a:t>
                      </a:r>
                      <a:endParaRPr lang="en-IN" sz="1400" b="1" i="1" dirty="0" smtClean="0"/>
                    </a:p>
                  </a:txBody>
                  <a:tcPr marL="51435" marR="51435" marT="25718" marB="25718">
                    <a:solidFill>
                      <a:schemeClr val="accent2">
                        <a:lumMod val="60000"/>
                        <a:lumOff val="40000"/>
                      </a:schemeClr>
                    </a:solidFill>
                  </a:tcPr>
                </a:tc>
                <a:tc>
                  <a:txBody>
                    <a:bodyPr/>
                    <a:lstStyle/>
                    <a:p>
                      <a:r>
                        <a:rPr lang="en-IN" sz="1400" b="1" kern="1200" dirty="0" smtClean="0">
                          <a:effectLst/>
                        </a:rPr>
                        <a:t>ACTS AS DPP-4 INHIBITOR</a:t>
                      </a:r>
                      <a:endParaRPr lang="en-IN" sz="1400" b="1" dirty="0"/>
                    </a:p>
                  </a:txBody>
                  <a:tcPr marL="51435" marR="51435" marT="25718" marB="25718">
                    <a:solidFill>
                      <a:schemeClr val="accent2">
                        <a:lumMod val="60000"/>
                        <a:lumOff val="40000"/>
                      </a:schemeClr>
                    </a:solidFill>
                  </a:tcPr>
                </a:tc>
                <a:extLst>
                  <a:ext uri="{0D108BD9-81ED-4DB2-BD59-A6C34878D82A}">
                    <a16:rowId xmlns:a16="http://schemas.microsoft.com/office/drawing/2014/main" val="10001"/>
                  </a:ext>
                </a:extLst>
              </a:tr>
              <a:tr h="545107">
                <a:tc>
                  <a:txBody>
                    <a:bodyPr/>
                    <a:lstStyle/>
                    <a:p>
                      <a:r>
                        <a:rPr lang="en-IN" sz="1400" b="1" i="1" kern="1200" dirty="0" err="1" smtClean="0">
                          <a:effectLst/>
                        </a:rPr>
                        <a:t>Gymnema</a:t>
                      </a:r>
                      <a:r>
                        <a:rPr lang="en-IN" sz="1400" b="1" i="1" kern="1200" dirty="0" smtClean="0">
                          <a:effectLst/>
                        </a:rPr>
                        <a:t> </a:t>
                      </a:r>
                      <a:r>
                        <a:rPr lang="en-IN" sz="1400" b="1" i="1" kern="1200" dirty="0" err="1" smtClean="0">
                          <a:effectLst/>
                        </a:rPr>
                        <a:t>sylvestre</a:t>
                      </a:r>
                      <a:endParaRPr lang="en-IN" sz="1400" b="1" i="1" dirty="0"/>
                    </a:p>
                  </a:txBody>
                  <a:tcPr marL="51435" marR="51435" marT="25718" marB="25718">
                    <a:solidFill>
                      <a:schemeClr val="accent2">
                        <a:lumMod val="60000"/>
                        <a:lumOff val="40000"/>
                      </a:schemeClr>
                    </a:solidFill>
                  </a:tcPr>
                </a:tc>
                <a:tc>
                  <a:txBody>
                    <a:bodyPr/>
                    <a:lstStyle/>
                    <a:p>
                      <a:r>
                        <a:rPr lang="en-IN" sz="1400" b="1" kern="1200" dirty="0" smtClean="0">
                          <a:effectLst/>
                        </a:rPr>
                        <a:t>STRENGTHENS ß-CELL FUNCTIONAL CAPACITY</a:t>
                      </a:r>
                      <a:endParaRPr lang="en-IN" sz="1400" b="1" dirty="0"/>
                    </a:p>
                  </a:txBody>
                  <a:tcPr marL="51435" marR="51435" marT="25718" marB="25718">
                    <a:solidFill>
                      <a:schemeClr val="accent2">
                        <a:lumMod val="60000"/>
                        <a:lumOff val="40000"/>
                      </a:schemeClr>
                    </a:solidFill>
                  </a:tcPr>
                </a:tc>
                <a:extLst>
                  <a:ext uri="{0D108BD9-81ED-4DB2-BD59-A6C34878D82A}">
                    <a16:rowId xmlns:a16="http://schemas.microsoft.com/office/drawing/2014/main" val="10002"/>
                  </a:ext>
                </a:extLst>
              </a:tr>
              <a:tr h="515444">
                <a:tc>
                  <a:txBody>
                    <a:bodyPr/>
                    <a:lstStyle/>
                    <a:p>
                      <a:r>
                        <a:rPr lang="en-IN" sz="1400" b="1" i="1" kern="1200" dirty="0" err="1" smtClean="0">
                          <a:effectLst/>
                        </a:rPr>
                        <a:t>Tinospora</a:t>
                      </a:r>
                      <a:r>
                        <a:rPr lang="en-IN" sz="1400" b="1" i="1" kern="1200" dirty="0" smtClean="0">
                          <a:effectLst/>
                        </a:rPr>
                        <a:t> </a:t>
                      </a:r>
                      <a:r>
                        <a:rPr lang="en-IN" sz="1400" b="1" i="1" kern="1200" dirty="0" err="1" smtClean="0">
                          <a:effectLst/>
                        </a:rPr>
                        <a:t>cordifolia</a:t>
                      </a:r>
                      <a:endParaRPr lang="en-IN" sz="1400" b="1" i="1" dirty="0"/>
                    </a:p>
                  </a:txBody>
                  <a:tcPr marL="51435" marR="51435" marT="25718" marB="25718">
                    <a:solidFill>
                      <a:schemeClr val="accent2">
                        <a:lumMod val="60000"/>
                        <a:lumOff val="40000"/>
                      </a:schemeClr>
                    </a:solidFill>
                  </a:tcPr>
                </a:tc>
                <a:tc>
                  <a:txBody>
                    <a:bodyPr/>
                    <a:lstStyle/>
                    <a:p>
                      <a:r>
                        <a:rPr lang="en-IN" sz="1400" b="1" kern="1200" dirty="0" smtClean="0">
                          <a:effectLst/>
                        </a:rPr>
                        <a:t>EXERTS CARDIOPROTECTIVE ACTION</a:t>
                      </a:r>
                      <a:endParaRPr lang="en-IN" sz="1400" b="1" dirty="0"/>
                    </a:p>
                  </a:txBody>
                  <a:tcPr marL="51435" marR="51435" marT="25718" marB="25718">
                    <a:solidFill>
                      <a:schemeClr val="accent2">
                        <a:lumMod val="60000"/>
                        <a:lumOff val="40000"/>
                      </a:schemeClr>
                    </a:solidFill>
                  </a:tcPr>
                </a:tc>
                <a:extLst>
                  <a:ext uri="{0D108BD9-81ED-4DB2-BD59-A6C34878D82A}">
                    <a16:rowId xmlns:a16="http://schemas.microsoft.com/office/drawing/2014/main" val="10003"/>
                  </a:ext>
                </a:extLst>
              </a:tr>
              <a:tr h="5154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i="1" kern="1200" dirty="0" err="1" smtClean="0">
                          <a:effectLst/>
                        </a:rPr>
                        <a:t>Trigonella</a:t>
                      </a:r>
                      <a:r>
                        <a:rPr lang="en-IN" sz="1400" b="1" i="1" kern="1200" dirty="0" smtClean="0">
                          <a:effectLst/>
                        </a:rPr>
                        <a:t> </a:t>
                      </a:r>
                      <a:r>
                        <a:rPr lang="en-IN" sz="1400" b="1" i="1" kern="1200" dirty="0" err="1" smtClean="0">
                          <a:effectLst/>
                        </a:rPr>
                        <a:t>foenum-graecum</a:t>
                      </a:r>
                      <a:endParaRPr lang="en-IN" sz="1400" b="1" i="1" dirty="0"/>
                    </a:p>
                  </a:txBody>
                  <a:tcPr marL="51435" marR="51435" marT="25718" marB="25718">
                    <a:solidFill>
                      <a:schemeClr val="accent2">
                        <a:lumMod val="60000"/>
                        <a:lumOff val="4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b="1" kern="1200" dirty="0" smtClean="0">
                          <a:effectLst/>
                        </a:rPr>
                        <a:t>DELAYS ABSORPTION OF GLUCOSE FROM GIT</a:t>
                      </a:r>
                      <a:endParaRPr lang="en-IN" sz="1400" b="1" dirty="0"/>
                    </a:p>
                  </a:txBody>
                  <a:tcPr marL="51435" marR="51435" marT="25718" marB="25718">
                    <a:solidFill>
                      <a:schemeClr val="accent2">
                        <a:lumMod val="60000"/>
                        <a:lumOff val="40000"/>
                      </a:schemeClr>
                    </a:solidFill>
                  </a:tcPr>
                </a:tc>
                <a:extLst>
                  <a:ext uri="{0D108BD9-81ED-4DB2-BD59-A6C34878D82A}">
                    <a16:rowId xmlns:a16="http://schemas.microsoft.com/office/drawing/2014/main" val="10004"/>
                  </a:ext>
                </a:extLst>
              </a:tr>
              <a:tr h="545107">
                <a:tc>
                  <a:txBody>
                    <a:bodyPr/>
                    <a:lstStyle/>
                    <a:p>
                      <a:r>
                        <a:rPr lang="en-IN" sz="1400" b="1" i="1" kern="1200" dirty="0" err="1" smtClean="0">
                          <a:effectLst/>
                        </a:rPr>
                        <a:t>Rubia</a:t>
                      </a:r>
                      <a:r>
                        <a:rPr lang="en-IN" sz="1400" b="1" i="1" kern="1200" dirty="0" smtClean="0">
                          <a:effectLst/>
                        </a:rPr>
                        <a:t> </a:t>
                      </a:r>
                      <a:r>
                        <a:rPr lang="en-IN" sz="1400" b="1" i="1" kern="1200" dirty="0" err="1" smtClean="0">
                          <a:effectLst/>
                        </a:rPr>
                        <a:t>cordifolia</a:t>
                      </a:r>
                      <a:endParaRPr lang="en-IN" sz="1400" b="1" i="1" dirty="0"/>
                    </a:p>
                  </a:txBody>
                  <a:tcPr marL="51435" marR="51435" marT="25718" marB="25718">
                    <a:solidFill>
                      <a:schemeClr val="accent2">
                        <a:lumMod val="60000"/>
                        <a:lumOff val="40000"/>
                      </a:schemeClr>
                    </a:solidFill>
                  </a:tcPr>
                </a:tc>
                <a:tc>
                  <a:txBody>
                    <a:bodyPr/>
                    <a:lstStyle/>
                    <a:p>
                      <a:r>
                        <a:rPr lang="en-IN" sz="1400" b="1" kern="1200" dirty="0" smtClean="0">
                          <a:effectLst/>
                        </a:rPr>
                        <a:t>NOURISHES &amp; STRENGTHENS VITAL ORGANS</a:t>
                      </a:r>
                      <a:endParaRPr lang="en-IN" sz="1400" b="1" dirty="0"/>
                    </a:p>
                  </a:txBody>
                  <a:tcPr marL="51435" marR="51435" marT="25718" marB="25718">
                    <a:solidFill>
                      <a:schemeClr val="accent2">
                        <a:lumMod val="60000"/>
                        <a:lumOff val="40000"/>
                      </a:schemeClr>
                    </a:solidFill>
                  </a:tcPr>
                </a:tc>
                <a:extLst>
                  <a:ext uri="{0D108BD9-81ED-4DB2-BD59-A6C34878D82A}">
                    <a16:rowId xmlns:a16="http://schemas.microsoft.com/office/drawing/2014/main" val="10005"/>
                  </a:ext>
                </a:extLst>
              </a:tr>
              <a:tr h="749923">
                <a:tc>
                  <a:txBody>
                    <a:bodyPr/>
                    <a:lstStyle/>
                    <a:p>
                      <a:r>
                        <a:rPr lang="en-IN" sz="1400" b="1" i="1" kern="1200" dirty="0" err="1" smtClean="0">
                          <a:effectLst/>
                        </a:rPr>
                        <a:t>Pterocarpus</a:t>
                      </a:r>
                      <a:r>
                        <a:rPr lang="en-IN" sz="1400" b="1" i="1" kern="1200" dirty="0" smtClean="0">
                          <a:effectLst/>
                        </a:rPr>
                        <a:t> marsupium</a:t>
                      </a:r>
                      <a:endParaRPr lang="en-IN" sz="1400" b="1" i="1" dirty="0"/>
                    </a:p>
                  </a:txBody>
                  <a:tcPr marL="51435" marR="51435" marT="25718" marB="25718">
                    <a:solidFill>
                      <a:schemeClr val="accent2">
                        <a:lumMod val="60000"/>
                        <a:lumOff val="40000"/>
                      </a:schemeClr>
                    </a:solidFill>
                  </a:tcPr>
                </a:tc>
                <a:tc>
                  <a:txBody>
                    <a:bodyPr/>
                    <a:lstStyle/>
                    <a:p>
                      <a:r>
                        <a:rPr lang="en-IN" sz="1400" b="1" kern="1200" dirty="0" smtClean="0">
                          <a:effectLst/>
                        </a:rPr>
                        <a:t>CONVERTS PRO-INSULIN TO INSULIN</a:t>
                      </a:r>
                      <a:endParaRPr lang="en-IN" sz="1400" b="1" dirty="0"/>
                    </a:p>
                  </a:txBody>
                  <a:tcPr marL="51435" marR="51435" marT="25718" marB="25718">
                    <a:solidFill>
                      <a:schemeClr val="accent2">
                        <a:lumMod val="60000"/>
                        <a:lumOff val="40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2663500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4009" y="1416368"/>
            <a:ext cx="2867120" cy="3845077"/>
          </a:xfrm>
        </p:spPr>
        <p:txBody>
          <a:bodyPr>
            <a:noAutofit/>
          </a:bodyPr>
          <a:lstStyle/>
          <a:p>
            <a:pPr algn="ctr"/>
            <a:r>
              <a:rPr lang="en-IN" sz="3600" dirty="0" smtClean="0"/>
              <a:t>A unique mechanism of action </a:t>
            </a:r>
            <a:r>
              <a:rPr lang="en-IN" sz="3600" dirty="0"/>
              <a:t>Benefiting</a:t>
            </a:r>
            <a:br>
              <a:rPr lang="en-IN" sz="3600" dirty="0"/>
            </a:br>
            <a:r>
              <a:rPr lang="en-IN" sz="3600" dirty="0" smtClean="0"/>
              <a:t>patients</a:t>
            </a:r>
            <a:br>
              <a:rPr lang="en-IN" sz="3600" dirty="0" smtClean="0"/>
            </a:br>
            <a:r>
              <a:rPr lang="en-IN" sz="3600" dirty="0" smtClean="0"/>
              <a:t>Multi-dimensionally </a:t>
            </a:r>
            <a:r>
              <a:rPr lang="en-IN" sz="3600" dirty="0"/>
              <a:t/>
            </a:r>
            <a:br>
              <a:rPr lang="en-IN" sz="3600" dirty="0"/>
            </a:br>
            <a:endParaRPr lang="en-IN" sz="3600" dirty="0"/>
          </a:p>
        </p:txBody>
      </p:sp>
      <p:sp>
        <p:nvSpPr>
          <p:cNvPr id="16" name="Title 1"/>
          <p:cNvSpPr txBox="1">
            <a:spLocks/>
          </p:cNvSpPr>
          <p:nvPr/>
        </p:nvSpPr>
        <p:spPr>
          <a:xfrm>
            <a:off x="6033051" y="2717330"/>
            <a:ext cx="286712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b="1" kern="1200">
                <a:solidFill>
                  <a:srgbClr val="C00000"/>
                </a:solidFill>
                <a:latin typeface="+mj-lt"/>
                <a:ea typeface="+mj-ea"/>
                <a:cs typeface="+mj-cs"/>
              </a:defRPr>
            </a:lvl1pPr>
          </a:lstStyle>
          <a:p>
            <a:pPr algn="ctr"/>
            <a:endParaRPr lang="en-IN" sz="4000" dirty="0" smtClean="0"/>
          </a:p>
        </p:txBody>
      </p:sp>
      <p:sp>
        <p:nvSpPr>
          <p:cNvPr id="17" name="Title 1"/>
          <p:cNvSpPr txBox="1">
            <a:spLocks/>
          </p:cNvSpPr>
          <p:nvPr/>
        </p:nvSpPr>
        <p:spPr>
          <a:xfrm>
            <a:off x="6033051" y="3878937"/>
            <a:ext cx="286712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b="1" kern="1200">
                <a:solidFill>
                  <a:srgbClr val="C00000"/>
                </a:solidFill>
                <a:latin typeface="+mj-lt"/>
                <a:ea typeface="+mj-ea"/>
                <a:cs typeface="+mj-cs"/>
              </a:defRPr>
            </a:lvl1pPr>
          </a:lstStyle>
          <a:p>
            <a:pPr algn="ctr"/>
            <a:endParaRPr lang="en-IN" dirty="0"/>
          </a:p>
        </p:txBody>
      </p:sp>
      <p:pic>
        <p:nvPicPr>
          <p:cNvPr id="18" name="Picture 17"/>
          <p:cNvPicPr>
            <a:picLocks noChangeAspect="1"/>
          </p:cNvPicPr>
          <p:nvPr/>
        </p:nvPicPr>
        <p:blipFill rotWithShape="1">
          <a:blip r:embed="rId3" cstate="print">
            <a:extLst>
              <a:ext uri="{28A0092B-C50C-407E-A947-70E740481C1C}">
                <a14:useLocalDpi xmlns:a14="http://schemas.microsoft.com/office/drawing/2010/main" val="0"/>
              </a:ext>
            </a:extLst>
          </a:blip>
          <a:srcRect b="31227"/>
          <a:stretch/>
        </p:blipFill>
        <p:spPr>
          <a:xfrm>
            <a:off x="652846" y="1674329"/>
            <a:ext cx="5224283" cy="3546765"/>
          </a:xfrm>
          <a:prstGeom prst="rect">
            <a:avLst/>
          </a:prstGeom>
          <a:ln>
            <a:noFill/>
          </a:ln>
          <a:effectLst>
            <a:softEdge rad="112500"/>
          </a:effectLst>
        </p:spPr>
      </p:pic>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93397" y="846391"/>
            <a:ext cx="1969012" cy="569977"/>
          </a:xfrm>
          <a:prstGeom prst="rect">
            <a:avLst/>
          </a:prstGeom>
        </p:spPr>
      </p:pic>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13209" y="1526975"/>
            <a:ext cx="1929388" cy="1063754"/>
          </a:xfrm>
          <a:prstGeom prst="rect">
            <a:avLst/>
          </a:prstGeom>
        </p:spPr>
      </p:pic>
      <p:pic>
        <p:nvPicPr>
          <p:cNvPr id="23" name="Picture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8676" y="1912547"/>
            <a:ext cx="1648971" cy="1356363"/>
          </a:xfrm>
          <a:prstGeom prst="rect">
            <a:avLst/>
          </a:prstGeom>
        </p:spPr>
      </p:pic>
      <p:pic>
        <p:nvPicPr>
          <p:cNvPr id="24" name="Picture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754" y="3415901"/>
            <a:ext cx="1691643" cy="1182626"/>
          </a:xfrm>
          <a:prstGeom prst="rect">
            <a:avLst/>
          </a:prstGeom>
        </p:spPr>
      </p:pic>
      <p:pic>
        <p:nvPicPr>
          <p:cNvPr id="25" name="Picture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2846" y="4676666"/>
            <a:ext cx="3478151" cy="1265706"/>
          </a:xfrm>
          <a:prstGeom prst="rect">
            <a:avLst/>
          </a:prstGeom>
        </p:spPr>
      </p:pic>
      <p:pic>
        <p:nvPicPr>
          <p:cNvPr id="26" name="Picture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630599" y="3025302"/>
            <a:ext cx="938786" cy="1106426"/>
          </a:xfrm>
          <a:prstGeom prst="rect">
            <a:avLst/>
          </a:prstGeom>
        </p:spPr>
      </p:pic>
      <p:pic>
        <p:nvPicPr>
          <p:cNvPr id="27" name="Picture 2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55464" y="4403129"/>
            <a:ext cx="1121666" cy="1539243"/>
          </a:xfrm>
          <a:prstGeom prst="rect">
            <a:avLst/>
          </a:prstGeom>
        </p:spPr>
      </p:pic>
      <p:pic>
        <p:nvPicPr>
          <p:cNvPr id="28" name="Picture 2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98590" y="4920078"/>
            <a:ext cx="1222250" cy="1139954"/>
          </a:xfrm>
          <a:prstGeom prst="rect">
            <a:avLst/>
          </a:prstGeom>
        </p:spPr>
      </p:pic>
      <p:pic>
        <p:nvPicPr>
          <p:cNvPr id="29" name="Picture 2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34691" y="5373585"/>
            <a:ext cx="1642875" cy="1066802"/>
          </a:xfrm>
          <a:prstGeom prst="rect">
            <a:avLst/>
          </a:prstGeom>
        </p:spPr>
      </p:pic>
      <p:pic>
        <p:nvPicPr>
          <p:cNvPr id="30" name="Picture 2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099992" y="6094863"/>
            <a:ext cx="1527051" cy="387097"/>
          </a:xfrm>
          <a:prstGeom prst="rect">
            <a:avLst/>
          </a:prstGeom>
        </p:spPr>
      </p:pic>
      <p:sp>
        <p:nvSpPr>
          <p:cNvPr id="19" name="Title 1"/>
          <p:cNvSpPr txBox="1">
            <a:spLocks/>
          </p:cNvSpPr>
          <p:nvPr/>
        </p:nvSpPr>
        <p:spPr>
          <a:xfrm>
            <a:off x="478676" y="458214"/>
            <a:ext cx="3190285" cy="3619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b="1" kern="1200">
                <a:solidFill>
                  <a:srgbClr val="C00000"/>
                </a:solidFill>
                <a:latin typeface="+mj-lt"/>
                <a:ea typeface="+mj-ea"/>
                <a:cs typeface="+mj-cs"/>
              </a:defRPr>
            </a:lvl1pPr>
          </a:lstStyle>
          <a:p>
            <a:pPr algn="ctr">
              <a:defRPr/>
            </a:pPr>
            <a:r>
              <a:rPr lang="en-IN" sz="3000" dirty="0" smtClean="0">
                <a:effectLst>
                  <a:outerShdw blurRad="38100" dist="38100" dir="2700000" algn="tl">
                    <a:srgbClr val="000000">
                      <a:alpha val="43137"/>
                    </a:srgbClr>
                  </a:outerShdw>
                </a:effectLst>
                <a:cs typeface="Aharoni" panose="02010803020104030203" pitchFamily="2" charset="-79"/>
              </a:rPr>
              <a:t>MODE OF ACTION</a:t>
            </a:r>
            <a:endParaRPr lang="en-IN" sz="3000" dirty="0"/>
          </a:p>
        </p:txBody>
      </p:sp>
    </p:spTree>
    <p:extLst>
      <p:ext uri="{BB962C8B-B14F-4D97-AF65-F5344CB8AC3E}">
        <p14:creationId xmlns:p14="http://schemas.microsoft.com/office/powerpoint/2010/main" val="46005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500"/>
                                        <p:tgtEl>
                                          <p:spTgt spid="21"/>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randombar(horizontal)">
                                      <p:cBhvr>
                                        <p:cTn id="15" dur="500"/>
                                        <p:tgtEl>
                                          <p:spTgt spid="22"/>
                                        </p:tgtEl>
                                      </p:cBhvr>
                                    </p:animEffect>
                                  </p:childTnLst>
                                </p:cTn>
                              </p:par>
                            </p:childTnLst>
                          </p:cTn>
                        </p:par>
                        <p:par>
                          <p:cTn id="16" fill="hold">
                            <p:stCondLst>
                              <p:cond delay="1500"/>
                            </p:stCondLst>
                            <p:childTnLst>
                              <p:par>
                                <p:cTn id="17" presetID="21"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2000"/>
                                        <p:tgtEl>
                                          <p:spTgt spid="18"/>
                                        </p:tgtEl>
                                      </p:cBhvr>
                                    </p:animEffect>
                                  </p:childTnLst>
                                </p:cTn>
                              </p:par>
                            </p:childTnLst>
                          </p:cTn>
                        </p:par>
                        <p:par>
                          <p:cTn id="20" fill="hold">
                            <p:stCondLst>
                              <p:cond delay="3500"/>
                            </p:stCondLst>
                            <p:childTnLst>
                              <p:par>
                                <p:cTn id="21" presetID="6" presetClass="entr" presetSubtype="16"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circle(in)">
                                      <p:cBhvr>
                                        <p:cTn id="23" dur="2000"/>
                                        <p:tgtEl>
                                          <p:spTgt spid="23"/>
                                        </p:tgtEl>
                                      </p:cBhvr>
                                    </p:animEffect>
                                  </p:childTnLst>
                                </p:cTn>
                              </p:par>
                            </p:childTnLst>
                          </p:cTn>
                        </p:par>
                        <p:par>
                          <p:cTn id="24" fill="hold">
                            <p:stCondLst>
                              <p:cond delay="5500"/>
                            </p:stCondLst>
                            <p:childTnLst>
                              <p:par>
                                <p:cTn id="25" presetID="6" presetClass="entr" presetSubtype="16"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circle(in)">
                                      <p:cBhvr>
                                        <p:cTn id="27" dur="2000"/>
                                        <p:tgtEl>
                                          <p:spTgt spid="24"/>
                                        </p:tgtEl>
                                      </p:cBhvr>
                                    </p:animEffect>
                                  </p:childTnLst>
                                </p:cTn>
                              </p:par>
                            </p:childTnLst>
                          </p:cTn>
                        </p:par>
                        <p:par>
                          <p:cTn id="28" fill="hold">
                            <p:stCondLst>
                              <p:cond delay="7500"/>
                            </p:stCondLst>
                            <p:childTnLst>
                              <p:par>
                                <p:cTn id="29" presetID="6" presetClass="entr" presetSubtype="16"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circle(in)">
                                      <p:cBhvr>
                                        <p:cTn id="31" dur="2000"/>
                                        <p:tgtEl>
                                          <p:spTgt spid="26"/>
                                        </p:tgtEl>
                                      </p:cBhvr>
                                    </p:animEffect>
                                  </p:childTnLst>
                                </p:cTn>
                              </p:par>
                            </p:childTnLst>
                          </p:cTn>
                        </p:par>
                        <p:par>
                          <p:cTn id="32" fill="hold">
                            <p:stCondLst>
                              <p:cond delay="9500"/>
                            </p:stCondLst>
                            <p:childTnLst>
                              <p:par>
                                <p:cTn id="33" presetID="6" presetClass="entr" presetSubtype="16"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circle(in)">
                                      <p:cBhvr>
                                        <p:cTn id="35" dur="2000"/>
                                        <p:tgtEl>
                                          <p:spTgt spid="27"/>
                                        </p:tgtEl>
                                      </p:cBhvr>
                                    </p:animEffect>
                                  </p:childTnLst>
                                </p:cTn>
                              </p:par>
                              <p:par>
                                <p:cTn id="36" presetID="21" presetClass="entr" presetSubtype="1" fill="hold"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heel(1)">
                                      <p:cBhvr>
                                        <p:cTn id="38" dur="2000"/>
                                        <p:tgtEl>
                                          <p:spTgt spid="25"/>
                                        </p:tgtEl>
                                      </p:cBhvr>
                                    </p:animEffect>
                                  </p:childTnLst>
                                </p:cTn>
                              </p:par>
                            </p:childTnLst>
                          </p:cTn>
                        </p:par>
                        <p:par>
                          <p:cTn id="39" fill="hold">
                            <p:stCondLst>
                              <p:cond delay="11500"/>
                            </p:stCondLst>
                            <p:childTnLst>
                              <p:par>
                                <p:cTn id="40" presetID="6" presetClass="entr" presetSubtype="16" fill="hold"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circle(in)">
                                      <p:cBhvr>
                                        <p:cTn id="42" dur="2000"/>
                                        <p:tgtEl>
                                          <p:spTgt spid="28"/>
                                        </p:tgtEl>
                                      </p:cBhvr>
                                    </p:animEffect>
                                  </p:childTnLst>
                                </p:cTn>
                              </p:par>
                            </p:childTnLst>
                          </p:cTn>
                        </p:par>
                        <p:par>
                          <p:cTn id="43" fill="hold">
                            <p:stCondLst>
                              <p:cond delay="13500"/>
                            </p:stCondLst>
                            <p:childTnLst>
                              <p:par>
                                <p:cTn id="44" presetID="14" presetClass="entr" presetSubtype="10" fill="hold"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randombar(horizontal)">
                                      <p:cBhvr>
                                        <p:cTn id="4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331593" y="357786"/>
            <a:ext cx="6753198" cy="624618"/>
          </a:xfrm>
        </p:spPr>
        <p:txBody>
          <a:bodyPr>
            <a:noAutofit/>
          </a:bodyPr>
          <a:lstStyle/>
          <a:p>
            <a:r>
              <a:rPr lang="en-IN" sz="3038" dirty="0">
                <a:cs typeface="Times New Roman" panose="02020603050405020304" pitchFamily="18" charset="0"/>
              </a:rPr>
              <a:t>STRENGTH OF PRODUCT</a:t>
            </a:r>
          </a:p>
        </p:txBody>
      </p:sp>
      <p:sp>
        <p:nvSpPr>
          <p:cNvPr id="5" name="Content Placeholder 2"/>
          <p:cNvSpPr>
            <a:spLocks noGrp="1"/>
          </p:cNvSpPr>
          <p:nvPr>
            <p:ph idx="1"/>
          </p:nvPr>
        </p:nvSpPr>
        <p:spPr>
          <a:xfrm>
            <a:off x="715715" y="1122104"/>
            <a:ext cx="7310685" cy="4694080"/>
          </a:xfrm>
        </p:spPr>
        <p:txBody>
          <a:bodyPr>
            <a:noAutofit/>
          </a:bodyPr>
          <a:lstStyle/>
          <a:p>
            <a:pPr marL="0" indent="0" algn="just" defTabSz="755957">
              <a:lnSpc>
                <a:spcPct val="100000"/>
              </a:lnSpc>
              <a:spcBef>
                <a:spcPts val="992"/>
              </a:spcBef>
              <a:buClr>
                <a:schemeClr val="accent1">
                  <a:lumMod val="75000"/>
                </a:schemeClr>
              </a:buClr>
              <a:buSzPct val="85000"/>
              <a:buNone/>
            </a:pPr>
            <a:endParaRPr lang="en-IN" sz="1800" i="1" dirty="0">
              <a:latin typeface="+mj-lt"/>
              <a:cs typeface="Times New Roman" panose="02020603050405020304" pitchFamily="18" charset="0"/>
            </a:endParaRPr>
          </a:p>
          <a:p>
            <a:pPr marL="0" indent="0" algn="just" defTabSz="755957">
              <a:lnSpc>
                <a:spcPct val="100000"/>
              </a:lnSpc>
              <a:spcBef>
                <a:spcPts val="992"/>
              </a:spcBef>
              <a:buClr>
                <a:schemeClr val="accent1">
                  <a:lumMod val="75000"/>
                </a:schemeClr>
              </a:buClr>
              <a:buSzPct val="85000"/>
              <a:buNone/>
            </a:pPr>
            <a:r>
              <a:rPr lang="en-IN" sz="1800" b="1" i="1" dirty="0">
                <a:latin typeface="+mj-lt"/>
                <a:cs typeface="Times New Roman" panose="02020603050405020304" pitchFamily="18" charset="0"/>
              </a:rPr>
              <a:t>CSIR technological awards 2016 </a:t>
            </a:r>
            <a:r>
              <a:rPr lang="en-IN" sz="1800" b="1" i="1" dirty="0" smtClean="0">
                <a:latin typeface="+mj-lt"/>
                <a:cs typeface="Times New Roman" panose="02020603050405020304" pitchFamily="18" charset="0"/>
              </a:rPr>
              <a:t>: </a:t>
            </a:r>
            <a:r>
              <a:rPr lang="en-IN" sz="1800" i="1" dirty="0" smtClean="0">
                <a:latin typeface="+mj-lt"/>
                <a:cs typeface="Times New Roman" panose="02020603050405020304" pitchFamily="18" charset="0"/>
              </a:rPr>
              <a:t>Prime </a:t>
            </a:r>
            <a:r>
              <a:rPr lang="en-IN" sz="1800" i="1" dirty="0">
                <a:latin typeface="+mj-lt"/>
                <a:cs typeface="Times New Roman" panose="02020603050405020304" pitchFamily="18" charset="0"/>
              </a:rPr>
              <a:t>Minister Shri. Narendra Modi applauds Scientists at CSIR Technological Awards, 2016 ‘CSIR has developed the first Ayurvedic medicine of the country for diabetic </a:t>
            </a:r>
            <a:r>
              <a:rPr lang="en-IN" sz="1800" i="1" dirty="0" err="1">
                <a:latin typeface="+mj-lt"/>
                <a:cs typeface="Times New Roman" panose="02020603050405020304" pitchFamily="18" charset="0"/>
              </a:rPr>
              <a:t>patients.</a:t>
            </a:r>
            <a:r>
              <a:rPr lang="en-IN" sz="1800" i="1" dirty="0" err="1" smtClean="0">
                <a:latin typeface="+mj-lt"/>
                <a:cs typeface="Times New Roman" panose="02020603050405020304" pitchFamily="18" charset="0"/>
              </a:rPr>
              <a:t>’and</a:t>
            </a:r>
            <a:r>
              <a:rPr lang="en-IN" sz="1800" i="1" dirty="0" smtClean="0">
                <a:latin typeface="+mj-lt"/>
                <a:cs typeface="Times New Roman" panose="02020603050405020304" pitchFamily="18" charset="0"/>
              </a:rPr>
              <a:t> </a:t>
            </a:r>
          </a:p>
          <a:p>
            <a:pPr marL="151192" indent="-151192" algn="just" defTabSz="755957">
              <a:lnSpc>
                <a:spcPct val="100000"/>
              </a:lnSpc>
              <a:spcBef>
                <a:spcPts val="992"/>
              </a:spcBef>
              <a:buClr>
                <a:schemeClr val="accent1">
                  <a:lumMod val="75000"/>
                </a:schemeClr>
              </a:buClr>
              <a:buSzPct val="85000"/>
              <a:buFont typeface="Wingdings" pitchFamily="2" charset="2"/>
              <a:buChar char="§"/>
            </a:pPr>
            <a:r>
              <a:rPr lang="en-IN" sz="1800" b="1" dirty="0" smtClean="0">
                <a:latin typeface="+mj-lt"/>
                <a:cs typeface="Times New Roman" panose="02020603050405020304" pitchFamily="18" charset="0"/>
              </a:rPr>
              <a:t>BGR-34</a:t>
            </a:r>
            <a:r>
              <a:rPr lang="en-IN" sz="1800" b="1" dirty="0">
                <a:latin typeface="+mj-lt"/>
                <a:cs typeface="Times New Roman" panose="02020603050405020304" pitchFamily="18" charset="0"/>
              </a:rPr>
              <a:t>: </a:t>
            </a:r>
            <a:r>
              <a:rPr lang="en-US" sz="1800" b="1" dirty="0" err="1">
                <a:latin typeface="+mj-lt"/>
                <a:cs typeface="Times New Roman" panose="02020603050405020304" pitchFamily="18" charset="0"/>
              </a:rPr>
              <a:t>Ist</a:t>
            </a:r>
            <a:r>
              <a:rPr lang="en-US" sz="1800" b="1" dirty="0">
                <a:latin typeface="+mj-lt"/>
                <a:cs typeface="Times New Roman" panose="02020603050405020304" pitchFamily="18" charset="0"/>
              </a:rPr>
              <a:t> </a:t>
            </a:r>
            <a:r>
              <a:rPr lang="en-US" sz="1800" dirty="0">
                <a:latin typeface="+mj-lt"/>
                <a:cs typeface="Times New Roman" panose="02020603050405020304" pitchFamily="18" charset="0"/>
              </a:rPr>
              <a:t>Scientifically </a:t>
            </a:r>
            <a:r>
              <a:rPr lang="en-US" sz="1800" b="1" dirty="0">
                <a:latin typeface="+mj-lt"/>
                <a:cs typeface="Times New Roman" panose="02020603050405020304" pitchFamily="18" charset="0"/>
              </a:rPr>
              <a:t>Validated poly-herbal Ayurveda Drug</a:t>
            </a:r>
            <a:r>
              <a:rPr lang="en-IN" sz="1800" dirty="0">
                <a:latin typeface="+mj-lt"/>
                <a:cs typeface="Times New Roman" panose="02020603050405020304" pitchFamily="18" charset="0"/>
              </a:rPr>
              <a:t>, formulated after in-depth screening on 500 anti-diabetic medicinal plants</a:t>
            </a:r>
            <a:r>
              <a:rPr lang="en-IN" sz="1800" dirty="0" smtClean="0">
                <a:latin typeface="+mj-lt"/>
                <a:cs typeface="Times New Roman" panose="02020603050405020304" pitchFamily="18" charset="0"/>
              </a:rPr>
              <a:t>.</a:t>
            </a:r>
          </a:p>
          <a:p>
            <a:pPr marL="113394" indent="-113394" algn="just" defTabSz="566968">
              <a:spcBef>
                <a:spcPts val="744"/>
              </a:spcBef>
              <a:buClr>
                <a:schemeClr val="accent1">
                  <a:lumMod val="75000"/>
                </a:schemeClr>
              </a:buClr>
              <a:buSzPct val="85000"/>
              <a:buFont typeface="Wingdings" pitchFamily="2" charset="2"/>
              <a:buChar char="§"/>
            </a:pPr>
            <a:r>
              <a:rPr lang="en-IN" sz="1800" b="1" dirty="0" smtClean="0">
                <a:latin typeface="+mj-lt"/>
                <a:cs typeface="Times New Roman" panose="02020603050405020304" pitchFamily="18" charset="0"/>
              </a:rPr>
              <a:t>BGR-34 </a:t>
            </a:r>
            <a:r>
              <a:rPr lang="en-IN" sz="1800" b="1" dirty="0">
                <a:latin typeface="+mj-lt"/>
                <a:cs typeface="Times New Roman" panose="02020603050405020304" pitchFamily="18" charset="0"/>
              </a:rPr>
              <a:t>and Safety Profile </a:t>
            </a:r>
            <a:r>
              <a:rPr lang="en-IN" sz="1800" dirty="0">
                <a:latin typeface="+mj-lt"/>
                <a:cs typeface="Times New Roman" panose="02020603050405020304" pitchFamily="18" charset="0"/>
              </a:rPr>
              <a:t>: Found </a:t>
            </a:r>
            <a:r>
              <a:rPr lang="en-IN" sz="1800" b="1" dirty="0">
                <a:latin typeface="+mj-lt"/>
                <a:cs typeface="Times New Roman" panose="02020603050405020304" pitchFamily="18" charset="0"/>
              </a:rPr>
              <a:t>safe</a:t>
            </a:r>
            <a:r>
              <a:rPr lang="en-IN" sz="1800" dirty="0">
                <a:latin typeface="+mj-lt"/>
                <a:cs typeface="Times New Roman" panose="02020603050405020304" pitchFamily="18" charset="0"/>
              </a:rPr>
              <a:t> in </a:t>
            </a:r>
            <a:r>
              <a:rPr lang="en-IN" sz="1800" b="1" dirty="0">
                <a:latin typeface="+mj-lt"/>
                <a:cs typeface="Times New Roman" panose="02020603050405020304" pitchFamily="18" charset="0"/>
              </a:rPr>
              <a:t>acute and sub acute toxicity </a:t>
            </a:r>
            <a:r>
              <a:rPr lang="en-IN" sz="1800" dirty="0">
                <a:latin typeface="+mj-lt"/>
                <a:cs typeface="Times New Roman" panose="02020603050405020304" pitchFamily="18" charset="0"/>
              </a:rPr>
              <a:t>studies. </a:t>
            </a:r>
            <a:endParaRPr lang="en-IN" sz="1800" dirty="0" smtClean="0">
              <a:latin typeface="+mj-lt"/>
              <a:cs typeface="Times New Roman" panose="02020603050405020304" pitchFamily="18" charset="0"/>
            </a:endParaRPr>
          </a:p>
          <a:p>
            <a:pPr marL="113394" indent="-113394" algn="just" defTabSz="566968">
              <a:spcBef>
                <a:spcPts val="744"/>
              </a:spcBef>
              <a:buClr>
                <a:schemeClr val="accent1">
                  <a:lumMod val="75000"/>
                </a:schemeClr>
              </a:buClr>
              <a:buSzPct val="85000"/>
              <a:buFont typeface="Wingdings" pitchFamily="2" charset="2"/>
              <a:buChar char="§"/>
            </a:pPr>
            <a:r>
              <a:rPr lang="en-US" sz="1800" b="1" dirty="0" smtClean="0">
                <a:latin typeface="+mj-lt"/>
                <a:cs typeface="Times New Roman" panose="02020603050405020304" pitchFamily="18" charset="0"/>
              </a:rPr>
              <a:t>BGR-34</a:t>
            </a:r>
            <a:r>
              <a:rPr lang="en-US" sz="1800" dirty="0">
                <a:latin typeface="+mj-lt"/>
                <a:cs typeface="Times New Roman" panose="02020603050405020304" pitchFamily="18" charset="0"/>
              </a:rPr>
              <a:t>: The </a:t>
            </a:r>
            <a:r>
              <a:rPr lang="en-US" sz="1800" b="1" dirty="0">
                <a:latin typeface="+mj-lt"/>
                <a:cs typeface="Times New Roman" panose="02020603050405020304" pitchFamily="18" charset="0"/>
              </a:rPr>
              <a:t>trial</a:t>
            </a:r>
            <a:r>
              <a:rPr lang="en-US" sz="1800" dirty="0">
                <a:latin typeface="+mj-lt"/>
                <a:cs typeface="Times New Roman" panose="02020603050405020304" pitchFamily="18" charset="0"/>
              </a:rPr>
              <a:t> has been registered in </a:t>
            </a:r>
            <a:r>
              <a:rPr lang="en-US" sz="1800" b="1" dirty="0">
                <a:latin typeface="+mj-lt"/>
                <a:cs typeface="Times New Roman" panose="02020603050405020304" pitchFamily="18" charset="0"/>
              </a:rPr>
              <a:t>CTRI</a:t>
            </a:r>
            <a:r>
              <a:rPr lang="en-US" sz="1800" dirty="0">
                <a:latin typeface="+mj-lt"/>
                <a:cs typeface="Times New Roman" panose="02020603050405020304" pitchFamily="18" charset="0"/>
              </a:rPr>
              <a:t> having </a:t>
            </a:r>
            <a:r>
              <a:rPr lang="en-IN" sz="1800" dirty="0">
                <a:latin typeface="+mj-lt"/>
                <a:cs typeface="Times New Roman" panose="02020603050405020304" pitchFamily="18" charset="0"/>
              </a:rPr>
              <a:t>registration number as- </a:t>
            </a:r>
            <a:r>
              <a:rPr lang="en-IN" sz="1800" b="1" dirty="0">
                <a:latin typeface="+mj-lt"/>
                <a:cs typeface="Times New Roman" panose="02020603050405020304" pitchFamily="18" charset="0"/>
              </a:rPr>
              <a:t>CTRI/2016/11/007476. </a:t>
            </a:r>
            <a:endParaRPr lang="en-IN" sz="1800" b="1" dirty="0" smtClean="0">
              <a:latin typeface="+mj-lt"/>
              <a:cs typeface="Times New Roman" panose="02020603050405020304" pitchFamily="18" charset="0"/>
            </a:endParaRPr>
          </a:p>
          <a:p>
            <a:pPr marL="113394" indent="-113394" algn="just" defTabSz="566968">
              <a:spcBef>
                <a:spcPts val="744"/>
              </a:spcBef>
              <a:buClr>
                <a:schemeClr val="accent1">
                  <a:lumMod val="75000"/>
                </a:schemeClr>
              </a:buClr>
              <a:buSzPct val="85000"/>
              <a:buFont typeface="Wingdings" pitchFamily="2" charset="2"/>
              <a:buChar char="§"/>
            </a:pPr>
            <a:r>
              <a:rPr lang="en-IN" sz="1800" b="1" dirty="0" smtClean="0">
                <a:latin typeface="+mj-lt"/>
                <a:cs typeface="Times New Roman" panose="02020603050405020304" pitchFamily="18" charset="0"/>
              </a:rPr>
              <a:t>BGR-34 </a:t>
            </a:r>
            <a:r>
              <a:rPr lang="en-IN" sz="1800" dirty="0">
                <a:latin typeface="+mj-lt"/>
                <a:cs typeface="Times New Roman" panose="02020603050405020304" pitchFamily="18" charset="0"/>
              </a:rPr>
              <a:t>is </a:t>
            </a:r>
            <a:r>
              <a:rPr lang="en-IN" sz="1800" b="1" dirty="0">
                <a:latin typeface="+mj-lt"/>
                <a:cs typeface="Times New Roman" panose="02020603050405020304" pitchFamily="18" charset="0"/>
              </a:rPr>
              <a:t>India's ranked </a:t>
            </a:r>
            <a:r>
              <a:rPr lang="en-IN" sz="1800" b="1" dirty="0" err="1">
                <a:latin typeface="+mj-lt"/>
                <a:cs typeface="Times New Roman" panose="02020603050405020304" pitchFamily="18" charset="0"/>
              </a:rPr>
              <a:t>I</a:t>
            </a:r>
            <a:r>
              <a:rPr lang="en-IN" sz="1800" b="1" baseline="30000" dirty="0" err="1">
                <a:latin typeface="+mj-lt"/>
                <a:cs typeface="Times New Roman" panose="02020603050405020304" pitchFamily="18" charset="0"/>
              </a:rPr>
              <a:t>st</a:t>
            </a:r>
            <a:r>
              <a:rPr lang="en-IN" sz="1800" b="1" dirty="0">
                <a:latin typeface="+mj-lt"/>
                <a:cs typeface="Times New Roman" panose="02020603050405020304" pitchFamily="18" charset="0"/>
              </a:rPr>
              <a:t> </a:t>
            </a:r>
            <a:r>
              <a:rPr lang="en-IN" sz="1800" dirty="0">
                <a:latin typeface="+mj-lt"/>
                <a:cs typeface="Times New Roman" panose="02020603050405020304" pitchFamily="18" charset="0"/>
              </a:rPr>
              <a:t>amongst all </a:t>
            </a:r>
            <a:r>
              <a:rPr lang="en-IN" sz="1800" b="1" dirty="0">
                <a:latin typeface="+mj-lt"/>
                <a:cs typeface="Times New Roman" panose="02020603050405020304" pitchFamily="18" charset="0"/>
              </a:rPr>
              <a:t>newly launched drugs </a:t>
            </a:r>
            <a:r>
              <a:rPr lang="en-IN" sz="1800" dirty="0">
                <a:latin typeface="+mj-lt"/>
                <a:cs typeface="Times New Roman" panose="02020603050405020304" pitchFamily="18" charset="0"/>
              </a:rPr>
              <a:t>in the </a:t>
            </a:r>
            <a:r>
              <a:rPr lang="en-IN" sz="1800" b="1" dirty="0">
                <a:latin typeface="+mj-lt"/>
                <a:cs typeface="Times New Roman" panose="02020603050405020304" pitchFamily="18" charset="0"/>
              </a:rPr>
              <a:t>Indian Pharmaceutical market </a:t>
            </a:r>
            <a:r>
              <a:rPr lang="en-IN" sz="1800" dirty="0">
                <a:latin typeface="+mj-lt"/>
                <a:cs typeface="Times New Roman" panose="02020603050405020304" pitchFamily="18" charset="0"/>
              </a:rPr>
              <a:t>as per data shown by IMS health </a:t>
            </a:r>
            <a:r>
              <a:rPr lang="en-IN" sz="1800" b="1" dirty="0">
                <a:latin typeface="+mj-lt"/>
                <a:cs typeface="Times New Roman" panose="02020603050405020304" pitchFamily="18" charset="0"/>
              </a:rPr>
              <a:t>(2015-16</a:t>
            </a:r>
            <a:r>
              <a:rPr lang="en-IN" sz="1800" b="1" dirty="0" smtClean="0">
                <a:latin typeface="+mj-lt"/>
                <a:cs typeface="Times New Roman" panose="02020603050405020304" pitchFamily="18" charset="0"/>
              </a:rPr>
              <a:t>).</a:t>
            </a:r>
          </a:p>
          <a:p>
            <a:pPr marL="113394" indent="-113394" algn="just" defTabSz="566968">
              <a:spcBef>
                <a:spcPts val="744"/>
              </a:spcBef>
              <a:buClr>
                <a:schemeClr val="accent1">
                  <a:lumMod val="75000"/>
                </a:schemeClr>
              </a:buClr>
              <a:buSzPct val="85000"/>
              <a:buFont typeface="Wingdings" pitchFamily="2" charset="2"/>
              <a:buChar char="§"/>
            </a:pPr>
            <a:r>
              <a:rPr lang="en-IN" sz="1800" b="1" dirty="0" smtClean="0">
                <a:latin typeface="+mj-lt"/>
                <a:cs typeface="Times New Roman" panose="02020603050405020304" pitchFamily="18" charset="0"/>
              </a:rPr>
              <a:t>BGR-34 is the first and only Ayurvedic drug which has got into top 20 brands of best launches in last 2 years as per data of AIOCD. </a:t>
            </a:r>
          </a:p>
          <a:p>
            <a:pPr marL="113394" indent="-113394" algn="just" defTabSz="566968">
              <a:spcBef>
                <a:spcPts val="744"/>
              </a:spcBef>
              <a:buClr>
                <a:schemeClr val="accent1">
                  <a:lumMod val="75000"/>
                </a:schemeClr>
              </a:buClr>
              <a:buSzPct val="85000"/>
              <a:buFont typeface="Wingdings" pitchFamily="2" charset="2"/>
              <a:buChar char="§"/>
            </a:pPr>
            <a:endParaRPr lang="en-IN" sz="1800" b="1" dirty="0">
              <a:latin typeface="+mj-lt"/>
              <a:cs typeface="Times New Roman" panose="02020603050405020304" pitchFamily="18" charset="0"/>
            </a:endParaRPr>
          </a:p>
          <a:p>
            <a:pPr marL="113394" indent="-113394" algn="just" defTabSz="566968">
              <a:spcBef>
                <a:spcPts val="744"/>
              </a:spcBef>
              <a:buClr>
                <a:schemeClr val="accent1">
                  <a:lumMod val="75000"/>
                </a:schemeClr>
              </a:buClr>
              <a:buSzPct val="85000"/>
              <a:buFont typeface="Wingdings" pitchFamily="2" charset="2"/>
              <a:buChar char="§"/>
            </a:pPr>
            <a:endParaRPr lang="en-IN" sz="1800" b="1" dirty="0">
              <a:latin typeface="+mj-lt"/>
              <a:cs typeface="Times New Roman" panose="02020603050405020304" pitchFamily="18" charset="0"/>
            </a:endParaRPr>
          </a:p>
          <a:p>
            <a:pPr marL="0" indent="0" defTabSz="755957">
              <a:lnSpc>
                <a:spcPct val="100000"/>
              </a:lnSpc>
              <a:spcBef>
                <a:spcPts val="992"/>
              </a:spcBef>
              <a:buClr>
                <a:schemeClr val="accent1">
                  <a:lumMod val="75000"/>
                </a:schemeClr>
              </a:buClr>
              <a:buSzPct val="85000"/>
              <a:buNone/>
            </a:pPr>
            <a:endParaRPr lang="en-IN" altLang="en-US" sz="1800" i="1" dirty="0">
              <a:latin typeface="+mj-lt"/>
              <a:cs typeface="Times New Roman" panose="02020603050405020304" pitchFamily="18" charset="0"/>
            </a:endParaRPr>
          </a:p>
          <a:p>
            <a:pPr marL="151192" indent="-151192" defTabSz="755957">
              <a:lnSpc>
                <a:spcPct val="100000"/>
              </a:lnSpc>
              <a:spcBef>
                <a:spcPts val="992"/>
              </a:spcBef>
              <a:buClr>
                <a:schemeClr val="accent1">
                  <a:lumMod val="75000"/>
                </a:schemeClr>
              </a:buClr>
              <a:buSzPct val="85000"/>
              <a:buFont typeface="Wingdings" pitchFamily="2" charset="2"/>
              <a:buChar char="§"/>
            </a:pPr>
            <a:endParaRPr lang="en-US" sz="1800" dirty="0">
              <a:latin typeface="+mj-lt"/>
              <a:cs typeface="Times New Roman" panose="02020603050405020304" pitchFamily="18" charset="0"/>
            </a:endParaRPr>
          </a:p>
          <a:p>
            <a:pPr>
              <a:lnSpc>
                <a:spcPct val="100000"/>
              </a:lnSpc>
            </a:pPr>
            <a:endParaRPr lang="en-IN" sz="1800" dirty="0">
              <a:latin typeface="+mj-lt"/>
              <a:cs typeface="Times New Roman" panose="02020603050405020304" pitchFamily="18" charset="0"/>
            </a:endParaRPr>
          </a:p>
        </p:txBody>
      </p:sp>
    </p:spTree>
    <p:extLst>
      <p:ext uri="{BB962C8B-B14F-4D97-AF65-F5344CB8AC3E}">
        <p14:creationId xmlns:p14="http://schemas.microsoft.com/office/powerpoint/2010/main" val="8020649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2077625"/>
            <a:ext cx="8515350" cy="1669916"/>
          </a:xfrm>
        </p:spPr>
        <p:txBody>
          <a:bodyPr>
            <a:noAutofit/>
          </a:bodyPr>
          <a:lstStyle/>
          <a:p>
            <a:pPr marL="0" indent="0" algn="ctr">
              <a:buNone/>
            </a:pPr>
            <a:r>
              <a:rPr lang="en-US" sz="4000" dirty="0">
                <a:ln w="12700" cmpd="sng">
                  <a:solidFill>
                    <a:schemeClr val="accent2">
                      <a:lumMod val="75000"/>
                    </a:schemeClr>
                  </a:solidFill>
                  <a:prstDash val="solid"/>
                </a:ln>
                <a:solidFill>
                  <a:srgbClr val="FF0000"/>
                </a:solidFill>
                <a:latin typeface="Times New Roman" panose="02020603050405020304" pitchFamily="18" charset="0"/>
                <a:cs typeface="Times New Roman" panose="02020603050405020304" pitchFamily="18" charset="0"/>
              </a:rPr>
              <a:t>A BRIEF REVIEW </a:t>
            </a:r>
            <a:r>
              <a:rPr lang="en-US" sz="4000" dirty="0" smtClean="0">
                <a:ln w="12700" cmpd="sng">
                  <a:solidFill>
                    <a:schemeClr val="accent2">
                      <a:lumMod val="75000"/>
                    </a:schemeClr>
                  </a:solidFill>
                  <a:prstDash val="solid"/>
                </a:ln>
                <a:solidFill>
                  <a:srgbClr val="FF0000"/>
                </a:solidFill>
                <a:latin typeface="Times New Roman" panose="02020603050405020304" pitchFamily="18" charset="0"/>
                <a:cs typeface="Times New Roman" panose="02020603050405020304" pitchFamily="18" charset="0"/>
              </a:rPr>
              <a:t>OF LITERATURE ON </a:t>
            </a:r>
            <a:r>
              <a:rPr lang="en-US" sz="4000" dirty="0">
                <a:ln w="12700" cmpd="sng">
                  <a:solidFill>
                    <a:schemeClr val="accent2">
                      <a:lumMod val="75000"/>
                    </a:schemeClr>
                  </a:solidFill>
                  <a:prstDash val="solid"/>
                </a:ln>
                <a:solidFill>
                  <a:srgbClr val="FF0000"/>
                </a:solidFill>
                <a:latin typeface="Times New Roman" panose="02020603050405020304" pitchFamily="18" charset="0"/>
                <a:cs typeface="Times New Roman" panose="02020603050405020304" pitchFamily="18" charset="0"/>
              </a:rPr>
              <a:t>ACTIVES </a:t>
            </a:r>
            <a:r>
              <a:rPr lang="en-US" sz="4000" dirty="0" smtClean="0">
                <a:ln w="12700" cmpd="sng">
                  <a:solidFill>
                    <a:schemeClr val="accent2">
                      <a:lumMod val="75000"/>
                    </a:schemeClr>
                  </a:solidFill>
                  <a:prstDash val="solid"/>
                </a:ln>
                <a:solidFill>
                  <a:srgbClr val="FF0000"/>
                </a:solidFill>
                <a:latin typeface="Times New Roman" panose="02020603050405020304" pitchFamily="18" charset="0"/>
                <a:cs typeface="Times New Roman" panose="02020603050405020304" pitchFamily="18" charset="0"/>
              </a:rPr>
              <a:t>USED IN </a:t>
            </a:r>
          </a:p>
          <a:p>
            <a:pPr marL="0" indent="0" algn="ctr">
              <a:buNone/>
            </a:pPr>
            <a:r>
              <a:rPr lang="en-US" sz="8000" dirty="0" smtClean="0">
                <a:ln w="12700" cmpd="sng">
                  <a:solidFill>
                    <a:schemeClr val="accent2">
                      <a:lumMod val="75000"/>
                    </a:schemeClr>
                  </a:solidFill>
                  <a:prstDash val="solid"/>
                </a:ln>
                <a:solidFill>
                  <a:srgbClr val="FF0000"/>
                </a:solidFill>
                <a:latin typeface="Times New Roman" panose="02020603050405020304" pitchFamily="18" charset="0"/>
                <a:cs typeface="Times New Roman" panose="02020603050405020304" pitchFamily="18" charset="0"/>
              </a:rPr>
              <a:t>BGR </a:t>
            </a:r>
            <a:r>
              <a:rPr lang="en-US" sz="8000" dirty="0">
                <a:ln w="12700" cmpd="sng">
                  <a:solidFill>
                    <a:schemeClr val="accent2">
                      <a:lumMod val="75000"/>
                    </a:schemeClr>
                  </a:solidFill>
                  <a:prstDash val="solid"/>
                </a:ln>
                <a:solidFill>
                  <a:srgbClr val="FF0000"/>
                </a:solidFill>
                <a:latin typeface="Times New Roman" panose="02020603050405020304" pitchFamily="18" charset="0"/>
                <a:cs typeface="Times New Roman" panose="02020603050405020304" pitchFamily="18" charset="0"/>
              </a:rPr>
              <a:t>34</a:t>
            </a:r>
            <a:endParaRPr lang="en-IN" sz="8000" dirty="0"/>
          </a:p>
        </p:txBody>
      </p:sp>
    </p:spTree>
    <p:extLst>
      <p:ext uri="{BB962C8B-B14F-4D97-AF65-F5344CB8AC3E}">
        <p14:creationId xmlns:p14="http://schemas.microsoft.com/office/powerpoint/2010/main" val="41115220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78760" y="428192"/>
            <a:ext cx="5915025" cy="361950"/>
          </a:xfrm>
        </p:spPr>
        <p:txBody>
          <a:bodyPr>
            <a:normAutofit fontScale="90000"/>
          </a:bodyPr>
          <a:lstStyle/>
          <a:p>
            <a:pPr algn="ctr"/>
            <a:r>
              <a:rPr lang="en-IN" altLang="en-US" dirty="0" smtClean="0"/>
              <a:t>ACTS AS DPP-4 INHIBITOR</a:t>
            </a:r>
          </a:p>
        </p:txBody>
      </p:sp>
      <p:pic>
        <p:nvPicPr>
          <p:cNvPr id="18435"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678752" y="790142"/>
            <a:ext cx="3142815" cy="2092036"/>
          </a:xfrm>
        </p:spPr>
      </p:pic>
      <p:pic>
        <p:nvPicPr>
          <p:cNvPr id="4" name="Picture 3"/>
          <p:cNvPicPr>
            <a:picLocks noChangeAspect="1"/>
          </p:cNvPicPr>
          <p:nvPr/>
        </p:nvPicPr>
        <p:blipFill rotWithShape="1">
          <a:blip r:embed="rId4"/>
          <a:srcRect l="48509" t="47822" r="12412" b="12595"/>
          <a:stretch/>
        </p:blipFill>
        <p:spPr>
          <a:xfrm>
            <a:off x="1706404" y="3103418"/>
            <a:ext cx="5936109" cy="3380509"/>
          </a:xfrm>
          <a:prstGeom prst="rect">
            <a:avLst/>
          </a:prstGeom>
        </p:spPr>
      </p:pic>
    </p:spTree>
    <p:extLst>
      <p:ext uri="{BB962C8B-B14F-4D97-AF65-F5344CB8AC3E}">
        <p14:creationId xmlns:p14="http://schemas.microsoft.com/office/powerpoint/2010/main" val="28440151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1"/>
          </p:nvPr>
        </p:nvSpPr>
        <p:spPr>
          <a:xfrm>
            <a:off x="1614487" y="1844280"/>
            <a:ext cx="3882629" cy="3263503"/>
          </a:xfrm>
        </p:spPr>
        <p:txBody>
          <a:bodyPr>
            <a:normAutofit lnSpcReduction="10000"/>
          </a:bodyPr>
          <a:lstStyle/>
          <a:p>
            <a:r>
              <a:rPr lang="en-IN" altLang="en-US" sz="1800" b="1" i="1" dirty="0"/>
              <a:t>BGR-34 have enough concentration of </a:t>
            </a:r>
            <a:r>
              <a:rPr lang="en-IN" altLang="en-US" sz="1800" b="1" i="1" dirty="0" err="1"/>
              <a:t>Gymnema</a:t>
            </a:r>
            <a:r>
              <a:rPr lang="en-IN" altLang="en-US" sz="1800" b="1" i="1" dirty="0"/>
              <a:t> </a:t>
            </a:r>
            <a:r>
              <a:rPr lang="en-IN" altLang="en-US" sz="1800" b="1" i="1" dirty="0" err="1"/>
              <a:t>sylvstre</a:t>
            </a:r>
            <a:r>
              <a:rPr lang="en-IN" altLang="en-US" sz="1800" b="1" i="1" dirty="0"/>
              <a:t> (</a:t>
            </a:r>
            <a:r>
              <a:rPr lang="en-IN" altLang="en-US" sz="1800" b="1" i="1" dirty="0" err="1"/>
              <a:t>Gurmar</a:t>
            </a:r>
            <a:r>
              <a:rPr lang="en-IN" altLang="en-US" sz="1800" b="1" i="1" dirty="0"/>
              <a:t>), which Strengthens </a:t>
            </a:r>
            <a:r>
              <a:rPr lang="el-GR" altLang="en-US" sz="1800" b="1" i="1" dirty="0"/>
              <a:t>β</a:t>
            </a:r>
            <a:r>
              <a:rPr lang="en-IN" altLang="en-US" sz="1800" b="1" i="1" dirty="0"/>
              <a:t>-cells capacity</a:t>
            </a:r>
          </a:p>
          <a:p>
            <a:r>
              <a:rPr lang="en-IN" altLang="en-US" sz="1800" i="1" dirty="0"/>
              <a:t>Promotes </a:t>
            </a:r>
            <a:r>
              <a:rPr lang="en-IN" altLang="en-US" sz="1800" b="1" i="1" dirty="0"/>
              <a:t>reparative regeneration </a:t>
            </a:r>
            <a:r>
              <a:rPr lang="en-IN" altLang="en-US" sz="1800" i="1" dirty="0"/>
              <a:t>of islet cells which increase secretion of insulin and causes inhibition of glucose absorption from intestine. </a:t>
            </a:r>
          </a:p>
          <a:p>
            <a:r>
              <a:rPr lang="en-IN" altLang="en-US" sz="1800" i="1" dirty="0"/>
              <a:t>It normalises post prandial glucose level and increases the utilization of glucose </a:t>
            </a:r>
          </a:p>
          <a:p>
            <a:r>
              <a:rPr lang="en-IN" altLang="en-US" sz="1800" i="1" dirty="0"/>
              <a:t>Decreases in </a:t>
            </a:r>
            <a:r>
              <a:rPr lang="en-IN" altLang="en-US" sz="1800" i="1" dirty="0" err="1"/>
              <a:t>gluconeogenic</a:t>
            </a:r>
            <a:r>
              <a:rPr lang="en-IN" altLang="en-US" sz="1800" i="1" dirty="0"/>
              <a:t> enzymes, thereby </a:t>
            </a:r>
            <a:r>
              <a:rPr lang="en-IN" altLang="en-US" sz="1800" b="1" i="1" dirty="0"/>
              <a:t>decreasing gluconeogenesis.</a:t>
            </a:r>
          </a:p>
          <a:p>
            <a:endParaRPr lang="en-IN" altLang="en-US" dirty="0" smtClean="0"/>
          </a:p>
        </p:txBody>
      </p:sp>
      <p:pic>
        <p:nvPicPr>
          <p:cNvPr id="2457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97116" y="2390053"/>
            <a:ext cx="1857375" cy="217195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2532" name="Title 1"/>
          <p:cNvSpPr txBox="1">
            <a:spLocks/>
          </p:cNvSpPr>
          <p:nvPr/>
        </p:nvSpPr>
        <p:spPr bwMode="auto">
          <a:xfrm>
            <a:off x="1614487" y="1023938"/>
            <a:ext cx="59150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ct val="0"/>
              </a:spcBef>
              <a:buFontTx/>
              <a:buNone/>
            </a:pPr>
            <a:r>
              <a:rPr lang="en-IN" altLang="en-US" sz="2250" b="1" dirty="0">
                <a:solidFill>
                  <a:srgbClr val="FF0000"/>
                </a:solidFill>
                <a:latin typeface="Bodoni MT" panose="02070603080606020203" pitchFamily="18" charset="0"/>
                <a:cs typeface="Aharoni" pitchFamily="2" charset="-79"/>
              </a:rPr>
              <a:t>STRENGTHENS </a:t>
            </a:r>
            <a:r>
              <a:rPr lang="el-GR" altLang="en-US" sz="2250" b="1" dirty="0">
                <a:solidFill>
                  <a:srgbClr val="FF0000"/>
                </a:solidFill>
                <a:latin typeface="Calibri Light" panose="020F0302020204030204" pitchFamily="34" charset="0"/>
                <a:cs typeface="Aharoni" pitchFamily="2" charset="-79"/>
              </a:rPr>
              <a:t>β</a:t>
            </a:r>
            <a:r>
              <a:rPr lang="en-IN" altLang="en-US" sz="2250" b="1" dirty="0">
                <a:solidFill>
                  <a:srgbClr val="FF0000"/>
                </a:solidFill>
                <a:latin typeface="Bodoni MT" panose="02070603080606020203" pitchFamily="18" charset="0"/>
                <a:cs typeface="Aharoni" pitchFamily="2" charset="-79"/>
              </a:rPr>
              <a:t>-CELLS CAPACITY</a:t>
            </a:r>
          </a:p>
        </p:txBody>
      </p:sp>
    </p:spTree>
    <p:extLst>
      <p:ext uri="{BB962C8B-B14F-4D97-AF65-F5344CB8AC3E}">
        <p14:creationId xmlns:p14="http://schemas.microsoft.com/office/powerpoint/2010/main" val="3732079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83054" y="2065735"/>
            <a:ext cx="1642888" cy="164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143000" y="3850482"/>
            <a:ext cx="6858000" cy="2150269"/>
          </a:xfrm>
          <a:prstGeom prst="rect">
            <a:avLst/>
          </a:prstGeom>
          <a:solidFill>
            <a:srgbClr val="E31E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350"/>
          </a:p>
        </p:txBody>
      </p:sp>
      <p:sp>
        <p:nvSpPr>
          <p:cNvPr id="25602" name="Content Placeholder 2"/>
          <p:cNvSpPr>
            <a:spLocks noGrp="1"/>
          </p:cNvSpPr>
          <p:nvPr>
            <p:ph idx="1"/>
          </p:nvPr>
        </p:nvSpPr>
        <p:spPr>
          <a:xfrm>
            <a:off x="1519832" y="1495654"/>
            <a:ext cx="4702374" cy="2025253"/>
          </a:xfrm>
        </p:spPr>
        <p:txBody>
          <a:bodyPr/>
          <a:lstStyle/>
          <a:p>
            <a:pPr>
              <a:defRPr/>
            </a:pPr>
            <a:r>
              <a:rPr lang="en-IN" altLang="en-US" sz="1800" b="1" i="1" dirty="0"/>
              <a:t>Enriched with- </a:t>
            </a:r>
            <a:r>
              <a:rPr lang="en-IN" altLang="en-US" sz="1800" b="1" i="1" dirty="0" err="1"/>
              <a:t>Pterocarpus</a:t>
            </a:r>
            <a:r>
              <a:rPr lang="en-IN" altLang="en-US" sz="1800" b="1" i="1" dirty="0"/>
              <a:t> marsupium </a:t>
            </a:r>
            <a:r>
              <a:rPr lang="en-IN" altLang="en-US" sz="1800" b="1" i="1" dirty="0">
                <a:solidFill>
                  <a:schemeClr val="accent1">
                    <a:lumMod val="50000"/>
                  </a:schemeClr>
                </a:solidFill>
              </a:rPr>
              <a:t>(</a:t>
            </a:r>
            <a:r>
              <a:rPr lang="en-IN" altLang="en-US" sz="1800" b="1" i="1" dirty="0" err="1">
                <a:solidFill>
                  <a:schemeClr val="accent1">
                    <a:lumMod val="50000"/>
                  </a:schemeClr>
                </a:solidFill>
              </a:rPr>
              <a:t>Vijaysaar</a:t>
            </a:r>
            <a:r>
              <a:rPr lang="en-IN" altLang="en-US" sz="1800" b="1" i="1" dirty="0">
                <a:solidFill>
                  <a:schemeClr val="accent1">
                    <a:lumMod val="50000"/>
                  </a:schemeClr>
                </a:solidFill>
              </a:rPr>
              <a:t>)</a:t>
            </a:r>
          </a:p>
          <a:p>
            <a:pPr>
              <a:defRPr/>
            </a:pPr>
            <a:r>
              <a:rPr lang="en-IN" altLang="en-US" sz="1500" b="1" i="1" dirty="0"/>
              <a:t> Repairs &amp; Revives </a:t>
            </a:r>
            <a:r>
              <a:rPr lang="el-GR" altLang="en-US" sz="1500" b="1" i="1" dirty="0"/>
              <a:t>β</a:t>
            </a:r>
            <a:r>
              <a:rPr lang="en-IN" altLang="en-US" sz="1500" b="1" i="1" dirty="0"/>
              <a:t>-cells &amp; enhances Insulin Release. </a:t>
            </a:r>
          </a:p>
          <a:p>
            <a:pPr>
              <a:defRPr/>
            </a:pPr>
            <a:r>
              <a:rPr lang="en-IN" altLang="en-US" sz="1500" i="1" dirty="0"/>
              <a:t>The</a:t>
            </a:r>
            <a:r>
              <a:rPr lang="en-IN" altLang="en-US" sz="1500" b="1" i="1" dirty="0"/>
              <a:t> </a:t>
            </a:r>
            <a:r>
              <a:rPr lang="en-IN" altLang="en-US" sz="1500" i="1" dirty="0"/>
              <a:t>flavonoid fraction from it exerts pancreatic </a:t>
            </a:r>
            <a:r>
              <a:rPr lang="el-GR" altLang="en-US" sz="1500" i="1" dirty="0"/>
              <a:t>β</a:t>
            </a:r>
            <a:r>
              <a:rPr lang="en-IN" altLang="en-US" sz="1500" i="1" dirty="0"/>
              <a:t> cell </a:t>
            </a:r>
            <a:r>
              <a:rPr lang="en-IN" altLang="en-US" sz="1500" i="1" dirty="0" err="1"/>
              <a:t>regranulation</a:t>
            </a:r>
            <a:r>
              <a:rPr lang="en-IN" altLang="en-US" sz="1500" i="1" dirty="0"/>
              <a:t>.</a:t>
            </a:r>
          </a:p>
          <a:p>
            <a:pPr>
              <a:defRPr/>
            </a:pPr>
            <a:r>
              <a:rPr lang="en-IN" altLang="en-US" sz="1500" b="1" i="1" dirty="0">
                <a:effectLst>
                  <a:outerShdw blurRad="38100" dist="38100" dir="2700000" algn="tl">
                    <a:srgbClr val="000000">
                      <a:alpha val="43137"/>
                    </a:srgbClr>
                  </a:outerShdw>
                </a:effectLst>
              </a:rPr>
              <a:t>It converts Pro-insulin to Insulin. </a:t>
            </a:r>
          </a:p>
        </p:txBody>
      </p:sp>
      <p:sp>
        <p:nvSpPr>
          <p:cNvPr id="5" name="Title 1"/>
          <p:cNvSpPr txBox="1">
            <a:spLocks/>
          </p:cNvSpPr>
          <p:nvPr/>
        </p:nvSpPr>
        <p:spPr bwMode="auto">
          <a:xfrm>
            <a:off x="1719263" y="1041797"/>
            <a:ext cx="59150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eaLnBrk="0" fontAlgn="base" hangingPunct="0">
              <a:lnSpc>
                <a:spcPct val="90000"/>
              </a:lnSpc>
              <a:spcBef>
                <a:spcPct val="0"/>
              </a:spcBef>
              <a:spcAft>
                <a:spcPct val="0"/>
              </a:spcAft>
              <a:defRPr sz="3600" b="1" kern="1200">
                <a:solidFill>
                  <a:schemeClr val="bg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n-IN" sz="2250" dirty="0">
                <a:solidFill>
                  <a:srgbClr val="FF0000"/>
                </a:solidFill>
                <a:effectLst>
                  <a:outerShdw blurRad="38100" dist="38100" dir="2700000" algn="tl">
                    <a:srgbClr val="000000">
                      <a:alpha val="43137"/>
                    </a:srgbClr>
                  </a:outerShdw>
                </a:effectLst>
                <a:latin typeface="Bodoni MT" panose="02070603080606020203" pitchFamily="18" charset="0"/>
                <a:cs typeface="Aharoni" panose="02010803020104030203" pitchFamily="2" charset="-79"/>
              </a:rPr>
              <a:t>EXERTS INSULINOGENIC EFFECT</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55281" y="4714518"/>
            <a:ext cx="931029" cy="864913"/>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86310" y="4713843"/>
            <a:ext cx="1622901" cy="949949"/>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58779" y="3942387"/>
            <a:ext cx="972447" cy="1608308"/>
          </a:xfrm>
          <a:prstGeom prst="rect">
            <a:avLst/>
          </a:prstGeom>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l="8189" r="33424"/>
          <a:stretch/>
        </p:blipFill>
        <p:spPr>
          <a:xfrm>
            <a:off x="1143000" y="2827006"/>
            <a:ext cx="2415779" cy="1882508"/>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67580" y="4897041"/>
            <a:ext cx="818390" cy="178308"/>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62918" y="4060293"/>
            <a:ext cx="637523" cy="1673497"/>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03088" y="3942388"/>
            <a:ext cx="834392" cy="1876810"/>
          </a:xfrm>
          <a:prstGeom prst="rect">
            <a:avLst/>
          </a:prstGeom>
        </p:spPr>
      </p:pic>
      <p:pic>
        <p:nvPicPr>
          <p:cNvPr id="10" name="Picture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299096" y="4809030"/>
            <a:ext cx="1188722" cy="233173"/>
          </a:xfrm>
          <a:prstGeom prst="rect">
            <a:avLst/>
          </a:prstGeom>
        </p:spPr>
      </p:pic>
      <p:pic>
        <p:nvPicPr>
          <p:cNvPr id="12" name="Picture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765267" y="5188816"/>
            <a:ext cx="363475" cy="123444"/>
          </a:xfrm>
          <a:prstGeom prst="rect">
            <a:avLst/>
          </a:prstGeom>
        </p:spPr>
      </p:pic>
      <p:pic>
        <p:nvPicPr>
          <p:cNvPr id="13" name="Picture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765268" y="4009479"/>
            <a:ext cx="1206080" cy="981693"/>
          </a:xfrm>
          <a:prstGeom prst="rect">
            <a:avLst/>
          </a:prstGeom>
        </p:spPr>
      </p:pic>
      <p:pic>
        <p:nvPicPr>
          <p:cNvPr id="14" name="Picture 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146398" y="5029921"/>
            <a:ext cx="685802" cy="761240"/>
          </a:xfrm>
          <a:prstGeom prst="rect">
            <a:avLst/>
          </a:prstGeom>
        </p:spPr>
      </p:pic>
    </p:spTree>
    <p:extLst>
      <p:ext uri="{BB962C8B-B14F-4D97-AF65-F5344CB8AC3E}">
        <p14:creationId xmlns:p14="http://schemas.microsoft.com/office/powerpoint/2010/main" val="811268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503760" y="1044179"/>
            <a:ext cx="5915025" cy="361950"/>
          </a:xfrm>
        </p:spPr>
        <p:txBody>
          <a:bodyPr>
            <a:normAutofit fontScale="90000"/>
          </a:bodyPr>
          <a:lstStyle/>
          <a:p>
            <a:pPr algn="ctr"/>
            <a:r>
              <a:rPr lang="en-IN" altLang="en-US" sz="2250">
                <a:latin typeface="Bodoni MT" panose="02070603080606020203" pitchFamily="18" charset="0"/>
              </a:rPr>
              <a:t>ACTS AS CARDIO PROTECTIVE</a:t>
            </a:r>
          </a:p>
        </p:txBody>
      </p:sp>
      <p:sp>
        <p:nvSpPr>
          <p:cNvPr id="3" name="Content Placeholder 2"/>
          <p:cNvSpPr>
            <a:spLocks noGrp="1"/>
          </p:cNvSpPr>
          <p:nvPr>
            <p:ph idx="1"/>
          </p:nvPr>
        </p:nvSpPr>
        <p:spPr>
          <a:xfrm>
            <a:off x="1700214" y="1708622"/>
            <a:ext cx="3469481" cy="3263503"/>
          </a:xfrm>
        </p:spPr>
        <p:txBody>
          <a:bodyPr/>
          <a:lstStyle/>
          <a:p>
            <a:pPr>
              <a:defRPr/>
            </a:pPr>
            <a:r>
              <a:rPr lang="en-IN" sz="1800" b="1" i="1" dirty="0"/>
              <a:t>Tinospora Cordifolia (Giloe) exerts cardio protective action</a:t>
            </a:r>
          </a:p>
          <a:p>
            <a:pPr>
              <a:defRPr/>
            </a:pPr>
            <a:r>
              <a:rPr lang="en-IN" sz="1800" i="1" dirty="0"/>
              <a:t>Boosts body defence system, and antioxidant mechanism to protect the cardiovascular system.</a:t>
            </a:r>
          </a:p>
          <a:p>
            <a:pPr marL="0" indent="0">
              <a:buNone/>
              <a:defRPr/>
            </a:pPr>
            <a:endParaRPr lang="en-IN" dirty="0" smtClean="0"/>
          </a:p>
          <a:p>
            <a:pPr>
              <a:defRPr/>
            </a:pPr>
            <a:endParaRPr lang="en-IN" dirty="0"/>
          </a:p>
        </p:txBody>
      </p:sp>
      <p:pic>
        <p:nvPicPr>
          <p:cNvPr id="2662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12230" y="2315310"/>
            <a:ext cx="2053532" cy="213721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4581" name="Picture 6"/>
          <p:cNvPicPr>
            <a:picLocks noChangeAspect="1"/>
          </p:cNvPicPr>
          <p:nvPr/>
        </p:nvPicPr>
        <p:blipFill>
          <a:blip r:embed="rId3">
            <a:extLst>
              <a:ext uri="{28A0092B-C50C-407E-A947-70E740481C1C}">
                <a14:useLocalDpi xmlns:a14="http://schemas.microsoft.com/office/drawing/2010/main" val="0"/>
              </a:ext>
            </a:extLst>
          </a:blip>
          <a:srcRect l="-182" t="13054" r="71883" b="59853"/>
          <a:stretch>
            <a:fillRect/>
          </a:stretch>
        </p:blipFill>
        <p:spPr bwMode="auto">
          <a:xfrm>
            <a:off x="2440952" y="3178288"/>
            <a:ext cx="2085975" cy="18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3834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Content Placeholder 2"/>
          <p:cNvSpPr>
            <a:spLocks noGrp="1"/>
          </p:cNvSpPr>
          <p:nvPr>
            <p:ph idx="1"/>
          </p:nvPr>
        </p:nvSpPr>
        <p:spPr>
          <a:xfrm>
            <a:off x="1450183" y="1888333"/>
            <a:ext cx="4098131" cy="3432572"/>
          </a:xfrm>
        </p:spPr>
        <p:txBody>
          <a:bodyPr>
            <a:normAutofit lnSpcReduction="10000"/>
          </a:bodyPr>
          <a:lstStyle/>
          <a:p>
            <a:pPr>
              <a:defRPr/>
            </a:pPr>
            <a:r>
              <a:rPr lang="en-IN" altLang="en-US" sz="1650" b="1" i="1" dirty="0" err="1"/>
              <a:t>Trigonella</a:t>
            </a:r>
            <a:r>
              <a:rPr lang="en-IN" altLang="en-US" sz="1650" b="1" i="1" dirty="0"/>
              <a:t> </a:t>
            </a:r>
            <a:r>
              <a:rPr lang="en-IN" altLang="en-US" sz="1650" b="1" i="1" dirty="0" err="1"/>
              <a:t>foenum-graceum</a:t>
            </a:r>
            <a:r>
              <a:rPr lang="en-IN" altLang="en-US" sz="1650" b="1" i="1" dirty="0"/>
              <a:t> (</a:t>
            </a:r>
            <a:r>
              <a:rPr lang="en-IN" altLang="en-US" sz="1650" b="1" i="1" dirty="0" err="1"/>
              <a:t>Methi</a:t>
            </a:r>
            <a:r>
              <a:rPr lang="en-IN" altLang="en-US" sz="1650" b="1" i="1" dirty="0"/>
              <a:t>)  </a:t>
            </a:r>
            <a:r>
              <a:rPr lang="en-IN" altLang="en-US" sz="1650" dirty="0"/>
              <a:t>which very effectively Manages glucose absorption and uptake </a:t>
            </a:r>
          </a:p>
          <a:p>
            <a:pPr>
              <a:defRPr/>
            </a:pPr>
            <a:r>
              <a:rPr lang="en-IN" altLang="en-US" sz="1650" b="1" i="1" dirty="0"/>
              <a:t>Delays gastric emptying, slows down carbohydrate absorption and inhibits glucose transport.</a:t>
            </a:r>
          </a:p>
          <a:p>
            <a:pPr>
              <a:defRPr/>
            </a:pPr>
            <a:r>
              <a:rPr lang="en-IN" altLang="en-US" sz="1650" b="1" i="1" dirty="0"/>
              <a:t>Rich source of polysaccharide- </a:t>
            </a:r>
            <a:r>
              <a:rPr lang="en-IN" altLang="en-US" sz="1650" b="1" dirty="0" err="1"/>
              <a:t>Galactomanan</a:t>
            </a:r>
            <a:endParaRPr lang="en-IN" altLang="en-US" sz="1650" b="1" dirty="0"/>
          </a:p>
          <a:p>
            <a:pPr>
              <a:defRPr/>
            </a:pPr>
            <a:r>
              <a:rPr lang="en-IN" altLang="en-US" sz="1650" dirty="0"/>
              <a:t>Normalises Post-Prandial </a:t>
            </a:r>
            <a:r>
              <a:rPr lang="en-IN" altLang="en-US" sz="1650" dirty="0" err="1"/>
              <a:t>Hyperglycemia</a:t>
            </a:r>
            <a:r>
              <a:rPr lang="en-IN" altLang="en-US" sz="1650" dirty="0"/>
              <a:t> (PPHG).</a:t>
            </a:r>
          </a:p>
          <a:p>
            <a:pPr>
              <a:defRPr/>
            </a:pPr>
            <a:r>
              <a:rPr lang="en-IN" altLang="en-US" sz="1650" dirty="0"/>
              <a:t>Also stimulates pancreas to release Insulin due to its Amino-acid content-                      4-hydroxyisoleucine</a:t>
            </a:r>
          </a:p>
          <a:p>
            <a:pPr marL="0" indent="0">
              <a:buNone/>
              <a:defRPr/>
            </a:pPr>
            <a:endParaRPr lang="en-IN" altLang="en-US" dirty="0" smtClean="0"/>
          </a:p>
          <a:p>
            <a:pPr>
              <a:defRPr/>
            </a:pPr>
            <a:endParaRPr lang="en-IN" altLang="en-US" dirty="0" smtClean="0"/>
          </a:p>
        </p:txBody>
      </p:sp>
      <p:pic>
        <p:nvPicPr>
          <p:cNvPr id="2765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85115" y="2171193"/>
            <a:ext cx="1422627" cy="171661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5604" name="Title 1"/>
          <p:cNvSpPr txBox="1">
            <a:spLocks/>
          </p:cNvSpPr>
          <p:nvPr/>
        </p:nvSpPr>
        <p:spPr bwMode="auto">
          <a:xfrm>
            <a:off x="1316833" y="858983"/>
            <a:ext cx="6109097" cy="554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ct val="0"/>
              </a:spcBef>
              <a:buFontTx/>
              <a:buNone/>
            </a:pPr>
            <a:r>
              <a:rPr lang="en-IN" altLang="en-US" sz="2250" b="1" dirty="0">
                <a:solidFill>
                  <a:srgbClr val="FF0000"/>
                </a:solidFill>
                <a:latin typeface="Bodoni MT" panose="02070603080606020203" pitchFamily="18" charset="0"/>
              </a:rPr>
              <a:t> MANAGES GLUCOSE ABSORPTION &amp; UPTAKE</a:t>
            </a:r>
          </a:p>
        </p:txBody>
      </p:sp>
      <p:pic>
        <p:nvPicPr>
          <p:cNvPr id="25605" name="Picture 3"/>
          <p:cNvPicPr>
            <a:picLocks noChangeAspect="1"/>
          </p:cNvPicPr>
          <p:nvPr/>
        </p:nvPicPr>
        <p:blipFill>
          <a:blip r:embed="rId3">
            <a:extLst>
              <a:ext uri="{28A0092B-C50C-407E-A947-70E740481C1C}">
                <a14:useLocalDpi xmlns:a14="http://schemas.microsoft.com/office/drawing/2010/main" val="0"/>
              </a:ext>
            </a:extLst>
          </a:blip>
          <a:srcRect l="-3062" t="39462" r="78374" b="38290"/>
          <a:stretch>
            <a:fillRect/>
          </a:stretch>
        </p:blipFill>
        <p:spPr bwMode="auto">
          <a:xfrm>
            <a:off x="5451874" y="4108847"/>
            <a:ext cx="1974056"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65465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614488" y="1023938"/>
            <a:ext cx="5915025" cy="361950"/>
          </a:xfrm>
        </p:spPr>
        <p:txBody>
          <a:bodyPr>
            <a:normAutofit fontScale="90000"/>
          </a:bodyPr>
          <a:lstStyle/>
          <a:p>
            <a:pPr algn="ctr"/>
            <a:r>
              <a:rPr lang="en-IN" altLang="en-US" sz="2250">
                <a:latin typeface="Bodoni MT" panose="02070603080606020203" pitchFamily="18" charset="0"/>
                <a:cs typeface="Aharoni" pitchFamily="2" charset="-79"/>
              </a:rPr>
              <a:t>ACTS AS AN ANTI-OXIDANT</a:t>
            </a:r>
          </a:p>
        </p:txBody>
      </p:sp>
      <p:sp>
        <p:nvSpPr>
          <p:cNvPr id="3" name="Content Placeholder 2"/>
          <p:cNvSpPr>
            <a:spLocks noGrp="1"/>
          </p:cNvSpPr>
          <p:nvPr>
            <p:ph idx="1"/>
          </p:nvPr>
        </p:nvSpPr>
        <p:spPr>
          <a:xfrm>
            <a:off x="1453755" y="2028826"/>
            <a:ext cx="3864769" cy="3450431"/>
          </a:xfrm>
        </p:spPr>
        <p:txBody>
          <a:bodyPr/>
          <a:lstStyle/>
          <a:p>
            <a:pPr>
              <a:defRPr/>
            </a:pPr>
            <a:r>
              <a:rPr lang="en-IN" sz="1875" b="1" i="1" dirty="0" err="1"/>
              <a:t>Rubia</a:t>
            </a:r>
            <a:r>
              <a:rPr lang="en-IN" sz="1875" b="1" i="1" dirty="0"/>
              <a:t> Cordifolia (</a:t>
            </a:r>
            <a:r>
              <a:rPr lang="en-IN" sz="1875" b="1" i="1" dirty="0" err="1"/>
              <a:t>Majeeth</a:t>
            </a:r>
            <a:r>
              <a:rPr lang="en-IN" sz="1875" b="1" i="1" dirty="0"/>
              <a:t>) is proven to be a strong antioxidant.</a:t>
            </a:r>
          </a:p>
          <a:p>
            <a:pPr>
              <a:defRPr/>
            </a:pPr>
            <a:r>
              <a:rPr lang="en-IN" sz="1875" dirty="0"/>
              <a:t>It nourishes &amp; strengthens vital organs</a:t>
            </a:r>
          </a:p>
          <a:p>
            <a:pPr>
              <a:defRPr/>
            </a:pPr>
            <a:r>
              <a:rPr lang="en-IN" sz="1875" dirty="0"/>
              <a:t>Potentiates insulin effect due to increased peripheral utilization of glucose </a:t>
            </a:r>
          </a:p>
          <a:p>
            <a:pPr>
              <a:defRPr/>
            </a:pPr>
            <a:r>
              <a:rPr lang="en-IN" sz="1875" dirty="0"/>
              <a:t>Provides Immuno potentiating effect </a:t>
            </a:r>
          </a:p>
          <a:p>
            <a:pPr marL="0" indent="0">
              <a:buNone/>
              <a:defRPr/>
            </a:pPr>
            <a:endParaRPr lang="en-IN"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5660573" y="2200289"/>
            <a:ext cx="1868941" cy="150235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37836093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346529" y="1977203"/>
            <a:ext cx="8619671" cy="1171575"/>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IN" altLang="en-US" sz="5400" b="1" dirty="0" smtClean="0">
                <a:solidFill>
                  <a:srgbClr val="C00000"/>
                </a:solidFill>
                <a:latin typeface="+mj-lt"/>
              </a:rPr>
              <a:t>OPTIMIZATION AND EFFICACY </a:t>
            </a:r>
            <a:endParaRPr lang="en-IN" altLang="en-US" sz="5400" b="1" dirty="0">
              <a:solidFill>
                <a:srgbClr val="C00000"/>
              </a:solidFill>
              <a:latin typeface="+mj-lt"/>
            </a:endParaRPr>
          </a:p>
          <a:p>
            <a:pPr marL="0" indent="0" algn="ctr">
              <a:buNone/>
            </a:pPr>
            <a:r>
              <a:rPr lang="en-IN" altLang="en-US" sz="5400" b="1" dirty="0" smtClean="0">
                <a:solidFill>
                  <a:srgbClr val="C00000"/>
                </a:solidFill>
                <a:latin typeface="+mj-lt"/>
              </a:rPr>
              <a:t>STUDIES OF </a:t>
            </a:r>
          </a:p>
          <a:p>
            <a:pPr marL="0" indent="0" algn="ctr">
              <a:buNone/>
            </a:pPr>
            <a:r>
              <a:rPr lang="en-IN" altLang="en-US" sz="5400" b="1" dirty="0" smtClean="0">
                <a:solidFill>
                  <a:srgbClr val="C00000"/>
                </a:solidFill>
                <a:latin typeface="+mj-lt"/>
              </a:rPr>
              <a:t>BGR- </a:t>
            </a:r>
            <a:r>
              <a:rPr lang="en-IN" altLang="en-US" sz="5400" b="1" dirty="0">
                <a:solidFill>
                  <a:srgbClr val="C00000"/>
                </a:solidFill>
                <a:latin typeface="+mj-lt"/>
              </a:rPr>
              <a:t>34</a:t>
            </a:r>
          </a:p>
        </p:txBody>
      </p:sp>
      <p:sp>
        <p:nvSpPr>
          <p:cNvPr id="5" name="TextBox 4"/>
          <p:cNvSpPr txBox="1"/>
          <p:nvPr/>
        </p:nvSpPr>
        <p:spPr>
          <a:xfrm>
            <a:off x="7598047" y="5396593"/>
            <a:ext cx="1545953" cy="507831"/>
          </a:xfrm>
          <a:prstGeom prst="rect">
            <a:avLst/>
          </a:prstGeom>
          <a:noFill/>
        </p:spPr>
        <p:txBody>
          <a:bodyPr wrap="square" rtlCol="0">
            <a:spAutoFit/>
          </a:bodyPr>
          <a:lstStyle/>
          <a:p>
            <a:r>
              <a:rPr lang="en-IN" sz="1350" b="1" i="1" dirty="0"/>
              <a:t>COURTESY BY CSIR</a:t>
            </a:r>
          </a:p>
          <a:p>
            <a:endParaRPr lang="en-IN" sz="1350" b="1" i="1" dirty="0"/>
          </a:p>
        </p:txBody>
      </p:sp>
    </p:spTree>
    <p:extLst>
      <p:ext uri="{BB962C8B-B14F-4D97-AF65-F5344CB8AC3E}">
        <p14:creationId xmlns:p14="http://schemas.microsoft.com/office/powerpoint/2010/main" val="30964359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1350" y="1658525"/>
            <a:ext cx="7886700" cy="627475"/>
          </a:xfrm>
        </p:spPr>
        <p:txBody>
          <a:bodyPr>
            <a:noAutofit/>
          </a:bodyPr>
          <a:lstStyle/>
          <a:p>
            <a:pPr marL="0" indent="0" algn="ctr">
              <a:buNone/>
            </a:pPr>
            <a:r>
              <a:rPr lang="en-IN" sz="6600" dirty="0" smtClean="0">
                <a:solidFill>
                  <a:srgbClr val="C00000"/>
                </a:solidFill>
              </a:rPr>
              <a:t>PRE-CLINICAL STUDIES OF </a:t>
            </a:r>
          </a:p>
          <a:p>
            <a:pPr marL="0" indent="0" algn="ctr">
              <a:buNone/>
            </a:pPr>
            <a:r>
              <a:rPr lang="en-IN" sz="6600" dirty="0" smtClean="0">
                <a:solidFill>
                  <a:srgbClr val="C00000"/>
                </a:solidFill>
              </a:rPr>
              <a:t>BGR-34</a:t>
            </a:r>
          </a:p>
          <a:p>
            <a:pPr marL="0" indent="0" algn="ctr">
              <a:buNone/>
            </a:pPr>
            <a:r>
              <a:rPr lang="en-IN" sz="2400" dirty="0" smtClean="0"/>
              <a:t>Approved </a:t>
            </a:r>
            <a:r>
              <a:rPr lang="en-IN" sz="2400" dirty="0"/>
              <a:t>by institutional animal ethics committee </a:t>
            </a:r>
            <a:r>
              <a:rPr lang="en-IN" sz="2400" dirty="0">
                <a:solidFill>
                  <a:srgbClr val="FF0000"/>
                </a:solidFill>
              </a:rPr>
              <a:t>(IAEC) </a:t>
            </a:r>
            <a:r>
              <a:rPr lang="en-IN" sz="2400" dirty="0"/>
              <a:t>in accordance with </a:t>
            </a:r>
            <a:r>
              <a:rPr lang="en-IN" sz="2400" dirty="0">
                <a:solidFill>
                  <a:srgbClr val="FF0000"/>
                </a:solidFill>
              </a:rPr>
              <a:t>OECD </a:t>
            </a:r>
            <a:r>
              <a:rPr lang="en-IN" sz="2400" dirty="0" smtClean="0"/>
              <a:t>test </a:t>
            </a:r>
            <a:r>
              <a:rPr lang="en-IN" sz="2400" dirty="0"/>
              <a:t>guidelines 425 </a:t>
            </a:r>
            <a:r>
              <a:rPr lang="en-IN" sz="2400" dirty="0" smtClean="0"/>
              <a:t> </a:t>
            </a:r>
            <a:endParaRPr lang="en-IN" sz="2400" dirty="0">
              <a:solidFill>
                <a:srgbClr val="FF0000"/>
              </a:solidFill>
            </a:endParaRPr>
          </a:p>
          <a:p>
            <a:pPr marL="0" indent="0" algn="ctr">
              <a:buNone/>
            </a:pPr>
            <a:endParaRPr lang="en-IN" sz="6600" dirty="0">
              <a:solidFill>
                <a:srgbClr val="C00000"/>
              </a:solidFill>
            </a:endParaRPr>
          </a:p>
        </p:txBody>
      </p:sp>
    </p:spTree>
    <p:extLst>
      <p:ext uri="{BB962C8B-B14F-4D97-AF65-F5344CB8AC3E}">
        <p14:creationId xmlns:p14="http://schemas.microsoft.com/office/powerpoint/2010/main" val="34785490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909593669"/>
              </p:ext>
            </p:extLst>
          </p:nvPr>
        </p:nvGraphicFramePr>
        <p:xfrm>
          <a:off x="705870" y="1505974"/>
          <a:ext cx="6509658" cy="2431991"/>
        </p:xfrm>
        <a:graphic>
          <a:graphicData uri="http://schemas.openxmlformats.org/drawingml/2006/table">
            <a:tbl>
              <a:tblPr firstRow="1" bandRow="1">
                <a:tableStyleId>{5DA37D80-6434-44D0-A028-1B22A696006F}</a:tableStyleId>
              </a:tblPr>
              <a:tblGrid>
                <a:gridCol w="2169886">
                  <a:extLst>
                    <a:ext uri="{9D8B030D-6E8A-4147-A177-3AD203B41FA5}">
                      <a16:colId xmlns:a16="http://schemas.microsoft.com/office/drawing/2014/main" val="20000"/>
                    </a:ext>
                  </a:extLst>
                </a:gridCol>
                <a:gridCol w="2169886">
                  <a:extLst>
                    <a:ext uri="{9D8B030D-6E8A-4147-A177-3AD203B41FA5}">
                      <a16:colId xmlns:a16="http://schemas.microsoft.com/office/drawing/2014/main" val="20001"/>
                    </a:ext>
                  </a:extLst>
                </a:gridCol>
                <a:gridCol w="2169886">
                  <a:extLst>
                    <a:ext uri="{9D8B030D-6E8A-4147-A177-3AD203B41FA5}">
                      <a16:colId xmlns:a16="http://schemas.microsoft.com/office/drawing/2014/main" val="20002"/>
                    </a:ext>
                  </a:extLst>
                </a:gridCol>
              </a:tblGrid>
              <a:tr h="682904">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dirty="0" smtClean="0"/>
                        <a:t>SINGLE DOSE ORAL ACUTE TOXICITY STUDY OF “BGR 34” (protocol number- SDPARC/AFC/TOX/14/06) </a:t>
                      </a:r>
                      <a:endParaRPr lang="en-IN" sz="1400" dirty="0"/>
                    </a:p>
                  </a:txBody>
                  <a:tcPr marL="51435" marR="51435" marT="25718" marB="25718" anchor="ctr"/>
                </a:tc>
                <a:tc hMerge="1">
                  <a:txBody>
                    <a:bodyPr/>
                    <a:lstStyle/>
                    <a:p>
                      <a:endParaRPr lang="en-IN" dirty="0"/>
                    </a:p>
                  </a:txBody>
                  <a:tcPr/>
                </a:tc>
                <a:tc hMerge="1">
                  <a:txBody>
                    <a:bodyPr/>
                    <a:lstStyle/>
                    <a:p>
                      <a:endParaRPr lang="en-IN" dirty="0"/>
                    </a:p>
                  </a:txBody>
                  <a:tcPr/>
                </a:tc>
                <a:extLst>
                  <a:ext uri="{0D108BD9-81ED-4DB2-BD59-A6C34878D82A}">
                    <a16:rowId xmlns:a16="http://schemas.microsoft.com/office/drawing/2014/main" val="10000"/>
                  </a:ext>
                </a:extLst>
              </a:tr>
              <a:tr h="517400">
                <a:tc>
                  <a:txBody>
                    <a:bodyPr/>
                    <a:lstStyle/>
                    <a:p>
                      <a:pPr algn="ctr"/>
                      <a:r>
                        <a:rPr lang="en-US" sz="1400" dirty="0" smtClean="0"/>
                        <a:t>EXPERIMENTAL SUBJECT</a:t>
                      </a:r>
                      <a:endParaRPr lang="en-IN" sz="1400" b="1" dirty="0"/>
                    </a:p>
                  </a:txBody>
                  <a:tcPr marL="51435" marR="51435" marT="25718" marB="25718" anchor="ctr"/>
                </a:tc>
                <a:tc>
                  <a:txBody>
                    <a:bodyPr/>
                    <a:lstStyle/>
                    <a:p>
                      <a:pPr algn="ctr"/>
                      <a:r>
                        <a:rPr lang="en-US" sz="1400" dirty="0" smtClean="0"/>
                        <a:t>DOSE</a:t>
                      </a:r>
                      <a:endParaRPr lang="en-IN" sz="1400" b="1" dirty="0"/>
                    </a:p>
                  </a:txBody>
                  <a:tcPr marL="51435" marR="51435" marT="25718" marB="25718" anchor="ctr"/>
                </a:tc>
                <a:tc>
                  <a:txBody>
                    <a:bodyPr/>
                    <a:lstStyle/>
                    <a:p>
                      <a:pPr algn="ctr"/>
                      <a:r>
                        <a:rPr lang="en-US" sz="1400" dirty="0" smtClean="0"/>
                        <a:t>OBSERVATION</a:t>
                      </a:r>
                      <a:endParaRPr lang="en-IN" sz="1400" b="1" dirty="0"/>
                    </a:p>
                  </a:txBody>
                  <a:tcPr marL="51435" marR="51435" marT="25718" marB="25718" anchor="ctr"/>
                </a:tc>
                <a:extLst>
                  <a:ext uri="{0D108BD9-81ED-4DB2-BD59-A6C34878D82A}">
                    <a16:rowId xmlns:a16="http://schemas.microsoft.com/office/drawing/2014/main" val="10001"/>
                  </a:ext>
                </a:extLst>
              </a:tr>
              <a:tr h="1231687">
                <a:tc>
                  <a:txBody>
                    <a:bodyPr/>
                    <a:lstStyle/>
                    <a:p>
                      <a:pPr algn="ctr"/>
                      <a:r>
                        <a:rPr lang="en-IN" sz="1400" dirty="0" err="1" smtClean="0"/>
                        <a:t>Wistar</a:t>
                      </a:r>
                      <a:r>
                        <a:rPr lang="en-IN" sz="1400" dirty="0" smtClean="0"/>
                        <a:t> Rats </a:t>
                      </a:r>
                      <a:r>
                        <a:rPr lang="en-US" sz="1400" dirty="0" smtClean="0"/>
                        <a:t>(5/sex/dose) </a:t>
                      </a:r>
                      <a:endParaRPr lang="en-IN" sz="1400" dirty="0"/>
                    </a:p>
                  </a:txBody>
                  <a:tcPr marL="51435" marR="51435"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dirty="0" smtClean="0"/>
                        <a:t>SINGLE 2000 mg/kg</a:t>
                      </a:r>
                    </a:p>
                  </a:txBody>
                  <a:tcPr marL="51435" marR="51435"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15 day</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 (body wt., food consumption, clinical observations)</a:t>
                      </a:r>
                      <a:endParaRPr lang="en-US" sz="1400" b="1" dirty="0" smtClean="0"/>
                    </a:p>
                  </a:txBody>
                  <a:tcPr marL="51435" marR="51435" marT="25718" marB="25718" anchor="ctr"/>
                </a:tc>
                <a:extLst>
                  <a:ext uri="{0D108BD9-81ED-4DB2-BD59-A6C34878D82A}">
                    <a16:rowId xmlns:a16="http://schemas.microsoft.com/office/drawing/2014/main" val="10002"/>
                  </a:ext>
                </a:extLst>
              </a:tr>
            </a:tbl>
          </a:graphicData>
        </a:graphic>
      </p:graphicFrame>
      <p:sp>
        <p:nvSpPr>
          <p:cNvPr id="3" name="Title 2"/>
          <p:cNvSpPr>
            <a:spLocks noGrp="1"/>
          </p:cNvSpPr>
          <p:nvPr>
            <p:ph type="title"/>
          </p:nvPr>
        </p:nvSpPr>
        <p:spPr>
          <a:xfrm>
            <a:off x="342901" y="377370"/>
            <a:ext cx="7886700" cy="644129"/>
          </a:xfrm>
        </p:spPr>
        <p:txBody>
          <a:bodyPr>
            <a:normAutofit/>
          </a:bodyPr>
          <a:lstStyle/>
          <a:p>
            <a:r>
              <a:rPr lang="en-IN" sz="3000" b="1" dirty="0"/>
              <a:t>ACUTE TOXICITY STUDY</a:t>
            </a:r>
            <a:endParaRPr lang="en-IN" sz="3000" dirty="0"/>
          </a:p>
        </p:txBody>
      </p:sp>
    </p:spTree>
    <p:extLst>
      <p:ext uri="{BB962C8B-B14F-4D97-AF65-F5344CB8AC3E}">
        <p14:creationId xmlns:p14="http://schemas.microsoft.com/office/powerpoint/2010/main" val="3260423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a:spLocks noGrp="1" noChangeArrowheads="1"/>
          </p:cNvSpPr>
          <p:nvPr>
            <p:ph type="title"/>
          </p:nvPr>
        </p:nvSpPr>
        <p:spPr>
          <a:xfrm>
            <a:off x="-841831" y="189594"/>
            <a:ext cx="9129488" cy="1044120"/>
          </a:xfrm>
        </p:spPr>
        <p:txBody>
          <a:bodyPr>
            <a:noAutofit/>
          </a:bodyPr>
          <a:lstStyle/>
          <a:p>
            <a:pPr algn="ctr"/>
            <a:r>
              <a:rPr lang="en-US" sz="3000" b="1" dirty="0"/>
              <a:t>ACUTE LD</a:t>
            </a:r>
            <a:r>
              <a:rPr lang="en-US" sz="3000" b="1" baseline="-25000" dirty="0"/>
              <a:t>50</a:t>
            </a:r>
            <a:r>
              <a:rPr lang="en-US" sz="3000" b="1" dirty="0"/>
              <a:t> VALUES VS TOXICITY OUTCOME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62766101"/>
              </p:ext>
            </p:extLst>
          </p:nvPr>
        </p:nvGraphicFramePr>
        <p:xfrm>
          <a:off x="805542" y="1474051"/>
          <a:ext cx="6712858" cy="3934726"/>
        </p:xfrm>
        <a:graphic>
          <a:graphicData uri="http://schemas.openxmlformats.org/drawingml/2006/table">
            <a:tbl>
              <a:tblPr firstRow="1" firstCol="1" bandRow="1">
                <a:tableStyleId>{21E4AEA4-8DFA-4A89-87EB-49C32662AFE0}</a:tableStyleId>
              </a:tblPr>
              <a:tblGrid>
                <a:gridCol w="692525">
                  <a:extLst>
                    <a:ext uri="{9D8B030D-6E8A-4147-A177-3AD203B41FA5}">
                      <a16:colId xmlns:a16="http://schemas.microsoft.com/office/drawing/2014/main" val="20000"/>
                    </a:ext>
                  </a:extLst>
                </a:gridCol>
                <a:gridCol w="1680562">
                  <a:extLst>
                    <a:ext uri="{9D8B030D-6E8A-4147-A177-3AD203B41FA5}">
                      <a16:colId xmlns:a16="http://schemas.microsoft.com/office/drawing/2014/main" val="20001"/>
                    </a:ext>
                  </a:extLst>
                </a:gridCol>
                <a:gridCol w="4339771">
                  <a:extLst>
                    <a:ext uri="{9D8B030D-6E8A-4147-A177-3AD203B41FA5}">
                      <a16:colId xmlns:a16="http://schemas.microsoft.com/office/drawing/2014/main" val="20002"/>
                    </a:ext>
                  </a:extLst>
                </a:gridCol>
              </a:tblGrid>
              <a:tr h="707605">
                <a:tc>
                  <a:txBody>
                    <a:bodyPr/>
                    <a:lstStyle/>
                    <a:p>
                      <a:pPr algn="just">
                        <a:lnSpc>
                          <a:spcPct val="150000"/>
                        </a:lnSpc>
                        <a:spcAft>
                          <a:spcPts val="0"/>
                        </a:spcAft>
                        <a:tabLst>
                          <a:tab pos="90170" algn="l"/>
                        </a:tabLst>
                      </a:pPr>
                      <a:r>
                        <a:rPr lang="en-IN" sz="1500" dirty="0">
                          <a:effectLst/>
                        </a:rPr>
                        <a:t>Day</a:t>
                      </a:r>
                      <a:endParaRPr lang="en-IN" sz="1500" dirty="0">
                        <a:effectLst/>
                        <a:latin typeface="+mj-lt"/>
                        <a:ea typeface="Calibri" panose="020F0502020204030204" pitchFamily="34" charset="0"/>
                        <a:cs typeface="Times New Roman" panose="02020603050405020304" pitchFamily="18" charset="0"/>
                      </a:endParaRPr>
                    </a:p>
                  </a:txBody>
                  <a:tcPr marL="51435" marR="51435" marT="0" marB="0"/>
                </a:tc>
                <a:tc>
                  <a:txBody>
                    <a:bodyPr/>
                    <a:lstStyle/>
                    <a:p>
                      <a:pPr algn="just">
                        <a:lnSpc>
                          <a:spcPct val="150000"/>
                        </a:lnSpc>
                        <a:spcAft>
                          <a:spcPts val="0"/>
                        </a:spcAft>
                        <a:tabLst>
                          <a:tab pos="90170" algn="l"/>
                        </a:tabLst>
                      </a:pPr>
                      <a:r>
                        <a:rPr lang="en-IN" sz="1500" dirty="0">
                          <a:effectLst/>
                        </a:rPr>
                        <a:t>Dose (mg/kg </a:t>
                      </a:r>
                      <a:r>
                        <a:rPr lang="en-IN" sz="1500" dirty="0" err="1">
                          <a:effectLst/>
                        </a:rPr>
                        <a:t>bw</a:t>
                      </a:r>
                      <a:r>
                        <a:rPr lang="en-IN" sz="1500" dirty="0">
                          <a:effectLst/>
                        </a:rPr>
                        <a:t>)</a:t>
                      </a:r>
                      <a:endParaRPr lang="en-IN" sz="1500" dirty="0">
                        <a:effectLst/>
                        <a:latin typeface="+mj-lt"/>
                        <a:ea typeface="Calibri" panose="020F0502020204030204" pitchFamily="34" charset="0"/>
                        <a:cs typeface="Times New Roman" panose="02020603050405020304" pitchFamily="18" charset="0"/>
                      </a:endParaRPr>
                    </a:p>
                  </a:txBody>
                  <a:tcPr marL="51435" marR="51435" marT="0" marB="0"/>
                </a:tc>
                <a:tc>
                  <a:txBody>
                    <a:bodyPr/>
                    <a:lstStyle/>
                    <a:p>
                      <a:pPr algn="just">
                        <a:lnSpc>
                          <a:spcPct val="150000"/>
                        </a:lnSpc>
                        <a:spcAft>
                          <a:spcPts val="0"/>
                        </a:spcAft>
                        <a:tabLst>
                          <a:tab pos="90170" algn="l"/>
                        </a:tabLst>
                      </a:pPr>
                      <a:r>
                        <a:rPr lang="en-IN" sz="1500" dirty="0">
                          <a:effectLst/>
                        </a:rPr>
                        <a:t>Outcome</a:t>
                      </a:r>
                      <a:endParaRPr lang="en-IN" sz="1500" dirty="0">
                        <a:effectLst/>
                        <a:latin typeface="+mj-lt"/>
                        <a:ea typeface="Calibri" panose="020F0502020204030204" pitchFamily="34" charset="0"/>
                        <a:cs typeface="Times New Roman" panose="02020603050405020304" pitchFamily="18" charset="0"/>
                      </a:endParaRPr>
                    </a:p>
                  </a:txBody>
                  <a:tcPr marL="51435" marR="51435" marT="0" marB="0"/>
                </a:tc>
                <a:extLst>
                  <a:ext uri="{0D108BD9-81ED-4DB2-BD59-A6C34878D82A}">
                    <a16:rowId xmlns:a16="http://schemas.microsoft.com/office/drawing/2014/main" val="10000"/>
                  </a:ext>
                </a:extLst>
              </a:tr>
              <a:tr h="358569">
                <a:tc>
                  <a:txBody>
                    <a:bodyPr/>
                    <a:lstStyle/>
                    <a:p>
                      <a:pPr algn="just">
                        <a:lnSpc>
                          <a:spcPct val="150000"/>
                        </a:lnSpc>
                        <a:spcAft>
                          <a:spcPts val="0"/>
                        </a:spcAft>
                        <a:tabLst>
                          <a:tab pos="90170" algn="l"/>
                        </a:tabLst>
                      </a:pPr>
                      <a:r>
                        <a:rPr lang="en-IN" sz="1500">
                          <a:effectLst/>
                        </a:rPr>
                        <a:t>1</a:t>
                      </a:r>
                      <a:endParaRPr lang="en-IN" sz="1500">
                        <a:effectLst/>
                        <a:latin typeface="+mj-lt"/>
                        <a:ea typeface="Calibri" panose="020F0502020204030204" pitchFamily="34" charset="0"/>
                        <a:cs typeface="Times New Roman" panose="02020603050405020304" pitchFamily="18" charset="0"/>
                      </a:endParaRPr>
                    </a:p>
                  </a:txBody>
                  <a:tcPr marL="51435" marR="51435" marT="0" marB="0"/>
                </a:tc>
                <a:tc>
                  <a:txBody>
                    <a:bodyPr/>
                    <a:lstStyle/>
                    <a:p>
                      <a:pPr algn="just">
                        <a:lnSpc>
                          <a:spcPct val="150000"/>
                        </a:lnSpc>
                        <a:spcAft>
                          <a:spcPts val="0"/>
                        </a:spcAft>
                        <a:tabLst>
                          <a:tab pos="90170" algn="l"/>
                        </a:tabLst>
                      </a:pPr>
                      <a:r>
                        <a:rPr lang="en-IN" sz="1500" dirty="0">
                          <a:effectLst/>
                        </a:rPr>
                        <a:t>250</a:t>
                      </a:r>
                      <a:endParaRPr lang="en-IN" sz="1500" dirty="0">
                        <a:effectLst/>
                        <a:latin typeface="+mj-lt"/>
                        <a:ea typeface="Calibri" panose="020F0502020204030204" pitchFamily="34" charset="0"/>
                        <a:cs typeface="Times New Roman" panose="02020603050405020304" pitchFamily="18" charset="0"/>
                      </a:endParaRPr>
                    </a:p>
                  </a:txBody>
                  <a:tcPr marL="51435" marR="51435" marT="0" marB="0">
                    <a:solidFill>
                      <a:schemeClr val="accent2">
                        <a:lumMod val="40000"/>
                        <a:lumOff val="60000"/>
                      </a:schemeClr>
                    </a:solidFill>
                  </a:tcPr>
                </a:tc>
                <a:tc rowSpan="8">
                  <a:txBody>
                    <a:bodyPr/>
                    <a:lstStyle/>
                    <a:p>
                      <a:pPr algn="just">
                        <a:lnSpc>
                          <a:spcPct val="150000"/>
                        </a:lnSpc>
                        <a:spcAft>
                          <a:spcPts val="0"/>
                        </a:spcAft>
                        <a:tabLst>
                          <a:tab pos="90170" algn="l"/>
                        </a:tabLst>
                      </a:pPr>
                      <a:r>
                        <a:rPr lang="en-IN" sz="2400" dirty="0" smtClean="0"/>
                        <a:t>There were no changes in normal behaviour</a:t>
                      </a:r>
                      <a:r>
                        <a:rPr lang="en-IN" sz="2400" baseline="0" dirty="0" smtClean="0"/>
                        <a:t> </a:t>
                      </a:r>
                      <a:r>
                        <a:rPr lang="en-IN" sz="2400" dirty="0" smtClean="0"/>
                        <a:t>pattern and no signs and symptoms of toxicity and mortality were observed. </a:t>
                      </a:r>
                      <a:endParaRPr lang="en-IN" sz="2400" b="1" dirty="0">
                        <a:effectLst/>
                        <a:latin typeface="+mj-lt"/>
                        <a:ea typeface="Calibri" panose="020F0502020204030204" pitchFamily="34" charset="0"/>
                        <a:cs typeface="Times New Roman" panose="02020603050405020304" pitchFamily="18" charset="0"/>
                      </a:endParaRPr>
                    </a:p>
                  </a:txBody>
                  <a:tcPr marL="51435" marR="51435" marT="0" marB="0">
                    <a:solidFill>
                      <a:schemeClr val="accent2">
                        <a:lumMod val="40000"/>
                        <a:lumOff val="60000"/>
                      </a:schemeClr>
                    </a:solidFill>
                  </a:tcPr>
                </a:tc>
                <a:extLst>
                  <a:ext uri="{0D108BD9-81ED-4DB2-BD59-A6C34878D82A}">
                    <a16:rowId xmlns:a16="http://schemas.microsoft.com/office/drawing/2014/main" val="10001"/>
                  </a:ext>
                </a:extLst>
              </a:tr>
              <a:tr h="358569">
                <a:tc>
                  <a:txBody>
                    <a:bodyPr/>
                    <a:lstStyle/>
                    <a:p>
                      <a:pPr algn="just">
                        <a:lnSpc>
                          <a:spcPct val="150000"/>
                        </a:lnSpc>
                        <a:spcAft>
                          <a:spcPts val="0"/>
                        </a:spcAft>
                        <a:tabLst>
                          <a:tab pos="90170" algn="l"/>
                        </a:tabLst>
                      </a:pPr>
                      <a:r>
                        <a:rPr lang="en-IN" sz="1500">
                          <a:effectLst/>
                        </a:rPr>
                        <a:t>3</a:t>
                      </a:r>
                      <a:endParaRPr lang="en-IN" sz="1500">
                        <a:effectLst/>
                        <a:latin typeface="+mj-lt"/>
                        <a:ea typeface="Calibri" panose="020F0502020204030204" pitchFamily="34" charset="0"/>
                        <a:cs typeface="Times New Roman" panose="02020603050405020304" pitchFamily="18" charset="0"/>
                      </a:endParaRPr>
                    </a:p>
                  </a:txBody>
                  <a:tcPr marL="51435" marR="51435" marT="0" marB="0"/>
                </a:tc>
                <a:tc>
                  <a:txBody>
                    <a:bodyPr/>
                    <a:lstStyle/>
                    <a:p>
                      <a:pPr algn="just">
                        <a:lnSpc>
                          <a:spcPct val="150000"/>
                        </a:lnSpc>
                        <a:spcAft>
                          <a:spcPts val="0"/>
                        </a:spcAft>
                        <a:tabLst>
                          <a:tab pos="90170" algn="l"/>
                        </a:tabLst>
                      </a:pPr>
                      <a:r>
                        <a:rPr lang="en-IN" sz="1500" dirty="0">
                          <a:effectLst/>
                        </a:rPr>
                        <a:t>500</a:t>
                      </a:r>
                      <a:endParaRPr lang="en-IN" sz="1500" dirty="0">
                        <a:effectLst/>
                        <a:latin typeface="+mj-lt"/>
                        <a:ea typeface="Calibri" panose="020F0502020204030204" pitchFamily="34" charset="0"/>
                        <a:cs typeface="Times New Roman" panose="02020603050405020304" pitchFamily="18" charset="0"/>
                      </a:endParaRPr>
                    </a:p>
                  </a:txBody>
                  <a:tcPr marL="51435" marR="51435" marT="0" marB="0">
                    <a:solidFill>
                      <a:schemeClr val="accent2">
                        <a:lumMod val="40000"/>
                        <a:lumOff val="60000"/>
                      </a:schemeClr>
                    </a:solidFill>
                  </a:tcPr>
                </a:tc>
                <a:tc vMerge="1">
                  <a:txBody>
                    <a:bodyPr/>
                    <a:lstStyle/>
                    <a:p>
                      <a:pPr algn="just">
                        <a:lnSpc>
                          <a:spcPct val="150000"/>
                        </a:lnSpc>
                        <a:spcAft>
                          <a:spcPts val="0"/>
                        </a:spcAft>
                        <a:tabLst>
                          <a:tab pos="90170" algn="l"/>
                        </a:tabLst>
                      </a:pP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58569">
                <a:tc>
                  <a:txBody>
                    <a:bodyPr/>
                    <a:lstStyle/>
                    <a:p>
                      <a:pPr algn="just">
                        <a:lnSpc>
                          <a:spcPct val="150000"/>
                        </a:lnSpc>
                        <a:spcAft>
                          <a:spcPts val="0"/>
                        </a:spcAft>
                        <a:tabLst>
                          <a:tab pos="90170" algn="l"/>
                        </a:tabLst>
                      </a:pPr>
                      <a:r>
                        <a:rPr lang="en-IN" sz="1500">
                          <a:effectLst/>
                        </a:rPr>
                        <a:t>5</a:t>
                      </a:r>
                      <a:endParaRPr lang="en-IN" sz="1500">
                        <a:effectLst/>
                        <a:latin typeface="+mj-lt"/>
                        <a:ea typeface="Calibri" panose="020F0502020204030204" pitchFamily="34" charset="0"/>
                        <a:cs typeface="Times New Roman" panose="02020603050405020304" pitchFamily="18" charset="0"/>
                      </a:endParaRPr>
                    </a:p>
                  </a:txBody>
                  <a:tcPr marL="51435" marR="51435" marT="0" marB="0"/>
                </a:tc>
                <a:tc>
                  <a:txBody>
                    <a:bodyPr/>
                    <a:lstStyle/>
                    <a:p>
                      <a:pPr algn="just">
                        <a:lnSpc>
                          <a:spcPct val="150000"/>
                        </a:lnSpc>
                        <a:spcAft>
                          <a:spcPts val="0"/>
                        </a:spcAft>
                        <a:tabLst>
                          <a:tab pos="90170" algn="l"/>
                        </a:tabLst>
                      </a:pPr>
                      <a:r>
                        <a:rPr lang="en-IN" sz="1500" dirty="0">
                          <a:effectLst/>
                        </a:rPr>
                        <a:t>1000</a:t>
                      </a:r>
                      <a:endParaRPr lang="en-IN" sz="1500" dirty="0">
                        <a:effectLst/>
                        <a:latin typeface="+mj-lt"/>
                        <a:ea typeface="Calibri" panose="020F0502020204030204" pitchFamily="34" charset="0"/>
                        <a:cs typeface="Times New Roman" panose="02020603050405020304" pitchFamily="18" charset="0"/>
                      </a:endParaRPr>
                    </a:p>
                  </a:txBody>
                  <a:tcPr marL="51435" marR="51435" marT="0" marB="0">
                    <a:solidFill>
                      <a:schemeClr val="accent2">
                        <a:lumMod val="40000"/>
                        <a:lumOff val="60000"/>
                      </a:schemeClr>
                    </a:solidFill>
                  </a:tcPr>
                </a:tc>
                <a:tc vMerge="1">
                  <a:txBody>
                    <a:bodyPr/>
                    <a:lstStyle/>
                    <a:p>
                      <a:pPr algn="just">
                        <a:lnSpc>
                          <a:spcPct val="150000"/>
                        </a:lnSpc>
                        <a:spcAft>
                          <a:spcPts val="0"/>
                        </a:spcAft>
                        <a:tabLst>
                          <a:tab pos="90170" algn="l"/>
                        </a:tabLst>
                      </a:pP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58569">
                <a:tc>
                  <a:txBody>
                    <a:bodyPr/>
                    <a:lstStyle/>
                    <a:p>
                      <a:pPr algn="just">
                        <a:lnSpc>
                          <a:spcPct val="150000"/>
                        </a:lnSpc>
                        <a:spcAft>
                          <a:spcPts val="0"/>
                        </a:spcAft>
                        <a:tabLst>
                          <a:tab pos="90170" algn="l"/>
                        </a:tabLst>
                      </a:pPr>
                      <a:r>
                        <a:rPr lang="en-IN" sz="1500">
                          <a:effectLst/>
                        </a:rPr>
                        <a:t>7</a:t>
                      </a:r>
                      <a:endParaRPr lang="en-IN" sz="1500">
                        <a:effectLst/>
                        <a:latin typeface="+mj-lt"/>
                        <a:ea typeface="Calibri" panose="020F0502020204030204" pitchFamily="34" charset="0"/>
                        <a:cs typeface="Times New Roman" panose="02020603050405020304" pitchFamily="18" charset="0"/>
                      </a:endParaRPr>
                    </a:p>
                  </a:txBody>
                  <a:tcPr marL="51435" marR="51435" marT="0" marB="0"/>
                </a:tc>
                <a:tc>
                  <a:txBody>
                    <a:bodyPr/>
                    <a:lstStyle/>
                    <a:p>
                      <a:pPr algn="just">
                        <a:lnSpc>
                          <a:spcPct val="150000"/>
                        </a:lnSpc>
                        <a:spcAft>
                          <a:spcPts val="0"/>
                        </a:spcAft>
                        <a:tabLst>
                          <a:tab pos="90170" algn="l"/>
                        </a:tabLst>
                      </a:pPr>
                      <a:r>
                        <a:rPr lang="en-IN" sz="1500" dirty="0">
                          <a:effectLst/>
                        </a:rPr>
                        <a:t>2000</a:t>
                      </a:r>
                      <a:endParaRPr lang="en-IN" sz="1500" dirty="0">
                        <a:effectLst/>
                        <a:latin typeface="+mj-lt"/>
                        <a:ea typeface="Calibri" panose="020F0502020204030204" pitchFamily="34" charset="0"/>
                        <a:cs typeface="Times New Roman" panose="02020603050405020304" pitchFamily="18" charset="0"/>
                      </a:endParaRPr>
                    </a:p>
                  </a:txBody>
                  <a:tcPr marL="51435" marR="51435" marT="0" marB="0">
                    <a:solidFill>
                      <a:schemeClr val="accent2">
                        <a:lumMod val="40000"/>
                        <a:lumOff val="60000"/>
                      </a:schemeClr>
                    </a:solidFill>
                  </a:tcPr>
                </a:tc>
                <a:tc vMerge="1">
                  <a:txBody>
                    <a:bodyPr/>
                    <a:lstStyle/>
                    <a:p>
                      <a:pPr algn="just">
                        <a:lnSpc>
                          <a:spcPct val="150000"/>
                        </a:lnSpc>
                        <a:spcAft>
                          <a:spcPts val="0"/>
                        </a:spcAft>
                        <a:tabLst>
                          <a:tab pos="90170" algn="l"/>
                        </a:tabLst>
                      </a:pP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358569">
                <a:tc>
                  <a:txBody>
                    <a:bodyPr/>
                    <a:lstStyle/>
                    <a:p>
                      <a:pPr algn="just">
                        <a:lnSpc>
                          <a:spcPct val="150000"/>
                        </a:lnSpc>
                        <a:spcAft>
                          <a:spcPts val="0"/>
                        </a:spcAft>
                        <a:tabLst>
                          <a:tab pos="90170" algn="l"/>
                        </a:tabLst>
                      </a:pPr>
                      <a:r>
                        <a:rPr lang="en-IN" sz="1500">
                          <a:effectLst/>
                        </a:rPr>
                        <a:t>9</a:t>
                      </a:r>
                      <a:endParaRPr lang="en-IN" sz="1500">
                        <a:effectLst/>
                        <a:latin typeface="+mj-lt"/>
                        <a:ea typeface="Calibri" panose="020F0502020204030204" pitchFamily="34" charset="0"/>
                        <a:cs typeface="Times New Roman" panose="02020603050405020304" pitchFamily="18" charset="0"/>
                      </a:endParaRPr>
                    </a:p>
                  </a:txBody>
                  <a:tcPr marL="51435" marR="51435" marT="0" marB="0"/>
                </a:tc>
                <a:tc>
                  <a:txBody>
                    <a:bodyPr/>
                    <a:lstStyle/>
                    <a:p>
                      <a:pPr algn="just">
                        <a:lnSpc>
                          <a:spcPct val="150000"/>
                        </a:lnSpc>
                        <a:spcAft>
                          <a:spcPts val="0"/>
                        </a:spcAft>
                        <a:tabLst>
                          <a:tab pos="90170" algn="l"/>
                        </a:tabLst>
                      </a:pPr>
                      <a:r>
                        <a:rPr lang="en-IN" sz="1500" dirty="0">
                          <a:effectLst/>
                        </a:rPr>
                        <a:t>2000</a:t>
                      </a:r>
                      <a:endParaRPr lang="en-IN" sz="1500" dirty="0">
                        <a:effectLst/>
                        <a:latin typeface="+mj-lt"/>
                        <a:ea typeface="Calibri" panose="020F0502020204030204" pitchFamily="34" charset="0"/>
                        <a:cs typeface="Times New Roman" panose="02020603050405020304" pitchFamily="18" charset="0"/>
                      </a:endParaRPr>
                    </a:p>
                  </a:txBody>
                  <a:tcPr marL="51435" marR="51435" marT="0" marB="0">
                    <a:solidFill>
                      <a:schemeClr val="accent2">
                        <a:lumMod val="40000"/>
                        <a:lumOff val="60000"/>
                      </a:schemeClr>
                    </a:solidFill>
                  </a:tcPr>
                </a:tc>
                <a:tc vMerge="1">
                  <a:txBody>
                    <a:bodyPr/>
                    <a:lstStyle/>
                    <a:p>
                      <a:pPr algn="just">
                        <a:lnSpc>
                          <a:spcPct val="150000"/>
                        </a:lnSpc>
                        <a:spcAft>
                          <a:spcPts val="0"/>
                        </a:spcAft>
                        <a:tabLst>
                          <a:tab pos="90170" algn="l"/>
                        </a:tabLst>
                      </a:pP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358569">
                <a:tc>
                  <a:txBody>
                    <a:bodyPr/>
                    <a:lstStyle/>
                    <a:p>
                      <a:pPr algn="just">
                        <a:lnSpc>
                          <a:spcPct val="150000"/>
                        </a:lnSpc>
                        <a:spcAft>
                          <a:spcPts val="0"/>
                        </a:spcAft>
                        <a:tabLst>
                          <a:tab pos="90170" algn="l"/>
                        </a:tabLst>
                      </a:pPr>
                      <a:r>
                        <a:rPr lang="en-IN" sz="1500">
                          <a:effectLst/>
                        </a:rPr>
                        <a:t>11</a:t>
                      </a:r>
                      <a:endParaRPr lang="en-IN" sz="1500">
                        <a:effectLst/>
                        <a:latin typeface="+mj-lt"/>
                        <a:ea typeface="Calibri" panose="020F0502020204030204" pitchFamily="34" charset="0"/>
                        <a:cs typeface="Times New Roman" panose="02020603050405020304" pitchFamily="18" charset="0"/>
                      </a:endParaRPr>
                    </a:p>
                  </a:txBody>
                  <a:tcPr marL="51435" marR="51435" marT="0" marB="0"/>
                </a:tc>
                <a:tc>
                  <a:txBody>
                    <a:bodyPr/>
                    <a:lstStyle/>
                    <a:p>
                      <a:pPr algn="just">
                        <a:lnSpc>
                          <a:spcPct val="150000"/>
                        </a:lnSpc>
                        <a:spcAft>
                          <a:spcPts val="0"/>
                        </a:spcAft>
                        <a:tabLst>
                          <a:tab pos="90170" algn="l"/>
                        </a:tabLst>
                      </a:pPr>
                      <a:r>
                        <a:rPr lang="en-IN" sz="1500" dirty="0">
                          <a:effectLst/>
                        </a:rPr>
                        <a:t>2000</a:t>
                      </a:r>
                      <a:endParaRPr lang="en-IN" sz="1500" dirty="0">
                        <a:effectLst/>
                        <a:latin typeface="+mj-lt"/>
                        <a:ea typeface="Calibri" panose="020F0502020204030204" pitchFamily="34" charset="0"/>
                        <a:cs typeface="Times New Roman" panose="02020603050405020304" pitchFamily="18" charset="0"/>
                      </a:endParaRPr>
                    </a:p>
                  </a:txBody>
                  <a:tcPr marL="51435" marR="51435" marT="0" marB="0">
                    <a:solidFill>
                      <a:schemeClr val="accent2">
                        <a:lumMod val="40000"/>
                        <a:lumOff val="60000"/>
                      </a:schemeClr>
                    </a:solidFill>
                  </a:tcPr>
                </a:tc>
                <a:tc vMerge="1">
                  <a:txBody>
                    <a:bodyPr/>
                    <a:lstStyle/>
                    <a:p>
                      <a:pPr algn="just">
                        <a:lnSpc>
                          <a:spcPct val="150000"/>
                        </a:lnSpc>
                        <a:spcAft>
                          <a:spcPts val="0"/>
                        </a:spcAft>
                        <a:tabLst>
                          <a:tab pos="90170" algn="l"/>
                        </a:tabLst>
                      </a:pP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358569">
                <a:tc>
                  <a:txBody>
                    <a:bodyPr/>
                    <a:lstStyle/>
                    <a:p>
                      <a:pPr algn="just">
                        <a:lnSpc>
                          <a:spcPct val="150000"/>
                        </a:lnSpc>
                        <a:spcAft>
                          <a:spcPts val="0"/>
                        </a:spcAft>
                        <a:tabLst>
                          <a:tab pos="90170" algn="l"/>
                        </a:tabLst>
                      </a:pPr>
                      <a:r>
                        <a:rPr lang="en-IN" sz="1500">
                          <a:effectLst/>
                        </a:rPr>
                        <a:t>13</a:t>
                      </a:r>
                      <a:endParaRPr lang="en-IN" sz="1500">
                        <a:effectLst/>
                        <a:latin typeface="+mj-lt"/>
                        <a:ea typeface="Calibri" panose="020F0502020204030204" pitchFamily="34" charset="0"/>
                        <a:cs typeface="Times New Roman" panose="02020603050405020304" pitchFamily="18" charset="0"/>
                      </a:endParaRPr>
                    </a:p>
                  </a:txBody>
                  <a:tcPr marL="51435" marR="51435" marT="0" marB="0"/>
                </a:tc>
                <a:tc>
                  <a:txBody>
                    <a:bodyPr/>
                    <a:lstStyle/>
                    <a:p>
                      <a:pPr algn="just">
                        <a:lnSpc>
                          <a:spcPct val="150000"/>
                        </a:lnSpc>
                        <a:spcAft>
                          <a:spcPts val="0"/>
                        </a:spcAft>
                        <a:tabLst>
                          <a:tab pos="90170" algn="l"/>
                        </a:tabLst>
                      </a:pPr>
                      <a:r>
                        <a:rPr lang="en-IN" sz="1500" dirty="0">
                          <a:effectLst/>
                        </a:rPr>
                        <a:t>2000</a:t>
                      </a:r>
                      <a:endParaRPr lang="en-IN" sz="1500" dirty="0">
                        <a:effectLst/>
                        <a:latin typeface="+mj-lt"/>
                        <a:ea typeface="Calibri" panose="020F0502020204030204" pitchFamily="34" charset="0"/>
                        <a:cs typeface="Times New Roman" panose="02020603050405020304" pitchFamily="18" charset="0"/>
                      </a:endParaRPr>
                    </a:p>
                  </a:txBody>
                  <a:tcPr marL="51435" marR="51435" marT="0" marB="0">
                    <a:solidFill>
                      <a:schemeClr val="accent2">
                        <a:lumMod val="40000"/>
                        <a:lumOff val="60000"/>
                      </a:schemeClr>
                    </a:solidFill>
                  </a:tcPr>
                </a:tc>
                <a:tc vMerge="1">
                  <a:txBody>
                    <a:bodyPr/>
                    <a:lstStyle/>
                    <a:p>
                      <a:pPr algn="just">
                        <a:lnSpc>
                          <a:spcPct val="150000"/>
                        </a:lnSpc>
                        <a:spcAft>
                          <a:spcPts val="0"/>
                        </a:spcAft>
                        <a:tabLst>
                          <a:tab pos="90170" algn="l"/>
                        </a:tabLst>
                      </a:pP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358569">
                <a:tc>
                  <a:txBody>
                    <a:bodyPr/>
                    <a:lstStyle/>
                    <a:p>
                      <a:pPr algn="just">
                        <a:lnSpc>
                          <a:spcPct val="150000"/>
                        </a:lnSpc>
                        <a:spcAft>
                          <a:spcPts val="0"/>
                        </a:spcAft>
                        <a:tabLst>
                          <a:tab pos="90170" algn="l"/>
                        </a:tabLst>
                      </a:pPr>
                      <a:r>
                        <a:rPr lang="en-IN" sz="1500">
                          <a:effectLst/>
                        </a:rPr>
                        <a:t>15</a:t>
                      </a:r>
                      <a:endParaRPr lang="en-IN" sz="1500">
                        <a:effectLst/>
                        <a:latin typeface="+mj-lt"/>
                        <a:ea typeface="Calibri" panose="020F0502020204030204" pitchFamily="34" charset="0"/>
                        <a:cs typeface="Times New Roman" panose="02020603050405020304" pitchFamily="18" charset="0"/>
                      </a:endParaRPr>
                    </a:p>
                  </a:txBody>
                  <a:tcPr marL="51435" marR="51435" marT="0" marB="0"/>
                </a:tc>
                <a:tc>
                  <a:txBody>
                    <a:bodyPr/>
                    <a:lstStyle/>
                    <a:p>
                      <a:pPr algn="just">
                        <a:lnSpc>
                          <a:spcPct val="150000"/>
                        </a:lnSpc>
                        <a:spcAft>
                          <a:spcPts val="0"/>
                        </a:spcAft>
                        <a:tabLst>
                          <a:tab pos="90170" algn="l"/>
                        </a:tabLst>
                      </a:pPr>
                      <a:r>
                        <a:rPr lang="en-IN" sz="1500" dirty="0">
                          <a:effectLst/>
                        </a:rPr>
                        <a:t>2000</a:t>
                      </a:r>
                      <a:endParaRPr lang="en-IN" sz="1500" dirty="0">
                        <a:effectLst/>
                        <a:latin typeface="+mj-lt"/>
                        <a:ea typeface="Calibri" panose="020F0502020204030204" pitchFamily="34" charset="0"/>
                        <a:cs typeface="Times New Roman" panose="02020603050405020304" pitchFamily="18" charset="0"/>
                      </a:endParaRPr>
                    </a:p>
                  </a:txBody>
                  <a:tcPr marL="51435" marR="51435" marT="0" marB="0">
                    <a:solidFill>
                      <a:schemeClr val="accent2">
                        <a:lumMod val="40000"/>
                        <a:lumOff val="60000"/>
                      </a:schemeClr>
                    </a:solidFill>
                  </a:tcPr>
                </a:tc>
                <a:tc vMerge="1">
                  <a:txBody>
                    <a:bodyPr/>
                    <a:lstStyle/>
                    <a:p>
                      <a:pPr algn="just">
                        <a:lnSpc>
                          <a:spcPct val="150000"/>
                        </a:lnSpc>
                        <a:spcAft>
                          <a:spcPts val="0"/>
                        </a:spcAft>
                        <a:tabLst>
                          <a:tab pos="90170" algn="l"/>
                        </a:tabLst>
                      </a:pPr>
                      <a:endParaRPr lang="en-IN"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r h="358569">
                <a:tc gridSpan="3">
                  <a:txBody>
                    <a:bodyPr/>
                    <a:lstStyle/>
                    <a:p>
                      <a:pPr algn="just">
                        <a:lnSpc>
                          <a:spcPct val="150000"/>
                        </a:lnSpc>
                        <a:spcAft>
                          <a:spcPts val="0"/>
                        </a:spcAft>
                        <a:tabLst>
                          <a:tab pos="90170" algn="l"/>
                        </a:tabLst>
                      </a:pPr>
                      <a:r>
                        <a:rPr lang="en-IN" sz="1500" dirty="0">
                          <a:effectLst/>
                        </a:rPr>
                        <a:t>*2000 mg/kg </a:t>
                      </a:r>
                      <a:r>
                        <a:rPr lang="en-IN" sz="1500" dirty="0" err="1">
                          <a:effectLst/>
                        </a:rPr>
                        <a:t>bw</a:t>
                      </a:r>
                      <a:r>
                        <a:rPr lang="en-IN" sz="1500" dirty="0">
                          <a:effectLst/>
                        </a:rPr>
                        <a:t> is the limit test dose</a:t>
                      </a:r>
                      <a:endParaRPr lang="en-IN" sz="1500" dirty="0">
                        <a:effectLst/>
                        <a:latin typeface="+mj-lt"/>
                        <a:ea typeface="Calibri" panose="020F0502020204030204" pitchFamily="34" charset="0"/>
                        <a:cs typeface="Times New Roman" panose="02020603050405020304" pitchFamily="18" charset="0"/>
                      </a:endParaRPr>
                    </a:p>
                  </a:txBody>
                  <a:tcPr marL="51435" marR="51435" marT="0" marB="0"/>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5758538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335436618"/>
              </p:ext>
            </p:extLst>
          </p:nvPr>
        </p:nvGraphicFramePr>
        <p:xfrm>
          <a:off x="676841" y="1436914"/>
          <a:ext cx="6974115" cy="3405939"/>
        </p:xfrm>
        <a:graphic>
          <a:graphicData uri="http://schemas.openxmlformats.org/drawingml/2006/table">
            <a:tbl>
              <a:tblPr firstRow="1" bandRow="1">
                <a:tableStyleId>{5DA37D80-6434-44D0-A028-1B22A696006F}</a:tableStyleId>
              </a:tblPr>
              <a:tblGrid>
                <a:gridCol w="2324705">
                  <a:extLst>
                    <a:ext uri="{9D8B030D-6E8A-4147-A177-3AD203B41FA5}">
                      <a16:colId xmlns:a16="http://schemas.microsoft.com/office/drawing/2014/main" val="20000"/>
                    </a:ext>
                  </a:extLst>
                </a:gridCol>
                <a:gridCol w="2324705">
                  <a:extLst>
                    <a:ext uri="{9D8B030D-6E8A-4147-A177-3AD203B41FA5}">
                      <a16:colId xmlns:a16="http://schemas.microsoft.com/office/drawing/2014/main" val="20001"/>
                    </a:ext>
                  </a:extLst>
                </a:gridCol>
                <a:gridCol w="2324705">
                  <a:extLst>
                    <a:ext uri="{9D8B030D-6E8A-4147-A177-3AD203B41FA5}">
                      <a16:colId xmlns:a16="http://schemas.microsoft.com/office/drawing/2014/main" val="20002"/>
                    </a:ext>
                  </a:extLst>
                </a:gridCol>
              </a:tblGrid>
              <a:tr h="1254834">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kern="1200" dirty="0" smtClean="0">
                          <a:effectLst/>
                        </a:rPr>
                        <a:t>28-DAYS REPEATED DOSE SUB-ACUTE ORAL TOXICITY STUDY OF “BGR 34” IN WISTAR RAT</a:t>
                      </a:r>
                      <a:br>
                        <a:rPr lang="en-IN" sz="1400" kern="1200" dirty="0" smtClean="0">
                          <a:effectLst/>
                        </a:rPr>
                      </a:br>
                      <a:r>
                        <a:rPr lang="en-IN" sz="1400" dirty="0" smtClean="0"/>
                        <a:t>(</a:t>
                      </a:r>
                      <a:r>
                        <a:rPr lang="en-IN" sz="1400" kern="1200" dirty="0" smtClean="0">
                          <a:effectLst/>
                        </a:rPr>
                        <a:t>SDPARC/AFC/TOX/16/15</a:t>
                      </a:r>
                      <a:r>
                        <a:rPr lang="en-IN" sz="1400" dirty="0" smtClean="0"/>
                        <a:t>) </a:t>
                      </a:r>
                      <a:endParaRPr lang="en-IN" sz="1400" dirty="0"/>
                    </a:p>
                  </a:txBody>
                  <a:tcPr marL="51435" marR="51435" marT="25718" marB="25718" anchor="ctr"/>
                </a:tc>
                <a:tc hMerge="1">
                  <a:txBody>
                    <a:bodyPr/>
                    <a:lstStyle/>
                    <a:p>
                      <a:endParaRPr lang="en-IN" dirty="0"/>
                    </a:p>
                  </a:txBody>
                  <a:tcPr/>
                </a:tc>
                <a:tc hMerge="1">
                  <a:txBody>
                    <a:bodyPr/>
                    <a:lstStyle/>
                    <a:p>
                      <a:endParaRPr lang="en-IN" dirty="0"/>
                    </a:p>
                  </a:txBody>
                  <a:tcPr/>
                </a:tc>
                <a:extLst>
                  <a:ext uri="{0D108BD9-81ED-4DB2-BD59-A6C34878D82A}">
                    <a16:rowId xmlns:a16="http://schemas.microsoft.com/office/drawing/2014/main" val="10000"/>
                  </a:ext>
                </a:extLst>
              </a:tr>
              <a:tr h="787366">
                <a:tc>
                  <a:txBody>
                    <a:bodyPr/>
                    <a:lstStyle/>
                    <a:p>
                      <a:pPr algn="ctr"/>
                      <a:r>
                        <a:rPr lang="en-US" sz="1400" dirty="0" smtClean="0"/>
                        <a:t>EXPERIMENTAL SUBJECT</a:t>
                      </a:r>
                      <a:endParaRPr lang="en-IN" sz="1400" b="1" dirty="0"/>
                    </a:p>
                  </a:txBody>
                  <a:tcPr marL="51435" marR="51435" marT="25718" marB="25718" anchor="ctr"/>
                </a:tc>
                <a:tc>
                  <a:txBody>
                    <a:bodyPr/>
                    <a:lstStyle/>
                    <a:p>
                      <a:pPr algn="ctr"/>
                      <a:r>
                        <a:rPr lang="en-US" sz="1400" dirty="0" smtClean="0"/>
                        <a:t>DOSE</a:t>
                      </a:r>
                      <a:endParaRPr lang="en-IN" sz="1400" b="1" dirty="0"/>
                    </a:p>
                  </a:txBody>
                  <a:tcPr marL="51435" marR="51435" marT="25718" marB="25718" anchor="ctr"/>
                </a:tc>
                <a:tc>
                  <a:txBody>
                    <a:bodyPr/>
                    <a:lstStyle/>
                    <a:p>
                      <a:pPr algn="ctr"/>
                      <a:r>
                        <a:rPr lang="en-US" sz="1400" dirty="0" smtClean="0"/>
                        <a:t>OBSERVATION</a:t>
                      </a:r>
                      <a:endParaRPr lang="en-IN" sz="1400" b="1" dirty="0"/>
                    </a:p>
                  </a:txBody>
                  <a:tcPr marL="51435" marR="51435" marT="25718" marB="25718" anchor="ctr"/>
                </a:tc>
                <a:extLst>
                  <a:ext uri="{0D108BD9-81ED-4DB2-BD59-A6C34878D82A}">
                    <a16:rowId xmlns:a16="http://schemas.microsoft.com/office/drawing/2014/main" val="10001"/>
                  </a:ext>
                </a:extLst>
              </a:tr>
              <a:tr h="1363739">
                <a:tc>
                  <a:txBody>
                    <a:bodyPr/>
                    <a:lstStyle/>
                    <a:p>
                      <a:pPr algn="ctr"/>
                      <a:r>
                        <a:rPr lang="en-IN" sz="1400" kern="1200" dirty="0" smtClean="0">
                          <a:effectLst/>
                        </a:rPr>
                        <a:t>50 animals (25 male + 25 female) </a:t>
                      </a:r>
                      <a:br>
                        <a:rPr lang="en-IN" sz="1400" kern="1200" dirty="0" smtClean="0">
                          <a:effectLst/>
                        </a:rPr>
                      </a:br>
                      <a:endParaRPr lang="en-IN" sz="1400" dirty="0"/>
                    </a:p>
                  </a:txBody>
                  <a:tcPr marL="51435" marR="51435"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400" dirty="0" smtClean="0"/>
                        <a:t>High dose 1500 mg/kg</a:t>
                      </a:r>
                    </a:p>
                  </a:txBody>
                  <a:tcPr marL="51435" marR="51435"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28 day</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 (body wt., food consumption, clinical observations)</a:t>
                      </a:r>
                      <a:endParaRPr lang="en-US" sz="1400" b="1" dirty="0" smtClean="0"/>
                    </a:p>
                  </a:txBody>
                  <a:tcPr marL="51435" marR="51435" marT="25718" marB="25718" anchor="ctr"/>
                </a:tc>
                <a:extLst>
                  <a:ext uri="{0D108BD9-81ED-4DB2-BD59-A6C34878D82A}">
                    <a16:rowId xmlns:a16="http://schemas.microsoft.com/office/drawing/2014/main" val="10002"/>
                  </a:ext>
                </a:extLst>
              </a:tr>
            </a:tbl>
          </a:graphicData>
        </a:graphic>
      </p:graphicFrame>
      <p:sp>
        <p:nvSpPr>
          <p:cNvPr id="3" name="Title 2"/>
          <p:cNvSpPr>
            <a:spLocks noGrp="1"/>
          </p:cNvSpPr>
          <p:nvPr>
            <p:ph type="title"/>
          </p:nvPr>
        </p:nvSpPr>
        <p:spPr>
          <a:xfrm>
            <a:off x="352879" y="219671"/>
            <a:ext cx="7886700" cy="994172"/>
          </a:xfrm>
        </p:spPr>
        <p:txBody>
          <a:bodyPr>
            <a:normAutofit/>
          </a:bodyPr>
          <a:lstStyle/>
          <a:p>
            <a:r>
              <a:rPr lang="en-IN" sz="3000" b="1" dirty="0" smtClean="0"/>
              <a:t>SUB ACUTE </a:t>
            </a:r>
            <a:r>
              <a:rPr lang="en-IN" sz="3000" b="1" dirty="0"/>
              <a:t>TOXICITY STUDY</a:t>
            </a:r>
            <a:endParaRPr lang="en-IN" sz="3000" dirty="0"/>
          </a:p>
        </p:txBody>
      </p:sp>
    </p:spTree>
    <p:extLst>
      <p:ext uri="{BB962C8B-B14F-4D97-AF65-F5344CB8AC3E}">
        <p14:creationId xmlns:p14="http://schemas.microsoft.com/office/powerpoint/2010/main" val="5042817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150437361"/>
              </p:ext>
            </p:extLst>
          </p:nvPr>
        </p:nvGraphicFramePr>
        <p:xfrm>
          <a:off x="641170" y="1470479"/>
          <a:ext cx="8105342" cy="3286578"/>
        </p:xfrm>
        <a:graphic>
          <a:graphicData uri="http://schemas.openxmlformats.org/drawingml/2006/table">
            <a:tbl>
              <a:tblPr firstRow="1" firstCol="1" bandRow="1">
                <a:tableStyleId>{21E4AEA4-8DFA-4A89-87EB-49C32662AFE0}</a:tableStyleId>
              </a:tblPr>
              <a:tblGrid>
                <a:gridCol w="1511873">
                  <a:extLst>
                    <a:ext uri="{9D8B030D-6E8A-4147-A177-3AD203B41FA5}">
                      <a16:colId xmlns:a16="http://schemas.microsoft.com/office/drawing/2014/main" val="20000"/>
                    </a:ext>
                  </a:extLst>
                </a:gridCol>
                <a:gridCol w="1223978">
                  <a:extLst>
                    <a:ext uri="{9D8B030D-6E8A-4147-A177-3AD203B41FA5}">
                      <a16:colId xmlns:a16="http://schemas.microsoft.com/office/drawing/2014/main" val="20001"/>
                    </a:ext>
                  </a:extLst>
                </a:gridCol>
                <a:gridCol w="1495689">
                  <a:extLst>
                    <a:ext uri="{9D8B030D-6E8A-4147-A177-3AD203B41FA5}">
                      <a16:colId xmlns:a16="http://schemas.microsoft.com/office/drawing/2014/main" val="20002"/>
                    </a:ext>
                  </a:extLst>
                </a:gridCol>
                <a:gridCol w="1286156">
                  <a:extLst>
                    <a:ext uri="{9D8B030D-6E8A-4147-A177-3AD203B41FA5}">
                      <a16:colId xmlns:a16="http://schemas.microsoft.com/office/drawing/2014/main" val="20003"/>
                    </a:ext>
                  </a:extLst>
                </a:gridCol>
                <a:gridCol w="1316820">
                  <a:extLst>
                    <a:ext uri="{9D8B030D-6E8A-4147-A177-3AD203B41FA5}">
                      <a16:colId xmlns:a16="http://schemas.microsoft.com/office/drawing/2014/main" val="20004"/>
                    </a:ext>
                  </a:extLst>
                </a:gridCol>
                <a:gridCol w="1270826">
                  <a:extLst>
                    <a:ext uri="{9D8B030D-6E8A-4147-A177-3AD203B41FA5}">
                      <a16:colId xmlns:a16="http://schemas.microsoft.com/office/drawing/2014/main" val="20005"/>
                    </a:ext>
                  </a:extLst>
                </a:gridCol>
              </a:tblGrid>
              <a:tr h="745712">
                <a:tc>
                  <a:txBody>
                    <a:bodyPr/>
                    <a:lstStyle/>
                    <a:p>
                      <a:pPr algn="just">
                        <a:lnSpc>
                          <a:spcPct val="106000"/>
                        </a:lnSpc>
                        <a:spcAft>
                          <a:spcPts val="800"/>
                        </a:spcAft>
                        <a:tabLst>
                          <a:tab pos="90170" algn="l"/>
                        </a:tabLst>
                      </a:pPr>
                      <a:r>
                        <a:rPr lang="en-IN" sz="1400" dirty="0">
                          <a:effectLst/>
                        </a:rPr>
                        <a:t>Group ↓ Days→</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dirty="0">
                          <a:effectLst/>
                        </a:rPr>
                        <a:t>G1- Control</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a:effectLst/>
                        </a:rPr>
                        <a:t>G2- High dose</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a:effectLst/>
                        </a:rPr>
                        <a:t>G3- Intermediate dose</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a:effectLst/>
                        </a:rPr>
                        <a:t>G4- Low dose</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a:effectLst/>
                        </a:rPr>
                        <a:t>G5- Satellite</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0000"/>
                  </a:ext>
                </a:extLst>
              </a:tr>
              <a:tr h="483466">
                <a:tc>
                  <a:txBody>
                    <a:bodyPr/>
                    <a:lstStyle/>
                    <a:p>
                      <a:pPr algn="just">
                        <a:lnSpc>
                          <a:spcPct val="150000"/>
                        </a:lnSpc>
                        <a:spcAft>
                          <a:spcPts val="800"/>
                        </a:spcAft>
                        <a:tabLst>
                          <a:tab pos="90170" algn="l"/>
                        </a:tabLst>
                      </a:pPr>
                      <a:r>
                        <a:rPr lang="en-IN" sz="1400">
                          <a:effectLst/>
                        </a:rPr>
                        <a:t>WBC</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50000"/>
                        </a:lnSpc>
                        <a:spcAft>
                          <a:spcPts val="800"/>
                        </a:spcAft>
                        <a:tabLst>
                          <a:tab pos="90170" algn="l"/>
                        </a:tabLst>
                      </a:pPr>
                      <a:r>
                        <a:rPr lang="en-IN" sz="1400" dirty="0">
                          <a:effectLst/>
                        </a:rPr>
                        <a:t>6240±588.72</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dirty="0">
                          <a:effectLst/>
                        </a:rPr>
                        <a:t>6220±572.19</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6820±376.03</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6740±1585.43</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7820±1098.81</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extLst>
                  <a:ext uri="{0D108BD9-81ED-4DB2-BD59-A6C34878D82A}">
                    <a16:rowId xmlns:a16="http://schemas.microsoft.com/office/drawing/2014/main" val="10001"/>
                  </a:ext>
                </a:extLst>
              </a:tr>
              <a:tr h="342900">
                <a:tc>
                  <a:txBody>
                    <a:bodyPr/>
                    <a:lstStyle/>
                    <a:p>
                      <a:pPr algn="just">
                        <a:lnSpc>
                          <a:spcPct val="150000"/>
                        </a:lnSpc>
                        <a:spcAft>
                          <a:spcPts val="800"/>
                        </a:spcAft>
                        <a:tabLst>
                          <a:tab pos="90170" algn="l"/>
                        </a:tabLst>
                      </a:pPr>
                      <a:r>
                        <a:rPr lang="en-IN" sz="1400">
                          <a:effectLst/>
                        </a:rPr>
                        <a:t>HGB</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50000"/>
                        </a:lnSpc>
                        <a:spcAft>
                          <a:spcPts val="800"/>
                        </a:spcAft>
                        <a:tabLst>
                          <a:tab pos="90170" algn="l"/>
                        </a:tabLst>
                      </a:pPr>
                      <a:r>
                        <a:rPr lang="en-IN" sz="1400">
                          <a:effectLst/>
                        </a:rPr>
                        <a:t>13.78±0.63</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dirty="0">
                          <a:effectLst/>
                        </a:rPr>
                        <a:t>13.50±0.39</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13.80±0.70</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12.12±1.22</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13.04±0.64</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extLst>
                  <a:ext uri="{0D108BD9-81ED-4DB2-BD59-A6C34878D82A}">
                    <a16:rowId xmlns:a16="http://schemas.microsoft.com/office/drawing/2014/main" val="10002"/>
                  </a:ext>
                </a:extLst>
              </a:tr>
              <a:tr h="342900">
                <a:tc>
                  <a:txBody>
                    <a:bodyPr/>
                    <a:lstStyle/>
                    <a:p>
                      <a:pPr algn="just">
                        <a:lnSpc>
                          <a:spcPct val="150000"/>
                        </a:lnSpc>
                        <a:spcAft>
                          <a:spcPts val="800"/>
                        </a:spcAft>
                        <a:tabLst>
                          <a:tab pos="90170" algn="l"/>
                        </a:tabLst>
                      </a:pPr>
                      <a:r>
                        <a:rPr lang="en-IN" sz="1400">
                          <a:effectLst/>
                        </a:rPr>
                        <a:t>NEUT</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50000"/>
                        </a:lnSpc>
                        <a:spcAft>
                          <a:spcPts val="800"/>
                        </a:spcAft>
                        <a:tabLst>
                          <a:tab pos="90170" algn="l"/>
                        </a:tabLst>
                      </a:pPr>
                      <a:r>
                        <a:rPr lang="en-IN" sz="1400">
                          <a:effectLst/>
                        </a:rPr>
                        <a:t>7.00±0.45</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dirty="0">
                          <a:effectLst/>
                        </a:rPr>
                        <a:t>6.20±1.02</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8.60±1.57</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8.90±1.63</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8.20±0.86</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extLst>
                  <a:ext uri="{0D108BD9-81ED-4DB2-BD59-A6C34878D82A}">
                    <a16:rowId xmlns:a16="http://schemas.microsoft.com/office/drawing/2014/main" val="10003"/>
                  </a:ext>
                </a:extLst>
              </a:tr>
              <a:tr h="342900">
                <a:tc>
                  <a:txBody>
                    <a:bodyPr/>
                    <a:lstStyle/>
                    <a:p>
                      <a:pPr algn="just">
                        <a:lnSpc>
                          <a:spcPct val="150000"/>
                        </a:lnSpc>
                        <a:spcAft>
                          <a:spcPts val="800"/>
                        </a:spcAft>
                        <a:tabLst>
                          <a:tab pos="90170" algn="l"/>
                        </a:tabLst>
                      </a:pPr>
                      <a:r>
                        <a:rPr lang="en-IN" sz="1400">
                          <a:effectLst/>
                        </a:rPr>
                        <a:t>LYMPH</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50000"/>
                        </a:lnSpc>
                        <a:spcAft>
                          <a:spcPts val="800"/>
                        </a:spcAft>
                        <a:tabLst>
                          <a:tab pos="90170" algn="l"/>
                        </a:tabLst>
                      </a:pPr>
                      <a:r>
                        <a:rPr lang="en-IN" sz="1400">
                          <a:effectLst/>
                        </a:rPr>
                        <a:t>81.40±0.86</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dirty="0">
                          <a:effectLst/>
                        </a:rPr>
                        <a:t>82.80±1.24</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dirty="0">
                          <a:effectLst/>
                        </a:rPr>
                        <a:t>79.20±3.31</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82±2.51</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78.6±3.61</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extLst>
                  <a:ext uri="{0D108BD9-81ED-4DB2-BD59-A6C34878D82A}">
                    <a16:rowId xmlns:a16="http://schemas.microsoft.com/office/drawing/2014/main" val="10004"/>
                  </a:ext>
                </a:extLst>
              </a:tr>
              <a:tr h="342900">
                <a:tc>
                  <a:txBody>
                    <a:bodyPr/>
                    <a:lstStyle/>
                    <a:p>
                      <a:pPr algn="just">
                        <a:lnSpc>
                          <a:spcPct val="150000"/>
                        </a:lnSpc>
                        <a:spcAft>
                          <a:spcPts val="800"/>
                        </a:spcAft>
                        <a:tabLst>
                          <a:tab pos="90170" algn="l"/>
                        </a:tabLst>
                      </a:pPr>
                      <a:r>
                        <a:rPr lang="en-IN" sz="1400">
                          <a:effectLst/>
                        </a:rPr>
                        <a:t>MONOCYTES</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50000"/>
                        </a:lnSpc>
                        <a:spcAft>
                          <a:spcPts val="800"/>
                        </a:spcAft>
                        <a:tabLst>
                          <a:tab pos="90170" algn="l"/>
                        </a:tabLst>
                      </a:pPr>
                      <a:r>
                        <a:rPr lang="en-IN" sz="1400">
                          <a:effectLst/>
                        </a:rPr>
                        <a:t>11.00±1.10</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11.60±1.1</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12.40±1.44</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11.2±1.44</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12±0.71</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extLst>
                  <a:ext uri="{0D108BD9-81ED-4DB2-BD59-A6C34878D82A}">
                    <a16:rowId xmlns:a16="http://schemas.microsoft.com/office/drawing/2014/main" val="10005"/>
                  </a:ext>
                </a:extLst>
              </a:tr>
              <a:tr h="342900">
                <a:tc>
                  <a:txBody>
                    <a:bodyPr/>
                    <a:lstStyle/>
                    <a:p>
                      <a:pPr algn="just">
                        <a:lnSpc>
                          <a:spcPct val="150000"/>
                        </a:lnSpc>
                        <a:spcAft>
                          <a:spcPts val="800"/>
                        </a:spcAft>
                        <a:tabLst>
                          <a:tab pos="90170" algn="l"/>
                        </a:tabLst>
                      </a:pPr>
                      <a:r>
                        <a:rPr lang="en-IN" sz="1400">
                          <a:effectLst/>
                        </a:rPr>
                        <a:t>EOSINOPHIL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50000"/>
                        </a:lnSpc>
                        <a:spcAft>
                          <a:spcPts val="800"/>
                        </a:spcAft>
                        <a:tabLst>
                          <a:tab pos="90170" algn="l"/>
                        </a:tabLst>
                      </a:pPr>
                      <a:r>
                        <a:rPr lang="en-IN" sz="1400">
                          <a:effectLst/>
                        </a:rPr>
                        <a:t>1.40±0.25</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1.60±0.25</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1.20±0.20</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dirty="0">
                          <a:effectLst/>
                        </a:rPr>
                        <a:t>1±0.32</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1.6±0.25</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extLst>
                  <a:ext uri="{0D108BD9-81ED-4DB2-BD59-A6C34878D82A}">
                    <a16:rowId xmlns:a16="http://schemas.microsoft.com/office/drawing/2014/main" val="10006"/>
                  </a:ext>
                </a:extLst>
              </a:tr>
              <a:tr h="342900">
                <a:tc>
                  <a:txBody>
                    <a:bodyPr/>
                    <a:lstStyle/>
                    <a:p>
                      <a:pPr algn="just">
                        <a:lnSpc>
                          <a:spcPct val="150000"/>
                        </a:lnSpc>
                        <a:spcAft>
                          <a:spcPts val="800"/>
                        </a:spcAft>
                        <a:tabLst>
                          <a:tab pos="90170" algn="l"/>
                        </a:tabLst>
                      </a:pPr>
                      <a:r>
                        <a:rPr lang="en-IN" sz="1400" dirty="0">
                          <a:effectLst/>
                        </a:rPr>
                        <a:t>BASOPHIL</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50000"/>
                        </a:lnSpc>
                        <a:spcAft>
                          <a:spcPts val="800"/>
                        </a:spcAft>
                        <a:tabLst>
                          <a:tab pos="90170" algn="l"/>
                        </a:tabLst>
                      </a:pPr>
                      <a:r>
                        <a:rPr lang="en-IN" sz="1400">
                          <a:effectLst/>
                        </a:rPr>
                        <a:t>0±0</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0±0</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a:effectLst/>
                        </a:rPr>
                        <a:t>0±0</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dirty="0">
                          <a:effectLst/>
                        </a:rPr>
                        <a:t>0±0</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50000"/>
                        </a:lnSpc>
                        <a:spcAft>
                          <a:spcPts val="800"/>
                        </a:spcAft>
                        <a:tabLst>
                          <a:tab pos="90170" algn="l"/>
                        </a:tabLst>
                      </a:pPr>
                      <a:r>
                        <a:rPr lang="en-IN" sz="1400" dirty="0">
                          <a:effectLst/>
                        </a:rPr>
                        <a:t>0±0</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extLst>
                  <a:ext uri="{0D108BD9-81ED-4DB2-BD59-A6C34878D82A}">
                    <a16:rowId xmlns:a16="http://schemas.microsoft.com/office/drawing/2014/main" val="10007"/>
                  </a:ext>
                </a:extLst>
              </a:tr>
            </a:tbl>
          </a:graphicData>
        </a:graphic>
      </p:graphicFrame>
      <p:sp>
        <p:nvSpPr>
          <p:cNvPr id="5" name="Rectangle 1"/>
          <p:cNvSpPr>
            <a:spLocks noChangeArrowheads="1"/>
          </p:cNvSpPr>
          <p:nvPr/>
        </p:nvSpPr>
        <p:spPr bwMode="auto">
          <a:xfrm>
            <a:off x="339098" y="350351"/>
            <a:ext cx="7445243" cy="530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lvl1pPr eaLnBrk="0" fontAlgn="base" hangingPunct="0">
              <a:spcBef>
                <a:spcPct val="0"/>
              </a:spcBef>
              <a:spcAft>
                <a:spcPct val="0"/>
              </a:spcAft>
              <a:tabLst>
                <a:tab pos="90488" algn="l"/>
              </a:tabLst>
              <a:defRPr>
                <a:solidFill>
                  <a:schemeClr val="tx1"/>
                </a:solidFill>
                <a:latin typeface="Arial" panose="020B0604020202020204" pitchFamily="34" charset="0"/>
              </a:defRPr>
            </a:lvl1pPr>
            <a:lvl2pPr eaLnBrk="0" fontAlgn="base" hangingPunct="0">
              <a:spcBef>
                <a:spcPct val="0"/>
              </a:spcBef>
              <a:spcAft>
                <a:spcPct val="0"/>
              </a:spcAft>
              <a:tabLst>
                <a:tab pos="90488" algn="l"/>
              </a:tabLst>
              <a:defRPr>
                <a:solidFill>
                  <a:schemeClr val="tx1"/>
                </a:solidFill>
                <a:latin typeface="Arial" panose="020B0604020202020204" pitchFamily="34" charset="0"/>
              </a:defRPr>
            </a:lvl2pPr>
            <a:lvl3pPr eaLnBrk="0" fontAlgn="base" hangingPunct="0">
              <a:spcBef>
                <a:spcPct val="0"/>
              </a:spcBef>
              <a:spcAft>
                <a:spcPct val="0"/>
              </a:spcAft>
              <a:tabLst>
                <a:tab pos="90488" algn="l"/>
              </a:tabLst>
              <a:defRPr>
                <a:solidFill>
                  <a:schemeClr val="tx1"/>
                </a:solidFill>
                <a:latin typeface="Arial" panose="020B0604020202020204" pitchFamily="34" charset="0"/>
              </a:defRPr>
            </a:lvl3pPr>
            <a:lvl4pPr eaLnBrk="0" fontAlgn="base" hangingPunct="0">
              <a:spcBef>
                <a:spcPct val="0"/>
              </a:spcBef>
              <a:spcAft>
                <a:spcPct val="0"/>
              </a:spcAft>
              <a:tabLst>
                <a:tab pos="90488" algn="l"/>
              </a:tabLst>
              <a:defRPr>
                <a:solidFill>
                  <a:schemeClr val="tx1"/>
                </a:solidFill>
                <a:latin typeface="Arial" panose="020B0604020202020204" pitchFamily="34" charset="0"/>
              </a:defRPr>
            </a:lvl4pPr>
            <a:lvl5pPr eaLnBrk="0" fontAlgn="base" hangingPunct="0">
              <a:spcBef>
                <a:spcPct val="0"/>
              </a:spcBef>
              <a:spcAft>
                <a:spcPct val="0"/>
              </a:spcAft>
              <a:tabLst>
                <a:tab pos="90488" algn="l"/>
              </a:tabLst>
              <a:defRPr>
                <a:solidFill>
                  <a:schemeClr val="tx1"/>
                </a:solidFill>
                <a:latin typeface="Arial" panose="020B0604020202020204" pitchFamily="34" charset="0"/>
              </a:defRPr>
            </a:lvl5pPr>
            <a:lvl6pPr eaLnBrk="0" fontAlgn="base" hangingPunct="0">
              <a:spcBef>
                <a:spcPct val="0"/>
              </a:spcBef>
              <a:spcAft>
                <a:spcPct val="0"/>
              </a:spcAft>
              <a:tabLst>
                <a:tab pos="90488" algn="l"/>
              </a:tabLst>
              <a:defRPr>
                <a:solidFill>
                  <a:schemeClr val="tx1"/>
                </a:solidFill>
                <a:latin typeface="Arial" panose="020B0604020202020204" pitchFamily="34" charset="0"/>
              </a:defRPr>
            </a:lvl6pPr>
            <a:lvl7pPr eaLnBrk="0" fontAlgn="base" hangingPunct="0">
              <a:spcBef>
                <a:spcPct val="0"/>
              </a:spcBef>
              <a:spcAft>
                <a:spcPct val="0"/>
              </a:spcAft>
              <a:tabLst>
                <a:tab pos="90488" algn="l"/>
              </a:tabLst>
              <a:defRPr>
                <a:solidFill>
                  <a:schemeClr val="tx1"/>
                </a:solidFill>
                <a:latin typeface="Arial" panose="020B0604020202020204" pitchFamily="34" charset="0"/>
              </a:defRPr>
            </a:lvl7pPr>
            <a:lvl8pPr eaLnBrk="0" fontAlgn="base" hangingPunct="0">
              <a:spcBef>
                <a:spcPct val="0"/>
              </a:spcBef>
              <a:spcAft>
                <a:spcPct val="0"/>
              </a:spcAft>
              <a:tabLst>
                <a:tab pos="90488" algn="l"/>
              </a:tabLst>
              <a:defRPr>
                <a:solidFill>
                  <a:schemeClr val="tx1"/>
                </a:solidFill>
                <a:latin typeface="Arial" panose="020B0604020202020204" pitchFamily="34" charset="0"/>
              </a:defRPr>
            </a:lvl8pPr>
            <a:lvl9pPr eaLnBrk="0" fontAlgn="base" hangingPunct="0">
              <a:spcBef>
                <a:spcPct val="0"/>
              </a:spcBef>
              <a:spcAft>
                <a:spcPct val="0"/>
              </a:spcAft>
              <a:tabLst>
                <a:tab pos="90488" algn="l"/>
              </a:tabLst>
              <a:defRPr>
                <a:solidFill>
                  <a:schemeClr val="tx1"/>
                </a:solidFill>
                <a:latin typeface="Arial" panose="020B0604020202020204" pitchFamily="34" charset="0"/>
              </a:defRPr>
            </a:lvl9pPr>
          </a:lstStyle>
          <a:p>
            <a:pPr algn="just" defTabSz="685800">
              <a:tabLst>
                <a:tab pos="67866" algn="l"/>
              </a:tabLst>
            </a:pPr>
            <a:r>
              <a:rPr lang="en-US" sz="3000" b="1" dirty="0">
                <a:solidFill>
                  <a:srgbClr val="C00000"/>
                </a:solidFill>
                <a:latin typeface="Calibri Light" panose="020F0302020204030204" pitchFamily="34" charset="0"/>
                <a:ea typeface="Bitstream Vera Sans"/>
                <a:cs typeface="Times New Roman" panose="02020603050405020304" pitchFamily="18" charset="0"/>
              </a:rPr>
              <a:t>HEMATOLOGICAL PARAMETERS IN FEMALE </a:t>
            </a:r>
            <a:r>
              <a:rPr lang="en-US" sz="3000" b="1" dirty="0" smtClean="0">
                <a:solidFill>
                  <a:srgbClr val="C00000"/>
                </a:solidFill>
                <a:latin typeface="Calibri Light" panose="020F0302020204030204" pitchFamily="34" charset="0"/>
                <a:ea typeface="Bitstream Vera Sans"/>
                <a:cs typeface="Times New Roman" panose="02020603050405020304" pitchFamily="18" charset="0"/>
              </a:rPr>
              <a:t>RATS</a:t>
            </a:r>
            <a:endParaRPr lang="en-US" sz="3000" b="1" dirty="0">
              <a:solidFill>
                <a:srgbClr val="C00000"/>
              </a:solidFill>
              <a:latin typeface="Calibri Light" panose="020F0302020204030204" pitchFamily="34" charset="0"/>
            </a:endParaRPr>
          </a:p>
        </p:txBody>
      </p:sp>
      <p:sp>
        <p:nvSpPr>
          <p:cNvPr id="7" name="Rectangle 6"/>
          <p:cNvSpPr/>
          <p:nvPr/>
        </p:nvSpPr>
        <p:spPr>
          <a:xfrm>
            <a:off x="641170" y="4781848"/>
            <a:ext cx="3093476" cy="300082"/>
          </a:xfrm>
          <a:prstGeom prst="rect">
            <a:avLst/>
          </a:prstGeom>
        </p:spPr>
        <p:txBody>
          <a:bodyPr wrap="none">
            <a:spAutoFit/>
          </a:bodyPr>
          <a:lstStyle/>
          <a:p>
            <a:pPr algn="just" eaLnBrk="0" fontAlgn="base" hangingPunct="0">
              <a:spcBef>
                <a:spcPct val="0"/>
              </a:spcBef>
              <a:spcAft>
                <a:spcPct val="0"/>
              </a:spcAft>
              <a:tabLst>
                <a:tab pos="67866" algn="l"/>
              </a:tabLst>
            </a:pPr>
            <a:r>
              <a:rPr lang="en-US" sz="1350" dirty="0">
                <a:solidFill>
                  <a:srgbClr val="000000"/>
                </a:solidFill>
                <a:latin typeface="Calibri" panose="020F0502020204030204" pitchFamily="34" charset="0"/>
                <a:ea typeface="Bitstream Vera Sans"/>
                <a:cs typeface="Times New Roman" panose="02020603050405020304" pitchFamily="18" charset="0"/>
              </a:rPr>
              <a:t>Data has been expressed as Mean </a:t>
            </a:r>
            <a:r>
              <a:rPr lang="en-US" sz="135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SEM</a:t>
            </a:r>
            <a:endParaRPr lang="en-US" sz="1350" dirty="0"/>
          </a:p>
        </p:txBody>
      </p:sp>
    </p:spTree>
    <p:extLst>
      <p:ext uri="{BB962C8B-B14F-4D97-AF65-F5344CB8AC3E}">
        <p14:creationId xmlns:p14="http://schemas.microsoft.com/office/powerpoint/2010/main" val="9890360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572" y="630352"/>
            <a:ext cx="7293428" cy="458220"/>
          </a:xfrm>
        </p:spPr>
        <p:txBody>
          <a:bodyPr>
            <a:noAutofit/>
          </a:bodyPr>
          <a:lstStyle/>
          <a:p>
            <a:pPr algn="just" eaLnBrk="0" fontAlgn="base" hangingPunct="0">
              <a:lnSpc>
                <a:spcPct val="100000"/>
              </a:lnSpc>
              <a:spcAft>
                <a:spcPct val="0"/>
              </a:spcAft>
              <a:tabLst>
                <a:tab pos="67866" algn="l"/>
              </a:tabLst>
            </a:pPr>
            <a:r>
              <a:rPr lang="en-US" sz="3000" b="1" dirty="0">
                <a:ea typeface="Bitstream Vera Sans"/>
                <a:cs typeface="Times New Roman" panose="02020603050405020304" pitchFamily="18" charset="0"/>
              </a:rPr>
              <a:t/>
            </a:r>
            <a:br>
              <a:rPr lang="en-US" sz="3000" b="1" dirty="0">
                <a:ea typeface="Bitstream Vera Sans"/>
                <a:cs typeface="Times New Roman" panose="02020603050405020304" pitchFamily="18" charset="0"/>
              </a:rPr>
            </a:br>
            <a:r>
              <a:rPr lang="en-US" sz="3000" b="1" dirty="0">
                <a:ea typeface="Bitstream Vera Sans"/>
                <a:cs typeface="Times New Roman" panose="02020603050405020304" pitchFamily="18" charset="0"/>
              </a:rPr>
              <a:t>HEMATOLOGICAL PARAMETERS IN </a:t>
            </a:r>
            <a:r>
              <a:rPr lang="en-US" sz="3000" b="1" dirty="0" smtClean="0">
                <a:ea typeface="Bitstream Vera Sans"/>
                <a:cs typeface="Times New Roman" panose="02020603050405020304" pitchFamily="18" charset="0"/>
              </a:rPr>
              <a:t>MALE RATS</a:t>
            </a:r>
            <a:r>
              <a:rPr lang="en-US" sz="3000" b="1" dirty="0"/>
              <a:t/>
            </a:r>
            <a:br>
              <a:rPr lang="en-US" sz="3000" b="1" dirty="0"/>
            </a:br>
            <a:r>
              <a:rPr lang="en-US" sz="3000" b="1" dirty="0"/>
              <a:t/>
            </a:r>
            <a:br>
              <a:rPr lang="en-US" sz="3000" b="1" dirty="0"/>
            </a:br>
            <a:endParaRPr lang="en-IN" sz="30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22121694"/>
              </p:ext>
            </p:extLst>
          </p:nvPr>
        </p:nvGraphicFramePr>
        <p:xfrm>
          <a:off x="486226" y="1466854"/>
          <a:ext cx="8392886" cy="3597318"/>
        </p:xfrm>
        <a:graphic>
          <a:graphicData uri="http://schemas.openxmlformats.org/drawingml/2006/table">
            <a:tbl>
              <a:tblPr firstRow="1" firstCol="1" bandRow="1">
                <a:tableStyleId>{21E4AEA4-8DFA-4A89-87EB-49C32662AFE0}</a:tableStyleId>
              </a:tblPr>
              <a:tblGrid>
                <a:gridCol w="1413530">
                  <a:extLst>
                    <a:ext uri="{9D8B030D-6E8A-4147-A177-3AD203B41FA5}">
                      <a16:colId xmlns:a16="http://schemas.microsoft.com/office/drawing/2014/main" val="20000"/>
                    </a:ext>
                  </a:extLst>
                </a:gridCol>
                <a:gridCol w="1191787">
                  <a:extLst>
                    <a:ext uri="{9D8B030D-6E8A-4147-A177-3AD203B41FA5}">
                      <a16:colId xmlns:a16="http://schemas.microsoft.com/office/drawing/2014/main" val="20001"/>
                    </a:ext>
                  </a:extLst>
                </a:gridCol>
                <a:gridCol w="1291771">
                  <a:extLst>
                    <a:ext uri="{9D8B030D-6E8A-4147-A177-3AD203B41FA5}">
                      <a16:colId xmlns:a16="http://schemas.microsoft.com/office/drawing/2014/main" val="20002"/>
                    </a:ext>
                  </a:extLst>
                </a:gridCol>
                <a:gridCol w="1756138">
                  <a:extLst>
                    <a:ext uri="{9D8B030D-6E8A-4147-A177-3AD203B41FA5}">
                      <a16:colId xmlns:a16="http://schemas.microsoft.com/office/drawing/2014/main" val="20003"/>
                    </a:ext>
                  </a:extLst>
                </a:gridCol>
                <a:gridCol w="1454553">
                  <a:extLst>
                    <a:ext uri="{9D8B030D-6E8A-4147-A177-3AD203B41FA5}">
                      <a16:colId xmlns:a16="http://schemas.microsoft.com/office/drawing/2014/main" val="20004"/>
                    </a:ext>
                  </a:extLst>
                </a:gridCol>
                <a:gridCol w="1285107">
                  <a:extLst>
                    <a:ext uri="{9D8B030D-6E8A-4147-A177-3AD203B41FA5}">
                      <a16:colId xmlns:a16="http://schemas.microsoft.com/office/drawing/2014/main" val="20005"/>
                    </a:ext>
                  </a:extLst>
                </a:gridCol>
              </a:tblGrid>
              <a:tr h="781970">
                <a:tc>
                  <a:txBody>
                    <a:bodyPr/>
                    <a:lstStyle/>
                    <a:p>
                      <a:pPr algn="just">
                        <a:lnSpc>
                          <a:spcPct val="106000"/>
                        </a:lnSpc>
                        <a:spcAft>
                          <a:spcPts val="800"/>
                        </a:spcAft>
                        <a:tabLst>
                          <a:tab pos="90170" algn="l"/>
                        </a:tabLst>
                      </a:pPr>
                      <a:r>
                        <a:rPr lang="en-IN" sz="1400" dirty="0">
                          <a:effectLst/>
                        </a:rPr>
                        <a:t>Group ↓ Days→</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a:effectLst/>
                        </a:rPr>
                        <a:t>G1- Control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a:effectLst/>
                        </a:rPr>
                        <a:t>G2- High dose</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a:effectLst/>
                        </a:rPr>
                        <a:t>G3- Intermediate dose</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a:effectLst/>
                        </a:rPr>
                        <a:t>G4- Low dose</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dirty="0">
                          <a:effectLst/>
                        </a:rPr>
                        <a:t>G5- Satellite</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extLst>
                  <a:ext uri="{0D108BD9-81ED-4DB2-BD59-A6C34878D82A}">
                    <a16:rowId xmlns:a16="http://schemas.microsoft.com/office/drawing/2014/main" val="10000"/>
                  </a:ext>
                </a:extLst>
              </a:tr>
              <a:tr h="421805">
                <a:tc>
                  <a:txBody>
                    <a:bodyPr/>
                    <a:lstStyle/>
                    <a:p>
                      <a:pPr algn="just">
                        <a:lnSpc>
                          <a:spcPct val="106000"/>
                        </a:lnSpc>
                        <a:spcAft>
                          <a:spcPts val="800"/>
                        </a:spcAft>
                        <a:tabLst>
                          <a:tab pos="90170" algn="l"/>
                        </a:tabLst>
                      </a:pPr>
                      <a:r>
                        <a:rPr lang="en-IN" sz="1400">
                          <a:effectLst/>
                        </a:rPr>
                        <a:t>WBC</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dirty="0">
                          <a:effectLst/>
                        </a:rPr>
                        <a:t>8440±559.10</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7920±609.43</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dirty="0">
                          <a:effectLst/>
                        </a:rPr>
                        <a:t>9080±868.60</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8160±1523.67</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9460±1523.67</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extLst>
                  <a:ext uri="{0D108BD9-81ED-4DB2-BD59-A6C34878D82A}">
                    <a16:rowId xmlns:a16="http://schemas.microsoft.com/office/drawing/2014/main" val="10001"/>
                  </a:ext>
                </a:extLst>
              </a:tr>
              <a:tr h="464161">
                <a:tc>
                  <a:txBody>
                    <a:bodyPr/>
                    <a:lstStyle/>
                    <a:p>
                      <a:pPr algn="just">
                        <a:lnSpc>
                          <a:spcPct val="106000"/>
                        </a:lnSpc>
                        <a:spcAft>
                          <a:spcPts val="800"/>
                        </a:spcAft>
                        <a:tabLst>
                          <a:tab pos="90170" algn="l"/>
                        </a:tabLst>
                      </a:pPr>
                      <a:r>
                        <a:rPr lang="en-IN" sz="1400">
                          <a:effectLst/>
                        </a:rPr>
                        <a:t>HGB</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a:effectLst/>
                        </a:rPr>
                        <a:t>14.62±0.42</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dirty="0">
                          <a:effectLst/>
                        </a:rPr>
                        <a:t>12.44±0.98</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12.16±0.38</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13.94±0.39</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14.08±0.36</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extLst>
                  <a:ext uri="{0D108BD9-81ED-4DB2-BD59-A6C34878D82A}">
                    <a16:rowId xmlns:a16="http://schemas.microsoft.com/office/drawing/2014/main" val="10002"/>
                  </a:ext>
                </a:extLst>
              </a:tr>
              <a:tr h="360245">
                <a:tc>
                  <a:txBody>
                    <a:bodyPr/>
                    <a:lstStyle/>
                    <a:p>
                      <a:pPr algn="just">
                        <a:lnSpc>
                          <a:spcPct val="106000"/>
                        </a:lnSpc>
                        <a:spcAft>
                          <a:spcPts val="800"/>
                        </a:spcAft>
                        <a:tabLst>
                          <a:tab pos="90170" algn="l"/>
                        </a:tabLst>
                      </a:pPr>
                      <a:r>
                        <a:rPr lang="en-IN" sz="1400">
                          <a:effectLst/>
                        </a:rPr>
                        <a:t>NEUT</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a:effectLst/>
                        </a:rPr>
                        <a:t>7.60±1.12</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7.00±0.32</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dirty="0">
                          <a:effectLst/>
                        </a:rPr>
                        <a:t>6.20±0.37</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7.40±1.69</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7.20±1.77</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extLst>
                  <a:ext uri="{0D108BD9-81ED-4DB2-BD59-A6C34878D82A}">
                    <a16:rowId xmlns:a16="http://schemas.microsoft.com/office/drawing/2014/main" val="10003"/>
                  </a:ext>
                </a:extLst>
              </a:tr>
              <a:tr h="360245">
                <a:tc>
                  <a:txBody>
                    <a:bodyPr/>
                    <a:lstStyle/>
                    <a:p>
                      <a:pPr algn="just">
                        <a:lnSpc>
                          <a:spcPct val="106000"/>
                        </a:lnSpc>
                        <a:spcAft>
                          <a:spcPts val="800"/>
                        </a:spcAft>
                        <a:tabLst>
                          <a:tab pos="90170" algn="l"/>
                        </a:tabLst>
                      </a:pPr>
                      <a:r>
                        <a:rPr lang="en-IN" sz="1400">
                          <a:effectLst/>
                        </a:rPr>
                        <a:t>LYMPH</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a:effectLst/>
                        </a:rPr>
                        <a:t>80.40±1.99</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80.40±0.68</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dirty="0">
                          <a:effectLst/>
                        </a:rPr>
                        <a:t>82.20±1.02</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dirty="0">
                          <a:effectLst/>
                        </a:rPr>
                        <a:t>78.60±2.38</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76.40±2.38 </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extLst>
                  <a:ext uri="{0D108BD9-81ED-4DB2-BD59-A6C34878D82A}">
                    <a16:rowId xmlns:a16="http://schemas.microsoft.com/office/drawing/2014/main" val="10004"/>
                  </a:ext>
                </a:extLst>
              </a:tr>
              <a:tr h="396614">
                <a:tc>
                  <a:txBody>
                    <a:bodyPr/>
                    <a:lstStyle/>
                    <a:p>
                      <a:pPr algn="just">
                        <a:lnSpc>
                          <a:spcPct val="106000"/>
                        </a:lnSpc>
                        <a:spcAft>
                          <a:spcPts val="800"/>
                        </a:spcAft>
                        <a:tabLst>
                          <a:tab pos="90170" algn="l"/>
                        </a:tabLst>
                      </a:pPr>
                      <a:r>
                        <a:rPr lang="en-IN" sz="1400">
                          <a:effectLst/>
                        </a:rPr>
                        <a:t>MONOCYTES</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a:effectLst/>
                        </a:rPr>
                        <a:t>10.00±2.38</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10.60±0.75</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10.40±0.51</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dirty="0">
                          <a:effectLst/>
                        </a:rPr>
                        <a:t>12.00±0.51</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12.00±1.14</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extLst>
                  <a:ext uri="{0D108BD9-81ED-4DB2-BD59-A6C34878D82A}">
                    <a16:rowId xmlns:a16="http://schemas.microsoft.com/office/drawing/2014/main" val="10005"/>
                  </a:ext>
                </a:extLst>
              </a:tr>
              <a:tr h="406139">
                <a:tc>
                  <a:txBody>
                    <a:bodyPr/>
                    <a:lstStyle/>
                    <a:p>
                      <a:pPr algn="just">
                        <a:lnSpc>
                          <a:spcPct val="106000"/>
                        </a:lnSpc>
                        <a:spcAft>
                          <a:spcPts val="800"/>
                        </a:spcAft>
                        <a:tabLst>
                          <a:tab pos="90170" algn="l"/>
                        </a:tabLst>
                      </a:pPr>
                      <a:r>
                        <a:rPr lang="en-IN" sz="1400">
                          <a:effectLst/>
                        </a:rPr>
                        <a:t>EOSINOPHIL</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a:effectLst/>
                        </a:rPr>
                        <a:t>2.00±0.63</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2.00±0.32</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1.40±0.32</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dirty="0">
                          <a:effectLst/>
                        </a:rPr>
                        <a:t>2.00±0.45</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dirty="0">
                          <a:effectLst/>
                        </a:rPr>
                        <a:t>1.80±0.37</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extLst>
                  <a:ext uri="{0D108BD9-81ED-4DB2-BD59-A6C34878D82A}">
                    <a16:rowId xmlns:a16="http://schemas.microsoft.com/office/drawing/2014/main" val="10006"/>
                  </a:ext>
                </a:extLst>
              </a:tr>
              <a:tr h="406139">
                <a:tc>
                  <a:txBody>
                    <a:bodyPr/>
                    <a:lstStyle/>
                    <a:p>
                      <a:pPr algn="just">
                        <a:lnSpc>
                          <a:spcPct val="106000"/>
                        </a:lnSpc>
                        <a:spcAft>
                          <a:spcPts val="800"/>
                        </a:spcAft>
                        <a:tabLst>
                          <a:tab pos="90170" algn="l"/>
                        </a:tabLst>
                      </a:pPr>
                      <a:r>
                        <a:rPr lang="en-IN" sz="1400" dirty="0">
                          <a:effectLst/>
                        </a:rPr>
                        <a:t>BASOPHIL</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tc>
                <a:tc>
                  <a:txBody>
                    <a:bodyPr/>
                    <a:lstStyle/>
                    <a:p>
                      <a:pPr algn="just">
                        <a:lnSpc>
                          <a:spcPct val="106000"/>
                        </a:lnSpc>
                        <a:spcAft>
                          <a:spcPts val="800"/>
                        </a:spcAft>
                        <a:tabLst>
                          <a:tab pos="90170" algn="l"/>
                        </a:tabLst>
                      </a:pPr>
                      <a:r>
                        <a:rPr lang="en-IN" sz="1400">
                          <a:effectLst/>
                        </a:rPr>
                        <a:t>0±0</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0±0</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a:effectLst/>
                        </a:rPr>
                        <a:t>0±0</a:t>
                      </a:r>
                      <a:endParaRPr lang="en-IN" sz="14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dirty="0">
                          <a:effectLst/>
                        </a:rPr>
                        <a:t>0±0</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tc>
                  <a:txBody>
                    <a:bodyPr/>
                    <a:lstStyle/>
                    <a:p>
                      <a:pPr algn="just">
                        <a:lnSpc>
                          <a:spcPct val="106000"/>
                        </a:lnSpc>
                        <a:spcAft>
                          <a:spcPts val="800"/>
                        </a:spcAft>
                        <a:tabLst>
                          <a:tab pos="90170" algn="l"/>
                        </a:tabLst>
                      </a:pPr>
                      <a:r>
                        <a:rPr lang="en-IN" sz="1400" dirty="0">
                          <a:effectLst/>
                        </a:rPr>
                        <a:t>0±0</a:t>
                      </a:r>
                      <a:endParaRPr lang="en-IN"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accent2">
                        <a:lumMod val="40000"/>
                        <a:lumOff val="60000"/>
                      </a:schemeClr>
                    </a:solidFill>
                  </a:tcPr>
                </a:tc>
                <a:extLst>
                  <a:ext uri="{0D108BD9-81ED-4DB2-BD59-A6C34878D82A}">
                    <a16:rowId xmlns:a16="http://schemas.microsoft.com/office/drawing/2014/main" val="10007"/>
                  </a:ext>
                </a:extLst>
              </a:tr>
            </a:tbl>
          </a:graphicData>
        </a:graphic>
      </p:graphicFrame>
      <p:sp>
        <p:nvSpPr>
          <p:cNvPr id="6" name="Rectangle 5"/>
          <p:cNvSpPr/>
          <p:nvPr/>
        </p:nvSpPr>
        <p:spPr>
          <a:xfrm>
            <a:off x="498266" y="5072874"/>
            <a:ext cx="3093476" cy="300082"/>
          </a:xfrm>
          <a:prstGeom prst="rect">
            <a:avLst/>
          </a:prstGeom>
        </p:spPr>
        <p:txBody>
          <a:bodyPr wrap="none">
            <a:spAutoFit/>
          </a:bodyPr>
          <a:lstStyle/>
          <a:p>
            <a:r>
              <a:rPr lang="en-US" sz="1350" dirty="0">
                <a:solidFill>
                  <a:srgbClr val="000000"/>
                </a:solidFill>
                <a:latin typeface="Calibri" panose="020F0502020204030204" pitchFamily="34" charset="0"/>
                <a:ea typeface="Bitstream Vera Sans"/>
                <a:cs typeface="Times New Roman" panose="02020603050405020304" pitchFamily="18" charset="0"/>
              </a:rPr>
              <a:t>Data has been expressed as Mean </a:t>
            </a:r>
            <a:r>
              <a:rPr lang="en-US" sz="135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SEM</a:t>
            </a:r>
            <a:endParaRPr lang="en-IN" sz="1350" dirty="0"/>
          </a:p>
        </p:txBody>
      </p:sp>
    </p:spTree>
    <p:extLst>
      <p:ext uri="{BB962C8B-B14F-4D97-AF65-F5344CB8AC3E}">
        <p14:creationId xmlns:p14="http://schemas.microsoft.com/office/powerpoint/2010/main" val="15675083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37913" y="144123"/>
            <a:ext cx="7398201" cy="994172"/>
          </a:xfrm>
        </p:spPr>
        <p:txBody>
          <a:bodyPr>
            <a:normAutofit/>
          </a:bodyPr>
          <a:lstStyle/>
          <a:p>
            <a:r>
              <a:rPr lang="en-IN" sz="3000" b="1" dirty="0"/>
              <a:t>BIOCHEMICAL PARAMETERS IN </a:t>
            </a:r>
            <a:r>
              <a:rPr lang="en-IN" sz="3000" b="1" dirty="0" smtClean="0"/>
              <a:t>FEMALE RATS </a:t>
            </a:r>
            <a:endParaRPr lang="en-IN" sz="3000"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32512357"/>
              </p:ext>
            </p:extLst>
          </p:nvPr>
        </p:nvGraphicFramePr>
        <p:xfrm>
          <a:off x="556079" y="1341098"/>
          <a:ext cx="7886700" cy="32635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880860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85286193"/>
              </p:ext>
            </p:extLst>
          </p:nvPr>
        </p:nvGraphicFramePr>
        <p:xfrm>
          <a:off x="533400" y="1299935"/>
          <a:ext cx="7903028" cy="3167743"/>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1"/>
          <p:cNvSpPr txBox="1">
            <a:spLocks/>
          </p:cNvSpPr>
          <p:nvPr/>
        </p:nvSpPr>
        <p:spPr>
          <a:xfrm>
            <a:off x="337913" y="144123"/>
            <a:ext cx="7398201" cy="9941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rgbClr val="C00000"/>
                </a:solidFill>
                <a:latin typeface="+mj-lt"/>
                <a:ea typeface="+mj-ea"/>
                <a:cs typeface="+mj-cs"/>
              </a:defRPr>
            </a:lvl1pPr>
          </a:lstStyle>
          <a:p>
            <a:r>
              <a:rPr lang="en-IN" sz="3000" smtClean="0"/>
              <a:t>BIOCHEMICAL PARAMETERS IN FEMALE RATS </a:t>
            </a:r>
            <a:endParaRPr lang="en-IN" sz="3000" dirty="0"/>
          </a:p>
        </p:txBody>
      </p:sp>
    </p:spTree>
    <p:extLst>
      <p:ext uri="{BB962C8B-B14F-4D97-AF65-F5344CB8AC3E}">
        <p14:creationId xmlns:p14="http://schemas.microsoft.com/office/powerpoint/2010/main" val="3028618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3230459321"/>
              </p:ext>
            </p:extLst>
          </p:nvPr>
        </p:nvGraphicFramePr>
        <p:xfrm>
          <a:off x="555627" y="1314479"/>
          <a:ext cx="8360228" cy="3730143"/>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1"/>
          <p:cNvSpPr txBox="1">
            <a:spLocks/>
          </p:cNvSpPr>
          <p:nvPr/>
        </p:nvSpPr>
        <p:spPr>
          <a:xfrm>
            <a:off x="337913" y="144123"/>
            <a:ext cx="7398201" cy="9941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rgbClr val="C00000"/>
                </a:solidFill>
                <a:latin typeface="+mj-lt"/>
                <a:ea typeface="+mj-ea"/>
                <a:cs typeface="+mj-cs"/>
              </a:defRPr>
            </a:lvl1pPr>
          </a:lstStyle>
          <a:p>
            <a:r>
              <a:rPr lang="en-IN" sz="3000" dirty="0" smtClean="0"/>
              <a:t>BIOCHEMICAL PARAMETERS IN MALE RATS </a:t>
            </a:r>
            <a:endParaRPr lang="en-IN" sz="3000" dirty="0"/>
          </a:p>
        </p:txBody>
      </p:sp>
    </p:spTree>
    <p:extLst>
      <p:ext uri="{BB962C8B-B14F-4D97-AF65-F5344CB8AC3E}">
        <p14:creationId xmlns:p14="http://schemas.microsoft.com/office/powerpoint/2010/main" val="41990556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ext uri="{D42A27DB-BD31-4B8C-83A1-F6EECF244321}">
                <p14:modId xmlns:p14="http://schemas.microsoft.com/office/powerpoint/2010/main" val="676983159"/>
              </p:ext>
            </p:extLst>
          </p:nvPr>
        </p:nvGraphicFramePr>
        <p:xfrm>
          <a:off x="758372" y="1306852"/>
          <a:ext cx="7761515" cy="3472883"/>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1"/>
          <p:cNvSpPr txBox="1">
            <a:spLocks/>
          </p:cNvSpPr>
          <p:nvPr/>
        </p:nvSpPr>
        <p:spPr>
          <a:xfrm>
            <a:off x="337913" y="144123"/>
            <a:ext cx="7398201" cy="9941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kern="1200">
                <a:solidFill>
                  <a:srgbClr val="C00000"/>
                </a:solidFill>
                <a:latin typeface="+mj-lt"/>
                <a:ea typeface="+mj-ea"/>
                <a:cs typeface="+mj-cs"/>
              </a:defRPr>
            </a:lvl1pPr>
          </a:lstStyle>
          <a:p>
            <a:r>
              <a:rPr lang="en-IN" sz="3000" dirty="0" smtClean="0"/>
              <a:t>BIOCHEMICAL PARAMETERS IN MALE RATS </a:t>
            </a:r>
            <a:endParaRPr lang="en-IN" sz="3000" dirty="0"/>
          </a:p>
        </p:txBody>
      </p:sp>
    </p:spTree>
    <p:extLst>
      <p:ext uri="{BB962C8B-B14F-4D97-AF65-F5344CB8AC3E}">
        <p14:creationId xmlns:p14="http://schemas.microsoft.com/office/powerpoint/2010/main" val="26894997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336" y="636992"/>
            <a:ext cx="7886700" cy="634851"/>
          </a:xfrm>
        </p:spPr>
        <p:txBody>
          <a:bodyPr>
            <a:noAutofit/>
          </a:bodyPr>
          <a:lstStyle/>
          <a:p>
            <a:r>
              <a:rPr lang="en-IN" sz="3000" b="1" dirty="0"/>
              <a:t>MEAN BODY WEIGHT OF </a:t>
            </a:r>
            <a:r>
              <a:rPr lang="en-IN" sz="3000" b="1" dirty="0" smtClean="0"/>
              <a:t>FEMALE RATS</a:t>
            </a:r>
            <a:br>
              <a:rPr lang="en-IN" sz="3000" b="1" dirty="0" smtClean="0"/>
            </a:br>
            <a:r>
              <a:rPr lang="en-IN" sz="3000" b="1" dirty="0" smtClean="0"/>
              <a:t> DURING </a:t>
            </a:r>
            <a:r>
              <a:rPr lang="en-IN" sz="3000" b="1" dirty="0"/>
              <a:t>THE TREATMENT PERIOD</a:t>
            </a:r>
            <a:br>
              <a:rPr lang="en-IN" sz="3000" b="1" dirty="0"/>
            </a:br>
            <a:endParaRPr lang="en-IN" sz="3000" b="1" dirty="0"/>
          </a:p>
        </p:txBody>
      </p:sp>
      <p:pic>
        <p:nvPicPr>
          <p:cNvPr id="4" name="Picture 3"/>
          <p:cNvPicPr/>
          <p:nvPr/>
        </p:nvPicPr>
        <p:blipFill>
          <a:blip r:embed="rId2">
            <a:extLst>
              <a:ext uri="{28A0092B-C50C-407E-A947-70E740481C1C}">
                <a14:useLocalDpi xmlns:a14="http://schemas.microsoft.com/office/drawing/2010/main" val="0"/>
              </a:ext>
            </a:extLst>
          </a:blip>
          <a:srcRect l="-5775" t="-9196" r="-13428" b="-581"/>
          <a:stretch>
            <a:fillRect/>
          </a:stretch>
        </p:blipFill>
        <p:spPr bwMode="auto">
          <a:xfrm>
            <a:off x="585107" y="1476544"/>
            <a:ext cx="7886700" cy="3147163"/>
          </a:xfrm>
          <a:prstGeom prst="rect">
            <a:avLst/>
          </a:prstGeom>
          <a:noFill/>
          <a:ln w="6350" cmpd="sng">
            <a:solidFill>
              <a:srgbClr val="000000"/>
            </a:solidFill>
            <a:miter lim="800000"/>
            <a:headEnd/>
            <a:tailEnd/>
          </a:ln>
          <a:effectLst/>
        </p:spPr>
      </p:pic>
    </p:spTree>
    <p:extLst>
      <p:ext uri="{BB962C8B-B14F-4D97-AF65-F5344CB8AC3E}">
        <p14:creationId xmlns:p14="http://schemas.microsoft.com/office/powerpoint/2010/main" val="9680879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l="-5775" t="-9303" r="-13428" b="-1762"/>
          <a:stretch>
            <a:fillRect/>
          </a:stretch>
        </p:blipFill>
        <p:spPr bwMode="auto">
          <a:xfrm>
            <a:off x="645350" y="1549003"/>
            <a:ext cx="7742465" cy="3553676"/>
          </a:xfrm>
          <a:prstGeom prst="rect">
            <a:avLst/>
          </a:prstGeom>
          <a:noFill/>
          <a:ln w="6350" cmpd="sng">
            <a:solidFill>
              <a:srgbClr val="000000"/>
            </a:solidFill>
            <a:miter lim="800000"/>
            <a:headEnd/>
            <a:tailEnd/>
          </a:ln>
          <a:effectLst/>
        </p:spPr>
      </p:pic>
      <p:sp>
        <p:nvSpPr>
          <p:cNvPr id="5" name="Title 4"/>
          <p:cNvSpPr>
            <a:spLocks noGrp="1"/>
          </p:cNvSpPr>
          <p:nvPr>
            <p:ph type="title"/>
          </p:nvPr>
        </p:nvSpPr>
        <p:spPr>
          <a:xfrm>
            <a:off x="323850" y="503065"/>
            <a:ext cx="7886700" cy="634851"/>
          </a:xfrm>
        </p:spPr>
        <p:txBody>
          <a:bodyPr/>
          <a:lstStyle/>
          <a:p>
            <a:r>
              <a:rPr lang="en-IN" sz="3000" dirty="0"/>
              <a:t>MEAN BODY WEIGHT OF </a:t>
            </a:r>
            <a:r>
              <a:rPr lang="en-IN" sz="3000" dirty="0" smtClean="0"/>
              <a:t>MALE </a:t>
            </a:r>
            <a:r>
              <a:rPr lang="en-IN" sz="3000" dirty="0"/>
              <a:t>RATS</a:t>
            </a:r>
            <a:br>
              <a:rPr lang="en-IN" sz="3000" dirty="0"/>
            </a:br>
            <a:r>
              <a:rPr lang="en-IN" sz="3000" dirty="0"/>
              <a:t> DURING THE TREATMENT PERIOD</a:t>
            </a:r>
          </a:p>
        </p:txBody>
      </p:sp>
    </p:spTree>
    <p:extLst>
      <p:ext uri="{BB962C8B-B14F-4D97-AF65-F5344CB8AC3E}">
        <p14:creationId xmlns:p14="http://schemas.microsoft.com/office/powerpoint/2010/main" val="165088121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45725" y="307896"/>
            <a:ext cx="8690317" cy="1042928"/>
          </a:xfrm>
        </p:spPr>
        <p:txBody>
          <a:bodyPr>
            <a:noAutofit/>
          </a:bodyPr>
          <a:lstStyle/>
          <a:p>
            <a:r>
              <a:rPr lang="en-IN" altLang="en-US" sz="3000" b="1" dirty="0" smtClean="0"/>
              <a:t>EFFICACY </a:t>
            </a:r>
            <a:r>
              <a:rPr lang="en-IN" altLang="en-US" sz="3000" b="1" dirty="0"/>
              <a:t>STUDY OF </a:t>
            </a:r>
            <a:r>
              <a:rPr lang="en-IN" altLang="en-US" sz="3000" b="1" dirty="0" smtClean="0"/>
              <a:t>BGR 34 COMPONENTS FOR </a:t>
            </a:r>
            <a:r>
              <a:rPr lang="en-IN" altLang="en-US" sz="3000" b="1" dirty="0"/>
              <a:t>SYNERGISTIC ACTION</a:t>
            </a:r>
          </a:p>
        </p:txBody>
      </p:sp>
      <p:pic>
        <p:nvPicPr>
          <p:cNvPr id="2" name="Content Placeholder 1"/>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258523" y="1499904"/>
            <a:ext cx="3339524" cy="1762184"/>
          </a:xfr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449" y="3356449"/>
            <a:ext cx="2879672" cy="1768746"/>
          </a:xfrm>
          <a:prstGeom prst="rect">
            <a:avLst/>
          </a:prstGeom>
        </p:spPr>
      </p:pic>
      <p:sp>
        <p:nvSpPr>
          <p:cNvPr id="6" name="Content Placeholder 2"/>
          <p:cNvSpPr txBox="1">
            <a:spLocks/>
          </p:cNvSpPr>
          <p:nvPr/>
        </p:nvSpPr>
        <p:spPr bwMode="auto">
          <a:xfrm>
            <a:off x="900676" y="1499904"/>
            <a:ext cx="2508647" cy="3450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rgbClr val="FF0000"/>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accent1">
                    <a:lumMod val="50000"/>
                  </a:schemeClr>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IN" sz="2400" b="1" i="1" dirty="0">
                <a:solidFill>
                  <a:schemeClr val="tx1"/>
                </a:solidFill>
              </a:rPr>
              <a:t>Primary</a:t>
            </a:r>
            <a:r>
              <a:rPr lang="en-IN" sz="1500" b="1" i="1" dirty="0">
                <a:solidFill>
                  <a:schemeClr val="tx1"/>
                </a:solidFill>
              </a:rPr>
              <a:t> screening of anti-diabetic potential of the herbal combinations in different proportions was undertaken by conducting Oral Glucose Tolerance Test (OGTT) as per the selected parameters. </a:t>
            </a:r>
          </a:p>
          <a:p>
            <a:pPr marL="0" indent="0">
              <a:buNone/>
              <a:defRPr/>
            </a:pPr>
            <a:endParaRPr lang="en-IN" sz="1500" b="1" i="1" dirty="0">
              <a:solidFill>
                <a:schemeClr val="tx1"/>
              </a:solidFill>
            </a:endParaRPr>
          </a:p>
          <a:p>
            <a:pPr>
              <a:defRPr/>
            </a:pPr>
            <a:r>
              <a:rPr lang="en-IN" sz="1800" b="1" dirty="0">
                <a:solidFill>
                  <a:srgbClr val="C00000"/>
                </a:solidFill>
              </a:rPr>
              <a:t>BGR-34 maintained the glucose levels significantly when compared to control.</a:t>
            </a:r>
          </a:p>
        </p:txBody>
      </p:sp>
      <p:sp>
        <p:nvSpPr>
          <p:cNvPr id="4" name="TextBox 3"/>
          <p:cNvSpPr txBox="1"/>
          <p:nvPr/>
        </p:nvSpPr>
        <p:spPr>
          <a:xfrm>
            <a:off x="345725" y="5715907"/>
            <a:ext cx="1545953" cy="507831"/>
          </a:xfrm>
          <a:prstGeom prst="rect">
            <a:avLst/>
          </a:prstGeom>
          <a:noFill/>
        </p:spPr>
        <p:txBody>
          <a:bodyPr wrap="square" rtlCol="0">
            <a:spAutoFit/>
          </a:bodyPr>
          <a:lstStyle/>
          <a:p>
            <a:r>
              <a:rPr lang="en-IN" sz="1350" b="1" i="1" dirty="0"/>
              <a:t>COURTESY BY CSIR</a:t>
            </a:r>
          </a:p>
          <a:p>
            <a:endParaRPr lang="en-IN" sz="1350" b="1" i="1" dirty="0"/>
          </a:p>
        </p:txBody>
      </p:sp>
    </p:spTree>
    <p:extLst>
      <p:ext uri="{BB962C8B-B14F-4D97-AF65-F5344CB8AC3E}">
        <p14:creationId xmlns:p14="http://schemas.microsoft.com/office/powerpoint/2010/main" val="33708941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214310" y="399825"/>
            <a:ext cx="5915025" cy="361950"/>
          </a:xfrm>
        </p:spPr>
        <p:txBody>
          <a:bodyPr>
            <a:noAutofit/>
          </a:bodyPr>
          <a:lstStyle/>
          <a:p>
            <a:pPr algn="ctr"/>
            <a:r>
              <a:rPr lang="en-IN" altLang="en-US" sz="3000" dirty="0"/>
              <a:t>ANTIHYPERGLYCEMIC ACTIVITY</a:t>
            </a:r>
          </a:p>
        </p:txBody>
      </p:sp>
      <p:sp>
        <p:nvSpPr>
          <p:cNvPr id="31747" name="Content Placeholder 2"/>
          <p:cNvSpPr>
            <a:spLocks noGrp="1"/>
          </p:cNvSpPr>
          <p:nvPr>
            <p:ph idx="1"/>
          </p:nvPr>
        </p:nvSpPr>
        <p:spPr>
          <a:xfrm>
            <a:off x="600076" y="1434591"/>
            <a:ext cx="7948838" cy="1543051"/>
          </a:xfrm>
        </p:spPr>
        <p:txBody>
          <a:bodyPr>
            <a:noAutofit/>
          </a:bodyPr>
          <a:lstStyle/>
          <a:p>
            <a:pPr marL="0" indent="0" algn="just">
              <a:buNone/>
            </a:pPr>
            <a:r>
              <a:rPr lang="en-IN" altLang="en-US" sz="1800" b="1" dirty="0">
                <a:solidFill>
                  <a:srgbClr val="CC0000"/>
                </a:solidFill>
              </a:rPr>
              <a:t>BGR-34 maintains glucose homeostasis in Diabetics</a:t>
            </a:r>
          </a:p>
          <a:p>
            <a:pPr algn="just"/>
            <a:r>
              <a:rPr lang="en-IN" altLang="en-US" sz="1800" b="1" dirty="0"/>
              <a:t>Anti-hyperglycaemic potential of BGR-34 was studied in </a:t>
            </a:r>
            <a:r>
              <a:rPr lang="en-IN" altLang="en-US" sz="1800" b="1" dirty="0" err="1"/>
              <a:t>streptozotocin</a:t>
            </a:r>
            <a:r>
              <a:rPr lang="en-IN" altLang="en-US" sz="1800" b="1" dirty="0"/>
              <a:t> induced diabetic experimental subjects with fasting blood glucose (FBG) observed in 0,2nd, 10th &amp; 21st day. BGR-34 was found to significantly maintain glucose homeostasis quite comparable to that with normal control (Vehicle group) and Metformin treated group and significantly different as compared to negative control </a:t>
            </a:r>
            <a:r>
              <a:rPr lang="en-IN" altLang="en-US" sz="1800" b="1" dirty="0" err="1"/>
              <a:t>streptozotocin</a:t>
            </a:r>
            <a:r>
              <a:rPr lang="en-IN" altLang="en-US" sz="1800" b="1" dirty="0"/>
              <a:t> only treated group with p&lt;0.001.</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807" y="3650458"/>
            <a:ext cx="5331249" cy="2569883"/>
          </a:xfrm>
          <a:prstGeom prst="rect">
            <a:avLst/>
          </a:prstGeom>
        </p:spPr>
      </p:pic>
      <p:sp>
        <p:nvSpPr>
          <p:cNvPr id="5" name="TextBox 4"/>
          <p:cNvSpPr txBox="1"/>
          <p:nvPr/>
        </p:nvSpPr>
        <p:spPr>
          <a:xfrm>
            <a:off x="7598047" y="5396593"/>
            <a:ext cx="1545953" cy="507831"/>
          </a:xfrm>
          <a:prstGeom prst="rect">
            <a:avLst/>
          </a:prstGeom>
          <a:noFill/>
        </p:spPr>
        <p:txBody>
          <a:bodyPr wrap="square" rtlCol="0">
            <a:spAutoFit/>
          </a:bodyPr>
          <a:lstStyle/>
          <a:p>
            <a:r>
              <a:rPr lang="en-IN" sz="1350" b="1" i="1" dirty="0"/>
              <a:t>COURTESY BY CSIR</a:t>
            </a:r>
          </a:p>
          <a:p>
            <a:endParaRPr lang="en-IN" sz="1350" b="1" i="1" dirty="0"/>
          </a:p>
        </p:txBody>
      </p:sp>
    </p:spTree>
    <p:extLst>
      <p:ext uri="{BB962C8B-B14F-4D97-AF65-F5344CB8AC3E}">
        <p14:creationId xmlns:p14="http://schemas.microsoft.com/office/powerpoint/2010/main" val="17986878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548140" y="430030"/>
            <a:ext cx="5915025" cy="361950"/>
          </a:xfrm>
        </p:spPr>
        <p:txBody>
          <a:bodyPr>
            <a:noAutofit/>
          </a:bodyPr>
          <a:lstStyle/>
          <a:p>
            <a:pPr algn="ctr"/>
            <a:r>
              <a:rPr lang="en-IN" altLang="en-US" sz="3000" b="1" dirty="0">
                <a:latin typeface="+mn-lt"/>
              </a:rPr>
              <a:t>ANTIOXIDANT ACTIVITY</a:t>
            </a:r>
          </a:p>
        </p:txBody>
      </p:sp>
      <p:sp>
        <p:nvSpPr>
          <p:cNvPr id="32771" name="Content Placeholder 2"/>
          <p:cNvSpPr>
            <a:spLocks noGrp="1"/>
          </p:cNvSpPr>
          <p:nvPr>
            <p:ph idx="1"/>
          </p:nvPr>
        </p:nvSpPr>
        <p:spPr>
          <a:xfrm>
            <a:off x="528971" y="1449751"/>
            <a:ext cx="5915025" cy="3263504"/>
          </a:xfrm>
        </p:spPr>
        <p:txBody>
          <a:bodyPr>
            <a:normAutofit/>
          </a:bodyPr>
          <a:lstStyle/>
          <a:p>
            <a:r>
              <a:rPr lang="en-IN" altLang="en-US" sz="2400" b="1" dirty="0"/>
              <a:t>Provides pronounced Antioxidant activity</a:t>
            </a:r>
          </a:p>
          <a:p>
            <a:r>
              <a:rPr lang="en-IN" altLang="en-US" sz="2400" b="1" dirty="0"/>
              <a:t>The Antioxidant protective activity of BGR-34 was determined using DPPH radical scavenging ability (IC50, µg/ml) model.</a:t>
            </a:r>
          </a:p>
        </p:txBody>
      </p:sp>
      <p:sp>
        <p:nvSpPr>
          <p:cNvPr id="4" name="Title 1"/>
          <p:cNvSpPr txBox="1">
            <a:spLocks/>
          </p:cNvSpPr>
          <p:nvPr/>
        </p:nvSpPr>
        <p:spPr bwMode="auto">
          <a:xfrm>
            <a:off x="766196" y="3612730"/>
            <a:ext cx="3550444" cy="1040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noAutofit/>
          </a:bodyPr>
          <a:lstStyle>
            <a:lvl1pPr algn="l" rtl="0" eaLnBrk="0" fontAlgn="base" hangingPunct="0">
              <a:lnSpc>
                <a:spcPct val="90000"/>
              </a:lnSpc>
              <a:spcBef>
                <a:spcPct val="0"/>
              </a:spcBef>
              <a:spcAft>
                <a:spcPct val="0"/>
              </a:spcAft>
              <a:defRPr sz="3200" b="1" kern="1200">
                <a:solidFill>
                  <a:schemeClr val="bg1"/>
                </a:solidFill>
                <a:latin typeface="Baskerville Old Face" panose="02020602080505020303" pitchFamily="18" charset="0"/>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r>
              <a:rPr lang="en-IN" altLang="en-US" sz="2250" dirty="0">
                <a:solidFill>
                  <a:srgbClr val="C00000"/>
                </a:solidFill>
              </a:rPr>
              <a:t>BGR-34 showed nine times higher anti-oxidant </a:t>
            </a:r>
          </a:p>
          <a:p>
            <a:pPr algn="ctr"/>
            <a:r>
              <a:rPr lang="en-IN" altLang="en-US" sz="2250" dirty="0">
                <a:solidFill>
                  <a:srgbClr val="C00000"/>
                </a:solidFill>
              </a:rPr>
              <a:t>activity than that of standard anti-oxidant Ascorbic acid.</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5996" y="3329964"/>
            <a:ext cx="3593890" cy="1606138"/>
          </a:xfrm>
          <a:prstGeom prst="rect">
            <a:avLst/>
          </a:prstGeom>
        </p:spPr>
      </p:pic>
      <p:sp>
        <p:nvSpPr>
          <p:cNvPr id="6" name="TextBox 5"/>
          <p:cNvSpPr txBox="1"/>
          <p:nvPr/>
        </p:nvSpPr>
        <p:spPr>
          <a:xfrm>
            <a:off x="528971" y="5759450"/>
            <a:ext cx="1545953" cy="507831"/>
          </a:xfrm>
          <a:prstGeom prst="rect">
            <a:avLst/>
          </a:prstGeom>
          <a:noFill/>
        </p:spPr>
        <p:txBody>
          <a:bodyPr wrap="square" rtlCol="0">
            <a:spAutoFit/>
          </a:bodyPr>
          <a:lstStyle/>
          <a:p>
            <a:r>
              <a:rPr lang="en-IN" sz="1350" b="1" i="1" dirty="0"/>
              <a:t>COURTESY BY CSIR</a:t>
            </a:r>
          </a:p>
          <a:p>
            <a:endParaRPr lang="en-IN" sz="1350" b="1" i="1" dirty="0"/>
          </a:p>
        </p:txBody>
      </p:sp>
    </p:spTree>
    <p:extLst>
      <p:ext uri="{BB962C8B-B14F-4D97-AF65-F5344CB8AC3E}">
        <p14:creationId xmlns:p14="http://schemas.microsoft.com/office/powerpoint/2010/main" val="17928956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319314" y="642938"/>
            <a:ext cx="8196943" cy="361950"/>
          </a:xfrm>
        </p:spPr>
        <p:txBody>
          <a:bodyPr>
            <a:noAutofit/>
          </a:bodyPr>
          <a:lstStyle/>
          <a:p>
            <a:r>
              <a:rPr lang="en-IN" altLang="en-US" sz="3000" b="1" dirty="0">
                <a:latin typeface="+mn-lt"/>
              </a:rPr>
              <a:t>STUDY ON BIOCHEMICAL </a:t>
            </a:r>
            <a:r>
              <a:rPr lang="en-IN" altLang="en-US" sz="3000" b="1" dirty="0" smtClean="0">
                <a:latin typeface="+mn-lt"/>
              </a:rPr>
              <a:t>PARAMETERS</a:t>
            </a:r>
            <a:br>
              <a:rPr lang="en-IN" altLang="en-US" sz="3000" b="1" dirty="0" smtClean="0">
                <a:latin typeface="+mn-lt"/>
              </a:rPr>
            </a:br>
            <a:r>
              <a:rPr lang="en-IN" altLang="en-US" sz="3000" b="1" dirty="0" smtClean="0">
                <a:latin typeface="+mn-lt"/>
              </a:rPr>
              <a:t>SHOWING </a:t>
            </a:r>
            <a:r>
              <a:rPr lang="en-IN" altLang="en-US" sz="3000" b="1" dirty="0">
                <a:latin typeface="+mn-lt"/>
              </a:rPr>
              <a:t>ITS SAFETY</a:t>
            </a:r>
          </a:p>
        </p:txBody>
      </p:sp>
      <p:pic>
        <p:nvPicPr>
          <p:cNvPr id="2" name="Content Placeholder 1"/>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756759" y="1857375"/>
            <a:ext cx="1841288" cy="3234955"/>
          </a:xfr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7276" y="3819478"/>
            <a:ext cx="2298191" cy="1171575"/>
          </a:xfrm>
          <a:prstGeom prst="rect">
            <a:avLst/>
          </a:prstGeom>
        </p:spPr>
      </p:pic>
      <p:sp>
        <p:nvSpPr>
          <p:cNvPr id="6" name="Content Placeholder 2"/>
          <p:cNvSpPr txBox="1">
            <a:spLocks/>
          </p:cNvSpPr>
          <p:nvPr/>
        </p:nvSpPr>
        <p:spPr bwMode="auto">
          <a:xfrm>
            <a:off x="1457325" y="1857375"/>
            <a:ext cx="3922207" cy="1543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rgbClr val="FF0000"/>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accent1">
                    <a:lumMod val="50000"/>
                  </a:schemeClr>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IN" altLang="en-US" sz="1500" b="1" dirty="0">
                <a:solidFill>
                  <a:srgbClr val="CC0000"/>
                </a:solidFill>
              </a:rPr>
              <a:t>BGR-34 prevents disturbances in the </a:t>
            </a:r>
            <a:br>
              <a:rPr lang="en-IN" altLang="en-US" sz="1500" b="1" dirty="0">
                <a:solidFill>
                  <a:srgbClr val="CC0000"/>
                </a:solidFill>
              </a:rPr>
            </a:br>
            <a:r>
              <a:rPr lang="en-IN" altLang="en-US" sz="1500" b="1" dirty="0">
                <a:solidFill>
                  <a:srgbClr val="CC0000"/>
                </a:solidFill>
              </a:rPr>
              <a:t>bio-chemical parameters due to diabetes</a:t>
            </a:r>
          </a:p>
          <a:p>
            <a:pPr marL="0" indent="0" algn="just">
              <a:buNone/>
            </a:pPr>
            <a:r>
              <a:rPr lang="en-IN" altLang="en-US" sz="1200" b="1" dirty="0">
                <a:solidFill>
                  <a:schemeClr val="tx1"/>
                </a:solidFill>
              </a:rPr>
              <a:t>The bio-chemical parameters in diabetic experimental subjects receiving BGR-34 as well, remain significantly  different than the diabetic control with p&lt;0.001 in Serum alkaline phosphatase (ALP) and serum creatinine and P&lt;0.05 in Total cholesterol  over the study period after induction of diabetes.</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73667" y="3571876"/>
            <a:ext cx="1531637" cy="1666781"/>
          </a:xfrm>
          <a:prstGeom prst="rect">
            <a:avLst/>
          </a:prstGeom>
        </p:spPr>
      </p:pic>
      <p:sp>
        <p:nvSpPr>
          <p:cNvPr id="7" name="TextBox 6"/>
          <p:cNvSpPr txBox="1"/>
          <p:nvPr/>
        </p:nvSpPr>
        <p:spPr>
          <a:xfrm>
            <a:off x="442504" y="5744935"/>
            <a:ext cx="1545953" cy="507831"/>
          </a:xfrm>
          <a:prstGeom prst="rect">
            <a:avLst/>
          </a:prstGeom>
          <a:noFill/>
        </p:spPr>
        <p:txBody>
          <a:bodyPr wrap="square" rtlCol="0">
            <a:spAutoFit/>
          </a:bodyPr>
          <a:lstStyle/>
          <a:p>
            <a:r>
              <a:rPr lang="en-IN" sz="1350" b="1" i="1" dirty="0"/>
              <a:t>COURTESY BY CSIR</a:t>
            </a:r>
          </a:p>
          <a:p>
            <a:endParaRPr lang="en-IN" sz="1350" b="1" i="1" dirty="0"/>
          </a:p>
        </p:txBody>
      </p:sp>
    </p:spTree>
    <p:extLst>
      <p:ext uri="{BB962C8B-B14F-4D97-AF65-F5344CB8AC3E}">
        <p14:creationId xmlns:p14="http://schemas.microsoft.com/office/powerpoint/2010/main" val="21638006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1183" y="4124335"/>
            <a:ext cx="7904433" cy="2162140"/>
          </a:xfrm>
        </p:spPr>
        <p:txBody>
          <a:bodyPr>
            <a:normAutofit/>
          </a:bodyPr>
          <a:lstStyle/>
          <a:p>
            <a:pPr marL="0" indent="0" algn="ctr">
              <a:lnSpc>
                <a:spcPts val="1959"/>
              </a:lnSpc>
              <a:spcBef>
                <a:spcPts val="2042"/>
              </a:spcBef>
              <a:buNone/>
            </a:pPr>
            <a:r>
              <a:rPr lang="en-GB" sz="2400" dirty="0" smtClean="0"/>
              <a:t>Study </a:t>
            </a:r>
            <a:r>
              <a:rPr lang="en-GB" sz="2400" dirty="0"/>
              <a:t>was designed, run, and analysed by </a:t>
            </a:r>
            <a:endParaRPr lang="en-GB" sz="2400" dirty="0" smtClean="0"/>
          </a:p>
          <a:p>
            <a:pPr marL="0" indent="0" algn="ctr">
              <a:lnSpc>
                <a:spcPts val="1959"/>
              </a:lnSpc>
              <a:spcBef>
                <a:spcPts val="2042"/>
              </a:spcBef>
              <a:buNone/>
            </a:pPr>
            <a:r>
              <a:rPr lang="en-GB" sz="2400" dirty="0" smtClean="0"/>
              <a:t>P.I- </a:t>
            </a:r>
            <a:r>
              <a:rPr lang="en-GB" sz="2400" dirty="0"/>
              <a:t>DR. B.P. Gupta at Aggarwal Hospital New Delhi.</a:t>
            </a:r>
          </a:p>
          <a:p>
            <a:pPr marL="0" indent="0" algn="ctr">
              <a:lnSpc>
                <a:spcPts val="1959"/>
              </a:lnSpc>
              <a:spcBef>
                <a:spcPts val="2042"/>
              </a:spcBef>
              <a:buNone/>
            </a:pPr>
            <a:r>
              <a:rPr lang="en-GB" sz="2400" dirty="0"/>
              <a:t> </a:t>
            </a:r>
            <a:endParaRPr lang="en-US" altLang="zh-CN" sz="2400" dirty="0"/>
          </a:p>
          <a:p>
            <a:pPr marL="0" indent="0" algn="just">
              <a:buNone/>
            </a:pPr>
            <a:r>
              <a:rPr lang="en-IN" sz="2400" dirty="0" smtClean="0">
                <a:latin typeface="+mj-lt"/>
              </a:rPr>
              <a:t> </a:t>
            </a:r>
            <a:endParaRPr lang="en-IN" sz="2400" dirty="0">
              <a:latin typeface="+mj-lt"/>
            </a:endParaRPr>
          </a:p>
          <a:p>
            <a:pPr marL="0" indent="0" algn="just">
              <a:buNone/>
            </a:pPr>
            <a:endParaRPr lang="en-IN" sz="2400" dirty="0">
              <a:latin typeface="+mj-lt"/>
            </a:endParaRPr>
          </a:p>
        </p:txBody>
      </p:sp>
      <p:sp>
        <p:nvSpPr>
          <p:cNvPr id="5" name="Rectangle 4"/>
          <p:cNvSpPr/>
          <p:nvPr/>
        </p:nvSpPr>
        <p:spPr>
          <a:xfrm>
            <a:off x="1080655" y="833690"/>
            <a:ext cx="6525490" cy="3139321"/>
          </a:xfrm>
          <a:prstGeom prst="rect">
            <a:avLst/>
          </a:prstGeom>
        </p:spPr>
        <p:txBody>
          <a:bodyPr wrap="square">
            <a:spAutoFit/>
          </a:bodyPr>
          <a:lstStyle/>
          <a:p>
            <a:pPr algn="ctr"/>
            <a:r>
              <a:rPr lang="en-IN" sz="6600" dirty="0" smtClean="0">
                <a:solidFill>
                  <a:srgbClr val="C00000"/>
                </a:solidFill>
              </a:rPr>
              <a:t>CLINICAL </a:t>
            </a:r>
            <a:r>
              <a:rPr lang="en-IN" sz="6600" dirty="0">
                <a:solidFill>
                  <a:srgbClr val="C00000"/>
                </a:solidFill>
              </a:rPr>
              <a:t>STUDIES OF </a:t>
            </a:r>
          </a:p>
          <a:p>
            <a:pPr algn="ctr"/>
            <a:r>
              <a:rPr lang="en-IN" sz="6600" dirty="0">
                <a:solidFill>
                  <a:srgbClr val="C00000"/>
                </a:solidFill>
              </a:rPr>
              <a:t>BGR-34</a:t>
            </a:r>
          </a:p>
        </p:txBody>
      </p:sp>
      <p:sp>
        <p:nvSpPr>
          <p:cNvPr id="6" name="Rectangle 5"/>
          <p:cNvSpPr/>
          <p:nvPr/>
        </p:nvSpPr>
        <p:spPr>
          <a:xfrm>
            <a:off x="1080655" y="5205405"/>
            <a:ext cx="6520602" cy="865365"/>
          </a:xfrm>
          <a:prstGeom prst="rect">
            <a:avLst/>
          </a:prstGeom>
        </p:spPr>
        <p:txBody>
          <a:bodyPr wrap="square">
            <a:spAutoFit/>
          </a:bodyPr>
          <a:lstStyle/>
          <a:p>
            <a:pPr algn="ctr">
              <a:lnSpc>
                <a:spcPts val="1959"/>
              </a:lnSpc>
              <a:spcBef>
                <a:spcPts val="2042"/>
              </a:spcBef>
            </a:pPr>
            <a:r>
              <a:rPr lang="en-GB" sz="2000" dirty="0"/>
              <a:t>The study was </a:t>
            </a:r>
            <a:r>
              <a:rPr lang="en-GB" sz="2000" dirty="0" smtClean="0"/>
              <a:t>conducted as </a:t>
            </a:r>
            <a:r>
              <a:rPr lang="en-GB" sz="2000" dirty="0"/>
              <a:t>per ethical guidelines for biochemical research on human participants (ICMR) </a:t>
            </a:r>
            <a:r>
              <a:rPr lang="en-GB" sz="2000" dirty="0" smtClean="0"/>
              <a:t>and was approved </a:t>
            </a:r>
            <a:r>
              <a:rPr lang="en-GB" sz="2000" dirty="0"/>
              <a:t>by Hospitals Institutes Ethical Committee (IEC)</a:t>
            </a:r>
            <a:endParaRPr lang="en-US" altLang="zh-CN" sz="2000" dirty="0"/>
          </a:p>
        </p:txBody>
      </p:sp>
    </p:spTree>
    <p:extLst>
      <p:ext uri="{BB962C8B-B14F-4D97-AF65-F5344CB8AC3E}">
        <p14:creationId xmlns:p14="http://schemas.microsoft.com/office/powerpoint/2010/main" val="4074353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2255" y="1195199"/>
            <a:ext cx="8829249" cy="5949394"/>
          </a:xfrm>
        </p:spPr>
        <p:txBody>
          <a:bodyPr>
            <a:noAutofit/>
          </a:bodyPr>
          <a:lstStyle/>
          <a:p>
            <a:pPr algn="just"/>
            <a:r>
              <a:rPr lang="en-IN" sz="2000" b="0" dirty="0" smtClean="0">
                <a:solidFill>
                  <a:schemeClr val="tx1"/>
                </a:solidFill>
              </a:rPr>
              <a:t>BGR-34 was </a:t>
            </a:r>
            <a:r>
              <a:rPr lang="en-IN" sz="2000" b="0" dirty="0">
                <a:solidFill>
                  <a:schemeClr val="tx1"/>
                </a:solidFill>
              </a:rPr>
              <a:t>clinically studied based on the study design followed at </a:t>
            </a:r>
            <a:r>
              <a:rPr lang="en-IN" sz="2000" b="0" dirty="0"/>
              <a:t>All India Institute of Medical Sciences (AIIMS) </a:t>
            </a:r>
            <a:r>
              <a:rPr lang="en-IN" sz="2000" b="0" dirty="0">
                <a:solidFill>
                  <a:schemeClr val="tx1"/>
                </a:solidFill>
              </a:rPr>
              <a:t>for the study of an herbal </a:t>
            </a:r>
            <a:r>
              <a:rPr lang="en-IN" sz="2000" b="0" dirty="0" smtClean="0">
                <a:solidFill>
                  <a:schemeClr val="tx1"/>
                </a:solidFill>
              </a:rPr>
              <a:t>anti-diabetic </a:t>
            </a:r>
            <a:r>
              <a:rPr lang="en-IN" sz="2000" b="0" dirty="0">
                <a:solidFill>
                  <a:schemeClr val="tx1"/>
                </a:solidFill>
              </a:rPr>
              <a:t>preparation</a:t>
            </a:r>
            <a:r>
              <a:rPr lang="en-IN" sz="2000" b="0" dirty="0" smtClean="0">
                <a:solidFill>
                  <a:schemeClr val="tx1"/>
                </a:solidFill>
              </a:rPr>
              <a:t>.</a:t>
            </a:r>
            <a:endParaRPr lang="en-IN" sz="2000" b="0" dirty="0">
              <a:solidFill>
                <a:schemeClr val="tx1"/>
              </a:solidFill>
            </a:endParaRPr>
          </a:p>
          <a:p>
            <a:pPr algn="just"/>
            <a:r>
              <a:rPr lang="en-IN" sz="2000" b="0" dirty="0">
                <a:solidFill>
                  <a:schemeClr val="tx1"/>
                </a:solidFill>
              </a:rPr>
              <a:t>Patients were randomized into placebo and drug arms for </a:t>
            </a:r>
            <a:r>
              <a:rPr lang="en-IN" sz="2000" b="0" dirty="0"/>
              <a:t>16 weeks </a:t>
            </a:r>
            <a:r>
              <a:rPr lang="en-IN" sz="2000" b="0" dirty="0">
                <a:solidFill>
                  <a:schemeClr val="tx1"/>
                </a:solidFill>
              </a:rPr>
              <a:t>(after 4 weeks of run in period). Patients were provided with medicine, either drug/placebo coded with particular number  and advised to take 2 tablets of the drug/placebo twice a day as adjuvant </a:t>
            </a:r>
            <a:r>
              <a:rPr lang="en-IN" sz="2000" b="0" i="1" dirty="0" smtClean="0">
                <a:solidFill>
                  <a:schemeClr val="tx1"/>
                </a:solidFill>
              </a:rPr>
              <a:t>ALONG WITH PRESCRIBED ANTI DIABETIC DRUGS.</a:t>
            </a:r>
            <a:endParaRPr lang="en-IN" sz="2000" b="0" dirty="0" smtClean="0">
              <a:solidFill>
                <a:schemeClr val="tx1"/>
              </a:solidFill>
            </a:endParaRPr>
          </a:p>
          <a:p>
            <a:pPr algn="just"/>
            <a:r>
              <a:rPr lang="en-IN" sz="2000" b="0" dirty="0" smtClean="0">
                <a:solidFill>
                  <a:schemeClr val="tx1"/>
                </a:solidFill>
              </a:rPr>
              <a:t>The </a:t>
            </a:r>
            <a:r>
              <a:rPr lang="en-IN" sz="2000" b="0" dirty="0">
                <a:solidFill>
                  <a:schemeClr val="tx1"/>
                </a:solidFill>
              </a:rPr>
              <a:t>patients were investigated after every 4 weeks for fasting and </a:t>
            </a:r>
            <a:r>
              <a:rPr lang="en-IN" sz="2000" b="0" dirty="0" smtClean="0">
                <a:solidFill>
                  <a:schemeClr val="tx1"/>
                </a:solidFill>
              </a:rPr>
              <a:t>PP blood </a:t>
            </a:r>
            <a:r>
              <a:rPr lang="en-IN" sz="2000" b="0" dirty="0">
                <a:solidFill>
                  <a:schemeClr val="tx1"/>
                </a:solidFill>
              </a:rPr>
              <a:t>glucose. </a:t>
            </a:r>
            <a:endParaRPr lang="en-IN" sz="2000" b="0" dirty="0" smtClean="0">
              <a:solidFill>
                <a:schemeClr val="tx1"/>
              </a:solidFill>
            </a:endParaRPr>
          </a:p>
          <a:p>
            <a:pPr algn="just"/>
            <a:r>
              <a:rPr lang="en-IN" sz="2000" b="0" dirty="0" smtClean="0">
                <a:solidFill>
                  <a:schemeClr val="tx1"/>
                </a:solidFill>
              </a:rPr>
              <a:t>Further</a:t>
            </a:r>
            <a:r>
              <a:rPr lang="en-IN" sz="2000" b="0" dirty="0">
                <a:solidFill>
                  <a:schemeClr val="tx1"/>
                </a:solidFill>
              </a:rPr>
              <a:t>, the patients were advised to seek medical advice and report immediately in case of development of any complications or any untoward events at any stage during the course of the study. </a:t>
            </a:r>
            <a:endParaRPr lang="en-IN" sz="2000" b="0" dirty="0" smtClean="0">
              <a:solidFill>
                <a:schemeClr val="tx1"/>
              </a:solidFill>
            </a:endParaRPr>
          </a:p>
          <a:p>
            <a:pPr algn="just"/>
            <a:r>
              <a:rPr lang="en-IN" sz="2000" b="0" dirty="0" smtClean="0">
                <a:solidFill>
                  <a:schemeClr val="tx1"/>
                </a:solidFill>
              </a:rPr>
              <a:t>At </a:t>
            </a:r>
            <a:r>
              <a:rPr lang="en-IN" sz="2000" b="0" dirty="0">
                <a:solidFill>
                  <a:schemeClr val="tx1"/>
                </a:solidFill>
              </a:rPr>
              <a:t>study completion (after 16 weeks of the treatment), blood glucose-fasting and </a:t>
            </a:r>
            <a:r>
              <a:rPr lang="en-IN" sz="2000" b="0" dirty="0" smtClean="0">
                <a:solidFill>
                  <a:schemeClr val="tx1"/>
                </a:solidFill>
              </a:rPr>
              <a:t>PP, </a:t>
            </a:r>
            <a:r>
              <a:rPr lang="en-IN" sz="2000" dirty="0"/>
              <a:t>glycosylated </a:t>
            </a:r>
            <a:r>
              <a:rPr lang="en-IN" sz="2000" dirty="0" smtClean="0"/>
              <a:t>haemoglobin (HbA1c)</a:t>
            </a:r>
            <a:r>
              <a:rPr lang="en-IN" sz="2000" b="0" dirty="0" smtClean="0">
                <a:solidFill>
                  <a:schemeClr val="tx1"/>
                </a:solidFill>
              </a:rPr>
              <a:t>, </a:t>
            </a:r>
            <a:r>
              <a:rPr lang="en-IN" sz="2000" b="0" dirty="0">
                <a:solidFill>
                  <a:schemeClr val="tx1"/>
                </a:solidFill>
              </a:rPr>
              <a:t>were repeated</a:t>
            </a:r>
            <a:r>
              <a:rPr lang="en-IN" sz="2000" b="0" dirty="0" smtClean="0">
                <a:solidFill>
                  <a:schemeClr val="tx1"/>
                </a:solidFill>
              </a:rPr>
              <a:t>.</a:t>
            </a:r>
            <a:endParaRPr lang="en-IN" sz="2000" b="0" dirty="0">
              <a:solidFill>
                <a:schemeClr val="tx1"/>
              </a:solidFill>
            </a:endParaRPr>
          </a:p>
          <a:p>
            <a:pPr marL="0" indent="0" algn="just">
              <a:buNone/>
            </a:pPr>
            <a:endParaRPr lang="en-IN" sz="2000" dirty="0"/>
          </a:p>
        </p:txBody>
      </p:sp>
      <p:sp>
        <p:nvSpPr>
          <p:cNvPr id="2" name="Rectangle 1"/>
          <p:cNvSpPr/>
          <p:nvPr/>
        </p:nvSpPr>
        <p:spPr>
          <a:xfrm>
            <a:off x="330108" y="330454"/>
            <a:ext cx="4562275" cy="584775"/>
          </a:xfrm>
          <a:prstGeom prst="rect">
            <a:avLst/>
          </a:prstGeom>
        </p:spPr>
        <p:txBody>
          <a:bodyPr wrap="none">
            <a:spAutoFit/>
          </a:bodyPr>
          <a:lstStyle/>
          <a:p>
            <a:r>
              <a:rPr lang="en-IN" sz="3200" b="1" dirty="0">
                <a:solidFill>
                  <a:srgbClr val="C00000"/>
                </a:solidFill>
              </a:rPr>
              <a:t>CLINICAL STUDY DESIGN </a:t>
            </a:r>
            <a:endParaRPr lang="en-IN" sz="3200" dirty="0">
              <a:solidFill>
                <a:srgbClr val="C00000"/>
              </a:solidFill>
            </a:endParaRPr>
          </a:p>
        </p:txBody>
      </p:sp>
    </p:spTree>
    <p:extLst>
      <p:ext uri="{BB962C8B-B14F-4D97-AF65-F5344CB8AC3E}">
        <p14:creationId xmlns:p14="http://schemas.microsoft.com/office/powerpoint/2010/main" val="224864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394" y="148123"/>
            <a:ext cx="7886700" cy="994172"/>
          </a:xfrm>
        </p:spPr>
        <p:txBody>
          <a:bodyPr>
            <a:normAutofit/>
          </a:bodyPr>
          <a:lstStyle/>
          <a:p>
            <a:pPr algn="ctr"/>
            <a:r>
              <a:rPr lang="en-IN" sz="3000" dirty="0" smtClean="0"/>
              <a:t>DESIGN OF CLINICAL STUDY</a:t>
            </a:r>
            <a:r>
              <a:rPr lang="en-US" sz="3000" dirty="0" smtClean="0"/>
              <a:t>			</a:t>
            </a:r>
            <a:endParaRPr lang="en-IN" sz="3000" dirty="0"/>
          </a:p>
        </p:txBody>
      </p:sp>
      <p:graphicFrame>
        <p:nvGraphicFramePr>
          <p:cNvPr id="4" name="Table 3"/>
          <p:cNvGraphicFramePr>
            <a:graphicFrameLocks noGrp="1"/>
          </p:cNvGraphicFramePr>
          <p:nvPr>
            <p:extLst>
              <p:ext uri="{D42A27DB-BD31-4B8C-83A1-F6EECF244321}">
                <p14:modId xmlns:p14="http://schemas.microsoft.com/office/powerpoint/2010/main" val="3184155284"/>
              </p:ext>
            </p:extLst>
          </p:nvPr>
        </p:nvGraphicFramePr>
        <p:xfrm>
          <a:off x="443341" y="1445370"/>
          <a:ext cx="8312195" cy="4312920"/>
        </p:xfrm>
        <a:graphic>
          <a:graphicData uri="http://schemas.openxmlformats.org/drawingml/2006/table">
            <a:tbl>
              <a:tblPr firstRow="1" bandRow="1">
                <a:tableStyleId>{7E9639D4-E3E2-4D34-9284-5A2195B3D0D7}</a:tableStyleId>
              </a:tblPr>
              <a:tblGrid>
                <a:gridCol w="1035802">
                  <a:extLst>
                    <a:ext uri="{9D8B030D-6E8A-4147-A177-3AD203B41FA5}">
                      <a16:colId xmlns:a16="http://schemas.microsoft.com/office/drawing/2014/main" val="20000"/>
                    </a:ext>
                  </a:extLst>
                </a:gridCol>
                <a:gridCol w="1177760">
                  <a:extLst>
                    <a:ext uri="{9D8B030D-6E8A-4147-A177-3AD203B41FA5}">
                      <a16:colId xmlns:a16="http://schemas.microsoft.com/office/drawing/2014/main" val="20001"/>
                    </a:ext>
                  </a:extLst>
                </a:gridCol>
                <a:gridCol w="1187914">
                  <a:extLst>
                    <a:ext uri="{9D8B030D-6E8A-4147-A177-3AD203B41FA5}">
                      <a16:colId xmlns:a16="http://schemas.microsoft.com/office/drawing/2014/main" val="20002"/>
                    </a:ext>
                  </a:extLst>
                </a:gridCol>
                <a:gridCol w="1076230">
                  <a:extLst>
                    <a:ext uri="{9D8B030D-6E8A-4147-A177-3AD203B41FA5}">
                      <a16:colId xmlns:a16="http://schemas.microsoft.com/office/drawing/2014/main" val="20003"/>
                    </a:ext>
                  </a:extLst>
                </a:gridCol>
                <a:gridCol w="1086382">
                  <a:extLst>
                    <a:ext uri="{9D8B030D-6E8A-4147-A177-3AD203B41FA5}">
                      <a16:colId xmlns:a16="http://schemas.microsoft.com/office/drawing/2014/main" val="20004"/>
                    </a:ext>
                  </a:extLst>
                </a:gridCol>
                <a:gridCol w="2748107">
                  <a:extLst>
                    <a:ext uri="{9D8B030D-6E8A-4147-A177-3AD203B41FA5}">
                      <a16:colId xmlns:a16="http://schemas.microsoft.com/office/drawing/2014/main" val="20005"/>
                    </a:ext>
                  </a:extLst>
                </a:gridCol>
              </a:tblGrid>
              <a:tr h="480060">
                <a:tc gridSpan="6">
                  <a:txBody>
                    <a:bodyPr/>
                    <a:lstStyle/>
                    <a:p>
                      <a:pPr algn="l"/>
                      <a:r>
                        <a:rPr lang="en-IN" sz="1400" dirty="0" smtClean="0"/>
                        <a:t>A double blind placebo controlled clinical study of BGR-34  </a:t>
                      </a:r>
                      <a:endParaRPr lang="en-IN"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0000"/>
                  </a:ext>
                </a:extLst>
              </a:tr>
              <a:tr h="411480">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Targeted population </a:t>
                      </a:r>
                      <a:endParaRPr lang="en-IN" sz="1400" dirty="0" smtClean="0"/>
                    </a:p>
                    <a:p>
                      <a:pPr algn="l"/>
                      <a:endParaRPr lang="en-IN"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Treatment</a:t>
                      </a:r>
                      <a:endParaRPr lang="en-IN" sz="1400" dirty="0" smtClean="0"/>
                    </a:p>
                    <a:p>
                      <a:pPr algn="l"/>
                      <a:endParaRPr lang="en-IN"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dirty="0"/>
                    </a:p>
                  </a:txBody>
                  <a:tcPr/>
                </a:tc>
                <a:tc gridSpan="3">
                  <a:txBody>
                    <a:bodyPr/>
                    <a:lstStyle/>
                    <a:p>
                      <a:pPr algn="l"/>
                      <a:r>
                        <a:rPr lang="en-US" sz="1400" dirty="0" smtClean="0"/>
                        <a:t>Evaluation </a:t>
                      </a:r>
                      <a:endParaRPr lang="en-IN" sz="1400" b="1"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10001"/>
                  </a:ext>
                </a:extLst>
              </a:tr>
              <a:tr h="683504">
                <a:tc vMerge="1">
                  <a:txBody>
                    <a:bodyPr/>
                    <a:lstStyle/>
                    <a:p>
                      <a:endParaRPr lang="en-IN"/>
                    </a:p>
                  </a:txBody>
                  <a:tcPr/>
                </a:tc>
                <a:tc>
                  <a:txBody>
                    <a:bodyPr/>
                    <a:lstStyle/>
                    <a:p>
                      <a:pPr algn="l"/>
                      <a:r>
                        <a:rPr lang="en-US" sz="1400" dirty="0" smtClean="0"/>
                        <a:t>GROUP I </a:t>
                      </a:r>
                    </a:p>
                    <a:p>
                      <a:pPr algn="l"/>
                      <a:r>
                        <a:rPr lang="en-US" sz="1400" dirty="0" smtClean="0"/>
                        <a:t>BGR-34</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IN" sz="1400" dirty="0" smtClean="0"/>
                        <a:t>GROUP 2</a:t>
                      </a:r>
                    </a:p>
                    <a:p>
                      <a:pPr algn="l"/>
                      <a:r>
                        <a:rPr lang="en-IN" sz="1400" dirty="0" smtClean="0"/>
                        <a:t>PLACEBO</a:t>
                      </a:r>
                      <a:endParaRPr lang="en-IN"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dirty="0" smtClean="0"/>
                        <a:t>Effectiveness</a:t>
                      </a:r>
                    </a:p>
                    <a:p>
                      <a:pPr algn="l"/>
                      <a:endParaRPr lang="en-IN" sz="1400" b="1"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dirty="0" smtClean="0"/>
                        <a:t>Safety</a:t>
                      </a:r>
                      <a:endParaRPr lang="en-IN" sz="1400" b="1"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dirty="0" smtClean="0"/>
                        <a:t>Quality of life (</a:t>
                      </a:r>
                      <a:r>
                        <a:rPr lang="en-IN" sz="1400" i="0" kern="1200" dirty="0" smtClean="0">
                          <a:solidFill>
                            <a:schemeClr val="tx1"/>
                          </a:solidFill>
                          <a:effectLst/>
                          <a:latin typeface="+mn-lt"/>
                          <a:ea typeface="+mn-ea"/>
                          <a:cs typeface="+mn-cs"/>
                        </a:rPr>
                        <a:t>w.r.t. symptoms like-) </a:t>
                      </a:r>
                      <a:endParaRPr lang="en-IN" sz="1400" b="1"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537460">
                <a:tc>
                  <a:txBody>
                    <a:bodyPr/>
                    <a:lstStyle/>
                    <a:p>
                      <a:pPr algn="l"/>
                      <a:r>
                        <a:rPr lang="en-IN" sz="1400" dirty="0" smtClean="0"/>
                        <a:t>Patients with mild to moderate type 2 diabetes mellitus</a:t>
                      </a:r>
                      <a:endParaRPr lang="en-IN"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sz="1400" dirty="0" smtClean="0"/>
                        <a:t>2 tablets twice a day as adjuvant along with (anti diabetic drugs)</a:t>
                      </a:r>
                    </a:p>
                    <a:p>
                      <a:pPr marL="0" marR="0" indent="0" algn="l" defTabSz="914400" rtl="0" eaLnBrk="1" fontAlgn="auto" latinLnBrk="0" hangingPunct="1">
                        <a:lnSpc>
                          <a:spcPct val="100000"/>
                        </a:lnSpc>
                        <a:spcBef>
                          <a:spcPts val="0"/>
                        </a:spcBef>
                        <a:spcAft>
                          <a:spcPts val="0"/>
                        </a:spcAft>
                        <a:buClrTx/>
                        <a:buSzTx/>
                        <a:buFontTx/>
                        <a:buNone/>
                        <a:tabLst/>
                        <a:defRPr/>
                      </a:pPr>
                      <a:endParaRPr lang="en-IN" sz="1400" dirty="0" smtClean="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IN" sz="1400" dirty="0" smtClean="0"/>
                        <a:t>2 tablets twice a day as adjuvant along with routine management  (anti diabetic drugs)</a:t>
                      </a:r>
                      <a:endParaRPr lang="en-IN"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a:buFont typeface="Arial" panose="020B0604020202020204" pitchFamily="34" charset="0"/>
                        <a:buChar char="•"/>
                      </a:pPr>
                      <a:r>
                        <a:rPr lang="en-IN" sz="1400" kern="1200" dirty="0" smtClean="0">
                          <a:effectLst/>
                        </a:rPr>
                        <a:t>FBG </a:t>
                      </a:r>
                    </a:p>
                    <a:p>
                      <a:pPr marL="285750" indent="-285750" algn="l">
                        <a:buFont typeface="Arial" panose="020B0604020202020204" pitchFamily="34" charset="0"/>
                        <a:buChar char="•"/>
                      </a:pPr>
                      <a:r>
                        <a:rPr lang="en-IN" sz="1400" kern="1200" dirty="0" smtClean="0">
                          <a:effectLst/>
                        </a:rPr>
                        <a:t>PPBG</a:t>
                      </a:r>
                    </a:p>
                    <a:p>
                      <a:pPr marL="285750" indent="-285750" algn="l">
                        <a:buFont typeface="Arial" panose="020B0604020202020204" pitchFamily="34" charset="0"/>
                        <a:buChar char="•"/>
                      </a:pPr>
                      <a:r>
                        <a:rPr lang="en-IN" sz="1400" kern="1200" dirty="0" smtClean="0">
                          <a:effectLst/>
                        </a:rPr>
                        <a:t>HBA1c</a:t>
                      </a:r>
                      <a:br>
                        <a:rPr lang="en-IN" sz="1400" kern="1200" dirty="0" smtClean="0">
                          <a:effectLst/>
                        </a:rPr>
                      </a:br>
                      <a:endParaRPr lang="en-IN" sz="1400" b="1"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IN" sz="1400" kern="1200" dirty="0" smtClean="0">
                          <a:effectLst/>
                        </a:rPr>
                        <a:t>No untoward effects were observed in any of the patients on BGR-34 </a:t>
                      </a:r>
                      <a:br>
                        <a:rPr lang="en-IN" sz="1400" kern="1200" dirty="0" smtClean="0">
                          <a:effectLst/>
                        </a:rPr>
                      </a:br>
                      <a:endParaRPr lang="en-IN"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lgn="l">
                        <a:buFont typeface="Arial" panose="020B0604020202020204" pitchFamily="34" charset="0"/>
                        <a:buChar char="•"/>
                      </a:pPr>
                      <a:r>
                        <a:rPr lang="en-IN" sz="1400" i="0" kern="1200" dirty="0" smtClean="0">
                          <a:solidFill>
                            <a:schemeClr val="tx1"/>
                          </a:solidFill>
                          <a:effectLst/>
                          <a:latin typeface="+mn-lt"/>
                          <a:ea typeface="+mn-ea"/>
                          <a:cs typeface="+mn-cs"/>
                        </a:rPr>
                        <a:t>Polyuria</a:t>
                      </a:r>
                    </a:p>
                    <a:p>
                      <a:pPr marL="285750" indent="-285750" algn="l">
                        <a:buFont typeface="Arial" panose="020B0604020202020204" pitchFamily="34" charset="0"/>
                        <a:buChar char="•"/>
                      </a:pPr>
                      <a:r>
                        <a:rPr lang="en-IN" sz="1400" i="0" kern="1200" dirty="0" smtClean="0">
                          <a:solidFill>
                            <a:schemeClr val="tx1"/>
                          </a:solidFill>
                          <a:effectLst/>
                          <a:latin typeface="+mn-lt"/>
                          <a:ea typeface="+mn-ea"/>
                          <a:cs typeface="+mn-cs"/>
                        </a:rPr>
                        <a:t>Polyphagia</a:t>
                      </a:r>
                    </a:p>
                    <a:p>
                      <a:pPr marL="285750" indent="-285750" algn="l">
                        <a:buFont typeface="Arial" panose="020B0604020202020204" pitchFamily="34" charset="0"/>
                        <a:buChar char="•"/>
                      </a:pPr>
                      <a:r>
                        <a:rPr lang="en-IN" sz="1400" i="0" kern="1200" dirty="0" smtClean="0">
                          <a:solidFill>
                            <a:schemeClr val="tx1"/>
                          </a:solidFill>
                          <a:effectLst/>
                          <a:latin typeface="+mn-lt"/>
                          <a:ea typeface="+mn-ea"/>
                          <a:cs typeface="+mn-cs"/>
                        </a:rPr>
                        <a:t>Polydipsia</a:t>
                      </a:r>
                    </a:p>
                    <a:p>
                      <a:pPr marL="285750" indent="-285750" algn="l">
                        <a:buFont typeface="Arial" panose="020B0604020202020204" pitchFamily="34" charset="0"/>
                        <a:buChar char="•"/>
                      </a:pPr>
                      <a:r>
                        <a:rPr lang="en-IN" sz="1400" i="0" kern="1200" dirty="0" smtClean="0">
                          <a:solidFill>
                            <a:schemeClr val="tx1"/>
                          </a:solidFill>
                          <a:effectLst/>
                          <a:latin typeface="+mn-lt"/>
                          <a:ea typeface="+mn-ea"/>
                          <a:cs typeface="+mn-cs"/>
                        </a:rPr>
                        <a:t>General Fatigue </a:t>
                      </a:r>
                    </a:p>
                    <a:p>
                      <a:pPr marL="285750" indent="-285750" algn="l">
                        <a:buFont typeface="Arial" panose="020B0604020202020204" pitchFamily="34" charset="0"/>
                        <a:buChar char="•"/>
                      </a:pPr>
                      <a:r>
                        <a:rPr lang="en-IN" sz="1400" i="0" kern="1200" dirty="0" smtClean="0">
                          <a:solidFill>
                            <a:schemeClr val="tx1"/>
                          </a:solidFill>
                          <a:effectLst/>
                          <a:latin typeface="+mn-lt"/>
                          <a:ea typeface="+mn-ea"/>
                          <a:cs typeface="+mn-cs"/>
                        </a:rPr>
                        <a:t>Pain In Calf Muscles </a:t>
                      </a:r>
                    </a:p>
                    <a:p>
                      <a:pPr marL="285750" indent="-285750" algn="l">
                        <a:buFont typeface="Arial" panose="020B0604020202020204" pitchFamily="34" charset="0"/>
                        <a:buChar char="•"/>
                      </a:pPr>
                      <a:r>
                        <a:rPr lang="en-IN" sz="1400" i="0" kern="1200" dirty="0" smtClean="0">
                          <a:solidFill>
                            <a:schemeClr val="tx1"/>
                          </a:solidFill>
                          <a:effectLst/>
                          <a:latin typeface="+mn-lt"/>
                          <a:ea typeface="+mn-ea"/>
                          <a:cs typeface="+mn-cs"/>
                        </a:rPr>
                        <a:t>Burning Sensation Of Soles And Palms</a:t>
                      </a:r>
                    </a:p>
                    <a:p>
                      <a:pPr marL="285750" indent="-285750" algn="l">
                        <a:buFont typeface="Arial" panose="020B0604020202020204" pitchFamily="34" charset="0"/>
                        <a:buChar char="•"/>
                      </a:pPr>
                      <a:r>
                        <a:rPr lang="en-IN" sz="1400" i="0" kern="1200" dirty="0" smtClean="0">
                          <a:solidFill>
                            <a:schemeClr val="tx1"/>
                          </a:solidFill>
                          <a:effectLst/>
                          <a:latin typeface="+mn-lt"/>
                          <a:ea typeface="+mn-ea"/>
                          <a:cs typeface="+mn-cs"/>
                        </a:rPr>
                        <a:t>Dryness Of Mouth</a:t>
                      </a:r>
                    </a:p>
                    <a:p>
                      <a:pPr marL="285750" indent="-285750" algn="l">
                        <a:buFont typeface="Arial" panose="020B0604020202020204" pitchFamily="34" charset="0"/>
                        <a:buChar char="•"/>
                      </a:pPr>
                      <a:r>
                        <a:rPr lang="en-IN" sz="1400" i="0" kern="1200" dirty="0" smtClean="0">
                          <a:solidFill>
                            <a:schemeClr val="tx1"/>
                          </a:solidFill>
                          <a:effectLst/>
                          <a:latin typeface="+mn-lt"/>
                          <a:ea typeface="+mn-ea"/>
                          <a:cs typeface="+mn-cs"/>
                        </a:rPr>
                        <a:t>Itching Genitals</a:t>
                      </a:r>
                    </a:p>
                    <a:p>
                      <a:pPr marL="285750" indent="-285750" algn="l">
                        <a:buFont typeface="Arial" panose="020B0604020202020204" pitchFamily="34" charset="0"/>
                        <a:buChar char="•"/>
                      </a:pPr>
                      <a:r>
                        <a:rPr lang="en-IN" sz="1400" i="0" kern="1200" dirty="0" smtClean="0">
                          <a:solidFill>
                            <a:schemeClr val="tx1"/>
                          </a:solidFill>
                          <a:effectLst/>
                          <a:latin typeface="+mn-lt"/>
                          <a:ea typeface="+mn-ea"/>
                          <a:cs typeface="+mn-cs"/>
                        </a:rPr>
                        <a:t>Decreased Libido</a:t>
                      </a:r>
                    </a:p>
                    <a:p>
                      <a:pPr marL="285750" indent="-285750" algn="l">
                        <a:buFont typeface="Arial" panose="020B0604020202020204" pitchFamily="34" charset="0"/>
                        <a:buChar char="•"/>
                      </a:pPr>
                      <a:r>
                        <a:rPr lang="en-IN" sz="1400" i="0" kern="1200" dirty="0" smtClean="0">
                          <a:solidFill>
                            <a:schemeClr val="tx1"/>
                          </a:solidFill>
                          <a:effectLst/>
                          <a:latin typeface="+mn-lt"/>
                          <a:ea typeface="+mn-ea"/>
                          <a:cs typeface="+mn-cs"/>
                        </a:rPr>
                        <a:t>Blurred Vision</a:t>
                      </a:r>
                    </a:p>
                    <a:p>
                      <a:pPr marL="285750" indent="-285750" algn="l">
                        <a:buFont typeface="Arial" panose="020B0604020202020204" pitchFamily="34" charset="0"/>
                        <a:buChar char="•"/>
                      </a:pPr>
                      <a:r>
                        <a:rPr lang="en-IN" sz="1400" i="0" kern="1200" dirty="0" smtClean="0">
                          <a:solidFill>
                            <a:schemeClr val="tx1"/>
                          </a:solidFill>
                          <a:effectLst/>
                          <a:latin typeface="+mn-lt"/>
                          <a:ea typeface="+mn-ea"/>
                          <a:cs typeface="+mn-cs"/>
                        </a:rPr>
                        <a:t>Delayed healing of wounds etc.</a:t>
                      </a:r>
                      <a:endParaRPr lang="en-IN" sz="14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392063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CLINICAL STUDY</a:t>
            </a:r>
            <a:endParaRPr lang="en-IN" dirty="0"/>
          </a:p>
        </p:txBody>
      </p:sp>
      <p:sp>
        <p:nvSpPr>
          <p:cNvPr id="4" name="Content Placeholder 2"/>
          <p:cNvSpPr txBox="1">
            <a:spLocks/>
          </p:cNvSpPr>
          <p:nvPr/>
        </p:nvSpPr>
        <p:spPr>
          <a:xfrm>
            <a:off x="975014" y="1515728"/>
            <a:ext cx="3331912" cy="4013575"/>
          </a:xfrm>
          <a:prstGeom prst="rect">
            <a:avLst/>
          </a:prstGeom>
          <a:no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IN" sz="7600" dirty="0" smtClean="0">
                <a:solidFill>
                  <a:srgbClr val="FF0000"/>
                </a:solidFill>
              </a:rPr>
              <a:t>INCLUSION CRITERIA:</a:t>
            </a:r>
          </a:p>
          <a:p>
            <a:pPr algn="just"/>
            <a:r>
              <a:rPr lang="en-IN" sz="7600" dirty="0" smtClean="0"/>
              <a:t>Age: 25 to 60 years</a:t>
            </a:r>
          </a:p>
          <a:p>
            <a:pPr algn="just"/>
            <a:r>
              <a:rPr lang="en-IN" sz="7600" dirty="0" smtClean="0"/>
              <a:t> Patients with type 2 Diabetes mellitus</a:t>
            </a:r>
          </a:p>
          <a:p>
            <a:pPr algn="just"/>
            <a:r>
              <a:rPr lang="en-IN" sz="7600" dirty="0" smtClean="0"/>
              <a:t> Fasting blood glucose &gt;126 mg/</a:t>
            </a:r>
            <a:r>
              <a:rPr lang="en-IN" sz="7600" dirty="0" err="1" smtClean="0"/>
              <a:t>dL</a:t>
            </a:r>
            <a:endParaRPr lang="en-IN" sz="7600" dirty="0" smtClean="0"/>
          </a:p>
          <a:p>
            <a:pPr algn="just"/>
            <a:r>
              <a:rPr lang="en-IN" sz="7600" dirty="0" smtClean="0"/>
              <a:t>Absence of any other significant disease or clinically significant medical history on physical examination during screening in the view of the investigator.</a:t>
            </a:r>
          </a:p>
          <a:p>
            <a:pPr algn="just"/>
            <a:r>
              <a:rPr lang="en-IN" sz="7600" dirty="0" smtClean="0"/>
              <a:t> Subjects willing to provide written informed consent to participate in the study</a:t>
            </a:r>
            <a:r>
              <a:rPr lang="en-IN" dirty="0" smtClean="0"/>
              <a:t>.</a:t>
            </a:r>
            <a:br>
              <a:rPr lang="en-IN" dirty="0" smtClean="0"/>
            </a:br>
            <a:endParaRPr lang="en-IN" dirty="0"/>
          </a:p>
        </p:txBody>
      </p:sp>
      <p:sp>
        <p:nvSpPr>
          <p:cNvPr id="5" name="Rectangle 4"/>
          <p:cNvSpPr/>
          <p:nvPr/>
        </p:nvSpPr>
        <p:spPr>
          <a:xfrm>
            <a:off x="4470554" y="1515728"/>
            <a:ext cx="4243955" cy="4708981"/>
          </a:xfrm>
          <a:prstGeom prst="rect">
            <a:avLst/>
          </a:prstGeom>
          <a:noFill/>
          <a:ln>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r>
              <a:rPr lang="en-IN" sz="1900" b="1" dirty="0" smtClean="0">
                <a:solidFill>
                  <a:srgbClr val="FF0000"/>
                </a:solidFill>
              </a:rPr>
              <a:t>EXCLUSION </a:t>
            </a:r>
            <a:r>
              <a:rPr lang="en-IN" sz="1900" b="1" dirty="0">
                <a:solidFill>
                  <a:srgbClr val="FF0000"/>
                </a:solidFill>
              </a:rPr>
              <a:t>CRITERIA</a:t>
            </a:r>
            <a:r>
              <a:rPr lang="en-IN" sz="1900" b="1" dirty="0" smtClean="0">
                <a:solidFill>
                  <a:srgbClr val="FF0000"/>
                </a:solidFill>
              </a:rPr>
              <a:t>:</a:t>
            </a:r>
          </a:p>
          <a:p>
            <a:pPr marL="342900" indent="-342900">
              <a:buFont typeface="Arial" panose="020B0604020202020204" pitchFamily="34" charset="0"/>
              <a:buChar char="•"/>
            </a:pPr>
            <a:r>
              <a:rPr lang="en-IN" sz="1900" dirty="0" smtClean="0">
                <a:solidFill>
                  <a:srgbClr val="000000"/>
                </a:solidFill>
              </a:rPr>
              <a:t>Patients </a:t>
            </a:r>
            <a:r>
              <a:rPr lang="en-IN" sz="1900" dirty="0">
                <a:solidFill>
                  <a:srgbClr val="000000"/>
                </a:solidFill>
              </a:rPr>
              <a:t>on Insulin</a:t>
            </a:r>
            <a:r>
              <a:rPr lang="en-IN" sz="1900" dirty="0" smtClean="0">
                <a:solidFill>
                  <a:srgbClr val="000000"/>
                </a:solidFill>
              </a:rPr>
              <a:t>.</a:t>
            </a:r>
          </a:p>
          <a:p>
            <a:pPr marL="342900" indent="-342900">
              <a:buFont typeface="Arial" panose="020B0604020202020204" pitchFamily="34" charset="0"/>
              <a:buChar char="•"/>
            </a:pPr>
            <a:r>
              <a:rPr lang="en-IN" sz="1900" dirty="0" smtClean="0">
                <a:solidFill>
                  <a:srgbClr val="000000"/>
                </a:solidFill>
              </a:rPr>
              <a:t>Patients </a:t>
            </a:r>
            <a:r>
              <a:rPr lang="en-IN" sz="1900" dirty="0">
                <a:solidFill>
                  <a:srgbClr val="000000"/>
                </a:solidFill>
              </a:rPr>
              <a:t>with acute infections or chronic debilitating diseases, tuberculosis, malignancy, HIV infection etc</a:t>
            </a:r>
            <a:r>
              <a:rPr lang="en-IN" sz="1900" dirty="0" smtClean="0">
                <a:solidFill>
                  <a:srgbClr val="000000"/>
                </a:solidFill>
              </a:rPr>
              <a:t>.</a:t>
            </a:r>
          </a:p>
          <a:p>
            <a:pPr marL="342900" indent="-342900">
              <a:buFont typeface="Arial" panose="020B0604020202020204" pitchFamily="34" charset="0"/>
              <a:buChar char="•"/>
            </a:pPr>
            <a:r>
              <a:rPr lang="en-IN" sz="1900" dirty="0" smtClean="0">
                <a:solidFill>
                  <a:srgbClr val="000000"/>
                </a:solidFill>
              </a:rPr>
              <a:t> </a:t>
            </a:r>
            <a:r>
              <a:rPr lang="en-IN" sz="1900" dirty="0">
                <a:solidFill>
                  <a:srgbClr val="000000"/>
                </a:solidFill>
              </a:rPr>
              <a:t>Any life threatening serious disorder of the liver, kidneys, heart, lungs or other organs</a:t>
            </a:r>
            <a:r>
              <a:rPr lang="en-IN" sz="1900" dirty="0" smtClean="0">
                <a:solidFill>
                  <a:srgbClr val="000000"/>
                </a:solidFill>
              </a:rPr>
              <a:t>.</a:t>
            </a:r>
          </a:p>
          <a:p>
            <a:pPr marL="342900" indent="-342900">
              <a:buFont typeface="Arial" panose="020B0604020202020204" pitchFamily="34" charset="0"/>
              <a:buChar char="•"/>
            </a:pPr>
            <a:r>
              <a:rPr lang="en-IN" sz="1900" dirty="0" smtClean="0">
                <a:solidFill>
                  <a:srgbClr val="000000"/>
                </a:solidFill>
              </a:rPr>
              <a:t>Pregnancy </a:t>
            </a:r>
            <a:r>
              <a:rPr lang="en-IN" sz="1900" dirty="0">
                <a:solidFill>
                  <a:srgbClr val="000000"/>
                </a:solidFill>
              </a:rPr>
              <a:t>and </a:t>
            </a:r>
            <a:r>
              <a:rPr lang="en-IN" sz="1900" dirty="0" smtClean="0">
                <a:solidFill>
                  <a:srgbClr val="000000"/>
                </a:solidFill>
              </a:rPr>
              <a:t>lactation</a:t>
            </a:r>
          </a:p>
          <a:p>
            <a:pPr marL="342900" indent="-342900">
              <a:buFont typeface="Arial" panose="020B0604020202020204" pitchFamily="34" charset="0"/>
              <a:buChar char="•"/>
            </a:pPr>
            <a:r>
              <a:rPr lang="en-IN" sz="1900" dirty="0" smtClean="0">
                <a:solidFill>
                  <a:srgbClr val="000000"/>
                </a:solidFill>
              </a:rPr>
              <a:t>Patients </a:t>
            </a:r>
            <a:r>
              <a:rPr lang="en-IN" sz="1900" dirty="0">
                <a:solidFill>
                  <a:srgbClr val="000000"/>
                </a:solidFill>
              </a:rPr>
              <a:t>diagnosed with severe end organ </a:t>
            </a:r>
            <a:r>
              <a:rPr lang="en-IN" sz="1900" dirty="0" smtClean="0">
                <a:solidFill>
                  <a:srgbClr val="000000"/>
                </a:solidFill>
              </a:rPr>
              <a:t>damage</a:t>
            </a:r>
          </a:p>
          <a:p>
            <a:pPr marL="342900" indent="-342900">
              <a:buFont typeface="Arial" panose="020B0604020202020204" pitchFamily="34" charset="0"/>
              <a:buChar char="•"/>
            </a:pPr>
            <a:r>
              <a:rPr lang="en-IN" sz="1900" dirty="0" smtClean="0">
                <a:solidFill>
                  <a:srgbClr val="000000"/>
                </a:solidFill>
              </a:rPr>
              <a:t>Unwillingness </a:t>
            </a:r>
            <a:r>
              <a:rPr lang="en-IN" sz="1900" dirty="0">
                <a:solidFill>
                  <a:srgbClr val="000000"/>
                </a:solidFill>
              </a:rPr>
              <a:t>to give written informed consent for participation in the study.</a:t>
            </a:r>
            <a:r>
              <a:rPr lang="en-IN" sz="1500" dirty="0">
                <a:solidFill>
                  <a:srgbClr val="000000"/>
                </a:solidFill>
                <a:latin typeface="Wingdings" panose="05000000000000000000" pitchFamily="2" charset="2"/>
              </a:rPr>
              <a:t/>
            </a:r>
            <a:br>
              <a:rPr lang="en-IN" sz="1500" dirty="0">
                <a:solidFill>
                  <a:srgbClr val="000000"/>
                </a:solidFill>
                <a:latin typeface="Wingdings" panose="05000000000000000000" pitchFamily="2" charset="2"/>
              </a:rPr>
            </a:br>
            <a:endParaRPr lang="en-IN" sz="1500" dirty="0"/>
          </a:p>
        </p:txBody>
      </p:sp>
    </p:spTree>
    <p:extLst>
      <p:ext uri="{BB962C8B-B14F-4D97-AF65-F5344CB8AC3E}">
        <p14:creationId xmlns:p14="http://schemas.microsoft.com/office/powerpoint/2010/main" val="23572344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709844" y="2240700"/>
            <a:ext cx="1930292" cy="2413140"/>
          </a:xfrm>
          <a:prstGeom prst="rect">
            <a:avLst/>
          </a:prstGeom>
          <a:solidFill>
            <a:schemeClr val="bg1">
              <a:lumMod val="8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IN" sz="1800" dirty="0" smtClean="0"/>
              <a:t>140 patients from the OPD at Aggarwal Hospital were screened, out of which 64 patients were selected after applying inclusion and exclusion criteria.</a:t>
            </a:r>
            <a:endParaRPr lang="en-IN" sz="1800" dirty="0"/>
          </a:p>
        </p:txBody>
      </p:sp>
      <p:pic>
        <p:nvPicPr>
          <p:cNvPr id="5" name="Picture 4"/>
          <p:cNvPicPr>
            <a:picLocks noChangeAspect="1"/>
          </p:cNvPicPr>
          <p:nvPr/>
        </p:nvPicPr>
        <p:blipFill rotWithShape="1">
          <a:blip r:embed="rId2"/>
          <a:srcRect l="31468" t="26259" r="29091" b="14599"/>
          <a:stretch/>
        </p:blipFill>
        <p:spPr>
          <a:xfrm>
            <a:off x="762000" y="1179483"/>
            <a:ext cx="6072629" cy="5119744"/>
          </a:xfrm>
          <a:prstGeom prst="rect">
            <a:avLst/>
          </a:prstGeom>
        </p:spPr>
      </p:pic>
      <p:sp>
        <p:nvSpPr>
          <p:cNvPr id="6" name="Title 1"/>
          <p:cNvSpPr>
            <a:spLocks noGrp="1"/>
          </p:cNvSpPr>
          <p:nvPr>
            <p:ph type="title"/>
          </p:nvPr>
        </p:nvSpPr>
        <p:spPr>
          <a:xfrm>
            <a:off x="337695" y="350662"/>
            <a:ext cx="7886700" cy="634851"/>
          </a:xfrm>
        </p:spPr>
        <p:txBody>
          <a:bodyPr/>
          <a:lstStyle/>
          <a:p>
            <a:r>
              <a:rPr lang="en-US" sz="3000" b="1" dirty="0" smtClean="0"/>
              <a:t>SCREENING OF PATIENTS</a:t>
            </a:r>
            <a:endParaRPr lang="en-IN" sz="3000" b="1" dirty="0"/>
          </a:p>
        </p:txBody>
      </p:sp>
    </p:spTree>
    <p:extLst>
      <p:ext uri="{BB962C8B-B14F-4D97-AF65-F5344CB8AC3E}">
        <p14:creationId xmlns:p14="http://schemas.microsoft.com/office/powerpoint/2010/main" val="3401868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03707" y="1068643"/>
            <a:ext cx="2063202" cy="4255011"/>
          </a:xfrm>
          <a:prstGeom prst="rect">
            <a:avLst/>
          </a:prstGeom>
          <a:solidFill>
            <a:schemeClr val="bg2">
              <a:lumMod val="9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just"/>
            <a:r>
              <a:rPr lang="en-IN" sz="1300" b="1" dirty="0">
                <a:solidFill>
                  <a:srgbClr val="000000"/>
                </a:solidFill>
              </a:rPr>
              <a:t>Data was arranged in MS Excel. Student’s t test was used to compare difference in mean values between the two groups. Chi-square test was used for categorical variables. Paired t-test has been used for within group analysis. For every outcome variable, results are presented as mean ± </a:t>
            </a:r>
            <a:r>
              <a:rPr lang="en-IN" sz="1300" b="1" dirty="0" err="1">
                <a:solidFill>
                  <a:srgbClr val="000000"/>
                </a:solidFill>
              </a:rPr>
              <a:t>sd</a:t>
            </a:r>
            <a:r>
              <a:rPr lang="en-IN" sz="1300" b="1" dirty="0">
                <a:solidFill>
                  <a:srgbClr val="000000"/>
                </a:solidFill>
              </a:rPr>
              <a:t> (standard deviation), p value &lt;0.05 was considered statistically significant. STATA 12.0 (STATA Corp, Houston, TX, USA) statistical software has been used for </a:t>
            </a:r>
            <a:r>
              <a:rPr lang="en-IN" sz="1300" b="1" dirty="0" smtClean="0">
                <a:solidFill>
                  <a:srgbClr val="000000"/>
                </a:solidFill>
              </a:rPr>
              <a:t>data analysis</a:t>
            </a:r>
            <a:r>
              <a:rPr lang="en-IN" sz="1300" b="1" dirty="0">
                <a:solidFill>
                  <a:srgbClr val="000000"/>
                </a:solidFill>
              </a:rPr>
              <a:t>.</a:t>
            </a:r>
            <a:r>
              <a:rPr lang="en-IN" sz="1050" dirty="0">
                <a:solidFill>
                  <a:srgbClr val="000000"/>
                </a:solidFill>
                <a:latin typeface="Times-Roman"/>
              </a:rPr>
              <a:t/>
            </a:r>
            <a:br>
              <a:rPr lang="en-IN" sz="1050" dirty="0">
                <a:solidFill>
                  <a:srgbClr val="000000"/>
                </a:solidFill>
                <a:latin typeface="Times-Roman"/>
              </a:rPr>
            </a:br>
            <a:endParaRPr lang="en-IN" sz="105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650" y="1177636"/>
            <a:ext cx="6175057" cy="4959045"/>
          </a:xfrm>
          <a:prstGeom prst="rect">
            <a:avLst/>
          </a:prstGeom>
        </p:spPr>
      </p:pic>
      <p:sp>
        <p:nvSpPr>
          <p:cNvPr id="6" name="Title 1"/>
          <p:cNvSpPr>
            <a:spLocks noGrp="1"/>
          </p:cNvSpPr>
          <p:nvPr>
            <p:ph type="title"/>
          </p:nvPr>
        </p:nvSpPr>
        <p:spPr>
          <a:xfrm>
            <a:off x="116027" y="336807"/>
            <a:ext cx="7886700" cy="634851"/>
          </a:xfrm>
        </p:spPr>
        <p:txBody>
          <a:bodyPr>
            <a:normAutofit fontScale="90000"/>
          </a:bodyPr>
          <a:lstStyle/>
          <a:p>
            <a:pPr algn="ctr"/>
            <a:r>
              <a:rPr lang="en-IN" sz="3000" b="1" dirty="0" smtClean="0"/>
              <a:t>DATA MANAGEMENT OF CLINICAL TRIAL</a:t>
            </a:r>
            <a:r>
              <a:rPr lang="en-US" sz="3000" b="1" dirty="0" smtClean="0"/>
              <a:t>			</a:t>
            </a:r>
            <a:endParaRPr lang="en-IN" sz="3000" dirty="0"/>
          </a:p>
        </p:txBody>
      </p:sp>
    </p:spTree>
    <p:extLst>
      <p:ext uri="{BB962C8B-B14F-4D97-AF65-F5344CB8AC3E}">
        <p14:creationId xmlns:p14="http://schemas.microsoft.com/office/powerpoint/2010/main" val="42611145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45213" y="2294627"/>
            <a:ext cx="2965904" cy="3312249"/>
          </a:xfrm>
          <a:prstGeom prst="rect">
            <a:avLst/>
          </a:prstGeom>
        </p:spPr>
      </p:pic>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21028"/>
          <a:stretch/>
        </p:blipFill>
        <p:spPr>
          <a:xfrm>
            <a:off x="633061" y="2294628"/>
            <a:ext cx="5265502" cy="2138828"/>
          </a:xfrm>
          <a:prstGeom prst="rect">
            <a:avLst/>
          </a:prstGeom>
        </p:spPr>
      </p:pic>
      <p:sp>
        <p:nvSpPr>
          <p:cNvPr id="10" name="Title 1"/>
          <p:cNvSpPr txBox="1">
            <a:spLocks/>
          </p:cNvSpPr>
          <p:nvPr/>
        </p:nvSpPr>
        <p:spPr>
          <a:xfrm>
            <a:off x="353683" y="1562324"/>
            <a:ext cx="5106838" cy="927047"/>
          </a:xfrm>
          <a:prstGeom prst="rect">
            <a:avLst/>
          </a:prstGeom>
        </p:spPr>
        <p:txBody>
          <a:bodyPr vert="horz" lIns="68580" tIns="34290" rIns="68580" bIns="3429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i="1" dirty="0">
                <a:solidFill>
                  <a:srgbClr val="C00000"/>
                </a:solidFill>
              </a:rPr>
              <a:t>Effect On FBS</a:t>
            </a:r>
            <a:r>
              <a:rPr lang="en-IN" sz="4950" dirty="0"/>
              <a:t/>
            </a:r>
            <a:br>
              <a:rPr lang="en-IN" sz="4950" dirty="0"/>
            </a:br>
            <a:r>
              <a:rPr lang="en-US" sz="3300" b="1" dirty="0"/>
              <a:t>			</a:t>
            </a:r>
            <a:endParaRPr lang="en-IN" sz="3300" dirty="0"/>
          </a:p>
        </p:txBody>
      </p:sp>
      <p:sp>
        <p:nvSpPr>
          <p:cNvPr id="3" name="Rectangle 2"/>
          <p:cNvSpPr/>
          <p:nvPr/>
        </p:nvSpPr>
        <p:spPr>
          <a:xfrm>
            <a:off x="331727" y="326047"/>
            <a:ext cx="6150633" cy="584775"/>
          </a:xfrm>
          <a:prstGeom prst="rect">
            <a:avLst/>
          </a:prstGeom>
        </p:spPr>
        <p:txBody>
          <a:bodyPr wrap="square">
            <a:spAutoFit/>
          </a:bodyPr>
          <a:lstStyle/>
          <a:p>
            <a:r>
              <a:rPr lang="en-IN" sz="3200" b="1" dirty="0" smtClean="0">
                <a:solidFill>
                  <a:srgbClr val="C00000"/>
                </a:solidFill>
              </a:rPr>
              <a:t>RESULTS &amp; OBSERVATIONS</a:t>
            </a:r>
            <a:r>
              <a:rPr lang="en-US" sz="3200" b="1" dirty="0">
                <a:solidFill>
                  <a:srgbClr val="C00000"/>
                </a:solidFill>
              </a:rPr>
              <a:t>	</a:t>
            </a:r>
            <a:endParaRPr lang="en-IN" sz="3200" dirty="0">
              <a:solidFill>
                <a:srgbClr val="C00000"/>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b="79567"/>
          <a:stretch/>
        </p:blipFill>
        <p:spPr>
          <a:xfrm>
            <a:off x="436584" y="4838467"/>
            <a:ext cx="5691530" cy="543746"/>
          </a:xfrm>
          <a:prstGeom prst="rect">
            <a:avLst/>
          </a:prstGeom>
        </p:spPr>
      </p:pic>
    </p:spTree>
    <p:extLst>
      <p:ext uri="{BB962C8B-B14F-4D97-AF65-F5344CB8AC3E}">
        <p14:creationId xmlns:p14="http://schemas.microsoft.com/office/powerpoint/2010/main" val="3882246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90"/>
                                          </p:val>
                                        </p:tav>
                                        <p:tav tm="100000">
                                          <p:val>
                                            <p:fltVal val="0"/>
                                          </p:val>
                                        </p:tav>
                                      </p:tavLst>
                                    </p:anim>
                                    <p:animEffect transition="in" filter="fade">
                                      <p:cBhvr>
                                        <p:cTn id="1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353682" y="1576179"/>
            <a:ext cx="5106838" cy="927047"/>
          </a:xfrm>
          <a:prstGeom prst="rect">
            <a:avLst/>
          </a:prstGeom>
        </p:spPr>
        <p:txBody>
          <a:bodyPr vert="horz" lIns="68580" tIns="34290" rIns="68580" bIns="3429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i="1" dirty="0">
                <a:solidFill>
                  <a:srgbClr val="C00000"/>
                </a:solidFill>
              </a:rPr>
              <a:t>Effect On </a:t>
            </a:r>
            <a:r>
              <a:rPr lang="en-US" sz="3300" b="1" i="1" dirty="0" smtClean="0">
                <a:solidFill>
                  <a:srgbClr val="C00000"/>
                </a:solidFill>
              </a:rPr>
              <a:t>PPBS</a:t>
            </a:r>
            <a:r>
              <a:rPr lang="en-IN" sz="4950" dirty="0"/>
              <a:t/>
            </a:r>
            <a:br>
              <a:rPr lang="en-IN" sz="4950" dirty="0"/>
            </a:br>
            <a:r>
              <a:rPr lang="en-US" sz="3300" b="1" dirty="0"/>
              <a:t>			</a:t>
            </a:r>
            <a:endParaRPr lang="en-IN" sz="3300" dirty="0"/>
          </a:p>
        </p:txBody>
      </p:sp>
      <p:pic>
        <p:nvPicPr>
          <p:cNvPr id="11"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t="20666"/>
          <a:stretch/>
        </p:blipFill>
        <p:spPr>
          <a:xfrm>
            <a:off x="316902" y="2660073"/>
            <a:ext cx="5348141" cy="2221896"/>
          </a:xfrm>
          <a:prstGeom prst="rect">
            <a:avLst/>
          </a:prstGeom>
        </p:spPr>
      </p:pic>
      <p:sp>
        <p:nvSpPr>
          <p:cNvPr id="3" name="Rectangle 2"/>
          <p:cNvSpPr/>
          <p:nvPr/>
        </p:nvSpPr>
        <p:spPr>
          <a:xfrm>
            <a:off x="317873" y="333060"/>
            <a:ext cx="6150633" cy="584775"/>
          </a:xfrm>
          <a:prstGeom prst="rect">
            <a:avLst/>
          </a:prstGeom>
        </p:spPr>
        <p:txBody>
          <a:bodyPr wrap="square">
            <a:spAutoFit/>
          </a:bodyPr>
          <a:lstStyle/>
          <a:p>
            <a:r>
              <a:rPr lang="en-IN" sz="3200" b="1" dirty="0" smtClean="0">
                <a:solidFill>
                  <a:srgbClr val="C00000"/>
                </a:solidFill>
              </a:rPr>
              <a:t>RESULTS &amp; OBSERVATIONS</a:t>
            </a:r>
            <a:r>
              <a:rPr lang="en-US" sz="3200" b="1" dirty="0">
                <a:solidFill>
                  <a:srgbClr val="C00000"/>
                </a:solidFill>
              </a:rPr>
              <a:t>	</a:t>
            </a:r>
            <a:endParaRPr lang="en-IN" sz="3200" dirty="0">
              <a:solidFill>
                <a:srgbClr val="C00000"/>
              </a:solidFill>
            </a:endParaRPr>
          </a:p>
        </p:txBody>
      </p:sp>
      <p:sp>
        <p:nvSpPr>
          <p:cNvPr id="12" name="Title 1"/>
          <p:cNvSpPr txBox="1">
            <a:spLocks/>
          </p:cNvSpPr>
          <p:nvPr/>
        </p:nvSpPr>
        <p:spPr>
          <a:xfrm>
            <a:off x="353682" y="4957630"/>
            <a:ext cx="5311361" cy="649540"/>
          </a:xfrm>
          <a:prstGeom prst="rect">
            <a:avLst/>
          </a:prstGeom>
        </p:spPr>
        <p:txBody>
          <a:bodyPr vert="horz" lIns="68580" tIns="34290" rIns="68580" bIns="3429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7200" b="1" dirty="0" smtClean="0"/>
              <a:t>Effect of BGR -34 and placebo on Post Prandial Blood Glucose (PPBS) mg /dl at baseline and after completion of the study</a:t>
            </a:r>
            <a:r>
              <a:rPr lang="en-IN" sz="4950" dirty="0"/>
              <a:t/>
            </a:r>
            <a:br>
              <a:rPr lang="en-IN" sz="4950" dirty="0"/>
            </a:br>
            <a:r>
              <a:rPr lang="en-US" sz="3300" b="1" dirty="0"/>
              <a:t>			</a:t>
            </a:r>
            <a:endParaRPr lang="en-IN" sz="3300" dirty="0"/>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91185" y="1834474"/>
            <a:ext cx="3003194" cy="3436406"/>
          </a:xfrm>
          <a:prstGeom prst="rect">
            <a:avLst/>
          </a:prstGeom>
        </p:spPr>
      </p:pic>
    </p:spTree>
    <p:extLst>
      <p:ext uri="{BB962C8B-B14F-4D97-AF65-F5344CB8AC3E}">
        <p14:creationId xmlns:p14="http://schemas.microsoft.com/office/powerpoint/2010/main" val="42796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353682" y="1576179"/>
            <a:ext cx="5106838" cy="927047"/>
          </a:xfrm>
          <a:prstGeom prst="rect">
            <a:avLst/>
          </a:prstGeom>
        </p:spPr>
        <p:txBody>
          <a:bodyPr vert="horz" lIns="68580" tIns="34290" rIns="68580" bIns="3429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i="1" dirty="0" smtClean="0">
                <a:solidFill>
                  <a:srgbClr val="C00000"/>
                </a:solidFill>
              </a:rPr>
              <a:t>Effect </a:t>
            </a:r>
            <a:r>
              <a:rPr lang="en-US" sz="3300" b="1" i="1" dirty="0">
                <a:solidFill>
                  <a:srgbClr val="C00000"/>
                </a:solidFill>
              </a:rPr>
              <a:t>On HbA1c</a:t>
            </a:r>
            <a:r>
              <a:rPr lang="en-IN" sz="4950" dirty="0"/>
              <a:t/>
            </a:r>
            <a:br>
              <a:rPr lang="en-IN" sz="4950" dirty="0"/>
            </a:br>
            <a:r>
              <a:rPr lang="en-US" sz="3300" b="1" dirty="0"/>
              <a:t>			</a:t>
            </a:r>
            <a:endParaRPr lang="en-IN" sz="3300" dirty="0"/>
          </a:p>
        </p:txBody>
      </p:sp>
      <p:sp>
        <p:nvSpPr>
          <p:cNvPr id="3" name="Rectangle 2"/>
          <p:cNvSpPr/>
          <p:nvPr/>
        </p:nvSpPr>
        <p:spPr>
          <a:xfrm>
            <a:off x="331728" y="333062"/>
            <a:ext cx="6150633" cy="553998"/>
          </a:xfrm>
          <a:prstGeom prst="rect">
            <a:avLst/>
          </a:prstGeom>
        </p:spPr>
        <p:txBody>
          <a:bodyPr wrap="square">
            <a:spAutoFit/>
          </a:bodyPr>
          <a:lstStyle/>
          <a:p>
            <a:r>
              <a:rPr lang="en-IN" sz="3000" b="1" dirty="0" smtClean="0">
                <a:solidFill>
                  <a:srgbClr val="C00000"/>
                </a:solidFill>
              </a:rPr>
              <a:t>RESULTS &amp; OBSERVATIONS</a:t>
            </a:r>
            <a:r>
              <a:rPr lang="en-US" sz="3000" b="1" dirty="0">
                <a:solidFill>
                  <a:srgbClr val="C00000"/>
                </a:solidFill>
              </a:rPr>
              <a:t>	</a:t>
            </a:r>
            <a:endParaRPr lang="en-IN" sz="3000" dirty="0">
              <a:solidFill>
                <a:srgbClr val="C00000"/>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b="70224"/>
          <a:stretch/>
        </p:blipFill>
        <p:spPr>
          <a:xfrm>
            <a:off x="674021" y="2544791"/>
            <a:ext cx="4786499" cy="707367"/>
          </a:xfrm>
          <a:prstGeom prst="rect">
            <a:avLst/>
          </a:prstGeom>
        </p:spPr>
      </p:pic>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t="28271"/>
          <a:stretch/>
        </p:blipFill>
        <p:spPr>
          <a:xfrm>
            <a:off x="-150383" y="3252158"/>
            <a:ext cx="6178902" cy="2199736"/>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08222" y="2358042"/>
            <a:ext cx="3149513" cy="3726017"/>
          </a:xfrm>
          <a:prstGeom prst="rect">
            <a:avLst/>
          </a:prstGeom>
        </p:spPr>
      </p:pic>
    </p:spTree>
    <p:extLst>
      <p:ext uri="{BB962C8B-B14F-4D97-AF65-F5344CB8AC3E}">
        <p14:creationId xmlns:p14="http://schemas.microsoft.com/office/powerpoint/2010/main" val="165560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1738" y="1063823"/>
            <a:ext cx="8437418" cy="5949394"/>
          </a:xfrm>
        </p:spPr>
        <p:txBody>
          <a:bodyPr>
            <a:normAutofit/>
          </a:bodyPr>
          <a:lstStyle/>
          <a:p>
            <a:pPr marL="0" indent="0">
              <a:buNone/>
            </a:pPr>
            <a:r>
              <a:rPr lang="en-US" sz="1500" dirty="0" smtClean="0"/>
              <a:t>The </a:t>
            </a:r>
            <a:r>
              <a:rPr lang="en-US" sz="1500" dirty="0"/>
              <a:t>difference in Age, body weight &amp; number of patients in the drug and placebo group was not found to be significant. Both the groups showed reduction in blood sugar parameters. However, in BGR-34 treated group reduction in blood sugar parameters was significantly higher. </a:t>
            </a:r>
            <a:endParaRPr lang="en-IN" sz="1500" dirty="0"/>
          </a:p>
          <a:p>
            <a:pPr marL="0" indent="0">
              <a:buNone/>
            </a:pPr>
            <a:r>
              <a:rPr lang="en-US" sz="1500" dirty="0"/>
              <a:t> </a:t>
            </a:r>
            <a:r>
              <a:rPr lang="en-US" sz="1500" b="1" dirty="0"/>
              <a:t>Fasting Blood Glucose (FBG)</a:t>
            </a:r>
            <a:endParaRPr lang="en-IN" sz="1500" dirty="0"/>
          </a:p>
          <a:p>
            <a:pPr marL="0" indent="0">
              <a:buNone/>
            </a:pPr>
            <a:r>
              <a:rPr lang="en-US" sz="1500" dirty="0"/>
              <a:t>The percent reduction in the BGR-34 treated group was significant (p&lt;0.001) as compared to the placebo group.</a:t>
            </a:r>
            <a:endParaRPr lang="en-IN" sz="1500" dirty="0"/>
          </a:p>
          <a:p>
            <a:pPr marL="0" indent="0">
              <a:buNone/>
            </a:pPr>
            <a:r>
              <a:rPr lang="en-US" sz="1500" b="1" dirty="0"/>
              <a:t>Post Prandial Blood Glucose (PPBG)</a:t>
            </a:r>
            <a:br>
              <a:rPr lang="en-US" sz="1500" b="1" dirty="0"/>
            </a:br>
            <a:r>
              <a:rPr lang="en-US" sz="1500" dirty="0"/>
              <a:t>The percentage reduction in the BGR-34 treated group was significant (p&lt;0.001) as compared to the placebo group.</a:t>
            </a:r>
            <a:endParaRPr lang="en-IN" sz="1500" dirty="0"/>
          </a:p>
          <a:p>
            <a:pPr marL="0" indent="0">
              <a:buNone/>
            </a:pPr>
            <a:r>
              <a:rPr lang="en-US" sz="1500" b="1" dirty="0"/>
              <a:t>Glycosylated </a:t>
            </a:r>
            <a:r>
              <a:rPr lang="en-US" sz="1500" b="1" dirty="0" err="1"/>
              <a:t>haemoglobin</a:t>
            </a:r>
            <a:endParaRPr lang="en-IN" sz="1500" dirty="0"/>
          </a:p>
          <a:p>
            <a:pPr marL="0" indent="0">
              <a:buNone/>
            </a:pPr>
            <a:r>
              <a:rPr lang="en-IN" sz="1500" dirty="0"/>
              <a:t> </a:t>
            </a:r>
            <a:r>
              <a:rPr lang="en-US" sz="1500" dirty="0"/>
              <a:t>The percentage reduction in the BGR-34 treated group was significant (p&lt;0.001) as compared to the placebo group.</a:t>
            </a:r>
            <a:endParaRPr lang="en-IN" sz="1500" dirty="0"/>
          </a:p>
          <a:p>
            <a:pPr marL="0" indent="0">
              <a:buNone/>
            </a:pPr>
            <a:r>
              <a:rPr lang="en-US" sz="1500" dirty="0"/>
              <a:t> </a:t>
            </a:r>
            <a:r>
              <a:rPr lang="en-US" sz="1500" b="1" dirty="0"/>
              <a:t>Untoward effects </a:t>
            </a:r>
            <a:endParaRPr lang="en-IN" sz="1500" dirty="0"/>
          </a:p>
          <a:p>
            <a:pPr marL="0" indent="0">
              <a:buNone/>
            </a:pPr>
            <a:r>
              <a:rPr lang="en-US" sz="1500" dirty="0"/>
              <a:t> No untoward effects were observed in any of the patients on BGR-34. Rather patients reported improvement in quality of life along with relief in symptoms like polyuria, polyphagia, polydipsia, general fatigue, pain in calf muscles, burning sensation of soles and palms, dryness of mouth etc. Improvement in appetite and digestion with no gastric discomforts were also reported in BGR-34 group. </a:t>
            </a:r>
            <a:endParaRPr lang="en-IN" sz="1500" dirty="0"/>
          </a:p>
        </p:txBody>
      </p:sp>
      <p:sp>
        <p:nvSpPr>
          <p:cNvPr id="2" name="Rectangle 1"/>
          <p:cNvSpPr/>
          <p:nvPr/>
        </p:nvSpPr>
        <p:spPr>
          <a:xfrm>
            <a:off x="311738" y="362588"/>
            <a:ext cx="4418967" cy="553998"/>
          </a:xfrm>
          <a:prstGeom prst="rect">
            <a:avLst/>
          </a:prstGeom>
        </p:spPr>
        <p:txBody>
          <a:bodyPr wrap="none">
            <a:spAutoFit/>
          </a:bodyPr>
          <a:lstStyle/>
          <a:p>
            <a:r>
              <a:rPr lang="en-US" sz="3000" b="1" dirty="0" smtClean="0">
                <a:solidFill>
                  <a:srgbClr val="C00000"/>
                </a:solidFill>
              </a:rPr>
              <a:t>OBSERVATIONS &amp; RESULTS</a:t>
            </a:r>
            <a:endParaRPr lang="en-IN" sz="3000" dirty="0">
              <a:solidFill>
                <a:srgbClr val="C00000"/>
              </a:solidFill>
            </a:endParaRPr>
          </a:p>
        </p:txBody>
      </p:sp>
    </p:spTree>
    <p:extLst>
      <p:ext uri="{BB962C8B-B14F-4D97-AF65-F5344CB8AC3E}">
        <p14:creationId xmlns:p14="http://schemas.microsoft.com/office/powerpoint/2010/main" val="38064429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71" y="474966"/>
            <a:ext cx="2809036" cy="1090598"/>
          </a:xfrm>
        </p:spPr>
        <p:txBody>
          <a:bodyPr>
            <a:noAutofit/>
          </a:bodyPr>
          <a:lstStyle/>
          <a:p>
            <a:pPr algn="ctr"/>
            <a:r>
              <a:rPr lang="en-US" sz="3000" b="1" dirty="0" smtClean="0"/>
              <a:t>CONCLUSION</a:t>
            </a:r>
            <a:r>
              <a:rPr lang="en-IN" sz="3000" dirty="0" smtClean="0"/>
              <a:t/>
            </a:r>
            <a:br>
              <a:rPr lang="en-IN" sz="3000" dirty="0" smtClean="0"/>
            </a:br>
            <a:r>
              <a:rPr lang="en-US" sz="3000" b="1" dirty="0" smtClean="0"/>
              <a:t>			</a:t>
            </a:r>
            <a:endParaRPr lang="en-IN" sz="3000" dirty="0"/>
          </a:p>
        </p:txBody>
      </p:sp>
      <p:sp>
        <p:nvSpPr>
          <p:cNvPr id="3" name="Content Placeholder 2"/>
          <p:cNvSpPr>
            <a:spLocks noGrp="1"/>
          </p:cNvSpPr>
          <p:nvPr>
            <p:ph idx="1"/>
          </p:nvPr>
        </p:nvSpPr>
        <p:spPr>
          <a:xfrm>
            <a:off x="260161" y="1108364"/>
            <a:ext cx="7886700" cy="1930213"/>
          </a:xfrm>
        </p:spPr>
        <p:txBody>
          <a:bodyPr>
            <a:noAutofit/>
          </a:bodyPr>
          <a:lstStyle/>
          <a:p>
            <a:pPr algn="just"/>
            <a:r>
              <a:rPr lang="en-IN" sz="2400" dirty="0" smtClean="0"/>
              <a:t>BGR-34 </a:t>
            </a:r>
            <a:r>
              <a:rPr lang="en-IN" sz="2400" dirty="0"/>
              <a:t>showed very promising results with respect to </a:t>
            </a:r>
            <a:r>
              <a:rPr lang="en-IN" sz="2400" dirty="0" err="1"/>
              <a:t>glycemic</a:t>
            </a:r>
            <a:r>
              <a:rPr lang="en-IN" sz="2400" dirty="0"/>
              <a:t> parameters in patients with </a:t>
            </a:r>
            <a:r>
              <a:rPr lang="en-IN" sz="2400" dirty="0" smtClean="0"/>
              <a:t>type 2 </a:t>
            </a:r>
            <a:r>
              <a:rPr lang="en-IN" sz="2400" dirty="0"/>
              <a:t>diabetes mellitus. There was a significant improvement in the feeling of wellbeing due to </a:t>
            </a:r>
            <a:r>
              <a:rPr lang="en-IN" sz="2400" dirty="0" smtClean="0"/>
              <a:t>better control </a:t>
            </a:r>
            <a:r>
              <a:rPr lang="en-IN" sz="2400" dirty="0"/>
              <a:t>of </a:t>
            </a:r>
            <a:r>
              <a:rPr lang="en-IN" sz="2400" dirty="0" err="1"/>
              <a:t>hyperglycemia</a:t>
            </a:r>
            <a:r>
              <a:rPr lang="en-IN" sz="2400" dirty="0"/>
              <a:t>. The various mechanism through which the drug showed these </a:t>
            </a:r>
            <a:r>
              <a:rPr lang="en-IN" sz="2400" dirty="0" smtClean="0"/>
              <a:t>results may </a:t>
            </a:r>
            <a:r>
              <a:rPr lang="en-IN" sz="2400" dirty="0"/>
              <a:t>be attributed </a:t>
            </a:r>
            <a:r>
              <a:rPr lang="en-IN" sz="2400" dirty="0" smtClean="0"/>
              <a:t>to:</a:t>
            </a:r>
          </a:p>
          <a:p>
            <a:pPr marL="0" indent="0" algn="just">
              <a:buNone/>
            </a:pPr>
            <a:r>
              <a:rPr lang="en-IN" sz="2400" dirty="0" err="1" smtClean="0"/>
              <a:t>i</a:t>
            </a:r>
            <a:r>
              <a:rPr lang="en-IN" sz="2400" dirty="0"/>
              <a:t>) delays in absorption of glucose from GIT, </a:t>
            </a:r>
            <a:endParaRPr lang="en-IN" sz="2400" dirty="0" smtClean="0"/>
          </a:p>
          <a:p>
            <a:pPr marL="0" indent="0" algn="just">
              <a:buNone/>
            </a:pPr>
            <a:r>
              <a:rPr lang="en-IN" sz="2400" dirty="0" smtClean="0"/>
              <a:t>ii) inhibition </a:t>
            </a:r>
            <a:r>
              <a:rPr lang="en-IN" sz="2400" dirty="0"/>
              <a:t>of </a:t>
            </a:r>
            <a:r>
              <a:rPr lang="en-IN" sz="2400" dirty="0" smtClean="0"/>
              <a:t>Advanced glycation </a:t>
            </a:r>
            <a:r>
              <a:rPr lang="en-IN" sz="2400" dirty="0"/>
              <a:t>end products (AGEs) accumulation </a:t>
            </a:r>
            <a:r>
              <a:rPr lang="en-IN" sz="2400" dirty="0" smtClean="0"/>
              <a:t>and</a:t>
            </a:r>
          </a:p>
          <a:p>
            <a:pPr marL="0" indent="0" algn="just">
              <a:buNone/>
            </a:pPr>
            <a:r>
              <a:rPr lang="en-IN" sz="2400" dirty="0" smtClean="0"/>
              <a:t>iii</a:t>
            </a:r>
            <a:r>
              <a:rPr lang="en-IN" sz="2400" dirty="0"/>
              <a:t>) enhancing insulin release and conversion </a:t>
            </a:r>
            <a:r>
              <a:rPr lang="en-IN" sz="2400" dirty="0" smtClean="0"/>
              <a:t>of pro-insulin </a:t>
            </a:r>
            <a:r>
              <a:rPr lang="en-IN" sz="2400" dirty="0"/>
              <a:t>to insulin. It is further suggested that BGR-34 should be further extensively used as </a:t>
            </a:r>
            <a:r>
              <a:rPr lang="en-IN" sz="2400" dirty="0" smtClean="0"/>
              <a:t>a mono </a:t>
            </a:r>
            <a:r>
              <a:rPr lang="en-IN" sz="2400" dirty="0"/>
              <a:t>therapy/adjunctive therapy for the regulation/ management / control of blood glucose level.</a:t>
            </a:r>
            <a:br>
              <a:rPr lang="en-IN" sz="2400" dirty="0"/>
            </a:br>
            <a:endParaRPr lang="en-IN" sz="2400" dirty="0"/>
          </a:p>
          <a:p>
            <a:endParaRPr lang="en-IN" sz="2400" dirty="0"/>
          </a:p>
          <a:p>
            <a:pPr marL="0" indent="0">
              <a:buNone/>
            </a:pPr>
            <a:endParaRPr lang="en-IN" sz="2400" dirty="0"/>
          </a:p>
        </p:txBody>
      </p:sp>
    </p:spTree>
    <p:extLst>
      <p:ext uri="{BB962C8B-B14F-4D97-AF65-F5344CB8AC3E}">
        <p14:creationId xmlns:p14="http://schemas.microsoft.com/office/powerpoint/2010/main" val="84356786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55340" y="428193"/>
            <a:ext cx="5915025" cy="361950"/>
          </a:xfrm>
        </p:spPr>
        <p:txBody>
          <a:bodyPr>
            <a:noAutofit/>
          </a:bodyPr>
          <a:lstStyle/>
          <a:p>
            <a:pPr algn="ctr"/>
            <a:r>
              <a:rPr lang="en-IN" altLang="en-US" sz="3000" dirty="0" smtClean="0">
                <a:cs typeface="Aharoni" pitchFamily="2" charset="-79"/>
              </a:rPr>
              <a:t>CONCLUSION ABOUT BGR-34   </a:t>
            </a:r>
            <a:endParaRPr lang="en-IN" altLang="en-US" sz="3000" dirty="0">
              <a:cs typeface="Aharoni" pitchFamily="2" charset="-79"/>
            </a:endParaRPr>
          </a:p>
        </p:txBody>
      </p:sp>
      <p:sp>
        <p:nvSpPr>
          <p:cNvPr id="11267" name="Content Placeholder 2"/>
          <p:cNvSpPr>
            <a:spLocks noGrp="1"/>
          </p:cNvSpPr>
          <p:nvPr>
            <p:ph idx="1"/>
          </p:nvPr>
        </p:nvSpPr>
        <p:spPr>
          <a:xfrm>
            <a:off x="365090" y="1454292"/>
            <a:ext cx="6003131" cy="3868341"/>
          </a:xfrm>
        </p:spPr>
        <p:txBody>
          <a:bodyPr>
            <a:normAutofit/>
          </a:bodyPr>
          <a:lstStyle/>
          <a:p>
            <a:r>
              <a:rPr lang="en-IN" altLang="en-US" sz="2400" b="1" i="1" dirty="0"/>
              <a:t>A breakthrough </a:t>
            </a:r>
            <a:r>
              <a:rPr lang="en-IN" altLang="en-US" sz="2400" b="1" i="1" dirty="0" err="1"/>
              <a:t>phyto</a:t>
            </a:r>
            <a:r>
              <a:rPr lang="en-IN" altLang="en-US" sz="2400" b="1" i="1" dirty="0"/>
              <a:t>-research of the decade</a:t>
            </a:r>
          </a:p>
          <a:p>
            <a:pPr>
              <a:spcAft>
                <a:spcPts val="900"/>
              </a:spcAft>
            </a:pPr>
            <a:r>
              <a:rPr lang="en-IN" altLang="en-US" sz="2400" b="1" i="1" dirty="0"/>
              <a:t>Enriched with scientifically validated natural botanical extracts extracted from highest quality herbs to maintain normal blood glucose metabolism.</a:t>
            </a:r>
          </a:p>
          <a:p>
            <a:pPr>
              <a:buFont typeface="Wingdings" pitchFamily="2" charset="2"/>
              <a:buChar char="ü"/>
            </a:pPr>
            <a:r>
              <a:rPr lang="en-IN" altLang="en-US" sz="2400" b="1" i="1" dirty="0">
                <a:solidFill>
                  <a:srgbClr val="002060"/>
                </a:solidFill>
              </a:rPr>
              <a:t> Scientifically Proven</a:t>
            </a:r>
          </a:p>
          <a:p>
            <a:pPr>
              <a:buFont typeface="Wingdings" pitchFamily="2" charset="2"/>
              <a:buChar char="ü"/>
            </a:pPr>
            <a:r>
              <a:rPr lang="en-IN" altLang="en-US" sz="2400" b="1" i="1" dirty="0">
                <a:solidFill>
                  <a:srgbClr val="002060"/>
                </a:solidFill>
              </a:rPr>
              <a:t>Clinically Tested</a:t>
            </a:r>
          </a:p>
          <a:p>
            <a:pPr>
              <a:spcAft>
                <a:spcPts val="900"/>
              </a:spcAft>
              <a:buFont typeface="Wingdings" pitchFamily="2" charset="2"/>
              <a:buChar char="ü"/>
            </a:pPr>
            <a:r>
              <a:rPr lang="en-IN" altLang="en-US" sz="2400" b="1" i="1" dirty="0">
                <a:solidFill>
                  <a:srgbClr val="002060"/>
                </a:solidFill>
              </a:rPr>
              <a:t>Toxicologically Tested</a:t>
            </a:r>
          </a:p>
          <a:p>
            <a:pPr marL="0" indent="0">
              <a:buNone/>
            </a:pPr>
            <a:endParaRPr lang="en-IN" altLang="en-US" sz="2400" i="1" dirty="0"/>
          </a:p>
        </p:txBody>
      </p:sp>
    </p:spTree>
    <p:extLst>
      <p:ext uri="{BB962C8B-B14F-4D97-AF65-F5344CB8AC3E}">
        <p14:creationId xmlns:p14="http://schemas.microsoft.com/office/powerpoint/2010/main" val="287254488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54587"/>
            <a:ext cx="8273143" cy="3137676"/>
          </a:xfrm>
        </p:spPr>
        <p:txBody>
          <a:bodyPr>
            <a:noAutofit/>
          </a:bodyPr>
          <a:lstStyle/>
          <a:p>
            <a:pPr marL="0" indent="0" algn="ctr">
              <a:buNone/>
            </a:pPr>
            <a:endParaRPr lang="en-US" dirty="0">
              <a:latin typeface="Cambria" panose="02040503050406030204" pitchFamily="18" charset="0"/>
              <a:cs typeface="Times New Roman" panose="02020603050405020304" pitchFamily="18" charset="0"/>
            </a:endParaRPr>
          </a:p>
          <a:p>
            <a:pPr marL="0" indent="0" algn="ctr">
              <a:buNone/>
            </a:pPr>
            <a:r>
              <a:rPr lang="en-US" dirty="0">
                <a:latin typeface="Cambria" panose="02040503050406030204" pitchFamily="18" charset="0"/>
                <a:cs typeface="Times New Roman" panose="02020603050405020304" pitchFamily="18" charset="0"/>
              </a:rPr>
              <a:t>PHYSICAL AND CHEMICAL </a:t>
            </a:r>
          </a:p>
          <a:p>
            <a:pPr marL="0" indent="0" algn="ctr">
              <a:buNone/>
            </a:pPr>
            <a:r>
              <a:rPr lang="en-US" dirty="0">
                <a:latin typeface="Cambria" panose="02040503050406030204" pitchFamily="18" charset="0"/>
                <a:cs typeface="Times New Roman" panose="02020603050405020304" pitchFamily="18" charset="0"/>
              </a:rPr>
              <a:t>CHARACTERIZATION</a:t>
            </a:r>
          </a:p>
          <a:p>
            <a:pPr marL="0" indent="0" algn="ctr">
              <a:buNone/>
            </a:pPr>
            <a:r>
              <a:rPr lang="en-US" sz="8800" dirty="0" smtClean="0">
                <a:latin typeface="Cambria" panose="02040503050406030204" pitchFamily="18" charset="0"/>
                <a:cs typeface="Times New Roman" panose="02020603050405020304" pitchFamily="18" charset="0"/>
              </a:rPr>
              <a:t>BGR </a:t>
            </a:r>
            <a:r>
              <a:rPr lang="en-US" sz="8800" dirty="0">
                <a:latin typeface="Cambria" panose="02040503050406030204" pitchFamily="18" charset="0"/>
                <a:cs typeface="Times New Roman" panose="02020603050405020304" pitchFamily="18" charset="0"/>
              </a:rPr>
              <a:t>34</a:t>
            </a:r>
          </a:p>
          <a:p>
            <a:pPr marL="0" indent="0" algn="ctr">
              <a:buNone/>
            </a:pPr>
            <a:r>
              <a:rPr lang="en-US" dirty="0">
                <a:latin typeface="Cambria" panose="02040503050406030204" pitchFamily="18" charset="0"/>
                <a:cs typeface="Times New Roman" panose="02020603050405020304" pitchFamily="18" charset="0"/>
              </a:rPr>
              <a:t>FOLLOWING A.P.I AND INTERNATIONAL </a:t>
            </a:r>
          </a:p>
          <a:p>
            <a:pPr marL="0" indent="0" algn="ctr">
              <a:buNone/>
            </a:pPr>
            <a:r>
              <a:rPr lang="en-US" dirty="0">
                <a:latin typeface="Cambria" panose="02040503050406030204" pitchFamily="18" charset="0"/>
                <a:cs typeface="Times New Roman" panose="02020603050405020304" pitchFamily="18" charset="0"/>
              </a:rPr>
              <a:t>STANDARD GUIDLINE (E.U)</a:t>
            </a:r>
          </a:p>
        </p:txBody>
      </p:sp>
      <p:sp>
        <p:nvSpPr>
          <p:cNvPr id="2" name="Rectangle 1"/>
          <p:cNvSpPr/>
          <p:nvPr/>
        </p:nvSpPr>
        <p:spPr>
          <a:xfrm>
            <a:off x="6207457" y="5476421"/>
            <a:ext cx="2122762" cy="300082"/>
          </a:xfrm>
          <a:prstGeom prst="rect">
            <a:avLst/>
          </a:prstGeom>
        </p:spPr>
        <p:txBody>
          <a:bodyPr wrap="none">
            <a:spAutoFit/>
          </a:bodyPr>
          <a:lstStyle/>
          <a:p>
            <a:pPr algn="ctr"/>
            <a:r>
              <a:rPr lang="en-US" sz="1350" b="1" i="1" dirty="0">
                <a:latin typeface="Cambria" panose="02040503050406030204" pitchFamily="18" charset="0"/>
                <a:cs typeface="Times New Roman" panose="02020603050405020304" pitchFamily="18" charset="0"/>
              </a:rPr>
              <a:t>AIMIL PHARMACEUTICAL</a:t>
            </a:r>
            <a:endParaRPr lang="en-IN" sz="1350" b="1" i="1" dirty="0">
              <a:latin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61315196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4936" y="1216014"/>
            <a:ext cx="4753776" cy="4957627"/>
          </a:xfrm>
          <a:prstGeom prst="rect">
            <a:avLst/>
          </a:prstGeom>
        </p:spPr>
      </p:pic>
      <p:sp>
        <p:nvSpPr>
          <p:cNvPr id="3" name="Title 1"/>
          <p:cNvSpPr txBox="1">
            <a:spLocks/>
          </p:cNvSpPr>
          <p:nvPr/>
        </p:nvSpPr>
        <p:spPr>
          <a:xfrm>
            <a:off x="366156" y="417591"/>
            <a:ext cx="7123215" cy="453707"/>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Cambria" panose="02040503050406030204" pitchFamily="18" charset="0"/>
                <a:ea typeface="+mj-ea"/>
                <a:cs typeface="+mj-cs"/>
              </a:defRPr>
            </a:lvl1pPr>
          </a:lstStyle>
          <a:p>
            <a:r>
              <a:rPr lang="en-IN" sz="3000" dirty="0">
                <a:solidFill>
                  <a:srgbClr val="C00000"/>
                </a:solidFill>
              </a:rPr>
              <a:t>IN-HOUSE PARAMETERS : BGR 34- COA</a:t>
            </a:r>
          </a:p>
        </p:txBody>
      </p:sp>
      <p:pic>
        <p:nvPicPr>
          <p:cNvPr id="4" name="Picture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23596" y="2339920"/>
            <a:ext cx="1990725" cy="194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852083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273588" y="3068734"/>
            <a:ext cx="1881005" cy="196208"/>
          </a:xfrm>
          <a:prstGeom prst="rect">
            <a:avLst/>
          </a:prstGeom>
          <a:noFill/>
        </p:spPr>
        <p:txBody>
          <a:bodyPr wrap="square" rtlCol="0">
            <a:spAutoFit/>
          </a:bodyPr>
          <a:lstStyle/>
          <a:p>
            <a:r>
              <a:rPr lang="en-US" sz="675" b="1" dirty="0">
                <a:ln w="0"/>
                <a:solidFill>
                  <a:schemeClr val="accent2"/>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BGR 34 WITH INGRIDIENTS  </a:t>
            </a:r>
            <a:endParaRPr lang="en-IN" sz="675" b="1" dirty="0">
              <a:ln w="0"/>
              <a:solidFill>
                <a:schemeClr val="accent2"/>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11" name="Rectangle 10"/>
          <p:cNvSpPr/>
          <p:nvPr/>
        </p:nvSpPr>
        <p:spPr>
          <a:xfrm>
            <a:off x="2263629" y="5466998"/>
            <a:ext cx="4993706" cy="334707"/>
          </a:xfrm>
          <a:prstGeom prst="rect">
            <a:avLst/>
          </a:prstGeom>
        </p:spPr>
        <p:txBody>
          <a:bodyPr wrap="square">
            <a:spAutoFit/>
          </a:bodyPr>
          <a:lstStyle/>
          <a:p>
            <a:pPr lvl="0"/>
            <a:r>
              <a:rPr lang="en-US" sz="1575" b="1" dirty="0"/>
              <a:t>PHYTO-CHEMICAL PROPERTIES OF DRUG: BGR 34</a:t>
            </a:r>
          </a:p>
        </p:txBody>
      </p:sp>
      <p:sp>
        <p:nvSpPr>
          <p:cNvPr id="12" name="Title 1"/>
          <p:cNvSpPr txBox="1">
            <a:spLocks/>
          </p:cNvSpPr>
          <p:nvPr/>
        </p:nvSpPr>
        <p:spPr>
          <a:xfrm>
            <a:off x="2147342" y="1040586"/>
            <a:ext cx="4129533" cy="453707"/>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Cambria" panose="02040503050406030204" pitchFamily="18" charset="0"/>
                <a:ea typeface="+mj-ea"/>
                <a:cs typeface="+mj-cs"/>
              </a:defRPr>
            </a:lvl1pPr>
          </a:lstStyle>
          <a:p>
            <a:r>
              <a:rPr lang="en-US" sz="1950" dirty="0"/>
              <a:t>HPTLC finger printing</a:t>
            </a:r>
          </a:p>
        </p:txBody>
      </p:sp>
      <p:pic>
        <p:nvPicPr>
          <p:cNvPr id="2" name="Picture 1"/>
          <p:cNvPicPr>
            <a:picLocks noChangeAspect="1"/>
          </p:cNvPicPr>
          <p:nvPr/>
        </p:nvPicPr>
        <p:blipFill rotWithShape="1">
          <a:blip r:embed="rId3"/>
          <a:srcRect l="37182" t="23584" r="35108" b="30942"/>
          <a:stretch/>
        </p:blipFill>
        <p:spPr>
          <a:xfrm>
            <a:off x="1323125" y="3821596"/>
            <a:ext cx="1459629" cy="1346765"/>
          </a:xfrm>
          <a:prstGeom prst="rect">
            <a:avLst/>
          </a:prstGeom>
        </p:spPr>
      </p:pic>
      <p:pic>
        <p:nvPicPr>
          <p:cNvPr id="7" name="Picture 6"/>
          <p:cNvPicPr>
            <a:picLocks noChangeAspect="1"/>
          </p:cNvPicPr>
          <p:nvPr/>
        </p:nvPicPr>
        <p:blipFill rotWithShape="1">
          <a:blip r:embed="rId4"/>
          <a:srcRect l="35979" t="23594" r="35609" b="38929"/>
          <a:stretch/>
        </p:blipFill>
        <p:spPr>
          <a:xfrm>
            <a:off x="4484744" y="3803448"/>
            <a:ext cx="1367960" cy="1239401"/>
          </a:xfrm>
          <a:prstGeom prst="rect">
            <a:avLst/>
          </a:prstGeom>
        </p:spPr>
      </p:pic>
      <p:pic>
        <p:nvPicPr>
          <p:cNvPr id="8" name="Picture 7"/>
          <p:cNvPicPr>
            <a:picLocks noChangeAspect="1"/>
          </p:cNvPicPr>
          <p:nvPr/>
        </p:nvPicPr>
        <p:blipFill rotWithShape="1">
          <a:blip r:embed="rId5"/>
          <a:srcRect l="40998" t="18750" r="33803" b="37054"/>
          <a:stretch/>
        </p:blipFill>
        <p:spPr>
          <a:xfrm>
            <a:off x="1323126" y="1553239"/>
            <a:ext cx="1420525" cy="1400717"/>
          </a:xfrm>
          <a:prstGeom prst="rect">
            <a:avLst/>
          </a:prstGeom>
        </p:spPr>
      </p:pic>
      <p:pic>
        <p:nvPicPr>
          <p:cNvPr id="9" name="Picture 8"/>
          <p:cNvPicPr>
            <a:picLocks noChangeAspect="1"/>
          </p:cNvPicPr>
          <p:nvPr/>
        </p:nvPicPr>
        <p:blipFill rotWithShape="1">
          <a:blip r:embed="rId6"/>
          <a:srcRect l="39491" t="24643" r="34004" b="30179"/>
          <a:stretch/>
        </p:blipFill>
        <p:spPr>
          <a:xfrm>
            <a:off x="4476326" y="1619426"/>
            <a:ext cx="1372209" cy="1315034"/>
          </a:xfrm>
          <a:prstGeom prst="rect">
            <a:avLst/>
          </a:prstGeom>
        </p:spPr>
      </p:pic>
      <p:sp>
        <p:nvSpPr>
          <p:cNvPr id="16" name="TextBox 15"/>
          <p:cNvSpPr txBox="1"/>
          <p:nvPr/>
        </p:nvSpPr>
        <p:spPr>
          <a:xfrm>
            <a:off x="4484743" y="3059594"/>
            <a:ext cx="1881005" cy="196208"/>
          </a:xfrm>
          <a:prstGeom prst="rect">
            <a:avLst/>
          </a:prstGeom>
          <a:noFill/>
        </p:spPr>
        <p:txBody>
          <a:bodyPr wrap="square" rtlCol="0">
            <a:spAutoFit/>
          </a:bodyPr>
          <a:lstStyle/>
          <a:p>
            <a:r>
              <a:rPr lang="en-US" sz="675" b="1" dirty="0">
                <a:ln w="0"/>
                <a:solidFill>
                  <a:schemeClr val="accent2"/>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BGR 34 WITH INGRIDIENTS  </a:t>
            </a:r>
            <a:endParaRPr lang="en-IN" sz="675" b="1" dirty="0">
              <a:ln w="0"/>
              <a:solidFill>
                <a:schemeClr val="accent2"/>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21" name="TextBox 20"/>
          <p:cNvSpPr txBox="1"/>
          <p:nvPr/>
        </p:nvSpPr>
        <p:spPr>
          <a:xfrm>
            <a:off x="4395870" y="5168361"/>
            <a:ext cx="1881005" cy="196208"/>
          </a:xfrm>
          <a:prstGeom prst="rect">
            <a:avLst/>
          </a:prstGeom>
          <a:noFill/>
        </p:spPr>
        <p:txBody>
          <a:bodyPr wrap="square" rtlCol="0">
            <a:spAutoFit/>
          </a:bodyPr>
          <a:lstStyle/>
          <a:p>
            <a:r>
              <a:rPr lang="en-US" sz="675" b="1" dirty="0">
                <a:ln w="0"/>
                <a:solidFill>
                  <a:schemeClr val="accent2"/>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DIFFERENT BATHCHES BGR 34</a:t>
            </a:r>
            <a:endParaRPr lang="en-IN" sz="675" b="1" dirty="0">
              <a:ln w="0"/>
              <a:solidFill>
                <a:schemeClr val="accent2"/>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22" name="TextBox 21"/>
          <p:cNvSpPr txBox="1"/>
          <p:nvPr/>
        </p:nvSpPr>
        <p:spPr>
          <a:xfrm>
            <a:off x="1323125" y="5298964"/>
            <a:ext cx="1881005" cy="196208"/>
          </a:xfrm>
          <a:prstGeom prst="rect">
            <a:avLst/>
          </a:prstGeom>
          <a:noFill/>
        </p:spPr>
        <p:txBody>
          <a:bodyPr wrap="square" rtlCol="0">
            <a:spAutoFit/>
          </a:bodyPr>
          <a:lstStyle/>
          <a:p>
            <a:r>
              <a:rPr lang="en-US" sz="675" b="1" dirty="0">
                <a:ln w="0"/>
                <a:solidFill>
                  <a:schemeClr val="accent2"/>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DIFFERENT BATHCHES BGR 34</a:t>
            </a:r>
            <a:endParaRPr lang="en-IN" sz="675" b="1" dirty="0">
              <a:ln w="0"/>
              <a:solidFill>
                <a:schemeClr val="accent2"/>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23" name="Title 1"/>
          <p:cNvSpPr txBox="1">
            <a:spLocks/>
          </p:cNvSpPr>
          <p:nvPr/>
        </p:nvSpPr>
        <p:spPr>
          <a:xfrm>
            <a:off x="355210" y="392681"/>
            <a:ext cx="5493325" cy="453707"/>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Cambria" panose="02040503050406030204" pitchFamily="18" charset="0"/>
                <a:ea typeface="+mj-ea"/>
                <a:cs typeface="+mj-cs"/>
              </a:defRPr>
            </a:lvl1pPr>
          </a:lstStyle>
          <a:p>
            <a:r>
              <a:rPr lang="en-US" sz="3000" dirty="0" smtClean="0">
                <a:solidFill>
                  <a:srgbClr val="C00000"/>
                </a:solidFill>
              </a:rPr>
              <a:t>HPTLC FINGER PRINTING</a:t>
            </a:r>
            <a:endParaRPr lang="en-US" sz="3000" dirty="0">
              <a:solidFill>
                <a:srgbClr val="C00000"/>
              </a:solidFill>
            </a:endParaRPr>
          </a:p>
        </p:txBody>
      </p:sp>
    </p:spTree>
    <p:extLst>
      <p:ext uri="{BB962C8B-B14F-4D97-AF65-F5344CB8AC3E}">
        <p14:creationId xmlns:p14="http://schemas.microsoft.com/office/powerpoint/2010/main" val="2122170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494786273"/>
              </p:ext>
            </p:extLst>
          </p:nvPr>
        </p:nvGraphicFramePr>
        <p:xfrm>
          <a:off x="753035" y="1545171"/>
          <a:ext cx="5308710" cy="1797029"/>
        </p:xfrm>
        <a:graphic>
          <a:graphicData uri="http://schemas.openxmlformats.org/drawingml/2006/table">
            <a:tbl>
              <a:tblPr firstRow="1" bandRow="1">
                <a:tableStyleId>{ED083AE6-46FA-4A59-8FB0-9F97EB10719F}</a:tableStyleId>
              </a:tblPr>
              <a:tblGrid>
                <a:gridCol w="1258710">
                  <a:extLst>
                    <a:ext uri="{9D8B030D-6E8A-4147-A177-3AD203B41FA5}">
                      <a16:colId xmlns:a16="http://schemas.microsoft.com/office/drawing/2014/main" val="20000"/>
                    </a:ext>
                  </a:extLst>
                </a:gridCol>
                <a:gridCol w="1140215">
                  <a:extLst>
                    <a:ext uri="{9D8B030D-6E8A-4147-A177-3AD203B41FA5}">
                      <a16:colId xmlns:a16="http://schemas.microsoft.com/office/drawing/2014/main" val="20001"/>
                    </a:ext>
                  </a:extLst>
                </a:gridCol>
                <a:gridCol w="1140215">
                  <a:extLst>
                    <a:ext uri="{9D8B030D-6E8A-4147-A177-3AD203B41FA5}">
                      <a16:colId xmlns:a16="http://schemas.microsoft.com/office/drawing/2014/main" val="20002"/>
                    </a:ext>
                  </a:extLst>
                </a:gridCol>
                <a:gridCol w="1769570">
                  <a:extLst>
                    <a:ext uri="{9D8B030D-6E8A-4147-A177-3AD203B41FA5}">
                      <a16:colId xmlns:a16="http://schemas.microsoft.com/office/drawing/2014/main" val="20003"/>
                    </a:ext>
                  </a:extLst>
                </a:gridCol>
              </a:tblGrid>
              <a:tr h="362561">
                <a:tc rowSpan="2">
                  <a:txBody>
                    <a:bodyPr/>
                    <a:lstStyle/>
                    <a:p>
                      <a:pPr algn="ctr"/>
                      <a:r>
                        <a:rPr lang="en-US" sz="1400" dirty="0" smtClean="0"/>
                        <a:t>STUDY</a:t>
                      </a:r>
                      <a:endParaRPr lang="en-IN" sz="1400" dirty="0"/>
                    </a:p>
                  </a:txBody>
                  <a:tcPr marL="51435" marR="51435" marT="25718" marB="25718" anchor="ctr"/>
                </a:tc>
                <a:tc gridSpan="2">
                  <a:txBody>
                    <a:bodyPr/>
                    <a:lstStyle/>
                    <a:p>
                      <a:pPr algn="ctr"/>
                      <a:r>
                        <a:rPr lang="en-US" sz="1400" dirty="0" smtClean="0"/>
                        <a:t>STORAGE CONDITION</a:t>
                      </a:r>
                      <a:endParaRPr lang="en-IN" sz="1400" dirty="0"/>
                    </a:p>
                  </a:txBody>
                  <a:tcPr marL="51435" marR="51435" marT="25718" marB="25718" anchor="ctr"/>
                </a:tc>
                <a:tc hMerge="1">
                  <a:txBody>
                    <a:bodyPr/>
                    <a:lstStyle/>
                    <a:p>
                      <a:endParaRPr lang="en-IN" dirty="0"/>
                    </a:p>
                  </a:txBody>
                  <a:tcPr/>
                </a:tc>
                <a:tc rowSpan="2">
                  <a:txBody>
                    <a:bodyPr/>
                    <a:lstStyle/>
                    <a:p>
                      <a:pPr algn="ctr"/>
                      <a:r>
                        <a:rPr lang="en-US" sz="1400" dirty="0" smtClean="0"/>
                        <a:t>MINIMUM TIME PERIOD (IN</a:t>
                      </a:r>
                      <a:r>
                        <a:rPr lang="en-US" sz="1400" baseline="0" dirty="0" smtClean="0"/>
                        <a:t> MONTHS)</a:t>
                      </a:r>
                      <a:endParaRPr lang="en-IN" sz="1400" dirty="0"/>
                    </a:p>
                  </a:txBody>
                  <a:tcPr marL="51435" marR="51435" marT="25718" marB="25718" anchor="ctr"/>
                </a:tc>
                <a:extLst>
                  <a:ext uri="{0D108BD9-81ED-4DB2-BD59-A6C34878D82A}">
                    <a16:rowId xmlns:a16="http://schemas.microsoft.com/office/drawing/2014/main" val="10000"/>
                  </a:ext>
                </a:extLst>
              </a:tr>
              <a:tr h="371475">
                <a:tc vMerge="1">
                  <a:txBody>
                    <a:bodyPr/>
                    <a:lstStyle/>
                    <a:p>
                      <a:endParaRPr lang="en-IN"/>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Temperature</a:t>
                      </a:r>
                      <a:endParaRPr lang="en-IN" sz="1400" dirty="0" smtClean="0"/>
                    </a:p>
                    <a:p>
                      <a:pPr algn="ctr"/>
                      <a:endParaRPr lang="en-IN" sz="1400" dirty="0"/>
                    </a:p>
                  </a:txBody>
                  <a:tcPr marL="51435" marR="51435"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humidity</a:t>
                      </a:r>
                      <a:endParaRPr lang="en-IN" sz="1400" dirty="0" smtClean="0"/>
                    </a:p>
                    <a:p>
                      <a:pPr algn="ctr"/>
                      <a:endParaRPr lang="en-IN" sz="1400" dirty="0"/>
                    </a:p>
                  </a:txBody>
                  <a:tcPr marL="51435" marR="51435" marT="25718" marB="25718" anchor="ctr"/>
                </a:tc>
                <a:tc vMerge="1">
                  <a:txBody>
                    <a:bodyPr/>
                    <a:lstStyle/>
                    <a:p>
                      <a:endParaRPr lang="en-IN"/>
                    </a:p>
                  </a:txBody>
                  <a:tcPr/>
                </a:tc>
                <a:extLst>
                  <a:ext uri="{0D108BD9-81ED-4DB2-BD59-A6C34878D82A}">
                    <a16:rowId xmlns:a16="http://schemas.microsoft.com/office/drawing/2014/main" val="10001"/>
                  </a:ext>
                </a:extLst>
              </a:tr>
              <a:tr h="420110">
                <a:tc>
                  <a:txBody>
                    <a:bodyPr/>
                    <a:lstStyle/>
                    <a:p>
                      <a:pPr algn="ctr"/>
                      <a:r>
                        <a:rPr lang="en-US" sz="1400" dirty="0" smtClean="0"/>
                        <a:t>Real time</a:t>
                      </a:r>
                      <a:endParaRPr lang="en-IN" sz="1400" dirty="0"/>
                    </a:p>
                  </a:txBody>
                  <a:tcPr marL="51435" marR="51435"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30</a:t>
                      </a:r>
                      <a:r>
                        <a:rPr lang="en-US" sz="1400" baseline="30000" dirty="0" smtClean="0"/>
                        <a:t>0</a:t>
                      </a:r>
                      <a:r>
                        <a:rPr lang="en-US" sz="1400" baseline="0" dirty="0" smtClean="0"/>
                        <a:t> ±2</a:t>
                      </a:r>
                      <a:endParaRPr lang="en-IN" sz="1400" baseline="0" dirty="0" smtClean="0"/>
                    </a:p>
                    <a:p>
                      <a:pPr algn="ctr"/>
                      <a:endParaRPr lang="en-IN" sz="1400" dirty="0"/>
                    </a:p>
                  </a:txBody>
                  <a:tcPr marL="51435" marR="51435"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65%</a:t>
                      </a:r>
                      <a:r>
                        <a:rPr lang="en-US" sz="1400" baseline="0" dirty="0" smtClean="0"/>
                        <a:t> ±5</a:t>
                      </a:r>
                      <a:r>
                        <a:rPr lang="en-US" sz="1400" dirty="0" smtClean="0"/>
                        <a:t>%</a:t>
                      </a:r>
                      <a:endParaRPr lang="en-IN" sz="1400" baseline="0" dirty="0" smtClean="0"/>
                    </a:p>
                    <a:p>
                      <a:pPr algn="ctr"/>
                      <a:endParaRPr lang="en-IN" sz="1400" dirty="0"/>
                    </a:p>
                  </a:txBody>
                  <a:tcPr marL="51435" marR="51435" marT="25718" marB="25718" anchor="ctr"/>
                </a:tc>
                <a:tc>
                  <a:txBody>
                    <a:bodyPr/>
                    <a:lstStyle/>
                    <a:p>
                      <a:pPr algn="ctr"/>
                      <a:r>
                        <a:rPr lang="en-US" sz="1400" dirty="0" smtClean="0"/>
                        <a:t>36</a:t>
                      </a:r>
                      <a:endParaRPr lang="en-IN" sz="1400" dirty="0"/>
                    </a:p>
                  </a:txBody>
                  <a:tcPr marL="51435" marR="51435" marT="25718" marB="25718" anchor="ctr"/>
                </a:tc>
                <a:extLst>
                  <a:ext uri="{0D108BD9-81ED-4DB2-BD59-A6C34878D82A}">
                    <a16:rowId xmlns:a16="http://schemas.microsoft.com/office/drawing/2014/main" val="10002"/>
                  </a:ext>
                </a:extLst>
              </a:tr>
              <a:tr h="42011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Accelerated </a:t>
                      </a:r>
                      <a:endParaRPr lang="en-IN" sz="1400" dirty="0" smtClean="0"/>
                    </a:p>
                    <a:p>
                      <a:pPr algn="ctr"/>
                      <a:endParaRPr lang="en-IN" sz="1400" dirty="0"/>
                    </a:p>
                  </a:txBody>
                  <a:tcPr marL="51435" marR="51435"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40</a:t>
                      </a:r>
                      <a:r>
                        <a:rPr lang="en-US" sz="1400" baseline="30000" dirty="0" smtClean="0"/>
                        <a:t>0  </a:t>
                      </a:r>
                      <a:r>
                        <a:rPr lang="en-US" sz="1400" baseline="0" dirty="0" smtClean="0"/>
                        <a:t> ±2</a:t>
                      </a:r>
                      <a:endParaRPr lang="en-IN" sz="1400" baseline="0" dirty="0" smtClean="0"/>
                    </a:p>
                    <a:p>
                      <a:pPr algn="ctr"/>
                      <a:endParaRPr lang="en-IN" sz="1400" baseline="30000" dirty="0"/>
                    </a:p>
                  </a:txBody>
                  <a:tcPr marL="51435" marR="51435"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75%</a:t>
                      </a:r>
                      <a:r>
                        <a:rPr lang="en-US" sz="1400" baseline="0" dirty="0" smtClean="0"/>
                        <a:t> ±5</a:t>
                      </a:r>
                      <a:r>
                        <a:rPr lang="en-US" sz="1400" dirty="0" smtClean="0"/>
                        <a:t>%</a:t>
                      </a:r>
                      <a:endParaRPr lang="en-IN" sz="1400" baseline="0" dirty="0" smtClean="0"/>
                    </a:p>
                    <a:p>
                      <a:pPr algn="ctr"/>
                      <a:endParaRPr lang="en-IN" sz="1400" dirty="0"/>
                    </a:p>
                  </a:txBody>
                  <a:tcPr marL="51435" marR="51435" marT="25718" marB="25718" anchor="ctr"/>
                </a:tc>
                <a:tc>
                  <a:txBody>
                    <a:bodyPr/>
                    <a:lstStyle/>
                    <a:p>
                      <a:pPr algn="ctr"/>
                      <a:r>
                        <a:rPr lang="en-US" sz="1400" dirty="0" smtClean="0"/>
                        <a:t>6</a:t>
                      </a:r>
                      <a:endParaRPr lang="en-IN" sz="1400" dirty="0"/>
                    </a:p>
                  </a:txBody>
                  <a:tcPr marL="51435" marR="51435" marT="25718" marB="25718" anchor="ctr"/>
                </a:tc>
                <a:extLst>
                  <a:ext uri="{0D108BD9-81ED-4DB2-BD59-A6C34878D82A}">
                    <a16:rowId xmlns:a16="http://schemas.microsoft.com/office/drawing/2014/main" val="10003"/>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7449502"/>
              </p:ext>
            </p:extLst>
          </p:nvPr>
        </p:nvGraphicFramePr>
        <p:xfrm>
          <a:off x="753035" y="3644360"/>
          <a:ext cx="5262990" cy="1221108"/>
        </p:xfrm>
        <a:graphic>
          <a:graphicData uri="http://schemas.openxmlformats.org/drawingml/2006/table">
            <a:tbl>
              <a:tblPr firstRow="1" bandRow="1">
                <a:tableStyleId>{ED083AE6-46FA-4A59-8FB0-9F97EB10719F}</a:tableStyleId>
              </a:tblPr>
              <a:tblGrid>
                <a:gridCol w="1754330">
                  <a:extLst>
                    <a:ext uri="{9D8B030D-6E8A-4147-A177-3AD203B41FA5}">
                      <a16:colId xmlns:a16="http://schemas.microsoft.com/office/drawing/2014/main" val="20000"/>
                    </a:ext>
                  </a:extLst>
                </a:gridCol>
                <a:gridCol w="3508660">
                  <a:extLst>
                    <a:ext uri="{9D8B030D-6E8A-4147-A177-3AD203B41FA5}">
                      <a16:colId xmlns:a16="http://schemas.microsoft.com/office/drawing/2014/main" val="20001"/>
                    </a:ext>
                  </a:extLst>
                </a:gridCol>
              </a:tblGrid>
              <a:tr h="211455">
                <a:tc gridSpan="2">
                  <a:txBody>
                    <a:bodyPr/>
                    <a:lstStyle/>
                    <a:p>
                      <a:pPr algn="ctr"/>
                      <a:r>
                        <a:rPr lang="en-US" sz="1400" dirty="0" smtClean="0"/>
                        <a:t>Stability specification </a:t>
                      </a:r>
                      <a:endParaRPr lang="en-IN" sz="1400" dirty="0"/>
                    </a:p>
                  </a:txBody>
                  <a:tcPr marL="51435" marR="51435" marT="25718" marB="25718" anchor="ctr"/>
                </a:tc>
                <a:tc hMerge="1">
                  <a:txBody>
                    <a:bodyPr/>
                    <a:lstStyle/>
                    <a:p>
                      <a:endParaRPr lang="en-IN" dirty="0"/>
                    </a:p>
                  </a:txBody>
                  <a:tcPr/>
                </a:tc>
                <a:extLst>
                  <a:ext uri="{0D108BD9-81ED-4DB2-BD59-A6C34878D82A}">
                    <a16:rowId xmlns:a16="http://schemas.microsoft.com/office/drawing/2014/main" val="10000"/>
                  </a:ext>
                </a:extLst>
              </a:tr>
              <a:tr h="211455">
                <a:tc>
                  <a:txBody>
                    <a:bodyPr/>
                    <a:lstStyle/>
                    <a:p>
                      <a:pPr algn="ctr"/>
                      <a:r>
                        <a:rPr lang="en-US" sz="1400" dirty="0" smtClean="0"/>
                        <a:t>Physical properties</a:t>
                      </a:r>
                      <a:endParaRPr lang="en-IN" sz="1400" dirty="0"/>
                    </a:p>
                  </a:txBody>
                  <a:tcPr marL="51435" marR="51435" marT="25718" marB="25718" anchor="ctr"/>
                </a:tc>
                <a:tc>
                  <a:txBody>
                    <a:bodyPr/>
                    <a:lstStyle/>
                    <a:p>
                      <a:pPr algn="ctr"/>
                      <a:r>
                        <a:rPr lang="en-US" sz="1400" dirty="0" smtClean="0"/>
                        <a:t>NO CHANGES OBSERVED AFTER 36 MONTHS </a:t>
                      </a:r>
                      <a:endParaRPr lang="en-IN" sz="1400" dirty="0"/>
                    </a:p>
                  </a:txBody>
                  <a:tcPr marL="51435" marR="51435" marT="25718" marB="25718" anchor="ctr"/>
                </a:tc>
                <a:extLst>
                  <a:ext uri="{0D108BD9-81ED-4DB2-BD59-A6C34878D82A}">
                    <a16:rowId xmlns:a16="http://schemas.microsoft.com/office/drawing/2014/main" val="10001"/>
                  </a:ext>
                </a:extLst>
              </a:tr>
              <a:tr h="211455">
                <a:tc>
                  <a:txBody>
                    <a:bodyPr/>
                    <a:lstStyle/>
                    <a:p>
                      <a:pPr algn="ctr"/>
                      <a:r>
                        <a:rPr lang="en-US" sz="1400" dirty="0" smtClean="0"/>
                        <a:t>Chemical properties</a:t>
                      </a:r>
                      <a:endParaRPr lang="en-IN" sz="1400" dirty="0"/>
                    </a:p>
                  </a:txBody>
                  <a:tcPr marL="51435" marR="51435" marT="25718" marB="25718" anchor="ct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NO CHANGES OBSERVED AFTER 36 MONTHS </a:t>
                      </a:r>
                      <a:endParaRPr lang="en-IN" sz="14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t>NO CHANGES OBSERVED AFTER 36 MONTHS </a:t>
                      </a:r>
                      <a:endParaRPr lang="en-IN" sz="1400" dirty="0" smtClean="0"/>
                    </a:p>
                    <a:p>
                      <a:pPr algn="ctr"/>
                      <a:endParaRPr lang="en-IN" sz="1400" dirty="0"/>
                    </a:p>
                  </a:txBody>
                  <a:tcPr marL="51435" marR="51435" marT="25718" marB="25718" anchor="ctr"/>
                </a:tc>
                <a:extLst>
                  <a:ext uri="{0D108BD9-81ED-4DB2-BD59-A6C34878D82A}">
                    <a16:rowId xmlns:a16="http://schemas.microsoft.com/office/drawing/2014/main" val="10002"/>
                  </a:ext>
                </a:extLst>
              </a:tr>
              <a:tr h="320040">
                <a:tc>
                  <a:txBody>
                    <a:bodyPr/>
                    <a:lstStyle/>
                    <a:p>
                      <a:pPr algn="ctr"/>
                      <a:r>
                        <a:rPr lang="en-US" sz="1400" dirty="0" smtClean="0"/>
                        <a:t>Microbial properties</a:t>
                      </a:r>
                      <a:endParaRPr lang="en-IN" sz="1400" dirty="0"/>
                    </a:p>
                  </a:txBody>
                  <a:tcPr marL="51435" marR="51435" marT="25718" marB="25718" anchor="ctr"/>
                </a:tc>
                <a:tc vMerge="1">
                  <a:txBody>
                    <a:bodyPr/>
                    <a:lstStyle/>
                    <a:p>
                      <a:endParaRPr lang="en-IN" dirty="0"/>
                    </a:p>
                  </a:txBody>
                  <a:tcPr/>
                </a:tc>
                <a:extLst>
                  <a:ext uri="{0D108BD9-81ED-4DB2-BD59-A6C34878D82A}">
                    <a16:rowId xmlns:a16="http://schemas.microsoft.com/office/drawing/2014/main" val="10003"/>
                  </a:ext>
                </a:extLst>
              </a:tr>
            </a:tbl>
          </a:graphicData>
        </a:graphic>
      </p:graphicFrame>
      <p:pic>
        <p:nvPicPr>
          <p:cNvPr id="8" name="Picture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23596" y="2339920"/>
            <a:ext cx="1990725" cy="1940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txBox="1">
            <a:spLocks/>
          </p:cNvSpPr>
          <p:nvPr/>
        </p:nvSpPr>
        <p:spPr>
          <a:xfrm>
            <a:off x="392033" y="356183"/>
            <a:ext cx="5497779" cy="453707"/>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Cambria" panose="02040503050406030204" pitchFamily="18" charset="0"/>
                <a:ea typeface="+mj-ea"/>
                <a:cs typeface="+mj-cs"/>
              </a:defRPr>
            </a:lvl1pPr>
          </a:lstStyle>
          <a:p>
            <a:r>
              <a:rPr lang="en-IN" sz="3000" dirty="0">
                <a:solidFill>
                  <a:srgbClr val="C00000"/>
                </a:solidFill>
              </a:rPr>
              <a:t>STABILITY STUDIES –BGR 34</a:t>
            </a:r>
          </a:p>
        </p:txBody>
      </p:sp>
    </p:spTree>
    <p:extLst>
      <p:ext uri="{BB962C8B-B14F-4D97-AF65-F5344CB8AC3E}">
        <p14:creationId xmlns:p14="http://schemas.microsoft.com/office/powerpoint/2010/main" val="38295836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87704333"/>
              </p:ext>
            </p:extLst>
          </p:nvPr>
        </p:nvGraphicFramePr>
        <p:xfrm>
          <a:off x="4360605" y="814607"/>
          <a:ext cx="4016467" cy="5260470"/>
        </p:xfrm>
        <a:graphic>
          <a:graphicData uri="http://schemas.openxmlformats.org/drawingml/2006/table">
            <a:tbl>
              <a:tblPr firstRow="1" firstCol="1" bandRow="1">
                <a:tableStyleId>{ED083AE6-46FA-4A59-8FB0-9F97EB10719F}</a:tableStyleId>
              </a:tblPr>
              <a:tblGrid>
                <a:gridCol w="1432409">
                  <a:extLst>
                    <a:ext uri="{9D8B030D-6E8A-4147-A177-3AD203B41FA5}">
                      <a16:colId xmlns:a16="http://schemas.microsoft.com/office/drawing/2014/main" val="20000"/>
                    </a:ext>
                  </a:extLst>
                </a:gridCol>
                <a:gridCol w="130462">
                  <a:extLst>
                    <a:ext uri="{9D8B030D-6E8A-4147-A177-3AD203B41FA5}">
                      <a16:colId xmlns:a16="http://schemas.microsoft.com/office/drawing/2014/main" val="20001"/>
                    </a:ext>
                  </a:extLst>
                </a:gridCol>
                <a:gridCol w="608816">
                  <a:extLst>
                    <a:ext uri="{9D8B030D-6E8A-4147-A177-3AD203B41FA5}">
                      <a16:colId xmlns:a16="http://schemas.microsoft.com/office/drawing/2014/main" val="20002"/>
                    </a:ext>
                  </a:extLst>
                </a:gridCol>
                <a:gridCol w="922390">
                  <a:extLst>
                    <a:ext uri="{9D8B030D-6E8A-4147-A177-3AD203B41FA5}">
                      <a16:colId xmlns:a16="http://schemas.microsoft.com/office/drawing/2014/main" val="20003"/>
                    </a:ext>
                  </a:extLst>
                </a:gridCol>
                <a:gridCol w="922390">
                  <a:extLst>
                    <a:ext uri="{9D8B030D-6E8A-4147-A177-3AD203B41FA5}">
                      <a16:colId xmlns:a16="http://schemas.microsoft.com/office/drawing/2014/main" val="20004"/>
                    </a:ext>
                  </a:extLst>
                </a:gridCol>
              </a:tblGrid>
              <a:tr h="566550">
                <a:tc>
                  <a:txBody>
                    <a:bodyPr/>
                    <a:lstStyle/>
                    <a:p>
                      <a:pPr algn="ctr"/>
                      <a:r>
                        <a:rPr lang="en-US" sz="1100" dirty="0" smtClean="0"/>
                        <a:t>MICROBIAL LOAD</a:t>
                      </a:r>
                      <a:endParaRPr lang="en-IN" sz="1100" dirty="0"/>
                    </a:p>
                  </a:txBody>
                  <a:tcPr marL="32262" marR="32262" marT="0" marB="0" anchor="ct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METHODS</a:t>
                      </a:r>
                      <a:endParaRPr lang="en-IN" sz="1100" dirty="0" smtClean="0"/>
                    </a:p>
                    <a:p>
                      <a:pPr algn="ctr"/>
                      <a:endParaRPr lang="en-IN" sz="1100" dirty="0"/>
                    </a:p>
                  </a:txBody>
                  <a:tcPr marL="32262" marR="32262" marT="0" marB="0" anchor="ctr"/>
                </a:tc>
                <a:tc hMerge="1">
                  <a:txBody>
                    <a:bodyPr/>
                    <a:lstStyle/>
                    <a:p>
                      <a:endParaRPr lang="en-IN" dirty="0"/>
                    </a:p>
                  </a:txBody>
                  <a:tcPr marL="57355" marR="57355" marT="0" marB="0"/>
                </a:tc>
                <a:tc>
                  <a:txBody>
                    <a:bodyPr/>
                    <a:lstStyle/>
                    <a:p>
                      <a:pPr algn="ctr"/>
                      <a:r>
                        <a:rPr lang="en-US" sz="1100" dirty="0" smtClean="0"/>
                        <a:t>RESULT UNIT</a:t>
                      </a:r>
                      <a:endParaRPr lang="en-IN" sz="1100" dirty="0"/>
                    </a:p>
                  </a:txBody>
                  <a:tcPr marL="32262" marR="32262" marT="0" marB="0" anchor="ctr"/>
                </a:tc>
                <a:tc>
                  <a:txBody>
                    <a:bodyPr/>
                    <a:lstStyle/>
                    <a:p>
                      <a:pPr algn="ctr"/>
                      <a:r>
                        <a:rPr lang="en-US" sz="1100" dirty="0" smtClean="0"/>
                        <a:t>LIMIT</a:t>
                      </a:r>
                      <a:endParaRPr lang="en-IN" sz="1100" dirty="0"/>
                    </a:p>
                  </a:txBody>
                  <a:tcPr marL="32262" marR="32262" marT="0" marB="0" anchor="ctr"/>
                </a:tc>
                <a:extLst>
                  <a:ext uri="{0D108BD9-81ED-4DB2-BD59-A6C34878D82A}">
                    <a16:rowId xmlns:a16="http://schemas.microsoft.com/office/drawing/2014/main" val="10000"/>
                  </a:ext>
                </a:extLst>
              </a:tr>
              <a:tr h="342900">
                <a:tc>
                  <a:txBody>
                    <a:bodyPr/>
                    <a:lstStyle/>
                    <a:p>
                      <a:pPr algn="ctr">
                        <a:spcBef>
                          <a:spcPts val="300"/>
                        </a:spcBef>
                        <a:spcAft>
                          <a:spcPts val="300"/>
                        </a:spcAft>
                      </a:pPr>
                      <a:r>
                        <a:rPr lang="en-US" sz="1100" u="none" strike="noStrike" kern="0" dirty="0">
                          <a:effectLst/>
                        </a:rPr>
                        <a:t>Total microbial plate count</a:t>
                      </a:r>
                      <a:endParaRPr lang="en-IN" sz="1100" b="0" u="sng"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62" marR="32262" marT="0" marB="0" anchor="ctr"/>
                </a:tc>
                <a:tc>
                  <a:txBody>
                    <a:bodyPr/>
                    <a:lstStyle/>
                    <a:p>
                      <a:pPr algn="ctr">
                        <a:lnSpc>
                          <a:spcPct val="115000"/>
                        </a:lnSpc>
                        <a:spcBef>
                          <a:spcPts val="100"/>
                        </a:spcBef>
                        <a:spcAft>
                          <a:spcPts val="100"/>
                        </a:spcAft>
                      </a:pPr>
                      <a:r>
                        <a:rPr lang="en-US" sz="1100" dirty="0">
                          <a:effectLst/>
                        </a:rPr>
                        <a: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algn="ctr"/>
                      <a:r>
                        <a:rPr lang="en-IN" sz="1100" dirty="0" smtClean="0"/>
                        <a:t>ISO 4833-1:2013</a:t>
                      </a:r>
                      <a:endParaRPr lang="en-IN" sz="1100" dirty="0"/>
                    </a:p>
                  </a:txBody>
                  <a:tcPr marL="32262" marR="32262" marT="0" marB="0" anchor="ctr"/>
                </a:tc>
                <a:tc>
                  <a:txBody>
                    <a:bodyPr/>
                    <a:lstStyle/>
                    <a:p>
                      <a:pPr algn="ctr"/>
                      <a:r>
                        <a:rPr lang="en-IN" sz="1100" dirty="0" smtClean="0"/>
                        <a:t>150 </a:t>
                      </a:r>
                      <a:r>
                        <a:rPr lang="en-IN" sz="1100" dirty="0" err="1" smtClean="0"/>
                        <a:t>cfu</a:t>
                      </a:r>
                      <a:r>
                        <a:rPr lang="en-IN" sz="1100" dirty="0" smtClean="0"/>
                        <a:t>/</a:t>
                      </a:r>
                      <a:r>
                        <a:rPr lang="en-IN" sz="1100" baseline="0" dirty="0" smtClean="0"/>
                        <a:t> GM</a:t>
                      </a:r>
                      <a:endParaRPr lang="en-IN" sz="1100" dirty="0"/>
                    </a:p>
                  </a:txBody>
                  <a:tcPr marL="32262" marR="32262" marT="0" marB="0" anchor="ctr"/>
                </a:tc>
                <a:tc>
                  <a:txBody>
                    <a:bodyPr/>
                    <a:lstStyle/>
                    <a:p>
                      <a:pPr algn="ctr">
                        <a:lnSpc>
                          <a:spcPct val="115000"/>
                        </a:lnSpc>
                        <a:spcBef>
                          <a:spcPts val="300"/>
                        </a:spcBef>
                        <a:spcAft>
                          <a:spcPts val="300"/>
                        </a:spcAft>
                      </a:pPr>
                      <a:r>
                        <a:rPr lang="en-US" sz="1100" dirty="0" smtClean="0">
                          <a:effectLst/>
                        </a:rPr>
                        <a:t>10</a:t>
                      </a:r>
                      <a:r>
                        <a:rPr lang="en-US" sz="1100" baseline="30000" dirty="0" smtClean="0">
                          <a:effectLst/>
                        </a:rPr>
                        <a:t>4</a:t>
                      </a:r>
                      <a:r>
                        <a:rPr lang="en-US" sz="1100" dirty="0" smtClean="0">
                          <a:effectLst/>
                        </a:rPr>
                        <a:t> </a:t>
                      </a:r>
                      <a:r>
                        <a:rPr lang="en-US" sz="1100" dirty="0">
                          <a:effectLst/>
                        </a:rPr>
                        <a:t>/ g </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extLst>
                  <a:ext uri="{0D108BD9-81ED-4DB2-BD59-A6C34878D82A}">
                    <a16:rowId xmlns:a16="http://schemas.microsoft.com/office/drawing/2014/main" val="10001"/>
                  </a:ext>
                </a:extLst>
              </a:tr>
              <a:tr h="274320">
                <a:tc>
                  <a:txBody>
                    <a:bodyPr/>
                    <a:lstStyle/>
                    <a:p>
                      <a:pPr algn="ctr">
                        <a:spcBef>
                          <a:spcPts val="300"/>
                        </a:spcBef>
                        <a:spcAft>
                          <a:spcPts val="300"/>
                        </a:spcAft>
                      </a:pPr>
                      <a:r>
                        <a:rPr lang="en-US" sz="1100" u="none" strike="noStrike" kern="0" dirty="0">
                          <a:effectLst/>
                        </a:rPr>
                        <a:t>Yeast &amp; </a:t>
                      </a:r>
                      <a:r>
                        <a:rPr lang="en-US" sz="1100" u="none" strike="noStrike" kern="0" dirty="0" err="1" smtClean="0">
                          <a:effectLst/>
                        </a:rPr>
                        <a:t>moulds</a:t>
                      </a:r>
                      <a:r>
                        <a:rPr lang="en-US" sz="1100" u="none" strike="noStrike" kern="0" dirty="0" smtClean="0">
                          <a:effectLst/>
                        </a:rPr>
                        <a:t> count</a:t>
                      </a:r>
                      <a:endParaRPr lang="en-IN" sz="1100" b="0" u="sng"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62" marR="32262" marT="0" marB="0" anchor="ctr"/>
                </a:tc>
                <a:tc>
                  <a:txBody>
                    <a:bodyPr/>
                    <a:lstStyle/>
                    <a:p>
                      <a:pPr algn="ctr">
                        <a:lnSpc>
                          <a:spcPct val="115000"/>
                        </a:lnSpc>
                        <a:spcBef>
                          <a:spcPts val="100"/>
                        </a:spcBef>
                        <a:spcAft>
                          <a:spcPts val="100"/>
                        </a:spcAft>
                      </a:pPr>
                      <a:r>
                        <a:rPr lang="en-US" sz="1100" dirty="0">
                          <a:effectLst/>
                        </a:rPr>
                        <a: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algn="ctr"/>
                      <a:r>
                        <a:rPr lang="en-IN" sz="1100" dirty="0" smtClean="0"/>
                        <a:t>ISO 21527-2:2008</a:t>
                      </a:r>
                      <a:endParaRPr lang="en-IN" sz="1100" dirty="0"/>
                    </a:p>
                  </a:txBody>
                  <a:tcPr marL="32262" marR="3226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100" dirty="0" smtClean="0"/>
                        <a:t>&lt; 10 </a:t>
                      </a:r>
                      <a:r>
                        <a:rPr lang="en-IN" sz="1100" dirty="0" err="1" smtClean="0"/>
                        <a:t>cfu</a:t>
                      </a:r>
                      <a:r>
                        <a:rPr lang="en-IN" sz="1100" dirty="0" smtClean="0"/>
                        <a:t>/ GM</a:t>
                      </a:r>
                      <a:endParaRPr lang="en-IN" sz="1100" dirty="0"/>
                    </a:p>
                  </a:txBody>
                  <a:tcPr marL="32262" marR="32262" marT="0" marB="0" anchor="ctr"/>
                </a:tc>
                <a:tc>
                  <a:txBody>
                    <a:bodyPr/>
                    <a:lstStyle/>
                    <a:p>
                      <a:pPr marL="0" marR="0" indent="0" algn="ctr" defTabSz="914400" rtl="0" eaLnBrk="1" fontAlgn="auto" latinLnBrk="0" hangingPunct="1">
                        <a:lnSpc>
                          <a:spcPct val="115000"/>
                        </a:lnSpc>
                        <a:spcBef>
                          <a:spcPts val="300"/>
                        </a:spcBef>
                        <a:spcAft>
                          <a:spcPts val="300"/>
                        </a:spcAft>
                        <a:buClrTx/>
                        <a:buSzTx/>
                        <a:buFontTx/>
                        <a:buNone/>
                        <a:tabLst/>
                        <a:defRPr/>
                      </a:pPr>
                      <a:r>
                        <a:rPr lang="en-US" sz="1100" dirty="0" smtClean="0">
                          <a:effectLst/>
                        </a:rPr>
                        <a:t>10</a:t>
                      </a:r>
                      <a:r>
                        <a:rPr lang="en-US" sz="1100" baseline="30000" dirty="0" smtClean="0">
                          <a:effectLst/>
                        </a:rPr>
                        <a:t>3</a:t>
                      </a:r>
                      <a:r>
                        <a:rPr lang="en-US" sz="1100" dirty="0" smtClean="0">
                          <a:effectLst/>
                        </a:rPr>
                        <a:t> / g </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extLst>
                  <a:ext uri="{0D108BD9-81ED-4DB2-BD59-A6C34878D82A}">
                    <a16:rowId xmlns:a16="http://schemas.microsoft.com/office/drawing/2014/main" val="10002"/>
                  </a:ext>
                </a:extLst>
              </a:tr>
              <a:tr h="274320">
                <a:tc>
                  <a:txBody>
                    <a:bodyPr/>
                    <a:lstStyle/>
                    <a:p>
                      <a:pPr algn="ctr">
                        <a:spcBef>
                          <a:spcPts val="300"/>
                        </a:spcBef>
                        <a:spcAft>
                          <a:spcPts val="300"/>
                        </a:spcAft>
                      </a:pPr>
                      <a:r>
                        <a:rPr lang="en-US" sz="1100" u="none" kern="0" dirty="0" smtClean="0">
                          <a:effectLst/>
                        </a:rPr>
                        <a:t>Coliforms</a:t>
                      </a:r>
                      <a:endParaRPr lang="en-IN" sz="1100" b="0" i="1" u="none"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62" marR="32262" marT="0" marB="0" anchor="ctr"/>
                </a:tc>
                <a:tc>
                  <a:txBody>
                    <a:bodyPr/>
                    <a:lstStyle/>
                    <a:p>
                      <a:pPr algn="ctr">
                        <a:lnSpc>
                          <a:spcPct val="115000"/>
                        </a:lnSpc>
                        <a:spcBef>
                          <a:spcPts val="100"/>
                        </a:spcBef>
                        <a:spcAft>
                          <a:spcPts val="100"/>
                        </a:spcAft>
                      </a:pP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algn="ctr"/>
                      <a:r>
                        <a:rPr lang="en-IN" sz="1100" dirty="0" smtClean="0"/>
                        <a:t>ISO 4832:2006</a:t>
                      </a:r>
                      <a:endParaRPr lang="en-IN" sz="1100" dirty="0"/>
                    </a:p>
                  </a:txBody>
                  <a:tcPr marL="32262" marR="3226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100" dirty="0" smtClean="0"/>
                        <a:t>&lt; 10 </a:t>
                      </a:r>
                      <a:r>
                        <a:rPr lang="en-IN" sz="1100" dirty="0" err="1" smtClean="0"/>
                        <a:t>cfu</a:t>
                      </a:r>
                      <a:r>
                        <a:rPr lang="en-IN" sz="1100" dirty="0" smtClean="0"/>
                        <a:t>/ GM</a:t>
                      </a:r>
                      <a:endParaRPr lang="en-IN" sz="1100" dirty="0"/>
                    </a:p>
                  </a:txBody>
                  <a:tcPr marL="32262" marR="3226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100" dirty="0" smtClean="0"/>
                        <a:t>&lt; 1 </a:t>
                      </a:r>
                      <a:r>
                        <a:rPr lang="en-IN" sz="1100" dirty="0" err="1" smtClean="0"/>
                        <a:t>cfu</a:t>
                      </a:r>
                      <a:r>
                        <a:rPr lang="en-IN" sz="1100" dirty="0" smtClean="0"/>
                        <a:t>/ml</a:t>
                      </a:r>
                      <a:endParaRPr lang="en-IN" sz="1100" dirty="0"/>
                    </a:p>
                  </a:txBody>
                  <a:tcPr marL="32262" marR="32262" marT="0" marB="0" anchor="ctr"/>
                </a:tc>
                <a:extLst>
                  <a:ext uri="{0D108BD9-81ED-4DB2-BD59-A6C34878D82A}">
                    <a16:rowId xmlns:a16="http://schemas.microsoft.com/office/drawing/2014/main" val="10003"/>
                  </a:ext>
                </a:extLst>
              </a:tr>
              <a:tr h="274320">
                <a:tc>
                  <a:txBody>
                    <a:bodyPr/>
                    <a:lstStyle/>
                    <a:p>
                      <a:pPr algn="ctr">
                        <a:spcBef>
                          <a:spcPts val="300"/>
                        </a:spcBef>
                        <a:spcAft>
                          <a:spcPts val="300"/>
                        </a:spcAft>
                      </a:pPr>
                      <a:r>
                        <a:rPr lang="en-US" sz="1100" u="none" strike="noStrike" kern="0" dirty="0" err="1" smtClean="0">
                          <a:effectLst/>
                        </a:rPr>
                        <a:t>E.coli</a:t>
                      </a:r>
                      <a:r>
                        <a:rPr lang="en-US" sz="1100" u="none" strike="noStrike" kern="0" dirty="0" smtClean="0">
                          <a:effectLst/>
                        </a:rPr>
                        <a:t> </a:t>
                      </a:r>
                      <a:endParaRPr lang="en-IN" sz="1100" b="0" u="sng"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62" marR="32262" marT="0" marB="0" anchor="ctr"/>
                </a:tc>
                <a:tc>
                  <a:txBody>
                    <a:bodyPr/>
                    <a:lstStyle/>
                    <a:p>
                      <a:pPr algn="ctr">
                        <a:lnSpc>
                          <a:spcPct val="115000"/>
                        </a:lnSpc>
                        <a:spcBef>
                          <a:spcPts val="100"/>
                        </a:spcBef>
                        <a:spcAft>
                          <a:spcPts val="100"/>
                        </a:spcAft>
                      </a:pPr>
                      <a:endParaRPr lang="en-IN" sz="1100" b="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algn="ctr"/>
                      <a:r>
                        <a:rPr lang="en-IN" sz="1100" dirty="0" smtClean="0"/>
                        <a:t>ISO 16649-2:2001</a:t>
                      </a:r>
                      <a:endParaRPr lang="en-IN" sz="1100" dirty="0"/>
                    </a:p>
                  </a:txBody>
                  <a:tcPr marL="32262" marR="32262" marT="0" marB="0" anchor="ctr"/>
                </a:tc>
                <a:tc>
                  <a:txBody>
                    <a:bodyPr/>
                    <a:lstStyle/>
                    <a:p>
                      <a:pPr algn="ctr"/>
                      <a:r>
                        <a:rPr lang="en-US" sz="1100" dirty="0" smtClean="0"/>
                        <a:t>Absent /GM</a:t>
                      </a:r>
                      <a:endParaRPr lang="en-IN" sz="1100" dirty="0"/>
                    </a:p>
                  </a:txBody>
                  <a:tcPr marL="32262" marR="32262" marT="0" marB="0" anchor="ctr"/>
                </a:tc>
                <a:tc>
                  <a:txBody>
                    <a:bodyPr/>
                    <a:lstStyle/>
                    <a:p>
                      <a:pPr marL="0" marR="0" indent="0" algn="ctr" defTabSz="914400" rtl="0" eaLnBrk="1" fontAlgn="auto" latinLnBrk="0" hangingPunct="1">
                        <a:lnSpc>
                          <a:spcPct val="115000"/>
                        </a:lnSpc>
                        <a:spcBef>
                          <a:spcPts val="300"/>
                        </a:spcBef>
                        <a:spcAft>
                          <a:spcPts val="300"/>
                        </a:spcAft>
                        <a:buClrTx/>
                        <a:buSzTx/>
                        <a:buFontTx/>
                        <a:buNone/>
                        <a:tabLst/>
                        <a:defRPr/>
                      </a:pPr>
                      <a:r>
                        <a:rPr lang="en-IN" sz="1100" dirty="0" smtClean="0"/>
                        <a:t>&lt; 10/ml</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extLst>
                  <a:ext uri="{0D108BD9-81ED-4DB2-BD59-A6C34878D82A}">
                    <a16:rowId xmlns:a16="http://schemas.microsoft.com/office/drawing/2014/main" val="10004"/>
                  </a:ext>
                </a:extLst>
              </a:tr>
              <a:tr h="342900">
                <a:tc>
                  <a:txBody>
                    <a:bodyPr/>
                    <a:lstStyle/>
                    <a:p>
                      <a:pPr algn="ctr">
                        <a:spcBef>
                          <a:spcPts val="300"/>
                        </a:spcBef>
                        <a:spcAft>
                          <a:spcPts val="300"/>
                        </a:spcAft>
                      </a:pPr>
                      <a:r>
                        <a:rPr lang="en-US" sz="1100" u="none" strike="noStrike" kern="0" dirty="0" err="1">
                          <a:effectLst/>
                        </a:rPr>
                        <a:t>Staphylo-coccus</a:t>
                      </a:r>
                      <a:r>
                        <a:rPr lang="en-US" sz="1100" u="none" strike="noStrike" kern="0" dirty="0">
                          <a:effectLst/>
                        </a:rPr>
                        <a:t> </a:t>
                      </a:r>
                      <a:r>
                        <a:rPr lang="en-US" sz="1100" u="none" strike="noStrike" kern="0" dirty="0" err="1">
                          <a:effectLst/>
                        </a:rPr>
                        <a:t>aureus</a:t>
                      </a:r>
                      <a:r>
                        <a:rPr lang="en-US" sz="1100" u="none" strike="noStrike" kern="0" dirty="0">
                          <a:effectLst/>
                        </a:rPr>
                        <a:t> </a:t>
                      </a:r>
                      <a:endParaRPr lang="en-IN" sz="1100" b="0" i="1" u="sng"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62" marR="32262" marT="0" marB="0" anchor="ctr"/>
                </a:tc>
                <a:tc>
                  <a:txBody>
                    <a:bodyPr/>
                    <a:lstStyle/>
                    <a:p>
                      <a:pPr algn="ctr">
                        <a:lnSpc>
                          <a:spcPct val="115000"/>
                        </a:lnSpc>
                        <a:spcBef>
                          <a:spcPts val="100"/>
                        </a:spcBef>
                        <a:spcAft>
                          <a:spcPts val="100"/>
                        </a:spcAft>
                      </a:pPr>
                      <a:r>
                        <a:rPr lang="en-US" sz="1100">
                          <a:effectLst/>
                        </a:rPr>
                        <a:t>:</a:t>
                      </a:r>
                      <a:endParaRPr lang="en-IN" sz="1100" b="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algn="ctr"/>
                      <a:r>
                        <a:rPr lang="en-IN" sz="1100" dirty="0" smtClean="0"/>
                        <a:t>ISO 6888-1:1999</a:t>
                      </a:r>
                      <a:endParaRPr lang="en-IN" sz="1100" dirty="0"/>
                    </a:p>
                  </a:txBody>
                  <a:tcPr marL="38576" marR="38576" marT="0" marB="0" anchor="ctr"/>
                </a:tc>
                <a:tc>
                  <a:txBody>
                    <a:bodyPr/>
                    <a:lstStyle/>
                    <a:p>
                      <a:pPr algn="ctr"/>
                      <a:r>
                        <a:rPr lang="en-US" sz="1100" dirty="0" smtClean="0"/>
                        <a:t>Absent /GM</a:t>
                      </a:r>
                      <a:endParaRPr lang="en-IN" sz="1100" dirty="0"/>
                    </a:p>
                  </a:txBody>
                  <a:tcPr marL="38576" marR="38576" marT="0" marB="0" anchor="ctr"/>
                </a:tc>
                <a:tc>
                  <a:txBody>
                    <a:bodyPr/>
                    <a:lstStyle/>
                    <a:p>
                      <a:pPr marL="0" marR="0" indent="0" algn="ctr" defTabSz="914400" rtl="0" eaLnBrk="1" fontAlgn="auto" latinLnBrk="0" hangingPunct="1">
                        <a:lnSpc>
                          <a:spcPct val="115000"/>
                        </a:lnSpc>
                        <a:spcBef>
                          <a:spcPts val="300"/>
                        </a:spcBef>
                        <a:spcAft>
                          <a:spcPts val="300"/>
                        </a:spcAft>
                        <a:buClrTx/>
                        <a:buSzTx/>
                        <a:buFontTx/>
                        <a:buNone/>
                        <a:tabLst/>
                        <a:defRPr/>
                      </a:pPr>
                      <a:r>
                        <a:rPr lang="en-IN" sz="1100" dirty="0" smtClean="0"/>
                        <a:t>&lt; 10/ml</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576" marR="38576" marT="0" marB="0" anchor="ctr"/>
                </a:tc>
                <a:extLst>
                  <a:ext uri="{0D108BD9-81ED-4DB2-BD59-A6C34878D82A}">
                    <a16:rowId xmlns:a16="http://schemas.microsoft.com/office/drawing/2014/main" val="10005"/>
                  </a:ext>
                </a:extLst>
              </a:tr>
              <a:tr h="274320">
                <a:tc>
                  <a:txBody>
                    <a:bodyPr/>
                    <a:lstStyle/>
                    <a:p>
                      <a:pPr marL="0" marR="0" indent="0" algn="ctr" defTabSz="914400" rtl="0" eaLnBrk="1" fontAlgn="auto" latinLnBrk="0" hangingPunct="1">
                        <a:lnSpc>
                          <a:spcPct val="100000"/>
                        </a:lnSpc>
                        <a:spcBef>
                          <a:spcPts val="300"/>
                        </a:spcBef>
                        <a:spcAft>
                          <a:spcPts val="300"/>
                        </a:spcAft>
                        <a:buClrTx/>
                        <a:buSzTx/>
                        <a:buFontTx/>
                        <a:buNone/>
                        <a:tabLst/>
                        <a:defRPr/>
                      </a:pPr>
                      <a:r>
                        <a:rPr lang="en-US" sz="1100" u="none" strike="noStrike" kern="0" dirty="0" smtClean="0">
                          <a:effectLst/>
                        </a:rPr>
                        <a:t>Salmonella </a:t>
                      </a:r>
                      <a:endParaRPr lang="en-IN" sz="1100" b="0" u="sng"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15000"/>
                        </a:lnSpc>
                        <a:spcBef>
                          <a:spcPts val="100"/>
                        </a:spcBef>
                        <a:spcAft>
                          <a:spcPts val="100"/>
                        </a:spcAft>
                        <a:buClrTx/>
                        <a:buSzTx/>
                        <a:buFontTx/>
                        <a:buNone/>
                        <a:tabLst/>
                        <a:defRPr/>
                      </a:pPr>
                      <a:r>
                        <a:rPr lang="en-US" sz="1100" dirty="0" smtClean="0">
                          <a:effectLst/>
                        </a:rPr>
                        <a: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algn="ctr"/>
                      <a:r>
                        <a:rPr lang="en-IN" sz="1100" dirty="0" smtClean="0"/>
                        <a:t>ISO 6579:2002</a:t>
                      </a:r>
                      <a:endParaRPr lang="en-IN" sz="1100" dirty="0"/>
                    </a:p>
                  </a:txBody>
                  <a:tcPr marL="38576" marR="38576" marT="0" marB="0" anchor="ctr"/>
                </a:tc>
                <a:tc>
                  <a:txBody>
                    <a:bodyPr/>
                    <a:lstStyle/>
                    <a:p>
                      <a:pPr algn="ctr"/>
                      <a:r>
                        <a:rPr lang="en-US" sz="1100" dirty="0" smtClean="0"/>
                        <a:t>Absent /10 GM</a:t>
                      </a:r>
                      <a:endParaRPr lang="en-IN" sz="1100" dirty="0"/>
                    </a:p>
                  </a:txBody>
                  <a:tcPr marL="38576" marR="38576" marT="0" marB="0" anchor="ctr"/>
                </a:tc>
                <a:tc>
                  <a:txBody>
                    <a:bodyPr/>
                    <a:lstStyle/>
                    <a:p>
                      <a:pPr marL="0" marR="0" indent="0" algn="ctr" defTabSz="914400" rtl="0" eaLnBrk="1" fontAlgn="auto" latinLnBrk="0" hangingPunct="1">
                        <a:lnSpc>
                          <a:spcPct val="115000"/>
                        </a:lnSpc>
                        <a:spcBef>
                          <a:spcPts val="300"/>
                        </a:spcBef>
                        <a:spcAft>
                          <a:spcPts val="300"/>
                        </a:spcAft>
                        <a:buClrTx/>
                        <a:buSzTx/>
                        <a:buFontTx/>
                        <a:buNone/>
                        <a:tabLst/>
                        <a:defRPr/>
                      </a:pPr>
                      <a:r>
                        <a:rPr lang="en-US" sz="1100" dirty="0" smtClean="0">
                          <a:effectLst/>
                        </a:rPr>
                        <a:t>Absent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576" marR="38576" marT="0" marB="0" anchor="ctr"/>
                </a:tc>
                <a:extLst>
                  <a:ext uri="{0D108BD9-81ED-4DB2-BD59-A6C34878D82A}">
                    <a16:rowId xmlns:a16="http://schemas.microsoft.com/office/drawing/2014/main" val="10006"/>
                  </a:ext>
                </a:extLst>
              </a:tr>
              <a:tr h="411480">
                <a:tc>
                  <a:txBody>
                    <a:bodyPr/>
                    <a:lstStyle/>
                    <a:p>
                      <a:pPr marL="0" marR="0" indent="0" algn="ctr" defTabSz="914400" rtl="0" eaLnBrk="1" fontAlgn="auto" latinLnBrk="0" hangingPunct="1">
                        <a:lnSpc>
                          <a:spcPct val="100000"/>
                        </a:lnSpc>
                        <a:spcBef>
                          <a:spcPts val="300"/>
                        </a:spcBef>
                        <a:spcAft>
                          <a:spcPts val="300"/>
                        </a:spcAft>
                        <a:buClrTx/>
                        <a:buSzTx/>
                        <a:buFontTx/>
                        <a:buNone/>
                        <a:tabLst/>
                        <a:defRPr/>
                      </a:pPr>
                      <a:r>
                        <a:rPr lang="en-US" sz="1100" u="none" strike="noStrike" kern="0" dirty="0" smtClean="0">
                          <a:effectLst/>
                        </a:rPr>
                        <a:t>Pseudomonas-</a:t>
                      </a:r>
                      <a:r>
                        <a:rPr lang="en-US" sz="1100" u="none" strike="noStrike" kern="0" dirty="0" err="1" smtClean="0">
                          <a:effectLst/>
                        </a:rPr>
                        <a:t>aeruginosa</a:t>
                      </a:r>
                      <a:r>
                        <a:rPr lang="en-US" sz="1100" u="none" strike="noStrike" kern="0" dirty="0" smtClean="0">
                          <a:effectLst/>
                        </a:rPr>
                        <a:t> </a:t>
                      </a:r>
                      <a:endParaRPr lang="en-IN" sz="1100" b="0" u="sng"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15000"/>
                        </a:lnSpc>
                        <a:spcBef>
                          <a:spcPts val="100"/>
                        </a:spcBef>
                        <a:spcAft>
                          <a:spcPts val="100"/>
                        </a:spcAft>
                        <a:buClrTx/>
                        <a:buSzTx/>
                        <a:buFontTx/>
                        <a:buNone/>
                        <a:tabLst/>
                        <a:defRPr/>
                      </a:pPr>
                      <a:r>
                        <a:rPr lang="en-US" sz="1100" dirty="0" smtClean="0">
                          <a:effectLst/>
                        </a:rPr>
                        <a: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algn="ctr"/>
                      <a:r>
                        <a:rPr lang="en-IN" sz="1100" dirty="0" smtClean="0"/>
                        <a:t>European </a:t>
                      </a:r>
                      <a:r>
                        <a:rPr lang="en-IN" sz="1100" dirty="0" err="1" smtClean="0"/>
                        <a:t>Pharmacopeea</a:t>
                      </a:r>
                      <a:endParaRPr lang="en-IN" sz="1100" dirty="0"/>
                    </a:p>
                  </a:txBody>
                  <a:tcPr marL="38576" marR="38576" marT="0" marB="0" anchor="ctr"/>
                </a:tc>
                <a:tc>
                  <a:txBody>
                    <a:bodyPr/>
                    <a:lstStyle/>
                    <a:p>
                      <a:pPr algn="ctr"/>
                      <a:r>
                        <a:rPr lang="en-US" sz="1100" dirty="0" smtClean="0"/>
                        <a:t>Absent / 25 GM</a:t>
                      </a:r>
                      <a:endParaRPr lang="en-IN" sz="1100" dirty="0"/>
                    </a:p>
                  </a:txBody>
                  <a:tcPr marL="38576" marR="38576" marT="0" marB="0" anchor="ctr"/>
                </a:tc>
                <a:tc>
                  <a:txBody>
                    <a:bodyPr/>
                    <a:lstStyle/>
                    <a:p>
                      <a:pPr marL="0" marR="0" indent="0" algn="ctr" defTabSz="914400" rtl="0" eaLnBrk="1" fontAlgn="auto" latinLnBrk="0" hangingPunct="1">
                        <a:lnSpc>
                          <a:spcPct val="115000"/>
                        </a:lnSpc>
                        <a:spcBef>
                          <a:spcPts val="300"/>
                        </a:spcBef>
                        <a:spcAft>
                          <a:spcPts val="300"/>
                        </a:spcAft>
                        <a:buClrTx/>
                        <a:buSzTx/>
                        <a:buFontTx/>
                        <a:buNone/>
                        <a:tabLst/>
                        <a:defRPr/>
                      </a:pPr>
                      <a:r>
                        <a:rPr lang="en-US" sz="1100" dirty="0" smtClean="0">
                          <a:effectLst/>
                        </a:rPr>
                        <a:t>Absent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576" marR="38576" marT="0" marB="0" anchor="ctr"/>
                </a:tc>
                <a:extLst>
                  <a:ext uri="{0D108BD9-81ED-4DB2-BD59-A6C34878D82A}">
                    <a16:rowId xmlns:a16="http://schemas.microsoft.com/office/drawing/2014/main" val="10007"/>
                  </a:ext>
                </a:extLst>
              </a:tr>
              <a:tr h="411480">
                <a:tc>
                  <a:txBody>
                    <a:bodyPr/>
                    <a:lstStyle/>
                    <a:p>
                      <a:pPr marL="0" marR="0" indent="0" algn="ctr" defTabSz="914400" rtl="0" eaLnBrk="1" fontAlgn="auto" latinLnBrk="0" hangingPunct="1">
                        <a:lnSpc>
                          <a:spcPct val="100000"/>
                        </a:lnSpc>
                        <a:spcBef>
                          <a:spcPts val="300"/>
                        </a:spcBef>
                        <a:spcAft>
                          <a:spcPts val="300"/>
                        </a:spcAft>
                        <a:buClrTx/>
                        <a:buSzTx/>
                        <a:buFontTx/>
                        <a:buNone/>
                        <a:tabLst/>
                        <a:defRPr/>
                      </a:pPr>
                      <a:r>
                        <a:rPr lang="en-US" sz="1100" u="sng" kern="0" dirty="0" err="1" smtClean="0">
                          <a:effectLst/>
                        </a:rPr>
                        <a:t>Shigella</a:t>
                      </a:r>
                      <a:endParaRPr lang="en-IN" sz="1100" b="0" i="1" u="sng"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15000"/>
                        </a:lnSpc>
                        <a:spcBef>
                          <a:spcPts val="100"/>
                        </a:spcBef>
                        <a:spcAft>
                          <a:spcPts val="100"/>
                        </a:spcAft>
                        <a:buClrTx/>
                        <a:buSzTx/>
                        <a:buFontTx/>
                        <a:buNone/>
                        <a:tabLst/>
                        <a:defRPr/>
                      </a:pPr>
                      <a:r>
                        <a:rPr lang="en-US" sz="1100" dirty="0" smtClean="0">
                          <a:effectLst/>
                        </a:rPr>
                        <a: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algn="ctr"/>
                      <a:r>
                        <a:rPr lang="en-IN" sz="1100" dirty="0" smtClean="0"/>
                        <a:t>ISO 21567:2004</a:t>
                      </a:r>
                      <a:endParaRPr lang="en-IN" sz="1100" dirty="0"/>
                    </a:p>
                  </a:txBody>
                  <a:tcPr marL="38576" marR="38576" marT="0" marB="0" anchor="ctr"/>
                </a:tc>
                <a:tc>
                  <a:txBody>
                    <a:bodyPr/>
                    <a:lstStyle/>
                    <a:p>
                      <a:pPr algn="ctr"/>
                      <a:r>
                        <a:rPr lang="en-US" sz="1100" dirty="0" smtClean="0"/>
                        <a:t>Absent /25 GM</a:t>
                      </a:r>
                      <a:endParaRPr lang="en-IN" sz="1100" dirty="0"/>
                    </a:p>
                  </a:txBody>
                  <a:tcPr marL="38576" marR="38576" marT="0" marB="0" anchor="ctr"/>
                </a:tc>
                <a:tc>
                  <a:txBody>
                    <a:bodyPr/>
                    <a:lstStyle/>
                    <a:p>
                      <a:pPr marL="0" marR="0" indent="0" algn="ctr" defTabSz="914400" rtl="0" eaLnBrk="1" fontAlgn="auto" latinLnBrk="0" hangingPunct="1">
                        <a:lnSpc>
                          <a:spcPct val="115000"/>
                        </a:lnSpc>
                        <a:spcBef>
                          <a:spcPts val="300"/>
                        </a:spcBef>
                        <a:spcAft>
                          <a:spcPts val="300"/>
                        </a:spcAft>
                        <a:buClrTx/>
                        <a:buSzTx/>
                        <a:buFontTx/>
                        <a:buNone/>
                        <a:tabLst/>
                        <a:defRPr/>
                      </a:pPr>
                      <a:r>
                        <a:rPr lang="en-US" sz="1100" dirty="0" smtClean="0">
                          <a:effectLst/>
                        </a:rPr>
                        <a:t>Absent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576" marR="38576" marT="0" marB="0" anchor="ctr"/>
                </a:tc>
                <a:extLst>
                  <a:ext uri="{0D108BD9-81ED-4DB2-BD59-A6C34878D82A}">
                    <a16:rowId xmlns:a16="http://schemas.microsoft.com/office/drawing/2014/main" val="10008"/>
                  </a:ext>
                </a:extLst>
              </a:tr>
              <a:tr h="394754">
                <a:tc>
                  <a:txBody>
                    <a:bodyPr/>
                    <a:lstStyle/>
                    <a:p>
                      <a:pPr marL="0" marR="0" indent="0" algn="ctr" defTabSz="914400" rtl="0" eaLnBrk="1" fontAlgn="auto" latinLnBrk="0" hangingPunct="1">
                        <a:lnSpc>
                          <a:spcPct val="100000"/>
                        </a:lnSpc>
                        <a:spcBef>
                          <a:spcPts val="300"/>
                        </a:spcBef>
                        <a:spcAft>
                          <a:spcPts val="300"/>
                        </a:spcAft>
                        <a:buClrTx/>
                        <a:buSzTx/>
                        <a:buFontTx/>
                        <a:buNone/>
                        <a:tabLst/>
                        <a:defRPr/>
                      </a:pPr>
                      <a:r>
                        <a:rPr lang="en-US" sz="1100" u="none" kern="0" dirty="0" smtClean="0">
                          <a:effectLst/>
                        </a:rPr>
                        <a:t>Listeria </a:t>
                      </a:r>
                      <a:r>
                        <a:rPr lang="en-US" sz="1100" u="none" kern="0" dirty="0" err="1" smtClean="0">
                          <a:effectLst/>
                        </a:rPr>
                        <a:t>monocytogenes</a:t>
                      </a:r>
                      <a:endParaRPr lang="en-IN" sz="1100" b="0" i="1" u="none"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15000"/>
                        </a:lnSpc>
                        <a:spcBef>
                          <a:spcPts val="100"/>
                        </a:spcBef>
                        <a:spcAft>
                          <a:spcPts val="100"/>
                        </a:spcAft>
                        <a:buClrTx/>
                        <a:buSzTx/>
                        <a:buFontTx/>
                        <a:buNone/>
                        <a:tabLst/>
                        <a:defRPr/>
                      </a:pPr>
                      <a:r>
                        <a:rPr lang="en-US" sz="1100" dirty="0" smtClean="0">
                          <a:effectLst/>
                        </a:rPr>
                        <a: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algn="ctr"/>
                      <a:r>
                        <a:rPr lang="en-IN" sz="1100" dirty="0" smtClean="0"/>
                        <a:t>ISO 11290-1:1997</a:t>
                      </a:r>
                      <a:endParaRPr lang="en-IN" sz="1100" dirty="0"/>
                    </a:p>
                  </a:txBody>
                  <a:tcPr marL="38576" marR="38576" marT="0" marB="0" anchor="ctr"/>
                </a:tc>
                <a:tc>
                  <a:txBody>
                    <a:bodyPr/>
                    <a:lstStyle/>
                    <a:p>
                      <a:pPr algn="ctr"/>
                      <a:r>
                        <a:rPr lang="en-US" sz="1100" dirty="0" smtClean="0"/>
                        <a:t>Absent / 25 GM</a:t>
                      </a:r>
                      <a:endParaRPr lang="en-IN" sz="1100" dirty="0" smtClean="0"/>
                    </a:p>
                    <a:p>
                      <a:pPr algn="ctr"/>
                      <a:endParaRPr lang="en-IN" sz="1100" dirty="0"/>
                    </a:p>
                  </a:txBody>
                  <a:tcPr marL="38576" marR="38576" marT="0" marB="0" anchor="ctr"/>
                </a:tc>
                <a:tc>
                  <a:txBody>
                    <a:bodyPr/>
                    <a:lstStyle/>
                    <a:p>
                      <a:pPr marL="0" marR="0" indent="0" algn="ctr" defTabSz="914400" rtl="0" eaLnBrk="1" fontAlgn="auto" latinLnBrk="0" hangingPunct="1">
                        <a:lnSpc>
                          <a:spcPct val="115000"/>
                        </a:lnSpc>
                        <a:spcBef>
                          <a:spcPts val="300"/>
                        </a:spcBef>
                        <a:spcAft>
                          <a:spcPts val="300"/>
                        </a:spcAft>
                        <a:buClrTx/>
                        <a:buSzTx/>
                        <a:buFontTx/>
                        <a:buNone/>
                        <a:tabLst/>
                        <a:defRPr/>
                      </a:pPr>
                      <a:r>
                        <a:rPr lang="en-US" sz="1100" dirty="0" smtClean="0">
                          <a:effectLst/>
                        </a:rPr>
                        <a:t>Absent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576" marR="38576" marT="0" marB="0" anchor="ctr"/>
                </a:tc>
                <a:extLst>
                  <a:ext uri="{0D108BD9-81ED-4DB2-BD59-A6C34878D82A}">
                    <a16:rowId xmlns:a16="http://schemas.microsoft.com/office/drawing/2014/main" val="10009"/>
                  </a:ext>
                </a:extLst>
              </a:tr>
            </a:tbl>
          </a:graphicData>
        </a:graphic>
      </p:graphicFrame>
      <p:pic>
        <p:nvPicPr>
          <p:cNvPr id="6" name="Picture 5"/>
          <p:cNvPicPr>
            <a:picLocks noChangeAspect="1"/>
          </p:cNvPicPr>
          <p:nvPr/>
        </p:nvPicPr>
        <p:blipFill rotWithShape="1">
          <a:blip r:embed="rId3"/>
          <a:srcRect l="34876" t="32292" r="35255" b="10937"/>
          <a:stretch/>
        </p:blipFill>
        <p:spPr>
          <a:xfrm>
            <a:off x="459411" y="1486775"/>
            <a:ext cx="3664637" cy="3916133"/>
          </a:xfrm>
          <a:prstGeom prst="rect">
            <a:avLst/>
          </a:prstGeom>
        </p:spPr>
      </p:pic>
      <p:sp>
        <p:nvSpPr>
          <p:cNvPr id="7" name="Title 1"/>
          <p:cNvSpPr txBox="1">
            <a:spLocks/>
          </p:cNvSpPr>
          <p:nvPr/>
        </p:nvSpPr>
        <p:spPr>
          <a:xfrm>
            <a:off x="237367" y="331458"/>
            <a:ext cx="7559072" cy="860073"/>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Cambria" panose="02040503050406030204" pitchFamily="18" charset="0"/>
                <a:ea typeface="+mj-ea"/>
                <a:cs typeface="+mj-cs"/>
              </a:defRPr>
            </a:lvl1pPr>
          </a:lstStyle>
          <a:p>
            <a:r>
              <a:rPr lang="en-IN" sz="3000" dirty="0">
                <a:solidFill>
                  <a:srgbClr val="C00000"/>
                </a:solidFill>
                <a:latin typeface="Calibri Light" panose="020F0302020204030204" pitchFamily="34" charset="0"/>
              </a:rPr>
              <a:t>COMPLIES TO MICROBIAL LOAD NORMS: BGR 34</a:t>
            </a:r>
          </a:p>
        </p:txBody>
      </p:sp>
    </p:spTree>
    <p:extLst>
      <p:ext uri="{BB962C8B-B14F-4D97-AF65-F5344CB8AC3E}">
        <p14:creationId xmlns:p14="http://schemas.microsoft.com/office/powerpoint/2010/main" val="264989698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609616744"/>
              </p:ext>
            </p:extLst>
          </p:nvPr>
        </p:nvGraphicFramePr>
        <p:xfrm>
          <a:off x="4708633" y="1465268"/>
          <a:ext cx="3754757" cy="3228278"/>
        </p:xfrm>
        <a:graphic>
          <a:graphicData uri="http://schemas.openxmlformats.org/drawingml/2006/table">
            <a:tbl>
              <a:tblPr firstRow="1" firstCol="1" bandRow="1">
                <a:tableStyleId>{ED083AE6-46FA-4A59-8FB0-9F97EB10719F}</a:tableStyleId>
              </a:tblPr>
              <a:tblGrid>
                <a:gridCol w="984613">
                  <a:extLst>
                    <a:ext uri="{9D8B030D-6E8A-4147-A177-3AD203B41FA5}">
                      <a16:colId xmlns:a16="http://schemas.microsoft.com/office/drawing/2014/main" val="20000"/>
                    </a:ext>
                  </a:extLst>
                </a:gridCol>
                <a:gridCol w="114300">
                  <a:extLst>
                    <a:ext uri="{9D8B030D-6E8A-4147-A177-3AD203B41FA5}">
                      <a16:colId xmlns:a16="http://schemas.microsoft.com/office/drawing/2014/main" val="20001"/>
                    </a:ext>
                  </a:extLst>
                </a:gridCol>
                <a:gridCol w="783168">
                  <a:extLst>
                    <a:ext uri="{9D8B030D-6E8A-4147-A177-3AD203B41FA5}">
                      <a16:colId xmlns:a16="http://schemas.microsoft.com/office/drawing/2014/main" val="20002"/>
                    </a:ext>
                  </a:extLst>
                </a:gridCol>
                <a:gridCol w="783168">
                  <a:extLst>
                    <a:ext uri="{9D8B030D-6E8A-4147-A177-3AD203B41FA5}">
                      <a16:colId xmlns:a16="http://schemas.microsoft.com/office/drawing/2014/main" val="20003"/>
                    </a:ext>
                  </a:extLst>
                </a:gridCol>
                <a:gridCol w="1089508">
                  <a:extLst>
                    <a:ext uri="{9D8B030D-6E8A-4147-A177-3AD203B41FA5}">
                      <a16:colId xmlns:a16="http://schemas.microsoft.com/office/drawing/2014/main" val="20004"/>
                    </a:ext>
                  </a:extLst>
                </a:gridCol>
              </a:tblGrid>
              <a:tr h="531145">
                <a:tc>
                  <a:txBody>
                    <a:bodyPr/>
                    <a:lstStyle/>
                    <a:p>
                      <a:pPr algn="ctr"/>
                      <a:r>
                        <a:rPr lang="en-US" sz="1100" dirty="0" smtClean="0"/>
                        <a:t>HEAVY METALS</a:t>
                      </a:r>
                      <a:endParaRPr lang="en-IN" sz="1100" dirty="0"/>
                    </a:p>
                  </a:txBody>
                  <a:tcPr marL="32262" marR="32262" marT="0" marB="0" anchor="ctr"/>
                </a:tc>
                <a:tc>
                  <a:txBody>
                    <a:bodyPr/>
                    <a:lstStyle/>
                    <a:p>
                      <a:pPr algn="ctr"/>
                      <a:endParaRPr lang="en-IN" sz="1100"/>
                    </a:p>
                  </a:txBody>
                  <a:tcPr marL="32262" marR="32262" marT="0" marB="0" anchor="ctr"/>
                </a:tc>
                <a:tc>
                  <a:txBody>
                    <a:bodyPr/>
                    <a:lstStyle/>
                    <a:p>
                      <a:pPr algn="ctr"/>
                      <a:r>
                        <a:rPr lang="en-US" sz="1100" dirty="0" smtClean="0"/>
                        <a:t>Method</a:t>
                      </a:r>
                      <a:endParaRPr lang="en-IN" sz="1100" dirty="0"/>
                    </a:p>
                  </a:txBody>
                  <a:tcPr marL="38576" marR="38576" marT="0" marB="0" anchor="ctr"/>
                </a:tc>
                <a:tc>
                  <a:txBody>
                    <a:bodyPr/>
                    <a:lstStyle/>
                    <a:p>
                      <a:pPr algn="ctr"/>
                      <a:r>
                        <a:rPr lang="en-US" sz="1100" dirty="0" smtClean="0"/>
                        <a:t>Result unit</a:t>
                      </a:r>
                      <a:endParaRPr lang="en-IN" sz="1100" dirty="0"/>
                    </a:p>
                  </a:txBody>
                  <a:tcPr marL="38576" marR="38576" marT="0" marB="0" anchor="ctr"/>
                </a:tc>
                <a:tc>
                  <a:txBody>
                    <a:bodyPr/>
                    <a:lstStyle/>
                    <a:p>
                      <a:pPr algn="ctr"/>
                      <a:r>
                        <a:rPr lang="en-US" sz="1100" dirty="0" smtClean="0"/>
                        <a:t>Limit</a:t>
                      </a:r>
                      <a:endParaRPr lang="en-IN" sz="1100" dirty="0"/>
                    </a:p>
                  </a:txBody>
                  <a:tcPr marL="38576" marR="38576" marT="0" marB="0" anchor="ctr"/>
                </a:tc>
                <a:extLst>
                  <a:ext uri="{0D108BD9-81ED-4DB2-BD59-A6C34878D82A}">
                    <a16:rowId xmlns:a16="http://schemas.microsoft.com/office/drawing/2014/main" val="10000"/>
                  </a:ext>
                </a:extLst>
              </a:tr>
              <a:tr h="531145">
                <a:tc>
                  <a:txBody>
                    <a:bodyPr/>
                    <a:lstStyle/>
                    <a:p>
                      <a:pPr marL="0" marR="0" indent="0" algn="ctr" defTabSz="914400" rtl="0" eaLnBrk="1" fontAlgn="auto" latinLnBrk="0" hangingPunct="1">
                        <a:lnSpc>
                          <a:spcPct val="100000"/>
                        </a:lnSpc>
                        <a:spcBef>
                          <a:spcPts val="300"/>
                        </a:spcBef>
                        <a:spcAft>
                          <a:spcPts val="300"/>
                        </a:spcAft>
                        <a:buClrTx/>
                        <a:buSzTx/>
                        <a:buFontTx/>
                        <a:buNone/>
                        <a:tabLst/>
                        <a:defRPr/>
                      </a:pPr>
                      <a:r>
                        <a:rPr lang="en-US" sz="1100" dirty="0" smtClean="0">
                          <a:effectLst/>
                        </a:rPr>
                        <a:t>LEAD</a:t>
                      </a:r>
                      <a:endParaRPr lang="en-IN" sz="1100" b="1" u="sng" kern="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15000"/>
                        </a:lnSpc>
                        <a:spcBef>
                          <a:spcPts val="100"/>
                        </a:spcBef>
                        <a:spcAft>
                          <a:spcPts val="100"/>
                        </a:spcAft>
                        <a:buClrTx/>
                        <a:buSzTx/>
                        <a:buFontTx/>
                        <a:buNone/>
                        <a:tabLst/>
                        <a:defRPr/>
                      </a:pPr>
                      <a:r>
                        <a:rPr lang="en-US" sz="1100" dirty="0" smtClean="0">
                          <a:effectLst/>
                        </a:rPr>
                        <a:t>:</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2262" marR="32262" marT="0" marB="0" anchor="ctr"/>
                </a:tc>
                <a:tc>
                  <a:txBody>
                    <a:bodyPr/>
                    <a:lstStyle/>
                    <a:p>
                      <a:pPr algn="ctr"/>
                      <a:r>
                        <a:rPr lang="en-US" sz="1100" dirty="0" smtClean="0"/>
                        <a:t>AOAC 2015.01 by</a:t>
                      </a:r>
                      <a:r>
                        <a:rPr lang="en-US" sz="1100" baseline="0" dirty="0" smtClean="0"/>
                        <a:t> ICP-MS</a:t>
                      </a:r>
                      <a:endParaRPr lang="en-IN" sz="1100" dirty="0"/>
                    </a:p>
                  </a:txBody>
                  <a:tcPr marL="38576" marR="38576" marT="0" marB="0" anchor="ctr"/>
                </a:tc>
                <a:tc>
                  <a:txBody>
                    <a:bodyPr/>
                    <a:lstStyle/>
                    <a:p>
                      <a:pPr algn="ctr"/>
                      <a:r>
                        <a:rPr lang="en-IN" sz="1100" dirty="0" smtClean="0"/>
                        <a:t>&lt;.05</a:t>
                      </a:r>
                      <a:r>
                        <a:rPr lang="en-IN" sz="1100" baseline="0" dirty="0" smtClean="0"/>
                        <a:t> mg/kg</a:t>
                      </a:r>
                      <a:endParaRPr lang="en-IN" sz="1100" dirty="0"/>
                    </a:p>
                  </a:txBody>
                  <a:tcPr marL="38576" marR="38576"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1ppm</a:t>
                      </a:r>
                      <a:endParaRPr lang="en-IN" sz="1100" dirty="0"/>
                    </a:p>
                  </a:txBody>
                  <a:tcPr marL="38576" marR="38576" marT="0" marB="0" anchor="ctr"/>
                </a:tc>
                <a:extLst>
                  <a:ext uri="{0D108BD9-81ED-4DB2-BD59-A6C34878D82A}">
                    <a16:rowId xmlns:a16="http://schemas.microsoft.com/office/drawing/2014/main" val="10001"/>
                  </a:ext>
                </a:extLst>
              </a:tr>
              <a:tr h="691515">
                <a:tc>
                  <a:txBody>
                    <a:bodyPr/>
                    <a:lstStyle/>
                    <a:p>
                      <a:pPr marL="0" marR="0" indent="0" algn="ctr" defTabSz="914400" rtl="0" eaLnBrk="1" fontAlgn="auto" latinLnBrk="0" hangingPunct="1">
                        <a:lnSpc>
                          <a:spcPct val="100000"/>
                        </a:lnSpc>
                        <a:spcBef>
                          <a:spcPts val="300"/>
                        </a:spcBef>
                        <a:spcAft>
                          <a:spcPts val="300"/>
                        </a:spcAft>
                        <a:buClrTx/>
                        <a:buSzTx/>
                        <a:buFontTx/>
                        <a:buNone/>
                        <a:tabLst/>
                        <a:defRPr/>
                      </a:pPr>
                      <a:r>
                        <a:rPr lang="en-US" sz="1100" dirty="0" smtClean="0">
                          <a:effectLst/>
                        </a:rPr>
                        <a:t>ARSENIC</a:t>
                      </a:r>
                      <a:endParaRPr lang="en-IN" sz="1100" b="1" u="sng" kern="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15000"/>
                        </a:lnSpc>
                        <a:spcBef>
                          <a:spcPts val="100"/>
                        </a:spcBef>
                        <a:spcAft>
                          <a:spcPts val="100"/>
                        </a:spcAft>
                        <a:buClrTx/>
                        <a:buSzTx/>
                        <a:buFontTx/>
                        <a:buNone/>
                        <a:tabLst/>
                        <a:defRPr/>
                      </a:pPr>
                      <a:r>
                        <a:rPr lang="en-US" sz="1100" dirty="0" smtClean="0">
                          <a:effectLst/>
                        </a:rPr>
                        <a:t>:</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AOAC 2015.01 by</a:t>
                      </a:r>
                      <a:r>
                        <a:rPr lang="en-US" sz="1100" baseline="0" dirty="0" smtClean="0"/>
                        <a:t> ICP-MS</a:t>
                      </a:r>
                      <a:endParaRPr lang="en-IN" sz="1100" dirty="0" smtClean="0"/>
                    </a:p>
                    <a:p>
                      <a:pPr algn="ctr"/>
                      <a:endParaRPr lang="en-IN" sz="1100" dirty="0"/>
                    </a:p>
                  </a:txBody>
                  <a:tcPr marL="51435" marR="51435"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100" dirty="0" smtClean="0"/>
                        <a:t>&lt;.05</a:t>
                      </a:r>
                      <a:r>
                        <a:rPr lang="en-IN" sz="1100" baseline="0" dirty="0" smtClean="0"/>
                        <a:t> mg/kg</a:t>
                      </a:r>
                      <a:endParaRPr lang="en-IN" sz="1100" dirty="0" smtClean="0"/>
                    </a:p>
                  </a:txBody>
                  <a:tcPr marL="51435" marR="51435"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3ppm</a:t>
                      </a:r>
                      <a:endParaRPr lang="en-IN" sz="1100" dirty="0"/>
                    </a:p>
                  </a:txBody>
                  <a:tcPr marL="51435" marR="51435" marT="25718" marB="25718" anchor="ctr"/>
                </a:tc>
                <a:extLst>
                  <a:ext uri="{0D108BD9-81ED-4DB2-BD59-A6C34878D82A}">
                    <a16:rowId xmlns:a16="http://schemas.microsoft.com/office/drawing/2014/main" val="10002"/>
                  </a:ext>
                </a:extLst>
              </a:tr>
              <a:tr h="691515">
                <a:tc>
                  <a:txBody>
                    <a:bodyPr/>
                    <a:lstStyle/>
                    <a:p>
                      <a:pPr algn="ctr">
                        <a:spcBef>
                          <a:spcPts val="300"/>
                        </a:spcBef>
                        <a:spcAft>
                          <a:spcPts val="300"/>
                        </a:spcAft>
                      </a:pPr>
                      <a:r>
                        <a:rPr lang="en-US" sz="1100" dirty="0" smtClean="0">
                          <a:effectLst/>
                        </a:rPr>
                        <a:t>CADMIUM</a:t>
                      </a:r>
                      <a:endParaRPr lang="en-IN" sz="1100" b="1" u="sng" kern="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15000"/>
                        </a:lnSpc>
                        <a:spcBef>
                          <a:spcPts val="100"/>
                        </a:spcBef>
                        <a:spcAft>
                          <a:spcPts val="100"/>
                        </a:spcAft>
                        <a:buClrTx/>
                        <a:buSzTx/>
                        <a:buFontTx/>
                        <a:buNone/>
                        <a:tabLst/>
                        <a:defRPr/>
                      </a:pPr>
                      <a:r>
                        <a:rPr lang="en-US" sz="1100" dirty="0" smtClean="0">
                          <a:effectLst/>
                        </a:rPr>
                        <a:t>:</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AOAC 2015.01 by</a:t>
                      </a:r>
                      <a:r>
                        <a:rPr lang="en-US" sz="1100" baseline="0" dirty="0" smtClean="0"/>
                        <a:t> ICP-MS</a:t>
                      </a:r>
                      <a:endParaRPr lang="en-IN" sz="1100" dirty="0" smtClean="0"/>
                    </a:p>
                    <a:p>
                      <a:pPr algn="ctr"/>
                      <a:endParaRPr lang="en-IN" sz="1100" dirty="0"/>
                    </a:p>
                  </a:txBody>
                  <a:tcPr marL="51435" marR="51435"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100" dirty="0" smtClean="0"/>
                        <a:t>&lt;.02</a:t>
                      </a:r>
                      <a:r>
                        <a:rPr lang="en-IN" sz="1100" baseline="0" dirty="0" smtClean="0"/>
                        <a:t> mg/kg</a:t>
                      </a:r>
                      <a:endParaRPr lang="en-IN" sz="1100" dirty="0" smtClean="0"/>
                    </a:p>
                  </a:txBody>
                  <a:tcPr marL="51435" marR="51435"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0.3ppm</a:t>
                      </a:r>
                      <a:endParaRPr lang="en-IN" sz="1100" dirty="0"/>
                    </a:p>
                  </a:txBody>
                  <a:tcPr marL="51435" marR="51435" marT="25718" marB="25718" anchor="ctr"/>
                </a:tc>
                <a:extLst>
                  <a:ext uri="{0D108BD9-81ED-4DB2-BD59-A6C34878D82A}">
                    <a16:rowId xmlns:a16="http://schemas.microsoft.com/office/drawing/2014/main" val="10003"/>
                  </a:ext>
                </a:extLst>
              </a:tr>
              <a:tr h="691515">
                <a:tc>
                  <a:txBody>
                    <a:bodyPr/>
                    <a:lstStyle/>
                    <a:p>
                      <a:pPr marL="0" marR="0" indent="0" algn="ctr" defTabSz="914400" rtl="0" eaLnBrk="1" fontAlgn="auto" latinLnBrk="0" hangingPunct="1">
                        <a:lnSpc>
                          <a:spcPct val="100000"/>
                        </a:lnSpc>
                        <a:spcBef>
                          <a:spcPts val="300"/>
                        </a:spcBef>
                        <a:spcAft>
                          <a:spcPts val="300"/>
                        </a:spcAft>
                        <a:buClrTx/>
                        <a:buSzTx/>
                        <a:buFontTx/>
                        <a:buNone/>
                        <a:tabLst/>
                        <a:defRPr/>
                      </a:pPr>
                      <a:r>
                        <a:rPr lang="en-US" sz="1100" dirty="0" smtClean="0">
                          <a:effectLst/>
                        </a:rPr>
                        <a:t>MERCURY</a:t>
                      </a:r>
                      <a:endParaRPr lang="en-IN" sz="1100" b="1" u="sng" kern="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15000"/>
                        </a:lnSpc>
                        <a:spcBef>
                          <a:spcPts val="100"/>
                        </a:spcBef>
                        <a:spcAft>
                          <a:spcPts val="100"/>
                        </a:spcAft>
                        <a:buClrTx/>
                        <a:buSzTx/>
                        <a:buFontTx/>
                        <a:buNone/>
                        <a:tabLst/>
                        <a:defRPr/>
                      </a:pPr>
                      <a:r>
                        <a:rPr lang="en-US" sz="1100" dirty="0" smtClean="0">
                          <a:effectLst/>
                        </a:rPr>
                        <a:t>:</a:t>
                      </a:r>
                      <a:endParaRPr lang="en-IN"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AOAC 2015.01 by</a:t>
                      </a:r>
                      <a:r>
                        <a:rPr lang="en-US" sz="1100" baseline="0" dirty="0" smtClean="0"/>
                        <a:t> ICP-MS</a:t>
                      </a:r>
                      <a:endParaRPr lang="en-IN" sz="1100" dirty="0" smtClean="0"/>
                    </a:p>
                    <a:p>
                      <a:pPr algn="ctr"/>
                      <a:endParaRPr lang="en-IN" sz="1100" dirty="0"/>
                    </a:p>
                  </a:txBody>
                  <a:tcPr marL="51435" marR="51435"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100" dirty="0" smtClean="0"/>
                        <a:t>&lt;.01</a:t>
                      </a:r>
                      <a:r>
                        <a:rPr lang="en-IN" sz="1100" baseline="0" dirty="0" smtClean="0"/>
                        <a:t> mg/kg</a:t>
                      </a:r>
                      <a:endParaRPr lang="en-IN" sz="1100" dirty="0" smtClean="0"/>
                    </a:p>
                  </a:txBody>
                  <a:tcPr marL="51435" marR="51435" marT="25718" marB="25718"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0.1ppm</a:t>
                      </a:r>
                      <a:endParaRPr lang="en-IN" sz="1100" dirty="0"/>
                    </a:p>
                  </a:txBody>
                  <a:tcPr marL="51435" marR="51435" marT="25718" marB="25718" anchor="ctr"/>
                </a:tc>
                <a:extLst>
                  <a:ext uri="{0D108BD9-81ED-4DB2-BD59-A6C34878D82A}">
                    <a16:rowId xmlns:a16="http://schemas.microsoft.com/office/drawing/2014/main" val="10004"/>
                  </a:ext>
                </a:extLst>
              </a:tr>
            </a:tbl>
          </a:graphicData>
        </a:graphic>
      </p:graphicFrame>
      <p:pic>
        <p:nvPicPr>
          <p:cNvPr id="5" name="Picture 4"/>
          <p:cNvPicPr>
            <a:picLocks noChangeAspect="1"/>
          </p:cNvPicPr>
          <p:nvPr/>
        </p:nvPicPr>
        <p:blipFill rotWithShape="1">
          <a:blip r:embed="rId3"/>
          <a:srcRect l="27745" t="11616" r="29485" b="6309"/>
          <a:stretch/>
        </p:blipFill>
        <p:spPr>
          <a:xfrm>
            <a:off x="500398" y="1363670"/>
            <a:ext cx="3823139" cy="4124885"/>
          </a:xfrm>
          <a:prstGeom prst="rect">
            <a:avLst/>
          </a:prstGeom>
        </p:spPr>
      </p:pic>
      <p:sp>
        <p:nvSpPr>
          <p:cNvPr id="8" name="Title 1"/>
          <p:cNvSpPr txBox="1">
            <a:spLocks/>
          </p:cNvSpPr>
          <p:nvPr/>
        </p:nvSpPr>
        <p:spPr>
          <a:xfrm>
            <a:off x="321563" y="363532"/>
            <a:ext cx="7269409" cy="514848"/>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Cambria" panose="02040503050406030204" pitchFamily="18" charset="0"/>
                <a:ea typeface="+mj-ea"/>
                <a:cs typeface="+mj-cs"/>
              </a:defRPr>
            </a:lvl1pPr>
          </a:lstStyle>
          <a:p>
            <a:r>
              <a:rPr lang="en-IN" sz="3000" dirty="0">
                <a:solidFill>
                  <a:srgbClr val="C00000"/>
                </a:solidFill>
                <a:latin typeface="Calibri Light" panose="020F0302020204030204" pitchFamily="34" charset="0"/>
              </a:rPr>
              <a:t>COMPLIES TO HEAVY METALS NORMS: BGR 34</a:t>
            </a:r>
          </a:p>
        </p:txBody>
      </p:sp>
    </p:spTree>
    <p:extLst>
      <p:ext uri="{BB962C8B-B14F-4D97-AF65-F5344CB8AC3E}">
        <p14:creationId xmlns:p14="http://schemas.microsoft.com/office/powerpoint/2010/main" val="419008471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747570816"/>
              </p:ext>
            </p:extLst>
          </p:nvPr>
        </p:nvGraphicFramePr>
        <p:xfrm>
          <a:off x="4110549" y="1475851"/>
          <a:ext cx="4278708" cy="3476533"/>
        </p:xfrm>
        <a:graphic>
          <a:graphicData uri="http://schemas.openxmlformats.org/drawingml/2006/table">
            <a:tbl>
              <a:tblPr firstRow="1" firstCol="1" bandRow="1">
                <a:tableStyleId>{ED083AE6-46FA-4A59-8FB0-9F97EB10719F}</a:tableStyleId>
              </a:tblPr>
              <a:tblGrid>
                <a:gridCol w="886446">
                  <a:extLst>
                    <a:ext uri="{9D8B030D-6E8A-4147-A177-3AD203B41FA5}">
                      <a16:colId xmlns:a16="http://schemas.microsoft.com/office/drawing/2014/main" val="20000"/>
                    </a:ext>
                  </a:extLst>
                </a:gridCol>
                <a:gridCol w="99237">
                  <a:extLst>
                    <a:ext uri="{9D8B030D-6E8A-4147-A177-3AD203B41FA5}">
                      <a16:colId xmlns:a16="http://schemas.microsoft.com/office/drawing/2014/main" val="20001"/>
                    </a:ext>
                  </a:extLst>
                </a:gridCol>
                <a:gridCol w="1390841">
                  <a:extLst>
                    <a:ext uri="{9D8B030D-6E8A-4147-A177-3AD203B41FA5}">
                      <a16:colId xmlns:a16="http://schemas.microsoft.com/office/drawing/2014/main" val="20002"/>
                    </a:ext>
                  </a:extLst>
                </a:gridCol>
                <a:gridCol w="918837">
                  <a:extLst>
                    <a:ext uri="{9D8B030D-6E8A-4147-A177-3AD203B41FA5}">
                      <a16:colId xmlns:a16="http://schemas.microsoft.com/office/drawing/2014/main" val="20003"/>
                    </a:ext>
                  </a:extLst>
                </a:gridCol>
                <a:gridCol w="983347">
                  <a:extLst>
                    <a:ext uri="{9D8B030D-6E8A-4147-A177-3AD203B41FA5}">
                      <a16:colId xmlns:a16="http://schemas.microsoft.com/office/drawing/2014/main" val="20004"/>
                    </a:ext>
                  </a:extLst>
                </a:gridCol>
              </a:tblGrid>
              <a:tr h="321029">
                <a:tc>
                  <a:txBody>
                    <a:bodyPr/>
                    <a:lstStyle/>
                    <a:p>
                      <a:pPr algn="ctr"/>
                      <a:r>
                        <a:rPr lang="en-US" sz="1100" dirty="0" smtClean="0"/>
                        <a:t>MYCOTOXINS</a:t>
                      </a:r>
                      <a:endParaRPr lang="en-IN" sz="1100" dirty="0"/>
                    </a:p>
                  </a:txBody>
                  <a:tcPr marL="32262" marR="32262" marT="0" marB="0" anchor="ct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METHODS</a:t>
                      </a:r>
                      <a:endParaRPr lang="en-IN" sz="1100" dirty="0"/>
                    </a:p>
                  </a:txBody>
                  <a:tcPr marL="32262" marR="32262" marT="0" marB="0" anchor="ctr"/>
                </a:tc>
                <a:tc hMerge="1">
                  <a:txBody>
                    <a:bodyPr/>
                    <a:lstStyle/>
                    <a:p>
                      <a:endParaRPr lang="en-IN" dirty="0"/>
                    </a:p>
                  </a:txBody>
                  <a:tcPr marL="57355" marR="57355" marT="0" marB="0"/>
                </a:tc>
                <a:tc>
                  <a:txBody>
                    <a:bodyPr/>
                    <a:lstStyle/>
                    <a:p>
                      <a:pPr algn="ctr"/>
                      <a:r>
                        <a:rPr lang="en-US" sz="1100" dirty="0" smtClean="0"/>
                        <a:t>RESULT UNIT</a:t>
                      </a:r>
                      <a:endParaRPr lang="en-IN" sz="1100" dirty="0"/>
                    </a:p>
                  </a:txBody>
                  <a:tcPr marL="32262" marR="32262" marT="0" marB="0" anchor="ctr"/>
                </a:tc>
                <a:tc>
                  <a:txBody>
                    <a:bodyPr/>
                    <a:lstStyle/>
                    <a:p>
                      <a:pPr algn="ctr"/>
                      <a:r>
                        <a:rPr lang="en-US" sz="1100" dirty="0" smtClean="0"/>
                        <a:t>LIMIT</a:t>
                      </a:r>
                      <a:endParaRPr lang="en-IN" sz="1100" dirty="0"/>
                    </a:p>
                  </a:txBody>
                  <a:tcPr marL="32262" marR="32262" marT="0" marB="0" anchor="ctr"/>
                </a:tc>
                <a:extLst>
                  <a:ext uri="{0D108BD9-81ED-4DB2-BD59-A6C34878D82A}">
                    <a16:rowId xmlns:a16="http://schemas.microsoft.com/office/drawing/2014/main" val="10000"/>
                  </a:ext>
                </a:extLst>
              </a:tr>
              <a:tr h="378356">
                <a:tc>
                  <a:txBody>
                    <a:bodyPr/>
                    <a:lstStyle/>
                    <a:p>
                      <a:pPr marL="0" marR="0" indent="0" algn="ctr" defTabSz="914400" rtl="0" eaLnBrk="1" fontAlgn="auto" latinLnBrk="0" hangingPunct="1">
                        <a:lnSpc>
                          <a:spcPct val="100000"/>
                        </a:lnSpc>
                        <a:spcBef>
                          <a:spcPts val="300"/>
                        </a:spcBef>
                        <a:spcAft>
                          <a:spcPts val="300"/>
                        </a:spcAft>
                        <a:buClrTx/>
                        <a:buSzTx/>
                        <a:buFontTx/>
                        <a:buNone/>
                        <a:tabLst/>
                        <a:defRPr/>
                      </a:pPr>
                      <a:r>
                        <a:rPr lang="en-US" sz="1100" dirty="0" smtClean="0"/>
                        <a:t>AFLATOXINS</a:t>
                      </a:r>
                      <a:endParaRPr lang="en-IN" sz="1100" dirty="0" smtClean="0"/>
                    </a:p>
                  </a:txBody>
                  <a:tcPr marL="32262" marR="32262" marT="0" marB="0" anchor="ctr"/>
                </a:tc>
                <a:tc>
                  <a:txBody>
                    <a:bodyPr/>
                    <a:lstStyle/>
                    <a:p>
                      <a:pPr algn="ctr">
                        <a:lnSpc>
                          <a:spcPct val="115000"/>
                        </a:lnSpc>
                        <a:spcBef>
                          <a:spcPts val="100"/>
                        </a:spcBef>
                        <a:spcAft>
                          <a:spcPts val="100"/>
                        </a:spcAft>
                      </a:pPr>
                      <a:r>
                        <a:rPr lang="en-US" sz="1100" dirty="0">
                          <a:effectLst/>
                        </a:rPr>
                        <a: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algn="ctr"/>
                      <a:r>
                        <a:rPr lang="en-US" sz="1100" dirty="0" smtClean="0"/>
                        <a:t>EASI-CHE-SOP-19, LC-FLD</a:t>
                      </a:r>
                      <a:endParaRPr lang="en-IN" sz="1100" dirty="0"/>
                    </a:p>
                  </a:txBody>
                  <a:tcPr marL="32262" marR="32262" marT="0" marB="0" anchor="ctr"/>
                </a:tc>
                <a:tc>
                  <a:txBody>
                    <a:bodyPr/>
                    <a:lstStyle/>
                    <a:p>
                      <a:pPr algn="ctr"/>
                      <a:r>
                        <a:rPr lang="en-IN" sz="1100" dirty="0" smtClean="0"/>
                        <a:t>&lt; 0.5ug/kg</a:t>
                      </a:r>
                      <a:endParaRPr lang="en-IN" sz="1100" dirty="0"/>
                    </a:p>
                  </a:txBody>
                  <a:tcPr marL="32262" marR="32262" marT="0" marB="0" anchor="ctr"/>
                </a:tc>
                <a:tc>
                  <a:txBody>
                    <a:bodyPr/>
                    <a:lstStyle/>
                    <a:p>
                      <a:pPr algn="ctr">
                        <a:lnSpc>
                          <a:spcPct val="115000"/>
                        </a:lnSpc>
                        <a:spcBef>
                          <a:spcPts val="300"/>
                        </a:spcBef>
                        <a:spcAft>
                          <a:spcPts val="300"/>
                        </a:spcAft>
                      </a:pP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extLst>
                  <a:ext uri="{0D108BD9-81ED-4DB2-BD59-A6C34878D82A}">
                    <a16:rowId xmlns:a16="http://schemas.microsoft.com/office/drawing/2014/main" val="10001"/>
                  </a:ext>
                </a:extLst>
              </a:tr>
              <a:tr h="481544">
                <a:tc>
                  <a:txBody>
                    <a:bodyPr/>
                    <a:lstStyle/>
                    <a:p>
                      <a:pPr marL="0" marR="0" indent="0" algn="ctr" defTabSz="914400" rtl="0" eaLnBrk="1" fontAlgn="auto" latinLnBrk="0" hangingPunct="1">
                        <a:lnSpc>
                          <a:spcPct val="100000"/>
                        </a:lnSpc>
                        <a:spcBef>
                          <a:spcPts val="300"/>
                        </a:spcBef>
                        <a:spcAft>
                          <a:spcPts val="300"/>
                        </a:spcAft>
                        <a:buClrTx/>
                        <a:buSzTx/>
                        <a:buFontTx/>
                        <a:buNone/>
                        <a:tabLst/>
                        <a:defRPr/>
                      </a:pPr>
                      <a:r>
                        <a:rPr lang="en-US" sz="1100" u="none" strike="noStrike" kern="0" dirty="0" smtClean="0">
                          <a:effectLst/>
                        </a:rPr>
                        <a:t>B1</a:t>
                      </a:r>
                      <a:endParaRPr lang="en-IN" sz="1100" u="sng" kern="0" dirty="0" smtClean="0">
                        <a:effectLst/>
                      </a:endParaRPr>
                    </a:p>
                  </a:txBody>
                  <a:tcPr marL="32262" marR="32262" marT="0" marB="0" anchor="ctr"/>
                </a:tc>
                <a:tc>
                  <a:txBody>
                    <a:bodyPr/>
                    <a:lstStyle/>
                    <a:p>
                      <a:pPr algn="ctr">
                        <a:lnSpc>
                          <a:spcPct val="115000"/>
                        </a:lnSpc>
                        <a:spcBef>
                          <a:spcPts val="100"/>
                        </a:spcBef>
                        <a:spcAft>
                          <a:spcPts val="100"/>
                        </a:spcAft>
                      </a:pPr>
                      <a:r>
                        <a:rPr lang="en-US" sz="1100" dirty="0">
                          <a:effectLst/>
                        </a:rPr>
                        <a: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EASI-CHE-SOP-19, LC-FLD</a:t>
                      </a:r>
                      <a:endParaRPr lang="en-IN" sz="1100" dirty="0" smtClean="0"/>
                    </a:p>
                  </a:txBody>
                  <a:tcPr marL="32262" marR="32262" marT="0" marB="0" anchor="ctr"/>
                </a:tc>
                <a:tc>
                  <a:txBody>
                    <a:bodyPr/>
                    <a:lstStyle/>
                    <a:p>
                      <a:pPr algn="ctr"/>
                      <a:r>
                        <a:rPr lang="en-IN" sz="1100" dirty="0" smtClean="0"/>
                        <a:t>&lt; 0.5ug/kg</a:t>
                      </a:r>
                      <a:endParaRPr lang="en-IN" sz="1100" dirty="0"/>
                    </a:p>
                  </a:txBody>
                  <a:tcPr marL="32262" marR="32262" marT="0" marB="0" anchor="ctr"/>
                </a:tc>
                <a:tc>
                  <a:txBody>
                    <a:bodyPr/>
                    <a:lstStyle/>
                    <a:p>
                      <a:pPr marL="0" marR="0" indent="0" algn="ctr" defTabSz="914400" rtl="0" eaLnBrk="1" fontAlgn="auto" latinLnBrk="0" hangingPunct="1">
                        <a:lnSpc>
                          <a:spcPct val="115000"/>
                        </a:lnSpc>
                        <a:spcBef>
                          <a:spcPts val="300"/>
                        </a:spcBef>
                        <a:spcAft>
                          <a:spcPts val="300"/>
                        </a:spcAft>
                        <a:buClrTx/>
                        <a:buSzTx/>
                        <a:buFontTx/>
                        <a:buNone/>
                        <a:tabLst/>
                        <a:defRPr/>
                      </a:pPr>
                      <a:r>
                        <a:rPr lang="en-IN" sz="1100" dirty="0" smtClean="0"/>
                        <a:t>5ug/kg</a:t>
                      </a:r>
                    </a:p>
                  </a:txBody>
                  <a:tcPr marL="32262" marR="32262" marT="0" marB="0" anchor="ctr"/>
                </a:tc>
                <a:extLst>
                  <a:ext uri="{0D108BD9-81ED-4DB2-BD59-A6C34878D82A}">
                    <a16:rowId xmlns:a16="http://schemas.microsoft.com/office/drawing/2014/main" val="10002"/>
                  </a:ext>
                </a:extLst>
              </a:tr>
              <a:tr h="481544">
                <a:tc>
                  <a:txBody>
                    <a:bodyPr/>
                    <a:lstStyle/>
                    <a:p>
                      <a:pPr marL="0" marR="0" indent="0" algn="ctr" defTabSz="914400" rtl="0" eaLnBrk="1" fontAlgn="auto" latinLnBrk="0" hangingPunct="1">
                        <a:lnSpc>
                          <a:spcPct val="100000"/>
                        </a:lnSpc>
                        <a:spcBef>
                          <a:spcPts val="300"/>
                        </a:spcBef>
                        <a:spcAft>
                          <a:spcPts val="300"/>
                        </a:spcAft>
                        <a:buClrTx/>
                        <a:buSzTx/>
                        <a:buFontTx/>
                        <a:buNone/>
                        <a:tabLst/>
                        <a:defRPr/>
                      </a:pPr>
                      <a:r>
                        <a:rPr lang="en-US" sz="1100" u="none" strike="noStrike" kern="0" dirty="0" smtClean="0">
                          <a:effectLst/>
                        </a:rPr>
                        <a:t>B2</a:t>
                      </a:r>
                      <a:endParaRPr lang="en-IN" sz="1100" u="sng" kern="0" dirty="0" smtClean="0">
                        <a:effectLst/>
                      </a:endParaRPr>
                    </a:p>
                  </a:txBody>
                  <a:tcPr marL="32262" marR="32262" marT="0" marB="0" anchor="ctr"/>
                </a:tc>
                <a:tc>
                  <a:txBody>
                    <a:bodyPr/>
                    <a:lstStyle/>
                    <a:p>
                      <a:pPr algn="ctr">
                        <a:lnSpc>
                          <a:spcPct val="115000"/>
                        </a:lnSpc>
                        <a:spcBef>
                          <a:spcPts val="100"/>
                        </a:spcBef>
                        <a:spcAft>
                          <a:spcPts val="100"/>
                        </a:spcAft>
                      </a:pPr>
                      <a:r>
                        <a:rPr lang="en-US" sz="1100" dirty="0">
                          <a:effectLst/>
                        </a:rPr>
                        <a: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EASI-CHE-SOP-19, LC-FLD</a:t>
                      </a:r>
                      <a:endParaRPr lang="en-IN" sz="1100" dirty="0" smtClean="0"/>
                    </a:p>
                  </a:txBody>
                  <a:tcPr marL="32262" marR="32262" marT="0" marB="0" anchor="ctr"/>
                </a:tc>
                <a:tc>
                  <a:txBody>
                    <a:bodyPr/>
                    <a:lstStyle/>
                    <a:p>
                      <a:pPr algn="ctr"/>
                      <a:r>
                        <a:rPr lang="en-IN" sz="1100" dirty="0" smtClean="0"/>
                        <a:t>&lt; 0.5ug/kg</a:t>
                      </a:r>
                      <a:endParaRPr lang="en-IN" sz="1100" dirty="0"/>
                    </a:p>
                  </a:txBody>
                  <a:tcPr marL="32262" marR="32262" marT="0" marB="0" anchor="ctr"/>
                </a:tc>
                <a:tc>
                  <a:txBody>
                    <a:bodyPr/>
                    <a:lstStyle/>
                    <a:p>
                      <a:pPr algn="ctr">
                        <a:lnSpc>
                          <a:spcPct val="115000"/>
                        </a:lnSpc>
                        <a:spcBef>
                          <a:spcPts val="300"/>
                        </a:spcBef>
                        <a:spcAft>
                          <a:spcPts val="300"/>
                        </a:spcAft>
                      </a:pPr>
                      <a:r>
                        <a:rPr lang="en-US" sz="1100" dirty="0" smtClean="0">
                          <a:effectLst/>
                        </a:rPr>
                        <a: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extLst>
                  <a:ext uri="{0D108BD9-81ED-4DB2-BD59-A6C34878D82A}">
                    <a16:rowId xmlns:a16="http://schemas.microsoft.com/office/drawing/2014/main" val="10003"/>
                  </a:ext>
                </a:extLst>
              </a:tr>
              <a:tr h="481544">
                <a:tc>
                  <a:txBody>
                    <a:bodyPr/>
                    <a:lstStyle/>
                    <a:p>
                      <a:pPr marL="0" marR="0" indent="0" algn="ctr" defTabSz="914400" rtl="0" eaLnBrk="1" fontAlgn="auto" latinLnBrk="0" hangingPunct="1">
                        <a:lnSpc>
                          <a:spcPct val="100000"/>
                        </a:lnSpc>
                        <a:spcBef>
                          <a:spcPts val="300"/>
                        </a:spcBef>
                        <a:spcAft>
                          <a:spcPts val="300"/>
                        </a:spcAft>
                        <a:buClrTx/>
                        <a:buSzTx/>
                        <a:buFontTx/>
                        <a:buNone/>
                        <a:tabLst/>
                        <a:defRPr/>
                      </a:pPr>
                      <a:r>
                        <a:rPr lang="en-US" sz="1100" u="none" kern="0" dirty="0" smtClean="0">
                          <a:effectLst/>
                        </a:rPr>
                        <a:t>G1</a:t>
                      </a:r>
                      <a:endParaRPr lang="en-IN" sz="1100" u="none" kern="0" dirty="0" smtClean="0">
                        <a:effectLst/>
                      </a:endParaRPr>
                    </a:p>
                  </a:txBody>
                  <a:tcPr marL="32262" marR="32262" marT="0" marB="0" anchor="ctr"/>
                </a:tc>
                <a:tc>
                  <a:txBody>
                    <a:bodyPr/>
                    <a:lstStyle/>
                    <a:p>
                      <a:pPr algn="ctr">
                        <a:lnSpc>
                          <a:spcPct val="115000"/>
                        </a:lnSpc>
                        <a:spcBef>
                          <a:spcPts val="100"/>
                        </a:spcBef>
                        <a:spcAft>
                          <a:spcPts val="100"/>
                        </a:spcAft>
                      </a:pPr>
                      <a:r>
                        <a:rPr lang="en-US" sz="1100" dirty="0">
                          <a:effectLst/>
                        </a:rPr>
                        <a: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EASI-CHE-SOP-19, LC-FLD</a:t>
                      </a:r>
                      <a:endParaRPr lang="en-IN" sz="1100" dirty="0" smtClean="0"/>
                    </a:p>
                  </a:txBody>
                  <a:tcPr marL="32262" marR="32262" marT="0" marB="0" anchor="ctr"/>
                </a:tc>
                <a:tc>
                  <a:txBody>
                    <a:bodyPr/>
                    <a:lstStyle/>
                    <a:p>
                      <a:pPr algn="ctr"/>
                      <a:r>
                        <a:rPr lang="en-IN" sz="1100" dirty="0" smtClean="0"/>
                        <a:t>&lt; 0.5ug/kg</a:t>
                      </a:r>
                      <a:endParaRPr lang="en-IN" sz="1100" dirty="0"/>
                    </a:p>
                  </a:txBody>
                  <a:tcPr marL="32262" marR="32262" marT="0" marB="0" anchor="ctr"/>
                </a:tc>
                <a:tc>
                  <a:txBody>
                    <a:bodyPr/>
                    <a:lstStyle/>
                    <a:p>
                      <a:pPr marL="0" marR="0" indent="0" algn="ctr" defTabSz="914400" rtl="0" eaLnBrk="1" fontAlgn="auto" latinLnBrk="0" hangingPunct="1">
                        <a:lnSpc>
                          <a:spcPct val="115000"/>
                        </a:lnSpc>
                        <a:spcBef>
                          <a:spcPts val="300"/>
                        </a:spcBef>
                        <a:spcAft>
                          <a:spcPts val="300"/>
                        </a:spcAft>
                        <a:buClrTx/>
                        <a:buSzTx/>
                        <a:buFontTx/>
                        <a:buNone/>
                        <a:tabLst/>
                        <a:defRPr/>
                      </a:pPr>
                      <a:r>
                        <a:rPr lang="en-US" sz="1100" dirty="0" smtClean="0">
                          <a:effectLst/>
                        </a:rPr>
                        <a: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extLst>
                  <a:ext uri="{0D108BD9-81ED-4DB2-BD59-A6C34878D82A}">
                    <a16:rowId xmlns:a16="http://schemas.microsoft.com/office/drawing/2014/main" val="10004"/>
                  </a:ext>
                </a:extLst>
              </a:tr>
              <a:tr h="481544">
                <a:tc>
                  <a:txBody>
                    <a:bodyPr/>
                    <a:lstStyle/>
                    <a:p>
                      <a:pPr marL="0" marR="0" indent="0" algn="ctr" defTabSz="914400" rtl="0" eaLnBrk="1" fontAlgn="auto" latinLnBrk="0" hangingPunct="1">
                        <a:lnSpc>
                          <a:spcPct val="100000"/>
                        </a:lnSpc>
                        <a:spcBef>
                          <a:spcPts val="300"/>
                        </a:spcBef>
                        <a:spcAft>
                          <a:spcPts val="300"/>
                        </a:spcAft>
                        <a:buClrTx/>
                        <a:buSzTx/>
                        <a:buFontTx/>
                        <a:buNone/>
                        <a:tabLst/>
                        <a:defRPr/>
                      </a:pPr>
                      <a:r>
                        <a:rPr lang="en-US" sz="1100" u="none" strike="noStrike" kern="0" dirty="0" smtClean="0">
                          <a:effectLst/>
                        </a:rPr>
                        <a:t>G2</a:t>
                      </a:r>
                      <a:endParaRPr lang="en-IN" sz="1100" u="sng" kern="0" dirty="0" smtClean="0">
                        <a:effectLst/>
                      </a:endParaRPr>
                    </a:p>
                  </a:txBody>
                  <a:tcPr marL="32262" marR="32262" marT="0" marB="0" anchor="ctr"/>
                </a:tc>
                <a:tc>
                  <a:txBody>
                    <a:bodyPr/>
                    <a:lstStyle/>
                    <a:p>
                      <a:pPr algn="ctr">
                        <a:lnSpc>
                          <a:spcPct val="115000"/>
                        </a:lnSpc>
                        <a:spcBef>
                          <a:spcPts val="100"/>
                        </a:spcBef>
                        <a:spcAft>
                          <a:spcPts val="100"/>
                        </a:spcAft>
                      </a:pPr>
                      <a:r>
                        <a:rPr lang="en-US" sz="1100" dirty="0">
                          <a:effectLst/>
                        </a:rPr>
                        <a: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EASI-CHE-SOP-19, LC-FLD</a:t>
                      </a:r>
                      <a:endParaRPr lang="en-IN" sz="1100" dirty="0" smtClean="0"/>
                    </a:p>
                  </a:txBody>
                  <a:tcPr marL="38576" marR="38576"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100" dirty="0" smtClean="0"/>
                        <a:t>&lt; 0.5ug/kg</a:t>
                      </a:r>
                    </a:p>
                    <a:p>
                      <a:pPr marL="0" marR="0" indent="0" algn="ctr" defTabSz="914400" rtl="0" eaLnBrk="1" fontAlgn="auto" latinLnBrk="0" hangingPunct="1">
                        <a:lnSpc>
                          <a:spcPct val="100000"/>
                        </a:lnSpc>
                        <a:spcBef>
                          <a:spcPts val="0"/>
                        </a:spcBef>
                        <a:spcAft>
                          <a:spcPts val="0"/>
                        </a:spcAft>
                        <a:buClrTx/>
                        <a:buSzTx/>
                        <a:buFontTx/>
                        <a:buNone/>
                        <a:tabLst/>
                        <a:defRPr/>
                      </a:pPr>
                      <a:endParaRPr lang="en-IN" sz="1100" dirty="0"/>
                    </a:p>
                  </a:txBody>
                  <a:tcPr marL="38576" marR="38576" marT="0" marB="0" anchor="ctr"/>
                </a:tc>
                <a:tc>
                  <a:txBody>
                    <a:bodyPr/>
                    <a:lstStyle/>
                    <a:p>
                      <a:pPr marL="0" marR="0" indent="0" algn="ctr" defTabSz="914400" rtl="0" eaLnBrk="1" fontAlgn="auto" latinLnBrk="0" hangingPunct="1">
                        <a:lnSpc>
                          <a:spcPct val="115000"/>
                        </a:lnSpc>
                        <a:spcBef>
                          <a:spcPts val="300"/>
                        </a:spcBef>
                        <a:spcAft>
                          <a:spcPts val="300"/>
                        </a:spcAft>
                        <a:buClrTx/>
                        <a:buSzTx/>
                        <a:buFontTx/>
                        <a:buNone/>
                        <a:tabLst/>
                        <a:defRPr/>
                      </a:pPr>
                      <a:r>
                        <a:rPr lang="en-US" sz="1100" dirty="0" smtClean="0">
                          <a:effectLst/>
                        </a:rPr>
                        <a: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8576" marR="38576" marT="0" marB="0" anchor="ctr"/>
                </a:tc>
                <a:extLst>
                  <a:ext uri="{0D108BD9-81ED-4DB2-BD59-A6C34878D82A}">
                    <a16:rowId xmlns:a16="http://schemas.microsoft.com/office/drawing/2014/main" val="10005"/>
                  </a:ext>
                </a:extLst>
              </a:tr>
              <a:tr h="425486">
                <a:tc>
                  <a:txBody>
                    <a:bodyPr/>
                    <a:lstStyle/>
                    <a:p>
                      <a:pPr algn="ctr">
                        <a:spcBef>
                          <a:spcPts val="300"/>
                        </a:spcBef>
                        <a:spcAft>
                          <a:spcPts val="300"/>
                        </a:spcAft>
                      </a:pPr>
                      <a:r>
                        <a:rPr lang="en-US" sz="1100" u="sng" kern="0" dirty="0" smtClean="0">
                          <a:effectLst/>
                        </a:rPr>
                        <a:t>B1+B2+G1+G2</a:t>
                      </a:r>
                      <a:endParaRPr lang="en-IN" sz="1100" b="0" i="1" u="sng"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62" marR="32262" marT="0" marB="0" anchor="ctr"/>
                </a:tc>
                <a:tc>
                  <a:txBody>
                    <a:bodyPr/>
                    <a:lstStyle/>
                    <a:p>
                      <a:pPr algn="ctr">
                        <a:lnSpc>
                          <a:spcPct val="115000"/>
                        </a:lnSpc>
                        <a:spcBef>
                          <a:spcPts val="100"/>
                        </a:spcBef>
                        <a:spcAft>
                          <a:spcPts val="100"/>
                        </a:spcAft>
                      </a:pP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algn="ctr"/>
                      <a:r>
                        <a:rPr lang="en-US" sz="1100" dirty="0" smtClean="0"/>
                        <a:t>-</a:t>
                      </a:r>
                      <a:endParaRPr lang="en-IN" sz="1100" dirty="0"/>
                    </a:p>
                  </a:txBody>
                  <a:tcPr marL="38576" marR="38576"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a:t>
                      </a:r>
                      <a:endParaRPr lang="en-IN" sz="1100" dirty="0"/>
                    </a:p>
                  </a:txBody>
                  <a:tcPr marL="38576" marR="38576" marT="0" marB="0" anchor="ctr"/>
                </a:tc>
                <a:tc>
                  <a:txBody>
                    <a:bodyPr/>
                    <a:lstStyle/>
                    <a:p>
                      <a:pPr marL="0" marR="0" indent="0" algn="ctr" defTabSz="914400" rtl="0" eaLnBrk="1" fontAlgn="auto" latinLnBrk="0" hangingPunct="1">
                        <a:lnSpc>
                          <a:spcPct val="115000"/>
                        </a:lnSpc>
                        <a:spcBef>
                          <a:spcPts val="300"/>
                        </a:spcBef>
                        <a:spcAft>
                          <a:spcPts val="300"/>
                        </a:spcAft>
                        <a:buClrTx/>
                        <a:buSzTx/>
                        <a:buFontTx/>
                        <a:buNone/>
                        <a:tabLst/>
                        <a:defRPr/>
                      </a:pPr>
                      <a:r>
                        <a:rPr lang="en-IN" sz="1100" dirty="0" smtClean="0"/>
                        <a:t>10ug/kg</a:t>
                      </a:r>
                    </a:p>
                  </a:txBody>
                  <a:tcPr marL="38576" marR="38576" marT="0" marB="0" anchor="ctr"/>
                </a:tc>
                <a:extLst>
                  <a:ext uri="{0D108BD9-81ED-4DB2-BD59-A6C34878D82A}">
                    <a16:rowId xmlns:a16="http://schemas.microsoft.com/office/drawing/2014/main" val="10006"/>
                  </a:ext>
                </a:extLst>
              </a:tr>
              <a:tr h="425486">
                <a:tc>
                  <a:txBody>
                    <a:bodyPr/>
                    <a:lstStyle/>
                    <a:p>
                      <a:pPr algn="ctr">
                        <a:spcBef>
                          <a:spcPts val="300"/>
                        </a:spcBef>
                        <a:spcAft>
                          <a:spcPts val="300"/>
                        </a:spcAft>
                      </a:pPr>
                      <a:r>
                        <a:rPr lang="en-US" sz="1100" u="sng" kern="0" dirty="0" err="1" smtClean="0">
                          <a:effectLst/>
                        </a:rPr>
                        <a:t>Ochratoxin</a:t>
                      </a:r>
                      <a:r>
                        <a:rPr lang="en-US" sz="1100" u="sng" kern="0" dirty="0" smtClean="0">
                          <a:effectLst/>
                        </a:rPr>
                        <a:t> A</a:t>
                      </a:r>
                      <a:endParaRPr lang="en-IN" sz="1100" b="0" i="1" u="sng"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62" marR="32262" marT="0" marB="0" anchor="ctr"/>
                </a:tc>
                <a:tc>
                  <a:txBody>
                    <a:bodyPr/>
                    <a:lstStyle/>
                    <a:p>
                      <a:pPr algn="ctr">
                        <a:lnSpc>
                          <a:spcPct val="115000"/>
                        </a:lnSpc>
                        <a:spcBef>
                          <a:spcPts val="100"/>
                        </a:spcBef>
                        <a:spcAft>
                          <a:spcPts val="100"/>
                        </a:spcAft>
                      </a:pP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EASI-CHE-SOP-19, LC-FLD</a:t>
                      </a:r>
                      <a:endParaRPr lang="en-IN" sz="1100" dirty="0" smtClean="0"/>
                    </a:p>
                  </a:txBody>
                  <a:tcPr marL="38576" marR="38576"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100" dirty="0" smtClean="0"/>
                        <a:t>&lt; 0.5ug/kg</a:t>
                      </a:r>
                    </a:p>
                  </a:txBody>
                  <a:tcPr marL="38576" marR="38576" marT="0" marB="0" anchor="ctr"/>
                </a:tc>
                <a:tc>
                  <a:txBody>
                    <a:bodyPr/>
                    <a:lstStyle/>
                    <a:p>
                      <a:pPr marL="0" marR="0" indent="0" algn="ctr" defTabSz="914400" rtl="0" eaLnBrk="1" fontAlgn="auto" latinLnBrk="0" hangingPunct="1">
                        <a:lnSpc>
                          <a:spcPct val="115000"/>
                        </a:lnSpc>
                        <a:spcBef>
                          <a:spcPts val="300"/>
                        </a:spcBef>
                        <a:spcAft>
                          <a:spcPts val="300"/>
                        </a:spcAft>
                        <a:buClrTx/>
                        <a:buSzTx/>
                        <a:buFontTx/>
                        <a:buNone/>
                        <a:tabLst/>
                        <a:defRPr/>
                      </a:pPr>
                      <a:r>
                        <a:rPr lang="en-IN" sz="1100" dirty="0" smtClean="0"/>
                        <a:t>15ug/kg</a:t>
                      </a:r>
                    </a:p>
                  </a:txBody>
                  <a:tcPr marL="38576" marR="38576" marT="0" marB="0" anchor="ctr"/>
                </a:tc>
                <a:extLst>
                  <a:ext uri="{0D108BD9-81ED-4DB2-BD59-A6C34878D82A}">
                    <a16:rowId xmlns:a16="http://schemas.microsoft.com/office/drawing/2014/main" val="10007"/>
                  </a:ext>
                </a:extLst>
              </a:tr>
            </a:tbl>
          </a:graphicData>
        </a:graphic>
      </p:graphicFrame>
      <p:sp>
        <p:nvSpPr>
          <p:cNvPr id="4" name="AutoShape 2" descr="data:image/jpg;base64,/9j/4AAQSkZJRgABAQEBLAEsAAD/2wBDAAgGBgcGBQgHBwcJCQgKDBQNDAsLDBkSEw8UHRofHh0aHBwgJC4nICIsIxwcKDcpLDAxNDQ0Hyc5PTgyPC4zNDL/2wBDAQkJCQwLDBgNDRgyIRwhMjIyMjIyMjIyMjIyMjIyMjIyMjIyMjIyMjIyMjIyMjIyMjIyMjIyMjIyMjIyMjIyMjL/wAARCA2zCbE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n7rcLiRTyQxya7D4Sn/isrkH/AJ9G/wDQlrj7s7Z3XIJB5rsfhET/AMJjedMfYz/6EtAHto6UUg6U7NABSUtFABRRRQAUUUUAJilFFFABWfqF1d2yA2tsJ2J+7uwa0KYRzQBz6XuvTnctlFGo/vtQJfEhBxBY492bNb+BSUJLsF2c6G8UkY8uxX3+akb/AISpmA26dt7nLAiukxRii0ewXZy7P4uWTAi010yRy7Kfr0NO/wCKscn5NMTB4Adzn9K6Q4oFO0ewXZy+fFz9FsFIOMlmwfccUjr4uGQTY5xkFCxH05FdTil7Ue72DU4+ZPF6hW/0WQHkhM5X88VCy+Mx80SwHPBUHB+tdsAMUnAotHsLU4vZ40OC0loFxg8nI/SozD4sClvtMQI4AxwRXcYBqlfyrBbserHgClaPYevc4iS78SRsUa4jJ9jVlV8WvEChRjnIBrbsLYTz+bIoO3pn1rfRABmhKPYNTiQPGTRFt0APQJ3P9P1qCP8A4TY3BiCwkEZ3McKP613+0elG3NFo9h3ZxAufFsULtLFCzqeAv8VWE1TxQUBbT4gx/hJ/wNdb5YqMoAaLRFdnOJq+vqNz2ERx/CDircOvXbkB9MdT3IfOK0ZEBpiRBRxQkguwi1OZ/wDl0f8AOnf2hcFtos3z7nipoMCrQAosBkm/1UyMg0she0nmjB/DrVRtQ1/LBdMXg8EuK6KgiiyA5htS8SAf8g+H6Z/+vUbap4lQ5GmxMmM5Vv8A69dQRimYotELs53+2dcRQzaWDyBgNUket6z8xfRG29iJl/lW4cdKQDHSiyC5mJrGoM2DpcgPoWH86cNYvz10qQf8CBrUHPFOAx0NFkFzIOt3ijJ0ybHtSrrF867l0uXb7nFbIo5osgMM61fkErpMp7daj/trWNpP9hOAO/nqc10OOKTAosguc6dc1lSudBchu4nWnHXdQDBTo82Tn+Lj+VdBtpDxRZBdmGNZ1Dcw/smQkDP3qY+uahEwD6PKCT2fP8q3wooKiiyC7OfTxDdHAbSbjJ7AE0P4lliwX0m9YHskZZvyroPpQQG69aLILsxD4gfAJ0u8AI4zHyPqO1RP4kEJ+fTL36rHmt/GaTHPPNGgamMviJJo3eKwviqj+KErn6Z60yPxJC52nTtRRvR4P8Ca3SBjGOKbgdMUWXdhdmX/AG0gYxyWlyGHX5OPzqNtahXj7JdfhGTWt5QyeM5pfKXHSiy7sLsxk120diphnH1jP+FRXWtLEoeG0mljxy20itwQxg52jP0qQRqBwBj0osu7A5ObWodRiWNLO5RlbOXTFaqapaIoUrIOP7hrW8tT/CPyp3lIeqjj2ot5gZH9tWXTbIc/7BpDqloAGaGYLjO8xnFbHlp/dX8qXYvcCj5gZP8AatoULRpLIo6lYzxTTrGmqP3jmMnoGU5Na/lqBgKMewpvlRk52Ln6UfMDLXUtNdhtJkJ6AITUP9p2Syu76fcJj5TI0DAH6HHNbflJ/dH5UpUEYIyPen8xW8jC/tjw/HMY2eOORRuwYyDg9+lSjVdPzuDsV7EIea1jEpGCox9KURJj7q4+lHzCxhS67oqvsknIJ7PC4H8uah/trw1GoZWhIAJysJ7fhXRmCInJjTPrtoEagYCr+VCfmFjmo9Y8MgPJD5a55cx27D88ClOreF3OXSMtgHL2j8enJWukMMbHLIpP0phtouvlpx04ou+4WXYwzdeGJWLGG0dieSYQSf0zTI9R8LyvsVLYupwFaHBH0yOK3VtIcn90gz1+XrTjaw7dojXHpind9x2XYwhceGg3yw2ynOeIcc/lUizeHoWeURWyl/vERjJrZNnAeTChP0oFvFniNM/Sld9xWXY59j4ZHJtYMdf9R0/SpRJ4fl5McHB/iTFbhtoj1jX8qiaxtnOTCmf92i77hZdjKJ8PnJZIGz2IzTTF4ceQy+Tb7iuD8o/lWsthbL/y7x/98077DbHn7PH/AN80a9wsuxlIughAgS3UA5ACgU910OZNrJbMp4wQOK0jY2p6wRn/AIDQLG17W8f/AHzRr3CyOfGj+GTldigDqN5/xqQ6P4al2q0UXyjg7yP681tmyt+phQ/UUhsLRkCmCMgdiKLvuFkY50bw0YfLKwbc9d/P50R6X4ciReLYKpyC78fjnrWz/Z1oU2m3jI9NtMGm2f3TaxFfQrTu+4WXYxl0vwxlmjez5OTtlBA/Xil/sXw20TKUhIY54kP6Vsf2Tp4HFpCOc8IKcbC1bg28ePTbRd9x6djDj8NeHldm2qwPQFzxSnQfDUX3kiDbduTIen51sHSrQABbeMDrwKX+zLNl2vbRsPRlzSu11FZdjBXQvCqkhzAW9GuCDj6ZqZdG8PQhNkcShTlcuT+p61rnSNOI5sbcj0MYIpV0qxHS1hHb7oo17j07GI3hvw42D5K89f3rf402fw54flXCkRgAD5X6VuNpViB/x6xf980LptmfvW0Z+q0XfcNOxiL4f8OBNiorHu3mHJ/Wok8P+GYi4kuI2JbO15sbfbrXQ/2ZZMNv2aPHpij+ybLvaxHH+zTv5isuxz8mjeGRHHkoEBOCkmc59T+FP/sLw6AAnlj38wmt4afaqMCBFHstKNMs/wDn3j/Kld9wsuxgHRvDQXbJLEcD+Kfbn9RULaV4YhzuCkcYxIT+ua6OTSNPlA8yyt3wMAtGDilXTrVMgQRgf7tF33D5HMyWPhmWLaJCgzkFSaYml+HF/wCW5PH8Tc11LaZaMADAnBz0pp0qzdstboSPai77hZdjmPsvhqKNlyJN3GTnIoFt4VKlS2Cehy3FdUNPtgpUQIAevFR/2RY4/wCPWIfRaLvuPTsctJp/hmWQBZ2jwegJwfbmny6V4XZCBdBT6rJnFdOdLsmADWsRA/2RTF0XS1yfsFrk9/KGTTu+4rLsc1Fp/hhc7p/M+XAy5HPrxUcGneGondnupJAR91jwPyrqP7E03I/0SLj/AGaf/ZNkN2LaLDdRtpa9w07HNDTvDbfcnGM8gtTm0fw6zALdIvt5ldCujaeGLfZY8nrxSjRdPD7/ALLEW7ErnFHzDTsc9Ho/h2OLYbjzD/fZ+f0qBtB8PZZ21N4x6eYoA/MV1DaRZbtwtogfUChtG0+QYezhcejICDTu+4HLf2H4cKlTrSg9sTpn261Ivh/Qo4yJNWxuOVZpkU/hnrXR/wBgaVhwLCAb/vYQDNMGg6auR9igI90BpfMLIwToOgBAW1ZV9/PQZ/Olh0PRZAFTVNx54Eqkn8K3/wCwtMIw1jAR6FARSjQtNAAWyhAXphRxRbzDQ5+Tw5p6SDbq7RjsGcZNK2gWuw7NdmHPXcK6EaNp/P8AokWPTbQNF08ZxaxgHsBU8q8hnPReHkMhP9v3LR54AfnHvUiaAqDD+IL3qcbZcfStv+w9PySLcc+9PGkWKggWsRHuuaOSIXfmYq6XcRg/8VDKR2Dkn+tOSxu2BX+3s8cDbz/OtRdEslYn7On5U5tE09pN5t1BxjjgflRyR8gv6mdHbXkKH/idJI+eMpjH681MIb1kJTV0346+WCAfpVkaDp+c+QPzo/sKwzkQ4+hp8qC5VjXVVAzqcMvqfLC/yqSOS+LEfbIyfcf/AF6mGiWIGBEQP940h0OwLZ8k59dxpcq7hcFGpHJ8+LH0P+NAm1EOqq1uwP51C3hfSWkMjW2WJz9409/D+nyKFeHco7FjRyodyzvvlzzESOxyKUveYyGi+gFUP+EW0sJhYXGDkYkbj9aB4X00tkwc/wC8aOUReFzdDk+Uw6cNimi5usFi0OPY9Khbw9pxfd5Lg4xxIw/rQPD1irZQSj/tqx/maLBcn+03YwR5Tj2OKct1PnlI/pvqq3h+0YEFpj7eYaBoNsqbVe4X3Ezf40WC5ZN1cZICR+x3Uq3dwF5SNj7PUB0W3KYLz59fNb/GkGiW6j79xn/rs1FgJvtty2QsCgj/AG6Vb246eSuf9+oBoyFs+dP/AN/DSrokQORNOD67zRygTfbbjB/cLkdt1MN9ebhizGD/ALdN/saPnM85PrvNN/slB/y3n+u+jlC5Oby7xkWoz6b6ab28UjdZgKe++mjSUYc3M5P+9SNo6kY+0z/9907DTJlvpiOLfP0YUPeXKjItTj3YVD/Y0YHE84b1D0DSAfvXVwR/v0rCuOGoz/xWpH0IpzajKoz9nI+pqL+x0LHM8+P96j+xl/iuJ2H++RRZ9wuSpqMjdYMf8CFL/aTgf6jn61AdGhLcyTke8ppH0RCo23E4I/2zRYCf+0ZscW+f+BUi3923P2Pj13VEmjKM5uJiO3zUv9kAfdurgf8AA6LMd0Ti/lxzAc+maUX05GfszCq39kc5+1XGe3z9KrjQpi5P9o3q/SdsH8M4o5WF0aJvZs4Fs2e1NF/PyGtXBqqdEkOD9vuMj3qX+ySVw13Pn1DUcr7hdEy6g+MvbSD8v8af9v3DKxn8TVOPRNoIN5cODz8zUf2GowRcTcf7VFmIuLfkjmCSj7eR1gk/KqbaLvXi9uk/3XxSf2O4XaL24+u7miz7hdF0X4yf3Ev5Uv27/phJ+VUDorEf8ftyPcNUi6S4A/02c49cf4U+V9x3RZOogdYJR+FM/tSMgkRyHHX5TVZtJkwCL6fI6dKDplyWz9sb67RRyvuF12LA1aI/8s5f++G/wp41OE/wyf8AfB/wqr9hvFPF4SP92nG3vOguj/3wKXKK5a/tKH/a/wC+TSf2nCDhg49PlNVFsr05DXf0wlKLC7PBvD/3yKOV9wLf9owjruA9dppTqEGMgsf+AmqLWOoZG2+wvcbBTvsF4f8Al7x/wGiz7gWhqcXdXH/AT/hSnUYcZG4/8BNU/wCzroj5bsg/7opp0y6bj7Ycem2izAvDUYCOSw/4CaX+0YMcFv8Avk1QGm3Cgj7Wcf7tL/Z1yP8Al7yP92izAunUIQP4z9EJ/pSi/hPUt/3yao/2feYIF4cdvlpUs75WH+ljGMEbKfKwLp1CAd2/75NKNRt+7EfUVS+y3m4j7Tx/uimGzuifmnz/AMBosx6GiL23P/LQDPTJxSm9gXq9ZwsbxW+W4Uj0KU7+z7putwM9/lpWYtC+L6AjPmL+dIb+3AzvyPbms3+zL1WPl3aAH+9Hmn/2bd5/4+hj/doswLh1S0DbTKAT60Nqlov/AC1B9l5qmNOutu1rgMPdaaNNvATiePb6bKdmGhdGrWh/5aY+oxSNqtqvVzz3Aql/Zt2rEpcL/wACWnNY6gykG5j/AO+P/r0WYJovDU7QjIlXH1o/tO0/56g/Ss1NMvlyPtMeP9yh9Mv263UQH+zH/wDXosw0NA6rZj70oH14o/tSz/57oPxFZ4029CjNxExHTMZ/xpraVesMiaIn3Tg0WYXRpf2rZ5x56/nSnU7QDJmX86yhp+oDgm24/wBg/wCNL/Zeobs77bk9kP8AjSsw0NE6zYgEmcYFRf2/pv8Az8r+IIqmdKv1PElv1/uH/GkfTdSyGDwdMdKLMd0W28R6VGQHu1Unp8pP8hS/8JDpn/PyPyNUv7M1QgAS26j/AHaYdEvmxmS3+uyjlYrovnxJpQODdjPptb/Ck/4SbSckfaxkdfkb/CqH9iX6n/j7hlXPCtFjH607+xb/AHb1lg3d/ko5X3C6LZ8UaQBn7WMf9c3/AMKjfxbo0YybvPsI3/wqn/YV+dwW5hXPUeXwaWLRNUjYMl3DG2McR5o5X3C5cj8XaNKm5bsY/wBxv8KY/jHRlbaLks2M7RG2f5VUl8PX00jSy3aNKe/l0+PQ9Ti/1GqRwj+6bYMfzz/SjlfcL+RLF410SX7t1n22n/CnR+NNDkztvBx1+RuP0qH+xtRmk3XN/GzA8MIf6Uw6Lqhb59RicKcqTD9304zRyvuFyyPF+kshkSZnjBxvVTjNK3jHRFzm8AI5I2P/AIVWOiapKGBv4th6gw5z+tC6JqQQKbqMKpyoEf60cr7juT/8JjpJfYkzOevyqTxTR420Q9bnHblT/hTX0rWZolM2oxO4PTyQB+lNbRtW8s5vo3GMbTHj+tHK+4XRKPG+hNJsF2M/7jf4VZXxVpDDIvFx6lG/wqi2m61LBsae3cAAbGBxSPod9PAPNNuXH8O3ijlfcV0aQ8SaUf8Al9jH1NKfEWlgZF4h+nNYY0C5GQ9np8ntJEGH61I2kaiMeRpehJxg/uiBj04pqL7hdGx/wkWk972IfU4pD4i0oIGF2jL6p838qx49Du8fvNP0wOcEskQ4PsSM05NDuoVIitrKME5KJHgfpScX3C67GuviHSWGTfQoP9tgv86lXW9Lc4XUbQ/Sdf8AGsB9EuSVdrLT5GXIAeIN1+tMGhsdv/EqsEI6bEAA/IU+WXcLo6calZHGLqE56YcGpY7qCYkRyo5HUA1zSaHJ5e17OAEc5U1XvNB80DzNNWZB/CkhX+VJJ9QujrzNGDguAfSh540IDuFJ6Zrk00ci1ECaYqxn+EyHipF0iSKJUSwjVScYDdPeizC6Or3DFNEiHPzDjiuQXRkhmLf2c/mZ4dZWx+WcfpU76bNJICLRuB0EpA/nRaQaHU+Yucbhn60u9fUVya2N4gIW1mAHAImOP50sdtqO3OyUfWU0a9gujrMj1pN6/wB4fnXNLFqCJzHKT6CXk09VuiGP2ScMBn5pT/jRr2A6PcPWgsB1IFc2P7RdNyxyfQSEYqVU1AcNHuyO75o17Ab29f7w/OgOp6MPzrAKagrYEAI/36NuoAfJbgD0WUj+lGvYDoAwPQ0Ag1z6Nf5JMDAd/wB4eaRnvME+ROo7fNn+tGvYDoc0Zrmke8ZyNk4+pqRnu4wCY5j7qc0ahodDRmueWS8aPzFSbj1wD+VN+33SqWkiuiB2CDP6CjUeh0lFYAvJmGfLuSD0ygWmNc3ijd5c4U/7INGojoaM1zyzXbR5KTEfkf0pFupsFVW4BPYqf50agdFRXOfaLnbhluP++RSpPf7sRtMf95AP6UWkGh0VFYDy3qkHbKW9QBTftuoBuRKPqtCv2DQ6KiueF7f+kn/fOKRb++ckgyLjqCtGoHRUhOBWAdRuTwGkyOuENINQu+odsd8oaNewHQA5orAOoXIGfNbH+7TRq03Uy8f7hpX8gOhzS1z39rTSfcbg9whoGpz85m5HYIf8ad32A6Ciuc/ta4/56g/SJs/zp51aUchm/wCBIaV32A6GkzXP/wBsTZ4Kn28tv8acNam7rz/uGnd9gN6iufOtShuBx/1zanHW3A7f98Gld9gN+iueOtz8gKP++TSLrdyD86rgnspp69gOiornjrr8bWQ5PTaaDr0oOCoA9dhos+wHQ0Vzx1yYDICke6mmjX5gRuCYPYjFGvYDo6SsN9bK9GQH0xUZ19toIaMfU0XGkdBRWAuvSYGUVs9COlNTxA5kKsEHoOlL5COhorCGvMv34l9vnpp16YsSsICjrzmi/kBv0Vz3/CQS4z5K49d3H8qD4gkU4aOMZ6Zkx/SmrvoB0VFc+PERBw0CgevmZzQPEnrCgHu+KLgdBiiucTxPHIxVY42YcYWXNSDxC/JNsFx230XA3sUVg/8ACRN0MCg+7Uf8JEQQDAvP+1RdDsb2KXFYJ8Q4GTCv03Uw+JlQ5aH5fVWouhWOhpMVhL4likPyR/L6s2KYfFMCcPHg9vmGP50XQHQYFGK50+K4o5NssDBfVTmnr4sspOEV8++P8aLgb+BRgVhDxPBn5oZAPbH+NL/wktuG5jcKeh4/xpcyCxuYFGBWGPE9oePLlz344pkni3T4VDSiRQTgdOv50cyCxvbR6UbQe1Ya+KLJkDqkpHsBxT18S2jKx8uXjtgc/rT5gsbGxT2pDCh6isM+K7JWCmOYEnA4FPPii0H/ACym/If40cwchseRH/dFJ9ni/uCsn/hJrXIHkz898DH86ePEVsRkwzD6rQ523FyI0DZW7dYkP4UGytz1iT8qzx4itz/ywmx64pv/AAk1pkgxzAg45Wj2gvZx7GkbG2PWFD9RUZ0qwI5s4T9UFZ48S2pJ/dTjAzkpwfpzTv8AhJLYjiGYj1C8UKp6h7OPZFz+ydPK7fsUJX02DFMOhaU2SdOtCT1zCvP6VXXxFaH+GQf8BNSNrUKDcY3I9qPaC9lF9EL/AMI9o2CP7JssHkjyE5/SmjwzoQJ/4k1hz/07p/hTG8R2IQFS7Huu0gj9KP8AhJtM3Kpmbew4Xy2/njFHtOzH7KPYcfC2gsSW0bTyT1zbJ/hSjw1oaBgujWADrtYC3Tkeh46VAfFOnqTvd1AGclD/ACxSr4nsZCPLMjITgNsIH6ij2oKnFbIkPhTw+wwdE00j3tU/wpn/AAh/hrYE/wCEf0rYO32OPH8qcPE+l52tOVfONvlsf5CnnxBYKpZ5Co9SDT9ow5EuhCvg7wyrBl8PaUGHQizjyP0o/wCEN8L5z/wjmk59fsMf/wATUo8SaUcf6UOf9k/4VINesGUlJQ2OeKOd9x8i7FX/AIQrwr/0Lekf+AMX/wATRVn/AISHT/8AnsKKOdhyrsfOd4F+1SshJUsSCRXY/CE58Z3g/wCnJj/4+lcbNKu8iuz+EG1vGl8R2sm/9DSgZ7aOlLQOlFABRRRQAUtJRQAtFJS0AFFJS0AFIaWkNAEZFIOKcTTSfSmA7PFJ2pFpcjpSABijijNGaAF4NNNIfaqt7eLaQ7iQWP3V9aAJZLiOIHe4X61SbWbcPjDEeuKxJZ5biRnc5zUJBNLUDom1a38vKsSfTFUB5upXO4nCD9Ko21rJPMI1B56n0rpbe2SBAqjp+tMB8ECRIFUYFWAMCkHApQeKAAc04DFNFOPSgBpBqNh61MOlNK5BoAqPwaVeRSyDFNDACgCWMAGrI6VURsmrKNkUAOFBoooAaeBUTNipTUbrxQBETQrCgjio8YpgTq4zTxzVUNg1PG4NAEyjFLQORSY54pAOpKWkoAWjFJRmgA6UDBFGeKSgBRig0AUGgBMUdKQg0hJ6UAOyOlNxzQMYpcigABpaQ00GgBTindqbTgOKAEDU4GmEelKKAHZFFJ0NLQAdqSlFBoAKM0AUEUAGOKSlFBAoAM03cQ3TinAUYoAKM0UhFACjmjpSLTqADNAoooAQnFAFBoFACUvSijFAB2oFFGRQAYFN4FLijFACg5o70gwKWgA4pD7UuMUnegAB4pRzRQKADFIKM80UALwRSYFHalHSgBMUoNJSigA60nSlziloAbzRmlJxScGgBc5FIBik6dKATQA6ikzRQAYoxS03PagB2KMcUg4p1ADQMUtL2puD3oAAKB1paMUAGKKKQigAxRSjpSYoABxS5paTFACDrTqTNFABmjIpcU00ALRSUZoAQcU7igYIpOKAF7UCgUAUAFAwKWk4oAXFFGaKAExRiiigBKWiigBRRSUUALSYpAaWgBAMUtFGKADPpR1pOlKKAFxSUZoIoAKUUlHagBaSgdKWgBpFKOKac5peaAFoBpAadQAUZopM0ALSYpe1GaACjAxSZoHFAC0YopOlAABikxz0paKAACjvSdqUUAKaQUZpRQAnFGBmlppzmgBcA0Y4ooBoAQAUuBR3ooANoppFOoFACLS5xSEUAHvQAvWlpAaKAFoozSZoAKXFJRmgAFL1pM0tACYFGcUuaSgBMZoApaBQAtHWkpQaACk4pc0nWgAIFGcUtJQAUClpO9AC4o4oooATFGBS5o7UAJilxxSCnUAJikxS0UAAFJijvS0AJtFGAKM0UAAwaMUCloAYRzQV9qfSGgBoGKcRxSDmloATFGBSijFACYBFIFApcUooATijC0uOaMUAIVBoAFOApp9qAFAAo2ilHSgUANwKUKPSlooATaKMUtFADdtG3mnYooAbgelG0U6igBu0UbRiloHFACDAFGARS4oBoANoxijaKKKAAADpRgGgml7UAN2qeopNijoKfSCgBNoHYUFAewp1FAEflp/dH5UGJCCCgwfan96WgBgjQAAKOPajy1B+6Pyp2aUUwG7F/uj8qPLT+6KdRSuA3y0/uj8qTy1/uj8qfSUXAaI0AwFH5UeUn91fyp9JQAwxJ/dX8qURpj7q/lS85p3amBF5ERJPlpn1xSmFCuCq/lT8UuKLsCJYY0GAi/lSmGNgQUXH0qSkFICNYIh/Av5UeTEOkaf98ipaSncLEHkJuztX8qd9nh7xp+VSYoouBAbO3P8AyxT8qkWGNRwijPtTxS5ouBH5EeMeWuPpTTaQHrEh/Cps0o6UrgQNbQsMGJCPpTVsLVeVgjBznIWrFAp6isRG3jPVF/KoTYWrSb2gQt64q3SDrRcLFdrG2cgtChx04pWsLZlAMCEDpxVilo1CxUNjbAY8lPTpTo7G3iyUhRSRjgVZFFFwsQGzgZQGiQgdMihLWCL/AFcKLk54XvU9FA7EP2aLn92v5Uv2aEjBjUj6VKBiii4FT+zrQdII/wAqDp1r2gj/AO+at0lGorIrGxhIHyLx7U5LWKPOxFUk5OB1NWKSi4WKrafauCGgQ568U3+zbQKFWBBj2q7SYouwsVlsoVQoEUKeox1o/s+2zkwpn6VZpaLgU30yzkXD28Z/Cmf2RYgFfs8ZB7bav0UczCyM0aLYA/8AHtHj0xTxpFgCMWkIwc8LV7ApQBRzMLIonSbMknyVz1po0m0ByYVP1FaFFF2FjM/sSx5xbqM+lOGi2G3Btoz7kVo0lHMwsjP/ALEsO9rF9QvNOXR9PXpZwg+oQA1foouwsjObRNOyWFpEG9lpF0ayHBtoiPQrWlRii7CyM06JYc4toxn0FP8A7JtTEIzChUdMir1Ap8zCxmnRLBgA1tHwMDinDRbHkG1iwf8AZrRpaVwsZ39i6f8A8+kP/fAorRxRRcLHybdPi7m9N5ru/gqQ/jTUTnkWR/8AQ0rz26fNzKfVia9B+CHPi/Uzjn7H1/4GtIZ7wKKKKACiijFAC0lLRQAlLRRmgApKKBQAtIaWkoAjzzTSOakOM004zQAA8U3HOaXOKM89KAEBBPNKcUuBTSvpQAEcVymrT7r2TJPy8AV1XNYt5pRubx2/hbvSauBl2kEt0MRgn37VsW+kKvMzbj6CtC2to7WARRqAB196Rpdp5FUA+KKKEYjQLSmQZxTBKGGAKVFGcmgCUHjmkbO04oBBGKcMYpAQq0nSnEyAU/IFKHFAEaPJ3FShm9KcCCOKBmgCCUE9qqOcdq0yMiqsideM00BSju1DbTV+KYN0rm7m6CznCEYPcVoWV8pX3oA3Ac0tVIbtXOM1bDAjNIAIpjDikkkwPl61ljVozdNbuwVx2PFAF4+lQMfQ1DPfRoDg5PtzWadWTfycc96ANPcQeamSXArPW6SRQwIIPep0YkfWgDTjlDCpRVO2iI5zVzFAC5pKKKACm07PNJQAUE03Jo6UAKCQacTTQ2aM5oAXNJTeaM5oAUdaTvQOKGBI4NNABOKQcGkUHPNPoAM0vQU0AUvakADrTxTAadmgANLR1FHWmAgNO602lOcUgDFFIM96XFACYp3akxQKADOKKXFIc9qAFpKB0pMmgAxS0gpaACl7UnNAoAKQU6kyKAENKOlHWgZoAKQgGjNFACjgUUUdKAG4xQpzSnpSCmAtFKKTHNIBcE0tHakzQAYoopM4oAQ8UopACacOKYCYzSijNIaQB3pc0mOM0o6UAIaTNL1pMcUALxQKSlzQAuKTFLTSe1AC0uKQUtABijFHSg9KAAcUvWkFLQAlJSmjFABnNLSdKSgBaKBQDQAo4opKBQAYoxS0maAFowKTtSCgBcUUZoHSgAFJ3pc0ZoATilpCKACKAHUnGaQE0e9AC4oo60UAFGaO1A6UAFIMUuKOKAFpKKKADGaSnDpSUAFFFL2oASiilHIoAbQGpcUYoAWigUUAJ0paMZpMUALRRSUAFApO9OzQAlHWl60gFAC0daKSgAxigc0tJ+FAAaBR1pBkUAFKOlFAIoAKKWg0AJiijtR2oAM8U0daXPagUALSd6XmigAzRS0negBKWiigAooooAOhpaKM0AJR1pcZpBxQAYo6UUUABozRijigBKM4paMc0AJmloxRQAUUvakAoAKKWkoAWkpaKAAdKKO3FIKAFopOlKOaAEzS0nNLQAYopDQDQAUZo6ijpQAtFIBmlxQAlGcUUdqAClpBS0AFFFFABiiikoAKKWkzQAUo5oooATFLSZzRjigABpaQUtACZpc0UYoASlopKAHUlFFACUopKWgAoxRmjNACUtJS0AFAo7UmaAFpMUuaKAG4pRS0negAoBpaKACgUUUAJRS0GgAoooFABRS0lACUvajvRQAUUZpKAFNFJS0AFFIKXrQAnNKKMUlAC0Zo7UYoASkxS0uMigBtFFKDQAdKM0tGKAE70hPPSlxSZoAWijFGKADmlFJml7UALSEUlLQAlLRRmgApKWkoAKBQBS0AFJRRQADNJzmlHNKKAEoFB5oxgUAKKKQUc0AGKM0tJQAtFJQKACgUYpcUAFJnFLSUALRRRQAUCjFLQAlFFFAC5opM0UAfINy+biQ56sa9G+BbbvFmsD+7aL+rD/CvM7h8zvjpnivSvgTz4s1khsg2igjPQ7hQI97oFFGKBhRmlooAKKKKACkpaKAEFLSUtABSGlpDQAzNGM0ppOe1ADaUGnYpuBTAM0DrS4pO9AAaicEcipcZpCMgigCJHzTJFDnmlEZRie1K6FjQAiIFp+M0m3aKQtjpQAu3FOxkU1SWqQCkAgwKeAppm3JpwUigBwAHSlwaQUtAAOKUYpOtIBQBFPaQXCFZEBz3xVGPQ7aMsUdwT6npWp2pv0p3A5q8lk0q4xKCY+oYVPH4jtNqrubc3tWzc2sF7btDcRh0bqDWOdKht5wY4QFU5UdaNBFvzZI5UZwdpqDVdGh1Yxzo+yRerDuKvCVJF2SKfriligeMkq2VNAFW10yOziKIS2eSTUNzo0VxE4ACyHo2O9auDTA5DYxQM5L+zb23U7TnHUVatbl4xiQn8a6nYkg6c1j32jtLPujfCkc8UCLNndq/G7NaKsGHWuOex1LTpZLjI8hT69q2tN1JZ0wchqBmzRTA2RxSg0gFopKWgApMUc5oINAARS8YpOcUgz3oAXim9DS9KaThqYCmlzxRQRSAQUEUDilPPWgBFAp2PSkGMUuKAACkpe9GOaABTTqTFL0oAKOcUUdKAEpaSgGgBc0UUUALRmjpTSaAHUlIKKADNJuGaOtGzvQAuaQuB1pQKCgYUAIGB6UtIqhaXvQAoozSd6MUAGKQGlpKAFzSg0lNGc0AONIDS0CgBaM0gFJ0oAXmkBzS54pOBQA6gAUgJpaADNBNJ1pe1ABkUHkUlAxQAoHGKBxRx2pKAFpKbzmloAO9OxSUDpQAYpO9LRmgApBQKUdaAFoo6ikoAKXNJg0AUAFKKMUUAFHajNFAAKQ04dKSgBQKKBSGgBRQaQUtACdqAKDQKAA0lKfSgCgBBS0hoFADu1JS9qTtQAhpabTh0oAMcUmKcDSUAHSiijpQAYoxilzQRQAlGaBS8UAJ0o5oPSkTpQAoHrRR3paAEIpAacaQYoAWiijFACZpc0DFFAB2ozSZpaACk+lHeloAaSaUUuKTFAC0UUlAC9aKKSgBc0daSlxQAZopKBQAUmBS4ooAO1FFFACdKWjFGOKAE706kxRQAUd6KQ80ALRjFJzS9qACigdKKACgUmaWgBaKTmgZoAKWkpB1oAKcKO1Nwc0AO7UmMUoooABSGloNADaXNGKMUAFFFGKAF4oxSUtABRR2pMc0AKKKKSgBetGKKSgBc0ZopMUABoHSiigBaKKSgBelIKWigApMUtIaAClpuaWgBaKTFAoAWiiigBKXFFJQAYoxRRmgBQMUUUlACdKcKTqaXFABRSZxRQAtFJS0AGaKMUYoATrSgUlLzQAUUUCgApOtBFAoAWkxRiloAKKBRQAnNLSUtABRRRigAxRRR2oAKKKSgBaBRVaSaZLuOMQ5iYcyZ6H6UAWB1p1M7U4UAFFFHFABSUuKO1ACDmlpB1paAA0Cg9KQUALSEUtFACCjGaWjFACdKM0UnSgBaMUdaM0AApe1ANNY80ALmkxSigUAA6UUtGKAEoFBpAMUALRRmgUAGKOaWigBBS0UUAJmlopM0ALSUoNJ1oAUCkNLRQAlLSEZFGMCgBOlLmjrRigBaKM0UAFJS0goAKUUUn0oAWkxSiigAFFJRQAtGaKMUAAoFAoFAC4ooooA+NrjiZvrXpnwDOfFGuj/AKdo/wD0I15ldnF3MoOQHOK9M+ARb/hKdeH8P2aM/juNAj38UUCigYUUUUAFFFGKACiiigAooooAKQ0tJQA00ClNJQAUmKXtSYNAB0ooAo60ALmmZ5pwoxQAw0Y4pxpppgNYEimDAp5yBioXzmgB5YL0pyvmohzTlwDQBMGp2Tio1INOBxQA8cilFIvNOpAN5Bp1GKKAEPSogfWp8cVDj5qAEB5pSARyKUrQeBTAbsUr0ojbB2mlye1MfI+YUATFajKE09XBTNKDnpSAag29qkzTN3zYNPBFAEc0KzQtGwyGGDWNHpxt5fl6dsVvdqYQM9KYEMQKrg1J0pcCkoAOlJnvS0GkAoIpc03FOxQAdqaelLSHigBB9aMDNAAzQRQAtGaO3FNGe9MBR0oHvQKUcUAFIDk0mDmncCkAhBJpee1BNKKAE3c0/tSYBpRQAlLS4ooATtSU6kNAAKXvSCjvQAtJS02gBaKT60UAA70E0UUAAOaDmlHFBoAQCgDHelozQAmKKO9LxQAnaijpSE0ALxRR1FIBigBc8UnagCigAFKRxTc4pc0wAH1pcA0lHNIBaBxSCgc0AOopMUhOBQA6jHFNB4ozzQAoGKO9FHWgBCeeKB70uMGigBrHFKp4pDx1oDigB9NxmlzSA80AAGKBTqTFABS4pO9A5oAWiijNABnFL1puM0DigBeKKXFJQAUZBoxRjFAAKWkzR1oAWiikxQAHNIMnrS5oBoAKKCaKACkpaKAEJpVPFAo6CgAooFGOKACl6U3PY0tABnNGaUcUhoAMUA0A0Ed6ACl4pM0UAGKQDFLRQAUCiigBaSlooABS9qb3pe1ABQKQdaWgAooooAOtN5p1JQAClpKUUAFGKTNL2oAQUUZoFAC0nailoATtRjNLSHigAopQeKOtABSYoooABS0gooAKQdaXpQKADFHSjNL1oAM0maKUUAIOKKXHFNxQAuM0mad2ooAQHNLRRQAUUUmKAClpMUUAFLSZ4oBoAWikozQAHpQpyOaKOaACgGjFJigBaOKSigBaKKOtAC0mKWkoAKBRmlFACYpaKBzQAUhzS0nWgA7UuKKSgBaKO1JQAtFFFACUUE0CgBaKKOlABSc06koAKSjrRigAzmjFMUYY1JQACk7cUUooAQUoopKAFooooASgUvSgUAGaKQmigBc5ozTTwKF560AKDS5pKTHNADgaKMUUAApDRnFHWgAAooxijBoAO1KKSgUAFLmijFABRRSdaAFoxSdKWgBKUe9IKWgBMUdqWigBKKWgUAJS9qTFKKAGgU6kpaAEFLRRQAUUUUAFFNzzTqACmmnU3gUAApaQU6gBuKUjNFGQaAFopKDQAtJmjqKKAA0UUvagApMUuKO1AAKKBRQAUUdaKAEIoOcUtHagBoyKWl7UlAC0YoooASloooATnNLRRQAnNKBRR0oAKKM0DmgAoopKAFoHNAooATFLijtTSxFACgYpaQc0tAAKKMUUAFFLRQB8Y3YK3UuVI+c16b+z+c+K9e5/5dY+P+BGvNdQctqF0TxmVjj056V6T+z+M+Kdefd0toxjP+0f8P1oEfQYopBS0DCiiigAooooAKKKKAEopDxSg8UALSUUUAIaTpR0oHNABQRS0lABikFOpuKAFxR0oBpaAExSYp1GKAImTPIqJwMc1ZqN0yDTArAYp2KYflODTgaAJUAxUmBio1HFP7UAOHFPHNRrTxxSAUCloBooAM1GcBqkxTCKADg0YoUYpwoAZ0pCuQc1IRRjNAFdOGK04ApnmhzsbPamvOhGAeaAIvNZnIqdWpiqrDIpwHNAEu7ApAwphORTQADQBLkGg4NIMGk5FABjBpcZpPrSrmgBenWkBoYZpVoABQelFLjigBgPNLzmjbR0pgLRSUbjSACOOKAPWjNFACg0EAikHJpc0wDAxR2oNGcikAo6UoPFNzgU2KVZAcdiRTAlzRTaUUgA0lOoxQAlFFFAC0UlANACEZoxil7UnWgAzSimZxTgaAFzSEUtJnigBOgpF70Z9aUYoAKM8UvakGKAFHNGKPpRQAgOaWkxmjGKACjmkzg0oNADQOeadS5oxQAUYpKAe1ACnpSDilpKAFzSEZoxSigAGKCKBSk0AJilpKKAFzTTmlpM0AGMimBBmpAaXApgNApenSil4pAJk0ZoNAxigA4paTHNLQAUYpaKADFFFNHNAC0AGjFLQAg4opaSgBcUUUgoAWikxSigBKMUtFACYoozSUALQKBRQAGgc0hpRQAUUtJQAYBoxRRmgAxQaM0maAHYFJjFKDRQAgFGDSYxSg0AGKKTmlFABS9qTNIDmgBaKKM0AIaUdKDzSgUAFFFFABSUtFABRRmg0AHakpRRQAgpQKWkFABjmkNLzRQAgpaMUYoAPpSfWl6UlAC4oxQKKAExQKUUUAIRRilpKAA0DkUYo6UAFFLRQAlGaWkoAWkPSlFFACA0uKSloATNITTqKAEGaXtRRQAgoPSlzRQAgpaTgUAjtQAUg5paM0AHNFBNFAC0gozRQAhopSaBQAClpM0AigA70tFIKADFL2ozRQA3NLRig0AFFFLQACkxS0UAJS0lFABRS0mKAFoxik6UuaACkpaKACikooAOlKDRSd6ADFApaSgAPWlooxQAn0oFApcUAFJS0cUAJS0AUtACYooooAQjNA4paKADFFFFABRRRQAEUAUdKKADFFFFABQKBRQAUUUUAFFFFABRRQKACilpM0AFFFLQAmKMUUUAGKKKKAEopaKAEpcUUUAIFwc5pcUUdaADFFFFACUmM0uKMUAAGKUUUmKAFooooASlpKWgAFFFFABQKTFKKACiiigBDS0YooAKKKKACigUlAC0UUUAFFFFABR0oooAKQmlo7UAA6UUg4ozQAtFFFAC0mBRRQAUUUUAFJS0UAAooooAWiiigAooooA+L78n7fcfNu/eHn1r039nwE+Kdfbt9mjH/jx/wrzLU2A1S9jHRLh0B9QGIr0z9nsj/hJtfGPm+zx8+248fyoEfQgpaKKBhRRRQAUUUUAFFFFABSAYpaKACkNLSGgBtJSk0ZoAD0o7Uhpw6UAJmjJpaKAEpaKQUALRmiigAo60UA0AVLmI9RVN3liGSOKvvOol2GkmjSdCucZHUUwIre48wVY3KFySAPesKO5FnO0crfdOM1oQSx36uqHKjg0ATJeQSPhJUY+gNWA4IrBv9FitYvtFvvDqwyoPGK07QlolJz0oAvKaeKiXipRSAKY3FPprigBBSg03OKcORQA7rSUCjFAENwoaJiewzXLrqWyb94cc11pxgjrXGa7pUkMz3EanyvTNMDora5EsQZTkHuKsq+RWTo4KWMW5dvHStMHvQA880g4pCc8imh/WkBOtOzUaHIp2cUABzSBiKN2aDigB/agGkU5FAPNAC80uTSd6WgBCaDyKSjOKAFHFGKOtGaACgjimg04cigBqg0tGDQD2oAUEkc0uMU3JpQaAF6jFRCLY5Kd+tSilpp2ABS03NLSAWlBpuaXNAC0maM0lABmlpMUY5oAKXtSdKKAE60gyKM4pc0wEyc04GkHNIM5pAKQDQKU9KbxQA6kpKUigBKXNGaQimAopaaDS0gExmgGgUtAAaO1B6UgoAXAFA68UZ4pAaYCmgdKUUYzSATFGcUYxSY5oAXNG6g0ACmAZNAOTQc0lADqKAaKQB1pCcCjpSbs9qAFQk9aXigdKMCmAUg5peKXFIBozS5NGeaWgBOaXtRigGgA7UDiik5zQAuaWk6UvagAopMUtABQDRmigAPSkHWlzSYoAWkFLRQAhpMUveg0AA5FAFHFGaADFA4ozR0oAM0UZoFABiilooATtSHil7UYoATIpQc0mBSA80AOzRRR2oAAaSl6UlAC0UUYoAQZFLjijBo5oAQilFGaXPFABRSUtABRRRQAnFLSdaKAEIOaXoKKWgBM0ooooAKKAaKACjrSUooAKSlpKAAUYoooAM4oBpDS0AGaOKDSUALmk5pRxR2oAKXtSCkoAUUY5opR0oATNJzS0ooAbzS0d6MUAGKWkpaAEopaMcUAJRQBRnFACEZFCgLxR1oxQA7tTMU6kIoAWigUUANNHIpehpaYDc+tOGMUYpKQAVNNIapBSd6AEUnvS0tJQAUtJS0AJRiiloAQZpcUUZzQAlJnFLSd6AAUtHNFABmjNJS0AIAaUUCjvQAoopaSgAozSUUAAPNLRRQAUlLRQAUUYoxQAYo7UUtACCiigCgBKWjpQaAEpaKMUAFHajFFACCl60gpaAA0gpaKACiikoAKMUtFAAOBSUtJQAooxSUtABRS0nagBM0tJilFAC0lLSUAFHaiigBM0vWjFAoAKBRRQAUUYoFABRRSUALRRRQAUUUUAFJRRQAtFIKWgBKM0tJQAUZoFGKAFxQBSdqUUAFLRR2oATNANFGKACkFKOKKACkpaKACigDFFAAKKTNJ3oAWl60mKOlAC0UlLQAUUUUAGKMYooxQAUCiloASjFFFABRmjPFJQAtFFFAAOaKQUDrQAopaSigBc0UlFAHxZqWTq99u6m4cnn/aNeo/s+AL4i14ZO7yIvp1avIb6cLf3KqflErBeeozwa9a/Z1bfr2vZ6mGI59st/jQI+iB0opKUUDCiiigAooooAKKKQ0ALRSCigBaQ0tIaAGmiko6UAKKM0DpTc4NADs0UYFIaAFopBS5oABmg0o6UdqAAUuKaOKdQBxt7rjw+IpLAW7mRpFRPfPSupWHABzT5LeGVg0kSMR0JHSh4FdcbiPoaegtStPptrdPvkT5x3Hepo4RDgIoCgY4qbZhcA0wkoOaLjGzEOpX1qOIbRgU0yjNOBGMigCVTzUy9KrA1PGeKQD6RqUUj9KAGEUYOKcvSkPFAApNOBpmcU8c0AFVb+NZLV1I69Kt1BNEZFIzxQBmWse1dvpV0DioF2pKYyeRVgCmA08UzHNTbetN2Z70AOTin9etRqD0p2MGgBdueQaACKXoKbnigB1J0oU0vU0AOU5FL1FJt4ppbHFADu1NzkUo6UoxQA3NKMCj3pRg0gCgcCkoxxzQAu6kHPNGBSjgUAHagUueKTFADhSO2ASOcCkzSMMqfcUAcPfeMN989stwLdvumI4zn61vaLqz3gWF1YlR/rOxrjNS8NWn/AAklxNK4a7KqzLGcnGTgkdv/AK1d5olklpYRqoIyAeepoSEmalFLwKTrTGApSKaQaXtSAOaXNISMUgagB2aQ0hIoGTQAfWjHFHelxQA3OKcGoxSUAB5oAozijimAZAOKCaOKTHNIBc8UgJNLnFAOaYBmgNRgUYFABmjPvRjNNIxSAcKO1IBSjgc0wAUClopAGaAaTFGaYAWo3H0opRzQA3PNOpDQoPegBRRzQDzS0gEpwpuaUUAHFIBS4pRQA3mlFGaSgBelLSDml7UAHSigUZoAWkzSig0AJmgUCjvQAUYoooAWkxS0CgBBS0dKBzQAYooooATNFLRQAUhFLRQA3HFAp1JigBDS9RRjigDFACdKTnqKWgcUAAPFFKOKKAEo5paM0AIBikPWnZoxTAO1FFJSAWkpRRQAlGcU4UhFAADQaBRjNACClpvINOzQAUZoooAWkopRQAmaKXig0AJ0paQdKBQAtFFIaAFxRQOlFACA5o70AUuKAAUUYpBQAtNzSig0AGc0lAFLQAUUlKCMUAFFIKWgAFBozRQAlFLSDrQADpQDS4pMYoAd2pM80dqAKAFzRmikoAKKKMcUALSUUUAHaigUUAFJnNLmk70AGKWigUAJSCnEUDFACZxQOaCtKKACkzzTs0lAAKKKKAAUtGMUlABQaKAaAAGik70vagA60gHNLjFFAC0lGOaKAAUUCigAoxRSigBMmjNLQaACigUUAFFFFABS00A0ooAKKKBQAUUUUAJS0UUAFFFFABSbhnFLTdvNADgaKMUUAFJmlooAKKKKACkzS0YoAKKKKAAUUZooABRQKKACiiigAooooAKQZzTqSgAzRRRQAUUUCgAoopKAFpMUtISaAAUtA6UUAFFAoBoAKSlooAOoptOpOaAClpKWgA7UlGKKAFFJS0UAIeKBS0UAFFFFACUtHFHSgAHNJSiigApaSigBaSgGigBMUd6WigAooFGKACiiigAFFApaAEozRRQAUd6OaKACkpaMUAAowKKKACilpBQAUCiigBelFApKAFzRRRQB8J6yIotav47c7oUuJFjbOcqGOD+WK9i/ZuJOra9xnMUPzenL14lcjMzEA8mvcf2bQPt3iA9xHB/7PQB9DUA5oFLigAooooAKKKKACiiigApKWkoAKDRQaAG0E0hpAeaAHUhxiiimAKeKOKaBg06kACgnFLikOKAAU6mc06gAzS5puKKAFJozSUooAMmmSDK0/NBANAGa4w3NPRuKfcRkHIFQLkUwLKNVhDxVENg1ahbikBODTZD8hpwpMZBFAEUL5HNS5yKYsQXNKQRQA1gaVCe9J1py4oAeKRulNO7tSHcFJoAz7uwE84nywYDHB61LDkDB7U6O5w5VxTyyZ44pgKKBSggimHIagBxOKPxpCMilA4oAXmgj1ppGKUHPWgBQABTgRim454oIxSAeM01hSgnvS4pgNU8UZpehoIoAOtApM4oPrSAdikoVqCO9ACjijOaaD7UpYYpgHNKMkU0GgHmkA4igc0m8U4MCOKYFcWVslxJcLCgnkADybfmIHQZ9OT+dSrleKcaBQAoORS0lB5pAGaXHFJxTs0AJgUzHNPNJTATgUA0vBpOlAC0gNJuzQBxSAcOlAOTTAx6UucUwHUUZyKQZNIAxQaUUHFACCl7cUnWheKYC9RSAU7NJxSATvxS0vak60AJ0ozkcUAUBcUwBSad2po4pecUgG7ucU4VHGDuJNS0AFIKUUpAxTAbjmlHFIRgcUc4pAL3pabSg0AB5oFGeTSYpgOoNJS0gGj2pcGlzRzQAYzRtpORTgc0AHQUCkzQKAHUUgooAKUU3oacOlABmm9TSmgHFAC4opOaXNABQOKKM0AFFFJQAtFJiigBaKTNGaAFpKBSZOaAFoApM0A0AFLSZpRQAtJilNJQAlLRQKAGEc5pwORR2pKAHDpQRQDRQADpSYpRSUALRmm5petAC0UdKTNAAaUdKKTNAC0Ugpcc0AFGaMYpKAFozSdqRBjqaYDqBRijBpALS0zJoAPegB1NOR0pwpKAIY7hJJniDZdMbhU9NCKCTgZPU0ooAWk4pKSgB2fSjORQMYpKADGKMijNHWgBcDFAApOlKKACjijNNbmgB1KKYCcc04UAFHSgmkFAB1paOKBQAtFNpw6UAHUUmM0dKWgA6UdaO1IaAClFJ0pKAHYpu4A4pRSFAeaAFoNAFIaAEHWnUgp3agBKBxSE0hzQA7NFIvvS0AJzS5opMc0AFKKKM0ALSYpQaKAEopDnNAzQA6ikzRQAUUdqTpQAoNJ0oFB6UAKDmlHNNBpRQAEUA0ZpaAEooJoB4oAATmlpKWgBM0UtHagAozTc0uaAFFFANHWgApaSigBDQKWkoAKWjFAoAKKKKACikzS0AFFJntS0AFJRS9qACkpKXFAADRQKWgBMUUtIaAClpuadQAUUlLQAUUUYoAWkoo7UAFFIKUUAFLSUlAC0UdqTFAC0YopKAFooooAKKKKACkzS0UAFJiijOKADpS0nWigBaSiloAKKDSCgApQaMUnSgBaKTtSigAooo7UAAopvNOoAKKDwOKKAClpuaWgA7UCiigAozRSUAKOaKQcUvagAoo7UUAFFJS0AGaKTBpaACiiigANApCM0o4FABiimu21aSMkrk9adtLgPpe1JQKQAKWiigAooooA+FpYQJ2TGCDg5r2j9neLy9U8QDPPlwcev368gmiIvZcKQN5xmvZPgA2Na19FztMUJP/j9ZQ3O2uly6Hvo6UUgpa1OIKKKKACiiigApKWkoAKWjFJQAtIaWmmgBKSlpOlABRRmk3HNAB3oNHelxQAnagEd6KTHNMB3akU4oPSkFIBxpKKKAF6UYoHNFACilpBRQAjKGFUpV2NV8cioZo9yk0wKORViLiqjAhqmhYj6UAXg2RTs8VCpyKXdigB+acMEVFupyn3pAKyntTM7etS7qCoIoAiadVpjXB25VeKm8lc5xSsgK4xQBmXFwsNq87DlcVZjWO5gVjwxGeKyvEGmX97aBLGVFYHJVv4vxrCXVtW0S+ht9URY4HOFkBBB/Lp+NPUV0dmsTIME5pc880yGcTQo4PDDNPIFACnpSClHSkUEmgYpajqKcRTT6UAAFKelIARTscUAKDxSZI4peMUZHekA3FLmlzTM0wF4p/aosin9qQDT96ndelHBpelMBBkcUGgGjHFABilAFGKTtQAFRikUY6Uc0ooAUHnFLxRt4puKAHHpxQtJnApQ/pQAZpc0cE07bSAZmlBBpCKAuKYB9KQ570EnOMUHNACAZNOxihRS0AIBimnOeKfik6UAIBTu1J1pw4pAMGadxS0fWgBtIQRyKdgHpSjHemA0HIoxS7RnilPSkAnIFAzQM96CeKYCYNKBTQ3FOBpAGKUcUo6UYoATGKKTPNLigBKXnFKOKD0pgNzTgKaOadSAQ8UgGaceaKAEC4pOlOBoNADQKWgUtACDFFFLQAY4oAxSik6UAFKKO1JQAtGKXtTeaAFNAoxRQAtFIKWgAoopMUALSAd6UdKKACkopaAEoFLSYoAKPrR0pcZFAB2ptLzRgUAAFGMUZ5oNACAUtFLQAnWkxinUnWgBAaXNIFxSkUAIOaKUUtADR6UUtFABRjNFFACbaMUvWkxigAopcUdKAEzS03g04dKACjPFHWjFACZNKBR3ozQAYo4pSeKYTmgB1GaQUtAC4pKUUc0AA4opabQAUDilFJQAUmKWkANAABS0UDOKACkFLRmgAopAeadQAmc0lLRQAUvako7UAAoxR3oFACUUuKMUANyacDSd6XigAoHFLikxQAuaTrSGlA4oAQ0DpSiloAbS0uKSgBKKOtHSgBM06kFHQ0AJ3p2KDQKADFFGKTvQAEkUlLRQADpRRS0AJ3p1FJQAUnWloHFABijFLSZoAMU0c07FJjFACijtQKWgBopaMUUAFFA4paAEopeKSgA70tIKWgBKXrSUUABFJilBooAKB1opaACiikNAC0UDpR0oAQ0UtFACZpaKSgAopaTFAAB60uaO1IBQAdKM5paMUAFFFJQAvWikFLQAUmKWigBMUYoAozQAClpKBQAUtJiloAKSlooATFHSloNACZoFAFGaAFzRmijFABTMMT7U/NFACAUUtFAAKWko7UAFFJRQAtJRmg0AFLSUtACZpc8UlHQUAAoopaAEzR2pKXtQAClptKDmgAoo7UZ4oAKSlyBRkUAFLSUZoAWigUZoAQUHijrQKAAUd6BS0AFJmgUlADu1JSjpSdKAFxRSUDigBc5oxRRQAUUlAoAWkBooxQAhXceadjFFFABmiiloASl7UUUAJRS4ooA+Jru5H2qQFcYavVv2fZPM8Qa8QOBDFz+LV4/elftku0EDd3r1z9nX/AJDmv+nlRc/i9JD53azPocdKWkBpaYgoopMUALRRRQAUlLRQAUUUUAJQelLSGgBtN607NFADaXFLRjIoAbSUnQ0p5HFMBOaUH1poPODSkA0AKOaKTGBQDzQA6kpaMg0AAyKUc0gzRSAfRTRTutACUvUUUYoAqTQjOagClelX3XIqu0eelMBkb5OKlzVV8xuPrU4boTTaAfkUozmmHmlGRSAnyMU8dKhUipR0pAOpu7Oad2qPIBoAjkJXmoJY4LpAlzBHKoOQHUEVPLyKg3cUxC4RFARQqgYAHagEkUY3ChVwaBj0an0ir3pScUAJmjFRM/NKHzSAk5oB9ai3kHFHPU0wJsd6Yx5pwPFMIyaAHgjHNRFiTxTxjpTeh6UABOBSoSwphwetSx4AxSAUc0DIp2KBTAQYpaTGKMZFAC5pccU0ijnFAARjpS9RSCloAVT2NBApuOc0tAARkUAAUmQBmlUg0AO6UA5oxzSjigBCKTnFOJwKAc0gGgmg5pd2KQNkUwEGad1pKXFIAFGM0uMUmMmgAAxRnml6Uh5NABmg8ijFKOnNADRTsUUhoAXFIDQKXigA60h6UvSgUANA46UoGKXOKUGmA3JFKCcUE0gNIBaM0DGKKAF4pcU3FKOKADGKM0GjtQAmeeKWkAoxQAvFBpMUZ96AGtkDihWpw96MAUALigUvGKSgBaTrSUc0AKQaAKMmigBRRRxRQAUopKaWx0oAcaM0inI5paAFooFFAAKKKKAAUUUUAFFFFABSZxS0lACg0lHagc0AGKXtSdKM0AGaKKKACjNLmkoAM0tJmigBM4paQEZp1ACZ9aKXFNNACiigdKOtABRmjFFABR9aAaCaADGKTvSA04YpgLSUUUgDpR0oox70AFGBRR2oASlzRiigBaWmiloAWkoooASjNLSUALSZozSZoAWjpSA5pSaAFzkU3FAzS0AHQUgNKTijigAFLSDijNACiiikoAMUUCigBCdopqsWPTinnpSDimAuKMUdqBSABS0lGaAFoFFITigBaBQKTpQAtFJQKACjFFFAB0oxSEUo6UAFJS5ooAAaKMYo60ALSEUh4pRQAdqBS0lAC9qbS0dKAADFFKOaTvQADijNLSAUALRmikoAWm85pc0E0AFJSiloAQGjrRR0oAO9FGaMUAJS5oooAKXFJnFFABRSGgUAOxSClNNoAdSUA0poAKSgUuaAEozRRQAtGKAOKBxQAnSlzmikxQAUtJQDQAtFFJigBc0UlLQAUlL1pKAFpM0ZoAoAXtSClpMUALiigUUAFFJ0ooAWiijNABRRRQAUmKWk5oAKKXNJQAtJRmgHmgBc0UEUgJoAWikozQAGilooAKSlpKACgUUZxQAUHmjrS0ANFLmjFBoAKM0UUAHFLikFBNACEd64bxH8TdL8K362mraZqsLSAmJ1iRkkAOCVIf8AQ4PtXc5rxT9ogAafobggMDPgd+iUNXQJ2Olf4w6Bb+U9/p2uafBKAUnurEqjZ6YIJJ6joDXa6RrOna7YJfaZdx3Vu/R4z+hHUH2NVo9Ks9U8LQadd24a3ltFjaNh0G0DH4f0rxn4KXM2m/ETXNCt3aew8pyZAcKTHIFV8e4Y/mPSla2zC990fQAp3FcjrXxE8M6DqLafd6hvvUGXggieVk7/ADbAccc81f8ADni7RPFUEk2jX6XIix5igFWTOcZDAHsaLodmb3SkrM1rXtM8PWP2zVr2O1t/uhn6sfQAck+wFY9l8QfDV9fNY/2kttdgBhFeI1uzA9CPMC5/Ci6QJN7HWZ4pAaq2eoWmoRtJZ3cFyinazQyBwD6ZBrmNX+JfhHRb02l5rUPnK21xEjyiM5xhigIB9j6UcyFY7LNBPFZ+laxp2t2S3mmXkN1bt0kiYMPp7H2rQ7U009Q2GPIsaM7sERRksxwBWRovijR/EF3fW+lXyXT2LKk5iyVUnOMHoeh6Z6U/XfD2neJbD7FqcUk1sG3mNZmQMcHGdpGevQ8V5N8AIBDqPixQMrHJDGHHRsGWi3mFz3Gua1/xP/Y+vaFo8Fp9qu9VuCm0Pt8qJRl5Dwc4GOOM8+ldGG7V5/pRHiL4vapqQw1poVsLGFh0MzndJz6jlT+FAHoPTgVjQ+JtGuPEc3h+G/jfVIY/Mlt1Byi8dTjH8Q4znmk8R64uhad5qqs17Owhs7bPM0p6KPbuT2ANeN/D2ymsPjzrFvdXBu7pYJjPOvAZy0bE49MnGPpS32DTqe/UtNU5FKKYC5opKXPFACUYpaTNAB0oNFFAC5ooxRigApRSCigBaKSigD4auyPtUvP8Rr179nPP9ta/z8vlRfnlv/r149fAi9mBPIcivYv2cT/xNPEHr5cP83oEfQ4paB0ooGFFFJmgBaKKKACiiigAooooAKQ0tIRmgBtAo6UUABpKXNJjmgBCM0ijBp3SkxzQAhANJjFOzTTTAUDIooU8UnegB/akFJmjNIAzTh0po608EUAIBThSH2pAaAHUUEZooAQnNRsAKeRzSGmBUI3MaUehp+35jQU70AMAwaeSTTN3zU4tQA5asL0qur5qwpyKQAeBTAc5p56VF900AIy5zUBTBqfdnrTGApiGKeKUHBpu2k5BoGThhihmWoSxFQz3tpbELcXMMTMCQJHC5xyev0pNpbglcsMAajH3qq22qWF7LJDaXsE0keN6JICwzyOPpV1Bg/N1oTT2Cw7bkUnsacH5xRjmgA28daaowTmpQPlpmw0wFTk0rJmmqpzUvagCAxjNSIuBSMpPSnLnGKQDugpoPNPFJtAOaYABxSetLmkBpAB6Uwk0/rTfummA5TxS4yOKbnjilU0AA4oI4oY+lIrZHNABtBpQoo+lJmgB2cUpNIOlIetADuooAApO1L2oAUgEU0DFFOxSAaBS4NITzRmmA7PFJ3pKOBSAcabnml60gHpQAtL1pvfmlzimAvSjPHFJmgMAaQCjnrSdKUnFAwaYCA0o60nSnDpSAQj0pADmlBozTACBimjrjFKDmigAo4ooFIBcUtGOKQGgBaBSUdqAHcUmabmlBBoAXNM285p1JQACnCmE4NKDQA6m9aUmgHigAFLmkGKUUAHWjFAGKM9qADHNLikxRmgBe1AFFJmgBcUYpKWgAFLSdqM0ALR0ozSE80AHNLRRQAUlGKXtQAlFANL1oATNFHSgc0AL2pAKKM0AFFFA4oAQilFGaAaAENKOaWkoAQYBpaQ80AYoAUUGjNMzk0AOozzSiigAzSClpM0AFA6Ud6XHFACUUYpaAEOcUAUZxRQAUZoFKRkUAAOaTGKBRmgA70tJmlHSgAFKKQdaWgBDzRzS0goAOtFLSUAIaQ06igBo6UtL2o7UAIKKUCkxQA0HPWnCjHFJzigBe1AoFGKADNANGM0dBQAZpc0nBp2KAG55paMUCgAFBpaSgBRyKQiiloASg0o4oNADcGlozS0AJjFKKKQdaACijNHFACUZNFLQAgBpcUUUAFIDSmm5wKAFIzS9BTRyKXtQAmecU4cU3bilBoAdSZooxQACjvSZpaAAdaWm96WgAwaBRmigBaSig8UAGKTNLSEUAANLSCloAMUUlLQAUUCigBaTFLmkzQAY4oozRmgAzQaKMUAJnAoDE0uMigEDigAFBpabntQAKc06mgAUoIJxTAM0oOaTFGMUgCijOaMUALSA0ZooAWkpaKAEopaTFABRikxSigAApaQUUALSClooASloooAKSlpMUALSUtIaAFpKBQaAAUA0opMUABNAoOBzQDQAtJR1paACkpe1FACUtJR1oAXIpDSEUYpgL2opKKQC0YoFLQAgpaSigAoopaAEoooAoAAaMUYpOaACvFf2h2H9l6Eu7kyykrjqAFyf5fnXtJ6V4H8fdb06/k0fT7S+hnmgEzzpEwbYDtAyR0PB4oDU6+bTvideaBb2dnqOgwo9uqmdI5EmGV567lz2yB+VaHw3+HUXgeG5nmuBdandAJJKowqqOiqPrya6HwtrOma3oFjPp93FOn2dCVVwWTjowHQggj8DW1IG2N5ZAfadpPTNCtbRCs+rPJNDGhfDXxFraXGoyaxreqXPmR2lpB5k6py2GAOAcsc5I4ANYXgK5lb486wyadJpqTwSNJaNgFOUI3AcZJ59t1UvhX4x0zw7rviBfFDSx61dXGGnMTSM7hjujwoJzuPTofwFN0/xTb6X8ctR1fUbK+gWdWiitvIJnLFU2DYO7ben+0PejXqBvfEqQx/GrwcdRBfScRlFYfIJDKQT+B8on2xVr9oC2s5PDGmTfJ/aH2wRwhVzI6lW3KO+M7fxx61W+L+r2UviTw/o+uW1zHowj+2TPCgMrNkrsDZ4wBzg5+Ye1UIvEfw0l12w1We61vz7Ag263hkmjjweABliMcH8BS5rMLXOx1tl8CfBq4utPsoNM1BrWFZBbxBcTvtRmOByRk8+1YvgW18SWvgO1tLXwnpt1Z3cIdnlvADcqw6uCvpjiuu8SQ2vxD+GeoRaHcx3K3cQaBx0LowYKc8g5XHPTNeZ/D/4rReGNHj8P+ILO62WrlI5UALRDP3GUkHg5+nTHFO633FbodJ8IPDHiXwvqurLqliLPTLgBo4hcLJtkB7bSeMHGTjoK9e7VwfgvxLe+M9bvtXggnttAgiFvaLMoBuJCcvJ+AAAwcfMe+cd52o87WGvUQdT9K8U+Awb+1fGLdUM8eCPun5pegr2O6vLawt5Lm7uIoIEBLSSsFUD3Jrw/wCBN/p8OueJoXuYlnuXieAFtvmKC+doPX7y8e4pOSQ7Hs2tapDomhX2qT/6u2haTH94gcD6k4H41zvws0iXTPBFvcXY/wBO1N2v7pj1ZpDkfT5dvFUfihIdQTQfCkbbn1nUEWdFOG+zp80hHpj5T+FehKqogRQAoGABTQjzPwzr2k+KPE114nvtTs1gtHe10mCSdUKp0eYqTnL9Bnoo965Xw5qenw/tA67fPf2yWbwMBcGVRGxxFkbs4PIb8jXXx/BHwSgK/Y7lgWzzdScewwRxXmuieC9C1H4zax4ZuYJW0u3V2iiSVhg/JwWzkgbiOvYU7PuCa3sfSCEMgZSCpGQR0Ip1VrG0hsLG3srdSkFvGsUakk4VRgDJ5PAq1ikMSjtS0UAIKWkoHSgBRRRiigAopCKUcCgAoooFABRS0UAfDWrQSW+r3cEilZEkIYHrmvXf2ccjVtfGOPLh5/F68s1Ab9TupHB82SVncnrknJ/WvWP2dhjWPEIHA8uHj8XoJPoQdKKB0ooKCkxS0UAFFFFABRRRQAUUUUAJmg0tIaAG0UtNNABRnNHakxQAHijOaO1ID2NABmijig0AIMCl4xTSOKQc0wFHFKDg0AcU3GKAJM0be9NGKdnIoAUdKKQdKBxSAXOKXOaRulIGxQA6kIpaTOKAGGo2qU4NQseaYEZB60gORSs6jrSDFAD487uatL0qtG3NWFNIBT7VxPjnx/aeELQwwRi91VxmO3DYVfdz2Ht1P610+s6kmj6Hf6k+3FpbvNhjgHapOP0r5XvdSuNW1K71K6YtLdStIc8Yz7duMD6AUnd6BdI7h/ix4ouZI3820tUEkbOkMG7Kj76/MT17VsaH8ZZY7hIfEttCtu/y/arZSNhzwWUk8e46eleVKTgmmMA4Kt0NLk7MOc+toSksSSxOHidQyupyCD3p7LgdK8r+CviW8v7O+0C9cy/YVV7V8c+WScqT7HGPY+1er5zxVK/UDl/F/iMeH9MQRbTe3LbIlIzgdyfwBx74ry+SaS7uVubpzNcKCBK/LcjB59xxWj4823Hjy8fyyHghihDkkZGC/Tvy/XHasmMH1pW1uIR2ZJlmiPlzIQyOOoI6GvQPCfjD7bqX9k6g215QDayMcl2wSydOwGfx9q8/IO4g0ttK1rq2nzpEJRDcxyFd2OAwJP4AE474xSa1Gj3gL82O9KcjinAhjkdxmncVQCKOKcaBimnigBwxSYxSD1pQaAFzxSjpTTSgYoAOaDnFJzml5pgNIIoFP7UnGKQCEcZph5FSgcUzFMBqgigMfSnAcUhIHagBRzSEelKp4pevIoAaD2pCvfNKRjmmkcUgHDOOtLximge9ByBTAkBGKTJpFORzTulACZpC3NDHFAwaQBupRTe9AJFAD84pM00HmnZ4pgAowRSKc07mgAHIpMUnSkJoAdgU0jmlU5pduaQC9qAQKQcUEUAOyKKb0pN/NMBe9OIyKSk57UAJwKXtSBTzmnDHSgBB7UGlxgUhzSAXNJnFNJx1qCa4it4nmuJEihjUs7ucBQO5NF7AStJzSbyRxXkeu/GfM8sPhvT0niU7Rd3RKqx9QnBI9yR9K5a8+JPi65kcx6wLdGx8kdtFxx2JUn9ajnvsh2Xc+gt7Z5zT95xXzO3jrxfG4K+JbzIOcMqEfTBXHar9t8VPGVu0jSanDcZQhVktYwFOOD8oHehSfVBo9mfRqtuHWhmwK5H4c+JL7xX4UGo6hFHHOszRHy1KhsAc4JPcnv6VT+JXjK/8HWelzWEFvKbu5MchnViAoUnjBHJ7fQ1V9L2Edtv5p6tnpXhMvxm8QmVtmn6WE+bGY5M+38f51v8AgP4ja54n8Xppd7a2aWjQs++GNwQQOmSxGTzxjpn0pKV+g7Lues0UDkGk5qhDsUvQ03PalzQA7dSUgGaX6UAANGaKKAEFLg4o96XNACClFN70vWgB+eKbmjqKBxQAuaO9HWmk8YoAdRmkHSjtQAuaOtNFLuoAOaWjNJg0AFHTpRSZ5oAdRkUmaBzQAvBoApMY6UueKADig0hHeg8igBaKYARQXAOKAHUHmkAoFACijbS0lAC9KTNL2pKADIo7UgxS0AGKM0CkoAXNAoxRmgA70uBSCloATFLniijFADe9KKTpSg0AKabupc0negBw5p1MBpaAFNIRS0YoATmilNIBQAnalHSjtQOlABSjpSUZ4oABRRSfhQAvFFJikGc80AOpKKXPFACZxS54pvPWnZoATFKDQaKACigdKSgBc0UgpaAFpDRRmgAzS8UlAoADSZpTQBQAZozSEUCgAzRRjmlxQA05o5p9N5oAKKKMUALkYoGKbRQAtLSUYoACaBR2oxmgAoHIo7UDigAxijFBakzmgBcUdKAaXOaADIozimkZpe1ACg0E00daWgAzSkcU0HFOoAaOKcKaRzSigBaB0oooAKKbS54oAM80d6SjmgBx6UnWkPSgcCgBwopopQaAHU0iiloAQGg0EUDFACioXJVwR0NS0YB601oAo6UmeaRjjpTN1ICWiolc5p+TigBxPFNzURY5oBNMCbOKM1AWIpVf1pATUU3cCKUcigBRS0gpaAEHWloooATNANAFHagBcigGm9RSjpQAuaWmiigBaKKM0AFFFIeaAFFGaaKdkUAGeKQcUY4o4FABQB60lLmgBc0UgNHU0AFKKTNGKAFo6UnSlFAB1oFGaKACgUlGTQA6mnpTu1NIzTABwKAc0UnSkA7pS5poOaOlADs0lJjNLjAoASs670TS791a8060uGXoZYVbH5itAHNHNNNrYTSe6IoLS3th+4hji4C/IoHA6CpxSYNKKNQSS0Rkr4d0ldYfVv7Otft7dbgxAv8An17U/wDsPTDrI1drKE6iIxF9o2/NtHbNaWDmijmfcVvI8P1rxRb2Pxav7fxpYTXGn28YGmBYvMSJTgl9v8ROOvJGMVdudd+EkiLINOguZjhhBHpzB2PYfMoH6163LYW806Tywo8iDCsw6CnfZYcY8mP/AL5FNPSyYrX3RwHwl0OfR/DmoXUtpLZLqN89xBZyjDQxHAVSOx4/LFdJqPhHQNXuzdX2j2c85IJkeIEn8a3AoXgdKAMUk2noPlT3EhiSCFIo0WONAFVFGAB6VKKjzzTlJoGlYiu7G01CIRXdtDPGDuCzIGAPrg1n2/hnQrSYzW+jafFLuDb0tkU5HQ5A7VsUh70XYnFN3ZTlsbSXUodQe2ia7gRkjmK/MqtjIB98CrO40nQ80pGRxQMVX5qtDpljFqU2ox2cC3syBJLhYwHdR0BbqRU2MVIhyKL2CyY+jNFAFIYvak60UCgAxS0maWgAzRRikJxQAtFNDBqdQAYzR0oooAKKMUUAfEmoyiTUrh8Yy5PTFer/ALO7Z1vxBx1jh5z7vXj1/IFvpxnkOa9e/ZzOda17HQxRfzegXU+iB0paB0ooGJ0paKSgAzS0UUAFFFFABRRRQAUhpaSgBpoHSgmjNACYo5FLk5oPIoAZ3owKUCkPFMBDkULyKdnIpvSkAppMUZ4pBmgBe1JzmnUnNACgUYwaTNO6igAxSc0YwKOaYACaUjvQKd2pANBzS9qTvS4oAjK4qNgRUrcVG/NMCuyAnmkPBp5xmmOQBQA5Hwwq4pGKzFfLVbSTigDO8Xab/a3g7WLAKGae0kVAc/e2nb0564r5UtXDwKRu44+br+NfYKNXhfxD+Gl9Y6td654ftDPp8xMs9rFy8T9WZV7qeuByOwxTSvsRJ21Z51uyMVGeT1phuIkZkdtjrncrdRj1rU0Lw9qviq8Nro9sZdu3zJzxHGD3Y/0GT7UKLFdLU7n4HWLS+KNW1EGTZBbLEQD8pLtn8/3Z/Ovct3PFYHg3wnaeDvD8enW7ebKx33E+3Blc9T9OwHoBXQgYodrlrY8t+JOm/YtYj1hbYCO8WOCSdSciRSQoYdPmDAA/7JHcVx0U48zA5r3nUbCy1Wxksr+2juLaTG6OQZBwcj9QDXnOp/DGZNVe50fUkS2dSfs1wpO1ySeHH8OOMYOMdaLXFsckG3Nmob+Lz7CRUsxduCrLEZfLyQQc7vbGcd8Y711k/gHXYlzElrPk4Ajl5HudwAx+OfasfUNB1nS1ke80+ZIUjEhljw6p1yGKk4xik0xXPZbW5F1Z21ypys0SyAkYyCM1OW4zXB+D/G2nS6DBbape+VcQKF8+YbUkQnCHPQZGOuK7KO9tZWKRXcEjA4wkgJHGe3tUpruacrLamnnkVXRw4ypBGMgg1IG5x3pppiHDiim8g0uM0wJB0pCecULmg0AA606mAHvT88UALTSKM8U0tgUgHdqMDtTQw70BhmgBN2DRjNKRnmmb8cUwH8UoFNBzS7sUAKc0hAxQWppYUAJj3oyRSFvSkzxzQBJmkzzzTA46UvWgBxxQDTSQvWm7vSgCTOaCKapGOaN/PFAC4p2eKRSKR8UAOzilDZqEPTlbNACkkGlAzTS+KcGz0oAUEg804Uw00tg0gJCDQOKYGNIWIpgPJIpBgmkDZ60hIFAEnSl7VFu4pBJ2oAl3DuaRXXOKaFBHWkVNpzQBKWpuc96Y74FRiUA0AT43MBXz58SfFFxrHi27sYrpjpdqhtxAp+RnDfM7DHJyAAewHHWvcdbv10/w5qd8ZDH9ntpJN4/hwpOa+U7OMrbKTJ5pPLSc/OfXnn86lq40SNKIoiQMKK7rwj8LdT8TaVHqt/eNpltOQ0CCPfLJH/ewSAueMZzxzjpXKaLYw6t4p0nSp0LxXVwqMoPbvng5GOo4+or6r2KgWNVCqoAAAwAKpWRDVzzVfgp4a8lle71R5DkiXzkBXI7DbjA7ZBrH1P4FqYZW0jX5Uk2jy0vIgwyBzllxjJ74OK9jAxTH4oTDlRx/wz8Oaj4T8LTaZqjRNcfankDROXVlIUA5IHoe1cr8e3Eej6ApzzesenHCHr788fjXq+4isDxV4R0nxnbWttq63DRW0hkQQy7OSMc0bhsj5l80E4Art/g+cfEmIbZMm2k5z8g47j+96e2a9EHwZ8H7t3l3w5B4uT24rQ8PfDfw/wCFdXTVdP8AtbXSRGIGebcMHqenXt9KLEpvqjtMEMaU81GsmacGJOKDQUUc5pcUnApALuwcUuabx1oznpQAuQKN3FNz60ZoAcCaTdzTN+DinDDCmA4HNLTRxS5oAUcUCgUtACg4pDRmkzSAcGpO9IOlGQKAHU3OaUH3owKYB0p2cimUtIA60Ck70oNACkcUgGKM0mc0AOpDRmigBRRwKTtmmls0AKWxUTqxORTjxQrZpgPUkLzSjmkABpQccUgHUUmKMUAANFAoxQAlAFLxS4xQAgBoozRQAUgHNBOKVTkUALRRSUALSUZpaAEpOhpfeg0ANPNKDRijrQAc05ab2pR1oAfSZoxSAYoAWiiigApAKWigAoxRRQAdqQUZxSA5oAKM0UooASgCiloATPtRS0lACijNFGKADNIeaKWgBAKWk60oFABRilpM0AFJTqSgAozRnFGc0AANFHSigBpoyaVgaQdKAHA0U2hRQAvWlxSdKAeKACikpcUAFJnFKOlN25oAUmgNSE4U5wMVEQeoNDaW4Eu7mlHNRYbGcUqufrQn2AeetKKMetIMZoAWgHFLTc80AOzRTcA0UAOFJjFIOtKaAEzSg02kyaAJabnmmF8CnK24UAOyKKTFJjmgB1FJnijPFAAKU03OaM0AKKM0majL4JpgS9qTvSI2RntS8UgF7U7tTASKUmgApRjFIKQjJpgOxSDg0oxRSAjc80nUU5uaAvFADF61J2phwvJP50gf3GPrTAXZSqnNAbj1FPWgBrJUWMGrB6VC/FACZ96kQ8VCDxT0NAibNANRkkZxSK5pXQybNIaarZo5zQAucUoOaYxxSBqLhYkJFIDimluaXPy0XCw7IpagMmOOakU5Wi4Ds0tRlsU5TkUXAXNFAphbHNMB+MU3vSBs9aQuAaQDw1LnNRFiTwKeDxTAWjIqNn5oU560AS0tMz2FN3HNICSgUgORTGYgnigCWmk80xW9aUmmA/IoqPdShs0APNGKTOaUmkAUZpm70oByKAH0uMioyaVWoAdjBoopaAEpQc0ZpKADFKKQe9HSgBTQKKBQAUUZxSE0AKKQ8Ck3U0vxigBN3PNFCrkUu2mAnFOUUoWnYpALTGFOoxQBEVowRSsDmkwc0wEIpyilVadQAtFFFIAoxQKOlAC8UlLRQAUmKWigBu3HSnCiigBaSiloAM0UlFAHwfqJZdRuAeokOa9j/Zvf/ioNbQ97ZG/Jj/jXjmpIyaldI4IdZWVgexB5r2P9m7H/AAkOt+v2VP8A0KgR9HiikFLQMKKKKACiiigApKWigAooooAKSlpDQA2ikxzQeaAF7UCgdKY+cZFNAP6U1hUUc4Zip4YdqmoasA0ccGlIGKMZFJjApAJjikzzTgRikyKYCjrS0n40hyKQC0oGKTIpN2aAHdaMEUgOKXOaYCd6d2ppFKtIA780tBpKAAjNQsM1LnFNbkUwKjg5NUb+8SzgEkxwpYKOOpPQVfc84rhPGdyG1WOyYo6pEHzyChJPGOhB2g59qQFPUdfvruaQW88ltGMonlEfMAchuRkEjjFS2eu6jHdRzSXMroru5jOMHcMAHjovUVihwoqaKUnjtS5UGp6H4d1wavA6yJ5d3HzJGuSoBJAwe+QM1vLgjivJ9PmntdWgubUfvwwjxx86lhleeBnA5r1ZSRz2PNNdgKV7o2m6iR9tsLW4KkMpliDFT6jPQ1chijgXZFGqLjGFGKeOaAPeqd7WuJRSd7B0qN39KlI4rnvFfiK38LaP9umTzJXcRwwg43tgnr2AAJ/CobsNGyST+NNZWH3gRXzzqXi3X9anuJrrULm3WRhsgtZmjSNR0Awc59zzWdaatq+nMx07VLu2Y4I8uU7c5z93oenpU80uw/d7n0wj44p6hSSpAKtwQe9cH4H8dNr942maosUd7sDQSRghZsD5xg5wVyvfnPAGDXeKMN9DVRlcTPB9R0210nXtR0m2AWK2fZ5IyQqsNw6+oI/lTmxLHtY5Gc8+tbXjZY08b3wXbvZI3IA6Dbjn/vk/lWLgAZFFxDrZp7Le9rcSwuybC0bkcZyP1r0Dwn4nubqygt9UcPOD5bTsQpY5wuccZbj88c158kgwQaJZJ4baV7ZVecL+7VjjJ6gA9jkDB7cUutwuz3XkcE05eOtVrWcXlnb3KghZY1fB7ZHSrWMCqGOB5oPHNNB4pcgigBc0mTijtTGY9BTAQsQajLYNc/4s8Z6X4RsTLeM010yFobWLl3x/IZ7n9a8g1T4ueKtQjIt2tNNjdekKb3X/AIE2eR7AVHP2Vx27s+gCW64OKaSQe9fMcvjzxNczJu8Q6hu2JGqxvtBOOuFHJJyec1Zt/iN4siSMxa9LJsXAEsUbZ56klcn0p+9vYPd7n0sjkA5pPvNXkXhT4wS3F4ll4mtoIkYEi9t8hQf9pTnAxnkH8K9VtLu3vLeO6tJ457aUbo5Y2DKw9iKE76BYtcjkU4fNTC3FKrYFUIc3AqHPPNZ3ibWJdD8L6nq0FuJ5bSEyLExwGxXkkPxv1p0UnQdPOTnInccflUttdBpLue2HrxS9q8o8O/FnU9b8VafpFxpljbRXbFd6SOzcKTxxjt3r1p12kimm3urCa8xi4xTlpo6U5SBTAaxzSrjFea+OPiZfeF/FLaPa6RBcL9nWbzZZivUsMAAH0rn5fjbrMcDFdAsAw7/amIA/75qHJ9h2Xc9sAyDQgrE8G68/ibwjY61LFHDJcbt8cbbgpVivX8K2gTmqQh+3BpjMO5p+eOa8++Ifj658HarZWlvp8N19oiMn7yYoeuOPlI//AFihuyBHeFhilVuOK8Xj+NGqMfm0C1x/1+H/AOIrufAHi+48Yadf3VxYJZm3n8tQshcMMA5yQPUj8KlSv0G15nYdRSI2Kr3t/a6ZYTX1/cJb2sKlpJHOAAP89K8n1L40SvMRoOlxvbkkefeEgkAnkIMYyMHk/hQ5JaAkeyA0jCvOvhN4j1fxJp+r3Gs3RuJorhVUiNUUAgnCgAcfXJyDXoYOapXsIcDxTGYg0vIOBXM+K/GukeFPs0d7KZLq4YBLeLBYD+8391ff8gaTaW4JXOlVhijIPFeL33xo1PcRY6Pa28fZ55TKe/YbcdvWsC5+KfieW/tZxqaQgAB4Ehj2scnpkE+w5qebyHZdz6GBHIzTSMH1rxGH4y65FuWSws7sbj8zExsB2zgkZ654H0rr/D/xX0fVZbe11OMaXczKSvmTB4yckBS2BgnGeR3HNPnXXQLdmeioeKfwRUCNgA5BUjII6Gngj1qhDGBB5ph2+lWPvED1ryvX/i0uh+J9Q0f+w3ma0kVTIbkLuBUN02nHX1obsCR1fj2RoPh3r0iMVJtWXO3IAPByPTnn2r5vtkZLeMblb5RyvT8K9H8R/Fdte8OX2kpoZgNyoTzDdBgBkE5XYMjjBGe9cDHhYwAgUAYwBwKlO5MtDe8Boq/EbQJCYwRLIACeeYn7en9cV9JM+Gb618vaLqY0bxFp2qG1FwLSRn2Z2lsqVxu7dc/gK9KPxpj3Enw7Lg4/5eh+P8NDkkOOp6ssoNNZueK8lPxrhQ8eHJsgnP8ApYxj/vmut8CeNk8cWmozLp5szZyKhUzCTdkZz0GKaldlWOu+Ur1qMMA1Jiub8aeJx4O0WDUms2u/NuFgEaybOSGOc4P900xHUbxTWJavKD8akAwPDchOe92AMdv4a3PBnxITxd4hl0pdHktdluZvNMwccEDBGB6/pUqVx2O8jyOtTZxVcMQ1TAjFUIcZABTBICayfE+sx+HPDV7rLwNcLbAHylOC2WA69utefL8aLRio/wCEfuRkckXCnH6UnJJ6jSPVGkINOU8ZrznQvipb694ns9Fj0WaA3JYLM86kYClumPavRMHJUdqadxWHlsCkMoArjvFfxA0jwqhiYm+vt4Q20DjKcZ+Y9F7cda4XU/jFqs2RpdhbWq54abMjEY/ADn2NTzX21Hbue05BPNOVsGvDrD4ya3b24F/p1reMq/eiJiLHPvkD8u1eo+F/FOm+LNPS6sJNsoA822cjfEfQ+v1Hr+FNS76BbsdGGzSlhjiolyM5pR1piHK/PNP3gCo2GBmqeoajZaVYve6jdR21smN0khwOeg+vtQ2krsNy75gpQ4IrynWvjJa2l7Jb6RpT3kaAEXMkoRHyAeBgnGD3wfasW7+Lev3EDGzjsbV/MBUGFnwmO5LcnPtU83ZFcvme4B6Mg14rZ/GLWY3/ANN02ymXaAPJ3RnPc5Jb+Vbdn8adGLlNS068s/mC+YgEqHJ4PUH9KOfug5ezPTw2KduzQoDKCOQRkUjcdKokUNilJzTRyKavWmBKCKXNRk7TSZJpAKTShqb1FIuc0APLYoVx3pCO9NB5xQBKW44po680AcUmSaYCtikTFBzjmlTkUAPGKWmgYpQRSAcMUUgoPSgBQKKaDThQAYopM4NKaAAUUUgNACkZFIBilBzRQAgpaTNKDmgBCM0DpS9KQGgAIpaOaOlABTetLmgNQAgpaKQ9aAHjpS0wNTwaACkpaKAEooooABRRRQAmKAAKWkxQAZ5oHNFFABRSZpe1AAOlFIOKKAFHFBpKWgAxxRSAg0UAAp3akpaAAUYpKXNABRSZ5oNAB1opKUUAFAGKKM0AGKSlzSGgAxSgUgpaAA0gPFLTTQApoBxSCl7UAL2pu4DrS5pCoPWgCG5tbe+tpLa5hjmglG145FDKw9wa+V/iPp8GgePNbs9OjktrSPy3jiWQ7RmNWOOemSeO1fV3QjFfLfxgjLfE7XF6b44cEnP/ACySjdWYXa2PT5vhPo974Ygn0q51Cz1E2aSxzR3chDybcgkMTjJ9MYzXH/C34gavbeKbXQdWvp7qyu2MUYuDukjk7fMecE8YOetdZdfGDRNI8PWsEUd5Nqf2OMJC9u0QztxuJYD5cjtnPauY+D3gG6vNStfFd9NGtnA7G3RWDPJJyuT/AHQOfc8dqVkwu0vU+gHbbxUJJzXL/ETxcfBvhk38MSS3c8gggVzwGIJyR3ACmvKzpmu3Hwvfx3P4k1WXWfN8xUS6ZY1j8wJjaOMjBb07You+gadT39W4ppJJ4rzDwz4mn+IHwx1AzXc9trNjG6yS2chiYuFJR+D0PcdMg+1cJ8Nta8V+J9fk0keJr2OGa1aSWaZjK8ahlGY8nCsc4z2BPtReXRD06n0SGINSBsivAPFU3iH4TeK7SWw13UNS068UymK/l83eQfnU++CDuAHX2r1LxR41tdB8Cp4ktUFytwkf2ZM8MzjIz+GSfpRdrcWj2OrLc89aA1eN+CdA1rxt4WuvEF74q1yDULiSQWq210Uij2nA+TpjcCMA9BWj8JPHt7rkk+ga9IH1SBTJHMcBpVBwwOOrDI57j6UaqwadD1IsR2oL14Z8WNU17wv4sQaXr+pwW99B5/lmclEYEghAeg4Bx7+lR6zd/EnxFpnhnVdBa6EBiCD7NNgvIAA0swzjaxBxngYOevIlJvYLpK7Z614v8S2nhLw1datdtyi7YY88ySH7qj+voM1Y8KX9xq3hTStTuxGJ7q2jmkEY+UFlB4/OvB/jNp+pWXia0k1XU5L4XVszxIY/LjgwcFVGT7HPX1zXpvw20LVtO0rTdRuvE8t/p8+nRiGwMAVIchSMNnnA46U0nfVhdHouRTGY54qMOTwK8s+K3j3UNGvbTw1oUnkahdbDJdFf9WGbChfcnvg4H1pN2BHqYkJJHpTw4x714J45uvFXws1DSLq08R6jqUN1G32gX7+bE8q4yAD90EEY5zwea77x74/fwt4Ls9Qtrcf2lqUQNuj8rESoJY+u3I47kih36oNHsd5llPSlDZrxuLSfF83wyHi0eLtXbVjb/bhbAr5Bj+9t2beu3n07Yrrvhn43XxxoDPcCOPU7QhLqNOhz91gD0BwfoQaNVuGnQ7Yt6V4n8bf7R0G70/U9L1nVLT7csiTxR3jiMFQuCFz8pwT09Kim8Y658RfiMnhzRtUm0nRYncyT2rbZpUTq27tkjAA45yc1m/GfTtY086PaXWoS3+lhJTBPOAZg/wAu5XYABuxBwD19KNXuF7bHrXw0vZ774caPc3Vw9xO0bBpXYszYdgMk9TgCupD9a4r4cXEWn/CTS7qYqIbe3lmkK9gruT+NcV4d1nxN8Udd1ua11y70LS7ZFFvFbBd24527jjJ+6SRnvgUa7IPNntanPWkJOcV5P8KfiHqGt383h3xBIH1GFS0M/AMoH3lIA+8OufTPpk8z8V/GfivQ/iFJa2GpXNpbJHG1tCqfJLkcnkfN82R+GKFdrRD0vqz6AU5p1VbOWWSwtpJ1CzPErSAdA2OR+dS7mPSqES0hJzilXlaoa1qltomjXmq3jEW9rE0jY6nA6D3PT8aQHkHxh8XzWHjLQrfTZX8zSHF1cqCdrMxG1T77Q34NXs9newX9lBeW0gkhnjDo4OQQRkGvJrnwfc6t8HNQurwOdbvi2ryEcuzgEqnPby/lx2JNaXwU8Qf2t4I/s+aRDc6bIYgoPPlHlTj8SP8AgNFuok7nc63ocOvWD28tze2rhWCTWly8LIT3+UjP0ORXhXwx03VPGWoalaal4r8QQxWUaFBb3zKzbiw5zn+7+tfQ8Tbiw9q+dPhR4m03wtqfiGfUzceW8cZDx27ykKrPnO0Hb94dcCh233H8ze8XDxZ8L2stT0zxFe6rpDy7HttSbzWU4JwWxnBAPIxgivW/DmtxeIvDljrEC7Euow5QnO1uhX8DkfhXjniTV9Q+MdzBo3hO3VNPs2EtxPduI8k5AO0Enb16ZOTzivYfD+k2/h3w/Y6Pbcx2sQTd/ebqzfiST+NJLrawXd7bmvnimEZbnpSc4zkY+tNLHJHpTuB498ZZvFulaM97FriwabPc+QltaRFHClWYFpM5P3TkDA+teu2u77PACefLGec/rXmfx8yfhzbkMwAv0yAOvySda9KgJ+zwEYA8sdOlCilqgu+p5X46m8YeJfG50bwfPcw2unxKt7Mk5hiWV/m5YckhdvAzjJ4rm9X8M/E/QNHvNVvfFL/ZbZDI/l6jKWI9gVGT+Ve+CQgEY615n8X7m41GPQ/B9ixF1q10pkAH/LJT1J+uG/4AaTjF9LsXvdzd+E76rN8PbK61i7nurq6Z5lknkLtsJ+Xk9sYP41244qtbW8Gn2MFnbRrFb28axxoOAqgYA/IU7zM+mPrRtoh77nmHxfttQ0XRf+Ek0nW9VtJ0mSOSCO6fymDcZ25wCPbjmtb4YWNxceE7DW9Q1PUb2+u1dm8+7do0G8gYXOOgHXJqt8b2/wCLY3GGxi5hz7/OOP6/hXC6V48hHhvwt4OtNVbSfNyuoakBgxKWY7EJ6M3HzdBmhr7wR0PiS21nxd8Q20zwpr2qWlnbKF1S5inYQQyA8KgBGWwDkDjPpzXpemaOum6QdP8At99dAqVa4ubgvNyMZDdvbGKNI0jT9B0yOx0yBIrcfNlTkuT1Zm6sT3J61fD8UK3QWrPAPiDN4o8C69b2o8U6xPpV4u+ORpj5igNhl3dMgEfmOK940uGKHSrYQXUtzEUDrPNJvZweQS3euQ+K/h1/EfgG88lVN3Y/6XFkZJ2g7lH1Un8cVn/BLxGNa8DrpjkfadLbyvvZLRnJQ/zX/gNFle47t6MX4svqtpaaZPoes3tpqt1craQWsMn7ufIbqMdRxz0ruNC0mXRtKW0n1K71CbO6S4un3OzHrjHQeg7Vx+0eKfjG27Elh4ZthjHQXUmfzwv5FRXoDMc0WQXexJ1OK8jtNY1j4l+NdTstO1e70vwzpvyNNYsIpp5DwPn5IBIYjHYDua9C8TX0uneENZvoWKS29lLIjBd20hCQcV5v+z1Fjwnq11tw0l7sznkhUUj/ANCP50aNhdmn4W8S6loHjufwJ4ivzfZUSadqEvEkikZCP/ePDDPqpHcVs/EvxiPBfhY3EBDalcv5VohXPzd2I9AP1IHeuC+MDfYvir4Q1CIkzDyvl6cLOCOffcaj+Mcxvfih4U0mZiYAYjsPAPmTbWOfcIBRbp0C5r6rpnjPwv4Ui8WjxPeXWpWsaz3+n3GGgZTjcqqOF288jrg4Ir0Lwx4jtvEvhW216FSEkjLPEvzlGXhl46nIP14qz4ghW88M6tbSkKktlKjNjOAUIzXmP7PNwz+F9Xtz92O7WQH/AHkXj/x39aOVJ6Bd9SeXRviJ42W51D+1pPDlo7FrGzG5ZCnOPM2kFSeM5yeegqX4W+LNduPEeq+EPEj+ffaerOs5I3YUqpUkdRyCD1wea7bxL4x0bwjaC51a5aNipMcaRs7PjsMDj8cCuI+FF/o/iDWte8R+fnXryUiS2ddrQQZ+QDn5hgKCR/dA+pZLpYNe51fjS98R+Ta6V4Wtj/aN4xLXkqfubaMdWZiCNxyABgnqccV5l4ki+Ifw4jg8QT+JpNVtDIq3MTklASem08AHpuGDntXuTNtUs7YUDJJ7V414/wDiJ4W8QGz8M/b5hp0tyh1K7jgOERTkKucHJYD5gDgDvQ4re1w16M9f0bUU1fRNP1NEKreW6The4DKGx+teSweIte+InxI1DRNN1mXSdG0/zNz2oCyS7GC53deWOfTA9a9d09bOPTrSPT/L+wrCqweWcrsAG3HtjFeEeIrHU/hZ8Tm8SwItzp2pTSPjOCQ53PGeuCOCD7D0NDimu4rtHRaD4q1zwv8AE/8A4QnWr59XtZyPs11IMSplNwz/AHh1ByT6j0rp/iX41l8Jabb2emIk2t6i/lWkbc7e24jvyQAO5Psa57wDpEXjDxVd/ETUZYncyNHY2iPuNuq/KC/+1t6fUnuMYXxwafTfG/hjXJFMtjGFxHjgPHIHYfiCv/fNHKraD5n1NfX9M8deD9Ah8TjxPPqVzaAPqNnKo8koeuwD+7k88HHPGMH0Pwj4jtfFvhy21i0UokuQ8THJjcHBU/j+mKXVb2xuvBmoXy3MZsJtPdxNnK7Sh5rzb9nt5f8AhG9bRgdi3alTngsUG4Y/AfnSsugXdtT2YcVi+KvEVt4V8N3us3RBWFP3af8APRzwqj6nH61qhm9K8f8A2hb6WLw/o1ij7Y5ppJnAH3iigD/0M1T2AktoPH+teDh4xj8RvbX5Rru30tIFEDQjJCsOpLKMgnPUD3Hb+AvF8Hjbw1HqccYinRvKuYQc7HAB49iCCPr7Vr6FDFaeHNNtVTCQ2ccYX2VQP6V5B8E3ey8YeK9LiwYAxPy8AFJGUce4P6UrJbILvqehePNV8S6Vo1zd6Db2Bit7dp57i6dsrt5wiAcnAzyQKp/CTWtS17wQb/Vblrm5a6lUyMABgEYAAAAAra8XvjwJ4gJkEeNPn+ZhkD5Grk/gXgfDXgEH7bLk569OfyxRyrfqF3senA0uahBI704OKYElBpAcjrSjmgApe1JSg0AIKWjPNITQA1jgVGTkU5qaOlMAFHemk4pyEGgCVenSloHSmM2DSAd360u6ogaOc9aYEtOzUSsalpAJ1pNtOpBQAYpKdTD1oACaTNGabmgB4NPFRA1IDQAtFAooAOlGaKKAEzSikxS9qAClpBS0AJiilooA+D9RTbqVyi7iqyMAWGDjPevZP2buNe10f9O0f/oRry27tQ2oT5O4mQkk9+a9d/Z9iWLxLrYUY/0ZM/8AfVTGVzapQcFe59BCigUVRiFFFFABRRRQAUUUUAFGaKTFAC00inUhoAb2pAKKMHFAAaM8dKKUCgCFoVchsYI6GpMU7GKaetO4C9BTTk0ppAaQBjim7acaOtMBAKWkJwKUHigAKim4p2aQ80AL2oBxSDNHNABzSrQORRSAdikozxR2oAQnFNJBFOI4pABimBWdRu5rzvx5aSQ67BfSIDbSwiKOXdgo+SSmO+RyCemCO9eiyDms7VdNttYsWs7sEwsQTg4PBz17dKBM8vjjBXNWIwEWp5dD1WyEqyWruiylInjIYyL/AAtgcj0x2PtzTbTTr+8kaOK3fcsvlPu4wQRu/IHPv2zRZi0IQsdzLDayLvW4lWLZhvn3HGMjpn17V6+mAAqjCqAAK5bw54Z/s69kv7oq8xiEca4/1YJy31zhfpjjqa6cMBnNFhol6GjpUJl9KPN4pDJs84rwL4q3s978QZbVnH2eygiREDH75BYkjscOK9435wa8S+MGlTWniy21gREW15CsJkGSDIu489h8uMeuD6UWEcUT8vNRjOcimLIGHWpFKg0ALBqkmkapZ6osW42cyylt5GwDqeOvBIx3zX1GGU4ZTlWAIPrXyhfxRyRs0hKqgLbwMlODzjvX1PZyifTbOcZxJCjjd15GeaARwHxHsI4NattUNq224t/Ia5VuFdWyqlfcMcHttPrXFiTnjkV7bqum2et6XNp1/F5ltKMMM4I5yCD2Oa83vPh/q9g4SyKajDzh8qkg9MgkA/gevany3C9jnwy5OBx61FJZ3Gqq1jaoJZZsRqjEgMTxgnt9a1Lfwx4gvGEcek3MTHHzTAIFz65P8s/nwe88J+CYfD0ov7qc3GotFs4+5FnBYL3PIHJ7dhzSUerDm7HUwQLa2sFshJWGNYwT1wBipx0pnNOXOKYwOaUcDpRmgHg0gGlq4r4m+L5vB/hZZ7NVOoXsot4N38GQSXx3wB+ZFdqMFsdq+bPiP4g/4SLxzegq4i04m0hRjwu1juYc4+Y4PrgClLsG2pyzy3Nw8txdTyXNxK5kkllbcWY9816R8Nfh5b67A2seILbdaRyPHFbF+JWB2ktjsCCMZ578DnzXypbgCGJtpchd+M7cnrjvX1dYafDo+mWmmWS4trWJY0+gGMn3oTUSLc25Hpuh6No0DQ6ZpdnaIwCuIYVXeB/eIGW/GuX8UfDTQdd064On2Fvp+qgM8NxbxiMM/PDgDBBPXjPcV2QOeR9KRXydy84NVz+ZTgux8nzRz2N7PY3URjubZzHNG3JVh1H+eK7j4Y+MLvQvENpo1zcg6PeyFAknSGQ5IK+m5sA9uc1B8XNPGn/EZ7hIDEl9bJKW3AiRhlSQO3CiuNfciCVBmRCHUZxyORz2qWkyU7H1w4AYgdO1KF9ayvCuqnxB4S0rVZABLcW6tKAc/PjDfqDWtjtTRZzXxBjVvh3rymN5AbVhsRsFvxr5phbEK564r6X+IibvhvrqmJ5QbZvkQ4J+lfM8OTEpZs8daZLOj+HkmPiZomXjQb3ADrnd+7bgehr6YY5ZvrXzR8PpFT4laIBKkZZ3HzJu3fI3A44PvxX0yeHb60AiMDGaQc04igcUDPn34vbU+KBIDfNp8RJJ4+89cRc/6t/pXbfF7n4nFipH+gRgHP8AtPXEXDDyX57UID6N+FmP+FY6P80Z4k+4MY/eNwff1rruK5D4VqR8LtGyUORIfkGP+Wj9ff19668DPFAwzk47V4h8dWP/AAkeix+Yozbv8pXJPzdQcce4zzx6ce4BcV4j8dGU+INEG5Qfs7/KU5PzdjjjHcZHUdccAjzNCVr2f4Hxj/hF9VYgoGviSxP3vkTkcdO31BrxdcZ+ldBZ+Ljonw91bQ7COWO/1G6JlnDYVItqhscZyQu3HuTnoKTvYC18SvF//CV+IZLS2kZtLsZNkYB+SRhkF8Edc5APpj1rlEkC8DgDsK6Lwn8PNd8UJG9vbfYtNXKtd3A2g4JB2r1Y5HsPcV6VYfA/QLdM3upaldOQdwRkjQ5HoFLDH+9TUdNWLmu9Cv8AAkBtE1whSM3inOevyjke3H6GvWOAPesbwz4T0bwlYS2mjW7QpKweVnkZ2kYDGSSf5YrUurmGws7i9uXCQW0bSyMeyqCSfyFGw0ee/FTxvd+HraDSNHfytTul3vOAD5EWcZGf4ien0PtXiVxK88sl1cytNcScySvyzHGMk+vFXNY1+58Va5da1dgoJ2/dRn+CMcKv5fqTWVeMfL2J1Y4BPQfXFQlrfqNvQ7z4b+BY/Fs9zfao0g022YJsjkwZXxnae4wCOQe/5ey23hfw9aII7bQtORQoTP2dSSB0ySMmrPh7RoPDnh2x0uBQBDEokbH33x8zH3Jya1FArRS6E8qe55j47+F+m6ho95f6BataapEDOIIOI5yOo29iRn7uMnGc14bCfOjUuDngkHgg19gghTkCvm/4maRb6H8QLiK2gaKC7jF0Plwu5mbdg9+QT7ZpPXcNix4M+Imo+GdUtrLUJ/P0KZxGVk/5dcnG5T2UdweOvSvoMKmQysGVgCpByCK+TnVXhYMoII6V778LPESa/wCE0tncG603Fu4yclAPkJz3xwfcVC02Kvfc7n0I7V5Z4h+EMuueKNQ1ePX0gW8cOY3tC5TChcZDjI4r1MEUEA1om0Jo8F174TXXh/w7faxLr8c4tI95iSyYZ59d5x7nBrhIZd0SkkEEZyOlfR3xGKr8NtdJJH+jEZH1HX29fbNfN1uB9nTO3G0fd6VMncl6Glo2nSa74j0/SI7hLc3bsvmMu7aApYnbkZ6eo616CfgdfhmH/CURY4AP2Bvx/wCWlch4FwPiJoJ/c/658ZPz/wCrfp7evvtr6UP3m+tOOgJXPGX+Bd4w48VQ9f8AoHt/8drr/h54Gl8DWmpQy6gl697Ir7lhMe0KMY+8fU122c0AgU7jSsMAAHNed/GraPAtr8wDC/Qru7nY/H1xXpBUGvNvjeQvgmwXzFQNqKD5jgH93IcfXjj3qRs8SALKDXd/Bjd/wn93gAKNPbce330/X/69cOpGzg13XwZXPj26Of8AlwY/KflxvTg/7Xp7ZpJko91YZHFAOBTgtLsGM1RZyfxKKn4a6uH+0bcRg/Z/vn94vSvnWPcowxr6N+JOP+Fb6x/r8BUz5H+sx5i/d96+cyFwMHP1pES3Og+HxY/E3RNpUnfJxIeP9W/T3r0D4o/EE6Y8nhvRZ3TUX5ubmM48hSPug9mOR9B9a8w8P6oPD/iC01hIVnltd5SNzxlkZQf1qfwh4eu/GPjIpcSSStMzXN9OvG0FvmJOeCcnbjv7A0uW/oNOyMnT9O1DU5JItK0+81CZDmQwxs+GPOWboCfc1par4W8RaHA02q6NdW8CoHaXCuijOPmZSQOSOpr6X0/TLHSLY22nWsVvFuLERrjcx6k+pPrVh1SZGhmQSRyAqysMgg9QRV6LYnllufJ6eXsyCCDVnS9Xl0DV7XVLYNut5N4UNgH1Bzxg8A+30FSeJdMtNC8V6pplmzfZ4JjsjbqgIDBR6gAgVn4WSJgccjvSaGtD6usLyDVdOttQtnV4LmJZEZTkEEZqZlxXFfCK4Sb4cWUcbORbySxHeMYO8nA9uRiu5PIpIsoahqFrpWnXGo38oitbZC8jkZwBXzj4r8RS+LtcF/OW+zxZFtESfkB9RnBPuAM5Ptj1v4x3yWXgJoGkZPtt1HbkJ/EOWI+mF5/r0rwtVAUBRgDtQlrcLmpomg6l4q1FrHSodzKpLytxHGcHG89gcY4BPtXdaf8ABTVDbOdQ1y0hmK4VYIGkUH1JJX+VWvgbc26wa5ZYIuxKkpyeqEYAH0IP/fVeuJg96pStsTyu+54PqHwf8VWTzSWlzY6hCvKKjGOVh6Yb5f8Ax6vONSaSGWS0vLeSC4icLJBOhQg+hBr7EA9DXP8AiXwdoniy1MGq2SSOBhJ1+WVB/st1H06UJp6Cs1tqbsXEcY2hflHA7UrrnpSRAKoUDAUYAp5pFjFXik5B6VJjHSjrQAzGaCpFPxikzSAZnApATmpCBioh1oAkByKbs5zTwvFOAoAYRxxSICDzUnSjigBjDNCgjtTsU4dKAExSYpc0dRQACigZooAQdacMCmmjtQAuM0tJRQAooxQKXtQAmMCkBpc0nSgAoozRQAGkFLQKAHdqbTJHZD0yKEkV6LAPpAOc06koAM0pFNOc0uc0AMJ5pwOaaA2856U/FACil7UzNKKAFzS9qaBRmgBwpKSlHSgBKXqKSgUALRRigGgA6UUtITQAYpO9AOaWgAooooAbsHWlIpe9GKAAHNGKToaWgAxRilFFACYopaKAEFLSZozzQAdaBxRR2oASloHNHSgApaQ0Y4oABijFJQDgUABHFIvHFOzmjigBKBijpSdeaAFI5H1r5X+MCk/EvXgFOSkPU5z+6SvqWZWeF1SRo2IwHUAlT688V5lq/wAFNJ1rVbjUr3XNYkurlg0zloRuwMcARgDgD8qaQmReP/BK+KvAenarp8Yk1ezs43jKf8t49oLJ+pI9+O9cF8J/HX/CN6sdMv5QukXrZLP/AMsJcAA+wOMH8D2Ne96Do8uh6fFZNqVzexQxrHF9oCAqo4AyqjPGOtcPq/wR8Oavq13fC7v7VbpzI8EDJsDHkkZU4BPOKHqrXFqtUjM+PdpNJomi3yKz28FyySMDwpcfKSP+Akfj71nfDHwv4J8V+Flt9SsxPqsDv50X2uZCRuJVgqsBjB7DqDXp0Pg+zbwifDmp3V1qtmV2B7ph5gUY2gMoHTAwevvXBr8CILfU/PsfE+oWtvyNqIBKFPVRICO3+z+dC20dmF7PY6XTtK8K6Jo3ijTfDNtslht2F4iSyP8AP5bFV3OSM4J4B4zzXl/wCZV8Y3aM6gnTmCqRy3zp0r2l9EsdA8E6hp+mwERpZy9TlpG2HlmPJJ9TXg/wb0dNW8VSbb65s7i1smkglt2CnO5RyCCCuDyD1pa9x/I6P9oGWMX+gQnIdYp2LE8YJQD+Ro8f6Rew/BbwszK7iyELz7RwoaMgZHsSB+PvXWj4TLqPixNd8S69NrXlncls9uIkGPuggEgqPQAZ755z6Bf6da6rp81hewpLazIUkiYcEU7C16HFfB+4jb4XWO2QFY2mVscbT5jHH65/GvLfgtZyXXxMa6jYeXbWkrvuOSQxVQP1z+Br0OD4Walpdrd6doPjK907SLokvaPapMy5GCFkJBGR6fr1rqvCHgzS/Bmlm106MvK+DNcuAZJT7n09B0H5kmwXv0PJvj2mPE2nNg/8eWMk8ffavYPB+1fA2gCPZt+wQfc6fcWuV8YfCkeM9ebU7vX7iFdgjjgSBSI1HYHPckn8a67w1osnh7QLXSXvWu0tUEcUrxhDsHQED0HGaLabgm72seM/H0A+KtH+U/8AHjJgk8H5/wDP51654OKP4F8P/NHk6fCBs4B+QVmePfh3Z+N4reRrx7O+tgwimCb1IOMhlyM9B0Ipvgr4er4WeO5vdWuNVu4IjBatIpSO2jJyQiZOCT1OenHHOS3mO52SJhwfevmb4nfatJ+LV3eMjEpNBdQ+ZyGChentlSPwr6exiuO8dfD/AE3xvbRG4le1vrcEQXUYzgH+Fl/iXPOOPYjnLVmDN+C5tdV0+1vYPLntZkWWNiMjpwea8V+PsUkuoaFfJl7RoJYw4OU35B/Mj+VdLoPwq1ewtBp99421B9KyS1nZqYd2eo3FiQp5yAOa7TV/CGja14aXw/NbFLCNVWARHDQlRhSp9vxzznNJJ7Niut0Y080bfAYyeb8v9gAboTj/AJYY4rz74B2dxKvieaMsI2hiiG04Yvh+h7EZ/UV1J+GPiVvDf/CMf8Jig0NWwq/YB5pjznYWDdP89OK7rw14X0zwlpEenaVAI41+Z3bBeVu7Me5//UMCheYX7HgnwLl+x/EBrafZHK9nLDtfg7wykge+FP5Guq/aFYiy0GMOwYtOcA8HGzr+da3iX4SJfeKR4h8P6vJpF60vnOFi3KJP768jGepHIPPTNQeIPhJqniX7DNqfi+a5vYyyzSSWyiMIcYEcakBTxyc859qLO++gXVhbaKa6/ZpaO3Vnk+wScRDkhZDnp7A5/GuI+EWn6brGq6hp13qmoWFy8SNAtneGHzgN24ED7xHH5mvbfBvhRfCPh5dHXUJr+FXZgZUUBQxyQAO2cnknqa881j4GTDVWvvDetiyUy+ZHFJGcwc5+V1OeD0449aLaNBfudNofw+8KeDvFVldQT3Tatceb9mFxPvLfL8/AAzgE8n1rZ1/xj4W0XVbfT9b1C3hvGw8ayxs2znhiQCF+pI6Uzwx4Kj0CZtQv9QutX1l02Ne3bElF/uxgk7F/HJ9a5Lxr8IH8V+LZNXTV0ggudgnjaIs6hQFOw5xyB3HWlZvZ2DRdD1PIZVZWDKRkEdCKclQQRRWttDbQjEUMaxoD2UDAqePBNBRIBivN/iEX8U+INK8BW1xIiXA+2akYyAVt1PA5B5LdvYV6Q4JjYKwViOGIzg/SvPtF+H2s6V4wuPEs3iv7Xd3K+XOslgAHjyDtGH+XG0Yx+tNLqInT4axRoIl8XeLdgG0L/afAGMYxt6V5x4XY/Dn40XGhb2Nhd7YPNmADFWG6M54H3vlz0617+x2815d4l+FN34o8Q3Wr3figxtIvlxRrZcQoM4UHfz1Jzwck0Kz0Bt+p6eg2yMvseleG/s/nOseJlZi2RCMSD5iMyda9Lj0bxEPD/wDZo8To13godQew+fbjj5Q+N3ufyzzXNeEfhVqng7Up73TfFUTyTp5cizaaWVhnPaUHIPv3NCXmBxPizSLv4S+ObXxJoatJpd2zfu2HyoT96Ikfwkcqfbvt59z0XVbPXtGt9UsnDwXMYYYOSp7g+4PBo1vRLPxDoVzpOoqZIbhNrMgwVPZl64IPIriPCvw31rwbcyf2X4wBsZH3PaXGn71b3z5gwcdxik1d3uC00Zzcvwh8Zvc3EkXjSTa7FkLTzBupxnB9PSvRfA3hzUPC3hkadqmofb7ozNI025m4OOMtyeldRgZ4prjNFvILvq7nl3x4OfhzAm5gWvkwAOuEfg16XCCIIQSp+Qcr0rh/HngXV/G9ulkfEVvaafHKJUgWxLMTtIyz+Zz1PAA611eiWmo2VgLbUtQtr1owqxyQ2pg4Ax8wLtk+4x9KYGoqA/hXlPhLd4v+MGv+I3Jay0f/AEGzz038qxA/Bz/20Fek6rBd3Wi39tp9wtveywOkEzDiNyCA34HmsPwB4S/4QvwwunSSrPdySNNczqCA7njjPOAAB+Ge9CXUG+hb8Z6LqXiDwtd6dpOoNYXshUxzh2TGGBIJXkAgY/GvL2+FvxAKbf8AhNZEAwf+QhcNz+Ve3E4WqzHOaWnYNemh598aVK/C2ZXZmP2iBS2PvHcOvt/9asvTfAFh46+DugRyFba/htybe5VckHc3yt6g9SOx6e+9498I6741tF02HWraz00OHaH7KWZ2HTc2/oOuAB+NafgfwvqvhDRbfSJ9Zt76zhLFB9kZJF3EnG7zCMZJ/hprTUTtseaeDPHuq+B7+Pwh4yt2jt4X2R3cjHMS9uf4o/Qjp+HHuIMcsSywurxuMqynII+tcD8Rfh1e+Oby0mj1i3tIrWNlSI2hZiWIyS+8ccDAxx71P4C8I+JvCaLY3XiC3vtJXO23e2O6Mc4CNu4GexBHpStbbYfMtnudyhIP1r56e+X4RfGK/ZoS+l3URcIhwfKc7hjt8rqR9BX0MVArhviH8P4/HF7olx50UQsZj9oDqSZYSQSox3+Xj/eNO19Aempb+GenzWvhJdRvR/xMdXne/ujtwdznIH4Lt/WuY8YeCPiFqnia8vtF8UCDT5CphtjeyxbMKARtVSOuT+NesR7AqoihVUYAAwBTiARRZPdAr9Gea+EfB3iu00PxHp/ijW/7QbUbfyIMXLzeUNrqT84GM7h+VYn7P0pTQdb051CXEN4JGTPPKhf0KGvY1QK2cV53qfgbWtM8aXHijwdfWcM94u26sr0MInJIJYFRnkjP1zzzijS1kF9dTlviKo1/45+FtIiHm/ZxC00eOAN7SN/44oNHxrg/szxv4T8QsoaGORVfd0zFIHAz7hm/Ku08L+B5dK1+68T67fjUdeugVMiJtigXptQY9ABn/E52PFPhyz8W+H5tKvDsLMJIZtu4xOOjAfiRjuCRQl0Yr9SbxZfDTvButX4kAVLGRkcDIzsOP1xXDfALTJLPwHdXske03t2zRt3ZFAUf+PB6f/whHjXU9Eh8Max4isf7DjwjzW0bG5mjXG1TuGB068++e/fW+iW+m+GBoekyvYxR2xgglX5miJBAfnqcnPuaSvbUL9i+yBwyOgdHG1lYZBHoa8VsdCj0D9o+C30aEJay27XE0ajCxKyMCB6DdtIH+0K3dK0b4taS8tqdZ0bULc/cuL3eXXnqMAE/RiRXVeHvCEei6ld61e30up65eLsnu5AFVV4+SNBwq8Djk8DmhJrRg7XujomJ3nHrXD/FfQ7DV/AGp3dzCn2qzhMsE+wb1I52564PTHvS+MdE8ZXms2Wp+FfEEdqsKbJbK4JETnJO7hTuz0wRxgYNV5fDHi3xZYrY+LdWsrSwP+ut9IVg8+DkbnfOBnsBzRZ3DSxpfCg3B+FmhtdqVZYmK5yTs3ttP/fOK4TwA8PxL8ceINX12NL22tkEVlbTjKwo5bGEPGdq8nrkmvaLK2gsLK3sraMRwW8axRoP4VAwB+QrzWf4feIPD3jW88R+DL3T0S+z9osb4MEyTk4KjOM8jpjOOlCWt1uDfRnD6bZ3fw0+NltpdrO1xZ3sscQVsjdFK20Z91bPP+z7mvdNe0TTvEGmS6dqdss9rJ2PVT/eU9iOxFcVo3w91O88YL4s8ZX1rdX8JBtbWyUiGLH3eW5OCSR78kmuw12bxAixrodpp8sj53S3tw6LGe3yqpLfmKfW63DffY8f+JHhrQvA/hC30fTW1C6vtRmxbQz3DSLGAQXKoMLkkqOmfm47123hvwVqvhz4UzaRpcyWev3UbTNMW+5M2OMgdlAXPqM1PpPgWV/EMfiPxRqJ1XV4v+PdETZBbdeEXv16n09a7hMkkmiyW4JtniJ8L/GbYUOvjqBkXY59/uZ/rVz42aRfN4B0K5uZ1eezdYLpjyGZ0wXzgfxJ6c7q9l71R1vSLTXtGu9Jv03W9zGUb1X0YehBwQfUUkorZD16jNHvbe48OWN+GHkPZpKSOgBUGvJPgVAbzW/FOvYzHNII43xjJZmdhj8U/Otaz8KfELS9BfwnZ6tpB0rDxrqEiv56RNn5QvIzyf8AHpXa+EfDVj4Q8PQ6RZEvtYvNMwwZZDjLEdugAHYACnqtxXT2HeMUb/hA/EO1gp+wTHJGf4GrlfgVg/DfcBwb2U59egrpfGVnr+qeHbrTND/s9Wu4XimlvJGXarDB2hVOTgnrjHHWuf8Ahf4d8T+EdIOmajHpr2TztLujuG82PIxjbsw2SAeo6/hS1tew9D0QjNR45qUHIphHvTGOQgcE1JUA+tTr0pAGKUUlOAoAKQgYp1JQBEVpBUhGaQJTAj20Ip3U/bzTgoFACjpUbAE1J0qI0AJ0NKabilB5oAcKlHSo1PNSUgFpKOlGaACmsKdQRxQAwYApDgU7FG3mmIYpyakFAUClpDClFJmlFABRilxSdKACkp1FACUCiigAooooA+OZ7ZRO7Z6nNenfAhQniXXCDn/R4xj8TXk9xK7TNzxmvU/gAWbXdeYgYEcQz6/eqIqx01KqlG1z38dKKQdKWrOYKKKKACiiigAooooAKKKKACkNLSGgBnNLSE80CgApA3rTqSgBaTpRRQAdRTDkVJ2pDyKAGg5pelIBTsACmA3g0hFB56UvagBMcUUtIME0gFxRnjmgZBpGGaYCHPal5xSr05oPWkAnJpaBS0AIOlIKXtxTORQBFKcE1Tdsk1bmKiN5JGCIgLMx7AV5D4i+LaQ3k9roECTJHHlbqdSUduMAKCDjBPJ9MY70m7DSuen5zU0YAFeB2/xS8VLMJWmsZF/iiaDj8CCD+ZNeleDviHp/iW3tra8QWOqSExiEtlZWABO0+nPf3xnFLn7hy9juYzxTieMVGgKkg9RVPWtUh0PQ73VZ8FLWIuFJxubsv4nA/GqEV9a8Q6foSoLt3aaT7kUS5Y4xk+gxnPJ+ma5c/EctkpozkbCQDcAEsGwB07jn9K4uSWa8vbm9nYtLcvvOedo7D3wMD8KeqgVGo7nqWk+LNN1W9ayRnhuQu9UcffXgZBHHU4x19qu65otl4j0p9Ovw/llg6shwyMOhB/z3FeRpMbaZbiI/vUB2kjOMjBH6mvVPCutw+IdF+1xOC8UrQyr/AHWHb8iKqLaYnqeL6v8AC/xVpF9NHZWo1WzUB45oXVXIz0Kkjn6Z/pWXP4b8QWrHzdGv8Lu3FbZ26DJ6CvpYqc5FCgBsnrWl090Ryy6M+VruG6gKGaC4tHdS0bTQlencBgM4yPzFe8/D7xTDr/hWziubqEarbr5M0JYBzjhWx7qAeO+fSun1LR9O1uxex1K0iubd1K7ZEBxnuPQ+9fN+o6VPoHiLVNKeV8WlxiGVTtZU4aPkd9pU596iS6ocdNz6VOc4xTehzzXz7beJNctJVlTXNRYgjIkuGcH14YmrsPjnxNaztNFqhcHP7ueMOuefx79iKm8l0L9098VsjrTj1rjvBnji28T2scVxCLPUfutEWyrsBk7D9OcdvfBNdh7d6adxWFGRRuPSjNLgVQCr0pQcUDFKQMUAM8xFV2c4VVJJ9BXyFJcx3t9dXkMbJHcStLtLbjliSTnA7np2r6x1ZjFoepSrkMltIykDJyFJ6d6+TdNES2UI++oHJU43D2yOPypEsCwLYVdx7KBnNSo1/DGCbW9jQnALQuoyO2cVdW/gt/E+lahbRiyWK7hZ2zvAw4yx46Y6gDnHvX1RM8iSfe7U7Re6EuZbOx8hbpyqnbchcfL8rY69vxqVjcm34W52Z3ZCnHp/9avrPzXK4z7dKdG7qODx9KOWHYd59z5F2XTyqZY7l2C7VLxngDsKVt8kD4ilI6EhDX120kmMhv0pElfGCRj6VS5VpYVpPdnIfCadpPhlpashVo2lTkEZ/eNzXZhs0MTt60xan0KWxz3xBHmfDrX0Ku+bVhtT7x+lfMtuW8pcnPHavpnx+nmfDzX1KyNm1b5Yj8x4zxXzVBjyU5HTtSA6DwA2z4k6G26MfvHGHGSf3bdOODX00zAO31r5q+H3/JSNFKvbqfMcYlGSf3bfd46/lX0nLwzfWgY7ORTSaaORwaAfmA96YHz78YF3fE88PkWEffj7z1xFwg8ls+ldt8WmSX4mTshfdHaxxuCO/LZ+mGH61xU5HlPn0qWxH0X8KOPhfpA/djmUDYMf8tX6+/rXYE7a4z4VK/8AwrLSdxQjMu3YMcea/X39a7Bjnimhjy2R1rxP45nGuaKCyc27fKR83DdVOOOvIz2WvZ8GvHPjbt/tvRMtHkwOMFfmPI6H8Tn/AIDQxHlakg8da1vC/h2fxb4lt9Ki+4fnnJGQkYxuJ/PA9yKztg3e1em/A6ykGu67f7GESQRxK7DqWJJA9vlFJbkns0EEFlaxWdtEsNvAgjjjXoqgYAFSbuKQrlc0zoKopEufl4rlfiTdrafDbW5DL5bPEI1bbuBLMFwfY5wfY106cg1wHxluIoPh41vI7hru7ijVV/jwd+P/AB3P4UnsM8FhDG3XJHTt0q/oOnjU/FejWMoLRTXkYYdiNwyD7HpVUoAoC9K3vBUZm+IHh2LKhftRkOD852ozDHtkc/hSRB9NPy5BPQYoUjHFRsdzsfehQRVFDy3Brxv462wW40LU1kTeyS25V+4yjAr79fwNewMOTzXmPxvgRvCul3jkForzy1U/7Skkj3+T8iaAex42rEqRXoPwPukt/GGp2h4Nxa78HoSjAce/znP4VwSBdma6f4YXK2nxNsPnRRPFJCRIeOm75f8Aayo/CkRE+iwwPSlJ9aRAN7D3okHFM0OY+JDBfhnrxOebfHAz3HX29fbNfNsGTbx9B8o+70r6R+IoP/Cs9dxnP2f8Oo6+3r7Zr5uhBFumMfdH3elBEmb3gUP/AMLM8PnarATP97t+7avpx2wzfWvmbwGpb4k+HwApbzZDz/1zb/P1xX0sxy7fWgcR24DrRuBHFNZfl60yNcZ5zQUTbsjivNfjkR/wgVmCwBOoxgKf4vkkr0deteb/AByyPA1gflx/aKDBH+xJQJ7HhyhgvB7V3vwWz/wsO62l8fYG3D+H76dff/69cSAMDNd38GmjT4g3SqxDNYsdvY/OnP1H9TTEj3gN1FKJR0qI5zTV+9SKOc+JMjR/DfWXSaSFgiYeMfMD5i9MEfzFfOABIGDmvpP4h8fDvVyZpocIp8yEZZfnXpyP5j6184IqxsQDkZ4J4zQIimYxxkjk9hX0B8I/Do0PwTBezxj7fqX7+V85Ow58tQfQKc/VjXgiWz3uqafZQuyvdXUcG5WwRvYLn9a+tYYI7S3htoIxHBCipGgHCqBgCgLEgGBS8ZBNBHFNwKBnzv8AFuBbT4lzsIVX7TbxzbweW42cjt9yuPJ+Uj2rv/jPgeP7UBozmwTJz83334I9O/4muDKgg8ikB7n8F23+AZMSNJi8cbmXH8K8D2HT8K9EHSvO/gu7y+ApC8jPi8dQT2AVAAOe3SvQwMd6AOH+LemvqHw9uZI5Aj2UqXIJXOQDgj24Y818/QS71DY619cSRJNC8UqLJE4KurDIIPUEV86+Mvh9feELm4uraMzaKSXikU58leu189MdAe/14p2vsS3ZmFpuqXmjaraapYyFbi2bIGTh1P3lI7g8flXt/hj4maL4iuBaTZ06/YApDOw2yf7rdznPBweOleBpKrqGU5FTqxR1kUlXX7rDqKzae6LT6M+rQWFSA18/+DPiDfeFreW2v3n1HTlAMUTHdJHyM4YnkAZOD+GK9u0jWdP1uwiv9NukuLeUZVl6j1BHUEdweaal0e4W6o080UAign0qhCU4DikPSlFABk0cYpN1LQAg54pNoBpc0oIIpgHagEUYpKQCijFApT0oAbnFAbNJgGjG0UAOpRSA5FLQAE03iloIoAUdKSkFLmgAoopcZFABnvRnIpvNH0oAWjqKQUoFAAB2pQKKKADrSYxTqTrxQAcGm7VHQUoXFGeaAE5pQaDQKAFo4oNMGQ1ACSIzYKtjFKDgc08UhUUAJRnFLik6UAGTSijrS0AAIpN1AGKMUALQDRSUAOFJwKQCloAO1NU5NOpAuKAFxzRRRQAtJ1oHvRQACg00HB5oNADhyKOlA6UUAFFFLQAmKOlLSYzQAmeaBQBS0AA60tJSUAKOtLSDpS9qAGnrQOKXFJQAYoHAozigHNAAKKdjim5oAM0CgCloAKTHNFFAARSU4UvagBuKMUtFAGP4msr7U/Dl/p+mzw291dRGJZZQSqBuCeO+Cce9eZeDPhf4p8HeI4tUh1DS5o/L8meNjIC6EgnHy8HI4r2SjFHTUlp3vcQA0DNL0pDnNBQ7FIKTNOHIoATFHSlxRQAnB60cYpKYW5pgKTio3JI4oYHOaTJoAADinKMmkAJqRVxQA8CggYxS0h6UgK54bmjg04rk800Kc+1MCaPpTuMUxRgU7NIBCMio2HWpu1RPQBFipE4po6Uq8GmBIeBmmh6q6tNJbaLf3ELMssNu7oyruIIUkYB6/SvIvhR498UeKPENzZ6tfQ3EKWTTDECI24OoBG0DPDGk2wSPZncFaiBBrjPhV4h1TxV4K/tLV5o5rn7TJGrogT5QBjIHHUn9K8m1X4t+MrS/1OKLUIfLt7iSNM2qZ2qxA7egpXdthpLufRgIVqmB4yK5TXtZv7D4YT67HJGuoR6ctwHVAy+YVB6HqMmr3gnU7vWvBWj6lqDI91c26vKyLtBJ9v8APNPqI3Q+TzSFhurz/wAPeKdZ1H4va9oE88b6XZ2++JPLCsrfu+/U/fPX2rkviR8RfFHhzx1c6Xpl1bx2qxxMiyQqcZAJyT2zRfyHZdz2/eAKjZ9w4rjfid4h1Lwz4H/tXTJo0uxPFHkx71IY89f51T+FXibV/Fnh/ULzWJIXliuzFGYkC4Xapxgf7x5ovqLod5260BsDiuG8U+KNS0X4heGdItXj+xagkhuEeME/KOCG7H2/xrzDWPjD4x07WNVs4prHyrW6lhTfbfMArkDv7Um2ug0l3PooHnOafmvL77xrr1vY/D6WNrYya40X20FOCreVnac/Kf3hr1Lb82KaYiJpO2KiK5Oa8c+JvxI8TeFPGsmm6XJafZfIjkCzQ7jkk55z7V2EvijVV+LWm+GwLf8As+5003Mg2ncGBkGQf+AgY/Gld9h28ztFxmpFbAryP4n/ABC17wj4ptNO0prTyZbNZnE0JYhizjg5H90VleCPin4q1/xzpmj3YsTbXJfzNkRVgFRmyCWPpRd7BZdz3EHmnqR0rivBXiXVNe8U+K9PvfINrpd2Ibdo02tjfIMNyc/cHPFN8N+KNR1T4k+JtBuPKax05ImgYLtcFgCQfXqefb3p38hHaOOajJwK8c+IfxN8R+HPHU2j6YLIwKsRUTRtuyygnncP5VP8U/iTr/g7xLBp+mR2LQvZrO3nxOWDF3UjIYAj5R2ouw07nrqNxUqtx1rjfGPiK/0D4cPr9otuL1YoHKyqzJl2UEcEH+I96ofCbxjq3jXS9Rn1aK1U21wscbW4IzlcnIJPt+dF9dgPQd+O9G8HivFr/wCKPiG1+LH/AAjkMFlJY/2jHaDfE4fazKCc7uvJ5xj2pPF3xQ8SaF8SptBs4LB7RZ7dF82N9x3ohPO7HVjzii7Cy7nsz4FM4Ncf8VPFeoeDfDVtf6Wts1zLeLARcIzLtKOexHOVH61N8NPEWoeL/CI1TUo4I7k3EkeIVIXC4wcEk9/Wi/QDqxgHipFcHivHPh58T/EHinxnFpV/BYC1MMkjNDGytlRx1Y/ypfDfxQ8Qax8TI/D08Gn/AGE3VxAzxq4fagbByWxn5R2pKT7Dsex7wKOCteX/ABY8fax4J1PT7fSYrORbmB3cXCMSCpABBDD1P5V1I8RXrfCz/hJTFbrff2V9s2YJjD+Xu6ZzjPv+NO/kI6JlGc0YxWH4K1m717wZp+qX6RpdTht/l52nDFcjP0rN+JvinUPB/hSHUtNS1e4e5WLbcKzKQQx7Ec8UX0uB2at8vWjeK4/4ceKb7xf4ObV9Qt7eGdZnjHk52MFxzgkkdSPwrh4PixrrfDO+8QPaaf8AbYNQFvGNj+WyEKTxuzn5vWld9gPaNwFMdq8r+JvxL1vwZq1jZ2Fpp7rPaiaQTo5KtuYEAhgMfLXZatr93YfDmXxAsEIvU04XPlNkoHKbscHOM+9F/IDoAaeHxWH4U1WfXPB+l6rdxRx3F3AJHSM/KCfT+ePeua+KHjbUvBEekNplvaTG8aQOLlWOAu3ptYf3v5U27K9gR6KrCkZh615t8L/H2r+Nr/V4dRtLOGOzWMo1uGH3t3ByT/drH8d/FfW/DPjafRLGx06eCMR4MocOSyhiMhsd8dKV3a9h2Xc9dKg0mAOlcf8AEzxVfeCvCkOp2UVvJM9ykLJNkjBVicYI/u/rXPfEb4m6v4O1TTrWysrKUXNoszrMHJVixGMhhxxQ3boCS7nqO3IpwUCoNJuX1DSbC9kjEb3NvHM0YOQpZQSP1rxbXPjZrej+IdW0+PTNPlisrqSFWbeGYKxHPzdeKG2ugkk+p7iMg9aCQa861X4hahYW/gaZLK3z4gaMXCMxzGG8v7p/7ad89B71Q8RfFTUNF+JEfhu30+0mtWnt4S5LCT94EPrjI3ehobfYdl3PUwRmp1qA4DelSoeKYiXtQKSigBaKKKAClpuaYz7aAJOKQYqAuT3pVJpgSsajwxNL3p4NADNhIpBGQal6UtADQABRuApWHFRkGgB28GjPemAYpRQBKp4paYKWkAtFMZsU3JxQBKOtGaiDnNSA5FAC9aUdKTFFAC0UlLQAtFNpaACigUUALmiiigD4puTi4cehr1T9nsg694gBznyoiPTq1eTXL/vmz1zzXrH7PPOueISAMeVDz+L0CPoMdKWkpaBhRRRQAUUUUAFFFFABRRRQAUhpaaelAEZ5NAyKXHNGKADNLSAU4UAJ0pN3tTsUYoAQGjNAoIoAKKXtSYoAZ0NLSnBpQKYDMUo4pTxSjpSATNITS4xSGgBKU9KAciigBBml3UbaXqMUwEzRwaAvWgjigDyn42a9dadpWnaTaOY2vZS8rqSCETGACPcj8q8Rc/KcH61698erFhHoWqRoSBI9tK3PORuX8tr/AJ15ER6UJWE2yBHIJFSCWW3dLiKRkliYOjqcFSOQR7il2Drihtuxs56UaAmz6j8JawPEHg/StVMgeSeAea23blxw3Hb5gap/ECNn8C6g8cwiMex2YruG0MM5HpjP061lfCEj/hWdgo2fJLKCFOcZkY8+5BB/Gu1uLW3v7Oazu4klt50MciOOGUjBFCGeHRbggyMHvSF2zVvUNGn8P6rNp0p/cJlrZz/FH257kdD7/WqxAHQ5JpNWFe4isXbbivQPhijHTdVlDhkN1s4XbyEX8+oGfQCuD06J77VIrG2XzZ5QflXqq92Pt2zXsmh6amjaRDYw52pkkt1JJyaa2A0h700gZzThSUDFH3h9a+f/AIiWkdr8SNYlWIoZ0gcsZM7jsA4HYDH619AbhXiHxisktPF9lfiJkF9bhDLgkO6Fvl9AQpH+RSEziGIHQ0quCMNTMHPtT/LBHWkIVNQvNLlivdNH+kwyLInzBcke57evr0719O2dzHqGn2t9CwaK4iWVT6gjI/nXyrfY8hYfKM8skirHECcu2eAPfNfVGl2X9m6LYWHH+jW6REjodqgf0oS6gmWccUmadnAoGDVFDacSMUoFMKk0AJIPMt5UC7tyEbfWvj61hmtYVgliMUiDDITkivsNV2kflXy54u02LRfHet2KZWP7QZkjIPyh/m69+tJoiRhyrmLzA+yRDuVsZwfpX1Vo+prrWhWGprj9/CrOAQdr4+ZePQ5H4V8tBFfIzxXsfwR1FjoepaI7fLaz+Zb5z91uWUfRuf8AgYpDiemtx2p8ZBFHbmkXrxVFDpKappxU00cGgCTPy0KODQQcUkYOTmkBzvj5Cfh7r4CPIWtXARDgk49a+aYSFgXBzxX0t4/Qv8PfECbHkBtH+VDgng181RbfITaQ3HUUxHR+AP8AkpGh5kjTMj8OuS37tuBxwfevpWYDcee9fMXg64a08eaFMGiUfalR/MH8LfKcHscHrX0/MBvOOlAIiAwODSxgNLgjOOaTkCsnxJqceieGNR1GVtuyFlj4Jy54Xp7kfhmgZ88+LdRl1fxvrN6xcR/aGiiV+oVPlH4HGR9awp8iJzntRZxFbdFZix7t3PvUtzHiB8HtQrCPof4VSiT4Y6Pyhx5oO0Y6SN19/WuwYVx3wnYn4XaQGKHBlHyf9dX/AFrsGHNAC4+WvFfjiwTXtDHmIP8AR3Owrlm5HIOOOnPPpwcce1AfLXi3xyTdrWiYkiDeQ/yMvzNyPunHbuM9xxSA8w3lhxXsnwMhKeHtZuHX95LdhQ5J5RVGMe2S345rx5I8d69l+CbY8Nasu3H+nEk+vyIMj24x9QaFYD08529abtJHNOJG2kDcUxgnFcD8ZYFuPAAn8uZ2s72KYGI425ymW9vnrvkwc1yvxQsVvfhnrS5fMUYnGz1Rg2T7cZPtmgR87b8rkYOa2/BMqp8RfDpO3/j5ZckcjcjKPwyR+lYEGfIQkg5UdK0dEuk07xZod/JGGjhvYi5JwFG4ZJPoOv4VIro+pypEjfWhSSae4y5PqM01aooaV6815l8cZFHg7SrcuA8moqyg55AR84/MV6cQK8i+Od2o/sCwUAylpZjkZAA2j8+f0PrSEzyoBsYrp/hnbrd/EvTI/LVhCskzFv4QEI+X3yRXNqDzmu++C1rHL44v7lonYwWJAf8AhUs64/E4P5UkSrHuvG9iPWkcE0Rgc09sAUyzlfiISvw119uTi2PGM55HX29favm63Ja3TAAG0dOlfSXxGKn4aa/8xX/RjyPqMA+3Y+2a+b7c/wCjx/dxtH3elDIkb/gjK/ETw6B5XNw2d338eW3T2/rtr6WcfO31r5p8EDHxG8PMDCf37jDn5v8AVt09v64r6VcnzG470IaHYBFIFxSHJFOUkDmmUIOprzv42gHwFaZYA/2ghGR1+SSvQwfm4rz342EDwJabmABv0BB7/I9AmeG5JrvPgtg/EC83D5vsLY54++n6/wD164gbdvy9K7r4Lqo8f3mclvsDYx0Hzpyff/69IlHuuBTVADU49abjLcUyznPiQxX4b6wQ0ynYmGh+8PnXpyP5184ZLkMSSTySepr6O+JDBPhtrRd5UAhX5ovvD5hXzgGGwfSgl3N3wTE1z8QtBg8uNh9pEhZ+wQFuOeT8vvX1ATljXzN8PnLfEXRFXDESudshwo/dvyOeW9uepr6XJG8/WgaAj3oPSlK5ppHNAzwL42cfEGzIRcnT0G4fe++/X2/+vXBq2FOfSu9+Nu4fECxxgg2C8jqPnfj6d/xNcFsJBoFqe8fBghvALkPIx+1uCZByPlXgcnj0/kK9DxXnPwVw3gKUiWST/TZBlz0IVRgcngf5Ar0cUDACho1dCjqGRhgq3IIo6GlzxQB474y+EQjim1DwsgEgbzG084C47iM8Y+h49COBXldws9ncfZry3ltp9oYxSrtYckcjqOh4NfW2R2rnvFHg3R/Ftl5OpQbZUOYrqIhZYz7Njp7HI9qd09yLNbHzbG/y9avaP4j1Xw1cpc6XPtCMXaFvuSZ6hh+A57Yq14t8I3vg3WktJn8+zutzWtwq4DY5Kkc4I/Uc+uMUplcGpaRSl1PqHw9rdv4i0G11W2G1ZkyybgTG3dTjuDxWsMV4v8DL2ZL7XNLcZj2xXCMSfdT/ACWvZwKEMUjNFAoNACcUZGKOlKV4oAZkU8YxTdtKtACnPam80+kIoABmnUgoxQA08c03duGKc3So1OGpgSL0pcmkzRSAXINApNvPFOoASkI4p1JQAg6UtFFAC0mMUgFLQAZxS5pKBQAoFLSUuaACkxS0lABiijNA5oAKQClxSDigBaSnVEHG8igCSgUAUYoAKMCgcUtACUUcUlAC0tIBRQAlKKCKQUAKKKBxQaADFHSjtQDQAUUtJQAUUZpc5oAbikNOpMUAKOlFIOKdmgBKWkNANAC0UUUAJmijtRnFABSUCigBaBzQKKADOKKKBQAhxSAYpcUdqADJo60UvSgBMUtIc4pBmgB1IaWloAaKWiigAopM470UALiiigjigAxS9KQdKKAEOM0dKXFHFACA5FKBSUE8UANao8UrUdRTAQ57U4DI5FC9eakpANVcU7jFLRQAgOaU9KBxQelAEDnmm85pTwxpM80wJl+7zTgKYhyOKeOlIANMY8U88VG54oAj70oOTTc5pU60wKevN/xTOrE54s5enX7h6V4L8BsDxbenKg/2a3I7fvI+le+a5/yLWq8sP9El5Tr9w9PevAfgMNniu7DKOdMbk9f9ZHSEeg/AkZ+GgGBn7ZN9T06/56Yr5/11t2pa1J82WvJjz1++a9/+BOB8NzgDAvJcHueF6/56V4HrabNb1pQWIW9mHzdf9YetMD6N8VlR8FbwKwwNHX7vT/Vjp7VpfDTI+Gvh3p/x6J06Vl+J1/4sbc5+/wD2Mmdn+4Ont/StL4aHPw08O4AA+yr0NAHH+D2b/hfviokA5tyMng4/c9K4H4xnHxTvP4v3UHDcD7o4+n+Jru/CZA/aC8UL98G3J3NwV4h4FcJ8ZQo+KV2TlgIICVbgdOgPp/iaAPUvjYSvwwf+Em6g4XkH5un0rO+BAH/CH6qflz/aDdOv+rStH42D/i1zleB9pgOByMbv5VnfAjH/AAh+q4C/8f7EnufkSgBfH7Y+LPgkEbhsuDg9B8nX/PpXhnigk+JvELFt2b+fk8Z/eNXuXxCKj4reCAQWGLjjsPlHP+fSvDPFIKeK/EY3bh/aFxgnv+8agD1y/JTSfhERGD80Hyg8dYK9xz+8rwzVmA0L4SOwBw9uNn8J5g6/59a9z/j/ACpAfMnxxIPxJnXBb/RYRtPA716RdHP7Q2i9dv8AYzEA9PvTdK85+OAH/CyZ8jd/okPBOPXj/PrXoV3ub9obQ9uSBpLEqx+6Mzcj+VAHGfHdy3jrTY8tgaerAEccvJ3/AArnfhhn/haeiAKGP7089v3T810/x5GPGel5JJ+wDAx0+d65n4WHPxW0QBAxPnDnt+6fmmB698Md3/CcePy7Bj/aIAPfHmTcVB4Kfd8a/HOSCRHAMng8ADH0qf4ZHPjn4gDHTUR8x7/vJuMVX8Fgr8bvHI6jyYOT1+6v6f8A1qQHm3xkYn4uy8BwIoBgnj7o4/X9atfH5yfG9spPA01SBjp+9kqp8Zf+SsTZUOBDASp4/h6f59at/H5ceNrU5/5hi/L6fvZKYHpvxK3D4JXJDFP9Gtchef8AlpHx9Kwf2eRjQ9cbaozeIN3c/IOv5/qa3fiM2PgnOCfLBtbXC9f44+Kwv2eCf7D135MD7YnzevyDj8P60gOG1hi37QwGBIP7btxzxj5k/lR8Rxv+NzoSJAbqyGxhgfcj4/z61Hr5UftBZOXxrltnP+8nH4U/4kZPxsYgb2+02RCnp9yPimB6T8fXA8C2Xz4zqUfGPvfu5KtfA4f8W1jK4G67mJPfOag+PZC+BLUlyP8AiYR8Yzn93JUvwOBPw0UAAf6XNznOelAHmXwZz/ws6Ld85+y3HzEY9OcUngZt3x5jbAkzqN6dx4z8snNL8Fz5nxNjZhvxazkP+XP+fWk8ElV+Pke4GX/iZXoyRj+GXnFIDe/aGJGvaIM/8uspx2+8K7xQV/Z8+UiMjw/kc/8ATCuE/aGGdc0Tnn7PNxj3X/P4V38Lp/woAFwsanw/jkZH+ooAtfDVSPhpooxtO2TIzn/lo3Nc/wDHNyvgC0BIAN8nB7/I9dD8NPm+Gmj/AC7eJeM5/wCWr1gfHRSPh5bfOB/pycHv8j0wJfgh8nwyJB2j7XMd2M+nOP8APSvKYl/4sTrEm9fm1ZQePvfLD09K9U+B21PhtIOVIvJSzdc8Lz/n0ry1AF+BWtjIz/a6gNj74xDx7etIDQ+O7bfEelqGCoNOXanXb+8k5z/npXqfijEfwQuQB5X/ABJkAAOcfuxx7+n415b8dT/xUmkq3bT1OzH3f3j969R8RP8A8WLnbaEzoicDkDMQGP1oAu/DrDfDLw8VDAC0UfN+tcL8fX/0fw6m8Z3zHZ6/c5ruvh5x8NPD6qMKLRD+Yz/WuG+Pu02nhz5xuEk3y46/coAp/s+4bV/Ep25OyAbvT/WVzHxbKv8AFy5XAcfuBt6fwLxXTfs+jGr+JcJxsgy3p/rP8/hXM/GBd3xZnH+tz5HyDg/cXigD0v4+sR8PoFBUKb9ARjr+7kPH5Vwfx2c/27o4X5QNOUqp5K/O/wDn8K7v4+8fD6D5wv8ApycEdfkfiuE+OOF1zQkGFYacmU67RvbvQB794eAXw1o6gEAWcQAPUfIK+T/HDFvG3iUmQSH7fMMjj+M8V9XeGV2eFtGXaVxZQjBOcfIK+UfHCkeOfE3zh/8AT5ug/wBs8UAemeIsfY/hCrDYDJbZUnJ623esLx0wT49Wzff23tjlV4I4j7mtjxH82lfCNegMlv8AJ/Ef+Pfof89ax/HjA/Hi0UkNm7sQVHGOI+CaAPowgFs+wqZBxUP8ePYVOuAKBh3p3akFGKAFo4oHvRigBCKiYd6m7c1GcUAMAFAHNLgUEelMQoHNSAVGuc08ZPWkMdjNHSgcUdaAEPIpue1P7U0g0ANFJS4z1oC4pgOTpSmlAxQRxSAgfmkVj3pWPNNIPamIfTlpqjinigY4GndqTFLSAb3paWkoAWjtR2oFABRRS0AJRRRQB8LahP8A6dOB/fNex/s4Fm1TxAc/L5cOfzevJvFlguleLdWskdGSG5kVWRw425OBkcZxgH0ORXq/7N2P7S1/18uH+b0CPokUtJS0DCiiigAooooAKKKKACiikxQAtIaWkoAZ0NJ3pTSZxQAUooDA0ooAKQZpRQRQAmM0UDiloAB0o70CkzQApxSCjrSUALSEUvajrQAi0MMUuKKAGLkmnUA4NLTAaOtGeaO9BGaAAE9qQ570oGBS4pAY/iPQbLxPoc+lX4PlS4KuvWNwcqw9wf8ADvXzf4l8Fa94TvY4Ly2e4gkz5dzbIXjPJ4PGVOMHnH44zX1KeDSMG6g4qk1syWnuj42+1xbtpkXPpn3xQ0y4wD1r61n0bT55ZXuLC1mMoKv5kQbcD65rFufAHhS7gMEmgWMa5yHhiEbj6MuD+tHLHuLXscb8EdWt5PD2oaSgKXNtP5xXkgo4HOfqrcfSvU95I54r508V6Ld/Dbx3G+lXFzDZyhZraQMRuGfmjP8AeAwM+xFaEHxX8UpIm+exmjU877fBP/fLCod4u1rlqzR7rcW8F5C8NzDHNG4wVdQQfzrCHgHw+9xHN5N0uxNpQXUmG5yD1zkZ4xjivPE+M2qo+6bSrKZOAVTch9yDuP8AKu48K/ErQ/E04s236dfsQEt52yJM9NrdCfbg0e06PQOQ6uz0qx08f6HaRQ9clF5OTnk9TzVvO3rSqNpINQXt1b2NlPeXUojt4ELux7AVTfViStsP3nJxSMxU815TfeM9R1mEMFNlGzErGj5bbzjcR1JH4VhByLkSB38wSGUNuOQ2AMj8AKi77FWXU91VsisjxT4ZsvFuhtpt58jqwkgnAy0Ug6MPzII7gmuQ8KeLbi0ZdP1GR7iEthJW5aNcd+575zzz7YPpar6cg8g1SYmj5x1jwV4m0CVkudPku4gCVuLKN5VYDucLlevQ/metY1ja6hqNysFpp95K7OUwkDttI65wDivqgqfXj0oAw2cDPriq07EWl3PKPh/8NLmy1WLxB4hjVJ4kzbWWQ/lsf42I43YzwM4z1yK9YGTk0bSTyaUDHShu40rDMZNLjFKaaSaRQ4UYNIoPWndqAExxXj3xt8KyTxWviawidpYttvdhRuymTsOPYkj/AIEPSvYuoqKa3iuLWW2uI1lglQpIjDIZSMEH8KEJo+Qo34ytaGh6veeHtci1ewb9/GrKVPRwRjB9s4P4dutdT48+G+o+HdQm1LTIJLnRGBkZkwWt/ZlAzt9+ffFcOky4OOoOCD2PpTa0IUmfTnhXxTaeLtGW9twI7leLi33ZMbc/ocZB/wDr1uJXyxpGu6hoOpR3+mXUkEo+WRVI2yJxkEEEHp6cV6ZpPxr22oXWtJ3SqcGWzbO8Y67G6HP+1Wd2tzVWZ68xGOKjBGa84Pxq8OeRu+w6p5mB8nkp1z67/wAaydT+NgNpJ/Y+jMJtjEPevgA54+VTzx/tCjn7ILeZ7Fn5aVeM5rD8Hanc634L0rVLsqZ7qASPsXaAT2AyeK3FHFUhGL4tszqHg3WrVEkdpLOQBYiAxO04AzXy3ZSh7VCMHI6r0r696NyMg8EV8x+NtATwr4vu7CGCSK2lJnt9xypRjn5eOin5cdePcVVriZjxXP2G8tL3bn7NOkw6/wAJB5x1HHI719W293b6jY299ZTLPbTxh45E6MD0Ir5PDknnkGtzQ/GGveG4Rb6bqUiWobcLeRVdFz1ABBx68YqGmtUNWPpcnAy7BVHUscAV87/FHxoPE/iAadpzsdM09yoZDkTyjILAeg5A9eT3rN1nxrr+rr/xMNWle3wd1uFVY26jlQMHg9/Qd66n4XeAf7Xuotf1W326dE2+3iYEGZweCR/dBGff6Zy1FvWQNpbHF6tpN54ev7axvk2TzWqXJQfwBiwCn3G3n8u1Z9wzGJ/pXa/GJi3xNACt8unxjJPH33riZJAIXBODiiyEkfRHwoGPhhpAJjIzKcx/9dX6+/rXZMOOK4z4TYPwu0jBQ4M2Sv8A11fr712TZHNMA/grxb44E/2/oqhk+a3c4K/N1HIP8x9K9qAyprxP43zGPxDocW1ObeRiSuT1A4Pb357j0pAeZDIfivZfghk6BrBKEA3nUnr8q9Pb+ua8Z3ASA5r2f4Igjw9q77NqvfEg/wB75EGR7f1BpILWPUO1NwNtPI+WkXAFUMYnBpt3aw6hZXNjcAtBcxNDIAcZVgQf0NTKvHSkKnORQI+U9V0ebw7rt7os5ctaSFVZhgun8LfQjB/Gqd2jS2zKrAHtnp+Ne4fFbwPda7bw67o8Jl1K1Xy54F6zw8ngd2BJwO4J74rxJjtLROrI6kqyOMMpHUEdj7UNPchWvY+qtD1JNa8PafqSHme3R3H91iOQfociryjJOa8D+G/j6HwvPNpuqvKdPnIZHC7vLfpkjrgjr9BxXtltrmk3cPnWuqWU0W3eXSdSAvqeeOlRzpaN2NUm9jQ2gsAK+ffiprEWq+P5YIZpZItPhWAqSNgkyxYj35A/A133jf4o6Zo9jcWGi3aXuryrsjaD544CeNzMOMj0GTnGcCvCslVLSOzyuSzuxyzMeSSe9Cld6CkrLUfLMsaMx6AV7p8I/Db6P4W/tW8jC3ep4lUc5SL+H6Ejk/h6V5h4F8EXfjPVIriW3xoUMn7+ZzgS4Iyi9zkcZ6D1zxX0jtREVI1CxoAqqBwAK02RCCOnNxSJUmMikWcp8RmEfw019ssP9FYcDOc8YPtzz7V81W3/AB7oMj7o6dK+mPiNhPhtrxIJAtWyB3+vt6+2a+aLVQLdCABlRwOgpXIkdB4GTd8SPD3yqcTueTyP3bV9NtgufrXzN4GBf4leHkUJ/rpDlhzxGx4/L+VfTR4duO9McdhCvGaFGRT/AOCmgUFDNo3V538bm2+AYFyvN9HwQeflb3r0YDmvPvjR/wAiJByn/H9Hw4yD8r/r6UhHhUbEpzXcfBvd/wALGnxnH2F93PH3k/X/ABNcSSoHFdz8GCzfEG6VXwv2FmZex+ZBn68/qaYkz3k0gXBzTytIOTigo5j4jzm3+HOrzCaaIqiYkhGWX516cj+Y+or5wyWQMc5PJz1r6R+I7PF8OdXaOSSN9iANFncPnXpivnDeCgLZJI70Ils3PAMiv8RtBjILfvnIUnABEb89evt7mvp0j5z9a+ZPh7In/CzNDXgjzJPlboP3T8j3r6cPDH60DQvam4pwFBPFIZ4D8amJ+IVmBtGNOQZHU/vJODXCI21CT6V3PxqLH4h2YJTaNPTp9778nX2rhiB5Z+lOwrnunwWZn8DTSNM8pa8cDd/CAqDAGTwK9E5FedfBQk+A5SHdv9Nf73b5U4HJ4/zivRjyKBmVq+u6ZojWg1K8jthdy+TC0nCl8EgE9B071eD/AChgQykZBHINeY/HbC+EdKJYj/iZIOBnP7uSvN/D3jDXfDMKQaXeD7MD81vcL5iY9hnK/wDASKl3voNWZ9MowNPzxXjdr8aZoDEL/RRMDne1q+3HpgNnP5itSX406SixGHR9RkZ1ywYooQ+n3jmlzd0PlNP4traSeAp0usecZka2yQDvU7uMn+6H/lzXhStlBn0rc8W+MNU8XXMLXnlwWUOTFaxjoxxks38R49u/HNc55kjyxwQQvNPKwSKJBlnY8ACmrshpHp3wT06WTxDq2pkMIIrdIk54ZmOSce2z9a9uHSuL+G/hOTwj4Z8m7IOo3T+fdEHhTgAKPXAAGe5zXZ81VrAthQKKQe9KKQxBzTqTBFANACmm5HSlJoAFACc0mTT80dqAEpQfWkooAD0qJR8xNSnpSAUwFHNGKKQtSAXOKO1A5FLQADkUmKUUUAAprEgcClzSigBoJI5paWkYZHBoACwFIHHakEfqc04KBT0FqKOlJmloxSGJmlyKCOKMcUABpBSgUUALSYo7UDNAAelVMn7ac/c28fWrdRGNd+7HNNASilpBSE4pABNKKTFKKAA0ClooAKTNLSUALSUAUtADcnOKXmjFLQAgpaKKAExQKWkFABSA80tGKACkp1JigAoxmjpRQAhHFAHFOooAQUtIKWgBKMUh60AkmgA70tLSGgAApaTpRQAUtJRQAHijtRRigAoxmgUdKAAcCjNFJigB1JmjNGRQAUUZzRQAhXNAGOKBRQAuKTmlFGaAACg0DpSUALRikFLQAYoPSiigCIikXrT2FNzTEPApaiD4NOL0DH5xSb6jDZ4oA5pASg5pe1Jig9KAIG5JpAoNPOMmkFMCRFwKfTV6U7tSAQ9KiYHFS01+lAEIFKvWmk05RzTArayQugaiSSALWQkgZI+U18//AAHUf8JbcyMRgaYw56/6yOvoDWM/2BqWN2fssmNvX7p6e9fP3wGjLeLbk7lGNMb6/wCsjoEehfArH/Ctjj/n8l5PU8L1rwPXmH9u622XJ+3TZLDBPznqK97+BZ3fDp3O3LXsvHf7qjn8vyxXguuPnWtbdg2ft0xO7r/rD1pAfRXiXMfwPuf4SNFQEIc/8swOPb+laPwzAX4a+HAFA/0VTx781Q8RqY/ghcqRgjRFB2nP/LL+VX/hmuPhr4dwMf6IvFMDkfCu2X9oLxS4ydtrjn6QCuA+M2H+KF2nJ/0aAYbgdD09q7vwrgftB+Juc/6Nj5uD0hrhPjL83xRuwWyBbQD5ug47e3/16APU/jWdnwvmQfKDPAuF6ffBx9OKyvgRGR4T1d8AKb8gc8/cTtWr8bCP+FYzEY/18H3en3x+lZPwHVv+ET1d/l2m/PfnOxKAHfEQk/FTwOoy2PPO3sPlHP6fpXiPi3nxX4hIJb/T5+ox/G3avbviISPip4H68eeRnp90dPf/AOtXiPi1gfFfiI/N/wAf8/3hz/rGpAeq6mgbw98J4MAl5bc7QeDzBnJ/GvdAPmx9K8O1NcaB8Jo8A5ktzjOFPMHU+v8A9evcOj0Aj5k+OWG+I0wGSRaRAr26tx/n1r0q6AHx80BCg3x6Scgn7vM/T1rzf457j8RZc9DZRbQen3mr0m7Jb9oDQVIBZdIYn0HMw4/OgDjPjy//ABWWmJuJxYA7cdPnfnP4VyvwvG74q6H8ucGU9cf8snrqvj0MeMtL5P8Ax4DjH+29cr8Lxu+KuhkkcNKf/IbUwPYvhnlvH3xAc8j7coBxjpJNVfwcd/xw8ckHcPIgG48fwrxVj4bFR49+IB3E/wCnJweD9+bt6VV8IYb45eN2ByRbwAEjBHypSA85+M7mT4ryIG3bbeBSOmO+M/jn8at/H5gfGNmgYkjTVJGOn72SqXxnBf4qzru/5d4AN3AHFXPj7n/hMbMbif8AiWKcY4H72SgD034gssHwQnBzEPsdsgAG7B3IMf0zXO/s8KRoWutjreIM5/2K6L4isy/A64BbDfZbX7vP8cdc/wDs8of7D11j1N4g6+ien40AcLryiX9oFYyA2datQRjHdOKd8ScTfGry1O//AEizUqOP4Y+M1Fr6qf2ggAcj+2bUENx3SnfEzLfGl1U/8vFmMdP4I6APTvj64X4f2wLY3ajGBxnPySH+lS/AsY+HK8cG8lwfXhf/ANX4VD8fGx4BtwSRnUY8YGc/JJU3wMAX4cDuPtspyDnstMDzH4POH+Kke358W9wdw47dcU3wVmb4+REneTqV6dx7/LLzTvg6u74qI/Lf6PcNk8dvT8elR+DAX+PqEMT/AMTO8OenaSkB0f7RDD+1tEXdyIZjtx05Tn9P0rv7cRw/AIHG0Dw9nnnB8iuB/aFK/wBsaIM8/Z5jjHuvOf8AP613doyr+z+DtIH/AAj56c8+RQBc+GO4fDTSN2OfNIwf+mr1ifHFgPhzGD/FeoBxn+F/yra+GCGP4ZaQD3Mp5/66vWN8cCF+HcXzkZvU4xnPyv8AlTAPgdhPhu77doN5Kc9c4VRn9K8rjZh8DteYH5X1dRnH3uID+Feq/A4qvw5Z2G1ftkhzn/ZUfh0ryKA/8WX8QESMQ2rLgkcN/qvyoA3vjuQniHR4icYsR8h5x+8fvXp2uqsXwNnQptC6Eo2nnH7npXmPx0B/t7RoyTlbBflPb527969N1v8Ac/AydMeXjQlXGd2P3OMZ7/WkBe+HI2/DLw8OTm0U/Mc1w3x+C/YfDpwM+ZN25/gruvhuufhh4eJAH+iLwDnua4j4/kix8PAPgGSX5cdeE7/560wM79n0Z1fxK2OAluCfT/WVzXxhG74tyKo3fLBwpwfujjPr/jXSfs/jGseJflB/dwc56cyVzfxiBf4sypyR5cA44/hFID0r4/uE+HcIzgtfxjp1+R64P43kLq/h5efl05eMcjLHr+Vd38fZB/wruNSwBa+jwCvX5X/KuE+Np2avoELHLrpqZAH+03f8KAPevC67fCmiLzxYwjk8/cFfKvjpg3jnxL8yn/T5hkcfxnivqnw0DH4X0RCCv+gwjBOSPkHevlbx2c+OfEvzZ/0+XnGP4zQB6N4jUjSPhHETjdLbnB6/8sO/41kfEFEl+O1qij5jeWQOOD0j71r+IE26P8I4Wznzbc46k8wdD26/5xWP8QMv8d7dFIyLyxAAGDnEfegD6NUfP+AqUcGmquAPoKfTGLilpAaXNIApBSZ5paAAjIxTAmB61JRQBHspNpqXFGKAGqMUtHSmFqAH8UZFRbqazntQBOMGlpidKdQAYFGAKQtTST2oAf3pC1R7jS/WgBCM0oXingUoApgMCmn4xRSikAUmaWjFABRijFJQAUvSiigAoxRiigAooooA+EtWie31i9gkXEkc7owHqCQf1r2j9m+FjqGvTcbRHCv3hnq/br+NeZ+JbAt4r1Z1ZHV7uRwyEEfMxOOOOM16n+zxGIdT19T1McP6b6lSuayouMeY9/HSloHSiqMgooooAKKKKACiiigAzRRiigApDS0hoAYTTadikxQAADNL0ptHUUAOzS0xeDTu1AC0DgUgNLQAZ4pMUoooAQDFLjmg0gJzQAtFFFAAKKKWgBuKBS0UAJxSYox70AGgBRRik6UoOaAExTSCafnFNPFMCJlFRtU5AqNxQB5B8eoSdM0K7A+WOaSIkdcsAR+HyHn6eteOoa90+N9o8ngW3uoy2Le8TzADgFWyMH23Fa8KHJGBQImUH1o3vG6yIxDowYEHB4OeopQOOetNxgntSdgTPpjwF4hfxT4NtNQlYvMhaCVyAC7IcFiB0z1x71l/E6aP+zNKsHGTcXfmDDY+4pOffBIOKp/BGHb8P5ZgxImvJGXPthf5qa0PibYtPolhfCFnSyug8rhseVGVZS556Alc+2T2otoO559HEB36UbQJM8UsbLKgZGBU9CO9AUebyeMUhXI7gtFGzxMFkAO1iMgGvYvCF3Le+D9JlmjaOYW6JKjEkhgMHk9eRXjlyxCOFALYyN3T8favaPDNidM8K6XZGLyWjtk3R5zsbGSM+xzTSHc18UmKUUUAG3HejvSimnrQAHBNG2gdacDQA0elLQKXigBoGOaU4K0Zx0pV5FMCIkgcV534q+E2j+Ip5r2zlfS9Qlbc7xIGjkPqU9fcEZ75r0Zxio6ak1sS4pnhGofBXxDaqz6ffWV6OMLIzRMfXjBHX3/OsP8A4Vh47Ewh/sROf+Wn2qLZ0/3s/pX0l1oVTmnzLsLlfc+d0+EHjWVgHi02DJxl7onA9eFNdfovwPs0WObXNVmuWZBvtrdQiAkcjdyTznkba9cZeOabxijm7IOTuyGysbfTNOt7GzhENtboI4owc7VHAqdCe9OByuKRRUloY55rK17w5pvijTHsdShVgVIjmCjfEfVSRx2+tazDmnooxQnbYTSZ8/ah8GPFNgyrY3FnqcW4jcH8pwvYlW4/Jqp2Pwp8ZX+0yWMFkhbaxuLhcjBwThN1fRjKM8U0qarmXYnlfc8p8MfBe0067jvfEN5Hqjx8i0WLEO71OeW+hAHrmvVcg4AAAHAA6ClxgU3vxSbbGo2PNvHXwwufFfiiPWbbVktv3KQvE8RbgMxJByPX9K5uf4F6o5+XxBbbSvP+jEc/TdXtnOamAG2hPyBxfcwvB2gyeF/Cllo010t09vu/eLHsByxbpk+tbj9KYetNZjSGPBAXiuB+IPgK68Z6jp9xb6lDaraxOjLJFvLE4wRyMdOfwrvEBINIEzQgZ4ifgZqrXCMviC1MfG4G3IPTnHJ716D8PPBlx4K0q9s7m8jupLm487dGm0D5VGOvtXXqoB5obIanddhKLXUcV+Wo8YqRgdvFNAOOaRQqGlHWhaUNzQAhyvI4rjvGnw907xkIrkzmx1KL5VukTdvX+665G4fiCPWuzLcUzHFCbQmkzwi6+C/iWCPNveafegN2Zo3K/QjGf+BVzNx8NvFcN0kLeGJ3c5CujxsvBPUhsL7Zxmvp9OlHc0XXYnlfc+eNM+E3i+9jzNa2tgMkgXU4JPp9zd+v612Hhr4MQWWoxXuvagl8IsMltChRN4IOWbOWHtge+a9VKZ6GgDFF10QcvdiQwx20CQQRJFDGu1I41CqoHYAdKf7Uo4FBGRmgocq8Up4FCHIofpSGYfizSZ9f8JalpNtKkc91CUR5CdufQ45wen4145F8E/FEce3+0NH4xj97J+P8HavfAflpNuaadiXG/U8g8K/CnX9F8Vafql5d6VJBaTM58tnMmCjLgZUDndk89q9gf7xpyDtSsKG/IErDOdtCc5BpT0pBjNBQq8GuO+JfhbUvF/hqDTtKntopkullb7Q7KpUKw6gHnJB6dq7LvTG60ITR4I3wX8VhXP23RyRnaBNJz6fwd66f4dfDfXfCfi6bVNQudPltns2hAt5HLFiynoVAx8p716lIMDNEfPShtCUbdRSMGmrw1SGkzzSKMfxfotz4j8I6jpNncLb3NygEcrsQAQwPJHOOMceteML8GPGa8faNGYAHn7RJzj/tn3r6DHIpQOaaaQmrnifhP4UeJdF8Z6fq17LpbWtq5LbJnLnKEZA2gZ57mvbcck0uKMZobuCVgFIadikpDPJviV8O9d8WeKrfVNKlsFhjs1hKzuysWDseynjDfoa5T/hTfi/yXJuNK3cgKJn544/g7/p719B4pAKpPyJ5X3OP+GnhfUPCPhZ9O1OSCS4kuGm/csSoBVRjkD+6a7EjNO4xR24pFHGfETwbceNNBgsba8jtbi2uBcIZFJVyFZdpI5A+brz9K8jv/hn4t0tgo05L4Nj95ZzKVHXru2nt6Y5FfR2KAMUJ9GS0+jPlS58PeIoGbzvD+qRhX2Em1fGfqBgj3zin2/h/xBcxqYfD+qMGOATaSKPzIr6nIyOeaFBo07B73c+c9M+Gfi7VLgLJpy2MGMmW6mXHXoAu4579Me9eoeFfhdo/hq+h1OWSW+1OJfklf5UjJGCVUdyPUn2xXenNIM0+bsHK3q2KfWkBpRSgCpKEoFBzSDmgB1IKAcUe9ABigDFL2pKADIpRSYpRQAUgp1JQAUlLRQAYphjDHrTsmkAOaaAco2jFBozQKQAKWkooASl6UClxQAlFFFABmgUYoxQAYpRSClxQAUlFKKAAUUUUAJRS4oxQAYpOKWkxQAuKMUmaWgAooooAKSlooAQZpSM0UUAGKKKKAEOaKU0CgBp5pR0pelJQAtJS0UAIBRS0CgBvNKKWg0AFJTVJJ9qfQAgpaKKACmnmncUUAIBgUYpaKACkPSlpDQADpRQKWgBOtLik6UtACEUZpaTFABR1oHNGKACjFLmigBMUYpaQUAFGKWigBKKMUYoAKCKOlBoAUdKSgZoPAzQAAUZpFbJxS0J3AKBRijvQAY4phTjipCaQUAVyrbqdtNTYBpaAIdntTsU7FLzTAOlGMil7UnSkBGUxQBkVJSACgAHApR0oxRQAlIwyKWlAxQBCI6cq4qSmnmgChrvHh3UyCw/0SX7nX7p6e9eAfAkbPFtzwv8AyDWz6j95H0r3/WQDoGpAkgfZZOQMkfKe1fP3wHw3i25XAO7TG5PUfvI+lMR6D8CAD8NBwBi8l5Pfgda8B1//AJDOuZMmPt02S/3v9Y3X3r3/AOBa7Phuy44F5Lz3PC9a8C8RKF1rXlLMQL6f5iOf9Y3NID6P8Shv+FIXXRT/AGKudnQfuh09v6VofDMf8W18Onj/AI9E6Vn+KSf+FJXe7EZOjLkJ0B8voPbt9K0Phlg/DPw9hAo+yrwP5/j1/GmM4zwoxH7QPijHObbGX6jiDp7VwfxoJPxQu/lLYtYPlboeDXfeFVK/tBeKAFLA2uSzdRxB0rgfjOAfifeAHefs0HynoOOn9fxoEepfGvI+FzjG3NxACF6feHH04rK+A3PhXV1+XIvzyDz9xOta3xrXPwwm5KYngbaO/wA4GP1/Ssz4C8+FNWHlgf8AEwPzA8n93HxQA74hAt8V/Ay7gQBcYU9Ado5/l+VeGeLAw8U+IlYlmXUJwSe/7xq90+Im/wD4Wt4G2ncP9Iwp6A7Rk/y/KvC/FWT4s8RncX/4mE+SRjJ8xqQHresqV0L4SDCn5rbgH5TzByTXt/8AH+VeHap8ug/CUqn8dv8Au+obmDn/AD617lwTQB8y/HLLfEWcZ3bbOLKngAZbj+v416TdD/i/mgHjnSW+XP3eZ+R69K81+ORx8Rp85fNnF8p6DluP6/jXpt98v7QGg8EhtIZQn9w5mOf0I/GgDi/j5j/hMdKG4/8AHj07ffeuT+F4P/C1tC2gEky9f+uT11fx7P8AxWOlAMSfsIyuOnzvz/n0rlvhdgfFXQyVzjzj9P3T0wPYPhpk+PviBwW/05Pmb/rpNxVfwin/ABfTxxzn/R4PmPUfKnH+fSrHw0Yt8QPH/AIF6vz9/wDWTcVW8GsD8dPG/Bf9xD8+MYwqcf59KQHm3xoyPivKGy4FvAAp6Yx0q3+0ASPGtmu5sDTVIGOB+9k6VU+NAJ+K1x/y0xbwYTp26f59at/HzjxlaBmJzpinYf4f3slMD074jMV+Cl0wJQG1tuFGQMunH07Vz37O/Oia8doB+1pznn7ldH8RH8r4KXGf3X+i2wx1x86cf0rnf2eht0PXTt63iDdnr8g4/wA+tIDhdcI/4aGU7S+NatRg8dDHR8TFz8anUfPmezyrcD7kfGadr5UftCR7jvX+2rTrxjmPj8P6UnxOYf8AC6ZAy+Ynn2eVHcbI+KAPTfj22PAFuu4ru1CNcAdfkkP9Kl+BSj/hW6Ecf6ZNn36D+WKg+PgP/CA25Em0f2hHlcfe+STip/gTz8NVwMH7ZNznOenP9PwoA8w+Dzb/AIqIw+cfZ7ghjx264pvgljJ8e0lY7idRvCSRjPEnOKd8G1/4ujEMNJi2uPnxjHHUj/PWm+DBn4+x7jvH9pXhznGflk5oA6H9oUn+3dFXdx9mmO3HuvP+fSu/tv3XwABTCn/hHSeOefIrgf2hUzrGiEOv+on+XuOU/wA/hXf2OW+Aa7U8v/injwf+uHWgC18Lo8fDPSAVwf3p656yvWL8cTs+HcS7sbr1BjGc/K/H+fStz4WsG+GukkKQMyjn/rq9Yfx03f8ACv4cSKo+2pkEfe+V+B/ntQMT4G5Hw3csoBN5Kc468L1H6fhXlFuc/A/xAxYfNqqc4+//AKjj29a9a+BwI+HTYUKxvJOfX5V5/p+FeS2rmT4J+JueRqiszc4fmEcfzpiNj46t/wAVJpMQOFFgpEY/h/eP/h+lem6/lPgZNj93jQ1GOuP3PT+leY/HRj/bujAYA+wLhMcj53r1DXAB8C5lCiLGhLhW5x+56fXtSA0fhqg/4Vj4f+TaPsinH9fx6/jXC/tAPttPDsYfAaSY7cdcBP8AH9a7r4ZDHwx8PgqU/wBFXgn68/j1rhP2giRZ+HlBGDLMcevCUAZ37P3/ACFvE3y5+S3+bPT/AFlc18Yjn4szBv3gKQDbnGBsHGf89a6X9nxlGreJtyneUt8HsB+8z/SuX+Mw3fFa5LfvP3cICr2GwcfXqfxoA9N+Pr7fh3Eu4DffRjBHX5HP9K4L44/LrmgRqfu6auE/u/O3f3x+ld78fV/4t1F8wXF9HkEdfkfiuD+N2P7Y0ADAU6avy91wzf5/CgD3bwtGR4S0EAYxYw8Zz/AK+W/HhZvHXiUlw+L6UZAxjDnj8OlfU/hUBfCOhgIyAWEICt1HyDivljx3/wAjx4lyysft0vK+m88UAei+IAP7H+EUeCAZbclO5/1H+P61j/EP5vjrbDduxeWQCjqOI+P8+ta2vgJo/wAJDt+XzbcFOrH/AFHT8v1FZPxECr8c7Yvh1+12R2r1AwnFAH0enQfQU+mJggfQU/FAxaKKWgBMUtJRQAtJ0opaAEzilzxSYooAD0qPHNSY4phBzQAzHNHFK/C5FNUZHNMQ5WJNSdqaoFOPSkMjzzS5prcHpRnimA4gdaBzUYJ/CpB1oAeKXBpKcKQCUoooFACUciloBoAM0UYooAAKKWigAFFFFACUUtFAHxrdyH7VJkc7ueK9P+AUhOu6+hGP3UJ/Vv8AGvOLwf6Q429D1r0n4DjHiDXCRjMMWOPdqzinc7Ksk4aHvQ6UUg6UtaHGFFFFABRRRQAUUUUAFFFFABSGlpDQAzvSY96U0lACYpQcCgGjIFMBO9ANKKb3pAOzR3pR0pM80AOBopBS4oAO1JS0lACgUUgJpaAClHSkoHSgAFJThRQAmKSlxRQAnakHFLQelACdaCOKTBzTqAGcU1hkU8r6U3BNMDK13Q7LxHol5pF8G+z3KbSVOCpzkEe4IB/CvmDxH4Y1nwdctDq9sywbykN0vMco7EHscdjzX1iV4NVrm3iu4DBcxJNESCUkXI49qaa2ZLT3R8iecFGS1bnhnwnq/jDUo7exgZbIMpuLth8iKeevc45AFfQieBPCoumuf+Ef08yucsTAuCfpjFdDbRRQQLDDEkUajCoi4AHoBRZIVmyDSNLs9G02DTrCJY7eBAihRjPufUnqT3q3NDHPC8MsavFIpV0YZDA9QRSjAJp+70pXKt0PLdS+Hl7pUW7Rma8g8w4t2IEkaegZiA2OgzjjHWsdvDmv/axAmj3TOcgtgbBj/azjn617VwRSYJo0e4rNbHBeE/Bc9leRarqpVbmIt5VujBgoIwC3vyeBx0OTXfADtTCp9KVQcc0MaVhelBzR2oFIYooakxzSk0AJ3ozQOKXrTAQEGl4o6Gjg0gCgDFKBxSA+tMBr9KhyamYmojzQAvGKVM5phyKelACvkCmL0qRqYBQA48CmrzTzjbSKvpSAYTzipV6U0rg05RxTAac7qSQccU/dmmMDQA1QStIODTwKMc0ANPWnqMio3BBqRPu0ARnIamtgVMRzTGWgAQ8U4d6avSlHNIBCCW4pSMmlXrQykGmA7+CmYp2flxSAcUACYzzSMRupwFJtyeaQAfu0qkEYp23ApOKYAB6UoXOaFpcHNIBm0803FPOc03FADgBtppPFL2pu4UwHxmpG6UxMEcU8jikBGaRWpTTVFMCVfWkNC5FDUAIVyKaBxTudtNTOTmkA5T1xTW4PNOXIY0jrk0wEbaVpkY9KeQAtNQndx0oAD1pVFOIpq9aAJh0pe1N3ADrSg5pAKDk0dKQDBzS5pgLR3pN2KBSAWkAoNGaAFApRxTe1L2oAKKAMUUAGMUUDmjmgA7UUtJ9KACjFLSZoAWkxQDS0ANxS9abnmlFABil7UHkUgPagBaUUnagUALSGlpOKAEzS0UCgAzRR1o7UAJRRS0AA6UUUgFACjmlpKOtAAaQZpcUdqACjtQKWgBuKUGjrQBQAuKWko60AFFJiigBaOtFJmgBcUUlGaAFozSA5paAClpKSgBaKQUtABR2pKWgBtKDRRigA5oApe1IDQAUGjGaMUAAooooAKBQaUUAFJS0mKAAcUZoxS0AFJijpQKAFAoopKAClpKWgBKMUtFACGkFLigDBoAWik6UZoAKWm5zkUvagBaTmgUZxQAUUUUAB9KAABS0lAC0UlIDzQA6jtSGjtQAUYoFLQAdqTtRQKAADFBpaTNABmjINGKQCgBcUY4ooFAAKWkooAKUUUUAFFJSgUAFJQTSUAOFFIDQTQAvFNzRigDAoAXFJilyaKAM7Wsjw/qWGZf8ARZPmUZI+U8ivAfgGB/wlt0zAZGmtgnqP3kde+66D/wAI5qn38/ZJfufe+4envXgXwFA/4Sq7yRj+zW69f9ZHTEd98Csn4als8m8lye54XrXgXiMk6xr5LMT9tn+Zhgn943WvfvgSMfDdjwf9Nm69ei9f89MV4F4gAXW9dU7/AJb6YfN97/WGgD6P8Vbf+FI3YBCj+x1wV5H+rH/6vxrR+GgA+Gvh4KMD7InH4f41neKAf+FHXOeT/Yy52f8AXMdPb+laHwzG34aeHlOM/ZE6e/P9aQHH+Fn8z9oLxRuyx+y4BIxjiCvP/jH83xVukb5x5MAw3AA2jj+f516B4RZj8fvFWT/y7Y+fg9IelcD8ZCw+KN3uyVEEBw44+729uPzzTA9T+NwA+Gc4HQXEOMf74rO+Ayr/AMIdqjBVDHUGyQeT+7jrQ+Nh/wCLYz88+fBnb0Pzj9P/AK1Z/wABcf8ACIaoMrn+0G6df9XH1pAJ8QmP/C1/A6j5sC4O30+Qc/p+leHeKyx8U+IjncTqFwc4x/y0avc/iFn/AIWz4I2Y3AXP3x8v3B09/wD61eGeKCf+Eo8RZ3f8hC4+8Of9Y1AHrGpov9h/CXaoMe+33IM4JzBz/P8AOvcT96vD9STOgfCYKFXMltwOVyTB19//AK9e4/x0wR8yfHHJ+I0yldwFpFgdO7GvSr35f2hNCQgHbozYX+6d03IPfuPxrzX445/4WNcA5INpFjPTvXo94N37Q+gNtGP7Hbr9Z+lIDjfj2T/wm2ljfx9gHy46fO/P+fSub+FvPxV0UFNwxN3xj909dL8eh/xXGmctj+zxwRx99/1/+tXN/C0A/FfQskDmbqf+mT0wPWvhkM+PPH7tuJ+3gZ4HHmTcYqHwUoPxv8csSWYRQAHpxtXt+Aqx8NEC+PPiB82c36nng/6yb9Kg8F8/HHxwTz+5g5Y8/dXoPT/61IDzb4yc/FuTJ8xRBB8nTHHTP6/jVv4/kHxrafNn/iVrxj/prLVP4zrn4qXP3m/cQcNwOnQH0/xNW/j+P+KztPmb/kGr8uOB+9k6UAenfEU+X8FLhQ3lA21soAG7+NOP6Zrn/wBnkA6JrpC4/wBMTnPX5PSt74jkp8EZgpZf9FtR+7G4ffj/AE96wf2dx/xJdeOF/wCPtOc8/cpgcLrgWX9oMJt8z/idWwx90cFP5UfEsK/xqdDhwbiyBQDGPkj4z/nrSa6vmftBBM7idbtvv8D7yUfE0Rj40TBmJzcWeQwwB8kff0oA9N+PWf8AhBLXDAf8TGPIx1/dyVY+Bm1fhqCF2/6XNknv05/p+FV/j0CfAlp87KP7Rj4A4PySdasfAvH/AArjcBgG8l/HoKAPMPg2274oq5bzD9luCHBwCeOcU3wWwl+PkbMokY6lenI47S80fBsA/E2IEklba45fhs4/nR4GX/i/MRXDj+0b3luD92TmkBvftC8a9op3DH2abjvnK8/y/KvQLdWT4AqFYIf+Eezk8/8ALCuA/aFwdb0Xr/x7zcY46r3rvrcr/wAKAXk4Hh7Hyc/8sKYF/wCFigfDPSAox/re/wD01esL46kj4fwAFeb5ByP9h+lbnwtXHwz0gf8AXXv/ANNXrD+OpI8AQDJ/4/kzgZ/gegBfgd8vw4Jb5cXcpLE5HRefy4/CvJ4yF+CGvDcBu1Vef7xxD0/nXrHwOH/FtWPIzdzc9T2HT8K8miI/4UfrvLZ/tZQCV5PEPX0oA2Pjv8uv6QiEALYLtU8lfnfqf89K9Q8SBV+BtwEzGBoqgBuSB5Q4P8q8x+Om7/hIdJD5BFgpKgcA+Y/evTfEKhfgTMpO3GiKBg5/5ZDj+lIDS+GqgfDPw+AMD7ImPy5/WuC/aB3eT4eXeoUvMduOf4Oc13nwyQp8MfD6ldp+yqcZ9cn+tcH+0ESLfw78xH7yb5cdfud/89aAKP7Pir/aviYlTkJb89v+Wlct8X8/8LbuN+ZF2wAKnBA2Lx9a6r9n0g6v4lOf4Lfv/wBdK5b4wEyfFudAd5/cKAeAPkXjNAHpfx+3f8K7iwyqv26PII5PyPwP89q4L4486zoaAqv/ABLVwn8Sne3X2/wNd98fVz8OY/mIxfR9s5+R/wAq4H44kDW9BUHGNOX5Ow+du/f/AOtQB754ZCr4X0ZVVlUWUOAxyR8g618peN2/4rfxMQUP/EwnHy/77frX1b4YBHhXRQRtIsYRjOcfIO9fKXjnaPHHibByP7Qm/hxzvNAHpOuqg034RAL8okt+D97rb9P8+lY3xAO7462m75h9rseE+8OI+D7/AP1q2PEYKab8IgxHLW52+v8Ax79+1ZHj4GT472qK4Ym8sQFHBHEfBP8AnrQB9IIOB9BUlRoDj8BT6BgKWkoFAC0nelpKAFFFJmkJwKAFooByKKAFpCKWigBm3igLT8UUAIFxS44oooAYRUffFT0gAoAiVTmpFXApcUtACClFApaACkoooAKKWkNAC0UlFAC0UlFAC0UlFAC0UnNFAHyRc4LnivRfgYAdd1w+kUQx+LV53OP3zD0NekfA8bdc1wcf6uL/ANnoHfQ9vHSlpB0paBBRRRQAUUUUAFFFFABRRRQAUhpaQ0AMNJ1oxzRgUABFIBkc06k6UANHBpRSk0zJzTAfmm7qQHnBp2BQAA807PFM6UoOBSAcDRmkzxQOaAE5pw96TvQaAHUUnagGgBwopBS0ALim85pRRQAnailpDQACiigUANpOlOIpKYEZ4zmmEZ5qYqDTNvHFADAKcqj1o56UDigB2AKcuKZzTl4oAdgUDijGRSc5pAONMzThR0NAAKQ9KXtQOlADQKCBSikxjrTAQDHejdThjtRtFADWzihRxTwOKac0AKM5pTTRmnc4pARsTTccVIVpu00wIvrT060uw5pypg0ANZuKRTxzUjLmkVaAAnihCOlOK5FIqYoAYw5qRQcUFacBikBCR83FKxwKkK801lyKYEQJxSr1p+zigLigCNgc09BxSlacBxQBGTzSMRUhANNKZpAIvK9KaAQTUqpgUuygCNRg0McmpAnrR5YzQBHtJFABFTAY4o25oAjXJoK5NPVcU7FAEZU7aaBzU3UUmKYDQO9KOaAKUDFIBhFRnJ4qxjNNKCgCFQQOaTbzU+MUm0UAMjFSGlAxRjNAEWKaM5qxtpoQUAInIprg54qQDFIRTAZg7aauSam20gTBpAMA+ahutPwAaCOaYET5xRHT2XNCjFACNkU1evNSkZ6UgQd6QB5YNOVQvSlHSm4oAfSEcUClzQA0ClFFGMUAFAFJ3pRxQAYoooHSgAFLigUtADaOaWigBOaBS0negAooooAKKWkxmgA4NJjFLiigBOaBxS0meaAHU2l7UCgBATS0tFACUnWlpMUAFFMYEninA9qAFFLmgUYoAKTpS9KKACjNGKBQAtFFJQAUCim55pgPpKUGjFIBKBS9qMUAFJilooAKKM0CgBKMUppKAF7UgpRSGgBcUdqTmkGc80ALS0UCgAxSU6mHPagB1FNBI606gAopKWgApKWigAxSUuaKACkpaKACiik5zQAYoAxS0UAJS0YzRQAUUUUAJS4oooAKKKKAAGikxRzQAYoApO9OoATFAoo70ALSDBpDSrxQAGgUuaSgBaKO1Nyc0ALRiiloAQikFLTehoAcaBQOnNLQAYpKWkJoAKSgGl60AAoNFFACUA0tGKACijpSc5oAWlFJQM0ALRRSdaADFFFLigBtLSikoAKQcdaWkoAUHik70AUtAGdrZ/4p/Ux83/HrL9zr909PevA/gKM+KbtRtIOmsff/AFkfSvftYt5LvQ7+2hBMs1vJGgBAJJUgcnpXjvwf8FeJvDviW8uNY0o2Vu9k0KuZEbLl0IA2sT0B/KmlpcTZ0PwJ/wCSacbQBeTY9e3X3/pivAvEDCTWdcIDAG9m+91++evvX0b8I9A1fw14HOn6xa/Z7k3UjrGXVjtIAGSCR1B/DFePar8MfG82p6l5WgyyxTXMjpL9ph+ZWYkH79FhXS3PYfFJz8ELokg50deV6f6vt7VpfDUf8W38Pf8AXonT6VH4h0i/ufhPdaTFbb9ROmLD5MbAZcIAQD09aueArC70zwJotlfQGG6gt1SSIkHafw9qLDujh/CWf+F/eKsHINtyXHPSDp7VwXxj3D4oXvA5t4MGTp0/l/8AXr07w34e1ix+M/iPWLmydNNuLfbDcM6neT5XAGc/wN27VyXxR8DeKtb8eS6hpOkvdWrxRIsnnRqMjgjBYED/AOvQri0Ow+NYx8MZeeftEH3eh+Yfp/8AWrN+Au7/AIRTVvu7ft5wB1zsTrW/8WNF1TX/AAG9lpdobi7+0RSGJWAyAeeSRVH4OaDq+g+GtQh1ew+xzTXhkRGILFdiDJwTxkGnbS47q9ih8QAW+LfggA87bjhun3O3v/8AWrw3xQc+KPEJ+Yj7fPy3X/WN1r6D8ZeHdX1L4jeEdRtLZpLK1My3EoYYiDKOcE59fyFeSa98NfGk+u6vPFoM0sVxdyyxv58R3Kzkg/e9CKVmJtLdnZaqzHRfhLtVFYvbYUEhDzByff8A+vXuHO7mvH9W8K+IZNM+G9rDpxaXTXi+2gSLth2mI5PPP3W6Z6V7AOOtFmhpp7HzN8cOfiPKSScWcXDdOrdP8+tei3MQT9ofQ1IGV0Rjg9F+aUcf57muV+LfgzxNrnjt7vStHlvLWS2jRXVlCggnI5I+v413N1ourSfG7SdZFk506LSjFNPuBVHzJwOc5+ZfwJosxXXc8/8Aj1/yO+lgM2fsAyvb778/WuZ+GGR8VdCAC5zNjd/1yeu9+MPhLxDrvi3T7zSdMmvLdLMRMUdAFbe57kdiPasH4feBvFem/EbSr++0OWC1ti5kleRCqgxsOx5OSOlFnuK6va56B8NGL+OvH2e18o5PPEk36VW8Glj8cfHA6gwQZJ6/dX/P5Vp/D/SNV0zxr41uL2xeG1u7wPbTOf8AWjfKePbDCo/C2h6rZ/F/xdqd1ayJY3MUIhnZcLIcLwp74wQfwo1Gmjyn4xuT8WZE6/uLcYYYHT+VWvj+M+NbX5m40xDg9P8AWyVe+K3hHxHq3xFe/wBP0W6u7aSOFFkQZXIGCPYZ9cd6sfGnwj4h1vxjbXOk6XdXtudPSIvEuQr+ZISPbgg/jRYLrudx8SNo+C1yWZkzb22PL6ffTj6f0rnv2ehjQtd4H/H4nPc/IK6rx3pGpah8JJtMs7WSS/EFuPs8RBJKshYD14BrF+B+iatomkaumradLZefcq8QmUqzALg8Htx+pp2drhdXseb62oH7QaYw2datPvcd46T4mLu+NEq8sftFmuDwOUj4+la+r+EvEs3xq/tOHRrqWz/taGcXJUiMIrKc7umAB+lJ498KeItT+Lk11Z6Pez2rT2pWcRExYVIw3zYwACDn6GlZhddztfj2R/wgdqNzA/2lHjA4P7uTg1Y+BmP+FbqdoB+1zZI6np1pfjbpOpax4PsrfSrK4u5k1BJXjgjLkKI5Bkgc9SKs/CDS9T0fwObXU7KSzn+1SMscq7WKkDBIPToadna4XV7HkvwbIPxRQj5s21x8z8Htz9aZ4Jff8eYiBndqV6fn6/dl/Wtf4V+FfEem/EZbzUdHvLe3SKdWmniKjJGBz0JJx096PCfhLxHZ/GdNRn0a8WzS+uZDcSRkJtYOA27oc5H50rNAmu5b/aDx/beiqScfZpjjt1X9f89676D5fgEM4T/inv4B/wBMOtcj8cvD2t6xq2kTaXpl3exRwSq/2eJn2sSvXA7/ANK7GPTdST4HtpbWsq6gNEaEW6gl9/lYC49c8Y/CjoF1sXfhd/yTXSM46S9P+ur1gfHUkeAbf5iM3ycAdfket74ZWt3ZfDrSYL61ktbgCQtDICGUGRiMg8jIIOPesf40WN/qPgWGOwtLi7kS9R2jt4y7bdr84HOOR+dFncd9CP4IDb8Nz0X/AEuU7gevTk/y/CvJYQD8DtcYOSP7UTBxyeIevpXsPwd0/UdM8BvbajYzWUxupGRJ0KsylVwxBwRzkfhXmkHhTxCPg/rVi2jXy3R1RWSAQtvlXEak7cZIBGc+3tRYXMiX47c+JtKjLnIsFOzsP3j/AOfwr0vxHlfgVPkBCNFQFR0H7ocf0rg/jJ4e1y/13Sp7DSL26iFisTC3gaRUcO5IO0HsRXoevafezfBiewW1kF6NHVDbxqWYOIxlQOpPai3UNC78NAf+FaeH8gA/Y04H0rgv2gcG38PDcwPmTfLjg/c/z+Neg/Dq1ntPh3odvc28lvNHaqHilBDKfcHp64964j46aVqmpQaE+nWF3erC83mpbQNJtzswTtBx0NFm3ZDuYv7Py51XxK2wcJbjd6f6zj9K5r4vqZPixOi/vCRAAp4Gdi8Z/wA9a7P4G6Pqumanr8mo6Vd2aSpCEa5haPJG/IG4DPWub+Kuha3e/FGWS00m/vIpRCYjHbsUOEAIDAY6g59KOV3sK6tc7v4+nHw5jG4jN/Hxjr8j8VwXxwG3WtBVmzt05flHb525/HH6V6N8cLC+1L4fpFYWtxcy/bY2aOCIyHbtYZwBnGSOfpXDfGXRtavdW0OS20q9nRLBEcW9u0io+5srlQeeRRZvYLpbnt/htdvhfRl27MWUI25zj5BxXyn45cSeN/EpDbh9vmGcf7Zr6t8OxS2/hrSIZ4jDNHZxJJEeqMEAKn6HivmHxtoWuN408RSLo+ozpLfSmORbRyrKWJXBAwRjFCTewNpbnceICF0z4Rj+HzLc+WOc4Nv3/wA9ax/HjKnx3syw3BL2xyMe0fHvXQ6/pGqvpXwrSPTLpntnh+0QrCx8vHk538fLwp6+/pWF48sdRm+ONu8en3Mym5s5EKRMVZQEzzjGMg89sGiz7BdH0YOQCPQU4ULwAPYU7ApFCUoFJil5oASilpKAFxTSgbrS0DmgBcYoooFABRRRQAlFLijFABRmijFABQaKKAAUZooxQAdqBS9qSgAoFJS0AFLSUUAGaBRiigApaTFHQUAKKSjNLQAUUUUAfJMv+tNekfBIH+3daIBx5UWT+LV5xMB57Y6Z4r0r4ID/AIm+unPRIf8A2egD2wdKKQdKWgAooooAKQUtFABRRRQAUYoooAKQ0tIaAGmm0pzSdqYBmjNA5FIBzSAMZoxS5waMg0ANwM0uKCMmlxxTAUAYpppQcU0mkAvak5FAJpMk0AOzRmkxkUgz3oAeKdTR0ozQA4c0U0HFOHNAAKWmjg0tAC9qOtABooATFJg06kPSgBMGkpQfWkJoABTGBB4p69aUigCJgaaPepT0pn1FMAGacDTd1Kp5oAeOlJmlzxTdwpALmnYqJskcUi5A60wJgRQSAKhyQaeDkUAO600jNKKKQAMCigikpgKDSmm45p46UgGDIpxxtpO/NIc9KYAMnpSjI60L0pR0oAO1GBik5FKORSABSdDRS5oAUGkpc0nSgA6igMelHWigBaToKKKAEzSjmkIFKOnFAC5FJSGlAxQAopDQOtBoAUdKAcUA0YoAXOaKTpRmgBe1AFFANABRSZpKAHZHrR3pmKXNADqM0lHFAC5pvNGaBQAtJS9aOKADtSZxS9qTtQA7NIKbmlFAD+1GRTc0A0ALmkoo4oAM0dRSd6UUAJSDrTjikyBQAuKWmBs0u6gBcUdKM0Y45oAAaWkpc4oAKKKTvQAUvakB7UpoAAKWmdTTuaAHCkoFFACd6UUxpFDY708dKYBR3ooFIBKMUUtACZoo4oxQAvakBoxSAUALSdKXijtQAZopO1IDQA+ikzxRmgAFBoooABRRRmgAozQKU0AJRQKKADNGabtOetO7UAGaWkFFAC0lFLQAlL2oFFAAKKSge9ABS5o60maAFIoFGaTPNAC0UZooABRRSUAOpMUUUAFFFFAADmkpQKKADrRRQKACkoNC80ALRRxSZoAU0CkJoBzQA6koooAWkoFFABR2oooAQUvSikIoAM0ZoxgUAUALRSYpaACiijrQAUUlKBQAUlGaWgBMUuKKM0AJQKKKAFpBS5pM4oAWjik6ik6UAL3oIpCeKA3FAC9KTijcKTigB1FHakNAC0uOKaDS0AJS0hNJyaAHdqQGkFLmgBc0UlKKAFxSGlzTSaAFopBS0AFFFJmgBc0tJRkUAIOtLik6GloATGDS0mKXNAB0oFGM0CgAPNIKWkoADSUppMimAvagdKKOlIA70lOpCeKYCYxTqAeKMjFIBKSlpMUAGKXFANJQAhBzxTgDQMUuaAEo9qCaBQAYxRiilFADMU7mkxg5pc5oAKTHrS5FGc0AJj3peR3oB4ooAQfWjFFJmgBDn1NA3dCTS96Q0ALgjoaQ/rSqOKDTAbg460hBweadnIoAoAjUEHk1ID70EgU0daAJevelxTRTqQAeBTTnHBNOpOKAGLk+tKfvA+nendKDigBCARimtGHADDIHrTxijNMBMZpuwd6fRSAQrnvTPLXzN+Bu6ZxzTxRimgFHNOFIBijvSAXFLSUUAFFGKTOKAFpBRnNFABmgUUtAAKKM0UAAooHFGaACiiloASiiigBM0uaSloAM0tJiigAxSU6kNAAOlFFFABQKMUYoAWkooxxQAYpaQUtACUUUUAfJk2BM47g4r0n4IN/xN9cXj7kX1P3682n5uZD3LGvSPgjk6zrfTAji/wDZ6APbO1LSUtABRRRQAUUUUAFFFFABRRRQAUhpaSgBuKMUUdqAEpvNOHNBFMBMZox6UdKMigBp460HpS8E0nIoAF6UpoooATbgUlOzRikA1dwzSEHPWnDmkNMBVNGRSAUuKQCg04GmdKB0oAfS4pgYU4NQA7tRTc04c0AIRRmlpDQAgoIpQKD0oAjzg8U8HNNApRQAtMYcU+gjIoAhHehTk07bikUDNMB+OOtM2gGnik6HmgBKTijvTgtADO9SAcc00rg0oPY0ABFFLSbe9IAxmjBpR0pMmmAUoyKUD1oApAJil6Ud6XFADRg0oFNHWndqAE70oo4PWkIoAMA0oXigYFKOlADcYNDNtFLTXGRQA0SUobJqNOpBp+3BzTAUtik3008tQ/SkBISMZpgfnilQgrQFNMBQ1KTxShc0wgg0gBW55p+eKAoxTSOOtMBu/wCapAaaqDrS8A0gHbqQU3GacOBTAd2phPpRnikAB5pAKGzSlgKiJwaByaYD809TxTCMilVgBSAdmmk46UE0nvQAbz6U3zKduBFR45pgShjik3HtTd1PXmkA3c1AJNObpTUFACZOcVIMY5pgOG5pWIxgUADNzQCcU0LUgXimA1XycGnZwaYFw1ONIB3Q5prNzThyKawoAASaQk4pU6c0EgUwIC7g9KekhPWnECkVRmgCUGnA0wcUopALSbsdaRiQKapyeaAJM0A5phOOlMDENQA9jzTlORTGNAHGaYEtGaYDQTSAeDTZH2jA60KaGUMcmmgEjjA+Y8k1IKaOlOFDdwFpKWmk0gGtihWzSGlUUAKBS9KYSe1AyetACk0A0jA44pqZHWmA89KUcioyTSqaQAeKMHGRSODmkUkUwFJNPX3po5NPApALRRS5oASkxS0UAJg0YNOFIRQAUc0mcUuaAAdOaWkzS0ANPSgc0veigAooxS4oABRiikoAKOlFGKAFpKMUuKAEPHSjFFLQAlL2opaAEFFFFABmiiigAoooxQAUUCigAzSUdqRQe9AC0AYpaKAEoxSYpwoAKTGKXNFACZpeopKWgAFIaOaWgAFFIKWgAzS0lFABjNHSig9M0AFFMVw1PoASl7UUUAIKXNIOtLQAhpaSigBaSlpKAEoBpccU3GKAHUnBoFFACgcUuKQUZoAQjFUrnU7G0lENze28EpXcEllVSR68mr3UVwHxc02yuvh9qV1NYRT3MAj8qUoN8f7xQSG6jgn8zSs7aMDrf7U0/wCU/wBoWvzHC/vl+b6c81NBdwXW4288UwXgmNwwH5V87fCDw5pGv+ItRh1SyjuI4rQOiMSMNuXkEdD1/Ok+I3h23+Hviqxn8NTXVhFdQmZQkzHY6nnknJGCvBz3+lK0rXuO6vax9KikJxXLfD3X5/EvgXTdUuiTcurRytt27mViuce+M/jXQ3FxHboHmlSNScAuwGTTuktRb7FgGjdTI2LKDjg9K5H4g+N7XwdoUjhhJqdwpW1gHJ3f3j/sg9fyobSVwOyGCKSsXwlcXN14O0a5vZxPdTWcUkkgGNxKgk1sluCTTvpcBc81C1zCjlTKgI6gnpTwTkY5z0r50+PWn2ln4vs7m2gEU13al5nU48xg2AfrjHP0pataB6n0cCadVHTT5ek2algwWFV3A8Hirg5pgOpMUhyKbuJoAfmiowxyR6daeTx70LUBO9LTMk4IpwPHNACk4qN22jJIApzZrxj4+2Vulno+ox+Yl00xgZ0cgMm0tgjpnI4+pod+gK3U9mRt2fapM8V598GXd/hlp7SMGPmSjIOTgSMBmu+Oe1HTUB4paZntSE84yBTAkBpQKYBxThSARjgVFlt2KWaKOeCSGVd0cilWGcZB4NfPPjTS1034x6Voun39/a2N89v5qC7kGN0hVsEknkD8zQ79AVup9EAk54puMHmuMHwy0dS4F9qo3dcXP9cZP41m+CvDF94T8fa1ZCa/u9IubSK4hubgkhX3MCm7oW6njnGM0rMV0ejEmlQ5FfPfxd0j+xPEumxaNeXtot7ES6C6k2K4bAIJbjhunb8a9z0PRLTQrJbe1NwxKqHeed5WYgYzlif04oV+o9Ohot3waaSQOcD61xPxP0SK98KX+oxTXFtqNvGnkzw3EiYw/TCnBzkjkd/arnhfwnp0PhG0hkN1LJd20MlzK15KWkfaDkNuyvJPTFPW/kGljqQ+eAQfxpC5Uc4H1NfP/h3TJL/4w3vhy51bVZ9Nt3uD5b30oLKhwFJDZI5H5V1PxI8Cppvh2713Rtb1ewezQO8AvZZEdcjONzEqe/XHHTvS1C8T1pX7GlY8V5R8KPiE+tW66Frc6jUIUH2eeR/muV7g56sOPr+Br0zUdOt9Us3tLvzvKbk+TO8Tf99IQf1oTuDLOcHkgHGetM8wdmGPrXlvw68P2upnxA93d6rPFZapLYw7tSnA2xkfNhWHJyPyFcf43stQ034rad4c07XtZistSeB9n9oSkw75CjbSzHPTIznrRqF0fQSyDOMjP1p4fBrz6X4VBFLWfjLxRb3Cj5Ha+3qDjuMDP5iuVuvGXi/4a+J4dO8UTjWdIuDmO8EIjfbkZIx1I7qcnkYPSj3rXC6eh7Y0gx1FNVwc8isbUtJsPFWkRut7drFJHvguLG7kiOGHDfIQG+jA14n8K7DU/Gt3rMWp+KfEEcdose029+yliS3JBz/do1YK3U+hd4H8Q/Onq2RntXmmo/CqaSxl/s/xr4nW62HZ9ovy6E+4AB6+9dF8Nri/uvh7pEuqJOt6EdJPtGfMO12UFs85IANPULrY6ukJwKcCK4f4oeM28F+Ezc2xH9oXT+TbbhkKcEliPYD8yKTdgR2W4E4yM+maevSvIL3wf4j03wcfFB8U6wPEltbm8mieffA2BuaLy8YAxx3Ga7nwD4qXxj4RttVeNY7gFo7iNeiuvXHsRg/jRqtw0ex0pOD7UqsDXkK6tqPxM8eanolpqt1YeHNMGJjaN5c08gbH3uoUkNx6L6mjRdX1DwF8Tk8G6hqVxf6TqKCWymum3SQliwVSx65KlfyOBzR0uGl7HrzZxUYfnGRn0zXJfEnxl/whPhOS/iCtfTOIbVWGRuOTuI9AAT+Q71yF74T8T2ng4+K5PFGrp4ihhN7PbmUG32gbjEIh8owox6ZHT0NdQ06nsANIzADPb1rmfAXipfGfhO31QqI5wTFcIvRXXrj2Iwfxri5NZv8A4j+P9Q8O6bql3p2gaYhFzPZEJLNIDtwHOcDOcY7KfUYLt2sB60jZ78UM2OK8k03WtQ+H3xGt/CGoalPqOjahGslpcXj7pYGYsApfuCykfiOldL4913W7c2mg+Fo1l1zUQzKxxi3hXG6Q54HJAGffqcCjXbqGh2YcZxxn608HivB9d8I/Ebwzpj67F4qu714V825jS4f5PUhT8rAd+nHavRvh74zHivwZ/a96qwzWzvFdEfdyoBLD0GCDjtzRqt0F09jr2OOTQDXkD2Pjv4kyTarZ6vLoGhSL/oESlleZc8OwUg89ck/QEcnL8M+KPFXg/wCINr4V8TTzXsV3KkSSSSFyNxwrox5Kk8EH0PQin7y1toCaeiZ7rvwKcHHQ9fSuT+Ifi0eCfCkupKqyXcjiG1RhlTIQTk8jgAE/hXGS+G/F8Xg3/hLX8U6oniGGA3rWrODbBMFjF5WMdOPqOnelq3oGnU9gJ4phOOtcj4N8c2niPwN/wkV4yWn2cOLwZ+WNkGSR7EYI+uOa80gj+LXiWe91bT7m6tLK4mJto5JViAjz8u1T2weuOfU0a9EDaW57yGp68185axJ8T9I1rTNJvNdn+26jKFgWOZWHXGTxwOf0NfRcabI0UsWKgDcepoV+oXT2H9KOaDR0pgGaM0YzRjigAooo6UALRSUuKADOKQNTu1JigBabSmkHSgABzS4pO9OoASlopCKADNLikApaAEwaMUtFACUtFFABmkxmloFABTaWlxQAgpaSgUAFKKMUYxQAUA0nWgUAOpDR1ooAKKKKACiiigBc0UmKKAPky4z9pkz13HNelfBD/kKa57JF/wCz15pcf8fUuOm416X8EWb+1NbXYNoSL5sf71AHtQpaQUtABRSUUALRRRQAUUUUAFFFFABSUtIaAEpMUtIaAGn2pR70fWlpgIRSYwaUHNBpAGABSUvUUgFACc0AU/tSCgBuRSZpxHFIKAAdaGoHBpTTAZz1p2aDxSe9ACE0DpS9RSYxSAbnmnUlG7FMBcnNSA1HnNLnA4oAlBzRUIbmpA3rSAfim4pQwNLQBHSg0uOaQUALS9KbSbqAA00EA0U3IzimA4n0poPNLQAKADvRkg0ppKAHdaTGKTdS5zQAA0pOKKOopAIDS980Cg8UAKDQfambsnFOAz1oAUc0tJwDQKAA9aSnEU09KAClHFIKUDigBcA0YpAaUYNMBMc0GlpNtICNlwcingZFIwIpVamAwjDUjjinkU3rQAkfFSUhUBeKYCfSgCUcihhkVGhINOJIpAJTj92owSe1SDJGDQAL0pP46UAinAUAN70jkr0pWznIpgfdwRQAmcinLjFGMUzJFMB20ZpMbWpUGacQe1ACHijGRSHJpwWgBuT3pw5FO20wqQ3FIAKDFRqcNUmT0xSYyc4pgIy56U9OmKUYxSbSDSAZLuDDHShTinnkUijqDTEMYkmhASeadtw1SBR1oGNOBTgfl601lzRjikAAfNT+KZjFOHIoAMY6U1jxSkkUw/MaYCrwOaVlDUoXimnigBCMChBmlxkUqjFADhxS4pPrSikAhx3pNo7UMM0KOKAE24NMP3qecg0mCTnFACMeOacOVoKg0gXFMAFOWlC+tBGOlIBDxT15FNwTTl4oAUikApaUDFABTDT6QigBMcUgp2OKQCgAwKb3pcelAFAAelNHNKVpQMCgBnfFLjHNJtOacVzTAa5JHFKo45pdvFAGKBCHrTx0ppWlBpDHGk7UvaigBMUYpaSgApaBSZoAKCKKKAAUd6KMc0ALSUtJ1oAKBRiloAKKSlzQAUUUYoAXikzQKMUAFFFFABRRSUALR2oFFAAKKKKADpSZpaSgAp1JRQAUd6KKACkpaSgAFKKBxRQAUUUCgApKU0goAWkpcUYoABRQKKACgUUUAFJilzSUARsMHIqQHIpQKKdxAKWkFLSGJSU6m0AKRSDilpDQAtFFFAAKDSUZoAAKQsB1pQaa8YY5oAUetH0pQOKSgBe1cX8UTv8AhvrK7NxCI3X0kWu07VwfxbKp8NNXJCksYQAWx/y1WmgPJvhM2vnX9R/4R0aYbk2g8z7eXC7dwwRsGevY+tVfF66unjKJviItx5cqDZ/ZxXb5QPSPPHrnPPPuK2/gbdW9r4s1OKadEaayGxSQN21hn+f86T42eI9J1TWNNsbKeC4ksUkM8sbZCsxA2ZHBPy8+mRS0vbqLW3keoLqkDfC+a78CQpOsNqVsYY1OVYcY2nncOTg8kjvnny7wjoNtr/gTxHqfjKwnkvYWkMN7fPIsm7Z0BYgDDD8c47Vu+C7nUvh78Fr/AFy8t3aSSY3FvayfLtVyqKT3AJ+b6Gub8OapZ+KLXxHr/jHUY7y9t7ZxZafK48tCynmNPXOAMcjr70rNPUFtoafwK1u//tu90KS7eTT0tWnihc52MGUfKeww3Tp3rM+NOlWuleLrSeATtJfW7ySvNO0nIbgDcTgAHoOKPgdeQW3jy4jmnRDcWLpGrYG5g6HA98A8Vf8Aj2h/4SjRSUwps5AH7E7hx+GR+dFkN3O/+Hng/RtD0TT9ctjP9qutPjaZ5J3K/MA5wpOBz7V53o9+/wAVvig9tq9xO2hQxSSw2CSsiMoIVc7SMnLZJ/DpXpvhfXNLv/DOh6F9tWa7udKXckXJVVRVYtj7vJxzjnpXh/gm/fwB8QYhqQ8lYGezvAwztU9/pkKc+lGj17BqtLnZ6L4Y8UeE/jB9l0W3vY/DEswYkuzweUVyQSSfmB4GeeBWZ+0NIsfibRSynH2N+c9fnr2ifxRosEloBqVvJJeyLHbxwyCRpCT2C5OPU9B3rxr4/Wy33iWwAfaYLHdnGQMu3X/vmhOL1Qa9Sf4jeD5NP8CWevXut6jqGoxvEjM8oEIDDHyRgAKAcYx75rufg5rWoa34HL6lctczW101ukj8sUCqRuPc/MefpWX8XXE3wjtPnDGWa3IbOM8E5H4CnfAY7fBWoRFsumovlfTMcdFlukF3s2eqGvEfiv4w1afxVZ+DtFvmsI5JIorm4iYhi0hGBkcgAEE465r27qRXzL8VdPu9D+J0+oRx7FuHivLaRuVZkAB/Jl5HuPWna6C9jofHvgrWvCWo6TqfgOHVnZkKXRgkeYlwQVZ15zuyc8beB0rsPib401Pwp4Ks/JCJrF8gTzFAxCQoLsAfQkAdeue1dLpni/RNU8Px6yuoW8Nt5YMu+UKYmxyrc8EfrXmvxutTrPhvRPE1j5k1jGrb3CEbUlClWIPIHGPqRUrllsGvUk0PwDb6z8MR4gvL/UH8RT28l5Ffi8k3xtyyDG7GMAZ4zyea0Pgx481DxNa3elaxKZ7uyRXimYfPJH0O49yDjnqd3frWp4Y1S0T4Ew3jzjyodKkjcggYZVKEZ9cjA+orh/2fNKuG1LWNXIK2qQrapxw7khjg+wVf++hTUU/kDfdkEmvan8TviimiDULq00BZX/0aGQxmWOMHJJXkliO+cA8VN8Y/Da+HtM0kafeXg0tpmT7FNM0qRSbThlLEsMjdxkj6Vzvw/c+EPjBBYarm2KSS2ZM3+0DsOT6kLg+9dv8AtAXUI0/Q7EODM07zbc9FC4yfxb9DRonawXbV7m18M9Rh0H4HxatMvmJbR3U5ROp2ySHH14rj/CGfiPe61feLNblhtkVfstvHeGFISxY7gucHAA5IOckmtnwxaSa5+zhcadYAzXQjuFEcRwxcSs4X3yMcd81xXwsvPDEeq3Nj4nsdPljuUT7PPexKwjdScqS33c5H5Y70pLqCb6HU/Bvxxqc+uSeF9TvvtsBjd7WeVy0gZTyu4/eGMnnpj8Kb8W9J8a3njS3k0VdVlsXgjEP2OVgiSBjnOCAD0OT+fFd7pMfgqz8YQWOiaTp51Hynme4soIyLZeB8zL93dnAH1qp4y+KmmeDNaj0mWxury5KCWTyyqqiknHLHk8f/AF6a5bB71zttFjvYtC0+PUnD3y20YuGHeTaNx/PNXcVXsLyDUtOtr62YtBcxLLGxGMqwyP0NWaYDSK8B+J7zQ/G3QpbS0NxdpHbtFAz7BK/mtgA9snAzXvxrwf4hShPj/wCGW6FTagtIflA85unp1oA7m98WePILeaRPh27bUJUrq0L84/ugZP0HNanw2v7rUvh9pl7fTNNdzCQyuxOd3mMMHPTGMY7YrqmBJOOh9K5BvEOmaF4k0rwbpNmstxcl5pUjfC2yfM7O3XktnA469RxlXi35hqeefHE/8VX4bXj7r5DdPvp/k17r0x9K8S+PljcwnQ9cgjdord3ikOMohJUqT9dpH5CvXdK1S21nSrXUbORZILiIOrA56jp9R0NMDK8eBn8D6oEBJ2KePQOCf0rU8P8AHhzSuAP9Ei6dPuCuT+KGqfZ/CZ0m1lX+1NWmS2tIs5LMWBzjrjAxn3FdnZW32OxtbbgiGJY+OBgDFCd9gPFPCqlv2jdXc54Nyfm69VXj/PSvRfijMLf4Z665DFfKCkL1ILqD/OvOPCUin9ofVTk4Ml0g3dc7s4H5H8K9E+Kzovww1sy52bEyAf8ApotAjkfH/wANW1PS4PEmgB49bt445GigOBNtxyvo4A49cAYzXUfDfx9beONGDy7IdUtwFuYAevo6jrtP6Hj69XpR3aRZtlW3QIcqeDkdvavHfHfgy/8ABfiFfHnhKPEcTmS9tV6Ln7zBR1Q/xDt1GB0Gm9UJaadDrvherI3jQMMf8VLd9ev8NcP8R1Y/HzwtyCM2n3+AP37V2Pwbvn1fw3rOrSIkcl/rE9wyKc7SwQ4z7ZxXF/EFlb9oLw382BG1oGL9B++Y/wCFAz3w9TXnPxss4br4Z3c8i/vLWaKSI45BLhD+jGvRGOScEV4f8XvFo8RS2/grw7/ptzJMDcGFshmHIjGOuDhiegwPfAnrZDtpc6/4LXs178L7ITYAhklhjIPVQxx9OuPwrzT4Q6rf6VqmuvYaFc6uZVj83ypUjaPBfGd5Gc5PTnivbfB/h9fCvg2x0fKtJBD+9eMY3SHLMR+JOK8m/Z7LtqviYuSSVgILdeslD7CRv+IfHWvSal4e08eHr/SUutVt1kuJ5BtdN43R5XoTkde2eua9ZPyjjAFU72xtdQgSK7jWSOKVJ1DHo6MGU/gQDXJz3Vp8UfDWv6TYXMlvZrOLQXyjcJHUq7bRkZXoOvIJpX6JjV92dsGyMg14b8cC974y8MaW7k2rgExnoxeQKT+Q/X3qw/7PpaIIviyVcf8AToen/fyn/HHSZNPsfDuu24klOnTCFv7vZlJ9OUx+Ip8r6u4rroeyXCLJZyoQdjREYA7Yrwv4EX81t4Z8XeVwlsqzpjk7tj9v+ACvXdX162g8EXmupKGgFi1wjxnr8uRj9K8/+BWhNB4Ev7m5jKDU52CsOGeNRtB9vm30LUNil+zxDu03X71hmSWWJWcnliAzf+zVU+PkhtPEHhW8hH79DIynpyrRkc/WrnwTP9g+IfE/hW4+WeKXfHvOGcIShOPTBQ/8CqD4oRt4n+LXhjw1ahpDBtkuB/CqswZvySPP4ijyAj+O7yXfiHw1pTkmCTJKdBlnVc5/OvcpY0eF4mGUZCCPavHvjzp8kdloeuxRPKbK4KPjhRuwyk+gzGB+Ir0jU9etrbwdc+IElHkCyNxGynOcrlcfXI/OjYDyH4B381voXisJkx2wjmQ987Xzx9EFXP2fIfPg8Q6lKQ88skQZz1JwzH891aHwG0Ga18G399dxbRqU2E9WRBjP/fReqHwSDaF4j8T+GLk7J4pAyB+GYISpOPoUP0NO1gRX/aDYW954au0H75DKQSOODGRz9a9ujjjZo7kxp5xjC+ZgZx1xn0rxb4sQyeJ/iX4a8MWoeUqBJMv8KqzfMfwRCfxFevaxq9j4f0yXUdRlWG2hAB9STwAB3JPAFK+lwsZXjzW4NA8E6pdynMksDwQR4yXkZSFAHf1+gNZHwq8JSeF/AcdpfQlbu8dp7iJ+du7ACkf7oGffNNs9DuvEviCDxF4n2Q21qd+maUWysR/56ydi56gfw/Wupste03UdUvNMs7yOe7sgpuEQEiPdnblumeDxnNJSXzCzfoaEcSxIkUahUUBVVRgKB2AryPVLVPHHx1s/s4D6f4cjU3U2OPOVmYJnud23j/Zaut1/xDfX19P4b8LyINSXb9svnx5dgjfxf7TkdFHfriprSHw78OPDEnmXohtUcyXF1O26WeVjyzd2Y+gFCkurHZ9Dzv8AaAklur7w3piufKdpXK9ifkAOfxP517gIY1g8rYBGE27e2PSvG/jxp8k+i6H4itld0tJjG6kcASAEE+gygH/AhXp91r1rH4Pm8QJIDbCyN0rIc5XZuGKewjyP9nzDL4ps3UPAjW/ysvBz5gOR9AK9yAGBxgDsK8i+AGkXFr4e1PWLhMDUJlVGzy4j3At/30zD8DXc/EDxEPC3grUNTVttx5flW5HaRuFP4dfoDTbsC7nGeGS3jP4yav4hZi+m6Iv2OzPbzCCpI/OQ/wDAlr1oHNcV8LfDreHPA1pHPGyXt1m6uQ/3tzYwD7hQo+oNdsKW2gIMUhp1IRQMQUuaSloAKQdaKUcUAFBoooATNKKTHNLQAUgpe1AoAMUUA0tACUtJ0ozQAUtJRmgBaKSloAKKBRnmgAoFFFABRRQDQAUUUUAIGFGaAKXFABSdKXtR1FACikoFFAC9qSiigAFFFLQAlFLRQB8lT5M7n1Oa9K+CAP8Aa2utkY2Q/wDs9ebz/wDHzIOmGr0j4Ig/2vrpyMBIeO/8dAHtY6UUgpaAFooooAKKKKACiiigAooooAKQ0tIaAGc0vWlpM0AIcUtHGKQUAJkg0tKcU3IzQAtIDS0UAApaTjNFABTaeDSEZoAbmlzSfWigAIyKTtxT+opMYoAYOKUnIpTg0lADQMikIxUgFIwpgQ7j0FKGPejbShT60ANLelKr8U0jFKDhaAHK5zUyvmq6HNP3YFAEjPikLDGahLZ70A0APMhpc/Lmo+ooAOOtAAHJzigHLc00fLUiYPWgQ4GlwTSfSnL0oGKOBzRxQV4pATQAEClHApR0pOc0gE70jcCnMPSo2JA5pgGSTSk8UiY60jNzQAuaercUxQMU4DmgB4GaQZFKuRS0gEzRjNJ3oBxQAuMUDijOaUcigAppPNPxTSvpQAoooAooAOvWmnAp/amNwKAFyKOPSo15p2KAH4yKQDFGcCk60wFAFBHpSdKUHNIBq9elPzimZ5pT0pgOBzR0piP2NOLA96QCMcU3jNKeR1pgHPJpgSHkVH0p+4Dioz7UASClDYOKauTSheetAD+KBSGkDCkA4mm5pcimscdKAAnNKOlNXmnYHrTAXGaTp1pvQ0jEnpSAfkZ5pNy5pAMjmkKZpgScGgDikUYHNGaAFyKUEGozxTlPFIBTSDjpQxpinmgCTPrSYHambgTigcGgCQHAoHNNFGaAHUAA1HvHSlVqAHZxxRuxTZCQMimIxNMCbORQD6VEWOcU5aQEmaXtTRQDzQAtIelN/ixQ3HFADgeKWmKaf2oAM4pd1RnkdaApxQBKDmlpi5FOJoAWikBooAWigUhoAKKQUtABiilFJQAhGTS0UUAFJjmnUUANoApTSZoAWijtSUAFFLSUAAoNApaAEFBoozQACl7UzFOHSgAooxS0AJR2o7UCgBRRSUUALnFIDmlpMUAGaWkoBoADxQDS9aAMUAIaQA07HNFABSUtGKAAUmMUoFLQAmaKKKAAUUUmaAFzSc0UdaACgc0c0dKAFzSUZooAKOlGaQUAL1ooooAKXNJRQAtApKWgBaSijFABRRRQAUUUUAFFFFAB2oxQKKAG5ozS4FITxTAQsBSjJpCA3NKtADu1Np1J3pAIBS5opDTAM0dqBSjikAgzWHrXhHRPETq2rWX2oL91WlcKPfaCBn3rdzzRnFNNp3QHF/8ACq/BWFH9iL8pyD58uf8A0Kr2meAfCmkyJJZaBYpKhysjxCR1PqGbJB/GulpM0+aRPJEq6lp9pq2nzWF/Ak9rMu1436MKwdC8AeFvDbySabpMSPKpVpJGaVtp6qC5JAPoOtdQaUDiknpYOVHH6J8NfCnh7V/7SsNLC3Iz5bSSvIIs9doYkD69a1fEPhfSPFdiLTWLJbhEO+NtxV4z6qwwR/XvW2AKKG3e4WVrGB4c8I6J4Tt3h0axWAy4Mshcu749WJJ/DpVbxH4B8OeKrhLnVdPElwo2+bHI0bMOwJUjOPeunBoou9w5Vscz4c8BeG/CjGXSdMiS4bOZ3y8mD1AZskD2FQ6t8OfC+uX095qNhPPcT48xjezAHHQYD4AHYAYFdaOKKLu9xpW2OV1H4eeG9V0qx0u8s7iW0sVK2yG8m/dg/wDAucdBnOBx0qz4c8F6F4Te4fRrWW3Nxjzd1zJIGx04ZiM+/WuhFApXYW6jR0rH8ReGNI8VWK2mr2gnjRt8bBirIfUMORW1ilpp22Bq55/pHwc8G6PfLdiwkvJV5T7ZJ5iqfXbwD+INdxc2VteWUtncwpLbSoY3iYZVlIwRirGaKV2JJI8+b4PeFtv2dTqUdgZPMawW9fyHb1Izn9a7PTtNstIsIrHTraK2tohhIo1wB/8AX96vYppFO/QfKjkfFfw38OeMpxc6pbSpdKuwXFu+xyvYHqD+IrNn+Dvg+5srWB7a43W77mn88+bNx912649hjHbFegAZo4oUmhWRj+H/AAxo3hi1e20axW1ikIL4ZmLkdyWJJrmNd+D/AIU1zUJL1o7qzmlffMLSUKsjHqSrAgfhjrXoFFF3e4cqMXw74V0jwtpwsdItBbxnBds5eQ4xlmPJP8u2KxPFPwv8PeLdbh1XURdLcIoSQQy7VmUdA3B/TFdsKSi47aWIreCO2gjt4I1jhiUIiKMBVAwAB6VLRmjHFIZWu7X7XaSwedJD5i7fMibDr7g9jXCXfwb8O396b69vNWubskEzy3hL8dOccYr0QUULQVvM4UfDPTtu06xrTLjHzXQJP1O3NWPCvw40LwjqFxqFh9pmu5l2mW5cMVBOSBgDqevfiuxxSmhJLZBbuynqGnWmq6fPY39uk9rMu143GQw/z+VcJb/CKx01yNG8SeItLt2OTBa3uEz3PI/nmvR6Mc5ovpYLa3Ryfh/4e6LoGotqim7v9TK7TeX83myAexwAPwFbuq6c+pWLWyX13Zk8+dauFkHsCQavmii4+tzzux+D+h6dqUeo2mpaxFexuXWcTqW3HOSSU5zk5z1zWt4j8BW/im0Wz1LWNWNsAu6GKSNUcjozDZye/pnsK67kUuadxJW6mPoWiDQdPSyi1C9u4Y0VI/tbqxRRwACFB/PPStRkWRGR1DKwwykZBFPzR3pBY5zQvCFl4c0e+03Spri2gurh7gMpUtCWwMJkEYAAxkGua1H4PaHq+pNqWoarrU94x3NK9wmcjpj5OMdgOlekCjFHULaWPPm+FNjPGIbzxH4mvLbGGt7jUS0bj0IAHH410GgeDfD3hfd/ZGlQ20jDBlJLyEem5iTj2ziuhAxTGHzA01oDXcytc0J9ahEf9r6hZRlSrrZsi+YD6llJH4EVxdh8F9G0uWSXTde8QWUjrtLW12sZx77UGa9M6LTE5JoWwHnl18I7a+t3t7rxd4sngcYaOTUAysPcFMGus8MeG7DwnoMGj6cH8iLJ3SEFnYnJLEADP4Vt4pAtIe+4YqhrGk2euaTc6ZqEQltLhNkiE4/EHsQcEH1FaFHajzE1c84h+EdgtvFp1zrutXehQtuTTJbgCPOc4JUAlc9uMV3cNhb2kMEFrGILeBAkcUYwqqOAAKuYoFO/YLdzjPEXgCz1vWotctL+80rWI08v7XaPgsvIwyng9fb9BU3hfwFpfhm9uNRE93qGq3PEt9fyeZKRxwDgYHA/yK6zGaXpSuFijqem2mr6bcaffwLNa3CFJI27j/HvntXAJ8ILc20el3HiTWZ9CictHpxlAUc5wWAyR7cY6ivTe1JRcLEFnZW2n2UNnaQpDbwIEjjQYCqOABXLeI/Advretw65ZajdaTrMEZjW7tdp3KcjDqR83H+eBXY0gp37hY5Pw14FsfD17Nqctzc6lrE4xLfXj7nI9F/ujgcewGcCqvjT4eWPjqa3bUNV1OCOAYSCB0EWectgqct2znoPrXb0lK4WPI3/AGf9AI/d6vqg5/iMRH/oFdV4V+HuneENDv8ATdOvLxZL7Jku9yiVeMDb8uBjJI46k12X4Uh+lO91YSVjx9/gHpUkzO+u6m24lnL7GZyTySSv+NWrL4FeHrbVLe6lv7+5hhkEn2eYx7XweA2FGR6+terZAptO7CxV1LTbXV9NudPvohLa3EZjkQ9wf6+9cHb/AAljjs10mXxNrMugKxI04yBQRnO0uBkrnnHFekZGOaAM1Nx27FfTtOtdJ06CwsoFhtoFCRxr0UVzXjPwOnjS50c3WoPFZWM5mmtBGGW46cE544BHfhjXY9qbmi7uFlawYAAA7UopKXIoGBpKazHPFOzxQAGkIozSbhQADOKUUZFL1FACU0k5px4pufegB2eKKaOtO7UAGaKYxwaBIDxTAeKdmowwpwORSAdSUmcCm7qAH0U3fSg5oAWlFNzik3UAPpKbu4pQc0AKDRSYpNwoAfRTe1JuoAeKSm7hS7qAHUmaYWpwoAdRmkpNwFADvWim5zThQAUUUgoAWlpKKAFzRRRQB8mXf/H5N/vmvRvggf8Aic66OM+XF3/3686vHD39wwGAZCQB25r0T4Iso1/W0KjcYYzn2y3+IoA9tBpaAKKAFFFFAoAKKKKACiiigAooooAKaadTWoATIoxSUvagBOlKKBR3oAMUm2lpBmgAFBpaSgBMUuKAaDQAY9KTdSjpQKADrSYANOpp60ALTQwJxS9qQDmmAYpM8U4CkbpQAgNBIo7UEDFADH46Ui896cRkUmzigBjdaO1KYzTlTigBiEZp5FIYyDTlzjmgCIrzRsOKlxk04rxQBXXIyKeo4p22nbfloAiYelIh5qXHBpqrg0ASDkUCgdKTJPagB4PFBAxTRmnYzSAFoIpF4NOIoAQZxTXFODc4pjAnpQAxQeRSMD3qRVxTiuRTAjXpThxQExQVpAOB5pwFIopaADFLigUUAJigUppKAFpBThRQA2ilooAMUxsetPPSmnmgCNBz1qTFNC81J2oAYeKTIFOI4qIsQcUwFOc5pwx603OBTd9ICQEZpWOBUDP6UB93FACl8UA7qY1IrYNAEvIzSdaRnO2o1Y7qAJhzRjFJnHNJkmmBJnA60K2ab2pV4pAONNVhmnYOOagaFi2VOKaQFnHGaYxpUDAYNIwoAE5p3SmLladuyKAA0zJBpwpGPagB4alqHHFKD2zSAkLAUgNNIGM00c96YDm+bNNQ7RikJINCncaAJN2RSLg8UuMCm0AOximnIPFA5ODTzQAgYkUDNApwHFIBm3mlGKcMCmE/NTAVumKI1A5pWI21Grc0ASuAaYCRS5o4xQBIvSmn5acv3aGHFIBgIJpzDiowuDTyeMUwBRTj0poIoLUgG96lXpUXenhsCgB2cUvamdaeBQAoooFLQA0GloC0tACUUUY4oAbk0tJ3paADNKDSUCgAOaMmjNHagApM804U0jJoAWikoI4oATPNOBzTKcOKAE6GnA03HNOAoAWkxS0lABQKKKADPNLSDFLQAlLRQKAEozRS4oATtS0nSigBaTNLmigAoFFFAC0lLSUALRRSdKAFpM0UUAFJRS9qAEpKWmk4oAcOlIOabnilUigB2aAabmkBAoAcSBQpzTTg80qmgAyM0uRTHHekQGgCXNLSUhOKAA0bsUgOaY/BoAlBzS0xDxShs0APpKbuxS54oAdSU3fQW4oAWl7UwNQTxQA7NG4ColzmlagCTNLTF5FO6UALSYyKM5ooAAMCilpKAFpOtHaigBKKWkA9aAFzSUcCuP8AH+pa5oXh261vSbu0RLRFaS3uIGff8wBwwYY6+h6e9AHX55ozXiHhHx9468aazJp1nJo1u0dt57NLBKRgFRxh+vzVc134geOfA2p28XiPTNKu7O5z5ctkzrkDG7BYnkZHBXv1pe92Hpfc9kFBFY3hrxDY+KdEh1bTmYwSZBVxhkYcFT7itjPFNO6uIOtHQ0AijcKAHUlNDijOelACEc08Dim4x1o3D1pgOpQKaD60uaQCkU0UpNZF14i0608SWOgySk6heo8kUajO1UGSW9M4OPXBovYDYBopB1oJxQAYoBo614542+K3iHwb4gudKk0ewlVYxNBMJm+aMkgEr2PBGPUelJ3W2o0ex0VBZzm4s4ZmABkQMQPep880xCikxRWZruu2Hh3S5NR1KXyoEZV4GSxY4AA7nmk3YDTooHTmgimAoopBkUUAFHNFAoABmlzSVwvifxzc2PiW08K+H7KG91y7UnM8hWG3GCdz45PAJwMHGPUUmwO7pMV5xp3jfXND8U2vhzxta2UMt/8A8eV/ZM3kyngbCG5ByQM+445zXo464p+TAM4oBryPXPiprkWuahb+H/DM+pabaSmBrxIZXVpF+8AUGMA8dffvXVeAdf8AEfiK1vbnX9F/stEkCWyMjo79dxKtzjpg/X0pXb6aBodic5pRS1Sv71tPtGnW2uLplwFht0DOxPYZIH4kgDuaYF3ijFeYaD8StT1v4nHw1Jo40+3iik81Lh9029RkY2naByPXjvXp/tSTuA3gUtcDqnjnUL/xTceF/CNlb3V/agtdXd25EEAGMjC/MxyQOO+euDix4N8dHXdRu9B1a0XTfEFiT51sH3K6jHzofTkcehB5FF/IPI7ailwKyfEWv6f4Y0S41XUpGS2hAB2rlmJOAAO5JobtqCRqAilODXjN98UfGscQ1KHwVJDpBUuJLiORm2+rEYCjHqMe5rvPBPjjTvG+lyXNorQ3EBCz27kFkJ6H3BwcGkr9UGh1WKAB2rj/ABf44j8NXthpVpZPqGs6idttaq4UDJwGZj0XP8j0xWX/AMJ9qvh7XrTTfGenW9lb3oAt9QtnJhD45R85wQeM598Y5Dvux+R6JS5pD1ryvxd8XJfDzW0Nt4dv1kuXKwzajGbeNwpwSB949R1C9QaHdK4vmeq0dKQdBnrivN/G/wAVP+EU8RR6JZ6M+p3XlCWXZNs2Z6LgKxJxz9CKPQD0ilrxaT446jDG0sng25jiAzvedgv5mMV6L4J8QXfinwvb6zdWAsjcMxjjEvmZQHAbOB1x0o97qguujOjzijrS4zR0pgIDilpMZooAWijpRg0AGKTFLRmgBAaawOadxSEgUANA9aYTg8UNJnpQBnrTEGc06M0YwM0ikZ4oGTE8UwE55oGacF4pAOAyKawxThSNQA1RnmnEUDpS9qAGYpjdakIpm3JpgIoJp44FKAAKRqQDd2TS44pFAzzT8UwI2GKA3y05uRTQKABRk80jKAakxgUxuaABVpeVNCU480AITkU0Dmk709TQAFQRTAdp61Mahbk0APzkUgTNKgGKeBQA3bxTMFTUtRvzQA/ORTCtKnHFO7UANzjig0nekGSaAFVeeaUjinAUHgc0gIQSDUqnIpmRmlUYoAcTgU3rQeTigDFAD1HFLQvSl6UAIM0uKKBzQAUCjFAFAC0UUUAfJd0CLyYH++a9F+CIH9va2SOTFFg+2W/+tXnd2AuoXKq25VlYK2Mbhng16T8Ep5Tq2tQ5zEscRx6H5qAPagOKWgdKKACiiigAoopKAFopKWgAooooAKQilpDQAzilpMc0tABikpaQ0AKOKOtAooATFFLmigAFIRmlozQA0UvajNFAAKQjil60HpTAjVWBJJpwGOaUE4paAG5p3WkxR7UgAjik7UtAFACUuM0hOKQHnrTAO+KOlDNzS9RSASl7dKToKByOtACAYNO6ik60oGKYCDpQDxS03ikAnU8UAc04ACjApgKTxSKaMcUwAhqQEhpB160DmjoaAFpSeKaOlLjNACgDFKBSdKA1ABigUoOabnBoAdRgUAZo6UAKOKXFNzTu1ADRS0h4pe1AC0nSilxQAUlKKKAEoPFLRQAnUUYo6UtACYoxTqSgBMcVEwIPSpd1RuwxQAoxjmoJsDJpA+WxRJ93k0xEG7IqWMYpijINKhIbFAE3GOaZjmpDgrTF4oGB6UiqOtOIyKQZxQBKqgilAApqOMU/HGaQDtoIpoXBoBwacenFMBO1AxSDPenAYFIAzSEZoxRmgBMcU0DBp4oNMBAOKhcHdxU/bFROCKAAA4prKQc09DkYpWHFACcbaapGaVAce1NOQaAJiARUG3D8VKD8tM5zQBMuCKGUYpq8DmlLcUgIhw1SgCoSeamTkUwFwKXoKTFOGCKQDdtDLntSjilzQAzAIpPLFSEelAoAaFoC04UCgBORTqTNL1FADCOaTGadQOlADSuRSBSKfg0nNMBMZpdvFKopSKQCAEU4ZpB704UAFFFGM0AGaWjFFABSClpKADHNFFGeaADFJinUlACYoxS4ooAMcU3FOooATHFNJIp9NxmgBopwNJtpMYoAeKXtTQaXPFAC0lIKXNABSc0bqaCc0AOHFLSUUALQDQOlIBg0ALnmnUw0oOKAFpKXNFACUUUUAApaKTFAC0UgooAWlFJSd6AFxTcEmnZxSZoAWjNJRQAVG/WpKjfigBB92hc0Dp0oGc0wGscU0ZNSEUu3IoARRxSr1oWlxSAU9KarfNij60gXnNMCXFBAxQOlFICLBBp3Uc0MMimg8YNMBc4oB5pM4pCc9KAHMM80nJFHNKORQIb7A04r8tICAaduGKBjRxTl6U085psZwSKAHNkcikyWHNOJoxxQAsfSng81GvFSDFABilxSZpOaQDqO1JRjIoABRSdKKAFzTc80tJjmgBccVyPxOUn4Z6+FVWP2YkhjxjIz+OOlddXIfFBiPhh4gI25+zEfMfcfrQB5T8CZkTxteq7YZ9OO3nrh0zWj8dNbsLv+xtMtJoZ7mCV5pdjBjHwFCnHTOTx/s1zHwk8P6Z4m8TXtjq1qJ4l05nTkgo25BuBHfk1j3djq3w38bKjBPtVlKJoHxlZoiTz+IyD6HPpTs9xX6Hufwf0K80PwKovleOa8uGuRC4IMakBQCD0yFz+NReMviJLpfiKz8L6BbQ3mtXTohaVj5cBY8bscng546Dmut8Pa9Z+J9Et9WsHJilU7kJBaNh1U+4NfN2nS303xid/tsdjfyarNGtxLF5qxsWZRlSRnOdvUdal6+g1oeqaZ8RdT0bxg3hrxlFaJK7qkN1aBtmWxtyGOcHPXse3pL8QfH+v+CtYhgjsLC4sbtC9vKxcOpXG5WGfcYI9azvEnwh1nxDrH9saj4vgFyEVPMj07YFC5weJOvNY3x8DxXfh5GdXKwzgufvE/JyRRyoOY6RPGvjjXvDK6z4f8PWaQRJmVruQ5mYff8pQw+UYI5OT2ra+HfxGtvG9q8MkH2bVIEDyxDlGHTch9M9jyM960/hyP+LdaApJINjHnI/2RXifwm3QfFaOKEeWhE6GNORtCkgfTIX8hRyroF31PV/G3xEHhvU7XRNMsxf6xdlVWMthYyxwu7HJJ7Dj6isi/8eeI/BWr2cXjKwsX0+8zsutNLny8YyCGOT1HYe2a4KCeW4/aEQ3WUcau64HOQoIT9Atdf+0AM6HouQP+Pxhnv9w/4foKOXvuFz06/u7uTQnvtDS3vJniEtusjlUlB56gHqOn4V5p4a+NZ1SG9bUNI8qWKAPa29qxkkuH3BdgGOvI/Wuj+F8s0vwl015WZ3SKVE3DHyrIwUfkAK8x+AtnFceLZrh2O+3sWMYHu6gnP+etHKmF2dV4W+K+v+JG1e2i8NpPqNvGZYLaGXYV5CkSFyOmR05PIxXnnhPxB4hn+Iw1u1sjq+s3CyD7O0gQYIPAJ4UADj6Yr6Uh0uwsWu7iy061huLjLTPFEqNK3PLEDk89T6186/BZv+Lm2ueCbSbgc+lPlSC7Z9F6TPf3ek2s+p2Ys72RA01uHDiNvTcODV1iqqWYhVUZJJ4ApxOM1yfxLnnt/htrstvu8z7PtJVsEKxCsfwUk0egHLWfxN1bxX4ln0rwbpFtcW9speW7vpSisAccBeRnjGfyGK8r+K2oz6r4suJbvTptOvILOOGeCVg2WBY7lI4KkMMGu7/Z7SHyNfcNmfMG4eg+fB/n+Vct8dk2eP2YgDfp0ZBBzn53HP5UkkhXZ7lqniOw8KeD01a/dmghhQKqgBpGPAAHqf8AH0riNS+J3im08OQ+KIvC9o2hyMPnN6GkVS20ZAAwSeOhx3rp/Hmh6N4i8DCPWdRNhaQbLhbo4GxgCOQeuQxGOvPHNeUXmoPd/Bi+0zQLSWXw/p00aS6neybJJ3MwYiOMA4AZl6nofWhpeo02j2bwn4xsPGOgNqmnK5ZMrLbHG+OQDO3ng9Rg5wc9q8G+I/iTWtZ8WrHqljLYiwdWtdOaQNg9QzbcgsRj1wOPr3n7Pe3+wtbx1+2jjHT5F/z+FcN8UiV+M0zE7AJrU5+9xtTnFCj3C76HvPhfW9Z1m2uZtb8PvovlkeWJLlZfMGOTwBtx7+vtXJzfFG/1XWdQ03wf4fOrf2epaeeScRqwBx8gxzz09cHAroviZd3Fl8N9dmtt3m/ZtmVbBVWIVj+AJNeS/CCTxH5erQ+Gn0QTHymmGoebux82CNnbr1oSv6An3PVfAnxBsPG9o6xr9m1G3H7+0Z8kD+8p43L74/8Ar4Hjz4tN4O8RDSYdI+1mOJJZXafy+GzgL8pz09qzvh78MPEnhPxiurXt9pptjC8csds7ln3cjAKjuAevauz8TfDrw14r1SHUtWtpWuI1CM0czIJEBJCsB25PTB96OW27C/VI6PS76PVdJs9RhBEN1CkyA9QGAI/nVwVFBBHb28cECLHDGoREUYCqBgAe1SimADrn0rwz4UTNrPxd8V6vJ1Il2hjkgNLhQD7BMV7nnrx2rw34OLHpfxB8R6TKWS5RGVhIOSUlYcH0wy0CND9oG1xoWiamm5Zba8MaOD93cpbP5xrXdXmrarc/Dgaro1sbvVLmwSSBFZV+d1HzfNgcZzjvjFcL+0HconhrSLVgSZLsy8HsqEfzcV6h4etjYeGdKsyfmt7SKIkDHKoB/SgDwfw74/8AE3w4tbXSdc0Fk08MeHgaKRsnLFW+655/+vXvOjaxY6/pMGpadOJrWYZVhwR6gjsR0IputaJp/iHSp9N1O3E9tKOQeCCOhB7EeteefBGG5sbPxLpUsvm21jqbQxMRgllGGP6Kfxot1QK/U9WoPUUtIe1AzxPRF8n9pjVE2lQ8LcMef9VEeP8APSvYdUvf7O0i/vtpb7NA82312qTj9K8f0Uhv2mtWJ4PkMFDcn/VRdP1/CvV/Edm2o+GdWskDGS4tJY1CnBJZSBimI8s/Z/t2Nhr+ozbXlmuURpMfMzAFjz/wP9apeMZ/+Ee/aJ0W/QGMXiQCVieCHZoj+gH5Vpfs+3CHw9rFpu2yxXgkaNvvKGRQCfxUj8KyPiGG1f8AaA8N2MZ2vb/ZtxzxgSNIf0peQHvQIPI6VkazoFjrs1g9+jSpZTi4jhJGx3AIBYHrjOR7itXocUuc8UXsx7jSBsYHG3HQ9K8Y+B+mx/294q1KyTZphuPIthnOQGdgPwVk/Ouv8Waxf6vdz+D/AAzIo1GSMG+vG/1dlE3HJH/LRhkAfjx1rpPDuhWHhjRLXSLBNkEC4yfvO3dj6knmmtVcT3PI9FuG1z9pfULiTLpYRyRxh/4QiiM49PmZj+JrofjxZpdfD1Lgqxe3vY2GO2Qyc+3zfyrm/BkZ0n9ozxBa3GfMulnMZk6tuZJRj/gOfyrqPjpOkHw2KNndLeRIuD3BLfyU0gOs8DapNrPgXRtQncPPJaqJW9XX5WJ98g15t+0Dw3haQjhZ5s5HH/LPrXoPw2tWs/htoEbhdz2izfL0+f5//Zq88/aCI3eFtx482bO4fL/yz60DPbR0H0rHsPD2m6Zqd7qUFqPt17IXnuX+Z27BcnooAAAHArYHb6UmOeTxTTsKx5j8Zr+aTQ9N8MWJP27XLtYVA/uAjOfbcU/DNeiaZYW+l6Xa6faoEgtoliRQMYCjA/lXmGizN40+Nuo6njdpvh2M2sAccecSVLD8fM59lr1qkHUKO1ApaBjaWgUUAJil7UtJQAY4pMUoGDRQAgqNxk1L2phGaAI1jyaefloDYOKa5JpiHEgrUQ68U8dKAOaBj4wcU+kHSikA4U1jSigjNAAvSl7UgGKDQA0tSEHqKOpp5HFAAORTSaQZB9qf1oAYDzT+1NK4paAGtQtIc05RxTAXFRt1qXtUTikAKTT8cUxMgVIOaYER4NPXBFDLxTRwaAH5pmcmn5pAuWzQAqjinUY4pvSkA7PFRMc07cc0mCT0pgEYNSUijFL0pARkYNC0pGaRQQaYEg6UjdKXtTWpARgc08jikpw5FMCMdakI4pAvNOPSkAJ0p9RqKeKADFAoooAKWkooAWiiigD5Lus/bJv9816P8D8/2zruBkeXDk+n3685vBjULlf7srD8jXo3wQyNZ14Y4McPP/fdAHto6UtIOlAoAWiiigApBQaQUAOooooAKKKKACkpaQ0AJikNLRQAnBoxR0pQaAGjg0uKCOaDQAlHalpOtAC9qTNL2pCKAF/CmmnDpSUAIDTu1Nyc0opgIelGRijFJikAuaUU2ndqAEYZpBxS0lAC4yKjIwafnio260wFB55p2RTMcUg5oAeTxTD7UuOKRRigBVz3p4OO9N603o1AEhbPemBuagmLgZTqKZDOJPY96dtLiuWg/OKdkVFjNHOaQybOBTTzTck8ZpcECgBV46mjcM1GSaF5pATA0pYYpi0YoAdmoySTTyOKQAYoAVCaU9KaBzSsaAAMRS7iaaM4pw5pgKDzThUeeakXpSAN1LTe9OFAC5opKXtQAd6WkFLmgAopMik3AUALilphcU0yUASdKQsBUZkNNJyaAFdj2qLlqfnmjGOlMCPy/SkdCeKnGKRqAIUTaKXy81IuCaceKAGbcCkCZNSDpQMUgDbkU3bjinjig80wIQvNTKOKQjmlBpAKBg0U0ZzTsUALim55pRSYwaAAnFMJNP60McUAMDEGng5oyMZphPpQBJ0FNZgeKaWbFJjIzTAB60Zz1pAKXGaQEiFcYFKQKjUYp+c0wGkEUgGTTs9qM47UAG3Ipu0inbqUNmkBHs5p6gikJpd3FADs0mai75pd3NMB+c9aaVYHINKTTucUJgKrcc0Bsmm5yaOAaAJM4ozmmEnFIDSAUuAcGnjkVCYgTuJqRTxTEOozSdaWkMKQ0Z5oNAACKdwajHenA4oAdSjim5o57UAOpaQUUALSZoBooAM0UUtACUUtJmgAooooAKTNLmk70ALRRSUABoHApM0h6ZoAUHNL2qPcaXJoAXIopDxSigABNNZiKdTWoATfmng8VGBThTAfSdKQdaC1IBwNGRTOtKCKAH4zRjFJmk3UAPppxTS1A5FAD6WmBuKXcO9ADqTNGRim54oAd2oA4pqnilzQA4UZxTc0uRQAZo60mRSbgKAHUZpm6lzxQAppCOKUEUnJoAABSYwaKM0AHWlAxTc4pVNACkUlBNGaAHbc0gGKM4FNDHNAD80ZpvNLQAdaMAUvSjrQAm3IoCgUopaAG4oAFLRQA0rShcClyKO1ACbRSbacOBSUAJspcClFISKAEKelOUYFJnAozTAdSUmaTPNIB2aXtTc0oOaAA9KAcUHpTaAH54pu7mm5NIDzQBKelcZ4+0rxB4h0G60TSrbTTb3aBJJrq5dWX5geFCH065/DiuxznimkU1bqB474B+HXi/wZ4jbUi2j3MMkBt5IxdyKdpZTuB8o8/L09+1dV8SPAjeNdJh+y/Z4NWtnDQzykhSp+8hIBOO/TqB6mu5AAoPSjS90TbSx5D4A8C+N/BWu72uNLl0q4IF1Ck7k+zqCg+Yfr/KH4h/CK91jXJNc8OPCs8/zXFtK5TMn99Gx1PcHHPOea9kHSgUJpbILPueV6J4T8da1Zrp/jPV1TSEID20JVprpQchXkAyF9eST+tc98f8DUdAXC7RDP9f4K91NeN/Fnwr4o8Va9aNpWhtPZ2kJQT/aIl8xnxnClgQBgdR60JLoPXe5b8Mv46tfhxYQaTZadfRz2im0lkuDFJArAYDqRhsZ4IYZxyK0fhn8NX8G+bqGoTpNqc8fl7IxlIVyCQCeWJIHPHT8TveAYNTsPB9hpuraZLZXVnGIjvkjdZAOhUqzdsdcV1INGivYVm92eYeNvh1qF34ptfFfhmSFNThdJJYJmKrKydCDg4JAAOeDxyOc0vEnhXxj8SNR0+PV7K10LTLMEsftAuJZC2MldvHYYzjr3r17IpeMUXXbULPuYkuny6R4V/szQbaKR4LcQW8c0hVeBgFiAfqeOfxrzP4W+BPFvg7xH9ov7W0+wzW7QylLgFkOQQcY56frXs+aAKLhbzGsqurKeQwwa8C0b4deOfB3jNrzQrOzuYY3aKKeaYCN4nz94Z3DHBOOcjjNe+5xQBk5o06oeu6KOjWt7ZaTBBqN99uvBlpp9gQMxJOAB0UZwPYCpdRsLbVdNutPu0321zE0Ui9MqwwatEYpvJoA8M8OeEPHvw68U3TaNpkOsabcfIx+0JEJEBO0nJyrDJ6Ajk9aqeMvhx488VeLZbye3sCs8Cjzo5tsUAGfk5+ckdc7ec9q9/Bp3FGl72FZ2tc8o+InhPxX4k+Hml2gW2uNWs5Ve6ht5MJNhWXKlsc8g4OOpx0Gca08DeOLv4ST+HbqKytmjcTW9sHzLJ8+8o7A7Rzkjk9gcV7hxTc80JrsFn3PJ/g54Z8U+GRqsWsWENpZTsrorShpDIOMjaSNuPUg5A96w/il8P/EF541TxBodl9tS4VCyowDRSIAASGOMEAfjnPv7oWFJ1p3XYLPuctpumazrui30fi2K3hTUIBCdNt2DLAMNkl+pY5HQkDaMV5DB4H+IXgbxGbjQLQXiRkpHOjpsnjznDoWBB6fiOD3r6JAAFIR70tLW6D13ucd4X0zxPd38eueLZreG5jjaO202yJ8qLdjc7nJ3OcY6kAe544H4qeD/ABZ4g8awS6faTXGntFGluy3AVIHydxIzkdjkDpj0xXt4HvSHjmlZBr0ZX0yC4tNJs7a6nNxcxQIksx/5aOAAW/E5NXBTVPGaN1AxwGDXmfibwfq+meNIPGfhK2jubthsvrCSUR+epGMqx4BIAzz2B9c+l7qM5przE0eXnwnrvjfxdp2ueKLODTdO03m30zzhM8j5zucj5cZC8f7OPeup8djxM3hs/wDCJSompLKpIYIS0fOQu/5c9Dz2Brp6OBS8gSe55jpGqfE/WNM+xXOjWOkzn5X1OeUNgdysKk/N9SFrsvCvhy38LaDBpltI8pUl5pn+9NIerH6/yArc60A0JJLQNX1PO9Uj8fN8V7Q2LhPC6qjSkiPaVwd4Ofm3Z6Y9q7y9mmgtXlt7SS6lXG2GNlUt+LED9anPWnA0aLZBr1PFNM0LxnY/Fa58WSeFpDbXLMrQrewFlQqFBBLjJ+UHHHUivZ4yXjVnQozDlSeR7cVJxSDFNu/QDyYeGte+H/ji/wBX8N6UdW0bVhm4tEmWOSCTcSCN3BXJbHsxB6AnS8H+C9THjHUPGfiZbdNTucrbWsT+YLZcY5boW2gLx2z68eikkng0oouuwrPa5wnxOm8bQ2On/wDCFoWlaYi4KpGzAY+X7/AGc5P0qx4uufGcPhe1tvD2nLdatcRhLm4EyILc7eWUMRkk5x6Y+ldpRxSsuxV2eG6PD8X9A0wWll4e0/qXeWR42llY9WdvN+Zj6muj8Iaf8QdR8Wrq3jE/YrO1hKwWdvMojkkPG4qjHOBn7xPJGK9O20DAp6dha9zzPxx4O1b/AIS7TvG3hmCO41Oy+W4tHk2eemCvyk8A7Sw/LuOaOu6D4k+J+q6VFqekNougWUvmzpcTq8tw3GQFXpxkAn+8T6CvWuKQHBpX6hZ2sJHGkESxRoFRFCqqjAAHQCvGvixo/ijxfe6Yul+GLvy9OeU+bLPABISVxgbzx8vf16V7QSDR2phrbQoaTf3V/YrNd6bcWEw+VoZ2Qn6gozDH459qr+J7y+07wvqVzp1pNd3yQkQQwjLs54GAPQnP0Fa/FITSsM4n4W+G5/DXguFL6MpqN47XF1vHz7j0DHuQoH45ruOtMLUoNNiWw7tRScUuRSGAoxSA0uaAAUUgpaAA0HkUmaTdQA4DiimhqCwoAXaKTFIHBoLCgBcCkxQrAil/GgBQacKZml3YoAdijFIDS5oAXFJijNJmgAxS9qTdzS54oATFLSUZoAM0cUYooACOKF6UmaUGgApDS0nGaAEApaXijIoAPrSYBpG6UintQA4CjpRnFGRQAoopA3NITQAuKUUgNITigB2KKQGjNAC0U2lyMUALRikyKXNACYoAoJoDUAKRxSD3ozSgigBaTNBOBSK2aAHUgNGRRnigBaBSA0uKAFzRSUUAfJ19/wAha+Oc5uZD/wCPGvTPgzc/avEGvSeXFF+5t12RrgfKGGfqcZPuTXmd8f8Aia3oPUXDg/Xcc16L8ECf7a10H/nnD/7PQB7cOlFIKWgApCcUtFACZzRRiloAbzS80tFABRRRQAUlLSUAJiloooAQ0YpM5pcUAGKTFByKO1ACUdKXFB6UAAPFFIOlAFAC0vam5ooAMUUlGKAFoNJjikINAB060m5aY5NJsJFAEm4U1nFIqetIY6YD1YU12BPFIFo2d6QCbuKFYUuykCHNMB+7A5pMg0gQk80eWQetAACATzRlc0nlnNIYzmgBGPNRmGJ23Yw3qDipDGc0nlnPFCbQg+53pdwJprxnFCxHFAD+/WlLcdaTySKPKOKAEzxSggUeUab5ZBoGShxRuBFNCZFIEOeKQh+RjrRuGKQRmgxkUDAGgtkU3YaQxsRwaYDw4ApyuO9RJGe9PEZoAeWBNOB461EY8U35gDigB5b5qfvFQoCTzQYyOaAJt4Pem+aB3qLaTSGPNICUTigzjtUIiJNL5ODTAl8wEdaTf2NRmI9qURn1oAC3vShhQYzTdhBoAkzmk3AdaaFOaUqfSgBQw7UFwKbsPanNFkUAAcGlLCmJERTzHmgBgb5qk3imeXg07ZkUAKZABSBxR5fFIIuaAH76Awo2Yo2UALuBpN3FJ5fFO2YFADQ2KXeM0mylEdABvGaXeMUGIUCKgALelM3etSeXik2DvQAzcMUBhTjEKBHQA3cAKA2RxTvLzSbMGgBnU0vSniPml8sGgBoPFJupQhBPpThGKAGKeetKWp2wDpQEoAZmjPNO8vBpQgoEICDSE08IO1IVFAxoIxTcDNPKUbfagBu6nbzR5eaULxQAwnHIpA+af5eaBGAaQAG45po9jUmwEU0pimABhTdxB4pdgpQmaAF8wCgyUnl0ojAHNACb80u7igJg0uBQA0Ng0E96dsBp20YxSAYr8U7fxR5YpQgpgAbNLvxQABRgGkAgOacDQFoAoAQ+tAbNKRmgKKAEzSbqfgUm0UAN3Um+nlAaQqMUAMD5oJp2wUbBQA1Xp26jyxSbQKYCE0gbjFO20mMUgI93NLvxT9go2A0AN30hJ607aKXHFMBokIoL7ulGOaXbSAbnim7yDUgTFI0YzmmAgakOaeE4pQARQA0dKA3anYoCikA3dQTkU/bxTdvFMBM8UoNO2cUBeKQEZyDS808rmlAxQAzoKB0qTANIRQA1aDTwOKQigBuaRnwelO200igBu6gtQqc5pxQHmgBu+jrRtoxTAFYinBiRQo45pSABmgBvNIc04H2paAGdRSAkUuw54p3FADCTRuOKk2Aim7OeKAEDGnCl24FIOtIAZjTVYg4NPpAoPNMBSSabuPSn4pQopAN3EUbj3p4xRgUAMyTQWOKfgUmOOlAEYbmn5zShQKKAGbjSFz0p+KTaD1pgNDmlJp2MUoAxQBFub0o3GpcCkAGaAGbzjpTRuNTbQaXAApAQZbNKCwqTj0pQBTAjDnuKXcaftFJtFAEZY5pCTUmBmgrigCMEml+bFSKM0d8UgIwW70bj0p7CgcUwI1LA04k0vWlxmgCLLUvOKkAAo2igBmDSjpTiaTAFADCaUMQKU4x0o7UAISxo3MKUdadwaQEWWJp6sacQKFxTAaXagM1PxmjFADSTimhiTUgFKFFAEZLU3LVOQMU3GaQEeD1penWn4xSEUwEyTQMmnjGKOKQEeCDSkk0/GaCMUAM5FGTThjtSE4NMAFHOacuKdjNAEWSKXnvTitOA4pAR844poLelS96XFAEWCaXBxUmKMUARAmgGpMYprYzTAaODS5p3BpcCkAzmk5qUDIpBgUANGaQ57VJSHimBEQ1IC1TUYoAj59KUE4p+M0YpANANJtJqQUmKAGMCBTVBqXtSCmAzmlycU6jAoAjGRTlzT8UgpAN5pFYmnE0g70wGHdQCx4qQc0gABoEMw1ISwqWkPWgCIUjlqfgBqcygigCBMjqafuPalKgUoAFAwGSM0oJ70vSkXlqAHbiBSjPWlwKXjFIAHSkwacBR2oAZtOaOadS0wGcmnAGgDmnCkA3nmkwaU5zTu1AEeDRg0/NHBoAZg007sVLSYpgM5K0BTUnSikAzBpuDmpetGKAI8Eik2mpeKMUARhaMHFPNHamAwBs0pWnijFICPBoANSdKSgBuDSEGn4oxTAj2nFKVJ71IBijAoAiKtilCtipDSUARBW9acqnNSdqTOKQCbTikCkCng5paAIyDRzipKQ9KAGqaeOlNUU7FAC0UmDRQB8nX/wDyF7//AK+ZP/QjXonwQONc1wescP8A7PXnd+CNYv1PVbmQH67jmvQ/gkn/ABPtcb0iiH6tQB7eOlLSDpS0AFFFFABRRRQAUUUUAFFFFABSGlpDQAUlFFABijpRRQAhoxxS0UAIKO1LTetAB1FGKBxSkUAJiig0CmA05pw6UHpTeaQDulIaO1JnrQBEzANzUq9KhcAtkVKh4xTAdSYOaWlpAMPFCsKceRURGDmmA4nJpcUmOKN2BQA4kCjINNOGFNX5TzSAkpMijcKb60AL1pMYpA2KfkMtMBucmk3gUZpgALUASh8ijGaQYFKG5oAMe9KRxTW9aA3FADlwKKQc8ijcKAHZpc4FRs2ORRuyKQDjijGKYWpQ2RTAU05WHSoixpFPNAEpoAxSZBFGeKQCHrxRk00k0q80wADNH3aQjDZFIDk80AOyM04ENTSR0pOVPFAEmKb0NOXmo3PzYoAkFHTrTBkUpyRSAUEUuQe1NQYpxpgKBSmkWndaQDcc0HijoaU4pgN60Dil7cUY45oAByaWm4xR1pAL160YoHPejpQACnDFNDUtAC0cGjPFAoAUUmaCMU3JoAcDSUU3v1oAeKTBpoJzTt1ACZIoJJp2RSUAFKeOlJSigBM0vakzilByKAEpRUZakVjmgCakoFLQAlJRnmmk80AKaVaAaU4oAKTAFLkYpo60AOoxRmkzQAo4oJHSkox3oAUAUnSkzRQAuaWkqPcd1MCXHFJigHik3dqQCg0vWmKTmnZwaAHdqUUgINLQAYooFLQAdqSigCgApRSdqKAFpKWkoAWkoooASjNITxUfU9aAHlsdaTcDTT0oXFMCQdKa2KUGgjg0gGFqTJpvenYJFAC54pQ3FIOBTe/FAEi0tIMgUtADdwFIWBpG5pQBimAoanCo2GOlAY0ATcUnFHam9zk0gDNPHNRjk1IBQAUtJmg9KAGk4pu7mlHPWmP1oAlHSjIpFPy0g5bFAEgoPSgDFFADcgdaQ4NJIueRSLkDmmAvelPSk70pPFIBhOKXPtQMNTsYFADQc0ucDFR96eCD1pgIDThimsQKaDmgCbFGBim5wKA2aQCF8cCm7jQ2AaMjFAChs0pwO9NXHNNc0wJAQaX7tRxU5iaAHBwaTdzSKuRTwtIBpNKpzSlaaV20ASDig01TxTs8UANJxTQ3NBBOaRRTAeTTe1LSHpQAKRTqjVeakPAoAazgU5TmoCwzUimkBJ0FM3k9KceaTGKAGlsdacrZpjilj6UAS0mM0tMLYoAUjFNz2p2cio/46AJFGKXApu4AUoYGgBcUm3FIWOeKQNmgB2BSEgUpIAqMsKYCjnpTh701CM0E80APwKMDrTQfWgNQApFRt0qUYNROvPFADk5GKdtwKjjBBqQnFADO9SKAaZjNPUYFAC4xSAc0ueaBikAYpQKKTpQApqIkhuKk6iozjNADgaWgDikHU0wDBJpMY61IBTH6UgFU04gEVEjc4qWgBoXFIcGn9qTaKAGE7aejZFMIyaeowKADJBoOaDxSggigCPJFPBprZpqk0AS0tNHvSigBDwKiZucVMelRAAtzTAVTSscUu2mkUgEDHFCsSaUcikA5pgSiigdKDxSAKaxwKdnNMkGVNMAV8mnnpVeDvU56UNWAaSe1JvIozikYc0gHjJFKBSL0pwoAbilxxQTTdxoAd2poOaUEkUgoAMc0uKM0maYBjNJjFP7Zpmc9KAF603O080oOKSQZFAAQDzRSRginEUANZSRxUbAqKeWK0E5HNACBvloU80oxtpg60CLAzig8UL0pGbtSGOU5FLTE4qQUAJS0CigAxRmikIzQAU05PApw6UhoAZyKVTmlPSkXNMAJNKuTSGnL0pAOooFFABRRScUAAFLRRQAUhpabg5oATtSAkUpOKFOaYATxTeeuacwOOKbg4oAcD70hakXApWHFACgkinZwKYnFONIBpOaQ9OtIeDSnpQAqmnGmqKGJoAVc0+mK3Y07NAC0h5FKKa3AoAFp9Rqc0+gBaKKKAPk7Uv8AkOamfW8lP0+c16H8EAW1vXWzwI4Rj/vuvOtQJOtaluxu+1y5x/vmvRfgaP8Aic68cf8ALOHn/vugD24UtIKWgAooo7UAFFIBS0AFFFFABRRRQAUlLSGgBKKKTNAC0UUhNABR0oyaKADrRSjkUlACd6XNApDQAGil7UnSgAOKXjFA5FJnFABigjikBzQelAERADU9fWo2+9T1yBTAfRnNNpcUgFIzUbcVIDTGBoACflpo5FOxkUgTHSgBoyKaSTUu2gqOaAGoMinEcUwAg07nFACY4pBkUo6c0oGKYDcZpoXB4qXFIF5oAByaQkKeKUr6U3BPWgBC+eDRnApTHSqlIAU8UAc0Yx2ozTACMimDINPAJ5pSKAI8UAHNOwTShD1oAaV4oXHelORSKBigBcUbsGnBaQ4zQAgPNKpANLjI6U0A5oAcSDTQpp+KAMigBmMUppSKQAmgB4B20zaS1SDIpp4OaQAaUDNHWlPtTABjNDHikAoJ4pAC807HpTFPPSpBQAg5opRikoAQCl6UYwaQ/SmAEjFNGfwp3FKQMUAN7UhNLSZ5oANtPXpTQacOlAC5ozSClxSAWjFJmigB2KjYc0/NNagBuMUnNO7UlMBN3rSBsnFLwabigB1AODSbTR0PNACk0qnijIIpAMUgDbzQODSA807rTAC+Kdu4qMg5pQccYpALSGkPBpRzTATfijdmlIGKbnBoAdyKFalz8tNHNIBeaUHNA6UBec0AKRSZpT0pO1AADzQfWm9DTgc0wFByKYVOak28U3BzSAQDB5pTijGaOnFAAG5xQ2etKooYcUAInNS4qNFxT84FACiimjk04UAGKWkoFAC0lLSUALTc80uaSgBaBQKBQBG+cU1BipWGajxg0ADcimgU89KbyKYCr0pT0poY0FhigBmcGpFPFRAZOamUZFADCeab3qXGKaeO1IA3HFAbilHNBXFMBg5NPwMU3vxRnApADU0dacenSgAY5FMB45FIwxSAnNOJ4oAZuwakDZpoA707gUgFJpu/FIxpF560wBTk07bmjbg07qKQCdBTF+9UmOKZjmgCTOBRupvNLjvQAZyKMU4UhoAZ0oPIpdtLtoAatKTxSZ2mjORQA0jJ4pD0xThxS4BpgMVeOaXgDin44pMcUAM3cUISTzTtuRSbSOlADyARTMACjJHWjntQAIvWkZeakSkZeaAGJSkUqjBoagBUFPpqH2pTmkAv1prClzR1oAaBgUuadijAxQA09KaARTyKKAGE4pAM1IQDSYx0pgCjFI5BGKcB60x17UAQiPnOeKkUU5FxTiKBCZ4oyaXHFJnikMax4pUNIQacnFADsU1hk81J1qNge1ADcY6U3BzTskUvBGaYDSMiheKUilAGKBCZpD7UoFLigYxiQKMcU5unFIDgUAOQUOvpTRnqKVicUAL1WmjilXJFLt4oAFoKigL3o70AHAozQBSgc0hC9BQDmg0DGKBh1pelN5zSkUwHA0U3ntQPekAZIprYpzcioyrUASKQRTCNrZoUEUtMQ5STSt0po4p3WkMiCnNTdqQClxQAUgNIetGKAI5JNrU+N9wppi3Nk1Iq4p6CAnimrmnMKRcikMG6U1VJNPIzQBigBcU3NO7UxjTAfxio8Uqg4owaAFVsim5yeacBQw44pAJjA4pOTQMmlAxQA9c4paBTWNAC01jwaVRnvQwoAiiXBJqQnigDFLtyKYDRhjSPx0pwUimlc0AKh4p+ajAxUg6UgIyG3cU4jik6mnAcUwEHSkB5pelAFIBaYR81OPIpoWmA/wDgpgGDThwKM0gIzwaGGRTjTSDTAdGMClOaauaDnNAhDzwaa3TFPI70hGeKBiKBt61GM7qkxim4zQIkV8CkHzGm4OKcoI5oGPGRTx0poORS8ikAuaM0gpR1oAAaWiigBOlIaKUUAMxSgUpFA4piGsKVaUrmhRikMcKKSigBaQjNLRQAgpaKKACkzQDk0uKAGMM0iinYpACKAEbNHanYpuDmmAg60rU4LikK56UAItKTxQoIpCpNADTzSkcUoTFPIyKBEYpaUDApmGLUgHLTutAFLtoGFB6UAUHpQAiU7FNWn0ANopaKAPk7VBt1/Vl9L2Yf+PmvRPga2NY15M9Y4Tj/AL7rzzVAf7e1XIwTezHH/AzXovwNAOq683OQkIz2/joA9sA4paB0ooAKKKKACiiigAooooAKKKKACmninUhoATNN70uQKQ0AOxSGgHiigAFLTQadQAgozS0mKADFFIODTqAE6CmmnU0igAUmlpAeMUucUAHQU2ndRTSKAI3AzT15FMY81IvSgAHFCnmjHNJjFMB2KCMik3YoDZpAIFwad0FMLYNAbIoAUE5pT0pAw6UpGRxQAgpRim8ilBxQAEDFAGRSZz0pVyBzQAZxxSgDFJgk0e1ABQaUe9BoATNGSOlJjFAODTATPODTtoIpON1KBzQAAYGKMU4YpCPSkA3GKf2ph460hbigB+0U3aKRXpS1ACnpSAUucCgMKABSTxilApM4OaQNk8UAONNHWlzSjpQAdqOgpRxRgHrQAUmM04YxSEdxQAYxS0Y4pKYC8U088U6jFIBBmilxRxQAhpM4pxppFACiikFLmgBKXFJTulMBDTdtOxnmg8UgG4xThyKTNKCO1MBcYpaSikACl6UgFLwRQAmM0Ug4NLTADyKaBmnZFGKQDSBSCnUGgBMUuPWgHNLigBu0Um33p9FADAvtTsClzQRQADmkwM0nING7HWgB20Um3FG6nA5oAjPWlwMU4iigBODSFRml70E0AIFwadR1oxQAdaTFOpMjNADdvrShQKWjigAFBFHSloAaoxTiM0YpaAGgYoxmjmloATFKBmgHmgcGgBcYoFFGKAFooFFABRSZpaAEopaSgA7UUY4oAwKACkxSmkBoAOKTApaCKAGY4Ipoj55p+MGlp3ATYMUDiloxSAOtIRR9KPrQAqjiiilFAEe3BpdoNPpKAECijbTqKAG4pMc1JRigBhSk2mpcUnFADNuRQFp+KKAE28Um2nUUANxRinUdKAEApcUvWkxQAYoxSiigBBRRRQA0gZoIBFOxmkoAYBSgU7pS0ANxxQKWk4oAMUmKWloAaelCilIzQOBQAcUuM0lKKAGgYNOwDQDmigAAooooAMUZpe1J1NAC0UHimjrQAtLiiloATFGKOaKADHFJilpKACijtRmgA6ijFHSloAbijGKXvSE0ALTc80oNLigBpWgLgU/FJ3oATHFJin4zSYxQAwUuM07FIKAE203bUmKOMUAR844peop4FLigCMA0oBp+KQUANop+BSECgBooHWnAccU0daAFIpBxS0AUAITigHdS4pQMCgBAe1IeOad3paAGg5pTRilxQA0UhFOpO9ACgcUtJ0p2aAExSUtFADSKUdKXFFABRiik3UAKRR2o7UUAIDS0nSlNABikxQKWgBBxS4zRRQAYoxmlpvSgA2iloooAKaadRQAijFLRRQAUCk6Uo6UAIOaXpRRjNADW6Uq9KWigBoHNLmgUuM0AJR2oNAHFACcUUuM0bcUAMNL2pxFAFADMY60pFOxScUANpOtOK0gX3pgFIKcRik20AN4pCPSnlT2o6CgQwcmnDilC80u3ikMUEUp6U0YFL1oABSikUUtAAaUGiigApvelxRigAxS0UCgApBSmkFAC0CigUAFIOtLQeaACkooNAABRSimk0AOopByKKAFpKDQDQAZFLScUUALRSdqKAClFJ2oFAAaBQaUCgAozRnFFABSEcUtB6UAItLSClJoAKKWigD5M1IEa7qgIxi8mBA7fOa9I+Bh/4mniAZOdsHH/AH3XnOpgrr+rKeSL6YH/AL7Nei/AwD+1PEHB3bYOf++6APbR0opBS0AGaKTFLQAUUUUAFFFFABRRRQAUxulPpjdKAG9aKTNJnmmA8U6o9wzTxzSATvS0hoByKAHUlIDR70AFGaUU09aAHUY4pDgDNCnIoAQClxR0NFAABQRxQfrS9qAK5+9Uq8CmPjNKtAEmBQaAaQnmgBMZFMHDGpaibrTAQ8tSlQOlIoOaRsg0AL0608HFMJ4pc4FADt2aaDzTd+D0pcgikA7vS5xUe455pxFMBcmk5pC3FJnigCRTmgmkHApAMmgAJpo5PWgnBxSAc8GkA4nBpwNRnOaXqKYEgbJp3SohxT+1ADC2TikYcU3Pz0pOTQAA4HSpFJxTCMinLwMUAJuzQwIGRSEc0ucjFAApBXmkUgNxTsfLTBkNQBIelCmkJ4pENAEueKTafWgYpwNACcAUA0YBGKQDFIB9J0oyRSdRQAvFKDTaM4OKAFNJ0paMUAA5oxR9KQ5oAaAc0vSlFKRQAlAbtSZpMZoAUmkoxSZIOKYC9qBxThzTSKQChqcKZginA4oAWgGjAo6UANb2oBpc0zgmgB4pD9aUkYqOgBwNLmo+hpeRQA/OKUN71HkHrSHmgCU+1GRUXOOtISQKAJsj1oqurEnmpcmgB+KCBjmo8kmgnnrTAQH5uDTydtRkUHnigCUNuFL2qJeKfuyKQBk5pajU89aXdzTAeDinA5qNj3oU5FIB+aaaaTg04nIoAXJxSA0oPFIOTTAWlFFJ3pAOWnUylHNABRmlwaTFAAKcKQUoFABRS0lABS0lFABiiiloATOKM0nBpccUAFAoooAQim7KfQaaAaF96XJ70CjFACdKM8UnNApAKKQ5paM0AAPFJmncGm7cUAKKOlAFFAAc4pB70uKMGmAvFGKaDinDmkAtJkig0DmgBc0CiigBaSlpKACilpKAFpMUtFABSUCloAKKKKACkopaAEoxRRmgBBQaAaQ5oATNGKa3SkHIoAeOlLnimAEd6Xp1oAUUuaQGjOaAFzQc0DFKKAGjPenA0GkFAC5xRTGBzTeRQBLQBihRxQTigAopu7NLyKAHZopN1FAC8UUlAoAKXrSYpaAEooIoFABQKXtSUABpNtLilFADQKXmkINKKADIoppU5zTulAC0lApaACkpaSgBRSUtFABTTxSmkAJoAUGjNAHFJjBoAWl7UgHNLQAlFBoFABSd6WigAzR2pMc0UAKKWkxRigBaTnFGaUc0ANApaKKAEzSiil7UAANJQKWgAzSUtFABRgUmcGloASg9KM5paAG06kpRQAUYpM0CgAo70daSgB1IPegc0YoAWikpRQAd6M0lFAC0gpKUZoAKWiigAopaQ0AFFFLQAnelFJRQAUUUUAFFFFABRSUUAKelNFOpOKAFo4FFIetACEE0opOaKAA8UhxilBzRigBBS80Dig0AHagc0UUAGKdScUUALSUooxQAlFLTWOKAFHNGKahJpWbAoAM+9NPXIpBzSZweaYiUHNLTVPFLmkMKM0ZpBQAtAOaQigYFACijNAYEUhOKAFpM4oFBIFAC5zSUHpxTAeaAJKKTcBQGzQAtJkUjcimrxQBJmjNMDU4c0ABpQaa3ApqZoAlpaSigBaaaXNIelAAKXikWnUAFFJRQB8oaqAviHVwM4F9MOTn+M16L8DmYatry4+UpCc/99153q4VPEusIpJVb6YZIxn5z2r0X4Hc6pr5C8bYef++6APaxRQOlFABRRRQAUUUUAFFFFABRRRQAU1qdTWoAZQFpKATnmmAFeaASOKdSYpALSClGaBigBaTOeKM80DGaAFA4pppwpCKAExkc0q4xxSY4oAoAU0lBpc5oAD0pjZCHFOIpO1AFeMNt+c81YH3ahc4NSDlaYChsHmlPNNxmlA4oAUUEUY96O1IBBihl3Uu3IzScg0wG7e1GDTqDzSAYVyacF5pRRu5pgNK4NOHSkzmlHFACEAUmA3SlNNU80ALgjil28Up4FICTQA0getKqYpdtIWPQUAG3mgrilX3pTQAgGaOlANKaQERTJzTgvFL3pwHGaAI9hBzTxQadjimAxsGmjipCOKaoxQAoPFIcUpHHFBGRSAQ9KRKOlL1pgPGKXOKatOApAFIwJ6UtANACLkDmlHWlxxSc5oAMYpAuTmnZFHWgAFHaikNAAKQnFL0o7c0AIDmgHNAAFJjBOKAFopMGlPAoADTQeaWmGTHamA8GjIpgbdS9qQD88UA00Zpy0ALQKO1A6UAIRSYxUlNIoAaBmkKelPHFBHemBGFzSFTT80oyaAIsUo4FPwKAooAaBuFIVwOakAxTX5FAEJBzxUgzihFx1qQLQBGM0xshqsY4qFsE0gE5xSDOaeMBaFApgKtLS8CloAjCjNLilxzRigBoJJ6UuMdKcoo70AMwetCt61JRtFIAxSAYNOAxS4oAa1NXOaeeaVRQAUdKDRQAoNKKaOKdmgBMUtFFACikpaKAEopaQUAHWjFLRQA3GKXNGKMCgAooGKKACkooFAC0UUnWgBMUUvSkzQAdqQdaDntSA4oAXnNLmjNBoAAaQ0UEZFACjJopq06gAxR0pc0UAHUUg4paMUALRSUtAC0UlGKAFpKTPNOoATFLSCjFAC0UUUAFApM0tABSUtFADSSKaTTjTNuaAANSk8UgHWl4waAIycigcCmN1qRBxTAVTkU3POKTJV6ceelABnbThyM0zOaeOBQA1WOTQSQeKO9IT81AEueKXtTVwRTsUgGE0hyRSkc0oFACp0pGBp4pDQAxKeTxTVpTQADFJnFLjijGaAEBzT+1IFxS0AFIDkUtJmgBc0lFLigANJ1paQCgAzSU7pRQAnWig0DkUAJmlHSkpc0AFKOlJRQAUZpe1JigAopBxSg0ALRRRQAZpMUuKKAEoBowDRQAlLQKKACgUmDS0ALSUCg9KACikFO7UAFJmjOKOtABQKAKMUAGKKKXFAB0ozSUtABSUtJ3oAWiiigBAKWlpKAACiiigBMUYpaKADpSYpaAKAExRS0maACjOKWjigBM0UUUAFGaXrSUALSUUtAAKKSlFAC0lLSUAFApOtKPSgBaSik5oAWjFAoNACCloFJQAEZoApRRQAUUgFLQAmKMZpaBQAzGKWlNJkUAHWjFKKKADHFFIPSloATFKKUc02gBcUtIKKACmnkU7rTCCDQAqilPIoWgigBvQcUw5zzUo6Uw9aYDgOKdSDpS9qQDOc0dDQOtNJOaAHbvWkxSnpSqOOaYiMnBpVyxpSBQvy9aBik9qQpxQeTTsgCgAXpg03GDTh60HmgBpozRijAoAXtSgcUhHFKvSkAmOafjFN70M2KAEJyaUYpq8mn7aAF7UUCloAMUh4pwpp6UACmnUxeKdQAtFFFAHyhq4P8AwkWr98X0/Pr85r0j4FkG78Q8DI8jn/vuvONVjeLxHqySRvGftsxCuMHBckcfSvRvgbgaj4hGB0g5/wC+6APaaKKKACiiigAooooAKKKKACiiigApjYp9NIoAZkCkzS96TGDTAXNFGM0hHFAC0owKauaO9ADutJjnOaO1ICaAHA0vWm4FKDxSAMUlPpKAEo6UtJigA60mO1HSl7UAQOPmqQfdqOTINPX7tAC80oHFGOKAaYBRTGOD1pQSRSAcM0hNMLkU0yc0ASbqM0wNmnEgCmA5aMDNRbuacGxSAdwDRmot3NP3CmAE+tCrjmmZyaerdqAHFsUDnpQcEUi8GgB3SkPJoJ4pM8UALnmnZzTRSkUAJtOaCCKUGmtIBxSAUEGl6VAJMmnF6YEpoBxTA2RRuzQBJ9KKappSxFIApR0puc0DIpgBWjGKMmjqKABfenZpoNLnNADieKaBS0A4oAUcUZpCaTPFIBwo3VHvwaeCDQA49KQdKSndRQAzGDTu1IRSZxTAU8UmD2o3ZppfbQA+l7VGGyaeDSAYOpo2g0EgNSd85pgGzFOH1pAfWgjvmgAOfWlBpu7NAJpASUCm5xS54oAN2DS5puOadxTAKdjjFMBGaduoANooHFJSEcUgHGm9KQHNOBzTABSHmlpM+tADS2BQrEg07AalwAOKAGhjnFNcDNPAHWkI3GgBnanIO1OwBR24oAMYpegpM+tAORSAUYNJntQCBwaUgUwDIFGc02lBGKAFFIQaQHnil60AG7HWng5FNxSd+KAHYoFHUUdKQCmgCkpc0ALRSDFLkUAKKKKKAFopoNLQAUUUlAC0ZoooAWkozRQAYooo7UAFJRSZoAOtJ0paSgBc+tIaM0maAAGkzg0Zo296AFzmlppPNAzQA6lA4pBxSg0AJjmkpaBigBRRijjFFACkcUCgUYoAKUUYooABRRilxQA3vS0uKSgAozRiigBaKKSgBaKKBQAUUUUAMamcmpaaQQaAG5I60ueKNpNLtwKAIytKoOMU/iigBpXimDNS44phXHSgBuKcOlJgkc0q8UAGM0115qWkIpgCjin00dKWkAYzScinDpRigBBmgc0tGKAGEc8UoBNOxRQAgXmlxRk0ZoAM0tJRQAtNPFLRQAmaXNJR3oAXtSA0tJigBCaUUUUAIRxQvFL1ooAKTFKKO9ABRS0mKAFpOgpaTFACZJoAp1JQAUtFFACUUtJQAg60Uo60YoABRmgCkoAdSUtFACUA+tR728/YFOMZ3VIRmgBQKTFKKCcUAJQKOopAaAHUUUlAC0hNApaAEBpc0lFABQKBS0AJS5FJ3paAEzS0YFFABSUtFACciloIoFABRRSUALSHFHSjGaAAUUAUUAFFGKKADtSigUUAFFFFABRRRQAUmc0tAFACDrS0tJQAUmOaWigBaSiigApKUUUAFFFJ1oAWjFNB5pRmgBaTGKWkzQAdRTOhp/GKbTAUMDS0gFLjikAmKWiigAzSHpQKDQAClpBS0AA4oPNJ0p3agBoGKWlzmkoATbRtp1JmgBFGKXvRQKAE280mKdSE4oAMUmOKcORRQBGitzuOacRmnCigBAoxSbaWloAAOKMcUtJQAzbQFxThS4oATANLtpDThQA0LQVpxpKAGgDNOpCRSjmgBMU6igUAFIaWkPSgBFHNOFMXrT6AFopKKAPlPXJppfE2rmad5mW9mQMxJ4DnA5r0X4GAfbPEDYO7EHOeP46831gg+J9b5yP7Qnwcf9NGr0f4Fgm/8QntiAf+h0Ae0jpS0g6UtABRRRQAUUUUAFFFFABRRRmgAppNOpDQBHRS00mmA4dKSgZoNACdKKOlLxQAgpCKdjFNzzSAXtSikBzxQvBoAfSdqQ0CgBRS0mKQdaADvSE0p9qSgCJwTTkBximvnNOU5FADx0oNNA70vU0wIpMUsbZ70kgpEHHFADn45NJuUjNef/F3xjL4U8KJFZTmLVL2ULAVUHaqkFm59sD/AIFXVeHtWj1/wzp2rxDaLmFWZf7rdx+ByKSetgNVSM0rHPHeoJ4mubaSBJ5Ld5F2rLEFLIfUbgR+YNfPHir4geNPCfirUtIj19bsWZVFlktIgWBUMMjHUA4od7aDVup9EZwaeTgdK5/SdL1e48OQpqPiC5kv7mJHM8UMUflN1IUBcY7c5rxXW/iF450TWtQsRriXEdrdS28crWcS7yhx029en50O6WglbufRX8FJuNcv8PfFEni7wVb6jc4+2xsYbnaAAXXHOB0yCDj3qTxt4jbwx4VuLuAq2oT4hso2Gd8p6ce3J/Ci+lwOhMwRwp+8egpwcE+9fO/hv4g+MvEXirTtNGrRxS3svltMLaNvLQAliARjOAT9a9b8ZQ63pHhG71Gw1+VLjT4TK5e1ifztozz8o29O3HtQndBp3OzB4o3CvCPBHjzxn4v8V2ekNrENtC0bTSyJaRltqjoMjHJIr0vxqda0/wAK3Wq6XrTW9xp1s0riS3jkWfaMnIxwTjqOPakm2thtLudcD2pSMV4j8OfG3jHx34heyn1WC2toIDPI8VqhZuQAoyOD83X26V7YOBjcWwOp70Ju2omKKU9OtJ0Gap6lBd3li8VheiyueqzGISAfVSRn86oC1uxUUiktkV8+RfFjxwPEH9iLdaXPL9u+xLI1tgFt+wNwRxXT+KPHHjn4fajbf2zb6VqlhckiOW3R4mOOo6kKefQ/zpcz3sGl7XPW0XB5pWYdBXPeHvEA8a+FV1PR5jYyykp++jEhhcHkFcjP5jg5rxzVfi1410vX73RxJpt1LbXb2yyC3Zd5DFf73tSv1SHbufQyMcc0oI3ViR6d4gbRfs82s2y6m2G89bI+WvH3dm/n65rxOD4u+NZNdTR0GlmZ7v7GrCF8bi23P3/WhtrZCVu59F49KQE1W0+O+gtQmo3cV3cZyZYoDCv02lm/nVgypErySsFjRSzMegA70wHDigdK8/8Ah18QU8Z6v4hsyY9trcF7IqMb7ckgHB5zwCf94V36t2oTuAE0ZFebfEzxR4n8FW9vqllcaZPZ3FwIFgltnDoSpP3hJhvunsO1Zfg7xj8QPHFnfzacnh6D7K6p+/jmG5jzjhj2/nRr2DS17nrq0uPevGZfjFrfhnxA+keL9BgVoiPMlsJCflPRwrE7h+INet+c2oaYs+m3ES+fEHgmeMuoyMglQQT9MihPWzQ/Qt5xS5zXhOvfFPxp4f8AEF/o0tvos72jhPPSGUB8qGBx5nBwRkV6T8O/Fx8Z+Gft08ccV7DIYbiOPO0MOQRknggg9fWld3s0GltGdd2prMMVl+JNbh8OeG77Vptp8iImNGP35Dwq/ixA/GvFrL40+LNRvrPTYdL0pbq7mWBGZJMBmIAJG/1NDbWyuCS7nvOc0qsQarWEV9FaquozW8tz/E1vEY0/AFmP61LczQ2VpPeXMixwW8bSSO3RVAySfwFPYRZJyKQNxXC/DXx2fHFnqjTRxxTWtyQiJkfumyUJz3wCD9K7cUJ3AkyKYeO9UNX1jT9A0yXUdTukt7WMcs3UnsAOpJ7AV5jbfEvxV4zvXt/Bfh2JLaM4e81BjtX67SADjsCxpX1sg0Su3Y9aD46UpORmuCn1nx94ctmutV0TTNXs41LSvpczpKijqdsnXvwP0q34M8VXvjjw3e6rYww2breNDbLOC42BVI34I5O49Onv3Lvqg03udiGAp6kY614bqfxn8R6Rql1plzommvdWtw0LbJnKsQSMjP0/+sK7W71b4kWFpLIPD2jXbpH5hjtrmTcfVRkDLdeB+GaE5PRL8hvlO7c8ZpFYVxPw58aX/jSy1NtQsY7O4sZhEUTcOSD1B5BBBBHtWL44+IHiTwJe2kVzpmlXUF4HMDxzSKw2kZ3Ajjhh0z3pvm7ArXtc9R3Uzfz1riPh94q17xnpzatc2VjaaeJ2iVUd2kbA5xnjGSB+dXfG2sa94e0k6rpdpYXFpDt+0LO7rIMsFBXHB696XvWvYNL2udaHAFLuB6GvPNZ8Z67oHw4t/Et9p1kbucw7bVJGwA/qf73TgdPfFQz+L/Hll4cuNbu/Cdha29vCZ2SW+O/aOTwBwcdjzReXYWnc9JB96N3NeP8Ah/4teIvE2sjSdO8N2L3XlmUlr0qgQYH93rkitVfHviaw8Z6VoOv+G7exTUH2RTRXBkDdPukDGQSMg44/ChOT6Bptc9PyMVG7EDivNPG3xC1vwRqVpbXmkWM0F4HNvLFdNnCkZ3ApwcMOma1vA3i3VvGVu+of2baW+mxymEyGdjI7BQSVGwDGSB17GhSd9g0te52sZLdakAxWTrWu6b4b0qTUdVuVgt0OATyXbsqjqScdBXn9l8TPEniq/eHwl4UMlrG2Hu7+XYg9jjgHnoCx9qLu+iHole56qxwKYrEmuDv/ABl4n8NW32vxH4V82yUDzLrS7kSiP3ZGAYD1PSt3wd4k/wCEs0aXU0tHtohcNHErnLMgAIJ9+en86evVC03TOhI7ikU4NOAJ4rkNM8c2eo/EXU/CUcQ32UIdZxJkSMMbkxjgjcO/Y0XsB1+SelNJOKd0+tcp428Sax4V0qXVrTR7e/sYVXzSbwxSKScZ27CCOR/FnnpxRr0A6hSQakJ4rybwx8WtT8W65DpOn+GoopmjMjyTX52ooxycRnuQPxFeqZcqNwAbHIByAfrQrvoGwpbmnhsCosDBLEKqjJJ7CuBi8f6l4g1G4tfB+gHU7a1cpLfzXIhhJHZcgls/4HoaOtkHS7PQhyKBXm+qfEy98LQSDxR4WvbGUqfs0tvKk8MzY4XeMbTx0POK7zSr1tR0Wwv2i8o3VukxTOdu5QcfrRrezQeZbfim807JJxXOeJvGNh4algsvLlvtWuzttdPthmWQ+p7KvuffrQ3YaVzohUgOK47xB4l1zw34cGsXOgw3CRxq93HFebXgJIz1TDAZ5IP4Yrm/D/xfuPFWrrpWkeGHa5ZDJma9CIqjuTsPqOgPWld3tYLaXPUyfSjHFchq3jQ+GdYWDX9PktdLnZVg1JD5kIcgZV8DKnOcEjBAz6460OrIrowZGGVYHIIp31sIXODRu5pm7muV8ZeLL/wjaNqTaGL3TE2iSaO6COhJwMqV6ZwOCevagDsAeKQmvM/DHxZfxZrZ0vS/Dc/mCPzGkmulVUAIBJwp9R0zXpQBLYNJO42rCg04HNed3XxOlTxdfeHLDwvf6jc2hAdoJFAxgHcc8KOe5rP1f4wy+HL4WWs+E720uTEJgn2qN8oSQDkcdQfyobsCV9D1UGlrzeH4kazc6Eut23gXUZtNeMyJKl1EzMueuwZbHXt2rY8M+NpPF3hc6zpWlMzLO0LW8k4U8AHIbGO46460J+QrHX5OaCa8hX45wm6+yHw1efa/P+z+Us6E7923GcYznit3U/iZN4fZW8QeEtXsYHxi4QxzoCegLK2AfbNJSv0G1bc9CBpc5rD8O+KNI8U2RudJvFnVfvofldP95TyK2o6pO4noP5pA3NKabQApIFIGppGa57xV4ju/DGmy6imjz6haQoXmaCVVaMDvtPUepHT0oA6XNGa8z8P/ABm0TWNWgsLm1uNPafAjlmZTGWPRSQeD+GPevQ7ySeK0kktrc3EyjKRBwu/2yeB+NJSTG1YsiivP9B+Id54g8R3OiweF72CaykCXsktxHtt8kgE4PzdDwM5/Wu+DYoTuJjx0pKTdSbqYCnpSZ4oyDSEUAGeKM0dKTigB3FNNcZ4o+IEPg+UHU9G1P7K7+XHdxLGyO2CcffyOh6gZwcVl2Xxe0vU0lfTtA8R3qw48w21kJAmemcPx0P5Ur62sNLS9z0bNKDXFeHvil4U8RXYs4L57a8PAgvEMTE+gP3c+2c12pBxQpJ6A1YOKO9IKcDmmIMikzivPdV+L+gaJq8+l6lZ6pb3UL7WRoVxzgggh+QQc5rb8VeNbHwdBbXOo2d+9rOdongjV0Ruu1vmBBIzjjHFTzBY6gMaXFc/4S8W6d4y0qbUdMS4WGKcwHz0CksAD0BPGGFb/ADVJ31AcKQiuV8aeO9K8C2lrPqSXEr3TlYooEDMQMbjyQMDI7963dI1W113SLXU7Fy9rcxiSNiMHB9R2NK+tgsXqcKTtQKYC80UUdaACiikNAC0UgOaWgBRRRRQAUUgNGOc5oAWiikoAWimHOadQAUnNKKKAAUUmaKAEpRRTc4oAdSUgOaXNABSUo60hoAcMUtNApQaAFopKWgBMGge9LSUAKBS0gOKWgAooooAKSgUUAGKOlFLQAUUZooASjFLim0ABHFANGaXrQAlJml4FJxQAoFLSdqBQAtNNLRQAUinnFKKTHNADsUUUDpQAU2nU0nmgBc8UUUdKAFFFANFAAKKKKAEo70ZGaWgAxxRiijPFABRSUtABRSUUAGMUUtJQAdKOtGKKACiijB7UALSCgUGgBaTNApaAEyKKMUtACZpe1FJmgBRRRRQAdaTOKWkoAKKKBQAopM0tJQAUvakApaAEzS0mKUUAGaKTFAoAWgDFFFABRQKKACiiigAoopcUAJRRRmgAopaKAEooooAKToKXtSZoAOtKKKOlABRRSZoAMUgpaSgBaSijIoAAaXikpB1oAdQelHSigBKOaUDFFACEUoxikNJnFADqKaHGaCwzQA6imbxQHoAdnBpaQHNOoASjFFIM0AKKKSigB2KQ9KM0DmgAHSik6UZoAWgUmaAaAHUlGaKACm0pbApoNADs0tJSigCNmO4AU8cUMB1oGGpiF7UYxS9KKQwpDTqaelACLTxTFFOoAWiiigD5P1oD/hJ9ZICgfbpsAf77frXovwKVjqHiBsjaBCMf99151rHPibWsYx/aE+Mf9dGr0n4F5+1+IOBj9x/7PQB7QOlFFFABRRRQAUUUUAFFFGKACiiigApDS0080ANNNNOzjimnrQAvQUdaMcUZFMBp60tLjNJ0oAM80Ed6SlBzxQAg4pR1pcUhoAU0mcUooIzSAXOaMUwU8cUAJg0EcUvak7UARP1pyjNNf1pyHIoAdtApuKf2pOAaYEbg4qOLO456DrVhsbTXJePNZk0bwbefZA7ajfEWVlGn3mmkyq4+nLfhR0A8n+Jdtd+MbLUfGNrMz6PpcwsraLy/9YgOJJQfTeQPovtWr8BPEpki1DwzcOCI/wDSrXc3Y4DKB9cH8TW5pui+PIPB0Xhr+xvDi2ZtPs7iS4lydwO4nCkZyST15NeKWE+o/D3xtDPcR4vdMuds0SNxIh4IB7gqeD7ilZ222Emr7n1uqnePY18q/F0Z+J/iI5LYMPJGP+WKV9VQXMV3DBdQMHhmVXVh0IIyK+V/i+W/4Wh4iG7P+p6/9cUoGfTulDFhp49IEH6V5FqPhdPFPhfx1JHFi/sdcuZ4JdnzNsUZT8VyPrg17DpKf8SjTM/8+0ff/ZFch8N3/wBN8aKckDxBcHfj2Tj8KaE0eT/A7xI2l+Ln0mVs2urLtHP3ZVBIP4jI/EV6vcKvif4nRokrNpvhqAvJgfKbt+APfCZ+hrwnxxo8vgj4g3iW0uwJOL2yZRjapbcoH+6QR/wGvovwLo9xpPhhZr/d/a+olr2+dhlvNfnBHbaMLjpxStZiufOPw03P8TPD7g+Zm5Y5Py8bWyf64r6U8bOg8CeJPMJC/YJxkDP8DV81fDbJ+I3hwj94fth5PGeDz/WvpbxwQngXxHlto+wTc4z/AAGmM8H+CGW+JVu2AQtlLknt90f1r3nxqQPAHiQkH/kG3HQZ/wCWbV4N8EM/8LLh4P8Ax4y8+nK1734xy3gLxIN+3/iW3Hzen7tqAPFP2fc/8JnfkKCP7OYFs9PnTtX0MCAK+ef2eyp8Zah8oJGnN82f+miV9DqA5xSBC5BWkGAfwNc/4a8Sr4i1PXYreJfsWm3QtYrhWyJXCgv+ROK6HBz+BoTuM+QbhkX4rTTGQCJdfLFydoA8/rntXo/xz8VaRqmn6Zo+nXsV3dRXAnl8g7woCsoG4cZJboPSvN72KOT4oXMEoWaF9eZJFK8OpmIII9xX1HY+E/Den3Cz2WgaZBKACJI7VFYH6gUJa6snpojmvg14bv8Aw54MI1KJ4bq8nNx5TnlFKqBkdjxnFeC+N3Q/EXXMuCg1OTJHy4+c55/rX10vMwJNfI3jfC/EzWt4WZP7SfcuMBhvOR/Sm/IaPpqTxv4VEo/4qTSfu4yL2P8A+Kr5ksmS6+KtrJbOskMuvq8bpwHUz5BHsRivqI+E/DiPtXw/pQBXnFpH/hXy1bpHF8T7eOBQIY9dCRog2gKJ+AB24pWBvyPr48H8K5D4h310+kQ+HNLwdV1tzbR5zhIv+WrnHIAUn8669cMwHsK8oh1vWdW+Iuo+ItI8NT61p1nF/ZtnNHdRwqCDmVhvPJJOMjsKN9BnkPhbV7n4f+P45J/+XO5e0vUB4K52sffGNw+gr6zJU4ZSCGGQRXzH8V9O1WbxCdd1Dw7Jo8V8ixEPPHLvlUHklDwdoHX0r1/4Q+Jh4j8CwwzOzXum4tpixyWA+43/AHzx9VND0YkZPx9cL4E05SwBOpJgEdf3clZvwDngttG19pplizdIfncAY2df581pfHzDeAdP+ZR/xM4+vU/u5OlcH8OvA1j438J+JIpIo01KOSMWl02f3ZwTg+xxg+xp2v1C9iP4sajB4u+IUNp4dC6hKtsttm1Xfvk3OSAR1ABHPQc88V734O0qfQvB2j6XdMWuba2RJctnDY5GfQHgewFfM/g7xFc/D7xqZ7u2K+Q7Wl9BgFgu4BsH1BGff8a+rLa6hv7aC8tpVlt5lWSN1PDKeQaV7aMPNbHkeseHf+Elv/iXaxKrXsEtncWzAYw6w5wPcgFfxrjPgv4nbSfG6WMkp+x6qvlFcnAlHKHHvyP+BV634Nk/4uR4+Tll860OR0/1PP414l8RtEfwh8Q7oW/7iOVhf2bRHGzcxOB6YZWwPQCm1dBsz3HxJnxD460bw3GQ9nYN/aeoADPK8QoT2yxJx6AV4BpafafijZrBIWB14bGTuvn9R+Fe+/DCzu7rSLvxTqqkaprriaQAYCxKNsQA7fLz/wACrwPSz/xdKyYd/EA4jOB/r+3tSWiA+s2yHNcN8Sbi81Gxg8IaMYjqWsK4YyE4igVSWY46ZwFB9zXdttDFmICgZJNeT6R4i1S68Z634ktPDV9qtjNiysLi3eNEaKNiGI3kE5fJyKOoXtueZfDHxD/wifj63Fw7R2tyfsdyh7MThSR7Nj8M19R4+fb2NfKvxG0u9tPFV3qNxotxpEGpP5sEUro2WAG8goSB8xzjP8VfQPw48S/8JT4Jsb6Rt13CPs90T18xQAT+Iw3/AAKjZgndHjPxs8Ryat4wbSkmBstJXaFUHmVlBYn1I4Htz6mvavAOhReH/AulWcQ+d4Vnmb+87jc388fQCvBPi1pEukfEXUmkUGLUAt1EQOCMYb8dyn8xX0H4J1SHWfA+jXsDZX7KkbDPIZRtYfmpoWmgbm2AVPt3FYnhnwza+GF1KGxYi3vL1rtIQMLDuVQVHPTKk9uuO1b2QaE/1gp30Cx8jeO8f8LF1w7uBqL5MfGPmP6/1r6E1jxbAPHPhzw7pl7HJcTySSXYRg+2NYmIDEZwScH8Pevn7x2B/wALI19WAIOoMCE78/5/HNeyXnw+sfDXxH8Na54espIbdnlhuolYlFJifa3OSM8g9ulJR8wvY7nTtBtdK1rWdRtiytqbRvLH/CHQEFh7kEZ9xXk37Q2N/hgkLn/SPr/yz/SvX59ZtbbXLTR5iReXiPJGgGQFTqSew5AryP8AaHVwvhpgFMYace4P7une7DY6T4HEn4aclzm8lxnoOnT2/rmuj8bkDwPq28DG1Pvf761zvwNP/FtyOeL2Tr06KeK3/iHcxWPw71m4mK7FjXAPc7xj8c4pAW4tKttZ8MaGl9GZVgS3uUyT/rEAKk1D46Ik+H3iQOVH/EvmPzdOENa2ixPF4d0uKQ5kjtIlb6hQDWV48Uf8K88R5x/yD5uv+4aYHhXwLYn4jpy3/HhJnH1Xr/nrivoTUtFstYlsJb2NmksLpbq3dWKlXXP5g9x3r56+Bbf8XIhA3HdYyg46dVPP5fnivpkLgmhMLXPFf2hShm8MMdob/Se/zf8ALP8ASuj+BZLfDZQSxH22XGemOOnt/XNc5+0Ii+d4Zbauf9JG7PP/ACzro/gYN3w4wScC9l47Dp0oA8k+LHiS68TeNbqzRg1vpszWtsidC4OGb3JII+gH4/SHh3SIvDnh2w0mElhBEA7kcu/VmPuTk/jXyt4ttJtE8fa5C42vFqDTrt/us29SPwYV9cWt1FqFhbXsDbobiJZEb1VhkfoaSVtA31HSKssTRuoZGBDKehBrA8JeHYPCNheafaSFrWa7e4hQjHkq2PkHqBjr710WKZsz0p3CxleJtdHh7w7eal5YmmRdsEOcebIeFUfU/wBa+YvtOq+BvHX2q+BXVrS6EtwFbcHD/MwznkMrfrXs3jDxFHL8RtG01bO/vrLR/wDTLtbC1adhMQREpC9Mctz615/8WJLbXNVttdtdE1myQx+TdzXtg8KEj7nJ4z1H4CpWofM+iLa7hv7O3vbZ90FxGsqN6gjI/nXN/E1d/wAMPEAIHFsWGTjkEH8+K5r4JeJhqvhubQriUNdaa37sY5MJ6fkcj8q6X4mDPwv8QgjI+ynvjuKaGeP/AALy3xAnbewxpr/KB97546+il5WvnL4Ekr8QZQGbB0184Gf406+lfRycjFAkZPiWzuNR8KazY2ihrm4s5YolzjLFCBz25NfPHw5+INx4EF1Y3Onme0ll3Txj5JYnA2nGfoAQfTqK98uPF+mW02vK4mxoaJJduqgjDKWwvPJAHI9xXNeL/hXo/iuU6tp1wdP1Gdd7SxruimJHBZfX3BHvmhJS0vYG2tS+Nb8J/Ezw9c6RDeRStPCSbeX5ZomHRwp7qecjI966fRLF9M0HT9OlmMslrbxwtIRjeVUAn9K+XvEHhLxL4LuY7q8he2KviC/tJMqWxnhhgqceoB619FeAPEL+KPA2m6nMxa5KGKdtuMup2k/jjP40JOOjBNPU2dW1KDRNGvtUuf8AVWkLSsM4zgE4HueleTfBlLjxN4j8QeNdSbfdO/2eIY4jBwxCn0A2Ae2fWur+MMk0Xwv1IxfxSQq5z/CZVrL+BAUeArwDP/IQcf8AjkdHW4/I6T4jYPw28RbgCPsb8McfT9a8d+BRb/hYs3zHH9mPnAz/ABx/lXsvxIUf8K08Q5UMPsb8H6f06/hXjnwJZl+IMw3YDaa3GOvzpTEe7+I9CtvE/h290i7GY50+U90cHKsPcEA15t8D/FV5qNneeF9VkdrvTRmDf1WMEKUJ77Tj8/avXl65HvXzn8O3Fl8ebyCMGNJLy9hKdflBcgfmo/Kk9Rn0TtGa4v4uKG+FOtcA7fJIycf8tUrttnzH61xXxcG34V60fL8wfuuM4x+9TmgDzb4Alm8Xaph8AWA3Ljr864Ofbn8699DYb8a8D+APy+LtWUtjNgp24+9hxz+Gf19q9725fApiM3SvD1lo9/qt7bbmuNSuBcTO+MghQAoOOgwTj/aNeGfHcA/EG3ATB/stCTnr+8k7V7rpuuWWqanqlhauzS6bIsU5I43Mu7APfGefQ14Z8dAv/Cwrb5SpOlJliev7yWi9wtY9d+GTY+GPh/5i2bVeSMdzxWloPh2w8OrqMen70ivbt7xoiRtR2ADBeOB8ucds1m/DL5vhh4fO7d/oqjOPc8f0rq8cH6GgLHyVKDH8TZAjMm3xEdpHJH+kV9VahptrrOlT6ffxCa1ni2SISRkEe1fKb5j+JbMp8oL4hOMfNt/f/rX1soOM9fl/pQB8q+G9ZvPBvjyKUTMohvDZ3gIyHjD7WyPwyPoK+rcENn1r5Ev4jrHjq6gsVyb7V3EGORhpTg/TnNfXmOB9KVuo7i54poOTXCfEXx9L4FOmMuli7jvDIpdp/LCFduB905zn9K5Gw+Oz3moW1sPD3ySzpE8iXe7ywzBd33PejXsNI9rHSsXxZgeDNczGJMWE52E4DfI3FbS/l7VieMSR4I8QYXd/xLp+PX921Aj538S+B59I8J6J4htGM+m3lnA9wf4oZmUHP+6SePQ8dxXpfwp+Iraui6BrNwDqEY/0aZus6AdCf7w/Ue4NdX4QsrbVvhdo1jfIJ7efTIopUcYyPLAIrwfxZ4Yv/h/4riMUkqW/nebpt31JCkHBP94cA569ehptXV1uSnbRntHgyF4vH/jnKlFa4tmVSOuYySc+5rR8XeOdK8IRwJeCa4vbltsFnbANLJ+GRgds+vTNcx8INbufEt94o1a6VI5ZriANHGDtG2PbkZ9cZx2rzjxBqN1d/HF71LU3E9vqsMMFuZApfy2VQoY8DJGfbdU6spWR63p3xNs5PEv/AAj2uaZdaJqTY8pbplZJM9MOpxz27Z4zmm+I/inp3hTWTp2r6RqkQZd8MyRxskq+qnf/APXHcCuE+IfhXxv4z12DVLTwm9lJDbrECb+BmJDMwP3hj71dP8a/D0mreDrfVkhzd6W+9wp6RNgP+RCn6KafK+4cx0Vx4/srfwfB4o/srU5NMlyWKRxl41yRuZd/AyPfHfFM8JfEfSvGeoTWemWeoK0MYkkedEVVB6dHJP4CvLPCnif+0vhdeeCt4fU7qcWljGwOCkpyWJ9F+c/lWZ8OtYl8D/EN7fV5EtICr2l6XGQrL9059NwHPoTU289gv0PcNN8Zw6n4vvPDS6VqMN1ZrvmllWPy1Xjacq5+8CMcfyOOm5FcZ8OYHvbPU/FM6BZddujcRAj50t1+WJSfoCf+BV2pBq7WC55l8dVB+H1uSGJF/HjB6fK/Wsb9n7d9h8Q/OCPNi+XHI4etj46oG+H9rlSSuoRkEHp8j9axf2fpMWniOHenEsTbf4hkMM/TigRW+PXhq1SKw8S28RS4kkFrcMuAGGGKsfcYIz6Y9BXSfBfxVd+IfDlzp9/P5t3pzqiuxyzREfLk98YYfgKj+Os8afDyCJiRJLfRhMeoVyf0BrkPgzdvo+heM9bI/dW1ujDHUsiyNj+X50t3cFpoem658RdH0bWH0eGC/wBU1ONS8lrptv5zRgDPzcgfh16Ve8JeN9F8ZWbz6XOwmi/1tvMNssf1GTx7jIrxH4OardWXiHV79dKu9WuZbbLm3Kb1y4LH52HU46elangTw94q0r4rtq/9hXdnp15PMZfOZcLE+WUHB5IO38qSTewOSWhifGcMPijdJ90PBAwLcjpj8uK9P+N20/DFicsRdQcrwOvXHp/9avL/AIz/AC/FedgSCLeA/P06fy/+vXqHxx5+GrnaSReQH5TwOT19v/rVQHJ/DPxvofgzwNef2peAzTag7R2sCb5iNifMR2HB5PFeoeEvHuheM45Rpc7rPDzJbzKEkA9cZOR7g1w/wJsrWXwzq1y8UTTzXbQu+Bu2BEIXPpknj3rhfgwWh+KUUS/KDbzRsr9SBz+eVH61LXVMafkemfE/VfBbyWuleMLPUhtzLbTwxsAezbWB57ZBHp7V2fhG50i58KadLoMZj0vy9tuhBBVQSMHPOcg9a8s/aFBU+HDhjxcj2/5Z16B8K2L/AAy0UsVPyOPl6f6xqLPuGh1+aetMxT1pgFJS0UAAo60Ud6AADFFFAoATmlFFAoABS0UlAC0mKXFJQAUopKKAENJmlJ4qPk0APHNITgVHuIOKeeRQA1mOOKQdMk0pIowMUxCrTsgUxaRic0hj91BOKZzjNKORTAeGyKOhqJSc08nBpAS0UinIpaAEIzTTxRuOaXmgAHSnUgoPSgAo6UKaGoAWikWhunFACilpi5NOFABijGKWigBO1FLSUAIaBS0lABxRxRRxigBe1JR24pOaACgGjHWgYoAWgUUUALimjilzRQAA0YFFJQAtHWigUAA4petJijFAC0UCkzQAYopBk07FACc0UUUAJS9aKWgBMUtFFACGgUUCgAozRSYoAWjNFKKAEo60tJigAxSgUlLQAGgCiigAoIoooAQClopOtAC0UlBzQAYooFLQAgNHWlxSCgAoFFHFABijmlooAKKKTPNABS0CjNABRRSUALRRQKACiiloAKSlpKACiigGgAoopMZoAWigCigBKKKOlAC0UlLQAnSm5zTutFACCjijpQOaADijpRijHFABmlpuKUGgBaQ06kxQA003HNPIxRjNMBm0UYAFPxSEDFADABS4o2+lIRigB69KcKanSlpAIWxSbhSEZNNYYpgSZ4pAaZzilUHFADt4zS7hTGGBmkUZ5oES5pM80mfSgDigB3GKZnmlGT1ph60hjy2KA9Myc0opgOYZGaQdKdnilHNADATmn9qaOtP6CkA1jxTVOKM5NAIoAkoHWkBpRQAtB6UU1uBQAA80+o1NSUAFFFFAHyfq2U8S6ypUKVv5wQOg/eNXpfwMOZ/EHIz+44x/v15nq5H/AAkmsdci+mBz67zXpfwJI87xD/ezB/7PQB7MKWiigAooooAKKKKACiiigAooooAKaRTqaaAG0Gk70GgBetJgU4cU0rmmAuaTikCkUUgA9KaMinCjrTAUGmkU6kNAAuacaQUvakA0ihaWlHFABQBxS0h6UARtQowKRsU4dKAF5oPTmkwaCKYACM15Z4o8NeO9V8e6fq9tJo7afpsxks7aSWQD3Mnyn5iO46cY9/UyvHFRbcmhW6hr0IoHuWtonu0iS5KgyJE5dFb0BIBI98CvE/iF8OvF3ibxQ2rCDS0E0awiOK5dsBc4LEoPWvcwuOKQxg01ZCabOD+Hml+K/DPhdtK1WGwuFgRms9ly27JOdjZTAGScEZ9MV5r4q+F3jjX/ABRd6lcQ6cz377iYrhikQAAVTlQegAzivoIqF7UY70LlT2Cz7nPaC3iWy8Mpb39hp731pbpFAsV02yUqMZYlMr0HQGuU+H+k+OND8QavJq2nWT2WqXbXM0qXPMTnOdoxyDkDt0616cqgilAwDzSsuwa9zi/GvgSHxZrvh/UHaNRptxunRh/rYsg7fzUfma6PxBJq8elSf2HbQz3rqUTzpTGqEjhuAc49Kv8ABNPJ4pvXcLHznoPwu8caRr9lqEFlaGSxnWXMtwArEHJGQM89M4r13xXF4m1rwbLp9hplpHfX8TRziS74hHQgEL82Rx2xmupOQacoyKTt2Ek7bnhHgbwB408L+JoNcXTbSXyFaF4HughdWBBIIB9jzXp/i6LxLqXhafTtI022+0X9u0U7y3O0Qhhg44+bgn0rpwQpPFSZDLQ7dgSdtzwLwV4D8f8AhDXpNS0/TrF5RA0Dx3M+FcEg8Ee6g12Orz/F68tXtrPT9Hsi+R50ExZ1+m/gfXH0r0tB3p5INDSe6GrpWucR8J/DV/4U8GNZ6pCIr6W6kmlG8NnooJIJ7KK67Ubm7tbGSWxsWvbgcLCJFTd/wJuBVgGhjgUAj5tf4W+O5fEh1dtItxM979sKi6j25379uc8flX0Lpt1e3VuXv9NawmBwIjMsuRjrle3UevFWxyKcKbafQSTXUivJpra2kmt7R7qZfuwoyqX+hYgD8TXzdrHwu8fa5r2oajLo8ccl3cvPj7VEQm4kgZDds4r6WyaToeaE7dLjabMS31TW30R7mfw3MuoxqFFmLqLEh7kPuwB9cH2NeCx/DPx+2stqkmhIbj7Z9sZTdRDL7t+Ad3rxX0pnJpwwKE0t0Ducf4k1PxVJ4RlOh+Gpl1ScmAxzXMP7hcf6wEMQ3t09T7w/DG11jR/Cdvour6FJpz2obExnjkWbczN/CxIPPf8AOu24zQBS0HqcP8UtJ1XxF4Rl0jS9GN9NK6SLKZYlEW1sn77A5xkceprz74ceFvHXgvxI16/hyaSwuYvJuIluoQeoIYZfsf0Jr3roaU88mndWs0Lrc8t+L2k+JfFGm22kaN4enmtoLkXD3LTwqHIUgBQX3fxHOQOn41n/AAl0PxR4Qur+HU/DdyIL148TpcQkRbSQSV35x83bJ4r2E8ilC8UXVg1ueRfFn4b3/iHUrXWfD9lHPdFTFeQh1jLgfdf5iASOQec42+lWvhdZ+M/C9lc6PrOgzGwUPPbSrcxMyNjPlgb+56cgAnmvUiD2pwFJtNaoEmjyvwSfFdn448Qalqnhi8it9Xlj5WaIiAJlVz8+W+UjJHp3rW+KHgV/GtnpP2WJGnt7xBMxYKwt24kwT1I+U49j3rvCxB609eaFpsFm9yhezyaTpmbDTZrxokCRW0DKCcDgZYgAfj+FfOVt4B8dW+uW2qy+HJTMl8LxlWeIBmD7yBhuATxX07imHOetCt1E0+hw/jnVfEcvhBrXRdAvWvr+J43PmIDbDAz0bliCQMdxmrfw6lvovB9lpl/ot3pk1jBHExmKFZTjllwSfc5A611vIp3UUrIep5f8YtK1PxDo9npul6Dc3tzFcLOLhTGEVcMpGS2c5K8YxgZzxXM/DKw8WeDdcuBe6Bfvpt6oWSOIKfKkBADnkAjG7OCe3pXu4yB1prMRxmnpbUXvX0OV8b+CrDxvpH2ac+Rew5a1uguTGfQ+qnjI+ncV5v4Ubxz8MDNp174euNU0h5N+bI+aUPdkxk4PowHI7d/cQMjNISR0Jp6NWYWadzzuXxn4q19VtfC/hS+s2kID3urR+SkIPcKc7vwz9K6LQtNl8IeGTHdT3eqXYd7i4lRC7yyMcnao7dAB7V0IJ6EnFBHpU8qWxV2z5a8QeFfGev8AiHUdUTwvew/ablpUCxBdoJyM+p9TXr//AAn/AIlTS0z4C1Vr9EAKsDsLdzkKeK9HXcO5xTic9zQ1FkrmR4/8OYfFOs/EvU/EPijTri1ZLE28IeAxogLqQq564wx79TzXXfEbwc3jPwq9jAYk1CBxNavJ03DquewIJH5HtXX7iD1pcgimrLYdm1qeDeAtZ1z4dNd6LrHhvV5LWeTzVeGPcIn6HByFIIUfxdu+a6+abVPiVe2dl/ZN3pPhy3kjuriW+i2S3RU5WNV7Lnqcnp24z6VgNycH60gz0zxSsr3BXtYVjnpXG/EW9uV8Hajp1lpl7fXd9C0CLb27SBQ3yliQMDAJI75rsqaeuATT0e4anzp8P9L1Pwh4ptNWudA1xYUjaK4CWUj/ACMOCAF5wQCfpX0XFKs0aSqG2uoYBlIIz6g8inDP940pzSdugK6Wp4Z8ZRqHiTWdLtNM0TVZo9PEu+ZbCXDliowp28gbRz0+YYrd+Dc97pGhPoOqaPqtpM108sUstnIIipUH72MKcg9fWvVSzDuaaDk8k07K1g1ueffE74cf8JhapqGmLFFrMA2kucLcR/3GPqOoP1HfjnPBfjHVvBWnQ6F4q0jU1touIbn7PxCv9zg/MB2K5PPSvaAOOKOvXB+oo0asxWa2POrr4h6lrT/2f4O0C9uLmQFftt7CYreE46kn7x6cfzratGvPBXggPqL32tahHukl+zxNI8kjsWwqjouTjsAPTpXVl6Ue1TypFXZ5d8KNWnd9Xh1Sz1GLVL++kunklsZEjwQPl3EYGDuGDiuq8epb3PgnU7S6tLq7WeIrHDbW7yszj5l4UHHzAcnAFdQcL0FR7+eDimtBa21PmPwUviDwv4usdUj0HWltS5iuUSxlO6I8Hjbzjr/wGvX/AIm6wJ/h/d2Nnp2oXdzqMKrHDFZyEoCQSW+X5cDsec44rvcnPWndqdo3Frax80eAZNR8D+LF1O80DWZLR7U28pgtHbBYqw7YPKgYz3r0rU/izJDYudJ8IeIZ7kjC+fZNGin3IyfwAr0dg3IHQ+1MhjEMflgDb6YodmNNo8Y8Kabq9x8IvG17qVndC/1OS4mEUkLKz5jBDKCMkEk4+lT+FfGfiHwJpFrpHjPQdQFpEii3vI1D+WnZXIOOOnXPQYr2YMfwpSzAcGiye4anj/jDxQ3xH05PDPhLTrm9E0sUk97LEUhgUNu5J78D8M4ya9M8N6LH4c8O2WkQsHW2TDOBjcxJLHHuSTV5BtLBQF3HJwOpqVSBRolZBq3qYfjbRm8QeB9X01IxJNJAzQr6yL8yf+PAV53+z5qSz+HdX0xnxNBcibyz12soGfzU17GCBzXmOqeHNW8H+Mk8T+G7F9Q02fcL+whP71Q3JKA/eGQGA6g8Dg8KzsF7bmn8VNUW38B6lp0dvc3F5exeVFFBA79TySQMAAZP5V5H8Lbmfw540jvdSsNRt7JrV7d5fscjANlSM4XP8NfROnaha6vYRX1qJPKkBwJYijKQcEFWAIIIq2qgk5A/KmrW1FrfRjIZI5oVnV/3LpvDEY4I9+leCfBK0bW/iFrfiLaVii3vgjOHmckc+yhvzr0Tx5qOs6ok3hLw1YXD3lwoW5vnBjhtozyfn7sR2XoD68V0Hg3wtZ+D/DsOl2uGcfPPNjmWQ9WP8h7AUknuwvrZG7yK88+L2pW48E3mjCC4ubu7MW2GGJ2IHmA7iQCP4T174r0UCjoe1Mbv0Pmv4Y6tN4N8ST32paXqSafc2xhMwtHwr7lI5IHoR+Ir0TWfjBa2sTxaPomp3d0VO0y25jjU+5OSfoB+Nen7RknAyfalOc//AFqGovuK8kea/BO1uV8GXmo3wcXeo38tw7SDBbhQTz6kE/jXm/xZuT4i8bvd6faXUlta2UdsZhCwDtuZjgEcgbsfhX0nilGBxgflQrA07HBfCvVYJfBVhpUjGO+sg8MkTKQQFY4IPQjaV5rstQvrbTrOS5u5PLhUcttLfoOTVulxmkNHyM8OpP4im1iDSNQKDU2vUX7M4JHmbwOR1r2LxD8SbnVNKl0zwxoOtTahcxGMySWbxiAEYJz6+nbI616nJGGUggcjHTtTkXCj2GBTaTEro8k+GPwvu9Cu4dc1oot0keLe1GGMWRjczf3sZGB69fT13FLRQ3caViOSGOVdsiK6+jDNRraWyy+atvGsn94KM1YFGKLsLLcTGK5H4ka1Z6P4H1ZbokvdWssEMSg5dmUqBx0HPJ9K6/FJjikM4b4W69Y6n4J0uyhkIvLO0jinhZSCpUbc89QcZyPWt3xR4asPFmjS6ZqCHYTvikX70TgHDD35P1BIrdAx2o6UXs9BWutTyD4H2N7o8nijStQjMd1bXcYkTHcqcEexABHtXKfFrwze6D4wfxFYQTCyudlw1xGpIguFPOT2zhWBPcmvonA5OBk0YBGO3vTur7Cs7HjOh/FLXfFmkrpej6QJNdYCOS63gQQg5HmkYzx1x0z0z0r1q70+C+0qfTroGWCeFoZQerKwwensanhtobcMIYkjDHJ2KBk1Lg0kkth6vc+ffgz4Zni+IGsS3IIGibrYBx8xdmKg47fKrf8AfVRfEzwe1z8YdNtYo9ttrrRmRvdTtk/JQG/GvoJIY4nd1jRWkILlVwWPTn1oeCJ5ElaNWkTOxiOVz1we1O6uKzCGCO3gjhiRUjjUKqKOFA6AVJjilFB6UikeP/HfWtNXwxa6X9rie9F8jmBZAWQBG5ZeoHzD8xXJfB/xvoPhiXWodYvo7aK68uSJyrNkruyPlB/vD9a+iDFGzMxjUswwSR1pPKiZShiQqe20U9LC1vsfO/jXWdW+LOvWen+GNLupdJtM7J2QqjO3V2PRQAMDv19cV694b8DWmi+AW8MSsHNzA63cyDG93GGI+g4HsBXWqoVQqgADgADpRj3o0tYVm3dnyjoGq6r8K/G0qXdq5MJaGeFgV8+LPDofwBB6V7h4f8ZXHjrU7STQba6tdItn33t1cxACY7TiJOTk5IJPYD357K+0vT9UjVL+xtbxV6LcQrIB9Mip7e3htYFht4Y4YUGFjjUKqj2ApNK9xq58vfGHUrO6+J1/JbzJIII4onIORvUcj8M4+oNekfGPXtMvfhfavBfwy/briJ4BE4IcLkt07Dv6HAr1Z7O1lbdLbxOc5yyg8+tDWVq6opt4iqfdG0fL9Kdl3Fr2PHPghr+n2fhTXY57m3ja1uGunVmCsY9ijdz1GVI//XXB/CbVbCx+JVhcXFzHCk5ljzK2ACynGSehJwPxr6fWytlVgtvGA4w2FHIpq6ZZLIJBaQBx/FsGaVkF5djxX9oS/s2vdCshMDcwpPI65+6rbAM/XafyruvhBqNre/DTTEt5o3kt/MjlRTyjb2OCO3BB/Gu0ms7a4bdNbxyHGMsoPFFtaW9ojJbQRwqTkrGoUH8qelhq99iwORQOtGcUDBpDFpaQUcUALRRS0AIKWkooAKOlLSUALSUtHSgAopM0ZoAWikooAQjNNxinHpTAPWgBvVqceBRgA0YzTAjPIzSoQRTtnFIExQAtNNOPSm44oAQk4pV6UnUUqjigBB96lOTTttIBzQBIvSlPTiheKUUgGDrT6MUh6UALxRSLxS4oAQdaDRnnFLQADgUYzRiloAQDFFHeloATNFFLQAlFHWigA60lLRmgBKKQmlBoAMUUUUAFGKKAaAA8CgUtJmgA6UdqSl7UAIKKMYpQKAACl7UdKSgAFFFGKAFpMUCloASjNLSUAHNFAozQACil7U3mgB1FIKUmgAxxRQDSZoAO9FFFABR2oooAQD3p1IaQtQA6koB4ooAM0tJgUoNAB2opOaUUAFAFGaAaACkJ4pT0pKAAHNLSDiigBc03nNLRmgApMc0tIaAFoxTeaUGgBR1paBikoAOlLRRQAlL2pO9LQAtFJ1paACkFBFAoADRRRQAUmOaWigAoFFFABRRQaACkNLSUAAoNFFACClo7UgzQAtJg5paWgBKKKTJzigBaKBR0oAMUnNOxRQA0mkzTqMUANB5oNKBQeKAEBGKaTShRSgAUwEXpSk0uKMUgIxkmlOfSnhaMHNMBhGRQo4p+KTAFADepwaB8p9qcBRigQnB5pc4FAWlwKQxgz1pD1qTijFAEJJzTwc07FLtpgNOcUq9KWlpANxzSnpRRQAgGKGXIp3akwT9KAGoaeKaFxS0AOpD0paQ0ANWn00DmloAWiiigD5P1nH/CUa2Ac/8AEwn5/wC2jV6Z8CWXzPEK4+bdAc47fPXmesN5nibWpBj5tQnPA/6aNXp3wKXnxAx/vQj/ANDoA9kooooAKKKKACiiigAooooAKKKSgBaaelOpKAGYoxxSmkoABS0DpRQAUlLmkoASmmnikxzQAgpCMU7GKOopgNB4pw6UzpTgeKQCgUtIDxS5oASlHFHWk+tADHpU5FI2DTgMCmAtNJyKXrR0oAaT8tRhsmpSARXm3xA+Jo8M3n9i6FZ/2nrZAZ49jMkK4zyF5JxzgdByfdN9kB6Lu5zQXz0r5/0T47avBqEcev2NlLZs4WSS3V1eIZ5OCxBx6cfWvdri+tLLTZtSnnVLKKEztL22AZz+VJPuh2Jd3zc0M3pXlmlePfFnjm51O48IWGmwadYqADqIcyTMc4A2HAJx07cc81p/Dn4mQ+NTJp99bx2eqRJvCITtlUdSAeQR3HPXrRzd0FuzO/DHFOByOtcP4++Ilp4KSOxhtje6zdJugt+iqCcBnPpkHAHXHbrXPax4+8YeBdRsD4r03TrmxvU3Z08uGiIxuXLEgkZHsc9aLvVpBZdz1gnimqSaitLu21LT7a/spRLa3MYkjcdwRkU6e5t7Kznu7qVYreCNpJHY4CqBkn8hTurXEPbGKQE4zXnfgL4h3njbxbrVqLaGPSraLzLZgCJCN2AWyccjJ6DFejRqCMtgAcnNCdwtYbuBpydDXF/D/wAS6j4tl16/njgGkw3fk6c8akM6jJJOTzwUP4n0rqNV1Wx0HSLjVNSmEVrAuWY9z2AHck8Ae9F9LsC8pxmjJrhPhb43v/HNnq9zfW0ECW1wEhEQP3SCcNknJHHPFd4ORQtQFDUGmY5p5IUUAAOBSFqQNSqu44pgAf1o5J5rM0rWrLWpNQWxl80WFwbaZh08wAEgHvjIrTB4pJpq6ARjikDZpT1oI9BTAF4anZINMyR1pc570AP3bqTcaYMZ4NOGc0ALuNPUnFZ6arZPrkmjrOpvo4PtDRAHKpnAJ7davK2aV7gLuJNLk5xTelAPNMBxAzRu7Uh60mOaAHq3rTsZPFMGMU5WoAG4pV5HFI3IoXpQAo470xiDVTUtSstItGu9RvILS3XrJM4Ufme/tXAP8Y9IvfE+m6No1ncXq3VysD3J/dooJxlQeT17gVDavYLaXPSh7U44oKDfgelePXHx3s4NTu7UaFNLFBM8SzLcjEgU43Y28ZxnqabdhpXPXiBSV5APjvbyPHHF4au3mkdUVFuFOWJxj7vXNevAMANw2sRkjOcUJ3Bqwu4mlB9aaMhqZdPMlu7W8ImlA+WMtt3H0z2qhEmRnFLwBxXlOsfGm30DWrrStU8OXcV1bECRUnjcDIDA56cgite9+JF7pukxare+C9Yj0+RBJ50bxybEIyGYA5Xr3xU83YbVtzvSWHSjcTXKeEviH4f8ZvJDpk8iXca7jb3ChHK+oGSCOecHiurHWhNPYGrADk04cVH/AB1IM1Qh2OM0AZpc4FC0ANIphGDUrdcDvXnup/FbSdK8fp4UuLO6aVpI4muFA2q7gbRjqR8w59+lJuwJHoKGlIo4HSkY0AMK85JqQHjioiaeoOKYDj0phAzS9utQT3ENpC09zNHDEpALyMFAycDk+5ApbasCfbSHdSnpUMrvHBLJHE8zqpKxoQC59BkgZ+pFMCQGl4PWvOr/AOLumaTqEthqOh6zbXUXDo0cRwSMjBEnIIOciuw0LX9O8TaUuo6XP5sJYowIwyMOqsOx6fnU8yvYdtLmuo4pCcCuR8WePIPBcYuNR0bU5LIsEF1brGyFiCcYLgjoeoHStzRdTk1nSYr59Pu7DzOVhu1VXx2OATjPvz7VQtDRH0pMU7jbSDvSARevtTxSAUpHFMBNmaUKOhpFzSnNAA2QeKcvSkHPJp60gE70oFNJwacDQAuKWk5paAAYoxS0UAJijFLijFABjNAFFLQAlLSUooAMUlLRQAUlLRmgBKKWkoAMUAUtJQAdqBRRQAUlLRQAUUUlABTcc06igBMUmKdimke9ABRigDFLmgBoHrQRjpT+9NamA1TzTqYOtO5xSAXOKQNTTnOKUCgBeM04cU3FKBQAZ5p1J3ozk0AOzmjNNPFFAD6Timk8UgoAfmlpmaQkgUASdqSkU5FFAC0lBooABS0mKKAEPNM5FOI5pD0oAAue9O6VGDzTwDQAueKbnPekJNNPFMBwFAGTSK1OAoENC0Y5p5WkAxSGAzQetOFIRmgBR0pQaQdKO9ADqWkHSjNABS0lLQAmKTvTqSgBaKQUtAAKSiloAKQ0AYooAB0ooooAMUhGKWgmgBpoFFKKACmnNPppFACClzTQOaUcUAKTxSA5oJpBQAppR0pueaUGmAvalpMikzSAUmlHSmk0oPFAC0UA0maAHUU0GigBaWmEmlU5oAdRRRQAneg0hOKA2aAFo6CkzkUZoABk0uKM0m6gB1FN3UZoAWk60mTmlzQAuKMUhNJuNADscUCkzQDQAtKKbzmlFAC0UCkNAC8UmRTScCgdKAH9RSDikU0Mcc0ALQKaDkZFANAClgKM0YBpaAEFFIBg07IoATFLjig9KTtQAUtA6UtACdqWiigAopM84pcUAITSjpTetOHFABSClpoFADqTmlozQAUtJRmgAxRijNGaACkozQDkUALQTSGjNAAOaDS00nNABupaZt5604cigBaTIoPApAM0AOzxSbqQ0g60AOpc0CgigBaSmjNLmgB1AFIDS5zQAYpMUZozmgAxSHilzSUAA5paaOKdQAuaKaaM+tADqaelLketN+tACjpR0oHSkPFACgUd6FORTqAE4pKWigA4oFFAoAMUUUCgBKQU6jFACUopDSjkUALSUUooAM02nUhoAQU4CmrT6ACiiigD5Q1n5PFOuKeSNRuM/wDfxq9P+BZBTX/9+H/2evLtYGPE2sgHP+nz85zn5zXqPwKP7vXxk5EkPHb+OgD2GiiigAoopKAFopKWgAooooAKKKKACkpaTFADe9ITS0YoAB0ppODTgKQjNABR2pO1KKYBSUuOaQ0ABzRnFL2pM0gExSDNBpR0oAUcUdqM8UA8UwFXpSEZpaMUgImGKkU/LTJBxxSoCBzTAUnmkNBANLjjigBAcc1kaZ4f0/SL7U722R2utRmM08sh3MT0Cg9lHYVr44qjqWqWmi6bPqN/OkFtChZ3b+Q9T6DvReyFa589fHLTba28c2iadGjXV3bJ5kMY+Zn3sASB1JwB+Ar1L4g2txpnwTu7O3YrJbWcED5PJQMit/47mue8FeHb3xl40m+IOvQeVAsmNNtpF5KjhX+gHT1bJ9K9RMmna7YXVuTFd2khktp1UhlJGVZT+oovfR7iXkeU/s9Miadr0HAkM0T4zztKkDj8DXn2nTHR/j4ix4kC63JFiMY4eRkI/ANXoGhfDXX/AAX4mutT0XxDaxaeI3Ehu4S58ocjcAQCR6gjofXFcT8O7C78X/FuPV5Ss8cE73t1PGmxd3JXjtl8cegNFnewJod8Xp3X4weZdtmG3W22r/0zwGYfmX/OvQvj/Akvg/TLwOn7q+VVB/iDI+cfkK0/iX8NofHH2a5tp47PUYRs81o9wkTk7W57E5B56mvOvigPEWheFdH0HX9ZsdQw5kjEULCXCAqGZieeGI6A/XFDVtgT6M7n4GXj3fw8lt2Vv9FvZI1ZuhBCtx+LGnfEC4m8U2+q+H9OuTDp2m2Ut1qd0F+UyKpKQ5+oy2OwxVLw99v8AfAO51PyvJ1J1NyEmH3GkcIhI/3dpx69a5ay+KOhaf4F1DQLLQ7/AM+9t5hNcSlSJJpVIZ25zjJ/ICp2ZW6JPgAEPivVCBn/AEDgjoPnX/635V6x491j+wPAGsXySrHMYTFCT3dvlGPfnP4V4R8JvFFv4S8Vsk9tNO2qCOzjERHyszjBOT05r0z4nBPEXirwv4MjO6Oe4+2XiKSSI14wcdMr5n5Cne+gW0On+G2i/wBi/DrSLRomjmki+0SqeoZzu/TIH4VwvxPurjxPpOpSW05TQdGSNg4+7dXLOFK59EU+nU12HxT8S3Phfwgk9oVRrm4S0Ld1VgxYr74U4+ue1eX638SdCu/h6/hLSNEvbeLyo442nKYXawYkkEkk4PPqaT31BJ20Oh/Z7I/srxDgHmeI+33W/X/61ew8V4T8CPEENnrF94fa3laa/wD3yyLjYgRTkH8692x8xHpTuAdTWT4l8Rad4T0KXVdTkIiUhUReWkc9FUepwfyJrZwMV5/8XvCF/wCLvCUMembXurObzxCTgyjawKr788fSjV6Be25Qu/ind6Lp0eo634P1OxtrgbreUOjqwPKhuhRj6EZq58UPHV74X8NxDTLS4FzegKLswsYoAQf4um/jgZ968q8PfEhZNJfwn45ge70lx5BnIJntsHjOeTtP4jA69K9L+NBib4TK0EiSQtcQGNyc7lzwR68fpUpLZhd7nL/B3xUdH0Q6R/YesXv2vUcveW1qZIkLBFyzZ7Yyfau58YfEi18E6vHaalpl80M6boJ4QjK+MbhywIIyM8d6yvgLu/4QC9BLYGoPjPT7idK579olQZ/DRBXcFuc8/N/yz/SqtpowudRrXxl8PaVo1heJHPcXF6glFquA8SZxl+SB04Heugu/Heiad4OtfEl7cGG3uolkgiYfvJCRkKq55PP0Hc1zHgPwJ4d1b4UaVDqWmxXP2vNy7N8j7yxx8y4bAGB16V5v8aZktvGlno8ESrp+lWMUcNuCQFB5PX2CjPsKTi7aMFLuj0+H4tWUOqWlrr2jaho0N8oe1uLlRtZT0Lf3e3rjPNd5qF9ZaTpsuoX11Fb2ka7mldsKB/X6DrXknxC8P+MvH9tpwHhGC1FqH2SDU4pc79v+7/drB+LMmsab8P8AwdoGq4W7CSNcr5m7JiAVOQcH5WNNxaW4lJbWO3f4w6Vbi3vbjSNUTRriQxR6isYMbMM5GM54weOvB4rq9f8AFdpofhB/ENoj6hE8e63MCsytkEgswB2rxyT0+teXnTvFXiv4QaVoWneFYTaeXG8V2b9MnafvBDjG7nvxk10nhPQdf8O/B7xFpGuwJHJHBdG2V5VdfLaLPO0nA3bvzo5WluPm6WOE+H3jSaz8aaxrurW95qV1fQEkWUQkKcr0XPCgAAfgK+hbGdbywt7tYpYhPGsgjmXa65GcMOx9q8F/Z8/5GvVUbJzY56cffXr/AE/GvoXORxQlYLswvEviCHwxocurXVtc3FvCwEv2dQSin+IgkcZx+fpzXL6d8YfC2o2t7NG15G9sgZYZIh5k5OcCNQxLHj8Oprd+IIJ+HfiEAIf9CkOH6fdNeU/s/RQza9rFy8KmaK3iRH2/dDFs/T7opNeYX02O98IfFfQ/F2pjS44rmyvnz5Uc6jEmBk4IJwcAnB9O9dhq+q2GhabNqOp3UdtaRDJkc/oPUnsBya+crYiH9oLg+WV1x8eWeOZSCPxB5rpf2g7y4l1bSNM4NssLT7QeS7Hbkj2C8fU0rO2jHdHWp8YtOWBNQm0HWYtFkk2R6k1uPLPOM9eB/h0r0GxvLXVLCG+sZ0ntplDxyIchhXCa5awJ+z+bcRfuo9GhZVlG3lUVgT75AP1rnf2ftVmksNZ0eR3eK3aOaIEcJv3bh/46Dj607W2Yr33R7MCaeOBQCMdKXjFUBRvdL0/VPLGoWVvdrGSUE8SuFJGCRkccV81aTaxaf8bY7KFfKt4NcZIkToqiXCr9MYFfUSkbxXy/Zgp8enA/6GBzlTn/AJbGgVle59KaoLttMvhYhPtpgcW/mHC+Zg7cn0zivOvDXwW8O6XpiRavE+pXjqPMcyuiq3cKFI4+vNeotgsablYwzswVVBJJOABQnbYTVzxCPwnozfHax0rRLIW1ppUAvLorK8gZxyo+YnHLR/rXtrDLGvMvg1byaha694wuYgk2t3ztGOu2NWPAPpuZh/wEV6ZjoDxR6jSsJjmlA+YZ9aw7K91j/hJbm0vbAiyYbredOVAHGGOep64/n1rfxkj61MZcy2KasfKnxjRv+Fo698oHywng9R5SV9M6QkU3hnT0lw9u9lGG3jhgUHXPtXzP8Yxj4qa8SMZWDv1/cp+VdD8Q77x1pHhnSUm1oz6Hf2sYE1tbiAhimfLcgk4289cHnjim720J06nIfDgyp8S9CFg7hjdYbbzmL+LOO23NfWF7dW1jbzXd3cRW1tGMvLK4VVHqSeleQ/AY+G3sLr7NblPEUSkXDytkmItxs7BegI65Azniut+KXhK/8Y+D0stNnjjuIbhZykrlUkADAgn8c8+naj0Bable++K3hyxWK4ZNUexlcot8li/k5HXDNjPQ9M9DXY6TqtlrenQ3+mXUdzbSjKyIf0PofY8ivC9b1aCw+CzeFJLkarqlns86WyVpILMedlVaUDbnHy49eO1dF+zzNJJ4a1eEuSkd6pVewygz/IVKT3uV8jqpvip4St9Sm0661GW3u4pfKaGS1lVt2cf3ePxo1X4r+D9F1Z9NutUZp422yGKJnVD6EgdfpmvEvilAknxj1OBhsSaa2Rsc8NHGCf1rufjzo9hp/hnRDZ2cNuIrnyV8pAoCFGJGB/uj9fWny+Yr+R7Fa3cF/aQ3tlMk9vMgkikQ5DqehFeX3mu/DC58dw6zdyyJ4ghlSIxyW86HzB8qllK43Dgc9MD0FbvwauJJ/hfpW9yxjeWMcYwBI2B+VeMeMSIfjvMVUAf2paNjrk4jJpq6W4aPc+opCFVndgqgZJY4AriLj4seDra6eJtSZ40k8p7mOCR4Vb03gY/LNYfx31Wax8FWmnwsV/tC4CSsrY+RVJI9wTt/KuP0WZ774JSeHLTwtq93Lcs7LcwW6mJpBLkMW3ZOMAdO2KWr0C6SPfba4t760iurWZJreVQ8csbZVlPcGua1r4jeGPD109neaj5l1Gu6SK3iaUxj1baCF6jqa878E3PiTwf8LvFKanZXVmLWLfp5nQphpAVOM+jbT+PvWL8IdXh0u11/zdD1XVZLpYlkaxtxMVU78hiWB5z+OKLS2YXW57voviDSfEOmDUdMvY57UZDODjYR1DA8g/WvD/iT8RLfxLq9jp2mS/8AElsb2OSe552zMrckDuo5+vX0qz8H9J8T6B4zkhuNI1G10i8iZZftEDKqsAWQkkYz1H/Aq5jx4ot/jLex7FWMX9oSuAVxsj6ijla0kF09j6I0DxZofixLmXRL5bpLZgkuEZcE9PvAe/5VtDimRwQWwKQQpGp5IRQKcwNVawHiXxP8O3PiD4lyQaYga+h0Nbvys8z7ZWXaPfnj6Vxfw78aS+DfEpjuWaLTLmUR30Tg/umHG7HYg9fbPpXsjfJ8fzgAbvDWSTzn/SO3pXIfFv4cGYz+KdEgd5G+a/tUXqMf6xQO/HzevX1yrXVupN7PyOr+K629/wDDsSIyTW7XdvIkisGXaXA3ZHUYP616EyjYMYVVX6Yr5a0jxpdDwnF4UnBmge8g+xykjEI80FlI7r1x6H9Pf/iHo+p6/wCCtR03R5Ql5Kq7V37RIoYFlz2yMilr8ytChe/FPwZp1wYJdajd1O1zDFJIqH0LKpH610ul6vp+t2KXul3kN3bv0eJs/gfQ+x5rxO0lXwh8ItY8K+IZrZdWmWZoNPgxNJGCoIaQpkLhstkngAfQXf2d3YnxNGCdi/ZWC9gT5uT+g/KhX7jbXY9V13xVonheJH1nUYrTzM+WrZLNjrhRkn8qyIPij4MnXf8A29BH7To8ZP03KM14wwmu/wBoZY9bDErq7BFn5AjBJhAz/CRsx9a0v2gI7eHxbpk8ajz5LEiQjHIDnacf99fkPSiz6vUE12PcNI8Q6Rr9vLcaTqMN3DCdsjoeFOM859qw7/4p+DdMn8ifXIXcNsbyUeUKfcqpH61R1bw9qmq/B1rDTLS3s9Xu7OF5ooFWAO/ymRT0AJAI5+h4rh7Vv+ES+D2q+F/EbRJq0vnPa2EBWaZRgMGfYSFAbLZJHA/Ci1t2Caa2PadK1fTtbsVvNLvYbu3bpJE2R9D6H2NUdT8Z+HdEvWstT1e3tLlV3+XKSuV9Rxz0PSvKPgDdznU/EFoSBC0UMuwDo3zDP5f0p37QkYF14Zl2E/Jcgn/v3xRrbzC6uepX/jXw5pulW2p3erW6WV0MwSBi3mD1AGSR68cd62NPv7TU7CG+sZ0uLWdd0cqHhhXjnhf4Xad4w+HOn3Wp3Vwt/KD5FxG2RBEGIEYQ/Lg4JPfJzmvXPD+jQeHfD9lpFu7SRWkQjV3Ay2O5xRZrVsV09kag6UUCimAuaKKUUAJmgc0tJQAUtJiloASgUtFABRRSUAFFLRQAlGKWigApKWkoAKUUlHagBaSgUUAFJS0UANJxQCaUim4oAcKSgGj3oATFHSlJpKADqKOvFLS0AMC4NOxRS9qAG49qMU6loAYc4oFOxSgCgBOtJjFOooATrSHinUAUAJjNNIxT8UhFACDpR0p2OKKAEFBpcUYoASg06igBueKSnYoxQA3PrSdacRTcgUANxzTs4FNByeKcOBzQBGSaUHdQzDFIvNAAQBSg0HFIvOaYD8nFAPFJu4oUk9aQDu1N3YOKcCKbt5zTAeDSEc0tHXrSAAaXINJijFACg0tIBRigBc0ZpAOaUigAFLTaM0AOopuaXtQAc0UCigApKOlGaAFopBRigAIoAopOlAC0hNL2pNtADec0YINKFxThQAnUU0cGnHFAxQAhxQR6UuKUUAM70EU7HNBoATtQOlLigigAA4pKXtSBeaAEU80tLtpccUAIKaBg0/GKaTQAvagUvUUmMUAI2MUg6Upo20AA6Up6UiinUANBoIo2804DigBg4FKKXFJigAox3pQOKCDQA0mgZJpACDTj1oACKTOKcelJtoAN2ad2pAuBQKAFHApCaWgigBMZFIBTh0oxQAiihhkUtFACDGKRe9LilxxTAaacKaaUcUgGn71OxSd6dQA0k5xTqKQ0wHdKKQZxSCkA6ijtQOlAAKQmloxQA3NKOlBFKBQAA8UnelxRigBMUYopaACk60tJQAgpaTBpQDQA3NANLik24oAOpozg0uKQDmmA7NNJpcUhFIAByaXNRjOafjimICeKVTRjik5FIY7imkYNG7NJyKYCg07rSdRQKQBik5FOxR1oAQHIo6UYpDQAdaTBApw6U3JzQITkUuaU03FMY4dKTJpR0pKQCZNL1FN70uaYCcg04GlxxTaAHDpSEZzSbiKQNSAeowKfmow2OKA2TQA/NFJnimZOaAJKQnApN1Ix3DFAC54o5pi52kU9eBTAFJzzT6jJp46UgEbpTUNK3IxTAMGgCXFKBSDpS0AFIelLTTyKAEXrUlRqOafQAtFJmigD5P1Yk+I9XJ6/bpv/AEM16j8CwQuvnggvD9f468v1g/8AFS6z/wBhCf8A9GNXqPwLI8rXv+ukP/s9AHsAooooAKKKKACkpaKACiiigAooooAKSlpKAG0ZpcUEUAJmgUYo6UABHNJilooASikzg0ooAXtSUvUU0igApu6l5pBzTAXGRSjpQBijvSAUUUDmkINAEbnmnKeKY4OakUfLQAYppOKXBz1pCuaYCF68Q+K2kfEDxTqb29vo8v8AYNs2YESaLMzD+Nhuz3OAeg9zXtzJxTMfKRmhW6oWvQ+aP7A+K4s1gjk1wQsPlX+0gFA9Pv17d4Xs38G/DqwtrmxuZbi3hDzwWqebI8jHLYA6ncTXSmPC47U5chcUPl6KwXl1PK/EbeO/Hcb6Tp2lNoOjSgJcS3rqJ5VJwRtBOB7dT612ng3wlYeDdBWws0BlY7p5z96ZvU/4dK3mUkdaFORihWSsg1erOa8T+KNR0ZWttH8OX+qXxHyvt8u3X6yHr9B+YrjdD+HWr6/4oXxP49mjmlGGisE5Rccqp7YHoM5PUnmvXNuVxk1GV5oVlr1B3eg25SK6t5IJ4o5YXG1o5FDKR7g9a5nWfCOlT+FtUtLHRdPW7e0lFuywIreYVO3njHOO9dOwxTR3ovbS4mr7o8W+C/hTVtM8S3t7rWivBGltsilnVch9ynCjr0B5/wAa6fwbpl/qfxP8T+KNYsLi3ELfYrDz4ymYwSCRnrwqnI4+c16CvBNPAznnim2gSI7yytNStmt722huYGOTHMgYZ9cGuM8f+D7S68C6mmi6JZjUQqNF5FuiuQHBIBGO27iu6VcU4jihOwNJ621PKPgl4f1TRLPVZ9Y0s2ksrRiB5Nu8j5tw9QOn+RXnfiaw8beGfiBNrcxufPm1ELbTrLlZwzEpGBnO3HG3HHSvpZVCnrxmuSuvDOp6/wCL4NS1u6tf7L02487TrOBSWLAcPISOuecDpgc+qdn0BXXU7JmGRxgkcj0rg/iTc+JdPGg6j4bt7i7a3umNzbxKzCRSvAYDt1A9yK7rZuJJpvzDgEilbp0HqeD+OIH+IjacmneCtYsNdLj7TcXFp5Uew8fM/G7BwQSBwD9K9B8eeEbrU/hcnh/Sj589gkPlrIfmlEYAxk/xEfrxXcBmHUmk2k+1VdCt8jw/4U3ni2wsZNBs/DtzbpPfCea/vY2SKGLChwFONzYXgA96n+N+ma14g1nS7fTNEv7qGyiffPFbsysz44BA5xt/WvakUqCAeOtBZgMZOKWlx62OU+GRuk8BadY3un3tlc2SeS6XcRQtg8Fc9Rg/07Vxvxn+Hl/r00PiHRrf7RcRQeVdW6ffdQcqyjuRkgjrjGM4r18O2Ouaa4YnIOKFZPyE1dHiXgnxv8QZtLh0KDw091cxgRR6heB444V6DzMj5sexB9ia6Tx/8PL7xL4K0+BL032uaaTJ50uFNxuH7xR2XJA29htA969GVGHGcClAx060JJbIerW54B4H8X+OvC0Z8PJ4YvtSjVsW8U0bxtCSem7BG3vzwPWvXrPRdaufCOq2Wt38c+p6nDKrCMfubfem0InfaOuT1JNdEDznv61KhotHdBr1Z8z+AJfEvgbxfeWqeGr66vri2e3SAAqm/euHLYwUGOTnHPWvpKwF2mmWy37RNeiJfPMQwhfHzbc9s5xU3QkjjPU0maHboCv1OX+Izzt4C1W2tbG6vbi7iMEcNtC0jEtxkhQcADJz9K80+CVrqug61qMeoaJqtvBdwIUlks5FQNHu4JK9Tu4+mK9xBYHgkU4lgPvGlpbUNT5lisdei+Jz+Ix4X1trMasbvAsJdxjMu7PK9cHOK9S+LXgi58Z6FaalpMO/VLQbkjYbHliYZK89CDggH3HU16Uhb+8adnAzmnddBWdjw++8a3WofC+PwvBomrPr/wBmitJYXsnxtXALk46ED8Ca6z4feDtS8E+C7+Qxwya/eRtN5OcorhT5cZIPPPUjjk+mT6IpyMdqTo/WhWtYerZ4b8ItW8Zav41uX1S61KexSJxdLdAhEkyNoUHhW68DtmvdD7U4ADJ7mkPFJWWiQ9XuZ+p6ta6NbC6uxOU3bQIIHmYn/dQE18yWraivxJ/4SAaDq6xnVjemJbKTcIzJuPGOuDX1RgE0jpjkKPyp6dRO/QqadqdrrFoLuzaQxE7f3kTRsD7qwB/SuZ+KWpXenfDjVTZQSyz3Ci2/dqWKq52seP8AZJ59SK7JSdnAxSLn1oVuoehm+H9Li8P+HdP0mPlbWBYy395scsfcnJ/GvLfjNc+MoNZ0/wDsZ9Sh0lYDIZtP3580E5DlOQAuMZ46++PY2ziuY8Xp4hv9PGj+H4IUN8jx3F/NJgWyHgkKOWYgnHp/JOz0DVbMq/CvxBf+JvAVrqGpuZLpZHiaXAHmBTgNx/nINdlNPFbQPPM4SKNSzsewHU1Q8O6Jb+HfD1jo9qzPFaxhA7dWPUk/Ukn8a08UWS0Q7tnyh8TGfWviHrF9ZWV1JbzGJY3ED/vNsaqSMj/ZP5V7xpa6N46+H8GjXReVfskUVxG6NHJFIFGDgjggjIPTjuK7Yk44qJlLdTVXWhFm99j5Sj07Xvh94sSVBcQXllOVEvlMY7iLPqBgqw7e/qOPSfiV4qvvEvwrt9Q0WK6htJJxHqa7GR4htyVPquSMnoePcV7Im9OM8e9SE7lIYAg9eKT5W7jV0fNelTXd78B9R0fS9BvXVZftF3fFAsTKsgYlTnLkKgBAHAX8K6b4AXht49V0sW9zIjyLOLlEBhTjBUvn7xwOPr6V7dHGscYRFVUHRQOBTgAowuAOvAo0BJnyh49vGvPihqWr2ttO0CXcRV0iYb/LVQSM+6mvRPjjqVrqmjaDHa5nLyNdDaDkR7cdPcsOv9017Vubd2/KkwR0OPpT93sFn3PNfglfwSeAotNDMLuzmk82JlIKhnZlP0IP6GvJ/GiLF8eJwMKDqVoS3XGRGSf1r2T4qeMNX8G6Rpt5pcETpLc7LmaRCwRcZxx0z6+3vXlmpW1r4u+PsbaG/wBotmube4luIQWUBEQsfbpj61N9dB9LnqPxc8JXXijwlD/Z0Xm6jYSiaGPIy6kEMoz3xg/8Bry/4efFJvBNvLoWs2lzPbLITGsKjzYWJyV2kjIJ7ZyDX0jt2nAPQYqu9pbvOJ3t4mlHRygz+dPS1ha3ucYtprnjnwnrSavaDTbbUoNlhZSD97FjJEkp7EttO3sF9TXifhTxTq3wt8UTWuo6e6LIBHd20hAYgZ2srdD1OD0OTX1LyWzUNzYWd5tN3aQTlfu+bGGx9M0aWsDuch4W8Vat401GHULCxm07w5Ep3yXiDzbxyCAEAJARTyWycnj1rx34q2t1ofxUm1W6tpI7WeeC5tpSMrKI1QMAfUEdD7diK+mVAChQAAOABUVxa292gS5gimVTkCRAwB9eaEkGu5heFfE48WQXV9a2M0GmKypaXE2Va54+ZgpHCg4AOTnnpiugZgo+Y4A5JPanLhVCgAAdAKa560rFa9Tx8eNfDTfHE6h/bNp9l/sr7CJt52F94k+/93GDjr1FevJsZOCrxsPqCKhW3g3A+RFkdDsFWQQaYvU+efiR8Ph4X16013SUK6TNcrI6AZFtIDkD/dOOB2PHcV6f8V9V1PSfAN3daP5qyu6JLPFndDEerDHI7DPbdmu1liSVCkiqyZB2sMjg5FRspIYH5lYYII609HuJJrY+cPAl/bH4f+LrCw0m7v8AXLqGTfNGmR5JTGWcnsd529WPY9tf9nzUYItW12w/eNLcxQOjKhKgJvDZPQffHXrXultawWkJitreKCI87I0Cr+QptnYWtjJIbS0gtzK26QxRhdx9TjrSsg97do8P8b674e8QfFL+zdcV9Ls9LyjajbKftEr4BClgDhQSccE/TNamlah8JrfWotTudbuNT1AH5LjUxNLsIJIPKBRjtkcdsVhalpXh3xN8UfEh8S6qugtDMIoYVAQzgAgSl3BXkAHHGc/ibt/8Ofhzb2DSx+OTGzLlHe5glB/4Cqgt+BqXo9GUl5HefEjxLcx/DG61XwzOtwspWM3ds+7yoycM4I9OntnPavJfAuo2ifD7xVZWWn3uoeIL5JFZ4oi2ITH95pOgAO44zknHB7emfBTRbmw+HTC+G6K/uZJ4o3TH7ohVGR/tbScehFehWdhbadB5FlbQ20OSfLhjCrn6CqSS33Jbb22PAPgRq9tb+LNRspWZpr2BPL2xF+U3ZyQPlGD1PFXv2gdQs31fQbFZVNzbxzPIA/3A+zbkds7T+Ve42tha2byPbWsEDynMjRRhS59SR1P1qeS3imH7yJH4x8yg8UaXDWxxnwm1G0vvhvpUdrcJM9shilUHlGDHgjtxg13FMggigTZFGqL6KMVJjNIpCClxQBigGgBelFGRRQAUZ5opAOaAF60UuKKACikxS0AFFFGaACkpaKAExS0maBQAGilpO9ABRRR2oAKKKBQAlFLSUAHaiig0AHFJRSigBuKUUZFFAAaAaQg0A0AOxR0ozS9RQAlHSijFAAKWk6UvUUAFFFLigBKBS0lABQaWkoABRRRigBOtKKBxRQAtFJRigAozRRQA05ppGetPIppPFAEY4PFOJ4pB1pTzTAjYYpyCgLxTgBQIToab3p5GKbgUDEpwPy03GaXOBxQAi53U8k1ErHdT9wJpASLTqaKdigBmeadg0hUZpwOBQAYpaM0gNAACKWkHWigBaYwpxoAyKAGqc0+kxTqAEopaQ0AHakFApRxQAgpaKKAEpaQ0CgBaKMUlABmkHWlFAzQAUCiigAxSHgUtB5FAAKWkFKKAEooNAOaAEAp1JQKADNLSdKM0ALTcUtLQAnSlHSkxS0AJ3ooFBGRigAHNFIqBe9OpgJmloopAJRilooATGKM0YNGKAE60uKUDFGKAEFFGKMUALSUtGKAEpaMUUAIBilpO9OoASjFLSUAGKSlpMUAGOKKWigBMUUtJQAnenUYpKAFopM4pRQAlLRRigAFFAFBoAKBTc0ZoAdS0gORRQAtFJmjNABRxRmkoAdRSA0UAGKQDFLRQAmKDS4pDQAUlLRQAnajtS0lACjpRikFLQAYxRilooATGKBSiigAooo7UAFNI5pwFGKAEApp4NPprDNAACKCKYoIJzS9aYDhQaUdKMcUgGY5pCKfTTmmAqniko5FHWkAjYxSKuaO9OHtTAMc0c0pXNIc4oATvSN1p4HrSFc0AMPrTgcijbQQe1ADuooFJzilxxQIQdad2pmSDTjnFAxhOWpTnFCg5qTqKQCKeKUU0Ag08UAJQQMUtIelACLTqYBg08UALzRRRQB8natn/AISLWCeSb+c/+PtXqHwK+5r/APvw/wDs9eX6x/yMus85/wBPn59f3jV6f8CsD/hIBjndD/7PQB7HRRRQAUUUUAFFFFABRRRQAUUUUAFJS0lACUUUc0AFFHak6UALSUhNFABgUdKWmmgA7UCgdKTFADu1JSLwKXOaAFzQKQc0oGBQAuKMUgJpc0ARvxSqeKa5BpF4pgSZptLijHFACYyDUWzBqTnnFYPibxPH4ZsDcvpupX77SwisrZpMAdSzDhR7k/nQBudsGkxXjvgj4o6x4z+ItrYPbwWmmm3lbyY/nZiOQWY/0x1Nes6lfwaTZPdXCTuikKEghaV2J6AKoJNJN22BrzJz0xSAcV4f4l+NOrT6oml6JpkmmlblIpJbxP3wO4Ar5Z4XPvk49K90YYcKO4FCbfQLEfI70HrXmvjH4i3sPi6x8H+F0gfVZ5kSe5mG9Ic9sDuByc9PTPSsvj7WvCfj2Dwt4qltLy3uQnk38MRiIDsQpZc4xkEcdPU1PN5aDsu56pjNR4wxwKp6/rNl4Z0O61e/crb267to+856BQPUnAry2w8Z+PNd8Mal4xs20u00uzLsljLEXaWNBl8vnOQM46ZIPTu762SFp1Z7ABntSkYFc14D8Z23jnw9/aMEP2e4ik8q4g3Z2PgHg9wc8f8A1q53xj8Q7yDxbZ+D/Cy28mrzyKs1xOC0cGRnGB1IX5j6ehPQv2HbuejKSak5xzXllt4/1nwr45h8KeL2tLpLrZ9n1C2Ty8BiVXep46jBx0967Txl4rsvBfh+XVLwGRwfLt4V6yyHOB7dCSfQGi/cXobJznFKBivItI8V/EPXvCl54ts20eOygLsli8LlnROWO7OcjGBzzz04z2Pw78cxeOtInnNr9mvLVlS4iDZXJHBU+hwevp3ou+wadzrlJFDHvThjNeUfELxf408C38EynSLzTbt3EBaF0ZCOQrDfzweo64PAp6pXBW6nqmSR0pQ3Fee/Dj4nR+MXk07UYIbPVo1LqsbHZMo6lQTkEdxz6+tbXju+8RaHoFzq+iSaeUs4jLPDdROWYDklWVhjjsR+NJO6A6pDSMK5/wAE32uar4attU1w2SyXkaTwx2sbLsRhkbtzHJ57frXRtjFUBGtPpAM07FAEZBpCKlGD1oOMUARYyKcDgU4CortLprSQWLwJdEfuzOpZM+4BB/WgCUMO9IcDkV4frXxl8SeH9XvtLvNJ0qSeyfZI0TyFW4BBGT6GusvPFHj3StK/ta68LadeWixCV1srpt6KQSSdwyccZAB71KbbtYbsj0MGncGuJ8FfE7QfGcos4RJZ6ltLG2m53AdSrDhv0PtXcDrjFCkmDVhoJz0px4FPwK53xnrGpaB4Xu9V0yC1uJLRTLJHcuVBjAJOCP4vQU/QRvg+9GAOc15z8NPiNe+Or7ULe60+C1FrGjhoiSDuJ4OfpWD4h+LniDw14quNEvNG0+QwyqN0MrncjAMCCe+CO3Wld9h2Xc9lXOacaXAGPpS8cn2qhEfegZNeW+Dfire+J/iBeeHrjS0t4E80RspJdNhx8/bn2HBr1TG2kncAxgU3oaeORQw4oAjbkUiqO1KetPUcUwBeKG9qUCjGaAEA4pccUnHSgNikAEUgp+c0lADQKKcCKQgnpQA3jPNPyKQAd6MdqYEVxbw3cDwXEMc0LjDJIoZT9QagstL0/TEZNPsLW0VvvC3hWPP1wKuUUCsr3sJThTcU7FAxKPrS/jRtGKQCbfSilHHFLmgBtIVBFO4oGKAItpHSlVakPAoFMBu2jbxTs0UARhc07bg076UUgM3U9B0jWk26ppdneDoPtECuR9CRxVLT/BfhnS5fNstB06GUdJFtk3D6HGRW/ilou9hcqEC4+lFLR0oGJS0mO9Ck0AKKdTacOKACjAoooATFOpKWgApBS0UAFFIKWgAooooAKKKKACiikoAWiiigApKWkoAKOaWigBKKKM0AGKKKKADtSYo6UUAIKKWigBuOaWjPNNbINADqDxSA0uM0AFLRiigBaKSloAQ0oFFFAC0Ud6KACiiigApKKWgAFFFFABSYpaKAADFFFJQAtIaBRQAHpUeKkppXIoAZjmlxmlCY5pQaYCbRigLinA0UgExmoyvNS004oAj4FOUA0oSnBcUwG+Xg5pCnepaTFIBq9KdSdKUDNAC44pMUdKUdKAEAxQBS0UALikxS0UAJigUtFABRSUtACUVE0mxwD0NSgjFOwCc0tFApAJSiiigBMUY70tFABRxSUA0AFLTTSgGgAxR2paD0oAaDRRSigAFFHeigBaTFLSdaAFFFFAoAQ0UtFACUvaiigAFFFFACA4paSloAYytuyDxTx0o6UU7gFFFFIBKWikzzQA6kNGaKAEFLRRQAGgc0UUAFFFFABRRS9qACkPSiigAHSiigUAHNFHNFAC0lFFABSUtJQAo6UGgGjFADMEn2pjy7CAOSamPSqynfO3+zxVIROmSvPWnUmaKkYtNJpaMcUANPNKBkUuOKBxQAAYpT0pvQ04UANFKKKQZzQA40AUhFKOlACdKWkNKOlABSUtFADRnNOpKKAFpKKDQAY4o7U3mlBoABTqQGloAKKBS0AIKKO9LigBMUUtFACc0UtFABRSUooAQikxinUmaAEpRRQKAEIpBzTjSY70AJRgUtLQA3FLijFFAC4pMUtJQAgpTRRQAlFLmigA4pe1NJpRQAnFLRiigA4ApQc0mKBQAppB1paKACmk4FOpD0oARTTqYuM1IKACiiigD5O1b/AJGbWT0H9oT8f9tGr1H4Frx4gf1eEf8AodeXaySPE+tq3UahOD/38avUPgUD5OvnsZIv5PQB7FRRRQAUUUUAFFFFABRRRQAUUUUAFJS0lACUUlJuoAXNLSZooAMUUgNBoAXNBFIB3pM0AAophYUo6UwHUgGKTmnA8UgFHSikzRmgBRR2o7U0mmAx8ZpV4FIw4oUHbQA/d8tIKAOKTGKAFHWkeQIrljhQpJPpSN0z3pmcxyfMAdh5IzigD5k+Cp/4utbgAOohm2v0wNp5/wA+tfT/AAze2a+Yvgud/wAV7fo5EMxJXgfdPP6/rX05wJMe9Aj5i+KQKfGa5UsrAz2x2gY42JxX08T++GePl618v/FQ7vjHdbmEmJbfAUYONiZH196+oGCtJ25WgD5a8IXzaj8cLa/kYzG41C4cMBjIKvg47DGK3f2hBv8AFWmMHw32EZUDkYd/8/hWD4Psn0/4321hJtZ7bULmMsOAdquM8/St79oF8eJ9NZmz/oA+Uf7780rAanxY1yS/+F3hIBtp1ER3EiAk52xZPP1cfpW38PVDfAK8EbiJja3gZ3XIBzJzj6Vg/FTSJbD4WeDvSzWOCUdeTF/ih/Ot74cMB8Bb07ggFteEs5yBy/P0o2A5D4A35tvGGo2J3YubLeOflDI4A4/4EayfB942pfHaC+Lb3n1C6cNjGV2yY/TFafwCsGn8a398ysUtrIpntud1x+itWT4Mt30/45wWcoy0GoXUXHHRZAPw4p2C5t/tBqT4r0xgw/48RwOo+d+c/wCeldf410q98efBnSLywjaS6hjhvjCeWkxGQwHqfmJ98e9cf+0C5Hi3ThuQILAdB8w+d+tdZ4l8TX3w3+Ffhu205UGpTwRw5nXPl4jy5x6g4GDxzS8wtfQ828F/EOTwt4U13RZoZpEuom+xlQP3MrDadwJHHQ8dwfWvWfgz4Pk8M+FXvrmRHudU2SFY23KkYB2jI4J5JP1x2rgdf+Gkknwyt/Ff2x5NWaL7ffCYgCVHwxAx0Kg59+fatv4Aa5eXH9q6HcSSS28CJPBuORGCSCP5cfWi1vmJHtXAFcH8RdOtdY1bwlp99EJrOW9fzY9xBI2bRjHPBYV3J4bGeK4/xq/l+JvBmBnN6RweeqfpTGzwTxd4X1T4ceLIBHcuuG86wvYzgkA9D/tDjI9x2New23jeDxt8HvEM4UQ6jb6bMl3Fx97ym+Zf9k849OR2rsPF/hSx8YaHcaZeIgkwTbzlNzQP2Yf1HccV8s3EWs+DtT1TSZ3e2uzE1rdIpyssbj9QQQQfpScbu6FF20Z9W+EWU+B9AIyFGnQHn/rmtcM3xI1rxJ4ovdF8D6fY3cdiheW7vHbZJg4IUAjqTgEnnBPArc1G5n074KtPZsUki0NdhYcj9z1+teQ/BNNbOqatFoFzYQzNBG8i3sTOHAJA2lSCMbufqKTVyr2PUfA3xKHjayvLWK2httdt4jILeRj5bdgc9cZwCMEjPeuZsfjPrUviuHw7faHZ2ty14LORzcNhG3bc9OeaseDvhTr/AId8fR+IbvVLAoXmknjtgw37wflAIAAyQevYVyHxy0KTRvHNrrln8i6ggkyq/dmjwCfy2H65o5AU+p3njz4m654F1pLOXRLO6trhPMtp1uGBYDG4MMcEE/kRW8ni7U5vhefF0FlaGYQNcm3eZgoRc5Gdv3uDx6968r8ZT3HxN8OXvi23jaC30SGKIRt/y1dsGc/8BymPUA+1Q+CNXl8TeFLL4dKJf9JvxJPKG+7Zj944B7HcuP8AgVLlXYOZnunhLU9Q1zwtY6rqVnHaT3cYlEMbFgEPKk5HUjB/GtsE7h9aWNEhjWKNQqIoVVHQAUuMsPrVeSA+T/iwCnxL8RKcD54j8np5SV9S6aA2m2fB2NAvDc9u9fLHxUDL8TPEW9QP3kX3fTy0r6o0oK2l2RXIXyVIB7cUxHyl4qgl8I/EnVBp58mSyvhPb+V8uxWw6qPYBgMe1fTmpeKdO0nwsPEV/IYbRoFlVW+8xYZVAO7Hp/8AWr5n+JE76l8TNdNsokd7tbeNE53MoVMD3ytdz8ckutN8OeDdEL7oY433nPLPEiKD+TN+dJpvYEzYb4seJotDtfE0/hm3Xw/cXBhBW5PncEjPIA5wQOOo7cV13iXVrPxF8ItZ1TT3EltcabM6FxgjCtkEdiCCPqK4HSvDvjPxh8JrHS7WfQF0qRR5fmCUTAJITyRlc5X0rbsvCmqeDvg34o0zUri1uC1vcSRrC7FUUx4PJA5yCcYpcttht3Ob/Z8Yf21rw+bm3gwO3V/1/wDr1gfFsiL4t3U0jhY08hiU5IARc59//rVvfs9/8hzXBgjFvDj06t+v/wBesD4weWPivdCVcRlYd2zkkbFz+NMR3viH4xanpF1azxeFJxo1xnybm7cxPOo6sowdvqM5JHNeiWetnXfCUet6DCtw88XmQRTv5YJHBVjg4III6HkfjXn/AMf1z4V0khRxfgZzyMxydq2fglIW+GFkuWOyWYc9B+8Y8UWS2He61MfwL8ULLxF4zGnJ4Xi067vVYzXSSqzMyKW+bCAnoec969dI618wfCMZ+K9gXIVsTkKvIz5bcZr6f3AEg0JB6ITtRgkUtAIoAb0FKOlLxSUwF3UU3vTqQDAvzZpxApaMUANFA96UjFKKAGkUClPApB0oAM5paQYNHemAtFJTWfbQA/NNzzSKc80jetADg3NLmmrRmkA4c9adimil3YoAMd6Sl3CkOMZoAcCDRiowRS5oAcAKTFIDg0pIFAC+1AGKYWzSg0APo7UzJpymgBQtGBRnNITQAhOKVTmmkE80KeKYEgo7UwNTt3FIBwopuaFoAeKSkzzRmgB1FNzTqAEpaTNKKAAUUUUAFGaKBQAUlLSUALSUUtACUCiigAoozRQAUUUGgApDRSg0AJ2oooyKAE70ZpeKKAEoyDSGigBaTNAoNACg0oqINg4qUCgAoBpOaUUALRRRQAUA0UhPNAC0tJRQAYpaQUZoAWiiigBDRmlpDQAtJQKKACik70pOBQAUU3NLmgAzRSUHpQAoOKKbnimb6AJKXFMDHHFO5IoABS5pM8UDFABSjNFAoAU0gIpcU3FADqBTDkGjdzQBJRTRzzTqACikJpgJB5oAkpKAeKKAFo7UlFADHjWQYIpFVl4zkVJmjNO4rCAZpaQcUUhhmloo7UAIaKD0oByKAF7Ug4pe1NzQAuaBRxRwKAFzSdaO9LQAgBpaM0UAFHSkozQAtFHakoAWikoHFABilzRTe9AC0CjFIKAAAg04GikoAWikoGKACijdzRQA6kzSZozQA6m4paTNABS0UlACg0UlANABnFLRiigAoxRS0AJR2paSgAooo7UAAopAKXFAAKKKKAAUUUUAFJmjvS4oAQGjNB4oxQAvUUwRhCSO9OBxS0AJ2oFGKXtQAlFLRQAgoop1ACYoxS0UAJiilpKADFHSlpBQAmcmlxRiigAxRRRQAUlLSUALTSOKdSUAJ0HNJn0pxpMUAApRSUlAD6KQGloAOlFJSjigAoooFABRmgnFN60AO7UCm5xxQTnpQA7NGKbg0ZIoAdRQKDQAUUgozQAtJmkOabmgB+aKQdKbk7sUASUlA4oNAC0mKTOKQNmgBaXtScUooAaDTgRTGHHFNXIzQBITQKaGyadzQAtGeaQnikDUAPFFA5ooAKQ9KUUh6UAIowafUamn9qAFopOaKAPk3Vx/xU2tZ+9/aE+c/wDXRq9V+BRP2XXQeglix+TV5Zq5D+J9adSSrahORnrjzGr1P4FriDXm55li/k9AHr9FFFABRRRQAUUUUAFFFFABRRTcnNADqQ0UhoAYMg+1LxRSA0APFNNAzQaAAUhFAPNKTxTAQHtRjrQM0vNADNozS4oPNFIBOaUU3NANMCSkzSjkUEUgDpTW6ZFOFNJ5oAiZjTgDjrUcn3qch4xTAeOKWgYpKAGvntWNrt3rdnaONE0tL65kjYIXnWNY27Fs9R9PSttuRUThsDAoA+f/AAR4B8b+GfF0GtrpVtciBmSRPtSpvDKQdp9s+navcJL7Uk0wXS6S8l4f+XRZkyP+BE7a0VTigoaba6ISTW7PnfxZ4F8deJPGNzrD6RBBLM6lFjuEIRQAq5bPJwBnivdtLu9Tu7cSappZ0+4UAFPPWVWPcqV7fUCr3l/Nmlxzii6tohJPueTeO/A2p2/jrT/G3hi1juLiORJLm03bDI4OMg9PmHB/PnNVZvCPiD4gfES21zxFpB0rSrVVRbZ7hZGcKScZHHLE59uPevZGTikVSD7UXW9tQs9jK8T6Fb+KfDd7o1ztAnjIikK58uQfdYD2OK8m0jSvH/hvwVqfgyLw7Hdi8LrFfrdL5caSLhvlPJ7kdOSeD39wPNCx5FGj3QWa1Rxnw18GL4H8PyW80yzahdMJLh1HAwOFHfA5/Emuc8beCdRsvHVl438OWYvJUkR7qyRgjOw43A+44P58816mYypyKlUZHPWi4W0PGbnwhrfxI8ew6x4j0z+x9LtI0jS2MokllCktjI4wSxz7cD1rsvib4Ofxt4XFtbMq6hayedbFjgMcEFT6ZB/MCuy2Ybmh1ov0C1zxc6j48X4dt4TfwdPLdC3NkL15kKGLG3OM/eC8Dn39q6v4WeAT4K0eWa8k36tehftAU5WNVztUevU5Pr9Oe7CFh1p4Uiloh6vcYR82K838eS+JrnxR4dl0rwzeXFpptz50sokiBm5XhfmJAwp+9jORXpbe1N59aAd+gy3nluLeKeW2ktpHUFoZCpZD6HaSPyJrz/4r+A08V6IdS0+Af23aAbdg+aeMdU9zzke/HevReSMHrSBMGmnYGrmVpWmpP4I0/StSiJD6dHb3EcnX/VhWB9+orwH/AIQnx58PvFguNBtZrvBYQz26+YssefuyL1HbOeM9D3r6VbgUirzu70tHo0Kz3T1OL8Lw+LNdvrXWvFKR6ZHbZNvp1uSGZipUvKdxzwThe3XjvF8XPC8/ifwNKtjbmfUbORZ7dV+8ezAfVSeO5ArvBz1pDnNCstkPV7nH+CfB8Ok/DW20C+i3PdW7NeI4zh5B8yke2dv/AAGuV+DHgC88M3Wsanq0Ekd35jWdvvXG6IEEuPUMQMf7vvXre33pc4FO4rAKgu7oWdpLcGKSbylLeXFgs2OwyQM/jU45FMaLc2TSVupR80+MvCXi/wAS+KdU1mLwzcx297IpjjMke7aqhRkBupAB/GvSR4p8eHQLbTdM8FXEOpLCsJubq4j8tWC4LAZGenc/nXp4GDnJqTJpNIlcyPIPAnwfn0nWIdf8SXkVxfxSGaOCHLL5h53OxAyQcnAHXnJrpfid4Jfxr4fjW0ZE1KycyW284Vs/eQntkAfiBXcle9Ap3Dl03PnrwXqPxG8JmbQbLwvcXULuSqXMbKkLk8kSA7dp69cHqO+fRPEGla/B8Odahn83Wda1RCrxQHEUBcBcRhjwijn1J578ehD60uAaVop6D1tqzwr4O6J4g8M+KL1NV0S8t4bq1CLMVBjVkOeSD7kVg/EPw94o8ReObzVbDwzfi3Z0SJ9ozIFAXceeM449sV9JYPrRyO5p6XF71jyH4t2mteJtJ0WDS9AvpWVzczZC5i+UqFPzdeSe/QetaPwt/tPw78P7qw1HRNQiu7FpJFhMYzOGJYCPnk9j6EivTRx2pecUtA969z5s+HWgeIvD/wAQNO1K+8Oalb2m50k2QMQgZWUZ9gSK1fiPb/EC8+JaLpCapHaqYxYPbbhCMgFixHyj5t2d3Yele/jPrRTfKwXMupGodY0DkFgo3EDvSj1pxGaMYoKExmlxSClpAGKQ8U6kIzQAmaXNIRikDLjmgBW6UinAo3AmlxzQAZpetAFLQAxVxSkUuaQGgBp5qMnnBqTgGkKg80wGqQOlB5pNnNPK5FADcYHWjtRilAFIBAxFKSSaMDtSHIpgBBp3bFIATQQQKQDdpHQ0oPrTRk04cUwFJOaQtml601hSAToKVXHSmnOKagO6mBNuxSg5pQKTGDxSAcMU05py0hNMAzgU3OafjIpuKQDgKUgYpFGBRjNACjpQM5oHShaAA9ad2pucmnDkUAIOtOpuOacKAFooooAKSlooASjmlooASkp1JQADNIRmjrS0AHakyKWm0AOPSkBoooAM0UlLmgAoxS0hoAQ0AUuKMUAJikJxThSGgBOtFGMCmDOaYD80jGkpMk0AN/jqVelMK8UKT0pASUBhSCmmgB+7mlzUagU7BoAdmmtSnpTc0AG7FPByKbtB60uKADJpMmlxSZFAChqN3NJRtoAfmm5pR0oxmgAzR1oxQenFABmkPIoFL0oAjo3Ypx60wjmmAu7FKWzUYHNPIoAbjjrQKX2pQOKBCqwxSb8U0AhqcQKQxwYGjNM4FOHSgBwYUZwaYPvUrdaAJBRQvSigBCRTcg0hHNOCCgBR0oPAoApaAGKc9acaQLg0p6UAJjjigE0CigBaWmgZp2KAEApaKKAEoBoPFIOaAFoopRQAUlBoAoAKKKaTzQAh604cimEd6cvSgBc4opueaXNAC5pc03GaBQAuaM0h6UmcigB+eKM0gPFJmgB1GaRelNI54pgO60UwZFLSAcDRTAeafjIoABS03tQG9aYATxQpyKRhxxQtAC4xQM0p6UCkA3kmlHFJ3pcc0AOI4pv0p3QUwdaAAEg80pPFJgZp3agBFNKaQClNACiikFOoASlFFLQAlN704UUAJk0o96KKACiilFACUUUUAFJ3paQ80AGaXNJS0AFFFJQAYFLSUUAFL1pKKAFoopKAA0A5ppNC8UAPyBRkHvTTyKQDBoAfRTSaATQA6imijNADqKaDSZzQA6g0mcUmaAFpaZ1paAHUU0kim7jQA6jNNyaCaAHE8ULTN2aevSgB2aAc0hpDxQA7OKUGmiloAWkpe1NFAC5pBwaUdaOtABijIFLmmkZoAd1FIRxSgYFNLdqAAUuaRadigBmeaTPNLjmkYDNAC0Ag0v8ABSACmAgPamknNOJGaAKAE3YFKMkUhWlBxQAtJjmlBGaM4NADTkcUozilIzSUAHakHNOzxQAKQDMc1KOlMxzTuQKYDGPpQozQeTQARSAkFLTRTgeKACkYZFOpp6UAMQc1JTF61JQAlFLRQB8paou/xNrTcDOoT9On+sbpXqPwPZfL15F5Ikhz/wCP15ZrDEeK9cx0Go3A/wDIjV6d8DpB/wAT/C4y0P8A7PQB7EKKQHIpaACiiigAooooAKKQmloAKKKKACkNLSGgBnekzTjTDTAdmjmkxxTQ/wA2KAH4zTacKDSAYCR0p46c0nFJkigBTwaQUpORTM0AI3WgUvakFMCRelLSA8UAd6QC80EUc0ZoAryjninL92klp0Z4pgKOOKXFLikJIpANPWlyOnFBPFeS/GkXmi6XZ69pOsahY3Ml0LeWOK7kCOCjHITOARt7Dv60O9tA06nqzbh0p6tuXmvF/g02peJJNTv9Y1rVrs2TxpDG17II+dxOVB+bt1yKb8X01fwtJp+q6N4g1O2ivJWilthdOVDctuUE8DqMduKPet5h7tz2nHNIw714f8LPijdtqn9heJb5rgXL4tLuY8q39xj6HsT34716J8RrS6Pg/UdQsdTvrG8sLd5o3tpyittG7DDoRx+tJNv1HodafmXjtTQ2ARiuK+H+m3Fz4FtLrUdX1K7udTgSR5JLhsxgjICEYI4PXrXjHjDxN4m8LeLNZ0m08TanJDaygxNJcFjtZQwBPqN2PwofMCsfTYPfFPRw1eW6j4Q8ZwaPBqXh3xpqVxe+UJHt78qyycZwOMD6EH6is/4dfGCbWdQt9E8RwRxXk7eVDdRrsV3/ALrr/Cx6DHGeMCi8luhKz2PYyQB0oU89K4/4h2d5/wAInqep6fq15YXdhbPMhgl2o+0biGXvkAgfWvJ/h1rniPxb4wttM1DxHqn2YwPPJ5Uu0nGBjOOBkij3gVup9EOKTHFEUQihSMMzBFChnYsTjuSep96wfGmvr4X8IajqnmIk6RFbYP8AxSkYUY784/DNNuwI3gRjigZPWuD+EXiZ/EngWP7VNLLqFlI0Nw8pyzc5Uk9/lIH4Gu9U8UJ3AODRtpqn5jTs80wADJpcUZwaXOaQEbZpRnHFOxQp7UAIDmlzSZ5xTguaYCYyKMcYpegpM0ACjFOoB4pRSASnDpRRkUAFJ0oB5xS0AFAo6UUAB4oFBNAGRQAvUUDpSdKARQAooppIpRQAtJS9KQmgAxQelIDRxQACnA03vS5oAUjg1GFFSZpooAYY+4pyZxzT6QUALnigHNFIDzQAuKTtRzQelADdtAXFKB600tjigB2MikApA1BYUABHFAGaN3FAoAMYpM7jTz0pOO1MA7Uh5FFLQBF0NOBFOIFGAKAEz6UhWn4o46UgG7QRSBMGngUEUwEwaUCjNITSAXFLjjmkBp2c0ANxilAyKWgEUAN6UoORS4oFACgDFAo6UCgACjOaWlpM0AJSiijFAC0UUUAFFFFABRRRQAUUUlACUUnNGaAHUlGeKTNAC0dqQ8UA0AL2oozQDQAnSl5oxS5FABSZpDRQAUZo7UUAHWmkUuBSGmA0ZzS4OaQcU4GgAoC0oINL0pANKkGgrT6BigCNV5p5oxRTAMZFKBRjil6UgDFJiloHvQAYppXFOooAbtoANOooASlFFIKAFppp1J1oAaB70tAFFADTxSbs9KDSdKADOaQ5xQTzTlFMBq5PNSr0oC46UoFIBrDFMDYPNSkcVEwxQAN04oUnFAPGDTlFACD71KeadjmkNADl6UuKRadQAwjmkLEU+kwKAGqTTgaMCgAUAJg5oIJp2KUUAMApcUtFAABS0maM0AFFApaAEIzTcUpo60AFLTaXmgAzRmikBoAUdKbjmlzRQAh4FN6VJxik6UANo604jNAApgN5FLjIp2OKAMUgG59aMZFKRmkANAAMjilAzSig0ANwRQKcKXFADOpozjinYFJjmgBuOaUEinYpMUAID60dTxQVpQKAA9KQU4ikxQAHkUopD0oXNACHikAJqQjikAoAQHPBpNuOlONGaAG4yaUjilFGaAEFBpRSGgBAKdSdKB1oAdRSUYoAWlpuKUdKACiiigApRRSUALSUUCgAooxRQAcUUUlAC5opKWgBMUmadmkxzQADpRQaTJoAKDwKAfWlxmgBmaUHFLgUYFMAzRnNG3igcUgDoaM80HBo6UAKKSlooATIpMUuKMUAJSYp2KMUANAwaU0Y5o4NAARxTcU8KaMUAR9qMA08ijApgRlRT14oxSjgUgEJzR2pSMikFAApp1AFLTAKOlAoIzSABzRQOKWgBAKDS54ozQAz5qAPWn0UAAooooAbtOaaynPFSZpKAEA4o6UoNGaAGAc04j0pcUtADQPWkK0/tSUAIAKTvS4paAEo25pRS0AN28UY4paKAGAHNOxRS0AJjFLikzQM5oATBFOXpRRQAtNIp1IelADU60+mjrTxQAlFLRQB8oauv/FTa3yP+Qjcf+jGr074FA7PEB7b4f8A2evMdZIHirXMHP8AxMJ//RjV6j8C2LRa8Owkh/8AZ6APXxRRRQAUUUUAFFFFABRRRQAUUUUAFNJxTqa1ACU0n1pwpCKAEApCvOacKKYCdKKKBQAgoJ5p1IQaQBnim8ZpRkUEigA4xSDBooB5oAcBxS9BRil7UAJmkzSgc0YoAhcGlXpSSDmnr0pgOB4pDQKTkmkAh6V5b8fG2fD2y+bGdSjGMdfkkr1NuBXl3x3Kn4f2ylwD/aEZCkZLfI/SmIyv2fP+QZ4hOP8AlvEM59m/xrq/Hdvb3XiHwdDcKskf25yY2GQ+QFwfb5q5H9n0f6D4i4OfMh7+z12HjUD/AISbwax5xenC9+qc/hQB5J8Vfh2/hfUW1jTlLaRcycoiH/RXPQf7pOcenT0rc8KfEV9Z+HmveHNYnVb6DS7gW1zIcidBGcKc9WH6j6c+36hZ22o2s9jeQrNazoUkRhwyngivlPx34Ou/BGqyWUu6Symy1pcD+Ne6n/aHf86Gr6rcSdtGfSXgdCngHw0uCD/Z8Gc/9c1r5u+KuT8SPEeXDnfHyB/0zXA/CvpfweAPBHh1UUqBp9uME5I/drXzV8WAo+JXiIowI3RdB/0ySgZ9SaWcadY8Y/cIMenFfK3xFt49P+I2uxWjBBHcrMhjGNjMA5x7gk19T6cyxaTZSOQkSWykljgKAvf8K+W9dMnj34n3yaWPOOo3nlQugwPKXC7/AKbV3ZpJ30DbU+gPEt3JqHwc1C9m/dy3GimVw2Dy0WSP1rxv4HEn4kR4Bx9gkyR0HzL1r23xjbQ6f8L9bs4SEht9KkiTdzwIyAPrxXiXwQA/4WXBgE/6BIcj6r1/z6UwPpUq2cV5T48028+IWr32j6fOVs9DtzKQF4mvD91CfQLkexJzXoviLW7fw74ev9WuWUJbxFlDHG9+ir+JwPxrzbwjofxI07T5LuB/D8J1OZr6dLoTGRXk5wduB6cdqmz7A2upxXwT8SJpnjN9LlVhHq6bOTjZIgLLke43D6kV9G8qSvpXyl460HW/CHi1Li8a1jvbhzexTWO5Yw28k7c8jB7e4r6Y8Oa5b+J/DtjrNocJcRjcvdGHDKfoQRT2eo07mmhwxzTjwc0iqRTWyaYEoYFaKjQ4FOzxQBJuxTSSOlMGc08nigBAc9akBwKjHQ0BiDg0AOzzTcmlHWmnOaAHBiKXzMCmHNN5zQBMHoDZNMUYpwXnNIB4PrS0wjJpeaAF3c4oNBApVOaAG5p44ppHNOA4oAQmgjijHNKRQAgAxSjFIRxQuBQArHjikPSlOKO1ACLR3pAKXvQAuKaOtOpueaAFIyKQAinYpe1ACZ4opRyKO1ACGkFFKKACjkUUUAJUbsM1IaiYc5oAemMUjcGhTQRzTAQUuaTNJQA/PFJkU0MaUdaAFo60halDCgBQKcQKbmkyaAHbqbzmkwTQoOeaAHUuaMYoJHekA00daXHHFC8GgBAfWnCkI5pRQAA84pR1pAKXvQAp6UlLg0oxQAhyBQATSnihTQAooozRQAYopaKAEFLSUtABRRRQAUUlGTQAtFGaKAExSUtJgGgBKMUtNoADQKMZ5pQKYC0lFJSAdmonlCnAGTUmMik2j0pqwACSKWkxS4wKQC4yKBSClxQAhAppGRxT8VGxxmgBB70oIFMz1phPvTAkDjNPzUCmpRyKAAMc04EkUwdTSqeaQC7j0p60gAzR9KAHClpgozQA4UtNB9aM0AOzTc80nNHNADqUGmjNLQAUA0UnegBeKKSjdxQAHpSfWlBz1pDQAhFIORilHSgUwE2808DApueaXJpAKOKXNNzQKAHA5pO9AoJoAAAaXAoHSgUAHeloooASlooAoAOKKTHNLxQAmKAKWigAo7UZoFAAOaMUmaWgBMYpaQ5peooAKBSCloAKKKbzQAUopKKACjFFLQA2gNincU0gUwFpRUW4g1IpzSAKOaWk3CgAzRmmnrQODQA+ikz6UooASnU3NAagBaM0ZpueaAHYoxQKKACkoJoBoAWjNICDRxigAzRupB1o6mgBwNFJnFAbNAC5ozRmjIoABRgUh4pM0AOpOKUU0g0AKKPxpOlFAC0lAPFJQA4EUtNFLmgBc0ZpoYZpSeKAHUYpqmnUAFKKKSgApM06koAM0hpcUUAIKWkooACeKM8UhGTRQAZopaKAGgmlwaOlGaADNGaTOaXFACA5qtcX0FtcQQSyBZZ8+Wv97HX+YqcnApNqvgsoJHIJHSmA4HNO7U3FOHSkAdqM0ZpBQAtAzQDRmgBaKaWpA2aAH0UmaaTQA7vS4poPFOoAOaM0ZxScGgAJ4pop1JmgA60Yx1ppJBo3cUAOBpe1RA08NgUAOBpaaKUEUAKKKM0CgApaTNIOtACmgcUd6KAFopKM0ALSUE4pAaAFzSZoDDOKOKAFFJ3oFBIoAWkzzTd/NGeaYD8migUUgCk60opDxQAZxS5zQOlIOtAC0tNpRQAUUGgUAJSig00nigB9JSA0tAC0h6UuKQ0ANXFSCo1HNSUAFFGaKAPk/Wdv/CU65joNRuB/5EavTvgU5P8AwkCEcB4Tn/vuvMNZ/wCRs13P/QRuP/RjV6h8Cx/yMB/24e3+/QB7FRRRQAUUUUAFFFFABRRRQAUUUUAFNNOpp4oASkpTTSKAEzzS5o70vFMBuTzQOadxSHgcUAGaUdOaap4paADGabt5pwFFADaXAxmgjNL/AAUAKvSjpSL0px6UgEPFFHWk5zQAyTmheBSv0pADimAvSnH2pAOKcOlIBh54NcJ42+H934zdI7nxHPBYxN5kdolspG7GAS2QT1P5132B1pje1NCauedeDvhhL4N1Fruw8R3JSbaLmB7dCsoHT3U8nketSeLPAWu+ItcsdQi8VtbRWU5lt4Vs1/cnOQQc/MeAOff6V6ADRRfW9gSsrIgto5orWOO5n+0TKMNLsC7j64HSsbxh4YtfF/hq50i5OwuN0MuMmOQfdb/PbNdDjikx6UJ2CxjabpNxpXhSy0ezu1We0to4FuXj3DKgDdtz7dM15jrPwRvdX1641G58SCY3LbpnNqFYnGBgA4AAAFezkUgGRTTsDV9DzO4+GWq32lRaPe+NNQk0yKPy/JSJULqBhQzZOR7EV0HhDwJoXg5ZG02BjdyoFkuJW3MR6D0HsK63BpDGOoovpawW7nM+L/D+p+I9Jn0201hNPtbiIpOPs3mvIO4BLDAI4Pf3rgfCvwf1bw/q9vq9r4kihuYAVANlvBBGCCN/Ir2NQO9KAAeKE9LBY89+IHgbXvGVvFax+I4oLFSha1Fpw7jq5bdnrkgdvfrXZaNaaja6ZFDqd7DeXKcGaKDygR2+XJ59/wBK1ABR2pD1PM/iJ8ONV8b3dnMdatIo7QyCGIWbAgPtzubzDk/KOgH0q78PvAureCreW0l16G8sZGMhtvspUpIRglX3nA45GOfau9KimEc8U76WFbUACKaVyeakXPenHkUhke0AcUmKf0pD0zQAbaNuaUYIoHtSAAvNIycU8c0dqYEag5pWXilApSMigBi9KCuaeBtpRjtSAjC4NOwc07ilApgGKTBzTgKWkAw8U5RxSU4dKAEK5o5FOxQKAG4paWigBMZpCuBTs0GgBoFJtNOFHNACAYoFOooAaTSYyc04rmjGKACjtRQelACA80tMUEGng0AGKMUnelzQAlGaWkoAac0m3inUlACEUU7mkxQA0qKaUNSUlMBmMCgCpOCKTGKAEC0nAPFPz2pCBSACKAadjigDmgBvejFOIzS9qAGjNIeacKKAEHSm4wadSgZoABgikINO6UUwGjJ6UoyKVaWkAE8UmeM07AxQRxQAmcilAwKaBTu1ABilHSkFLQAlLSUCgAoopaACiiigApOtLSCgBcUmKWigBKTrTqSgBKTFLTcGgBaM4oFLjNACA5pRimgYoGaAHUUYzRigBueaWjFIBQAtLSUe9AC0jDijNGTQBCcAmo+pqZlBpm3FMBu3FSDpTaeD2oAaOvNKMBqUihVBNIB3Q0ZNOxQRxQAmD3opw5FGBQAwHNL2pcYpSOKAEHSigUAUAJnmndqTAFL2oAMik4oxSCgBxGRSAYFKOKKAGkc0vajrRigAIOKbz3pScU3dmgBScChTmm55oBIHFMBSTTQ1Jk0KKAJV5FKOOtNQ0rGkAZpQaQdKFoAdRmmk80E4FAD6DSA5FLQA1gTUZBBqQkAVGWIoAkHSlFNU8dKd2oAQnPFIMikHWnN0pgKCKXIqNTnilxg0gHUtMDc0+gAopRSGgBKXGaQcdadQA2loooAbilAoxSZoADTeacaTGaAGkcUK2Kf2qPaQ1ADwc0mOaUCjHNABxQRzQBSmgBMYNOzSEZFJigBSeaTFLto2mgAHNHQ0oGKDQAUEZFIAadigBm00A07HNJtoAbQBS45owaYgFHegCjFIYh60uKXFJigBc0hHpS44oxQAmaAKUikHWgBTwKbk0/tTaAEzTutNNKAaYAOKDS0EZpAIOlAFHtTgOKAGYGafgU3BzTx0oAb0NOxTe9OoATBo5p1JQAZpAadRQAgooooAMUUUUAJSUvNMJOaAHjFJnFMOQaQmmA/dml7VHjC0qnikA4DFFNBOaUigBDyKFJFBFLjApgITShuKaVzTORxQIkJ96UEY61EVJp44FAx/GKbikFPA4pAMxmjp0oyQ1DDNMAByaU9KaqkGn545oAhJYGpUbjmm4pwFAD85pvSlAwKaT2pAKTimk8UHpTetMALcc0dqYwJNOA4oEGOKcOlNDY4pwPHNAwBpy9aaBxmhW5oAkzRTc5o7UgAHJoDYNN5oC5zQBJnPQ0AimAYpdpPNAElAxUYJFOHrQANSLSnmkHFAC45opQaTjNMAB5oNIRzxS4pANwKOlO7UzHNMB4NKCMUwZPFLtwKAHZxQaalOPSkAgb1ozUbilGcUwH5FANNJ4pEByaAJCaC1MIo6daQD85FJSZwKbyTQAoHNSCkUYpe9AC84pO3NLQelADV606kXFOoAMUUmKKAPlPX0Efi3WgN2GvpnG4Y4LkivTfgWPk18g8b4f/Z6828QKg8T6yRKXb7fODkYORIw6V6N8CSf+KhGeN8H/s9CA9kooooAKKKTIoAWiiigAxRSCmSzRwRl5XVEHVmOAKTdgJKKrRXdvPJJHFNG8keN6qwJXPTI7VOCaE0wHU0ilopgMNFLmk7UAHGaKMcUUAJRR2oFABtpMEU6jNACdKTNKeaQCgBeaOoo6CgGgBVwKWmrTqACk60tNPFMBj9KVM4pHOVpY+FoAdSgUmc0gOO9IB1Mc4FKTxmoySaYDl6ZNLkU1W7GkNIB24Zp2RioGJBpQD1oAkNANJkYphbFMCQmgNxURahSaAJeM0hpD0phJ9aAJEI9afuFVhkGpOtAEpIpM1GcjigZoAdnnFL2qMnBzS76AFJo6ikxk0jEikA8dKUHFRhzSZNMCagsAKjVyTihutADxyOKTcelCnAxThjFACDmndKYvWlakAE0Kc0DGKROppgO34NSZyKiI5qQfdpAHWik6GnCgAFLSCloABRRRQAYoozxQDmgAFFFHagAooooAM0UYoFACEUm7FKTRtFACBs0tJt5p3SgBKKDQKACiikoAM4ppaimk9qAHA0ZpqnFBNAC0ufWmh+KQkZ60wHZpd1MyCKOo4pAPpOtMBNPFMBwIpeCKZzmjNIBc4andqZkfWlyaYDhSNxSc0vUdaQCZFKDTSKFoAfnNA4pAaXNABjmjNJnmlLUAOBopuc0UAOxRSBhS0AFGaTNIeKAHZopBSjpQAUCkIpORQA+kzSKSaTHNAD6KSigAo7UUUAAFFFITQAYooFHFACUoNJjNKKACjtRijqKAEBo60dqM8UAFHSjrRmgABooxRigBMUo5FJ3pc4oAMc0YHpSZpc8UAMK80bcUgbmnjmgAApQMUZoBFABQKWkzQA7FFIGpaADFHak6UuaAEApaM0ZoASgUUcUALSCikzQAtJSg0lABTqb3ozmgANR7eaexHrTO3WmITHNP7U3p3oAJFIYeuaRTil28UqrimA3JzTjyKVlyKjGQcGgBxPFOXgUzbnvTl6YpAGfmpr5p+KQigB0ecc0+mqOKcKAGFcmnbRQRSc0AHTpS9RSYOKFBoAQcGnHpSFaTFAAOKM804LmlxigBu3vTgKSloAB1oNJ3paACikpaACjFJS5oATpSYzmlJpAaAADFFHNLQAnAoxRwTS9qACjijHFGMUAAopaTFAC44oxRmjNAB2oFFFAC0lLTaAFooFHagBOaM0lJ1pgO4pcU2lzikAdKOtJnNKKACjFBOKM0ALRSA0tACEUY4pT0pAeKAAGgjigClxigBopaMUUAFFFKKAExSijqKQUALSUtFADCdvahMk5NPxRTuAUUtJSAWikzRmgBRSYpaSgAopKWgApjVJTCM0ANHSkYU4LigrmmAg+7SAU4JgU7GBQBGOtKTxil2ZOaTZzQAgp3ag9KUDNIQ0Cmkc8VJto2imBHxil4IpStAoGHGKAeKABTgBSAbjNGKcF54oxTAQDioywzipRUezMmTQhDgoIoHBpwFG3JpDFyKjJANPxzSECgCNjnpSqMCnAYoxTAaRSqBilwaOg5oAj2jdTjgigAE0u2gQi4xSAfNTwuBQF5pDEI4pAMVLtzSbaAG4pRinY4oxQAzbTl6UuKMUAMxzSrkGlANOoAYxwKByKdgUoAoAjAINITzUmKNopgM7U7tS7eKXHFIBnamgZNPK0KKYDcUpNOxTdooAROtPpBilIzQAw4zS9BQFp2KBEfFAOKftGKNoxQMbnmkIyaftwOKAKAGEHFOXpzTsUbaQDc80+kxxS0AFIelLSHpQA0dafTEPJp+KACilxRQB8na0QfFeukD/mIz9/+mjV6d8Cs/8AFQcDG6Hn/vuvMdax/wAJVruOn9o3GP8Av41emfAnIk8Q8jG6Dj/vugD2aiiigApoXBp1FABRRRQAlUNS0u21WKKK6UskcolAHcj19RyR+NaFFAGfpml2+l2ohgBPUmR8FmySeSPrWhRRQAUhpaaaACmnilpCaAAHikzS44pKAFFGKQUZoABS03OKUUwDNJnmlNIAKADGaMUmSDindqAFFFJ1o5pAO60001iR0pckimBHJTk+7SSZ202Lpk0ASik204EUUgGEYFIOlP7UAUAM79KYxwampCoNMCI8rTlPy0/HGKaBQAwnFGQR0p5Wk2igBmKQ8HNPxzTsAjmgCPeCKa3HenGME8UhXjBoAFORSbih5pVTFKRkc0AOzvpSOKjUhTipsArSAj7UgNPAo2+1MBobmnHkUYGKUYIoAiYYoDZFPK0bVxQALSOeeKcoobGKAE5xmjdxQp7UbeaAHIaVsEUmBijpSAQEAUqnmjAIpV9KAFNPU8U3FJyBQAueaf2qNck0/NAATilzSdaTFADs0A0gooAdmkFHalFACZpc8UmKBQAUCgUdKAFpO1GaM0AJS0hOBRuyKAHUUzdQHzQA7NJnFNJpRg0AOHNJkUdqSgBGIxxUPOeamxmkKZpgRg+1OJyKXBA6Ug96AGe1OA4pxAxwKQDFAABxikGR0p3ajHFACGkDGnAUu3NIAByKMUuMUAUAAxS5FN24PFOAzQAgOaMAUu2kK0AQy788dKkjyF5pcHNLt4pgHvTec0uDmlpAABoNOApD1oATNL3pMc0oFAC4pR0oxS4oAb3paMUtACdBQKCM0oHFACUEkClxSYzQALR3pQMUmKAHCk70UdaACiijFABRik5oB7UAAFGMUtJQAZopCKOaAFzikBpcUYoAPajpRRQAnNA96WkzxQAGkzR1oxQADBoxxQVoGR1oATOBSUppBmmA3oaepOKQrRkgUAHelC470Kc9qB1pAOFGOaUUnegBvRqd2oIyaMEUANyc04cUh60o5oAWkJpOhpetACUgOKU9KAM0wCkNOwKKQCK1BNGKQg0AJnigdKcMGjgUANIpB7U7rQF4oAbil6UHijGeaAFBpRTaVaAAkimhc088ikxgUwG7TjrQFIPNOAIp1ACjpSEZoHFNY88UgJF4FGKRTxTqAEoooFABQKWkoAKMCkpaAACikozQACijrRjigAozSZ5pc0AFAopM0ALjmikBpaAEoAoIyKAccUAGKaTinE8UwnNAAKdzSbeOKAaADcRQHyKbQvJoAeGpc0zvThQAmacDSEDNIRjpQA/NITigdKSgBwORRSKeKB15oAdSGlHSkNACHpSdRTu1ICDQAChulIBzSkUAIvSlFIOKFNAAetOHSmk804dKAG5waeDmmEc04UALRikpaACiik5oAUUGkooAXtSUcCkzzQAozS0A0UAFHalpKADNFGKBQAtJS03vQAtGKKKACiiigAFFFFAAOaMUDiigApAaWkoAM0tNzS0AHSjNGKQ8UAITQpph9qF60wJCaAeKa3SkBzSAeDRTc4pe2aAAgYoWgHikpiHZpDmkFHegYA4ozR3oxQAuRS5pnelxSAfxTSeaCDimg+tAC5ozikLYpCaYEgpp5oGMUDGetIBvINLnilak4xTAVTS5pEp/GKQApyKWmrTsUAFFFJigBRR2oooAQijoKXtSUAA5paBR1oAKKMYpKAFozSCigB1JSCloAKTPNLSUAFLSU1t3agB9IaQcUZoABTqaDmlzQAGgUUUAGeaWkooAWkzRS0AJmg9KOlB6UAIBinimA808UAFFJRQB8n6yM+K9dPrqVx/6MavT/gWoB18hs5aHI/77rzHWgU8Va4hIJ/tCc5Bz/wAtGr0z4Eld/iEd90J/9DoA9looFFABRRRQAUUUUAFFFFABRRRQAUlLSEUANxSGlHFLQAzpRkUvFHBFMBAc0EUnSlpAAFBpaTmmAD3oxik5pQc9aQBxRRikNAA3tSrkrScYpQKYCDg0tJtOc04UgInztpIgMYpW60KKYD+B2oHNHWl20AIeK5XxB8QdA8MXq22sS3NqXOEka0lKP67WC4OO+DXVkcV5z8X7KPVtI8OaW5I+2a5BCWHYFZAT+GaVrhc6DQPHvhvxRqD2Ok6ks9yqGQxmN0JUEAkbgM9R+ddIelfItteXvw++IPmyA+fpd0Y5VUkCWPofwKnI+or6vudUtLTR5tYkkBsorc3JkXnKBd2R+FJXWjDR7GLrHj3wx4e1I6fqmrxQXQUM0Wx2Kg9M7QcVJoXjXQvE0zx6Pdy3Ww4Z1tpVQcZ5YqADz0zXzn40W8uZbHxFqIcXWuGe4Eci4MUS7REB/wABI/SvZ/gpEI/hlZyBVBlnmYkdT87Dn8APyoSd7thdW0PRGbim5rl7r4ieEra8ms7nXbWG4hk8uSOTKlWzg9RVnVvGfhvw/dw2mqavBbXEoDKjZJCnoTgHA46nFDkl1HZ9jfJ4rD1jxbonh64ji1a9a08wAq7wvsOc8bwu3PHTOa3CVIByCCMgiuQ+Ke1vhfrgLYxGnOM/8tFwKfQQp+J3grC/8VBbjccDKv8A4VfsPHPhbUphb2uu2bzHG1Hfy2bJwMBsE/hXi/wJs4brxnfPNCkiR6ecbh0JdP8A69XPjpoOk6dfaXqNnBFbXN55qzLEoUPt24bA78nnv+FLW247q+x73j8qQA5Oa4T4P6td6p8OreS+leWSCd4EkdsllXGOfbOPwrqNY8R6NoAQ6tqlrZ7wSolkAZgOuB1P4ChySWob6I0StZWseKtD8PPFHrGpw2byjMYlyN304pNG8UaJ4jMo0fVILt4ceYiEhlz04ODj3rhPj5hvh9Zs23I1FMZXJPySflS3V0xPTdHpGkavpuu2P27S7yK7tixXzYmyMjqPrV8NjrXlnwVuYLD4VS3lzKkFul1KzySNhVACgnJ6DiuysfGXhzUriO2s9d06eeU7UijuUZmPoADk9Ke2jY1rqjoflxkUzdVa8vbXTrZ7m9uYraBBlpJXCqPxNZul+KNB1y4MOl6vaXUoXd5ccnzEeoHUj3FF0na4Wdrm4pFIxAOap3t/a6XYyXl9cRW1tFjfLM4VRzjqayYPGvhe9TNvr+nykuqbVnXcWJwAATk5NHMr2uCV9bFrVPFmgaJeraaprFnZzsgcJNKFJUkjPJ9jV7TdSstYsEvtOuorq1kJCSxNuU4OD+oryX9oGGNtC0CcqpcXToDjkgrnr6cCtr4Yarpmg/CLSZtUvbeyR3mIaeUKG/fP0yf0pPTXoC10SPS8ZoPFVNOvbXU7NbuyuYriB/uyROGU/QirB4qk01dCMrUvFegaLdLbanq9paTsAVSaUKSPxNQN458KIMnxHpX/AIGR/wDxVc78Z0jf4V6k7orPHJCYyVzg+ag/kTXnfwI02w1PVNdXUNPt7pFgiAE0SuoyWyMEHrgflSs+4XVtj3bT9e0jV2K6dqlldsOqwTrIR/3yTU1/qNjpVqbrUbuC0twQplnkCKCenJ4r5v8AizoGm+EvG8L6CRZeZarOYoGK+U+5hlcdAdo4HvXs2kXk/iL4Nrc6soaa50uTzmkXO75SN5HuAG/GhXC6Oh03xHo2sTtb6dqtldzKu4pBcI7Bc4yQCeK1RXzj8AhHH4zv7hxsA0xyzE4VR5kec173p+vaRq9xNBp2qWd3LF/rEgmVyv1ANF0tGx2vqkaoPFL1FRlgqFmOAoySe1Yz+MfDcOoCxk1vT1uTj92blM/zoul1BK/Q2+c0pOBSAhgGByDyKzjr+j+asX9q2PmMcBPtCZ/LNDkl1CzexpDmnZrOuNY02zvIrO5v7aG5mOI4pJVVm+gJyatzTRW8LyzSJHGg3M7sAAPUk0cy7hZla/1bTtM2fb7+1tPM+558yx7semSM06y1Sx1Hf9ivba58s4fyZVfb9cHiuD+Jd9omv/DHVpbS7sb0weU6PFKsnlt5qjIIJwTyPxNcx8AmitrXxJcTERoGgBd2woA39+3Wl530DbR7nuPNFUP7W08YH262y3C/vV5+nPNLJqthCzJLe26Mv3g8qgr9cmlzR7hZl0UVV+2WywLMbiIRMcK+8YJ9jUsU0cyB4nV0P8SnIquZXCzJaD0rPuda0uzmWG51K0glc4VJZ1Vj9ATV5XDKCDkEZBFLmT6hZlS9v7TTolkvbqC2jYhVaaQICT2ye9WVIKgg5B5BHevOvil4Cfx4mnRwanFZz2TtuWUEqyPtycDuNvHrk9K7XRNNGj6DY6aLmS6FtCsQmkPzPgYzTvruL5GgRSYwaXtRjNMBeopAR0pQOKaRzQA7NLkY5pM0nWmAvHalpgHNKxwKQC0U1WzTsigAApMUZoBoAM0tHWlHNACUZxQaMmmAE0A5ozR0pAKBigHmgGjAoAcab0ozRQAo5pabnFLnmgBKUUmRnFGPSgB1GKbuNKGoAWjpRkUdaADIpeo4puRnFOAwOKAClopKAFopKKAClpKUUAFJS0UAJQOKKUUAJS0UUAJQRQaO1ACUUUgoAdSDmiigA6UZoxxQBQAUlOxSYoAQcGlIB4oooATGBQKKTNADutJigH1ooAay0qnA5oK+9A96AFJoxmjIo6UAHalwKKQHPSgB1GKKM4oAMUdqAaWgBuKUClpKAGkc07tRR1oAaRR2paMigAoxTCxpN+KAJMUU0PmkZsCgB2MUmM0gdSODQGFAADTs5qFn5oElAEnWjgU1XBpdoNACjFO6CkwAKTdTAM80o5ptOBoAcBRikNKKQAaTFBNIrZNADxRRRQACikzTd/NAD6KTOaQtigBxpKRWzQeBQAtJilGMU0vigBRxRmot5NAbPFAEmMmlGBUeSKTcSaAJMgUuahyc809SaAHZpe1Rl8GnA0ALzmlIBo3UhzjimAvak2jNHQUzcaAH+1G2m7uKcrZFIBdtNC8mlLYoU56UAG2gClzSg0AIRQKKTOKAH4pMUBs0ooATFGKWkJxQAoFIRQDSFiKAFxSAUbqXORQAmOaWkyabv5oAcRQBSimlsUAGOacKYHozQA4c0tIopetAAKKOlFABS9qZuycU6gA6UHpRQelACCg0YpeRQADijrTScUK2aAH0A0maKAFoopDwKAFo70wPTt3FADqSkzgUm/JoAfSUCloASilpBQAUUUUAFJSFsUoOaADFFLSUALTSKCaXrQA3bSBTmnGkDetACEYpQvFLkGlzigBNtGOKXNHFADRxRilo3AcUAABpCKUHJpaAGUoNBHFHSgBCvOaUdKXIxQMUAIaTFBIAzUYfJpgPI4oAzS8YpVoACuRUZUrUtMzuyKAG596XJx0pNhFORhigAQ57U4sKWk2ikAq9KdTQMUuKADNKDSU3dzQA+jNRljQCTQBJRTM8U1Sc4oAkxSikpaACkpaSgAozQBig0AFLSCloATNFNbjmmh6AH80c0ZpjOc4oAcfrS8Ypg560vagBwxRimBjTweKACjNNLUmfSgB+aKjBJ4p3QUAOzmlBqMHJqQUALikPSlooAYo5p4po604GgBcUUUUAfJ+tjPi3XyOh1K4x/wB/Gr034FJtbXzjgtDz/wB915rrZX/hKtdUHkalcZ+vmNmvSvgdJEr65ErnexjbbjsN3f8AGgD2QdKKQdKWgBKWiigAooooAKKKKACiiigApDS000AJiigUGgBMZoxRRmgAoGKCaaKAHdKTml7UlABnIoHSgUvagApMUmDTsUAJ2pQRikxmlAwKAAmkzQBSEYNADHGeaFNK/ApF5FAEgoNNzgUoOaAAniuD+IzmO68GnIIPiK2BU9+HrumyBXmvxT1rTrDUfCFvc3MKyR61BcyIzAbI13Au3oAWFDdgSbON+Pfhs22r2fiOJP3N2otbjA6OoJUn6qCP+AimeHPEs/ifwLpXgK1aQX8l2Le6P/TiuXZs9uMJz/WvYPF+i2/i/wAH3unI6OJ498EikMA68qQfqB+Ga85+Anh37PpV/wCI7uIC5uXNtBu6qin5vpluP+AU9Gkxap2Mf49ItvqnhyCLasUdtMqRKPuj5P0wAPwruPgvlfhZpzYxmaYg+v71q4P483ltceKdItYp1eW3tpGmVTnZuIxn3+U8fT1rtvglNFN8Nbe3SRDNDcSh0B5XLkjP4EUlZj1PNPjmsafERmKD5tPjJ46ne4/kBXXah8G28Qw6TfXmrypfTxI2ou6+YW4XhOmMAEDr0HWuN+ONxFd/EKZIpFkaCyiifB+6+5m2/XDD86+itMkS60exuIiGSSBGUggggjPammriZOqJFHHFGMJGoVfoK5T4oOE+FuuEsF+RBnGesijFdbgjtXHfFa4S3+F+siSURtII1TPViZF4FJu24zxr4T3Gt2muandaDZ2d1PDp7NJFcyOpZQynCbQcsSBwfzrNuvEVx8SPGGmx+JL9bSxeXyR5KBVgVj2znknaMnNdN8B54YfG97GxXzJbAhSWxnDpkAd//rU340eCk0XWB4gtFUafqUm2VFHEU2M5+jYJ+uaEk9VuK726HvGkaNZaDpVppWnxCK0t12oM5J7kk9yTk/jXjdtpmtWXx6mv/EFtFJY5llW6udvlJAA3llSeAR8o9c5+tdF8H/Hy67pw8P6nKP7RsYx5MjNzcRDvz1ZeM+2D6151deLR4x+Jtsviq9EPh+G9kjFq52xKik7d/rkhQSf0FJO/qO3ToPsb+1X9oSG50KdTY3N8qAwfKkisAHxjtnca9E+PRKfDuMAgbtQQYI6/I/SvNNS1nTIPjzHqBZLfTYr2DDbNiqiqg3YwPl4z9K9J+PdzEvgG1j81A01+hRepcBHzj8x/k02iehzngXxxp/gf4OPc3Do9+91KLa0LcyNhcHHULxyfr3Ndz8M/DWmadoEOtQeRc3uqf6RLdrEBjdyUX0UdMDHOePTyrw74FtPFvwevL2wQf2zZXbyAhiTIqoD5eO2Qcj3Aq/8ABTx8mlXY8LalKPslzJus5WPEch6ofZu3v9aSuvmGj0Ifi/4mOp/EK18PXNyU0WxlhF0iA/MWwXY+uFbA+hrO+JeuaCnivSdX8G3sMU1vAEZ7RCgjZSdvBAByDj6DnrT/AIyaTdaF8TP7Z4MV8I7iBtuAHjAUr9RtU/8AAhXqVr8WPDGqaDBdEhtSfAGmKheUy9gvHIz/ABf14p6LRjWu26ON+Mes3+o+EvB2riEHTbrbczwH7plKKyqxHbBkA/GrFufC/wAT/wCy7rRLa10rxFp1xFcSWpUJ5sSsNwBAwwHUHGRjBwDmux8S+K9OttQ0jw54t0+BLLWLPdcLI4dLeUEDax4+XPAYYwQD9PJvG3gc+CfFWiz+GNReQ304NnGr/vYmyoABH3lO4YP4HPWhW6aMPU7f9oIEeGtFQH/l8+73OEb/AB/Wuf0HwNo+ofA2712/jmm1Bba5mt5HlYrAI2fCooOACVyeOSTW5+0FME0Pw/CZVErXLt5fcgJgn6Ddj8af4Vuoo/2a78l0UJZXsZJOfmZpMD6ncPzFO4GX+zzfXDXmt6aZGNsIopkQnhWyQcfXj8q90YYFeAfs8lF8S6wpb5mskI59G54/EV9AnBBpKwzgPjFIqfCjVssAWeEKCM5/epXlXwch8RzalrS+HLrT7aQQReab2JnUnLbcbTwevXNetfFeFLj4dXlq80cQmmhXc5AwPMUsck8YUE/QV5v8B7q1svEOtwXE8aPLbIyF3ADBSd38x+tDaS1Fu9DnfEVrc6P8QXk+ItrLqTyqsrG0m2pJH0G04HyjBG35Tx+f0Lb6ppuqeApb/SWT7AbGTyRjARQpG0jtjGMe1eH/ABn8RWGu+J7GPS54ruKxgMcksPzBpHP3Qw64wOncmvQ/AujXfhv4K38epn7JNNBcTlZePJDKQuQenABx70ea2DZ+Z5V8IfD1t4n8SyWF+85sksTLNDFIUE2HQBXI5285x3wKW/ij8IfG5LbSA1vDDqMCKiMfuSBNyn1HzEc1o/AKRYfHV1Ey/O+nPtO7gYkSqfjW8hl+Nc025CItTtVJXjBXywRn2IIzR5Bfqeq/GZPEdx4KWLQIZ5YpZAL1IELSGMjgADnGeuP5ZrgfGek6RY/B3QRcaZaabr4EavFsEc7Da24sPvHPBOe9d38YPGuo+E9GsbXSpI4by/3gzMMmJVAyV7Zyw57V5pqv9i/8Kbhulu4r3xBqN4r3U0j+bOpDMcE8lRgd+ufehPog82eo/BPULrUPh6ou5ZJTbXTwRtIcnYApA+g3EV5J8WoINN+Iuoi1hSMFY5PLiG0Fyi5OB3PX8a9N+A1zbN4JurRJ1a4jvmZ492SAVTBx6cfzrzj4vSo/xWndZFZY/JVwh5BCjg+/NC00B9zu9X+EWqa5r+n61Lrjm4lKS6j5/VGXBAiCjgDkAE8YByc1znxm1+81jxtb+Eop2jsY2hjlVP45JCCC3rgFcD619CZBKkcjFfOPxYsLjRvij/bMo3QTNBdw44JMe1Sv1ygP/AhQ0uwLTqdr8SfAWgad8Np5tLsobOfTki2SxjaZF3qCJCPv56898Gsf4BwRXll4mhuIllglMAdJFDIwIkyCDxXXfEzxBpr/AAxuDDcxSNqSRLaR7gWl3Mp4HfAyfbFct8BSlnPr+nzMEuXWCVULA5T5xkD8f1FCknqFjz3XtMg8AfFhA1uhs7W/jvIlxu/cF92Bn0GV+q10vxyt9Ln8SaZcWcUHnS2jSXMkS8sCR5Zf3OGwTzj6V0fx70Pfpml+II0TdayG3nbHzMr8rz6Bgf8Avun+CfCFxrXwe1MX/mNf6vCfJafkokY2wAZ6AFcj/ep218gIJr2x1z9n7SbGG0ilvLrytOtYSoyLgNsLL6HAZsjseeprofHFrqXgv4UR2PhKGRfs22KV4UzIkRB3yDH8RbBJ7bie1cP8A9GudSu7jVruSVtP01yLOFidgndcO4HqEAH/AAOvS/id4zn8FeFlvbOGOW8uJxbw+Z91CQx3Ed8benqRSfZgjyqLQNIn+A02rX+kx2urrIRFczFlkmPmj5gScnKkjHTg11nwD1a9vvDup2V3NJNHZzIIN5zsRgflHsCvT3rjzLZ6t8K9Z8U+Ib9NQ8QXM3kW/wBoYE248xfliTouRk5AHH456H9nmZRZ69bvKpm3xPszzjDc4/z2paPXsPYyv2gLG0g1vSLyC3jiubqGYTyINrS7dm3djrjJGf8AAV618OMn4ceH8kn/AEKPk9fuivLv2hv+P/w9kqR5VxjHUH9319q9T+HHHw40DOebKI8/7oqgR0+2kIpwpKAEAxRjNGc9KM4FIBMe9HSk5NKcAUwENMbPapOopuO1ACIcU5uabgg0ucUAJk4oBp2cikoAUHijJFNGeaCTQA4tTlbIpo5FJzQA7ODR1po5pwGRxSAORSjmkzijr0pgPwKaeOlGaCPSkAAZFIAacOlG6gBMUGlFB6UANAzS96RTg07OTQAHinL0pCRikBxQAuADmnCkPShaAHUYoooASlpKKAFopKUUAFFFFABRRSUAFFFGKACilpKACkxzRRmgBaKQ9KAeKACijrSAYoAdRTS2KUHigAoooNABijFIDS0AJmlpCKBQAZ5prGnUw9aAGqxDVMORUJ4p6HimA7NAo+tHakAuaOopO1IDigBw4FLmkBzRQAuaSjijGKAFzRRiigA7VG1OJpmexoAQAnrSEYNPFDdKAAY20mM5FA5FITigBqoFzSgDNLnIpBzTAUqKYyYqXHFNI4oAjXg5qdeRUKgA1KCAKQC54pAvegGnDFACEZFMPFS9qY1ADl5FKKYpxUnagBjGlUcU1qcvSgBwooooAjc4oA4zTmGRTRyMUwBc5pW96VRig0gEWlIzQBQaAEwQOKiYEmpMk0FM0wGBRihVApxHFC0ANalUUEU5elIBrYxSKSKeelRgc0wHcdTS7hjikHpS7aQADmnimjim7+1ADyRTcUo5FITQBDJJg4HWnwk45FG3Jzinr0qtBCOO9KnApD6UqjjFIYFuacOlMI9acDxSAd0o4oPSkHNAB0NPFMIozQA+mNS80cUAImcUv1oU0hyaAA8iheKAPWgjmgANM7080nUUALnihhmmKCDTyeKAG9qTpS4zSY5oAeOlOHFIBxRQAFqQnjigikHFADRwc08OKZ3pHoAlyCKaTxTV+7SrQA5TS7hTBSd6AHMaF4FGOKVQKAGlqeDxzSFaMcUALupeopmMClU0ANOM08DAph+9Tx0oAQmkHWl6mnYFAC9qKO1HJoAKWkAoxQAtIaWmk4oAY1OU8U0nJpQKYDx70UlB6UgGsaaGoPJoI4pgOzxSKc03OKVTzSAd0NG4dKRqFoAdTc0pB7UgHHNMBwPFRMpLZp4oJxSQAvApA5zS9s0wH5qYEgamlsmjrQRg0AGc0E4FMHDUrUAJu3cYoUDNGeOlAFACn0pVbFLxikJFACs1CU3rTloAccYqLo1Scmmgc0gJF6UZFNpQKAFzilBzTcA5oAxQA+o+M08nAphoADz0oBxQCAOaBgmmAp5po+9TjwKavWkBKKMUgNLmgApOlLRQAZpDS0hoAUDim4pRmkOaAGsR0poWg8mlNMQ7IAqJj81O296cFBoGC0p6UZANHagBqjFScUwdacelADSOaQjigk9qQe9AgXilY/LQCM0p6UDGpzUo6VGgGakzSAWkPSloPIoAjQ81LUSjBqQGgAxRS0UAfJ2t/wDI2696/wBpXH/oxq9O+BcYP9uyZ/jiH/odeY60M+LNeb11K4/9GNXp3wJPPiEf7UP/ALPQB7JRRRQAUUUUAFFFFABRRRQAUUUUAFIaWmmgBtBoIzRigBR0ooxSUAGKTbzTqTvQAUYpvU807pTATpSU7rRikAAcUUClPSgBtKDkUmKUcUABPFJ1p1NoAY6kiiPpSseKRaAHkUm2lHFHWgBMVj6j4W0LV51n1DSLK5mVw3mS26sxI4GSRzW1SE4pptaoTSe5Da2tvZ26W9rBFbwpwscSBVX6AcCligigTZHGqLknCjAyetSqc0Y5pebBJI56+8EeGL+QPcaFp7NksxFuoLE9ckDmrth4d0TTJRLYaPYWswGPMht0R8fUDNahWkxVNtq1xWSOevvBfhnUr1ru70HT5p2bc7vbqS57k8cn61sWllaafapa2VtDbW6fdihQIq/QDgVZAzSgYpNu1mNJIbgVk6t4b0TW236npNneOF2K88KuVHsSOPwrYAoIoTa1G1c5S0+H/hK0O6Lw9p+8HKs0CkqfYkVuahpllqti9lf2sVzbPjdDKgZTjpwauMBmk207tu7JUUlY5/TvA3hjSrpLqz0OxiuIm3xyrCu5D6g4yKbL4I8NzeIv7ck0i2a/zuLlOC394joW9zzXSKtBFHM7hyo53U/Bvh/VtfttavtMhnvYBhXcZDehYdDjtmrGteGdE8Rqn9raZbXbJwjSoCyjOcA9R+FbBoxkUrvuFl2MXRvCmhaBHImmaVbWolUJJsQZcDsT3/Gs5vht4OZg48OWAYEnPlDufTpXWjijmi/mHKjL1PQ9M1nSDpmpWcVxZ4AEbD7uOhHoR6iszQvAnhfw5cfadL0eGG5wQJmJkcfQsSR+GK6Qk5wRSdKL6WuFk+hk6z4V0LxHJHLrGlwXckalEaUcqD1xVLSPh/4V0G9S907R4orqP7kru0jLxjjcTj8MV0e/Bp4PFCbXULLsYureE9B8Q3a3OraVbXk0aeWrSpkhck4/U1Xj8CeGYNJn0mPSYV0+dg0tuGba7DoTz14H5Cuh78UpOKL6bhZXvY53S/AvhjRr5L3TdGt7W5T7skZbOPTrXQYPOaN4zShs0ajVlokYmseEtB8QPv1bTo7sgYAkZsD6DOAfespfhf4JXOPDtt+JY98+tdhwKbnmnd7ByrdmDpvgrwxo8qzWGgWEMqHKyeSC6n2Y8itPUtLs9asJLHUbdbi1kxviYkA4+lXN1PXkUrvuFlskctpvw/8ACuk3qXun6QlvdR52yJK+RnqPvdPamT/DPwZdXMlxNoUEk0jF5HZ2yzE5JPPXNdbwKUEU+Z9w5Vaxg6v4Q0LXdGi0rUdPW4tIABCHkbfHgYBV87gce/PeoIPAvhm38Oy6DHpMI06YgyxjOXYdGLfe3DA5zmum4xSUrsXKjA8N+ENC8Jwyx6JYLbedgytuZ3fHTLMScD096o3nwz8IahdzXd3o4mnncySO08mWY9T96utxilGKOZ3uHKtitY2cGnWUVpbKywRLtQM5cgfUkk1S8QeHNK8TacbLVrKO5hzlc8Mh9VYcg/StcUho1voNq+5xUHwr8GwWVxaroqOs4Akd5HZ8A5+VicryP4cVq6H4K8OeHnWXS9ItoJlXaJ9u6TH++cn9a385p2OKbbtYSijN1rRbHxBpFxpWow+bazjDLnBHOQQexBAI+lWbKzg07T7eytowlvbxLFGo7KowB+QqwAaXtSuOxj+HfDem+GNK/s7SoDDbCRpNpYscscnk/l9AKTxF4a0rxTpZ0/VrUTwbg68lWRh0Kkcg8kfia2RRRd3CytY4/Svhr4U0fSruwg0qOSO8Qx3EkxLSSKe248jt0xyM9az4PDPhH4WaVqHiOCxm3QxYeUu0km0kYVQxwMnHp7mvQBUF5aW9/Zy2l3Ek1vMpSSNxkMD2obewuW2p88/GHWLbxNo3hPX7RGjgu47lUSUAScMgOQCR1B717X4HtZrPwHoNvcKyypYwhlYYKnYOD9KwrP4QeELK/huRZzzpA5eGC4uGeKMk54Un19c5xzXfYAGB0FK1kNO72CkzQKKBgBSd6dQAKADFNxmn03FAAB2pCtOFJmgBMcUbQRTs0nFADduKTFP7UgNAAMdKNlFG40wF24pMAUueKSkAnGacABSe9KOtADsA03FOo7UAR45p2KBzS0AAHFHSgcUUAKKKUHNFADCuaUKBTsUlACYoxSmjFACc54pw6UmKXNAC9aSijNABRSZpRQAoopBS0AJS0maAc0ALSUtJigBaKSgmgBaSkzQKADFJS0UAJjigGlpAKAFzR1oFHSgAxijNITRkGgBRRSZxS54oAKCKM0ZoATmkpTSUAFJjNLSZpgGBSBcUucdqUGgAxxSgcUvWlApANwaMU+koATFGOKWigBAtKRRS0ANwQaWiigBKaRTsUtADOlIRmn0EUAMUUwjmpgMU0gUANUcUmMGpABRjmgBnJpOlSYFJigCPBz0p+0mlAp2aAGBcUhODT+1NxnrQAueKbjJpw4paAGsCBxQjnHNPowKAGNTk5FKRxSLjtQA6mHOadSEc0AA5HNJtwc08dKKAEBpG9qdijFADV606jFFABig0ZoNAETg0iZqUqCKaBimAhGRSDIqXHFNIpARlieMUqginFeeKXtTAZ0NO60YpQKQDcUFAfrT8UUAR4IFNHNS9qaRzxTAaMinClA4p2OKAIyKACKkApNtADcbqMYFPApQKQEe4nil+lOIFAFADRSgU7FFACUmM07rRjFADVGDS0tLQBHk5paXHNLQBHjmnAAUuBS4FADKTOakxikwKAGgUmOafSDrQAUYpTSZoAQ0dqXFAFAEeDmjrUuKTABoAQAYxTeaeRRQA1RSFTmnDrThQBGQacop1FACUU6igBv4UYp+KSgCPBzTx0p1FADcUGnZpKAAdKKO1A4oAWiijFABUbZ9KkpMUARoKfS4oxQA0HmndqMUYoAjK+lNJNTU0jmgBnagU/bRtoAYckUozinYpcUAJmkp2M0AUAIFpCM0+koAYRTcGpaTFAEYz3pT0p2KNuaAI9uTmnYNOxR70wG7cikVcGpBRigBhBIpAvrTyKXHFIBNoxTNpHIp4pQKAGLmnKMGjFKOOtAARQBxS0UAJiloooACKbtpwoPSgBhFCgingUuKAEPIpmKfikNACjpRQKWgApKWigBozmnYpBilzQAhozmlpKAG4pNuTT6WgBAOKQinUmO9AEeDmnYNLjNKKAGBSDTsUtAoATbikK0+koAYBilIzTsCloAYBilAINOxRQAUnalpO1ADAfmp4NNC808UAFFLRQB8oa5x4v8QD01O5/wDRrV6T8Cv9f4g64zD/AOz15rrX/I1a7zn/AImVxz6/vGr0r4FSZn8QR47wn/0OgD2eiiigAooooAKKKKACiiigAooxRQAU006kNADaKWkoABR3o7U3vQA6ikFBNABS5pu6hTmmAtANFApALRR0ozQAYoxRmloASmk4p2KQigCJiaWOh+lIgx0pgS8UmMGkJpQcigBaYxzS/jTQPmNIBUalLYpAADSkimA0Oc4NOzTRgnNO70AG4CmlzQRzg0mMUgFD0uTTCeaeRxTAaxNCuelNJI60hJFAEu7FNyc803caCaAHMaRTkU1ulJG2M0gH80pbtSb89qaetMBd9Gcg0ACkDYJoAaOpzT1YetIwzTAuDQBKOtOYgioeQetOB70gDGTT8cU0HJ4p56UwI8ndilNJ/HSmgBD0pyEimk8U5SMUAIW5p1NPWnds0gJB92mr1NIDxSK3z4oAe2aFPFOPSmKeaAHg0daAKXFAABRRS0AJ0opCKM0AKOKWkxxRQAtFN60tACGkBNOpMUALikpM80ZoAWm5NL7UDigAzQDTWoXpQA+mMaN1IRnmgBVOaccCo+lKcmmA7OaTkU3PFKG45pAOBpDxTd1IWzQA/ORSbqAcCkI4oAXdShqYBThTAdmlB4pmfWlPFIBwNG4ZqPORSA4PNAExozxTc8UdBQA4GjNR7qU5xnNAElGaYGOMU3JBoAlJ4puTio9xJxTgcHFADwfWl70ylBoAfkYpM0meKMcUALQTSCg0AAOaOaQcCgdKAFBOaXNMGc040ALRmkBpvegB2aXPFMOacDkUAGaM80HgUnUUALS5pB0opgJk0A0tAIpAFFIRnpSj3oAKOKDSY70AHtQKKTNADqKBSd6AFyKQnFLSEA0AAbIpPegDApuaYChhmnDpUPRqmBGKQCjpQDTCxFAfNAEuaKjyaNxoAkoFM5pQaAHUU3digNkUAOpueaM4pCeaAFJoBzUe/LVICKYDulJmmlqQNxSAfnimc0hcUBgaAFBwaCcUYyc0jcUwHZBFJmmbqUHIoAd170Uijil7UgAHNKaYBzRuIoAdwKWmdRTuQKYChuacKjzg0/qKQDqQDFHajNABnmlpKKAF5opKM0ALmgUdaMUAFFJ0oBBoAWk70ZooAWko7UZoAM4pCaU0goAO9B4oIo7UAA5pKFbmlzQAU7tTetIM0AP7UzvQCRS0AFKDTCcUE5GRQA8mgGo93FKGoAkoqPOKUNmgB+aAabupN1AD6KQEGjODQAopabmlzQAtFIDQDQAUtNJpc8UAKKSkzQTQAtFNFLmgApe1JmkJ4oAXIpKj3GjdxTAlzSVHu4p6nIpAKDSdDSNx0phLZzTQElBpvUUBhSAdmlDZpm4UqmgB9GaQGloAKWkzRmgB1FJSE0ALSUtAoATFKKKAKACkpaKADNFFFABRRRQAUUlAoAWiikoATOKXNJRj0oAXNLmmigE0AOoFFIDigBaKTNMzzQBJSUA0tABiikooAKKKM0AFJmgkUmcUALigGkzmloACKAMUdqTNADqXpTA1LmgBaWkzSigApMUUvagBuOad2optAC0opBR0oAWiko7UAL2pOKQUY5oAWjPFIenFGcCgBQaKSigApaBQDQAtJRRmgBDRmlpDQAuaKTFBHvQAUoNNzijPFMB1ApmacCaQC4pDSg0hoAXtRnFNLAUBhigB+c0U0MKdmgANJmlpMYoAaDzT6YDnNPFABRS0UAfJ+uZ/4S/Xx0/4mVxn6+Y1elfAtVE/iA7fmzDz/wB915rrf/I3+IOvOp3J5/66tXpXwKX994gf5usI9v46APZ6KaGzRzQA6ikpcUAFFFFABRRRQAUUUUAFJS0lACUgpTSUALTW4pelHUUANHWnCm4wacBTATbRS5pMUgEpw6UUYoAKKMUYzQAYFLSYxRQApptOpvFAEbgkUR8CnMOKavFMB54NGPSl70tIBu2gGndqAKAGkUhXIp5oAyKYEQWlwakxRSAjKnrS4yKfxTQBzTAjIp+O1G0GlHFADSmaYUqUrzmkI5pARlD2pPLPepccUlMBhHFASpMCkpANAwKQjNPxQBimAzbTdhJqYUnQ0AM2YFNK5qQgmmgEGgBoGeKcFxTgMHNO4xSAhHDVMeRxTSBR2oAbjmkIpBndUgApgR7SRQEIOc1IMU4DIoAjIzQuc4NPxzSjigAwAKaFwc07OaXFIAJ4pF5NBGacBigBRQBiikFADqSlpKACkxQetGaADNLSdKXqKACikBpaACkBozmloAaRmgUtFACE0gNBHNHamAp5HFIOKUUUANIyKQdKcB6UmKAEPWlzxQABQBQAg4pOtPwaTbSAbik2mn55pSOKYEYODg0u6kK80oFADN2GqQcimsooXNAC4IpQ3BBpQKY4waQBkc01eTTgBimKRmmBOBQRQKd2pAR4PpS44p3SoppY7aCSeZwkUSl3duigck0AOwaUc1naFrlj4i0eDVNNlMlrPnYxGDwSOR25BrTFC1ATAFIaeQDSYyKAG5OKVTxVO91Sw0wIb69trYOcL50qpuPtk81F/belt93UrM5/6bp/jUucU7Mdm9UaINKTWemr6dnA1C0J9pl/xqzBdW92rG3nimCnBMbhgPyoUk9gaa6FgHNI1AoIzVCAHIoUYqkdTsUdo2vbYOp2lTKuQfTGevtUn221P/LxF/31U8yHZ9iz3pc1ROqWKSKjX1srMcKrSqCfoM81dppp7BZoQNg0vXmlwKQcUxCEnFKppd1UZdTsotUi01rhBeyxmWODPzMg4JHtzQ3YC6RxSr0qNWzTxxTAXpSA0p5FNBx1pABNGaQsozkjjrSc9hSugsPzgUgbNN5IyBwaQKR1FPmQEuMikJxSK45A5x1oJ4o3AN1LmmdRxTVywyvSi4EoNBqIN34A6dacCWHHNK6AcTxSA8UnzDqKXtTAA2c1GT81O4GTQQQc4oAQ9OlIGpVYtnA6cUEcZxQAmc9acMCm7fXilBA4yPzpXQEitkUVGrL1yPzp25fUfnRdBYeGGKUGoiwB4I/Onh19R+dF0OwH0pPu0bh6j86VsFc1VxC8EU3FIGHqPzoznpSugsAAFL0pozS546j86LhYXFGKQZ706mAxl4pFHGc05hkcUznGKAHg570nXjNRSTRwJvmkSNP7zHA/OiK4huM+TKkmP7pzU8yva47O1yQ0bsUm7j1FNJ3dOtVckkU041XjkDAlGDAHacHOD6VL1FIYEkCgHIpp4pVxQABjUobiosfNgUiyqxYKwJU4YA9KAHseaev3ah96erUAP3EHFBbnFNJ5pMnNMCUGl61Grc4wakB9qVwEOcU3mgvzikyfSi6Acp9acTTVOaU0AMLZoAI5pOppx4oAXd60u7Ipg5oIIHFADqXPFQiQg4NP3ZFADweKTNNBAozmgB2c0ZpgYA0EjtQA7FKKbnI5oBpgONN3UE0hYYzQA4dKQselN35FAO6gBM80obHFNbApivg0ASGlj4qPnr2pynNAEhpinBpSSBTA1AEhbFKMGotwpc9xSAl6d6O+ajzmn54pgLmnA8UwZNOwcUgFzQKbntTl6UAJmjNFNzQA6lFM3UK2aAHU0UHrSgZoAAeaUnimkc0Z4oARRzQR6UBgDQTzxTAXAxzSqBUZJJ60oOKAHHBNBHHFNJ70ofikADikNL1FMJpgP25FCnBxSbuKAeaAJcDrQDmkBFGQO9IB1IBikyDQTQA6gUgbNLmgAPSgUA0tACUtGaQHNAC0CiigAopMUtACDilopM0AL2pMUtJQAtJS0UANozilppoAQ5I4pFJzSilAoAXNIOTSdKAcUAKfamcg0+koAOaXdSUh4FACkmgEmmqcmnUwF5FLnNJ1pRSASkJooxTACcUqnIptOUYpABNHag9aQ+1AC4GKEzmgdKFPNADjSA0ppF60ALSiijFABSUtJQAVGzc1J2qIjmgB6kYp1MGBTs4FABRuApCwxTOpoAcX5oOKYBzTmFMBwIxRmkA4ppzigB4NG4VGoOc0p5NAh4YUZpnGKQDJ4NAx4fnmjNJtpCMGgQ8GgsBTRx0ppUmgY/INLkVEA1IN2eaAJCRSg8UwmngUAKDQ33aTtTd2RQIYASalC4FImKfigZGDg1L1FRnrTxwKAFoJ4pRQaQEanmpKaoGadQAYopaKAPlDWlz4t18g5B1O4/8ARjV6b8Cy+NeXI2B4uPf568y1on/hLdf6Y/tO54H/AF1avSPgUT9o8Q88Zg4/77oA9nAxS0UUAFFFFABRRRQAUUUUAFFFFABSUtFADcUUtIKACilooASjtSUUAFFFFABRRzRQAUUUtABSUmcGloAWkxSiigBpHFNUU5ulNXmgB1JnFOHSkIoAM8U3JpSwAqPfmgCQOKcDmq6/eqTdigCWmk80zfSA5NADsnPNOzTQMmlbpxQAoGBTCxFOBIHNIxoAUNkUcEUwNS7uKYC0nFIWphz1oAkzQKjDECgMaQD93alBqMsaRXJODTAlNNLUm7tTS3agCXdxSEjFRbsUhJoAk3HvSluKYnI5pWJAoAduBFIpFNBoxxmgCTjNI3BpiMd2O1ObB70AJmnq1R7ODzTkxQA8sKaxwKDxQV3ChAOUginA8VGFK04LmkA8UtMxinDigB2Kb3ozS4oAKKMUUAJRRzR0oASkzinUcUAFLTcUtAAMUE8UmaOtADd1PHIpCM0AYoAWkI4pcUnOKAAGikIpRQAnSjNIQRSUwFFLTA1O3UALk0CkLUhakA44pRTRyKTdjigBxphzml7U00wADJp4HFM5pQTSAdTGGacaO1ADQMCmfx1JzjimD3oAeDUg6VEop+SBTAWvOvjJ4jXRfBjadFhrrU28gDPKx9Xb8sD/AIFXoWQzEk4A5Jr5Z+I/if8A4Sjxxd3MbZs7UfZrfngqpOW/Ekn6YqX2A7/4GeJSJ77wzct/082wxx2Dgfofzr2uvjrQdcn0DXrPVrd3DW8oZ1U/fTPK/iMivr6zvIdQsLe9gYmG4jWVCfQjI/nQuwE+aTfg4pCc8U1hg0wMfxB4R0LxQsZ1jTkuWiBEb7mVkB64IINeBfEj4anwdMuo2JNxo07hfnOXgc5wD6g44PX19T9L5ytecfGx/L+GkxxGc3US/P2+bqPf+maafRk21uj5zEUa8hAPcV1vw+8dT+B9Xy26TSrlwLqIDJHbcPcfrWX4g8L6n4cstLvbtVez1KBZoJk6ZKhtp9CAR9fzxgg8HPINKUQUj7Ssr231GyhvbSVZbedA8bqcgg1YzXzb8MPiPJ4XvU0rV7hm0aY4Rm5+zsT1/wB31/Ovo9XDorowZGGVYHIIpJ9GWcd4g+F3hXxJM811aSQ3Tu0hngmZW3HknByvXnpXz1rnhS70TxfJ4bBaa4NwkVvJg/vA+Npx9CM/jX1sOGzXhvi8H/honRtiqrMbUkgfew7ZJ/AY/Cq9SUrbHUaN8EvDWnLA95JdahPG4kO9giFhnHyjkDnoSa9MIBobhzSZoBKw6kzmjNIWpDAYByTwOTXzLqfjqWX4sDxXbktb20wghQn71uMq3/fWWb6tXrXxe8UDw/4LktIXxe6nm3jwcFUI+dvyOPqwr5twBCI+2MUtw2Ps6GaK5t4rmBw8MyB0dejAjINSivLfgj4m/tXw1LodzKWu9MbCAjnyT93n2OR+Veok4poB1NJxSA0uaYHFa78L9A8RandahcyX0N1c43PBclQMAAEKcjt6V4B4q0zU/CXim90WTUrthFtaGUSspeMjKk4P4fUGvrQcMK+Z/jaMfE+Uhdu60iyc53defb0/ClYV2tjjTqWokfNql+QO32l/8a9P+GXgKXxZpJ17Vtc1MWpkaOG2iuD8+3gli2eM5GB6da8kCko3Pavpj4NN/wAWs0vMhfDzDlcY/evx70JJBds2vDPgnSPCt3d3OnveSTXQVZHuZy/AzjHp1rpMUoGaQ8Uxle5tku7Se2lLiOaNo2KMVYAjBwR0NeNeNPhXqej6S+o+Ftb1edbZCXspbgligH/LMrjoB93HPY54PtROaVWx7ikkuoa9GfHEWvaxt3JrWo4Ppcv/AI1Paanql1qFrbS6/qMKXEqQvM105EalgNx56Dr+FdN8WPB6eE/Ey3dlCU0rUcunORHLkll+nII+pHauEdPMiIHXtQ4xQczfU+rPDHgWy8L3hvYtT1S+uXhETNeXPmLjOcgY4rqya4b4V+LD4s8IRi4l36lY4huQRyeu1vxA/MGu44xQrAVr6zj1DT7izleRY7iNo2aJirgEYyCOh968Y+IHgObwr4Ym1vR/EmseXbuokguLosWDsqcMMdMjg5717eBngV4d8V9WuvGHi/TvAujEOqSqZ2GSPMwc59kXJP1PpRZBqtUzmvA/hfxL43upHj1u/tdMhfE9ybhyxbrtQZ5PIOegz36V7fb6BD4V8D6pY2l5f3QFvNL51zNvk3FD0PGOnGK09B0a08OaFaaRZj91boFLEAFz3Y47k80eJZBF4Q1qQruCWEzFc4zhG4ostkJNvVs+VtI1TxJfy21vZanq095N8sccVw5Yn869D0/4ZfEe5t/MudYFpn/ljNqMpbr32Aj9a6j4I+FLbTPCo1yVVlvr5nCSEcpGrFcD0yQSfw9K9Sx1zRyx7BeT6nzd4w0Xxh4EtrKe+8SXEiXchjQW15KdpAzznFc0vivxEJMjX9SB/wCvlv8AGvWP2gcf2HoIIOTeNg+nyGvEiuDScIvoNSkup3XhHTvGPjUXq6T4muYRZlPMNzfSgnduxjAP90+lbd38O/iZZQNNFrrXbKP9Vb6jIGP03BR+taH7P+NniMBs4eDjH+/Xs+KFGPVBeXc+Ub3xD4qsPPtbnWNbtbqMfNDLcSKy/gTX0RpFlJr/AMM9Ktbq+u4pbvTYDJdQS4l3FFJYMc8k/wAzXK/GzwxDqHhSTXoIyL/TwoZl/ihLYYH6Z3e3PrXY+An834feHmLZ/wCJfAM4/wBgU+WK1SC7e7OH8SfD/XdG0S5vvDvjDX2e2RpWtrm5L+aByQpGMHAOOuenFeUR+NfFDIJR4i1Hkf8APw3+NfU2psBpV4WVmUQsSq9TweB718aWOfsqg5A9PSk4xe6BNrqdPF4y8WzSxW8XiDUGlmkWOMG4IyzHAGfqa9j034Z60LFP7U8e+IXumIdxa3RVF46DcCT9ePpXhehKR4r0IBlBOo24y3T/AFi19fjj8hQoRXQV2xsaiNFTczbRjcxyT9adimk84xXm3xT+Ix8LwjRtKbOs3Me/zOCLdCcbv944OB+PpkbsNGt4v+Jmg+D5Xs5We71EJuFpB1Gem5ui/qfavG9e+L/inVXbybpNKtT92K2Hz493PP5YriXkeSWW5uZXlnkJeSRzlmJ6kk9a9k+D/wAP4HtV8V6xBHM83/HhC4DKig/6wj1JHHoOe/CUL6yYOVtjk9O+HPjbxhGt5dNLHDKdyzancMGb3C/M35gV0Nt8CNVtF8238SxR3GP+WduygH/eD5xnvivcz83U0AVfupWSVidd7nh89v8AFjwHEZ0nXWrBB83JuNo9wQJB+GQKWL483L6XKv8AYaLqIQhHE+Y93qVxn8M/jXt+4r1NeM/GPwRbizfxZpcBW4RgL6OMfK6HjzMeoOMn05PSlyRe2g+ZrfU3/gtJLN8OvtFw2+ae+nkdicliW5J/EGvRh92vOPggQ3wxiJZT/pc2Mdvm716JnigYHvQlKvKkU0ZDYpgVdY1W20PRrvVrwkQWsZdsdT6Ae5PH41478HPF0tx4u1iy1KTMmsMbxJGP/LUHlB/wE8D0SrXx28RJ5Vl4Yt5WEjkXN0B02jOwH8cn8BXj1vez6bfWuo2j7Li0lWWM+6nPPtxUb6hc+xz6HtSqoxxWdo2qQa9odjq1s4MV1CsnBztJHIPuDkfhV9TjiqQDywzWfrVjc6lpM1pZ6jNps7423UKhmTBzwD69Pxq7jJzTiMigDynxjo3jfw/pV3rOneLZbi3gTdLbyW4DKg+8wJ3ZxycccV5wnxL8ZEBhrbHI4zBH/wDE19CeLH8vwTrrfMcWE33Rk/cavkyBv3K5pOMX0BSa6na2/wAQPHV/f2lja6y73FzKsUaiCIZZiAP4eletWvg7xq8MbX/j+ZZcfPHBYx7R7Z4z9cCvE/A5DfEbw6pC83Y+8eOATX1a55NCSXQLt9SG2jeG2iiklM0iIFaQgAuQOSQOBmp6aATzRg560wDoaVhlaQjNAU0wEXgUA5NO24owBSA4S78OeO4jdy6f40hleRy0MNxpsarGMk7dwyTxxnFeU3PxQ8eadf3Nhe3kEd1bOYpU+zJww79O/WvpHuK+W/ii6n4r64EPH7nPGOfKSk4p6gm0Xm+L/jKMFje2x+tsn+Fdvp7fFzU9Mt7+DUdMEd3Ck0IKINqsA3zfIex4Az7+teGzfNCw6V9Z+Dk8vwNoCHZ8unwD5DkfcXvSUUDk2eX6rr3xe8NRC4vrK2vLZCS8sMCyLt9wmGA98DFZmn/HXW02m90qxukzz5DNG2PxLD9K9/zj3FfNnxj0C28P+NILq0QRW+pxGUxquFWQHDY+uVP1JqnBNaaCUmtz13wp8T9A8Vyi0R3stQwP9HuMDd/uN0b9D7V2oGOtfGIdwN0cjRyKQyspwQQcj9a+nfhp4pm8W+DILy72/boHNvPg/eZcfN+IIP1zUq60ZTaZ1V7HcT2FxFazrb3DoVimZN4RscHbkZwe2a8+1mx+J+mae9zp2vadqZijLNDJZLHI+M9MZDH24/x9GDdqcn3z9KbSe4rtbM+aY/jT40dVbz7AjuPsoH9af/wufxoQVElgrMRgpa5P0AzXDXLj7Zd8f8tm5xjv6VXALSxBV3EyAYzjNLlQ+dns7eI/jOm1H0OI5XO5IEJ/9DwD7VTl8X/F21O5tElKLwxOn7846/cr3aVmUjBPT1pBKfU1SUexPNPuj50Hxj8aeZ5cstjGynDKbTDfTk8V3Pwp8ca/4s1/VLPVngeC2t1eMxxhSCWxzzz3/Kuy8WeD9L8Y6ZLaXkCR3O0mC7VB5kTdiD1x6joa8t+CVpcad498Rafcj/SbSAwykdCVkAyB3HBx/wDXo5UtUCbejPbbtLmWxnjtJkhuWQiKV03qjY4JGRkZ7Zrz7WLf4naTpklzZ6rpd+sIMkim22SEDJO0HIPHqR09a9KwDSrwSPaiye6Hr0Z85D4y+L3QMjacQf8Apgf/AIqrWmfFTx3rOq22l2CaY15csREpiIBwCTyXx0BNecyIUurpAAAszAYGB19O1bngBT/ws7w98pOJ2PXphG5qeRD5melX+t/GLTYHnn0S0ljHUWsYlI/4Crlj+VZFl8c9bjfF5o9lMBwwido2B79S38q94JIc/WvFvjl4dtraKy8TWkaxzSTC2ugox5mQSrH3G0jPuPSm4Ra7EqTXmdZ4c+Lfh/XrxLKYTadcycRi5xsc9MBgeufXFehD618ZMokHP4V7z8FvFtzrWk3ei38jS3OnbTHK7bmeNs4B/wB3GPoRSV1u7lXTPVMUfSkGc4ryb4mfEw6Y8ugaBcAagOLm4C58gf3R23fy+vRt2BI6/wAS/EHw94XLRXl1513g4trcb5M+h7L+JFeb3nxp1/ULxbPQ9CgSWQlY1cvPI30Vdv8AWvJJWMSvKSXkJyWJySTX0b8LvBaeGfDyX13D/wATe+QPOzclF6qg9MA8+/0GCML6yYnK2iRz9re/Gu6UyfYNNgVuiTiMEfgGJ/Os3UfiB8SvCUiSeIdGtDblseZ5eEb23o5UH68+1e4qO9R3EENzbyW9zEk0MilXjkUMrA9QQeoppR7CvLueV6N8c9IuXSPWbC408twZkPnRj64AI/I16fY39rqVlHeWNxHc20oykkbAgivm34keEE8H+KNtsv8AxK78GW2XtGR95PwJBHsR6Vl+FfGGqeDNSW5sJXksy4NxZs3ySDv9Gx0P9OKlpxejuik09z6wHSsbXh4haCP/AIR5tNWcZLC/D7W6YA2cjvz9Kn0XWbPX9GttVsHD29wm4eqnoQfcHIP0rRJGKpWYjx7xR8QPH/g0RPq+h6QYZZPLS5t5JGjY9ccsCDgHqO1c/wD8L611flbSdPLZ6guB/wChV3PxwCN8M52YLuW5hKE9Qd2OPfBP4Zr5qdiHGaTguglJrc9u0f4s+M/Ed1NbaL4ZsrqWCPzJf3mNoz1+Zx+Wa0Lrxz8TrSPdN4GjIxktCGlOP91HJrm/2eiz+KtcYg8WiD2+/X0BuI6GhQj1BuXQ8Sg+O95E/lX/AIcVZUbbIqXBRh6/Kykg+2a6XR/jV4Y1CURXkV3prHA33Cgx5P8AtKT+ZAq78TfBtl4i8L31+lsi6rZwtNDcKuHYKCShI6ggEAdiQa+aUfzoQWAOetDhbZjUu6Ps+KWOaFJYXWSJwGV1OQR6g96kxkjivnr4O+MrnTPEUXh29nklsL35LdWbIhk5PGex6YHfB9a+hVGHAzQr9Q06HjXif4x6rofivUtGg0i0litHCiWSVgWBUHoPrWVD8dNenn8uDQLSeT/nnE8jN+mf5VmzeFX8a/HPXtOaRo7KObzLqSLhgiqowCf4icD8z2r3zSdH03QrBLLTLOK1t0AG2Nfve5PUn3PNChHdhzS2R5JJ8X/GEUL3EvguSKBBuaWSKYKo9SSoAqj/AML61cID/YFkT7TtjH5V6z40A/4QTxBnyx/oE2N44+41fJkR3QIfajkj0uCcup66nx21qZ0ih8O2zzOcKiyuxY9gABkmrc3xh8XwFvN8FSxBeT5scy4H4rXnvgD/AJKT4cA3f8fX8P8Aut+lfV5Ubidoz9KFCPUTcuh4Ovx51ZydugWWB2+0tn+Vd58NfHl343j1Q3enxWZs3jCiNywYNu6k9/l/Wp/HPw803xZplxJDbQW2sbS0N2q7SzDorkfeB6c5x1Fcd8ASwTxGsgZZI5YUdSeARvz+NPlS1QczejPaMZFLSdqM0DF4oopM0ALRSCloABRmjikNABRikFLmgANHakpRQAUCiigBaaVzS0ZxQA3FLikzSigAIowKUmkwBQAYoxTqSgBKCAaMgUcUAJtxS0vWkNACdKWjFFABSgUgozQAFaMUueKQGgBMUbadSc0AHSjFFKKAEaheKWigBaKSlzQAdaMUmeaU0ANJAFNHIpxXNA4oAbsPWlIGzmnZppXIxTQEC5LnHQVItKIwi4FCrTbuJCd6celLtoxxSGJjimEGpMUvagCNSaXPNLjmloATtSDgUuOaXbmgBobNGc04ACgKKBDDxTgeKdtFJ04oGNHOaBy1KBilAoENIyacOBRil7UhjCaAuaXHNOFADAAKXdS4FG2gBgyWqTFGBS0AL2o7UgpTQA0YzTqYBg0+gBaKMUUAfJ2tZ/4SvXuc51K4P/kRq9K+BJ/f+IF94f8A2evNtaBHizXgQQf7RuOvX/WNXpvwLjIfX2z1aEY/77oA9kooHSigAooooAKKKKACiiigAooooAKKKSgAooooAKSlooASkpaKAEBpabS5AoAMUUtJ1oAUUhoFGKAA80DpRSdKAHUUhpAaAFNC0x2pAwx1oAkzTTmk3CjcKAGgg5FN4FHGcg0vGM0AN78UEkUE88UZBpgKDkU1TtbmlU4pGI3UgJDjPFOBPemBhil3jHNMCTIIpCOKbkU7Ix1pAMI44pADT8jFIWoAYw4pqk4pzMKMjFMBDQKaGBNO6CgQvBppXmkzQDjrQMf0FNbmnbgRTGYUAJjFKKbnIoDHHNAEoHFISTTEc5xTi4FAC9qbu7UpYEUistAAuad0pmcHinZyKAFzSryKj57mnqRQAE5py8CmZGaXdkUAOJOaep4qLPvShhmgCajim7hik3CkA6lFM30ocUAP5pKQtQG70AOpOtAbNN3gGgB1JjNAYGlBFAC84pMUoYGlyKAIyKKccGmE7aAHjijio/Mo8wUASd6DTBIO9KGzQAvSjIpM03dQA4kU080hNJvpgAU5pdtAbNBODSAcOmKbgUm+lB70wHY4pp4FIW54oZqAEDGndqjBIp4ORQAucUoNMpRQA+jg03OKXOKAAUYGaaTzSEnNIB54NLkbaaG45pB8zY7d6AOI+Kvib/hGvAt2YJEW9vlNtACeRu4Zh9Fz+OK8B1vwpqPh7QdG1S9RUh1NCyL0MZ6gN7kEEfj6V3Piqb/hYfxmtNDEZl06zkELGM9EU7pWJ+o2/gK9N+JPhseJ/Al/YW8SfaYAJrbjGGQ5wPTIyv404rqxM+XAOCD3r6B+B3iRtU8N3OiXDs1xpzgxlj1ibOAPoQfzFfPcD+bHnuOK6TwF4g/4RfxvYahK7ras3lThe6txkj2OD+FSwR9Yj71OY0xnUkMpyrDIIoOTTGO6A815p8czu+GbjI/4/Yev1PSvSCeMV518abc3Hw78rj572M5IyRgMePy/WgDX07QLHxN8LNK0vUoi0U2nRbSw+aNvLGGGehHWvm3xF4b1HwlrDaTqaAOBuilX7sqdmH+HavqXwc+/wLoLZJBsIeT1+4Kz/H/g+38aeGprQIi6jCpezmbja/oT6HGD+faqTvoyGup8pzIShFe2/B74jblj8Na5dEt8qWMsmP8Avgn+X5eleO3NrPY3U9jeRNFd2zmOWNhgqRUG3oVJVlOVYHBBqZIpM+1iDuxmvDvFmF/aM0bPrbdOv3m/z9K674VeOh4r0b7Bey/8TayH7zceZUzww9ewP/165LxYhH7RejSZwA1sCR15Lj/630pJ3Gz3RvvGmkU15MSMBSCTNUAo4NGCX9u9N3iuU+JPiNvDXgS+uosG5uALeAE9Gfjd+AyfwpNgeO+NLi/+JPxEv4tIiW4t9JtnSMo2VZUJLMD6knA9cCvOwVlQOh4NfQPwM8PR6V4ObVXU/adTkJ+YdI0JVcfX5j+I9K8h+IOhHwz4/wBRsY4DDaTsLi2Gcgo3PHsG3D8KdrIm+pL8PfET+FvHFldvL5dnOfs9zkZGxiOfwOD+FfVbEY9jyMV8YNC0iHHUcivpz4ZeIR4g8B2byTGa9tB9nuS3XcOhP1XBpbMpHZIcinEiokY4NLuGaYDwckfWvmj42A/8LSl4wBZxHr168/0/CvpUH5h9a+aPjUP+LpXOE2k2sJz/AHuDz/T8KBM4PPytz2r6Y+DblvhdpuWJw8oHGMfvG6V8ybCqtk9q+mfg4w/4VZpmG3YeXt/00akJHfhqeTxUO7Io3GgodgGlwMU0H1oL47UwOW+IPhRPGHhC605Qv2xP31o5OMSLnAz6HJH418sMstu8lvOjR3ELGORGGCrA4INfZZfBzivnb40+HBovi1dYtrcrY6ku53H3ROCdw9sjB/OnuiXuYvw48WP4S8YwXEswj067Ihu8jI29m/A8/TNfU5wQGDAqwyCD2r4pcb0K+tfSnwc8TN4h8GJY3Eu6+0xvJfd1Mf8AAffjj/gNRsykb/jnxXB4N8K3OouQbqRTFaR55aQjj8B1PsK4f4J+Fp7XTpvFepZa6v1K2/mD5ghbLPn/AGiB+Az3rmtV3fFj4vR6fFI39j2GUJBJHlofnYdgWOAPbb6V74qCNFiiVVijAVFUYAA9Kce4nroKT6027toL/T7iyuYxJb3EbRSoSRuVgQRx7GnEetOA4pjIdOsbXStOgsLCFYbaBAkUakkKB9asEkU3mjJIoFseSftAc6HoJ29Ltuc9Pl/z+VeJO1e2ftAK/wDYOh7UJAu2LN2X5T/P+leJkbqAPZP2e3BTxIvH34D05/5aV7STXiv7PmQviRd427oPl7g/PzXtBzSGiK+srfUtOubC6iEltcxtFKhOMqwwR+RpunWNvpWmW2n2cfl21tEsUSZJwqjA5PXgVOCTSgmmKxW1TLaNfAdTAwGPoa+NbN/9FT6V9k6kQNJviw3L5D5A6kYPFfGtmM2qcfSgDY0P/ka9BIIB/tK3wSP+mi19d7iGx7CvkXw6CPF+gneqEahBgsOM7xX123Un2FAIr3t9DpmnXeoXLbYbWJpXPsoJP8q+QdU1afXdavtXuM+bdzNJgnO0E8L9AMD8K+hPjRfNZfDO6Rd2bueKHj/e3HPthTXzcAVwPQUuoFm3s5NSv7PToWAlu50gUnoCzAZ/WvsG0tItP061sYAFit4ljUAYGAAB/Kvl34dQrcfE3QI5CgRZmk+cZBKozD8cgV9Usdzt9aYCKcGlLYpvNIc0hjiSRVe6tYr2wurOdQ0NxE0Tqe6sCCPyNSgmgE0xHG/DHw7qPhXwlJpGqRosqXkpjZHDb0JGGOOmcE464IzXZgbaacgZpu4mhgiXeB0qK4uYbK0uL6dtsNvG0rn0ABJ/QUxiQa8y+OPiEaf4Wg0KFnW51Iln2nH7pMEj3ydox6A0mM8f8QX2oeJb7U/FcsEv2OW68oSHlY8j5Ez7KB/k1jqDgg8g19GWHw+jj+C58LzxqLuS3M7lBk+eTvB/A4X6CvnGEvsKupV0O1lbqCPWnaxNz274E+JDNaX3hicxKbc+fbc4ZlY/MPfBwf8AgVexLXyN4Z12bwx4p0/V4SoEUoWbPQxnhv0Jr618xXCTRMGjkUMrL0IPcVK0KJgQKd16VDuyOlLvIFMDL8WHHgvXfvHNhMPk6/cavkuAH7OtfWHi0hvBGv7t4H2CblOv3Gr5PgytutAjovAXHxK8OZ2/8fX8X+6f1r6sb755r5S8BD/i5fh3O0g3Pf8A3TX1RI37w/WgaJgaKQE4oOcUALRuxTM07PFMBQxxS54qM5xRg44oAfnkfWvlj4m4HxV10Bifmi6jp+6SvqEbt4z618wfEtSfihreWZsNGAX6/wCrXj6UCORnP+jv9K+tvBnHgTw9lFQnToDhTx/q1r5LmT9y2a+sfCAK+BNAAjCY0+DABz/AKQI3SeMV4p8fmQv4eiZ8uDM23b2+TvXsjOsSNLKwSNBuZmOABXzP8SvEyeLPGsk9s++ws0+z25/vYJJYfU/oBRfWwzkjgdK9v/Z+hkTw5rk7LiGS9CofUhBn+Yrxa3sbnUbuGwsYmmu7htkUa9Sa+pPBfhtPCPhKx0hNhmRd9w6dHlPLH8+B7AU7aXJvqb/SpIvvH6VCS1OhJLn6Uij40ufmv70g5BuHOfXk81FECbiEBN58wfLnGfbNTXWTf3gBzidxn15qK3RmvrZQu8mVRtzjPNAj7Pkb5hkdhXB/EnWLrSn8KWtjdSQ3F7rMCOkbbTLED8yk+mSmfrXa3s8NsjXNzMkVugy7uwAAHua+ffEnipPGXxg8PtZ/vNOs76CG3wceZ+8Us/44H4AUm1ew1tc+iS2xxn0Fclp3hW40/wCKWr+Jlmgaxv7JY/LGRIso2DpjBGEznOcnp3rq5RmQ0mDiqQh++nxtlvwqAdTmpYB85+lAz47mkLXt427d++bn1561u/D07vif4f3LuHmvxnH/ACzbmsCb/j8vMnOJ3GcdeTzW98PRn4m6D8m8+a5A/wCANzSEfVLONzZrzn43uv8AwrVlLfM95CEGOpBJ/kCfwr0JkdmbjHNeD/GPxTFrOp2ug2E4ktbJjJOyHKtL0Az32jI+pPpSb1sM80VsivSfgWsjeOdSlRCYo7ApI2eFJdCB9TtP5GvOER3dYoI2lnkYIkaDJZjwAK+kfhn4O/4Q/wAM4uo0Gq3h8y7YHOP7qZ9AD+ZNUlpcm+tjc8Va/F4b8Lahq0rhWiiIiyM7pDwo/MivlNrma6mlurmQy3E7mSSRurMTkmvbvjtevD4Z0zTllAF1db2j7sqA/oCy/pXhoFTbUo2vCul/23400bTiheOS5V5AP7i/M36A19ZEjOM9K+bPhBGJvidaNtyILaWQn042/wDs1fRuSxJqhEobNLniogcUuWNAzzf45aal54AW+wPMsLqOQHvhjsI/8eB/Cvnsnj619SfEaA3Hw316PIBW2MoJ/wBj5sf+O18qK+VT6UCPVfgd4jl0/wAS3Hh6eQm1vkMkCk8JIoJOPquf++RXv3IJBr4/0S8bTPEukaghYGC7jY7Ou0MMgfhkV9fyAhj9KS0Ged/HEj/hWNxyo/0qHr3+boPf+gNfNpGSCa+kPjXu/wCFXXeCP+PmHOe43jp79P1r5uZwAB3xTJZ61+z9x4r1sYY/6GnzDoPn7/59a9+I4rwD9ns/8VRrnDZ+xpz2+/8A5/WvfVYnigaI7gj7Fc7iu0RsSX+707+1fGEDghiCMbjjFfUfxN8Rx+HPA9+RMI7y7Q29uvcluCR9Bk/lXy+kYCL29aVwNHRWceKND8nd5v8AaEG3Z1++tfYIJBUnsBmvnP4QeFpNa8Yx6rNC7afpo81ZBwpm42r7kZ3fgPWvopgxJNO1gTOb8O+FBoviTxHrck6yzavOrqFBHlooIA9zkn9K6Y9KjG8UZagErGN4zwPAXiHdt50+YfN0+41fJkH/AB7rX1l4w3/8IJ4h2lQ32CbG7p9xq+TYOIUB9KAOk8AfN8TPDgIYj7Vn5fXaa+sicMa+TfAgX/hZXhvO7/j7/h/3TX1gwO80Ah3GOelcp4V8IDw14g8SagkyNDqtws0cajHl8szZ/wCBOfwArp+elOHFFwH5FFMwaTnFIZJSU1c0ZJoAfmio+aUA0APFFNA4ppBFAD8ijNRgGkOc4pgSdRSCo/mp3zCkA/NG73pgBNG00AO3UU3BFHWmAvahTx1ppUnpSgECkIfmlBpgPtRz2oGOLGjdxTeaKADPNHBPWmumaFFMCQcUu4U0g4pooAfmlpvWlwcUgFA5pDxSDNJgmmA4HI4oBpoXFGDmgB9GRSYNMxSAfuFBcCm7cGgqCKAHbs9KMmo16089OaAFDU0saSkGTTAcG5p26mgYo5FADs0Ag0373SjbgUAPBozUYBNLtNIBxORSDim4INGDTAeDSbuaTFN2nNAD99LnNM25pNpoAfnFAYUzaab5bE5BoAlIoHHemYYUDPegB+aUECmKpzTiKAF3YppwTnNIFJNIVI70APDCjPvUaqacENAhwalzUe00u04pDF3U5SMUwJQEIoAkPSmhx0pQvFNMeDkUAO3UA0gBpdtMBwIpM0m2jZSAVTzT6aoxTqACiiigD5P1nH/CWa8QSQdSuOv/AF0avS/gX/r/ABBk85h4/wC+6801vP8AwlmvZOT/AGlcc/8AbRq9J+BWTc+IDgf8see/8dAHtA6UUmKWgAooooAKKKKACiiigAooooAKSijNABSZozRQAtFJRQAUhpaKAEHNGAKTNLQAUnSl7UCgA60A8UYpM80ALSUvWmnigBRRSDpRQA0rmmFSBUvFKB60AQAGl2mpStIBTAZ5XFJs7Zqb600gUAReWRTdhzVgUhxmgCDyz0p2w9Kkxg06gCEIQKd5e4VJ2ozjpQAxY8Uuyn0ZpARbMml2cU8GlNMCExZHWkWLHeputAoAh8rnIo2ECpqQ0gIdmaURZ71IBijODTAh8oqfajy+etTE5FIaAIzHgUgjx1qXGe9IRxQBH5YpCmakA96XIoAh8skUqpg1L1oxQA3bQE4NPFLQBF5dKI6fzinDpzQBD5RpViqXtSBqAGGKjZUpORSDpSAZs4pdlOIoFMAC0bKdS5pAN2cUgTFSDpSZoAZs5pTHmnUUAM2UuynUooAaFxS4zS4pRQA3bSbART6KAK5jwaaU5qwRmmYoAZ5fFKBin8ijGaYDQtGyndKd1FICMqMU3ZUg96DQA0JSlOKUGlGaAIxGCcGl8sCn5pe1AEWzmmkc1Jmk+tADQoIpyrjrThQRxQAhXNJspwNLnNADQKCmRTsUooAj2UhSpDSDmgCLbXP+NfESeE/CV7qmV+0BPLt1Y/ekPA/Lr9Aa6TGTivC/inf3Pi74gaX4R0x45EgOJB2WVupb02qP1NJ66IDY+B3htrPQ7rxDdB/tWoMVi3f88gfvf8CbP5CvV1G1+vWvEk+B/iCMbR4itvLH8ARwMfnUf/Cj/Eg+YeI7UMDwQsnA/OhqXQSlHzOQ+JXhj/hF/HF4sKBLK+JubcLwBk/MuPZs/gRXGOVcFTXp/iP4Pa7pOi3WrvrMV/8AZELtCY2DFB1IOTyB29q8uDK/zLVNPqK66H0/8KvEieJfBsKPI73lhi3nZ/4sD5T+X8jXdqor5l+EGvjQfHEMEjOLTUR5DgNwHJ+Qn8ePxr6bxgnFSuxQ0oCa82+OTvD8OlaP7322LB9OG/8A1fjXpdeafHUH/hW+4EDbewkn05I4pgdX4LiC+BdBUDGLGHr/ALgrc2YPFY3g3H/CEaDtcsDYQnJ6n5BW7g0AeV/Ff4bDxBaSa5o0AGrxKPNjXj7Sg7f7wHT16elfPaEMueh6EHsa+1uc14V8YvABtbqXxVpVuPJfm/jTjY3/AD0x79/z7mq3RGx5RpWq32gatBqumTGG7hPytjII7gjuD6V38XieLxd8ZPDuoRQvbLM8CSqQCS6ZPB9M4H0rzfAY5HSum8AKD8SfDnJGLrIx3O01NtbldD6udAXPFCx4pxJDmlzTGRmPJxXhHxAurrx58UrLwjYytHZ2beTNKnzAEqGkbHqoGB7g+tev+LddXwz4U1HWDsLwRHylc4DSHhR+JIr588KeCvGmvWT+I9GuxbyzSODcNcvFJKSfmIKg8ZznnqDSs29BNpbn0pb2sFnaQWlsqpDBGsaKOgUDAH5CvOPjX4ZGr+FU1m2gL3umHezL1MB++Pw4b8DXKHwJ8WhKCNeuCc8sNTkAH6c/lSN4C+K9xA9vPrTmKRTG6SalIwYHg5wDxjtRad9hXieVLLkAjODXoPwd8SHQvGJ02ebbY6oPL2kcedn5DntnkfiK4rV9Hv8Aw/rVxpGpQiK6gwSFOVYEZDA9waprI8MiTRsySROHR16qQcgj3oaGmfaATGRTSgz0rJ8Ja9D4k8KafqkT72kiAlJGMSDhv/Hga2s0IYwAEgV8z/GsbfinMSuM2kRBz14I/pX0zjBBFfNPxtj/AOLmSvjGbSLv168/0/CmJnn+QVb6V9K/BcA/CzThnP7ybt0/evXzQAQjfSvpv4NsD8LtMAYth5RyMY/evQJHeqgHSl2ClB4pe1IoaUpu0HjHNPU5NeaeGNdute+NHiRVu5v7O021FskAkJjLhxlsdM5Dj6UXA9HZB6VznjbwtD4t8J3ekyDExHmW0n9yUA7T9OoPsTXSgk04HkU07CaPiaSKe1mmtbmMx3EDmORD1VgcEfmKv6J4g1Xw99ubTLprc3kBgmKgElT6E9D7itj4jQrD8TfECqmwGZXK57sisT+JJP41ysnERI9qTSe4loz6X+EPhGDw34MhvMiS91NFuJJMfdQgFUHsAc/Un2r0ELgVi+DHDeBtBO7dmwh5x/sCt0Hmm3caQ3aDSgDoacT6U3rQMCgpNtOzQMCgDx/4/sV0LRVCvh7tgWDcDCngj/PSvEeBXt/7QQB0XQ2weLthkHplf/rfpXiHekI9k/Z7UEeJG3Ly0AK45/5aV7aFGK8S/Z6PyeJQXH34PlxyP9ZXto6UDQgAo29adRxQBQ1IbdMvDyf3LdOvSvjWwObRRjpX2bqQLabdgDOYmGB34r4ysh/oqn1piN3wwI38Z6CsrBV/tCAgnpnzBX1zjk+lfIPh4Z8ZeH/mVcalbnLDI/1i19fHmgZ5f8ebWSbwBbSxhykGoRySbRkBSrrk+2WA/GvnqQ4GRX1p440X/hIPA+r6aEd5HgLxKgyTIvzIB/wICvkqM74sMCGXggjBBoEdJ8O5RF8S/D8jAbWnMeT6spUfqa+sCmHOK+N9Ju/7N1/Sr9W2/ZruOUk9MBgT/KvsgFWCurBlYAhh0NIEAFBAFHNB6c0DGbaTbinHpTTwOtMBNvrRsGKcDkUmcUAChSCz4CqMknpXgekK/wAV/jFJqjENo2mFXVH/AOeak7Fx/tNlj7ZFeg/FvxKPD3gWeFGZbrUs2sRU42gg7m/75yPqRXknhZfiD4c09n8P6PexW90qyM/2IPvGPlPzLnGD29aWrd0JtLd2Ppjf8/Q4r5o+LnhdvDnjmS+hVvsOrZnQ44WXJ3r+fzf8C9q3x4h+MBZStjdsxGMGwUD9VArF8SN8SvEmmrba5ot49vbP9oDizVSCoI6qM9CeKE5dUDcejPP5E3qVPSvo34N+IhrvgtdPmZftelsIdueTFgbSf1H/AAGvnIMXG4dK7D4Za83hzx7ZSlo0tr0/ZbhnOAFYjBz7MF/Wk+4I+ogFxTgvFKFAYinYqhmJ4tX/AIojX9u4H+z58bev+ravkqI/uF55r648VuY/BuuMu7IsJsbev3Gr5GiGYAaQjo/AYB+JHhzcAQLrv/umvq1kBYnFfKXgEf8AFyfDudoAuv4un3T+vp719Y9zQNDQuBS44opaAGbRmlArmfiB4gfwz4K1DUoZfLuQojgbaGxIx2jg8cZz+FaHha5u73wppF1fsGup7SKSVgByxUE9OO/ai+oGsQMUmPSnmk6UAR4O4fWvl/4nyH/hamtB85/ddVxx5SV9RZ+YfWvl74oCM/FHXCSWcGIZ/wC2SUxHKM6iNsjIxXrL23xJ0b4fWmrWOt2z6fBZRyJbQxK0iQlRjkx87V5PPQd68fmB8l6+tvBoC+BtAUoFB0+DK9R/q1osnuha9GfMWpeK/EGuWwj1HWru5gJJ8vftQ59VGAaqaNbadda3ZWmp3UtpYzSBJZ4lBZM9Dz74yewrq/ih4PXwj4iE1qp/svUC0kIC8Qv1aP6dx7cdq4cruBB/A0uVLbQLuW59S+Ffh/4e8JbZtPtmluyuPtlwweTB64PQZ9gM11RGea8p+DHjFtT0w+G75h9qsUzbuTzJF6fVeB9MeleqjPQ07t7jUUthD16U5B8x+lBp0ZGT9KBnxdPn7ZdHduPnNk4xnn0qII0ksUanDO4UH0NS3BBvr07t3+kyfN6/Mefx61HH/wAfEGQCPMHB6daQj2rWfgfql4o8vxfPeMoBWK+RiuR77jj8jXmWiWF1pPxL0TTb+3MN1b6rDG6E4GRIvIPcd/cV9aNjcCPQV5H8V9Ljg8deC9cSNWeW/htpMDusisn83/IVWltha33PW3wZTShKUjLZ9hVXUdRttI0u51G8cpbW6F5GCliAPYcmpKLDR8UsK4Y/Sq9hfw6npttf25Y29zEssZZSpKsMjg8jg1aj+8fpQgPja4O69vDnP798H1561f8ADEeozeLdMi0idYNRMh8mRgCF+U5zng8ZqhLj7beHduzO5LevJ5roPh2oPxP0D5A371zgnGP3bc/hRp1EekXvgP4malDJb3fjG2kt5BhlUtFn67UGfpmorP4CBSTd+Im2n+CG1wf++ix/lXs38Z+tLjNNWjshNN7s5Lwx8OvDvhVvtFlbyT3g/wCXm5be4+gAAX8ADXVhTUirgUYobb3GklseN/HuJvI8Pynb5QklU8c7iFI5/A14wepAr6L+MmmtqHw8nlTbus5o7jkdslT+jk/hXzuAMZHNAHb/AAXU/wDCyycZxYyc5/2k/Ovo5V4NfNHwruY7T4oaZ5nSZJYwfQ7GP9K+m8cmkMYFp+0YpcUUAcx4/O34eeISCo/0Cblhn+A18kKpEKEc8V9WfFK6+yfDTWmEqxtJEIgT3DMFI/ImvltcCNV9qBMIFea6tIUDF5J0RQvUknAxX2kycDnoK+Ufh/o51z4h6LaiIyRQTfaZscbVT5gT7bgo/Gvq/vgdOlMEea/G5R/wrC5BZR/pMOM9zvHT36/rXzXIMAH2r6W+OWR8MrjaQo+0w7uOo3dP5H8K+bnAYA+1ITO2+FNx4pt9X1KTwpYW15P5CrcLcvtULu4I+decg/rW5rXxb8d6bqs+k3tnp1heW/EqrCzHnkEEuQeMYPNP/Z8GzxTrw5z9kQ5HT71dt8XvBP8Awkeg/wBtWMajVNNRnbA5mhAJZfcjqPxHejlT3Gm0eDazrOp69fG91a+lu58YXecKo9FUcD8K9A8A/CvTfGGjxatda7K0IZkms7aMI6MD90uSe2D93v1ry1ZQ+GFdX8P/ABk/grxMLyQu2m3IEd3EvOB2cD1H8sjvQvd2Qvi3Pp7R9KsdE0yLTtNtlt7WIYVB+pJPJJ9TWgBmokdJEWWNg0bgMrA5BB9Kk7U731KtYUrxTdvNOGTRyaAOf8bnb4C8QH5P+PCYfP0+4a+S48eShHpX1r41Yp4F8QEFB/oE33+n3Gr5KhOYFoEdL4CP/FyvDmd3/H3/AA9fun9K+siMsa+TfAAB+JfhzO7i5J+X/dP6evtX1kfvGkCADmjiil60DEpcUgGKdQAlGKWigBtApaKAE4o4NHWjFABtpMDNOppBoAXAoxQBxSd6AFxRilFHagBuM0hFLzRigBAKXilpOtACUA07FAoAQU0rT8UYoAZil24p2KMUAJ2ppU0/tSUANApaXtQBQA0UuDTsCkHWgAFJTqMUANBoHWl6UmaAF4powDzSYOaTFMB3FAOaRW5wacfakAUgwKMHFN6UAP4NIelCjvSsaABeBSk1GOTSnimAo4pwPFRr9acenFIBeKWowSKHDEfLTAfkUVEobHNOGRQA8+1JTd5FBbjjrQA44xQBUW1jyTTlJHFAiTtTcZoLcUwkigZIMilBqMZNOOcUgH9qbj3pmTinKD3pgOApaj3YOKdnikAuKO1NGaDxQA6jNRq2TTycCgB3SlyCKg3knFO5xTAkGKdUSg55qQUgFooFGKAFFFIaBmgBaKM0UAfJ+tf8jXr2Tn/iZXHPr+8avTPgUf3niADpuh/9nrzTWufFmvDj/kJXHT/ro1ek/AsqLnXwM5zD/wCz0Aez0UlLQAUUUUAFFFFABRRRQAUUUUAFNPSlpDQBHupd+KaTzScZpgPVt1PzxUf0pwpALmlpgPNKDQAuKO1IDmloATpRmjNFACmm0tAxigBoJpe1HejpQALQRzSdKU0wEGD0p4qPHpTgaQDjSCkJpB9aAF5pBTqKYCBaZISoyKkppGaEAiEsOadTQKdjigAxRjikzS0gDtQOaKO1AARRQTRkdqAF7U0GlzSUAOFNODQKOKAEzim9TTyKaRgUwFxTTwaeGyKacZpANI9KBn1p2MUYFMBvSlzSA0ooAO9BBozil60AHOMUgpelFABnikzxS9qQUAANIPvZp1IR6UAOyKAaaAc807FIBaAaBR3pgLRSiikAtFFJ0pgKBRSZOaM80gFozRnNIKAHikoFFAAaM0CmEHdQA+mml7UUAM3etKpzSEA0DjimA7Ao6U3kGnAjvSAKQ0EUmc8UAIOtSYpnanA8UALimHNLyKY5oAN1KDmmrg0Hg0AOzQWwOaaWpofPFADw3NPBzTAuBS5xQA7NGcUmQaXtQA3fzTgahPDVS1nVo9E0ibUJLa6uVix+6tYjJI2TjhR160AQ+Kdft/C/hy81a4K5iQ+WjHHmOeFX8TXk/wADtNbU9Y1rxTe/Pcl/KRiP4m+ZyPzX8zXP+PfFHiHxxcwWq+G9UtbC3cvFC1tIZJGxjc2B2BPA6ZNT/DnxXqvglb2C98N6vPp9zIJN8Vq+Y2xgnkYIwB+VJKW9gutj6KXmg1z/AIa8XWHik3Jsra/h+z7Q/wBqtWiyTngZ69P5VvnrTAY8aTRvDIivG4KsrDIIPYj0r5F8X+HT4W8ZalpHy+UknmQY/wCebfMv5A4/A19OeIPF+neGri3hvor2SS4BMa21q8ucdR8o6814J8QdQ1Pxn4pGo2vhrVILeKIQoWsnDuMk5bAPqcULXRC0OGDSROkkLMkkbB0ZeoI6EV9X+AvE0fizwjaaiMi4VfKuA3USL978D1/GvmJdG1hGAfQ9TXPTdZyAn9K6/wAA+J9U8Daq4m0jU5NLu8edGtq4ZWHAZcjn0x3/AAocWtbApLY+lu1eX/Hlwvw1xkZa9iAz1/iPH5V0MnxC0ODw9BrcwvY7WaQxKrWsnmBhngqBx0PtXjfxJ8bv48+y2dnpd7Bp1rIZN88e1pXwRnHOAAT370ld7IG0tz3PwU6SeBdBaNiy/YYRk/7grfzXgvw9+KEXhvSY9E8QwTi2iYi3uI13FF/usg5wD0IB/SvX/D/ifSPFVrNc6PdGeKGTy3JidMNgHHzAeop6rdWGtVdG2elQzwRXUEkFxEk0EilXjdQysDwQQetS4OKBwKa0A+ZPib4EbwZrAu7KMnRL2T91znyH5JjPtwSD6cducrwH8vxK8NknAN3j/wAdNfUOsaRY6/pVxpmowLNbTrtZT1B7EHsR1Br5w0nQL7wn8Y9E0rUQw8q9VoJccSxElUYfU8H0Oab11JWmh9PN980YPSlYfMa8+8bfFfR/CM1zp8Ye71eJAfIUEIhIyNzHjoQcDJ5qdeiKSucT8a/EE2sa7pvg/TcOUmR5SpzmV8qqEewbJ/3h6V7PomlQaFoNjpVtkw2kKxKT1bAxn6nr+NfIsetypr8euyzpPfC8W7YseGbfux9K+jtH+L/hDVFhR9QazuZCEMVxE4w/93djb+tDut0G+x3eOKbj0qTGar3lzDY2c93cyLFbwIZJHboqgZJP4UAeOfHXwwHt7TxRbR/PARBeMD1Qn5CfoeP+BCvFxgj2Ne5/ET4neD9Q8FajpNrqCX9zeR7I0iRsKcghiSABjr17V4QlxAkSq8i5AHemtVoJq2jPXvgZ4mWz1C78NXc2I7g+daK3QOB84H1AB/A+te7AgEg18ZWOqtpuoW2o2VysV1bSCSNzjqPrX0r4T+KHh7xS9pZJcNbatOmfsciMCSBk7WxgjAyOc4qfhdmNa7HckZPFfM/xsJ/4Wcw6D7HGfry1e66p458MaHdT2upa1a29xbgNJCWy6gjI+UZPQjj3r5m8a+KrXxb4yvtZQGOB9scCv97YowCfTPJx7007uyBqyuzExlT9K+mfg1Msvwt00KwbY8ynjGD5jHH6ivmUzwg43iu58A/FZ/BVhLpktot7YtKZUAl8toycZxwcjjOPWh6K4o6n0/kAU3Oa8Y/4aF03p/YU2cf8/S//ABNUtS/aEOwrpmiRKxH+subnOD/uqBn86jm7JlWPSPH/AIxg8G+HZJyd2oXIaO0iHUvj7x/2RwT+XevP/wBnqAmLxJeSPvleWJGLDnI3knPvuryPVNevfEusNfaleG6vJThQOi+iqOw9q93+A9qYfAt7M33ptQkJGORhUGD+Rqop7sT7I9RA4oX74BprOkUTSOwVEXcxPQAd65K++J/g6wsnvW16zmCdIoJBJIx9AoOf6UOVgsfPfxCl874l+InHQXAT/vlQv9K5Zi3lOK0Na1NdS8RarqUq+S13dSTeUx5QMxIB/OqBngZGAkUEjrTEfXvg2TzfAugOP+fCEDjH8ArcDZrzH4efEzw3ceEdPsL/AFO2sb2yhS3dJ3EYYKAAyk8YIA7+td7p2sadq6ySaZfW93HG212gkDgH0yDSUle3UdrF9pCDQGBpjGgEAVQEoNKX4qEOM1m6p4k0XRrmK31PVLSzllXeizyqhYeoyaTaSuwSvsecftAbjoWhABsG7bJHT7vevEejYr0j4ueNdL8UXdjYaZOJ7WxLSPcAEIznjA9QAOvvXm/mxbh8689OetC11E9D2T9nwbE8SkkH5oPr/wAtK9sV8ivm/wCEviuw8Ka5fQapOLeyv0X98wO1HXOMnsME/pXvWl+IdG1abydO1Wyu5Nu7ZDOrnHrwaV9bDW1zYyCKBSDrUVxcQ2lvJPcTRwwxjc8kjBVUepJ6U3oG5DqeTpd4BnJhbp16dq+NNPH+hpX034x+Ifh7S/Dl55Gq215dyxGOGK2mEh3MMAkqTtHfJ/DmvmuFVigVQfzoTvsJ6bmj4fIXxhoJO3jUYPvjj/WL1r69B5/Cvja2ujZahZ30RUyWk6TqD3KkED9K+pdM8d+GdXsVurbWrFF2guks6xunsysQRSbS3GkdHuANfNfxY8GP4a8RvqlnFIdJ1F2kLBcrDMSSyk9geo/Edq+kMhgHVgysMgg5BFVdR0+z1fTp7C/hWa1nQpIjdwf5H3q4smSfQ+O9gZGHXI4r6U+E/itPEfg+3tJpVOo6cognQn5mUcI/4gY+oNeT+M/hVq/hWSS80wS6jpA+bci5lhHo6jqP9ofjiuT0TXLzw/rMGq6bMI7qIkYbo4PVWHcH/PalJPcIyT0PsEZ70h715voPxn8NanBjVJX0u6VfnWVCyZ74YZ/XFb7fETwcASfEmn49pgSfwHNRzrqXZ9DpN+TgVzXjTxfZ+D9Ja5n2y3sgb7NbbsGQgE5Poo7n3A71x/iD436JZRGLQbebUL1jsRpIykYPrz8x+mBn1rF8N/D7XfGOs/2/4588QFQRDKdrzDsu0f6tB6cE59yS1eXSyE2lvueu+HL+41PwvpWpXSos93axzuqAhQWUNgZ7c1qKN7YqCJUSNIYY1jjjUKiKMBQOgAHQV5/46+KGkaNot5Z6RqUNzrEgMUf2dgwhPQsWHGR2HXNDdtAWupxXiO5j+JnxmsdGhZm0yxcwyKTw4QlpWH1xt/AGvei235E+VVGAB0FfMXwr1/TvDfjiK81S5SK3mgeBp3yQhOGyT6fLjPvX0ZYa3o+quRp2rWN42M7YLhHOPoCaL20YWvqaYZiPvGnK5zyeDUQPFQy3MNuu64nihUnAaRwoJ9OarbVisnofLnjvw8/hXxpfaYA32aRjcWzEcGNiTgfQ5X8K5wglSB1HIr1f45ajot9qGjCz1CK4v7fzEmWF1dUQ7cbsdDkcD615YjIT94Ur82qDbc+o/hv4mPirwVaXk0iNeQ5guQvZ14yR7jB/GuvDAV8zfC7xjD4R8QvDeyqml3+Fmc9ImGdrfTnB9j7V9Ewanp97aG8tL+2mtRyZo5VZB+IOKlO2jHvqVPGBz4J17bv4sJ/udfuNXyXb/wDHuuK+k/iJ4u0nSPCeo2hv4Gvry3eCGGOQM+WUjJA6AZzk181xlY4lXcPzpxd9UJ6bnQeBCW+JHh4YXAux97p0P6/1r6xzhyK+OdNv20rWLHU4drSWk6TBT/FtIOP0r3y3+NPhaa3SWcX0MrLl4/J3bPxBwaG7bjVmemZpuc8V52fjT4OGR9ovSe3+itzXJ+JvjTJeWbWnhq3ltnckNd3IAZR/sqCRn3P5VPN2HbuUPjZ4pOr6lB4d06bdDaOTcgcBpjwFz3wM/i3tXvNnbpZ2dvbRqFSGNUVR0AAwAK+R9Nga78S6Vas3myXWoRK5c5LFnGST75r6+54z6VSWgh1NNKDxSZzTAbnkfWvlv4oOX+KeufMxwYhyMf8ALJK+m7m8tbSNprm5ihiTlnkcKB9SeK+WPGmqW+u+OtX1S2nWa2mkVYpFGA6qoUH8dtCabsgadrnOyk+Q+Bk19b+D9p8DeH9qhR/Z0HAOcfu1r5LkTdGwBGSOK+nvhprNpqngPSI45YhcWtutvNCrDchQbeR1GQAfxobtuCRteI/D9p4n8P3WkXg+SZflcDLRt2Ye4NfKWqaPe+H9ZutH1FcXNs2MjOHXswz2I5r7E5ArzT4v+Cz4h0Qa1Yxk6npqFtqLkzRdWX3I5I/Ed6a10Jemp4FYahdaPqVtqNlIY7m2cOjD27fTtX1P4P8AFVp4x8PQ6raDy5D8k8BOWicdQf5g9wRXyjkPGJBwD6103gTxm/gvX/trq0unzgR3USHt2YD1H8iR3qWralJn1OTmlT7x+lUdN1bT9Zs47vTruG5gkUMrRtng+vp9DTtR1O00iwnv764SC3hUszu2Bx/X2ounqOzPj2f5r69YnO64kOcYzljzjtTIo99zbrt3ZlUbScZ56Z7U1ZWmaSaTAaVy5wMck0sxxGGUAlTuAPemSfaTjkfSsjXPD1l4ihsor3zgtndJdR+U+3LrnAPqOTkVl6T8QfDGraVFef21ZW7+WplinuFjaNiOQQxH59Kuz+MfDNtD5k3iDTVT1F2h/kaSnFD5Wzb6cD6V5N8bPFZtNITwzp8/+nXm151TlljByo9txH5A+tTeJfjTpFnazQeHi1/ekFVlaMrEh9TnBb6Dj3rx7S2vNc8daU99K13c3moQtOW5LDeM/hj9KV77bDatufVun2a2GlWdkqhVt4EiUZ6BQAP5VZT7x+lDZ34JzxVHVdXs9D0+a/v7hIYI1Jyxxk+g9T7VTaSuxHyE5LXV2xOWad2LYxkk9cdq6D4eHHxN0HK7h5r/AIfI3P4Vgg+aHnY/vJXLv9Sa1/B99b6X450O+u3CW0VwPMc9EBBAY+wJBPsKBH1p/ERSrxTVdXHmIylGGQwPBFOxRcY4GgGk6ilAoAingiureWCZFkilUo6MOGBGCDXyh4p8O3HhLxPdaRcgmLPmW0pGBJGeh+vY+4NfWlcv428H2XjTRGs5sRXMZ321ztyYm/qD0I/qBTVtmS77o+ZdNv30fXNP1RVZvslwkpCnBIBBI/EcfjX13a3MN7aQ3VvIJIZkV0cdGBGQa+U/EHh/U/Dl7JYaxa+SR/q5Ryko9VbHPv3HevS/g/45tobA+GtXu4oTCR9gllfAkUkkpk8ZB6eoOO1TLQcdT2jNISMU1mwKy9a1/S/D1i17qt5FbxKMqGPzOfRR1Y+woukrjWp5t8edY8nQbHQ4mQy3U3nSrjkIvT82I/75NeFsPLXc3AArc8UeILnxN4ku9XvDgMSsEf8AzziBO0fkck+pJrtPh98MbnXJ7fWNft5LfTInEkVtImGufTIPITp/vfTmqim9SZO2h0/wU8IS6RpU3iG/jZL3UF2wK3BWDgg4/wBo4P0C+tes9BTOARgYUdB6UrEkcChjSPOvjix/4VlcbSv/AB8wg57jd29+BXzecYGPSvoj443kUHgBLEun2i7uowqE87VO4kD8AP8AgVfPTJg/SkncGj1T9nz/AJGTXs7txtU+n3j+te9g4PIyO9fPnwKvYbTxtfWszlXvLQrCOzFSCR9cZP4GvoPaR707h0PnL4t+Cf8AhG9dbWrGKNNJv3wUTjyZscjHYNgkfiPSvPtodT6Gvr/VdKs9c0q50rUIRLa3KFGU9vcehHUGvlbX/D934X8RXei3vzPE2YpB0kjP3WH1H65Ham9SVpoeqfBbxyXX/hE9UmJkXLWEjHqvUx/hyR7ZHYV7T7GvjEefazxz28jRXETB43Q4KsDkEV9N/Dzx1a+MtJWOQ+Xq1sii6hIxuPTevqp/TpWfwuxpudmOKXrmkyPwpfpViMDxrkeBPEBGzP2Cb7/T7jV8lwgeSn0r6q+Id7FYfD/W2leNTLavCgkP3mcFQB7818sxxFYkXHQUriOh+H/HxN8Pdceeen+436V9Y9zXyR4RuYtN8c6De3DbYIrtd7egPGT7DOT7V9b7ufrQNBS5pKWgAoBooIoAM0tNxSigAoxS0UAJiilpKADiikxRQAZoxRRmgAzRmijHNAC0lFGfWgAFLikzS0AJRmlFJigBpLZ4pwz3oxS0AGaTNLRQAlFLRQAlKKSgcUALikxRmloASkzSnpSA0AL2pO1Ham9KADIHWmOc9KaxycUqAjigBU61JjJoCgU7igCPJBpGpxGTTTTAco4pp9KVORSPwaAHKMChsUI2RQ1IBijmnmmquDTyARTAZ3qQdKjA5qQDFABig9KCaTrSAY1KuBQcUAZFMAbpTVFOPSkU80CFAAoccUtIelAxkZwetTYyKhUc1MOlIBrLimFjinOcVHgmmAvJNSgcVGAR1p6kUCEOQaMg05jxTR0oAbjninkcUAinY4oGRBeeaf0FAFBxikABs08VGg5qWgAFFHSigA60tJQM0ALRRRQB8n60ceLtf7/8TK55/wC2rV6Z8DAhl15xndmEH/x+vM9c/wCRv8Qf9hO54/7atXpPwKx9p1/nn9zx/wB90Ae0UUDpRQAUUUUAFFFFABRRRQAUUUUAJTTxTqa1AEZGabjBp2Mmk6GmA4UmSKUUmaAFBzS801WqSkA3OKUmikxTATmlzigUEZpAKTxSA8UdKBQAnejGadgUnegAIoPIoNAPFAAOlLxik60mKAFNIAKXtSAUAOpppSaTIoAAaDntRxSZpgIc04HApM0mRQA73pOaTPNBbbQAbqcGFIrBqDgUAOxkUwLtNOU8UppAFGaSkB5pgLmkpO9A4pAO3UdaSigAxikb1oLYo3UAHWjpTQeaU9OKYAKOlNBxS8UALnmg8U0EZp3WgBAeaXNJ8tIRQApY0oNM3cUhlAFICXNAqMPuHFOGaYD8igGmc0DNADzkUgzRzRk0AOGaO9AJxTSSD0pASZopvWk3H0oAcPeg03JozmgBwNLmo9x9KUN7UAPFL1poIpc0AKc0maMmigBATml603pQD60wFK4pvfinE5FM6dKQDqQGgHNL0oAUUYpCaTNADu1JSjGKSgBxNRsMinGk60AMQ4NPOCKaRikzQAmOaQjBp4GeaVlyKAEQ5FPIGKYvFPzkUANBGaeKaEA5o3c0AI4wc0KcignNC8UAOKKTnA/KjYB2H5UE0oandhYMUYzThg0YzSAQ9MdaYEUfwr+VOxigUBYQqD2H5UAbegA+gp9JindhYTHOaOc9vyoNJ0pCsLj6flQoC8AAfQUCnUBYbigilIpO3FMYgqle6Pp2oXlpeXdnDNc2bb7eV1BaM+oPbpV0Gl60K62E0nuBB5qPylMhcxpu/vbRmpCcUA0BZMh+zQldvkxYHONgpv2G1DBvs0W4EEHYOCOlWcUZzRzCsuwZpD8ylSAQRgg96TNKDSKKsdhaQbhFawoG6hUAzUhtoSOYY+ufuipyeKbTuTyoiNtAwIMEZzyflHNMjsrWGXzYoIkk/vBQDVmkxRcOVb2Kk2mWE8jyzWcEkjgBneMEtjpk96etpbKoVbeIAcABBVntSYouw5VvYqmxtj/y7xZ6fcFM/s2zYsTaQEtjcfLHOOmauHpSb8Cnd9w5I9ijJoulybS2m2jsowC8Kkgde4pf7I07HNha59fKFXkYMM0uM0XfcPZxM7+xtLLbjptmWxjJgUn88Vbt7WC0gENtBFDEOiRoFA/AVJ0pw5FJsailsiMrkEEZB4INZn/CMaBnP9h6bn/r1T/CtUt2oFCugaT3RnpoekRrtTS7JVznCwKOfXpTm0XSywY6baMwzyYVJ569qv7aXtRzMXs4mOfDOgMPn0PTTx3tU+npVqz06y05HSxsra1R23OIIlQMfU4HJq71FRMDTuNRS2GsKFWnBcilVaQyLbhqr3+jaXqextQ02yvGj+4biBZCv0yOKuFTnipNuVo1uJpPcyE8N6CORoemg+1on+FPXQNG3n/iTafk9/s6f4VpoMHFPKdxRdi5I9jHfwn4ddcNoGlsPQ2kf+FSWHh/R9NuvtFhpVlazFSvmQW6o2CckZA6ZA4rULECgc80XY1FLYcBUN1aQXttJbXUEU8Eg2vFKgZXHoQeDU46UtF7DOd/4QnwsqFR4a0gLwcCyjxkdO3vR/whnhbB/wCKa0fn/pxj/wAK6BqTHFHMxcq7HOr4L8KrJuXw3pCtxytnGMfp196ZL4F8Ju24+HNLDZzuW1QHrnriuj20hFO7DlXYjjVI41RFVEUBVVRgADoBShacFFLgikBH0PFYureD/DuusZNT0azuJScmby9sn/fYw361ukUgzmmr9xOKfQ85uPgt4QkuPOgF/anusVxvH/j4Y1HbfBLwfE2Zhf3XzZxLcbfw+QLXpZGKaFGaLhyowtI8H+H/AA+ySabpNvFKgwkz5kkUegdssB7ZrYGX61K65HFM2kCk23uNJIjCrkggEEYINc1/wrjwXjnw7YEjp+7rp9h608DAprTZiav0OXPw+8IlMDw5po9xbqD+eKu6b4Q8P6PdxXen6Vb208SlUaMEbQeuB059cVuhQwo2UXYKCWowLiqOq6Lpmu2q2uqWUV1CriRUkHRsEZ/U1pAUuAO1JNobSe5ysfw+8IRrtHhzTcZzzbqT+eKd/wAIB4R6Dw5po4xxbr/hXUAA0u1afM+4uSPY5Z/h14QlOT4d08YGMLCF/kKtQeDvDtrpFzpUOkW0djcsGmhRdocgggnHPGBXQjApSAeaV2PlS6HJH4c+EGCg+H7NwowC67zj6nJp5+HfhFk2Hw9YbR6Qr/hXVADFKBT5n3FyROS/4Vx4NAP/ABT1lyOf3eKa3w08GP18PWmeny5X+RrriuaUDFHM+4ckTkP+FY+Deo0GAewdx/WgfDPwaTzoUBOc5Luf612GKQDBo5pdw5I9jlrX4d+FLO9t72HR4lubeQSRSGR2KsDkHk84966uiipbb3GklsgpCoPWnUUDOKvfhZ4M1G5e4u9FEszOZGb7RKMknJ6N69qjT4T+CIgNuhLgetzKf5tXbkUhGafOyXFPc4n/AIVP4IbJ/sMZP/T1N/8AF1F/wp/wMHEi6NJG4/iS8mB/9DruwMUEZp8z6sFFLYztF0Ww0DTI9O02JoraMkqrSNIeSSeWJPetHpQBRSKOIu/hV4Lvb2W6n0XLyOXcJcyopJJJIVWAHJ7VCfg74FccaNIvri9m5/8AH673FGMCnzPuTyo4zSPhj4X0G8nvNNsJYJpoXgZhcyHCMACBluOnXrVSb4Q+D7kg3NldzgHIEt/M2Pzeu9NGDS6jtZWucAPg74FVdv8AY8h5yP8ATJuPx3UH4OeBT00mUf8Ab5MeP++670mkouxcqPPpPg14IZSqaXMme4vJv6tUS/BTwTvRvsdyNpyQLqTDfXn+WK9FAHegrnpT5g5Tz5fgx4LQEfYJyCOpupc/+hVb0j4V+FNE1e11O1s5jdWx3RNJcOwVvXBOO9dt0peKLsOQgurdLu2nt5C4SZCjFGKsARjgjkfhXDSfBzwpcBftX9pXe0/Kbi+kbb9ORXoBpAeaS3vYb7XPPW+C/g3AH2S64Jzi6k5/8eqQ/BvwU6Ff7MmUf9fcp/8AZq9AzxSKTVXZPIjiLH4UeHtNdGs5tUgVCCsaXr7Ppgmu7waZSg5qNC/mPooxxSCgBaD0pe1HWgDP1DT7LVLdrW/s4Lq3brHPGHX64Nee6v8ABTw1fqP7PkudMYEkqjeYh/BufyIr04rk0bKabsS4pnjkXwg8SWCSppnju8hiI+REEkY+hxJxRH8DZLy5Nzrvim7vJCAC6x/OR/vOze/avZAuKNp9aNE9FqN3e7OO8PfDfwx4euIrm3sftF7F925uW3sD6gfdB9wBXYNyaUKM0EUNt7gopbEbLkVj+IPDx8QW9vENY1XTDC5Yvp1x5TPkYwxwcitzHFCgUDR5dcfBHQby4ae91rxDdzt1lnuUdj+JTNRN8CPCxOf7Q1kH/rtH/wDG69WK00rmhO2xLjfc8r/4UR4bBVk1bW43TlWWaIEH1z5ddNovgp9F1KG7HijxDfJGGzBe3YkjbIxyNo6dRXXdKQqaXmxq62IgcNXNeMfAuj+NUtTqJnhltmJSe1Kq+D1Ukg8d/qK6cpzmnEZWmnYGrnlZ+BXhwqf+JtrO71MkX/xukj+BehxTefb65rUUwxskSWNSvryEzXqigAUAEGnfTUSj1INNsl07SraxFxNcCCNY/OuH3yPgYyx7modZ06XVdKls4b+60+RyCLi1YCRcEHgkHrjFaA6UuaRR5pqXwfttalR9W8U6/eKhyqyXCMF+gKECqv8Awojw8QMavrAwf78X/wAbr1Yc0lF7aJCavueVt8BvDkibTqur+/zxf/G607X4ZXllHHBbeN/EaQIVxGblSAAeg+XivQlp2KL90CVtgxRijpS9aQw6CgGkooAWiiigAoopKAFopKXtQAmcUtJRQAUcUUhFABS9qatLQAtGKSgk0AFGKM0A0AKOlFANFABSCiloAM0UAUHNAAOKWkFFAAaBRRmgBaSgGg0AGKOlIDSE0wFzSNmgGlzmkBF/HT84pStAWgBuTmjdg0u3FJtpgLmmNT9nFG00AIp4oYblpCCBTlHy0AMj+WnHNGKULigBq5pxJpMYNKRkUAMzzUgORTPLpyjFAADzS5GKMCkwKAEJz0pQpxS4FGaAG8YxSKRup5FM280CJMUxuRTx0phGaQxFp+eKRRS0ANZSRSLwKdmkNMBpJpe1KFyKULQAgORS9RRgAUCgBg4NSg8U0AE07FIAFNYU7bSYoAROlPFIKUUAL2oFFKKAAUUUUAFFFFAHydrhz4u1/OM/2nc9P+ujV6P8CkJvNefPH7kY/wC+6841vH/CWa8QAM6lccDt+8avSvgSpE3iA44zD/7PQB7QOlFFFABRRRQAUUUUAFFFFABRRRQAlNanUh6UAR7RQBzS9BTcmmA7imjvS4zRjFADRwafmkpM0AONAPFA6UUAGaAaUCkPWkAuaXtSDpRQAlL0pM80uKAE6iqV/qlhpcKy6he29pEzbVaeVUBPoCSOeDV05xxXkvx7tZbnwbp3kwSzMmoKSI0LADZJ19O1Ozei3C6WrPQT4q8PBgP7d03J6f6XH/jSp4q8PsMrrumEdM/a4/8AGvkE2MzAbLWViegVCTTfsN1/z6TjnGNhHNRyVRe0gfYP/CTaFk/8TrT+uP8Aj6T/ABpW8R6KAf8Aic2HXH/Hyn+NfH32WZAxa3kAXGTtPFIYSATsfA5PB4qvZ1QU4M+v/wDhItGZA39s6fgjI/0hOn505de0hl/5C1j68XCf418dbNqg7Ww3IpJEUgF0J9MijkqD5oH2OuvaODg6tY5zjH2hP8alfWNOjZVbUbMFugM68/rXxgRGFyy4HvTXWIfeGOe9LkqD5on2gdX07Gf7QtOu3/XL1/Ol/tSxK5W9tiOvEoPH518XkW5yOMj0NCLDKwWMb2PQDk0cs9g5on2gNTsiCRe2zfSUGkGoWknCXcDH0VwTXxgph7Ec88GnFoichwWH+1RyzC8T7Ohv7VhkXUPt84qYXkDg7Zo2x1wa+KQYhgmQLzxzUiNb/f8AN5HfdStMLxPtFb2Ats86PJ6DNPF1EQSJEIBwTmvipnhXpJg9c7qcjRqOJCMj+9RyzC8T7VFwjH5XU/Sjz03Fdy7gM4r4sR41yyysM/xBjzSrIjEsszE9yGNHvheJ9oeZnuKfvOcY5r4qecbQv2p8em800XThSVu5QOmRIaVpheJ9sDLDI6UAk9K+JxqNydym+mAwFP7wjgdqcl3cBTsu5wB/dkNP3wvE+1SrHtmkBbnjpXxauo3Mfym/nA9PNIqRb67U5S8uF+kho98LxPs8g46U0BxnI4r4wOpalwRqd5gdB5zY/nR/aGoKh26heKP9mZh/Wj3x3ifZ53ZGB16UuxwPu18WnVtTYqx1K83r91vObI/HOaWLVNSBJbVb3J9J2H9afvk3ifaAVj0Bp2WIxtOa+M21PVB8y6tfrnqftL8/rSjV9UA3NrOoMwJ5+0vkfrR7w/d7n2OVYZzx9aXL4wBXxw+v6r5aqNXv8DIH+kuf61ENc1oqU/trUivcfaX/AMaPeD3T7H3fMQSAR1GaXcu3OV/OvjxNe1kIB/bupAL93/S34/Wnf8JDrhOTr+pkjv8Aa3/xo97sHu9z7FRuCQR+dCyAnhh+dfHQ8QayMf8AE91MYx/y9v8A41LH4l1xXyviDVARxxdyf40e92D3e59hFwByR+dG8AZyMfWvj8eJNeAIHiHVCCOhu3P9fel/4SXXmQqfEOqkHr/pknP60ry7D93ufYBfA6j86TeMdR+dfH//AAkuvHj/AISDU8AYGLt/8acPFXiJDhfEWqKD6Xb/AOPtR73YXu9z7BEg9R+dKHBPUfnXyA/ivxE6/N4j1Tnni7cf1qH/AISXXuD/AMJBqfAwP9Kfj9aLy7D93ufYu8DuPzprSemPzr5BHizxCvA8RampwB/x9vzj8ae/i/xIzZbxLqgPtduP60Xn2F7vc+uvMyKUNxXyNF408Txn5fEup9c83Tn+tDeM/FBHHifVPX/j6f8Axo9/sHu9z65VuTS7sGvkL/hO/FJk3HxNqW7jkXLf41L/AMJ94sG5h4m1D5uP9eaPf7BePc+uQaA1fIw8e+KyMHxLqH/f9v8AGl/4T3xZkbfEuo8f9NzQufsK8e59ch+KA/tXyOPiD4vB48TXuPTzM0v/AAsPxgMbfE14QOxej3+w7x7n1vmm59BXyUnxD8Z78r4mvcDtuB/mKcPiF40VmK+Jrw555IP9KfvdhXj3PrPdjtRn2NfJA+IvjVAQPE93gjuVP9KB8RfGgO4eJrzn3BH8qPe7DvHufW+4gcA0m/I5Br5Mj+JHjVRgeJrkj/aCH+Yp4+I3jbGP+EluPqFTP8qXvdg93ufWBc9MGm5Poa+VD8SPGuB/xUk4x1IRBn64HNIfiT41xj/hI5+nJCJk/pR73YXu9z6sDkHBBp5JHY18or8R/Gu7L+Ipj9Y4/wD4mnn4j+NW/wCZimA9oo//AImi8+xXu9z6syccg0mcDpXyqvxI8aAc+IZPT/VR/wCFK/xJ8aMuD4hkxjHEMY/9lo97sFo9z6mYn0poJNfLg+I/jNkwfEMv18qPP/oNKvxG8ZhQv/CQSHHcxR//ABNHvdgtHufUyZ9DT8n0NfK4+InjMksfEEuf+uUf/wATSH4k+NRkjxDJn/rjH/8AE0e92C0e59U59qWvlP8A4WV42HJ8QyHjH+pj/wDiaenxK8aEc6++P+uMf/xNHvdg93ufVVJ+FfKy/EnxmdwPiGTafSKMY/8AHaUfEjxmhB/t6T2zCn/xNL3uwWj3PqY/SlH0r5X/AOFjeM2bcfEMme+Io/8A4mnP8SPGjZA8QSDIxxDGP/ZaPe7B7vc+pi3tSZPoa+Wx8SPGi7sa85z2MMZx/wCO0q/Erxoq4OunPqYI/wD4mn73YLR7n1GHwelO318tf8LK8Zli39unOO0EfH/jtJ/wsvxqE2f28318iPP/AKDR73YLR7n1IzEUm4ntXy+vxQ8aIP8AkNhj/tW8X/xNOX4o+NgMnWlIzn/j2i/L7tHvdhWXc+oFY0jPg18wj4qeNVQAayhx3NtFn/0Gli+LPjZSQ2rQuPe1j/oKXv8AYdl3Pp/dlc0zdntXzKfi143wV/tSAc5BFtHx+lC/FnxsCT/asJz62sf+FF59gsu59OBuKXccV8zj4w+Nf+f+2/8AAZP8KB8YfGq8fb7ZjjvbJ/hT5pdgsu59L76MgV81N8YfGip8l7ZHgfetVzQvxl8bMADdWI9xaj/GjmfYLLufS2RSBsV82H4zeNV5+0acR6fZcZ/WnD4x+NmwRc2Axnj7N1/Wnd9hWXc+k8ijIr5t/wCFzeNd4ImsMdx9m/8Ar0H40eM+x078YW/+Kpcz7Dsu59JZoPHSvm1PjR40HD/2c3/bFh/JqkHxn8ZALldMIByf3T5+n36LvsFl3Po3IPWgMBXziPjR4y3DK6Zj/ri/P/j9KfjR4wU8R6aRnvE//wAVRzPsKy7n0YzcUisMc186f8Lm8ZFc40zrnHkv+X36D8afF4ziDS+fWJ+P/H6OZ9gsu59GFqXINfOY+NXi4AH7PpRx1zFJ/wDF0R/GnxfuOYdKxj/nk/8A8XRzeQWXc+i8e9ID7189f8Lt8WIrr9l0p8/dLRycf+P1H/wvHxau0Cz0c465ik5/8fo5n2Cy7n0T+NGABXzwPjn4sChfsGkZ/vGOT/4ugfHHxXt5sNJP/AJP/i6OZ9mFl3PogYAo3Cvnj/hevirP/IN0fHpslz+e+hvjt4nZhjTNKXjkbZDn/wAfo5n2YWXc+hWcU0PXz7/wvTxOAQNO0jOeCUk/+Lp//C9fEgVf+JXpZI68Sc/+PUcz7MLLufQG4UoYY618+j47eI++laYePST/AOKo/wCF6+JAc/2ZpQHptk/+Lpcz7MLLufQQcA9aUsCOK+ff+F7eIyp/4lWl57HEn/xVNT46+JRnOmaX04wJP/i6OaXZhZdz6DBxSF1Pevn8/HfxH/0CdN6f9NP/AIqm/wDC8/EPmZ/srTAMdP3n/wAVRzPsx2Xc+g1ZfWnACvnxfjl4k/i0vTCPpJ/8XSn47eJMMF0rTBzxnzP/AIqjml2YtO59BilBFfPo+OviTaP+JVpu7PJ/ef8AxVOHx08QAHdpWne3+s/+Ko5pdmFl3Pf+M9acGrwFfjnr5x/xKNP9+X/+KoPx014ZzpNh7fM//wAVRzS7BZHv/Bo4xXgMfx018p82lafnPYv/APFVIPjlruB/xKLE++9/8aFKXZhZdz3oGjivBv8AheWuAf8AIGsif+ujj+tH/C89b5/4kliP+2rmnzPsFl3PeeKOK8G/4XnrhUY0OxB7nz3NB+O2tAf8i/Zk/wDXw3+FHM+wWR7uDzRkV4UfjtqwGf8AhHrb8Lo//E01fjxqx+94etc/7Nycf+g0cz7Mdl3PeO1NNeFf8L41RTz4dhx7Xf8A9hSr8etRP3/DsPPpdf8A2NHM+zFZdz3UYpOK8KHx7vwT/wAU1Hj/AK/f/sKb/wAL81BevhqI/S8/+wo5n2YWXc91Iz3phIBrw9fj7el+fDKhf+vz/wCwpW+Pd3/0LK/+Bv8A9hRzPswsu57iDxTWI9a8R/4X3dAc+Gl6dRef/YU1vj3cbCf+EZGf+vz/AOwo5n2YW8z28EUZBrw5fj7ccf8AFMqfXF7/APYVIfj5KW48MEDv/po/+Io5n2C3me2btvSnCTNeGj49XZDf8Uynt/pn/wBhT1+PM+efDIx7Xv8A9hRzPswt5nuIYUZBrw4fHm5B58MDH/X7/wDYU4fHu4LHHhgbc9Ptv/2FHM+wW8z3DIFHFeIf8L8nyf8AimPpi9/+wp3/AAvqQ/8AMtcf9fnOf++KOZ9gt5nt4IpwxXhq/Hm5I/5Fof8AgZ/9hU4+PMm0k+Gmz2AvR/8AEUcz7MdvM9ryBSbhXip+PLmMf8U22/v/AKYMf+gU4fHc5z/wjb/+Bg/+Ipc3kw5T2gNThXix+PPHHhl//Awf/EU5fj1kc+GpB/2+D/4ijm8mLlPaKTivGf8AhfK9/Dcuc9rsf/EU4fHhcDPhuXrz/pY6f98Uc3kx8p7L2pa8bHx3i3YPh2YDH/P0P/iaX/hfEHH/ABT0/v8A6SP/AImjm8g5Wew5ozXjv/C+IsZ/4R2b/wACh/8AE04/He2Ck/8ACP3Gf+vkf/E0c/kLlZ7Bn3oz715Avx2tChZvD939FnU/0o/4XxZAAnQLvHfEy5/lT5kPlZ6/kUbsV4//AML7sO3h6/8A+/qUH48WJYkaBeBfeZQfyx/WjmQcrPYMikyK8hPx508DI0C9x/11XNNHx90wkj+wNQx/10SjmQcrPYMijdXkR+POlDromoj8U/8AiqT/AIX1pGMnRdSGPZDn/wAeo512DlZ67mlyK8fb4+6PnH9i6kecZ+Qfj96nf8L70QKCNI1PGefkTI/8fo5kHKeuGk4FeSH4+aKVyukamfqif/F0L8edFP3tI1Mc9lQ/+zUc6DlZ60SKQV5S3x20FeG0rVM4B4jQj/0OmH486EANulamxPUGNB/7PRzoOVnrWRSZryj/AIXtoQcbtJ1cL6+XH/8AF0D47aBjnS9W6ZH7qP8A+Lo5kLlPV6aTzXlP/C9/D4wF0vViT1zEnH/j9KPjroRYAaTqmM9dkf8A8XRzLzDlPVg1OByK8n/4XtoGf+QXqv8A37T/AOLpT8dNAGcaZqvbrGn/AMXRzLzHys9YzxSDjvXlS/HPw+Vz/Z2q7vQRJ/8AF0v/AAvPw8Cf+Jbq3TvEn/xdHOvMXKz1cHjrRmvJv+F56FjjTNU/GNP/AIupY/jloDY3abqg+kaH/wBno50PlZ6qDSg15WPjn4d76dq3T/nin/xdO/4Xl4cx/wAg/Vx/2wj/APjlLnQuVnqPelry0fHDw6Dg2Gq9evkp0/77p6/HHw0Sc2OrD6wJ/wDF0c68w5Weng0ZrzA/HPwzz/omq5/64J/8XTh8cfC562+pj6wr/wDF0c68wsz0zIoBBrzRfjd4XbP7jUh/2xX/AOLo/wCF3eFgP9RqQ5x/qF/P71PnXYLM9MzSZrzX/hd3hXJHl6iOP+eK8/8Aj1KfjZ4UAzs1A/8AbEf/ABVHOvMOVnpNITXnH/C6/CgJG2/x6+SOf/HqT/hdvhIEBjfg9h9nzn8QcUcyDlZ6QTmgnivNj8bvB3d74f8Absf8aG+Nvg9GKmS+JHpbE/rmjmQcp6RmjGa84Hxs8HE4aW9X0zbnn8jS/wDC6/BoJ/fXuB3+ytzRzLzDlZ6L0NFecn42eDv+et91x/x6tQPjZ4MJ/wBfej3Nq1HMvMLM9FyBQCK86Pxr8GZA869IIzkWrcU1fjX4LY486+HGebVqOZeYWZ6TSd686/4XT4MA/wCPm8P/AG7NxS/8Lp8GHOLq6bHpbt/WjmXmFmejgijIxXnK/GjwYP8Al5u//AZqX/hdXg3H/Hxd/wDgM1HMgsz0XNJmvO/+F0eDCMi6vP8AwFf/AAp3/C5vBqnH2y5+v2Z8fypc68w5WeiUvavOh8afBp/5e7n6fZZM/wAqP+F0+De93cD62sn+FHOvMfKz0TNGa89Hxm8GEf8AH9OPY20n/wATR/wuXwWB/wAf83/gLL/8TRzIOVnoeaM15+PjJ4KP/MTkHOObaX/4mg/GTwSGx/acmMdfssv/AMTT5kLlZ3+aAa4E/GPwSBn+1XPGeLWX/wCJoHxi8EMuf7WYextZv/iKXOg5Wd9SZ7Vwi/GHwQVJOsMP+3Wb/wCIp/8Awt7wPuA/tsAkZ/49Zv8A4inzoOVnbilrhz8XPA+SP7bXpn/j3m/+Ipv/AAt7wPg/8TrOBn/j2m5/8co50HKzuetKOlcN/wALc8EbN39tDH/XvLn/ANApR8XPA+Af7cXn/p3m/wDiKOdBys7gdaXNcKfi54HUnOurx/07zc/+OU8fFrwRtz/bqD/thL/8RS54hyvsdvxSVxX/AAtjwQRn+3o/+/Mv/wATSD4seCCf+Q6n/fiX/wCJo54j5X2O2oBrhz8WfBAJzrq8f9O8v/xFOX4r+CWfb/bqDjPMEv8A8TR7SIWfY7XpRmuK/wCFreCCSBrseR/0wl/+Jo/4Wr4Jz/yHo/8AvxL/APE0+ePcOV9jtlalJrhx8VPBQ5/t1Mf9cJf/AImnH4r+CQp/4naZAz/qJf8A4mlzxDlfY7UHNLmuKT4q+CnXjXYxxnmGUf8AstOPxS8FqDnXIj9IZP8A4mjmXcOV9js88UnbiuM/4Wn4KK5/t2L/AL8yf/E0g+Kvgn/oOx/jDKP/AGWjnXcOV9jtAaM8Vxf/AAtPwUW2jXY/+/Mv/wATS/8AC0fBfP8AxPou3/LGT/4mjnXcOV9jsuKQ1xp+KfgpSQddi49IZP8A4mj/AIWn4KOP+J7Fz/0xk/8AiafOu4cr7HZ9qTOK47/haPgvIH9vRZP/AEyk/wDiaQ/FHwWCR/b0Xy9f3Un/AMTRzruHK+x2g5pe1cYvxS8FspI12EY9YpP/AImg/FDwZz/xPof+/cn/AMTS5l3Fyvsdjmge9cd/wtDwZx/xPYeen7qT/wCJpP8AhZ/g0gn+3oAB/wBM5P8A4mnzLuHK+x2eaM1xw+KHgzJH9vQZH/TOT/4mnr8S/B7Zxrtvx6o4/pRzLuHK+x1hNKCMVyP/AAsrwccf8T626ddr4/lSj4k+Diuf7etvxV/8KfOu4cr7HWjBpeK5P/hY/g8DP9vWoH0b/Cmn4leDR97xDaD67h/Slzx7j5X2Oto/GuRHxL8GD/mY7L6ZP+FKPiX4NbgeI7HP++f8KOePcXK+x11GeK5P/hZPg1Rz4l08/SXNL/wsfwcSFHiOwycf8tKfPEOV9jqhRmuVHxF8HdP+Ej0/JOB+9pf+Fh+EMA/8JHYYPfzRRzx7j5X2OpFFcv8A8LC8Jc/8VFYcf9Nl/wAaP+FieEOAfEWn59POFLnj3DlfY6nNIa5b/hYPhPPHiLTfxuU/xo/4WF4RKZPiLTv/AAIX/GjmiHK+x1G7mjNcuPH/AIRY8eItO983Cj+ZpG+IXhAD/kY9Oz/18L/jT5ohZ9jqu1Jn1rll+IXhIj/kYtO4/wCnhP8AGl/4WF4Rzg+ItOB97hf8aXNELPsdT0pDXNf8J/4TC7j4i0zB6YukP9aP+E88KDOfEWmDjP8Ax9J/jT5ois+x0nIpwPFcufH/AITAJPiTS8cdLpD/AFpT8QfCSglvEmmcel0h/rRzRCz7HT8UVy4+IHhJuR4j0zn1uUH9acPH/hLcFPiPTMn/AKek/wAaXMg5X2OmFKDXLt4/8JKMnxHpnti6T/Gmr8QPCfP/ABUemcHB/wBJT/GjmiHK+x1dNzmua/4T7wmSAPEel8/9Paf40Hx94TX/AJmPS+uOLuP/ABo5kPlfY6bNKK5gePPCjcjxHpZ+l2n+NB8f+El4PiTS8/8AX2n+NHNEXK+x1GKK5Y/EPwkBz4k0vPp9qT/GtrTdUs9XsY77T7mK5tZc7JYmDK2CQeR7immnsDTW5fBozTVbNPpiCijFFAHybrQ/4q3XhjH/ABMrj/0Y1enfAtGWTXyRwTDzn/frzHWcHxXrpH/QRuP/AEY1emfAp8za+pboYeP++6APZ6KB0ooAKKKKACiiigAooooAKKKKAEprGn01qAGDmjvS0meaYARSg8UUgxSAOKSlIoxxTAUUUwZzTxSAKTAFGOetH1oAA1Lmm45pw6UAIaQNTsUhAFACnmkwaBSjigCJhsHy4A9hUCzNuIA/SrEh4NNiQdcU7k2REMpnCgEnJ46mnnc6kMAcjHIqbaKUKKLjsVREFiWNUQIowqhRgUbSRyq9c9KslcUBRii4WRR+zqDxGgA7bR9Khns4riPy5reKRAc7WQEZrU2jFNKCi4uVGU2nWzxyI1nBtcYYeWOR7/kKbDptpACIrS3j4wdkYXI6Y49q1tgo8sdcU+Zhyx7GR/ZNi6FPsFuFyDxGOoOaVtI09iS2n2pYkEkxDnHTNaqrgmlwKOaXcOWPYxxo2ndP7PtsZzjyxx9PSlOhaaXEh061YjkbowcH1/StgKPSjaKfM+4cq7GMNC0wj/kGWWcYyYFzj8qSHQNKhYldLtMk5JMIOTWyFA5pwAPajmfcXKuxjHQdLV9y6XZZ9RAvHbHSlfQdJmbdJpFgzYxuNuuR+lbOPakAGelLmfcfJHsY50TS0i8saTZBMYwLdf8ACm/2HpBII0ixDjGG+zJn88VtlQRTBGPSjmYckexj/wBh6Xtw2k2LDIPNunUdO1J/wjmjMQTo2ncetqn+FbRXik24ouw9nExx4f0VchdF08A9R9lTn9KjbwzoRz/xItN544tEH9K3SoxTNpbilzMXJExH8M6Cw+fQ9MIznDWqH+lIvhfw/uLDQdLJJ3c2idfyrbaL5TmmQEEEehwau7tcOSPYxT4Y0TIxoGkjHIP2OPj9KVfCnh7jd4d0gkcD/Qo+P0re2inBKjmY+RGAPB3htSXHhzSNx7/Y48/ypv8AwiXhvezHw1pJJ7myj/wrowKQp3xTu+4cq7HOx+D/AAyqBR4b0jC9M2Uf+FK3hDw3hv8AimtHIbqPsMfP6V0AUZp20UrvuHKuxzP/AAhvhfZsPhjRsA5H+hR/4UieDvC68f8ACM6NjAH/AB4x8/pXSsgIpuwdKfMw5V2OfPg3wu7Kx8M6NkdP9Bj/AMKP+EO8MK+4eGdHBxjixj/wroVXFO2AijmYcq7HOnwd4XYH/imdH56/6DH/AIUDwh4ZUADw1o+B0/0GP/Cui2AClCijmYWXY50eCvCrAZ8M6Pwc/wDHlH/hUY8F+FlQIPDOj4AwD9ijJx9cV0wWmlRmjmYcq7HPf8IX4WJy3hjRj/24x/4U0+CvCu3A8LaNj/ryj/wrpMZoC8UczDlXY5Y+BvCrSI58MaSCnQCzTH4jHNObwJ4TdQp8MaSADni0TP54rp9o9KXAxT5pByrscyvgbwmBx4Y0jgYz9jTP8qYfAXhI7v8AimdJ59LRP8K6fbmlxxS5n3DlRyg8AeEVXb/wjOmEYxk2yk/ypB8PvCXbw3pvr/x7J/hXVYpQKOZ9w5Ucqnw+8JBgf+Eb00ketshH8qQ/Drwe77j4b0/PT5YQB+XSusC0AYNHM+4ckTk/+FbeDSTu8N2OD6R4/lTX+Gfgt+T4css5zwpH8jXYcGjAo5n3DlRxv/CsfBQOf+EctP8Ax7/GkX4Y+Cuf+KcteufvN/jXZ4pMUczDkRxw+GXgtV2f8I5aY9y2fzzTT8L/AAT1Hh2AfR3H9a7Pbmko5pByI4w/C/wTt48PW/4SOP8A2am/8Kx8F4IPh+LB9JpP/iq7UAUhAzRzyDkj2OLPww8FMP8AkARD/ttJ/wDFUf8ACsPBOMDw/F/3+k/+Krs8UmMU+eQckexxjfC3wRJnd4fT8J5R/wCzU7/hVvgkgf8AEgTgYH+kS/8AxVdmq0FaXPIXKuxxR+FPgggE6CvH/TzL/wDFUN8KvBDlD/YSjZ0xcSjP1+au2C8Uu3ijnl3Yci7HEn4UeCMf8gIDjGRcy/8AxVKPhX4I7aGv/gTL/wDFV2uKQLzRzy7hyrscYvwr8FIQRoS8f9PMp/8AZqcPhd4JB/5AMfP/AE3k/wDiq7PbRso55dw5F2OMHwt8FD/mAx/jPJ/8VTf+FV+CQMDQl/8AAiX/AOKrtttG3FHPLuHIuxxh+F3go/8AMCjH0mkH/s1LJ8M/BsgTfoiMEXaoM8nA/wC+q7A0u0Yo55dx8kexxh+F/gphzoUYx6TyD/2ak/4VX4K3ZGiAcg/8fEv/AMVXahaMUcz7i5F2OKf4W+DHYk6IoznpcSj/ANmpH+Ffgp+uiAHGMi5l/wDiq7PbzTgKOZ9w5F2OJPwq8E4/5AY6Yz9pl/8AiqP+FT+CCP8AkBD/AMCZf/iq7fbmgDFHM+4cq7HED4T+CSMHQl46f6TL/wDFUxvhH4GYnOiN1zxdzf8Axdd3SbaOZ9x8kThP+FReBjjOiNx/0+Tc/wDj9MPwe8Cl8/2NIPpeTf8Axdd/ik20cz7hyo8+/wCFOeBwxJ0iYj0+2zf/ABVNf4NeCMn/AIllxycj/TZePb71ehEcU0Lk5o5n3DlRwJ+DfgfgrpMy8dryb/4qoU+C3goYzp9w3rm7l5/8er0cA+lGD6UczDlR5t/wpLwWWP8Aod1g9vtUn+NDfBHwY2M292uOy3T8/XJNek4oxS52LkR5r/wpHwb2t7w/W6f/ABpB8EfB4bOzUMf3ftJwP0zXpWMGnbafMw5EeYH4H+EscSakp9fPB/mtH/CjvCBIAOo5B5P2k8/pXppGaAoFK7DkR5iPgb4U/im1IjOf9eBx+C0//hSPhYBh5+pc9P3y8f8Ajtem8UhFPmYciPMk+CPhUKA8+osQOT5qjP8A47Tf+FHeFif+PvVfp5qf/EV6cFoIxSuw5EeXn4G+GCxP2zVR7CWP/wCIpT8DvCoH/H3qp/7ap/8AEV6fjNJtxRdj5EeXj4H+Fvlzeatx1Hmpz/45Tf8AhRvhfc2L/WBnoPNj4/8AHK9T25pNgp8zDkR5aPgZ4XwM32rnHX97Hz/45Q3wK8LNgm+1cEek0f8A8RXqQwKXGaOZhyo8rX4D+Gdvzajq5PqJY/8A43R/wofw0uQNT1jB/wCmkX/xuvVMYoxRzMORHlB+A/hnj/iZaxnufNi/+N0H4B+GTyNU1kH/AK6Rf/G69WxS0czDlR5OfgJ4Z4/4mesZGcnzYuf/ACHQnwF8N5+bVtYI9BJEP/adesYGKbtFHMw5UeUH4CeG9wxq2sBe+Xiyf/IdIPgL4dwQ2q6z04Iki6/9+69Z28UAYo5mPlR5P/woXw2VGNV1gN3+eL/43Sj4EeG+h1TWPY74v/jderMKTFHMw5UeUD4C+HsHOr6sTng7ouB7/JSS/Afw+5+TVdVXpwGjx/6BXrIXNJtp87DlR5UnwK8OqW3arqzAjAG6Pj/xymN8CPDxXC6tqwbPUtF0/wC+K9X25o25FHOxciPKE+BGhA/8hjVdv1i/+IpR8CPD5BDavq2e2Gi/X5K9WVccU7ZRzsfKjyf/AIUToSnjV9VAyOMx9P8Avioz8CNEb/mM6njdnrHnHp92vWymaQR0c7Fyo8mHwG0cHK6zqePQ+X/8TTx8CNIAAXWtSxjkkx5z/wB816zso2Ypc7DkR5K3wI0vaAut6huxgkhOv020v/CiNL526zf4P94Icfkor1oDNKBRzMXIjyEfAbT9gB16/J74RBn9Dj9aQ/AexyceIb0L2BiQ4/GvXiuKAAaOdhyo8fPwJs2Cj/hIbkEDGRbrz7nJpP8AhQtoCSPEdz2xm3XHv3r2EKKMUc7DkR44PgPEThvEkhA9LT/7Oo/+FBwnr4lkzzjFp/8AZ17RjIpNozT52HIjxd/gIGYkeJtq4wALHn8f3lN/4UGnQ+KG/wDAH/7OvaGFMPrihTYcqPGR8Axgj/hKG6dfsP8A9nTf+FBkcHxV/wCSH/2yvaQc9qUrkcijnYcp4mfgE7bceKVA7/6B/wDbKD8A33Y/4SldnvYHP/oyva9uKay5FHOx8p4qn7P5BBbxSMZ5xY9v+/lH/CgSB/yNPf8A58O3/fyvaVFBHFHOxcp4uPgH1x4p4/68P/tlJ/woTHXxVn/tx/8Atle0bQBS4BFHOx8p4uvwGfdiTxSpjx1FiQf/AEZSn4B8jZ4pyM85se3/AH8r2UjFIGA60c7DlPHP+FBEAn/hKef+vH/7ZUn/AAoRT93xOc472P8A9sr2HeoqRGDdKOdhyni4+Ak4x/xVCe/+gH/45QfgNc7+PE8e3nn7Cf8A45XteOKQEZo52HL5ni7fAWbt4nXpz/oJ/wDjlNf4DXIX9z4njJ7hrI//AByva/wpcUc7Dl8zxNPgPeFct4miHt9hJ/8AalNPwHvhnb4mhPH/AD5Ec/8Afde3jNBxS5g5fM8R/wCFDXpIP/CTwjj/AJ8T/wDHKUfAi93/APIzRFQe1kQSP+++P1r20HNOAo5g5fM8P/4UTqBYZ8SwAd/9CPH/AI/TD8CdTH3fENu3J62hHH/fde4nANOHNLm8g5X3PDT8CdSwceIYOnH+iHr/AN903/hROp5C/wDCRQYJ5P2Q8D/vuvdKTHNF/IVn3PC/+FGaspCjxDbFe5Nqc9fTfTP+FF6zu/5Dlpt/69zn/wBCr3nFGKOZdg5X3PBR8C9bA41yyPHeBvw700fArXSQX1uyHrthbP8AOve8UYo5l2DlfdngrfAzXui63Ykf7UDA/oTUY+BviBcn+1dNPthx+uK9+AoxT5vIOR92eBP8DvEDdNT05eevzn/2Wmn4GeIQv/IT01j6/OP/AGU17/ikxRfyDkfc+e3+BfiX+HUtLJz3eQcf98U1fgZ4nZW36hpSnPGJJDn/AMcr6GxSYFF/IOV9z56/4UX4mA41DSj/ANtJP/iKQfA/xSFBXUNIz3Blk4/8cr6EYDFRhBRfyDlfc+fn+B/ik8jUNHz3/fSf/G6Z/wAKO8V+Zj7bo+0DO7z5Ovp/q6+g9uDRs70XHZ9z5/b4JeLNv/H9o5IOMCaTp/37o/4Uh4qwSL7Rz04E0n/xFe/7BQFwcUXFyvufPn/CkfFZGft2jD6zycf+Q6efgl4qCttvtHb0/fyDP/kOvoAxj0pPbFO4+V9zwAfBDxYFB+3aLuPUefJx/wCQ6T/hSXirzMG90jZj7wmk6+n+rr37ae9AXNLmQcr7ngf/AApHxUoLJf6MxHQedJz/AOQ6X/hSnits7r3Rwccfv5P/AI3XvgUDginBQD0ouFn3PBB8EvFIVf8AS9IJzziaTj/yHQfgp4rUjF3pBB6/v5OOf+ude/Be4pSuaLhZ9z5+HwW8VmVh9p0oKBkP574J9PuUp+C/i0Hb9o0gj+9574/9F19ABKftGOlPm8kFn3Pnr/hTHi/A/faQTgnAuH/+N00/BvxlvCbtL5/j+0Pgf+OZr6E24bNP5NHMuyCz7nzo3wX8ZMZCG0obOmbh/n+nyfzx1pq/BvxmRyNNGTjm4b8/udK+jsUuMilzLsHK+584j4OeMhnaNNJH/Tw3P/jlDfB3xmyltumqf7rXDZ/Ra+jQtBXNHMuwuV9z5uPwe8Z7SfJsSQM488jPt93FIPg941I5trEdePtP/wBbFfSRGOlJijmXYdn3Pm0/B/xxg4tLIkdvtI5/SoT8IvHI/wCYZAeQPluk/Pk19MgCjAo5l2FZ9z5k/wCFQ+OCM/2bb/T7Umev1/rSf8Kk8cfKP7LiBPHNzHx9fmr6aK4FMxT5l2Dkfc+ah8I/G4cBtKhPqy3UZH86ST4TeOAhK6OhOOn2qLn/AMer6Vx60Yo5l2Qcr7nzUvwj8c7Nx0uHp937THn/ANCxSj4Q+N9pb+y4Rj+H7VHk/rivpQA0EZo5l2Qcj7nzWvwk8cHrpUYGP+fmP/4qmj4SeODknR0GO32qLn/x6vpbbSMnpRzLsHK+581/8Km8bhc/2Oh9vtMX/wAVTz8IvGoJA0uI4Gci5j59vvV9JbeKVRzRzLsHK+581f8ACpfG+M/2Qn0NzF/8VR/wqjxv/wBAdeo/5eYvz+9X0uV4pFFHMuwcr7nzWPhT43+Yf2OnBx/x8xc/+PUp+FPjVVz/AGOpOcYFzF/8VX0o1IAMUcy7ByvufNp+FXjYDjR1P/bzF/8AFU1vhZ41wf8AiTDggf8AHxF/8VX0sFxzSnBFHMuwcr7nzT/wqnxqASNGU/8AbzF/8VTT8LPG4yf7Cz9LmH/4uvpfIA5pQARmjmXYOV9z5mPwt8bbWxoeSDjH2mL/AOLqL/hV3jgHH/CPN+FzD/8AF19ObeeKeDS5l2Cz7nzB/wAKu8dbiP8AhHW47/aoOf8Ax+o5Phj44iAJ8OyEE/w3EJ/k9fUeAaXHHFHMuw7PufLb/DPxvGisfDsp3dhPCcfk9NPw18bAgf8ACOTZP/TaL/4uvqWkxzRzLsK0u58t/wDCtPHGSP8AhHJemR+/i/8Ai6Ynw48bO5UeHJh7maIf+zV9T7c0BaLrsFpdz5Y/4Vv41Kbj4cmH1mi5/wDHqYPhz415P/COTAAE582P/wCKr6qx2oxxinePYLS7nym3w48bBPN/4RycrjPEsWfy3UD4c+Myx3eHZxgA/wCsjOf/AB79K+qttGMDGaLx7B73c+VI/h540kAK+G7nB/vvGp/IsKe/w88ZxPsfw5PntiSM/wAmr6jbikU5PU0Xj2D3u58tHwB4xxn/AIRu5/76T/4qmjwB4zb7vhy557M6D+bV9V8+tBHHU0rx7B7/AHPlT/hX3jIS7B4cuWPTIKYH1OcCl/4V/wCM92P+EbuD/wADTH57q+qc57mgE9Oad49g97ufLDeA/F4xjw7c4Pun8s0L4B8Y4yfDlz9Mpn8s19TleOppACO5ovHsHvdz5ZPgHxhyf+EbuvxKD+tA8CeMCmf+Eau/zT/HivqcM3qaM4PU0Xj2D3u58tL4A8YK+0+G7r6qUYfoaB4D8Xsm8eGrrAxwSgP5E5r6nJOOppidTzRePYPe7ny3/wAIF4wJIHhy5AAzyUH8zSzeAvFkThV8P3UwIGSiYAJ7c4r6lYEdzQM45JpXj2D3u58sf8IJ4u+fPhy9G3/YBz9MdaQeBPGGQP8AhG73kZ6KP69favqY7uzGhSw4yaPd7B73c+V/+EI8WMFI8M6gMjPMYH9aP+EG8Wo3zeG74A4x8gP9a+qsHrk0wA5Jyfzo07B73c+WR4I8UOCR4dvgAoJJhPH4daYPBPi08r4Z1Ar6+Vj+dfVaj3NNIPPJo93sHvdz5XPgjxYuTJ4bv1UDJby8/wAs0x/BHipF3Hw5fYxkHyuor6pw3944pSNwAJNFo9g97ufKb+DPE8aMz+Hr8bc7h5BOMfQUn/CH+JNiuPD9/tcAqRAxz+Q/Svq1UZe5xQEI6Gn7vYFz9z5RHhDxIZGjGgahvX7w+ztx+lMXwr4g3+WNCvy3TaLZ8+npX1miHO7PNP2jr3pWh2D3u58it4e1tQc6HfgjJINq/br2qM6PqJTcmlXrDuRbPj+VfXYiC5wAM+1RtGu1l2qQTk5FFodgtLufI76JqscYkfSL5UbGGNq+D+lRvoupqz7tIvfkALf6K/APTtX135W5dpAwPahYQhYhVGRg8U7QD3j5D/sjUvlP9kX3zj5f9Ff5vpxzSnSNUC7jo1+FHf7I+P5V9dCBVHCqB6YpPIUgqVUr6YotAPePkRdI1EsFGj32T0H2V8n9Ka+l3qOFfTLtGPRWt2BP0GPavr4W6AY2j06UohQrtKKQPUUe6HvHyGukagQSNJvcDqfsz/4Uh0u8Jx/Zt0fpAx/pX12bOIx7DEhX0200WUQbKxqOMdKVoh7x8if2dd43f2bdHjORbseB36UDT7tj8mnXL+6QM38hX14tqquWCrkjGcdqPsUJKnykyv3fl6U7RD3j5ETTLubOzTbp8dcW7HH6Uh0+5AyNOufTiBv8K+vFso1yFjQZ6/LSraop4jQYGPujpnP86LRD3j5FOj6ioO7Rr7gZ/wCPV+n5Uh0bUMBjo19gnA/0V+T+VfXwiVR0HXPSgqM52rk98UWiHvHyKNF1MsUXRNQLAZKizkyB/wB80xtG1NWZTot+GUbmH2R8qPU8V9drEiyGRUXcRgnFPVcMTgZPtStELSPj+PRtSlhMseiag8ecbls5CD+OKT+ydRjZVbRb9SeFzaOM/TivsMIpUDA46cdKQxAA8jB6jFHuhaR8hHRdUUhW0PUQx6A2cnPb0ofQdXQsH0HUl24zmzk4z07V9fhOOAPypwXHXFHu9gtLufHh0TVAyqdDvwzDKg2j5YewxzSHRdVyVOhaiCO32N/8K+xCAARgDPXimhRnOB+VHu9gtLufHo0PVVyf7B1LA7/Y5P8ACnnQdW3MG0LUUIznfaOvQZPUV9gcHgAD8KUpu5IB+oo93sFpdz4+Gg6wqFv7A1HZkKT9jkxk9B92mtompqMnQ9RGeP8Ajzk6+nSvsNBtBGBg+1SBFI+6v5Ue6Fpdz46Gi6mSU/sTUN23OPsb9PXpX0f8J4rmD4aaVDd20ttMhlBjljKMB5r44PtXbBF9F/KncAYFJtdBpS6kYyDUoPFMHWnikULRRRQB8na5n/hMPEGT/wAxO5/9GtXpPwJ2m58QfN8wMPH/AH3Xmuuf8jb4g42n+07nj0/etXpXwJk/f69GQM5hPTn+OgD2kUUCigAooooAKKKKACiiigAooooAKaRmnUlADQKTFKaSgAxRiiigA7UDmkxxR0oAXpTMndT6TGaAE707FJjFKOKAEFJzml60mKADODSmkpe1MBccUgHNKOlJSAZJgUsfSmyHtRGaV0BKaQUuRRuFFwFI4pO1ITSZpgKScUg5pC1JuGaYD+BSN7Um7NBIpANHB5p23vTWIxSCTIpgOzzThzUeacrd6QC42nmnAelJuBNJuApgPpOKbuo3UgFopNwNJvHSgBT6UuOKbmlLcUAGKUDFICDRnFMAIyDVaJdszj1Oas5FMAAbNNMB4pRTRS8CkA/tSA9qQMKARmkAYo20ZFANABilxkUbhigGgBAKdimgjPWgtigB3UUlN3+9IG96AHZopMijcMUAHSlB5poal3CgBx5FNB7GlDCgEUwFxSUZpCRSAMUZxRn0ozxQAo56il7U0NkU4EYoAQGnU3ApQaACijNJuoAU8U2gtigUAGcUvWgYNJ+NMA7UoxRSGkA7FJQDxQDQAhbHSlU5o4IoBFADsijgU3NGaAHUopmadkYoAWikyMUuRigAwKO1GaKAEzzSmkODSA9qAF60uKQdetLxQADpSHrTuKaaAClpM0A5oAWjNBpp5UigBhkBbbUo6VBHFsYsxyam6imwHCkpBS5pAJS0nFFAC9qSgUvFACDmlxQOKKAEpc0daMUAHSkNFJQAuaOooFLQAgpMEUucUm6gBDTu3FHFANAB2opN2KB60wFo6igUHpSATHFAwaQA0cimAuKTOKWjFIAJoGKOKAQaAE60UHg0ZoAOaBSjkUowKAGmlWikXrQA+gUZxRQAGlpKWgAxRRRQA1hSLgU40mKAFo7UmaQk5oAUnFHammlzkcUANzzS8Gmc7qdigBMYp3GKYcjrSnkcUAJ1oBGKQKfWgHtTAaTzxRmg005xxSAd1FJjFCgkdaDxwaYDDyaFTPWnKvNSDHegCJlGKkiGBTZMY4p0ZwtICbPFRsQOlOzkVG3BoAlVuKUtgVGMBaB81AEitkc0rDioxwak7UAIvFOJwKQECm5zQAZyakFR9KeDxQA6ikzRQAtFFFABRRRQAUUUUAFJR0paAGE0A7hSsMikUAdKAGk44po5NPYUgAxQAYFNJxTqaRkUwI9x7UoJPalAHNKOKAEz2NNIIOaXqafyVoAbwRTOhpRQTzQA5cNTsCmr6084PSgA+6KQNmj60ZGKAHBqUPnimpS8A0gFJpQRimscilTpQA7rQKXFITigBRSZoBooAAcmigUUAJ0NFLiigBhbFKORSEULxTAbtzSdKcc54prc0AKpGKXFIq8040AIOO1BGRTsZFLSAj5zTxxRgUooAUcimsMUuaXrQAzPHNAxStTB14oAkOMUgxTeTR3oAcRxQvApe1AHFAAKKKQ9aAFApc03mlxQApptL1pKADcOlLnim9TS44oATOaXPFFIaAEBIPNBNB6UDkUAMxk0xvlbgVNzSADdzTQgU5FKelOGMU1ulAxoAo288UqgUE4OKAAEAc0ZBo4pKBCFvWjHehsGgAgUDFxkUYGaFoK45oEOGMYNISBxTA3NHJPNADgARwaTIFA4oZQaBgDmlzikQCn7QaAIwMng0uyjbsOaXzPSgBtCrls0uCTT1XFABg+lKF9acDS0gG4ApF5OKdigAUABWoWGDU9ROKYCAcU3vikLEU9RnmgQY4pMYp56U1Rz1oGAFLtp4FLQBGAabtNS4ooAjUYp1LilC0ANHPWkIx0p3Q0YBoAYVyKYRkYqQkCmkZ5oARFwvNIOtPzxSDnigQzvUmMimhSDTiMUACjFSYyKjBwKVG7UDEK85pcDFKxpOcUANUDNSZAFMXrTyOKQAhBp4qJODUwNABikpaTFACDrTqaOtOoAKKKKAPk7XRjxl4h4x/xM7n/0a1ekfAoMbzXycYHk/wDs9eb67geMvEQxj/iaXP8A6NavSfgSR9q18Y/548/990Ae0ilpBS0AFFFFABRRRQAUUUUAFFFFABSUUlABTSOaXNJ1oAKCOKWjNADRnvRjmlNJTADmjPFLnIpPakAtGaSigA70mKMZpaAEoPNKKOKAG9KzvED3q+GtUfTAzagtpKbUKASZQp24B4POK02AIqPmmB89Ra38XfIZ5m1COVACEfTV+b8o/wCdNi1z4y5JEV+wVuv9nR/iMbM19Dc5605M+ppcsOwrz7o+fh4h+M2eba9xjqNNj+n92lPiP4xufltr7K9v7MTn80r6DIPqaaCQcZNLkh2C8+6Pns+L/jBF/rLG+JAz/wAgsc/+OUknjn4tQswlsLxdoyc6Vx/6D7ivobBOeaZsLZDcj3oUYD5pd0fPB8f/ABUDgtZ3q45wdK4Pr/BSv8R/iXEwElpcRk5xv0zGcdf4a+hQmG4x+VIyAsNyg45HFUo0+zDml5Hzw3xO+JCFP9Hb584H9nZ/pTT8U/iOoKm3GSpxnTGzx1NfQ32aLYVESAHsFFKkChgSFyOnFHLDzDml5Hzufip8RljTdBGm4Aqzacw3D2z1pF+K3xBBBMcfzfdH9nnB5/XrX0PJaW8jFngiY4xkqKYlrEihFjUKDkDHSjlgLmn5Hz8/xW+IMQLNFEMHnOnMoGMcE/560f8AC2viIuC1lEQ3T/iXP+nNfQpgjO/Manf97jr9aDAjEFlU4HBxz1z/ADo5YhzS8j57Hxc+IBIAtIGx94Cxck/XB46inN8WPiGh+axiUZ6HTpB+HX/69fQX2eIKV8tMHk/KKXyUdQjIpUdARRyxDml5Hz4Pi74+JYnTbYBWAYmzlAGR0zu49aa3xd+IHy4srdQ3C/6BIc59Oea+hTbxg8RpnOfuj0x/KnCJcfdTPH8Pp0pcsA5peR88n4u/ECA/vNLgOTtw1jMMH/vqlT4v+Pwd7aNblC2AfsU2Pp96voQQKAQVXBOcAU9I1VdqooA6ACjliHNLyPng/GnxyOP7IsRkZX/RZufw309PjP45+bOj6fjpzbTDn/vv619BLDFGxKxICTnIUU5UCjCqoUdgKOWIc0/I+fF+NvjI/IdG09nCZJSCX88b6D8bvGKJh9H09ewZoJhk4/36+gwiIWKKqljk4HXtQc57ce1HLAXNPyPnxPjf4wAG7SNNbJ/54yj/ANnpW+OHi1G2tounhscqY5c/+h19BMisPmVTxjkUmNvQAfQUckPP7x80/I+fh8dvFG7H9i6fnb02yfn96kb47+J0xu0fTV3D5QRJz9Pmr6AKLg5VSD1BFK0UcwHmRo+3puXOKPZw8/vHzS8j5+Hx28UYP/Eo04HjGVk4/wDH6dL8e/EURI/sfT89OsnB/wC+q+gQoxtwu30xTiigfKqj6Cjkp9n94XkfPp+PXiA5K6Xpox1BMnPH+9T2+POuq2DodkO/Jfp+de/BFUcKo7dKXBPp+VHJDs/vFzS8j5//AOF+a2Vyuk6eM+rP/wDFUH4+a4M/8SWwUevmOe31r314IpUKSxo6+jKKl2jHQflRyw8w5pHz8nx61sgj+ydPZ+oCs/T/AL6pF+Pmssdv9jWJIHJDv/LPHf1r6A8lN+7y03YxnbzilMagEhFz9KOWHmHNI+fE+PusKg3aRYt/tbnGf1p8fx81ufeIdBsWZRn5ZnJwOvFe8CMbgNifKcj5RxTxCm0/u0x9BRyQ8x80jwIftCaocf8AEisR65uG/wAKU/tBaqQAuh6eCDzm4bn9K94FrbqHUW8ID8MAg5+tPFrDtx5MeM5+4OvrT5YeYc0ux4J/w0JqQVSdDsM55/0lun5Uv/DQmpbCf7Bss/8AX02P5V7ybSAjBt4SB0+QUNbxNGYzChQ9VKjFLlh5hzS7Hg//AA0LqAA/4kVlzjrdN/hSn9oe9Vc/2Dbde12en/fPWvdvscDRhGt4ioOQNgwKT+zbIkFrSAkHcCYxwfWjkh5hzS7HhI/aIu8rjw7DjPP+mdv++KX/AIaGvCMDQbUn1N5x/wCgV7qdPsmzutYjkkn5B1NRrpGnJu2WFsgb722FRnjHPHPHFLkiLnl2R4cP2ibkEg+HoDwORed+/wDBUo/aIlwf+KeiPp/p2P8A2SvazpOnsArWNsygbQDECAPTFMGhaVGMJpdko/2bdR/Sjkj3Dnl2PFo/2hnCEv4djzntf8f+gU5P2h2DEP4cjI9r/H/sle0po+mxtuTTrVG/vJEoP6CnHRdMY7m060Y+rQqT/Kjkj3Dnl2PFl/aH4+bw6h9hfj/43T1/aHVnAXw5njOBfA8/98V7B/wjui7s/wBkWGeufs6f4UknhrQ51KyaNp7j0a3Q/wBKPZx7hzy7I8k/4aGjyR/wjT8Hn/TRx/45SJ+0PDnDeHGJ9r0dP++K9ZbwxoRCg6JpxCjA/wBGTj9KcfDWhOpVtF04gnJBtk/wo9nHuw55dkeS/wDDQ0TcL4YkPr/po4/8cpP+GgxuOPC77Mf8/ozn/vivWT4X8P7An9h6ZtHQfZEx/KkPhbw+w50HTDj1tY/8KOSPdhzy7I8s/wCGgrbZk+HJt3p9rGP/AEClX9oG3+Ynw5MQAMf6UP8A4mvUf+EU8OuCG0DSyOmPskf+FA8JeHFXaPD+lBemPskf+FHIu4cz7I8uT9oG2JHmeHJlyOcXQP8A7LTx+0BY4+bw7cjjj/SB/wDE16c3hPw65G7w/pZ29M2kZx+lNPhPw6Dk+HtKOOn+iR/4Uci7hzy7I8yH7QFpxjw5ce/+lD/4mgfH+1zx4cnx/wBfQ/8Aia9M/wCEU8NA8+HtK/8AAOP/AAoHhLwyFCjw7pW0dB9jj/wo5V3HzS7I83X4/WeSD4fnA7f6SP8A4mm/8L9tTyPDs+PX7UP/AImvSj4T8NFmJ8PaWdwwc2cfT8qVPCfhtV2r4f0oD0FnH/hRyLuLml2R5mnx+gJO/wAOy47EXQ/+Ip3/AAv20xz4fnz/ANfI/wDia9K/4RTw5gr/AMI9peD1/wBEj/wpB4S8Njp4e0r/AMA4/wDClyLuHNLsjzb/AIX7bbefDs2c/wDP0P8A4mnD492e3J8P3H/gQP8A4mvSB4U8OYx/wj+l4/69I/8ACn/8In4dGf8AiQaXz/06R/4Uci7hzPsjzRfj9ZkkN4fuAO2Lgf8AxNKPj5YsjEaDcAqehuByP++a9KPhTw730DS8f9ekf+FI3hLw1IMN4f0oj3s4/wDCjlXcOaXZHm//AAvzT8HGhXOR6zgD/wBBpx+PdipGdCudpGeLhSf5V6KfCPhraR/wj+lYPX/Q4+f0pg8HeGFYkeHNJ54P+hx/4U+Rdw5pdkedj492B/5gN1j2nH+FIfj5p+SV0C89szL/AIV6MPCHhpVIXw7pQB/6c4/8Kb/wh3hk8nw5pP8A4Bx/4Uci7hzS7I89/wCF9WAbH9g3WO/79f8ACkHx+03HPh+/Bz/z1SvRv+EQ8NPkt4d0sk8n/Q4/8KjbwT4UfIbw5pXJz/x6J/hRyruHNLsjz5fj9pxJz4fvx6fvkpf+F+6d/wBC/f8A/f5K9CbwX4WfOfDmkkHr/ocf+FMbwL4TYgnw1pQwc8WiD+lPkXcfM+yOBHx90vnOg6h/38j/AMaVfj9pGMnRNQB9N8Z/rXeDwN4TyD/wjOkjH/Ton+FNPgDwgWDHw1peeeBapj+VHLHuHM+yOGPx80bP/IIvyMdRs/8Aiqb/AML/ANEBP/En1I/QJ/8AFV3P/Cv/AAiF2/8ACN6YR72y/wCFI3w78HOCD4c04A/3bdR/IUcse7DmfY4ofH3Qc/PpWqBfUJGf/Z6f/wAL88O/Nt0zVDjpmOMZ/wDH67EfDrweAMeHdO4Of+Pdf8KG+HfhBiCfD2n8HP8AqF/wo5V3DmfY45fj34fbGdM1QeuI4/8A4upF+PHhwnH9narjH/POP/4uuoPw28FtjPhyy654TH8qU/DPwXgD/hG7Lj/ZNHKu7DmfY5b/AIXx4bGf+JfqpI9Io/8A45T1+O/hpjhbDVic/wDPGP8A+OV0J+GHgkkn/hHrbnsGYD8s0h+Fvglx/wAgGFTnOUkdT+jUcq/mZPM+xgN8dPDYm2Cz1Mp3fyk/+Lp4+OfhY4/0fUuTj/Ur/wDF1vf8Ku8G7ww0SPjPHnSc/wDj1Mf4XeC2JJ0NBn+7cSj/ANmo5V/Mx80uyMY/HDwsuN0Gor/2xU/+z0f8Ly8K7c+TqR9vJX/4utj/AIVV4J6nQwfrcy//ABVC/CrwVlSNFHAxj7TLz/49RyL+Zi5n2McfHDwrkgxaiPrCvP8A4/Tv+F4eFgBmLUBn/pgv/wAVWr/wqjwTlj/Yg+br/pMv/wAVxTT8JvAx/wCYH/5NTf8AxdHIv5mPmfYzR8bvChRSq6gxPVfJGV/8epW+NfhMY4v/APvyOP8Ax6tD/hUfgg4zozcDH/H5N/8AF00/CHwOcj+yJBn0vJv/AIujkX8zHzeRQX42eFCfu6h9TCP/AIqlHxr8KN/BfjnH+oH/AMVV/wD4VH4Hxj+x5Pr9sn/+LpjfB7wQSSNKlGewvZv/AIujkXdhzeRU/wCF1+E/+n7/AL8j/wCKpB8avCR6m+X6wA/yarp+EHgort/suUcgn/S5jnH/AAKkHwg8DAAf2PJx3+2z8/8Aj9HIu7FzeRS/4XZ4PC5L3wGP+fYn8ODQPjb4QDgF74Jj732b+mc/pVw/B3wQYyo0uYA46Xk2f/QqUfB7wPt2nR5Sf7322fP/AKHRyLux83kUx8b/AAY3WW+HOObRqcPjb4MCkie9/wDAVqm/4Ux4J4xp0+AxJH2yXn2+9Qfgz4Ky2NOnAPQfa5eP/HqXL5i5vIhHxs8GdftF4PravS/8Ls8Ff8/l0Prav/hUr/BjwQ64GnTpwRlbyX8+W7VGfgl4LJB+yXPA/wCfmT/Gjk8w5vIYPjb4LDY+1Xf1+yvipR8aPBRGTqEq/W3k/wDiaQ/BfwTkY0+4GP8Ap8l/+KqpbfB3ws19dLcaawtk2i2CXUuenzFju55xinyeYc3kWl+NPgkrn+0Jv/AaT/4mj/hdPgo/8v1wPrbSf/E0jfBjwU//ADD5xxji6l/+KpB8FPBm3H2a5J9TcP8A40cnmHP5Ct8Z/BIXI1GYn0FtL/8AE0g+NHgoFf8AiYzHP/TtJx/47Sj4J+DM5Ntddc4+0v8A405vgv4IJGNPnGOv+ly8/wDj1Ll8w5/IcPjP4LIydQmA/wCvaT/4mkPxo8FAjF/Oc+lrL/8AE03/AIUv4L27RY3GOP8Al6k/+KpD8E/BpXAt7tfXbcvz+tPl8w5/If8A8Lo8Fg838wHvbSf/ABNKfjL4LwCL+dunS1l4/wDHaiT4JeDEbJt7yQej3T4/Qij/AIUt4PUqyQXiYOTtun5HocnpS5PMOfyJv+Fz+CeQNRmOP+nWX/4mkHxk8FHkajL0/wCfaT/4moB8E/B3H7m8GM9Lpuf1p3/ClPBzKQLa7Q/3lunz+pIo5PMOfyLK/GPwU6Z/tRwfQ20uf/QacPjF4LJwdTZfc28n/wATVQfBPweAB5d6TnJJuWGfY4xSH4JeDzJv2X2P7n2ltv8Aj+tHJ/eDm8i6fi94KyMauf8AwHl/+JpP+Fw+ChtH9quc/wDTrL/8TVV/gr4TkVR/pyIucKs/TPuQT+tJ/wAKT8Jfw/b14wf9Iz+PI60cnmHP5F8fF/wVznVyMettL/8AE0o+LvgnZu/tkfT7PLn/ANArN/4Uj4Tzlm1A+v8ApGM/kKUfBLwsq4D34H/XYH+a0cn94OfyNUfFfwUwz/bSjnb/AKiX/wCJpw+Kngo/8xyP/vzL/wDE1jv8E/C7DiXUF5zxMv8AVaY3wP8ADJ/5e9TH0lj/APiKOR/zBzrszZb4qeCwCRraHHYQyc/+O0qfFDwY67hrsWMZ5ikB/wDQawx8DfDYUg3uqHPfzI+P/HKG+BnhsrgXuqA4xnzI/wD4ilyP+YOddmbzfE7wYDg69B/3w/8A8TSD4m+DMEjXoPxjk/8Aia57/hRHhzPOpatjI/ji/wDjdN/4UN4byf8AiZ6xjsPMi/8AjdPlfcfMuzOiX4l+Dtxb+3oMYB5jf/4mpB8TPBpzjX7bj1Vx/TmuaX4E+Hk3f8TTVjkYGWi49/8AV0z/AIUN4d3n/ia6tt7fPFn/ANF0+V90HMuzOo/4WV4NIOPEFoT6Ddn8sUD4k+DB/wAzDZn6Fv8ACuWPwG0BkA/tTUwwPJBj5/8AHKYfgJoGw41fVN2OMmLGff5KOR90HMuzOqPxK8GbiP8AhI7Lj3OP5Un/AAsjwZjd/wAJJZY4/iP+Fcr/AMKF0EkFtW1bgY+Uxf8AxFDfATQCPl1bVB65MX/xFHK+4XXZnVf8LH8GEZ/4SWx/77P+FKfiN4MC5/4SSxx/vn/CuQm+A2iuoVNV1BCBgH5Dnnqfl/linP8AATQig26vqYbjOfKI9/4KfK+4XXZnWf8ACxfBnP8AxUlhx1O//wCtSt8RfBgK/wDFS2JBzgiTNccPgJo4yP7Y1Ag9yEyP/HaP+FB6NuH/ABONQ2gdhHn/ANB/pRyvuLmXZnY/8LE8Ggt/xUun8df3lH/CxvBgUMfEthgnH365GX4E6JI+V1XUVHp+7Ix/3zUY+BGjbQh1fUeD1Aj5H/fNHK+4cy7M7F/iH4NBKnxJYZHo+R+dPj+IPg8D/kZdPP8A21FcWfgNop4/tfUevpH/APE09fgNom851jUtuOMeX1/75pcj7hzLszsx8RfB2Pl8R6ef+2oH86afiH4PdiF8R2BI5P70D+dce3wK0lD8usX+B0DrGfzwopo+A+lkk/2ze/iqf/E0+R9w5l2Z2h+IPhDGD4isP+/y/wCNPT4geEQmf+Eh0/Hr56/41xg+A+jEgnWNQAx0Hl9f++aYvwD0lWYjWL3BHTanX/vmlyPug512Z2h+IPhMsAPEOn/jOv8AjT/+Fg+EgMHxDp3/AH/X/GuLi+A+kohVtYvW5JBCoD/6CacfgXpW1wurXY3HqVUkD244/HNHI+6DnXZnYnx94U5A8Q6dkf8ATwv+NPj8feE24Gv6fn3nUf1riR8B9MJbfrV6x/h2oi4+vBz+lIfgLpx6a5eD28tP8KOWXdBzrszuP+E98KbQf7f0/H/Xwn+NS/8ACd+FVOD4g07/AMCU/wAa8+PwEsD93X7kD3t0NPX4C6ev3tcu2+kSD+ho5H3Qc67M78eN/C/y48Qaad3Q/ak/xobxz4WUZPiHTMA4z9qT/GuBX4DWCKduu3W4jGfKTH5f/Xpv/ChLEgh9euOn8Nuo5/Emjkl3Qc67M9C/4Tfwtx/xUWlc9P8ATI/8aP8AhNvDG0n/AISDS+P+nuP/AOKrzsfAOxTGzXrgjH8dup5/AilX4C2gH/Iekz3/ANGH/wAVRyS7oOddmekDxf4cIJGvaZgd/tcf/wAVTh4r8PEkf25pvH/T3H/jXmf/AAoe3JOddYrxgfZef/QqP+FCw558QNt9Psn/ANnS5JfzIOddmel/8JX4dzj+3dMye32uP/GnjxNoRUt/bWnFR1P2lOP1ry5/gHG3C+ISBnvZ5/8AZ6VvgKobMXiHA9Gss/8As9Pkl/Mg512Z6j/wkuiHGNYsOen+kpz+tA8SaIcj+2NPyOv+kpx+teVH4Ctn5fEagd/9BP8A8coHwCPfxIM/9eP/ANso5JfzIOddj1T/AISTRDkDWNPyOv8ApKf405df0jbu/tWywe/2hMfzryYfAOYMSPEkZHobA/8Axym/8KEut/8AyMsW3PX7EQSP+/lHI+6DnXY9bOv6NnB1Wxz1/wCPhP8AGlGu6R21Sy5GR+/Tn9a8if4C3mfl8SxEY5JsiP8A2pUbfAC5ZXX/AISSDB7/AGE8/UeZRyy7ofPHsewtrGmZIOpWgPp5y/40v9raauQdRtc/9dl/xrxo/s+TFgP+Egh25/58TwP++6iP7Pl4oymu2rN12mzI/XfRyy7hzx7HtX9p6fgkX9tj180Y/PNR/wBp2R+7fWzA9xKp/rXjX/DPt2YsnXbXzCfu/YjjH130ifs+Xv8AFrtqOOosyf8A2ejll3Fzx7HtEep6eSw+32xxjP71eM/jTjq+mgYOo2o+syj+teLv8ALvy0A1y3L/AMTGzOD7Abv8/hyj/s/3v3k1q1Bx902p/wDivrRyy7hzx7Hs39pad94aha49fNX/ABpRqNiOTfWwHqZQK8YX4DakkLAa1ZMzHo1oQB753fXtTB8AtQBJOtWYPQj7KTkf99Ucsu6Dnj2Paxqenf8AQQtcYz/rV6fnS/2nY9r63I7kSLx+teLf8KAvsE/25aZPT/RD/wDF0rfAK9TJi121JyMFrQj/ANno5Zd0HPHsez/2rYZI+322QM481f8AGnf2pYdPt1tk9vMXn9a8fj+Cuqec002p6ZO8kbIxltGJQtwWHzcn61WHwEvEPya5akD/AKdCP/Z6OWXcOddj2pdUsP8An9t8+nmDNKNTsCTi9tz9JBXiq/AO+w2datR/dxaHn6/PSr8Bb3aQ+sWgb1W2P/xVHJLug549me1G/tCcC6iye24U5b+1X71zEP8AgVeJt8CNVkb5tZs2AwMtA2cf99VGPgHqg66xYjk5227Hj/voUcsu6Dnj2Z7p9ttiARPGQf8Aappvbbdjz4/++q8Jb4B6yASuraeSOgMbj/GlHwD1jdn+17A+/lP/AI0uWXdB7SHZnvPnRf8APRfzpRLHjIcY9a8JX4E6yGbfqtiwxxgOP896aPgVru3b/a9iFHYB/wDDijln3Qc8fM95EqHkMCPajzUz94c14IfgTruPl1KwBx13P/8AE0v/AAo7xCowNS05++WeQEfT5aXLPuLnj5nvm8Y4NJuHrXgB+B/ijaR/aendc8Ty/wDxFA+Cfi5Qcarp/wD4Ey//ABFFpj5o+Z78TSBiK8DPwX8ZED/ibWGP7v2qXj/xymn4LeM95b+1NPckYJN3LnH/AH7p2mPmj5nv/wCFBx+NeAR/BjxosjbdQsEHr9sl5/8AIdDfBnxqTv8A7S08ueD/AKZLnH/fujln5BzR8z38GkJPpXgK/BvxxznVtPGGyv8Apkv5/wCroPwf8dtw2q2Dj1+2Sn/2Sjln5BzR8z38N7UFj0rwF/g545Lbxq1jnbgL9tl446f6uo1+EPjts/8AEzs4+vL3snP5J+X0p8svIOaPmfQQPtSZ9q+f/wDhUfj3eAdUsuedxvZcAj1+SnH4PeOyf+QvYHnnN7L+f+ro5Z+Qc0T38EelKGrwFfhL4+XJOq2Qwegvpef/AByl/wCFQ+Oyxxq9lg9/t83P/kOlyz8g5o+Z70xbsKF4POa8F/4VD47+Zv7VsC5yMm9lyR/37pF+Efj3gHVLDafW9l4/8cp2n5BzRPft1IT7V4GPhL4+Kljq9qW9DqE2T/45SD4TePGUA6jZhBwQb2Xnnt8lHLPyDmj5nvu72pc14DL8JviAORqts3H8OozZ+n3BSxfCnx+km5tTt2UEHB1Kbnn/AHKOWfkHNE9+zSZ79q8C/wCFV+P5GcnU4kG7O0ajMPy+Woz8KviH5m8arHuU8ONSmyff7tLln5C5o+Z9A7sDPb1o3Z6c18/v8MfiNGsiJqcbEsDvXUZck/Urmj/hVvxGK/8AIZQjOCP7Tn/+Jp8s/IOaJ7/uC9SB9TTfMU/xD868Af4ZfEePCR6mSuPvLqcoH8s08/Dr4mhCn9ryEdj/AGrN/hRyz7IOePme971/vD86USD+8PzrwEfDj4nN/wAxlxxn5tTm/wAKG+HXxPG8jV5WY4BxqsoJ/MUWn5BzRPoDeo7j86aZB2I/OvAD8OvikQgOq3BA6f8AE2k+X/PtSJ4A+KiY26ndDBIAOruR9evvRafkHNE9+Lg9xSq2OteBN8PfikGymrXIwev9rScn/PrTX8CfFnPOqXzA/wB3V2/qRRyy8g5on0CWA7imkjOcjP1rwH/hB/iw+3GpXq5PO7V2B/RjUf8AwgfxV5dr2/Z8541Y8/8Aj1HLLshc8fM+gwwxyR+dIxz3FfP48DfFd1BF9fAYztbVyCPbhiP1p/8AwhPxVwVW/wBS3j11Y7SOenzf070csvIfPHzPfFPuKUkZ6ivAP+EH+KwBAvr8FTkE6ucH6fNT28C/FJIS76lfSSA8LHqhP82FHLPyFzx8z3otz1oz2rwUeCviqykm+1BB/dOq9c/R6QeCfiuxVRf6ioXoX1XgfkxP6Ucs/IfPDzPeD1yOafvyteBnwL8VmTnUL0ZXBX+1z+XWnHwT8VyhxqOoAjnDasRn6YY/rijln5C5o+Z70GIpfMrwQ+Cvir8wbUNSPbjVOCMf7/8AnFIvgv4r7Nwv9SDDOQ2rc/h89FpdkPnh5nvWc88U7divBf8AhCvirtEf2/Udp9NU4H/j9O/4Qr4qFMjUdTD8fe1Xj895o5Z+QueHme77stx/On5GK8D/AOEL+K6En7dqGScZTVf1+8KP+EM+K6IWGoaiduCFGrHJPP8AtY/XvRafkHPHzPelwM07divBP+EL+Ku5guo6hnjJOqnnr0+alHhD4r9Pt+pZ45/tXp/4/RafZBzx7s93Y5NIo55xXgx8JfFkLtW71UnP/QVX+fmUv/CJ/FlmcG91RQOQf7VHPbj56LT7IfPHzPfMgDqPzpEbJINeC/8ACJ/FZk2m81XAHGNTX9fnpB4W+LZfc13qfTnbqi//ABdFp9kHPHuz3+jd9K+fh4d+Lgy4udU4IAH9pL/LfUcuifFyKPzWn1YLjdgaihP/AKH+lLlqdkHNDufQuadmvng6J8XEXeZtWyo3BRqCnP8A4/71B9l+KwUAya3kjoLoE/8AoVNQqdkO8O59G7hUZOTXzsIPioMIJdZ3sOVNzgj65ajyPimufM/4SDkgErP0HT+9/KjlqdkHNDufQ7LSqTnBr5xf/haSZIm1zbjIzPnI/wC+v0qQJ8WI51LNre5R/wA9QQB780+Wp2QuaB9GsRio1PPevnNpviniRv8AidlUU7vn7fn14+tPeb4reT5u7WhEDjfu49c9envU8s+w7w7n0cDxRxXzcLz4p7lHnazvI3Djt/L8DSi7+KhdY2l1ok844/8AZaOWp2Dmh3PpAGivm43vxUw0hm1pUBALYGMk+nalm1L4nxyOjXerNsIBxERz6cAetPlqdgvDufR+KM4r5ofXPiXD8n27VlAbbgx5OevUjNTR6j8U5VQw3GssGOB+77++Rx260uWp2FzQ7n0h1FAHFfOP234s5Hz60SRuACp0wTn8hT0ufi2ZNinWg/UhlX+vB/Ci0+wc0e59FYP1pMk8Yr53S5+L0ikhtZHbBSMH8utOV/jAu1P+J0eMgkRn8yf5Gi0+wc0e59DYOKaPlPIr57E/xgKq3/E6wX5AjjOc/wBKd5vxgKsR/awwOmIRj8PX9aPf7BzR7n0LknoDSHPpXzwJvjGyFl/tY+mUhzSq3xkYH5tUGD3aEE0Wn2Dmh3PoZRzSnjkCvn1v+FxIExJqbhhngwkDrwc/56Uwr8ZVDHdqR7kF4D+Qz/Ki0+wc0e59B8mn5+XpXz05+MqKG/4mfzYwB5J/PHT8aaG+M5ZxnUxg+sA/I9/wo5anYOaHc+hRkdjTsnHSvnjPxmxn/iZEZ9YCT+tCt8ZWHy/2mvGcfuF/Si1TsHNDufQy8nOKeeRXzw0fxpiwW/tDa3Qb7dv0zxTWb4xrvDtqvHGYxCfyxRafYOaHc+ix0pT0r51X/hcck6pE2q537f3nlKvHfnGRX0T/AAj6U9VuNNPZ3Gg808dKaOtOoAKKKKAPk3XQf+Ex8Q85/wCJnc/+jWr0v4E/67X+B1h5/wC+6811sf8AFW6+M5P9pXH/AKMavSvgQQJ9fG7JJh49Pv0Ae0jpRRRQAUUUUAFFFFABRRRQAUUUUAFNzTqbQAlJS0negBM0opeKTINMAJ4puCaXAopAIBSml4pRQA3PFIKdSEYpgKOKDTacDxSAaOtBFHeigBe1NHNKelJjjigBj0RHg0OeMU2MYoA4z4peNn8GeGVktELajeMYbY7chDjlyO+B0Hckds1U0nwlrd1oNpqieONXbVbiBZ95ZHtdzDOPKK42846+/tUvxU8F3HjLw5ELBx9vsHM0MbHAmBGCmexOBg+o98jxrwz8RPE3gd/7MaMzW8TfNYXqsrxH0U9V+nT2pONvetcFLpc9o+G2t+INVfxBb+JHj+22N75G2OPYoXaMEDrg9QT1zXe5rlvBfiHRPFNlNq+losdzMy/boyMSK4XAD+uAOD0xXn/h/wAX618RPHGsaSuqXejWdrC728dosfmZVwmXZlJP3uQMenbldPdH6ns+QGoJrxr4S+P9a17xDc6BrVxHebLdpornYEckMAQcYBHzemeKg+KvjbxN4M8WQwaXqoFpcWyy+VNbxsEbcwOG25I4HWnd22Cyvue1k4pA2TXhfjnxL8RtDi0zV5dSsLW0uz+7tbaMPtON2HZlySRnoQOOKva54t8dan4Bh8W6RNaaZYRxKJYgnmyyPv2M43KQFz0HXAOaPe7C93uez8EVGcqa4v4WeMbrxp4We4vwi3trMYJXjGA/AIbHbOf0rgT4+8dx+PrrQ7We2u4hqLWUTXFuEGcttyVweAMnHXHvRd9EPTue6A5FcF8V9d1rwx4dtdX0e9SBkuBFLHJErrIGBI6jgjH6muM1nxx4z+HnjJIteuodV0yZRIwS3EICk87D1ypHcnjHrx0nxxmjm+GCSxSExyXULIy4wwIY/lj+lGr0aFfqjd+GHiHUPFPgeHVNUdHummkQsihQQrYHA6V12DurzD4TanaaF8GRql8zJbWzTyyFRkkBz0Hr2xWFF428Ya34P1nxtbahHYW1jdKlrp4t0kSRMrnexG7OHHIIHB4FF7aIfmz3ADjmk6VzHgHxYnjTwpDqhjWK5VjFcRq2QrjHT2IIP410rSJGjySHCIpZj6AU09BD80ceteMf8J74k8Z2/ibVfDd8mm6ZokIkiRrVZZLoYYkkt93hCQAO4zXU+APHw8R+BLnXdWjW2bT2dLmRQdjBFDFl/A9PWi/kPTud5mnKQRXkfhbxR4t+I9xrF5pGpQ6Np9oRHbRtarM0jnJG5mPHGM49RjNbPww+Ir+OIbu01C2S11SzAMgjJ2yL0LAHpg8EZPUUr+QWXc9C4FeK+MviJ4w8JeOP7G36ZeW8qpLEfs7owRmIwfn6/KeeR/Kte48e6v4i+J3/AAifhqa3tra0Li8vJYfMY7PvBVJA4OF+pz0rzj4oS30vxOit9TEclzDDbwxvEComUktuwfu5LEYz2o3WwbH023GB7U2ud8ceLrPwToD6pdo0jlhFBCpwZJCCQM9hwST7V5xqPxE8Y+H/AA3onirUTp9xZ6pIc6ckBRo0IJTEm45JUZ5HHHWi9tkCXme04pcY6GuP8T+LJ7P4Yz+KdEiEsj28U8IlUkKrlQSwH90Nk/T0qH4Y+KdV8X+EzqWrW8UciztEksIKrMAB82D05JHBxkdqevbQWh24p2KavSl30ALjIpoBzS54NNRsk0APxThSUCgB1BFHajtQBEyY5FIuam7UzGKAG7RmgDFLR1pgJ0pRQMUUAHSjNLwab0pALRQDQTQAYpQM0gOacOKAGkUoHFLmjNADTSigikBoAdnimnFL9aMA0AJjIoFLRnFABjFJRmkoAXdSDk4pjHFN35pgebat4t8Y63q+o2XgnSrZ7PT5fKfULhgVlcD5kQEgHB47/hxUXgP4lajqniSTwz4l01bTUxkI0alQXALFSpJxxyCOP516VaQQ2cKW9rFHDCvRI1CgdzwK8ks7P/hIf2irzUbNCLLSIwLiaP7ry+WUwT68kfSM0rLoK76nrtzcW9nazXV1MkNvCpeSRzhVA6kmuBsPFfiTxvfufC8MGm6FExVtTvYjI8x/6Zx5A/M9/Xiub+OevXEl5pHhK2EhjvSs9yIVLSMC21FA78gnHcgVsXPjmbwDpthbXvgy/sdCQLb285uo5HGAfvIpODgE4J9aVurKT6I9AlvI9D0GS81e+EiWkRee5KBd2Bydo6fQVwtl4h8b634duvE+mw2EVoGeSz02aJjJPCpxkvkYY4OMDHSq/wAZtYim+E0c9lKklrqNxCBID1TmQEf98D9a7nwhZrp3gnRLZQf3dhECD3OwZosm7iu1sM8JeJrPxf4dt9XswyB/lkjbrG46qf8APQit3PFeO/BCUW2seMdLjP8Ao8N2Gjx0HzSLx+CL+Vex446U1puByXjLxXdaEbLTtIsP7R1q/YiG3zgKg+9I3T5R9R9a4i+8f+NPBOpxN4s063k0yaTarwJggexDEZx2PJ5+teufZYPtf2zyY/tBTy/N2jdsznbnrjPOK83+Nym/8MaZoltEJ9R1DUI0tk/iBAbJ9uoBPoTRZMLteh6PHf2smmJqXmqtm8InEjHACEZyfw5rz+x8ReLfF9rf6x4ZWyt9Nt5Gis47pGZr3aOWzkbATwPxzR8Qo38N/BVtMRw7JbQWLOe/3VJHuRmt34Z232X4caDFg5a2Eh992W/9mpW7hd9Cx4M8W23jDQvt0UTQTwt5V1A3WKQAEj3HNYPxL8d6n4NsY30/R3uFkIVryU4ijY5wMA5LcH0Arnvh1MLD4yeM9IiBW1YtKsa/dVg4P5/Oa1PjoSfhkTjGL2L6/wAXSjl0swu9zvPDt7NqXhnS76fHn3NrHK+BgZZQTx+NcF48+I+raB4rg0TQbCLUJlgEtwnlPI4JJwAEPHAB6dxXaeDn3eCNBbLH/QIfvDB+4Kv2mmWVjPd3Fraxxz3cnmTyAfNI3TJP0/KnZPcLtbHjN38YvF2nxedfeF1tIzwjT20yhm9MkjnivatOmnudMtJ7qEQ3EsKvLF/cYjJH4HivPvGzPr/xH8L+F1CvbQP/AGleAHn5M7AfbKkf8CFekNIqnqB9TS5YrYLt7jsjOK4zW/Fd7L4qh8LeGltZtS8szXc9wGaK1QYwG2kHcc9M9x68dkrBicEdOxrxn4Is+p+IfGOtyOfNuLhSV/3mkbr7cCna+4eh2XhvxhfS+Jbjwp4jt4LfW4Y/Nie23GG5j/vLnkH1BPY+lW/Fvi8eHriy06ztvtusai+y1tt4UdQNzHsvP6HpgmuG+KE39lfFTwRqsZKSNIIZHUZLJ5igj8pH/Oq3iq9GlftF6Fe6jhbR7dEhc9AGEif+ht+RpNfcCZ1F54x8QeENUtT4vt9OGkXknlre2HmEQPgkK4btweR6Gu4vtTs9M0ubUrydY7OGPzHlPQL/AFriPjWLf/hWGoGbaX86HySTyGMig499u78M1wnjzWblvgJ4XhclpLsQh2Y8lUQn8eVU0K1tAu+p2o8ceK30OXxTD4ftZNAVmdYPOZbswL1lx909Ccen513ejaraa9pNtqdjJ5ltcJuU9x6gjsQcg/SodM0yKHwtaaQyhokslt2BGAwCBT+deQ/CPXrrTvhd4qXfvfSFlnhQnAH7stgH/eRj+NFrbBdvc7yfxbquq+I73SPCllZ3S6eo+13N3KyRhzkBE2g5PByfY1f8I+L4PFEV5A9u9lqdhKYbyzkOWjbJGc9wcHBFcr8A7Uw/D6W4Ziz3N/I5J68BV/8AZT+dZtnOdJ/aZvbaAlItStf3iDkOREGz7HKH8z60W08wud14p8XroV7p2kWVt9u1rUn221rv2hVH3nc9lAB+uD6Gq2m+MrmHxSnhnxLZxWOpTp5lnLA5eC5XHIUkAhhg8H+ozxng64k179oLxPez522MMlvEp527GSMEemcMf+BGpPjuWsLfw3rduxju7K8OyRTgjI3/AM4xRy6X6hc77xb4qg8KadHM1tLe3lxIIbWzt+ZJmPoOTgAZJwfpXFWnxbvrHxBb2Pi3w5NotrdgCGdy5wf9rKjI9cdM8ivTBFZTtDqTQwmVYvkndBuRDyQCeQOOleYeNdb8M+Pdd0jwlDrFqPKu1uproHKYUMPKRuhdt3rgY7nijTqCv0PS9d1a18P6Hd6veki2tYzI+3kn0A9ycD8a8xvPjBq+ntFfXHg68TR5fmWc7wSp6clNufxweMGvUNS0iy1iCO31G3E8McqTCNidpZTkZH8QB5wciqHjQ2yeBddN0P8AR1sJtwHH8B6e+cUct+oXZZ8Pa/YeJ9Ft9U02XfbyjkEYZG7qw7EVzNx46ur7xbd+G/DWlpfXVmha5uZ5vLhjPAxwCWOTg4x39KzvgXpl1YfDvzbpiFvLqSeFSuMJhVB59dpP0Iriobi6+EvxW1G61C2nfRNUZ2WdRuLKW3gg+qk4I64Oe4ocWFz03wx48XWPEN94b1SyOna3Z8tD5gdJV67kbjPBBxjoeprtRXlPgfQrjX/HeofEa4IhtLpTHYW+QzsgCpvbHTIXp15Off1ZTnmmlZBcMUmBmnZppGRQAYooApaAEPSkzxSgUUAKBxSjpim5pc0AJt5pNoHanjpTaAE4po4NKaOgoAdiggUKc0UAGKXFJSBjQANmlXkc0vBpCMUALij6UgORS0AHWlxSYpe1AAKWkApcUAJilFFFAC0YozRQAUUUlABSd6MUYoAWmnNO6Cmk0AKM45pMc0DJoPHNAAaTAozkUUAJQKTIBoOKAAjPSgUgI7UDNAC4BqnqF/Z6XaNdX06QQKQGkboM+tWwMZoA+emBy4+IHg87gviPTmKnHE69fz5q1b+MvDV3c/Z4Nd09pSMhftCAn6c18+aNAr/HdYSgKjXpzhuOA7kfyr1j406Rpl34Dur+5gjW7tpY/ImCDfy4Urn0IY8fjU2l3Hddj0cfMoYcg9DT16c15X8DdVv7/wAIXlrdyNLBZXPlWzuSSF2qdv0GePr7V3us+I9K0BYf7SvFheYkQxBS8khH91FBY/gKL2Wob7GucU4EGsfRvEOk+IbYz6VfxXSKSrBchkI7FTgj8RUeu+J9H8MQxSaperAZm2xRgFnkPoqqCT1HQd6OZWuFmbnANGRWLoPinRfE0cjaTqEdw0RxJHgq6H3VgCPyp2teJNI8PRodUvY4GlO2OPlnkPoqLlj+AoUluFmbBFY114r0Ox1uHRrrU7eLUZiAkDN8xz0/PtTtD8SaR4lgafSNQiuVQ4cLkMh9CpwR+IrzzW9L8Baz8R7bV73xMItTt5o4zZGRVDSoRtByMjnHfn1ourdgsz1ziiuau/H3hPT72Wzutes4biE7ZI3fBU+9X5PEelR6MmsPeoNOcbhc4O3Hr9Pei67hqa2KXFUNK1ew1qxF7p1ytxbkkCRc4yOtY7/EDwtHqAsX1u1WUyeUCSQm/uu/G3P40m0t2JJs6eqOo6tp2kpG+o31taJI21GnlWMMfQEkVaeRYomkdgqKMljwAK4XxD4q8NeIvB3iK0tdUtrkpYzdOV3BDjBPDEHHSnddx26nX6frGm6o0i6fqFrdtHjeIJlfbnOM4Jx0NaFeIfAOELd6+wUYEduNw/7aV7d2oV7aiDFKKztV1nTtEtPtWp3sFpBuC+ZM4UZPbmoNJ8SaNrZddM1K2umT7yxyAsPcjrj3o5kOz3Niis2+1vS9LkSK/wBStLWSQZRZ5lQt9MkZqvc+KdBtLCK+uNYsUtZc+XMbhNr4ODtOecH0pOSTsKxtUmKgtrmC8to7i2mjmhkAZJI2DKw9QRwapjXtKOrnSBqFr/aAXd9m85fMx1+7nPTmndD1NMiiiimITFGBS0lACYoFHejNABgUmKWmj71MAOKTHFKSKQUgEpcUvFG6gAAAHSgAUuRQMUAKAKKB7UUAAGKUUUooATFKOKKKACjApaSgAwKMUUtACUhp1JigBMUcUtJigBOhoIzS0gFADCMNTscUEc0uKYCYpCtLzik+tACYrJ1jxJomgbBquqWlmX+6s0gDH6Dqa184bNcFpnwy0lnv77xNBBq2qajKZJ5HUlIgTwkeeQAMDPU47dKVm+oXt0Ot0zV9O1qz+16ZewXlvnb5kLhhn0471eJWONnZgqqMlicACvCfC+nv4Q+P0nh7SJHTTJY2MkW8sNnlb13e4bABPOD712nxe8UQaF4XXTmlcTapJ5DrEwEgg/5aMue+PlGeMtSbdg0Z0cnjfwtFy/iLSxzj/j7j/wAa3opI5okljcOjqGVlOQQehFeH+EPB3wz8Vt9nsZdTaeIiVrS7mCsw+ijBHrg5r3RQAMAYA4wKS9Qv5WFx6VjX/ivQNKu/sd/q9lbXGATHLMqsAemQTx+NR+Mtcfw34O1TV4wjS20JMSv0Lk7Vz+JFcp8LdEtdQ+HP2nVYVvJ9beaa8e4QEy5dgAT6YGR7kkdaerDY9HR1dAykMpGQQetZureINJ0TZ/aepWtp5mdgmlClsdcDqfwrgPhPqMun6jr3g6eV5E0q4f7IzHOIg5UjPscHH+0fSs74STx+LfFfibxXqIWW+WVYbcNyIIjuwFz0yAB+B9TRqF0er6dqlhq1r9p0+8gu4cld8MgcAjqMjv7VdrxrXZv+EA+MulNpf7nTfEBRby1QfI0pcoXA7H5lPHv617J1PFCv1ArX19aabaSXV7cxW9vGMtJK4VR9SapaX4k0XW3kj0zU7O7eP76wTK5HuQD0rC1/wMninxTBfa5L52kWcO22sVZgHkJ+Z5PwwAB17+h8x+K3hax8BT6T4i8LqdOuDOwYLKx+YLuUgMTxgMCOnI49W07aME12PoEHNY8/ijQbXVF0yfV7KO+YhRbtcIHyegxnOawviD4puPDXw+n1SACO9nVYYc/wO/GQO5Ay3/Aaz/DvgXS9Q+F1vZXNpG91qVp9pmuZFzL50g3byxGcqW4+lJXYXt0PRsVWvL61062a4u7mG3gX70k0gRR+J4rz/wCDfiW81zwxc2Gosz3ulT+Qzsclkx8uT3Iwy/8AARXN/HfQLSDRINbDXE13LfJEVluGZApjb5VQnavKg8DPJ9aNWtA0vqe0RyJPEksTh43UMrKchgehBqtd6pp9hIsd5fWtu7DKrNMqE/TJqDw0Q3hXRyGLA2UJ3EYJ+Qc47V5/qfwqm8X+LNS1rxFfyWsbN5Nnb2TAssS8BmZlI55O0Djd17U7N9bBdLdHfnxDomM/2xp4A6/6Un+NaS4ZQykFSMgg9a+ffEnwv0nSvGPhnQNOu765bUZme5FwUbZCmC33VHUBvyr6DVQoCKAAowABgUrNbu4XT2QhoC07FLimAm0AU08Din0oAoAiC05VAp2OaMUwGFQTS4wKXFGMUgGkZpyjApVFLigBu3NLtFJ0NO60wEwKMUuKUUgExSFRTqKAG4FAApaKAExSFFPanCkPBoAQKBS7RSiigBNtIVzwadRQAgTFGwGnZooAjMSk5xz60u33NPpKBDQgxRtAHFPpOlA7DCgPagLxjtT6AKLhYj8vnIpSg645p/SincLEIgXnI69aGiGe2PpU1Jii7CxCsSKCAi89eKBCoHFS4pBzRcViNU25ApyofU0/FKKVwsMK570Bfc1IBQaYWGheODRt9zTulFIdhu3jqaQKfU07FA4oFYaQfU0iqfU1J1o6CgLBtOOppMe5pc0tA7DcYpaWjrQKw3HvRj3NOxRQFhMUdqWigY0daeKZ3p1AC0UlFAHydrJLeKddcqVLalcNgjpmRq9O+BkgeTW1CAbDFkjvnf8A4V5jrf8AyN2v5PP9pXH/AKMavSfgTxda+PXyf/Z6BHtVFIKKBi0UUUAFFFFABRRRQAUUUUAFNNOppoAYaCKO9LmgBAccUYpSKSmAYopM0ZIoAcKTJBoB4pOtADqQ8igDFFIBMYFKDQDxzRxQA00vakNIDmgBdwNN3YPFKQMUm2mBE7UiP2pzrTUAzQBx3jHxcvhXxl4WjurjytM1AXENwWwFVh5exifYnB9mNX/FfgbRfGVoReQotyF/cXkQAkT05/iHseP51a8QeEND8Uz2Uus2ZuvsYcRKZGVRuxkkAjP3RWQPhnp0dt9ig1rX4NOIx9ij1BvKx/dGcsF9s0tVsLR7o87/AGfYLuK88Q38gzZKiRtIvIaQZPHrgE/mKboviiPx/wDEu5jtmXRdFeB5LkwMIZ7xE6b3HP8AFnAPQH617Vouh6Z4b0xNP0m0S1t1OdifxMepJPJPHU1xtj8HvCNlrkmpGzluELF47aZ90UZPoMcj0yTTsmK7XQ8w+CRjX4oTC3YNAbKURl+pG9Mfjx/OrX7QuD4o0/k7xYLkY4A3v/8AXr0fSPhD4Z0rxMdbRLiR0kMsNs7jyomzkYAGTjsCSKm8XfDPR/GGqrqF/PfCdVEe1JRsCDPGCOOSTwR1o5ddwvpscl8cyT4O0Ag4DXSkAcqf3bd/x/Wp43U/sxyfOBi2ZTtPfzzx+Pf611Xif4daV4m03TLG5ub+OLTk8uBUlHTAHzZBycKBn6+tL/wrvTD4DbwoLq+Flu8zIkGd2d3p93dzj1o+YX8jk/2ec/8ACMaqCRkXoPv9xf8AD+dcra3Mq/tDzWglHkHV2kIfHLhGC9fdsD8K9Z8B+A7DwQs/2W6uppbjaJfMYbDjOCFA4PJrxee2t9T/AGhrizuP3kE2qMrZbYeAehHOQRx9BQ15gnodF+0TKg1Xw/GnzTCKZiqjkglAP1Bre+K9vNZfBDTLK43JPF9lidR0LKnIP5H8q3JPhrbXHjO017VNUvNVFmoEMV4VIQqcr91RnBJPPfrmtbxt4OtfGumQ2V3e3VusL+YohI2scY+YEHPU/maEu7C55dpEMtx+zFfpAxVld5GK85VZwzZ/AH8BVD4T6d4X8RaNqmhawAt48glizcMnmJgDgZAJBHpn5vavX/CPg6y8HaDJpNtcXF1BK5eRbgqRkgA4AA4IA4Oa4a6+BWlXGqySw6lNDYyOW+zKo+UEn5Q3p/nNPl7ML+R2vgSy8NaZpt9aeGE/cQ3BiuJPMZw8oVc4Ykg9hxxkGtbxFBc3vhbWbW0dkuZbKVIigydxQgY/Gp9K0uz0PSoNO0+FYbaFcKqjr6k+pPUmrQJVsrS9WNbHhv7Pt5DHea7p0pVZLqGGSJG/iCFw3H/A1rv/ABdaWX/Ct/E2i6IIIpLW3Zpbe1UZQn5yCo6FlB/OsLX/AIM6fqviOXV7LUbnTnlfzGS3AGGP3ip/hJP8zXd+HPDumeF9Nax02FgJHMk8sjbnmc9WYnqf0os++gt+mp5z+zqV/wCEY1fkZF5yM88ov+B/Wub+CEM138Sta1CEtJapBKHkHRi8gK/mFY/hXoFv8LV0m/1G48N+IrzR4r9ds9vHCkigc/dzyuMnHcV0fgvwXpfgnS5LPTTI7zOHmnkOWkYcDp0Ht7mi3mF32PFfhV5tl8b9Str9y105uYmdhtLSBwxOPfax/Gj4zSI/xas9p8zy7WFXXpzvc4z9CPzr0nxf8KdO8S+JIdct7+50y+BUzS24HzkdGHowwOfYcd6o3nwU0W/1aO9vdV1W6UIqzebNvkmYdWZyM8jA4x0ot56BfyM79oiKWTw5osyPiAXZRlx1YoSpz7BW496TwX4a8IeM/h7pkmpSXUjachW4gfUJdkTLkE7d2FBGDwBx+Nek6l4c03WfDb6FfJJNZtGEDSOWdSOjBjk7h6157pvwF0u11QT3Wr3NzZqwJtwnlmQejMD0z6AUrdUwv3R3Om3vhrw74FiurO5EHh6CMmOWRnYFSx6bssck8euRitHQNb0rxBo8d7otxHcWWdisilQpHbBAIx9KreKPDFr4k8HXXh0MLWCSNEiKICI9hBXC+g2jj0ql8P8AwbB4G8NjTEmNxPLIZp5du0M5AHA7AAAf/rp2e9xq3Y6pelIck09RTWHNAx2CBTPumpAeKjPWgCQHIpcUwU/tSAcOKKQGnUAJSClpKAGkEU3nvT6CKAGjijGelBHFIDimAuKQjmlzS9aQDaMU7pSUAIDQMlutIQaBlaYD6QilzRnNIAzkUzn0p9JQAdRQDjigmk70wHE0Dmk4xQMUgCm5xSk4pM0wGmmbfSnsaRTzQBy3iXxBc2lzb6Dom2bXb0ZUdRbRd5X9B2HqegPSptC0fSvAPhcQSXSRqGMt1dzEKZpWPLEn1OAB6YHNcje/Bm3vdZu9VfxRqqXd1IZHkQqp5PTIHQdB6celSaf8G9PsdZsNQm1zVL1bSZZ1huJAyl1ORnjpn/8AXSSa2YrpvUxfiEn9m/G7whrdzxYzCOIPjoyu2c/TzFP512Xxfghn+GGsiYKSvlvHvOMN5i9PfnH41s+K/C+meMdIOn6mHUK2+OWIgPE3qpINc7P8Ob7V7WysfEfiqfVNMtGDC1FsIjOR0819xL4/CnYDjdV0S9uv2aNO81S81ptvNrrgiLe3T/gD5+lep+ENVhvvh/pGpP8ALEtghkLHoVXDZ/EGtaSGGe3e1kiRrZ4zG0RHylSMEY9MVxA+G0sFjc6NZeJr230C5J3WPlKzopzlUkPIB9waLdhXtuc58HNOn1Pw/wCKtVBa2/tid0hkAOF4Y7hzngyEf8BqgPgr4qSJgPGOD/CQ8ox/49Xsml6TZ6JpFtplinl21sgSNScnHqT3Peree1DSGr9HYo3F/a+HtBSfUroBLaJVaRusjAY4Hdie3qawvDujXWoa4/i/Wo5IruSERWdk/S1i55P+22ef/r4Ffxr8P08a3drNcaze20NsvyQQbdu/P3+R16D8O1c+3wYWQEHxlruMAAGXOP8AGkk90DfQ3/iPap4l+HWsR2EiTy2p80BDkFoyGIBHfAIq18Lr9L74caPKjljBD5MmeMMnykfpWt4c0K18OeHrbRYCZYYVKlpAMvkkkntySa52P4eXGmvf2uga/LpukX+4y2YgEhiJGD5TE/J+R7elO2nmFzm/hcj6n8RPGXiVVK2zzGGM/wAL5bOQe/Cr/wB9VpfHVifhiTgf8fkWf1rtfD+gWXhnQ7fSLBWEEIOWb7zsTkscdzWP478ESeN9PhsX1eSztI3WQxLAH3OMjJOQeh6U7LYWtrmp4QJ/4QfQeSx+wQ5J/wBwVtqwXLMQFAySTgCsLwtoV74c0eHTZ9W/tCC3QRws1uI2VR2JBOe35Ve1ezn1HRb+yt5xbzXFu8STFd2wspGcZGetKwzhPhw//CQ+KfFPi+RMrNcCytGzkeVGByD7gqfzq/8AETwhr/ik6e2iav8AYBb7/NUzyRb84wcoDnGD19a6Dwl4fTwt4UstGSRZWgU75FTaHYsWJx9TWxkk0tA16aHnXgLwT4s8PeIZ77W/EP261a2MawC5kkG/IwTuA6AH86yPg5C+jeKPGfh6ZNksNwroPVNzgEe2Ch/GvXgOciuQ17wdcXHiWHxN4f1Eabq4URXHmR+ZDcx8cOuRyMDkHsPQUW00C76u5xnxFibWPjL4O0iEEtBtuJSFztXfuOfwi/WvQvFXgvRfGEEUGq27l4OYbiFtskeeuD+A4II4qp4Z8FvpWu3/AIh1TUDqGtXyhHlEflxxIMYRFySBwO/Ye+b+v23iW7YwaNqNhp8LphriWBpZUbn7q5C/ic/Snqg0e5458RNBt7zWtE8D6Re6jqWpmUPNcXd003kR7cYI6DAJY8ZwB610fxo8Om3+GGmJYxl49IliQ8dI9hjz+ZWu38J+CdO8LQzTRvJd6lcndc38/Mkpzn8B7fnmtvU9MtdZ0q5029j321zGY5Fzjg/1pLQWr1ILPVYp/C8GsoytC9kLnOcDaU3fyryH4QaDc3/wo8UqFw+q+dBCCMZPlbQc+m5iPwrqX8B+Jv7Al8KL4lgGgv8AIsxtz9qWHjMXBC4xkZ9DjGOK7rR9LtNA0a00uxj2W1rGI0Hcgdz7nqT6k0JW3C99jgPgTcrN8PmtcnzrW8kSRSpBXOGx/wCPVk2ETav+01f3EQ2R6ZaZc4++TEqfhzJ/47XRjwfrOg+Jb/VPCF9aRW2pMZLqxvVby1l/vqV59ePf0xjX8FeDx4Vt76a6vPt2qahOZ7u6KbdzegHpksf+BGn5hc4TwPD/AGH8evFdjcHY9+slzED/ABhnWQY/Bm/I+lP+O6m9Twxo0X/HzeXjBO+OidPrIPyrr/Ffgq41XWrPxHod8thr1kuxJJF3RTJz8jjr3bkev0xFp3g7UL3xfF4q8S3NrNe20PlWlpaqTFB1y25uWbk+nX6YOtwvodpFEsUCRcEKgXp1ryb4x+CdDTwjeeIbOyjstStXjYyW6hPMBkVTuA4JG7OevFdP438PeKtSv9P1HwtrwsZrcFZLadiIZQTnJABye3IPHpjmufCPiLxK9iPGGpWJsrWQStY6dEwSdx08xnOSOvygDrQm0Dsdb4ekuZ/DOkzXh/0p7OJpjjHzlATx9c1xniGGb4iaoug2crJoFjcg6ncL0uWX/lip74P3j2P0Gem8X6Vq+t+HZtO0XUl065mIVpypJEfOQMHIJ45+ted2nw4+Imm2NvY2XjaKC2iXasaRFdvfjjnvSs73Q+ZLRnrsSwWyRW0QjjRExHGvACjjgeg4rx3wvGvxZ8S6/feIEL6bZqLazsd7DySxP7zjo+E6/wC0fQV2fgfwnrOh3F/f+I9XGq6lchIkmGcRxLk7RnpkkkgDHArLtPBGt+D/ABVqGp+EpLGax1J909heO0YjbJOVZVPGScccZxzQk7+YXXQ5LwHc6p4D+Kk3gW5uWm0y5Z3hDLn+Eurj0yBgjpn6V7sOOK8/8OeBdRTx1d+MfEdzbS6lIvl28FpkxwrtC9WAJOBjp3J78ehYpvQE7iClzTead2pDDNJSc0vagBDxQORSjmjGKAEXvSnpR7ikJNAAtLTRTu1ADSaD0oHWloAb0oyTThzRTAjLhTg03OTTpow68dahjDdDTtoIlDYOKkzkVDjnmph92pGIOKcCKbn1p3agAzTqjPtSHOKAJSeKar803BIoUUASZzS5ptJjvQA7vRSDmkzQA/NJmm0tAC0ULQeKAEzQRSClzQAA4pCaXpSHpQAmabzRnBoJoAXjFN6UbqTPNAAaU80jEUgOelMB2eKRDlxQ3Sql5fxabavcyx3Eirxtt4Hmc59FQE0gPmiyiubr45TLaXCw3La7P5ckse8LiRicrkZ4B71d+Imv+JG8S/2H4tmd9OgnWQRWkYhWeLPDgnOTjI5JANRWOn65b/E8eIpPDWsm3GrPdlPsMm/y2cnOMdgc/hXrXxG8Kr4+8KLdWSSx6jahprZZojG7jBzGVYAjdgde4Hany66k38zp/Cen6Lp/hqzi8PIo0x082Mhixfdzkk9z3rxPQNZutb+ONxqUtpNqUkEtxHa2/mKpjVQwXbvIAwM9+pJrX+F2o+IvCt7Fol7oOrz6XeOpWf7HIotXYgHduAAX16Y685rG8ZeGfEPgv4jP4j0e0muoJ7lrq3khiaTa7ZLxuB06sPcH1pWl1Wo7rudF4I8JeMNF+KN/rtzo/wBm02/lnMqm5iO1XYuvCtyQcD8TWV4a1ZPEfx7kvLx/NhjmnitVkPCBAwTAP0J+pzXfeEda8V+Kr+11K/0o6LpMCPvikbL3bkYHykAqo5Pue5rzfxt4X1vwZ49/4SXSrOW6tJbs3kTxRlvLctlkcDoCScHuD607N62sxXt10PQdF+HE+jfFTUfFP2yFrG5WR0t1BDh3ILZ7YByc57ivP9M1i51j47PfPaXGoyW1xcQ2tsHVfLVFdRjeQOMZ69a9N8LeLdf8WXttcJ4efStKQH7TNeNl5GwcLGODjODuIxjPevMPHPhvXPB3xAfxHpltLPbS3DXkM0URZYnJJZHx0HJ+oP1pWb6ahdLqdN4S8MeLtM+Lt7r0+jPa6ZqEk/nFriJtqMSy5CsSTkL+tcz8QUi/4XhAdit/ptluHT/nnx+VekeE9e8V+LdRsr+60ptG0q3RjKJGy93IRgBVK5VByc9yBya828fW2r3PxTm1ODRNTmtoLq3ZWWzkIkEYXJXC8jKnmmk30C9up0nxy8NeZZWfiW3VAYMW9yNvLK33GJ74PH/AhVnQfEa6/wDCjT9BhaMaldsNJMa9UUL8zkenlcn616Zq2m2+u+HrvTZ1Ihu4DGdy4K5HBwe46/UV5X8GPCFxY3+rarqdq0dxaTNZW5YFclT+8YDuD8oB+tFuobG/8ULtvCfw2isNHla082SOzjZOoTBLc+pCnn3NcJb6BqniD4M2Wi6L4cuJn+1NMbvzoFSQhnBPLhs846dq9V+I/hifxZ4PmsbSRVu4nFxCGHDMufl9sgkZrybwL4w8SeE4rjQIvDN5qEjSllgKvG8TnAOflOFyB+vNJJ7pXC9t3Y2viLrWu6V8JdE03VFa21O8Igu03hyyIDnLAkfN8hPPcj1rX03SLI/s6yQtGsatpkt0x25/eYL7vzxVnx74P1fXvhtBFcTfbtcscXLeUoAlbB3qoGOxOO52j1rkdB8Y6h/wqq/8OR6Bqj3kFpNEs625ESxsDyxPQgMRgDnAos+iC66svfs/8y6+2T9y3HXr/rK9u9K8X+ClhqWmX+qfaNEvre2uo4zHczxmMZQtldrYPO7qAele002mnZjTT2PBvFerv4j+NNloc0zPptrdRW5tyBsbIVnyD1zyM+g4pnxsmGh+ONA1iyAjvUgZiycE7HBUkjtywq18QfD954e+JWn+MoLOa50t7iGW78hCxhZCASQOxVQQfXI9KqeOon+J/jrSrLw+k9zY28QS5u1hZY4t7Zc7mAzhVGB68UKPloF/M6b4zNFqPw10+8ZApe5ilQNyRujfjP0NcZZeGtL/AOFBnX7iEPqKOfKmkZj5S/adu1RnABGe3Umu4+MkbxeBbHTbG1uZyLiMBIYGkxGqMOSBx/D1rmLa4mj/AGdptNexu1vPtPkLAbd97Ez+ZnGOm3PPt60JPoJtbM6X4GXE8vhPUI2DeTHqD+Vk8LlEJUDtyc/iac3wmlk+Kh8WNqi/ZPtAuhAFPmbwB8uc425H5cY71U+Baz2mk6xY3VndW8ouxKPPhZAylFHGR2Kn8xUcnj7xTF8a/wDhG/s8b6Y06xiARfOIyufN3deM5PbAxS1XQN9bnsNGaDTc0FBupc009KAeKAFpKCeKTpQAp9KZjBzTiaQUwEPNJnHSlPApo5oAcOadTM4pock0AS0EYpobNKDmkA4HFGaTIpvWmA/dTgaiFO70gJKTNHam45oAeDmim07PFACYNLQDRQAUtJ1o6UAFICaG6UijC0wFo7UU0+1IAPNFLQelACHpRigH1oIpgNY1m61rNl4e0i51XUJVit7dC5yQCx7KPUnoBWmR69q8H1Pxnq2s+LE1DUPBerXek6fKWsrXyJVHmg4Er/IQW9B2pa9rhddWdr8PPD1091feM9ciSPV9W5jiC48iHPyg57kBfwUd812t9pOnarEY9RsLa8TGMTxK/wDMV55F8RPEmuapY6Tp/hbUNMa5lUTXd1C5WCLqzAFAM4BAzxn1rS8bfEC88E61aRz+H57vSJ4gWvIpPuvk5XGMZwAeSM59jQnLewrK2pwvxO8HJ4JubDxZ4XWSzEU4E0aOdqEAkEZ5wcEEdOR6mvdYJxNCkqghXQMAwwfxrzG6ubn4rmytI9IvLLw9BcCe5ub1QhuMAgJGoJ455bkf17Hxrrd74d8JXuqadYC+ubcLiHBIwWAJIHJABJ/Cm7vXqJWWhhfGRHk+GGpbFBVZIWfnoPNXpWv8NGRvhv4faNyyfY0GT6gYP6g06wX/AITf4fxrrFi1odTtSJrds5jzkZGefQj8K4fwl4mufAvhqfw1r2najLq1gz/ZIordpBdoxJXYy5HUkc9B78UtbDuu5X+HyvN8dPGcqsfJRZUIX7uTKv6/Kf1p+leFfFfw98c6ndaDpK6toWoHP2eK6SJoucrneeq5YDqCD1B6dL8L/C11oGlXmqapEYdV1ib7Rcwk58rliF+vzEn647VJr3jxI55dL8MWlxrGtEmLbBEfKgbn5pHOF49M/lQ09rCXe557rk2p+LPjfoljdW0FvJYSRu0cMnnbFQ+aQzcDPRTjgHHWvfO/FcN8PPAreFYrvUdSmNzrmoMXuZc5CZOSq/U8k9zj0qTVfGeo6d8SdM8NJokktlexbzeAnCn5s9sYGBnnv+ZqtENNPVnb/WvLby3j+JPxCgQKG8P+G5NzTA5F1cHB2jttXaM/4MKT4leL9TtrseHNO0fVZYZ0H2y7tIGLeWeqRMARuI4Lds+vTMtfiuujWSabp/gPV4AiYhhZWBJ9T8uTk9+SaSutQZc/aBDt4DtCEzGt+pZs/d/dyAcV6XojK2g6eyMChtoypHcbRiuW1HRb7xn8MPserJGmq3dsLhUKFBDN95F5yRtOFJ+vrXNaN4/k0bwMmjX9lf8A/CU2cP2RLKSBi8z/AHUZcZ3LjGSP161VuwXRU+BOX1LxhIr5hNzHtA6felPH4Yq/+0ESPAdhhQT/AGnHznBH7uSuh+FnhKXwf4NitroEX1032i4XujFQAn4AD8c1x/x81O2n0Sx0WJJZrxbtbhlWNiFUI45OMZO7p7UW1shaWuz1Tw2c+FdHO7dmyh5x1+QVp8ZrmvA2sQat4R0wxvL58NrFHOssRRlcKAcgj1B5HFW/FutHw74Q1XV1G57W3ZkHq3Rf1IoGjjPCrHxL8XfEniAgG10uMaVbHr8wbLn8wfwevTfeuL+FWjNo3w904S7jcXi/a5mYYYtJyM+4XaPwrsycUeQIQmnKeKaCKTcKBj80tMzxQDQA+imZ96QPjrSAfRnimbxS7gRTAd0ozmm80BqQDhS03IpM0wH5ozTC3FIGpASUCmhs0ucUALS0mRSZoAd0pOtGc0mcUAKKWm7hS5FAC0CkFFAC0maTOKKAFoFANKTQAUhpM5pCaAHA0UgPFGaAClptKKAFpMnNFB6UAFFNBzQOtAD6KTNGeKAFzR9ajyc0u4UASYpuKTNJnmgBwNIaAQaKAAHFO6ik60CgApc0000HmmBLRmmZpc8UgHZozTc0o6UALSZ4opKAGhvmqTFRgfNmpBQAUUUUAfJ2uLjxZr3JP/EyuBk9/wB41ekfAcf6Rr5OOsP/ALPXm+tceKtdXHTUrgf+RGr0z4E/63XxgYzD9f46APZhS0g6UtABRRRQAUUUUAFFFFABRRRQAU006mmgBppMUueaKAFpCM0dqbzQAmMU7qKQgk0vSmAgXFBGOlLxS0AIuaKUHmhqQDcUCgHigUwG4xS49KccUhoASmnNOzxR2oAhbOOaavXipH6VGpwaAJVGafiqOo6laaPp81/qFwlvawjdJI54A/rz2Fcnb/E2zubf7cuha7/ZLAsuoCy3RlR/FgEtt99tS3rYNN2zu2A9KQL7Vi6B4s0fxQLttHuhdJasqySKpC5YZGM+1bW6mmmroPJigACmle+KdkUuaYEOw5zil24NPzzijNAEW3a2RXOSeBvD8viv/hI5NPjOoZDbu28dGx03e9dLikHXBpq6E0mIRuOTS7RinFeKxPEfirRvClrBc6zdNbQzv5aOIncbsZwdoOOAevofSpGkbGwYoWMVQ0HXdM8SaUupaVci4tGYoHCsvI6jBANaS9aE7gG0DrTdnNSmkHNMCPbikCAGpDSLg9aAGhOadilPtS5GKQDGUmkC8U+lPFMCPZT1GKM0gakA7FG2lGKMnFADgKaRSg0GmAmKaAc06g8UgFFKBSCndqAEAxThTc0o5oAWkxS4ooAQUhp3amk8UANpccUDFO7UwGAUAYp3aikAlJ0pdtNJpgL9KX60gowaQCkUAAUme1LigAJ5pMilpvQ0ALgUUgPNOxQA2kHWlHXmlximAcU3FLS0gI2Wm4qWoLq5t7K1lurqaOGCJd0kkjBVUepJ6UAPAzRjFUrDWtL1NmXT9Ss7tlGWFvOshA9TtJrQwaSafUdmRlCacE4rHbxf4bQuja9paumdytdxgj8M1rQTx3EEc8TrJFIodHU5DA9CD6ULXYGrC7cUBcmpOtH0piGFTQF45p45oxQAm2kC80/bWbDr+kz63Lo0d/bvqMSh3tlcF1X1x+I/Oi9twsXipzTwMClrNl13SILl7WXVLKOdDhonuFVgfoTmk2lqxpX2L7ZFHUVUtdUsL+SSG1vLed4gC4ilDbc+uDVeXxHodtOsM2saekrHARrlASfpmjmSQWexp84xSgECqt7qmn6eE+231tbb/u+dKqbvpkjNVx4j0UY/4m9hz0/0lOf1pc6T1Cz3Rp44phTniq1rq+nXsnl2t/aTyf3YplY/kDTJNa0yG4kgk1G0SaPh42nUMvfkE8Uc6CzuX1GBzTSDmqg1fTigYX9rtIyG81cEfnUtre2l2SLe6hmI5IjcNgfhQpxvoFmiyBgU0jJp2R2qve39np8Xm3dzBbxngPNIEBP1NU2rXYJPoWF44p3GKp2uo2d3bfaba6gntycebFIGXP1HFXAcikmnsFmtxmOaeRkUYpaYhu0AcCmgc0+g0AN9qAPalxmlHHWgBMUo4o60DmgAzzS8U08c0mS3QUwHZFNalVcUuOaABelLSd6WkAGkFHNGaAFoPSm55xThyKAG7qXORRikHBoAWkNOpCKAE7UCiigA285o6UUvGKAE70GjAoFABjioyMGpaNtAERyRTl6c07bS4FADaAKfjikAwaAE/CkYnHSpKODQAxfu0gzk1JjFIBQAzJFLnIp+KMUAM6Cgc0403mgBc4FIDmgHIo4FADhSHmkB5pxPFADOlIMil6UZpgGaOBSdKCaQA2KbikJoHSmAdqQU7ikPSgBCARSAY5phds9KXPHNADicg4pg3djQMdRTweKAImLj+M/nSR7j1NPZT1pVFK4Dvm7saaW7HpT+oqF1OaYEo5708E9jUCttHNLuYmkBNjjFMYsBwelAJB5pW5FACIWYcmnsxAzmmIdtOJ3UAM3sx61Ki4FNAAFSr0pgKPWk69hSigEE0gFpKU0lACjgYFL2pOBSg5FACUDjsKWigBCoPUA/WjYu3btGPTFLS0ANVFXoAPoKTy0MnmbV34xuxzinUCgAJxTc04ikxQAlN6VJikIoAjyaQEmnEcUwcUwHZwaQn0peopNvFACZpueadgGmFeaQBu5pSO9CrzUgFMCNTxQGzTyMUzGKAHBs0dKRQMUoGDSAASDRv5oJFKqg0APDZFKKQLilxigBaQg4pwo7UAMTPen9qaOtLQAClpvQ08dKAG5ozSNSjmgA60h4FBoIyKAEBzS9qaBxQKAFooAowMUAApMY6UlO7UANI96ay5XaQCPQjNO4NGOKYCH5hzSrgDFNOabkg0gJ+1Jmod5zTg2KAHuCRUIYmQZPI6VNn5aiVctmgCamnOetKDnrSHrQAmATyAT704ADoB+VNIOaMkUC0H4zTceuD9RQW4pAc0DHZOaUdO1RnIPBp3O2gB3ftk010DoVYBlPUEdaaDS54pgOGfWkY4pAD60vWgBg5pQF70UnfmgQ/joKaQcU5RSNnFACKMUp5po56UDI60DArgUgNKWpMdxQA/JFHBpmaB9aAHZpeopAeKTOKAF7UqnA5poINHegQ7NKDmmYxQM0DJD0pFNIOaADmgB4prZoyRSk8UgExScigEmjnFMBw6UopoJpwpAFLjijFFACU0k9KdikxQAgyKM5pDmkGc5pgP7U0ZzT8cUwcGgB/ajNAwaQ0gFzziikFL1pgJgUmOacKbg7qAFApeaKXPFAEZzTcEc0rEjtSBiRyKAHq3FMySaUKRzTl6UAIKU03BHSlPSgQqt60/tUQ+lSL0pDI2604DigrzmlHTFACA80/tTFXBzTzjFACCnAUwCngUALR2opKAGDg4NSCmd6fQAtFJRQB8m6wNnifXE9NRuP/RjV6d8CmBbXQBghosn1+/Xmms7f+Eo13A4/tK4xj08xq9M+BUZH9vv2LQj/ANDoA9kFLQOlFABRRRQAUUUUAFFFFABRRRQAU2nU00ANo70UUALSUdKKACkxxS4oFADcUDinYyKTFAAOtKelIKdQAztQOKfTSooATNLjikIwKUUANI4NNUHnNSGm0wIn6Go0PPNSyDK5qJaAPJ/2g0u5PCmlmFpBaC7/AH4UfLnadhb9cfWrvw/+LWiajplnpOrSRaZewRrCpkIWGUKAAVbop46H8Ca7nVLrT5bu18P6jAs66pFLtjkUFHCbdwPvhs/ga8Z8bfBafTY59Q8M77q1RS72UjZkT12E/eAHY8/Wla+zsLmtutD1fwx4Vi8Oaz4gubQxfYtUuEuYVT+A7TuHpjJJGOx9qZqXjzSbLULrTLWG/wBTv7RN9xBp1uZWjHoxyAD7ZzXA/AfxTe3ovfDt5cedDbRCa0LnLIucMv8AujK49Mn8K+mWVl8Pfinqa2d9da3rGoxsLfToIwpBd9581y2BgKDn0OcVOvUat0PS/CvjvQfGEco0q5cXEX+ttp02SoPXHce4zUHiD4keHvC+p/2fq81xbz7Qw/0dyrKc4IIHI4I+orxv4NvMfixO0i7ZXtpjKP8Aa3qT+tXP2hpNviXSNp+b7Ec5HT5zj+v6U7aWuO67HpmqfFzwdpeopYy6i80hxueCIuiZ9W/EdM4qxr/xJ8LeHFtzd6mJWuYxLGlqvmkoejccAH3Nef8Axd0yx0/4a+Gxa20MBjnjjXy4gAcxMW59yAfejSdLsf8Ahmy7uRbQi4eKWdpQgLMyTHGT16KB7Ucr7hfyPXdD1/TfEmlR6jpN0txbOcZHBUjqCDyD9a51fih4TbWZdMk1JobmJ2SQSwSIFZc5BJXjoa5D9np3k8Oax02i8TH4qM/yFcfc20F9+0bJaTxrNBJqo3o44OFB/mPxos7biuux7Do/xT8Ja3rA0m21B1uWO2MzRNGsp9FJ/rjNZ3xsKn4byF8hUuo8gLnPUD6VxH7QdhCmr6LeIoSWSGWNtowSEKkc+2410PxKvZr74DWN5OSJbmG0d/dm2sc07WfkF7mn8Chu+GceBjN5N3z3H5Vs6h8SPDWmz3KS3kzpayLFczQW8kkcLkkAMygjqCOM8givOvCepXGjfs36pe20jRTCWREkj5YF5FTP1+asTwFY63qXwu8QabpOl2lwt1dBXnkuCjggIcbdpz7cjqaTTvoF0tz6Is7u3v7SK8tJ0nt5RuSRDkMKfNKIonlYMVRSxCKWP4Acn6CuB+E3h3XPC/hq5sdaESq9x5sEaSbioIGc8Y6jPHqa9CiPz49qdnsxXvscdZfFDwbfQXM0WuRIltH5kvmxyJgZA/iUZOSBgZNW/Dnjnw/4snnh0bUBPNAAWRlZGKnuAwGRXjPwn0uz1T4r6ut3BFcRwR3MiCWMMN3nKAcEYzgn6VW8Bxm3/aAlggICJf3sZ/hG0CTjH4DilZ9x3XY+gdX8Q6T4fto59Vvo7VJW2Rhslnb0VRkk/QVjab8R/DOpav8A2UL97a/J2rBdwPCzH23gfgOvtXG/GHwtLe6ppPiOTWLaysLLbFIs5PyHeW3IADuY9Md9o/Dzb4qeIf7e8a2+qW9rcWlubKP7M06bGmj3ORIB/dOTj2FJp9GCaPpTXPEWl+GrVLrV7r7Nbu+wSmNmUN2BKg46d6x5fiT4QTSk1I61D9meQxJhHLswAJATG7gEdsc1S+Mgz8JtXLbVx5B6Z/5bJXAfCrQdK1H4Y+JL29sbeS4LzxieWIM0YWFWBUnpgnPGOR7CnZvqF1bY9Yg8aeHLnQDrqaxbDTQ2xpnJXa390g4IPtjNO8PeMvD/AIpEo0fUo7mSLl02sjAeuGAOPevD/gRpllrGrav/AGlaR3UEMMZSKUBkV2LDdtPGcZGe2T61F8PI49P+Ps9naAJbpeXsCKpwNiiTA+nyj8qVpdx3XY+hdT1fTtE06S/1O8itLaP70krYH0HqfYc1naP418P67fvYWGoq14i7jBLG8T49QHAJ/D1rxj4x6rNe/E/SdFkPn2dp5B+y7tiu7vzknjJXaM9vzrb8T+HPHureP7DxBYaJ9kgtWhcRi9ibcyk5PUdVwvToBTSYrpHqHiHxXovhaKGTWtQW185iI1KszNjrwoJwMjnpzWzb3EV1axXEEiyQyqHR1OQwPIIrjfiH8PLTx9FYiS+e0ns3bbKqbwVbG4EZHPyjB7V1Wladb6TpFnplrkW9pCkMeTk4UADPvxTt5iv0sWwaU8im9KcOlMY1GwcGpQRVctl8CpRwKLAP4xSgimhqKQDqWmjilFACZoxkU6koAbS44pDxSjmgBMEUE8UpPFIAKABWyKMDNJ9KU4xQAowBRnNMzmnAUAGKWkooAXPFFN5o3etMAIoBp3am470gA0A0YBFFAC8UlBGKQHNADXJHIqKaOOeF4Zo0likG10dQVYHqCD1FSSEVGaYWPAPHvh+bw18SVu/Bdqba4ttOGoyx23IQCQo52f3SNuVHHU16/wCB/Glj420Fb22+S5iwl1Aesb4/UHsayHZ/+F/IoRQp8OfMR1I+0d64jxVol78KvF6eLvDyf8SG4cJeWisdqFjyuP7p6r6HjpjKavqtxJ9GdV4g0jT3+NvhOdrWAtJbXLMAgyzIuVZvpuOPpXoN7fWum20l1e3MVtbRjLSSsFUD8a4KTU7PX/iJ4I1rT5Q9rcWl5sbGCfkGQfTB4x61leMru91b4w6Po0WmwalHYWbXiWk03lo0hJG5iQc7QAQMd6V21oC0PRNM8VaDrN19m03V7S5n27vLjlBbHrjritG7vLbT7V7m7njghT70kjBQPxNeSeMvDHjDxJq2napp2j6fpeo2jZN4t4d7c8KcKOBz69SKs+M7691X4paD4fisYNQjs7Y3r2kkoRJJOQCSQR8u0EDHc0crW400zv8AS/Fnh/WLprXTtYtbi4UZMSSfNj1APJH0q5qmsado0An1G+gtY2IUNNIFyfbPWvL/AB34Z8W+KLvTb/TNEs9P1OxfIu1vRvI4wM7RkAj19fU1B8dNJgPh7StUeCFdSW4EbTjhiNjHHuMrRytdQTT6Hqya7pcmp/2Wmo2rX23f9nWZTJjrnbnNYFponhO3+IdzqdrLD/wkU0JMsS3GTt4BYpnjoB/+uoNC+HXh/TdQ0/WY4Zm1GKI+ZO0zHz2cEMzg9Tyf8iuQ8PaZZaV+0Tq9vYwpbwiz3CKEYXJWEnI7ckmhXXUWj6HsoNeX/HK2gTwOl+ltGbpLuNFm2jeqnIIz1weOK9MySK86+N4z8NGyAcXkPJ7fN2p6rYGkzR0LUtK8J/DjR7qZAJ57ONkgRMTXcpQHaB1ZiT+vNVvCfgSOPV73xXr1hbDV9QkEsdsEDLZLjGAT1cjGT6jjvnzyK913wZqnhzxZqsQ1LRZLCK3ikxk20bKDtAP3W9+/Iz2Hu+najZ6xp8WoafOk9rMu5HU/55o5mtwtfbYzPF+nWmoeE9VS6toZwlpKyeagO0hTgj0I9a4L4O6Lout+Dri7vtIsrmYXbRh57ZGO0KuACRnHNej+IcnwprXAP+hTcHv8hryv4N2GrXvgu4ksPEEunwpeOPKFpHIudq85YZ707g0jrrrwBozeJtL1nw7DY6fe6bdj7UIFwHjKnchVeAxDDBI6H6VZ0j4d6PFd6pe6xp9jqd3fXstyJJ4BJ5aMxKoN2cYHp3JqH4daPrOjt4hXXLk3V3NqJl+0BdqzKY0wwGOPTHbGO1dwCPMFF2twsuh4L8PdC0fUPi34ssb3SLGS2tDMkFvJCroiiUAYBGBgYH416fb+DbXTPFlnqukbbO2SCWGe2TOxt20qVH8OCvQce3XPAfDQbfjf41UDYN1wdg5z++HOf89a9mBo33C3UePvcV4n4HvNK8W/EPxG/ipbe41SKcx2Fpd4ZYkVmVgit8pIwvv1Pc17WrYPFeW+P/hHBrtzca5oEptNYY+ZJGWIjnYdwf4G9+nqO9K3Zhe2+xJ478BW0YstW8O2strNHfW7XlvZZWOaLeMsY14JHByB0BzXpL3cFuwSWaNDtBAZq8L8O/E3xH4P1lNE8cQTG3JA8+dcSxjON24cSLx15+vau5+Knguy8WeFbm+t7VJNVtYPNtpk+86jkpnuCM49zx3pavR6Maslpqjv1uoZITKkqNGOS4OR+dLDdQ3CkwSxyAcEowOK818B+IdNT4KfbGt4XSwtpIbiDaNsjKOjD/aBXr/erU8KeBrLTPh3Fo1xC8MlzCZbtreVoXZ25wWUg/LnbzxgUJPuFzsW1CzSN5Hu4FjjbY7GQAK3oT2PtUn2iItsEiljjjPPPSvnv4WeBIPGXgy/j1W9uVtYrllgiiIwkrIhaQ5BBONoH4+vGv8AEbQLPQfEHw/NuubpJoreS8IAeVY3hVS+OpwTRZ9wur7Ht7TRxNtkdVJ7E053VELsQFAyT7V5d8cdNsp/AE2ovaRte28kQjudo3qpYAjPXadx46Z57VH4y06O/wDgTaXc09yZbbTLeRfLmZFfKpneoOGGM9RTs+gXR6gbu2jiWV541jbhWLDB+hqdSGXIOQa8Z8NfDSy8ZfD/AEq81rULuWR7MJaJGwWK1UZxhccn1J6+1WPgxqmpW13rfg/U5TK+kOBCSc7QGZWAz/DkAj60rSWrYXTPX8UYo7UUwDtSCnUnSgAooFGaACiiigAIoBozSUAFFFGOKAFFBo6UZoAQGm5p1JjNAAvNLihRiloATFKMUgpcc0ABxim5oIpo4NADwwpajPtTgcLQA/tTTQDSFhQA4UopgNG+gB9FJnjNGaAFzQDTScGlzQApxTeKTdzilNACZGaXbzmmjk08GgAxSdqDmk6CgAoGCaOtJgg0wFPIpvSjcc0uM0gGMtNGelPOcU1QcnNMAzSHkcU4dacVGKAIscUzGcg05mINAXvQIRV28U/GKUDimFjnFAxssscEEtxM4SKJC7ueigDJNee/DXx3ceKdS1azvnTJc3OnnhWa3LEAEDuMD/vr8a3fF7zX7ad4Yt2Ktqkh+2FTgraqMyc9t3C/ia8N865+G/xThSV5JLbTp9gJGN1vIOvv8pz9R7VLXVBfofTmQBUbEU5ZFmEckbBo5AGVh0IPevDfFPjzxZ4d+Jlzo1nfpeWwuYRFbywxgneFPl7guf4sZod+gLzPbuo6U5BxXhfinxl418E+L7aTVtQtrlJIxcGytlAh8ssV25IzuG0/N7/hXp/j3xWfB3g6XWYYBLO5WOJG+6HboW9hg0Xa6Bp0OmIJ9ajuIpZrSWKCcwTMhCShQdh7HB4P0rxXUvEPigfDrSfGtp4kuftE82ya0kt4hCTlx8oCg4BTuSTnrXqHgHxJJ4s8H2erzwrFcSbkkVOm5WKkj64z+NCb6jPPPh3498S6747Okard289stvKWEUIT5lZRn17kYr2CMk5r53+EimT4t3+GO4wXGJOAcmRfmwf5e9X/ABH438beF/GTaLqGso1qlxGfPW0jVmgYg7hx1AyPqDSs0tAvfc984FSqeK4n4g3utWdlpbeH9UEN7dXUdtHCYkkWXeeWyRkbQCcjtmud+I3je90DWtD8OQ6s1p5ypJqF/wCSrOsZbbkKRgdHPT0ptsR61kUcVwWh3PiS28eRabd6mNT0ObT3uLa5EKKSwdBhmUYJAJxjGQc1na/43vdR8fQ+DNAn+zyK4W6uwisw43sqhgRwoPJB5PtyXYI9OoyMV5X8P/HWrX/ivUPC+uvHcTwSSpBdogQyeW2CGUcdASMe9Q6z421nXPihb+D/AA/diytY3K3V2sSu+5VLMBuBGBjHTrSu+w7Iq/Efxx4o8HasllZX8ExljE6+Zbr8qFmAX6jb1zzXsFrI8lrE8gAdkBYDpmvnH4ynUo/FMFpqEyXAis18qZU2GRSzfeA4znI444zxnFfRdjgWMGBgeWOPSmlYV7lHxHPeW3hzULqwmjiureB5Y2lTcuVBOCARwcY61wnwq8eav4uu9Sg1RoJfs6RsrwxFAM7uOpz0rv8AxA2PDOqkNtIs5fmxnHyHmvnz4P8A/CQST6laeHvskE00SGW7ulLCBQTjCj7xOT144NFm9gvbc+lgeKWvIvCHxC1lPGsvhHxM1vPdCZ4Uuol2fMq55UcEMBkdOorV8c+PbrSvEOmeF9CEb6tezRpLJKMrbozAA47k8n0AHvSu+wW8z0c1natrFjoemzahqM6w28QyWJ5J7ADuT2Fee2vjnVNA+JZ8Ja3cpqFtcui212sQikRnUEK4HBGTjI56fSuK+N11qsPiC2tNTv4ptPeNp7a1iQr5YBK5bn5m56/XgUavRBofQFtcLc2sVwoIWVA4B6gEZ596m3V5xI3jvTfA0t+l/pUtzaW6zJFHaP8APGq5ZTlvvYBxgc+2azPhx471/wAZXGq2c1xYxzwWwktnEDEEnIyRv5AO3IHr1p69UGjW561uoDeteL+FfiV4k1fxvZaJqTaZDG08sUxgic5ZA2QCX7lcA4NdzZajrlz8RdR043Nq+kWcCSPiBg6u4OE3bsZwC2cdMDHOaE/IHbudcQCKQDIrzW68d6hrfxDXwp4ZlhhS3WQ3l9KnmYKjlVXpw21SfUn05m+Hvj+fxDqN5oWqmD+07XcfNgyFlCttbjsQSPY0c3kOx6IBijjFecaj441DVPiGvhDw5JbRGFWa8v5ojKIyoOVVcgHnaDz1PtTfAHxDuNf1m98OaykC6vaFwJrcERzBG2tweQQfwI9MUc3kFvM9G6Gk2ljXjmpfFTxDoXju50G6sbO8ihu1iX7LG4llVwCoALkbsMB9aW9+Jfirw74vitvEem2NvZOiSvbwPvdI2JAbfuwSCDkY5x9DRd9g07nsYGKXcawPGmt3Ph/wdqGrWUaSTwqhQMCVG5gu445wAc9ulZnw78T33iPTr9dRME1xZziM3NuuI5coG4GTyM4PPpT+QtDsuSOaQgYp3GKbmmAqdOaXApo9qcBSATZT0HFNbNCkigCWmE0ZNKBmgAGcUoOaO1JQAo60uKQZpaADFIelLQKAExSdBTqTFACdaQnFOwKQigAXpQaBxQRQAgzS0DpSE0AGK851j4ham+salp3hTw++qvp3y3ExY+X5nGY1wOTye/UHjvXooPvVLTtMs9JtFtLC3SCEMW2r3JOSSepJPc0WvuF7HG+CfiXB4n1GTRr/AE+XS9Zj3H7PISQ2372MgEEehFTePviHH4Im0+2jsP7Qurvc3krLsKqO/Q9TnHHY1ydppjX/AO0lc39kCkFnGXuGUcM3kqhB98v/AOOmvT08O6ZH4jn182wk1KWNYhNISxjVQRhM/dzk5x1oSQOXZHly/HG5d33+F3tox0luboog9Mny/WvTvDOpza54asNVubcW0l1H5nlB9wCk/Kc4HUYPTvXI/Fpn1LSdJ8LocSa1epGxXqEUgk49mKH6A16HHCkMUcMahUjUKqjoAO1FktUK76inaoZmIVVGST0ArhrTxrqniM6jdeFNJtr/AE6xcxCaa4MRuXHJEXykfifUVd+KV++mfDLXJYv9ZJAIB9JGCH9GNR/CS1Ft8LdDUZ+dHlOevzSM39aLXeo79jW8KeKLLxdoqajZK8eG8uWGTh4nGMqfzFY914yvLzxVNoHhrT4b2a0Qte3M8xjhhbgBOASzZ9PT2OOT+Hc50z4xeM9FU7IJWe4SIZ25Dg59uJKg+B1y0Ws+K7C8+XUWuBI6N1yruH/JmA/GlbuF+x3eheMxe6/ceHdYtBp2tRElIhJvjnQc7o2wM8c4IB6+hx1ZOGrxn4q3P9m/FHwbfQAR3KyIJHXqyeaowfwaQfia9n2ljk00rAct4r8aReHLmz06DT7jUdUvAzQ2tupJCr1ZsAkD6A9/Q1yVn8YHsdZ/s3xZoU+jl32xzEkqB0yQyqdv+0M/SvSU0iyj1WfVVtl+3TIsck/JYoucKPQc9uvevLvjvai90zQbKCBZdQubwxQ/3sMMEDvyxj/Sk4p9dRXa6aHrE1xDbWslzPKkcEaGR5GOAqgZJJ+lcM/jvVZLO41vT/DzXXh+DO648/ZK6qSHdYyvIGDxn+RxT+M14+ifCwWUbFjcyw2jSE4JUfMSfqEx+Ndh4SsY7XwNo1mx8xBYRBy38WUGfz5oS7juWNF1qx8Q6Pb6rp0vm2s4yp6EEHBBHYggiub8bfEa08HKYjpt9dTngMIzHBnGceaRgnHOFyfpXK/Au6eAeJNAlkO2yug0UZz8oyytj/vgVd+Pyf8AFv7SQRhiuox/N3UbJOaLXVrhc9G0a8/tXQ9P1LYE+128c+0HONyhsZ/GuK8Y/FWw8I682kvYm6eOJZJGE4TaWzhcYOTjB+hFdZ4TYP4M0F1cuDYQEMe/7sU2x8MaRpt7fX0NorXd9M0088vzuxP8OT0Udh0FFhXt0POE+PVg6nbocpYkBQLoHJP0XP6V67bsZYI5GRoyyglT1X2rzfxZ/wAT74q+GfD6ovkWSm/ujjrggop9tyDg/wB4elem5waaVh3v0FKioyPmpxNV5JzHIihCdxxkdqALKjFc54o8W2nhkWluYJL3Ur2QRWljARvlY9zn7qjuxro1JrxrT7g6t+0reO/3NPtCkannHyIDj05lahoEztLHxo6eJI9B17SpNKvbgZtW80SxTjngOAPm4PGPT1rq5HWNXeRgqICzMTgADua8q+O5lsvD+iazbfJeWeoDyph1TKs3841/Ktz4jXmsXvgIw6Dp097PqcaqzQjPlxEZY46nI4x7n8SzvZBdJXehzcvx80QSSCHS7h0ViFd5UTeM9cc4z6V6ho2onV9DstSNu1v9qhWURMclQwyM/nXkfg/4rTWWrDRfFunW+nkkIsywGExt0AdD0HHUAY9MV7ZjPOQQe4pLTQL3EKhulcB40+KWmeDw8C2V3e3YJUBUKRBh1BcjBxnnbn8K9BC4HFeOftBrt8OaQ21c/aXBbuMxtx+OB+QptXDY9ehYSwo69HUMBXO+IvFkej6pZ6LY2Umpazd8paxNtEac/PI2DtXg9jnBrobZRHbQYbcqxjn14ryX4b3b6x8XPGmpzDJjJgjB+baocqMH6RCjqB2+ieK1vtam0HVbGTS9ZiTzBbu4kWWP++jjgj8iMH0OOnFeQ/FS5Oi/EnwZrUTeS+8xSSD+KMOgKn2xI/517Bg7ueM0LcDA8TeKbHwtawSXiyTT3UnlW9vFjfK3oMkf5x1NcZH8Zbay1aOy8Q+H9Q0ZJfuTTBiAP7xUqpAz3ANeiSaNYz6zDqssIkvIIjFC7HPlqTk4HQE4HPWvPfjwtt/wgMck0Ya4W8TyCOoJDZ/8dz+lJxv1C77HpS3MH2P7Z5yfZSnmebu+XZjO7PpjnNcQfiLd3Fnc6vpvhm7vNBtXIe+SZFeRF+88cR5YD6jofQisL4gPdeHfgNZ6dI7m4lgtrOQ5wVwAWHuMIVx712vgbT47X4daHZShXjfT4y644O5QWH6mna71C5r6NrFlr+kwalp0wltZxlW6Ec4II7EEEYrmvGPxG0vwiGjkt7m7uh/yyiTCg4zguePTgZPtXKfA27mgk8S6BJI3lafdjyY2OdgLOrf+gD8Sav8Ax6JXwBayLHudb9MN/d+R8/n0/GlZ7Nhc9F0y9TUtJs7+NSqXUCTKp7BgCB+tcT4u+K+l+E9efSZbK6uZUjV5HhK7VLZwvJHOMH8RXWeG1C+E9GCtuUWMIB9fkFVNO8IaNp2oahqCWwmvr+VpZ7if53OT90Hso6ACna/UL22RwyfHbSnIEOiajMTjAjMZPPsGr1scgHpxXlniO1stY+MHhzRI7eFFsYW1C4ITG/kbAfXDIvXs1ep9OO1CVutwvfoOopO1ANAC1GTzin0mKAGnilAzTiBSCmAHpTeKdigLSATGKcBRigUAJilxRS0AIBRilpKADAoxSU6gBhpoqQjikApgHaoxyakxRtpANpGHFPxRgEUARLnNSCgLg07HFMCPnNOA70oWlxSAb1NK3SlC0EZoAYhqSmhcU4CgAoo6UdqAGY+animcE8U8UALRRRQB8mav/wAjJrPGD/aE/Hp+8avT/gSMnxAw6boRj/vuvMNYP/FSaz73855/66NXp/wIwRrx2/Nvi+b/AL7oEey0UDpSYoGLRSUtABRRRQAUUUUAFFFFABSUtNoAMcUzFPFFADRRS9KSgApD7U7rSYFACDOKcOlJ2o3c0AJnBpc5oxSUALnNFL2pMUAGKTGDR0NBxnmmAhIpM5FOIBFIpGKAIXJAqMc1O+CDUIXFAHB/EfQfEur6v4ZvvDPli50+WWRpJnCxpkLjd3IIDDgVeg8WeIzZhbrwZqK6kdyBIZI3iLdj5hYBV+vP1rshg0oXHQ0NJi1PO/hf4EufDX9o6vqqpHq2oOwKRnIhQtnHpknnjI4HvXn/AIL8MeO9D+ItxfSaOt3dEPFNeXsuI/mOfMDAknp0HY44r6HXIoxgk+tGgrNbM+ffAXhPxh4f+J0l1NownUNJFNdySiOIqzcyLxk5wSBjv2q/8avC3iLxJ4k099M0a5nt4bfyhKrJtLFiTgbsjtycV7ltpevWnpfYLPueOfFLTPEWreBPDtjb6FdNJEUmvI42RvKdY9u3g88senHFJZaVr9l+z/caKdDnXUn3wiJWQsUeQsX+9/dJGOue1ewydPaosZBFLQNTyf4E6Vq+i2Opw6lpU9pDcSJJFLLgbiMqVK5yD35HrXD6g10v7Q88llGs90upqY45DtDYUEjPbgEZr6TiUKQOw7V8+XWgeKR8Z5tag8OXMxS/+0qpkQBo84HzbtoO0evWna+wXstTU+I1prXxG8XaNotlpN/Y29ujNNLdRbFUsRuYHPzABRjHUmuo+LGlXTfDi00HSLC5uFR4kAiAOyOMcbsnPYdM16NEXkVJniaKRlBZGIJU+hwSPyJpZIwwweRS02DU8n+Hnhe9vvhFqfhzU7ObTnuZJfKkkwchgCrYznhh046Vw/hOTxv8PPEV3p1roE16JiFkhKt5cu3O11kHA4zz6dfb6SA+XA6U0QgNuAG71707J7oNVqjA8LWuuLYTXfiGZDe3cnmC2i/1dsmMBB1ye5OTyTW8ZPKjkkKs2xSdqjJPsPen4OaCCOnFLToVqeCfCmy1rTfiXql1faLfww3EM4kkkgKiMs4kAPbnGOD3ql4T0fXovjCNfn8P6hHZSajcPIzQkeUJd4Bb6bgTX0OOD1OaRQFz2ycmj3SfePBPjdYeI7/xfp8EVnd3emGIfZoYY2dWlydwIX+LGPw/Gsv4naX4r1zVdK1ObwvPbxS2iW8Fpb5maMqWO1to+U/NwPQeoNfR7ckc0MM+5ppJdA1PP/iQ+qar8Jp4Bo92mpXgizaRIZ2j2yKx3FQR0U8++K5j4bx6lonwt8SwzaHqaXTM7wRNavmbfEqrtGOcEc+gr2jLY69aXBK43HFTZWHqeD/A/SdW0DXtUXUtG1C1iuLZfLmltXCgqc46YyQ2fwrJ8G2GtRfGU61c+H9US3kv55HdrORRGJd4VmGOBk/hj2r6OQFQQCaBkEnNPQWp4l8avAur6lqtv4m0mGW7WOAQ3EMK5lTaxIcAcsPmwccjHp01fC3izx34utbfT49COlrGVFzq04YDYD8wjjccueR1IHfFesAY5zTsHGM8UNJ7jV1seX/GHX/Fuh2ulnw0kghmkZZpoYBK2/jauCDjPzducV6Foct7P4f06fU4RDfyW8bXMYGNshUbhj65q5yOM8VJ1HWlZbj1GDrS0uKawNACAc09etIo45pRTAfxRgU0UucdaQDu1GeKbmlHAoAWjikpKAFNFAoyKAAjNAGKAaDQAUnaig9KAExS9KQGjNAC9aQZFKDR3oAXOaQgUmOaWgAwaaxxS80nWgAGSM0A0vQUg4NMBenWk4pScikBzSAjOM0hwBkngc05lGaAo6UwPJj4s0n/AIXst7vk+yf2T9iFwsTlDL5m/HTpjjPrXp93aWmpWM1leQpcWdwpWSNxkMDVzcemaQqGFF7bCt3PEvCng2/8F/Ge1tG+0S6M8Nw1hMwLKAVBKnsGGME98A96v/E7Ttc0LxlpvjvQbZ7hbeHyrtEXd8oJ6gc7SGIyOmAa9cK5HPOKaMg4Bo0fQVnY8ptPilqnjRE0rwzoF3b31wwjkv5wHgtV/ifjqQM4Bxz+VJ8TNG13Rde0jxn4ehe6ubGPybsKhZnXnBZR1BywOOnFetp8owAB9BR0OQcUJJDuzya3+LN/4pVNM8OeHbxdSmwj3MuDDbZ4Lk98cnBx0qt8brxoPD+kaPH515eCXzXZYiWACsu444GS3T2r2IdMdvYUq5AwKVkgfMzK0LVrXVdDtb63kdo/LG7ehRlIHIIPQivI9L8Q2R/aB1HUf3kdlPEbZZtjbXYLGMnjgEoRXuOMnJp/OO35U1YNSMcdK8m+OWuWTeF00GKTzNRe5jkMSAkooycn68D8a9cxkUmSPShW6gcN4QudE8VfD+w0W4dLsLZRwXVvICGUhQOehHI4I9q8203xOfhX471LQ7b7RqmgtIuUVcvC2ASV7EjJB9cDoRX0ERkc0mecgDP0o0a12FZrVHEa7468PXfgPU7u3vVlFxayxRwlSsjOVI27TznkVyfwL1qzh8OXGiXVyIrxrppIoZOC6lV5HY8g17JuI70hyRjt9KNB63GIMcCor6+tdLtnvb64jt7eIZeSVtqj8asAYp2AR0H40hnz58OPFWjxfF/xFqE91Fa2eombyHlYKrEyhhknoSMnFe+cNgqQQeQRT1QIcKqj6KKUJjpT06CVwUHn6V5j4N+IVpBeavoniC6e1nttUuUt57ony3j8xsL5h4ypyMHtjHSvUASKguLS2vLdre5toZ4HOWjkQMpOc8g9eaVkw1PJPi1eaT4xs9L0DRGg1fWZbnfEbWQOIUwQxdlyAvK9fTPavV9NtmsdJsrOZxI8MCRO+PvEKAT+lLZaZYaarLYWFraK33hBEqZ+uBXB/Ej4i6h4H1LTLW00cXi3asxd3IyQcbVAHXv+I4o8kHW/Q5Sw8IXdn8Vr/wAJW8mzw5O8esSwlcgoj5WMeg3/AC/7qivZNW1C103Sru8vJ0hgiiYs7sF6D1Peuc8D2OqzfbvEuuwLb6lqpQrajJ+zQKuETnv1Y+57V1ssEU0ZSWNZEPVWGRTaBM8e/Z/1Ozbw1qOm/aIxeC784QFhvKGNBkDuMqatfG5ZLWTwrrJgZ7SwvszyAZCAsjDI99h/l3r1GDT7O2k8yC0gifpuSMKeevSpbm2gu7Z7a5gjngkG145VDKw9CD1o0Fq0eO/FfxroWu+Aruy0ec37b4WllhRvLhG8EbmIxk4xt68+1aer6pbat+z3NJbrIVj0uGNgYmQBl2g4yMEAjtnpXoraHpR0/wCwDTbNbLcHNuIF8skHOduMVyPxg1Cz0/4ZapBPMkclyqwwR7sM53rwB3wOT7ClYerexF8M/FWiD4bab5uqWcT2NtsuEeQKYyuRyDz7575qn8LdNk1DWvEPjQo0Vtq85Forg7mjDE7jnscgf8BPbFSfDbTfC3iTwDo0k2n6XfXVnAIpTJAjyRMCeDkZGTk++a9JjjSKNY40VUUYVVGABQN+hIBRSikoAKKAaQ9KAF6UZFMDZ4pw6UALRTaUUAJSg0UmRQAoozRxSE0AOpMUDpSGgBaO1NoyaAHUU3dmhTzzQA6jNGaQ8UALyajJweakyDTCuaAE4p3VaYEINPxxQAAcUYFNwRThmgAPApvWn4yKQLigBRTsU0cilxQAd6ToaUCigBMc5pwoxSUABpRzSUtACimtTqTFACAUtIKKAAim9KdxSUAJ9aMUEUDg0AGBikxSnrQCKAI2ANCjinHFJn1pgJnFIdvLOwVFGSTwAKdxWXrukR6/pEumzXd5bQyn53tJAjsvdc4PB70AcVotvrvivW77xfpevQWVpNmzslkshNmBG+998Y3PuP4D6VyPxg8JaxDplp4gv9Xj1JoytrKY7QQYUlirHDHPzHH/AAKvUvCfhCz8G2slpp99qM1sxyIrqVWWM/7ICjFSeJfCtr4rszaX1/fxWjAB4LaRUV8HIJypJ598cUeQN6HO/BrxENb8Fx2Ez/6ZpbeQwJ5aPqh9cY+X/gNeb+O23/HyFG+dBf2KlcY4xHx+teo6B8LdB8NaxHqmmXWpR3CAqVMw2up/hYBeRUWs/Cnw/rut3Gr3tzqbXczq7FJ1UAqABj5eAABSSJ5tNjz34/Zk8SWcafNs05WKgcgb35z+Fem+N/EGkeHPAyTarYR6gk6rDFZyqHWVyCQDkHgYJz7etR6/8M9G8S6m+o6he6mZ3iWE7Jl27QMYAKnGeSfcmtDXvBem+IPCdtoFzPciK12NBMGBkRlBVScjB4JB4707BfyPGNZe71P4R2Wr395HbK9+YbHSrRVjgijG8Y2gZLZDHJJ4I9a9P+CYA+GllgYPnTZ56/vG/wDrVFF8H/C8eg3WmsLmSa4IY3sjgyoQf4ONq+nA5HWtzwp4G03wfo9xYadc3Ze5yZLmRwXBxgbRjaMfT65osktGF9djxv4Rnd8YrmTIbzIbh1YcDlweldr8c/DTah4ftdegQGbTn2TgDlonIGf+Atj8Gat3QPhToPh3xBDrFld6k11FnaJJE2kEEEHCjPBqO6+IvhjWdE8UWpd3SxieGVJFx5xbcgCeuSMfiKHZbgrtGP8AC6+vfGK6ffX8Z+y+H4TbW7lifPmYYLH/AHU2jvy2av8AxC8KaZ481I6fZ3sdv4j06ASL5gO14mJ+VuOmQeRnGenNdJ4A8Pjwz4I03TWh8qfyxJOpOT5jfM2foTj8Kqa58P8AT9a8TJr51HU7HUI4lijls5VTYASe6nOc85pJW2DpqebfCnVde8O+P38G36SGBg++Bm3C3ZV3BlP90jHTg7ga57Ubi30v426jc6sZRbpqTNM8UjRMsbD5WDKQeFZTwece9e7aJ4LstH1m51ua6utQ1e4XY93dFcheOFCqABwO3aqPjP4d6R4xkjuLgy2t6gCfaYMBmT+6wIIPt3FNJBdlfTvC/gTRvF9idPhb+25RJNEVu5pSBtO52BYgA7urdSe5rzTwbIdN+PV1b37r5zXt0oYDALMHI4988fUV694N8CaL4ItZU01HeebHnXMp3O+Og6cD2FZ/i74Z6V4o1NNUFxcWGoDAkntiMuB06g4YcYI54o1e7C/VI81+PFwkni2zhR1ZorJd6jqMu3WvfNPXGn2wAIHlLgH6V57cfBrw/f3cdxfX2qXTBAsplny07ZJ3O2M+3GOBXoFhZQafYQ2NsHEECBEDuXIA6ZLEk/jRa3UafkRa+wj8N6o5IULaSkkjIHyHtXif7POBqetBwRIIYcc9svnj8q9z1C0XUNMu7JnZFuIXiLL1AYEZH51wunfCiw0Bobjw/q+paffpG0ctwGSTzlJydyMpXqBjAHSi2m4N26Hn9yj6l+0r5VnGHWK7jkkZBjYI4l3Z/EY/H3rP+Ik40340S3d6ZTbxyW0x8hijiMKucEc54PPWvZ/CXgLS/CVxdXsEtzeahdkme7unDO2TkgYAAGefem+M/h9pPjWOJ7nfb3kIxHdQ43Y/utn7y98fkRk5LLZsV3vYx73wd4ClvrHxBdzTTTXU0ItZmv5pDLJkbNvzEnt9AO1cJ+0EpPiHRgNv/HnJgAc/eHX2/wDr16F4P+FOj+FL9dSaaW+v0BEcswAWLPUovY9s5PFXvHHgOy8aRWpmuGtLq1LCKdEDfK3VSO44B6jGPrQl0uHnY6LTjFNpVvE21t1uhZG54I7j86+dTHqXw9+LVxp+jRo800hhtIzkqYpsbAQOu0lfxSvdPBngyy8G6dLBbzT3VzOVM91O2Xk2jCj2UDgDtUep+CrPUvHeleKZJNsthC8flBP9YTnaS3bbuY/l6UWvuPzR4l8RNBPw88UaZe6a5SJ41likydxmjwHJ+vysf9417l4LtbmLQRqGox+XqOpMby5UjGwtyE+irgfUH1qPxj4LtvGUemJdy+ULK7Wc4jDGRB96PPYHjn26V1HT8KHYSvsfMXgBorb4gPbanfXFg0rzWrS20vlYmLDgn0JXH1Ir1zRfAHhbwv4vgurW7vP7VmjlaOGWfdvUj5yRjpyPxqDxb8I9O8Sam9/Z3p024m+adVgEiSP/AHsZGCe/PPXrknb8HeBrHwhFJIlzPfX8yqst5cNlio6Ko/hX2/U4GFbsL1PDvBki2nxVu4tU1G6sJZ7ie3kmtn2ZlL9CSDhSw/PFet6T4B8MeF/GlrqEF9enWLkyukctwG83IPmMRjJHOfrjvVfxj8IbDxPqzanZXp025m/4+AIfMSU/3sZGG9T3/nt+D/ANj4T3XJuZtQ1ORBG95cfeVM52IOdq55xk/XgYdrD33ueReIzv/aFjzjA1ay+5/uxf5NP+O5/4ru3UNhG0yPeF6/6yTrXdav8ACIap4jOuHxBNBdm6FzujthwRjaOvbAGak8XfCaPxd4hl1W412eBmjWJYhACEUZ4ByO5J/GnZdxXfY726mtLbSXmvXiSySHMrzkbAuOd2eMVT8N32h32kK3h6S0awR2VRaKFRWzyNoAxyfTvVbV/DK634Im8OXt20hktli+07eS64KuR9QCR3rP8Ahz4GTwJo09p9tN1Pcy+ZK4TavAwABz2HrU69ytOx2O3FJgU4tgUi80DGgYNSZGKbxS9qYADk0uOaaODmn5pAFOHSm5BpR0oAOtL2pKM8UAKOlKKaKM0AOpBRRQAtJRS0AJRRSUAFFJmjNAB2pp5NLTTwaAA1zvijxE2iQW9taQm51a+kMVnajklsHLMOyDuenTkZyOi3DPWvH7j4cePJPEl3rVv4vgiurnKmRY2BRM8IFOQB06H8+tFm9ELmS3O08F+FovBmjTm7uxcX91Kbm9unOAXPUAnooyevqTxnFdYvzV5NbfDrxne6nY/8JH4tW/0yC4SaW2Bf97tbcARgAjIHXNerSM3luYgpfadoY4BPvQr9QTVtDzfTWbxT8a9Qvm4tPDluLaMYyGlfcGOe3Vwf90V6ZnvXG/DrwteeFtDvF1SaGXUr+7e6naFiVycAAEgE9M/VjWp4w0nUNe8I3+l6Ve/Y76ZVEU+9kAwwJBK8gEAjj1oaa0QJ9TN+J9hJqfw11qKGPfLHEJ1GeyMHP6KaT4U3UV18M9DaJt3lQmF8dmUlT/Ktbwvpl9pPhSw0zVrsX13FFsnmJLB8k8ZPJABxk9cVyNl4M8U+FFv9P8I3+mLpF0xeFL7zPMtGbqV28N7Z9B75LaaBdXMf4c27aj8Y/GmtR8W0TNbjuGZnHIP0iz/wIV0upfDKyl8Tv4i0rVb7R7+Ri072zqVkJ5JIYHr3HTvitrwb4Vt/B2h/2bbzG4d5GlmnZQpkc98emAB1PSsvX9I8Y+JPtOm/brHR9JkOxpbYtNcyx85GSFCZHpk809RK270PPNJ0U+LvjFHe299c32maW4lku7lw5leM4UDAC4LgkAADCk17ySAcZGfSsnw54b0zwppEem6VCIoU5Zjyzt3Zj3Nc9rfhrxJe/EjSdb0/W2tdHt4lW6tfNb95gsSNmNp3BgMnkYz2FK3RDT6s6+/1C10rTp7++mSG2gQvJI5wABXD+FtKvfEniR/G+twSWoMXk6XYSk5hiznzHHZ2POOwI9sQePvBvinxTrNnPp2r2drY2eJIoJA2TL/fYYIOOMccfrWRN4M+Kk0bxHxtBtddpK5QgY9QmfxBoSl0ByjszT+OWnPqfw3klhG/7FdxzPg9Byh/LfXaeF72C88HaRcpIrRPYxHfjA+4M9ar6V4XtbTwVF4cvtt1E1sYbp+R5zMDvb1ySSc9ea5K18J+M9K8P3HhOw1Cwk0l1aOG/mZhPDE3BQKBgnBODnjP0ANWgujK+BMZum8UayF2xXl2qoCM4I3ORnv/AK1a0vj2mfh3AcH5b+M5B6fK9dv4Y8P2nhXw9aaPZktHADmQgAuxOWY49Sf5CuV+J3hPxJ410+PTbB9NhsophMGmmcSOQpGCAhAHzHuc8dKfXQL6anVeEcHwVoODkf2fBg4xn92tbXAyTjA9awPB9jrGk+GbHTdYa0kuLSFYVktXYqyqMDOVGDgCpfFtvqN54S1a00rab6e2eKHc+0ZYEdexwePfFFugX0OM+GZPiHxF4m8Yscx3N0bS1zz+6QDkH0I2fipr0rNYXgzQz4a8H6bpMgiE0MQ87yvumQnc2PXkmtxmx0o8gRyPj2TxrHZWI8GwpJOZT9pLmLhMcf6wgdfT0rC8Gt8UZPE8Y8URImlbWL/Lb9cfLgod3XH616YrZ60p56UWQ7sVSM8V41oMbaT+0jrENwuz7faM8BPO/IjY4P8A2zf/AL5NexciuI8a+DbvVtV07xLoNxHba9pnEfm/6uePnKNxkdW5/wBo+uQCehz3x8LSeEdMsEjLzTX4ZQD6I69O/Lr+deoWcDWmn2tt/FDCkfHsMVwkHhXXfEfjSx8ReKls7a201f8ARNNgczAyd3ZiBznB4H8K+hzf8faf4tvrewuvCGorbXdtI3mQOF2zKw9WBGRjof7x9KVnbzC6+RR+L/h2x1nwLd388Sre6eokglwAeoBT3B9PXFdP4OluZfBGhSXh/wBIewhZ8jBzsHX3rk7fwz4t8VQ28XjifT4dPglSVrCzVibllOR5jZwF6cDI+ldrrlteXnh7ULXTJhb3sls6W0ucbHKkKcjpzijW2u4lboamc145+0KufDWke103f/pm9dz4C03XtJ8JQWniS9N3qIdiztKZCqk8KWPX6+/tXL/E/wAG+KPG01ra2Q0uLT7YsyNLcOHZmAHICYGOfXrQk9htq1z0qxbNnb4bOYhg4xnivJPhXb/2T8SfG2kygLN5vmRqxyxjDuQfykT8xXp2grqsWiW0OsLai+iQI7WshdHwMbuVBGeuP1rl/EXhXU4fF9t4x8MmFtSWP7Pd2k7bI7mP13AHDDA/75Hpgln8wucv8XYn1Hx14L0mFQJ3mzuPOAZI+SPT5WP4GvZieeetcHofhTVbnxrL4t8S/YhdrD5Nla2zs6wL3JZgMtgt0H8Rp3jvRPFmq6roU/hzVfsVtbz5vFEpTcpK8kAfMAA3B9aLO3mCaO2eVYkZ5GVI1BLMxwAB6mvOrG2ufiH4oj1y9t2g8OaZIy2FvMoJu5QeZiD0UEDHrj61N8S/DvivxRb2+naJcWEOn8SXKzysHlYHhSNpBTvjuevTnEGhfF8Wghj17SolQYUJsHA4GP3PTihKW6sF1saXx0057/4cvNGhb7JdRzNtPRTlCf8Ax/8Aziuy8K3kV94O0a8VlKPYxMT0H3Bms3QfCskPgVtC8QXBv7i8ST7dKZGbzGcnOGPPAwAeOgrl7Xw/4+0fw9eeE9OOnTWLlo7PU5Jyj28Lk5BTBLMATgg8Z6nHDs7abiurmb8DIDd6r4t1pf8AUT3QSMnkn5nc8/R1rW+PC5+HtucE4v4z14Hyv1rsPB3hu38I+GbXSICJHQb5pduPMkP3m/oPYAVy3xW8NeJvF2l2+l6Tb2X2WKcTs8twVdmCsANu3AHzHv6UdQvpdnZ+F8HwhoxUhh9hhwR3+QVpg4JYkAKM5NYfhG31fT/DFjY61HardW0KQ7raQsrBRgE5UYOBz1pvjODVrnwbqtrokKy6jcQmKJTIE4b5WIJ4BCkkfSlZjucp8MVbXdf8TeM5MFL25+zWueSsSY6H0I2fitemVz/grRD4b8IabpUiRrPFEDP5ZyvmMdzYPcbia6DFMEKOKQdeKA2KXIFIYopcU0NS7qADil6U3ilJ4oAWjNMyMUbuKAH0U0Ubu1AC0UmcGgmgBaTODSbqXPrQAtApM0A4oAWikzS5oAMUUbhSZoAWijNGaACjFJmgNQA6im7qTfQA/NFN3Zpd1AC0U3eKTeKAH9aO1NDCl3ZFADB96pBUYzuqQE0ALmikzRQB8m6uuzxHq6FlYrfTAlen3zXqHwI+74g553w/+z15fqwx4j1j/r/n/wDQ2r1P4FMDDrw7h4f/AGegD2GikpaACiiigAooooAKSlooAKKKKACm06koATNGaKKAE70hp1JQADpQaSloAQUmMmnUlACikIooNACZ5ozijFGKYCH1ozmloxQAgIoBHal4FISKAGSHAqEE55qwRuFRbTQAhfFHmDFKYwaTy6AFWYd6kMnHFV9g3VOEGKQCLJS7ximmPBpMUwF35poIFKBSbaQC7xTAVD7h19aNnNJgKeaAJQ4FBkFMyO3Sj5aYC+YM8UofFMAXNOIFACmWkMhIpCtAAIoAQyGgPng0u0d6aVHagQ7IFODA0wcjFOxigY7IppelGKQ4oABJ2pd2RTQozTwOKAG5pVkIoIpwUYpAJvBo30gUc03HPNAEgfApDJSgAim7aYC780oY4pFABpxGKAAPil3g0DGKXYCKQDd3NLuPalCgCgAZoATzMDmkEmaftBHNIFANACCSl3Ypdoo20wE3e1IJO1OxTGUUgAsRS7yR0pyjI5owAaYEQY5p2+n7R1pNtICMMaXzMU9VBpCoBpgReYSeKUSt6VIEXrSlBikBH5po8zNKIwKcFHpTAZ5hIpu/B5qXaKQoGoAjMmBSLJkVIYuKaEAOKAE3k0byKUgCgAEUgFySKYGINOAoNMA3cdKM+goFOUjvQA3fShs0uBmlXaDSAbkjtSbj2qU4o2rjigCJWNP3kUKMGpCBigCMOaOTT8DtS8CmBESRRuOOlSEA03ABpAN3+1OycUpUUu0YoAYScUKxp2KUDmgCPcc07cSKXaCacAMUAMDcUmaeR6Um3FACAmgk5HAOORxTulLQA0EnrS5paUUAN5o5p3Sk70ANyTUU1tDcgCeFJAOm9c4qfFGMimnYTV9yKGCKAEQxJHnrtXFSgmlAwKB1ouCSWiG5YGlyadgUcUhjSDimjOKkpBigCIE5PFPDGnYGaXigCPcaTJxT+KMCmAzcSKaSalwKaQKQEYY96XccU/ApeM0wGBmo3NUnFGBSAiyTSZNTbRSYAoAiG6lGakxScYpgIpagk9qeOlJSAi3MKepY80uOKAc0ABJpATTgDTgKAIwxpeTTttOAoAZ2ppJ7VKaQUANGaXnFOFLigBgJxRzT6QigBATR2pR0pQMUANPSkBPen0YoAbmgE06gUAJzTSCafRQBHzmlOccUpoBoAZ82KQbjUlJQAzBBzQc08+tIOaAI8E0mCal4pvHagCHByaXD1LgUopgQlSRzTQrDpVgjFHGKAK4yaCGBqUpQp5waAIcNSc1awCKQItAEAUnpTk3d6lxxSDrQA3oelcfF8MfCkPiR9eXTSbxpfPAaRvLWTOdwXpnPPp6YrtQAaNuKLvoJpMjG4mgqakAxQRQMh+YU4gnpUmKOlICPacUqgnrUnalAoAbtIHFN5qUUYoAjANAzUlFMCMqR0py5xzTgDS4pAN5peadiigBopaKWgBBTSDT80lAEe00oBIp4oxQA0rSbTUlJwaAGYpNmakpKAI9tKqkVJxRigBhTNJs4qSkoAjCGgqakpOtADNpApdpxS7h0pwoAaEpwBFLSjpQA3BNJtp9FADQKUDmiloAQikxTqKAExxRS0lACGk5p1FADMUmDTj7UvamBHg+tNKknrUuKQjHNICExn1pRGRUmOKUdKYEew0m01LnigYNICHYacqEVJgUo5oAZtNGw1JigigCPaRRsPapBSigCIKcdaUKakooAi8s+tATipKWgCLYfWgIalpDQAwIRSYIqQUEZoAhUnOKeVOKeBijHFMBgXik2e9PwaMUgIQhBqQAinUhNMBMc0hXmnDNO6igCLy896QR81L2poNACCMd6TyzUgOaWkBEY+KBH6mpaSmA3ZSbKk7UYzSAYEpSmadg0A0AR7PajZ6VIaBQBGV4o21JxRTAjC0u2n4pRSAj2UBOKfSigCMKRS7TTqWgCPbzSgc07FAoAbtpdtOooAbto206kPNACbcik2YFOFHOaAExigClooATFBFO4pKAEC0hWnUUAM280vanYpAKYBjikAPNOopAMCYo2kGn0YpgIBRt5paWkAzZ70BMU6igBu2jZxTqUUAMC4o20+igCPZzRsGakooAYFxS7c0tGRQAgXBp1FLQAlFGaKAPk/WDt8Ta2h5I1G4yfX941eo/ArAt9cx1MkWf/AB6vLNY/5GPWR6ahOP8AyI1eo/AnIi14E/8ALSL/ANnoA9iopaKACiiigAooooAKKKKACiiigApKWkoASkpaKAEopcUhFABnNFApaAG0o5FFJQAGkyQaXtRjIoAUU00ZwaOtAADmjNAGKTPtQAHkU3BNOFB4pgJnFNJpetIV4oA5L4ieMU8EeFm1BYhNdzOILaNvu7yCct7AAn36d6oaFo/i290Cz1WTxgzahcwrOIzZxNbjcNwTAAYgZxkMKT4r+D7zxh4RSHT/AJryznE8cJIAlABBX64PH0968a8J/EvxF4JY6ZPG93Zwna1jcko8PspPK/Qgj2qWmtbXBO+l7HtPgDxFruu6h4gs/EMVrDd6ZNHCI7ZSF5BJIySSDgHn1ruATXK+C9e0LxTFd63pC7LqfYl7G/EilR8ob8CcEcGuL0rxxrPjn4gap4dsr+TRLOzil8t4oElkd0dUyxcEAc9AB9aL9g16nrpkx1pA4NeOfC/4h65rHiq78NazNFeGNZHiuvLEbnaQMEKMYIyfUY70/wCK/jjxJ4K8RWUGl30P2W5gMvlS26tsIYg84yQeO9F32HZX3PXsinLXifjDxf8AEPRdO0vxEZNOsrC72KlrEvmsCU3fvCwxzg/dPHT3q1qPjvxtq/gFfFOh29jp9lAubksRLK7BtrFQQQEB9eevpyXfYNO57F/FzTJQK4r4V+M7nxv4cml1BYxfWsvlSNGMBwQCrY7dx+FcJe/Evxjp/wAR7nw1CLPUI4737PEjQ+Wzhvu5YHjGRk+1F3bYLLue2LwcZrj/AIma9q/hXwrHrOkS2waOdY5Y54i4dW44wRg5xXD+IPHPjX4feK7VfET2WoWF2vmbLaPZhehCkjII44Oc5/Lp/jJPDcfCWa6hkzFO8EkZHIZS6kfpzRrs0K63Rq/DPxHqHizwedV1NYVuPtDxjyVKqQMepPcnv2rr8815h8HL610n4S3epXreXbQXM0srjnKqq54/DGPasqP4g+K/EGg6/wCKdKntLDS9LlUQWssAdpV/i3t64IPHrj3ovbRIa1PZlamlsGuZ8A+L08beGjqBhWG5hlMNxGrZAYAHI7gEEdfeunCFyQCASDgkZxTTuhCbtwpRjFeLaZ8UvEVr43u9C1K3t9S8kzQQx2MDK88ykhcZY4Bxz6CtbwP498RXd9r8vi7TjY6dp0DTFxbsnlFWxs5zuOM/98+9JN79A02ueqKRmlzubHavHIfiF4r17Qdf8UaMLKx0vS3Agt5rcyPcAff3NuGCAVPHrj3PYeGPF19458Ey6hoaWlnq8cvlSR3QaSKNgQT0wSCp49z7UJt9Adl1OfuviRq2veOLnwv4TjtF+yxyl7q5jZ97oDlVUEYG7C5OfWtj4X+M9V8Y6VenV9ONtPZyBDMqFUlzngA5IYY557ivGvh3Hrb/ABQlGkyaf/aubgyvdB/K+9hyAOee31r2Dx78QH8NalZeHNEt47nXr50VVkB8uIOxAJxyST2z05PbKtYE2z0DgLmlRs15faePdV0P4iDwj4lmtLuK4ZFt76GPydrOuQGXJ4JIXr/Ph/xN8e674E1GwFlBp1za3scmwSo+9GTGckMAR8w7djT5n2HZdz05mFKCNteK678W/E32TRrrRPDcj291CvmyzW8jLLNxuSLaegORk5z+HPTa78QLo+NrDwZoEdv/AGlNj7XcTKzpbfLvICgjcwUZ645A9cF31W4lrsz0QEdqQ4J5rzbwf8Qry/8AGd74R1yK3+3W8kqRXdtlUm2EggqxJBwCevY/ji+Kfitr/hPx1LoL2FjeW6Sx7GjVxK6MAcY3Y3c49z9aXM+w7LuexngUxSQTXjXiD4r+KfCXjC3t9e0W0ttOlQSiCN/Ml8skgEuG27hg8AY/nXqXiHxBp/hjQZ9ZvpP9GjUFVX70jHoq+5NO+90LfY1g2TTq8aufiR4wtPCNt41ksdK/sm4ujEtltk80R5YBi+7HVSOnocc4rvz440qPwFD4vufMt7OSESLE/wB8seAgx1JPH60Xtuh6dGdPjilB7V41dfFDxRZeHbDxhPp2nDRLu8a2WyBf7RtG7Db87c/I38I7evHqui6pba7otnq1mxNtdxCRM9RnsfcHj8KE+6CxpCgDBpRgClzmmIMUhAFLSdaADGRRilHApOtABijFHSigBM4peopKO3FMBMnNGaBSgUAItKQD1puMGnZ4pANxSilApOlAAc0gpd1JyaYB160A0YwKQDFIBc5prD0pTnFNDGgBh680qnmnOueRUZyBTA8k8aeKPGXhnx/puiW2sW8tpq0kQgeW1RnhDPsIIGM465759q6bW7Tx/pVpLf6brlhqhiUu9lcWIi3Ac/KytnPsfzrifizcC2+LHhG6YOVhMEhESF5GxMTgKOT04A65rs/EPxNsNF0i5uxpOtGXaVjE+nywoW7ZZwAB69/aoduw7uxe8AeO7Px3o8lxFEYLy22rcw9QpPQg9wcH8q6teTXlXwK8PJpfh681H+0Le5mvym6CFw3kqu7AbHRjk8duK1DrWueI/iVqnhmzvH0vTdNt1aaWKJWlldgCMMwIX73p/CfwaVloK/c9EPSsrUdcstL1PTNPnZzdalIyQIgBPyqWYnnoOOfcVxXhPxHrdr8S9V8G6xfC/ihiMtrcmNVfHynDbcDo47dveuX1HStb/wCF92dq3iKZriSBpYblrdW8lSsnyBOmPlP1zRqw0PcsnkGkyR61xHinxNqXhDTtJ0qKePVdf1KfyIJJoxGvJALsqngDcvSsfxY3jbwfFZ65a6rPraCULfWgtECBTzlAo3KOoyScZBzT16ILpbk3xd1rxN4e0WC90bUbe1tXkEcuIgZs4JypYkdj2z716JYO0um2sm5m3RKdzdTx3968z+N1wLj4Z2V35Rj33UThX+Vkyj8Y9ecVH4lvfiDaeFIfEdnd2On2lrCk0lgIhLIyYyS7sMZ9VXHGec0td7Bddz1cMRS5rF8J64nijwrp2sJGIzcxZdAc7XHDD6ZBrTvPtYs5jYpC92F/dLOxVCfcgE4+gprUCcEmm45rx7wX4u8e+K5tatIRYJcQSiNriVf3NtywIVRy7cdzjj8K6LwJr/iKXxPr3hnxNcQz3tgI5IJoYwgdGGSeP95O2eTSXNu0Gm1zvySKepzXmmh+JtfX4p3fhXUryK5t4keVWEKqxXClckHrhgD+PSneMfEuv+GvHHh+zgubd9K1WZYyjw/PHh0VsNn0cY44ou7bDPST9aM15j8VvGHinwi1hJpsdkLG5mEfmDLzk4yV2kbQDg88/hUPjXXfiFoGlDxHF/Ztvp8TKZbAKZZEUkAb3IGeSAduMZ6nrRr2Fp3PVRUF01wttIbQRNcBT5YlYhc+5AJxXnNxr3jzxF4dh13w3bWNhZ+QJkjuvnnueMnaOVUcEDJyfbNdF8OvFZ8ZeEYNTljWO6R2huFX7u8Y5HsQQfxo9Q06M5/4YeKPEHiDXPE9rr00JksZkjSGBAEjOZFbB6kZUda9M7V4L4Nv/EMPjXxzZeHNNt5Lye+Yma4k/cwYll+ZiOWzu4Az0Nb/AIe8e+J9K8bR+F/HFrCs13gWtzbphWJOF6HBUnIzwQcZo1W2wXT3ep63QBXG3/iTUL7xdceHdEa1tvsUaS3t7cguE3DKoiAjc2MEknAFY9n471PRPHUPhfxJJa3a3m02d7aoUJ3HCh0ycZII49vWp5tR2PSsc0teX+LPiBrvh3x1p2jNpsAs7llaMxOZJbkElQoGAEOcevUc1r+FNX8a3WqaxD4i0OC0SBVe08liVkzngPkg9B6Yz0qtX0Fp3O6qGfzTBJ9n2CYqfLMgJXd2zjtXJfD7V/FOs6dez+KNLXTpluSkEYRkJTA7EngHjPeuyI70K/UPRnlV98R/EHhLxJa6f4s0mzSzuThLqwdmBHALfN1wTyOCPfIr0+2uYbu2jubaVJYJVDJIhyrA9wa878deHbLxR480HTdQWQQvZXYV0bBD4QqR7jBPNc54G8R33gHX28E+KpSlqzkWF04wpBJwc/3WPr0PB9hq2qDm6dTr/E/iPxTofijStMs7bS57fVpWjgllMiGLaASHwTng8Eeh4FQeMfFPi/whby6o+l6bd6TGQGkildZFyQBuB6ZJ6jPbNW/GaE+PPArjtdXIyTxzCe3rxxTvi6QPhhq+QdpeAMR2HnpmjlTFd9zc8K+JrHxZoUOpWLY3jEsLEbon7q3+eRzVTxprGt6Bok2q6XbWd1FbLumhmLBiM4ypHHHcH868xv7W++DXjKPVbNJ7jwrqDLHcL94xHng+45KnuCQeea9K8Taha6r8O72/sJUntp4A8boeGGR/LuPYii1tGNPqh+m3fiy+8OpevFpMV9PGskMO6QxhSucM3XP0H51y3gXx94k8aahfW403TrRLAoLlmldm+bPCjGM/K3U+nWvQtEOdC084Azax8A5x8or5/wDAHi+08FWXim8mR5bu4njS3tW4LMDJnc3YDIyfyoaSV7Am+56r478Yav4YvNGtdJ0631K51KRo0tWkKSEgDkf7PPOen8uk0N9clst+uQWcFwcER2kjOFHuSBz9OKyPCPh9od3iDVryDU9ZvlDG7i5jijPSOH0QevVuprrKEluK7+RwMnjPVtf8RX+h+EbSzkOnPsvL6+dhGrZI2qqcschhnI+6frVLW/G/irwlJBBrWg2txFcyJFFqFlOwhVmYDDqykqeSevbiuGkute+D/jbU7g2LXWj6jPv81hxIpZmAD9nG4jB69cY5r0611zwx8StEFnFdjczRzG2chZkKOGHynORlecZGKGktGNa6o0fF+r6zoGj3Wq6daWd1b2kLTTJNKyPhRk7cKR0z1xWN4f8AEvi/xLoFtrFlo+jJBcbtiT6jIH4YryBCR1HrW349/wCSe+I+G/5B0/3f+ubfpXF/Dzxz4Y0b4a6dDqWsWlvPCspkhyd4/eMR8o5JwR0pOKe41fZG9pfi/XV8cw+G/EGi21kbm2ea3uLe5MiylTyBlR2ycdR+NdwRg1zHhDWbfxholvr32WLImmW1cgF0QOyA+qkqBke9dMGyKqyS0J16jsZrhbzx7Le6/PoXhTTf7WvrfP2qd5hFb2/bDPgljnsB64PBxW+MHimTwz4HkS1eRL2/f7NE6NtMYIJZgfoCOO5Fc34Q8TaZ8P8AwFpzyeH9baC4jWe81COy/dl29SWBwOADjBGMZzU218h7ep6tp8moxacZNae0W4UF3Ftu8tF+rcnHrgfSuJ0jx1r/AIzjvLzwlpVj/Z1rMYvN1Kd0edgM/KqKdvBXlj3+uOtt7nT/ABZ4ZlksboTWV9A0YliPIDAg9ejDPQ9DXiHhHxRe/CHUdV8OeILGR4WJngaIAbzjaGBJxsYKPoQfcUW0uF2meseBPHcPjG3u4ZbVrHVLGTy7m1L79p5GQe4yCPqK7DGRXnnwt8G3Hh+0v9a1KWOXUtYcTOsL71jUksAG7kliSRx09M16EDiqWmgbmF4p1fU9B0a51Sy06C8htImmnje5MT7V5O35GB4BPJFYvgbxjq3jW1GpDRraz0ve0e9rwvKzD0URgYzxyw/Gtnxwx/4QLxFhXP8AxLZx8nX/AFbVwvwX1vTbH4dRRXuoWlvJ9qmISWZUbGc8gmk+XdgrvRHU+OvFOq+EdIk1a30m3vLGLashN0UkUs20HbsIxkjvnnpU/gzxBqvifSYNXudMt7KzuFJiCXRlkODjJGwADg9z9K5r4ta1pN/8NdQgttUtJpWeErHDcIxb96p6A+nNdB8MPl+GPh/p/wAew+79TQrPVBqjsO1IcjpS5zTW6UwEDc07NR4p4xigBeaMmhjxSKeKAHZpc0zHOaf2oAKBmgUooAQUZo70cZoAA1HWkxRnmgBaUGm0ooAWk60E0ZoASg0tNNAAKDjtQelIDkUAGeKTpR3peDQAgORSUdKBzTAOaFpzdKixjkUASnpTc0oORSdqQC9aTFIAc07tTAQLSA4NCk5p3WgANNzg08EDrTWxQAoOKXdmmg8U4EYoAXtSdKM8cUZ9aQC9aQ9KXjFJgGmAKadTTQKQDgRmlpg607mgBScU0cnNL1HNKBgUAKKM0A5ooAXNFJQKAFpg606gUAHNLRRQAmaTPNB6UlADu1J0NAooAUUU2gUAOzSbqYQe1L2oAfkUlMxTx0oAaTz1pR0ppjyc5pegxQA3b81PBxxTaM0APozim54oFADwc0Ug4oNABSjmkHSlFABS03vTqAEoopMmgBaSkxxSjgUAJ3o70GkoAdmkzRRQAnFAoNJnHFAC8GgCm5oBOaAHUAYNKDkUYoAXNFN5zSigBaBS0UAFJnmlo60AFLTc0vWgApMUYoHvQAYoIoozQAA0UYozQAUhpc0w9aAFpelFHSgApATSBuaXOTQAZzSEDPWgg0negBwwKXNMopgPo600EUE4pAO6UZpobmg89KAH5ozUZJFFAEhNGeKQnim0AKaM0UdqAHBs0dqQcUE0ABNAbIo7UgFAC55paaRSjpQAuaUUzPNOFAC0UlLQAUUlFACiikNJmgB1IaTNLmgAxR0ooJyKAFFFNHFBPNADqSkp1ABmimE80oJoAXFLSdaWgBKKKWgBKMjOPSjtVS2sFt7y6uRNK7XBBKu2VTAx8o7UAXO1JRmigAzS02loAWkpc0maADpSH2p3FFAAOlFFKKAExRS0UAfJusAjxJrPcDUJwD/20avT/gQ2U18f7cX/ALPXmGrMf+Eh1gZz/wATCfn/ALaNXqXwL4t9eGAP3kRzjn+OgD2GiiigAooooAKKKKACiiigAooooAKSlpKAENFBFN5oAfSZoB4ooASilpKACkxR2pQeKAG5NKBS0lABTafjikI4oAO1JQOlIDQAuKQ07qKQ8CgBv0oPSkGRTXcimBxfjTxYfCfifwxJczLFpV488N3uHCnCbHJ7YP6E1d8S+BfD/jCz/wBLt40n27o7y3wrrnnOe45zg5FSeJvCOleLvsY1iF54rRmZIhIVUlgBk4wTjHrWJD8Ols7VrCy8TeIbfTW4+yR3KgKv91WKlgPoaSTWqYtHo0cJ8CLK6h8X688ZLWUEPkSyFSA8m/5cfgG/MetGneJ4vHfxSMNgy6PpbRsbm4ixDPeInOGkGGXJI4BzgcnPT2Dw94f03wtpf9n6RbC3t9xY8lmdj3JPJOAB+FcZafBnw1B4jl1Kdbi4gZzIlrI/7sMT04GSPYmnypiTa6Hm/wAIBAvxjcW+DbLHcLAzNklf4Tnucf1rU/aMJ/tvQ1+Y/wCjSnpx94frx/Ku5034Q6DYeL314GZlWXzYLTIEcbfgM4B6DOPrVjxt8MrLxrrFrqF3qV9CYl8sxoVKheuFBHBJ6nJ+lPl13C+mxzvxgcf8Kl8PDftZprfCpyp/cv8ApUPh3Cfs0XzA4H2a6zs93cc11niT4b2PiDw5pujtqeoJDpq7bfLpgnG0F/l5IHA6dTSWnw2s7f4fTeFDql8beVvMd0ZQd2QSB8v3SRnFFtAv5HKfs5/8gjXOBnzYee/Rq5i8TZ+0qJCw2DUYd3mHHVF/qePwr1z4e/D2y8DRTtbXV3PcXaoJ/NZdny5xgAD+8fWvH9Qgh1D4/wA9vcKZYn1OKNgGx0VRwR6H+VK1hm/+0XLAB4ejJ/fZuD0/h/d1rfEGyk0/9n2ys59yzRW9pGy4z8wKZB9Oh/Kti/8AhkmoeLbPVta1i71a3sxiK2uVQBe4yVAzzyeOe9bHjfwsPGOhnTJdQurWLIcrDtw7D7u7IJIB5wMUW0Fc8z8LQTTfs269HBkSCSRjt5LAeWzA/VQR9KyfhNY+Hdd0zVtA1dpEu5issGLmSMOuMEBQwBIwDyO/tXrngXwbD4M0C50xbuW7S6kMsgkUAAlQpwPTAHXNcJffAyC41yea31Q2tg8m9YVhyVBOSoOeB6cfhTt2YX7o77wLpXhrRYdTsfDiEtDOsV5NvZw8gXIGScEgNzj8a6+MjzBmsbQNDsfDejRaXpkPlWseTgnJJPUk9zWku4NkUmn3uNHhfgzypv2i9RYYkCT3pQ4xtOSOPwJFekfFO3kl+GGvrbHD7Vd8DOVV1LfoDWHonwrOjePm8RDW7lysrTAMi5kL53hsdvmPQCvSHVXEiOoaKQFWU9CD1FFhbo+fvg7Y6B4h0nWPDurPcrNI4mjRL2WJZUI2kbFYKxBA6g9R6V674I0zwvpDapaeG1YNFMIrxvOeQGQLkDLEjIB5x+Nef3XwFtH1xprLWprbTWbeIRFmSPn7obPTrgkZ9c9a9M0/w9baH4YGiaFK+nKq4S4VQ7hj1c7uCT70WavroCd+h4b8JnVvjfduBlXN2VPTAJznH0qL4tE2fxka6vDK1uPs0oERKOIgAGCsOc5VsHsa7/QPg4vh/wAQprFp4ivBdQyFoyYVO4EYO7PXIJrofiB8P7TxzYwtvFtqNucRXG3PynqrDuO/1/HJy67gm7XsUb7wj8PGax8Q3rS3HnyxJb3EmoTzNLISAgBLkk9OO1cp+0RICfDse/5sXDBcc/8ALPmum8G/CSw8MX0eoXt/LqV3Ac2ysmyOEkDLBcn5vfNWfH3w4Pjq8tbmfWZLYWqFI4RAGA3EbjnIOTgflQk9mwuux0fgSKKLwF4djjQKv2CEkdcEoCf1Jr5/aaHTvj5dNrE0qwf2pKJJo5WhZFfcEO5SCAAy9+lfQ/h3SG8P6BZ6St090lonlpK67WKjpn6Dj8K4/wAf/Cmx8Z6gNUhvn0/UCgSRxH5iSgDjIyMHoM56DpRa4XLcPgjwToXiyx1L94dXvZ2ktGku5ZWdwpZiMscjGSS2frzXlXxObd8d7Xbhys9mMDjH3Tj9f1r1jwP8ObHwZKbxr2bUb8x+Us8q7RHH12ouTjpzzWL4i+ED+JPE9xrtx4jeK5lkV41W0BEQXhQDv5wAOfWkk9mw2WiOL/aEy/iDSBuzssicY9XPP6fp7113xtinl+G+mSw5WCO8iaVMdAUcDJ+pA/EVe8b/AAql8bazHqN14g8oRwLCsK2nAAySc7+7En8cdq7KbQre/wDCx0DU3N5btbC3kkZdpbAGG9jwD9adl3C7ON+E0um+JPhWmk31tDcJayvBPBMoZWy29Tg/7wx7iqXxstlt/htY2+nRQQ2UN9HG0UagKqhHAAA4HOBWfo/wS1TStUkkh8W3FpZONr/Yw0csi+hOcD64PfivSl8H6OfCDeGDbE6aYyg3Nl8k7t+7+9u+bPrRZrS+gXXRanmvw98L6F45+HdtY6hdahIbKdhLbLeMFRssVIXoBtfj8a9L8GafoumeG4rXw9M02mpLIEZpC/zBiGAJ/wBoGvL7H4EX9rqWW8TvHYl/3n2dGjkkj/ukhsc9O9ezWFjb6ZYQWNlCsNtAgSNF6AClZ9QTTdy4DQGpuCaTaRQUSUhPpTeQKTBoAfmjI9aZtNJtJpgSAihmAFR4NNIJoAkDZoJqMBqQhhQBKGFLuFVzuPSlVW70ATkijPGKiwaArUgJB9aM1GA1HzUwJMikzTQCetBU4oAdnjrQDxURVvWgK2OtAEham7qZtOaNppASbgRTT1poVgaQrngk/hQB4v8AFOUj40eC9jqCr224qfmGZz19vT8a9rlMTiRZtjQlDuDYIK98+1cDqPwp0XVdUm1G+1PWJrqRlbzTMgK7cbQpCZXGO1OuPhhpt/GIb3XvEd1b4w8M1+WVx05GKLPoK66o4b4WQKfjJrz6CNuhoJg4j/1ZUv8AuwPyJHsDXURa7c+NPiZqfhqW+l07TNNRg0Ns+2W9ZSFO5+oUZPA/Ou40PQdM8OWAsdHs47WEHJ2cs59WJ5J+prmNd+FGga74j/tmSS9tZpP+PhLabasx5BJ4JBI4OCM/Xmny+YJtHLaDHp9n+0VfW+nLFFaxWOMRtlSdkZYk+uev0+tXdXdF/aN0hmYBXshtK/xfLNW3P8IfCU2uW+ox289tHDGqG0gfZFJjgFuMnPfnnvV3xZ8OtM8WXtreyXN1Y3MC+X5tqQrFAcgcg4xz+Zot5iT8jj/i/LPpfijwp4mgKyW1pKyuwPcMpI/EBvyNeiXvjPQLTw++ttqdu9qIvMTbKu5zjhQOuT0xSXPg3RLvwtH4cltM6fFGEiGcuhHRg397POfWuX8OfBfw7oGqR6jJLdahNC26JLkrsU9iQAMke9Fr9R3t0Mv4w38178JtOury2FtPPPFI1uxy0ZKMcduRmus8ZMs3wj1R2GQ+mFhuOOqZH9Kl8XeA9P8AGhgGp3l8kcBykUDqEz3OCp596dfeBLXUfCsXh651bVXs4yPm81BI6jorHbyBx+VKwr+RW+EzqfhnpSKSRH5inI/6aNXbKQScelc14R8IW/g/TnsbTUb65gZtyx3LKRGT124UYzW1e2bXljPbJcy2zSrt86HG9PcZBGfwot5jueW/BEFb3xblSha/3KnbaWfBH+e1a2jSKvx58QR5AZtPRsDvxD196t+Ffhnb+EdTe7sNc1N0ddrwyGPZJ1xu+XtnIxinWnw1trHxhJ4mj1zVTfSsDIGaPbIOMqQE+7gKMe1O3mF/I5qAeR+01dhyqCfTwVB/j+RP1yp/KmfFa6t/+FheB4TIqvFdBpGDcqDLFjI7fdP5V1XjD4cWvizVrPV4tRudM1G2XYLm2+8VzkD2Iyefesy9+DGhXr6YXu7vdaMXuJC+Zbwkg5d+oIx29e1K2u4X8jM+PB26d4bcHaF1EHcOo+U9B+H8q6j4unPwr1n5dwZYh1x/y1Tmo/FfwysPF0lkLrVdSt7eyTZDbwuu1fVsspJY4HJJ6VZ1/wAC/wDCReFrXQr7XdRMMLBpJQI98+Dld/y9vbHvmnbzC/kO8AuP+FXaKxGVGnJnccDhB3rmfgC3/FB3alhxesdvp+7jrp7DwS2neDbjw3Brmo+RIpRZ28svEh+8q/L0PPXkZ4qLwR4Bj8ELNFa6teXFtNy0EwTaG6bhhQRwAOtFvML+Ry3wnlA8ceO4+F33pZVHQ4lmzz+NP+Ioj1H4oeCNPtVJvopjPIyHJSMOjZI7fcbr6VqyfDW7tPEN5rHh/wATXelSXUjSPCYlmiJY7myrY6sSfat3w54Pi0S9udSurx9S1e5AWS+njVX2/wB1QOi+30pdRX02PONKg0KD4x+KdO8UaZZTfbpke0lvIVdRxuwC3TcGH4riu6vtO8EeHdV0jGgaampXV0sVmLWzj8wMTnfwBgKBkt2qLxz8NdO8aNHdm4ey1CNQnnou4OoJIVlyM9Tg9eai8FfC7T/CeoNqU13LqWolPLjnlXasS99q5OCfXJ/DJy7Pe4eq1Of8eqv/AAvHwQXJAxww5ydx49u3516+xAY1534g+GNzr3i2DxC/ia5t57dkMCJbqRCFOQF59c9Qetd39mL2Rt7iZpGaPY8ijaW4wSMdD9KLDT8h0F1DcqzQTRyqrFWMbBgGHUHHf2qftXG/D7wQfA2l3tkdQN4JrgyI3l7Nq4AAIycnjk12YBxS16jOL1b/AJKn4eAyD9muM56Ebew7H3qXx34IsfHGivbSqsV9CCbS5xzG3ofVTgZH9RWfe+BtfufF8fiFfFgjlhBSGL7ACqJz8uN/P3jk9TXcwJIkMayOJJAoDOF2hj3OO30p3J3PB9C8Satd+MvCXhzxHBJHq2k3cyNKw+/GYCFz6ngfN3Bz7n0D4yNj4VawckYeDkdv36Vpar4JtNS8Y6V4mS4aC9ssrIAgZZk2sAD6EFjz+GOmIPHvg+/8aaU2lRautjZsyu6/Z/MMhUk4J3DAzg8elCSWw7vqdFqWm2et6RLp19Es9pOm11Pf0II6HOCCOhFeA63JrHwws9a8LXQlu9D1GGRtOm6bHOOcjuONw79R1r3bQdO1XTdPEGraumpzKcLMtqIPl9CAxBPvxVTxn4Rs/Gnh+bS7xjG2d8EyrkxOOjY79SCO4NGmzDbVGro//IEsen/HsnQcfdHSvD/hV4e0rxSvjDT9UtVdDLH5b8eZESZeVbsen1xzkV7Lc6dqX9gxWGnajHaXCQrCbh7fzMYXGQu4c9+p/GuM8FfDHVPBeoT3Nr4khkW42iaJ7EkOqk458zIPJ59+9C06idnozmtE1nWfhL4h/wCEe13zLjw5NITa3m0naD3Hpj+JfxHXn2uC5hu7VLi2lWWGRN6OhyGB6EGuO+Ingq88bafZ2lvqkdklvKZWV7fzPMOMDncMAAt9c+1UvBHgbxB4OlaA+J4rrS2bcbV7M9T3Vt/y9vUe1S463Q0+jN/Q9ZsvGOl6jHNaxtHb3c1lcW0uJB8jEcgjuMHHvXknxM8AWngeG28U+G557MpcqPJ3kiJiCQyk844IIOevpxXa2fw713w/qmp6r4d8Rok9/dSTzWl1b7oHDMSoyDuBAOMip7nwXr3ivVbS48YX9idNtPmXTLBH8uVvV2bk/THT0yc0r2t0J036l/xVdzXvwd1G7mAE8+jtJIB0DNFk/wA6i+ExQ/C3SMrGwYShgF/6av1q/wCNvD2qeI9AuNI03UbexhuY/LlLwF2K56AhhgHoeDVXwL4V1nwlpUWlXOq2l7YxBtgW1aORSW3fe3kEZJ7UWKv0ZvaLolnoemPp9gGigaWWVVGBsLuzELjGAC2B7AV5Evw6+KSCVR41YYPyE6hP8w9fu8V7eEIpGjzQ0uqDXozwz4zaXqdp4J8JyalcG9eybybuUEsryFF+Y55Odjc+/vXr2sQWeq+Dr2AkNYXNiwDJwNhTqPw5pfEOgWniXw7eaNfA+TcJgMOqMOVYe4IBrg28HePY/CieEI9Z0z+zMeT9uCuLhYP7m3p0469OM96Vm9hadTL+DeoXOi/CLXdVkj86G2lnnhhH8W2JSR9CQf1pPAnhi1+JPgnVNW8SP9p1PULp1S6z+8tVUDaqf3QCWO3oQRmvUdI0HT9E8Pw6HaRf6FHEYiD1fOdxPqSSSfrXD6F4H8XeBUvLHwxqWl3el3MhlRNRDpJC5XGQVBDdF9M47UWtqtw33Mb4KalqtlrWt+DdQnM0Gml/KBzlCsmxgD/dPUD60248DfFQTzGDxjG0bO2wvdyj5e3G3g47Cu38CeCT4Rgvru+uhe6zqMplu7oLgE5JwPbJJ9yfoK67ygRRaPXUab6HI6hbajY/CHU7XWrv7VqEWlzie4hYne2xsEEgHpjtXL/BbQtJv/h35t/pVjczC7lUvNbq7YGMZJBrsPGmi63ruhz6TpN5a2kdyhjnkmVmYqeqrjpkZBNZfw/8J+JfCNu2n3d/p11prOZSYkcShioHGeCOBTV1sK6bsyl8VtD0aw+GeqT2mk2dtKrQ7ZILdEI/ep3Ard+F/Pwu0A5X/j3/AIf94/rVb4heF/EPi7Rzo9hd2FtYuyPK0wfzGKnOOOMZAP4VY8DaD4g8NaLDo+pz2FxaW4YQvAHD8sTg5GO/WjXcE10OuB4pQ2RzSBDinAY60ihcjFKMYpNuelCjFABkdKUEUhjJoCGgB2QKBRso24oADjFAIFAWjZQAuc0mRmgJik280ALkUYFAWlxQAgOKWjbSbeaAF6Umc0FcikCUAG6kzS7eaXbigBvFIRinYpMZoATcKMigJQV4oAbnmjdil25FGymAm/NJ1FOKUmw0AIDgUmQOaXZSlBigBC4IpN9L5YFBTigBCwx1pNxFJ5eTT1jA6mgBu49TS5GKUpShKAGBxTw4ak8sA0CPnikAucGnbuKQJinBaYDd1G6nFKQLSAYzEc0CSlK0gjpgO3AUu/IpNoo8vmkAu/ijzRigoMUCIYoARZeafvGKZsxmkCHvTAkD0B8mkCilCCkA7NGaXFAWgBpalyMUbaUCgBtKCKXFJtoAMim7xTttJsFACZyKTOKftpNooAaGppbmpNgppTNABmm+ZzipAvy4pojwaYCbqTdTgmDS7RQAwNml604oKXbSAYOBSl+KftFJtFADVbIppfnFSBQKaEy5NNAODcUA5o20KMUgFJxSBjTsUAUANzSE0/FJtoAbnijfTttNxQAbqNwo20bRQAhfFN3U8qKNgxQAwOKQnNO8sUoXB5pgRhsUu6nlRSBKAE3Ub6cU4pAuKAF38U0Pil28UBKQB5lKHzShRShcUAJmjdinYo28UAMDClDUbKXbQAu6k3UoHFJtpgNye1LuNABpccUAJuxTd9PxSbRSAbupGanhRQVoAYJO1KWpdg9KNvFADfek3+1PApdoxQAzdRu4p22l25NAEZJFBbjipSoxikCgUwIg2adk4p20UoWkAwcdaTdUu0YpNooAj3ZFHNSBBTtooAjGcUmTmpgBTSooAjJOKUMelO20bKAG5NITUuOKbsGaAG7u1OBxQFANLigBM0buKXFGKAGZpdxNOAGKAvNACZNIWNPxRgUAMyRRup2M0YxQAmTim8ipKMUwGA5pc4pdtGKQDQxpu41JtpCgoAbu44o5pwUClpgNGaMkU7FHWkBGWJo3EipQBSEe1MCMMRTg5pcClAFADN5zS7jTtuOlJikAwuaUMcU/aKAtAEe5qUOT2p+KMYoAj3Gjcakx7Um0daAEGcUnOak7UcUAM3Gl3GnYFBHFACbqcKiPBqUdKAFxRSZooA+VNWCSa7qhRcMb2bIH++a9W+ClnNaWus+cyku8RCg5wMNXkuqSEeINW5/5fpufX5zXqfwMLPba67Ek+bEAT9GoA9eooooAKKKKACiiigAooooAKKKKACkoooASkzS0hoAKDmgGg5oAMUgGDTh70hoASgYoHvSHrQA7FJigUZoAUUhopDQAUg60A5oxTAdSEcUtITxSAbxUchGaf0PNI4BFACKARQAM80qjjilIpgMI9Keq4pCMDNCselAATg0jcjpSnmkB4oAaB8tCgmlp8YFAAOK82vPg7ot34nl1h7/U/Mll89tk4Vlk3bshtuevvxxXpRpGHFNOwmrkSR7IUQuz7VA3Oclvc+9MYc1YU8Ux1GaQyuQRSqmae2BUeSGoAkHHFKOKQHuaXqtACEAnNO2A9Kj6VIrHFADDw2KeoFB60g60AP46UHg00NzSg5agBetIRxxTzScUgEQU5hmkBxTgCaYDBxTuMUnel25pAIOaTo2KcKP4uaADbzThxS9KaT6UAP4pMUqg4ozmgAHFKaMUYzQACjFGAKQ0AA5pOhpQcdaa3rQApAxQBxSdqcOlADB1pxHFIOKfnimBEvWl6GmchuKlHIoANozmlxR25ozxSAKOKQHFH3qYC4FJxSdKAMikAmOc0ZFKFpMUwExQRR0opARliDilIyKRxzSjpxycdPWmA3AzzS/KDXnuu/Fez8L64ml63omoWcjgP5gaKRfLJID/ACv6g8deK9A4YK6MGRhlSO4qVJN2Cw4EUoPNV7q6hsbG5vbhwkFvG0sjHsoBJ/QVxnhT4kr4xvHt9L0DUNkW0zTyNGqRg5wT8+T0PAyeKOZXsFtLndkDNO4HFY/iLxBYeF9Hk1LUGYqCFjijGXlc9FUdycVyOp/ETVvC+pWp8S+G2tNOvWCwTW9wJnVj/CygDkemfpnFO/YD0bcBTg3FMIG6ncCgBcilDUw0ooAfnFLn0pp6VxPjz4iQ+BVtRLpV1ePc52sg2xjHYue+O2KHsB3G6jOajikEsKSbSu9Q209RTs4oAdkUnamswVSxwABkk9qEkV0DKQQRkEd6AHggGlNJgYooAMUKRml6Cmbec0APJ5pBxWL4m8T6f4V00Xd8zNJIwjt7aIbpZ3PRUXuao6V41tL7Vl0i/srzSdSdd8dveqqmQdcqVYg9D37H0pXQHU5z0pRWXr2u6d4a0mXU9VuFgtYurHkk9gB3J9K5DT/jD4YvdVisZWubTz9vkzXCKEbPTJDHb+OKG0gSbPRKOKbmsTVvEMWl65pGleS80+pO6psP+rCLuLH2xTuBuUA4rhvEXxV8M+GtTk064mnnvIQDLHbRhvL9mJIAPtmtfw1400XxbHMdJui8kOPNidSrpn1B7e4yKVx2OixmlFZur6zp+gaXNqOp3KW1pEMs7n8gPUnsBWLpvj/R77ULWwmivdOurxd9tHf2zQ+eP9kngnkcZzzRcLHVk0CmswXJYgADJJrlk+IPhqXxHb6Bb6gtzfTMVAgBdEIBPzOOO3qeaOazsJK+p1dIKU9DXBt8XvBqGZDqb74nKFfs8nJBxkfLyKHJdRpN7HedqbnmuP0T4meGPEOp2+m6feSvdzhikT28ingZOSRgce9djjGaE7iasJn2o4zSijgGmAYpgxmn0wjmmA/tQOaTJopABNKKTbmgjAoAdTSBRmg0AJgYpMUopcUwGdKcMUUnSgBSoNLwBSUuMikAdaYeTxSkYoTBoAUEigmndqaaAFHSg0meKdjIoAUGjNJRj0NADs0U3pQtADqM0UnINAC0UmaTPNADs0gpaKACikooAXtSE4FAoxQAxHLE5FPoxikoAU9KZnmnGkoAUUtJRQAY4pO1LjAptACmkBxQKMZoAXFNZc04cCl60ANA4oApeKWmA3HNJjmnkUdKAG9aWgAClzQA3FHalNGOKAAcUp6U3bQKQC5NBpe1N5oACQBQDxQRnrR/DxTASnDpTVORTscUALRzim804GkAAZp2OKTNGaAExilFFHWgBaQmkxikHJoAcCaM0Cg8CgBQQaM0wcUuc0AO60Ug4FGaAFopN1FAATik3UhoHFAD80UnakzigBaBSZoJ4oAdSUwNzTt1ADqKQGgGgBcUdKQHNLQAZpBSY70ooAWlpKM0AFLRSUAFITzS0hGaACkoxTqAG0tHApaAEpKXrSUAJS005pRmgBQaQil5oHvQAgpQMUdKWgBM0tJ2pR70ALRQKTrQAoooFB6GgBocbsClNRxr8xapabAKKTpRSADRQKMUAJS5NGKaxIoAdTaUcikxg0AA5pQOKQcUDNMApRTTS5pAOxRikDZozQAAUyR9g6U/tTMA5poBUORmnUi4Apc0AKOKKAaOtIBaM02lyKACikzS0ALSc5oB9aM0AGaM0gPNGRQAuaCOKBS0AIKKDSDrQAuaWm96UUALSCjtSdKAFFLkUwGlNAC5opBS0AFFFHWgAoopMc0ALQKMZ70UAFFGaKADFAopaAExRRRigApaSjmgBaKSkFADsikoxRmgBaSjNFABkCl7U0qDSgYoAa1OHSmt1pyjigBaKKKAPk3VP+Q/qwJJIvphk9/nNesfAwD7DrWAQfNj6/Rq8l1QBde1UDtezdv9s16t8CS32PXQTwJY8fk1AHsFFFFABRRRQAUUUUAFFFFABRRRQAUhNLTTQAmaKMUUAJRnNHUUAUAHOaXOaM00GgBTRRSEgUAKOtLikozQAcUUCjNADehpcUuaKAG9DTscUmaXOaAGEZqNwRUxORUT+9MAQ8VKDkU1QMU4cUAJ2xSADBp+BSYHakAwZz0pcd6XijINACFcihRijk04CmAAUECnYFAFIBoUUhUGnUhOBQBEUzTDEPWpjgimstMCLZgUqDFL9aUD3oACooC8UvNLQA0LmnBeOaBwaA3NADAg3Zp23Bp2AacRxxQAijIpNoNA4p2KQDMAUqtzTtooximAbQTRjFLxQeaQCBe9G3vSjgUZoAXFMPWng0ECgAXpRjmlAFLQAmaQ0uKQ0AHUUmKVVxmlxQAm3IpMcYp2KKAExSYxTqMUAMxR2p3FNOKYDR1p/SmgYp2AaADOaTpxSgYpeopAJTTxTiMimc0wF6ijHFKCCKXtSAbnFLmk4NLigBMim0pXNMwQaYAy1Hkg1MKaQM0AeQfFHwyfFnjV7OI/6VbaC1zAijJlcS/dP1G4D3Nbvwg8TN4l8DpDLIXu9NYQOT1ZMfIfy4/4CatyhY/jzbkcF/DrKT6gTjFcNYSx/Cn4yXVrcP5Ogayu+Nifkjycgn/dbcv+6QaT2uJbnc+OvM12ey8FWk3lPqAM17KvJigX2/2mAX/9dcl+z2P+Jf4gG4bhNEuB0xhq63wHaSarfa341uSR/a7eXZxnrHbR5VT/AMCxux9K5D9nk40rxHGDgC4jIHpww6/h+lCQDPjBqmpPrPhmzbRriKKHUfMhfzYz9qIZQAoDEjOf4sda9OXUhNpsuoa/pJ0yCzPmj7bJFJjaM7wUZgO/oa4H4zjbqngl0UeaNRADd/vR8Y+oH5e9df8AEXSLvW/AWqWGnIZLkqkiIDgvtYMQPcgUJPoHqZs3xDu49GOv/wDCKX50MfMLrz4g5TON/lZyF/H9Oa1/DvjW08UyIdP07UhauhZbuW32xEg4I3Z61xuneOvDz/CA6bPdxSX8WnmyawJ2zPIE2BQvU59q6X4T6JeeH/h9aWt+GWeR3n8t12tGGOQpHr3/ABpW63G30sdntNP24FOxRjpTA53xP4tsfDMVsksU93fXcgjtrK2XdLMfYdh7mvLfjFrtxdaLpVpqeiXOm3TXPmxeZJHIrKFIbDITyCy8H9a3dKvjqn7QmorcnYbGyMNtG3OeEJYeh+dvwNHx3t1k8MaXcMvzxXuFb+7lHz/IflSXqFzutf8AEdh4V8NnVdQZ/JjVVWNBl3Y9FA9awpPiJHp+oaZba5oV/paak/l200jRyKWyBhtrEr95f19KZ8R7Tw/P4bsL3xBd3MKWU6TwrbgGSdwD8gU9cjP09a474t3ep6hpHhrU7qwTT4l1FDFFI+6dSVJG4Dgfd6Ak/SjfZgnbobnxk8S6ppHheextNLkNrfDyJNQZ1CIGB4AB3ZwDyQB9a6vw1q8k2jQrd6Veadb2lnGxnujGFYBOSNrEjAGeQK5X49r/AMW4RjyRexkHpj5Xqb4n3dxB8GS8JfNxFbxyEcHaxXOfbt+NFuwXZoSfEcLp8uqxeHdWm0aJirXwRACAcFwhbcU/2q6rSNZstb0eLVdPm860lUsrAYPHBBB6EEEYrloNB8Q6x4TS1TxTYmyu7MRjZpQx5bJj/np6Gr3gHwm/gzRp9IbVRfjzjKCIfL8vcBxjcfTP40Jdbg2SeCfHWneObO7n0+C5h+yyCOQToByRkYwTmupA5qhpei6bosU0Wm2UFpHNIZZFhQKGY9Tx9K0AeaF2A8Z+0/8ACRftGRxzhjb6RbMIkYZw+0c/nJn/AICK0fjYsunaTpHiW0Oy90+8CpIOoVgTj35VfzNZ/htJdP8A2iNehnURtd27SRg87wRGcg/g35GtD48yIPAdtbkEzS3yeWAe4Vyf8+9PyEd02m6Z4ktdL1G+tkuVjC3NushJRWZeG29CcHjOcdq474saLB4mtNJ0C1jt/wC2Lq6BhlOA0EKhjI577cY47kj0rvNHs5LTQNPs5j+8htY4nI45CgHHp0ryb4hfDZdDs5vF3h+/vYr+yYTusszSEjPJVmywIznBJB56Ua9BW8j2S2h8i2ihLlyiBSx6nHeuK0pTrnxR1jVOttpNuunRfNkNIfndvYjO38a1dN8S7vh3b+Jb5Bn+zxdSqvG47NxAz6np9arfDbS7jTfBsEt4QbzUHa9nI/vSHIz77do/ChDNHQvCmm6Fps1pDEJjcu0lzNOA0lwzEklzjnqR9K8r8L6Yml/tE6rZ6SDFZRQM8saD5QrJG232G9hj0xivVvE3iK08MaU17cK0sjusVvbxjLzSMcKqgck/0rG8CeFp9Gjv9X1Uq+s6tObi4OP9UpOVjB9B/M+wo1YWSOT8b3Ta58ZvC/huYZs7Ui7ZG5WR/mYZH0jA/wCBH1ra+M9q7eBzqVuWjvNOuYpYZlPKEsEP4fMD9QPSsHUVax/aY0+4lBWO6tMIWHB/dSDj8V/zmuk+Ms6QfDHUQ+4GSWFVx6+ap5/AGjyA6XQNQj8R+ENOvrhEkW9s0aZCuVYso3DHcZJGK8ovbC1079o/SorO1jt42hD7IkCqT5UoJAHThR+Vel/Dy1ktPh3oEMoAcWUbYAxgEZH44NefauzJ+0rpRU4LW4znpjy5hx+X55oXYLa3PW9VtZ77SLy1tbj7NcTQvHHPt3eWxBAbGRnB5rktN+E3hDTrCC2fTjdvGvzTTSvuc9yQCB+AFd2O9YXjDW18OeE9S1QsN8MREQJxmRvlQf8AfRFF2thNX3PP/hhpGmzeO/FGtaZaiCwtZP7PtUJLcrjewJJPO1T9Gr1sA1yXw00VtC8A6ZBKpW4mT7RNu+9uf5gD7gFV/wCA119MaG4pCM0+kpDEHSilNIBQAdqBzQRkUijAoAdSGkpc0AIRS9qXPFN70AJ0NLkUEZFIBigApKM80vNACgUcigUpoAQHNMIwadSUAG40c0YwacD2pgIDxTh0oxSgUgG4JpQMU6igBMcUAYpaO1ABSZpe1GM0AJimtkVJRQAxSTTqMUtADaKdikxQAmKDS0hGaAF60lKKSgApvenUUAJSMxxxThzRQA0Ekc0uKU0AcUANxSdKUikxTAA1O4pAKXvSACBSig00ZBoAdzSYozRQAvFIfSg0lACc0oOKBS4oAQHmloAFB9qAEORR2oxxSKe1ABnimg84pxXFIE5zTAXPoKXtRSDikA7tTQacDmjFADdwzS59KQrilXpTAUGlptKKQCnpTRxS0hFACg0E8UgFLigBB0pAcU4DijYDQADBo7UoXFBGKAGg05aTbmlUYoACKaRTzzSUAJ2pM0oFIR6UAGaO1G3IowRQA3v0p6jigDIpACKAEzg0oNGKNvFMAB5pT0pFXFOPIpAIpyKXpSKMUpHFABmlpoBNLigAzRmgijFAC0lGKKACkzSkZpOlAC4oo7UdRQAYpMc0oooAacg0UuKb3pgOzQB3oFLSASgGg9KRRxQA6lFJRzQAtJkUtNIzQA6jFIKXNAAOKQ0ZooAKKKKACjOaKOKACmkGnCkoABwKDSUA5FACAjNGaAOaWgBDSUvWk20wAUZ5pQM0gHNIB3akApcGkxQAYpCcUuDRgGgBAc0ucUBcUYpgHWkHBoANKRSAU8UhPpRzTcGgB45FHQU1Tin0ANGTSYOaeKQ80AKOKUGmilFAAaAMClNMLc4oAXPNLmm5pC1AEmabmkB4pCaAFpe1NHSlzxQAKacaYGApSeOKAFBpc00dKNw6UAPpDTdwFG6mALknmn8UgxSE0AOyKM5pgYGlJwKQDu1A96ZvoDjNADyaTdkU0nIpooAkpN1AYUHkUwFBzSjrTFbHWl30gHE4puRSE5FIvNMB/WlHSkHSlpAFHaiigBppymmtSqOKYDqKKKQHybqxJ8QasSMH7dNx6fOa9W+BOfsWuc8edHgfg1eV6tj/AISDV8Zx9umx/wB9mvVfgUc2Ot5x/ro/5NQB67RRRQAUUUUAFFFFABRRRQAUUYooAKaadTDxQAUU3JIoGaAHU3vS4pB1oAOtJ0paOtAB2pppwGKKYCCncU36UAUAKDRkUUEZFIAzxS5qNm2ChDkU7ASHBpvQ0Yp3akAnFRS9KkIz0pknTFACRNkc1L9KhQYqTB6imANmkGcUGnqeKAIwDzTcEGpjgVEck0APBwKVWB5pnTilXuKAJOKAaYoOaUjFIAJFJjIpO9B6cUAHQU1j70pztqMAmmA4NxTQcmnAgDFRkjPFICbOBSA80w5IpgJBoAnB55pRxUWd3SgbgcGmBKAKXIqNcjvRnBoAkzSjNRA09WOKQDzkU3OTSbqQUAK2acvA5pveloAeKaeTS5wKQEZoAVeKdTCcGnZ4oAWgUgOaWgBc0U0GloAWijFFAC0hpKWgBO9LSGgUAIeKTGRTqTpQAzFKBgU6kzTAO1KOKQGlpAJnmkNLSUwClzxSUmTQAbaUe9APFJxmkAtJgYoPFJmmA1jtqN2O0lRk9h608nNNxQB5s9j43k+JY8TJ4fsVto7MWQRr4bnj3Fs5A65Pp2FaHxI8CDx5p2mokkVveWlyGaVs/wCqbiRRjvwpH+72zXdVH0ahOwrGfqP2+x0kW2hWFtMyQ+XHHNKY0XAwvRTkV5t8LPCHjDwNfXsV9Z2b2V5s3FbnlSufmAA6YY8HHSvXAcU0nJo0Cz7nmHxJ8L+MPFevaXLplpZR2mmyebFK9zhmbKnJG3jlR610Hju8uD8MdWe9kXSrqSDy02y78v2VSBklunHPNdfnjiue8aeErXxpoA0y5uJbd45RNBNHzscAgEjuME//AFqLINtTgLO2+MGlWFjb2un6TcQwxKqALEGQYHByV5+ldb4R8TeJJtak0HxVpKWd/wCSbiCWE7o5EBAPIYgYJHf8Kz7Xw78TrTMKeNbCSAABXlsg0mPxH8ya6jw94efSZri+1C/k1LV7pVWa5ddoVR0RF6KucnHrSt3QJ9nczfCFp4zh8U6/P4juVbTXkxYRK6kBcnBAHI4wOe+a7cVBuNPDHFGnQevU828e+C9bPiG18W+DzGmsRfJcRMQBKuMA88E44I4yMelZPjLw18QvGugafFd2mm2ksNxlreGfORtI8xmOQAOflGevtXr+TTgeKNN2hWfRnmHj/wAGeJ/EHhTRmt5oJ9b0uUSfuf3YfgAkFjjOQDzjvWX4y8M/ELxh4e0ua5tdNivrKdXFpDLlmOMeYzk7Rg/wjPU89q9lByKSjTsKz7nnHjbwv4k8W/DdrG+FnJrAmS4WG2JVBgYKgseTgtzwOfxq5o2j6/4k8IXGleMbS1treW2WCOGJi0uR/wAtGYHAOQpAHp+Fd1nNL0o07D17niOg6J8XPCw/sWwNncaeuUiluJEKRr2YfxD124PfivSvCPhu58NaJNHc3bahqt1I1xd3Lk/vZSAOPQAAAfTt0rpRQOtFlvYNerOL+Ho8aiDUm8Z+WJGn/wBGVRHwvf7nbpjPNdvTc4pc0WXQevU8/wDHHhbUptd0rxX4fhWXVdPcLLAXCG5hzyoJ4B5br/ePoKhu9E1nxx4l0i+1jTV03RtMbzltZZQ8s0vvt4ABC9+mfXj0WlFGgrPY4rx5feM9OjsLrwpZQXsSOftcDDLsvGMZI469OelZWpx+L/HmijR7jRf+Efs7gp9ruZrhZZNoIYrGi9MkYy1ek0tKyvcd3axxHjHRbm80fRvDWmWROny3MUd06kBYbePBP1JwABXZNmKBhDGGKL8sakLk+ntT8UtUKx4k8XxPk8Wvrs3ha0llVfLtYpZkkW2XvsPmDDHu3U+1btjdfE7Wdbs7XVNNt9I0xZVkubiB1LMq87AfMY/N049eteog0UrLsF2cL8QPC97qn9m67oqq2t6RL5kKsQPNTqyZPHYEZ9/WsfXbTWviSdK06fRrnS9LglWfUHupFBYgEGNFBJPBbk46j059SFKBinoKzIgFt4AscfCLhUQAcDsK8X1zTfFEvxcsvE0Hha9NnBsTb50O91wwY8PgH5zwT2Fe2nmkFGg9egyN/MiVyjIWAJVuo9jXA/EjS9R8S3vh/wAP21rcPYTXgnv7gL+7SNOqsfUhjgeoFeg0AUlYNQVQqhQAABjAozQeKTHegY4GkzSA00k5oAeaQGjGRTehoAdilpAaWgBMUYpabmgBTSClxkUdqAEzQaCOKQe9AARSjpSGk6UwFLYoyKbyaUAZoAXGaMjFISR0pAM0gBSc0ucGkIx0o6UASg0UwNSk0APHNFNXFOzQAUtJmkDUAOopM0ZoAWiijNABRSUUALRSUtABSUtJQAlLSZoBoAMUlOpvSgApTTc0oOaADPFITSjFNPWgBad0pooOT0oAdSZ5pB0pOtADxRSA0vUUAJmijvRmgBaSlJoBoATFLmikoAKWigUAIaQClxSYoAU0gFGaKACkxilpe1ADM04Hik4FA9qYC5zRzSU4HikA3cRSg5ozRQAoopKTJNADwaTdTQKOKAHg8UtMHSnZ4oAWkzSK1LQAUuKTNANAC0YozSZoAXFFJmjNACZOaXNFNY4oAeCKKYpp2aAFpKOaBzQAo6UcUmRSZoAXFL2pKUUAAooFHFABR2opM0ALRRmigBBRiijNABQKM5pKAFxRRmgigAzSGgc0pxQAnaikFLkUAIaBxSnNIBTAUZpcGilpAFJ3pc8UlABSZpaMUAA5FGKAKWgBBRRS0AIeBSLzQaUcUwCkBpaSkAvWm9KKUGgAApB1paMUAGKBSYOaUCgA6GlwMUnSloATvS0cUmaAFxSYopc0AGKMUmaUUAJilFLRQAlJ9aWjFACYFLRxRxQAUUUZoABRxSUvagANRlafSUANCnFN5qXtTMZoAQHim5NOxgUKKYDScUm7ilcZpmygQ9cEUYPrxSAcUoJoGLnjFKF75pCKUdMUAIc0zJFPAOaVhxQIQfdpMmlXpRjmgAFBBIo6GndVpDIwOoo24NLnmlpgPAGKaOtHOKFNAB0oBJpx6UxQaBCjrQwwKUChjxQAmcLSJkmjaetKODSGSClpm/tT15FABRQaKAGN1p4PFNPWnCgBaKKKAPlDU8f23qeDkG8lIPr85r1X4GbfsWt7Qf8AXR5yfZq8q1X/AJDuq8Y/02bjHT5zXqnwL/48db+Uj99GM+vDUAeu0UgpaACiiigAooooAKKKKACiiigAphp1MPWgBBQOtHGKBQA6mkc0tGQaAEo7UtHagBByKMUA80tADOaUH1p1NxTAMc8UueKSjmkBFICzACpPujFAUbs06m2IO1BPFGKD0pDEBpj9aeOtNcZoAVadnFMUHtT6AGn1oU8U40AigBhBoAzUnBpMCgCMrzSr1p9KBQAwA5peuQadijGKYDMYNBJ9KcRRSAibOKjyasEDpTCoFMCHnFNzipx6YppXnigBoJxRin8AUDFADVG2gtzwKk2gik2+1AhgyaUingU4qKBke4CnpTSlKnFIB+QB0po56U7GRzSYxQAhGDSjk07GaNoAoADTQOadSYzQAoHNKelCmlxmgBoOBTs0Y4ph9BQBIOlAoA4oFABRQaKACikpaACkHFLSUAHWkxS9KQmgApBQM0oFAAKKMUnSgAprgryKfmkNMBqnIp2BRgUntQAMMjrTQDindKOMUAHam5FL1ppHNIBjAigHinEmmgYNMDKPijQCG/4nmmjb97N1Hx+tQf8ACV+HNwH/AAkGlZPP/H5H/wDFV5Z8U9Ns1+MfhFzbR7LuSAT/ACBhKBNj5l78HHuPpXrN54f8Ni3uDdaNpothGxlZrZAAuOSTj0qfVjv5Fy0u7a+gW4s7mG5gb7skMgdT+I4qc4rm/C2jWXgfwvdwm/U6WLiS6heQbRBE2DtJJOcc81oaT4l0PX7iSHSdUtb2SNQziB920ds0723Yt9UaannmlY+lZCeJNCm1htIj1S1bUVYobUOPMBHXinz+IdGtNXi0mbVLVL+UErb+YN2ACST6cA9cUnJIdn2NPpUikYrBsPGHhrVNROnWWt2c94CR5SSDJPt2P4ZrdCFeDQnfqFmhQc05enFN209BwaYg3DBJOABkk1nadr2lateXVpp+o291Pa485IXDbM5xnH0NZ2r+K/Clo8mm6tqthubMckEpDjns45A/GuD+DNra23iXxjHZbPs6XCrF5RBTbvlxg+mMVN77MHp0PYFPHWisXUvFegaPcNb6hq1tBMq72jL5YD1IHI6VZtPEGjXumyala6lazWUYJedJQVXHXJzxRdbXC3kaQFITg15nofxW0nWPGOqxyapb2ujWsKrbPMwQTvk7mBbB9MD8a7++1nTNOtEur2/t7eBxlHkkChh149ePSnzdwsXgaM1maVr2k6yD/Z19FcFQGKqcMB6kHmpNQ1rTNJkt49Rv7e1e5fy4VlkCmRvQZourbjsy+RQPan4yKwvF2uf8Iz4T1LV1VXlt4iY0ZsBnJwo/MimI0J9TsLS5S3ub62hnk5SOSVVZvoCcmrgIrzLwN4N0rW/Aq3+v266nqGsIZ7i5uV3SjP3QrHlcDGMY5o+Fmt37prvhrUJ/tF5o9w0cBkYktFkhQT6Ar+RHpU2YXR6JcahZ2QBuruCAHoZZAufzNTQzRzx74pFdT0ZTkGvN4PhFpmrx3V54suJ9T1a8cu0yTuq24zwkYz0HTkfgK5v4ZNf+GvijrXg5bmWbTIkeSJJDnbyhVh6Eq3PvTtJdQuj3CqVjqdlqUcsllcR3EcUrQu0bZ2uvVT7iqHizWBoXhfUNQON6R7Ywc8u3yr09yK5eDwLet4N0Xw5Fd/YbIHztUeJiJpSfmKDtgsTknso4o1ewXXU7qK+tJpmhiuoXlX7yK4LD6jtVhTzivEfiF8MtI8L+HJfEnhz7TZ3liUZts7EMCwXI3EkHkdDjHavQPDXiWZ/hZZ+JNUYyTLYmeY4ClyoP88frRZrzC6Z1M11BbbfPmji3HC72AyfQZ6mrAIIyORXlPw306LxppV/4o8RwR311qE7xxRTpuS2iUkBUB6c55HPAqT4bapcaP4m13wPe3EkyWEhl09pn3N5JxhM98BkP/Aj6UteoXR6ZNcRW6b5pERP7zHAH409JElQPGwZTyCD1rzu5+GieKr+/1Hxbd3E7zuVtLSGYiOzjBwu3sWIAJOMZJ4PWuS8Li+8B/GRfCFtd3FxpV1GWSOQ7sDyywbHQEFSOMZFFpBdM9wd9g/HFNhuIpWZUkVmXhgD0rzf4o67d/wBqaD4Qsbh7WTWLlRcTxHDrDvUEDHIJyef9n3qLx34bt/CGgQeI/C8Q0+90pkDiHpcRMQpWQfx84OTz1qtbAepYo7VmeHtYi8Q+HbDVoV2pdwrJt/ukjkfgcj8K1MUANAoOM07FNK5NACjgU3IpenFNI5oAcBRjFA6UuaADtTSKdSUAIORS0uDSYoABSU4dKbQAAUY4pBSg0AM60o4pQcHpQeRQAhbimqeacqimleeKAH5ppNNyQaftBFACA8Uu4YoxgUeXmgAzUi9KaqcUvIoADmlA4opV6UANpRRigUAFAFGOaOaAClHSgUUAFFFIBQAc0UtGKAGmlUUuKAMUAIRSYOKcaSgBo460vFBpAOaAFxSUHpR1FACGjHFGMjilxxQAmOKMYpy8UHBoAQClHFIB706gApAKXNIKAFpDS0UAIKUUUUAGOaMUUZ4oAKSgUuaAG0nanYo4oAYrYpc5owKMcUwHEAio+lPFGM0gEHNKMCm4wad2oABSUZ5ozmgBe1NU8mndqYODQBJTGxTt4FMOGoAaNw6U/JIpAMClU0wFAoGaT6UZIpAKabzS9aUUAJnmkyQad3pp9qAFPJ60v40g6UY5oAUsQcUpwRSZobpQAmcUtIMijNMBQaWmGn84pANyacDxSDpQKAF5pRSClGM0AKaQUpoFABRRRigABopcU3nvQAp4o7UHmgcCgBMc0tLSGgBKXtTQKcOKAACgiiigBKTFOxSYoAXPFGaOlJigBRRnFFHWgA60vak6UtACUooooAKSlpM0AGaO9LRQAUYpOlKDkUAJTafTcCgAAoxRuozQAnNGeKKDQAZpM4NHIpBk9aYDutLnFNJozmkApNIKXtR2oADwKM0dqQUALnFKDmjtSHpxQAuRS5zTAOOacBgUAFGaKSgBaFpBzSjigAJpBSmgYoABRmikIoAWmk0oNNI5oATNKDRt96NpFAC8Uz7pp2DSYpgBwaOMUbKNmaAI2BzT1xilC0BDmgBeBRQVoKnFACYNBo2kUEUCAYA60hpNhpdhoGKACKOnSlC0EUCG4BoxinYoCUDExxQFpStAFAhQKUjjik20oB70DGZo470beaUJQA7gCm0pU4poRqQC7QacvtTQpxSqMGgB9HajtS9qAI2zTh0prdaevSgBaKKKAPk/VMf21qRHe8lP/j5r1b4FgLp2tfNkm4Q4P0NeVaqMa3qfJP8ApkvJHJ+c16r8Cju07WycfLcIo49if60AetiloFFABRRRQAUUUUAFFFFABRRRQAlMan01sUANxxSdKWkFMBy80EU3oadQAdaNvFIDzS5pANA5p3Q0daAeaAF4pKXAFJmgApM0daXtQAnBpOlKBSlc0AIDkU007oOKbuoAUcU1zThyKY5xQAq5xTgSaah4p2cUwA9KTIoPNJt4oAUNTgQajxilBFAEvakDc0m7img/NSAkzSYpM0mcUAOxxTehpCwoyKAHAg00im55pQc5yaYCYpMgcUhbnFMxg0APJApMioiSTT1U9aAJVxihmFN6d6XigBVOafjiowe1ODAUALQBSE+9JvApAPHWkIzTQeeKdmgBQeMUuRUfXNN5zQBMMGlxxUSEg1KTigBDxSg0wnPShaAJM0YFNPApR0oAcDRTA3NOzQAUtFFABQKM0UABpKWigApCKWmk0AL2pozSikxQAGjHFKKOaAGnpSrRiloAQ0lKTzzRxQAlJS4oFMAxTadmmn1pANOBRmmtzTNp9aYjxj4swvd/FvwfbR3Elq7+Uq3EeN6EzdRnuMd+K6jxl4E1vU/DeoW9l4r1e4maMkW1wYQkxHOzKouM9OuPWuN+I0t1q/xP0O+stE1iaz0xoftFxHYTZO2Us20FecA9fevRn+IWlLIR/ZmvsRwuNJn+bHplaT0s3G/yBeTOos90VpbxyLhxEAy1414iS5+EXjsa1pMER0LWARNa79oWQckDgkddwx6sPSur8J67qupP4i8W6rpuo21rEBBZaaY3MmyMFmITuzFgMgdsZwKreHdOg+IVjqmqeKbG4Wa5zbRWc8Dxi0hBypTcBuc5yXH047lm90K63udP4U0e1tLafWjLDe32rMLie8QZDqQNqqf7oAAA/GvM9a8N6Vd/Hy1037MLazu7MyTxWw2eaSsm7JXpnaM46/jVj4WazrWgXlz4X1XTNXl0tJilldmxl2x/MRz8vyq3UemTR4r1GbSf2gNLu4rS4uVFku9LaMySFT5oJCjk4Bz9BRqug/mL8XvBGlaV4ah8Q6DaR6deWFxGC1quwMpbAJA/iDFTnr1r1fQ746l4d0y+ckvcWscjEjHJUE/zrzzxpfSfEK3tfC2h2t0YridZL69kt3jS3jUg9WAy3t7flt+OvEl/4D8Nab/Ymlfb0WRLXYwZtigYX7vOTgAfX6U3d9AVtrnc8YrmPH2vTeHPA+pahbti4AWKJv7rMwUH8M5/CughleS1hkkQxu6BmQ9VJHSsXxj4f/4SnwjqGkoUE8yBoXc4CupDLn8RStfQZU+HujWWneA9OVIY3a+txc3LuMmVpBuO4nk9cc9hXIfBu0g07xJ4xsrbasUd0FjVTlVUPKAAfoBUfgvxzquiabF4W1nwxrMmo2f7iE29vuWRRwMsSAAB/FyMc1V+Ekms23jXxLHeaLdRQ3M5eSUgBIn3OcZP3s7j93PrRZiul1Oj0GC18I+KPEBvrlNT1jVrgzxW1pHvmEOWKhuy9SMkgcDmqfwnyvi7xzC1l9hUXUL/AGXKnyyzS+nGeB09K5/4f63f+FfE/iLTNV0HUrnVb2681ZYIS4I5wC3Zecg84rX+Hl5q9n8R/FcF/od3FNfSwzErgxQpmQ5LnGc7xjGc4PpQk+wXXcX4cJE/xY8dRmGMKlxhVCjHLyZp9rqeoa58YNaa30y0vBo0SW8CXE5QQkklnUbT8xPGeMAVmaLf33g74t+KRNouoXX9qzbrUW8JKuSxYHceAMMcntVjxbb694F+ID+LdF097uw1CIC+hQFhvGAc45HQEHpnNFn2C67l6+8J+Kr34k6X4is7Gy0uKFlS8khuixmj3ZbK7ACSCRjnt6V2niLwXo3iu90661SKVpbCTzIvLkKhumQ3qMgeh4rkNF8aeIPH+o29pp+j3Gk6ZE6yX15IxyQDny0OBy3QnsM1v+M/GN/4W1XRLa30eS+tr+fyZZEJyhyAMAA885/Ci7XQNNrnbV5x8cBI3w2l8sZIuoS3sN3+OK9GB4rJ8SaJD4j8OX2kznC3MRUMP4W6g/gcH8KBkHgvyx4J0Ty23ILKLBxj+AV558NVMnxe8cXCZEJcrxyCfMbv+B/OpvCfjVvCfhOTQtfsruPW9NDRwWqwMxuV58vy2AwwPTP0rW+GHhy68MeG73VNVhkj1DUZWu54cbnjXqF9SfvHH+1jrTs+otO52Wu61Z+H9GuNTvXCRRLwMgFmPAUe5PFct8OfDlxaRX3iXVIvL1nWn8+WM/8ALFDyqfrk/gO1cFdfERdV8Ui/1vwxrE1nYybtNtFtztDdPMcHq3p2FdbofxNu/FGv2mlWHh6+sg5Lz3F6hCpGATwAOSTgckde9SrroGjNTxYx1fxf4e8Opyiy/wBoXOG6JH90EejHI/Ku5+lcF4If+2vEviTxIQSrXJsLYkdY4jgkH3P8ql+I3jafwjpUaWNjPdX90GWIrEWSLHVmx9Rgd6evYLrqZvj938XalB4D0+TBk2XWozqciGFWBCn/AGm7D2FaXxDsUsPhJrFjZRbYbeyEcaL2RcD9AP0ridF+Kuk6BZsq+HNbkupT5l1cSRLulk7ksTz3wP8A65PfeG9Qm8c+Erm61OwFrY6iJIobY58zyuVJY+p5xgcDHWkrrcNHqiv8JAi/DDRtm3JVy2Bj5vMbOa5bS4/N/aS1V4gAkdpmQA5z+7h/rineBvENv8PrC/8ADXiiV7NrOWSWzkljbFzFk8oehOQTgf3q0fhhpF5caprvjLUbaW1m1aY+RbyghlhByCQemflH/AfenrrdBc9Fvb2206xmvbuVYbeBC8kjHAVR1NeeeBdKk17xVqXxBvo2jS8Hk6ZC4wyQgBd5922jH1PrXMeKPiXo2t+IzpWpWOoSaHZS7miiQZu5FPSRWIxGDzjvjn0robf4u2mq6lZaLoGkXT3lxIsStOqrFCvdm2sTgAE446daSTXQNH1MvxSrf8NE+HDOxCfZlMeT7T/1rsvis234Y64cZPloBzjrIorF+KOlXVpqeg+MdPgeabSZwt0qLuJgJyTj2+Yf8DJ7VQ+IfiK08aaRpfhjw3dJeXOrzRu7wnIgiUg7nA6c84PZTT6oL7nVfCdJF+F+h+acs0TMPoXYj9CK7TpVHSdNh0jR7PTYP9VawpCnHUKAOfyq5QNC5opKTPagB1JxSCloASgGikxQA49KSjPFGaAFyaQjiijtQAgOKDzRS44oAaMCjODSgZooAMUhzS9RTelAAF96XHNGcdKaWxQA7FJgim78Ub8igCTtTh0qJTkdadnFADxS4poanZoAMUtJS0AFFFJmgBaKKTNAC0UUUAIKWijNABRRSCgBaTNLSd6ACjFFFACU3vT800igA7UY4oWlPSgBuMUvegdKM8UAFJRmjNACjFIODQBSDrTAcaUCkFL2pALxRxTc4oNAC45oxSE4FGTQAtIBSjpR0oAKQ0UUAIPSilFIelABigYJpBmjHNMBcUtJRSADzSD0oPWgUwCjqKN1IeKQC54oxmm5pc4pgBUYoAFNZqcOlADgtJtxSAmnUgEAoK0p4o7UwADFKaQHApT0pAIVyKQLTgeOaNtABikxS80UAJgClwKbinCgApNoNLzQKADbxSjpSDNLQAmKQ07FNoAAOKUdaKWgBaSjFLxQAUUGm496AHUUgNLQAUUUUAJSGnUhoAQUuKBijNAC0hpRSE0AFFIDRmgBaQ8dKKXGKAE7UA0UUAL1ooA4paAEFLRSZoAUUcUlFAC0lANLigBtL0opRQAnajGRS4oFADcUm3NPyKSgBFGKWigUAN6UClPNAoATFGMU4UEUAIRkU0CnjiigBvtRtp1AoAQCjFLzRQAgHalA4oApaAGkUlOzRwaAEAxRSijFACdRQKXtTc0AB68UDNKDTeRTAMc0tIDmjcBSAMGlPSmBqduoAUU1jzijvTTkNzTQiUDikxgU0PmkZjQMdnilFNUkilyAaAH0wn1oDU1uRQA4MDSEgVGvWnHmgB4bNOpiECpO1IApDSFsUuRigBMU6m7hQGzQA40gFIXxRmgB1ApmTTgc0AGKXFMLYNKGyKAFJxQDkUxzQh4pgOLAcUq0w9aeOlAC0opKXtSAYxpRTXODTl5FAC0UmD60UAfKOpAjWdS4x/pcvH/AzXqvwJwdM1zH/P0uf++a8r1Vdutakvpdy/8AoZr1X4FDGm63/wBfCH/x00AeuUUUUAFFFFABRRRQAUUUUAFFFFACU00+mmgBg60nQ07PNFMBppRml4pB1oAMUUuaM0AHak6U6mtQAE0CgHilxxSABg0h4pMU7HFACCjntSU4GgAHIppFOzSE0AA6VDIOafyKY/NMB6YxS0xRxxUX2uASmIzR+YDjZuGc/SpbSBJvYmOc1IvSmA84PWlGaYAcUnFIV5pADQA/2pOhoxzSkHNADQwyaQnJp23vSbaYCYo7UZ5pCcdKAF4pmfmoGTz2ppGDQA7jNNbnpSgZoC85oAYAQeafuIoIOaTmgBTSAmg8im4NIB5JByKUc80bfl96QelMBQexowOaaV96B0oAkQ4NOYjFRpwac3SkAq9KB15pFPFHNACnhqeT8tMHNOBB4oARelJ/HSnigA5oAeelKlNI4oTgUAOJoU5ppNOU8UALS5pAaWgAoBoApaACkzS02gBaSgGjpQAgzS5pRSUAIetLmgjNGKAEzzRmig0AIRk0A4ozR1oAO9HTmkz2pMnFMBx5FNyaVelGBSAiYEtTh70j5FN3cc0wHknrk0zdzT9pK8VCRhsUgsP3e9MJOacEPYZpvOaAF3N0yQK8h1SfVl+OVtrieH9XbTLaMWzTR2jkSDa+XHHIy/5CvXTkdaTzh5ix7xvPRc80XXUWvQduLfMM4I44oBIBwTTXmjhwZnVAxwCxxzUnAouthjQcj5qOf4aQ0oJpgCu3Q0u47s5pmTmlJpAO34bdxn1xT0kOck1DzikDr5giLDeRkLnnFAFzeDzxS5JqBciplPFAAMAYGB9KTB9aTzF8zy9w34ztzzilGc0ALkmlxR0pjNtBZuAKAH/XFI2c0A5waDRcAHyrgAY+lIOT/wDWpQeKToaAsCIsa4RQoznAGKcCc0daQ8GgBSMgggEH2ox8oA4xQRxQuaAGSRJLjzEVsHIyM1L2pCKUZoCxGVG8ttGT1OKcqKpLKqgnqQOtOwCaMYouKyDFVbWwtbSSVre3jjaRtzlVAJNWhzQBzTuFkLQKDSUhh0pCaM0mQeQeKYCg5FNySacOlB60gDFLigGigA6UlITSg4oABSGndaQ8UAICaD0pAaCeaADoKQNmlzQBTAXNNPWlpC2KQCE4FMX5jS7twpoyDTAkIGKjIp9IwoAbvK04NuFNwMc0owBQA8HFPDVGOnNPXGKQDt1G6mnilHSgBQ1GaTvSZ5oAkBopuaUUALmgGkNMDc4oAkzRTRyaUcUAKOlFFITQA6m5oBzSZ5oAdSGlppzQAdqM0AU0g54NADs03NOFJxmgAoGKQ0A0ALTSecUpNJgUAAODTqYRT16UwAGnZFJikpALRSZ5paADtRRjNLigBBSnpRS9aAGClxSdDS5oABxSYzTqQGgBMHFIMinUYoAZRTuKbj0pgLRQAaUnFACUh6UA5peDQAwrjmmbvWpW6VDwTQA9fmFLg4pE6UpJ9aAFVhilzTAueaBk0APDUueKYoNKDzikA4GgmmE4oHJpgPzilDVEcikGc80gJ856Uh6VGRxxSKTnmgBru4PFPQkrk0vFIc0wHq1LkVGOtKetAD80ZxUfINKTmkBJnNJnB5pgbFBzimA/r0pRUQJpwPNAEmeKQUwn0oHWkBJnikyM02k4oAkI4oHSkzxQKACiikNAC5pe1NHNLmgBO9GKKKYADg04nim5oJ4pAKpzR3oXpS4oASlBoxRigA4opCKUdKAFzikzRQOKAEyaDmnUtADR0pMU7FJigAzRSYNKOKAEAp1FFACZoziimtmgBcZpM0KTS96AEzinCmkCjPpTAdTScUZpAc0gDdzTt2aZjNA4oAfzQDzTQ1LuxQA6m5o3ZFJmgBwOaUUwMc07NAC0U3ODRmgB1MPFPprHmgAHSlzScYpT0oAXtSEUCmseKAFBpT0pmeKUHIoAQcUjEZpRk00jmgAABHFLjjmkUc04jimIQN2ox60oGKTk0AIBg8UvWjvSHPagBQKMClU5HSkAOeaAEOQeKaSfSpgM0hFAEQOOtO60Ee1KvSgYLxT8mmKDmpR0pAMbpTc5qQrxTDx2oAAuRzSY28U8HihsUwGAZNOI4oWlIoEJ2pAeKMUoXvQMb1pMEU8igCgBpyaUJSmnLyKQEZGKkXpSMKVaAFzS0UUANbFKowKY2c09elAC0UUUAfJ2pDbrWpKc/LeSjn/fNesfAvH9ma0R/wA/KD/x3/69eT6swfXdUcDAa8lI/wC+zXq/wJz/AGZrfp9oT/0E0AeuUUUUAFFFFABRRRQAUUUUAFFFFABTTTqSgBhpKdikxQAmMUc07tSdqAAcijpSCg9aAFzR2oozQAY4oFGaKAEPFIDmnUmKADAo6CjBpGPFAB24pDmlB+WgnApgR5NNc8VIW4qKRhigDzf4z+J9Q8OeEbWLTZZYJ7648ozxnBRACSAexPHI5xmpvB/hfwL4h8F2gttPsrppIl+1S8G4WUj5tz53q2c9/pxW/wCMPDFn408OvpFzKYpN4lt5gMmOQZwcdxgkEehNfO17pfi34a61v33FnLuKx3cOTDcDPT0OcfdPPtSs1rHcV1sz3H4caJqfh/V/FGn6hPd3MMc8X2S5unLtJFtJAyeuAQDjjOa7ua4htYmkuJo4UXq0jBQPxNcN8M/iGPHFldR3dvFBqdmF81I2yrqejgdhkHIyccetcZpMF3qnxP8AEk3juySTR7SKVYpNRG2CFPMATZu+XlcnI596ka3tue3QzRzxCWGRJIyMhkYEEexFPDdjXzv8ENVmtfiFfaNZ3Ej6PLHK8aO3BCsNjgepB5+vtT/2gtln4o0q4hklR7i1YSqjEAhW4P15I/AU/esPS59Cl1UgMQCTge9KXAGSQBXzt8TfCj6X4W0PxJc6xqN1qUxhgkEsgKRkxFvkAA242/jmp7zSNS8YfB1vFWta7eST2kLG3gTCxFY2KEsOrO2Dlvp70Wl3C8T6CzR057V5V8BNavNT8IXlrdTNMtlc7Imc5IVlBx9Ac/nXn142pP8AHS50bTtYvrZZdS2grMw8sMNz7QeOMtjjHAo97oGh9JsSSRivOfjWXi+HpvIbi4guLe6jKPDIyHklSDjtgk/UCvP/AB7pN78L/FmmaxompXsi3Rd2FzKX3suNwc/xBg3f39sdz8XNQXUvgyNQjwi3QtptvXhmVsf59KLPqK/VFr4J3V1efDpZry4mnk+1SKHmkLttGMDJPGOeK9DwDwBzXkfws1mPw78Er3Wp03rbyzyhR/EwwFH4nA/GuGtNZt/EngzxFrXiHXzFryzK9iouShiAwQsUYPGcsOP/AK9G2iGtdz6UGBS8VwHwm8T3XiTwtcRXlwLubT5vIF2M5mXAZSc9+cH6V3as2H2jLBTge9NbCHMSCPek9eOa+e9LuLzxd4f8car4yluobrT7dTZeZI8KW8hWQ7ETIBJKoMHJPHrXXfAjxDqWsaRqdjqFzNcrZPGYZJW3MFcN8uTycbf1pXd9QsrXuepKwzgEH8aeO2R14FfOHi/UNe0/40T6VpOvahEkl9AIk+0OUQyBCQVzyoLHj0rU+Iml6t8NtX0vX9L8R6ncm4Y+at7MX3OuCcgYBVgTxjjB9eC8tx6HvvAyScfWm+45+led+PNXl1X4LN4hs7i4sLh4ba5RoJmQoXZAVypGRhiOfY1xvw98P614/wDBuoDU/FOqxQxXDJbbJ92ZNqklyeWUZGFyOpo1bFp1PdvrQFJrxj4KeMtRvNUvPCurTtcm3jeWGeRyzjawVkJPJHzZGenNQ3XjNPFfxcbQ7/UfsfhyyeVGjScwC4dFYfOwIJ+bOBnGBRzO2w0lc9uAIJyKd7V4j8KvGFzB481HwnJeyX+nyTziykllLmMRlsYJzlWUZ+oHrVu11XVPE/xj1bQdbjvf7Gtopo0ghleCNFUjbI5UgncO5OPmHald9g0uewjqfSn7h0rwH4U+I9RtPiZd+GF1Ga90dpLiOHzpN+0ISVZSfUL245rb+O17qWhtot9pesX1k83mQyRQTsiuBgg4BxxuI/EelNN221DS57EcKM5ApR0zXg0tj8T/ABf4T0bUdPvHjiWPZGsV55MsuOPNkJwGyQcDPTtzWz4/8S+INP8AF3hnwtG10ljdpB9rktSVlnJkKsqv1HC54weaEpIV0ew98d+tL05r578SazfeA/irHbaLqV5JZN5LTWc908yksfmX5yTkjBHcZFekfF68vdL8BTX9hfT2lxBPGd8MjIWDNtI4I/vZ/Ckm3ceh3uRtJJwPekB4r590l/F/iT4W6xq0viu7totPkkkTBPmThEViDJncB6AcZPNdl8DvEuo6/wCFry21KWSd7CVUjnkYszIwyAT3xg/gRTXN1DToeo4xyelOVgRkdK8Wg8UX3xB+Klx4fg1C6tdAs0l8xbOYxPOVO3Jcc4LN0B6Cr/wyvvE1h4117wxq73d3p1mGMNzcZcrhhtG89Qytux2x9aSu9RNpaHrZIAyeKN3FeJReM5fHPxSudCbUpbDw/YrMCtvceS1yyHbkuCDjJyAD0FS/CHxtqF54k1Lwvql/JqKQ72tLqQ7mKo20gt3BBBB+vrRdsq2h7QDzilPSvIdXPj2P412At2u20F3THlKTbiHH7zf2D5Dcnn7uK9exzT1RN09gFFLSA0wDFIaXNJQACikFKDQAUUfhRigAowDRx0paAG4GKUHikIpOgoACaAOKOTSggCgBvSgYNIzDd1pM+lMBWGaiKA9RkHrU3VaYeBQB4P8AFjwve+F2h17SbzUjpTyqJ4BeSf6O+eqnOQrdPY49Rj17wrdaVqXhqxvNF3GxlTcoeQuynPIYkk5ByDk1f1Cws9X02fTr6FZ7adCkkbdCD/nr2r5/0vUfEXwz13VvBMGblr4iPT2ZvljLnCy/keR6r7VLXVAm9mzsJfDSeN/ihqFxb315DoFjEsNx9muXVbm4BO5Rg8AA4OPQeua9Vjhjt7aOGJdsUaiNASTgDgDJ5NY2h6VY+B/Ba2cT5t7C3eaaVuC7YLMx+pyfbpXm2j6novi/Sn1nxTp2uXt3dlljS3tLl4bZASAIyg25/wBrrn6GjYF3bPZVG7hhjtXjeg2P9m/tH6lbC6nuENozq00pcruWNiCT0GScfhWn8IdR177Tqui6lb6m2nWp3Wd1fwurY3Y2ZYDtg47c1DaEL+0zqOBtLaeM4/i+SPr+X6CnZ9VYLroyl8aNOA8QeEbpbm5LTXgjMJlJQYdMFV6A8nkdeK9nfBbj0ryL43HFx4OkI6ah1HXqn+H6Ctz4p+KrvRV0nRNLcx3usT+T5qn5ok3KpI9yWA/Ok9FoC8z0DA5HcDNN2c8V5z4j+HNlYeFrm88Pz31trdjEZ47wXUhkmKjcQ+Tg557cH24qTwhqsXxS+HTQ6k80V7ETBNNbO0bCQAFXUj1BBx0609UGh6AeOtL3x3ryf4LzFT4l8PapcXM+o28+yUTSs3yDKYXJ45DdPUVl6XPa+Gvj62mpqF2+nOphhhkuXkVJGQHadxPQ569Mildhoe244zjiuXvPBkV58RbHxYb2aNra2MJtlHEh5wc56fMeMc4FUNX0uDXPibp1ost3Ethb/a7l4bh0WTJwiMAcdRu9xWbdx3lh8edNEmqXc1pPZOY4HYbIiQ/ygDt8gOTz709Q0PSycZPTNSKNykHjPFeUePdYsoPiNpmmeKJHi8OS2jOoDMqPNuIy5XnAwPzra0DwnHpnjeLV9DumfQLixK+SLhpEjk3Agpkngj0pX1sPpc53whYJYfHHXojdXU22AlTPK0hAPltgk9huNewgg8ZGa8cjtr68+OOvWlldmwimtAsssahnxtj5Un7p6c9qgOm3nw/+LmhWVjrF/dadrAKTR3cvmsWAI5/Hac49aLNCv3Pa9teTfHu3uF8GQ30N7dQrHcLHJBHIVSQMD1A64IFetE4zXmPx3Kj4almQMBeQ/hyadr7gd9pQA0mzwcgQIMnr06mrx6V5RqvgLxD4i0K21eHxReRapHbpJa20JMUC/KCF4Ocn+8fXpUngfxHq/iv4a6pBc6hNb63YF4XukC7twGVJyCM9j9KVpBdHqAYeo/On8YyelfP/AIN0fxd468ATrD4jltBDds8TO7lp34J3yA5CjPAGea6/VtRvtY8ZaV4BTUrm2W2tUuNSu7dtrz4X7ob+EE7Sf972o962wXVz1H270cdyK8m8b2V/8PLe08R+HdRvPskcgivLG4uGljlUnhgGJwc8ZHqD652PGaz+JPh+viTw/qF/a3cNt9qh+zzunmJjLKyg4JxnHuKNdguj0AsAM9vWnAjHFcF4IeLxb8MLRZdRvTM6FLi4W5cSrKDyd+c9e3THasD4Na7fX9/4h07VdVur66tpgIjPKXHlqSpIz6kDp6ijXQND1sHnrTgw9RXAaVpup6p4k8R39prN7bWsbfY7RGlM0aSqP3kmxjg8kADp1rjfhx/wlHjCw1q0u/Et1FEl0FuJ1O6cnBBRG6RjgdKVmF0e45BGQQRRwa8o8AapqmlfEDXPBup6jPeQ26+davOSzAfKcZOeCHHGeo4r1frVK/UPQKQEHoa888UeIb/U/G9n4I0a+exmdBcX13GAZEiwTtTPAY4HP+0Peq2qWniXwr410P8AsWfV9U0q/lEV8lzKbhYfmUFySCU+Uk9QPlqdWF0tz0w4xQMEda858U6/d6z47tPAul3k1gWiM97eQECRUwTsQkHBI7/7Q/HN8Zz638NGsdc03VNR1HSWlEF7Z383nYzkhlduVzgjr1I+lGu4aHXfEJtSg8Eand6XqM1jcWsDTb4lUlgoyRkg44B5HNVPhTNc3Pw10qa7uZLiZjLulkcszfvX6k8mrniq+tNT+F2sahC3mW1zpMssZHcNESP5isD4eataaD8F4NVu5Cbe1S4lcDrxK/yj3P8AWnZbhrsekHgU3vXmXhyx8QeO/D7eILzxLqGmG+Z2s7XTyqpAgJVd2Vy54yeRkHt2f8PfF+qXus6p4Q8Ryq2taeWCXCqFMyA43Y6Z5U+4PtRruPQ9Mpe1eT6LrOv2vxvvPDF1rM15pqWxljSaKNW5VGHKqM43H8qXWdY17RPjJoukR6xNNpWooZWglij+XiTKhgoOBtUjnPuaNQ0PVcA0hryP4neJ/FPhrxl4dSwuo20+7l+W1SMBpWDKGRmJ5B3DGMYz3xmtWxvPGfhi81zWfF13a3GixWRuI1tQBtlHSNeAemRk8E7fel729hXXc9IzilzXkdrrl3rfh9tYm8fWWm6pcRGe3sYpYDFAuMqjq2WY+pJGDnHStz4Y+PW8X+E7i91IRpd2DFblkGFZcZD47ZGfyNFx2O9IYghCAxHBI4zXlPgjVvEU3xg8RaRrGrPdwWlqTHGEEaDLIVIQdPlb681oeHbvXviEJNej1mbSNE8x47G1tkQyS4OPMlZge+RtHp17nnPhyupRfHDxRDqkscl0lsyyOE2+YA0e1gOwK7Tj3p2vq0K/RHtOKM4oBryLxzrnivwt460eP+3XTQNRuUUsbWLMI3AOu4rzgHIJ5x64pu/QND1wHBrF8X2er6j4T1C10G6+y6nIg8ibdtxhgSM9sjIz71m/EPUb7TPCxl0y/ktdRlnjgtNsaOJZWOAhDAjB5OfaqPjK98U+Gvhsby1v7S41G0hU3dzLDjfkgEoo+UHJzyMYFHyD5nQeFbTVbDwtp9rrtyt1qcceJ5VJOTk45PUgYBPcitg9K4rR/FF1bfByDxNesbu7j09p3OMeY4zjOOnIGfxrDx4s1f4dr4p0nxVLLqclr9oNrFbRGHplolUqSGHIySTke9LqHqen45zUnWuJ1/xjJ4Z8EaVezRCfVb+OKGKM/KpmZMkn0AIPH0HFYniseNfCXhqPxDBr02oXkMitd2JtIzCUY4IXaoYBcjnPPXindvRILrqz1AqCKQLXE+KfH50PwdpWoR2h/tbV44xaWsmcLI6g/N7KWA+pFUNbsPGfhjw7LrsXic6heWqGa6tZbRBDKnVgm0ArgZxzzjtRr0DQ9H20gyDXIab4jfxn4D/tfSLxtPugjbwqLIY5FHKkN1HQ9jgiqXwt8Qat4w8DT3mpXai8Nw8STRRqCowpHGMZyT2pJ3A7/tSjpXmnw88Ta9qXjLxNoes3kd3HpkuyOQQCNj87DOB2wo/OptP1TUPGviDWYbPX5NKTSrlrZbWKFGdypIMj7wcgkcAY6Hmi4HouKaQxztIB7E1yvgW98QXNtq1v4iZZLqyv3t0mWMIJYwqsrADjB3V1vpT16h6HlfhPXvElx8X9b0XV9SSe0tIG8qNIRGp5QggcnOG7k10Hiy08ZS+I9Bn8N3MaackuNQjcqAV3LycjJ43dOa5vww4k+P8A4nwd2LUDLdRxB0qx438V+J9F8e+HNJtvscOm6hdopdctJIu9FYNkYX7/ABjP17UrJLTUN+p6hg45696TaM1zXjTxWnhewtxDCbnUr+UW9nbj+OQkDJ9hkfXIHfI53xBL418L+FbrxFNr1pd3VtGJJrL7Eqw4JAIVgd3Gc5J5x0FGvQND0gdadXmF14n8SH4O2vi22vbaO+S2E86tbh0ly2PUbSB/n06Hw7qur+I/hxY6rHcW8Gp3NuZN/lFow2T/AA5Bxx60X8gOsFcbog8bL4/1n+1vJPhrb/oRGzdnjGMfN03Z3d8Yqj8LPFur+L/C15f6oLVrqK6aKNYgUGNiMM9ccseaq+DfGHiLWviPr2h6ulpBBYQ/LBb5bawYANvIBbIOeg7cCj1QfM9K6CvLviL4o8S+H/F/hy1s7i3i03ULlEO2PMhw6KwYtkAfOOgz71t614m1K88VDwn4bMMd/Egnvby4jLpbRnGAFBG5jleM9/xHn3xEXXrXxp4KstXurfUEF6jxXEcHkmQmWIMrLuI4wvI67vajfoG3U93Q5UE+gp1In3R9BS0wE7UxfvGn0gWmAc0hSnHpTQc0gEwRRzTqO1ADQOKGFOFBGaAGBeOaUUuMCgUAL2pKAaAc8UwDGe9AFHSlFACijNIDS0gCjtRikoAQ80vajHFGaAEzThyKbSj2oAKM0tNJxQAdaTqaBQKYADg4peopKUcikA3FKBSc5pc0wGsM8UmzHNKTjmnKcigCLJzjFOI4pxxmm5zQAL0oGacOBSYOaAEDUHrmnbM0hGBQA0qTzQoNOAzSgUAJg5pCOakyMU3ANIBvIpvOakxxSY4oAQZoNOAFBpgNAzS45oLAU5TxQA3FIRjpT8ZoxQBGAc04E55pelLSATikA5p+BSgUAM4Bo6mnEUuKAGmmheakIFIV9KYBSikA4oApAKaSnY4oAoAbjFBpxpKAGHk08cCkxS/WgBuMmn4GKTikb2oAVTzTqjWnigBaSjIpM0AFApaTFAC0UYpCcUAKKWgHIooAKKSgGgBaSjNAoAMUvaikHFABim5p9NxQAlLxSAUuBQA1jSAGnADNLigBhFCnmnYNGKYBjmkxzTgMUtIBmAKDSkUgHNADelLT8DFJtoAToaWlwKMUANxzRmnAUmBmgBw5FNIFOxxTcc0ANPFOB4pSBim49KAFoNA6UAZFMBv4UoGKXFLikA0EU7ApuKdzigBuKcBkUCl6UAJtoA4p1JQA3bSgCijFACjFNxS4xRTABS0Ck6UgDApNopRS0AIKXFGDRmgBaYwPWnUhNADFOTT8UoxQTQAYFGKTNKKAExRyBwKdRQAwZp2KCKBxQAYFFFFACGgUtAFAC0UUYoAY3WnL0pGoTOKAHUUUUAfJup4Gt6mAQQLyXGDn+M1618DF26VrBwwDXCnn/d7V5Nqg263qa5ztvJhn1+c16x8ChjSdZOTzcrgH/doA9booooAKKKKACiiigAooooAKKKKACkNLSGgBmKAaXrSUALjijtRnikFABRS4ooASigUUAIKXFFFAC0UmaXNADTTcbhT2wRTV6cUwADFBxRnHWkPtQAlQTLxUyk55okUEUAeZ/E3xK/hDW/CGqrukjSadJoFH+sjZUDEf7Q6gV1S+IvCuvaHNcy6jp9zphQmUSuuFGOdwPTv1rba1hkeOSSJJHiJMbOoJQng4Pas6bwl4duro3U+gaZLcFtxle0RmJ9SSMmlbsLyaujyf4EaLJDquua1Ash0o5t7SV1IaYb85/ABc+59jXOaN4wg8W/FWK+8WyuunQs5s7Ixsyq4PyIUUEse/TkgfSvpGOJIIljiRI40GFRFwAPQCsy18PaPa61Nq8OnWyahKCHuFjG856807ISuj57+F+oWtt8Z5Zp8wLcvPFCjphldm4UjHB4I9q1P2jJEl8Q6NAkgaSO1dmjH8O5uD+O0/lXuVv4e0i11ebVYNNtY7+YEPcLEA5z15681X1fwzomt3EM2p6VaXUkThg8sSsT7Ekcj26U9LhrbY8z+MOoWsnwu8OwpOC9xLDKiLzlBE2T9AWX86Zo17BF+zJcs8iRKILiEZ/idpHAH1JYfnXqN94a0XU7e3t7vSbOWG2/1KNCu2MegGOBwOKc/h3Rv7LfTRo9gLJzlrcWyCMn124xn3otpuGvY8u/Z1ZRoetRkjzPtMZ69V2nH6g1yV9PBZftGNeTSBYYtSiV2PGMoo5+hP6V77oXhvR/D8fl6XplraZwGeKMBmA9W6n8a+e7zU7KH9oWa+ubuL7EmphJJXOEGAFIPsCMZ9s0nZdRq51Hx9vBf6n4d0awJuLthI/kx8k7yoT8yrVufEywXRPgXbabJJiSKO1t8E53MpXI/8dJ/Cu1g8G+GINZh1yw0q1iu1G6OeDgEEdQBweO9aGraPpmu2n2TVrC3vYQdwWeMNtPIyPQ4J5FCt3FqeR+BtMfW/2ftb02zO+4MspVV5LOuxwuPfAH41g/CPxvovh601HRteIitrxt6yspZQcbSrADPIAr3fRtD0vw5aG10jT4LSJm3MI1wWPqT1P41g3vw68LX2stqdzpEDzO+9wR8jsTkll6H8qdl3sLXqjQ8I6rYapps76TYm20xJNtvLs2LcDHLKvXb259K2bq7Swsrq9kBMdtC0rBRk4UEn+VOQLHCkUaKkaAKqqMAAdqUFSrAgMGGCCMgikylsfOtj4rs/Gdr4t1LxVPAJILNm0qxY/IrlHXKr1ZhhOffPHGNj9nu9todU1y2eaNbi4SExRl8M4XfnA74yPzr0/S/Bfh3Rbu9uLHR7aNrtNkoK7htOcqAeFBzyBwan8P8AhPw/4cupZ9J0qG2nmOHkXJOM5wCeg9hxRZJWTFq3qjw3x5dw2/7QAuppFMMV9ZNJkYCALHn9Oc11v7Qd7DLpOhafE4luZrhpVjT5iVC7e3qX49ce1cZ41uLMfHxp5ZIpLVNRszIcZUACPcD9Oc17lH4O8MrrCatFpNu13Gd0Uu5mCck/Kudo5JxgcZ4pK1xvbY5TxJpk2ifs5Npt6dk8FpbiQPztcyoSv4E4qp8Abu2i8Gar5lwqG3vWllDMPkTy0+b2HB/Kt/4wzhPhTq+XCvI8KoP7x81Dj8gfyrj/AIM6Toeu+CdS0/UbWK5lW7ZnQkq+xkUdRg7Tg+3FO4Iyvgrp8+qfEnWddjRjZIk2JsYG+RwQPrt3HHasKK+TwJ8ar+41e2Mlut7MZRszmKTcVcA9eGBr6I0XRrLQbEWWmW0dtbBt2yNcZPqT3PA5PNV/EPhLQPFIjOs6ZHcyRjakoJRwPTcpBx7U7La5OttUZ+ieJPDGoeIY7fw3bQXk0itJc3NnbhVt1xxvfA5YjAHJ49q80vvGS+N/iLFYavfjT/C0FxJE8XmeWLgoGwJGyOGI6ehxjPNey6HouleHbE2ek2EVrCW3MEXlz6sepP1rNj8B+Fo/ED62mjQfbGbflslA+c7wh+UN74qbdWxrRaI8P+H97pVp8cGmhkhgsGu7pLU5CIEO8IBn2IArsP2ipk/s7QozIm4yTNtz83RefpzXoh8FeGX8R/282i251IP5nnEtjf8A3tmdu73xnPPWptc8L6D4klik1jTIbt4QVjLsw2g9RwRT0vuGttiLwGoPw78ObDkGxh/PYK89+LPxC1HTvEUPhbTLlbKNljN3egZkQOei56YXknrz1Fer6bYWWkWEdjYWyW1rH9yJOi/SsjXvA/hzxNqEV9q2lx3FzEoUOGZSyjoGwRuH19aVk9x3a2Pn3x1aaLp3xBtLbRJ4pLKJIDPOkobe+4lmLdCcYzjj8q9o+NFxBJ8KL50kRklkg8tgchv3ing/QGtPVfAHhXV/sYutFt8WihYhFmP5B/CduMj2Nat94f0fWNJi0m+06KTT4Spjt1yiptGFwFxjFOy7i17HlHgu4hi/Z68TMXReLlCWPUmJQB+JIH1NWf2dHDaVrq5+bzIuM+z16HF4D8L2+j3GkxaSq2Fw4klh818OwIIP3s9h+QqzoHhLQPDUs0ujacto8wCyFZHbcBnHUn1P50aBqfP3hG9/4QT4wzrqTiKKO4ktbhz90Ix+V/p91vpX0RaeJ9E1DVRptlqlvdXbRGXy4HEm1OOSRkDqOtZ3ibwJ4c8WP5mqWANzgKLmJjHJgdiw6j2OauaB4Y0fwvYm10exjtlbBkcZLyEd2Y8n+lHncab2aPnTw8+neEvilep4ktYJrSK5ltpRLEHVct8sgUjpwD9DXu2g33g0eIvsfhqy02S7eEyTT6dAhWJOMB3Xpk4wPbpxU3iXwB4c8VXEd3qdhuulAXz4nKMyjs2Dgj69K1fD/hzSPDGnfY9IsktoS25sElnb1Ynkn60ejF6oxb34meH7HxpD4Wke4e/ldYyyR5jR2+6pOc5OR0B612bHFcnN4C8Pz+M4fFD2j/2lFzkOQjPjAYr6gdP/AK1dUOeTStYq9+gB+adkUxh3FGTigB26jNNC0YNADs0hahfejgmgBA+DzTt3emMmTmlA4pgBYUqtmmL1pwXBoAVn29ab5gNI4zTcDFICVTRUSc1KKYEbwq/Pf2pqxlP4ifrU3ao3cCi7FYCTTWyB1pu4556U8kMOKBkO47gO+a8R8b3trF+0N4edpUjEXkJK4OcMXfg/99D8DXtkkSzK0bgFSMEHuK52X4f+EZp/Ok8O6c0uSS3kjnPqOh/Gi3mJ36G1rdmNW0HVNOUBjd2kkI5xncpHXt1ryT4W/EDTvDuiS+GPEs76fdWM7qhlViMFslSQOCGLe2O9ewWttDaQx29rEkMMQwkcYwFHsKytX8FeF9bvGvNT0W1uLpgA0u3azY9SMZ/Gk1db2DVdCn4f8YQ+K9evYtIHm6PZRhZL1gQJZifupnsADnPqO1cTZXVsf2nb3bKo3WnlH5s7nESHH14/SvV7Sxs9PsY7KxtYba1jGFiiQKo/AVjweB/C9rei8h0KwW5V96yCBdwb1Bx1oS8wu+xwfx0mhWfwqhkRZI7l5i2R8qKUycemcflR8arC6tr/AMO+LbRfMg0+YCZ052jerIfpkEZ9x613+o+DfDusX323UdGtLq5OMyTRBicdBz29q0xpljHpR0xbOAWBTy/s2weXt9NvTFNJdRamZqviTSD4GvNeS6R7GSzZ0O7G7KnC/U9MVzHwT0KbRfAIuJywfUJzcKhGNqYCr+YXP0Irctfh34QtbgTRaBbZDbwj5aMH1CE7f0rqcjAUAAAYAHQUWt1uPVnjPjIXvgH4r2niDSLXzo9bjMDwgnEkxIBz6ZOw/XNXPiB4Qn0r4fadqlu4k1XRZ/tk06jBcu2ZG9/mwfoK9RurC0vbi1uLmBZJbRzJAzf8s2IwSPwJp1za29/az2l1Es1vOhSSNxkMpGCDRoLU5n4ey3ep6PceJtQVY7nWXWVYl6RxqoRAPqAW/wCBVkavd2sPx50RHmiV2sCoG7kkiXAIr0GKCK3t4reFFjhiQIiKMBVAwAKxp/Bnhu61b+1bjRbSS/3BvPZPmyOh+vHWiyHqZeuT+G/FHiG58Ga9axNMkKT25c4Zt2clD1DDH41yXhTS7vwX8WP+Ed03UZrvRJ7ZpnjkYHySM9ccA5x2GQ1d/q/gvw1ruo/2jqekxXN5tCecXYMAOmMEVa0nQNI0OOWPTdPitxN/rWGWd/8AeY5J/E0kr6MWqd0cFot9at8f9YjSZQXttoGfvELHn+R/KoviLcQwfF7wQzTIhikO9yw+VWYAZHuc13Nt4H8L2mpJqNvolnHeI29ZljAYH1+vvS6h4H8MarfSX19olpcXUhBaV0yxI6c07LuPXsdMa8w+OsbT/D1YEXl7yPDlsBeG6/y/GvSI1EUaxou1EAVR6AVXv7Cy1W1e01C2juLduqSLkf8A1qEDv0KVpqlrY+E7bUZrmP7MlmrmTdwflzwa4H4ZaTNpvgXXtWvP3cWpTS3Sxv8ALtQDrn0PP4YrqbT4beErJk8nSQY0fesUkzyRhvXYxI/St7UdJsdVsGsL61SazYAGE5CkDoOO1FrBqee/ASeN/h/JCrjdFePlB/DkKetZepr/AMIl+0DbardfutP1aLylmkPy7yoBGe2CqfnXpWh+FNC8NmVtG02O0aX75Qk5/M1Nreg6X4jsPsWsWMV5AG3BXyCp9QRyD9KNBa2OT+Mk0a+ApLTAe4uriKOCIHDM24H5R36frXT+GNHOi+ENM0aciRobZYpcjgnHP4daqaV4F8OaTdJdwaf5tzHxFLcyvM0Y9F3k7fwrpMZ570bIfU8R8ODUvDvirxD8PLOCTy72XzbWct8sMJGWP/fHA9xU3jtZfhz450jxNpFn5kd5AbKaEHCyOBwPqeD9Ur1xNMso9Xl1VbZRfSxiJ5u5QEkD9adfaZZaoLcX1uk4t5lni3/wuOh/WiyDUq+GNKbRPDtpZzMGnCb55Om5zyx/MmvOvgTJGbbxOikADUiwX0Ujjnv0/SvU7+yt9RspbO5RnglG11VymR6ZUgisXQvA/h/wzJPJo9g1q067JNs8h3Dt1Y9KNA1OQ0UIn7QGuuCFWS0CjPO5gsOQPyP5V6oD61yln4A8OWOqpqVvaXC3SOZFc3szfMc5Jy5znJ611I5odgR4r4ku4/B3x5ttdvi0VjqEAjaZ+V27AhxjpgqhPsfevQtU8daPaWVu2n3trqF5eypBZ29vMrmR2OB0JwozknsKv+IvDOkeKrBbTV7NbiNG3RnJVkbpkEciqHh7wB4c8MT/AGjTtPX7Vjb9omYu4HtnhfwxSt1uF7dDgbp18OftGpeag4ittVtlWKWQ8ZKKgGex3xgf8CFdH8bJYk+G9zGy75ZriFIQDzuDhj/46rV1mv8AhjSvE9oLbVLVZdh3RSjh4j6q3UGs+18CaVDfW97eTXupz23/AB7nULhphEeOQDxnjrjNPTuK77GTeaZLonwLutNuxmeDRXjkCno3lEH9a5awsJdY/ZsltbbMkwjkkKw9TsuC5H1wvTvXqOv+HrDxJp/2HUlne2Jy0cVw8Qb2O0jI9jUfhrwrpnhSwez0pJkgZt5SSZ5AD7bicfhQPyOc+EGqQ6l8N9NijdPMsw0Eqqfu4Y4z9VINczpNjJf/ALSWtajaY+zWECi4ftuaFVC/XOT/AMANde3w30uHU5r/AEm/1TR2uDmeLT7kxxyH3Ug46npjFbeg+G9L8NWT2ul2/liRzJLI7Fnlc/xMx5Jot5ivtoecxHyv2mp9+FEun/IWP3vkX7v/AHyw/A1B40vLR/j/AOEo1mUyww7ZctwpJk2j2OT+ort/FXgHRPFt3b3t99ohvLcbUuLaQI+3OcZwe5OD1GTWfJ8KfCM2sWd+bB9tpGES3Eh8tiCSGb+Jjknqee+aLeY7+Rz3xdKf8J74AIYbvt38X3QPNgrsPihZTah8NNagtkd5BCsoVBksEdXI/JTUGvfC7QfE2pRahfT6issKBIUhuNiQqOgQY+X8K7C3g+y20cIkeQRoF3yNuZsdye5o26iv5Hnfw51Dwn4k8Iac7WOkjULeFYp4WijDqVAG7B5wcA5qe9n0vVvBXjGy8KWUEa29vLCZLOFVSebyyWVdv3iMgZ9TxVbUfgp4S1DU5LwLe2gc5MFvIojB9gVJH0B+mK7rRtIsNA0uDTdNt1t7SEYVBk+5JJ5JJ5JNKzvuCS7anFfBXVbbUPh5a2kTx+dZSyJIinkZcsCR7hv51keFJlf9oDxRKWQB7dolyeSUEAIH0xzW5N8IvD58QyavZXWp6dJK5eSCyufKjbPUcDcAfQHHpip9M+FvhnSfEU2uRw3Elyzbo1eZtkJxzgDk56ncTTtvqF/I7Xccc1xPxW8Nt4o8AXUMKlrqyYXcKqMlioOR+KlvxxXagZFLGCCeODQhvY8n8Ea9cfEC/wBC+0W4a30GFpLxmHyyXP3YiPcKGb2Jrq/ic4Pww8QbiRm3wMDPO4YrT8NeFdO8JabNZaYriOed53LkFst2yAOAAAPYVF4p8L2vi3Sxpt/d30Fru3OlrIE8z0DZByB1xRZLRMS7swPB91p1t8FNLfWvKGmNZ+Vc7gSuxmKc4+vP1rjdf8Eaz8OLSbxP4K1qR9MjAllspm3AoSOfRx+Rx3NegweAdOt/BVx4VS/1FtPuBjLyIXjG4MQp29Cexz1NU1+GqHSo9GufE2tXOjRgD7E7xrvUfwM4QMV9s0WbHe2q3OF+J2r3ureCfBHiwQBVSYTSQfwByAy5Pp8jD8a9jh8R6TPoK62NQgWx8oSPL5gwoxnBPr7dabe6DpOqeH20G5s4/wCzjGsSwINoRVxt246YwMfSuH0z4IeFrDUhczveX0SPvW3uXUx+27Cjd+PXv7q3Zgn3RzXxS1F73/hCPF5gkGniYyCORei7kdSR6sqk/hXsepXVrL4ZvLsTobSSzZ/MzxsKE5/Km6vo9hrWjTaTf2ySWcqbdmMbcdCvoRxj6VyMHw5RNHGg3PiDVbjRF6WhZEyuSdhZVDFfbIot2YJ9zG+Cmk3dp8Or+aZGRLyd2hCnLFQqpn/vpWq18BCieA7iPcu9b5twH3vuJ1H5/lXo1laW+nWUFnZQrBawII44kGAqjoK4W3+Euj2mvXOoW+p6tBa3MhllsIbjZE7E5wdoBK+2fxoavswvbcw/hlPFcfFjx5LDIJFM5Kknk4kcce3b8qta58P4PEd9N4u8F621jqjO28gkRySKcNkjlTkc5yPbvXR+HfhvonhzxDfa1a+c1xdSMyJv2pCpOSoVcAj65qvpnw9uNEm1BtJ8T6jbJfTPNNGUjdQzEnK5X5Tz19hTsK4nws8W6n4l07UbTW4o11PTLjyJmjAG88jkDjIIIOOK9B7isHw14a0/wpprWdgJHaSQyz3EzbpJ5D1Zz3NbT5KMAxUkY3LjI/OlZLRDvfVnlPhcq/x/8TkHdttRyeCPlgqP4rSKvxA8BHOSt4TtPT/Ww10WlfDWz0nxa/iZNa1abUJWYymRotsgPUMAg44HTHQUeJ/hrZ+LNattUvNZ1WOa1OYEiaMJEcg/KChPUA856U7eYX8jm/itdnTvH3gm/u/+QfFcEuWHyqd8ZJz9Bn8K674l3EL/AAv1yYTL5UlphXByDuIAxjrkkD8av+I/Cen+KfD39k6q0swUApcjAkVwOGGBjPJ7Y5rz7XvhzpvhL4b67O2oX2ovHbbbcXUmY4DkY2IOAc45pWe9wv5Esak/sxsuD/yDmIxzkbyf5V1Xw0njj+FOjSsyRLHaHcxOQu0tkn8jTfhvb2998JdHtLiNHgmtGhlTswJZSD9eaztF+EllpME1nc69q97pjMxj09pykKg/3gv3j37AnqDRbQL+RmfAA58J6oAOf7QJznr+6j/wpngcg/Hnxn0OIgM+mDHx/n0rpvBfw5svBVtcizv72a5uPvyyPhR6ERj5cj1Of6VBovw1XQ/FsniKLXtQmvZy32kyeWRMDglSAo4yB054FFvMV/I5zwLeeV8cfGlveH/SJzmJj/cUjAH/AAEqf+A1L8YyreJ/Ay7l3fbjxn/prB37V0fjH4b2vijUYdXtL+40vV4QFF3bDlgM43AEHIz1BBxxzxjK1b4QJrrac+peJNTuZbZiZpJSC8oOPlXtGBjsD1PWhLXyC/kenICFGfQU6q9tALS2jgV5XEahQ0rl2PuSeSanzQULRTfpTcmgB/Wk6UgPFHJFABwaTPOKSkAoAdSjpSClbpQApNMJpu40de9ADs8U3dimnNNwRTAnDAigNUY9acvWgCQHNKTxQDSMcUgDPFJnimnJoP3aAFBNICc0LnFJt5zTAf2pR0pgY96TfzSAfmlwCKb1FKOBQAgpCTQWxTc0wF5xSBsGgGgLzQA7NN5pMnOKQ5zQAu4UK4FNZcUmOM0ASkgimg0wH3oHWgBwfmpA1QEEGlyaAJyeM0mciogdwoBKnFAEvSkzSE5FMz60AS03dim7uKYVJ70ATbgaUNUAGBThkigCUGkbAqHJU0rPuoAk4NBHHBqIEdqkBOKAHr0pdwFRjI5phY5oAmyKDUK9akJGKAHg4pwpg5FLSAWjNMOc0ZoAfmlBqPb3oycUwJc0lRBj3pwJpASCg8U0HApHbigB2c0GmKeKUGgBe9LTR1oIyaAFyKUdKYRgUZ+WgB2RmjcKiKk01Qc4NAFgYpD60wqQOKbuIHNMCUMKdx2quOeacrYpASlhim5phOaFODQBKDS5pB0prHFADsijPpUZ6UKaAJRSZANNU0hzmgB+aUGos7uKXBHSgCSjNRbjigE0AOJpQTjmmEHrS5OKAHZFOByKi7U5eBQA+mFsGndqYRk0wHA5pc4qPp3pc5FIB5YUwHNGKRcZoAXJzUnao8DNPHSgCMkqaepyKCoNNHFAEm4UmQaYOTS4waAH9qOlAPFNY0ALxSHpTCQBmhHzmmA8HigHFJmmnmgCTIppOTTAcUuKAHilzTc4ppagCQGjNMXJoGc0gJKTOKbnFNNAEmc0Zx1pijFOIzTAN1KGphHFIAaAJM5ozTcUnU0gHZpN1B4pCPemA4NxRuFIOBzTCRSAlDCmtk9KYOOlOJOKAHCkY8U3DYpcHHNMQ9elOAFNXgUHgUhgWApQcioh97mnZHagB+aaWxSZpcAigABzRihRilNACDnvThQOlLQAUlLmigBhpV6UjdacOlMBaKKKQHyZqJLavqJORm6l4Ixj5jXrXwLz/ZOrjnAuR1/3RXlGqf8AIc1MlgSbyUkj13mvWfgahXRdVkJBD3Ixz0wo/wAaAPWaKBRQAUUUUAFFFFABRRRQAUUUUAFNNOphPNAC0hNGaMZoAOCKTFKOKDQAmeaXNHFJ3oAMUA9qWkoAMUUUvagBuRRnil4oOMUANpQQKMDFJtoAQjNGOKWigBAKHxil6VGxpgKnFPHtUaHccCuJl+Jmlya9LomiWl9reoxZ3pZINiY4O52IAweM8jmpbSdh2O4amba4i4+J1lpOtw6X4k0m/wBEeYZinuAjwsc/30Yjv+HfFdvFIk0KSxuHjdQyspyCD0IoTV7CtpcUA5oKc04EYpcj1pgN2mkAHepAcUhxTAYF5yKz5NC0mbUm1CTTLR7sjaZmhUv+eM1pgDFN470LQTSe4xUVEVFUKqjAAGABSmM1JRnAzQMhZeKjI5qeV0iieWRsIilmPtXL+E/HOieNhenSHmJs3CyCWPbkHOGHscH3pX6BY6Qj5KiXgmph92kwO9AEZHNIQQc0/vSMSTTAx7nwxoV3ere3Gj2MtwCTveBTknqTxzWpBFHCgSKNY41GFRBgAegFSEcUChttWbEklsivdWdnfwmG9tILmLOdk0YcZ9cGobDRdL05i1hptnaserQwKhP4gZq8Fxk06MfNTT0tcXKr3sRFcPxTjmnuOaTHFIobjjpTkpByakVOM0gGgZPFMYYaieaK1tp7mdxHDChkkc9FUDJP5VieG/F+i+L1un0W8+0C1YCX5GXGc44YDrg/lSur2Cxu4GKUjApwGRS7QRiqAh/CnKO9TLGMUhT0oAQgkUxQQafggVz+peNvDeiai9hqeqR2t0oDGORG6EZB6cik2krsEm9Eb/JNKQVqOyu7e/soL20lWW2uEEkUi9GUjIP5VMeTTACc81IPu0mOOlJubpQAnWnIKFGeTS4INIAbgUo5WjBNHIGKAEGQaWm5NKpoAQdeabjng1IRmmlOKAF5xzTgOKjBPSnjgUAMb5TQGBFDDNR4IbFMAZucU8AYprpgZpu49DQBIg5NP6UiABaWkAZqFgGapDyaY6kHIoAYwxQG4NO6jpSqnFAEWOTQE5zWF4i8ZeHvCxC6rqUccx58hAXkx6lVBIHueKs+HvFOieKbZ5tH1CK52ffQZDr9VOCPypcyuOxqhcGn7c1FJNFbwS3FxIsUMSl3djgKB1JrntK+IPhrV9Wj021vXFxNu+z+bC8az467GYAN+FDaFY6I5U05M04plsVzOoeP/Dek6pJp91fFZISBNIInaOIk4wzgbRz6nincDpN2Gp3WmxvFcQJcQyLJFIoZHU5BB6c07BxQgEyM04DNKqetIQR0oAMA00DBpcHNVNR1Ox0aye91K6itrdOskjYH/wCujbcC4cbaap4rL8O+JNN8W6U2o6TI8lsspi3OhUkjGeD25Fa6rihO4DetN21KVoVSKAEGcUo6Uu2lIABOcAdaAHKOKYeDXLN8SPB8TypJ4gslMTbW3MeucenP4V09vNFdW8dxC4khlUOjjowPINJO+zG01uSL0oOKAuDS7c0xERPpSjpTitAB6UACkGnAcUbOKoT6zp1rq8Gkz3kUd9cIXhhZsM4HXH5UNpAXTRzS7TTTkHihAPB9adximd6cBQAgGTSgEUuMUUANNOHSjGaXHFACClxSAU6gBppaCMikAIoAQ8mjaD1pcUhoAaUFRYKvwKlwabtOaAHjkUjA08dKQmgCLmlwafg9qMHvTAjwc05hxRj5qUgkUgGDgUqdaTZxT1XAoAU4qM4zUhphXmmAwjmlGMU7bSBeeKAGDhqeRxmnBKM4FICLOeKaqc81JgnmlVSaAGkYGKQA08oSaeFwKAGKMdaXAzT9tJsoAYRzxSjJFPK8U0A0AAGKXHpTgppdtAEZrH8SeGbDxVpf9n6jJcrbFgzLBKU3Y6Zx1Fbe3FLjIoAwPC/hax8JaZ/Z2myXTW+7cFnl37SeuPT8K3hyOaULRigS0EAxmgc0oBpMc0DDGKKcKKAEBoxS4o7UAIKa5wM0nOadtz1oAavK5pcGn4wKTbmgBgXmg07GKCKBDDmggladjIoHIxQMjC0n3TTyKAnrTAYCSacRTtozmlwDQAzbQnFOINKFpAKKaetOpuOaACjtSkcUAZFACL0oFKFwKBQA1uKZjjNSkZpMdqAEUZp2KFGKdg0ARsAKTaMU489aFFADAOOKcDkUu3BpMc0AMPXiopNwcMOlWQuOajmGVqo7iDnbmkAyKco+TFIARSGN2ccUg96lUUFRQBCTSinFcnilC8UgGLxSg5NO20m3FMQd6awpSCaaQc80hjlwBzSE4pQBjFKUyKYDM5pwIIpAuKNvtQAZ5xSbacBzS7eaAGbcc04HIo2GlUYGKAAdOaMA0u3JoCY6UAMAwaeRlacEpSoxQAidKUdKFGKXFIBtBpSKFFAB0FN3U4+lGzIoAaBmg8UoTApVXnmmAv8ADzSHGKVqNuRQAg6U3o1LsOacqigBoNODAUoXBoKjFACFgaTgLTWGBmlGGWgBU5BpO9KowMCl2mgBCTimnpUgX1oKA0gIwOOKaFqTbgU4LTAiHpTlGDS7eaUCgB+aY1OANNIzQAnGKBRtNOAoAYSR0pQT6U8igDFICM8HNO3cUpUNSBMUwGAk9qB71JgYpCM0ANzSil20CkA0qRyKFJxTiKVRxTEAxTCcGl6Gl2560hjDSbjT8CjbmmAA5FIMCnKuKQjNACZzSqTnmm4wakxQAhbNJjNOxxQOlIBo4NBPNLRjNACc0HmnDikOKAGlR3pwAA4pB1p4HpQAzFJ+FP70YoAj6mnUAYNOxxTENbpQMYpxHFMxQMUUo5pBxThigBDxTTT+tJikAqUtAGBS9aAI2z2pEB71I1NWmAh4pFOaftz1oC46UgEbpTcjGKfjIpPL70wGgcUgA71JjApCooAb9KU57UoWnAcUgEU8UpoxS8UAIDS0cUtADMU3GKkxSbeKAG4p2MCm96f2oAavOaVuBSgY5o6igBqHinZpMUBaAF60tJijHNACNQBQRSgcUAFFLiigD5R1aONb65lWdZHlnlZ0VcbDuPHvXq/wMRR4f1JgeTdcjH+yteR6qoTWdRAljlX7TId6ZCn5j64NewfBWyuLLRNRjuYnhla43bHBBxtGDigR6qKKQUtAwooooAKKKKACiiigAooooASmMCTmpKaaAEFFFFABmkzRilAoAaTg0tB60YpgFLSGjJpAKKQ8UCg0AIDkUEcUlO6imA3tQp7Uvakz7UAL3pM0vNIaQARxULgmps5FQyZxxTA80+M3iyfw94YttMsJnhvtTcr5icFIlxvwexOVH0JqD4DaJFZeDrnWNq+fqFwwD45EafKBn/eDGs39oDTZrjS9D1NFdobWWSKQgcL5gXBP/fGPxHrW98C7iKb4b+SrKZLe7lRwD0yQ4/RhStbUW5p/FnSbfV/hrq3mpuls4/tMT4yVKnJx9VyPoa4v4E+LLi6jufDF5L5qQQ/aLNmb5lTIDJ9MkEfjXoPxHu0sPht4gnkJAe0aEYGeX+QfqwryD4A6RLP4tvNVVP8ARbW08kv/ANNHZSAPwVs/UetFrhseo2PxR8O3/iceHYhex6l57wFJYcBXTOcnJ/umn33xO8Oab4oHh25N4momdIApgO0s+NpznodwOfQ149ZPv/aSkZl/5ic4wwx0VwD+gqx8TSz/AB60oNhlEtku1uB94HGfx/Wly+ZV/I991vXdL8Paa1/qt7Fa2y/xuep9AOpPsOa5Cf4saHp97aQ6nZatp8N2u6C5u7XZGw45znOOR24zzUHxl0Gz1nwdFNe6smmxWMom3Om4PkFdoGQSeeMe9eX/ABA1STVfAHhpYbOdNItVaC3vLtgJLl0VVLBBnC8HHPPpxQ1fRMSduh9EX2rWunaJNrEjNJZRReczwjf8gGSwx1GOeK5O3+Lfg25s7i5GpmNLdVZg8Tgtk4AUY5PsKm8HHb8GLElh/wAgknOM/wAB/OvKP2fbK3vPEmqXE8Ecr29sojLqG2Fm5Iz7DH40Wv1C9uh7P4T8c6F4zFwNIuZGe3I3xzJsbB6MB3HHWuE+LHxLk02GXw1oXnR6hIuLm5eNkESEdEJHJP8AeHA7HPTjPhHgfGm9SP5YlW6CqOABu4GPyq5+0O7p4j0PDEf6I/bA+/60cvRsL63R6l4a8baFfeEZZUkumg0qyj+2GS3kyBs5P3fm+6c4z61z/wAJofBFnPrh8MX9zcuxV5fORh5cfzbQMqM/xepruw3l+BQTjC6XkjGekf614t+zgP8Aiea7n/n3i/8AQjT22F6lzW/i3BqnjnSLe2ee10CxvFe5kKMJJ2XI+6BnaP7uMnv2r0C9+KPhGwW0lub+eKK8jMsLtaTAMu4qcZX1H+c15Lv3/tLnHzL/AGoAeMdE/pj9K9h+JPhhPFng2+tEjU3tuPtFo2OQ69v+BDK/j7UWXRjuzR03xVpWr+H59csJZriwhLAulvJuO3rtXbubHsDT/DnibSvFWnvfaRLJNbo/ll2hdBu7gbgM9e1eKfCvxi+leDte0YTf6c8iDTIAMySSy/IQqnrtIVj9TXtXhnRY/DHhbTtGhA/0aIByP4nPLH8WJP40kFzVuJY7W1muZd3lwoZH2oWOAMnAGSfoK5rRPiF4S8QXMsGm6xHJJFE0zh43jAQdTllA4zXVQPuYg+lfLnw80K08QfFO40+8UvZLJcSSRqSgkVWwFIHbJHHtim03swulufQHhvxt4f8AFt3dW2jXwuJbYZkHlsvGcZGQMjPpVG9+JXhfT7m4jlvpHS3lWGeeGB5IonPQM6gr2Peud8R+FdJ+G3gvxNr/AIc8+2vLiJYQWcssSvIq4QdvvcE5I4rjvh3pOs6/8Ide0fS7bT3+1XZV5bi6ZWUhYzwgQjtwcjnPpS5XfRgpaXse/W1zBf20V1azJcW8qh0ljbcrA9CCOtcpqPxM8KaZPLDLfSyCBxHPLDbvJHCxzgM4GByCOM81yEdp4i+GXwT1mK8vIHu45QLWS3dn8pZGRTyVGCCzn6mqfwh0iw8QfCzxBo5xHPPcMskjKG2kopjbHfBGfwos9mwut0exWd1b6haxXdlPHcW0q7kljbcrD1BFc1d/E3wpp949vLqe9Y5BFLPFE7wxOeitIBtB4PftXMX2kzfC74J6tBaajJc3Tvkzqu3YZGVDtGTjA75681x3gfR9W8SfB/V9D0ewsWFxfDzLi4uiGDL5bfcCHsAM5HWizva4XW57pq+paVbeG7q/1C4A0qSD95NGpcGNhjPyg8c9a4P4eW3gTwlYa3faJr017EqxveSygsIkG7acKg9WycHp2qTQfD+r+FPg54g0rXpbWUw2ty0PluZFWMxE7TuA/i3ce9cp+zuiNfeJNy5Ux246cEfvKFfYNHqem6Z8QvCmr6hb2On6xHcXNwcRxJG+TxnuOOM/lWje+LdC07XIdFur3ytRnZVigMT5kJ6YOMH86+ftTtT8L/jVb3CoDYCf7REFGALeXcpA/wB0bgP90V7XpH2XxR40n8Rosc1npqGysJ1OVdmAMrD6E7M/X3oSd9WF12N/WNf0vw9aLcapexWsbtsTdyzt6Ko5J9gKq6D4v0TxI88Wm3okngYrLA6NHInOOVYA9favF/FmqXGqfH+0gmVbmDTrqCO2t3fYuSFY5Jzg7z1xzgCujTwV4wb4vp4tit7GztZJY/OSO4OWj2Krg4XJJwTz3xQk+4NpHpWveItI8N2qz6tfx2qyHEYYEs59FUAk/gK8Y+NmtabrMWgy2UkbSKJxIrxMk0f3MBlYBl7nBHvUPiW+fX/2idOsrvLW1jeQQxJ2GAJD19Wz9RitL9oa0gW58PXiqizstxGzAfMyjYRk+gJP/fVCv1B26Hpvgx47H4baJPcyeXFDpsUkkkhwFURgkkntirvh/wAU6L4njnfSL6O58htsgAII9DggHBx1qn4YsodQ+GOk6fcBjBc6VHDIM8lWiAP6GqPgf4e2/gy6vrtdRuL6e7CoWkRUCoudowO/PX9BRbrcL+R2zHA4FCjPWlFLTATGBRS0lAC0UUUANxzS44o4oOaAAcUUg5paAEwM0uKaTSigAxRtFLTc80AHtSFAaXHNGKAEGAMUnSlA5pTigBo5NBGaMYNHegBp4oBwc0jc0KABzTA5Cy+H2ijVNV1LV7aHVLzUp2dmuYgyxJ0VEBzjC4Gep9uBXm1hpK+Dv2hoNK0IGGxuo8vDuLgIYyxGTk/eXIzXs2uazY+HNIuNW1GTy7eBc4HVm7KB3JPArkPAHhy6fVL7xxrqbdW1XmGDBH2aDjavP8RULn2HrmjfcmyTuZHxa1aW+8UeG/BMTtHBqFxHLdsnJKNJsUY9sMfqB6VufFrSID8PJru1UQXOjPFc2bxjBh2sAce20nj2HpXK+OIvI/aE8J3EqjypY4VVvVt8g/my/nXd/FGVYPhn4gd9uGt9gDdMswUfqRSQzC1X4gS/8KQHieMhdQuYBACvG2YtsYj6EMw+laPw+8P2rfCm0sLuLeuqWzT3RccyGUZJJ7nBAz7V5lq9jPF+zTo7/Myi8E77uNqNJIBj2yy/nXt3hSVJ/BehPESytp8JGf8ArmKErBucJ8ENZuZtH1Tw9fMWn0e42JnshLDH4Mr16nkAEkgADJJrxn4MoZ/GXjS+T/UG5KjaPlyZJCOfp/OvYxhxtYAq3BB70JDMKHxt4budSurCLV7V57WIzTYf5UUHBJb7vGR3703RvHPhrxDetZaXq0NxcAEhAGBYDqVyBnHtXmuj6BpS/tD6xaCwt1tIrfzEtgg8vcUiOdvTqxP1p3xG0ewPxd8IpHEsAvWC3Jh+UyAOAM49QSPpS5X3C67Ho0fjzwtNrn9jx63btfb/AC/LBOC/90NjaT7ZrQ8SW8Fx4Y1SO5gSZPskp2sBz8h9a8z+Oeiabp3gewubLT7e3ktrxY4nhjCFFKOcDA6ZCn6ivSLqQv4LuZJPnJ092bdxu+Q9aaTXUL3Wxx3wN2f8K6dYg4jF5JtDgZ6KT0r0WeaO1t5J5m2xRqWZsE4A+lecfAddvwxQ5zm7lOMdOlelhuaAMTQ/F+heJZpIdI1CO6kjXcyqCCFzjPI6ZpT4t0JNbGjNqUQ1ItsFthi2evp6V5n4+tpvht4rt/GOg+UkV/IY7yzZsLI5yc49D1OOh5713ngq3tLnTz4jDxXF9qf7yWdVHyrk4jHcBemPWp1vZsLo62uJ+J/iuLwr4Skdi5uLxxbRqn3sNncR9Fz+OK7UdKrXlnaX0Pk3lpBcx/3Jow4/I1Vlsw1Wx4f4R8KfDDxVIlrbTal9rC7jbXUoQtxz0HP4GveIYlhhSJF2oihVHoBXi/xT8AWGi6MPE3hqD7BfWk6O6QttTBOMgdFIJHTA6165pNzJeaJYXUoIkmt45HyMclQT/Oh9r6CRannhtoWmnlSKNRlnchQPqTWKnjTw3JpU+pprNp9ggk8qSff8ofj5Qe55HTNaGp2VpqWnT2t7axXULod0UqhlP4GvJvgr4d0q80C+u76wgunW7KRieMOIxsU/LnoeeT9KLN9R38j1bR9c0zxBY/bdKvYru33Fd8ZzyP1FN1TxDpGhIralqEFsXOFV2+Zvoo5P4CvNfhzHHpvxb8Z6VZqILFAkqW6DCKTg5A/4FT/hbcL4j8aeLfEV6m+9juBbQB/m8mIF/lX0+6Py96WuwXR6Po3iLR/EEcj6TqNvdiM4cRtyh9x1H41wviLS0uvjt4dl2EMLJpA/P8HmZHp/Ev51ifFFX8J+OvDfiPSQbeS7mMV2ITjzQGTgjvkMQfoK9mMSGVJWRTIowGxyAetNX6g9djO1fxDpGgRq+qahDbbzhQ5yx+gHJpNK8S6NrkskWl6lbXbxqGcQSB9oPQnHSvOPE2ran4G+JV34kvNKkvdDvLeOHz4wCYMAZGe3K5wcA59a6TwhJ4Y1rX9Q8Q6Bfh5bmBIri1Hy+WQSdxQ8gnv2OPel11BWa0O5wKBS0tMBMUtFFACdKBS0UAFFFFABRRSUAFFLSUABpMU6igBuKMUtJQAopKM0tADRS54oxRQA3FLnFBoAoABzRilxik5oATFAxRTM4NAD6TZSZzSjNACgYp30pKUUAApaTdQCCKAFopCcUuaADFJilzRkUAFLSUUAHWgUuaM0AFFFFABikxS0UAFFFFABRSUtACAUtFFABSUUlAC5pMe9FZHibUX0nwrq2oRZEltaSyoQM4YKSD+YoA8+8YfFO6i1xPDfg62hv9VeXyGlk+4j5wVUZGSO5JwPfmumsPDXiY2gl1PxhdNqLDOLa3iWBD6bCmWA9SQT7V418GbaO7+I0EswEjQ2ss6s/J3khSfc4c19Kg80lFA22ebWOu+LrL4rWfhrWbmzmsZrOSaKa3tzH5+O7ZJwwweFIHNelcDNU59NtLjUbS/lgRrq03iCUj5kDDDAfUAflXl+teMdU8R/FG18HaJez2FjEzpe3UAXzWZVLMFLAgAY25x1J9BQ9NgWu565mkJrx258War4B+JVr4evdTn1PR77y3WW9wZoN7FPvjGQGBPI6H87nxj13XfDkmkXejaxJaLOZI5IBCjhsAEN8wOO4/KjUeh6t1pQfWvB9d13x0Ph5pvixvEEVpHIUj+zQ2qFnByBIzEcE4B2gYwfwr0jwH4sk8QeAoNd1PZA8aP9occL8hIL47DAzihX6hp0Z1kitJE6LI0bMCA6gZU+ozkfnXimn+PPFlt8U4vC11fw3doNQNu8n2VUdkwSOnTjH5Vo+CfEet/ETxdq851G5sdFsdpt7e2CoWLE7fMJBJ4U5HTJribJrs/tAww30iTXMeqMHeNdithDg45x8oHFCTe4XtsetfFHVPFWj+Hre58LQNLObgJN5cHnOqEHGFweM4BOO9dJ4bn1O58NadPrMIh1F4Fa4Tbt2vjnjt9K4L4x+I9d8LW+lXui6q1r50jxSQtCjq2BkH5lJHcfl+LtWvtZ1v4Fpq8mrvaXbWBnuJI4l/fYByvGNufUUW8hHaaJ4nsPEOpataaezSppsiRSTDBR3IJIUg846GuN8e63470/xvpNr4csZptMkWMzOlrvUsXYMrPj5RtAPUdc1yXwS0rUrtLy80/W5LCzguIfPtlt0cXGOSCzcrxxkevtVv4h+M/FXhz4gHT9O1lvskiRSrC0ER25JBXJXP8ADnr3otp3C/Y9wDDHXNGAa81+KnxAvfCy2mk6KiHVr1dwkddwhTOAcHgknIGeODWV4y1bxN8Nf7I1Qa5PrFtOwhvLa6ijALYzlGVVKg4bA5x70nfoh6dT2DGKN3auH8V+I7mX4YS+J9BvGtXW3S6ido1fcDjKEHI7/mPz4Pwz4r8f+LPC+rXFvqdlbiyzI129uDIcIW8tFxt7csemRT96+iFp1Z7oORQMCvK/g9451LxNDqOnavKLi4s9jpchQpdW3cEDjjb19/avUu9NeYDjTeK8y+Ivj6+0zXbDwn4eaMatfOiPO67xAHbavHTd35zgY45rO8U+J9d+F+u6U97qkut6Pfo4liniRJYmUruZWRRx8wwD7j3pXfYLI9ezmjArg/iZ4g1PQ/BUOuaFfpERLHndErrLG/A6g45IP0zXFWnjD4gax8PLzX4bzT7WDT5HMk5iBkuFGDhVwVUDPXqSO1Gt9EPTue5YBpuADXnvwj8aX/jDw9cjVAGvLGQRtOoCiUEZBwOAexxXoWQaa1WohM4pe1eM/FTxn4q8IeKYodN1SAWdxAsqQPboxjIJBGSMkHGf07Zp2seKPiRea7pF5oujzRaLdFGjQRJI0iHGWkP/ACzyDxnHHfNK7vZINErtnsa9adjmvMda8cX2qfEmz8FaBOLZA5+3XwRXddqlmRAwK5wuCSDyfaqvg7x3q0fxEv8AwZrt0l8VlkW1vBGsbHZk4YLx90H8R3zSv1Ger45orzHxJ461O5+IVn4I8OSRQTSNi7vmjEhiG0sQqnjIUd888VT8OeMPEWnfFi58E6zMNTgOTDdeSqOq7PMBIXAxjg8dad320DTues4FIQDXmXibx7fT/EGw8G+HZlhleYJeXZjDtGMbmVVPGQoJyQeeKpeF/H+q2XxIu/BWvXSagnnvFbXqxLG+Qu4BlUYPHH19exd9gsXfH/i7xdoHjDS9P0PS1uNPuUQvILd5CzFyGXIOFwNp/wCBZr04na2PavF/iF4+8U+F/Hi6TYXkEtnLHFOkb24Z1BYgrnvyp/MV0vxc8S674T0jT9S0a7hj8y4+zyxSRB85VmDDPTG05+oo+Ql5s9CGM07AxXjSeIPiNrXw7Hia0u9OsltkeV1WDdJcIhO5vmBVeh4HXHXpXT/DrxzceN/Dt0r+Xb6vaAI7FNyEsDtfaCDjIORkdOtF5dUGnRnTaj4i0/TNZ0zSJXZ77UHZYYo8EgKpYswzwvGM+tbBFfNWmf29ffGsKdYQ6xHdTw/bTbb0ARXH+ryMDAIxnivWPHes+I/Cnw6+22k0d9qcLqtzdeRtAUk5cJkgY4HcDOaFcLrud5n3owDXH/DbXNV8Q+CLTUdYj23Tuyh9m3zUB4fHuPTrjNdaXqvUXoSLTselMQk0rnA4oGKOtKahVm3c1IWFIBeR0pw5poPFC5oAeR6U0Uu7FJuGKAFwKKYHBp2aADmjNKCKQ0AGCaUUdqKAFxSUA8UtABXF+N/HKeFns9PsrVr7W79tttaK2OpxuY9hnoO/PTBI7MHmvDfCcq67+0Nrl1csWNkJvIB5A27YR1/2SfxNFrhex3cWh+Or6BZb7xba6fcEZ8ix05JI1/4FISW/SsyPxD4x0Px1o+ga4lhcabeMyxajbwMhlKxsdrLuIVsge3p3x6O5YIzKpZgMhc9favN9X+JmjWeuWumat4c1VdXjdXt4Wt4nYM2VBRg5HOSMj3pO1tgV+56XkDIozXA+MfGF9YX+i+H9HRIda1dwN1wocW0ZOC5UHBPXAzj5TWX4sHi/wNpia9ZeIH1a1tiv220vLeMBgSBuVlAK8np2znnBo16Boep5FGQa4vVPiDp9p8Nl8XQAMs8Q+zxOcbpTxsP0IOfZTWbb6P421HwtHq6+J5ItbuIluY7VbaIW6ZUHyiCpPtuJP0o1DRHo30pMmuH+G/jk+M9KuUvYVg1SwYJdIv3WznDD0ztPHYis7RNa1jx/q+qvZamdL0GwuDbRSW0StNdMBktvcEKvIIAHINCbYPQpp4o8Tr8cLTw1fXVqmnGJ5Vitov8AWKY2I3FskEEdiBx716mFwxNeGafBqVt+0bZwareLdTxQOI7hYwhlj8l9u4DgEcg/SvcSSWIppWC9yXNJTA3Y0pYCgB1FRZY08HigB1HFMpRx1oAUUufWmk0mCeaAH8YpMc0wEinK3rQA4ijHFNJ44pAxxQAvWlBwKB0ppzmgB3U0uKjXIpxY9KAFwKUYqPkU8c0wFoxTD1pwNIBeKKBS0AJilxRSEgUAHAowMUmcimnNADsU3APelzgc0zIJoAkC04elItDdKAEIApM5pOtJimBJjijOKYrHpS80gFLcUg5ppBIoXgc0wHUo56UnBFMBw1ICTOKWmmjOBTAk7U3FIGzS0gCgAZprNjvSBvegCTvSUn400tg0wH0ZpoOaCRSAdwaXHFRbucVJnApgKKQnFN8wUucikAuQaWmKeTRv5xQA6lpp5oPFADqKYG9acOaADil7UhIFGQRQAtANNzQKAHUoqNgacmcc0APpDRRzQAh6Uo6UhoBoAdiijNFAHyVqYA1jUducfapcZ6/eNevfBGaSfRdTMrs7i5xlmJONq4FeRag2NW1AHki6lzn/AHzXrvwPCHQtSderXPI/4CKAPWKKBRQAUUUUAFFFFABRRRQAUUUUAFNNOppoAbmlzRQKAAUnOadTTmgBaKQZNHegBaOtLTaADFJ0p1IRxQAlL2pAOKOaYAaTOKXqKO1IAFIeKTNL1oABUcgxT8UxzQBT1DTrPWdMuLC/iWa1nQpIjeh/kfevKLfwpr/whN9q+guutaKw3XlnKSkwUZwy4BGVHU9xn5e49jjBpxGM/qKejVmK2t0eAXWu6r8bdRi0K1mttEsIV86WGSUyPOQeoAA3Yz04x1z6ey+GfDun+FNEg0rTo9sMfzPIfvSuerMfU/4DtXPap8JvC2p6odRigudNu928yafMYufUDkA+4ArpND8PjRIJY/7T1K/8wjDX83msgHYHAoSsrLYW7uzynxT8P/Eln8VYPE3hqKG7NxKJyLk7VhfGGDc5KkenrjtmqXiT4b+Ob7xva675lhfXTPHcs4YxxxPHj92FOTt44Pevegg700oN3FF12Cz7nlnxj8H694u03RpNKhEjWrP59p5oXJcLgjOAcYI/H61y3iHwB461L4d6RaXIspDpoEcWnWww+08bncnBYcDA4xk5r3wqD1FMaLNNNdgs+5xPhPS/EWn/AAt/sm/tbdL9LV4LaGKTJwVIXeegbJ5xxj3rj/hD4M8TeEdc1G51DSUW3uIDEGFwhIdWBHAPQ88/SvZ9m0UiqAKWnYLPueE/DvwT4u0T4if23f6UqxFpVuG89ON+eRzz82PwrZ+Nvg3VvEb6bqelWzXf2ZGhkgQ/OQxBBA798/h7168qDtSlKd1fYLO25xfh5PF0vgq8bWbO2jvHtPJsrC3YAoAhUF2Jxljg4zgAepIrifgr4W8ReGNd1GbUtLMNpPF5JmMqEq6HjgEkg5P6V7UFOKQR4B9KNLWsOz7ng3ijwh4s0z4uN4h0XTU1FZrgXEBLAIp2gFXyRg9ceo59q9r0gajHpdr/AGu8D6iy5nMGQgJ7LnnAHH4Zq0YRuyfwrzX4r+GvEup6hoGpeG5HaSzlOYRJt2tkEPzwRxg//XNJ67bgnbfYqaH4Et7b47axqKGM2tnCt3HGg/1cswIwR+EhH1FerjLZJrnvCHh690ezvL3Vp459b1OQTXskYwgIGFRf9lRwPxrowuBR6giHc0ayMkbSOqEqikAsfQZ45968G+H3g/xhonxIj1bUNAkjheSQ3EnnR4QODyPm5wcdM8V77g5p5GRTVuqAzNd0iHxB4d1LR52AjvIWjDYztJHDfgcH8K8L8MaB8Sfh7r91b6TpCXsMuEdmINvJj7rZyCp59up619CAbT7UMuec0tHo0Gt7o5SLwvf6r4Q1TSvEmorNfarueUwjMVsSBtWIHsuAeeScmvLvCOhfEH4b69eR2ugJq1vcgRNsuAqNg/K4Y8jqeor3pVFKEweDRZNWYap3TOT/AOEf1nxF4F1XSfEstpFe6gX8tbdS0dsOCg55YgjJNeVeFNI+JHw/165stM0X7bDMcPk5t5COjhsjafrg9jX0IFz1pVyucGjS1mGt7pnGTaR4gj+Huux30x1LXNRglYwRkLHEzptEce44Cr6555PeuT+DPhjW/Dep6k+paRc2tveQR4lleMgOpPGAxPO7PTtXr5GT1pVGOtGganmHxp8H3vibRrC70m1Nzf2kpj8tB8zRvjP5EL+BNd9oGk2+haDY6XaoFjtolT6nuT7k5P41oHrwKeoxTvoCWp4f8WPh5rM/iP8A4SrQYpLl5NnnRQLmSN1GA4H8QwB05BHTnjpvCl98QPEs9mutWKaNY2rLLPNsKzXZH8AUn5Qf4uOnA68emdBxRnIqdN7Arr0PFPiX4J12DxvbeNPD1q966vE80EI+cOmADjqwIABx0wao/EOw8aePf7Gli8J3FpFGsirbvMhcM23LOeAg4wM8nBr3kZxxSck09N2ha9DlfDlpr1h8OLWwlt4bXWraxMMSFw6B1XCEkcc4BPXvXOfCd/HDXGrDxV9saAlTE12u1hJk7lX1Xp049K9PFOpNJ6j12uIPrS0UmKBi0A0lGKAHZpM0oFFACYpOaXNFAAKWkFANABijtRRQA3PNHU0d6XFABR2ozRmgBpFBFLmigBgznFBFOPFFMCE5B5p68nFIw5pOnagDxjXL3x/feOlv5fBpu7HTmf7BbSTqEVuglYhsM+OnpnjkZrXj8R/E3WLy3sW8LQaXFNKolvPNWQwx5G5gC2M46ZB+lepAE0hB9aVo9hXkcP8AErwfd+ItPsNR0VV/tvSZ1ntcsF8wAglMnjPygjPHHvWN4ok174jaTbeG7bQbzShLIj6lPegKsAVgcJz+8yRkEenuSPUU4pNpJJ709OoWfQwtS8LWGo+DJPCxUC0+yrbxMf4SoGxvqCAfwrjtAvvFnhnwcfDtx4du7rVbfdBaXFuFa3dD91i+RtABPDY6D1r07YaUDPrRo9GFmtjkvh54QHgvwqthIyvezuZ7ll5G8gDaD3AAA/M966sfJzgnHOB3qTbjpSbeaHqCVjx7R016P406hrsvhm/i066/ciYoOFCqoY84wSgPGcVJ49t9fv8A4l6BqmneH7u4s9IdS8qMgMmWBYKCewGPxNevgEd+KbtyetGgvePMfjJY6z4j8J2OnaRolzdSPcCdyNoMQCsMY3dfm7ZHBrpbi91Cb4dzBdEujqElo0H2Rim4uV2/3sYyfWurCn1o2kHNLQep5p8GrHVtE8Ky6Nq+k3dlLHM0yPNt2srY4GDkHIPFehXEjW9vLOsLzNGhYRR43OQOgzgZqzj1ppHpT0BX6nBeF7e/8SXesah4t0We3ef9xb2lyqmOODngc5LHnJwO2K5vwZb+JvBPizUNLTQ9QuvDUtwRA+9CYueG5bpjr9M9a9fKkmgRnOc0aWsGu5KcAcVxnjfxF4m8OyWM2i+H/wC1rR2xcCPcZF9MBc/ng12eOKZg9jSsnuPXoedXX9u/EeyGmXfh+50TRmdWuJLxwJpMc7UQcjnufT8K9GiiSCBIYxhEUKoHYCnKCepoIoSSVkLXdlHVrh7PSru4itJruRYztghXLSHsAK85+D9vrGh6RqVjrGj31oxn+0R+ZEdrDaoIB9flr1YCjBxyaA1uePeEI9Ysvi3rurXnh7Uraw1b93HM0eQmCuC2OgOD+dLaaZqnw18fajqFvpl3f+HNVYuw0+EyvC5bIBTOeCWGRxg+vFeunIHU0qdKNBK55bqem3XxI8Y6LcjTbyx0XR3Mzz3sJia4fcpCIh5x8gyT6mvVemOabik5zT02Q/U8/fxhe6X4s1vT9f0q/k0jen2O5isXljwY13KdinPOeeepFZvw/wBCkTx/ruu2Gnz6ZokieTb281uYTIx2szBCAQMgkf73tivUmXJ9aeAcUtOgWdxRS0lLQMKKKM0AFFJS0AFJ1paKAEpaKKACkpaaaAHUlFFABSZpaSgAFFAFBoAKM8UnajqKADFHSk5oNABzS5poNOHNADeKTFKQM03kGgBdvpRuxSbiKUc9aAF3cUbuKTbmkIK0AO7U0Gl3ZFIBQBIB8tAFCnjFJkigBpzmnAcUYzQKAFBwKXHemkUvagBC3FIrEil20oHFAAGpQ2aSjpQA7NJQKOlAC0UlFAC0ZxRSUAKDSnpSUHpQAgpaQdKWgBM9qr3drFfWNxZzjdDPG0bj1UjB/Q1PRmmB8w6N9r+F/wAT7ZdViZLeKRoWnZSFkgbjzAe4GQT7gjrX0vDPDcRpNDKkkUg3I6MCGHqCOtVdX0TTNdsmtNUsYbuA/wAMqA49wex9xzXNWfwv8Paerx2jajDauxZ7WO+lEbE+o3f1pNdiU2tGjcsvEem6lrtzpVlK1xNapuuJI1zHEc4Clum49cDsDmvGdGtJND/aKeC9UDzry4lidjjcJY3Zcev3tv1Br3PTdLsdJtFtLC2it4F6JGuOfU+p96zvEPhHR/FCRf2lbFpoCGhuImMcsZ/2WHIoS6Br2PG/ipaz6/8AF/T9JsFM9z9nhhZRx5fzO5JPsp3fStz9oF8aZoSh8P50vy+20ZP54/OvQ9D8E6H4evJ760tnk1CfPm3lxK00zZ/2mJI/Cptc8JaH4kkhk1ew+1NCpWPMrqFB68Agdh+QqlYNTyjxG8bfs46OC4BkW3UDOcsDz+itW38LLOTU/gte6fA3lzTfaoFYEHDMDg+33hXZzfD/AMM3GjQaRLpzNYW7mSKA3EuEY5yR82e5/M+tXdA8LaP4Ygmh0a0a2imYM6ec7gkcZ+YnH4e1LQNTxv4F6pFpviDV9LvSlvPcxx4Ehw2+MsCnPf5//HTWVFdW918fhqMM8clu+rhFfIAOF2ZBHXkcetexar8NPC2ra0NWutMX7UW3SbHZFlPqyg4JPc9TUkPw18JR6k2oHRoZJjIJFWTLIh9kPyj8qLLe4XfY4r4/bToejDdybtiB6jY2T+o/Orlopb9nGVY8caXOPl+bpv8A8+1dt4i8G6H4rMJ1m1kuPIBEeLiRAuevCkD05q1ovhzSvD+kf2Xptt5dlliYnkaQfN1+8TwfTpRpYep5B8DdX07StO1S3u7qGGa4ngSJGYb5GbcoVV6nn+dYfxjcf8LMYvhljtYcqeONzHGfx/WvX9A+Gfhjw1qr6nYWTG7yTG0zlxDnsgPT0z1x3pdZ+GvhbxBqUuo6pYTT3MuN7G7lAIAwBgNgD2FCtfUV3bY8v+N9rJaeONL1WUE28lmIoz0G9HZiM/Rx+vpXQ/H24Q+FNJRXBZ70SKg53KI3BP8A48v516PrXh3S/EOknTdVtRc23BwzHcpHQhs5B98+vrWBafDDw/BdWk9y19qAsQBaRXtyZEg6fdHA7DrnpRZMLtdDCvdOutH/AGdZ7G+Q290tgQ0Z5Kl3yFPv8wHtWD8GHVPAPiguVRY3dmc9h5I6+3Br1/W9DsPEOmPp+pxPLaOQWjWVo92DkZKkHHtWNY/Drw1pVhqFhZWc8VtqEfl3MYu5SHXnjluOpHHYmjSwanlf7PisviDWAwxus4+M9w3p+Ne+4IINctoHw88OeGNUF/pVtPDOIzH81zI6kHrkMSOwrqm6UPyGj59+IVvNpfx10zULlQLW4uLS4jkzgBUZVYE+xXP0IrU+P8gmfw9ZR5kuWM22JFyxLFAMe+QRXqXibwppXi/TBZarCzorbkdG2uh9jWXpvw50Ww1aHVriW+1K8txiCW/n8zysEkEDAGRk8nmiy3uK72sct8SbSbTPgXZ2NwcTwx2kMm45O4Fcj65H6Vi+FRt/Z319Sw2r9p5PPVQfw5OK9X8TeF9N8V6ctlqiSyW6uJAkcrICw6ZwRmsqz+G/h2y8OX2hQQ3C2F66yTR/aX5YY5HPHQflRYL+RxX7PpUadryjIIaE4z7PXsSnmua8LeAtC8Hzzz6TBPHJcIEkLzuwYA8cE471020ZoGj5/wD2g2DeJdPVXUlbHLDuPnbH58/lXuukFRounBOE+zJtwc4G0Yrm/Evw28O+LNVXUtViunuFjEQ8udlXaDkcD0yfz710WnWEGlaXa6fbeYYLaMRx73LNtHA5PJosJPXY+brpbbQvjLenXBJLbpqLyTEFkJjlyQ2Qc8BgeOuMV6vp1j8OLLxVpsuiwQ3erXTNJCbWd5zGMEmR/mIUdsnua2/F/gLRvGYhlv1lhu4QVS4gIDbT1U5BBH1HH51L4R8DaL4NhlGlxSGebHnXE7bncDoOgAHsAKNtUw8mjxHUbybwh8dbrUrwELFftKxHGYZQeR9Ff8xXv0uq6FBrFmxubL7dfr5duylTJKo+bAI5K9/Sszxf4D0bxnEn2+NobuMYS7hwJAP7vIwR7Gq3hD4c6D4Mc3NpC9xqLAqby4OXAPZR0H4DJ70W63DyseL+I1TQfjLdXOrCWa3F+J3KkozRNzkFcHgHHHXbXqltpvw4tNf0u706CG41S8lV7VobiSd1OM7yNx2gAHJNbfjHwFpXjWKFr5pYLqDPl3MGA2D/AAnIORTPCHgLRvBqSvYCWa6mAElzOQWx6DAwBwPyGc0We6YeTR5J8Z3VfihbkHdssodwHBB8x+M12/x6dT4L0/lf+QghHr/q5OlbniP4X+H/ABTrEmqalJfNcSIqMI5QFCr0AGOK5z422q2fw/0i2jkdo4r6NAZGyxAjkAye9DXmCfka3gu5gHwNWS5eNYUsrlXL8gDc/UVyH7Plld/aNavyr/ZSsUIc9GcZJx6kAj/vr3ra8FeELPxJ8KbCIX+oWEdx5i3SWrqBPiRh8wZT6DpivRtC0Sw8N6RBpelw+TawjgE5LE9ST3JoS8xnhnh6Rbf9oSWSSRQv9pXgZj8o5WSvatb8V6Lofh7+2ry8RtPkYIjxDzBKTnAXHBzg+3Brm/Enwj0DxJ4hOryy3Nu0uDcwwEBZiO54yCR1x169ea3vEfgzS/EXhIeHnjNraRBPs5hABhK8KQPpx9CaGuzEn5Frw9run+JdIj1HS3Z7RmKDcu0qVOCMVrEVi+EvDNp4Q8PQ6PZSSSRxszvJJjc7E5J4/wA8VukDNGw0IPlpxwRSHApBzQMQDmn44puOakHSgBnNKOBS9qO1IBvWkPFOUdaQqM0wGADNS9BSFQBQDmgQdKXrQQKaOaQxelIcjkUDNOJAFMBu7FJup2Mim7M96QDlbDZrw7xFY3Hw4+LK+LFjY6JfSMZjH2Lj94pHrn5x649jXuG3tVa/06y1Sze01C0hu7dxho5kDA/nTVtmS0+g+1vLe/tY7uznjnt5VDpJGwZWHqDXjHjt9n7QPhdo1XfstlO3rkyvnP4H8q7Sb4W6bEjpo2q6zocTkF4rC7Ko2PY5q/oXw98P6Dem/it5brUeT9svJDLIMjGRngH3ABpJWG32RwPxBiPh34xaB4nvMrp0ipE0o52kFlbPp8rg++DXd/Eqe3i+HWt/aJIhHPbmOPe3BduFx6nJB/CtnXNB03xJpU2m6rbCe3k7d1P95T2PvXNWXwy0i3mga/vtV1a3tn321rqFx5kUR7YXA6ds07X6ivboefeIPDGowfs86YsiyeZaXP22WNuqRO0gGB2wJFJHbn0r2Dwhq8OteDdM1CKTKvbKHJPIcDDA/iDWs0Mc8TxTRrJE6lWRxkMD1BB6iuHb4UaRGbqK01XWrKwujmawtrvbAw7jGCQPx6cUrDXmcr8J9MnvdV8batafLY3U8kFo44SQ75DuHsAy/man+Bmqw2+jal4Xu3EOp2d27mF+GK4CnHrhlOfTIr1XTdPtNH0+GwsIFgtoV2xxr0ArlfEvww8N+J9S/tK6iubW8bHmy2kgQy46bsgjPuMH3p2uLVbo47UL62h/aT06U3MYT7P5DEN0cxyfKfQ8r+lezdWOK4lfhZ4VXWLPUvsJYWcCxRwM2YyVOQ7DqzfUnNdsrZY0Wt1GncQikOKe3NNwBQMcOlJTsgioxyTg0CFXrTj0pv3aUtxQMMZFKCMYoHSmkY5FIB4ph605eRQwoAMcUg5FHagECgBw6UzvTqQDJoAM0GgkZppYZoAUtgUqtxQQCKTHpTAXNGcGm9DTuCKQDvcUtMwRRmgBS2Kb160HBFC0wF4B60jNSN1pCOKAHZyMU3pSqKCtAEikEUpqNakJ+WkA3FITQD601qAAdacCaaGpyn1pgGTikBzQeaaODQA48DimjrTifQU0igQ/PHFGOKYQQOKVTkc0AOU44NPBpgHNP7UDIpBk0wLgZzUhGTSEYFAhATil2560gpwNAx2MU08mlJzSd6AExg07+CmtzR0FADcZ709cgUm0GgZHFACryaFXnNIvU04HBoAU8GkJoPNB4FIBcZFJnFKrdqMZoAaTSj2pNvrR06UAPHSkzilHSgLQAdacvSkIwKVaAHUUUlADW60oHFI1KvSgBaKWigD5K1A41W9BHIuHB+u45r2L4IujeHr/AGx7B9pP4/KteOajk6leHJ5nfH0ya9f+BmP+Ed1Dg5+1H/0FaBHrFFFFAwooooAKKKKACiiigAooooAKSlpKAG0UtFABRQKSgAxQRSgUlACDPelIoooAQCjHNGcUoOaAG0tBHegjigBOlFFIRxQAhIpR7Ugx0pQMUAGcGmOOKcwzTWPy0wHRnApxxXF/EDxrH4G8N/bvK867uH8m2Q/d3EE7m5zgAduTwPeotL0jxddaFbajL4v/AOJlPEJvLFnE1su4ZCYADEDON27NLVsNkdvxSg1w3w88Ra9rra7F4ihggu9Puxb+VCpCj5QSRkkkHqD6Gu2x70a9Q9B/ejbzTAxzink8UALikI5pA470hOTxQAox3pCBilpDQA1aU4B5NNzg1xPxP8Sav4S8MwatpItmxcLHKs8bMNpB5BDDHIx360AdwWBFArj/AIb+JL3xb4Kg1fUEgS5aWSNvJBCkK2BwSa65HFADiDSY4oL0m4UwFzjrS4zTdwNBIxwaQC4AFLzUZORQrc9aYDtvNBAIxSn1qNye1IBQMGlrkviF4k1Lwl4TbW9PjtpjDMiyxTqx3KxxwQRg5Io+HXiu78Z+FG1W9toreVblogsRO0gBTnk/7WPwou72sHQ69elKcetNjO44NeYXHxF1iH40jwethbPp5dELhW8wAxBy2c4wM+nTvRr0QaHqQAxR9KbkKSM9KVTk0wHAetJnBp496acCkA7qKAMUzdTg3FAC5pRSAA0uOKAFHSkoHFLQAYoozRQAA0tJiloADntSYo70uaACikooAKSlPFITQAopO9IDTqAEpOhoNGM96ADrRjFLkUhNACdRR0pfekJzQAtN+lL1oXAoAT60nFDHFMByQO9MCQYpCBmuB1TxnqepeLZvCnhG0tpb21XfeXt4T5MA4+XC8s3I/H6Eil4k8ZeLvBGnfa9Z0fT9QtGbYt3ZSuixsegkRsnBPcH+lK7eyDS56WelCk0oKlQR0IzQDQAtApD0o3UAKR3oGMVm63dahaaPc3Gl2sV1dxoWSKWXy1OOeuD/AJ7iuW+Ffi7UvGfhq81PU44Y5Uu2iRYVIULtUjqT/eo1A7vFL0pAQaXFAB2oyMUvFebDxprrfFe18LXVnb2luwaTMZMplj2sVO7jbyvTHakwPR80uBikI5NUNY1ex0HSptR1KcQ2sQyzE9fQAdyfShtJXYIv4FANcBpviTxj4qQ3miaTZafpe4iGfU2cvOvZlRMYH1P0qhrfj7xR4QMY17w/bPBLIsaX1rcHysk85VhuHGSB3xRrbYLra56h2ppFZHiHUr7S/Dt3qOnWkd5PDCZRG8vlqQASTnB9On61k/DbxNe+L/CC6vfxRRTPPIm2LO0BTgYyTT6gdaMin0gxSFscUAPFITTQaNw9aAFxmlHFAwaQ4oAXikxXP+KdS1fSNKkv9Lsbe8ECNJOks5jIUDOR8pz39PxrkvDPxA8T+LLGa80rwvayQwyGFi+ohcuADxlOnIpa32DS1z00cU6uE0j4jQT+Ih4e1zTptF1YgbIppFdJM9NrD17V3OcUJ3HYWgUdaUUxBQKg+0QtcNbrLGZkUM0YYbgDnBI9OD+VJJc29u0azTRo0rbIwzAFm5OB6ng/lRcCxRXK+NPE174X0f7XZ6W987OsYPmBUQk4G49cZwOB35IrT8ManJrXhfTNTnREmurZJXVPugsoJxS6gbFFFFMBKWiigApOtLSdKACijrRQAUUUhoAWkoo7UAJ1pegpKUUAJ2pvNKRRnigBAKWkBJp2aAGHOaWjNGc0AGCabgil3YNOyCKAGih+RTiKaQaAEQfLT9uRQtLQAoXAowKXNIKAFxSYFLSYoAWkxTqSgBMcUYo7UooAMUAUtJQAYoopaAExRiilzQAmKMUUuaACjFJS0AJSUtFACYooooAO1IPSsnUvEui6NPHDqWqWttLJ9yOSUBm+i9alttc0m9RZLbUrSZWcRgxzq2XPReD19qnmjsFna5pAUYpaKoBMUgHNOpKAFoozRmgAoFLSYoAMUVHI6xRs7sFVRlmJwAPU1TtNa0y/k8uz1GzuHOSFhnVycdeAaTaW4We5eIoFVLjVNPtbqK1ub62huJv9XFJKqs/+6Ccn8Ku5z0oTT0QWY0DjmnY4oxRTATFJtp1FADdtG2niigBgXFLtyMU6kFAEPlEHrS7SKlpMUwGjpSFaeBilpARhfWmMmKl70uAaAINuelOUY61IFxS4FMCPAPIo2561IBigigCLZmgpxUlLgUAQqhxzWB4p8F6R4xht4dXWdkt2LxiKUpg9M8V0vSm96ExNXOe8MeEtP8J2Ulnpj3ItmbcI5Zi4U9yM9M98VvFcCpBRjigErEKKd3NSFT2pwFLSGM296UrmndaOlADGXigLxTs0tAhgXmnBaUdaKBiYoA4paWgCMoaNlSUUAMK5GKFTFOzRmgBpHpSAEVJSYoAaFpSmRS9KM0AN2kDFJtNPzRQAwLzTtvNNd0jRmdgqqMkk4AFV7bUbK7Zltry3mZeSI5VYj64NJtJ6gtUWyOKbinZ9apNquno21723VvRpVB/n7UpSS3CxZ24NLtB7UKyyKGUhlIyCDwaoX+t6VphxfanZ2pxnE86x/wAyKbaSuCRoAYp3aq1ne2uoW4mtLmG4iPAkhkDqfxHFPuLiG1gaaeVIol+88jBVH1Jo5k1cLWY5s5pGHy1AdQtOMXUJB6fOOaYdUsFU7r62AHXMqjH61PtI9x2ZbjORg0bOeKSFlkQSRsGRuQynINSEhQSeAKu4hoQ96XbVFNa0yS5Nsmo2rTjrEJlLflnNXldXLAEEqcH2NSpJ7Bawm2lVRSmovPi88W/mp5xXf5e4btvTOPT3qgHsuRTVQ96lHIqH7TCHZPNTcvUZ6Um0t2CQ8qSOKQIQKeDxmjPpTAaq4pTxUQuYg5TzF3A4IzStPErFS6gjrk1PPG9h2Y/GaFWmpNE7bVdWPoDTmdVUsxwPWnzLuKwvakC1ELqHP+tQ/jU4PFCd9mDTQzbzQY6GlQHBYA03zkJwHXrgc0cyTsFmPxikOBTUmjkwFdWJ6YNI0iK+1mAPoaOZDsx5GRRggVH9og8wR+am89Fzyal3enbrTTTFYMEimlafmmvIiDLsFHTmi4DcZFIcikN1bqcGaMHGetSKyuMqQQfSkpJ7MLMjAO6n45oYquMkDPAzTFuYGbCzITnHB70NpbsdmSYpMHNKzBBliAPekjlSQZRgw9qd1sIUDil7UjEKMkgD3pvmKF3bht9aLpbgOx2o24pvmoVyHUj1zTs7R82AKV0FgCg0hWnK65wCM+lKSBTutwGAUoXFKGUjIIxRk+lK6AXGBTAMmn9RTRmmgDilCg00jvRHLG+5VdSV6gHpSulowsOAxThSZAoz6CmAmMmgilz7UZ9KLoBAtIV5p3PWjvzRcQKBigrS5pCTQMQKOtBwaNwwTkY9aRZEYkKwJHXnpRcBwAxRspR60tADQuKTZ1p+OKBxQA0JihhS5OaDyKAGcU5TSBfWnDigA25FJtxTqKAExThSCloADyKQcUUtABRRRigBjU5elI54oXpQA+ikzRQB8laicapfDGMXEgx6fMa9h+Bo/wCKavjzzdH+S147qGP7SvVByoncKfUZODXsnwOGPC99gHH2o8nv8q0AeqUUUUAFFFFABRRRQAUUUUAFFFFABSUtJQAUlLSUALTaWkxzQAowKQ0Yo7UAGaQHmjFA60AHWkHFOxTTmgBSaAeKSjrQAHimnJFOxSUwGAkcYp+TijbRmgBvfmkfAFOFMkPFIDgfit4NuvGXhWOPTmBvbKXz4oSQBMMEFc9jjp9Md8jyfwp8VPEPgwDSdRs2u7O2byzbT5jmgA/hUn09CD7Yr2rX/Eo8PeNPDVnczxw2GppcRuz4AEihChLHpknaP96neMfh/o3jKzf7REINQVcRXsSgOvsf7w9j+GKXuvcXvLVbE/hLWtD8T2U+t6PxJdFRdqwxIrquAGHqB3HUVx2ieN9Z8bePtX0GwvP7GttPikKH7OkssjI6oSxbIAyeg/Oua/Z/jvYPEfiGN1b7PHCqTHnaJQx2j8t9WLTxDbePPihPYeGm/snTpoC9/fwRiK4ulQ84bqoJKj1xkn0peo15Gt8LviRq/iTXrnw/rfkSzRRNLFdRpsL7WAIZRx/FnjHSm/FX4heJPBHiS1t9PkspLK4txKEngJKncQRkMCRwPzrivgkiL8VLpIH8yBbSYJI55ZN6YP1PFXf2icf8JHpAHVbM5BH+2cfyP6UWQc3U3vG3jjx94di0vWTBpltpt2oC2oJlcNt3YckDBPONp42n8bWrePfGl94Fh8W6Jp1lZ6fGmbj7QTLLId+xiijgIDnknOMn6wfHNAfAuhPwpF2gCr0/1b/4VZtnP/DMkzN+7/0KUDbz/wAtWH6/1p2QczOo+GnjKfxv4ae8vYooby3mMEvlH5XIUHcAemc9OelcP/ws3xbb/EmXwsttp19tvGto/keJn9CTuIAA5PBqx+zxk+FtVGBkXo5HX7i9f8+tcoo/4ycY7t3+nnqeh8rgfh0/CjlQXZ0ur/Efxj4B8UQWXiy20+8sblTIstkrLhc4IUnrtPYjPPXmt/42Sq/womkRiUknhZSvIYE56+lct+0XJCLrw4rH51W4JXHY+Xg/oa2/iqklr8CrK3mUxyqlpG6ehAGR+Y/SnZboL33J/hDfW+k/BwahfOI7W3knndhknYGOeB34PFZsPxF8S654d1zxTpC2VrpumzIkNpPAzvOuRuLOGG04ZTwO5HucrQ1mk/Zh1IW58twX3MozlBMC2f8AgOR9Kz/hJoGk+KvDWraVdXF2lyJQ/kRXbojoVABKKQDgg8kdxSaXUE7bHsXgfxXF4z8Mx6qkPkTBzFNDu3bHHv6YII+tdAVkkDrGwRyp2sRkA9jjvXMeB9C0Pw5YX1joblglwRdAyl9su1eOenG3iupQnzhTW2juI8b8JfEzxn4p1m80KHStJF9HE5EzGRI4irBSWGWJ64wO+O2aveE/iZrH/Ccv4O8W2drDe7zHHPb7gu/G4Agk5DDoRjqOKw/gyd3xK8SlNr5Wf58/9Nh0FZXxBR5/2hLCO1/ey/abMlV6gjaSPyANKy+Y7vqek+PfiL/wiGs6fodtbJJf3xQ+dcZ8qFGbaGIBBbkNxkdPesTXviNr/gXxxbaLrS2OpWdzEkvnW8LW7xqzsvQswONp+vrmpfi3rfhuxvtOgn0yLUvEse1rONiQI8twXIIBGRwpzk+mc15r8UrPVbPxjYDVr86hqMtnHLL8oVYSXf8AdLj+EYOD7mlZPYLtH0L4t8T2Pg3QJtW1DLIvyRRL96SQgkKPyPPYAmvONT+Ivi7SvCOmeMLi00xtPvrnYLJEk3pGdxUmTdjJCn+HuPXFSftDpM/hjRyjH7P9s/eDHVtjbT+A3fnW98Ohp3in4R6ZY3dpDcwRL5E0EqhhuRuCR/3yfxp2TeoXdtCl8T9Vh1j4InU4leOK+W2mEbDJAZ0bBPt61X+D13Fp/wAKb+8muIbWKK6lfzpTlEGxMFhkcZ7ZGfxrS+L0MUXwivoIlSGGJ4EjjRQAFEqAKB2x/SvFzbeI3+DsksEyDQYtQxcQxn52bC4Z+Pug7RjPUg9qerWgrrqe9eBdT8Ya7aLqXiGz0+wtZUzbwRRv5r5xhmyxCjGeOvPbvyx+JWrQ/F2PwtcaZp0h+0rbG7jVlk8tgGGMsccHJHeul+F3jBfGHhOEykLqFhtguVz97A4f8QD+INeUaixb9ptMkSN/aFv09PLT+Q/lS0Y7vqd/8S/iLrPgTW7SCCysbu0u4y6eYHDqVPIJBweoxx/9fL8T/FTxVoFppOrHw7bW+l3yK0YuJt0knyhj90/J14yCf5Vh/tHORq+hLu6QzEDuMlef0/Sr3xrb/i2PhkHC5eEhT1/1LUcqDmPU4vFtgfA8Xiu5Dw2TWq3DKPmZcj7ox1OTj61w2hfEPxb4s0rV9c0jTdKg07Tw223uTI0sxVdxAZSADjHbqce9bHhvQx4i+BVhopYRNd6bsRiMhW6q354NcJ8P9YvfDvg7xToUekX19eJLKsM+m27XEMkpQJjzFyBjAP0PrxQ0gu+h1vw++IniDxvqOBpGnw6fCcXLpckyJlTtIU9QSKjv/ijqdt8W4fCNvo8b2hmjhd2J807gGLjnG0A56cgdaZ8FvA+peF9OvtR1aJre5vdiR27H5kRc8tjoSW6e1ehveaMPECW0lxY/2uI/kRmTz9h9B97H6UWS0YJtmtjBNGc0vNGMUwAUtJSjgUAGKXFANJQAUZzRS0AJRS8UhFABRnFFFABmjFJS0AJiijNGaAEoozRmgBDQORS4pOlACj0oxTeetLnNAARSZFL2pMcUAMc4FIjfMDikY4pRg4HrTA8J8Sp4i+F/xH1HxVZ2K3Oiak+6UjlfmIZgxHKNuyQehzjnkV3GneLfCfxS0W80IyywS3EZV7aYKso77k6gkHB49OldNpmr2+uPq1kE3fYblrS4icBlbgH8iD/OvHfir8ObPw1Zp4n8NlrQRTjzoFbGwscK0fpg8Y9+OlK19U7MV2tHseveJ/ENt4Q8PC8mV55Ny29tAG+eeVuFUH1PJz7Guc1/xD448NaONfvbPRZrKLabuyhaQSxKSB8shO1iCRn5fpmuQ+JGpHWPBPgPV9Sjc2M1xDLfYzuOUBOMeo8zp7V36/D7wXq9iksenC4tZ4wyOLuUqwPII+alZX94ab6D9Q8fafa/Dc+MbSN57dow0ULnaSxbZtJ5xhs5PPQ1g6n4s8a6P4Nt/Ftxa6LLZvHHLLZKsqSRo5G3DkkE/MM/KMe9XdU1HwZoHwxndLOC80GCRoYrYDes0okPCluvzgndz0JrnvGljrGr/Cm61XWbwWaNHDNb6XaALHEpddquxGXIB7YANKyYXaPT9L1OLXfDNrqcSeXHeWqzBX/hDLnB/OvP/gM6R/Dy8eQ7US9Ysx6ACOOun8Dj/i2GjbeAdOj+8f8AYFcB8M1mk+BXiVLbc0xS5CKfXyF6VQHX2HiXxR4pt7jUPDlpplvpqSslrJqBkZrvBxuATGxSehOas+BPHieL2vrC5tfserac+y6hVt6ZyRlW9Mgj/GuS+GPhjwf4m8DWsr2bTXULtHcD7TIrKwYkcBuAQR0rs9F0Hwv4Y1e+tdCtI4tVmt/OkjEruxTPGck4BJ/HmklG2+o7srp4p1fxBrt/p/heCxNtp7eXc394zMhk5+RFTBOMckn+meIivdTm/aA0uLXLa3hu4bYx5s2ZkkGyQq3zcgHceD0xW18DbmKfwffxqcXa3peZe4LIv+B/KqmrgD9ozSD9w/Yxkjv8s3WhJL1Fd/I9cLfMfrXkfxZzrPjTwf4WdyLa5n82dV/iG4AZ/ASfnXrZHzN9a8b+MRfQvGnhTxWFPkwP5crKuSNrBsfipfH0p2A9jVEgjWGNQqIAqqBgADtXH+L9f8Hy2s+g+JrpYUmHMcsTqT/tKdvOD3Heurt7mG+tYby3kEkE6LIjr0IIyDXlHx+VP+EZ0p2A3rcttPf7jZx+QovdXTCy6nevqmn6l4Mv5tOmE9oLKQLIVIDAIfUcj3rlfgZKkPwrikdiFW5mLZ7c11s6qvgafaq7BpbAA8DHlnrXIfBQwRfCZJZyFiSadpSw4AB5/DFAF3Q/F3ifxfp13q+hWOlpYxTPHBHdPJ5k+3vleF6jsa2PA3i1fF+hveyQC1nhkMc0YfcoI54OBxgiuc8IPceKNHuY/DYXQPDCTPFA8CKZ7g5+ZgCCEGc+p+lU/gei23h3WllfMUd4wLOe2xck1Kit0F3szf0/xP4i8TaY2r+HLXSmsQzrHHdTOJJSpweVGF/HNO0zxzK3w7ufE+q2H2ea2MiyWqN0ZXKBcn1IHPvXD6j4X8WeALl9V8GXJ1Dw/I/2h7NDuKjr0/iGOhXn27122l32k/Ef4e3UU8bWEdyTb3EbMA0U2QQQe5yVI+uKOW24XuV9W8T+NNJ8LN4gGk6VcW4iEz20c8nmIhGc5xhsDk4x3rurOdrqwt7hhtMsSuR6ZGa8Qe98Z/Cwrba5Gda8L/6oOBuCoeAMnleuMNwexr2rS7221LSrS+smDWtxCskRAx8pGRQlZ7Be/Uj11d3hnVVOObOUc/7hry34G63pem+A54r7UbW3kN8zYmmVCQUTpk89K9S13/kWtW4z/okvHr8hrzL4Gabpt/8AD2VrqxtrhxeuCZIQx+6nqKr5he3S5kfEi4t/Gvj3QdM8MvDeX8GTNdQsGWFdwPLDIwME/j6mvZda1a00HRptSv5dsMCZY92PYAdyTxj3ryb4seGrbwvZ2/irw0DpWoLMscn2T92HBB52jjPAz2PfpUPxP1W71r4L+HdQlRh9pmhe4Yepift6Fv6UrPYSO2i8UeLbjQBrtv4atjbNGZktJLwrcNH1B+5tBIwcdea09C8XQ+LvDD6r4dSOW4A2+RcuYwj4BKsQDjr1AOa2NMljn0u0mt2WSGS3UoR0IxxXk3wVjki8SeMIbcMtglztVewO+QDB/wB3H6UcqHdjvh3q3iW98ceLLy7s7a5uPMjhuALhkWEoXVVT5WyPlPXHTPemeKdU8Vz/ABb8P2UljYloFeeztI7pikm5XBZ3KcEBT/DxjvmtT4Ubh4r8dR7Sqf2gcL1x+9m70eIDEn7Qnh1iSD9iwT1yds+KLRC7Nb4lSXsvwi1GXULaKC8JhLxRTF1U+enRiFzx7Vo+FtWstI+FOkaneTFLW20yF5HI9EHQfXgevFVvi6gk+GOrAqTh4T1xj98lcZ43dk/Z88PjL+S0dmJnjOCihM5/76Cj6kU/QDrb7xt4jtNCTX/+ETLaX5RmkjF6PtMcfXeUKY+7zgMSO+K6rQNesPEujwarpkvmW0ucEjBBBwQR2ORXMnwFa6xpaKPFfiGexng24F6CkqMO/wAvIINa3gzw5p3hXQ20jTbqS5jhmYyNI4Zlc4JU4Axxjj396Vutwv5HTikoopgGaTNOpuKAFoopaAEBoopCcGgAopM0vSgBDR0petFAB1pMUc0ZoAOKToKODSY4pgHUUwUu7ApARQArCkU4pc02gCTNGRUeaXOBSAfnml3YphOaTNAEmc0oNN7UmeaAJKM8UzBo6UAPzQTTM0tAC7qUHimEjNOHSgBGbFC80hXNL0oAdilpM8UA0ABpMGg0KeKAHDpSc5oFJnmgB1IKWm5OaAH0mKBRQAYqrqE72um3dxEnmSRQs6J13EAkD8atVBcXENpbS3FxIkUESF5JHOFVQMkk9gBQB8/fCTxfpdvrl7ceJZ421PUGDRahcHJXOcoWP3QePbt2FeheJPAdreeL/D/ijRraFbqC9Rr0x4UTRHq59WGPqc+1ch49+EFy13ca34YCXEM7GaWwGAQTyTGehBPO3j2zwK5zwB481HwfrUOk3/ntps04hkt5QQ9u5IGQD0x3H9aGmttUJWvqfRmoalZ6VZvd391Da28Yy0srhVH4msbT/HfhjVL/AOw2WtW0t2ekWSpbjPGQM/hXD/GTwt4h1y50m90ny2s7MO06y3CxpGeMO24gYxn6fjXB/GTWdO1rXrW60u4WfyLUIZolIQsHb7rfxY9RxxS+ZSaPojVNY0/RLUXWp3kNpAWCCSVwq5PbJ+lUf+Ex8O/2VLqn9s2X2KJtjzCZSA2MgcHrjt1rG+IB+1fCfVHn2hjaLId3I3Ag4/MCvN/g34X0jxLoGuNqtlHOBIII9/Pl/Lkso/hb5h83Xj60Wb6iuj2ew8T6LqmlyapZ6nbS2MWfMn8wBUx13Z+7+OKZpHinQ9feWPSdVtbx4/vLE4JHvj09+leCfCDSbbW/E93pt8ouNOW1MssDE+XMyuoUsvfGScHinaTBDoP7QMVlpyKkEd/JEqLwFR0Py/Rc/wDjtCT7juux77qPiTSNGmSLU9TtbSR13Is8qpuHqMnmq95408N6etubrXLCIXK7oSZ1+ceo56e/SvOf2gAg0bRJWAyt269OoKE/+yiorbwXo9/8CWu2s4Rfmxe+F0yBpAVy4AbqFwNuBxgnvRZ9xXXY9kSWOeDzI2SSN1yrKchh/UV87fDG3jh+M0kUcYCQTXcaDGNqjcBgdugrr/gLq01x4f1bSZmLJYyJJESc7VkB+UewKE/8Crlfh2zH443ILCYfar07x65fn+f501e2oHZeOPDfhXxN43stR1DxZbWVzZqkElmZUBcK5YDlgVJLEdD1Fei6lr+kaO8SalqdpaGUZjE8yx7semSPUV4H8X7eM/FePCCUvbQMydMncwx+QFdh+0JHF/wiWlTvjfHfhVHsY3z/ACFLVgrI9FvfFugacLVr3WLKBbtQ0BeZQJAehHPI9+lbCSJLGskbBkYZDA5BFfPfifwvplj8HtC1lrcHUZPJLTM5dmR0Y7Bk4VRwcD+7712/w7v7/wD4Ub59rva9t7a6Ftn5iWVn2AD8AMUWYXR2t/4t0DTLwWd7rFnBcn/lk8yhh9RnI/GiHxX4fuZI4YNc06aWVgiIl3GzMScYAB5NeR/AmxtNRuNev76Jbm6eOIebP8zFX37+vqQM+vFZHwm0/T7z4j39pJp0N7Bah5re4K5ELJIAjD6g/pxSSb6hfyPe7zXtK0y/trG91G2gurk4hiklVWftwCcmtSvKPHnw01TxX40sdStby2jsCkcd0shYSIEdjlMDqQx7jkV6sD2qteorpi0mKWigYlGaWigBKQGikoAOKM5oI4pvQ8UAPFLTN1APFADyabuFN3GjrQA7PFIDzSZxSE45FMCQ9KbTQ2RTlNIABpwph5PFKM0AOo7U3rSigBaQmlpp4oAM0tNAzTugoAWimkmmhjQBJyKUVHnNODcUAOpKTdSbqAFNKDkU3tQDQA+g8U3dRnNABmjNJQOKAHYFJnmjtSCgCG6t4Lu2kguYY54JFKvFIoZXB6gg8EV4R498Nnwr46tL3wXamzuVsnvZY7XgKEbDHb/dIPKjjg8V77gVwl7IT8btPh2/IdEdsgc/63H5c099BW6o0fA3jWz8caGbyBPJuoSEuYCc7Gx1B7qecH6+lct4r8OaRJ8XvBjPptqRcrdmdRCuJCkYZS4xg4J6mue8SabefCvx7F4q0uFz4dvJAl3BCeE3ZypXp1+Zffjjv1mqaja638Rfh3qdjKstlPHfvHIo+9+6Xgjtg/qKSvF2Fvqx3xW8aXHg7Q7ay0ZUXU74mODaB+6QdWC9M8gD6+1afh34e6LpOno2pWMOp6rOoe8u7xBM8j98Fs4GegFcD8Z90Xj/AMLzSD9z+7CsBk5WYF/0K17gV4XJ5wKFpqPdWPJfiD4fTwTaR+L/AAmf7KmgmUXlvbjENwjEAbo/u8HHYfeJ6gV0s1va/FLwHpr+Ybexu5Y5buIcswRjujBB4+ZQM+gqb4olB8MdbDlADGoG7pneuP1rJ+CaSRfDO237iHuJmTI6LvI4/EE/jRu7hbSxkfFjwv4d0TwCbiw0Swt5I7iKMSQxLHJgkjG4DJ68g9a1vBvgXwvqvw90j7f4e095LizjaSXyVErEqDneAGB59aT43/N8NJeBxdw9e3zdq6T4fAr8PPDwJJ/0CH73+4KeoWVrFvwpoR8M+GbPRjdNdLa7lSVl2koWJUEZ7AgfhXC/G/Wb7TPDlhb20rR2d5ceVdmNtsjJgkKp7A4Ofp6Zr1TFY3iTw7YeKNFn0nUUJhlwVZfvRsOjL7j/AD1osnuO7WqMHSfC/gTxB4Yt/wCz9IsJrCRBskWICVT7v94OO5zmmfDrw7d+F5PEOnTvcy2/9oeZbTztuMkZjTHPcjG0n1FeVT+GfHHwt1GbUNL8y405CWeWD54nQf8APSPORgd+g9a9h8B+OrHxzpMlxboYLu32rcwE52E5wQe6nBwfY1LunaQla2h1ckiQxtJIypGgLMzHAAHcmvnyfxnfRfFrTfFsqOmh3sr2Nsegkt1bYXH/AAIh69I+LHiCLR/Bz6eLmGK71dxZxmVsBUbh3PooU8noMiuN+JcHha5+GdhZaTq+nTz6OE+zhLpNzoBsbGDyTwxA67aNG9R+h7h0P1rxv40eFLK+/seTTdOtV1e9vjEXjUJJMCjE7iPvcqOT0z713Xw715PEngTTL7zjJOsQhuM9fMThs/Xr9CKqeNIzJrvhEj+DVFfOMn7rDH05P5CmmJmb8G/E513wkdOuZHa/0thDJ5nUoc7D78Db/wABrsPE2uR+HPDl7qjqHeJMQxZ/1kh4VR9SQK8jjH/CuvjswYeTpGvZCkDCZc/piTj2DV2mvJ/wknxH0bQ1VXtNIA1S7YjID/MsSH3zlsHt9KVug+lzzP4f6F/aXxj1SDxNaW93eRW8tzPHMgkQSsydjkcBz9Pwrofjzoml2nhS21W106zhvXvVjknSIK7qUfgkDn7o69MU7wYSf2ifFWAF/wBHlBCnrhoeT/nvV/8AaAVT8PLIsqnGpR8k9PkkqlpoheZdufh54fn8BRXFhaJp+pQ6cs0F/bkwyLII8hmK4zk9c579+ar/AAn1yTx14PvdP8RQpqX2SZYzJdRhxKpAYbs5BYHPP0pb238daz4BsND0+00yBLmwihmvZLpiTGUAOBs4JHXrjP411HgDwkngrw0mmecs1zJI01xKowGcgDj2AAH4UrdQv0R5T8NPDmjTfFzxNZy6fb3FpYtOLaOVBIkeJgBjOeQOB+NfQI6V4p8Lgy/GbxsH+VxJPwBww8/r/n1r2hWPejVgjmPHui6fqfg3Wpbqyt5p4bCZoZZEG6NghIIbqOQDXAfBfwzomseCZb7UNNgnuxeyKZZEBbG1eAfTn8ya9O8WYfwXrykBgdPnBBOM/u2715P8IIfFsvhCd9FvNLisxeONl5E7Nu2rkgqRx939aab6Botzs3+HukWvjHSNV0BYLC4sZGN7HG7AyxMjAcDjOfpnnriud+O+i6dH4Zg1qCzghv8A7aiPcIoV5FKNwSPvdB16Yrd8BWXiO28X+KbjxP5Zu5ktvLkgB8lkXzANmefqDz+dUfjuA3gC2BZQDfJyeo+V+R/nvQ7grLY1vDvgPwxP4N0pbjRoSZ7KJ5SchyxQEksDnOSe9cl4qXXPhNqNrrOk393feHZ5RFLp93cNIIiQThSxyBgHBz165r0/wpj/AIQvQcsW/wCJfByRgn92tcl8bAh+GtxvQHFzCUJOMHeOn4ZpOz0YbbHd6ZfwarpVnqVtnybuFJkz12sARn3waZqmj6frljJZalaQ3Vs3JjlUMAfUeh9+tc98Ly//AArLQ9+7/Unbu/ubm2/hjFdcpB3cdqFoG54F8FPDWj62munVNOguXtvKhRmGQF+fOPc4HPsKu/EXT5Phhc6drXhO8lsYbqUxzWJmZoXYDdnYxPBGQfTjGM1S+DcviGI+IBolnpzx+bH5kd3O8exstjbtVs8Z/IU34jJ4hudd0m88cackXh61lA3aa/mK27G4EtggnaByB3xmh3e60C6T0Z7Jd6VpXjPw1af2tp6zQXMKTCOQENGWXPBHKnnHFeLaTYWfwx+KcOn65Z29zp9yoWxvJEBMYLfI/I4YEYJHPORxXu2j6hY6to1rf6bIHspkBiYKRx0xg8jHTHtXLfFDweni3wrL5UaHUbLM1s7YB/2kz6MBj6gelC1WgbE3xNv7W18Hz2U1rHe3WpN9ksrZsZeV+Aw9Nuc57Y96PAXw/wBN8FaXGFRZtTkTFxdnktnkqvovHTv1PNcd8Kr658bXFlqWqp5h8OQtb20pYkyvL1Y+6oqj8c17EDk0K6QdSG7srTULVrW9tobmB/vRTRh1OORkHivCPCHhfR7/AOMXiDRbqxSbTrNbhooGyY1/eJtA54wGIr39fvCvA/D660fjl4rXQJLGK5BlLpebyjJvTP3ec5waav0H6nb+J/hb4d1HRJbfSrK20/U2/wCPOcOy/vACQDjORwexx1HSrfxC0K1vvhxfPqFvBc31hYNIlyw+ZZFTJZT15I6d6xL2LxsPH/hJtcXTn05Lib59O8wgSGJwN+7kcZxjjrXXfEDDfD7xJld3+gTf+gGi76iVlszkvgfo+n/8IemsG1RtRlnlRrh1y4UNjCk8gcdu+a7fxZoOna9oF3BqFnFPthcxsw+aNsHlW6r+Fcp8EW/4tpAc5xczD6fOf8f1rutWO7QtR+Xd/o0nGcZ+U0DOL+F/hrSofhzZLJapM94HNy8q5Mh3t1z2GOPpmuD8FeHNMvvi94k0i8hefT7JZjBA0rlE/eKBznsDjn+lesfDpt3gTSzuDf6wZH/XRq8s8PahfaT8bPFsmnaVLqDyLOWt4pUQ8Op3ZY469v8AapBd9yx8SbK6+Gsuna54V1O6sop5WimspbhpYScbgQrk8cEH04xivY9P1BLzQrXVZgYEltluHDjGwFQ3P0rxW0uJfjB48gh1RUsLDSCWfTJHJlk+YbgeB3Cg+g+ua9W8bPKfAniFbdcyDT5wB0x8jc0rfJhr3uefeHbm6+L2tX99f3FxD4ZsZQkFhC5j+0N1zIwwWwMHGeNwx3z2uofDvw9exbrO0/su9jB8i809jDJET3yuM/Q5rlvgCIl8B3ihgZvt7mQdx8iYr1YfeGKatawnq7nmXwy8aahqF7qHhTxITLrWnM484qAJkVgpzjqQT1xyCO+c8n8QtFsNO+Kvhmws7c29nqbQrcQ28rIrfvdp+UHAyCBxUmkB4v2n79bdtqNv80ddwMCsf/HsGrXxXa4j+K/hB7NEF2NnlGU/u2bzhgHHOOefrSS6Du073O0vPhf4RZW22MsDEbRJHdyqRk/73qayofBbWHwrvdN1yVby5sYrqW1nWVgYx8zIc8EHgE/lzis3xnfeOYm0D+1bXSo7A6tbGaSxeRyCJBjduHCnj17V6N4lAbwlrasAQbCYEev7tqp36g5N9TzD4LaJZa34R1K+1RJLqSW6a2BllY7YwinC88cselYHjBNS+Gfjy3k8O3tyLSWBZzaSzvIjfMQykMTwdo56j8K7L4CEf8K8ugDnGoyDGOnyJVjX9NtdY+NFvp98nmQS6Ex2/wDbUggHt1pWT3QXe52HhbxPYeLNBi1SxJAPyzQsfmifup/Pr3BzXC634V0r/ha+hWiWrGzvIppZ4RK4RnVWIyM4xyOMVyOnXN78IfiCYbvzW0K9Ox5MZDL2fH95SefUZ9RXpGpzx3PxS8J3FpPE0Etrcsrq24SrsBGMcfjSWmjBPqjn/i3r0um32h+HhcSWOj3fz3klucOYlZQUHouCent9K6Cf4b+HDpXneH430+78otb3lncOrsSpwS+eQc980fFDwc3i3QVa02LqNkWeEtxvU43L074H4gV5P4c8Z+Jvh9JFZX1vPJpqHDWkwwVB5Oxj0PfHT+dOzSuldCTvpex698KG1L/hBootWkuJL6K5nSYzsS24Stnk8mu5FYfhrXdN8R6LHqOlPmByQykYZG7gj15rbzQrW0Hr1FoyKQUY5oAU9KFNHWkxQAtAoxQKACl7UlLQAlLSUCgBaKQmgUALQKMUtADTSA0rCgUALRRiigD5J1FCt/c5ZTmRj8pz3r2P4G5/4Re9znH2o4/75WvHL7nULkkAZkY49Oa9o+COD4SuiD/y9Nx6cLQB6hRRRQAUUUUAFFFFABRRRQAUUUUAFJS000ALSUgNITigB1GaQNmjFAC5pO9FIc0ALmmk80o5pDQA4dKKQUo4oASk6U6mEc0ALR0NJml7UwDPNN70pwRTeRSAcBzTJQMU4GmyNxTA5fxT4G0bxpNYSaws7pZb9kUcpRW34znHPG0dCO9UY/Al9DZNp0PjDWk09vlEeYzKif3VlKlgMce1dpGc0/AodhWtszG8NeGdK8KaUNP0q38uItukZjueRumWJ6npXFaR8FPD+l+IX1H7ReywKSYrQybUAP8ACSACw9iee+a9PHFLii4rI850P4Q6Hofi/wDt23u70FJGkgtVcJHHn+HgZKj0zjoDnvN44+Fen+ONVi1G71S+gljjEQRNhQKCTwCM5yTzk13/AEpd1HM73HbSxw3in4cWfizRtM0271XUUXT0Cxsvl/OcBdzjbycDtjqaUfDe2T4dnwcmsX62pYsZhs3kbt237v3d3OOvbOK7Y4Jp3UUX8gscX4D+Htr4ES7S01C7uRdFS6S7QoK5wQAAQeT3PavHL20j1D9oue1lkkVZNRH7yNyrKQgIwfUEDH0r6WA2nNeezfCPw5P4ok1tptRE7y+fgXJ4kzndu+9+Gae4thmo/DNta8aWOta7rD6jbWgAjs3t1VRjkAkHkZ5PHPA6VueO/CP/AAm2hLpjX8lnGsgkOxAwcjOAc9ue1dOq7FAyTgYyeSaUndRcLHKeDfBcPhHws2iPdHUIZGdpBLGAuGGCoX0+ueprz8fAW3j1Zriz8RXVpbhsxqkX7xQewcEY+uK9qwcUxhmi/Rhy9jO0bQrDw/pcdhpyOkK8kuxZnbuzE9Sa0oR8/wCFN7UyQeZDJGJHjLqV3p95fce9Iex8+fCiye7+JetmzuWt7mOO5eO4Vcr/AK5R8yfxDnOMjoOa9H0H4cjTPGd34p1TUv7U1KUko7QCNYyRjhcnoOBzwKl8O/CzSPDXiJtYsb/URPggBpVIYN94N8vzA8H6iu625Jo2YlqeZ+PvhR/wmfiKDWLfVmspPLWKZTHu4BJBU5GDziqviT4K2ut3Vpcw6/eJOiCK4muR5zzYJO7ORg89OntXq2ABQOaal5BbzMK/8KWGqeE/+Ed1OS5vbXy1QzzvmXcOj7sfeB9v04rz3RPgrqOkXk0UPjS+g0yb/WxWatC8g9CdxAPvg17COeKQ8UX01HZ3umcj4j8B2+t+C4PC1lenTrGIryYvNZgpzzkjqeSc9ai8J/D5PDHhTU9AfUhfW9+XbMlvgIWQKeCxz0B7V2Q5NO4o1Fyo8x8HfCS48GeIF1Wz8TPIu3ZNB9kwJU9Cd59jn1qGT4Q3Mvj0+Kj4lUXBuxdbFscAYbIX7/TAAr1TFAXFHMO2ljzzx98MJPHmq295NrotoraLy4oBa7sZOWJbeM547dqb4p+GFz4q0TRtKuPEQjg0yARg/YtxlcAKHPz8HAHHua9GGM0po5gscNNo48HfCG/0q51wLHb2csSXxhKeXvyF4BJ6sAMc9K8f8J6Z8V7Xw/br4dguodOm/fRcwKG3AHcN5zg8exr6O1PTrPV9MuNOv4RNaXCFJI2JGR+HT1zXL2fgGXSrdbXSPFmu2lkn3bdpIpVjHYKXQlQPSla/QE2nocd8PvF3jW08cx+FvFtvNK88bSLJJGqtHtBO7K8OpxjIzyetbF58JRd/E9fFj6kfIEyXH2cKd4dAMAHPQlc/jj3rr9D8JafoV5Nfia7v9RlXY97fS+bLtznaDwFXPOAAK3xRZINWO70AmjFJzmkMdkUZpMUtABnFLmoy3OKdTAdSZ5oHvR3pAL1oFA4ozQAYopAeaWgBKMUUm6gBaSlyKUYIoAaRSA040goASjNL3ozQAmaQUdRSDIpgOBoJpuc0maAGspY0qggg+lPHSkoA4AfD/UdM8S6n4g0DxE9ndX8xkltpbYSQOPQjcDnOTuz3+uXal4M1vxU9vB4l1uAabDL5ptNPhKecRwNzsSQOTwB3655rvcUgAFLS9+orPa5j694Y0zxJ4el0W+gAtmQLGV4MRH3WX0I/+t0rzbTvg1rFtb/2ZP4xvE0g58yC2DqZBnpgsVHbse/FewqwJp1F9LMLPo7HIeKPh/pviHwRF4ahP2OG12NaOq7vLZQQCR3yCQfrmsA/DTW9R8KvpGteL7m68tNtokcKpGhH3S/8Un0J4+vNenDmncYp3FbszhtD8G6zo/hGXR/+EneadoRBFJJagx26c5CICCTg9Sx6Dij4f+BLrwTZ3dhLrSX9hM28Qm08va2ACc7jwQBxXb7aAOaL9h2PI7n4OXena1PqHhTxFLpUUpJ8hVb5M9gQwyPQEcV23g3wdD4TtbgvdzX2oXj+Zd3s5y8h6AZPIA7DJ6munC807HFLT5hZ7X0PL7z4Y6tp3iK51bwb4gGkfbHL3FvJDvTOc8DoRkngjjPBpkfwq1E+NrbxDc+K7uSSNFaWQRIJHkAIIAxtVMcYwe/1r1MCg8UXXzFZ7XI1XaoG4tgYye9UdX0ew13TpLDUYBNbvzjJBB7EEcg1o0cU7jtc8607wR4p8KgW/hzxLHPpytlLPU4C+wegdTkfgB/jFrnw/wBb8ci1HijV7aC1t3Lra2EB5zwcuxz09u9el0YwM0lZaoLO1r6GJrmjXN/4YudJ068S0eaAwCZ4jJtQjB4BHOO/6VzngnwBd+GfDt9oOo6rHqGn3O4CNYChQMMNzuPX6V3tHencLHmPhj4c+IfDq3Glr4rcaCzMUgitwJsE/wB/+EnuRn8Kl8JfDjU/DLanbN4gM2mXRYpbCAAtkEAuxyemMgYzivSaCBS+QWfc860Hw1450LQl0aPWdKu7ZU8uKaeFxJCvYAA4YemcVNc/Dt4fh1N4b0y+Ed7JMlwbuUH/AFodWLYHI+6AOvQV3+CKXFGiCz6s89vfDnjbW9HTRtW1LRxa708+6gikMsqqQfukhQSQMnNdxp9lFpum2thAAIbaJYk+ijA/lVoGjmjTZBr1MHxRp2rarot1p+mXNtbm5iaKSSZGYgMMHGCO1ch4N8D+L/BenS2FlrOmXFvI5k2TW7jaxGDghvYdq9O7Ugo0DXueY6h8Ota8U6vb3HirxCs1jAcixsYfLQ+uSSc57k89hXaa74b03xB4el0S8h22boFQIMGIr90r6YwK2iKQrkUJhbuee6FoPjrw/op0S31DSLq1jBS1vJvMWWJOwKAYOO3NdB4N8K23hDw+mnQyGaVmMlxOwwZZD1P8gPYCugUYNPo06BZ9WeXab4C8U6F4w1W60fWrO30fU7jzpxJGXmUbixCgjbnLMMk9DnHarnjLwRrmp+L9N8SeHLyzt7y2jEcgu9xU43YOADnh2BHHavRsUtGgWfc4Lxf4V8Q+IvBK6ENSs5bqV1e6uZkMYbDbgqKoOBkAc54Hc81LY+DZ774cr4U8SNbyhIVhSa0ZuFXGw/MB8wwPY4rt+DS0JpBZ9zxaw8AfEzR4V0vTfFVtDpqEpG+SSiE9lZCQfYNj3r0/wzoEHhnRIdOhkeZlJea4kOXmkY5Z29yf6DtWxg0ooduwa9WKDRRSUDFFGaQUUABoFFFAC0lFHFABxSGl6UUAIKD0opKADtSU6kAGKAEGBS5pMCj7tADWFRhamyCKZjnimAlGOKdThgigCHmjnFS4xR+FAEa5ApwFOFHWkAmTRg5zThinDmgCPJp2TTsUYFADCpNGSeKfigUAMK85p4HFLQMUAJjmgjNHeloAZzSjIFPxSYoAQdKM4pwFGKAEA4o70tFAB2pnOadQBQAoooozQAhrE8YRPP4J12GJXaSTT51VY13MxMbYAHc1t0vagDynwZ4y1LQtBsdK8ZaLqGn+VEkcF95DSRyIBhQ5XJR+Oh+vFZfiTQG+JHxB0q702wuU0i0RFu76aEwpIA5bam7DPx8vAwN1e0YNHQY7UKy2J1e54b8dYvEN1qWm2drDfT6NJDl4reJmRpgx+9t7424B98Vg/EjTtY1az0O6tfC17Y6elkLeG1SLe0LZyQVXlQQRjOCcV9IYBHNG0ZyeaFZA0+55z4nub28+Dksb6TqEF9dWqQraJCZZQ3HUJnAwD15APPPFc78GYr/w/oGvrqGj6nbOrLcIHs5A0w2kFVBX5iNvQf3q9pNGPejSw9T53+Cljq2l+NpjfaPqNvG9nJC8s1rIqo+5WwSRgZ2nrVeSHVP+F2Lra6DrDWjamrK7WUq/u+ELfd6Ac/TFfSAFIaelxanj37QIDeG9H+bre/d9fkbn8P602x8Q/YvgXHYGwvFvJtPa2tlhtnmWbfuUEMoIHGSQSCMHjpmx8b7HUNXsdIsdO0y/vHSZpZDb2zyKo2kDJUEZ5PFdR8MWnXwHp9ld6dc2dxaKYmjuIWQsMkhhuAzkYP1ot3C/RGD8IPC194X8OajfatbvbXF66uImXLrEq8ZUc5yzcdenfiuF8A22pWnxcXUZtF1VbO4urkC4lspECh9xUtkYGcjr0zX0ZSY9Kd0FmfO/xZtdUu/iMbuz0nUruKG3ijDLaSFWYMxKqcfN94dPf0rp/jlHc6z4T0mCysr6eR7lbgxRWrvtXYw+bA+U/MODz19K9iwD1AOKQgHqAaWg7M8M8VyXtz8E/Denx6RqX2vMayQLZyExiNShLccZOMeua6r4PPPY/DowXen3dtNZzSlo5oGRpASXBXcBn72OPSvSSARggY+lVNVS9bR71NMZEvjA4tmk+6JNp2k+2cUaC1PnPRvFHhq51nWdY1eHVNKnvpAqwaQwjQxdw/IJYkZJ/LHNei/DzxJ8PrW7bRfDdvJYXNyd3+kqd05A6ByxyeuBkd8Cub8N+H9GsLN4PGPg/W31nzHe4ukhmmhmJJ5Uwkjp7de9adj4F0/VPG2javo2h3+k6dYyma4e9DRmVlwUCxuSw56ngYHT1VnrqCL/AMQfHHizw/430nSdE0tbm2uUVsGFmM7FyCgYHC4AH0zk8V6qM4GeDjmlwCc0UaIevUMmlpKKBhmijFFACYphz2p/NMAbPNMBQc9aMUuMUUgG0nNSAUm2gBoBIoHHWngUYoAjPIOKQE9CKlxim45oAbt4oAwKkpMUANBopQtOxQA1elIM5p4FGKAGjIpetFJ3oATkGl5NLtpcUAMxRt4NPxRjigCMU7PFLto20wEBpvfGKftpcUgGdqAOKdtpccUAMFFLijvQAA8UDml28UAYoAMcU0HFPpmOeaAF6mvIdS8Xacnxp0++C3TaemnNaNcpbSbfNMhOPu8jgDI7tXrw5pRxTVhO/QqXthaarp8tneW6T2s6bXikXIIPqK8W0TwfqPgr4yaRbKtxcaJJ9oNlKCWWMNGSyt2BGF574B9ce6UhGaLhbqjiPid4LPjTw6sdrsXUbOTzbZ2ON3Zkz2zx+IFUtA+JVpb2Uem+L/O0XWLdNshvIyiT443o2MHP8+ma9D2n1prwpKMSIj4/vDNDs0C0Z5J4s1G6+Kot/DnhiKU6OZRJe6vJEyxDaeFTONxzzx7dua9P0fS7bRNFs9LtAfItYliTPUgDGT7nrV5V2DAAA9AMUGjRKyCzvc8q+NmqW03hQaNAss18bqJzHFCzlAMtnIGOeB+Nb/ww1m21DwVptjH5yXljbJDPFNEyFSBjPI5BxkYrt1/CnYo0sGtxB0rgfiNqWpaNeeHNS0yxvL54L1vOt7RWZniKNuGB14Gee+K77FHelZdR+hxMfxT8HS2jvNqiwSDKyWlxC6zK3dTHjJPbAzXM/CTQptPu/EXii4s5dMsL+Um0tJE2FYQzMGK9uGAH0PYivWDCjSB2jQsvRivIqUdKa0Qjx/wl4lsPHHxX1G+uAxjsLfyNJRoiAVJPmOc9GOBjOOD7V6de2+nLp1wt5DCLQxEShl+XZjnPtir4AGcADJyeKXvR6CavqfPPwx8XW/g3xHqmj3f2g6NczsYJvJYiMg7QzDG7DADJx1A967X4i+MdL0rxJ4ciNyS1rfB7vy0LGGPjOcevoOeOleogc9vyoz24/Kj3b7DV7anmnxW0SPxh4ETVtJAubmwY3Nu8YJLp0dVx14AP1UVqfD/Tm8N+CxqWuSyLqN+32y+lnB3hmwFU9xhQox659a7fFBU0BY8A8JeJdNsvjbrmqTySW+n34lSOd42VM7kILZHAO08nuRWp8etZ0+88M2mk200dzeJerK6RnJjUI4yccD7wr2rDdCB+VIdx4/pT0vsJXtqc34J12w13wnp0lpPvkhto45424eNguCGH1B+tbd5qFnplubq+uYreBeDJKwVQT7mrBzjFLgjpS9Bnzt4C8X6RonxP8S6leyyW1jfvN5cixMy5Mu5SQASMjPbvXpGrfF/wlp2k3F1Z6gL25EeYbdYpF8xj0BJXAGep7V343ZPP6UpXON2Dg5GRTaiNbanm19rB0P4Q3J8S37Pq2pWE0hhm4bfIpIjAHIC7gvtXN/CDxv4e0HwfLpmp37W04u2dFeJyCrKvIKgjqDXt3OSQetNCnkHBB9qSskC8zzTxD8S7O+Sz0fwddG81bU5lhS4SElLZSQGc7hgkDPHtk9Ocj446xp7eGrPQIrkTX4u0kkQHLIoRuWx0zuHHvXsQiVDlEVT7CnFCRzjjpxQrXE79Dzfw38TvCUHhXS7e51R4rq3tI45IXgkL7lUAgYXB5Haud1uLX/i/rUOnppd3pPhqylDvc3SGOSU4xkKe+CcDkDOSe1e0GMnk4OORxRzRZXuDu1ZEFpawWFpDaWyCO3gjWONB0VVGAPyFQarrFhomny3moXMVvCAQGkOATjp7njoKv7cc0AY5oA+e/gz4y0Pw6utRaxefYjduksQaNimBuzyAcHkda6Lx94207xloX/CM+Gba41m4u5U3yQ277IgrBs7iBzkD2Azk17DjnOBn6UBeegHfgU7R8w6eZzfgPw/ceF/BOm6TdSb7mNC8ozkIzMWKj2BOPfFX/EetadomjXE2p3McMbxsqhzjecdB6mtehs0gR4f+z/qtrDb6ro8swS6kkSWGJiBvG3DbfXG0E/UV7buOKRIVQllRAWOSQoyalCjFDt0BeZUu9RtNNtJLu/uYra2ixvllcKoycDJPvXgvg/xfoen/ABq8SarcagkWnXolSKc52Md6nPrztOPrX0ER7VGYI2YuYoy7dWKDJoVuoHFap8V/BumafNdR6xDeSIDsggyWduwHGB06nirmiW9/4r+HMi642241i3kYoE2eQkgOxR64Ujk811ElvHKCJIkYHrlRU/UfSkl1BvsjxT4b+KbfwIt34M8WSPp88Nw0lvPID5LqcZw3oSCQeh3djxXXeKfG+mzaVdaLoUqaprN9C0EFtbkvjcuNzEcAAHPX+pHY3mnWV+MXlnb3CjjE0YcfrS2lhaWEeyztbe3T+7DGEH5ChrXfQE3a1iho9va+F/DVpa3NxFHFaRKskrkKu49Tk+rE9fWvFvBHivR7P43eIL2e+gisb4zxwzu+EYmUMDuPQEKfbkV9A+XuHIB+tV47G3iunuEt4llcYZwgBP1p6BqeTfEzwreaDqsfj/woxjvYmBvI05V1xgvjuCOGHfOeuTXT+E/H/h3xxG1gZlW9uICk9lJkZ+X5wp/iHXnrXdkAgggYPUVTXTrW32G3tooivQooHr/iaej9RarQ8g8LvN8IPE2p6XrqzDw9fSh7TURGWjRuwcjkEjAPuoPTmu+1X4leFdKsGuU1i1vpSmYbezlEskrdlAXOCTjrXTy2sVzbtDcRJNE4wySKGBH0NUrTw3oljcLcWmj6fbzJ92SK2RWH0IFS0mNNpWscD8K/DWoxanrHi/XIDBqOqOfLibkpGx3k57Z+UY6gKPoOP+JPinSJvi34cvYL+KW1094PtE0EgcLiYlhxxwK+gSo6Vn3mkWd5cRTz2kMksR3JIyAsp9jVaC1RPaXtlqtrHeWNxFc20nKSxsGU47gisTxvrmm6N4T1QX93DE09pKkUbvhpGKEAAdTyR09a6FBhQAAAOmBUd3aW95AYriFJUxjDDNIZ5J8BtasI/DN7pEt3FHe/bGmWBiAzIUXkDv8AdNTXfinQE+PtrctqVr5H9k/ZDP5gKCUyFgpboDj+Yr0XRtB03RIni0+zigVuoVajm8KaNPrsWsS6fC15Gu1XK9Pwosu4rvsL4k8Naf4q0l7C+jVkb5klA+ZD2IryLwRYat4c+MFjoOqSSvBbW1wLPOSpRvm3L6Dg59DkV7u2TVSSzifUIrxo1NxEpRHI5APUU73WoW7HCeNvGa+DvHehS3jzNptzbTx3EceTtIKFX298cj1wTU/ifxJ8P9a8MXRv9W0+4gKFlWOUednr8qj5s5x2rr7/AEmx1Jo2vbSGdowQhkQHbnrjP0H5CstPBHh9ZnmbSrZ5G/jMYBHOeD1HNK3Z2C/dHJfAzS7uw8G3V5dLJGt9cmSGNx0QALuH1IP4AV6jzTI0EcSxou1UGFA7Cn4OKHa+g0Kuak7VGuRTweKBi5opKOlIBaO1JmlFACA0tGKSgBaKTmjpQAtAoozQAtFJ1oxQAE0CkNC9KAH5opKKAPkm+wNRux1AmYA+ozXtXwSCDwhc7Tk/a2z7fKteK33/AB/3OevmHNe0/BN1bwncgKAwuWzjvwtAHp9FFFABRRRQAUUUUAFFFFABRRRQAUxjxTqY1ADVNLTcc0c0wHZAoDZpuKBzQA6lyaYM5p31pAOzSGgcikJoATPNOppHpThnFAB2pKTPNOoAYetLQaO1ABxVHVr9dK0W/wBSeNpVs7eScxr1cKpbA9ziroNRz28N1bzW1xGskEyGORG6MpGCD+FAHkEf7QGlMu5tAvgPaVD9aD8f9EOQdE1IdMHKH6/xV2X/AAqvwSF2roEIHf8AePz/AOPUj/C3wXt+XQYR0+7K4H/oVPlXcXNLscdH8fdFCnOiajkE9Ch+n8VSj4/aLkZ0XUhnr/q+P/Hq6pvhV4KlCn+xFXac/LPIPX/a96b/AMKp8FNnOi8lt2ftEvH/AI90o5V3DnfZHNf8L80Hac6VqWccfKn5ffpV+Pvh8pltK1QHHQJGf/Z66Y/CfwSY9p0RScfe8+XP/oVM/wCFSeCPI8saOQduN32mXP1+9S5V3Yc77I5wfHzw9sBOl6rnuBHHx/4/Uq/Hnw0cZ0/Vh6/uY/8A4utz/hUXgnbg6KWIJIJuZf8A4qoH+DvguRsjTJU4xhbqX8/vUci7sOd9jMHx38Mck2eqew8lOf8Ax+gfHfwtuwbTVQP+uKf/ABdX2+DfgzYIxp1wvqwupMnn3ao5fgr4NcEJaXSEkEEXT8Y7de9HIv5mPn8iv/wvTwttLC21TI7eQmT/AOP02L45eGHkKyWupxjs3kqR/wCh1ZPwU8G7T/o15yf4bpx/Mmmf8KT8IeYGMV6UxjYbp+vr1o9n/eYc3kH/AAvDwoUYhNRBHrAOf/HqSP44eFD96PUlGOpgX/4qnn4JeEWYER3qLnkLctz+ef0qNvgf4UMh/wCP4JjAAuDx780cn94OfyJV+N3hJkBxf5I6GAcf+PUn/C7PCLdft45/54f/AGVRv8EfDGxvKkvlJPG6UHA/L/OaT/hSPhEODjUGHGQ9ycH8sUcn94XP5Cj40+Euc/2gv/bAf/FUh+NngxTjzL4/9u5/xprfBDwuSSXvyuchBcHgelA+CPg4sC63/TBAuD19fX+lHs/7wc/90lPxu8IL1a/2/wB77P8A0zSr8cfBf/Pa+B9Dat/jTB8EvB5bMkd5jGAEuGFK3wQ8GkHbHeoSeD9pJxz70uR/zBz+Q7/hdngxnGZb4Ln75tjgfhnP6Ug+N3goZInvj7fZWpi/A/wmrE778rjgCbkH15FLD8DvCCoA39oO3cmcD+QFPkf8wud/ykifGzwUzH/SbwD1a2YZpx+Nfgrn/Sbw4H/Ps1Rj4G+DscjUW+tyf8KYfgd4PGFzqQHf/Sf/AK1Lk/vD5/7pMvxr8FcD7Zc5Pf7M+Kkb4z+CQf8AkITnpyLaTH8qqH4G+EBgK2o9us+f6U1PgZ4R8pUZ9TZlGC/nj5vfG3H6Ucn94Of+6Wv+F0+CWXK6hP8AQ20mf5U5PjR4KKnOozZHb7NJ/wDE1UHwP8I54k1Mc/8APZef/HaUfArwoASLjU844zMnH/jlHI/5g9p/dLj/ABm8Fxy7Gv7gHGcm1k/+JpP+F1eB8HOozAj/AKdpOf8Ax2qLfArwuzqzX2rHGOBMmDx/ufjS/wDCivChJxdaqBnOPNT/AOIo5P7wc/kXT8afBHB/tCfk4/49ZOP/AB2pB8ZPBO3/AJCcg9/s0v8A8TWcfgT4UwB9r1YY9JY+f/HKcPgV4V2bRd6tj/rsn/xFHI/5g5vIvr8ZPBJ/5ismCM/8e0v/AMTUifGPwS4f/iasNi5+a3lGfYfL1rK/4UR4WCbft2rZznPmx/l9ykPwG8MlWxqGrBic5MsePp9yjkf8w+fyNZfjJ4IZQRqr8nHNtLx/47Uo+L3gknH9s4+tvL/8RWN/worwvkFb3VBgc/vI+f8AxygfAjwyZWf7fqu0nhPMjwP/AByjkf8AMHOuzNhfi94KkUldXbA/6dZv/iKcvxc8E4/5DQzjOPs8v/xFY6fA3wyisv2/ViGPI82P/wCIpP8AhQ/hjtf6uOf+esf/AMbo5H/MLnXZmyfit4LZkB1pQW6Zgl4+vy1IvxV8Fhgp1xD7+TL/APE1z5+A3hwE7dV1cA9cvEf/AGnSD4C+HBz/AGtq+f8Afi/+N0cj/mHzLszov+Fr+CsZOuRj5tv+pk/+Jpy/FXwUzso12IYHUxSc/wDjtc7/AMKG8OFSP7U1bJ+6d8XH/kOox8A/D2edV1bt/FF/8RRyP+YOZdmdPF8U/BchwNdh/GOQf+y0v/C0fBYznXof+/cn/wATXKn4A6BvJGraptwMDMWc5/3KX/hQegYYHV9Vzk7SDFwPf5Oe9HI/5g5l2Oq/4Wh4MwD/AG9b4Jx9x/8A4ml/4Wd4MBI/t+3OPRX/APia5P8A4UF4fwv/ABN9VyDyd0WCP++KD8APD4yV1fVc+7Rf/EUcsu6DmXZnWj4l+C2JH/CSWIx6uR/MUL8SPBhZQPEliSxwPn/+tXGf8M/aF/0F9S/Ex/8AxFRv+z3pJI8vW75FycgojEj64GKrlfcXMux3X/CxvBpGR4j0/H/XYD+dKPiP4N6f8JJp2emPOFcL/wAM+aNt41m/3ev7vH/oNNf9nnTH2/8AE/vMA9DCho5X3DmXY7z/AIWN4Ozj/hJNO56ZmA/nS/8ACxfB+OfEenY/67rXAj9nvTcsG1+725G39ynSoz+zxYf9DDNjPQ2y/wCNHK+4uZdj0D/hYvg8sAPEem5P/Twv+NOb4heERj/iotN5/wCnlP8AGvPo/wBnyzRv+Rilx/s2q/1JpD+z1Zc7fEMp9N1op/rRyvuHMux6GvxA8Ikkf8JFpucZ/wCPlP8AGnN488JIuW8R6X+F3Gf6151/wzzYf9DDPn/r2XH86Qfs9WY5HiKbPvaDHb/apcr7j5l2PRP+E98JjA/4SLTTk7Ri5T/GlHjzwp1/4SHTMZwT9qTAP5152P2fLHPzeIZce1qM/wDoVJ/wz5ZhcJ4ikznqbQf/ABVPkfcOddmeit478KKCf+Ej0vA9LtD/AFpzeOfCoznxFpgwMn/Sk/x9685f9n22x+78Rsv+9ZA/+z1G37PsH8PiIkd91p/9n9aXI+6DnXZnpkXjLwzNGZI/EGmMo6n7XH/jUaeOPCzgkeIdM4ODm6Qf1rzhP2fbVR/yMbD6WfT/AMfoX9n6Hdn/AISQkf8AXj/9nQoS7oOddmelp408LmMuNf03GM/8fSf40R+NfDMoymv6bjGeblB/WvNh8AIduB4jI/7cv/s6G+AEWPk8SHPb/Qv/ALOjkl/Mg549melf8Jp4ZB51/TB6Zuo/8aVPGvhlv+Y9pvXr9qTH8681/wCFA2wA/wCKjf3/AND/APs6ePgFbEf8jE3/AIB//Z0cku6DnX8rPRv+E48LDH/FQaZzn/l6T/Gnr4z8NORjXdOORkYuU/xrzRvgFGGOPEXy44H2Pv8A990H4BRFcL4iO7HU2ff6b6OSXdBzx7M9NHjLw2WIGu6dkdvtSf400eNvDBYr/b+nZHb7Un+NeZx/ACNY/n8REP3xZ8D/AMfpyfAOASZbxCduO1pzn/vujkl3Qc8ezPSx418Mliv9vabnOMfao+v51Ivi/wAOscDXNOz/ANfUf+NeYL8AU2jPiPJzyfsWM/8Aj9KfgEmf+Rj+X0+xf/Z0uSXdBzx7M9P/AOEs8PAlTrmm5Az/AMfUf+NIfFnh4f8AMb07t/y9J/jXmP8AwoKME48RnGP+fLv/AN903/hQMOP+RkbP/Xl/9nRyy7oOddmepjxRoBJA1rTsg4P+lJ/jSf8ACVaBkj+29O/8Ck/xry1PgHGVYSeIjnPGLPt/33TT8ARuGzxJx3zZf/Z0cku6Dnj2Z6snibQpVyms6efb7Sn+NJ/wkuhBSx1nTwB1/wBJT/GvK/8Ahn8YyPEZz/15f/Z0H9n9T/zMn/kl/wDbKOSf8yDnj2Z6qPEuh5/5DOn+v/Hyn+NL/wAJLomM/wBsafj1+0p/jXlKfAFkk3DxGp+tkf8A45TH+AMjPkeJUweT/oJ/+OUckv5kPnj2PWz4h0ZRltWsQP8Ar4T/ABpR4g0dumq2J+lwn+NeRL8AJiD5niZPbFkf/jlDfAGfYVHiaMr1w1iev/fynyS7oOddj11fEGjMpK6rZEAZJ89P8aRfEGktGJF1WyKHo3npg/rXjw+AF0F+XxLDn3sz/wDF03/hQN6rBl8R224/eP2I8f8Aj9HJL+ZBzrsezDXNLI3f2lZ7fXz1/wAaUazphyRqNofpMv8AjXi5/Z+uQNyeIbYtnPNiRj/x+mf8M/3zFt3iC0z2P2M5P1+ejkl3FzR7Htw1awJwL63P0kBpv9rWGcC/ts+nmrn8s14m3wA1FzhvEVuVAAH+in/4umD9n7UfNyNetdn977Md3/oVHLLug549me2tq2njJ+32o29cyLx+tPXVLArkXtuR6iQEV4i3wBvwgMevWrMfvbrUgf8AoXNJ/wAKI1QEga3ZFscbrdgP/Qj2o5Zdw549me5f2lZ4BF1Dg/7YoOpWS43XcAzyMuK8NPwF1koB/b1pkDgeQ23/ANC/pSP8BNZBBXWtOcgY+eFxj9TS5Zdw54+Z7qL21JAFxHk9PmpftkHXzkxnHWvCP+FD630TV9PA4ySr80g+A+v/ACr/AG1p4TJJAWSjll3Qc8fM95N5bggGZASMgZo+1Q8fvVwehzXg/wDwonXsgnUtOZsdSZBj26GlPwM19VO3UtP3YxnfIOPT7tHLIOeHme8+fHnBcU4Sqc4IrwJ/gj4mOz/iZaeccf62TP8A6BSt8EvFAHyapp574M0g5/74pcsw54eZ72syMMq4I6cUu8V4APgl4q5/4mOmjnPFxLz/AOOUD4LeL8n/AImWncdCLqXp/wB+6Vqg+aPme/7wOc0Fq8Ab4K+MCv8AyFrDOOn2qX/4ig/BjxmYsHVNNZs5G67m+U+o+SnaoHNHzPoEMO9G4Yr5+Pwb8dA4GsWGB3N5N/8AG6U/B7x6M41mxP8A2+zc/wDkOnyzDmie/wC7NJuPpXz83wg8fqRs1izHTlL6Zev/AACmj4QfEIcjWbYHOD/xMJuR6/cp8s/ILxPoPdkUhY46V8+f8Kg+IAX5dXtlIOAo1CYfj9ylX4SfEMBANZgHJGRqM3y/+O0cs/ILxPoL5h2o3c44z6Zr57/4VR8RvNeP+2Y9uR839ozYP/juaefhV8SFURjXYtp9NRm4/wDHaOWXkK8T6A3dwR+dNL84JAP1r59/4Vn8Tmwzau24cAHUpcjt6Ypw+FvxMWLd/b4HP3f7Smz/AOg0csvIfNE+gRnk9qQt1IIwPevnsfC34kJ/zF1bIB41Cb+e2nf8Kz+JhYEaqyHGQf7Sl4P5UcsvIOaJ9A5/2l/OkDjONy/nXgC/Dn4nZG7WHz6nUpf8KYPhr8UNjMNXfcf+Wf8Aacmfz6frRyy8hc0T6E8wH+JfzoEg6ZH518/D4afEsJtbWCcjkf2nLkfpSp8OPic4ZTrEgUjB3anKcj06UcsvIOaPmfQOR6j86A49R+dfP6fDv4oIgI1aRSMAA6lIf6U8/D34pKMLq0rLjtqcg/mKOWfZBzR8z33cMZyPzoDg9GH518/n4d/FJoxv1OQnGdp1N+Pb0p4+HvxQaJVOqylehUarJx+Qo5Z+Qc0fM9/DjHUfnS+aPUfnXz+vw9+KSw7F1Sbr93+1H4980v8AwgPxU2gf2lKMDPOqNzRafZBzR8z37zRnqPzoMg7EfnXgX/CB/FbfxqUoHXd/abcUv/CC/Fcoc6ncZHPGqtk0rT7IOaJ78HUjlh+dIXX1H514C3gb4qlub+8LY6/2p8v88/pT28EfFjGxtTuGQ9dmqHI/Mii0+y+8OePme9bx6j86XeAOo/OvAh4O+LMh4v78EcDfqYA/RjSnwb8W8HN/ee+NT6/T5v8ACjln2X3hzx7s99EgI6j86N6+o/OvAz4P+LQB/wCJhfH/AHdT5/8AQqB4O+LaH5NRven8Wqf/AGVLlqdl94c8PM978ylD+4/OvBP+EV+L6bj/AGheNnjjURn/ANCoHhb4uoV2318cf9RFeP8Ax6ny1Oy+8OePme+bh60bh614LJ4a+L6odt5fSYHRdQQZ/NqjPh34wRx4W4v24A41CPP6vRy1Oy+8OePme/bhjtQGHrXgP/CO/GFmybi/BP8A1EI//i6lHh/4wqrD7TeHnjN/H/8AFUctTsvvDnj5nvW4etIWFeB/8I/8YiC5nvt2fu/b4/8A4uk/sb4yKyndfkgYGL6E/wDs9Pln2X3j5o9z3zcKN2K8D/sn4yhGO7UOnT7bDn/0OgaR8aQQBNf/AF+12/8A8VRafZBzR7nvu7NJmvAxpHxp/wCet/kd/tlv/wDFUo0740byd1+frcWxH5FqOWfkHNHue95o3V4H/ZvxoQribUTu6/6TbnH/AI9UhsPjMFJzfE5x/wAfFt/8VRyz7ILx7nvGcUFsV4NJafGZQD/pzc9pbb/Gk+xfGd14F+oI7T2wP/oWaOWfZBePc97DUZFeAtbfGZRz/aGTzkS23+NAtfjKRtH9oZByf3lt3989KOWfZBeHc99JPbNAJ75rwT7L8aGJfbe/992v8s0GD4zFM7L/AB1yJLb+WaLT7ILx7nvopGbHavBFT41KQAl2R7/ZeP1oH/C6tzgxXRJP/Ttx9OaXLPsLmj3Peg4NLmvAkX4zqQoF2TywDfZv507zPjQxXbHc9eBttR1+tFphzQ7nvecdaNwNeBwy/Gtzs8u44bqy2v8AWk+0/GnzthiuQxGR+7ttv59KLT7D5odz3786M14CL74ypLloboknp5VvigXvxmAcmG5IJ7xW3H0FFp9hc0O57/mkzzXgj6h8ZVUBrW4+bGCIbY4/Lp+NL/aPxoRfMNrOykZ2iG2J/LrStPsPmh3Pet1Ga8FGq/GUn5rW5UY6i2tz6+3+eKU6v8Zgh/0W44Pa3tyaLVOwc0O57zmjtXgj638ZVXmxuWx3S1gY/pSp4g+MYhz/AGddHJz/AMekO4fh/wDWotP+UOaHc95zTWfbivCP+Eg+MKuXNhc9MFfscZA/IVA2u/GLKq9requc5FjER1/3aa5/5Rc0f5j6AzxSbq8HbxF8XRGWW0usjgKNOU59/u0i+JfjDnP9m3TAdSbFB/T+VL3+w+aPc963CjNeCjxH8XSW/wBCuh3/AOQcvH/jtKvif4uKMtp11nHfTh/RaPf7BzQ7nvORS5rwU+Kvi0gwdPuzjAz/AGaP/iaD4p+Le8gafdDv/wAg3/7Gj3+wc0O57zuFGRXg/wDwl/xYPH9lXPBzn+zTyPT7tIfGXxYDAHSLs9/+QWx/9lp+92C8e57zuFG6vBF8YfFkkkaVenHHOlkZ/wDHad/wmfxYDYbSLvPTjS2x/Ki0uwXj3PecijIFeCDxr8VdxUaRe9SOdKb/AOJp6+NfiqvXR7s49dKfH6LR738oXj3PeNwpM14MfG/xWUFm0m4wOeNIkx/KhvG3xUWJJP7JucscAf2S/wDLGR1o97+UPd7nvO4UbhXgn/Cd/FX739i3LAcY/seXH8s0jePfiqPu6LcMPVdHlI/lR738oadz30MDS5rwD/hPvisDn+w7kjH/AEB5v8KX/hYPxSZjjw/c8ckDSJ6Pe7D93ue/ZFJuArwT/hYPxSVs/wDCOXBB6D+ybgf1pg+IvxS5UeGZ22nBP9lXH+NFpfyh7vc9+3CnZrwH/hYXxRbbjw3cqe4Okz4/nSL8RvimF58MTnnqdKuOf1o9/wDlFp3Pfs8UZzXgP/CyPigQCPDUgU8Z/sy4Cj8Saa3xL+KMcZLeGZNoPLHTLgY/Wj3/AOUd49z38nFG6vA/+Fl/E8cf8Is59S2l3Ax+tKfiX8Tjx/wi7A4zj+y7nj360e92FePc97yCKARivBI/iV8T9u4+FXZT0YaXcEfoaJPiZ8TVUD/hF2Rsg/8AIMuOR+dHvdgvHue+A0ma8GHxK+J8X+t8Ls2Tgf8AEtuP/iqT/haPxJUj/ikzgdc6bc//ABVHvdgvHue9AjFBwa8Ef4o/ElXIbwsU4zg6bcDA9eWp0nxS+I0e5f8AhGY3bjGNPuOfUD5uSO/pTSl2C8e57zwKXIrwRfir8Q3XC+GFJ4ORp1wf/Zqcfir8Qxj/AIpXAXBYnT7j/Gj3uwXj3PeCaQfWvCv+Fr+P8EHwqAQOSbG44/Wol+Lvjobv+Kcif0xY3HHb+960ve/lDmj3PeaXIFeEr8V/H5DH/hFV4IyfsNx/jSD4u+OHBMfhmMjOM/Yrg8/99fWi8/5Q5o9z3gGjjFeEP8WvHiAB/CyocZJNlcDj160g+LvjkoSvhqM8D/lyuD/7NRef8oc0e57vkUoNeDr8YPGzjC+G4s5x/wAec/5fepP+FveN9/y+Gk5HA+x3B/HrR7/8oc0e57zSbhmvB3+MXjUJgeHIQy/ezZz/APxXFOb4weNFAP8Awi0YHXP2Wf8Axo9/+UXNHue75FIWArwT/hc3jIO2fDsGAu7BtpuB3PWnf8Lh8alAf+EYiPPX7LPjH50Wn/KO8e570CDRxmvBm+MXjSPdu8MRqE+9m1nG3680z/hdXiz+Hw7b59PJmz/On7/8ouaPc984pOAa8Ek+NPi9WUf8I3CmezQTZP60L8afFrEf8U7AdoywWCb/AB4o9/8AlDmj3Pe8ilB4rwM/GvxQEOfD9uDnq0UoA/X2NEfxq8WOMjw9bso4JSGYj8waLT/lDmj/ADHvZOKUEV4KfjV4qyR/wj0GQeQYJuPrzQ3xr8TK2P7AtRnoCsmf/Qqdp/yhzR7nvBwDS9q8G/4XZ4l3BToVqSTkKqSZI9vmoHxs8TMCRoVrgHGNkn/xVLln/KHNH+Y94pcjFeC/8Ls8TYH/ABIrQZ6MUkx/6FSH43eJFJzotkV7YWT/AOKp2n/KClDue98EUnA714P/AMLs8Thh/wASG12f7kn/AMVSf8Lt8RjO/QrXAPOA4x/49Raf8oKUX9o95yMUuRjrXg6/GzxGwBGg22M4PEn+NK/xs8RYAXQLcN7rJ/jS5Z/yhzQ/mPdd46Uox614KPjfr4ILaLaYK8ACTr6/e6VI3xs8RBh/xIrUDjOVk/8AiqOWf8oc0e57tmk4rwpvjX4iOdmh2hx14kP9aanxv8QOH26FaNj08zg+/NFp/wAoc0O57yMUDFeDJ8cNeIOdFtCQMnAf/wCKpw+OGusDjQrbP/Az/Wjln/KPmj3Pd80hx614QPjjrYU7tDtdwxnlx/WkHxx19gzLodptHX75x+OaOWf8oc0e57xmjI9a8KPxx1tSQdDtd3Zdzg/zqL/he2tYydEswP8Aff8AxotP+ULx7nvWRikyK8KX45ayGxJoloq/3tz/AJYph+Omt5G3QLTGOMyPz70rT/lC8e57zxRxXg3/AAvfWSMjw/aADqfOc/0pR8eNZK5GhWfHU+a5xT9/+ULx7nu4+tHFeDH496sqsToNnwcczuP6Uo+Pmp78HQrMqeOLls5/KlaX8oadz3gNSg5rwUfH/USTjQbLg8k3Tf8AxNC/tAaiQf8AiR2OR6XDf4Ue92Yadz3ogUleED4/agWx/YVn7/6U2f8A0Gm/8L/1EZLaFZY7YuW/wo97swtHue9jkUnevBl/aB1A/wDMBtM+1ycfypP+Ggr/ALaFZ/jdn/4mj3uzHZdz3k/WjtXgw/aA1DJzoNpnsBdHn/x2j/hoDUcZOhWQ9vtZ/wDiaLy7MVl3PegBil4714Kv7QGoZH/EitOvOLs9P++aX/hoG96f2HbBs45uTj/0Gi8uzHZdz3gADmivCB8fr0kg6HbnA/5+/wD7Gkb4/XoGBotoD1Ba6OB/47SvL+VhZdz3kCkxzXhA+P8AejltDtW7DZdnH/oNH/C/r8kkaHabfe5OR6dqacuzFZdz3fGKUYNeDf8AC/78A79Ds/wuj/8AE0D9oC+5xodp/wCBZx/6DReXZhZdz3nFFeEH4/3vbQ7fOf8An76/+O0z/hoC/wB2Doln9PtRH/stK8uzCy7nvWRikzXg/wDw0Be8Z0K1/wDAvHP/AHzSD9oC+BwdDtvwu/8A7CneXZhZdz3sGkIrwSP9oO9YEnQLY9hi9x/7JR/w0JdhiP7Bt+D/AM/n/wBhR73ZhZdz3wcCjIrwj/hoK57aBBn/AK/f/sKj/wCGhboNg6BAf+3z/wCwo97swsu573mkyK8FX9oS6wc6BBu7f6Z/9hSn9oW4Dc+H4Co7fbf/ALCj3uzCy7nvQIoJ4rwUftDSgAt4ei69Rff/AGFN/wCGh7k/8y/BjP8Az+9v++KfvdmOy7nvYPvS14H/AMNBzkMT4fi49L3/AOwpV/aEuMMV0GEDtm8/+wotLsFl3PfKO1eBv+0DfpB5n9hWhGcAC95P4bK9q0LUW1fw/p+pvF5TXdtHP5ec7dyhsZwPWkr9VYTt3L7E0qnikbNOQcVQC0UvFFID5Iv3zqN3ntM/869o+CIP/CKXTYODckA/gK8TvjuvrknqZGJr234H7f8AhDrjB5+1Nn8loA9QFFFFABRRRQAUUUUAFFFFABRRRQAlMc080xqAGZpQajP3qeOlMANHQUueKAM9aABaQnmlAxRnmgABxSmkxSigAFGTS0h4FIBM5NIetKCKDzTAYaUGlIGKYMqaAHmkxThnrSE0ACmkfpTgAeRTXHFIBE6U4Dnmo4+tSGgBwxTelNLDNODUAKGyOlJS5GKQGmAp6ZpMd6CwoBFABSEUvWgYxzQAi0uM03PPFKBz1oAOnWkLCgnsaTaO1ACe9MPXpTyOOtNY44oAU8imhSetLTlJoAAABSqMUnWlDc4oACRQcMKCAaSkAgXilBIoB460maYC7RnNPxxTRzRyOtIAwaFBpM0qk0wHYzTQSDilA5pSvekAA5peaQGnA0wE20uOKD0oWkAdaUe9LSZ5oAMc0uOKBS5FADcHNOooFAB3oIoNHagAxxSYNKKCeKAExRRnigHigAxSdKcKMUANxRjilzS0AMxQFFKVoFMBMUUpoxSAbtFHFL3oxTAbmkKincZozSAaBTgBS8GkpgAHNLt5oBpc0gGlKUDA6UuaM0ANPNO2jFJTwQRQA3FKAKXFJ3oAUClIpBTqAGY7UbRTqKAIygNKFApxFAFABgYpoPNOxijFABgUhFGKUdKAEAo28U7tRQAwCl20tAoAbijFOzSZoAMDFIFopRQABRSbFznFOpDQAYFLtBpmT+FOVhTAMYoOB2p2eKTGaQCDFJtpcYpaADaKQjFO7UgoATHFJTqOKAEHNG0UtFACbeKMDHNLzSUALkU3HNLRnFACbQabjFSDBoIFADBilxRwDS5pgJtppUU7NITSAQLQRS7him7hTAayg0oAUcUtHFACcelJtp1LSAYFNPHApMZoxQAdTijgcCk704cUAKAaDSg0uOKAE7UhpaAc0AGBRt4o6UA5oABSmlpDQADpSYpw6UmaAE20AU7qKBQAlLjikpRQA0rQFxTqTPOKAADFLijFFACAUFQetJkilFACYHSlxS4ooATGKMUtA6UAJilAoNHSgAxSdKdSUAJSYp1FADVHNOxQKKADFJilooFYKMUUooCw0g0DinU3FAWF6igCgUtAWQEUmOKXPNLQFkMzjtSgEigigUBZB+NG3I60oozQFkJjHekJx3p1IRQFkGMjrRtPrSDiloCyCkx7mlpaAshMe9H40tJQOwAH1oAPrRRmgLBj3pAD6mndqKAG8560tFL2oAT8aPxNAooAKKM0YoAAD60UUUAGaBz3oHNAGKADrwaAOMUtFACUmDTsUUCsM6dKUDPWlFLQFhpUGm7RnOBT80CgLDdoPJA/KjYv90flT6TFAWG7F/uj8qaUB7D8qkoouOxDtUdVB/ClJUjlQfwpWpoPamKyE45+VfyppIZvmUH8Kk28UwJzmgLIcoX+6v5UFVJztX8qAKUigLIbgE8gH6il2oR91fyoxmlK4FK4WQ5RxjAx9KQhVOQAD7CnJ0pCOTQmFhm85owC2cDPrilwM0EehoCyF4AxgY+lAf2FIAabtJNMVkPEmTQST0OKbtpdpoHZCBmz1H5U4FsU3oakXkUBZCAk/wD6qaxx6flT8UwjJpBZB5hx2/Kml27H9KftGKaME4p2CyFUtjt+VHPt+VOAwKCBSCyG5Pt+VIpYk5x+VLSZphZC5b/Io3EDt+VBNIPrSCyE3n2/Kl3N7flSEZPFKBTHYXk+mfpS5wO35Ug60Y5pXFYAT7flRuIHGPypSMDikAyDQFhN2Rzj8qAxHp+VGyjGKLgBJ9B+VKOR0H5UA0DOadwsg3HnOPypoY9OMfSnGmY9KVwsKD9Pyo3ZGOPyo28UmABTuFkLtVlIKqQevFR+UgXZ5abcYxtqRacRg0XCyKv2S3CY8iLG7djaOvrTI7G0QsUtIFLHJwg5q4RTQOafMxcq7EEljayfM1tCW6ZKCq50XTpGUyWUDbTkAxjH5Vok8UCjma2Dlj2Kz6VZNgm0gwO2wUyTTbOS2a3+ywiI8FQgArQ7UyjmYcqKMelWMTiRLWMOBgHbyBTf7I0/JP2C2LZzkxgmtDtQKOZ9w5V2M8aTYbHX7Fb7WG0jyxyPSj+x7BrZIPsNuIk+6vljArRAGKcoo5n3DlXYyDoemFGR9OtGDLtO6IE49M46U7+x9NAAGn22B/0zFajAVGBzReXcOVdjPOjaawAOn22F6DyhgfQUDRdO6fYLbGcj90OPp6dBWiV9KADnFO8u4cq7FUaTY4P+hW/IwfkFJLpWnyEF7K2YrwMxg4q/0pjfN0pXfcXKuxRbTLGQIr2duyp90GMcUx9J04k50+1JPUmIH+laH4UbRRzPuHKuxQOmWLbc2NsSpyCYwcGnppljHvZLOBSzbyQg5PrVwr6Ume1HM+4+VditHYWiE7baEZIbhR1FTGxtiOYIjzu5QdelTACnCi77hyrsVH020kIL20JI6HYPpSyWNo33raE/VBVvOaawyaOZ9w5V2KyWturh0t4lYDAYIM4pPskAP+oiPzbuUHXGM1ZAwaDzRdhyrsReXGE2+Um302ijyUJUiNMr0+UcVJ+FLjildhyrsRGJFJYRpk9flHNPVFPJROBj7opwGRSpxRcfKiMWsBbd5Me7Oc7R19anHpRS9qLsEkthjcChOaHNCCgY/FFFFID5CumBvJ+f4zXuHwRQjwdcMcYN03H4LXg88bi8nXOTvIzX0B8HYlh8Iyxh1ZvtBJ2nPZaAPR6KKKACiiigAooooAKKKKACiiigBKY9PpjUAQNwaUPSPxUYY+lMCfPFIp5pB0oC4oAeTQc0oxikyCMUAKDxQMk00c04UAKKQ80tHGaQDQMGl6mlPSmg0wFK8UgXPWnZ4phJHSgB3QUmcigcjmlHSgBFGKR+lOXmkcUgI0Gagv2v0spDpsVvLdjGxLiQoh55ywBI49qnTg1J0YGjTqB4nrfxo13w7rN1pepeGbaO6t8ZC3JwQeQQSvINbY8feNn8P2+vW/guC60+aITZgvg0gT/d25/IGvLvjW3/ABc3Ugd3+oixn/cHT2/+vXvfw9J/4V74czgD7DFnaMD7gpKKW4czexz3hT4x6D4kvUsLmGXTL2QhY1nYMjk9g4757ECuj8V6n4j0aD7Xo2jW2p28UbPOjXJilGOflG0g8e+favlzxoYI/GniI2jN5a6jMUPo285x7Zzivri2advD8C3mTcm0Xz9vXftG7H45ot32BvseNxftAzSbAPC+5pCFQLejknoPuV6hpWoeKLvTbqbUNDtLC62A2sDXvmbmwchyqfLzjpnrXyh4Z58Q6EpKgHUIMlhx/rB1r7MdiWHfgUJJA22eSa18YdW8OaxLpmseEvKuIwGGy+BV0OfmU7OQcH+tdB4O8c6/4ykF3beGorfSFl8p7mW+BY+u1QnOOPT615l8d5lPxFtVUn5dMQMO2fMkr0f4It/xbC3PGDcTdD/tmjlV7hd2sVPFXxV1XwfrQs9S8JnyZGbyLhL0FZkB6j5OD0yp5Gal8LfE/U/GOoS2mk+GF224VriWbUFURgnjjZk9D09K3PiN4VXxj4PuLNOLy2P2i0I7yKDhT7EEj8Qe1eA/DfxU/hXxpZ3cgxb3J+yXatxtVmHzH3UgH6ZocUtUCl0aPquVm8pjGm9wvC5xk+ma8vufirrVn4iHh2TwRctq7YKQR3qNuU/xZC4A9z0r0XVtUtNC0m71a8ci1tojK5XkkD09TXC/DWxudTn1Hx1qkbC81Zz9lR+fKtuNoHpnA+oUHvTspBex3JvhbaR9u1QJZ+VB5tyN+5YsDLDdjnHPPtXn9t8StV8S3EieDfC82oW0LMJbu7lECHHZfcj3zzyKd8b7u6t/huUtXZEuLyOG4K90wxwfYlV/l3rmfhH8QNH0vQ18M6oyWMiSM0Fw3Ecu45wT2btzwRik9NXsC7Lc6fVPiuvhuCe38TeH73TNTEW+3i3rLFcH/ZkXjjjPHGfwrtJr7UU0OC8stMF9dSxo/wBmFwsXUAn5m44rmvid4X/4S/wLOLePzb62Hn2hQbi5HVR/vDI+uK67SRKmj6Yk0YjmW3jWRB/CwUZH501Fb3Dm6WPLbj45pp93cWV/4Wure7t3KSwtcrlSP+A+nP8AnNdb4S8Y6n4sWO7i8MzWmluSBdzXS849ExuIzxnp+VeB/FpivxS8Q7iQMw/X/UpX0J8Otsfw18PRgAZtEPHuM/1pJWY+a/Q6kH5SxICgZJPQCvNdd+NfhzTLo2umw3OrXG7YPswwhbsAx5P4A1y3xp8eXsepN4U0qZ7eGOPN/JGcGTcAQmeoGDz65x2rT+B/hOzg8Pf8JNdQpLeXErJbMwz5aKSpI9ywbn0A96Vm35Cvbpdmra/EfxGtu93ffD3VUs853wv5jhcZ+5tB/kKWP4y+H76XTbbTo7iS+vLuK2a3mTYYtzYLFuQcegJzXo4kYHOfwry34heDoz4v8M+KNJs2a6/tWCO8SGMncNwIkbHTG0gn3GelVyroxcz6o9VyQxFLy2BTJHxIaz9e1y28OeHL/WbtsQ2sRb/eboqj3JIH40DM6x8ZWF9491HwpGp+0WVusxl3cMTjKgeoDL+Z9K6JX5r5F0HxXe6P43t/FN47y3JuGkuhnBkV8hh+R4+g9K+t1ljmijuIWDRSqHRh0IPINJX2YFPWdQv7CzSfT9Il1OTfh4YpkjZVwfmy5APQDHvXm83x50y2uJra58ParFPCxSSN9gZWBwQRnivWIjmQV8nfEh8fEbxKQ+f9Jx0x/COKGr9QvbofQ/hTxleeKFt7qPwzfWmmzhmS8nlj2kDodoO7B9cYrrc1z3glRH8P/Dyqnlj7BCdv/ABzW+OVppWQXJFal3Co1NHegCbORTcHNJ0FIDzQBIKMUmaWgAzilpuKUGgBaQ0d6D0oAO1L2poINOoATFJilpeKAExRSHrQDmgBe9FFGaACkpaYxxQAuaUHNNXBFL7UAKcU3pSGlBoACwpuR60j47U0DIoAcvXmnkgVF3pd2aAJB0oB4pu4YpQaAF3YoU5phIoU4NAEvWlxim7uOKMmgB4oNNDUFqAHA4peoqEnmnq3FADqUU080LQA+k6UmaM8UAL1FJRmigBaQ9aM4pu4ZoAfRmkBBoNAAwpBmk3UZoAU80mOaQU6gBOlLnNNY03JoAfR9aRTkUCgB2RQADTCcGnBqAHDilzSZpKAF7UUA0UAGaO1BxikBoAcKaRS5pKAEzSigmgHNAC96CaKOtADaXFGKMUAAGKWkGRS9qAE4pMg0tAoATFBGadTcHFADTxSY4pSeKYD70wHZo4phB60nNAD+1A4popd3OKAHdKQmue8WeJZPCmmPqbaTc3tnEAZpIZEHl5IAyGYE8nsDXJaf8ZbXWBMumeGtavHgQSSrBErFF9eGqebyH8z06lziuL8L/E7w34quFtLSaWC8bhYLlNjMfbkg9PWuz6ZBoUk9gasOBpdxpgJoJ4qhDw3rQGGaaCDRwKQD+tHSkB4pM0APpN2DXO+LfFkXhHShqNzp99dwbtrtaxhxH2BbJGATxmqngbx1b+OrC8vLawntI7abycTMCWOAe3TqKV9bDtpc67PFHaowT1p27PFMQoOKWmg1xHiX4kWvhLUEt9Z0fU4YpmYQXCLG6ShccjD5HUcEA80m7K4LU7kUua4zwr4/tfGFw66XpOp/ZYztku5Y0SJWxnGd+SenQHqM4qTxh44g8FxJcX+lalPZPgfabZEZAxz8rZcEdOpGOaL6BbWx12aaetY/h7XT4i0qPUF069sopADGLtFVnU9wAxIH1xWwDVAKCaUUnSud8YeMNN8FaOmo6mJmR5RFHHCm5mY5PcgdATye1JuyuB0lHSsjw54gsPE+h2+rac7NbTZwHGGUgkEEeuQa1CwBwTzQu4D6KbmlDZoAOaUUUnegBTSZo70UAKKDSUooAXtSUvSigBKOKUUYoATFLSdqKAFpO1ApaAEFLSUUAIOtOpAKWgBMUoopM4oAWim7s0uaADFA4oJ4poNAD6Q0maXPFACHmlAxSA0H2oAWlBpu7jmlBzQAGjtQTikBBoAUUUc0UAFGaTNJQAvel7UgpaAE5zSijigDFABRnFLSE0AHNBoBooAAaUUnFA4oAKWjNJmgBaKbupaAFopKM0AGKTNG7NKMYoAKBRRigAzRRiloAaVyKaEqWmHPagBu3BoIp/akoAYFpdtYuoeL/D2k3xsdQ1mytboAExTTqjAHpwTTdP8Z+HNVu1tLDWrK5uG6RRTKzH8Ac0r6js7XNxRg04jNN560/PFMQAYFJt5rI1XxLouhsqanqlrbO+dqSygM30XqfwFO0fxLo2vhzpWp2155f3xFICV+o6j8anmiOzNMrzRinUjMqKWYhVAySe1VewhQAaNlcvN8RPCNuxV/ENgcHBKShwPxXIrfsb+11Ozju7G4juLeUZSWNgysPYipU02HK9ywRQFpetAqgDbzS4paTFAARTSKfSGgBgFOCjNJnmjOD1pgOxSBaM0uaQDCnNHl1IelICKAGbKClSUhFADFXFLtpelKDQA3bRtp1FACbeKQLTqKAE28U3aKfSYoAaVFKBSmkAOaAArSBcU6imA0imGOpBinYzSAhVOKeF96eBikxQAbabtFO6UvFMBm0UBQKeKMUgEFIVpaXtQA3aDQEAp1FADeKcOKTiigBTzTSuadmkoAaBgUAd6WlFMBCM0gTBp2DRzSAXaKQjilFJmgAAo20tFADQKXbSjijNACYxS4zRmloAQDFGBRmloAbtxRgUpNJQAoHFAFFKOaADOKO1GKMYFADWGRSqOKaxNOQ8UAOxRRmigD5Fnhzcyn1YmvcfguhTwbNkL/wAfTAEd+F614ncNh2r2z4KnPgubr/x9P/JaAPSqKKKACiiigAooooAKKKKACiiigBKY9PprGgCBuajHepyBTCApoAaDml3ccUcCgL3pgKp9adjjNAHFGcUAA607FIDS0gDrSjFIDgUDg0wFOaZ0qXqKbigBn0pe1LikPFAAOBQelGTilFADAWoY8c1JjFRSg4pAC89Kd3FRxjipB94UwPl/41qp+Juokbv+PeLOT32Dp7Yx+tekeH7b4iXvw80e20i50Cytnso1S4ZpTOqbRg42lQ2MfSvPPjLayy/EfWJ44nKRwQ+Y3UDKKAfp2+te5/D4bvh14eYMGH2GIZA/2RSsuok2tjhvB3wVi0fV01TxBfx6hLE/mRwRqdhfOQzE8se+MdfWvVrj95bXCszKGiYZXqOO3vVkKB2qC9CGxudwJAjbOPpTbElY+MtD886lpgtWRLk3kQhZxlQ+8bSfbOK+mDZ/E5JFP9q6AyYH3kYZ/DZ/Wvmzw6ANc0Ntq7ft8Od/Q/vB1r7MkUnGR2FJpMab6M+YPitDr8PjGNfEc9lPdmxUxPZoyJs3Pxg85yD+let/BPj4X2g4/wCPiXOP989ff/61ee/HVRJ8RLNeQRpack8f6ySvRfgpz8L7QYX5Z5hwP+mjdff/AOtT06B6noI+U5r5q+L/AIPbw/4rbULePGm6qzSrjpHNnLr+Odw+pHavpZuleU/H0IPBGlsS28aimMD/AGJOtAHNeHtU1T4n6do/gu5Ei2lgRLqtyHx50KYEaeuSeD9Ae1e7LFHBDHbwIEhiUIir0AHAArw/4An/AIqPX8Hj7PF356t+n/1q90IGKSVlZBvqZHiDSLTxB4fvNHvgRBdJs3DGVbqGGe4IB/CvmzxZ8Otf8Iv/AKTbG9sCT5d5bqSMf7Q6ocevHua9k+LWrv4esvDerJJKqwasnmohIEkZR9wPrwOPrXfwzQXtpHc2siTW06BkdfmVlIpqS2aE4vdHzD4M+Jmt+DnERdtQ0psbraZzmMf9M2/h+nT+dfS+kanaa3pFjqtjJvtrpBIh9M9j7g8H3FeMfG3wfpWmW9l4gsY1tZLmcwXEaDCuSpIbHQH5Tn1zXe/CK2uLX4X6MtwuC5eSMd9jSMVP4gg/jU2V3bYabe54X8WyH+KfiAkseYR8wx/yySvoT4dLj4deHAccWaHj3Ga+e/i0v/F0PEBw2cxcH/rklfQ3w7B/4Vt4dbAXFnHwPpTQHzF4xuZb3xr4iuHZ3Y30ygt1CqxVR+AAH4V9L/DiNI/hf4eWMAA2wY7e5JJP6k1438ZvDUmheL5NTjjZrDVh5m/HCTD7y59+G/E+lehfBDW49S8B/wBlPIPtWnTMuzPJjY7gcemSw/Ch6CjqelAcU3kcU8ccEVQv9b0/TtR0/TrmcLeX7lLeEDLNgEk+wAHWhuxW5eAJ46k1wHjFm8V+NdJ8GW/z2FsRfauOxRcGOMn3JGR/tA9q7fU7+30bSrzU71itvaRNK5HXAGePevJ/CngvWfFMNx4y/wCEi1HQ7nVnL+XAQ2+PPy5xjjHAHoAe9CV2GyOa+OXhj+zvFMOuQr/ouprsk2jASVFA/VcfirV3/wAFvE39t+DjpU8mbzSyI8EjLRH7h/DlfwFU/Efwp1S/8N3Cz+MtX1Sa3jM0MFxzG8iqcDHJ56de9eU/C/xCfDHjmzvJmKWl0fstyW4ChiMMfoQD9M0NPclbn1ZEcSDFfJfxHIf4j+JSDkfasfjgV9aqhWcEHIPINfJ3xHCv8RvEoBP/AB8jr67Rn9aBs+lfB0Yi8A+HkAAxp8GcHP8AyzWtz+HisXwYB/wgfh8DGBp8A4/65rVvXNXt/D2g32r3hxBaxlz6k9AB9SQPxouMvxtmnnrXHfC+a+vPh/Y32o3DT3N3JLMXZi3DSMQOfbt2rsMUIB2fl4pik5pRnvQBzQBJ1FKM0gNGaAFpc0maMnFAB1oGaAc0hOBQAvFGKTk0ZIoAXNIM0macDTATJp2MU3NKD60gFqM5zxTs0CmAAnvQcGjJo7UAIOKUU00mPegB9Myc07oKiaeNTgkZoSb2Ac3JoGKb94ZFLjIoARuDTetPCZ60u0CkBGDTlzml246UAZpgGMmgg0tOFIBBmloJpCTigAPFLjNNw1P5xQAmOad0FMwacRkUALjjNJRzjFKBxQAuRikBGKCDSBaAHDpSAmlAOKbmgBeaTaKATmlAoARRTj0o6UuQRQA1RmjvSDg0EUAKQaB0pATTs8UARk5NO4IpCKTFADgaUcmmgU4DBoAGFC0p6U1eKAH0UA5oxQAn0p1NPFANADhRR2pM0AFHWkNHSgAowMUZopgAI6U7imAc04cUgCik706gBM4ozkUhoAIoAUUGkHWloAKQ5o6GlzQAzGRzUZTmnmmcg0wDOBSE5o3Z4p23jigCPce9IWxzTsZyCKZtywFAHm3xv1cWngSHTVJEmo3Crwf4EO8n8wo/Gq/wWs4dB8D32vX00cMN5MWMknyhY48qMn6764n45ajJe+P4LGFc/YrZI1Gcgu5LHj6FR+FVvir4Rk8IR6Pb281w+ny2+GDSbk+0L94gds5B6etLW2gtL6mb4dt7jxV8W47jRIGjjbVTfEgcQwiTcS3pxxj1OK+o7iZLeOSaaVI4o13PI7AAAdSSelcx8Pk0s+CNKu9IsLW0W5gVpfIjC5kAw249ScgjJ9K82+LniA6z4xsfBzXosdKhZGvZyTgs3POOoCkED1PtRLyBeZ2978V9DttMm1G2s9Uv7GGTymura1Pk7sgY3sVB5PbNa8PjvQZvBo8Um7aPTeQd64cMDjbju2ewrznxCdQ8c2en+FPCWg3Nv4etwrNeTxGCJsDAwSPmAznj5ifzO340+Hzr8I7XQdHDzz6U63GwcGcjdv49TvYgfhS5X3DmRePxWtItD/tubw7ri6YxxHdCBCrckZPz8DIxk10Oq+NNN0fw3aa9fR3SWVzGjqUiLlN4BXdjgdfWvJ/hh4ptdX02fwH4gO+0vI2jsz0POSyex7g+v4V0Pxx1Aaf4N0zR0jG25n6Z+6kY6fmV/Ki2m47+R2Xg3xtZeN4b2fTba6it7WQR751VS7YycAMe2PzqtpfxK0DWPFknhu0F216jyRlvJ/d5TO7nOccHnHpWF4XvYPh38FIdUuVzPNGbhY8YLySn5F/Lb+APpXMfADSjcaprGuTAM0SLbozDksx3Mc/8BX/vqi3S4X8jovjzrZ07whZ6WCwfULjLENj5I8Mf/HilaPhCXT/h38JbC91hjCJh9om2ruZ3k+ZVx6hcDn+7XIfFX/iqfix4c8Lg7Vg27y3IPmEF/wDxxB+dd98V9VGjfDjUfLXDXIFogU427+CR9F3Gn0F1PO9O+JB8WfFbRJrwXFrpcLtFZ2ceXMkrgoHkxx/F+GPrn3gZ3tXl/wAC9H+x+DrjU3UCS/uDtJHOxPlA/wC+g5/GvTxkc0KKS0He4pyDivn749aws3iiw05WcrY25eTnjdJjjHqAoP8AwKvoJME59K+YbBl8Z/FeASx5W71dpsnBzFH8wX6bUAx70Ae/eBtFXw74L0zTtqiVYg8xUdXblv1P6Vz/AMRlGta14Y8KbA8d7d/abgMMqYohkg/UE49xXfdZcfhXDaHH/a/xZ8Q6yW3QaZbx6bDk5wx+eTHuDx+NPqI6DxF4p0vwlYJdap9ojtchfMigd1U9slRgZ98VnaF4+0XXdDv9bR5bXTLJyj3FyoQEgAnAyT0K+/OK5b49akLbwVZWHJa8uwzYP8KAk/qVrE8H6L5fwwGveIbaKXTLG3nnsrEruWVyWPnSA8MTwq56DnvUtNu6Y7paWPQvC3xH8PeMNQnsdKuJvPiTftlj2b1zglfbp1weRWD8TfEfgqWzOg+KU1EEMJYjDbOjbhkbkZgFPUjOSOa5H9nvSmm1LVtYdUKwRLaocc5Y7j+QVfzqj8QZH8XfHKy0NSRDC8Nq4fkYyZHOP91iPwppNdQun0PU4Nd8LeAPAOmXOJbLTpIw1rbyDdNIWG7oCcsc5JzgZ7VxPgz4gHxb8XfMvZJrW3a1eHTrEZYbuGLNjjO1W6+w7V0Pxv1NdO8BLYxxjzb2dIkwOFCne36Lj8as/B7RY9N+H9leFR9pvma4Z9uDgnCj6bQD+Jo5U9biu0rJHofTilFIBxSjpQMdSUhPFAoAXNAOaSloAM4NHWjFFAC0UYpMUAOFFNHFLQAUhNLikxQAA0oNN6Uo9aAFxRRmgmgAzRRmjtQAtJQDS9aAG4HpSjNFANAAeRUYyDUnGKZnmmAp5FAPak3UZpAOBpDTQaVSCaAFzxTc8U49KQYoAQnIpV5FJgUDigB5JozxTQaM80AAYE4pcikwOtJnmgCQGkJFNBoJBFAAWxShqaSKQdaAJM0U3vS5oAUkCjNNakoACc1IvSo+KevSmANSYoxzRnFACAU4U2nCgAzSGkajIIpAC9ad0pgBzSnGaAH9qQHmjtTMkNQBJS0gPFGaAFozikzRjNAC5ppNGKTAzz2oA8M+PGoWzavolkqRPPBHLNLwNwDEBRn3Ktx9K7v4V+HotC8DWkphEd3f/wClzkrz83Kj8F2j659a8b8Tyt42+L72aMJI5b1bJMcYiQkN/JzX01HGsUaRooVUUAAdhQnoK2o4HPFeS/E74nzaPdNoHh+VDqA+W4n27zCT0VR0L8++OOM9PR/EOpronhzUtTZsfZbZ5RkdwCQPxOBXzd8ONOfxF8StOe5/fkSvf3DN3K/MCf8AgZXj3pWv6DvY9d8A/Dm10a3j1rWomvPEF0oeWS4O8wk/wjOfmHduuc44rzz4uQQeFviFY6joZSwuGtRO6237shgzDcQMfeAAx32nNfRQwT6AV8tfFK/k8SfFC8t7DNyyGOwt1QH5nBwR/wB9swqrX0JStqfRGm+Jra58GWniO9K2dtJaJcy7zwgKgn+fHrXjR1zXPjH4vOiW8s2neG4yZJ1i4YxA4Bc92bgBegyeDjNXPjBcf2B4T8N+DraXEaxBpx1LrGAq5Pucn6gV0XwK0dbPwbc6s0ZE+o3DYY9448qo/wC+t/51Nlf0K1todpZeCvDdho40qHR7VrQIVZJIgxfPUsTySfU14f8ADXxBc+HviK+l20hn0u+vJLYoh+QEMQkgHQdBn2J9BXvniHVY9C8N6jqsjhRbW7uue7AfKPxOB+NfO/wh0ibWvHljOyPJBp4a6mlBwA5BCZ9yTnHsfSqvfRiS5T6dxgmlo9aBSGFAooxQAUhyKWmtQAdqhljZiMEjFTA8UmaABTgYpwph4pQcigB9MI5pR1ozzQAo4pc03NGaAFOKQdaaaMkCmA/NFMGSKB70gH5FKOajxmlVqAH0maTcKTnrQA7NFM5NAPamA8GjimUoYUgDpSg0nWjFMB2aKYOtOzSAD9aBSY3UoGKAFBoyaKaDzQAZ5pQcUnegmgB2abu5poakOc0AP3U7PFRZNCsTTAk70h4pCcdKTJxSAN1OU5qPOBRk9qYE+aYzYqNWOaVmpASAkiimhuKTJpgSdBTd3OKQHNJnBoAfnFKKgLHNOUnFICXj1pc1DupFc9KYE+RRURbim72FICY9KZupA+VoVgaAF3Gnqc0xqcnSgB+cUUlLQA1jxSL0pWFIuMUAPooooA+SZcbzmvbPgpj/AIQ+4APH2tuPwWvEpuZDXuHwXXb4MmHH/H0x/wDHVoA9JooFFABRRRQAUUUUAFFFFACCloooASmmnGmk80ARPntTNpI5qYimEdqYEY9KeKYy4NG70oAk6UYzTVJPWnigBBwaUntSjrSNxQAgpaTHFANADgacD61Hg5pTyKQCmkNIp7Gl4zTAM4pQaaaUUAKDnimPjFOzUch4pAKnSquow301k6adeR2l0fuzSw+aq+vy5GfzqePO2n8kUwPG9T+EXiHUrjUJ7jxVBcT6iFFxO1mVbCkYUAPgDAHb2rr/AAX4W8SeFLa00+48RW19pUG4eQbLa6qQcBX39A3qDxXadDSdaHZi13uOVq5vxbp3iPVLQ22g6vbacksZSV5bfzHOf7pzgcexNdEOtD4bilZPcNeh4M/wK1syIYdb0+NFk3JtibKentmvW7C38Vw6RcxX2paZc3/lqLaYWrIobuZAHOe33cVuABRSE96bsxJNdTxfxP8ACrxfr+uvqt5q+m3U0wEZCRtEIUGcBRzkfjnmuk8CeDfGHg9VsG1fS5tIabzXiMLmRcj5tp49B1yK9GVQ45p3C09LWBJ3vcCvze1eVfEDwX4z8YmOGS+0kWNvMZIYY0kVjkkAuTnkKTwOOa9TZzjimg7utCt1Q3fozxrwV8O/G/hLVJtT0+40kPLF5UkN0zlZBnP8IyCCP1r2S1S5+xwC8MX2ryx53k52b8c7c84z0zUinBxT9wFJtdECTS1dziviT4Qu/GWi6fp9tLGiw3gmkEnQqEdfz+YVgaX4O8ceCrUw+GtbsdQsmO77FqUbLsOedrKT/MD2ya9SLZpv1o0as0Fne6Z5hfeBfEnjjUbSbxteWMOnWpLx2Oml8MTjli3OeMZ54JxjrXf6nFqUWjLD4dWwiuYtqRLdhvKVBxjCc9OlXj0pykYpabW0DW9zwfVfg74y1nWbzUr/AFPSZrq7bdI6u4XpgADZwAAAB7V6B4E0Hxh4ZsbTSNQuNIudJh3YaN5POQHJAGQFIyfyrtyQDxQpBNV7trCSad7lLWdGsPEOkXGmapCJrScYZe4wcgg9iPWvIP8AhTniTw7qw1Hwnr0MciEhPtBKMV4+VsKQw/AfSvbse9NPWldWt0HbW6djzmE/F+4TyJV8O2p5BuiXJ+oAyPzFa/hnwTNpWotrOuatNq+tMW2yyY8uEHghBjjjjPHU4Aya7FcY5NJuXkUWitUg1e7PPPiL4c8a+KJRp+mXOnx6IVBkiaVkkmbuHO0/KDjAH457afgfS/Fuh6fa6XrTaRJYWtuIontXkMvGAAwZQOg6iuwVgRjNHFGg9e5Q1ZtZTTmOhpYtfFsD7Y7LGF55+UEk5xx9ea8LuPgj4wuBcBrvRg1xKZXKzPjJOSP9X6mvoPIFN3ZoTS6Cd+5xmg2nxC0jw0LC5bQry6twkVtM1xKuUAIO/CckYXGMZ5z7+a6p8GvGmr6leajd3ujvdXbtLKVmcAsewHl8DsK97DH0pwGaFZdAd2jyvQ9C+LGg6NbaXaXfh57a2XZGJmcsq+mQo+lVNa8KfE7xNKI9buNJl0+JwzWUErJHNjp/ASf+BH8K9hxilB4otG97Bd2sZPhDSH8PeD9K0mUx+bawKknlkld/VsE84yTWz1pFal3CgaFFGKaDQGwaQDwKdgU0HIpORQA6l3U0e9LQAUdaDQMUwFXikY8UtNNADQ2TinCmKuDTjyKAFI5pOhoBOKTNADqXtTQ1OPSgAyAKZk9qd2o60AIOaUgYpBkGg9KAAN2qNkXPTmndKUnigBoyBinCkzSbhQA+kIppfFKCD3pAA60uQDSGm0wHnFApmafnHNIB2BSE8UgbPegnigBy8inD0qIE0/txQA4DFJQKQ5oAeKQnBpAcCl4NAC5zRTcGloAXBpuBmnA5pDQAUuOKQmkBxQA4dKMU3dS5xQAmOaO9BNJuoAdSUZFJnFABQKCRSZFADhS0wGlzQA7IxQCCKaSCKaDg0ASDrRTC3GaVWJ60AP4pBxRmkzmgB2aUU2jPFAC0maQnFKCMUwHdqbRR1pAFKD600ZpcZoAUmgUUEUAIaXtTSOOtKDxigAAIpabml60AKDmkPWjGKCOKAENNABpR9aTvxQAm0ZopwpDTATGRWdrOtaf4e0577UZTHCpwoVSzO3ZVUck1pEgUgfHSgR8rWF3/AGz8VLbW9Ttp4bW51MXTrJGW2IGyoIweAABXr3xn01de+Hq39jG1y9nOk8ZiBJKH5Tx6YYH8PavSju68flTQxBzT06CSdtTyD4JeKI4dHk8O6kzwyxXBNmHjYblbkrnpkNuOP9quZ1+8ufAnxtl1zULOc6dJdGdJdmRIrxbW2seCRk8Z7V9EbiwxkflUU0MU6gSxpIAcjeucUrLYNbHAW/xOPiO4Fr4T0O/v5mIBuLhRFbRe7uCfyAye1Vz8QItF+J+rabrFy0GmLFDGkjoRHHNsDE7scBg/f+6K9JxtXaoCj0HFJ99SjAMp6gjOaVkO7Z89aJoA1v43yXvhrbJolrerdyXSD90OjOqnvlsgD056CnfHR7mfx5YxTQzm2FmqwbVOJGLtuC+p+6D+HtX0IAsabEVVHooxSKenPTpx0qtOorM8L+IsWtX/AIJj17V9PbT7UPDBZ6aCXNsnzEyScDDH5Vx2GB1rf+CF3dHw0llDpcqWqySzXN7L8qvISNqoP4vlHJ6DAHevViWOQTkHsacCQuM9KVlbRB7x866PrNxH8edavn0y6vL1ZbiOC1iTLZBCISTgKu0fePQGtb483t4Lfw3aXqiNWEsspjJMZkwgwD3xluvrXuahRI0gVQ7AAsByaR1WQASKr4ORuGcUWQanHfDW9e88LafDb6fNa6da2cUaSzqUM8uPnZV/u579yT6V2xFIGJ4pR0oGvMQAcjJGRjIr5g0nz/hX8RoX1mGZbO1lkVJDFnzomBUOh6E4IJx9K+njUNxbW95GY7qCKdCCNsihhz9aFa1mJ36HBzfFnRL2FrbwutxrWryr+5tYbeQAE93YgAAdSf8A9ddF4L8Pz+H/AA3Fb3zpJqdw5uL6VP45m6nPfAwM98Vt29rbWa4tbeGEekaBf5VMCcUJJDu2fPPxZuj4n+KNp4cg3sYBDaqBkfvJCCx/BWXn2rtvjbMNJ+GltYWkTx273MUGYxhY0VWIB9vlAr084LbiF3euOaZLHHPEYpkWSNuquMg0aC1PKvgddOnhNbW202VYfNkmubxxtV3Jwqp3Y7VGT0HAyTxXm3w71iZvipcajNp9xd6lcNOYoQuTHK7Yy2cbVUFsnjAzX1BEixRrHGqoijCqowAKYltDHcSTRwxLNIPndUAZvqe9Gganz58dL+5PiDSNOvZ9pg04SO6ghHkdiGKj/gAr2bwfqQ1PQ0e20+az02ALDZNMuxpkUY3hOqr6Z5IGcCtq4tLe7K/abeGbYcr5iBtp9RnpU4J6Giy6DVx4OBRkmmnkUBsUDH0A0mc0DIpAKDzS0ynA5oAUH1oNIaB70ALnijPFNpR0oAATnmnZpuKUCgBaTNAFKaAGnNAaiigBcg0mKTPNKDQACloBpKAF7UgbmjtQKAF6UUlJkUAKc03FOzRQAwg09elBxikXANMAxzSbeafxSd6QCY4oAz1p3FBpgNIwaTrT+opMUANAxTgtKBikOaQBikIpy570GgBoHFBWnUdqAGbaQA08UcCgBqg5pSKUEU7rQAzBxSbc080goAYFwakA4pMUooAQ8UdqXApMUAJ9KOcUuKOaYDeo5oxT8CgUgBRxSEUtN5BpgOB4pnU0poUUgHAGlpKM0AKBRmkxRQAVkeJdag8PeHL/AFSeZIvIhYx7z958fKv1JwK16yta8NaN4jSJNWsIrxIiSiyDIUnvQD8jwD4Ow29z8Qftt/NCGt7eW4VpGC5kYhSfyZq9i8SfEzwx4cs5pJtTgurpFO21tpBI7N2HHC/U4qUfDPwWuMeHrQEdCAcj8c00fC/wSoIHh20+Y5JO4n+dDSezJTa3RU0KHVvGXwxum1d1hutahmeJdvywRyAiMD1G3Bz15ryr4O3Eeg/Em6sNVAtrs20loBIduJAysV59Qpx/9evoqCGK2hjghjWOKNQqIowFA4AA7CsHXfA3hrxJMZtX0e3uJiADNyj4HT5lIP60+lh6lfxn430vwZo89xcTxtelG+zWuctI+OOB0XPU/wBa83+Dvw9vI7tfFfiCCRJRlrOKUYYs2cysO3B4z6k+leiaf8MfBmmTrPBoNu0qkEPOzTEH/gZNddzRouondvyPGfj5odzcafpuvwRl4bMvDc4HKK+NrfQEY+rCuq+EWoWd58NNNS2kG613xzqSMq+8k59M5z+Nb/ijxJo/hrR5LrWJE8qT5EgIDNMT/Cq98/l61822uv8AhWTXbu/1DwuHhkfaLC0vGhgjX1IA+Zs54yF9qT20KW533xS8VTeML228HeFEOoneHvGt/mTIPyru6YB5J6ZA9K9F8BeDLXwToX2RGE15MRJdzhcb29B6KOw+p71yPhn4qfD/AE6x8i1sX0VeWaMWvBPuY85PTk10/h7xz/wletBNF0u5k0VEbztTmBiQuOixgjL+/TH80paWSE092doKUMM4pvSkTuaoY/ODRupKOAKQBTSTTqOKAGgcUoGOtKODRjNADTzQFp2MUc4oAb0o70uKQCgAxQMmnZxS0ARmlxkU7FGMUAM5Ao6inUhHpTAaMinYBFC5I5p2MUgG7cUE8U4UhFMBoJoxk0/HFIBQAzkNjtSnkU6lAoAZ2oGadRigBvNHancYpNpoAVTgUBgTSYxSgUgA9KQCnCkximAU0kU8Um0UgGA47UjE4pdpzS44pgRqxNOBAoxTtgIoEMPNBJxTtppApNAxDgilUYp23FMwaAEYc5FGM05Qe9KfagBQvy80cYoAyKaQelAC454pp609QQKNuaBCEDFGOOKCDShTtoAjHJo6GnYIoC880DENJninsmelIEIoEIo3U8JgUqDFPoGRFcU5M4oYZpVHFIB9GeKTHFFADSaUUjdKbyBxTAkzRTNx9KKLAfJkoO417j8FsnwVKT/z9v8AyWvEJWwxr3D4Lhh4IkJXGbtzn14WkB6PRRRQAUUUUAFFFFABRRRQAZopKKAEqNxk1JikbFADF96Q9adjJprDFMBCAaTApM0oHNAAMil6U7HFMxmgBwYYpOtIFwetO7UAHam4706gdKAGqadimjhqfxQAwAg06gAd6OlAA3SheTSnpTUzvpAedal8ZPDOl6nd6fdRagtxaStDIBCuCynBx83Tg1VPxw8IOmQNQPPQwqPx+9XDeDtKsNX+PHiOz1awhuYRJdOIZ0DruEwwcdOhP5165N8O/Bru7t4b08buywhQPwFJR82HM+iOdT43+ECvC6j9PJX/AOKp4+OHg09JL7GcZ8j/AOvW5F8OPBmzafDtkfXMfJo/4Vl4KMRjHh61Hoyghh+Oc0+Rd2LmfYwf+F3+DieWvx/2wH9Gp4+N/gogZnvRxnm2b/GtZvhl4KHTw9b/AHSvJY/jyevvTG+GHgsnI0KIHtiVwB+GaOVd2Lml2Mv/AIXd4KPS4veuP+PVqVfjZ4LYZa4vV572rVoH4VeDWDD+xwUP8PmuMc9iDmnyfC/wW7LnQkG30mkGf/HqORd2HM+xnH41eCTwL276d7V6U/GfwOQf+JhOPrayc/8AjtT3Pwk8Gzx7V0poznIZZ5OP1pqfB7wZ1fTpWwuMfaJBz69afIv5mPmfYiPxk8FRDnUpc4zj7NJ/8TSr8Z/BDNtbU5V9zbS4/wDQaRPg54OVGH2CXc38RuHOPbrTE+C/g6Pcxs7hz2BuHx+ho9mv5mHP5Esfxl8Dupzqsi49bWXn/wAdpv8AwuXwOGGdVkwR1+yy8f8AjtMHwd8Fh0P9nT/LnI+0yYbPrz2pknwW8HFTts7kZI6XL/j3o9mv5g5/Is/8Lh8EYGNXfJ7G1lGPr8tKPjB4GJYf230/6dpuf/HKrt8GPB2wKtjckAYy10+fr1pU+C/gtCCbO5Y983L8/rR7NfzBz+RMPjD4IKZGsnOehtpf/iKB8X/BDbP+Jw4Bzkm1lwPr8tQL8GPBql/9CuGBzgtcvkfkaP8AhTXgwhWNlccdVFzJg/XmlyeYc3kWU+MHgZsqdaI/uk20vP8A47Qnxf8AApUH+3NueObabj/xyq4+DngliC+mykDt9pl/+Kpq/BfwSP8Alzuhg5/4+X5/WnyeYc3kXv8AhbXgUNj+30/8B5v/AIikb4r+BeSuvpkdvs83/wARWe3wV8FEACxuARnkXL8/rTv+FM+Cg3Onz9Of9Jk/+Kpcj7j5l/KzTHxV8Ef9DDHx2MEo/wDZaRviv4HVSx1+PAOCPIlz+WysuP4MeDTIS1nckc4X7S+OfxqX/hSngoMWFrdjJzj7U+B7DnNHI+4uZdmaUfxR8Eyn5NfQ+3kS5P8A47TT8U/A4xnX48k4/wBTJ+vy8VmH4NeC1bP2K5I9PtUg/rSN8F/BLKpFndKR/dun+b65P8sUcj7j5l2Zqp8T/BJbjxBCPcxSAf8AoNP/AOFpeCMgDxDDk/8ATKT/AOJrIf4LeC3BItrxAQPlW5bAI785pG+CvgtirJaXY5BI+0vyPTrRyPuLmXZmu/xQ8EpHvbX4QM4x5Umfy207/hZngnOD4ht89PuP/wDE1j/8KV8GBXxbXYYjG77S+V+n/wBfNA+CfgnI/wBGvTxg5uWo5X3DnXZm0PiX4Jwf+Kht+Ov7t/8A4mgfEvwUGIPiC364/wBW/wD8TWKPgn4JLHNteEYxzct+f+fWnf8ACkvBO3H2e9z6i5alyy7hzLszaPxK8GH/AJmG3A9Sjj/2WgfEfwbg48Q2xwcfdf8AwrCHwR8FbWUx3+SfvfaDn+VA+CPg0bsrqGCOP9J6fp/Ojll3DmXZm6PiT4M6f8JDbg+6P/8AE0v/AAsbwawLL4htWA6kBsD9K55Pgf4PwMtqLYPOZwOPwWpR8EPBir8q6iP+3k/4Ucr7hzrszeT4keC2LBfEdlle2SM/Tjn8KUfEfwYxz/wklkD6FiD/ACrnx8DvBvzEf2ioPQC5+7+n86P+FHeESOX1I/8AbZf/AImnyvuHMuzOiPxJ8GKAf+EkscHvvP8AhSn4j+DA20+JdPz/ANdP61za/A3wjk4l1IZxx5ynH/jtL/wo3wlnPnal06ean/xFHK+4cy7M6X/hYvg9c7vEmnAf9dlP8qQ/EfwaP+Zl089Okua5r/hRnhTaAZ9SyB/z0Tn/AMcp3/CjfCZz++1EA9MSJx/45RyvuHMux0o+IfhBo96+ItP2+pmA/nigfEPwgq7m8R6aFPf7Qp/ka5g/ArwqePtWqYz/AM9Y/wD4imN8CvCuR/peq4ByR5sf/wARRyvuHMuzOtHxA8JHj/hI9L645uk/xoPj3wkBlvEml9M8Xaf41x//AAonwoW/4/tWHt5kX/xumH9n/wALHJXUdWHA/jiP1/5Z0cr7j5l2Z2Y8f+Eu3iTSvxu0H9aenjrwo448SaUf+3yP/GuH/wCFAeFNpH9o6xn18yL/AON01vgB4WIIXUtWznqXiPH/AHxRyvuF12O9HjTwv/0Mek9cf8fsfX/vqkPjXwqOviTSB/2+xf8AxVcEn7PnhYEk6nqpHGBvi/8AiKD+z94W3ZGpasBgDG+L/wCN0cr/AJguux3y+NPC7LlfEekEf9fsf/xVOTxj4akYBPEWksT0xexnP/j1efj9n3wxtb/iaark/d+aLj/xyol/Z78Njrq2qZ9jH/8AEUcsu4rrseiDxj4ZJA/4SLScnoPtsf8A8VS/8Jl4YBKnxFpII65vY/8A4qvOB+z74fDk/wBr6iVByB+7z/6DTn/Z/wDDjoRDq2po5PVzGwx6fcFHJLuO67Hoi+MvDJxjxHpHPT/TY/8A4qnHxb4c/wChg0rrj/j8j/8Aiq83b9n3w9yF1XUtuPWP/wCIpx/Z+0BiSur6kM56mM/+yUcku6FzLsej/wDCVeHTkf2/pn/gXH/8VSnxNoKruOu6aFxnJuo/8a82P7P+hBGB1jUST93/AFeB9fl5pR8AdA2jGranuB7mPGP++KOSXdD5l2PRf+Eq8O/9B/S//AuPn/x6kTxLoM2THr2mMB1Iu4z/AOzV5w3wF0QFQus6iqjqCI+vsdvFD/ATQg5KavqIT0+TP/oFHLLuhcy7HpX/AAkOidDrenZ/6+o/8aQeI9ELELrenEjqPtUfH615ufgJorSMV1nUFU/dyIzj6/LzSH4B6Pn/AJDV/j6R/wDxNHJLug5l2PTh4j0Q8f21px+lyn+NM/4STQWKhdb07LdB9pj5/WvNf+FDaMGx/bWolcf9M85/75pB8BNI2/8AIbv9w6HbH/8AE0csu6HzLselt4i0RDhtb04H0N1H/jTv7f0fH/IZ0/H/AF8p/jXmv/ChdGBBOtajjHIxHn/0Gmj4EaSxH/E71ADvkJz/AOO0cku6FzLself8JDopJA1rTsjqPtKf40q+ItG3Ff7Z0/I6/wCkp/jXm5+BWkiEoNc1HJ7gR4J+m3+tIvwK0YBgdY1EnHynEfX3+Wjkl3Q+Zdj0v/hIdFAydZ04D/r5T/GlHiTRCcLrenE+n2lP8a8yHwH0ccf21qHvgR//ABNKvwF0gHJ1y/I9NqA/ntpcku4uZdj00eJdE/6DOndcf8fKf407/hIdHLADV7DJGQPtCc/rXmI+AukbT/xPL7Oc/dTp6fd/WhvgNpZYBdevlA9URv6Cjkl3DmXY9M/4SLRc4Os6fnr/AMfKf404+IdGH/MXsP8AwIT/ABrzH/hQul7iTrl8RxxsT/DmkPwH0zeMa9fY7/Io/pRyS7hzeR6gPEGkMdo1axJ9BcJ/jTjr2kDGdVshnp+/T/GvLf8AhQulnIbW70g/7Kf/ABNKPgJpeTjX74H18pOnp0p8ku6DmXY9RGu6SQSNUsjjridP8aF13SWAI1SyIPTE6c/rXlzfAPSzgf2/e7gPvGJOv0xUZ+AelkEN4guyx/iECY/Kjkl3Qc3kerHXNJzj+07POcY89P8AGnDV9MxxqNpz/wBNl/xryYfs+6YM58QXJB7fZlx/Om/8M/6cOmvyYx3tR1/76o5X3QubyPWhqunsTi/tTg4OJl6/nT/7V088fb7U/SVf8a8jH7Pum7R/xP592ef9GXB/XP600/s/WJcj+3m28f8ALp/9nRyS7ofOux66dTsh/wAvUOPXeKT7daZ5uYv++q8ib9n2zBbZ4gYAj5QbPp/4/UY/Z/hIAbX1Bzz/AKHn/wBno5Jd0HOuzPYje2ysAbmLnp8wqT7XCVyJoyB1+avGD+z8A2V8RxkjpmxP/wAcpP8AhnxCDnxICc/8+Z6f990cku6HzLsz2gXUTdJUP0agSowyHX868UX9nsMWMniZV5IG2yJ4/wC/lB/Z+lX/AFXipfTmyI/9qUcku6Dmj2Z7YJVx94Y9c0plXn5lGPevEo/2f5iCW8TICM7QLQnH/j9Rn4BX4ibHiWFmbgq1o2MZ9d/0o5Zdxc0fM9xDbgcEGlXHr16V4anwDv1jwPFUaMP4Ratj/wBDqT/hQl6Qv/FWjgY/4824/wDIlHLLuh80fM9uzngHNKrEjjmvC0+AupLlP+EmhReoK2zcn3G+l/4UPqhYf8VMmCckiBuv/fdHLLuhc0PM91GcdKOewrwx/gXq6DanidGXPeBhx/33QPgfrgJJ8TQ7fURPnP03UuWfkHPDzPdQ2QaK8Kf4Ia9Ix2+JoSv+1E4J/wDHqU/A7XjyfEsPDZGY36f99daLT8g54+Z7oMGl5xwK8JHwP8Qlt48TW4OMfcf/AOKpW+C3iYD5fEsLdc7t64P4E5otPyDnj5nuvOOlJz6V4UPgv4o8sBfFMIbqQPMA/PNNPwU8VnG3xHbx5POJJT27cCjlmHPHzPeOcdKAT6V4MPgr4tzk+Kou5A82brz705/gz4udiR4oiQevnzHP8qLTDnj5nvG72oDV4Kfgz40TJTxTGzHg5up14/I0D4NeMhn/AIqVOTg4vJuR+VHLIOePme9E0mPavCB8HvG4Hy+JYwf+v+f/AOJpp+EHjsAn/hJ485yM6hP+f3aLSDmj5nvGTnpxR5ij+JfzrwVvhD48U+YPEkRc4BK6hPn/ANBqf/hUnjoRceLBu7D7fPj+VFphzR8z3LzFP8Q/Onb1PcfnXhDfCb4gBPl8UIxx0/tG4/8AiaRvhN8QeAnilTxk51G44Pf+GnaQc0fM91ZgD1H503zAO4/OvCP+FU/ERUIXxEvTp/aU4z/477frUg+FHxECbV8TxqAen9pXH/xNFpf0x80fM9yDjP3h+dO3jGcr+deGyfDD4hyW+H16HzsktL/a1zlvQY24pg+FnxHxkeJ41JAznVLj/wCJotL+mHNHzPc94PcfnTN2D2/OvD1+F/xKUYXxMi7en/E0uP8A4mlHwt+I6EMPE0RcDG4anccf+OUWl2/EOaPme4h+vI/Ojf8AT868LHwz+J+9j/wlA56sdUnOef8AdpP+Fb/E/IA8SgDPP/E0m/8AiaOWfl94c0fM92Vge4/OgttPUfnXhSfDL4nZx/wk0YA5y2pznJ/75oX4Z/E2NVP/AAkyFlzgDVJx/wCy96OWfl94c0fM903ZGP60wEg5yPzrw0/Dn4norFPEgOBwF1OYE/T5f84oPw6+KPQ+I2HHJ/tSb/4mjln2X3i5o+Z7oWyKarc8fzrw7/hXfxT2Nt8TnHYHU5sn/wAdpI/AfxWA2r4idPXdqcp/XFHLPsvvDmj5nuu73H50ob0/nXhLfD34peZ5R8SMUODv/tObA/8AHc0qeAPinESB4lcgjkLqc3/xNHLPsvvDmj5nug65NKSPavCH8BfFYNkeIJ+Bx/xNZiO3HI/zinf8K++Kjtu/4ScgjPXU5uR/3zRyz7IOaPme7BsU7fkdvzrwQeBPikgMS69K2SPm/tSbj9KlfwR8WU3Y8QyzcYwupyDP5gUWn2Qc0fM9zL800n0rw5fBPxX3jdrc0hHAH9qSjH44pD4L+K+Tt12YA8bTqUpxgf7tK0+yDmie6c04E4rwn/hDfi6Dj+2piCTlv7TfH5YzQfBnxfOCuty8D/oJtR7/AGQc0T3Qg9aOcV4V/wAIb8Ydx/4nE3J5I1NsfWlfwj8X41wmr3EgzgldSYY/76xRyz7L7w5onumSOKVWOeleEf8ACJ/GHCs2qXGT6al9360L4S+MZPOqzjHrqVHLPsvvDmie8HNJk+leFL4X+MWMtqU44I/5CAzx/jQfC/xi8pgdUuMZ/h1Abv5+w796dp9kHNE923H0pATnpXha+F/jECSup3Oc7vnvx+XU/wCFPXQPjIYwv2yfdn7zXqDH60Wn2Qc8T3PJ9KXdXhB8PfGIPg3l23qwvkx/6FUg8PfGMjK6jPgj/n8TP6mi0+yFzx8z3PPtQD7V4VLoPxiRhi7vHHci9jAB/wC+qcdB+MXIF7dEdeLuLn/x6jln5D5onue4+lG4kdK8MXQPjJtbF9dL2wbqI5/WmDRvjFkD7Tegng/6XEf5t+tHLPyDmie7g0A+1eFHQ/jIOVvbsA9jdQnH5mkXQ/jKCP8ATLznk5uoMDH40cs/IXPHuz3fNGTXg76P8ZR1ur3glvluYP8AH9KeukfGd2/4+bpeP+fi3A/LNHLPyDnj3Pdg3saM+1eDrpXxoZ2AuLsBe7XFvg/hmmrpHxokViLm8Taen2i3Gf1o5Z+Q+aPc95z7UE5rwX+zfjQIdxuLwk8/662Lc49+OtB0v41AKftF7zj/AJeLbj680cs+yHzR7nvOD6UDI7V4QumfGkAsZrskHo09sf60osPjQu0iS8OT/wA97bH86OWfZBePc93zz0NH4V4MbL40LINhvCf+ulqR+p9qPsfxpQ7c3RJG7LS2p6fj+lHLPsgvHue9A47UE47V4KsXxteMSbbjHHH+ig9fTNNaD43rE0i/aMnnGbUkc+maOWfZBePc96JoGDXhEMPxvCb1Sfk5IZrT+ppRF8btzYFxnOSM2eB+tHLPsgvHue7HjoKYJDkivCCnxtZVbFyQPT7JzUTP8amfAS7DHjGy29aVp9hXj3PfCxbNIvWvCJX+NsUQYx3HXacLan+X86SJvjbtV1juTuJHzC1/rTtPsF49z3wNil5rwNbn42bXytx8o5Hl2vP0ohuPjYF3iK4YEdGS2otPsF49z33OKNwNeCi6+Nj8iKZRnGPLtRQl98Zg21ork4GR+6thxRafYLx7nvIzS7vavAxqXxlWIuYLthux/wAe9uT+Q5qUat8Zgmfs0/3e8FuCPw9aVp9h3j3PdS9IHOa8EW/+Mpdz5V2SeTmK2x+FOXVPjIE3fZrnPobaDP5EUWn2Dmh3PegxNOBrwNNY+Mq4za3hwcc2cHP6dPennW/jCAHazu8KT92zhz+WM0Wn2Dmh3PeiaSvB/wC3vjGSD9gu8EcZtIf8KE134xrgPY3TEnr9ji7H2FK0+wXh3PeOlBOa8GbxB8YwSPsF0SSMYsojj9KRvEXxgBG2yu2bPI+wIMfiVo9/sHNDue88AU4EV4Evif4v5f8A0C746j+zlOPp8vNOfxR8XRlfsN3nj7umg4/8dp+92Dmh3Peywpm+vCV8UfF3GDp10Qe/9ngH/wBBpq+Kvi2Yyf7NvTz1OmgH8ttHvdg5odz3jzBShq8Dj8WfFxhu/s69weMNpgH/ALLSv4w+LY2n+ybwA8ADTM/+y0e9/KF49z3zNJuFeCHxb8W87v7NvRjsNM4/9Bpy+MPi0zkf2VdAYJydMPT/AL5o97+Ud49z3neKQtivBE8Z/FvazDR7tsE/e0w/phaU+M/i0keW0i8OB1GmHP8A6DR738orx7nve4UbhXga+M/ixjcdJveeADpZ/wDiaX/hNviscL/ZFyCWxxpTj+a0e92C8e574CKCRXgn/CbfFg9NIuvx0tj/AOy0z/hOviwFOdIuPqdIk/wo9/sF49z33qKVeK8F/wCE3+LDIx/sWcEcA/2TJ/LFIfHHxaQYbRpuOrf2VJ6Ue92HePc98yKMivAl8d/Fcrn+xrgjOMnSJP8ACj/hOfisXdP7IuSUI3bdJk4/Sn738ovd7nvoIFGc14E3xB+KMa/Nos/TOTpEvHWk/wCE++KiKS2jXPOME6PL/hS9/sHu9z37ikFeCnx98VQrE6FPx3/sebim/wDCf/FXaCdFmGTgH+x5aLS7B7vc98wKUNXg48e/FXZltAuCfX+yZh+lQ/8ACw/ihu2nR51JOBnSJev5UWl/KHu9z37ijNeCD4gfFAhiNFlBGModKmBOfb8D0pF+IXxQk3bdCl+Xgj+yp+D+dO0/5QvHue90V4C3xI+JgA/4kcin1Olz4/nSj4jfE8FguhSMQBn/AIlVx8v60Wn/ACjvHue6y2drNcRXEttDJPDnypWQFo89dp6jPtVHVPDeia2v/E00mzvCBgNLCrMPocZH4V4o/wATPidFLtbQmBbhR/Zc3X6ZyacvxF+KLJuGgyMF6kaZON3OPX19Kdqi2RL5Xuz1QfDXwYP+Zdsf+/Qrpba2gs7aOC3hSGCNQqRxqFVQOgAFeCD4l/E4hh/YLhuw/syfAHr1pf8AhZfxNQAt4fcgqSCdMnGffrQ/aPdAuTufQHWl4HSvn5fid8TNhA8OckZXOm3GT+vNSH4l/EoICNAbccHb/Zdxz+OelK0/5Srx7nvhNHavn4fFD4lfKW8P4V/ut/Zs+D6fxUqfE34mP8q+HiTjdkabcHjoD1o9/wDlFePc+gMikJxXz+vxK+JYIH9hO7MMgf2ZPnHr1pX+KPxIV2B8PqvcA6bODj/vqi019kLx7nv4INLnFeAt8UPiUHYf8I6uQcYXTrjH/oVMHxR+JRC40BST2Gnzn1/2vai0uwXj3PoEnNAOO9fP/wDwtD4kJDubw+AD0Y6dP649aT/ha/xDDDdoUQx1/wBAn5/8epWl2C8e59BZoBFeAD4qfEVshdAQ5Pyn+z5//iqj/wCFs/EHzMHRYQQR8osZj/7NT97sF49z6C4pQR618/x/FT4gnn+w0bb1zYT/AONPHxX8fsu9dCiIJI/48Z/0+ai0uwXj3Pfsim7hXgR+LHxAAy2iRIDzn7BPwP8Avqm/8LX8forN/YsLqD946fPxj/gVHvdgvHue/gigtXgJ+K3xBVl/4kUTAHqNPnwfx3Uf8LZ8fmMN/YUOM4DDT7jr/wB9Uve7BePc9+DDFLnivAh8WPHxQv8A2FBtx977BOB/6FSN8XPHeC39hQKrY2lrKfHt/FTtLsLmj3Pfcig814EPi748VAW0C3K9AxsbgA/jupB8W/HxA26Fbtj72NPuP/iqPe7DvHue/A0ma8GX4s+OjDI7aNZIygYR7ScM+Tj5Rv5qJ/i748A8ttCtopMZG6ynBP0Bbmj3uwrx7nv+4Ubq8Bb4weNlG46Nahj/AAGxnGPf71H/AAuHxwW/5AdmcgnC2k5IA7/f6c9aPe7DvHue/cUE4718/j4yeN3Xauh2hYdf9Enz+W6nN8YvGzAAaDbA5xxZznp1/io97+ULx7nvgIp+4YrwA/GTxoiyF9F0+PaNx8yCZMAYz1ekHxo8YbQBpGnZI3A+VL0PT+OleX8orx7nv+4UbhXgDfGvxUqKG0nTNzZAwkmc/TfQPjZ4mC/Lp2mZUAsHSTI7ZPz+tHvdmNNPqe/5FAIr59Pxw8Uxr+803SwTyDskHH/fdNX44eKWmKix0rceilJOP/H6Ly7MPd7o+hM0m7FfPyfHLxPz/wAS7SnP+ysn/wAXSn45+JA3Om6WBjnIk/8Ai6V5dmPTuj6AyDRkV4Anxt8TuCRp+kgLyfkk5/8AH6Yfjj4nAB/s/Sj3JEcuMf8AfdO8uzD3e59B8GgEAV8/f8Lz8ShjnTdKx/uyf/F1Inxv8SSyLGmnaVuPONsn/wAXSvLsw93ue/ZBpAQK8BX42+JRhW0zTd3f5ZOf/H6d/wALt8SPuCaZpakDqyycf+PUXl2YtO577kU3ivAf+F5eI1IDafph554kGf8Ax6kT44eJTlTp+mM3P8LjHX/bovLsw07nv4+lB+leBD44eJMEHTdM9OknX/vuk/4Xj4k3EHTtM9QAsmf/AEOi8uzDTue/g0vFeAL8cfEfmBX07S+uCMSA/wDof0pv/C8vEQZh9g0pwDjKiTr/AN90/e7Menc+gcijI9a8A/4Xf4lJB/svTcdxtk/+Ko/4Xd4myCNK03A4YbZP/i6LT7MXu9z37Ipcivn5fjl4kZSRpWmt7gSdf++6G+OPiQMEGm6WXI4AEhx/4/TtL+UNO59AYFLXgR+OPiESbDpWn5zjGJM/+hUw/HPxGOmk6d+Un/xVFpfyhp3PoDiivAR8cvEXQ6Rp5Y9MeZ/8VTf+F6eIsnGkWAH0k/8AiqLT/lC8e59ACjpXz8Pjzr24j+y9OJB55b/4qh/jp4iDFV0rTxzgZ38emfmotL+ULrufQOaARXgI+OfiLy+dGsCwOCRvI/8AQqb/AML08RZ50fTx7Ykzn/vqi0/5QvHufQOR60cetfPx+OniLjGk6fz0/wBZz/49Tz8c9ex8ulafk9suSP8Ax6i0/wCUenc97alWvH/B3xY1bxH4w0/R7jTbZILoSbniDblKqW7tjHy46V7AhBzikr9VYHbox9FFFMR8kyffNe5/BhSvgd89DduR+S14XLjca9y+CwI8Cvk5H2t8fktAHo9FFFABRRRQAUUUUAFFFFACUUUtACU006o92TjFNAB4o60vUUlICMqM0u3Ap5FMJpgL2pKd2poGaAE/GjpRtoIwKAFBp2OKaOnFOGcUANI4pU6c0Ac0tAhD6U3GKceaQjFAw60qD56QYNOX74oA8C+H4WP9ofxKse5V3XeQxzn98te7y/drwvwB/wAnD+JtuU5u9wfkn98vT+f0r3SQfKaBDIqLi5hs7Z7idisScsQpbH4DmkiHpViMfOBQByY+I/gpxkeJtPH1kxWmniLRpNIbVo9QifT1IBuFyV5//WK+XPHFtBF8RNato0EanUHyGHTLE5+hzn8a+uUUQrFEoXYqAAKMAfSpSfcba6HLj4heDyoZfEenYPrOo/mamg8b+FbqdI4fEWmOzfdH2pBn8zXzLfRRN8U7u2WJRE2vsmxxxtM5GD7V758TfB+h6h4H1W9Om28d5aW7TwzxRhHBUFsEjqDyMe/rQr9WDavojv0ZJY1eN1dCMhlOQacxRFZmIVVGSSeAK+ffgL4gvYvElzoBmaSxltjOsbHIidSoyvpkMc/QV6b8VteGieCJIUmME+pyrYpPkgRB87mOOcBQ3Si7tqPS+hsf8Jl4WIY/8JFpWF6/6ZH/APFVZ0zXtJ1sS/2XqNreCLHmfZ5VfbnpnB9jXz9o3wni1mFBpvinSrk5+cQgOyj1IDZr2jwD4Kj8C+H5LBZ0uLmeUyzTrHsBOAAMZPAx+pppPvcTa2sdO5ighead0jjQbmdzgAepJ6VDpupWWsael9p1zHc2rkhZYzlWIJBx+IIrw3406LqmnWmn3d74hvtQhupnja2cBIo2xkFUXgcZ65PvXo3wejZfhTo4O3BM2No/6bP1pa31C6sdvjjgVRttSsLy/urG3vIJbq12+fEjgtHnpkDpXE/FXSNZl8M6nq1t4ju7S2tYg4s7dAiuo+9uYHcSc5HYeneuS/Z+QC48Rsm3lLcnJ+Y/6yj3r+QXVj3AqCKQoMU0ZFPzxVCGbABijy6CT2o3GgY8AdxTWjB5FPU5FMZyDgUAIi4PNPOCMUzcaN3FAFa+urSwt/tF5cw28OQu+Vwq5PQZNU017RnTKaxp7L3IukOP1rRaKO5UwzRJLEw5R1BB/A18i3Vhbr49n05IkFt/bRtxEegTziu36Y4qWn0Y0+6Pq061pS2puW1KzFuH2GXz12bvTOcZ9qcut6QFyurWJBGRidOR69asiwsTH9iNlB9l2bRB5Q2AY6belfJfhewtJ/HemabJbRz2z6kkciSAEOm8ZBHcYoal0YJrsfV8Wp6fcSeXBqFpLJ/cjmVj+QNWwCOoryX4teAfDtl4KvNa0vT0sLuykjYC1GxJAWCEFBx/FnOM8elQ/A3xXqGqJqOh300twlpEs0EkrbmRfulM9cdMZ96NU97iumewbRyaFpA2RSqRmqAdtFG0Y5pBknignBoANwRSzEBfU05WDDK4IPcVWu7O11KBrS+torm3k+9FKgZT6ZB4r5N1m0isvG2oaXbNKLZNTaFI95UKPMKgD6dKTv0BW6n15t647dfakHFea698JNMW0nufC1xe6Rq0cZeMwXUhWVgPutkkjPTIPHvXMfC/4oanPrFt4e8RSmdbhjHDcyDEiSdlb1z0yec4pO680PR7HufvSbuaZkq5U0hLEdKYiXcDShx0qJCTnNBJB5GO3NFwsTA80MKatBzTuBGeDTlfikPPvUalskYouA9n9KajHeVK9OtOj5fpXk2i+BfF9r8ZbvW7q9Y6SZZJfOE4/eowO2PZnPHAORj5eDS9A9T1vOKZ5nPShzycetOChVy3H1ouAgfNBcA4pmCWyBxXH/Ejxvb+CvD7tHIh1icYs4SN2TnliP7o/U4FDegI7E5zxSgN3XrRalprWB5Rh3jBbHY15P4K8IeNdK+J+oaprN7JJp53ky/aAy3OfuAJnIx1wQMYwKWvQPU9azxTNx6CnBt2cCofMG8gdaq4D9/ODTi4A4pmc9qXb7GgCNwW5FOT3pxIwcdR1pqEGgBSTmgHNLzT1FIBNmRTShFT444pjHAoAiJwOSPxoPyjt+dU9S0i01qze2vGuEQfOGguHhZTg85Qgn6Hj2r5fvNV8V2dnaXNxr+r+VchpLaRrt/3iqxUnr6j9RSfN0BW6n1YufSl71h+CddHiTwXp2pFt05TZPzk71ODn64z+NYPxT13ULHR49K0OdodSnje5kkjJDxQRjczZ7Z4H50X00A7w8Dt+dG04zXzr8O7zVfE3jqx03U9e1ea2MTysgvZF3bR0JDA9cV9FRRJbxrBHvKINo3uXb8Sck/U0K/UHboNGc0/OBmkbr05p4AKkscAdSe1O4CBs0Efga4/QfGUXiL4garpGmvHNpthaKzTKOsxbBAPcY/UGuI+Od7qGi6holzpup39q11HMsqQ3Lqp2FNpwDgH5j0pXurofqezDinAetYnhFrmXwVokt1JJLPJZxPI8jEsxKgkknk1tEECmIdtBOaQqM0ITg0gyc07gLjPFNYdhSk4NIcMwVs4PHBxSABmpFB7187+Kda8Q6D8TW0a08Ran9gS9gVIzcM5VHCkqcnn7xHNfRLNggD0pK/UNOgECm4owetAyaYAD7UH6Vy/jqzm/wCEYv8AU7XU76xubC2kmja2n2KxVScMDkEcelePeANf8V+LvFcWlXXivUoopbeSUvHsyCuMdV460nzdLAmj6JHuKQ4zXh/jS+8e/Du+tZ18UHU7G7LLH9ogTcrDHykfTuCOh6V6X4H8VJ4y8LRar5XlTo5huIxyFkABOD6YIP40ap6ho1dHSDOacc0wHNOD9qoAxxmk4J6UrEkcVwXxNt9ftPD0+ueH9aurWW0UNPbqEKNGM5YZUncOvXoDS16Bp1O+2jHSmj5a8G+G/izX/EnjKHTtY8QXxhkgaSJYljUO64OGO3kY3V7tNAbiKSASvFuUqJYyAye4yCM0K/UG10Hsc0duleW+EoPFGreNtYD+K7qXQtLuhCrGGEvcN1KlguBjjJHqOmaZPffEI/GqOyVJ/wCwPMDfLD+4MGOWLf3/AMc56DGKPeC6PVgOMigk4p5AUnFNzxTARScdKXBNAcKpzUfngnGKBDihHIp8Z45pNwK0qnA5oGKw4qMH5sVKcEcGuT+IU2pWHgnUNS0nUHs7uyXzwyxo4cDqpDA9vTHIH0pAdYtGVBryP4OeL9f8T3usR6zqAuVgjiaNfJVMFt2TlQPQV6uQcZoTfUCfgimYyaajZFeafEH4iX+g+JdM8MaQkMN5fGPfeTrvWFXcoMLkZIwTz7cc8DdgR6btwM0qhSK8P8b6142+Guq2F03iH+1tPuwcrPaonzrjcpCjIGCCMH19OfaYG8yKOX++gbFGvUNCVuKVelMOacoLcCmAE5poyTjFeT+N/i1Pp+rtoHhe0ju9Q8wQtO/zKJCQAqAH5jk454zxg1rQ+FfiJPp/n3PjtIb8ruWCPT4mjU/3S2AT9cfgamN3sDstz0Ij1pwXIrxzR/ijq+g+I7jw/wCPYoYmRgou4UwEzjBIHBUg5yAMZ5HYewRurRI6MGRwGVgcgihPWz3B+Q7bxTQexFKTRgVQCbaQYzSjrSMMGkAdKQjPalJ4pBnHWgBOnalBB60Bd1JgA9aYDsA00rjmncYoB5oEJgEUmBinkACmbfSgYK5PBpcAmvKPil438UeCtatV057N7G8hZ41e23OjLgMM7ueqnp3x2r0vS5ZbnRNOupnV5p7aOSRkGAWKgkgdhST1tYC4VANKGXGKYzcYpuAOQaYEgOCaXIJpnXvQDzigCTk96ORTk5GKxNP8TWWqeINY0e13tNpYj858fLlwTgH1GOaV7aAbGaBz3rzn4s+M9a8H6Rp0ujRxqbmVlkuZEDqmBkLg8Annk/3TXa+Hru7v/DOl32oQiG8uLaOWaMAjaxUEjB5HXpTu+waGmOBzTCTmnZ3Um00CGsOKWP0p5xjFORRQMFpGYqKdtwaYeTQAZ3LTenSlZQBxSBcUAKCSOaVOKUHikPSgB+RRx601TxzR0NAC4FPC8VGOWqYdKAGfdo4NDmk4x1oAdkU04BpMjGKMcUAKABzRuAFNHem9TQBIvJzmh8AU3YRSnpQAKw704gEVGBzS8g0ANztan7himgbmpxXbQIAad1703bkZpBx3oAcRgcGmqDnOaTBNNIZaAJCeKYpFKuT1FKBjtQAZ4pFxnrTlOeKCg7UDsAHORTHyDT1OOKRsZoAarH1NPCZGc0i4JqVRxSFYiBw2MmmliGzk1Ky+1MCFs0wsg3bu5zSchuppixMrEmnnNAWQ459TTckfxGpUGRTHQUgshgJBJBNPDk9zSKBilXrTCyEDEN1NPycdTSMlIOlAWQEnP3jSqzHuaTigZzQFkOUnuTSkH1NAFITzikFg5H8RpuWz1NOOKAAaAsN5P8Rp2SB1NIAeaApNAWFVj6mkYNjqaCMUZ4oHYVMgdaUk560AcUbeaADdnuaCODyaTbSd6AHB+xNO981GVpy5I5oACfelBJ7mkIApFBzRYB4z6momLbupxU2Kif72KLAODZ/iNL75pNuBTR0waLoLD93FID700cUpPpQFhxNJu96bzS7eM0wsLsB5PP1FJ93vSq3FKFzSuFhuc0Hmgrg0h60BYVhQvvzSlcigDA5pisIdp6gflQF9MD8KdtBHFN6UXCwhGO9IQp6gH8KUnmkPtRcLCqijPT8qQqvZR+VKvIpwXii4WIwoAxgEe4pcL/dXH0pwXmgrRcLCbFP8K/lSkcYwMfSlCkUEcUBYjwo42r+VG1W54z9KdtB5pvfFAWFXAPQA+wp5A4OBkdOKbjHNGSTQOw1gDztX8qFGOcDP0pxyDTgKLisMwo5wM/Sl3cdB+VLtzQBQFkMUBWyAAfYUr7QuCFx9Kdtpkke7g0BYFckcYA9hS4A+ZcAgY4FCKFTFOA4pBZDQpPPH5UoBGcYz9KdtxSUwsNBI4z+lCjBJGOevFGDTgcDFAWGGNGbeUXdjGcdqjNtF3jTBGD8o5FWO1IBzzRcLFI2NsJN4hjznPK96c2nwSq2+GNtw5yoq2VFOXii4WRmyaTYSptls4HwNoLIMgegPaopNE02dlMtjbuVxt3Rg4xnH861yBTdop8zFyrsZn9jWHlhPskOAMcIOnpSJounhPLNpEVC7ACvQelaiqDQyDNHMw5UY7eHNLaXebKHP+7Us2hadP9+yhIH8JQY+mPStUKMUMMUczDlXYxH8OaUzhv7PgXCeXhECgr6EDr0FJL4Z0mdcS2EDDOfuDjnNbIoANHM+4cq7GKvhjSFYkadbgkhgQgypBzwe3NIPC2jmUudPtzkEMCg5z1zW5ikHXFPmfcOVdjJXw9pQGwafb7fdBS2nh7SNPhEVtp1sgH8QjG4/U9TWuoAJoYClzPuHKuxjp4c0hEkC6dbBZCSyiMYOTk8U5NF0yPd5dhAmQAQqADj2rTI4pO3Snd9w5Y9ipDplmrqwtoty/dJXp9KdJptoxBNrCcZ/gHeraDAzR1PFK7DlRVFjb5Y+RH8xyflHJpH0+zkbdJbQucg8oOtW8804qMUXY7Irx2tum4LbxKG64Uc0qWVrHI7pbRK753EIMn61OgFOI4ouxcq7FUW0KMWWGPd0ztGeuacI0zu8tM4xnaOlSZ55oPFK7DlXYje3hlIZ4kYr0JXpTio6bVIxjpSk5FPUZWi4WRXjgjDEiJAfXaKka3jbcWRDuIJyvU+tPX7xp5HFFwsiCONI8iNFTPXaoGalEYHIVQfXFIo5qSgdkRlB12rn6UsaIv3UUc54HrTzSDgii4WR4LpaE/tPT/KSFkc/J0BNt3/P8696UYJ+teD6XK3/AA07PG2SfNc5B4x9l4zXvC8k0Ah9FJiikM+SZCAx4r3P4LuW8DPkAAXb4AHsteFyY3mvcvgrg+CJj/0+OP8Ax1aAPSKSlooAKKKKACiiigAooooAKKKSgApOM07FNxQAnSk607HFMwQaAHAUhUUopGoASm04dKQ89KAE70NjFLtNNNMBAMU8cimqMinDigAoxiinfWkAylzkUEU3mmAgGO9PT74owMUKvzigDwTwGpH7Q3iMlduWuzhjk/65a9zfIQ14l4JVV/aH8Qhcrn7USG7/AL1ele47RtwaAIoTU6cyAioVQZNTR8OKBHyN4/z/AMLP10k4xf8A8Zzxx+lfXGAZE6Y29q+R/iBOh+IuvzRYCpfNnvyDg5/EGvrSCUTQwzAqVeMEEdDkdqAR8i6qJIfirqDwqjzJr7+WspwrETnAJ7Cu6+J/xB8UMLrwpe6VDpW4AyvHKZvPj/2WIA2n6Z4I45rhNRI/4WbfSIwC/wBvMRuPT9+epr3f4y+EF1/wx/adrFu1DTVMilBlni6uvvwMj3HvS5e4XaIvg34a0TSvDR1qwvVv72+ULNLt2mHHWLHUYPX14PTFT/Ez4faj45eyltNYjto7ONtttLEWV3P8Wc8cADp/OvLvhD4xPhvxCmm3M6DSNTcB97ALFJjCtntngH8PSvXvG/xF0zwTqmn2N5a3Mv2pfMaWMDbGmcZ9z7ClzdwSutDw7xB8OfFHhBP7SeDdbxHcLyzkJ8vnqejL9cfjXs3wk8b3Hi7Qbm21F0fUdPZVeUdZUI+ViPXgg/SutgvtL1bQnvFuILjSp4iXkzlNuOc+nv6V5/8AA7RW07SNZ1TySlvf3IS23jDNHHuAJ/FiPwNPR6oFdaMqftA5/wCEd0Qet4T/AOON/n866n4PMT8KtIzjhpun/XZ65j9oAqfDuiJ/y1+2EqPYI2f5rXRfBuUy/CvTF+XMcky4X/rq559+aANb4kfN8NPEIXOfsb9B7V5n+z5gXviFeP8AVW/1/wCWlemfEIqnw38QmQkD7FJjB77SB+uK8x/Z9YtqPiAEqH8m3wvcj5/8/jQB7mfu0wkkVJg7abjimADG2kGM03kZpU5zSGPBFNI+bNNC/NTmHNMBCeKZk1Lt+WojkdqAHxnEgr5I1jI+KGoA/NjX3+/xn9+etfWsYPmA9B618k6yQPibfuj+Z/xPXO5uhPnGkI+vCubk4ODt618g+Hria2+I9jNDbPe3CamCsAIRpH39Pm4Bz619gEYn3dttfI/hraPirphU+an9trh3PLDzeG/rQB1nxS+J2o6zBdeFW0aXShHKPtizuGkbaQQoxxjocgnPGOOvo3wr8GWXhbw/9vhvI7671KNHkuIvuBcZCL7Ak5Pc+mKwfjx4SS506HxTaxk3FoRDd7f4oieGP+6xA+je1ZnwS8XfZrn/AIRO8YeTPums5C33W6sn49R759aPhQXuz28AgU5RQoYdaeozQMYrbWpXO7tSOnNKpPTFMAhGJVr5Q8Vsf+Fn6qWySNYY/MMZAkP+FfWSf6wdq+UPGSn/AIWTrMi4YDU3ILdCd5zSEfVx/wCPrg9R2r5B8TsdN8d6u1tljb6rI8YA24IkJAFfXGpXtrpNjcajeTLFbW8ReR2OMACvlrwfpU/jP4jwloXmgmvGvbsgcKm4sQewyfl/GhauwHrvxe8d3vhzSrLTdLJt9T1FS7TdTDGODg/3iTjPbB9q4XxPEPCnhjw94i0fxLcNr8pjN6v20ymZmQuSy5PAI246EMO/XS+PlnKniXRLxmbyJbZ4VyPlDK2T+JDj8q7LwDpvg7xN4Ns7j/hHtGa5gjEN2HtIyyyKOSSRnnrk+tS1G+pSbtoYHiz4jahf/Byw1zS91pc3t0LS7eI8w4D7tp7Z2jB64b1rGg0uw8UeFftPgbX9TtfEEEANzp8t2we4wAG6nk8cEcdjjt6KL3wbdaJb6KLG1i0nV7iWzjWGFY4pJFHLAjA6jAYdwMV4z438Car8Ob631WyujJaCYG0u4/lkikHIVx68HnocHp0osnsLma3PZfiP4zl8F+CoJ7dVXVLkrDArjcEOMsx7HAH5kV58fCut618LW8XtrGsXfiGY+fEkU7EeVv2lAi+wLcewqx8Xzc658P8Awf4hnHlmQL50Y4AaaMPn6DYR+NdZ8FNXTUfAQ03cPP02Z42GeqsS6t9OSP8AgNOyvdhd2smXfhne69rXgdo/EtrdQTo726SSK0Usse0YbsQeSNw9K8a0LxV4rsfiHHYRa1qGqFL17SOG5uXKTHJRSwJ6ZwT9K+mYriOWaaFJUd4eJFVgShIyMjtmvmPwyMfHO3HD/wDE5uBx/vPz/WhqL6ArrqejeDvCnj7TviFeTa/qVzd6XJC6SXAuvllJA2lEByhB9hjBxXF+GPEviRPi5a6HceINSu7OHU5bZkmuCRIqlhlh0PTOK+kNh88nOK+YNBUj4/8AmElwdeuRuHQnc/P9abjHohK/c7/44XepaGukappOs31k88rwywwzsEbAyGxnAI5HvkelN8H6B4h8e+ALe41XxbqdqCZFtxaNtZsMRulbq/IwFyMAU/8AaBGPD2jZYY+3HKnv8jc/h/UV0XwZwfhfpWxMAPNkA5z+9fmlZbju7WucP8LPHGr2Hi2bwXrlxLeKZpIYZpXy8UiZyMnkqdpx6VxXxdsrjTvHlwl3qc+oyvAkolmUAxglhsAHAAxxj19c1oaOv9o/tEeZbBpAurTyNt7KrMSfoMUvx2C/8LAfc2WFjFtA7fO/FCj5Cu3ue1eHfCd7ptpcxXvifVr9Lu3CoJpdrW5wclGHQ8/p3ryP4Y+JvEOo/E+x02916+vbVDMpSSUlH2xtglT7gH1r6B00n7NaAjaxt1JU9RxXzd8K/Li+MtucmR2muVyvT7r/ADfQ07J/INtDu/ir8RdS0nW4PCnhuQR382zzrgDLIzn5UXPAJBBz2BGKq+N9H1n4caNa+IdJ8UatdXCTrHdxX9x50cxIJzgj2xj0PUY55D4q2stn8bkmlJMd1Jazx57KNqfzRq9R+OSoPhzIZWwv22E47tycgfhk/hSsuvUd30ZqafrqeOfhrPq1jPNp1w8D/PG+GgmQZ4PcZAPuDXkvw48T+OPE/iJ9Oi16ZhJbOzTXA8xbcZA3he7c4A6ZbPauz+Dtj5Pwt1S5XeiXFxM8e7ptCKufplT+VcJ8BUP/AAnkhxn/AIl74Pp86Ucq7XBN9CS68QeKPAfxM/s+48Q3eqxJcRCZZnJWaNwpI2knacHt0Ir6Mki2OcdDzXzZ8WwE+Llz5hMgIgIVeCvyLx/n1r6Zl+8PpQku1gu3uQBsdafkAcU0pnpSovrVAOBOKGPFBHpQRxSASPGH5x8prwmfQJfEX7PWl3sKEXelyTTrhcl0EkgcDjOMYP8AwGvdkHLg8ZU81xfwiCD4bWUYX5POnXB5B/ev+lNCZ5x8DPE62Ws3WhXLHyL8eZAxbhHUHI59R/6DXXuV17T/ABl4ufDRiwmstOfGVMCo25h6hmJ/KvI/EXhi70X4gXmg2O8SNdr9k8v72yUgrj6bsfga+h9W0m3034Y6npUDCOGDSpY1PoBGef60rWdwueF/BY7/AImWB7i1m6f7tes/FDx5L4M02G300Rvq14T5XmDIjQdXI784A/H0ryb4OKp+JWnkLkeRKBjt8prpfj5bSL4h0W5Y/untZIlz2IYE/nuH5UNXVhp2G+Im8UeG/CGjeLU8WXz6lctGbm0lcGEhkLAKnTjGCPftiuvn1y68e/Ci41bTtQfSSkE32qNYw5copygOcgH1HODVXwR4G8E+IfBul376PFNceUEnbznz5g4bOG9efxFdD/Zvh/SfBHiOz8PwxW8McFws6o7MFlEZzkknnGKSUVsK7e54z8JtG1LWtX1KDSdfn0aRLYM8sEIk3jdjBBIx610Xx8ie3i8IRSzNPJHFcq0rDBkIEOWI9T1qD4Aqq+J9ZIz/AMeakHP+3V39ofl/C5GD8t1/7Sp6DH3sPjQfCiy12LxImnQWlrGVs7aMqXjwFBaTOd2CDjGK6f4R+Lr7xXoV1b6mS95YMqmc/wDLRWzgn34OfwqDUPm/Z0YoCuNIj4P+6uax/gCdy68pyXzAdw6Hh6XKt0gu9mSeNfH2r3Pje28G+G50tS8yQXN4oDOGY8hQem0d+uc9MUzxfd+IfhbNpepW/iC91axnl8q4tdRYOWbBOQ2PlGAenQ+orkZYJbL9oeP7W24jVg4OMZV+V/RhXd/HraPCWmhyMfbwcHqfkfkfn+tLlXUOZnWX3jfTIPAI8WoMwSQhoYnOC0h4CfXdx+BrhfAs/ir4iyXutX3iK70y3gkEVtBYoqpuxkk5B3AZXr19ayb/AE24/wCGarJlVji4W4bPPyGYgEf99A103wGuFk8KahbhSDFeksSeuVX/AAp8q6hd2sjy7xgdWh+Jxj1aSGXUEvLZWltl2iTGzawHY4x+Ne//ABFvNY03wLqV3oKsb6NFKlF3Mq7gGZR3IXJ/DNeH/E8EfGR3JDKtzafd+icH3r6SvbqGxtpbu6mSC3iTc8kjBVUDuSaHa2uwa9NzzH4L6z4l1my1STXpLq4t42QW89wm3J+bcAcDOOPpmvUAaytD8TaP4kilk0jUIbxYSBJ5f8JPTIPPNa+0GhWtoGvXcxPGW3/hBPEO5VYf2dPwxwP9W1fOnwp1EaR44tb57W9ugtrKvk2UJlkOR/dHb/61fRfjKLf4D8QqMZ/s6fGf+ubV4J8GcR/EvT9u7a1pKBg/7Oefbj+VMRY+Jfi+XxprVnpCWEmkwWjEq+qAwMWbA3MD91cD3JyfpXp/hTwfc6J8Nm0/w/r8Jv53N0t9GiyRNIcDABzlPlAz16n2rI+PVjbzeEdPuGSP7Wl8ERiBuKFHLAe2Qp/Csv8AZ/vLnGvaeWla0hMUkYJyqM2/dj67R+VHktg82Z3hj4jeKp/HNnoet6p5UH2tra4H2aJXD5IC5C8fNgZH/wBeu8+Imoa9YaloNr4c1IQ3uo3HkeQ8SSL5Y5aXkZ+XIzzjFec/Gvw42m+K7bXbZRFb6gAHZOCs6d/qVx/3ya7j4f6hJ428Qt4luEcR6XYx2EO7ndMw3TPn/vkfQ0uW3oPme56JawTW9pBDcXLXM6RhZJmUKZGA5OBwM+gp8ttFdW01rcRrLBOhjkRhkMpGCD+FOKk05VaqEfKeqW178P8Ax9JFbkiXTbnzID1Lwnlc+uVOD75r6E1rxna2XgMeJbFTM15CgsocHdLM/CJgc5z1A9DXD/HfQC+n6f4igjQNbv8AZ7ogYLI5+Un1AbI/4HWJ8KRe+JNU0/TLgmTTPD8zXsZJPEjjCr6cHcw/Gk1d6Aj1zwX4cbw14RstLeUtdbDJcS9S0rcsffBOPoBXlS/EPxfafEePw7eajbTW41JbSSRLZQxUuF4x0OD74Ne9qfnr5j1T918d2WTK41yE/L3DOp/rQ1cadj1P4peO7zwkumWGmtDFd6hI266mTesCLgFtvc/MPyNZWo6p460FtJurfxBZ67o19dwxyXkdiiNGHdR0VsFTkjPODxxxXRfEbwdZ+M7BLKKWKHWrYGezZzyy8BlPfaeBnscfQ+LaHruvfDDxPHb6lDPBaiT/AEqyc5V1JxvTGRnuCPpSt16Bfoeq/FbxT4i8Hpp19pE9qba5byZIZ4NxV8ZDA57gEY7Y96seH/EGv698KZNeW4tINVWOaVWaH90fLZuCM8AheueM5rK+OYgm0DQ5ZFdrY33Lp1BMb469s9fpU3w0Bk+Bt0py7CC8Xa3Tq/H0ppLcLsqfCr4ia/4v8ST2Wqm0+zpZNOPIgKndvUDJyezGrWu/Eu6l+I8HgzR3t7ImXyJr+4iM2JCuQqoCB1IGSevpXFfAcoPG8y7m+bTnIGevzp1rpfiDrWgaJ43sjoWiWt74xmlRRMSdsTN8q7lBwz8jqMgYOelS0loO7uVNU+JfibwL47l0jxBc2up6erIxkigETrGwHIAPUc8HOce4r0X4igP8OPEHAKtZO2Dx/CT/AEr5++KOn6lpnjN11fUPt15LbxTSTrGEX+7hVHQAqQK+gfHn774Za4dvmZ06RufZCc/h1pqNhXueZfs/D/iZ68SxyYYOMcfx17qw+WvCf2fW/wCJnryeYcmCA7McH7/P+fWvdwhI5qgIS8cETzTSJHEg3M7sAAB3JPSvmv4tXdjqvjiLWdHujcWskCR/ao1byxMhb5Vc8EgbT8prpvj/AKrdtf6doEUjR232c3MiqxAkYsVG71A2k/jXbXHh7SvHXwksrGxWI+XZobORcDypkTGOOnOVI9zSWr1B7aHJeDwnxQuLfVvEN6l5eaGP3ekwReWrtwRI7MTv3EDjgZHPHXptM+K0eseJjoNr4c1c6hFIY7iMrHiDacMWbfjAPfv2614XoOr6x4H8UC5MckF5ZuY7q2Y43qOqH6+v0Ir3r4VadC2kX/itzH9t165kupQrZEK72Kx59skn3PtS20bF5o75sHisbxZqj6F4N1fU48tJb2rsmDghsYB/PFbW3vWZ4k0ka74W1XS8DddWzxqSejFTtP4HBqhnzl8J9PW8+JmjLOxJhWW5O7ksQhwc+uSDn2r6gYEsTXzD8Mr7+yPiZo/2lWgYtJZTrJ1VypUKf+BhRX1CRyaNtBI8C+OFjBF4u0u5EWXvLN45CW6lDwf/AB+u4+GGqX+tfDCOGCeJL+xLWcUssZZPlAKZAIz8pUcHtXDfHa9iHi/TLcfftrJpD/wNiB/6B+tek/CTSZNK+HGnebnzLoNdkEdA5yv/AI7tot1A8+8PfGrW7zWIrPU9KtpAQ6+VYo7SyyBTtVcsRy2K3vDHj7xRqPxDk0TWdIhsIEhaWePaxaABdykvnbg8DOO/avNvhfBG/wAXNPSUCMpNcfIOfmEb8f59K+mriBLuCe2nG6GZGjZfUEYP86nlSG5NnkenfErX/G/i6TR/CUVlZWcUbS/ar2NnZkBAztBwMllwP17VRn+J3jOz8Tt4XubTQ49SS4W38+UyLExbBU9cgEEfn2rE8HBvhV8TJLLxG4trSa2eGO5IyjruVlfI7Hbg+hPNP0zSbn4i/GCbXbSGZNHju47g3TxlVdYgoULnqW2jjsCc9KORbWDmaPSPF/jybwN4ZsJtWtILnXLsELBbORFuGNzbm52jK+5z+Nc34k8a+N9A0XSvEW/QrrTb8ptjt45PlLLuAyTk5APPt0rrPidY+Fbjw6t54pVxFasfs7ROVlZj1RcHnO3kH0zxjNeU+LbzU9e+HWjasLSDTfD8V2tvp+npl32KjqHZz/ukY75z7lWW24JtHtnhPxFb+MPC8GrWQ8l5AUdJBu8uQcEHpkZ+mRXmMPxh1+38UtpF/olpO8V61o6Wm4u7BiuEy2OT0zXU/AwZ+HYUtkrezZGPu9Dj9c/jXlmnEwfHkpjYP7flxnngyN/PP60+VPcOZo7DxN8TfGvhXW4U1XQdNgtpV82OASl3dOmN4bG4d+Mc16xDqNlcaNHrCzqlg9uLnzWOAqFd2T+FeL/tBDGvaI20c20w3fivH6/rXU6uzt+zopi3SH+ybcNtJHyjZu/IZzRa2wX7kGkePfEfj7VL628J2un2dnZgE3OoCRmkznACrgLnB654q94Q+I8l/wCIrnwt4lt4bHXIJDGvkkmKYjnC5JIOORk8j34rB/Z8OdO11QwwJYTtA5HDd647xNvtvj7L5B2OdVtSD7sIyf50WXTcLs3v2hsLqGg4By0FwhIbrzH27V6o+uWegfD+y1nUJMW0NjEx2D75KDAUe5wB9a8r/aBjb7foAwP3kU4YkcnBTp+daPxakmb4T+GAgLRyPbl3HT/Utjjpz/SmxEo+IfjLVvC954u0vStJi0azlZWtp2kad0XGWyCF4z+h9K7Lwn4wj8b+FZr3R0ih1OJdslvPkrHJ2yRjKnHBH5cYrzzwH4Z1bxX8NnsrfxcbLT2klhnslso5NvzZwWyG5yD2+9XcfDr4eS+BLnUGbWBfLeIgKC28vaVzz94/3qXKt7juzjdA+NGtalr8OkyeG4ZZpWaNY7aUhzIAeMscAZHJPQZrR1/4geL/AARrdq3iXRdPfS7vJQ2EjFlxjIyx+8MjqADng+nBfCgeT8XrWMYRRJcJhuTwj8fWvQfj7HG3hXSHZMyLqIUN6AxvkfoPypci2C73Nvxv4n1WPwCdZ8LRwTWc9v5j3zTbWhQ45VSOTye/BHSvNPhLd+KbY60fD+nWWoeaYWuZby4KFT8+Pds5b8q2tFmlm/Zo1RZD5gRJlUf3V83+nJp/7PcrPb+Ioi64H2dguOefM5/SnyrqLXozb+I/j7V/A2pWsH9lWF7YXcZkjZ5GVgyYyCOnBKkHHf2rrtD1+K/8FWniS/MdtC9r9pmw2VjAGTz3xXmf7QUIaTw6VU7jHc5bPGB5fFP8QvMv7NelmEsytFbK7KeAu8dfxAH40W6od+5ow/EfxN4jttV1Pwto9l/ZOmIXd71382bA3FVVejY5xn055rofhx8RLfx5ZXANsLS/tQDLCrFlIOcMpx04xjtXOfAKeKfwprGnPsYreFmTuUZFHT0+Uj8K9E0HwloPhnz/AOxdOjtDcEGVlJYtjOBkk8DJ46UJRS31C7NY9KkjPFIUpQMVQDicio+9PzxikUCgBrCjtUhUEUmzIoAYBxSgcGnBcdaULQBFnBxSnpTtgzSlcjFADFXvUvakUYFOAxQBE1Jjipcc0gFADBjFAI5qTaMUzYOaAGDk0oABp6qKXZQIaTxSEfLUgWkxxSGRDNKM0pTmnBTimBH9004ndTtg70u3FIBAlNKHPFTUmKAIScdaQsMVKVBHNReX81MQqMKcSOlGzimlTQMUDjNKCO9OX7tIVFADdoJprKAalA44o2gjmgCLoOKlQ8UgUClBHSgBxHFMTin9qTgUgGtgmkIBpxAoAAoAVeBSNThSHBoAjAGacMZpCoHNKPWmArDIphXAqQEGkJFICMDnmlHWndaUAUAOHSkI5pO9OxQA00gp2AaAMUAJ1FIMinrSYyaAGk5oxT8AUcUAA6UgwDTsUYoAaaZk56VLikxQBGeaUZxT9ooAoAYDzg0oODSkc5p2ARQAZqFx82am6U0ruoATd8tMCkkmpAlOAxQBFS9ak2igAUARlcGnEZFOxRigCMDrSg4p23BoKg0ANPNIRzT6MUAMpx6UoFKBQAi9KYynORUgGKKAI8etHFOIzTdu2gBSuBxSr0xQM45oFACdDSN1qTFGBTAQdKQ9KcKDSAjGKXAJp20UuMUARsPalUU/tSDigBrCkBp5ORSAUAIBQRingYoNADOaCM04UuKAIwABSryaXFKMUwFqMgg080YyKQEYpdtLijNADlGBTSOaUEGlIoAYeacooxSigBCOKTtTiaQdKAGDOad1NFKKAFxgUxgSOKfRigCIelLg4qTaKUDimBGoNMAJc1OBTQmDmhAMwaMEipcAUlAEQBxzS4wKk20YFAEa+lAGKkApSKAItvNPx8tLjFLikBGlSEcUgGKXNAEWOaXrxinkZoAxTEMIwOKcvApWNKOaAIwMtmnt0peBRjNIZGuafS7aTFMBaMc0dKKQHgGmqf8AhqSf5yzK78pjGPs3Q/56176p+Y/WvBNOAT9qabkty2CB0/0bvXva/eP1oEPooxRQM+Q5c7jXuXwRx/whM/XP2x8/98rXh0w5Ne4/BBs+CJlPa8f/ANBWgD0yiiigAooooAKKKKACiiigAooooAKSikoAWm0ZpcUAIKD0opD0oABzRxSLmlFMAplO7U05zQAg74pQcdaUCmuOaAHg5pKaOBxTxyKAE5oHNHegHFIBSOKRT84oJpFH7wUAeEeCV8v9ojXw4YMWusB+vMqkY9sdPavc24BzXh3g/C/tHa6oHBNz97r95D/n2r3KUZBpgIhBFRXVpBf2r2tyJDE/3hHI0ZP4qQf1pYlK5qXHNAHGz/CnwXLIH/sVVOSWKzSAuT6ndk1s2/hvSbPR/wCybeCeOx4/drdygjHYNu3AcdAcVtikOKd292JJLY4Y/CTwO8rMdD4PVftMv/xVdTp+mW+lWq2tmJRAvRZp3lI9suSce3StFSKXAobb3YWscBL8IfBc9/JPJpTbJSSYluJFRSe6gNx/KrniL4caHr+g2elmAwfYV22sgYs6L3XceSOB19BXYkYPFOB5o5n3CytY8/0X4T+HtHhkjlF3drJjzIpblxE+MdUBCkcdCDXaW9nFbWyQQIsUSDaiIMBR6AVdIHemcClcEjiPEHwt0HxG0Mt5NqRnjJxI97JJgHsA5IA6dMVo+HPAuh+E8/2Ul3HuOXDXcjI59ShbaTjviuoHSkK8UX0sFtbnMeIvBOk+J45k1J790kwfLS9lWMEdCEDbf0rM0T4XeG9BuVvLFb6K7QbfNW8kUkeh2kAj2x2FdvjFLineysFtb3Gxn5eeaVqcOKXg0hke3cKTbgcVIQaTPNAEYBzUm0YoyKM0AAUEUxx7VKDgUhXcKAKF9afb7R7Y3Fxbq3WS3fY4+h7VwE3wS8Iy3Rmc6g4di0itcElmOec4znNemBMUhUMMULQlxuYq+H1Gjrpo1PVPKXjzftJ80rjG0vjOP1965KP4J+EI5xOi6gHVt6n7U2Vb1BHOa9H28Uq+lGi2Dl7spW+nxR6W2nTtLeQOjI5um8xnU9QxPXg4rhB8D/ByzCWMajGQcpsuT8h9sjNekkAGlA4ov0DlIYIhBbRQhnYRoEDOxZjgdST1NSDrTgDS454pFCYOelLtHXFLzTsZFMCleW0t1ayRQXk1pKfuzRKjFfwYEfpXmNz8CdGu7uW5udc1eWSZjJKxMeWcnJP3K9bVcUhxQnYTVzzmX4TWd/bLa6t4m8RahZpjbbTXg8vjpkBecdq67QfDejeF7D7Lo9hFbRnG9lGXc+rMeT+JrXA4oxigLa66mL4j8O6d4q0aXS9TiMkLEMjLw8TjoynsR/Ug8GvPdM+BOn2d+8lzr9/NaE/NbwjyfMXn5XYHkfTHevWwOadjtRfSwW1ujjPFnw803xRpel6aJ5dPstObdDHaqoxxgAZBxj6VjyfC271O2h07XfF1/qWkwMrLaeUELEcDc+STxn0/CvStgoFGyC3YztT0TTdV0STRr21R9PeMR+UONoHTGOmMDGOmK8x0/wCCE2k6vJdaf4vv7OFsgC2j8uXb6Fw2D/3z+FewUuKd9LMLdUYOjeGrTw9plxa6ZLMtxcEvJd3DmaV5SMb2LdTwOOBxXn1r8DvsusR6qniq4F7HP9pWUWqg785JPzetevYpCKSdhOKZFcpNJBKkEohlZCqyFd2w9jjv9K8ot/gnJa62urR+LJxeLcG6En2Nc+YTnJ+bHrxivXAaOvahOw2rnjvx/aVfDWjAOMG7Ik4wW+Rsfhwf0pnw68L6tcfD6xvfD/im70o3QkE8M0C3EQYSMu5FONhwByD+tdP8Qvh/e+OpLSM64llZ22XSAWe8lzxuLbx24xj161peBPCV74N0ZtKl1dNQtgxeJfs3lmMk5IzvORnn8TTsrahfXQo+A/hnpvgiSW8+0vf6pOCr3UibcA8kKuTjJHJJJNVviL8Lrfx1Pb30N6LG/hTymcxb1lTOQCMjBBJ59z7Y9CxmgDFK+oWVjjPDvge70Cwnc6/Le63Jbrax6hdQ71giU5VEj3dO5+bkgE+lcpoPwUuPD/iC01qz8VZuoJN532BIcEYYHEg6gkfjXr/FNxzQnbYLHJ+OPAWmeOdOWK6JgvYM/Z7xBlk9QR3U+n4jFc5e/DLXfEdtZ2HinxcbzTLNwywwWaxvIQCAzPk84JHQ9T35r1EDikxQFtzEvtEb/hFH0HQ54tKj8nyIpBB5giTocLuGTjPJPU55rhvB3wfl8HeIoNXtfEolMamN4jZYDoeozv47Hv0r1PaaaRgUXCx5J4n+DN34l8SXetXPilI552BCpp5AQABVA/edgOteo2Ec8Gn28F1cLc3EaBXmWPYHI77cnH5mrWOKFUU7hYVRQQBSjijrUjG9elLjinhRR0oAytbtNVvdMeDSNQhsLh+DPLB5uF9huHPuc/Suf8BeEdW8G6YdMudagvrIMzxoLYo6EnP3t546nGO/Wuz68Uu3ijQWpzeoeDtP1LxtpXieXIudPieMKBxIT90k/wCzlvz9qk8U6Tqut6Vc6bYalbWUV1C0UzyWxlYqwwcfMAOM9jXQBcijZmncLHkGh/BnUPDuq2mq2HimJbu2OVVrElGyMEH950IJrvPFPhS08Y+Hv7N1Rl88YeO5iTBjk/vKCTx7Z5H510e3FKBRfqLl0seMaN8HvEWlzvGvjCW1sZG/epYF43kX88A+/NepadoWmaXoY0W0tglh5bRshOS4b7xYnkk5OTWtsoKCjQdn1Z45pfwe1jQ9ZkbTPFLWmmyAxv5UP79oj1XJyM8Dn8cVreNfhfL4pTSre21mOzsdMhMMETWxkb5toYs+8Z+6vb1r0zaBRtovZ3QrPucFL4H1eX4cr4SOv25UARm4NkcmIEEJjf146+lQ/D/4dX3gbULqb+3Y7y3uUVZIBbFOVzgg7j6ntXogXijaDRfSw7eZwfjf4dxeK7m21Wwu/wCz9btSpjuQmQ+DkBh7Hoe3vWXffDvxB4vvrBvGWt2sllZMWS10+Er5h45ZzjGcDoPXGK9RCjFLtFK6vcXL5mfNpdhPpDaRJaRHT2i8kwbfl2YxjFeYaN8MfFfhXXLiXw34lt4dOnIDJcxmRtozjK4wWGTzkV67tzTgtDtYduqZ4refBPUr/wAQXN9L4nbyZZBKZXh3zs2OScEAc5xjPGK77xL4XuvEPgC58Ozaj5t3JGgF5Km3cysGBYL67cHFdbimkYp3FbzPPvhj8P7jwZDfT388Mt5dlVKwZ2Ii5x1AyTkk/hXoGMU5RQRmhu40rHN+LdO1rWNEu9L0trKNLuFoZZblnyqsCDgKPQnqa86074V+L9J8Rpr1vrmmRXcZOEWBmQqRgqRxxivacdqSkrbCad9zyTWvhh4n8Y6ilz4k8T2yQxArDBZ2xKoDjJGSOT6nPQV3Xh3wzpPgvQzY6evlxA+ZPPKRukbuzHj09gBXQ8Vj+J9E/wCEk8Maho5mEP2uExiTbu2nscZHehPSyHbvqcn8WLTTtY+GV5cGeORreRJraWJg2ZN23AI65DMPx9q6LwVoK+GvB2m6YB+9jiDTEjBMjfM36k/kK4XwT8L9c0pbax1/VoZdJsbz7Zb2VtkiWUcBnYgHaMA7eeT+frhGTT1SsGjd0NHNLinYxRSGY/ifRYvEXhfUdImQMLmEqmeMOOUP4MAfwrC+GPhGbwf4RS0vFj/tGeRpbpkOec4UZ74UD8c121JxTvpYVtbkbFgjFAC+PlDHAJ+teF3Hws8cXPi6TxAH0OOdr0XqgTyYVg+4DPl5PQc17vijFK66g0eb+M/DPi/U/Eui694cnsrW7sYGSUTTNtcsclPu/Mv1wfoemdq/g3xV491XSX8T2umafZ6c5dzaytI8+SpKjONoO3ucjNes4pc8Uadg12ucf8Q/CMnjHwyLK2khjvIJlngMuQhYZBBxnggkdD2rhNB8CfEKLwxeeH5tS0/S9OnEhCxjzJWLZyoYD5VPfqcE17VRRp1FZ9GeM/D74beLPBviqPU5n0qe2eFredY7h9wUkHIynUFRxVDVvhb4uX4k3Gu6LNZGOW9+2RXE7/6ok7trLgk4PHHbHTt7qelIFxTuuwWfc8L8ffCnxVrniFtTtLm2vnuokE7u3k+U68YVefkwBjknOc16D4i0jxJqPw4k0WN7C61a4gEE8xZoowD94qMNk447dc8dK7PHNIRRoCT7nk3wy8E+J/CfiO8uL6305bK8iCuIJWzGV+7tG0cckYz/ACr1vnFAFIaHboNKxwHxJ+HjeMobe9snii1W1UohlcrHIh7MQCeDyOPUd8jhvC3hD4qeGLh7fSjb21rI26RbqdHhLYxuAGWHQdAM9693PvRjijS1mgs07pnjutfB7V9dgu9Vv9fSfxDNggLCI7fAGAnAyeMDdjt0NZHhX4XeMzK2m6xdy6boDMHubeG63faemVAU8A9CT27GveOlFGlrWFZrZixrHFGscahUQBVA6ACn/SmAA9KXBFBR5b48+Ex1zVDr2gXaWeq7g7pJny5HHRgQMq3TnnP15q/ba78SrSz+yXfg62vrtVCi7h1GOONz/eKnn8sfhXogHWmjNGnVCV1sePaH8KNU1fxRN4j8d3UM0ryBxZwsWViOisT0QdAozn19fWL2S4ttOmewtBcXCRnybfeEDHHAz0Aq2OaWk2CXc+f/AAd8O/GnhzxjpusTabA6QyMZ8XKfdZSrY5zkA176MncQMnHAzTsZqOaAT28kJd0DoV3IcMM9wexptp9BJNbs+ZdJ+IWt+E9f1q41Wygu9RuJiJVvSd8RBIKq3Ze2OnArpLP4/XIlze6HA8A+99mnO8D8QQf0rc0HQvGfgCCaxg8Paf4gtjIXS5inWGdsnjeX6nGeBnHrV3V9H8V+NtIOnXXhnSNFil4kuLmYXEsYz96MIAA31I70nD1GpWM74keH9S+ImkeH9d8Mx/bbbymJtnkWM4fGG+YgZGCDz+dVtX8CeNtW+Gml6VMtmlzpjqYrC3cAyqAVBdyQoYAngHB55zXrmj6Xb6LotnpdrnyLSFYkJ6kAYyfc9av7aFZdBWb6nnPwt0bxL4X8NXlrq2nxxr5hlt4FkUzMxABBIOwDgY57nOK4W38B+OIfHg8S/wBhIf8AiYG8aI3UWSC+4qDu64JGa+gNlJt5qrrsOz7njnxS8I+KPF/iC1lsNGZ7S2tzGshuIlJdjljgt04UfhXb+FNJvJPh9b6D4i077O6WxspIvMVxJGF2hgVJxlfxBz7V1hFAFK+gWPFfDXhnxd8L9e1NdM0Vtd0i7ChZI7mOJ1252khu4yQeMd/arng74eanc+Nrrxl4riSGeSYz21kJBIUb+EsRx8owAPbPGK9ek4Q1HGvy0eYrPY8g+K/hTxT4u1y0Om6HJLaWEbCOU3MKiVn2kkAuCANoHPXn8eql8M3Xi34YQaBrVk2lXscCRqN6SBJIwArjaSCpx0znBI967jaSaNpB60XHY+ffDXh34peCNTnh0nSYLiOYjzFkmQwSY6PncpH6H2r13wlouqWP2rUvEF6t3rF6R5ohJEMCLnbHGPQZOT1JPPSum28VWvZpbSynuIbWW6ljQlIYyAzn0BJA/M0mle6QK+zZ8xeCm1OL4mwJpscDX0N1cbIrptgfAbcpYA4Yjdz613njrSfGvxHvdN06Pw8+k2to7PNJc3cboXIAz8pyQBnGAc7j0rnvB3hnxdovj2y1qbwzdCNbiRpwJYyQsgZSRlucbs19EjnnkZ5we1PZ7CWq0Zyl54MhHw1uPCOnyeXmzMKSn+J+u5vq3J+przDwH4c8f+G9Q1LTrHR1tFv41ie/uZEK25XdhwATvPzHC/TPFe9lKTHFPR7hZrY8f+LPhnxP4p1PTo9M0a4urbT4nDTmeJRKz7eilgeNvpXQ+G/DN1qXwqXwp4i02TT5UiNvkSI+QDlJFKkjPTr3B7V3wTBzS59aVx2Pnjw9oHj34c+JGk07Qm1FZVMUuxh5Uy5ypDZyp4/iAxyMGvYvDf8AwlV5eS6h4hit9PhMQjh02GQSlTnJd3xyegAHFdMrds0nINJpXvYSutB+KMUmaUGmUJtFGMUmcmkyc0AOBxR1oFGaQBS03rSdKAH0lIGBNLxTAXtSjpScYpQRSAMUUHpTc0AO4pOKTINIaAHDFLUXenjigBwpSKbmlzQAcCgGkPNJnbTAfig0meM0Bs0gF7UzPNLmmnFMB2abmjI20wHNAEmaODUbMRSoeKQDwMCkI96A3agUwAAigZpAcGjIoANxo7UAg0E0AKGoyTQKU8UAJR0FAGeaQ8UAPDetGRQORSEUgBqQcLQTTetMB6YxQwyKYCVp/UUAIBgUqjmkzSjpQAd6f2pmeacCKQCd6dTepp2KACig5pO1ABnNLimA808GgBaKSkzigB1JSbqM0ALSbgKM01uaAH5zRTV6U7tQAmeaUcVH3609TQAtKKaTigMDQAtKKAaQnFAC0UgYUtACUUhzTQ1AD6O1JnJo6CgAB5p1R5pwNAC0ZpCRRkUAGaaeaD9aQGgB46UhozTCeaAH5oJzTc0tAACR1pc5HFG3IpmCDxQA7mndqYaUHigB2eKTNMzSg5oAUnNHIFJSOxA4pgPDHFKDkVEpOOaUHFAD+9IWpAaQnNIBSx7UmWpFPOKkHAoAFyaXpTc0ZoAU9KQCkzQpoAcAM0FsU0HmkY0AOU470FsGmqRS0wBmpynNMIBpV4pAKRzTgKaTmlzgUALSimbxShsUAOxRSBs0vUUALmjrTTxTd9AD6KZvoVj3oEPopM5pTgUDCkpQRikJoAUUtR5pd3FAC5pRTaXNAC9KKTNGc0AKaKbu5pwNABQKQnFAagB1IOtJvFCnNADqbTqKAPBbTd/w1FKzqSTIVBTgf8enf8K94HU/WvBrOaRf2oJbflozKX+XsfsmOfwr3kdT9aYkLiilopDPkWb7xr274IAf8IXcEdftj/8AoK14lcfLMyjscV7h8FDnwbP8pXF2w+vyrQI9LooooGFFFFABRRRQAUUUUAFFFFABTSKdTScUAIBS0mRijNACYopcg0nWgAApB1paQdaYCmmnPal5zSMeKAEyetJu3cUqjPWjAFAAOOtOxx1pAaMHFAAR6UDiiigAIoUfOKO1Cg7xSA8I8JkD9pPWVBYAtc439Twp/wD1e1e5S5Ga8N8K/L+0trIPJLXH3uv3VPH+ele6SYOc0xIZGc0401AB0qrqVze2tqZLHT2v5s/6lZVjOPUFuPwoGXA2BSbua8u074ypqmpy6ba+E9XlvYd3mwoVLJtODkex4+tXdW+KFxo9p9rufBetLajlpWTAQe+RxSv5Bs7M9DDD1pSa5G98YEfD1PFen6TcXiSQ+d5COoaNcEkscngY5wCfal+HXiu88Y+F5NWvbaCB/tLRJHCSQFAUjOe/JouB169KUDkmoxJzigvzTAlNNyBwabnPekPvQA8sBS7uKhOM04tgc0ASYB6UoFQq9P38YoAU8UnHWkbkU0Nt60gJN3GKMUZBFRM5zgUwJM0nSkGdtCgkc0APVgRSnimLgGnORigBN9N696bilUigB49KVsAVExyeKkAyKAEAyKeopg4NOHtQA6kGQaUcijkGgBwalqPPNPHIpABzQORzRignHSgBelIRSjkUlABjAoFL1FNyRQAo5owKBzS0ABpCeaOlLTAO1N+tOFBwaQDaKdxSZFAB1pMYpc5owaAEIpKfxim4oAbjFBORTutIV4pgNBxSg5oC4ozigBRSNzSGgHIpAIeBQG4pGPagCmAdaUNg03POKcQDQA7IpQaZinAj1pAOAyaXFMBpQ3NAC/SlxxSZoDdqAA8UdaTPakBwaAJBSUAg0pxQAmMigDigYFLxQACiigUAKBS9KKYSaAFPBpQabyRQKAHg0cUgpCM0AOpKTmlHvQAGkxS5oPSgBuM0u2gcU6gBoFFOpCKADNJSgUYoAMUmKdRmgBpopaM4oATFJTs0nemAgJBpaWmuyxozswCqMknsKQC0g965b/hZHg0uUHiPT8jt5oFSN8QPCKIrt4gsFVjgFpcDNS5JbjszpuMUmM1naRrWm67avc6XewXkKOY2eGQOAwwcZH1H51o9KpNNXQgIpBS4zRjFACNijtQBnk0D2pgNwaUAkVlaZ4k0XWby6tNO1O3urm1OJ443BKHOP58ZHFa4NK6aDVbiAYpaKKADtSdaXtTc0wHCl6VHk5qnq2sWGiabLf6ndx21tEMtI54+g7k+w5pNpasFrojRorhrH4seDL6ymuRrUMHlEgx3AMbn6KeTnHbNb/hrxLpnirSv7S0mZpbbzDGWZCp3DGeDz3FK4WNrFGKCO9AOaYBSigUUAFHFJRxQAEUAYpaKAGMMjFJt4p1ANMAFBFHeg0gDFFAIpTQA0jPegLTqTtQAY4pMcUDrQT6UAIDimNz0pxNM3YNMBvK04McUpxtpnIoAfjjNIGOcU8H5ajwSeKAF70EnNKBzSNnNIBMnNLg9aUEY5p2QVpgMBxTQ5LU/bSY5oAacq2adnNIVpccUAKc7aVAaQVLjigA7VHjJqXtTB3oAaRjpTSc1I3Soz1oAcBQTRnFIeaAE5p4PFIBThyKQCKeKMbjTfutUijigBcfLimEYqTNNYcZoATPFMIpQcmhqYDSvFNXrT8/LSAjFAgKZpFypwaeppH68UDBqQU4D1pcCgBm3JpMEGpAvNI6ZNAgC8Ugp5GFpinINAxyn0oPWmjANBzmkApUk0HigEjrSOc9KYD1NL1piA4p5GBSAYwpAtL14pVOKAEpeaD14pehoAULmlxgUCgtxQA3HFNAOakHNJjmgBQKcOKjBIapKAGtzSjpSHrRQAm3mgj0o70tACZwKQ9KXFGBigBoNJk0uOaMCmAYz3ppBNP4pQOKAEQU801acaQEZXml6CgcGhiMUAJnIpVWmgU8dOKYCDhqGzml7009aQC9aevSoxwKch9aAHHpTNtPPSmg0AJtxzSGnGmsMCgBdvGaQHFKDxRgHNMAxupCMUqnFDHmkAhGRSqAaTtSjgcUAOpuOaU80LQAhFJinmigAXNIelOBpCMigCMdaUUm3mlB9KYBjmm4GaeBSDGaADtSEZHNOFOxxQIYBgYpccUd6cRxQMZximHg1IMd6XCmgCOpAMik24NPHFIBmMGjilJFICKAExzRtooDc0xCYwaXGaTOTQTigBwUCjpRu4o6igYgpDTu1IKAEFL7UDg0vTrSAbtFHQU7IPSl7UwGKcmpR0pg4PSnigBrc96NoxQw5zQelADQOaXGDSikJoEAPNBNNHWlNIYqnil6igfdpV6UAMB5waU4FL3oYUAIDk0rdDTcYNKelAhFOaXoKbgrzTi2RQMM4HNKCDTKF60CH96CKTnNOPSgYgUYoVQDS9qF60AOpMU7tSUAeDW0kX/DTaxNHi4WaQtIhOGU2nygj25/OveF6mvBHwP2rF8wj73Gzj/l04zXvS9T9aYh1FFFIZ8hTE7ie9e5/BF93gebg5F4+Sf8AdWvDpyCxxXtvwPA/4Q25IJ/4/G4z/srQB6fS0mKMUALRRRQAUUUUAFFFFABRRRQAU1hkUtFAEQ44pSOaXFApgIOKXPFLgUmKQCCjvS4pp+U0wHUmRSggikA60AJmk2+9OFN289aAEHBp2cUmfWnAZoAbupetKV4oHAoATpQjZcCloUfOKAPB/C5P/DTGr4yvzXGQ/U/KvT+f0r3OXPzV4b4bYp+0zqwJPzGcfN1+4p/z7V7nJ3oERREkc1On3xxUMdTJneKBng3w/BH7QXiZkUkbrvcW6gectev6xq1rp01hY3a+a+pz/Zo4iAQflYsTntgc/UV4h4f0Ow8RfHnxHZ3guDCr3Tny52ibPmAdVIOOTxXdv8K7XTfF2i69pFxdyvbXP+kRXc5lHllSCyluQR6ZPX2pavZi0XQ3NR0Sz8N/CvWNH07z0tbawuNmW3vyrMefqTWF8B1DfDZwAM/bZP8A0FK7jxUMeDdfxnJsJ/u9f9W1cP8AAQY+Hc2P+f8Akz/3ylMNjS1X4iwRa9caDoWkXutanbKTOtuAscRHZnPft079c8VL4V+Iem+KNUn0d7O807VbcEva3SbSQOuO/wCBANYFlJoXgnxvrcGh2+oa7r+qTebLawgbbYElsPIcBRls5OT93Pqeb0iTUz+0lFNq9rb2l3PESYYpS4C/ZyB82Bk8c8dc1KXVMd+jR2eofFew0jxH/YN5oesx37TLFEpjjAl3NtVgS+NpPQ/4V3dzPJDYPci1lldI9/kIV3n2ySFz+OK8w+Ovh95tGs/E9kZFvNMlCuUXP7snIY/7rY/76NaOteNP7W+FFneWLkanrgSwhSJ8lZ3yrDPthv09aHoF7nReEvFkXi/TTqFrp13a2gJCy3IRQ5BwcAMTwRjnFYV18WNMluJ49D0bVdcht/8AXT2UP7tR3wTy35Y96r/EEnwJ8Fhpemu6MqRWQlTg8n52PpuAb8WrpPh5YWdr8OtAht0iMb2ccjlR1dgGY/mTTtrqwv2QeD/Gmj+MbaV9PMsc8GBNbTqFkjPuMnj3qhdfEXT7HxjF4YvdP1GC9mmWKB2jXy5FY4Vwwb7pPtn8jXD+IbRvCX7QWjXumnYmsNGJogMD5z5b/wAg31qz8TVA+NXggj/npB+H74/5/Ciz2uF/I9A8YeL7XwXbQ3Wo2V/LaO20z20auqN2DZYEZ/Kll8Z6Lb+ErbxNcSTx6dcIHTMRZ8H1C5x0P5Vj/GkD/hWWo5J4lg6LnP71Pyo8MI7/AAMtlTapOjyD5fm/gb9aLeYXKL/GrwxDoq6o8V/5ct09vDEIl8xwiqS+N2Avzjqc+1d3puowatpVnqVqS1vdwrNGWGDtYZGR681438GvCujeJPBmrSatYxXYkvPKBk6oqqCNvdT8x5GCePSva4bWGzs4LS0hWG3gRY4o0HCqBgAfhQo26he/QsdVpBxSR9MGnMme9MBowTkUr9M04KAMCgpxQBGOVpAKftI4pwXigCAqQ1TLyKCmetLjaKAG45pwpF5NSYoAYMinjpRilHWkA3HNOFFLmgBKUDiiigA6UUvamDk0AOozRjik4oAWkpRS0ANpQaMUnQ8UALSGjNHFAB2pKXIFIaAAcClBzTec9acKADFBXijHNHNACHikBNB4pe1MBDQB60mKUdKAGEc0vanYzTcUgGHrTulIwpBnvTAUjNMORUgBNDCgBqnigCgLTgKQAelImc807FFAC4ppGKUZNKFPegBo5NOYUFeeKXGetACdKUnNIc9KUDigBSeKBQRxQBQAh5pRkCgrijHFADweKaeTSgcUhzQA7tSUc0nNAChqXNNC0vSgBcUUdqMUAJ0pc0UUAIaUGkpccUAL2pM0AYoxQAGgdKQ0o4FABilopO1ABRmkINIOKAFJpB1petAoAXFIcUpFNI4oA8E+O0EKeKdCuPIQNLA6vIFBLBWXAI743H869mvNB0O4tpEvNMsZIGHz+bCpH1OR+teN/H/zF1jw68SgOI5iGJ4JBj7Vt/Eqf4gDwJqf2qz0MWLIBO1nPK0qR5GSAwA9M9eCeKG5fZFyxe52fgLwwPBHhZtNluYpF+0STCRQQNrH5evfAFbcOtaZdXk1pb39tLPbqHmRJQTGvq2Dx+NZ50TSvE3hXTbTVLYXdoYYpVRmZQTs4JwR2PSvD/BHhc6v438V+F4L2bT9ISSVLhIMGSSNJSEQOc4Hr1yAR3oabBWS1PoDTta0zVrd59O1C2u4o22u8MquFPoSCcU+z1Wx1Ce4hs7yC4ktiFmWKQMUJ6Zx06GuB0H4Q6Ppmj3+lakp1Oze8NzbBnaN1GwLhipGTwfboeOlYH7PLAabr6kkMlxENh52jDY5/P8AL3os11HdNaHrt7q1hpkDTX97b20S9WmkCD9TVpJEZBIrAowyGB4I9a8F+OvhTRtK0621iwtGjvL29c3MpmdgxKs3RiQOR2xXrt54f0zxN4ftLPVoDdQBVk2CV0BYA9dpBPXoaLa76D0Mfwb4Q8K+Fte1ZtEvDPfzgGaFp1cwJkkKAOQM/wB7J4FZPxu8QanoXhC1GlXb2clzdCOSaJsOFCO2AeoyQORz+dc38FbJNN8b+L7KJWRIJPKRGOSAskijJ9gPxpnx60Vbaytda+3X8zz3IjFvNPugiHlsfkTHBO3rnuaLN7iVlse1WUjDTLeSR937pSznvx1qQ3UW0ESp8xwOetcJ4e+G2j2kH2i4vdU1KO8sxFJb3tzvhw2DkKAMdOOeP1rznSvC2m+E/jlBpGqwedp0uZNMaZiwVmOY+fUMpTnvg0rNbhdH0GZ0QYkdVJ6ZNEcqSAlGDD1Brzf4z2FjeeGrO0+xpNrN7dx2enuPvxszAk59MLg/UV1fg7wlp/g3QYtNsl3OQGuJj1lkxyx9PYdhTXe4HQ4Brx2/v28TfH620S/jWbS9KjLx28g3RtL5W7eR0J+YYz02/WvX3USKY9zLuGNynBH0r51j8Jx3Pxzu/D02sauqkeZ9tE4FyxMQf74GOvt04os90GnU9g8X6JpcHgzxPPDplpHPLp07ySRwqrORG2CTjkjHBNc78BpfM+HEh44vXGAOnypWvd+F7bwr8M/E1ha3uoXyyWVzKXvZhI+TERgHAAHH6msj4CAf8K3Ocf8AH7JxjpwtGvUVrbHo91fW9lE0tzcRQRqMlpHCj8zTLLUbPUFZrK8t7kL1MMofH1weK4ifwLp0nifVvEHi29juoJHAsYprhkjtogoBzkgZJ7dOPfjzXVDpPg/4q6RP4S1JGsrueJbiOGfzFQF8MhIJyCDkA5xn6VOuyeo/kfRhcKcE8ntSqwbjPNcD8T/B0XiPQJ9StI5l1mxhL2zxSFS4HzFCOhyM475IrK+B50q88KG/ghA1VHeC6kLszEFty5yccgjp6e1PW+oaWPU94pMnPSvIbvwjpfir4vXsUUDrpunxrLqWydgLi4fJC8Hj1OMfdI71e+JWvXs+t6P4D0m4azl1Iobi6RsMkRYjauO5CsfwA70ahoehPrmlR3P2aTU7JJzx5TXCBvyzmr4bK5B465rim+FHg59IOnf2PEFK488E+cDjrv65/T2rj/AeqajonjjUvh5rF1PcWwVxZu7EOFA3DDA5AKHOB0I4os11uCaZ69NeW9u8cc9xFE8rbY1dwpc+gz1P0qYNgV4FrWg2Xh348eG7SyWVYJDDOPPnaU7iZFOCxJ52DqetereOPC9j4h0S5e4e7Sa1t5WhaC4eP5tueQDhuQOoNGoXR0UVzDcF/Jmjk2HD7GB2n0PoaJbiKAL50qR7mCrvYDJPQD1PtXlnwJuPtnhbVXYKga9+4nylR5cfcVx/xE8OweHfiJ4di0Y3DXc7xSwm7meZfO83AOWJPXbkUa20C6PoL7VALoWxniE5GRFvG4j1x1xU9eV6J8LdQ0j4h6f4nuNZGolUka6adSHMjKVG3r8vzd8YxXqZPJp6rcV09hd2BSZooxkUDG9ehpRwKULTTyKADrRs5zQo9aeBimAwgEYpQoxSkUuOKQDQvpShMUDigHmgBAADQVBp2O9FADNtHTinjrTTimAoHFNIINPHSkOM0gEVc9acFxxThRmgBoTBp1KOaDQAmOKTFOooAbtzSGMU+jFADNlGB0p2KMUAM24p2OKdSdKAEKgilXpSijigBpFB5FOxSEUARBcE0/aCtGM0Y4pgMK4pAMnFSjkU0cGgBCuKTaKk6im7aAE7YpuOeKkHWkIxQAgNO60gNKRSAQ9MU3Z6U/rQBigBm2lUc04UgFACMM0zbzUuKbtpgKvApc01SaU5NADcAk4pQppADnNPBoAULR3ozQCM0gEJpDxQRzSnpQAq9KQjmlXpQTQAYpe1ITxQvSgBO9HUUdTS4pgJil20opaQDcUhFPpKAACkK06koAaF5p2KWigBKWiigBuM0myn0UAN28UqjFLSUAGKTaKXrS0AM20uBS44oxmgA603Ap44o60ANApcUuKKAE2igCl7UgoAQrRtpc0tADCKTtT80hxQAmcDmkBGeKCpINRR8MQadtAJ+tITijNBGaQBnilBzSdsUAUAKRQABR2ozQAYzSYFBNHNACilPSkoNAABS03mloAMZoUYpaAKAGmkNK1N6UwDHrTgBR2oFIBMAUhXuKcaM8UAIozR35oU0HBNACkAjihelLjikB5oAdik2inUgoATFLjNFAoATbS0UUAGKQClBpaADFJRRQAAUUCl7UAN20oUUZNGaADFAAFLRQAlGKKWgBuKNtOo6igBpAxQFFKKXFADSopQoApaKAExRS0lAC0mMUtKKAEpMU6koA+f2Ib9qsYwPn58v/r07178o5P1rwO5+X9quM9fmAwg/wCnTvXvidTQIdRS0UDPkKXgnNe3/BDH/CG3O0HH2xuf+ArXh8uWY17h8EMr4OulOOLxj/46tAj08UUlLQMKKKKACkxS0UAFFFFABRRRQAU006koAZiilbpTQaAHdqO1IKDQAUmOxpRQRTAaBt+lHvS4pcDFAAMZoNNxg06gBODR0NFLSAQtQORQRQOlMAA4pV+8KbQpwwpAeFeHjt/aZ1PnG4yjnvmJTx+WfpXuT/xV4b4eBH7TOp56bpsbh28tcY/z0r3KUZz9aYiNDg1DqOqW+kWn2u787y87QIYXlYnBP3VBPapUHPWpcAjHWkM+dfA+rS2Hxk1TWrvTtSgs757gEvZyMyKz7l3AKSOgB9M19CwSx3EUc8RJjkUOpIIJB5HB5FOII47emKFyDT06CV+pzvj/AFWDR/A2qvMszme3e3jWJGYs7qQBwDj6muJ+AeoFfC11pc8EsMyXLSx742AdSFGQ2MHkEda9aLHqDTQgPIAz9KNLBrc+evCniWf4b/ELXdL1LTL++uL6cqvlLulchmKMAfvBg2etN1PXdY0n482usajocn2uWNRDYQOJJCrRmNQG6ZznPYc19CmCNrgTtFGZVGA5UZH40kllbS3sd5JBG1xEpVJCo3KD1ANGgalZrQ6poTWWrQRhry3KXMSHcqllwwBPXqea8T+Efha7h+IWrQ3jGSz8PyyRxrIvBmYlQ4HYlFJ/EV72ThqZFbQxSyyxxorzEGRgMFiBgZ/CjQDD8a+HY/FfhDUdIZgkkqb4X/uyKdyn6ZHPsTXl3w3+Jlp4b0f/AIRrxcXsGssrbSvEx3LknacA9Ox6Efr7icdqqPp9lM4kmtIJHGMM6AkfT0osmtQ1TPMdFif4g/FSPxU1ncxaJpVsEtDcrsMsuThgvp8xOfZfwzvjelxo/iPwv4shi82OzlVXU/dyjh1B9M/MPwr2kYC4AAA7AVHPDHdReXKiumc7WGRRpsLXc8O+IXjufxr8PZ5tH0q8t9Jjkia8u7lQoZtw2omCd2GwSe2B610PhnxJbWPwOU6kk9kIrKW2iaRdvnthgvl9zkYPT19DXpYsLVbE2Yt4fsx/5ZbBt656U+ONYYljiRVRBhVAwAPQUrJBd3PIf2edSgl8M6rpWAtzDdeef9pGUAH8Ch/SvY+gxUNtDHaxGKCNY0yThRjk1LnNN26DXmOApe1IOOtGfSkMdTuq0ztTSxHFMB2aB1pvJGaVW5pAPxTWHbNOzQemaAEVMCnCkB4owaADFA4ozRnNAC0opOacKACkpcUmKADijjNJiigBTntSYpQaTPNAB0pc+lFFAAKCKKKAEpnOakxSHAoATGRRzQDmnUAIB60YxS0YoAAaKTtSAH1oAXqaXtSUdqAExmjGKbzTsnFMAFITim55pfekAHnpSAZo3AGjI60AOB4xTaAwpQQaAAcUo6UhNNBNAEgxRgU3NKDg0AOHpRijNJuxQA6jimhgadnPFABgUoo4pM0ALSD1oLChWBoAWgClpCcUALikIoBoJoAAOKMUgNLQAd6XFApaAEooxQKADikpaKADFFKKKAEoopaAGkUDmloAoASilNJQAUnBp1JQAU3vTqaOtMB1Iehpc4qORBJG0ZLAMCMqcEfQjpSA8G+Pzga5oPzhQsMrFs5x8ydvwr3W5toL21kt7mCOeCRdkkUihlYHqCDwa4a++EHhfUnEt+NRupgNplmvpXYrnoSzHj6V1eh6HBoNk1rb3F5MhbcDdXLzFeAMAsTgcdKNe4k79DQSNIVVVVVRBtVVGAB2AFeLfCeZP+Fs+MwJFCvJMVGeuJzz+o/OvW9Z0aLW7E2c9xdwRlgxa1naFz7blIOPauOs/g54Z024+0WUupwT4I86O9dXIPUZBHFGrBu3Q9C6hh14/OvCfgLqVnp97r+jXU6wXkkiMkDnByu4MB6kcV7nDEIYUjUkhVCgsck/U968+174NeFdc1ebU5PtttNM/mSpayqqO3c4KnBPtjmhq4Xt0OL+P2v2Vzb6fo9rIs0sEjSzshyIm2kKp7ZILHHXivbbAh9MtnVw6mBSGH8WRXLah8MfDGo6BZ6K1rJDZWkvnIsMhVmcjBLN1Yn1PNW4vA1lDoh0mHVdajtzIHVlv33oAMbA2eFx2otoJS11R538HpAfiJ4zTdjdK7BSc5xNJznvjcPzrQ/aDB/4QjTW28f2gAW9CY5OK3tK+EPh3RL03lldatHccfOt6yHGckErgkHvmum8S+GdN8WaM+lapEzQM4dWQ7WRh0ZT68n8zRswvfoTaFe217oWmzQTJKJbZHUg9flH+Ned/G7RZptD07xHZgrdaPcB2kUcrGSPm98MEP4n3rp/B/w20DwU8k+nJPNeSLsa5uXDPt4O0YAAGQOgz71b8e3tlp/gPWJL9DLBJbtB5YOC7P8AIAD9Wo23Hucn4N1UfETxjF4kC7LPRrRbeONl+9cyDMjDngAfKPrXqXUmuY8A+Hf+EV8F6dpThROqGScj++x3Ee+M4z6AV1Axina2gLXUbjkV4hZyRj9qW9Yuqhowoy2dx+zLx+n6V7NfWf2+xmtftE9v5q7fNt32SJ7qexrgx8GdAGpHURqWtC9MnmfaRd4kDeu7bn9aVgbt0Op8abV8C+Id3fTbgYzjP7tq4n4BSI3w7eIOC8d7JuX+78qH+v611mueCLXxDp9vY32qasLeGLynSK6K+eOOZOPmPH6mqXhr4aaT4TvhcaVf6qiZy9s11mFzjGWXAz/9ai2gX8jgPh2LPxz8QvEGp+JFjvLq2bbZ2VwN6wpuYHap4+XCjp1Ofeq3xS1nS734h+GbTT5o2OnTxrK0RBRC0qfLxxkbc/jXcar8G/Deq69Lq3nX9o07l54LaVVRyc7v4SRnPOD9MVe1n4V+GtYt9PtzDPZw2CGOFLRwnBIPJIJJyM568mhLzBvyO2RTtAP90V4NbXw+EvxG8QxNBIdFntjcRRqMjJyYxnt8wdBXuOn2f2CwitftE9x5Qx5tw+52+p71z3ijwJYeK9V02/u7m5iaycboomGydAwbY4I5GR+potfRg+6D4f6NNpPhGBr3B1G+Y3l23rI5zj8Bhfwrz74ppJ4b+JnhvxaY2azykMr4yFKsxb80dsf7pr23ArN1vRLDxDpM2m6nbrPazDDKeoPYg9iPWmBZtrmK8giubeRJIZVDo6nIYHoRXkukWX9u/tC6nrFt81rpsWx3xkGTyxHgHp13/wDfNblj8J002NrSx8V+ILbTm/5dYblVA9gdvFdhoXh3SvDdh9k0q0S3iJ3ORy0jerMeSfrSSaBvseRfEO7TTvjz4Yvrg+TbpDDulb7uPNkB/INz6V6h4y1qy0bwfqV/dSDymt2SMBv9YzAhQD7k/lz2qr4z8A6V43t4BftPBc227yZ4SAy5xkEEEEcD+hFZ3h/4VaLocR865vNQuPLaOKW5lyIAwIPlr0U4PXk02vML+Rz/AMAOPCeqR7slL8/L3A8uPk/XH6VQ+KjbPi/4Kk+UBJIclumDOK7fwp8OrTwheSTabq+qtFKcyW8zxmNzggEgIDkZ9R071mat8HdM1y/S/wBT8Q69c3SABXeaLKgHIxiPjBOeKLa+QaHpPWjbWbpGmSaVZfZ5NSvdQbduE14ys4GAMZVVGOPTPJrTHSp1GJilxSUUwDApNop1FADdtLS0maAGN7ULk0/igUANpcUvFL2oAaKMUYpc0AIOKKWjFACUgOTilxS96AFFFJSgUAJmlpMc0uOKAAc0UnTpSjNABRRRQAUCgUtABSUtFACCjpS0UAFJRRQAmKMUtFACYx0pNtOPSkFACAUuKKOtACAUYzSgYpaAGbeaMGnYoFADRxS06igBuKBS9KBQAmKQ0+kxQA0KBzS4paM0ANwaNvNOpc0ANpAOafSEUAIRmmgGnijIoAAMCjrQDmlzQAzb607GBS0lACUU6kIoAB1pRQKKACkpe1JigBRQaKKAEoFLSUALxSZpaQnAzQAoopFORmloASiiigAFLmkoxQAuaKTFKDmgAooooABRxRSUALijFGaKAEoozS0AJimkYp1LQBHuIpAMtmnnFAFMApOacBS4zSAiwaeOlLgUUwExxRilzSikAzkUo5FOIFIBigBpo5FOpaAG9aM06koAMUtA6UnegBGpMZFOIpKAGjrS5pcCgDNAAcUw9afgUuBQA0dKbjDVJijAoAO1MC80+gUALijpSUtACdKBRS4oAO1N7UpooAMUuKQnFAoAUdKMiijAoAOtJS0lAAKWkFL2oASloooATNLSUtABR0pM0Hk0ALR2pMUdKAFooo7UAFGaQGigAzSZpaAKAFBooxRQB4DdOE/aqjLcgsB8pxj/AETHNe+r1NeA3Sh/2qUDcgOMbDz/AMenevfVPJ+tAh+KKSigZ8iSjaxA5r2r4HzB/C15Fj5kuSSfqBXisnBNe3/BAqfBt1jqLxs/98rQI9NxS0CigYUUUUAFFFFABRRRQAUUUUAFNNOpKAG803GOafTTyKADOaKQccYpeKACl60ZFGaAExRg5p3am0ABoHIoNAFABR2opTQA3PFIKWigA4oA+cUvahT82KAPCPDykftM6nzg75j83Ujyh0/P8q9zfnNeHaANv7TGpHaVyZFwe+YVOfxxn8a9xfGTTEiIcGpAaRQDTjwKBjG68mnY4qCRiTjNPViFxQArAimbmB4pwOTQetACq53YNPbrUffNKZKADpS5NNLAnNKSMcUAOHTmms3YUBuKXjbzQA3JxTlPFIBkVARIkoxyKAJ2PFJ2pcZ60pHpQAimlBGab0pQtAEjDIpopR0pARQAo5NNbOaXac5FFADgMCo24NSLnFMY80gFU5p+cjFInSl70wFA4oGcUE+lAPFIAAoC4NGRijFADjSEHPFL1FGKYBRRS4pAA4pD1oooAOlHvSYpRQAUUUgoAU0DkUE0zkGgB4pCuRSjmigBm0qOKVM45oJxSg5pgHWkwadRSAZinjpS8EUgGKAAikpT0popgAFBB7UtN6UAJjNGOKWkyKAGUAZFI5xSq2RSAQLzzRjBpSaSmA4DjNJnigZpOaQCKxLYqbHFRqBmpD0oATOKQmk9aAM0AOUDFPHFNHFPXBoAQnApoz1pzcU0HqKAEzuPNKMA0ijmlPWgB+cU3lqWlFADVyDTjyKTPNKelAAo4pTxQOlBoABTqao4paAFooooASloooAKSlooASijNHWgBM0o6UdKAc0AFFFGaAE6UnWndqSgAzSUZoxQAUmKU0YoATtQBil6UnFACk0A8UcUdKAEpM07NJTAb1paXFHakAZGKAc0maUGgCpqKXUul3cdk6RXbwssDvnar4O0nHOM4rzfw74L8Y6he6bceN9YhurXTZfOt7VMOXkGQrOdoyRnI6/hXqY96MUK24tdriNyKaM0vQU0HBpjHDIpQTikY8U1WpASBqXIpmKBQA6lXpTc04dKAHUmabSigBQRRkU09OKaoPegCXNIaQUZ5oATmlxS44pBxQAopelNHtS0AITQDxSgUtADeaUdKDSEYFAAKWm06gAFIcU4CkNACA5paAKMUAFIDRg0AUABPFIDk07FGMUAFJ1NApaACkxSkUAUALRRSGgBaKM0UAHSjNGKO9ABmijFFAC0UgpaACikpaACkFLRQAUUlFABiilpKAA9Kj5p+KbzmgBQaXNN5opgKTQKMZoI44pALmjNMOVFHPWgB4NLmmbqXJoAWlHSmBqXdQAuaCabmjrQA4UYpmcU4NQAd6UU05pBQA80DpTDThyKAF4FJTT1pT0oAWlpO1AoAXpRmkJoHSgBRRnNIOlAODQAucUUdaSgB1FIOlLQAUUUlAC0YpozThQAUh5paKAE6UYpcUlABjiilooAQUUYooAKQYBpaTGTQA6koooAWikyaOtABSikFLQAmKMUtGKAEozS9RTDwaAFyKAaaaXtQA7NKDTAeKUGgB1JSZxSB6AHClpmaTdzQA+imhqAeaAHUvam5FGaAHUU3NIW5oAdS00HNBOKAFoIyKTNKDQAgFGcUuKaRQAjNyKkHSo8DNOyKYDjSZpu6lzSAXFFN3Zo3c4oAdSZo3UZBoAUUtRhu1OoBCnpRSFuKQNmgBRzS9KTNJnFMB9NOcUoOaDSAaMjvS5wKbzSMaYDwaWmCnDpSAWjIpDSGgB9JnFJnimjrQA40cigigHNMBwoppOKAeKQBmloFFACClpaKAEoFBoFAC0lHNFAHgV8C37UURU7nEqjCcED7L3/AM9K97A5P1rwnUkI/aWhCKN3nofkGD/x65OfWvdlOWP1piQ/FFGaKQz5Ek6mvbfge2fB92Mni8bj/gK14nJ1Ne2fBEk+Ervkf8fbcA9PlWgD1AUUUUAFFFFABRRRQAUUUUAFFFFACUUUUAJTcUtJ0oASl6ijtxSUAApQOaKN2KAHAU3FGSaDQAopBwaVaKACkPSlooAYDyaXOaDQKYBmlHUZoI4pFPIzSA8L0In/AIaav/8AgY+b/rgvT3/pmvb5eCa8R0Ylf2lL53IBaRkweuPs4IP5CvcH6kUxDIzWd4l1KTSPCmr6jCMz21pLJEMZ+cKSvH1xWgqkUSwxXMEkM8SSxSKVdHUMrA9QQeooGeZ6NZ/E280CLULvxFY2skkRlWA6ekjBSAV3EEc/QHHvWF4A8V+PfHsV+1vrGnWws9gbzLQFm3bueBjjbXs0gWO2lA+VVjONo6V4j+zhjyvEgyOsGPX/AJaVNlfYOZ9zrPD+r+NbD4iRaH4nnsp7W6tZJLaWBAoZk25x0OcHkEdxivRiMg1yXj3xNp/g7RYNdu7D7Xcxy+RaDGCrspJ+bHyjCnPrjFc1q3iT4i6F4bTxRd2+hy2O1ZZrOJZRJHGxGPmJxnkZ9Pen6IF5s9QUetBUE1jaN4mstW8Gw+J2UwWrWzXEik7igXO4cdcYNcXp3izx34g0WbxLo+n6MmmDeYbS4eQzyqpIJJB2g5B4/wD10a9h6dz09UBOKztN1iy1W61C3tJC72E5t5wRjDgAkD16iuTj8SeJtc+FUWu6PFYQ6lPHI8u9mCxIpYEoMHLYUYB7nvXFfBa58US2N5Jp0emXFlNqJe9nvJZBMSQhYrgEE4Oeeppe92DTue6YAFHBrj9e8X3w8Qf8I14ZsYrzWBH5s8ty5W3tUOMFyOSTkfKOea59PiHrvhzxdp+g+M7CwSO+AEN7YyP5eSSOQ3bOAfTr0NF2FvM9QC+lKAM0v3TSHpVCAgGm9DS54owDQAhXNOXAGKTpxRkCgBduKTZmlDUZoAAMcUhGKXPNLigBN3FNAyacBS470gFAxxSEd6cKSmAgpcYpeopKQCY4oXNGTmlzigBaXNNJpQeKAHUlGaMZoAWkxSDiloAQ5FGaXFNNADuKMU0UpoAKMUmaDTAUGjFIDinZoAaeaVeBilyDSUALikzigGkI5pALmjODQKaetAD85pMUmfSlB4oAQ8Ug5pSRSAe9ABikIpeaAc0wI8ZpMEGpCuOaTFACAZopaTNIAxTgOOaBinDGKAGYxR2p3tQOKAEUCjHPFLnFApgL1FKpFFGBSAVulMANP4NHSgBrD0oX3p1AHNABRtpaKAG7eaXFKKMUAABFIad2phU5oAcvSnU0ClxQAtFFFABRRSUALRSUUAFFAozQAUUUUAFFGKSgA60UCjFACGkAPenUlACk4pB0oooAD0JzwK88b4p2d7qdxY+HNG1LXDbnEtxbJiFfo/Ofbjntmt/x894ngHWzYFhc/ZHClc5Ax8x49Fya5j4M3uiv4BtLLTp4ReRM5u4wcPvLH5iOuMYwenGO1J+bDXoiez+LGnnxBb6FrOk6lo9/cOscS3MQKMWOB8wPQnjOMe9ehMccVz3iLwxD4ivNGuZJljk0u9S6XdHv3gdV6jGTjnnGOlGq+OfDWh6o+nanq0NrdqiuY5FboenOMUaLqGr0sdEOKKy9F8R6R4jilk0i+ju0iwHdAcDOcckc9DRba7p17rd/o9vcq99YqjXEWD8ocZXnoeP5incLGpmk7Vz+r+N/Deg3hstV1WC1uQoby5A3Q9O1XtO13S9X0s6lY30U1iM5nBwvHXk+lF0tGO2l7GiKAMVxUvxT8KpI4iubq5iVxH9ot7WSSIsewYDBP0zXT6Xq1hrenpfaZdx3ds/3ZIzke49j7Gi+oWNDNJniuc1zxzoHh6cWt5eF70jItLaNpZcf7qg4/HFQ+HviB4c8VXMlppl9m8TJNtNG0cmB14I5/DOKXN1DU6ZyFQsTwBmo4nDqrA5VhkEdxXmPx11IweCbezgvPKnnvEWSNJdrNHscnIHJXge1dZ4R8Q6Jd6Jo+nWurWM94LKIGCKdWfIQZ+UHI6GlfUNTpcEmuR8b/EHSvAZsF1GC6lN4zbfIQHaFxknJH94V2Qrz3xl4m+G9w0cfiK5sb6exmO2FQZXifoQQmeOOQeOOabEk+h30ciywpJGco6hlPsakA4rJ1fxLovh+OF9X1O2slnBMXnOF3YxnA6nGR+dZlv8AEDwxc6Dda1Hq0S6dbTGF5nVly4AOACMnqOgOaXMkCVzqaUZrkNA+JXhXxHeJZ2GqKbqQ4jilRoy/03AA/TrXYcimmnsNprcO1MDjkAjNOyF5Y4A5JrxHwzr8C/HTxFdX2rpHZCKSGE3E4CcMnCknA6MeO2aG7Alc9tXkUd8VTXV9NbTjfpfWzWQBJuBKvl4HB+bOK5Jvi/4HS9NqdbQsDjzBFIUznH3tuPx6UuZBZneAYpjdeKitLu3vrWO5tZ454JACkkbBlYexFYniLxv4f8LOkeqX6x3EgBSBEaSRh/uqCfzp8y08wszoh0pC2BXLaJ8Q/C3iO+Wx07VY3vHyFgdHjckAk4DAZwATXDfF7VLqLxb4TsYNRe3g+0CWZFl2qcSR4Lgdh83X3ob7Bqtz2MU6qVpqFles6Wl3BO0QHmLFKHKZ6ZweOh/KsLWPiJ4V0G5Ntf6vCtwud0catKUx13bAdv44oTCx1XSkrJ0LxHo/iS2efSL+K7jQ7XMZOVPoQeRWtQrNaCs1owoooNMBKXBoFLQACijFJQAtIaM0uaAEoxRSZxQA6jNIvSloATvS0neigAIo6UUtAAKKKKACjNGM0CgAoFFAoAKKKKAClpp6UoPFABRRmigA7UvakFFABR2oooAKKKM0AGKaDzTqKAGE0A4p2OKTFACE8UgOadigKKAEI4pAafgYpNoFMBueaWlK0uKQDcUlP7UmKAG0valAoxxQA0CmkHNSAUu2gBo5FNxTsc0YoAaAe9PA4oxSigBtGaUijFACdqVRRijtQAGk7UuPWgCgBR0pCBTu1NIyKADNFIAe9ANAD+1JTWYgcUzee9AEoNFM3d6bv5oAmFFRBqUMaAJM0UymsW7UAS0AVErnvS7jQA40Ammb6A+TQBKKSkBzSMcCgB2RSZxTA9JuzQBLSCmhiRRuwKAH0VFuOacG4oAkpMUzdSqc0AOzRkU08mgD1oAdmg0gXmgg0ABGRSY4o7U05xxTAXsaF6UgzTscUgE70HFIaQZoAd2pi9TS9KUDimAopM0dqB0oAUc0YxSAGjJpAOHSkxzSbsUjvtXNAEnQUvUVCj7hmnbqAHnpSjgUwMaXPFADx0ppNIrUjN2oARvamg5ppYikyKYEopc1Fk08DIpALQaTBoxzTABxSjrSE8UgoEKeW4p27Apink06kMM0Dim57UopgFLuGKKaRQAizYfFSk8VGsY64pxBxQAKeaXPNM5xQc+tAClsU8H5ajUE9akHAoAQHmhjxR3pCD1oAAe1AOKaTQelAiQnIpE603cAtKlIY880Cg9KYSRQA8mjNR76N1AEoNJmmA0hJNAEmaTOTTQeKUDBoAdkg0tGeKO4oA8G1M4/aet9xBBkXhOo/wBF7/56V7svLN9a8O1byx+0hbhVUztPGQyk5VRbc5/z0r3FfvH60CRJiikooGfIsvU17N8DnA8PX8eMH7SW/QV4vK3zHivaPgdg+HL5yuGFyRn8BQB6tmigdKKAClpAMUtABRRRQAmKWiigAooooASkNLTGNAAKKAaKADtRSkcU3pQAZxS8U2kxmgB3OaWkwaM0wHCikFGaQADmg01s9RThyOaAE7UikmnEZFJ0FMAOCKYOCPrTu1JgZH1oA8K0tR/w1Bd5GcFsFuv/AB7D/P0r3STBzXhmlAp+1BehfmBJ++ef+PYdP89K9xkH3jQIamemaeDgVDGTmpwBQMgn/wCPefBx+7PPpXhn7OSnzPEbcYxAOep/1leu+JH1tdLlh0K2tpbmWNk8y4mMYiJHDABTn6cV5n8LPCHjHwXd37PY2EttdKiuJLlkYMpOCCEORyc/Wiz3FdXsdp8SNV0LR/CDTeIrT7bbSTosVttBLyDLDrwPunJ9MjviuO8YWvjTVfh7qesavqVvp2nC382PSrKIOShIwskh/UDj+VdR8VvB114x8Jxw2MgF5aSieOJjhZeCCuexweDXNx+HviF4m8Cz2Ot3sFlHHalILaBR5t0y/dEzHICnH8OM5yaVmw5lsbvwsggvvgvY2dwQILiK4hkKcYVpHB/HBrz+OHx58IYpPK8rU9AWU5Q5KjPOSOqE+2R610Pgfwj4sj+HWtaVqf7mKWxuILCw+XIkfcdzN/vHAGcYJzUen6v8SofDX9iX3hOK8keAwJdtcINoxtBdckEgfSnyt6NXBWWp2fhjxDp/ij4e3l/pcItVEU6S24AzHLglunXJO7PfNcr+z4AfBuokgbjf9c8/6uOup+HngweFfA/9j3bqbu5LyXTR9mbjAPfAAGa4DwL4P8c+H9dvNDgmSz0MXiyy3jKN8qKRjyz1BYAA+n81Z20C6K+iaXb+IfjR4ss77V9RsLkyP5BtLryXkCtgL7gLtwPQV0mufCDRpEjv9V8Ta01pZKXke8uRJtXvgkfL+FUfif8ADnUbzxDH4p8NBvtYCmeOJ9j714DqeOcADHtn6xaDoXxB8WalbW/jG6lj0O3dJJ7d/LH2kqQyqdn3hkDOf51SUlrYV09Gz2iPaYozGcxlRtPtSbznBqRh6dBwKjwCaRQF8HAoy1NbikL8UATAnHNNPWgN8tNJ+akA4ECnZGKacEUDpTAVTzSljTQpJpW6UAPBp3aoFanhjmkA84FJRQOKAHL0xSE4oDUmM5pgKCDSg0zOKUNigB+KTOKaGOaXII5oAdkYpc0wH0pQaQC5oBpMim8jpQA80dqQGkzQAYpQKQHNGaYDulJkUA8UDGaAEPtSjpQRxTdxFADg3ajmm570u7AoAAeaWmqcmnYoAWmHrTs4pDzzQAZ4pAwzRmm5oAeSMUgOeKZmjJpASU0nHSk3U3NMBS+aQE000mcUAP3c0UmRRmgB4YUuahzzTs0ATZFJu5qOlWgCTcDTdw7U2heKQDg3NSgjFQ7hSFqAJdwpwbIqGkye3SgCegGogSKXdzQBITg0A8UwnNOBwKAFBpwqPNN34NAE2aSkByKQnigB2aXNRg0oNADwaKbmnUAFAozSUALRRmgUAID60vFIRQKAHUhFFGaAEFBopM5oAUdKTOKKQ0ALmlFNFBoAd2pgPJGKUHNFADJFSWNo5FDIwKspGQQexrxzUvgFZ/aJJtD1uexUnKRTR+Zt9gwIOOnXJr0Px3dy2PgPXLmB3SWO0kKuj7WU7TyD2IrN8O/Efwxq2h2tw+u2UNwIl86O6nWN1bHOQxGee4o5raMVr7bnleqXfj74SX1hPe6m2qaTI2wK8jSI2OSvzco2MkYP54Ir0n4naPH4v+GU15aR7p4YVvrZuh2gZYfihPHrj0rlPG9yvxW17T/C/hx1uLG0k8++1JDmKPgrtB6McE9OpI9CR7MLaIWgtdgMXl+XtPTGMYoSW6C72vqjg/h34utJPhJbareSgLpdu0NwcAY8sYA+pXb9Sa4DwzqeseGPinYahraR28HitDKMEnb5jbkRiQDlSVX2DVQ8G6Te/wDCfaj8PiSNGg1E3tzGed8cTfID7MfKz/jXo3xq0FtU8EnVLVf9O0iQXMbqcMqfx4/DDf8AABQohcj+JlnH4r8Q+GfCCoJBJcm/u2/uQICCOP72WAPqBWN8btWWzXw34ch3wWdzP5k6wqf9WmFChR1+8ePVRWz8JZLvxBHqnjXU8Nd6iyW8Q24CRxKFO32Zs591qh8a/D1/c2uleJdKhkkutJlLSGNdzInDB8dwrL+p7dBK6sF7anQ/8JzoMelmz/sLWVsRH5IiOjTeWUIxtxtxjHGK4PwBd6j4PtPGNzHpuoWujQQPdWkd5btEDIC2ACw7qFz9BXdeHvir4U1vS4Zp9Vt7G62DzYbphGQ3fBPBGemKmh1zR/iNpuvaLphnmtvs5ga8MZWEuwIwrHkkcE8elSrO61Cz3Zw/wn8Tafo/haW7utP1e71K9uXe4uoNOlm384A8wA56ZxnqTVDxrqLaz488Oa54W0XVl1KGTFwX0+SPcAw27sjnguCfT6VL8NPG8HgqO58IeLVfT5LeYmGSRDtXdyVJHbOWDdPmNej3XxG8M217Y2VreDUby9lWKKKxAlYZONzYOAB37+1NWTsx2b1Wxx3x40bTIPDcWspYxf2jLeRxPcgYYpsbgnuPlH5V2PgvwvoWmaLpOp2OlWsN7LYxs9wsY3ncgLfN15rnvj3BJL8PIGRSyw38buc/dG1xn82A/GtfwL430HWNG0TSrfUI31QWaK9sFO5SiANnjA6etO7QrJncBvSvEv2gLW2hi0C7SGOO4eeRXmCjlflPPrzz+frXtQ68V4b8fNWsrg6HaW11FLc28srSqjBjH90YYDoeO/pRfoO1/kew+JrW3vPDOqLNbrOv2OXCkDPKHpnpXk3wK8OaZqPh651i+t4ruaK7McKSruWEhFJYKeNxyOeuAK9F8Q+I9GbwXqV2NTtnhksJdm2dQXyhwBz1PT61wnwB1Sxj8JX2mSXcC3pvmkELMFcqUQAgdxlT0oUl3FymX8adCsPDl7o2vaNbxWNzJIwbyUCKXXDK2B36898CvdrWVpbaKRtu5kBO3p+FeO/tBg/2VoRxgrNKc/8AAQMY/H9K9X0bU7XVtJt7u0u4bpGjGXiYEZx046H2obuCVkWb2xtdTsprK8hWa2mXbJG3Rh6GvBvCnhXQrv4y6/oVzp0Mum2scnk28hJC4aPHfn7xr38EbhmvCNM1yw8J/HnXpNXmWzguFkBklBAG4q6nPoQOv4U72QWT0PSvEXhDQ5/CEOkStFpujWc6XEiAhYyiNuZWJ6A5OTXP+I9U8G+IvCt7pWn2r6hHDE3kjTrB5FhkA+UqyptXt3xjOa5/4261HqnhXQbzTpnuNEnuJPNmiJ2Oy4Cg+vR8e611l/478Of8IvJp3hopqNw1myQWNiPmjXbjLD+ADPOefapbfULKxnfAS5kn8B3kTsv7q/kVAP4QUQ/zJrk/D/iq18C/EvxMfFdtcCe8uGMFy0O9ggdsYPXaVK/dz90eldB8ALi2HhXUrLzo/PW+L7A3zbTGgB+mVP5V0XhjxToXjvR3XVU02S7jnkjezlCttUMQpAbOcrg5HqaV0tw19Rtjc+D/ABn4u0nX9I1O2bU9OEuUVNkkyMhTDBgGIGcg4OOfWuB+KvhzSNM8c+H3gsfLGpzE3bea2JSZEB6nj77dMdR6VINC0hvjnpUPg9Y1htALm+MDboosbgygjgZG0Y7Fqv8Axtl+w+KPCWoyri2hlZi5GRlXibBH0FWm9w0vY2fGtrpXw18AanceHbQ2V5qTR2xlSZywYg/NliSCF34x3NVvA3jHwZ4a8JWFt5rxXDxLJdzDT5j5kh5Ylgh3ckgHJ4FaHjoaX8RvAmoWvh+/g1G808x3aJbOHO75sDjuV3gD1qt8M/iRpV34cs9I1S9hsdTs1FtsuG2eYF4XBOBnAwR1yKV1uwSu7I5fw9rFs3xxSTwkksmkXiE3QihdEBKEnIIGBvAOcAZJAr371rmIvGuhTeIbPQ7W7W7vbkOR9lxIkYQZO9hwPb+ldGXIOKLp/CPVaMfS0gNLQAUZpM0ZoAWjFJS5oADSAYoooAKAKQUGgBaM0lFADqKb1paAClpMjFGaAFFFJnNBIoAUGim0uRQAuaKTjNFAC0lHagGgAoxim7uaduoAWg0gNBNACilpoNGaAHUnSjIpM0ALRTAeaXNAC9KN1BNNzQA7NAFJRuAoAdSZzTS1CmgB31oFB5pAaAFNJk0FqQUAPpKMikzQA4UhNJmjOaAFFGcUmcU0mgB9GaaDxzS5FAC5ophNNDGgCUc0HFNBpCwoAdRUYbFPBBoAcDRmmZ5pT0oAcKQHmkVs0vFACmmYp2aQGgBOcUh57U/NJxQA0dKQp3FSU3A9aYDQMU9eaQYpQQKAFxSGnZFISKQEZPHFKnPWl4pQQKYDCKQKRk1IcUmRQAq9KaxPSn8AUmQRQBEtO4FOwOtHFACDpSr3pRil4pAREULk8VLxSdKYDVGKd0pRikOM0AJu5qQYxUZxTgeKQCmjtSZoJoAYWPel7Ujc0L0pgKvWnHpTc4oDZ60gDOKTHFO3CgGgBoXNOxgUZAo3CgBKMUuQaXOKYDQSKTkU4kUHFIBho4IwRxThijimAmBjgUm04zTs4pu6gAwT0pCSBinAgCk3UACgihqcGFISM0ANxmkC4qTjFJmgAwMUhBHSjcDS7x0oARMk80480gIpdwoAbijFLupeKQEYQ5qXHFJkUBgKADbTSpp+aCRTARc4pKcGFG4Z5oAF4FBNG4CkLCkAc00DJp4YYpNwFMQKuDSOcUoPPWmvyKBijJGaXmhSAKNwzQApHHApu3NO3ClyKQEeylQEU4mkDCmA4nFMbNOJ44pMjGKQDAMmnbeaQcGnZpgIARS7TijdS7qQAFxSgUm+jcKAFxSik3e9JuBNAHhOsYH7S1qdwLebGMJ1ANt3/wA9K92A+Y14PrTj/hpm0zgjzI/u9f8Aj37/AOele7rnefrQIfRRiigZ8iuuSa9m+CQmHh+7UH9z9oYke+1a8edfmNex/BXzzoV0BtWBbhs8cscLzmkwPVAMClxQOlFMAooooAKKKKACiiigAooooASmkCnUhoAaMUhopaAAGjFJ0pe3FACYzSAYpMkGndaAFFBFJniloAQU7FIBS5oAac5pRRR1oAXFJjFGcUE0AGeKZ/EPrT8cUwLlh9aAPDNJXH7T16rEggsQH6n/AEYdP89K9wlOCa+c/EWsan4b+OOqa/DpE92EYIiyRsoceUEypx9cGtdvjj4iLc+EkUZ5DNJk/wDjvX/ChqS2VxKUerPcFYAU5XBrwtfjhr5Vh/wiSE5IDK8mFPv8vanJ8ctc5x4TiOD2nf8A+JotP+UfNHue2ynmlSTtXh5+OurlwreFYcnoFuGBP/jtK3xw1aOQkeF0xt4BuW/+Io9/+UV49z3AsCMUzIHGeK8MPx51EoT/AMI1DwRki7PH/jlKfjxf8FvDkIHvdnn/AMcotLsP3e6PdFcAYprOAMCvDf8Ahfl0CCfDsJU9hef/AGFH/DQEuSD4ajJ9r3/7Cj3uzFZdz3FSPWnbxXhX/C/rgI2PDkW7PX7ZwP8Axynv8fplk48ORgehvef/AECj3uzHp3PcWbAPoaEcdq8QP7QEmzB8NoWP/T7x/wCgUSftAMoCL4ZRWxyWv/8A7Cj3uzCy7nuhl+Wmo/WvEB+0CMHPhuM4HRb/AP8AsKbH+0GvIfw2vHpfD/4ild9mFvM9wLZpMjvXi3/DQEHfw3g9v9PH/wARTH/aAiIGPDmDzx9vHP47KLvswsj20sAKj83mvFz+0FbbgD4bO3v/AKcD/wCyUf8ADQFoMh/DDq3YG+HP/jlK77MfKe1rIDTzIMV4kP2hbIHH/CMyhs4ObwD/ANkpV/aCtTnd4bf2xejn/wAco5vJj5T21JMU5pARXiS/tCWH/Quy9P8An8HX/vinN+0DYrjPh5icZ+W+U4/8co5vJisezbxmnhwO9eKH9oDT8g/2BJ1Of9MH/wATS/8ADQWnDOfD0pOf+fsf/E0+Z9gse1eZzS+YPWvF/wDhoHTO/h6fGP8An6X/AOJpv/DQWm9vD0x9f9LX/wCJpc3kFj2sSqRSeYc14uP2gdLDD/iQT4P/AE9L/wDE05v2gtKGMaDO3ri6HH/jtHMuzCx7L5nNG4eteNxfH/TJZEX+wphkc5ul/wDiaQftA6TnnQrj/wACV/8AiafMHL/Vz2bd6U4Pkc14037QOkoOdBus+n2hf8KD+0Ho3bQbwnPadKOYOU9k34oEteP/APC/9HIyNAvzjg/vU/xpF+P+iF/+QHfbe376PP5Zo5g5T2LzAaaZMV5H/wAL80bYcaDqBbGQN6c/rQ3x50Y8/wBiamPb93/8VSuFj1sSZPWn7+K8gHx40RWx/Y+qdfSPp/33Tz8eNGGG/sbUtpOM4j6f9907hY9a3ijfg9a8hb4+aGM/8SfU8djiPn/x6n/8L50EN/yCdVI9ljz/AOh07hY9c8wUgl5ryV/jvoG3K6Tqp/4BH/8AF0v/AAvjw/kBdJ1U+vyR8f8Aj9LmQWPWvNpPM5ryZfj34e2t5mlaqMeiRn/2ekPx88N5ONL1bpxmOPn/AMiUcwrHre/ikEleS/8AC/vDO3/kHaqT/wBco/8A4unr8e/CwbDWGrj38mP/AOOUcyHZnqxkweKeJDivKP8AhffhQj/kH6xz0/cR/wDxymj4+eFs8WGr9Ophj/8AjlHMFj1gy4oEma8o/wCF9+FWIzZ6sMjP+pj/AC/1lA+PXhLdj7HqwHqYI/8A45S5l5iserlsCm7zivLP+F9+EsD/AEXVcnt5CdP+/lOb49+ElIH2XVTzg/uE4/8AIlHOvMdj08saPMry9/jx4QLAeRqpU/xCBMD/AMfpD8dvB6qSINVbH/TBenr9+jnXmFj1Hfmk8ztXmsXxy8JTNtW21XJGR+4Tn/x+kPxy8IAZ8jVM+ghT/wCLo515hY9L5PNG7Fea/wDC9fCI/wCWOp4/64L/APF00fHPwfj5oNTXP/TFf/i6XOvMOU9LDc07fXmcfxx8IMGJh1NGB+60C5P/AI/Tv+F5eEDwINTP/bBf/i6fP6hY9KzkU3JrzofG7whlQE1HBzk+QOP/AB6kPxt8JAAiHUiT28lf/i6XP6hynpKtilDV5u3xt8IjOE1E8A8QL/8AFUD42+Ef+eeo9P8Aniv/AMVRz+ocp6Tupm7mvOT8b/CYQHyNSbPYQLkf+P0n/C6/CRXPk6kPTMK//F0c68wsekZzS7uK86X40+E2HEWo5PbyF/8AiqQfGvwicgpqAI7GFf8A4qjnXZhY9G5IzUitxXm//C6vCI/h1D/vyP8A4qkX42eES4UJqGD38lcD/wAeo5l5hynpO+kLc15z/wALq8JK5G2/wP4vJGD/AOPUj/GrwkBlRftz2gH/AMVRzrswsekZo3dq86/4XT4RwOb7r/zxH/xVIvxq8Inr9uHOOYR+f3qfMvMLHovzfhSA155/wuzweM5e+Xrj/Ryc/kaP+F1eDhzuvcf9cP8A69LmXmFj0YMRSM1edn42eDlBzLe5Hb7MTn9aUfGrwWRzc3f/AICvT5l5hY9ED0ua85Hxq8G8Bpb1M+ts39M0f8Lr8GZI8+947/ZW5o5l5hynoyk08GvPB8afBg/5e7vpn/j1egfGnwY3Iu7n8bWT/ClzhY9Dpa8+Hxm8GFsfbZwPX7LL/wDE07/hcvgsf8v8x9/ssv8A8TRzBY78GkzzXAj4y+CsZOozD/t0l/8Aiaf/AMLi8DhlB1g/N/07S8f+O0+Ydjuy1IGxXCD4weCXdlGrNgd/ss3P/jlOX4veCycHVGXPQtbSjPOP7tPmQrHc7qUGuIX4teB2A/4najPrbyj/ANkprfF7wKq5/tvP0tZj/wCyUKSYWZ27EjpSKTiuMb4s+CAuf7bXH/XCX/4mkX4teBzgf22gz6wS/wDxFLnQ7M7TJ7U0sa47/hbPgfbu/t1Mf9e8v/xFOPxV8E4z/biH6QSn/wBlp86DlfY7ENxSB8jFccPir4IYHGuRj6wS/wDxNOX4o+CcZ/t2Pn/pjJ/8TS50HK+x1wJzSbmBrkf+Fq+Cd4Ua2n/fiX/4mnt8UfBK4zrkXJxxFIf/AGWjnQcr7HVP8yFWUMrDDKRkEVgSeB/ClxN50vhrSjITkn7InJ/KqZ+KPgnaD/bsXIz/AKqT/wCJpq/E/wAEnga9B/37k/8AiaaqLoxODe6Ontba2sYBBZ20NvEDkJEgRfyFT7m7Vyg+Jfgs5/4n0HH+w/8A8TSf8LP8Fqf+Q9B/37k/+Jo50Cg1okdFDplhb6lcajDY28V7cKFmuEiAkkA6AtjJ6D8hU9xDHc28tvNGskMyFJEYZDKRggj6Vy4+J/gs/wDMet/+/b//ABNKfiZ4MBwdftR9Vf8Awo549Q5H2OhsbK20uwisbG3jt7aFdscUYwFHtUxJ2kdQeormf+Fl+DQOfEFoPqGH9KP+Fj+DOAPEFqSe3zf4UudPqLkfYsTeDfC9zeG6n8OaXJOxyzNaIdx9Txya24IYbS2S3tYI4IIxhI4kCqo9gOlc2PiT4LwM+IbVcjPzBh/SgfErwWRx4isj9C3+FVzp9R8nkaupaDpGtlf7U0myvSv3WngVyPoSKXS9C0jRFI0vSbKzJ6tBAqk/UgZNZY+JPgzbu/4SKyx0zuP+FB+JPgs9PEdkecYDk/0pc6ta4vZu+x0N3bW+oWktrdwRz28q7ZIpVDKw9CDVPSNB0jQUddK0y0sw/wB/yIgpb6kDmsn/AIWT4MGc+IrIfUkf0pB8SfBfbxHZH6MT/SjnVtxuDvex02Tmsebwp4buZGkn8PaVJI5LM7WcZYk9STjrzVD/AIWP4M/6GGzB9DuH9KD8R/BfP/FSWXH+0f8ACmppdQcG9y4ng7wuijb4c0o46brOM/zFTW3hjw/aXMd1baBpkFxGcpLFaIrKfYgZFUF+Ingsj/kZLDn1kxTm+IngxVJ/4SPT+PSTP8qPaX3YuTyNfU9I0vW4o4tU0+1vEjbci3EQcKfUZqTTdLsNItTbabYW1nAW3mOCIIpPrgd+BWH/AMLE8GMM/wDCR2HH/TSn/wDCxPBwJA8R6eT6eaKOdbXHyO97HSkGsXVvCeg67ex3mqaPZ3dxEAqyTRBjgHOD6jk8H1qqPiJ4P6f8JHp+f+uwNKPiL4OI48R6fj/rqKXOl1Bwb3Rr3mk2F/ph0+8sbeayIAMDxgpgdOPaq2keGtE0GGWHS9KtbWOUYkEcY+YehPU/jVH/AIWL4OI48RWBH/XYD+dC/ELwe33fEenH/tuo/maOddxchd0/wt4f0m4Fzp+iada3ABAlht1RxnqAQM1nXXw78I3cjySeH7NHY5JhBiz9dhGaf/wsLwiWwPEWnZP/AE8L/jSn4heERwfEWnZPpcJ/jT9p5g4XVrGppWj6bolobfS9Pt7OInJWGMLuPqT3Puabq2i6drtl9j1Wxhu7fcGCSrnBHceh69KzT8QPCI5PiLTcYz/x8J/jT08e+E3GU8Q6afb7SmfyzS51e9w5NLWNLR9E0zQrIWmk2EFnBnJSJcbj6k9SfrWZq3gPwvrl4brU9DtZrhvvSgFGb/eK4z+NK3j7wkkhjbxFpoYc4+0p/PNH/Cf+ESdv/CRaZn/r6T/Gj2iT3DkutUX9G8O6LoERj0nTLWzB6mKMBm+rdT+NafOa5xfH3hEc/wDCRab0z/x8p/jTj488Jbd3/CR6Xj/r7T/Ghzi+o1BrY6FSwPNOzmufTxz4TcDHiLSzngf6XH/jQPG3hY9PEWlf+Bcf+NLmiHK+xv5OaUEk1g/8Jt4VXbnxHpQ3dP8ATI/8acPG3hY9PEWldM/8fkfT86OeI7PsbvNJk1h/8Jt4X/6GDSv/AAMj/wDiqVfGXhkgEeIdJOTj/j9j/wDiqXPHuHK+xt5NICTWK3jLwwoy3iHSR/2+x/8AxVOTxh4af7mv6UeM8Xkf/wAVRzx7i5WbByBTdzE1lL4v8NuMjXtLIxnP2yP/AOKpB4t8OFN417SyvqLyP/4qn7SPcLM18mg5rJHirw6zFV13TCw6j7XHx+tKfFXh9VBbXdMAJx/x9x9fzo9pHuHKzVBPenHOKyV8VeHm3bdc0w7euLuPj9aP+Eq8PYz/AG5pmP8Ar7j/AMaPaR7hZml82acQxrN/4SfQQM/23p2Omftcf+NIPFOgc/8AE803/wAC4/8AGjnj3CzNMbqRi1Zq+KfD7DI1zTSPa6j/AMaG8T6Bg/8AE707jk/6VH/jR7SPcOVmipY0uG61mr4n0E8DWtOz6fao/wDGlHibQiD/AMTrTuDj/j6j/wAaOePcOVmh8x5pylqzh4k0InA1jTyfQXSf400eJNDZdw1nTyp7i6TH86PaR7hyvsanNHNZq+JNDK7l1jTyvr9qTH86cfEei5I/tewyO32lP8aOeIcrL/NKAay/+El0M9Na07/wKj/xpy+ItFbpq9gfpdJ/jR7SIWZotntSjOKzj4h0VM79WsBj/p5T/GnHxBo20t/atjgdT9oTj9aOePcOVl/mkBNUF8RaKQT/AGtYED/p5T/GlOv6OOuq2I7c3Cf40c8Qsy9g0c1TGu6UVBGpWZBOAfPT/GkOvaQASdTsgB1zOn+NPniHKy5hqdgmqY1rS/8AoI2f/f8AT/GhdZ0tjgajaE+gnX/GlzxCzLmDim5PSqn9u6TnH9p2Wf8Arun+NB1jTUJ3ahaD6zr/AI0+eIWZcGaXGapf2zpmARqNpgnAPnrz+tA1jTd23+0LTJOMecv+NLniFmW8UYI6VW/tTT2P/H9a59PNXP8AOk/tbTsHF/a8df3y8frT54hZlwE460Ak1SXVdPYZW/tWGcZWVT/Wl/tfTt+z+0bTf/d85c/lmjnj3DlZd2kikGaqjVrDtfWxHqJVP9aBqthnIvrcj2lB/rRzxDlZawaMEVW/tKyzzdwcf7Y4oOo2QODdwAnoC4yfwo54hZ9iY5Bp3OKg+32f/PzEf+BUC/tC+0XMW703Uc8Qs+xPlgOaAc1B9ttW6XER/wCBUou7XcAZ4wew3Uc8Qs+xPzSDOaYLq3YAiZCD05phvbUMAZ4x/wACpc0e4WfYnIOKQLxUYuoHU4mQ4Gevak+2QKADMgz0y3WjnQWfYk5pME5pBPEF3GRMeuaUzRdpF5560cy7hZibTinKDimCePbnzFx0606ORGJwwP0p8y7isx2PWlwaZ5sbHAdSfrT/ADUC8sKXMu4WY3BzTtretIXGeopRIDg5HPSnzruFgwRTSGBp3mIeAwzSlgByRRzLuFhoUkdaUKRSh1HejzEJxuGaOddwsIVNIUPrT94x1oDqR1o513AYqml2c0u4DvSh1xnPFHOu4DCppNpA61IWHrQSCOtHNHuFhm00BCacGHTNLuA7ijnXcBm04o2kU4uoOCRmlJGKOZdwG4pME0/jHWlGPWjmXcBm00oWnEikzxRzLuAm3FAB70u6lBFHMgGkGk2mn5FGaOZAJjimsDTt1GfWjmXcBoU4pcHFOzigMD3o5l3Abg0hBp+RTCWJ4FHMgE2mgA0/PFJnFHMgEAOKbtNPycdKBxTugG4x1pcEilOTnikGRRdAJtz3oK4peeuKQ7s9KLoBMGheeKeCSORTcEdqLoAKn1owcUpzjpSLu7ii4CKCOtLg9qXB9KBkDpRdANwaTaRUgz6U3Bz0ougGgUY5p4+lGD6UcwCBOOaNoNOOcYxQoI7UcwDNp9aRgaeSfQ0EEjpRzANVaXZS8gdKBu9KVwEK0gWnkn0oyfSi4DNhp23ilBPpSk8cCi4DApzSlMc0qn1zTs8UXAZtyKApp+RSZNFwGhfWjZk0/dQDRcBpTimFDmpQc0blxnIxT5gG7KQpzTtwzjIz6Uhdf7w/Oi6AQR0pWl3A9CD9DRuGM5GKVwG7eaTZzUmR6UE0XCwzZxSheKA4PAYH8aTev95fzougsKBnrRtpd6rwWAPuaTcpPDAn2NF0Fg2e9LsFG9QOSOPejeuPvD86LoLCbKTZg07zF/vL+dJvXuw/Oi6CwbKNtL5iY+8v50eYn95fzougsJ5dGzil8xR0YfnSCVP7y/nRdAGylCYNHmJ/eX86A4/vD86dwseF6sIX/aNiVwXuBcwlCpIKKLbJHHvg89ga927mvCdZUn9pix2YJZkb5TgkC3Oc/wCele7DvQIWiiigZ8lP1Ne0/BJt3hK7HGBeMPf7q14ox+Y17b8FOfCN2RjH21hx/upQB6ZRRRQAUUUUAFFFFAAKKKKACiiigA7Uwnmn00igBh5FHajHNOxQA0UE4pT0pvagBetJzSjpQc0AIelIDmoikrP94BalVcChAPBzSHrTRnNONMBRRjmkHFLSAD0pAaN3NLigA7U3tSkGm8igA3EGlPPp+VIc04DigVhhJGf8KQDJyev0pxqrezz21lNPbWkl3Mi5S3jZVaQ+gLEAfiaLhYnOVzggZ9qaWYHOf0ry7UfjXYaVfS2Op+HdYtLuP78MiJn2I+bke44rqPBHjzTPHNtdtZRTW89qwDwT7Q2COGABPHUZ9qXNqHKrXOnWKMZKRopJySFxzTGt42VVMaYT7vy9Kk+7muY8Z+ONO8D2dpcajFcTG6kKRxW6gscDk8kcDj8xVc1tQUUdA9nbsgR4ImUZwCg79aibTbAtk2Vvk4z8g5xXnUPxv0e9u47Ow0PWrm6lOI4o4ELMfoHrqrzxVeWWiWuoyeGNXkModpYIVjeSAKcfMN/cc8Z98UKb6DcUtzcXTbMMWW0gGRt4jHSgaXY+cJmsrYyqQVcxDIxwMfhXmi/Hrw0MmTTtWTHGPKTOf++67Xwx4r/4SZGlTRtSsbcxiSKa8jVFlB6bcMT79KPaNicEtzYbTLOVy72kBY8EmMdKJdNtGVQbaHao2gbB09Ks71VGd2CooyWY4AFee618afCmmTm3tHudUlBxmzjBTP8AvMQD+GaHPpcFBPodq2lae3P2K3DZzkIOv+RR/ZtiHDrZW4cfxCMZNcFB8Y9LiZTrOha1pEDjKz3Nsdn55yfwBresviF4f1XX7DR9Ku1v5bsSMXhOBCFUn5s45ODxS53ezuCgrXSNuTRNMlRVbTrUbehEQBph0iyV0Is4MqMAlB9f8/Wud1r4m6Z4cu3ttX0rWbVd7JHM1sPLm2nGVbdz6/Ss+3+Mfh69uPs9jp2tXcu0sUt7PewHqQGzR7Rp2BQVro7hdJsfmP2C0DN1IhXJ+vHNMTRNNiXalhbLxj5YwOPSuQPxh8MQ6h9i1CPVNMlBA/020KdfYEt+OK7Wx1Gz1axivtPuYrm1lGVkjbINHP06i5Fa5GNKsV3bbSBQ3VRGAD70DSrAKF+w2+Bx/qxVwnArH8Q+KNG8K26T6zfJbJJnYpBZnx6KOTTc2ldgop9DRi07T4c+VYWseeTtiAyfXpSjTLEbttnbLk5OIwMmuAh+LlpfBptM8Ma/f2SFg1zDZ7l464IPP6Vo+Hvih4a8R3aWcFxLaXj5CwXaeWxPoDkgn2zn2pc73ZSgnojrDpmnnhrG2P1jFB0nTWH/ACD7X/v2KsFWHHeuI1H4reHdEuTa6pDqtnJvZVE1i6h8HGVJ6j6U3NrUShHsde2laezA/Yrfg5/1Y60HStNL7zptmXzu3eSuc+ucda4q1+MHhS7klW2/tOfy/vFLNjtHqfQfWnW3xi8GXM5he+ntWDbc3EDKM/UZx+OKn2nXoCpxvZHZHSNMbrptow/2olP8xSDRNJViy6VYhj3FuoP8qs2tzDd26T200c0Mi7ldGBBH1FcXe/Fnwzpc4g1NNTsZiCQlxYyITzjjI5qnN7h7ON7HWnRtKbBbS7NiBjJhUnH5Uh0XSmQo2lWTKexgUj+VcfbfGHwpe3C2th/aN7ctysNvZOzH8K7qCYT28U6pIglQOEkUqy5GcEHofUUlO4ckUUk8O6KkBhXSNPEJzmMW6beevGKk/sLSCrr/AGVY7X+8PITDfXjmq+ueJ9G8NQLLq+oRWof/AFatks/+6oyT+ArkU+MOiXFrPd2ej6/eW0P354LEtGPq27A/HFHPqL2cUdi/hjQJFAbQ9NZV4ANohA/Snf8ACN6Hnd/Yun7hnB+zJ/h7Csfwz8RPDPiyUQaZfgXON32eZSj/AIA8H8Ca6s9OfShSb2YezS6GR/wjWg7Sv9h6ZtPUfZU5/SkHhjQN5Y6FppJ/6dE/wrnrj4reFLK+lsr64u7S4iGSk9nKpI9QNuaYPi34RkmEVreXN3IeiwWczH8ttHO9h8kbXOjPhbw7n/kX9LP/AG5x/wCFRHwd4XEnmf8ACN6Rv/vfYo8/yrahlE1vHMoYLIoYBhg4PqD0p+MjmquxcqMU+E/DbYz4e0k45GbOPj9KUeE/DZOf+Ee0nP8A15R/4VsbDniuT1z4keE/Ds7W17q0ZuUIBhgUyOp9Dt4H4kVLnbqChc1B4Q8MAEDw7pIB6j7FHz+lNHgrwoef+Ec0nP8A15R/4VzY+LvhQTQx3Mt7aeb91p7c7R9dpNdtp+o2epWSXdhcxXNu4yskTBgfyp87Wj0Hyq2hmt4J8KPnd4a0jnv9ij/wpP8AhCfCi9PDGjf+AEf/AMTW8CDSMcKWJAUckntRzPuLlRgf8IZ4W2kf8Ixo2PT7DH/8TTP+EI8JPgnwxo5Ix0sox/Ssu9+LHgyxk8v+11uZSSAlrE8pJ9AQMH86NL+K3g3U7wWiap9lnPAW7iaHJ+rDH60vaPcrk+81v+EG8JE7j4Z0cnAHNlH/AIUn/CDeEduP+EY0fA/6co8/yq4niHSpdcj0eG9jlvXhM4jjYNhAQMnHTkj9ap67408PeGr6Kz1jURaTSoJE3xOQRkjqAR2NNTb1TFyK9hB4F8JBQv8AwjOk4ByP9Djz/Kk/4QPwgHLDw1pOT2NomPyxVM/E/wAFAEnxDakAA5Cuf/Za1dA8T6L4ohmm0a+W7jhIWRlRlwTnH3gPQ0Ko31BwS1aK3/CCeEFJI8MaTz62aEfyoPgPwi5yfDOkD6WiD+ldCQOlcvq/xE8JaEzR3ut2vnKcGKEmVgfcIDj8aHUa6h7NMe/gDwiQF/4RrSsKcgi1TP48c0o8AeEQrD/hGdLw3rap/hxVbS/ib4O1pljttct0lbgJPmEk+gLgAn6Gt4azp/8Aa8Wkrdo17LCZ0iXkmMEDdkcAZPfrS9pra4ezS6GR/wAK78H5J/4RvTef+ndf8KYPh94RQgf8I3pmB626/wCFdT0pMbjiq5n3FyI5r/hX/hAjH/CN6X/4DJ/hSf8ACvfCBPPhzTTj1t1/wrY07VbLVraS40+5S4hjlaFnToHU4I/OreaFNvqPkRzbfDzwgf8AmXNOxnP/AB7r/hTj4A8IE7j4c0zPoLZAPyxV3WvFOheHTAur6lDZmfJj83PzYxn+Y/Os/wD4WF4N6jxNpxH/AF1FL2ltGwUE+go+HvhHay/8I/YbSd20QrjP0xSr8PfB6gH/AIRzTTj+9bqf6Vf0bxXoHiC4lt9I1WC8liTe4iJO1c4znGOta5IApqbezE4JaHNR/D7wgHLr4c00H0+zrj8sUf8ACvPB+4N/wjmm5/691/wrpV5FOUYo5n3DkRzP/CuvB5YMfDun5HTEC/4Uh+HPg8szf8I7p4zxxCoA+gxxXU5ozkUc77hyrscuvw68HLux4dsRu6/uh/kUifDjwdHjb4d0/j+9CG/n1rqM808EUcz7hyR7HKv8N/BsnLeHLDj+7EF/lSL8NPBg6eHbIY/6ZiuqJFAxRzPuHIjlj8NfBpHPh2y65+5ilHw48HL08PWPTHMQP6V1JfHFJ1o5n3FyrscsPhz4QHTw/YHnPMKn+lA+G3g0DA8O2OM5P7sda6npS5xRzPuPkj2OT/4Vl4MySPD1nyMfdNIPhh4KK7T4ds8Yxkgk/nmuvBzR3o5n3Dkj2ORPwy8FMMHw9Z4/3SP60N8MfBTLt/4R6zHuoKn8wc11ppRRzPuHJHscefhh4M4zoMBYdy75/PNIPhd4KXO3QLcfR3H9a7CjpRzPuHJHscj/AMKx8HHP/EjhH/bR/wDGmn4XeDGzjQ4lz/clkX+TV2GacKOaXcOSPY4ofCnwYrA/2P07G5lP/s1A+FXgzn/iSgZ/6eZf/iq7WkyKOZ9w5F2OKb4T+C2XH9jY4xkXMuf/AEKmH4R+B8H/AIkh5/6e5v8A4uu57UlHM+4+VHCn4R+CWVV/sdhg5yLubn/x6m/8Kf8ABO/c2lSv6ZvJuP8Ax6u74peKOZhyo4Q/B3wMc50eTn/p8m4/8fpD8HfBJUqNKmUHGQLyb/4qu97UUczFZHnv/Cl/BXmlzp0xQ/8ALP7XLgfjuzSn4NeBif8AkEygjn/j8m/+Kr0GjrS5mPlR52/wX8FEKF0+dcHJIupfm/8AHqT/AIUv4M3ArZ3Sj0F1Jg/+PV6JtpMYo5mLlR55/wAKW8G5P+iXHP8A08ycf+PVE3wS8HsuFjvU4xlblifrzmvSaKLsOU85HwV8Gggm2ujgd7qTn9aX/hSvg4/8u90Ppcv/AI16JtoFF2HKjzhvgj4NJP8Ao92M9hdPx+tN/wCFKeCgMfZbon1N1J/jXpVMK5OaOZi5fU83HwS8Gt1gvB9Lp/8AGh/gj4PaVnEN6oIACLctgfTOT+Zr0rAxQKOZhyrzPMl+B3g8bci/OBg5uT83ueP5Up+Bng7acJfKT3FwTj8xXpmKXtRzMOReZ5j/AMKN8Hgf8xA9P+Xj/wCtSD4HeEUjGxtRVu7faAS31yMV6cRSYouPkXmeZL8DPCAzu/tBgQBzcY/HgUD4GeDwME6gT6/aP/rV6ZnFCk+lFw5PU8zPwM8KkAC41EDviROf/HKP+FG+EOMm/wA9z9oxnr7f5xXp2abRcOT1PNR8EPCIyV+3gdh54OPzFMX4G+FVB3XGotznPmJ+X3K9MPSmhqdxcvqebH4H+EfXURxj/Xjr69P/AK1OPwR8JkH5tQGT/wA9V/8Aia9HHJqQdKXMPkXmeaD4H+EwcmTUD7GVf/iaX/hSXhP+/f8AT/nqv/xNelUoFHMw5V5nmB+B/hYkE3OpYA6CVP8A4inf8KR8KM4Ik1ADuPNXn/x2vTcUL1ouLlXmeZN8D/CpXCy6gh/vean/AMTUafAzw2AM3+pEjrh4+f8AxyvUscUYouHKvM8uHwM8NeWVN7qRJGN2+P8A+IpR8C/DAXH2zUyfXzI//iK9QoouHKvM8u/4UV4YCAfbNUJ9fMj/APiKafgV4aOcahqo44Bkj4/8cr1LFG2i4+U8qPwK8PKhH9qarnI5LRf/ABFOb4E+GmX5dQ1VT6+ZF/8AG69ToFHMHKjytfgP4aXk6lq5/wCBxf8AxukPwH8PFwy6pqoXuC0R/wDZK9VxSAU+YdjyiX4EeG1BYalq5Pb5ouP/ACHQPgL4cZcrqmrA47tF/wDG69YwDRgCjmFY8nX4B+HgMHVNVLZ65ix/6BR/woPw/n/kK6p09Yuv/fHSvWMZoIo5vQOVHkv/AAoPQAR/xNtU7/8APL8P4KD8A9CyNuramFxggmPJ/wDHK9ZzRuo5mHKjyP8A4UDohVgdX1LP8PMfH/jlKfgDoYPy6tqXXnPl/wDxFeuClpczDlPI/wDhQOhdf7W1P84//iKb/wAKD0nep/tm/CAY27Y85+u2vXc0CnzBynj4+AWlbvm1u+Ix0CICPx20J8AtKWMA63fl8nJCRgH042n+dewd6M0uZhynjx+Aml5bOuX5B6AIgx/47zSj4Bab212+CZztKJn88f0r2DAoo5g5UeQH4DaUJMrrV+F7ZCZ/9BpD8BLBixbxBeEk8EQoMfh3r2AClAFHMw5UePL8BdOC4bXrxj6+Wg/TH9aP+FBacc/8T+8A9PKSvYNvNHSjmDlR48vwC08dfEF4T7QoKd/woTTuf+J7ej/tmh/pXr460ECnzC5EePP8BdPI+XXrwHPJaJD/AIe9H/ChNNxhtdvD9I0H9K9hFLRzByLzPHf+FC6fuJXXrsL2UxKT+f8A9aj/AIUJZ7SBr8/P/TuOPpzXsPFAFHMHKvM8fPwEsNhA1+9B9fKQjr6Un/Cg7L/oYbv/AL8LXsOKXNLmYcq8zxofAKzGAfEFz9RAvP607/hQ1puJGvy47D7P/wDZV7FmkxzT5w5F5nkB+A1mTzr1wBnnbAM4/EmkHwFtP+hgmI7E24z/AOhV7CelIOlHOw5F5njv/ChrU4/4n0oHGcW/5/xVG3wDiyBH4ikCd91pk/8AoYr2eijnYcqPF2/Z/tjKGPiBtv8AF/ofJ/HfTj8ArXkjxDLn+H/Rhx9fm/wr2agDFHMw5V5nix/Z+tMEDXyDn/nz/wDs6a37PtvvO3xDiPspssn899e1Ec0AUczDlPFP+Gf4gML4gH0Nl/8AZ03/AIZ/RXBHiBdueR9iwcf9917ceKbnNHMx8vmeK/8ADP1vgf8AE/ye5+w9f/H6YP2fI/M519CnYfYcH/0OvbR1p3FHMw5fM8M/4Z8cRZXXoDID0+xED899TD9nuIf8zCnQ/wDLh3/7+V7bS4o5g5fM8RT9n2MKC/iEbsclbHHP/fdJL+z8FX9x4gjz/t2P/wBnXt1BxRzMLeZ4e/7PxEZ8rxDCX7BrAgH/AMiUf8M+MRz4igH008//AByvbjxThjFHMHL5nhz/ALPjYHl+IYTyM5sCOP8Av5TR+z5MGIPiKAr/ANeJ4/8AIle6UUcwW8zw5v2fmAUL4gg982JGP/IlO/4Z+ZUGzxBBuzzmxOP/AEZXt/Ao4NHMFvM8LP7P0xwB4gt/f/QCMf8AkSmf8M/3Owk69bbuBj7Gfx5317t0NLRzeQWfc8HT9n652/N4gt0JPIW0J/8AZxTG/Z+uiox4ht856/Yz0/77r3kgUuAaV/ILPueCj9ny9VRs8Q2+cYI+yEY/8fpsv7Pd8F/c+ILdmB432pXA/wC+zXvnTtSjp0ov5BZ9zwI/ADUCFB162z3H2U8f+P0qfALVBkPrloR2/wBGY/8As1e94FFF12C0u7PAV+AGqtgPr1oB7WzH/wBmpR8AtXWMquv2gOcY+ztjH/fVe+A4NL1o07BaXdngn/CgtVON2u2mB6W7f/FU1vgDqxZNuv2u3nObdgR9Pm5/SvfsUlF12C0u7PAD8BNcbBOvWRYHGTG/A/OnH4Ca1gY160yAesLjn/vqvfOgo4o93sHvd2eBw/AXWTGDLrdkjd1SJ3AH1JHb2oPwG1sIR/bVj16GN8dfr1r33NGMijTsFpd2eB/8KH1vGRrtnu6/6t8A/nR/woXW+n9vWmB0xE/v7/Sve1HrTtoo93sHvdzwI/AbW9hC67aH2aFxn9TQvwH11clddst2O0bj+te+4FIAM0adg97ueBn4Ea50GsWAAPygo/HNJ/wonX2LIdcsvLP+w/P4V79ikAxRp2C0u54J/wAKO8RbQP7YsVwMbQ0nP444/Km/8KL8QEgDV7FQowOZD/TivfSM0dKVl2D3u7PAU+BfiAIx/tuxV/4QFkI/E/SlPwL8RMoVtbsAAOPlkOTXvmfalGKdl2D3u54G3wL8QMxzrlkRwc7JMn8KG+BmvgFRq9k6c4z5gz+GDXvvako07B73c8EPwM8RPuU65ZhDjgiRs/yoPwN8RYwNassY9ZOP0r3vpQKVl2H73c8Db4H+I266vZFsffLyfy2/TvTT8DfE+MHXLNh6ZkH64r37FFFo9g97+Y8C/wCFI+KBJuOt2beh8yQEcf7tIvwQ8TBeNZsjjovmSYH47a9+25oAxRaPYPe/mPAx8EPEoTI1eyDY6ebJjnr/AA0ifBDxMFA/teyUZ5Alk4/8dr36kxRaPYPe7s8APwQ8UE7f7YsSnfMsn8ttO/4Uf4l7avZHpyZZP/ia9+xSdaLR7B73dngZ+CficrzrNjnP3fMkx9c7abH8EvFAZR/a9iqr0xNIcf8Ajte+4oAGKLR7B73dngjfBLxMWAGs2ZVRgZlkH/stNf4J+KgT5esWRHQAzyD/ANlr33ApQKLR7BeXc8CX4J+KBCf+JtZeYf4RNJj89tNi+Cfis4Mmq2KHOPlnkOB/3xXv/SjFFo9gvLuzwP8A4Up4qU5XWLMnn/lvJ/8AE03/AIUr4rGQNT04bsZY3Euff+CvfxikIotHsF5dzwQfBTxQzMG1iz2seSJ5Dn/x2mRfBfxYN6vqWn7Qfl/0mX8/uV78BRii0ewXl3PA/wDhTPi4Rn/ib2JYdFFxJ/8AEU0/BfxftAGraeSWyc3EvH/jle+4pR6UWj2C8u54G3wX8WKcx6xY/jPID/6BSf8ACmfF5AI1ixGeo+0S8f8Ajle+celLtFFo9gvLueBf8Ka8YMNr6tYsvtcSkf8AoFKfg14uHyrrFiARgn7TL/8AEV757YpNoxRaPYLy7ngg+DPizZgazY7iMH9/L/8AEUrfBvxio/d6zYk+9zKP/ZK96VR6U7AotHsF5dzwFfgx4wKlm1ex3+guZf8A4ikT4NeMwedXsRk/8/MvT/vivfuKQii0ew7y7ngbfB3xqAuzWLMgHp9qlGM9/uU4/B7xshymuWrE/wDT3KAP/HK97xgUmKLR7BeXc8CHwe8cNC2dXskYn7ou5cH6/JTT8H/HQzjWLUjOMfbZfX/c/GvoAUEUWj/KF5dz5/f4P+OCq/8AE1sjhu95KQB6gbKX/hUPjzdtGs2bL13teS//ABFe/cYoHIotH+UV5dz5/Pwj8dSmRJdUsmB/vXkpDew+SiT4R+PI1DJq1o5z90X0uQPbKV7/AIX0pdop8sP5R3l3Pn4fCbx35chk1KFv7qpqEoJPqfk6VD/wqv4hLn/TY3B6j+0JDkfitfRGBikxRaH8oXl3PnQ/DLx8WK/aCAO63rjGOnOM0jfC/wCIAQv9sEnzdP7QkJbnHcf5zX0WQMc0mwdqdo/yivPufOkvw18foSRcMvOAI9RcZ9+B7/zpR8NPiGkSyLeuGLY2jUZM/XpivosqMUAClaP8oXn3PnEfDf4guJJDcTnbz/yEXyR9KdF8OviFIu6O8nUYGA2oyKT/APqr6MpNgNFodhXn3PnJvhz8RPJDPPOyE52jUXJB9xQfh78RHUAz3LJzx/aD19G7QKXFFodh3l3PnQfD74iE7TPelgOMag2APxI/Sm3Pgb4iQqXe51Bmx/DfMc+33q+jsY6UYB60csOwe93PnE+CPH8Ubhrq/YbQdv21ycHuOaYvgj4hOX23OpYRtpzfMPyy3Ir6QKZOc0mwGjlh2D3u586H4f8AxBZmj+13hb0/tFufx3VK/wAO/iT8kjXVwzsuPk1Jsrx0PIH619C7RngU/aMUcsewe93PnP8A4V38QwWJubgMgJz/AGjJ2xwMf54qVPhp8RVDOt84JUMP+JjJkn05HBr6G20pUGi0ewXl3Pndfhr8TXVWXVJArA/e1OQ4/DFPi+GvxLD7G1Wbpw51SXH8s19CABe1LgdaLR/lC8u589p8M/iWUB/th4yT0/tOb5ffgUL8NPiWR+81WR1DHAOqzdPXp/8AXr6E4o2ii0ewXl3Pn4/C34jKUYa0pyf4dTn+Uf8AfNEXw2+JHmhjq0jAnG7+1JwR6HpX0DtpccUe7/KF5dz58/4Vl8TShzrTEBsBTqk3Pv06d/X2pyfDP4lxyvnWmI4OV1Scbjj6dulfQIUYoo93sHvdz58f4bfEyRN39ryrg8RnVZj357Y9TTl+GHxNLuq68UT1OpzjP5LX0FgUoHFHu/yheXc+fB8MfihnYviR1Q8HOqT47/7P+c0P8L/iYIz/AMVAXcYH/IUnxj24r6CoI4o93sHvdz57/wCFZ/FBgCfED7g2R/xM5sfnipl+G3xTMan/AISZhnkqdUnyPr8te/ACjFL3f5QvLueG+FvhV4rsPHGma5rF7aTrbyM8sn2mSSRvlIXll569z0/KvcwKSlFGnYEn1YtFFFAz5HfgkV7X8Egw8H3eTkfbWx7fKteJueTXt/wUx/whdwec/bHzx/srQB6XSA5paKACiiigAooooAKKKKACiiigAphp1IaAG0Z4opcUAIOaQindKMZoAatLS9KQ9KAE60CjpSjFACd6MUo4NKelADe1KBSil6UANNGaOtGKAA0nalNGOKAG5paABScUwDbmmEYPFSU1uOlIDxH4keGW8T/FK5tIXxcQ+HvtMK45dlmb5R9ckfjXB/CvxEugfEKxkZ9lte5tJtxwBu+6T/wIL+Ga9knH/GQ8WMjPh7vxn9+eleL/ABV8Mjwx44vIoVcWl8PtduW7Fidyg+zZ+gIptXROzPqhkzIVz/8Aqrwn4iI/i258RayPMOmeHFWztyBkPOZFEhHsARk+wrqbb4js/wAFDr/Lassf2IKnX7R91Tj6YeoPEWgt4b+AV3ZTCT7WUjluWU7iZWkQtk9x2yewFJa6jZ578G8P8UrDKg4t5W57fKR/WvpUErKxycc181fBfn4oWGAD/osuc9vl/wA/nX0mQTKw6cHpTBHxp4jCr4g1tEPyLfzBSRjI3n8q+xrS3EVlawxqFCxKMDoOK+OvE2P7f1wndkahN97r/rG619kwOFs45AuVWEHav07UAeEfF/4gXF5qM3hrS53hsrXKXzrwZn7pn+6P1Oewro/hJ8PLGx0O38QanbJNe3QEtusqgiFP4SvuRzn3H4/P89xLcxXN1MzGaeRpHZjyWJySfxr7P0uBbbRLC2jACRW6IoHQAKAP5Ulpr1B6jrm1hvLeWC4iSSGVdrqyggj3rx2z8Hr4M+OOitZRbtPv/PaLC8RYibK/gSMex9q9pGcGozGpdXKgsv3TjkVSfQLHBfGtc/DK9yfu3EJHGf8AloB/WuA+BJ3+NNRUx7s6eSW/u/Old/8AGhtvwtv8kgtNCOO/7xT/AEryv4Q+IIfD/ie+uLizvLiJ7EhjaW7TNGAynJA6LxyfpSA9X+Lfh601r4f3l5KgF1pim4gkA5GPvL9CB+YB7V5d8D/EFxY+NY9GBd7TUkbdGW+VGVCwYD1+XH4+1afxB+LVp4j0X+wPDUN1tu5AlzPMgXcnZVGSeT1Jx0x342/hF8MrvQrz/hJNdjMN0YylpakgtGCMFmxxkjIA9Cc0vi1DZ2PS/EOt2nhjQL3WL1j5NsuQoGS7E4VR9SQK+ZdKGp/E74i2KatPJMbqXMu04WKEZYqo7DAIH19a9b+PtzNF4IsIEYiK4v0EoA4YBXIB/EA/hXBfAxEb4kzMVBaOxkKEn7vzIOPwJpW1uO+lj6LsrG10qzisbC3jt7aBQqRxrgACvE/jz4ZgtZNO8TWiiJpn+zXCouMthmV+O/BB/CvcRnk1558bgG+F9zuBytzCw+u8D+pqrk2KXwf8dTeIbGbQ9TlZ9Ss0DxyseZY84/NeB+IpPj1z8PtPfIyuqR84/wCmcleZ/CK5ktvinpaoufPjljf/AHdhP81FeofHzC/D60GSP+JnHwBnPyScH0qUraFbnP8A7PUjm58TsAcYt+e3/LSrvx28N2Evh638SRpFDfJOsMpVcGdWB4PqRjP0zXM/Bm+1qwk19tF8O/2szrD5h+2JBsxvwPm65yfyrN+JPibxNrOqW+k+JbA6LaQsJEt1BYHqPM3ZxJgE9OOvrVarYVl3Oq/Z/wBWuft+r6IzPJarEtzHk5ETZwR7ZyP++a2vj/t/4QvTHKr5g1JQCRzjy5M4P4D8q2PhRpPhbT/D0k/hu9+3yykfa7mRdshYZwpU/dAycD8cmsf9oBj/AMIJpYBwDqacY6/u5KSt0Ya9TnP2fQra/wCIJSgLLBEob0BLEj8do/KvY/E3iKz8KeHbnV75vljX92neRz91R7k/1PavHP2fB/xO/EPH/LGH+b1uftAXUkWg6FZLJiOa6aR1x97auB/6GaHsCPNtBgv/AImfEWyi1yeS4NwTJcbTgRxKCdq/3R2H1/GvqW0tbbT7SKzs4I4LaFQiRRqAqgdgK8B+A1tFJ431GZ49zxWRCNn7uXSvoXAprTRbBu7s8A+OHhe30jVdP8R6aEtTdN5MwiG0iUZZZAR3IBBP+yPU13fwo8cv4s0SWwv3J1XTwolc9ZkPR/rxg+/1qv8AHZEPw6jdhkpfRFfrhh/ImvM/g1PLB8UraOIEpcW0qSjPRQu4H81H50nq/MForHefH2FF8MaTcgKJVvhGOBkqUcnn6gVg/AFFk1zX5niy8cMSK57Alsj8do/Kug+P5A8G6YN4DDUlwuOT8klYP7PwJ1XxEcf8s4e/+/TCx7qoz3peaRRinouWHNAzyn4v+Pp9AtodB0e6EWp3C75pEHzQxcjg9mY/iAD6g1hfA3wfaXkNx4q1CHzZlnMVmZOQCPvSfXJwD2wfWuC+I11LefEbxDK8m8pOYl/2QoCgfpXv/wAKYY4fhdoYjULuiZ2x3Jdif1NJfiJ6qx0Wq6RY67p8ljqdrHcW8gI2uoO0+oPYjsRzXzHpOtat8MfGV5bJM00VncmK4tw+EnTPXHQEjBB7cV9VjqPrXy98XIol+KWsBMfOkRYAd/KWm9VZgtHdH0tpOo22saXaanaNvtrqMSocdiM14L8XfiRPqGpXOgaTc40uAeXdSQtzO/O5M/3R046kHtXUfDXWbmw+BeqXmSZNOS6MBPPRd4/DLV4NYwC8uLG2k3MLm5jRvU7mA/rU27jv2PqD4b+BbLwboMLeQv8AatzGGupmGWBPOwHso/XrW54g8L6L4ntTbavp8FwuCEcriSP3VhyPwrbY4OMdBTGYDk8VdxW0PBvAPhWfwZ8cJ9IlIMRsHkt5FziSMsuCfQ8EH3H0r2vWbW3vtEvbe8himt3hbcsoDLjHfNTG1tZL5L0wQNdxoY0m2guqEglQeuMgHFF+w/s27ztI8ls7unTvSv1QW0sz420COO71rRbaSPzEmvYY5F/vAuAR+INfZ0ahAscaLGgUfKowAMV8a+E1I8U+Htmdx1CAjHX/AFi19deItRbR/DGr6mhAltbOSVN3TcqEj9RQCPGvi58T5pLq48N6FcGK3iyl7dRtgu3QxqR0A6E9zx251fhl8JtNt9Jtdb8QWwubu5USRWkq5jiU8qSv8TY554Gemea8JsLdr/UbKB8yPd3SI2erFmx/WvtkqFChAAoUYAqYq3qHxadDntU8D+GNctmgvtEsyCMB44xG6/RlwRXlngDwrceCvjbdaXcSmWJ9Od7aX/npEXULn0I2kH3H0r3P3qB7C0k1KPUmt4zeRxGJJsfMEJBK59MgGqvfcLW2Js4HNc1478SHwn4L1DVUkjW4CiO2D/xSNwOO+Ov0BrpcBjj1rzLULe3+IvxKl0e4jMug+H4m84BiBLcuNu0kH+EZ/FT60t3Yexy3wF8QC2u7/wAO3MxP2ofabfe38YGGA9yMH/gJr3ML1B6ivkKWHUfBHjMxOSL3SLoEMOPMUHIP0ZSPwavrPSdUtta0ez1WzObe6iWRfbI6H3HT8KVrOwJ3LMlrBeQSW11DHPA6lWjkUMrA9QQa+MNSijtr6/iSNdkV3JGqr2UMQAK+0lPz9+h6V8aayB/bWrHKnGoSn5en3z0p6hofYVlawWWnWtrawLBDFEqpGqgbQBwOKmYGhc+VF1+4OtSAetMSVhFBFOYkCjFBIIpDDORSA8Uo6UoHbFACZzxS8im4wacTxQAoGaXFICcUZIoAQg5pw9qQnPSgCgBSTQOaDRQAZ20bqCKAMGgBQcmnUDHandqAGU1s9Kd0NBGSKAOP1X4keHNC1B7DVZrm0nUbgJLSXDjOMqduCODyOK3tC1yw8RaTDqemymW2lyFYqVPBIPBGeorxD4r+drWtarq6Sp9i0WSDT1GeXdwzP+RIFd18D5vO+HaxksWgu5YzkcDkNx/31St1uFz0aSRYo2eRgqKMsxOABXHf8LT8HyXIt4NUa4mZ9ipBbSyFj7bVOfwrnvij4knutK1DR9NuEjtreIHUboN0LEBYBj+Js5I9OPWuV+BeiR3mv3+sOmUsIxDEccb36n6hQR/wKlZvroO6R7xaXSXlpHcIsqI4yFliaNh9VYAj8RU9QzTRwRPNNIscaAszuQAoHck9BXJ3vxR8HWE0Mc2twkTEhZI1d04OD8ygrx9abaWgJNnZdqTOK5zxF420LwzpqXt/ep+9TfbxRkM8w7bR3HPXp71xvww8Yt4t8Ta3d3188d1LtFrpYJKQwL/GD0JJbBP/AOoJSu7ILOx1+t/EHwt4duJbbU9XhhuIgC8IVnYA9OFBrfs7qG/soLyBi0M8ayxkgjKkZHB9jXgfxAT/AISr422uiqQ0CiGykC85XmSQ/gGP/fNewX3jTw1ouqwaJdarbwXkm1Eh5O3PQEjhc9skUba3ElfY6XFHSkzWDqnjDQtHujaXmoJ9rC7vs0StLLj12ICwHuRVXCxv0hGax9B8TaP4ntWudHv4ruNDh9mQVPoQcEfiKv3t7a6faSXV7cRW9vGMvLK4VVHuTxSuh2d7DNS1Sx0exe81G6jtrZPvSSHAFZOieN/D3iS/nstH1FbueCPzJAkbgBc4zkgDr71yHjzx/wCH7/4e6vHpmpRXE88QhSPayllc7SyhgNwA3HI44qL4E6Kth4OuNUZCJdQuCQSuDsT5R+u/86Fqw23PVMnNKDS0lMQpoHFFJigBcUmKU5Ao7UAFIaWjtQAmeKTPFLS4GKAGAUvSlHFFACAUAU4U00AIV4qLHNS9qYBk0wFoDY4p2OKjXqc0gHB6cCTTMAdKVTxTAdmjdSUlIB+40oOaTFGcUAKTijNHUUmOKAHZ4pCaaBxSjkUAHWkHSjvSDNADxRTcnNKKAFBo60negcGgBwzTWODTqYetAB1FLt4pDTg2FoAReOtDGjrSGgBBnFAzS54pRTAbu55pxIqKTJbigA4oAc0iorM7BVAyWJwAKoJ4g0eUZj1WxYe1wn+NXVPz4Ir5bvbO08V/GOW0ggRbe61Xy8FRjYh+c4HqFY/jUtN7ME11R9PxanY3B2wXlvK3pHIGP6GrIzXg/wAaPCug6Kml6hpljFY3csjROtqoRCoGd20cAg457557V33wk1nUda8AwXGpS+dLFK8CSn7zouACfU9RnvikrrrcLpneClpjOFUsSAPU1Us9VsL+SSKzvra4kj++sUquV+oB4puSWjHZ7lzoaXNUr3VtP07b9uvba138L58qpu+mTzRb6lZXcpjt7u3lk2CTbHKGO09GwD096XMrisy7R2qhPrGm2jqlzqFpC7sFVZJlUk+mCas3FxFbrvlkWNfVjgU00x69iTPNUbnWtMsmxc6laQHIXEs6qcnoOTVqKVZ1DowZD/EDwa+dV0qw8TftAyQWdtFHaQ3vmSqEwp8kDdwP7zr/AOPU99mLRbn0hnIoFc54t8Y6X4P0qS7v5lM20+TbKcySt2AHp6noKj8A6pqGueD7PVdUkha5u90uyL7saliVX6hcUrpuw7aXOn4qOWaOGNpJXVEXksxwB9TSsCelMMSSo0ciK6EcqwyDTEQDVLInAu4G78ODUsF3BchvImjl2nDeWwbB/Cvlm00ex8Y/FMWdpAqWN9qEj7VAXEIJdsY6fKDivqDTtJ0/SLRbTTrOC1gXpHBGEH1wO/vSSfcG10Qv9q6eGIN/ag9CPNX/ABq2jK6BlIZSMgg8EV5Npvg/Q9e+MGu376TbtZaZFFD5RiXy5LhhuLbcYJA4Oe5Br1GW5tNPhHmyxW8SLxuIVVUf0o21bBa6JFuk6VAbuD7MLnzo/IZQwk3DaQehz6U+KUSxrKjK6NyrA8Gi6vYLET3tpFcpbSXMK3D/AHIi4DN9B1NWM4NeSeKfhwmtfE+w8RR+ILaBDNE0lvK37zdHj5Y+ecgdOxJPOa9C8Q+JNM8LaVJf6ncCONRhEHLyH+6o7n/JovZXuNa9DaPIpg61y/w/8QX/AIn8L/2xfRRQ/abiU28aHOyINtUNz14NdP3zTTuIcM5oJAoBpjfMaYEgORRuFRDKikXJzSAmzmio14PWnUwHUuRimj0zSHPakA/NLmmg8U0nFADyaQcUwHNHOaAJAaAeahO4NTsk0ASEZpu7FISRUZJzTAlByadniowwxTx0pAFIeBmgnmg9MUANGTzTlPNNBxQG5oAkJwKYDk0pbNA4oAUc0nFGaQnNADsCgGmlgBTc+lAEtLmkDAigkYoAXNIKiJOakXgUAOpCTSg0tADQaUmmMcGnA5FAB1oA4pM0A8UAAODg0ua8j+Or28OiaTIJJItQa6xG8bEExhTuBwemStV/g94Vg1LQz4i1hZ7qaS4P2Tzp3KqqcbgucZ3Bhz6Utb+Q1ax7J1pDxSgjFcZ498f2HgnTSzAT6lMpNta/3v8AaY9lHr36ChuwkrnZbqaDuGR0rx3wl4d1z4gWv/CQeNtSun02bJtNNtpTDG69NzBMHHpzk9Scdcb4habJ8L9V0zVPCN7cWMF1v82yaVpImKbeSGJyDu6HpjjGaVnuCa2PfQcUuaxPCevx+KPCthrSR+V9pjy8e7OxgSrDP1BrzHxb8UdT1fXofDHgNle5kkMT3pAOW77M5GBgksR06etNvtuNLuezlwMEkYNKDXnln8I9DnsFHiOa91rUnU+bd3F3LkEjkIA2APTOTXnvhbxTf+AviJN4Wnv577Rvt32NRM2Wi3MAjAnpjIyOnWnqgTTPoftTQMGgkUgNAh45o6UCgjNADaYxIPFScCmsAaAE3HFKCcUg44pScUwFzSg1HnmnZpAPzxTMnNIT70o6UwHDpR3poJFGTmkA6lzxTCSKTOaAHbqUMDUbU0ZoAmFBNRb9vWhWyaAJaWmZxTd/NAEmaKYGzTWbBoAkFLTFPrSnpQAhNOU8VHSqcCmIk4pKYWo3cUDJM4FNzSZyKXgcUgGlqerCm9qARQA84IqMgg8U7IpRyKYCAmjJo6UE0AL1GaRTRuGKaCM0AScUmOaAaN1AC9KOopCaaGzSAcBiml+aU5Ipu3ApgPBzS4qNDzTycUgDFHSkDinDmgAXpRR0pm7JoAeKU0zdilD5oAM460A5oJyKFoAeOlJmimOtADgeadUaVIOlACbaWiigAopM04UAJRS0UAfIrdTXtfwSeR/Cd4CAIhdtt577Vz/SvFD1Ne4/BQL/AMITOVz/AMfr54/2UoA9KopKWgAooooAKKKKACiiigAooooAjKgyB9o3AYBxyAev8h+VONLSGgBBS0gooACKBxR2ooAKKM0hoAMUUo4pCKAFFFIOKDQAHpxSKSetKKBQAUDpRQCKADmlpM00E5oAdimNwaXnNIaYDgeKa2KBUF21ylpM1pHHLchSY0lkKKzdgWAOB+BpAcDIuf2h492T/wAU9lc9v35/+vVT42+Hl1fwO+pxRlrzSXEq7VyTGSA4+gGG/wCA1nHw98TB8R/+Eo26I0ph+z+SZn8pYM52Z25znnPr7cV6ksU97pLQ6lDDFNPCUnjicyICRggEgEj8BTV1uTo9j50+DuiTeJPFAWZydH01lvZIT91p8ER8evU/Ra9j+LhB+FmtZ3/8svuH/pqn6U/4c+C18D+H5rB5o57ia5eWSaMEbl6IDn/ZAP1J+pyviRpfjHxHpl1oul2VhHYMyuZ2u23yKuDt27MA5x3PT3pta2QX0uzyz4KqP+Fn2Ryv/HnKefoOlfS5A3n8a8B8I/Dzx34c8RWmtW1tp2+33K0M05AkQggjIUkdf5V7Dc33ihNGilttF099Sk3CSN71vLi64OfLy3bjA69aTTQ00z5Q8TADxJrwP/QRm6/9dGr7Is9wtrfO3JiAO3p0r5nvvhP41ur6cz2cE1xcyGaSVJht3Mcnk+59K968MXPil1Frr+kWlskMQC3VtdbxK3H8BAK9+9FmhKSZ8y+NvD8/hvxVqukyI3liUyW5YY3xMcqR+HH1Br6c8A6ymu+BNHvFZTItusUoBztdBtYfmP1qr428Dad42sYo7g+RewZMF0gyy+qn1U+n5YrzXR/DPxH+HF/N/Y8Nrqti7bpLdH4l9GAOCrfQn3yKGm9gTSdme7Yqq17aR6imntcRi8kQyJCW+ZlBAJA9ASPzrgV8R/ErUraWOy8JWenzbtqzXl3uUe4UAH861/CHg250bULjW9d1E6nrt3GI5LhhhYkznYg7Dp09KVpdUVddGZ3xqbZ8Lr8c/NNCOP8AroprgPgGobxfqjFVOLHqTyPnXpXYfE2z8ZeJNIl0Ww8PxrYeeHa5+1ozTKpyMJxt5weSelcr4F8KeOvB2utqttodvdLNCYZYZLpEO3IPBycHKjsapRluS2r2ML4x+CIfDOvQanY7l0/U2dvLC8QyjBIz0wc5A9m7CvSPhB44HiLR/wCwtQlzqdgg2Mx5mjHAb6jgH6g11+u6NH4s8JzaVq9t9me5jBKqwcwyDkEHocH8/wAa8KsPhf4+0LXob3TLeJp7WUGG4SdQrgeoJBwR1B+lJxb1W4J20Z7D8UvD8niL4f3tvBuN1ZkXcSKuS5QHK/UqWA98V4f8HNRj0/4m6e8mAl3G9uST0JGR+qgfjX0polzqd1piT6xpqaffEkPAk4lGPUMPX0ryzxz8G3vdT/tfwnPFZ3BYSPat8ieZnO5CPun2xj6UJXVuoPR3PZTgMRXlXx81FbXwPaaeGPmXd4uVHdFBJz/wLZV6x8ZeM7GNbPWPBNzc3yJhZ7S5j2TEdTyePzPXpXLaj4D8afEXxFHqfidoNJ0+MbYrVJA7xpnkLjI3HuxPbpjApJNsbato7md8CfDs154juvEk0RFpZxGCBiPvStjJH0XP/fQrsPj1tPw8tizsv/ExjIA7/JJwa7zRNF0/w7o8Gk6XD5VrCOATksTyST3JNed/EzS/GvjK0TRrDw2ILG3uPNM73kRM+AQMLn5RyTzz06VTV3ZAtrswv2ewfN8TY7C35/7+V0vx1gtpfh3BcTj/AEiG9j8g45JIYEfTbk/gK5f4daB4+8C3GoXC+ExdxXqIDG1/FGylc4I5P949RVnxT4d+JfxDuYba/wBOstI02B/MSJrpWG7BGWK7ixwTjgDk0cruGlr3OX+C1xdW3xNht7cnybi2kFwu4gbQMg++GA/M13/7QQ2+BdM+bgaony+v7uXn/PrW94B+HGneCka6eb7bq8ybJLkrhUXrtQdhkDnqcdulcx8TrDxn40srXTbHwvJDZW1wZmkkuoS0jLlQQA3AwSefUUra2QJ6XZifs8kHXvEAwMmGLn2y3+fwrvPjNoEmt/D6aW3GZ9MkF2o/vKoIYf8AfJJ/4DXF/Dnw1448D6zdXj+F2ure7iWOREvIVdcHIIy2D39OvWvb4Gaazia4tzC0sYMkDkMUJHKnGQcdOOKLWeolqtD5x+COorafEdInIAvrOSJSWx8ww/48Ia+lRxkGvFvFXwcu7fV013wRcR208brMlm77RG45zG3Yf7J498cV1MPjrxJbWwi1bwRqaX6jH+iESxSN7MucfTnHvSd1stBpruY/x91AReE9M0wOBJd3gkKnqURTn9WSud+BGgy3OvX/AIkliItreI2sDn+KQkFsfQDH/AqnvfBHjT4m+J4tR8SQpommIn7mEMJJI0PZQP4j3LY+nGK9j0TRrHQNGttK06IR2tum1QerHqST3JOST700rLXcV7vQ81/aB2/8IbpeW+b+0VwMdf3clYn7Pq/8THxEdv8ABB82f9+r3xRg8W+L4LXT7PwrdRWVrMZmkkmhLSMAQuAHOBgn8x0rE8A6f468D6jeXaeD57yC6jVXjNzHGQQTgg5Pqe1Fm1dId1e1z6BXHFcu/iKeX4lweHLQo0EFi9zenbyrEqEAP45I9GFctd+OfiC9u4sPh/JBIc7XnulcAdjtG3P51U+FGgeJYvF+u+IvE1rNFcXUaorysvzEnJwqnoAqip1e6C62TucJ8ZNEbR/iDPd4/wBG1aITIfR1AVh9cgN/wKvWfgxqAvvhnZR8b7SWSFhnJ+8WH6MK3/FfhLS/GWjmw1KP50y0E6/ehfH3h/UdDXl3hnw/43+F2s3Jh0ttb0adcyizkG4kdGCNyG7EYPB68VTV1oJNJ6nuY5IxXyd8T9R/tD4k69cRsHRJVt0288ogQj/voGvaLzx74h1WyNt4b8JaxDfSgqs2pW3lRRH164Ptkj8awPAfwcnttQi1zxZKJLpJfPS0Q7h5mc7pG/iOecDjPc9KEn1WgNrY7HwH4U/sr4YQ6JfQmKe9gkN2jckGQHIPuFIGPavmO7t7nQdQms7pCLvTrnaynjlW6j24yDX2n/FmvPPiN8LrTxoov7SRLPVkQqZCuUnGOFf6dm7eh4wK2wao9B3BwjqcqQCD61498YNBOi6A3iHSNW1SyuftSiWJb+UpJvJzgFjtIPIAwMZ46U/w14v8WeEtKttI8UeEtXuFgURxXVjH9oOz+ENgkEjpndn2qr8QPEOoeOvDbaHofhTXi5njeSa5svKQBSeASeucfhmps+qHeyumcb8N7fUfGPjD+ytT13WmsordriRY75xvwygAnPT5u3NfRk8Mdro8kCM6pFblFZmLsABgZJ5J9zXlXwj+HmveGvEV3rWtQx2yvamGKESh2JLKcnbkfw+uea7nxj4hv9Hsri20/wAP6lqV1Nbt5L20AeJWOQN5zkY4OMHNVbl0QJ31bPlrwiG/4S3w/hC5N/CAAevzivsPVLFNU0e/02QgLd27wEkZwGUr/WvlfSvB3i3TNSsbxPDOpO9ncRzFPJYZ2sDjP4dq+mtB1z+3LV520vUdOePaDHfQeWST/d/vfUUPTcSaex8fslxo+pmK4jK3NhdbXQdQyNz+or7Ts7yPUNPtb6Bg0NxEsiEejAEfzrzb4ifCeLxXeDV9IkitdS/5bo6/JcY6E46N2z34z0zXM+FfE/jT4dwf2J4g8M6he2Cti3e2TeY+5CsuVZe+Mgjn6Aae6CLWz0PdaZ5i+b5eRvxu298V5zJ8S9X1C22+H/BGtzXL/Kkl5B5MKn1LZ5/MfWtjwj4Y1Ww1S78QeI9RF5rN5EITHEu2K3iB3bFHfnv/AD6la9iro1fF3iKDwr4Vv9YnK7oYyIVb+OQ8Kv4nH4ZrzTwNb/EHw1oMog8Kw3Mt9M13LPNdIskjOByy7xj6fWqHj3X/ABF4m8Q2NvH4T1n+w9Mu1udpspN10yHknjABG4D65PoPX9D11PENi10mn6lY7W2GO/tjC+cA5APUc9RQl1kg9GeC/FfS/Elxc2/iTW9Dg0+Mqtq7wzq+8/MVLYY9sjP0HpXX/AbxELjSr3wzOxMtqxngJ7xsRkfgxz/wKun+J1w1x4S1DQ4tF1DULi7twYntrYyRxtu4LMOhBGa8Q8M6d4x8Na9Y6zY+HdWZ4SBIgtJMSoeGUkDv/ge1OzaukTez1Z9UAEk464NfGetfNr2qlcEHUZenf5zX1Fc+ORb6Lbal/wAI7rzyXO9VtEsm8xHXgh/7vse/PpXzle+FPFF3d3lw/h7Uo5Z7h5tiWr/KSScDj3oSb2Q3pufWsfMUXJPyDk1T1jU4NF0O+1W4YCG0gaU574GQPx6fjXBWXxP1VLC3W78B+ImuBGA7R25IJHcZAPX1ArjPH3ibxr4y086VaeEtUs9Och3BtZWebByMnaABkZwPzpWltYeh7R4R1K61vwhpeqX8ax3N3AsrIikAZ5GASeMYNbJAqholp/Z3h7TLHDD7PaxxEOeflUDn8q0O1FgG4xThjFHFLxigA20YApwIoIzQAgAo25pwHFHagBoWjGaMmjNABinbRTc04UAGKMUtNzQAuKXtSZoNACFc1Wv7yLT9OubydlSK3iaR2Y4AABJ/lVqvKfi5440my0C58PxXiSahdssU6RncYI8guWx0OOMdefSk2luCuzL1jTLiX9n69u5kVby8nGpSjGMM8ytkf8Bx+dYnwx8WXGk+E9R0jTis2u3l8q2MD8r86gGQ/wCyoUk/h616d4ubT7v4Qar/AGdPHNYjTG8l1bcCqpleR9BXMfCXwfaeF9AXxPrckcF7exgo9w4QQRHkDnGCeCfwHrT0au9heSMD4s2dr4W8KaV4ftSrTXt1Je3kzcyTOo+8e+CX49NoHau++Dujrpfw7s5Tnzb9munyuCN3A/8AHVWvEviX4ps/FnjaadbpfsNsRawyRtnKAnLj6kk/TFfTemPaPokCaRcRS20cCpA6tuXAGB09sULUNjxjxLrkfj34kt4dvL9bXwxphd7oiUIs5j+8WbPTd8o9BkjmqvikN8T/ABNpnh7wrZhNE0vdG18kWIkyVDEdBgBRgdSfbmsT4e32heF/FOqW/jK2h85cxb5bfzRHKrHcehIz6j0r2TRPH+ma7qsOneGrG4vrdT+/u0iMUFuoH95gNxPACgfypLR9waurnn/xx+waLo/h3Rba3he5ijwJ2jBmWKNQqru64JYn6rXpPgvQLDwh4NtpmtoI7pbTzby58tVkY43sGbqQCSOTxivHvG1/b6r8b0TW5kt7GwuIIiT08sYfn6lj+dejfErxT5fwquZ/IktpdUP2WCKYYcoxOWK9sxgnHbIzVXdg0PM/hm2oeIvH17qMEhjv7lJZWm27hbCRvmce4BKqPVh2Bqvq+h2N38ZYfDulLIkaXUMU0zOZZJGADyyMxz833s+4r0f4Q6augfCy51xY1kuroTXOCOqx7lVfp8pP/AjXBfCXUVm8eyahJBLf6tdxllVOFQu6mSR252gDd9c46mjbRCPV/iv4yn8H+FkNkQNQvH8mFv8AnmMZZwPbgD3YVR+DnhxdM8Ktrt5I0uo6uTPLPKSWCZO0ZPPOdx9d3tXIftC2V217od8QVsgrwNKOdshIPT3AOP8AdNdd8QPFdrovga10bQX+1XmqQraWMdudzeWVwWAHP3eB7kehqbJPzY73RwfwguJrv4uaxdWmY7K4S4neOL7hUyAqPw3cVe1m6m+Kfxbh8OGQ/wBgaXK7SrGSRLs4Zj25bCD0ByOtdl8NPAlx4L8K3c80atrd7HudAeIwAdkeR9ckjufYV5f8HvEmneGtT1J7/wC0SajeJHBbQxxF2kfccrwODnb+XtTas77gndG58e7mI6roWj2kMfnQwuQE6qHKqi4HQfIa9o8PaSmheHdP0qMkrawJFknJJAwTXzpHeLN8aGvPE88ccsV7umSMGQBox8kajqeVVR6596+l7OZ7izhmeB4GkjVjDJjcmR9047inr1BJdCwKUelIDS8UhhiiikoAWimk4NAzQA6kzS9qbigApaTBo5NAC9qSlwaTBoAcKTGKM0EmgBCMjimhSDTwaTPNABTSozTwRRjNADCvFCipMcUm3FACYo207tRQAmKMUtAoATGBRjinZpKAG4wKRaeeRTQMGgBGyKFGRSsRikTpQApppJWgnBpW5FACdRmkDHNKOBSqKAAZoNBOKa2aAHHlabg4o520L70AAbtQGycU0/epc4OaYD+lJuIpwIIprYxQA1jmkz8tG7sacFoAxPFOqtofhLVtTXO+3t2MeD/GRhf1Ir528ARazazan4q0u3trltGgMkyXW4lg4bJXH8QCsc5H616V8dtdS20Cx0CM/vr2TzpMHGI0/wAWI/75NXfgxokC/DWZ5NrLqk0rSBTztH7vB/75J/GkrMWqOF8JaW3xe8T3d34l1ab/AEJFZLSAbQyMTkKf4RkDPGTkc969suJ9M8G+FpZhEsGmadD8sUY7DoB6knj3Jr59+Hl5J4P+KMNnNJsiM8mnz+YccZwp/wC+lWvTfjtLND4Ct4osiOa/jWUjpt2uQD/wIL+OKOlkHW7Mjw7M/jdL7xl42u1Tw9ZSMLXT2bEAIx8zj+MjIABzk5+lZXwf0ebU/iBqXifT7X7Fosck4iTbtBDklY1HT5QRn0wB3roPBvh7wPqHgTSrjVpYZ3iG6WK7v2EUcv8AF+7LBR+VdJd+PdB0fwpc6jpCJNp2n3MdoTbpsiBLKDtOMEANnjiknFaDd3qeR6PraWPxju7vxjAs6tNNaubtAwtwT8jAHgKAAP8AdYmvYPCfge08M+K9b1TThCun6ikTW8UQ4jxuLAdtpJBGP6CuM+NXhqxudLtvGFnKvmHZDOV5WVDna31B4+h9q0fD2s6hpX7P39p3DMZorWSO3YcttMhSM/hlefQU1psL1OI8G6VY+I/jldTW0AWytrqe9CleMK+EIHb5mQj6VrfHrUhqWt6R4dtzukiBkdM8F5CFQfXAP/fVVPg9qdrpL6msCfaddv8AZFaWyoThVBLMzdFTLDOT/CKw/DzW8/xROo67qSNFY3U1xdXFwPvtEGIwP95RgDsMCh/gB73O0Hgb4fOI1/daXYYGz+JlXrz6n+deZ/ADSpJm1nxBMd7ki1R2HJPDuc/ilbnxy1k2/g6ysICynUpskjj92g3HP4lK0vha9jo/gix00SLJdi2/tC58nnaJCSu4/wB7HGOvy+lF9QPMfiPYWuq/FxNI01ZPtVy0MVxLJK0g8xznIBJwoVlOBx1xXu3hjwtpXhDTG07SY2SJ5DLIXYszMQBkn8BXhPgHULTU/iXqHi/VpkS2gSa8zJyQWYIigdyA+B9BX0cp3HcM4PPNNbWDzH/Wub8eaw2g+BdY1BHKTCAxwsOod/lUj6FgfwrpK80+Oizn4fxmEOY1vozNtHATDAZ9txX8cUh3OP8AgLo6z69qesOi7bSBYIyeSGc5JH0C4/4FXul3dx2Vlc3kx/dQRNK59gCT+gryz4EXNmPC1/arJGL03Zdkz87LsUA4644Nb/jzUxqcI8FaTcj+2NUwshTn7PAGBkd/QFcgDvmlzLZBbqS/C62ki8GrqdwuLvWLmW/mycnLtxz/ALoX868e+L0WmP8AFQxeWIozHCt0y9GYsSWx3O1l/EV9GwQW2k6bFBCoitLOEKqgcIijA/ICvn74eWS+Pfi1fa5dhZbaCV70o/PJbES/hwf+AU+thdDT+LttcHw5aahqlzcWsUkwhsdIjwI44wCdz+rcL9Mj1IHbfCi0Np8KLL+0gGt5FkmCN8wERZiMj0xz+Ned/Gm9l174haf4djm8qKBI4tzthVklYZY/Rdn613vjvxFpul/CS7GjylrdgNMt3g+6MEowB9AqsM+1LRaINTzz4M6RDrHxM1HWI41+y2IkkiVudpkYhAPou78qPjJawyfEOzsrKW6mvrgIsizSlo1Z2ARUH8I7nHqK6v4HtaaboYgB87UNTnkncR4Jhhj+QF/Qbs4/3/rXHeHbqz8UfGa71+7k2afayzX2Zj0jjGE49Qdpx7U9APbPCPgzTPBWmSWem+a7TsJJ5ZGyXbH6Drx710Iy3FLG4lRZV+64DLkY4+lKpptgloIcjignikOd1DZAoGPHK5pFGTSr92hBzQAbaQgg1KKMUAQk4pynIp+0UbQKAG4NDcCpAKQrSAiAxSg808Cm7MmmAMMihfSlYYFItAARTD6VIajH3qAEIwKeDlaGwRSKMCgBACTTww6UnFIo5oAUikAIoIOaevTmgBp6UBuKVzxUaZ5oAdnNIG5p2BjNIBzQICKTntSs1PXG2kMi5FKpJ6084qPOTTAcQM0p4FIBk049KAHIc0/tUSDmpKQEbU1SRTn5pEFAAOTQOuKXvTJJkgjknlYLFGpZmPQAdTQB89fHHV3v/G8GmxMzx6fbAbF/56ycn/x0JXt/hnR18P8AhTTNKUYa3gUPju/Vj+LEn8a+ffDsQ8c/F6K7mjMttcX73bB/+eSZZAfbCqtfR+panYaTZyXuoXUdtbRjmSRsD6e59utF0lqFrssCRUDO7YVBkmvlfUr27+IXxCUmRmXULxYLcHjy4N2Bj6Lz9c19AeFPEX/Ca6Zqd5Dbvb6Y8rW9nM3DyqBhnx2G7IH0Oa8T+FNvFZ/EzTrO+XFxbvNDtdcYkCMPz60LuxeR9I29pDZ2cFpbxiOCCNY40XoqgYAH4CvAvj1qqT+KrDTFk+WxtTJIuOjOfX6KPzr3rUtStNH0+fUL+dYLaFSzOx6f4n2r538H+GdR+KHja48Q6xG/9leb5lw5GBIR92FfYAAH0A9SKFqweiOjur678BfAPTbWF3tdU1Fiq5HzKJGZyfYhOPYn1qn8BNCWbVNS16aJSLVRbQMezNy5HvjaPoxrofj1p8s3hfSr+HPkWd3tkQDgB1IDe2CAP+BVe+B8cafDpnjUeZJeymQgck/KB+gFFrO4eR6QZFjR5HbaqKWZvQV8paZ9o8Z/EuzcAzG+1Tz2GMYiD7zn6ID+VezfF7xjH4f8NNo1nN/xNtTXy1RBlkjPDH2yMqPc8dKq/CP4dS+Hbca7q8e3U5o9sMB628Z9f9o9x2HHXNOOt2DdtD1RjhsZzRTcc5pc4oGTDpSE8Ui8ihhgUgG5ozSClwDQAmKXrS0AUwEpDSjrSk0AR5JNKMg0ZwacpyaADrQDg04gVFk7qQDzzTSccU7NNIzTACcikWnFcCkUUgGsMmkHBqTBB5oK0xCdaAvWl24FKKBjAtBHapMc01hQIapI4p2TSqM80pWkMjNLkYoxzQQKYCGkAqQCk+lIBBRSge1IMZpiEJpccUpUdqVRgUDG4pyk0hPpSgcZpAJSDB707r1pFTmmAhHHFNUYqUgU3bzQADNAbnFPyAKZ1agBxximDrSMTuwKfkCgQ8YxTX6UoNB6UDI0FKwy1KnXFBHNADSMc1IhyKYTmnKcDmgBxGaYRjpTt3pTeppAIeBzSBhUjDimAY6UwFLcU5elIelJ2pASdaa/SkVuKD0oAE6U8U1elPoAKWikzQAYooxR0oAKKXNFAHyK3U17n8FMjwPMCc4vX/8AQUrww8Zr3P4K4/4QeXByTeOSPT5VoA9IopBS0AFFFGaACiiigAooooAKKKKACmmnUlACUlLSZoAKKBxQDmgBCwFKMUECkoAWiikoAKWkooAKKBzRQAGkxRRmmAYpAMGnZpueaQC9aYcg1gXvjjwxpuoTWN7rdlb3UJAkiklClcgEZz7EVE/xD8HqpJ8SabgHH/Hwp/rS50tB2fY6UUhrmf8AhYHhIjP/AAkWnf8AgQn+NH/Cf+E9v/IyaZ7f6Sn+NHNEfK+x0jEDtTQc8VzT+PfCYznxHpnAz/x8p/jU6+OPChxjxFpfIzzdoP60ueIuV9jeI29KYxyOawZPHPhUMAfEWmcvsz9qTr+dH/CZeGCcDxFpec4/4+4/8afPEfK+xuAhaXec89KxP+Et8OZx/b+l5zji7j/+KpG8XeGyf+Rg0v8A8C4//iqXPHuHK+xuYGcg07JFYf8Awlfh1Cudf0vB7/bI/wD4qpf+Eq8OsONe0zpnm7j/AMaPaR7i5X2NYmjvnvWUviPQZPu67ph/7e4/8aG8TaAo/wCQ7pn/AIFx/wCNHPHuHK+xqtlqVOBWWPEWiNjbrenHPH/H3H/jQPEWjMSBrWm5Bx/x9J/jTU49w5WajZ5qJU+bNUh4h0XGf7a07GM/8fSf40i+INFcnZrOnHBwf9KTr+dHtI9x8r7GkwOOaYMdKpnXtHOc6vp/Bwf9JT/GkXW9JOT/AGrYgDqTcIP60c8e4uVmiDRtyOlZ8mt6XGm5tUsQPX7Qn+NPTW9MKg/2pY89P9IT/GjniHKy2QNwJ6jpSjnNU/7W047SNRsyrdD564/nTW1jTANw1Oxx6/aE/wAaOeIcrLpBApM5FVhqVmw4vbbPP/LZe3403+09OQjdqNmC3TM68/rRzxHysuBiPWjg81VbUrJSoa9tgGyATKo6fjQb+zB4vbbHr5q4/nRzxFyvsWCaUNgVWN9ZZK/bbbcMceav+NIb+zGD9rgI9RIMUc8e4cr7FxGANS54qgl7Ztgi7gOfRxUov7Rcg3UPHX5xRzx7hyvsTEjNTA5AwTVD7ZaliRcxcc/eFTLe26uUaeMMOoLUuePcOV9i1t75pVFV/tltgfv4+TgfN1qRZE253DBo5l3CzHMPSmAEHOaXzEYkIwJHWkDrtySMetPnXcXKODN6mndOtReaijJYAe9PDA9DS513DlHACjJycU3zEGORzzTfNXfgMM0c67hykwHHWjFNVwc4PTinA8dafNHuFhaKTIo3Ucy7gIQT3pAMUuT2FIM+lHMgsJj56cc9jiky2fu0h3ntT5kFhQDk/MfzoK+9NUMD0p3PoaOZBYYQaaBk/MM49akw3pRg+lHMFhuD24HoKAOc96dgg9KQhhzii4WF5I600njFKVf0pu1uuKLhYacjvQpIGASPpSlH9KbtcHkYouFh2SP4jSqTuzmmYLHAwT6A007louFiU7h3pNzD+I0LvPagoc470XCwbs9aep460zAxnIx9aUDBPI4680XAU/WnA5FRE5P3h+dAcKeo/OlcB4yDUgOOpquZRnqPzpwYH+IfnRcCbzKXdxUBYDnI/OnK6sOq/nRcB+6jrTCQBwR+dJv46j86LgOfpQj0wuMdR+dNBHqPzouOxazSA81EsgwRuH50bx6j86LoRMTijcDUW8Y+8PzpocZ6j86egWJwazbrQNIvZjLdaVYzyHq8turMfxIq+GHqPzpN4B7fnRcTSe5EltbxW32eOCJIMY8tUAXH06Us1rBdxeVcQRTRf3JEDL+RqQkGgHA60XHbSxQGgaOCpXSrIbemLdRj9KvRQRW0YSGNY0H8KjApQcUpbNHN5iUUuhh6h4P8O6tfG+v9Gsrm6IAMksIYnHTOetbNtbwWcCQW0McUSDCpGoVQPQAU480qHFHNpZsFFJ3SMiTwvocuuDWpNKtW1EAD7Q0QLcdD9ffrV7UNLsNUhEV/Z291GDlVniDgH1GasE5NOBp38w5V2IoIIYoFt44Y0hVdojVQFA9APSqmk+HtI0FZV0nTrWyEzbpPIiC7j74q/nmn7hSuOyKepaVYaxYtZajaRXNs2N0UqhgcdOtUtI8K6BoRB0vSbS1fGN8cQDH8etbO6gGi+lricU9bCcg81kWnhnRNP1SfVLPSrSG+nyZJ0iAZs9ee2e+OtbGc00/SncGk9zGTwpoUevSa4ulW/wDacn3rkrls4xkZ6HHcc1tmkB46UZpN33GlbYM0oNGR6U0+wougHUvSmBie1BOBRdAKRml6CkByKXmldAGaKbn2oyKLoBc4pA2KCcDpTSQRkU7oCQGjNNByKQGi4Dsg0Hmm5xQCaV0ApOBSBs0jGowSO1F0BJnml3VEHyeBS5JPSndATBqUNmosmgEii4EmcUoOaj3eooBPai4EgpcimBuKbk5pXAlopnOKA3ancB2aMZpjNikEhoAe3SmqaRiaZyDQBIQc0p6UBuOaKAFA4pCe1JntScZoAcBQwoDCjg0ANwcUbeKceBQG4oAjCEnmnbMUZ5pxPFADRkGnBc9aAQRSgjNADHUdMUuCFpWOaM5FMDhdQ+FfhbV72W8v4Lu4upM5mkvJSQPQfNjArb8N+EdL8J272+kpcRxOdxje4d1z6hWJAP0rbxhuKlGKL6WJtrc4jVvhR4U1vVrnVLuzm+13LB5GS4dQWAxkAHg1t3XhbTr/AMNHQL5JbuxZQp86Vmfg5B3ZzkEDnNbuRSZov1DlR5jb/AzwhDdJLM2o3SK2RDNOAh9jtUHH411ureDtF1rQ4NEuLXytMhkWRbe2PlKdoOAdvbJzxjkCuhzSZFDlcaicB/wqLQmhgs5tQ1mfTLeTzItPlu90CnJ4xjOOemfX1rq77Q7G+0SbRpYFGnyRiLyo/lCqOmMdMYGPpWpnvRnI60XC3c5Xwn4C0Twckh06KSSeUYkuJyGkI9MgDA9gKz7X4TeGLbxHLrZgnnmec3CwzSZiSQtuyFxzz65rugQBSjBFHNqLlRyvjHwLpvjiGzj1OW6ha0ZjG9s4Bw2NwOQR/CKv6D4X0nwxpB07S7URRMP3jE5eQ9NzHuf8itzOBTTg0Xew+VXuef6F8IfC2h6uNQignumRt0MVy4dIj2IGBkjsTn8+a9BA70AUpNDbYJJBVe7tYL60mtLuFJ7eZSkkbjKsD1BFTbhS5GKFoFjzN/gp4dXUvtllf6pZYJxHDKpCjuAWUn8ya6jwz4K0fwok7adAzXVwf391MxeST6nsPYYFdESKWhtisire2UeoaddWM5cRXETROY2Kthhg4I6HmsHwh4E0XwRDcppKSl7kgySTPuYgZwO2AMn866jdRmi47a3OE8Q/CvQfEviga7fS3nmsFEsCSARybRgdsjgDoRWv4j8G6V4i8Lr4emje2sYyhi+y4Uxbem3II6ZHTvXSEimdT1ouxWRz3hPwXo3g20eHSoX3y4864mbdJLjOMnpgZ6AAVzmm/Bjwxp2tSagTeXMbMWW1mkBjHOcHABYexJHrmvR+MU0HBouHKh3Uc0wYp+ciosndQUOxQy5oD84pSfegBQpC0IuKTfSeZSAlozTA9JvzTAkzRnIqPzBikWTNICXpQDTN4HWjcO1AD8UYpgcUbqAHE5FCjFRq/PNO3D1oAceeKYU5zS5HrRvBFAAUyKUKQKRWwetPDg0AMCUAYpxNJQAhBzSgcUA5ozg0ABXNG0CnZpNwJoAYyEjinIuBzSmjtQA0oDSqMDFKDRQAhTPegIAKcCMUZoAQJRtp2aUYoAYBilPSgkZoyKAG7c04DFAajNACFawfFPh+58SaUdOh1efToZAVmaBFLSKe2T0H0roBikyDQB5JZ/BJdMvEurDxVqFtPGDskjiUEE5B5HselPvvgq2qTGbUPF+p3cmMBrhFfb78mvWTikBp3JsYvhnw7a+FvD1rpFo0kkVvk+ZIfmdiSxJ/Emua8WfCzTvEerDWLK/uNK1UYJngUEOw6MV4OfcEdq7+lFJNj5UeY6h8L9W8RRpb+JvGl7f2kR3LFbWqW+WxjLfeBP4flXfaZpdnpGnw6fp9utvawrtRF7f4nvn3rQ4oFF9NAtd3ZR1O2sbvS7m31JInsXjImEuNu3vnNfO2jalpnhvxXfWPhnxvPp2hScyTXNp9oEj9MIAMH/fO3j14r6C1zQbLxDYrY6gJXtd4d4kkKCTH8LY6r7Vy2o/B/wAGagg8vTnsnHR7WZlx/wABOV/SjdWbFdp3SMrwn4f8EHVhrh8QDX9YJ3Ce9uVZkYd1j4Ix2yCR2xXbN4o0YaxBpUd/DPfTZxBAwkZQO7Bc7R7nFeew/ADQ95+06tqMkeSdi+Wp9snaa73wz4O0PwjZfZ9JsVibGJJiN0sn+83U/Tp6CizvqwTXRG9syaUR4p/FITQUAGKU8im5NLmgBCpxSBcdafkUxqAExz1p4HFNwCKXOBQAu2kxSq4IoJFADSoNKq4oDClzQAEUgUUuRSBhmgAK5pAmKduoBGKAEIoVcUuRSbgKAAgmjik3ZPBpeKADFLt4oyKAw9aADFIRTqbmgBVGKUjIpBSE4NACbaAmKXcKXNABim7QOadnijrQAAcU3bzSkgUgORmgBdtGOKaG96cGzQAgXmndKQGgnigAxk0oGKYpp4IpgIRSYoLc4ozSANuRShcUUuaYCbc0bRmmls9KBmgB/FBxikpM5NACDg08803pThg0gG4FOwDQaQHigAxRijIIpRQAD3owKXFAoATbSbadmkzQAm2l28UZNDNgUAAUClPSmI2TT6YB2pRRQDSAOaDRS9qAEooooA+SDjmvdfgyqL4FIXqbuQsfU4X+mK8JY8mvdPgwP+KIkOMZu34z/srQB6NRRRQAUUUUAFFFFABRRRQAUUUUAFNpaQ9aAEyaTNFJ0oAdRim5wacKACiijtQAUmKTdSnpQAUUDmgcUAA60GiigBKMUUUwDqKaOo+tOFJ/EPrSA+cdS8Maf4q/aB1LSL+WdIJGDMYyAxxAGABIPf26V203wA8Kux8u/wBWjPf95GR/6BWFpUYX9p68BGPmY4fk/wDHsOn+ele6nGTTTaFueSD9n/wuP+YnrH/fyL/43TF+AHh0SN/xM9TMbA8Ex5B7EHb9e3evXOCSKZJIkUTySOqIg3MzHAA9SafPYOW55E37PugkKP7X1HHcfu//AImg/s/eHg6katqfXnmPp/3xXqMer6bKpaPUbR1HUrKpx+tPW/s5YnmjvLd4k+9IsgKj6npUqqh8ljyY/s/6Rk51q+K54XamcfXbTf8AhQOl+Xka1eo+7oURgR/3yK9b/tGxCFvttttAzu80Y/OlW9tZHCJcwuzdArg5oVSLFyM8e/4UDZeYw/ty62Yyp8tc9+On0pG/Z/swCBr1zxjBMK888/Tj617UBgnIpSAwp3Fys8YPwB07aduvXZPbMSf4VGnwCgP+s1yVecZjiGCPXB79a9iN5apc/Zjcwefx+68wb/8AvnrVnbxQpLpYHH1PF3+AFrhiuvS9flVoRzz3IPpUafAC1VT5mvTbv4dkAwOe+Tk8fSvZpJY4FLyyJGg/idgB+Zp8M0NzEHhljlQ9GRgQfxFHMr2Fyep4yPgLaZUf29Nj+I/Zx+nzUh+AMBX5fEMgPHJt8/X+IV7TsApCD36U+YOQ8X/4UHbYGPEEm8H5s22B/wChUv8AwoK3wceIJScHk2/Ge3G6vYIr20mu3tY7iF5413PGrgso9SOoqyV44oU1boDhbueMP8ArV5CF8QzBR0Jts/8As1VD+z5E2VOvshHc22Qfw3V7iKXA7ijmDlPEE/Z6gBJ/4SMr15Fp/wDZ/Wmt+z1CWb/io+O2bPP/ALPXuGM0u3NFw5fM8RT9nuzAUHxE2cc4sup/77psn7PcW35PEKt/vWWP/Z69v2UuBijmHyo8M/4Z7j3gf8JCgU5yRZ8gdv46cP2eIChB8S854P2Ht/33Xtz4UZwMUoUkHinz27By+Z4eP2d0xz4kXOev2L/7Oj/hniMEgeJh7H7Dz/6Mr3AemR+dG1gORS5h8vmeI/8ADPEZP/IzIFHb7BnP/kSmH9ndcEjxKpOcj/QP/tle4Lnk449aeCMdKOYOXzPDW/Z3jbGPEw982P8A9spB+zwDw3igcDHFicf+jK9z4IoAwKLsXL5ng7/s8yqnyeJoyd3e0I4/77p//DPUrc/8JPGQT3sTn/0ZXuhGR0pVXAp83kgs+54Un7PU6sF/4SOAq2d2LMjHpj5+ac37Pt4MKniaMrj/AJ82H/s9e5Y5zT1Y55pX8kPVdTwwfs93SHcnilS2e9kRj3/1lI3wA1DCAeJo2HQ5tmGPp89e75HSm7gMj060rryC0u7PC3/Z+vzGQPE0b5PKtZtg/wDj9PX4C6nF8sfiaLa33v8ARWHb/fr3INSE0adkGvc8Hl+AmrO3zeI4jtPykwN+f3qf/wAKBvQw2+KVOSCW+xsCP/Ile6DmmGRI2AZgNx2jPr6Ue6uiD3u54cPgRrEaL5fiaPcG6fZ2GB6/f607/hROsCPP/CUqZMk4+zMB+e+vdMgAk8AdaRSGUMpBU9CKXu9kHvdzwtPgVrao3/FTxbs5x5LYb6/PTX+BOv8AlDyvEsG7bja0TgD2zuP8q944FNDBmIBBxS93sg97uzwf/hRfiRIWEPiiLd2Uo4X8wx/lR/wpHxVuLDxXFkjBOZQSPTr0xXvY6UnBp2j2C8v5jwc/BHxQAu3xVHuH8WZBx6Yz9aY/wS8WBVKeKIXYjDBmkXH0POa97AGaMUWj2D3v5jwVfgj4rXO3xXEpJ52mQZ/I0D4LeMth/wCKsTdjG0Tzfzz/AEr3ggU0dafKuwe9/MeEH4MeMymD4oQ4xgG7mx/KkPwX8YchvFEeD3NxKT1+le9YGKaVBo93sFpfzHhJ+DfjMlP+KoUleQxupuDwOOPSkb4NeNWbc/itC2c5+1Tfh2r3cDBoODRaPYLS/mPCY/g/43VcP4pG05yBez//ABNDfB/xwG3jxVHu7H7bPn25217twBSEA9qVo9gtLueFN8H/ABuzAnxRGdoOM3s/fr/DR/wqLx2q8eK0BXAULfz9P++a902gijYuKLR7B73c8Of4R+O2Qr/wlquu3o17P1/Kmj4SePhtJ8VR7u4F9Pgf+O17mMUqjPajlj2C8u54Wnwj8dFm3+KIx/2/TnP/AI7QPhH482nHihBxgKNQn/L7te67R6U5RRaPYLy7nhI+E3xAJyfFKDPBP2+f/wCJp4+EnjkKp/4SsZB6fbp+B+Ve5kc03bmjlj2C8u54inwo8ejg+KgF7Yv5/wDCoz8KPH8jKX8TrnJJ/wCJhP8A/E817oo4pQBRyx7BeXc8MT4UePDId/ikAeov58/+g0H4U+PyWP8AwlYyD8v+nz8+/wB2vc9o9KTaM9KXLHsF5dzw4/Cnx8rAL4qGMdTfz9fT7tN/4VV8QBtK+KQAOQPt8+Qf++a90Cilx6UcsewXl3PC5Phd8QRKP+KoDjAwx1Cfjnn+Glb4X/ERnUf8JXlRwD/aM/H/AI7XuLDIpqjnFPlj2C8u54gfhd8Qg4I8VYGeT/aM5/8AZaavws+IgG1fFaquc8X8/wD8TXue32pcAUuWPYd5/wAx4V/wqv4inLf8JVHvxjP9oT//ABNC/DP4miLd/wAJWNxG0p/aU/T/AL5r3TFLjJp8sf5QvLueFD4bfE9X2jxSNvXd/aM2P/Qac/w7+Ki8J4s3f9xGYY/8dr3MqKAAKXLD+ULy7nhsfw6+KqxKf+ErAI/h/tKc/wDstJ/wr34rpIu3xSG4+9/aMxH6rXuowKMHPFHLD+UPe7nhb+Afi1GhI8VB8dFGozZP0+WnDwJ8WnIz4oVR6HUZR/JK9xpcU+WH8qF73c8JHgb4t8n/AIST7rED/iYS8j1+7T08GfFxcbfESliOS19IQP8Ax2vcunal2jFHLD+UPe7nhsngz4uecV/4SRGGMB1vpQP/AECkHg34uiUBfEKkbeWN9Jge33a9yxRijlh/KHvdzxAeE/i6ACNfT5eB/pjnP/jlD+Fvi7jjWgc84W9fj81r2/FHtRaH8ove7nhreGPjDk7dX3Z64vSMfmBSN4a+MYdQusMcj7y3YwPrlfb0717mBTsUcsf5Q97ueGHw/wDGI/KNRcPjJb7WuD7f5FN/4R74zgkf2qcAdftSc/T5a90K0mOKdo9g97ueHLoXxk2Af2jLkngm5i4+v+TTTofxoUZ/tKU57LcQkjj3r3MAUpApWh/KHvdzws6J8ZgcjUp+Mf8ALaDn6+tB0b4zKB/p07E9hNb17mBxRgYp2h/Kg97uzwv+yfjScH7TN9PMtaauk/GoDP2if6eba17uAKTaKVofyj97ueFHTfjRs2ia4GMciS2B/MGkGl/GwfduJsdOZLU/zr3U0gxTtD+UXvdzwsab8bHyrXEqgD72+05pxs/jcMYd+n9+0r3PGRQOKLQ/lQ/e7nhItPjeY8Fplzwfms80n2f44pgYlbn+9afrzXvHBpKVodh3l3PClt/jehyFc+m42n+NNa3+OS7SfMPrtNp/jXu+M0bcdKdodgvLueFCP45bt5jkAxjA+x5P605Lf45hXUZwRwWNnkfrXueDQOKVo9gu+54Wq/HE4PlSfL3P2MZ/WhV+OnQRsQfX7H/jXujDPSkVD3NFodgvLueGLF8c8AFD+BtP8aiH/C7g3+qn9MBbQ/1r3grzR2p2h2C8u54ai/G8N80bqAOSPshx+tMV/jggyIZWB5yy2mcfnXuy0uKVodgvLueFCX43syH7M+O+VtP8af5/xtMjAW8npwlpj8Mmvch0o2j1o5Y9gvLueGtcfG1R5YtmPGd221z/ADoW6+NuBi2csVPBS1H49ete4hcU7FLlh2C8u54ULr43Agi0fJbpttf8aU3fxtGzNs4IGfuWvP15r3PFAXnNHLDsF5dzwv8AtD40xq2bWQnaG/1Vtxz/AJ4pf7S+NW0yLaMcdV8q2r3SgUcsOwuaXdHiI1T4zoihrAMzNx8lvn+eAKb/AGr8ZimRYNhs8+XbcfrXt5TIoxxijlh2Dml3R4Yus/GZm4sJScdDDb/40o1X4ygFPsL5Y9fJt+PbOcV7njjrSbTjrRyw7BzT7o8NXWvjPnP9nM2Oxitx/Wl/tj40eYAdOYHnjy7fH5g17iFo25o5Ydg5p90eGya18ZI3CCzLnbyVgh4P49/0pG174xruQ6W4PT5YYCB+IOK902n1pMHsaOSPYOafdHha+IvjFkn+yZCAAMG2iGfpzzSL4k+MS7s6RMcH/n1j7+mOte6ikZWPQmjkj2Dmn3R4cPEXxhU4OkO3bm3i/wAaYviT4wjO7R5icd7WPivdFGOMmnYPrRyx7BefdHhSeJvi8d+dKmBC5AayXGcH060n/CVfGLbuOjttJOD9hGQPpnP6V7vtpMe9HLHsF590eEjxZ8X8Z/saTB6f6B1/X+dKvij4wOCF0WXK8ndaIAfz6/hXuhB9TSqPc0csewXn3R4V/wAJZ8XPL8z+x23ZxtOnH/8AXQPF/wAXyD/xJOByT/Z7f417qQT3NHOOtHLELz7o8ITxn8W3XK6Gx9jpkg/rUq+MPi3xnQcg85+wSZ/LdxXt2Dn7xp6qcdTRyx7BzT7o8OPjD4tAk/2Fj2FhKf8A2amnxp8V0Tc2hMd3/UNl/oa9020hUn+I0Wj2C8+6PDl8a/FbZj+wCWJ4J06UH+dDeNPiuHydA4boBp83H/j1e4cjuaX8aOWIXn3R4UPG/wAVm6aA528Ef2ZN1/OpD43+Ki7s+HiPpps5x/49XuOPQmk69zRyRC8u6PDx45+Km9wPDpPpnTJ8D/x6lXx18UkcIfDhY8ddOnwf/Hq9wKt6mgKcdTRyxC8u6PDj8QfifGTv8LEjdxjTrjjnp96nt8QPie7ME8LBdn3safcE/wDoVe3KD60v40csP6YXl5HhzePfimrFv+EYJVuQo02fj/x6mH4gfFP/AKFdhk/9A24P9a90x7mgj3NHLEd5eR4U3xA+KCkMfDBAycj+zLg/+zUf8LD+KCkAeFmfIz/yC7kf1r3T8aMH1NHLH+mK8vI8MPxF+KG4geE8H0/s24/+Kpf+FifFBshfCTA5yM6bc/8AxVe5c460AcdTRyw/pheXkeHD4i/FJ9uzwf0AznTbgZ/8epp+JHxPRsv4PfaByBptzg+/WvceR3NGT70csf6Y7y8jwt/ib8SkUZ8INnGSTp1z/jTl+JnxMZQ3/CGNjIGf7OuRn9a9y5PenAHHWnyQ8/vDml5HhT/Er4nLkf8ACIOpB/i025I/nSH4mfEvzCv/AAh8m4DoNMuc/wA691JI70oOR1pckP6Yc0vI8Mf4ofEmM/P4MKDA5OnXP+NNX4ofEiQZTwY+cdf7OuSPfvXupyRimbSDwTT5Ief3hzS8jwyT4o/EeFQ7+EML3J065H/s1O/4Wl8RfNCjwW5OMlfsFznHr1r3I9OTTMnOc0ckP6Yc0jw9Pir8QWVseDX3Dv8AYLjA/Wnn4o/EBPveFPm25IOmXIx7/er24HBzmjvnOaXJDz+8OaR4evxU8f8AJ/4RFpB/s6fcj+tPHxQ+IYz/AMUXL8zYXFhcfl1r23AycAD6CkwcYzinyQ8/vDmkeJv8VPHqjLeDXjBPBawuCP50h+KvjxV3f8IgwBwQfsFwOPzr27GRhuaQoKOSHn94c0jxJvix46VS7+EtqKOS1lcDH601fi344dd0fhMMgxkiznI/nXuIUeg/KjYMkkDn2pckfMV59zxGX4t+M4gu7wlsLdC1pPzSD4veMGXjwrz0B+yzkfzr2/AHYflSFFPO1fyp8kfMLy7nh/8AwuDxf5wj/wCEXXeRwv2afPTnjNPX4u+MGcr/AMIrllPKi1nyP1r24YAxgenSmlMjGBj0xRyR8wvI8U/4W94wjJWTwmS3oLacH8qjb4w+LY5dsnhcIc4w1tMDn8/cfnXt2ztgY+lOGUGBjHpijkj5hefc8T/4XF4rIOzwizcdfJmGP0pP+Fy+KPLWQeFflJ25EMuCfQH8q9tABOcDI9qUZ3Z70ckfMLz7nh//AAuzxKcj/hF0QjHLCXv+FN/4XZ4m3ceFVxnGQspz9OK91wcZ4z9Ki3Mpxxj6UcsQvPueIr8Z/E7AuPC3yjriKU/rSn41+JVYj/hExk9FKyg/yr25i2ODTo845o5Yhefc8M/4XZ4mzg+FY1PTDeaMevb2NK3xv8RRjLeGIcevmSAfyr3Jsg8GnAEjt+VHLD+mF59zwwfHDXsDPhePcf8Aps2Pw+WgfHHXeFHhmHJGRmdv/ia90C8dvyphBzjj8qOWH9MOafkeH/8AC7teA58LxDHX9+//AMTTH+OWuLGzf8I3AMHGTM+B/wCO17pggHp+VMDE5Bx+VHLD+mF5+R4hD8b9ekI/4pqEqT1R3P14xSD47au7YXw5C3XpcMP/AGU17mAcUm3k9Ofajlh5hefkeHD46axjaPDUZbt/pB/+IpG+OetrwfDUGfedv/ia9xyQOMflTgDjPGfpRyw/phzT8jw7/heuqlRnw1GGPQi5OP8A0Chfjrq20l/D1uAOp+0Nj/0Gvb+Txx+VOA65x+VHJDz+8OafkeHL8dtTLDPh2Ej0+1EfrspG+O+qgkL4ch46g3R/+Ir3DBB+XAH0p2046j8qOSHn94c0/I8PHx11Xcc+HIwv/Xyf/iKb/wAL51JuI/DsROOf9KPX/vivcVU47flQABwAAPpRyQ8/vDmn5Hhx+Ouq7Tjw3GMc5+1Hp/3xSf8AC+NTK8eH4Q2Mn/Sif/ZK9xfBGCAR9KVQSO35UckPP7w5p+R4cPjzqZ+VfDsRb/r6P/xFOPx41KPIfw5FkD/n7I/9kr20k57flTgOckDPrijkh/TDmn5Hh/8Awv2+2Ajw5Fnuftn/ANhQfj3qHmKh8ORgtwAbs9f++K9w+mPyoAJPOD+FHJHzDmn5Hh3/AAvq+3hT4cjJz0F2cn/xyhfj1qAOD4bj69rzP0/gr3LZ34z9KRoyT2/Knyw8/vDmn5Hhy/HvUNmT4chOeAReHH/oFIvx8v8Aau7w3Hk9xeHB/wDHK9zCjHAH5U3BzyR+VLkh5hzT8jw5/j/eBwP+Ecj+n2zk/wDjlH/DQNz5h/4pyMJxgfbef/QK9yKg4OFOOnFKEHUqufpRyQ8w5peR4Wf2gbor8nhuPOepvv8A7XSj9oC6O3PhlBk44vc5+n7uvcygI5VT36U0cnnH5UckfMfNLyPDT+0Bcg8+HI/f/Ten/jlDftAXIALeG0wehN7jP/jle4mGN87o0OeDlRzQ3UcDjpxRyR8xc0vI8PH7QE+SU8NKVHX/AE3+uygftBzAgt4bTZnn/Tu3/fFe5L+H5U0on3SqkemBRyR8w5peR4d/w0BMAx/4R2MDsTe9P/HKaP2gpyf+RbjYA4yL/r/5Dr3PYpGNi4/3RTNiqQFRAAc8KKOWPmHNLyPEz+0BMrkf8I2ikD7pvv8A7ClP7QMyk7vDS46Z+3f/AGFe3EA87Vz64ppiGS21Mn/ZFHLHzDml5Hii/tAt/F4bB+l9/wDYU0/tAuGJ/wCEbXHb/Tv/ALCvaWhjlVleNCDjOVHOKlXDHDKpPTpT5IeYc0uyPEF/aE6E+HkI9BfD/wCIp3/DQTBjjw2pX/r+/wDsK9t8iHdvEUe712ilAK8LtA9hRyx8w5pdjxFf2gnyAfDQJPpff/a6T/hoM5cHwypx0/4mA/8Ajde2kNkdOOnApCkTHc0aFs5ztFLlj5heXkeJH9oPC5HhxAf+v/P/ALJTm/aEAHHh1M9P+P8AH/xuvahHHjaIo9vptFOCIGJ8tAfXaKOWHmHNLsjxQ/tDJz/xTYx/1/j/AON0w/tCAYH/AAjahv8Ar/HP/kOvbxGgwVRRjjhRTXhjbkxRn6qKOWHmHNLsjxdv2hlHC+GwW/7CAx/6LpjftCjYSvhtc9s6gAP/AEXXtQjjGSIkyevyjmhreKUjfDG2OmUFPlh5hzS7I8YH7Q0Yznw3g+1+D/7Tph/aFRsgeGxnHH+nj/43XtZtLeVCslvEynjBQUv2WFVCrDGAowMKOBS5I92F5dkeKx/tA7g+PDJYqNx23wOF9T+7p3/DQkRVSPDw+b1vwOf++K9kFlaqu0W0QHsgpF0yxGCLOAEdCEH+e5o5I92HNLsjxw/tBJnaPDo3dMC/B/8AadB/aDhUgHw9j1zfjj/xyvYW02ybcDaQYbg/IOajbSrAn/jxtumMeWMY9KOSPdhzS7I8l/4aAg2/P4dYHt/po6f98Uq/H+1wc+H3B7AXg/8AiK9YXQtLMaodMs9irtC+SuAPypi6DpMZymlWII6HyF/w96OSPdhzS7I8p/4X5EQWHhmQr/e+2Dp/3xTl+PaByD4YlC9j9sGfy2V6cvhnRvMWQ6TZF1BAbyVzg/hVd/B2gSSuzaVa/OSSBGBnPWj2ce7Dml2R5yPj4i/e8MTA+14P/iKePj3CVz/wjc+ew+1D/wCIr0FvBPh0hwdItMMNuPLGMfTFI3gzQdo26VbqQMLtQDA9qPZx7sOeXZHnzfHuAdPDUxP/AF9j/wCIoX4+Q5APhqYZ9Lsf/EV3x8EeHWjx/ZFqG/vCMA/y96JPBPh+Uwk6Ta7oV2ofLHT8vanyR7sOd9kcEPjzEDlvDU4Gev2of/EUv/C+Y8Ajw3N+N2P/AIiu6PgTw68XlyaVbOuCDmMZ/Okj8A+GQrj+ybYhv9gf4UvZx7sOd9jiF+O8Djjw7PnH/P0P/iKP+F8QE4Xw5MT2zdD/AOIrtD8PPDGFVdItwq9ggqT/AIV94bCKE0uBNjblwo9MH9Kfs13Yc77I4c/Hi1WTH/COz7c9ftI/ltpR8eLR2wPD85/7eR/8TXbS+BfD7Mjf2VbfK+4jygd3GOcilj8A+F1bf/Ylnu3bs+UB/Sjkj3Yc77I4kfHa1VSX8PXC+mLkHP8A47UY+PUA6eHZj/29j/4iu9h8AeFYnlY6HZt5hBIaMEDHQD0HtR/wgXhgyFzoliSXD5MC8H246Ucke7Hzvsjhf+F82uOfDtwDx/y8j8f4aRfj3bA/N4duAPa5B/8AZa9Cl8G+H2nWcaTaBlUoAIlxg9RjFLH4V0KKJUTR7AFRjcbdST9Tjmjkj3YueXZHAR/HWCZiIvDdy4HpcD/4mmf8L5tOQfD1zn0FwP8A4mvQZPCegPGqHRNPwoABFsnH6e1T/wDCMaIyKp0XTtq8gfZk9c+lLkXdhzy7I82/4XtCM48NXOB97/SRx/47SL8frJmKp4fnLDt9pH/xNelHwzoRjaP+xNOCtjOLZBn9KB4Z0Paqf2Lp2xc4X7KmOfwpcq7sOeXZHnI+PmnZI/sK6JHDATqcH8qafj9p6kBtDuAx6D7QvP8A47XpR8N6Gx+bRrA4ORm3Xj6cVIPD2jbWX+x7AK33h9nTn9KOVd2HNLsjzL/hfunbtn9h3O7089f/AImmv8fLGEZm0C4j3fczcD5v/Ha9Nbw5ogjKf2Np+w8lfsyYP6Usfh/RUXamj2CjGMC3QcflRyruHM+yPMl+P2nHj+w7nI6gTj/4mhfj5YyE7NAuW9NtwvP/AI7Xpg8P6MRt/sew25zj7On+FOPhzReT/ZGn8gA/6MnIHTt7n86OVdw5n2R5efj9piDzDod0EJ2gmdcZHbpTf+GgtNzn+xJtvc/aR/8AE16gvh7RiTnR7AgjBH2dOn5e5qVfD+jqcrpVkPpbqP6Ucq7hzvsjy1f2gtLc4XRLo/Sdc/ypo/aE0rOP7EuQc/8APwuP5V6mfDmiYx/Y9h9Ps6f4U+PQdHQAJpdkoHTbbqP6Ucq7hzvsjz3w78aLLxD4jsdHh0a6ie8YqsrSqVXAJJ/IV6pXg2qW8Fv+0jp8EcMaxhlYLEuMf6Oev4jNe8DqaErdbjvfpYXmiiimB8jMOte5fBQf8URM2c5vH49PlWvDs4Jr3H4Lbv8AhDJxtwovHwc9flWgD0miiigAooooAKKKKACiiigAooooASmninUxqADPNBpBgiigBdoNA4pBSGgB1HaminigBAKU9KTPNL2oAQ9KBS8Cmk+lAC0dqFOaDQAdaTFB9qUHimAmDTSQGyegpxNIRyKQHhmjc/tOX2euWxu6/wDHuOn+ele58ZNeGaYf+Morzdw3PB7/AOjCvdDyTTEMI5yKbJEkyNHKiyRuNrIwyCPQipMcU0Mdw+tC0GfJXxU06y0z4j63bWlolvApiZUVAqgtGpOAOAMk19J6BomkadoFlZ22nWawS20YlCQriX5Ry3HzeuT6186/GLj4na798g+T989P3SdPavp3SE/4lGmAhTi2jHA4+6OlFxWvofJnjnTrWw8f67Z20EcECXhCRj5VUHnj0HP5V7z4s+FXhe58NXlxY6atlfWtu0sEtsxB3KpIBHQjjH9a8Q+I42/ErxCQm7F4MBz14HH0r0X4gfFHxDp9nceHZfD66Td3Nvtac3IlBjYEEx4UD1Gc8Y6Zo13Df5Gb8F/GWrHxVb6Dd3811Y3cTmNZ3LGNlBb5SecEA8dK9D+L3i268J+DwmnyPFf38nkxTL1jA5Yj3xwPrntXPfBbwXpdlpaeJ0vI76+mQxoAmBanOGX3b1PHHTrk437QrSPqGgRuX8vyZ2wT8pPydvWlZdB3bd2SReDNKn+A82vPF5mtPC1+dQ5M24OTjdyfujB/E+9dl8GvFtz4o8LSwajMZr6wkEbSM2WkQjKsffqM/wCzWdaEj9mY7T00uUHb9WB/+v8AjXJ/AN5Itd17ywSosUY7Rk7g3GPzak1cLjrfVf8AhZnxq/s3UZJJdCtXl8myclUYRgjJXuS2D9OKTV7/AP4Vb8ZY4NJzBot8kT3Fpk+WisdrMB2wVLD8ulYPwTYyfE+ylkbdI0E24v1yVPP1qb48HPxCB6H+z4//AEN6dtLC63PovWtUs9B0e61a+k2WttHvcjknsAPUk4A9zXknh+XXfi9qt3e397c6f4Wt32LaW0vltMeDtdhyeDk9ucD1qv8AGjWLmLwZ4a0gs4+2IJ5yp4by1X5T6/M+f+Aiq+laL4j0f4OR+IND8STQ7Va6NkLZChTdhuSCSQBn04xily9R37HsOh+GNE8NRNFo2mW9oGADOoy7gf3mOWP4mtfnFecfCbx9deMrG8tNUEY1GyCktGMCVGzhsdiMYOOORXo2crTTvuHoFOBGKYCemadjigBaXIFR84pBnPNAEmc0HpTAxpcnFMCK6s7bULd7S8hSa3lGHjcZB+or5M8ciTRPGWuafZXVxFbRXGIo/NYhVYBsdegzivrdTlx9a+S/ihlviR4gycn7QgGfTYtJpNWYJtbH03p3hnSbTRY9LSzRrV418xXYsXIHUk8k8da+YrmW5i+Ic+iLqF8tiNYNr5RunAEfnbcdfTvX1uiiNolHQKBxXyNrlwy/Fq/uFhkuSmuswhwN0hEx+UfXoKGrgm1sz2Lxz8PLDTfDF7rWgX2p6dfWEBnGy9ldXVRkg7mJHGcEGqPwX8e6rrd9c+H9Zumu2S38+3nkwXwCAVJ/i+8CCeeD+Gd8RvizLdaZqHhm00a8sbqVfJumvdqsiHqAoJzle+eh4rovhD8PofD1gviO4uoby8voFEJiyUhjbBIz3Y4GTjjBHc0kk9wu+56mGFG/PApoGFpyKKoBw5FKDjrTQcGnEZGaAEyc1x/xE8dW/gfRA6ok2p3OVtYGJwSOrNjnaMj65ArsQOgrwLx8p1r4+aTp9xIzW1vLaxCMnAwSHYD67sVLV1YLnZ6J4I13XrCPUfGPiLUxczfOdPs5hDBGp/hYKOT6/wBetVPGHg3XfD2gX2peEvEeqosUZeWwll81SgHzeXkEqcAn+WOK9UkJ8wjtThyMHGKdo9g13uYng6/Oo+CtEvGZmeWyiLlm3EtsGcnvzmtssAcEgfjXC+PfElt8OfB8Y0u2ijuJX8mxt1T5FYnJOB2AyceuKqj4d6pqGmx3Gp+M/EEetMgdnt7gJDE55KrGoA2546jp2pa30C9lqeiDrXh3jS3e2/aB8NQG5uZYpzBcCN5mKo3mOPlBOAPlHAxXRfDXxnqd5rup+DvEMqz6nprOI7sDBnVG2nI9eQQe4Ptzj/EEZ+P3g7DBj5cHyHtiZzn/AD6ULXdBtsz0/wAXaLJ4k8Lajo0N01pJdR7VlUZxgg4xkcHGD7E1R8CeF38HeE7fSJb03siOztJtIAJOcAZPA/xPeq/xNm1Wz8E6hqGk6rJYTWkZkLRxqxkGR8uSDt4zyMHOKz/hbNfaz8LYHvr+7N1cmdDdmXdKD5jjcC2cEdvoKeoGb461+7v/AIh6H4HtLqa1srxfNvpLdikjr858sN/CMIc49aWf4Uy6X4z03WfCWotpVojr9ut2ld/MUHnGc7sjghjgdRXGa34fuLf446LpQ8QarcSSQq32ySRTPEMSEhWxj+Enp/Eetd74s1uX4Z+ESkWpX2sarfXBjszfusjBjjPQL8q9cerAdOi26DvfRHo+TmgmvOrj4e66un+faeO9b/tpV3bpZQbd29PLxwufc/jTPhl481Dxlpmo6dqAit9d047HYJlWzkBimRyCCCAQOnTPBqhaHpA5pfevB9J8Q+Obj4l614ch1cX1xHHLbxTPGscNv8ynzigHJAOAOeSB0rfttN+I3h/wj4outU8SQSS28TT2kzR+cSEVmfGQNoPAAIOCOmOpZ72BtXtc9YPNAAFeMfDu68c+NPBszLryWKm6cHUJYfPnc4U7VUkKijJ56+mKreE/E3jiDxTrXgqS5h1S/iJMF7cthIFBGXbAywIYEL68ZxmjXsO67nuB69KSvCvEupeNfhv4q0a6vfEs2tadeykPE0AjGARuUKCQDhuCCPyr0f4leJrnwl4HvdUslX7XuSKIuMhWZgM49hk+maNUGj2OuIOOtNHvXlWsaB4uXwUms6B4z1S/1AQCZoiI2SdSMkRhV4OORyc9K9Sg3GCIupRigyrHkGiN7XewrrYkI700E96dntSEVQBxioSSWx2qQmkAAOaEA5U4pehpA1G4UAOzSjimhxS76QDs0delIDSA80ACnml5pAaUNmmAoNLmmd6dkUgDdSim4o3UAOpOBTS1N3ZoAk3UduaZj0pd2BzQAufSjNICMUd6YDhSjFNBAHNIWFICSjNIDkUjDjIoAq6nqdjpFk15qN1DbW6kAyyuFUfiao2HirQNSmSGx1mwuZX+7HFcIzHjPQHNa6gSKyOAykcgjrXj/wACLaGNvFMqRx7hfiMOg+UKN2Avtz+oo1C56fqniHSNEMa6lqNtatIMossgDN9B1NR2HijQdVljgsNYsbiaTO2KKdWc4Gfug56c15ePEVr4f+PGrHxMiotxDHFp106ZWJCB37AkEE9iD2zXaXfhG1m8e6L4r0yO3jMYlW9aPA85WjIRuOCQe/ofakt7Nhc7NiFBJ6Cufu/G/hmyuBBPr1gshONomViDnBzg8fjXFfFLXb6917RfA2l3L20uqupu5ozhlhLYwPwDk/7uO9egaRoWl6Bpcem6bZQw2yIEKqo+f3Y/xE9yetFmwui7ZX1pqFutxZ3MNxCwyJIXDqfxFWQQa8Z8USR/C/4i6RqelqbbRdZJjvrOLAj3KQN6r/CfnB49D617IFwTTV9mGjHd6prq1g2rNpS3kJ1BYvOa3DjeEzjdjrjNUfE+uJ4d0OW+EBuLgssVtbqfmnlY7UQfUn8s15t4F0+/0/43a4NTuftN5caaJpZFGFDEwnaB2C52j2ApavYND2CeeK2haaeVIokGWd2CqB7k1S07XNJ1cyLpup2d40f3xbzrIV+uCcV5x8ZLr7FeeE7jUEL+H49QDXijkMwKlQw7jaJOPrR4lFve/FPwWfDbxrdbHkuprUjBtMqQHx/CQHAz3P0o1C6PUbm6t7O3ee6njghTlpJWCqv1J4FVtO1rS9WWQ6dqNreCM4c286yBfrtJxWfr3hXTPEtzZPqyvcW1oWdbRj+6dzgBmH8WBnA6fMeDXA2fhaHR/jtbHw4jWun/AGAzahDDxEpO5VQgcLk7GA+pHFFn3C/keq3d5a2Fs1xeXENvAv3pJnCKPqTxUVhqlhq0Jm0+8guowcFoZA4B+oNc5r3giDxXr8V1r0zz6Zapi1sY3ZFMhzudyCCTjAA7c9c1wt/4ai8C/Fvw5J4deSC11NjFNaGQvwCA2M5OMNu56bTjjoWe9wuux7VTJJY4ImkldURRlmY4AHqTWTr/AIn0rwzDay6pcGJbqdbeIhCxLtnHQdOOtZni/wAKzeLvsWnXN40GiKxkvIomxJcMMbFzjhfvE984+oe+iDbVm9Z6vpuou8dlqFpcun3lhmVyv1wTirWduS3AHU14b8S/BFh4Ji0vxN4VElhdQXIiMYlZ9/yswI3EnPy4IzyDXWfFO+uLuXQfB9pIU/t26Ed06H51gUqXx9Qc/RSKVmtLhdM7u01jTb+Z4bO/tbiWP76RTK7L9QDxV0nAJPAHWvN/iD4XsdF8LDXtBs7fT9U0TZLbTQqE/dggMrY+8u0twf6mq3jrxFJrfhzwvpdiWRfFUkKSSISHjhJQvj8HA+mfWhprqF/I9EtdW069uZLa1v7WeeP78cUysy/UA5FXa868eeGbHRvBzatoFlBY6joiCe0lhXYVVSN6sR94FQeDnP61qa14+s9K+HUPipY/Na5hjNvD03SOMhT3wOSfYGjbqF7nTXuoWWmw+be3lvbR/wB6aQIP1NWIJ4ri3jmhdZInUMjqchgehBrz/wAIeEbR5o9c8USRal4oukEricgi1BGRGkfRQucZx1zXoYUKAAAAOgFC9QY4c0UZpKYB1NGaUUhGaAEopOKTNADlxmnVGoyaeTQAvGKQUoNGRTABRnFITSZNIB/BFFIDxRQAZpcYpAKdQAZopKTpQAtFAIoNAAOKWm5pM0AP602kyRS9RQACikpOlADqUU0njNIuTQA/OaDSAYpaAEGT1pelGaKAEFLRRQAhUUo6UUgoAXNA5o7UnSgAxzRigGigApKM5ooAWkxWdquuaZoVk93ql7FawqM7pGwT7AdSfYZNcCvxA8ReLy8HgbRB5AbadT1D5Yl9woPP4Fj6rU310BrS56YZEVgrMAW4AJ6964bV/ilo9jHqI062vtXl08lbkWkDeXER13SHgDrzz0NN8J+AtS07XP7f8Sa7Lq2qCNo4x0iiDdSoPfGRwAOTxV7x/aw2vw08RraQLCGtZXYQoFySMsTj17/jT5e4lLsWPAPiuTxl4bOsSWi2oa4eNIw+/wCVcDk4HPWupJrgPgyAPhhppAUZknzgf9NX6139OwwFMckCnVgeK/FNj4U06Ka4jkuLi5kENraQjMk8h6AD+Z/mSAS9gRvKcjmjvivL9W+I3iTwrBbX3iPwkLbTZ3CF4L1ZZIiecMMAE4z3HTrXZX2uXz6HZ6l4b0sa2lztYKtysOI2Gd2X/DjrzS12sCs9jn5PFWs+JfEuraF4WNpb/wBk4W7vbxC4Mh3AIiAjupBYnseOlO8DeJPE+pazqWi+JtGFtPYjK3kKMsMwzgY3Zzkcgg9M8CvOfhTq3iG2v/FEmkeHf7SlluEa4El6kTRMWkOCWHzdW/KvQdb+Il34f8ZaX4fvdEXOpPGsV0l3lcM205BQHIPb6etFklqg1b30PQhjFJmuW8ceKrvwbo51aPSlvrVGVZsXHltGWIAONpyMnH5fhp+GNZHiTwxp+riHyftcfmeXu3beeme9MDL8aa9faT/ZGn6SIv7T1W8EETTKWREAy7kAjOBj866occVwWnu/iD4u6jdP81l4fthbQq3a4kG5nH/AMqapXvxZt9P8ax6DeaTcWUA3Ge5umCkDaWUqiht244A5zz0peYLU9L3UV5Vf/GGfStTt11HwlqdnpU77Y7y4yjEZxu2FfTnG7NXvEnxOm02O4l0LQLnWbS2wbi+jJW3T1w+07sdyOB+eC72sB6I4JHFeZeIfHuv6P8RNF8N/2bZwWt7PH/pDys5ljZtpwMDafb5u1dX4R8WWnjLw9FqtqphYsY5YWbJjcdR79QQeOCK88+JIP/C7PBOQCA8H3un+uPT3/wDrUWTQbHsjgByKMcUsoyxpqkiqAkAyKY3HFO3cUh5FIBAvenDpSL6U7FMBg60u7DYo4zTf46AHNzRjil60YwKAE2kCnqOKM8YpVNIApCoNOpRQBGFxSDhqlxTGFADqYygmlDcUD5jQA3HanqKXApB1oAa1OTpQeaNuBQA6oz1pwOOtITQAvUU0KM07PFIM9aAHdKY3NOzmmkYNAAEp3akBwKWgBgBzS9KXvQVzQAgHeloxxSrQA0HBprHninkc0bOaAGBc0/b8vFBFC5AoAaBzzS54pce1BXjigBAD1pQcChcgUq4NAADmlxmkxzxS9KAACo3GKeDSYyaAGg4HNKrZNPxxTAuDQA4niox1qQnikVcUAOxxTGxUnaoyOaAGgc04g0ZoyaYCLQRzTlWkbOaQDSPSjBxQc0oU45pgCrkUFAOe9OUYoOTSAYOlC9eaeBigDmmA1qTHFPIoxxzQAwClK5pfwpaQDBwcVIBxTcZp46UARsABSKe9OYZzSKMDmmA7JzTj0pgNOzSAQDFO7UmTSigBMUACnUmKADHFJtpc0tADQuKTaOtPooAi2kmkbpipD7VHj5qAG7TihBzUuOKjEbbs0wFK0KlOIpVFACBcGlxk049KTtQAm0GgLzS5pRSATFJtp1LQBGeDimsMVLihlBFMCML8tNyelSbTS7cCkBGvTmk5zxUmBSgAUxERJp4JIpSoNCkZxQMRjxTVGakK5oC4pAR4+apMcU3bzT8cUAMXg0+k20tABRQKO9AHhGsEn9pa0KkHbIinaOn+jE4P+ele8Y5NeF61cSP+0XZWvDoJ4pAFHKkW7f45+gFe6UCQuKKSigZ8jEEk17n8Fgw8EzBun2x8f98pXh2Oa90+DH/Iky85/wBMf/0FaAPRaKKKACkzS0UAFFFFABRRRQAUUUUAJTGp9NNAEecUoORRgUd6ACjNLjimcZpgP5pwNNHSgHFIBxxR2ptKKAFpKB15oIoAQdadTMYNKKAA0UGgGgAIFJjkfWgmkB+YUwPC9LQf8NQ3jZ7nrz/y7CvdT1NeE6T+6/ahvE3bcliQ3fNsDxXux+8frSBC0w4ByTgDkmnA1DdWsV3bSW8wcxyLtbY7IcexUgj8KAPlP4tSJcfE7XzFn70SHJ7iNQf1FfUGgyrceHdKmR1dXtIm3L0OVHSuWm+E3gueYu+kEljk5uZeTnJ53Vu2HhLR9L0eXSbKC4hspTlo1u5eOc/Kd2V+gxmqaXQlX6nzF8RmR/iP4gkifK/berkEZAAP4ZB/Cvd/if4NXxn4VS7tE3atZRma22jmQEZaPHuBx749TVib4Q+CZ92dHcbn3ti6lJJ78ls810+k6LZ6DaLa6ekscCnhJJnkxxjgsSQOOlGiDc+b/hZ47bwdrxtr07dJvnCXAYYML9A/4d/b6V6V8c9A/trwfa65ZgzNpzFmMfIMLgbjx2BCnPpmt+4+FPg++1Oe9udKLyTyGRwszou4nJICkAZrprHRLDStCXRrK3MdgiNGsLOz4ViSRliSRyetFkndMd3Y8utNVtG/ZkmYyA7LV7Yqh5DmQqoP5gn2qx8BdElsfDl7rNxGqtqEixwkjny0yM/Qkn8q2I/g74OWQn7HclGfeYftL+Xn/dB+o/Gu7trSK2t47e3jWKCJQqIowFA6Cklbdi3Pn7wXpQ8G/Hv+zLoGONmmS1Zx9+NlYpj34A+uRS/E3TpPFPxttNFsh5khhigl7hRlnYn2CtmvXvFXgfSfF89vJqQmWW2B8maB9joSc8H8Kl8M+BtD8LTTXOnW8j3k4xJdXEhkkYfU9Pwp2V73DXaxwnx60FpfDWlanbIxTTZGhkC9FjcDkj2KKP8AgVP8Ga3aXnwB1KO5kQNY2lzBIoPIyGKce+4Y969YngiubWW3niWWGVSro4yGB7EV56vwV8J/apnT+0I7eXBNslwRHkevcj2zRa63DVdDlP2f9KmFzrOtuoFvtW1iJByW+82Pp8v517kvSqOmaRZ6NYR2GnwrDax/cjUYArQAwMUnboNeZA+Q3FOLHbxUjICKQJgYNAxmW20qn5eaft7UBMUAMHQ8UmeKlC5ppQCgCNCTKo96+S/iaQ3xH8QshLYugDuPcKAfwzX1hdWv2iBoxNNCWx+8hbaw+hrzyf4JeF7i5eaa41SVpGLStJchmcnuWIzSSuS3bZXPRLRvMgtnyuDEDlTx07V8m6oR/wALau5AWIGvnJkP/TfufSvpqx8Lpp+hjSbbV9VWFRhJjKpljX+6GK9P1rkP+FG+GGvHuHvdVZ2fzCxnXcW6kltuc55zTSBvsip8a/A39q6V/wAJLYIxvtPiC3CD/lrAMkn6rkn6Z9BXLfBfx6NLvB4a1OX/AEC7fNpK7cRSH+D6N/P617rpmm/2bYC1e8u70cgyXjB3I9CQBmvPX+BnhF7mR0l1KJGbcsaTLtT6ZUn8zRa6s9wvZ6LQ9PZccUnSoNPs107TraxjlnmS3jEYknfc7ADGWPc1ZxQUIopS2F4FA4p2MrQBCHPWvEvjNpVxo/i7RPHFvG8ttFJEtwF/heN9y59mGR+HuK9vCZ61De6fa6jYTWN7Ck1rOhSSJxkMDTVhPyK+laxZa9pUGp6dOk1vOgYFTnHsfQjuKsXt9b6dYTXl5MsMEKlnduwrzeD4SXmg300/hLxbeaTDKctbyRCZP1IB+pBPvW9Z+A5J5km8S67e620eCkD4ht8/3jEvBP1JFTyvuHMrbHB/GyefV/B/hzXoLe5itlnYmOVNjLvAKM3937p/76r2HSNRh1nSbHU7Zg0VxEsgI7ZHT8On4U7UtMtNX02fTr6ETWlwhR4z6f415zp3wv8AEGhrNY6J45ubPSpnLmL7IrSJn+62eDjqRjp0os+jC/coaDZf2l+0hrupWilrWxhCzOOgkMaR7frkP/3yar/EA5/aB8HpknEUB2/9tn5/z6V6d4a8Kaf4VspYLEzSS3Enm3NzcSF5Z5D1Zm7nr+Zrj9d+FM+veME8RXHiedLmJ0MCpar+6VTlVBzg888jnJp2XcV32Oi+JrFPhr4iYNtP2VhnGevH6g4rH+ChLfDGwU8hZph1/wCmrVu+LvC954p8PppI1trONgBdOtuHM4GDjqNoyM8VU8D+CrvwVot1pketfaopHZ4N1tt8liMZ+8d3QHHHf1otpe476nB+JWDftJ6IqOGZYUDDpj5ZTj8iPzqT9oCK4tx4b1dVL21pcuHTHG87WXP18tq0dQ+EWo6n4k/t+fxjKNREiypKliB5ZX7oUB8AAAD+ea77UtBi17w1No2uOt2k6bZJY4/L5zkMoydpHBHJ5H4UWQrmvFIkoWaNw8bqGDKcgjHUV498MbJrn4ueNdZtcnT1mlg3g4V5Gl3HjvjafzHrWrpPw/8AGGlaa2iweOWh0teI2SzBmVc/dVi3y9+n4Yrs9A8N2nhjQG03SSY2O52uJhvZ5SMb36bug9OBjikl3G2uh5d4Lbzf2ifFLlSQI5QD0wQ8Y6fhXqHjE7fAXiJs7SNNuOfT921cTo/wq1TSfG6+KP8AhKlmuXmaS5U2O0Sqx+Zfv8A5P0wK7XxZot94g8P3elWWox2H2pDFLK8BlJQ8ED5hgkcZ5702vMLnHfAQEfDbJBw17IQc9eFH9KxfDTD/AIaT8QEc/wCikZ6fww12PgDwLqHgTS7zTxrkd7BMxkhVrQr5T4xn75yOBxx9ayNJ+GGtaX48fxX/AMJVDPdTSMbhG08qro2MqAJOOAMemB1ot5hdGJ+0EQbLw2uRk3EnydCeF5z/AJ616f4mtdH1HR/7I1sqLXUGW3QMcEyHlcHs3y5B9RXKfEL4c6n48v7Nm16C0srXcY4VtCzAkDJLb/m5A7DHvV/xb4N1TxV4QsdFl1qOO7gnSaW8W3I3FQ2MLu4OSO/bPtRZ9GLTqeba14V8V/COB9c0DW3u9EicGW2mJAUMwA3J908kDIweele1+H9YHiDw7p2riEw/a4El8snO3IzjNcHd+BPGniDS/wCw/EXiu0fS94MjW9p++nUNkBicAcgHjPTnNej2FlBpunW1haR+Xb20SxRL6KowP0FK3W2o12uTAHOTTxzSHikFMY0gZpcClIzSBfWgBCKbipNvpS7eKQEW3mnAUbT604A4pgAzigHrRg0BeaQAKAKXFJigBRS8ZpAKMc0AGaQ0pFLjigBgooJHrSDk0wHHpxTSPl5px6UmCaQCKcDFOHSk20YIoACSaaE706lH3aAFjPvTmOBTFBzStigB0ff6V5H8Cfmh8VEYwdSOCOnfpXp2oNqS2Ug0pbVrs8L9qZgg9ztBNcB8MvBXinwXf366jdabPZXjiSQRO5cOAeVyoHOefpRrbQV0beqaF4b+JFjdxXdu5lsLmS0FyvyyRSLjdtPp04Ix7V57ZJ4h+E3jXSdHkvX1Lw9q04hiVhyhLKvA/hYFl6HBHv06a28M+OPD3i7V9Y0efTbrTtSu2nk0+V2Q4PRgdvD/AI49fa8PDGveJfFmnaz4mFpaWelP5tnY2rmRmk4O6RyB0KqQAO35mrVmhKy1TOV8fI2jfG/wtrlyCthcIsPmAfdYF1IP0Ein8/SvaJOv1rn/ABj4Us/Gfh+bTLslJM74J1GWifsR/I+xrE0x/iHpOnjT7ix0vVHhUJFffami3jsZF2nn1wf8aNeg011OW+OUbatqPhXw/bLvvLm4dgF+8oJVQfpyx/4D7V7IiBFRAxO1QMnqa4fw74Jvk8Vz+LPE95Beau6+VBDbA+RbR9MLu5J68+59a7oACnbuCdzyrxB4jvbT4lPLfeH9evrDS4lWxWxsjJG8rgFpGPAJA4GOmD3rnNO8dsPi3qesQ+HNekaSzWF7KK1zOh/d/M6Z4Hy+vcV7wThs5ri9M8K6la/FfV/E7zW/9n3dosMaIx8wtiMZYYxx5Z79x70JILsqfEPUINRm0rwWtsklxrjnc8qhvs0S/M0gH98YO30I79Dx+mxah8GvGVvYz7b3QNZkWFLhYwsiOOBn3G7pnBGSMEEV3PjjwrqWrano3iDQWgXWNKlJVLgkJNG33kJHTpj/AIEap3+ga/4z13R7jW9Pg0nTdLuBdCEXAmlnkGCBlRgLkHPcg/krO1hXV7ne3EQnt5IvMki3qV3xnDLnuD2NeG3ugaj8Mfibot1pmqXd5Ya3deVNFO252yyqQx/iPzghsZGPz9I8TXXji01q0fw7pljfaZ5f79JJdku/J4yWAxjb685rP0/w1r+ueMrTxF4oFrbRaarCwsLZjJhmGGZ3PU+mPQdMcmuzHdLZnd3N3BZ20tzcyLFDGu52boBXF6Dpt1rni+XxnqaNFFHEbXSbZlwViPJlbP8AE2SBjt65FZfj/RPHuv6vDFpT6dHo1tKk0aPId0rrzmQFSCA3QdOAT7ZtxovxY1eNdM1LVbK2s52UTTWpCuEyNwBCg9M9P5UWfQLrqz1a4s7S9EX2m2hn8txJH5iBtrDowz0PvVjgckgAdT6Vz3iOTxHarpUfhyyt7hDcol2Znx5cPcjkZP5/SsX4j2PjLWNOXS/DK20dtcIRdTvLsk/3V9Ae569uO5r0DRakUkX/AAsLxHZ3IjK+HNGuhPDNji+uFyMr/wBM1Pfuc9RyM7x4jW3xc8C37/Jbs01uHz/GwwB+O4frWXFpnxkj02LT7Z9Ls4EiEaGPyl8sDgYwvGB6Cuz8WeDH1nwhZafZXLLqOlNFPY3EhyTLGMDcT685Prz2os9hXW6J/ibLHb/DbXnkIw1s0Yyccv8AKP1YV5xLaz6befCKe7UpGqiJsnlXdIgqkH3rp9U0vxZ8QLCw0jWtJi0bTUkjl1CQ3CyvcbTnZGqn5VOM5bpx1xz0njjwufE3hs2to6QahayLcWMxGBHKnTp2PI9s57U0n1G2HxGnWD4deIXYKQ1lJGMnHLKVH45IrynWtM8/wx8K9E1HzUs7l0M2CQ2WMe1eORxIw9RXX6tpvjPx1pVnoWs6NBpFiZI21K5W6WUzhDnESqflBIB+Y8cdcc9L428JDxPoMMFpILbULGVLmwm6LHKnTPHQ9Onoe1CE2cn8Qfh3oVh4RvNX0W0/s/VNOT7RFcwyMGO3lgSTz8oPJ5zjmu38Eapc674I0fU7zP2me2VpCRjc3Qn8cZ/GuUvz428X6FJ4fvfD0OkfaF8q8v2u1kTaOpjReSTjoex6967/AE2xh0rS7TTrYEQWsKQx567VAA/QUebGrLQuYoxgUmaUc0hidaQtinU04NABximcUbetAGKYCg4pSc0Y4pvPakA7tQBmjJxzQOKAE5xSr0pRzQO9ACDmlANKBR3oABR3oo5pgIXxSEk0uM9qNvNAABilPSk707tSAQCk6GnDk0hWgAY8Uo6UnWgigA70hxS4zSYoAXHFC4zR2pooAeaAaM8UgoAWlFJRmgBaBRTec0AOxRSZ5paACiijrQAUDpSGlBoAOBSUdaM0AeW+P/hpfa/ryeIdMuoZ7qMKDY3w3QsF7D0z3BGD6inaX8UE0RoNK8W6FPoEp+WOSOAm2fH90jp+G4e4r0/FVr7T7XU7R7W+torm3kGGjlQMp/A09GrPQnVO+5Hpuq2Gr2oudNvILuA9JIXDD9KwPiPz8NvEPBP+hv069P8AP4Vm+H/hpF4V8YHV9F1KeDT5lZZ9OcblORwQ2exx1yfeqfxK8SNL4a1jQrLRtbubuaMwmSGwkMQBI3NvxgjGRxmlZ7blXTVy78Gzn4YaYNyHEk/3R0/fP1rviK8q+EmrS6V4asvD+oaNrNvd+dIVkk0+VYiGYsCXxgde+K9V60arcE0xh4rx3xZfGL9obwyl+P8ARY4FEAb7od/NUMPfdtH4CvZMZrzH4t+CL7X4LPXNFDvqun/KIUIBkTOfl/2lPI+p74ppX2E3Y7zWtG0/xDpkunapardWshBaNiR0OQcjkfhS6LLp0mlxx6T5IsYMwRiD7i7DtIGPQgj8K8gtdf8Air4jtn0RNJNi8o8uXUZ7V4fLXoSGPBOM/dBPpivTIIrbwN4RtLCzs7y8W1iESR2sBeSR8ZLEDpuOSSeMml73UPd6HnHwIbGreM0HA+0xna3L/el6mj4pqr/GPwIpbH76HO77v+vH6/8A1qrfCWPXfC+t6suseH9Wii1PZIJRaswVwW4Y44zvPPtWx8ZdC1aS90HxPo1pLdT6bJ86RoXK/MrI20cnkEHHqKOtmK6aujovjJhfhXrRwesHT/rslJ4E1GDSfgxpmpXBHk2untM+3uF3Ej68fnXG+N9Q8Y+MvAUrP4cutMtYjG0tuyl5rp94A2oBuVFPzcjJwKmWx8Ry/CjRPCd5odzazXV3FaP5fzbbcPvZ5Nv3BgAHJ554p2drsenRnc/DqwltfCUN9dKv27VJGv7hh3MhyP8Ax3aPwrhdchjm/aV0XzVBHkBhvGRkRzYx+IH417MqLHGqKAqqAAo6ADtXiOrnVX+Ntp4ig8PaxJYQFImkFk/K7GRmHHT5jx14pXYtFuze+PiKfh/buQSyahHtx2+V66/SoY1+HllFsUxnSkDLGOoMYziuK+NgvNX8O2mlaZpOp3swuVuGa3tHZFUKwwSB1yeg/GujsNVmh+GNs8ukakl4liLc2aWr+aJAmOFxnGR16Ua2vYNDk/2f5Gk8LaqHIJ+2A5P3smNM5qD4lHZ8bfBJ4wXhHz9P9cenv/8AWqf4IW99o9rqmlahpOoWu+RZ4Z57SSNZBtCkZYYz8oIHufSsr4gS6rqnxU0PUtP8PazPZ6TJF5sv2GUK+2QsxXK8jHfv2otraw/O57q33zTORRDIJ4UlCuodQ211KsPqDyD7VIAKBiL0pMc0o60Z5oATvSjpSEZanDg0wGEYNGM084zQBg0AIBSk4oNJmkAU4U3GKXmgBTTQTmg5FAFMB2aM9qTpS4pAJtHelHFBFHagBaKbk0uOKAFFJzSikOaADHFIBTscU0DFAC96d2poPNKTxQAcUU0UA/NigBSKB0pTSdqADilFJSigBaQUtFACYpaM0UAFFHaigAFGKKM0AGKTFLmkNABS4oFJmgBcUUUUAFJxTqSgAxRjiiigAprcU6mmgBOKXtRjik7UAKGpabS0AHFGaDjFJQAuaQMKQ9aCooAcaM0nagg0AKDRnikxgU05xxQA8EEUAU0DApRmgB2MUZxSZOKbQA7IoxTTQWxQAhHPFL0pM049KAEzSimnmlHSmAu6jdmk7UKOaAHUFsUhPNJjNIBwNBakFBxmgBB0zSAZNPHSkAFAADg4p3amY5p2aAExmhTSjmm8A0wF70ueKbmnCkA3NOFIwzSrTAWiijNIA5paTNAOaACjtRigUAJigYpTRigApAOelOooAKKTNHNAC0UUhoAWikoBoAUUd6KTPNAHhGtHP7SlkigMRNGTgYx/o/f19a94xya8J1d0f9pC2jZN0izxlWU8hRbEkH8Tn6V7t3NAkFFLRQM+R2717l8F+fBMp5/4/HH/AI6teG9Sa9y+C4A8Dy4H/L4/4/KtAHo9FJS0AFFFFABRRRQAUUUUAJS0UmKACmmnU00ANpO9OxTcUAO7U3AzS0cUwEAowRS8UtAAvTmjp0oHSikAlLuxTQ3ODTsUAHWm55p2KTAzTAKMUtJyKQCYoK5I+tLikJwR9aAPCtJwv7UF4B8uS3B5z/owr3XHzH614bpfzftPXhAwATw3JP8Aowr3PuaYhCOKbg45pTSZ4xQMTgU4EEVH0605SKAAMc0ZBo7UhIK4HWgAXHNKSMVXZZf4WXPuKYZZFOHTHuDmnbsK5aCinjAFV4pg5xUrA4pDDHzU7gCmL70MRQA7ilWodxxSh6AJTxRkEVFvJ4pOVNAEwNKVyaizjmpA4K0gHHAozkUwtxTRnHWgCUDmmt1xQGAFMkyelAD+gprEUzJxijBpgO5o3AUZwKTgigCTGaTaBzSBwKduGKAACimhuaViMUAAGWpxytQq+G61KXB4oAUMMU4YNQ5xTgcd6AH8Cm5BprMaYCc0gJu1NB5oB4pCcUwH9aafvU0Sc4pSQaAHZxTg2eKiPTrQDmgCTbSdKaZNvWmlt5oAeAOaBSBh60mfQ0APozimqeOtJyelAD94pN2TURU96cnSgB5ozSClPSgAxkUqntTFbnFOHrQAMO+aTPvSMcjApAvFIB4ozTRwKXNADlpcimq1OxTAQ0Clo4pAKOaQgg0mcUbsmgBRS4pu7b1NLuBFMBwxTTgc0dqjZu1IB+4EUhOeKRTSfx0wF8sdaUECgkgUw5oAkyDSg8VEDinbuOKQDt9GeKjwSKF9M0wH5HanDios7TTww6UAOzzRx3pu4A0m7NIB+KM00PRu5oAcMUE4NNBwaQ9aAHgg04VGCBTi1AD8UmM0m/FG8daAE280cA0bwTUe756AJhmlpgelL4oAd1pCcU3zOaQnNADx0oKhhUeSDT9xAoATkcU6m7uaRm2imBJjimjvTFfIpA/NIB4PNGc0ZFNPWmA7IpQRSBOKj5D4pASg8Uu4EUgIxzSY4JFMADZpelRq2DUgOaQBuppalxSBaYDgcijFIBijdg0gHAUACgGlAoAMCjFGOKBQAmDTgKO1AFAC0mKXpRQAgAzS0mKWgBMUgpe1IKAAijtS0hNAAOKU0maTOaABc5pxpOlFAAKMUcUYoAaaUYpTTelACilpO1KD60AJ0petLRQAlJRSN04oAAeaUtimrnHNNemBIGGKTd6U0DC5pFJPakBIGzS9KiBw1PPIpgBbFGQaao9aToeKQDwaUtimZINP2gigBC9AYmjaAKRTkkUAOycUm6g8UKKAGhjml3ikZeeKYcE4piJCTjqaA1KowKQ4BoGOycdaMjHNGRikzkUgE3ZPWnEZ61EMg1MOlADCcDNNEpzTmBpqKDmmBIPmHU0gBB6mgDHSlpAAYg9aGBYdTS0UAIAR70c0/tSCgBKMAilxQKAGgAUbacRQOKAEApcZoozQAmKMA06k6UAIRS0UlACkZpNtHNKKAExS44paKAG7aUDiiigAxRilooAQClIopaAEpCOaXFLQA3FLRikOaACjvQOlBFABSUvQUgoAbk5p46UmOaXoKAG7+cUuaaoG40Zw1ADgeadTaUUAGaaWxTqQjigADZpM0AcUq0AHSjNKelNPSgBc0mSKVRihqAFB4ooHSigBpbBpynNRsPmzTloAfmmE+lPxxTOhoAFY06gDvS0AIKQ0tLQAwClIpwooAZg0AGnUo4oAYRS0uKMUABHFJ2pe1J3oAQDNKRxS4paAI+aco4paBQAY4pKXmjBoAaQcU0qTUlGKAI8Z6UoBIpwGKXFADFGKCKfRjNADQOKB0p2KSgBuM5pBkGpAKMUAIKRiO9P4ph5NAAtJuINKFxTcc0xBnHNJkkUp9KXHymgAB4pSM80idKG9qBh0pevek7c0YoAUGlpq9acelIBM5oINIvWnGgBFFKKToKBQAhJpwPFI2KT+HigBQSaTcc4pUzQ3BoAcOlLnimg8UuRigBueacDUfc05aAHZxSA5pcUg4oAM0AUtAoAKWiigDwrVnH/DSlmNu/EqggDp/ox//XXugPJrwrVlB/aXtCQGHmKMdMH7Mf8A9de6jvQIWijmigZ8kMME17p8GCP+EFbGf+Pt+v0WvCm717l8FTnwNIMHi8f/ANBWgD0iiiigAooooAKKKKACiiigAooooASkp1NNACU1qXHFJigBAcUvUUopaYEQ5NOOadjmlwKQCClApR0ooAYRSHJp9JigBOcc0lOooAbzmgE0vakoAXtTQPmH1p2KTkMPrQB4TprbP2pLxFG0Enjrn/Rh/wDrr3Y4ya8I00Kv7U12qtjqeec/6MK92z8xFMAJzRikxg0vagCNgRQoOKCSaVDjPelcLDWz600AnmnsM9KYM+hougsHOaRwcdM07vSNmgCOFAGzirDA7c1GnDYPWnkmmBHz3pGGaf0HNB6dKAEx8tJswMig5IpA3GKAEBwalPK+9RYwc08PkdKAHYynNIhAGKGJ28UKDjmkAm4A08nioyPSnDpTAMZoNOHIpu05oAQ8dKTPPWlfIpmM9jQA7LGk5BpQfTNGSR0ouAhGaUZXvRyBkCkOWoEOBJoOcUKKeoyOaBkK8nmpKCQDikoAAfWk3Eng0hJxwKApHNADwpxSgGk3HFAJoAcOKDzQPejbQA3bQAc0o4PNIcigBD1pRkE4puGJzT15oEMZWJ5oVcVIM85ppNAxdgzmkxycUis2acAetAAowacpGeKbzRt7igB74IpqZpGBIoQ4OKAFJweabzmpGUHmkKikBHt5p6Gk6mlzimANxyKar7qDmmbDuoAkDAUd6QLTgMdaABTg04mmHg0CkAFiaVSaKM0wAmlBxTSKM8YoAUkY5oVh2pmM07G0UASA5qN1pyGlagBqAgUN1pw6UhHpSACeKTIxS+1JtNMBmKXtSjgYoFAAp4oHXigDNOChe9ADCOaXil6mmsMUAKMZpCQOlIDmgg0AKppwOe1NUY60ucGkAtAPPIpRg0uM0wIyfm4pw5NBXmjvQAN1ppJBp9IV5oAQZ3UMPmzTghzkUFTmgBTjGaQDJpxHy0i4CmgA2jNB4pASWoYE0AGc045IpgWpQOMUAR4xSlaXac04r3oAiK7TTwvFBGaUKRQA3ODQw6UpXJp4AIxSAQHIqMjDVJgimEZNMAPSlBwKcOlGOKQEWM5xTkBHWlVQDTjxQAU05BoowSOaAFApOtGCBSAc0AKtPXGKYFINOFADsgCkDCmk4FIMkUASbqUHio+1OU+tADs0dabnNJyKAH5xRmm8mmlsGgCQnikBFNzmjHNADwaQ0dBSYoAXHFNA5paOaYDqaaWmk80gF6U7ORTDzQMgUAKaTtR3pelAApzS00HFLmgBaDRnFL1oAbTGbHSnnimkCgBVORTHHNKlKVBNMBf4Kamc1JgAU0jPSgAwCaXHFIq04CgBg7ikxzmn4pMetADSaenSmhcmnYxSAUjFMGM04nikAoAU8CkDZFOPIxTCnpTAQnNJilCGnFeKAFDcU08mgLS7O9ACY4pNpAqTpRmkBDg9qehx1pwWgjimApIqInByKcFpNuaAHBsrSbqAuAabnmgRIDmjvSCkzzSGPFLmo8mlzigB9GaZmgjjNAD88UY96iGcUuTigB/FLUYJxTg3FADqTkU0NThyKAF7UlHQUKc0AGaXNMPWlB4oAeKQmkzgUmeaAFzRuzSGkAoAeDRnFNxQBQAo5NOzTRxSnBFADs5opo4paAFppp1NIzQAopCaBxSmgBMZFIBinCgigBO9BwRRjFGKAGAYNLtBNLgUvQUANIxSgcUvWl6UAJmg9KXFGKAGigdaUcUYoAQmgDIpcUoGKAGjrSNTiKTFAAvIo24pVFLQAw9aQDBp2M0pHFABmmE04UYyKABTkUciheKDQAbqa8gQUpoKhhyKAFU5GaXNJ0HFJmgB9GaTNNBJOKAH0U3OKXNAC0lGTSZoAWikzxSE0AOzSbsUA8U00APBzS0xaN2DigB9FMLc0ZoAeKKYGo3UAOopu6nZ4oATPNLnimE5NL2oAUNTqjI4pVPFMBxqPJBpSaMZFIBw6U0HmlFJ3pgIwIOaUHIpWzimqeaAHAYFBHFOxkUm3FIBM8YpR0owKO1ADR1p/amjinUAMA2nNOJ4ooxQAg5FGcU4DNG2gBpGRQo4p1GKAGg4pDyacQKUAUAIOlKV4o6UuaAItvNPApaBQAZppNKBS7aAEBpaMCjNAC0g60vak70AeEa2CP2lrM5DAunGPu/6Of8A9de7jqa8K19v+MkdOH3h5sf4HyD/AI5r3bHWgSFoptFAz5IPevdPgrn/AIQZ8nP+mP8A+grXhZ717p8GMf8ACDOOP+Pt+n0WgD0aiiigAooooAKKKKACiiigAooooASkNOppoATFNp4ooAjBNLupcUCgABoHWjOKKYDhRSDFLnikAlJTqSgApDRTscUAMJNIKcaBQACm/wAQ+tL3oxgimB4LaFU/aquARtB7HnJ+y17zgbjXg9qfI/atuF243dh72oNe7sOTikA6oLq2ju7eS3lMgSRdpMbsjD6MpBH4GpQ3agE5H1pgfMXxA1nxH4W8Z6ppdl4l1cWkWxovNu3ZgrKGxnOeCSPwr3XwzoSL4RtIbnUNQupry2jknuXvJfMZioOVbdlBz0XHvmvAPjKF/wCFm6yQhGUhLHP3v3a19LaCWfw7pDOQWNpESQO+wVPKhXfVnzV4u8SeJvDXi3VdIt/Euqi2tbgCIy3LM21huGTnnhq9U17wZ4p0/Qpb/QvG+sT3UEZl8m7dZFlAGcDgYPHGc/1rxr4m4/4WT4hJ+UC4Qnv/AALz/wDWr2bxT8ZPDdtoNzb6fNcXd/PblI0WF4thZeGYsBjGQeM0Wiug9e5lfCv4p3/iHWRoOvNFJNNGXtblUCFyBkqwHHTJBAHTFd5498WL4L8Jz6p5Ky3LMIbeNjgFznGfYAE/hXlfwU8A366pbeLL9Vhs4UcWaEgtKWBXd7Lgt9TVr9oq6lx4ftduIiJ5SfVhsH6ZP50W0sF76kcFr4ouvhfP48PibUxq4JuEgSYfZ/JR8FfLxjgBjXovw38ZDxv4aF1MI47+3fyrqNOmeoYegI/rXPaaPM/Zuk43f8Sq4OBx/f8A5VyP7P8Afyw61rdqvzI9mswj6ZKNjr/wOi3YLt7m/wCIPFur+KvidB4K0O/l02xid47u5gbbK5VSzbW7AYwMd859Kii8Wat8PviZF4X1jVZtR0a8VGiubw5lh3ZAO7uN4IOe3IxXD/Bud7r4q21y74knWeR8jOSVYn/GrXx33D4j27KORp0ZBJ/6aSUuVW2DmZ7B8TfGf/CC+GBdW8ay39zJ5VsrjKg9SzewH6kV53d2/i+w+Gtv45t/FeoS3rhbia1PMPluwwAvQYBBPGOvSn/Gy3utT8K+FtdWN5IREfPI+6hlVCpPp90j8q2dI1W11b9nS9ijkWWWz06W3mQHBQqDtz+AU+9PlW7QJvodT8OfG0Xjjw+0sqRx6lakJdRJwMkcMo64PP4g12SqMV4F+z4Zf+En1hV/1P2NPMH+1u+X9C1e/wBNKwbjQvNOK8UhyKUEkUAJso208cikJAoAQDinUgzSmgCteW7XVs8Ec727PjEsYG5fpkEfmK+cfF3xB8a+G/FGqaTFr7SR2c22N5LSEMykAjOFx0I5719K5+YfWvkn4qtj4j+IQ4bcZY8ZOePLWiye4JtbH0pp2i6ifDq2114gvZL6eMM92scIKNjkINmMZ9QT714Rf/ELxxp3ii80L/hINwjv2sxM9pFnAfaGxt9s19K2oBhgwR9wdK+TfE0kVv8AFnUZJHxFHrW92k6ACXJJ9v6UrLqgTaPZPE9n8QvCeiTaxZ+KYdVitE3z282nRxnYCMsCOuBkkZHGeal+F/xKbxo1xp2pRRQalAglUxnCzLnBIB5BBI4yeopvxC+JnhlPB+pWNlqkN7eXts9vElq4fG4FdzEcADOfX2rmPgb4K1Sz1OTxNqFu1tatamK1WQYaTcVO8D+7gY56546UaPVA30Pc0FP20i9eKeRimAwx96AtP5ppODTAAnOK871bWPGepeP7rRfDEmnRWOnwxNdy3sTEB3BIUY5Py4PAHfJr0UNUKxQpLJKkaLJJje4UAvjpk98UrX3DXoeN+J/GPj/wx4o07Q57zR5XvynlzC2YKgZygDc+ozxWz4juPilomjXWow3miXcNshmkSKFhJsAySAcDpk4znjjPSuf+L5A+KnhY8n/j34b7v+vP6/8A1q9tGHyhAKsoBBGcjFLliF33KulXq6lo1hqCkEXVukw29PmUH+tXcivOo/E2teJdWutJ8FRWVlpmluIJdQnXKkjjZEg4wMd+OnTIqlH458ReEfFFnofjZLSW1vTtttTtgUXrj5x06kZwBjIPIou97Ard9T0u9u7fTtPuL67kEVtbxtLI56KoGSf0pLC7h1HTbW/gJMF1Es0ZIwSrDI4+hryL47y+IoNFhaO7t49BlmSJ4Y93myOQzfOcYKfL0Hfrmuz8B/8ACSw6NYtrL6P/AGSNPiNstkJPMXCrjdu4xj070K4XR2W3ikAANeW6H4w8Y+P2v73wudL0/S7WUwxG9RpJJmwDk44UYI/PvWh8OvHWoeJdS1fRNctYINV0xtreRna4DFW4JJ4YD8xRd9UGnc5zxj4l8U6P8XtB0htXVdLvLmBlhghCZjaUoUcnJY8HvjnoK9lcfvCK8W+JuD8b/BQ4Y7rfhvu/688/X/61e0SH5z6imklsF2xuMUqtWF4t1u98PeGbzVrKwS+a1QySRtLswg6nODnA5xXnGlfFXxPr3hZ5dE8PC/1lZXM3lRP9nhjHIGS2Wcj+EH39ia32DTdux7NxXkfxY8U+LfC+s6Qmn31tFp99IQixwAyZXbkMWyMHd2xVz4cfFC58TavceHtfsUsdXiB2BVZA5X7ylWOQw649AemKyfj4N1z4RjY9Z5srjr/q/wDP40t9GgvbVM9nZcEfSm7ayfFXiK08J+HrnWbxXeKBQAiDlmJwB+JI5rgz4p+IVz4Wk8XW1joaaaITcpZu0rTGEDJOQQM4BI6dfwp69EGnVnqXJOBVWHUrO41O60yK4R7y1RHniHVA+due3OD/AJNczoXivUPGfgT+2PDttbRak5MXlXsjCONweclQSeMEcDORmvMvhXqHi+91/wAU3VkulXd+8sf2yS/mkQ5BcALtU8cEcgYwKV2+g9Fuz37ApCAa5XxJ4vl0nUrLQtMsDqOv3sZkjt1bbHGgz+8dj0XIPucVy2r+PfF/ga/sz4t0zTJtLupNn2rTXk/dn0IfvjJxjnBx0pXfQSPU1HrR0pElSaGOaJ1eORQyspyCD3FNlnjhhkmmdY4o1Lu7HAUDqTVAPoArzuHxf4p8WPNP4K06xGlQOUF9qbOouSOojVeQPcj8ulWvAHxD/wCEwu9Q0u9shY6tYE+dCrblIDbSRnng8Ee4pXe9tB6dzuioxSAgVwl1431PV/EN9oPg7TYLu4sTtu768kKW0Lf3flyzHII4x0P1rPT4iat4c8TWui+ONMtbRbz/AFF/ZyEwk5xyGJOM45OCMjjHNF3vbQWl7X1PSx6ilxXH+PvE+qeDdFXWLOytb20DrHKkkjI43HAIIBBGcfnWnoer3+v+C7PV7e3to767txMkMjkxgnkAkDPSi77BobpIxSda4L4b/EC68cy6rFdaVHZNY+X/AKubfuLbuMY4+7WUfi5LB48uPD13oU0CQhk2qfNnlkxlAqrx83Hc9eoovpsFvM9O5JwKkVTj1xXkt98VPEXh3xHaWviXwothp94+InWYO4XOMkglSRkEjg1ufFnVPEuleF7qTRo4IrLysXd2ZMSxhjtwi/iOc59B3p3fbUNN7nb6ffWmp2a3djOk9u5IWRDkEgkH9QRVojIry74Q3fiH/hEtGtho9quiES4vBdfvPvuc+Xju3HX3r1MEUK/ULroM24FA6U80nFMBoHNKRnpQRS9s0AN2Gk29qfkmjAxSAaoIoKntThzRnnFADQtIUyKeTijPNAEYTFKVqSjigCMr271GMZ6j86be2FvqlpJaXQcwuOfLkaNvwZSCPwNeSfBq3fU7/wAQ3N7f3141ldrBbtJdyFQBuGdu7ByAvWjW4HsI9qd37Zryea4i8W/GbUfD2sX8y6bp0Cm2sIp2iWdyqMWbaQWI3Hv0H1zoy+F7jw98SvD1zpV7qH9iXLzRzWJupHiik8l2UgEkbTg8HoRx6UK49D0jqMU0cHt+dcJ8TPGdz4bs7PTNGCSa7qkwhtkYZ2AnG7B46kAZ4yc84qaz+HOmG0j/ALdvdT1fUDh5bma/mXD/AOwqsAoB6enrQrv0Fp1O3xS4ry1tZv8A4ceM9O0TUtSl1DQNWYraS3TbprVgQNpfqyjco59fY59TB59qSvsw06CEYFJ3qG/vrXS7Ce+vZlhtYELySN0UDvXk3g3WNc1b4z30+qCe3t5NNZ7a0LECKPdGUDLnhtrAn3bFF3eyDQ9f+tNIHYg/SuA+JuvXWnXvhvR4b6WxttXvPJuriE7ZFjDIMK38Od/X2+tUPEgufBvjbwquh3t48Go3Bt7qwnuXmEg3KN43kkEbySc9h70Xd9A0PUFAAzRkcgEH6VznibStW117awtdUk0rTjl7ya2OLiTpiND/AAg8kt14Axya4DTLPW/BPxe07QoNYvdS0fUoXk2XchkaPCsck9iCvUYyDinZhdHsI4pwYHoc/Suc8TabretS2mn6bqDabYsWa8uoH2z4GNqR8cZycntgdeh4Cys9c8C/FbR9Gh1q/wBV0rVUkZo7uUyOm1SSx7DBwcjGQSDRZhdHsYNLTCxyQKaXINAEhwOppM4ryXxNdeILL4veFbO41t5tNvZndbSGPykTbnhsEl+COSeoPFesSNt3HoByTRr1AXPNG4A471la1qF1aeHby+0y2N7dLEfs0SfN5kh4Xp2zjPtmvN9Y8F+O10STWh4zuTrMMZuHtULJCCOdi4bbwOPu4OOeuaVm9UF0tz17PNGQD6Zrivh/4vbXPhxHr2ptiS2SQXMpAAfy+rgD1Az9c1j+F7O/8e6PceJL/WtWsjeSuNOgtZzEloikqp2g4dsg5LZB9BQrvQNLXPTsYpK434d+I7zWtLvdO1UltW0e5azu5QMLKVJAdfY4PbtXPfFC+8RaVrPh17fWDFpt5qMcD21vGY36qeXzlujccDpkGnrYND1PvQcd6YzsI2ZV3MFyFBxk4ry7X/CXjG+0C71ubxbf2erqhuEsbWby7aFQCfK+X7x7b+57YpasLrqep9DThXJ/DbXL7xH4B03U9Sw13JvV5AMeZtdlDYHqBXVE80wHdRSAc0CnUAKRkUzGKdSGgBCtGOKAc07GaAGhTS4pwFKBQAwAinAZpcUmKAExjpTSuakooAYABSkU7ApKAEpKWlxQAgzS0ZooASmsKdRimA1eadQOKUUgExzSGnHpSDmgBqindqTBp1ACYpccUUdqAE+tNxg+1KaQEmmAu2jFNYkUoyRSAd2opmSaFbtTAdRS9RmoyTmkA8EmlFNDjpRnmgB+KQ0x5FRCzsFUDJJOMV5/rvxW0yzujpuhW1xrupsSqQ2a7kz7t3A/2QfqKV+2oHoWR3rn9a8a+HPDySf2lq9rFInWFXDyZ9Ngy36VzvhjT/Hd/wCI49b8TX0NnZIjeVpVv0ywwC/XkZ9W59KXxP4W0Pw78PfE0mk6ZDDPLZzs8rEs7bgSfnYlsZGcZxkUWfXQE101Oi8IeLLLxnpM2pWMM0UMdw0AEwALYAOcAnggiugrzr4Kf8k1tsMSTPNu/wC+yP5AV6GWIppAOyKKj3YGap6lqdppOnTahqFzHbWsK5eWRsAf/XzxjvQ2krgtS/S8159D8X/CEl5Fbve3ECTECO4ntnSJ/cMR09zgV1Gu+JdJ8OaWmo6pdiG0lYRpIqNICSCRgKD2BpJ3dragZmr+NIrLV30TSdOuNY1WOIzS29uyqsS/7btwCcjjk81B4Q+IeneLL+70w21xp+rWmfOs7kfMACASD3wTjseeleX/AA28a6HoniXxXqerXhhGoziWA+S7krvkbsCRwy9f6V6SPF/gjTvEwLNDa6tqSR4maxkje4VsBPm2fMOg6449qLW1Ya9Edz0pRzWJrvifTPDNst1q8skFqxA84Qu6gnoCVBx+NXNH1ay13SodS02fz7SfPlybSu7BIPBAPUGnfWwW0uZ/ivxKnhewtbj7I13NdXcdpDAjhSzucDk1vYrg9SJ134u6ZYfN9l0K0e9mHVTLJ8qA+4A3D8a1m8eeHV8UQeHk1BJdQnYoEi+YKwBJDEcA4FK9tWC1OmPA4pi5JrkJfij4Pi1saQ2swm53+WSAxjVvQvjb1461b8SePfDnhOSOHVtQWKeQblhRWd9vqQoOB9aXMh2Z0x4rhdX+Jul6T4rsfD0tlqBvLq4SAO8JjjG5toYM2Nwz3AI4611Wj6vYa9pcWo6Xcpc2kv3ZF9uCCDyCPQ15R8UgR8X/AAOwAXM0PzHnOJ17e2T+dPR6pi2PZuhxS4zQ2dxpy0wIwOeaeR8tLjmlpgRjHSjGKeFFOxkUgIxyKAKeBRigBgpQcGlpOlAA3NIvFABJoPBpgLnmkxzRSDJpAPpM4NIM0GgBCQaXpTQMnNO9qYCg5pc1GDg0/HGaQBkmlxQKM0AKKWmggUuaAFFFNA+bNIc5oAfRSCloAWkpM0UAOFJigGjNACClpCaB0oAAOaWgGigApRTT0oWgBaKKQUAOpKBRQAlFB6U1TQA4UtJS4oABRTCcGlB4oAdSZxSU1uaAH8U1vahQaXFAAvSjOKXFIB70wAHIppp+BSbaQCA4oAGaXFLigBMZpM4pQuKNuaADrTTmnbaXHFADe1JxinY4pCvFACA04CgLgUdKAE5BpCO9Oo20ANFJu5xT8YphU54pgGQKBjPWgrkUirigBx60ueKYRk9aUcCkAmOaXpS470hOaYCluKFpop2OKQCsPSjPFIM0GgBwIpMc0DpTc89aAH54po60cYpoODTAlFApu7ilBpALSE0u4VGzUAP60YxSKRijPvQAtKMU0nihelAD6KbRuFAC4oxSbqXNABigZpAwzS5FABmimkik60APzRmo2yKevIoAXNGaWmdTQAoNLikC04UAAFJ0pRRQB4Rr7f8AGSOnJ94ebEc9Nv7k8fpn8a936ZrwfxBz+0ppgBDESxcZxgeUf/rmvee5oEhPwopaKBnyORkGvdPgv/yIjcf8vcn8lrwzOD7V7d8JZZIPAm6GIyhrx+M8gYWhgelUnWmgk04UAGcUZrH13+1Ps0Q0qFZJfMBYs4UKP69q0LMTraxC5KmfYPMK9N3fFTd3sBZoooqgCiiigAooqGeeO2gknmcJHGpZmPQAdTQBLSGo4Jo7mCOeFw8cih0YdCDyDUtADaKWkxzQAYpDxS0lAB1pAQaTBzS4pgLigHsaUUhpAOHNFNU8UuaAFopBSmgBKKKQdaAAjIpvQgU7FJjkUAeDwMF/auuMYAIA55/5dBXu7DrXhELH/hq6cgY4AI65/wBEFe8E9frTEMUdaX+IfWnDFQ3CzPBItvIscpUhHZNwU9iRkZ+mRQM+WvjGpHxQ1vMZ+ZYSOc7v3SV9MaAV/wCEc0chgwNnFgjv8grzHXvgtNr2s3eqXPiTfc3bhpSbPAUAYAUB+nAH+Nd/oejappHh+LTG1qO6kt4lit7h7TbtCjA3KH+bj3HSi1upKZ8y/E4FfiL4jwNo+1KT+Kg5r1n4yeCxquhQeKNPgJvbOIC6CjmSDBOSPVf5E+gqLV/gdLrWsXmoXnibfLdyGSVhZY5J7Df0HQfSvUNJtL22sfsupXyX+Bs3i38rcuMcjJB/T6U7JdRbni3wU8cixuX8L6nPttrh91i7/wAMhPKZ7ZPI98+tbP7QmkSz6FpesRoWWzlaGUjoqyAYJ/FQPxqO9+ANvLq0s1hrrWlmXMkUfkFniOcgA7hwPXrXo/8Awjv2/wAIyaB4jvDqomTZNceX5bPg5VsAnBGAc+opctnvoO90cdpFxD/wzZI4ZZVXSbiM4PRvnX9DWB+z1pZKa5q8i/IwjtY8jrgFmH6pWzB8Ltcg8PXHheHxWI9Akk3hPsQMwXduK7t3Qnn69sGvQ/D2hWHhjQrbSdOQrBAPvN9527sfUk00rbhfseA/DOx/4R/43NpdwPJMElxDGr9WG1tv5jBp/wAcoGvfifY2aZDzWUMS98kyyAfqa9Q8WfDybVvE9n4p0HUE0/WrfhjLHvjlAGBuHY4+U+o+mai0T4eXDeL5PFnim+i1DVBg28cCFYYDggbQSScdvck9eaXULncvplpJoo0m5hSezMAgeJxwy4xj8q8W+KXhnwb4K8MeTp2mmPVNRkAjP2mRtiqdzNgtjHbp/F7V65ry6/LZrDoU1jBM5PmT3as+wf7KjqfqcVy2ifDK2g1lte8S6i+vaszBkaeMLHER02pkjjt2HYChN/IHbpuR/B3wpN4a8My316gS81MrKYyuGjjA+RT78k/jjtXo28dKjB3HsPQCl25oY0SBhQTTMEUpoGKDikPWmnrTz0oAevSmOTT15Wo3BJpAInUZ9a+TvimpHxH8Qlsn99H945/5Zr+lfV0/nCBvs5jEwHyGQErn3xXiWvfBXxD4g1m+1O41zTxLey+ZIBC4C+gHJ6AAU1dkuSR7bYkG2tiMY8sdOnSvk7xGqH4s6luXKNrZDLIMgjzuQR6f0r6a0qDXrLQRbXElhPexKEidFdEYDuw5IP0/SvJr34KeJbzXptYl1zTTdTXf2psxPgNu3cD0Hp+tJJg5JEHxw8CJY3SeK9OhxDKyxXsaJwjYwsnHQHGD749a6D4LeOv7X0w+GtQmQXlmg+ysTzLEO3uV/lj0NeiCyuNV0KfTvECW032iNophbBgjKRjIB5BryCy+BevaPrcWoaV4htYvs83mQSPC28AHjI6fXmhpsSdvQ92TIOO9PJJFVdPS6Wwh/tCSGS8CgTPCpVGb1AJJA/GrfSgsjViOtIWyaVhTAPmpgTDlaZjBpwOBTcnJwATjgGgDxD4uf8lb8JZBK5ts7vu/68/5/KvYtaaWPQdTkts/aFtXMe3ru2nGPxryjxv4K8ceJ/GlnrUcGmRRWRjFvCbpmA2tuyx8sdTXq+lz6jLbk6nZ29tMDtCQTmVWGBzkqp9eMUWfUSZ5r8AZopPA1/GrAzpfsz8c4KJgn64P5U39oKOF/A2nzyBvNXUFRCPQxyZ/l+lSJ4H8SeCPFF3rHg0W19p965Nxps7+WV5JAQnjAzwc5GcYNaN94W8QeNtW06fxPFaabo9hMJ002OTz3uHGf9YwwoGPTPBIpWd7dBXRk/GCO4X4N6St5kXUctv5wHdxGwb9c16H4WkVfBGiSSbFQabCWIPAHlj9KyviV4WuPGPgubTbGVY7pJFmhDnCuVyNpPbIJ59cVmeBtC8Xx6KdP8UT29tZxWP2G2tbYgvjGN7sMjcAABg468UWfQd0ZWgX+oeLGuYfA0dr4f8ADkVy3m3wgVpp5DgnZGeBnI5bsR6YGL8KrU2fxj8VwPNJdPCkyNcTkeY585ck44561b8I+FPiP4MubnQ9OGmvpM8+5b+b5vLGAN4QMGzgD5TkZHXHNJo/gLxxonxI1PULW+t/s19uE2qTqrOyMQx2xg8NkYGeOPpT5WJNEXxQUt8bvBQXaTvt+HHy/wCvNe0ScSGvIvHXhHxh4h+Iem65p2m2htNLMfkrNdAeaVkLEnuM8D8K9XikllhR5YvKkKjdHnO0+me9FgTMPxxx8PvEh5x/Z0/Qf9M2rmfgUgT4bKVUDdeSnI6noOfyx+ArqfGriP4f+I2LFf8AiXTjI9fLavLvhFe+LNL8DNJpeiW+s2M1y5SNLxYJYnAAO7eMbTgYxzRr0GibxbbrB+0h4cktlXzJoo3l7Z/1ikn32r+gqf49/wDH14TLElPtMuU7HmPqe3/166Hwp4O1a48WXHjTxeIf7VZfKs7SJty2qYx17nBI79Sep4zPiz4Y8U+Lb3Sl0fTopbWwZpCzzovmO23sSMAAfqaLPbqK63O68Z3ei2PhG/n8QRJLpYjAliK7i5yNoA9d2MenXjFcQo8U+JvB9xc281v4c8OCwJs7eGJZZ5IRH8u4/dQFew5xXQeMfDup+OfAEunPENP1JikgikkDJvU527lz8p5wfpkcVzXhzTviVeeF08N3sFlotrb2xtftjESzOoXaoVVYqOMfN7cc0rNjukS/s+ED4f3J8sLnUZOc9f3cdZnwKVm8ReNpJcM/2mPLY5PzzZrS+Enhrxp4ZifTtUtrWy0tZnnOWWSWd2UKFBViFUbQ2evb1rL0bwd8QPCvjDXItEjszYapLuOpTup8tNzMGCZyXG9hgqQT7U7MSaK2pRJrH7Rt9pt7qt/YqbVIbeSzuPJfPlK+zPocucdya6/UfhJpGqwiLUtf8R3USP5gW4vQ6g4xn5lI79aofE/4b3/iS5ttd0K526xaRCMoWCGcA5UhuArAk+x45GBWbYaf8YNfgXS9YuIdLsGAS4usxGd06MAUzyRnn5frSs+g7q1j1TR4rG20DT7bTZRLYw26RQSBw+5FUAHI68Ac1hfEiWWD4Z+IHgkKP9m2kr12kgN/46TXSWdlbabp1tYWcQjtraNYo1HZQMD+VJd2MGo6ddWN0m+2uYmilX1VgQf0NMDkvhRPbv8AC3RDagAKrrIB/fDtu/M8/jWtcRaRo11fXFnbW9trN9bySh44gHlKDOSQOeSOvrXk9n4V+JPw61Ce18LpHqmm3D5Teyle+Cysw2tjHI4P5V6J4N0DXorl9f8AF12txrMsXkxQRY8u0iJBKrjgkkAk89AMmlaS9Aun6nLfs/ypP4X1mQgtdvfbppS2S+UUjP47vzNW/j3ZRT/D+2u3x5tteoUyOoYMCP1B/CqkHhLxN8OfFN9qvhiyj1fRb4lpbESiOSLkkAZ44yQCM8cEd60NZ0vxD8SnsbLUtG/sXw/bTiecTzh57ggEbVCHCjkjJ9cjpRZ3t0C6tcpeOJ7mX9nuykuvlme1siwPc7o+ua7X4bAf8K60DAx/oMf/AKCKPGnh1vE3gjUNCtmSGSSNfs5PChkYMoPoCVA9s1xHgmP4kWuhQeGJNJtdMtrYNH/aksqu0a5J+RATubng9KettAuu5U+AoU6t4vcrljcR/vPUZk7frTbGNJf2pNQMgWTZBuXIxtP2dB/IkVY+EfhPxX4X1nVpr+wiSyumCtJPOPNcoWwyqueu7uR+NNtfD3i+D40T+L28NymwmkMePtMG9Y/LEYbG/wBgcUWYk0xf2h9reHNGZhyLt8ev3G7/AICuu+JoLfCPVlDbD9njPr/GvFc98Z9B8Q+KrbTrDRNGluI4HaaabzI1GSNoADMCepzx6V0+sadqPir4b3ulNaHT9RntgginkUgOuDjKkjBIx9DRZjuiL4SDb8KdD+Xb8snfP/LV67XOa8o+F1n42020tNC1LTY9N0rT2kaSaQhpJ9xLBFAJGATkt7Yr1LcQ5FFn1BNPYmNN289aQ5NBzQMcRQDTcmjntQBJxQQDTA1KKQADg04+tJimknPSmApNNJxSEU4Y280AOU5FJQvBoY0gFTqfpXkPwPx9o8YEHcP7QwGHAPL9B+P6ivVb28+w2UtyLee42DiKBNzt9BXk3wgg1rQb/V7fVvD2o2o1K4E6zGIeWh+bIPPHUY60a9BX7m149+HVv4wuU1jR71bHXbb92ZVJCyY6BivKsOzDJHTB4xh+FPH2veH/ABDbeEvHdrL9qmkWO1vTg7s8LkjhgTxuHI7+2nYaz4g8L+LPESXvhvUrzRbu/M0V3ZxFzHlVBxGOSuAMkdwetM1m0uviL4t0E2+j3tjpmkzi5mvr62MDycqRHGG+Y5KjJ4/Tk30aBO2z0MjxyGH7QfhQ3GWgMcPl+mfMk/qVNe0uP3hriPiX4Jk8XaVbzaYyw6zp8nmWspO3I7rnt0BB7ED3punePporRLXXfDuuW2qRIFkSGxeZJmA5KMmQQTnrijVAmm7HKftCYOk6AkYzdm6fytmd33ecfiU/SvY7ZHW2hWQ5cIA2fWvL4tA1jx/43sfEGu6fLpei6Q26xs7gATzPkHc4H3RkLx7Aepr1RSM8U9eoXvseceKNf0rVPG8XhrUtTsrTTNORLy9FxMqGeXcGjiGSMgYDN65ArEsdc0VPj5qGpSatYfYW0pY4rj7Qgj3Zj+XdnBbg/h9K9B1HwP4X1bUJL6/0SzuLqXG+V4wS2OBn16CvPrX4dWC/GO8im8NofDv2APATCfIEnyD6bs7+PxoS8wv3R0nxYtdM1Hwkmn3UbT6nczKmlJFjzDOSACD0C8/MTxg+uK4nwldXWgfEm007x5FJNq32dLfSruSQOkancMAjuxJG489u9df8Q9K1SPxB4a8UafYzX8OkTP8AabS3GZSjgDci98Y6denvjJ8WIPiPrXhm30zStTi+y3YuLi+uLJ4BBGCCVDOBknA6Z5UUvKwro9UuxcfZZPsnli42nyzKCUz2zjnFeJJq/inwb8WLO48XJa3a6qq2cVxAo2xpuwPLyAVwzDcD1znJ4r0rxZ40HhS5tY5dD1W+gnHNxZQ+YsZzjB56/wCea5nUbS7+JHiXRJF0q9sNE0qb7TJc3sPkyTvwQiKfm25UZJ/wyWHsekTicwSC1ZBMVOwuCVDY4yARxXir634r8HfFezu/FkdvdxamosoZrZPkRNwx5eeVIZgWB5Oe/FejeKfGJ8LXVqjaFquoRTqf31jB5gjx2PPWua1KO9+JHirQgui6jp+i6VP9rmur6LyXlcYKoinnGRyf5cZLAdZrnjvw14c1KPT9V1Rbe6kiEyxmJ2O0kgHKqQOh/KruheI9H8UWs1zo94l3DFJ5buqsMNgHHIHYio9U8J+H9cvEutT0e0up0XYJJYgx2jtk9uT+dXNM0bTdDsza6XY29nblt5SCMIC3TJx1PA59qLeYX8jznx2P+Lz+AiDj5pBx17fpz/OvT76ziv7G6srgEw3ETRSBTg7WBBwe3Brynx6943xR8KajbaRqdxZ6cxNzLBYyuF3HBwQvOAM8V6rf3Ys7C5uzHLIIImk8uJdztgE4A7njpQ7rcEUPDnh+z8MaDbaNYmRoLfO1pG3MxJJJJ+pNZ/jfWm0bw5PHaw/adTvB9mtLYcl3c7Qcegzkn2ptp4wN74FHieDRtSfehaOxWItM/wA20YAzkHrn05rzjTfHPiE61dazqfgPV7rUCojiCxShLaPkhVXyzycnLZyfYcUavZBZHU6x4eHhD4F6no9owaWGwk81z/EzZMh/VsfhW58PIEX4deHFjOV+xxsec8lQT+pNVPDGo6r420bV4/EmgvplpPm2itpkcSOhXDMd2OueMAdDWH4V8Qy+BtDn8Na7Z6hLe6czizkgtZJFvYySyeWQCAecYPSi7DTuL4DY/wDC3fH6pt8vzIM+X93OG6+/XPvmm/GTOfCDDqNah6de/T8v5VtfDbw7e6Tp2pavqsQg1TW7pryeD/niCSVT8Nx+mcdqwfjEbqV/Dcdnp1/dta6glzIbe1kfaq9AGCkZOemc8U9dhaWueqL0H0FcJ8TIfGV34furXw5DaNayQstwfMP2gqeoQEbenHXPPFdil5HNYtdwxTsgQsIzEySHHba2DnjjOK4qw+LGmX0V1HBouunUYRgWJsGMjN6fLkL/AMCIqfkMs/CvxPbeJvBVuIbZbWWxxayxIu1AVA5UehBB+ua7cYzzXE/C/wALXfhnw3N/aMYiv7+4a6mhU5EOcAJx6AD8/au2K1XkCd9RwIAo3UKtHApDFBzRnNIDSZxQA8CimhqXNADgaUGo91KDmgB9FMJxQGoAf2puTQDSCgBw5oFIOKMjNAC96WkzSA0ALQaBSGgABpRTcdxSg8UAOpBSZOKQHnmgB1HSjNNBzQAoOaWm0Z9KAFyaXPFID60ZoAY5pyYxTGGTTgMCgBsnFCk7aH5FKPu0AFAFHakXrTAcOBQMUpIpgAFIBD97ilPOKXbmkbimB5B8WfDvirUtVgu7VLvUdAVF86wtpij7gTuO3HOV6EBiPStzwF4o8EfZ103R4YdIu87JLW5ASVnHYsT85/En2FeiqDiuX8S+AfDnikmTUrEC5IAF1CxjkGOnI6/jmlbTTQl3vqrnTrnJzXM/EZC/w58QgLuIspDjOOinn8Ov4VjeF/C/ivwr4jithrp1PwyUYFLrJmhOPlAJ7Zx0OPYVH8UfGGgWnhXW9Fk1KA6m8HlC1BJcFxxnHTg5o1WjKWuw74JD/i21ths/v5vw/eNXoTgV5B8G/GOhW/hK10S61SCLURcuscDnaz73yoX+9kmvX25oCww8V5R4/uP7Y+LfhXwresf7JwLuWHkrO/7zaGHcZjx/wI16wynFeP8Axj0TU7XV9G8baPE0k2nAJPgZ2BW3IxH93JYH6ii1xN2O48deDrbxn4aOjvMLVkkWS3lVMiNhkfdyMjBIx7+1bHh/TE0Lw/p+lCZpxZwLF5r9W2jGa8ug+Osd9FDb6f4cu7nV51CRwK6+Wzn0IycZ9vxrv9GLeFfCEMviXVUNwoaW6uJpfl3sS5VSewyQB6ChSYaJnnnwSJXxR4zRmOROo2tyRiSYdab8WQv/AAtHwPIFUHz4xvI9J4+Pwz+tY3wY8U6Ta+JfEJvr2GyGpMssAncKDh5CV3HuN4+vNbXxsjudM13wv4ljiZ7aymw8gGQrB0dQR2ztbn2prfQNjr/i+gf4Va5kBsLCR7YlSrHwrYL8LdEd3XCwuScYA+dv5Vw/xA+IFj4t+H2p2vh+1u7u3CxNeXjRmOO2G9SFJb7zE4GBngk1HpXiQp8C9P06yE6397KNKhLxsi75ZGGVbGGG3PIzz6VN3vYNmdn8MAdS0/VfFcyFZNbvXljVx8yQoSiIfphvzrg/GOk2tx+0BpFs8apFdJG0wUld4Akz055CAV7VpenQaTpNpptsMQ20SxJxjgDGT78V4l4n17SV/aC0q5e9gS3tgkM0xcbFfbJ1Pb76g+lVewJXNj43+H9JsvAtte2mm21vLb3SRo8MSptQhuDjtkDiuj0Lwfo978Ordbq0W9n1GwSW4uJMvLI7IDkM3II7cjFYXx61WxXwLa2RuY2uLm6SWFVcElAGO7Hdegz710/hjxDpLfC2wvzfW/kWunJFOyuBsdYwCp9DntRzByq1jlP2frmWTwtqlsz5jhuwyrjpuRc/y/nVX4puR8YPA+G2FZYTubkczjt+H6iof2fNRskstW05rqIXkskcqQFgGYBMEj1xj8KrfFfW9Nj+LHhpjdxgac8LXLbtwT98GIIHQgLk9+RU6Bqe99aOlRW9xDcwJPBKksUgDLJGwZWHqCOtS5zTGFFHSlBoAKM4pMgUcEUAGaWmjilzxQAYzTWpwNNbmgByjimMOaep4prGgAxkUBaXtSLxQAYxQQaUGkPIoAavWjvSdDTgO9MAIzThTcc0CgBTnNMz81P5phU0gHDmgdaYpINKSc8UAP5zTqYpzTqAFNIeRS5ozQAmMUtIaAaADGKTPNLR0oAQnFLwRSYyadjAoATtQBigCl7UAJmgZpccUDpQAhpRSUo6UABpopx5puMUAO7U3GKXrR2oAQGnZpFWlxQA00DrS4OaXGKAFFRsMmnK2eKCOc0AKo4ozzQDSGgB1Jik5ooAdRTVNOzQAlKKaTxSqcigBaBRRmgAoozR1oATFHSlpDQAuaTFFGaAFAopM0tADGbApEO6nEZFMXigB5701adzikQYoAaetKelK2OtIOaYDl6Uz+Ong44pMUgAjAox8tN5NL2oAVaG6Ug9ad2oAjyQKUDil9qO2KYDaXHGaMEClAyKBABkcUnIoHy0vJoGITmgrxSlaXBxQAgFLgY4oI4puTQAuOKUdKTPFOXpQAdqTHFHQ04UgGBcCk696k6Cm4pgNwaTnNO25pQuKBCU4CkK04cCkAxhSrwKVhmgDjmmMAaToadimmkA+imKfWn0AJQKWk70AeEeI9zftL6XgBwGgGPT5GP6da947mvCfEJLftJaYoO4CSE46bcRMf8A6/v0r3fuaACiiigD5H4yc17r8G9p8CttbP8ApTkj04WvDJVKMw4P0r3L4L4/4QM/9fcn8loA9ExRS0UAJilxRRQAUUUUAFFFFABVW+sodRsprS4UtDMpRwDjINWqKAILa2jtLWK2hXbFEgRF9FAwBU1IG5xS0AJRQaSgAo6UtJzQA05pe1HJo+tMBBS0dRSDrSAUUmeaUGkOKAFpRTcUBu1ADqAKTNHUUAFA603JxQDyKYHhcPyftXz5+UFR+P8Aogr3U4Oa8HjZh+1e/YH05z/ole8HvQJCYxTWJxTiaTigZFtzmnIuKfSL1oARlzTdmKlppFAEe00pTIp4HrQR6UARgcYp4XikA5p4oAbs4pgU5qbFIaAIihxk0mzIqbqKQCgCIIQaADuqY4FAwRQBGQaMEGnkUY4pARsCDThkinjpS8UAIoxTXFPHFBoAjA3DFJtNOBwacTkUwGqCKUrmnLTh70AQY2mnDmlYc0q4xSATBpR70E4ppY4oAUnmmEc04ZNGKYADxQq/NmnAUoGKABlzTAmacTQKAG7cUhUnrT8ilxmgCNUJHWkIK8VKBikK5NADUz3pSuaXpSg0AMCEU3bzUppvegDmvHUOoXfgrVbHTNPlvbq7t3gVI2Rdu4EZO5h69smud+D+la/oHhqfSNc0h7LbKZ4pjLGwkDAcEKxIIx3HSvR6QUaWFqIqUGM54p2Kd2pDIyhpApHWpetGOKYDQOKQpmlpwNAEe2kAxUpwKbnJoATAIoHFLSGgBppVUCnBRQMUANK+lNwBU2BimMBSAYQCKbt+tSDGOKdgYpgMVeKTFSClAoAiA5o2DqDUhX0pAhFABgkdaY696mApDjNCAjHSlHNP2igAdKAG8dqUCjbg07HFADDilB4xS7QKUAUAA4FNzzT8ZFNKjFIBCM0mOKctL1oAYgIPNOYcU4DNJjFADF470DLHkmnY5pQKYDDuHc05ScckmlIzRjAoAY656Uigqck08ZzSlc0ALjIpoXFC5FLSAXHFHWnCkPFABj0pMU7qKKAG4z1pD6dqfScUARlQRg9PengHGM0EcUozigBuMUuKdSEGgAH1oI5z3pKWgBMH1NKKUCgigBOo603aTmnAUooAbzjBoxxSmm7hnFAAE5znmhs47U4c0Y9aAGCne9KBQaAF7UzvTh0oNACdqYM5p+DQBTAb35pMmn4pCtIBKVTijbxSgZoAM5pCMCnAYoIyKAGrS45pQMcUuKAExTMHNPNHemAY4pO1O60uKQDFJpxNHSjFACYoNOoxxQA0UmBSijFACE8UL0pdtLigBmMmgcU6kIoAQ0gXvTiOKUUANpcUd6U9KAGFaTI6UpFKEpgN7U5RS7cCkBxQAEUhpxxim4NIBy004zTl6U08GgB4PFNwCaUHik70AO2gCmCGPeZCi7yMFtvJFPpc8UXE0mQm2iBVhEmUOVIUcVIOaXINHFAJJbBx0pACOlFOBoGUbXS7GxlkltLK2t5JTmR4olUufcgc1bKBvvAH6inE0tPUSSStYgW1gVmKwRqWOSQo5pbi2hurd4LiKOWFxho5FDKw9CDU+abRdhZLoVBpdgLE2QsbYWmMeR5S+X/3zjFElhayGAy2sMjW7b4S8YJiPTK56HBPSrmaTqaLsVl2GjjrUMllazOHkt4nYdCVBNTscUCjXoNpPchms7e4TZNBFIo6B0BFNFrCIzF5SeX/AHdvFWTmkC85NO7FZFeCzt7YfuIIosf3FApkmn2c83my2kDyYxvZATj61cxSYGaV9bj5Vaw1EVFCKoVR0AHAp2cGk5HSjBoGLmjvQBRikAp6UiDFGD60o9KACm859qcQaADmgBucUmc0/GabjFACjpRjNJ2pVzTATkUoNLjIpAPWkAueKBS0goAbxnmlJx0pGHNA5pgAyaAOaXpQRzmkAHpR2o60uMCgBgBoIGKUNzilOMUANUVIKjFO3Y60AP4o60ikGloAMUmKWkzQAtFJS5oAOlFFJQAtFJmjNACijFAooAWkxijNFAAKKSigBaKM0ZoAKKTNFAC0UZooAbilApaBQAU04p1MIoAOaCOKVaU0ANHFFHagcUAJjrQB6UuaBxQAoJxSHNFKCKAE7ULmjNGeKAHGk5oFBNACU7PFNJOKBkigAOetGaM00HmmA7NJQaTPNIBc4pc0jU0k0APozim7uKXtTEGeaf2qMGn0hjSOaTBoJ5pc0wB22rSocrmmSH5cUsX3KOgC5p2OKaTxSg5FIBaB1oApOlACkcU1adnim7hmgB9GKAaWgBKQil60UAIBinU0nFG7NAAQDQBSZ4NCcDrQA49KB0oI4oHSgApaKDQAUUUUAFGKKTNAC0lGaTPOKAFxzRjNAFLQAmKO9FAFAHhXiFc/tKaYwBfDQ/eGAMRuTj1wOfrXu3c14Rr/AD+0vpp+8N0S8nofKb/EGvd+9AgooooGfJDHrXu3wZ/5EP8A7epOfyrwlsEmvdfguAPAeB/z9yf0oA9EooooAKKKKACiiigAooooAKKKKAIsfPUlJ3paAG0ClxSUAFBpaSgBATQTQKDigBR0pMUoooAYRg0vUU6kxxQA05pQBjNFANABxQDQelAINAC5FIOopDQM5A96YHhKsq/tXyZ+TIAGP4v9Er3fua8CBH/DV7Z45H3R1/0SvfecmkAdabjFKODTSeaYATikzSMwpu4AUASFqM8U3IIppfAoAl7UKQc1GH+Wm78c0ATcZoHWot9LuJoAmPSmY60EnFN3jpQAp4FIr80hNNVvmoAlHPWgjFN3mjccUAOJyKTJFMzzS7qAJAeKXtTNwpCTQBJzigHNR7yKcGGKAFIoFN3mm78UASjIpwqDzSOtPSQMDSAU9abnFIWwaaW7UwH5pu4ZxSLmkxk0ASKwFBbmmMKVRSAeppSQKjFNcmgB5al3jFR5ynFRAnODTAtKytS7sVAnBqXjFADPNy1PZ8LUB4en5zxQAqyk5yKA5JpyKMUoTFACbz3oJ4zSNxTCeMUASqQRSbgDTFftQOWoAmFA6Gmg4pSw20gDdS5yKhJz0oDMKYEjNigHIqMknrSbsDigB5JFG6mgnHNBPFAD+tO7VEDxRvIpASUlIDmigBwalPIqM8GlLHHFADxgUmcU0EmnAcUwHZGM0KRTG6cUxTg0ATUgOKQHik3YoAk5NG3NIGpeaAG4I70oNHWg8UAOoFNDUBs0gHGmg0ucimYxQBJnijGaYDzT80AIeKA3FNY80wE5pgSKead1qPBHNPU5FIA6UoYUjUnFADxg0jHtSdqbzmgBwFIxOKXPFNZu1ACqaRiRT16U1hk0wBW45oJJ6UAYFIp60gHKTindqZvIPSnk5WgCPJJ4pQSaE5zSHg0AOB7GnjioTnOakHSmAuaM1GSc0u6kApPNO4xUdI2QKAJM9qM1GGpRyKAF3HNO3ZpopCSDTAf1FRiPDEmnAk0E8UgAZpytTQMigDFADi2KQEmkzRnFADwOKKaCSKOaAH0mabk0A0AOpcUDpQTQAUlGaBkmgAFLijpRmgApaSgUALRgUlFAB0paSlAoAKKM4ooABS0lLQAgFFICCcUvSgA7UgpaSgAHWlxSZoJoASlxSCloAQ0gyaCT2pQaADHFApc0mPSgBaaeKUUjc0AJxSt0oUcUGmALjFNIyacBikxQAgPNOIOKb3qTtSAYM0tNH3qdTAQindqQjigcCkAvSjig9aQigAJoB4prUu3K0AKTgUiNmmqpGc0oABpgP60i4zS8YpqnmgBzdKjVjmhzmkHXIoAm6igUgPFJv5xSAdijFJuzRnmgBQKKKUUAFFFFABjiigGg0AFFFFAAOKMCikoAMYpaSigAoFFFABTcU7IFFACUYoPWgGgBe1JQTQCMUALxSE0ZBOKRulADcZOaRjxTx0qNutMBV5FNIyacBxTQcHmgBVYg4qYGoG9qcrcUASZ5oxSA5paQC8ikwQaWigBp4pQcikPPFAXAoADRwBQelAGRQAqtmlyKYBg0o60AHelzg0YpMUAOzQDSYNNzQA/cKQHNAFAoAMUZoFHFAC5xQDSYpM80AKelICRQTRjigBwNBFNB9aXNACgcUUA0ZoAAKTbSjrTqAG4pNvNOpKAFAppIBxTu1IQD1FACdaUDFGKMUAFGKWigBuKUCloFADcYo6UtHWgBMA0m2nYxRQAlJinCloAZigelONN6UALgUuKaDTqAI2GKVaRhzTh0pgNYjpTgMLTGHNP520AIBmgDmhTSjrSAVunFMHNPbpTVoAAT0oAGaXHNJjmmA/tTc0o6Uh6UgDdS5pnUU7gCmAGjoKO1H8FIBuc08dKQdKUUAKDg80hakOKQHmgB2aM8UhxRnigBQeKM0gpcc0ALSUuabnBoARsimfMepqQnNBXimmIco4paap4pwpDCiik70AeFeIs/8NJaXHwwMkMmCOn7ph/7Lmvd+9eDeJVz+0lpLZRv3kAC7sEfIx/+v79K90mnit0Mk0ixoOrMcCgSJaKbuHv+VFAz5JPevdfguc+AuP8An6k/pXhTd692+DGP+ECGBj/SpP6UAeh0hpaKAAUUZooAKKKKACiiigAooooASk70tN70ALSUZo70AHWlopKADIpCMigCgigBF4NKaTGaM9qAFzxSE0tGKAEpMYNLQRQApPFM20uaKYAeKUHpSE0AcigDwSQ4/aw6Acjpzn/RO9e+9zXgUwdP2r15C7iOR3H2Sve8/MfrQIQnmo50keB0hcRyspCOy7gp7HGRn6ZFS4z0oPUfWgZ4L4u+KXjPwn4nvdGlTR7n7NtxKsEi7wyhgceYcHnGM16l4bfxDqnhqDUL+70+O6vbaOaFIrRwsJYZ+bMhL9R/d6V4L8aF8v4oakcAF4YW47/IBk/l+lfRXhZt3g/QTkkGwgOT/wBc1pJJO6C7Z4x4i+L/AIv8Na1qOjXFro0s9nIF85I5QrKQCDjf6Ecdq7DU9a+Juj6P/asml6BqFtGnmypatKJAuMk4Y849sn2rxf4sJ5fxN8Qqq7cyRHGc9Y0Oa+ltY1ay0fwfNfX9xGYRZnAlYDzjt4UepbpgetK0eo7vocx4C+Kdj40ujpktjJYaltLpHv3pIo64OBjHoa6zXNYtfDehXms6i5W3tlyVGMuegUZ7k4A+tfPHwZ0S+1Px7Y3tuHjtdOVpJ5Qp28qVCZ9Tn8ga7r9oa/eHRNF08EeXcXEk7c9dgAAx/wBtP0FOzSsK6bJoPHnjbUPCcvjK0sNJXSIJG/0R2fzniU4Zt2QvBB7djwcc+geEfFNh4w0JNU0/Kjdskhb70TjqD69Qc981w3hWOKX9nO4jQb1/s68OG4+bMh7+9c3+z5qhj1zV9JMuI5bdZ1j/ANpTtJ/Jh+VK1tgu+p6P4v8AidoPhKQ20vnXl8DtMEA4U4zhmPAPTjk+1RfDbxrdeObXVby6tIrRba4WKKKNixClc/MT1P0A+lHxhgFx8L9ScoGeGSF0J7HzFGfyJ/Oua/Z8+fw/roJ/5fBx6fIKdtbhfod74z8YWHgrQ21G8zJK52W9upAaV/T2A6k9q8h/4Xtr6ajul0ewS2BG6AF/MAz/AHs4zj/Zr2q98MaTqOvW2s31sLm6toTDCsnzRoCc7gp4De/pXnHx50uxXw7YawyIt6lwturDALIVc49xkZoaT3eoczWyPSPD3iCx8T6Jb6tpzEwS8FWGCjDqp9xWpmvP/gvpk1h8N4JZi2b2d7hFP8KnCj8wufxr0DGKLNbgDDIpmSOtS4z0pCuTQAwU7PNLspdppgNBBoJxTguDSsuaAK119oNtJ9kEbXGPkErELn3IBx+VeM638atY8PavfaVfeHLf7RaPscrdnae4YfJyCCD+Ne2hcEfWvk74tr5fxO8QLhgC0R+Y5/5ZJUtJgm0fSel3ev3/AIbW7uLHT472aJZIIRcPtIPOHbZlTj0Dc15fP8btWsdauNJl8NQC8inNuV+2cGQNtxnZ0zXs+ljOnWbEqcwrkr0PHavlDxLH5PxZv1QFCNbyu7nrL1o5UwTaPatb8d+L/DMAvtY8Ej+z1I82a2v1k8vP94BePqePeuh8HePdE8a2rNp7vHdRKGmtZRh0z39CPcVP8Rby1svh7r8l3gxvZvEqlsbnZSqj8yK8V+A+n3Vz43uNQiUi1trNkmYg4JYjaufXgn8KLJ7Bfoz6NVsimn73FAHFOUVQDGz1p6nilK00oeooAVTzXA+LfiTL4Ouwmp+GL9rWRtsV3FKjRv8A4HHODg13oBrM8ReH7PxToNxpGoBvJlAKuhwyMOQw9waLeYXsZ3hHxRP4t0pdUTSZLOwl3eTJJOrM+GKn5V6cg9T/AI1J4q12XwxoM2rjT5L6CDmZY5ArIvTPPX6V5X8Lddv/AAb4suvAniAiKOSQ/ZyxwFlOMY/2XHI98etdn4zMni3xHaeBLORltVVb3V5kOMRA/LHx3Y4P0xUrsF+pr+D/ABZc+LYBfR6Fd2GnuuY7i4lT959FHOPfpXWjBrI1fV9L8J6BJf3zrbWFoqoqov4KqgfkBXHT/Fm204W9xqvhvXNP0y4cLFezW42kHoSM5HAJxycDpT2A9FKgtQRis6717S9P8Pvr094g01YhN5y8gqemMdScjA9646T4sRJYLqv/AAi+tHRmwft/lrtCk43EbunvmlcPU9EU8Uu7iqWi6rY69pEGpadOJ7WddyMBj2IIPQggjHtXF3HxOtmmu20vQdZ1Wxs5jDPeWcAaMEcnbk5bH4evTGRSuG2537HPFRCRGkeIMpkQAsueQD0P6H8q5WHx5bXXgeDxPp2kapfrO7RxWltBvlyGZcsFyFHynn3HrXnfw18fTy6t4h1PUNK1jULvUZ4smxtTMkCDcFVuRtAB/Sne+wW8z3JAD2oH3sYp6qAcZoAHmDNMDkfEHjuy0jWY9CtLG71XWHj8z7JaIDsX1dicL+vb1FO8L+NrbxFqV3pU9hd6ZqlqN0lpdAAleOVPccj8xXmEOtxeBPj3r13rRZbS7idhPIhZgrBXXbjqMrs/D2roNIkuD4r1T4n65ZXOnaPHZiC1haMtMY8qPMZFBIGMk5/vZ6DJhBc9VpSeOK5nw3460PxbdPDo73dwE/1kv2WRY074LEYBPoea6oKMVSd1cDnfFXiY+FtOOoTaTf3lmgzNLahG8oepBYHHuBj1xVfwX420rxxaXc+nLPE1s4V451CtgjIOATwefyq542CDwB4i8wMU/s6f7o5/1bV4P4ea7+FnjvQp7iUyabq9pC0sg4RkkAzz3KNz9MetJp7oL9D6SJ4rP1vV7Pw/od1q+oOy2tsu59gyxycAAdySQPxq+/ytheQeleUfFC4m8TNquh2sky6foVi99fvGMB5tm6KM+o6sfp6invogOq8LfECy8YyzDR9J1N7eGTZJcyJGiKcZHV8n6AE112CK8y+AqD/hXt2wCgtqLnK9T8kfWuw8SeLtH8LLFHqE0j3c/FvaW8ZkmmPoqj+uBS23Ybm7ninLmuJ0n4maHqGsx6Pd2+oaTfyj5ItSt/I3nsBknr2zjNbviPxNZeFdO+3ajDdtbg4aSGAuE5wN2Pu5J70r+Q7G01HoKyNH8R6d4h8OjXNNaaa1YOVAiPmHaSCAvXOQcDvWd4a8e6H4sv7mw017kXdqpaaKeBoymDtPXvk9OtVcLGP4r+KEXhrX7XRRot69xcSpGk037qJgW2llbndj6CvQHJU4rxX43AnxX4N3EsDK3yHgf6yL+de1TADc5OFVckk9BRsK9yC7uvsdjNcmCefyl3eVbpvkb2A7muO8D/ESPxxquqW0GmyWkFmkbK0sgLsW3dVxxjb6mmj4seFjcSiKa7ktYyUkv1t2Nuh6fe69xyB3rjfgm8Vz4z8Y3FuyvE0gMb92VpJCD+IxS31DyPawTjApR0Oa5nXPHeiaBqQ0uf7Xdajs81razt2ldE/vN2A/GpfC/jPRfF5vBo88sptNvnCSJk2ls4HPX7poTCx0Sj3pynmmgd6cFzzVAKaaDmn4NRn72KADPWkFO25pQtADMkUqjPOacVxTRxQA5etPwKYo5zUnagBm3JprDBpQSGpWpAHahRigGndBQA00nFVNUtbq906aGzv3sLhgCtwkayFcHP3WBB9K80+F+v8AivxNrutw6vrHmW2lTrCPKtokEpy4OflyB8vbHXrRqB6uOlAPPIrz7Utb1nxD8R5/Cui6mumWlhbCa9uFhWSV3OMIocEAYdTnHrUUt14v8N+ONB0++1hNU0XUJZEMrWqRzIwjZgrFeCOAc45waNdw0PSKjbmud8aeL7PwXopvrlDPNK/lW1uhwZXOePYccn+ZIFZVjo/jXVrNbzVvEf8AZk8qlksrOzjKw56BmfJYgdRkfjQtWD0R3K/MvWm42nk159p/i7WPDni+08J+K/Jujermx1SFdgl6ja6dFbIxwccj1r0UqKL9GHoJn5aarc81xXijV/E13ro0DwlDCkscPmXd/cj93AT9xBwQWPUjB4x061zeieOPFWh+PrXwj4zitp2vFH2a8tlxuJyAeMAgkEdAQfal73yDTuet4zzR7VW1A30djMdNigkvMfuluHKJn/aIBOPoK4j4W+KdZ8UWmtSazJA01rfNAogXCKAF4HcjOeTzzT1A78HBo71leJ9YXQfDt7fgBp0jK28eM+ZMeEQD3YgfjXDW0fxhlvrYXNxoUMG9fN2ISQpPPbkgeh9KAuup6cQKUHAri/Fmua+2pw+HvCMEEmqNGJrq6uf9VaREkAn1ZiDgYPQ8Vy+neM/F3hfxrYeH/Gf2e7i1Fljt7q2UKAzHaDwBkZwCCARnNLXtoGnc9Z43UpArhfHGv+JbXVbDRfCNlFdajKjXFw0oBSGLOFJO4AZOev8AdOK5XXvEPxY8N6FdaxqiaIlrBt3bASfmYKMAHnkjvT13C62uexn2p2PlrN8Pz3914c0661NUS+mt0knVFICuVBIwfQ1X8WeIk8M6BJfCB7q4d1gtbaP700zHCqP5n2BoA2MYpVORXjmu+Jvij4Sto9c1O00u404lTPbwKT5IJwASOR2GcsM16poeqw67oVjqturLFdwrKqt1GRnFGvUNHqmXxxQelVtT1G10fS7rUbx9ltbRmSRsZ4A7epry6+1z4rrp1x4ig03TINOUGZdNlBa4WEDOW5HOOSMg+3aj0DTqz1rPFJgkVzvgjxXH4y8KwayIfs7FmSaItkKy9cH06EfWsLTNb8T+M31DUdBvbCw0e3mMVk8ts0rXhX7zE5G1CeMgZ6+lJO/QNFuz0FOBQRzxXOeEfFKeJtPu2ki+zXthcva3kJPCSIecH0P+PpWHpev+JfGU2p33h650+00i2nNvaST27SG8ZfvNkMNqZwAQCevpQm30DQ77vzTiOK5zwj4l/wCElsLrzoRb3+n3L2d7Cp3KsqHB2nuD2/8ArVg6X4i1/wAZaprf9iXtlp+n6XdG1jaW2MzXDrncx+YbV6YwM80J+Q9D0BaM4rk/AXi6bxVp18t7bJb6jpt01pdCIkxs6/xITzg+hrrBjNNaiFBPejNKRxSCgBcmikFB6UAFOFNzilAoAUmjOaQ0gNACnIoDGlNFABmk70UUAKDS5pBRQAE80vWk4zS5oAOlA5o6ijFAAAAc0GkpR0oAQGlzQBRjmgAApAMUtAoASl7UlGKAGmkFO6UAA0wEpynijFGKQCGkp1GM0ACmkYkdBSAYOKfigBqnIopelAoATHOacDmjjFZOs+INK8P2xudVv4bWMDI3t8zeyqOWPsAaTaQJX2NTgGmlwoLMQABkk9q898M/EK+8YeKUt9H0WVdBjDmbUZwfmIHyhR0BzjjJOOwqj4w8E3U3h/xHrGta9fX7xwzz2lqshht4FAJQbAfmIAHJ69waNWtgul5nothq+n6qJjp95BdLBIYpWhcOFcdVJHfkVfHSvMvgXFHH8PXdM/vL2UkYxjAVePXhRXp1NXtqAz+OlI5pTRmgBCMijHy1At7avO0C3EZlXqgYZH1FTs4UZPT+dK99gsZWr67pegWon1W+itY2OF3nlvoByfwFRaD4l0bxJC8uj6jDeLHjfsPK56ZB5FecfD+9/wCEi+Kvi/UNSIlezY21qrgERxB2U7fThFz9T612OieA9H8P+ML3XtNknhkvoij2isPJBJBLBQPbpnAyceyXmwv0sdfjigcZoklSJdzsFHqTS5FVdbAZes6zp/h/TpNS1W6S2tEIDSMCeScAYAJrSA4+tcP4vgOveNPDOgf8sIJTqtzg54iOEBHoWYj/APVXcGRFcIWAZuFGetHmwADFHBoMig7SRuxnHtUckqxKXlYKo7k0uZW3CxJzWVf+JNF0q6gtr3VLWC4ncRxRNIN7sTgAL16mtYcgHtXhXxS0yw0/4qeE7q2tYoHubqJ55IlAaR1mT5iO5w3Xv+FPV7Bp1PdQ1OzTF/oKUnBoAXNIc5pSM0mDQAopTSZxSPnHFADsjFIGpq5xzSkccUAOoyKaDxSZ5oAdk0ZpCeKTHFAC5oDZpO1AoAdmmMxB4paBQAitmpKjxzT6AGEEmlAwKAeadQA3ijPGKdSYBoAZk0rDIpTS54oAYucUmMGnClxzTAYRmkHWpPamMMUAOGaeORTFBxTgSKAHYo5o3UZzSAQigUtGcUAJilA4ozSigBuOaAKdRmgBMUmKdRQA3mm7TUmaKAGgUAc06igBAMUhGadSDg0AIeBSBe9PpMcUANHJp2KQDFOoAbtpuMVIKaRQAlNd9vGD+VOIJNKelMQ2NgafTdueRRmkMd1pM0UnQUAOB4ozTN1OHIoAdmjpTM4FAbigB1ITikyaCOKAFDcc0oOaTqKB0oAWjIpp6UgHegBxNGeKbmjNACginA5qLFKh5oAkJxTODTmpgHFAC07NNGKUigAYZFMyelSimYGTQA2pP4KYaXnbQAgBpSMCkQ04mmAY4pAOaVad0pAA6U3B3U7rRjmgBAKMU6koATFIVpwpaAG7eKMcU6kxQAm2lxR0petADNvNOwKMYpaAE20m2nUUAN20AU6jNADStG2lJ5pRQAzbzTu1FLQA0ClzzRRQAUd6Wk70AeEeJAP+GltKJIb5oBhj935G6f56mvdpEWQbXUMM5wRXhXiQF/2ktMfAIja3BDe6NyPz/Svdz1NMQ3aP7o/KilzRSGfJDd691+Cpz8PlP/T3L/MV4Y3fNe5/BfA+H8e3obqXP13UAei0UUUAFFFFABRRRQAUUUUAFFFFACU0ilNNY0AFHOaaCadmgBaO1LRQAmaO1BpBQACloxSEgUAJ0pc0o5FNNAC4waDSc0YNMApOpp3Sk70gGtx0pFbJFSHkVH0YfWmB4JcCQftXpk4yRjvx9kr33AyfrXhF18n7VkJGFDAcqev+i9691z8x+tADhxSHjk+tOqKZ3jhkeOJpXVSVjUgFj6ckD8zQB8w/Gj5fifqJyAWhhPXP8Cj+lfRPhfI8H6EC24/YIMnGM/IteHeOPAHjnxT4v1HWl8PiCKbaIkN1Ex2qoUZw3XjNev8AhZtcsfB9nb6no8y31hbJF5aTQt55UY+UhsDgDqR+NNxsrkp6nzp8WRs+J/iDau354j1/6ZJXR/FHwGmg2Ol6zpaTHSXjWOdHlaQQSEcMNxJAb+Y9xTvFvw58b+JvFWpasPD4gW8kBSM3cLFQqhRk7uuAD+Ne2abbTa94U/s3xLor2xeEQTwTSpIsnAywKMe/I6EfrRYLvWxwnwQ8XW97o0nhqcRRXtqWeDYu3zoyck+7A9fYj3qh+0TZNJYaBfbWKRyTQsc8AsFI4/4A35Vyf/CsvHWgeKPM0OzaU2s5ezuxPGN6Anbuyw5I4IPqRXtGr6HeeOfh02na/p66dqkibggdZBFMudrKVJGD6Z6MRSs09QuraHM+Gizfs3zcB8abeZHTgNJXI/s+2MknizVb4NiGCyERGOpdgRz/AMANaNhZ+N9P+HV34Gl8MTzXErtBDeC5j8pYnbJJOc92/A89MH0L4d+Dk8EeGzZvIst9cP51y6jgNjAUewAx+Z70K+twunsV/jAu74Wathc4eE9cY/epXMfs986Frp3f8vi/Ljp8g/n/AErZ+Kv9v6x4XudF0nw7d3CyOjSXJliC7VYN8q79xJIAxgd6xvhBYeJvC0d7Z6j4duks72RZY5lki+RuFO4F8gYweATweKLO17Dur2uexH7h5wAOTXj2vW918VvHEenafLs8OaMSl1dEZWeQnDoo7nC4z25PcZ3Pim/iu90r+xfDukzzQXSf6RdxTIpAz9wAsDzjk+hx615JZeGfiTpVt5GnWms2sEZP7u3vAq57kKHx37UlF7pXBtbNn0lDdWMN4ukQSwrPDAsgtkIykf3QdvYcYFXhyK8y+D+g61pNnrOoeI4Z11K9uAN1y4eRkQcEnJOMs3X0r0wNTs1vuCt0A8GnYzzTHBNAzigY4ilAxTcHFITgUgJMU05xQhyKRzigBqtlh9a+UPi8uPih4gA3DmH73/XJK+p7q5W0ga4MUsgTnZEhZj9AOtfNXjbwp4q8SeMNW1W28NamsF3Kpi3xjdtVQoJGeOmaLCbS6n0rpGf7Isen+oTOOnTtXyd4tjE/xP1eImSPfqzJuzhlzIRkfzr6d0jVriLw1bSXel30dzDDGktuIwXL7Rnbg4Iz3z6+lfPWreFPFl34zvdZi8MamI5dQN3GrIGbb5hYA8kUWBtFn4s+GtY8P65bLcanqWpaROg+yzXsxk8uQDDIT0zxnoMg98GvWPhFr+mav4Ois7O3gtLyxAjureIBdxxgSY6ndjr65ra1nSrH4g+FrnT721urZJCPLNxCY5YpByGAPpn8RketeEeG9D8feCvE6X9p4fvpJID5dwiJuSeInkZHBBxkEdCBRZ290Ta6n0+F4oAxVayu5LywhuntprV5UDNBMAHjPocEjNTOxAzQUSA560A4qENxS5OaYEh60h6cUm7ik5IoA8i+Oeg2406w8VQs0d9azJAWUcMpJZSfcN0P+0a6f4V2JXwXHrVzMbjU9YY3V1cvyznJCj6BQBjtzXN/GjWY7/QP+EdsLO/u737Skkvk2shRAozy2MHOR0zW98LNWSTwJpmlTW1xaX1pG0bxTQOmQDwwJAByCD19aNd7E3V7HO/F+6u5/GfgvR7QQBvtHnr9rz5DPuVU3Y645/76rT8S+G/iL4m0K50e9u/DBtpypOxZwwwwYYJz6DsaT4v+D77xFo9jqmjpNJqmmSFhHGfmeM4yVHdgVUjHPXviuZ0f4z+JZ4o9MbwydR1fPlKyMyEtg8sm3g+vI/Ciz3SuO62OpPgaaP4PN4a8R61Bbx2xMhvITmOONX3gHcBkDp27elZ2q+JV1D4X6jp3hXQb650e2054P7QmCwxeWqEMyhvmkwAegHPpUfjvwx4h/wCFOCGTzrrVWvBfajHAS27cWJVQM5VSU4HZM9qgs/G1/wCKPhdeaJovhm+kuodMa2uJAFSBAE2nYerMRyEAzSs/kF0uptfByCS7+EItkkMMkrXEaSKeUyzYb6gn9K5LwX48k+GEB8J+KNGngSGd2+1xfMGDHOcY+Ye4PTHFX/hP4gvE8A3+m2mm3CiwiuJzfYATcQWVVHVnyemMYHvirlp8VPB3iXwf9k8XRgXhi2zWht2fzHwRuiIBwT25BBP40WvpYNXtqegeCl0VPDSvoF0LnTpJZZkKnOwu7OUxgEYLYwRmvNf2eWf7H4jyCV86LDN94n5+orb+CGgahoXhW6lv4pIEvp/Nt4JPvqgUDJHYnH6D1rgvh34lufAeta34ak0a8utVu7pI7aPbtJYEgFyei4IOQDxk09fVgmj6L75rhfiX49Pg+0trLT4hPrd+dttG33UGcbm9eSAB3P0ru2wAK8J+Oeh6jbeINN8V2aPLbxRrHIwUssDo5ZScdAd30yOeopNN6DvYqfEHwBq+kaBY+L59Qu7/AF63kSTUHZt6p3BQADCo2B6YOeK7u58e2/iX4Zxy6fGJNW1lHsILNGBZZ2Vg2c9FUZbJ7Y9azLH4y6b4h0yKytdBvtR1e7jMT6fEq+WWIwcuTwnvjgda4CHSPFXwc1q3199Mtrm0lQpKI2MixKxBKF8ZVuBg8g+9Gr2WwrpPU958GeGoPCPhaz0iEIZUTdPIo/1kp5dvpnp7ADtW73ry/SPilc+OJ7Wy8NaLewymeM3d1OqmGCHcN/zDOWIyAMDrXqBbHA7U1d6tBtoYPjlmX4e+JCuc/wBmz9P+ubV57488KHX/AIJ6HewoGvdJ0+GdAvOY/LXzB+QDf8BrrfiZr+maR4F1i2vLxIri8s5YYIQ3zyMylRgdcZPJ6Ypfhx4g0rVvBejWtrd28txbWMUdxAh+aMqoU5Xr1H0oQ2nYw/h94/E/wxu9c1q4Rv7KHkvt+8dqqE/FiQPqTUSaRe6Z8GvEup6ycazq9tPd3ZxyNyEInthccdiTXM6D8Mbm3+K+p6W63C+Gbd0vNu8rHMDkxIR/FtbP/fB9a7/4peINM0zwRq9ldX0aXt3askFuG/ePuBXOPT1PTg0JNCvcxv2fAy/D66DoADqLkEHr8kfWqfw0vx4r+J/i3X7phM1oRb2JdeY4i7gYHbhBn6n1NQfAfxDplt4WutKub2CC+a+LxxSSBWkDKijaD15BHHtVJjN8IvihfalcwTyeHNZLFriOMsIizbsH3U546lTxk0rNB5M6341aHFq/w7nvyuLrTJFnicDnBIVh9MHP/ARVRdabX/2cbi9umYynTZInY8lmjJQH8SoP41D458b6b4p8Mz+GfCcr6rqeo7FxbISsSbgWLkjgYGPx7V01z4O+w/CK68KWP7yddPdFK8ebKQWP03Pn86a1Vw2dmU/gmMfC/TflwPNm5z1/evXJfDUN/wAL08Z8bk3XOWI24/fr2/rVf4U/EfTtH8MQ+G7mzvZNXhnkWC2t4S7TbmLY/wBkgkg56AZql8MNXuYfjJ4gbUrCdbu8adJEhUyi3cyg7WKjAUYI3HA4pegaLqanxxRm8U+DgGLbpmAT38yKuk+N3iGfRPA/2W0kZJ9Sk8gsP+ee0l+fcAD6Ma434363YDxn4cgS4SSXTnMtwg58vLxsAfchTx9PWu0+Kuh/8Jz4EivdCmF7LauLmBYCHE64IYDHU4OR7jHei1w2Ot8OaJY6N4TstJt4IzbrbhXBAIkJHzFvXcck/WvKfgdbxWfjPxZbwj91C4jRjxhVkkA4+gFaHgn4x6XLoNppmrw3Y1mBBbrDBCZGuCBtG30b1B75rF+DOqJ/wsHxMs1rcLLeOzDETN5X7xiVcgYX73U8fLQm9dAsizN4if4cfFbX9Q16wuZrXVXTyLqNc4jHIC5wDgYUgHjaK9C8Ip4f1LWtW8TaBfwzpqUUKTwxqAUkTdksOoJDDgjsTzmsKz+I3h7VdY13wt4p+yx/ZryaFPtCZhmjViBnPAYYxz14Irm/hdpdrF8VddufDLyt4chhMSyFiUZiUIUHHzAEPjPOPrkpavQNep7kBmlAxQOKXrTGJSYzThR0oATpQKXrSUALik2ijNJnFACinYpue9LmgBCtLt4oBzS0AIABSMKdijHFADD90/Q15L8GGZ9f8dSlMB9RyGHCn55egr1K8vLWwtpJ7y5htoFGDJM4RR9Sa8Z+Ceuac/irxdAbxN99dia2DsAZV3Sngdzgg8etFw1NL4jeEfE1n4ri8ceEHaS7SIJdWqD52C9wP4wQACvXgYz20PB/xJ0nxlfQ6XrWnjT9dtXLRwzjI8wAg7CeQ2CflIz160/RviHZWPjzxF4d1zUFgZbpXspLhtq7Si5jz0GDyM9dxrG+INjpnirxp4cTw81vPrkF2kl1LasCUgBB3Ow6YxkZ59OoytHpsw21IPihOL34xeC9InybRXilKdmZ5sHP/fsfrXtR649K82+LHhS+1a307xBo8Hm6ro0nmrEgy0ighsD1IKggehbvitzQPH/h7X9GgvF1O1tpin762nnVJIWHUEE54PfvTeiuJanE/tAx+VouhajGyrc214wjP8XKFiR+Ma/pXrtpM09nBK6lWeNWIPUZHevJvEkA+KnjLS9P09Wn8N6Y5e9u14jkc9URu5wAOP75PavXRgYCgAAYAFC2uHWwoGCcDr1rzrXrN/E3xb0CO2UvaaGsk97KvRZDjy0J7nIBx9fQ1D8RPijp3hlpdEtLsjV5NqySJHvFojYJc5OC205C/TNZGj/FPwboWkjTfDkOpalfTS5VZUIkuZ5D953buT1OPoKV9R20PY3yc49DXlfwYYO/i5sghtZmII6Hp0r04ybIRJMUjO35vm4B+teUfBbULR7/AMX2qTxvI2pvMm0jDoSwBUeny/qKd+gK51fxE8H3/jLR7W10/VV0+S1nFwu6MkO4B28ggrjJOQDXJ6N4s8VeDfE9l4c8bFLyDUHEVnfxc5ckAAnAyOQDkZGQeRXb67450Tw1rNlpmrTvbPeIXjmdD5QwcfM3b/OcVzHi2Wz8f6pouh6RKLxLO/jvL27t8PHbooPy7xxubJAA545paPQNVqemcBjjqe9eb+LbYeKPiZ4b0u0UP/Y7/br6Zf8AliMq0ak9ixj6dcHParfxC+JGn+DwmnRSB9WuNuFC7hAhODIw9hkhe/0rndP+KngnQNPnGnG+1HUbl98pEBElzKfUnp7DnHuer5tRWPYSRnivNPifI2s6z4Z8GwAt9vuxcXe3qsCZz9Mjefqlei27SPBC88flSsgZ4w2dpxyM98etea+BJF8V/EnxL4rJLW1oRptiwPylQctj16Bv+2ho6gens6IACwFR/u5grYVwjZU4zg9Pz61yni34caF4zvYL3VWuxLBH5S+RLtBGc8gg81XtLbwx8IfC87vczpZyzlwZm8yR5COFUADsv6Ek0npqNWehL8UL2K28BahZkLJdaiv2S2gxlpXbjCjuQMke4FafhnRZ9C8DafoyzKl1b2Yj8wrkLIRycdwGJrzHRfiJ4Tvtc/4SbxJfSDUlZ47KzaB2jsoj0IwCC7Dq3vge/pPhnxda+KdGutahglttNjkdYprjCmVE+9Jjsucjn+6aE76Ct1LHhjTdWsvDsFr4g1CPUdQDEyzBflPzEgDgZwMDJHarevava6DoN7qt66pBbRFzu7nsPqTgfjVa28U6Jc+HDr8WpQnSlBZrk5VRg4PXnOeMda82b4neD/EWrSXGs37w6bYXCmytGt3bz2GCJm2g9DnCn0yepFF0tB2NDwppV34S+BWpzSIYb6Wyub4xsMbGMZ2DH+6q5Hrmuh+EsCW3wu0JYwQHjeTn/akZv603S/FOl/Eay1rTNNjnbT/sxt5bqRNgZpFYbVB54HJJx1HrWZ8MNbt9N8H3Gi6xcRWl9oM0sN2krhQq7iyuCT9zBwD7fSjmSVxJdDGjv5dL8W/FZLYgJDp63aAfdEnkMxP1LHP511XwjtUs/hhoyx7vnEjnd15kY1h+A9LPiT/hMdeuoilr4gla2tiynD26qyBwD2Ibv/dPrVn4Y6tDo/hm78OazdRQahoM0iXHmSADyyxcSDP8OD+QHrTbSV2O2uhB4Omkh+NvjewTP2eSOCc7egcKv6ne35GuVvtXvfhB4211ooY9R0rVSblYUk2+RISSA3HHXGO64Pauz+GVudT1fxN4waNli1W78uyYjaHt48qrAdeffutZvwweyntPFml+Imil1h9QlOpR3GMSKQACAf4Mhsen4ik7WuxbvQ6f4aaRZ6d4UF3a38d++qzNfT3Ea7VMjgZAHUAYxg989OldmFryb4LWhtJfFEdnK02hpfGOxk3EocFt20nrxsye9eshqeo9AOaXHFGaQHmgBNvNPxRmgUAAFLQKKADrSYGaWkzQAYpMU7tSYoAKMUCloATbQOKdRQAmKCKKKAAcUdqWigBuKBxS0tACUdqMUUAIBRS0UAMBwaU0h60dRQAYzSjjikWg8mgBaWmZx1pw5FAAcUBqTHNBOKAHZFLmme4pQ2RQAp4pu6lPSmdM0Aea/ETx/rHh/UhpOmWKQtJCJP7SuATEoyQcADnHU9cehpnhP4daRfSDX9Z1hPE1/LhjLv3QKfQDJzj0PH+yK9Eu7G01O1e1vrWG5gf70cyB1P4GuBv/AIVtp0r3vgrWrnRbo8mBnMkEnoCDyPx3D2otbWO5Lbej28j0eJEiQIiKqAYCgYAFYHjps/D/AMRfKG/4l0/BOP8Alm1cz4a8YeKIfEFt4b8XaI0Vzc7xb39uMwylVLHPboD0I+gro/HrLH8PfEW7ac6fMuCcclCB+tF31GrW0Od+Bz7/AIcJ/s3cy/T5s/1r0ivN/gh8vw6RC3zC7myPTJB/kQfxr0UkhvamMeBgV5v8Steu5NS0fwXpk7213rL4muUbDQwg8kY7nDf98kd69IzxXh/xcFz4e+I3hvxZFEWt0VYnYc8o7MV9iVZsfQ+lJq4Xsani34T2dl4YW48HWE0eu2bo8UyXLCSXB+bJLAE9T25HHXFdZa+H5PEngnSrPxnbtLfIizTrHM0f70AgEmMjJweecZ/Cnv8AEnwjHpT6i2u2gjVNxjL4l6dNh+bPtir3hPU7/XPDNvqt/bLay3e6WOAAgpGSdmc9yuD+NJSTYrNHjHw48H6D4g8YeKrTUbWSa1spiltEJ3XavmSDllIJOEUcn1q78T9IsdF8f+D302JbNpZo0cx8D5JYwpPvhjk9+M1f+DfyeNfFwHyx3EpkiAHyuqzSgkH23D86T41MbTxZ4NvpRst4pyzS/wB3bJExz+A/nVagtDqfi7ptlffDu/u54SbmyVJIJVOGQllB59CCQR/XFWvhEzP8LNDLyGQ7ZPmPp5r4H4Dj8Ko/F3V7CD4bX9qbiGS5vUjW3iWQZk+dTuA7gAZz0496zPC3iBPD37PkOpQSB5oIJY4gP+ezSsqjH+8Rx6VN76oe2ht+DXbWfGvirxEQBbiddMtuQSREPnYH+6xIIx6VwPiyzvdP+OujRWGozPPPskjN65lSIuXVsLkfLgHjivYPC2jDQfC2naaceZFEPNIGMueWP/fRNeY+KwF/aG8OliAfKiA5zzmXA9uv607LZiVyh8RvAkvhfS4PFUGt6ldarHdL59xPIOS2cFQANoDYAXkYNbk3ga7+I/h2313XNVmW6ubFHs7W0+SCIlcgsGzuJJycYwDgdM1pfHIgfDeTCgn7XDjnpyTketdR4Kcf8K90BlO7GmQdeP8AlmtGm4a7HF/AnWbvUfCd5Y3UzSfYJwkW45KIyghc+gO6sz4tll+Jngl1+UidPnIyP9fH2/z1pf2ecDR9dTJGLiM7T2+Trn8P0pnxdZV+JvgrL7D50ZLDkgefH2/OhWWwz2kc9fQU7bQn3QfYUoHNABtoIpaKAG4pT0paSgBNtIFINPFGaAGkUm3mn0goATBpMGnZo60ARFSacqkU+igBpGabtOakpKAGgYpw4FMJ+an9qAGk88UGmr94inHimAAmnDpSAcUA4oAMetMIp56UcYoAaCBS4zzQB1pVIoAO3NJjNPPSmZpAOA4pKM+9Nz3pgOyKAcGkDCm7uaQEmaSmbuKN9ADqVTSA5FJmgCSimhuKaxzQBJ9KWoQxzUgagB1FM3EUBs0APozTM80m7NADs5NGaQUh60APpajye1OBoAXNJu5pTTO9AEmaaetKORS4oAQUjA06igBo6UmcdqcKKAGnpQMmnUAYoAbt9aAKdRigBp6UgzTicUooAYMmlOcU+k6igBq5IoAp3ajpQA3FOA4oo6UANPHamjNSdaKAGAetAXnin4ooAMcUzHNP5pjCmAmKBmkTk1J2pANDdqQnBoA5oI5oACc049KYwwtOTlcGmAgYDvSE5pGTnilPyigBynFOzmmjBWlQUgHgcUUlNNADqOKZmlDUAOFGaYT6UoORQA7NANR78HGKXdnpQApbBo3+lR4O7FPxQBJ2opgJoJxQA6jNNzmjtQA4UtNBpN2aAHUCmAkmlBoAdmgGkNIOOtAD6BSBh0ooAWkpaMUAeC+KlZ/2ktI2ZkYPbZQjGBhs4PsMmvescmvCPEZB/aW0kH5seT97gA+W/T19frXvHc0AJiilooA+Rmyc17t8GB/xb+Mn/n5l/wDQq8IOcGvdvguNvw/iGc7rmVv/AB4j+lAHotFFFABRRRQAUUUUAFFFFABRRRQAlRk81JTTjNADKUUoANJnFMBc0buaARSjFABnIpB1peKSkAtNIzS5pDQAoHFFFIDQAd6WijNADTxTScmpDzTcc0wAdKTuPrTqbjBH1oA8GvVWP9qqE9A2D8o/6de9e9cZP1rwXUI3P7VMG3A3FTleSQLXnP5V7yep+tAgzzS0CkPAoGMkANNCnFOzmnqKAICKdjjmnOMGkxQA3Z3FHanE8Ug+YdKADbkdajYYp+NtI3zUAIu7FPX7uCaFBxihkIFAAAR3ppU5yDSgnFJu9KAHDpzTSSKBuzSsMigQFiRTw3y1HnAwaUtgcUDH78CkySKRW45FOBDCkA9KZLxTkpHx3pgNRSwzUgHHWmhwBxQDnPNAAMk0rZx1oU80p5FArIiABzSKSp4Jp2MGhRyeKBis3FRk54p5xTCOeKAFIwKb82evFOycYoA5oAMYGc04cihlyvFIvAwaAFA9QD9RTSgGSABn2p4zijG4UARcjocU5Hbnn9KXb2pMbQaAFUkNwaeXZR1qNOuaexBHSgCNDsG1MAZzgCgojyCRo0Mi8qxUZFKvXpSjGaBWQwFi/Jp+0LIZNq+YRgtjk0oAJpW9KAE5YdaQqChRsFSMEHoaTkGnEGgCOGCK2QrBFHEpOSEUCnHJRlOCGGCD3peaXbnmjzBJLQYqbE2KFVR0CjFKF4qQcikPHSgErDP4drKCPQjNBAC4CqPoKd97tQRxQFkRn1xz605WIXHH5U7Hy0mOOlAEYAK7QqgZzgCmvEs0ZilRJIzwUdcgj6GpAMHpSlTnIoCytYhtbS2sU2WlrBbrjG2KMKP0qwGI6UDHenbRmi4JJKyK8drbQ3L3MdtClxJ9+VYwGb6nqadDbxQPK8UMcbytukZFALn1PqamYYpByKd2xKKQ2SKGTDSRRuRyCyg4oQAfdAX6CkINOC4FK7GktyBdOslvTeizthdng3AiXzCPTdjNSw28NsJPs8EcXmOZH2IF3MepOOpPrUnalVsDBp3YrJbIzrrRNIvj/pml2VzyWHnW6vgnqeR3q7a20FnbrDawRwwr92OJAqj6AU84zS7uKWoJK9w3YNODYFNxkUvGKChc0meaKARmkAbsGlJzRgE0h9KADOKMZpSOKADigBM4pQQaQjIoA4pgO6UgbigHijAxSAcrZoJxQo4oYUAMeNJVKuoZT2IzUMVjbQtujgiQjoVUCrAHFC9aabE0m7tFO40yxulkWeyt5VkOXEkQYMfcHrTbHR9N0kONO0+0tA/3hbwrHu+uBWgetNYZpXYcqvcFFY+oeFtA1Wf7Rf6LY3M3/PWW3Vm/MjNbAOBSGmm1sJpEUNtDa26wW8KQxKMKka4A/AU9Fp56Uigii9xpJbFObS7CaZp5bK3eZsbpGiBY8Y64z0pyabZJKJktIFlXo4jG4fjVs0gou7WDlV7jHijniaOZFkRuqsMg1UttKsLJy9rY20DHOTFEqk569BV4Lg0Y5oTsrA0m7tFDU9F0vWoFi1TTrW8jQ5VbiFXCn1GRwasWNhaabarb2NrDbQr0jhjCKPwFWDzSjpRcLK+xm3ejaXfS+bd6baXEpABeaBXbA7ZIpE0HR0mjuE0qxWaM5SQW6BlPsccVoN1pwHFCbFyq9xAfmqnp2lWGjWrW2m2cFpCzlzHCgRdx6nAq3tw2acelFx2QvUVTvdOstSgEF7aW9zEG3BJ4w6g+uD3q1yBTgOKWqBpPcxD4V8Os2W0DSyc5ybOM/wBK04rS2htFtYbeKO2C7BEqAIF9MDjFTbeaWndgopbGZbaBpNppA0mHTrZdPGf9FMYMfLbj8p4681W/4Q/wzjH/AAjuk4/68o/8K3RRtzRdhyoo2VhZabB5Nla29tFnOyCMIufXArP1Hwp4f1a+F7qGi2F1cAbfMmgViR75HNbhSkCmi7FZbESKqKqIoVFACqowAKzNT8M6FrV0l1qej2F5Ogwsk8CucehJHI56Vr7eaCp7UX6jstiKKJYYkiijRI0ACogwFA6ACsvVfCPh7XZxc6no1ndTgAebJCCxA6AnqR7VsBSKdg9KL9RNJ6WILSyttPs47Syt4re3iXakUSBVUewFTL70oUjNAFF7jskHelAoxxSCkMdnijcBSAnNB60AP3CjIIqPGTSsDjigB4NFNA4o3UAOpaQdKM0ALSZpM0lADgaWmijPNADqM00UUAOzxTS3pSijpQAik96fTQaWgApKWigBKKMUY4oATIpDQFwaXtQAg5o70oFJzmmAMuaBxSjmm9aQBnmg88UbaAKAFwAKFFBHFC8UAOprAU7tTcUAIowacw4pADmlIoARB71y2v8AgDSPEk8kt/NqLJIQWhW9lEWRx9zdtH4CuqHFKORRoKxxmi/DfQ9AnSXTJdSt9sgkKLfShHI7Mu7BHHcV2dJSgGgErDfas/WdFsNe02Sw1K3FxbOQSpJGCOQQRyD9K08UmOaa02Bq559Y/B7wrYaouoPDcXbI25IblwYlP+6AM/jmux1HTk1Sza0llnijbhvIlaNiMYI3KQe9aGe1Lii/QSilscNpPwv0HQ7tbnS5dStXUMqql5JtAPXgnvgflWv4n8JaT4u0xLDV4XeONt8bo2142xjIP+RXQkU0infqHLocJa/CTwraaBeaTHDcEXahJLt5MzgBgwCtjCjI6AYPfNWrb4aeHbPS7PTrSCeC3trxLxtkuTO6ZwJCc7l56cfhXZYpQDS5mHKhpGTXD6h8LdB1LxG2vXM2pNfFxIGF0yhCOm3HIx2Ga7nFL1FCdhtXOU8UeBdL8YWkFvqs14Ut+UEU5X5v7xHQnGRkjuamsvCFlY+F5PD1vdX62bIY1bzyZI1/uq3Yf4mukxgU3djoKWlhcvmcb4V+HOkeDbt59KudQHmcSRyThkcAcZXAHGcg9aZr/wAMdF8Sa6ur311qX2pNuwR3GFTacjaCDjB9PWu2HvQTimHL5jLePyYUjMjyFRje5yze5qXPNIpoIpFDu1NzSE9qXtQAoNLTe1JnigB2aXtTB0pM+hoAfijPFICSKTpQA6jtTATil3DpQA6kNM3GlDUAPFGKZmlBJFADOjVJkEVGwOacBxQAm4A0pOaAtKFoATHFAGOtKaMcUAB5FNpQM0baAAUL1pegpuTTAk7UwinLnFBFICOlHSnbcigL2oAZtpdvFPA4pMUCIwMZpQMin44pNtMYw9OKFbjGKftwKbtzQADkUAYzShSKcBxQAwMBRnmjbzTgnrQA0EGlUdacFA6UopAR5GacuDzTtopAuKADvQRS4pcUAMAozzTuAOTSAZ5pgITzS7MilKil7UANBxTt1JimtxSAcGpcimgjFLxQAooozgUmaAFoGabk0Bj3oAdRmk3UZzQAEZpaTdigHPSgBc0A008UA0APBpM0gpDwaAHAUUA0h5oAXNN3YNGMCjGaAHDkUppqnFBPFAAGpetMxTgeKAGr1NOJpucNTs8UANHWlOaMjNKSKAGsQRiheBS7QTTscUARnOcilIyKUClAoAQDC0KKUigDAoAU9KZ1Bp/WjFAEailFOwKMDtQAmBjmmr1NPwDQABTEMwCaVRg0pXnNOxxQMaetGcGnAYpCAaAEzRTtopMUgG85pRTsZFAGKYCDpSDGadik2ikAUg60oHNLigBCaMZpcUZoAaFG7NPpAKKAFxQKKO9AHhPiIBv2ldKP3iGhGG7fu2PH55+te7dzXg/iNf8AjJXScKTzCxDcD7j8j8s/WveaAEopaKAPkhwBnae1e6fBr/kQYfaeX/0I14Sxxmvdvgyc+AouMfv5P/QjQB6JRRSUALRRRQAUmKWigAooooAKKKKAG00in0hoAjHBp2M0EUdRTATGKBSgYpaAENFLikpAFHbmikJoAKB1oApaAFpDRnikzQAdqQU7ikIoAD0pB1FL2pAPmFMDwPUMxftURPj7zL9zqf8ARcc174RyfrXg2oqU/antm2rhiv3Tyf8ARu9e8EHcfrSEh3GKTHFBpVIxQMjwaUZFBIBpA4zQAuM0hWnEigNmmAm3jpQvFO603HPFADXIph5HFPZM9aF4GKAERfepCMjGaYOtSDGKAI9hxSCMA5qUnIpoHrQAnfilxSHigGgAKA0mwAUpPpShsigBABikIx0peKa7YoAcpNDDIoXOKCeKAGgdqUCgHNJuweaQDxilGKZuFOzxQAbeaaxKngUu6gOKYABkUxlOeKeWG3IpQwYUARYIqUICKaTTt3FABjBoAB7UwvinK9AC0DilyDQMUgGkc01xkYFPIzTDkNTAVF4p5UUoHGaaTQABcUbRSjpRQAg46UpAxSZFO6ikAwY6GnYFJ0NL2oAMUuBSBqCaAAYJp2OKauAadmgBuMcUYp2aSgBMClxijApM0wF4NIRSZANG6gBApzTgKXOaBg0gFwDSFfSlBwKKAGbTQBUgHFJ0oAaFpdopRSigBu2jZxUlFAEYWl2Cn0UAMCYoK04c0tADMUbaeKb3pgIQaUdKWlxxSAZg0EHFL0NLmmAzBFKBxT+tJikAgGKU8ikpR0oAQUY5pc0CgBaaRTqKAI9hoC0+jFADaXFLkUUANNKB60gxnrSk4FACikLDOO9IGzTgozmgBop1NPFGaAFApabupaAAigUmSBQrg0AOoHFFMzQA/GaTbQpp1ADcUZxS5FFABmikzQDQAtHFFJ1oABS8U3NJuoAdTRnNKDmlyKADtTNvNPFKKAGEHtSAGn4pcUwEGaCKKSkA0ZzxTwKBTs0AJSUtAoATFJjmn4ooAQCkA5p1AoASkxTqKAGjrSmlooAaKd0FGKWgBtLS4pMUAFFLRQAwilpcUYoAQUYpQKDQAnakFGaQnA4oAfSAUgORSBucUAO4oIpBSk0AFFJmigBcUuKQUtACAYpabnnFLmgBcUUUUALRSUZoAKKKM0AAoNM3/Nin0AJilFJmigB1JTc03JoAf2pB1pAc04CgANN9qfTe9AB0ozS8Yo4oAaOtKelLjmlpgMzSU/ApMUgG5pOlP2ilwKAGZo6inbRRjigBgOBRgYzT8CjAoAYORRtpQMGnYyKAG9qVcUhGaUCgAYE00Z6U7k0YoAAKUUhBxSjpQAp6Ug5pab0NACig9aXtTASTigBwFNal6UdeaAHL0oxQKRjgUAOxSVGHNPBzQAtFJmloASlpKWgBBQaMUUAAGRR7UE8VGW/OgB4FOpgOBzTgaAFApOlGaaTQA/NFRkkUqknrTAcCaXNJikzikBDdpJJbusf3m4qZF2qB7UvGOtN5zTvpYQ80CmlsCm7jjikMkIptNDE07rTAXFIeKcBQRkUgGg5FL2oAwKTFACUZFOxxTdvNMBR0ozzSgcUYpANIzTVO04qTFIRimAnelyKQClK5oAKMZoA4p2KQCYxSZp9MNACnpTQad1FJtoAUYprdOKdijFADV6Uq9KTGDTsUwG98U4dKTHNO7UgGfx07tSY5oHJoEKDS01uBSKSRQMeKKZnmlFADsUZx1o7UzcCcUAPGKCQKYDzimyNjimkBL1FB4pE6UGkAoOaKQdKWgAopCwFGeKAFooBoJoAKWkBozQAuaOtJmjdQAppAKKTNAC4pQaM8UmOaADvS8U08UgzigB9FNFOoAKAaKTvQB4R4h+f9pfS8HcFaEHdxjETHj8Dmvee9eD6+GH7SuncEqWjILDv5LDj8vzr3fvQJC4ooooGfIzDINe6/BjI8ARZ6/aJf/QjXhfrXu3waOfAUX/XxL/6EaAPQ6KKKACiiigAooooAKKKKACiiigBKaTzT6aaAGk0g5pcZFGKACgmlpCKAFHNA4oHSjPNACHFHajFJQAvagCgcUUALwKSkozQAppBk0tIKAEFOHUUgpe4oA8E1IhP2p7ZsDqucc5/0XvXvJ6mvB9VUn9qW03ABSVIPr/o1e8HqaBDfxpssjRxO6RPKyjIRMZb2GSBn6kU4gEUq4yKYzzjVPjF4f0jUrnT9TsdVtbu3OHjeBT2yMEPg5BH510Oi+KBr+ktqdlouprbtF5kHnrGjT9cBQX/U4HPWvBvjbx8TL/5Qv+iwkY/i+Xqf5fhXv/gwk+BfDbFix/s+DJIwc+WtK1tbhzXOWvPjN4c027ns9Qs9VtbqBtskUkC7kOM9mxVu4+LOh2FvFc32n65aW8uNk0+nuiMD0wT1/CvEfi+zJ8TvEI2BciHp3/dJzX0oLODUvCSWV4iSW81kEkEi5BBXHNJLux3GeHvFuheKrdpdG1CK5KDLxjKun1U4I+uK1pJo4IZJ5XVIo1LO7HAUDkmvlT4UXdza/EfQxbSMvnM8UwH8SbSTn8gfwr2D45622m+B10+NWzqc/lMytghV+Y/ngD6E0e8kK6NCf4ueHY3uJY7fVbnTbaQRy6lBaF7ZWOON2c9/T6dRXZ6dqVpq2nRX9hOk9rMu5JEPBFeT+DNPjuP2dL+Py/NE1tdysg7srNj/ANBX8qp/s/axIyazoUspKJsubeMn7uch8fjs/P3ota2o7p9D2O/1Gy0q2N1qN5BaQDrJNIEH5mszwz4y0bxZJfLo88k6WTKskpjKqxbONueSODXGfFrwhpU3hnUPEjQSvqcGwo8k7sgBZUICE7QMEngDmsr9ns50zxCRwDNEdgHThuf8+lOzvuK67HsF3eW1jZy3l3cR29tEpaSWRgqqB3JNcKPjD4dY3EkFrq9zZW/+tvYbJmiX1JOcgfUCs348tOvgKzWMHyGv08457bXwD+OPxxVT4Oa3pVz4Gu9CvJY2uLYyySQyADfCec+4GSD6DHbFS13Y0+yPS9C8Q6V4n04X2kXiXMGdrFQQVb0IOCD9RWgzAV4R+z0ty+pa7OgkXT/KjXac7TJkkc9MgZ/MV7qVOapJpai06DgeKcH4ph6YpMYXimAEsxqVVyvNRRMxPSpN+DigB4NRsQTQTnoajJOaAI7mcWlu87JK6oMlYo2dj9FUEn8K4u5+LXgy2nkgudTmhmiJWSOSzmVlI7EFMg13an51+tfKvxbVU+JXiELFs+aI89yYkyfxpNX2YJn0Xp/iax1TTH1G0h1B7VVDK32GYGRT0KLty4/3QaxH+LngmCWSGbWGiljYo8b2swZWBwQRs4Ndhow26Rpg4/49YxwMD7or5Y8ajb8VtYCgR41PPzdsnOf6/jSa8wT7o99HxX8EicQy615LsMjzraZBj6lBXU6fqVjq1t9q0+9t7y3P/LSCQOPzFZHxA0iy1nwLrMF5AsnlWkk8TEDKSKpZWB7HI/LIrxP4F6jcWnjxtNikJtby2cyp23JyG+vUfjTt1WwXXU+jG+7xSLwM5oZSvGcinAALTAM8ZpwbjNMPShelACs2eAKwb3xn4c0y4a2vtas7adSQY5ZQpBHsTW8eBmvLvj1axT+BrG6MAaaG9VVkA5UFHyPocD8hSd7aAd9o/ibRdeaRNL1O3u2jGW8p9wH4/iK1QRmuZ+HkSRfDjQEiCBTZxsdgAySoJ/HJNdDgjrQgM3xN4p0vwjpK6lq8rx2zSiJfLjLksQSBgewPWr2l6pZ61pNtqVhL5trOm+N8EZH0PNZ3ibQNK8TaC+n61GWsw4l3CTYUI757cEj6E1d0i2srLR7Sz01EWygiCQhH3LtA457/AFpaX3D5F9ZO1IxGKpSX9nFcfZ5LuCObtG0gDH6DqaZfavYaZpc2p3tykdnChdnJ6genqfajmXQLF8NSl+K4r4deIbrxLoN7ql6fL8/UJfs0TdY4uNq//X75rsZGEcbO7BFXqzHAFNNWuAhOTTw+Biq8M8VwMwyxyqO8bBh+YqV8IpdyFUdST0ourXCz2JQ27gVzzeONAj8Xf8Is18BqnA8oxtjJXcBuxjOOetbmQkgXcA55ArnW8F6APHK+KpLZjq0g2qWkOzcF27gv97aMenfGeaWj6hquh1AODignimtkEnpUUNzBcswhnilKnDbGBwfQ+ho5knqws9yQyinK4PSmNGKRVx0qgJd9AYGo+tO6CgB+4UhIxxSY4JoXGDSAaBk80pwKAKRhk0AO6jilANMHFSCgAFL0pDTTx1pgSZ4opmaUnAyKQDwOKU1EGOKC9AEm6k3gUzrTGoAnD5FG4VChoY0wJ8ik31CpagZzQBMDS5zUWetOXOKQD88UoNNoHNACk0hNOPSmdaAHZpOc0UZwaAHCgmjPFMPWgBSaA1Vr6eW2s5JoLaS6lQAiGMgM30yQPzNcX4X+Jdv4t1WbT9P0TU1kt8faWlVFWHkjn5+vB4HPBoA74UhNct4g8aQaJq1rottZXOp6xdLvSztsAqnPzuxOFHB5rNtviOn/AAkll4d1PQtS0/VbqTakcgV4yuCd4cHBHHYUrhY73r0oPSq89zBZWktzdTJDBECzySNtVQO5J6VyMXj86qrTeHtB1LVbRSR9pC+RG+M52F8b+lF9bIOl2dkOWqQjiuW8MeMtN8R3FxZIs1nqdsT59hcrslQZ647jpyPUetdQelCdwG45pMZPNVtQ1Kz0iwmvtQuY7a1hGXlkOAP8+lYfhLxrp3jSO+n0tJ/s1pIIvNlXb5hIzkDPT64NO+tgt1OlI2jinqeKzNb1vTfD+mvqGq3SW9snG5j1OCcAdSeDwKp+EvE9p4t0h9SsYpo7cTvCnnLtLBf4sehov0CxvNyabwBXK+MfHuj+DUiW+aSW5mBKW8RG4j1OSABnjk+vpUfg74h6F40Z4LCSSO8jTe9vMuGAzjIIJBHI6HvSuh2Z1/8ABQrZ4rH17xDY+HoIjdeZLPcN5cFrAu+WdvRV7/iQKztC8ZQ6pqcml32nXmkagBuSC9CgyDGflIJB4/kfQ0XF5HVEcUxeDWX4h8Raf4Y09bvUJHAkcRwxRIXkmkPREUdSaz9D8Y2mr6s+lz2l5puo+X5yW97EI2lTONy8nI/z60XA6gkYpg5oHBOaOOe3vTAQcHrTt3FclpvxC0DWPFaaBplybu4MTyvLCMxptxwW7nntke9dWBSTT2Bqw7tkUBvWlU9q5TUfHvh+y8SWfh8XX2jU7qYQ+TAN3lH/AGz/AA/Tr7U20txpXOqozgUwgqSM9O9cbf8AxI0mwkuH+yalc2Ns224v7a1LwRH3fuB6jNL0Edpu4oU+tVrC8t9Ssob2zmSe1nQPHKhyGU9xXJ3/AMTNEs5Lh4rbU7yytZPLur61tGe3hI65focZGcZouO3c7Qk5owaqwajZXGlrqkV1E9iYvOE4b5dmM5z6YriP+F0+CWkCrqMrAttyLeTB9/u0cyQkrnoIO2nAg1zXhnxvoXi2e7h0e5edrXBkzEygZzjqB6GujAxTTurhaw8LinYpoxSFsUAPpajDUu+gB1FN3YpQ2RQAuKWkpM0ALiigHNBoAXmk70A5ooAWkBpM0KaAHUUlKKAFopAaM0ALQKTOKM0ALRSUUALSGikzQAvajNJRQAuaaXXfsyN2M49qUda+fr7xmbb47trUspTS4JDpZcfMpUDDdPRzu/Kk32A+gBTJJUiGXdVHqxwKkxivPvip4X0vWPCeo6rc27Pf2FozQSec6hQPmPyg7TkA9QaYep3FreW19bie0uIp4SSBJE4ZSQcEZHuCKmFed/BQBfhpaKBgLPMMf9tG6V6KORQvMBRSMOKBSk8UAInSlHWkGMUg5NAC5waf2qJuGp4ORQA3HNOzTTwaXGcUALuxSbq4nSvHf9rfEzUfCcdkI47GBne4aTJdgUGAMdPn9e1dtihagLmlzTe9KKAEzimljXnml6kqeKvGviq8kf8As/TYxZxgMSp8td0mM8Z3Yx9a5Up8VvFkD69aTf2ZaSgPaWKSiNynY4I5OO7EZz0xQr9EF0t2e1r1zUhbjivJ/hl471TUdZufDHiRWXU4lLRu8e12I+8rgcAgcg9xn8fQfEGtReHfDmoaxcLuS0hZ9ucbj2H4nA/Glfug9DWDHvQG+bFeA/a/jTPFHMsE6+fgqBHbgDPTIPT8a9o8NQana+HLGLWZzcamIgbmTC/fPJHygDAzj8KPe6i06M1WPNLnimseaXI20xir0pd2KaOlIaAJA2aMgnGeajHzZAODXimkXOs2/wC0L/ZWpa1eXUMYfyUd8IUMJcDYuFGPp2od+gK3U9vxS0meTRxQAuKKTNAOaADpS9aTvQeBQAuaBTacDgUALSdqM5o4oATFGaWm0wFoFFANIAFLQCDQRQAlLRkUUAHaiikoAdTO9OzxTe9ACnpTV68049KYDyaYDzSHpRmjORSARTQ1AGKU8imAg6U4Dim9BSgmkAA80400daOaAAk4ppbApwORTQAaYDUZmzT84pVGKRqADtTSKXnNKwpANpc0vbFAXHWgBN2KTrQwB4pBwaAF4zSnpQQKQjIpgKDQSTTRxSjOaAAfWlJOeKU4NNxg0AKwyKQA7acelKMAUgGotPHFICD0oagBTSgmo8nNPBOKAFxmjFFBoAXFJQOlFAC0mKWm55oAdRikooAXApKBS0AAoopKAFpCuaWigBAuKTHNOpKACloxSdqAEJA60o6ZqI5LZPSpO1MBaKYG5p1IBG4FNTNK/SkTOOKYA/IoQcc0NnFKnSkA0feNO4zTRjdSMeaBEvao14Y0qvkYpMYNAxT1ocAikJ54oLcUxEinig01TxSk0DCgnNGeKQUAG3PNAyKdjikpANwc0oOOKQtzijHemA7tTc84oOaTBBzQApyDQTS7hikIoAMn8KWg9KFHNIAOc04U09aUNzTADRzig4oJwKAFUUtIpzS5pAFL3oo70AeFeISW/aT0xM/KGibDnv5LdPyGPfNe655NeEa8T/w01p+3D48vIP8AD+5b+XX8a92xyaAHUUmKKAPkf1r3b4MDHgFV9LqX+YP9a8Jr3j4NjHgTrn/Sn/ktAHoVFFFABRRRQAUUUUAFFFFABTeadRQAU00tIaAEpKMGigBOd1LRSUALmgUc0DNAAaTilxSYoABS5oFBFAAKRmC8milIDDmgBu4HoadjiowgDZFPzjimAlOx0pKUHnFIDwfVY1T9p+1cgqXKkFRnP+j45/Kvdu5+teGawv8Axk7Y5XYDtORyW/0c8+3p+Fe6cEmmJDT0oC8ilOOlNeRIkZ3YKijLMxwAPU0DPmL42ZT4nXp243WsJ4Od3GM+3T9K+g/Bzb/BPh1txb/iXwckcn92tfOHxd1Oy1H4j6jPY3MUsaQxRGSNwyswUZwRxxnH4V9AeANX07UvAeiva3cL/Z7KGOcBxmNlQAhhnjkHrSukrsSWrPnz4vrt+J/iAMmARCeGzn90nNdV4/8AFPj7RNC0/TbyawTTb+1UJe2EbKzjaMoSxO04PYDIPHcVxvxUvrW9+JOvz2k8M0LmJVkjcMrERIDg9OCCPwr6BudJ0j4ifDiCxS4guA1qjQzIwJhmCYB46EHII9CRRo9A1Wxx/wAC9K8ONplxqdqTJrseYrgSnmFSeNg9GA689COOlVv2hEkEHh2XafKDzqzbuNxCEcfQHmvNPDOuar8OvGBkkR4pIJfIv7Y8+YgPI+vcH6djXuHj/TrT4k/DQ3vh+RbyaFlubXyzyzDhkI7NtLcHvijW9mFlbQoeBFEv7Plwv3/9BvRtHy/xScVwvwGSRviDdNGTsTT3D8H++mK2fCfi7TbD4Eapp11eW639tFcW4tJHCyMZC2MKSCeXxx0wfStv4D+HZ9O0O+1y6QxtqRRYEIx+7TOG/EsfwAPemtb+QWsdP8V13fC3Wt2eBGeP+uq1xX7OzA6N4gwR/r4uMc/dPNdZ8XtSs7T4calaTzxCa5MccURf5mO9ScDqcAE/hXG/s/Xlrbf25pz3CiZzFLHGSBuHzAkev8P6UrrcLHovj6+8O2Pg65/4SlTLp0xCeUoy7v1UJjHzcZzkYxXzleeE9VtPDi+JbeynTRp2YQyM4MqRkkKXA7Edxxz71678edHvb/w1pt9awtLFZTN56j+FWA+Yj0G3Ge2fy0bbxj4Yufg8zT3drtj037NNaeYofzNm3Ztznkjj25oulvswa7FX4L+L7LVdE/4R37NFa3tim/Ea4EyZ5f8A3skZ+oNeo4zXhX7P2h3o1DUPEEq7bIwG1iYjHmMWViR7Dbj6n2r3g07NAmuhGwyvFCA45FOCHNTKgAoGQjg0MvOaeyZOaB6UgItuDQV9qmwKQ9KYEKAhx9a+Vfi+pX4neIchhnyTyc5/dJX1cPvDtzXyZ8VZUn+JfiJ0YH95GnXPIjUH9RSutgPqfSADpOm4P/LtH0/3RXyt45EifFTXAifvP7QyqyngngjPt/SvqXw/cw32gaXdwSpJHJaxsHQ8H5RXyv43ni/4WjrU6OAv9oEhs5xg4J/MUtxHb/FTx34vthL4X1Gws9PW4hDST20jSC4jI5CswGBnIPGeD2PPYfBnwx4fs/Dceu6fcfbNRuoglxI3BgPBaMDtggc98A1q/FDwfD4y8JtPap5mo2aedZvFgl/VPcMBx74/Hxf4XeN5PBviDy7qTZpN44ju0cH903QOPpnn2+lHwrTYOtmfUEgO3inICV5pYZYbiFJoZEkikG5HQggj1BHWpMY6U07q47FdgQaXHFSOpYUijjBpgMCmvNvjo234e264fm+Tlen3X6+1emjpXmHx3kQeALaNmIZr9ABn/Yc0AdR8PBn4ceHyMD/Qoun+6K6QjNcz8N5o5vhzoRWVGK2iIdvYgAEH3BFU/iD4uGgabDp2m3EZ13U5ktrOMEExljjzGBzwM9xyce9LmBJmF8ctMhuPAhvzJcrNbzRqFSVhGys2DuTO09Qc4zkDtWppFxe2nwJt5tMyt7Ho26EwrlgwiyCB65/Wq3xniZfhe8cjNJJ9og+ZeNzbuTj0xmtDw5rEeg/BvStXdTNFaadE7rGeSAoB/Ln8qNOotTgvB2m/D/xp4KTTryWFPEcysZp55GFwZiSdylj846HAyPUV1+s+DLU/CH7FrVpHcXuj6VI0JhdsLKkR+ZcYycqOo/nWT45+GvhfX/Dt34n0V4rOdLZ7tXt8eTPhd3KjgE46jueQaueENR1LW/gNfzahLLNcfYbqGN1JMjqqso5PVuCM+1C080Ghl/BfwtomqeGbbxBfWKTarBeP5dw0jZXbjb8ucZH0qjLr9p4s+IOvx65Y63qmj6XJ9ntdOsLaSWIuGIaSQIeTlTjPY+1anwU17SrH4fRW11fQRzf2g0KxlhvZn27Rt6nJP6e1c3oPiMfDH4teIbDVo2j07UbkuZiCSqlmaN/UjDkH3z6UXvqNJr5kTLeeHfiLZat4K8OeIrfT5mUXtlNYSpHgnaQBjpjkZ6H24rS/aCs3tf7IvIr2823LuksBmYwnbtKkLnAPJ6Dn8K7/AFf4j6QkVvbaBfW2qatfSLDaQROXUMx+8+3ooHJ6HArif2iTt03w9vILCaUkfw9E7UrphqjoNJ+FU+neObLxPceJbm8u0Qm4WeMMZXZSp2nPypzwMHGBXJJYXFj+0vZ2rX1xPEN8sX2qRnKq0DEgE9s5x9K94cfvEPbivEr+VF/amssNn91tO7sTbtwPzH4k07LsJXXU6r4j+H/EXiXU9AsLDedDa4P9qhJRHlAV68hj8u/AGefwrzv4o2vhHwq2nXPg27htNbt59si2VwX2oAeX5OCGA9zk5zXT/FnxDOvjPw94VkvJrHSrxo3v5Uk8sSxtJtK7uwAVs8/xD0qh8aIPDuh+A9P0XSEtLWR7tJEggxuZAjgse5GSOSealPox67nsmnXLX2k2N04Aee3SRgvQEqDx+dWcHNZPhi9tb3w7pqQXEMkkVlAZEjcNsygxn06GtsDiqTTV0BHszzQAc1IKQ8GgBCOMUgX0p3BpQfSgCMAg80FaeRQOaYDMc808LxRgUoyDQAxgfSmHceMVOabjvQBHgjrTiOKcRkUnIFAB2pMA04UuKAGDAoIFLtOaXbQBFt5yKXHFSYxQFzQA1TxSj3pduOlJgk0gExzmnA0BcClxigBVNAGDQMUvFABikHFOpvegBDmgAmlxmjGKAF6Uwg5p4ooAZzn8K8j+EAH/AAnXxAbbnF99/p/y1n7V6+K8h+EbbvHnxBG7fuv87ux/fT0AUvGWoat8PPio/i+S1a90fUbdbZ2UYMIAXK57HK7hng5I7V2Npd+HPiRJo2s6bexvPpNz5+3biVMqQUYHkAnac9DtFbGn6za63qviDRJ4YmGnSxwyRP8AMJEkjVgSCOhJYY5zivKPHnhBfAXibRvEvhUyW3n3iQyWMWdpyeg/2Wxgg8ZIxS63T1F6o2fjHf3Go634a8GQyMkGp3KPdbRyVMiqvPsdxx7CvWbS0t7Cygs7WJYreCNY4406KoGAB+FeT/GXT5tP1bw34ziDSR6bcxpNGPTeHU/iQV/4EK9YtLqG+s4bu3cPDPGsiMO4IyDT2Dc8k+NBk8Pah4e8X6cRFeW9yYZdvBmXBYKfUYVx/wACr1uzuhe6fb3SjCzxLIAewIzXk3xsWbXLnw54TsD5l1eXJmZF/gUAqGPoMM5/4Ca9btrdLW1hto/9XEgRR7AYFG+oLsOIwrd+K8u+DSKn/CWLHjA1mUZAwMDGAB6D+tepv91voa8s+DPMni9iPmOsy7mB4PP/ANc0Aem3UIltZo2CkFCPmGRyMV5x8BST8NFJ3Em8l5Jznp0r0yQgRuSQMKeT0rzP4DHPwxQDPF3KP1FA7HbWvhywtPEN/roRpdQvAkbSSkHy0UYCJx8o7n1P4V53daFAv7Q2mz6Uoh8uxae/WFdoGRIuWx3YmP69a9B8Q68mhWIaOP7RqNwTFZWinDXEvZR6DuT0AyTWboOmx+GbK51XX763bWNQZHvbgttTd0WNM/wjOAO9LmQuXsc1quoGD9oXSIL9wbc6awsweAkjF8n3JCkflUnxgZbGHw3q8LFb611eIRhTh5FIYlBj12gfj789R4q8FaL4yt4U1WGQSwHMNzA+yWPucH8BwQfzrzOTw5Z6/wDFbSNJ067v9Qs9BAmv7q6ummy6tlUyeM5VQQMfxelP0C/c6a5eXWfj3bWkpaS00bTmnjQH5VmfALEdztdfyo+L7rpOmaL4jjKrc6fqCYYHaxQgllBHrsAweME04htK/aAVpmUQ6tpJSEnjMikZHudsefxFR/GjF7oei6DGu+51LU440QdSuGBb8Cy/nRtoHmelrh0VhkggGlUYNef+K7D4itrCjwvqGnwaZ5AVUmQF1fnOSUbPaum8KRa/B4dt08SzwT6oC3mvAMKRuO3oB2x2pa9tB3RwMUKQ/tJTLGqop0hSAnHdRz+X8q9I1m5utP0W8u7Oze8uYYmeO3RsNKwBIUcGvOxz+0rICM50cdONvI6+v/1x6V6tnANVuLbYzNCvrvUtDs727sZLG4mjDyW0n3oz6H/Irzn4g20UPxS+H8kcaq0l1LkIuCTujOTj/eJ/E161nI9a8s+IuG+KXw6U8D7TMcj/ALZ0Bbudh45ubq08C69c2TEXEdlKysB93CnJ/AZrM+GbWd38MdFSFUeE2xjmRsHL5IcEf7278DXYypHKjRyKGRhtZSMgg9q8t1zwjofgHw/rOqW2taxYWUyny9PgvNkbSkYVV43cnvnp7CpeiDqY/hDUrzT/AAF8QrPTZSyaVcXQs3T7qJtONv025/Gu5+F32Of4X6KluEeIwFJVPOX3HeD/AMC3fnVD4S+Fn0LwAseoQt9o1J2uJ4phkhWAUKQf9kAkHuxFZmueENE8AaDqmq2uua1p9mynytOhvtkTzEYVV43DJ984z2FFrLzC92Q/DiyXVtG8ZeEp55jpltqctvG8Rx+6LEFFPoQvP+/713B8M+E9F0mSR9F02GztYmZ2e3RtqAZJJIyeBnnJrC+D/hmTw74Hje6WRbvUJDdSLJncoYAKD77QCfcn0pfi7qUsHhGLSLSQC91m5SziTGSwJ+bj06Kf96nqtA0epU+C+n7fDeoeIJLZbaXWrt5xCi7USMEhQo7DJbHsRXpHU4qHTtPh0zSrPTrcYhtYUhjH+yoAH6CpwvNNghwFIVp1GKQxmCDShacBRimAhFIODTsZo20gEoFLjFLigBAMGlNFHagAFNzzSgYoI5oASlAxS4pBwaAAe9L3owKMUAFJ3p2KTFABilo6UlABnmijFJmgBRSUooNABjikB4o7U3qcUAcp8Q/EreGPB13d25zfTFbe0QDLNI5xwOpIGWx7Vxfiv4cJF8GILC2gVtS01ftrFfvO55mGep4Jx/uqKd4jtbz4gfFOPR7O8Nla+HY/ON3GodhO2wgYPccY/wB1vw6tvB+vPGyS+Nb8hgRlbdAefXOR+gotpoS35C/DHxL/AMJN4Is5pJTJeWoFtdbupdQMMfqMH6k+lWviKpPw58Q4AP8AoUpwT/smvLvATz/Dv4sXvhO+naS1vgqQPjG44zG2O2QWU+/0r1D4inHw78QgrnFlJ1OP4TQuxR5t8OZfFur+BYtL8OyWml29tI4l1G4XzGd2JfaiEEcbhkn1GKlHizxl8OPEtna+L7tdT0m8baLlEBI9SpAByMjKkdOnrXS/BUM3wytiMkfaJv8A0Y1Y/wAdIm1CHw3pFrze3V4VjCn5sEbfyywP4UuWLFr8jo/iN4yvfDj6JpuliGO81i48hLqcbktxlQWK9z84x24NVtR8NeOrLTZbrTfGsl5eRqZPs0mnwqsxHO1Tg7T+fbpV3xx4O0vxhaWelXF/9n1S2RpbWXguRwGyvUqTtzjHOK4PWdK+JHgCwe/tNfk1DTbYb5Gdt+0dPmR8kD/dJ9eKduq+YX6M77WPGlx4Y+H+marqFnJPq13DEq2hHlM07JuYEdVAwcjHHSoJPDnjzUbAXU/i+Gwvyu4WtrYo0CH+7ubLMPf+ded/ErXX8Q6X4C8Rvvs7SVpDLJGcmF90eSM9SNrEeuK9LXwPczxpPD448SMrqGQ/aIiCD3/1fpSW+iHczPBPjLWfEA1jw/frbweI9NJXzTGWicA7SxAI5B64IByCK5+28beNrb4mz+HLprXUJYgY44LZBFEzMgZXdiGYAA5Ndx4V+Hmn+FdcvdYj1C/vtQvFZJJbp1PDMGPRRySBzXE6I239pXV1YhWaA4C9G/dRf05/CjlVtdQuyz4lX4naDZT69LrVncwW6GSS2tI1RYsc9HQl1Azn5g1dn4Y8VXXinwLFrdjZxvfspQ27yFE81Tgjdg4Geehq545AfwB4jG0N/wAS64OD/wBc2rl/gcwb4bwkNnF3MD7fN0/r+NFktg16nBeH5fFEPxg1+TTtP01taaOU3EMkzGJVLIflYYJP3PzPSvdNCbVZNGt31yO1j1IgmZLUkxrycYJ56Yz75ryvwWQP2hfFY+7mCXjPX5oa9mHAosg1DbWN4p1pfDvhbUtWIUtbQFowxwGfoo/FiB+NbWa8/wDHxOs6/wCGfCipuivLs3d2c8CKEFtpHox4z0yKYGh4S8LW1t4Bs9K1KAXDTgXN0swyWkZt/wA3qQcD32114XGPakI964vxVrV7f3//AAiPh2fbq88e66uxythCf4j/ALZ6KOvfjrQ29kJJbs5Twzp/9t/HbX/EFoFWw0/9yXXkSy+WIyAenGHJ/wCA+tdB8UvDfiTxPpllZ6FJbJDFN59wskzIzsuNgXAIxnJ5xyBXUaBomn+FdFh02zUJDHy7tjMjnqx9ya1857UNq4a2PDNO+JPivwXrEemeOrSRrWQcTbF3qP7wZPlcDuOvv2Pt0MkdzDHPC4eKVQ6OvIYHkEVxnxZ06yvfhzqc15EHa0UTRNkAq4IHBPqCR+Nanw+ing+H2gpchvOFlGSGzkAqCBz6DA/Ci3YfqdE+dp2AFscAnAJ+teRR/EjxMnxPn8NT6VbyCJWRLW0fc0j7N6sZGwAMcn5Rj0r1/uPrXi9iqL+1Hf4AXda9udx8iP8AL/61JpPcLtEmu+O/HXgvxBYSeJLPSzo902CLLexRQRu+Y4O4A55GD29rvi3xR8QI9Mm17QtMtbbRYE80i6Ba4kjAyZChxtXHbrxmqH7Qw/4kWiuOMXMg3dxlD/hXofikf8W71v8A5aD+ypvbd+7aiyFeQzwH4nXxf4StNX2COckxzoucLIvBxnt3/GvOoto/aklyu0mLjJzn/Ru3pW98Bjn4ckb8gXsmBj7vCnH65/GsOFVX9qSbHy5gye+4/Zx+X/1qaGezk/MfrQMk0dSaVRzTAXGKKU9OKQUgDmg0opDQAc005zT6QimAmcCkBJpRzTgAKQAOlJSkcU0DBoAM0g607FGKAExSgmlHNIBzQACil70mOaAEBpaXFIODQAvSmk0vWjAoAQZp2KTpSqaAEIzRjAoJ5peooATtSgU3JBp2eKADigjikJozxQAKMUHrSjgUnegBQOOKTGKdxikoABRjNAp1ADdtLjilooAbtpQOMUZozmgBNuKTbTwaSgBu2l20tKKAGFRRtGKfwaTpQA0LS7c9aWjNACbaNtOooAZ06UE8UvFNPWgA7UoPFKKQrjmgABNHNCmjpQAmTShqOopBxQAbs0q03nNOBoAMnNBzilpvegBV6Um40p4FIpzTAMmlzQR6UY4oAA1Lk0zFGaQDiaCeKSgmgBQ9OHNMGKeMAUANajOKQkZpwwRQBGCN1SAZqPbzTgcGmA8jimdKduo60gGgZp2MCkHWlPNMBm3JpMDPNOBxxSA/NzQAEAUvUUE5pe1AhmBQeuKP46U8mgYoAAoA5pccUi0AKRSClJ4oXpSAcOaMUDpS0AM2gmnYGKWigBMDFG3IpaBQBGVApwHFOxRigBMDFGKWigBAtGBS0UAJxRgUtNyKAFxigDmlyKOKACig0negDwjxEc/tL6dk9PKx9fKY17xXhOtjP7TVgCPM4jODxt/cuePp1r3Yd6BC5opKKBnyOD83Ne8/BwqfAgKjAN1Jxn6D+leDd693+DOf+EBXI/5epcfmKAPQ6KKKACiiigAooooAKKKKACiiigBKQ0tIaAG0A0uOKbjBoAdRR2oFACZxSg5pCKAMGgBabyKdTT15oAXPFHagCl4oAQUUYoxQAlGKMUvagBM4pARuFG2lAANAHhGsMx/acsweMMuNp5x9mNe6nhj9a8K1nCftN2bY2kunI7/6ORXu38RoEHvTZFDIQQGUjBB70/HFJjFMZmf2PpL5DaZZscYO6BTn9Kmi06xiSRIrSBEkGHVYwAw96sFfmp23FO7JUIrYzf8AhH9G8zcNIsAc7s/Zkzn16Vfgs7a0Ui2t4oQTkiNAufyp5pN5FF2CilqjPuvD2j3t79sutKsZ7grtMssCsxHuSKuW1nbWMAhtLeKCIHPlxIFX8hUpJxRuwKTbYKKTukYsvhDw1cXct3NoGmSXMrbnle1RmY+uSK2o4giKigKijCqBgAU0t6Uqt70Xb6jSS2MzUfDGg6sZGv8AR7G4eQYeSS3Uuf8AgWM1VtfBfhizVRD4f0xShBU/ZUJBzkHJFb4NMZiOlNSaVrhyq9x0kSTRNFKivG4wysMgiuaX4f8AhBJWl/4RzTGZjk7rZCPyIrot+RSjjqaV2hNX6Edtbw2ltHbWsMcEEShUjjUKqj0AFT5x1FIMA8Uucnmh6lIdvFLu4qIjmjJxSAkzSZpm7ikDE0wJKKarZ4pxHGaAIbiGG5geCeJJYnG10cZDD0IrAbwJ4RYkt4Z0knOc/ZE5/SugPWmknNCb6Owmk9zOt/D2i2dnLZ22k2UNrL/rII4VVH+qgYNUj8P/AAgzbz4a0rPtapj8sVvnJFPUkCnd9waW1irp+m2OkWv2XTrOC0t858qGMIufoKyp/BHhW8nlmufD2mSSyMWeRrVNzMepJxW+TmkxSTsDS7ENhY2el2UVlY20VtaxAiOKJQqrk5OAPcmrW4dqZjIpFzmjcBxc0A+tB4pM5FAxTwK5rWvAvhzxFcLcaxYzXbqSU33k21fXaofA/AV0XJODTiMLT1WqEcKvwk8CAkLojrnri8n/APi6taZ8MPBujanb6jZaP5d3A2+OR7iV9rdjhmIzXWKMNT26U+aQ9bWMHxB4W0fxVFHFq8VxKsTbkEd1JGoPrtVgCevJGada+ENFtvDNx4eit5Rpc4YPA1zI2A3UAliVB64B7n1raIG2lRuKWorHDRfCHwlb7444b8Wjtua0F9L5LEdMjOT+Jrs7W2s7CyjsrS1igtIk2JCigKo9MVOXzSEccUrhY5TRfhz4V8Pay+q6fpm26yTGWkZhFnrsBOBV7xN4O0HxhbxxaxYiV4jmOVGKSJ6gMO3seK3lGRzSBsHpT1CxzPhr4eeGPCk/2nTNOC3eCPtErNI4HsSfl9OMZo8RfD3w94pvjd6xb3NzKBhAbuULGOMhVDYGcZPHNdSG70FgRSuwskirp1nBpthDZQGUwwrsTzZGkbH+8xJP41ysvwt8Kz62NYeC9N8HEhnN/NvLDod27P5GuvJFKrYFAWuYHijwRoXjC0gttXgkYwZ8mdJCJEz1+bvnA656VmS/Crwg/hxtFTTRDCXVzcRn9+WHfeQT6jHTBOAK7Ldk04kY4p3YnG+5l+HvDWk+FtNFhpFqtvFnc7Zy8jerMeSa2QaiAbrS7sdaVxpWJKQmmg5FNDY60DJOoo5FM30biwIpAI0mKA+RULZGc09DxTtoBKGx1pd1MpaAJAciimg4FKDSAKTk0E0ZpgKOlKD60zvTuOtAD6TpTN+DTs5FACk0gPNG4GmD71ICSk60vFJnFAC0hpmeaX60AOHFLUe8YxSh6AJOlJmkBpcigBaTNJml7UAAIpetNGKXIFAEF1bNc27RLcSwFsfvISAw+mQRXI+H/hppXhrV5tS07UNVE87bplknBWXknDDbzySeeea7XPFAJzQhWOK1L4baXf8Aie48RRalqthqs5QtNaThANqhQMFSCCFGQc5q1b+BrQ6pBqOq6jf6xc2xzbfbXTy4TnO5URVXPA5IPQeldZnmkyO1Gm9gtpuV7u0t760ltLuGOe3lUrJHIuVYHsRXJWfw9TSd8Oi+Ita06ydi32VJY5UjJ/ueYjFfzrtiRSYpaWs0FrO6Oa8PeC9N0G9m1IyXN/qswxJf3r+ZKR6A9FGMDAx0rpd1B6U1RzTAjuIXnt3jS4kgZhgSxbdy+43Aj8wa5jwp4DsfCN3e3FhqOoym9fzJ0naMq7c88ICDyehrrG6U0GhICvqNm99Zvbpez2hbgywBC2PT51YfpWB4O8E2Pge2mttNvr+a3mfzDDcsjKrcDI2oDnAA64rqcZpCMUX6WA4LxF8KNJ8Ua8+sX+q6v55AVEjmTZEB2QFDgd/qaq2PwY8PWWq2t897qV39mkEscM8ibN4OQTtQE816ODxijGDTvYNTF1rRb3VtsUGu3um2uza6WSxq7e4dlJX8MVNoHhzTPDVh9j02AohO6SRzuklb+8zHkmtWjHFF+wWuYfiXwtZeJ7KKK5eWC4t5RNa3UGBJBIOjKSD+X+AxUsPBkMetQ6zq2oXWr6lbqUtZLjYqwKeDtRFVcnuSCa6YZpSSKVwsPpOaaCTTgeKBnDj4cx/8JpH4qbX9UbUUXYTiEKVxjbgR4xiur1K1kv8ASruzjupbWSeJo1uIfvxkgjcPcdaujkGminuKxm+H9Nl0fQrPT5r64v5bdNj3U5+eQ+p/kOvGOT1rC8QeA4fEXiHTdYutY1COTTZRJbRw+WFQ5BPVCTkqOpNdhSEccULQLEBjm+ylFmxLs2iV1z82PvEDH5DH4VzbeCbbUdTttR8Q3s+sXFq263ilVY7eJs/eEajk+7FuldVk9xTOd1IGugsokeN1jcJIVIViMhT2OO9csfA6ajq0Go+I9Sm1d7ZhJb2zIIraJ/7wjHU/7xaurU807dTXcGr6CM3auX1fwjHrPjbRvENxeOYtKjfybMRjaZG/jLdfTj1Ue9dMcZpuG3e1CCw8OTkmng1GAcUc0DJTQKYp9aeDSAXNJmkNIDigBxzRnikzS0AFLSUuaACm9DRRQA6imZxTuooAQnFKORTSM8UoGKAFoozSE0AOzRmm54pBnNADicCkXmg0i0AONAFGRmmnOaAHUmaOaQdaAAmsrXI9ZksSmh3Fnb3Zb793EzrjB/ukc5x6/StRjTG5FG+4vQ878C+CfE/hK/u5Z9X067hvphLdFrd/MfqchtwwcseoNejE7c88U1DxQ3PWnp0QJNbs8k8WfDbxV4v1u11Z9X0m1urVQsUtvBJG3DblJyzcgmuu1nRPEGt+ALzRb2+sW1O5URNcJG6RlNwySMk5xnpxn2rqc7RxQGD9aNOgkn1Z5TpHgHx54Sne18OeItNfTGw2y7jYYbjPyYbB46hhnvXW6L4MW01c69rl6dX14psW5eMJHAvI2xIOF4J55PJ9TnqyABTTkDNGm47O1rnGeMfDHiTU/EWn674c1i0s7qzgaExTxkrIGYE5IzxwOMduvPFXUfDXjTxXp50rX9W0mx098C4GnI8kk4BzjL42jI967osaFUk5paBra1zD1bwPous+Do/DUkTRWUCKtuyffhKjCsCe/XPrk+tclpnhX4leG0Fhpmv6VfaeihIft6uGjUdOApPHpuIr04NTgaHZ7grrZnL6ToniXT4r+/vNcXUNXuI1SKJ4zHaQYJPCLyevLdTXHQ/D3xra+NpvFUOsaN9ulYl0MEgjIK7duM5xgDv2FetKck0vSjRdBNS7mTrWm3OseEtQ0t3iju7yzeBnGdgdkIz64yfrXL/Drwl4l8HRyadd3ely6UztKqQhzKjnA4JAGDjPTrXfYzSg4o0Hrc8q1v4eeKLf4gXPifwrqdjbtdAeZ9qByh2hW42kMDtB5xz+delaXb3lrp0MOoX3267UfvLjyhHvOeyjgDt+FXKQ9ODRuCHZGa5TT/Dl0vj/AFTxLqLQNugS0sFjckpCMM24EDBLZPGeprqOdtMGetNAUfEEOq3GiXMOiXMFtqDrtimmUlU55OB3xnHvivKtP+HPxD0mOVNO8UWlqZ3Mk5EjSGRz1Ylo8k8V7HzTgMilZdQ16Ox5Vpnw+8YXXiOwvPFfiSPULCxmE6W6ZIkccrldoAwRnPJ7d62fGmh+M77X7DUvDWufZLeJBHNaMflY7id208NkEAg46cGu5OQaUAmnZdtA176nDReFPEXiMQL421GyexidZP7O0+MhLhlOQZWbkjPOwcflXfKVAwOAOgqJc5waXoaNErILa3YSOwB2AFscAnAzXlNr4E8YQfE6Xxk8+jFpWw8CyyAeXsCbQTH1AAOe5Feqt7UgBxS06hr3POfif4K8Q+ORZ29g+mQWtqWcNNM4kdiMdAhAA57nrW3q2m+KdQ+H8mjBdK/tS5tTa3EzTP5WCu0uvyZJIzxjg+tdavApQ2aLINe5wnwx8K+IPBekTaXqcmnz2xczRNbSOXDEAFTlQMcZzWEvgXxmPimfGZfRQrPhrZbmT/V+X5eN3ldcc59a9ZB5p2OKd1fYNe4AcmndRTfagUhhilGKQc0YoAcKKbnFKDmgANKKQ0dqADFKKBRigAoOKO1JmgAFKTSUZoAUYopB70ZoAXFFAozQAUYzSbhTgaAEIxTMbjTyaYpwaAHEcUi0pPFIhoAG54po+XilIOaUjNAC4yKaRTxwKZ1NAC9BSZ9KVlwKABtoAUHIoIpFPNOYcUAR5py0ADFGKAF6Ubqb160CgB24UUm2gCgBcikB5pGGBSAY5pgPJxSg0wDPNHINIBxbFJkmk60AGgBwIoyKj5zS4zQBJnikDCkHFMcHtTAkJwKAcimj7uDQBx1pAKBzSgc00ZzxTvrTAUdaCM0cUuaQCAYowDS0CgBMYFAFHagGgBNuKULRmgUAGKTGKU0CgAFNwAafSUAIBS4ooxQAmKNtLS9BQBGcZxTsDFN4JpxHFADMc0rZHSlB5pSKAIyOKenSggYoTNMBCMGgjigkg0p+7SAaBkUo6UoGaAOaYgAxShgeKXtio+lIYMOM01enNOzkUY+WmIFIzSt0qMcdakOCtAxop4pmOKXNADieKZkDvQc0pQYzQAhYGnKQBTdgNLt4oAduwaUNTQvFIAaAH7xRu5pgGaMYpAP3CjNMHIo6UAO30u4VH60JyaAJQc0Z4ptCnmgBc0bhSUhFAASaO1Iw4peQKYCrT6jU1JSAKKKO9AHhWvkt+0rph+9tMa4bjA8ljx+efrXuo4zXg/iDH/DTGm4IfmIn/Z/dN/LrXvHegQuaKSigZ8j+te7/AAYx/wAICuD/AMvUuPzrwjPJr3j4ND/igV/6+pf5igD0KijtSUALRRRQAUUUUAFFFAoAKKKKAEpDS0lADaCOKU8UGgAHSigUtACAUh4pQaKAEU0pGaTgUZzQAUdqO1J3oAAeeaDSd6XtigAByKARSAYoxQA7NJjkUmKM4IoA8J1zj9pmw24DF0zjn/lgRz6cV7ucZNeE663k/tOacwwrMY8Ed8wsvP8AKvdWHzGgBaTtRmjqKAIjnfkVKOabtOacvpTAYwOaQ8ipCtG3igCNc96cw+WnbQaXbxQBDjilReDUmyk246UANHGaQ/SpAKaVoAi2kk0qqf4qkCgUuc9aBAFFIetPUUmKBkbZpqntUuBSFaAIe9OXilxS4GKABeGp56UxTzTicCkBGSc0n4U8ClK8UwGZzUq4C0wR570oHNACE80AZpzAYpAO4NAC4OKYB81SDpSbaAEbpSAgCg+hpAMmgBMc0/8AgoIway9W8QaToaodU1K1tA5wolkClj7DqfwqW0tWCTexoL96nP0rF1bxRoOg3SW+q6vZ2czrvWOWQAkZxnFXL/XNK0vTV1C/1G2t7J8bZnkG1s9MHvn2pcyHYvcFaEGOtUdJ1jTNdtDd6VfwXcAbaXhcHB9D6H2NWby7ttPtHury4it7dBlpJXCqPxNPmVt9As72JiopDwKw7Dxj4d1G8W0ttXtmuWzsidtjvj+6GwT+FbkhWJGeRlRFGSzHAAoUluFmCng0i4LVlx+JNFk0mfVk1S0OnwuY5LjzV2KwOMbs47ip9I1nTNct3uNLvoLuJG2s0LhtpxnBx0pqSewWZo4wKYQO1R3V1BZWktzdTxwW8S7pJZGCqo9STwKyNM8XeHNZuWtdO1uxuJwceWky7j9Bnn8KXMr2BK+tjYxikBqTyz0rG1LxLoWjXsdpqGr2NrcP0jmnVWA9SCeB70XS6gkzVpRjFQm6tfsX237VB9l27vPEg2Y9d3TFVIte0WeSOKDWLCaSVtsaR3KMWPoADzS5l33Cz7GorfLSA5NUb7V9N0kxjUdQtbQy5EfnzKm/HXGSM9R+dct8QvH1h4T8LyT213DJqN3ERZJG4bOeBJx/COue/Sm5JadRJM7im4FYHgzVIdS8J6RnUI7u+NjFJcfvQ0m4qNxYZz19a0NU1vStERG1PUrSz3/c8+ZU3fTJ5oUlYLPYv4pQCBxVXT9RsdWgM2n3tvdxA7S8EquAfTIJq4CApycAdSaaate4Wa0YwEHINIQAay7TxHoeoX72dlrFhPdIcGKK4Rm/AA5NapRs4IpXv1HYUY9aXGDVS+1Cw0mFZdQvra0jY4VriVYwT6AkipbO8tdRtluLG6guYTwJIZA6n8RxRzLuFna5PmgnAqtPe21vcRQTXUEc0x2xRvIAzn0UHr+FRSapYRXq2Ut/apdtjEDTKJDnphc5oul1Cz7FwkkUBuKTBqndanp9hNHDeahaW0sv+rSaZUL/AEBPNPmVrhZl0c0nzZpqnKhlIZT0I71DdanY2UqQ3d7bQSSfcWWVVLfQE80uZWvcEnexaXmnYNQW9xDdBmt5o5VU7WaNgwB9OKsU009UIaODSk9xTuMUgGaYDS2aM0/YKaUoAZnJp1NGc9KcTSAMDNHFNDA96djNMAowc0AHPFPHvQA0daCTTjxSYDUAANLxRijHFIA4xSrSbaAuKAAk0CjpSYpgL2pMmlwcUm00gFB4pVoHSjpQAGkGKUDNGMUAJzmgnil70uKAGdBS5pSuaUCgBpzikBOOakxxSYoARRSGpMYFNUc0AIORThxS4o20AApOKWgLQAwt60oOacRRgCgBmOaMUvSgc0AR96Uc07bTgABQBEAd1PPSlPFJQAg4FIM9afSAUAAOaOlGPSkxQAbs0UgGKXJNABk0uTTSDSBsGgCTPrSZpM5FOUUACtRSYw1KDQAmKXpSMaM8UALk0BqQGm5+bFAD803NBJpVOetACA8U4HikOAKb1pgP3ULSDFOFIAwc0GgnmigBA3akPFHelAzQBGxox8tOK0ntTAbGPWnsOKFWlI4oAj25FBXFSLwKRuTQIaVyM0xuRgVOBxSbRQMg24FJnFWCgNNMYoAhHJp+TS+XjkUqj1oAEHU0dTT8UuMCgBB8opMZOacMEUuKQDc8YpAOtPABpcUARdM0o4FKV70DmmA3bxSDNSAUYpAMPzDilBIGKfikwM0AMUc5oYc5qSm45oAjIOaXoKf0oAzTAYuSOaUDFL0pueaAFpN3NPHSmY5oAeHHejcKZtyaAADQBJmkzmmk9qUZFAARzS5xSUZpAAbml3UgxSn2oAN1LupFNBU5pgKDQcUmOaCOaAHAUnegZpB1pAOzSHpRg0vagBVPFIelAoNADSOKVDkUvakUYNMAOM0AUEc0dKQCEU5RgUgGTTxQAmKb3p9GKAEHSkxzTqWgBvWkxTqQigBFFOPSkpaAG9qSn4pKAGrzxShcUoIpaAGmgUpHFIOKAGkEmipKTAoAaBxxQBTulLQA0UnengUmKAGd6d0pQKa2c4FMAApxFAGBS0gGlaTmn0cUARqCDS06mk80AKBSjikFKTQAZpc0wnFICaAHk0zNLRjNACrTqaBik70AOo6UlBoAXNITim96Mc0APFGaBTehoAXOKBk0N0pB0oAToadmkxmmnigAwd2af1FIDkU4cigBo9KXoKT+On9qAIeSafg0nIenjpQAh4FNTk0488UAYoAdimEZp4ooAj24FAU4p9GaAGFcik2nGKfnFKDQA1V9aTABp9IVoAQgYpuc08Dim7aYCgcUhGRTgOKWkAznFAB5p9FMBgBpRS4xQBzSATpQF9afigCgBmKMYpxAFAFMBoFOAoopAAFJinCjNADCM0YOKfRQBEM5xUgHFLgUUAFHeik70AeFeIHJ/aW0xCd6gR/KTgL+6fn39f0r3YdTXhPiHj9pfSwPnOIuo+6PKfp9Ov1Ne7etAC0UlFAHyN1zXu/wXOfAC+11KP1FeFfdzXuvwYYv8P1Yn/l6lxz7igD0SkxS0UAFFFFABRRRQAhzS0UUAFFFFACUhFLRQA2lpO9FABQKMUDigBMc0U6koAKMUUYoAbnnFL0oxzRQAdaKTOBzS9RQAnNLgYoPSk7UAN9qULyKUCgtgimB4N4iOz9prTN3yhmhwRzuzER/Pivej1NeD+I1MP7TOlMDs8xoWJ65zGy/yGK94OdxpCExQBSUEkUDE3UvamsRQoOOtMB+eKRjSYOKZuINADwcU4txUZORTckCkBMDkUmcVFG5zT+SaYDt2BRu46U3GBS4+WgAJ4pAaYeaMGgCXgUoOah3kHBpcntSAfxmgnNIORxTSDmmA4Dml2gmmDINKWxQA4r6UmMdaQMacx4oAUYIoFMU0/PFIBM4zQDTDkUgPFMCXikOB0qIvg807dxQBJnIoqPfijOR1oAey5pFWgHAppc9qAHnpXhn7QOlWQbQtRjgjhu5pnikuFUAsMLjce+OcZ969w38V4v+0Ncxpp3h2Nm+f7RJIEJ4IAAJP5j86AN/xx8PfD3/AAgmtXa2bS6hDbvdfbpHMk7ui7uXbnBAxjpjoOlZXwp8L6Z4l8B2V1rsT6mYXlgghuXLRQIG6InQH369OcCu58a3aH4a69P5ibJNLlwwPB3RkD88j865/wCBkscvw2gWNk3R3UquAeQd2effBH4YpXJsjmvhTCuifFvxZ4ftiRZorNGjk5UJIAv14c89+DV5mh8e/G650q/bzdK0KEulpIPkkmBUFiv8Qy56/wB0epqj4Bubdv2gvFxEyNvjmVGL8kiSPIHrjB/Ko7wr8P8A46SaxqLgabq+4CduFQPgnnvhl59AQaNNx+R1PxN8D6Pe+Db6+sNPgtdRsIjcQzW0QRsJyVOMZGM/Q4NVvD+rJ4++CN9JrMSXVzDbTxSnaC3mIpKuB2bG059a6jxtrtppngnVJxdxeZc2skdoA4JldlIXb68kdK5nwZoknhb4H3i35+yzT2dxdy4+8m5Dtz7hQvHrxRe+oJWOc+DXg3S9e8GyXWtI17Ct64htnkPkodqgtsHBY5xk546Y7p4Csl8MfHbXdDsXZbFoGIiYk4H7t1HvjeQD6V0HwBljf4fXEa7Q6X77gD/sJ/n8KxNGnif9pjWMTKxaIxqxP8QjiyPqNrD8KfSwLe5cupI/HvxpufDups8uiaTCXFkXKpLKu3JYD73L9/7vuc7nxF8A6Lf+Dr2707T4LTULCBp7aW0iWNvkG7b8oGQccehxiuRvJv8AhAvj8dT1U7NN1hWC3LLhF3Bc8+zqM+gYGvUvF+u2OjeC9T1Ca6iSNrWRYGDA+Y5UhQvqScVN+XQLX1OLf4jXsnwM/wCEmBA1Qr9lMiAfLLv2b8fT5seuK2PCXgfw+3hK0nv9PtNQvtQtxNd3k6CaSR5Fy2HYEgc4GPT1rlG8EX0X7OzaWsTLqG37e0KqSzfPv2kf3tgAx6jFXPhr8UPDw8HWOm6vfR6fd2MSwnzjhZVA4Kt0zgcjrmnbl1DfQ2vhz4Cv/B1vrGnajqMN/pl1Ji3t8FgE5BLBhgFgRlRkcda4PTdLt/hp8d4LUxbtN1NClo7jHlCRhgA+zLt/3TXpPhrxafF/iW8n0hmbw5ZwCIzPEV865JyduecKuPTlvpWJ8a/D76r4Qi1u2LC80aTzhtHJjJAb6YwrZ/2TRuhPTc0fHlrF4m8SeHvCICvGZv7SvcgHFumQB/wJjtrB+Omi6VB4FS+h061iukuYolnjgVX2BWAXcBkLwOOnArS+Fc174lOoeNdUiVLi9SOztgDnEUY+Yjjjc+T9R+bfjuD/AMK0xkhftse7jrw39cUJuwWV7l/w7a6N4V+GVt4mt9IsYb2PRVnklhhVXl/dh8FgMnJAzWN8MfDtj4l8Ov4q8SW8OsalqM8h3XiCVYkVioRVbIUZUngdCB2q9p95pniP4TWvhmwv4G1O50MKlvE+5lZYwp3Y+6N2BzjrWb8DvENvN4Yn8OXDCDUrCd/3Ehw7KzFiQp5yGLAjtxnrSvb3irdDG8Z2sfwo8d6R4g0FBbaZqRMd7ZJxGdpGcDoMhsgdip7HFbPx61W8svDmmWltNJFZXszLdPGOHUAEKSOx5OO+2mfGKD/hJdY8L+FbNhLeS3LSzRIfmjjwAWb0GCx5/umtT4x3ukQeCYtJvkBlvZ0itHc4EDg8ysewUHn1zj1o0eotdg+IvhPQoPhhczafZw2h06JZ7WWJQrDBHG7qcj9cHqKj+FFraW/gWHxZem7a8a3mE0st1JIGjR25Cs2Bwg7fzrITT7LWvD9n4av/AIn6Xc6VEVykAjjnlRfuoXMh4GB/Dnj2r0mz03TW8Jto2jSxLY/ZGtonikDqAVK5yOp5yT60XT3eo0mlY8b8K63Brou/EXiHwbq/iS9uZWSKVbNbi3hjGMRopOBg55xn361c8FW2taP8U5LjSPDWq6f4d1AlJYLqAosPy53cZA+Ycc9Diq/wl8d2XhKG98KeIn+wPHdOyTSZCq/AZG/u8rnPTk16WPHen6lr2m6P4fvINSuJpS108RLpDAqksxYcZzsAGf4qNNgs90eWeOdC8v4+6TBp13Na3F/5UzTsTI0TlmBK7s9l4HQH0FaHxa+HWi6B4UXW9MN2uoQ3CCaeS4aRp9xxuYk8MDg5GP5YseOJYz+0R4Zy4xHHbhtxxgmSTH8xXT/G9yvw1uF34Ml1CoH94bs4/TP4VSFqWrvxbPp3wWj8Ssw+2/2bEyN97964VVJ9fmYE1wnh0aHJ4YifWfAnibWr6+jEl1fyWRlMpbkFG35VemMY4wa6C80ybWv2cIrezH7xdNhmC4yW8ra7AY7nYQKi+FvxK0OXwpZaPqd9Dp97ZIIQbmQIkqDhSrHjOMAj2qdFqO/Qi+CyeIdKv9U0e+0zU7fR9pms3voWQxkMBt54yQ2SB3U+tYHgC/8AC+q6nrdn47jt59eubt082/XI24A2Kx4Qg5HGO2DxXqek+NbPXvEV1Z6TMl3ptjbebdX0ZJQSk/Kino3AYkjjge9c7q3hLwv8WdAj1/TWW1vpl4uUUbtw42SqOpHT16YOKNOmjFr11Oi8BeEl8G6TqGnwyxy281889syEkiJlXare4wRnv1711gXivJfghqmqyRa54fvpPtFvpU4ihnDFlBywKqe6/LkfWvXBkCnr1GFHSgc0ySREHJFMBxajcCKqNcjtzSoWcZ7UgFmuFh61Wa6dx8qmieDL7mPHvUtvNBuMaOrMvUA9KAIgsm3J4qzbbm4am3GccCm2zMGwaAL4GKMjNIDRxmgBTikxS0hoABSkcUgOKN2TQACgUZpBnvTAUjNC0cUgzmkA+g0mTim7u1ADgaMUwnFLvyKAHYApcimihjxxQAv0pQfWmqaCaAH4o6U0HFBagB1FMDA0u4UAKaBTd9NDc4zTAkzQGqPPvS5FICTOelGeajDYo3d6AJDmkJpA4NIxzQAc04UwMMUueKAH0h6UzfSg5FABu4ozxTSCTS4OKYDhS4qOpO1IAFJijIozQAlKBmg80DNABtpNgNOz60tMBuAKWkI5pQaQBikIp1IaAEAFBAopOtMABpCueaUAU4UgEA4pMHNKTzS0wDApuMU7FJ3pAAFO4ApoJooAUiigUooAbg5pRThQaAGnkU0IKfikoAAKCM0UZzQAmKTAzTqSmAoI6Uh4prDHIqMsWOKAJS+BSBwwpvbBpFHNICTIxTRTe9Jk7sUASDilzSDkUw5JxTAkBFLmoclTT88ZoAkBpajBzSkmkA88imikD9qTdg0wHijmkDAijOKQC0fWkyMU3eKYElN600uMUBwaQAxwKRGoxmkKcZFMCTrSBcGmqcCnA0ALj0puOacKO9IBuDS7ec06kFADSBQBuFOxQgIzTAAtG2ndKM0gG7MUmKkpDmgBgFOzxiigLQAAUhXnNPFHWgBO1R5OeakxTcc0AKM4pOacOBRigBMcUYpwoNADcGlApRzRQAhFHalzRjNACUooooAKKO1FAB0opDSCgB2aKjYHPFOHAoADxTgc0w80KaAH0UZwKbnNAC5FKDUY+9T+lABRkUdaZ0NADxzS0gwKCaAEpwppHFC9KAHA0U3PNBPFADhRTQciigB1JSBqXcKADOKTdRjNLt4oAM56UhoHBp1ACCkOaWlFADMUYOafijFACAcUnenUUANPWkxTsUuKAG0tLRigBmOKADT8YpDQADpSEUo6UUAJRS4pcYoAQcCkxupetGMUAMxinKeKWgCgBvenZwKXFJQAwMCadmkC4NGOaAF5oDUpHFMTrQA8nFAbNIT2pOlADhQRxQpyKDQAn1oFIRxRjigBwIpTTExTj0pgA5oJFM3YNLkUgHUZpoNKWoAN1KOlMyM07cMUALn1paZmlyKAHUUgYGkzzQA6gU3dS5oAUkUgORTGJpynigBaKM0m6gBc0gNGM0uKAFzRTQcU4UAFAFFFAHhHiYg/tKaTn59ptxtPGMq/T6ZzXu/c14R4o8tv2jtHJLSMJLcFVONvyvj/AB+le8dzQAlFFFAHyQeQa90+CoA+H4wMf6XL/MV4aSOa9z+C+B8P0x0N1Kf/AB6gD0SiiigAooooAKKSlFABRRRQAUUUUAFNp1JQAlFFFACUoFFJQAuKKSloATrS4oooAQ0UdKQ89KAFxmkFFGKAA0YozRigBabjkUtGckUAeD+JAF/aZ0rPy5MBznOTsb8vSvd2PzGvCPEoYftNaSQu3Jg567hsb8vSvd2A3GgQlLnijFIw4oGRnk08EgUwA5p27imAgc5oOCaQZPWjFAAcYpAMilIwKUHC0CI1Xa3Wn7sGmdTxRzuoGOMhzilDfKaaw4pFOBzQAA8mpAfWmAjNOJB6UANbBNJuIprZzml+9zQInU/LSZzQp+XmkHWgYDmkPJpc4ppwTQA8Yob7tIzACoyxNADk5qQDioVyKkDc0ANfNNGac4yaXHFACEZ7UpACU3dg07qtACAbgaaowacDgUgyaAFJ4pBTutMB5pAO4rC1jwj4e167W61XSbe8nUAK8uTgenXpW8AKTvT21Qmk1ZmRJ4V0O40ZNJm02J9PTBW3Odg9OKj0nwloHh+GaLSdMjtlmXZKEZvnHvk1ujgUuOKLsVlfY5a1+H/hS0vUvLfQ7WK6Rt6zJkMG9eta2r6Jpuu2DWWq2MF5bk5CSrnaemQeoPuOa0DSBhRd3uFltY5TS/hr4P0i8S7tNDiE0R3RmaV5QhznKq5IB9xW/qWm2esWj2moW4nt3+/GxIDexx1FXqbzTv5hZGLofhHQPDU0suj6cto83+s2SOQ34E4/wqgnw48HxXovk0jbdCTzRL9pl3b/AFzu611AJJxSleKV3fcLLsZ2q6Lpuu6c9hqtjFd2xOQkg+6fUHqD7jmsCw+GHg3TLpLiDQ4meP7izSvMiH1CuSM/hXYDig8ii77j5UAkOc1xWpfCvwZquqG+uNHVZGOXSGRo0Y+pCkDNdoCM4peAaE7CaTMtk03wz4fnkjt47TTbGFpWjgjwFVQSTgdTgGvN9Y+LWneJNFk0PwvBdyazqh+yQpNEAqBuGYnJGACfX9K9ZngiubeWCaJZIZUKSRuMhlIwQR6Yrn/DXgXw54Tlmm0jTVinkyDM7F2A9AWJwPpStfW49lZI1NE0mHQPD9hpNsAIrSFY8j+Igcn8Tk/jUupaXZ6zps2n6jax3NrKu1kccH/A+4q0WJ60qmnfW4W0sc94a8FaB4QWX+xtPFvJKMSSM7O7DPTLE4HsKq678PPDXiLUV1K8sWjvlxm4tpWiZsdztIyffrXWHkU0Dii4rGFofhDw/wCG5JZtJ02OG4l/1lw7tJI3/A2JP61xHxM1vRbnxXovhLxBEINJb/S7m8kXB6MFRG6qCR8zDsccc16oV+U1la34c0jxNZfZdZsIruJeULDDIfVWHI/A0bgzhZPhx8LHi+1B7VISu7cNUbbjHXO+ofhjpun2PjLWm8K3d3P4ZFuqmSZiY2ud3SM4GQFHJ68jqMGtq0+Dvge2uPO/sh5D/dkuZGX6EbufxrtLSxtdPtI7Sxt4ra2jGEiiUKoH0FK3dgjnfEfw/wDDfi2RZtU04fahx9pgYxyEehI6/jmr3hzwjonhK3ki0WwS3MuPMkJLO+M4yxycDPStzZindRVX0Dl1ucjqPw48K6vrL6tfWNzNfM24ym+mBBHTGH+XHYDAHaruu+DdE8TWdvaavFdXEVuMRqbuVecY3HDfM3ucnk10AxnijHNGo7GXoHh7TfDOmix0tJo7YHISSd5APpuJx+Fcxq3wl8G6tqL3smmvbyOcutrK0aMfUqOB+GK7sCmgc0k2gaTKGiaBpXh6w+w6TYQ21v1ZUGS59WJ5Y+5NcjafCDw5p8zPp93q9ksg2yR216yLIPfjP6134IU0Hk8UmFjL0Dw9pPhfTRYaPZpbQ7tzYJLO3qzHkn61q5NJ0FJmne4JWIZ7gopwOaqGN7sEsStXyq5yaaWQZAYCgZnxWwtGJ3M5PXNaCS/Jnb+FUzeRFyq8kdakIkkT5aQjz7xDrGvRa+Glz/Z7/KEjXhfcnrmu80uC3treMqFLuoJfuar/ANiJcPm5O5f7tPvo5IICYG2lB8opJW1Hc1iVekVADkV53o3jm5uvEb6RcWk8cyvsO+MjjGcj2969EXIWmrgSqadUINKGxQA/IBpabgGlFMAJ4pq9aceaQDFIBaQZFBNAOaYDQTu5p+aQDNGM96AHA0h60YxxQRQA0gGhVpQKUdKAFFI1KOlITSAYOKd1FJSjpQAAHFIc04cCkPIpgNGaC2KAewoxQIjySaUdOtKVNAXFACA+tO6ik6CjGRQMQA0EEinU9RxmgBigincmmk809TxSAaOuKXpS45pCDTAawxT16U3qKUE5oAlFITxSA4pGORSAYDzUgqPGOacppgKRzSjpTehp3UUAKCKM0wU7tSAM4pQaaOaUUAOJpM5pretA4oAcDxSbhmkBpAMmgBc80ZpAuDQRzQAopc00AigkmgBwYU7OajAwKQfLQBJ0pM8U0EkU3NADw1BNMpAcGgCQEinbqjzTd3amBOGp1QKwp2TmkBJnFJwTTc+tJ070AKWGcU0N81NABalK80wJeCKSo+QKUNQA5jxUSnmn9aRRzQAMab0qRhTcCgCMbg1Ox60p4pDkigCTHFNzg01CaeRQAjYpRytJjNKMdKAGbtvFSdVzUe3nrTzwKAGkcZpeopR0oKkigBFFONNUHvTsGgBpzQRxTjnFICR1oAYelKFHWgjJpcZoAeBxRzSDIpASTSATnNOBoxim5waYD92O1KOaZnNPB4pALSg4plHOKAH0U0E96caACikzSdqAFzilByKaM0ZwKAHUvamhsijtQAoNFNBp2eKAFpM0mTR3oAdSd6TOKXrQAUopM0CgBegopKKACloHSigBDmgUE8UdqAAGigUZAoAaxxSg8UEZFIOKAFNHbFL1pCtACKMUoGDSYIpVOc0wFxxSAU6kpANI5oJ4p2KaRnigBy9KQjNKowKMc0AMINLjApxpMUAHakHSlIoxxQAnWlxkUuKSgBoPanY4pQKQ0wDGBTacM4oK5oAF6U6mgYpTnFIBp604UgGaXpQAtGaQGk70AOpaaDS5oAKKTdRmgBc+lGaQGgkUAKKKQNSbqAHZpaaDmjNAC8UYpM0gagBegpaSk3AUAL0oBBFNzkUo6cUALmjPNN6UcAZoAdmlHSmj5qXOKAA9KYD81PPIqMdaAJO1M70uOKQrQA7ikJBGKQDilC80AKoxQc0uKTmgAPSjHFBXNGcCgBq9eKU9KFHenEZFAEODmlB+bFPxQVzTACRSd6AtLtxQAYFJjmlxmlwaQCYpCKXpS44oAZnHWgcml2nPNO2+lMRGw5qQDik8vnNLgmgBDR2pQtGKQxO2KFFLijaaBCg0GkwaTGeKBgDlqeKaq4pwoAKKWkoA8J8V4b9o/RVxv5t/l6YxvOc98df0r3bua8J8WqW/aJ0Qghiptvk6EfM//wCuvdu9AkFFFFAz5HPevdvgywbwAhAxm6l4/ECvCCOte7fBbI+H0eef9Kl/9CoA9FooooAKKKKACiiigAooooAKKKMUAFJRRQAlAoooAKMUUUAJ0ozRRQAtJQOlLmgA6imgYp3SkzQAUhpaSgAFLSGgHigApAORSikzzTA8L8Skr+0vpBzsBEIz13Ao4/XpXurdTXhHirH/AA0rov8ABzb8nndw/wCXpXu7H5jSENpccUh6cUwEjPNMY4jFAGRRkDqQPxoDKc4YH8aAE7UdKTep6MPzoz2pXCw7GaXAxQOnNGPemA3Z6Um3mnZAPJH50hHNACkCmsoxSjBHNLuABxz9KLgMRR3pdnNLkYzRuwMmgBNuTzR93tThg0hBFACDFKAMUcYoXg0gAKc0Ee1PFB6dKAGbdwoKU4UhNMBnSlFBBz1pQaVwGOM9KRfQ07qTQOOoougsGwdaco4pQQRQpwaE7gMZOaUCnk0g5pgNxRs5pSMGnfjQAwrimrktU31pBgUANApTS96CwpANwKb5Y3ZqQYNLxQA0LgU09+KfwKKYESDnBqTZRjmloAZt5pSvHFOFL2oAhCDPNP2g0oNKB1oAaqgGkZMHilxzS5pANAzSbMVIOBS8GgBoAIo20vApM4oAQDHFIFxQWpN+OKYC7aAuDTgwxSikAmMimhWzz0p+SaBzTAQACk25NP4opAM24pApqWkxTAhePcacFIp+OaOBSAY3AyaqTXKovHWrcnK4xVE2JeTOeKAGLO0nFUr2yupEZo8k+grchtVjHvU20DpTA5HRrC8knH2qJ4kBOT611KoEXC9KlIpMUgGjpUbQo/3hmpsUYpgZlpoGm2d5Ldx24M8hyXcliPYZ6CtFlp2KM8UXCxGBzShadSjnpQBHginAZHFKRxSDikAoGKRuvFPFNI5oAaBTguKUAUE0AJjmjBpR0pRTAAKO9Lig4FIBuKTk07rS4xQAzHFAFOzjrQD6UwGstIOlPxScCgBAtJjPSn9qQEA0gALikNP6im45oAbjFJjmn4pNuDTAYxwKEyakKg0nAFIBNtKBQDShqAGkUdKfSe1ACA0vFJjijNADsDFAxTc5pc4oAM5opAaOKAA8ikGKdjIpuKYARmlGRSjBpQKQCYzRinUGgBoHNGDS4pcZoAZjmjmn4pBQA3FNBOakxQQKAGDk9aUilxRTASgmlPWlxkUgI8HNKRmnY5pRQAzB6UhXGTUuKawyMU0BGDxSYyKlC4FN70AMxio24qYrxSBOOaAIUJDVaXkUwIBT1GDQApHFM2mpaOKQEB4NOBzTyoNNximAmOaUgYozxTC3NIB6ikyQacvSnYGKAGk8UwjBqQjimgcc0wEPIo7Uq0pFADAKcelOAGKMcUANHSjbTxiikAwrzTiPlpcd6QnigBinmng0zinKtAC4BpRRiloASmEVJTM4NAAF4pwHFFN3YNMBcUYpC+KTdSAcelIAKXGaMUwGMcUgJNPPXmlAGeKAGg04HFLtFLikA00UNwOKRc45pgAGaU8ClApxGRSAjzxSggil2ijbigBAKOaUcCjigBuOKcDxS4o20AIKTPNLilC5oAO1NOcU7FLigCNeOtPo20uMUANPWlI4oPFGc0AA6UZoxRjigANAo7UmKAFFJ3paTIzQAo6UYpe1JQAtFNOaUGgBcUAYopRQAUgpaKACkxS0lAC0UmaM0ALRSdKWgApKM0CgBcUmKXNJmgBM0hzTh0pOlAAAaWim5oAWlpucUBqAHUnejrSEGgBcUlKOlGOaAG45p1GKUdKAGUuKXHNFADe9FOxQRQA0GgjmlxS4oAaMCgmjbSgUAIKKMEUoFACdqXGRzRijFADCMU9elIVpQOKAEY0g5FDA0q9KYAvFB60hFOUUgF7UwCn9DSEHtQAg606mgGnc4oAAKQmgHFNLYNAD6WmqwIpSaAFppFKDRQAClppODS5NAC0lIDzS5oAWkxilzSUALSdaBRQAbQaMYpaQ9KAF7UdKaCaUUAFLSGgUALRRTc80AOpM5oppOKAH0lJu7UDpQAtLTQ2aWgB1IelFIelAHhXi7Yf2hNEwjOwa2yN2MDc/8j836V7t3rwnxmpH7Q2g8E5+yn5OD/rX6/56V7v3NAkJiilooGfI7Dg17r8GF2+AIx63MpP/AH1XhZB5Fe7fB058CR85/wBIk5xj+LpQB6FRRRQAUUUUAFFFFABRRRQAUUUUAJSU7FJQAUUmaM0AFFITwajjYsTTsBLSUtJSAWmGnUUAIDxRml4ppoAdSd6TNHWgBaOlJ0ozQAp6UgwcUoOab/EKYHhHin/k5fR8kJ81vg9c/K35ele8MPmNeEeKlCftK6KwG3cbcknnPDj8OmK94b7xpCExxTHjSSNkcHawwcHHFP7VGSRTGfNPxWe98L+N5bPSdT1W1tJbRJxEt7KQGJYEjLZx8teyfDzS4j4E0u4nub25uL+0SS4lmvJXJLDPGW+XGcfLivH/AI8qF+IcRKsN2mIck9fnk5Fe1/D4n/hXnhzJz/oMX/oApWXQV29GeF/Eq61Tw3451DT9N1nV4LMLHJHEL+UgblBOMtnrnrXqK+AbnUfCVjdWXizxFDqj2aTRyf2i7I0hQHlSehPoRXlfxrwfidfDaRm3hySevy9R6en4V6Ynxh8M6L4R01BJc3OoLZRqtsls6EsEAzlgBtyOoJpaLoO77nJ/DP4o+ID4otdC8QXBu4buQwq8qgSxSdgWHUZGOcnmvXvGviaLwf4UvdWlj8ySPCQoejSNwoPt3PsDXivwf8Cahq+u2viy8xFptvK0kZY5aeUZHTsAeST3HHrXWftCXMkfhrSbZS2ya8LNjodqN1/76/SiyS0C93qZfhrTNW8X/D/V/F91rmqnWQZXsxb3LRonljIUIDjBORj0xXWfCfx5ceL9Ku7XVHR9RsNpeRFx5qHOGwO+Qc49vWqnwmwfgnMDkjbdDC8Ectx9f8a87+A97Lb+PltUKiO7spBJkcnaQRz+FFkF31Z0Wv3nxA+IUT6j4fhnsdAj3CBIbjy5boAkBjg5OewOAPfrXN+BfiJr3hzxbbaXqt5cXFhLcC1nhu3Z2gYttyCeRg9R0wK+losB8DoPSvnbTdJXxr8fL+7tow2nWN5587M3B8vCjH+865Htmjli3oK7W70PftRubm1sZZLKxa8uRgRwCRY9xJxyx4AHU9eBwDXz1488eeOF8RS6NfyppCJIoMFm/DKeQTJ94g+2B7V9Frgy8cDPFfNnxkCj4tTBDtcxW5y/TOP5YA/WhpbNDTa2Ppkso27emKN2aaecHrkU0daoB26nZqMr3zQDjrSAkV88U/dgVGtPbkUwI3fnigPnrTeC3WnYoAjmTzkaLc6Bxt3I2CPcHsa+c/iF4i8U+FvGeoaTYeJdS+yoEeISSAkBlBxnHTJNfR44cfWvmT41Y/4WbqIwxPkwnn/cXp7f/XqbJ+YJtbM9y8JaZO3hOylvtV1C5u7+1ikmmkuDlSVz8mOF69ufXNeHeMfFvizw54z1TSLPxLqXkQSKsfnOrNhlDenvX0L4Y48JaESB/wAeMGdpyPuCvmX4qoq/FTXc5IEkR+f/AK5J+lHLG2qEmz2jxB4X8W6boE2paL411OW7tIDMYLpI5FmwCSB8oxnnGQew96yvhZ8U9R8S6uNC1qOF7l4mkhuo8Lv29VKjjOMnIx0PFbXij4reFdO8O3K2mrQ3V7JbMkMVr8+HK4XJ6AA88muD+DPgbVRrlp4lvLX7PpsULG3aQ4aZmGAQP7uCTk9eMZoUYvZWsO7WjPft3X2pyPmmbTzSLkNVCJ85HNNJC0DgVG5PpQMkJO3NcZ8RvGz+DNEt2tIVn1O+k8q1R/uA92bkcDI47kiuwQkqc15p8ZfCl94l8O2l1p0bTXGmuztAvV0bG4j1I2g46nmi19AvbUt2/hf4gCxjvJvGqrqh+drQ2UZt/wDcyBn23AfhVj4f+Ite1y+8RW3iCGCC506eOAQwKQqnByQSSSDgEH0rkvBPxnglWHS/FI8idQI0vVHyt2/eD+E+449cV6nptlYi+vNXsnSVtSEfmSxuGVwgIUgjjocZ9hU3V7W2DXvoaK7hUgPHWvNdQ8Y6/rPxBuPCHhhbWyNknmXV7eRlzjC/cUHH8S9evt3h0zxr4j0f4h2vhDxMllcm6G6K6tFKHBUlcg8HlSOAMY70XfbQNNrj/jVd65pfhWPUtL1ueyhEqwyQQqFZ92efM+8Og4Fdn4Qnkn8FaFNNJJJLJYQs7yuXZmKDJJPUk1x3x1O34ZuMkMt5ER78mtvTLu+0z4R6ZfabZwXF1b6TFIsMkpVSBGCeQDk4HTjPqKfmlqCfQ7IMCKaT715J4N8feMPFvhm8/s7TLSbVBclRcS5jtYI9oIzyWduvA9ck+sfhf4pa2db1Pw74h0cz6zbllt47CMnzHHGw5JAHfeSBjOaSbtsGm1z18NTs/LXiup/EXxx4P16xbxTpFimm3hJC27klFyM/PkjcuRkYwe1eqa5rdj4f0a61fUJQlpBHvJHJb0C+pJIA+tF7boFZmgWOaeH9a84trz4m6tpserWkOhWSzKJYbG68wybDyAzDgHH0684rS+H/AI8i8aQXVrdWpsdXsn2XNqST3IyM9sggjsaevVBo9mduHBoyK8iu/ifrOmfE9PDt7o6paqWXy7XdPNOShZNp4AySoPHHOTxmovEHxG8Z+D9Us7jxDoFhDpN4xCpDMXljAIyCwJUsAfTBxSu+wadz2HdzikLgd6zNb1vT9A0K41q+m22cMe/KjJbPAAHckkAfWuQn1P4iXelvrNjp+jW0KqZYrC4aRp3jxkbiCFDEc44x0NF32Cx38hkkjdIXVJCpCMy7gD2JGRn6ZFeR+D9d8RzfGnVtE1bW5L22tYZNqIoiizuQg7PYNjqfqa7L4f8AjeDx1oR1CKH7Ncwy+VPBu3bT1BBwOCP6+lcL4X2D9o7xF/H/AKO+D0wcQ/8A6qNGrtDu1oXfjTrXibw/YWlzpWtrbWdy5iaGKACUEKW3eYSfQ9NuPevT7AsdLtGZizGJcljknivKv2gMHwZpbZ5+3Yxj/pnJXoOp+ILXwv4IbWr6NjFa2yExoeWY4UKP+BEDP40aIV29DdXJpwbFeYw+JviFc+Ej4qgsPD/2HyTdLZs03nGEDP3s7d2Bn/OK6rwR4si8a+GE1aO2NvIJDFLEW3bXGM4Pccg09b6oenRnS76duqNaccUxDwaXNR9BQScUgJM0dqjBpwbigBabilFN53UwH8YpRzTM4oGaQD80tMBJozg0wHZpB0pN2KN1IBw4ozTQeaQk5oAcTimZ3UtNQ80AOzxikU4JpxANMA5xQA5mppzSEc0hJA4poCVScUMaYrGl6daAEZgi7mIC+pqIXUDgbZkOeBg0tzaW1/bva3cEVxBKMPFKgZWHuDwa8Y+G3h/TT8VPFYNrDJDpM5SzXb8sO6Rumf4hswD9aVn3A9oluYrWIy3EqRRjq0jBQPxNLFdQTIHimjkUnAZGBGfqK8m8X3+m6l8Z9L0HxM0f9jQWwmt4peI5J2yBv7EcYGeMjHc1q+JPAVnZeJPD2v8Ah/T1tzb6hF9sgtRsR4ycb9g4yueT6E+lSr9wuj0ksQcVXnvbW2I+03UMJJwPMkC5+ma5H4meLrjwtokUelqj6vfuY7VWXdjA5bHcjKgD1YU7Qfh7pVlp6ya1EdW1a4UPeXN63m73PXCnKgDoMDpTV35BojtEYMoZSGU8gjvTtwxXj3ihj8JfEOm6zpTyL4dv5fIvdO3Fkjbrvjz0ONxx/s46Hj1xJFniSWMho3UMpHQg0a3sw3HM4xUUl3b26b5poolzjLuFGfxrmfHni2PwjoPnRqJ9TuW8qxtsE+Y/0HOB19+B3qHRfBScan4kkOratOA8izgGGA9diR/dAHTPU9aNX5BsdkHyOKj80HoQa5zxx4nj8J+Fbi+MscdzKy29tv6eY3AP0Ay30U15/o/we8J6xFFd2fiW8v4QQZDbzxkOe+SFyM8980Xvs7D6XsezbwE3EgD1pMjNcP468H3/AIyudN01L4afo9tmed0G55XHCoB0AA3HJz16cV5948+G+meEfCMup2+tavPeGRIoInkQiV2PTAUH7u4/hRaW90JOJ72H4z2PempPHI7ojqzJwwB6V5j4he68P+G/B/gu1vHjuNQlitrmcsDIsQK+Zj6lgPpSeNPCtl4P0NPEvhO1SwvtMkQyiN2C3ERYBlfn5uSDk9gaNbMLo9RyDS7qx08RacfDtlrlzcxWtndRRyB5nCqu8AgEnjPNVvFEGs3+mQ2OhzLbm7k2XF6GGYIsEllGeWJwBj16jqHe+i3A3g6tnDA4OD9aM54714V47+H03gbRZ/FXhzXL+O4t5UadXcDcGYLkEAZ5I4Oc/hz6B8Q/FVz4f8Ex3enIE1LUGS3tkf7yu4J6DuAD+OKWq31BNM7EkgkdxSq/tXmut+Abfw34LuNX0Wa5i1/ToDdPfGdy9wVG5w/OCGAPGMdKu+JPHxg+FMHiSxhVL3UI0igic52yNw3124Y/8Bpu4aHoO8E4zyOcUm7nFeY6l8OYNF8Gyahpdzdr4lsYjd/b/NYvPIBuZXBOCrYxj6e+dkarqvjPwHpVxoM62kup4S6uwwJtVAYSFQOp3LtGMdc5HUGq0C6O2yaTNeEeMfAt78OdI/4Sbw54jv2lt5IxcLcyAl8nbkEAZGSMqc8HOeK9r0q9OqaJp+oMhja6to5ihGCpZQcfrSSfULp7FzIFN3ZNOxmjbzVAKBmlI4pVoPApAMDEUEbjR1pw4pgA4p1NzRuGaQDwaKbuo3UALzSgUm6jdQA6kxTQxpc+9AC0nWim7uaAH0YzTMkUuTQA48Ui80E8UgNADjQKCaSgBc80hNISaD93NADlINGBTATTgeKAHdqjJ5p54FRjk0AOL4FNU96CBSKwPFMCTNITg0A80p5pAIcsOK4PU/iHFp3xRsfCTxR/Z54h5twSdyytkovpzx/30K7HU9Rt9I0m71G6bZBaxNK59gM/nXz3rPhzUb7wE/xF+ZdVudR+3kLz5Nvuwn12kK2f7p9qW+iC9j6Obg4rmPGuq+ItD0mbUNEsdPuILaF5rj7TM6uAoydqgYPGTyw6Vd8Ka9F4n8LafrERXM8QMiqfuOOGX8CDSeM1D+AvEKlS2dNuPlBxn921GjWoehj/AAv8Tah4s8IvqupmH7Qbl49sKFVRRjA5Jz1znPeu13AV4h8LPGOneF/hlHHcie6vJLyURWNnH5szcA/dHbvn3rq/D3xd0DXdWGl3EF3pd47+WiXiBQzf3cgnB9jj0pbeg92ehlhSbvWsjxBr2neGdKfUdTn8uFThFUZeRuyqO5OK5m6+JBsLb7Ze+E/EMFiAWadrVflA7su75R7mncWnU70MOaTdWbZa1p17oEeuR3ATT5IRMJZfkATGcnPSuVk+JUM0bXOk+HNe1SxU4+121odj+uzJBYe4FHN5BtqzvA9N8znFc5oPjbRfEWi3OqWE8rxWq5uITE3mxcE4KDJzwemc4rHs/it4bvfES6QhuoCEdpLi6i8iOPapbB3kHoPSleyHbWx3wbApN9eZXPxs8OW14kbWeqNaMcC8+zARt7rlgSPwrvLDW9N1LRo9atbyFtOZDJ55baqqOuc4xjBznpinfoxW7E76pZR6lFpr3UIvZVLpBvG8qOp29ce9W818+6Z4m0S0+POq6/NqcS6W0TIt0xLqx2IuAR2ypx9K9w0bXNN8Q6f9u0m6Fzas5QSqrAEjrjIFCethu9rmgTxSgnFJggUNKkMLzSsFjjUszHoAOppiMODxDJceO7nw/Dbq0FrZrPPOW5WRm+VMf7vNcx4g+MvhvQdTk09PtF9LE2yRrZVZFPcbiwyfpnnim+FrG917wn4j1uzufs154imlNtJITmCIZjjB9x8x49RXSeH/AAXoXh3RF0u2sYJIygE7yxhmnbGCWz1z6dB0FK3di5n0Q7wr430XxjbyPpVyTLH/AKyCQbZE9yPT3GRXQnnJzgAZNeFaPow8N/tFLpuho0Vk0LSTRkkqqNHuKj2DbcfhXbfGDxPH4e8Ez2w3fadTzax7WwQD985/3cj6kUWaXcd7ld/jd4RiMgZ7z5GKkiAEHBxkfN0rs9A1q38R6JbatapIlvcgmMSgBsAkZxk+leaeEJ/hf4kgttKi0a0gvgioIry3USSnHPz87jwe+favWILWG0gjt7aGOGCJQsccahVUDoAB0FJW73DXqS7Tn2p20Y4pwPauZh8e+GrnxCuhW2qQzXzBsrHkqu0EkF8bc4B71TkluCTex0asQcVIDXEw/FPwbca3/ZUWsxNOW2BwreWzegfG39cVY8R/EXwz4TvUstV1ApdMofykiZ2VT0JwDj8eaXOh2Ou6153F8UIrr4g2vhWHRr2EzMwee8HkkYQsMIQSQcd8deldzpmp2Ws2Ed9p9zHc2soykiHINeQawwX9pnTP+uC/eHH+pl6UaNXFqj2sd6D1po6n607tTAKMZpM0uaAClHSkyKCaAEwc0tG7ijNACbcnmlAoFFAC0CiigA4pAaKXFABmijFFAC0UmaKADikGBSFeaOlMB2aQsMUUHFIBARims+KUUFaAAMMUwMCakHC9KQYPamA0NzUgYYpuKXApAKGpOM0mOaWgAJpwNMIxTh0oACcUzeaVsmm44pgO34FG/NM70ppAPJpN1IOnNIcZoAcWoDZpAKKAFzg0oOaZnNKDzQAuTmlLYpGpmSTQBIDSFqQ0mMCgB27FHNJS9qAFHI5pccUgxSnpQA3vSim9TTulAC5ozQMUUAA5oFAFLQAlHSjNLQACikzR1oAWiiigAoFITQKAFo4pOtLQAUUlLmgBD0pKdTc0AKOlGKM0ZoAKBS4ppOKAFNApN2KAaAFoPAo7U1jgUAKBmmsuaVG4pTQA1F204daF6UUxCZwacOlNxmlxgYpDDvSM2KB1oK5NACE8ZpwOVppHFOQcUAIeKTdinGmFc0wF3E9KXJxTQMGloAXfQGzUZzup+OaLAGcGjcaAaCDuzQAZOaUmkPWl6GkAoNIetGaQ0ALk0w5zTu9L3piFUUpozxSE0hjOjVKDxTAMmn0AFIelLSHpQB4X45y/7QvhwcybVteM42/vnP8A9evdu9eDePV3/tDeGhgnAtDgHHSZ69570CEooooGfJWTk4617r8H2D+BYyq7R9okBHvuPNeEbtuTivePg8Q3gSLAAAnkH/jxP9aAPQaKKKACiiigAooooAKKKKACiiigBKKKQ0AIaDRmkoAD0qOMFc59akPSincA3cUUmRilzSAM4ozmgYxzSZpgKaKXqKaaQCd6dxQKTigBSMikB4pc03mmAoFB7UwHBp/UUgPCPFwC/tH6Kw+VibYknv8AMw/lxXu7Dk14V4uUR/tH6C4wC/2ckt0PLr/IfnXux6mgQzkU2nt0qM7th2kBscEjOKYz5u+PMYPxEjKk86YhOT/tydK9o+Hrsfh74c/iH2KIZ/4COK5TxN8HJ/FOrzarf+J2+1SKEAFnhEUdFUb+B+J6muy8K+HNR8NaMmlNrMV7bQR7LbfabGj57kP8wH4H3p2SV7kpvseCfGv/AJKdfEZH+jwk59dvb24/nXeePPBx8RfC7QtbsozJqenafC4EYz5kRRSwx3x1GPf1qfxL8GLvxLrc2q3vicNcXDASAWOFVQMAKN/YCvQPDmlX2haNb6bc6lHfRW0axROLfym2jgZ+Yg8Y9KNF1Dc8M+DPjdNB1ltF1CcJpmoNmJmb5YpjgfgG6fXFd58edLkvfA1vfoHY6fdK7hRkbGBUk/iVqhrvwJstT1i6vtO1g2UdxIZDbtb7wjE5O0hhxnoMcV6DpfhyeHwk+g67qR1hHjMJlaHyy0ZGArDJyR69aOVLW4XujiPhRJG/wTvg74VBdKxU8qMFvwOGz+Vcb8ANMkuPFN/qJQiOzs/JJP8AfdhjH4I3+TXY2fws1/R9K1DQdI8VRw6Lfn975lnumUEYYA7h1GATxx6V3XhPwnYeDtCGm6aDk/NLO4y0r/3m/wAOwpBe5zXxL8aDw1pK6RYSga3qS7ISWCiFScGQseB3A9+e1U/Ct54M+HfgshtZ02W88rzbp7e6WV55MdFAOT6AVz+qfA7WtU1aa+vvFq3dxMxLzTWhLdeABv4GOw4HSoIP2f7oXkJn163a2UhpMWhyfUD5/wBaOVrZjbVz2jSrh7/SbS9kt5LdriNZPJk+8mRnB96+dfjOuz4qTOrcm3gb5h0PI/pX0ndLcG0ZbF4Y5gAEaVCyj8AR/OvHPE/we17xR4in1W88SWjPO4DYtSvlRjoFG45x7kfXmhJsG0j2g/OFPByo6Uxhtqho1tqlpYR2+qXttdyRqFEsMBi3Y7kFm9umK0+o5oGMAyM0hGTxUm3ikAoAaCRTz0o4pRigCttIfNS8kZp20Zpw4oAj6Ov1r5l+NxB+Jt1hiSLSEEHscGvpm4WTynMO3zgp2bum7tn2rxnxT8HvEfirxFd6vd67YI9wQBGInxGgwFA/Afn9aFfoS2keo+F/+RR0L7o/0CDhen3BXzL8WWx8UdfZSxXfDnd/1ySvpDw5p+u6P4dg027msriWzhSGCVFZA4UYG4ZOOAOnX2ry/wARfBfxB4j16/1abW9P828l3snlOAqgYAHXoAB+FJJ32E5Kwnxp8ECbTbTxZYQIhghSG8giTACZ+Vxj0zg+2PSpvgb45WS1PhLUZArx5ewdzjeOpj+o6j2z6V6vpVrqR0xrTXUsZsxiI/Zw2yRcYOVbpn06V49d/AfVrTWftWh63bRwpN5tv5wZZIsHKjIBzj8OlNq6BNL0PdRkAg00A7qqaQuqx6VCmsyWst+oIke1UiNueCAeRxitBenSj1L9BOe9MJxmpTTSoNAEa55NUb3V7bT9U02wmdkn1FnSDjglV3EH8K0ugxXFfELwlq3io6NJpGox2E+n3DXAlkByGx8uMe4/Xv0os+gnZash8Z/DLSPF6yXAjFlq+3C3Ma8OR03j+L69fftXB/B+71Tw54/1TwXe5MYRnZdxKxuuPmX2YEfpXef2h8SLW0Fu/h/Sr6824F3BebIs+rKwDe+B+lN8B+Br7SNY1HxN4imhude1A4Ywk7IU4+UZA54A+gA9SR3e6FotmU9Y8QzXXje70DwZp1i2vlF/tDU50CiGMY68ZcjKjHI5HBwccXq2k6ho/wAcvCcepaxNq15KI5HlljCbfmcbVC8BRgnHua27zwP428OfETUPEfhU2V5FqLuXS6fGwO24hgSDgHoVOeOlR+I/AXjy48aaL4itr+y1C+hVd7SqIobZgScBR8zJ8x9W656ikosLo3/jum74bSDcB/pkPB78mt7QH3fCXT2XEY/sROnIH7kVgfEPwv4p8QeD7PQrKW2vJd6yXd3M/l72HZVAOBk569gOa1NNsfE1r8MRo4srNdVhsxZwkTkxsNoQOflyOOcY7deaeo79DnP2fT/xQV5lSG/tBvmz1GyOszTzt/akv13b/wB12GMf6OldB8J/DPiPwbplzpWrWFt5Ms5mSeGcMQcAYIx/sjBzWXbeFfGUHxeufGD6TaPbykqIzeAEJsEY7fewAemP50a7C0I/2htp8MaRk8/bGwPX5Gz/AE/OnfHGaeL4a6ZGGIiluoxIMZziNyOfqBWh8XPC3ifxnb2NjpFpbG1t2M0jSThWdyCoABHGAT35z7V1F74fm8W+AH0TXbcWNzLEqnypfMEbqQVcHjPIBx+FCXcL62OjR45TDLEQY3UFSOhBrxfTomsv2o76O2XzFliLS7eAgaBWJP8AwLH510Hh2T4j+GdJh0O48M22qrar5cF7HqCRqVH3dwb5iAMDOAeOnetnwX4QvdJ1LVPEmvNbza/qbAuIfuW8YAxGpP0GT/sjrjJLPqN26HFamVH7UWnkoJP9HHH90+S9aP7QmD4FsGPUaivb/plLVW88MeM5fjHH4wTRIZLSIhEja7jU+X5ZTrnryT0rW+L3hzxN4v0ew0zR9PjkhSUXEzvOiENgqFAJ6YYknPpRZi0M/wCMkskfwc0tIiVSSW2R19V8tiB+YH5Vo2Pw60rWPD1hdQ+JPEohngSRAuokgZX0I9+1bdz4al8U/Dv/AIR7WrYWE3kRxAxuJQjoBtcdM8jp6ZFeb6V4a+LnguRtM0U297p+4+W7SxmMZ/iAchl9SBx160NPoNPXXQ9F8EeC9D8EXd5Z6be3E15cokk0c0ikhQWCkKAMfxDJ64rifDxP/DSWvDO7/RjkrwPuQ9a9B8HeHtR0S0utQ1q7Go69fENcypwoC52RoMABRk9hyTXEaN4b8ZWnxYvfFdzoANtebozGLyLdGnyhT15ICLx79aEm9w0Wwv7QCqPA2mcjP28cd/8AVyV3Wqz6PD4DMviIRrpbWieesq56gYGO5zjGOc4rlvjB4a8ReLrGw0zRdMWWCGTz5ZmmRfmwVCgMQejEk/SrvifwzrPjD4Xpo8lumn6pGsREUkodHZO25c8HnH6+tFnumF11MmObxV4s8KztpgtfDPhdLRxa5iEs9xAEIX5eiKR+PpnrUf7Pxb/hBb9RGVT+0GIcnr+7jp/hnTviTL4VHhm6tLHSILe3a3F9K4meRdpCqqI2B2BY9ugzTPhF4Z8Z+GBPYanawWOlec07ZdZJJnKhQq7SQq/KDk88AdzSSa6BdX3PVwMGnGl2UuPWmMTmkxx1qTGRSBaQDVFLTwuKQrQAwnHFAp231pdooAZmlBpdoxQFwKAE3YNGc0gXnNPA9qYDTzQOKcVx0pq+9IA4zSMD2pcUUwEHTmgAZoxzSgYNAC0mMGlNKBSAYSM80dqcUyc0gHrTAYMilPIp+KMYPNIBIs7xmvJPh0NnxZ8fjPJuM/L0+/J+v/169XnleCB5Y4JJ3QZEUe3c303ED8yK8o8C6P4q0X4geINW1Pw3NHZ6tMzK6XMJ8n5ywLDfyMHkjJppCOl8b+B9K8fWTRPIkOqWnyx3KgFkyM7HHUqQc498j38/0bxB4s+FurWuj+LVlu9EuH8uG5VvMCf7rHnA7qccdPfsp08WaH8SNX1G00OTUNDv0i3+TcRqysiAbgrMMnggjjIxzxVfxNZ6r8SEsdIj0S803SorkT3d3fhY3wARtjQEkkhjyeB/NPXRoWi1RifGgG18X+C76Y7bJLj5nH8OJImP6DP4GvZT8rfgK5zx14Ot/GfhibSpHEUyMJLeYjPlyDOM+xBIPsayNJ8QeI9D0yDTfEXh3ULq8t0ESXenlJ0uscBuWUqT33AevFOz6DuuuhkfH2SIfDy3Vym836bAeudj8j8K7zwpDLb+DdDhnLmVLGEP5n3s7BnNcTc+Hdd+IPiaw1DxFpy6ToOmOZLexkkWSa5fIOX2nCjgcdeo75Hp/B6dKLWWoJ32PIPiBp0viH4yeFNHaeWC3it2uBLCQHVsuxwT0/1SjPvUXxE8NyeC7CHxd4dv79Lm0nRbtJrt5FmQnHzbic5YqCOmD2xXX+NfDF/earpXiXQ40k1fS2I8p3CC4iP3kyeAcFgM8fMazvE8es+PdNTw4mhXumWVxLG2oXd0Y/kRWDbYwGO4kgc9BRZdRXszqbix0jxfoNjNqWnwXdrcRJPGkyZ27lyCM8g4P1rynxX4af4YeINN8WeHHmj0dp1jvbMSk8HJIGeqkA9c4OPw9C8War4g8NnTG0Pw/wD2rpi5juYoWPnRjgLtHp17Hp261mXllrvj+axhvdKl0TQra4S5lS6dWnuivRNqkhF55zyaNXo0Gm6Z6G2CBx1FeaeM2/t/4m+F/DMe1orNjqd36jb9wH8Rj/gYr0wcnPoK898B6TqM3i3xT4m1azltrm6ufstukq4IhTgEZ7EBPrtoSY2xfij4X1XXbHS9S0GNZNW0m7E0alwrMnBIBPGcqh59DXK/EDxtrlx8PJYbvwrc6Y14yQSvcSpjdnJCLnc2dp5wK9d1LUhptqJvst3dMzbVitojIxP8gPckD3ribLw3rHizxba+JPFFqtjaWBJ07TBKJGDZH7yQjjOQCAD6enK36C2Ni28I2Oo/DzS/D2sQGeGO1gWRCSpDqo7jkciupACoqgYAGAKyfFGs32h6FLf6dpE+rToyj7LAcMQTgkcEnHsKoeKda8Q6f4cgutB0Jry/m2hoZHVfIyOSwzzg4GAaettENW6sxPiOkniU2Pgmwyz38yyX8qDP2aBCGJPoSduM/wBazPjKCL/wTI2Et01dBI2funcuP0DflVDSNc+Imh6cV/4QUXV1Mxee7e7TfNIT94hTwBngen411Wt+F9Y8U/Di2tdSaFPEUe27jbGEinGTtG09AGK5yfXmkr9UK63TOp1raPD2piVQYvscm4N0I2HOa8BTzz8JPAb3O77ONcAZm7fvZs/pmvQ9Y1/xD4m8KSaBb+GNUtdZvoza3MlxFst4ARh3EmcMOuMc8/TOtr3gFL34ZR+F7KQiazhT7JMx2/vUHBOOm7kH03GmhtrodTqp/wCJRe7wCPs7bgTxjHNcH8Dw4+F9oGyc3M20EdBvP9c03Utc8Rat4ObQLfw1fw63dRfYbnzYylvCpG15BL91hjJG3nkenOpf/wBq+AvAOn6d4e0iTWbyBBCNowA2CWkYDkgnPA9etLWwXRR+JCHxPJp/gixkUz3syzXzqcm3t0OSx9CTgDPf616DHEkMMcMYwkahVHoBXjmi+J/HWjadlvh7dXN7Md9zdtOA8756lQuQOeB2/M16b4Vl1i58P29xr0aQ6jMWeSFE2iEEnavU9Bjv1zRr2BNdHc2cYFHNPxS4FMYzmlwSKdRkUgIwuKXFPHNIRQAzGTRgAUdDSjkUwEwaSnYIFJgmkADgUdTS7TQAc0AAFDdKGU9qACRg0wANxSEDGRS7TRjFABnIpM04DIppWgB1JS4yMUgUikAZpwFIRTl6UAJR2pSKTpQAgGKUUYNOAwKAEPSmDg0+kIpgNPPSkVQDTwooxSACuelICR1p4PFZ2savYaFpkuoajP5NtFjc20t1OBwOTzQB538adWUaVp3hmNLiSTVZw0q2yb5BFGQx2r3OdpA/2TWhceNNBu9Hm0RtB8QG1a3Ns0S6TKNqFduMY44rkfBPirSNf+KGq+I9XnNvOwjstMgkRmwrHHBAwGOB6f6xq9x2jrgflQ4v0FqeIfArXJrO81XwnfmSGSJvPtoZ0KSD++NpGR/Cce5r1XxcAfBOvg5x/Z8/T/rm1eMePta0fR/ihZeKNF1BZbyIYuoEUkMyEIVzwAShI64+WvTNY8V6Pr/w18Qalpd19otxYTI+0FWRjGeDnGDyKOVrpoOz6nNfAPT4I/Bd1qIVTcz3TRs5HIRQuF+mST+NUfj9pMMOk6b4hghRL2K5ELzKMMRtZlz64K8emTWd8MvHOneB/D02jeJ4rvT2M32iF5Ld8FXUYBGN2eCc4wc10usW0vxZ1LS1tbeSLwtYzi4muLhShvTj7saEZxgkbjj7xxRre1idLFL4tWmr6h4W8Ma7Z201xJYyLc3EcS7guVVtxUdgVxnsGq1pvxq8NavbtZ6xFcadLKhilDrvjBIweV5A+ore8ZeOYvBniHw/DekR6RdrOtxKIy2xlC7Dx2yTnAP6Vz/jrxJ4K8SeHp7W0NvrOsTwslhHawGWZZCPlIwMqAeTn9aTttqile17XMv4s3NnpXw18O6Lo0rTadcSIElifcJI414575JU/wDAa6yD4h2llbW0EPhHxVHbxxrGqppLBVAGABz+Fcvq/wANtYuvg1pGmqCdb0tnuEgVgc72YsmehIDdfVcd61fD3xl0gactp4qM2k6rB+6nEtu5V3XgkYBIPsRx703oru/yEnrYy/h3ZaunxW17VbfRNQsND1BXci9tjCd24EYB6nJfpng1T1TTLXUf2l4rW6gRoGRZmSQBlkKwZXj0yo4/2a9I0PxxY67Ndz2tvdLo9rCZW1SeMxwuQeQu7k4AJJ9vpXkc3jPQl+Pw14X6tpagQm525X/U7cjHONx6/WhegWue0eM9Nt9W8Gaza3UYdBayOnHKsqkqR7ggVxXwFle6+HlxFN5bwpfSRqmM/KVUkH8WP513Wr3tvqPgvUruxl8+CaxlaJ4j98bDgqa8x+AniDSodCuNAkvIk1KS9eWKA8GRdi8r642Nx7U+lwsQ6bZWa/tJ6jaLaQ/Zvs5IheMFQ3kxnKjoOSfzNe0W1rDawiC3hjhiU/KkahVH0Arw3V9Zg8F/tCXWsawJIrC4txtl8st8piVcjHXDJg4z3r2jRtXttd0uLUbRZhbzZKedE0bEZxnDAHB7H0pNsEuqL5BrkPiZfT2XgS8t7Qn7bqLpY24BwS0h2kf987q7Ig153qinxH8YtL04Za00CA3s6k/KZnGE49RkMPxoA7TSNMj0nRrHTYcCO1gSIY74GM0urapZ6HpVxqV/L5dtbxmR26nA9B3NO1XU7TR9LudRvpPKtbdC8j4zgD2714c3xZ0DW9clv/EMF7NY20oOnafEqGPj/lrLlhufpgche2TzSb1sNLQ7n4d6FdS6lqvjPVoDFe6uwNvC4+eCDjAI7E4Xj0UeprvLi1juUMc8Uc0R6pIoYH8DXl6/Gq31vUtP0fw3pc8moXk6x7rwKI4lz8zEIxJwMnt0ro/GPxH03wRqljaapa3jR3aFlnhRWVcHBBBYHPQ8evenfyFbozi/ij8M7Gy0mfxP4dhNlc2WJpbeEYQqDkuoH3Sv3uOMA8Zr0rwVrMviLwVpOrT48+eAebjoXHysfzBrl9a8bad4u0G50Twm0mrX1/CYnESFEgjfhmkZgNvBOO+cV2nhzRovD3hvT9IgOUtIVj3f3j3b8Tk/jTvfUNnY08civCdZ0qz1H9pCKwlhQwzIJJlbpLiA5BHcHAB9ea936mvBtR17SYf2iYNVfUbd7OLFrJK0gKxuYWHXoBkgZ9c+lK47XL3x30PTtP8AC2l39pZRW0sFz9nTyIgg2MrHBx7qMemT611r+EtGm+Gs8cliks1xp5uJLh8yzNL5ed+9ssTnpz7VzP7QOpWbeFtO037VGLmW8EwiDjPlhHG4j0yRXZW+v6TJ8Kk1Nr6EWn9m7GdXGAwjwU/3s8Y65p8xPKtjm/gFcSSeAbmJsbIr5gnPQFEbH5k/nWPreV/aY00pnJjTO4cf6mTpU/7P2p2h8PajphuYBcrdeaItwDspjQZA7jKn6VleI9e0qP8AaD0+7lvovstuUgklZvkRvLcdegALjPoc5qblanvWDk0Y96VWDgOjBlYZBHIIpCKYCAc0pHFFGTQAi8U6koFMBe1KOlAHFJyDSAAKXtRQKAEzSk8UmKOlAAM0oNANAFACjkUYoxS9qAExRSiigBoozSgUUAFIeRxSmgUAIOKDS96SgA7UgGaXtSLQAuMUnOadSYoAXFKBQDRmgBrUo6UY5pcUANIo207FFADNtJtp9IDQAm2kC807NLigBMUYpcUYoAYRzSqKcAKOKAGkUhXjin0CgBiqR1pSM08UUAM20oFOpKAGlcDigZNO6CmqTmmA4DApCTTs8U00gE7UoNFFAAc0A8UE8UDmgBAaWkNANAC4pQaTNJkUwHbqTJpOMUoNIBCKUcCg0hoAUUc0CgGgABx1oLYGaD0ppoAcGyKaOtKBxTfxoAWlB5pAaUdaYC5wKb1px5FIBSAB1oPFJnBozmgBwpmMmn9qb0NAB0px6U0kU4dKAEUUpGaBQTigAA4paQGlBFMBuM04DFLQKQDSM0o4oxzRQAYBpAMUZ5ooAXFIRS0UANxS4pRRmgBNtLgAUtFADcUY4p1JmgBAtKQMUtJQAgWjbTs0UAJjikwM0uaKAClzQOlAoAKD0ooPSgDwX4hfL+0L4WLqSpFpjZ2/fvjP41733NeB/Elif2g/CQUk8WgITg/8fD9a977mgAyKKKKAPkdjwa91+DAI8ARAnJ+0S4+m414S3Q17t8Fxj4fQ85zcSnP/AAM0Aei0UUUAFFFFABRRRQAUUUUAFFFFADTSGlpCaAEooPSkOaAHZpCKbnFLnNACgClxTQBS5oAKTAopOlADulIDR1FAoAUUhHFJ0NKaAEANO7U3mloACtITgU7PFR4weelMDw3xgCv7ReguPlOLcgtyDl3H+fcV7s33jXg/i7/k5DROwJtuTyDy3+GK93PLGgQlGAKMHFJSGNNKCMUneg8UABBJp2wYpm7FO38UwE24oqNnw1SAgrQAZyOKVc85poODSb+aAH8d6THNNLUAnOKAHnpxUQI3U8HnFNKfNmgCQEAU3PNI1C4IzQBJmioy9JvoAcw54pw4600MaTJoAlHNLiod5FODk0APxQQMUinNOI4oAYMdKQgA0nIpG6UASA8UHpTEOFzSbyTQA4CgtgdaN2BUZG7nNAEoYMMUuKhXg0/dQAp4ozkUwZOaUHtQA4UpaoweakBGKAELUm6m5GaTIoAkGDT+nSoRTg2O9ICQmm7s0m/NNJweKYD8Uzce9IXpMEigCRWzTutQJkdak38cUgHjilPIqPf60eYMUwFAwaMZNITkUxWO6gCTpQGyaRjuFMXIzSAlPrSblNM38YpoXuKYEmRSgj1pFHFMfigCUGlqAMSeKlzxzSAkFLTAwIo3CgB9HamhuKN2KAHCjgU3IozmgBaTtSZxS5BFACUoakOMcVGBzzTAm3DFNGDSHG2o1zuoAl6U0HJpC2KTmgCTApM0A8U3OaAFzTt1RHrTwOKAHg5FJ0pobtQQaQDg3NLmo0HNPNMBDxRxijdSYpAKMCjr1NNHBoY80wHA44pT1qMdafx60ALmjmo2ODSq2aQEg5oxTAeafQADIozzTTkUgJoAkFRscd6cCaQ8mmAqnIp3GMVFgg08GgB6jHekPNIGozQAbacOlN3cUmeKQDsH1NBpm80obigB4OO9BJ7UzPpSMTQA/n1pueeaA+RSdTQFiTtTC3NBPaoud1AEpbFNyetKFz1pxAxTAFPFKajHBOKcCaQABSjilpD0pgGaAabml5oAdnNLxTOlOBzQAuaSjcM4ozSABmkpd2aM+tAADzSnB60gFKeKAAACigGgkUAA5opN1LQAZzSY5paTJFACgYpaQHikzzQAtGMUcikLcUALx2pajX1pxpgO7UgOBQvSk70gFBA9Pyp1RHg05W4oARuOmPyoDcYOMfSk5LUh60BYbPaQXO3z4Y5dp3LvUHB9al60lKKYrLcZJEkq7ZEV19GGaitrG0tHd7a1hhZzljGgUsfU461O3fFNVjyDRdhbXYlzVG70+zu23XNpbzkdDLGGx+dWd3OKXPtQroGk9GIjEDHGB0FIIkz/AKtc8DO0dulL3pxOKAshc4pscUaHKIin1C4oPNKjUBZENxZWl2VNzbQzFDlTIgbafUZqzTTTdxzRdsLJEnaq8dpbxXM1zHDEk8wAllVAGfHAye+KkDE0oJoAGAZSrKGB6gioBa2wIK28QIOR8g61PnmjjPFCbBxT3GR28Ubl0iRWIwSqgE1FeWdtfQmG7tobiL+5MgYfkanyQaXNO7FZWtYhtbS3soFhtYIoIl6JEgVR+AqYtikyc4pSKTdxpJaBVU6dZmYSm0hMg6MUGRVwDijFCbWwOz3RXmsrW6UCe3ikA7OoNKbS3MJiMEZjPVdowal5FOU5ouLlW9itBp9nbcw2sMRznKIF59eKjfR9MllMsmn2ryt1doVJP44q9RihNj5VYAMDFL2pBS0hibRS4FFJnFABgUYpC2BSg5FAC0nFKKKAACjpS0UAJQRS0lACCilFFAAKWgUmeaACkJpc8U0daAClBoPSkAoAGNJQRzSgUALjNNPFKKaSd1AByDS89aD0pRyKAE5xQDgc0q0GgADUuaj+lNyc0AS5zThUamlBNADz0ppzikJpM8UAOHIo4pgJHSjmgCTFJ0pAeKTGRQA/NKKiHpRkigCWk4pgOaB1oAeKKaeKTtQBIKaxxTQaU8igBQeKCwFNzgUmKAA5xTlB20Bc0/oKYDAxzindaYeGp4NIA20Y4paMUAIFoxilpM0AFJilFHegBAKNlOooAbt4oxTqTJoATFFL1ooATFI3FOBoIzQA0HdRj1pwXFBFACY44pAtOHFFADdtJ0OKdnimg5NAC4OKYpO7FSE8VGp5pgONNxg0ucmnHpQIUUhpFNKTmkMZjJzTskDig9KQE4pgPU5pWqJDhqkPSkA3FKOKQGhTnNMB+eKKZSE0ASdKM0xSTS9DSACMmlpp60ZxQA4UZpM0mM0AKp5pcimjmjvTAdmlpvWjNIB9JTOc0pNADs0hNIBxS0AKDxSE0hpKAFowRSiloAQGlpmfmp/SgBaO1JmjtQB4L8SWX/hoPwiTlsC0GE6g/aHxmvfO5r5/+JYUftB+FCM9bMnYOc/aGr3/ANaAFxRSUUAfI7Ac17t8GVA+H8G08GeX/wBDNeEOflP0r3z4PKq/Dy02gAebKeD/ALbUAd/RRRQAUUUUAFFFFABSYpaKACiiigBppppxprdKACkzQtIw5oAXim470DNKPSmAi5o6GnU0jmgBQeKBSjGKQ9KAHcUmcUg5pDzQAtIT6UDml6GgBQaQ0E0UgE6ikNL0oPNAHhni7j9o3RDyAfs3J/3mHH8q90Iw5rwvxa3/ABkdoa/d/wCPcFiePvOf/rfWvdGB3mmJC9Kbml7UygY3PzUrUAc0EUAIcbaYDTsc8mgoO1ADTg0gJ7U/ZSlcDigBCflpuOKXk0u0mgBOSKQHmn7cdaTaM9aAGc76kGT3o8snmkxigBe9B4FKBkUu04pARdaCKdtwaXbTAToKUHcKXHFRqMGkAjZBqRM4pdtJjFMBy9aeT8tMHAp2cjFIBuaY3Sn7aQjjmmA1DkYoPHFCjHQ07bk0ANJwOaQGntGSvBpgQjr0oAF68076UoWjFAADimHg5pwHNKUzQAzOaUdKTHzYqTGBQAzFJxmlING0gZoAMdcUmcnmlQHvSbSTQAoNB5BxSbSDTwDigCMe9SL0NNZaQBgKBCPQgxzR9aXb6UDF3AnBFIcA0u3j3pQpI5oATqKQDANKVOKRQe9ADc9aVTxTimOlN2nFIAPAzSxHIoCkrSICtMCXOKjkPpQQxNN2knrQAinBqQtxTStLt4oAcOlGeKQHjpSk+1ACA5NONJj2peNtAADxS9qaKd2pAGaCaQYxRjimAcgULQMkUgG00AKx4xSIOtOODQvFIBCvrRtpx5pF5NACjgVHj5qlaozTACPenAcUzaeuakHSgBgPNSDpTAnNKOKAFxzSMSBTwKRulIBgoGTTscUBcUANHWl4zTguOaQrnpTAbikCmlKn1pR8tADNvrTgtOHNKBg0ANA5NAyeKft70YFAEZyO9AUjmpNgJzSgcYpANWg8mlA5oC4oAjH3qeRRt5yKNpzTAUfKKYOTUhGRTVXFACGgdKccUnBoAbwKVMGlK/LSKMCkAveigKSacRQBGeDSd6lKgim7KYCDBpO9LtOaNvNIBQaUigikANMBo4NP6Uhpe1IAzzSHJFA606gCNRUgFJwaUcUABptONNpgLgDmgUUA80AIRigGnGm9DQA4GkY5ooxk0AIMinDkUmOKKQBS9qBS0AIp5pxAIpuMdKXtQAg4pOCaWkAwaAH0xhxThTWoARTjilYcUi4p/GKAGqcDmlzzQRSqBigBhoWnGgCmA3oaTqeDUhUUwDB4pAGCKAaXOeMU7AxQAyjAoApcUANUc07v0oHFLQAUh5FLRigBAOKRAM0/Ao2jNMBrdaQ8L0pxpMg0ANXmnAYNLjFAoAYT81OWlCjNLtpAMNAxTyOKaExTAO9KSO9KBQVzSAAaN1AxQFoAZ1py07GBTATmgB24UZzTcZNLQAucUUg5NB9KAFBpTTetHtQAxsk09eBS4AFHamAoNLmm80DpSAdmjNNozxQA7IpCaTFKBQAo6UhNLSYoAB0oxS9qKAE7U0EZxS45o285oAM0gpcUoGKAE700k9qkNJigBozjmgjnNL0NKDkUANpei0uKCKAGLnNOPSlAxQaAI8cUAdaeBigCmAwU4UoXFLSAYRmlVeKfSDigBm30oycdKkFNIoAZilBpwFKAKAGimnrUnFG0GgBgoHWnbaQCgBT6U3BFOxS0AMznijGKeAKMUANIOKTnFPoHNMBo4FLuFOwKTaKQDDzSilxQcGmADilBphOBR7ikA/NGabmkNAD8ijvTBSjigB2aMimnrRtoAdQelM5FKDQAo6UtN7UoNABSiik6CgB2aTNMPtS54oAcTgUwHmlxkUmDQA7qKjAw1PXPelNACHmoyOakFAAoAj5p2eKD1p23imA3OBSg5pRg8UlAATTgBik4xzRn0pAN/jp56U0injkUARgdaXHBp2MUY5oAYoOeaO9SAcUYpgIvFIeuadijFIBg55pKkAo2igBgJpwHFKBiigBo4NGMmnY5paAGdKQAk5pxApQMimBGc5oORUmKTikAmeKMZpQKWgBuOKMAGnUuKAG0Zp22kxQA0DNOFLRQAYxSHpTqQ0AeBfE5t3x+8JKFJK/Y/u9f+PhzXvoPJrwP4oDHx+8IEEEn7H8o6/8AHy1e+Y60xBRRiikM+R5MbDgdq96+Dhz8ObLpxLL0/wCujV4KVLKQPSvevg4pX4eWgIx+9l/9GNQB6BRRRQAUUUUAFFFFABRRRQAUUUUANNNNPprCgBAKKBS4xQA3FFOpvSmA0cdadQKMUgEzilzmjgUmM0AKOKToaUDikpgJzSjmgH1pcelACGgGjtihVoAaTSqPSlIxQOaAPCvF4x+0XomBt3fZsseQfnb/AAxXuzfeNeE+LTt/aO0XPAc23J6feb/DH1r3V8hzSEhM0yTcVOzAYjgkcZp+O9K3SmM8X8X/ABT8UeDvEE2lXen6XMyxiWKVBIokQ9Gxu45BGMnkGu88H6n4g8QeHoNYvv7PhF5B5lvDDE52E/dLEtzx1Ax9a8T+OwP/AAsUYVgP7OTJPf536V7j8Of+Sd+HuQf9Ci6H/ZFLlW6DmbPPPFPxZ8S+EvEd1o97pWmTvCFdZI3dQyMMg4J/T2Nb7+JPiJF4dt9bj8PaPfQSxLceVa3Mnm+WVz0I5OD2J+leVfGof8XOvjtK/wCjQ8nvx1/p+FfQug3MNp4K0q6nmjWGHTomkkBwoAjHP0pcsVqF29jkvAvxc0vxjfDTJ7R9O1FgTGjyB0lwMkK2Bz7EV3mpX9rpel3eoXr+Xb20TSytjOFUZPHf6V8tfDmyn1n4o6dJYRMI4btrpy3/ACziBzz7nhfqa9e+POpNaeB4bFN6m+u0Ripx8qgtg+2VFFmkF02VbT4k+Ktc0XU/Emh6Fp50XT3O6K5lf7RMqjLFdvyjAIPOe/Wu48GeMLDxpoa6hZq0Uqt5dxAxBaF/Q+o7g1xnwphWT4I3cRHEi3YOzqc7h+f/ANauK+AWqS2/jC608uPKvrMyFSerowxj8GaiyWw73PSvE3xB1Kzu7my8L+HLzWpbVzHc3CIxhif+6NoJZh3AxiuW8JfG6W+1u30zxBpsNsLiQRLcW+4BJCcAMrEnHbOePSvU9S1XSPCmlSXl/NBY2YdjgALvc5YgAdWJyeOTXzt4fGheLPi4+oajeLYWUt8bq3hmH+vbflULdFz7/QUrRFd9j6Zvry20ywub67lEdtbRtLK57KBk/oK8wh+JfiXWtJ1LX9B8O2smi2EhVhcTN58wABYqFGBgEHv+NWPjvqL2fgFLSJ5Ea9u0ibaeCoDNg+2VFQ/CFB/wpicED52uQ20cnt+eP6U7JvUL6aHa+D/Flh4y0MajZBo3Vtk8Dkbom9D+HIPet/Hoa+dv2f8AU5bbxZfaZu/cXlp5mD/fRgBj8HavonoKa8wAijHFNOSacBgUAGRimepFOPSgYIpgIMml6UcA0GgBshk8tvJVWfHyhjgE+5wcfka8j174z3nhjWbrSNU8Mj7XbYJaK9yjgjIYZjBwQa9fU/MBXzD8bjj4m3wIYZtYcbunTt7f/XqWroE7HvXh3XNb1zQIdTk0m0tDdRCW2iN4zkgjI3/uxt4x03VwWrfG+bQdYvNL1TwyVubR9knlXoYdiCCUHBBzXpHhLjwZ4eXjI0+3zj/rmtfNPxfIHxU1/AY/NB1/64pRyprsCdj2fU/iD4k0OxOpaj4Buo9PChmmi1CKXYPUhQcD3Nbng/4haH41jZNPleK8Rd0lrMNrqPUdmHTkHv2rZ1aWC28LX0l6VS3Szczc9F2nP6V82/BiK9m+JOnSWsZdYIpWuWHRUKleT/vFaPQL90fU/am0Bsk0hNUA7tTWBHSgHFG+gAXgVna/r+neGdHl1XVJvKtY8DIBJYk4AAHU1pcYrx39oJbg6Dokibms0umEy4+XeV+TP4Bx+NJ3a0DY6CH4m3NxYpqkXgzXH0tz8k6RhnZf7wjHO3vnNb3hbxppXjIXbaQ0zx2uwO8iFPmbPGDzxim+DPGWleLNFhnsHjhmjQCazzhoT0xj+76EcUzRPDi+HvEviXUY2As9SMNwEUHKOA/mcDrkkNx3Y0lbowbe1jppJFjCl3Vdx2rk4yfQU4ZIrwXXfiYNW+JuiMlvfR6Lp0hfyzbt5srlWG/Z14BGB16nvXr1t4p0i68NHxC87WumgMWe6QxkYYqcg89Rj3oTe7DR6Jm6KXivOX+MXh6Dyp57HWotNmIEWoSWREL/AEOcn8s12F94k0fTtBXWrrUYI9OdQ6XG7KuCMjGOufQUKQ7djX4oxmuHX4peFj4bm143U62EdybVC0eHmcAH5FzkjB6nHfNXfCnj3QvGQmTSrl/tEWC8Ey7HAPfGeR9CaFJNhYwvFfxPl8P+LLDw9BoVzJPdTRxrPO4jjdWbblMZJ59cV6KSO3pXjHxdAf4keClIUl54wAxxj98nOenOf0rrdY+LPg/RNVbTbm/d7iMhJfJiLpEemGYenfGad7CR3G3INABxWN4k8T6Z4U06PUNTedbWRwnmRRNIFJ6ZIHA+tV/DPjLSvF0c0ujtPLBCdrSvA6Ju64BIAJ5HHvRfWwW0udEtcD8QfiangWSC3/sa6up7jPlyEiOI4xkBuSTyO3ety98ZaXp3ia28PXC3n9o3ODCqWrsrj1DAYwOcnoMHNee/tDnOh6Dkj/j7f5T3+X1pb6Bex7KpLIrMNpKgkZ6UAVFEwS2jLYRVjBJJ4Ue9cTqHxc8H6fNIgvp7pYm2yS2sDPGh924B/Ami9hnd5xSEn0rN0bXdO8Q6Ymo6TdJdWrkjcuQQR1BB5B9iKj1/xJpHhnThfaxex20THCA5LOfRQMkn6UcysFnexr84pAPWuS0T4k+Gdf1ZdLtL2WK9YZSG6haJn78ZGCcc461015eW+nWkt5e3EdvbRLueWRtqqPXNHMtb6BbsWDikUCvPj8Y/BwuY4zezrFIxVJ2tnEbY6kHHT8K7uC5huYIriCRZYJVDxyIchgehBFCetgsTbeadjjFc54k8b6B4Wmhg1O9KXEw3R28cbSSMPXaoOPxx0NP8OeMNE8VwyPpF8szRgGSF1KSID0JU4OPfp70cyDU6EAYowKzdX1vTPD9g19q17DaWwON8jYyfQDqT7CsHSPiZ4S1zUl0+y1dDcuQI0ljePefQFgAT/OhyQWfQ7CmkVz+ueNNA8N3sFprF/wDZZJ1Lxl4nKsB1O4KR+taGo65p2l6UNUvLny7HaG84IzAA9CcA4HvTuFmaKr604gVlaF4h0nxFayXOkX0d3DG/lsyAjDYBxzz0IrG134ieGPD2qHT9Q1MLdIAZY443fyh1y20HHBB9aE09g1OtKjFIBWV4f8SaT4osZbvR7sXMEcnls4Vlw2AcYIB6EVrYwKE76iasLxTcCsnXPE+ieGoUk1jUoLPcCUWRvmfH91RyfwFUNA8f+GfE1wbbTdUia6XObeQNHIceisAT+FK4We50vSgCsjWvFWheHJIotX1KK0eYExiQH5sdcYFTT6/pVroserzXsaadIiyLcclNpGQcjtRzK9h6mnjimgc1l6P4k0bXo55NK1K3vI4CBI0T5Ck8jNQf8JboDXt1arq9mZLSAz3BWQFYkBAyzdB16ZzS5kFvI3DSbeM1j6B4o0fxRbTz6PercJC2yQhSu04yOCAazbv4keELG8+yXGuWyyAlSVDMgI6gsAV7etPmVtwszqgKXbmqMusafFo76sbyE6eqeYbhG3Jt9cjtVXQ/FOieI3nXR9SgvDBjzPLb7uc4/kaOZdw1NkcUjDPSsE+NPDg1oaR/bNr/AGiZfJ+zF8Pvzjbj1zWrf39npdnJd39zFa28f35ZXCqPxNHMu4alocCg81zNl498L6ldRWtprdtLPM4jiiBIZ2PoCMnr16V0Zbacd6cddgaY7FKDxUFwk8ts8dtMsM7D5JGTeFP0yM/nXmng7xP4t1zx5rOhahe2KW+kkh5IbU5l+fAHLfLkAnocUP0EepZpM8cVwviPxFq8/jmw8I6Bc2lrPJbtc3l1NCZWiTkDauQCTjv6iqGrap4y8J6/odteahaano+o30ds1x9k8uaNmP3SFO3BGecdj0o36DPSetGKyPEuv2HhbRLjV9QciCIcKuNzseirnua5jQ5PG/ifTE1aTU7PQ7e6Ae2tVsfOkCdizM3cc4x0x0ovrZC06s74UoFeeQeMNY8M+J7XQvGAtZIr9ttjqVqpRZDwNroScHJHQ/xDr1r0TFJdmGnQDmlA4qhq2pW2i6Xc6lfSCO2t0Lux/kPUk4AHqa5LRtT8VeL8ajaywaJojEG33w+dcXCf3uSFQHtwfxFPXoGnU7vrQa5Px54pm8IeGReQRpPezyrbWyynClyCcnHbCk9vwrF17xB4m8DS6fqOt3tlqWk3Mwt7hILYxSQMQSCp3HcMA5z6e9JvyH8z0UDmnZrlvHnir/hD/DT6hHGs1zJIsFvG5IUu2Tk45wACePTFY2s+IvEfgy2sdU1y4sr3T5pVhukt7do3gJGcp8zbhgN156evA35Boeg0ma5jx34rTwZ4Um1by/NlLrFCjZwXb174ABP4Vg634j8T+CrCx1nXJ7C/0+WVI7uK1t2jaDcM5QljuAwevNF/IWnc9HBzRimowZVZT8rDIpcimAhWkC4rznxt451/w/4m0nTYdHji0++vIoFvZZlZpQWXeFQHK8NjLflXo2dy+nFF3fYBeCMZpMbaZyK4H4l+N9d8H2sMlho6NayusZv5pQVVzk4EYO48KeTgfWh7AehgnFLnikA6D2ya4SHXvEHinUdVTw1JYWlhp0xthc3cLym5mXG4ABlCoM4zye4FHkg0Suzu+1JuAFch4J8Wz+JEv7HUrQWWtabL5N5bq2VJ5wy/7Jwf/r5FUl8Ra/4ovdUg8KGwgtdOmNu1zfRO4nmHUJtYYUdCee3rSu3oDstbneLzSmuU8FeKp9eS9sNUtlstb06QR3lurZUZztZT3BAzVJvEGv8AiPVtVtfDB0+3tNMk+zvc3sbuJ5xyyJsYYA4BPJ56UXe1gdt7ncA4pc1yXg/xZL4gN7p2o2i2Wt6a4jvLZW3LznayHupAzXVc7aad0AvWgdKFNOBoAbTgKKOtACEUgHFOooAQUuKTOKcOlADduTRjFOzR2oATFGKWigBMUmKcRQKAGjNGM06igBoGKUDNKRQKAEzg0HNLigc0AIKTFOxQKAGjIpcUtFADAtPAxRTSeaAF60AUnbNGaAHEUmBQelIKBDqbilJ4puaYxwHNLimZNLkgUgFAxSE4oVs0uKAAUppMiuT8WfEPQfB9uzX1yZbn+C0gIaVj7jOFHuce2aTkkGp1lVrq9tbGHzru5igi3Bd8rhRknAGT3zXHwXnifxl4GS6sCPD19czbozMm9kgz1wR94jkcDqPrXmfjfw0mmfEPwZpcuoX99JcTQme6vp2kMjedg4B4H0HqPrQ7sE0fQuaguru2s4GnuriKCJeryuFUfieKmxhvXA5ryDQI4viP8TtdvtWiS60jRT9ns7OddybyzLvKng52MefUegod9kGnU9Q07W9K1hHOmalZ3gT732edZNv12k4q8AM1418VfDlp4RgsfGHhe0XTtRtrlYpDaoEiKsG5dAMHnA993OeK9U0DVE1vw9p2poQftVukpx0yQCR+B4os0F0zTxxSYpRSHr7UwKj6pZRapDpklzGL2ZDJHBn5mUdTj0q7XAeElXW/H3ijxE6qyW8i6ZaE8lRGMyEegLFT+Fd6GHPI/OhXAfRTVfil3DGcii4CEgAknAFUbLWtN1O5uLaxv7a5mtseckMquY85xnB46H8qmvbK31Kyms7uJZbeVdsiN0YeleM/AGMW+oeK4EVURJIVVT97AMgGaLMD27pS5phz0pQpAoAd1FNAwaATmndaAG45paNtL0oAQKc0uKWigBoo2mnAUtADMUuOKXFA6UAJiiloxQA2lxSgUUAJ2ooGadQAlBpaQ0AHak70oFLigBMUUtFADaWjFLQAhFHalpDQA3FLxSe1HagB2aSmDrTicUAGaWmYzSigBTQKTtSdBQA7vS8UwNmlFAD6KAaTNAC0UmaTcKAFpRSBgaTNAC4ooyKKAFpKT3ooAXNGM0U0tQA4DFHWkDDFLu4oAMUnSjdSMM0ALuBpc8VHilCH1oAeDmmng0g4NPxkUANPTmmg4FO5pQOKAG08Dik2+tOoAbxQOtLQBQAlHanYooAZ1FIDtHNLjmlI45pgReaWOAKevTmlVQOlFDEgBHSgnNAFOxxSGMFFL7UEUwFHSko6Uo5pAAoPPSgnApFPFACjpSZxRmjg0AA5NO7UwECl3CgBBwadxQCDRkCgBDSr0oJBFNVgKAFalWmkilU0AOopM0gOaAHZ9KXtTMgUoINACHdu46U6jvQSBTAMmkoyKDSAN1GQaaaaTg0ASilxTd3FKDQAYoHFBbFGaACk4ozTSeaAHgUtNB4o3UAOpM0m6kJ5oAdmkzSYJooAcOKWmA4OKdQAUdqBQeBQB4L8T8f8L+8HjOMfY/u9f+Pl+te99zXgnxTx/wAL68HZPH+h5A6/8fL172OtAC0UlFAHyOxKqxB7V718HMn4eWjFskyy/wDoxq8Ec/KfpXvnweOfh3Z8g4ll6f8AXRqAO/ooooAKKKKACiiigAooooAKKKKAEpDS0hoAQcUUUUAJ2oA4pSM0nSmAhHNHSlxS4oAQgEU3OKdikK0gAUULxxTqAGbeaUAU6mUAOxSDg07tTMGgBWpvenDrSHrTA8L8YDb+0ToRZTgi2xnof3j9K90Y4Y14V4wIH7RegHG3P2fJbkH53/L0+vNe6v8AeNAg7UjfdpQMimyHZE7bGcqCQq9W9hQM+a/juHHxDTh8HTExnpjfJ09v/r17Z8PGUfDvw6VIx9iizj12jNeS/Ebw14w8X+LG1O18MXUMC2q26LJPCWYAsdxAcgct0z2r074ftq2neCrPTdW0S6trqwhCY3xsJgM7dpDdcAdcc07aXsSmm7Jni3xsyvxOvdwbDWkOMnjGO1X/ABz4NvtN8BaFq+najqd1pb20Ru7WW6aSOIso2sq9lyce3FP+IvhTxd4o8ZXOq2nhi+jgljWOMSSRE/IMZO1yBznHNev+GIp7/wAGW2j69oktp5VmlrPFOyMko2BSRtY8fXBFK3dBfszz/wCBHiPThb3fh54ILe+DGaKZQA1yncE9yv8AI+xze/aAtppvC+k3KxsY4LzEjDou5SBn8R+tcDqPw18W+HfF5OhWF1cx20wlsrpHQfLnI3HPBHQ56/Q17QLG88efD2fTvEuly6beTpsdSynDrgiRcE4G4A4PoR05os09dgTVvM5/4Sbh8FLnjcf9KwF6nr+v/wBavPvgNatdePvtK7SlpZSFsnkFioGPzNdB4Zm8V+EPB2s+ET4a1O6u5TKtlcW8WYgXXG4tngZ5H9K7D4VeApvCHhy6GoOqanqBDSGI8wqB8q59Rkn8fai1rjunsdxfWdpqNs9pqFpDdW7/AHopow6n8DXzf8XPA8Hg/VLW80wPHpl9u2IWJ8iQYyATzgg5H0PpUun3HxE+HviO5tlhv7/94d6SJJPBcDPDqR0J+oPrXZyeG/FXxN1fS73xVp0elaLYnzFsd+XnJIznuMgAc4wM4HOaEpdUD5ej1IPi0Lm8+FfhbUblSXDwNcY5ALQtyT9f51tfCLavwcuGXs1yTt68Z/X/AOtXceKPD9r4n8L3miTfu454wsbKB8jA5UgexA4ryXwzd+JfB3hLWvCEvhrVLi+dpFsrm0h3wkuuMs+cAZ5/HtRZ20Qrrqc98B7V7j4gLOgG21sZC+eoyVA/nX0mT1rz34UeA5vBWi3FxqIQarfEGRVO7ykGdq579ST/APWr0LHFDVhp3ANxSM1LgCggYoGIDkUuMU0EYp27igBCcUbjSE5pKADneOe9fNHxwUv8TbkHp9jhxnt1r6SuJ0t4JJ3DssalyEUsxA7ADkn2FfOPxJ0/XPFHjW91LT/DmttbNGkMbSWMgLBR1Ax0zmhJibS3Z774Q+XwX4fHGRYQA4/3BXzV8XXJ+K2v5DcmADPb9ylfQHgzVing2yiv9N1CzudOtY45opLKUZKjHyfL8/TPy5xmvB/H+j694h8baxq1r4d1s29xInlmTT5VJCoFzjb/ALNJXelgeiubnxY0/wAT6Db2cM2v6jqGgXSKv71gNsgydr7QAcgZGeuD6Zrtvgdqmh3PhqWws7OC01a3wLracvOO0mTzjtjoD9a6v7PYeOfBkmmX9pfWsc8KpJHcWzwyRvwQV3ryQehGRxXz9Y6J4z8E+LTdWWialNc2MxTzIrSRo54846gEFWH8/UUKLt7qF194+rMcUA5rO0LUxrWi22ofY7mzaZctb3UZSRCDggg+469+taA4NMoRj2ph4NPb1pMA0AAI21n6pbabqds+j6nHDLFeIy+RIeZAOuO/HByOnBrQKgCvOfije6jpWo+FdU0uyubya0upWeGGNnLIUwwO3kcZ5o16bidupxHiP4Pa14buW1fwhezXCRZkWJWK3EfspHD/AKHjoa6r4WfEm88UXM+g61EF1WCMyJMF2+aoOCGXswyOnv0xWrF8Y/BgtBPd3s9lc4+ezntn81T6EAEfrWB8PNJm174i6v49ewmstPkylikqbWlLAAvj0wDz3L9Tih+901Qarroyvrb/APGTGkgbiVt1Hpj93Kfxru/iR4cg8U+EZLO71UaZBBOtxJcMMrtXOQwyOMHP1ArzX4i38nhT41aR4kvLaaTT/JUK0ag54dWA7ZG7OD61pfFa71nxF8K7bU4tPurG3a9Esls/L+RhtryAdOdpxzjIOfQ1C6tuHizxTb6r8L9Q07w7od3eaRbWyQtqEyiKFEQgBkDYZyMdhwa3fhrif4GWyXARo/s1ypz8w275Oo+naucvPHaeKPhNe6doOh3jNBp4ju3CBIbZVUbiGz83AJCgZxz2q18I9bkuvho+kxafcpHZwXBlvWG2PczFlVP7xwxJ9NvuKSWl7Bcz/gf4Y0bVvDF1qOp2EV7JHeNHELkeYifImSFPGTnrjPFUvEOgx+BPjXoV5o0LR2d7LGXhQ4VPMfy2UegOcgev0pfgv420fw94dvtO1qf7FE9x58VxIp8tyVUFMgfeG0HHvW7ppn+JvxOt9ftkkXw1o+0QySLgXEqksCvf7xBPoFAPJxQn0FZLUz/jVAuoeOfB9ozOolk2HadpAaSNchux/lium+J/h3RrH4U6kltp9vbi1EbwskQ3KxkUE565OSCe+ea4v4v+I9Nf4i+HfIukk/suUPdbORGRKpIPvhOR9K7f4t+INLT4YXkceoQPJqMaC1COGMw3qSVHcY6ntmnZpBZPc2fCltFrvwr0iy1CISxXWmRxSBjuyCgGc+vf615/8Gbufwz4p1zwJqYCzpKZomB4ZgADj2ZdrD2BruvhbqNnffDjRhbSq728CwyqDyjrwQfyz9CK47416Nd2l/oXi3Rt8epJcLaBoxyWOTGfz3D33Chrp1Hs7nS+H93iP4ma34hLs1jpKf2XZehfO6VvfnAz6H2rmP2hyf7F8PqeUNzJkY6naMf1r0zw1oyeHPDNjpajMkce6dycl5W5difdia8o/aD1aykttH0pLlHuoZXmlhB5UbQFJ9M54/GjyA6b41eILjRPACWlq3lzajILZievlbSXH44C/RjXa6Hotlo/huy0i3gjNrHCqMCoIkOOWb1JOSfrXIePdBT4ifDS3m0aVJp0CXlsqtkSYUgpn1wxH1ABqn4J+KuiyeFo7fX7wafqOmxiKdJg2X2jGQAMk8cjrmlflVwtd2MDQYm8E/tBXWh2e5dM1VWkW3T7iZQuOOnBVlHoDWxobxeLfjjrkmpfvl0GPy9PiP3I23YZ8f3s559x6Cn+E7P/AITD4n3vjo28q6VaxCDTHliMfnErguAeSOX5/wBodwccz43fUPhr8Vf+EvtYjPYako8xCCqsSMOhYDAPyhhn16HBot1QXT0PRfG3w+tfGmoadfNetYzWmUleOLLSR5DAA5G0qQSDzjceDXLfEm+GvfEnwz4JlkY6bJIlxdR9PMOWwCe4wp/76oPxLvvHi/2B4S0q8t7q5wtzfSkBbSMn5mBUnnHTOOTwDTfi34avNOvNF8ZaRE9w2j+Wk8ectsRtysT1IySCfcHsaFdq7QaI9S1PQ9M1XS30q8s4ZLRojGsZjGEGMfL6EDpjpXk/wa1e80keJvDmpS+dDorPIrknCbWZXAz0GVzj3NdhYfFnwld6DFqsmpJAzDDWrZaZX/u7Rkn2PQ1lfCjw1dQQa14i1q2eC+124eTyJFKlYiS3K9slm49AKE+YH7pX+DhTX7TVfGGoAXGtXV20LTMOIo1VSEQdhz29q2l+G9tF8TP+ExttTktgy/vLKKPAdyu0ktnoepGOvOa8s8Pa7qPwX8U6loGqWj3enTsJEdPlZ16LImeDxwR2I68c99onjK++I2vWkej2d5Y6FYTede3UpCtMy8pEME8ZwSM9BzjurtPlsFlvcqtJH4y+PE+l6kVl03QbbzrW2P3Xm/d5Zh3I3n/vke9dF8Qvh3B45GnyR339n3tnJkXCQ72KHqOoOQQCDnjn1rz/AOIkWo+Afina+N7SDz7K8KrIo4AYIEZCccZUAg+ufStmX4ySeIVj0nwpo922tXg2I0+3ZBngucE5AznPA4/Al2nZINHqP+PaJD4B0zEm+SO9WMSPy7DypM8+5AJ9cCvQIVj/AOEEhhZAUOmKpVxnjy8YIPWuD+MHh+4j+EdrbxTzXR0uaGSeWU7nkAUoXJPfL5P402x+KukXfgKCy0uC4u9bWw8r7GkR/dsqYLsx4CDGc5pgQ/s84HhTVRg4+2Z6/wDTNKxvCnjS18B+J/Eml+L7KeO7vb15nuhFvV0JOMjqU5JBGfvHirP7PmqQf2ZqulZb7UZROg2MV27QvJHA+7+tb2j+NPCHj3w29v4s/s2C7gLLLHcsEAP9+JmORkehyKV11H6HT+CNF0bSbLUbvQbyO407UrprqJYsbIsqoKjnpkH0wCB2rqwwrxj4HadNa6j4lmtJJZNDaVUtJGJCzYL/ADAeu3bn6ivZQOlVr1ErdDzPxJolhpnxPi8aeI9YsYdJgt1W3gmJ3+aFYYC/xY3FuMnJHHGa4nxzr8Oo/EPwzqOk6deWSPcRf6VLamA3f7xcMucMy4OMnGc1a17XbbSPj8974qYvZWiKtmGTcsKsgKuB7MW5HOee1VPit4u07WNe8MalZx3TabaytILp4WRJwHjLeXnk429cdTS16hpudr8eFD/DZGIUst7EQSOR8rfd9/6ZrsPBMUP/AAr7QY1jzGdNhyrjrmMZrjPiddR+K/hDdanp8MptY54542ljKGSMMFLgHkDknJ7D3qHwf8T9GTwLpem2iz3WuQWoto7CGFmZnRcA56BeASc8UfIDM/Z5RZtL8QpJGCrSxKVIypXD8VV0TwjpmqfGvxNpDwmDSIoBI9panyo5P9UQp24IXJLYGOR6cUfs/wCsW0d5remyvi4uGjmTaOGxuz9OorR8G63Yn4/+KE+0R4u4/KhdSAsjpsBUep+VvyNF7BvsHjixsfhb4Cv4/D32hH1q9WKTzZtxjQqxIU9cYBXJyfmzk8VdhsdVt/CH9hR/CxZLLydpEmpW5Ltt++e+7POeo7Vt/FzwzdeKPA8sFgoku7SUXKx4yZAoYFR74YkeuMVx3g/422NvosVj4kjnFxboEW5iUN5gHHzDIIbjn19qL8uo0u50nwe0bxR4d0a/0/xBYvbW4cS2gMyOFyDvUBWOOQDz3J96wPgwFHjXxlgD5Zgq7fugCSUAD8hiu08Da1qPiyfU9dmjmtdHlKw6bA4ALKAd8je5J47cd+teb+CNd03wT8UvFtlr9yLVbidvLmYYT77MM+mVcEUX0vYS7I2PiNHGvxu8H/Kq+a1vuKjliJjjPt/9etD42yXFrD4bv5rNrvRbPUBLfxLzuxjaCOmCPMHPGSB3ri/G/i+z1P4q+GtY2zQaXaPCY7h0KGaPzSTIAednpnrg+ter+JvHOm6Brei2uovF/ZOrwy/6Q3KqRs2lu2whjz9O2aNFqw1exh2tx4P+Imo6PqOiXMFpqmmXaT+U0YjmManLIV7g+oJAx9a9NdfmLV8/fErQdBsdW0TUfBNzDFrN1dAJbafLndnkOoX7vOBxgHP1r6B5CKGOSFGTSTffQLWCI/vBmvJPhzk/GLx7nGfNx8p4x5jfr/8AXr1nzY4VMkjqiLyWY4Arxb4aa5ps3xh8XuLuFUvZG+zHeAJcSH7vqTnPHvQ3Ye5s/Ejwr4hXxBZ+M/CTFtRtYvJmgX7zoCTwDw2ckFfpjmjwt8TtL8W3NtoPiKyfTtZjnQokgIR5UORjPKNkfdP0ya1I/HNtpXxS1fw9rF9FDFLHA9izHCqSnzIx6Ak4Iz/Wue+MNrpGuHR7TSWtpvEz3aCE2xBm8rDZJK9FB2nJ6YJHei6bt1Eroi+ONxJdat4U0KXH2G5ut8mOrHcifoHb869iKLHGiIu1VUAL6CuB+K/hC68SeF4JtO+bVNMcTQnHzOuPmA9+AQO5UVq+EvG2neKdEiuDcRwX0S7by2kba8Ljg5BwcZB5/wADTb5VdjWrOZ+PNuj+AbW85E9tfIY3BwwyrA4/Q/hXoHhm9l1Lwno97MSZp7OKSQt1LFAT+teYePL6L4la5pngzQJxc2sM/wBo1K9hG6OEAEAbuhOC34kD1x67bQx2trDbQjEUKCNB6ADAoWquLZ2PKPi9dX2sa7oPgzT4TM94/wBqmiWTbvVScAnsMBzn/ZHpWjr/AI08SeBls59c0PThockiwb9OuXd4ODgYZVzwD0A6dRSfEC1l0bx54a8a7HOn2pNpfOgyYkfcqsR/dzI2fw9ad8VNU0/V/BH9kafNb39/q00K2UMThy3zhtwAP3cA8+9Ky2Y11NP4maDB4q8CTBLqG2eArd21xM21AwB6nsCCR9SK890XxHL8StU0Hw/4okWwNgyXRVgQ9/MvAGCMLlSSR3yce3R/FK0n0vwh4VgllaTTLG/tY7885dFGAx9uD+JFVfjLDpOpeHdJ1LTJYn1t7mMafJbMPNlB/u45IB2nPY49eXps9xa7rY634n6DH4h8D3sT3MdrLa/6TBPK+1VZQep7AgkZ7ZFeb6P4mm+I13oXhXxJciwNqy3ExKkPfuo+VPRMqST69u1dX8XReweFNDNw7SWMeowf2lgfeTnk9sZ/UrVb4zW+mar4StNTsHhl1dZ4hYy27ZlkyfurjkjnPsRSb6PcNemx1PxJ8PReJvBF7ZyXMFtJERPBcTsFjR1/vN2BBIz/ALVeY6d4ll+Ix0Pwj4llSx8l1nllJy1+VGFQDGF3Bic857V1nxajvYfh9o63RJtIbu2/tQjlmQA5+oLY/HFVvjBFoms+C7XWNOngl1KOWL+z5rZx5kgZh8q45PHPsR9aPJ7i9Nj1lmCKFACgDAxTQSRntXF6/wDDyz8aado769cXsd/aWwV3gdRuchd24FSDyD09TV7wf4E07wSLwafeX04utu8XTqwXbnGAqj1/SnZ3uVdHK/GD/kL+BiQf+Qug+Xr95OP0/lXqQJwQDhtvBNeUfGe4ggv/AAY0kiK0WqLIxz8yoCuT9P8A61ertgJliAAuSSaNGBgeFbPxBYaPIniTULe+vnnd1e3j2Kidl6DPc9O+OcZrlvjac+BLTKbv9PTB7r+7k5/z613Olaxp2t2jXOl3sF5AshjaSFwwDDqOPqPzFcD8c5Y4vAtoGkRWF8hwW+bGyToO55FJWDXqemkFoiufmKYyeK8i+EXiSx0XR7/w3rl9BYapZ3rhormQJuGADgng8g/oehr1m2ljmtYZYH3xsgKt6jFcj46v/DGg239salpWnXus7QllE8CPPM/8IXgtjPcdKfQF6GB4U1Oz1b44eJbnS3jktRYoks0TblkceUAcjg4ww/A1U+EXiC20i01Xwzrl1DY6ta3rMYZ3CbxtUEqSfm5Vj9CD0NdH8M/Clz4f0q91LU1C6xrExurpAu3ysklUx7bifqcdqseO7vwto2nvrGs6Vpt7qCrttIpoUeaZ/wCFVyCSMkdOlJ7eYlq720OZ8ManBqnx88Q3GlXCS2R05VlliYOkjr5QByPTkfgaj+E/iGy0Ya14Z1q4istTg1CSTZKQgcYUEgng8gn6EHvW/wDDDwrcaFpd5rGpoqavrMpuZ0C4EKkkqgHbG4kjtnHarXjaXwlolpPrms6Zpt1qMSfuFlgRpZn/AIFGQSecfTk02tPMN3ojmPC+qQap+0B4gl0uZHtDp4E0kTB0ldfKUHI445H4GvXAOK8/+Fvhe40XT77W9Tthb6trUxuZoQu0QKSSqAdvvEkdsgdq9ALADFO1twTuM6GnqaYOuacKQx2aXcKjPWlpgP4opuaM8UgFIFOUjFM6inDpQAtJuGKaaQigBeaUUg4FANAEg96Q00HIoBzQAuQaXpTcc0lADgc0DOaQcUuaAFoFNzmgUADvtoViRQenNC9KAFoBpuKAMUAPqPPzU/qKYOGoAf2ptONNxzQAtFGKOlACjBoPFC0jDPSgAPSkUZFHsaVeKAEHBqvf3f2HTrq88mSb7PE0vlRLl32gnCjuTjAqzg5oI4pgeGWfjDxJ8TdQk0611q08M2OSroG/0qQZxhc4JPrjbj3r0Lw78N/DPhrbNBYrdX2cteXX7yQt3YZ4U59AKn8R/D3w74oLS31kIrw9Lu3+SUfU9G/4EDXJXNh8RfAo8zSroeJdJj/5d5l/0hV9M/eP4E/7tK1vhFdP4j1YZPWvF/ikN3xl8DL6SxH5/u/68dPfj+VeleEvEsfivw/HqaWstq+9oZreX70UinDKf/1DrXmvxReMfGDwWdwBSSEsTyADNx/I0Ae0MSu8gZIXpXjn7Pr+bpPiCViDK92jMT945XPP4k/rXsn3s9ww/OvFfg+p8N+N/FHhW5IjkWTzIlfguqk8j1yrIfpR5gdd8YUDfCzVtwYkNCVx2PmpV74XEn4X6ASc/wCj8fTccfpWD8cL0R+B4tLiBe71G8jhijU8sQd38wo/4EK7fw5pZ0PwvpelsQXtLWOJyOhYKAT+JyaYGoKxvFetx+HPCmpatKSPIhOzHdzwo/76IrXGc1wXjj/ie+L/AA14TKkwSSnUbzupji+6pHozZH5UmM1fC/hubTvAlppf2uezvpIhLcXMW0yCVuWPzAgnPHIPAry74Wx+Jdfu/EVsdfmhjEsS3V0zmS5ON4CoScJ3ycHHYenvYOXP0rxf4CsPtvi9MjP2iMhe4GZO9DSe4JtKyZmpJ4h8B/FVfDularPqMWpRAx/2pKzAFg2GJHcFTyAMjipviP4d1rwbbWXiu28Uapd3i3KrcedJtjyQSNqLgKnGNvPXrV7xcwH7RHhrjGYI1JPQ584fnW18eRu+GrAZ/wCPyL/2alaIXfc7/Rb86romn6gVVTdWscxVTkAsoOAfxryf4GMW1jxez4ys8aAH72A0vWvSfBBz4E0A7kb/AIl0HKdP9WteafAtxJrPjAgEbp422t94ZeU8/nTA9qBBFGaaOBRnI4oAb/HSgnNLjvQuM0AOBpSM0EU05oAUClpBRQA7tSUmcUBjQAtApM0ZoAXNANNzzS9qAHUlIDmjNADqKbmlzxQAUZpOppaAAGlzSGkoAdSZpp4ozxQA+kzSDpSY5oAcaSg0goATPNKelIOtOoAYOTSnpQByaCMigA5xxQvvSA4FKDxQAjHFLjIo6igccUAIFxSjrSijvQAuOKZg5p/ammgApu2nYpR0oAaBgUoHFLijnFMBoBzSg9jQoIFIetIBc4o60YNJtNMBTTaU8UdaAExxSj0oPSgCgAIApaDk0m04oAeOlBpozRk0gEPWnqeKYBk5pTxQA+koFBOBQAowaKjUnNPzQAtApAwNGaAF60h4FGaQmgBFOTTjyKQUFqABQRRjmgcUuaAEIpe1L1pKAG9DTjSUAcUwAjikU8Up6UYwKQAeRTdvFOxkUAUARjjilIwMijHzUpOBxTAZ1p23IpuaevSgBBxxR2oxzRg0AGOKNvFOUUuKQDMClC45oxS4OKADqKYODT1FJt5piE25oUYNOxgUig55pAOzTOpqTikx1oGNximAtup5zmlwBQA3HNBWnAd6CM0wExxQBQAaXB70hB1oI5oC0Ec0xiUtB60pGaAENJ1o2k96dt4oAYaMZpxU0YoAcKKhimWSWSNT80Zw1S8ii1gEzzTx0poFO6UgCkPSlFFAHgnxS+b47+EAOGzZgFev/Hw1e9V4J8V1z8dPB+Op+yDjr/x8tXvYHFAhaKXFFAz5FcAq2fSvevg3t/4V3aBRjEsv/oxq8Hkxg17v8Ghj4eWo/wCm0v8A6G1AHoVFFFABRRRQAUUUUAFFFFABRRRQAU006koAbmil4pDQAUhGaXNJQAoGOtHAozRQAtJR2ooASilAooASkYZp3SkoAaAQOaUHilpDxTAAO9BweDS9aaTikB4X4xwP2itCP3R/o2Sec/vH/wD1V7qy5Jrwnxgdv7RWiOBtJNty3f52H/1q93P3jTEIBgUhPFBOaTFIYwg9aXZnrTjjFA6UwG7RnrStGDS44pe1AEQBU5FI+SamNNwMUgGqpx1NLs5pVp3BpgRsmTkgEjvijb6nNSHikNACFcimqmO9SZyMUz7poAUrxSKO1OzmjAoAQqKQLnrThTWzjigA2ik2ilQ5HNOxxQAzYKCgFOIzQaAGEccdaBuP8Rp4INIR3oARQe5OaeN3qaaOadnAoAa2c80oPpTsZox6UgGjOeaawJqWmmmA0KSKUIaeKXtQA0rkVGYRnPH41N2ppBoAglgilILxRuR0LKDT1j4x2HQU4jikViDQKyQ14FkZDIivsbcu4ZwfUU9z8pVhkHgg07Oe9GARQFiGGJIY/LiRUT+6qgCs3xFe2GieFr+4u5orS2jgcBjgAEg4AHc56CtfHpTJoIrmIxTxJKh6q65B/CjcLJHjPwCuLC68Lappc7QPMLvzPJcgkqUQZ2+mVPNeyQwiCIRRIqRr0VRgCmW9jaWjFre0ghY9THGFz+VWOcUeSYkurRGqbW3BVB9cUrp5gAYKccjIp6mlNA7I4/4geLm8C+GY9UWwN6z3CwiMNsVcgncxwcD5cfUiuQ8O6vq3xW8Q6bqN3pb6f4c0lxcqhfcLi5H3fmIGQuSeBx3PPHrTxrNG0ciK8bDDKwyCPpRFGsEaxRoqRoMKijAA9AKLK93uGuy2HMuTmmmNH4dEb6qDUlBHei4NJ7kYiw2Rxj0qpd6JpV/Os95plnczL0kmgV2H0JFXA/zEU4UbA0npYaEAUKAAo4AHamyW8c0DQzRJLCwwyOoZT9QalzSigLLYp2en2mnQmKxtbe2iJyUgiCAn1wKtKeCMdetOGBScA0X6gklojLi0HSLe8N3DpFhFc5z50dsivn13AZrRA9eaccYzSbhjFAKKRVvNNsdUjEd/Y212g6LcRK4H5ipbW1gsYFt7W3iggX7scSBVH0AqZTTulF3YOVXvYguLeK6geC4hjmhcYaORQysPcHrVXT9F0vSGdtN0yys2fhzbwLGW+uBWkCDS4GaFe24WV72IJYUuIJIpo0kjcFXRxkMD1BHeqGn6FpOkxyR6dpVlapIMSCGBU3j0bA5/GtTjFMGQaL2Vg5Ve5VsNLs9Mtfs9hZW1pB/zyt4gi/kBWXL4K8MSkeZ4c0hsdzZx5/PFdEpyKXFPmYrIrwQxW9ukEESRRIAqRxqFVR6ADoKdz0qXbjpSdaRSVjI1fw7o+viI6tpdpetEQUaaIMV5zgHrj26HvT9R0PS9Xgii1HTLO7jgOYlmhVwh6cAjitTGKXAxRd9xcqKzQpJAYXjR4mXYY2XKlemMelZ+l+G9F0SWaXS9IsrKSbiRoIFQsPTgdPatgcUvFCfQXKjNsNI07TLR7Wx0+1t7d874oolVWz1yAOarQeFfD9vcJcQaDpkUyMGSRLRFZSOhBA4PArb4xQaG2FkRYYHNYd14J8M3199tudB06S5Lb2kNuuWb1PHJ+tdBwRSgYoTa6jcU9yP7oAUAAcAAdKx9T8KaBrN9Ffajo9lc3cWNs0kQLcdMnuB6Hit3ApeMUXCy2MuXQ9Ln1G21CbT7aS6tU2QStEC0S+i+n4UzVvDuja75f9raZa3piVljM8QcoGxnGenQdPStXFGDRdisjndH8E+GfD9011pWi21rORjzFBLD6E5x+FdCRnrTgAaOKTfmNJLYrz20VxC0M8SSxMMMjqGU/UGqCeHtEjkV00ewR1IZWW2QEEdwcda1qQU7uwnFN3ZQvNB0nUfMN7pdlcGXG8zQK+7HTORzUGl+GtE0SV5dL0mys5H4Z4IFRiPTIHStijtRdj5UM3ED3rD1Dwj4d1a5N1e6Hp81wTkzPbqXJ9zjJrd25pD8ooTsDinuU7HT7TTLVbWxtILWAdI4Iwi/kKuqOKRWFOyKNXuCSWxDPbQ3dvJb3ESTQSKVeORQysD2IPWsvSvCXh/Q55LjTNIs7WZ+DJFCqnHoDjgVuDFGKE9AsmQXNrDd28lvcwxzQSLteORQysPQg9ayNN8HeHNHujdadotjbXBziWOBQy59Djit3pS0K9gsn0K9zawXdrLbXUMc8EqlXjkUMrA9iD1rG0zwX4a0e6+1WGhWEFwOVlWBdy/Q44/CuhxTeM0XYWTI5oIrmB4Z40kicYZHXKsPQg1i6b4K8NaRdi7sNDsYLgHKypAu5foccfhW/wBqaxwOKNRWXYdgUm0ZoBzThSKMPUfCHh3WLo3WoaJYXVwcZlmgVmOOmSRmtdIo0iESIqxhdoQDAA9MVLRii72FZbmTofh/S/DenNYaRaJa2xkaQxoScsepJJJ9PwAHam6p4Y0PW3WTVdJsryReFeeFXYD0yRWuBS076hpaxVtLK10+1S1s7aK3t4xhIokCqo9gOBWXaeEdBs9UfVItMha/Y7vtM2ZZAeejOSV69sVu0lK4NJ7hjJ5rEtvCGg2uqf2nHpkTX2SwuJy0rqf9lnJK/hitwU0nBoCytYUjNYdt4T0S21NtTTTke+LbhcTs0rp/ulySo9hit4YIpMUag0mMNABPWlwM07IFAxpHFC9aXINAoAQjvSY4p1AoAQDAoopcUAJux0oUnvS4pRQAhxSZp2BS4oAjzSgZFOwKOlADQMUYwadjNGBQA00LTiKAM0AJTQeafikAGaACgGnYpKAA9KQcjilxkU0ZFAABS4opRQAA4pGHOaXIoyKAEFAIPFLuFGBnNACig4opOtACilApBxRmgAwKMZpaKAGDilBpSKQc0AA5pQKTGKUUAUNR08ahptxZpdXFmZRzPaMElU56qcHB/CuFvfg7pGo3gvL7W9eurlSMTTXKM4wcjB2ZGO2OlekGlAouLpa5laLpEmjwyRSapf6hvbIe8kV2TjoCFHH1rD8U/D7TPE+pW+q/ar3T9Ut12x3dlJsfjkZyDnH4HnGa7KikN66s4nR/h5a2eqx6vq+p32uajAMW818wKw+6KBgH35rtQMilo6U/QVuoYrn7XwzBB4yv/EjXDzXFxbpbxxsBiBByQp/2iATXQGkFAWuUtSsWvrCa2W7uLQyrt863Kh1+hYED8q5Hwd8MrHwVqM93YatqUpmUJJFKYyjgdM4TORnqCK7ykov0Cx57qHwostT8U/8ACQza/rQv1dZEdXiHl7fuhR5eMD0/POTWr4v8CWvjO2t7bUdV1GK3hIbyrdo1V2wRubKHnk+3tXW0daYWOf0nwyNG8KjQbXVL7ykjMcNyxj82JT0CnbjjtkGsbwj8M9N8G6pLf6dquqStMmyaK4kjZJPQnCA5H1ruaOKQARxSBcUu4Ck3UDFNN4FBORRtoAXPFGaAAKNtADdxzSqadikxQApPFNFOxijFACAUE0pFAFADelHel+tFACik70DrSkUAIad2pnen9qAGg80tIeDQDmgBT0oFFAoADQelLRQAgpM80uBTcUAONIKTPFA6UALigUA8UZwaAFAoozS0AJgUmKWkNACgUmKXPFIDzQAYpQMUUUALRiijNABjikxRuFLmgApKXNBOKAAUYpN1AOaAFoxRSE0ALik4pAc0GgBQBRQOlB6UAAoxSKadQAmAKOtB6U3NADsUhFLkGkxQAoFBpuTQc0AAooWloAaOlKDRigUAGaXORSY5pQMUAApvOaf3oxQAlFLikwaAFFA60opO9AAaO1BFNOaAFAoJxSdqXqKAEzS9qTFO7c0AR7TmlC8c0ueaUnigCMLzTwKQcc07NABilFGcUA5oAWmml6UmcmgBR0opRQaAEopM0tABikAwaWigBaTFICM4paADHNGBS5pKACiimMSvIoAeBS0xWJpwoADQKKDxQAUGgHNFABRmlFITgUAGaKQc0vSgBBGqsWAAJ6n1p1MLYoyTQA+kNIrZp1ACUtGKO1AHgvxbJPxq8IDA4+yn5fvf8fDV7wvT8K8H+LWV+NPhFshF/wBF+dfvD/SGr3leg+lAhaKKKBnyO+Crcdq99+EIQfD+z8vOPMkzn/favAn+6R7V7z8G3D/D219ppR/4+1AHoNFFFABRRRQAUUUUAFFFFABRRRQAUlLSUAIRSYp1JigAxTTT6Q0AIBRQKDQAUAUYozQAUdaSgcUALSc5pc0negAooIzQKACmtTiMCm0AeGeLsp+0ZoeRgSfZiCeejP09Ole6t1NeE+LuP2jtAI+Vj5HJ5B+aQfy4+te6E/OQaBIKTtTuMU3POKBjNp9aVRgUN96nAZpgAPHWgEGm8CjOBSAcTim03JpATg0wHg07I7VCD707nFADy2aTdxTQDil7UAOHvTTjNAz3ppGTQBIKDgUxQaXFAC7qWoxwadyelIBwIFLk4pgHrTs4FMBNxpC2RilC5ppHNACKalAyKhI54qRThaAG9Gp2Sab1NGcGkA5iQOKEcmjkihODTAXJzThyKQ0inmgB9LikzS80gADFNZsUpzjrURbLYoAeDkGo+hqTqtNBIOKYCEjFJkilYDPSnYBWgAVs0E0ijFI3WgBCT1pwOVpcjbTV70gFU0+owOaceB1pgGeeKCcVCGO6n545oAcj5p2c1EvfFKCTSAGjGc5pQSBScgdaB0pgKD60ufemg8UmaQDz0ozhaRQaG6UwEBJpjDBqSOh0yaABTUg6VCOKcr460gJN2KAc1GSSaeDhaYCkc01icUu7imkkigBsLfOQanquigMSak3GhgSdaOKZu4ozSAdjNLjio9xBpwbNABjNAHal7U3PNAD+BSE5FNbkULxQAY9KeM4oFNJNADs0maSkGSTQA8EUe1NUYNKaADpSZ5oBzTR1oAcTTVPNI4IpUpgPJpKUcHrQcEUgBTSNzS8AU0jNADDx0pQ3GaCOKcq/LTAEfNPqHkHilLMBQBJkUoPFQK3rT1egB+6kBBNAwaYyHdkGgCXPFR5GaBk8Gk280AO3YpwcYpvbFIU7igB4YGkLYpnNIcnrSAkDjFLvFRBMUpFMCTdQSKizzS0ALuwaCc0lHtQA4PTgc1GBijvSAdnmgigDJpT0oAaBTxio88U5BQA7jNFDDimimA4Cl7U0UHNIBQ3rThzTPrSg4oAdiikzR1NAB3pab3pc80ALRSd6N3agBaKTNLuFABRigHNITQA7tTaM80GgAxS9qbnFKTxQAw8GnE8VEWJNSDpTAQdaWkoAxQAYp4ppNKppAD9KBwtIxo7UALnIpQc00dKaDzQBKeKbuoPK0gHFAC7uKQGkxxSKe1ADw4pS3NRsPmo5NADiaA9JjIxSKm0daYiTcKXdUeKXNIY8nimhqaeaUDFAC5oDYpDSEcUAO3A0A03GOlKDxQA7NJmk60UAKDS0lGeaADr1oxS8UZ4oATFOHSoznNKpoAkopBSbuaAHUmKKKAClFJkUUAKRmkPFKKQ9KAG5zTscU0Dmn9qAGAc0400daRjzQA7AxSqaaBTlGKAAik6Upo7UAIORSjmkpF60APoo7U3NAC5pueaKSgA70opBSUAOyKaOtKKXFAAWo3UnejimAobJpGoAxQTQAoPFIOtAIo70gHiimjilzQAZoBpuaQE5oAdkZo3c0gPNK3SgBd3FJnIpoGadjigA7UA4oOAKbmmA7fS5yKQcrQBwaQCZwKXdmmgetKAAKYC7sUhbIpOtBBxxSAUcClLYFIM7aaOeKYDwdwpwWmgACnA8UgGFcGngcU1uaUHFACgCijg0dKAEA5p1AooASjFFJzQA6jFApM0ALjFFGeKQGgBaMcUUUAIM0YpaKAExxSYIp1FADM5NOxgUgXmndqAGDOaGPNAPNBIPSgBD0pV6UHpQvFMBKUjikPJpc8UgADigdaAeKQdaAH54pgPWnHimigBc0ZzTTSqMCgA704VGzEHAFOU8c0wFJpNxNBxQAMUACjmnE4pg4NByRQA7ORTQTQuQeacaBBmkJ9qXoaCRjigBM4FKDxSEYFLjjigYmTS53Cg8CmDPNADhwKN/NHQUgGaBD93FRsTT8UEDFAxATinE8UmOKBSAQLk04ClpOtADDkNUgNR9TUgpgLRSGl7UgPBPi3kfGvwi3UD7Kdqj5v8Aj4avel+6PoK8K+LYB+L/AISBw2TajaPvf8fBr3RPuj6CgB2KKKKAPkiTnJr3f4N/8k9ten+ul/8ARjV4S/Cn6V7v8Gyx+HlruOf3suPp5jUAeg0UUUAFFFFABRRRQAUUUUAFFFFACUUUUAFFFIaAFzSUCk70AGKBS4pMUAFLSY5oPFAAaQHNLRQADrQaQUtAAelIOKQigZ70AO60hHpQOKXvQB4R4tGP2kNB5258jk9DzJ/+r617qxG814T4syP2k9FwcNm35PT+P+nFe6uPnJpiFxUUr+VE77WbaCdqDJP0HepOaa2RyKBnB3/xb8KaXey2l/Je2txF9+KeylRh0IONvTmtrRfGWm+INPmvtNivpraNC3mfZJAHxnITI+Y8dBXhnx4Hl/EVCFIL6bGSf73zyDP6fpXt/wAOlRPh14eCkEGyiPHqVBP61PL5hfyMi8+LXhPT7qW1vri8tLiM4aG4spUccZ6bfpTf+Fv+DVSN5b+eJJPutJaSgH8dteP/ABqwnxO1Aqpy0EJ+p2gcfkK+gNK0u01bwBpum30Uc1tPp0SSLt4IKDp6eooUe7YN9kWtI1/Sdft2m0nUILxU4fymyVPuOo/GtJQSPSvlX4a3k+jfFDTYdOlbZcXJtpRjPmRk85+mM59q9z+MGvyeHvh9dm2Zkub5xaRujYK7gSx/75Vh9SKFdD06Dr34n+E7HVJbKS/lcwSCOaaG3d4oyTj5nAx144zXW2V5bahZpd2VzFc20gyksTBlYexFeVfC7SbO6+CGpJNCHW8W5MwRfmOAVA+oCgj61mfs/eIZZG1LQJpF8oILq2Qnpzh8fmp/Oiz7iueq+IPGGheFLfzdZ1BICRlYgCzt9FGT+PSqXh34heGPFMy2+makDctnFvKpjc464B6/hmiH4f8Ah+W4vLrVrNNWvbx2aS4vVEjBcnai9lAHA246V4NoPhWfUPi39h8OPvs9N1Eym5ZuI4o5PXueMD1/M0cvZ6gmuqPqE5UkUkkiRQSTSsEjjUszHoAOpqTblsd+hNeNfF7xddT6ZfaPowlFlaSpFql2vChnBxCD69N34A9TTd+gHpPhjxVpXi3Tpr/R7gzQRSmFiUKkMAD0I9CK2d+OteXfAKNU8C6ht286i/A/3I+teplcihARnnpTlJApQMU4LTAaMtmhwVU08DHIo4YYoAZCTjmlbg0KpFKaAK88yW8Mk8pKxxqWchScAdeBya5tviR4MSTy38R2SPnBVmIIPvxx+NdYq/MDXy98aYYU+J2pbEAZ4IWfK4y20D8eAKl36ArdT6EsvFehajZz3tlqMdxawf6yaNWKjt1xz07Vnf8ACyfBjH/kZLEEdmcg/qK1PCEKW/grQYokRVFjBwo4zsGf1r5j+KgVPib4gVBjMsZ+YdzGuaGnbcE11R9G/wDCwfCAKr/wkdhluVzKAD+J4rorS6tr23W5tLiKeF/uyROGU/QiuX8R+CvD2seF7q3n0yzjf7OSk8EKq8bAZBU49vxFeJ/A/Wr+x8c2umRSO1lfxuJYSx2qVUsHA9flx9DQk11uCaa1Vj6bJ4pAQKCOSPenKBiqAUHilzSdKUGkAYzXN3/jHw3p19Ja3muWNvcRnDxyTKpX8zXS15l8dbeGX4dGV41aSK7iMbbclckg89uCaPQPU6MfEHwicr/wkmmZHrcKP61LYeM/DeoXkdra67p81xK22OJLhSzH0AzzXOfDnwt4evfh7o17daDpk1zNBukle1Rmb5j1JHJqbxF4A0m61LSrrQbPTrDVdPvYLpxFGIvMhDfMGCjnpkHHVcUJeYXXY71wTmmgnGKLieG0tnuLmaOGFBl5JGCqo9STwKyrPxT4e1B0js9c06d5H2Ikd0jMzegAOSaV1fVjSutjYXgU1umaeQApJOAOpNYkHizw9dX4sLfWtOmuicCKO5RmJ9AAeTQ2l1ElfoLrviTSfDdh9r1e+itYzkJvPLnGcKOpP0qXw9rlj4k0SHVtNkZ7SYsEZ0Kk7WKng+4NYXxSghl+GWvGSNGKQblJXOCGBBH41l/Cy5tdJ+Eul3N7cwWsO+U+ZNIEX/WuBkk4pvTVsF2R6GCS1PI4qrY3ltqFqt1Z3MNzA3SSFw6n8RxUtzcQ2sDzXE0cMKDLPIwVQPcnpS5la99As72ExkmnKpxVbTtT0/VYfO0++tryP+/byrIB+IJqS6vLWxCNd3EMCyOI0MsgQMx4CjPUn0oTT1CzvYkCnOPWufbxn4fTxV/wjTaig1Uj/U7W64zjOMZxzjNbn2+zF8LE3UH2vbvEHmDft9duc4rmrrwl4Xf4g23iK4ZU1sp+6hM4USEDbv2dWIXjPT8s0Xv1DVdDqQDjBp3QU885xVCLWtLuLtrSHUrOS5U4aFJlLg/7oOaOZLqCTexBrOvaV4fsfterX8NnCchTI2CxHZR1J9hUuk6lZ63pFvqeny+ba3AJjfaRkA46HnqK5L4yWNpc/DHU5p4kMluI2hkKZZCZFBwe2ehqX4aXVtYfCfRZ7qaO3hEbkvK4VRmRucn1o21voC10sdryBWHqXi/QdI1210W/1GOHULoKYoSrHdk4HIGBkjAya3IZormBZoZEljYZV0YMCPYiuT8S+CvDWueJdK1vWJWhvbVlSFROEWYhiyqQeSQSTxg0XT1uP5HW42njpQSe1OI5PFUotW0yacwRajaPMDgxrMpbPpjOaLpdRastDrzSleadtzSnAqgG9uaOcU2aWOGJpZXWONeWZjgAe5ptvcwXUQlt5o5o26NGwYH8RU3V9x2drjxSnGKUDPSqseoWVzcPBBeW8sy/ejSQMw+oHIo5ktLgk3sTsVVSxIAHJJrJsfE+ialrMuk2Wp29zfQoZJI4n3bQCAckcZyRx1rWlt4rmJ4J40lhkUq6OoZWB6gg9RXiPwt062sfjb4thtI0S3gW4SNEACoPOXCge2MU3cWh6xr3ifRPDjWy6xqMNoblisQkJ+bHXp0AyOTxzWwCNgIIIIyDXJ+O/A2i+M4rA6xcS24s5CVkjdVyrY3Kcg9do/KurihWGGOJAQiKFUewo+YfIOcdKclPxxTdtMBTSYytAFKMdKAGDNOBx1p2KQrQA4U1valHSmkUgFHTmgGgDigDBoAUEUN0oC0Y4oAaKQZzQBk08DFAAQGpq+lR3MkkNtJLFA87qMiJCAzew3ED8yK4nQ/ibaeINfm0Sy0LWBe2zlboSJEqwYbaSx8z19Mk9s0Ad0y+lIpOcGsHXfFlpomoWmmLbXV9qV2C0NpaoGbbz8zEkBV4PJPY+lZcvxEt7LW9P0bVNE1Wxvr+VY4A8aNG+SBkOrkHGRnuMjip5vILeZ2uKRhxmorm4hsraW4uZUhgiUu8kjBVVRySSegrlYPHaaqskmg6Hqeq2ykhbpEWKGTHXY0jDdyMcDHvVX6B01OtxmnjhcVzOgeNtM1rUptKaO60/VoQWexvovLkKj+JeSGHuCa6bBzQncdhoHNDLmor27ttOspbu8nSC3iGXkc4CisLwv410jxhPqMekNNJHYsivM6bVctn7oPP8J6gUCN/yzg01Qwqxnj2rlB45sLzUZbDRbO+1mWF9k0llGphib0aV2VM+wJpX1sFtLnULSmhTlAxG04yQe1cvL44sJ9Ql0/Rba61m8hOJRZIDHGfRpGIQH2zmnfWwdLnTDOaU9abCWaJGeMo5UEoSCVPpxxXP6r4y0zS/FemeG382TUL/JVYgCIlAJy/PGcHHB6UNpAtToeppxJxVLVdVsdF0+fUNRuFt7aEZd2/kO5PsK5s/EXTra8tINT03VtMhvWCW1ze2uyJ2PQEgkqT6MBRcLHXYYmnBSDThnvUU9xFawPPPKkUMalnd2ACgdSSaG+oWJOQaRhmvPH+Nng1NQNqbm72btv2j7M3lk9P97HvivQLW4gvLSK6tpUlglUOkiHIYHkEUk9bA00O2n0pSMCpBXn+tfF/whompNp8t3LcSo2yVraPekR9CcjP0XNDlYEmzuhknpTsGqWj6vYa5pkOo6Zcpc2kw+SROhwcEc8gg8YNZOreNtM0zVH01Ib/AFG9iTzJoNPtmnaFT0L44Gewzn2ppjOi5o2k81n6Hrmm+ItKj1HSrlbi2fjcAQVI6gg8gj0NUdQ8YaZp2pyaYqXl7fRRiWWCxtnmaJT0LbRgZ7DqfShMLdzoMcU3JzVHRdasfEGmx6hps/nQPxnBUqe4IPII9DWd4m8aaB4Rt/M1e/SJyMpAnzSv9FHP4nj3pXVriSd7I3R9404HFMhkS4gjnQHbIoYZGDg+tSgcVQCdaQAg08UGkAzdg8U4NkU0rQgNADs0m7NOwKbtoAUGnA00LgUoFABxSZ5pQKMc0AGcUYzS4zRt5oAaaQA5pStAJFMBcYpc4FN5JpxHFIBA2TSHOaUDFBpgGcikUcUYpw6UgI9gDZpxxilIppBJoAAad1FGBigCgBDyKUdKCOKauQaYD8ZFN5p9IaQBjikVQKdg0nSgANJijNOoAZtIoUHNPpM4oAYRzQBzT+Kr3Nzb2VtJcXU8cEMYy8kjBVUe5PAobSV2Frk5HpTea5a48bQ3Phx9X8OWNzroFz9lSO0BG5s4LZI4Uf3sEfhzXn3jPxd46tNe0DSZFstKOpTxFY7djLIoMgXa79O4ztHOetK7a2HZdWe14pccUdwB6d685v8AxBq/irxzdeGPD98um2mmru1C+CB5GbtHGDwO+T6qfTl+SEei4NHWvJPE2q+KfhpfWurT6tLregzuIZYbhAJIm5PysBk5wcZ9MHsa9WtLqG+tILy2cPBPGssbDoysMg/lS12YaNXRKM5pxHFGKXGaYDMc0Ac1xOlT3Gt/FXV7pZpF0/R7VLERhztkmciRmx04AC+tdwCKEAhFJS5FGBQAuOKarDJHcVBewS3VjPBBdSWsroQs6KrMh9QGBH5ivKPgvqWs6jrXikavqtxfSQPFGBM5O0hpAcDoOnajUND2DGaaQaUcCnA5oAbjikxg040inNACg5ppHNHOaWgBelIDSk8U0EUAL3pTTaTvTAeKWkzTc80gHUUgpw5oAQDFN6mnnpTB1oAXOKASaXFGKADNA9KKBwaADFIBzSk0AigBc4ppOaU80nQ0AABpMc0pNKCKAG0BaU4zRQAmcGkz1pxApvQ0ANBJNOPApwAoIyKAEGTQaF4paYCYpBS0mKQD6b+NA60uBQAnFAHNBpwGRQAmKXjHNC0pHFADRQBk0AGloEGKTFOzSHpQMAOKXFIvSnUANK0m3inUtADQuBRilooAQDApvQ1JTWGRQAHBFNANOVcClFADQMGhhT6aTzQAinFLnNJwKBQAAkU7NJnik60AOzTc0UbaAFDUZpppc8UAOFFIORSUALmgGkWigB2RRmkAoHJoAXNGaaRzSg0ABbmkLUpFIaAADNIFA6UqilFMBD0pO1LRikAgOaMc0fSlX3oAMUDikzk9ad2oATrRigGkJ5oAVgBzQORSE0q4AoAQjFBBFLmlPSmA0DigD0pR0oA5oAMUoxSnpTBSAcQDSdKcKaRzQAYyKFTFOFLQA3bSgYFLRQA3FLjijNAoAbijb2p1KKAG7aXFLRQAmKToadSHmgBM5oxilAxRQAgGKcKSloASilFBoA8G+Lpb/hcPhPkKB9lIZfvA/aGr3dPuj6CvCPi8M/FnwuFADEW3K/e/4+D/AJFe7x/dH0FADqKKKAPkeT7p+le8fBo5+HlrwBiaX8f3jV4OxyDXu/wZ/wCSe23GP30v/obUAeh0UUUAFFFFABRRRQAUUUUAFFFFACUUUhoAM0uabnNJ3oAfRSUDmgAooooASjrRig0AAoxQBS0AJRRRQAh6UdqWigBOKbupSKQD1pgeF+LSv/DR2hEfKR9n3MeecuP1GBXuzfeNeFeLdn/DR+gfw/6jJ65OZO35D9a91YfMaQkJ0pCRijmkYqoJY4A5JoGfNnx52D4ixZDA/wBlpye58yTpXt3w8AHw78Ojjmxh6f7grwP41arYat8QibO4jlS3sUgaSNwyl9zNgEezAV7X8Mdb06++HmkCK8tzJZ2qR3CBxmIqMHcO3TOad1a4I8W+Nqr/AMLNvAFYZtYSSTwTjqPTt+Vbvi/xf480HwrodpJJp8Gn39lH5d7YxuHxsHyEsflbGDkAe3Q1y/xc1Sx1D4i6lNa3CTRrHFHvRtwJCjOD7dPqDXttjp2ifEL4W6fphuYZh9jhXfEwLQTKgAOOxBzwe2R3pWXXqGq1RyXwI0bw49lcapETNr0TNHKsuP3CEnBQejDqfYjjkGz+0Gp/4RzRWwxUXp3HsDsbGf1/WvJtJ1bV/hl40Yygx3NpJ5V1bk/LPHkZx7EYIP0Ne8eMbew+J3wwuJtCmF3ImJ7cRkbvNUZMZHYkEjHqRRrezFpa6M74Ujd8E5QcnMd1wo5+8/615v8AAlGf4ixMmAqWEjPnqRuUDH4kV0vgTxfpuhfCDWdPvrmK21Oy+0R/ZJW8uVi2doCnkncxHHTHNaPwP8L32laPf+ILq3dZrqNYrOGQbWaNec89mOMf7ue9Na3B6WPSPFXhyPxVpB099RvbFSc+ZZy7C3UYb1XnpXzZr+ha38LPFMDW1yysh8y0vEBVZlGMqwz7gEV2vhz456hbalPbeLrEKiuUY20RWSFgcEMjHnH5jHeneL9Si+MeuaPo3hmOVra1LSXV9KhRY1bbkYPOePxOOwJpJ62aBq2tz0LxR44TSvBOmanE8UV1rHkxQSSPsjhMi5MjE/wqMn8q4Px7e+GIfhMmh6PrdpfXazxSOY7hZJJ33Zd3wScnk8+w9K9I8U/D/R/Fekafpl29xBb6eR5At2UYAG3ByDxgV5X8R/hnong3wp/a+nS30kouEjImdCoBz6KD1Ap2e6FfyOi+BWrWEfhq40h7y3GovePKtsGAkKbE+bHUjg8+1euivE/gR4ZsJ4LnxW7SNfJNJaovRFXahJ9zzXto4oGhDxQenFO69aaBg0hgp5wacAM03jrSgigA5FBGRRmjimA1chh6V8w/GzA+Jt98zH/RoevbjoPb+pNfT/AOc4xXy38Y7uC4+J2pmFxIEhiRj2DBAcD8x+OaVwPozwqT/wAIboGcZNhBnHT/AFa18x/FkE/FLX/9+H73/XJK+l/BtzDeeC9CkhljcfYYQShyMhACPzBr5j+Kci3HxJ8QSJKWUTohz32oqn8iCKSaE0d98R/iH4w023bw7d6ba6c11Bk3UEhkEkZBBCEgAHse4/Wt34JeEtDttIj8SQ3JvNUmUxPngWvPKgep45PUdMDOem8ceELTx94KiW3ZDeQx+dYzK3G7b90n+63AP4HtXhHw88Z3PgLxM4ukkWxmfyL+3YYZCDjdj+8vPH1FPZXiG7sz6vxnmgDioLO8tb+0ju7K4juLaUbkkiYMrD2IqxxQndXQ7WDHFKKbnmnA0wFrzj43n/i2dzyQTPDj/vsV6MWABrzT43zRJ8OzE8gWSe7iWME9cHcf0U/pSvYDN8C23j1/A+mSaXf6Gtk0ZMKXEUu5RuPUqevWtTwTD4jh8feIT4oe2mvHtbYwPagiMRZl4UEZ65znnPrVn4baxpUfw50eJ9StEkQMjK0yght7cEE9aseLviJo3hvTGNvdQXuqzjy7W1gkVmdzwN2Dwue/5c1KlG4e9Y57423f2S18NtdxSz6L9vBv4EOBKBgqp/APgeoq2mheEvGFzoWu+EpNNhuNOu45nFsixs8QPzI6gAg8AjI9R0Oa19V8R2mlzaH4e8WJaSf2rautzNLgQmVQmVwRjBLNjJ7D1ry7xz4RsPA3ijQNR8G3bxX17dqkVkJd3UjGD12EkKQc9aq/bcVrncfEbUJtX8Y+HvAkdxJb2+pZnv2jfazwjJ2Z99jj8qseNvhZpuseForDw9aWOm31q6tBKE2bgOCrOAW9888gVzvxkhvNB8WeG/GltGXFpiGXglQVYsoJ7BgzjPtXRP8AGjweumpdGe4kuXXizSBjIX/u9Nv45xRflC1/kW/GMF3Z/BXUbfUbzzryHTVjnnQZ3uAAfzPf3rkvhn4B03xN8PrGbX5Li9h3zLaW3nskcA3sCwCkZYkE5OeMCt/xVLqifBHVZvEDrFqNxATIi4Hl75Pkj44OAVUn2NWvgxKjfDPTApGUkmBwQf8Alox/qKA3OR+CiNo/jfxh4cjlaS1tpWVCzd45GTOOmSCM/QUmta7ba/8AFfULPUdJ1XW9J0ZAkNhZQeahm4DPIuQCASwGeOKT4VXMMvxm8ausqt5stwyE9x5/b8x+VZuoa3N8Lvjbqd5dW7S6bqi+YxQYOxyGLL6lWBGPT60WW4/ISVbuw+Jmla/4R8G6/ptszLFeW0untFGyk4bAXIAwc+mQDU/xu05ovHHhm7sWb7ddPtCyOWTerpsOCcAZbnGK7q/+J2l389to/ha7Go6zfMqwBY2McSk/M7k44VQxx14rkPjVcxxeOfByyyZWGXzHVjwFMkfJ9M7T+VJNPUHdHWWHwosbPxzbeKW1a7ubtd8kySgESysCNwP8IAJwvPQc1xsumQaf+0/YxW7SSLJGZmWSRnKMYHzyST2z+Ne5hxuQhtwIHIPWvFNSuYx+1HYHzVIWERfMeFYwPwPfkfiarcS0Om+IOr3WoeLtB8CWNxJAupZmvpIjtf7ON3yqe2Qj/kPWo/HPwp0vUvCyW3hvT7Kw1S1dGgnC7GcDghnHzHg5yc8gVz3xjW+8OeOfDnjW3i86C2Vbd8dAVZm2k/7SuwH0Ndg3xg8F/wBkjUH1T5iP+Pby280NjpjH65x70tI7jtfYreNItQs/gZeW+r3UcuoRWsSTypkh23qO/Un19eawvAfw/svFPw40uXxLcXN3GI5BZ26SmNLYb2+YBcbn92yOgxxzc8Z32pyfAnU73WQILu9KusKrjy42mGxD77MZ/Gui+E7LJ8LdECFDiOQHac4PmN+tGnYW/U434FvPp1/4p8PNKZ7exuR5chPcM6kgds7Aaz/iHpcdr8cPCk0TzTG6ngkeCSVmCMJsZXJIAIHQYA2+9XPg7KknxC8bbHD7rhmVs8sPNk5/UfnS/Eu4iT41+DN7ofLMBKlgNuZjzn8P0osh6ncfE7TvEereDpbLwwcXckqrMgkCM8JBDAMSAOdvfoDXA+OfD/gbQPh42mbtNt/EFrAhjMTAztMNu7OPm+bB+9xzXR/G3xFqfh3wrbDSp3tpby48p5ozhlXaxIB7E4HP1rJ1xvBPh/4T3iaRcWsd3qlkAjeYJJ7hyAfmP3u/PQDPale2gHYfCjUbrVPhno9xeM7zBXjLu24uFdlBJ+gFdrjNeafBfUrM/D/S9L+0xG+UTyGAMC4QTHJI7D5l6+teljv9KFa2gep5LoMcPxT8Va1qGrM9xoOl3H2axsgxWKRhnMjgH5jjaRnj5valX4dat4e+KNhq3hZYrbQpcfbYFmKhRghgVP3sjBGOh9BXK+A/Edv8NPHfiDw1rrmG1muMx3BXgEZ2MQOgZSDx04/D0fUfiHp19qWn6N4XvItR1K6uED+SC6QwAgyOzdBhc456kUXt7oa7mN4u1W58T/E7T/AVneTW2nrCZtUa3ba7gqW8vPYY29P7/tU3ir4TaAPD08/h+2Om6pZxmW1nimfO5ecHJPXGM9RxXO+Jm/4Qj4/WPiC8YjT9UjCtLjAT5PLYZ9iEY+xr2DU9TtdP0S71G4nRLWKBpTJnjAGeD39vWhNR0FvZnKfCTxhceLvCCyXwLX1m/kTSH/lpwCG+pB59wa5H4dsH+O3jM4zxONy8AYmUfn/9etb4E6DcaZ4QuNRukEb6lMJIx6xqMKfxO4/TFY3w1mR/jr4yw6vn7QARx0nUYp2toG5B+0FaMj6DepdT/vJXRoN5KZG0hgucA9frmvc4lCRoozgKBzXin7RUqrpvh6Mt8xuJG2A4JAC8/r+te1xEGJGGMFRjByKBj8UUZooASjbS4oNACDiikpcUALjFGBSUooATFLilpKADFBHFFFACAUtAo5oAAPmrx/4bqR8XfHxO3/X4ynTl3P5//Xr2AH5q8e+G0qyfF3x6FZW/fnlenEjjH15/nQBB8QbzU/BHxOsfGn2RrrSZbUWkwQ4KHLHB9DyCCeDyK62HUPDvxOsNPutMv1M+nXsN4FK7ZYmRslSOoBGRnkc961rXXLPWfEmu+GbqCGT7EsTGN8MJY5EycqR2PH4ivLviJ4Ot/AV9YeLfCkr2E5u1ieyjb5JCwJwo7A7cFenPGMcrro9ReqNj446nPNb6H4WtjtOq3I84jrhWUKPpucH/AIDXqdhZW+m6da2FogjtreJYolHZQMAfkK8t+OOk3B07RvFFshLaRcAzKOu1mUg59mUD/gVem6RqVtrOjWep2bBoLqFZUx2BHT6jp+FPYNzzP432sun6ZpPimxcQalYXaxiZSQ2xgTjI6jcBx6E+9emaPqSaxothqcalEu7dJgp/h3KDj9a8y+N88up2OjeFdPKzahqF4GECn5toBGT6DLDn0B9DXqGlafHpOjWWnQkmO0gSFC3UhVABPvxRvqC00Lg5avMPhdGE8XePSmNp1E9On+smr01T8/NeZfC6RT4s8eqm3aNRONvT/WzUAHxi8STabo+n+H7S6Fvca1N5EkoBZo4eAxAHqWA+mce1jQvGHg/wqLDwrFDf6cuBHBJe2MkCztnG4lgDknuQKp+NIDbfGLwVql0ubJw9srY4WXDY/Muv/fJ9K0PjPaWlx8OLye4CeZbTRSQN3DFwp2+5UsKLB1Ivi54pk0TQ7bSLWdIrvVpDAXJO6OL+JgBzzkLn/aPpTdC8ZeD/AAhBp3hmOK+sUKqkVxdWEkCTt0LksAfmPJOMc1ja/bXFj42+Gd/qxcosH2eZ3PzC4KAfN77mH5Gui+MlnaXHw01Ka58tZLZo5IHYcq29QcfUEj8aLeYHV+ItZh8PaFdanKDI0UZMUS9ZXwdqgdyTXkb6Vc6b8WPBt5qTFtX1IT3F6UJwreWwCKOyqML+BrY1HSvHdyPB17Y2Fperp2nxySxXspUi6KbWZhkcqOnuTXNeKb3xq3xI8LyXmmaZHrKK/wBiigmZkkBzu3kngYz/APXp2fYLo674v3jWlz4P88Z00azHLc++0ggHtjBf8q6D4nww3Hw21sy7P3Nv50bPztdeRj3yMfjV6/0CLxZ4Xi0/xTYwtLIivKkDnEMmOqN1yMnn+Yryfx34bS2XTPBGk67rmqajeTKRa3V15kdtCP4mAA46EZzgKelKwJrW56t4DvZ9R8A6Fd3LM0z2ce9m6sQoGT9cZ/GtDXtGt/EWiz6VeNILacr5ojbaWUMG259DjB9jXOa7o/i7T9K0XTPBV3p8FvZwiGf7aOWChQhGFPoc/UVd8FW/i6Gxu28XXlpPcNIPJFsoAVAOc4UZyaNU9tA0Yzxro+kXHw/1O0u7a3is7azd4coFELKp2lfQg46fTvVf4VwXNr8M9HjufMLFHeMP18tnYp+G0riqerK/xHvm0W3cDwvbSA391G+TdyKc+QhHRQQCx+gHrXZ2d7YTSTWdnPC7We2OSKNgTFxwCB04HSlzJ9QStsZWganfeJ9Dvf7R0q70aXzJLYJIfnKjjzFJHvwcdR3qzYeFNE0zw6uhRWEDacqbXilQMH9S2epPrWwpzzXJeIr641+5ufCmjTBZZIiuoXaHP2NGGMf77DOB2698ht20Q2rnLfBmJ9J8J+ILpi39nJqEzWwLfL5aAZZT6HHX/ZrR+DAe88I3WvXJ3Xmr30txK5H+1twPYENgds100NhpdjoreErGSFGFi6RwM4L7CNpdh15J5OOprmPgnPn4ex6fJlbnT7ua3nQ9VbeW/wDZv0NGnQXqRaBdr4e+MHirSFPl2NzapqSRAgIjYUO3sWZiT9Kl+DLyal4Y1DXrkZutV1GWdyfTIGB7A7sfWqWj20ev/GnxfcgA28Gnpp5bGVYsFJ/Io4q38EpDH4FbS5CRdafeSwTRn+Bt27H6n8jR5h5B4bm/sf40eJtDRttrf28eoxxA/Kr/AChzjsWLE/gKj+OltA/w2uZ/IQzLcQkSbfmHzYzn6Ej8ai0OF9W/aB8Q6jET9m06yjtXYHguwU4/8df8qs/HMY+F9zgA/wCkQ9e3z/z/APr00w0Z3+nMW061ZupiUn8quZqnphL6XaOxyTCpz68VcpDFxSYxSg0UAIRkUijin0mPSgAxS4pM4pc8UAHFJigUtACYoxS0dqAEooNAoAMUmOad2pOaACijFJigApQKMUUAAFFLRigBtKKMUYoATrQKXFGKAGmlGKU8UDpQAZooHNFABnimZpT1pQKAGlsGlB4oIBpG4FAAXwabJNHFE8sjBURSzMegA6mjgrUckUdxFJBMgkikUo6N0YHgg0AecXXxSn1y8fTfA2jT6tcjg3kn7u3i6gMSeSPrjPbNR2fw01PXbgX3j3XJb9uCthbOUhXuQeB/46FPuabe/C7UfD0z6h8P9Yk06U8tYTnzIZOc4yc/huz9RTrX4o3miyLZ+OdAutLmJCi8ij3wP78E/kpala2u4r82lz0TTNMstIsY7HTrSK2to/uxxLtH19z715N8Uio+LvgYtuH76Lnt/r1r1bSdXsNbsEvtMu4rq1c4EkZyM9wfQj0ryr4pDPxb8Dj7pMsQDdc/v04x/nrTvcLW0PZjxuOM8dK8a+AMovY/FGoOD51xdozbvvc7m5/FjXs3dh7V4l8Bc6bfeKNBnGy5gmU7D975SyNz7EL+dAHW/Gi2S4+FuoyMMm3khlXjofMUH9GNavwwmef4aaC8jAstsEyB2UlR+gFYvxrvFtfhdexOAftU0MS845Dh/wCSGui8CWD6T4B0KykADpZxlwBjBI3H9TTA6QnFUNZ1OLRtFv8AVJgWitIHmZR1baCcD3OMVbPNcF8S3OoR6L4SRmV9bvAJGUkYhjIeTp7Y/WkMveBbG/tPAUFyPKOq6iGvpHmBwzyncN2OeAVB+lcT4D8a+OfE93r9oIbGW9hZFRpv3cFocuGBABd+V4Ge3UV7HHtQ+UgAVVwAOABXjnwNJGr+LxnG6aJ9h6jLSnr+NDSb1Em1sPsfG3jLw147/wCEc8TJFqr3SZtRZxqhdiDt2k7RgkEHcOME5wOY/GHiL4meEJIdevpNMOltNtaztxvEYPRWYqGycHkHGfwBd4zIX9obwoTwGgjGTyDlphxWz8dgW+GzgDOb2LPt1/z+NLlXYfMz0XTr2HUtMtr+2bdDcwrLGfVWGR/OvI/ghlNe8aJkBftS/K33/vzda9F8Dsf+ED8PD5Sf7Og+70/1a15v8ECv/CReM1Hy4uFwrcsP3k3emI9lOcUgajrTgvFAwD5pwxTRgU4YzQAuKTFLQKAEApdtLRmgBMUmKdSUAIBRtpaM0AGKBxSd6dQAU3FOpDQAlFLSgUAJikxS0maADFKBxQDS5oASkxTqKAG4FGKdTTQApUUmMUoNFACdqaeaVjxQo4oATkClXkc0h4ozxQAdDxSZNCnJp1AAoOKM9qXJFN70AJ3pwNNxzTiOKYC4oHFAPFIaQDgKMU0NSgk0ALijFJmgUAL0ozmm8mjpQA4DFFJk0nNACk4pRyKjxzzTieOKAFJoHIpuTilBoAcKKb0ozQA7OBTcmmscnFSKOKAGbu1LtpCPmp4oAMAijHGKWigBNvFJinUUANxRzTsUUAMxTSpz7VLijFADQMCinUhFACLyKWhRiloATHFIM06gigBMUg60vNGKACkxinUdaAG4owadRmgBmKXHFOooAiAINKQcU/gUhPFADVHFKTgUoximkZoAQHg0gyTTgvFIo5pgJyTinYpSOaXtQAwgnpQM0+mnrSAOlCA0p6Uo5HFMBCaBxSFT3oxxQIfnikzTSeKacikMkBpc0wE4pCcUASU0nmm7ielH1oAkFGaZmlzxQAEmnA000maYDi2KUUw0DNAD6KaTijOaQCk4pASaTnNP7UAMHBqSmDrT8UAJS54opOgoA8L+Lz7Pit4VbAbabY7FHzH/AEg17mhwB9BXhnxfx/wtHwuTjj7Pnbwx/fnv+HH417nGPkB9hQA7NFLxRQB8jtjntXuvwZ4+H8C+k8v/AKGa8JYZB57V7x8GyD8P7c8Z86TP/fZoA9CooooAKKKKACiiigAooooAKKKKAEpDSEc0hNAC0gopM4oAdR0pM5ozQAuc0nTilzRQACiikoAUUtNFKKADvSE0d6WgA7UhOKWkxxQAvam8A9aUHikwDigDwnxXkftKaE23aCYPmH8X3xn+n4V7w3U14P4sbH7SOhkZ62+T1H8Yr3hupoEhuOMU0jginHikBzQMqDT7VZhKLaIOP4tozUkdlbQxssNvHGrDDBVABFSseKVDkVVyVFLoVG0uyZw7WkJYdygqWK0ggLGGGOMscsUXGTVg0hpXfcLJO9ijLpNhcXBnuLG2lmOAZJIgzcdOSKsw20VrF5dvEkaZztRcDNSigkUXvoCik72Mubw5ol1dG7udH0+e5P8Ay2ltkZ/zIzWmRwMcY6YozS0Nj5V0MHUPB/hzVrwXd/olhc3GcmWSBSzfU456d61LKytdOtVtrK1htrdPuxQoEUfQCrXFNxTbbVmxJJa2DHHFQXdha6jaPa3ttDcwP96OZA6n8DU65xQQexqVo9B2uQWOn2mm2wt7K1htoQciOFAi59cCrGc0ZOOaBg09XqwSsrIB1pciigjNAwHNBxSdKXGaQBiik6UA0AMnijmheKVA8bqVZT0IPUVz58C+E2fefDelM56lrRDn68V0bcim7aabW2gmk9zMtPDeiWNvPBaaRYwQzjbLHFAqq49CAOetVH8CeE5OW8M6QTnJP2OPk/lW+PSl6dad2ne4WT3KFjpVhpMRg02xtrKItuMdvEI1z64AxWbfeCvDeqag19faHY3Fw+N8jwKS5Hc8c10B5NGB60k2noDinuVNP06y0qzjs9PtIbS2jyVihQKoycnge5q4aTikLdqL9x2F4pwPFMwRTx0pAMbJ4rI1HwhoGtTefqek2t5NjG+aMMQPbPStkilQ002thNJ6M5RPhr4NgbdF4ftUYd13A/zog+HXhC1uoruHQbVJ4XDxyYJIYEEHryciurdSTxQE4p8zsLlRha54T0HxT5H9s6el2bcMISXZdm7GcbSP7o/Ks7RPhx4U8PX632naSi3Kf6uSV2lKf7u4nH1FdWFINOA70k3YLIgvrK01Oyls762iubaUYeKVQysOvINczpfw38H6PqC3tlocSXEbbo3Z3k2H1UMSBXWg5NBXFCb2uDVzI17w7pPiS2jtdYsxdQRvvVC7KAcEdiPWquleENB0G3ubfS9P+yxXK7ZlSV/n7dzwcdxzW+FoZead2Oyvc5XTfhz4S0q/iv7HSBb3UJ3JIk8nB+m7H4Vp6/4d0fxPYmz1ewiuo/4WPDIfVWHIP0rYC4FRsh6ild33FyrY57w14J8PeEdz6RpqRTOu1p3JeQj03Nkgew4qDWfh74U1/U31HVNKa6unADO91MBgdAAGwB7AV04BoK4p3d73HZWsV7HTrXStPgsrGIx20C7I0Ls20emSSa5ub4a+ErrVW1OfSWa7Zt7SfapQS2c7vvda6/jbikC4oTa2YWTKV7pVjqelS6bfW6z2kqbHjk+bI+p5zwDmuW0v4TeDNNvjdxaOs0oIKC4kaRUI9FYkfnmu1wacqkUrsLIx/EHhrSPFFqltrNtJcQxtuWNbiSNc+pCsM/jnFV9L8IaHoen3NhptnJb2tyMSxrdSkHtkZb5T7jHb0roNppNhxTu7BY5TRvh34W8P6kuo6VpsltdoCA63cxyPQgtgj2NN1X4deFdc1STU9S0yS5vHIJla8mGMdAAHwB7Cus205U4pXd73Cxlan4d0vWtCOi6ja+fY7QAsjsWXHQhid2R65zWNpPw28L6Hpd/p9nYHy7+FoLiWRi0jIRjAY9PXjHOD2rr9mKayknNF+gmkzB8K+C9C8IwSppNpslm/1s8jbpH9iew9hgV0lRqKfihtsaSRy/ijwB4e8Xskuq2RNxGu1biJykmPQkdR9c1J4W8D+H/B8cn9kWWyaUYkuJGLyMPTceg4zgYFdLkUUXYcutzJ17w9pfiXTWsNXtEuYCdwBJDI3qpHIP0rlrH4QeGbVY47iTUr+0ibdHZ3d0WhU+uxQAfxzXfilouwsiubeP7MbdF8uIJsCxEptHTgjp+HSuT0j4X+GdE1w6vY290l4WLBzeSnk9Qfm+YHvuzmu0pKLhY5LxN8OvD3i68jutYhuJpIxhQLmQKB3AUHA6dq39M02DR9NhsbUymCFQqebK0jAemWJNX8Zo20X0BIanIp/SkHFL1pDAUUUvagBOKTrS54pucUALjFLSdaKAFpM80tJigBc0UUUAFL2opMUAQXEDTQvGs0kJYYEkeNy/TII/SuJ0L4W6X4e1yTV7DVdXF1KxMpedCJcnJDjZyCea70UmBQhW8ziNa+G2m6v4lfxCmpapp+pMqKJrKYJjaMf3TnIAzn0qaDwDDPqVrf65q1/rUtm4ktUuiixxODndsRVBb3Oa7DpS0XC3Qhntorq2lt540khlUo8bDIZSMEEfSuJtPhudGkuF8PeItR0q0lfeLRCskUZ77Q4OOa73NFC7BbW6OV0DwJpehapLqzzXmpatINjX1/L5kgX+6OgA+g9q6mjNFO4EMqtJFIiu0bFSoZQCV9xnj865Pwx8P7Twpqd9f2WralLJfyeZcJMYykhyxGcICOWPQjrXYAc06lcLGP4g8P6f4l0trG/VtgbfHJGdskTjOGU9iMmsFPh6s99Zza3r+q6xDYyCW2t7pk2BgeGcKo3keprt8UhoCxj+INCsPEmmPY6hEHiJDRsBh4nHRlPYj/ABB4JFc/H8P3vJLQa54h1HVrSzkSWC1lCIhZfumTauZCPc12+3dRtxQFhj+tc7qnhHT9Z8U6T4iuJrhbvTAwiSMgI4P97Izxk9x1rpSoIpuymmFjN1mx1G+thHp2rNprk/PKtusrEegDcA++DWb4Y8G6b4YmurmGS4vNQvG3XN9duHlkPpnAwPYegrpjgDFIooTsDQN0rG8Q6KniLQrjSpL27s45wA8tqwV8Z5GSDwehrbIyKaqY60hnkkPwK0uBUWLX9WREzgKYxg/98123gvwfp/grSZtPsZp5xNMZpZJyNzMQB2AGMAV0brnpQqbab1FbzOY8PeFrrRdE1LTptdvbue8nllF2zfvIQ3C7c5AIxn0znjtXFx/AyzhkkePxJrCtI5d2R1VmJJPJxyff1r1zac5p23ikFvM4rwT8P7HwVPe3UN5d3t5eBVkluGBwFzgDAHrzn0FNvvBN3Frs+q+GNeOhveLi8hFqs0cjZyHCkgK3J5759znttnNBTNO4W6nP+FPDNr4T0prOCWS4mmlae5upT880jHJY/wCFZt74Kuo/EF3q/hvW20eW+XF5F9nE0cjf89ApI2v157/ia7FY/WgLg0XC1jn/AAn4XtPCOlvZ20klxNPK09zdS/fmkPVj/h/9c1U8deDG8b6Ommvqj2VsJFkYLCH3EdOpGOprrduaNtHmKytYzNC0+fStLhsbi+a98hQkcroFbaAAAcdTx1rW7VGFwaeKRQmKXFFLQAUUlLQAhxQBRjmigApRSZpaACk6UtFACdRSiijNABSZpRRQAUlLik6UAFAo60mKAEDHdin00CnUAFJS5FJmgBaMUZpM0AGKMU0mnDkUAHSjrSUtAEZyDTgaU9KFIxQAxutOIytBXJzS+1AEYGOKVVyaUrmlAxTAQ4qtdWltf2stpeW8dxbyrtkilUMrD0INWsZFN20LTYVrmBp/h6Hwr4fubDwvZwxsXaaGG5mfy95xnLcsBxXnniXwF498SeJ7HXprjw/Bc2JQwRpNMVXYxcZynPJ9q9jzimbNxNGnUNbaGZoLeIGtpD4gh0+K4DYT7DI7qw9TuAI+nNcXrvgfW9N8ZP4t8GT2q3dwNt5ZXRKpN0zgj1wCenIzntXpKqRS4OaWnbQHd63PMpvC3ijxvrOmXfi+OysdJsJPOXTbeQytNJ2LnpjtgZ4JHfNemEdgMAdKdtFAFGnRBZ7savIxXKL4dv7n4nt4ivGiOn2tgLaxjDZYOxy74xgcZXqcjFdb0NFMCjerefY5/wCzzALwqREZ87A3qcc1578Ovh94i8E6zeT3Go2F1aXqqJlQPv3LnBGRj+I/nXp5XNKowKWgWfc8o1/4f+KtV+IVt4pg1DS4vsjp9nikEjbUUk/MMck5OcEdeK2/iP4W13xnoVvpllcWNvGJFmnMpbJYA8AgHjnPTsK7wqDSbR6UaCs+5y/hrS9f0XwjFpVzNYS3lrCIbaaPcEIAwpYEZ446dcVzHw88BeIvBmuX11dXunXNtfKPPWPeHDAkhhlcfxNke9engYpNmaNB2fcQjFOB4pdvFAWgY3NKBSFcUq9KAFBzSikxzSHigB9NzRnApg5agBwPNKenWm45p3agAXNBHNItKelAC5FLTQOKUUALmikpaAEFKTxSUtACZ4oHSlGKOlAABRigGlzQAUnWjHNLQAlJinYooAQUUUvFADWHFCUuOKQcUANc0DBFOIyKQDFMBuAppw60uMigUgCmd6fTflJx3pgKOtBoA9KOlIBV6U1qeOaCKAGClHFOCijFADTS44pcUUwBaQ04UYpANooxigCgBMUHpTyMimlc0AJkAUmcU7aKNvFMBjHNIc1JgUY5pCG44pQcDmnAUEUDG5yaeKaBTqACg0UUAAooooAM0lFAoAWiiigBDQORS0UAHSgiiigBM4ozRiloASgUtHFACc0ClIyKQcUAFLRRQAhpaKKAEpCOKWjFACL0pCKOhp1ACAcUmMU7tRigBByaWgcUooAjPFC9aeQDSAYoAGoB44opQOKAGk5pCM08CjAoAaV4pCPlp+KTHFACD7tRtk9BUwFIAKAIwCKcTmn4FJgUAJ2op2BRjFADSBSY9Kf1oximIaelAPFOxRgUhkZOTThS7RRigANAPFL2oxQAwH5qkFJgUUALRRQelAHhHxkYL8TfDJPIAtyVX73+vNe7JwijjoOleE/GFc/E7wwNoJcQKMdf9ef8eK92Q5Rc9cCgBaKKKAPkUsAp+le8/Brb/wAK+tyucGaX/wBDavBJE4P0r3v4MjHw9tuc/vpf/Q2oA9DooooAKKKKACiiigAooooAKKKKAGmmtT6aaAG0UEUmDQAooOaB0oBoAUdKU0DFIaAAHNLwabig0AKBS9qTPFKDQAlApaBQA3NL2pSBTaAFAoPSkzS9eKAPCPF//Jx2hDpu+z8jv8z/AOGP1r3Z87jivCvEzKv7S+igLziEE9ckq/OO3UflmvdmHJoAZz3pwpMUc0ABAxSAU3vzThTAUfWk3c4pajYE9DQgH5pCMUxMg809jxQAo6UmaQMM0FhmgBc5NOIGKaCDQW7UAOA4ppJpQTikNAAvNKRzxTRTsigApe1IDS0gEJ4poY5o4Gc0gIPSmA7HelANNzQHxQA7JoFML5NLmgB2cGhjkU3PtS59qAAUFR60halB4oATBpcU0k5pwOaQBmkJwKXOKYzADNMCRTkUKCDTEbI4p+7AoAfRmm7uKF+akA6kpcUmCKAAcUUmKXAoASjFBzSFqYC4zQRgUgakZhikAAAUcEU1Tmn44pgIAAadjNJjuKXNIAwKTijFHSmAtJg00tg04HNIAAxSik6UoamAvWkNNDZNBbFIBwzigGkVsilzTAOM0tJ7mlBzSAWkzSg0UAAozSCloAKOaOlL70AFGKTIp3agBpNL2oozigBAKMUvWigBtBBxxTsUUAMGe9PBpBjNLxQAmaKQLS0ALmk/GkJ7UCgBaM03dg0FqAHA0tR5pwzQAtFIWwKj3HNAEgpc00NxQGzQAvenAcU09KUEYoAd0pDyKTNLmgBBxS00nFANAC55pc0wmlByKAF60DigEUUAL2pM4pD0pO1AC8UoqMNzilzQA+jNIKUCgBe1IDS03PNMBc0UmRSZoAdmkBpjNzQHIHSkBJmgGow2TTwRQA6ikFLQACjPNJS0AFFLRQAlLRSUALSAUZ5pc0AHam55xTutNK5OaAFzR1pKAaAFNApaTvQAtJS0lABRQKKAADNBFGcUZzQAgpaYWwaA2RQA/jFJ2pgYk4pxOBQAtAzTc0qk0ALjimjANOJwKYRnmgB9J0pucClDZFMBwIpD1pp4NKCKQChu1FAxmigAxQKWkzQAA80tN704HAoAMUnIo3CkNAAGBp1R9DS0ASA0h5HFNU8U7tQAA8UZphOO1ICTQA/IoUimd6XABzTAfSZpjN6Uq9KQDzyKauKTBNKoxQAY5pcE0GlBoAbzmk6GnmkwKADGaDS44pv1pgKOKRjxSgelNIzSAVO9PzTRwKd2oAO1IDSikxQAd6KXoKKAEFLSYooABS5xSU0njigB/WlFRocCkDknFAElAIphbFGe9AEmabk0A8UHpQABqKiOc04ZxQBJTc80K2eKWgBaQ0mcd6RjxQA48jikRAOe9NUUpyDwaYD6TGTSA560tIBelKKbmjNADu1GaTNJxQA7NFJxQDxQAtGaTOBQDQApGaBRSZoAWikzRkUAApCcUuRTCM80APGDRxmmKeetBPNAElJkUxm4pFBPWgCTg0tR9DUgPFABRRRQAAUYoooAKKKSgANANLRQAUlLRigBBS0YpKAClzSUHigBeKQ0A0YoABQaKKAFFGaQZoPSgAzRmmjBobgUAOzRmmL0pOSaAJOMUA0wEg0/tQAZ4pAaTOTim4w1AD85pwOKi6GpOooAXNITSdKaeaAHA8Uopo4oB5oAfSZpAQKMigBaKaOtLkDrQAvNGKbvFLmgB1FMPSkDdqAH4oApM8UbqAHUhOKTOKaxz0oAfmlHNR5IpwOKAFI4pBS5ooAMUUhNAGR1oACaUU3HNPHFACCloooA8K+MKk/E/wALkdc2/wB04b/XnvXucfMan2FeF/GMg/E/wqo+Y/ucqOv+v4/Pn8q90jPyL9BTEPxRRRSGfI0gIUnHavevg4gT4e2owRmWUnP++1eH/aYxnzIQ47jOK90+EzRN4DtjDbmBPNk+Qvu/jbuaAO8ooprNtoAdRSA5FLQAUUUUAFFFFABRRRQAlNNOpDQAmOKSlxRigBOtGKWgUAGKQ0tIOaADNGaKXtQAAUlFLQAlFBzQKAF7U0UvWjbQAlKOtB6UoOaAPB/FH7v9pXRZM7d3kDIyc8Ov/wBavdz1NeD+KMn9pfRt5KAGDaRzn5X/AK8V7w3U0CQmaRiFUknAA5NGKa4DKVYAqRgg9xQMpjULV2+W5hb6ODUiXtu4bZcRMEGWw4O0e/pXzH8ZtKstJ+IE8dnZQW8U9ok2yJQo3EsCcDpnbXt/w20vT7f4e6MYrC3Q3VojXBEQBlJUElv72c96lRd9wuuiOq/tC1+bF1CdvXDg4+tSC7tyoInjOSAMGvlr4saXY6X8RtTgs7OO2h2xOscQCrkopJAHTnP417FbfCjwjrXg3T9umpBdS2UciXcDMrhygO484PJ6EGmk+rBvyPRxnPNScEV80fCvxnrOj+M7LRL6+luLG6mNs8EshcRydFKnnHIA44wa9q+Jfiabwj4Lur60XN1Kfs8DAj5HYHDc9cAE49qE3bVD0vodDcXtnbSJHNdwRyOcIjyAMx9getTk+vFeF+D/AAjYeIvhJq+uanGL3W5/PmW7mYmRGjB2gN16rn8fSt74LeM77xBY3eianO1xdWKh4JpDlni6YJ7kHHPXBFGqFoerNIkMReV1RB1ZjgCoYbiK5QS288c0Z6NGwYH8RXD6t8OZfF9xdTeJtbvCshYWtnZOFhtkzx1B3t6kgdceleLeGLbWfDHxXh0bRbqRp0v/ALLP5fKSxB8MWXpgLk+1PUd0fVQJKZphfA5IFef/ABgOp3nhm00LSYJp77U7pUCxHGFQb2JPQDIXrXm6fBLxpMCJLjTRgDh7qTP6IaVpPVC5lsz6GV8ybQQT6U8HJrwj4GeHGfxVrOs3BD/2fm0ibdkFyTuYfgPyevd+9NJ9QuugpGDTucU3rTgfloAj5zSheaQMc0/IpgRNw1PwMUjdaC2BQAhGFzSoGIOOaayRzxtDKiyRSDaysMgg9jXy78TbU+G/HuqWGl3F1a2pEcqRLM2F3KCcc9M5/l2pO9tBq3U+psHHNOAO3pXK+EdB0yDwXpai2SYXllE1y8vzmYsoJLE9eSa+dfHklz4f8eazp2m319bW8UyeVGly4CBlVsdenPFJ3toGnU+sSGweOlOQkDmvMfEnwtsf7AmvdFv9VstStbdpYSl9JIJGAztO45GcYypHX8K5X4Q/EnWL3xHD4f1q9a9gukY280xzIjgFsE9WBAPXpRdi0Z70cYzUW/mpGIAIqFsiqAUtUTMSKk7UjAYoASNtq80/zCegpijivPfi94yu/CWg2dtprmG+1J2VbnH+pRcbiPf5hj05NJuyBHo6sxXdjinhh6V53afDGMabBMfFWvNqhjVv7QjvWILdeFPBX2PbvTvhxN4hGseJ9L8RajJeXdjPCkcrKFBiZWKsAOBkc/XrnFLVhdHoTTqjqjMoZvugnr9KfkkV4E9gbD9payga6uZoVJdDdytIV3QMcKWJOM5x6fhXvm4biMjOfWmk+oXQHOKiSXzF3KQy5xkVV1mxbVdFvtOW4e2e5geFZ0HzRllI3D6Z9q5b4aeDJ/A3h240+6vo7qWa5aYmIHaowAAM/wC7n8fxoC6O2LkVG+5uRTzyopByKEwEGaG6UZwaVmXoSM/WmAxMj6U4vjcB1HUelVdR0/8AtLT7iz+03Fq0iECa3fa6H1BryT9n64e6t/Ek1xPJcXDTQl5JXLO33+TmlrcLo9j3lRzxTgTnmvDPiJb3Np8ZvC0DalfXNtcz283kTy/u0bziMKBgAYA46+/Ne6MMOaFfqGgM9ND0Agvg/lT8L0xTAjJyaepIoKgGgjigBrsc8Uqse9NGM04MM8UAP4zSNzRwaG6UANXIPtUikVEASKVODzQBIxoAxzTO9OJ+XrSAdmnZyKhB5xTt2BxQBIDSGmDNLmgB3FGaZS5zxQAjcGpFPFRkU7HFADs0uRUdHOaAJKSm5ppJFAEuaXrUQyBTxQAhO2jdxmg88UYxQA3caUHIzS8YpBQAzdlqWggZpVoAYvJNOJqG7u7bT7WW7u5kgt4hukkkYKqj1JPSsm18Z+Gr+VIbTXdOnldgqxxXKMxJ46A570m0tAsbuPl60LWdqut6Xoluk+qahbWUTnajTyBdx9Bnr+FUrPxn4ZvpYorXXdOmllcRpGlwhdmPQBc5outgSb1N8ikIGKVgTWBe+MvDWnTvb3mvadFMjFXRrldykdQRnINHMlux2b2N5RxSjANUNL1fTtZtjcaZe293CDgvBIHAPocdDV5etNNNXQWfUeTxUe6ory9tNOtXub25htrdfvSzSBFH1J4qrputaVrKs2m6ja3YU8+TMr4/I0rpOwamiDxSk4po4NU7bVLG9ubm3truGaa1YLOkbhjGTyAwHQ/WndXsKxdzQTgUh6Z7Viv4r8Op9/X9MXBwc3kfX060rpDtfobBJo+alRldFZGDKwyrKcgiqGp+INJ0VVbU9StLTd90TzKhb6ZPNPmQtehdyVPNKZMHiq1xqFjBZreXF3BDbOAVmlkCoc9OTxVNfEOiMu4axp5Hr9qT/GlzJaAk2awbNLVa2uoLy2W5tZ454X+7JGwZT9CKmd1jjaSR1RFGWZjgAe9O6tcLdBQvzUNkGs6w8QaLqc7QWOrWN1MvWOG4R2/IE1okkmkpJ9R2aF34FKr5rNi1/RZ9RbTYtUspL5etuk6lx/wHOa0QOcChNMNewpao9xzVGLXdJn1FtOi1Sye9XrbrOpkH/Ac5/StEAUXT6hqMGSakB5waqXt/Z6ZGkt5dQ26O4jVpXChmPQDPc+lWVzu5p36CHbeaXGBSc5pc8UANpV5pucGlDAUwH0gPNIWBFIAM5pASDk0uMUzNAY0APoFNzSg0AOozTC2KN1ADqKTdxTc0ASUlN3cUbqAFNAApN1Jk5oAkpDSZNGaAFFBbFMySaGzQA4Nml4qP6U4dKABs0A8UE0HpQAw4zTugpnenigBnel69aQ8GlHNMB2AFpEPNBPQCvN9e+Jq6P8UNP8OAQjT/AJUvZm5KyOPkAweACVzkfxe1JuwHpEme1HReaV+lcv41u/EdhoFxf+H5LAG0ieaZbqNmZlUZ+XBAzgHrRr0DTqdMvIpq5D1w/wAJPEGpeJPCE+oardfaLn7Y6Z8tUCgKpCgAD1Nd2pBNCAcelRYOalbpUW6gBM4oDFqMZpvTpTAlX3NHTpTFJzzTiRigB2eKOcU38aUHPAoATFOHSseXxNo8XiSLw6b5Tqsi7xbqrMwGM5JAwOOeTWx90Uk0wsNzg80HpTScmn44xTAQEYp2eK5ODX7q7+IV/pMbxppmmWiyXUjDrI/KjPQAKCTXK6j8W7y4luv+EW8M3mrWls5R7zD+WxHXbtU8e+R9Kn0Qab3PVe1C9Oa4PwP8T9M8X3J0542stUUE+Sx3LJjrtbjP0IB4NdxLLHbwyTzuscUSl3djgKBySaE1YLEmOeKK8ab48Jtkkh8LXckGT5cn2jAcDPP3OOO1emeFtYn8Q+HbTVZrBrFrkFhA77mAyQCTgdRz070XfoBsAfNUgAqNgc8U4MAMVQBzSg0m7rSZpASU0kDmk3Zry+/8f67D8VNN8LS6Xb2dtLJlpDKZWlQglSMYC8qRg55z+ICPUg2aKb90kUZoAeDxSU0t2pVx60AOFJSZFG4UAOAopqtTs8UAAopN2KTeM0AO7UCmgg96M4FMB9JTN1KGFIB1MUc07ORTATmgB9MH3qeDTO9ADj70oPakpueaAHg0daQZxSc0AOI4pBQD604YoAYBzTz0pOM0uRigCHBzTwQOtFJt9aAFB4oA9aAcUZOKYCA54FHOaaGwacG3UABJApV6UYozxSAXJo7U0GndqAFFOxTMU4NnpQAbc96OlBOBTckmgB3WjtQOOtLwaAG5NM2ndUnekIOaYCYNJnnFP5pCvegQzbzmj+OnDrTCDuoAHHNSLwMU0qTTs4FAxCOaeKZmjJoAfR2pFORQaQDhQKapNLkUALRSc0DigAApaKTPNAC0opvWgHFAC0U0nikDYoAfSHFJnNGaAFFLSUnNAC5ozzSHgU0GgB+cUh6UlGeKAEWlYZoU0MeKAECnFApFJoORQA6l7U1RzmnZoAYD81KetLjFIOTQAHilVsigjNCjHSgBG60YxSsOKbzTELjikxxTx0phU0DEAI6mnYzRjilUcUAJjFIeadzRigBu2jBzTqWgBoHPNLtGaApzmlIoAQ0mB3pccUA8UAGM0YxS0UgBhxTVJNOIJpQMCgCMEg07cKCMmkK0AL9acOlIRxSDIFACY+anUClFACiiijtQB4X8YTj4o+FARvGYDsHX/X/1/pXuUeNi/QV4X8Y8H4neFgfmx5HyjrzP/XH6V7on3F+goEPopKKBnyPKGUGvffhFdte+BLeV1VW82RSFGBwxA/QV4I5POeeK90+DIUeAIdgwPPl/9DNAHolFFFABRRRQAUUUUAFFFFABRRRQAlGKKKAExRRS0ANxQODS0YoAKTFLSUANB5p1JjmgkigBaKQHNLQAUmM0UUAA60tJSnpQA32oXg0EZpBnNAHhXin/AJOW0XIGMwdOv3X6/wCele7n7xrwnxQcftLaJjr+4yVPJ+V+v+ele6k4Y0CDNNYUuc0nUUDPmX48DHxEz8ozp8Z4P+2/WvdfAPzfD3w2d5b/AECEZP8AuDivCfjoyzfEWRU2bo7GNWwe+5zz74I/Svd/h9Ktx8O/DkikMBYwrn6KAf1FO4rHgHxnXHxO1XICgxwkEHr+7Xr6V1+tfFHxT4a8M6Tp8vh2KwnurJfs141yJVZQoGQoAwwyDgnjI4Ncb8ZSj/E3WNgQnZCDhs5Plr19K9m17whbeOfhfpcETK19FZRS2U7cYfyxwfZuh/PtStfcLtHG/BDwXpE0aeKWvFub23Z4ltQuBbN0ye5JU8due55q5+0IZDomhKANhunLHPQ7eB/6F+VeceBvFt58PPFMv2qOQWzyfZ9RtT95dpI3Af3lOfryO9ey/FnSE8XfDP7bpOy7e2Zb2Bozu3oAd23HX5STj2o1vZh0uil8Mk3fAu4UfMzQXYx053ScV598DGZviN+7LbTYSFgPTenWuy+G2s2kPwF1RpJAxsorpZkJHUhmA/HcKofAPRLmzsNY8SvEWjdPs9smMGQL8zY/HaPqD6UXuGx6t4o0rV9W0OS10TWm0m7JJEyxB9wwfl9Vz6jkV82ed4p+FHipgzmC7bDSHiRLuMt6kc5IPPBBz0r1bwr8c9H1eZoNZtTpJJ/dzNJ5kZ9iQoK/lj3rnPizcWPj7xN4e0Xw1LFqF8N/mXFu4dI1Yr1I4wMEn0/GhNPRoGmtbnuljdLfada30RPlXMKSrnrhhkfzrC+IGuHw74E1XUkYLMIvKiJ/vudo/InP4Vv2Vmthp1rZRklLeJYlJ6kKAB/KvN/iMv8Awk3jPw14LjBMJmF9elTkCNQ2FI9wHH4ijyGbvwz0L/hHPAGnWzRmOa4T7TMpGCGcA4PuBhfwrrhzT9gz7DgUoGKYkNC8UAGnZo7UDIiCDTgM07GaApAoAaUPWk8vIqbtTcUhEaLhh9a+Y/jSf+Lm6lwQPKh69/kWvqBV+YV8ufGZg3xP1Xp8scOec/8ALNfyoA+jfC5B8IaCQcj7BBg46/ItfL3xSRv+Fna+GXBEsR2k9f3a4r6h8KyLP4Q0ORWVlaxgO5en3BXy78VCy/FHXXxgrNF1Of8AlmtAM9K8cfF+8sNPn0FfD15YahcWu0yXbqNiOpG5Quc9+45HtirHwV8BWlrbQ+LpryK7nmiK28UY4t88NuP9/tjsM9c1t/FjwQPFvhaPUrCNpdWsYt8WwczRnBZMd+ASB68d68v+Efj8eFtX/svUJdukXz8s+f3EnADewPQ/ge1Hw6oN9GfTbDI96iKE1IR3ByDyDSjFMZEU44o2ZFSZFJQAwJgVx/xG8Ep448OC1STydQtyZLSQkhd3dW9j69sA+x7I8VyvijxKPD3iHw1BPLHFYajNLDPI/RWCfJz2yxo21E1fQ8b0Xx74t+Gl3HoXiKzkmsowAtvLjeqZ6xuOGHXjkduK9v8ACfiTRPFdnJqejyq7nak6su2RCM4Vx+Jx25OK0NU0XTte06TT9TtIrq1k6q/Y+oPUH3HNeL/DDTToPxq17SNNnkk023gdWLc5AdNoJHGQSRn2NTZXvEFfZkniQ35/aJhTS/IW+eNFia4BKL+5O5sD0BOB6io/iLpfiL4eyaZ4lsvFWq30rziO5S5lPls+C3CDgIQrDbzj1q9eukf7UtmSVVTDg5Gcn7O3/wBatL9oQ/8AFEaevP8AyEAf/IUtOyGtNjufEwu9S8D3V3puo3FjP9ka5ilt9uSQhYDkHg8dMH3rkPgZf32reCL241G+nvJv7QdQ08pdguxOMk9OTXZ3BB+Hc3OR/ZR5j4/5ZdvSuF/Z7I/4V9eYYEjUnGAOnyR0rILvYgm1O98bfGG68NyX9zZaPpUbM9vbzNE90y7R8zLg4y/TPQeprJ8cz+IfA/ivTdO0bxJfQaXq7KoF1i5+zncFbaZMnADKcZ7mtLUrF3+Nc2oeD5bU6laQKdVjvXKQtuUBVUgFtxXBOBgFR3JB3pPB+reKvGGma94lawgstNAe1sLWRpiXznc7sqjqF4A/hA9clkmF2T+MPEOofD/4drLc3y6lq0j/AGaK6khWIF23EMyjgBVB+uB61xGqjRR4Zmvn+J19Nr6wGVZY78iJ5AM7FjGAFJ4wOec+1bPx+tpj4Q02+ijLpaXylwRlQGVgCw9M4H4113hfVvDnivRYL+zjsmYRr58RRcwtjJBHYfpQ7J3YavYr/C3xXL4v8FxXt06m/gZredgMbmHIYj3BB+ua4n9npQbXxISAG8+IHcPm/j6/59a9L8Jarp2r2F7LpFpHBp8Fy9vC8KqqTbQMuoHGM8Z74rzb9nhw9l4jI5JniPP3v4+v+fWmttBa9RPiaqt8bfBIfpug+993/XHp79P0rtPinrWs6F4PafQIZnvp7hIBJDHvaINn5gMHkkBR7sK4z4mtj42eCMYzvgzv+7zOenv/APWrrfit41ufBfhxJLCNTe3shhhkcZWLjJYjucdB/PGKH6DXkcx4t8M6p4U8DP4hi8Ya9/a9rHGZBNeF4pGZgGXYew3cfTnNd94C1yfxP4H0vV7pkNzMhEpQYBZWKk47ZxnHvXBeM/BOn6f8NdT1XWL651jWRArLeXM7MFdmXiNM7VXPTjOCea6b4Osp+FWigBVJ83p3xK9LS9wvc7pkJ5zSBakzxTciqAb5Xejy8dKkHNLigBmzimhT3p5460gcdKAGYOeKUoetPXGadSAjxxQBkU/ApeKYESrgml2E81IADRjFADRnFIRT8UEUgIyCDxSrTxSgCmA0jvSZBp9NwKQAQe1Nwc1ICKCKAGUnWn7c0bcUAJThRRQAh60vJFB6UgNACdKQU8gUYGKAGEZpMYqQYpMCgBEHzV438MbeE/Frx7KsCL5VwyKdoG3Mr5AHvt/SvZlwGrx/4a8/Frx8d+//AEnGSMH/AFknH0/+tTTFYr+MtbtvD3xw0q+8QxGXS/sIFo7AlbdyxBcDoTkc9wCPQV1/iDw1pniu+0HxBpZtJ7izv4ZjcRlT5sIbLKWHXHBH0x3rS1S00HxodS8PahbrcGwZBKCMNGzIGVkPUHB6+xFeS6poWsfBbWbPVtG1F7zQbu4EM1rLwSSCcMBwTgHDAA5GMeq2V0xddUdp8YvE97pOl6fomi3MlvqmqziJZIzhlj4BwexLMgyOetdf4a8LaV4V0iPT9MtVjXaDLKRl5m7s7dz/AC7cV5n8c4JLLVPCviHaXtra52yjHQhkcfmEb8q9midHiV42DIygqwOQR60LQbSZ4/8AFGJfAmsaP4z0SNbWRp/s13BCoRLlSGb5gOp4bn3B7V65aXEd7ZW93F/q541kX6EZFeXfHy7B8J6ZpMSmS8vb5fKiXqwVSDj8WUfjXpGgWDaX4b0vT5P9ZbWsUTDOeVUA8/hR5gtFZGPrXg+DxH4htrzVp3n061i/cWCkoplJO6RyD83GAB05PrXn/jDwnZeGPiD4P1Dw3CLW5urwQyWyHEboCu4gdhtY5A46cDHPsV3d29hZTXl3KsNvAhkkkc4CqOSTXI6Zps/iHxUnivUFaO0t4/L0m2cAFQwIeVvdgQAPT8DQn0Brqdfc20d3bSQToTHIu1wGIyD1GRzXlXwn0y103xT45t7WMLBHfKkYUYCqJJgFA9hgV62p+avMPhr83jbx63b+0Mf+RJqaCxs/E/xK3hfwNdXEDOLuci3hZVzsLdW9AQoYjPfFcp4Q8P8Awn8VIkWl2ZluYUDNb3M8okPTkqWww9cZHNevnBXBwRjvXj/xU8LWXh9NO8YaDbx2WqWl4gMdsoQXG4njA756nuCc0bfDuHlbQ634j+KZvCfhhf7OXdq15ILaxjCA/Mepx0wB+uKq+DtJ8N6Tcr9o1Sx1DxXMite3Et0ks/mEZKqM5VR0AAHAGc1z/wASbRNW+JngfTr9C9hM0heBidrMNpxn/vkf/rq38VfAui/8ITNqGnWFrp97YOkkUtrCsZI3BSp2gcc5HoQKlJ73DfRo6fxZ4Kt/GV5YLql1KNLtC0htIflM0p4BZ+oAG7gY+91rifiN4H8H+GfA91dWmmSR3sjJBa4upnJcsOgLEE7Qx6dq9M8L31zqnhPSb+8TZcXNpFLIM92UE/zrifFSv4o+LPh7w/Gd9npIOp3oxwGGPLBPrkjj0c1SbsFlubdlJpvw0+G9iNSZo7eyhQTlAXJlY/Nj1y7Grnirw3P4phstOe8aHR2cvfxxErJOoHyIG7Lnk9+BXQzwRXETRTxJLG2MpIoZTj2NPJzzngd6Wm7DyPEvi34F0bQPCsev6JC2n3tlNGF8p2w4Jx3J+YEg59jXU/EXxJqOlfDmxNrKIdW1Mw2wPcM65fB7HgjPbNF0X+IvieK2hi3eFdKm8ya4I+W9uVJARP70a85PQnIqt8ZYyNP8NX5INva6zA0ozxjDHJ/LH40b7glbQ09e8A6PH8ObjSbKzhimsrVpbWcLiRZlG4PvHOSw5PfJrntW8fXx+B2n6vZyBdV1ALYo4HJlyyMy+52OR+FemaxPHaaFf3MsqpHFbO7SN0ACkk/pXz81jNY/BLwpeXCfuE1tJ5FJ6pul5z6Hj8xQ1cFZHq2seANKj+H0+k2ltEl3b25lt7rywJVnAyH3DkEsOcdjjpWh8O9fbxL4C0vU5m/f+WY5mPdkYruP125/Gt7VLqOz0m8vXkVY4bdpCzdAACf6V4fo1/feHfgfpVssN8F1a9kjuJLSLzJYoCzbyg6BiFwM/wB4nnFD1BaIk+JuoXfiNNP1NJZI9EXV47G0jQ4+1HBLzfTKlR9M17wRyPpXzx4/8aaLf+GtA0nS9K1S0ttNvYZQlzb+VmONGAVWJOWwf617h4d8QweJtKXUba1vLaIuUCXcXlucd8ZPHvS26BozYpMClyBRuFMYwqOtJtp/BpcUwGBaXvTscUAc0gExSigijFACA0YoxmngcUwGjGKaBTsUAcUAA6Uh9aUCnYyKAIxzS4wacFAFJ0NIA4pOadikI5pgICe9O7UAUdKQCAUHilzQRmgBpxTh0pu3mn4oAbQaXFGKAGFeKReKfijFAARxTF6089MUgXFAGZ4h1aHw/wCHtQ1abG21hZwD/E38K/icD8a8T1HwJcal8HrnxHcQ+Zr9zM2rzSMCG8tsnYPbZ82PXiuo+K8+oeJNV03wJoqRyXFx/pd3vYqqouSoYjkAkE/UL610Al+Iki+QdI8NCBo9hRrqbHpj7nTHbFGu6VxO2zLXw48SHxV4Fsb6VibqJfs9wSMEyKACfx4P41q+Klz4L18cc6fOOTx/q2rx74XzXngb4j6h4P1UxxpegNGkTlo1l27lwTzymRyOoAr2PxUB/wAIdrgIXH2CfO44H+rbrQuwI8Z+GHim90nwVJo+gaRNq2svdPM0WSkUSFVAZnxgZIOBkZwefXbsPixrOieIY9I8caMun+cfkmiBwuTwfvEMvbKnirnwDhjTwFdyqrCSS/fcx74RMYPp/wDXqD9oKK3fwXp8jqhuVvgsZI+baUfcB9cD8hScUxpv5Hb+M/F9n4P0ZbyaJri4ncRWtujYaZz2B7D1P+IrDv8AV/iTY2Ul+PDuiyxIhka1junMygdRnAUnHp+tVvG3gjUvFvgnRI7SaNdXsFjlUzHbvOzDDOOCTg/h261z8vxB+IXhAKPFPhxLq0BCm4j+Xj3dCyZ9iAaTT3tcV+h6JYeMNPm8C23iq/ZbO1lgErqxztJ42jjk54GBzWBH4m8d63ZRavoXhuyXTpMPFDe3G24nQ9GGDtXI9a4f4qeIbPWvht4ak0aFbTSrm4ZvJ2BPLaMFQmF4wCW6egr0GFvif5EPlL4R8rYNpMlzyMfSny39CvmTeFPHqeJYdQtX0yW317Tg32jTd43EgkfKxwCMjHOMHHYg1z8nxbnsfGaaNrOhNpUCbvPMkvnyk7CyBRHkZY7R1PXFXPCvgTXrH4hXni/WbvTo5bmMo9rp28oxIUZJfH90H61z2pJFL+07ZJL90Qq645+YQvjPp2/IUcnS4r9jQ1j4meMNLjfUpPA0sOi5+WWeXEgXPDOBnZ9CPxruvDXiux8S+Fxrlmk3lgN5sOwtIrLyVwuST6YznIq/4ghjuPDWqwzIkkbWkoKP0I2nrXnH7PzE+B74GRmxqB+U9BmOM8UWS2Fd9Tjo/FMdt8dL7xAmkapJlDGtmls32hv3QUExnBHTP0r3Lw1rjeItKN++mX2nAyMghvYvLkIH8WMng/0ry+04/akvAPlH2YZA53fuF6/57V7V600g1G7BUF5cxWFhc3k7bYreJpXPoFBJP5CrA4rhfijeynQrHw9akC6169isgepSMtl2x3AAwf8AeoGVvA+iDXfAmo3epGWOXxLJLcXHlth0RxtCqSOgAyP96u7sbK306xgsrSJYreBBHHGowFUDAFFpaxWFlb2UAIht4liQHsqjA/QVj+J/Ey+H4reCCE3erXsgis7RPvSMerH0RRyTTvZCS6nm13pMd/8AtJWzadGEW0t1ur14zkBtrD5vQkNGMV1nxZXX7nwdLp3h/T5rqS8by7hoSMxxdTx1OenHYmtHwZ4UXwzbXl1dzfadX1GY3F7cEfxH+Fe+0c/menQdUr570rdBa20PFfC/xin0u7g0TxdpgsFjVYhMkLR+UMYG+M8gcdR+Ve1K6yIrqQyMMqR0Irifib4V03X/AAdqNzcW8f22ztpJre5PyshUFsZ/unHIPHfrzU/wruLu5+GWiyXkjSSqjxhm67FkZU/8dAotr5DWu52B6V5nf/FWLTfHUOg6hpM9jb4YzXFy67gNpZSqruyDgDrnnpmvS92GFeMa2qv+0vpCt0WEEYGf+WUp/nQ1cd7F/Ufi/eaTqtr/AGn4T1Cx0e4bCXVwdrkf3gmOo67c5q34h+KUtnHPP4e0WbV9OtkLT6im4QK3XaCFOcDqeAKr/H9Q3gGzfYhZdRTBJwR8knSuz02KIfDeziVVaM6Si4I2hgYh19M0uVX8hXYng7xZZeMvDcWq2aNE27ZLCxyY3GMjPfqDn3rzbxSf+MjvD+eB5cY+v+uq3+z6T/wiOqLu+UXgIX0/dpzVfxRHt/aN8PswKBoUweu7ib8vSmkM9pb75pMU5h8xpvNMBDzSHinc0pXigBlHGKNhwaApoAXbx1o5peaXGRQAmDimEU/pTSKABfSnHmmgUppAGKVRSAnNOGaYB3opDkUmeaAHr05opFenZFIA4pvFOxQB2pgJnNANLim4INADqaRxTgKKQDADTqToetLyRTAQUuaTBzSk4pAJjmlpN1OAoAaB7UuBS0maYCGlAz1o20oGKAEC4NLmilx3pAFIODRnmlNAC0lHagUABpVOaMUoFABijFFFACUUHim7s0AO4pO9L1pMUAGKUijFITxQAAUhFGeKOaAEzignNLjNGOKYADxSDrQFxR26UgFJIozR2pAcigAJyOKQe9KBQRTAMmjBo5oJoAXnFJR2oOcUAIeOlIGJpccU7AxQABqTcRTAp3VIaQDecU0E1J0FMwOopgLTeTSjjrQOTQAKCDTiaM4o3ZFAAtA+9SKeeaUtigAPBp45FRZzTwcUABFGKU9aTrSAO1CnnFHSkQc0AOPSkXmlI4pqgg0AOxgUcilzTd3NADhRxQOaKACkxS0CgAFFJmgHNACilpucUueKADFGKXtSZoAKWkzRmgBaKaaUHIoAXFJRzRQAoNFJTc0AOFLimZyacKAFopKWgDwf4z8/Erwuv3xiHKdP+W/r78/lXvC/dHOeK8L+M6bvH/hracsPJBU+83H58/lXunYfSgSCiiigZ8nO9sbHbtf7Tvzuz8u3HTHrmvb/AINf8iFD/wBd5P8A0I14O44PNe7/AAXA/wCFfxY6faZf/QjQB6LRRRQAUUUUAFFFFABRRRQAUUUUAFJRRQAYooooAKTNLSUAGaQ0ppKYBRRRmkAYFGKaTilByKADFGaKMigBDyKU/d5pe1IeRQAgPFIacBxSdOaAPDPFWE/aS0Bj8u5YeV6n/WAZ/QfSvciSWYEV4X4rwv7SmhHk58j7vJH+sHP+ele7H7xoENFRyxLNFJE27a6lTtYqcH0I5H1FSE4pByaYzj3+F/g2Wd5ZNER5H5ZnnlYse5OW5Naml+EdD0S1nttMsntYJl2ukVxIB9R83yn3GDW9SUXdtyUknexxDfCrwS8ryPou9nOWLXMpyc9c7q6PRtA03w9am20m3a3gJH7szO6r9AxOPwrU200dad292Oy3OT1T4a+Eta1WfUr/AElZLmbHmMsroGPqQpAz71uaJoOm+G9MGn6VbeRahi+zezcnqckk1pD60UNtqzYkkjhrv4S+Dry/ku20sr5jh3himdImI5+4Dj8Md67GztINPs4rS1hjht4lCJHGuFUDsAKsYxS0rvqPlR57qHwe8H6jfzXb2M0LzMzusM7KpYnPTOB9Biul8P8Ag/QvC8Jj0fTYbZiAHl5aR/qx5P51uEUmTTuLlW4orFi8LaRD4puPEkdsf7UniETzGRiNox0XOB90du1bVIAc0kx2F7UgNOPSmYzzQMX8KcBkUA8UlIBQKCKBSnpQA3OKOtHSgHFAEU0XnwvFvdNwxuRsMPoe1cDefBrwjqF9Nd3cV9LcTMXkke7kYsT6knJr0Skpp21E1c5zTPCVpo2jy6XY3uox2rKEQG5ZjCB2QnlRXM3PwY8I3k8s9xHfSzStueVrp2Zj3ySTnNeiseaeACvSjzQnG+jZlaPpceiWS2dvPdzxLwn2mYyMq9AoJ5wK47Ufgv4O1K+uLx4LuB7hi7JDNhAxJJIBBx16dPavQf46V+Kd+wOJR0fTYtE0e20y3luJYbddqPcSb3Iznk/54rRDcdKav3aF5NSUFIxIpXPFJj5aYCbsiub8V+C9J8arYx6uJ2htC5WON9m4sMcn2wDXSKBimj71CdhNXRwMnw61iK1/s/TfHOqWum42iF0DyID2WQFSB6DFbvhDwdpngrTpLWw3yzzNvuLuXmSZucE/TJ49z6mumzxULNzQgscJL8LLS58YnxSde1RdU80SK48ogYGAMFMYxgY9KveOfh8vjhrPztYurRLUHbHGishJ6tgjOccZzx6cnPXocVMhp3FbQ5mXwpNN4KPhr+270IYhAbnanmeXjG37uMY4zjPvVLwN8Ph4EF1Fa6xcXVpOxkaCWNAA3TOQM9AB1x7V2mOc1G0xEgUCkuw7dTxI+AtF+KHinXdfsNQktLJZhbEgB2mmVRufB6IQVx3PJ4pZfgpqWj2c1zpnjaW3kgUyr+5aJRjnlhIcD8DXQXnwdgg1G5vvDXiLUdDkuH3vHASY+pOAFKnGTwCTirNl8LZJZUfxJ4q1bWoF5Fo0rxxE9tw3En8xRZ2sCdttzT8IPJ42+F9p/wAJJAkxvoXSbjb5ihiA/HQkANkY55FcI37Pls1+PL8QzJYn76G3BlxnkBsgdO+38DXtFvFFbQRwQRJFDGoVI0UBVA4AAHSn8DOKFpoFr6mR/YMdl4XbQtClGlosXlQypH5hjz1bBPJ68k9TmuX8BfDOXwFc3EtrrzXENzt86FrUKG25xg7iQeTXfA5pT0ou9RWPOPE/wvufE3jCHxDJ4lkgktmQ20QtAwh2HcADu55yckd63fGHgqDxp4Yj0nUbtluYmEkV2kY4cAjO3PQgnIz+PFdRupxwRQmFjy2y+EAm8Oz6dr2v3epTeT5VmW3CKz9CqFjk5A/DjjNbnw++Hkfgi2k83UpdQuTlY2YFI4UOCQiZIBJGSe+B+PZbcdDS5YjAo8kO2t2yQ0zBHekG4Hml70DJAeKN2TTeQKSkA7mmdTT+cU0sKYD0GBTsU1DxTxQAYpKUUYpAKKKQUvagAoozSZ5oAXFAFGaKACilpKADFFGaUUAJmm87vanHijgimAUUYoAxSAMUYFLRQAwtSimnrTweKAGHg0rHimk/NTsZHNMCvO1yLaQ2qRNcBT5YlYqpPbJAJA/CvNPB/gjxd4c8Y6jrtxdaPMuqOWu0VpCQC+7KfKOeTwa9UwAKYp+aloLXozzvUfCXiy2+IV94q0DUdP8AKuoo45LK6DgSKqgYJAOORkEev5rqHhvxL411Cyj8SxWFhodnMs5tLWVppLiQdAzFVAXkjgdz9R6MwyKaBxRZXvYNdrmXr+hWPiXRbnStRj3284xkfeUjowPYg81xWiab8Q/CWnnSLePTdcsYPltJprhoZVTsGGCCB0xn8cV6Qp5pSSDQ7Nahre6OC0nwbq2qeJIPEvjKe2lu7U5srG1B8m2PqSfvHPP1wewx3/el/hphzmn5IEurPOfiL4V8Z+Kr2G30nUbCDRkRWaCR2VpJAc5bCnI6YGcdcisC58F/FfUYTZ3Xia0S0chJTFKVYp3wVjB/DNeyZIoDGi0bbXHr0ZDHbizsEtrRM+TEI4ldsDgYAJwfTrg1554H8LeK/D/ivWNS1VdNeDVpd8vk3DExkM7DAKDI+fHUV6Tkk03rQhWOS8c2fjFm06+8JXsAe2ZjPYzgBbgEDGT7YPGR1zniqdj4f8R+I7y1vfGb2MMFpKs9vp1juKmRejSMx5x6Dj36g93g0oHekrfMNdr6HL+OvCn/AAlujwxW9wLXUbOdbmyuCMiORemR6H/A9qwtS0bxj4vsodB1+2sLHTSVa9urO5LtPtIO1FKjaDjvnH6H0Q80dBT9Qs+jGwxxwRRwQqEjjUKijoAOgrivBXhrVdP8WeKde1pFW41C52221w37hSdvTpxtGP8AZrtQMnNKc9aAsY/i068PDV0fDQiOqjaYVlxg/MMjnjOM9eKyfiBp3i7VtHisvC91Z2vm7lu5JXZX24GAhCnGecnr0xXW4J5pV5GKVl1HqeNWHhz4u6XpcWmWOqaVBbQR+VEFK/KB6Hys/nXcx+DGuvhwfDeq3RuLqaEma5djJictv3AtyQHxgegFdYUKjijPFOy3QtbWbPM7nS/iBrfh5fCl7bWdpblVgutYS4D+dCOG2R9QzDg5wOvTPHX6j4R03UPBbeFwgjsxbLBEcBim0Da3PUggH3xW+OlNJ5o06Ba/U80m0vx5q/hZPCWoWtpCjILe51hLkMJIQMEqmN28jg5AHX149B0nTrbR9JtNMs1229rEsSA8nAGOferRHHWkC4WjTog16s4r4m+FNS8W6Vpdtp3lE29+k0wkbb+7AYHHHXnpXdZHpiolJ6UrAgUAPOKbtoXlaUZPWkMap+bFTDiogMGpOtABnmlpAKKAFoAozRQAYFLRRQAlFGKKAAClpBRQAtJRzR1oAO1NHNOpMUAOpKAKXFACYpOnFLRQAUUA0vagBKTNLRigBO1KOlIKXigBDVDWNTOkaZLeJY3V6yYxBax75GJOOBWhijpR6geK+B7zWoviDreva34a1hZdSKRQuLU7IEyBglsHGAnIB+6a9oxil/GkAo0Er9TwX4nw61q3jGw1bw94c1iO908mNrr7K22RlbKFSudy/e5OMgivRL3W77X/AIc6040PUbbUGsZYja3FuQzuYz9wfxDJrt+tJQGp4T4E1XxR8N9MbSdX8I6rdWkz/aEktI/MaMlRlTtyO3QkEc11Y0TVPiFrGna1rtpLpOkac4ltdOmX99O/B3Sc/KMgYHXr616XyKRuaNL3QatWZ57491XXdC8S+HdV07Sr7UNPgW4W8is1ZywYLtyo9CCQT71m+JfGVx4t8M3eieHvDWsXF7fxGFjdWhhjgDDBLO3GRnj+deqKOMU37pwBj6UBrseZ3nwrEvwlt/DAkjfUrUGeKYjC+cSWYf7p3Mv5HtWR4f8AHviLwrp8eieJ/C+sXU1uBFBPawGQuBwFJ6N06gn+teyY+Wmg+tPR7grrY4zw94k8Q6reXV/d+H5tN0aG3LJFMC11O/BGE4xxkYxknHNeb3V5rEvxki8WR+Fde/s+OQIR/Z8nmFfL2FsY984z0r3lQA5IJ5qQ7uxNCUUF2ZM9wdX8MXksFrcBrm1kCW9xEY5MlSACp5GfevMfgrc6joNlcaFq2havbPPcCWKZ7GRYh8gUhmI4+539a9kXOc96OS2MmhWDU8N8XR6n4Q+NP/CVRaPe3lnOq/8AHtEW3/uhGVyAcHIzg9a9g8P6jdavo0N/d6bNp0kxJFtOf3irngsOxPXHbNaTL+Ip3ajQFcaTjvXDzWF1q/xjt7qa0mj0/RdPYwzshCSzSnBwSMHC+nQiu3IyabtwaAKmrXs+n6VdXdtZy3s8SFo7aIjdI3YDNeHadq/xHsfEGpa4/hOS5v70hA09tITBGM/u4yCML/MjNe/UvO3qaVk9wd+h4q2r/EzxbqmnaVcaPPo9g1wr3dzBG8R8sEEjex44zwOSa6v4ieIfF/h2502fw7oy6lZEN9q2wvIwORgYU5AxnnBrvRnByaTZkEUko7Bd9Wea3Gq+J/H2lS6NB4cu9DtLmLZfXmoDYQp4KxIQCxPqccenFei6fZ2+madbWFqgS3tolijUdlUYH6CpDnHJJpQPkqkklZBq3dj+Ca8Q1b+2pfjja+IovDmrHTrZhCZVtGJZQrIXA9Mv9cCvbB0o+fsTigHfoeVfGtNQ1zQbHSNL0bUL2QzrdNLFbOyRqFZQCQPvEt09K6LTdXuV+FsRn0fVPt8Ngts9mbR/MeQJt4GOVJ7+ldmpYd6eHPqaVtA1PIfgjZ6poVlqWlarpV/a+ZKs0Uk1s6IflAYZI6/KPzrN8Q/2xefGjT9dg8O6u1hYskDSLaPh1BYMw46fOfwFe47iR1pAWzjJoFqCOJY1kAIDAHBGCPwNLilANITigoAOadTFNOzxQAtNpeooyBQAnajHFKOaQ8UAJg5pT0oXmlbpTAiUYNDZJpymlAoAbgDvTxzTHFOThaQDWPNKBSY5p55GKAG4AGaB81OxxSAelMBc7RSB80uMikxgUgFLHFAYEU00YwKAH5zSE4FIOlKc0AM608HApGHFC80wFzTWNKRRjigBAaeCMUw4FLjigBSaTBopRQAi5HWl3U7FM70AKG4oDCmHrTRwaAJcg9KBQCKMikAtGcGk5oxzQA8Gkzg0dqOtACg5oJxTcYoB9aYC5yKbR9KOlIBw6daC1R55NOXBFAAGzSg03GKcelACEZNPApnWnjpQAuKMcUUdqADFGKKOlADTQBTsUmKACjFLQKADFNwKdRjNADQKMU7GKQUAGKQ5FOooAaM0tLSY5oARulMXk05+lNTkUAKRSKKdggUi8UwDvQQKD1pM0gEwc0Yyak7U3GDTAaRg0pNKRzS7RikAoORSHAoUUjUwDIo+lIOetKeKAELkUqODQcEc01V54oAcWpM5NKBzzSjrQAoGBSZ5px6UwDmgBdxzSFsGjPNIRzQA4HOaaD81KKQcGgBSKcDSE4NIDzSAcTikoODSdOKYDh0pKSl7UCDPFICaSlFAxwYU0tg0lL1FIQu4YoUimhacFAoGGOadTe9OoAKWkFLQB4N8bePiD4X6sCqZUHGcTL/jXvNeDfG9ivj3wswG/aoITpn98vf3r3n0+lAgooxRQM+RJO+K93+Cox8Pohx/x8S9P9414U4ABya92+DC7fh/CAcjz5MH/gRoA9FooooAKKKKACiiigAooooAKKKKAEopaSgApKAaWgBBRSdKWgApKM0UAANHFGBSAUAB5FJjAp2KTpQAZopKKAHU3nNGSKM0AKOlFAooA8K8Ukr+0roQHPEPC9RxJ1/z0r3Qn5jXhPio4/aW0PPQ+R069H6/56V7sxwTQAgGaTbjpRu9KUHIpgIBmlA96XHFNB5xQA6mYpdvNLmkAdqQUoPrS444pgJmgGgcjkUmOKAAnmg9KMCgCgAHSkD460ooIFAAWzSfSlxxSHigBwoINNBzTqQDOQaduxQcE0EgCmAvWkNKDkUGkAzJIOKVM45p1IKYEZ+9T1OBzTJAe1KAdvNADSctwKeUBXmlVadigCIfKMUoyBmnFRSgcYoAjb5uRSfwYzT8ClCigCNF45puPmqc/d4pirzmgBc/L0qNhntU+OKbigCAHHFPViBTjj0oC0AOUnFOCDr3pVHFOFICI9aXNSYFJgUwGBKaU4NTdqTGRQBCoxmnDmnbfSkxQAzaC1K68YFOwRThzQBX2kU8dKkKj0oAwKAITzSleM08gUDFIBhY7elIpxUuBQEHWgBueKiYEt1qfFN2jNAAgwKfmmgUtAC9aUcCkxRnApgL0ozSZpwxSAbjml24pSKOnWgBBS9qTijdQAoNBHFJS7uKAEApaBgikJoAU0lITmlFAC0GgUZoAKKUUDrQBG45pRwKcVBpAuKAGY+ankcUuKXqKAIhkCgLjmpNvFGKAG5J4pBkdacRSgUANAppJzUhpoHNADgeKaeDThS4zQBGAaXGKfjikoAaBijbk0/pSDg0wGHNAJxipKTFICPmjBxUmBQKAIk5Jp+3rTgoFGBQAztRtxzUnGKTpQA05xTdtSZGKMZFADMjFNIyKkAFKAKYEYB20ntUuKTApAMUYocnFScUh5FAEK5qXtxQop2BQAwdeakFNIpVoAWjtQKKAEpcUcUlAC0UZpe1ACUUUdaAFHSm55paSgB2aQCjNIDzQAtGaKSgBw6UlKKQ0AFFJR2oAWjNJS0AFFGaM0AGKM0DmjAoATNL2ooFACUUppBQAoooFAoAQimnpT6TFACL0oPNAGKWgAA4phXJp4NKOtADFQClAp1JQAnNIB3NOoI4pgN696djikVcGnUgI8c5pcU40dRQBHhs57U8cilHSlApgRFTQAcVIaTrQBGy8UgBxipehoAFADAOKBmpAKD0pAREYoUE0pFKhpgAo70tIcE0AOJxTeppcZoAxQA3bzmndqTvS4pAKucUhUZpy0jDIoAB0oIyKFpetADF4pxGaNvpSjOKAGAYNLSjrTsUwI8ZpwFL0pAc0gDbTdhz1p+aUcigBhFKvAoxzS5xQAhBI4poDdDUgxiloAjC+tKV44p2KKAGKCBzS4NOoFACfWkx6U40h4HFADCOadjikGSOacKYDccUuMU7AopANxRincGigBO1MxTyO9KAKAIwlIU5qUcUYzQAxVxShaXFLimA0qc0YNOpRSATFBFOpKAEwaaUp9FADVXFIwNPpDQAxVzQFxT8YooAZj1pQKdR0oAbtpwpBTqACiigUAFFFAoAKWikoAKKKAKACilpKACiiigAo6UYpB1oAXNFFFACHpUY64qWmkDNAC4yKQDFLS4oAaRzRtpaAeaYCYoIpc0ZpAIBikJpxpuOaAHAcUhXNLmigBoWgDmlzS8UAIy5FIi4FOzQKADbRilpMUALim45paKAExzSEZp/FJQA0LilApaXigBpXNJtp/akoAbtpcUtLQA0DBoxS0UAJtBFIExTh0paAGBcUYp2M0UAAHFJilooATbTscUmaKAF7UlLSUAeEfG4I3jfw7uYbliUqjDhj56jGfpn8q949PpXg/xxQv438LqOSVxg8D/WpXvHagSCiiigZ8hyZ2t9K98+Da7fh7bYIIMsnT/fNeCOQASfSvevg2oT4fW2DnM0pwe3zmgD0OikHNLQAUUUUAFFFFABRRRQAUUUUAITRSEZpDxQAuOaSlFITQAUUmaTkigB3SikHNHagANJk0A0tAC54pOo5pN1A5oAMCk78UtJ3oAWjtS0nGKADHFHPFAPFKKAPCPFRU/tKaJjHBgB28knD9f89K91bO414V4nVP8AhpfRumSYCdvXO1+v6fhXuxPzGgSGUucClJFRyxxzRPFJkq6lWAJHB9x0pjH7wOCR+dNDrngg/jXzN8V5b3wt41lsNH1fU7eze1SYQrfSsFJJB6sf7ufxr2rwDpES+CNMuZbm+urjULOOSea4upGY713cZb5cZwNuKlX6hddDsPMUg4IP0NNDBuhH518xfEvUNU8OePdS07Tte1aGyjEbpCL6Vtm5FJGSxPUk/jXqkfw/u7vwlaXOl+KdftdVktElV5NQkZGcqDhlz0ye3T36U7MG4o9Lp26vn/4XfE/X5/FFvoevXZvYbtjHHJIo3xyAcDIxkHBHPcivXPG/iaPwf4RvdXdVeZMR28bnh5G4UfTufYGld21Q7djo8nr2pfrXhHh/S9T8Y+ANW8ZX+t6mutJ50lo0Ny0UcQjGQoVeMEgj6fr1/wAIfHM/i3Qbi01OQyapYMBJJjHmo2drfXgg/QHvQrrcWnQ9Gwe1GcHmmvKkaNI7BY0BZmY4AA96+f8AVfiHd+LPi5odtp11PBo1tfxxRiF2X7R84DMw6EHoB6fU0N9ECR9BbucUmc0krKhdnYKijczE4AHvXkcvjvXPHfiibw94Kkjs7GDm41Zk3naDjKA8DJ4GeT14Aou9g03Z68D3oPzDiub0DwnbaBO92+p6nqV/IpWS4vLpmBycnCZ2gZHHHHrXRRn1p69Qv2FAp4PFMIxSg0AOwKaRzS59KMimAg4pcUpGRTMY70AKxpOnSmSos0TxMzKHBXKNgjPoexr5y+IfiLxT4V8a6hpVj4m1L7HGI2hEkoZgGUEgnHqT74xUvm6DVup9IZJ7UufauU8I6TI3hWznvdX1G9n1C0jkkllnPyll3fJjG3rj14FeF+MPGfivw34x1XSrPxJfm2tpgsfmlXbaQGwTjtmh8yWgJo+nifanA15h4h8L+MLDw/LqWieNNTluraHzntrpI3WXAyQpCjBwDwQfSsz4UfFLUfEupjQddWKS5aNnt7mNdvmbeSrAcZxyCMdDR7y3BWex7D1pegquzEGnqxxzTEPzzRjBpu09aAaYEvakzimMTtrzv4oanr/hjw8df0bWpY9s6RyWskETx7W4+XK7gc47nqaTv0BHo2TQOteYeH4/iF4h8KWmvW3i2yWW5hMkdnLpqhOvALg57dQO9O8C/Eu81fxFdeF/E1nDZ6zC7InkZ2SFc7l5JwQBnOcEfqrtboenRnpxxim5xTN+CR6UhfNMRMpp69arh8CnrL2oAnptCuDSbxmgAJxRnjNI3IzTUPOKAH7scYpN2a8X0LVvEg+Pk2iaprc11bW4ciJV2RFWiDr8gOMjI5OTwea9nwMnFCv1DToAyaXmmFttKJQaAH9qSmmQUhkFACkZpAKN4pN1MB/QUA0zcMUocE9aQCltpo3imMMnrTWGO9MCfOaTvUatxxTweKQDs8UHFNB45oyKYDhzS9BTBkGlJ4NIBQ2aDUcfUipPxpgAFLim5OadQAY4pAKUUdKQBnFL2qN2wKRHJoAfRmmsxI4pUORzTAcMUuKTpShsjNIAFL3puaM0APpKTdijigBaM4oooATmjNFNJOaAFBNGaM8dKaOtAC57UvWmMKAcUwH5xSg1HnNODY4pAPPFN3YpT0pnBoAeGFLxUXI6UcigCSijcMU3digB1GcGm7qaetMCTrSZ5pC2B1pnmLnkj86QEpzR2qPzBjgg/jSiQY9KLgONIDimlxgH1pN/tQBJwelJmmhqaxwc0AS84puTSK4IpcjNMB3aio2Yil3YGaQD+gpM00NnrTuMUAJv5xThUeBnNOBxTAkFBpuaDSAWl7Ug6UdKAEwRThnFITS5IFACdKM0ZyKQUAOpKUGigAxSUZo60AKDSUAUtAByKKKSgBcUUDilxQA0g0Clo6UAJRS9RQBQAlLRRQAtJRikNAATxSZoPIxXDa38QbbSPiHpXhYRJIboDz5d2DEWyEH4kD8CKTdgO43YNOzUTAhq53xhq2vaJpEuoaRYWV1FbwyTXJuJ2QqqjPyqF+Y4B7im720A6fcKAc1wnws8Wal4y8L3GpapHCkyXjRJ5KlV2hVI4JJ7mu4VqFqA/im55oNAGRQAu6k3UgHNHSgCQcikIoB4phfBoAePek3c0gfNHGaAHZoPSqL6pZR6jFp73UK3soLJAXG9gOpC9cVbD0Jp7AP7UdqjDc04NkUAAPNOzXOP4ib/AIT2Pw7BbeaosjdXEwb/AFPzBVUjHfk9e1R+JPHfh3wrGy6rqMaXATctsh3ysO2FHP4nA96TkluCu9jp856UgrJ0DWYte0Cy1e3jljiu4xIqSgBgPfBNXL3ULXTbKW8vriO3tohukllYKqj3JptpK7AtHFGeK4KP4q6E9xA01rqltplwdsOqXFoY7aQ89GJzg4POK7h2ygKnKkZBHQ0Jg0SF8Ub81Ep4waeMYpgBbPFCjFIowaeBxQAbcmjbSivP7r4pWkXj6z8KxaVfNNNMIpJ5kMQTIyCqkZYe/HHrSbsCR6AopcUvQmimAgXFFOpKQCAU1qfikwKAGqCKdS8Yo4oAKM0YoxQAUmaWkwKAFpuKcDRQAgpaMUUAApaSloATFKKKQUALScUtIKAEyDSA0NwOKao96AH8UmaSl4xQAmc04U0cGjPNADqYWPandqYO9AD1PFLmoxkGnGmA/tSDpQDkUmcUgFpajJJNLnFAD6KZuNJuNAEmaUVHu45oBIoAlpKaGoJOKAHGjtTVbikBpgLupRzTTSjgUgFoGKZSFsGgB5NNyT9KQMSelOzxTATdg0/tTAcmnikADmlwRRS0AJ1oxS0lABQKWkyKADpS5opKACgUZooAKBRRQAp6VCjM0jA9BU3ao0UqxPrTQDxRRTXzjikA6imKGxyadQAYpQaKSgAxRS0mKAEopD1paAGlucU7PrTcc0uMigA5pVNA6YoFMANNyRTiaXGRSAQNxQCKAKRRg0APopD0pm6gB+aKbmkJK80APApCcdKbuNB6UAPHIoxTMkCjJoAfSc00NTs8UwFBoFMbOKFPFIB/40U3pRnigBwpaYDxmlByKAFPTimhvWkJIoxkUAOz6UmTSAUuaAE705aTIzThQAtFFHagDwj44gN428LKeV9DwCfNTv8AlXvH+FeD/HFiPGPhZe4yQGPy58yP/Dn8K93oEFFFFAz5Ek6H6V7z8GSW+H8BOP8AXSf+hmvBn6H6V718GlK/D634PM0vX/fNAHoQpaKKACiiigAooooAKKKKACiiigBKa1OprdKAEHFBFMyRTg2RTAMcUYwKXtSc4pAIG5p3FNpRQAnakBpxptMBaX3FAORRSATrS5AFJ3pcUwF7UlFJjjikA7jFJxnrQOlJimB4T4r+b9pPRFUhmBt8heo++efw/TFe7OPmNeF+LCD+0joOeR+4+7wR/rOv+ele7HqaQkR4pcUpGKaaYz5n+Ox/4uMQNuRp8YOOv3n6/wCfSvdPAD5+HvhzdnP2CEc/7grwv48E/wDCxeSpH9nR429vnfrXuPgDa3w98ObVK/6BCMH12DmgSPAvjN83xQ1YDZkRw/dHP+rXr7//AFq9Jl+MWjeHvCthaJZ6k2qJZRrHb3Fu0efkADMzdV46jOa86+NQx8T9Q2kE+VCTjt8i9a9K8b+Cv+Er+GGj31lH/wATPT7GKWLI+aRPLG6PPr3HuPely362C/kcj8HfAF3qmo23i+/njWzt5Ge3jjYFpJRkZYfwgHt1PHaui/aDuWXw1o1sGXEt4XZSeflQ9P8Avr+VcR8HvG58O6+ul3crf2Xqjqg3H5YZjwrewPQ/ge1ekfHXSJb74fLdxIGbT7pJXPfYcocfiyn8KL9AtbUh+FuB8DLvJGDFdnLdAPn/AE4rgvgRdzRfEGSBGYRXFi/mD6MpBP6j8a7r4VyonwLvmLKojS73F+g4J59sGuV/Z80oz69quqyRkx2tutujZ43Ockfkn6ii1wPSdbd/G2uS+FrK5KaRabW1a4iHMjZOLcN0B4y3oDivHriJLb9oBLe3jVIotYiCLCMBRuU4x/OtlfA/xTstQvv7NvJobeW5kuMQX+xGLMTkLnqfcVwF3Ya6vi82Tzzf8JA14E8wTjf5xbGd4Pr3zRaS0FeLPe/jdrr6T4Ca0hYCbU5ltj67MFmx+QH/AAKuF+Hg8W6F8N9Q17w9BpUsBleaWO58wyskYwSuCBxhuO/6VrfFTRNWh+Eehy6nMbi/02WL7XIz7ySylSd3f5io961vgtOlz8LLq1OGMVxMjqemGAb8vm/nRZdR37Gr8N/iJD46guLae2+y6pbKHkjXlHXONyn8sj3Fd4hytfN/wHtppvHzzRZ8m2sX84jocsoAP8/+A19JKOuKErId7iZIpQcijIpBgdKYCcg0vJFKeaDwKAEDnGKd1FNIyKQEjigA/jH1r5j+Ng/4ubqBXA/cQnI9do6+/H8q+nB98fWvmP414X4nX5wo/cQ9O/yjk+//ANakI+h/CxZvB3h8sxLGwgJLDn/VrXzD8VV2fFDX1GAPNjYlOesan86+nPCz7/B3h9g27NhBzjr8i18x/FdyPidr5jAQeZFkL/1zTmgGey+Jfi/4VtfDlzDY3kl/fzW5iSBYXTBK4yxYAADOe5rlfgp8P9Tj1W18W3o+z2UcTG0XcC024Fc47KAT15J9q1PjR4OGo6Ha+K9PjDXFrGBdlRzJCejnHUr/ACJ9Kzvgd41FtO/hbULg+VOTJYF8nDdWQfXqPcH1o21C/Q91YbnJFBBFNG4SEHtUucimMFPFRBsMaViVpuCRxQA5zxXnXxswfhfcH+7dQnr/ALX/ANevROcYNed/GxcfDC4GMg3UOfb5xz/n1oAd8PfFvhzT/hzo0d5r+nxSW9vtljluEV0IPTbnNef+FILnxv8AHefxFp1vLFpdvOZnlZSBtCbVznu+AcehPpXoHgHwp4b1P4eaBeXmg6ddXBt8tLNaozMcnOTjn8a7m0tLawhW3sraG1gU/LFAgRR9AOKSS6sTb6I4W58Q+IPEvxB1TwxoOoW+k2+mRK811JbieSVmAOFUkADnH4e9XPCN34r/AOEp1jR/EssM4tIontZ4IfLWZGL/ADfX5cY7Y79awvHXw31HUdcfxT4Qv3s9WwPOiWQp5hAxlW7HAGQeDjt3s/DHx9q+q6pP4b8T2rx6rCrGOZothkCHDBh0yMjkcHmla2ttB819DR1TxRq+peL7nwt4dmtLM2cQkvdRuU8zyicYREyAWwR146+lYF9411vwL4vsLDX9SttX0a/Py3UUQjli5wSVU4wCQfp05Fc74Z0bw/r3xh8W6Z4mtEnlkuJmtUeRh0c5wQRztwfoOK768+HXw/0OyuNRuNChgt7ZDJJI8srhQOc43HP5UWj1YXfQzviL4t8S+DfEejx2d1ZSWGpS7fLkgJkj2soYZDcg7we3Sur+IGoa1onhS61nRri1R7JPNliuYi4lXIyAQw2kc+uenHWvPfjgfN1bwVNt2h7hx5h7fNF2r0H4oMP+FZeIfk3j7IeOmORz+HX8KLILsPh74ju/E3ge11nVVgimcyeYYwVQBXZc8k44HPNc9pXifxP4+v72Xw1LaaXolpKYVvJ4jLLcOOflXgBcYPrhh+GT4ZkmH7Nd48BZm+x3uccYG+TP6ZrZ+Bk0cnw3hSIgtFdSrIB1BLbufwZaLLqF30OI8I3GqTftCzPrVvDb6mVdJ44MsmRBgFScnBADc+tek+KvGd3pfiLTvDOi2kN3rd+Cw85yI4F5+d8AnGATgY6da4u1VYf2p7vny/MgGMn7/wDo68fp+lPsLjyv2n9RW5ARprfy4d56/uY2+X8Fb8zTsvkCZteIL/4i+FNPk1qSfSNWsYFEl3AkTRNGo6lDnkY6kknviuj0zxO/iTwYNe8NwQ3E5Q/6PcSGMBx95CQDz+h45HWtzULeK40q/trlA8E0DpIp6FSCCPyNeV/ADzD4I1cyMzW/2whVJ4B8tN355H5UuVdAu+o3wT8SfFvi+21BLPRLa5vUZdrkmK2t1OfvEksx44A560ui/E7xDpfiy78N+LdIEmoEZtY9PQsXbgqo5OVYEnd2xz3w39ng48P63tOP9Kj+X0+QVBrB2ftO6YUBRmhXJznd+5kH4dh+FHKg5ncseKfHHj/wdeWWp6zpOnJo1xNs+z28hkdM5OxnyPnwCQQMcV6be63YWHhuTX55SLFLYXO4dSpGRj3ORge9cB+0Au74f2RwSRqkZBz0/dyc1V+Jou1+A2jqj7gUsxcsOBt2cfhv2fpRy9gTfU2NM1Xx/wCLtIGr6VHo+k2c6lrSK7V5ZZFzwzEcKD1GAf607wh4+ubzxBP4W8S2kdjrkDFF8psxzYXdxk5HynI9R+VdJ4Kkjl8A+HpLdgyCwhGV6ZCAH9RivOPHdssHx/8ACU9quy5nEJlbP3gHYH/x0EUWXQLvqX/G/wASde8LeL9P0d9Lt0tJ5UbzYmaaSaIuVIVRt2twePm7cmmeLfHHj7w9ax65L4fs7bRzIF8mRjJKoPTzCrAIT2wDg8HnrS+Ki/8AF5vA7KVUmWEEt3xP/wDXP511vxoCt8LtU3IXIkg2gH/pqlFkF2bq+J7JvA3/AAlUcUjWosjd+UPvYC7iv14xmuQ0XxJ4+8WeH5Nf0i20O3gYuLe0n813l2nBywIAOQQOOvXFangW6s7X4M2NxqgjayhspfPVl3AxqWypHfgYx3rE8NnxF430pH0WaPwv4UTdHaraxq1xMoJU89EGQegzn160WVxXaOg+G/jk+O9FuLi4tltr21kEc8aZ24IyGGeeeePY1nDxZ4m8U67rOmeEodLt4dJm8ia41BnZpHywO1U6DKnk5/w539nuMx2niSMklUmiXDD5uN/WmeJvBvizwdrV/wCJ/BN5JLa3k3nXdkq72ByWPyEEOuSenzDPGetHL2Hfudz4G8Ra9q+oa5pviG2tba902SNPLt9xDBgTvBJOVOOP1rs686+GPxCt/Gi3kNxaR2utQIDMIxxKg4DDPPBPIPTPvXoanPWmrW0DXqOGOtIG5pfpQMCmAueKM8Uwk5p3UUgAE0u7NJzQeBTAOtKAKZuNOU5FAC4zSDikyQaO+aAFL9qarHOO1B5NOAoAU5oJIpxwBSFsikAZpM0mc0UAOVqcelRgGlzigCK5t4b62ltLhN8UqlHXJGQfcV4f4F8N2WpfEHxZo2ozahcWVhJi2Rr6ZSg3tjlWGeB1Ne6py4rw3wnpupap8W/Gw03W5dMKTsJHWBJC/wC8bAww4Awf0otfcOZrY67X/htpklgqaJeXmm6rvVreV9QndWIOSpDMcjAPQZ79jXZS6/pMGqJpcupWkd+4BS2eZVkbPTCk5Oa42Dw14lsfiFoupX+uPrFikU6PvgWEQMU4bavBz0z16+tZ/wASIh/ws34ezKBk3Tgk9MB4v8TQ0F9ddT0HUdc0vSZoodQ1K0tZZf8AVpPMqF+ccAnnrUt5qunac8MV7fW1vLcOI4UllVGkYnAABPJz6VwHx2toZvBtgzrll1FNp/7ZyVn/ABd0Ox1DxT4LLwBZri8EEkqfKWTzIuCw543NjnjJpWfRgmup6Xp+t6XqdzNb2GpWd1NCSJY4ZVdkwccgHjmqlx4w8N22ofYJ9d0+O6DbTE1ygIPoeeD7VyHj220j4ceAtUvvD+mQ2N3e7LTzbcYYbs857YG7HvitfSfBGh6h8ObLSbqxgcXFkhlmVQX8xkBLhjzuycg/0os+4r+R2M1xDBbNPNNHHAoy0jsAoHqSeKyZfFnh+3s4rybWrBLaYkRStcIFfBwcHPNeU+DruTWvg54t0bVyl3HpEMyQPIuSu2MsvXurLkenA7Vq/DjwBoOsfDe0l1iyS8nuRKpldjujUSOAEOfl9eMcnnNCu+th3S6Hq8EsdzCk8EiyxOMq6HII9iKzZvEuhw3gspdZsI7ottELXKBt3pgnOfavG9E1q+8K/DbxzpMdzIo0e8NtZygEOgklaPPtyC31JrSvPCevav8ADay0ax8LaVCzxRTJci8BcOQCz5Kcsw689zyaEm9AbR7FJKkMLSyuqRKNzOxwAPUmsyy8UaBqV6bSy1rT7m47RRXKMx+gBya5DUfDOp3nwt0zTvEmsx6fJYOsl/Krb0khjLfKx4/h28+o71xnxD1ez1G38M6xoeiT2sNvfRra6i8SwrKuMhFUkOV+XIJAHBx1pa9wuux7ddalY2E9vBd3kEM1y4jhjkkCtIx6BQTyfpVc+INHOrHShq1l/aA4Nt56+Zn025zn2rzf4qaNHd+P/BUkBaC7nn8tpkO1tiyR9+uRuOPrVP4reE9L8L6do2vaDZJZajBqCL5kZOZPld8sSck5Qcnnk07PuF/I9lIOcGvLvjfBPYeFoNasdQvbS6iuUjIhuHVXUhuoBxnpzjNeq84UsOcDOK8z+OpUfDU7y2PtsPT8f6Zp6PRhe2wmoeEbpPAMeq6N4g1e11O3shdiRr6SVJmCbiHViQQecYAxnuOK57xTr0vjH4C/27cST215DKsUq2shVJG80Idyg8gg5wehNdBf6R481zwXYaRYz6NZ2c9nFHNcLLIZfLKAEAbcDPsfyqPx54es/DXwOutHsy3l2/kL5gGC7mZCWb6kn86XL1FzHY6Zq2m6d4b0WO+1CztXeyi2rPcKu75B0yea20YFN+RsIyG7Y9a8qvvh7otx8J31O/he41aPRhOLySV2ZGSHIVecBRjGMYxUunaXc+KPgRptpNq50xVTbPcFuDDHIylWORwVA/IZo1S3Hddj0S113SLy9eztdVsZ7lesMVwjOP8AgIOasz3VvbPGtzcRQmRgkfmOF3MegGep9q8K+IN3o7+HdI1DwroTQR2N9GsGqLbiBW2q3yqThnGVBzjHHWt74z6Hbahr/g1hvju7q+W0aSJiCELLyD6gnj60Wfcd0eqRX1ncTzQ291BLLCcSokgZk/3gOR+NRDVdOFuty2o2ggYlVl85dpI4IznGRg1y998PPCuk+HNe+x6b5JubJ1mcTyMSACwxluOQDx1xzmuO+G/gHRvFXwrs5NWSaaQmcW7NKwW2/eMMoudvUZOQc9DxTs+4rrsexzXdrDa/aJrmGODAPmu4C49c9KdFJHPCssMiSRMMq6MCCPUGvGvhV4UsfF/gVH8S+dqNvbTvDZ27zMscKbQxICkckseTnAAAxWn8JFv7jwV4i0a3uRCLW9ntbO4A5jO0YOPYkN+Jo1C66HpEmq6dDdi0m1G0S5P/ACxeZQ//AHyTmroHcHj1rxC/0jQtL+HGq6JPYJrfiSCGae+vbW3Mphnyzb3lYDGOBjOTg8da0LzxTqWjfs/6VeQ3DJqVysdpFKSd33iM5PQ7EPPY1Oo7o9VGpWBuzai+tjcZx5IlXfn025zVk8Ak8AdTXnfiD4WWN34PFjosNpZ6zEVmS+ZfneT+Is4G7nk+xxxxWf4+vr271nwj4FuLxydQ2NqjwOVMyAgEZ6hW2yfkKqz73FdHp1vqNnds0dteW87p95YpVYr9cHipHnSEbpXVFzjLHHNeW/EzwnYaD4bXxN4atYtJ1PSJEdZLSMR+YhYKQwH3uoPPoR3NYXxOul8R+AvB+vYaHUrq5iVQrEoN6MT8vT7wXnGaVn3BNHt/2u3Fx9n8+Pz8Z8vd835damDZ7V418QvhfpWn+F7rxBp1xdprdiPtMl7JOzvORyxPOFOMkbQMYpPEPi668QaZ4F09Ibm4bVl8+/s7OUJJOqKMpuJGFJ3EjI4HWh3QXR67BfWt08iW1zDM0Zw4jcNt+uOlWGkVFLMQAO5rxPVNJ8QQeN9G1Xwv4OudMELBbuISQIkqBsEYSQjlSc57gelaXifVJtZ+Kp0R9IudY07TLZZWsYHQK0zYIaQOwUgBl4Pf6mlqkCaZ6zFNHPHvidXU91ORTZrm3twPOnjjz0LsB/OvIPC+k69ovxUmn03w5daX4evkxPbPJF5cTBPvAI7D7w7dmNWY9I0fStV1o+OJLfWtX1OdzZ2cKNcTC2GdoSMDKH73Ix060a21BNPY9ZVw6hlIKnoRQQT3ryv4GXksvhjVbPdMba0v3SBZvvIu1TtPpzk49Sa9WUcVSv1B+QoIoyKbigDNADt1GaQ4puCKAJKMimijvQA4GgmmilzQADmihcUd6AE6Uuabu5xTgOKADINHemjgmg5zQA5jikHSk7UKeKAKup6jbaRptxqV5J5dtbRmSR8ZwBXz7r/hnUdb8A3vxDl3x6xPe/bABx5dqpCIF9xgNn+6K7n41atL/ZOn+GrFZ5rrU5wZILZS0rQp8xwB7gfkfepoPH5j0lNMT4feKRaJCIBCdPOPLA246+nFHmI6vwV4jj8WeEbHVlGJWXZOoOdsinDfqM/Qir3iUhfCWsH5eLGb7w4+4eteNfBDVpdF8U6r4TvILmD7R++hhnUq0bKOQwPQlcH/AIDXs3iQgeFdX+YLiym+Y9B8h5NC7DPHvhX4x03wz4FmtfJvNQ1Ka9do7CziMszrsT5sDovB5P611GlfGPSrrXF0rVNNvNHnkcRr9qH3WJ4Djgrn6Y96zP2frGBfCeoal5OLqW8MRkbqUVVIA9ssad8f9Lt5vB9lqZRBcwXSxbuhZGVsrn6gH8DRy+eoJ+R6Nr/iLTfDWm/bdUuBFGSEjQcvIx6Ko7n/ACcVztx471OzsH1C58G6tHZIhfdlGkwBnJjBJX8SMVzPxD0HWfEvwz8NX+nwyz3NnFFcTQL8zsGiGSB/EQe3Xk1Fpvx3tEC2uvaPc28yYSVoiHx6kocEfTmk01qCd3oekaV4o0zVfCsPiPzDa6fJGZC9zhNgBIOeSOo7E5rE/wCFgSXlnJf6L4a1fU7FOlwsYiEo9Y1Y7nH0XtXD/FW/0+2+GOh6f4b8tdHv59yCPP3Fy+BntuIOD3FdVbeM9bsNPtba3+H2reRDEqKqOvCgADHHpU9QZveHPHWkeJ9Pu7iyM4msxm4tWjJlTg9FXO7ODjGeeOvFYZ+LWhL4ii0ia01CzYk+bNew+QIgFLZYMd3PGOO9c/4M0nxHN8YL/wASTeH7nStMu4WDpK6jBwvYHkllz07mqfiSzgv/ANo3Tba6iWaExxuUK5BKxyMMjvyo/Knyt7sE09jotR+Melabcx7tE1lrCX/V3z2/lxy+6biNw/L6V2mkeJdK1rw6viC2ugNO2NI8kg2+WFzu3emMHNSeI9Ph1LwzqdlKIykts6DeuQp2nB/A8/hXnP7PryHwXqKsWKC/OM9OY4+lVbswv5HKL400FPjvc+J5b/OkpD5cc6RswP7oL0AzjdntXtvh3xJpvivTTqWkzPNa+YYw7RsmSOuNwHrXlscKf8NQSqyI6+TuCquNp+zjk/4+4r2xEVFKooVR0AGKLeYrsYcKKQypGjSOwVEBZmPQD1p5XNcf8S9Rk0vwFf8A2cn7VdlbSFQcFjIwUge+3d+VDGUvhzE+qHWfF1wm2TWLoiDr/wAe8eVT+v5Cq/xjsbX/AIVvqU/2eHzvOgbzNnzbvMVc59cHH0rtdD0tNG0Kw01Pu2sCRZ9SBgn8etct8XwV+F+qspAZXgIz/wBdkpp22Jtcu/Db/kmXh/IYH7KPvdeprhPjhqk1zfaD4TiYrFeyrLNsPzHLhEH5lj9QPSu6+GRL/DHQWO4sYMkt1J3HmvNfi0jRfGXwpcyLiH/RhkdWxOc/zH50rDPT/GGhW9/8PNT0eGNBHFYn7OGGQhRcpj6YFc98FNem1rwELa5keWbT5fI3t3QgMnPsDj8K7nVyo0PUHJCr9kckt0A2nr7V5V+zyn/Eg1lyCMzxpjHomfz5/lTeoLQ9hxg1yP8Awszws/iODQre+a4u5Syl4kzHGQCTuc4HQds12BXFeIeL9NttS/aF0a1uokeCaFHkQLxJtEpAb1+4Afbik1frYadjsJPjB4Mi1cacuoSSEv5ZuI4iYQf9709wCKveJ/id4Z8J3iWd9cyzXTAM0Vsocxj1bkAfTOfaua+O+m2Y8CW94lvFHNbXaIjqgDBCGBUH06HHTiul8PaDpa/DW2gjsoVjvdPSS4MqbmlZkBLOTyxye/Tt0FK3noF/I6HQddsPEmjwarpkxltJs7WKkEEHBBB6EGvJ/F2F/aL8NkELujhyV6k5lHP6D6VY/Z9mkbwpqkRkYxx3YKqeikoucVW8aZ/4aF8MHgfLB0HJ+aWmtgPbSfmNJmmucOaMnHFMB+6lFRc0/JApAOzSE9qaGOaceRQA3JFOXpRjikxQA6kozSE4oAWk6Umc0hPFADu1ANM3YpwOaAH5pKYTShqAHZpc1GSaXkigB4OaBUfIp2aAHZoFMzmnA0ANfpSA8U4kGmHFMAJ5pwHy03FPHSgBvIpQaU0YGKQB1WmA4p4pDjNACDrQTSgU0jmgB6jAobpQOlLjNAEajBpe9PxRtzQBG3SlwcU/ZS4oAh5pwJxUm0UwqKYAKd2pE5p+KQECk78Y4qQ07aM0EUwG0ueKXGaTFIBB0pCMnNPC0YoAYBS4p3Skxk0AIV5pc4FLjApCKAFBzRmmrwaCaAHg0ZpoPFGaAHUACmZzQDigB9NLEUZ5oJGKAFU5paYOnFKGNADqKTNJQA6ikFLQAh4NKKSlFABSUppnegBS1OFN7UL6UAOpCaDxSAZoAaDk07NNxg0hFMBeAacTkUgHHNFIAB4pVNAFLjigBDSbsU6jFACAcUxSd9SdBSBaYhT0qMcmpMUm0ZoGJil4xil20mOtADMY70pNOAoK5oEMFOPSnAAU08UhjcYpxOF4pRS4FMBq5I5pAvpT6UDFIBh6YpuOKe3So1yTTAeOmKQAin8UuKQDBS5pcCjFADRxzS8UuOKTFACdDTxSYpaACijNGaAPC/ja8S+MfDqyru3RttycAEyx/wCBr3Qdq8I+OJH/AAmPhgY+cBmBJ4/1iYz7ZHNe70ALRRRQB8iHvXvPwbcv4Biz2nkx7fMeP8+teCyAgH6V7x8Fjn4fxH/p4l/9CNAHotFFFABRRSUALRRRQAUUUUAFFFFADTTW6U7NNY0ARjrSn5aOKXGQaYADkZpRSAACjOKADHNGOaXqKMUAL0puaeBxSbaQDQKUD0o6UdKAAdaCPSjjrRuFACAetO6UZBoxQA0+1KvJFOwMU3HpQB4T4r3H9pTQl448jGzrj5zz+v4Yr3ZvvGvC/F4H/DR/h8nDACDhTgj5pOv8/pXujg5OKYkHUVHIsnlN5bqrkHazDIB7EjIz+YpQTT+1AzybxP8ABy68Va5LquoeJl8+VBGQljhVUdABv+vXPWuy8LeG9U8NeHl0htahvUgj2WkklmVMXXG7D/MBxxweOtdITTx0puTasJI8f8Q/BW78Sa/c6ve+KU8+5I37NPwBgAAAeZ6AV6F4Z0rUdE0iHTtQ1SPUUt0WKF1tvKYIBgBvmYMcY54rcJAoGDRe6sFjxzXvgNaalrN1eadrIsLaZzItsLXcI2PXB3DjPbHGa9B0rw9PF4VbQfEGof23G6GJ5ZIfLLRkYCkZOSP72c/iM10e2kwKTbYJW0PKYfhZrOm6ZqWgaP4oEGhX5JeKezEkqA8EBtw6gYJwPz5rt/CPhSx8G6BHpVkzSAMXklcDdIx6k/kPyrfzS4yOadwsRKNsgIFeXXPwgmn+I/8AwlEetrDD9uS8FutsSeCGK7t3cg84716suKUgUJ2Boz9Y0qy1vSrrTb+LzbW5TZIp9PUehHXNeY6f8LfE3hybUbTw34ngg0rUAUkS5t98kYwQCvYtg4zx+leuUYpaCt1TOT8DeBNO8CadLbWUkk9xcMGnuJAAXI6AAdAMnj3PNdYAKVcUjcUN3GlYRgBQACKTcT2o+b0pDF2mjANKC3el25pgGBTSoBpwwDTscUAU7gztG32byxLj5TICVB9wK8c8U/B/xJ4q8RXms3Gs6aj3IX5FicBNoCgDk9gDnPUmva2wKMjFCa7EtN9TmPDmneI9G8Oxabe3FhczWkSxW8yK43KowN4PfA7Hn2rzPxB8FfEXiLXb7VbjV9MSW9YOypC4CkDAA69gO9e5jFLgUaIGpNWuYulWepf2MbHXxY3BMZhc26sEkQjByrdM9+a8iu/gNqkOrmfR9fhhtY5TJbeajGSLnKjI649fxxXu5YCmggnihBZvrqZ2gwapDotvFrk9vcaioImlt1Ko/JwcHvjGfetPbTS3FKDxQUN25PNOC8dKA3FANABtrzv4l6F4p8W6SdF0yzsEsxKsrTzXTbn2jIG0Jxz7npXo2aj3c0eomtDj/h9pviPQvDltous21jstlby7iC4ZiQWyAUKD1Iznt0rrlAVhu6U7NJ97rRoCPMYLbx/4Y8VatNpOjwarol/etcJAbtUeMnqQzH5c+mCOO1aPhjwlrDeN7vxl4hW2tbmeLyobC2cyeUMIMs/QnCYwOOfwrvliA7040WS2DXueS/EP4XX+q69H4p8K3QttXQq0sRk2b2UYVkbs2Bgg8H25zDofhHx/4ivbc+ONUCaVbSrK1iDGWuSpyofy+MZGeSenTvXrwHNIQKej3WoWa0T0PPvix4LvfGWhWkuk4Op2ExkiUsF3o3DAE8A5CkZ9D61japoHxI8WeCbi0117S2dYspaWbgSXTg/KJWyVC98KeeK9X6GpFbIpfINejOG+HHhXWND8EnQfEJtHtnWRRbxAllVySys2cHqeg79eK4/TPBfxB+HuuXMfhQW+p6RO24LdSKPoXGVIYdMr1HbsPasgHipAaHZ7oEmtbniOmeBfHkHxefxHcNYuAweS7c4jkVo9pREBLDaCVGcfdHPNdN8QPh/qGsataeKfDlwsHiGwC7VfhJgpJAz2PJHoQcHHWvSaTNGi2Cz7nmsuofETxDok2kt4Xg0i5uYmhm1CW+Vo0BGCVRctnrjk49a3tP0GXwh4BTSdGsvt13FEQEV1i82VvvMSTgDP6cV1nFHWjboGrd2eSfB/w54p8H/2hYaxo4itLllkSYTxMVYDByFYkgjH0/Gqup+G/GVz8XrfxbBoINpbusYj+1xbmjClSeW4JDE4+lex4NL2p3V9gseY/F7QvEXizRLLSdF0hplS4S6kna4jQAhXGzBbJ+9nPT69t2y8PT+IPhpH4d8R2LWMptEtpFWRXwUA2upBI6gHnuK7AjIoHSlcLHkPhdPH3gC3l0GXw+de02N2NncQXSRkAnODu5AJyeRxnqRW94f8K6pqHjSTxn4ptreC9WEQWNhHJ5v2Ze5ZuhblunHzH8PQCPem7e4pK3RBq1ZnjnxA8O+MNb+JGka1pvh9p7LSzFsMlzCBMVcuSAXyAeBz6V1HxNs9d8Q+B30nSNEuJbm9KNLmeFRAFZWw2X5Jxj5cjrz0z3LEim7+Kd12A860bwxreo/By48I6rYNpl6kDRROZkdZCGLqflY4GcA596yPh9b/ABJ0vRv+EZl0mzsLa3LBNQuW3mME5IVEb94ckkcgepr11D61IOKWj3Qa9GeKfCzw5448N65qlnPZwwafJOrz3lwMtKELcRgHncD1PA+vFa2ia3448M319p+o+FL/AFPTHu5pLK4t5EaRUaRiA3OMc5GcEfy9WJozkUNLsGp5v8P/AAjqVp4u13xdq9lHp82o5WCzVw7RqWySxXjJwvT3r0fFLinYpglYaBS7AaKUUhjNmKUDFONJkGmAYo2ilo4pAN2Ck244p+eOKTBpgJtzSbKeBS4pAN2gUAUtHSgBCCRTdpFPzR9aYCAUYp3FNZsUgDpTWyO1OVsmkdqYFa6uPsdpLdGGabyxu8uBNzt7AdzXjHhS/wBb8P8AjrxL4gvvCOuta6o5MSxW26RfnJUFcjse2ele4KeOKCxz3paC16Hn+s+NdduLN7PQ/B2tDUJ12pNeQiOGEnjcWDHOM5xx0rL+Jeh6taW3hTWNLtrjU5NCuQ80MYLyTDKMW7nrHzxxuz2r1UE+tKBRoGrPEviNqfibxn4Usn0/wtqdtai7TdDcRZnlbaw+4oJVBn7xIzkcVofEOfXr/VvBtzb+G9RkeznF1dQxR+YIyGjYLvXK5+U969cZsd6A27oTRZINTnPF+gL4w8GXmmZMMlxGskRkXBSRSGXI7cgA+2a5Pwj4w1PRvDceh6v4Z1k6vp0fkJHBaNIkyqMIRIPlAxgZzivTxml9+9GlrBqnoeW6B4VuvC/wl8SvqqKup39rdXV0EO7bmNsLxwSBzx3Jqp8NvF76V8NrKG50PWZpYzKYPsli8qzgyMeGXgHJI+YjpXoniqzvtR8K6pYacsTXV3bPAnnOUUbwVJyAegOelZfw50bVfDng+20jV47ZZrdn2vbyFgwZi3OQMHmhq4LsczpXgK+1TwD4hi1VfsureIZmumQnd5JDb41P0bJP+8fSsrwt408Y6FpkPhi68H32oX9mggglQsikDhd7FcBQON+cHHHrXs5zmnA0aPdAro8h+Inh7xHL4B0fekmq3NreJdalaxBnE2SSVA6lFJ2genPas74ialr3ijwpp9xaeDtStrOzukmaO4ULKWwygLEuW2jOMnHUcV7djPekxgdaegrM8h8Z3+r6p4o8G3q+GtXVbO4864VbZpRGrPGRlkBGcKSQDxVz41/a9Q8N6fZ6fp9/dym7WdhBaSOAoRxyQuAcsODzXqQcmlDZ4pJIepWsrgXdjBOElj8xAdksbIy+xVuQfrXmfxsuLi98Lpoljpmo3dw1xHI5gs5HQKA38YXbnOOAc16sTQDkdaFbqGpzvg2/e/8ACunJNY3llcW9tHFLDdW7xEMFAONwGRx1FYXxcFxN4AubGzsbu8ubmWLbHbW7ykBXViTtB2jCnrXf9qO3BoA4Ka6mPwWaKPTtQ+1NpBtBam2k84SeUUwVxnGe/SvP7qy1y8+A+n2cGlX3nWd4Xu7F7Z1aaLzHYYBGSMshOM9PavfMn1puMHrxTVg1PEPH2s6p4n+HEQ03wjqNlZW8sbTrPEIyAAV2og5KjI+bAAAq38Q9Qv8AVP8AhDb2Dw7q4+y3yXcluLZmdVGwgEpkBjzxnPHOK9mHT2o/CjQWpieJbtoPCWpTRQXE8j2jiOKKB3kZipAG0DI5I69O9cn8JZptI+F0UN7YahBNZGUvFJaSB2BdmG1duW4I6Zr0jHFAGKNLDPKvgpPPYeCby2v7C+tZre5aVlltpAWXYvKjbzypGBk8dOaxfh/b62nhLxrb2thqFlqVzLPPZedbPHu3LxtLAANkY65/KvbsAdBj6UDj2o0CzPC/DfiG5k+F994X0/wrqz6x9lniuGMG2MswYM7OxHzY/hxnIAFGlaZqHjX4HSaHDptzDc2RMlvLMoVLlxIzbUyc8qcZwBk9eDXuf5U3kdKNA948f8O/FXVrnTU0V/Cupz+IoI/J2omE3KMbpC2DHzjOQevWpviF4a11IPDPimJhe6rogU3nlRnMuMNkBRnbuBGAOj56A160rHPb8qeBkH3oslsLV7nlPizxfB418E/2P4at57vUdUKRPEYHxajcCxlbGFxg8/jWZ8WdLTwz8NPC+m2+64+w38CKMfNIVjkyfbJ7e9e04Nea/F3Rtd8QafpNnoulS3ggvFuZWEsaKMKwA+Zgcnd6Y96El0H5sb4s8cWWv+GptC0GG6vNX1WL7MLYW7qYFb5XMhYYXAJ69/bmsjxt4Q1Hw3oHhPVNBie7uPDRAlREJaRTt3NgDJGVOfZj6V67ayy3NpFLNbSW0rqC0MhUsh9CVJH5GpwMUITTZ5bpvxOn8bvb6f4Z0fUIbiSVBdXk6L5NtHnLkMCctgEAEDJrK8dyal4D+Jlv42trOW70y6txBeLEPu4AX5m6DICEE91xXsyoqDCgAewxS7eCOx7UaDt1PP8Aw746uPHGrWraJp15baRbhnu7q6jCiRsYWNME55OSewHvXF+AfFC6Hr/iGDX9K1K68UT3bFngtmkeROyrz8qg5I6DGOeK90AwMAAD2pO5PFKyBtnjnwd1WdNT8QaVdaZdxXb37yyEQ4jgBydrt2OcgdScjsMj2Nc4pQoAOAOfagU9OgK/Uac5oA70/GRSAYoGNAOaBkmnClFIBMEU08c0+kxQAKc0tAxiigBo60vNG2ndqAI+ppe+KdQaAGEEUDJp9HAoAaelZ2ravp2gWD3+qXSWtqhAMj5xk9BxWiDk0E8HimB4l4Y8U6NrvxevPEGo3kVsptkttIik+UyKWZcnP8R5wPR8dq9sXd1JNRxxIsjOqIrt1YKMmps0aCR88/FHXtK034jaV4j0LUYJb6DK3kUTc7o2A2t2yylk+i16ndeMtH134caxrOnTrcQJYymSPureWTsYdjyK7Bo45PvorEHPIzzTWgiaEwtFGYiMFCo2kfSiyDXojwL4S+PNL8IaXPoOvLdWkk9x9phd4GYFWVRyBz/DnOMc11etoPi1f2Nhp6P/AMIvaTrPc37goJ3GRsjBGTwSM8D5vYA+mXNjaXZU3NrBMU+6ZIw236Z6VOp2jb0FKyvcLuxw3jXxxB4G1zw5FcYj0q6Ey3BSPJQKF2EY7AtyBWT488UeCNb8KzIJLTVb+4hZbBIE3yiQg7SMcrg884zjoa9MnhiuYjDPFHLEeqOoIP4GoLTSNOsWLWWn2luSckwxKmT+AoW+jE9Vax5DP8NtVuvgnYaaUzrNm7XsUD8EBixMXscN/wB9DHvWn4U+MeippcOneJpptM1W0URTGaFsOy8E8AkH1BA5zXrVULrStOvZBJd2FrcOvRpYVYj6ZFD1BXXmYGjePtN8QX8/9mxzyaXbQNNNqkimOBSCPlBbGTjJPoBXlGreL9Db492OsRanA2nxKsMlyjZTJjcZJ6YBcDI9K9/iiRI/LRFWMDG0DAxSG0tj1giPGPujpRbzG2+xQvL21vfDN3e2s0dxbSWzukiNuV12noR1FeS/AHXtMi0m80Sa8SPUZbvzYoHYAuvlqPlHcjYc+1e3AYGABj0qOO3hiO6OGNDzyqgU+ganhniTVI/CP7Qi63qwaHT5YARIiMcoYthPA5ww5x2xXsuha5Z+IdNXUbDzTaSEiN5Imj3j+8AwBI96sXem2GoiMX1lbXXltuTzog+0+oyOKtBQFCgAADAAosgVxQQRXn/iEL4i+J2h6FuBt9JX+1J1HdxlUB+hKn6NXoAAXpVaKxtIbya7itYEuZwolmWMB5AOm5upx2zRoBZFea/GnWLC3+Ht/p0l5bi9naLy4DIPMYCVSSF69Aa9KqtNp9ncyCWe2hkkHAZ0BIoQPbRHHfCXVLG++HekW1texz3FtD5c0YcF0IYjkdQOmPbFZXxm8L3esaJZavpcZa/0qbzPkGX8s9SPXBVT9Aa9GtdPsrNi1taQQEjB8qMLx+FWu2O1JaMNWjyzxL8SdF1L4c3J0u6S71LUbf7LHZRNmYO42sNo5yoJPTnAx1rofhl4Zm8K+Crazuf+PuZjcTqR9xmA+X8AAD7g10MGiaXa3r3tvpllFdvndPHAqu2euWAya0Oe9C2sGrYgGeteDeJdc0tf2hdKuftsAggVIZZlcFVcrIME/wDA1B9K95JxWd/YumBty6bZhv7wgXP54oSb3B36I83+PepWi+CrawNxD9ouLtHRN43bAGywHpnAz710/hzX9LPwu0/UDfQfZ4NOSOSSRwAHVAGB98jpXRzWFncyK1xZ28rKu0GSMMQPQZpw0nTvs5t/7PtvIY7jF5S7SfXGMUW0C77Hjv7Pl7aNpus6f9oUXJljlWInB27cEj15HP4etVvGWp6avx30i9e+gSCya2jmZXBIYtJ19Mblz6A17Za6Tp1lI0lpYW1vI3VoolUn6kCoZfD2i3E5nn0ixlmJ3GR7dCxPrkjOaOorvsaGQx3KQynkEU4YpVRVUBQABwAO1KKChmDmjnNPxS4oAjoBOadgZopgIRR2p1GKQDKOtOwKQigBOgpuc0/FKFFMCPHFIpNSYoCgUgG4NGKkxSbeKAG9KUUqj1pcYoAbik60+kwAaAEC4pRQelN5oADSAU49KaOlMBcjFCmk46UYxSAdgGkzilWkPJoAUGmk/NS9BTT1pgSdqbzSjpQBzSAUU4UmaBQAtFJmk5oAd2pM0maD0oAXNBGaYvWnZoAUDFLSCloAKKKM0AFIaWg0AAoIpKAaAFpKM005oAdSH2puTmnAUAJ0NBp2M0m2gBB0opwXFIRQAnAo7UuMikC4oATrTsZFG2nYoAZjApKfik28UAJQKNtLigAxS0nSlFABilFFFADScGilIoFACUL1pSOaBQAGkzinUwqc0AKBmkwAacBSEZoAXtSUvakFABQDSMfShRTAcDzS1HzmndqQBwaUUw5AzSo2RQA/PFNzQTSY5yKYDgaTNBPFIpzSAcOlLmkpvOaAHUEZoHvRmgBRSUgNGaAHUU0MKOtAAQDSADNLSgYpgFOpM0ZxSAKKTIpc0AJQaKTGaAFzxS9aj708UAKBikxS0dqAPCfjnn/hKfDQxnKS8NwPvR9692HQfSvCfjo2PFHhsMAU2S/e6fejr3YdvpQIWiiigZ8hvyDXvHwXG34fQ9ebiU8jH8RrwggYOa94+DP/ACIEJz/y8Sj/AMeNAHolFFFABRRRQAUUUUAFFFFABRRRQA000jNI0gVtuD+VKaLAN20YxThSdKAEFKelKAKKAGinDpSdDSg0AANLTc80uaAEIpcZFHFGcUAGBigAUm4UoNACYxRk0uaBjFAC9qQ0uRSGgDwrxcAf2itD5Gf9GPy9fvv/AJ+le7Hqa8J8YEL+0b4fIbPFvuC8EZaTg/ofpXupHzGgAHegUGmkE0AI1C9Oaac9KAccUwFYCk4UUpHGaThloAUPmmnBpQvFNCjNADgeKTzcHFOIBFREc0ASFz1FAcUxTng07aBQA7dmjIFNzSGgBxI7U3JpaDjbQAocUFxTAOKOKQEitxRuwcVCSe1O5IzQBJ3oLYFIpz1pxwRTAYfWkBBNOC5pu0A0AL3p3OKbmnA8YpAROeaVemRSOvOaUHC0wBmxSq3y0xzxSp0oAN3tTkOTQRmlVRQA49KjAyTUv8OKYByaAGggE+lHQ1yXxN8RL4Z8B6hcqzC7uVNtbbTg73BGR9Bk/hVL4Ra/L4h+Htqbmfzr2ydreZmYsxwcqTn/AGSPyqb62A77PFRM+DxThkCojndVAO3+9GcnimEZNHTpQA8/SgHFMLHOMUjMRQBMHAqQSAiqgOelSISODQBYDjmgN2qPvTkwG5NIByvliO4oLY6V5p4X8Aa1ovxP1nxHd6nHJYXZkMUYkYuwdtwDAjA2jjqe1ek8BaNeoXXQXzOKbvpjD0FHamBIHGKTfTO3SgHK0APDZFJvK00NinDmgBM5601qdjIph9KABalB4qJRipFoATccUqE96RhSg8UgJAeKQtio91O4IpgG/NOVqi70o6UATFhSZFQ0obHWgCQtSqQRUeaAMDNAE2QKCeKh3U/dxxSAXdS5GKi5Jo5FAE3FNzk0zNA470AOye1AOT1puTS9KYDieaa1Gc0jMelADlzSE5NKtI3WgBRwKRetBHGc0gagCQcUpPy0xTmndRQA0YYUg+U05RSHrQAbjmpB0qPpTgTSARqQcUpzTTxTAfnFL1FM696eeBSAbupN+aAeuaTAxkUAKOBxSDIOaM8cUdqYDt+aaXxmkXqc0HFADg5xSq1Iv3aZ3oAeWNGcilGNtA60gEBI4pQ5z0pBjdTqYCFzSbiaDzSKaAFDetBbmgYJpcCgADZpM4pQvNKwxSAYOtPQ5pmaVeDQBITim7uaU9KbigBwNOqMmgPQA/OKaX4ppyTSDg0wJVbil4pgNG4dKQDxQcUzJoBzQA4GlpoooAXNKKjDYNPDAjigBc80Gmc5pcnFACgUdKQGjdmgB1IKQEUmeaYDxiikBpGbFIBwpj8UBqRjmgBydKGNIhoegA6ikXgmgcUmcGgBQ3NO6imDrxTscUAIOtIfvUAHnNJjnrTAU8U8NxSY4pQKQAW9KZzS4w1KetAEZLDpUiv8vNIwytNAyKYDt9CsWHSkGBxTgcUAN5Bp2cUjHNDHC0AIWO6nZOKROeaVj6UCAEk0dKBRnNIYm7Bo3c00g59qXFMB27mgmmjrzSnigA3etIG9KFGetP2gCgBo65p4x61ETzSKSDQBNRkdKbnimDO6kBMDS0zdijdmgB9ITTeaM0AO4NFIuKWgBaTNHamE4NAD6O1NDcUZoAcBRnFMzRmgB1FNDZozmgB4NANNH1paAFpabRuoAdSUZooAQtgU1eaQihcZoAVulIo4pT0pFBApgIB8xpTxSc5pvJakBKOlN6mnDNNYelAAaMcUgBzTu1MATNBzSgUjgkcUAJk4p2eKTHy0nOKQC89aTJxRuwKTNADgeOaBmjtQORTAO1KKQHFKORQAq5oozxSKOaQCg80vemY+al70AOpDS5oNACYpCKDR0oAToetOz6Uw8ninjgUAJTgaYxpQeKYDu9Heimk0gH0lIppQaACiimkmgB4opB0ooAWjNJRQAUuOKBRQAmKMUtFAAKKbjBpc0ALSUA0tABSdaU8U0UALQKQ0CgB3Sk60hNJmgBxoAApoPPNKTQA08mnAU3GDmnBqAExzQ3SjqaUjigBBytC0h6Uq9KYAeOtLxt4oIyKQDAxSAQUDrS4wKByaYC0nelPApvPakAtJnBpR70mKYCc5paBzS4waQCAUo60o5pO9AARSZIFOPSmkHFAADS5zTcGjBFMBcUYNFOBpANyQadmmjk0/tQA3vThSdTS4oAXNJS4pOgoA8M+Og3eJvDKjklZeG+796OvdOw+leE/Hok6/4ZVcs22b5W6fejr3YdB9KBBRRRQM+RG6GvefgyMeAIRkH9/JyP8AfNeDScA/Svevgyu34e23GMzSnPr87UAeh0UUUAFFFFABRRRQAUUUUAFFFFACYpMUtJQAmKTGadSUAJiilpCKAEpaBijFABRn2oxil7UANNLjIowKACKAGkU4c0GkwOtMAIxSjkUvakzigAIxSdaXqKacikB4T4t/5OP0bnobbOOv3m/z9K94J+Y14R4wAP7Rehg/Nn7NwvB4duv+ele7twxoATOaORQKKAEK55pMU/tSUAN6imlcdKeDQQe1MBqrQy8cU8cUbhSAi5FBTvUnBopgRhaXbnpTzTc4oAbtOKMGnbsmnDkUAN25Wm7TUmMCkzzzQAzbxSFMVLkU0jigBm2nAUopcUAN2c0HIpehoakA3ODQ65GQaCpIpQCBTAYqkGpMd6Fp3UUARv0pFqTAxzTcYNADHU9qci4FOpelAEb5B4p0fSlOD1pQAKACo9p3D0qXgisPxZr8fhfwtf6vIyh4YyIVb+OQ8KPxOP1pN2A5WNYfGfxUu2lVZdM8Owm2CuAyS3EoO7j/AGVyp9wK4r4cXL+Bfizq/hC6cpZXjlbcyfxMPmjOfdCR9cV03hz4TfZtLinvPEviC2vbpfPuYrK78mMSty3yhfwz7VxnxT8Gz+CpdL8TaZqeoXcguQHmvpvNkSRfmTDYHHynr6CizsJW3PoYDLbT2rymfxlL4n8UanYQ+K7Hw5pOmTeT5peP7RdSAkEr5nAUEHkA54/D0fRdVg1zRbLVrZt0F3Asi47ZHI+oPH4V4b8JIfD8Wt634a8RaZYTX4umED3lujlmXKsgLA+mQO/NL1Guxr6L481HQPiJb+H9T8Q2/iDSL0qtveQhCyM5woYp3zwRz1B46U7xx4v8VeHvifpemJOlzYT+XLDaW8QRpwzFRGzEnnI68DocV3OqWHhPw0LK6bw7pa3Ut1FBaLBZRiQyMwAK8Dp97I6AVw/j0j/hf3g5gu1jFD83/bWQYx/nrRaI7s2/DunfElvF+pDXL+GHS5YGaKW1EbrG5I2hNy5O3nO4YOPcVR+EninxFr2s6/Ya9fi6FgVVP3KIQ25wfuj/AGa9bPEjHOOK8R+C37vxx40tyREwm/1PXGJZR19sgfjTshJvqXPE+v8AiPQvjBomiwa0x0vUJIZPKkt4jtDSFSgIUHHHBJzz1NdN8UvHMngbw/FPaQxy393KYoPMPypgZLEd8cce4rjPiNNCvx58H/vQGRbcMQc4zM2Bjt/9euo+M+jadqvgl5buYQ3drKGse7SyNx5YA5JYcexAPQGlZBdlXxefFvgLwymvWniGXVjbsi3sF/Amxg2FDJsAZcMRxk9evHO18P8AXfE3inQxrOo/2Mlncxk2gtFl3q4YqRIGOOCOx/GsPxDbeN/GvhCHw5caDHp08/li/vZruNoxtYNlFjYsckdCOOnvXfeGdEh8O+HdP0eCQyJaRBC5GN56lse5yfxppLcLvY848EeLfE+p/FzV9B1y7t2hsoJQsFvDtjLK6AMCct0PcnrUfxJ8Y+LfDfjjRrO0mg/sy6kR0ighUyTYcBoyWzycjBGPvVT8EMB+0P4pGcZjnwOuf3kf+FS/FgD/AIWh4F3Hb/pEfz+g8+P/AOv+dKy2DXck8cal8TvD+nnxQL3ToLCJl83ToYxJ5SlsDc7LluSASpHXjjmvQbDxXZz+AYfFdwDHb/Y/tMqjkggfMo9TkECsn4yDPwm1wBd3EPH/AG2SuMvILm4/ZfhWANIUhV3C8EIs+T+QH6ZosugXfU3tFl8afEDTBrkOtxeHdOmLC0tYbRLh2AYjdIz47joOCKh8PeONc0jxkvgzxqsLXUqj7FfwrtWfJIXIHHJBAOByMH1rf+Ft9De/DLRGt3D+VCIZAv8ACynBH6Z/GuM+K9u138U/BEVqp+2tKpLL2USqQfww5/OiydkF31Om8WeJNTPjfTPBWj3cGnXN9AbiW+mjEhRRuwqITgsdh69qZpcXjPRPG+naZqusjVdGuYZCt0LNImEgGQjbenHIOeefSn+PfAemeN7oCHUBZeILKFTHKjZIQltoZQcgbg2COevXpXI+GPFXi7wZ42svCXi9jcwXpWO2uWYOwydqlX6spIxhhkZ/MtbzDm6HTeLPF2vJ490zwVoKxWc92nnSahNF5u1MMTtTp/Aev0461i6z4m8WfD3xZo1prOtwazpepNseR7NIGi+YBiNnoGB5yOox3rb8U+LdTufHdr4J8Oy29pfSx759Qnj3mBNpchF7sQAefUfUef8AxW8MJ4cvvDMr6jf6hf3Esgmu7ycvnaUxhTwo5PA/Wlo07BzNaH0Iy4YjpQAae+Mj6UgFWAmKCuRT9tJQBEQe1ABAqTHNGM0AMzmnYGKcFFLQBERjpSAZHSpaAPWgCPaRTh0p5PpQBkUAREe1PU8U4rSBKQCHrSEE808jik9qAI85OKcBTwoBo74pgNpuDmpNtGOaAGAc0rAEU8jigDjmgBi5AoK5p+2l6CgCI+lAGKfgGlwKAGg4paXaKXFIBBzQRTgKCM0AN60opQMUo4oAaeaTbmn7aTBoAZtwacRxQwzRzigBuMihRgc0+jAIpgN2jtSAU8DtSYoAbtFJtFPxxS4BoAZimqBUhGKRQKAALxQBTqOlIBoTHNL2pc0lAEPO+nhadt9qUUwEC4OaNuadQOBSAQDFKRkUmeaXtQBGRihTk04jNIFxTAUdaCfSlxRigBueeaAAaUoCKFGKQCcCgdacVFIABQIaWxSDnmn7AaNuKYxobFKDS7OKbtINADs8UCgdKAKQCYzSKMGnYINBXv3pgFAINAHrSFPSgBfpSDg0AEClxkUANbnpQOOtPxxTQhPWgBc80DrzSYwaXGaQCHk8UhGBTguDTsCmAxDxSsKd0oJBpAR/WjANO6mjbTAaFwaf2pdtNAINIAFIRilINBHFMBA1PBpjLnoacMAUAIVpNtKWzSg0AGOKABS80UgE2igqDTqTOKYCBcUMB0pSaT3oAaOKcF9aXApaQCYFBWjoaXNADccUBaUdaWgBm3ml2inUh4oAQUuDSZo3UwGsBTCvcU8jNC0ANB4o3Yp2Dk0gGTyKBCEk04cUYxRjcDQMUHJ4oJ7U1VxTsHNAACAaUtRikoEKDmmsKXbRg0hiA8UuRRtpMGmAgPNKTTec04gmgAIGKAc0YoC80CAHBpfegrzmjFAwz60dKNuRRt4pAKG4o4pAOKTgUwH44qPHNPFJ3pAIODS7gDRQcUwDrQMUmcikBxSAfQTSZ4oFABmjrSZoBoAeOlGOaQGlByaAFxxSYp1JQAhUGk204GkzmgA4xSCikzTAdgUDFN3YPNKDzxQAtKBR25oBFIBQKTFLSUALxRR2pKAFwKTilooAbgClByKDTelAC7abtxShqOtACbsUh5pcU0g4piF3YFICc0oHFGe2KQxT0pRTTjFKORQA7OBTeoo7GimAgOM04MTTetA4pAPBxSUh6UgNAC7jRuNJmgdKYC5JpeRTRnNLSATJFOU0080qjigBxpOaQ0A8UALQOtM3c07IoAUtjNNB5oooAXOaU8UgFBoAXqKYODTx0pvegB4pRSCk6UAOoxQKTvQA6kwKBRzQAGmgYpaKAFxmjGKBQaAEpR0pM0tMBMYNLRmjNIBOlKORRQKADFLSZoNAAcUUvakwaADFFHaigApM0vamlhQA6jOKZnFOBzQA4cUUmaDQB4R8e1zr3h3hiPLmznhcbo+/8/wr3gdB9K8H+PhI13w2FOCUmB3fdIzHXvA6D6UAFFLiigD5DfvmvePguzH4fQBu08oH/fZrwaQEg/SvefgwQ3w/gOzbieQY9fmPNAHotFFFABRRRQAUUUUAFFFFABRRRQAU00tIaADFJSig0AJRQKWgBu3FJyaf2pBxQAClpKO1ABige9ApTQA2gjikB+bFOpgIDmlI4pOnSlzxSAQcUjdKKDQB4X4yIP7RGg9DgWwIUYI/eP1/z0r3VsbjXhXjgr/w0N4dXepyttwnBH71+D/noa9wZxuJBBHqDTETYGKaenFM8xcfeH50F1GfmH50rjsN381IDkVDvXPb86csgOen50XCwNkGnoSRzULSDPUfnTxIAKLhYkIpOKYZAO4/OjcCOo/Oi6Cw48UdqYDjuPzpGcii6CxOOlMYim7ztpN3rRoFh4AxxSg44pmeOKYWbPSi6CxPximn1qPeSOlG4+hougsPNLnio8nHSky3cUXQWH5NBY0K3HQ00knsaLoLD92R0pu6hThelIDknii6Cw4N6U7dxUQyD0p+cr0ougsIWw1P31Fg9cGlBweho0Cw9jS9RTX5HSgEgdKLoBc0hfFRsSG6Gk53YOaLoCUMKQtzSdF6Goww3d6LoCcHArhvHvgS/wDG1zZGPxF9gtbNhKkAs/MzKDw5O8ZwO2P512pJx0oHTNF0BX06K+gso49RvIry6Gd08UHkhuePl3HHHvXOfELwbc+N9Gg02PVksYI5RK6m38wyMAQOdwwOT2NdavNNfpQnYDifAngrVfBSfZT4lF/phywtGs9hjY91fecDPUY/Ksnx58ILTxPqUms6Vdiw1GT5pQ6lo5WA4bjlTwMkZz6Z5r0kDjvT1bKkU+ZCaued+B/hevh3U4ta1fV5tU1SFGSEtny4QRgkbsknGRnjg9Ki8TfDDVfEHjOHxKvieO0uLcoLcR2JbylUkjrJyck56Zr0cEgmnE5HShO2wWfVjYi6xoJZBLIqgO4XaGPc45x9K8y1L4V6hF42udd8M+Im0eO8Je5VY2dtzHLY5wQTzg4x2r0sEhuhoLH0NK6e4a7pnlmpfBVbzXtOv7bXp4mgVZLm7kzLczzhsh8scDt9No4NXPido9n4hPh7wot/Odekl822nYgbUUHzJJMAdgcAYyw7DNej+YccA1wfjn4ey+KdWtdd0rVJNN1q1jEaS87SASRyDlT8x5HY9Ke4tt7nNxfC3x3aXDG18f3CjnBaSUZ47jcRXS/D7UfFcOr614Y8SXUN5daekUkN4nzZVw2A2ME9AecHrz0rMttC+LVyvlXvirS7ROjSxQrJJ9QPLA/UV2XhLwraeEdLe3gllubudzJd3k2S875PJ9OvA/mSSZt1aHfpe5yfhv4X6zoPjmfxOfEVtNLdSSNcxfYiFkDtuYD5/l55HXGBVjxj8N9Z8VeLrLXItft7X7EY/s0f2Mts2tvyTv5O76dBXo27jpShiBVXCztucr438Mav4s8J/wBjRala2rSFGuJPs5IfaQ2FG75RkZ5z6e9L4R8MXug+FD4f1e8ttTswjRqBb7MxtncrfMQw5Ppwa6oyH0pN+48ihWCzvueXaZ8PPFHg3VrqTwhrNj/ZVy+5rLUVchPoV5JHrkZxznrXQeHfBdzZ6+/iXxBqg1PW3i8iMrHsit4852xjr3PPHBPHJz17daN2KWl7rcLO1mzgPEfg/wAUP43PibwzrFpayG1SB4LkErLhmJDcHj7vv15HctfBWu6p4zsPE3izUNPkfT1P2WzsI28tW55LPz1OfqB0xXoBbjpTDyOlCtuFntc8x8a/DbWNR8Yw+LPCuqQ2WpfKJROSACF27gQD/DgFSMVneK/hL4i1y0069fxM19rUL/v3uTshQHH+qVV+XBH49eOlewjgUHBFGl7vcVntczfD2mXWlaPHbX+qTaneli811KAu5j2AHRR0ArVAwaiGQakByOaZQ48HrRgUx2AFCOGXIoAfzmlxxTQ+OtG6kAHINLmo2bHWlV+KYEnaimbs0u4d6QEmBSHgU0SCkLimA8UYpocYo3Ajg0gF6Cm7smkD+tMyCeDTAmBp2agHB5NSZ70AP4o60wmjdxQA8Up6VHuxTgcikAueKbnmkBHrSgigBe1Gc0ZGKZnGaYC7uaeDxUIPzc1JkYpAPBBpCaQcUhYCgBQ2DzS5phPfNKDkUAPDZpQaYrUpYYoAUkUbgBUJak/GgCcMCKM1DuwOtIr+poAmzS9qh3D1pxf0oAeelICaaWyOtAbHWmA+mk4pu7PSk/GkA5WOeaUtTAc0ZzTAlWlqIEilBJ70ASZozUYJJ5pOlICTOKM8VGCaUNQAnPNClqcooJxxTAAxJpx6VGpxTwwNACg5FHWkxjoaQOc0AP5FGM0EjFJupALtoxxTQ3PWnZzQAg4pQc0U08d6AH54pKAeKTNABilpufehetADsUoFJRQAvFJRR2oACcCmqcmhuRQMBaAFNLnioyxp4ORQA0805TSA9aTNMB5pmTSZJ4pU470ALu4pB1oOM008GgCTANLxTFbimknNICakzUW8ilBzQA4mlBzTO9AFMBSaBx3pvINNGd2KAHEc08HAppXFBoAfmjcKafu00nAoAlHPSlFRI3NPLikANSYOKQuKNxxTAdnHWlDA1GTmgDAoAkBHejio8UY4pASZAozUeMikBxQA/eM4petMA70A4pgOxTORTlPPNDdeKAIwx3YqYLUYAzk1IDSAUDikxQDRuFAC4oxilBBFJQAYoNGcUGgAAoxQDRmgBaSkJ44oBJoAKAM0ppAcUALigCjNA5oAMUmKWigBOcUYzRS9KADpS0gNGaAFxSYzS0nSgBoODijGDml70pPFADc5pj7j0py8mg8UxDY1Izk5pxFIrc08igY3pRnil4xR2pANNLtphPNOB4pgL2pUpufloRqAJM00tSE03FIB2aAabkYo7UASZBptMApx5HWmAbhShgKjK+9JigCYtlaRGwOaiOduKVQcc0AThhS1EvFSZ4pALTScUBqQ80AO3Um6mYxQRmmBJmkxmmbscU7tQAhBzTx0pmaeOaADNJwaWikAmOaXYKM0tACFaMUvaigBMUuM0ZpBzQAmOaQinYpDkUwCkKinZ4pKQCgDFJgClFJ3pgBHpQBS5ozSAQikzgU7tTD0oAQHcaXbSKKceRTAYBRnmnLnGKQDmgBCQDTwMimEU9c0AMwacBRjJo6UCFPAoGCKQkYoSkMXOKaxyOtDjPSkKfLTAcvHel3UzHHFOA45oAduozSYGKTPFIBxNJmhSMU3uaAHbsUnmUcZpuOaYh4cUoYU0DNIByaAHZo3CgDmjaM0hi5oDCm0d6YDt1IXwKDzSYoAcHyKN+KQim4yaAHbhS5wOKaVo2mgB2aKAKGBI4oAQ807oKaFp4xikAAUHpS0nagDwX9oNc6x4ZwOWE4+b7p5jr3odB9K8I/aCAOreFwQXGJ/kPTrFXu/YfSgBaKMUUAfIsn3W+le/fCFYl8BWwil8xfMfnbjB3HI/OvAWI5zXu/wYx/wgEWOn2iX/wBDNAHotFFFABRRRQAUUUUAFFFFABRRRQAUlFFADR1paMUYoATvS0UdqAEoHNL2pOlAC0mKKKAExS0tFACYGc0EUA0tACYxR2oooATHFJTu2aTrQB5D8Q/hjr3irxnFrWl3llbRx2yRAvI6SBgzHPyqfUc5rCb4SfEPfkeLEJHKk6hcdf8AvmveeM0badl2FqtmeDj4T/EUMwHipfUN/aVxz/47TB8KfiOiHHilORg41O4wf/Ha97xSYGKVo9h+93PBf+FWfEwlQvixQAv/AEE7jj2+7UZ+GPxSQOsfikqM9Bqc/wA3uPlr30AA9KU8jpT9zsL3u7Pno/Db4p5cr4hlJZuf+JnN+fSpD8O/ivs2HxDMUHIH9qTY/lXvxjx0BoXkYxR7nZB73c8AHgH4rqf3eu3EmBkY1SQYP445pX8FfFhNv/E9uWOOg1OUY/SvfwmO1IYwec0rU+yH73dngh8FfFpgqtr0+MDP/E0c49jgf400+Cfi0xCHXpz0HOqScfpXvflj0pdgIxilyw7IXvdzwE+D/i7lx/bd0SO39pvz9DTX8I/F5JEjfWLwBuNw1JtoHvjn9O1e/iPFLsFPlh/KHvdzwGTwh8X4QdutXThSMbNSYlvzx+tOj8G/GATF/wC2p1c4JzqTEfl0r3zYKNgH1otD+ULy7ng7eEfjEm8jWZmw2RjUSN30z/XFK/hP4xrtzqs7huvl6jyv5kfpXuxWmj05otD+UXvdzwVPDnxhkLLHqF5gHG6S+AH6tmpB4Z+MyAsNRuiRzg3yHP8A49XuwUA0uM+tO0P5Q97+Y8Dj0L40OjH7ZegDHW8j9P8AezT4/DvxlcbhqN0B1+a+Xg+n3q97HB5pGVRzilaH8o/e7ng48PfGb/n/ALsjGQftqen+9SHQPjOrDGoXYJ5yLuM+3c17wOTSsOO9O0f5Re93PBV0H40s0n/Ewu1KkdbqL5s+nNOfQ/jYrMPt90y9Mi5g5/WvdcZPOakVRjk0csf5UP3u54L/AGN8ayyqb28wRwftEGPx5oOjfG0HAu7wgY5+02/+Ne8FcdzQtFo/yoPe7ngsmlfHAHH2i9YDutzbf/FU9dM+OGcC5uSfVprY4/HNe8bRmlxjoaOWP8qC8u54M2mfG/aG866Y9Npmtf6mmnTfjju2h7ogj/nta4/nXvBPPehhgZo5Ydh3l3PCGsvjkAdxuCG4+V7TP8+KBafHLkDzuo6tZ/417yrDbQAM8UrQ7ILy7ngzQfHOIniYhuOtoT/PikMXxzQJgTMCP+nT9a97P1pu0+tO0OwXl3PCkT46K+FWb5QMZ+yEfz5qE3fxwwQY5/vYOYrXqP6V752xmk7c0uWHYLy7nhBf445ZxFNhsHG204x+NDXHxyVV/wBHkwfSO1zXvAGR1NA44yaOSHYLy7ng5u/jikS4gkwe5itCaV7z45YObeQEDdkR2vavdwnOcmpAuR1o5Ydg5pdzwMah8cX8xVtpNynJJhtR+Az1okvvjginfayAYB+WK1Y17393jJppXNHLDsLml3R4ImqfG75T9mlI+7zBbfrR/afxsVTm1kwRu/1NtXvQJAxk0nl7hyaOWHYOafdHhQvvjmWjY2YPOR8lryPQ80xtU+OI3MbVuucCG24r3cxcdTSLGR3o5Ydg5pd0eHNrPxuhVd9gzZ5ysNuePfFSjWPjYqgnT8gcn91b5I6+te4DjvThk9TS5Ydh80u6PDJNb+NCDJ06Q7h/BBA2PyoHiL4zKSf7IdvYW8J/ka93A7A0bSO5o5I9hc0/I8JXxH8Z8f8AIHc59baLI/Wov+Em+MqbpDo8zBTjb9kjOfwHJHPUV7zgg9TS4OOpo5I9g5p+R4MfE/xpwf8AiSsNoPSzTn9f5UreKvjOiF20P5SQMiyUkfgGzXu4BHc0pHfJp8sewXn3R4EvjL4ws4H9iP8AjpjAH8akHjH4wAHOhk/9w1q967dTTCT6mlyxC8+6PBl8YfGHcFOjOe2TpjfnTh40+Ly4B0EtngMNNf8APg17sA2eWNKc/wB40+WIXn3R4MfGvxdVMP4eZ88Z/syT+hpP+E6+LKN5Y8OvuHppc3P64r3oBiPvGkIbsxo5Y9g5pdzwc+Ofi0pO/wAOSHjPGmTf0NJ/wnfxbXP/ABTshAHONLm/xr3lQ394/nSncP4jS5Yj5peR4Mvj34s4O7wy7+hOlTj+RpP+E/8Aisibj4alAALHOlzgfzr3ch85DGnYYj7xp8sQ5peR4IPH/wAV+APDc/PQ/wBlT/40P8QvipHwfDUrE8AtpNwMeneve/mx1NALdyaOWPYOaXkeCj4hfFV8j/hF5FYDGP7Kufz60N8QfisG/wCRXlPA4GlXH+Ne9Hf/AHjSHeR94/nRyxDml5HhH/CxvioBtHhNs+v9l3H+NRj4m/E6PO/wxwDhidLuBj2+9Xvi78csaAT3NHLDt+Ic0vI8Hb4kfFFMbvCZ6/8AQLuf8aZ/wsr4oYwPCpyvLEaZc+meea97O7HDGhd2PvUcsO34hzSPAR8UPiYVLHwznB7aZccfX5qm/wCFnfFDYwHhI5Hf+y7k4/8AHq93KsDkU9d2ME0csRc0vI8FX4nfE3CgeFMkLk50255Hr973FH/C0PiaW58Jgk9ANNuf/iq96wR3puSTmjliF5eR4PH8UPiZIx2eEfM5xgabcnp1/ip3/C1PiRGmZfCG0btuW065HPp96vdcEdOKUoWxu5xzzRyQ/pj5pHhJ+KPxKyM+ECPX/iW3PP8A49TU+KfxLVTnwjv6cjTrnj/x6veQMjmmFTnjpRyR8xXl5Hhw+KnxHHP/AAh5POMf2dc8n060L8WPiCoVpPCQAc4UmxuBn6c17oFOKNnqAfwpckPP7x80vI8KHxZ8feYYv+EUQyKcMv2G4B/9CpI/i945EzRt4ajLE8L9iuMj9a92CD0H5Uu3tgY+lHJDzDmkeEr8XvHRd2HhhHVcgqtlccH35pv/AAuPxnkq3hiLeDgr9knyPbr7/rXvPlggZA/KlK4GBjH0p8kPP7xc0zwn/hcPjHaD/wAIsn3tufss3X060D4x+MVZlfwzGCMj/j2nGP1r3YDPJA/KkbjkAflRyR8wvM8Li+MPjORti+FhI/TCWs5P5ZpT8YPGQUH/AIRXqxGfss3r0617ljcOQPypfLXIOF46cUcsPMLz7nhI+M3iwjnwxGSSQP8AR5h/WnD4x+LQRnwwmAOR9mmB+vWvdDuB7flSheKOWAXn3PC2+MPitESRvDCbX6AQzZx9M0yT4yeKRwPDcUbccPDKCe3HNe7N0wAOfamjdRyx8wvPueFn4z+Jg4LeG4wp4AaKUZP4mnt8avEca8+G4AfVjIuPwr3Lkdx+VGM9cH6ijliF5nhX/C7fEfyr/wAI3bFm5B8xxkfSlPxu8RAbv+EZtyv9/wAyTb9M4xmvdT+H5UgXI7flRyQ8xXmeEN8c9dGceHLUfWZ/8KH+OPiGLAbwzbDvzK/I/KveMfT8qTnPIH5UcsP6Y+afkeEf8L41jIx4Zg5Geblunr92l/4XxqwYZ8NwY/6+jn/0Cvd+vBAx9KAAOgAH0o5Yf0w5p+R4L/wv3VM4Hh219Obo5z/3zT/+F+6kuN3hyEZPH+lnn/xyvdivXgflQoPcD8qOWHn94+aXkeEf8L/1BVbd4dhLdsXZ/wDiKD+0FdADd4aQZHU3mP8A2SvePLUggqpH0oK+uPyo5I+Yc0vI8IH7QN3z/wAU1Hkdvtv/ANhTR+0Fc/MT4dh9QBff/YV7wRyCAMjgHFAUDPyrz14o5Y+Yc0vI8J/4aHkGP+KbTg8/6d/9hSD9oeU9fDkf1+3f/YV7uY0dSrIpU9QR1potoAm0QxhcYxtHSjlh5hzS7I8L/wCGhW28+HY93r9u/wDsKF/aH7Hw4vTr9vH/AMRXunkxgcRpj/dFNMMR58mPP+6KOSHmLml2R4h/w0P6+HFHH/P8P/jdB/aHVQD/AMI2Cc/8/wCP/jde2m1gkILwRMR0yg4p4gjAAEaYByPlFHJHzDml2R4h/wANEoVB/wCEaye/+njH/ounL+0RDyG8OMCRkYvQf/ZK9qa1t5CN9vEcdMqKFtIACvkRbSMEbByKXIu7Dml2R4wv7QluRk+HsH0+3D/4inf8NC22ePDzYHU/bR/8RXsP9mWAYkWcG499gzTRptovAtIQOeNg79afJHuw5pdkeQf8NDWp/wCZfJGef9NH/wARSr+0HaEHOgN04xejr/3xXsB02ydgWtISRjGUHamrpenru22VupYgsRGBk+/rS5I92HPLsjyEftB2uDjw+2cZ4vR/8RSj9oSyP39AcemLwH/2SvWzpGmsWJsLbJ6nyhk0j6XYEgtY2zMBtBMQJA9BRyLuw55dkeTL+0DYc50GXt0u1P8A7LQP2grDcQNBlxnj/S1/+Jr1UaJpLgbtJsiQc826/wCFPXRdKAP/ABK7Mf8AbBf8KORd2HPLsjyj/hoK0U8+H5AO3+mDkf8AfFS/8L8ttiyHw/JsboReKeP++a9QXQ9IiyY9KslJ67bdRn68UDw/ouONHsP/AAHT/CjlXcOZ9keXP8frNTx4fnK56m5A4/75pq/tAWBRi+gXAAPBFyCP/Qa9R/4RvQj10TTuDn/j2T/Cj/hHdE8xZP7G0/zF+632ZMj6HHtRyruHO+yPL0/aA01jg6JPnti5U5/8dpw+PlkVH/FPXG7uPtAx/wCg16iPD+j7SP7IscHqPs6c/pUR8L6AUCHQtMKjoDaJgfpRyruHM+yPNB8e9P6PoF2D3ImXGPypq/tAaYMf8SG7bJx8k6n+YFenDwxoG/edD03d6/ZEz/KnHw3obEk6Lp5J4P8Aoyf4Ucq7hzS7I8wHx9048/8ACPX2PeZKT/hfunZP/FPX+f8ArslenL4Y0BRhdD00D0Fon+FMbwl4dIw2g6WR1wbRP8KfKu4c8uyPNv8Ahf2lj/mX9Qx6+alC/H3Szy2gagoz1EiGvR/+EV8OAY/4R/S8Zz/x5x/4U4eFfDzD5tB0s9+bSP8Awpcq7hzS7I83Hx80kgf8SHUOvJ8xP8acPj5pJyDoWoAD/ppHz+tejHwn4cAI/sDS8en2OP8AwqNfB/hncG/4R3SSw/i+xR5/lT5V3Dml2R57/wAL80j/AKAWpD6NGf60L8e9HPXRNSX3zGf/AGavRD4S8Ng5/wCEe0n/AMA4/wDCgeD/AA02CfDukkg5z9ij/wAKOVdw5pdkeeL8edFJ+bR9TAz2EZ/9npx+POiByF0nUyMd1jB/9Dr0BPBfhaNtyeHNJDZJz9jjzz+FL/whnhj5s+HNJ+br/oUfP6UuXzDmfZHnv/C+NHLH/iT6njHpH/8AF05fjvooDf8AEo1T2ysf/wAXXfHwT4UIb/im9J+bqfsUef5U0+B/CmAB4b0oAHPFnHz+lPlXcOZ9kcIPjrou7/kD6pjHXbH/APF0H466ECWGk6qcf7Ef/wAXXdnwV4TL7j4b0ktjHNnHj8sUv/CEeFMlh4b0nJ6/6HH/AIUuVfzD5n2Rwo+O2hup/wCJTqgx0+WP/wCLoX47aCf9ZpWqrx2SM/8As9d0vgbwng48NaRyc/8AHnH/AIU0+BfCmCP+EZ0j0/49E/wp8i7sXM+yOHPx48P7iP7L1XaBwTHHk/8Aj9Nb48aAeP7K1bHc7I//AIuu7bwP4ScfN4Z0j/wDj/wpP+EF8I7dp8NaSR72if4Uci7sOZ9kcL/wvjw6rADTNVOep8uPj/x+nn47eG9uRp2qn28qP/4uu3XwL4SXGPDOk8f9Ocf+FJ/wgPhHII8NaVkf9Oqf4U+Vd2HM+yOHf47eHAQP7M1bkDpHHx/4/Tn+O/hxW2jTtUYY5IjT/wCLruH8CeEpPveGtJH+7ZoP5CkPgTwkDk+GdIP1s0/wpcq7sOZ9kcSPjx4XyP8AQNXHr+5j4/8AH6V/jx4YUfLZas3/AGxT/wCLrsz4C8JFt3/CNaUOc8WiAflig+APCJUj/hG9LGfS2Qf0o5V3Ycz7I4z/AIXx4ZPH2LVAO37lOf8Ax+n/APC9vC4GPseq574hT/4uuuPgDwiX3Hw3pe7/AK9U/wAKc3w+8IvuJ8O6aMj+G2QfyFHIu7DmfY5Bfjt4X5zaaoBjg+Sn/wAXS/8AC8fCZP8AqNTwe/kr/wDF11bfD/wk77m8PadnGMC3UAfhilf4feEXLE+HdOG4YIW3UD9BxRyLuwvLscovxy8K5YG31LA6HyU5/wDH6QfHLwp5e77Pqef7vkpn/wBDrqT8O/CBBB8Paf0xxAv+FC/DvweD/wAi7p/426/4Uci7sLvsct/wvHwoBkW+pk/9cV/+Lp4+OXhXvb6kPfyV/wDi66V/h14QfIPh3T8H+7Aq/wAhSD4c+DVOR4dsQf8ArkD/ADo5F3Yc0uxzZ+OHhTbnydRP/bFf/i6aPjl4VwSLbU+O3kpz/wCP103/AArjwaFwPD1iB/1yB9+tR/8ACtPBjAg+HrPn0BH8qORfzMLy7HP/APC8fCm1j5OpZAzjyV5/8fpq/HDwm3Jh1NfrAv8A8VXQ/wDCtPBZIz4dtOPr/jTW+GXgo4P/AAj1qCDnhmGfrg80ci7sOaXYwx8b/CfOI9R4OP8AUrz/AOPUq/G/wmwOY9RUjsYV/wDiq3f+FbeCic/8I5aD6Aj+tJ/wrTwSSc+H7XJ75bP86OVd2HNLsYi/G3wntDbNQye3krn/ANCpf+F2+FNgJS/zjJHkjj2+9W0Phr4MTAXQoRj0kfn6880v/CtPBZH/ACL1rkd8tn880ci7sOaXYxB8a/CjEDbqA+sK/wDxVPb40+Eozh3vQehxDnH5GtVPhl4MD7hoSA5z/r5P/iqX/hWXgwKF/sNCAMczSZ/9Co5V3YuaXYx/+F1+E/8Ap+/78j/4ql/4XT4SC5DXpOM48j/69ap+F3gorj+wlxnP/HxL/wDFUL8LvBY/5ga9c/8AHxL/APFUcq7sOZ9jL/4XV4Txkte/TyP/ALKlHxn8I95Lwf8AbuT/ACNaSfCzwShyNEBPvcyn/wBmob4X+C8Y/sQfX7TL/wDFUci7sOZ9jL/4XT4RI/1l97/6MeP1px+NXg9ek94fcWr1fX4WeCkBUaKce91Kf/ZqU/CzwU5z/YhHfi6mH/s1HKu7HzvsUf8AhdHg0nBurwe5tHpv/C6vBoGftV79Psj1fPwp8FHn+xT74upuf/HqT/hUvgg7c6Ix29B9sm/+Lo5F3Yc77FP/AIXV4LxkXlz0z/x6yf8AxNKPjV4M/wCfy5P/AG6yf/E1aHwj8DjGdFfj/p8m5/8AH6P+FR+CCzH+xXG7sLyYY/8AH6ORd2Pm8iqPjR4MwT9tuB7G1k/+Jp4+M/gkgn+0ZOP+naX/AOJqRPhB4JC7TpUjHOdxu5sn/wAepq/B3wOsQQ6S7EfxG7mBP/j1HIv5mHN5DD8afBAx/wATKU5/6dpeP/HaT/hdHgnP/ISlA9fs0v8A8TTh8HPA2edKlI9Ddzf/ABVKvwf8DoTnRpWHob2b/wCLo5F3Yc/kJ/wuXwSDxqrsPa1l/wDiaY/xm8EHj+1JP/AaX/4mpF+DvgcA/wDEok+v2yb/AOKpg+DXgbbj+yps+v2yb/4qjk/vMXP5CRfGTwOVydWdT6Nay/8AxNOb4x+CGjO3WWDEEA/ZZTj3+5TT8GfAvbSZQP8Ar8l9f96gfBvwOGyNKmAxjH2yX/4qjl8w5vIyNC+K+k2st2uteIbe7jY7oXhtJVI9sbBitv8A4XD4JXAOrvz/ANOsv/xNIfg54GZsjSJAMYwLyb/4qmt8GPBLOSNNnAJzgXcv/wAVSUEtEw5+6JP+FxeCP+gw3/gLN/8AE0//AIXB4IwP+J0cn/p2l4/8dqsnwZ8GITusJ3HobqT+jUf8KY8FFcfYLgH1+1Sf/FU+XzDn8iVvi/4HKkjWScDOBbS5/wDQaX/hb/gbAxrZ/wDAWb/4ioU+DHgpPvWE8n1upB/JqWX4MeCXC7NOnjx1xdSnP5tRy+Yc/kWh8WvBDA/8Tscf9O03/wARTR8W/BAz/wATnj/r2m/+Iqr/AMKZ8GeZn7Hc4z0+1SY/9CpR8GPBvJazuG9P9KkGPyajk8w5/Jlr/hbPglsD+2+o/wCfab/4ikHxY8Elf+Q3/wCS03/xFVV+C/g7bg211wMZ+0v/AI0f8KV8IZP7i8I683L/AONHI+4c/ky2fix4IH/MbB+ltN/8RTo/ix4IkTP9thfZraUf+yVS/wCFL+D+8F50/wCfl+f1pB8FvB+0jybvnv8AaXz/ADo5X3Dn8maH/C1PBO3P9ur/AOA8v/xFMT4r+CWOP7ax9baX/wCIqnH8FvByqR9nu3Pq90+R+RFNPwV8HbceRefUXTZ/nRyPuHP5M0j8U/BXQ64n/fiX/wCJpg+KXgkrn+3UHPe3lH/slUP+FKeDyD+7vhnsLpqQ/BfwgVUFL47cf8vB5+vFLlfcOddmaI+KfgnH/IcTrj/j3l/+JoHxU8Ekf8h1M/8AXCX/AOJrNb4KeD3XHl3yn/Zum/rmm/8ACjvB+4f8hDHp9pP+FHI/5g512NYfFHwV/wBB6L/vzL/8TTx8UvBewn+3Y+P+mMv/AMTWQ3wR8JH7p1BPpOD/ADBpR8EPCWck6h1z/wAfGPw6Ucr7hzLszVHxP8GcH+3ouf8ApjJ/8TUg+Jvg0rn+3YP+/cn/AMTWOPgh4SHU6gR6G4/+tTf+FI+E8EK+oL6HzgcfmtHK+4cy7M2W+JvgwDnXofwikP8A7LSf8LO8GYB/t6Hk4/1cn/xNY/8Awo/wrtI83UOe/mrx/wCO0n/CkfCvGJdQ4/6apz/47RyvuHMuzNsfEvwaemuwf9+3/wDiaUfE3waVyNdhx/1zk/8AiawR8DvC2c/adS6/89U/+IoPwO8MFMfatTB9fMjz/wCgUcr7hzLsze/4WV4OJA/t23yf9h//AIml/wCFl+DlHOu2/wD3w/8A8TXOn4FeGD/y/ar+Esf/AMRSL8DPCwfJutUb2Msf/wARRyvuPmXZnSD4l+Di+wa7AWzj7j//ABNB+JPg4gkeILY/QMT/ACrmR8C/DCMxF9q2D282Pj/yHQ3wM8MEErfaopx/fj/+Io5Zdw5l2Z0w+JHg8gf8T+257YbP5YoHxM8Ggc+IbUf724fzFc0Pgd4YY5+26r0x/rI//iKbH8C/Dqov/Ew1IyA53bo8EfTZT5Zd0HMuzOoHxL8GnH/FR2XIz98/4U7/AIWT4PbhfENmx9FYk/yrl3+Bfhpn3HUNWBzk7XiA/wDRdRJ8CfD4Uj+1NV3eoaIev+x9KOV9w5l2Z1g+JHg4nH/CRWWfdiP6Un/CyvBuP+RhtOmerf4Vyw+BXh4HJ1LVSNv96Lr/AN8U4/A3w0YyPt2qhuzB4/8A4ijll3Qcy7M6gfEfwcGI/wCEisvX75/wpx+I3g0HB8RWH/f2uTHwK8N7if7T1bHH8cX/AMbof4GeGywK6lqyjuN8Rz/5Do5ZfzBzLszqz8SPBy/8zDZH6OT/ACFJ/wALH8HMcf8ACSWH/fyuU/4UX4dJY/2rq2CePmi4/wDIdInwL8PYYHVdW29vmi/+N0cr/mDmXZnWD4j+Dgp/4qSw45/1lO/4WN4OH/Mx6f8A9/a5FPgX4fUHOq6qTjA5i/8AiKb/AMKK8PB8nVdWKemYv/iKOV/zBzLszrz8R/BwBP8Awken8ektA+Ivg7OB4j08n/rqMfnXIj4D+Hgc/wBraqV9AYs/+gUq/Anw6BzqmrEj0aLGf++KOV9w5l2Z1w+Ing5uF8R6eT6ecKafiH4RHB8R6cP+26n+tce3wG0A9NW1XGOMmLP/AKBQfgNoXlgJrGqCTIyxMWMfTZRyPuLmXZnYr8QfB5xjxFp3PQmdR/M0H4g+EgOfEmmjnHFwp/ka4uT4D6CZCRq2qbeOGMWffnZTE+AmjLMSda1Ax9lCx5/Pb/SjlfcOZdmdsPiF4RGR/wAJFp2R1/fr/jTx4/8ACj42+IdOYkgBVuEJP4ZzXFSfAbQe2rar+Ji/+IpkXwH0dMkazqIf+Fh5fH1+SjkfcOZdmdv/AMLA8JD/AJmLTf8AwIT/ABpV+IHhNt2PEem8df8ASU/xrhf+FDaQSQ2r6gfceWP/AGSh/gTpe0p/bN+IwPlG2POee+3p0/WjkfcOZdmd4PHvhRgSviLTOBk5ukH9aB478KMwH/CR6VkjI/0uP/GuDPwH0wj93rd8qnqGSNv/AGUU1PgHpoJ3a5etxxiNBg/kc/pRyS7oOZdmd9/wnXhTBP8AwkWmcf8AT0n+NKPHfhNW2nxHpeScD/S4/wDGvPj8ArFMbdfuj2bMCfpUcnwIgBKw627RE5+eABvzzj9KOR90LnXZnozeOvCu4r/wkel5Bxj7XH/jT18beF3H/Ix6T+N5GP8A2avN/wDhQyStmXWQqAfKEt+c57ktz27CmP8AASAAtHrRLf3Wg6fjmjkfcOddmelf8Jr4WAz/AMJFpXT/AJ/I/wDGj/hNPC+1mHiLSsLjP+mR/wDxVeZN8B13HbqxPPXyh0/PrQfgLkErrK5yOPI6jj/a+tPkfdBzrsz01fHHhYjjxFpf/gXH/jR/wmnhc8jxHpOP+vyP/wCKrzCX4DtsCw6wokJOS0GVx+Y96cfgUTdup1TEARSrmMElucjGfp+dHI+6Hzrsz00+M/DKsR/wkWlZ9ruP/Gnjxh4aVQzeINLAbpm8j/8Aiq8rj+Btxs2HVIgxx83lcD170TfAqcj9zqkYPfdFnP60ezl3Qc8ezPV08XeGnXK+INKI9ryP/wCKqMeMfDJJA8Q6Uf8At8j/APiq8oPwHvzCp/ti2EvcCElevrn0qVvgRcMFxq6J0z/o+e/P8XpQoS7oOePZnqo8XeGw23/hIdKz/wBfkf8A8VSDxj4Zyf8AiodK4/6fI/8A4qvL1+A+LkBtazDjlvs/Ofpup7/AlVkYJrn7vA4Nryf/AB6lyS7oOddmenHxd4bAz/wkOlYP/T5H/wDFUDxf4bLBf+Eh0rJ/6fI//iq8yPwGTKBNd4x8xNr/AC+ehPgMrE+ZrygDpttev/j1Pkl3Qc67M9O/4Szw7nnX9L9P+PyP/wCKpw8WeHOv9vaX6f8AH5H/APFV5gfgKigmPxArN2D2fH6PSL8A1ZBv8QbX77bTI/8AQ6ShL+ZBzrsz04+L/DZbaPEGlZ9Ptkf/AMVSt4t8OrnPiDSxjrm8j/8Aiq8v/wCFAKCceIOMjGbTn3/joT4AJsPmeIPn7YtOP/Q6OSX8yDnXZnqH/CWeHsc6/peP+vuP/wCKp3/CU+H8Z/t3S8f9fcf+NeXf8KCTKZ1/IB+f/ROo9vnpW+AMWRjxEccZH2L/AOzo5Jd0HOuzPUP+Eq8PMSBr2mEjr/pcf/xVIfFXh8Ln+3tMx/19x/8AxVeZf8KDiHK+IW3eptf/ALOkl+AayEZ8RcAY/wCPL/7Ojkl3Qc67HqC+JNDbka3pxHtdR/408eJ9ByAdb07LdB9qj5/WvLP+FBJnC+JHC9x9k/8As6a37P6FUH/CRsSD8x+ydvb56OSXdBzrsz1L/hKPD7crrumnJwMXUf8AjTv+Em0JQc61p2B/08x/415Uv7P8Yjx/wkZ3bev2Pv8A990//hQEefl8SNjvmz/+zo5Jd0LnXY9UXxLobg7dZ09vpcp/jTh4i0UjjV7Dnn/j4T/GvJ/+FAZLZ8SHtg/Y/wD7Ok/4UCAV/wCKlIHf/Qz/APHKOSXdD512ZmfHe+stR1Tw19hvILrZ528RSBguTHjJB4zg/lXv/YfSvFB8AY2njZvEjmJWBKCz5Iz67+Pyr2yna3W4J36BiijNFIZ8jOBgmvdvgvj/AIV/AVzgzy9f9814NLyp+le9fBj/AJJ7b/8AXaX/ANDNAHolFFFABRRRQAUUUUAFFFFABRRRQAUlGKKACjNFGKAEpaKKAE+lJS0UAIDS0mMUpNADe9O7U00A8UAHelApAeaU9aADFGOKKD0oAOlJnNGKQcGgBMc0vbmjvRTATGKbIMxsMkZGMg8inE5FMOeaAPBvilP4j8Danph07xXqklvfrIRHO4Zoym3POOQdw7djV74Vtr/ja31G91XxXqqQW0qxJHAUTe2Mkltp45HAx1qL9ob/AFvhjhT/AMfPP8X/ACz/AEq/+z2D/wAI7rSZJxejjsPkX/P4VNo9gu+51nj/AErU/wCxdS1vSfEWoafcWlq0nkoymFwgLHgjIJGRkH0rxbw3408ba/4i0zSP+Eouo/t0wjMiwxsUHcjj0Br6C8YqG8C+IQwUg6dPw3T/AFbV8z/DUf8AFxvDY5GLg9P91qLRYXZ9Kp4ZuI9KawHiTWTK0vm/azJEZR/sj5Mbe+MV4F4j8ZeNvDuv6rpH/CUTzGzmKK7RR5Zeqn7vHBGfevp1m/e/jXyX8TyB8SfERAAzInT18taLR6oE2j17QfDfjbW/Dum6qfiHcQG8gScx/wBnodm4ZxncM9R2rk/FF58SvBmo2f8AaHiFrqxnuBGk8MUYD99pBXIJGfXp14r0VdaXw58EbHUTMqTxaNEIPNOCZTEAgA7844qxqGgP46+GOnWV7eNBd3Ftb3H2oRjcsu0EttBHXJHbrTSi9LA3Le52xGCAPSkzTV+VVXcW2rjJ6mmXFxBZ2s13cyLHBAhkd2OAoAySSaAPMviT8RpfC/jHQNNtpVECyCfUQMZMZO0L7cbm/Ba9QBVirqQVYZBHQ18l+NTqmr348U6lZm2h1zdJaAnP7tMIAfwCn3znvXvXwk8THxH4FgSeTffaefs02epA+4T9Vx+INJJp6he+xzHxLufG/g1v7Z03xI0mlXNzt8mS2iLWzNkhQSpyvBGeucdc5rJ+HfiLxT431+607UPFlxbCGDzoxBbQAycgEcoemR2r2HxNoVt4p8M32j3Kgi4jIjY/wOOVb8Dg18t+GdXuPBnjezu7lGiksbo296mei52uPfHP4gU2luK72Z9bIhEIjMjbgu3zCBnPr6ZrxnxRefETQ/G2n+G9L8TpeHUhvgM1pCGiXJyXIToME5Hp0r2hZYpNsquDEyBww6Edc15p4IC+LPHOs+N5YibeNjYaY2ePLT7zD65/DLCi99GPVaoueJdI8caf4UF3pXip7nU7KIvcRtZw7bnBJO0bflIHAHOcDoTmvI9J+K3jPUNSsbS68RrbQXM6RSTixhYxgkDONvvX02jDdk9+tfLPxW8Jjwp4zmW2iMenX4NxbY6K38aj0wT+TChxW4lJo+m7C0urGyjgu7+S+mXJM8kaIW59EAHt0rz34qat4o8MrZ6joviDYLudbaLTWs43LMQeVYjJ6Dg+vWtv4XeLV8W+DIJriTdfWn7i7J7sOjfiMH65rF0gDx/8S59fljH9j+Ht1rYnqs85PzSZ6cDGMf7JpJp6D22Ou8LWOvWGkj/hI9WXUL+Yh2CQrGsPH3RtA3fU10AIPWmnDHJpAMVXoHqeQfEXWvHfgdrOe18Qw3tnes0a77GNXjYDPYHIx39qzfh58Vtc1PxvbaVrtzFLa3iGKIJCqbZeoJIx1wR9SK7P4jQxXHiPwTDIsZRtS+fcM7lIClcd87q8E8W6Rc+BvH1zbWm+H7FcLc2LMc/u87kOe+MY+oNS4p6oOZ7H18y4JFcR8T/Fd34R8LR3GmFP7RuZxFAHXdgYJZsd8AfqK6Xw7rUHiXw7p+sW2PLuog5H91ujD8CCPwrzzUVj8Y/ELWrt4lm07wxYTWyKcESXMiHd+QBB9CBRvoF7ann+mfFfx1qesWOmw6laLJeTpArPaoQpYhcnA7Zr3OLR/EiaPLav4oV9RdgyXZ09MRjuuwHBH1PevlrwEzt488ODIGb+LkjOfnFfYzcTfjQklsHM2fOviD4oePPDmu3+i3V/YSTWZCtIlqMNkBgR6cEdq7rQLj4oa3oFnqkGq6CI7uJZYxLEwYA84YBcZx6GvHfimAnxR8QqFK/NGcfWJK948LakmifBjT9UlKkWeledg9GITIH8hScY7sfMzz3xX44+KPgy4h/tn+z1t5HxHPBAHR8dQDwR9Dg16b8SfEV/4V8CXGrad5Qu1aNVMi5A3OAeO/BNUdU0eb4kfCSyiumgjv7y2huopTkJHLgNnucYJH0JrZ8WeGv+Eq8Lx6RcSoh8yF5GC5U7GBYAe4BH41SiuguZnHaHJ8X9Y0yHUWuNCtUnQSRxXMbb9pGRkKDjPuc/SuCb4zeN47l7eU6YZElMTAwHCsDg8hvWvpGJhkKoAULgAV8ZT7Y9duVHyBb9wN3OPnPX1ocUNSfU938Q3vxa0DSZdSEuiXkEIDyJawszqvdsNjIHfBz3rpvht4jv/Fngq31XUPK+0vK6P5S7V+ViOmT2xXXyCOeIxOA8ci7WBHUGud8HeGV8HaA2kxXHnwrcSSQkrgqjMSFPJyR60WQrvZnR5VFZ5GCooJJJ4A964H4afEA+NbrXYZdqtBceZaooxi3PC59TkEn/AHhT/iprFzaeEho2nwST6prTG0t44z82MZc/988f8CFeGfDvxA/hHxxZTyny7eVjaXgcEbFYjJPoVYA/gaTvuF+h9YA561la7Brk1mP7BvrO2ulySLuAyJJxwOGBXnvzWmxw3B4PIpV5YfSmB843Xxm8a2Vzc2tzFpST2srQygwvwykg/wAfqK9n8LDxTPZ2uoa7qOnulxbiT7Lb2jIUZsEfOXOcD/Z6mvl7xcAvinxIArL/AMTK44c5I/eNX1xprH+xtOyc/wCjRnPr8opcqDmbL4qG7u4LCxuL27kEdvbxmSRyeAAMmlWTB5rh/jF9qf4X6mLUMRujMuwfwCRSc+3r7VWvQDG0Dxh4w+I013P4eWy0TR7d/K+03EZnmZuDgDIXoQT6Z6mptd8U+OfANo93q9lZ6/poGPtlvm3eNjwN6jIAzgZA/GvP/hT8SLLwjBPpOqRsNOuZTMtxGpYxuQAcj0+UdOa94k/sjxf4auII54rzT72Exlo3yMEeo6H9RUe7sx3fTYq+AdZvPEfgrTtYvzF9pud5YRDCgB2UAcnsBXUjpXIfDzRbzw54F0/SNQEYuoGlD7DkEGRip/EEGusVuKq1tBXuOzQTijrTSDigBetLTV6U7igBKYTTm6VED1pgSdRR0pofApwO4ZpAAoPBozTW5WmA/IIpCM0xFwOakFADQDSgUH2ozQAoFIetKtDYpAIM0p6U3dSkgimA0fWnYpAAOaUUAJg0uMGkJxS54oAXFIG5pMnFCgYoAecYpAKAAKCfSkAtIc9qUGjrQAgpaQkLSB6AHdDS5FedfEfxvrPgh7KeC1sLq2upCiq5dZFwMnOOCPfjqODVv4aeN7nxxpN9dXdrBbTWtx5WyFywxtBB557n8qV3fYdtL3O6xkUZHSoZ7iK1tZrmdxHDChd3boqgZJ/KvFR8bdV1XxDHpvh/QreZLicQ2rXMrKz5ONzAfdHfHOBQ29kgS7s9wpu7nmqWlnUxZj+1haC6zyLXdsA/4FzVvIJqteotOg8daUgVHk1WbULWLUItPkuY1vJkaSOEt8zKOpA9BkUroC7wKAc1518SPHuqeBzaPbabaXUF0rBWkuGDBlxnKhenI/i/Kum8H6nqGteEdN1TVIIre8u4vNaOLO0KTlcZJPK4PXvS1vsGhvk4pCcil7VGTg1QCilzTd2O9ISaAH0uQBUErTC3kaBEkmCkorvtUn3IBx+RrzDwT8TtZ8Z+LRpq6Na2tjFE8txKJ2kYAcDBwB1I7dM0tewI9VGDSjpTFHXB4peelADqXtTOnelBzTAXFJ0pM4NKxBHFIBQc0tMRvWnE5oAcKOtRnOKRWPegB5pN1OFN4zQAgYd6XcKaFBo24oAeDnijFRA4apQQaAE70uBRRmmAEUdKBS8UgE4pKdkdKTHNACY5obAHNLil6igBq4Io2g0owB0oFMBNoFOGCKDSDigAK0AClzSE0ALtFJgGlpCeaQC4oI4pAeaWmAiilxSc0oOKQCAYo5GaCaUUAJgUDHanU0ADpQAEE037tPyaiJ3HFMBevNOU03aQKFHNADiRQrA8Uxjg4FcH4h+KOleFtVk07VtO1OG4CCSPakbrKhJAYEP0+U9cGk3ZDSuegHikB9a88n+L+iWUMFxf6ZrtlazgNDPcWJVJM8/Kd3PH+Ndhouuad4i0yPUNKulubV+Ay5GCOoIPIPsalMGjS4JoHBpCMUwnFWImB5oJpiEEdadxikAcGlzxTeM0j8DimA8UtRqcCuL8WfE/RfB921pf2uovPt3KI7f5XHfDMQD+GaTdlcFqdzmkwKqWF6t9ptreiKSJbiJZRHIMMu4ZwR681Y30ALyD7U7PFN3cUm7g8Zx2FADt1Jurg9Y+Kmg6FqEljqEGpQ3iKHMX2bJKnoQc4P4Gtvw74qtPFFuLixtL5LcjKzXEBjR+f4SfvfhxSUh2OiFArj/EHxE0fwxqENjqkF+k87bYRHbFxL0HykdeSBjrzXS2F8L+yiulguLcSjIiuIyki/VT0ouKyLfOaXpTQ9G8YNUAZzSZGOa5Txd4/wBE8EtZpq0k5kuyfLSGPcQo6seRxyPf0FdJaXUN9ZW93A4eC4jWWNh3UjIP5GknrYLaXJyeKRKTPOKeuMUwFwKaVp1AINIBoXijYOtOxSYzTAbjFOwKWlxSAZtpNtPpR0pgMC8UuOKdRSAYV70FeKfnFHWmAwJShKcKWkA0rxTQMU+jFADCaTNKeBSAZ5pgFKDSEUDg0gA8c0DBoIJNIARQA8r6UzGDTt3FN3AmmAY4o4NJShe9AChcCl5FAPrS5GKAE5IpOcUZ5px6c0gG0oFIDzSnIpgJgUvFRk8807qOKAHD2pTwKRTikYnNAC44pBnpRv4pNwNIB4BxQazdV13TtBtBdapdpa25bb5smdoPYE9qxx8R/BzuqJ4gs3dvuqjEk/QAUr2dmxpN7I6ncKTOahhlSeNJYzujdQynGMg1ITjpVCH5pwxWbqOr6do1r9q1S/trODON88oQE+gz1PsKxdM+JPg7V7n7Paa/ambOAsuYt303gZ/CockCTeyOtzSgVEG4BByD0NKGP4VVwJKK5vWPHfhnQJGj1LW7SGVesQfe4+qrkj8qtaL4q0LxIhOkarbXZAyyRv8AMo91PI/EVKkh2aNum8ZpM54oyOlUIXNNPApaOMc0ANDUo5NNIGeKkUcUxDSMmkYcYp+BQaQyMLxxQOKeDijFAB2pqjmniuev/G3hvS7w2t9q8FrODjZNlCfpkc/hSbS1YK70Rvtmm4wtU9J1nT9ds2u9Muo7mBXMbOnZh1B9xV8rxxTTAYBxSHOK5258f+E7KaSC516ySWNirJ5mSCDjt71oXOu6ZbaSNTnuglkeRKUbH1PGQPc0k09mOzW5pqMigpXLx/Ebwa3A8R6fnsPNrS03xVoGrzeTp2sWNzN/zzjnUv8A985z+lLmV7BZmrtIFIVJFSMQqknoBmuaf4g+EopZIpPEFiskZw6GQAqfQim2luCTex0Sggc04LxWbo3iDSfEEcsmk30V2kRAdo+QpOcD9DWrTERH0pckCnHGaU4xQAwYNBwKAOaG96YBwRQowKNoAp4wRQBEw5yKAdwwac3WlK8UAIAAKB1p2MikXrQA7AIpFA9KVulNVqQDjSBaCaUHigAK5oC4pM0ueKADApCBQTRnjmmAgUCl4z0pQeKQmkA7HtSYNAbFBamAAUFc9qM0m+gBQO1GAKQHnNBOaAF2jFIAaA3FKDSAdRikzmk3UAL+FLSBqNwoAUUE8UwMCad1oAbk0uaQEA0vApgGacKbkZp4pAJS0EUUAFFHWjFABiikxRQB8hSthG+le+/BkD/hXdqQQcyynj/favA5YiQRXvXwX3H4e2+7/ntKB/321AHotFFFABRRRQAUUUUAFFFFABRRRQAmaKKKACiikoAWigUlAC0lANFACGilpvNACFgOKX3poAzT6YCCgnmjrRSATNOzxTcUvagABzRigcUmaAEOaU9KO9JnigAprDINGTSFjg0wPDf2hSRc+GFwmMXGPX/ln+lZvwf8G6d4m0zVbu9mvo5Le5VENvcGNcbc9OhPPetH9oSdGvPDkCtEZVWd2X+NQdmD9Dg/lV79n2SM6Rr1v5n777Sj7M/w7cA4+oP6UtBa9DV8T/DTSLbwnrN4L7U/Ngs5ZFMl0duVUkblGARxjntXjPw5Yv8AEfw1tYj/AErqPoa+lvGc0cHgHxA8zIq/YJl+fpkoQAfxIr5m8APHb/EDw3JK+xBeKCfrwP1Io9EGvVn1y4zMCPWvkn4mvj4leISAP9YnT/cWvrYk+dnjGetfJfxKIl+I/iJo2R181VyhyMhFBH1yCD70Adb4n8ATz/CfSPEUGralc+RZQzSWt1OXijQqCfLX+HGfXpXt/hiQSeDNBcZ+awgIyMf8s1rK8FxWur/CzRbR1W4tpdOSCZG5B+QKyn9RTfEHirQ/h74XELyxCS2t/KsrPdud9q4UY644GSaTkkCTudVuGCQQcHBx615t8XdbQW2l+FPt0Fmmsyj7ZPK+3ybdWBY5JwM+/XBHetn4cOln8NNPv9RuVHnLLezzTEKBvdnyfQfNXIeEdN074oeKdb8VaxaxXNnBL9isrds7NijOSO5IOfqx9KN2N7XLXxBbwdrfw3Om6XrWkG502JXsU+2RlhsGCo5zyoI+uK84+E/iFvDnjq1SaTbZakBbT5PAY/cP/fXH0Y17knwy8FDA/wCEcteD6Gvn74h6B/wjXjjUdOtgI7c7bm1CH7iNzj2wcj6AVTWm5Keux9W/6pzXzr8a/C66T4rj1e3jC2erAs+O04+9+Ywfrur2LwF4ni8X+EbS+D5vIlEN2h6iQDk49D1H1qt8TPDp8TeBL62hiD3tti5tvXevUfiu4fjQncbR5tpnju6vfhPD4YtZDJ4gubkaXCgJ3+S3/LT1wFyue3FezeH9DtfDPh2y0e0GYraMLuIwWPUsfckk/jXiPwI0WLVvE95rkpyNNhVIlK8F5Nwz+AU/99CvoL72c9aSVgvcbmuN+J3hSLxZ4OnUKPt1kGuLaQnGCB8yn2IGPrg9q7KoLsounXbOF2CFt244BGDnPtTWgNXPknwlrWsaXePp2lXgiXWgLGXcCQA527wOzDccH3r6s0DQrLw1oNpo9gCILdAMtjc57scdyea+RPDOI/EmgyMcINQgJPt5i19mNkN0PIFJaXsJajM80pJoINNCE9KZRwnxByPFngT5eft5+b0+eLiud+P3hgXGmWnie2jPm2jC3uiP+eTE7Sfoxx/wOug+JF1FaeIfAwkkVHbVFUMeSBuTPHp0H5V2mu6VDr2iajpM6Bo7uBo/m7Ejg/UHB/CkmS0eB/Df4kjwp4N1nT7l2eaFfO0yMgkM7HBT8yG+m6vVvDXho+GvhbeWc5El7cWk1zdu3BaR1JOT3wMLn2rxD4beFJ9T+JsGlahCQNIleW7TGQGjbAXPpvx9RmvpnW9o8PaqZMFPskucnGRsPena1x7nyP4DP/FdeGcEg/2hD0Gc/OK+xn/13418c+BiIvG3hp2YpjUIcnH+2K+xm+aXI+uaSYI+T/imAnxR8Q+xjPXP/LJK6nXPCfiO/wDg1puo2/iGe5062s0mk0541jVUAzkMv3to7NngcHPFcv8AFVQfif4iKAAboxwc8+Ule/eAYINR+EujWk2Jreex8mUdMggqw/DkfhQrdQ1L/gfn4eeG+c/8S6D/ANFrXQAjbXO3F5pXw98Fw/arlja6fbCKISsvmTFVwqjpljgDgVT+G1xe6j4Ht9U1CZpZtQnmufmYtsVpGwoJ7AAYour6DtodhEAGOPSvi+4A/tq5AyoF8+OMkfOfzr7RiGMn2r4vvi0OsXbjCBb12UnnA3nH1oA+zSBwRz8ooVQ74oDllQ8HKjkdK4/4leJv+EW8GXMsGG1C9za2q7sEOwPzf8BGT9cetDegIwfC11b+MfiPqvim4nUWejltP02IyDBPPmSY9wePZvavMvi94bh0jxpJd2YX7DqqG4UqwIEuTvA+pw3/AAI16XpHwM8KW+mWy6lFNdXnlDz3E7KpfvtAIwM9KoeNfhB4d07wbqV/oVjNFqFrH5yMbh2yqnLjDEj7u78cU7Pa5N12Om+Ffik+KPA8H2h92oaeRbXHqcfdY/VcfiDXdoQfyr5l+EHihfD3jFLe5kEdhqqiCQt0WT+A/mSP+BV9ND5XwRxipXYo+NPFv/I0+IlHT+05xknP/LRu9fXWnL/xJtOGc4toxn1+UV8keK03eK/EXlqVX+058D/to1fW2jv53h7SpVIYPaRHI6HKCmItMuFLdhyTULPaXlgyTmKazukMbAkFZFbjHvnP61yvxR8U23hfwPeq0uL2/ja2tkU4bLAgv9FGTn1wO9c141hl0L4F6DLC3+kWJsZlJGBvAHJH1NLm7Dt3Oa8YfBG/053u/Cu6+tGJLWkjASxj/ZJwGH6/WvOdK1fXfCOqM+nz3Wn3iH95BICob2dG6/iK+rtB8QWHinRINV0yVWjlUB0B+aN8cow7EVx/xf8ADem6l4HvNYniWPUNORWguFGGI3AbD6g54HY9Pd3jJakpST0Nf4d+Mx428Mm+ljSK/t5PKuo484B7MPYj+tdeGJFeR/s/WNzF4Y1W/lXbb3dwqw5HUoDuP0ywH4GvWgCDmhKysVe5MpI604niofMzxTi+KYDicClzxk033oJJHFADwcimHinoOOaR+tICIA5qRRgUgHNOAoAYT81OGcUFaOaYB70bjijpSYzSAN1GTSYo7UwHg8Umc0qjik70gF25FNzg4p3Ipp57UwF3elG6kX3pwwaAGhjS7gKNoBpp60ALuFKDzSItBHNACk80u7imnikoAcH7GnggjrUeBSgZoAcab049aOQaZLMsEMk8hxHEhdjjoAKQHkHxChTxPrXiUyGR7Xw1pO6NUPAuZB5m73GxAKpfs93Za58Q2u5cFYJQO/8AGCf5fnXTeB7FtZ8BeJdWm37/ABHNdTK2AXERBjRfwwcfWvHvhjq+r2Gr3djodt52p6paG3hbOBA2QfMbPZRuP1xRrbQR7B4z15tVXV4IJB/YOiRv/aRA5uZ9vyQDIwRkjd+VeffAvR/7S8ZzalIA0WmW2Rkf8tJMgH/vkP8ApXRfFGGDwb8M9N8M2krGa9nBuJd3zT7Bud2Pcltn6DtW38C9Gay8Ez6i67ZNSuWdSf8Anmvyj9Q/500rBud14h8Rab4X0iXVNVn8qBCAMDLOx6Ko7k4rz/X/AIleIrDwtB4jt/DdvbabcTKkP2y5JmdSCyvsUAKCAf4ia5LxvqEvjD4wW+jm3u73S9LlVWs4VBMhX5pDgkDn7uSRwK6XxN4W8W/EnVLW3vrVdB8OWzBljklR5pDjBbCEgHBIAJwOeualK+427bGrcfEjUm+F9r4qstCaWefcsqeYPLtyGKbz3K5HAHryR34/4XX3ifxB48l8SXdmdQimU2k17I4RLUcPtRf++RgDvyeTnX+NN1aeGvh/pPhnTR5Ec0qqsS/88Yhk5P8AvFD7812Hww0r+wPhxpccyLHJLGbuY+7ncM/RSo/ChRV7iuzzD4w3Evif4n6V4YtJMCFY4OTgLLKQSfwXYfzrpfFvxYj8KG30zQNKN1b26+T9pmykPyYBSMgfMRwCRwPeuE8HpeeNfjJPqtmx8g3MtzJOwwY4OVTA7NtKgenXtV74pzDxJ8StN8J6WP3dqkdqsajaEkdsuR9F2Z+hp2uhp2Z77pF8dV0PT9R8sx/a7aOfYTnbuUNj9a42T4h/2x4ofw74StItTu4lLXF1NKUtoVHBywBLHJAwB179cM+KetDwd8ORb6dI1tPMY7K2KcGNcc4Pb5FI/Ks74GeHRpnhOfVpo0E+ozFkbHzeUnygf99bj+IpWu9dgvYt6R8RbpfH8vg7xHp9tbXmQsNzayM0chKhgMMMjIPX14966zxR4o03wfozalqbt5e4JHGgy8jHoFH514no0j+NP2gTqFoxms4LlpjJtwBHEu1T9CwT86t+K5JPH/xws9B3NLpdhKI3iJwvyjfL9ScbfwFFuw79TqNb8e+JrPwTLrdzoMVlaX6GG0K3O6eIup8uRxtxg8cA5yRxVL4CaGING1LW5IwHuZPs8LZ52J1/Nj/47Vf49eII4LGw8OW0n77cLqZFA4QBlUficn8K9J8E6M3h/wAFaTpsiBZo4Q0wH/PRvmb/AMeJqkktidXubwyq4oB4NKc4pAOOaBjeaF3CnY4pFzQAh6808dKbtOaUqcUAHXpSAGlUYooAA2eKBnmm4KnNLzjNADlPFIOtIpOKcO+KAHLQ3NNGc07tSAh74NPUgCkZBmjZjnNMB5bikU5NN3dqF60ATUgPNMDEnFKeDSAUsAelKKZ1NAyKAHk0Z96ZnJoIpgSAjpSZANR5y2KdxSAduzSZHekI9KaRmmA/NKKjAOOTTweMUgA0mO9B60uDigBFPNOHJpOaAeaYDsU0inHIFM3ZoAVTQTSA80ppAKORSA804dKaetACnpTVGDTs8U0HmmA4nimilPSkXg0AJtywr5n+JVzN4u+LL6daqWMbxadGUPPXLHPszN+VfSWoXkOm6bdX1wypDbwtK7N0AAJP8q+ZPhpoUvjXxvcTXNzc2rRrJfST2rbXWRm4weccsT+FC1Ymeq/GC90/SPhsNHJieaUwxW6OcuFQglwPYLjPvWb8BtPuYNK1a/dZo7O5kRYFcYVyoO5l9eoGfb2rzvwlbQ3vxTh07xgsupv50lrIZpWYecpIBPPIyCMdOa+lru4s9B0We6dUhs7GAvsQBVVFXOAO3A6Uumu4ddNipr3iTSPDdos+r30dsrnbGpyWkPoqjk/gK5qP4p6E3iOHQp7XU7S6nkWJDdWpjyzY2ggncM5HUV5x4Q8S6ZrfjXUvGXiu+jEtmoGn2IHmMuc/cQAk4GMH1bNaugeFtZ8cfERvGWtWNxpemwTpNbwTDZK5QDyxjrjgEnjPQZ7Ci9xuSWh6F4g8daR4a1O20uRbm91O5I8uzs0Dyc9CQSAM/X9Ki0/4gWGo+KIvDp0vVbPU3DMY7qBUCgDOSQxyMdCMjmvKPihZ6p4V+Jsfie3OIrp0ltZMZw8aqrIfrj8QT6GvVfCtzo/jW6svGlmrx3sNu9lNHwCpJVireuDyD6NStrqw5uyK/ij4p6B4V1CfTruK/mvYQGaKKD+EjIILEAj6ZrodW8SWOgeGf7c1UyW1sERmQrlwWwAuB3ya8Q14L4x+P6WcQLQw3McTvGC3yRDc+fxDDP0roPj34lgFlZeHIJA03mC5ucYOwAEKCPU5J/AetFvMLnp3hjxPYeLtH/tPTFuBb+a0X76PYSRjJHqOev1rxv4gSDxj8arDQUINvA0Vq5UZyPvyfTgkf8Br1nwdYxeGPh1p0c3yi3tDcTlvl2k5d8+mCT+VeUfBe2k8QePtX8S3CuGjDyYA+USSsTj8Bu/OmhHo/jf4jaV4KjFkqi61Zo90VojbQo6Asf4R7dT+tc78HPEa63d68Lye5l1aeUXEysD5UceAFCnt1Ix6AelYXx41Bp9Z0nRbWOJ7jyzKxUfOWZtqL+jce9eweH9Fg0HQrLT7eNFaGBI5HCgGQgcsfcnJ/Gkoq97hd7WNSlXG6mnIqjrepro3h/UtUYg/ZLaSYBjgEqpIH4kYpjPnPxxLJ4t+MFxZQthZbqPT43j5wqnDN+BLGvpeCCKztoLSFdkMKLGi+gAwB+VfOvwa05tZ+I/9oT5JtIZLpiF4Mj/Lz6Z3Mfwr6PPDFmwAOSTT6C6nn99AviD40afG0Ya30Cxefdz/AK6QhQD24XDCtbxN4/0Pwhcxw6xJdRvKhaPZbOwbHUBsbSemRnjIqh8OQ2oL4g8SnONV1BxDkdYYvkT+TVwPx81hG1fR9KARjbwPcPjk/McAY/4AfzpPawLueoQ+PNBbwknia5mls9OkJEbXC4eTBI+VQSTkg4qbwn4w0jxnY3F1pEsjLDJ5ciSptZT1GR6EV5V4i0IaX8LP7Y8Q2yPdm0is9OsskLZ7gBux3lwNxPbbj1rofgHpL2nhK71WRji/nwiYxhY8rn8SW/IUlFrdjun0K3jzX/h14g1a20vW7fUbjUrScQxx28Ekb5Yj5Du28Hj+hrrvFfjjRPAenwwSjddeSBa2EXUqOB/uqMYyfTjNeU+HRH4x/aFur5Mm0tbl5wyjIIiARDn3YKa2f2gNTghXSNOWCM3EhaeSUKDIEXIVc9cEsx+q03fa4aLVGl8JPFkniXxH4gn1G7mOo3OySOzG4xQwp8o2noDlsH1xmvWkOK5vwP4atvDPhawt47eJLxrdTdTCMK8jnk7j1OCSBnpXS4oSS0C7e48sMU0Ugp/agABxS5qM0biKYD+9GeKjBNOzigBwOKXrTN3rShsGgBTS9qQnNNyaQCmlFMJyKQE0wJciimZ4o3ZHFIB+aM0wH1pe1ACMSKRPejGaBTEDHFCsDQaVcYoGIPvUpPNBHNIaBCnpTO9OGcUBaBiZFLzijoelOPSgBo96UgGhfehqAGnpxQMnrRtyKcBxQITpRyadikxSGIUzQARxThSGmAhxSY4pdpzTgKAG44puBipccVHtPNAHEfFm+jsfhtqKONzXZW2QA92PP6An8K4r4EaJE9xquuSKjNDi0hJXlTgM5B/74/Wm/HvVQLvRtIUH90j3UnPHPyr/ACf869A+F2inRPh1pkTgCa5T7VIcckyHcM+4UqPwoQmdZzXHfEHxxH4J0mMxxCbUbrK28Z6Ljq7ew4475rtFX5wK+W/idq8+tfEDWDyVtpRZwJnpt4P5tuP40mr6D2O4+GHhP/hLJJvF/ionUXaRktY7g7lYg/M5U8EA8AYwMHjpjd+OOm2c3gEXzwD7VbXEawSKOVDMAV+hH6gV3eg6OmheG9N0qML/AKLbpGxUcMwHzN+Jyfxry34+arGlhpGib2DSSG6lAPG1QVUH6kn/AL5p7aC0bu9zY+CniG91rwvd2F9OZ5NNmWOOR8lvLI+UE98YYfQCuV+I3xF1TWPEH/CJ+FpZYVFx9lknhfa88pO0qCOVUHjPf6dZvCS3Pgz4Fa54gcGO51Al7cgfMqttijb8yW+hrnvglpX2/wAfC6fayadbtMS2Sd7fKP0Zj+FTy99h36o9q8G+B9J8HafHDbW8Ut8wzc3jpmSVj15PIX0HT8ck+N/FJE8K/FFNQ0NBZXH2WO6zGu1fM3Mp4HYhRkd+fWvo5Rlifxr5e8d6pN4v+I15a6dJJMJrtbO1iZvl3ABCQOwLAnPpzVXvoJK2p9J6JqS6voWnakuMXVvHNgdiyg4/WrpHzVX0uxXTdHsrBAoW2gSEbenyqB/SrWOaBgOtOIpu05p31pARkc08dKRhzxSZNMB+aOtN7UA4pAO4FLTcijNAC14Z8Z2m1nWWhg/49tAtVnuPlyS87hQBj0Cg/jXuQYA5PQc14qUXW/h3488SqrOmpXEr2zgZZoISPLyOwyrcU0Jml8BLnzfCmrQ+YGMeosQvcAxpz+OD+Va3xN8U3On6VeaPpDMNQNo1xczK2Ps0A43f7zH5R9c1518H/FNr4Z0nxFLebTnyHghU/vJ5G3KFUd+So9s5rS8e21z4d8DXNzqUpfxD4juh9plRfuQqdwiB7BQFX3yeoqd9B3sYnwZ0CDWPG73s8ayQ6XAJAGGR5rHCn8AGP1Ar3Pxjq0WieDdX1FxxHbsEA7u3yr/48RXDfAnSPsfgy51V1Hm6jcttbuY0+UD/AL6D/nUXx61drbwvp+kxthr253yj1jQZx/30UP4U32EjkvgXoMV/4kv9RuLdJILK2ESeYoOHc9fqArD/AIFWH8UIrLSviRef2Ei2kkJik/0cbdtxgHKgdOo/HNXNNu/FfgbwBDrGmz2sVjrNwRu8jdLEQCFbceBna2OD+vHX/CbwZoesaenivUZpdT1M3DlknbKwyhsgkdWbG1st65A70eT2Ftqtz1/TmuW0yzN6ALvyEM4Ucb8Ddj8c18za3GPF/wAX7u3hIKXuorbgsMfImEY/kpNfRXiTWI9C8L6nqsm7FtAzLt6lsYUficD8a8M+Cektqfjd9TmPmR6fblyzZJ82T5R/47vo6jPoi3gitbeO3t4kihiUIkaDAUDoAPSpqZvHJpQwPSgaEPWlzSGkIyKYCryaRxmhflpSaBDTnbSpwOaME0hHagBH68U7dxTStIF45oAkBG2kFAIxiigY7qKZjBpx5WmAHNAC5GKXPHFJtpwXigBAeKXtSUHpQAopGxTcE0uwnrQABqaD81P2CkCEHNAB1NLnFKVo20ANyc06hUpCh7UAGecUDjpSquKXbigBvrQBinhaQLigBB14pO9O280FcCgQmcGmt7UDk07YaQxq04GjbilUetMBMc0uM9aXHNLSAZ3qQHimYpwzQAuaKKKAFFFIKKACijFFAHyM7YzXvPwd2f8ACAW4Ryw86TqOh3mvBWB2n6V7z8Gsf8K/t8dfOlz/AN9mgD0OiiigAooooAKKKKACiiigAooooASiiigAFFIKKAFpO9LSUAJS0UUAFJS0mcUAAFFKOaSgBOlHBpaaRzQApHNITiil4IoAaGFBNBFHamAUg60ZxQT3pAB4pHRZYnRgdrDBwSD+Y6UobtSFgKYHBX3wn8HTSvcTaVc3Nw5AMkl9OzH8S9LYfCLwjYSGSK0u45yMeZHfTIwHplWFd2GBNDcHrT5na3QVtbnM+I/Auh+KZfM1WO7lG1V8tbyVU4JIOwNjPPXFc1/wpTwf53zW1y8f9w3D/wBDXpW4UgIJoUrCcbnOweELCDQm0gXWp/Zmk8zd9ul8wcAbQ+7cF46ZxXIv8EPCwkYxi8RWbPE5PH45/wAmvUsCmsPSknbYbV92eew/BvwzDCsUcmpwoDnbFeOoY46kZ6/SsyX4F+GWumImvhG3J/e5Yn6kGvWAMrTCOaafkDV9LnKa74D0zXvC9loTz3dtaWaKkSwy4B2rgbwfvYx371keHfhRpnh6dZ7fVdVSRZN5WC5MSSAHIDAdf616HnAoBFF9LBbW42ZBLC8e5k3qV3KcEe4PrXnOpfBnQ9SuWupdT1eW5fG+W4uBKzAdskV6Vmk4pJ26A1c4Xw18LNF8LasmqWF5qYmGQyGcCOQHswAGR9a7lv4sDqMU4Dik4obu7glY53wn4VsPCNrfQWAcLd3T3DBsYXPRVwOAAMCuiA45pOM9KfgUN3BKxGV5rnfFHhG38UIsd3qmq21v5Zikgs5xHHKD/eBBz+PGK6TjNKcEUkP0PKYvgR4WDri/1fC9MSxgg+udld5oGgNoUM8R1jVdRSQqVOoTCUx47KQBwa2VCilJFN6iirKyEKjFIMA0obtS8UhnmmsfBvTdd1L+0NQ8R69PcBshnmQlPQL8ny49q7TQNEl0LTvskmrahqRDZEt86u6j0yAOPrnrWrkUoYHrT0F8zJ0zw9p2la1qmqWluI7rU2Rrhs9SowMenUk+pNZ/izwcPFkX2efXNUs7QpsktrR0VJOv3sqSevQnHHSumPtQDmi4WtseRn4C+H0eMxaxq6MhyGDx5DDoQQnFd1D4auo9El00+JtZd3IK3btEZkAxwG2e3U5PPWugIGc0ucCh2e4JWPJ7j4EaTcTzTy65q0s0zF3kldGZmPckpk1oaf8ACeTSLU22l+MdetbcEssMc6qoJ68bcV6QpBoK4PWm2mrMLWe55Pf/AALstUbzr/xPrN3cHrJcSLIcenI/rXpejaZBouiWWl25ZorOBIUZ8ZIUAZOO/FXgQaXpSvpZBbqYHiTQb3XokgttevtLi2skotNgaQHH8RUkdOxHU150/wCz9pZXYPEF8IyfumJDx9cCvY91IaE7bIHG5z/h7Qb3QYWhm1291KJUVIkugn7sLx1Cgn8TXJ+JPhDB4q1qTUb/AMR6mWZiY4ztZYVJztTjgCvS9wBp456UJJbBa6sYPhvQr/QoZIbzxBd6shVVj+0xopjxnPIGTnjqe1J4o8PXPiOw+xQ61d6dA6PHOtuqHzVYYwSwJHfoR1rfxSdKNAt0PHj+z/pRiKDXr8N2fYpA/DH9a7VfC2txeHItKi8YXyyo5JvWt42kMe3ATkduu7Of6datKRkUN33Fy+Z44fgHYFGI8RXjSMSzs8KncT1J7/rWhb/CXVLS2jt7f4g69BDGNqRxuyqq+gAbivURQfpTvfdC5ezPGrn4CRahdfaNQ8VXt3KzDzJJIcuwz2JY4/HNegeL/CUHi3wyNEe5a2h86Jy6RgnapyQB0BIz+PbtXSDvRu5pXHynnEfwlj0SUXPhHX77RZyoWQYE8cmMclTjJ478cngVDc/DTXPEssf/AAl/iuW9toXVltLWBYY3x1zjv74yOxFengg0YHWjS/mNJrS+hWsrS2sbGGys4I4LaBQkccYwqgdgKmZMDimg/MaXdg9eKfUEiPGTUygFcUmQaQNjpSGSqvGKAAOlIrZFL0oAd2pp5NG+gNQAbe9KMUbhigEUgA0ClpAaYCEZoAxTsd6SgBMUmADTtwoyKQDe9GKXINJjimAopKFIFOpAJgUYpD1pQaAEI5oxSnmgcUANGQaUgelLkZpcg9KAG7c03Zg1IKMCgBoXIpduKM0ZoAa444rgfiZrGupoN3ovh/QtSvLq8h8trqGPMcSNw3I5LYyMds5rvzyKQnA60WT3Fr0OT+HX2r/hBdPsb7SLnTJrWBYHjmXaWIAyw7jPXnvmuc+EvgeXwhoF5quqWTrq1yzfu8BpI4geFHbJIz/3znpXqAOT1zTuM1VxWZ86fES18WeNPFDXUfhrVY7G2j8m1SS3IPP3m4z1I/ICvXfhvNMvgvTrG50u7064sYEhkiuYdm4gYLL6g9fxrrTnORmlzxyamytoC5r6nz34l0rxH4E+Ktz4k0zS59Qt7iV7iNkid1PmA7kbaOCCWx7YPrXY6brvxD8ZzCGLR08NafuHn3VwpaYrnkRqwHOO5XHvXqfUc8j3oPShqL3Q1ddTwX436LrWoeLdKe20+9v7MWgijWGFnAk3sWBIGASNv5e1d7dyeKz8O9bnlsDFqNxEyWOn2gVmt0KhFXI6kcsfToOld2Wz+FKp/OjTsLU8p+CHhfUtB0XVLnVdOks7m6mVEWVdrbEHBx1AyzdfSuF07w74tb4uX81np84uF1Cc/b7qAmOONiyiQFuG+U5Xr2r6S3c4pM7Tmnp2CzPP/ix4PvfE3gVbXTmea9sZVuI0Y5abarKRn+8QxPuRjvXN6d4k1v8A4VbY+H9B0LVIvEHlC0YSWjxpCAcNJvbCjjnrwW9q9lz6UwYB4wDRo9x6o4n4a+AYvAehssriXU7sK11IOQuOiL7DJ+pP0rzCXTfFXhX4x6heaZoU2pXFxNK9tLKjeVtlOdxccDbnByex9a+iMgCmbuc0XT3FZrY+cPHPhvX4vH1nM+m3mr3VxFDNK8cTmOWQH5kBxhVGAMdgRmvoLRl1Iaaj6w0JvXJd0hHyR5PCA98DAz3q7vB60oINDt0Q0n1Y4Yo4po4pN3PFAx2BShaQ9KcOlIBDSjkUmaKAFAxSEc0oNJmgBMCjil6ijigBpFOUACkBzRTAXvQRSDNOHNIBmKQjIp+MGjigCNRS7TmnbRS0wG7TSVIMYpMCkAzoadkUvFAFAEbHBpRzTyoIpo4PNACBcHNKadgUnemAzJ6UvIFKFGafgYoER8gUKeakwMUmBigZGR82akHTikxxSrSATJFIKfxSYFACjkUzFPA4pOpoAavvQ1PxTeppgAJA6Ujc07PGKAOKQCL0prKSeKXoadnFACL05oNJupRg0AeXfGbxfY6d4Rm0SG7ha/vnWJ4t2WSPOWJHbOMc+tc9+z9PpkcutobqL7fK8axwlhuaNQxyo6nknPpxXss+l2E8zTS2Vu8jdXaMEn8aIrCyt5PMhtII5P76xgH86fQm7vtofOXxVt5PDXxXl1CEiEymG/gZWx8w4P47kJ/GvYfFN/B4y+E2qz6HLHdGe03+XG4ZhjDMhx0bAIx611d1pthfkG9sba6KjAM8SvgfiKmtLS1tFZbW3hgVjkrEgUE/hSstw17HhPwo+I2g+GPDtzYavKbdmuDKkqxFwwKqMHaCcjH613cPj+fXdI1/VNL0+SLSNPsJZIb65+Xz5gpICL/dGOTnuOK6qTwj4blumuZNA0x52O5pGtEJY+p45NaU9tb3Nq9rPBHLA67GidQVZfQg9qLLuNN22PJrrxFovjj4J3EmoXlq2p21oXZHkVXS4QHaQCR94/mGxR8DbPULDwZq+qNE+LqTdbI4IEmxcbh7EnGf9mvRLjwh4avLn7RceH9Llm/vvaISfrxz0rbjjWONUjVURRhVUYAHpR0DXsfLnw01m4tfGLT2dgb7Wb5GiiDOVjjLuC0j8E7QAc/jSeMLWDRPiWLTVbp7hYbi3mvJ8fPKGCu5x+JAHpgV9MWekaZp0801lp1payzHMskMCoznrkkDmkn0PSbu/j1G40yymvYwAlxJArSLjphiMin7txanEfEDXrub4N3moGze1e9iWNopeHSORwvI7MVPTsT7VznwR1GC10lNK0+Nri6uLuSe9kwdtvGEULk46sQMD6+lew3tla6laSWt7aw3NtIMPFMgdW+oPFM07S7HSLQWun2VvaQA5EdvGEXPrgUWQanzpqWqWg+PFzqOuXCxW1pfnPG7AiXCDHuVX86+iNKvJNQ0q1vprZ7ZriMSeS/3kBGQD74xn3qM6Bow1T+1f7Jsf7Qzn7V9nXzc+u7Ga0jyKLLoNXG4BNYfjTSJdd8FaxpduAZ7i2ZYlJxl8ZUfmBW6tL70AfNvwm8SWHhDxJqEWuyNYieJYW85CPLkRujdxwTXpninxzZ6tFF4a8LXcV/qeqgw+bAfMS2jPDSMRxwD0/yer1LwvoGtTGbU9GsLqbG3zZbdWfHpuIzVvTNE0rRYjHpenWtmhADCCJUz9cDmk0r3uJN2tYXRdLt9E0Wz0u2yYbSFYwT1OB1Puev414HC0fjf9oPLhTb212xwOQywA7fXgsoJ/wB6vozgVn2Wh6Rp1zJcWOl2VrPL9+SC3VGb6kDmmrbhr0PHP2gb+Q3Wh6YwC2xWScv6sMLj8AT+ddJoevpZfCG7m0iB5LLTdN2xXEgK+dKI8uQMdAx6+uR2ru9V8P6Rrhh/tXTLO+8k5j+0Qq+3PXGR3wPyq39kthY/Yvs8P2XZ5fkbBs2Yxt29MY4xSsGp89/BS+jtb+9ttPBn1m/aNBvBKwwLuLyMfxAAzyStQeOr+0vvjdnWpBb2VhPbo+7n92oVznjvuP517/pWg6PoMbx6TptrZrIcv5EQXd9cdaq3PhTw/f6wuq3WjWU18Mfv3hBY46E+pGBgnkU7INbFnQdVbXNEtdUNu9ulypeON/vbMnaT6ZGDj3rTxSbgMDGAO1OHtQUIaQ5xTyM0YGMUARge9LTtnekwKAADIpuDmnjijGaAADim9KeBSbc0ANBzS9qcQAKQAUgGcjNIAetS4BpNuKYDQeKTtTguaXbjigBo96MkDinFTjihRxzSARfejjtTsUm2mAmM0DjinYpNtABt5pDTx0pCMikAi0ZGcUqjFIVBOaADvRijpSjmgBARmg80hNKPWgAGMUlHBpc4pgIGpScdaYTg9KUNzgigBVznNO70mcUhNAD+KQnaM0LnvS8UgEByM0uR36CjtVO/srfUrGWzuhIYZRhxFK0bEem5SCPwNAHzN4xvV8WfFS4EciG3lvo7JWdsKFUhCc+mQT+NfR2reING8O2Ym1K+t7SFFwqMwDHA6KvU/QCubX4QeBFwBojYHb7ZNj/0Okb4PeAt+/8AsJt3r9sn5/8AH6ppW0Yk+6K3gXxhd+OfFeqahbB7fQrGFbeGFsbpZWOS7ehAXAHo1eTePNMbw18WpJ54z9iuL+K/Rn+66llaTn2bcPyr6G0Hw5pHhmxay0eyFrA7+Yy72clsAZJYk9AKXXvDej+J7H7JrNhHdwq25N2QyH1Vhgj8DSSSB33LVxqNnZae+oXN1FFZxx+Y07N8oXHXPpXzxoejX/xh+IVzrd2jRaRHIpmDnpGPuwr7kdfTJPcZ9ST4O+EljSCSC9mtEbctrJey+WD7DdXa2GnWelWSWmn2kNrbJ92OFAqj8BSStu9RN30Whz3j/QDrXw41TSLKHDiANbxRADmMh1UD32gY968x/Z9u4Y9T1+zlCpdPHCyhuHIUuGHPPBI/OvdmkSKN5JHVI0GWZjgAe9fNPjfxR4P1TxxFd6RZXEIimLXWo2MxikuSDzsHQd/n6nP5jelhpfceufE/xtD4T8NTW0Ew/ta9jaO3VW+ZAeDJ+GePU/jWD8IvhzJosMfiDWoAuoSp/o0D9YEPUn/aI/IcdzWZ4Z8V/Cm21FNQa0urfUi3/H1qYe4fd/e3bnwffiu2u/ihoDyx2eiPJrmqS/6m0skJ3e5cjaoHUnPFJSS9Qs+ux3QOaXBpEztBIwSOR6U7NMYUtJmgmgBMUnekLEGlHNACH2pO1SYpCKYDO1IM5p23NG2gDlPiPr8fhvwHql4ZfKuJITBb46+YwwMfTr+FV7PSUsvg2dNhdT/xJ3BaLGCzRksR9SSfxq/4h8A+HfFNwLjWbOa5kVdqf6XKqp7hQwUH8Kv6R4e03QdJOmafDKlnyPLkneTAxjALEkD2HFAjxb4GeEF1C5k8U38Stb27GKyDjrJ/E/4Dge5PpVH44a0mo+M4rCKQtFplvtdQeBI/zNx67dle82eiafY6Kmj2cBt7GOPy0jgldCo9mB3Z5znOea5yX4T+CppXkk0dnZ2LOzXcxLE+5eno35C1SNzwpp8el+EdHsYtm2K0jUlOhO0ZP4nJ/GvAvjPrA1fx1LbQzB4tPiW2HTAkJJb+YB91r6AsfDemaZoraTaJcxWZXaEF5KWQdMK5bco+hFc2/wAIPBErMz6PKS7bmzezHce5Pz96SSb1GyHxz4fhX4Nz6bGu1dPs45EEfQ+UAf1Cn86474C6qYb3V9EdkCTIt5ED1zwrfpt/KvX7DRLHTtLbTYY5Ws2UoY5rh5vlIxty5JAx2ziuesvhX4O066jurPS54Z4zlJI7+dWXtwQ9PRoXU5/446stt4Pt9ISZRNfzgsgbkxodxP03bKb8D7OKx8FXuoStGhubpiWJAwiAAZ9ADuP410+o/DLwpq1495qGn3Fzcv1klvp2PUnAy/A56dKpn4O+BHTDaK/TB/0ybn6/PQkrbjvrsZPjD4lW8xi8O+ErxLrWL6ZLdbqIB44NxwTnoT9OnXtivT4ovKiSPcWKqAWPU1x+kfC3wjomqw6lY6Y63MJ3RFriRgreuCxGfrXZjOalK3W4736DWyKTnNSHkUmKYhvOaGNOxzSFc0DFHSkpR0xTSvNIAxSnpS9RSc0wEAxSk80vSgjigBD0oXpQAaVelACA80vSjGDSnpSAaeTxSgcc0gFKTimAnQ8U4dKQc0h9qAHClqMNzT6QB1oIpOhpQ2aAFBopuaWgBaOlIDjrRQAoNLTaTPNADqOtNBo5z1pgKFpe1JmlzSAKKTNLxQAlFFN5zQA4ClBpm4ingd6AFpKWigBaSl7UdKAG0UtFAHyOwG0jPavefg4F/wCFf22MZ86XJ/4G1eDN90/SvePg2AvgC3AOf30n/oZoA9CooooAKKKKACiiigAooooAKKKKAEoI4oooASigUtACUUUYoAKSlpKACkbpS9KTFAAM4pRRijNABTaXIzR3oAM8Ug5oIpMGgAJwKSnYpppgeV/Eb4qah4H8Tw6Tb6XbXUUlqtxvklZSMsy44/3a5U/tC6gOD4etAfQ3R/8Aiak+KqpJ8dvCcbLlGS0DADkj7Q9e5TWtvMwElvE+AANyilyRe9w5pLY8IH7QuoZ/5F+0J/i/0o/p8tIP2h7/ADhvDtr7Yuj+H8Ne6tp9pIDutYDnnlBUL6TpzACTT7V9owN0QOBR7OHmLnl2R4eP2hr0nnw9b4/6/Of/AECnH9oe8CEN4et9w9L3/wCwr2o6VprPufTbNmznLQqf6U3+xNJjQKmk2KoCWCiBMZPXtRyRDnl2PFx+0LdHJHh2HHbN7/8AYVNH+0HcsCv/AAjUZf2vf/sK9ePh/RZA3/Em05SRgsLVM/yqJPC+jmFYn0yykVSfvQKc59eOafs492HPLsjymP8AaAuS3zeGUI5+7e//AGFOb9oG4wQvhdQe2b7/AO116afB/h4ONmh6fGMY+S2Rf5Cqz+AvDTSq76NZNj1hU/0o9nHuw55dkeeJ+0FMHO/wyNp6AXvT/wAcp7ftAOq/8ixls8/6b2/74r0Z/AnhmS3eD+xLERvyf3C5/PGag/4V74Y2qraNZMo65gXJ/HFHs4d2HPLsjgB+0FgkN4YbGOMXo6/98UqftArjJ8Lv3/5fR/8AEV6F/wAIH4ZaNQdDsflGB+5XkflTR4B8LYTdoVidgKgeSuMH8KXs4d2HPLsjg1/aCiKEjwzLn3vB/wDEUqfH+JiQ3hmQD1+2D/4iu8/4QLwm0flnw/p4UHIAgUY/SpP+EG8KtIzt4f045BH/AB7p3/Cj2ce7HzPsjz8ftBRDj/hGpf8AwMH/AMRQf2gIguT4Zlz6fbB/8RXeD4e+EmjCDw/YYHfyVz+PFRr8OvCiumdBsSE5AMIOT7+v40/Zx7sOd9jh/wDhoG2MnPhubacY/wBLGf8A0GlH7QVp8wPh24GDx/pQ5/8AHa7qTwB4UeTd/wAI7pqnIPFuo/pUbfDzwi//ADL1gCTnIhA/pS5I92HO+xxH/DQNltz/AMI7PnuPtQ/+Joj/AGgrIqd/h2cH2ugf/Za7qL4e+EodwXw7YMG7PCrfzFS/8K98INAY5PDen4JzkQKD+YFHIu7DnfY4FP2grFvv+HrgeuLlT/7LQf2gLHzGC+H7jZj5S1yoJPuNv9a9Ai8A+EIyNvhvTODkbrZT/MU1vh74P37v+Ed04EjB/cLj+VHLHuw5n2OD/wCGgNMA58P3mfadcfyp3/DQOmhQ39gXeM8jz0/Tiu7k+H/g+VCjeGtOx/swKp/MDNNj+Hfg4A/8U7YEn1hBo5V3FzPscIf2g9IDDOgX445/epTj+0DopUf8SLUA3/XRMfzruX+H3hEt/wAi5p33dv8Ax7r/AIdfemN8OPBr5J8O2YY4+6mOnt0p8q7hzPscWPj/AKPhv+JFqBGeP3kfI/OlH7Qei7f+QHqGc4x5kf8AjXaf8K48GMdx8OWZYdDs/p0pf+FeeEGUBvDenkA5H7gD+XWjlXcOZ9jij8f9EYnGi6jx2zH/APFU4fHzRTx/Y+p4+kf/AMXXZH4beDGXafDdlj/dOfz60jfDPwSxBPhy1BAx8u4fyNHKu4XfY44fHzQ166Pqf/fMf/xdOPx70PaGOkaqB/ux/wDxddYfhd4IdCB4etxnuruCPoQeKYfhb4JVh/xII+OxnkIP4bqOVdw5pdkcmPj9oIx/xKtUz3+WP/4upV+PvhwgE6ZqwPtFH/8AF108nws8EumP7BiUZz8ksg/9mpw+F3graM6DGcDr50n/AMVS5V3Dml2Ryw+PXhwtzpmrAf8AXKP/AOLp6/Hfw6QSdL1fGevlR/8AxyujHwu8ErcbxoKZxjHnyY/LdTn+FfghwQdDUZ9LiUf+zUcq7sOaXZHMn47+G8nGm6scHGfKj6f9909Pjz4bXAbTtWBP/TGM/wDtSuib4UeCGUD+wwMdxcS//FUwfCnwPgj+wt3ubqX/AOKo5V3Ycz7IwpPjx4aXb/xL9Wbd/dhj/wDjlJ/wvjw0Cc6fq3HrDH/8croT8KfBDRhToI2jt9pl/wDiqjHwp8EIzY0MEHsbmU4/8eo5F3Yc77Iw2+PHhkKpWx1U56jyUGP/AB+nf8L38MBci01Un/rin/xdbr/CnwPIhDaEoBOfluZR/wCzVGfhL4FIy2hE/wDb3MP/AGejkXdgpvqjFT47+F2Pz2eqqCCc+SnH/j9OHx38JknFtqv/AH4T/wCLrXT4U+BSSBoPbH/H3N/8XSN8JPAzIFGiEEd/tc2T/wCPUci7sOfyMofHbwhux5WpDnHMK/n9+hfjn4RYZMOpjnoYV/8Ai60x8IPAhUKdDbgdftk2T7/fpq/B7wMCP+JRIcHP/H5Nz7feo5F/Mx83kZyfHTwkzY8rUwPeBf8A4ulHx08JgYMOp7sdPIXj/wAfrQHwf8CiTf8A2M/H8P2ybH/oVOHwi8Cbif7EfpjH2yb/AOLo5F/Mw5/IzX+N/hAglV1HI7eQoz/49SN8bfCKIzY1FiDgL5C5P/j1aKfCHwMm7OjMxJz815Nx/wCPVGfg54GLZ/sqbGQcfbJf/iqOX+8w5/IqD43+D9wAGonPcQDj/wAeoPxt8HBsD7f+MA4/8erQX4QeA1wRosnB/wCf2b/4uox8H/AuMf2PMTnr9sm/+Ko5F/Mw5vIrD43+EBu5v+O3kD/4ql/4Xf4O6F7/AK4/498/j1qb/hTXgXy1T+yJsjq32yXLfX5sU9Pg94FGc6RIcnIzeTcf+PUvZ/3mHN5FUfG3wZn/AFt//wCAx/xp3/C7vBjAHz78f9ujVIvwc8ECT/kG3GMYx9sl59/vUs3wW8FSEFbG5jA7C6kOfzajk/vC5vIYvxs8F7eZ70fW1al/4XZ4IBP+nXQx62rjP6U5Pgv4L5zY3B9M3UnH/j1Ifgl4KcEGyuB6H7TJx/49T5P7wc/kKfjX4K5/064Yeq2sn9RS/wDC6vBQJH26c84z9mkx/wCg1E3wP8GkYEN4mP7ty3P55pR8D/BgBHlXx9zdNmlyf3g5/wC6WP8Ahc/gzbkX8x9vs0n/AMTSr8ZvBbA/8TCYHtm2l5/8dqqvwR8Ggj5NQOOxum5pp+B/hAA5Opd8f6T0/Sjk/vBz/wB0sD4zeC2bB1CZRnqbaT/4mnH4x+DD/wAxGUf9u8nP/jtVV+CXg3YyeVfEn+I3LZH9P0pP+FHeEAPv6kD7XP8A9ajk/vB7T+6XV+MHgrBLapIuDj/j2lOf/HaP+FxeCwTnU5Mev2aX/wCJql/wpHwjjKPqKj088H+ammt8EPCZUqs2ppn0nU/zU0cn94OfyZof8Lh8Ebtv9rPnOP8Aj1lx+e2pE+Lvgpzgaxj628o/9lrLb4I+DzgH+0ie5+04z+lKvwO8KAkibUsdlM68f+O0cn94OfyZqt8WvBO0Ea2DxnAt5eP/AB2m/wDC2/BWP+Q0Omf9RL/8TWb/AMKP8K7cCfUx7iVP/iKjb4H+Fipxc6ov0lj/AKpRyP8AmDn8jYf4seCgQDra8jqIZDj/AMdpU+LPgls/8TxB9YJR/wCy1iv8DvChyVudUTPpMn9Uoj+B/hTOWudUf2MqAfolLkf8wc67M2P+FteCSGP9trx/0wl5/wDHaRfi34I2lv7bAx2+zy//ABFZEvwN8KSIAt1qcZHdZUOfzSlX4HeFj/y96ofpLGP/AGSjkf8AMHOuzNv/AIWx4JBx/bqZ/wCuEv8A8TTf+Fs+CTuzrijH/TvLz/45WO/wN8LEH/StVX6Sx8f+OUwfBDwp1+16tkf9No//AIinyP8AmDnXZm2Pit4KLAf25H/35l/+JqQfFPwTkf8AE+h5Gc+XJx/47XPf8KN8LEcX2rD1/ex//EUxvgT4XIAF/qwI6nzI+f8AxylyP+YfMuzOiX4q+CXGRr0fXH+pl/8AiaU/FLwUTt/t6LpkfupP/ia54/Azwqw/4/NWUj0lj/8AiKD8DfCmeL7Vxx0Ekf8A8bp8j/mDmXZnQL8UvBW/Z/b0QPvHIP8A2WpB8UPBbKca9AMeqOP/AGWuZ/4UV4X5zqWsHJyP3kXA9P8AV0i/AvwuSxbUNXyTn5ZIxj80NLkf8wcy7M6iP4neDHO0a9DnOOY3H/stOPxK8G/N/wAT+3+UZPyv/hXLH4E+HCwK6rq4TJyN8X89lSL8BvDQ5OqauRjp5kX/AMbp8sv5g5l2Z0q/Ezwbgf8AE/t+RnlX/wDiaf8A8LK8GsMjxBakYz0bn9K5VvgP4ZIO3U9XU9svEcf+Q6VfgP4cCADVdX68ndF/8bo5X/MHMuzOmT4keDWOT4gtE/39y/zHtTm+Ivg/Gf8AhI7EYOPvn/CuSPwH0D5v+JvqhJ6ZMfH/AI5T2+A3hzZ8uravuHcvER/6Lp8r7hzLszrI/iV4NYf8jFZZ93I/pQ3xH8Gtn/io7H/vs/4VyafAbw8cg6pq23jGGiB9/wCCkb4DeHh93VtWAz3aI8f9+6OV9wuuzOuT4jeDycDxHYH/ALaY/nTX+Ifg7Of+EjscDr8//wBauT/4UPoH/QY1bHYZiz/6BTf+FE6LtIGr6kWweT5fHPHRPSjkfcXMuzOxT4heEHGR4hsSB1xKKd/wsLwdg/8AFRaeB6mYVxQ+AehMvOr6mW9cx/8AxFN/4UFo65xrOof+Q/8A4ijkl3DmXZnaj4geDyoceItPKnp++H8utPHj7wl1/wCEg0/H/Xdf8a4b/hQuj4BOs35bGG4j/T5aT/hQ2k7js1q/Cdgyxk/nto5Jd0HMux3j+PvCSD5vEOnDP/Twn+NInjfws+WXxDpm31+1J/jXED4CaGIs/wBr6n5vrmLb+Wz+tV/+FD6a8sgOt3qrxsPloe3OePWjlfdBzLsegSePPCife8RaYP8At6T/ABp//Cb+GMY/4SLS/wDwLj/xrz5/gFpm35NevV55LRI2R+QxTG+AGllwRr94F54MCE+3NHJLug5l2PRE8beGGJH9v6dkZ/5eU/xqRPGHhuRtq6/phJ6D7XHz/wCPV5sP2ftP7+Iro/8AbulM/wCFAWO7B8Q3IHtbrn+dHJLug5l2PTR4v8Oksv8Ab+l5Xr/pkfH/AI9Tm8VeH0Hz69po+t1H/wDFV5i37P8AYZIHiKce5tlz/OnD4A2iswXxFMUOOGtVJ/Pd/Sjkf8wcy7Hpx8VeH9mf7c03H/X1H/jR/wAJNoYi3/21p+3OM/ak/wAa8xf4A2eCF8RTf8CtQf8A2amn9n+03f8AIxSlccD7J3/77o5H/Mg512PUB4n0JX2nW9OB9PtSf404eI9Ffft1mwO373+kpx+teU/8KBi3gN4kO3HUWfP/AKHTj8Abf5tviRwD0/0P/wCzo5JfzIOddj1RPEmiEE/21p5GM8XKf405vEWioMtrFgB/18J/jXlA/Z/gC/8AIzPn/rz/APs6aP2fowo/4qc57/6Fx/6Mp8j/AJkLnXY9aHiDRsf8hew+v2lP8aVdd0ojcNVsSPX7Qn+NeRn9n8ZGPFHHfNif/jlIf2el+8nidQ/djp//ANspcku6K5l2Z67/AG/pPB/taw5GR/pKf40/+3dJ6HVLH/wIT/GvIT8AgOP+EoGO+bA//HKY37PoZ8/8JQmP+wdz/wCjKOSXdBzLsewDW9MyMalaHP8A02T/ABp51jTsZ/tG0/7/AC/414z/AMM+cHHiaNvrpx5/8iU1f2fSWO7xJAAOmNOJz/5Eo5Jd0HMux7SNV088C/ts+nmrn+dPOq2GP+P23H1kAzXijfs+P/yz8R25H+1p5H/tSlX9nyYjnxNCD6DTzj/0ZRyS7oOaPY9oGq2JHF7bntxIDS/2pYE/8fkH/fYrxYfs9Scj/hJogueMaef/AI5TR+z3cAsP+Elhx2JsTz/5Eo5Jdw549me2/b7QA5uYuP8AapBqFmWx9qhz6bxXiQ/Z8uMkHxLFtK9RYnrn/rp6Ui/s+XHy7vEsI55/0EnH/kSlyz7i549me4C/tD925iP/AAKmnULUAf6RFz0+brXh/wDwz5dA5HiWH2/0I/8AxylP7Pl0Sv8AxUsRAPU2R4/8iU+WfcOePZnuJv7VB89xEv1aiO/tZSRHcRMR2DV4c37Pt2CMeI4WX1NkRx/33Tf+FAXi52+I4f8AwEP/AMXRyS7hzx7M90a9t1xmeMZOPvUC6gb7syH8a8Ib9n+/dgD4igIz1+yHj/x+lb9n7UEYbPEcDL1ybQj/ANno5J90HPDzPeFuoWUssqMB1IPShbqFiQJUJ9M14QPgBfhjjxJEBn/n0P8A8XR/woHUsN/xUFvnOP8Aj2PI/wC+/wBKOSfdBzw8z3dLmJ8hZFP0NPEqkfeHpXgw+AurK3yeIrfjGCbdh/7PSD4D62w+bxFa89dsLEf+hUuWfdBzw8z3kzIDjcM0u8YJzXg7/AnWw+7/AISK2JA4Jgfd/wChUH4G680e1PEkHLYZTE4Xb6/eOT7frS5Z+Qc8PM91JOaerfnXg3/Ci/EG4k+I7UkdG2SZH60v/Ci9fUZ/4Sa3z3xG+P8A0Kjln5C54eZ7vnJ4pocPnBBx1rwgfA7xFGx2eILVsj737xSD9Oc/nQfgd4kTIHiC1kU+pkXn6c0+WfkPnh5nu+MrkcinITjG2vCF+CPidFAXxJa7R0TMgFC/BbxUh/d67aAjpiaT/wCJotMOeHme7MW/u0nPQivCj8GPFuMjxBbBgennyf8AxNPHwZ8WKuV1+1LdszSfz20WmHNDzPcwOOlAyM4FeEyfBrxYEIGvWjN0CmeTp/3zTj8HPF/l4TxDbAnggXMoBH/fPNHLPyDnj5nuxJBHHJphZycbTXhf/CnfGYPHiG2I/wBq7m4+g20f8Kg8Z5A/4SC1xzk/apf/AImi0w54+Z7mN2M4pQzg/dNeFj4OeMG2j/hJIVx123c3/wATR/wqHxsuQPEVufY3s+P/AEGi0w5o+Z7tkn+E0Kzehrwk/CDxtklfEVvz/wBP04/9lpD8I/HIXH/CRwEcDAv58f8AoNFphzR8z3cM3PHAoDH+teEf8Kj8cglh4jg3dAf7Qn/+Jpw+E3jxY+PEkOQc4Go3H/xNHLMOaPme6l8HBwPrS7xjqPzrwofCfx8kbbfE0QJ6gajcc/8AjtH/AAqbx9g48Swn66lcf/E0csw5oeZ7kJB/eX86DKB3H514Wnwq+IgAP/CTQrnrjU7jj/xym/8ACqPiGVI/4SOI8/8AQVuOf/HKLTHePme6BwRnI/OkWX5sZH514afhZ8RQgYeJ49wx8o1S4/8Aiaefhb8RHBB8TRN2ydUuOR/3xRaYuaPme5mTjOR+dM8/j/69eGn4XfEdAVj8SwEH+7qc4/8AZKVvhj8TEh2r4oRl6bF1S4/+IoSn5D5o+Z7j5vrj86eJARyR+deDj4afFB2O7xOB6Z1Sfn8NtTD4a/FAEuPFibm641Of/wCIp8s+y+8OaPme4MwpFcD0/OvDP+Fb/FJXcr4pBLcH/iaT8/8AjtOHw3+KcSfJ4pDbRkAanPn6DK0cs+y+8XNHzPctwJ6j86eHGOo/OvBh8NviguSPEyjIwc6pPz/47S/8K6+KhQKviYgbe2pz4+n3aLT7IOaPme9bxjqPzpNw9R+deD/8ID8V+V/4SSQZHX+05sdf938aT/hX/wAVkOB4nJ6dNTmwf/HaLT7ILxPet49R+dJkHuPzrw0eBfiru8s+JCe/mjVJgB7Y25qJPAnxY2c+I5AAMAHUps/+g0rT7IOaJ7ru+bqPzp4Ye1eEL4C+K6ysP+ElYbhksdSmwfb7tO/4Qf4sqcnxE7ZPUalLx/47RafZBzRPdtwoDCvCF8F/FgKAPED8k/8AMSl4/wDHaVfBvxaQHGvOxHAH9oyEn81otPsg5onuxIpARXhQ8IfF1CwXWZDnGSdRY/zHtigeD/i4AxGtykgcKdRfn6cYotPsg5onuoajdXhcfhD4ubznWpF921FyD+QNO/4RX4uryNYlbbyANQOW/MD9adp9kHNE9y3Y5oDZrwweF/i86/8AIVmQf7V/zx9M0N4Z+L4BP9ozHnot+Pz7UWn2Qc0D3MNRu5rwtfC/xgErFdTcD1N/wfwpW8OfGADBv5zwCCt8v5HJFFp+Qc0D3TcKN1eDv4f+MqrldQuCCOi3cZI+uT/I0o8P/GQr/wAf9zn/AGryMfyNHLPyFzxPd80m4+leEnQfjMpYDULrn/p5hP8AM0qaJ8Z/LJN7c5z903EBP86OWfkHPE92Bpc+1eCto3xqyF+23OCRz9otxj9aQ6L8a1b5by6Yev2m3I/U0cs/IfNHue80ZxXhC6N8aidv2y66/eM9v/jQNH+Nan/j7uHwe81sf50cs/IOaPdnuxJpwPFeDnTPjao3+bOzHt5trx+tH9l/G3H+um/7+WtHLPyHzR7s9279KD06V4SNN+NgH+suPX/WWn+NOax+NgjZS0z8cESWoI/Xmjln2QuaPc9zA4zQMg814UNO+NgXiS547GS0/wAaBZ/GxGJJuiuOz2Z/rRyz7Id13PdiMc4pBzXhP2P42sRlrkD2e0/xoaz+N20gNP8AXfaf40cs+yC8e57ruGaUEZrwoRfHDcx2TccdbP8AxpvkfG7ggXA5z1tP8aOWfZCvHue9bhTGY5rwtYfjhICSswB9TZg9PrSGH43kIuJ+DxzZ/rzRyz7Id49z3QSdjSZ5rwnZ8b1k27LjJPUfZMfzqUD44btoWU7iecWfH60csuyC8e57luo347V4Z/xe9QzCOX5eTxafpzzTVuvjcIwBBN82TnyrTNFpdhc0e57n5mTSl+M14Z53xvkz+6mHGc7LQU1bj43MC6xTY3YwY7Qfzo5ZdgvHue6BjS7jivC2vPjWkSnyJuT3jtT+lBvfjgkiKbdyQM8JaYP1NK0+w7x7nt1zDDd28lvcwRzQSqVkjkQMrqeoIPBFU7vR9LvLUWt1pdnPbqMLFLArKv0BHFeOPqXxqEDM1tMApC5WK1Jz9KVr/wCOA3Obdgp4wsdoapKfYT5Huz0j/hXPgxhn/hG7LP8A1zrX0bQdJ0CGSPSdLtbMP98wxBS3pk9T+NePx3XxuRCfs0pXrylpRDqHxseJnjtJTzg7o7UH8jSbqWs0CVNbM91DH3p4evCW1D42j5WtpAW6YitTTzffG1Cpe2kwccCO0P8AWp9/sO8e57puOacTkV4X/bHxmATFnIc8g+Tb/r6UxNa+Mx5NjPgZODbW4p+/2Dmh3PdCeacDxXhi6x8ZXyRZSgdPmgtx/Omt4g+McZ/5B05GcDFrCefwo97sHNHue67hmlrwf/hIPjK02BpkwwP+faHafxP+NB8QfGRV/wCQdOc9NttC2Pyo97sLmj/Me8ZAo4rwgeI/jEvLaXckAc/6JEc/lTB4l+MQYf8AEsu8HHWyj/oKPe7D5o/zHvGeaUMK8JbxP8X9oP8AZFwA+AMWaH8xjj8aU+JPjDg/8SecepFrF2o97+UOaP8AMe7ZxSZGK8LHin4uAfNpM4I4INiD/IUh8U/F3nGk3BA64sl/qOaPe/lFzR/mPc80qkd68LPiv4vKSDo0wxgEmyDflihvFXxcX72k3AGcZFiD3+lHvfyhzR/mPduMU3pXhv8AwlXxd28aPKydS32IA/r/AIUj+K/i2uP+JTNg/wDThn+lHvfyhzR/mPcwaXgV4d/wlfxZGR/Y8/HGRZf/AFqYfFfxcVwP7IlG48A2O4fpR738o+aP8x7qCDS5ArwceL/i4xI/siQegOmNR/wl3xcBGdJk9edNbn8qPe7CvH+Y933CkBBrwhfGfxaL4GjTehDaW+PwPFH/AAmfxcw3/Elk9P8AkGPkUe92HePc94oBGa8GHjX4uD5jospGB8v9lyf/AK6U+N/i0oGdEfk8Y0uSj3uwXj3PeOlHWvBx44+LRLAaFJwM/wDILl/qaX/hOPiwP+YDID/2C5T/AFo9/sF49z3cUmK8J/4Tn4rgE/2DMc5IH9lS8VGPH/xWzz4dmPp/xKpx/I0Xl2D3e571S14InxB+KTqGXw9MVz1/sqc/geacvj74pMxH9gycDn/iVz/40e/2H7vc95zRmvAv+Fi/E+JwsuiHc+dgbS5xn6c800/Eb4nKWUaCxKkg/wDEruOPXvT5Z9hXj3Pf80hPFeAxfEr4nM+0eHwxyAB/Zlxzn/gVNb4nfEgyeWuixmVeGjXTpyR9RuyKfLPrEPd7n0AOBSE8V8//APC0PiV5buNAXZkDcdNuMA56fe70p+KPxIyc6EirjP8AyDbgAf8Aj1Fpr7IXj3Pf9wApAQa8BHxT+I8W8P4ejOzG4Np1wCufX5uKcvxR+IqhW/sGMh+mdOuAOvrupWn/ACi5o9z3v+LNPzxXgA+K/wAQVjd30G3VQeWNjOAvI/2vcfnQ3xa8eIV3aPbDIBwbGfkHp/FRaXYd49z30Hk00thuK8Ck+LXjpFDLpEOCcZexmA46/wAVKvxe8c71P9jWb7jgKLKc5+mH560ve7Cuu576acDXgX/C3PHhZV/sW037sbRYz7j+G7NOHxa8fchdEtHIXJC2U7bevXDcf/Wp2l2DTuj3okZpQa8EHxW+ILKCnh6Jt3QjTrjnjPHzUj/Fvx+gO/QbZNoBbNhcDH1O7ij3uw7rue+daM14I/xZ+IkUYdvDkIQ8bm0+4wfx3VIfiv8AENH2t4ZgBOD/AMg+46Hp/FRaXYLrue7A80vWvBE+LfxCYsR4XhcDqBYXHH/j1OX4s/EFmJTw1Gwz0/s+5IH/AI9R738rC8e57xuxSbsng14T/wALZ8e79h8NwF1OCv2C4zn/AL6oPxX+IKr5h8KosYzlzp1zj891HvdgvHue7AknrS7u1eFH4seP1k/5FePHT/kHXPX/AL6pifFzx6wBTw1DIGJVSljckEjt97rR73YLx7nvOcUFq8HPxe8doWV/C8e8Hp9hnGP/AB6lHxc8fldw8KoVI4P2C4x/6FS97+ULx7nup61IDxXgx+LfxATb5nhRASMjNjcjP05px+LXj8Ln/hE1AzjP2C4xnrjrReX8oXXc94zRketeCj4t+P8AgHwqmQMkfYLjn/x72NPi+LnjyUkJ4UWQqcHZY3BwfTrR73YLrue70vavn+/+NXjDSnjW+8O21s78qlxBNEWGewZq99jJaNSwwxAJGc4oV+qsGm6Y7NFLRTC58kEHaSBXvHwdTZ4Bt8nkzSE/99mvBmYhGx6V758Hwo+HlntBGZJSc9z5jUAd9RRRQAUUUUAFFFFABRRRQAUUUUAJRSUtADc4NLmijFAAKKKQ0AHeg8UUUAQXVyLa3eXypZdozsiXcx+g71XstR+2QmT7JdQANtK3Ee1vrj0q90pM8UWFqMjl8wkbWGPUYqSk6UtAxCKXtR7UYoATOKM5pcZoxQADpTSKdimnpQB4N8V8r8dvCDdOLQZXr/x8PXvBGa8J+KjD/hevg7eoKj7Jnb94/wCkNx9P/r17uevtQIYDikcA04jNIORTGee618VdF8O6o2naxp+qWl0F3hTEjBkOcMCrkEcH8jW14Y8XweLbRruw0zUY7TkJcXCIiyEdl+Yk/XGODzXkn7QKgeMNNbauTp+Mg8/ffr7f/Xr0/wCFTBvhZom0n7sg5/66NSS1vcObpYo6t8VtB8P3z2Gq2Wp2t2ihmieJScHoQQ2CPcGnt8VdCh0+PUZNP1yOwkGRdNp7iLHru6EfSvKfjwMfENMbedOj6Hn78nWvbPAKLP8ADbQYpIw8T6fGrq65DDYBgj0pW11YX02JvDnjTw54rZ10fU455kG5oWBSQD12sASPcZFbtw8VvbSTzyJFDEpZ3c4CgdSSegr5P0Qzad8WbdNCLAJrDQQiLnMPmFce42Zz7V9HeN/C8vjGytNLkvmtdOEwlu1jHzygA7VB7DJBPXoKEn3C6Odm+Nvg6C/a1WW9njU4N1FBmP8AUhj+ArutJ1Ow1vTo9Q0y6jubWX7siH8we4I9DXk3xC+Fug6P4LutV0aFre5s/LJ3SsQ6bgpByTzznPtU37Py3X9ka3Izt9jNwgjQjjft+Yj8Cn5UcrT3uF0+lj1m4uLeyt3uLu4iggTlpJXCqPqTwKwtB8a6F4l1u80vSLlrp7SMSSTIv7o5OMK3f+XoTWX8T/Cela14U1bVbu3ke+s7J5IHM7hUKgsMLnb9eOa89/Z7wfEWuAEgGzi4A4+8adnfcLqx7Zqmo2mjaVc6nfzrBaW6b5JCCcD6Dkn2riF+M/ggsQL+4Pv9lkwf0rX+JHh/U/FPhZdE0pYh9quE+0SyvtEUa/NnHUnIUY9+3WuSs/gXoqLGs+pX0j+XhioQfP6j5Tx14p8jet7C5raWudLo3xR8L65rlvpOm3F1PdTsQgFs6rwCSSSOBgGu2ZPmNeLfBzw5bx+OPEmqQh5LTT5XsbSZyDv+bluO+1V/77r27GRSSt1He5B0PSlC5qXYBRtpgR7cU4/MtOXjg0pHFAEQXHWlZM08DNHSgCBz5aFtpIAzwMn8q5G7+J/hDTbuW1vtUktbmI4eKaznRl4z0Ken867Ria+bfjygi+IkThMeZpqMTnr88g/pSautGCfc900bxXpHiKzlvNLlubi2jB/eizlCtjqFJUbj7DJrHm+KfgyyvZbS81Z7e4iO2SOa0mRlPoQUyKvfDbA+G/h4A9bSPp9K8F+NSJH8TNUZY8FoYSTn73yKM+3TH4UmtNwuup7WvxZ8DNIFGvIu7oWt5VB/EpXUaVq+m61bG40y/tr2EHaWgkDYPocdD7GqNrpNlrXgix03UreO5tZbGJXV0/2ByPQ+hHSvnH4T6ldaZ8TdMhtJCI7p3t517OmCefoQD+FDvfQd12PqndjijGRQRlj9adgiqEImaGQk5pwyKAeaAGEHFY2peLNB0W6NrqWr2drMACUmmVDz7E1vY4rg/jDbxXXwu1ZpIhI0JikjPdT5ijP5E/nSe2gG3YeK/D+rXgtdP1iyurgjIjhnVye/QGtoE964D4HxInwvsZEVA0ssrMVUAk+Yw59TgD9K9FxQvMBjcCkQcU7rWQ3irQI9SGnNrOnreE7fJNygbPpjOc+1JtIaTfQ1zyKbt45qTn0rEufF3h2zvzY3WuadDdL96OS5RSvsQTxQ5JdQt5Gtg9qMNjFSKyugdGDKeQQcg1U1HVLHSbf7RqF7b2kION88qoM+mSRQ5WW+gWb0MLU/HfhrRNYt9JvNUiF9PIIhCgLlWJAG7AO3r3xXTbR2rwv4pPp938RvBOo2L200U8sf76Jg6PidepHX7x/Ovdh0H0FC11TE9NLEbZArO1XWbDQbMXWo3Kwo7iONTy0jnoqqOWJ9BV29vbfT9Pur+6fZb2sTTSN6KoJP6CvN/h3G/jXWb7x7qsPSQ22lQNytvGv3mHbcc4z7N6093YDuZfEWjW85t7nVrK3nAy0M1wiOv1UnIqIeKPDxkCLr+ll2O0KLuPJPoBurjvjnY28/w9+0tCDNFdxFJMcpkkHn0IOPyp3gbwR4Y1r4Y6P/AGhoWnzS3NtuknEIErEk87xhgfxpWd99B302PQ871DKwZT0IPFYR8aeG18RQ6AurwS6nKSohiy+CBnBYAgHjoTXkfg+/u/AnxmuPBkNxNLo883lrDMcldyb0Yeh5APrnmtLWLWC3/ab0p4Yki82EO5xgMfKkGfyUD8KLPqF0e1KuCQaztT1ex0UQyahMLeCV9nnuMRox6bm6LnoCcDPFW/7QsjqDWIvLf7Xjd5HmDzMeu3rUtzaW97azWd3Ck1vMhSSORcqynqCPSne+zE01uJtJ5ByD0I70qqcV5r4K1Wbwx45vvh5fzvJaRp52lzTN8xjIDeXnuACQP9w/QenKMEikm+oEYTnNOOaftpcg8UwGpnvT80gPODUgApgMxRtqQCkIpAMGM0hp+2l2imBCOtOP0p20CnYFAEIBHak2ZORU2KTGKQEW3nkU4DHSpMUm2mA2kYZpSypyaeMMKAICCeKEG3ipStAAoAjIxQmacRmlQYNADTk0gTg1KPSkzg0ARbSopoBqcrkU1VxmgCMKTSMhqcUu0GkBXVD3oYY7VY2jFNCgnmmBEoJFOyQKxPDvijT/ABPPqsWn7ydNujayFsfMR/EOemc4PtW2VOcDmknfVAOHzLkUYOOa5nVvG+n6Vq6aLb295qWqsu42tjFvMY9XJICjkdT3FUbj4ippFzEniTQ9R0aCV9iXcoSWAHsGdCdp/wADS5vILa7nZhTmnd6I5EmiWSNleNwGVlOQQehBplzcQ2lrNdTuEhhQySOeiqBkn8qd9LhYlXihhkcVk+GfENl4q0G31ex3i3n3ALIAGG1ipyMnHIrYoTurgMVSBzRt5rlb/wAf6Taay+i2kd1qeqIcSW1hF5hi/wB9iQq++Tx3rL1T4q2Xh8lde0TVtP3KTG7RK6S+ysGxn2qebyGd/jApoyetLFIJYkkHRlBFYPijxfo/g+xS61WcgyNthhjG6SU/7I/Ec8DmqvbViSubmzHNG01xXhb4qeHPFOojTYZZ7a+bPlw3KbTJ/ukEjOO2c/Wun1zXNP8ADmkzanqc3k2sWAWCliSTgAAckk0uZD1NEA7cVGF55rmNO8e6fea3DpF1Zanpl3crutVv7YxCcd9pyeR6HBrpbm6gsrWW5uZUhgiUtJJI2FUDqSaL2F6EpHy1EFJPFYPhzxto/iy7vbfSHlnS0Cl5zGVjbOeFJ5P3fSuglkjtoJZ5XCRRqXdj0AHJNNNNXCzTsLtNJsya88j+N3guWZIknvmaRtq/6I/JPQD616Orbo1bBG4ZwRgilcdhhQUuyqWr6tY6Hpk2o6jOkFtCu53Y/oPU+1Yum+O9K1DVbfTJbfUNPurpC9qt/atCLgDrsJ6kZHHBp3Cx05WnBRio55oraB5p5FjijUs7ucAAdyTWD4e8a6J4p1C+s9HuWujZBTLMqHy/mzgAnr900rq9gs7HQlSabsOalHSuV8Y+O9L8Fx2xv4LyaW6bbClvCW3Hv8xwoPtnPtTbsJI6XYaQrUo5UZGMjOKaRzTAjAwalU8UgWnYwKAInHpSDpUgXJoKj0oAbt4oCingYFAFADQMUhqTbSbaQCJ70cUoXFLimAw47UY4pxFIRQAgAxQRkU7bxSYI4oATGFoXGKdjjFJsxQA0jFN5qQKaULQA1VyDS44pcHtQBxQA1VyaUjFKBRg0gG4B60KAM0bDTlWmBGetKQKeVzTQmOtADQvNOwKUrnpRigBNoxQFqTHFMIwaAExzSbeeadR1oATYAKQY70/oKa+FUsSABzk0gFb7tQgH8Kx7fxfol3rc2k21/HPcW8LTzmI7kiVSAdzDgHkcZ9a4jw9Pq/xTk1DUpNZ1DR9BgnMNpBpziKSXGCWd8Engjjpz7cpO+w7W3PUlXBzTima8hbX9b+HHj+x0TVtUuNW0PUyBbzXHzzxknbgt3wxGfYjGOlewHqRimr7MWm6IwvJpNnNY/ivxFD4U8MXutTIJPIUBIycb3Jwoz9SP1rk9I8N694q0O31vUfFms2F3ex+fDb2MixQwq3Kgrty3GDyc9s96Wr0QaLc9EMfNPEfy9K8z+HvjDV38S6l4M8SzC41OyJaG6RcecoxnOOOjAg+h55FQeLv+E21X4lHRfD2tJp9vHpi3ZEijY37xl/utk9Pyp69g0PUynFLs4rx6bwj8Xxjy/F9jyME79o/9FV6loVtqFroVjBqtwtzqEcKi4mXo74+Yjgd/YUrSW4XT2L2zilVeKfik4ApgR+Vk0oiAFO3cUoOaYEYTB6UuzFPpcgDmgCPYCKQIM0/jNKBQAwR4NLgAVy/xD1yTQPBV9cW+77ZOBa2oQ4bzJDtBHfIyTx6V5t8ULzxR4Rs/C9rB4kuFgkjEM7KMOzxhPmZvvNnJ49u+alt9A0Pb2SlSlzgKM5460A4PFUA4jNRMo7VLnim4BHFADUFKc56U5Big9aQDfwoP3adjikIzTAaoFFOwSKbgigBSTilXpQMnqKCKADqOKZtOakGQKTBxQAi89acRTQDmn9qAGBRSr1pRS4oAaetL1FIMk0pFACdDSkZoxQBSAQgUqjigilXFMAIyKRRTjSDikAhFIBmn4oFMBhj707oOKdSbaAGhc0oWlHFLkUAN2gU0oO1SdqTtSAYuRS4yaWlBoAQLgU1o80/NL1FAEQQjvQIx1qXFJigBm33pMDNcT4g8bXieKY/Cfhq0t7rV5Iy7y3MhEFuAM/MF+YnHp6iqui+NdU07xXH4V8Xw2sWoXC77a6tNwhlHOB83OTg/iMY6ZLvcLI9C256U0px1qTvikzzimFiMDjrQEz3rz4+Ntc8TazqOm+C7LT2TTm2XF/qMjCNmyRtRU5PIPJOOPpnT8CeN4/F9pcw3NsbHV7JzFd2bNkqQcbh3xkEexGPQmbv5C5Udfsx3pCuR1qjrmr22gaFeaveE/Z7SIyMF6nHQD3JwPxrx0fF/xtKB5PgxyzcoBbztx26dfrTu+iC0T3BU96CMA1R0KfUbnQ7O51WCO3v5Yg88MWdsbHnbyTyOh981fGWNMLEaqTzmpAD3pVXFBHNAWHKvvT8CowcU8cikFkNZc0KM8U/FNGQaAshdpA61Gck9TUmaTGaAshg3A8k0o3etOxRjFAWQ3n1NAzk8mkJOaUdKAsgyfU0DJPU0dqQDFAWQuD60hBI6ml2mgDFMLITJ9TRk46mjrS7eKQWQm446mgHPejFKB6UBZBk+ppOc9TTgMUtAWQgB9TS/iaaDzSk0BYb0PU/nSgnPU0gG407AWiw7DT16mnAHHU0HBpR0oFYbzn7xpCG65p3ejGRQA3nHU1GoYsfmNTcYpBjNA7DXTIBzyOlNVOc5qUjimgAU7sVhQoBJHU03ylUkqACTngVIKXFF2OxGEwKQxA8kDI9qlxSUXFYg8ldxYgEn1FKtum3G0EemKmxQBRdhYiS3jQHbGq5OcgUgt0ycopz7VMKXFFwsiIwRsSSiknvimG1hyG8pNw6HbVgCii7CyK4hGANq4HTineUNu3auM5xipc0uMUXCxALdNuNq4HbFP24HQflT6BzRcLEPlLwNowPapPLX0X8qfijFFw5UR+UvoPyoEa/3V/KpKSi4WGiNQT8o568Uu0DsPyp2aQUh2E2L/dX8qCgPYflTqTNArDAgxgqp/CnFF67V/KnUCi4WI9ikEFR+VKIlH8I/KnZApQaB2G+Wv91fyo2DrgflT6THFAWPCP2jNwfwyoxtb7SNo6k/uq9ztozHbRIeqoBXhn7RjEt4bQMOPtBI/wC/fevdIOIYxz90dTmgRJiijNFAz5HK/Iee1e9fB0AfD62xux5svX/favA2JKnHXFe/fB85+HdlnGRJKDj/AK6NQB31FFFABRRRQAUUUUAFFFFABRRRQAlNJp1IaAEBxRSUZoAdRSA5oNAC0nAooxxQAZpOKBSGgBcik6mge9OwKAE+tNAwaU9KYOtMCSkzSZ9KU8ikAc00mnAGkI4pgeDfFcj/AIXn4QCAFs2mdv3v+Phq94714N8Wcr8cfB7AD/l16dT/AKQ1e8Z5/AUhC9KbSk1GxK89qYzwH9oAL/wlulthR/oB+YdT87dfp/U16Z8Ktw+Feidfuydf+ujV4/8AG7XdP1bxpax2dzBMltZBHlikDAOWfK5HGQMfnXqPwd1zTb74eWFhHextdWfmCaFnG9BvYg464wRzSuhLc8u+O5T/AIWKh2hT/Z0e4jud8n/1qu6zqvjnw/8AC7Q5rbU4zot5apGZIbcJNbgr8qFsnII43DB47cZxfjLqWn6r8QZZLS8hniis0iLwuGG8M5IyO4zXrvgj+xfFvwmsdFkngucWYgnh3AvEwGOnUEEAg/SjR7hqr2ON+AsHh17+7dom/t+AHy2kb5fKOASg9c8HvgjtXuxznnrXyFJHrPw78Y4Ehiv9PkyrgfLMnr7qw7fUdRXvuofFvQrfwIniO2kWeeX9ylpuw4mxkq3oB1J9OnUUm2nYEr6mR8ZdaF1Z2vgnTMTalqcqGVN3+qQMGBPpkgH6KTXc+DvDcPhHwvZ6NC/mPGu6WTGN7nlj+f6AV84+H/iHreh6rqGrLb2F3f6g++ae5jYuB/dUhhhenHsPQV6V8M/FWteO/G9zfatLHFBpdoVit7dSqFpCOSCSScIe9Cb7D8z0fxoA3gDxGCAf+JbcdTj/AJZtXjn7O748Qa2hJ5tIzjHox/x/WvVPH2p2Fj4C16O7uoY3msZookZwGd2QhQB1JJI6V5B8BtSs9N8Uahb3d2kDXdqqxK5wHZTnGT3wTx9ad0Kx9GYAzmub8ca4vhvwZqmqLxKsXlw84/eN8q/qQfwroVIYda8o+Kc3/CQeL/DHgiPdtnnF1c4PBQbhjA9hIfyo3A6r4ZaCPDvw/wBNtWV1nuE+0zBxghnwcH6DaPwrrweKYABhVGAowAKk4xTBBnFNL+gpRUZPNIZIGzTuoqLdg9KkDZFADS2DRupp+9S5FMBWORXzd8fW/wCLgW2Ex/xLU+b1+eSvpBiAOSB718z/AB0ntrv4iAW7hmisEjkIbI3bnOPbgjilogPcPhw2fhx4dPU/ZI+cY7V4P8bVH/CztR+TG6CHPP3jsHP8h+Fe4/DG6huvhvoJhmR2itxHIFP3WX5SD7jFeEfGa4guPiZqpiKsEjhViGyCfLX8vT8KLpiZ0/jLxl488PeGtM0+dNNh0++sUWK9s0fcV2j5cscK2MdB346ca/wH0Pw81jPrMUjT65FmKRJMAW6knBQf7QHX2I45z2t14esPHfwssdPaaOQvZRPb3C/wSqmA355BHoSK+evCviLUfh94uM0ivC0Mv2fULVurID8wx6jsfX2NGyvELtuzPrgNmpM8VQsNSstUsor6wnjuLWdQyOhyCKtk/LQmmrjHEijjFMHzDmkU4OKYDw+eK434sKG+FeuZDEbYz8v/AF1SuvIwa4v4tvGnwt1gSsRv8pVHqfNWgCt8Ez/xazTfnDYkmGPT963FehHpXmvwUuID8NLWFZozLFNKHQHlSZCRn8CD+Nb/AI38Y2nhDw3eXkk0ZvSpS1t93zSSHpx1wOpPoKlySGkzn/jL4hutK8PWGkWRuFuNXuBCXt/9Z5YI3Bf9ollH4muW8Radol/4WOlaf8Ndft7uOI/ZbkWSh1k9XcMSwJ65zn8qsfF7S9WXwN4Y1u4kafUtKdDcTBMbWdVyxA4A3oo/Gup0D4ueGtR0GO71PUYbC7jQefC4Iy2OdgGdw+nNF7avqTq9EZvhq28Y6p8F73Sp4riw1iIG3tGmJikeIbSCSRkEgsmfbt1rNn0HwR4T+Hx0bxDb6dN4ga2dpPIi825MpBIIIG4YyOTgcelaPiDx1qc3wu1vxLYK8EFxOLfTXAKyLEWVDK3oSd5Hplai8GXPhPQvhS2sPdWkd7dWj/bLlpAZ3lOflJJLZyeB+NK9vILNk/wG1Ge4+Hs6Xcu6O1vXjiJJO1NqNj6ZY1neBLOz+J3iXWfF2uQLd2kEv2XT7Kcb44lxkkqeCcFfxLH0xV+Bl9Yf8IffaPcXkUdzd3rpHBuAdswrkgdeitz7VR+CfiG38NalrHhfWnWzuGnBiM52ZkHyshz34XH409FqPXYrfEDwtpvhf4o+GJNJgW2gvLuKVoB/q0cSqDtHYHIOOg7V9Ddh9BXg/wAXdVspfiR4VMN1DI1o8bTuHBWMeapG70+6SfbFe5iQFVIIIwOQcimmnqg20OA+NV++n/DS6ijLK17NHb5X0zuOfYhSPxrV+Fdslr8L9CRFUb4DIdvqzFv61l/GixOofDC9lTc0llLHcKqjP8W059grMfwq98KL1bv4W6Iw25ijaEhf9l2X+maYjM+On/JMZjhiRdQ4wePvd/b/AOtWd4N8VeINO+HOjpaeDby+224SCaK7hEcgHAJ5LL9CKv8Axycf8KzdSxBa7hAA78k8/gCfwrd+GDb/AIYaAQQSLYA7e2CR/Speug9VscT4D+H/AIgk8dz+NfFyQw3bFnht1cMwZhtBOCQFC5AGSenTHOP45tLy+/aB060sL17C5mtkRblRkxgrJuK++3IHvXurNzmvFPEsscf7SujFtoxCgJc4GSkmP5j8aq67CSZW+IPwktvD2gv4k0C/1B7yyZZZ/OkDMwB5kBABDDqfYHpXqngLxBJ4n8C6Xq1wym5kQrNt7urFSfbOM/jWX8WdVt9K+HOqiaRhJeL9lhVTyzNxj8sk+wq18NdGn8P/AA70mwu08u6KGWRCMFS7FsH3AYA+4o31DVaHn/xfkOi/E/wl4ghwJVADA9CscgJ/MSEV7cSN2fUZrw/41wNqXj7wnpMQLSTYXB6DzJFUf+gmvcHILdxgd6SBDQ9GR1pvQ0rEYpjHKQTTw2KhTFP2980ATBqXNQging9qQD+tHSmDg0tAC8UYphUluvFPzigBCDR2pd1FMABpCcCkYUygCvOrTSxqDhVbJ96sg4FNK56Uqkjim30ELvJoJwaTmmkZPWkMkyCKM4HFMVSO9IucmgBd/wA1KSTTeM0hbPFAEik4pMnPSmoTTmODzQApPFCkUh+7xTASKAJSfSua8ca9J4f8K3EtqT/aN2RaWKr1ad8hcfTk/hXQB8sFrzTXIdT8ZfEyK30e/it7Xw2okd5oDLH9qcHAK5GSF5BzwQfWk9dA2Ob8KWj/AAw+LkWgzzPNaazaJ/pEh6yc49B98MP+BCvYPEOqjQvDmq6oRuNpbPKq4zuIUkD868m+KvhjxG3h+HxDfa1ZXr6RKHQQWBhcBmUbt29s4IU447816JFcL4++GckkDCFtV0548k58t2Uqc/Rs/lRuxHK/BCwaXw3qHiO8Yy6jqt27STscsyqcfh82/wDT0Feh63pNtr2h3ulXaBobmExnIzjI4I9wcEe4rzf4F6g//CJ6joky+XeadeOJImPzAN7f7wYfhXpd9qUOl6XealdMEgtoWkcn0AzRcLHnHwK1q4vfDV9o10xaTSpwiMTnCNkhfwIb9K3/AIiXU97b2XhHT5jHfa5J5crKMmK1HMz+n3eMd8mub+AulXMOgarrl3HtfVLncrHq6pnJ/wC+mcfhT9IXxB4u8Zat4s0q/s4dPgzp1i1xAZN6Ly7LhhgFu/Oenai3YLkXwlun8OeI9e8BXL7mtJDcW7kgBx8oOB2yCjY7ZNd1471yTw14E1fVom2zww7YWxnEjEIp/wC+mBryfx1a634O8baD441K8trseYLeUWsJh+UA5B5bJKl+favSPiNpz+I/hjq0Nkd7SQLcxbRneEYSYH1C4H1otqCZR+D2jR2HgeHVXXdf6sxubiVm3M+WO3n6c/VjXTeLNAt/E/hi/wBHuAuLiMhHIzsccq34HBrmPg7rUGpfDixt4yomsCbeRA2Twcg/iCP1ru57iO3tpLid1jhiUs7ucBQOpJoUgsR6XbvaaVZ20rB5IIEjdx/EQoBP6Vn3HhnTrvxTB4guUae7t7fyLdJMFIeSSyjH3jkDPoOK04LhLi2jniJMcqB0JBGQeRwag1PVbTRtMn1HUJhDbRLuZic/QAdyfSi4W6Hm3xH0a3uPiR4JmslVNUku90hQYZoo2RiSfZQ/5mrXjx5dX+Jvg7w4cyWiSG/ni6BimShPr9xxj3rX8O6RcXGsXPjPxCfJvZIvLtLeRsLZW3XB/wBo9ST09uRWP4odbb4zeDNUOHtbuGSBHVuNwV8HPofNWgFtoaXxgsmuPAFxeQMsd3YTxTwS90beFyD24Y/pXW6RerrWhadfvGNt5bRzFDyBuUHH61yXxfvJLL4baht5knliiRMZL/OCQB64DH8K6jw3ZHTPDWj6c6bJLaziiZc5wVQA/qKYHnnw9THxa8f7RhVnjHy8AZLn+ef1rofifNrCeDJLbRtNuL6S5cRXCQDLCDBL46nJA28A/ernvh9J/wAXb+IK7gwM8fI9t9epiTBx3PSjTqHoeYeBPFvgzXNVXSYvDsGi6vCB5cMtugJK84VsZ3DrggH9a9T9jXknxo0aBIdE12zjEWspqEcMbxDDy5yVHHJwwGPTJ9a9ZzyPoOlK4kjzT4hXEuqeP/B/hVctazTm8uox/GqZIB9sLJxWh8YLIz+ALi+gkEN5p08VxbzfxRtvCnB7cMf0rM8aq+nfGTwVqz4FtOHtCxOMPhgPz80fka1fjBerZ/DDVt2MzNHEue+ZF6e+Mn8KYzqdJuYfEHhnT7yaFXivbWOZo5VBBDKGwR071538NYYrf4n/ABBiiiCRi5iwEGFHMh6f5716B4UsX0zwlolhICJLeyhjcHswQA/rXn/w+b/i7XxAwxIM8fTp/H/n86NbBbW56sDxXmXxzaNPBmnySsqoupRljjnGyTp+demBvlrzP44eWfBenGQBgNSQ7cct+7k6UgLGo/F3StLvYxdaTrMemO4jTU3s2SBj6qTgkdeg7dDWh4n+JGm+Fbqxiu9O1GaO9ANtPbojRyH0BLg55HUd6vfES2t7r4da8lyq7FspJF3LnDqpZT9dwFcbb+G5vF/wB06zIb7dDbedZs/3tyFtmD1+ZPl+jUKPmPmt0PQNf1+Pw54audcvbeZoreNXkiTaXGSBjkgd/X86uaPqR1bSra/+yXNoLhA4huVCyKD03AE4ry2z8R/8LC8IeF9Edy9zeThdTUj5glvhnY+zHZz/ALVev7ucULXUB2aAc00HmnCgAY4FNU5pGPNKOlABu5pc8U08GlbkUAG6nAg1CoJJzT0POKdgH9qaaG4pB92kAueKXOajU5yKXoaYD8c0tHaoyxzSAkpAabuyMUiZyaAJO1GaaWxSAk0APyKM02gZoAcKOlNzTd2aAH0vaogSaXPFAEgpeKhBIpwbJoAfSYzQT8tMVjmgBxWhaN2RUeSKAOJ8VfE3T9B1NtGsLW41TWxgCztlPBIyNzYPYg4AJ+lYz+F/G/jpN3ibUhomlSddOsuZGX0dun5lh/sitnxR8NtK8SX51e2muNM1tcFb22YjcwGFLDvgADIIPvXNJ4u8a+Anki8XabJq2lRkAalbAZA7E449PvYOe5pcvXcV+l7Gx4h8MaN4H+GHiE6HYrFK9m0ckzHdJID8vzMee5OOntVv4NwJD8LdLdCT5zSu2R381h/SoNe8R6R47+GevR6HcrcyizZ2gJ2yJj5uVPPb6H1pvwUvftnwzto94P2W4lhwMcfNvH6OKfNcLW0Ob/aBjEEfhy+jUCdZpIw/GRnYR/6DXs0bN5UZc5cqM8d68e+OA/tLV/B+iRrma5um5AyVBaNRx/wI/lXsGNqqoBwABzTA8m/aCuXTwbp9mBhZ73cT/uo/H6j8q9VsIxBp9pFuLCOJVBIxnAx0ryv4/Wcs/hDTrtV4t7zazFsbQyMOn1Ar0zQ7xNQ0HTLyNt6XFtHIG9dyg/1oA8j1BF039piyeAiJbuINJgZ3ExOuPzQVo65r/iHS/i7qEGh6G2q3E2mwRqu/asQ3M25j0AySOSM1AANT/aa8xchLCzy3Gdx8rH4f639K9YtLi2u42ubWWOVHJXzIyCCQSMZHoc0adQ16Hjt18S/HnhS9STxV4bgWykfGYgRjrwrh2UnHY+leu6PqtprelW2p2EnmWtygdG6H6EdiOmK534pwQXPwy1oXCq2yINGW7SBhtI/HH51U+D9rPafDPTROxy7SSICOiF2xj2PXPvU2S2Hd9Tvc1xPxM8Ta54U8NnVNItLKWNWVZZLl2ym44BCDG7nH8Xfoa7PdzXA/GYK3wu1HIziWDHPT96lNq+4Gfp/iXx54i8FWV9oFhYm4MO+a6uztEzgnKwxjjtjLEA9vWqfhL4meIPFGk3OnWmjJN4ihfa0hzHbRqf43OSQRyNoyTj612Pwxbd8MvD7bs/6Io/LIrgvggwXX/Gca5VRcKQnp+8mH9KXKguy/4f8AHXirT/iJH4T8ZQ2O66GYJ7VSASQSuPUHBHIBBFdj4+8Yw+CPDjak0H2ieSQQwQ79oZyCeT2ACk//AK64HxyxT9oPweQCuYYxu65+eX/Gui+M/h5tc8CTTxkCfTpBcJufaCvRhz3wePcCi3QLvqR6pqfjzQ/C58SXD6XdtCgmutMSF02Rck7ZN2SwHXK44PXAzpeAvGmreM4VvpNAjstLZGC3IvllJkUgbdgUEd+T6e9c3qPjiXU/hj/Z8GiavNrl/YfZTb/YpRyybTJuK4K8kg/yrrfhv4ZufCXgmz0y8ZTdFmmmVeisxztz3xwM0JdRXKHiVTrvxN8N6IADb6aj6tc5GfmHyRD67iT+Ncl8f/kl8LMq4PnTDeeQP9X2rrPh6f7WvfEviw4zqV55EHzZ/cwjYpH15Ncp8fBkeFzjafPlAkJ4X7nUd/8A61NbAdt468S6jo8FlY6CiXWu3koENqYjIDGPvM2GXaoyPmJx/TZ8PR+Ilti3iC4055mUER2cLqEPf5mY7u3YV5V4Y1+98E/FDUdH8Vzea+qbDFqEg++ckJhj0Q8jHRSPrXtbxrIrxyDcrgg89RQuzC76bHnejeMNb8datqSeHGs7HS7F/LN1cxNNJM+TjaodQFIBPXPI9eM20+JvieHxPN4Vu/DEF5rULYU292II5VA3bxvBwCvPWsXwBqMHw28W+IvDmqF104SK8V0kbSKvXbvK52llxwR1WtPwppl94o+L9541+wzWekwqUt3uYyjTnyxGCAecYyc/Qdc4Sj5Bza7nr8e5olZ02ORkrnOD6Zpw606kApjFFBpaSgApMcUtFAABSYopaAAUYoFFADcUuOKUUd6AGgc07rRQOtAB0pDTqTpQAlGKUEGloATFJtp2KKAGge9G2lyKDQAmOKZzmnE8U1eaYDskCkBNO7U0cUgFJpOlGRmg4NMB3UUm7tQvSkPWkAucUmTSE4PNLu4oAXtxQG4poJPFKFpgO3UEgAn0GeKjOaYyebHJGzFQykZHBFAHiXwUlOs+OfFevSLvaTkO/wB5fMkZsfkg/KrPx6i+ySeHdZiZhcwPIEz0yNrD9RVb4Bg2Ws+KNNkUebH5Skn73yNIp/Wrf7QU6DTdEtlDGaR5ioHTACj88kfrR5CPYbK5+2WFtdABRNEsgAOcZGax/GeqyaH4K1jUoiRNFbsIiOodvlU/99EVp2EDWWmWdqQAYYEjO3pwAOPyrn/iJbte/DvXYlLBktjKNoznZ8+Px24osBzHwDsjb+Brm5ZRvub9yG7sqqq8/iDXPxyt4f8A2mZlhLGLURskBP8AeiD/APoSCup+B06y/DvYu3MV5Ipx15w3P/fVcpqCNqn7Ttult832XY0hboNsBPH5j8aAOk+M6+Ib3R7LTtG0e6vbYzCe6MUfmKwU5WMqPmIJ5PHYVT8JfGWDUdXGk+I9OXSrot5STDKoH/uuG5Q/ifwr1g7t7c9680+M3hKx1jwhPrJjWPULDaVlQYMiFgCjeo5yPQj3NK3mGq9D05eOvIpeKwvB91cXfgjQrm7/ANdLYwux9coOfx61tHkZFAx+cmjIpgyKaSc5pgSH2oQmkByKB14pAShqXFNFPFACbaXFFFACUYopaAGFeKMVyPxE8VXvhDw2upWNpHczNOsW2QEqoIY5OMemOvevO7T40eIrzUbKzh0K2keeaOIhN+fmIBxzx1pe90QXXVnueKXaKB0opgFIRmlooAZigCnHpQo4oAYRmgAin55oxQA004UYpQMUANxzR0p1JigBBwaGGaUClxQAwJTsUdKWgBMU0inUw53UwFAwKaAQ1SYwKZuG6kApOBSYyKUilA4oAFNKTgU0d6G9qADkikzjvThyKYyEnIpoBymnU0dadSAKTNG6g4pgLmkzRTeppAHenZApOAaQjJpgPyCKaOtJ0peKQDhS1GDg08c0AFRkc9aec1Hg7qYDjnHFKvSk5xTl6UgDGaQnFOxSHpQAxicU5STSfw80inPSgQrDJpyjFMJIpyZpjHUvajFFIDwn9omJp5fDMSYLN9p46E/6vvXuFsNtrENpXCDg9RXh/wC0dnZ4ZwR9644A5P8Aqq9zjzsXII+UcE5xQIfkUUUUDPkSQEqQOTXvnweV4/h9axyBldZpQysuCp3twRXgjD5TXv8A8Jp5bnwNBLO7PIZpMu7bi3znqaBHe0UUUDCiiigBpJzxTh0opMGgBaKTFLQAUUUUAJmmmlppzQAUdKbk04HigApcZFNzzS0AA4pc0zNOU0AFJ1pxpgPNMBSKB6UHpSUgFIpm3mnjPeg0wGfSnLmjgUo5oAWk6Gk6UZ4oA8F+K8Y/4Xn4QO0ZY2nK/e/4+G7V7zjmvCvi5kfGfwe3H3rbGOv+vavdgMn8BQAEDFRleCKlwKbtOaAMxtJ0+aRjPp9rIW674VbP5irUVhZ2+4wWkERYYJSMLn8qnYUKOKL+YlFLZGW+haVNJvl020kPHLwqenTqKng06yszm0s7eA4xmKMLx6cVeC0hWnzMSilqkZtzo+m304mvNPtLiQLtDywqxA9MkVFceHtFuLBrKXSbI2zHJi+zrtz0zjGM+9awU96XZkUXYcq3scrH4C8LRJhdEst2ME+SvI/Ktqx02x02JksbK3tlb73lRhc/XHWrwTBo2U3JtWbEopO6Rm32g6TqoP8AaGm2tySMFpYgzY+pqlZ+C/DFkCsGg6eOMZaBWP5kVvhDjrSbMZNJSa0G4p7oakaxoEjAVVGAB0AqtJpVhJq0WqtZwnUIkMaXG0bwp6jPXFW0OTTyKV2Owig5pzD5eKRQaUg4oGRoG5zS45pQcGlwc5oAYcg04HjFO2ZpNvNADehp30pSKQLjNAEboHRldQysMFWGQRXOTeBPCU4+fw3pWcklltUBOfXArp8E0xkIFNN9HYTSe5l2PhnQdOgnistHsbaO4Ty5lhgVRIvTBwOazT8PvCIz/wAU3pZz3Nsv+FdMrAjHel2k0uZ73FZNbGfpmh6XoqSf2Vp1rYiTG8W8SoGx0yAPc1QvfB3hzVbuS6v9EsLi5c5eZ4FLtxjk4yeK6MLxzTRHzQnre4WT0sZ+l6Tp+jWv2TTbOG0t9xfyoUCruPU4FXz0xT9nFNxihu40rDR0IpqjmpME9KAMdaBga57XfA+heJmLatFd3CkgiL7bKsYIGAQgYKDj2rosZpwXihOwHnf/AApbwQHJXT7hfYXcv/xVLZ/BrwXZ30V2lhO8kTq6q9y5XcDkEjPP8q9AKHNGynzMnl6XIbi3hu7eW3uYUmglUpJFINysp6gg9a8/j+CfguO+FybS6eMMW+zNcExdf++se2a9G2HNOxild9AcUZtzo2m3ejPo81lAdOaLyvs4XCBewAHTHbHSuZ8PfCvwp4YvWvbS0kuLjB2PdP5nlg9dowAPr1967gAU1l5yKaYWRyPhX4deGvCN5Ne6VaP9qkyBLO+9o1P8K+g/X1NR+J/hj4a8XXqX2oQTxXYAVpraTYZAOgbIIP16+9dioOacAaLsLI4Kb4O+C5ntCdNkEdspHlLMwEpJzlz94n8e9dpaWNpp9jDZ2VvHb20K7Y4oxhVHtVtR2oZM0r9wSS2KlzZwX9hc2Nyge3uY2ikU91YEEfka80+GxuvBOq33gfXCEUzNcaXcsNqXKH7wU9Nw4O3ry3oK9VAxWdreh2PiDTTY6hGzR7g6OjFXjcdGVhyCPWjRqw/NGB4i+Hek+Kpd2rXWpSIG3pELthGhxjheg/8ArmrXhzwbp3hOLydLub4W4yRby3BeME9SFPQ10qR7IkTczbQBljkn60eWM5paCtrcibNcr4r+Hvh7xlIk2pW8sd2i7RdWzhXx6HIII57g112zNHl00+w2kzitM+Geiafd2t3d3Wp6xPa4+zHUrnzVhx/dXAHvyD0Fde8kcEck9xIqRIpdnc4CgdST2FTYrK13w9Z+I7aG11Fp2tY5A726SFUmx0V8cle+PzpB1uzznwzYHx78Srnx5Msg0axH2fShINplKjBcD+6CXP1Yf3TXq+4liTSRWsNtax29tFHDDEoWOONQqqB0AA4AqRUIHNPTZAvMaOtDjinhRQwoGRpTyOKAuOlLzQIYDg07ODShKNtAx3UUZwKQdKNuRQA4HIoye9MGRTgCRQAZyadnApAuKOaQA3IpmBT6MAimIbzigCnY4xTcUhjW9qRadjFAGaAAnFMBOcipCKAvHSmAwc0EU8LzSFMmgQiDFJIcmnhMUh+9QMjzgUVIUBpuygCGZHeGRIpTFIykLIADtPrg8Vyng7wTJ4Qub+RNdu75b2UzTrPGg3uf4s4zn8ce1dmUAFRsKBWMnxBox8QaFdaSL2W0juUMckkSqxKkYI+YHqPx96xvAvgafwPby2ia9Pe2TZZbd4FRUc9WByTz6V2CjFLjNHQLa3OL1fwElz4g/wCEg0PVJdF1YriWWGMSRzjj76HAPT1HvmodQ8Daz4igFr4j8Xz3FhuDPaWVmlsJMHIDNliR7V3BAzTwvFFwW1jIv9HeXw0dH0e8/slFiEMUkUQfykHGAD7VR8D+EZfBegnSf7UN9bhy0WYBH5eTkjqc8kmukA54qVelO4JHJeOfB0/jPRk01dU+wwK/mMPs4k3sOnOQR1PSrXg/w7d+FtDTSp9XfUoovlgZ4dhjX+71OR6eldGQMUBRmlfoFjzPUfhW8Wvy6z4S1+bQbi4JaaFYvMiYk54XIwDycHI9AK1o/Ber6i0S+KPEr6paxuH+yQ2iW8chHTfgksM84ruMU0LzSdvmCuuugzaBgAYA4AFcL43+H994y1CCb/hJJbK1gA2Wott6B+cv94ZODjmvQMDFJgU0xnkU3wc1S8ha3v8Ax5qc1rI372AIwV1zkjBkI/T8K7bxL4Ts/EegR6W5MDWzK9pOg+aB1+6RyPp16V0+2jaKVxW8zhP+EM1bWr7Tp/FmsQX1vpziWG2trbyVklHR5CWOfoMD9QeyfzcNsZVkwQrMuQD2JGRn8xVjaAaTaKa0WgebOB8PeBNT0LxhqXiA+IYJzqLE3FuLAoCM5+U+YcYOex6mrnjLw3rutT6fe+HvEMulXlmWzGwLQyg4+8vQkY7g9e3Wuy2ikC4pOwa9Gcdp3g6+uNXtNZ8Ua0dUvLHJtIYYBDBCxGC+0ZLN6E9PStXxNputapbWcejaqumsl0j3DmMOXiGdyj3PH+NbmzHIp2Kega7nN+L/AAta+LdDawnlaCeJxNa3SfeglXow/wA9/XBrBl8Ga94hutNXxdq9rdWGnSrOkFnCUNzIuMNKSTx14GBya9C2ikKcUXW4W8yORpTC/lMqybSEZ13AHtkZGfzFcH4X8C6v4f8AGuq69NrVrOmpEtPAloyAnORt+c4xk9c9a78LSSZAwKEGoAiuY8eeD18b+HV0wXrWUsUyzxTKm7DAEYIyOzHvXTxpxzT9go2Dc4C68K+KvEGjxaL4j1mxNgWH2iSygdZrhRyFJJwue5A7e9dva29vZWkVrAixQQRiNEHAVQMAfkKsbRXI+LPh7pXjG+tLvUbi+ie2QxhbeUIroTkg8H8xg0ulkHmzB+GegWEOveJ/ElgB9jvrxo7Mr9wxg5Zl9ix4/wB2vS8VBZWNtpunwWNnCsNvboI4o16Ko4AqcGmCEPFAJIoI3U5RgUDI2JoUmnMMUv8ABQA09aeOlRlcmnY4pALjimgc0GlzimAdaB8oxTc805eTzSAQdaTvTjxTcZNMQ8GmkGgcGnHpQMaq07pSZxxSjnigBhzmnA4oYYHFICO9IQFqcvIo2rSgUDGHikpzKKXHy0wGjvSL3pwHFAGDSAbkU5RQRShhTEB6UzOOKeOaacZoGGOOKbu9alA4ppUZoAaBxTmAaMqwDKeoIp23ijAxQKxzOneB9A0nX7jWNOshaz3MDQTRxnETqSCTs6A5UdMd647SfCfiz4d6ndx+Gba01fQbuUy/ZpZRFNCfZjweMDPOcDgda9XxQVo33Eo9jzzR/CWs6n44Txh4o+zQzW8XlWOn27mQQg5+ZmPBb5m6cc57VN8TtJ8X6tZaanhO7kgkjnLT+Vc+Se20k91HOR9ODXeBeadSaQ7Na31Oe1rw3H4k8HtoerSmR5IUDzoMESrg7wP94Zx+FcZoC/ETwpYN4fTRLLVba3G2zvBdiJVXJwGB5IHoMEdMnrXqmM0myjS2qCz3ucX4G8HXXh2XUtV1i7jvNb1STzLiSNfkjGSQiZ5xz+g44rn7TT/HPgfVL2y0LRrfWvD81w9xBG10kMkO/ll3NjjOex/CvVQuBRijTqgSa6nnd94f8TeOore28RQ22j6MkgknsYZvPmuCP4WcYVV+mTxXdwwR20McEEaxQxqEREGAqjgADsKs7RRgUdNAt1ZH2rhPihouveJPDP8AY2jWUU3myK8sslwI9oU5wAevIFd9gUbQRTTBq5xPgix8Q+HvA8OmX2nWpvbNCkCx3PyyDORuOOMZ965r4Y+EfFHhTxFqk2p2VmLTUOWeK43FWBZgQMZIO8jnFetBAKXZRoK3meP+LfCvjLVviVp3iaw0yzWDTiiRq92MyqrMSSMcZDEd8Vr/ABctrrVPC+l2VnOseqTX0TwWBIb7SwzlfQhchiTx8vPWvSSOMV5/4+8Eaprmq6b4h8PakLTWdNBWJZT+7dSTnscHkjoQQccdaN9g23Of+0/Gu2uMnTrC5QehhCn/AMeU1PaeL/F2pWeteGNV0H7J4jksney8iQBZVPyE7ixAKk5+9z/OW0n+Mr3AimsNDReQZ5n+X6/IxP8A47XTeFfCVxpV/da5rl//AGjrt2ojknC7UijByI4x2Hr6mly+Q76WTuanhnRl0DwtpukgKDbQKsm0YBfqx/Fsn8a8++K/hbxT4wvtMGj6bH5OnF2Estwi+Yzbei56Db39a9cxSYxTT1uJrS1zzP4ieENR8a+EdPmXTFj8Q27A7BMuEB++N3RhwMe+PetXwCfGFppH2DxZZwxrbR4jvBcqzOo6BgM4wP4s9uneu4IFZWv6OmveHtQ0l5nhW7haIyp1XPelowtY8V8PWvxM0my1CfwzHaajYTXssi3cgjL3YzjzAWYEg47/AIcVtTeOPiZ4diS88ReFbdtNiObmW3wXVe7fLIwHHqMfSmaZpnxY8GWaaTp1vp+r6fCcQMzj5Vz05ZCB7c47GtdPDvjvxh5cHi67sdO0neHmsLHJecA52M2TheBnDGjlvuvxHzWWh6Va3MV3aQ3MLExTIJEJGMgjIqfNMUKqhUAVVGAAMAU4CgYu6jNIQKbmgB+eKTNNBpRTAXNLkU0k0hpAOyKUHNMWgdaYDi1KGBpmM0gyDQBLSE4pN1IeTSAduyKbu7UYxShQaYDc45pQ9BFGM0APDUVH0pwOaQCkUooNAFADWxTQQBTzg0xl5oAd2zQOlAHy0L0oAQj0oxxSmlxxQAgbim4p2KbimAHkYoA4waeo4pCOaAEQYNOoA4paQEeeaUcHJp20ZoIpgeQ6roeqeAviPP4v0zTbnVNH1EMt7bWi7pYWYglgv8QJGePUg44JJtC1T4keOtN1nUdJu9N8PacvyQXyhJZnzn7nUAkLnPZfc168BgUUrq5Nnsc1451HWdJ8H3t/4ftPtWoxbPKi8oyEgsAcKOTgEn8KTwbeatrXg21uPEdgtte3CMJoNhXK5IGVPIyMce9dPijHNPTceux4x4Zh1X4Sahqem3Gi6nqmjXUnnWtxp1v5zAjjDLng4wDnHI4yK0/h14N1MeIdT8aeJLUwapeu/kW5bJhRjznHfACj2Bz1r1XFJRdCs9jzXxp408U+FvEsSW3hmTU9FeJWMsEblw+TkblyB24I71HeXGv/ABGtoNNi0S90TRHlV725viI5pUBB8uOMZIz/AHjxxXpuMjBpMVNle47vYrwQRW1rFbQIEhhQRoijAVQMACpAcDFS4AppUVQxg5zR36VIoAoPXpQAg6Uq0vagCkIQmnA5pAtHQ0DHUDpRmkoAWim55pc5oADyDSAKOw/KkORSAUASZozTDSDg0ASUU09KQHNAD6AabmigB2aSmEnHFCZxzTAfmjOKM0xiaQD80ZqMFgKXmgB1OB4qPJoBoAfmkJxTSaMYFAC54ozzzQOlIRmgB/UVDsw2afnApe1ABjigHHFKKQ9aADNHJpRwKMg96AEzxSim96d1FACd6dSCigAJppzTqXtQBGCadilxQBQAgpTxS0UANxmkGSelSAUlADQOad0FKKO1ADN2aB1pQtLigA7U0U6lxQA3JpOTT6SgBpwBihRjtTqWgBhXmnDilooAWkoFJQB4V+0aCf8AhGuR1uOO/wDyyr3C1JNrFu3Z2DO7rXh37RxwPDIznJuPl7n/AFVe42oxaxDkfIPvdaBE1FFFAz5Fk4RsjtXv3wgjeL4fWiyIynzJDyMZBckV4HL90/Sve/hFcXFz4BtZLiRpG82RQWPYOQBQB39FFFABRRRQAUUUUAFFFFABRRRQA2mtT6YTQA0GjNITzS0wAU4ZNMB5pQSDQAYpcYNFKDmkAtNYDrS008igBRyKWmA8UuaAHdaaaBSmmA3rQBjvQBRQApBNHSlBpuMmkB4Z8XlA+LvhGUkcNbdB83+vNe5qen0FeF/F4H/hbvhI7VAzbYPc/vzXuQ659hQIlpmSDSg5pGyRQMU4IpEGMiowT0pVJzTAkxjmlBzTd1HHagBfrSZpCwpRigABzSHrR3pGoAXFB6YpA3GKTPrQAIoBpzAikFOBBFACA8UoNJ0pvQ0AOIpQeKbuB70vGKQC0ZpM8U3djrTAf1FAPrSAjFIcHpSAdn0oHINJTGOKYBt+bipBUYYrTg3rQBIKKaOaN2KQDsjFNYZpAwJp2eKYAMAUGmk80hODQA8DFOFNDA0E4oAdijFNDcc0ufSkAuRSdqNuTmjHFACYpaTBpQDTATFKKXFNzzSAdRSUvbNACYoozRmmADOaM0ZooAQnmjOaQigcUAPGMUmKQHNJk9qAHYFJ0oGe9HNACjFJjNL2pO1AARxTaaXIpQwNAEgoHNIDkUoGKQCAc0uKKYzEKTjNADgKWo4ZDIudpH1qTvQAo9KMUYoB4oABS4oooAKQgUd6UGgBgTGcnNA60/NN70wDilHSkIxS0gFAFGKaTinA0ANIpm2pD1pM4oARRxzR3pQQaKAIbiOSaCSOOUxSMpCyAA7D2OD1ryfRtf8AGV38Ub3whcazbPb2MfnSXK2Sq8i4QgYyQPvgZ+teu55H1ryDRGJ/aX8QfNu/0Iegx8lvRZMDsfG3jW38H2ttFHbvfarfP5VlaRn5pG4GT6DJH1zVKDRfH99bi7vvFNtpt26giztLBJIozjoWclm98H6Vyd+/9rftN2VrODJDp9uDGh6KREzg+/zMD+A9K9mJyTQrLcLvoedeG/EHiaT4gah4X8RNZhorAXFtNaxlVkG4Dd83U5bGOMFTWY/ifxn/AMLYPg2HU9PMGwzC4ksSWCbN3Khxk54zkevtXpzWNrLqMV+8CG7hRo45SPmVWIJGfQ4H5V5Dq9/Hp37SUNzLFPPGtiAwhhaRk/dvztUEn8u9Ky6Am+psap4617wL4jsLDxRb2l3pd+22PUbVWjKHIB3ISRxkHjHB4zjFepCvC/H7al8T9d0bRNI0vUo9Lt5i1xe3Fs8SZOASNwH3VDe5J6V7fGiQRpEnCooUd+BRbl1EnfQxfGEurWfhy71DR7q3gns4XnZbiEyLIFUnHDDB4681y3wq+IF54ziv7bVlto763KughBUPGeOhJ6Ec/wC8K7DxVKI/BmuSFgoXT523Yzj923NeH3EEXgibwJ42sIzDY3FrBb3qAYySg3Mf95Mn6pRa+qHe2h9E5CgsxwByc15B4d+I2veMviJd6NpT2EOkQiSRLkwO7vGrBQfvgfMSO3Ga6/x/rE0XhyHT9KlH9o61MllasvIUP99/oEyc9sg1wvhDS7XRPj3f6baQ7IbbSkiVV4CkJAST65yfxNFr6hex2HibxPq3/CZad4R8PPaxXtxC1zdXVyhcQRDgFVBG5iQePp65Gdqur+N/CusaJDfXenappuoahBaPcratDLHuODlQxXkZweapfE/wnrsmt2PjPwzLIdQsIfLkgiGXZAWOVH8X3mBXuOnpS+E/idpPjOWDQ9etVttR3pJHlv3ckqMGGM8q2QDtOfT2o21toCbeh6x3oNFFMBKAaXFJigBKAKUCkPPSgBaKQe9NY0APzSFjTEyTnNOagBRSFhSjhaiIyTQBKpFLUSHacGpD0zQAd6XNRAnNOzkUAPzkU3b6U1Tjg1ICKAEUU6kz6UnNAClaTGOlAz3oNAABS4oXpTulADcUmKdnNIaAGlQaAMGl5oFMAI3CmquDTlzmlPNACEClGDRjigcUgDaKTgU7NNPNACjDDrTfLxQgC5xTzQAgFKBxRRnFACEcUgzinUlACAUu2looAaB1pAnNOFL2oATApNoNLzR9aAEb7vFNUE9afSZxTAcOlGKTNHOKQBRSZpwNACClxRS0AApM0vam4oAAcnFLTVXGaeKACkI4paKAIwpB5p+aO1NwaYD6KaKdSAQimlaf1pKAECijApcUUAFApM0UAI1IOOtO7c0nUdKADINIQaVQKXtQAzaaVQaeKMUANxSbadilxQBGExyadt4p1FADFHrRtp1LQAzBpQuDTqOtADMYNABzTsUtMBMU3BzTs80tIBoBpOelPpRQBHgg0oFPNJigBrcihVFGDmnDigBMU4dKSlxQA09c0vag80gzQAlKBijvS0AJik5p1LgUANHSk70+k4oABSd6WjFAAKWkzRnNAC4pMUUZoAKXFJRQAZoooBoAKBS0lAC0UZpKADFFFAoAOKKDTc0AKKWkp3agBKKBS0AAFIRS0UANwc0U6loAjOaAOafQKAGkGm1JSYoAb2xQOKdtoxQA3pS0tLigCPBJpcU4CloAbjIpuKkpMUANPSkJOOKeRxTBzTAATjmkAyafjIpQAKQDCDmg+lPpuKABeRS4oAxS0AN207tSZ5p1ACAUEUtFADSOKrjKzc9Ksimsm45ppgGAaWgDilAxSAbmgHJpccUgHNMAJpR0pcUh44pABpV6U0cmnUAGKKMUtACCg0UUAA6UtJRQAtFJzS0AAooFJnFACmm4paBQAtFFFABRSCl6UAAFGKKD0oA8K/aNB8vw2crjdccHqf8AV9P8+le4W3/HvECCPkHBPSvEP2jR/o/h0llChrjj+I/6vpXtlkc2UHBH7sdetMCzRRRSA+Rzhsg+le7/AAbJPw/ts4wJpQMf77V4NIuEJz2r3r4OKq/D21x1MspP/fbUAeg0UUUAFFFFABRRRQAUUUUAFFFFADTTGp5prgnpQAylxTcHvS4NMANHUUlAPNADhRnBoGabyKAJcg0mKaDxSg0ANYY6UmcinGmEdxQAqk5pSOKRaU0AKKGBxSZ4pc5oAQdKQkg0tDUAeE/F5XHxg8JOCMD7NgLy2ftDdv5V7p2H0FeHfGAn/hbHhIYGM2/K/eP78/5H1Ne5L0H0FIQuDRnFGc0hFAxpPNIDk0uR6UvSmAHmmhscUpyKQ80AIGzkUKSCRTQcNSnk5pALk5o3EDmkGQaUnimA0c5pc5pAcUdqAHAnFN3mgZxSZ5oEOD+tKDkVEeKFagY80b8DFIcnmlxSAVWNK3IzSYB6UE4FMBcgjrQODTSKUHFAEuOKYetLk0negBDyaU8CkJANLncKAFVuKRjzSjAWmk0AKemRTg3FMyMU5R8tIBQRnmhulM/jqTOBTAahqQNTMZPFOHSgBSARmkHHSlDcUn0oAXmkLMOlGaAc0AKjFhyMUE4pM80vBoAUNmjrTetKMCkAuaM0gPNOpgJSUDNJjmkAAE0uMUA4pe9MA6U3vTutJSATNL24pDS9qAAcikzihTSjmgAD57UHpSgCkxQBHxSY5pT6UqimAB8UofNJxmgj0pAO3dqAabt70ZpgP3AUbqjxk04CkA/ORSA0ntQOBQA7pShuKaCDS4AoAN2aMik4603qaAHFqM5NIBxSA80wJOKTcKjOaVeaQEgINHSm5xTu1ADcnNNZu1LnmkOM0wF4xSjpScUL0oAbJIkSF5GVEQbmZjgADua8M0bxJoj/ALQmsak+qWotJYPKhuGkCxswSIYDZwfusPfFe6OBgg8g9aojR9M3bvsNtuHfyhmhLzE21srnl3xM0i+0LxbpvxF0eE3SWoC3kUZOdoBG7j+EqSpPbA7ZrrtK+J3hDVrGO8XWra1LruaC6kEboe4IJ5+oyK7ELlCpwVIwQaxpfCnhye6FxLoGlvMOBI1ohb88UmgTa6FXSfEo8R3ol0mLfo0at5l/IrIsjgjAjyBuX72W6cYrzEeIdMn/AGk0ukvYJLUQfZvPVhsDiI5G7oecj8favb1jEaBEVVQDAVRgCsw+HtGM4l/sew8wZw/2ZM89e1NLzBt9jVjKsN0bAo3IK9CK4PxN8KNH8Ta/Pq93qOpw3E6qrJDImwbQAMAqSOnrXeIqogRQFUDAA6AU/AouM4G+0fSPAXwp1nTYLyRbf7JcbJLyQMzSOhAHQA5OAABVTRNKsfGfwSsdGW4iZ20+NAchjDKg4JGeMMv5Zrv7zTbLUYDDfWkFzF/cnjDr+RptjpVhpiFNPsba0Q4ytvEsYOPYCgT7WPIvg/Z6vrMkWqa7IRb+Hkk06xjYYKuceYWJ64G1f/1UzRNbsZ/2jdXn+0IYZIGto5N2FLqkQIz35jf8q9o+zxeU8flpsfO5ccNnrn61l/8ACLeH/O83+w9NEmc7vsqZz+VGmyFqc2fHdrpnxM1Dw7qt7FDby28Mlm8uEVWIO5Cx7ngjP0rk/jFpWi6i2mf2R5P/AAlFxcqIUtsGSZcNy2OgBwQx969TvvDeialI0l/o9hdSFAhea3R2KjoMkdBmo9L8LaDocxm03RrK0mI2mWGBVbHpkDOKlLz0Hv0NeJXWFFkbc4UBj6mpe1IDmgmmMAMUZozmk4oAXrSYpQRSZoAKYcZp9MYUAPAGKY2AacvSmMMmgB2PlpgB5p4HFNA60wGjrinNnFNCkHNPBz1oAbGOKUdaMEHilUUANbIpAT1pzAGhRxigAU0/NNK4FNAPegCXtSdaQHjFHQUgFzig9OKZuzS8gUAKOlOxxTAcCjPFMB4NApvvSZNAD+KToetMDdaBz3pAPLDFJu4pp4GKQcimBIppaYBjvS5wOtIBwpCSKYCc0/I70AIPrzThzXA6nonjRfiHZapp+tRnQSVS4s26omOfl6HJHBBBGfQV3p4JxRZ9QuhwoFMGfWnCgBTwKbnNDEgUi9KAFB5xQOtN60CgB9J1pCeKRTQA5TSOaQcmlOKABTxShqTIPFNJINMCQ0gPNKDkUlAC0A4oBoFIBaKBRmgBAMUuaSigA5pe1FJQAtAoBzRQAlLmgc9aDQAUvSkDCkoAdSEUUdKAE6UUdqKAELCm7s0pAPNNwKYDwQeKXFMFLuNIBwpaYGJo380APpM03fzSEnrQA+lpgOaCfegB2OaU8CmqcjmhjTAXNLmmClBwKQC0vFRknNOzxQAtAFJuAo3ZoAdRmmh+xpQaAHA8UmaMg00nHFADqOKTtRjigBwopFNKTQAmRRTcUoNAC5opCKXtQAZopoGDTu1AC0cYpKXtQAlIOtLS0ANY8UgyBTj0oFMAHSiikFIApRSHpxSr70AFJjFOpKAAUZo4ooABRijNLQAlJTqaaAFFJSLkU6gAxR2pM0ZoAWjNHamk+tADwRRTOh60/tQAClpuaTNAC0tMzzSg80AOoo7UgNADqbS5oBoAQUuaKTpQAtFGRSAigBaKTNJ0NACkZFNwFpWbApmcmmA8UtIOlISc0gHZpAaQ0nSgB/FGeKQHIpCTQAoxTqjNOByKAHcUGmg5NLQAoopAaKAFoopBQAcUCigGgBaTFLmm5oAXFFHWkxTAUEUZpAKXFIAFLRSGgBaSikoAU8igUUCgA6UvWijpQAYopM0ZoAWikGaWgAooppoAWl7UDpRmgDwr9o4f6P4c5XAa44xyf9X0/wA+le3WZ3WcJIIJQcHrXiv7RMuy20BMr85uOCPm/wCWfT8/5V7PYArYWylWXEajDdRx3oEWqKKKBnyJJkow9q99+DmR8O7QHtLL2/22rwNvuH6V758HRj4fWvPWWT/0NqAPQKKKKACiiigAooooAKKKKACkNLRQA2msadikNAEeaOtOwDTehpgJjHU0mMGnMueaNtAAGpTg00jFISR9KAHggClHSmD2qQdKAGnpTRx1p/Sm8E0gG5p3WlI4pAe1ABjikAJp3am5pgOxikb2peCOaTnFAHhvxe2/8LZ8JYx5ubbAH3v9ea9xXoPXArw34wA/8LW8KNkLg2+GA+YfvzXuS/dX6CkAp4oBoPNIGwaYCnFAxjmkyKQEUAKaTApQwpAeaAEAGaXbnpS8UDrQAgWlZRikZqdnIoAj20bacKWgBmKTZg5NOPy0hOaAAhSKYVA6U8DigUAJ2o+lO2g0nSgAWlwD1pM4pOpoACMUBRTgcdaPlNAC8Yph608EU00AAAIpwTApqj0p2cUAO4ppTIoDUu7FADQgFOGAMU3qaepGKAG4701mp5pjJu5oAch4pwpi8LilGPWgB2RR05ptBPFIBwIpOBTVAIpcEUwDp0pRyKQnFIGHrQA7pQOvNJu5xTgM0AGQKXdxSEU0HFIB2aOc0Ag0Dg0AOxSZozg03cM0AOB9aKQc0CgBO9OPTimmlzxTAOgoU5pMkikUmgB9Jml7UwnFADitAHFG7K0A5pAIVoxTsUYoATHrSlfSlpcUAMINFPFJjNADDzTgOKcFoxTAZtpwHHNKBkUYpAJtpu0in444oAOOaAEwaTbmn5pCaAExSAYpwo70AJtzS4wKOlHWgBvGaRlz0p2KXHFMCLHOKcBShcGnYoAYykimgYqXpQaQDQOKZtOakyM0Z5pgN5xTADmnmk4oAUA0vSgHigc0AAagHJpCOaTIBoAfimqSSaAcmnACgABpwOabikAOaQDsUUdqaTjk0ALS9aaHzTgRQAdBS9qTNHagApCMijOBzSggigBgU4peRT6MCgBgNLRtAooACOKQLilBpRTAaRSjpSik4FADMHOacopNwzTqQCNnFMGTUp6UgWgBgzS80+kxTEMxQeRxTyuRSBdtAxBnFOxxRyBTDJjqDRYQvbFKOKFdSOtOGKBjKaPvVJjigAd6QDSOKFpwxS4pgJgU3mn4oIoAj5pRT8UAUgG9KXHFLQMigBuKVaUUAYNADW6UAcU/gimjimA0DB5oB5pxAIpMACgA60gGOtKvBpCQTSAX6UjHFKCBxUbH5qYEgXAzTTT1PGKa1IBy9MUo4qNXxxTi1AC45pCcGlUigjmmAZpcUlKAcUgFxSYpe1NBoACcCjOaTqadimAg4paAaOKQBRQaaTigBwxRTRk0p6c0wFxRSAjFGeaQBmlFIRmgHAoAXim4FNJOadjimAuOKjB5NSAUhWgBM8cUgHc08LxRjigBpozxTtvFIFxQA0Ypcc0uwYpccUAIaZT8UbSelADcmnAZoK0oU4pAJjFFOAoIpgMakHWn4oC46UgAgUmKcVoxTAXHFMK5qQdKaetIBMEClHFGcijHFAAOaCKUDig0AJSCjBo60ABzSjpTSCKcDxQA3nNOFR96eDmmAvNLRTWNIBaUcVGGNOzQA6gnFAoIzQAgOaBScLQMHmgB1ApKM0AOopKSgBcUlKKSgBRRRkUZoAOcU2nUhoAKTJzRmgYoAUGgijNKTxQAnSmkAmgnimgZNADgh9adntSjgUhHNAARRilxkUnIoAQjmkPBp3JppU5oANxzigtijaRS4zQAoORmgc0AUmKAFNJmk5paADFGKUe9JzmgAB5oJGaMUhXLUwFIBpoGDS8ilxQAtJnmnY4pnQ0gFag9KXHFM70wHL0oNA4FHJoAXtQKTtzTgOKQCAc06m85pcUAJ3paQc06gAopM0hPFABnNFANIWoAdSd6AaKADmlBpucUuaADvTqbS0AFGaQnFJQA6kozgUDmgBQKPpRnFJQAvSgc0dqXpQAmKBR1ooAWiikzQAtFNzzSigAoyaWk7UAeGftHE/Z/Dgz/ABXHbn/ln3r2yzwbKEgkjyx1OTXin7R2/wCyeHcFdm+fd65/d4x+te12IUWMARdqiMYHpTEWKKKKQz5GYZU/Sve/g4xPw8tAQQBLKB7/ADtXgcnCN9K9++DzK3w6sto/5aS/+jGoA76iiigAooooAKKKKACikxS0AFFFFACU006kNADAKawwafTe/NMBVNNJwaftphBoAXg01+mKUChhmgBq8U8N2pFFPxQAc00in9qbSAYCc4op2OaQjvTABSbeacMUtADegozkUuaTNAHhnxeUf8LY8Jn5SSbcEL97/Xn/ACPxr3Jeg+grw74wY/4Wj4U6nJgyF+9/r/8A6/Fe5L0H0FIQp4phH59qkNMPWmM8j8c/EfxN4G12GxuLPS7uK4h82F4/MQnBIIILHH69fy6bwJ4h8QeLNDTWruGwtrSfesUcYcvlWK5Yk4xweB+debftB5/4SXRPmQ/6HJ8o+8Pm6n29Poa9H+EoH/CqNEIBH+t6/wDXV6XKr3DmexynjL4peJfBGvf2Xe6ZpVyXiE8TwyuuUJIGQeh+U1uaf4p8fap4ah1+y8O6RcW86+ZHbpduJmXnsVxn8fwrzn4/qR48sjlT/wAS1eAOfvyda9d+HtxBafDDQZ5544oY7NS8kjhVXjnJPSlyxWoXbMLwb8Y9P8T6xFpF9p8um30zFI9z70dh/DnAIPB4I/Gu517W7Hw3pFxqmpzrDbQjknqx7ADuT6V8xaTaS+K/ixjSIy0UmsNdCSIHEcIl3b/YY/XFfTetaBYa5JZnUIhOtnMJ4o2+5vAIBI6HGT1ppeYc3keOXHx+1NrsyWvh+3Fnn5EmlPmMPXI4H5GvU/BfjLT/ABrozX9kjwyxN5dxbyEFo269R1B7GsT4qaVpU/w61S5uobdJ7WMPbysAGVwRgKevPTHfNcz+z/pkkOj6xrDmQJdSpCin7p2Akt+b4/A0cqWzDmb3R6F4m8ceHvCcYOrXwjmZdyW8YLyOOQMKOnTqcD3rB8C/E0eOfEl7YW+lPa2cFt5qyyvl2O4DkDgcHpk9OtdF4wiSfwJ4hSRUZf7On+8OmEYg/h1rxn9n1iPFOqli3/HlgDHB+detK2t7hfpY971LULXSdMuNRvplitYELyOewFeaQfEzxHrWmahrfh3wzFNolg5DvcXG2aYAZYooGBgc456/hVz43PL/AMKwm8k/IbqITey7uP8Ax7bVb4FyQXvw9u7IjeFu5ElVuQQUX9DTtfcL9jp/Avj7TPHNhLJaxyW93bgfaLeQ5KZ7g914PPH0rqiwxXzD8JLuXSPinaWsRkKTebbyonIICkjI9ioNfTxUEt9aFcBqtS/Wk4WlwCM0ALxik4PSkXByKQDFMAU84qTiowOaU8GgBTk524J7AnAry/xN8XLrwhrB0vVvDJ+0lBKjQ3wZGQ5AIJQHqD1A6V6fkda+evj/APL43sH2jnTVG4Hn/WSUmroE7Hr/AIS8S6r4p0VdY/saC0tZ0Y2yyXhZ5CCRzhMKpweeT7VyWv8Axim8LazNpOr+GWW6iRXJgvg6sD0IOwfqM11Pwx/5Jd4eySf9H/8AZjXiXxwAX4l3JwAGs4Tkd+oz+lJrSwX62PVn+IPiKHSIdXk8AXjadJGJvNivo5HEZGQ2xRnp64rR8H/E/wAP+NJjaWZmt74AsLa5UBmA6lSCQcfn7Vs+FpoovAmiyTS5hXTIWd5PTy15NfM3w6hkvfilpX9mqyql4ZflGQkIyWB9tuRn3ot2Hzd0fWR60v0pzAbyaaBVCEp27AoPFNf7tADTnqK5XxX4xk8JI11daFqNxpyKC93b+WyqScYILhhzjkjHNdUmT1rlPilz8MtaXAJKxgZ7HzFwfw60t9ALXg3xlpvjbSpr7TVnjEMnlyRTqAynGexIwQfWujBya+fvBrz/AA0+LreHryYix1ALGJGGA4OfKf2+b5fqTX0CExJgc+9JXWjC9zD8W+KbDwdojarqCyvHvWNY4QC7sewBI7Anr0Bqv4U8ZR+L7Vb2w0jUYbJiyi5uVjRSR1AAcseeM4x715Z8V5LjxUNb1BWddK8OPFawgH5ZriRlEjf8BBUfj716R8Kvm+F+igHOVk5/7aNQu7C/Q64sDxTOhrk9f8e6Zo+oyabaWmoatqUQ3TW2nQea0Q9X5GP1qx4T8a6P4ySZNPklju7f/XWlwmySPnGSMnjPoad+o7HTfdOakHTIrjZ/iR4cTxZD4aW4llvnkMbsqfu4iAT8zHHp2zTvDHxF0DxVrl3o2mSXDXFurPvdAI5FVgpKnPPJHUDrU833hZ2udiWwKZurj9b+IulaXqM2m2tnqeq3duu64XTrYyiEernIA6Vo+HvGGi+KbKe40e5M7QD97AVxIh9CD/MZHvTutPMVjfD0u4GuR8O/EDRPFOtT6PYfa4763RnmhuYDGybWCkH3BIGKZrfxE0Lw5q8Wm6sL23mlbCO1s+xxnGVbHI9cdKOZdh21sdjvFJ1NYPiXxboXhO3SXWL9YGcbo4QC0kg77VH/AOqsfUfin4W0e20ya8uZ1Oo263McaxFmSNujOO3f8jRzAk2dvnFOBz0rgY/i54Un1VNMilv3vHcRpCLKTcWPbGM/pXVatrFvommvqFzHcGBOX8mIyMo9SB0HqTwKFK/QVjTZsUK6kVlaJrtn4j0lNSsBP9mkYhGmiaMtjuAR0960Yky1MCprOs2Og6ZJf38vlwrgAAZZ2PRVHcmsh/Fj2OgHWNV0XULWDBkMaIJpIox/FIF+76kDOO/euI0W9bx98aL64nZm0zw6Gjt7dj8pmDFQ5Hc5DnPbC+len6rk6JqYxnNtIAAcfwmkldXbC9tjmdA+J2ieKLp7bR7fULh0xvItiqoCcAsxOB0710epakNOhEr2l3cKc5FrEZWGPUDmvJv2d0DaPrnTPmQ/Xo3+fzr2hAVPGRwaLLa4NvojhtN+LHhnVNQWwsF1O5umz+6jsnLDHXIxxXbwy+ZEkmx03KG2uMMPYj1rwz4RxrH8YvFEewL5Yugqt1XFwtez6zrFhoOmTajqtyltaxD5pH/QAdST6DmhWXULtvY0d2aqapc3Flpstza2T3s0YBFujhWcZ5wT3xk474xXNxfEfw40lut1c3GnC5BaB9Qtnt1lAxyrMMEcjv3rf0/W9L1V5U07UrO8aLBkW3nWQrnpnaTjpRfoO2g3QfEWm+JLJrnT5i/ltsmidSkkLjqrqeVIrV615H41um8CfE3R/EtvK0On6wwttUTA2Nt2gOfcA5/4AfU160CrAMjAqwyCDQtNGIeKWo84o3GmA857UA8U0GlPrQA6imhqXNACg0dqQH1pCaADikzS9qbigBVp5piinHpQAhNAPFGMikAoAUk0AE0HNKBQAlKKToacKACkPApaQ+/QUAMUZOaR64nwJ49i8Yax4gs18tY7G4xasucyQ8gMfxUn6MK7krnihO4DFOBzSda4K78bahq/ia48OeELOC6ntOL2/upCILc9MALy7ZBHGOQfqE1jVvHHhSzk1a6i07WdNgG65it0aGdF7svJBA6884/Okr7pBdJnej5TUowRmsrRdZsPEWj2+qabMJbadcg91PdSOxHQirt7eQadptze3LhILeJpZGPZVBJ/QU001cCXPNN6GuV+Hfi8+NvC/wDaksMUNyszxSwxsSFwcjr/ALJWusKk9KE7q4Dc45pysTXADxzqXiLW7nSvBunQzpaMUutRvWKwI2cYUL8zng+n5c1Q8TeJfHvgrSJtTvtP0fVbNMbpbUyRNCTxllJOVyQOD9aFdrYLq9meoMcVGXNRWF0L/S7S9AGLiFJRjp8wB/rXNeMPF02gNaadpWnPqeu3wJt7VchVUdXc9lH6+1AHWq/HvSH5q8n0b4na3a+KLXQPGWhpp010/lxXCEqm4nA6khhnAyrd67zxX4jg8LaSt20TXNzNKsFrbI2Gnkb7qj/Pale26sCs9mbOMdKeDt61w7eJ/EXh+XT5PFdlpyWV7IsRnsXc/ZnboJN2QR7g44PtnsbqYW9vLMUklEaFgkS7mb2AHU0X7oNN0ycNzSlq4Lwd48u/FPivWdKm0htOj06NTtmbM28kghgOB07fnzXZXt7Bp+nXN/dOEgtomldiegUZP8qd9LsCyxBpQSBxXkI+KHjScxfZPh3flZj8jusuCD0JOwAfnXrkBkNvH5yqsu0bwpyAe+D3pK4adCQP60hYVi+J/ENr4X0GbU7pWkZSEhgQ/PNIeFRfcn+tc8/i7XdEk06fxTo1rZ6dqEqwiW2uDI1q7fdEuQPpkcA/hRfyA7wPkU3OeKiuZktreWZlkdY1LbYkLsfYKOSfYVxfhLx7ceKvFes6T/ZEthDpqr/x8HEpYkj5l6L64yf14fyA7rdtoDg0wHIwa4f4n+LtU8FaNa32nafBcxyzeXLLNIQIzjIAUcnIDc54x70Ad3u9KAeeaiV9yRtjBZQcU8DnOaYAcA09TxUT9acDgUASA9aOtR7uOKVWweaAJOgozxSbqQsKQD6Qc0isKM0AL0owDQSKQnFADGiDdDg+1OQFeCc0KwJpcincVhSeOKTNKKDSGFKKZSk0wHYpabuoLcUgFpM00GjqaAHDmlpBxRnNAB0paTpSE0AOAFJjJpuaUUwFwKYW7U/PFRZ+akA/oKTAJoyTSgGmAwk5oIGKc3ApMgigBVORQxIFNX2qrqWq2Gk2j3OoXkNrAoyXlcKPwz1/CpbS3CzLXUe9Vb7UrHTIfNv722tEPRriVYwfxJFcfofxLsvEOu3kOmWV02lWNrJPcahIm2MspHyj8CTzg8dK5z4c6VbeP5dX8Y+JbWK9e4nNvbWs6744I1AOFByO+PwPqaNXtoGi8z1eyvLW+TzbS5huI/78MgdfzFW+orwnxNCvwp+Iui6jopNvo2pHZd2qsSpCsA3B9AwI9CCBgcV7qeOfXmhX2YaMbzmqV1rOm2EqRXeoWlvK5wqSzKhJ9gTWJ8QvEr+E/BN9qkIX7SNsVuG6b2OAfwGT+Fc74N+Heh3Hg61u9asRf6lqkAuLq4uSTIWkAbAP8OMgZHPGadm+tgvY9IWVZEDowZGGQynIIpxGRkV414Eu7zwd8T9Q8ES3Lvo8hY2KzPuKHaJAAf8AdJz7rXY6nonjHWPE9wg15NK8PxhfLFmgNxLwN3zEfJznkZ+lSk9gutzr1uYTM0AljMyruMYYbgPUj0qQvXiHwMty3inxTcPNLJJGscJMrFmb5nySe5+X9a9uAFUr9Q9BRJ60Fs00YzSngE9qAHBqQ80wkgZ7U8crnrRcADY60p5FMJDdDmnj7nFMBpJAoDUA54zSEc9KVwHb8Ak8ADJJ7VVfVLCKxF9LeW0dowBE7SqIyD0O7OK5j4m38tn4IuLS2x9r1SRNPg+fbhpTtz+Wa8v+Nnhqw0PTfDDWolAiQ2mWdmXairt+UnAPU8DnvSd+gXXU+gcZAIPXkU8VEAdiHJPyjkjFKrE0wJaKj3Y6/rTlPei4DhS0nUUijAxQA4UUlGaAFoozRmgAxQBijNGc0AFLSA0ZoASlGaTvS5xQAdaXFJSc0AOpMUgOKXNABRSUuMUAFLSUtABRRmgUANPFItK1IOlACnpTQOKdnigcigBgHNOIo6GjOaYC9KYetONIKQCUpHemM21sdqcTkUxD1ORQT6Ui4xQTg0hjG5HNIMgcU5unFNXnigBwbimlj6cV5lr3iXVfE3jweC/DV8bCK2Vn1K9C5dQMfKhz6sAcYOe+BzANc1X4f+OtN0DVdVfUdD1JP3N1djEkDZxtL55AO3Of7w6d1d79A02PVwcijOOtNB2kg9KGZQCzEBQMkmmA8tkcUmT3ryPTtW174o63qI0fWptG8P2DeXHNboPOnc9MnPAwM49CM89NbwB4z1G+1rU/CniR4jrOnOVSVF2C4QHG7GevQ8DkNSTdrhpsej5zTS2GxVHVn1NbBxo0NrJfE4QXcjJGPUkqCT9B+YrzD4ceJfEWs/ErWrDW7xXa0hlSW3iG2JHSVVGwdcfe5PJyM09ewaHr2eKMmmjrStyeKYBjNA+WgGhjSAN2aQMRScZpxpgLnNOUCoqep4pASUU3dS5oAWg0UUAJilxRQKADHFAooNACUUUA5oAKKUUUAGM0YwKO1FAAKSlpKAAijFBpM9qAF9qQikpwNADaUrSmk7UAA6UopAKWgAoxRkUuRQAUhpaSgAAxR2pcU1hxQACkbilXpQaABelG0UoHFJQAnQ0tJjJp2MUANAoxilBBzR3oAaaevSmsKVelAA1IelK1JnigBO1HagjvSCmIMmlzikxxRigY8NSE5poOKDwc0AOyRQSabnNKDSATJp2SKKQ9aAA9c04dKSnCgAozxS4zSUAeGftGqWg8OqGGd1wcY5P+r717bZcWcGc/cHXrXin7Rjlbbw8oI+Zrjjv/AMs69rs0C2kIAIAQDB7UAWKKTFFAHyNJ9xvpXvnweVV+Hdnj/npL/wCjGrwRhlT9K98+EGR8PrTI/wCWkn/obUAd9mikFLQAUUUUAFFFFABRRRQAUUUUAJSGlpCaAI+9LRjNOxQAnagCl6UmaAExRjiloI4pgIOlKDSDOKWgBaQgUvUUmKQCcZo7UYoAxQA0cGnUHpSDkUALgGmMpFLnBp2QRTA8K+MLg/FTwoqkb0MBwBg8z+v4fzr3JfuL9BXh3xhCt8UvCicbibcfKfm/15/yPxr3JT8o+gpCCkbOOKdmmmmM8B/aBH/FS6Ifl3fY5M+v3v8AP616N8Ilz8KNF+9/y16nP/LV64b4qeG/F3jDxNbz6f4cnFnaW5hV5J4VLsSST9/p0/Wuy+F8Ot6J4RttD1jRbu3ltTIVlMkTIylywHysTnk9u3WiztclNXtc8y+PzEeO7MHZxpq4x1+/J1p2teBPtPwe0bxFpJnWSG3E99bvO7LKvdwpOAVIJ4A4J9Ks/FXw34q8U+Ll1Ky8OXf2VLZbZC7xbmILEnAc4Hzd69P+HkWoWng+w0PWNGuLSa1gMTmVo3jkX22seoPQjsaLdWh36Jnl/wADfFtrperXHh+6jiiF+3mW9xtAJcDlCe/A498+te/kHdgV81+LvhV4i0zxVdHQNMefTnk8+0khkVfKyc7OTkFTwPYA+uPTLvxB48b4cp5Hhq4XxAQIJH3xsNu05lUB856cdie+KTTXmCa6soeO57n4g+IYvA2jSKLCCQTareqNwjI6IOcE5I49cehrvbBNH8MxaV4as3jhLRlbaAZLOFGWb+pJ7mvnOy8LfELSYZWsdP1i1DNuka2m2lm+gbJPNehfCDw94gj8V6prviOC+84W4t4ZbxizElstjdzxtH5mhKSWwXi3uemeKsL4J8QFioH9nzj5un+rbrXiv7Pfz+KdWGTgWXQdPvrXq3jzUbuPwtqWnWOjXuo3F5ayQqII9yLvBXLHPbOcAGvKfhRb634R8TT3N34b1f7JcwG3do7ZiY3DKQSPTr+dC11sF1ex7lqukWWuaRc6XqMIktLlNrr09wQexBAIPtXmNl4C1T4bW+s6xpfi9bfTVhaR4biyEm4gfL/EBu6AEDv07V6hqGrQabpjX88N08WFPlwW7ySHPbaoJryzXrXxl8UZBp8emS6D4fSQM73oxLMR0JTOfw6d80a7IWi1ucz8DdEuNR8aT69IHFtYRt84XCvK4Ix/3yWP5etfQpY5PvWb4a0Cy8MaDbaRYJtihX5mPWRu7H3JrVwKp26DQxRnrSEelS7aQrgUhka+lOxQqgmnFaAGUhNS4xRtBoAgz2r5++P+B4004AID/Zwyc8/ffqK+hmVRz6c8V88/FmDVvFfi+K603w5rElpDai3Wc6fMvmHLMcAr0+b9DRq9Bep6z8MQT8L/AA+Qc/uOOO248V4n8c8D4lTZxzZQ5weerV7H8MtRkh8Eadpl/puo2V1YwESLPYyoCFY42krhiRg4HPXivHfipZap4j8eXWoWGg6ubbyY4o5G0+ZfMIHXBXPU46dqEm3aw3oi5488N6tp/wAPvD2p22sard6TJawm7trm5LpEzKuwhf7uTjHOPl9a6T4Da9pJsrnQTbW9vqykyLMqAPcx9eW6kqSePQ/Wu98MC08Q+ArXRdTsbxdljHbXUN5ayQkkIAcbgM8g4Iz0r5/u/CXi7wZ4udtJ0rU5ZLK5JtLqC2eRZUz8pyoIOV6j3Iotde7uTfXU+rgOCD1ppytZHhrWpNf0WK/m0+9sJ+Elt7uBomV8AnG77y88H+ua2eoo16lDRzyac33aUAUcdKAIk61xvxc4+FWuN3CxEc4581K7XAFeb/GjXdLtfAN/pU1xGb+68sRW4f5uHB3Y9BtPXihLsBlfGHwxJqvg6x8SWiE6hpqK0jrwxh5JP/AThvYbqvwfEma9+Elvq9uqya5cuunJFuxuumO0Efgd+Pwrs9I1LR/E/h0W8N1bXsMtsI7iONwcBlwVYDpnkc4ryf4Y/D2+sPH+py6hDNHYaNcMtoshO2R2+649fkwc/wC0PShq5O2htePPD0fhn4Dz6XG4me3aFppehkkaZSze+SfyxW58O7t9O+C1neIvmvBaXEyrjG4qznH6Vk/GzX9Li8GXOh/aY31OeeLbArZZAGDlmHYYHf1FW/hNrWk6r8PLLQZryB7wJNDLaFwJCpZj0zkjaeoocXvbQa0OY+FMHjC58Jz6ho17opF1dyPcfbIZDK0nGSzKec9cY6H3rb0X4e+JLL4lDxbe6rpqmYkXEFnG6hwV24AbPcAnnrXBaFr2u/BjXrrStV095tKuJmYLnHmAcCSNuhJAGVPtnBr0Xw14n1D4k69ZXtnptxpugaZI0ryyyc3UhVlVQAMYXJJ5Pap2b0Fa+tzlfHGkWeq/tBaNZ3kKtb3EUJkQ8iXaZDg+x2BfpXe+LtL0rwn4b8ReJdG023tNU+xGEXEK7SBwAQOgwcHgc7R6V5x4t8SaVb/tBaffm6QWln5cFxMPmVWw4PT03gH6H0r2zXtKt/E/he/0wy4hv7cqkqnIGRlWGOvOD71Vmg03Oc+EkVtD8NNKkt0XfOHkmcDl5N7A7j3IxjPoBVzw74A0bwz4o1HXNPe6FxqAIeKRwY03NuO0AA9QOpOK8g8G/EW++GKT+F/EmmztFBIxjVAA8ZJycZwGUnJBz3r0fwfqWreN/E0fiieyk07RbWB4bGGViXuHcjMhHTAAwPqcE80tb2sOyte5y3gIGL9ofxci/KDFOxXr1ljOf1z+NL8eSP7Z8Ftxu8+bOef4ouorNTWbf4d/HfW73V1lhsdQRsS7C3yyFX3DHUBlKnHT8KofFjxKdZ1fwxq0GnXUOnIXe0nlj2tc4dCSEPIHC4z13UXd7B0uelfG+ES/DS6YqD5U8LA56HeFz+TEfjVfwb8P/C2q/D/Q5b/Sob2aSGO4ed8hyxUHaWGCVGcbemB0qn8ZvEGnXXwzjHmvHLe3EbW8MyGKRgrZLFGwwGB3HceorpPhZq1jqnw+0qOzuUlltLdIbhFPzRuBjBHbpke1NNoLJo4T4y6Rc+HvEej+O9JhAlhkVLlsfLuXGwt9RlSfYV1fjfWB4i8K6LpOlSfP4okSNZUb7kIAeRvfCjBHua6/xNokPiTwzqGjz52XURUEdQ3VT+BAP4V5P8ENH1Wa9ub7WHkCaN5mnWlu6/6p2IaX6Y+Uf8CND1aYlpoey2tjBYWNvY2qCO3t41ijQfwqowB+Qpl9JJa6XezxKWkjgd1UHBYgEgZq5ikaNZY3jcZVlwRRuM8V/Z2RW03xBOwzM8sQZzyT8rHr9Sa9e1NSNHvs5wYHHB56GvIvgfHPoXiPxV4Yuhsmt5FcK/DEKSu73BBQ/iPWvTvFOt6bo/h2/n1G6igjFu+FZwGfgjCjuT049aTaQ7N7HinwS0G41ex1WSHX9S01YniDR2RQb8hsFtytXqMHgjUImbd438RsM7gDLEf5xmvPf2f9Z060h1qxur23hmcxPGskgXeAGBxk844/Ovb7q7tbK2ee7uYoIgDmSVwqjjPU+1S+XW6DU8N+DsJtvi34mge4kndI7lDJLy8hE6gsxHGT1Pua0/jSJY/EvhK5vg50KO4H2jPKBt6ltw/3AfwDe9c/8Itb08fFjW5Wu40ivVuTbtIcGTMocf8AjoJ/Cuw+L/iG2sW8P6fqNpLLoVzcie9mjjDblQ5Eak8AnqcEHA4p6BqW/jctjc/DJ53ZHZbiF7VwRyxPJH/AC5rc+G2iwaX4I0mdtNtbXULizja4kigVHk4yu8gZJwec9815tYeKfhIl7A88WqSJac2kd8ZpoYfZULsO3cV7FoviLS/Eeni90i+iu4M4JQ4KH0YHkH6ihS0Cz+R59+0BDGfA9hcFXaSO/ULjoMo+c/lXd+DL59R8D6HdyFTJLZRFiowM7BmvPv2gLg/8Ivo1gpZpbi+3qgP3gqMP5uten6Fpw0jw9pmmkAG1tY4TjoSqgE/pTEX8UdBT8CkNMZHS5OOaUrS44oEJSg5oxSdKQx+OKaRTqQmgBO1IDkU4HIpu2mAo9qWkHFOFIBAaKUigjigBpNOBpNopcUABxRSd6dQAVxnxG1W7tNCg0nS3KatrU62Vsw/5ZhvvufYLn6EiuzNeWR2Wl/En4h6jeTyzS6XoKLaW3kXDRh52yZHDIQ3ACrwecUn2DzOf1nTbf4VfErw/qemp5Oj38S2dwp6LjarMT68q/uVavWPFd/Ppng/WdQs2xPBYzTRMOcMEJB/SvPfiV8N9HXwNfX1o16tzYr9pUz30sysF+8MOxAyM8jBziuk8B6zbeOfhtFHOymVrZrK9VW5DY2k+24fN+NHXUXoYnwGt0/4QSe9Pz3N1eyGWQtuZsAAZ/U/j716g0aujI4BVlIIPcV5F8Jrn/hEdQ1jwRrEqwXcdyZ7VpCFFwhAXKZ652g4HqfQ16N4l8R6f4X0SfUL64SMKCIkLANK+OFUHqT/9ehuzsG6ueX/Am4ltbvxPoQYyWlpcBo2J6HLoePcIK7Dxwza7q+l+DYmcQ3bC61MqSMWqn7pI6b2G38Pesv4R+H5/Dnhe/wBb1jEFzqUhupTINpSIAkFvTq7ewI+lV/C+h2/jzU9U8aXV5eolzMbawFtcNFtt4+OdvXJycHjPam1qF9Lmb4QU+AvjBqHhZRt0vVl8+0LE4BwWAHr0dP8AgIruviTqk+i/DnW763Z45lhEaOnVS7BM/hurz34peEF8NW2meLtNu7yS60+7j3i5uHkBGcrjJOPmGMDrur0XUkt/iD8N547KdFXVLMGNichHIBAP0bAND3BbGX8INPisPhlpbxqvmXW+eRl/iJYgZ9woUfhXbXVnBfWU1pcxLLBMhjkjcZDKRggj6V5d8IfFNta6M3g/VWjsdV0uaSPypXC+YN5JxnqQSRgdsGvRNa8Qab4eshc6jcCPewWKNQWkmc9FRRyzH0FLms7AldFrTdOg0rSrTTrYMLe1hWGMMcnaoAGT9BTvscH277b5Mf2ry/KE20b9mc7c9cZ5xTrOaaezhmnt3t5HQM0TEEpnsccZFYnirxhpHhGxEuoXcSXEoIt4C3zSN9Owz1J4FO9txpXOU+Iunp4o8Z+FfD8Kh5re4+3XRH/LOAEZz/vYI+oFR+N3e9+MHgrSXO+3j8y7KHgb1BKn84/5+tS6H4j8J+H7W61rWPFGm3Wt3ih7yWGcPjHSONVydq9Bxk9fTFfx6Vs/FPgvxq6SLZxTfZpwy7WiWUYVmz0xls574FK9/kFrbnR/FOCG4+Gmt+dnEcQkGOuVYED8cY/GtHwXdy6j4J0G7nGJpLKEsc5ydg5/GsD4uaj5XgOfTrUedfarJHb20CjJlJdcgfhx+Irr9B0xdF8PabpakkWlvHDknrtUDP6U1rqI888FFn+NvjjcP+WUAyeD90Y4/wA9K6b4geHtX8UeGH0vSL+C0eWRWm85SRIgyduRnGTtzweB+fL+CHVvjb45+dWbZCAR2wACPw4H4V6Pdavp1je29ldXtvDc3OfJikkVWkx1wCcmk2luNa6I8w0/x74n8J+JrLw/47tbcxXjbLbUrbhWOcZOOCMkA8KRkEg164cgV5p8ZbaHWdD0zQrfbJrF3fR/ZYwMuByGf2UA8npXok1xBZwxfabiOMMRGrSMF3Meg57n0oVrXBN7M80+IUrXnxP8DaNId1t57XbJ0BKYIPv91uPeui+KcEc/wx19ZFyqQCQcd1YMP1ArC+JkP9meK/B/ip9xtbO8+zXBA4RZMAMT2A+b9K0/i7qUdl8PL+1Uq11qBS1ghz80jMwyAPXbmnsI3PBF/NqfgjQryf8A10lnEXOc5O0ZP49a4nwOP+L1eODkEbIBn/gI4/Tr7V6D4a0oaJ4a0vS/4rW2jiYnuQoBP5ivPfAxU/GXx2oILfucEHoApH+FAHqeMdK81+Or+X8OoywBH22PKkdflf8AKvTACBXmHx6YD4cIDj5r2MAdzw54/KgYzxF4h+Imh2LeIv7M0j+x4AGksRI73CR/3mbgZHfGcehwaZ4u+IGv6X4X0zxXokVjNpN+qK8VzE5kgdgTklXAIyCvQc465rsfF99ZWfw81a5unj+znT3UbzwxZCFH4kgD61z/AIT8LtqfwVg0LUIzE93bSsolBzEXdnjbHYjKn8KEk9gu0b/izW59G8EXms2stt9pitw8RkjZkkc4wAoIPzZwOe/etLQ21OTQ7F9YWFNReINcJACEVjzgZJ6dOvWvIvB+o3viaLSPA17BKJdDvXbVGI3I0cJ/dru93wPole4Y+ahd2K4gUAUgApxFIF4pjEJxRjIpNuTzT8YFADQOKUUYNKopAI3TNNzkU88UgFMBq07NFIAQaAHDilJxQpzSkUgIznORSg5FLQBTAAM03GKeB6UgBzQAq9KMUdDSigBAKaQQaec0mM0gG5opcc0baAGck09QRTcYOaeppiAnApoA6048im5xQAvGaOPWm5oA3Uhj+q1Ft+bFSjikOKAPJvHPxK1TR/F//CMadb2lizCPOpXzHYAwHzAYxgZxk55B4rT0z4WabfXa6x4m1ObxJdMQ6NKcQL/uqCcj2zt9q6/XfDWkeJrQ22rWMVwgBCORh091Ycj8K87XwT408BSSSeDdSTUtMJ3Npt4QGHrtPAz7gr9DQo9Y7k819Gdj43ji0/4ba9HZwwwRpYyqqIgVVBUg4A6VkfBjaPhlZBf+e02fr5rVRTxYvjrSNb8J3uk3ema89jIxtJ0JUnGAVYgcZK9QPYmofgTqaXXgi505pP8ASbK7fMTDDKrfMP8Ax7f+Rou+u40l02KH7QUSHw/o02FEi3TKrd8FGJ/DKivXLHcbC33szMYlyW6njvXkvxkgk13xH4R8OW6lpZ7hncqc7FJUEkDsBvOf9mvV77U7DSYEkv7u2tIzhVaeVUBPoCTQ2krsaWtkeW/tBSOPBunQ4Hlte5Y98iOTH9a9S0wAaRZKAQFhQAHqOK8++OOmnUvh0bqOPzDZXCTFlPRCChP0+bP4V2Hg3UU1fwVo18jhvMtI95/2gMN/48CPwouI8w8UIq/tHaAyAqXjjLFT1OJRz+AA+le3D7zV43bw/wDCQftHXFzAha20a3CyuDxv2EAfXMh/75Nexg9TT8wPFvgXuOs+LxnGydAyjp96WvZwuRXjHwKH/E28XkfKonjAUcjG6XHPfivaBnFAxgj5NcJ8XH1Oz8BXl/pmq3NjJblNwhKr5is4UjONw69iPxrvec1wnxl5+E2tDbnPk98f8tkpNJqzDY53wr4f8Q+MPh1pkl54qvLG3MLeUtoCJJMMwDSyE7mH+yMcd/TM+HupeLte/tfwqdZ8mOxcRy37kyzxjLKVjJ65K/eY8dh6egfC4H/hVuh85/0dv/Qmrh/g3keO/GylsH7Tyv8A21mpcsRXfcr2p1zwB8XNL0WXXtQ1PS9UwSLyUyHLblB5PBDAcjGQa7T4r+Lrzwd4SFxp64urqcQJMRkRZDEtjucKcVy3xGJT42+CWBCnMQz1zmUjp+P6+1dX8XrTTLn4fXq6pP5JRla0YDLGf+BQO+eQfYk9qLIabM3UPDFza/Dx9Ysde1Ntcgs/tovXu3IlIUuVKEldpGQBj05pvwp1DxH4p09de1LxE08CyPBLYGxjQbwBhhIuD0IPTvTIbbx/d/DtfDc+kWkV3Jb/AGR72W7XYsJG3JVcnft4447+1df4L8Mw+DPCltpK3AlMIaSWYjaGYkkn2Hb6AUJJbCuzH1Hbr3xZ07T85ttBtWvZR2M0mVRT7hcsK5H9oRd1h4dGcf6VId3pwO3+f1rrfhmH1K21vxRKgVtZv3eH18iP5IwfyauV/aAGNM8PE5AFzJls9PlBxj8P0qugHUeKr268TmXwv4YvHivo/Le7vopmRbND2yn32IB+TPfP03/Dfhv/AIR6zMTarqWpTsB5k97ctJkj0UnCj6c+pNeRsl58HfH8d2TPceGdUVVkmI3HPPXH8Skk+6k9TnHudldQX1pFd2kyzW0yB45EOQynoRULR2Y7t7PQ8n8F3178TfEGs3epaleW+m2Dqltp9ncPAPmLYZ2QhmOF9epNZn2/xdpfxSbwPb+LbiK0n+e1uLq2S6kVShcKS2CehGc9qn8I2ep+HvHXiS58KaedY0CSfy5QkyRlJRk7ULkBthYj0wfUV0nh3wjrNz8Rbvxp4gjt7SUxeVa2UUnmNGMBcuwGM7c9P7x6d6shXa1PQbYSxW0Mc8vmzIgWSQLt3sBy2O2TzipgeaZzuJpwNMY7NJmkxmjpQA6k4zScmlK0AHendKaKUNSAUGlpBzRigBpOaCDil4ooARTinZpg608dKAEFAPNLSdaAFzRnikxiloAQEinZpO1APNAC0Zpe1MNACnkU3pS54o60AJSjilApaAGnmjGBSEc8UpzimAhzigDIxRk4pRSAaVpPansabjIzTAFpTimqSKU8mgBcZFNAxngnA6CpOMU3PzcdxQB4Z8C5TqnizxVq0p/fPgkN97947sf/AEEVpfH+GNtB0eXkTC4eNWxwAUJOfxVf1qj8GIl0Tx/4s0GXasinC7uGYRyMuQPQhwfxFWfj9chrTQdMiBa6mmd0UDrgBR+OXoEeq6FN9s8N6ZcnaWmtIpCV6ZKg8fnWX4+u5dN+H+u3UBYSLauqleoLDbn8M5rb0u1/s7R7Kywo+zwJF8vT5VA4/Ks3xnpx1nwTrVghO+W1kC7RklgCQPzAoA4r4D2aw+Bbm4+XdPfuTjqAFRcfmD+dc9rDjTf2m7GSDKtciMSFu5aJk4/ACt/4CXwuvAt3BgCSC+YEDqQUQgn9fyrAuQdc/aaiFuDItgAZSRwgSLr/AN9OB9TSA9zCYkzXifw12v8AHXxo47G4HzD5s+euce3/ANavbgfmrxD4bf8AJdvGYB3j/SDubhgfPXge3/1qAPbtoIpAMCnYoxQMZgE0bcU8CigCPAzRT8c0YFADQoIpAQDT+KjIy1AClhmlxShQKU0AKDQTQOlFABmmlyO1cp8Q4/E7+Fz/AMImzDUhMpO0oGMfO7G/jPT8M15nZR/Gd9St2aOfykmRpRKbYKVzz3zjGelKzewXXVnu4fNLuzTeAaDjFMAOccUq5FNJwKUHIpgOzSE8UA9aaeKQCh6eDmmAgiimA4tQDmmj3pQRSAVulM5FDGjIxQA4cigHtSDpSDrTAeTxTaU9KYXGcUJAPFBpqkk0+gBO3NIG5pwppGDQA8dKBSA5FAODSAdSGilyKAGgYp2KQ0A0AGMUUvWk4oAKBRR0oAMUUUdqACjpQKBQAnWjGKWjFACY4pNtO7UY4oAQCjFLSEGgBNtG3IpwpaAIwoFKKdRxQAmKAKU0gNABilApM0oNABRS0EUAeF/tGuot/Di7huLz4XHJ/wBXzmvbbPP2SHIIOwZBOcV4t+0O6C20FH28i4I9cjy8fhz/ACr2ixBWygDAgiMZB60CLNFJRQM+R5DhWx6V758IGZ/h7ZsxzmSX/wBDavAn+430r374Qgj4fWWTkeZJj/vtqAO9ooooAKKKKACiiigAooooAKKKKACmmlooAZ0paWkxQAUmKdiigBMUUhNKDkUAFGOKKBQAgpaWigBtLikoFAAeKUUUUANYUgwKfTSooA8M+MCqfit4TAxvLW44HP8Arzjn869wUdPoK8O+L25/iz4RjB3Za32xjg5M57+/H5V7mvCj6CgSFxTScU8UjDIoGRfKe9PB4qLbhqkAFACHk0oHPNIeDS7hTAXbilB4xmkDcUmaAF2nrmmkY4zTkYUjDJzSAFOBihcrmmk0ofimKwpIpetNyDSBgOM0DHEGlHSmFu9OQ5oADmkDZFOfpUS8GgB/ShWoB5pD96gCQqMVGTg1Ip+WozyaADNIXP8AeNGKCnGRQA5HJHU0ufXmmRjB5px4NIBx55pecdaQc0o4oAMZHWgLgU4U0+1ADSpoxS5NMY9qYDs5FIT2IH5U5QMU3vzQApORzSKQM+9K3TimheKQD8544/KkJIHb8qRBg05wcUCIZUhuU2TxI6js65FSqQqBVACjgACkVcrQB2NMEle4EBjkqpI7lacc9e9ICAaceaAsVp7eC4dWngikK/dLoDipgeMelB603IBouFktSO4tLa6ZDc28MxQ5QyIG2n1GehpzWlrNLDLJbxPJDny3ZASmeu09vwpxYGk8zFO7FZdh8kUUxHmxo+Om5QcU5I0TdsRVz1wMVHvJ6U4ORSuOyvc8Yl+L/iPUte1Dw3pHhNxqe94IS053REEje424AHXqB716b4Q0L/hGfDFppckomuI133E3/PSVjlmz1PJ784xWuscSyvKsaiRwAzgcnHTJp27OaVktg1e4/OaXHeowcc04SZFMZ5/4q8N3uleK4PHfh6J5ruNRFqVii5N1BwCV/wBsADjvtHcYPUWV3o/ibT4r+3WG6i5UGSP5o2/iVgeVYdCDzWuHpixxx79kaIXbc20Y3H1PvR6bk2vo9iquj6Y4JbT7Rs/3oVP9Ks3VtDcRhJ4klUHIDjIBqROKa5B4ou3uCilsU49NsRlfsdvtPBHljBBryvxp4hn0H4jwN4l0ae48JW0Kiz2Rb4hKQP3hz8pYfMu0nIHI68+uhcGh1DoUkUOhGCrDIIo36jStsjySTx38KLx8jQrW6uX+7EmkBpHb0GVwT+NbPgDRY/Df/CSeJbzT49A0y+MbxWMj828UYbLP2UksTt7dK7e20rTLGTzbLTrO2k6b4YFQ/mBVh40nQpKiuuQcMMjIOR+tHTVgr9jzjS9IufH3jqLxfqtpNb6Hpy7NKtbhcNM3Xzip6DPI9cL6c+obs9sUwE9SaXNGlrIF5kgNL2qNWp4NIYoNGOKZkA0u7IpgLSjmmg8048CgBaCKapzTqQCDFLikozQA7AxSdKM0ooAWkpG6U0HmgB9IaXtSZoAXGBSZpCcClXBFADJEWRGR1DIwwysMgj0rH0jwl4f0KdrjS9HtLSZuskUQDY9M9ce1bLA54pN2V4PtTFZblTUtOsdXsnsr+1iubd/vRyruU/hVPSPC2gaFM02laRZ2crJsLwxBWK+hPWtVSDRuCsMkc9Pei+gWV7mbrXhvRfEcCw6vp0F2qcoXX5k/3WHI6djWVp/w88MaZeJcw6WkskZzG10zTmM+qlySOgrqiabk56UJvuHLuV9Q0+z1axlsr6BJ7WUAPE/3WHXmqmheGNF8NpKmj6dDZrKcuI8/MfxrTzg4p2eKV9AstzM1zw9pPiK3S31eyjuokO5UfOAfXik0Pw1o/huCWLR7GO0jlILqhOGI6Hk1qqcnFKTRd7XCy7GBrfgrw74jfzNV0mCeXGPOXKSY9N64b9araD8PPC/hy6W807S0F0ows80jSuv0LE4/DFdPmmmQDIyM/Wnd2sCXQcTxXO654I8N+Jr1L3V9LjurlEEayF2U7QScfKRnkmuhDZH1pM464pX1ugaT0Zx4+Fngnerjw9bZBDdWwec8jOCPauqvLC01Cwlsru2Sa1lTY8Mi5Vl9MVODQTTu3uCilsc3o/gXw7oN5FdWVnJ50KlIGnuZJhCvogdiF/CujZVdGRs4YYODg/mKTPNLmgDnLDwH4d0vVn1Sxs54b5zl5/tkzF+c/NlzuBIGQetSeKPBmh+MbSGDWLTzvJYtFIrFXTPXBHY4HHTgelb+TRuouFkYPh7wZoPhhnk0uzKTOoVpZZWkfHoCxOBx0HFTeIPDGl+KLW3ttViaVILhbiPa5Uh1z6duSPx9ea1yc8UDijULEOoafaarYTWN/bpcWsy7ZI5BkMK57T/h/oWn6la3hS6u5bMEWYvLqSZbYf7CsSB0HPXgV1WabnNGoWTFZQ6EHOCMcHB/OuU034e+H9I1x9Zs4r1L5/vym+mYyc5O7LfNnHQ5FdUSTSAnvRcLD6zta0XTte017DVLRLm2cglHHQjoQeoPuOauknNLuGOaPNBa5x1t8ONAglgEhv7m0tnEkFlc3byQRsOhCk84981oeIvHfhzwldQ2+taiLWWZDJGvlO+VzjPyqcc10Ax2qpd6dY3k0M93YW1xNAcxSSxKzRn1UkcfhSDbXc5rwHYM7at4mnsza3OtziVI2XDCBRiPcOzEEk/UV2g96jUknJp+eKYJDsUuAKaDSg5FIYcUYo4ozQAYpcYpAc07tQA3rRiigE5oAXApKWkzQAfSlpOlANAC4FJgUd6CcUAAFLSBs0tACHFApDzSrxTAWgUZNIDSAUigCjNFACEUY9KC3rRmgBPakPFP60xqYCA5o6Uq9KQ8UgFGcUzJzUmflpqjqaABSaeDTAeaWmBE0ERuBOYozMFKh9o3YPUZ9OK4TUfhpEmt3OueGtVu9F1K5JaZYzuhmYnJ3L7nnrj2r0DrTQvNLpZit1RyfhfwNFoWoz6zf39xquu3KbZby4xhB/dRR90f59qZ8QPAFr4/0+ztri8ktHtZC6SIgfIPDAgke3NdjjFKKewrFEaVaf2Imkyxie0FuLdkkGd6BdvP4VxVp8NLvRDNB4b8V3+mafKxZrR0WcIT12M2Cv15PvXoLZFMycUh26oxPCng7TfB+nNa6f5rvK/mTzytmSZ/Vj/n9TlfEWgX+s+WLTxBfaWgQpItssfz575ZSQfoa21LDrUmTimwStseZaF8Jn8NTyy6P4p1W1aVQsmFiYOB0yGQjI55r0mNWjhRGkaQqoBdsZb3OMD8qfkijORR5glYYGO6ub8beED400ddMk1OeytyweRYkVvMI5Gc9geeK6IKQ9SnpQD1OX8L+FLjwt4efRoNZuLiIZ+zyPEgaDOTxxg8nPOax/Cnwz/4RLXZdTstfvpPtHFzFKiFZuSeeBzk9Rz19a74scUqsaLi5VoefeI/hifEXimHxBP4hvYLm2INusMaARBTuXGR2JJ5zmqnxRXT9Wt9E8HX1wTqmozh7e6chVhKjBdgOuQWAUdSeor0tsmuX8YeA9F8aW0S6jHJHcw8Q3UJAdPbkEEexH0xRuFrbHDn4H3MM6yWPjW+t2AGf3R3E/VXGKNH0nxNba/q3ga58UjVbO70yVnuHVpJLQthBkFsjIJ+XcfXjvcg+EmrQt5Y+IOtfZQNvloWDbfTO8gflXb+GPC2k+EtN+x6bCdznfNcSHMkzf3mPf8AkKVu476WRf0iwTSNIs9Mtx+5tIVhQ4xkKMZ/SuS8d/DiTx1d273GuzWsFsrCOBIAwBOMsTkZPAruvpTgeKa0dwaurHHa/wCDJfEvgseHtT1ZpJVZGF6LcBiVPGVBx04OCKreG/DTfDfRrqe78TXN1o1tC8pt5YFxF/ESp5bsfl7k13BHeoryyttR0+4sbuIS21xG0cqN0ZSMEflRfSwWtqeH6F8LYPFWmTa5o/iC40qy1CZpoLOMGTyhnlXIYZIOeOwxyan1nwf4r8A6JNrdn4/llSzXd9nuFZUk/wBkBnYEnsMVtN8GrrTJZD4Z8YalpcDtuEHzEA/VWXP4g1saH8Lrezv4dS1/Wb7X72A7oftbkxRN/eVCTz9SR7UnG+9mgT00O306WW50y0nuI/LnkhR5E/usQCR+BqzgUoNFAwwKMUtFACAUcUooAoATAoCilxS0AJjFL2pOtFADSDSiloFADdvNL0ooHSgAoApRxS0AJRijNKDQAmKTGadRQAYoxQKKAE2ijFLRmgBMUGlooAb2oFOpKAExxUfOaecg0DFMBO1ApSM96BkUAHamkYPNL3pGoAcenFRDduqUcCm55pAcF4n8EahP4og8W+Gby3tNZiURyRXSEwXC4I+YryDg4yPQdMZpum+CNU1DxTD4l8Y3lpdXdqMWlnaK3kQYOQ2W5YjPcdcHPAx37EUY4our7E20tc5/xrpGpa/4SvdO0i+ayvpApilEhQcMCQSvIBAI49ab4F0bVNA8H2em6zdi6vYg29w7MACxIXc3JwDiuiWn44o+Q9e55ovgXXvC+v6lq3gu503ytSYvcWWoq4RG5IKMnOMk8ccEj0xr+BvA48Lte6jf3f2/XNQbfdXe3APfavtnJ9+OBgAdl2NIvemFvMgvWvRaSHT44HusfuxO5VM+5AJ/SvK/DfgDxn4d8cX/AIkFzoty9+0n2iJpJR8ruHO07OMED1r10dKQ8UrINegIW2jd1707NMBNJyTTGSA0hNNAIoNAC7jSjpTDmpF6UARuSOlKgzQ9CmgB+KUjNAIpaQCAHFLiiigBBSEU6jFADNvel25FOFFAEZHFC8U+mmgAINNxk08Uo4oAYBS4p1FAEZBoAp5NCimAxxTeSOKe4pAABQAxSc4pwODSKOaCvNAD81CyndmpegpoHNAAjYNOJpuOaUjBoAcMig80dRSdOlADxwKM005xRnikA/PFNNNyaXtQAoPFJv8AWjtSYGOKAHqc0HpTAcUE5oAcDS5poGBSZpgSDmjOKbnApRyKQBuFANMK0dutMCTOelJmmLmlX3pAOyKARTcYzzQOmaYDt2KWoxzS0gHA4pc1Fk96XmgB9GaaOKXtQAo6U3oaUc0vagBhpy0macKAFpeopMUdqAPC/wBo0j7N4dXdyWuDtx1x5fOf89a9ts8GzhI6eWMc14r+0XLstvDwBG4tPxjkj93nBr2nTypsLcqpVfLXCnqOKBFmiiigZ8jODsbtxXvvweH/ABbuyz1Mkv8A6MavApT+7bjHHavf/hCD/wAK5sCSDl5en/XRqAO8ooooAKKKKACiiigAooooAKKKKACkpaSgBKKMUdKACijFFACGgdKAc0ooAQCloxRzQAtJRiloATFIKWkzQAYoApaSgAxSYp1NNAHhvxcAPxa8Ib2ym+2yoHOPPP8An8K9wUZ6dMCvDfi4wf4veEISM5a27Yzm4Pf8K9zXgD6CgQtJg06jtQMiIyaUACnAc0EUwGEA0zFS4zTSvNACDNIRzRgilxmgBOlKG3CjBpApBoAOMUY4o2mja1IAHpTSB1pcHNNcMGGKYDuMUsZoA45oVSDQAsh9KQH5elOPSkFACJyaGBBowQcinDPegBO1NU1IRkcUzBBpAIQc0uSBS4OaGBxQAIKU4xQg4NNbrQA9eRS4po6U/PFMBnINOGc0UnSgBxqFwS1S9RUbZBoAcvSmFvmxTlOaNo3UAKVJFAGF61JjimlaQDFGDT26UgBFOxxzTAatHJNO246UH5RSAjI+apQBimj5qfQBGwBNM2808g5pApNADMDNJjJqTbzSGmIapA4oPNO2g80qrSGRsfl4pqknrU5QGmeVg0wEb7tC4xQVx3pVXIoATgUHkUpjpwQYpAMwcUAdzUoXFJtFMCMEE4pSmTSgYbpT/rQBXZCOe1AIFStzURWgBQ3OKd0qPpShiwoAU00E54NL2waFUUAOB9aUHJ4oHSlUckigB2DS5wKQUEikAgbml3elN3DFGeKADcaBk0dRQKAHqadk0xSKUHmgB3UU0cGnZqPndQBJnPQ005oHBpTQA3nvTlOKZ1py+lMBsiLIDG6ho3G1lIyCD1FeJaH4dsl+PuraQIN2l2kBuIrSUlowzJFnCnggGQ49OPSvbyPmFeS6GxP7SfiDLEYsAAHPX5bfpSC7Wxp/EPxRqVrrek+D9Ama21XU2DPc4B8mElhkZ7/Kxz2Cnua1YPhl4XFosWo2suqXRUCW8vZ3klc+u4n5f+A4riruTZ+1Bam8BRDAFtjIOGzA2Nv/AALePrmvZzgOaS09Rb6dDzPw94fvPCnxVNlFeX93o13pbvCLqVpPIZZFygJ7c5/4F3xmual8PWbfH5tCL3A0qW3N01otxIibth6YYfxc/nXuXANeMal9tb9pKP7A0AuFsRt+052EeU3Axz3/AJ07IadupF8QHvfhbqml6voGo3n9n3Mhjn025uHmiO3B+XcSRkZ+hH4V7SrrJGrpyGUEGvM9Y+H2v+Ndfsp/Fmo2Mel2b7k0+xDsJORnczYPOMZxwOBjOa1vEHxU8L+F9YuNH1CS5jurZVykduWBBUMMHp0IpPRXsCd3ubHjHTYNS8I6kJZJ4zDbyTRSQysjI6qSGBU849OleYfBfxLdW2pXGgaxdTu17Et5avcyMzNkDgEnoVwR9DXoT+JbDxT8NdX1bSmlMDWVwo3Jhgyo2Rj1rzjxHp0tp4D8E+OdOSP7ZpFtarMBnaY8DGeM8McH/fb0osnqF2tD227vINOsLm9upBHb20bSyOR0VRkn8hXhvgu71Lxd8Wrt9Zub5LV7Z7uGxa6kRURinljaCP4XB/Wu18TaxD4ysvD/AIe0qY+Xru26u2RsFbNeZBu7MThfzrJ0WJIf2jNWhjUbItNVVH90BLccUkr6sLtaFrxXqCap8V9G8K3t7PaaULYzyRRzNF9qc79qsRgkDYO/XIqTxL4LfR9T0bVvDl1f20K6nbLeWKXUhhkjMgBbaTxgkZ7YJ4451vHvgCy8cRxOlz9k1azyIrhRu4PO1x6ZGQe3PqQeI0/xn4p+Hms2mheM4hd6ZKwSK/yWIGcbg38QHcMA36ZbVtloCZ7eR81NYU4YIDA5B5BpcDFUAwLxmkHvUg6YppWkA3PNAHNKBTgtMBBjNIxwaftGaQrmkAwHPagdaeF9aUKM0ANGKbu5p5XFNUDNACnBFN2ZFPxShaAI0XGaGGTipAKTbQAwLinDpQRQORQAg5zS7gKDwDTQM0ASAgikphBFOA4oAXdgcUitnrRSFfSgB27NANIBgUmCKAJM0wmlHIpQKAG04dKQdaU0AIeaOtJmjJz0oAOQaf2pvWnY4oAYRzRnFLjmkYUAOHSgc0DpSDOaAFIoWkNCmgBSOaUUYooAWmMKf0FNbmgBB0prmnD0o25pgIMbaQDFOC4pdtIBgXnNP4xSgcUmOaAGjg0velxRgUAIRS9qQEk0vNADW5NIRT8UYyKAG44pOlOAxSgUAN5NGMU/FBFAEZ5NK33adil20wIR0pRxT9lAGKAG54poyTUuM0gXBoEM4FKFHWnEZoApDGAUbTT8U7FMCE5zTlz3pzDikHNIBcigCm7cHNAfnFAD8gUmcim9aBxQA4Up6UmeKQc0AOBozTehoxQAuacDmmYo5FAElJmmAk0AUAOOaBmgUuaAG96UcUnU0UALS9aSgUABOKTcaU0DkUAAJIpOc04Ud6YBRRikHBpALS0YooATNKOaAKKACiiigBCOKYABUnam4oAaeaVaUClAoAa3FHWnEZpAKAE+tBp2M0baAImGacBxS7aXFACAYFBbinAetGKAGDkULxT8AUmBTATdQQaULzTqQEWKBUoFGBQAyg07FGKAGDmkJK1IABSbQetAERbNKpp+0U3GDxQAucU4HioySeKeMimA/tQKTPFFIA60tJ0ozQAtFJupN1ADqbS5pM80AFNLYNOJphGTQBIMGlqLdilD5pgKwoXpSbqFzmgBX6Ug6YpTRikAwjaaWlIzQKYCU05BqUU00gGKcmlY0bRnNLjJpgKvIpMYpymgikAdqQCnLQaAGMOeKXGRShadjigBvbFIgwDmn4zRgUAR45pdtPwKMUANHNIetPAxRTAbjIpcYFOFFIBgpMU+igBoFIDg0/rRgUAN60e1O6UUAMAIoAqSjjFAEfFLzinbRSjigCLnNSY4pcZooAYDik5LVJgUmKAExSilpKADtR2oxS0AeE/tHswi8NqDwTcZGOv+rr26yUJZQKF2gRgY9K8S/aOfEfhteME3Hbn/AJZ969vtkCWsSjoEAoETUUlFAz5HJG059K9/+EJLfDyyyAP3kuMf9dGr5/cfu2+le/fB85+HNjx0eX/0Y1AHfUUUUAFFFFABRRRQAUUUUAFFFFABSUtJzQAmaOtLSUAAopaSgBAMGloFFACc0tJS0ALSUCloASkzTqSgBM0UUhoAWkNKOlJQB4X8W3z8YfB8ZG9Q1sSnTObg9/wr3Ren4CvDfi2QPi74QPJIe2zxx/x8GvcU9fYUAhx6UgzSnpTelAC0UzNGaAHA4NLjIptKDTAQCgClzSZ5pAFLikzRuxQADGKXgim5BFNpgPAowKRaUnFACEDFCmkzkUoGKAHcGmEbTTqOD1pAIMGn8AUzGKcORQAo6UnBoA4pCKACkoPFGRjrQAnPajae9IDzSu+1aYDj0pMZFMVwwoBJpAPxijimBjnmncGmA0nFOwCKiYknFKhPQ0ASBdpp2M80wmlQ0ASdqO1JmlBpAGcUmM0cUhOBTAcKQjNIDQWwKQDgMClpitmlJoAXtSGgNSE0AGM03Ap2eKTPFMAHFANNzQMDvQA8NigmmHnpSFsUgHH5hQoxUZfFPVsigB4FGeaTdUTsymgCfdgU3OaYjbutK52CmA8ClqJXzUmaAAgU0rxTweKTNIBgQYpAop5pvemAFBRto3YoDZpAAWn4phOelPB4pgG2jbk0BuadmgBhQUoQAUpOKAcjmgBNoo2ilzSUgAIBS4xQOtOoAQYpNuKXAooAMCgjiijNADQvNO20tFAEUxdIndEMjqCVQEAsfTnivIbDRPGFr8Y73xU/h5nsbkGEobuLcibVUN97r8gOPQmvYz0qMdcUJ+QjifH/AIFfxV9k1HTLhbPXLA5tpnyFPIOCQCRgjII6HPBzVCy8VfEC3EdnqfgN7m7C4+0W19GkTn1Ochfz/DtXo2MU3kmnowV09DntFt/EE95LqmutHANmy20y2fesfqzuQN7np2UDp1zXASaR4wk+MsfiweFp/sEa+Tta6g3lNhXIHmYByScZr2I8UAd6FZdA1FX5gGKlSecHtVS40rT7yTzbmytp5Mbd8sSscemSOlXQaDSBpPSxzXiiC6g8I3+n6HpL3E09tJBDFbGONYyykAncygAZ7ZPtVDwhpd1N8O7bQNd0mW0K2QtZkkkjcSDbtJG1jjjnnHWuyIzQBTuCVtDzP4c/D+48FLqeoahELvUNzxWqwNk/ZwcgLuwFLNzjPpk9cZemab4ri+MV34muPDF79huFMagzwFkTYoB/1mM5QcZ6GvYc0tF0FmjzfU38V+H/AIjajq9joEmqaNe29vHN5UyLIpTcMqpOTjceMc561S8Wrq3xJtrbQ7Tw9f6daLcrJc3upRrFtQAghFySxw2e3SvVM8UZpK24O4yGJIIEhjGERQoGc4AqTFJS0DEAFLSd6CaADFKKbmlzQAtFGRTc0APppNGfSkJ4oAUEHg0mBTBxzShwTQBJiim7qQnIoAdmjNRqcdacWG2mAdqVRUQY5qZelIAxQFoooACKBS0lAAADS4pKU0ANwaCDTqKAEApOadRigBoU5p1FJQAhAoPSl20uBigBoFOwc0UDrQAhzSYJp9JmgAHSkAp1J0oAawoXpSt0pgoAkpAaaTxSqeKAFzRmmE80oOBQAppc4FJTOpxQBJnIzQCDUYGKcODxTAkFFIDSMaQC9qAKaGFG4CgB3Sg0gNBPFAB1oFNB5pd1ACilBpAQaMigBaWmlhRkYoACaUGmgjPWlyKAFpD0pAaXNAADS8VH1NJvwaAJaM4qPzOaUnK8UAOyD0oFQBsNUu4YoAGORTVyKaT81SAZFMBw5FN2gmnDiikA3GBQBxT6bzQA0dacOKUUuKAGlc0gBBp/SjrQAw9aKU9aVRQAgFBFOxS9qAIweacaXjNGBQAwHBpTQRzR2xTEFLSgcUoFIY2kzTiKAtMA6im85qTFJxSAM03PNBOaMcUALmimg0dqAHAjpS0zFOHSgAoJozTCcUAOzS9aZjIpQcUAOooBzRmgAJoFIelIOKAHUZpu6gnigB1FMDE0ueKAHUUwPS7qAHYopm80u7FADqKZv5pc0APzSZpocGkL4NAD80meabu4pN3NAD8il7VCzc8VIjZFAATimg5NDEGhQKYDsDFFL0FJjPOaAFoPSgUuM0gEBIFIWp2KTFABjikAwadiigBCMimYwakxTcUAJ3pGp2ygLzQAwDmnAc04LzS4xTAZR34p1GKQC54pq4pe1Nxg0AKRzSd6f1FJigAzimn1p2KQigBvU0uRijGKZ1NAD0PrTuMU3GBSCgBRgGnA5pho6UwJKM0A5ppHNIB2aTNIeKD0zQA4GlpqkEUucCgA70tNDUbqAHUmeaAc03ODQA6k3c00tikzzQBJmimbjShsigB2RR1puRRuoAdRTdwo3UAOoyKTdmmE4NAEtFMBpQc0AANOqIn5qeOlAAWxQDmmsMmnKOKYDqM0DpSUgPCv2jWPkeHED8M1x8pHB/1fOf8APWvcbYEW8QIAwg4HavD/ANo0kx+G0zwTcHGPTy69vtOLSHjHyDj0oETUUUUDPkaTGxvpXv3wg/5J5ZYAA8yXA/7aNXgEmTG2BzivoX4ToqfDnTQowcyFh7+Y1AHb0UUUAFFFFABRRRQAUUUUAFFFFABSUUUAFFFFACUUtFACCilooASijtRmgAHFGaM0UALSYoFDdOKACkNNHvThQACkNOpMUAeF/F5Q/wAVvCa5JZjbjbnj/Xmvck4UD2FeFfF3zB8XPCZJ3IGtiF6DPnnv+Ve6oeB9BQJC5oo601uKBjCSDS9TSYOelKSB1wKYBntSZOaTaTyOadyBkjFK4Cg+tIxxRnikIzTAA3FMLYNPUEUnBFAADkUmcmgDFAHzEdx2oAXJFG4kEGgUh56UAC5zT801WpCcnigBSxzS7qj5Bp45FAC7s8U4HAqPBBp2c0gJO1NY4pA3GKQHrk0wF3ZWoic1IDnioypGSKAEXNKx+Wm5PpSnJHSldBYQDA4oVmzTl6cigcGi4CFuc04NxSbc80dsUxCd6Oc8UoUjrTgKBiHOKch4oPSlyMcUAIWxSbjTWGRSLx1oAmGTSZ60A8cUnSgA7daOoo6jilHSkAA7RTSxxmlHNIc0wAEkUHIFKnFB64oAFyVpATSg44ppBHNACtnFJ25peopD0xQAm7I4NNGT1pQMUuOKAGMuBSqSF4p3GKQHaMGgADYpxG5c0zbupwOBikAq8UMxY4oxkUKvrTAavBqWoyvzcVIq0AODcUbhQRTW6UAOJzUbZB4oUe9KQPWgBoz3pw4FNNIGoAep9adTQM0YoAfS5qHcQakHNAAW7UAkHmkb2owSKAFJpQeKj5707tikA5WzT81EARTS/wA2KYFjrSGmJuz7U89KQDc5paBikHWgB4opM0o5oADyKi6NUlRsOaAJO1Io5pFORQOtACOMGlBGKcRkUzGaAFBGc04mk28UdKAF7UCjqKBwKACjpSDrSt04oAbRmgZpMGgBecUgzTgMCgGgBAaAM0EUAcUAJikwadSg0wGg8UYJpeaXOBSAQcUlKBnmnAUARlcio1Qgmp6aBk0AMANOAxTulAFADQMml7YoAp2KAI8UoyKU8UDJpgOFKKaMig0gH9qbzRu7UCgANKDSEUdBQA6jtTeRSZzQA7NKDTPpQCaAJKTFJupN1AATilzkUhozigBR70tNzxRu4oAcDRimbvSnKcigAPFNDZNOYcUwDApgKx7UKOKb1pVJoAR/lFIr5FOddwoRcDpQAg5NMY4anng03GTmgCQfdpikZOaep7VG64bIpAOp3akAJobpTAcppGNIARSkHFIBn0poOW5p4Bpr/LTAduApRyaag3DNOHy0AJ93rQDnml4amnK0AAOGpQckimqck05VO6gAYEGlA4pW6UY4oAYRg5o5zS4JNJlgelAC5pRyDSKMnNGCKAEU8mjIJpADml2Ec0AH4U4GgDil28UCIj1pQwPFLt4poXB5oGPwBTgwxxTSuaAuKAJAc0ZqPODTgaAF3YpQcimZHQ0obHFADs4paic5NOVuOaQD80dqbkUBqAHUnSiigABzS03IBpQc0AIOtLmkJFANMBR1pSM0gIzRupAL0pc0zNLmgB1FNDZpc0ALSZoBoNADeM0ZIo70uKAEXk0jcGlwRzSHkUwF6ilBpmKd2pAKaQgYozRQAg6UDrRjApq9aAH/AEpOxp1NOe1AhAe1AzQKUCmMbRnnilPFAHegBOnWinHkUwA0AKaZk0+k20gF7UnU0YNKeKYCNTxyKZtLGnAYoEB4NRnO6pMZOaCvNAxADimnrTiG7UgUg5NAhozmnc9qXGTTsYHSgYwAdzTxjtSHBFNAI70AS0DimbiKcDQA8UtNHSjNIBaKKKACgCiigAoozSUALRmkooAUUUgooAKMUUUAFIKKUcUAHSjNNJNKDxQAtJS0hNACHpTEXvThmk6GgBT060JRjIoCkGmAEfNSkDFIaFOaBDgOKMc0m7BxS9qQwPSk7YoBzS5oAiHD1KRkUm3vTu1AEecGnAUbc0YxTATnPFFOAoxSAZjJoxg0/FG2mAnBpueacQR0pCtABjikIpwBo2mgBq4z70pAzRtJoKkc0AL0NBGaBz1pduaBDOKUHJpNmDmlKZOc0DEKnNLkjinAUuKAG9qcOlIRSgYpALSUtJQB4f8AtEqWh8PESgc3A8vHLf6v+X9a9rtkEdtEipsCoBtznHtXiH7R2PI8Ngt/FcfLjr/q+9e4W2fs8WcZ2DpQIloowKKBnyK7FUYjqBX0H8Kfn+H2ny42u7SF8dCd7DP5AV8+yDKN9K+gvhIWPw504Mc4aUf+RGoA7kUUUUAFFFFABRRRQAUUUUAFFFFACUUUUAJRmlooASloooAKSigUAHag0UhoAWigdKKACiigGgBpFKOKWkOKAA0Z4pM5pKAPDfi23/F3PCQJJw1sdpHy/wDHwe/+e1e4qeB9BXiPxa2/8LY8IgjOXtsg9P8Aj4//AF/pXtyjA49BTEOobmig9KQz5z+NdkNE8WWUmlz3Fml5aF5YYJWRNysRkAHHII4Hp716L8IdMgbwBp+q3HmXF9diUSzSytISvmMoAyeBhRwK4X9oHH/CT6LyxIs5Mqfu43dvf/AV6R8IufhXovyqvEv3T/01eiy3DmbVrnkfxhjfw942W20q9vLWCexSdoYrh1QNudcgZx0UcCu38NfD628ReANKvf7a1m01C5tllE8d67bXI64J6ewx9a474+MG8e2iB2JGmrlSOB+8krp9A+Kmi+FPAGi2t1Y6ibtLQLHGbcokxHBKu2AVz3GevSlougXb0ucx4K+IviHw74yXQdevpdQs2vDZSGZizxPu2BlY84z1B7ehr2Lxz4gvNC0iKHR7RrvWdQfyLGEDjdgkse2FHPOO3bNeN/DnwVfeNvFT+KtTMS2C3z3MiB8tJNnftwOigkHnsMd6+jcjfnv0Bo5UkF2z5j8XeFfHehwReIdcv5pWkZQ89vdMzW7noD0288fLkfpXqfwd8X3fijw7dWWou0t5pzqhnJyZI2ztJ9xgj3wKv/GLVINM+GepLK2JLspbxDuWLZP/AI6GP4VT+DHhWfw74Rku723eG91FxKyOeRGB8gI7dWOP9qnyrdaCu9mc/wCJ5/HHj/ULm38LhrTw/ayNALgzeT9qdThiCPmKgggYGPX24DQ/GHiH4feLDb3891JFFL5V5ZXEpcYz95ckgHuCOv419TKnQDgCvnjW9JT4gfHyeztYvMsbSSMXr9F2RgBxkdyQU/8A1UcsbWHdr0PfriV47eSa3hadwhdIlIUuccAE8DPvXz98TPHHjqz1KbS7wJo0LxCRIrWQO0kZJHMg56gjjHSvoogDp0HFfPP7QxA8UWHIJNgOMcj535zSstgTa1R7p4fQ/wDCMaTl3cm0iJZzlj8g6mtEJg1S0YbdA0xVUKotYgAO3yir4NUA1lzxSKu2n0hFACEZoC56UopcYoAbjFMIwal460hwaAIguG74PpXz38UdR8QeDPGC2Ol+I9USzmtRcJG928hTLMCMk5PKk85619EE4r51+P8A/wAjzYneG/4lq4THK/PJUtK2quCbWzPT/hxZ3Nz4MsNW1DU9QvLy+jZ2ea4YhFLcBVzgcAc9evNeVfEbXfEXhHxteaZpviTU/svlRzIslwXKbhyMn3BP417J8NVC/DHw8FHH2VT1z3NeH/HA4+Jc/wAwP+hQ8Afd69f5/jQ0mrNCTa1PS4/CfizUPC1hqmkeOdUjvp7SO48q72tGzsobbwBtH1Brnfhr8V9Vv9dg0DxGy3DXLeXBchFRlfHCsFABz0z6+tdFZ/FrwpofgbTRHf8A2i8hsI41tYkYvvCAYbPA5HUn864H4T+BNT8QeIbXxVfxiHToLhrhHyAZpQcgKP7obqeOmB7JJPbSw7tb9T6NUbSQRSkAninsM80m3FWA0rQBinjmjApAMxmkA9afkA0HmmBj+KNbt/DfhfUdXnYAW8JKA/xP0VfxYgfjXLfCLxVceK/CEj6jMZdRtZ2SZyoUsp+ZTgcdDj/gNSeIBH4s+IGn+GyFm03S0F9qKYBVpP8AllG3/oRHcVwfhTPgH463+gMCLDU8pAoOAA3zxn8PmT8TU26hfoe8DFNYjtSkEEhcZ7Zrxm6+IXi+y+J76BPBaXLIrLDZWIJErtHuTc7cgAkZPAABNN36IFbqz2ZcAU7ivLNK8T+ONBsvEmpeN7OIWtlbiW2MIRUdySAikHJBO0c5Iz70kc/xEvvBcfiiz8Q6f5slsbtdOFioXYRuCiQkndtx17nBPeldjVnrc9TC0hIFYVj4gih8AWXiLVZAi/2fHdXD7e5QMeB7npXLWE/j7xdoEGuWGpaboqXGZbWxa284vH/D5kjdMj+6vQj6U76isejKaGrzr4e/EC/8X6dqVlc21rH4g04lXTcyxSdg2QGxyCDjPt145vw38SvGOreKNZ0U6Xa3eoQlobeGDKQQsjlWeRyd20fmeAMZpXb2Q9O57ODmuO+Jtl4mvvB4j8KySrfrcoziGURu0YByFOR32nGegP0rlvDHjfxRpvxIfwd4vW3mlucvDPbLhVO0sMcDKEAjkZBFdD8UfE2v+EPDw1HSLexeLzFjklnZi6Mc4wgAB+pPfp3o16oPRnT+GbfU7fwxpsWsyF9SSBRcsWBJfHOSOCfetUqKwfDutG68CabrmqTIm+wS5uZWG1R8gZj7DrXMadrXjTxpbXGq6BJY6RpO5ksmvITJLc7SRubnCLkehPXrRr0QtFq2ei4B60ba87+GvxBvfFN1qOi6zbLFq2msVllhB8uQBtp69Dnt37Y6V6Ju7U07oCjq2pWOhaZcalqEyw2sC7ndv0A9STwB3JrnPCEureJPL8T6lJNa2c8ZFjpin5VjJ4kkP8TkcjsAe55rjfi5dtrnjrwr4MDg2k1xHPdIp5YM+0Z+ihz+NexYCYRVCqoAAAwBQl1YegKOwrznxH8QxpPxX0Pw3HNEbGVdt6eCVkfIjGe2DtJ9mrtdf1i38PeHtQ1i4ZRHaws+CfvN2X6k4H414X458DXEfw2tvF80bpr0lx9t1F8kMBKeFA7bCUGO3zUmrhex9EbQDSHFc74E19fE3gjStU3ZleEJNn/novyt+oJ/Gl8b+KIvB3hS51iSETSIRHDFuwHdjgAn07n2Bp30A3sc8Vg+J7fW0tU1HQJd19aZb7FIf3V2ndD6N/dbseOhrifEOufEvw94WOvyf2HPGEV57eOKXfADgZGW+bBPP9RXqkDl4YmbqygnijfdCuujMfwt4nsfFuipqNhuUhjHPA/34ZB1Vh61tMCRXjWn3b+EP2hL7S49y6driibylPHmFS27671cf8Cr2g9aF2GQgEGgipgAaQrkUwIMZ6UBSBTxGRSgHNAAp4pOaXFOA45oAYUzSr0xUmBSYBoAbto9qfwKMZoAjwQaMEipOlJSAjKmlC0/rQBgUwFBwKG5FAGaWkBH90UgJNPK5pQABTAQc07FJkUtIBCDSGn1U1G/h0vTLvULg4htomlc+yjJ/lRewE4I7U4V438LPFmpzeNNa0zX/Nhl1TGoWcMzligYbti57bCuB/sGvYpJEhjeWRgqIpZiegA70a9Q9BWIAyTQK8k8NT3vxY1G+1a9vru08OWc3k2thbStF57AAlpXXBPBU47E+xzv6z8O7RLOe+8My3el6xCpkge3un2ysASFdWJUgnjOPfnpSWw9Dvs0vBFcX8NvGZ8Z+G2nnVV1C1YQ3SqMAtjIYA9M+nqDWr4x14eHfC95qCqXnwIreNeryudqD8yD9AaL6XEbwxjg5oPSvMvg74hvb/S9R0LWLieXV9MuGWQzsWcoT3J9GDj8q9Evr2HTtOur65fZBbRNLI3oqgk/oKE9NQLHTvRkDqRXlHhKPVPiY03iLWNQurTRPOeKz0u0maEOoP3pHUgtzkY9Qe3BteMPh35Hh++vPCmpavp99FCzi3hv5WjuMZJUhmJyRkDBHJpq7Q7o9OGMUZCgknisvw7evqPhfSr6TPmXFpFK+4YO5kBP6msXxZpmv+Ibu30rTr+TS9L2GW8voW/euc4ESYII7kn6DnkUWYro67ij3rw7UbLxF8LPFOhS2mvXmp6PqV0tvPBduXwxIHcnkgkgjH3Tmu3+IPiG6tP7H0DSpza6jrlwIUuR1gQFd7D/AGsNx+NJ3QaM7kEHOCDS15p4usL7wLpMXiTQtR1KX7G8a3tpdXL3CXUZYKSQ5JD5I+Zcd+K76O4+3adHPZyqouYQ8MpXcBuGVbHGeoOOKav1C6LvHTPNIRXlXw+vNZPxS8WaZqmr3WoLaRRhDN8qjJyCEHyrwewruPGOvx+GfC17qbsodFCQqzBQZGO1ck9Bkgk9gCaV2kBtg+9SAV5JZfDrxRe2lvP/AMLO1B43Admt97Bh1O1vNwfrj8O1erxII41TczBQBljkn6nvQr9xu3QeABSgjtXD/EXxFeaPYafpWluY9U1m5W1tp+CIMsAz4743Dj39qy/FdrqXgPTE8S6Vq2q3y20kYvrO8uDOlwjEKWAP3GyQcrge2BRqLTqemcUnSqkc4vtNS5sZUAuIg8MpXcORlTjIyOnGRXm3w+1DXJPiT4t0zV9Zm1FLMRiPcuxRnJyqA4UYOPyphoep9aXIHU4pBwK8v+NhvLTwpBqVnq1/ZlbhYmjgm2RuCGOWxz1A7/hRrbQNOp6l1FJUSSqqxruGSvHPWps0XAY3SkQ5FBIxntSpjqKAFPSmg0/rSAUxCDrSmnY4owKQyMkk0oGadt70CgBOcUEcUo4NLQBGOKUk9qdTSaAEGSaXoeaVRS4zTAYxyOKAMinFaAvFIBh44p38FGKdjimA3HcUq0uMUo4pAI3vRxilNIPSgBg4o60/ApDgDigAHSkHGaAO9LjmgBvejHFOxSEcUwFUCkalHApud3FAD16UUgOBRupALRUcsqQRNJK6oijLMxwAPUmuA1X4r6at4+m+HbK613UuQiWqZjz7t6e4BHuKm/bUdurPQ8elcjrfjzTNLv5dNtba91bUol3SWmnW5maMdt5HC/nn2rDs7jxtp9nqvijxXd2trb21jI9vpdouQrgZ3Oecn5em4/ePSo/grZuvhK61y6dpdQ1W7kkmlY5L7WIH67z/AMCppProK66G/wCF/HWleJbmexhW4s9Tg/1tjeR+XKPXjPOO/cd664DI5GDXinxsSTQ9f8OeJ7EmK4ExSUoMF9hVlyfpuH0r2pH3orgY3AGnqG4HCgkkADkk1w9z8TtIEk5sNP1fU7S33efe2NmZIExjPz5GeDnjNVfjNrsmifD64SCZori+lW2Ur12nLNg9sqrD8a6bwdpMeieDdI05Iwnl2yeYvX5yMv8A+PE0ktdQvpoO8N+JdK8U6aL/AEi482PO11YbXQ+jL2rN8RfEbw74W1RdN1S5lW6MYl2xws4VSSBkgcdDXndmD4T/AGiZLK0ULaaknMMfyKoaMv074ZSfxrpNci8OyfFm4u/EMdh9mtNEQZvVUpuaZucNwTgHH1NHTUF5IsH42eCxnN7c+v8Ax7Sf4V22java65pFtqdizPa3K742ZSpIzjoea4zTdR+F2s3qWllDoMty5KpG9kqFj6Dcoz9BXeW1tDa28cFvCkMMahUjiUKqgdgB0FJW6O43fqicCjAorH17xNo/heyN1q9/Fax/whjln9lUcn8BTbS3ErvY2RgUEVyd58QvDOn6DaaxdakkVteIXt1ZW3yj1CY3fpV2w8X6HqPh1tfh1CIaamfMmkO0RkdmzyDyOPcUuZDsb2KQ9K5nQPHvhvxNqEtjpOpLPcxrvMZRkJXuRuAz17V0Nxcw21vJcXEqRQxqWeR2CqoHck9KaaauLW9iUGnVxqfE3wlJNGv9qFYZJPKjungkWB2GcgSldnb1rpbfVbC7m8m2vraaXbu2RzKzY9cA9KTkk7PcLdUOvr2DTbC4vbpwkEEbSOx7ADJ/lXFan8WvDmj6Npt/erdpLqEInitVhzIFPc87R19am+JE0l9a6R4WtW/f63eLFLj7y26fPKw+gA/OuK/aBgii0jw4kMaqVnkjVVHzbdo4HtwP0ptN9Qvqe1CRWjVwDhhkZpUbcKzdX1jT9A0xb3VLgWtsuFLsCQCegOBVfQvFGi+JQ50e+F2qDLMsbhfzIAJ9qd1sFna5uYporD1jxhoOhXa2d/qKpdsu/wAiNGlk2+pVASB7kU/TfFegaraC7sdXs5YT/F5oXH1BwR+NLmQWZr7hvwaeRUZTzCsikEEZBHepMZNUAlNIzUhWk2nNADQMU8YpNpFKAaQAR6UdqXFGKAGkUgOKcRSbaAAY70oo20BaYCY60KKXFGOaQCEGkAOafijFADDwaUcmlK5pcYpgAFKelAzS4pANHNL0o6U0HNADjTDwadTSOKAEwaXNIG4pRTAXHNBpvekbOKAHE8UmaaOlAyelAh1HOKADTuaQxq8U/NJjikz2oADzS4wODSGgdfamBDc3MNpA89zNHDCgy8kjhVUe5PAqHTtUsNWtzcade293CGKl4JVdQR2yCea8hsJh8SvjJfQ6mFm0XQhIIbNhuilZW2bmB4JJJP8AwED1p/jcJ8MfGuj+IdEt0stMvv3OoW0ACxuFIJIToDtJIxjlfc5nXcLrY9nbpxSA8c0RypPGkkbBo3UMrDuDVe+vI9N067vpRmO2haVuccKCT/KmBFqGqWOlQifUb22s4iwUPcSrGCfTJI5q4jpLGsiMrowyGU5BHrXjXwwsYPHt3rfijxNaxX8jXJgt7e4XzYrdcBiFDZHRlA+h9af4H1W68J/FLUPAMkkh0t2Z7BZW3NH8u8AH0K5/Ffc0tdwuj2XHFUm1WwGf9OtuOuZV4+vPFcn8U/E6+GvB8sccoivNQb7JA/P7vcPmfjn5VyeO+K4fSPgv4L1yyWfTPEd3exggSPBJEeevTZlT7Gk3d72DZX3PboJo54VlhkSSNujocg/jUg61Q0bSrbRdHs9Ns1KwWsSxRg9cAYyfc9T71odDVAGKQinUmaAG9KUH1qNmw3WpBytMBCoNJ3oLYFNBJNACspoz2p/Uc01qAFFGKTqKXtQAAnNL2pBwKAcikAtJkijHFJz0oAXqKTpS800jmmA6jNGPlpMcUgHdRSFuKAOKTGKAAE0pPHFJS0AN3UAnNBIoXBNACk+tJz2pxFHHSmABuOaQ807bxSYwaQCHpSbeKfjik3cUAInpTjTQO9BagBe1ItGcCmjqcUwH9TS0wHmn9qQCDg0Y5pM80ZzTAeKUUwNmn9qQBRSCigBcUUgNITQA6ikBpCcUAOopo5p1ACUA0tJ2oABQaYG5xTxQAYpaKaTQAvWlpopaAClpueaWgApaaTSrQAGmEndjtUlIaaA8L/aNJ8jw4oYgFrg7ccH/AFf+fxr26zG20hG0LhBwOgrxj9oi2kns9BkQ4WIzswJ4P+rr2qDmCPhR8o4U8UhElFLiigZ8jSA+Wx9q+hPhPn/hXOmZAHMnTv8AvGr57ZvkYZ7V9C/CkMPh5pwJyMyYP/bRqAO1ooooAKKKKACgUUUAFFFFABRRRQAlFFFACUUUUALSZoooAKSgnFHXmgBRRRSZ4oABS01etOoATFApaKAEpMZFOptACAYpSOKKM4oA8M+LTt/wuHwfGcBC9tyegP2g17mvH5CvDfi5gfFvwgdx3b7bAI4H+kGvcU6fgKAHUxuKdSbaAPn34/tu8VaOu7IFi5K46Zc8/jj9K9K+EmE+FeiBVCjEvGc/8tXrM8T/AAig8U6ot/qHiLU5JljEQ3LFhVGTgBUAHJJre8I+DH8Iab/Z1trV5cWSg+XDKkeI2JJJBCg9T0Jp203JT1tY8a+PX/JQrfDkkaYh246fvJK7VvBY8afBDQoIMJqVraRz2jcctt5QnsG/Q4Par3iL4PReJ9VfUdT8RahJcsojB8uIBUBJCgBR6mur8J+Gp/Cmlx6b/a019ZwgrAksSKYxnOMqOfxprTqLfSx8/fDDxmfBfiSRL4OmnXhEV2jcGFwcByPbkH2J9K+m7i6tbazkvp5447SOMyvKzfKFAyTn0xXnHib4NaX4k8QXGrR6jPYvcndPFHGrKzYxuHoehPXJzVm5+F1xceD4/DMniy/bT0fODEhJUYwhPXaCM4z/ACFJx7MafkcdL4u0Dx145+26/qsNv4d0pw1lYyxMftTY5dxgjGRnB7YGOTn0nS/iBpOv+JYNG0JvtyCBp7m4QMqwKMBRyOSSR06Vw0fwAtRgP4im2rjG22Az9csa63wH8N7bwLd31ympSXk92qqcxCNVAz0GT6+tHLZbjUk+jE+JPj2HwfpX2S1ljOs3iFbZG6RDp5jew7epHsawPBfiDwP4H8PTCbxJa3epTMZ76dFZnmk9hjJ64H1J7mm638FZNa1e61W68UTzXVw5YmS2BCjso+bgDgCs5/2fIpEVT4lbGfn/ANC6j2+fihR8xcyvqmeuaFqb6zoVnqb2r2v2qMSrDIcsqnlc++MH8a8I/aGYnxXYKGBAsAduOnzvXvZtZIdMWzsZkheKIRwu8e9VwMDKgjP5ivNPEvwh1HxVrL6lqXioPKyBFVbDasajOAo8zpkk+vJoS8xtnpGikp4b0oEFSLSLg9R8gq+DmsDwzouqaFpEGnX2sR6jFboI4n+y+U4UdATuIOBx0BroFXAoGLk96OaQmg5xSAQ5B4pRkigAkc0ZxTAOaaST0p5PFIMUAN3Y6186/H9t3jyxXIONMU4HUfvJOtfRTKedpAPYkZryPxd8J9c8X6u2rXviKzS58sQpDHZMEWMEkcmQnPJoSuJtI7H4Z8/DHw7gED7Kv8zXh/xwYD4mz5wQLOEYHXv1r3Hwb4d1vwx4bGjzata3awRkWr/ZChjJycN8/wAygntg+9cR4n+DureLPEc2q6h4mtUkmRVIisCAoAwAAZD9evehJibViD4g+Cm174Z6FrunwAXum6fE0igfM8HlgsPcr1H/AAL1rC+CfjtNIvz4b1GRvsd7IDaSM2VilP8AD7Bv5/Wva/C+lanoujW+mX+o299HbRJDFJHbNExVRgbsu2TgDpivMNe+A327Wrq70nWY7O1ll82O3NuT5JPJAIYcZ6enTtQ1deYk7eh7YSRxR2rH8M2Gq6ZocVnrOpJqN1F8ouFi8ssvbIycn3rYHSl6l3Q0kil6ilzSdqAG5qDUNQt9K0y61G6kEdvbRNJIx7ADNTgZzXEfEnw74l8V6IdG0aXToLOYq1xJczSK7YOQoCoRjIByT+FGuyD1Oa8J+HfGuope+KrfXrbSJNccXJtmsVnIQAiMFiRjC/zrk/iv4a8SaHd6d4sv9Yi1GRJEhEsNqLfymUlkyATkH5uf8a940ZNQj0q3i1SK1iuY0CEWsrSIcDGQWVSPpjj1rnPiP4e1fxV4Xm0bTFsAszozyXUrKV2sG+UBTycY7daEhXfc6LRdWg13RdP1e1BEN3CsgB6rkcg+4PH4V5UiJ/w1K/ygnyM/J2/0fq3+e4rf+G/hfxf4Otm07UrrTLrS9xeNYpnLxMeuMoAQT2zxz9KzD4J8aJ8Vl8YqdFCM+Gt1uZP9WE2YJ8v7xHOcdaEmDaPRfEWm2WtaFe6VqLhLa8Qwls4KsfukZ7hsEe+K8X8j4gfCOHznZNZ8Ox/KyByyRoTxwfmj/DK816t480W98ReDr3S9LmSK9leJoZHYqFKyK2cgEjgGuZu7L4l6x4YufD+oW+h77iP7PJqHnvyhGGOwL97Hfgc9KGr6Be3Ug+Imu23iT4FXGq6SHFlOYdysuCgEygr+DDHFQ+CPh94P8ReC9K1Ew3U0zQBZcXso2yDhxgNgcjoO2K7TS/Bmn2Pw/i8IXbG6s/IMUrEbdxYliR6fMcj04ry6x+GPxB8KajNF4X123+xzP99pNgx2LxlSM9sjJo5XbQLnofhrwj4U8HeJJbfSEki1G5tmkMTSu+IQwGeSQPmwOeetcV8Iwv8AwtHxuVAB82T7v3f9e9dv4U8L6p4dtNQ1DUb5dY8Q3ygSSyylIwqg7Y1O0lVySeB36cVzPgDwT4u8L+M9S1a//sp7bUdxnWK4fILMXBUbOcEkYOOvWnZiVuhm+Kjn9o/w7hVGIYwSpyT/AK3r/npXR/G5v+LaXP8A1+Qj/wAerM1zwX4u1D4pWniqCDSI4rZ0CR/apMsi5+8fL6kE9Bxx1xmtv4neHfEHi3w7FpOlwWKo8qzTSS3DAqVz8qgLz16nHTpRZhdamfqzzD9m1TD8zf2Pbg5OPlwgb/x3NbvwqvIL74ZaK9s5byYfJcY6MpwR+Yz+NWPDGh3cPgS28O+IoLWQR232SQQys6yR4285UYOP/wBdebRfD74i+Cbq4g8H6olxpsshdUMiAjoAWWQbQcd1POO3SlZ9Auup6+lxpGn64dPgW3h1K/DXEiRR4eQLgF3IHuBk1pnG4fWuM8E+ENQ0O4udZ8QakdS8QXiCOWUfcijHIROBxnk8D6evYkc0xq3Q8P8AE4MX7S2jvISqu0BQ9cjay/8AoWRXucn+sIryP4x6VNYapoPjmziZjpk6Jd7PveXvBU/TO5f+BivTzem505L/AE5UuhNCJYAZNqyZGR8wBxnjsaT0BHB/Eoah4k1HTfBmiLbSXJYaheNcMfLjjQ/Kr4BOGY/oPXNM1XQ/iVrujXuk39z4YaC6hMb7BNkZ9OOD3zipfBukeLtN8X65quuWFo41ZoyZoLjJgVAQqhSMkYIHbpnmvQdzIu4DLDoPWiy6gm3seM/AbV5LO41vwhekx3NvIZo42PQg7JF/AhfzNei+PfCyeMfCU+kNKsVwWEttI4yFkXpn2IJB9ia80uPAvjuL4j3Xi7SLXT7Znm8wR/achlIAZT8o+9yTx1Ndx41sfFWs+HdGutFtIrfXLO+S5eIzqVUBHUjccBgSR6cGizT0EmmjgLfxl4v+Hwi0nx3pb3+kTDy/PJWQ7cYwGBw3H8LYOK9w07ULXVdNtdQs5N9tcxrJE2MZUjI4rzTxHaeOvHPh0aBfeFLbTBLIjTXkuopIihWB+VVy2Tj3r0XRNKj0XQ9P0qNjIlnAkIcjltqgZ/HFHLbyHfWzPGfiJuH7Qnhb7PkOfsu8jk/6588fSveT9414vols/jH4+X/iC2G7StGXyBMOVkkCFMA9+WdvoB6ivaAQcmn5gGaDwKbu5pC1Aw3YpcZFM3YNAegB44HNLkEUwuDxQrYFADwaXNRljQDQA8n1pc8UwHNG7ikAuc0opob2o3UASZGKQHNM3Uu7NMB2cU3PrRnikwDQA7PpRzmm5wadupAOGKD0qMvTgcigBc15p8V9as1fRPDNxKY4dRullvGCswW3jOSpCgk7iMAY/hNei3ErQ28jpE8rqhZY1IBcjoBnjJ96868D2usz+ONf1/xD4fmsrm7WOO1keSORYYkGCgIbIJ4JwMcU0tRXWxxnxH8S6TbeNPDXizRZ3kntT5d0DBJGGjBGANyjqGkH5eleueLJhqHw61uawbz1uNKmaFo+d4aJsEfXNVfiFpr614F1LT47CW9nmjxBHCVUrIOUbLEDAYDPtmsj4VHxHZ+G10HxHo81ubMFIbhmjZHj7KcMTkcjpjAHOeo+6Emu5T+A8sT/AA2KowLpeyhxnoflI/QivThnJx6d68o07RNZ+GGu30mk6XPq3hm/k8xoLbDT2reynG4duO2M4I519V8Ta9r2l3Om+HfDOqw3dwphN3fxi2jtwwwX5bLEegH59Cmn0GmrXOX+Biu+ueMZoGP2JrlRGM5z80pHP0I/MVr+LfEel3PxO0bSr2+jhstG3X10HBZXmI/dKNoPzL97n1rb8K+HP+Fc+CDbW1q+p365lmW2Cq00h7AkjgAAc9hnGeKh+GMGow6Lez6vplxZatd3b3Fy06/fJ4XBznAAAwelO1mCa2Zwlr4i0rRvjwL/AEy+SbTNZjVLhuVWN34HUD+NVP8AwM16H8WzMvwt17yQxbykzt/u+Yu78MZz7Vk/GTRLvX/DdpHpum3N1qcU4eCSDaBGOjBiSODx0zyBW94dnvPFPg6TTvE+j3NpcNB9nu0mACzZXBZCCeD+hos97aBdbXIPhQ0TfC7RBGUIWNg209G3tn8c12QHPWvHdDj8V/Cy4udLGh3eueHHmaS2mswHmjz6oPpz0GckHnFdZF4r1vX4vI0TwxqVkz/K11qqLbrCO7Bcszn0AGM9TS1BNW3O4YYXimLmorWF7eyghknaeSONVaVsAuQOWOPXrXCfEXXvFNpbSaV4a0C+uJJosvfREYjBOCFxzvx37ZB5o16LUNFq2M1LZ42+I+nWltmTTPDkxnvJsfI1xj5Iwe7KQCfTJFUvF+G+O3goSDEQt5ipbpu2v09+B+lZ2n+KvGGlaSml6J8NZ7Ucqkks7Moc9XfKgnnkkkZ9a6Hxt4a1i6tND8QWGLvxBobiYxJ8q3IOPMUDtnHHtkdxSV/QLp6pmp8UGVfhnrxOciEbcf3tw2/rirXgKR5Ph/4caQ5b7BBz/wAAFcl4ovtU+IWlWnh/StH1WyjuZY5NQub62aBbdFO4r8332yBwvHHvx6OI4bCzSONCkFvGFRI1JIVRwAByeB0FPWwXV7Hmvgc/8Xo8dfSA89fu/wAv/rV23inwrpPjHSlsNYjleFH8yMxyFCj4IB44PBPXIrg/Bh1CH4r+JtRm0nUodP1JUEM89nIgJXAHUcA89enGa6zxl4uvvCRsZYvD15qllMWFzNanLQAYx8uDnPPUgcdaNV0DR9Tza60zVfgrrdlqVndzX/hq7l8q6ikODGTzkjpuxkhhjOCCBxXuxI27hggjIxXm+r/bviVbabYWuj3tjo63KT3s+ox+S0kajmONMliTu+9wOOprrfE/iBvDtjazppV7qBmuEt9lnHuKbs/M3oOPzIo36An0ucP44Ik+M/gSKTPlqJnGehbGR+OVX9K6n4msp+GviHeSF+ysOPXt+uKofEbQtQvrTTNd0SHz9V0W4FxHBjmePILoPc7VP4EdTWT4s1O7+IPh+Lw7oem6lbzXjxteTXdq8KWqKQx3FgNzZAGFznmnZ9EF0tzqfh08jfDvw6Zc7vsMQ59Nox+mK5HwLIv/AAubx4qnPMJ56jAIIHtk/wAq9JtbaDStNt7SBStvaQrGiqpJ2qMAADqcDtXmHguW5h+L3im6m0vU4rPUQot7iWwmRWKcckr8oPPJx0FGvRBc9bJ+WvMvjsT/AMK5QLncb2PHp91+v4Zr0tfu9a8++Mmk6jq/gMQ6Zaz3U8d0kpjgXcxXawPA5PXtzQrvQGznfF3w1vLXQpPE8HiDUZfEVhD9qkldwVfauSqAD5QAOOvv1zVHxuL3xT8NdL8c2UtzBeW6Bb63t7h1RkDFWOAeMNzn+6TnoK6jVfHK+JvCk+maBYahPrd9A1t5Btmj+zllwzSMwCqoz68nFdX4Y8NxaL4Ms/D915c4W3MdxgfLIz5L/gSxpWvugTfQwvFWq2uqfCgy6XJIx1SCOCxWKT5zIx+Vc+owc/Q11Xh3SE0Dw/Y6VG7v9niCl5HLMzdyT7nJry/4deHNRtfFt9o93L5uieGrmRrLcvLSyjIJOeqrk47F69iBJGTQlbcdx4oJxTVNOyKAFB4pKMjFAxQAuaQGjIpKAHDmikzxSDigBcmijNJnmgBcUd6Kax96AH5zSU0NindRQAo5oAxSDilzQAcUU2gmgB2aQigUvagBOtGKCcUmSKAFApRRnIpBQAdqZnJpTnHFIuc0AL2pFznNONIrYoAM5o6Yo6UjHNMDxH4q2viR/EJl1MajL4MJQummkZUYG7ePXOTlvlHHeu5+H+oeCptMFv4Se2QgAyxkbZz7vn5m+vI9DXagfLg8j0rifEHwv8N65ObtIH03UOou7FvLbd6kdD9cZ96VtNNCdb6q5e+JBK/DbxAyn5vsb8/hg/pWN8GWVvhjZbFIKzTbie58xqZonhnxfa/2h4e13U7fV9AurSSKG7fPnxkgKAwPXgnu3TqOlcv8MfEMXgWfUvBniiYWNxFcGW3llG2OQHA4b0JGQTgHPrxRqldlK17It/H9ifD2jR8EtdsQo6nCMOP++h+Yr1y0AjsoVClcRgbSMEV5Jrrw/E/4jaJaaSzXOh6OxmvLuMfui5Ibyw3cnYo47MT2rsfiB4+tfAdjZz3FnLdSXTlI0RgoG0ZJJP1H59qL6XBb2OO/aDbPhLTMhcfbOvfPlyV6tpbK2jWTLna0KEZ9CK4/4gaDN43+Gh+yQFb3y4723ikA3BsZKexKkj6ms34f/EXQD4OsbLVNSjstR0+IW9zDdvsfKDGRnrwOg5HTFDdkGt7GF4m3T/tHaFGmXZIEyqjlRtmPP4HNdZr/AMM7HxR46j13VrlpLSG1WBbOPKl2DMcswOcfN0H5+uJ4Hs5vFXxN1jxy0cg01F+zadI6FPOGApYA84wD1/vexrY0b4kWFvrGp6B4nurbT9VsbhlEkjeXFNGTlGBJwDtIOCfpRflFa+iOW+JXwt0ew8OXWuaFEbSezAklhMhZGQdSM5II6++DXcfC7W59d+H1hdXZdriLdbu79X2HAPvxj8c1k+NfFdlr+jXHhnwzImr6nqAELC2O+OGNvvO7j5QNue9dZ4T8PReFfC9lpEb72hXMkmMb3JLMfzJ/CjfUS0djb3jFed/Gi0tZfhjqd3JbxPcQmLypWUbkzKo4PUcEivQiOa89+NV9a23w01CzkuYUuLloliiY/M+JFY4HXoDTvYrcrfDbwboV98PNOvdR0yC/ubmBtz3cYkKrubCpn7o+mOua4v4T+G7HVfEPiCw1DzbnTtOuAy2bNmCV90ihnXoxAXjPr9K9H+Fup2P/AAqvS2+1xotrEyTszgeUQzfe9K4b4K6paP448VxLOg+2P50C5wJFEkhyB34cVPNcVh3iTTLLw38efC76TBFax3Yj8yG3XaMsXQnaOACMfka6D473V9b+AUjtciCa8RLlgeQuGYfhuC/p61zXxE1vT1+N/hiQXMeyyaBLmRW4iJlJIY9sAjPsa7j4u6zFpngKVjaRXkN5Kls7Ou9Y1bJ3j3G3jkc4p3vqFnsTa5p2lXfwZngRI/sKaQJLckAbSse5G+oODXOfArQ9PPhJNZbT0XUfOlgW6wQzx5H6ZyPwNcra6x8OW0mPQn8T+KDpQKs1rIP3TYOcfKm4DPOAQK9X0bxd4VbwvdXGg3UD2GlW5LQRKUMagEgbSARnHX1pc1tGxtGfZga/8Yry8Rt1t4fsxbKw6GaXJb8gCD74rmf2gPn0/wAOodvNzIc/xD5R09uf5V2Pw106Wy8JG+ux/p2qzyX9xkY5kOR19gD+NcJ+0FfWywaFCJEa5RpXMY5ZVO3n25FF7aMS1Nwarpvxb1SbQobqWPQ9PEU1wv3XvTk4GCOEBAyeucdODXptvbxW1skFtCkUUa7UjQbQAOg46V4n8QdFXwzcWHxI8JzR26sU+0RIflm39CAOMHow+h65r0rwZ430rxppiXFnKEulH+kWrsPMiP07r6H+tGw7XOB+CVyNR8SeLr6/H/E3kuFMgP8AApZ8gH6jH/ARWJqPhjRrz9oNtHl0yO4sLkGeWKNiFUmEsSduMfOM/wDAveoLPxP4XPjDWdcvNS1Tw9qhuHhEenQgo6A4LuCrAsccggcjOM12PgbWfhzYaxPdWWvS3Ws6m+HutTDCVjn7gYoqjJxwOuB6CmpcrFZs9VggitoI7eFAkUSBEUdlAwBUhpAcGnGgYDpSUvakoAWkoFJnNADutGKaOKcKADFFLSEUABGaAMUYpe1ABRxSA54pelABRSZooAXNGaSigBaKTmloARuaQCg0ZoAQg5pccc0hOKCc0AJigZpR0pBQAGjGRS9RSdKYDRxQODS8UmOaAHikJpVpCR3NIAzkU05xRkHoaUdKYCBsigMQHxydpwKQ47URdTQI8M/Z9G7VPE0khIl2w/KevWTNa/x/UN4c0kFcj7Sw3eg2Nn+n5VS8FQL4E+MusaJd7oLXVUZ7EtyrjcWQA+w3r9RTvi8j+K/GXh/whp0ivP8AO0+058oNjlh2wqsfofelfWwdLnq3h2V28LaRJJy7WUJbjHOwVi/E2Q/8Kz13aD80G0kdgWAJ/AGtjVtW03wzoT32pTiCxtVVWcqTjkADABPUgVRWbSPiB4KuhZz+fYahC8QfaykHlehAOQf5UaXsPocz8C0jX4esyHO++kJHoQFH9M/jXJeIyY/2mdLMYZWZoASBncDGwJ+mOPwrb+Bt1NY2et+GNQxFqFjdmRoD1AICnHqMp/48PWszwnbyeL/jrqvieAh9M01mjSQ/Msh2GNdp6cjLewI9aFvYXS56H4y+H+i+NZIJdSa6jnt1KxSwSY2g9eCCP0rx7XPC/iH4Q61D4g0e4a707cEd8Y+Un7kq9MHs3r6HGfbtQ8Y+HtK1xNHv9Xgt790DrFKSowc4+Y/KOnc1gfFDULKfwtJ4ejKXOqao6Q2tqrZfduDBiByFGOvSldP3WFmtTtNL1O31fSrTUbR98F1EskbeoIzVpiQayvD2kHQfDum6X5gkNnbRwlwMBiqgE498Vq9aqwChs0E5FGMU09aBjCvNSqeKb1NGMUgA8mnKMCm9OaVGyKYD6TFJnBp1IBAKMUtFAEFxdW9rEZbmeOGMHG+Rgq/marJq+mMVC6jaMWOFAmU5PoOeayPGng6z8b6Iml3txcQIkwnV4SAdwBHOQQRhj+lcdD8BvD8F1bTjU9TYwyq+xzFhtpzjhPalZvqLmS6HrGKQDmgnFKpzTGLTStKRS0AIOKCKKWgBOlIRkUopaAGDigilxiloAYwoAxT6SgA5owKM0cUAKD2pDRil7UAIDTW5p2AKYTzQA7HFN4zTx0phHzUwFK8UipinHpSbuKQCAc04nAoFBwaAGjkU5fSkHtSjNABjDZp3amnrTs8UAJnBoJppPNKKYCg0hozRmkAvQUlGaD0oAXtSZpR0prGmApNLmm/WikAvWjNJigHHWgBc0GkzzQetACbsU4NTSM00cGmA8mhTkUcGjpQAmfmp4poIxTlNIB1NIOKdSUAeG/tGSMlt4dVXI3G4BQfxD93/AJ/GvbrcYgjAGPkHFeH/ALRxHleGwS33rjgDj/lnXt9sMW8QIUYQcKeBQInoozRQM+Q5P9W30r6G+E7BvhxpmDkjzAf+/jV8+TsZFc7QMg9BX0B8JG3fDuwAULtaQcd/nagDuqKKKACiiigAooooAKKKKACiiigBKKM0lABSUvaigAooooAQ80UU3GDTAfmm9aKWkAgGKWkpaADNAOKOKTFAC5oIpOaXtQAgpCKdTetAHhvxaA/4XD4OIyGD23LD5f8Aj4OP65/Cvc16fhXhvxaOPi34SILEhrY4P3f+Pg9Pf1/Cvck5UfQUAOpKDR2oAZnJp2BijApQKAG45pCAafSYpgNAA7Uhp4AoYcUgGDpTWB7VIAKdgYoAhAJFOAp+KMUANxQ3WnYpDQAnGKVelLikxigBrinA8UvBFIBQAmaAKXFLt4pgMPSkxxUuBim7eaQDB7004zUpXmkKjrQAi8LTHAY1L2pu3npQA0AqtCHOaeRxTAuKYC/Sg59aMYpR0oAQDNLgilBxS54oAjBwaRjzQx5pc0AIh9RSEA1JxikAzQBEF5p20U/ZRjmgCMqc9KUJUlOxQBGyjbikRcdqeVpRQA0jI4qPac81MARSYyaAItue1LtqULil2g0AVipJpwUiptlKV4oAhOc0bWzUgFKDSAr3NrDeW8ltcwpNbyqUkikUMrKeoIPWuW8N6HrHhjVpNKhK3XhhlMlozv8AvbJs/wCqOeWTrg9R0rssGjFO+lmK2tyLBprg4xip8YpCuaQyALkU5U21JjFL2pgRqPmrA8Vxa7e2SaXoqrB9rVkuNQdhi2TocLnJY5OOwxyRwa6LbzTs0tHuHoYvhzQLLwtodvpOnJiGAfM5A3SMeSx9yf8ADtWx2oxzTulNu4krDaGHFO25oIwKQyHjvSbOeKcVyaNpHApgNIxSCnlSKAuRQAdqDSleKNpxxQA0kgU5WBHNAB70uwH2oAQ8U3NPKHFNEZoACaUGgIaXYaAEyM0Zo2UEcUAL1FNz605c0pUUANIyKVBjigA9KkA4pARsOaCOKSVxHE8hBIVSx2gk/gBya5KH4m+EJroWkerh7ksV8kW8pcEDJGNuaG7DSudYKACDTWljWEzM4SMLuLv8oA9TnpXJzfEzwnC0uzU2uUh/1strbyzRp9XRSv60X6IVtLnZZwKaDnPJrE0bxf4f8QzNBpOq295KsXnMkTZKrnGSO3JHHXmqE3xF8H29xJBPr1tDMh2tHKGVgfoRS5kFtdjqDweKdgletYuj+KdB11yml6vaXcgzmOOUbuO+3r+lbeD0ppp7DatuCDFKTkVnavrmmaBarc6rexWkLNtEkhwM+lN0bX9I8Q28s+kX8F7HE2x3hbIU9cUXV7Ctpc0QDjgmnKfelC8Vg3njDw5p2pNp13rFnDerjMDyDeMjPT6dqG7bgkbrc8CgA461m61r+leHbEXurX0VnCxwrSH7x64A6k+wrMtfiB4VvXjih12086R1RIXfZIWY4UbWwecjtS5gtfWx0mD2NAUg5zThxTsVQDec9aQr6dadSUgGFWJ5Jp2cDFP6ikxQA0DihlyMU+koAaqkA80bafRQBE0WacF+Xkmn4oxigBm3jikXIGDT+aMUAM+bPJrkPFur+MNM1XT4/DmgwanazKRO8kuwo+eMnIwMc5wa7LFL0o0e4Wtsc74R0OfQvD6Q38qz6ncO1xezDnfK3J/ADA+grfAyMU480gFMEJgKKQHIpx6U1BjNAC0g4o6GlHNACGkGRSnrRzQAhyaVelJzQooAOaWgD5qUnBoEJTJAc5FSg+1Nbk9KAEGQOadk4pMHFNbOKBjwad2pi0+kAgoI5oAwTQc0wDmlFNp3akAmeaCeKQg5pGzTAcvSgDmkAIFANACt0piH5sVISMUwDJ4pAPNIoFGOKUDigAI4poHNOFLgCgBPpRtzRnmlzQA3aBVPUNK0/VIhHf2NtdoOizxK4H5ir1JinrcTSasytZ2dvY2629pbxW8K/djiQKo+gFR6lpOn6xbi31Gxt7uJWDBJ4w4BHQjPerwoou7hZWsMVdowOnTFZd74a0PUrj7Re6NYXE//AD1ltkZvzIzWv1oFF2gaTIljCoEVQqqMBVGAKzdQ8N6Lq8ol1LSNPvJRwJLi2SRh+JFa+KOKLhZMp2WnWenWwt7G0t7WEHIjgjCKD9AMVZ21Jim0tbgklsMK+lVLvSrDUcfbrG1utowPPiV8fTIq9SZxT1uDSasyhHo2mw2z2sWn2sdu+N0SQqEbHqMYpLXQtJsZjNaaZZ28pOd8UCofzArRU5pcUXYuSJlP4e0Z7hrh9JsWmYkmRrdCxJ6nOM1558Utc/sPUvD9hf2sj+F7iQ/bhFHkORjahzxj+LHU446V6ueKr3Vpb39s9vd28VxC/DRTIHVvqDwaE77hypbHnb6/8JLyISzL4fyygkTWShwPoVzWd4W0PQvEPj291nR9FSDw0LA2rEw7IL2UuMlYzwVAXrjk4PWu4i+H/hGO489fDmmB924f6MmAfYY4rpFRUQIihVAwABgAUX8w9CIRBMBQFUDAUDAFULrw/ol9OZ7vR7C4nPWWa2R2P4kZrUxSYoux8qe5nSaHpMlglhJpdk9khylu1upjU+oXGBWZf2Fh4X0PU9U0LQrKO+htXZFt7ZY2kwMhSVGSMgcV0h5FIpx0ovpZit2R4t4P8S/D/V9Ed/Ei6YdanczXkmoQJmSQnqrEYAHQAHgD61W8aQ/D/VdHOleFtMsb/X7jC2q6YnMZzyzMgxgD19e3UeoXvgXwpqUzS3WgWDSvku6whGYnrkjBNaGk6BpGgwmLStMtrNDjd5MQUt9T1P40bddA+RZsIJLPTbS1kkMkkMKRtIxyWIABJ+tWs4601ietGcigocHpS1MApxXigBC2KAc005xSjpQAtOBpqjBpG65FAEgOKXdUYY0vNIBd1LmkFBNABnFG7NApOM0AHelDYpOM0EUAOLcUgamjFO47UAOzRmmmjpQAppB0o7Uo6UAJilAoBooAMUgpSKTNAABjrSHmlzSEUwEOAOKjCuWz2qVRTxQAzafWmtGW71IKMe9ICNYwop4ANOxSYxQAhTIqPYR0qWjimBz/AIl8HaN4vtY4dWtfM8k7opUYrJGe+GH0FJ4b8F6F4VRxpVkscr8PPIS8rD0LHnGecdK6KkouxWRla/oFj4k0W50jUo2e2uAN2xtpBBBBB9QQDTtD0Oy8O6LbaVpsRjtbcEICck5JJJPckkn8a1KBRd2Cyvc5PxB8PPDviW9W9vbWSK8A2tcW0rRO6+jEdR9a29K0iw0TT47HTbSK1toxhY4lwPqfU+55NaP0pM+tGocqOP8AFXw28O+MLgXepQTJdhPLE8EhVivPBByD1PbNXPDXgXw94RDtpOnLHPJw9xIxkkYem49B7DAroxwafRcLDSuaQCnUYoGIRSBcU48U3PNIBAvNGDTwKTigBNuRTcbTUnaoz1oARs09TxRtpp4NMB4pQabnAoHIpAP7U0H1pM0AZoAU4xQBgUntS0ALnigEGm4NJjFAD80gOKb2ooAfkUCm4OKXtQAMaQGgnmkPSgAJoBzSdqVRTAd2pp9acaQcikAKc0ppBgGg8mmIO1M6GpOMUwrzmgY9TxRgGhRxQBQAuBSbRS0dqQCYowKQZp3agBu2nDpRRQA0dadikxS/WgBNtG2nUZzQAzFLRnml4oATFKBRRQAYpNozTs4o60AN20mKf0ooAbikIp1FADQMUuKKUcUANIpQopc0dqAE2jNBGaM0tADStABp3AoGKAFApDS0h6UAeFftGkEeGwW7XJ2nof8AVV7hbDFtFkY+QcZz+teH/tHKPK8Ntls7rgY/h/5Z9a9xt+LeIYUfIPu9PwpgS0UUUgPksyIFPydueSc1758Jf+SfWQwfvydR/ttXz8/+rb1xX0F8Jc/8K70/P96T/wBDagDuRRRRQAUUUUAFFFFABRRRQAUUUUAJ3pCaWmmgABppO2lzSNQABsinUwCnCgBR1ooBoNACYpRSA8UZzQAEUDgUhJo3YoAO9OzTd1KooAM0c0tFAAKQgUE0lAHhvxdU/wDC2fCROSGNuAD0OLjn+Yr3JOg+grw34wYPxU8JBum6DknjHn8//X/Cvck+6PoKAH0h4ozSMuRQAgcGnA5qMAdKXpQA+imbqcDQA7FJxSBjQTkUALgUnFN3UvGKYC0oNMFOBpABNJzil4NNzigBw6UdaQMKN4oAXoKKTcDRuAoAdtoHFJnIozQApOKKQmkzkcUAB+tAPGKbtJNL0FMBQKWmhs0vakAhNA4FJRk0wFPSjNANLSAYTSg4FDAEVGc9KYD8A0w8GnKCKGI70AKBxSA4pBTl5zQAoOaXrTRwaCeKADoacDxTRR1NIB4o6U3oafkYpgN3jOKWoyBuyKcT6UAPpOlRljTgSRzSAdmkDZpm/BxS7gDQApOKUYphbnpSgigB+aWomakVjmgCU8igU3dik380AKxFAOBTByc08AEUwFBzTutRdDinqTQAopetFAxSAUUjLmlFLQBHjFFONMJoAXrSAUgpc4oACvNOFNznrS0wFxRjijtSZyKQCg+tJnmkHXmlpgKKTnNFKDmkAUvWkxQOKAFxTTTs5ppOKAFpSOKb24pAxFMBw4NeOaTBGP2mtc+QDFmGHfkxwZP6mvYweRXj+m/J+01rWMpuslzg53fu4Py/+tQIPiVeT+KPHmh/D6CWSK1nK3F+yEguo3Hbx/sqx57lfSvU9P02x0ixjsdPtYra2iGFjiQAf/r968i8SzDw3+0Vo+rXeYrG/gCeaeQWKNH+GDsz7GvZ2+99aS0C19TibXwYukfE7/hIdKiWGyu7N47yNMBfN3IVIX3APT+7788pc20K/tPWrbVBez8w5GdzeU6/yA/KvW5LqGK4igeVFmlyY4y3zMB1wO+K8f1iyTUP2kbSF7ia2zY5D28hRyfLfv27/lRe4WsVvjlDBoet6B4g0g/Z9caVhui6yhcYJHcgnHuGx6V7dG7mKMygK5UFgOxrkbP4c6Faa8utXTXmpahGQY5r+4M3lkHgqDwMduOO1ZnizxJ4+07xFJa6F4XgvdNVFKXDZJckc9GGMHjkds9KGn0BO2+x13iiKO58H61FLGJEaxmBX1+Q14t8L7+78E+ItO0zUgq6b4jtY57dxyPNI+UZ9edpz6r2r021v9e1H4aavdeI9Nisr5rW4/0aJv4Ahxnk4J+tcdrvh2TxB8E9C1SyDHVtLtIry2aMYYfKpdR+AyPdBRbTzDzR6lr2sweHtCvtVuQTFaxF9oIBc9lHuTgfjXinw5029s/jVctq2x7+aye7duu1pfLfA+gfb+dbukeJU+KF54a0w/Mlig1LVSB8rSRnYiY6EFju+mPSptNxH+0hqqrhM6eB/vfLB+XT9KFsBB481aHQvjF4d1HXLdn0WO0Kwysm5I5svlgP7wzH79D2rpPE/h+x8af2B4i0OS3nu7K/gmS4jIIkhDjepPsPmx14I71s6rbaH4rlv/DOpQC4a3SOaSNgVKht21kI5B4bkf1rybX/AA9rfwavE13w7qMs+hSSKlxa3DZIJ7MOAc44YYI6c9zzTF1sz37GOT1oqCC4W5t4p4ydkqB1z6EZFPBIPNBRJik6Um7IpAaYEgozUWTmnhiKQDiKSk3ZoNADs8Ug5pM8UCgBwozTd3BpgfNAEmaUUwMfSguaAHngU0HNJk4oAxzQADg06mkikBpgP4NLtGKQYpaQCY4oUYopQeKAGleacBxSUtAABSFaWg9KAG4pMZNOoFMBMUoFKTSUgFxSFc8Uc9qaSRQA4DFLUe40BzQA8im5oLjFGc0AKBTu1MJxRnNACincYpme1OHSgBrN2pQARTT1pw4oAOMYoCgUjHFN3E9KYiToKO1MycUmecUhklFN6CmliKAJKM0zdxTGY54oAmpCSKYGbFO/gpgCtTqjApwNIB4ozUeD1pCzYpgS5zRxUSMe9O5JpAPpCcUmSOKOtAC5GKYTzQc9qb3pgSjApc1DuNODHFADyaM1GSaXkikA6lBzTFBpcUAOJwKjyT0oNOUcUAN5BpVXmlahTigBSOKQCn0lADdtAWniloAjOM04dKMClAoATApMYp1AoAZjPSjbT+BRigBgXBp2KUYpc0ANApCOadSGgBhIBpwAIo2g9acBgUAJtoINLS0ARBeacBinYFFACYoApaWgBp6Ui0+jFACYoxRRzQAUm2lFLQA3FDdKC2Ka2aYDl6U3cc04dKZ/HSAeOmaTNB5FIBgUAPDZpGPFNXrSt0oAaDThyKFHFA4oAAadTM807tQAtAGDUeTuxSg80ASUw0McCkBzQAgPNPHSmd6UUAPBoqMg5peRTAdmim9s03dxwaAH800HmhSe9GcZoAC9IAWNGMmnDikA4DAppGTTqKYCY4oFOA4oHFIBuMUU40lAAKO1O7UAUAM6igU/AFGKAGGlHSlIoxQAgoHWlApcUANK96QYNOxRigBhGKBkU89KBTAb1FAHFOFApANx7Uhp9MbFACr0pGPNAHFITg0wHqcCm5JoOccUD7tIBV5p2eKYh5NObpQAzJJpwbIoUcUgGDTAXNOBphpwpCG55pc0nejvTGP7UmQKQ0hOBSAfxSUwUueaAHA06md6KAFo6U3PNLjNABnmnUzFKSaAHdabjnrQKTBBoAeKWmGigB/WkzTc4oBzQAhODTs5phGTSjOKAA+1OX3plPXpQA6kxRS5oA8I/aNJ2eGl3naTcHaehP7vvXuNuS1vExABKDgHNeHftIcp4ZXLYJuOO3/LLrXuNtkW0W4gnYM46UxE2KKSikM+RZP9W30r6G+E0ez4dabg5yZD0/6aNXz0/wDq2+lfQ/wo/wCScaXz/wA9P/RjUAdrRRRQAUUUUAFFFFABRRRQAUUUlACUhpaRqAE7U080oOKQjmgBR0pabijPrQAoGDSmmg804nigBB0po4NOA4pOKAHZpuMmncYpOOtACgcUmcU7tTcUABpQc0mKTGKAFIpKXrSfWgDw/wCL/HxT8IluAWgwW6cTjP8AMV7emcD6CvD/AIxf8lQ8JH+6Yck9OZx/h/KvcE+6PoKAH0gzS0dqYDcc0uKQdacOKQDDjOKQnbSsvORQRkUAKDxSZ4pnzA0rHApgO/gpuSOtKrEjikINABuxTxyKZt4pFzmkBJ9aQjikIJpOaAAClAxQBxRg4pgI1CmlK0gU0APPSgHim5JGKXBxSAdkYpuaMcUm00wAMQad1FNC8045FIBAOacxwOKRcnrSlaAEHIpF60qikxg0wA5zxS9BR1prk0gEB5pGHpTQOaMkGmA8dOaaRSh80pXNAAeFpFPHWmsDSquBSAcp+bFObpQoxQaYDV6UA80qjOaXGKAGM3NSDpURUlqkAoAaR81KRxSkUdBSAYAc04kAdaTJNJtz1pgG3JzSFcN1qQDjimMpoACM0E9qMHFG3NADTSqadszSbMUAKWpNuaULTulIBgypp2cU7bkUwr70wG5JbipENNTijvQA/JJpGPNAPNI3JoAcGpc0xRS0gFqNjzUmc0xhigBAeKATignikBpgKCTTg2KZzQRzQBJuzSZpmcGlzxQA7g9KO9MXIp2M80AOFNJINKtISQaQDg1NOd1Gc0o5NMBy+9Ixp2OKYeuKABRxSkUhJFAORQAhDYOwgNjgsMgGvObf4c61aePLvxbF4othe3IKvG2mkx7cKAuPNzwFHOc8V6SopGIoTsBzvijwlpvi/S0stWRi0bb4riL5Xjb1XOevoc/oCMDTvDfj/Sf9Di8X2VzYqAI5bux3zKPQ4YZ+pJrvwcDGKQqTRurNCV1qmc/ovhj+zLybU769fVNXnUI15Ku0Ig/gRASEXPOB1PU1zU/w+1yfx5F4sPiCyF1FICqLYMAY9pTYf3uehP4k16L90U4c80BbzEAbYN5BfHzEDAJ+lOHA60uQRSgcUhmL4l0u+1nw9e6ZZXsNo13C8MkssJkwjAg4AZcHB68/Sq3g7Q77w74bt9G1C7gvI7ZPKjkjhKErzgMMnOBgfhXR8UAUxanI+DPA9n4Is9Qg0+QSNd3LTK8ifcXokfXJCjv3yawLL4feIbf4jy+MH1yxM0w2vCLRimzaF2j95ngKp69RXpwAoIA6UXvuFrbM4HWfCXiNvGcnifQNatrWd7VIXtbiFnin2knDEHgdMEDPWmaj4W8T+MEtrTxRc6Xb6ZBIs01tYK7tcsP4Sz/dX6Amu+AOc04Dikrb2DW1rjEREVVRQqKMKAMAClOCaeBmk20DGqKQ8NxT8Um2gBrNxQrcU4jjpSBKYCDil4xTgoo2ikA3grSgjFOCgCmlOaAE6U3b6VJtGKAuBQAwNgUoINLszSqmBTAQjPSnDpzQOBSUgEODxSYwKGFC+9MBAxFOWTNKVBU01UxQApIpwOBUZHNLmgB+6jNMBGeaXqKQDgc0mfWkHWg9aAFHFJmkJIpVOaAAZzSk0cZpcCgBoagkYpOM04gEUwGY9KM07HagqKAGYzRjtTwvFAXmgBKXoKVsUYyKQDOpp3OKAuKcaYDaDnFOpD0pAIozRwDQvBp23IpgRlgTS96Rl2mnjpzQA1uaMcU8AUHFADcDFNwB1pxHFIRxzQAHpS/wULilxQA1aMUbQKcOlADQeCKRTT8Cl24oAaMZpRgGlwKNtACdaaeDT8YFGMigBg60hBzTgBmn0gI9wHakxk5FSbRRtwKYEWTTl6c07FAGKQB0oJ4xS4pCtADQtOBxSiggUARnOacDkUh6UgOKYDg3PNOzUZUk5oyc0AS5oBBpvXikxjvSAfQCKZmjvQBJSU2jOKAFxS9qYWozQA6jIApp5puKYEgNKKYKWkAuaPpTO9KCRQA/tSZ5pN1AxQA4GgmkI4pAPWgAJpQaQijHFADgc0ZxTEpxoAUGlplKOlACjrQTTehpxFACEZpD1pRmjBNAADRilAoxQAnakxTu9GKAEFIadijFAEYNKop20UuOKAGbeaf2pBxQaAG4yaOhp2KMA0wE60gHNP20YxSAbijvTuKXbQA3rSNnFPxikOaAI+3NJt4qTHFAFADBwKcADTttGAKAEIFN4pxFMPWgB2RS02jdQA8UUinijNACjmlpueKbnJoAkxRTQ1GTQAuaN2KbSHmgB26lzTQOKcOlAC0Zpu6jOaAFBozTOQaXdTAfxTSaTdSA5pAOBzSZxR0pAQxoAUmmmlOKQ8UAOB4ppHNCE4pcZNAB24oU+tL0pSMimAgGKAcihaXgUgAD0pcUCjFACY5pe1GKWgBvek707FLQBGRzS8U7g0YFADcc0nen0lADRS07ApcZoAjA5p4oAApaYDDRinYpccUgGY5paXGKAKAEpKcaMUANpR0pSKQDFACd6CKcBRigBO1C0uKAAKADFFKKDQB4V+0cQIfDed33rgdOP+WfWvb7YAW0WOBsFeIftHYMXhpcncWuMen/ACzr2+3UrbxKRghAMUCJc0UtFAz5EfmJvpX0X8LECfDjSABjiT/0Y1fOjttRj7V9H/DI7vh5pJ27crIcZ/6aNQB11FFFABRRRQAUUUUAFFFFABRRRQAlRsw6U7nNNYUAIKWmA0uRTAU5FFGeKSgAxzxS5ozTWIHNAC5pCaAeKUkYoATmnDmmqaXNAC0Z5poanHkUgFNJ2pM8UoxQAgOKCaU4xTcimB4d8ZMj4m+FSUOD5OCehxPyP1H517io+VfoK8N+Mrf8XO8KFeGXyeW6cz8fyOfwr3MAADHoOtAC5pRimjmjoDQA4EGjPrXHTfErwnZ3clreaq1rcJjdFcWs0bDPThkFX9E8Z6H4hklTSr1rvyh87pC+0e24qBn261N1e3Udna50dFcjP8SfCdndy2l3qwtbiL78VxbyxsO/RlFQp8VPBMvC+IrUHOPmDr/MUr2BRfY7MgUwrVDStb0zWofN0zULW8QdTBKr7frg8fjV8n8MU009gaa3HfdFLkGuTufiV4PtL97GfXbYTodr43Mqn3YAr+tdHbXVteWqXNrPHPBIMpJE4ZWHsRwaSkmFvIsk00Ac0wvgdOPWs608QaTfaxcaXZ6hBPeW8YkmiibcUGcckcfh1qrpOwWZqdqXGBQDkZFctqfxE8J6RevZ32u2sVwhwyKS5U+h2g4/Gk2l1Cz6HVDBFLxWdpuq2Gr232nTL63vIM43wSBwD+HSrytkU001dCtbRi96AMUvGKOKAG9DTqbS54pgOFIaaH5xTutIAopjuEGTwBWIPGnhcbgfEWlArwc3kYx/49SbS3Gk3sjoBwKXGaxLPxToOo+eLPWLGf7PGZZvLnVvLQdWODwPeoh4y8OHONf0zgZObuMcf99UnJJXYWd7G9tFJjFYH/CZ+G2kVF8Q6WWboPtkfP8A49WtHcLNEJIpEkQ9GRgQfxFCkr2uDTXQmzg0YzUatk08GrEIVwaUilJ4oyKAGiPvTwpoDUZGaADHNOGKhmkjgj3yuiKOrOcAfjUdtfWl5n7NdQT4OD5UgbH5VLaHZ2LVGBikR1bdtIO04OOxpaYgoPNAozigBMYoA5qjqWr6dpEQl1G/trRCcAzyqgP0yRV/pSUruyYWExzRijrS9qYDdvNOHpTc1XvL61022NzfXcFrADgyzyBFB+pOKG0tWG+xaHWlIyKihminhSaKRZI3GVdDkEeoNS9qAG44pQMUCkNAAcA0opvWgcUALil4pNxoBzQA4U1hS9KhmuI7dQ80iRqSFBY4yT0FAIVSd3NPIpM+1BYgZxwKNgFH0peDSbvXFL2pgA4oJozUKXMLzPCsiNIgyyBvmX6jtSugsTYFDcimxSxzxCSGRXQ9GQ5Bp/agCHBPbinBOKcRSc0wEK0u3ijtSfjQAu0Yo28YozilyKAEC0uPWlzxSdqAFAoK5oHSl6UgGBcU4UuRTaAH1Gw706m4pgKpz1FGBQCOlOwKAADikwKXNITSATbk05R2pAaUdaAEZM0gXAp+aQ0ANUc08cCmg4p2aADFL0FJnNLQAmaOtHFJQAtFBHFIOBQA4UU3NL2oAKKXtTQKAFzmg8UdKOtABmjGaMigZoAUcCjrSZNFABS9RRRQAlKOKaRSjPegAzQBQKWgBpGaAMUuKKAENA6UuKKAGsvFCjin0lAEZGaeBxQOtOoAYAc0pp1JQAmM0gBzT8UUAMK96ADTqAeaAGbcnNP6ClpKAEpcZpaQUAGCOlIART6SgBOtFLigCgApCM0pFIOKAAdKTrTu1NAoAXFKDgUlJ1oAU/NSYpQuKXFMBBxRRilApAJik4NKTxSAZoAXA7UmKa5weKUNxzQAvSl7UwEk8UA0AOHHWnZBpvaoyaAJgKM1GrU4H1oAfimml601uKAFFBIpB0pvJNADxRmmFiopAN1MCSlpnQUgJNICSkpMUDgGgAJxQORTc560wHDcGmBIelNU0vNLgdaAFJpvWn4yKMYpAMGRSkZFO60AYoAYBikPXipMUw8GmAc0YNKKdSAZilpcU7AoAjzikBqTANG0UANzkUmaUDnFLgUAIKTBNPAFHFMBuMULinEA0gXFIB3ako6UlADqafanDpSUAIvSinYoxQA2lHSlxRQA3PNO7UmOaCcUAHPal5ApAaUGgA5NLQKM0ANxzThSUUALQKQUtABRRmigApKWigAFJS0lAC0ZpOtAFACilpKWgApDRRQAUlLSUAAooooAMVE2c1LmmnmgAAyKCBSrQRmgBOlHalxkUgXFMBOoo6UuKMUALiilxRikAmKQilwaKADtSdqKMHFMBO1C0oBIoxgUAKKbjmjmlA9aAExRxmnYzTcc0AKx4poA7U4jimgYpAAzQwNOpDk0CBAQKBnNABoGaYxaXtTeQacOlADV606k20tIAFOpg4p2aAFopKXigAoIoooAQDFLRSAnNABRS0UAIOlLQKKACiigCgAPSgHiijFAAOaKTNOoASlpKWgBKMUUlABSjpSUtABRRmigBKO1L1pKAPCv2jiwXw0D9wtcZz0z+7r3KFdsKDjhR0rwr9o5z5vhddnGbnk9P+WVe6xEGJCvAKjFMCTFFJzRSA+RJDiJ/pX0h8Mefh1o5/2H/wDQ2r5xlA8t/pX0d8M1dPh7pIYg/I2PpvagDrqKKKACiiigAooooAKKKKACiikoATvSHFLTWx3oAjwM0EUuRTOc0wH4NJ0NOBprUAOFNYUik07NAABxigrxR0pc5FADRx2pe1JmjNAADzinCm96WgBeM0hXNLigGgBAtMYVJzim49aAPDvjCM/FDwoG+6xgHTPSfnj8RXuIBKj6CvD/AIwY/wCFp+E+cYNv16D9/wD5/IV7grcAegFACijOORQaaQSOtAHgX7QMaDxNosoTDNZyKzDuA2QPw3H867/4OwLD8K9JZdmZXlYlR1/esOffgflXAftCEjX9DT5ji1lPt94frx/KvRfhAxb4TaITj/lsOP8Ars9Ajyr4+hU8e2zCMhm0xMseh+eSvWvAWnWOo/CzQrK9tYZ7eazXfHJGCrZ5PH49a8p/aAx/wnVj97P9mLx2/wBZJV1PiD4m8H/DfQVi0K2S3uYPJtdQE5kAI7smBhiBnBPY+hFLXoDs9GcVptxN4Q+K3laPM4FvqzWShz9+LzCm1vXj9ea+i/G2k6l4g0mHS9OvZLGO5mX7XcRnDCHBLKPc8f8A6q8l+CXhzTdc1y817Ur37TqdlOZEtn67m584+vJOPQ8+lfQEmD1osgTZ4T44+EeleH/B91q+kXF15lkqmWKYqwkXIBPAGCM59OOlaXwCvb650/W4JHDafFJGYU/uOwbdgds4U/8A663PjNqosvA7aPbu76jq0qQQQxruZxuBbj06L9WFa/w38Jt4N8Hw2M+w307Ge6K9A5x8v4AAfgT3pvXUFoQ+P/DUus6Dql2Nc1e2W3s5JI7W1lCRMyqT8wC5bPTGa80/Z9ij/wCEr1VwFDCywc9eXX/D+Ve2+JyF8Ha6SxUCwnJI6j921eJfs9HPijVjx/x59e/31o07Duz1L4p395pnwz1m5sHkjnCom+M4ZVaRVY57fKTz2rzj4C3mjGTVtMuooP7RuNrR70BMsWPmQZ6gHkj39q9n1gac2iX6as0a6a0DrctI2FCEEHJ7cV8r3Oh3Fo95r/hgX91oVlclINSEZjZcc567sDON2B74qevuie2ux3fwsElt8aNds9JMg0iL7Qjxn7qosmEA9ME8e2fU175nGcV4z8DfEmjSW0+hraLb6y+Z3nxk3Sg9z1yuenpk+tey+1NNAOVqCaaBxTlGQaBgr04MCKixzThxQAhHzU8NjvTCOetJjnrTAHb15r50+PFraw+O7SSKERvLpytJhcBiHcA+5wAPwFfRLAZr59/aBfd4y01A/K6eCVx0+d+c/wCelAmj1L4VW9vafDLRDFEkbSxGRyoHzEs3J9//ANVeJ/G63ih+Jl2YECmS2ikcAYy2MZ9+AK9v+Ggx8L/D2V2/6P0/4Eefx6/jXi/xzkP/AAsqRSwIWxiAA7csf5n9aWoj1nRPAHhjWfAGkRXWi2Kzz6dEzXMcASUOYxlt2M5yc8nrXjXwy1zUPDnxBstMtbmRrK6uvss8OTsfJ2h8eoODn0rub74sX3hTwbounjw/c2+oS6dF9muLl0MLLsA3jaST2O04I4zVL4LeCbbUrkeL727juZYJWEduv3kl7u/vg5A980X5tx7a9z3Zk2MQKcjk8YpC5zn1pygHmmArEU3jFDDmlAGKBig8VzvjXxVbeDvDFzqs/wA0uPLt48ffkIO0fTjJ9ga6PgCvEP2ib6VLTQbBWAidppmUdSyhQpP/AH0350mBf8I+Crrx3pyeJfHl1dXv2n5rSw8wxRRxnkNhSMZ6gccYznPHTah8KPC15bP9gtJdMvlXEN3aTurxkDAPXB/z0rqfD8CWvhjSbeNdiR2cShfTCCtFcZpp20Fa+rOB+Eltead4c1bTNQd5Lyy1aeGSV2JMpwrb8nnB3ZrvicDnpVHVpLq10XU59NgWS+WB5IY8f6yQKdo98kAV5P4b8ExeIPCk+veOru/g1a5ldllurhoBbgHCkJkKPoR07Un3Wg7rqezg0rEV5N8CfEOoavoWp6ff3Ut2bCZPKmkYtlGB4yeTgqfzpLqS5+J/j+/0iHUbi18M6N8lz9lco11KcjaWH8OQw+i/7QISu/UNDG/aA0q0a40C+SAG6mkeKQgcyKNuAT7c4+pr3NvlA6AAV85fFjwl/wAIxqGkR2N7dSaRdTForSSUuYJBtDbMnoQR17555r0j4zNqVt4Env8AT9WubIwugkihIXzlZguM43AjOeDjg5o1t5grHoYbPPGD05607ORkV43oXhDX/GXw20oT+IZ9Ot1tMWtvbZ/enPDzNnLA/wB0dAax/hjfeK/Eeh6l4STVPskNm+JtQLGSaONtw8uP8VJ3Z4HTtTtILo97BByfSub8beELPxv4f/sq7nlgCyiWOWMAlXAI6HqMMRXlvgf+0/A/xkl8HTanPfWN1GShYk4OzzFYg/dOAQcdc11Pxqk1iz8G/btN1mayiSVY5YYvlMoY4++ORg4OAeRmhXB2Z3Xh7Rrfw54fstItpJHgtY/LWST7zd8mtMEEcHP0rhPD9oNX+Dunwy3FzHI2mqyzpOySK+wYbcDnrz6VgfAfUr/U/DWpvqF9dXbi72q08rPtBRTgEn3NGoaHrIbJ4IP40E4614xYXF9pP7RA0RNU1GbTZEZ1t5bp5FTMJbBDE8buR+FVvjPfeItJ8S6GINWuJLG8l3JYQny/mRl4JHLZ3Dr78UveDQ9w3dR+NG7AOa8Z+JPhnxgNDuPE83il4prMiU2NruiiiTPRWByzDPUjnnp0qxo8Pi/4n+C7O5fW/wCw7ZVMZktgWlvJFO0u+Cuxcg/KCcnJ9KdmF13PXs0A4ryL4La/q0moa94V1m5e6m06Q+XIzl9uGKuoY8kZwRn1Net57UK9tQINT1K10jS7jUb6UR21uheRz2ArgPBNtd+N5R4y18N9n89jpFgf9XAikgSEd3PPP4+mKPx81U2XgSDTkxuv7lQwzyUTLHH/AAIJ+deg+FbBdO8JaLYrnENnEhz1yEGc/jQt7h0scb8T/iBP4XW10TRUWfXr8gRqRu8tWO0HHdieAPqaLL4Y/b4Y7jxjrep6xfSJ+9iFy0dvGT1CquOO3oeuBXBPI/iD9pqJZgpjtboomOg8mMkf+PLX0GQGkNCSvdhd7J2PIPGfgvVfDXhy71Pwp4g1SK0t4yZ9PnuWdBEOvlnqMdevIHX19R0C6F74c0y7+f8Af2kUnz53cqDznvzVm4gSaCSGVFeKRSrowyGB6gisHxLr1p4I8Hy6gYk8u1jWG2gBwGboij/PQGhpLVAr7Nm9c26XdrNbSs4jlQqxjkaNsEdmUgg+4rxT4MWYsfiN4utVeR0g3RbnbdkLMwGSepwOtbel+GfGfiXQo/ENz4uvLDU7lPtFpaQ/JbRKRlVdO+cj6d91c98Djd/8Jz4oGoHF6Y/34GMeYJTu6cfez+dFnuxXWyOu8X/afh5dJ4q0ZpP7HaYDVdMDZQlzgSxg/cbccHGASR716LaXUN9ZW97btuguI1ljb1VhkH8jWD45sP7U8Aa7a7Fdms5GUN03KpZT9QQDXLfBDW31PwAbOWVpJNOnMIJ7IQGUfhkj8KHvca7HpppuRTScimUASnpTAeaAx6Ug4NMB+fWlGBTe9OPNAC8UmcUhpC1IB2c0ZpnNHPWmA8nikBpAaM4oAkBHemjmmk05cY4pADDHNAJxSNzxRjApgOpQcnFNU8YNZviDWrbw74fvtYugWitYi+wHBc9lHuTgfjSeiAk0/WtP1O7vrSzuUmmsJRFcqv8AyzYjOP8A9Xoav5wa8O+HN7qPhb4n3ula+PKm8RRC9C/wiViXwPzkX6rivaru6isbO5vJziG2jaVz6KoJP6CjVaMN9ihrfiTR/DkKy6vqMNqH4jRjl3PoqjJP4Csq1+Ivhq4vYrOS9ks5pjiEXkEkIk6dCygdx3rjvhbE3jDXNY8darCHkef7PZRSDcIFAB+XPfBUZ/3vWvQPFPhqw8WaFc6VfwoRIpMUu0bon7Op7Efr0oS01BvyNscrkHIPQikD7VYsQABkknpXm/wb8Uz614cuNI1FydS0mTyWB6+X/Dk9yCGX/gIrpPHOsvpPhiVbRPM1DUHFjZpnGZZMqCfYcn8KSbsBuaVqtlrWnpf6dcJcWshIWROhwSD+oNXN2K8i+Cd9PpR1jwXqTBL3T5zJHEeyk4bB7jOD/wADr0zXdVh0PQL/AFWcbo7SBpSufvYGcfj0/GheYEGt+KNE8OrH/a+owWplOI0c5Z/ooyT+VY8PxP8AB7yyRS61HayINxS6jeE49t6jP4VzXwm0j+2o7zx1rCi41PUZ3+zs4yII1YjCZ6cgj6Ae9dR4/wDB9n4v8MXVrJbRyX8UbPZycBlkA+UbuwJwD2/KhJ21C/kdXFMk8KSxncjqGU+oNVtQ1Kz0mwlvtQuY7a2iGXkkbAH+fSotBS7j8N6Yl+gS8W0iE6g5w+0bh+eawvEvg6PxR4h0yfU5BJpFhG7/AGPcw82ZsAFsfwgA/me1Oz2C5d0Pxp4d8STtBpWqwXEy5Plco+B3CsASPcVt3NzBZ2stzcypDBEpeSR2CqoHUknpXi/jzwpZ+D/FnhbXfDcf2GWfUI7WWGM/KdxxwD0BG4EDjkcevS/FC6Oo3nhrwirYXWL1Wuu2YYyCy/jkH/gNKz2uF0dPo3jnwzr961npmrw3FwOQgDKWHqu4DcPpmuh3ckV5/wDFHTFtfCI17TII4tU0R0ltJI127F3BWH+7tJOOnFdbaXNt4h8PwXA3NbX9srfu3ZDtdc8MMEcHtzT2YXFttf0q+1W40y0v4Z722QNNDGclAeme34da0h0rx/4b6XZ6F8XfGWmWEQhtIoYTHFknaCAep7ZY9fauz+I3iaLwt4IvbxnKzzj7NbkdpHBAP4DLfhRqg3LEvj/wjDIUfxFpoYHBAuUOD+ddFHIksSSRsGR1DKw6EHvXkPhXwH8LdeggOmOl/NBEhmQ3Miszf3mjJyM+mMdq9hAVUCqoVQMADtSQCPIkUbPI6qijJZjgAVkWHivQtVv3stP1W1uLlBuMccgJxnGR6/hmuS+KepPMmh+FLc4k1y8SOYn/AJ4Ky7xx3O5fwBp/xP0aO08HQaxpUcdrf+H3jns3ReEQEKycfw7ecf7Io1ewXR6H2qjBrGn3OpzabDeQyXsKCSWFHBZFJwCR2qDTrq38ReG7W53FoL+1VyYnZDhlycEHI6+ua80+G2mWWi/FzxlpmnxtHaxRQlEdizDIBPJ5Iyx6+1GoHsGaydb8SaP4atRcazqMNnGxwvmHlj7Acn8BWop5xXlvx5s4JvA0N0YUa5hvEEchAyoIYEZ9D/MD0pgepI6yIrocqwyD7U4Vzz+NPDdtqaaZPrlhHecL5JmXqegznAPseasan4q0LRbhbfU9XsrOZl3iOedUYrzzgn2NK6HaxsZIpM1TudUsrTTG1Ge6ijslQSGdmAQKehz6Uum6lZ6vp8d9p9zFc2smdksTZVsHBwfqKd9bCLlKOajye1KGI60ASYpMUbsigc0AHAp2aZmjtQA40ZpoJ70UAPzSUzJFLuoAXHFIenWkyQKQ80wHDNLTFNKWpASCjimBsilzQAtFIDzS9qAELYoDZpp5NLQAuaTaSevFIRgU5TkUAHQUAg0hpOlADjSUA0cE8UALnigGkPSlU8UALigUUDpQAxz2oXgVT1DU7HS7Vrq/u4reBeryuFH0+vtXnl/8Tb7W5ZdO8B6Jc6ncj5Teyrst4j68kfk236Gpu3ogt1Z6XJNGsqRM4Dvnavc461xA8Z6p4g1a90/wdYWt1HYt5c9/ezGOESZPyqFBZuh56fmCce18M614Yt9X8a+JdeN7q0OnyrDEgPk2+fmAXPXkAYAA+tWvgfZLbfDwTkHzbq6lkdyclsHYD+SU+V9Qv2H6L8RL+HxavhbxbpUenajLj7PPA+6CbPTBPIyQQOvIxwa9EPDV418fITat4b1lGHm207qFxyfuuDn22H869igk+0W8UxUrvQNj0ppWegX7jL+9ttM0+4vryVYrW3QySO3RVHWuCsfFnjPxJYvq/h3w/p39lEk2/wBvuWSa5UcEqFGF5B+8aj+N+pCy+Hr2on8uS8uI48eqg7z/AOg12HhWzXTPB+jWaLsENnEpXOcHaM/rmlZN6i16GD4G8fQeLprvT7qyk0zWLMkT2kjbuAcEg4GcHgjHHHrWd4m+Jk9lr8/h/wAN6Fc6tqlsV84gERoSMgcAk9fYe9c5eg6P+0xayxjK6hCNwHo0TKc/jHnmvTdC8Nx6JqOt3/nGa41S7Nw7bMbFAwqD1wM8+9Oy26D5n0PP7D4zXen6omn+LvD0mmMxG6VSw2AnhijDOPcE166GWRVZWBVhkEd68n+PsVq3gmylcJ9sF4qxZXLMpVtyj24B/AV6J4bguLfwno0N0rLcRWUKSq3UMEAIP40WttsF777mv0FNHWlzxXPeKvF+meD7IXepC5YNnYIIGfJ9CQNo/Eih6IDoiARzTRivPz8WtF/4R631OKzv7q4miaZrK0i82SFASMyEcKOOpNT6V8UfDup+GpNZMssAjk8prVl3TFzyFVRncSPT36YpcwWO5PApB0rgvC/xV0nxL4hbQ/sN/YXmDsW7iCbiBkjqcHHODXXarqlhoeny6hqVyltaxfekc9+wHck+gourNgaAOBS7gRXAy/Ey1ttLj1u50PVodDlZVS+eJcYY4DFN24KexxzkVr6H498MeJNQ+waTqgubkxmTYIZF+UY5yygdxQnd7Dt2L3ijXIvDvhjUdXkIzbxExg9Gc8KPxYgfjXnXjT4i+KfCGgaDI+lWbXd/AHmmdmKrIApZAgwR94c5Peui+ICrrGpeHfC2Qwvb0T3UQ6m3iBZs+xIArkv2hiv9k+Hh/D9qcHHUjaOg/wA9qLJivY9mQs0KFwAxUEgetOHFYfibxLY+E/DzatfrN9mTapSMAvzwMAkZ/Oo/DXiA+IrAXiaZqNlCwDIb6IRlh6gZJx3z0pgdFu4ozXIXnjqwTXJdE0u1vNX1CHm4jskUrB/vuzKoPtnPFU4Piv4QIlW71GTT7mFzHNbXkDpJGw6ggAj8iaV0Na6Lc7scUbqhhnjuYI5oXDxSoHRh3UjINPxTEKWpRzTAM07OOKYDsCijtTSxFIB1FIppSKAE6GnZphpQcdaAFJpKaTS9qAF60vApoaigB1FIKMnNAC80Dmg5xTRmgB4xSE4FNHBpx5GKYDFcs3tUgNRhdvSgA0MCSgHNMzTlpAKaByOaQ+1JyBQA7ApO9IDmloAd2pKTNAyaAHYpM4pM4pM0APpKaGGaXPNADhSZopOnPWgDm/EnjbSPDEkFtdmee/uP+PeytYjLNL24Uf1xUPh3x7pfiLUptKFvfWGqQrveyv4PKk2+oGSCPxrzzwBNH4o+NfiPW58ubNHS3BO4IN3lrj/gKt/30am+Me/w/wCJfDfi20xHPC7RyuOrhSGCn2IMg+hpW631C/ke0UA1DFLHcQxyxNuR1DK3qD3qprGpJo+hahqUmCtrbvNgnGdqk4/HFMDC1z4haTo+p/2VDBf6pqYBL2mmW5neMDu3IA6jjOeRWp4d8TaX4p0oajpNyJ4CdrAgqyN6MDyD0/pmvN/gJA1xpGt61ct5t3d3ux5G6nChjz7lyfwqt4cmbwn8edV0VG8nTtTDOkQzsMhUSDA7Y+cfjj0pWdtwv5HpviPxhovhS1E+rXgiL58uJQWkkx/dUcn69PeuV0j41+FNTvVtpHvLIu4RJLqIBCfcqzY+pwK0j4Jj1Px9feItdS3vIkjjh023ZS6wqBlmYHjcWJx6D3PHL/GPwdpI8I3Gu2dlb213bSR+Y0ahBKjMEwQOCcsDnrxijl63C/kevA5Gc5pc1yfw4nubn4d6LLdyPJM0H33zkrk7c5/2dtdSCc0wH0U3FKKAClpKWgBKSlppNACA84p1NyM0uM80wHUoptOpAJXFar8TPDelajcWJlubya1UvcmzhMqwAdd5HAx+lXfiHrsnhvwDq2pQMVuEiEcJB5DuwQEfQtn8KwPgxpMFp8PIbvYpk1KWSaUkZzhigBz14X9TRuwvZaHb6PrFhrunR3+mXSXNrJ92RD37g9wR6GtGvFfhpcP4Z+KXiTwg8nl2LO81pA3Ygqy4P/XNhn/dr2nPFJX6gU9S1Oy0jT5b7ULmO3tYhl5JDgD/AD6VxUXxk8HS3awteXESOcLNJbsIz+PUfiBVjxb4Nm8Y+KNKj1Hnw/ZRPNLCJCDcTEgBSB0AAzn3I7mqHjf4a+HLjwrezWOmQWV3ZWrywvaqI9xVSQrDowOMZPI9aOW/UXN5HocM0VzAk0EiyRSKGV1OQQe4IrD8SeM9D8KJF/al3tmmOIreJS8sn0Uc49+lcr8D7u6ufADrdsStveSRQ7j91AqnH0yWrnvhbMPF3xH8TeKbpfNa3Pl2nmfMY0dm249MKgHH94+tOz2Y7npnhvxjoviuGRtLui0sXEtvKpSWPnHzKeR9eldABxXifjSY+DvjfouuW2IbbU41jvGx8rfNscn3CmM/hXtlABSEUtITgUAFHak7UA8UwFHvSEClGKBzSAQcClxSCgnAoAcMCjAqME0oJNAD6KTHFBOKAFpKaGA604GgBcClpm7mnZ4oAOlFHWjtQADpRmiigBaKO1JigABpc00LjmnUAAopaSgAxRRRQAmaUUYFFACUtFAoAKKKBQAtJRRmgAoopKAF7UdqTOKBQAdKKWk7UAeEftHMvmeF1PXNz16f8sq90hOYozxyo6dK8K/aOQl/DBB4/wBJAB6f8sq90tx+4j4x8ooES0UUUDPkOT/VP9K+kfhnu/4V1o+7r5bf+htXzbIf3T/Q19KfDUY+Hej/APXJv/Q2oA6uiiigAooooAKKKKACiiigAooooASo3XNSU00ARgYop3GaDg0wG0HkUYwKUYNADF6U7ANA4oPtQACncYpoo6UADCgUgBo6UABxmkJ7UYBpcA0AAOKXNIV9KKAHZ4ppGTSDrQTigDw/4xEp8T/Cjg9DB948f6//AD+le4gFQp9hXhnxnGPiX4WbB5EPLfd4n/8Ar8/UV7pjBGfQdaAAHJpCtBHORRk0AfP3x9uIZfFmk26zZkhsnMi54Xc3H4naf0rv/gvdRXHwt02FXj8y3klR1U8qTIzDPpwQa6afwZ4XuZXln8O6VJI5yztZx5b6nFWLDw3oWlOZNO0bT7NyMF4LZEYj0JAosraCV7ng/wAfJoZvHNokcpZ4tOUOvZTvkx+P/wBavRvCWiaf4v8Agppej3LJse22b4yCYpFY4Yf7QPP/AOuumm8C+Erlt0vhzSmbOSfsqAn68Vf03w/o2jOz6ZpVjZMwwzW0Cxkj3wOaNFqmLV7o+WNO1DWPhr43d2jUX1g7RTRsSEnjP9CMEH6V9GzfEDw/F4KTxU91mzZQBGhBcyEf6vH97Pr9elaOq+EfD+uXyXmp6PaXVwibBJLGGO3OcH1/H1NVz4D8LfZmtf7A08W7OJDGIF2lgMA4x1wTz70NJ63sNN9jwrS/idD/AMJjeeKNZ0htQu2IWxQThEtIxkYAKnLY/i+vrXovgv4hX/j/AMbiK2tv7P0yxtJJJojIJDO7FQuTgbccnj3rp/8AhWvg7HPhywweo8oDP+Fa2jeGND8PmRtK0y1s2kADtDGFZgOxPejlj3BSfYg8XTRW3gnXnuJBGn2CYFj7owH414j8AriOHxnexO0atNYtsy2GYh0OAO/HP4V7prXhfRPEJU6tp6Xe1dqrIzYA57A4zyeetZln8N/CFkUMGg2qyocrIVywPruPNFlbcHe+iMv4xWl7d/DDUhYmTMbRySrHyWjDjd07D7x9lqn8JL7Rrn4V21szW6LCJVu43ccfMxJb0BBBr0hIVRAijCAbce1cdcfCjwVd3r3c2iJ5rElhHK8anJz91SB+lFtN7C6+R438JdHbUPip9t0oO2l6dLM/nMMYjYOsYPuQRx7GvpXHzE1S0nRtN0K0+yaVYwWdvncUhQKCemT6ngc1oYGKHboNX6jdvFIFINOBxS5FIZGVoA9adnBpeMUANIpAuetP4xSCmAxl5r53+P00cnjixiV/nj08bhjpl3719FketcfqPwv8H6nePeX+mTXNy/3pZb6dmP4l6FbqJjPhaUm+F2hBCp2Rshwe4dhXivx0ZT8R5grBillECB/CcscfkQfxr33Q/B2h+G0dNItZ7WNxhoxdysv1AZiAfcc1mXnwq8GahcyXV5pc9xcS43yy387M3GOSXppK4PYy7vwjB45+D2h2bFIryPT4JbWbrscRjg+x6H8+1eLeAPF934A8Vym7icWzv9mv7dvvIQ2CwH95Tn68ivpXRfDWm+G4hDpUdxDCBtWJ7uWVFH+yrsQv4YrM1f4beEPEGoy6hqWjLLdS/wCskSaSPeemSFYAn3osmrMWqd0dLDNBeW8V1bSpLbzKHjdDkMD0IqdcAVleH/Dum+F9L/s/Sonitt5kCPM0mCcZxuJx06DitWkUKaPpSgDFLkdKAE6DmvN/jP4Um8SeEEvrNA93phaYJjl4yPnUfkD/AMBr0jrQMDIwCD2NCEzhvhh4vsvE/g+yijkVb+xhWC4gLfN8oADgf3SADn8K7V5FiRpJXVEQbmZjgADqSa4XW/hPomp6mNU02a50XUAxYzWD7ASe+3oD9MZ71JB8NfOjRNb8Ua5qsSEE28txsifH95QMkfjU2fRjUlbYvXXjezHhHWfEVhE8tpYq4gmcbUuWUYyncruO3PscVyfgbTLLxho58XeMboajceZIBb3TqLW1UE4xGflHHOWzwR9a9Nl0yxm0p9KktYjYtH5JtwoCbMYxgdBXn+i/Bfw/pOpvcS3N7eWnmeYljM48nPbeoHz446/jmny9biu7Wsc78CLm3ivvFYUxrbvcxCFgwCkFpNoUe/GPwFVvhBq0ehePvFHhvUpFjubi4YI5O0PJG7gge53ZH0rtdA+EegaF4nm1xXmnbzmltreTAjtyc4wB97GeM9PrzVrxn8LtF8a3CXszzWeoINpuLfGXA6bgRzjt0PvTa8xXfY479oCaMW/h6JJVM8c7yGMHDhMD5vYZ/wA8V1vxlkjPws1L5l+d4Np65/eoePwrNuvglod1BbpJqOqPMrfv7mWffLOnTYSRgADIGB3rf174fWOu+H4NCOp6lbabCFxCkivvKnILNIrMcemce1FnpqF/Il+GIJ+Gnh44x/oi1558DuPE/jIJ93zkwVOF+/LjAr0fw74QPhvwy+iWetag0eCIpZDGXgzz8nyYxk9wfbFY3hL4W2fg7VHv7DW9Td5AVljkMZSUdg3yZ4POQQaLDv5HJ6qy/wDDUWlY25FvgkDv5EnX8x+ldP8AGwKfhpeZYDFxCQCOp8xf6Zpbr4VW934yXxQ3iDVV1ESiRXXyhtAGAoGzGMcdOnXNa/jTwcvjPTorC41W7t7VHDvHCqYkI6EkqTn9Pai3mF9Ng8Aq83wx0QKgDHTkUBh/sgfr1/GuF/Z3kQ+H9Zi3fOl0jEHsCgAI+u0/lXpPhbw7/wAItocWlw6jd3kEXEX2nZmNf7oKqOPrmuLu/gxYyeIrrUbDXb/TbS7YtcWlodu7PLKGz90nJwQcZ4otpuF/IwFv7a8/afie1nSZEjaNmiOQGFuQQT3wev09qn+O0ir4i8FkMN8dzI5x1A3Rc/pXRP8ABvQD4ni1e2uLiwigiRIbaxPk7SoxuLj5iSOvQn1qXxh8LovGOsJfXeu3sSxxeVHCiIQgznhsZ5Prk+9FvMV32Nn4lvs+HHiAtjb9jcc9ORgfqRWd8HC3/CrtGzkgtPgn/rs9aPiHwlN4j8KRaDc63dJHtVZ51RC8+3BG7j1AJxjNReDfBkvg3RbnSrbWri4gdi0HmxL+4Y9SPXnnB/rRbS4dbWOC+F4K/Gzxt0+/ccIML/rx+v8A9evaQRzXnPhr4Wz+GfFUuvQeJ7ia4uGY3KPaqBOGbcwPPHPOR0/SvRiM5otYaPHP2ibIyeGtG1AAHybpoD6/Ouf/AGnXquiXK3egaZdxklJraORc9cMoP9azfGnhxPFXhDUNHYJ50kZaBn6LKOVPtzjPsTWJ8I9Za+8Ex6VdRvFqOjObK5hf7y7fu/8AjvH/AAE0PTUEed+PbOXwF8YtO8WlGbTbyYSsU7NtCSr9cHcPXJ9DXvVrdW99aQ3tpKstvOgkjdDkMpGQao69oGmeJtKk03VbZZ7d+Rn7yN2ZT2Iz1rhLL4a+JvDZaLwx43ltbIni2urRZgn0ycDv0ApO71QJ20Z6Lf31tpmnz319OkFrCu6SRzgKK8m+N0rat8NtI1CKOSK2e8SRlmTY6ho3xlT0PPSuutfAl3d6hBe+KfENzrbW7B4bYRLBbKwHDGNc7j16nv0rpdY0ew1/Sp9M1S3We0mGGQ9u4IPUEHnNCXdg32KvhLVrbW/CWlX9q4aN7ZQR/dYDDD8CCK8x+EhVvij422upUySYCfdI89+RVzS/g1qOj3c1vp/jTUbbSJmzJBApjkZfTcGxnHGdv4Vp+EPhMPCniW61WLXLrymciG2hAUGPdkLITnd0HTHT8Kdn3Fddjudaljh8OapLKwWNLSVmJ6ABTmvLP2eoXXw5rUzBhG9wiL6EqnJ/8eH5V1PxY1cad4Fu7CAebf6pi0t7dDl33nDYHU/KT+JHrWx4E8Nf8Il4NsdJdt06r5k5B48xjlsewJwPYChajOgC0Fe1SUmKBjAO1LszTsClxQBHgijnFSbaUKMYoAi3ZoxTiozSgUANxSGn0hoAaBRinDFLxQA3FABBpcelO7UgGkYNLjNITmkDYpgNIOa848e3N/rnizSfDWkWMeoJZMNR1GF5fLQgf6tGbBAySTjHPFekOXMbeXt8zHy7umfeuE8E+FvFGheJNa1LWbzTLlNVcSStBv3hlztAyAAoBIxz2pLe4nbY5D4o2/iaSDTfFP8AYENhc6NIrtdR3wmYLuHBXaMjd3yeCeOa9Knmi8a/Du6k098rqunSJHzjDMhXB+hOD9KseKdLutY8L6hpdn5Aku4mhJuM7VDDBPHcdveuc+G/hTxH4Ls5dN1C+sbnTCxkhSIuXjY9QCQBtPX6mh662ErLS5jfAe7P/CH6ho8oKXVhesJIm4ZdwHX8Qw/CvUmZI0eSRwqIpJY9h61w+peDNS0/xHL4i8H3Vta3l02b6yuQfJufU5HKnvwOvPGTmPWdI8deK7CXS7uTSdG06Y7Lh7aSSed07hcqoAPT1os9kNNdTnfgdaPdX/inXURo7O7utkAI64Z2PPsHUfnWpfX+ra/8SftukaQupaf4cV7Yb7tYla6cDeRkHJVcD2NdjbaPJ4f8JDR/DawxTQQlLZronbvPJZyBknJJ6ck1lfD3w7rXhbQJNL1aSynPnNMs9vIzM5Y5O/co596YJ6Hnniq51bwp8SdI8bXmjDS7a6dLa+ZblZ1cYIbOACDsAI/3Pz9K+JFlJrHw01qK0y5e3E6bT94IQ/H1C/rUHxI8Man4w8LHR9OFiC0iu0l07AoVORswp5PIOexq74K07xBpPh6LTPEM1ldNbRrFFLbszF0HGH3AcgYGe+OaPMNDJ+D2o2998M9OjgdWe1aSGVR1UhyRn8Cp/Gu8zxyK8r/4QDxJ4Q1u51LwLfWn2K5YvLpV7uEeewUj6nHTHqRW1/Z/jnxHb/ZNYk07SLJiRP8AYJJHmlX+6GONgI7jJos76bAmup3aOroGUgg9CKZLKkMbyyMEjQFmYnAAHWkghjtreOCFQscaBFA7AcCuF+Ifh3xh4l+zWmg6jYWenqA84mldXlcHgHCEFBwcdz1pavRD06iaXaN438XW3iudWj0XTA6aVGw5uHPDTkdl7L64z9c3xqrW3xl8D6i4AhdZ7fe3TcQQB7HLgVQuvCXxavrdrJ/E2n29s/ysYG2ELjHG2IHp2yK7LxP4LTXPCljp1vc+Rf6aYpbC7YE+XLGOCeuQe/X15xQlJbiuugfFCWKH4aa8JWwJIPLXnHzMwA/UirvgW1ls/AWgQT48xbGHcAMY+QcVzWseHvFPjdNM07XraysNNtplnvfInMpuyvRVG0bVOW65I4r0QgrGfKRSVHyqTgE/0pq9tQTu9Dy/wacfHLxwg4BggOCcn7q/416XNBDdQNBcRJLEwwyOu5SPcV594f8AC3ijSvifq/iG4i042GpoEeOO6dmjxtCnJjGSAp44+91ra8aQ+MAbC88IyWrvbs/2mzuQAs4IGPmPTGD3HUc8YparYNGtThfiT4StPBa23jXwtENPvLO4USwRDEUiscfd6DnggcEH1Feyo5kiRypUsoJB7VwaaD4m8Valpt14qj0+zsLGUXC6dbOZWllH3S7HjA9BnvW/4rl8SxaZB/wjFvbTXjXCLKLltqrFzuI5HPT8M4GaNX01BWXocf49gNv8VfAWoOQsJllg3E8BiAF/Elv0rpPiY6QfDbxA0jHDWrIMHHzN8o/UipfG/hY+K9Cjt4pvs2o2k6XVlP1Ecy9MjuOSP17Vz2qaN4t8badYaNrmnWmmWUcyS6hLHceZ9pCn7sar90H/AGjxx6csVzovh3FJb/Dvw8ki7W+xRHGMcFQR+lcl4JQJ8bfHHQHy4DjOTyoOfp/jXp5HlQbYI1OxcIg+UcdB7V5r4Z8O+KNM+K2ta9caZbR6bqUaoSLoMyY24I4yfunIwBz14oHc9OC9815l8eVJ+G2c9L2Lr0/iHP516eOM1xnxL8K3njLwdJpdhJEl0JVmjMpIU4zxnBxwaFqDKPin4f8Ahm58CX8UWj2UE0No80VxBCqyB1UkHd1Occ5PPeuWl8P3Hj/4GafcSr5uraesj2rgbmlEbMmz33KoH+8Aa6S4/wCE58ReHZfD9z4ft9IaeMQT37Xyyp5RGHKIvzbiMgA4HPWu10TSbXQtGs9LslK29tGEUnqfUn3JyT7mjW+obaI88uPFCeN/hjptlbyCPUNdcafJsxiNl5lJ9BtBOPRhXpVjZW2m2EFjZwrFbW6COONRgKBwBXmXgDwhFYfEHxNqMMvmabbXLRWY3ZCSOA0ox04yF+n0r1UetCVlYNwwabin7sUnU0hiYIFKDTu1NAxQAhbNKp4oK7qQJxTAXNIXxxil20FaQBnijGaNvahhgcUwFHApp6Uq9KUrxQAwGjqOacEwKUdMUAIOnFGDQBg0p6UgEFPpmDSjNABuGaRutNI+ankZFAB/BSA4pADTu1MBTTDS0AE0gADigDBp3Sm9aAFJyKah5xTjwKRetADqMUUgbmgDyb4gfDjW9b8Trr9jcw6jDHtI0q6dkVcAAhCDj5sEn7vXrVzw98T9FspE0LW9NPhm8hAUW8iYhA7YYAbR35AHua9NGetZms+H9J8RWn2bVrGC7jH3fMXlT6qeoPuKNHpsTqnfcyvHBF/8OtcNtIsivYysjR/MGGwnjHWsD4JTJL8NoNowY7mZWGc87ifw4YVY8MfDiTwprlybHWLmfQbmBo2064YnY5I+YEcHgEZwDz1Ncf4Ourr4T6pqfh/XLC7bSZ5vNtdRhhZ4+gA3Y6ZAHuCD25os7dx3Rd+Px8zSNCtUOZ57whEHU/KR/Nl/OvXbZDDaxRsMFUAIzmvLJ7e4+JnjrSr1dPuYPDejHzVnuYzGbmXIbCqeSvypz6A+ord+Jni7V/B2kWF5pGnpePPciJ96MwUYOPunqeg/rRrbYFbuc7+0FCx8G6dOOVS9CkY55jfFem6LIk/h/TZEACPbRsoBzgFRjmsLxXodz41+HMunvEtrfXUEcyxyHiKUEPtP4jbXI+D/AIgW/hjw/b+H/FVne6dqOmp5Kq8DOJ0XhShUHPHHpxnNHTYLq+rKfiGM337SGiRW6hnt7dHkxxjAlbn14ZfzFeu6hf2ul2Nxf30ywWsCl5JGOAAK888CaHqGpeNdZ8c6tZz2Ru/3Nhb3A2yLFhfmZexIVRj/AHvauR8d+KdU13xOljceGtXm8O2FxmS2EEkf21lPBY7T8ueg9P0HfZISa3udNpNhdfE/XovEWrQTW3h6xlD6XayKFa4xg+Y4/ukgH36dAc+q54ryNPi3q0MaRL8P9TRFX5UAkGF7YHldK7fwTr9/4l0E6jqGky6XN5zRrby5yVGMNyAfbp2pK+1tBpp63OkWuG+MYx8KdaYFcjyeSM/8tUru815/8YGubj4f32mWNje3d3dmMIltayS4CyKxJKgheAetUrvYCz8J7WG2+F+jGOJYzLE0rkD7zFicn9K4f4P6fZD4g+MJRbxO1tO0cEmwDy1MkoIUdshR+Vdf8Nb2Sx+HNnbX+malZz2CMkkU1nIHb5iQUXbluD26Vx/ws/tKw8fa7c6lomrWkWqu8kUsllKqK3mO2GJXA4bqeOKWuoaFjx5GkPx58ISRALJKIt+zhm/eOMk9+OPoK3vjfpV/qvgB2sSzCznW5mjUZLIAwJH0zu+gNcv4+l1G7+LWhanZ6DrN1ZaU0YmlhsJSGKyEttO35gBjkcHtXafFO+1WP4fveaQkm1pYjcIVKSNCTgrg8gklQRjOCRii1ugadyldeMfDup/B2a6lubdUl082xtnYFlm27Qm3rkN09uatfBvSL/Rvh9BFqETwyTTPPHHJwyRtjGR2zjOPeuLsfHdtpN1CjfCiW2kt0G0x2582MdusQP611WmfF2w1zRtbktLK5ttU060e4W0nXJfA4xjr8xAI4PNCvsBd8Nn/AISD4ieIPEJy1tp4GlWZxwSp3TH3+fGD6Vy3x+Tdpfh4fLu+1vhT1Py/5/Su+8AaPJovgnT4Z0ZbqdTc3IYYYSSHcwPuM4/CuA+O0GoapHo1ppulajeNbyPLK8FpI6rkKANwGMnngelNJ7Cv1F0fxIuv/EsaV44sRbXdoQdNsy+YEkxncR/G5GCpPHoAa9iBbkdDjjA6V5H8VdF/4SPwzpvijSrLUI9ZtigSEWsgnKk9CuMgq3zA49fWuq8A+LL/AF7TorXWdI1Kx1WGLMslxZvHHLjA3KxGMn0+uMgUrNbLQNOr1OJ+ElwfDPjbxN4d1t1h1KaUSo78edgsSQT1yHDD2J9KfYLFr3x/k1HRV82zs1/026iwYi3lFMZAwTnHc9D6ZrAj8RXdpq3iGbxP4GHiC9S7ZHvGTzI4EH3YlOxlVQOeoJzzXRaR8ZfDmlwwWb+GbnRbR25MUSCNSe+Btz7kDNGqvoP0ep7LjLE07HFRRMJI1kjbcjqGUjuKkwRQMb3pQMnNAo5BoAd0FMPNLyaXoKAGK3OKeTgU2kOfSmA5TmlYcU0ZHUUucikAi07imj0oxTAB3o6DijGBSCgAUnJzTx1pAM0nINICSm5GaNxpMd6AFpwpmaXdQApFJQW4oU8UAGOKFoJNNDYoAcWxQTkUnDGkYEUAAxTgKaBxQppgOp2aYc0hbFIBWxmgUikE80p4oACADQCKU8ihRQAoYGmygtE4XG4qcZOKAuDmgYzTA8I/Z+Hk6p4khlwJgsIK9SMGQHmtb9oAZ8OaSNu4id369ghB/mKht1X4afFy/vNRAttB1sN5dyAfLRy27DHsQd34Nn6ReK5I/ij8QdH0nQ5GudI00F729jBMQ3EFlDdCcKAPdj2BpdbC6Hr2iq8fh7TY5SfMW1jD565CjNYXxIge6+G2uxxp5jLb+YVzjKqQx/QGr/i/xFF4S8L3etzW8lwlsFHloQCSzBRyegyRVbwzrVn498FLem0kitr+OSGSCQ54yUYZ7g4PNHWw+lzm/gY6N8OiFIyt7KG4/wB0/wAiK5PxAZJ/2lbCG2fkPAzgEnG2Ms3H+6Ku/DHUk8AahrfhLxNdJYsk4uLSW4cLHMhG0srHjBCqR+I6gipvhxps3ij4iax4+e3lt7ByYrISDmXgLuGewUfmxHY0+rQuh7H1c15f4vFz8RtfXwhpzNHpFhOsurXw6Fh0gXsW5yfQ49MGP4jfFOw0O+/4R+zmdrqTC3k8JBNsh6heRl8dsjHqDVLSfjH4D0HRotP0+31FYbdMBfITdIe7Md3LE8knqTUXW7Ha6PXLeCK2t4reCNY4YkCIijhVAwAPwqbGK5XwL4ku/FuhNrNxaR2sEszLaopJYxjjLE9Tnd04479a6nOapO+obbC5pRTTQDQA+kpAc0E0ALkUxgaCwFIGyaAArmlHHFOprCgBwpDSLnvSkUAebfHCNn+HhYJlI7yJn5xgcqPryy/5Fbfwvx/wrLQAuDi3AOBjByc1d8a+H/8AhKPBmp6QuPOmizCScASKdyc+m4D8K4z4aeLLDRfB7aNr99BYX+kyOksV1IEbYWJBwTzgkjA/u+4yaJBu7GBYI8n7Tly0BCqrEyDOcj7MP6kV7mWwTXjvwl0251nxbr3jyeNo7S9llitFkHzMpcNu+gAVfrn0rrvEfxH0jwv4qsfD9/Bdma8VWWWOMFF3MVGeQeoPQGh6CWp2gOa4L4i6pdX0C+CtEUS6vq0ZEjZ+W2t8gO746ZBwPXnvgGz478fWHgiwCnbPqc65t7UHnHTc3oowfrjArkPC/wARPBHh6C4kuNTurrVb2Tzr28ezcNI/90ccKvQClfXUdtNDv7Tw/D4d8By6JpxZjDZyIr9GeQqcscdCWOfbNee/s8hRoGtkDDG4jPTnGzjn867PwX43/wCE3vtSksLF4dKtCsSTzH55pDyflHAAGD1z8w/Di/AxT4ffEbXPDupSraWV/wDvNPaU4RkUsVAY/wCyxHPdcdxTb6sS3sU/jyWfWPDcUZAk2zYyeMkx9q90GcDOM45xXimqpH8Q/jbp/wDZki3GmaFHHJcXKNviZlfftUjgkkqv/AW9K9pPB4p9Lh1sOIPamnmnKc0EZoGM6CgGlI4oApALmkBo6GjvQId1ppGad2poPPNMYgHal6UhFIWxQA9WzSE0AjFNJ5oACKcp+WmseKFPFADgMmnGmA804460ACtzin8VEODmng0gHZpKSlAoAUUUUhoAd2pM0dqTNAC0UmTSg5oAKKKKAE6UZpaSgAzS0zODQGzQA+ikHNLQAUUUUAJRQeKTdQAYFL0pKUGgBaSlHNFAHg/7R3zSeF165Nzwen/LLrXukOfJQHbnaPu9Pwrwz9o1cy+FyASc3PB6f8sute5wjEMYwB8o4B4oESUUZooGfIb48px7V9JfDQ5+Hej9f9W3X/favm6QYicj0r6R+G5/4t5o5/6Zt/6G1AHWUUCigAooooAKKKQUALRRRQAUUUUAJTGzT6aRQAwg0m0kcmnk4oByKYCY4pMc06koAaetOAGKSkzikAdOlFAO6kNMB+KjY9qUZFJjJoAB0pQKUDFKRSAiUMGOTxUnakzS0wGnikbkU7gdaOKAPCvjSdvxI8JnOABH1PH+uH+fyr3ZhjH0rwv41Y/4WP4T+9n939/7n+uX/J/CvdWHTnt3pCQgoKjrRRmmMFFKBzQtFABt5oxSAnNOBpAIOKXNFJ1oAXHFNFPBppHNMBeopOlGSKDSAXNJnmgUuBQAdRTcUucUm6mAx/loU5pJeSKeoG2kA1jmhTxTWPNP420wGZOeKeppvTpQpyetAD93FRM5zUjrxUajigAGfWnK/Y0xeGpzDnIoAftzQOOtGeKY+TyKAH9KWog46E00se1AE5PvTdveoxk07J9aADdzTsjNM/joz81AEm4U4MMVC3XikyQaALGRijIqHdxTlbFADmNIGINJndTT1xQBNupcjFV8kd6fuyKAJQRUch54pAcUrc0gBWBFMbrTT8vSl5NMBynA5p+VxTMZFBGBSAfxjrTcgdKjz2oHWmBKGBoNR5zQMmgCYdKbnBpo470xic0gHu20ZrnNT8NR3msW+s6ddPpuqROvmTxLuW4j4zHImQGBAGD1GBXQA7uDRjHQUxDgSWqUZIqJBzUoOKBigYpCtLS8EYoAaBTuR0oxijNIDmrLwnGPEL+INWuPt+pgFLUlNsdqmTwi5PPPLE5PtXS7uaM5FAwadxJBwaUDikxjpRk0hgaKTOTRQAoNLxUZpynNADscU0cU7OaaeKABqZ1pzEbaaopgI3ApR0pH6UJwtACryaC2OKaDhqG5NADqZ1NPA4poGGoAXIFJuwabOWSGRo42lcKSsakAsfQZIH5muCi+Jfm+KT4Z/wCEa1ZdWA3NA3k4Axuzu8zGMd80m7AehhsimnpWbqOs2OhaU+o6rcJaW6Y3u56H046n2Fc9B431LVLNL7R/B+qXlg3KzSyRW5df7yq7ZYEcg8ZzRu7IdjsVwKdnB61x2hePrHxB4huNCTTtQstQt4DNJDdxiMjBA2j5jn7wOemDVO4+Jtra+IU8PTeH9aXVpP8AV2ypCxYYzncJcYwDznsaV/IR3uRims3HBrkYPH+kDV7fR9UgvtI1K5IEMV9DtWTPA2upKnnjr1rrAOOaafQPMVX+Uk05XDVmaxqX9kadLfGzubqOIFpFtwpZVAJLYJGR9Mn2rN8J+MNJ8YJd/wBm+fHJbMFlinVQwz0IwSCDg/kaL9AtodRxQKjCndgVxkvxK0o+LZPDFnZalfamjmMrBGgTIGW+ZnHTBzRcEjtgRnk0FlBrm/Eviuz8M/YopoLi7v75/LtbK2XdJKw646AAZ5J6Vl3XxDtNMvrOy1jRtW065vJY4ofNhVo3ZjjAkVivGee/tRcLHdKwI60Go0GO9PJ4pgG4DigMAajPWmsp6igCUvzil7VCinqaeDQA4cGnFvWoxw3Wlzk0AN3fNT93amFTu4pSMUAPBFLv4qHkU4DNIB4cU4GoyuBTWJxwaYExx61x/jDw/wCJNYvLKXQfEraTFGGWdBEH3g45HuOeK6tQSetSEY5pWQa9GZWh6Nb+H9Hg022Z5FjGXlkOXlc8s7H1J5rVXimZyaevSncS0HYzS4pBRmkMMUUtJigBaKO1IRQAuRSEZ5oApaAEHFNY9qdSdDTAQAinc0HpSZIpAKKDxRSigBMZFL2opKYC0tJRSAa3JpcfLTf46celADAeaUnFIBzS8UwFA4zQtGaFpAIxxQMYobrSEccUAKeaFpP4eaht2Zs7hg5NNIC12pg+9Tu1NA60gF3CjIzUeCDSjrQA9jTAcmlHNJ3oAF+X5RwPQU7cRTcYalIpgPBzR+VRqcZp2/ikAE4pBsJ5UZ9xTfvNS42mmAOi4yQPypyH5cDpSH5uKaVK9KAH5waC3FMHJpxHNIBMk9zSFiO5o6GlIoAcGJHU15p8TbbxPHrOh69pNq2padpbmWbT0GWMmeHx1bjpjJUjOK9JPApPx607LqLXoeSQfHK2uZFiXwtqslxnHlx4bDfTGf0rovCun61q/iWXxd4hsk09hAbWwsQcukZbLPIe7HAwOMDsK7pUAyQACxyeOtKwyOaWnS4WfWwZDDFMP3upxQcg08DNMYx13YBNU9Yt7640K+t9MuFgv5IGW3lYcI5Bwfzq6/BpwORQB4fofxOm8B6emgeI/D2oIbV2VbpUCtMCxJcqxAJJJJIYg1sXviXU/ibpraHovh+6tLC6+S71DUIlCRx9/L5IZvTGce3UersFdSrqrD0IzTgw6DilZdLi18iKzto7Gyt7SHPlQRrEmT2UYH8qsUg4pMigY7FGM0gOaUnAoAMUmKM0ZoAXFGBQKCOKAEoxxQOlLQA3bg0YINLmloAbQBS9DRQAmKUDilpMUAAoxzS4pMUAIQBTQeelPPSmoKABhkULwKcelNHNMAJycUhApehpG5oAcoppOWxSqeKYfvUgHNx0o7UjdKMnZTAepyKGUEUyM1IelAEajBp26m9OlA6UgHZxRupMZFIPegB4ORTeM0pXjrTelADLm3gvIGguYYpom+8kiBlP1BpLW2t7KEQ2sEUMQ6JEgVR+AqbHFIOaNbC5Ve/UjmjhuYXgniSWJxhkdQVYehB60ttbw20CQW8SRRRjakcahVUegA6Uu2nKMCjWwWV7lW90zT9TCrqFlbXaocqJ4lcA+2RVsYAwoAA6AUYNAx3p6gopO5Tl0uwuJTLcWNvLJ/feJSfzxSDR9ODEixtgT1IiGT9avYzSjgU7sThFjI40SNY0UKijAUDAApwFIDyaUUhoXNNHWkpRigY7OKY1KT70o6UANK8UItK1CjigB1ITS4JoIoAQcCnYyKO1KKQCYxWPqHhjQtTvFu7/AEawurlSCJZrdXbjpyRWzSYzRewmk9yOKNY41RFVUUYVVGABVG80LStQvre/vNOtbi7tv9TNLErPHzngkcc81ogUtF2FlsZl9oGj6rKsuoaVZXUijCvPbq7KPQEjioP+ES8OFdv9gaXtHb7JH/hW1RRzMHFPVlSx06z0y2FvY2kFtCDkRwRhFz64FQatoml67bLBqlhb3kSsGVZ4w2D6jPStLFJ0ppsLKxU0/TbHS7YW1hZ29rbg5EUEYRc/QcVaJzThRgUtQSS2ADFBGaKWgY3FIBin0lACbRRjmlFKKAEpuKfSEUAMx6U3GDUtR4yaYC44phHNSHpTAOaAEK8UoGBQwpR05oARRzTmHFC0HmgBNuBTl4oJwKByKAFHNL0qNSc1IelIBN1JuoFIOTQA7ORR2oFFAAM0uaaKDQA7OKAc0g5pCcUAO7UmcUgbNDUANJyaM8cUuM0FKYCq3FOzxTVGBSZ7UgHZpN2KAOKQ0wFzkUCjtSjpSARulCnIoJoUZoAcOKXtSUvagDwr9opA8nhnLABVumwTwceVxXuceCi4AxtHSvCf2jATceFxnIY3A2ngf8su9e7IAEUYxgDigQ6ilooGfI0hHlPx2r6Q+HGD8P8ARyANvlHGPTccV83yLvjfHoa+j/hwAPh5oqgfdg2/kxFAHV0UUUAFFFFABRRRQAUUUUAFFFFACU1qdTWoATtQKB0paAEwaaafnNMYZFAABml2gimRqVHJp460wEAApCO9Ox6UdqQCZ4pKXFJtpgGeKAeKTBzS4oAQ0o6UYzQODigBpGetKBTj0poHvQB4Z8bMn4i+FFweAnXof3y17o4+b8K8K+NR2fEfws+Oqx9enEw/x/lXupADAD0oEhoyDTgMignFAORQMUDjFIcine9B6UgGg0uM9KBSGmAppuMGlxxSE0APzxSUmeKMcUgFzS+1Mx70obsaAHdBTNx3EUp+tGBTAQHPWlNNwc5pwPHNICJwaejYXFKwJFMUY60wGueelOzuWnBQ1G0UAM6CmrndmpTimsPSgBTkjrTAMdaetDCgBq8mgkg0uNtKBnmgBQMrTSeKeOBQNpoArkc0/HFSFAelN24oAbg4oA5qTAxQEGKAIvumlHJp+0U5UFAEZFIRzmpduDS4BFAEFOXNSbAKXAFAEYOKXbnmn8GgDFAETLSheKeeaUDAoAZj0pMHNSY5zQSKAI9tLgU/tRgGkAwgjpTME5qYjFGKYEAHNCjDVNtpoGDQAmPahafkYpuDQA0DJoP0p+3NL25oAjVeaeVyODS9uKbg5oAYuQalpBS7h3oAd2pBSig0AOBpOtIDRmkAoNGeaQ0Y4oAcelJ1FIDRQAmMUgDU4UoNMBNuaAKWjPFIBF4NDdKAaXOaAIu1KopSKFU0ADDikVcc0880AcUwIz1oAyaeQBS8EUANppyDUgGKTGaQDVGWB968ltD/AMZN6guNudPAGP4vkjPP+e1euqMEV5BaFV/ae1ALwWsBuwc7v3cZ/DoPyoAh8cznxJ8ZvDnhOYD+z7Mi6lj+8JWwXwR9EA/4E3rXsTN/COAOABXjfxA3+E/jDoPjCWN10yZBb3M6rkK2GU59PkZSPXafSvYYJoLqBLi3lSWGVQ6OjAhgehBo2F5mNL4bs5fGFp4lUtHew2720gUDEqEgjd7g5x9favPdWkhh/aS0lpnSEGy4ZiOflm9enpXqEmq2a6vHpXnq19JGZhCvJVAQNzegyQBnr2ryvW7S0vv2jtOt763gngexKtFOgdW+SXsad7haxS+N2p2OtX2g6LpLRXetfaTsaFwxi3fKFJHQltp9tma9ogjkhtIIpnLyJGFd/wC8ccms7TfDOhaNO02maLYWkpyPMht1VsHtkDOPauZ8V6X8RbrxG0vhvWLC20toVAjnC5VxnJOY2PP1pW7BfXXQ63VmCaDqbFN4FpKSp7/KeK8H8MJcfDnWPC+thwNH1u2WC7Zx9yTOGB+hwwPpu9K9b0208Q2Pw81OPxTd29/f/Z5yWgAC+XsOFyAvPXnHeufvfDi+MvgZZ28Kh7mK1S5tNo6yIpwPxG5fxo30YN9Udp4t18eGfDl1qSoJJ+I7aL/npKxwo/M/kDXkvgXQv+Ec+NA095WkuRppkuJH5Z5HEbMfzY/lV/wHrlz8Q7/w7DdW0hi8OxGW8lcYWWf7sJA9QAW+tXbaRR+0veKpC7tNC8nOSFQ8fgP0oW2oDfiXJrPhXxppHjexsmvNPt7f7NdITkR8vyf7oIf73TIGevO5DrPhv4p6VawWt6Ib62uIr1YJAPNidGz90/eHUZHGDXSxa1a3nibUvDk0aF4LWOba+CJUcsp4PYYAP1ryb4neCbXwPFB4y8LyPYTQXCB7dOUBOcFfQZ4K9MHjHc03Tsw12Z7ivBwR04p+ARUNpI09nBNIu15IwzDGMGpqBjcGgHJxUgpAozxQA3bSYNSUYoAhwc0gcq2MVPxSY5zgUAMJPWmkse1TYyKBxQBAM09QTUhUHtRgUwEI4phWpACKWkBGowakPSjbQaAIiuTUijijFKKAENKKBR0oAM0tNJOaXPFABS00HNKDigBRQeKSjFACdTS4FHSkOaAFpKAOKQcGgB2DikFLk01TzzQA4GlpKM0AL2pO1GeKXrQAzPNO6imsuTSrkCgBAcGlxmjGTS9KYCAUvSgUUgGNntSdqcaQc0ALjikVRnNBBIpVGBTAdSDrTqaKQAR3pAARTiOKYAQaAALg0hU54qSkpgMVT3pxzTu1FIBqrQVp4oxxQBAu4PTyCTTgOadQAzGBRinkUlADMHNLThRTAbjNIQc08CjFIBpGRTQpzUhooAZgilAOKdSYOaYDCOaeBRSikBG49KVOnNKwwaQ9KYBjNIDg0KcZpVGTQA7ORTelP7UykAqsCacajVTup+KAFGKaetLikNACgkU7NNFFAC5peBSCg0AFGaSlxTAWk4pKBSAXIpc03GaAMGmA6ikpeKQDTSKaXFJtpgOPIpBxxSiikAm2kAp/Wm8igBcYprL3FP7UlADAuaU8DFO7UgzQAgUUpGRR3pTQBGqmnY4pwNFADRnFGCetOxS44oAZg4xQFNOxS5oATHFMOR0qTNIcGgBoHFKBTsUYxQAgHFJjilzS0ANUUpHFOpKAGhaQKadS8YxQAzGRRtxTguO9BFMBu2nBcClAwKM0gGkZpQMUoozQAuaQmikIyMUAITnpSg0iqFzS5FADqSijFABS4o7UUAIKM0tGKAEoxxS0lABiijtRQAAUUtJQACiijHFAAKXNMB55pc0ALml7UgooASm5wacKTFAC9qaAc5pRwKUNQAhBppzT6BimA3HFA96dSGkAFcrSjgUCigBAMnNO7UnSjNACYoA5paUUwDFJinUYpAIARSEZp1FACUhGaUUtADdtIMk0/NIKYCFeaKdSUgE6UmOad1FHtQAmKAKMc06gBuKMYpc0tADNpNOHFFFACijtRmg9KAPBf2ijm88LoCDn7RlW6HmKveEztXOBx2rwn9opgbrwsnXm4JB4B/1Xevd1HyjPXFAh1FJRQM+RnyY3x6V9I/Dj/kn2j/8AXE/+hGvm+RcRP9K+j/ht/wAk90f/AK5H/wBCNAHV0UUlAC0UUUAFFFFABRRRQAUUUUAJTTTqQ0ANoFL1oAoAQUd6KQ56igBRigik6mlNACdKBQOaOlMAIxQOlGaKQCUZ4pcUhFACUUdKQg9qYAcmmnOOKkXkUEd6APC/jWP+K98Ig4zlQd33f9cle5uTu/CvEvjhpWtXviLQL3S9Nvb1LaNmbyLZ5VVg6kbto74H5Vnn4jfFYsSvhd25xgaTccfrStLdISt1Z74elND14IPiR8VlbD+FHz6HS7nn9ai/4Wf8TkAz4bGHyo/4ltxyR1xz1otL+Ur3e59BBxQr54zXz4Pil8S4Qyv4bBbgDfp1wMf+PVL/AMLS+JkZyfCyHPY6bc//ABX+c07S/lFddz30mgEY614A/wAWviKct/wjcSjPewuMD/x6mxfGHx+1u0y+HLeSIc+YtncbcfXd0pe9/KF49z6DBGMUw4z1r5/Hxo8bB/m0C1Hy8g2s4x7/AHqU/HDxYhIk0TT1OMjMcoP/AKFR738oe73Pf8470pYYrwI/GjxntU/8I/aDceCbafDfQ7qD8bfFsQQy6DZgMQBmCYbvYZbmleX8oXj3PfVOaRjivA2+Nvi2HO/QLSPHXfBMv82pB8cPFQX59D0/vzsk/wDiqPf/AJQvHue+g5FG6vBT8bPFIDMNAtdnXJjkwPx3U0/HHxLvI/sOxG0jcCsn/wAVTtP+UOaHc99L8UwPXhH/AAvHxHkD+wrPJOANsnP/AI9UbfHLxEpJOhWIXtkScf8Aj1Fp/wAoc0e576HpCa8EPx215Qp/sCzP0Lj+tMHx/wBZB40SxfJxgO4/qfai0/5Rqz2Z78rc07IFfPw+P2tg86FY54z+9cf56GnH9oDWE+Z9BsduP+e7fh2otP8AlDTue/5FJnJrwH/hoTVCBjw9ZZP/AE8N/hTj+0HqCsf+KftMDt9pbIPvxR738oadz3skA0oYGvAj+0NfZ/5F20I/6+mz/wCg0g/aFvWAYeHIR6n7WcH/AMco97+ULLue/Ee9KvFeBr+0PeZG/wANQ4JwCLzA/wDQDS/8NEXQYqPDkPsPtv8A9hRaS+ywsu575nim4rwX/hou4U4bw1HyP+f3v/37oH7RkgX5vDCls9r7t/37pXl2YWXc963YPJoJz0NeCH9ombH/ACLMeMf8/wB/9hTh+0RKWG3w3Hg9vtvP/oFLmfZjt5nu+7saeDxXg/8Aw0SOc+Ggf+37/wC107/hotNwA8M/X/Tx/wDG6OZ9mKyPdC1Kpwa8J/4aICk7vDQz7X4P/tOpU/aIiKjPhvB7/wCnj/43RzPsFke5lqQSV4gf2hYS3Hh4bcc/6eM5/wC+KY37QkA3bfD5/wBn/TR/8RT5n2CyPdNwIpAc14ev7Q1uOG8OnPtfD/4inj9oa1HXw8xOe16P/iKXN5MLHt2RS14h/wANDWoUk+H2J5x/po/+IpR+0RZnr4efHtej/wCIp8z7BY9t3AUBq8SH7Q1jtz/wj8mfT7YP/iaUftDWAA/4kEue4+1jr/3zS5vJhy/1c9r8wUm4V4sP2g9O3gPoMoB7i7Bx/wCO0D9oPT8D/inpiT/09j/4mnzBy/1c9p60o4rxdf2g9M5DeH7oNnjFwpGPyqT/AIaB0zBP/CP3p+k6UuYOU9mzxSFq8b/4aB0rAx4fv/8Av6lD/tA6WDtHh+/JP/TVKLhynsY96TIzXj4/aB0ckD+wNR5GT86f40f8L+0MctoeojpxmM/+zU7hY9fJ5pxJxxXj3/DQWh5A/sXUM+m6Pj/x6nf8NA6GuAdH1IE9iI8fnuo5gsevA4oJGK8hP7QGhlSTo2pA+gEZ/wDZqaf2gNB2k/2RqXH+yn/xdHMHKewDHrSFwK8ij/aB8N7Tv03VQc/wxxn/ANnpF+Pfhthv/s3Vtucf6uP/AOLpcwWPXQ4NLXkY+Pnhkk407V8AZH7uPn/yJTh8fvDJBxp2sEjriKP/AOOU+YLHri9KMmvI1/aB8MbgP7P1YD18qP8A+OU9P2gPC5X59P1ZT7RRn/2ejmQ7M9aHFGc15SPj34UYEi01Y8dBCn/xymj4+eFQxBstWHTnyU/+OVPP6isesjpS8V5SPj34WOcWere2YU/+OUp+PPhUY/0XVDkf88U/+Lo515hZnqhFHavLh8dfCrLzb6mP+2Cf/F0n/C9PCeP9RqZ/7YL/APF0cy8w5T1GnV5ePjp4S28Q6kfX9yvH/j9A+OnhMsF8jUxnv5KY/wDQ6fMvMLHp9GOK8xb45+FA2PJ1LGOvkr+X36B8cvCW3Pl6j9PJX/4ujmXmHKemjmjBzXmY+OPhHn5NQ7f8sV5/8epx+OPhAAH/AE/n/piOP/HqXMvMLHpfQUAmvNP+F4eED3vvp5I/+Kpf+F3+EFBO6+/78jn/AMep8/qFj0s0w5rzj/heHg/j5r7B6nyOn60D42+DmOBJe8+sGP60c3qFj0cHIpeAK83/AOF3eDVbaZr36/Zjj+dH/C7vBZbH2i9/8BWo5kFj0gU7Neb/APC7vBW0f6Xd/T7K+f5Un/C7/BQAxc3hz6Wr8Uc39WCx6K6llYbiMjGR1FcPD8KtHh8QnXk1XWv7TZy7XH2objkYwfl6Y4xVX/hdngrn/TbnHtaSf4UL8bPBJGRe3I9mtZM/yo5kugnHzOz1fRNO1zS5dP1O1S6tZAN0bkjp0II5B9xXF2vwps9NuWGk+J/EOm2RyfslteYRTntkHj65PvTv+F0eCivOoT9P+fWX/wCJoHxk8DbhnVnAPf7LLx/47RzaAo2d7nV6H4c0zw9BKljHIZZjunuZnLyzH1Zjyf5VzVx8L9MufFY8SHWdZGpB96yrLH8pxgAAx9AOMVAfjP4HKj/iZyAEkZ+zScf+O07/AIXF4KRgH1WRARlWNrLgj/vmjn7ofKzvo18uNULs5UY3NjJ9zincHpXBn4v+Biu7+2u44FtL/wDEU1vjF4GRSRrJOB2tpf8A4mhSQcrOq17RV8QaLcaZLe3dpDOpSRrbaGZSMFcsp4Ptz71X8L+GY/Cekrp1tqN7dWsYxHHdFD5YyThSqg9++awl+MPgbYD/AG2OfW2l/wDiKX/hb3gUqSddUeubab/4ijnXYOVnQaJ4d03w9BewaVB9mS8uHuJNpyQ7dcZ7ccDoK52H4YafB4qfxJHrutDVHYs0u+E7sjGCPLxjHGKD8XfAw241wHP/AE7y8f8AjlPHxa8DNj/iep1/54S//E0/aIFBk2s/D211bxOviJdY1Wy1KOFYo5LaRFAAz1BU5BzyO9MbwG2p6ja3XiPW7vV4rNg0Fq6LFCWHR3RR8zD/AD6Ui/FrwO4411COn+ol/wDiad/wtfwOEL/29HgDOPJlz+W2l7SIuVnbHkUn41xX/C2vA+0511Ov/PCX/wCJoHxW8EOpZddT/vxKP/ZaOdFcr7HbdaQcVxg+K/ghTg67Hzx/qZP/AImnr8UvBTjI16EfWKQf+y0c6DlfY7LNBPFcd/wtHwX/ANB6L/v3J/8AE0n/AAtTwUOuvQc/9M5P/iaOddw5X2OxzmmFyDXJ/wDCzvBYXd/b1vg/7D//ABNRt8T/AAUSv/E+h+bp+7k/+J4p88e4cr7HZhuKM5FcePiX4MK/8h6D/vh//iaB8S/BqZz4itQQQMHcDz7Yo54hyvsdkOnNIcVyJ+Jvg1QSfEFsAO+Gx/Kk/wCFl+Czu/4qOy+UZOXP6cc0uePcOV9jrwaXINcivxL8Fnp4jsemeXI/pSr8SPBmSB4l0/P/AF1xRzIXK+x1mcUhY1yh+Ivg0k/8VJp2R284Uf8ACxfB/wD0Mene489f8afPEfK+x1W/NAOa5UfEPweeR4k03/wIX/GpP+Fh+Dx18R6b/wCBKf40c8Rcr7HU9BSZrmP+FieD8Z/4SLTsf9fC/wCNOX4geEmXcPEel4zj/j7T/GlzIfKzpc0vGMVzTePfCWAf+Ek0r/wLj/xpR498JkE/8JHpQwM83cf+NHMgs+x0eMUZrnV8d+E2BI8SaUcY6XkZ/rUn/Ca+FiMjxHpP43sf/wAVRzxCz7G+DxRXPL448LMSB4i0rI4/4/I//iqd/wAJp4YJwPEOlHjOReR4/wDQqXPEXK+xvkimk4rCHjDw03I8RaSR/wBfsf8A8VQPF/hogn/hIdJwO/22P/4qjnj3Hys3dxNKDWGPGHhk5/4qLSePS9j/APiqcPFXh5umu6Wf+3yP/wCKp88e4uVm1mkNYv8Awl3hzn/ioNK46/6ZH/8AFUv/AAlXh1hka9pZH/X5H/8AFUc8e4crNocigA1jf8JX4eVdx13TNvr9sj/+Kpx8VaApAbW9OGRuBN0mCPrmjnj3DlZrrnPNPFYy+KNBJIGuaaSOuLuPj9aP+Ep8P5/5Dem5/wCvuP8Axo5kHKzXJorKHiXQz01jTzn/AKek/wAaP+Ej0Qgn+19PwOv+lJ/jRzRCzNWl6iskeI9EZQw1ewIIyCLpP8aUeItG2kjVrDC9T9pTj9aOePcOVmpikrOHiHRyuRqtiR6/aE/xpRruknpqdkc9MTp/jRzxDlfY0RyKaTiqX9taYDj+0bTPp56/401tY03/AKCVoM/9N1/xo549wszQBpN3NURq2nAc39p/3+X/ABpn9q6bnP8AaFpjOP8AXr/jRzx7hZmlkYpu8VTOp2BGRe2xHtKp/rQL+zYHZdwNj+64NHPHuFmXhQSBVNNQs8H/AEqE46jeOKcb+0ZfluYj9Go549ws+xYD5NLuFUvttpuwLmLPTG6nrd23I8+PIOD83ejnj3Cz7FoNxSiqyXMOT+9T86eLmFs7ZUOOuD0o5l3DlfYsUnaqgvoT92aM544apBdQ45kXnpzRzLuFmTigdajEik/KwP0o85MZLr+dHMu4WZLSMQKhNzCpAMqAt0yetIZoz/GvBx1o5l3CzJwQRxRjNRBwM4PSlMo6ZGaOZdxWJMUCmK9OLcUc0e4Du1JTNx6d6XccdKfMu4DhzSmowx9KduPpRzIAJpM8U05PagA56U+ZANdjTl5FBXPalXjtRzIA20dKdk+lGfai6AapPelwaMn0pAWzyKAHDilPSm8ntS5PpSuAA9qaRk078Kbg5zTTAd0FKOaTOR0pq7gaLgSCkpA1DNjrgfWlcLC8UVH5i9yPzpd6now/OncLD80w5zxSb1/vL+dO3qB1H50XCw4cdaWo/MU9x+dLvX1H50XAeKM0zePUfnSBh1yPzpXAkFHemhh6il3D1FF0AYpccUm4eo/Ok3D1H50XQDhSE4pA1NLUaAOBzSbsHFAIPSkA5p3QD88UzfzQSaa2fSjQLEo5oY4FMRzjpSM+e1F0Fg3ZNOzTAPlpFcnPHFGgWJgaWogcU7dxS0Cw+kNM30bye1GgWH0AUzdxQrkdRT0CxJmkLYpN1MJJPSldBYk60CmbsDpRuI7UXCxJS4qLcfSl3+1FwH0Uzf7UhY4p3QD80jHim546UBiO1F0BIOlISMVHvPpQSSOlF0Aoc5pytmojnHSno3y9KLoLDwc0o5FID7UZouAEUgpd1FF0A4UU3NANFwHUU2gHilcBRS0mcU3dii4CknFNLc07PFMABJNO6AfnikVqD0pqjmi6AfmgNzTAfnpTildAPppbFGeKZwTTuAuaUMKTbg5pGouBIPagmmK3FKT60APFBqMHHrSF+aYDyabgk0maUNQA7OKMd6YXpok5xzQBLmmmkzgUmTQBIOlFR+ZgdKN9AEtITUZfigMTSAkU5FO6VFuAoD0wJqKj30B80gJKD0pm70o3UAAPNLzTN1LvoAUGlzTM80Z9KAJBRUYcUu8UAOzik4zmkJyKb2oAkzRTAeKM8UCHDrQzYpobtS9aAF38UoOaYcU9eBQMXFLjiikzxQB4R+0QR9v8KjG7BuCV7YzFXu69B9K8M/aFkxd+Go1UFpEuoxnjr5Xevco1CIqjsAKBD6KM0UDPkWU5if6V9IfDYY+Huj/9cj/6Ea+bpf8AVPj0r6R+G3/JPNG/65H/ANCNAHV0UUUAFFFFABRRRQAUUmaXNABRRRQAlIaWkJoASkzSikIoAKWkFGKAFxScUCg0AIKXqKQHFOHSmAnSgUtNpALSYpRRQA3IoxSkUmOKAFXpSGgZpe1ADMt0yaX5vWjPNOyCKAEJPrTCM9+lKRQBmmFiM859acF3DnmvJfHHjPxz4Fkt5riHRbuyupCkUkccqshHO1hu64zz7Gqvgr4xajr3jC00jV7Oyt4LsFI5Id+RJjIHJPXGPqRS5mmFk1oexGMe35UwopGNq4/3RUzrgkVznjTxKvhHwrc6syCSYER28TZw8h6Djt1P0Bp81hWRvADcThcnrxTHjQuG2IGBznHevBYvjr4kkuIok0bTWklby0UFxlicD+L1r1qyXxw2i3b3y6EupsFNrHEZTEv94SHr/wB896SlLsDjFHRNGjL8yo31ApjW8UijKJlSCOOmOn8z+deJah8a/Emlaleabf6BYR3dq5jkXe4GR3HPII5HsRXoXgPXfEHifS4tW1C20u30+dW8pbeV2lyGwMg8AcNxnPSi8th2idccnAfDY6ZFNMMWwDy48BtwG0dfWqGuNrcWmmTQILGe8VsmO8kZFK4PQqOucdcDrzXC+BPHvivxxdh00PT7fS4X23F00rc+oQd2/TnrReXQVo9T0s/MDkL78U2ParNwuSck4p0rJDFJLI6pEgJZ2OAB6k15V4g+NWn2OonT/D1g+sXO/YHUkRsx6bcAlufQD2JocmtOoJLc9UDbSAuABwMDpTg7k9R+VeZaf4h+KskTXc3hGwaHbuEPmiOQj0GZDg/UVmXHxtMdsLIaDdWmveekJt7nHlglsHJyG6e3X2oblu0NKL2sevKAkhcKoYjGQBmkCqrBgqAjoQoqV0O/A9M15p4p+MWj6HenTdJtpNZ1AOEKQtiMNnG3dg5OeMAH60OTBRR6PtRhhlQjkYKjvTnAlQq4VlPYivM7XXPivPZx33/CLaSqSfMLZ5WSZV68guACfz45Ap3hn4w6bqurNo+uWEmi6mJDEVlfMe/ONpJAKnPqMe9HM1qxJLpqekxIsShI0RVHQBRUh27SNq8nJ4HNIiZY56eteP2nxh1vVdXvLDR/Bs+om3lZA8FwcYDEAk7MKDjvRdt6ahaPXQ9g3467fypofHACgemK8b1T40atoWpCy1jwc9tP5Yk8tr0Z2noeEPoav6b8UPE2tacNQ0vwBc3Nplh5iXqncR12jZk/gKXNJvYOVLW56sQrLtKIVPbbR5UW/eYoy3rtGa868AfFI+NvENzpMmiNYNBA0pc3G85DBSpG0Y6/pXdarq9homnyX+p3cdtbRjl5Dj6AepPoOafNZXegciLBhhdgWijOOmVFL5MJBBijIPX5BzXlsPxa1HxJqbWXgvwxNqQQnzLi4kESAZ6+gyOmWB9ql1T4leIvCbpJ4p8HSQ2TttF1aXKyL+I5APXgsKOaW4csb26no8lnaM5Y20JJGD8g5FPW2tjGENvDtUYA2Dis7QPEek+KdNW/0i5WaHOHXo0bejDsapeMPEV74W0b+07XQ5tVgjybnypghhQfxEYJI9cDgDJpqTa0FyLZm41tbsTmCI56/IOaPsNoybTawlfTYK8j/wCF+6ftL/8ACPXO3HGLgdf++a9J8K6zqOu6aL6+0RtMhlVZLbfcLIZEYZBIX7vbg+tCm2N00tzTFjaplktYVJGDhBQljaOcm1h44+4K858S/Fq88JX4s9W8JzwvJloSLxGEq5wCNoP5V1Gh+INd1bSLq+l8KXNiVh8y1inuk3XDYOFx1ToPvDvRzO4ckUbn9nWcZBS0gXHTCDimjS9PJ3tYWpfOdxhXP54rzbU/jJLoeqtp2s+Er2zuUUPs+0oxZT0IIGCOD0PatPw18RtQ8XTg6T4RvWsFlEc13JcxosfrwfvEAg4B70ud3sHs47nbDS9PzuNjalv7xiGaaNL09WXFhagL90CIDH0rl/F/j268GuZL3w1ey6cXCLexTRlGJHcZyvPHOM44rK8O/GPSNe1+30uWxuLE3HyxTTMpUt2U46Z4x70c7QKnFnoH9kaYeTptoSTkkwryfXpQNJ03GP7PtQAMACIcVPcNLDbTPFC08iIWSJSAZCBwoJ4GenPFeaXXxgk07XF0O88H6smptgJbq6Mzk9NuOCPcentT52Lkiegto+mtn/iW2ZOc5MCn+lMGjaWkolGl2XmAY3+Qu7HpnFSaTd3V5pSXd/p76dKQS0EsisUAPUlSR05ri5Pid/amrXGl+ENBu9eltziS5SVYrcf9tG4/lnHGaOZ7IPZxOwj0LRlyI9IsFHoLdP8ACm/8I9ooz/xJNNx1/wCPZOv5VyI+KMGj3Qs/F2j3ug3DKSjOPOikx12unX/PSuo8I+IU8VeGLbW47Z7eO5Z9kTnJAVyv67c0ud31Dkja6Hjw9oe0odE03aeo+ypg/pSDwz4fAwNA0zH/AF6R/wCFa5UE8Uuziq5mLlXYyU8M+HlwV0HSwR0xaRj+lMbwr4ckcM/h/SmYdCbOM/0rZAIpSvHvSux8kTGHhbw4BkeH9KGP+nSP/Cmnwr4bcYbw7pJHvZR/4VtAYpQuc07vuHKjB/4Q/wAL79//AAjWj7vX7DH/AIUN4R8LsRu8NaOcdM2Mf+FbpTb0poTnJo5mFkYv/CIeF2X/AJFvR8Yxj7DH/hUa+C/CqszDwxo+T1/0GP8AwreKEfSgKccUXfcfKjEXwb4Wwc+GNG59bGP/AOJpn/CE+ElXaPC+j4562Uf+FdAik9aeUGKOZisjnU8E+EeB/wAIvo3/AIAx/wCFObwP4Sw2PDGj/NjOLKMZ/Stzbg07d2o5mFkc4PA/hIH/AJFfRsZz/wAeUf8AhQPAvhEEkeGNJ5znNoh6/hXRhe9JijmYcqOaHgHwgUCf8I1pWAc5+ypn88U7/hAvCIJP/CM6UcgDm0T/AAroQDmnfUUcz7hyo5o+APCLFyPDWl/N1xapx9OOKUfD/wAId/DWlj/t1T/CulHFIc0+Z9w5Ucy3w68HOTu8OWHPZYFH8hR/wrfwaMEeHbDgY/1IrpgCKcoPelzPuHKjlj8OvBzZz4dsPwgUf0p3/CvvCBbP/COab0x/x7J/hXTkUDFHM+4cqOX/AOFeeEAVb/hHdOJXpmBT+fHNMPw18FsDu8N2RJ6kKR/KurxmnAY4o5n3DlRyY+G/gsZP/COWXP8AsUg+GvgwZx4csvqVJrqyuDSgCjmfcOVdjlD8NPBJ/wCZcs+ueM9fzpq/DTwSCceHLPn1BP8AWusJ5xijjvRzS7hyI5Nvhl4KbB/4R62GP7pZf5Gmn4Y+CRj/AIp224925/WuvPtQV496OeQuRdjkR8MPBOGz4ftiD2LMQPpzxSf8Kt8EnpoES/7ssij9GrrwvFAGKOeQ+SJx/wDwq3wTtA/sKPg5/wBdJ/8AFUwfCnwOqgDQkAH/AE8S/wDxVdmOTS4zT55C5F2OKHwq8EbsnQUJ/wCviX/4qkPwp8Dum06EuP8Ar5l/+KrtcAUgHPFLnl3DlXY4s/CfwR20IfhdTD/2amL8JfAuCP7BHP8A09Tf/FV3BFCijnl3HyrscMfhD4DOc6D1OT/pk3/xdA+EfgXj/iRHj1u5j/7PXclaAp70cz7hyo4Q/B/wJu/5AjgZ6C8mH/s9K3wi8CdP7COPUXk+f/Q67sik25NHM+4WODPwe8BlQv8AYsnHf7ZNk/8Aj9OHwe8BnI/sJj9b2f8A+Lru8Z7U05A4o5n3CxwzfB3wEoH/ABI2+n2yfn/x+mr8HPAoDN/Y0hycj/TJuP8Ax+u3QtI5BHAqfgDFPma6hY8+X4LeBSDjSphlcf8AH3LwfX73Wj/hS3gX5R/ZU3HX/TJef/Hq9BA9KCMilzMfKefv8G/AnJGkSjnjF5Nx/wCPU0/BzwOQcaXMM9P9Ml4/8ervwDnmnEDtRcLHnZ+DHgngjT5xzk/6VKc+33qP+FMeCypBsbj2P2qTj/x6vQShoCmi4uVHnZ+C3gsps+xXOf7/ANqkz/6Finn4LeCC2f7Pn78fapeP/Hq9DK8UgUmlcOU86PwU8Fbj/ot0Qe32mTj9aP8AhSngtV/497sj0N0/+NejbeaCtFxcq8zzd/gp4LbH+i3a/wC7dP8A1Jpp+CXgs/8ALvegnH3blq9K2UjLjmncOReZ5uPgj4NBP7q+5J4+0mmN8DvBxztGoJnpi4zj8wa9L25GaXbkUcw+ReZ5l/wo7wcBgf2iOMf8fH+Io/4Ub4RJ+WTUVX085T/Nc16Z5ZNKqY60rhyrzPM2+BvhHkeZqIz0ImXj/wAdoT4G+EhnMmot9Zl/otemFcmnYFFxci8zy5vgT4VII+1aqPpLH/8AEUJ8CfCiqQbvVWJ/iMsef/QK9OOQaXBK0XHynlzfArwpv3fbNVxjGPNj/wDiKY3wH8KP0v8AVx/20i/+N16kFIHJzTTnNFxpHlrfAXwsGBGoasF7jfF/8bpzfAnwtswt/qyn18yL/wCIr1AjjmnYGKdwseVH4DeGCcnVNYI9N8X/AMbpW+Afhd1+TU9YVvUyRH/2nXqWB3o2470XCx5YfgF4ZAXbqurg/wAXzRc/+Q6b/wAKB8Ocf8TbV8Z5+aLp/wB8V6sPen0c3oFjyU/AHw2HONW1fHb5os/+gU5fgB4awS2rawfo8Q/9p16uRzR0o5gseSj4B+HcvnVdVx/CA0XH1+Sm/wDChPD4JA1fVACOPmi6/wDfFeuHpTCOaLi5TygfAPQBuzq2qEdvmj/+Ipq/APQ1BEesakD7+Wf/AGSvW8cU3vRcOU8h/wCFAaQ3B1u+4/2U/wDiaX/hQGknAGuXwHuiH+lewCjbRcOU8iX4AaUqnOt3+exAQf8AstJ/woLSTwNbvgfXah/9lr1/kUgBzRcOU8g/4UDp4IK+IbwL0I8lDR/woHTQONfvc+8SY/KvYcmkYcUcwuT1PID8AtOJJXxBeAdh5KHFM/4UFZg/8jHc+3+jr/jXsSikOM0cwcnqeN/8KBtiuP8AhIpeve1zx/31Sf8ADPlj8/8AxUEhz0zaD9fm5r2fIxTQT+FPmDlXmeMp+z5pyjDa85b2tB/8VR/wz5Yd9fbj/p0HX/vqvZQOaUjHNHM/IOReZ4s37Pdo3TxDg+v2LP8A7PTX/Z7tiAP+EiGB/wBOHP8A6HXtY5prAmlzMfKjxU/s82/8PiJQO5Nh/wDZ04/s+WYA/wCKgBPqbL/7Ova1XIpCnNPmDlR4sv7P0Gc/8JGP/AD/AOzoP7PkRJx4jXH/AF4f/bK9rABFKBxS5gseJH9nxTk/8JInP/Th/wDbKYv7PpGM+JYvU/6Cev8A38r3HrxRtAFHMx28zwz/AIZ9H3V8TRgen9nnn8PMpzfs+Sbvk8SxKuOf9AP/AMcr2wJ82aec0+Z+QrPueHL+z9L8ufE0YJHzAWJ4P/fzml/4Z+kbOfE6H/txPI/7+cV7cFJzT1BpX8gs+54Z/wAM+3JbjxNEOcf8eR6f9/KU/s/XIJH/AAk0RHbNk3/xyvc9uKNuaV/ILPueGN+z9Oy5bxNEX7g2J/n5lJJ+z7dc7PE8RBHU2RHP/fyvc9vNO7UX8h2l3PCD+z7dKRjxQmMc/wChN1/7+Un/AAz/AHnlk/8ACSxlwML/AKG2D/4/xXupUkUoUYo07Br3PC1+AWoAj/iqVA6cWrcD/vumf8KF1BVYL4kjI3cZtyM+hPz8V7tt5oKZo07ILS7nhrfAvVgCT4ojyRyDbMf/AGemP8CNXwvleJYWx/et2UD6fOa9125GKApA4osuyD3u54WPgTqwyf8AhJ4wew+ztz/4/SD4G+IDGM+I4A/ThHxj67v6V7rtPenYxRZdkHvdzwpvgf4gAVf+Eoi28kjyn4Pt83Pb0pX+CGuGJAPEqbl6jymIz7fN6V7ky5NKF4otHsgvLueEP8EPERG7/hJoGYnndG//AMUab/wo/wATFhjxLa45ycScfrXu7DmlRaLR7B738x4UvwU8VbSG8SW65AyB5hyf0qP/AIUl4rzz4ltfzkr3sjimEUrR7Bef8x4aPgz4qBBHiC3A45E0g/8AZaZ/wpnxainZr1sGz/z3kH/ste7YwOBTTk0Wj2D3v5jwwfBrxbsA/wCEjiU45K3Ev+AzSj4OeMMkt4hg4PGLiX/4mvc+cUYPajlj2C8/5jwo/BzxeD8mvWyg9SlzKpP5LSj4PeM88+I4Rz2vJunf+GvdcYFMP0osuwXl3PCj8IPG4OE8RwhcYz9vnH4fdoHwh8dFiT4jh5PJGoT/APxNe7DJFKuAKLR7D97ueEn4S+Pm6+Iojk851Gf8/uU6P4TePkbP/CRQjvxqVx/8RXu3Bpp4FHLHsF5dzwsfCz4hqCF8QxgHg41S4/8AiaQ/Cv4hsWVvEkeOozqlxyf++a90HSg0Wj2D3u54Wfhb8R+QPESnjqdUuPy+7Ua/DT4nrGPL8RlP4dv9qz8D/vmveAaUZp2j/KK8u54Kfhh8T1GF8Tbs9xqs/wD8TSn4Z/FJgEPijIX7v/E1n5+ny172vNIVpWj/AChr3PAz8NPiijnb4k3Z43Lqk/P/AI7S/wDCuPiovyDxKxUHj/iaT4/9Br3rbgUqinaHYPe7ngv/AArz4rjn/hJpCAcYGqT/APxNA+H/AMV2Oz/hIpl4+8dVmx9Pu1710NPBzStDsHvdzwA+APiu64PiK46/9BWb/CnHwL8WM7V165xz841aXr69M8176BTcYNHLH+UPe7nga+CPi4Bu/t65DEZIOqyfl0xSjwR8WmU7vEFwDtxj+1Jc/oK97NR45yKOWP8AKHvdzwceCvi5GQE1q6cN1I1R8D88Gn/8Ib8Xgfl1qfk8k6oxFe8duaUIOtHLH+UPe/mPBP8AhC/i4ThtZueuMjVXHHrSHwj8YOAdTvCOny6n/wDXFe+4zxSeX70Wj/KL3u54EvhD4uhmYalf5b/qJ5A/AtT28JfF0Ko/tO7PQkrqfP05Ir3ojApmzeOelHLH+VB738x4OfCPxbd8tqV7jkf8hEYx9N1KfCnxcC7Uv74Ac5/tIc/+PV7wI8cU7bxRaP8AKg97ueBt4W+L6Mqi/vnBzkjUV4+uWqX/AIRb4ugf8hG84H/P+uf/AEKvdgvNOI4p2h/KFpfzHgw8M/F3J/0+9GSP+X9f/iqG8N/F48i9vjx2v0H/ALNXu4Wk2YNK0f5UFpfzHhA8O/F5QQt3f/MOc36HH/j9H/CPfGAbV+03xA7/AG+P/wCLr3kLSlaLR/lD3u54KuhfGBGP+kXxyepvoyP/AEOhtC+L+CfPvgMgD/To/X/fr3oLxRtotH+UfvdzwVtF+MQ6S3vUj/j+i/8Ai6Y2hfGcE4ub3HTAvYf5lq982Zo24p2j2C8u54A2j/GcMqifUTu6gXkPH47qP7L+NQc5m1DAOP8Aj6tz/wCzV7/jFJt70Wh2C8+54ENJ+NBYqJtRyOebu3A/D5qeNO+NB4zf7jn5zdW/8t2P0r3vbnvS7cjFFo/yhefc+f5dL+NKtkyaifl/hurcj/0Kmmx+NQChm1Hk8AXFv+uGr6C24FAGeDS5YdgvPufP8ll8afkIOorvOMC4tz0/4Fx0oGn/ABrGcvqPPX/SLb/4rivfjHnvTguB1o5YdgvPufPv2f40oh41Ajp80lsxH5mm/Z/jT8xDajgdR5lt/jX0GQe9NAyafLDsF59zwBY/jUx6XxJ6c2oprx/GlWVCb4Enov2b+Yr6Exx1qMAg9aXLDsF59zwPy/jWioQLzB6f8ep/Pmo8fGhct/p3B9Lb1x0r6D7UZ4pcsOwXn3Pn8f8AC6GUnfeZHIBW25PHH+eKaB8aoYxIVviOe1sT+VfQAIzmng56U+WHYOafc+fg3xq2l8XhGM4C2pOPYVGLn4yBSduocjGPKtzX0Lkd6A3PWjlh2Dmn3Pn77V8ZYmKtHfn5ccRWzfrTGvPjMoJ2agQD0W3t2P6DpX0Ic9jSDOOpo5YdgvPufP8A9u+Mj4LR6hyeggtwR+GKjTUvjIfuR6kAP71nAP5rX0Hk+tAJHc0csOwrz7ngLal8Zip/d3w56/ZrcH+VMbVfjMkuPL1EuOOLKAqfxC4NfQJBPc04AjvRyw7Befc+e11P4zY4j1Hrj/jzg9f92nnVPjArHd/aIYYIH2CIg/iExX0D170Y96OWHYLz7nz8ut/GNCGePUNvTmwiPfHQJmj+3PjFnIS/PHT+zY+e39yvoH8TS9utHLDsF59z59/t74x/MDFqHHcadFx/45zR/bvxhDAbL8le/wDZkf8A8RX0Bg+tIxIHBo5YdgvPujwAeIvi+o/exaggwTn+zIz/ACTimnxF8Xdvyw6lxxk6Wn/xFfQA6cmlz7mjkh2C8+6Pn+TxP8XogQ0GoZHcaSp7+yVFH4u+LRiWRLfUJEJ4YaUD7f3K+hh9TSAEd6ShAalLuj59bxb8XFYZtdRGeAv9kDn/AMcpw8W/Fgg77XUlI6f8SgY/9Ar39gT3pqh8/eNHJDsPml3R87v8QviYgZ2W7VQef+JWMZ9Pue1I3xC+J7IHVLoKeAV0oEH3+5X0UsKKxYIu48ZxQUGTwDn2p8sOzFzT8j5z/wCFj/EvJUfaSQQpxpYOD/3x1qUfEH4nkNiC7O3OcaV/9h/nNfQrRhsZVTjpxSbMHgAZ64FHJT7MfNLyPnsfEH4muEBjugHU7WGlZzjqfuU0fEf4klVZUuHR+FK6XwcdcfJX0QIgcnA5HpUTQK20MqkL046UcsOiYuaXkfPw+JPxGVd7RygYyN2m4zn0+Wg/Ej4k7FBhuASMhv7L6j1+7X0CbaPABjQ45B29KcIFznapPTpT5IdmHNPyPn1PiX8QiGyGyM8NYAHjrxt7UknxO+IITBEiYXO46cOR6/dxX0D9nXzN+1dw6HHSlaBCCGVSCMEEcGlyQ8w5p+R8+RfFH4gOw8tWnH+xp+4fmF9ql/4WZ8QWbCq5yf4bAN/7LX0AlvDjiJB3+6KRLK3WQOsEYcdGCjNHJDzHzS8jwEfE74gtLsELljkhV04nP/jtO/4WZ8QPmzEEKD5g9ht9MdR15FfQIt4yc7FJ9SoqTaB2HHtRyQ8xc0/I+ez8SfiPHIyfYZdw5IbS29fYCo3+J/xCT71s4IOD/wAS49fTp/nNfQvkqckqOfanbQOgH5UckPMOafkfPQ+I/wATWIX+znxjtpb5IHU/qKkT4jfEuTHl6bO55H/IJfHHXt9K+gBGo/hX8qQRjPCgfQUcsPMOaXkfPX/CzfiWrgNp7fN0zpUnP+cUsnxM+JMTEtYMozjB0qQY/rX0L5YxjA/KjywOy/lRyx8w5peR4BD8SPiRJHMTp7boxu/5BUnTPSoD8UPiSsWX0soDkB/7MkH/ANavoUIMY2r+VKEA6AD6ClyxC8u6Pnpvin8RlIzpYGRkZ02Xn360xfiv8Q3KFdNRgx2jGny8n2wetfRGwf3V/KjGeuPyp8sRXn3Pnl/ix8QFIzpMS7ySubCYZx1A+btQfil8RRsJ0oKrLuBOnS8j1HPSvobG0HGKFAOflGfpRyxHeZ88/wDC2PiAzZXTIWG3kLYTHH1+anH4rfEVUKnR4wQu7J0+fOPX73SvoUj6flQEAHAHXPSjlgF59z55T4uePwhdtKt/LA5ZrGfA987qki+LfxCcbo9Ft5V5+7YTkcdeQ1fQYUZzgZ+lG0HsPyo5YBefc+UvF3iDxP47ewXUdOJltC3kwwWsiF9xGfvEk/dHSvq5R8o4xx0ox9KdT02QK/UKKM0UhnyKxxG3GeK+kvhyAPh/pAUYHlHj/gRr5slx5T59DX0h8Ncf8K80XaSR5J5I6/MaAOsooooAKKKKACm5px6UgXFAAKXFFFACAYpaKKAEpDS4pDQAlHWkFKDQAlLmjFJnFABQaUcijFADQKcKSk6UAOpuaWjNACDNLRml7UAJSZpe9GOKAAdKQ0ZxTcE0AH1pQBRS4pgJtpOlLmkPSgDzr4prBNceDbe5j82GXXrdHjYfKwO4c/nXhXjPR5fB3jm9srdpUFrKlzZyOOShwykeuDxn1U17f8VMjUvA5yQBr1vn0+9WT8fPDn2nRrPxHAGMti3kzgDrE3Qn6N/6EaN9CX3PSPDGuR+J/DGm6xDtH2mFS6qchH6Mv4MCPwrkNX2+NfidFo4bzNK8OILq6UrlWumyI198Lk/XIrgPhD8QLTwroetafqsm21gQ3trk8u2AGjX3Py4/GvTfhpo9xYeEJtW1F2Oq60zX9yw6jdkqB9Ac47EmpW/oUz5n0J2l13R8gE/b4chjgH5xX2ic4XnsK+LtAIXV9IkIBIv4ThjwfnHWvtMgLjvx3qhI8Y+OnhbzrCDxVapmS22wXahesRJ2sfoTj6N7Vm/AvxX5V5deFblgIZQbm0YnGG43L+I5/Bq9xvrKDU9OurC5XdBcxNE49VYEH9DXyLq2m6h4J8azWsczLeaZcLLBPjG9eGU49xjI+ooeq0EtGfQ/xK167stNtvDmi5fXdbYwW4X/AJZp/HIT2AB6/U9q6Lwz4etfC/h2y0e1AKQJh3AwZHPLMfcnmuJ+HCXPizVLv4g6vHtnmX7Jp8CvlYIVOGI9y2f19a9LH3wfekth9TxH44+MLuO9j8J2E3lwGES3xXgtn7qZ9MDJHfIqb4FeFbU6dceJ7m3R7hpTDaM4z5ar95h7kkjPt71578SS8vxQ8Q+czFg6Abh0Hlrj9MV7d8GWib4W6aY49pDyhznOT5jc/limlYHqd4hYtkk5rzz4r+Df7f0u21PT7PztWsJ0ZVTAaaMsAyk+3X8D616JnHSjIIoTsDVzzj4yeLbjw14UhtbGTyr/AFRjCrA8pGB85B9eVGf9rPavNvgZ4ettS8Z3V9cxeYumQh4s9BKxwD+ADfpW9+0UD53hXB/5+uP+/VO/Z7I8/wARptXfiD5s8/8ALTtS2dw30PbxnduzXgHx+0S3tdf0nVoo0U30TxTbVxlkxhj7kPj/AICK9/6CvHv2hWP9haB1/wCPxuMf7FMLWL3wP8WXOtaBeaNfO0tzpe0Ryuclo2ztB+m3H0xXVeA/Cp8JeH5LaZoXvri4kuLmWLO1mJ4xnnAXA/OvJPgCH/4TnVdq5i+wHe3od6Y/rX0GeKSVlYN9T5z+PAz8Rbcbgf8AiWocY6fPJXpPwR4+F9oVBX9/KTznPznn/PpXm/x5cN8QrVQxLLpqDbjp88lekfA4bPhfbZ4zcTEc9RvP/wBegDXh8Hi2+KbeKLYRJBcac0FwgGGMu9SG465UYP0968F+LHi658T+LLuBJB/ZumyNBbxjgFgcM59SSD+GPfP1R0DnO3Cnn0r4euJJZY55JDl3kLOcYySeeKHrqw2R9afDfw9b+HfAumQxQeVcXMKXFye7SMoJz9Og9hW/rOj22u6Jd6VeIrw3MTIdwztJ6Ee4OCPpUthg6baFRtXyV2jOcDFWQ3JUnsadwtofHvhTxFfeBfEi38TMywSmG7gRsLKgOCD/AE96+vbeeO6top4xugnjDjI6qRmvjbxP/wAjV4hCEEf2jPgqMA/vG6CvqvwQ8o8A+H/PRlf7BDnccn7gpW1uHkeFfFjwQPCevnULKNU0bUGPlqowIJcZZPYHkj8R2rsPg98Q7dNGudA1y7WIadEZre4mfAMA6qT6r29vpXp/iDQ7HxP4fu9K1EDyJUP7zjMTDo4J6EHmvkGeEW81zAskc/2eZkWRRuSQKeCPUHr+NEtdgWm59C+GdJm+IHig+N9ctnTTrZtmiWsi4ygORKw75JyO2fYCvUiSTmuc8D+KLXxf4UttRtY1haMeVPAvSJwBkD2xgj2IroA3NO99At3PAfjzx4704/L/AMg5eB1/1knX2/8Ar12/wKwfh1MQME30mff5Urifjw3/ABXGnrlf+Qcv1+/JXZfAgkfDu4OCB9vkwSevyp0oA1/i8wT4Ua0xCHHk43f9dk/WvAPF/hW/8I6lb211kxToJrS5XI3Yx+TAkZHuD3r3n4ySbfhLrQJHzGEcj/pslaeu+FbHxj4Hh0u6AWT7Or20xGWhk2/K3+I7gmhWejE+6ML4VfEEeKdNGlanJjWbRPmLEf6Qg/jHv0z+fepdft45Pjj4TlaNSwtJxkdR8knX264+prwCSLWfBniho2ka11fTZflZDw47EeqsD+INew6N4wtfGfxK8H3kEfl3CWlyLqHPML7CPxU5OPrUpNOzK3Vzqfi9e3Nj8MtXe3co0hjidu+xpFVgPqCR+NeffBfxvougafd6Dqkq2cs1ybiK4kOI3yqrtLdj8vfjnrXtmr6VZ65pd3pl/EJbW5QpIp9PUehB5B9a+ZPF/wAONb8Gh5bpBeaYGwt5COFz0Djqp9+nv2quVtabiuk9T6Q8RaHZeLPDdzp1ysUsU8RMMp52Pg7XU+o65rF+Fun32k/DnTtP1G3kgurd5laORdpH718fUY5B7ivAfC3j7xD4TaMaffNPYKQWspzuQjuF7r+H619J+D/FVn4x8PR6tZo0QLGOWFyC0bjqDj6g/QipTa0Y2lujdWlo6UZqgAYpCPSgnHNCtmgAApwFNLYpiyZoAlOM0nFJjPNKDSAXAxTelKSKMimAlAGR1pDxzTfMoAftwKYQAaUSUpw1ACqc0pTvSBcClB7UgExxRtGKQk9qcvSmAoApCtLRnNADcUKKd9aMDFACFaABS9RQBSAABSijFBHegAIpMClHIpcUANK8Umz1p9HagBuOKQUE0hbFMB2eaCAaRSD1pCcHikAoGKcOtRq2TT80wFIpo4NKSccUA0gFoC0gYE4NOoAaRRQeOaUHNAC44oHIozgUZpgFIRkUhagNkUAA2jpRwaQrmlUYGKAFA44oFA4NLnNACYGaMUtGaQCAAilAx0pKQHBpgBzmlBwKa74FIrEjNICTg0hpuaQkjpQA8UdqRWyKXNACAg07txTaQnA4oAd0oFNGSKUUwHAUh4NNyQaUsCKQCHBpuSBxTSaeBxTARSSeaVlI6UuMUvUUAQgMxqTFLxS44oArXPmx28kkMLTyIpKxKQC59ASQPzNeat8atJTUG019E1n7es/2c2ywoz787duA/JzxxXpd5dx2FjdXk2fKt4mlfHoASf5V83fDGzuPFHxXTUbrcwjeXUJWb+9n5f8Ax5gfwpWv1BO3Q9W/4W54et9TTTtVs9W0idiP+Qha+WAD0JwTx79K72GSO4hSWF1kicAq6nII9Qa8E+Pur2F5rWmafbuj3VnHIbgqMld+3apPrwTj3HrXqfw10zUdG+H2k2OpgrdIjMYycmNWYsFPuAR9OlK19bg30a1OsZT1pvIrC1fxno2j6jHpk00txqUib1srSFppSvrtUHH44qh4V+IekeLb+fT7aK7tbyJSwhu0VWdQQCQAx6EjIPNHMOx1mSaMY61xk3xJ0t9eutH0uw1LV7qzUtcmwiV0jA68lhkjpgZ54HNXvCvjjTPGAv206G8RbIqspni2ncc8AAk5GORQncVvM6Y0hGa4Sz+LPh7UvEFtomnW+o3V5PMYcLBsVCM7i28qRgAk8dq3PE3jbRPCEkEeqyyrJOGaNIoy5wuMn9RRzK1wtrY2p5hbW8kzJI6xqWKxoWY49AOSfYVw+nfFbR9X8TW2h2Wn6mbiaZoSZoQnllQS24FtwxtOeK7FtZtY/Dr60dwtBa/avnG1tm3dyOxx2rxD4IWM2seL9Y8S3wJMAYiRn6Sykkn8FB/76otcL2Pf/X2pvevFPiF8Xobixu9H8KzsZDlJ9RXIVRnkRnqSem78vUeneC7qzvfBekT6e80lt9mVEecEO20bSTnuSDz3pJ3G9DfrH8Q6/D4d01r+5tLye2jUtK9tGH8tRzlhkHHuK2Aa4z4qat/Y/wAOdVdWKyXKC1THX5ztP/ju4/hVCM22+Mfhq8nit7O21W6uJeEhhtdzsfoDXZXmqfY9HbUHsrxwqBzBFFvm57bR3HpXkXwD0USS6prkseTEFtbdz/30/wD7J+teva9qaaJ4d1LVJOlrbvL9SASB+dK1uoXuc54e+JOj+J7wWuk2uqTHcFkk+ykRw5/vtnA/nXZbgvFcX8NtKXw58O7We4V/tFyhvblgpZ2L/MOAM527RgelR6V8U/DOvazb6Tpsl3cXk7MoVbZlCYBJLFsYAANGketw3O4ByaJHWKJ5JGCoilmY9gK5HVviV4V0LW49HvNQzdF9j+WCywt6ORwv9O+K2PEHiPSvDenfbNYlaK0c7N4heReex2g4z70Jp7Ds0ZXhX4heH/F2q3en6RNM8tunmbnj2q65wSuecZI6gdRXXcEV5T8MLPwOmoa3q/hhb4pEuyS4u/ljhQ/MUTODj5QcnkADn1w/iD8XoLqJtH8MXcqRlwtzqcYI2p3EXcn3/L1pXtp1BK++h7mMCgkZqhpN5a6ho9leWUrzWs0KvFI4ILKRkE556etXN2KsQ7oeKUU0NThzQAd6M5pCeaA1IBRzS9KTOKOozTAWgGk7cUwNikBLQKYpzThQAtIaKKAE5zS8UlB4oAUUUgNLmgAozSZooAXNFIOO9LwRQAnWikzg0hfmmANSBsUZpMZoAdu7UdqQDBpccUAJv44ozx0pVWlHXFADc4FKDxT9oxSFQBQAzcT0oHSnBadtFAEYajGRxT9ooAxSAjUkcYpSc9qcR3pcZpgNHAxTSKeeKQc0ANxinAjFMPBpQPWgB4pD1pA2OlBBPNADs5FIDigHApOtAC4yaWmgcUq0ALnijrRtzThxSAQjNAUCgnimg5oAGpVbjFGAetKBjpTAUUtJS0gGsuaUAClzSZoAKBTc5pwPFACdKKKOlACjikNN3HNOFAEctxFAoaWVIwTgFjjJqH+0bIYzdQDPTLgZrmPifHYn4d6xJf2kdyEgPlK45WQ/KrA9iCQa8j+DPg/Tdf1u81DUbOG4tdPjVFhlQMjSPnkg8HAB49SDSs29GCa6n0arBlDA5BGQaXNRxRRwxLFEipGgCqijAUDoAO1YnizxRY+D9Ck1S9DOAdkUKfelc9FH+PYA0N2Bam8WCgkn3qpa6rp98xS0vrW4cdRDKrkfka8W8L2uvfF7VJtS8QX8kHh60m2iwtnKLK2M7CRgkAEZJ554xnjZ+KvgrQtL8Fz69pFhHp2p6e8TQz2f7psGRVOduM8N168DmizsF1ex64ORR0rzP4O+M7vxVoV1aapOJtQsHUNKRgyRsDtJ9+GBPsKofE74qS+HLptC0KMS6oQBJOQGEO7oAv8AE/fB4GRwaV321HY9TuLu3tI/MuZ4oE/vSOFH5mlt7qC6j3208UydN0bhh+Yrzzwr8MLWO3GqeLXfWNbn+Z2uZGdIc/wKCcH64+mBXn/j1JPhh4+gufCZawhubZZ5bcOWikbcwIKntgD6ZOMU2na9xJpvY+is5oArO0LVIdb0Kw1SDiO7gSUD0yM4/DpWjmmAUUhJpCaAHdqYOGpDuoUnNMCTtUePSnc0oHFIBoHFNyc4p4FAU5pgMHeojdQRyGNpkVh2Jqxtrw344afbXmqWUdnpsJura2e7vblEAfyy6omSOTznr0pO/Rhc9uiljnQtG6uucZU8UoGK8g+AEoXw/rdsjDEd6HC45wyAZ/8AHf0Ndz438Snw/ocqWgEmrXEUn2WIMARtXLSH2Ucn8qV7LUNDo3uYomKSSqrAZwT2oNzF5PmiRfL6bs8V8xfDvw6vi/x7bw6ipuoYg15eGbL+bt4Ab1yzDr1Ga+g9bsdD0vwhfpPpdmdLtYHl+yCFfL+UFuFxgHihJ73BtdDY+1QhNxlTHrmpYnWVSysCPUGvmP4R+F7LxL4r+z3tpFPYWkDTTxvnDsflTv7k/hUvjyyT4dePwvhW5uLBBBHdeWJSVDFmG05PK4UcN6n2os7b6hdXPpoGokuoZXZElRmXqAeRVbR7me90XTry4VVnuLaOSVV6BmUEge2TXzL46060vPijqOm6Rarbie8itURFAXzGCqSAO27P60NPoCt1PqWKWOUkI4bHXFS1jeH/AAvo/hmzS30uxt4CI1R5ljAklx0Lt1Y/Wtmi1gQhFLigUvSmAzFIVpTkGnDkUAMxkUbacRTR1xTASkBp+MU2kIcKTFFKOvNAx2eKbinU2mIKQ00k5pQT3oGOHSmMOc1JxTGpAB6U4fdpgpT0pgKFoK0itSO3FACqCDTxUaNjrUm4GkA4Uo5pop2aAFpMUA0ZoAMUmKKCaACjNNDU6gAooooAKQjNGQOtGfSgApRxTD1pCx6UAPNLUW4inq2aAHUoNFHFABS0lAoAKKWigD5EkBMT/SvpH4bgD4eaL/1w5+u45r5wbiNvpX0n8Ptv/CBaRtGF8ngf8CNAHT0UUUAFFFFABRRRQAUUUUAFFFFACUhFLRQA2jFLRQAlB6c0opDQA0GlBpQtAHNAB2ppp9JigBBzQKBS0ANp2eKKTFACUYyKWigBAMUopOlGaAE6UmTmnmkyAaYDc80jHinEZpp4oA81+KrxrqPgcytgDXoCRnggHnP6fnXeavpsOs6VfaZcbhBeQPC5HUBlIyPfmvO/Efwmu/E94lxqXjG9lMRzArW6hYsnPyhSBnjrXdeH9Lv9HsTb6jrc2rSBvknmiVGVcABTt6njqeTmizWpN76WPmXwj4Pl1j4ix+GL5Tssrh/tnGMpGefwJwP+BV9WsyRxOR8kcaEfKOg9qw9O8J6dpni/VfEcO77ZqKIjggbUCgA7eM84BPPUUzxRomr61AbfTvEMmlQSRlJljtldmznox5X8KfoC8z5Q0QA6npWMY+3RffOB98da+0pCd+PavB0+Adz5RT/hIYgQflxbEfjndXrfhnTtc0yyeLWtcXVnwFicWohKgZ6kE7ieOfahxtrcadzezjFfNPxrP/FzZ8Zz9hiz7ctX0PqsN9caZNFpt9HZ3jY8ueSHzQnPPy5GeMivINc+D+vavqcmoXnieK8u5v8AWvJa7MDgAKA2MY7cdKSVwbSR23whI/4VXo+Fx/rc+/7167UnbyK4DwP4I8QeD7eK0HiaG407zDK9obHkZ6hX35HPPT+dd+TwaLWH6Hhnxv8AC08WoweLLZHktnjFveBRnyyPusfY9M+w9atfAfxDAtrfeGZpFSUyfarXP/LQEAMB7jAP4n0r2G6tYbyyns7mJJredDHJG4yGUjBBFeSav8Dk+2/bvD2tvYSoweJHUny29Q4II/Wm1dabk3s9T19c4rI13xRp3h+4060uXaS81CdILa3iAZ2JYAtjPCjPJrh7XQPioIls5fF1pFCpx55t0lkI/Fcn8Tmtzwz4AtdH1V9b1S9uNZ1tsgXlyc+WOnyL/D3/AD4xU8suug+ZdNSp8YfCcviXwf8AarXJvdLJuEQLkyJj51GO+ACPdcd68z+B+uQad48ls5XVV1K38tSW/wCWinIH1I3f5NfRm4/eHWvMPF3wkstc1Qato10dJ1My+Y7pkozZzuxnhs+mKrpbqLZnqJyG214B8e9ajuPEGnaRFcBlsomlmQdFd8Y/HAz/AMCruksfivHbfY/7Y8PygHb9teNxNj127dmfwqh4f+D1vDrMms+Kb463fvL5pVlAiZvVgc7vYcD2qUm99BuS6ak/wU8Iy+H/AA3Lq98jJfantcK3VIR9wfjkn8R6V6YTSKRwAoVRwABgCq9+L02My6dJBHeEYie4UsgPuAQT+dN6gtFqfPnx2IHxGt/mJP8AZqcY6fPJXpHwPB/4VdbkjH+kzEc5z81c74h+EninxXrDatq/iDT/ALSUEarDasERATgDnPcnJyea3PBHgvxj4LijsItY0m40x5/NmieCTeoON2wgjk478UrOxKkrnpSuQw9K+V/ix4Zfw143vVC/6HqRN5bsBxliSy/g2fwIr6kYHdweKztf0HTPE+kTabqlss0Mg+VujIezKexH+eKpW6jd+hmfDnW49c+Huj3MbBpIoFt5QOzoNp/ln8RW9qOo2+laVdandsqW9vG0js3oBXluj/Dnxj4Gu55fCmuWFzaTH57XUY2QNjoflzz7grU+r+EPiB44s2sde1XStM04sGaGyjaQsR0zuweDz978KXKxpq1zxTw3ol/458Ww2SZ8y8na4u5VH+rTdl2/Xj3IFfXEMUdtBDaQDEMKLHGvooGBWD4P8EaP4J09oNOjaS4lAE11LzJJ7ew9h/8AXpniuy8XXlukHhW/06xDqwmmug3mA8Y2YUgd+SM0PshR7swvGGqXfibxCngTQZ2jUgPrN3GRmCE9UB7MRx+IHrWT8SvhrZSeELe58PW6Qz6NEcxgfNPCOWye7Dlsnrk+tHg3wF448HX97eQXuh3Ul+VNz9pklZiQSchgoOfmOc5z+tek6ompnTZ10Y2a6gQBGbvcYuoznbz0zj3oSaB2etz5s+G3jU+DPEiTTOx0m9xHdIDwh7SY9R/ImvqQkMA0bBkYAqwOQRXgE3wL8RTySyHU9JDSOzlQXVVJOcKNnA/lXo/g3Q/G3hvQ30u9vdHvIoIW+xszSblf+FWOB8g57Z/ouVp3Q1JPQ86+PH/I76ad4J/s4fLjkfO/Of8APSu0+Bahfh1MwDAm+kzk/wCynSsLxT8M/HPi7Wf7U1G+0ISLCIo44HlVVUEnHKE5yTzmtrwJ4Q8b+Cma0N3otxpU0wkljMkvmJ0BKfKB0HQ8cU+V2C6va5pfGVwPhLrHI5aEcj/psnSuy00L/YtjtBVfs6BQT0GBiuB+Ivhrxt4vil0qyn0WDRHdW+aSTznxg/P8pAG7nA9Bk10Hgix8VaZpEWn+I5tNnitohHBNau5kbHAD7lA4HcUtd7D07mN8T/AS+L9KF9YqF1myQmLA5nTqYyf5HsT7mvJvg1iX4o6ex3BlilyBxzsbrX0zGcPmuB/4QCWw+Ltp4s0wQR6fLG/2yEHawkKMu4DGCDlSeeuT3qt0Rsy18Utau9B8G/2nZTPE8F9AzhWKl0Dglcj14z7ZrrbDUbXV9Jt9Qs5BLa3MYdD6giuZ+JPhy+8V+EH0rTmiSWW6iZ2lPCoGyT+HX3xXNaP4L8c+ByIvDmsWOqaY3zNZXytHhuM7MZxnr1A9Qamz3RV1syt8Ufhvo/8Awjt54j0mKPT7y0BmmVBiOdc8jb0DdwR16HrkV/2evOXRtfnbzBbvPGEB+7vCndj3wUz+FautaN4/8c2x0rUlsPD+jyEfaPKk8+aUA5xxxjOO4/HpXdeHdAs/DHh210ew3GC3XG9sbnYnJY47kmnd297cSsnZbGoJM0u403HHFO6LmgoC2Rg0qnApq4al6CgAPzU1RjNKOBQBk0AKrnNHmAUMuBxUe3BoAkL0u7jimFeKVTxg0ABfIxUY4NSBe9KFBoAZ3pwbmlIGTTO9AFjtSHgUgPFNJOKAAN1pVOaYAaU5FAEoxS5AqINxS5zQA7dTs8ZqPpSjOOKAHAmlzTOaGJIoAfnFGcioxkDrQT8vWkBIpxS5qAbqkXOKAHk00k4pM0hJ7UwEGc80pIIpozSH60ASDpTOc05SQKQHrQAinmnmmbTnNP7UAKDSA80L1pdtADSaep4ppFKtIBX5FIDtFK3rSDBFAB5mBzSbwRxTGHNKCBximA4cik5FLg4pvJoAUNRvNKoHeg4HSgBw5HNIcim80hJA5oEKJKGfimL6mncUDAMaMmjGelITtoARs4oD4GKXqKBQAoJ70rHAprH0pMkikBIp4oycGmgfLQBxzTAQOwpwbIpp4FIDkUCH7jRvIoQEChhmgYbuaQ560KMHmpcDFAEPBpwbFIwwaODSAd16Uopu7FG/mmA7GDRnFNZsCo2YKpd3CoBksTgAUAcP8YtWbSvhverE+yW9dLVSOuGOWH4qGFeTeGfC17P8N9Z8V2Wo3tnd2u5IPsshQSRJgyBscnv36rVv4x+N9O8RapZ6Zpl2txaWIZ5JFPyPIcAYPfAzz05r0r4UPpN98MbbTrWaKRvLkW7ijYFlZ2bII7ZB4zRbTVCdzhPgRZ6Nqeoam97p8M+qWzpPBcTEswDZBwDwCCM7uvzV6b8SvFbeEfB895Af9OuGEFqMZ2uQfm/AAn6gV4J4G1qLwB8SjHey7beGeSwuXfIwm7G/A9CoP0zXpXx3jk1Lwno+rWEguNPhnLO0fzLhl+V8jtwR/wACpW6ArLUwvBGv6f4Y8NXWowedrvjTVdzFLdGnkQZwodgDgZG4jqeBjgV0/wAKvh/qmi/bNf1793qt6hSJMgtErHczN23Egcdse5xU8OfGPw9Y+FtO0+W0vTqMEMcAtbeAN5hAAypBA5xnsea0PFnjvXNE8I6frd5p39nST6pGI7Jn3Stb4ZmEnACsQOg6ZGe9JO+yBrXc8u8PaxffCr4hXkeoQNMEYwXQA5kiLAiRc9egI/KvoOwi0XRNO1fxJasDa3ynUJ5F6MBGOQPcLn6k15J8ZNU8PeJtK0S/0W9jvNUkk8pIbf5pGjYEkMo5BDYwDz8xrd8S2+peGf2eYtPljKXQgjhuQOfLDuNwJHTg7aa8g20Oc+CFjJrPjXVPEV0CTArOW7eZKx6fgHH41S8e6lF8QPi3p2l2LiazjkSzVs4DfMTKR7YyM/7NXPhUNR1Hw5d6RpFq9pbzXO/UdXLH/VhR+7jGPvYB5zxuJ71zvw6vYIviBHPbaXLfXMUcv2SCMceYflBY/wAKgFsk8CizuF0evfGfWBovw6eygcQyXrrbIoH8HVh/3yMfjU3wX0VdI+HltO4Anvne5ds9QThf/HVU/jXD/tEXRafw3b5KYWd3APy8+Xj+v5127a/PH8LtSvdMsJbCys9NKWEk64eQLHw+zHC9ME9cZwKNQPM/DUSePfjZcXLQJJpsU8k7JsGwxx/LHkd8nZn15zX0XFDFbwrFDGkca8KijAH0FfO/wR1KDTry+hs7Ka71e7MMSKoISKHJ3u7YwAOPckAV9F4x1p62sJJXDOBXh/7QOsEy6NokbnChrqZB0P8ACn/s/wCle0yXUEdwtu80azONyxlhuI9QK8L+OuiXkesWviFUaSxaEW8jgf6pgxIz7HJ59Rj0oSvsNux6R8LtKGi/DzS0KbJblDcyZ6kvyP8Ax3aPwqt8UZWvdK0vw1C5E2tX0cDKp58lTukP0AAzVHwv8UvCx8JWf22/FpNZ26RSxPG2cquPlwDkcVN4Zabxn4u/4S66tZ7bTLBGg0mOZdpl3jDzY9COB7H2qU7v0Hsjup5rfSNJmnbEdrZ25cgfwqq5/kK+bPhdBqms+PL2509FS4lSVprsji1Ejcsv+0eQB7n0zXrfxl1/+xvh5cwpIFuNRdbZB3Knl/8Ax0EfiKofBTSYdK8Ay6sYCs97I0jOerRplVH0+8f+BU9HuJnl/i/QdNvfitB4X0OHbEZoredgSWdz80rsx6kAnP8Au16v8atXTRvh19gjfZLeyJAgxn5VO5v0XH415N8OtYjm+Iza5ewTX2pXBllt7aEZZp3OOeyjDNyeBW78fNTmn8RaPplwTFDHZ+e6Kcje7EHnvjZRqxLQ734RaRDonwvF7eIuL0SXc+7kGPGBkemxQfxrzX4W6RZ+M/iHqN9eWVs2mQiS5+y+UBEC7fIu3pgDdx/s16Br+vzW/wAGtUvbK1az08W0VpYCRSsjxkrGXIPQEMdvfAz3rnvghqFna2VzZ2cMlzql5dAXBUALBAqZDsfTJYAdyRTu0w0se3QRxwxrFEixxIAqIgwFA6ADsKd/HSR/KxFPODQUDYpw6VEQc8GpV4GDQAw9aM460NweKQigCTdlaap5pQuBSAc0AOBAFN4NOI4pB0oAaD6U5SaAOOKQH5qBCljShsikNNGRzQMcODSls00k04cigAzgUm4mlxgUmRigBu4ik3nFKDwaTPFAhynNIWIOKEoI5oGITk0d80d6eAKAGA1ICCKYVGaQexoAlwKKYuaX1oAdR0poNLuoAUkihWzTQeeaRuORQA8mlzkVGDmn5xQAooakzSE0AL1HWkBxxQBnoaTFACNyeDSjgUzvUnGKAGEjNB9aaVBanEHFACggClDU0DjmnBQKQCkZFIBgUZzSZxQAKaA2DSgd6QDJpgSA8VGzc0opGHFIBd2RTQDSr0o3YpgAb1pw6VGDuNOUkZpAKWIo3HFJyaXtimAm7NKGpvY0i570AOJGaFPNNOGNOUYoAXNNbJ4FA5alxzQA0ZB5qQdKjYHNOTk4oA8k+Perm30bStHQjN1O08g/2Ixj9S4/75ra+C2kHTPh9HcyKol1Cd7jI/u52r+i5/GvK/ivevr3xIube3f5bby7GPccjfnJ/wDHmI/Cvoe3S00HQ7eCSeKG1s4Fj8xyEUBRjkngdKV0lcLXdi9u+bFfN/xl1+TVfGl1abnW10mNYlRuhdgGZsfiB/wGvXNA8aHxV4xntNIVG0eyg3zXLg7ppGYhQg7L8rcnrj8a8V+JWknR/ihqBuAVtL2eO6WRxkMpA34+jbhj2FC11B6aHvfgTR10DwPpVgABL5AlmI7yP8zfqcfhXIfHXUlt/BtrpWTvv7kE4P8AAnzHPtnbXp6ywvAkySJ5BQMrg8FcZz9MV84axJe/GT4kmPS1KafDH5SzP92KENzIR/eYngd+B2JBe7shbK5u/CYt4Z8AeKfF0isYmXbCuPveUG557Fnx+BrlPhjp8niP4oWUt9L9oaPffztINxkYdCf+BMpr3DxR4Thb4V3/AIb0q3fZDZgW8aHDM6YdfqSyjPrk+teY/AKWD/hI9YR3UXJtECIw5wGO/H47OKbSvcS7Hv8Anc2BXzJ8Y9SXUviNeIjMy2cEdqAOctyxx+LkfhXu3jLxbaeDfDc+pXBV7hgUtoc/6yTsPp3J9Pwryz4VeArrW9Rj8XeIUZovMM9vHKMm5kJJ8w5/hB5HqcHoOSOrY27I9i8M6a+i+E9I02Q5ktrSON+MfMFAP61pkmnk9SaQ4oAQv8vNIGzS4qVVGKAGg8Uqig4FAORSGOoxTc807JoAQ0vagc00nFADgea8g1CM+INH+JOtqSyBXsYMHkLbplsezNz+dejeJ9Yj8P8AhfU9WlPFtAzqM9W6KPxYgfjXPeFNESy+EUNiVDm70+SWTaxO5pVLEZ/4FjPtQhHnXwP1q20e38U3F7KsdtBbw3LMRztXfux69R+Yq/4suLuPwZq3i/VRNDea6I7LTbVuGtrZudp9GZQ5P1HfpzPwd8HHxVqUmoX2TpNltEkWcC4l4YKw7qOGIPfb71t/HjWPtet6ZocLHFnG1xMM8bn4X8QAf++qLWDc1PgFpOzTNX1t1G6eZbaNu4VBk/mXH/fNbnxt1f8As7wCbFSwl1K4SEbf7oO9s/guPxro/h7pC6L4B0ezXaWNuszlehZ/nP6tXkHx21pbzxRbabGzGPTYC0gB43yYP/oIX86GCM7wl4g1XwF4cl1q10OGe31WXyIr2STAVk3cFRzj73cZ2mtzwJ4Dbx9dHxh4l1Zb1ZJ28yzRcZZTgK56BcY+UDpjnrXV+IPCa/8ACiotOUO81jZpdL5XeRRub8Dl/wA65/4Dan5FxqmiSTRlZlW8hXdyG+44x+CU9FqtxatWZ7HqF/DpWl3l/KP3NpA8zAf3VBJx+Ar50+FljP4j+KEN9Ph1gaXUJy3OXJwPx3OD+FeqfGTVRp3w+ntQxWfUJUt0A7jO5s+21SPxrF+A+kfZ9I1bV227ridYE9QqDP6lz+VSnqM9e55zSAc1xvjD4gab4YMdjFKlzrVy6xQWi5OGY4BfH3R+p/UdZbecLWH7QUafyx5hT7pbHOPbNCaew7WLFGaTPFGaYC4pv0paTdzQApPFNWgnimq3NMBx4FIATQfmoU44NABjmlxQW5pQc0AHamDO6n5xxSZ5oAacZpSOKCMmlPAoAF6UjDNOGMUhpAREEdKcOV5pWFJxTAOlNIpTxRwRQIQ9KUHigg4pC2BQA4EmnrnFMX7tKjYNIZICaRjS0YoATtSZ4px6U0UAIBml3dqCcCmgc5pgKSaM4FLjNNIpABO4UuMU0kKKUNkUwFB5paZyDUg5FACHFOUDFMelU0gJKKQUvegAoFFAoAXFFGaKAPkWT/VP9K+kvhzz8PdFJ7wZ/U184Sr+6ftxX0h8O12/D/R13bsQ9f8AgRoA6iiiigAooooAKKKKACiiigAooooAKSiigAooooASilooAQUUYooAKKMGkoAMUYpe1FACUc0UUAJQDxzRnFIDmgANIOadTSdtMBxpOK43xr8R9K8D3NnBqNrezNdqzIbeNWA24znLD1Fcy3x88KrLtFnqxHdhAn/xdRza2Glc9YprDNeVL8ffChcg2erAe8Kf/F0f8L78LcE2WrDPX9xHx/5Eo5/ULM9SK96UcivL/wDhe/hLOBa6oenPkpx/4/QPjt4SBOLfVPb9yvP/AI/RzrzDlPTytLgEV5n/AMLz8Ic/JqPBx/qV5/8AHqB8cfCBz8mojB/54rz/AOPU+b1DlPSPLFOHArzdfjd4RYZ26gPrCv8A8VTx8bPB5zhr7OOnkfp1pc/qHKeiYpm3J6V563xu8Gq2PMvjwORbH/Gg/GzwcOr32fT7Mf8AHFHMvMLHo2MCjbXnP/C7vBmM+dfH2+ytmnr8bfBJGTc3in0Nq+aOf1Cx6EVxTSme9cAnxo8FMf8Aj8uxnsbST/CkPxo8FpIVN5dnnBZbR8fyo515hY9AVB0NKF9K8+Hxo8E5IN9c/X7LJj/0GgfGjwSOt9c/hayf/E0cy8w5T0AcEijA9K8/Pxp8EYDf2hOP9k2smf8A0Gn/APC5fBAKk6nKAeR/osv/AMTT5kFjvNuD0p20kVwI+M/gUruGqyden2WXP/oNL/wubwMyBhqsnv8A6JNx/wCOUcyDlZ3yLilZM1wQ+M3gbj/ibOPray//ABNOHxm8C5I/tdumf+PWb/4ilzoOVnc7TSY2muJHxh8Ct01oj6203/xFKvxe8DNnOtgc4/49pv8A4ijmQ+VnanmgKT0ri2+LXgQJuOvL/wCA83/xFOX4ueBen9vRg/8AXCX/AOJo50HK+x2ez1oK4Fcf/wALY8C99fj5/wCmEv8A8TSj4q+B2X/kPxdcf6mX/wCJo54hyvsdcBmmPkVyS/FbwMAf+Kgi4/6Yy/8AxNIfip4GZC/9vxYH/TGX/wCJp867hyvsdcnTpTtvNcinxR8Dhc/8JBBj/rlJ/wDE07/hZ3gn5T/wkEPzYx+7k/8AiaOddxcr7HWeXntTlTHBrlP+Fo+CUHOvQHtxFJ/8TTh8TvBbbca9Bhu+x/8A4mjnXcfK+x1ezFGwmuTb4neDAAf7ft+enyP/APE0v/CzvBmMHxBbjp1VwP8A0GjnXcXK+x1JTFKRgVyv/CzPBmT/AMT+D1+4/wD8TSt8SfBmQD4gtcn2b/Cjnj3DlfY6lE704qa5QfEzwWF58RWf/j3+FL/wszwXhj/wklkccYDH/CjniHK+x0xVqVRjg1zKfEjwawyPEdj/AMCcj+Yp7fEXwaMg+I9PBH/TWjniHK+x0hXBp+MrXMf8LE8G4H/FS6dyMj9+P89qB8RPBw/5mTTcev2hf8aOZByvsdIFIBBoC5GK53/hYXg4nH/CSaZ/4Ep/jTV+IHhEvtHiPTM+90n+NPmQ+VnShAOlKVrnF8e+E2bb/wAJHpQPTm7jH9acfHnhMJk+ItLwen+lx/40uZBys6DB6UhBXmsEeOPCxP8AyMelf+Bkf/xVPPjTwuR/yMWk9cf8fkf/AMVS5l3DlZtgFqd5ZrDXxl4XH/MxaT1x/wAfsf8A8VTz4y8Mqu4+ItJx0z9tj/8AiqOePcOVmxt9TS7eKxD4w8M9f+Eh0r/wMj/+Kp48XeGwhJ8QaUB73kf/AMVRzx7hyvsbAXFLjHSskeKfD54/t7TP/AuP/Gk/4SfQTL5Y13TS/XH2uPP86OePcOVmsB61GwO7is1fFGgHP/E90z/wLj/xpx8TaAOuuaYD/wBfUf8AjRzx7i5WaWCKMnFZi+JdDY4Gt6cc+l1H/jTx4g0XHGr6fj/r5T/Gjnj3C0jQ7ZoJJWqA17RmXI1awIxnP2lP8aBrmkElRq1iSOo+0p/jT54hZl9QKdjFUBrGlHgapZ5/67p/jSf25pXI/tWx45P79P8AGjniHKzRyCMUgBqgus6W/TU7Mn2uF/xpy6zphBxqVmR/13T/ABo54hysvg8Ug61SOr6aGCnULQMRkDzl5/Wn/wBq6cDg39rknGDMuf50c8Qsy3gEU3bVb+1NPxxe23PT96vP05pP7UsOM31qMjIzKvP60c8Qsy0CacvSqg1GyBP+lwf99ilGqWBHF7bev+tHH60c8R2fYs96DVU6jZ/8/cHXGd4pU1Gzbj7XCf8AgYo549xWfYtDpzTTH3qEX9m5wtzETjPDU5b62PS5iP0ajnXcLPsTL0oI9KhW9tXPy3EZz6NTxcwNGXEqFR1IPFLmXcOV9h6570pXvTFuImGQ6kDuKcJY3AKupB9KOZdwsxwX0o5pPMUDg0okUjrRzruKwUoFIHU9DRup80e4C4NNxinbqM/jRzLuAwjmlwDS9e1Jz6U7oBwGRSBfShSe4p2fai6AaVpNtPJz2NJk+lHMAgwBRjdQenSgEii4WGlKQJTt6njcM/WmmRQcbh+dFwsLtNNZN1OLgdSB+NIHX+8v50XCwbMCjBAoLgdx+dAcEfeX86VwsNIpccUblzjcPzpNw9R+dO4WH44pMZpAw6ZH504MPb86LoLAE45oCAUokH+TRuDdx+dF0AoWgrR070m7NF0FhNtPHSmg0uc0XQDG5NJjFKaaDz0ougsObpTcA8incEUgHtRdBYVhlaQEAUppuPai6CwGNAQwRN3rtGaFCp0Cj6DFO7Um2i6BIDGhJfy0LHvtGajljSaB4JI0eJ12sjLlSPQj0qQZHBpwWi4rIzbTRdKsp/PtNKsbeb/npDbqjfmBV54kkZHdEd0OUZlBKnpkelPK0fgadxcttEjOh0fS4L/7bHpdil3/AM90gUSf99AZq5NBHPC8U0aSxSDDo6hlYehB61KBz0NDdKL+Y1GytYhtrWCytkt7SCK3hT7sUKBFX6AcCobXTbCxmmntLC1t5pjmWSGFVaT/AHiBk/jVracdDS7T6UXDlKV/o+m6t5J1HT7W8MB3RG4iV9h9sjjoPyq0Yw8RjKq0ZG0oRkEemKk7YpM46Ci4WRS0zSNP0eJ4tNsLWzjdi7rbxBAx9TgVfU5GKRW4pwGDSvfVglbYx7jw3p03iGLXjAP7Rjj8oS5/h54/U1pyQpcQvFNGkiOMMrjKsPcd6kbg0BsU7hY53/hBfCoukuV8PaakyOJAyWyDn8v0roeWP0obpwKRGovfqJK3Qr32l6dqkaR6jYWt4sbbkW4hWQKemRkHB5qxDGkCLHGipGowqKMAD0ApSeaDzSuOyvczNO8OaJpF7Neadpdpa3Eww8kESoWHXsKfqOhaVq00FxqGm2l3NAcxvPCrlPoSK0AaXqOlPmfcLLaxUvbK21GzezvraK5tpBh4pUDKw9wai0nRdM0G0NtpVjb2kLNuZYUC7j6n1NX80mQaL6Byq97DlXvT8ZpgYClEg6UhhtwaD1pS1JuFAC4zSFeaUECjINABzihRxzSbhmlzTAMdqQqc0vFLuFAABgUgUUuRS5FIBu3NGylyKMg0AIBS4pOlFMBcDpSbBRuAoyKQAFAFIEoyKcGFMBoXB4pWUkUBgaXPoaAGBcU7Bo/Gk3+9ABj1ppGKQuKUMCKABTmjJFLgYNM3djQA5eTS4pq8mlPFAATzS9KBzQxFACH2ozxzRx60MAe9ACcmnY45pgbHFPJ4oAOg4pATSg8UZGKAA4xSYJFJmnA4FACAUpFOGMUCgBmKcSdtGRThjFICOMEnmnlQTQDg0A5pgGMCkAzTutA4pANwc0p96XrSnFACAUFRQDQaAAIBzSYHWnA0jEUAAFKVHWkHTrS7hQAbQRSbQKdmigBgUClAAo3DpRmmAbBmgrijdS5pAJ2qpfWrX1lNbJd3Fo0i7RPb7RInuNwIz+FWiaBigDytfgToCyFjq+slixdnMse4se+dnXOTVi6+CumX6/6b4j8QXJB+Uz3KSYH/AAJDXpuRQMU7itbqcv4M8E6d4HsLm2sJZ52uJN8k05G44GAOABgc/mal8WeDNK8aafFa6msqNExaKaBgroT1wSCMHA4I7D0rpODS8UXdxWVrHmKfCi8k0tNHvPGmrS6OvAtkVUJXspY5yvtjHtXZ+HvDGj+FdONlo9oIIidznJZnPqzHk1s49qKV/IdhFG08V88+PD4a0b4gGfw5rFxpms+fvvpoV3wQEj5uAMlz3XkZznHNe/3Vql7Zy2srSCOVCjGOQowB44ZSCD7iuUm+FPgme3MP9hRR8Y3xSOr/APfQOT+NFk92D7o4vRLb4f63qy6rrni/+3b+Mfu01Nvs8S85+WJgo/Dke1ej6p4v8P6HbK9xqNuScLFBA4eSQ9AqIvJNcj/wovwns2mbUiMf89lz/wCg10Hhj4beGPCc32jT7Avddri4be4/3ey/gBRZ23Emt7HWp88atgjcM4PUUhGKkzSYzQUIF4pw4FIBiloAQjPWkxto3Ad6QMGpgKMZpSab3oJpAL16UpFMzinZHegDjPGngCLxt5Ud7rWpQWqcm1gZBEx/vEFck/UnHbFa+geHl0Hw/Ho66hd3kMaeWj3BXciYwFBVRwB0zmtw4pMUCsYWh+F7Lw14bXRNHea2iUHE2VaQsernIwT+GK42++Cej6lfz3l9rut3E85zJI8kRZj/AN+69Pxig0wtpYwtP8PtpXh0aNb6vqLKiCOG5lMZliUDAAIUA4x3BNcRd/A7Rb68nubvXNanmnbfLI8kRZm9SdlepgY5pDyaE7bA1czbHSvsWijS5ry4vYhGYvMuNm8rjGDtUA8cdK4XQvg1pvh3V4tR03XtYhmh4QgxfdPVTlMEGvTcZ60YFF+gWPP/ABP8MbfxZqH2zUte1ZzGuIIlMQSLPXA2d8detUbb4QRWFpJaWPivxDbW8p3SRQ3CoGb1wFHpXpjdacMZo8hWPMdH+Cui6Xr9tqr6hf3TW8omSKYoQzg5BYhQTzg9uleoZBo7UgFDdxpWFyKD7U0inAjpSGKOnNMIyadR0oATbSFKUmgn5aYCKKCOaEPWgnigBRinAUxDmpBSATAo2igkUBhQIMUwjmn7hRxQMABikxzS0uRTAZtzQExS5ANKTSAbsFIEGadmk5zTAMU0qKfTTQAmKFwDTuMVEetAFgYpcVFG2RUueKQBimYp+aSgBpGaXHFLRQAUAUmcGlBoARkBFIqYFOJoHSmA3bThSGkzgUgFIBoUCm5oBxTAfS0lApALRR2pKAFooooA+R5WPkuPavo/4cA/8K90YE5xDjP0Y183yf6p/pX0l8OlC/D/AEcA5/ck/wDjxoA6miiigAooooAKKKKACiiigAooooAKSiigAooooAKKKKAEooooAKDRRQAZo7UCigBoNLxR1oxQAho4xxQaXtQA3mm55p9MOKAPC/2gdh1rwqChOfO3bvukZj4r1KXwD4Rlxu8M6TkAdLRB/IV5Z8fgH1vwwuRnbNwxwOsde7HjA9qd2upLSe5zJ+H/AIPIYHw1pXzelqn6ccVD/wAK58HKm1fDmngZz/qQT+Z5rrKjIp877hyo5Q/DzwhtZT4c0/DdT5C5/PHFNT4aeDV5Xw9Z527eUyP1qa88f+E7C6ktb3XLa3uIuHjlDKw/AirekeLNA12dodJ1SC8dfvCLJx9eOOlLnbe4+TS9jLb4X+C3MjDQLdSy7cLkY9xzwarP8KPCJ8thpQDJ1/evg9fetL/hYng9JDHJ4iskcdVd9pH4Gg/EHwfyR4l0084/16/40e0s7XD2fkZUfwk8IFX3aZlmJOfPk4/8exVc/B3wntINrLk5ziZ/05ruNP1Cy1OHzrC8guo+7QyBx+YNWjzVKo3sxOCWjR57H8GvByj/AI9LlsDgG5f8+tNb4NeFnkz5EwTdkqZn6enWu+u7y2060kury4it7eMZeSVgqqPcmks7231CxgvbSVZbadBJFIvRlIyDQqjva4ciscHF8GvCkdx5j2szrjG0zv8A0NCfBvwiiqDazvgkkvcPnn6Gu/nnjtraS4nkSKGNSzu7AKoHUkmsfSPFvh/XZ3g0zWbO5mTkxxyDdj1A7/hSdW2gKHY5n/hTvhMlyltcIWGMidztHtzTk+DXg5JQ7Wly6g8o9y+CPwNegZ4qC6uorO0kubmVIoI13O7tgKPUmnzta3HyI4Z/g34LLArp1wBknAu5Py+9TR8G/B7Iu6xnUrnhbmTnPrzXc2V3DfWcN5azLNbzKHjkQ5DKehFWAfWjmb6i5UedP8FvBsgH+h3KEdCty/X8TSN8E/BxR8Q3gckEf6SxAHp1/rXoxIo60uZj5UebN8EvBu0bYb4NuBOblunpUx+CngqSJlW1u42P8SXUmR+ZIr0IqTSop9ad2LlR50nwS8GJGoktrt3Hc3L8/kaT/hSngwqcW12pxgEXL/416OQaD0pczDlR50vwT8Frgm3vGx2N0+D+Rpw+Cfgv5T9lu+Oo+1PhvrzXoOTmqiaxprNsXUbQuc/L565468ZpSmluCp32ucKPgh4MHWK+6Y/4+TSN8D/BZLEQ3oBAAH2luD6/jXfxajZXDukV5byMg3MEkBIHrxR/aFiVyt7btxniQGl7RD9k/M89b4H+DW6DUI/925yO3qD6frSf8KP8GgDP9pEg9ftGM/kK9CS+s2OPtlvk9B5gyfwqfuR3FCmmL2du55pF8DvBvIcai/PBNxjj8BTv+FH+EEYlZNSx2XzlOPzXNejgYORSjnrTuHJ6nmY+CXhEKQZdTJx3mT/4mnH4H+ESOJ9UHt5qf/EV6Ow5qQA4ouHKvM8z/wCFH+EBk/aNUPt5icf+OUn/AApHwnnAudUAPbzE4/8AHK9KCkmnBRmi4cqPNz8DvCZQBbrVAeMnzE5/8cpB8DfCe4/6TqhHYeYnH/jlelyEIoJOBT15FFw5Ty6T4FeFtykX2rKO48yPn/xykPwK8KHGL7V+/WSL/wCN16mwBWoipxwKLj5UeZL8CPCuwqb7Vyf73mx5/wDQKX/hQ/hcAj+0NW9v3kXH/kOvTFY5x3NO+bvRcOU8uf4CeG2UAanqy+vzxEf+gVGvwD8OoxLatqpXHQGIc/8AfFerr060uM0+Z+QrHlH/AAoPw4SD/a2rYzzzF/8AEUH4C+GQ+TqusbMdN0Wfz8uvVWOBTDyKOZ+Q7HlDfALw6UOdW1XduyCTF0/746+9N/4Z/wDDpDY1bU8HpzHx/wCOV6zg4pRxRcXKeSr+z94c76pqme4DRgf+gU1f2e9AWPB1jUc9/wDV4x/3zXruCDmkZ+KLhynkX/DPuhBTnWL8nGAQE/8AiaZ/wz3orDjW70HOQTGpx+leugml34OO/pS5g5DyFP2fdJCgPrt2xHXbEij8OtJ/wz7pIZvL1+8Gf70CnmvYOetOCkrkU+YOU8cP7Pem4H/FRXXTn/R16/nSf8M96cR/yMNwTznFsuMdu9exAHuaVSBkUXDlPHT+z7pqj5PEVwD33WwI/QimN+z9YZGPEMx55zbD/wCKr2RgTTQD6GhTFyep40f2f7QPgeI3AweTaf8A2dB/Z9gJBTxMxwRkGy7d/wCOvZRjuKemO1Pn/qw+RHjH/DPce7P/AAk5Az/z49v++6Vv2fYyOPFBHPeyzx/38r2gtikDZo5g5Txb/hn9fM/5Gj5QOG+w85/7+U2T9n0PwfFWeOM2Hf8A7+V7bt4pDgGlzf1YLHiT/s8ptwniSM8jJaw7f9/Kcv7PoAwfFCkA8AWH/wBsr2vIpMc9KOcfL5ni8n7Pis+R4kjC44/4l5z/AOjKiP7PPXb4miz76aR/7Ur3AYI6UuVo5g5fM8NH7PLDg+JoMf8AYPP/AMco/wCGepN7geIYNmBtb7Ac+/HmV7iSB2pVYN0pcwcvmeHL+zy+0h/EsGf+wef/AI5Qf2eGH3fEkB+unkf+1K9z2gijoKd0Kz7nhP8AwoC7BYDXrPCj5CLE/N9fn45+tN/4Z6u5MM/iG2VieQLIkD/x+veMjGaXdRfyCz7ngr/s8XW75fENsQev+hEf+z0i/s9Xhch/EMAT+99jJJ/DfXvRY9hSBsc0rrsPlfc8Hm/Z5vVQfZ/EVs7g9Hs2QD8Q5pD+z3e5x/wkcO0jk/Yz1/77r3neDRv4ov5BZ9zwX/hn3UMjb4gt+uObU9P++6cP2fdQVHC+ILfn+E2hwf8Ax+veVINOzRddhcsu7PA1+AOqqg/4qC1BHZbdsD6fNTG+AOsiQeVrlmVPUtC6kfgCf519ALijAo07BaXdngH/AAoTX+T/AG5ZHvgxydfzoX4D+IFPGt2Q46BZOte/g0cUadgtLueBf8KP8SoxePWbMNj/AJ6SDn67aQ/A7xMFGNcs8gcDdJwee+K99GKXilaPYFzfzHgR+CPijdn+3LQ4HBM0n/xNIvwW8Xr01yyHPa4l6ev3ete9tjNAwBRyx7D97ueCSfBjxeozHrdkTnobiUf+yUv/AAprxiRzrlnj0+0y/wDxFe8/KTSkDFFo9gvLueBH4OeM3Cg6zYAHqDdSnH/jlPHwc8aAbRr1ltAAX/Spf/iK93VcnpS9D0otHsF5dzwY/B7x38mPEFseef8AT58L9PkoHwg8eJkJ4ht9o5wL+cf+y173nihTxzRaPYfvdzwQfCPx+q4Gv2xHcf2lcf8AxFKfhL8QM/8AIw23Tvqdx/8AEV7uxAPFIApotHsHvdzwsfCv4jBcDxHBtIwV/tS4/wDiKQ/Cz4jqML4ii29f+Qpcdv8AgFe7Hrimn60Wj2D3u54MfhX8R13bfEEIz6anPz/47Sj4U/EkYA8SwYUcD+0p+fp8le7DrTsc0Wj2DXueCf8ACtPieRtHiEAdP+QnMB/6DR/wq74m7yv/AAkcYUfxHUp8H6fLXvRIBo25p2h2C8u54Efht8UhsQeIWK5z/wAhKb5f0qVvhp8UCi58SqSOR/xM58g/9817tjac0hfPSi0Owry7nhQ+HnxUhBb/AISGWQkYwNUn/wDiaUeBPi2+5n8QTRleBnVJfm+mAf1r3dclaQZJ5pcsf5QvLueFv4D+LSfImuzSKf4l1ST9cgGkXwR8XIxsTWpyBzkam4z+YzXu+TjimKCTzS5Y/wAoXl3PDG8GfF9tpOtT8Yx/xM2GO1A8GfF8HjV7nIHB/tQ4r3Mgg9aeCfWjlh/KF5dzwceEvjEEDf2rd5zyo1PJ/U4/WlHhL4xZAGq3IBycnUun15r3g80g4NPlh/KFpdzwpfDXxjUZ+33ZbHT7eh/9mpR4Z+MYDP8A2hck8Dab9cn6c4/Wvcz1o4Pei0f5UL3v5jw8eG/i+gP+mXh56C/T/wCKqP8A4R74ygsVvL0Et/z+xHj8Wr3kcjrSfjTtD+VB73c8G/sD4zr1vLw46f6bF/8AFc/jQ2hfGgHK3V8T/wBfcH/xVe94BFAGKLR/lD3u54J/Y3xrbrc3o9vtdv8A/FUwaV8bBlhPf9cYNzbfngtXvpApAAaVo/yod5dzwYaZ8bh83nXZI7G5tj+maVtL+NgxtmvW4B/4+LXj2617yFApOM07Q7Id5dzwb+zvjf03XnP/AE3tOP1pr2HxuUbi1724We19fQGve8UnO6i0OyC8u54Oln8bo3yv2xsf35bVh+ppRH8bskeVcknGDm04/Wve6TdzS5YdgvLufP3kfG3lSt78uTw1r/jSxL8bi4KpeEt/e+y4H5nivfzntTRIN20nmhRh2Dml3PBZX+OChiUuQo5+VbShD8cpAu1LgA88i0H4c176fY0A+tLlh2FeR4JJL8cACjRSjABLKtoTTGuvjgWY+XOPl5wlr/nNe/HmlBIFPlh2C8+54GL742MY18ifK458u15+tDan8aDn/R7gEHPEFtXvWfekLZ70csOwXn3R4SmqfGlT/wAekx2jkmG2po1b4zs+RaXBzzjyLYDjmveVYngmgjHejkh2Dmn3R4INe+NLfN9huQM9GtYB/MVMdZ+NBjaT7FMQONot7fP5da903H1NJkjkHmjkgF590eFDxF8Zdv8AyC7jg5/49IvyobxH8ZQFb+yrgDHQWkRz9RXu25gOtOViR1pckQ5p90eDDxR8YQo3aZdAnAANgh/kKaPFHxiGT/ZN0f8AtxT/AAr3d3IOATT1ZsdTT5YhzT7o8I/4Sv4vhyTpNx1xtNgDj8h/Wg+K/i6mWbS7o84wNPB/kte7bjnqaVslfvGlyxDmn3R4Wviv4uk4Ojz89CbEe/tTR4w+LYbjRpipPfTGz/Kvc489Nxp3zZ+8aOWIXn3R4a3i/wCLq/8AMHfjjjTWOfypG8YfFwkr/Y8oIH8OmtXuTFtv3jRGWxyxo5YhefdHhQ8bfFrazHRJgPfSpBj6Up8cfFpRg6HLnHX+ypDmvcxu3feP505tw7n86OWIc0vI8M/4Tn4sbsf2DMc8gf2VNx+OaafHXxWR+fD8x9B/ZM5z+Rr3UMQOpo3H+8afLEOaXkeFr49+Kmw48Ny9ev8AZc/H609PH3xTeJivhuQj/sGT5H617hlgPvH86QBuoY0uSIc0/I8OHj/4pcMfDswBHRtJuP8AGgfEP4ogDHhqXj10m55/Wvcd7D+I0oLH+I0csR80vI8N/wCFh/FRQD/wikxH/YLuP8aUfEn4n7wD4PlbaMsP7Muef1r2/c4b7x/Onhm7k0ckf6Yc0vI8MHxJ+J8jB18IyFcZ2rpdyQf1ob4mfE0AMfCTAD10y5wfXvXueST940rZ/vGjkj5/eF5eR4Y3xP8AiTiMf8IbLyc8adc8j86Vvif8Swm4+CnAA5J025/xr24lx/EaAzf3jRyQ8/vDml5HiK/E/wCJQyzeC3CjGf8AiW3P+NI/xV+I0IBfwawBOOdPuRn9a9wLN0yaXLdzn60ckPP7w5pHiJ+KfxIG4/8ACEShQM86fc8D1zmg/Fbx9tGPBrhiD1sbjn9a9uLHOAaCvFHs4ef3hzSPDz8VfH8SsbjwY6D1awuBj680D4s+PEALeEDhhlT9huBkfn7V7e3I+YA/WlVAR0H5UckfMXNI8Pb4t+Ok2sfCW1HGVzZTjcPUHP0p3/C2/G5KqPB7Fs4I+xz817htGMYGPpSeUo5wPyp8kfMLyPD2+L3jFJMHwmUYAEobWYHFK3xh8XqTu8JlRgYzbTdf/wBVe44GMYH5UwJg/LgfQUckfMLzPEP+FyeLSCR4VXGN2fs83T1oPxl8VvuCeFACP4vKlb9K9zGfb8qX8qXLALz7nhy/GHxYUH/FJlmPQi3mxTB8afE3APhdSeh/dy8nnP06e9e54BzkA/hS5p8sAvPueEn42+IlQsfDMKgf3jIP504/G7xEpO/wtGmOpYyD+YFe5nNJk/5FHLD+mF59zw1fjbruHUeHYGZT03uMc96f/wALr17YXPhqDGcD98/B/KvcMZBBAx9KAD/kUcsP6Ye/3R4enxu1oqXbwzCQBztnYfzU03/heWr8bvDUXPTFyf8A4ivcfqB+VOAHt+VHLD+mK8jw1PjpqgY58NxEd/8ASiP/AGSlk+PN9CAW8MoAT3vD/wDG69xI+n5UnHt+VPlh5jvPyPCj8fLxV3v4ci2nofthHP8A3xSr8f7tcs/h2JkHpeY/9kr3THpj8qAo54GT14pcsPMfNLyPDf8AhoGYAFvDKnJxkX3/ANhSD9oCdX+bwyvXBAvf/sK902jHQflSYwTwPyo5Y+Yc0vI8O/4aEYMB/wAI0o46fbx/8bo/4aFxw/hoZHUfbgP/AGnXuW0HnaPyo2Kf4R+VHLHzDmfZHhp/aGAIA8OfUfbh/wDEUp/aHiyf+KcOM9r4f/G69uMKbt3lpuHQ4GacY0YYZFOeuRRyQ8w5n2R4h/w0Rbdf+EcfH/X6P/iKQ/tDw7iB4cOMcf6cP/iK9vWGJUCLEgUDAUAYFMeJCTmNDnjlRRyR8w5n2R4pH+0NDj954dIOO16Ov/fFO/4aGtQRu8PNjuReg/8Asle1LGmc+WmemcCkaCLdkRR5xtztHT0pcke7DmfZHi3/AA0Pa5/5F58dM/bB/wDEUg/aGs/4vD7g/wDX4OP/AByvaTbxkD91HwMD5R0pRBEesUf/AHyKORdw5n2R4yP2hLNQA2gScjjF2P8A4mlX9oawI+bQpB/29r/8TXsIsbUZxbRcnP3B1prabZkEG1hIPUbBT5I92Lml2R5B/wANA2Gfm0Jx7/bB/wDE07/hoPTjj/iSSYPX/S1/+Jr1w6bYsBmzgO0YBMY4oFjaYK/ZodpGCNg5FHIu7Dnl2R5Kv7QOmnP/ABJJdvY/ah/8TSL+0FpxznRJBj/p7H/xNesjTLBEKJZW6oTkqIwAT60+PTrONSI7WFQTkgIBk0ci7sOeXZHko/aA0tnCro0vTqbpR/SgfH/SwxDaNL14IuVOf/Ha9YbStP3B/sVvvByG8sZFN/s2wwAbOD5en7scUci7sOeXZHlP/DQGk8f8Sa49/wDSF/woH7QGkleNGuM/9fC4/lXqX9j6dt2/2fa49PJWn/2PprDDadaH6wr/AIUuTzDnl2R5YP2gNIGf+JLd/UTpig/tBaQuM6NdHP8AdnT+uK9U/sfTQP8AkH2uD1/dLz9eOaBpGnKgA0+2CjoBEAB9OOKOVdw5pdkeW/8ADQWjbSf7Fvsgf89Y/wDGm/8ADQmjFcjRL7d6ebH/AI16kdB0iRSG0uyIPXMC8/pTW0DRy2/+y7LcMkN5CZGePSnyruLml2R5gf2g9DHXRtQHp88fP/j1NP7Qmibv+QNf7f72+P8Alu/rXqR0bTRwdNszn1gX/Cj+xdKLFjpdnuOMnyF7dO1HKu4+Z9jzAftBaMYy40TUNo/i3x4/nTl+P2iuuRpN/nsMx8/k1eljw7ojNuOj6eW9fsyZ/lTW8O6IOP7G0/HT/j2T/Cly+Yc0uyPOP+F9aST/AMgTUun+x19PvUg+PmkAkf2NqRI7Yj/+Kr0geG9CYYOi6cR72yf4U0eG9DQBV0TTgF6AWycfpRyruLmfZHnS/HvSD10bUvwVP/i6P+F9aSeDompD3wn/AMVXoo8NaEhyuiaaCfS2T/CgeF9BxxoWmcf9Oqf4Ucq7j532R54vx00eU4j0XVGYckYjGB6/fpq/HfRQ5DaPqYHssf8A8XXop8MaCzbm0PTS3qbRM/ypF8K+HxyNB0wHpkWif4U+Vdw5n2R5+3x40IYxpGrcnBykf/xykPx50Leo/snVNpPJ2R8f+P16CfCfh1iC2g6YSOhNmn+FL/wifhvj/iQaXxx/x6R/4Ucq7hzPsjzw/HfRQcDSNUJ9ljx/6HSj48aER8+katnH8KRn/wBnr0H/AIRHw2VC/wDCP6XtB3AfY48Z9elB8IeGiMHw/pR+tnH/AIUcq7hzPsjgh8d/DxH/ACC9Xz7Rxf8Axyl/4Xv4eUHOl6uD/wBco/8A45Xef8Ij4a/6F/Ss9P8Ajzj/AMKd/wAIj4bZdp0DS8en2SP/AAo5V3DmfZHBD47+HSoY6Zq4GcH91H/8coX47eHHkEa6dq2W+7mOMD8T5nFd1/whnhcf8y7pP/gHH/hTT4K8LEknw5pBJ65so/8ACly+Ycz7HFSfHPw9ErCTTtXV14IEUZGfr5lRH48+GBz/AGfrB56+TH0/7+V3Y8F+Fx/zLekDjHFlH0/Kg+DPC5znw5pB+tlH/hQo+Ycz7HDD49eF8kfYNWyD/wA8Y/8A45Sf8L48LnH+hasP+2Ef/wAcruP+EH8Kc/8AFNaRyc82MZ/pTT4F8JEDPhnR+Dn/AI8o/wDCjl/vMd32OJ/4Xt4YZuLDWMevkx//ABynj46eGBn/AEHVhj1hj5/8iV2f/CC+Ey5Y+GtIzjGPscePyxR/whHhTp/wjekY7D7HHx39KOVd2HM+xxn/AAvbwrnH2XVRn/pgn/xdA+OnhpFUyWGrqG5H7lOR6/frtB4I8KZ/5FjRv/AGP/4mk/4QjwqqlV8NaQAeoFnGM/XjmjlXdhzPscZ/wvfwmTg22qD3MKf/ABdKfjr4RB/1WpfXyV/+LrsP+EE8JM24+GtJz6C0QD8sU4+BvCZOf+EY0jP/AF5R/wCFPlXdhd9jkD8dPCgXPkakR/1yTn/x+m/8L08KAAtb6mAeh8lP/i664eAfCS4/4pvSyB0BtUOP0px8CeE3Zmfw5pTM3Um0T/CjlXdhd9jkB8c/CZbAj1E8Z/1K/l9+nH44eFQBmDUgSM4MK/8AxddUfAXhEybz4a0oNjHFogH5Ypg+H3hDYF/4RzTDg5ybZM/nijlXdhd9jmU+NvhU7sRajwM5MSD/ANno/wCF3eEz/wAs9Rx6+Sv/AMVXUf8ACvvCABH/AAjmmc9f9FTP8qjHw88IKmweHdOK5J+a3U8/lRyLuw5n2OePxp8Kxkb01BM8jMK8j/vqk/4Xb4Tz/wAv2PXyh/8AFV0a/D/wjGSR4d01s/37ZD+WRxTX+HnhB+P+Ed08d/lhVf5CjlXdhzPsc+PjV4VYnamoMR6Qrz/49TT8bfCRxg35J4wIRx/49XQL8O/CSyGRdBtUfpuQbT6dvaom+GfgwnK6Bbo396NmU/mDRyLuxcz7GJ/wuzwkrbT9v9M+SOP/AB6l/wCF3eDlOGlvR/27k/yNbf8AwrXwf827QLaTJz87M3P4mkX4Z+DS7N/wj1nk+xwPoO1HIu7Dml2Mg/GrwmITN/xMDCDtMgtTt3emc9aQfG/wZnHn3v8A4CtWxH8M/CEcUkP9jRtDJJ5hjaRygb1C5wOOOO3FOb4aeDCgH/CPWgx0KqQR+I5pci7sOaXYxh8avBr9bm7X62r80v8AwurweFyZr4KRwxs3wa0f+FW+EGiCtpK5VywYSPnHpnPSpW+GvhNoljfSmdV6brmTAPrjdj9KfIu7FzPsZP8AwurwaASLm7PsLV6U/GrwYCR9ruvr9lfH8qvRfDLwigkX+yEJZywcyMSo9Bk9Kc/wt8HPEVGkAHPDCZ8j9aOTzYcz7Gf/AMLp8Gbc/bbjPobWTP8AKlb40eDkIBurk57rbORU8/wm8IzoVaxkHoFmcY59Qc06X4WeD2KlNI2gcY8+Qj/0Kj2a/mY+Z9ir/wALo8GD/l8uR9bWT/Cmt8ZvBYJBvLo+4tZOfzFX0+F/hNfJL6UH8tSvMj/MD6804/DLwawIXRFU+onk/wDiqORd2HNLsignxj8HK2GvLlTkcG1fP6A1N/wubwdyGvbhSDjBtJf6KanT4X+D45CRo4IIAGZ5OP8Ax6rcfw38IlFB0dGwoXJmk5x6/NRyLuxc0uyMxfjN4NYcXtxn0+yy5/Racvxm8GHA+3zDOf8Al1l4/wDHa0R8NfCCNlNGWM9MpNIv16NTE+Gfg5TkaJHnn5jNITz77qORd2HNLsigfjJ4K+Y/2jNgd/sk2D/45QfjN4JwcanKSPS0m5/8cq7/AMKu8F4C/wBiAgHOPtMuP/QqafhT4KPXQh1zxcyj/wBmo5F3Y+aXZFQfGLwUcf8AE0l56/6JNx/45Tl+MXgjGTq0g+tpN/8AEVYX4U+C1JI0YjjH/H1L/wDFUxfhR4KGB/YpIGeDdS8/+PUci7sOZ9iH/hcvgjknV3HGcfZZuf8Axyn/APC4vA2P+Qy2O5+yT8f+OVK3wt8EMxzoK5Ix/wAfEo/9mpP+FUeCMY/sIY/6+pv/AIqjkXdhzPsRj4xeAyR/xPcZ9bWb/wCIph+MfgYsQNZYgHGRaTY/9AqX/hU/gYcHQF/G5m/+KoX4SeCdse3R3TZnBS7mBOfU76fIu7DmfYhX4w+BirbtZZMdC1pNz/45Tl+MPgQ/8xzPGf8Aj1m/+IqUfCjwUkaIdFLhBgb7uY/+zUv/AAqTwK6kf2Ftz6XUw/8AZ6OVd2HM+xF/wuPwKP8AmNnH/XpP/wDEVJ/wuDwKD/yHR/4DTf8AxFDfCHwMYwn9ittBz/x+Tf8AxdJ/wqDwKCD/AGK3Axj7ZN/8XRyruw5vIVvjH4EQAnXBg/8ATtN/8RXcI6yIrowZWGQR3FfOvxo8I+HvCtrpH9kWRtWufNDqJHfdt2YPzE4xk/nX0PaKFtIV9EFJK3W473Js0UlFAHyQ4zG/0r6R+HJJ+H+kZ6+Uf/QjXzdJxC+OuK+j/hwMfD3RxnP7pv8A0JqAOrooooAKKKKACiiigAooooAKKKKAEpaSigAooooAKKKKAEFFLRQAlBo6UdaACjtSdqXtQAgoooJxQA0ilzxSjmkIoASjFGaXtQB4N+0OM6l4WwCT+/46Z5j717wOi59BXg/7QzhtT8LxknA88kHIHWOveCMY+lMQlNJp2cU0jvSGeG/tCJELvwzJtAkK3AY7eo/d45/P866b4Fxxr8NzKkSq8l7KXYdWxgAn8ABXPftDfd8NLuYAm4+UDg/6vv8A5610fwMGz4YoR/FeTE8+4/wpiOK/aDRP+Eg0SQquTbSqeOTggjn8T/k11/wt8M6Jq3wt07+0NHsbhpvODvJApZv3jAHdjOcY56jFcp+0L/yFvDpYnHlT8Y4H3O9Q6J4z8TeC/hPpd3Z6RYzWDyyRRXTSsxQl3OXQYxzkDnH50tVsGmzOOubi5+HHxEvho9zJssbwKUDECaPg7G9eDjn619XSq7xt5TiN2T5WK7tp7HHevnT4YaHYePPGWoX/AIivGuLyNxdfZ8BROSep9VHHAx1HbivpBjx9KElv1DXY+afjNpmp6XrNpDqGv3eqQ3MBkjjmUIIyDg4VcL6Y4z27V7d4AQp8O/Di462MJ590FeV/tCsP7W0IEk/6POdvYcpz/n0r1P4eJs+HnhxTz/oUR/NQaEkth69Ty345+JLm512z8J2tw0dsqrJcheN7sflB9QBg4/2vYVY+Mvh+x8MaJ4evtFhSxurWcW6zW42ORsJBJHU/KeT/AHjXFfFHzZfi/qKSbn/fQKgI28eWnH/169L+P/HhTSh0/wCJgvHX/lnJ3oSsJ9zuPCOuyeJvAthqsZjiup4SrEruVZQSpOMjI3AnGRXifxktdd07UrSHVPEM2pQXMTSJEIhDHGwPOEBx3GDyfc16J8DFkPw3bepEZvZTFk9V4yR/wLd+Vcp+0Kx+2+H03DAhuDjH/XOiy6juz074eqB8OfD2Bx9hi/8AQRXSkVznw+Uj4c+Hh/04xHrn+EV022mBGFpcD1qTZTCpHNAAelApwpSMUAMYcZpAMin44o7UAMz6V88/HXR9L03xBpMlnY21u9xDKZvJjCByCuCQOM8nmvoYpjmvCP2hR/xNvD2duPJn7c/wf5/Ol0Fodb8FNI06L4d2eoLZw/bLp5vNmaMb2HmMu3d1xhRxXm3xw0jT9K8b2y2FnbWqS6esjxwRhAW3uNxA47Dn2r1X4L4Pwr0wAMMSTcnv+9fpXm/7QR/4rPTuE/5Bw5A+b779fb0/Gnqw21Ow8IfDLwhr/wAOtIuLvSibq5tg7XCyssm89TwcdegPHSvOPCfibXPBPj4aO+oS3NmmomxuIXberDfs3KD0I68fjXW2nxO1LwR8O/D9s/huUma122t1LcqY5AP4sLlh1B2nBrN+E/gu38YazceKtVv1ea3vzO1pEuCZSQ4Zj2XJ4A64PPal8W/Qa0Wj3PoHHJx35pAOcmpAAWOKCvPSmBA3DVIuOlOMXcU1U55oATGGpP4uKlKZFVL67t9J0661G7cJb2sTSyN6ADNIDyT42eMbnTNQ0jRtNl2T27rfzlWIIwSEX6H5ifwr1bRdUi1rQ7HVrcfubuFZQM9MjOPw6fhXhXjjwbqN14MPj2/aRtUupfPu4CcrFbvhYlH+6Nmf94+lbnwD8SGS3vvC9wxJizd2249EJAZR9GIP/AjStZ3BO57Upy+K+fbfXbz4lfFhNH1S5uYdEWSdIrW2maMMEVsMxB5JIBz+A4r3TWNKXWtIuNON3d2izAAz2cvlyrgg8N26Y+hNfMngTRYtW+JEGlDVL+0CSTql3ZTeXKdqtyGxxnHp0NOybuF7D/EegeNPBVjEuqavdpbzSPHF5F85DAAc4zwDn9K9x+FEsk3wu0eaa4luJG83LysWbiVxjJ9AMVxfx+U2+geHId/meXO48yQ5kbCAZJ9+/viup+Hl3Np/wQtL2GAzTW1rczRxH+NleQgceuKTSWtgvpZneYIXNIGO3PavDfA9xd/FG18Qy69q2pxzW5R4Da3Bht4M7iMKpwSCuec8d880nwV8Z67qXiKXQtTvpr21a2aaNp23vGwZR948kcngk0Xelx6anrvibxFY+FtCudUv5UURoTFEWAaV8cKo7k1B4O1e61/wZpmr3ixLcXSF3WIEKPmIwMk+nrXkXx50x7TW9IvpL+4uEu0mVbeUjZAE2fcAA4O7nOTwOa7P4W+HHTwzomtvr+rtCYGcadJOPsy5JH3cZwOo56/lQk7iuj0cNkZp3AGTXh/hXxBrHxY8b3kUupXumaHZRmVYLCYwu3zYTc45JPJPbjjFST+LtV+HfxP/ALAvtTu9U0K52Mhun8yaEPxu3nnhgeDwR70Xe9h6XPbMg8U0rz0rifiZo+tPocmseHNWvLK9soy8kEUrBJowCSNo43DqD3xj0x5f4P8AH2q6jomr6Xdapql74gvfLi0oJKRtc5GcjpjO4k8YHtQ2xJo+hwMODXkum6R8Qh8Yrq5u7i7XQjPI3M+YGg52Kq54b7vQZHP4994f8N3WmaW0Gpa1f6jeTRBZppZiAp5/1Y/h69evTmvE/D3inxQPi7B4fuPEF9c2UWqSWpVyDvRGYc8d8cmiwXXR2Popl5OBxSgELwK8l+Neqaz4dj0vUtH1q7sjPI0EsMbja2BkMAR16g/h6VkaY3jrxR8KJdZPid7JbJJ5F8uMiW6CEk7pARtAwVAA7c+gPeBNdT25QSTTHQjpXkvwQ8Y6tr1xqel6tdyXbQxpLDLJywGcMCep6r1969gYZFCbtqHocP8AEmG7s/Bt/renahfWd9aKjIYZyEYbwDuQ8HgntmvNvhhq/ibxp4iuNPv/ABZqkMUFoZl8gpuY7lHJZSP4vSvUfif83wv1xQgY+UvXt868/h1/CvE/g/qsmi+K7u4i0zUNSZrBh5NjGrsPmTk5IwP8RQ4rewXa0Og8Y6347+GuvW8X9vvqmnXKmSF7qBTnB+ZDjkEccgjOfrXrfhDxND4s8KWmtQIQ8gKywr/DIOGUE9eeh9CK8C8b+I77x34xtbLV1j8NwWgZEW/VwyBsEs+FzkgDHAHHXvXv3gvQ7Dw94RsdP025F3aqu8XKkETFiWLcEjBJ/KhJBdnmvxH+IfjTRJltINHXRoblWMNzLIk0jgYzjaSqkZHqeetegfDq8udQ+HWjXd5dSXV1KjGSaVizMd7Dknrjp+FeeftF8W/hwhQTm4Gc8/8ALOu9+FYJ+F+ifNu+R/4cY/eNxRyq90F2zrlJzQQM9aXBo2nNUBXu7Y3du8AnlgL4/ewttdeexr5x8XeOPGHh3xXq2l23iS6a3tZwsZmiiZipAIydvofSvpUKd6/Wvk74nIG+I3iLIA/foeDn+Bamye4JtbM9h8U6J400jw9PrWk+NLm5NtD58lvNZxfOoGWIIGBxk4x7ZqH4XfE678TaidE1sRm9dDJbzxJtEgHJDDoCByMehql45+J1zB4SksLbw3rFqLyD7O15fWxhjVWXB29cnB46f0qp8EvCdkLw+IX1a1urqKEpHZwtloN3Vnz0OOBj1PNDS9Au9rm9428VeKNU1m88LeCLKZ57QKLy+QqDGSNwVWYhQcdSTnqAOM155D8QfHPgzXWg1i4uJHiYefZ3ihty56q3oexU4+tfR8Frb2zytbwRQtM/mSmNApdj1ZsdT7mvBvjDE3iX4naZ4f02INfNBHA0g5xuZm5x2VTuPsaOWL6ahdr0PedPv7fVdMtdRtH3W91EssZx1VhkfzqwBVbStPi0jR7LToMmK0gSFCepCqAM/lVrtVAN4rn/ABh4u0/wXop1G93SOx2QwIQGlfBOBntxye1dARxXzz8e9Te48X2GnFGEVnZGRSTwWdiCfyRal3toCOh8M6h48+JzXF+NWj0DRoZDGv2SHLynrgMTnjIycgZ7dcdTdeFPF+l2zS+H/GdzcyqC4ttViSYSn034BUfQVp/DWzhsfhvoMUOCJLVZmbGMs/zn9WNdVkBuozRaKDXc81+Gni3X/EviHxBba/FFaTWKwxiyjjK7G+fcxySTnA746Yrf8XeKtQ8OQynT/Dl/qrRw+c8keEiQc9WOSTxkhQePStuDR7C11m81aG3VL68WOOeQE/OEyFyOmcHGfp6VJq3/ACBNQON2Ld/l9flPFFl8gu9zyT4b+P8AxB4t+Is0Oo3EMdkbF3jtIYwFUh0AOTkk8nqa9oWvmz4DKG8fFmOCNMkx7/vI6+lF6UJJKyC9wHWjOKU00Ak0wMbxP4m07wlor6pqLN5asESOMAvIx6Ko9ev4A15xoHiDx18TJ7qfTLy28O6Nby+X5ogE8shxnHzdSAVyRtHPeuN+NmsT3vj+bT5N62um26CNC3ys7LuL49cMF/4DXsnwysY7H4a6JGgAMtuJ3I7s/wA5/nj8KSjrdjv2M640Dx/pFq8+k+LItVmX5vsmoWSKJPYOpBH+eRUfw78Ya14r1rWodYto7E2SQoLMKQyOTJuLZ552jjpgfifRBwKzLbQ7C01++1qGEre30ccc754YJkKceuDj8BRaJPvbHn3jP4ha6NZutA8GaXNeXlnj7ZdC3aRYjjO0AcZ9z9ADXF6P8ZfE2k6osevrFdWwk2XCPAIZoeeemOnPBFe/Wmn2lgJhaW0UHnzNPL5agb5GPzMfUn1r5++KenL4l+MMOiadGqXU0UEE8m3jccsWOOuEK8+g9qFFMd5LfY+hY5Y7iCOeFw8Uih0YdCD0NSqOKitLSOzsbezi/wBXBGsa/QDA/lVgDAqgGZAPSlIBFKRzRigBgwKr3kVzPayR2dyttcEfJK0fmBT7rkZ/OrJQkU1FKt+FAj581L4reNdK1K+sX/syf7LcyQCZrV1Emw46B+Oxx7ivYPBXiNPFfhKz1ceWs7gpcRx5wkinBAzzjuPYivMrvw6/iD4f+MWETtf6dr93dW+Dl+NpZT9VJ49cVi/BLxN/ZniptHuJAtpqseUBPAmXp+YyPyqbW1Q+Zvc9q8ZeIP8AhGPCl5qSKHudoitkZSQ0rHCggdsnP0BryLQvil401vX9N0kf2RE95N5fmNBIQo7nHmc4ANejXsa+J/iGlsW36d4dQTSx7ch7lx8v/fK5P1NeFfD99/xG8Pe12cbv900Wvqwu0fUdtHcQ20aXUyTzgfPIkZQMfZSTj8zU+azvEuvWPhnQ7rV78nyIB91BlnY8BR7k8V5fD458b6r4Mv8AxnZrpUGn28vyWTxO8jRqQGYtuHTntzg9KLvoGiWrPYCpY8VkReJLCTxdJ4YRma/itftUmPuouQACfU5Bx6Vz3h7xtf8AjLwJPqOgW1oNbhHly29w7CNHx1GASQRyB+BPFeRfC+78VX/iy/v9EfTrvVp7Vmnm1V35UuucbOSc49qV2w0R6t8UPFmveC7Ww1HTPsE9tPL9neG4gckNhm3blccfL0x+NX/ht4ivvFng4avqiQJO1w8YEAIXCnHQkn171ynxsa8T4d6KuoeUt417EZ1t8mPf5Um7BPOM5xmsXwBrXii1+F1ynhjRYZns7iWSa4uX+V+jERoCCzAEdSB9TTt1C+mp7op4oyK83+FXxHuPG32vT9Stoor62jEqyQk7JEJx0OcEEjv3FXfiD8RofB3kabZ263euXODFC+diAnAZsc8ngAcn2o5tNh2O6TOT6VIteWa54y8a+A47HUPElppN5p1zKI5RYCRXgYgnALHB4B/LtXokGtafP4fGuwzhtONubnzB/cAyfyAPHtQ3bRoWj2LbnBwOvY1454t+KPirwn4nuNGkt9HuvKKMHSKRCyMARkbzg8479K09A8f+KPH2r3a+FtP0+z0y1VS8+pB2d2OcDCMMZwfXAHXtXlXxDv7/AFX4gXB1SwW0vIxFbSwq5ZDj+JSQMqc5HsRRa61WgXs9GfU0RLxRuwALKCcVMADWR4l1b/hG/C1/q624m+xwGRYc4zjoM+lcN8LPiZqfjfVb6w1GytIfIh85JLfcONwGCCT69c9qL67B0PTHFct4w1bWvDuj3OsWC6fJZ2qBpo7hH34zgkFT7jjHr9K64gGuT+I5CfDbxCSSB9jccfTA/XFPTqF2tjh/DXxP8WeLNZbStL0vRknWEzF7maRV2ggdsnPzCr3ibxr8QfCVuLzUPDumzWQI33FpLJIsY/2s4I+uMe9cD8Gbq1tfHU15fzwwRR6a/wC9mlCAHenr+NereEdag8eJ4r3s1xo0lx9jgVxgGPylD4HuST681KjG9mDb3Ou0W/bVdA03UmQRtd20c5QHhdyhsfrV5SScVR0nTYtI0ay0y3LGC0hSCMsckqoAGffioPEGtQ+G/D19q9wCy28eVRRkuxOFUfUkD8ap6AYD+Prf/haKeEESJojb5affys+C3l47/Lg/U12nTI9K+SfEEWu+HfGT3eqkLrXmJfl1Jxub5hj6Hj8MV9R6BrMPiDw/Y6tb4CXMQcr/AHT3H4HI/Ckk72YXuQeJvE2neFNFk1PUmYrnZFEnLyueiqPXj8MGuX0zXviJrlomqWmg6LZ2Ui74be8uZPOkUjIIKjAz7gVl/HjSry98JWV9bqWgsLnzLhVGSFIIDfgf/Qq5fwZ8Zp9J0+10zXLL7RZwIsUVzb4EiKBgblPDY/D8aTVtWtATvomdvpfxNu7rxnY+FNR8PXGnanK7icSSq6BAjMGRh97O0dsdeTUnjzxvrvggR3Mul2F1ZXFwYYGjuWR14JG8FCMnB6GtKKLw5461DRvEWmXkMs+myM4ZB+82lCPLcHleWB59Peub+PjD/hBtP+YqTqaYGPvfu5PyoSi1oF2tzR8B+Pdd8cT3Dx6NZ2llausc8r3bM5J5wqhOePUjrXoJzu9q8j+AAxo2vNtAzeKM564Qf4/rXr46U0ktgu2IDiuU8WeMdJ8HzxS6lJI0jxM0dvCu53x7ZAA9zxXS3V1HZWlxdzHENvE0rn0ABJ/lXy9Y3V18RPiLZLqjPINQucOE42QrklB6AKD/AD607vZBp1PW9E8beN/FaG90bwraW2nclJdQuWBmHbZtHt1wRz1pNY+KmoeGI3g1/wAIXtteuCLYwyrLBO2OBv4x9MEgV6VFDHbwpBCgSKJQiIvQAcAVleKvD1r4r8N3ekXewCZCI5GTcY3/AIXA9Qf6jvS5Yiu9zL8U+I9a0Dw5/bdrpVteW0UAluUa6McieuBsIYD6j6VyPhz4u6v4s1mLStM8NW63EiGQvNqBCog6k4jJ7gdO4rsPGsP2L4XazbiT/U6Y8W4r1xGR0968Z+Byk/ENSVJxpshHt86UcqvcabPYvF/iXW/CukPq40ezu7GAJ5+y9ZZFLNtOFMeCASOc59q5vwt8UtZ8Ya1/Z+m+GbePEZmkln1AhVQEDtESTkjtXSfFE4+F+uglQTCANwzk7xXlnwFDN4zv25IGnEdeB86dqOVXC7PUPG/izVPBti2qDR7a905WVGZbwxyKTxypjIxnjg1z2hfFbXPE8txFongprt4FUyf8TOOPbnOPvKM9D09K1fjFIY/hbqf3eXiHzDP/AC0XpXB/AiWK1vvEd9cusVvFbQl5XbCqPnJJ/LrTsk7gn0Ol1f4pa94eLJrPgz7C23cry6kuyTHUIwQqW/2c5r1FWDIrgcMAa4PTli+KPgTWYr2SN7ae8nhsp/KB2xocRuB69/XrXeRJ5cMcW4tsULubqaElugu+o/8AgrC8UeK9M8H6V9v1J2Jc7YYIxmSZv7qjv/St7gCvDvj7ZXianoGqo2bONXiAA/1cuQ2T9QP/AB00NNrQE7bnYf8ACVeOGtf7QHgF/s33vK/tFPP2+uzb1/2etWPCvxM0/wAV+Iv7GtNPvIJ47Z5rn7SoQwsrKuwjufm9unSsDwx8bdNvUS38QxnT7oAA3CDdC3v6r+o967G18P2F14xh8YafNFmaya3kMOCs4LKVckHkgAj8vSpTTfYNVuaWva9pnhzTjf6teJbQA4BbkueuFA5J46CuI0v4ka34oM0nhjwbPdWUbFPtVzeJArEdhkHJ9gTivKPiz4iuvEXje8tw4e106Q2ltGp43cBz9Sw/ICvo/wAN6LD4f8N6fpMC4W3hVSfVurH8SSfxppa3YX7HBw/FoaTrT6T4v0ObRroEYdJlnTBHBO3HHuM/oa9MhljurdJ4JFkikUMjqchgehrzz416Rb33gKTUWji+02EqMkjD5trMEZQffcD+Arn/AIEa/cTDUfD8zu8MKLcW+5shBnDKPbJU/nRaz02C99zofEnxOl8J3qWereHZkeRPMjaK7Rw65xxxn8xUX/C2THoUWuS+E9VXSZDg3SMjBeSpJGRxkYycVyfx+J/t7Qxxxby9ueq/p/8AXrrPBctpZ/AYS6go+zC0uTIspyGBdxj8en40W6thfsjp/CvjXRPF6yjS55PtEIBlt5k2uoPQ9wR7gmukznivmX4M297P8RLCSEyGO3gkNy6k7dpUgBj7tt/L2r6aAy5Pamk0tQunsOxxiuS8SfELw14X3peX6zXSj/j1t/nkz6Hsv/AiK64gFSCMg14N8btA0jRbfRpdM02yspZTKr+REELgbcZxwcZPJ55oaut7Bc9e8K64PE/hm01gWzWy3G4iJ23EYYjr+FVfFnjHSPBmmfadRlYyOD5NvGN0kp9APxHJ4qt8MUYfDTQg6srGEkhvdia8d+Ml9LL8ThFct/o9nBEIwo5Cn5ifrkkfgKTTtZAmejy/FSPTLm0j8Q+HNT0mK8XfDO+JFxx97HI6jI5I9K9Dt5Yri3jnhkWSKRQyOpyGB5BrzL43ww3PgKzvFVSYruMox+9hlYED9CfpS/A3Upbvwdd2UpZhZXZSMk5wpVTgfiT+dCWuj0C91qenFeaOoqWggYqgOJ8U+OT4QZZdR0a9Nm77I7iJ4iGPpguDnr2qPwp8RYvGN5LDpmiamIYSvm3EoiVIwc4z+8yeh4ANY/x3JXwLYnCkf2lH1/3JKz/2fznTfEJy2ftacdvuVNne9wvpY9fIpoGT0qWuU+IHid/Cng+71G3Mf2tsRW4fn52OM474GTj2p9AI/FfxC8O+EBsv7ppLwjK2tuu+Q/UZAH4kVn2XxA1G/t/tSeDdY+xkAq6KC5Hsjbc/gSK84+DegLr/AItv9d1YNdSWYVw8pDB5nJ+Y57gA49yPQV9BkHtxS5e7Bt9EcPYfE3w7qGp2emQm7XUribyWtJ7do5ISFJO8HgdMcE9a7nHUVx/iHwWmq+LdA8R2vlQ3mnzf6QxyDLFtPy9OSCeM+prsAwJJp2sK9yteSSQ20kkVvJcSKuVijKhnPoNxA/MivP8AVPi9ouiahLp+oaZq8F1EoLoYYztz6/vPoeOoNekkAnjrXzH8aFKfE2/wAA1pC2QevGMn34/Shq/Ww72PXI/ihFNapcxeEvFckDRiQSpp2VKkZyDu5GKm8K/FPRvF+q3Gm6fZ363cMLTGOaNF3AEAgEORnJHXFSya+PC3wftNYyJWttLgMaycb3KKFB/EircfhmM+N7TxRCkULvYvBdBVw8rFkKE9jgKwz16UWT2YX8jJ1f4saRoOqNpmq6Xq1rdLGH2NFGwKnOCCJCCODW74W8WQ+LLQ3tlpuoQWZB2T3SIiuQcEKAxJ+uMcHmvGvjnlfiDbHagDaYvI6n95J1r1v4YZ/wCFX+H8kk/Zh1HuaSWu4X8jrA1cv4m8a2/hQedqem6h9i3qguoVR4yT/wADBHpyOe1dN3rgPjOD/wAKxvyFB2zQnJ7fvVp2C9gtPi/oeoO8djpmuXkka7nS2svMKj1IVjgVd0b4qeEtZuUtI9Ra1u2bZ9nvImiYN6En5c+2a89+AxJ8Q68wyR9nhyO3Vq1Pjn4ctJNGtfEUdtGt3HMsM8g4LxsCBkd8HaM+/pS5fPUfNrtoexhuKX3ryL4IeJrvUrHUdCv7qS4lstsluZDkiI8Yz1IBA/76r1vnbxTXmIdmjNMBOKBnNADjgmnAcUzjNSDpTAbSUc5pDSAdjilHNIDxQBzQA4nAptBpOlADgeKTPNItOoAXqKQHmlHSkxzQAtMIp9BGRQA1aQrk04CigAxxTacx+WmpyKYAAQKUcinUmKQDORQFzzTwKOlMBmRTx0pAoPJp2KQDG5FMC8U89aUdKAGgcUuKdRimA0HjFGOOacKXFIBo4FNzkVJik25piGbaAM1IF4pcUDI8HtSdetSU1hzQA1RzTsHNKoxS0gGEU5elLjNGKAEIpgzUmOKaaAAdaWkpjE5pgS0nWmqTSk4pAKBTgKhLkGnq1AElFNzS9qADNJRSUAKDRSdaSgB2aTvSA0h9qAHDrS+1MzSigBcUtMJoVs0APpKTNFACnkUDgUAcUjGgAyDSUoWjFACCmkYNKeDTu1MBvakA5pwHNGMUABPFIASOKQk09ORQAg96XtSNxSryKAG/hSqKdxQRxQAzAJpSMUoFBpARheTSbSe1SilxTAixjijy+9SYFGaAI1XnmpAMUnOacOaBCcE4pcUoUZzSigYwCjmn4opAMANIFqSkoAjZcc0qcin9aUAUARlcmnAYFKRRQA1gDQFp1FABSdjS0Y4oA8O/aJLfZfD4DoMm44I5P+r6H/PavZ9Nz/Zttu3Z8pc7uvTvXjX7RbMLHQFGMF5iR3/gr2ewGLGAbSuIxwT0piRYxRS4opDPkd8eS+fSvo/4bEH4e6QRnHlt1/32r5ulP7p/pX0j8NST8PNHJ6+W3/obUAdXRRRQAUUUUAFFFFABRRRQAUUUUAFJS0negBM0tIKWgAzRSCloASiiloASkpaaRQA4CikB9aXPFACdKb3petGKYBS9qTpS5pAJik7GloIyKAPBf2iGK6j4WLAlP3/B4HWOveN3A+leEftEgtfeF4xICSZ/kI4HMfOa93I+79KBB1FGOKKXFMZ4V+0JdRG88O2qygyIs7vGOwOwKT+Tfka6P4EXEUnw7kgVk8yG9kDgHnnaQT6df0rtL3wb4Y1GeS4u9B06WeU5kla3Xc5/2jjJ/Gn6b4S8PaPIJdO0WwtpV6SxQKr9MfeAzRZW3J1ueNftByI+v6JAsoLx28rNH/dDFQD+O0/lXX/DDT7LxJ8FYtHugrQzCeCQBslSZGIPsRkEfhXW3ngPwnqEkstz4f0+SWQ7mfyFDE/UDNWtL8K6Docgl0zSLO0lAx5kMKqxHuQM09Fsw3Pl5k1X4a+Otuf9N06XKMQVW4iPf6Mv1xz6V9QeF/Edh4r0C21WwcbJV+eMsC0T91b3B/PrVfxD4O0PxNJHLqVhFNcRrsSfGHVc5xn05PHvUui+EdB8PwzR6XpcFt56hZWQfM49z+NJpbjTezPHf2gZo38Q6RAsitJHbSM6Z+6GIA/Pafyr1P4aTRT/AA40BonRglqiHaejAYIPvkGqWofCvwffyF30oRyN954nZS3Pc5rd0Xwpofh4E6Tp6Wpb7212OT68nrxTsrbgr3PEvjzodxYeKrXxAIvMs7uNImxxiVM8H6qBz7H0rd+Omqw33hbw9FbsrveXAuYkX5iVCEZGPeQV63rGk2GvabLp+pWsdzayfeRx+RHofeua0r4W+EtD1OHUdP04x3MBzGXleQKfUBicGiyYtUXvh7oEvhvwFpmm3CeXcrGZJ1zna7EsR+GcfhXlv7QTRyaroUKyqZUgmZ0zyoOzB/HB/KvdiPNjZHztYYODjj6jpXF6l8KPCGpzrPNYT+cOGk+1ysz/AFJY5oVm9R7IufDSVJvhtoLKytttUQ4OcFRgj65FdZnIrA0Dwfofhkt/ZFm9tuByBPIynOMnBJGeBz1rdGc0tOgIcDQelGMUA+tIYwg5p2cinEikx6UwCmHrT8GkYUAMOeleDftCvu1bw9BlSyQztgdQCUHP/fJ/I171jIrjdc+F/hfxBcG51GC9lujx5xvpWYDngBmIA5zgChITM/4Kvv8AhbpwGSUlmBGc4/eN/jXm/wC0FhvG1gu5DjTgcDqPnk617R4d8E6J4VUjSUvIVOcxteSshJ77C23PHXGaydV+F3hXWrsXWoW17cThdnmS6hM525zjLMcDk8e9FtRN6bGVpXha18afAvSdMfas4tA1tK/WKZcgH6ZyD7E1414Q8R3/AMN/Gsj3UUqrG5ttQtc8kA8kepHUHv8AQ19JaJ4U0jwyNmkR3UEOCBA13LJGCe4VmIB+lZ/iD4ceF/FGojUdS04tdFQjyRzOnmAdNwUjP1607JqzDbWx0+n39pqdhDf2MyzWs6B0dehBqyXrn/DXhXS/CVrPZ6PFLFbzSeYY3mZwpxjjcTjpW50OKlK25V7kq5NBpQcCmZy2KYC59K4L4jSy63c6X4Fs7lYZdYLPdyKu5obeMbicZ/iIwPoa7wDa1cDL8MIJPFH/AAkI8Ta6upcgS+ZESqn+EAx424JGMYpWfcVxLnwBr2o6fPpt744uJbSaIwtEmnxrlcYxnJ4rwrTbi7+H3xBSSRmZtKuzDcCM482LOG/NeQPpX1iYiYDH5zhiu3zABuz69MZ/DHtXnOq/BjQ9Z1O61G+1fWJbq5YNK5eIZwMDpGOwFVa+gba7no9pcRXdvFdQOHgnjEkbDoVIyD+Rr5m+F+B8Z7PK4BuLrHl/d+5J09q920PwkNB8OyaNZ67qhhwFhkkMTPbjOcIdmPzBx2xXLab8E9F0jVbfUbDW9YhngfzI2DxEg/imD+I6UkvMG+yMr9oQKdJ0I/Lu+0yDHfG3n8On6V0nw51W10b4K2OqXRYW9rBPLJ3JCyPwPy4q94z+HeneOJ7STUdR1CIWqlY44DGFyT8zcqTk4HfHHSpNE8A6boXhe78ONdXl/pl0rBorp1+Td97ZtAxk8+x5FFtNwv5HnXhPVpvibqOsLfsuj+GrOPz5bCyfyvPLZ5lkGCRhSTjA6VzPwOcf8LGhPI32UoHp1U8/lXpnhz4L6Bol89zdXl1qKHhbebCxY7B1H38e/HtTdH+DGl6P4tTWIdVvDbwymWC1X5Cp7AyA5ZR6YGe5Pct5iTfY539oj5Z/DPyjlboZ7/8ALKu9+G0sJ+GPh+3kuEWWa2aONXYZZgWyAO+AD07Cr/jTwbpvjfRxZX+Y5oWL21zGMtEx4P1B7j6dwDWR4G+Gdn4Smju7jUbjUryJGSAy/LFbhvveWmTgnuc0W03C/kea/s7uIPEut20mVle1UhTx918HP/fQrP8AjRC198VI7O3O6eW3ghVU5O9mbA+vI/MV6rq/wxtpPEp8Q+HdVn0LVXYmVoohJFJn72UOOT1POD6ZqXwz8MrHRtfl8Q6nqM+s61Jz9onjCqp6bgvOGwMZzwOgFO3mF9NtTtXlhsNPaS9mQQwRZmmlOAABySTXyffNdeFPGNt4h0qyntNPluHu9M85domg3HgeilTjB7MPWvobx34Mu/GtrFZjX59PshzLbxwhhKc8EnIPHp071T8U/DS38WaZpdre6vcpJpqOkcqRp8wYKOVx/sDpila+jYX8jrtC1mz8Q6Pa6tp777e4TcM8EHoQfcHIP0r5s0MiP9oP+6P7cuB8vzdWcY/pXtng7wFdeC7e4tbDxFcTWMqsVt7i3VhHIf41IPtyOhrmLT4Hpaa3HrEfim5+3pcfafN+yry+ck4z65/OhR8wv5EP7RKr/YehnaC32xwDnn7taPgkhv2ergZEg+wXoKscDrJxWz47+H0njm409rjWjbQWYOIltt25jjLZ3D0HFQaf8OrrTvAuo+FY/EW62u8hJGs+YVY5dQN/O7nvxk07K24dTzz9nk48U6uMkZs847ffX/GvoPbmvM/Bnwpk8F62mpWXiJ5cr5c0JtQFlQ4JGdxwcgEGvTN457UmrdRp3OR+KAx8L9dwMnyl7/7a15J+z+xXxtfgsQTpxwvr86V7B4z8MX/i3SJtJj1mKxspgvmL9lMjsVII+beMDIHbPvXD6N8GNR8Oar9v0rxm9rcBCgdbBWyD2IZiCOPTtTtdbivqZ/7QVvYCbQ7nbH9vfzEc55MQxjI9iTj6mtr4B3V5N4Nv47h3e0huyltu6AYBYA+mT/Omt8FoNU1ZtR8SeJtQ1W4cjdsjWLI9Od2B14GPavS9P06z0fTYdP023jtraFdscajgf488+ppWstXdgnrotDx/9ooAweHDs5zcYfPT/V8V6B8LHD/C/QsHdiJl6Y6OwrnfFnwv1jxnewXWpeK4AbdCkUUWmFVXJ5P+tJJPHftXReCvCmr+EdMi0yXXbe+0+JmKR/Yijrkk4D+YRjJzyD3otpe401ck8T/ETw54Rvrey1a7dbmYbtkUZcov95sdBwff2rprO6t7+yhu7WZJreZA8ciHIYHoRXkvxf8Ah/p17De+MJNTa0mgtQjQtGGWZxkIM5G0kkDv9K7X4b6fcaT8OdEtbkv5xg80q4wV3kuF/AMB+FJLzHfpY6wD5hj1r5I+KWF+JHiHbhQJoycc/wDLNa+rb03TWcospIorkj928yF0B9wCCfzFeQav8EL/AFzV73UrzxTD595J5kmzTyBn2HmcAcCmlcTaR6XrdrZ6h4KvYNRCy2b2bGQk7QQFzn2PGfrXzT8Mr28sfH+g/Y3kWSeYQzIozujP3sj0xk+2K9g1H4Z+KtX0uLStS8fvNp0YVTCmnKhYDGASrAt075rf8GfDbRPBbNcW3mXWoOCpup8blX0UDhR+p9aLaasTeuhf8b+MbLwVoUuoTgS3LnZbW27Blf8AwHUnsPwrhvAEnhvQpb/xL4g8SaLNr+psZpGS6Rhbo3OxcnOfX6Adsl3i34Sax4s8UXOrXHiWJYm+WCE2pIhTso+f8Se5yaxH+AF+S6L4htyhAw32MjPrkb+KOV9GNyXU9W0Pxdp+teHLnX9xttNhklAnlOA8cZIMnsDg8deKreGPiB4d8YXE1vpF4zzxDcYpUMbMufvAHqOn584pbfwVbp8Nx4OnuTJF9lMDTqm07ic7sZ/vc9a8u8C+CpvDXxoisIr2O+TT7R5rieNNoXepUIRk4PzA9egpcr7juux72MY5rwL4+6I0Ws6ZrscTeTcQtazOBwrqSy59CQzf981793NZ+r6RYa5ps2n6lbJc2sow0b/oQRyCOxHIpq3UTv0Oa+FmrR6r8OtKAlDzWcYtZQDypTgZ/wCA7T+Nc/8AF61u9J0Rdf0nVdUs7trhI5RDeSCNlwf4CcDkDpjvmoLb4WeIfCmoTXfgvxIkUcrZazvo/kYc4BIznGeu0H3qbW/Bfj7xnYJYa7q+i2dqkglAsonkLMARzux6noe1S4vZrQE1bfUxfg7NqXiXV9SvtX13VLs6eIhDbtdP5ZLbvmZQcH7vQ8cnNexaqN2haiCM5tpBx/umud8CeALTwLb3a297PdT3hUzSSKFHy5wFA6fePUmrfi7T/Eeq6fJYaJd2FrDPE0c8lwjM4BGDsxwOM8kGmklog5r6s8R+A7AePjllG7TJMAjk/PH0r6KvtQtNKsJr6+nSC2hXdJK5wFFeReGPhX4p8NeIYtZttZ0rzUTy2jMDlXQ9VPIxyByPT8K9D8ReHpvFvgu60TUJkt5rqNQ8sKlkR1YMMA4JGVHpkelDXQSkmSeG/Geg+LElOjaglw0X+sTayso7EqwBx710GOc14T8M/CVz4e+Ld9ZfbYbgadYbbl4lKhmk2lV5+mfwr3bBApJNLuVdPY+dvjnoFxZ+LI9bWJzY38CxPL1CzKCMH0yoXHrg16p8K9Qi1H4c6SEkDy2kf2aUd1KcAH/gO0/jXR61o1h4g0ubTdUtxPbSj5lPBB7EEcgj1FeY2vw38YeC76W58G67bzW87Zktb5SqkDOM4BycYGRtNU1dabkp2epf+LZ1XQdEj1vR9Z1C1mNyscsYl3RFSrc7SDg5A6YHNYvwg1HXvFOr6jc6r4iv54dP8vZb7lCuX3ctgcgbf1q94k8N/Ebxrp0WmakNBsrVZhIWgaVmJAbGc9ufrmuo+H/gCLwJbXhF9JeXV7sMzFAiDbuwFHJ/iPUn8KXL1a1HzdEaPjDxdZeDtEkv7w75WOy3gDYaVz29gOpPYfhnkvAOjafo8t74m8Qanp0mvag7SyObhCLdDzsB3Y+pHbA6DnG8YfC/xh4q8TXOqT6npzwZK2kLyOBDH2XGw8+p7msT/hRfiQpIDLopaRdu95HJX3H7vrRyy3uF47M9w8O69aeJdHTVLBZRayO6xtIu3eFYruHsccVrmsjwxpJ0DwxpmlM0bNaWyRO0YwrMAASB7nJ/GtijYY3GRQARTqKAEpuOadVW/e7ispnsoY57kL+7jkkKKx92AOPyoA4n4Xqn2fxaCM58RXed3Lfw9a8L8Z6VJ4F8f3UVsTGtvKt3Yvj+EncPyIK/8Br2f4e6J4y8P3upQ6ta6e9nqN7JeSSxXLb43brgbeQSB1INaXjXwHH4r1zw/qRMQ/s+4BnSTP72LIYrwOT8uMHj5jVLsyb9UWvAmj3Gl+Fnl1NzJqmos97eOo53vztH0GB+FfPXw3+X4h+Hx2+1suX68qw/Ovp3xA2rDSZk0S3t5byQFFM8xjVMg/NkKc49K8N0T4W+N9C1jT9Rt7bTp5LKcShWuSA+OoyV7jv70WvsHNbc6/4+STDwnpsSh/Ie/XzCOnCPgH/PasXwB4b1XxV8N20+18WiysXaSGaxSxjkKAsSQXJDfMDn6GvS9d0BvGvg6bTNWt/sNxOu5Qsgl8mQHKtkYB/wJFeQ6L4I+JnhHWpF0aBAHGx7hJojDIoPBKuc/pkZoV7e6F1ezPRPAPw8XwFJqajXGvTdRp+78jy9m3dz9456n8q84/Z8I/4Sy+G1c/2eTk9f9YleweEfDd1pVvPea1dm+1u+A+13JPyqBnbGg6BVyegGSSa8h8O/Dz4heD/Fk40SC2MbxtbDUJWQxiNiDv2bt2RgHGDz60tX6hdI7H49kHwTpy7nGdSTgdD+7k6074QgL8H5iCFPm3OSnLDnr9f/AK1L8QvB/iTWNA0HRNIjW+jsWWWe5upwpldVKjIPXOSTR4Q0XxfoPgPW9Jm0a3W7k8ySy8m5TBeTgg54G08+44os7BdbHnvwAOPHc+FU505+SeR+8TpVfxzLPP8AH5EugSFv7NI1l4Gz5Dx7ZJP4mul+HPgPxh4O8X299c6NFJatEbeZluo8orEHcPmycFRx3Ga6v4ofDifxTLBruiyBNbsgoWN8BZlViwGT0YEnHY9D6gtqF+onx1bHw5Tk5N5EB7/K1cdpF1dj9mXVPmbCytGhB58syru+gyzitbxPp/jz4kW9ho154dTRYIJvMubqS7WRGYAgYVeccn169RXpFt4Q0u08FP4VhVhYvbPAxJ+Y7gcsT65JNCvbUL66HnX7Pa7fD2tYA3m8XPrjYMfh1/WuK+M+P+FrS4G7FtBkHgd+9bnhnw947+Gniu7g03Rf7YspwI/NVwiSDqrEk/IRk5z6nrxVLxP8OvH3iTxTc3N3bWss1yqOZ0mCwxDGAgz8xwB6H170Wd/ILqx9CzQR3Ns8E8SvDIm143GQykYII71h+GPDnhjQPtR8PWltEZWxM0chkORn5SSSRjnimajp2ual8P7vT5pYIdblsmi8y1kbZ5m0gYYgEZ+nGTXnXwR8F694f1PU9R1Wyksoni8hIpThpG3Alsegx1754pe90DT5ntIrlfiT8vw08RZJA+xvyK6k8DiuO+I8etaj4TvtF0fSJ76e8jCmRZI0RV3DcCWYHOAegPUUyjxP4S6Fp/iPxjLY6pbefbLp7vt3lcHcgzwQe5r174aeGm8J3XiXR0WY2kd8sltNJ/y0R41OPcr0J9a808G+GPHvhDxDHrMfhKS58uFoXia7iTcpx0O485A7Guw1zxT8StU0+W00rwZNpksg2tcm5jkYA916AH35xQ1K3cSs+p6TpGtWmuC9ey3tHaXT2juwwGdMbtvqATjPsa4fx5rTXfivSNDttNvtUgsJFvtRhtE3FT/yxVs8cnJI9KveA9O1Twl8MIYrnTJJ9UQyzSWqSLvkZpGIyxOM4xzn9eKyPhvN4kg8Qazc6/4bvYLjVZ1ka7LoUUKDtTGc7QCACM1OvUG+zOW+LjXniC1stXXw3q1n9h3R3FxPEqr5bYxnDE4BzzjHzGtT4EeJFMF74ZmYbkJurYk/eU4DDHscH8TXp/iqQjw5ewf2dcah9pieDyIApJ3KRk7iBivnnRPCvjPw9renatZeG79p7RwzozIvmDoy8HkEZH49KbV1oK9t2fQ+qa5ZWWs6Zol4hZ9VWZYtwBQ7ACVOfUGvPPEvwRsL+ea68PXf9nzNk/ZXXdAT6DHKD8x6AVZ+I+heIfGcPhiXRbSayuopJJpDcOENsQFILFc85HGM5/OpbTx94n0eQaf4l8H6lPdKAEudMhMqTe+BkDP1/AU1zLbYGk+up5Lo66x8O/idp1vdweVd+ckUscbZSeKQ7cg9xz+Y9q9U+Psqr4F05QcF9SjIGOv7uSotK8L6x408eweLvE+mnTrKxjVbGxkI3syklS47AEk84yccYHNX4vnWfEK22gabot9cfZrlZ5JI49yEbSF56/xHqO1NRb2C6S1Yv7PwzouvHb/y+Lznr8g/z+NVtV+JXxBsNd1G0t/Cgmt4LqSKCQWNwd8YYhWyDg5AzketSfB+HW/DF5qGnap4e1KCC9kR47gxZRWGQd3oMY59q9m2jPIH5VPKtmNPS6PM/B2v+KvG+leIdO1/RDpatbeVbubeSLJdXB4c8446V4t4Auf7L+IehyXY2GK6MEmf4WYFP0J/SvrcDHSvIPiP8KZ9b1ObXfD7It3IAbi1J2eYw/jVugYjqDjPXI7tJbITbWrPXyOTxScKMnpXlWi/E3WbCzjsvEng/XheQgR+da2hkWbHGecYP0JBPpU73PjPx5qUVtHZXXhvw4kgaeaRtl1cKDnaMHKZ7+nqelT73Yd0dP8AEQ4+HPiHBx/oMvbP8JrwH4V+H9O8SeMlsNWtnnthYvIAsrR/MGUA5Ug45PGa9z+I9zcnwbqGl6fp99eXl5bmFBBA0gUNwSx7cZ968g+HthrvhXxpaahfeGtaa1EDQSGKzkYrnGDjHIBA/wAimr72C6vbqdr48+G3hTRfAurX9hpzw3EKKyu11M/O4dmYjvXMfARf+Ky1Jtpz9g+9np86dq9F+J+oXd14NuNK0zSdQvLq/RCvlWjsqLuBO44+U4HQ889K80+GMWreEfFkl7f6BrP2Wa3a2keOwlfYcqQSAOny44z1p6tXsF1ez3PSfjNx8LNU5UZeLqOv71eleT/CrwfpfjR9cs9R89ClvEIpIZSpQndyR0boODkV6d8X7u7vfCUmiadpWp3txdtG7Nb2UkiIgbdywGAflAx15rz74c3Ot+BtYvbm88I6/c291CsZ8ixcsjKcjggA9T3pK9tEJ9j034SaZJovhK90eY5ksdTuIGfGA+CMMB2BFHjHx/No/hWz13w9ZpqkE90YM/NtwN4LDA6ZTr05rlvF3xB8TX2ly2Xhzwdr9k067ZbqewcOueyBcjn+8T+FehfD/Tn0n4f6JYywSQyx2qmSORcMrN8zAg9Dknii13rsPbbc8pb45eItqFfDtqxLgYDvlvYD1r1m/m0fXL5/C+qWgnM9mLtoJ1GNhYrx33Ajt04Oa6Fmx06/SvJfiDpviiT4l6TqnhqwuJ5bSx3b02rGTvbKOzEAgjHy5z6UWt8INt/EYHiX4HXkBkn8M3S3MPUWd0dsi+yv0b8cfU1jfCXW9Q8O/EJfD90txHFc74JrSQn9zIAW3YzgHgjPofpXpSfFi1tgIda8P6zY6kqgm2FsX3t/sHjcPesvwV4X1DxF48u/iBrtg+noSRYWbrtfG3YHcf7vr1JJ6AZest0Je7szyL4gafNpHxA16CVcMbxrmML/ABI53rj8Gx9Qa+srK5S70+2uYuY5olkTPoRkVwHxP+Hb+MrSG/00Rpq1oCAH+UTof4CexB5B9yO+Rg+CPHV74T0qPQfGOk6nZC2Ypb3b25MZXP3SR1x2IyMfShrqkCavZnUfGK4W3+GOpK23dNJDGgbufMU8fgCfwrz34D2Mr+KtU1ALIIIbMQFsfKWZlOPrhTU/jTUPEHxR1i10nw9pN2mjQvu+2XELRxu/dyTxgA8DknnivVvBvhO08H+H4tLtmMrk+ZPMRgyOcZPsOAAPQUle2qsF03ZHlHx7b/ifaCRjP2eY++Mr+n/16veCPh1Y+LPh/p02pazrn2Vnkb7ClyqwAh2HC7Se2evU1l/GCeXX/Edi2nabqU8FnA8Ukq2UoXcTkgErzjFdj8H9Whh8K2mgXFtfW2oRtKxW4tpEVgXLAhiMdD0zTSYX1sjsvDvhXR/CWmvaaNaiFHO+RmYs0jYxlmPP9B6V5NH+0BPvkR/D0IZDt5v8dP8AtnXuoFRmKISFzFGXPVtoyaWj+IautjkPh144l8daXe3cuni0+zz+SAJd4bgHrgetcZ+0JgWOgnC7vMmwe/RK9jQoi4VQqjnCjFeEfGbWY/EVzpVnplrezpbeY0kgtJAMttwBlRn7ppqPRCbW70PT/hkd3w30QkscwE/Mf9pv09Pasj4j/DRfGnlX1ncR22rQp5YaQHy5Uzna2ORg5weep49I/hN4gt5PCVlos63MGoW29DFNCy5G4kEEjGMEflXQeI/HWj+Gy1vK8l3qW3dHp9ohkmfPT5R0HuaFdPYNHqmeS/EZ/FGj+A9L0PxJcaNcDzgEe2eRp2CKcMQQAMZAJ9x6mu9+DGjzaV4BSe5iaKW/ma52vwQpAVT+IUH8a5ew8Ja98SfE6+IfFtm+m6ZGFENg5IcqDkLg8gHnJIBOeB3HqHif+0o/CGpjQwRqCWzfZQoBO4DjA9fT3xRbTzC935G4DihicV4R8IdbvrfxrJoZ+3paTWRle3vN2Y5FK/MAxJGQT9eK91BzSV+pV09jy349YPgOxOF3DUo8Z6/ck6VS+AHGl+IOv/H1Hx2+5TfjnqlvcaXp+iW2Z7xbsTyRxoWMahWGTgcZ3Cue+FfjLTvCK6tHrEd1BHdNHJFIsLMpIBBGB36U+V22J5le1z6F7V458Yr2DxD8O7bVNNlEtpbaltd+mdpeMkeo3cU/xj8ZNOi0Ke20GG5mvLmMxpM0WxIsjG7nkkZ4GK6DwR4ftNQ+DmmaLqEAaC7tCZFYYI3sWBHuMgg+wpJPqh3XRnKfAG7iC69Z7mMzNFMAem3DDj9PzFe1Cvm2307xD8IPFsOpTWNzdaYu6KWeEbkmiJ7/AN1uAfmxyO45r1aD4w+CLiy+1LrSJxkwPE4kz6bccn6ce9DunYa1R3gGTg15Fq/xws9G8Q3+lTaNIxs53haQXIG7acZA298etdF4e8ReIPFniFLy2sZtM8NW6kh7uLEt8SMAgHlVB59/XsOsn0nTbmUyT6fayyE53PCrHPrkj2pWvuK/bU43wB8S4PHepX1rDpj2gtI1k3mYOGySPQYryP4zkf8ACzr47V/49Ic7Tz0PX3/+tX0hFb2GlxSzRw29rEAXlZECDA6k18v/ABS1ex1jx/qd7p1xFLbGKKJZomyshCjJB788fhVKL2WoXvq1Y6rxX8PdXuPhvp+tweIr+8t7awhnawu2+VV2gkpjgbR2IJwOvave4G821gcEkMgOT1Ncl4A1jSfEngHT7FZYLl4rGO3u7Z8MRhdrBlPY4Psa7HascfUKqj8AKLW0BX6nz38d1H/CfWZ2jP8AZa855P7ySvWfhf8A8kw0Hlj/AKPn5v8AeP6V4x8Y9Z0/VfHyNYzwzpDYJC8sThgW3O2OPQMPzrsvAHxS8KaT4F0/TdS1J7e7s1MbRtDI2RuO3BAIIxijle9hq7dj1fUtQtNI0y41G+mENrboXkkIJwB9K4f4xOs3wqvJUUOjvAyk8YBkXmuF+InxO03xfa2vhjQvNe3u7qJbi4dNu4buFUHk84JJx0rrvjdrGm23geXSWubf7bNJFst943hQ4YttznHy4z70lcH2OZ+AeV1fxAu5h+5g+Xsfv12fxneNfhleLIoLSTQrHk4+bzFPHrwDXl/wm8XaL4Y17U5NWvhb291Aio5UsNyk9cA9ia1PGfiq5+J17baP4c0u9uNPt5PMW4WI4kk5UEnoijJ6kfhinZ3skJ6K7H/Ai3uG8V6rc/OIIrMRvx8pZmBHPrhWr3wciuU+H/g8+DvDgtJZvPvrh/OupO2/AG1f9kAAD8T3xXWjih6Ahu3mgin9aQikMaFpw4oFLQA3oaODSkUgpgAFOxxSdKXNIBKQindaO1ADQMUoPNFGaYC9KaQc06kxSAKXNNPFKDxQAE0uKaTxQp4oASTpgURjAo60gyGpgS03dilJwKZ1zSAdmgGmDg4o78UASUtM5pN1ACkc0o4pAwpC2KAH0hpu4Zpc0AKOKdmmZpC3FAElFRg8UB+aAH0tMJpA1AElNpN1JuoAeKKarijcKAHClzTM0LkmgB2aTNLjikA5oAKRgKdikx3oAZzSnNOHrijrQA3bS44p2KTFADRxUgNNxSigBaSnUYoAbijFOpKAGDgUmeaeBRigBnWm5IqXFIVFADByKQL3pxGBSqMUxCYpfrS0vFIY0HtQw4p2KDQAi9KQ0DrSnpQBGeTThwKaPvU89KYDaM+tKopD1oATOe1OUbaMcUq9KABulIpoIzTeVNIB9LTSeM0IcigB4oIppOBSb80AOpN1Ju4pu8GmA7dS1HnjigMRQBKMUcCmBuKTdk0gJhRmmg8UuaAFopuaXPFAB3oNNLUobIoAUUtNyKMgigBTTd3NISccUie9MB2aXNBxikFIB3aijtRigDxP9okgWGhA4zunPT2TvXslhn7Bb5GD5YyM5rx39ojd/ZmiDI27p8jv0SvYNMAXTLUBWUCJeG6jjvQIt0UYooGfIcufJf6V9I/DP/knWj/9c2/9DavnCQ/un+lfSPw2/wCSeaP0/wBU3T/fagDq6KKKACiiigAooooAKKKKACiiigBKKKKAEpaQ0UAFFLSUAHWiikoAdTe9HSloATmkFOpKAF4pOc0gFLQAhpMUvWgcUAIeBQGoIyKTAwaYHhX7Q6/8TLwoTypM4weB1j717rjIX6V4R+0OSdR8Kx7sjM/yt93rHXu4AVVUdABQIWigUAYpDDFFBoFACYop2KQUAJtxR0FKelMB5pgLgHnFKKdxikxQAhAxTeKdQVyKAEA5oNFFIBMkGnjBFNPSlWmApGKbnFONIaQCCnDAFIBxQelAC7s0nQ0AGgigBM0nUU4YoximBE2R1oUZGRT2AIpsfBxQA1ulKBhae4BBqPHHWhAIv3qUn5qVV74pSuT0oAcOlNA5oHBxRkhqAFOc0EcZxQCSelDE9KAFUikdQR1pyrihqAIscUYOKeF4p2OKAIsEU4YPWlApdnegBrIAOKbt4qUjim4JoAaOlOUDBoK4FC8LQIa3ApFOeKGUmgLigBGBFHQc1L1HSmsM9qQxm70peOtLsIoINMBCmVzTAOOamHC0gAOaAIhwKdtyM04pxQAVFAEYyM0ZFSDntTCADQADAOaXOTxQFyKcoxQA3kVIvI5pCM04DApAYer+FdK1/VLS91WOW6FpzDavIfID5++U6M3bnIx2rbPJzS4GaXFO+lhWGdaVRTjwKRTmgYjChfelNCntQA6gClFLikBWu7c3VlPbrNJCZY2QSxHDpkY3KexHUVl+GvCul+FrOSDTopPMmbfcTyuXlnf+87HqevtyfWt7FJincVhMZoC0vSgUhibRThSGlFAC8YpKAKKAExVTUbWS9024tYbqS0kljKLPFjfHkYyM9xVulxQBi+HPDGm+GLJ4LBJGkmbzLi4mcvLO/dnY8k1t9KAKKHqJKwmAetKABSYpQaBiCl4oFHegAwKTAp1NoAWlFJSigAopKKAFpjDNOFI3FACDpTWFPXpSEc0AN/gpAtP25oximIZtwaeRxQKKQxgA5poXDU/bzQBimA1uDT16UjLk04DikAhximrilOcUDpTAZIaEORQ6lhxSKCOKAHEn1pp9qeVNKBQAL0puCDT6Mcc0ANCnqaUU3cDxmnKMCgBQMUEZ70A0tIBBxSg5pTQKAGnOeDQBjvSkUnIoCwDnrS0Dil4oAac96hSALM0gJyetWMZpgByaaYh3NGKQZzSc7qQx1AFFLigBhGTzQDin0cUAAGaMc9aOlFAAQfWkwKdScEUAJj3NGOOtGMUooATHuaMe9LmigCJxQqkdDTm5pFOOKYhCxHHH5UE/L1oKhqUISKB2EUccUAnJB5z60bCKAMGkA4jC4HH0pE4FLyaMYHFAEZQZ6D8qMBTwoH0FSD3pDyaYDh0zTDgmpBxTcc9KAG7BmlAx0AH0FKM5p1IBjKDycZHfFJjGcdxipCM0m00wExkc1DPJJDbSyQQmeVUJSIMF3nsMngZ9anxxSYoA4vwZ4W1Kx1TUfEniCWCTWtTVVeO3H7u3jHRFJ69Bk+w69a7IrtHFLtIoAJ60MSQ0M2OKNp2jpx046U/bxijBxSuAmCF7flSFsjJp23imlaAEHT2qq2nWryK5t4cq25TsHB9auY4o2+lNNrYXKmJk5oNABFKF9aCho9acVBHRcfSlZeKVRxQKwDkdqPwp2KSkMbgHsMjnpR5SHO5FOeuVFPFFFxWRAbWAtuMEW4HcDsGc+tP8tC+8opbGMkc4qSjHFPULLsQvaQS/fhjb6qKkVAgwoAA4GBSinUXBRS2G0d6dSdaQxaSiigBBTqQUUALim4pc0nWgApe1JilFACCilzRjFACYpcUdaWgApvNKKXFADT0oUcUppBQAjCkXNPPNGOKAEApp+9TsHNG2mAEcU1QafSYpANIyaXGBTsU09aYCgcUxl70/FBHFICLkUoGTSlDSbCKYBjmlAxSbeafjigBmc0vSl20m00CAnIowMUqjtRg0DEHANJjINO20AYoARRxTcVLjimhcZoEMA60oGAaCtG0kUDEB5p6NTQuBSfdNAiftTR1pqnNSCkMKKWkNABSYpaBQAUnelpMUAGKUUnNLQAUtFFABSYpaKAEopaKAEpM07FJigBtAI6UEcUAUwFxSE4p3WmkUgFHIo6Ug4NOIoAQUh5pRSGgBAvNOIpoODT+ooAYKO/NKBSkUANJFKOlIFOaUigBCaOD1pcGgLQAmMCkWnEUigigBHJpcDFKVzQBQAw9KYRU23IpPLpiIwOKcACKdt4xQq4oGMpygUpWkANADqO1KBxSbaQAOBSdqMUoWmIbxijtTtoxSbcCgY3qKBwDS4xRtzQAi804cUoGBTW9qAFJ4oU01Qehp4XFACiiijNIDxX9oYkaZomCPvT8Y5PCdK9e0sEaXaA5yIVHJz2ryH9oYgabomWHLT8dzwn+fxr1/S1C6XaKM4EKjnr0oEXKKKKBnyO3EbfSvo/4bjHw+0gf9M2/9DavnBx+7b6V9H/DYEfDzRwc58tuv++1AHV0UUUAFFFFABRRRQAUUUUAFFFFACUUUUAIRQOlLSUAJS0UnagBaKQUtACUYoBozQAdKBRmkoAWig0lACmk6ClpO1AB2pnIp49KSgDwf9okf6d4V75Nxw3C9Yu9e89hnrivBv2ieb/wqoJPNx8vbrFXvPpn0oEIBzQaM0DmgYmaXIppGKFYGmA/HFNHFLnFFIBe1JgUZ55pcimA0qRQD60uRimEHPFADjxS5po6UKe1ACnFNb0p2MUxutACj5RzSqaBytID2NACk0nailPA4oAQOQcU7OaaBmlxSAcKTmlFIWxQAlLmkzuHFHagBcCmdDxTwwIpDjrQAYoAGKQGlFMAHNKKbnBp+eKQCYowBRmgnFMBQBSYyaUEHpSMcGkA7FGKQHIpQaAEK0oxS5FMB5oAcBS4pocdKXNACkU3GKdmkIoATbkUgFOHApvegBcAUgAIpcUmMdKAFAowKTPNOPSgBo5NKRTRwTTs8UwEAo24puTTs0AApCMg04UmMUARrkA5o25p5IxTNwoAFGDTitJvFOBzQABcUEUuM0nSgBMZpQKKXFIA6jFNAANLmlApgGBikAxR0NKOaAA8U4c0EcUnSkA6jFJmjNAC4zQBikzSg5oAKBQetGaAFpKWkFACgUUUUAFBoFJkZoABS4zTS4FKrAjIoAWlpM0mcmgB1JiijNABRRmigAooozigBaQjNFFAABijFGaAc0AAGKMUUUAGMUlLTQeaADpQRSnmkFACLSijAFITQAvWjbxSAinZFACDijiiigAozSZxQDmgBRg0p6U2kyRQACNetOxTcmlBoAWjHpRQcigBe1IBQG4oFABijNLSUAL1FGKBQaADpSA80tIBQAvWm4OacOKM0ANJzxTh0opBmmAtFJk0vUUgExS4pOaUHNABS4ptKDQAYoxigmmg5oAWjtSEkUA5oAOOlIFwaDikB96YEmBSimdKaX5pAS0YpitkU4NQAHimmn9aaRQAmKAKCDSbscUwHCnU0EdaUGkAlLzQaTOKAHUUgNGaAFpKKMUAFJil7UlAAKWjiigAxikzS0ZoATAxRjFIxwOKarE0APxmk5Bo7U3JHWgCTqKTpTA1PU5oAXk0Gg0UACmikFG6gBelFAOaKACiiigA60mCKXpRmgBBmloozQAA0d6MUUAAooooATFAzS0oOaAEBxS0h4pobmgBwoFNJxQpoAfRTC2KFbmgB1GOKKCaAAUuaZS0ALxS00CloAXFJRnignigANIBSdaUcUALRRmigBM5ozSZwaazbaAH8UYpqnPWn9aAEoooxxQAACgGkxRjimA7NHBqPOKCxFICTGKQ+1MDnoacKAFHvRijFAPagBKTbzTscUCgAUYpwNJQDQAoo60UtADelOoooASilpM0AGKKWkNAC0UgpaACiiigApKWigAFJS0lACUtFFAB2oFAooAQ0tJQKADmg0maCaAExThTQeaU0AOpO9MVueafQAdKXNN70tAC0gopRQAhoApaKACijFIc0ALRSA0tAB0paSlxQAmKTFOpKACikxRQAZFKKTFFABzRilpKADFKKaaUGgAxTSBT6Y1AB1pw4qPkcinqcigB1NNL0ooA8W/aHB/sjQ8AH97NkY5+6K9d0n/kE2ef+eK989q8j/aIJ/sTRlGD++lJHfGz/AOvXrekD/iT2RAIHkJgHqOKAL2aKKKAPkeTmN8ccV9H/AA2Yt8PtIJ/55sP/AB9q+cHAMbA+lfSHw3AX4f6SBnHlt1/32oA6qiiigAooooAKKKKACiiigApKWigBtB6UtIaAEFFGKXGKAEGaDS9qTtQAUUdaTFABilxR2pM8UAFLikpQcigApKCKSgBaTFANOHIoAZRmnYpuKAPCf2iGU6h4WAOXBn+UjjrH3r3fPT6V4X+0Qmbzwo2SctcDB+7/AMsq90wOB7UCE60EECl70GmMZ1HNIoFLikC0AP6daTd6UgB70hHcUAPB9aDgGmqTQevNIBxOKTdSGm9qYEoxTDjNNRieKD1oAeG45prHNB6U05oAfn5aYTmk3EcGkGDQIeretKSCMUzoKWgYoOO9ODc1GRinA8UAONJnI5puSaAuR1oAchHTNDcHiojlD7U9TuFFhBSijFBOKBjwOKac06M5FI/BpANx3p275etIDlaaRxTAVTlqey5HWo0Xvmnt0pACcDFB5NCY5pQMGgBBxTwRimtikK5XimAg5brR0ao40Ic5NTMuaQCHrkU8dKaRxSrnFMBScCkDUmOeaQjFIBd2DRupnenCmApORQGFNHWkK5PFADt9LuyKYAB1pSeOKADpQXxxTc8c0mQaAHbuaXdxmmnAp2MikAB80eYBxTGOBxQMEZpgODA9RTHXmlXrxSOaQAqA96fytMU461JuyKYDgeM0ZqNTzilJ5oANwJp+eMVDg7s08Z9aAHDijdmkGaYc84oAlzTc+9RAkcGnAGgCUGlLDFRZNAzjmkBMMYpO9NVuKUc0wHZpc0wnikGfWkBL1oqINz1pSxoAk7UdKRTxSN1oAdmkNJnigdKAEzSimmnLwtMAOD2pRgCk6UvWkAg60vekFHegB2aQHNBOBSBhQAopelGRQelAC5FITmlA4pO9ABnAozxRkUnWgAGaM4paRjQAuaQtigdKQ80AG6k3ZpccUHpigA3cU0saU9KQnigBd3HNITQBkU1sigAzinDpTeSKUjigBc8UgYYoyNtN4NMBS2RSqeKQdOaVTQAuaO1IRmnDAWgBg+tOHXikGM04EdqQDqXqKZnAozQAuKUU0njrTQxoAkJ4oU5pgY96AcUwJKKZuNLupAOpKTdRmgBe1IOtIeelJk4oAfuA60Zz0qI809DxQA7NGaM03IoAdmlpuRSbsHFADqO1GcUm4UAIx4NJGcinEDFNHFADiRikXGKTtShcigA4JpuADSgYNDYNMBcjFRhQTSihetAAcg0ucGjvSsOKQD1ORQTgU1B70pxQAbs01hzRjnil7UwGg4pynFNxSkE0AKSaAe1IOnNC8UALnmlDYFNIyaXjFAAXyOKVSe9Io60UALupKBSgigBpJpwJxzScCl60gAnjIqOSXy0Ldak6Cqs+GwPcVUVdiJg5YZxxTlI5pVxsFJjFIA3UHmkyKM8UAKo9acDio1O6ngUhjs5pc8U3FLkHigAzRikI44oHSgBRxS0wKc5NOxQAUZpDkU3JNMB/alHSmg0uaQC4pe1NBo6UALQKTNANAByKWkzQDQAuaQGimk88UAOJpoWjtSg0AI3AoU8UE0L0pgJ3oxilJAFJnNIBw6UoNIORTejGgBxOKTqKSg9OKAHg8U0nFCnilOKAE30pqNhnoadnigBelJQRmk5FAC7+1AalC55pDxQAp5oZcjNIOaeKAGZwKUGkYZoGQKYC85oLUvamgZoAXOKQselJnnFOwM0AJjPWlOBSHrTgARSAaeacOBSkAUYBFABn3pvOaVVxmk6GmAZNG6k4NIBQA4NkUA5NNGO1OXikA8UtNBzS5oAdRSUmaAHUmKTNKKACk5pc00vigB44FFNV91OoAKKKTNAC0UZzRQAUlLSdqACikpaACiiigBKaelPppFACKpoY4oXNBxTAB0pB1pRyKbyDQApHNPxkUzrShscUgAdaWkozQA7PFApMigUAKTSZIpCKXtQAoPFJml7U0igBaXOBTeaXFACg5pMnNFKOKAEJoDetJ3pOp4oAdnmkyaKUUANBOaXNHel6UAFJmjqaMYNMAOaTPFL1pCtACKzDrTicikI4oI+XApAIG9KetMVcdacpwcUwH0lLSUgPF/2h/m0fRFGMmaX8fkFeuaPzo1jjp5CcfgK8j/aHP/Ej0Ub8Hz5fk9fk6/h0/GvXNIx/Y1jgED7OmAeoG0dfegRdopaKBnyNJxE30r6P+Gpz8PdIOCP3bdf99q+cJf8AVP8ASvo/4bZ/4V5o+f8Anm3/AKG1AHV0UUUAFFFFABRRRQAUUUUAFFFJQAUhpO9KaAEzRmmg04HigAFFIDS0AAxRTc4NOoATNFGKSgAoBpaTFACg0EgUmOaMZoATNKpxRxS4BFABTSaORSEjFAHhn7QxxqHhTk/en6/d6x17rjOCD2rwf9ocg3/hUc9Z8g/d6x17uOFUeiimIXGKBg0ZFNNAxSKQAmlBzSjigBmcHFLt4pMfNmnjpQAwdaRgc5p4AzSkcUgG4yKTbTs4pQaAItuKGU1I1FMBgyBSc1JjNGBigCHB3cil2c8VIMZooAjIPpSEEdqlJFHFAEY57U8DinDBo6UgIyp7UKD0NSdaQimA1kDKRUcalBjOampCKPIQnWgjPUUq9adjIpDE+6OKMZFGMUD2pgNxRgYxTuKTjNADNuDSkEin0HgUAMQYNSkelIqinUgGhcdaUClFKOKAI2SlVadxSgUAN60o4o280GgBrDJpApzzTgKWgBm3mjbT80hNMBhTHSlAIFOBzQM0gGEZpQtLil6UANK5FNCGpO1JmgBjKDSgYFOpCKAGbc9aNmelPpVApgMVMUjpmpOlFAEI4GDQoyeKk2g0uMdBQBGQV5pN2e1SfWkwDQAzJozg1KEBFJsGaAGcmgAipNtJtzQIjI70mTUuwUm0d6Bjc05eRRgA0HHagBMHNOU4oXiloAQnOaRTjrTsUbaQDD6ilDU/bRtFMBQcimnmngDFNIpAKOlKKaD606gBu2jnpS5pcUAIBSgUdaUcUAIetKBRijFAARTcelO70uKAGqKXGaAABSigAAwKCuaWigBm2gCn0goAQCginUlADe1J0NPo4oASmk4p2KQqDQA0jNGOKdt4pcUAJtyKTbTqD0oAbigqCKXHFKOKAGbOKTbipOtJimAwLkUoWlxSikAm2kK5p3OaWmBEF20uKcVzTQCOtIA6UZHSlwKNlMBDgUoximnNLg4pAGMUZGaRc5waUrQAhzml7Uu3ikxmgAHIpORTwuKaQaYCAgAk0LIG6VDIr4wO9JGvl4zQIsgA0D5TTVOTwaUqTQMcWpvegKRRQAvBpCpFOA44pDk0ANyTS4pcYopAKRkU3NO6ik24pgGMigcClA4pMUgE60m3FOAwKUjimA3b70gU5oAOeaeBQAwgg07OeKCCTRjikAAYoODSDJNOAxTAaoPen7eKBxS9aQDeKAKdSUAG3ijZS9KAaAGlKAvFOoJoATHFJtpc5pQKAEA4o20uQDS5oAZtpdvFLRQA3HFRCMu+T07VPR0pp2ENwBS44pcZoApDGbeaULTjzQOKAGhQKQ080zFAAaaOKeRxTc4pgLzR0FNJNHWgBQ3rSn60hHFJmgBeSKBQDxSjpnFADT9aOcUHFKKAEDEUZzTgOKYVwaAHDpRnNAFA4NAgJpKWjtQMXJoptOzxQAdqQcUhz2pFyaQDutANOApp60AI4zSIKeeRSKMUwFWginAACkNIBMU3nOKd0pQM80wEApWGRSGl7UAIFApSuRxSU8DikAgFBXmlpaAExRgUvakzgUAJsFG3FOzxxSUAJigAClpO9AAR6UoFFFADSoNAXFOo7UAGBTcelOAoxQAmOOaAMU6koAKTaKWigBoTBpdooxzSjigBmMGl7UpGaD0oARaXOKRaDQAoOaO9NFAPNADqXNMJwaM0AONNIzTu1HagBAQKduBphGRSAYoAkzRSClzQADilzSdaOlABmiikFACE4FAaihcGmAuc0d6KSkA7NFNNAagB2KaRThSHrQAmMUvakJNLmgBBQRThzTaAAUo5FJRzTAMc0Y70uaKAEBOeafimjrTqQBijFGaM0AGM0tFFACYFJS0UAJgGkAxTqKAEwKXFFFACYoIzS0UAIBRilooATFApaSgBG9qF6c0vWlxigBMUYxS0UAISaM0tJQB4t+0OP+JPoh3DPny/JjkjZ1z7cfnXreigjQtODDDC2jBGeh2ivJf2hwTouiY/57S8f8A6/wCfWvW9HGNFsRjGLdBjOcfKOM96BF6iiigZ8lMu+JlBA4PJr6L+Gox8PNIBP/LNv/Q2r5zm/wBW4X0r6N+G5LfD3SM9fLYf+PtQB1dFFFABRRRQAUUUUAFFFFABRRRQA2g0Z5prGgBMjNLTM04HIoATPNLmm0oOaYC0dKTJFGaAFooFFIBpBJpyDFFGaYDqSjdQGzSAbilx6UvFJ0NABj1pDyDSmkHNAHhn7QgBvvCYJIy8+Sfu9Yq9sN3bF1UXEe4gYG6uJ+JHw6Xx8dOb+1jYNYiTA8jzQ+/b/tDH3f1rhj+zuzOGHihMY6/YTkf+RPpT5W9nYV0tz25p4lG4yoF9c0oniIyJUP414a37O021seJo29AbE/8AxdL/AMM7TbAR4niDdx9hPH4+ZS5Jd0Pmj5nuRnRRuLqB6k09ZkYfK4P0rwYfs935kYf8JJD5WOG+ytlj7jf/AFpR+z5fgKP+EojUnhsWh6f9980cku6FzQ8z3neOOaRJVYZVgR0rwZ/gDrKN+78RwMuQMmBgcev3qVPgNrKAhPE0SnPH7hh/7PS5Z90HNDzPewabuPXt614CnwL8RZb/AIqG1Vuf4ZOf1oX4J+KU3J/bluFVRtYO+D7AdqfLPyDnh5n0BnimhsDJPfFeCf8ACk/FSBNuv2zD2lkGP0pT8FPFYVyviK2bdncm+QZ/HHP5UuWfkHPHzPeyTngUZbHSvBP+FMeLlKoviKEqWPWaRQvHbg5/ShPgt4w25PiaEYb7nny4+oOP6U+WfkHPHzPexu9KXkjoa8CPwa8ZMv8AyM0ecfda8m/wpW+DnjZTlfEkTAHtezD/ANlo5Zhzx8z3rnrijJz0rwM/CDxvIrE+Ioshv4r2bn3+7SN8IviAWEZ8Ro0ZPJOoT4HHX7v4Ucsx80fM99Y+xpu5R/EPzrwM/B3x4JVx4lt8D+L7dPx/47Sn4U/EVJdqeKVI4O4ajPj/ANBotIOaPme97wO4/Ogtz1H514Gnwr+JrvIP+EpAHGCdSn5/8dqFPhd8TRI0Q8RbFBHzf2lNtP8A47T5Jf0w5l5n0EJMHGR+dKHVs/MPzrwP/hV3xQDsP+EsU7eh/tO45/8AHadF8MfikzFv+ErKMpxk6ncDP5LRyy/phzI953Dnkce9KJAR2/OvBf8AhWvxViR2HiwhjztGqT5J6f3adH8NfityR4sEf8XOpz9f++aXLPy+8OaPme8bwB1H50ocV4Q3w3+LJA/4q4Ng541Ocf8AstOHw4+LTNu/4TEDcASDqc/Ht9z+VLln5feHMj3XcM8mlBA6YrwY/D34tsQT4rIO4jnU5/z+70p6/D74uMP+RsVVLZOdSm/mFo5Z9l94Xie6kj1H50mecivCm+HXxbHI8Wg7uoGpT+n+7+FRp4F+L+T/AMVHKmQAd2pSH+Q/zii0+y+8V4nvQbvQWrwo+Afi2uf+KsB2rnjUJvmJPQfJ1pv/AAhXxb+VP+EilJLY3DUJMAc8nIzjjsD1otPsg5onvI4FG7FeEnwX8X1VV/4SJmB4JGoSZH1ytOXwV8XFUn/hIj8p4H9oS89v7tFp9kPmie6bqN+K8Mbwn8Ycgf26OF+8L1/y+71pg8J/GAttOsttGCH+3tjOenTP6U7T7IOaPc92yDS7sCvCT4V+MUi5bWTnngXxH8himf8ACK/GMH/kKyfMOT/aHT/PtStPshc0e57zuo3V4SfDPxl2t/xOGGMjaLwZYZ7HH9QcU0eHfjIVDDUrgcng3cfr9f8AOKdp9kHPE93DUufavB18PfGdBvbU5WGQSi3cZJ/McfnSjRvjU7MPttwo65M9vRyz8g54nu2cUu7jpXgzaF8asqPt90cEnIuIB/Wlj0z427iftEw7ZeS1OaLT8g5o9z3cNx0pA1eCJpXxvjBIubluTw09sc+/Jo+xfHNmIMkpIbs1oKOWfkPmj3PfMkdqTfXg7WPxyjKMJJJM8kB7Tj25pvk/HZsMofC8Y/0MZ/M0cs+yC8e571uxQDkV4LKPjqqLIVkAUZwn2Qn8u9RiX47MD+4kzjGSlrS5Z9gvHue/A0uc8V4Jn47MFIikGV54s/8AOaUSfHXCkQuQ/QFbTj/Cnyz7IPd7nvNIM14Mbr47RkKbdidv9y0NOW4+OoTItTx/s2uf50rT7B7vc92Y4pwbjpXgo1D44g7DaNuyD/q7Xt+lSf2r8bQS32F/lyCBHbH+tHv9h3j3Pdd3tRurwhNV+NZUAWUnyncSYrYE8fWg638aycLYP0B+aC3x/Oj3+wrw7o91zmlUivCl1v41DcTp7Hg8eRb/AOPWj+3vjS2P+JdIM9vIgH9aPe7BzQ7nu+7A4pm+vCR4h+M4YA6ZOcc8WsOD+NKPEnxkEhA0icnuPskWPzo97sHNH+Y913mlDcV4S3iT4yxqZDpE5GM4+yRHH4Dn8Ka3in4xYONHuVBPBFihx+lHvdg5o/zHu++kzmvCj4r+MRYldFnPbixUY/Ok/wCEs+MRz/xJJ844H2AY/wA/jTXN2Dmj/Me7ZpQea8JPin4yMpH9iyhhz8tkv9T/ACpz+KvjKPvaMwOcYWwB/XJo97sHNH+Y91Lc0oYYrwkeLPjAM+Zo8ikruXGng5+uCaY3i/4vKMnR5SAc/LpjfXH0pe92FzR/mPed1KHrwoeL/jBgsdEPsP7Ob/Gmt4w+L7crorr6j+zWp+92HzR7nu5elVga8HHjD4wsT/xIyAP+oa3+NIfGXxeBDf2IwHA2jS3pWl2FePc96zijIrwgeNPi6N4bRDkc/wDILkP5YpB40+LrvldCdVOMD+zJOPzNHvdh3j3Pd8ilyCK8Gj8b/FlX2vocrDP/AECpR/LFC+PfiwCc+HZWxxj+y5hn360e92HePc95xgcUAjua8HHj74rbmP8AwjcnHG3+zJ/8aafiD8VCu5vDUq4AxjSrg7v1o97sHu9z3onmlzXhP/CffFVVGPDTO2eR/Zdxx/49TV+JXxQ3HPhLOM5/4llzxj/gVO0uwXj3PeM+9LXg0XxI+KEgbb4TLDOP+QbccfrSP8TfijAm+TwhgYz82m3I/wDZqXv9g93ue9DFGa8GT4ofExxvHhMkYzgaZckfnuqRfih8RQJDJ4T27BnB02659e/FFp/yh7vc91FHArwhPil8RnjZh4Tyg/iXTrkgevO6l/4Wt8QImVZfCwDSf6tWsLgE/Tnmi0/5RXj3Pd80A14SvxW+IRhWUeD2KYwWFjcYJ9jmnL8VviCCA3g9icgECwuPy69aPf8A5Q93ue6Zorwz/hbPjxHAk8JH5j8oFlcf40jfF7xojgN4UIzkc2k9Hv8A8orx7numaMivDh8XfGKxZl8JsCTgN9lnAz6Ug+MPiswmT/hFG29N/wBnm25/yDR7/wDKF49z3LNJXhZ+MnikKWPhgbemfImwPxph+NXiQYI8ORNxnbslyRz/AIGnaf8AKF4/zHvANJXhC/G3xK43L4VUpnt5v88Uf8Lu8R458MRAepaTA6+3tS5Z/wArDmj3Pd6K8J/4Xf4hVCX8MQnHUiZx/Q0xPjzrBYA+GoCP9m5bP/oFHLP+Ud49z3jOKM14OfjxrauEfwzAC3QfaGz/AOg08fHnVERml8Lx8dxdkAf+OUWn/KLmj3Pds8UmRXhB/aCvo0Jk8MJ7YvD/APG6a37QV4QceGFVj0LXnH/oFFp/yj07nvAGO9KTgV4Uv7QF4QP+KZQjvi9/+wpq/tDOsjLJ4ZGM4GL7kfX5KLS7D07nu4waWvBf+GhpgN3/AAjKFPUX/wD9rp5/aHkChh4ZBGOf9PH/AMbo97sFl3PdieKQGvCj+0RggN4b/AXw/wDjdH/DRSBf+RaJI4x9uH/xujXswt5nu26ivCl/aJTYN/hwbj1xfAf+yUf8NFR5BHhvjvm/H/xuj3uzDlPdDxQDxXh//DRFvnnw6wH/AF+jP/oFC/tFWwxu8OOFPcXg/wDiKXM+zCx7gTS9RXiA/aIs26+H27/8vo/+Ip3/AA0PZdtAf8bwf/E0c3kwse196cDxXiP/AA0PY7v+QC+O/wDpi/8AxNOH7Q1ic/8AEgl4Ha7X/wCJpc3kHKe1kk9KB714sP2hdOwf+JHL/wCBa/8AxNA/aD05iM6HJjv/AKWv/wATT5vIOVntOaBXjC/tBadnnRJgAM5F0v8A8TSn9oTSlGTolyT1AFwvT8QKOYOVns3emsoNeO/8NBaWrMG0K9HPH75M/j/k0D9oPSiCToV6B6mZKOYOU9iVAvNP4xXjifH7TpRldCusDv568/TilT4/acPveH7/AB6rKh/nijmDlPYs0mBmvHm/aB0lCQdCvxzgZkj5/WlHx90kqCdB1HJHI3R8H86LhynsIxijivH1+PulYOdB1Eenzp/jR/wv3Sef+JFqWMdd0f8AjRzBys9gxxSV5CPj7pB6aLqX/kP/AOKpP+F+6Qf+YLqQ+vl//FUcwWPYB0oxmvIP+F+aMCAdI1IZHXEf/wAXS/8AC/NGx8uj6kx7j92P/Z6fMHKeuYwaeK8h/wCF+aGF+bSdTBz/AHY+n/fdL/wv7w/gn+ytV/79x/8AxdLmCx64RRnivI/+F++Hzuxpeq47Zjj5/wDH6QfH3w9tX/iV6ryef3cfH/j9HMgseucUdq8lPx98PA4/svVen/POP/4ulX4/eHD103VvfEUf/wAco5gsesg5oNeTt8ffDAXI0/Vs5xgxR/8AxynD4+eFyT/oGrgf9cY+f/IlHMgseriivKR8evDG3P2DVxx/zxj/APjlO/4X14VxzaaqP+2Cf/HKOdeYWPU85pQcV5b/AML28KgjFvqf/fhP/i6P+F7+FQCfs2qf9+E/+Lpc68wsz1LNIDzXmI+OnhU4zb6mAe/kp/8AF0L8cvCrZ/c6kD2BhXn/AMfo5l5hys9PzR0rzFfjj4W+bMGojHT9yvP/AI/Sj44+FSBmLUR/2xXj/wAfo5l5hys9N3UcGvMh8bvCh/g1H/vyv/xdPHxt8J88X/H/AExXn/x6nzLzFY9KzgUA5Fea/wDC7vCePu3/AP35X/4qlHxt8Jet8OP+eI4/8eo5vUdj0gkUZxXm/wDwu7wiT9+9/wC/P/2VL/wu3whz897x/wBMP/r0cy8wsekZozivNx8bfCBGTJegdz9nPH60v/C7fBuCftF5x/06tRzeorHoxPFIK84Hxt8GMu4z3o56G1bNO/4XZ4MwP9Ju+f8Ap2fijm9R2PR6BXnS/GvwYf8Al6u1/wB61f8AoDSf8Lt8Gbsfabz6/ZHpc3qFj0aivO/+F0+Cycfbbge5tZf/AImgfGrwXs3C9ueuMG0kz9elHP6hY9EoIrzsfGrwWTj7bcfX7LJ/8TTh8aPBWSPt8/1+yy8/+O0+YLHoXOKTbXAf8Ll8E5/5CU3/AICTf/EUh+MvgoAH+0pjnsLSbj/x2jmCzPQcCkArgV+Mngpmx/aUoHr9ml/+Jpp+MvgodNTlP0tJf/iaOYdj0ECm4Brg1+MXgllJOrsuOxtZuf8Ax2lHxg8D7gP7ZPv/AKNLx/47RzBZnebRjilHArgx8YPBHJ/thvp9ml/+JpR8YPBDEA6uVJ9baX/4mnzILM7nApwAFcL/AMLe8EZH/E5z7/ZpeP8Axyn/APC2/A+DnXV4/wCneX/4ijmQrM7ejArhx8WvBLZA1oHnH/HvL/8AEU//AIWv4KG0HWgCfW3l/wDiKOZDs+x2eMUuBXG/8LU8Ff8AQcj/AO/Mv/xNH/C1PBIwf7cTn/phL/8AE0uddxcr7HYkYpBzXIf8LT8FH/mOxdcf6qT/AOJpR8UPBhI/4nsQz0zFJ/8AE0Ka7j5X2OvwDQFFcefih4Lxn+3ofwik/wDialT4keD5B8mvWxOM42t/hT513FyvsdWRxQF4rk/+FmeDec69bDHqrj+lL/wszwYOD4isx9Sf8KXPHuPlfY6zFIc4rlG+JPg9AC2v2qqehbcAfxxQfiX4LGB/wkdlz6OT/Sjnj3FyvsdUDninY965IfEvwUBn/hI7H/vs/wCFO/4WV4LDY/4SXT85x/rKOZByvsdXg0c1yw+JHg4gkeJNOwOp88UD4j+Dv+hj07/v+v8AjT5kHK+x1QFGK5YfEXwfkD/hJNO56fv1/wAj8aePiD4SwSfEWmDH/T0n+NLmQ+V9jpSKXHFcufiJ4RX73iHTh2/4+F/xpw+IfhAoG/4SPS8H/p6TP5Zo5kKz7HSgetO6VzP/AAn/AISyf+Kj0vjGf9KT/GgfEDwiw48SaWO3N3GP60cyHZ9jp6TNc8fHPhRf+Zk0k/S9jP8A7NTP+E/8Ilsf8JHpef8Ar6T/ABpc8e4rM6TNJwa55PHXhSQEr4j0rA7m8jH9aX/hN/CwxjxHpJz6Xsf/AMVT5o9w5X2OhGBRXPf8Jz4UyB/wkmk5P/T5H/8AFU5fGvhds48R6Tx/0+x//FUc0e4WfY36OawR408LkceI9I/8DYv/AIqhfGvhdjgeI9JJ9r2P/wCKo5o9x2fY3qKwf+Ex8NbgP+Ei0nn/AKfY/wD4qlHjHwzz/wAVFpP/AIGx/wDxVLniKz7G4TSisT/hL/DZGf7f0ojOMi8j/wDiqP8AhL/DeP8AkP6V+F5H/wDFUc8QszbzRmsX/hLvDg/5j+lf+Bkf/wAVR/wlfh44xrul8jI/0uP/AOKp88e4WZtZpO9Yo8W+HD/zH9Kx/wBfkf8A8VTx4q8Pk8a5pp/7e4/8aXNEOVmxRWOPFXh8/wDMc03/AMC4/wDGj/hKfD/P/E803jr/AKXH/wDFU+aIWZr0VkjxNoR6a3px/wC3qP8Axpv/AAlGgk4Gt6aT6fa4/wDGjmiFma+TmlIzWR/wk2hf9BrTv/AqP/Gl/wCEj0Xgf2xp/PT/AEpOf1o5ohys1cUmKzf+Ei0XGf7XsMev2pP8ab/wkuhgAnWdPAPT/So+f1o5ohZmqOlAHNZf/CS6Eemtaf0z/wAfUfT86X/hI9FGc6vYD/t6T/GjniFmaZGaBWd/wkGjkAjVbHB6H7QnP603/hItFClv7XsMDv8Aak/xo54hZmmR3pe1Zg8QaOQP+JrY89P9JT/GlGu6QWI/tSyyOv8ApCf40c8e4crNHFGKoDXdJPTU7L/v+n+NDa3pQ66lZj6zp/jRzxCzL+MGlrPGtaWBk6laf9/0/wAaUa1pZwBqNoc8DE68/rRzxCzNACiqDa3pced+o2i467p1H9acNX08gYvrY56YlU5+nNLmiFmXcUhqn/a2nk4F7bk5xxKp59OvWl/tSx/5+4f++xRzxCz7FrFKBiqo1KybhbqI59GFH9oWfI+0Rcf7VPniHK+xaoxVX7faZx9oi64+8OvpTxd2/eVPTrS549x2fYmxRtqH7bbYBEyHPA5p32iLgeYvPTmnzxFyvsS54pM5qJbqAnAlQnOMZ70n2iIvtEilvTNHNHuFmTUYpglU4G4ZPT3pRKmSNwyKOZdwsx3Sl7UxpUAJLDjrSh1A5PWnzLuKzFwaWmCVDnDA46+1O3D1o513CwbTQTxQGHc0hYevWlzR7gC5zTxmmBhTtw9afMu4DqKaGB6Gl3ClzLuAvajNN3gjg0ZHrRzLuFh1JzSZHrRu4p8y7gKKWmq2KCaLoB2aM03d7Ubvai6AWjrSbvajd7UXAWjOKNwpN3tTuAZ5pabnml3UrgKKXNN3Uu4elFwDNL1pufal3U7gLRSBqTdSuB4v+0Qf+JLoa7sE3Ep29j8n/wBf9a9b0X/kA6dxj/Ro+M5x8oryj9oRwfD2kFXHFy/GOvyHv/nrXrGij/iQ6eCMf6NHxnOPlFMC9iilxRQB8jS5ET/Svo/4a5/4V7pGf+ebf+htXzhJ/qn+lfR3w2IPw80cg5Hltz/wNqAOsooooAKKKKACiiigAooooAKKKKAG4pj0+mSdKAGdqFJxSDpSimAv1o+lFAoABRnFFBoAXmigcig8UALTe9OHNIRQAE0maUCk280ANyc07dRjmlIyKADNIOtKBSA/NjFAAOTzS9KQ8UucigA4xQOlGKXPNIBoBzS9D0paOtAAcUgAoIpvfmmAu0Z6UFBTuKQkGgBNoxTdmKcD2p3agBnGKAKMYp3BFADdozS4AHSjBFKORQAwbT2owCOtLgZpMUAN2Z60u0AU7tSA0AIvPFDDFOHB4pTyKAEXB7UEgGgDFIV70AKOTyKccAU0HjmjcCKADNHNGcDpTgc0gEwDSYwKd3pDTAFIxilwKBgUdqAExg0pHFJil7UAA4FLnNIBxSgUgEoxTsUUAJigUtIaAA4xRxikI3GnYGKYDQKXFFAFIAwKTGaWgUAMYYpBTzzTVFMACjOacaXHFJQAmcU0gnpTxTTkH2oAQZxyaMe9KeaBQAAjFKDmm4Gaf0FIBrU0DBzmpRgimkCmKwbj60D1BpMUAYoCyFwR3NNzg9TS55pCKAsh3OPvGm8juaOcUDng0gsgGRzk0hUE5JzTsY5o+9TCyDJ9TSEt/eNOIwOKQc0gshi7gfvGnc/3jQRSj3oCyAZPc0vTuabzmlJxQFkBBI+8aBkD7xo60cCgLIAW9TQxIGdxoNJ1GKAsOUnHU0ZbPU0irgU+iwWE59TQQfU0pNNJoHYcMgdaTBJ60ClzQAbT2JoAI70A0uaAEJPrTT8wIJyDTjSDFACqNqgDoKO1ApelAABgUY9QDSg5FANAWEHTGOKXaPQUUUBYaUXP3V/Kjy1P8C/lT6BxRcVhuxAPur+VGBnOB+VONAouFhAB1wPyox9KWkzQFkJjnt+VGPYU6k70BZCd+1GAPT8qWii4WGkfT8qMZHb8qXFHagfKJj6flTe/QflTxRgUXFYaQAOAPypgQ5JwoJ6naOalBFHai4WQ3YCuCFI9MUbFxjauPTFLSU7hZDGhRmDNGhI6EqOKUQxpnEaDPXCjmng8UHmi4WXYh+zwswJhjJHT5BxQbeIpsaKMrjGCoqWlouxWXYrLZ2yNuS2iBHog/wA9qf8AZbcnJgjz/uipulAou+4cqKzWFm2Q1vCQRggoORTf7LsNoAtIcDp8g4q0R6Uo5FF33Dkj2KKaRp8UvmxWNrHJ13rEoJ/HFNOkae0m9rC2Lf3jEM/nWgRR0p3fcOSPYptpdg4G6zgO3pmMcVG2h6VKPn0y0f3aFT/MVo0dqLsXJHsZraBozkFtKsWI6EwJ/hTR4d0Vd2NIsPmOT/o6c/pWmKKV2PkiZQ8OaEudujaeM9cWyf4Up8OaE3J0bTzjp/oyf4VqUmOaLsOSJlf8I3oTNk6Lp5I7m2TP8qRvCvh9wobQ9OIU5A+zJ1/KtbBpcGi77hyR7GUvhjQEJK6JpwJ6kWqDP6U0eFfDoGP7C0zHX/j1j/wrYoou+4ckTGPhXw8TzoWmY/69I/8ACk/4RPw5j/kAaX/4Bx/4VtUZouw5I9jEHhHw2CCNA0oEdMWcfH6UreEvDjjDaBpbD0NnH/hW3jim4ou+4ckexiN4P8MkYPh3STj/AKco/wDCmjwb4XJJ/wCEc0jP/XlH/hW7QKd2PlRhHwZ4WIwfDmk4Hb7FH/hR/wAIZ4WUEL4b0gA/9OUf+FbZzS9aLvuHKuxhf8IX4UIGfDekHb0/0GPj9KY3gbwixDN4Z0jI9LKMf0roMUg5ou+4cqMA+CfCrMSfDOjknqTYxn+lH/CD+E/+hY0frn/jxj/wroe1IKXMxWXY54+BfCLdfDGj/hZxj+lB8CeESNv/AAjGkdMcWcef5V0XSgHNPmkPlXY5s+A/CJ2/8UzpI29MWif4c0i+APCI3/8AFNaUd3XNoh/pXTHFJmjml3Fyrsc03gDwiyqD4b0sBTni1QZ+vHNNPw/8IBsjw1pfJz/x6p/hXT0dKOZ9w5Ucunw+8IqwP/CN6Zx0Btkx+WKefh/4SYHPhvSuTnItUyPpxxXT4GKTpRzPuHKjlR8OfB4iZB4c07DHJJgUn8yMipD8PfCDLt/4R3TfqLZAf5V03WjFHM+4ckexy0Xw58HxHjw7p2B03QK38xSD4ceDtjJ/wj1htPX9yAfz611WKKOZ9w5YnJj4beDV6eHrL8Y8/wA6B8OfCGCP+EfsOf8Apiv+FdZRRzPuHJE5L/hWvgzofDtl1z9ykf4YeC3H/Iv2y+6FkP6EV11GeKOaXcOSJyX/AArLwXgD/hHrTgYHB/xpP+FY+DOf+JHFz/01f/4qutzxQvSjnl3F7OJyX/CsfBn/AEAof+/j/wDxVN/4Vf4MGSNDi57ea+P/AEKuvDdqWjnl3D2cexyA+GPgo/8AMAts+u5s/nmmN8KvBTZzoa8nP/HxKP8A2auxxS0c8u41CJx//CsfBmMf2JH/AN/pP/iqjPwr8Fkf8gReuf8Aj4l/+KrssUoo55dw5I9jim+FfgoxbP7EH4XMoP57qX/hVfgrp/Yg/wDAmX/4qu0xQBijnl3DlRxZ+FHgjOf7EPp/x9Tf/F1G3wg8DshH9kSKT3F5Nn/0Ou64ozRzPuPlRw4+EvgcZxoh59bub/4umn4ReByQf7GcY9Lybn/x+u5oxRzPuHKjhD8IfAx/5grj6Xk3/wAXQPg/4GzuOjSH2+2Tf/F13W2ncUc77isjgR8HvApGP7IlznOfts3/AMXTB8G/BG3H9mTE+v2uX/4qvQMCkAxRzMLI4F/gz4HKYGlzA+v2yb/4qkPwc8D7SP7Jlz6/bJf/AIqu/wCtAGKOZj5Uefn4NeCCPk0ydPpeSn+bUD4N+DQ6kWNxgDBBu5SD7/er0ED2pKLi5Tz0fBfwbhh9lueTx/pUnH601/gt4NZQBbXY+l1Jz+teh45p3FK4cp53/wAKX8Fn/lxuB/29Sf8AxVM/4Ul4NKgfZrvI/i+0vk/rivRqOtFw5TzX/hR/g/zM4v8Ab/c+0HH54z+tA+B3hBcki/P/AG8kY/IV6VRRzMOReZ5p/wAKP8Ilsu2oP9bjH8gKafgb4PAG3+0AfX7RnP5jFel45qN5Qjqp/iOBTQuX1POf+FH+EmGGk1Fh6ecB/Jab/wAKL8IFvvajs/u+eP57c/rXp3GKBSuHJ6nmJ+BvhELhZNRX384H+a0jfAvwocn7RqSnsRKnH/jlenkU2i4+ReZ5f/wojwtnP2zVdvcGWP8A+IpU+BPhRVx9q1QnHUyx/wDxFeojkUoHFFw5Ty9fgV4XUHbe6qpxjIljz/6BSN8C/C5HN5qpOeT5sfP/AI5XqIFIRRcOVHli/AjwwDk3+rN9ZYv/AI3SN8B/DTuD/aOrKuMFQ8XX/v3XqvBFGBii4+VHlLfAXwwST/aOrgf9dIv/AI3R/wAKF8MHrqOr4/34v/jderEUAcUXCx5T/wAKF8Ljpf6uP+2kX/xumn4B+HDIGGq6uFHQbos5/wC/der04GjmCx5SfgL4bZQDqmr/APfcOP8A0XUT/APw8WBXVNUA4yMxH6/wV60QKMU+YVkeTf8ACgfDW4kapq+P96L/AON0f8KC8O5XGq6rjPPzRc/+OV6zQKXMHKeSt8AvDoxt1TVffJiP/slH/Cg/D2ONV1Uc8cxdP++OteskUuKfM/IOU8kb4B6AD+71bVAMfxGI/wDslNPwC0MnP9q6l05yY+v/AHxXrtHFHMw5TyI/AHQioA1XUge/Mf8A8RTJP2ftGwRHrOoKcdXEbY/AKK9g20valzMOU8e/4UDpI+7rN+DjqVjPPrjb+lK3wC0g8/2zfhifRMe/G2vXzRjincOQ8d/4UBpWf+Q3fYzx8qf/ABNIPgFpSjnW79m9QiAe/G017EBS4FFw5Dxw/ADTmTC67dq3qYkYflgUD4AacBzr95u7kQpj8q9jxijAo5mLkPGP+FAWYYY8Q3GOc5t1z7Y5py/ADTw2W8QXZGOggQHNex4FKBRzByHjP/CgrMsceIboLxgeQp+vehvgBa87PEU+cHG62BwfwYV7Ptoo52HKvM8b/wCFB2hwW8Q3BwMbfswx/PNC/ASzK4bX5vqtsM/qx4r2PvRijnDkXmeOD4B2uOfEEoPbFt/9lQfgHaf9DDOeO9sP6NXsmBRijnYci8zxofAO1Lkt4hlK9h9m6fjuoT4B2wwT4kn3A9rYY/8AQq9kApe9HMw5V5njv/ChrbPPiK4Pck24z/6FTB8BICx3+InK44AteQfrvr2agjijmYcq8zxh/gHbyIAfEL5Hc2meP++6QfAG1GCNdyVwQGssjPuN/SvaAooxRzMOVHi3/Cg4TM0o15ASchVscAH/AL74qM/s+xkZPiBA3f8A0Hj/ANDr23bRto5mPlPE/wDhQYjyYPECZOB81j27876Rv2fVK/8AIxR7v+vD/wC2V7ZijoKOZhy+Z4mPgBGGx/byFef+XHnt/t/Wk/4Z8UD5fEUYPfOn/wD2yvbRjtTsUczC3meGv+z4+0bPEFv9DYH/AOOUw/s+ybAR4ggZ/wCJTYkD89/9K91pMUcwW8zwv/hnt8At4igyeo+wHj/yJTR+zzI0hY+I4VTPAFgTx/38r3X60uBRcdvM8I/4Z9uIyfL1+1kyMZewIx9P3lJ/wz3c7QT4jgLf9eR4/wDH694xiijm8hWfc8Cb9n++JKnxDbjnr9lJz/4/Q/7P1+ufL1+2YFu9qRx/33Xvm0H60hWi67Cs+54EvwB1TzlP9t2e1cnP2die3bd9e/apT8A9S3bhr1soPUfZmOP/AB+vdxxTsClddh2l3Z4HL8A9Tw23XrVskDLW7Dj/AL7NRy/AnWDIfK1a1ZQRjeGXH86+gMA0mwUXXYLPuz5+j+A+uPuY6vZREHjh2z/Kmn4G+IFkIXVbVx2YFgP619BBQO1LgelHu9kGvdnz8Pgfrypk6naEtxnLjZ169fQdPWm/8KQ8QiKSRNRtC6DKIHbLn644r6DwCMUbAO1O0eyH73dnz+vwQ19ZXLalZgKoKlS7bj6dBg00/BfxDHJEV1CEqxwSGbI/DFfQW0elGwUvd7C97ufP6/BjxJGH3XlrtAzgTPz7fdp4+C/iVrcSLqlsrEn90ZH9+ScfSvffLB60bBR7vZD97ufO8nwe8VQFAstrKrOVfFwwwM8H7vPrUg+DfiowKTeWqck7DO+B/wCO9+K+hNg64pdo6Yp+52QXl3Png/B3xU/zLeWrHbuObhxz6fdqQfBnxWDgXlltI5IuHx/6DX0CI1B6U/aPSj3f5UF5d2eAr8F/FJO06nZhODxPJ7/7PbA/Oo/+FNeLVaQtqNngEbSLiQ7uf92voLApAope72QXl3Z8/D4N+MjDuj1KyBzjY1zIPx+5QPg14x2N/wATSxDAZCi6kwT2/g/zivoHFGMUe72Q7y7ngB+DXjIKxGr2JfsxuZQf/QOlDfB/xsgbbqtlJnHP2yUZ/wDHPavf8A0YGKVo9gvLueBp8HvGwT/kM2SH0W7lx/6BUafCHx4ZSTrNsgUkgm9m5P4J3wK+gCBikAotH+ULy7ngQ+DvjlmLPrtoSw5BvZiPpjZSN8HvHhBI1213Z/5/Zh/7JXv4pcUcsewc0+58/H4RfEEKrLrVrvPU/wBoTgj8dlB+EfxCOw/29D7/APEyn+Xr/se/619A4xRRaPYLy7nz4vwg+IKvka5bqSOSNSn9P9ylf4R/EHaoXXYWD8N/xMJwF+vy19BYoxRaPYV5dz58/wCFS/ENGLrrUJK8gf2lNk/+O1Inwr+Iihv+J6n3TgjU5/Tp93v0/Cvf8UuKdo/yjvLufPN38H/HV/tgv9TtrmHoGkvpZNnuAy171pls9lpVnayEF4IEjYjoSABx+VW8UopaWskLXq7hRS0UWGfI8nMb/Svo34b8/D7SMsWxGwyfZ2FfOMpxE/0r6O+Gpz8PNIP/AEzb/wBDagDrKKKZ8272oAfRRRQAUUUUAFFFFABSGlooAZnmkbpTsU1+KAIzRnFO4IpjLTAd70meacowKXigBKABil20mMUAA9qU800E04daAEGRxS0H2ooAXtSZoFGKQCZpe1JwKdjjimAnao85JqT600Ac0AR5OaXJ7VzPjhfEEmjWlv4amaC9mvY45ZxGriKI53MQ3Yce/bvXFfEe98WeBvD1pqFp4snuXnulgcTWUG0ZRmyMJx93pz1pO9rhpex66rHvQDlq8/1jSvHWm2kV9pXih9SkSaJpLOSxhTzULANtYDjg5+gPOaq6TqGrJ8d9U0u81ae4s/7OM0NuyhUjBaMgADqRlhk80aoE0em00ZzTI3JzjnFO3Y5NFwHjrSHmmMxxkVGpctz0pgTciimkmmlitK4EvTmkDjpTFckUnei4EvBFM3YNAPNNbrTAfnNGcCuU+IV5qumeBtSv9Iuktrq2TzSzxeYSo6gDoD3yc9OncXvBt/cal4J0e/vZlkuJrOOWWTAGSVBJ4pdQN3GRSAHNZuh61aeINJj1OwZ2tpWZULrgnaxUnHpkVo89aadwF6UDmoy5zSFuOKAJM4NO3ColbrkUbuaQD93NOJzURYYoWQEUwJPpSAjNIsnpQSDzQA7PanKQBUIalD4NICXNLxiot+RTRJjIoAl7UZxUYfPWqlxq9pa6zY6TJIftl6kjxIAT8qAFiT26igC+HFO3A1X3YauB8T+LNf0j4keHdFgWyXS9TlA3AEysBjcCTwvUEYzmh3A9GznpS00nDHilDZoAXNG4U1iO1N3UwJc0mM1H5mKUSA0APHFLmo91OB4pAOHNJyKb5goLcUAPpucU1WoLUwF3Ckzim7sH2ri/iZ4x1LwV4bh1PTtPgut8vlO0zkCMnkHaMFs4PQjFJgduv1pc81DbTefawzFdhkQMV9M1I5ApgOzQeaaGBFGQBQAvFI1GcComkycCgCQUcio1YZHNcdaeN724+J9z4Sn0kQRQ25mSczBmkGQA2BwAc9DzSbA7cHikpokHSl3AUwFzSHigMDSHpQA7qKTkVGrH1p2/igCQEEU3NM3jFIHoAlLcUgI7Uw49aaeOlAE2eKTd6VFJPHDA80zrHFGCzuxwFA6kmhJEkiSSNgyOAysDkEHoRQBNkGkxTFGWwawfCus6prNjdz6to8ulyxXLwxxyNkyIvRxwODz7HHHFGoHRDiimbuOtG4YoAdnmkJqMknpWJq2u3cF7Lpmi2MOpanDB58sD3Ai2KThecHk84Bx060gOgFGc1yvgvxnD4y0+7lFjcWNxZTfZ7iGUZw46gHv+hFdMPrTAlBzS5xXFXvjtrP4k2HhB9InX7UhcXbSKFYbWYFQM5GUI5wfb1f4w8cN4U1rSNN/sie4/tKdIkuPMVY1y4Vh3JI3A4wBz1qbgdnmj603d/KjcDVAOpMU0sBS7gRSAcATS4pof3rI8TavdaJ4dvNSstNm1K4gAZbWE4ZxkA9j0GTwD0oA2KUYFUra8M+nQXcsT2/mQrK8cnDRZGSG9x3+lY3i3xXF4U8OnWHsbq9hBAxbAEDJwCxJ4GcDPPWgDpiRSZrO0XVI9Z0Kw1WNGjjvIEnVG6qGAOD+dXd3ehATClqJXzTgwoAeOlGaiL4704ODQA+lqNXDLlSCOmRTt1ACg0ZpAfWk3Z6UAPpMUgNBOKAFpKXPHFNJoAWlPSkHHeue03xXbal4n1XQo7a7juNNVDJJLFtR93Tac8/pntmgDoAxPFLTc4NJvBOM80APpnIpc0vagBvNOBOKYM5o3etMB1GKQMBRuBoAcBRSbuKA3agBTSEgdTSFgOtMfDjrQA/cDS1Eox1qUEYpALS0meKTPvQA7NNyKTPNKMAUAOByKTNNLelKDkc0ALijFYOjeMdB1/VrzTNK1CO6ubRd0wjBwozjhsYPPoTW8G5pJ32BqwY4puadkDNRk80wH5yKRSeapX19b6bZy3d3MsMEYyzsffH41jaR440DWdXl0m2vtt/GMmCeNonI9gwB/DrSbSA6fPNL0pi5B5rJ17xRovhtIm1a/jtjMSIkIJaQj0UAk9R2ptpK7BK+xs5oqOORZIlkQ5VhkGnZyKYD80nSmhsUu6kAGjJxWHqfi3QtI1W10q91OGK/unVIrfO5yWOBkDoCe5wK2iccUJ3Cw4UopgespvE+ipr8ehNqMB1STOLZW3MMDdzjpxzzihu24JM2D0zSA5oJPSm9DTAXNKD6UUg60AOB7U0naaCwBqMnLUATA5FJigdOaMe9IBQeOaDTATmn9qYAKMUCjOKAEpR0pCwFNVwQaQD85pN2KiknjhQySuqRjqzHAH41XGq6eQCL61ORkYlXn9amUktGFvIvg8UA1S/tOxGM3tsCexlH+NR3Gs6baXsFlPqFtHdznEUDyqHc+yk5NCnF7BZ9jRoNJnsaWqAAQRSU1utO6CgBcUvQUzdxRuBoAcelIM0uRikDCgBaTIzijdUMmQ4IppAT9qAKYHwpJOABkk1Xs9Rs9RgaayuobmJWKF4ZA65HBGR3pX1sFi3QKQHNLmgAxQaN1G4UAKvIoIpAaQmgBaXHFMLAAkkADqTUNrdwXdus9tPHNC2dskbBlOOOCKLrYCxRTQ9BY0wHUhxTQxoyKAHA0daaT6UAnHNAC4xS4pB70bhSAUDFLik3A0jOqKWYgAdzQA6oZIRI6seqnIqUHijFNOwAowKXAFNyRQG4oAUHNGKM0mc0hDugpM0gNHSgY4UUzd6UBuKAHYpQKbnIoU0wH0lFGaQCHrSg0nBp1ABikzRTKAH9aOaYoOafmgAJ4pN2aQ0w5zQBL1pR0pgOOpp2RQAuKTpQDSnmgBAc0tJikJwKAFpDSbhQWBoAcDRTMjFCtzQA4ilxgU0MDzkU4EGgAFLTc0bqAFxRTS2KUHigBR0pD1ozxTQ3zUwHijvRmkLYpAPFGaaDS5oAWikzQDQAZxRmkPSgEYoAdSYpKQMM0ALjBpaQnIpAaAFJxRmgkYpuaAH0Zpu4UhYUCHfWjtSAg96WgYoOaKQHFG4HvQAGkzTS1KvIoAUUvamnjmlDZoAcOlFJnFGaAClppPpQDxQA7iiijNAAM0UgagmgBQKKM4FJkE0AL3pabmlHNABzS0ZxSZFAC5pCaM000AOBpabTs4oASjFBNANAB0paQmgGgAFGKAc9KXNACc0CjIozQAUZNITSDmgB2aM03FKFoAdmikwaKAPkeUZicZxxX0f8ADYBfh5owVtw8o8gf7TV84SY8t89MV9HfDUqfh5o+0YURMB9A7CgDraKKKACiiigAooooAKKKKACiiigBtIRxS0EcUAR4oIxQeKXORTABRRigCgBaQ0vSkHekAAijFNwacMgc0wAUUuaTpzSAOlBpBzTscUwGkZFKue9J3pw5FACUnGKWkxSAixzXlXx83HwbpSAddSU+3+qlr1naBXjPx+1iyj0bS9NSaN76O8E7RBslUCMOR2zuGKau9EI9kxgxgDsK8ev7fU774/6na6VeJZSvpKrJdPFvaNMpkxjpuzgAngc+nPqumanZ6vZw3djcRTwkDLRuGAOAcHHfkcV5lpmr6e/7SOqhbhDv00WqktwZQYyVH4A/iDRuA3SYtX8GfGHTtBk1zUNT03VbR5M30xdlZQ7dTxkbOwHDVJd+JovEXjDXrC9u9bh0vSsW8cOlwTEvJyGd3iUkYIIAJwetReMNYsLb4+eFEuLmOJLa1kWZpXARDIsgUH0J4/Nazj4i/wCFVfFPXI9WtpjomtMLqK4RNxViSx+oBZwR14U/WXFWuCvtc2/hZrmsz69rmh3j6jd6ZbEvZXl/E6y7d2ArFgCSQQcHng16cyO6OiyFGZSA64yp9RnI/MVy/hjxYPGOqy3WlQTJodvFs+0zRbPtEpPRAedqgHJ9SPSusYrFG0jMFRQSWY4AHqaaStoh69WeG+FrDxp4r1bxPpz+Mb23ttOvmi8/H7yR1ZlGMEbAAucDjJ6VveI/Ez2vi7S/CEuu39va2dmJNSvIIWee4bACrlFYqTwxIx96qvwa1mwvvEfjOKK4RpbnUGu4hnl4y7cj1HI/7696h8YatJ8PPjFH4kuLaSbStXtBDMy87WG0HH0CIcd8mlZdgu+5J4N8U3tt8UJfD1vqOo6vodxEWimvon82B1Tccsyg4yCOeMkY92aXqp8X+J/EthqHizUtI1C2vHg061hn8lVjUkA7cfvGyOQeefeus0jxzb+Ltet7bwujT2sRMmoXssDIka7TtjXOCXLbfYAHrXJ6pN4D+I+g6je6k1rper2LTI0glCTLtb5WIOPMBAHBzjJA5pe7vawe8aOsL4o0f4Ni7vNUurXXrKUiSaNw3mgzlRnI5BUgj8K6K/uL65+E39qJfTWl+uki7+0Q7c7xFv8AQ8E9frXHQvrWp/s43UmptLJcJB5kTdWeGOQMpJ7/ACqefTBqZ/H+i3PwdbT7C5Fxqf8AYvkvaQgs8REW1mb0VepNO3QLt7FyfUb3VP2eby+v7gzXklhMJJTjLYZlycDuBT10+W9+AdmkV/d2Ri0lZ2a2IzIqxZKHjO098EH37HE07WLK4/ZovVW4RJILaW3lXushkOFx6ncP++q6rQdt38CI0t2DOdDeP5DyG8ojHHfNC7BruZ3wv0++0n4fw6qdVubqBbaYw6f5abEYO33SBuJO31/iNYuh3eveL/AdxrWkeMr1/EiLJJJp6CLy1wT+7Ee3IyMYOepFaXw98c6PbfDZIIJTLqOnWV1dSWiq2QqMzZJxgA5GM+tZHjbTvC154U/4T3w9fLpeq5WUPbS7TI7EBkZM8MOc4APBzmk7Ak0ev6eZzpln9rH+kmBDNxj58c/rmvP/AB3q3iDSfHfhu1sNSAtL+Talp5YRWYOgO9+SVw/QDj3ru/D8t7deG9Nn1NFS/ktkadV7OVGf1rz/AOJV3bwfEjwFHJMuUuWZ0JHALxAE/iD+VPS2oK5m+INW8deA/Eek319qlvrUGqTmD7BHCIEVzgBVbkjrwT6c1Y8TX/jfwfPpPiDU9dtrq3ur5befTLa1VY41YFsK5+ZsBTycHOKsfGOe3j1HwX5koDLrCOUz/AGXJPpjI/OpvjjcQ23hPSldwGbUkIB6YEcmf5iiy6Bd9zd8X3fiBtf0DRtGEtvb30jteXywhvKjTBIG4FQzcgZHpXPWeu3ug/Fm18NnxA2tWF/Ex2S7DLayBXOCUA/u9MDAbpxynxG1+NfHHh3RNV1CW08N3kTSXbRuY1lPO1WcchMhc4I4bmue17W/Cdh8VvCVxps1pDpVlHKk00CbYQSGAw4GH5xkjNKyuHob1tqviPRPjNB4e1fXpJ9JvI2mtc28ab8g4QkL1BBHBGePXFdR4mudZPjLw9pei6gluknmT36NEr5hUrjqOM/Mo9z7VnfFrQf7Z8Hf2zZbl1HRz9ttpAMMFGC4/IA49VFWvh9c3HiOC58X39uYJtQVYbaInPlwIMcezPuP5U7ahc7IAb8dq8s1vxH4xs/i1/wj+mzWt2lxaeZb27QhI4gd3zu3LHaVzwec4xXqnlkdK8wvJ4j+0nYIJEO3RyjDd91syNj64OfxptJ7hdrYht9Z8Y+FviVo2i67rFtq1jrAbGy2WIxsAemB647nIPatnU9d1TXvHcvhTw9eiwisYvN1G9EKysMgFUQNxnkc4PU+mDk/EOeKP4teAFeRTsnkJU/w7igB/MfpVfT518H/AB71WPU3C2+vwh7a4c7V3ZGF/MMv/fPrU2S1WwJ9OpoReJNe8FeNrDQfEd/HqmmauxWxvzCsUkb5A2OFGDyV5/2gfUDAv9N8Qt8fLe2TxMRNJYyTwTG0VlgiJceWEzg9PvdTW18Q7NfEvj3wdodo4luLS4a7uwnWGEFDlj/DkKQPU49qg1zUrDQ/2hNPu9Uu4re3fRiqyzMEVCWk6k/Q/nT0WqBPWx6lFG6RRpLL5sqoA8m3bvbHJx2z6V5b8UJ54vH/AIMFjax3moB5PssMjbVEm6Llj6YB/KvUbe4ivLSK7t38yCdBJG4GNykZB/KvMPiPcW1p8U/ANxcyBIlnk3MeAuSgGT6ZIp3VtQI9Z1/xv8PdQtNY8RX1rqmiXU4huI7aIIbdjkjb8oOAAcZJzjB6g1v+MPGTWPinTPDdlq1lpjzRG5vL26Knyos4VUDHaXY569AM1U+MDNqXhq38M2AFxqmq3UYhgXkhFO4ufRRgZPua57xFc2ngb4yadf6rF52k6hpwtfMkXd5RBwT+GFz7OamyeqC/zZpeG/Ht7B8Rv+ES1DWrXXba4Qm31C3jRNrbS21gh2ngEeucV6uF5I71xNprnhe61/T4PDVtpd/eSk+dPaKmbaAAksWA4ycADjk126rhuvemkugXb3R49ZeJPiLrPi3XNAsZdHSa0ba0rowjgAx93qzFt2ORjg1tat4q1rQzoHhy81LS18QX4Z7q8kG2CGMZ+YAkZJxgDjJU8Vn+B5oz8cPG6I4YtFHjB7rtDD8CcVQ+Is9v4b+LOga/rFvHdaTcWzWzq8W8R7d2Tg8HHmA+vBo5VYakzU0zx5f6Z8RLfwzqGr2GtWd8oNvdWyBXic7sK20lT93HryD7UmseLvG9r8R5vDunWFjdpNbl7bAZVjyeHlc/3QpyB1yMVtprfhRtX0238P2+lX+o3Ug2mzVC0MQ5eRmUfKAM8HGSQO9YEk8UP7ScazSBTLpOyLJxlsk49+A1CUWriu77Elj4r8WeGPHFhofjJrO4tNU+S1u7ZcASZAx0HGSByP4gcnmmat408aQfEu48LaZp2mzl4DJa5dwFU9JJG9sHKgdT1NWfiPBDrni/wfokDh7+O++1yLHy0cKkFmb0BAOPUgVWaSMftKQoHBYaQUOD0PzHB/Dn8qOVBdmhf+K/EXhLwpH/AMJAlld+JL+5Nvp9tZbtrk4C5zjoTz06qM81B4g1rx54M0uDXb59N1SwTaL62ghMTwhjjKNuO7kgZPtx3qh8aEuNPvvCfiTy3ltdMvv3yqOmWRhz2z5ZH1IrqviDqdjJ8LNZvTNG1tc2LCFsjDs64XHvkihpBdkniTxlFpukaXLo8cV9qOsuiadbu+0SbgDvJHRQCCfqK88+Li+LLPwOYtbk0u+s57mPEtvE0Ulu43HABJDAgEZyD+fFfWo5vAuqfDTUNVDfZrS2MFyDz5TlFV+fYN/44a6H446xp03w4EMV7bySXNxE0Kq4YsBkkjHbHelotw1e2xs+P/Fuq+DtK0jUNPitZ7aadbeWKdG38qWBBDAdFPGO4rU8f61rHhzwpLq+lLZO1uyebHdKx3KzBflKsOcsK5L4wsv/AArvRbpPntob6GVyGz8vlyAfzFaXxf17T4vhreRpeWzy3Zh8hN4JkHmIxKjPPAJzT0XzBM1dV8aDS/DWjXS2on1fWI4haWStgNI4Unnsq7hk/T1rFv8AxV4o8IeIdHh8Rx6feadqsotxJYxyK1vKSOPmJ3Dn2JAPpzy/jK7GjQ/DPxVlpdMtI4klKckZRD+JKq3/AHzXp+peL9Gt9Mgvoby3vWuGT7JbxSqXndiAoQZ68/h3pOy0fUFd6lXXPFF4niiHw3okdo181s1zcTXTN5dumcLlV5Yk9sjjmsbwr46v7jxldeD/ABJFZLqka74bixYmKUY3EYY5Bwc/geOOeW1MaNpXx7vV8VWltPZ6taobaW4QMkbFVQZzwOY2GfcV3VrY+DtK8WadbaPpOnHVZBI260RN0EW05dsdASQo9d1Gidm9Q1+RHd+Itc1bxXeaF4Vgsdmnov2y/uy7IshJHlqq4y3HPPGD+PIeHbjVLr9oG5/tm2t7e/g03ypBbMWjkxsIcZ5AIYHB5HFWvhHfx6d4l8V+HtQlEWrHUZLgKTjzVzyRnr0B+jZqWyu7ef8AaTv/AC5o3K6WIjsI4cbCVPuP89KasGr9D1JcsceprjrjxTquqeJL/Q/DFvYSHTVxdXd9I4RZT0jUIMk+p9j+PYoGDlfqK8P8FWvh6L4j+K9C8S2lu+pT3ry20swGGUszbQT3IYN7/hQ9tQXZbnaeFPHep+JrXWNMFjZQ+JtMcq0DSnyHAbGQwyeoI/L1p/gzx9ea7qGs6Vrdjb6ZqmnDmASEggZ3Nk9hweM8HNXvD9n4X0zxPcWHhvT7NLlLbddz22D5YLAKjH1OCcf7NcF470G58aatf+IPDdjHjSEEc03IOosMFkUdGCKMc/ezjtSsmtBNtbnd+BfEGueItJfVNUsLSzsWBaCZJG3SgfxbWAwnXBJ59Mc1nv4v8Ta3YX2reGNM019JtGfy5L2Z996F5JjC8KOCBuPJ9Kv2WvW/j/4Z6lPo6+XNc2Utt5BODFKYyNvHbkc+mKw/gx4msNQ8BQaa11Gl7YvIJY2IU7WcsGHqMH9DT91FK/zOi0Hxzpms+BJvFLRyQQW6uJ4m5IdeoHrnIx65Fc3qPjnxdpvhmLxZN4f04aJIEb7ObphcojEBXPG3nI4GTyPel+IlxBrXww8RRaRAq2ljOm+SIAJNtdHcpjg4ycn1BpnhLw/8PfEnhCz1E2FtI8VuiXXm3DgxOqjO4buOmc/lR7vXYFf5l3xd8RptI8F6f4l0XTBeWV3t/ezShBET/CVHJOQRx0xWfqvxI8U2NkmvJ4NkPhvCkzSzBZmU4+faCSgz0yOmORWX8RpNNl+CNq2j2QtNNW+H2ZBnBTMg3jPUMcn6NXpniOazTwFqct2UNo2nyZ3HAIKEDr65/Wi0RJs4H4reItSvfhlDqOii3XRdQRPtEzSHztrnhVXGPYnOeox3ru/CU2tSaDbDWbS0t9sEQg+zzmTcu0ctlRg9OOa8l1zT7mw/ZmsY7kEu8yTqHOCqPKzLgfRhx717Xp0sT6ZZBJFfNujAg9VI4P40WSFqR61e3enaJd3tjZPfXEEZdLdHCF8e5/P/ABrnvBvjG98U+BLjX00gPdJJIkdnBMBv24wAzYAPPf0rqrtgmn3bELtWFid3Tp39q88+BrbfhYxznbczcHoOhp2Q7kGjfE3XvE/h83Og+FXvNRWZ1lj83ZDEgAIy7Y3OQeg9DXR/D7xk/jPTLx7my+xahYTeTcQZJAPOME/Qgj1FY/wGA/4VvgYybyXdj6L/AExVX4Tr5fi34gxYK/8AExJC9h+9mH9KVktguz0q6e4S0na0jSW5WMmGN22qz44BODgZ74NeW+Hb7xWfiV4smh0aya8kNol3Cb8hYQI/lKtsO7IJPQYr1hAdy/WuD8GAL8WviF8y7s2OAP8Ark1PRi1LOmeMLuX4jX/hG90uKB0h+0rcQz7xIDt6jaDnDfpTtU8YXWk/EHS/DVxp8Rt9SUtDcpPlhgHO5NvHI9e/1xgRbU/aVuxJhDJpI2c/ePy5/RT+VM8azI3xx8FQIwMsUUm/BycMGwMfgfzpWQyx4nVv+F/+EflBAtH59flnpPi823XPA2OG/tdfy3p/9apfEUuz9oLwsGQAGzcA55PyT1D8YRnWvAzHAA1ZRu7j54/04/lTEeoMefwFM5BqQ8/gBSd6YHD+PvHV34FFvcSaG95p03ym5ScLsk5+Urg9hnP+FaHinxNfeHvDw1q10oX9skYkuAk4Qxof4hkHcP8AP0v+LtAj8UeFdQ0dwu6eImFm6JIOUb8GA/DNeZeE9em8W+ErT4f3JmTUY2e11NwOYraJgD83TcRtjzzzk0mhpnomneIpNU8CL4lgtEVpLV7mO2ecAcAkKXxgdOuMCua1X4lXmk/D7T/FEvh6crfHiPz12xqfuFj1+YcjAPvjiuR0O7ubS21L4S3Pmi5fUfJhlA3bbRv3jt/3yCcd/M7V1Xxxhji+FrxRoqRxXUKooOAAMgAD+lK26YXHfF/W9Vsfh9KdOsQbS9jWO6umkAMKsQMBepJzjPbP5M8SXmq3nwZ1U6npH2Dy7SDyszrL5gyvzfL0x6Gl+Me6T4PyyAA/NAzZ4wN45x9cfma0/Hoaf4N3xUg77SBsk443oSfyp6Ac/p/xBudK8C6U2l+Hr7V7Sx02EXN7GpjiRljG4D5Tu245I4H513ll4m0278IR+J2l8jT2t/Pcv1TH3lPuCCPcisrTI1PwSt0QEofD446Z/cV5TfG7uf2ZLLyNzRxXx8/qMR+dJj/x4pS5ewX7nodx8Qdcg02HXx4Nun8PSRiU3C3KGZY+vmGIcgY569OpFb194ztIvBjeKdMgbUbFEMjrHIqMqjO7r3GOR1rT0qa01PwlZzRbZLG4sVIGcAoV6flxXjXgGC7P7P8A4sLoxgIuWhVvQQruI9sg/iDRbsF+563Y6+2seD7fxBp9hLO08Amjtd6q59VyTjPXvXNL8RbnU/hpfeJ9D0WeSWLzEaN5V/chVyZG5GQBzhcmtHwDIi/CHSHeRdiaedzZwABnPPtg/lXD+AIzJ+znr6qSW8m9OOmP3ZoC51Pwn1PUrnwXpdvc6TdJAsTsuoPNGyynzD2Db88nkjt7130txHbW8s80gSKJC7ux4VQMkmuV+FpVvhdoQDAkQlTj1DsK2vEF5Z6X4c1O91CIzWcNtI00QGfMXacr+I4/GmtEBySfEy5udCl8RWHha/utCiZs3QmjV2RThnWPJJAwc9On1x2ejaxaa9o9rqthJ5lpcpuRiMEdiCOxByD9K8xitr7WfhPqN8l1HpGgjTp3stMsFG7Yqt/rJHyTkg5CgdeuTXU/CjA+FmiqOwlHA/6avSQN+Rp+LPEreFNGOqvpl1fW0Z/fG3K5iH94gkcfTOKZYeKn1XwXB4kstKvLhZULi1hKGXAJHA3AE8dM57YzW7c2cN/ZXFlcxiS3uI2jkQ/xKRgj8q8e8H+IrvwZFrngidM6nbXQj0lGHEolbCnI7DcHPHQn0pvuHkeg+CfGlp430ibULK3uLdIpjEyz7cnABzwT/eFZN18UbCz0fVNSn0jV0TT7k2r/AOjgq0gOCAwYgDpycdR16VxWk3z/AAe1vX9FupvOguLEXlhIy7fOnA27e+MkEf8AAR611XjHRzovwPudPkw8qJAZmH8UhmQufzJpWC/Wxe0r4l2Wu6xp9jp2katNBeKCL77KVhQ4yw3HrjoT0z61e8LeO7TxW2rmxsb1BprBWSaMI8jfNwFJ4PykYOK1fB6xjwVoOwLt/s+DG0Y/5ZiuK+FoQeMfHuAQ39pcg9f9bNRbzC7Mnwb4zv8AUviN4lnvNE1Qb/It0gjj3/ZFUuPn5GMkk8e9L/wnOozfGF4m0LVfs9rYPHHaJHmVsupMpXcAAcADn9TWp8NPLX4hfEBRw5vVJz1/1k1Nsio/aQ1PJUZ0dduep5j6frRZCuzrta8U2ujS2lqba8utRvFZ7eytot8jBcZJ52qBnqTiq/h/xtYa/qF1pj295p+qWy7pbK8i2SbeDuUAncOR09R61xEyy3n7QWpWdxq17pxk05Fsnt2jy64QlRvVh94SHgZyDXT2/gXSdJ8ZWXiO71nVrvVGYwxfaZIyshMZGCEQZwoJ/Ckr9x30Gw/Ffw5Lc6lb5vVlsmVBE1uwknc5G2NPvEgjuBVvwn8QNI8X315Z2sN5a3toNz295EI3I9QMn2z35Fc34Igif4zeO59imWMwqrMvIyDuwewyo/IUqoI/2kZCg2mTRwX9GO4Dj8APyp28wv5HpwJbgVyl149sY9WvdO0/TdU1aaxx9qawgDrF7ZLDJ68DPSutiHzV5p4YmbUtZ8Qx+DILfTLL7a5vtRuSZ5Jp88+XHuwFHXJP8XAphc6zTPGmiat4dm1u1uJDaQA+cphbzIyOoKAE56dM1zw+MHhX+y4b1JbuUys/7iKLdIiKSN7DPyqccZNZfwhgeKLxjC8rTsmrzI0mAGcjjJA4Gev51Z+BFrBH8OVnWFBLPdSCVwPmfBwM/QUku7C/kdTpfjLRdZ8Ny69ZXTvYxAmXEbGSMjsVAJz9M1hN8YfCC6cl4l1cyh9+2GOAmQKpwWYdFHoSRWV4DtF034mePbKwTZp6GKQRqMBZGBbA7DksPwFSfAezhi8AS3YiT7Rc3jiZ8fMwAAAP6/nTUfML+R2OmeNNB1fw3PrtrfZsbfPnMUbdHjsVxnPTtXPN8avBS2kc4vbl98hjEa27bwB/ER2X9fas7wFZrpnxa8c2NiBHp6iGUoowFkYbuB0A+Z/09Kn+BdrbxeBpp44kEst4d74+ZsImMn8T+dFvMFLyOv1vxXpmgJardG4kurzi2tLeFpJpSBk7UAzx3ziq+heNtH13UZdOikuLTUYgC9nfQtDNj1Ct1H0rjdEuXuv2iNaGoZEsFl5dmrjomIz8v1y5/E+9R/GeBbfUfCusW6kahHfCCNgcZBIIB9gV/wDHjSs+4X8jsLj4g6BbeIl0KaW7TUpJAiQGzmy3XkfLyvB5HFXtc8Vad4eubC31A3Ae+lEMHl27uGckADIBAPPTrXG/GLT5bGPRvGVijNdaLcp5oA6xMw6n/eAH0Y1sadfWnjjxnbajaSrcaVo9urxsOQbmUZ/NUx9C1DWu4XNfXvFulaDdQ2UzXFzfzDdHaWcLTSkc87V6Dg9ak8NeLNJ8TiddOmcTWzbJ7aeMxyxH0ZTyO/5Vy+o3UC/E6dfD+lfbPFBtFjubi5nKW1rDwQSBkljleFHQ9etZvhOG9tPjtr6393Dc3MmnqZHiiMa/8siAF3N0B6k0WYXWxJ4LjCfHXxuFwV8iEk4xyQh/xr08Eg15p4QDD46+N8Nlfs8Gd3BzsTGPbr+lemqPnHFUIxNZ8U6XodxDa3csj3c3MdtbwtLKw55CqCex64qLw54v0bxQZ00y6Yz27bZreZCkiH3U8/j0rifh1dHUvit43u75i97DL9nhDjmOFZHXaB6fKn+TUXj6JdK+MPg3U7DCXl9J9nuFX5RIoZVy2OvyyN/3yPSps+47jPiP4y0t/FHhiwFzMbe01Lzb2LyJAMo6gZ4+YD5jxmu3sbPwv4s1a28WWtsZryzLQRXDxyRH8VYDOMnBI7muc+IoT/hYvgJiMsLp+COB88PNemOcOfSqQrXPNvip45/4RqTRdOt5Jo57u8jlnkjB+SBWG4e5bOMDsD6jNL4vanYa78JJL6ycyxi6iWN2iZCW3bSAGAPQnmpfjAM614EAIwdYTjHfcnOas/HXj4XzkHH+kw5wOvPekkgNK4+I/hLQpbPSr7V1iufKQMoRnEeRxuZQQD+P1rqrvUbOxsGvru7hgs1Xe08jgKB65rh/Gmg6TZ/CDU44bG2jWOxEiskYzvGMNnuc9+vNcX4nubh/hx8OdPe4jht7uW3MzyrvThU27xkZHzEkZ7Umn0Y0+6PTdO+IPhvUtZTS4r547mUboBPBJEJh6oWUA/17V1WME5rzjxb8PdY8TQ20uqeK7SCKwJlV4dM8vyxwSdxlOMbc+1eixsssMbrIJFZAQ46MPWn6MDzL4pQxt4v8DMsaGV78AkL8xAlhPX0HPHvXfa3rml+HbMXWq3kdrCzBELAku3YKoBJPsBXEfE4J/wAJd4DyMt/aHAPHHmQ96t/EKXRbbXfD13dpeXus28znTNNtWAFxIQPv5GAAQpznj0NDErI29E8a6Br+oPYWN6ftyLvNvNE8T7fXDgZ/CuQ8TLp9j8dPDt3OsMINnI8svC9El5Y/l19KzNeGtN8WvBV3rUVjBPM0qJb2hZjGoU8PIcBj8/YAdfWtXxhp1lqnxs8L299bJdQ/ZXJilXKdJSCR35UdfSkrq4aPU6zRvHfhrxDqMtjpWrw3F1GNxjCspI77dwG78M1oazr+l6BbLcarexWkbsFTeeWPoqjlj9Aa86+LmjWWlQ6J4i0yCC21O2v0jRoVCGVcMQpwOfugfQn1qxbzDVP2hbi3vR5i6Xp+bJG/5ZsVjLMPUnzG5+npQk11Gn3R2eg+MdB8TSzQ6VqMc08J+eFlZJAPXawBx+FLe+L/AA9puqLpt7q9pDeFWYxM/KgDJLdl49cVwXxlQaRe+HPE+nosepw3yxEoMNMuCwUnv90j6OaTxjo9hqPxu8KR3WnwTRzW8jToyAiQqHKl8jDAFRwadn0YXXY7uw8Y+HtT0q51O31a3NlbNsmmdtioeOu7HqPr2qHTfHfhjVtRWxstYgkuXAMcRVkMmf7u4Dd+Gaw/iFpfg+x8KxQaohsLFr5JRbadCqtdyAHCbQOcjvx0HNcr8T21m6svDepXWl2umxx6nFHb2+/dcjPIDMBtUfKOAT29KlJ7XBNdUdP45+Idho3iDSdDh1RLeYXccl+2OI4cjKkngZBz9B712sGt6XdaQdYg1C3fTQrN9pEg2AKSCc9OCCK4L4i7T8Tvh7GME/apSU29vk5qD4o3JvfGvhDwzcgHS7u6EtxH0EhDqAp9RyePcU7PoF0dfpvjrwvq+opYWGuW091IMpGpILfTIwT7CtPVNf0nQxF/aepW1qZTiMSyBS59h1Ncj8X9Cs7z4f3l55aRXWmBZ7aVFw0eGGQCOgIz+OPSuK8cgeIPhR4Q1e/hjbUppYkeYqPMceW/8XXBIDY96LPuF12PUX8feFIrt7Z/EWnLMh2urTqAD6Zzj9a2bDVLLVbT7VYXkF1b5I82CQOuR15HFY03gTww+mXFhFoWn263EBiaSO2QOMjruxnI659ea4v4d65H4U0DxB4d1Yqtx4eLyb+cSxkkggdepH4OtG2oXv0PRtO13StZkuY9O1C2untm2zLDKGKHnrg+x/KtFFFcv4B0L+xvDpnnhWPUNRla8uyByXc5x+AwMeua6lRjNPXqLc5/xr4bbxX4Yn0ZLgW4uJI98mM/IHDNj3wDiuE+KHhDw5oXwzuDp2jWEEsUkKLMIV83mRQfnxkkjrzXrY5OK8/+NAx8NrkZH/HxB17/ALxelO4NXd2Urf4b+HPEfww02BdMtLW9m0+N47tIQrrKUB3MRgtz1yeazPFejW+nfE74eCOJGuR+7nlRAGkEYQKSe/evRvCakeCNBBXaRp8HGf8ApmK4H4kwpe/EzwNYyNII5ZJQ/lMUbGUP3hzg4/nRrYErbHoFl4m0TUtTl0+y1eyuLxM5hinVm468A9v0q7qOr2GkW3n6le29nCTtDzyqgJ9Mk9a8v8Z6DpPhvxt4HutG0+2sZHvvJdLaMR+YpaNSSBweGI55+amanNqmufG69tLWPTJ20mxVrWLUA2xGYRszgL1b58ZPQCps+g011PTtK1vS9ct2n0u/t7uNThjDIGwffFXi+eB1rzbQ/A2u6Z4/XxHNPpNhayoUubTTw6rKduPukYzuAOa9IwrNgqCp4IIpiunsZkviPRo47gyavYILbAmLXCARk5ADZPHQ9fSp11Ww/sxdRN9bCyddy3BlXyyPXdnFeQ+FfCGgap8VPGdrdabA9lZughtlG2JCwOfkHGRg47DJq54jt7mb4p6F4X0qy002GnWZureyuiyQeYd4yQoOSAuQMY60rPuNNX2PUdM1vTdYWQ6ZqNreCM4c28yvt+uCaZqWu6TpDoupapZ2bP8AdFxOsZb6ZIzXA23gTxNH8SLLxQDommwKoiu4LGST9+nOcgoAScj0+6PSqfiU6l4L8fat4n1HQ/7Z0HUIo42kiUO9qFAGCD0Gcn0ORyDxR7wNpHpia5pclq9yuqWZt0fy2mEy7A2M43ZxnBFWFvbVrMXn2qA2pXcJ/MGzHru6Yrz/AEWz8Mz/AAy8S3fh9km0vUVubr7NImFt38sApt7AFc+2RjtWp8KYIpPhdpsUkYaMmcFXGQR5z/pR6MGdBfDTvEPh29gWW3vLOaJkZo5AyHjpkGvPvgld2mm/CiW+u50gt4rqV5ZJTtVQAvf0/rTvg1bpbeBta2ncn26TCHlceVH0FM+Dtjbaj8IHtr21huYGuZiI7iMOhwRjg+9NX6sPQ6bwH4yj8W6feXTzRK5vpY7WHcAxhXG07c56HJrfude0myuha3Wq2UE//POWdFb8ic1518DNL09vA6ag+n2xv0upVF00Sl8YGMNjOMHH51zMctp4Oh1Dw78QvDqyQahcSPHrMUIkEhb+Ld94EdRj5h6UcrXUObW1j3qK4iuIEmhkSWJxlXQ5DD1Bps91bWkJmubiKCMdXlcKPzNZXhewttM8KaXZWd0Lu3ht0WK4HSRcDDfiK4j47afbXPw/F28SG5t7mMROxxtDHBHpz/SjpowPSV1CzN4LQXlubkruEIkG/Hrt6496ZcajZWsyxXF7bxSPjakkgUnPoCea4ceGdA8GeFbjxTp+nbtWtNNd1uJ5ndnbYSS2TjJPXj2rlNC8K6l4n+HYml8PaHe3epJI7and3ji5LliA3+qJUg9g2OPc1NpdGF12PUPGmn22o+CdYhulZo1tJZAFkKfMqkjkEdx06Vh/B+IRfDHTgoO3zZ8Z7ATOKbpOka3o/wAItT03xFcxXN3DZXCqySF8R7DtUsQDkcj6Y5qv8NojcfB5Ibe7a0Z1ulS5fnyT5kgD9R069e1Vr1Edx/aeni5Nsb62FwOPKMoD/lnNUPFniC38LeGr3VbiSMNFGfJjdsebJj5VH1OK8ovNL0EfDPUrTRtITXZ7GGSS41sxLGpmGWZ1kY7n288LnsM1Lr8MWq/s6WWqX8Ud3qEUMQS7uF3SJ++VThjz04681Or6juj1zQ79tS0KwvZTH5s9tHLKEPCllBOPbmrTXUHnCHzo/NPRNw3H8K8011rTwR8HTqOgWEFpfXtnbxNNFGFkJcAbiRyWG5iPesjUfBOrar4HtIbDwlp0GpiOOeO/S/xOXyCWLbBknJOC2BnjoKdpdGK9tz2n7o5oU5zWV4ai1OHwzp8OtSLLqUcIS4dGyGYcZz3Pr75rivipq1ws+g+GLaaS2XWLpY7meM4YR7lUqD2zvB/DHenrYaseiLcwSuUjmjdx1VWyR9R2pzMFXLELkgDPqeled+PPA2k2nhW61fQrddM1fSoTcW91bOY2wnzMGI+9kA9e/wCNcR441C48T/DHwfrU0zrffbRA8oYgFxvBbYOCSYwfbp3pWltcE0e9CVFmERdQ56Lnk15v8drUS/DuS5DzK9vNGQFlKqQzAHco4bqOvTt3rM+J/gPS9N8I3PiO0a6bXraSFxfzXTmR2Mir0ztH3s8AYxxV74r3LX3wPS8lyZJ4rWVieDlmQnj8adu4X7Ho2lHGhaeS2T9mjy3r8o5q8rcV55408JDxZ8PYHslYarb2iSWjqxRm4BKHHXI4x2OKq6F4r09/gnJdWyb2s7Q2Lwn5S020KOn94sG9eaHoGh6YzAiqOralb6No93qV06pDbRNIxY4HA6fU9BWX4M8NJ4T8JWWlL806r5ly5Od8pHzHP14HsBWR8V9Js9S+HWpz3cPmS2UJmt23ldjjvwcH8afkFzofC+qTa74Z0/VZohFJdRCRoxnCk9ufTpWqZFHGRn0ry7QHsPBXwaXxRY2f+nPp8TyGSV2EkjYAJBJAG5s4GKl8LfD/AELxJ4KtdS1YT3up6kn2p79pmE0bNyArZ428DHTjpSW9gdj05feiRljjZ3YKigksTgACvMfhP4g1W4udb8L65cPd3ejzFI7l+WdAzIcnvgrwTzhvau88Q6ZZ6xoV3Z38LTW7xktGJWj3fiCKFe2oehl+E9fTxhpOo3cREcC3k1rC8T8si8BwexOc8e1cj8G0mgv/ABnZzXc9y1tqhiDzuXc7Sy5JPUkKPyqv8CtG09vCCa0Y3+3faZU3iZwoAAH3M7TxnnHeqPgHQU8Vax42t7nULuPTP7Ydmt7WTy/OJdz8zj5iuMcAiiwXPaVyBzT1ryrwJ5vhrx74q8NCeeXS7ONLm2WV95jyqlgCen3x+X1JxPD0l3490LUdX1Tw/rGqteTyLbtb30ccVso+6kYMqkEHqdvPvSu1uPQ9wNNrhPhZaeLtO8P3Nj4rhkRoJB9keWdZXZCOQWBPAPTPr7V0HjEaq3g3VRoYY6mbdvICHDZ/2ffGce+KdmK6Nxcin54rwDRYvDfibRYdMttQvdG8aoUSZry4nUyyqRvDbmIYHn5eCPT177xxZ58Qabf61rUVn4Xt4z59t9odHuZjkKu1eWHKnAPY8c0h2XQ9ANNU9a8a8OXp0z4xQaTpUeq2GiX9mz/Y7/fhnAc741ckqPl9u/bAp1hpWoXfxk8R6MniDVoLL7IrllnLSYIiYqjHOwZc8gZxwD3o1C6PZAcE9Kbk7q8Us9J1TRPitP4O07xHqUGm6ha/anklcSzKBnIjYj5WyCN2Oh7kA1o6fp8/gr4v6XpFlqd9cabqdoxlS8n8w7wJWz0HPyDnryRTsxXR63nDYNB7H1ryDxrbauvxe8O2Njr+o2ceoxSlj5m6OPCsDsToDt7nPJBqt4v0S9+GdzpvifSNZ1e7tRcCK+t7u5MqyKQST267SPYkEelKzC6Nfx+dVtPiN4Qlt9Uu47C5ukEtr5mIiVdB0GCSQ/fPSvT5M7zivOfiE4m8Z+ApFH7trwsHP+/DgYpPiR4jvYfEmg+GrJb7F4/n3X2B1WeSJcjy0JIxk5ycjgfWjbZBfuz0bkGn7uK8aaLxDpfjLTbrwrpPiGHTpHVb621KYyxFS4BIy7kHBJznsPcH2QglgfWnr1EmujJAR3ppIxxzXmuq2+zxRqlx4y1RotLkKRaRZW15Kry8fMRHGQSc+x5J7BaqfDDV76+13xToct/qL2VpIv2MX4/0mJWL9dwz2UgMOPSpTbY9D1IMvJyOOvNHB5BrxnwTpWu67rni3SLrxXqqafa3pjZ0l/0mTDSKMSHIRfl5CjnjoOuv4EbUtF+IviDwpNqd1f2FrAs9u95IZJASEPU9vnxjgcA09dw0PTiQDgkD8ao6vBcXOi3sNndyWly0R8ueJQzIexAPFedyWhhk1T/hNNavZNWvJnbTrPSLmcyRQgfKUij79eSCOBk9a0PhPr2peIPh/PJqcsk91b3ElsJJOJCoVSNx9fmxmhNvfYLoX4MX97qnw9+0397LeTm7kBkmcuwHBxk89z+dehZK15N8INOOr/CCWxW7ubN5LqULcWkhjkQ5BByPw9iOKtfCTU9QM2vaD4gvru41uxuTuFxMz/ugAAVyTxnJ46hlotbbYLp+p6eW9BTQ3PWuH8HxX15qfiTxGLu9uLSed4dOtZrhmi2JwWVScDLAgemD61w3hfUrfxJY3Gn614i1fTPGSO6JHPeywoW/hUICFx6qAG9O1DbXoF1sj3Ldk8c04HIry3xh4g1fw9o/hDw2JbhdTvxHFe3NoPNmCoqiTy88liW4b2NZV/deJNH8V6XdeFrLxXcWc0uy+ttTEksW3IGV3ZKnGTuzxgdsinqF0lqezA15f4ru9Xs/jH4Xto9amGnXZ3/YuVTgENyPvE5zz0rTvL+88VfEG88M29/c2OmaXAkt61tJ5cs7uAyoGA3KuDzg54I+nJ67oc2i/GfweBqF9e2cjMYheymUwnnKhzyRypAJP1otfcL2eh7WeHODSdaCp3Gl5PFAAKUKcUBSKdzQAgpccUYpaYCY4pNvFOo5pANxijApcUYoAQUnSngcU0g0AIRkUzBI4p+MCmLnJpgA6cjmlUBqXk0oBFAhAoBp3agdaO1AyM5Gc0gBBp+DRtNAgxxQgINJzinIKQwY5pBxT2pAoxTAQDIox2pc44pccUgGAGnKKO1IuQTmmA7HFN7U6mkYNAAOKBzQTxQoNAC9qTGOlOxxQelIQ3tSq3FGMijkKcUDF60mOabFllyQQfQ0/FPYQ0kg0pNIVOeaU9KBgKCe1GDRikAUlLtoFACc96NuRSkGlHFADFO01IDkU3GTTqYDdvNJ0NONIFpCFxkULS44oUUDA0ooIoFAC0UUUAfI8ijyXJ9K+jfhoMfDzSBx/q26f77V83yn90/0r6P+Gbb/AId6OeP9Ww4/32oA62iiigAooooAKKKKACiiigAoopKACkNFFADSKaBin0YpgNJpc5FIRzS9qQADRTQe1OFAAOlGaO/FHagA4oxkUdKM0AIBilFFBoADSg02lHSgANJinCk70AJjtTWUNjIBwcjI70+koAPrTFRQzMqqCeCQOtSEZFIBg8UwI3toZXWSSKNnX7rMoJFR3dja38BgvLaG4hP/ACzmjDL+RqzRRdi5URRQxW0KwwxpHEgwqIuAo9ABUnal6UgoC3Qq21haWckr29rDC8rbpGjQKXPqfXoKLyxtNStntr61huIWGGSVAwI+hq3mk7Uru4WVrWK1jp1nplsLextYLaEHIjhjCL+QrMk8IeG5rgTy6DpskwYuHe1QncSSTyPUk1udqOlVdi5VsMVAqBAqhANoXHGPSs6z8O6Lp0M8VlpNlbx3AxKsUCqJB6NgcitTOaDU3Hyoz/7D0saaNNGm2n2EDAtvJXyx/wABxip7WytbOEw2ttDBH/ciQKv5CrGTjFFO7Ekl0Mmx8OaLpkNxDZaTZW8dyCLhY4FUSg54bA5HJ4PrUFv4P8MW9wlzb+HdKimjOUkSzjDKfUEDr71u4zQOBRdjsthCATms2/0DRtUuY7jUNJsbuePhJLi3R2X6EitM80nGKE7BZMyr/wAN6LqkkMl9pFjcvCAI2mt1cqB0AyOntTr7w5omqpAl/pFjcpBgRLNbq4QegyOB7VqA+tBxjii7Cy7GRqXhrRdWs7e0v9Ltbi2tiDDE8QKx4GMAdhjtRL4c0W4ay87SrRhYndbL5K4iP+yMcdK1gaUjIp3YuVHnGueNJ9f/ALY8K6DpGqDVWJtTcTWu2CNSdrOWJ4G0kjI54xnNdxpWmwaPo1lptuAIrSFYlx3CjGf0q6c+vSjGetLZD6gCKyZPC2hzav8A2rJpFk2ocH7SYV35HQ5xnPvWsRinDgUJtbBZMxr7wroGp3q3t/olhdXS9JZrdWY46ZJHP407WPDOja/Zi11bTLe5hT7iunKf7pHK/hWtnBpQad2JpPdGTo/h3R/DySDStOgtPMx5jIPmfHTLHk9e5qHWPCWheIL60vNW0yC7mtQRGZVyMHsR/EPY5HJrbwDTscUrvcLK1hm1cAAAKBgAdAKo6pouma5bfZ9U0+2vIR0WeIPt9xnofcVocUgpdb3HZNWZjaN4U0PQJHk0vTYLeVxgyKMvjjgMeQOBx0qzrGhaXr9kbLVrCG8tychZVzg+oPUH3FaWMUuMind7istrGNoHhnRvDVq0Gj6fDaI5y5QZZz7seT+NbG3inBeKBxS8x2S0MCx8G+HtO1l9YtdKt4r9yWadQdxJzk/jmr2raNp2t2q22o2sdzGjiRA3BRh0ZSOQR6itHIpOM0763DlVrHO+HPBeg+Ell/sbT1geX78pYu5Gc43MSce1eb6iuh6/+0KbG/8AIuIo9O8kDftxMDuwCDncAx6c5+le2DpUC20CzGZYYxIRjeFGcUX1uGxk6N4S0Tw9c3Fzptl5dxcACWeSV5ZHA6As5Jx+NUz4A8ON4lPiE2D/ANqlxJ5/2mXO4d8bsdOMdMcV1FJRcLIr31haalZS2l7bx3FtMNskUi7lYfSuVsPhj4V0+aJksZpo7eTzYILi6kliif8AvBGYrn3IrssGjHFAWRm61oemeItOew1aziurdjnY4+6exB6g+4rkx8IPBS6dJZLpGFkdXaQyu0nBzgMSSB2OMda71aOaOa2gOKZi3HhjR7vw2/h+Wwi/sopsFuowFGcjGOQQec9c1z1n8J/CVjo19pkVgzRXoVZZJJC0gAO4BW/hGQDx+Oa7uii4uVHPHwboB8Ljw42mRHSwuBCcnB/vAnndnnOc1k+GPhb4X8K6kNQsbWaa7Uny5biTf5fb5R06HGev6125FJjFO4WOd8V+CtD8Y28UWr2pdoTmOWNtsieoDentSeFPBOieDLWSLR7Yo8xBlmlbdI+OgJ9B6DArpO1A5FK+g7anF+I/hj4Y8Uar/aV/aSpeEAPLBKYy+OBnHHTjPWk074XeEtJ1u31ay00x3FsgWFRKxVSP48E5Le5JrtMc07FHMFkRgDr3rjvFvwz8OeMbxbvUIp4bsDa09q4VnHYNkEHHbjNdpgUYFF30BpM5vQ/Bej+G/Dc2h6ck0dvOrCWZZNszlhgtvGMHHTGMdqs6B4YsPDnh4aLZPcNajdgyybnG7k8/j2rb4pATQFrHI+Gfh3o/hC7ln0ifUIhKcyQtclo2+q/161jar8FPCGqaq+oGO8tjIxeSC3kCxuSeeCCRn0BHtivSCM0nTrRdisZtpo2n2OjrpEFnEmnrEYfs4XKlCMEH1zznPXNcRdfBXwxdalDO73YtItu2zDjYQP4d2N23p3zx1r0rGabimmFkeW/HTybX4awQKqRp9siREHGAFfgD6CtUfDTS9QstPhvdX1m90qAK6adPchoTgcA4UMQPQmum1rwzoviExHV9Mt7wxfcMq52/StC1t4bK1S2t4lihjGERRgKPQUkPXYzvEXh6x8TeH7nRr1GFtMoUGPhkIIKlfoQPaqPhDwPpngyymgsHuLiSYjzJ7lgzkDhV4AAA9K6RH6injmi72CxQ1LTU1PTLqwkllijuYzE7xEBwpGDgkHtXP6F4A0/w5od5pGnahqSW13ktvlQshIwSvy8HAxXX4yKMUgscv4T8EWXg3TprDTdQv2glZn2zujbWIA3LhRg4A9vaoPC3w/sfCmp3d/Z6nqdxJeHMq3UiMrHLNnhAerMeveuvpccUdwsRSQ+ZA6BmTcpXcnVfcZ71xmifDa00DW7nVrPXNYa6umDXJlkiYTEHPzfu/X0x+FdwCcUDmjYLHD+Lfh7Y+K9StNUN/fadqVsnlLc2cm1imScHjtk8jHU1Uf4SaDJqGmXn2nUfPsss0v2g+bcPnIZ3+9kHPQjg4r0EqM04ACncVjj9R8AWepeNIPFTarqcN/AoSJYmj8tFAIwAUPB3Nnn+I0vin4f2HizVrHULzUtQglseYFt2jCq2Qd3zITnIXv2rrs4NKOaB2POPifpMN9pemr/bmp22oWxb7NDZ5aW7c4HKpjnIB3dBk+tdl4fhvovDmmJqr79RW1jFy3HMm0bunB5zzWttAOe9Bx60vOwa9xoHORXPaH4Q03QNd1nV7JWFxqsiySg4wmM5C+mSST7n2roh7UY5p3sFjnE8H2CePJPFySSC8ks/szx4G08j5+mc4AH0qt448FQ+ONLt9Pub65toIZvOKw7fnOCBnIPQE/n9K6vFLRcLHN6r4Ttta8HSeG9Qurm5iaMILiQqJQVIKtwAMggdue9c9bfCu2j8H3WgT65qdwboxiS4ZgWCIQVjUMDtQEZwP/rV6IRzSYwaVwsc5/wiar4HfwwNUvTAbf7KtwwTzFjxt28LjpxnGfeqvh/wLaaJ4autAuLp7/TbgMpgkjVVVW6gY5985688V12aTFNXQWPO4fhre2ekT6DZ+L9Rh0OUnFt5SGWND1RZeuDzxjv+fYWugaba+Gh4fih26cLc2xjJ+8hGDk+pycn1JrVAGKBzRcLHm2h/CaHSo3sLnxDqN7ouWKaa52REn+/g/N64wBnnFaHhH4cWvhjwxqWhyanc3sGoK6TBsIqhlKnYOcEjryegrucClxgUXFynA+Bvhqvg6d5JNbu9QVNwtoXykUIY5JCZI3H1+vHNdjqmm22saTd6ZeKWtrqJopApwcMCDg+vNXKXGaLjseX6Z8IIrXS5dLvfE+rXelkOIrONvKjUtnlgCdxGQccDI6dq6TwN4M/4QvSWsjq1zfgsSplG1I1yThVycckknPNdVtI6U4E0Al5igAVy8/gnT7j4gW3i1s/aobZoPLxwWPAfPqFLD8R6V1HJpRQnYGrnJ+JfA1l4m1/QtXuJNkmlTeYUKbhMvBCnnjDAHPPf1qfxt4Xm8YeH30iPUvsMUjK0jiHzC20hgPvDuBXTUUtQsYnhfRbjw/4etNJub/7cbVBFHN5XlnYBhQRk9BxmsHwX4DvfCetavqEuuJejU5TLNH9kMZ3bmbIbee7ntXdUlO4Hmj/DS/Tx5fa5YeIriz0/UXWS9tYlw8uDkoHB4B9RyMke9S+I/h1f6n44h8S6T4il0mY24t5/LgDsUGfuknAyMDpxjNejAUbfegLeZ5142+GMHicafd2OoTWGq6fGI4brJcuo6bjkHIOTuznJPWrvhPwbqmmXQ1PxFr02s6kkZigLAiO3U9dozyx4y2AcDHrntsUUvMEmuuhwnhjwNqXh7xpq+vTazb3SaoxeaEWhQg5JG07zjGcc549KE8D6knxQk8YnWIWRovJFq1qeI8AYDb+DxnOO54ru80dadws+40AAnHGa8t0/4a+IdE16/GieK3sdFv5jNLGIVeYEnJCkjAPbcDn2OM16niil5Br0Z5x4U+Ht34N1DWbpNcnutOuGaZbUoA7Ng8u/UkZPTGeD7Vy/wjsvFg8A+doupaaLe4uJP3V3C5aBhgZVlPzZwDgj8ea9i1KwOo6bc2f2ma3E8ZjMkG3eoIwcbgR+lYngvwbB4K0d9NtL66uYWcyYmCgKx67doHXA65p2uJXWzG+GvDC+FdEvjNeSX+oXbNcXl6y7Wlc+2eAOw+vrXnXwdtvFA8Bz3Gi3umlJ7l9sV5G+Y2AVd2VbnOBwR2617JqNidQ0u6sxcS2/2iMxmWHG9QRgkZBGfwrA8GeDofBGkSadaX1zcwPKZQJgvyE4HG0D0HX9KNHuNXWxF4c8KXfh7Qr9Y75bnXdQdprq/lQ4aQ5xwD91c8DPr9Kq/Dbwfq/grSrjTb/Ure8heTzYxFGwKMQAeSeRwO3rXcBx0pw5pX8hWfc4TxZ4Gu9U8S2PinQb6G01uzUJi4QtFMnPDY5HDEZHY/Q05fCWsa9r+nap4rn08x6afMtrOyDshl/vsz8nGBgY7deue5IoFF1uO3QoavpkOsaLfaZPxFdwPCxx0DAjP4ZrE8AeFD4O8I22kyvHJcqzSTyx52u5PbIB6YH4V1dIRTuFjzLWvAviaDx/P4l8K6vZWxvowl1HeKzAYCjgAHP3Qe2COvNN0z4f+JNM+IS+Il8SR3MdxAEvXlhAkY/LlUUDaFO0YPUDseteoAcUGkFn3POvD3hDxDpHxJ1jxJcT6fNZ6oNrosj+ZGoxtwNuDjAHWvQhycin4AFIBzRp0BLued614I1ay8cN4v8AC8tn9rljEd1aXe5Ul6AkMoOCQB26jOe1W9P8MarqHi2HxL4lezEtpF5dhZWhZ0hJzudnYAluSOmBx6V3FGOKNNws9jzXxh4P8XeIfGWk6xZz6TDa6XKJII5JZN7/ADKx3YQjnaBx0969BtTdPaqb2KKO4P31hkLqPoSAT+VWeKUUaBr3OE+JXg3UvFmm6adIuYIL7TroXMXn5CsR7gHBzg9Ky/Ffg/xl4q8Cx6PdX+lvfyTrLcvlo40C5wkeEJI6Ek9wfw9RpvSjQLPucX4k0PX9a+HcmhQDT4tRuIVglYzuYgoIyQ2zJyB0I7n05xrv4cahrPwstfC2pSWUN9Y7Da3EDtIhK5ALZVSMqSDj6+1enDpRTCx5Lo3hT4iXkEWi+ItatV0SNfLmNud09wg42byoIBHBPXHrmvVkiSONY0UKigKoHQAVIBS0lboGvVnnPj7wt4k1/wAS6Be6ULD7NpcwnK3E7IXberYOEOB8nXnr0pvjrwj4h1XXdD8R+H7izTUtNDKYLksYzu6kEDnqR0GR+Vej8UYo0Cz7nj+u+C/H2q63oeuvqOly6jaT58iNGWC1X+8CfmkzjkHnpjjpu+K/DHiKfxLo/ibRZra6vNOhMUtpOxiE+c5IIyAfmPB6cc16GFxSYo0FZ9zgJNA1zxjrGnXfiazh07TNOlFzDYJMJpJZx0aRgNoUZ4UZz3qHxj4M1ebxZp/jDwzJCNTtFEc1rMxVbmMZ43djgkc8dPTn0XFJt9KFZdB28zz+58P674x17SbzxDY22naVpr/aFsluBNLNMOhYgBQo64BOfx4g8R+GvFF98UNI1+yi099PsFCBJZ2VjkMGPCHBw3HXpXpHWgUadgt5nB/EvwnqfijStOk0h4Vv9OvBdRRzHCSEZ4z65x+vI61zXi3wv8Q/GGg2sl7/AGPDc2lyk0VjblsMRkbmdjjIz0HvznivYcUYp6BZ9zzPxx4b8WanB4b1jT0s7rW9Jl8yWBTsjYttJ27j0BXHJBIOfapfFPgrXvF3hKwlurm1tfE9nL9ojlhBEaHOfLB5OOF555X0Nej4pR0pXSFZ9zzbVbPxp4w0OHQNR0mHSIJmUaheC6SUsikE+Uo7sR/F096h+JHhDV9V8L6RoPhmxgNvZSo2ZJgm1VRkAGevDcn2r02gqKd0ug2r9StYtcPY28l5CkNzsHmRo+4K2OQDgZ/KvMPGHhKLXfjDojxSYja1L6giHBMcbbkz6hmwuPau+8UabqmraFLaaPqraZeFgyXKpuIwen41R8I+GLnQlnvdX1OTVNZu1RLi6dQoCrnaqgdByfqaWoO2x0svmCF/JVWkCnYGOAT2zWT4WudcvNAhm8R6fFYamWYSQxOGUAE4PBPUdsmtvgCkNAxNvORXA/FbS9f17w0NH0LS/tXnSo8spmjQIFO7ADEZJIFd+KWmmI5vwVDqtr4U0+x1iwa1urS3SFsyrIH2jGQVJ7AVynjXQ/Eep/Efw5qunaO1xYaU295DPGm8sRuABbPAA6jrXp9FCeuwWPOPiLoviPV9e8N3Wi6cLmDTLn7RNmZIyxDowA3EdlP51n+OvCXiZfF9j408Jxo19HAIrm1Z1DOBnrkgMMHBGf4RivV6MZov0YrPuef6BbeL/EWrWupeKbO30yzscvb2MD7mllIK73IY4ABOBnqeeld7jacgZ9hTxigilotEVr1PLPB2k+J7H4neIdX1HQZLaw1XGyX7RE3l7eE3BXJOR1x3qX4k+EddvtX0zxV4VKf2tp6lHjLBTKmcgDPBxl8gkZDV6bSU7iszzvRB4z8V3lrL4k0630fTLORZjCh3SXMi8jPzHagPPqSB1FS22r+KNK8S63a3vh+91LSZp99lPbyREhSoyhV3XjOfxJr0DFIBzSslsF2eb+A/BN7pnh/xFHqEKWkmtzyutmCrLbxsCFU7eM4btxwKy/AbeOtB0UeFpPDqoYJJNmqSXCmJVLklvLHLckkAEZ46V68QMUgFGj3Qkmtjyf4b6T4p8N+EdftdR0VnlaV5rVRNHunYqFxtzhR8oOSR14FaHwl0TV9E8ET6NrGnT2Uwmd1LujBgwHTDH8jXpOKMU9B2Z498MbPxj4aSfwxd6EkVlFLJN/aDSgq2VwFQfxZYZz2BORT31DxHqnw8fw/rnhDULvVpbZoRJ+7aNnwQkhfOEYHBOec/p69gUZpaXuLWxzfgfQ7nw34L0zSbuRZLiCM+YVOQpJLbR7DOPwrn/i/per634J/s3SNNku5ZLhHkKMo8tVJOeSCTnHT3r0SjFMetjn9PtzrXgyOx1OwktvtFqbeeCUqSOCp5BI56j6ivLvDtx8Qfh2k/h/8A4RqXXLQSk2csT4Rcn+8AcLk5w2Mc817jik/Glo1ZhrujjLix1m18Bawt7Gb/AFi/hmZ7e3PyI7ptWNdx+6owM98E+1c34X0DXJvgpe+HJrCWz1NobhEScqA+9mYAEE4+9jnGK9YxQOKNA1PFdLm8a3Pw2n8JQeDXtnhs5LV7q8mEaOMEfImMliDxzjPenadoviTV/gRc6FcaFLbXkAUWsczbZJts28nacbeBgZ6/TGfaMUYp6dhanldlZa943+GdzoOq6E+kvFZxwW8ly3zSzR4w23GVXKryfU1leGfFfjzRtHj8NXPg29utQth5EF3JuWEKOAWfaVIA7huQK9pxRS0e6HqZWhWFxpmi2tneXTXVyi5mmbPzOTlsZ7ZJwOwxXJfFLwnqXiHS7G/0RQ2q6ZN5sSZALqcZAJ4yCqkZ9PevQsUc00wtoeX6t4n1TxV4Rk0aw8M6vHqmoRC2n+02rQQwhhh3MjDBGM4xz0rE+IfhnUdN8E+FvD+k2F5qLWdz58sttAX2lQckgDjLOSM+le19O9GcUtEDuzz/AOKM91f/AA5nt9O0y9vJ7xotsUdq7OgV1YllAypG3vXNeOjf6l8GtL0i00XVJ9Rlit4pIhYy7ojGFLFvl45GB65OO9eyc+tIN3rQkGpleHblrvw/YSNDcQyeQqyJcRNG6sBg5VgD1zXmOmeFpYfjTqWnQSeXocLx6w8EYG3ziCFB9PmLtj0UV3vi+68WW0Fq/hSxsruYyETx3RIAXHBB3L+PXtTvCOg3ukw319q80U2ranP59yYc7I+MLGmedqj19TQg0OkI54rnPHWm3GreA9bsLWEzXE1q4jjXqzAZAHvkCulxSYIpoDyjwh9r8XfDubwlqGjXtnDb2P2Vrq6XYHkXhNi4ycYBJ7EAd6b4F8U3PhPw63h7xLpeqx3+nM0duIrN5VuE5KiNkBBPbkgYxz1r1kLxgcUmwZyQCfWloCueffDXw5fae+t+IdVtvst5rV0062rfehj3MwB98uePp3rvZY/MtpYwM7lI64qbHrRj0ptgkeM/B/VL/R7GbwpdeH9SimtZ5ZZrh4iIo0wOM9WYkcADnORWj8JzcR6x4te403ULOO91J7qAXFpJGCpZj95lAzgjjOa9VAoxjpxSDXqeSeG5J5fjX4puJ9M1GOxvoFgSSazkEbsqovJK4AIVsZ6isLQPEepfCG/1Dw9rOj39zo73LPYXFvHuJB6AEkA5ABIzkHPHNe7gUEDHIzQ7MWvQ5nwpNrWpC81nVreWwiuygtNPlbLQxqD8z+jMTkjsABTvHWr6hoPg+91TS7Zrm8gMZSIAncC6g8DnoT0rpB0xQBRZbFanh/xAudD8badaHw/p103it5ohFtt5IZoBnkyHAGBzyTweQetWvFt3e+HPiloOs6xpt3qWmQWXkxyQReYVny2WA/vcjrjPbpXs1KBT0JSa2PEtS1vVG+MPh3X5PDWrQ2c1o1vFEYQZZP8AW8lf4OXU4JBA5Naug3czfHXXbo2d7HZT2ohjnNrIEdwIh97GB91uTxXrGKYFAJOBmjoPU8lnmlP7RUFytldpaxWBtXuDbOUZyGYYbGAOQM9OD60vie7K/HPw3MLS+FvbwNHLcJbOyElZcAYHONwyR0z7V60QOuBn1pAvNGgrM8i+IGoxaX8ZvB19NHK0UdvLvMcRkO07hkKATxnJx2q54w1G3+IVxp3hnQVku7cXS3F/ehGEVvGMgrkjlzu4X/IPEVvq0/xt8OajbaLevY2MLwy3Qjyh3K469ABuH+RXqfektB3vseU/Eq/EXjzwgBFORZz+bNIsbMqq0kfHA5OEY4HOKb8V7HUbXUtB8baNaPdTaaxWdAhP7o8gleuPvgntur1jGRRwBT06iszzOy+Itx418rSvDem6hbXrMhuryZE8q0TI3HOSGYjIAxznNelqBu6UqqBnAAz6ClAxQNI8L0vxLb+G/i34nk8S6dfT6jcShNLaK3Mz+SC21Yx23Ls6ccEGrngXVZ4Pi74pju9JvraTUTHMqPFuMSqD8zsDhQQfU88da9n2jOdoz64ox14FKyDU8j+E2pwT+L/GandF9pvTNAjoQWTzJTnP4jim6HrNpL8fvEG19qzWghjLcCRwIRgf98t+Vev4zSYx6flT0FZnhnw38VWuhNq9jq2lalceL57stNHHbF5phheNx4VQcnkgAHIqz8JdfisPDXiOy1C2u7c2lzJNO7R8R/Ii7Sf7+VOBXtPfOBn1xTAoQkqAMnJwOposg1PLPgPdxHwBJZGRTcQ3bs0fRgDggn8c8+1VfidpupaX4x0jXfD4Ed9q0b6ZMTypZgFQkeuCf++BXpevXl1puiXl9ZWEmoXUMe6O1iOGlPoOD9eh6Vynh8a54t12y1zXdGbSrawhJtraWQszzOOXIKjAA45Gc9OKN/QLeZ0ot4/DPhBorOPeunWTMi9N5RSefckc/WvJPFmt+CPHPgT+1Lp7eLxMkAVIoT+/87oExjLrnp2weor3YqDnPemfZ4fNEnlJ5gGA20ZFK9gt5Hifi3SvEdl4Q8HeLJIpbjWtG2G7j2lj5ZwcuPUBQrf7xPbNdNY/FBPFElrpfh6xvBqtxtMpkRfLtI8/M7Nkg4GcDucDivSiD61DDbRQZ8mJI8nJ2rjNPQNUeN6vqc3w4+MF5rl9bTtoOswok1yqFxGwAHUdwV6ejcdKq+I/GWkax8SfC+qWb3bWtm+2F/skm263nbJ5Yxk7Rjn8s8V7g8SSLtkRXX0YZFP2LkHA44HHSlZXHqZVzr9lb+IrfQ5BN9ruI/NQrExQD5urYwD8rY+la4FRtDE8qylEMighXI5APXn8B+VS0DAUYpaSgApaQdKKAFxR2oooASloooASilpKAGmmgYNPNNIoAcMUUgp1ACUCl7UlACd6UUnenUANIFAApTSbfemA7tTQKXpRSATPtSjpS0UAJigUUUAHFIy5FFKKAGhaUUuaKAFFFJiigBaBQDRQAUUUUAFJilooATFApaKACjpRRQAUYoooAQdaXFFANABigc0tFABRRRQAUUUnegBaKKKAPkeRcxP9K+jfhqoX4eaQB08tv/Q2r5wdmWJz7V9H/DY5+HujnGCYjn67mzQB1lFFFABRRRQAUUUUAFFIDRmgBaKKKAGkUdqWigBoozzS0hFABijFFJTAAKMUUHpSAKDTVJp1ABRQDTd3NMB3Wl7Ug5FL2pAJ1oHFGKKACkFL1oxQAE4o6ikx60vSgBMYpRQaOlABiilyKKAE4pBxS0cGmAUY4pMYNANAAKXmjNHSkAw57UDJ607cM0cUwExSZp3ak4pAJninDpTaXPFMBO9J1pe1HSgBCKQZHWlzzSkZ6UAAPFKD1pFHrQeKAFxQRxTdxFLuyKQCU4dKbmlBpgBxQKMHNGKQC8CjNC0HrTATGTTsUh4pwORSAQGlpKUUAGcUZzS9qMUAJ1pKdRQAmaUdKBRQAGkA9aKXHFMA5FHUUdqTNIBD0pQaTrRTAWkpaTNIAwTSdKUHNGM0wAHNHFIevFGM0gFpetNpR0oATBo7UZNAOaAFA4pDS9BTOTQA8c0pFNXpS0wDOKM5ooFIAwO9JtBp3UU0HB5oATYAeKd2oOKKAAc0mOaKTpTAcBS01TmgmkAtNGRTg3rSDrTAM0DOaMc5pc0ABFAOKXtSCkA7NNpQRR2oABR3oApaAG4NL1o60uOKAG5waKCM0D0pgJnFJTsCjFIBMUBhRTCcGmA/vSg8UgwRS4pAHApetJQOKAE5HSgEmkoU880wFzS7uKKaRxSAeHpQc1ARjvShj60AWBRUavxTwc0ALSUuKSgApCKWg0AIMUYAoxR2oAQ80ClGKSgAHWl7UlGaADNHWijFADDFznNOWnCigAzSClooATvTu1JRmgA6UdaKbmgBc0UdqSgBTQOaKSgBcDFANL2pB1oAM0vUUcUAYoAAKWk6UdaAFopop1ACGkBNLzQKACijrSUALSUm7FL1FABS9qaBTs0AIKDRRQAZwKTOaKAOaAF7Unel6UUALjNJjApaBQAnalxxRRQADpQOtJmloAKKWm0ALSjpTT0pR0oAKXNFJmgApDSikJFABjNFApM80AOzRSUooAQilBxRRQAtJS0lAAKWkzRmgBaDxRRmgBBig0AUtACUtHajNABRSfSigAFLSAiigApKdRQAnWgUCigAxQKKWgBKKKTBoAUUtIKWgBDQKWgCgBaTGaKKAE6UuaOtJ0oADSikzQDQAd6WkzRQAtGKTNANABijAoFLQAZpMClpMUAGKXFJmlFAAKQg0ppM0ALSUvakoAARQelIBg06gBoJopeKMUAHHrRik20ooAKMUUUAApaSgUAGKWjNJQAtJS0nagBaKQGl7UAGaUU2lFAC0UlLQAlANLSYoAWkJpKMAigAoopD0oAAaWmLkZp2aYDsUmKM0h5pALQDSDpRQAtA4o4paADrSc5paKACikzSdqAFopKTpQAoFKOKQHNLQAtFNpc4oAWik7UgNAC0ClFFAC0lFLQAlAopKAFoFIKWgAooooAKKKKACiiigAozSDiloAWikooAWiiigAopM0UAfIsv+qf6V9IfDUEfDzR8/wDPNv8A0Nq+b5OYn+lfSPw3wPh9pAXp5bd/9tqAOrooooAKTHNLRQAUUUUAFGKKKACiiigBKa2c06kNADeR1opc0h60AKBR0oBoIoAaWxR2zQRk0pIximAg5pelNHFFIB3akxSZxS7s0AISV6UoORTSeaUMKAHUnNGaMjFADs8Ug60gOaQHFADqUUzcO1GaAH4opm+l3UAO4pKTdxSbqAHYoxzTcmlzzQAp6Ug6c0ZGaCaAFxR2poPvRuFABQM0mcdaMimAuaWo+9O3etAC5A60AikJFJ+NAhTSDnrS9qQHApDDHNKOKaTQJBQA7NIRRuoPIpgIRSimg4ODTtwFAAODSnmmbsmnggCkACik3YozmmAoPNKetNBoyD1pAO60AYqMNzgU8E0wHUtICDRmkAopc0maSgB1FIKXNACClpuaXNACijNJkUDFAC0UZpuaADvRnFITQOetACg0EmjHpSZoAQcU4EU04oBGaYCEkGlU07ApppAOB4pBSc0gPOKAHGikoBxTAWjpRnik3CkAuaUMDScEUi4FMB3FAo7UgPFABRikFLQAmOKUUgo3EUAKaSlzmkpAIDg07IppIApM0AOzQGFICKQ0wH5GKQGkBo4pAOzTScUu7iopcgZpoCTd6UobFRIeKceaAJA4pwOarg4NSoaAHEmjcaOtGQKQCbjSgZpAQaXOKYBRmjNNNIAzShQeabmng0AHQU0GlPNHamAtN3DODSbuKYoLPk0ICQHFGaUikK8UAANLmmgYpcGgBGPHSmgCndqaDQAvQU5HzxTCaQHB4oAtDmiokY1JnikAUlKCKKAEpuKcRTe9ACiig9KKACikpe1ABmk5zS9qKAAGlFMzTg2aADNLmmk0BqAFzSgZFNNAyKAHdKTJozSjmgBM0daCOaaTimA7FGKUHIozSATnFAozQKAFpM0ZpaAE60oGKSlzgUAJnmlBpKaeeKAFLZ4FC5HWlAwOKKYBnFGc0YpcUgEOKB0paKAEGaDRkjrSHkUAHWlFN6ClHFADjSdKM80daACjpSYox60AO7UlIDSnpQAooNNGaWgAFLmkFLigANFFIaAFzRSCl4oAXtTQOacKKAEPSmAU4mk6UAJ0NOFAOaMUAHWlowKKACijJpPagABozRxSUAKDSg803PNLmgBaMUlLQAoopM0lADqSjNLQAlHaijtQAgFLRSZoAWgGjNFACGlFJ1pRQAUUGjtQAdqBSCnUAJS0gozQAUUmaWgAzRRQaAFpKSigBeKKBRmgAooBzQaAAUnINFA60ALRRnFJQACnZpM0ZoAKQGlpKAHZpO9AooAUUUUlABRmgUlAC0g60tJxQAtFGQaQ9OKAFozTQfWlzQAUGiigAoFFJuwaAHdqO1JmkzQAtGeKO1GKAFzSc0gNKM0AKKXNFJQAtFJRmgBaQ0Zo6igAopM0hJoAUUmDRnNH1oAWkzR0ozQAA5paSkzQA6nA0yhT60APzTaWigBKO1LxQRQAg4FFFFABS03pScmmA7NLikAo6UgDFJilBoyDQAoNBPpSUtACCnZpM0UALmk4o4NJjmgBaWkooAWk3CjNIVBOaAHZpO9JSZwaAH5opuaXNACg0lLSZ5oAWgUUdKAClpAc0UAHFFFFAHyJL/qn+lfSPw1/5J3o/wD1zb/0Nq+bpP8AVP8ASvpH4aEN8O9HIGB5bf8AobUAdZRRRQAUUUUAFAoooAKKKKACiiigBKaadSEUAJRkUhpKAHUZoFIVoAWkIpBxTqAGFfSuOj+J/gx94GvwLsJU7kcc+2V5rs8VgP4J8KuSW8NaQxJzk2UfX8qTTYfIzj8SvBuD/wAT63477Hx/6DSD4m+C/wDoYrUHjg7gf5Vf/wCEH8KAceGNG65/48Y/8Kb/AMIL4TLFv+EY0fJGDiyj/wAKLPv+A9OxTPxK8GN08R2efTJz/Kk/4WT4Lx/yMll/30f8KvDwJ4TyWHhjR8nr/ocePyxS/wDCDeFMYPhfRv8AwBj/AMKLPv8AgF12KJ+JfgsEKfEljkgfxnv+FJ/wsvwXgEeJLI57BiT+WKtv4A8IyHc3hjSQc54tEH9KcfAfhIkH/hGdIGDkYs0H9KfL5i5vIrL8SPBhHHiXTvxlxS/8LG8GkceJtO/7/Cpm+H/hBm3HwxpPTHFog/pS/wDCAeENuP8AhGNIxz/y5pn+VLl8wv5FYfEbwYD/AMjNp3/f4UrfEXwcGx/wkmm5H/Tdf8aVvhz4PZif+Ec03nH/ACwX/Cnf8K68Idf+Ec0zrn/j2T/Cny+YrvsM/wCFheEGYKPEmmZOOtyg/rSr8QvB+7Z/wkumFuf+Xlcce+cUwfDPwWrMw8N2OW5PyfyHQUh+GXgrP/ItWXTH3T/jRZ9w5n2J/wDhYPhLIB8R6WCQDzdJxn15pR478JurEeJtJ49byP8A+Kqs3wx8FFNh8NWeMDkKQePfOf8AGmx/DDwUkZT/AIRyzIznLAk/nRy+Yc3kW/8AhPfCflk/8JLpXAz/AMfcf+NA8deFdu7/AISTScH/AKfI/wDGqq/DDwVgg+HLM8AZwe341H/wq/wSAV/4Rq1x0yC2fzzT5fP+vvDm8jSXxv4VfOPEmk8DPN5H/wDFU/8A4TLwxt3HxHpOMZ/4/Y//AIqssfCnwRg58Pxc+k0n/wAVSj4VeCtm0aIAP+viX/4qjl8/6+8ObyNX/hLfDhBx4h0rjr/pkf8A8VTU8Y+Gm6eItJ6kc3kfb/gVZX/CqPBYKn+x2yFx/wAfU2D/AOPVG/wk8EsQf7HdeckC7m5/8eo5fP8Ar7x83kbn/CU+H3JC69phIGeLqP8Axp6eJdBYDbrenHJwMXUfJ/OufPwk8EHrpEnPUi8mH/s9NPwh8Dldv9kzex+3T/8AxdHK+/8AX3i5l2OjbxHoipv/ALZ07GM5+0p0/Omt4h0cNtbWdPU9cG5Qe/rXNy/BzwTKij+ypUK91vJj/Nqc3wi8FO6f8SmZVUY2i9mwfr89Llff8P8Agjuux0v9vaQQf+JxYcHB/wBIT/GkXxDowHOs2GPX7SmP51y0nwZ8EFsjSZhzni8m/wDiqj/4Ur4IAYf2dccj/n7k4/8AHqOV9w5l2OwOv6Rgt/a9jtHU/aE4/X3oOuaTkL/atjk/9PCf41yB+C/gUxKv9kyhgMeZ9rlyf/HsUw/BTwQI1U6fcMF9buT/AOKo5X3FzLsdmdX0zGf7Ts8cc+evfp3oGr6WW41OzOOv79f8a4tfgp4FBJ/syY89DdS//FUz/hSfgg7/APiXTjLZB+0ycD060cr7hzLsdz/a+mEkDUrPI6jzk/xpRq2n/MP7QtcqASPOXjPTPNcL/wAKP8EGQN9juQMY2i5fB/XP60H4GeCDnFrdjJzj7Q35Ucsu4cy7Hefb7Mji7gJ9pAc0wX9qXCi7gJOePMGePauEHwN8FbubW8A9rlqQfAzwVwfs96MEZxctzS5Zdw5l2Z34vbYgH7RFz0+brSm9t/u/aIt2M43jOK4IfBDwV/z53J4OP9KfH169qRvgb4JLhhbXYAGNi3LYP58/rRyy7hzrszvvt1sVz9pi/wC+xQt9bbci4iIJwDuHWvPm+BPgoggRX6+4uDx+lD/AvwW6bFiv0PZluTkfmCP/ANdHLLuHOuzPQ/tURziaM46/N0o+0xrkmVBjrz0rzv8A4UR4M6ldQx/189frxR/wojwaeP8AiY44GPtHf16Ucr7hzLsz0USxscrIh5xwaeJlA5dcfWvND8A/CGzaJ9UDf3xMuf8A0DFO/wCFC+Dsg+ZqeB1Hnjn/AMdp8r7hzLsz0gToTgSIT9acs6Fch1I9c15sfgP4PB+VtSXjHE4P81pq/AbwkqgCfVeO/wBoXn/x2jlfcOZdmemC5jOMSJ0z1p3mqeNwrzNfgV4WUAfatTIHbzE/+Io/4UX4W3FvtOp5OM/vk6d/4KXLLuHMuzPS/NGdoYZPSnKxIznivMx8CvCqsGW51TPf98vP/jtOT4I+G0QoL7ViD/01j/8AiKfK+4+ZdmelZIJHFG5q84/4Ul4aY5N5qnv+9j5/8cpq/BDw8hJXU9YXPYTR4Hp/yzo5X3DmXZnpOTmlBbnjpXmv/CkNDJydZ1r2/excf+Q6YfgjpLB1HiHXVD/e2zRjd9fk5pWl3DTzPTQx9KOe4ry9fghpscW2PxJr0ZA6pOg/ktJ/wpPTzFtfxP4hf0H2hcD8NvrTs+6C68z1H5qTLY6V5enwUsRKCfFHiHYDnC3Sg/h8vHemr8FLdXfPivX8N0xcgH2z8vNFmGh6iu8etBLk/dNeXL8FkUKB4v18AHoLjt+VL/wpdN2R4u14Dt/pIyP0osxcyPUPmH8JpN/OOMj3ry4/BnJOfGOv5IwD9o6f408fB6baV/4TbX8dP+PntRZhzLseneZzgkA+5pN7B9pHNeZj4OTjgeOfEG3rgXBHP50xPg5cgOh8da6Iy2VQSEY9M89aLMOZdj1IE9xims+D1H515h/wpy4O4Hx1r3+z+9PAznnnmhfg5dozlPHevLuA/wCWhzn35oUX3HzI9O3gnqPzpfMHt+deWp8ItXjcN/wsPW+PRnHTp/y0qQfCTVdxb/hYmvbj1Ikb/wCLos+/9fcHMuzPTw4xwR+dN315inwj1ZAcfETXAc5OHcc/9/KYfhNrYUqvxH1teOPmkx/6Mp8r7r+vkLmXZnqQfil3nHAry0/CbXGYf8XI10oOxaTPTH/PSnD4V+I0BA+JWsHpjPmf/HaOV91/XyDmXmeoeZRu715c3ws8TchPiNqu3nAbzc/n5tIvwr8QqpH/AAsfV+R/01P1/wCWtHK+6/r5D5o+Z6lvpokO7BrzNPhf4kSEqPiPq+/oCPNx7cebR/wrDxNtA/4WNqvHTiXP5+bRyvuv6+QcyPTSxo8wnjFeY/8ACsPFGcn4k6p06bZf/j1Rj4X+LRuz8SdSx2+WX/47Ryy8v6+QXR6kGNLkkV5cvw08YBh/xce/2dCdkpP/AKNpW+GPi3duHxJ1Hk8/JKP/AGtRyy8v6+QXienlvWjd7V5hJ8NvF7sFX4j3+znJ2SA+3/LWiX4b+MjEdvxGvi/HHlyAe/Pm0uWXl/XyC8T03eR2pd59K8yb4a+L9ysPiNf5x3jkAB+nm81E/wAOPG7IMfEO6LAbcBJF4+vmUcsvL+vkF4nqW49cUbua8vX4c+N0EQX4jXfU7sxyHA/GTn9KjHw58cFxv+IlyQvIby3yD0/v9KOWXkHNE9TZyoyQaTzNw6V5e/w88egK0fxEunIBBBiZR7fx80yL4d+P1dnPxEuUZs5Hls4APplvb0FFpeQc0T1PcR2NO3+xryv/AIV548dhu+I1yBkElYW7dP4+aQ+AfiEj4j+Is5jx1MJz+Rb+tFp+Qc0e56rn2NIGYcYNeWDwH8Q8c/ESfnqPJ9/970oPgP4igHb8Q5Pxg6j86LT7IOaPc9WVyB0NJuJ7GvK18C/EdflPxDbyxgAiHLe+cn+tP/4Qb4leYHPxBwBk/wDHuOvbjp/nvRaXZC5onqYPtRu9Qa8rTwP8S1YEfEEcdAbfIx7imL4K+KKgA+PouMHmLOSeoPy9PT+lK0/IOaJ6tvx2NG4jsa8oHgv4pkt/xXVsPT9wOf8Axzig+C/isNoHjm0IJ+bMIG36fJ/hRaXkHPDzPV9xHODQH5ryceD/AIrDkeNbMkchTEP/AI3wKVfCfxWWUMPGFkm4EHMSnb/5Dp2n5Bzx8z1jfSAk9Aa8r/4RT4sAjHjOwJxgkwr/AC8umt4P+K7Ek+NrIHjgQgf+06Vphzx8z1Uk9xSq3tXlR8LfFliVHi+wOO/lrz/5CoHhj4uGRWbxXpvTn5Rwf+/NP3+34hePdnqrH60glx1ryn/hGfi6JC58WaaeMhQo69Mf6mnHw98XBEQviXTWOMdF/n5NFp9vxHePc9VL8ZGaUPkV5VH4c+LiuWHifTh8vRgp5x/1x7U9dA+Liqv/ABU2lFj1yq8f+QKPf7fiF49z1EsKaWA6Zryz+wvjFlseI9M+U8EhMN7/AOpp/wDYnxlAJ/4SPRicdAq//GKLS7L7wTj3PTvMzxS5x615YdD+MpiKnxBpOV5zhMk/9+akj0j4yZw2vaNj1Kr/APGaLS7ILx7nqCy845qwrZFeSyaV8ZQ6bdc0jjOdqpg/XMNTyaP8XPtQkg17SvLKL8jBeuBn/lie+f8A61FpdkF13PU8gUm8V5XLpvxkjxs1fRXzxwBx7/6oVH9j+NDEp/aWiL38zaPy/wBX/TvRaXYLruesb80m4V5QLT40qDm/0STHqg5/8cqMx/Gto2An0bODghVB+nK4otLsK67nre73oL8V5EifGvyRk6QCAOGCZ69+Me9PK/GrcBv0QDkZAXnH4d6LS7Bddz1ncD3pwcV5Ix+NiY2roj544CjH54pvnfG2NMmz0eQ4zgbM/T7wotILruet7xmk3jNeTtP8bASBZ6Kwx1BXB/8AHqjM/wAbA5b7FpJzxx5eB/4/RZhzR7nrZagMK8l+1fGpYznS9JlORjlAf0kFJ9u+NWdo0XSjg43CRcH3/wBbRZ9g5o9z1zeKUMK8iF/8bNrM2j6VxwF3Jk/+RKG1D40Rx7/7E0x8DJUOufp/raLS7BzR7nrnmCnBhXkI1H4zjroOmkZ7Mn/x2nNqnxoYkp4f0xR6b1/+PU7S7BePc9bLAUocGvIG1n4yr5at4bsGJP3gUPT/ALbcVIdZ+MRlCf8ACNaeMHkhlx6/896Vpdguu563uHrR8uK8gbxF8YUZT/witiykdML9P+e3FPfxD8YVAB8J6ePXayn/ANr0Wn2HePc9b3Cjd715HB4m+LjTOp8JWTDOBnC4P1M1O/4SX4ubOPCNjljgEkcf+RqXvdg93uet7sUbxXkg8TfFwsgHhGxxt5BI59f+W3FOi8T/ABYcsP8AhD7M445YDn8ZuaPe7BePc9ZDg0Fh615G3ir4seYyr4Qs+McZHH4+dzTz4q+LHH/FG2Y+rA/+1qPe7BePc9Z3jFG4YryMeLPiuj4bwdZsCSMZH8/N6U1vGHxYUsp8F2jdwd3HPT/lrzR738oXj3PXtwx1pAwHevJF8YfFQsM+CbNFOOTJ0/KSmf8ACbfFFkYL4HiVgcEnd6ZyPn5o97+UV49z2AOPWjdXkC+NPikqjd4IgY9yCR24430L43+KRRz/AMIPFlRn+IH3wC/P4Ue9/KF49z14OKcGBryBvG3xQXaR4IhIbqAWJB9/n9qRfHXxO8vcfAaHvwzA/wDfO7NC5v5Q5o9z18uBTRIPWvHn8efE8fL/AMIKobGc7HP16NSJ4/8AiWBhvAJJAxuCSYJ+mafvfyhzR7nse4GkDAV5APiH8RVdEPgAhn4UEuvP1PFIfiP8Q8sP+FfTDb/synp17c0rS/lC8e57AWHrSCQZryJPiP4/24Pw8uS+SOBIB/6D/Wk/4WT48MhB+HlzlQeAsp/XbT97+ULx7nr28UBx1zXkI+JfjveVPw6vOnVVl6/98Uv/AAs3xsJDHJ8PL/OONqS9fr5eKPe/lHePc9e3j1o3jNeQ/wDCyfGoLH/hXmoAZ4ysn/xuhfif4wZSy+Ar8r1zsm6d/wDllR738oXj3PXwwpQ4rx6P4qeLXjLDwFfHovCTcE9P+WVPf4o+LY0UN8P9S8xjgHy5sH/yFR738oadz13eM0bxivIR8VPFLHA+H+pk9PuTcn/v1RJ8VvEsbKg+H+ph2OMFZeT6f6qi0v5Q07nrqvmnbwK8hT4ta+SQPAGplkOHA83j/wAhcU9Pi3rojZ5fAGqBQ20H97jPpnyutFpdhadz1kyAUCQEV5K3xY8QEsB8PdU/2eJf5eTRF8WNcYyZ8A6odhIO0S8fX91RaXYenc9aL0buK8o/4Wvru8A/D/WAARu+SXhe5/1VK3xc1QSeX/wgWr7s4wRID+XlUXfYeh6uGGKUkDmvJ0+LOr7efAWse3ySf/GqZJ8YtSTIfwJq2BjP3/x/5Z0tezFp3PWtwxRv4rygfGG+K4HgPWi2eQFfj/xyo5PjLdRoC3gbVwTzghhx6/cp3fYNO560X5pd4ryFfjXmQofB2rZU4YAHIP020/8A4XLdKp3eCNYGDg/K3BPQfcov5Bp3PWjIBTfOryNvjWd+P+EO1gcZIwckf98/Wj/hdgc4Twdq5YHDA9vyU0a9g07nrqyZFKX714+PjlHjjwnqeenByMnoPu96VvjpbqCZPCuqIM8ksBj8xRr2DTuevhhikzmvIx8cIcf8ipqnvg9P0psnx0skjBPhvVI2PQOVGQeh+lGvYLruev54oDV5Kvx1sCMHw3qufbbj60ifHTTzCC3h7Ut54KKVJBHX8KNewXR65uFAYYryE/HjTVz/AMU9qQ5xyyZ/Knf8L30rAP8AYOp889E4Hr97mjXsHzPXQw6Um6vIj8eNHJx/Yuog9wQg5/76p8fx20Ro9w0rUD2P+r6/990X8g+aPW93FJu5rydfjxoR3D+zL/Ixgfu/x/jpyfHjw5uIlsdRTnA+WM5/8iUXfZjt5nq4ajfivKz8d/C4xi01Ignrsi/+OUz/AIXx4Xwf9D1H2+WL/wCOUa9mFj1YOKCRXlUnx28MKvy2uosfTZGP/alOHx18LbgDbakP+2cfH/kSlzeTCx6nuoD+teXv8dfCSKSYtR47eUmf/Q6afjt4UCBhDfnrx5aZH/j9LnXZhY9T3UZ715W3x68IcYj1HHf9yvH/AI/S/wDC9/B2OF1AjjP7leP/AB6lzrsw5WepGSk8wV5d/wAL08GnPN/wcf6kf/FUq/HXwZjJN+Gz90wjP/oVPnXZhynqIal3V5ePjt4Nxy98D3/cjj/x6l/4Xt4NBIMl9x/0w6/+PUcy8wsen7xTQ3NeZj45eDGUsJL04xn/AEf/AOvSf8Lz8FDOZr7/AMBj/jRzLzCx6fmkDV5uvxw8EsP+Pm964/49Wo/4Xd4JDAfarw59LVuKXN6hynpO6jeK83/4Xb4Jxn7VeHjP/Hq1Ob41eCRk/brjA6/6LJ/hT5kFj0UOKXeMV5wPjX4L3lftV3gY+b7K2DSj41+CDj/TbkZH8Vs/H6Ucy/pBynowfIo3AV51/wALo8FHGL6fJPQW0n/xNKvxn8FOxAvbj/wGk/wo51/SCx6HuxShhXBH4v8AgwAH+0Jjn/p0l4/8dpg+MXg4tj7ZPjOM/ZpP/iaOZBY9A3DFJmuHHxb8GnA/tKQE562sv/xNR/8AC4PBhznUZR/26y//ABNHMg5Wd5upM1wa/F7wZ31GUc4ybWX/AOJqQfFrwXn/AJC7f+Asv/xNHMgsd0DRkA1wy/FjwU3/ADGSOSObWbt/wCgfFnwWRn+12/8AAWb/AOIo5kFjuQ4o3iuKPxU8GAD/AInA5/6YS/8AxNRn4reCw+BrOTn/AJ9psf8AoFHMh8rO4ElG8Zri1+KXgzy951lRx08iXP8A6DSD4qeCeC2uxKCM/NFIP/ZaOZC5WdqXoDVxa/FTwQwJ/t+EYGeY5P8A4ml/4Wn4I3FRr8GeP+Wcn/xNHPELM7LfS7hXGf8AC0/BAbB1+DoT/q5P/iaVfij4Jddw8QW4Hujj/wBlo54hZnY7qTfXHr8UPBJUH/hIrXkZ5Vx/Sl/4Wd4JX/mYrQ/QN/hRzxCzOu3U8OAOa48fE/wSxIHiK0JBx0bn9KQ/E3wSRn/hIbUfVX/wp80QszsN4NKGrjl+JngrH/IxWZ/76/wqQfEzwSTj/hI7IH3Yj+lLmQWZ1hejfXJ/8LJ8FsxVfEVkzDsrE/yFH/CyvBY/5mOxPrhycfpRzILM6zdSDB71yg+JPgtlU/8ACS6fhjgZk/zig/EjwWiknxLp5x2EmaOZBZnWBscUds1yrfEfwaGC/wDCR6fk9/M6fX0o/wCFj+Dd5X/hJNPz/wBdf69KfMgszqt+BR5gIrlx8Q/B2M/8JHp+PXzRSN8Q/Bqgs3iPTwvr5wP8qXMgszqAw7UpbArlh8QvBwJB8R2APoZMfzpzfEHwjtP/ABUOn8df9IX/ABp8yDlZ04fIp2a5UfEPweP+Zj0//v8ACnf8LB8I5UDxFp2WHANwv+NHMg5WdQG7Uu6uXXx94TcnHiLTeOT/AKSn+NSjx14U3bT4i0zOcf8AH0n+NHMh8rOi3UhasAeN/CpYr/wkelZH/T5H/jTT468KDAPiLTPm6f6Un+NLmiFmdAWpu/isGTxt4Wixu8RaVz6XcZ/rT/8AhL/DDqSviLSeP+n2P/4qjmiKzNrzAKeDkZrCXxb4ZMav/wAJBpRVjgH7ZHyf++qcvjHwyX2L4h0ot0wLyP8A+Ko549w5WbhOBTd/tWOfF3hzeE/t/S9x6D7ZH/8AFUf8JV4dxn+3tL/8DI//AIqjnj3CzNgNRmsceK/DmM/29pf/AIGR/wDxVOPijw+Wx/bmmg+n2uP/ABo549wszXBJFNyRWWvijQGVSuuaYQ3Qi7j5/WnP4j0JGCvrGnqeet0g6fjRzx7hZmqG4oD1lDxFonP/ABONP46/6Un+NB8SaCpAbWdODHoPtUf+NHPELM1M5NLvxWUviTQXxt1nTjnpi6j5/Wnf2/ox/wCYtYdcf8fKf40c8QszRY56UgY1nf8ACQ6JkD+19PyRkD7UnT160HXtHQndq1iMdc3Kf40+eIWZphuOaTdis8a9o5XcNUsSMZz9pT/Gl/tzSSBjVLLnkf6QnP60c8Qsy/5lNL1RXWdKcNt1OzIXqROnH60o1XTcZ/tG1wTgHz1wT+dHPEOVl5ZOKUPzVEavpmCf7Rs8Dr++Xj9ad/amn7wgv7bceg81cn9aXPHuHKy6Ho3Gqa6pp5yVvbUgHBIlU8+nWlOqaepIN9bAjsZVB/nRzx7hZlsvto35qt/aVjyDdwf99ij+0LIYP2qDB6HeOaOePcOV9i0GNG41XF9aYz9oixjP3u1Ib+z2CT7VCEPRi4xRzx7hZ9iyDRvxUK3UBGRKhHHQ01b60fIFxEef71HNHuHK+xYzmjJFRfaoAu4zIFzjOaVbu3kOElRj7GjmXcOV9iQNSE81EbiANtMqA+maPtVvvMfnR7x1XPIo5l3CzJwaM1EsqBiDIuR2zSrPE6syyKQpwSD0NHMu4rMfk0bqaJY2JCupI7A0eagGSwAPFHMu4WY/fRmmebGCcsOOtL5iEZDA0c8e4WY/NJuxSBhjOeKCwOcdqOaPcLC76KbuFFHNHuFmfJUi/un+lfR3wyGPh1o4Ix8j/wDobV85t/qnz6V9H/Dbj4e6Rjp5bdv9tqoDq6KKKACiiigAooooAKKKKACiiigBKQmlpDzQAlGKKM0AIOKdSZBoBoAKMUtJnmgAHSilpvegApRSUZoAdSEUZpaAG0o6UcUYoASkAp3agcUAGKTFOpKAE4BopM07rQADBFJilAxRQA3FLjFJ3pc0wAUuRSCjFIANIcUopCOaAExSEU7OBR1FADVJp2RSYoAoADQBS9uaSgBpFLxilGDxSEYNABjB6U0gU/tTQPWmAbfSlxSjig9aAEOKSlIyKQA4oAKCeKMUYzQAo6UCgU4CgBM8UgIFKelJxikA7NLTB0pRkGmA4Clx60Ck6ikAEikxnmlApcAUAJ2oxTqQUAApab3p3agBMUmM06kxQA3HFBHFOxxSAYoAaKM806koAKCKBRTAQik4p3FNOB0pAHWjFIKXHemAuAKQZBp3UUwnBoAU0gpM7ulKBigA47Uu0UYAoBzQAmMUuKXOKTOaAF4xSY9qO1IHoAUCl6Ubhim5BpALgGjApMEDikNMBwIp2KjANKAfWgBSMUmKU03tQAuKTBzSr05oHU0AGBRgelBIpaADjFJjPSlyMUn0oANopoT2qQdKTOKAG4HpQFpymjOaAE2ilB4pRikIpAKBk0FeaQCnAimA0rikAp2aBQA3GKcFBooFIBMAUYB7U/GaQDFADdo7UuPWl4BpSeKAGFR6UbBilpc0wGcijGT0p3FJQAvFIBnpS9qFoACppABSscCm570AOK0KvNAbIpckUAPxRikByKWkAmKAKXNFADSOKTGaXntR0oAOBTTTsA0mMCmADFJQKTvQAuBRtAHFFJ0pAAwe1LtGKKWmAAHFA60A5pRSAMUgX0p1JQAY4pB1pTSUxWFIo7UZoFA7CCjJzSkUmKQWDFL2oHFFArAoxQTSjpTaAsAOe9L+NIBS0BZC/jTTn1oJxQDQFg6DrSZJHWlNIMUBZCc+tBJ9TT8CmkUBZEbJvxuJODkVIM46mkzQKYWQYI7mnAe5pB704UgsgIOOpphDepp4zR3oHYQEjvmlzRikxxTFYB7U7PvTMcUoOaVh2DHPFLigUtADcDOaNuRjjFOwMUgNFwEIpuPTj6VJxRRcBo6cmkCL/dX8qd2pBQhWFCD0H5UeWn9xfypM4pwORRcLIb5akfdX8qNgHQAfQU+ii4WREwIPbH0pAOOMflT3GRUQJFO4WQ8ZxjNKDj0/KmjNL1oHYDn1oXPNKBxQOlArBzmlIz6flRkUH2oCwmD7flRg+35U4HijNK47DMHOePypdoPOBx7UpJpBmi4rIdsGOgP4U3avTavr0p1FO4cqGiNAc7FB9cUnkxk5Mak5znA61IKO1Fw5V2IhDHkHy1yOAdo4oa3idSGiRgeuVFSUUXYrLsQC0t1+7BEP+AChrS3ePyzBEU/ulBip6McU7sOVdio2nWcissltC6sckFAQTR/Z1nuVvssOUGFOwcD2q2OaWld9w5V2KTaTYOoV7OBgDkAxjimLommRqVTTrRVJ3FVhUAn1xjrV+k5zRd9w5F2KDaJpTEFtNtGIYNkwqeR0PTrSf2Jpf8Om2g+kKj+laNAFO77hyR7GcNE0srg6XZ49PIX/AAobQ9Kfbu0y0bb93MCnb2444rRzRRdhyRMpvDOhOQW0bT2IxybZO3TtSf8ACNaEH3DRdO3ev2ZP8K1qKXMw5ImS/hjQJMb9E05iOObVD/SmJ4U8PIuxdC00LycC1THPXtWyPel6UczDlRjf8It4fyT/AGHpvPX/AEROf0pF8KeHkAC6Dpgx0xaRj+lbXak6UXYuSPYw28H+GZPv+HtKb62Uf+FL/wAIh4aAIHh/SsHjH2OP/Ctyii7Hyx7GEPB/hoHP/CP6Vkcf8ecf+FN/4Qrwv83/ABTmk/N97FlHz+lb9FF33Dkj2MEeDPC+Qf8AhHNJyvT/AEKPj9KYfA3hRn3Hw5pWcY/49Ex+WK6HFFHNLuPlXYwT4K8Lf9C5pGM5/wCPKP8AwqFvAXhJs/8AFNaTyQeLNB3z6V0maM0c0u4cqOcPgPwixyfDOkZ68Wcf+FKPAvhJSf8AimNIOeebKM/zFdEDS9qOaXcXKuxzY8B+EVUKPDGkED1soz/SgeBfCQ3Z8M6Qdxyc2cZ/pxXR4wKQc0cz7j5Uc4vgPwj28MaQOc/8ecf+FRj4feEFjCf8I5phA7m1QnrnriuoxSYzRzSDlRzg8BeEc5HhnSf/AAET/Copfh34PlUK3hvTAP8AZt1H8hXT0vWjmYuVHLj4d+Dxn/inNMOV2nNsvT8qaPhx4QBJXw7p4yMcQL/hXVYxSinzMOVHKH4ceDmXB8O6fj2gUf0pv/CtvB2wp/wj9lsJzt8sYz/Sutoo5mHKjkv+FaeDBk/8I5YYPbyhSf8ACsvBQIP/AAjljkdPkz2xXXHkU0ZB5ouw5Uck3w08Ft18OWP4Jj+VJH8M/BUYcJ4cs8P1ypb8snj8K6+ii7FyI49fhj4KVdo8OWePcHP86P8AhV/gkkH/AIRy0yP97/Guup3alzMfIjjj8LfA5bJ8OWvXPVsfzpn/AAqnwMOnh+DHp5kn/wAVXZ01ztUsBnA6UczDlRx3/CrPA5XH/CO2vHcM+fzzSH4VeB3DD/hH7dc91dwR9OeK6+N/MUMARn1p4XFPmYcqOOHwp8EKc/8ACPW7dPvSO382oPwr8DnP/FO23OeAzgc/j/8AqrsuaTNLmYcqONHwo8Dq+4eH4h7edJj8t2KQfCbwMVYHQY8E5P7+X/4qu1wMUZFHMw5EcUfhR4IwQNCQZXbkTy5x/wB9Ui/CXwOoP/EiU5x1uJe3/Aq7YAUCjmYciOJX4S+BxIX/ALCXJ7G4lx/6FSn4TeB8n/iQoQf+niX/AOKrtsUdqOZhyo4sfCrwV/0Ak6Yx58n/AMVTB8JfBK4xonTv9qm/+KruBjFAxRzMOVHDP8JfBToy/wBjsuf4hdTZH/j1KPhJ4K4/4lDjH/T3Mf5tXcGgDFHMx8qOFb4P+BmB/wCJRICe4vZ//i6iPwb8Ef8AQLnHPQXs3/xVd/RxT5mFjgf+FOeCcj/iWzhc52/bJsH/AMepp+DngrJP9mz9QR/pkvHt96vQMUUuZhyo4IfB7wSSx/suYEjGftk3H/j1MPwb8FCTcNPuNuPu/bJsf+hV39FO7DlR583wb8GeaHWxuFXIJQXcpB9vvZqNPgz4L3MfsFx8wxj7XLx7/er0WkIpXYuVHnTfBTwQcn7BPnt/pUvH/j1Nj+Cfgsc/Y7k8Y2m4fH869HApQPSndhynmjfA/wAI7NiRXiqev+kHP4GoP+FF+FyQfMvV7n99n1r1IUbaXMw5UeXH4F+FgyESXrAHJDS9fyApF+BnhZQg3XpAHzZm6/pxXqXagLmjmYciPLG+BvhbJVXvgrABv3oOec9x7flUZ+BPh/gLdXIX6jP8v8/rXqxWlANPmYuQ8p/4UZ4f3qxubs44I3gZ9+nWoj8CNDGWF9dk+hIwf0r1voaKOb0+4fKjymL4FeHFgRJbm7aRc5cMBnnp06U2X4FeHWiIS4vFbeDuDjO3jjp9fz9q9WI5pQKOZhyI8oj+BPhnH7ya8P0cZ9v4acfgT4axH/pOocE+YBIo3f8AjterYoFHN5IXKvM8oHwK8NAZN1qJbt86YHPB+76cUkfwI8MgtvudQcYAUGROOef4a9Zx7UhFHN6D5TypvgT4a3OBdagEP3cOuR/47QnwF8K+YzPcagynGB5igjHvtr1UCjbRzeguVHlb/AXwmxws2oqvoJlJ/VaT/hQfhH/n51T/AL/J/wDEV6rilpXDlXmeUf8AChPC24EXepgAYIWVOT/3zS/8KE8JBgRcakMHnMqHP/jlerY96KfMPkXdnla/AjwuvH2zVcegkjH1/goHwH8J/wDPxqZOCM+an/xFeqAUUrhy+bPLB8CvC4PN5quPTzY8f+gUn/CivDOSft2pEk5J3R5/9Ar1TGaMUczDl82eWn4G+GN2ftmqj1xJHz/45QPgV4Z2gC91MY9Hj5/8cr1LaKAMUczHbzZ5T/wofwwsjMt9qgz0G+Lj1/5Z0/8A4UZ4bJH/ABMNV2jt5kX4f8s69TxxR2ov5BZ9zyz/AIUT4aLMxv8AVTnp+8i4/wDIdKnwM8OoMDUtWwPSSPP/AKBXqIpTRfyDXueXP8DvDjkEajqyjGNvmRkH6/JQ3wO8OMF/4mGrAgYJWSIZ+v7uvUh0oxRfyH8zyj/hRHh3/oK6z/38h/8AjdFer0UX8g17nyQykxP9K+jvhtx8PdIx/wA82/8AQ2r5xZm8pwPSvo34ajHw80jK7f3bcf8AA2pAdZRRRQAUUUUAFFFFABRRRQAUUUUAJSGlpCcUAJQRR1o/GgBhGDSjkU4UYxQAgPrR1paKAAUcGg0lAC4pKAaOaAFHSjFIKUUAHajtRRQAYoFFJQA6kNJS5FADcGl706koAOtFGaAQaAENGKXvRQAnSlFGKSgBaaelOBpDQAgORRSgcU00AHeloAFG2mA057U4dKO1NzzQAHijvS8Yo4oAXPFJ1pRQeKQCYxS5oHNGMGgBDzQARQeKM0AJ35owKXqKTHrQA6lFNxQOKAFIzSbcU7FHagBB0pTRRjigBQaKQcUtABmiiigAooHSigBcUUUhOKAFopOooxQAUho6UDkUANXJNOxSYIOaN1ABUbNUp5FQtjNMBNxxSbmz0NebfGTUNV0zQdNl0q9urUm5xK1vKYztwcZx1Ge3uPSvKk8ZeLbiR47XVNZuGQAssDSOQO2cZxU+83ZILpLU+nySexzSo56YNfM6eJfHm3Hm+If+/Ep9/Sqlx4i8dFXK33iNXf7vyyjHOOOPWhKfYLw7n1LupBzVbTWkbS7Jp9/nG3QyeZ97dtGc++asgVQC5x0pRyKQGjce1IAIIpo607JpjeopgSAA0YxTQflyKQPQA6mkCjdmkc8UAOFGMcio1bmnnkUAODDvSFge9RMSOKr3V5b6fZT315MsNrAheWRzgKBSAug56U0k9ga+fNe+L2uarK40h/7OtTMPI2RiSaReRhgwIycggAcdOajl/wCFsRr9pM2vcyDDKmecZ/1YHA7cqBS997IG4rdn0Pk4pc14lrHjDxRYfB/SNSN3cWmqzagYZZbiFBIyfveilcD7q9u1XPhJ4u1/X/FN9Z6tqzXcEdmZEjMKLhtyjOVUevr3ovK+qBWtuewgkdaN4prk4qNc5qgJdueaf2pFPFOHSgBp6UgOacehqAEhqALIHFG3NMB4604E0gEAwaKWk7UwHAUGmg0jtxSAXdilVvWokJLAY+teH6/8UdfHivUV0u7jh063kMEMZhVvMxwXywzyeRg4xQ3YFbqe65pR0rzH4WeONS8STanp2tTrLewkTQMiKgMR4I4xyDj/AL6Felo+aE9AHGgHmlNMb1HWmBLSd6aj560pakAtLTM0CgB2KTFJnFKDTATpSFgeKVsYzUG3LYBoAnU8UoJrxn4g/EbxJ4Z8Zz6Xp0tolrFBHJ+9gMhORyc7h+VeneFtRuNW8J6VqN00bXF1bRyyGMYXLKCcD8aSd+gGwelJkYoyDTTigA30oeoWOKaCRQBaDinBge9Vhuqs+o2kGoW9hJdRLd3GfKgLjewAJJA64wDz0obS3A0zxSA5qNia5b4geJb3wn4NudWsIoJLiOSNAJwSgDOFJIBB7+tAHWUA54rxzwN8UvEHiLxnY6RqUGmpbXKOS0Mbh9yoW4y5Hb0r2LGCaFr0AkFJSA0ZoASijtTTQAvFIOagYsGqVelADiQKXPGagk+tJE/zAHuaYFjIpRXjfir4vatoHibU9Ni0yyMFm6qskxfJBUNuOPr2r120n+02MFwcfvYw/HTkZqU32GWaY3BzS5phamIfnIoBFRBj2rjfFXxJ0XwtdvYyCa71BEDmGFeFz03MeB69z7UNpbglc7bI9aTdg9a8KuPjZrzh1ttK06Ns/KXd3GPfBXmlX436yqjzNGsJSPveXO6ZHtnNK77D07nuobNOBzXNeCfFC+LvD41RbNrQ+YYzEX38jHIOBxyO1dIOaYhCD2pw6UUUwAUY5pF60tIBRxRTc80bjQAhGTSjikPSmg80wH4zTSD2pwI6U0kigAVjTic1x/j7xi/gvSLa9isRdvPOItrS+WBwT1weeOn1qh4C+IkvjPVb+0k0tLL7LCsgIuPML5JHTaOn9aV9bAjvcUA4oU5pHpgOBzThxUKZBqXJpAOFFMBpc80AKRRjiikzQAAYo6GikOaAH9qb2oB9aXIoAQc0vFN+lN3UAOY4pN/FUNa1SLRtEvdTmRnjtYmlZVwC2BnGTwK4fwx8VrPxR4gtNHi0a8tpLlWYSyOhUbVLdj7Um0nYaR6KGHrTwwqHYVyM00HFUIsZ56U4GolYkU8dKAHUuab2oLfLSAUkU0jJqEk5qRTuwBTARsg8Uq8151rHxd0vRtXu9On0vUZHtpfLd4hGQecEj589e2M16CGPy4yNwzzSTTAlHFHNcD4n+Kmk+F9duNJubHULieBFZmgRCuWAIGS4PQ+ldL4Y8QweKPD1trFrBPBDOWCpOAG+Vip6EjqD3oTT0CxtUvQUwnigNTAf2pBSjkUme1IBCwpQw7UxlzSKpWmBLmjtURbHWsDxT4y07whb2s2ox3Mi3MhjQW6Bjkc5OSOKT01Dc6UHFLnNeb/8Ll8NgkG11UY/6YL/APF1oab8VPCl+vz3z2bZC4u4inJOBzyv61HOvMdn0O3xRVHT9Y03VkL6ff2t2o6mCZZMfXBPpV3NUmmroVrbhRmlBFIzACqAZ5mDxTxyKgGWfiuDuPjJ4Wsp3gmOob0kKHbakg47j2PapbsNJs9FFNNNRtyKwyNwzg07NMQvUUCk3Ud6YAaBQTxSDigBc8UKaSgMM0gHdKCaM8UgNABnFG4etRu1NFAE/Wlpq9KcKADmkBzS9qSgBaKQGloASlppbFZOueI9J8OWsVzq96lrFLJ5aMyltzYJxgAnoDQ9ASubFArD0PxVoviNrgaRfJdG3x5oVGXbnOPvAehrbDcUJ3Bq24tANNzWVrfiPSfDlvFPq19Haxyv5cZYE7m+gBNGwbmvmm7sVkaP4n0TxBJPFpepQ3clvgyrGeUznGQfoa1iM0Jp7A01uAak3CkwcUbBTAcDnvS55qInBp6nNIB9GKBRuxQAvSk61T1LU7LSNPlv9QuY7a1ixvlkOFXJwM/iRWXY+M/DeqX0dlY65ZXFzLny4o5gxbAzxg+lK9nYEnub3NO6CmcjNKCO5qgF60UmRjigUgFoPNITTd1ADwMUGkzxR2oAQnAphcU49KbtzTAA+KN2apajfWWlWxutQu4LW3Bx5s0gRc+mTTdP1bTtSaVbC/tbpogDIIJlfbnOM4PHQ0rq9r6hZ2uaSnFOFRIc1IM0wHZzRQBRikAoPFAoFLmgBMUuKKDQAlJilooAWjFFFACYpKWigBO9LSYzSgUAFLSYoFABRiiigApRSA0tABRSUcmgAooAIoxQAmKUUYooAMUlO6UlABS0gNLQAlFLRQAlFLTaAHUlApaACiikIoAWkNIKWgBRRSCloAKTFLSA0AKKKKKAEIOOKUdOaAaKAFopKKAPkaRsROR6V9H/AA1bd8PdHP8A0ybP13tXzhIP3T/Svo34ZHPw60jjHyPx/wADagDrqKKKACiiigAooooAKKKKACiiigBKQ0tIelACZo60YxSZoAKWgdKSgBjsQOKcrcc0u0UhWmA6koopAJThSY5ooAWikzRQAHrSjNJ2pQeKAA8CkU5pc0CgA7U3HNOpKAFFB6UmaWgBBR0NLikNAC9qTpTh0pDQAgNBoxS4oAQCgilooAQcCkyDQTQMZoATOKUHNHFNxzTAdkYpDzS8UCkAmOKB0paBQAUpxTaWmAmcUZpDzRSACaVaNvFN6GgBxFNzTuTSD3pgKOlIacOKOtAADxR0po4NOoAUGkJoxSAYpAOHNLTe1AzQA4HNLSA0tABmiko60ALRRRQACijNJQAgoxRijpQAtNxS5ooAbUT9alIqF6APLPjogfw1pZ2bmS8DZBwVG1uff6e/tWH8DCT4k8QEncotoh9OWP8ASt343nHhvTJvJaR0u8KQ2NmVb5j6jtj3rlvhNr+m6Lq+qSaxfJbrLCkcJZTgAFiRwPU55pNpak2u7HuwAPYflTx8o44HtXLR/EHwm0ayLrcO1umY3z1x021J/wAJ94UMqRDW4S7v5YGxvvZx6UvaLuXyPsdSpyKCwBwSMn3pkeVk2t6V8s6frmsP8QLWNdc1GSN9aVGAuW2uPNweM4wR2qnfoJW6n1TnFNMuOvFI+d/4CvMfjXfX1l4f0k2V/NZtJebXaGQozDY/GR/npRr0A9QD5XOePamNIqAs3QdTXlnwQubu70XW2vLu6uWS7VUe4lL4G0HAyfU811fxBuJ7T4ca9cQTNDKlv8siMVZTkDII5FCvYNDqt4I4I554qI8Hk/nXzx8O/GNzoutX19retX91bR6e7QwS3DOry7kwoBPU8genNYereN/EHiS/t5b7U7iMvMgW2tGKIvzcAKDz175JqeZ7WHofUqtgU4NnjGai1G4ttOs5r26kWG1t4y8jscBVA5rwXX/ilrfiW/kttCa7sLUuI7UWwzNNk4y3BPPGFXBHqabb2QK27Pf9uOe3rS7tvWvmubRviPbwNqjJ4gUSKqtMJ2MuB03IG3gfUVt+Dfirqmn3RtfEE0mpWknKykDzkPTGAPmH159+1F5LdCvF7M92b5jXF/Fi6a2+GGqKiqxlMUZB54Mi5/SuquN8mnzPbPlpIC0LA9SRxXzRqVt46XSnbxGuufYYyu8XbuY85+UnPGc09XstBXS3Z1Hwa0eG+8ZSX8zRuum2+Y0xysjcAnIx03YwfX0r3ouS5OcfjXy3oB8QyXFxH4bN+J/L/f8A2Hdu29t2Pxxn3xXQ6db/ABIfxBp321vEf2QXUHnZZwpTcM7j6YznNK8+2gXjfXc9z1jRtM1+0S11WyiuoY33or5G1sEZBHTgn86qaH4R8O+HLyW80jS0tZ5I/KeQSMxK5zjknHIH5Vi/FG+utN8CT3FjcXcEyzxgSWspRwM+o7dMj0zXLfBvWdW1LV9Zj1DVLq8jjgjKJPKX2klsnnpn/GneS06BaO/U9fBzTd4BpOscmPvBDjnFfPPgLxhrNx41046x4guBpw81p0uZcIMRsRnPHBApN2GrdT6JD56CnqxNfOeufFDxF4k1iS20eeayt9z/AGeC0B86VQDksRyTgZwP6VU0Px/4i0e7hZtZuLi3jUAwXUgZTj+8xBIHqRyKV5WvbQfu7XPpgtgVCT81U9M1OHWdGstTts+VdwrKoPbIziuS+IPj0eDzZ2dlDHc6lcHeY3JxFEOrHHr0HI6H0p3shWO8DYHpTgT6V85T+I/iD4uuJJLFtRkgSQMqaehjRcHgFh3+pqfRfFnjmy8XaHY6nd6rDFeXiRGG9tsB0LgMAXXP4g8UWn20FeN7X1PogGjtQ3Eh4pGPFMYhOKYWpu455obkcUwMbxfrB8P+ENT1RFDTRwkQr6ueF/Ug/QGvA/h74UPi7WJLSe6MdrDbPI5jPzhuAo5GAMnPvtNd58bdXZbbSdDjYqZGe4mYHoqjaB+O4/lVn4HaQLbw/qGrM2ftlwI0yMfKnHXvyzD8DQt7kyVzzfwNq114W8d2k92gKrI1pd+X8xUHg/kwBP0r6bJ2ue3evmX4maU2mfEDWbeFjGl0Fu0CfKPn64PuwbNe/wDhLWf+Eh8IaZqTD968IWbnP7wcN/48DSGjeVgetBxTF6gHpXiHxJ8ZeJNI8c32n6ZqptrdIomSPyUbaSASckE889aHfoNHuGQKAxrynxT8T5/D2haNaW4gutcu7GOe4kZhsgyoO5lHUkk4HHTNefp8SfFa3T3A1sPISrbTGhQDrjbjHPrjPvU8z6Idl1Z9MBhigN61xvw98YN4t0WQ3ZiGoWxAm8vgMDnDYycdDx7e9deoLMBVJ3QiTPFJurxvxj8WL+HWLnSvD6xQrayNFJdOBIXYHBCjoBkdTn8K5N/HXjeOFdTF/dLbgENM1p+4Y+udu3PbipTk9kF0t2fSAO4daYvyyD615Z4C+KEmq6jFouuoovbl/wBxcQIVRjjOwjJweCQRx24r1RcFwD2NOLug2PnX4xsR8Rr0F2A+xxHHUdDz9eK9p8ByD/hX/h85J/0GLr/uCvFvjDx8Rr5ASubSJsDkHgjd9eMfhXsngmOSX4eaGiy7ZG06MK6gfKdgwfTIpiOmLik3AivnmX4n+ONJuHg1a6t1e1l2XEZtkydrYPI9enFfQhwCGU7lYZBHeknfdDdug0kUY71jeLdY/wCEe8I6lq4AMkEeIgx4LsQq/qRXlfg/x34y8ReL9K0kX0P2d28y4Y26Z8tRlug7j5c9iRQ272SDTqz1/wAQXs+neEtZvrbH2i2spZYif7yoSP1FeEfDS5utR+LWn6heyTPcTRSlneUyHPlt8vJJx1PtjHerfizx/wCLU1fxDpEreVpnmz2y5tgMRZK5D49COfeuR0fVbnQNVttQ0qQR3yAojFQ2VI5GD7UWd9tRXW1z6y4yc+tY/ibw1Y+K9Ek0q/eZYHdX3QsAwKnIxkEfmDXidv8AFPxk+r6bbS3FqsU9zHG5+ygEozAE/wA+le1eKtTudH8JatqVmE+0Wtq8yeYMqCFJycdRxQuZbqwaNbnO+G/hTofhjXLfVrS91Ga5gVlQTOhX5gQc7UB6H1rveK8c+HHxC8UeJ/FCWOqCzNn9nLkwxFWD8YH3vr+VeuKxY4p3b3HZLYlLAGmmRa858b/FG28N3A07TIVvdQV8S7yRFGO4JHJb2HTv6V53c/F3xbLOCktlCFk/1SW5IIIPykkk9OeCOmanmb2Vx2XVn0YrqelLla8k8F/Fv+07yPTtet4LeaZgkNxBnyyx6BgScZJwOTz6V6sFYtj8aad9xMViuaAwFeP+KfjJLZ6vLp3h+wila3laKWa7zhmU4IVVIJHXnP4Vzdt8ZfE/2ppWbTrhccwGIhV57EHP5k0Jt7Iq3mfQLkE0iAbwfeuH8FfEWy8WyCwnh+yauEMhgQlkZR3VsD8u3vXbxnLD6007ks+ZfiBhPH3iOVSsWJk+aZRIv+rXnGOntg19LaY5OlWROP8AUJnAwM4r5p+IjNH8Qde2FYx5yENOu5f9WvJGOR+Br6W0t86TZE4JMCHI6HjrTEi4Kjdj2qQ4AqBjg0DM/XdUGjeHNS1J2CC3t2cMRnacHB/Ovl+2hu9avLa2S6Wa/vp1j+0zE/OzNjcT1xzX1Br+mHWvDWqaavD3Ns8aEgH5ipA68da+W7dbnTbzyriJ7a/s5QJIzgPE4OeM9/Q/jS8xX6H0XpPwz8J6SgzpEF3cGMLJJdAyhjjk7WyozjsKq6l8KPB187uumNZyNj57SZkx9Fzt/SpvB/xD0vxQkVo7i31UL88D8Bsd1Pce3UfqevY5604zv1FyGJ4Q8L2ng/RpNMsrieeAztMGnxuG7HHAA7eldCCKrqCDUWoX9tpWm3GoX0yw2tuheSRuwFJvqUkXs5pAcGvGNe+NFyjquiWMKwGMsZb0neGyQBsUjA4z1OQR0pmlfGy9Vk/tbSreSIKC8lrIQ31CtnP5io5/INO57SXAoEgPes7T9TstZ06G/wBPnWe1mGVdf1B9CPSuY+IfjK68FaTZXVlZRXc1zceSFlYhR8rHPH0qr6XQep3GQaG6V5t4c+J8d34V1PX9etEsobO4ECxwkyNIxCkADjkk8fT2qr4c+Kl74k8c2mjQ6XBBYSmQmRpS8hVUZgRgADkDjnrRza7BbzPUN4A5pwZcV4vP8ZNVsdWks9Q8P28awXPkzstwdygNgkcY45NexfLsV0YMjAMrA8EUJ36B6E3GetIw96panqVvpGjXmp3JxBaQtK/uAM4ryzR/i9rmt6xZ6fbeHbUfaZggL3hyqHqfujoMn8KbfkHqdp468Hr420a3sP7Q+xNBOJhIYfMBwGGMZH97rmqHgX4dL4L1W+vzq325rmBYQn2fy9mDknO45zWn468Ry+EfDh1SC1S5fz0i8tn2ZznnOD6Vk/Dzx1e+NZtRS50yKzFmqfMk+/fu3dsDpt/WnzPawrLc70HBpajHJwOtcL4o+KejeHLl7GBG1K9jbEscLgLF7Mx7+wBpNpFJXO9Dc0/eK8NHxz1APu/sC2dSDiIXRDA5/vbcH/vkV6D4V8f6V4rkFtGGtL8ru+yysCxX1BHB78cEdxUp66hY7IHNFQElQxJwFGST2rzbXfjLpVhLLb6RaSajIvAlLBIt3seSfyH1puSQJXPTd4B60bxmvG7b42SJKwvtEEkJIIktpsED/dYcnP8AtCvUdI1aw1ywW9025S4hbrtPKHuGHY0KVwasagel8wVl6rq1nomnS6hqE6wW0fVj3PYADkk15/q/xm0y1wNM026u96bllkZY1HX6n07ChtIEmz1TNBI9a8hsvjhEyxpfaDKrk7XaG4VgDnsCB/OvWSjA/WiMrg1Yl3g1FISOlJg4oJ45qhGL4ybHgPXtyq2bGUYbocoa8I+GCMfiToY4biU4Jxj909e8eMAG8Da6CMj7FLkZxn5DxXgvwzw/xJ0Nvv8A+s4Pb92/NIR9LtjJqI07lpGAFeXwfGS0uNei0qPQ7rfJeC0WYSqVJL7QcUm7DSuepRNkU/cK43xR8QdI8L3DWjrLd3qhS8EOMxgjILE8DqPU8jiuetvjXpgmxfaTdwQnkyROJNo9wdv6Zpc6HY9UDZFHaq9tdW97ZxXdrMk1vMoeORDlWB7g1MCMcH61XmIY1OhPzivPfEHxc0LR72WztYJ9SmjbYzwFREGHUF89u+Aan8OfFPQNauFt5VmsJmmWFBcY2OzZ2gMD3weoFTzoLHjfjEbvHmsusKoP7QY70fO7DEZxng8Yx7V9OSsN6n2HSvmHxvayReP9aDxtGj3xdXDfeBPUfy/CvptkClRz90cGqRKPKfHPww1zxT4xutVs73T0tZY40VJnZXGFwRwp7gn8a7nwNoNz4Y8HWWjXc0UtxAXLPESV+Z2YAZAPQ+lYfi74l6b4Q11dJuLC9upzbictAF2qCSAOWHPymup8P6zDr/h2y1iCKSGK6TescmNy8kc4+lF0O1tbmoWwOajEnNQ3V3bWdpLdXc8cFvEu6SWRtqqPUk153qPxk8PWl3JDZ217fqq5WWJAsbnHGCxzj3xSckikmz05ZKfnNeXWPxn8PzShLu0vrTgc7BIvPuDnj6V6Va3MF3apcW0yTQSKGSRGBBB7g0KSegNWJt2KXdnpULj0NPjNUIa3XmvLPjgqtpehfMoK3DsMn/ZA/HrXqkntXlPxxUtpOgfKSFunJx/D8uMn25x+IoEcj4E8Dx+NoNSkl1Wa0Fo6oPKjVsk5POfoPzrobr4KXkYY2etxXa5yI7iHyzjH94Zyc+wq18DP+PHxF827E8QyBgAYbj6/4ivV05dcetNSsTbqfMGl6pqXhbVHksXNpc20+JY8cMVJBVh3HUY/rzX0vo2pDWdDstRETQ/aYUlMbdUJGcfhXzp8QBHH8QtfMLHymkUkEfxeWobH4g/jmvZ/haLlfhppQu12FRJsH+x5jbf0xU7u5SOw8wA80N84yK8/sfiv4d1LVIdOig1FZ551gj3QDaWJAHO7pzWn4l+IXh3wrI1te3bTXQGWgtl3sg9W7D8Tmp50VZnVRna9fP8Aqfwc8WvdXIto9OkhnmZ8i5IIDEknlBj6DPXvXt2gasniHQrLV4IZYYruPzFSUAMoz3xXOSfFfwzFrg0cyXjXRuvsgIgO0ybtvXPTPfFVddieV9ztoI/s9tFFnPloFznOcU/zRWXrus2vh/RbrVr7zTa2wDSeUm5sEgdPxrnNB+JvhvxFq9vpllLdrc3CkoJ4CgJAJIzyM4FDaWg0juN4607dkVW5UnNVdY1uw0DRp9U1GXyrWEAsQMk84AA7kkgYo2A0t3Wo/MGa5TQviNoHibWF0vTTePcNG0hL27KqqP7xPT/64robq8tbKHzru4igjLBQ0jBQSeg570rq1x26FvdSBua4O5+LnhOCR4kuLq4dJNhEVuwHucttGPxq7pHxG8La1fRWVrqWy5mbZHFPE0ZY9gCRgn2zRzRCzOx3kCoprqO2tZ7mY7YoY2kc+gAyafhs7e9cF4i+JXhq1h1jRZppWvEikgaPyHKlypG3OMYzxnNNsRzmjfFDVfFXj3SNOgs1stNmmkyh+aR1WNyNx7cgcAdupr2I9T9a+W/A2o22geMdH1K9uZVtbYyebJsLHBjZRwMnqRXtR+Lng4yKo1GXLuEH+iyjk/8AAalWWgJ3O7QmnZOai6flmsHXPGvh3w6Suo6pEkw4MMeZHB91UEj8cVTaW40rnSg8UVwkHxZ8JyOqS3s1qWOFM0DbTx1yuQPxIrtbe4iu7dLi3lSWGQBkdGDKw9QRSUkwaaJO9Jv5pcUwpzVCEJzXl/xyWM+FtIchTIupLjPXHlyV6ewIry744L/xTGjttBI1BRz/ANc5KBFL4FYaXxIMn/l3PTgf6z9a9eV9vBrx/wCA5xceJULHP+jnZ2H+s5r2HaGHNAATnvXm3xf0HV9d03SBpFg12be4dptjqGUFcDgkZBP8hXpG3ArL1zxBpXhrT1vtXuxa27yCJXKM2WOcDCgnsfyo06hZvY4D4S+GNd0HWNZl1XS/scUiRojl1YykbvRjwM/rXq5bArF0DxToviQXP9j3wuhbbfNwjLtznH3gM9D09K1biWO3t5biZwkMSF3c9FUDJNK63Q7NaMmDAik3Vy+l+PvC+sXsNlYaxHNcz/6uPy3UtgEnGQOwJ/Cnaz488M6DcyW2oarEtzGAXiRGkZc+u0HH0NTzLuPlfY6QkZoBxWHo3ijRPEUkiaRqMNy8ahnQZVlB6HacHH4VpXd7a6fA017dQW0SgkvNIEAx7ninzRte4Wadi5uprMc1ytr8R/B91cNBH4gtFcNtBlJjVj/sswAPXsa6ck+2D3oi09mDTW5ynxLsL7V/h3qljptu9xdSGPbHH95gJFJx+ANeT/D3wj4msvH+kXl1ot5ZWsO8yzSxgLgxsMHn1IFe+XdzBY2U97dSrDbwIZJJGPCqBkk1k6P4v8P6/dm00jWLe7nVC5jRjnaMDPP1FVdLR7k2b1Wxvs+Ca5Hxr49svBscEbW0t3fXKM0MKnauBjlmPQZI6ZNbmq6rp+iWJvtUvIrS1DBDLIcAE9BXh3xa1vS/EHiDSLjR72K9jgtZEkeJshSWGB9ev6VLttcrVK5638PfEV74n8Iw6tqKQpcSzSKUhBCqA7ADknPAFdUDXk3wx8V6FovgGzsdV1m0tblJZm8mVwrKPMY9+vBz+NehaP4i0bXvP/sjU7e98jHm+S+duc4z9cH8qE1sgs9zWZsUgbIqNmwhdiFUDJLHAArmZPiD4Shk2vr1qTuKkxkuAR1yVBA/Ghyit2HK3sdXnikD9qztL1zSdcjd9L1K1vAn3vJlVivpkA5H41epppq6E01uS44zTCT2pksyW9u800qRQoMu7sAqj1JNYCeN/C8t59kTxDpxmzjHnrj/AL6zjPtnNJyS3Y7Poc/8aQp8ARM5AC30XzdcZDDp364/Gub+BxP9oeIzvG1UgG0L/wBdO9dH8Y5FPw9jkVwVF7Fhl5HO4fiOa534Fuwv/EkXylStuT65/eU077Ens0OCKkHBqOIYqUdaYx1J06UZpe1IBO1JzS0ooAWkzS0lABS0maKAFpOlGaKAAUUZozQAgpcUCgUAFJTulJQAUUUUAIetL1ooFAAeBQKDQOlAC0UUUAFJSZooAWiigjIoAKKAPWloAO1JmgGloATNGKQ9KVeRQAUUd6MZoAOtLTaUUAGaM0UUAGKAaXFJigBeopKOlFAC0mKXFA4oAKKKMUAFFFFAHyO/MT/Svoz4ZZ/4V1pGTn5H5/4G1fOb/wCqc+1fRfwwwfhzpGCSNj9f+ujUAdfRRRQAUUUUAFFFFABRRRQAUUUUAJSGlpDQAlJSg4ooAO1JS0UAJzmgilFBNADcYo5ope1MAxR2pvagHPSgAXJPNPxTV4paQB7UdKKCaAAcCigdKQcGgBaXHFJSg0AJiiiloAQUhNOxTMUAKrZFOBqNDgkU/FNgLS0lJ3pALmkPIpcUlACBcCmHIapBmkPPWgBmaUc0u0YpuCOlMBxyKQNg04HI5ppGaQDqTJNIM4pRTAB1p3GKbjFAyRSAOCaUikwBSg8UAFN460Z5pDmgBwpeKYDxinc0wF4o7cUgpe1IBvejJFKaByKAHA5FKKYM5p1ACkUgpRRQAYooBpaAACgUCigA6UUUdaAACkNLR2oAQUGlpCKAGZpR0pccUmKABuRULrxUxBqJqAPKvjmg/wCEW0v5QxW9DfewR8r8+/XGPevN/BnhCbxvf31tb3SWwtEV3kZC2S2cAD8DzmvSPjpGW8N6X+7DhbvcTnBT5W+b364x7isL4D4/t7xCPvfuYefTl+Px6/hQnZkNXGp8C9QCndr1vuOMAWxAHPP8VPh+BWoLfW8smt27QLJukAjIfAPGPevbQmaU1TlfoJRa6skQjzOMAYxXyPpuV+IFncqoO7W0b5ehzMOQPT2r63h+8fpXyRp8kcPjq2uCRsj1tS0gPB/fdakpn1mx+c/QV5Z8dMf8I7oo3xhje8Ky5LDY2cHHHavVnXnkckCvD/jdqwm8SaTpEZB+ywNNJ6gucY/JAfxouM1vgSrLoWukoQGvVw+eG+QdB7f1rrfiSMfC/wAQZKj/AEfq3T7wrk/gUP8AiRa421vmvR8x6NhF6V1vxJx/wrHxBkqALfPzjI6imCPnfw5os/iTXtN0a13L9ocCWVVz5cYGWb8gce+K+j9C8EeG/DMivpulRLcIu03MmZJT/wACbp07YFeNfBa2Nz8R45cN/o1hJJlcAZJVef8Avr9K+hiuWJ96NegrJ7nnXxu1B4PA9taJKUN7eIjqCQXQBmx+arXK/BHS1ufEOqalLCNtlCkcJPUM+7J/Jcfj71sfHgSf2b4fkWRBELh42QrksSoIIPbG0/nUPwLuogviGx2Ym3xTEnuCCP8A2X9aFoM9dDHduyTXzn8WdIi0z4gXAghSKC7hWcbBgBjlTx65XP419GDFeF/G+5jn8bafbqgD29llnH+0zcH8gfx96Lgd58JtSm1T4eWpuXaR7WV7dZD/ABKp4x7AED8KZ8YTu+GV98xyJYcc/wDTRaz/AII2iReB7ydWZjNfuc/w8Kg4/Kr/AMYoi3wxvSoztmhP/kRaSQHHfAxida1ld8Z226HAXDDnqTjkegz6/j7cHYryxrxT4Fszatq6BosCFDgJhxyepxyPQZ9fx9sVABQCOD+LyFvh5OEjkkzcR5EZwcZznoeBjJ9s9K4/4GsDrniAcf6iHtz/AB11/wAY0D/DmcBXbFxGcIcH73Xp26n2zXG/Ak7tZ14FcYgi7cjO7v8Ah+h/EA9rOPImJAI2HOelfHiRyeWIIIm893CRxscsWJwBX2G4P2WcL18s4r5a+G9ml9480KzlYLELjzSH+8TGC4H5qKBM+j/DHhyw8KaRFZ2UCpIwDXEmPmkfHJJ/kOgHAryH41WCweOLO6WOBUu7IbsfekdWYEsPoUGf8K93k5dsfSvE/jkCdf0JSy4FtMenzZyv6f1pthZI7j4VSvL8OLBXSRBDJJGgk67Q5xj/AGeeK8++NGlz2Xi221lj/ol7brArg8pIucr+RBH4+ld38HlC/Di2H7zmeU4k6j5z09u/411esaPpuv6bJp2q2y3Fs5ztPVT2IPUEeooVuoO9tDzH4Z/ELS7HSrfw3qg+ySx7jFdBQInBJPzt2b1J4Pc16+oSUI52SAfMjcH8Qa+evGXw11Xw64ubBH1DSf4njX95CP8AbHcerDj1Aqb4b+PrvQL230q8ufP0maUIhlk/1APA2n0zj5enpUtSjruhpxenU+hcZOaRgKUgikpjITihPvfNwByTTmFc5471c6D4H1S9R41meLyYTJnG9/lHT0zn8KAPA/Hmpy67401a6aUtCs5t7dY2yNifKCO2Tgn8RX0R4d0VNA8MadpUXP2eFVY+rdWP55NfL+kaRe61eR6VptpJe3LqW8sMo4A5JLED8zXRn4YeMVUBvDkxx0AuYT/7UoSfQlNdTsvjjo4KaXrqRBmU/Y5XBOQDll79Pvdu9P8Aglrshj1Dw7cMWCk3Nu2c4XhWU/jjH1PpXE/8Kz8aRKxXw7OBgni5hP8AKSqfgrWTovjXSr3zWhiE3lXILYBRgVOR3IJBFNp21C6vofT4IJA96+ePiq+74kX6kOFEUfX7v3B0/SvokECXHvXzl8XGEfxH1Larg+REcE5XlRyPT3oGzZ+EPg7Ttb+1eINTgWeK3mMEEM0e5JGCj5jnrjOAPUewr0L4k6XbXfw61hzZRSSWsBmhwNuwpzkEegzx36Va8Aae+m+AdGhdtzSW4mYjpl/mwPYZwPpVvxgWHgXxBtQOfsEw2k4z8hp3fQXKnqzx74H3Mlv40urRfMMdzZF3UcplWXBPv8xH4175MheCWNJPLd0Kq4GdpPevnv4IzL/wnrIGkBawk+XHB+dOtfQNxPFa2s1zcOEhhQyOx7ADJqRo8w0D4MWuja1Z6jc6016trIJRE1rt3tz1JY98Hp2r06eCK+hntrmNZIJ0Mbow4ZSMEV4l4h+MWq3N95fh6KOzswMCW4jDySHscHhR04Of6VBZ6b8VfEh/fT6hDDIu0yTSLaoB6lVw3t900c0nqkK0Vuzm9Pkk8N/EIQac8q28GrC32FvvIsu3GT146HvX04WAcH1wa+VLcTR+IbO2l2tNb6hHFIGfKkrIAfmzz0OPWvq7aNy554FMZ85fGIFfiNehM5NnExxz2PP14/lXtfgR/wDigfDzf9OMX8OP4BXi/wAYSU+I16QSubOIgDnPBGfrxj8K9o8EPv8AAHh85Lf6BCMkY/gFAHjnxj8Of2V4ubUokxaatFubJ/5bLw3HuNp/OvU/hrrq+IPA1o7TmW6s8205brlemf8AgJWoPit4ebxB4GuGtojJe2LC5hAPJC/fH/fJb8cVwHwP16K28R3OkySMI9Ri8yJcfK0iDPX125/75pS7gjW+OmqKLXRtBVss8pu5AOeFBVc+mSzf981J8ENHP2HUvEM4+aV/stvwOEGCxz7nA/4BXnnxB1n+3/HuqT20avsm+xwEMfmCfLx9W3Hj1r6I8N6Kvh3wvpukK2428IDtjG5zyx/FiT+NC7gJ4rPmeBfEKkZzp1wP/IbV4N8Jsr8S9IwCoaOUZBz/AMs2OP0617v4vB/4QHxHgZP9m3HGcZ/dtXg/wmdI/iTo/wC78vdFKMgk5/dscfp1/wAaAPpZnOT04PpXO+PAr/D3xDuJA+wTEkdvkPNb4YNkg5HrWH43Kp4A8QFmKj7BN8w/h+Q80AeLfBkZ8eQt5anFo6iTdyOhxt98de2Md69t8WarLoHhHVtVt1DT28DGIHpvPC/qRXiXwai/4ruJ1jXH2Nhv3c5yDgD3AJz7e9ep/FeCab4Y6wImKsnlyNgkZUSKWH5A0dAR4X4Y0w+IPGmkWV+0kwu599xySWUAswJHqARn3r6Ut/Dmh2+lNpEWlWi6eRhrcxAo3uwPU+55r5++G+oDTfiPpEpIjScNbsCM5DKcD2+YLX0qw5NCdlYVk9z5y1f4UeK7XWbk6Jo+bOK6aSzcXMfyqGyhAZs9McHnivep49SvPC7wiRbPVJ7PYXYhhDKVxnjrgnt6VoAkHFR3V3BZWk13dzJBbQoXkkc4CqOSTTbW9gSa6nkfhP4NtouvQX2s3lpe29v8y24QsHbaR824diQR16fjXpup6Lp2u6LPpV1bR/ZpYigCqAU9CvoRgEfSvLPEHxnmDY8P2UD25BxPdhgxOSOEGMZGD179ulZlprfxO8V205tIrxIypXMMK2y9f4XcAnjjhifpS5pP4UHLFbvU5r4e3zaX4/0VxNhnn+yyBkBJDfLj2OSOnpX0/tCzfjXy14SdR448PjIjK30YYOMHO4ZHsa+piw8/A9adho+X/iQhi+IHiAyERK8qMrSDeMeWvOPT2r6V00/8SyyBIz5CZI6dK+Z/iKAnxB8RD/U/vkbfJ8wH7tecY6e3NfTGnndp1m2QwMKncOh46igC8wG2ogBmpc5WosYagY/oOK43xX8PdF8VO906mz1MrtF3CPvem9ejD9fQiuzApjqDTTaE0mfMGv8AhDX/AAjcCfVLLdbRufKvohvi9if7v0bHPTPWup8JfFbU9Ijjs9bV9SskOPP/AOW6r29mx78+9e5vEk0MkEyLJC6lWVxkMD1BHpXhHxO8E2/hSe01LRoZV0+5Zo5oc7lhfqu09QCN3Unpx6UnFS12YRclo9j2vSdY07XdPW9026W4t27jII9iDyD7GvK/jdqMjX+kaN5z/Z2ja4lhU8Oc4Qt64w1Ynwd1mbTfGsmmEgWOoQktkdJF5X9Nw/GpfjMk6+OrcvOrRtZL5URByvzPnnHT8anpqMg8D+IvBPh2N7zWLeafWNxCMbYyCFP9nsD1yeDyB0qPxvrvgfWbL7R4ftJbbVd67ttu0Ucid8j7uRxg4z2rqfh74J8IeJ/CFvf3ujl75XaKctdSgllY4JAbAyCD0xyK6p/hL4IdQp0UgD+7dzD/ANnqkl1ZNutjiPgVqUovta0ZpAYdi3MaHkg52sR7fd4rQ+O3Hh3RMbv+P8dP9x67jw/4J8O+Fb2e70exaCeZPLZmneT5c5wNxOOQPyrifjtk+G9FXDYOoDp6+XJRZLYfQ8s8OaLqnirXI9CsZ9ofM7tKzeXEAMbyB1PIA+uMivbPB/ws0/wtqSarcX8t/qEYYRts8uNARg4XJOcE9T36Vz3wGtww1+8aJARJHAkh+8cAsw+nzLXsBoWisieW+58//GLQP7J8WLqsO4W+qIC+egmUYOD7gKfzr0r4Y66/iDwLbGZl+02R+zSKPRfun8Vx+tHxU0I654HuGjVmubFhcxBRnO3IbP8AwEsfwrzn4Ka79j8T3WkTMBBqMIeNuwkTJxn3DN+VJ9xrsdh8Z9VksfB9tpsPMmo3AV16gxKCWz7Z2fnXM/BPQ1vddvtcn+YWKeRECeA7dSB6hRj/AIFWV8YNbOoeM5LZGK22mwiIFuMueWI9vuj6rXrXw50f+wvAGmwMpEs6m5k3AbiXO4Z9wu0fhRHuBlfGklfh3kfeN5FjP1P9M1zfwMUCXX3HmjiHO77p+/0rovjUx/4V2pA5+2xf1rB+BhTb4g2hw37nJYDH8f3aBnbePtfm8PeCL68tkY3UuLeEgZ2s/G78Bk/hXh/gLwwnirxbFpl60pto4GnuGR8MQMADPXqwr1D4zC5HgyyMJcR/b087ae2x8Z/HFcz8E79IvFmq2DrGHubVZI5MfN8jcrn0+bP4ULR3E9dD0a7+H3ha80ebTY9Fs7dTEUjnjiAlQ/3t/wB4nODknnHOa8S0DQ/GXh7XLHUI/Dd9M9rOpcGB+VztbH4ZHfg596+lU4NKWY5+Y0733C1tjzr4y6zdaZ4ds7OzlMTX8xSUg4/dhTnkcjkr0rz3wEfBlk95d+LJw8wbZb28sMkke3HLEKpBJPGD0x710vxvMkd/ooZmMTxybEP3QwK5P1OV/KqXw78D+H/GXh65m1NLv7Zb3JicxTlAVwCMAfU/lU2d9HYH5q5P4pl+GGqaNMdMuoLHUEQtbta2csaswHCsoUKc4xk8jPWsz4RaxdWXjBdPMi/Z7yFldWzgsoLKfY9R+Jru/wDhSvhMnKtqS/S7b+tXdE+FXh7QNZg1W1e9kuYAdnnTZXOCMkAD1qrd2JPsmcn8dZr1JNAhG9bBjMZNp4aQBdob8N2Pxpnwr0nwrqenSrqlta3Wp+flIrsBgVxxtQ8evbP6V6R4t8OReK9Bk02aUxNuEkUgGQrjpn1HUH6187a5ouseGNSNvqUMlnIj77e4ichHx0ZG9fbqPQUrNL3RtrZnu2rfC7wnq1q0LaXHZlmDb7L9yePYDGPqDXXhCqKoyQoxzXk3gn4rrJdWej+IGJkmwkV/wFLZOFf0zwN3c9fWvXulCk3vuNJLYhOe9Jtz0qQkelMzTAw/GB2eBtezj/jxlGD0PyHrXgvw0Ut8RND2LvIMh5OMDy25r3rxnz4F177v/HlL9/p9w9a8E+Gi5+JGhELn/Wcen7t6APpiLPnNn3r5OW4msdWuryJwk0F68qMvIDByQfz5xX1kn+tb8a+RbiKVry9hWLzXlvXVY8n5yznAyD3z696QHpfgX4eP4pgk8S+JLi6eK8fzoEVwGnz1dzjIB4wARwPTAqn8TPB2n+Expl7pTOsFzIYHgkYtg4LBgx57EYPtXtWk6emlaLY6fHGI0t4EjCA5AwAP6VxHxsBPgazIRWI1CPqcH7j9KelrWFy9SP4L6m174Y1GxaIq1ldsQ24ncHG7+e786vfFfX30bweLSC4a3utRfyFdMbgnV8c56cZH96sL4FKRZ+ICc5MsXGegw3/16g+Ol0ofQbXyt7Ymk3byNnKAHHfvU20Hc5n4b+EbbxVrUyXis2l6fGvmRglfNY5CruByAME/gB616P4k+FXh/UdMZ9Is00+9hUtG0AwsnHRh0OcD5uo689DlfA2FR4c1i8JQyy3nlnH3gqopAP4sx/GvVYSfXHFUnZWE431PkQ3L3SxXMrTSSPIrMzks+fx6mvrmQAMuBjgV8qa1aiw8WalHDKZI4tSkCSKewkPA+nT8K+rJMFl+gpLQaPn340kf8LBUbvMP9nJ8uMbfnk7969Z+HCH/AIVl4eG0ri1HBPua8p+MmG+IwWRfMVdMjIGcY+eTj/69esfDggfDPQNowPsw4z05NAGT8VtP13VfCcel6FprXf2icG52yKm1F5H3mGctt/I1yPgb4SvMkt14ws5ofLcLBZrOoDDHLMUOfoAR0NexXd9badaS3d7OlvbRDc8shwFFeeaj8aNAgcLZ2N/eMxwG2BEPock5x/wHPtRzJeocrfoYPxS8C6NoWiDXNLh+zL5ixTW+9mV9xwGGc4x6dD+HOr8Db+L+x9V0hZ2c28yzhGGNgcEYH4oT/wACrkPGPxIufFmlnSv7PgtbUusjZkLyfKQR2AAyPStn4Hp/xUevnBKi3h+YdAcvx/P8qLt6tAkloj2piDTlXimMOOKVCQMUxgQa8q+OYZtM0EgD5blyfUfL1/z616t615R8c+bDw+SjMBcyHIPQ7evvQJnG+CvHEvg2HUYvscdwLqSNgTJs2gZB4wc8GtK/+MniCa422VrYWsAbH3TI7D8eP0q38IfDejeI7DWn1fT7e+aG4RY2lTOwbc4H+fSvSbP4feELKUyweHbAPnOZIQ+DnIwGzj8KXJF7tiUpLoeBeHPDWteONUkW0MhSSXfdahOhKKDkk5xhm68Dv6DJr6W0mwt9K0y1023/ANRawLCu7qQoxk/lU7ZQBVAVQMAAdBToRljx26GqduiBJ7s+UbK9m0rUkvbcRCW1uBLHxuXIOR/Kui0r4feKvF6yasfJhivj5hvLt8GXdyWCgE4+uM9uK5q1s47rUIrIsYUuLoRYAJb5mxgYHXnj3619XwW0NnYwWcC7IYI1jjX0UDAH5Ckrb2DXYzfDGjJ4c8O6do8cxmFpD5ZlYY3HqTjsM54r55unU/FiT5VQf2+OAM5/f9vr/n1r6ZiOJBmvmW6cD4rTEbVX+3+hGdw8/tx37UMZ9JahZW+qWV1p91GJLe5iMbqRngjFfLgN14R8Qssj+bdaTdkfuztZtjcduAR+hr6qcnfkegrwv4z+HxZ+KLTWoVVYdQh8qXHGZU7491IH/AaLXQbHt9tdw39lbXsBJhuYllQnurDI/Q15X8bdZSK30vQgu9pma6lUH7u3hcj0OW/FR6VufCHWDqvg0WUhY3GmztDJn+6SWXHtg4x/s15N8Q9Vk8S+Pb1rFFmKSCytzH82/axH6sT+dTuM9G+CujyQaPqWu3MRSS9l8mHII/dJ3/Fi3/fIrK+MK67q2v2OnWOh6nc2NlGJ1mt7Z3RpTnPIXqAB37mvVdD0qPw/4esNJiYsltCELE53HufxOT+NT3+p2el2Zur+6S2gBC7nOMk9APUn0FU7LfYST6HlPgz4T2d/oVtqPiUXy3MxZvsW8whFyQN3RskYPUfSuM+InhGLwfq8FnDcvLa3SNLbM7ZlTbjO48c5PBHb3BNepXvxj8KwNsga9vJNwX5ICij6l9vSvLPHfi9fGmqWN0ummzitY3Rd8gdn3bfQDGNvv1qeZbJC5banuHgDV5NY8BaRfy3BuJ/K8uWQ9WdCVJP1K5/Guc8S/DLw/enW9aE17DeSRSXG0SL5SuFJzjbnBPJ59elT/BpQvw1gAbP+lTdOn3z09v65rrtWjH9haq2FI+xyjD/dPynr7VSdgep83eCNPt/EPi7S9LuzcR2935gYpgMMRsw65A5A7V67J8GvDKzJILvVAY5RJjzkwcHIH3OleV/C4IPiN4cCNMozLww6jyX4NfTUigs31ouxcqZyHxI8XT+FfDsU9iqG+vZfIhLAnZ8pJcDvjA/OvJfh74ITxbPezaleywWFq212Rv3k0rAnOWyBjIOSDnNdX8bpJjcaBbbcW4Er7s8s3yDgew/nXI+GPhzceNtPub611O1gaCYwNDNbMxHAbOdw/vDHFKzvoNtdTr/EXwm0y10Oe60DUJvtEERk8i7k8xZgoyQDwVJ655GewrI+Evi2ez8SQaFM8slpfq/lIeRHIAWyPTIDZ/Cnp8BtVRwy6vpvvm0Yf+zVr+GfhJrOieKLHVLnVrGWG2k3sscTB/oMnAz0PsTRZ9RKUVsewnvTSeKdxk81GRzQWNJzXmHxxXHhTSHIXI1JQCf+ucleoV5j8dFU+EdKyBu/tJcc/wDTOTtTEZnwJlBu/EiZPS3OAOP+WnevYx7V438CP+PrxIC7dLf5QPl/5ac/WvZF4oBAc5rzj42YHgizJDf8f6Dg9fkk6+1ejk81538aBGfA1sZC/F+hG0A87H65I4/zigDH+BJBh8Q4GPnh7ez16XruJPDWrxEA7rOUYJwD8hrzX4GEGHxAobgPCf0evTNYwfD+qfKG/wBEl4PGflNAHy/oeuzeG9Qg1uCBTPbCTYsyYKllK8jPXmu70T4N6zqGlx3Oo6zHZzzIHEMlsZnBP95t45x25rzqxsn1i+0/To5JJDeXSReY4+chmALEZ645PNfXfVx7UJJaid9rnynHNqXhTxarptj1PS5wsgU/JIB95eDypH866Oy0vXvi34uvNWdksrSJRH5j7pI4Vx/q0HG5j1PI657gVQ+IqJbfEzxAoAVQ0bD5s8tErH9ST+Ney/DDS10r4eacquXNzuuixTaSHYsOOf4StFo3vYNbWTPHfGvgq68Fz2gmuYbuC5LeTMkXlkFccFST6jnPPtjn1f4S6zLrfgSNLiTfc2EzWrHHYYK89/lZR+FYfxygjk0fQ5zGpkjvCgctghWRiQB3yVX8qPgUNuk6+FYkC8X5SOF+QdPr/Sh73GjuPG6g+APEO5Q2LCY4LbRkI3evFPgeR/wsFuiZ06ThRnPzx17Z41yfAPiH5A//ABL5sqW2gjY3evF/gaAfH82WMf8AxLJMIOd3zx/yoA9m8W+GbTxh4efSLyWWGMyrKJIsZBU+/wCNeEeOvCEXgjVNPs4L2W8W5heRmkRVIKkenbn9K+lAB0rxL45fL4n0JdoOLSY5/wCBKP6frRfQTSvcreDvhdbeL/CdtrMurzWssryDYkAZRtYqOp56Z4x1x2r03wL4Gi8FrfKmpS3pvChYvEqBdoPTH1/SqHwfwfhlYAN0lm4x9396/HvXcs/kwySFC+1Sdo6mjoJRSdz5++I/jS717xLcaZbq6afp8z28cUTZ8+UHaWOOvOQB/U8bulfBSSXTt+raqtrdsMpFboHWM+jE43fQY+pry+0jfWNXIspESe+vSySXEhjAZ34JIBI5Nd8/wx+IwkDjW1yfTVrjgf8AfNTFPoglZ73Oc1/S9Z+HviO2EN0qXcUQmiuLdvkkUkggjjOdpyD+fevoPw3rUPibw5p+sQKUW6jy6H+BwcMPfDAjPtXikvwl8b3Z8y5ms7h9u3dPeyOwGfUoeOc16v8ADnQ9T8M+C4NN1mWJ54ZJHAjbKohJIGcDPUn8afK99hxl0PK/it4yn1fXLrQ7eUxaVpsgWXa2BNKBk7vUKeAPUE+laegfBsappVvfatqT2puId8dvBGpKZ5UsWBzxg4AGPWvNU369rKxiVpn1C9VF3jJAd8AH1xn9K+sygDBR0UAdMUJA1dnzh4j0zXPBaHwreXPn6bcSfard8fI+3jKqfuEZGVyexrrvgbg6n4kORxHbgjb/ANdO9aHxwsVbR9I1TyC7W9w0JcH7gcZyfxQD8aofAo5v/Ev7wH5bf5ccj/WUWV9ECv1PZU6U/PFIg4pwHNMoFGKXNGKUCkAUYoFLQAlFOpCOKAEAooooAMUCkpRQAGkzS0CgBMUoopc0AJmlHSmnFKDxQAtJRmloAKKSgUAGM0dKKBQAUUvakFABijFANLQAlGaKBQAUtFJQAoooFFAB2pBS5ooASgUUUAKaQUUCgAopaSgAFHSiigBaSijoKACiiigAFLmkpaACiiigD5IkbbE+PSvo74bHPw90jp/q26f77V84S/6p/pX0Z8M0KfDvRwf+ebnpjq7GgDrcUtFFABRRRQAUUUUAFFFFABRRRQAlJS0hoATFJS4pDQAUtIDRnigABFBpB1pcZoAM00Ek08AUmaYCEcUiDk06jigAo5FIKcelIBDQBRmlFABSUE8UA8UAFAzS0dKAEozQKMUAL1pvenAUmKAIwPnqUcikwOtKOKYCd6XGaWmkHNIBTxSA5o5pMUALzRSDigmmAUnel4xTScUAKBzTiBimbqcGyDQA3NGaXHNGKAD60A4paCBSAKOlFNzk0ALjNGKBS5oAQU4dKZnBp3WgBAeaWk2mloAO1IpoooAdSjFN6UDrQA4ClpKBxQAUuKSlzQAlBo60tAAKKTpS0AFFFJQAClpKWgBoNHSlxQKAG5zxTWUYp5FJ1GKAPI/jum7w1ph2q227zy2CvytyPX0x7+1cH8OfGVh4K1PULjUYLu4S7iRIxbop2bSc5yR1z19jXtnjnwPb+ONMtbKe8ltDbziZZI0DE8EY5/3v0ri2+Atg2M+Ib7jr+6Tn9PWny362IbaeiuW0+N/h44P9m6wAev7mPj/yJTpPjf4ajhLtY6xkDp5Cf/F1mj4CwD/mZrj6/ZV/xpX+AkMiFf8AhJp8dv8ARV/D+Kjk/vf19w1Uf8p6ho2pQ6xpNnqdusiwXcKyxiQAMAwyMgE8818veL9NOjeO9as4NsckN2Zohjj5sOCB9GH5V9S6LpiaNollpiytMtpCsQkYAFtoxnA6dK5bxp8NNK8ZXMV888thqEa7PtEKg717BgeuO3Q0JLZsHfdHLj48aeNMST+xb3+0duGjZlEQb135yR/wHvXl+tXOq628vivWFKi6uBbRsRgEhN2E/wBkD+fc5r0yx+Atutwr6j4hmuYVfcYorYR7l9CSzfyrq/FPw3sNe8M2OhWEyaXbWU3moEgEnZgRyQRksTnP50KMU97i5m9LHMfAgZ0DXG2MN12pDE8N8o6DtXX/ABJ4+GHiEkgYts5Iz3FO8A+BY/A2nXlsuoNetcyiVnMWzbgAYAyfStfxNoa+I/DOoaM05gW7j2eYF3bec9O/Si2pS2PCfgczP8RpsZYDTXPHAHzx9a+huc1574D+Fa+CvEMurnWTeu9u0AiFt5YALKc53HP3f1r0bZjmm1YEcr8Q/DJ8V+CbuxhwLyHE9sf9tecfiMr+NeHfD3xcvgzxI014rPY3MflXOxMsvdWA6nHPHoTX06nWuD8U/CnRPEt+dQieTTr4/wCseAArL7svTPTkYPrmlZNWbsS21qlc0V+IPhH7C94uswyIieY0aKzSKB6oBuHUdRXz34n1y78YeK7nU0t2M1yy29nbIuXZRwinHVj1/H0FehR/Am7+0jf4jiEX8TCzJJ54GN/p3zXc+EvhtonhO4+2xmS71DkfaZsfID1CqOB+p98cUKNndsblfRI1fCuiDw54W0/SyE8yKIGUoAAXPLdOOpNc58ZQP+FZ3mcECaHvj/lotd+EySa57xv4Vbxh4Xn0dbwWjO6Ospj3gFWB6ZHpT6j6HmPwJVv7a1p/MQhYEUqBhhk5yeORxxz2PTPPtwGa4X4ffDqbwTf6hcTarHfC5RUTbb+WRgnOfmOe2PxrvttJoFqeefGVR/wri43KzDz4iApwc7h7fj9M1x3wJdjrmvo3eCE9Pd/8/nXqHjnws/jHwvLo6XgtHaRJFlMe8ZU5xjIrD+Hfw5ufBN5qNzc6pHem6jRFVICm3Gc5yTnrx+PrRbS4r62O4YFbeY4BPlngnANfM3wmZE+JejkqU3eaAhGWB8tuK+npIvMgkiJxvUrnGa8o8F/By68K+KLLWJtejuBa78RLalS+5Sv3ixx19KaQM9Vb7zcd68Q+OrBPEugn5T/osvGOeq/p/wDXr3QgEk1578Rvhzc+N9Q067ttRhtGtI3Rt8JcsCQfUeh/Ola427C/B7cfhzbkiUE3EvEh5HzHp7elbd5418Oaf4gl0S+1OK1volViswKqQwyPmxt/M0eAvC0/hDwtHpNxei7kWZ5DIFKgBjnABJ/ya5nx18Jm8VeJBrllqkdpM6Ik0ckG8MV4DAhhzjAx7daTi9kwTSV2dhJ4p8P2sInm1vTliYEg/aUOQPQZ5r5n8T39rq3iHU7nToPJs7i5ItkQYJGcAgdiTyB2ziu7T4G+IjdkNqumJDlszASM5Hb5MAc9/m/Ouy8IfCSw8P3drqOo3bX9/bsXjCpsiUkYB2nJJHODkdemQKFGS+Jktp7I7/ToZoNLs4ZpHkljhRHd/vMQMEn3PWrJNOpGXIoLIiQa8Z+OerJJc6VoaSriIG6mRW5ycqmR6ff/AEr2gKCRmvHfFvwi1zxL4r1DWYtYsY0uSoSOSNiUQAADI+madmyW0lqS/AvSP9B1PX5VYGWT7NACONi4LH8SQP8AgNet5rM8K6F/wjnhew0jzRM9vHh5Qu3exJJOPqTWqUzQNLQajHd14r5e+ImkNonjnVbHygkMrfardlJ+6/PX2bcPwr6hCEGvPPiV8O73xjfafe6Zc2sFxAjRS/aCwDrnI6A8g57fxdae+gmb/gHWDr3gzTL6R/MnWMRTuOcyLwxz9Rn8a8U+L3/JSNRGW/1MRxn5fujp/WvW/hp4P1fwZp17ZalfW1zDLKJYEgLERnGG6gdcD9a5nx78Ldd8TeLrnV9PvLBLaaNF2TyOrAqADwFI7VKT2C6tc9E8LkN4N0MqMD7DD/6AKh8X4/4QbxAHCkfYJuGOB9w1oaNYSaZoGm6fK6vJa20cLsvQlVAJGe3FR+IdLfWPDWqabEUWW7tpIUZydoZlIBOO3NMZ4P8ABKQL8QGQSy4axkIX+E/MnWvXfiP9tPw71j7Am6QRbpME5EYILkY77c1ynw5+GGt+FfEv9p6neWUkKwNGqW8jMSxIwTlQMcGvVZLeKaGWCZA8UqlHU9GB4INAJnzN8ODpreMtNfVJFSzQFld2AXzP4Q2eMZ/XFe0eM/iBpfhvT7yKK8in1fy8Q20bbipPQtjoOc+vpXn+tfBTWbO8l/4Ry4tJbEjMaXMjJIn+zwpB+uRWj4d+C1xHc2s+u3tq0EZDyWkCswc5zgscYHYjH40OMu+grrtqeWWKu2qaYGGWa9hYhm/2x39a+sskyjn0rxW5+D3iKTxS13b3elR6cuoefDH5jhki37goGzGQMDGccV7cy5bNNqwJ3PnP4wH/AIuTeqWYf6FEcDkdDz9a9r8CJn4e+Hstu/4l8POP9gVwPxF+GviPxL4rm1XSpNPFvNAkRWaVlYMoOSRtI9B1r0vwvplxo/hTStNunR57S1jhcx/dyqgce3FLZXHc0gituR1DKwwQehr5Qay1Dwj4muLczsl7p9w4hnVskjkB/wAQeh9a+sD1rwT412lvZeNrKe2AEt3aGS5UdMqdqt9SOP8AgIpPYGZPwz0L+3PHlp5kYNpYf6VJkbtzL90H0+Yg59q+kWXdk9K82+Cugzad4autWulKz6jKCisoysaZC898ksfxFel+1MEY3ia1nvvB+uWVvEJZ57GaONC2NzFCAM/U184+AtVg0DxjpN9eOsMCM0E7E5Cq6lefYEg59q+qAoPXvXhevfBPVIdQuJNAubSexlculvcuY3iySdoIUggdjx/Wi11oJux7cjQ+SjROpib7hByD9DWD4+kMXw+19sf8uUoJxnHynnFeTeG/hf4yt/EWk3NwkFpaWV5HcMslzu4DAttVcjJGeuK9m8V6Zcaz4T1bTbUoLi6tJIo95wu4qQM8Hikrrcd01oeE/BiMnx/byBBhbRwX34PI6Y75xnPbFfQOq6bbazpV5pd4pa3uomikCnBwRjj3ryn4ZfDjxH4b8Urqmrw2ccaW7RDy5izHOOMYx2HOe1eyAc5p2sJao+Qrm2vNF1lrC4BS70+5AEhH3WQ5DD16A+9fRnhX4gaT4psCVkW2v4FX7RbSkAqT3X+8D2x+OKj8c/Dyx8ZQrMspstTix5dyqBgwGcK47jn1B/lXk2rfB7xhaKxgtrHU0JA/cXG1yPcOFH6mk4t6piUknZo+hyeM+2a4P4xzXcHw3uRaI5V54lndOsabs7vcZCj8a87T4afEe9s1tpbkW0Lqfkm1JiifVVBH5Zr2650Mal4UbRL6UkS2gt5ZE5+bbgsM9eeeaLSWjKunseD/AAr07T9T8dWwv/mWCIzW6EDa8oxgH6DLD/dr13x74ws/Deg30P2lDqc0LLbwIfnBIwHIHQDrk+leT6p8JvF+mXzLplpFqNum0wzxzJE2cc5VyMHPoT9TWz4d+DWrXWqJeeKbiH7OcvJFFMzzSN6M2OPXgnNNxl30FdL1OD8JhI/GHhyNCsf+nQ4Vhn+MV9UEfv8A8a8D8OfDHxjYeLtJvbqwhS0tbxJZHa4jJCKwOcA5J4r6B25ct70NWCLufLHxHBX4ieIW/wBRiaPmQbh/q1+bGOR7V9N6Ud2j2J4IMCHPrxXh3jT4a+LNV8baxqGl6YktrcurxyPPHhiEUHIY56g8EV7vYxPBp9tDLt8yOJVbb0zjnHtTasgTuTkfLUWcGp6YU71JRVv7sWOmXV6yM628TSlV6kKCcD8q53w9490DxNaRy2t+lvMy7mtroiORR64J5HuCRXR6haG/0q9st237TA8W703KRn9a+e7r4ReL7FhAum22pRgD97b3CAflJtP86LN7MOZLRo+hVkyhZWBA6kGvL/i94p0qXw6NCguFubqaRWfyHDCMKc/MRnBzjjrjP48Eng3x1vkt00S9UO+Gi+0IEYgdfv7enf8ACtLQ/g74i1FQb8R6PCrjO4rK7Lz0VTj06n8DQoyvroS5R6aifCLSXv8Ax4L4qpgsLdnbcP4myq/+zH/gNdJ8cNFuJbbTPEEILw2hME4C8oHI2tn0yMH6ivSfDnhqw8MaWthYR4H3pZG5aRvUn+Q7Vc1PS7TVtMudOvo/MtrhTHImcZBqtA1seMfBrxPb6ZqF9od9Osa3jLLaM3ALAHepPqQFx9D7V7luyMjGPWvAvE3wZ1uwnU6BjVbRifkldI5Yh2BJIDfUY6dKzrLQ/ijaRHSrG11i3iC8ql0qIoz/AAsXAz9DUOMk9BqStrofRDHDEDqOSK8s+OTf8U9oh5z/AGgOAP8ApnJWp8LPDfiLRBq134jE32q+aMjz7nzn+Xd3BI7jvUfxh8Paxr2g6ZHo1i93LBdiR1R1UhdrD+IjuRVJPYG1a5n/AAJwdF1rHB+25IPX7i/px+hr1k9K83+DugazoGi6nHrNgbSWa68yMM6szDao52k8ZBx+Nek4o2BO5GMElWAIYYINfMGqWFz4G+IE0Nq202M4ntA5yfLzlc+2OPzr6hKc15J8XvBOp6rqdhreh2cl3P5f2a5iQqPlBLK3JHqw/Ki19BPTU810mwk8Y+OrW2vJCzaheNPODyNuS7D6YBA/CvqJkAAVQAqjAAGAK8j+EvgfVdJ1m81nXNONtIsYitRI6swyfmI2k44AHPqa9f25otbQFrqed/Gcn/hXJAP/AC+Q9fqawfgWUb/hIQFO4+Rkk8fx9P611PxY0jUtZ8DfY9Ks5Lu4+1RuYo8Z2gnJ5IrE+DXh3WdDfWX1XTprMTeWE811Ocbs4wT6iiz3C6vY6nx/oMviDwJqVlA8guUTz4Qh+86chfcHGPxr588J64NC1/TtcCswtmPmopxvQgqw+uCce+K+rcEHjp3ryDxl8Innu21Hww0atI+ZrGU4UA9SjdBj+6fXqOlNK6sDdtT1DStSsta0+HUdPnWa2nXcrDj8COx9quMMdjXzPHovjnw3OFtdM1q0keTP+hlnVyB38skdPWul0ub4t3+u6WtwmpLZRzxGcyxxQqYtwLbjwTxng5P41PLNDUoM674z6Tcah4St9Rtg0n9mz+bLGBn5CNpb8OD9M15/8MPFNt4Z8RyC7kC2GoqsbyM3yxMM7WPtyQfqD2r6GkiWSN43AZXXaw9c9a8I8T/CHVNLlaXw8rajYSE4tyyrLFx6sQGHvwenB607XWhN7O572rAjKkMpGQRS7s8V846dcfEXRVht9PttehVYwghayeWNOevzKVB57dK7P4cr47ufFkl14i/tIadHbui/aSEUuWUjCcZ4zg4qfeXQq8ejPWW+5zVaa3hvrd7W7t454JBteORQwI9wa80+K+k+KLjWNG1Tw6l46WqSLJ9kkIZWJGPlByQcHoD0riv+Ej+J6EWRXW9/Dc6ed5GfXZn2p+/0C8dmZXj7RNN0HxZf6Vp9yZLQIsvl5JMBbnZknJ4wQc9GA7V774L1C51PwRo95eLtnkt1J5ySOgY+5GCfrXiuifDnxL4r1iWbUbS50+3kl3XNzeArK+TztB+YnrgnivoW1sYbGygtLddsUCBEHsBj86du+4k09hdzbsU9TTwozSOCDxQUYfjMxr4G10yBSn2KXII4PyHivBfhioPxK0MAAgeaRk9P3T17x40iuJ/A+txWsDzzyWcqpEilmclSMADnmvEvh1oGuW/jzRbi40LU4IIi5eSe1kjRf3bDO4gDv+NGrV0K6PopOZWr5U0+V08cWq7mXOtAfuz97M39e/1/CvqtVxKW7V8xWWia8PGls66DqkanVtxY2cgTHm5JLEYAxyTngUJN9BN2PpjJ3fgK8/8AjSP+KDt8AE/b48Z/3X969DZecH0Fef8Axjs7y98E28VlZ3N3Il6jslvE0jBdrjJCgnGSPzos2MxfgXhrXxAecrJEMZ9mp3x0tZJNE0a/CAxW9w0bnnK7wMH/AMdx+IqT4I6bqFja6699p13ZCaSIR/aYWj34DZIDAZ6iu/8AEmgxeJPD95pE7mITrhZQoYxsDkEA+4H19qLO9mK91dHmfwO1Bf8Aic6W8oJJSeJWPOOQwHtnb+desXmoW2k6bc397KkNvAhZ3c4AAr5tuvD3inwHqz3C296klvlUvrSJnjZexyBjHTIP0rqbWy+IHxAsrSz1VJ4tJmnUzzyIsBVFHPyEAtnORxjI7Ck4zvbp3BSj3PNZZDPI1y7u5muDLJIR8zFjknH1NfXjEMEPqor5i8R+F9UsvFFzp1hoerS2sVwEgmW2dw6Z4YELivp7ZkIMYwo4znFPla3BNM+f/jNKknxAWM5cppqKQRjHzyHr3r1X4agD4ZaCF+6IMdf9o15j8Z7DUJfHEVxHpt3cWx05FEsFs7KG3vkFgMZ5H5ivUfhxDJb/AA20KKaJ4pFthmNwQRyeoNHK1qCavY4D43arKNR0nQzKRaPE1zLGARvYHC5PfHNJ8KPBema1p8/iDVbW3vUEhhtbeVQ6Jt+8xUjGTwADnAGe9dF8W/CV74i0i11DS4vNvLBmLwquXljbGQvuMA478968m8N+KvEfhT7VY6VBcqbpg7Wz2jMwbpuUEZycAdxx0o5ZbxQm1ezZ6L8YNSstM8PWHhqwhhikuZVmeKFFVY4074A4y2PyNZ3wQdG8Sa4ocsfs8WeMbeW49/rXL6h4N8WHRrvxPrKXUkzNHiOVTJPIGI5KgZQLnkEde1dV8DrS8h1vW5rixuoI2hi2vNCyA8txyOfWhKW7BNXsj2l6RakwCKTbigsiYkGvLfjgC+l6CVHK3LnOeny4z+v616qQK8p+Occh0jQzHFJIFu2LFFJ2/KcZxQk3ohNpasb8C2DWmvYbfiaIZxgDhuP8+tetkeleSfApHWz11nikTdLFgshUHhumevWvXKGmnZgrNaETdKSIgOST0FOYZpIhhj9KAPl3w+oTx7oq+WQP7Ui+7/10FfUsv3jXyt4aWY+OtHAgnVhqcZZRGcqBIM8V9Vt1OabutxJp7EMY/eDFfM2oIyfFSYSOsW/XOdq5yDN/Dxxnsa+nUX94DXy7eyMPi5KryYdvEGOQGJHn9h/KhJvYdz6dIy34CuW+Inh9vEXgXULWIL9rhAuLdj2ZDnA+o3L/AMCrrSvf2FMXO/0zxSQHzb4D8ZSeFJ9Tdw0kVxaOIxHgfvx9wn26j2z9asfC3Q21vx1bzyL/AKPYZu5SoAzID8v/AI8c/hWJ4z0pfC3jTVNNdlELSme3Gf8Alm/zAfhkr/wGvXPgnoos/CtzrEjBpNSl+XHQRpkDH4l6OVrUV7no5bfL06mvnT4n67Lqnj6/hlmzaaWRDBErfKrbQWJ/2skjPtivo3aAwNeBfGDw1cab4nn1mOzUabfqpeeMfdlAwd/pnAI9ST3o5bjvY7HwP8MtJTQrbUdcs/teoXaLKY5XOyJTyF2g4J6ZznnPauH+Klxpv/CXxaTpVjaW0GnQbZDbRqg3tyVIAHQBfpk1FpfxS8Qp4cg8PWEkUtwkYhhuIozJOBkBeCSCccZx+tc7remaroItLvXVaKTUxJMpnY+a2CMlwehO4HHX1xSXM/Ql8qfme1/BnP8AwrWEsSc3U2OMDG89Pbr+Oa7LVVDaFqanZg2sgPmfd+6evtXGfBVxL8NojxxdzDjp97PHtz/Ou/ZEkR45FDRyKVZT0IPamUfMnwumSD4g+G3Z3QM0iYJ6kxOAD+Jr6dc/OR718t6rYXngTxe0M7G3ltpjLZXB6MmTtYE9Tjgj6g12tl8adYutQ0mxfS7B5Lq6hheZJG+YMwBKr2OD6mk7p2sCs1udB8b7R28O6XqiQ7ls7nZJIOsaSDH5FggP4Vznwb1tNN8SXelXM22DUlDQc8GZQePqV6f7te06lplprGm3Gn30Ky2tzHskjb0P9R1Hoa+bvEfgzW/B1x/pyNJaI+6C/hPygjkE90YY7/gTVWbWhLaT1Pp/GOKXAr580b4ya9aKqXb2eowogG6T93IfcsOPflTXQ+Evi1q3inxxp+jraWEVpM8pkMZZmCBGK4O7GcgZ4rO7btYuy7nsWPSoyDmpsUY4qgK/IrzH44c+F9HPy/8AIRXr/wBc5K9TK5ryn48MsXhPSS20Y1FfmY9P3clMRR+Bf/H34lG5jhbfgfd/5afrXsK18t+G/Gt74Te6bSb60QXQTzFlQOMrnBHI/vGt4fGDxUeU1LTiOp/0YEAfnUtvsNJW3PogkCvOPjaM+BrMf9RBPw+SSuDsfi14quNa0q3lvrGSK5u4oXWO2ALKzAHHPoa7r44P5fgWzPRDfx7j/wAAehO+4MzPgV/qvEK5PDw/yevTNbQt4a1YKu4mzlAHr8hry/4DsjjxCVcMN0Hbp9+vU9dITw3qrbd2LSU4zjPyGmI+b/hoEk+Img7izKHkYNJy2fLbB+v/AOuvp0Z80/WvmX4ZXKz/ABK0N2kaQs0x8xvvEmN+evU/j1NfTYX94T707gfM3xUCr8TPEHyr/wAsDz3/AHKV9BeFXWXwdojKSwNhB8xGM/IO1fPXxY2p8TNeYquT5Hfr+5SvoTwo5l8GaFLvL79PgbcRgtmNeaVwOD+OMY/4RrSJBFGzJfjDM+CoKPnAzz0HrUHwJbOka8AxwLxfl/u/IP5/0qT464GhaKxjVgt7uLFsbfkboO+f6Uz4FMP7H13DZ/0tTtx0yo5/HH6UAdz41Qt4B8Qr8pzp833jgfcavFvgeWTx/Iu/bu02QbQM7sPH+Ve0+OMDwB4g3RhwdPmG0tt/gbvXjHwPUR/ECTcQm7TJAoxnd+8j79qLgfQYXHJrxH45IX8UaCRjP2WYdenK/wCNe44OMV5V8bdGebS9N1uG2eQ2TvHM6k/u43A+Yj0BUDPbNO1wehr/AAcZW+G9tFk7obiZGHod5b+TA/jXfqcE45OK+cvAvxFuPB1vPaNapfafNJ5oUSbHjbABIOCCMAcfrXr3gLxunje1v7hLA2gtJxEFaXeWBUEHoMd+OelSnrYLaXPnbU7SXTNe1GHa9s9pqEjQMRyoSQ7Wx7YFfUmhajHrPh7T9Sil80XECuWxj5scgjsQcj8K83+KXgS91DUo9d0WzM29CL2KPlyQBtcL1PAwQOeBx1NcJ4Q8far4Pils7aKKe2MrGS2udylG7gf3T68H6ZptNK6QotN2Z9KLxSmNJUdHGUZSCPavHLj47olqph8Os1xg7la7G0Htg7Oc/QV6d4U1lvEPhfTtZaNYWu4RI0anIU9xmlF3LasfL0LSafraOilJbLUMlMBTGUfkemRj6cV9bNtOGU5BAwa8B+KvhGbS9fudVhtnbTdQbe8gGQkpzuBwOMn5snrkjtV7w78YpdJ0a10/UrNtRliTy0mSTazY4UMCDk47+3Shu3QmOpt/G++ddN0TTE/5eJ3nc56CNcf+1B+VZ/wNIGr+I1Dhj5dv/D0/1neuW8UXmseK7WbxjfQrb6VBKtrAGkJwT12DAyM8E8cn2OOq+Bbk6p4jTzE+5bnZjn/lpzmnr1Qr32PaE6U6kAOKUUFC0AmkxS0ALSUUUAKKKSigApKWigApetJS9KAEoxxS9qTNACAUoopaAEooxS0AAoopKAFpM0UlAC0maWigBDnFKOlFLQAlLSYpaAEpQMUUUAFFFFABRRSYoAM0opMUUALSYoooABRmiigAooooAKKKWgBKDS0maAAUA80UUAHWlpuaOaAFooooA+R5eIn+lfRvwzBX4d6QCSTsfqf9tq+cJc+U/wBK+jvhgS3w60cnrsf/ANDagDr6KKKACiiigAoopM0ALRRRQAUUUUAJSGlppoAKSjOKKACkpaQDFAB3paOtANMApCaUijjFIAB4pMUopKADtSjiijjFAB1paSmg+tADsZFAozmimAYoJ7UvNIRSAaBg08GkxxSZxTAf0pOtIORSgYpAIaB0pSKQCgAxS4pBRmgBelJS5pKAEooPrR2oAKQrmloFADSMCgY7U7603GOlMBcE0AHvSAnPNPHNIBvSlJzQRxQOlADTQBTu9IaYAMUYB703FAyKQDgtGMUhOKBzzTAXJ6UvWk4pRSAKSlPWgcUAFL0poOTS0wHUUgoHFIApaMUUAKDR0pBS0AFFFIKAFzSUtGKAEFITS03OTigBw6UZoFIRxQAEZo7UDpS84oAbnikFOFFACbaQDFOpCOaAE6U7tSZooAOlNP0p1AFMBOQKSnnimZycUAJgmnDpzRjFJntSAMelFKBS0AMxQFp44NJ3pgIMClo4peKADHFJnHFOHSmnrxQAvWkBo5o70gFFNYc07gUEA0wGZyMU5BimgYNOFACmkFANA60gFxxSAUtITxQAtHOabnFOAOM0wDFJijmlHvSAQNilyDRgA0AYoAQ0n1p1JnNMBCOOKBzRkdKWgAGTTqTGelIAc0ALkUUhFKo4pAAFGOKQ5Bp1ADQopcA0EUDg0AGPSmMSBT6TvQBGgJavmDxbquoeNfiBc2trJsW6vhZ2qkkqADsD/iBu+hr6jZRgjJGRjI61594Z+EOgeF9ct9XtrvUbi4tw3lrcujICQVzgKDnBPemknrcTO20rTodI0iz02DPk2sKQoT1IUADPvxVojmlBz1pe1A0LSYoU4pd1IBoGDT6Sgc0AJnBp2aNopOhoAXGRSAU7NFADOKO2KUjvSAmgBuMUoHcUbuaUCmA3GTzTxjFNNCjPNAC4FOxSAUtIAFB6UZpKAAdKTANLjigYHWgBBmgg07PFIKAGjinYoxRzQAcUnI70uKMUAJSUClJpgUp7ueLUI4RbEwMuTMG6H0x/Wro4FHWloAaaUDNIfSlHApALikOKM0AZoADx0pcA80dsUnSgANNxzxTj0pBTAOc0c9KWlyKQWE6CkAz3pWHFIKADn1NOHI5pBRnNAAfajGee/rSig0AHPrS9uab1paYAOKMA0UDrSAXpSfjQTSdqAE6GlBpBTsUAIRxTRnpT6QmgBmacDk9KSnAUwDjoRn60tAxRikAYpMYNGaXNACFd3UA/UUFadnikzQA3BHSheOw/Kl5opgLim7R7D6U6k70gExigYIpTScYpgJtApR+dJmnDpSAQ80vakIopgHBpjJg5FO704UAIjE9f5U480YFITQACkKqWDFVJHQ46UoxQaAA80gUUHNJk5pADYzzg/UUY49B7UmMmndqYrDSM0m3K7Tgr6EU7jrRmgCC3sbW1aRre3iiaQ5cogG4+p9amkijlGJEVwOm4Zpec8UoJ70Xe4kla1hiwxxoEjRUQdFUYFLsBp2cUduKB2sRtGjjEiKwHTcM+1UrTQNG0+Uy2elWVtIQBuht1Q4HToK0e1KtF+lxWTd7Dcc0uBtKkAg9QadgZoxSKMubw7ol1cC4uNIsJZ+nmSWyM3XPUjNXYLS3ttxggjjLHLbVAyanxzS07slRS1Qg5paM0YpFCGq93ZW1/D5N3bQzx5zsmQOufXBqzS09tUJpNWZmDQNHDBv7LsgwzgiBcjP4Uknh7RZGDyaTYu46M1uhI/EitEilzRzMXJEzYtA0eKUSppVkkgYMHW3QEEdDnHWrd3Y2t/btBd20NzC3WOZA6n8DxVg0ZouwUUtEipZ6bZaerrZ2cFurnLiKMJuOMZOBzxVlkV0KsoZSMEHoRTs0E0tbjSSVkZtvoOkWVwLi10qygnGcSxW6Kwz15AzWlijNLmncEktEjJu/Deh39w897o+n3MzgBpJrZHZu3JIq/FDHbwpFFGscaKFVUGFUDoAOwqfNFF2CSRR1DStP1WFYtRsLW8iVtypcQrIoPqAQeeTTNO0bTdHhaHTNPtbKJm3MlvCsYY+pwOTwK0M0nei7Cy3Ip7aG6tpLeeNJoZFKPG6hlZTwQQeorO07w1oekXDT6Zo9hZTldhktrZI2K5zjIHTIH5Vr9KKE9LBZDSKCqshVlBUjBBHBp2aOtIdjmLr4e+ELx983h7T9xOSY4QmT77cZrV0rQtM0O3eDS9PtrOJzudYIgm4+px1NaWKKd33JUUtUMClTkVkah4W0HVnd9Q0XT7qRusktsjP0xncRnP+FbVGKV33G0nuctbfDnwbbY8vw3pxwcjzIA+P8AvrNdFBbQ2tukFvCkMKDakcahVUegA6VOBRTu+okktkV7m3hubZ7e4hjmhcYeOVQysPQg9aw7bwP4Xt7v7VD4f02OUHIItlwp9QMYB9xXSUmKLsGk90UtR0mw1axNnqFnBdWxIPkzRhlyOnBqDSfD+kaF539laba2QmIMgt4lQNjpnH1P5mtSjNF3sPlW4oooFFIYtJS0gHNAC00049KaOtAC0dKKO1ABmjrSdaMUwFopBS0gCikpe1ACClpKWgAoNFAoAKUUmcUdRxQAtFNOce9AzTAdRSUA0gClpBS0AFJS0UAFAoFJQAtFGKWgBKKCcUgoAWjNFJQAtFN6U7IoASgGjFGKAE70tApaAEwaM0UUAHakxS0UAFAooFABS9qTFFABg0UYNFAHyPJzEwz2r6N+GQ2/DvSBkH5H5H++1fOEv+qf6Gvo/wCGX/JOdH5z+7f/ANDagDrqKKKACiiigApKWkoAWiiigAooooASmtxTqawzQAmMigcUDpQeaAFpO1Ao6GgAFHekoFMBab3pTmkxQAozQRk0Bu1LQAnIpM04jNNwQaQC5pMUoOKWmA0UoNLikwKQC80UoHFGKAG5o60u0YoFAADilopBQAE0o6UhpRQAYpKU9KQEUALmk6UvWmmgBfrRSZo7UABpAfaigUALzSA0ueKbwaAFJpASKQ5FOB4oAcDRTOlOBzQAppByOaDSUANPWlpx5pNtACHkUgp2OKQCgBOlOFLTTQA7tRSZ4o7UAJjBzTutJniimACnjkU0cilFIBcUUvakoAKKKBQAdaMYpQKKACiiigBvSgYpaTGKADNA6UopKACgnigYNGKAAZxQaOlGKAAdKTFHIoFABQOaXtSCgANLmlIptAC03HNPFJjFABTSOadijtQAnQUA0HpTBkGmA/3pvNOppNACHkUgpMbjXkvivxx4ss/iYnhfQ3sB5u1IvtKEgsyBssRkjHJ+n6ptrZB6nrgbmnZFeQaj488beCby2XxZpenXFjMdoubJzucgZIAJ6+xA+tbXxE8cXuheA9O17QjGjXs8YX7TEThGjZ+Rng8Cld9UPR7HovWg1DDLvgic4yyAnFPLZ4qhDweKSot2WAFYNj4ssNT8YX/huzEr3GnxeZcyFcIrEgBR6nn0xSuCOjyKWo9x6GlDYoAfgCkqMvg80oemA/NNyQeaXIppcZxQA5W56U4tUecClBJ4oAfmlzxXD+I/ij4a8NzS2sl213exkh7e1XeykdieFB9ic10ujatDrei2mp28cscV1GJFSVcOoPYjJwalNDd1uaJPFIG5rm/F/jbSvBNrbz6os7/aCwjWFVJOMZ6keorl5/jd4XhUn7NqTEHGBHHz9P3lF+yCx6eelM6Vhat4ostH8J/8JFdRXItvKjlMYj/eAOQACM8H5hnmuNT46eFJGYGDUQACQfLj5x/wOi76IErnp+B1pc1xvhP4i6P4w1afTtNhvUlhi85mmRQu3IHZj3IrsScCmndXQmrDx9aaxxzUeTnNcp8RvFd34O8LpqdnbwzyvcLDiYnaAQTnjGen60AjsAwYdaQH3ryy08X/ABLvbdL218GWslpKokhb7QqlkIyDgyZ5+lat54l8aWPw9m1a48ORrrkc2PsUWZQY9wG7CMT0J4z2oSl2DTud/kGgVz3hHV9S1rwvZ6jq2nNp97Lu327IyYwxAOG5GQAefWt0SAjrRr1AlB9KQ9eKg8whqlU5oAd2pm/BxWFP4u0mLxdbeGBM8upTqzFI1yIgFLfOegyB068j1rZOcmhO4EwNLvGKiQbsgntXjWhfFjxb4l3DSPCcF20RHnKlxt2A5xksRjofrih36K4adXY9oDCnZyK4Pwv4j8aanrcVtrXhSPTrExM0lwJw2G7ADJznin+EvHFx4j8U+I9GuLKOD+ypikUkcm7zFDuuT6H5f1o16qwJro7ncYpajRywp5OO9MBc8Uo4qISCn7uKAH5o60gIpeKQCiikpobk0AL+NNPtXF6548k0b4g6X4Y/szzYr1EZrozhdm9mUfLjnlfXvXakY3YGSBnFCYDe/NKDg1xPgLx3L42bVBLpR09rEoMef5u/duxztGPu+9dmH45oWoEuB3oxXH3vjYWXxHsfCUmnnZdweal35vQ4c424/wBj1711wYcjPSi4C5xSg0zdz1pQwxTAcKXIqLdz1pdwx1pAS5pDg1Hn3pxOBQA7PakPFUdVvJdP0e8vYLZrqWCFpVgRtpkIBO0H1OKwfA/ja28caVc3MNq1pNbS+XLBI24jIyDnA4PPbsaL6h0udYDkdaCeKq3E6WtncXUh/dwRtI30Aya890n4t2+peH9c13+x54rLSxEOZMmRnOCOnGOCevWi+tgSPTVPFLniuO0Txzb634CuvFkVhPFDbxyyG3dhuYRgk4PTnFaPhPxND4t8OQaxDbSW6Ssy+VIQSpViOo+maLjsb45pCKByKYzY4oEOzSjpTFPFPoAQnmjdSdKN3FMQtL2qpeXi2Vhc3jqzJbxNIyqMkgDPHvxXm9t8bdHuFkdtI1dYo8GRxApCAnGWw/FT5D06nqYNFc34a8baF4tMiaVdsZY1DtDKhR9p6MAeo9xkVW8OeOrLxH4k1fRYLS5huNNZld5QoEm1ip24J7/zoTTHY62kyKNwNMb60xD8g00kZ4qMk0mD1oAmBJFKM4qND71KKAEzikFBHNG4CmAvWijcMVQm1nTLa9Szn1K0iupCFSF51DsT0AUnJpNpbgk3saAoPAprHaaCwK0wFBzTSxzUYJ5qjq+sWGg6ZLqGqXSW1rHjLt3J6AAckn0FJtJXYLXY1BzzRXnlp8ZvBVzdPB/aM0O3H72W3cIf0zx7gV3kF1BeWkV1bTJNbyqGjkjYMrA9wR1oTvoDuicUZpq/WnEDFMANGM0AjFJv9KQDsUtNzxSBhTAXBzTs0wPg4oLYpAKSM0oNRM1ODDHBpgSE8UDFMJyKRAQetICTODRTWpQeKACgHFLTCeaYDiaYc0uaCQBSAMcUCmhs0nmLuK5G4dR3FFwJOgoDcUwuCOtRySJHIkbSIrv91ScFvpQ2luBKTSh+KYCcc01iEBLEADrmgCYHNB4qKKQOodCGUjIIPUU/OaPQABOeafjNQNNGswhMiCUjIQtyR64qQPxRdPYLDye1A6VHk4NAfimApOOaQODSZ3imptJbawO04PsaV0A/dzThg00j1oHFMCQYpM5oWsrTfEej6xf3tlp9/FcXNk+y4jTOY2yRg+vIPT0pXQWNU0gPFVNT1C10qwmvr24jt7WEAySyHCqCcc/nTNM1Gz1awjvrC5jubWXOyWM5BwSD+oI/Ci6vYC8KXoOtJzSFcjrTAcD707NRLwcZpxOKQDs04c1EDmlGaAJMUUwNS7h60AOxRTc5pcgCgBaKj3CnA5FADhQaQUhagBe1Aqhf6xpuk+T/AGjf21p57bIvPlVN59Bk81eJxQmtgHUgNJu4pmSOaAJc0maiVtx4qrbatp15ez2Vrf2s91b/AOuhjlVnj7fMoOR+NGgWZoYorOTW9Mk1RtMTUrNr9etsJ1Mg4zyuc9OenStGi6YWsFFIB1p1ACUUtFACUUYooAKKKKAAUtJRQAEUlOHSkoAM4ooxmjFABRSDrilAxQAtFJS0AIaKWkoAKKWigBKKKM0AFFAFJQAtIRS0UAIKWjFFAAaRaUnikFAC0ClpAKAA5pAadSYoAUUUlAoABSk0UlACA806kxS0AGMUUUlACijNIKWgA7UCiloASiiigBDzSYxS0tABSdKWjtQAgpaTFFAC0lLRQAUmOaWjNABSAUUvSgApKXrRQAUUUUAfIspxE59jX0f8MyT8OtHJ/wCebf8AobV83TDMT/Q19H/DHJ+HGj5GP3b/APobUAdfRRRQAUUmaWgAooooAKKKKACiiigBKQ0tNIoATtSdadSUAHSjrSck0tACYNKKBSEHtTAXnNGKQUpFIBMc0vQUUlAAKdTelLmgAOKKMCkNADulIRSZ9aXNAAtLTRTh0oATNIKWjtQAuOKQUZ4pFNADqKSjoaAFpMUtJyDQAo6UlGeaM8UAJmjtSZzSjpQADpTCDmnUvUUwExxSDg0oNBIpAITQelLkYpM8UAHalFMJNPXkUAGaOaM+tG7igApMmjORTO9MCQE4pNvrTl6UhpAApetNFHQ0AL2pufWnE1ErhmIppASilHIpi8Gn0AA4ozzRQR3pAOBpCcUZ4ooAUGijFJQA6ikBooAKQnFOptACjmik6UUAFFFANABSnikxRQAUtNJoFACk00UpzSUAGSaBQTigNkcUAOpCM0ckUmDTAUZpc00HHFL3pALmkzRRQAuKSlBpDQBG2QaTPvTmpmBTAUNhh9a8G8YalDovx5TU7pnFtbvFJIYl3MV8oDGPr19q94UfMPrXh3iS3tbn9oG3guEt5YZZoFkikjDiT92OCCMccH6D8KAKvxF8cRfEC3svDvh/TL+ZvPE7O8HLfI2wKASRkMTk46elaXxR0iTQ/gv4d0twA9tcQpKGfdhvJk3c9xnPSvZIoYLRTFbwxxIOAqKABXmnx5z/AMIDZMSvGoKcn/rlLRZJWRKu9Wdh4k1weGPBsmrJD57wxKsUO777HAAyM8dz7A158k/xV1DSv+EoguLGOOOMSwWCgYnj6lsFc8joCwb6d9L4zWV1efDKCeMt5VtcRTTxr1ZSCg556Myn/wDVXa6Bqmmy+DNO1BZYEsPsSEkuNiAKMqT046fhUuy1ZWtrI53w14s1Lx/8Pby80ZrWx1xSYAXLNFG/BzypP3W9Dz64rzbR9O8eXPxG1u30vWLKLW4IR/aFyFAjkJ24H+rOT6fKMYNdJ8ALaRtN13UFBS1uLlEijx8oKgk/kHUVe8Dyofjd41Vim4KNpQYwAVzn1PTn6+tOyXQLs9F0iG+tdEsodUuEuNQSJRcSoMKz4+YjgcZz2FO1iaS28P6lcwOI5obWR0duisFJBP41cNZviBtnhbWX+UYspjlun3D19qAPEvDPxD8deILV9J0yI3upO5lkuHiQGGPAAXoEBzk5b6V2fw08YaxqOs6n4X8SBf7UsV37ztDEAgEEL8pxuXkepqh8ALeJPD+rXiDLtdiAOQMlVQEc/VzVfwntH7QviQbV5SQ8DnP7rn6evvSUUtg5n1Njxf4419PF/wDwiHhPT459Q8kSSTy8hMj6gDAKkkk9emaz7Pxl4u8F+IdO0PxrFa3NreuI4NRgBGSTjnAAOCRkbQcEdaq+FmXSf2htft9TI+1XkTm2kY7QVYo6qB3O0Y/4DUvx3dbmHw3p8HlnUJbw+URy6ggAY78sV/FRSsgu/kevsMHFAYrzSLG0cMSNIZGVAC56sfWk6GrA8i+J/hPRtB8F6xqlpar/AGhqOoJJLPJguC0mSE9ByePc5rvfAO3/AIV9oGA6j7HGMSfe+6OtYHxsZV+Gr5IGbyD6/e7e9bvw9IPw50Jhvx9lT7/3umOaG29yUkjgvjheRJrHhC2fAVblppHyMqqtHn+v5V2sXxN8I3GpfZF1iJTwBI8bLGSewcqB+tUvHdh4F1XWNLtfE9ysepYxaL5roWDNjHHGCRjmqHxR8NeHbT4e3l2un2dpLbLGtvJCgjPLj5eMZHJ4OfXtS36j1XQ9GyJOcq6sMg9QaxPGOuQeFvCOoaq6xeZHGVgVsDdI3Cj88fgKx/hPdX958NdMa9iZWQtHCzHJeIMQp/Lj8PeuQ+L14/iPxXoHgayfLNMs1wycmMtkDI6cIWb8RRrawWW5o/A/wydN8PXGv3O77VqRCxg9BEucH8SSfwFeqZIFQWNlb6ZY22n2sYSC3jWKNQOgAwP5VSbxRoQ1kaN/aludRZiotg2WyBuI+uOad0gSZqKDXmnx1j3/AA/tTgfLfx8nt8r16Ypz0rzT46nZ8P7ZsKxGoRnax6/K/FICLSfi/wCDLHQLCzn1CRJ7a1jjkT7O/wB5QFI4GOvvW3q3jeGb4a3vifw/KsojwI2ljYA/OFPBwc9ce9aug6PpU3hXRy+m2cgNnEfmgUjlBzyKzPiZBFbfCrWYreGKKNIl2oo2Kvzr0A7+g9aXKu4J90W9H1u8vvhrHrrbGu3097gBhtXcFJGR2HArzi2+KnifXNMt9P0LRzc6u2TPOsBZYlyADt3YHfliBXbeGSW+B1uWAlJ0eTO88N8jdfasf4EWaQ+Brm/Uu0t1dsrMwwcIAB+u786OVdQu+ha8VeM9bh8UweEfDkFtLqkkKl7mYjZG5BbGCf7oz36jg1o+G7j4hDSdYTXbCy+3xQk6dJG67J5MNjdhuBkL6cN7VV8dfD99bv08QaLL5GtwBSVZyEnC9Of4WGBg9OMH1Ff4Y+O9R1y7uvD2vwldVskLeaQFaQK21gyjowJAP1pWsCbeh59bXPi//hcSFrW3TX5NoniBHlY8kZzhv7nvnNe4eGn159BhbxLFbRaoWbzEtzlVG445ye2O9eaxFo/2mJ08xoxIgO1OVb/Rh97nr17f/X9iYZc/Wrsg1Fi4Y/Svnj4N+MdD8Kx6yNavzbG6MRjZondn27852g4+8OtfRMeAW+leB/AjTrHUpNdN9Y2t5sEJRrmMO4yXzwc46Ci19L2A9V8P+PvDXiTVjp2k6ibm6EbSsnkyLhQQDyygdxXFfDO3VPiT45YfKxuWwoGRjzZe/r7V6Xp+i6Vp9wbiy0qytpiuwyQW6oxXrjIGcV5l8Lwy/Enx3GuU/wBMJ8sHIz5s3NK1gNnxN8R7rTfE/wDwivh/RJNV1bYC7BwEjyM8jPOAQTkqOetVNP8AiPq+k63ZaF410U2NzdFY47uFgY2dmwOMn5eQNwPBPIFYPw9L2vx58UQahJm7lWfYRyGBkRh+S4qX49bBd+GDbhTqRmk8kc5PKYz/AMCxS5V8x8z+R2/jrxpb+CNNt5XtZby8u3KW1vGQN5GMk98cr0BPIrmp/iN4t8PgX3iTwmY9LnVHQwNh4gRyrEkjcMHg7fwrJ+Ka3EHxO8E3F/KFtA0QMidnWZTIQvoQUrtfi6bVPhlq32oZX90I+eQ3mLg/h1x7Giy6hd9DQ1zxObb4eXHinSUSZRarcwLP8oKnHXn0PTPWuN0f4uan4g1PRdN0rQWmknaL+0ZwGZLcEjdgDOABk5Y/nVa0juT+zJN9pjBYWzPEp4wgmyp6+gB+mK6v4QWMVj8MtLkjbc91vuJGIxklj/IAD8KfKnuF2dxISCRTO1VrXVdO1KW4hsr62uZbZtsyQyq5jPowB46d6s9KFZ7A1Y8b8eDPx88JsyjAhgyc9P3z8+/p+tezSMCZRgsNp4HevGviM6af8bPCeoXKf6M0cUau2doYStnp/vr19a9hmeOGKeaQfu1Qs30xzQI8d+AOVtvEaAFMSw/Iecff71r6v8S9Sk8Ut4c8MaGb68t5GE7y/dITO4LgjHPG4nr2OayvgEG/sXxDPbxHy2mjWJCepCk9foy034FLGNU8VSSSB7xpY95JIJ+aTccH3zSt32BN9DN0jxD/AMJT8d9EvGs7jTbiO0aC5trhTuWVUlJHY4+YdQPpXe6Z46luviPe+E7+0S1liDtC4cnzQMFeoHVTnj0Irm71YYP2k7F4cRNNBiVuvmN5L8D0+UJ+tO+LNm+i+KfDvjK03LLDL9nmcDIIGSqn6gyCnZWC50nxA8cTeDn0q1srBb7UL+QqkLOVAUYGeMnqwH51Z8Y+PbXweun2s9nPe6pfcRWtqM5PA69ep4wCTg8VxsHleOfjvDfKxl03SLRZIieQ5HQ4I4+d8/8AAKLl5F/aWtv7QQJF9nxaNjIYeUx/D5i/PtStfW40zRt/ipdaTdRWvjLw/c6ULh/3VwiMY1UnjduA6ZGSM+4Fdn4n8T2PhPQH1i/WWW3BCqsIBLE9B19jzXHfHaOBvAcEk7YkW9VYx65V8j24B59q5j4mS3k/gPwRLqKYgdVe4ZM/ITGu0kY5+Uv+NLl7ME+5vWvxZ1SKEX+r+Fp7XSrqNnsblSxDEDIDkrjnBOR+APWu38HeJD4u8LW+srAIBK8iBA+7hXK5zgdcZ6d6rfEZbaf4Z62ZBuhFoXQrjgjBU/gcGs74QYX4VaUAysN8+MennPRZX0DV7ndR4PytyCMHNeJfD9F8G/GLWvDROy2uyywb/QDzIx/3wxFe2A8e9eRfF62uNC1/QfGemp+/ilEM/wAu7dg7lHtkeYCfQ4qxHQ/F/VRpHw7vIN5Wa+dbdCD2Jy35qrD8areGLZ/A3wZ+3T2yTTi3a+mhPG7cMhScHou0E+1c347uF8dfErw1oNjL5tp5SzyE/Mm1vnY49fLUD6tXoXxEZF+HPiAAYC2TrhR/skflST0uDKUGvN4k+EGo6q1gLXztOuh9mV923aHXrgenpXn3gn4k2fhrwDaafBZSXV+Hlcx/dRMuxG5sHJIycAdB1rq/CbK37P05RQQdOvDx65kqv8CdGht/CE2qPHEbi8uGG7bl1RflAz9Qxx70WT3C9tjrPA/jez8aWEslvE0M9vtEyE5Ukjqp7jr2HSsjxL8TI9M8QT+HdJ0m51PWU24jj+5kjdgkAngEE8Y561gfDOBLX4s+N7aKMwIJCyxnv+9f5l9Bzj8aval400jS/Hl3p3h3wodT8RuwimmiVYix4LAyEE8AAknjjrSt0Y7vobHgb4gp4sv73S7uxk03VbPJktpCTkA4JyQMEEgYIzTNf+J1l4a8YPol/ZusEcPmtcB+fulhhcc5I29etcR4LuL67+PmozapZpZ3xgfzbdJA4jwIwBuH3iRg5+v4J4s0mDXv2g7LTpkV4mEMkscg4dVQuw9wQuMeuaOXpcEz07wR4uXxrok+qx2L2kKztFGsj7mYAA54GO/bPSuiOVpW8m0hCjZFCgCqAMAAdqAQwBHIPINPS9kHmZ+tsf8AhG9V+R2H2SUEJ1+6eleb/Ay5t7LwXqDXU8ECreEnzGCso2J98nGK9L1xFbw3qqkSENaSgiP733D0968N+F/w+0Xxdo99f6p9oPl3KxLEjqCAoVvmO3IJLc4I4os3omK9tybwULeb47382hhZLEm4cOD8qxkDJHsXIxjsRR4Y8S6Z4R+JPjTUNRkl8uWaWOFVXc0jecTgdAPxIr1/w54Q0Lwqsq6PYLbtP/rZCzOz46DLEkD2HFeQ+CdFh1v4ya4t1DDPb2E9zK8U6ZDMZCq/L0OMk898U7La4lc7Xwn8WdK8T62NJe1ksrmbJty0gkWTAzgkD5WwCcdPet7xl4z03wTp8NzqCzzPcOUhhgXLSMOo9B1HX1rivHEaW3xv8HSwpEj3ICyMy/ewxHX1wcfkK2/iPrnhLRb2wuNe06XUNStj59pFHnKYPDHkLyV756dOKlpLd6FJt9CPSPial1r8Gk6zod7pE91IFt/tAOXBHBIKggZ4z0yRW74z8b6Z4JsYJb5JZ5rlisEEIG5yMZ69ByOfevJPiVr2qaprvhm7u9Dm0jynLQNNJlmO5CdwwCoUgZyOc13fxR8B3/iR7LV9JkJv9PTC2/ALjO4FGJAVgfz9sCklfbQL9TV8J+OJ/EGpNp974e1DSrgRtIpuEO1gCBwSAf4h29af4k+ImmeH9UOkQ2t3qOqkAra20eeTyAT+vAOOPWszwB8QJteum0DWreS31223B9ybRJt7kcENz0x0BNcFouk6/rXxS8RWlrr0mhajHPM5kMXmGWMvwFBIyMbT9MU7N6ILpas9d8KeNdN8XW8i2wkgvoAPtFpLw8Z/qP8A62QM10DZrzvwr8P9d0Txwdf1PxKNRLRNDJm32tKpAxk7jjBA/KvR3x6U0mtGF09jD8VWWq6l4WvbLRblLbUJgqxyu7IANw3fMvI+XPIrwy48Mjwr8S9C0t7l7ufzbWe4mkGA0jSYO3PUfKOvNfRZ5rxbxtg/HTRsHJDWhIm+5/rT933p6CZ7bIKbtO3rTn5Y0oGBQAxBnivGvGyReM/jJpHhuTe9nYEGWJWwHJXzGz6fKAPz9a9mTiQcV4Zpc/8AZP7R16ZldvtEzxh5BggPEGH4ZwBQB6Z4j8LaJqvh240RoLG0LxMLZvLUGFsYDKO3PXH9aqfDbQNT8MeGzo+o39ldeVIXhNszHap5wcgd8np3qDxn8MdG8Xan/a9/c38VxFCECwspUqpY9Cp5O717CuO+Anl/2h4g2xRqdkOCciTHz9R6UPzYlppY9P8ACfizTPGWly3+lGbyYpTC3nJtO4AHj2wRTE8ZaRN4tl8LpLL/AGpFgshjIXGzfwe/GK434BMW8CXa5b5b44z6eXH0rI02dL39pG6lRhJHHvRTIeVZYArbOeRnI/P8Zt0uVc9I1Dxfouk+IbbRL+78i7uITMhdSECjdnLdB901U074geHtU0/V7+0u5JLTSk33EoibBGCcqCMnhT2rz34t6a+s/E7w9pcbc3cMcbBjgBTIwJHvjP5V23ifQdK8N/DXXrbRrJLKP7I5YwDLsdp5JPLHnqTRyvuF/I6Dw94gsfFGkJqmmSO1s7MoMi7TkHByPwqroXjDR/EepXthps7yXFmSJ1aNl2ncy9x6qa574Mpj4dW5O0fv5uh4++3WuW+DciT+PPFk8TM0cr+Yjv1IaVyM++D+lO3mFz0bxB448PeGJ/J1S/VLkp5gt4wWkK+uB0/HGe2ajtPiH4Y1G806zs9TSefUBmFURs9zhhj5funrivN/hpBF4h+K3iTWb23EjxNIQLhfnjJk2qNp6YVSM9qm8QaFZ6T8ePDj6clvFDcMsslvHhPLbEmWC+hC54GMg+vK5X3C/keoax4l0nQ9TsNO1C78m4viRANjEHBAOSBgfeHWq+ieMdD8Q6xd6ZpN6Lqa0TdKyKdoGccEjB/DNecfHqCS61jwvbQE+dM00acdGZolBz9TXpWgeEtG8N2n2bTLJIpHiEc04JMkg92PPU5x09Kdne9wv5GPqnxY8I6Vd/Zn1B7iUSeUwt4iwVs4OTwOO+Ca6jRNa07X7BL/AEq7S5t2ONyHoR1BHUH2NeYWWv8Aw78LWep6RoltPqc0svlzxRR+c0rHIA3PwVGMcZx/NfgA8n9h61EwGxLhCDu5JK4OR24UUl6hfujsIviZ4SuPtx/tmKP7E/lyiVWQlskYUEAtyp6Zqzpvj/w1qmlT6jDqkUcFuFMwlyrRgnAyD6njjNePfDrw3ZeJfiDrK6pB9ptbSaaSSNx8ruZSFDDuOGOPbnirM3hDTLn40y+GbZGTTFP2m4gT5BGnlhsKfQswHsDx04LPuHMux6xofxA8M+Ib77Fp2qI9wWISN1ZDJjqV3AZ//XXTOK8T8V6FYeGPiz4QOg20dsbiRVkgAwhAYJu+pDkH/dB78+1kkyMPamlbrcL36DQcU3JJNeP/APC59SjmuUm8LkLHIyofOZeM4UkFOprY8IfEy+8T+LIdJk0H7LBJG7tN5xbYVHII2juQPxo97qgvF7M2/HVl4p1GDTLDw1dfZEnlZb64BAaOPHUHqO/3eelcH8H7WS0+IHiCzmneae3geKSRiTvxKBk59cE17ag+f868c+GIx8XvGWOhabkHP/Laiy3tqK7PRfF9trF14R1C20DYNUlQJCzPs25IDEHsQuce+K850v4PO/hua78Qatdw60Y5GZ0mWRI+uCzFSx45JB717CMnivN/ih4zXTdMk0DS2M2o3LCC4CKWKK4PyjHO5hwOvX1IofpqFn3KvwT8QajqWlajpGp+fMbB0aK4lYsSjZ+Uk88FT+dRav4I8T+L/HtzLrN9La+HBkQrbXIOVHCjYeATySSD/Kuj+GfhKTwr4Z33oxqd+RLdAnOwY+VPwBOfcmul1jV9P8PaTNqepXCQQRjOW6sewA7k+lGi3DV7M8lu9Pn+G/xI0KDTNQv7uw1GQK9oXBI3HbggAKeSCCRn5TXafFXxJeeGvBjzWFwsF1czLCkhGTGpBLMPcAenU1ynw+s77xt46ufHWsQOltBmPT42+6M8Ar6hQWyf7ze3Dvj0kjweH5nUSWUc8jTJ0b+HkfhuH4ii3cL+Y+L4Lx3WgJcza1qCa/LbAmR5AVWTrgnbvIBxznPGfatj4PeIdR1nQb3TNYZ3vtKmELSucs6nO0k9yCGGfQCvRQVyhUELs6Y6CvJ/hPGqeM/Hn2fC25ulZV9AZJiv6Uml0C76s5Px8vjptJn1jX7kW2nreG3t7SN8bhliJCo7YXgsSfoK9s8LLs8G6GDv3fYIc+YctnYOp9a4v45sF+HMHbN9HyRnHyvXbeFk2+DtCBDDFhBkM2T9xe9NJJ6ILvqzzv4ra7ql3r2leCNEuGglv2Rp5YmKuoZiAMgjjgsfpWXrnwl8QeHkhvfBWp3k91vVp42nWJy4z8+chSPVT69TWd41l1Oz+OKtamGW+fyfsQKcJuTYA3HPO71AzW34gb4jeAreLX7rxDBqlsSsd1DImEjLHAIUKOOgyCDk9KLeQX8z1ywe6k0u0e+i8m7aFTNHuB2PjkZHHX0qxVPSNSi1rRLHVIeI7uBZQPTIzirgWmA4cA89jXi/wjO74m+OCepnkJI4H+uk/X/69ez7Tn8DXzn4Q8N3/iP4g+LorHxBd6QIbmVmls9w8wGZsA4YccE9+9GvQNj2H4mDd8MdfACkm1OA3fkfr6e9Z/wcTHws0z/rpOfp++euS8Z+Bdd0vwVqN7c+ONQv7e3Te9rMH2y8jC5Mhx27Hmus+E0YuPg/p0Idod63C788rmV+eaVrbhdPY07z4h+FLG5+zS6xC7htj+QrShD6MUBAP1rf0+/tNWsYr7T7mO5tZV3JJGchhXkelx/C3wXpF5pU2oW2rTySHzHa289844VSqkDAB6Ec5P00fgNcSS+E9Rt2XEUV83lnHGCiZA/HJ/Gku6eg79zr7Lx34YvrO5vLfW7UwWz7JXclNp5P8WM8AnjPSrGkeNvDuvXa2mnapFPOyhhGFZScqW7gdgT+B9K8J+GPhK18W+INRtr8Svptkm+UROUDyFsKMjnoH6c8V1vxK0OHwXqfhrxToVqII7KRLeSCIH94FBKg+pK+YuTzyKLPe4cy7HrepapZaLp02oalcpbWkIG+VzwMnA/UgfjVeDxLo8+hpra6hAumyZ23MreWhwSOrY7givN/jHrA1fTNA8O6cPNl1mWOYJjPykgIT7Et/wCO1teOvBehXPgzTNLv9ZGjaVppTa5A+bClQOT1wW9+T1o6XuHyN+w8eeGdU1I6dZ6tFJc7wirtZQ7EEgKSAG6dia1dV1Wx0Oxe/wBTu47W1QgNLIeBk4H6kV4H8StV8DppGmf8Io8C6lauvzwwsgMQVsFjgBmDbSDyepr0f4vubj4TzzOgDM9uxDdQTIlCv3HtujpdQ8ZeHtKjtnu9Xt0FyFaIKS7MrYw2FyQMEHJ4rYguory3iuLaZJoJVDRyRsGVge4I4NeQeDfhno2s+A4tW1RLhb26gZ4pDMyCEchGABweAD82eCBitL4Dzz3Hge8WR2MUV6wi4+VQURjj8STz60Wa3Yrp9Ds9X8Z+HNCl8nUtYtopt20xK291+qrkjr3FbGl6lZavYJeafcx3Fu/SSM5FeU22jfD7wjrGq3HiHWrTVb28d90dxCJDD1Z8IobDHPJODx2ycwfAm6LXPiK2gmLWatHJEjA7hneMn6gL+VC9R+qPacUznNOz8tM71Qjxz9oEKNP0Akf8tpVBH3hwvI/L+Veralqmn6HpyXeo3sVrbLhPNncKMnoMnvXln7QHGm6E3/TWUZH3uinj8v0rZ+NUYPw5XzAOL2A/Oc9yP60n5COuv/Feg6XZW93favaQwXCB4WaQHep6MAOo9+lbCMssQdGV0YZDKcgivE/DHw10jW/Akmuau9yZ7i1drcGQxiBVBCPwTngA88YwMeu18N9be0+B9ze7pA1hHcCHzfUAsoHtlsD8BRqt2O6fQ7y78SaHpepx2F9q1nb3cgBWGWZVbB46E8V5d8Pgy/HvxWdnlqUuThTlW/fpz9T1/Gn/AAs8BaPrXhC51HXbRL+5vpXQO8hO1FP8JByrFg2T17fWp8JbFtL+KevaaS+LWCeLIbcrBZkAJPdsf1oSfcV9djr18KeGYvi8NaTWyusn5203zU5YxFQdv3vu5OPx6V3t5qFnptu1xfXcNrCOsk0gRR+JOK8gu/Lj/aWtQFcO6g5iHB/0Zwd/vwPwrofiD4M0/wAQ67pWra7rtvZaXYZElrMAgmycsPMLjGQFHTOKTbtq7D9Dr9I8UaFr00kWl6tZ3csed0cUoLDHBOM5xyOenNbVfPms33h/Tfi9oFx4UNvtkmihvEtlKqrNIFO0DC5KnBA449ea+gs8mheoC0EUmcUoOaYCAmlopM0AJnmlpDRkUALRjigEGloAQCkNOzTaAFzxQDmk60CgA70tJiigBc0ZpMUUAOpDQKKAFFGKTOKBQAGkzSmkxTAXNFIKXNIBMUvagUZoAOlIDmlpOhoAU0DiikoAdSUlLQAYpaTNFABRSUtAB2pKUClxQAgNHNHeloAQGilooAQUtJmjFAC0UlFACnNJS0UAFJS0lAC0UUUAFFJnNKKACiiigBMUClooAKKBS0AFJilooAKKSigD5HbAjbPTFfR/w2Cr8PtICtuHltz/AMDavnCX/Uv9K+jvhp/yTzSOMfu24/4G1AHWUUUUAGKKKKACiiigAooooAKKKKAEpDS000AGKbTqTHFADQTnin4poGDS5pgJ3oJpc0MKAEGGpcdqQCndaAG45paD1ozSAMUAUCimAYo7UYpCOKQAOaXNIOKKAFoA4pMU7tQAhoBoIpORQA7tTCCORThS7qYDFPrTh0oxzSgUAJnFHWlpMGkAuKMcUnagcUAJxmkIIBpSM80EnFMBvOKRTzTgw70cdqADgGgnNFGKAEFGKQZp1ACY4pcYozQRkUAG0daQinYOKY2aQAvNLikHFKQaAAcUvWge9GKAACkIpQaPWmAnaoxHtYn1qTODTuooAQcCjvRmm7uaQD8ZpccUgPFIGNAC4pcY6UBgRQCDQAuc0YpKKAFxSikozQApNIKQ0dqAFoxmkH1paAEzikJpueaUGgBymg4pjcdKUHIoAU80maUAGk6GgBwINNNJSjmmAmKBjPFLjtSYwaAHDilzUYanZ4pALijtSZyKAeaAEGc0oOaKQnFADscUUA5FNyeaAEYZpFUCnAUo4pgN2kHIribz4cWl78QI/Fsl/cpKhRhboFCllGAScZ5wOB+ddxmihOwmrjGVSSa5rxv4Og8caDDpU93JapHcrPvjQMTgMCvPqGPNdM2MUo6UeYNXKlzptnd6bJp11Cs9pJF5UkcnIZenNeZXXwL0yS/2W2t31voruZJNO++N/PIYn37gn3r1nFJ2oTCxlaFoGm+GtJi0zSbb7PaxksF3FiSepJPJNcX4v+Fx1zXZ9c0TWptI1C5RUuCi5DYxhgQQVOAOh5x9a9IwKQDmj1C3YztEsJ9M0GysLq8kvbi3hVJLmTO6RgOSckmpr6zGoaVe2EjbUuoHhLYzgMpGcfjVzHNLkUhnJfD/AMDx+BNEn09dQa+aa4M7SGPywCQBgDJ/ujvUGk/D6LS/iHqXi3+0nke8DAWwiChM7c5bJz930H6V2hIA4poamKxx/jH4caT4wmjvneay1SHHl3kB+bAOQCO/6EetY3hD4Vw6ZqUOv6/fXOp65G7Mjyt8qnkKTySTjkZPGenFelDmlxRcVgADdaTYM0bTQQRQUc1488K/8Jj4Um0hblbaQyJLHKybwrKc9MjtkfjV/wANaQdA8M6fo7Tec1pAsRl27dxA64rWxmk70X0sKxxnxA+H1t44sYWWYWmpWpP2e52buD1UjI47+x/HPJRfCLX9Xlhi8V+K5Lywt3JjhiLlmH1Y4U/gcV7Bk7sYp+faj5Cs+5BZWsNhZW9pbrtggjWNB6ADA/lXD6B8PLjS/iLq3i291FLlrtpPIiWMqYwxGMkk8hRt47flXfD3pTRcdhEXLZNeMeFoGvv2ifEU7xsn2RHIAXKn5Y0BJ7EjJr2g8dKAMnOBn1xQrAxFABrkviN4Om8beHYdNt7yO1kiuVm3yIWBADAjAPvn8K67AoxQgKWj2LaZomn6e8vmva28cLSYxuKqBnH4Vn+MtCk8TeENQ0aGSOKa5QCN5ASqsGBGcfSt0UvWgDnNJ8Mtp3gGLw3PcLKy2LWry44JYEE49Oaq/DrwpdeDfCi6ReXUd1KJ3l3xghQCeAM/TP411tGBRcLHl/iTwZ49uPFl7qnh7xRHa2lyyEW8s8gEeEVThdrLzgntWt4D8CXPhK4v7/UdV/tG/vgvmPsICkEk8kknJIyeOgruqKEl0DXueXePPhzq2r+JYvEvhrUYrPUVjVJA5ZNzDIDhlzg7Tg8dAK7fwtaaxaeHLSDX7qO61VAfPmj6N8xI7DtgdO1bQwKO9LTcEn3AADP0rzr4W/DzUPAh1Nr+/gumvPL2iENxt3dSf96vRKUYp30AAoBrg/CHgi+8NeLvEmrT3kEltqcpkhhj3ZXLs3zZ7/Njg+td5mk60JhY848Y/DJta1s+I9B1GXTNcCj94CdkjAbQSRyp28cZHqPWl4b+F2pN4ig8TeMdZOoapCytHHEcxrtBwCSBwDhsAAZHevUxRmjzFy9L6HJ+N/A9j4506CG6mmtrq3Ytb3EXJTPUEdwcD0PA5FcI/wAKPFfiG7jtfFXidpdJtHxbrA5Z3XscMMA4JGTuPXtXsuaACRR5sLPozm/EPhddR+H114X09kRfsi29uZ2OBsxt3EDP8IqXwnptx4V8CWOn38scs1jbHzGjJK8EnAz2A4/CugUY60uBgj1ouOx4/wDAG3Mmg61qkjGSW5u1jZ2Xn5UBxnuPnP0r14Lim29vDaw+TbwxwoCSEjUKPyFS0PyBXtqcl488D2/jjSYLd7n7Jc20nmQzhN2MjBUjI4PHfsK86/4Qf4myTS6HPrR/scZWOZrosCv8IPG89OQePSvcaXAPUUK3XUNejsc74M8MReDvC1ro0U32hoizSy7Nu9mYknHOOuPoBXnl/wDD3xb4b8YX2u+DbqF4tRkbzIZHCeVvOSWDAhlBJPqPQ17IRjpSfWjTsK3ZnkPh34a+IdE+JVnr93fQXkJWR7qZpGL72Rl2jI56jnjj079l8SNPg1L4da2lxgLFAbhGP8LJ8w/UY/GusIrlPiD4d1LxX4Sk0bTLmC3kmlQyvOWCmMHJHyg85Ao9EG27ucr8D9Ha08JXmsTBTNqE+FfbyUT5Rz9d9a3jnwDP4n1C01vSNR/s/WLNAsbkHD4JK/MOVIJPODkHGK6/RdMh0jQrDSoMeXaQJECBjOBjP49fxq9tAFA7XPFv+FdeNvGl3C3jXVlt7O3cYt4ir+YBwSAuFUkfxcnnpXo3i/whYeLdFj0+5eSAwOJLeaL/AJZuAQODwRgnj9R1roivFc54z0PWdc0iCPQtZk0u/t5hKsgYhZBhhtbHbkHoenSl6IVu7PMNX8DeLYvB2oR+JfEIfSNKt5HtoI2L+dtUlC3AOM465I6DHWu6+DsbD4VaTuHVpiOMcec9c/deCfiN4rs5dM8Q+Jba1sN4V/syhjMo9lVOD7nt0r1PTtPt9L062sLWNY7e3jWNFUYAAGKaWg+u9yyF4rmvH3hyTxP4Kv8ATIFDXLASQAttHmKQw598Y/GunxSUXA8k+FHw/wBc8Oa1d6prtvBC32fyYFWQO3JBY8cDoB+JruPGulXer+CdZ02xj8y6ubdkiTcF3H0ya6MCkORTvqCWhwWheHNX0/4LyeH54FXVfsFzEsSuD8z7yo3Dj+Ie1XPhhoWpeHPA1np+rQrBdrJI7Rhg20M5IyQcZ57V2A5607AxQFjzXwL4T1vRPiN4q1a+tUSw1B2aCUyKzP8AvCRgAkgYPfHaud1Dwh448PfEXUdb8M2UV1BfF9rmSPCK+CVYOQchhnI9Bz1Fe2CgilvuKzPGvAXgLxZofxHbWtcSKWJ4JPMuhcBy7vgnjrnPsB6VqXXhPX5fjxb+JY7EHR0iCtO0qcHyivC53dT6V6jikGaLoEn3PGfj6yXCeGtM3uXubiTEakgN9xQf/Hv1NewxQJbW8MESBI40CKo6AAYAqpf6DpOrXdndX9hBcT2T77d5FyY245H5D8hWgeaNB6lHWbWS90DUbWAMZZ7WSNNpAO4qQME9OTXEfB7w3rHhnw3f2Ws2As5HvGeNS6MWXYgzlSR2NejDpSHOaAEC/NkV5h8P/Cmv6L8RfEup6nZGKzvHlMM5lRt+6XcMAEkceoFeorS8UIDzPxr4b1nUvil4S1axtDPZWZ/0hyyhYgHyTyc5x6DsKofE7wdrN34m0/xRods9/Lb+WJLUspHyMWB2sRkHPIH9a9axRii6E0z5+8ReGPiL4r1mw1PUdIU/P+7gWWMLAgIODlzwep5JPPoK9E8aa3410TXrabQNCXVdLaBfOQffV9xzjBz02/wkV3oBNIFIOc0abD1PJPC/h/xNrvxOXxnr+jrpcEVsVhh8wbi2NoyASc4LZJA6Dijx54F8Uf8ACXHxV4UuFNwQrNGrhZFYLtON3yspAHB9T1r13NN75peXQVn31POvDHirxrrGv2trqXhN7GxRT9qupcpztONqnr8w7Z616IxAPSn8+tNOO9OyWw1fqNCA815B418Oa7d/GHRtUtNOnurBGtg8oA2Q7ZGJJOew5r2HtxSDJ70A79Cnqky22kX1zLK0SQwO7SIMlQASSPfivM/gS17c6Bq97eXM9x5lwkSPLMX4VBnAJOPvV6pPBHcQSwTJvilQo6n+JSMEVQ8P+HdK8L6YNP0e1+zWu8yFN7OSx6kliT2FFluO72NEA5rzD4reBtR1m4tfEehLv1CzULLAmA8qhsqVPcqc8d8+2D6mOlGM9OKEJo8Xj+J3jJ7GawbwdfSakI9nnLbSgAnoxTbx+YFafwf8K674ffVLvWLEW32pIhGXcNI2N2c4JxjcOvPWvVgDQ3Skklsg1e5876RJ468AT6j4Y0zS7u4FxLutrg2hkCjgFlIJXGAOvQ9QKv8Agrw54h0f4tWrapptzKAkkk16Y2Mas8ZP3/uk5ODz1Jr3bqc55pwyO5p2jukLXqzyXxbpWqy/HDwvfw2N5c2USKHlSJjFFy+SWHAPIOD7V6L4i02TVvDuq6dBI0c1zbSRxupwQxUgfrWrn3pABjOaNBnz14c1Lx3pGkHwfp2j3EV6tw8ksj2zZVW6jeflwTn5s/Q962vgxomp6N4n1+PUtOurcJGkayyxMqSFWYHaSOR3B9K9pbPUdfWkUknknFOy6IWvVnjF3pHijwN8Rr7xJY6dPq2nXrtmK1DMxV2zsIAJBVuQcYx6ZIrI3+I7340eHNT8Q2P2R7iTFvBuGY48OAMZyOck55613Wo+IPiNpOvXttB4Xh1DT2lP2OeJwCVyMbvn4wM9QM1B4a8J+Jr/AOIUvizxetqnkRtFY20L58vsGwMjG0t/ETlvpU8t9bWC/S9yD4p2l5d+OPBBt7C5u4o7slxHGxRMSRHJIHHAJ+gr0fVLSe90m/tbaUQXM9s8cUuM7HKkA/gcGr3Oc0Yp6D1PnXwXrut+EtE1nw3Z+Gb8+IpZCRIkLtsXaAGYY7ckEcHNdX8BrK6s9M1wXtncQu80eHnjZC/ynI+Ydv617DzTRgdOKVl0ErnjPwYtr6Dxd4tkvLS4iVpR88kbKpbzJCQM/Wr9hbXY/aL1OZ4ZpLc2Q2yGMhI/ki79DypFescFaQccVWgWZ5H8S7e6k+KHgZ4rSaaEXAz5aE4PmISSfYDP4GvXSoDEiigUtBq4Z/zimnP4U7AFApDGoMGvIPhpY30HxT8Y3F1YXUSPJKFlkiZUYmYngkc5GDx2r2Km5AzimrCOX8datqeh+Dr680e1luNQ+WOIRxlyhZgu7aBzjOfyrx3wbq8/hy9uNR1PwjrepamSzxTNbuAhIycZU/MSevofc5+is5BHWmMox0H5UWQnc5Dwf41n8WX13C/h7UNNjto1bzbpSA7Hqoyo5FeS+PdX1vxH4imt9V0fU00rT7pljhht5AJIg23fu24ycHB96+iUUduPpTwADnAz64osuo3foeTRfFZdPsYrOz8D61HHEDHFCkBAVFwAcbeh/pW58TfD194t8AtDZIwvbd1u44mHzPhWBTHqQxwPXArvBGv91fypxHcHmkrJi1tY8at/jLPaaCthc6BqP/CRRQCPy/JIBk+7uIPzDnBxjvit/wCEfhTUPD2i6hf6vG0Wo6nP5kkbAZCjOMgdCSzHHuPpXooz1yPypQc00l0Hr1PMvjmkj/DyJYY2ci+jJCqTgbX9K7HwkP8AiidCGyVMWEHyyjDD5B1rbII5BoB9aNLB1PIvivoepWmv6T420qza4OnFPtAiPzBEYtkjHIOSMjpnnjpjeM/iBN8QvDT6H4X0DVLiaSSM3LmDcIudwHyk9wOTivdc4PBpQMdMDPpRo9w16HnPiuW4+HnwltINLuTBNaJFAsg2lmc9SAwIOTknjpnpXTeCJ7688D6Rd6lcNcXlxbrNLKyBdxb5hwOOAQPwo8YeENP8a6MumalJcRJHKJkktyA6sAR3BHQmtqxtIrCwtrKDPlW8SxLnrtUYH8qLLcLvYmIOD9DXivwgVk+JfjXergiWQdPl/wBc/wCv/wBevbCcGm7ic0IDkfiajN8MtdCJvJg5XGTjcM498ZrmfBFnqN58APs2nblvJ7W7WFX4yWeTAGfXPB969VHFHXvRoFmfOfgTxRb+F/DF7oljoF1L4uuZHAQw4bgEDP8AEAuD8uPX1rsPgGhHhjVjIsgP25twcYH+rSvWdieaZNq78bd2OcelO3kcUOwkmeI/s8tvHickMMvB/u/8tOnv/wDWr0nxxoY8R+CdU00AGYxGSEkciRfmXH4jH410hOeKx/FN7eaZ4U1O8022lub2OBvIiiQszOeBgDk4zn8KHvoP1PEvhZFeeLfGuk3d47y2+g2ACO3GPvCNSe/3mP8AwGuh+PVrfz22jXXktJpELuLlo1y0bHbg57ZAYA9Pzre+C/hy60HwY89/b3Fve3sxd4p1KsiL8qjB5HQn/gVekgcEdjRZLRi3Wh82/Ejxhp3iLwzY6d4e06WLRrFx++aMKocIQqDGQMAt15Pbpz6H8U5f+LOxybSVItWPmDDAb0PPofWvSo4khjWKJESNeAiqAB+FSHJ64P1oBJnO+HGc/DfSGCZb+yoflcY58sdRXB/Ajd/wg+rJZy7pBeMI2YfJnyo8cfXrXr/OOuKihhjhQpEqopO4hRjn1o0HqfNngXxBY+CdQ1lda0ma58SKVitYtoYh8nK+oJOCSM5A49+q+BVxI+q+IhKEBPlswCgMGy+4MOowTwD74r2jyImmE5jQzAbQ5UbgPTNSLxnpz6Ch2Er9jzTwb4w17X/iXr2lXE1v/ZenGZY0ji5JWXapLZ9M/l0r0vbXJeDvAVl4P1HV7y2u5rh9SkDkSgDygCxwMdfvnn2FdgKLJaIabe54v+0LKI9M0E8D99Lz3HC9K2fjeyj4aIcgr9sg+Zuvc16RNbwz7fOiSTYdy7lB2n1FPmt4riIxzxpIh6q65FGgtTkfDbZ+EWmlRvP9ipxJ0Y+UOD7Vx3wpsRrXwT1XTlZ5JLhrmAb+zNGAMZ6dR+NewgKoCgAADAGOKbFDHAgSJFRB0VRgCjQep4L8OviFbeCtA1HQ/EFvcQXtvOWt7U53szDmPB+7yM5PHzfmnwavJLv4oa1JcRtBcTWs0slvtI2lpkJznoRmvdZLGzmu47qS1ha4iGEmaMF0HseoqQQRLM0yxoJGGGcKASPc0rLcXvdjxi4nMP7UFujlo1eP5QhyJP8ARm5P45/Ksz4sgL8V9HfxBG40Fo4kDpyGUOS4PbOTz324r3g2lsboXRt4jcKMCXYN4HpnrRd2drfwNBd20NxCescqB1P4GjQNT5v1zX9G1r4naDc6NFFaadDeW8UbRQiPzAJQWkwAO5IwfSvpbI/Sq66daL5IW0gUQ8RYjA2f7vp0FWqbCPoAOaUcUg4pc8UihaTHNFHWgBcZFM2804UUAIBikJwaXNFMAFJQDS0AFFNOaXtQAtGOaaPeloAOc0A0YopALRSUo4oAMUUtJmgAyKb3pxFNxTAUUvWminCkAYoHFJS0AITRmkzk0HigBaXoKQGloAAcijFAxS0AJRjNLR2oAOlGaQ0CgBc0UnWlHFAAKXFJRQAtJS0mM0AIKd2pKWgBozmlpaTrQAtFGKSgBaMUUUAJRS0YoASlpKWgBMUtFFACUUuaOtABRRRQAtJiiloASiiigD5IuFxE49jX0d8NQR8OtFB6iD/2Y1863I3RPj0NfRXw3GPh7o4IxiI/+hGgDq6KKKACiiigAooooAKKKKACiiigBKY3Wn0xhzQAmc0valUYFGM0AIKWkHFKTQAlFGaXqKAEoNLRQAg5o70tAoAMUmKDRmgAo7UtIRxQAuM0mMUo6UtADKUHNLik6UALQKMUUAGKQClFLQA3NO7UlLQAlGcUuKSgA7UcUU0jmmA7gUlJml7UgGkUlP6imHOaYAKUU3FPHSgBvenYpMUAnFIBcUnSjrSngUwFB4qM5LU7OKD60AN707PFA6UvakAgIIpDxSEHrQORTAUHGaTJJpaBgCgBpp3OKTrSikA1qbT3HFRg0wOL8V/E3SfBmtDTNRtb15GgWdXiRSpUsV6lhz8pqnpHxn8JapcxW7zXFnLLIY18+L5c5wPmUkDNc18QY45vjn4ZjnCvF5dvlJ1Hl485+nqf/rVb+Ndl4dg8Nw3Ea28OrpOqweSArsDncGxyVxkj3A9ahpd9Rp+R3XivxtpvhDS7TULyOee2upliR7cKwGQTkkkDGAa6UMOCOQRnivnvxYt4PgB4We7GXF0u0LkjYUm2ls99u2u+1T4v+GNC1FdNZp7gwqolltowyL6gEkFsDk4BovbcFrsej7qAwqlp2oW2r6dBf2EyzWsyB0kTuK4nWfi/4V0e7Nss095LHL5cxto8rHj7xJJGcf7OafMFmeh5xS5FY+geI9J8T2H2vR76O6hBw23IZD6EHkH61zUvxS0G38Q6tpV551sumozS3DjKsQVXAAycksMcc0uZWuFnsd6GFNzz1rhvD3xR8N+I9aOlWs80VyxHkiaPb53GeCCR+Bwa3fEPifSPCtjHd6xefZ4pJPLT5SxZvYAe30p3Vris72N0GnV5/ofxZ8L63qQsBcTWlxJKY4BcptE3OBggkcnpkiug8WeKLTwhoLarexTSwiRItsKgnLHAPJAxRzIeputTM1i+FvEtp4s0CHWbKKeOCVmULMoDfKxU9CR1HrWwc007iJN3y59KhguoLpC1vNHKB1KMDivPvH2keKdaa7jtdTFjoFvZtLL5X+slYBiV45IwFGOBz36Vj/ASMJo+uOqKA1xHhlbO75TyRng80rO/kF0evByAT2FVoL+1upGjt7qCWRfvIjglfqB0rj/iXpPinXdAg03w1IkfnS4u2M3lny8cDPpnrjk8e9cfrvwr0/wr8P5tSi1W+h1LT7YyNLHKAjOcZUYUEAtwDnPPOabUt0xXWzPZzJg05XzXI/DrVrnX/AGl3t0XeYJ5TSuuDIVO3d79Ov1rO+JXii60nT7fQNELSeItWYRwRxY3xochn9u4B+p7UruwzvEnjkJCOrEc8GlMleI/A6F7PxBr9hLIfNtkEbxEZCMGYE578gj8PevauvWmr9QJFbNJNcRQlVlkVC5woJ6mq2oX0elaPfahKyiO1geZi3TCqT/SvFPAfhOT4mLf+KPEupXbOzvbQpCygDKAMVyDtHzYAAHQ9aTvfQLrqe6ZZTzTgxxXnPw+8M+L/C2tXtpqOpR32gYItzLOzSLz8pUEYGR1GcdMVU8R+G/GPjDxu2n3rT6d4TibIlguEDTKF/ugkkls/eGAD09XZ/Md0en+ZnpyKduz2rxLV9Ob4WeONFk0nVL64sdSmIlsJZM5OQuAAADneMcZBXvXp3jx1i8AeIXM3kg2EoDjsShA/WlrsxaG+rE9qcOhNeE/D34Z2nifwdDqV/qer2pkd40ihlTYyK2MgFSeSD+VepeEPCdr4PsLi0tb6+u1mk8wtduGKnAGBgDA4pK/dBp0Oj3c0bs1GeTxXmnxb1vVoZtE8MaJdfZrnWHaOR1OGxlVADfwgljz7VTv0BeZ6asiuzorAsn3gD0+tJvK9a8i1v4StoWgXOraH4i1KPV7OM3LyO6qsuxSSPlAI74ySOxz1HZeDPEt74r+H8erCCIamEliMeSEMqEgeuAcA98ZparfULp7HW7xgA9+lIrFc5rx3SPhbr/iJp73xtr2oR3asRbxW10GVMjBfkED2Ax061J8LNX1Ky8Za54Ov7641OK03GC6Zt6gI23GTyM7hxk4IIp6oLpnsG49e1N3gZOe+Pxry74i6jrGseMdG8D6VeNZQXoEt3cREiTaCxKg9sKhOO5I7dcfxV8P7nwJ4cl17wx4g1KOaxkE9xHO6lZQSAfuque3BzkZ70lzMLo9pL9qN20gEgE8CuQbxi6/Co+LpLdIrgWfmeVISFEv3ccc43cetcF4X8Gar8Q9Hn8Q674h1K3ubiRmsPIbCRAHBYDsMggKpHA6nNGr2DRbnt+eKMjFeXfC/wAQawutaz4O16f7Vd6WxaO6aQs0i7u5PUcqR3+bBr07nFNX6hp0FJ4rN1jxBpPh+CKbVr+GzjlbYjytgE+laBzivJfj4B/wiukucDF8Bn0+R/04/lQ79AO5Hj/wnk48QWGOefNHbrWtpWsadrdmbzTL2G7tw2zzImyAeuPryPzrgfD/AMKvB114c0u8u9Lmkubi0jkkJvJVyzKCeAwA69BXV6No2h+B9Cukso2tdPRmuZmkkaTbwMnkk4AUcD0parqF09Ejow2aQnnmuZh8c+G7jTY9Qi1eAwSOUQMdjsR1wrYY4yOgq/P4g0e30sapPqloli33Z2mXaT6A55Pt14pcy7jsa4NB45rL0bXdL8QWn2nSr+C6j7+W4JH1HUfjS6trukaFCJNW1K1swwJUTSBSw9h1P4U7q17hZ3tY0t3FZ974g0nS7uK11DU7S1nmG6NJ5lQuM44yeeeKr6N4k0bXxL/ZOowXTRY8xFOGTPTKnkA+uK5b4g+G/CWr6zot14i1G4tLsMIbZIWH77LDCn5T3I54+9QndaMNt0dvqOqWOkWoudRvILWAnaJJnCLnBOMn6GrMM0c8Ec8LrJFIoZHU5DA9CDXmvx5UN8P7dgGOL6M5XqBseu08MukfgnRJCQqLp8LEnjjy1p6iNnNKGFc7oXjTw94kumtNJ1SK5nCGQoqsDtBAJ5AyMkdPWt7HPFCaaugtbckY1Tv9Ts9Ks3vL+6htrdCA0szhVGTgcn3qS6uIrW2knuJkhijUs8kjBVUDuSa81+KOsaXrnwsv5dPvba6jjng3sjg7f3qj/P40m1tfUdup6dFMksSSxurxyKGVlOQwPQj2pd+KwvCbEeCNDkkYBRp8JLngAbB+lPj8UaBLqIsE1iya6ZA6oJlO4E44OcH6daG0uorM1J7yG1gee5mjghjGXklcKqj3J4FJbX9rdWf2yC5hltsE+cjgpgdeRxxzXN/EuPf8NNcGIz+5B/eH5eGFYnw3TzPgkUkGVMN2v7w8Eb5P0p6hod9ZalZanAbjT723uoQ20vBIHXPpkHFWwc15B8Eby00/wPqdxd3EVtbR3mDJJIFiH7tOjMf516jp+pWeq2v2nT7uG5hzjfC4YZ9Mikmtm9R26oJdVsItQTT5L62S8cZWBpVDsOei5yeh/KrQJGfbrXn2saH4Wn+Kenatd61NDrkflhLMOu2QgNsyNueRu7844qP4reLrWw8M6hodlexHWrkLG0CuQ6Rsfmbj/ZyPxou0HyOxufE+iWd/FZXGr2UdzKcJG06hifTGetbA9K8X8H+FPhvNpml2E1+l7rEwV2X7Y6P5oUMyhVIAx6dfc16vqOtado6JJqV/bWiyMEQzyqm4+gyeaL23YLXY0aTNQxzrNGskTrJGwyrIcgj1BolmSCJpZ5UijUbmd2CgD1JPSi6tfoK3QlpM1SsNTs9VtBdafdw3UDEgSQuHUn6jirBJUFmIAHcnFCaaumFmhZriK2geaaRY4kGWdzgD6mmw3Uc8SSwyJJE4yrocgj1BrgPibqWlax8L9XNpeW12sMsIfyZgwU+agwdp9/1rY+HaBfhvoYXYcQkfIcr948A9xQmnqnoPbRo6vcacprjvGfjmHwiLW0hs5NS1e9bbbWMTfM3PU9SB26c/gTWDLp3jq8tJbzX/ABhZ+H7eYfJBBEgMQznBkJHOBj7x780XFpex6jk0gbmvLpLT4k6NMLvSNbsfElh5m4QTBY5HTjgN7eu73weldn4Z8SWnivSTfWqmKSN2iuLdz88MinBU/wD6hQg06G/mjtUMk8cEReaRI0HVnOAPxptvdRXUKz200c8LcrJG4ZT9COtO6vbqOztcs54pMgCqbahaJfpYtdwLduNywGQeYw55C9ccH8qS+1Gy0yJJL+8t7WN2CK08gQFvTJPWi67isy5kYpO1V5ry3t7X7VNcwx22AfOeQBMHodx4pxuodkbCaMrLjYQ2Q2emPWlddx2ZIeBSb+KazEA54A65qFJVkUOjBlPQqc5p3V7CJw/r0o86ISiEyKJTzszzXA/FfxEdE8Fz29peCG/u5FhXy5NsiA8kjHI+UEZ9xWF4X+Hnh+40ywuLjX7iTWbhI71jFcxlwQucD5SxAyQTnPU8VLld2QW0PYFHGRTxXA/DzwvD4Vj1COLxINZWYoFUAAwAbuDhmyTu9uldpFeQzSmKKeJ3HVVcEj6jtTT7sdi2eRTaYkquWCsCVOGAPQ+hoLc47007oQ8HFL1qtHPHNu8qRX2nB2nODUysAKE09gtYdjFKDTHcBSTwKYGOM9jRfoBKDzS45qLd3p2TRcBxOKTPFQvIBJsyNxGQM09WPIPUUJoBwal4phbb+NIWx9aAJQKCMCo1c0FieKAHBqXOagimSXeI3Vthw2D0NPDjLKCMjqKLoCXFJnio/MUOIywDkZC55xRzzQBKDmkyM4FJGSHAPevJPAWpapc/GHxZaXN9cTWURm2Ryysyx4mAAAJwOCRx2o1A9dBpTTQwoJoAXOKTIPvTN4YFcnDDGQa4T4f+GvFvh681E+ItfXU4JgBbp58khQgnn5gAAQRwP6Ua9A0O/BBFJ0rifEPjK50rx1oHhq2to2+3sGmmdsFU+bhR3Pyn9K7UthiPShO4Ck+tKMEVHkZxkfSlBwKYDgTSg0wFgeRSq1AEmcCkzkU0tkU3cR1oAcDzSk8cVGzYHTmmiXIoAfzjmkBwKXfhef1pvfFADlOeKdiod20jkc9PenMxA5OPrQA7FAPNMDYGTwPWnFsdKAHjmjpUYkOeKXzM0ASZGM0mQabvGKQnFAEgxijAqINxTweOKAAnFIrGkYigEEdKAH5zSEkVWvbyHTdPub+5bbb28TSyH0UAk/yryfw63j/x/AdVXxBDpNgu8QLBEGLPjHIBBIB7ljyDxSvd2QaLc9gVietKQK848MWHxJsfF8Sa/qNtfaQFbzJYxGoJ28YUKGznH616LnJNFrbiunsPBGKQ81GXAbFKH5pjJFpSKZuFIWJHFADi2KTdkVxHxATx68um/wDCFmIJ8/2rzPK9tv3+33uldpGZPKQSgeZtG/b0zS1C6Hg0oyKZg04NgUAOJzTMHPXikyTRzimA4AU415x8SPiFeeFp7PSdEtVu9WuiCVKl9ik4UbRyWYggduO9YWo618V/DNiut6jFpl1Yhd1xBgZgBPBbaFPpnBYVOr2QX7s9kzxTQ/OK89ufHlxqfwgu/FelqltexjbtYeYEcSBSOevqPqK2PAutXuu/Dqy1i9kWS9ljlLyBNoJV2UcD2ApphY6zr1pcgV4j8P8A4s6xqniCysdelt5YL392jpGEKSH7vTsenPcivS/HGrXmgeCdV1WxZBd20QaIuu4Z3AdO/WkmOx0XUUgFc94J1i81zwNpeq37K13cRFpCi7QSGIyB+FdApyOaaEGeaTPPNJ0NedfFnxjrHhGDSW0ia2h+0mXzZJ494G3bjj8T+lDBHo/Bo3dhVezna4s7WZsbpY1Y/iK870nxrrN18aL7wvNJC+mxq5QLF8yEIrct36n86APTevelJxXCeJviJL4c19tKXwzqmoYRHE9uhKEN9AemKwrj41Q2cO+78K6vbEqSomGwE5xjJA5xzSbBdj1ccmlJrF0rxBb6h4Vt/EEwNraS24uGEp+4pGeTXCyfGyylMs+m+HdUu9PgcLPdFNgTrzwCP++itO/YPU9SJIFKhyaxfDXiWx8VaMNS0/zBFvMbJIuGRh2IyexB/EVS8TeONE8IwyG/uDJdqoZbSAbpWznHGeBx1OBSurXHrsdUR6Unsa53wf4qg8Y6I2q21tLbxrM0OyQgnIAOePrUfjDxzpHguyhn1LzZJZm2xW8ADSN15wSMDjrRzK1xeR02QBTQ9eb6b8X9Ml1CKx1vS77RpZWAje4U7CrfdYkgEA5HOMc9a9Bubq3s7SS7uJ44raJN7yuwCqvqT6U79GC12LINIW5ry0/GrS5JpzYaLqd5aQFjLcogwqgcNjJ4PbJWu18LeJtM8X6QupabKWTdtkicYeJvRh2/kaV0FjcDA0pbFecx+OdT/wCFzyeEHhtjY/wSIrbwPI8zk7sZz7dKj+IPxKn8O6nb6JoVtDfatIyh1fLBC2NqhQQSxz0zxketHN5Aekh6XfWfpP8AaB0q1OqmD7eyAzCBSqBj2GSTx0znmvPfiN8S7/wp4gi03SoLWby4BLctOGO1j91RgjtyfqKG7IFqepF6VTWfoeqQa5oVjqtvjy7qFZBjtkcj8Dx+FZvinxjpHg+2jl1Wdg8xIihjG53xjJA9BkZJwOaLq1wOjzTcnNec2Hxm8MztALw3ViLhS8TTRbgRu287C2P8816P/KnfoFg3UqtXnerfF/w3pmrTaavn3MsEhjkeILsyPvBSTyR37cHn16Hwr4v0jxhYyXOkzMTG22SGQASIfcZPB7EcVKdx2Z0ZOKQNXPeKPGOj+ELJLnVp2XzMhIo13O34enucCud0f4veG9Su7a2uRcWElzgRNOF2MTjA3KxweR1x1FPmSDU9DLUZ9ar3dzDZWc13cypFbwoXeRjgKo5JNefT/GvwlHdeVG95cRhirTxRAIDjOPmYE/lQ2hK56UDxRWZoOuaf4j0mLUtMn861kyAcYII6gjsfavN9R+J/iOLxdqmh6d4fhvpLSYqghZ3cxj+JgOnUfnRdvZBp3PWtwo3V5ZYfFxoNTi0/xRoc2ju5CmV3OATnDFCAwTpzz39DUV78RfGlhPdtN4LmFpA8n70pJt2L0bdjGOCSccDmkm+wadWesFuKZvrxu1+LfirU7Y3Gl+DnvYVcI7wJLIAcZPKrjPI4rrvFHxCtvCWgWFzfWch1S9gEiWIONjYG7cx6BScdM+1O76oNL6M7bdxmk35XNeQt8WPEOlxQ3+r+Ep10ucZWVUePaD0+Zsg57A7e3Jr0rQdbtNf8PW+sWbEW0ys3zkArgkEHtwQaE+6BW6M1lfIp+eK83u/jP4Otb8Wy3NzcLkq00EOYwfqSCfqARXa6LrWneIdKj1HS7lLi2ccMvY9wQeQR6GhS1sDTRpg5FLmogSTgVy9l8QvD2o+Jm8P2ty8l8JGiG1DsZlBLYb22n8qG7Ak2dbkYozVDU9SstHspL3UbqK2tY8b5ZWwoycCuL/4XF4OW8a3e9nRR0laBtjfTHzenUd6OboCT3PQs0mcnrUFvcRXdvHcW0yTQSqHjkjbKsD3BFcbq3xT8KaTefZW1H7ROs3kyJbqX8s5IOT04x2JPtQ5JDs+h3GMnrS9KxfD/AIl0rxTpxvdHu1uIVbY4wVZG9CDgil1zxNo/hq28/WNQhtVYEorHLvj+6oyT+Aougs72NkmkJJFcZo3xO8L63qENjb3/AJV1Pjyo5lK7yegB+7k9cZzXWyOIkZ5XVI1GWdjgAeuaLoLNEgPFAbNcRcfFXwjDdi3GotMm4o88MTNEh92HUe65rqNK1Ow1myW+0y8iurVzhZYmyM9x9aFJbCtbc0gOKcOlMVqeKYB0pRSd6WgBaBSZooAQ0oPFFFACdKXFFAoAU0gFGc0tABRSUdaAAdaWgCigA7UgpRSUAOpKAeKOtABRRRQAA0tJiloASilpMUAHaigUUAGKKSlFABQKKKAAUtJiloAKKMUUAfJMhPlvj0r6N+G5LfD3Ryf+eJ/9CNfOMvELkf3TX0b8Nf8Aknmj/wDXI/8AoRoA6uiiigAooooAKKKKACiiigAooooAKY1PppoAaDS5pKKAAHNFL0FJQAHNKKQmgUALRS9aTFAB2ooxijOKAEpaM5FFACYpe1FAoATpS0YpKAF5oozS0AAoooFAAKKSlFAB1oopM0AL2pKXtRigBBS0UlACd6MUuKDQA3OKYSQafigD1pgNyCKF4NPwKb3oAdTQaXtzSZpAGOc0uM0ClFADcUuOKCaUUAMyaOtOzmkGM0AN5py8UGkBpgOPSmfWnYwaTFACEelGDigUvNADckDmkUAmnMM0BcUAeFfFjSY9c+MWg6ZNcGOK5tYI3YkfKDNIPlz3rqtP+B3hWzuVmunvb1kfeI5ZAEPPAIUAkfU9zVbxr4b1nUPjH4b1ez0+SfT7dIVmmLLsj2ysx4znOCO1ernO4mhaCtc8m+PO6LwNpyQoyot+o2pwoAjkwCKu3vhHS9B+C+o2n2C3WcaYZbiQDcXmWMnfu6nDZx6DpTvjTomq6/4TsbfSLKa8mS9Vniix93Y65PtlhXVeIrK5uvAWrWEEXmXUumyxRxrj5nMZAHPvQrismec+A9Wl0r4B6tfWyyM9v9p8nYeVJ7j2BJP0Fa3wU02zHgFLz7LbNNdTSI7Ku47Adu0k5P8ADnHTmrXwm8P32l/DuXTNasnt5Jp5N8MgwSjKo5H51zthofxD+HNvLp2gW9jq+nXUrGIAYaBiAAzZZewHcjjt3LPoK6YvgMxaH8bvE2i2UP8Ao04Mm2PhIgNrDj2MhWsGz0G08R/tBanb3cQmtobiS4lRx9/YAACM9NxX6j616J8O/BWr6DqOra34gvIbjU9RK5EfRBklsnAGT8vQcbRyaw/Cvh7V7X47eIdUudPuUsZI5TFcyKdrbjHgA9DwDx7e1CVmO6aM/wCIVtDpvxi8GPZxJB5jQRsIVC/KswABx2wcewFN+LsF3qfxM8LafAbdCUV7d7o/uvMMnII5znagxg5yK0fiZomsal8SfCl3Yafdz28Bj8yaGMlUxMC25ug4x1966H4m+Bbvxnplg+m3MVtqenymWF5MjII5G4cg5CnPtRbXUNlZHMeIvAHj3xJdWEl/qOht9ibfC4DIytkHPyx89BxntXpfiLw/Y+KNCk0rVEZ4JNpYxsVIYEEEEe4rzS28XfFDSf8AiV3/AISOqXir8l0o2oQO7MuVP/jprrPiNP4gi8AtPoYuo9VDxFktFLvgkBgMDOOeo9KlJ9hq1tze8P6Bp3hnRo9L0qForVGZgGcsSSckkmtUHIIxXIfDCXXbnwPbSeIhc/bzLIP9JQrIUDEDIIB/Ptiux24qteu4adDL8Qt5XhXWZAxQrZTHcoyR8h5FebfAZc6PrUpiVS08Y3hyS+FPUZ4PNem65HLN4d1SGAP50lpKsexctuKkDA7nNebfAvTtQsdL1p9Q0y6sjLNHsNxE0ZkwDnAPpnr70rPcD1hVzXivxU8Sz+KNTg8D+Hw85eYLeGJSQ8gIIjyOy4LMegx14NdH8XNa8T6Tpun2vhqC7ZrtnWee1gaRkUYwAQDtJyeevHFcH4K8QTeCbLevgLVrnUZiRJdtFIGbJHyrmM45wTzyfwwWb1BtbdT2ojTvBXhE7UZNP0u1yFHLEKP5nH5mvH/AnibQ73xVqXi/xbqsEGps7RWUEpY+QhHIAxjgEKPq3c16x4a1d/GPh+4l1PQJ7CJ5Gga0vlyZUwMkqQODkjkdjSL4B8Ih8jwzpOR0/wBET/Cna/kB5X8PfFmh6P4r8TXmp6wkNvc3EsluHQhSrSs2R35BU47Yr3Dh0V0YFWGQR3FeM/DjwbbT+M/E8es6AslnDM6WqXlj+7VTI2ChYY5AHTsPevayipGqIoVVGFUDAAos1uCd9jmPHqSt8O9fEU3kv9jcl8E4UDLdPUAj8a8v+G+l+LPFHhye3s9bXSdIiumzPbxFZ7lz8zEkEEAhl5BGMAYOK9wvLP7dpd1ZF9n2iF4t2Adu4EZwevWvFvDF34r+FVpeaJP4ZutXtmuTLFPahypyqqCCFYYJXpwQfXNFrrYV7M3fh54j8Q2/jLUfBnia4S5mto2kguMfM+CM88ZGGBGRnivSrq6t9Ps5768mWG2gQySSOcBVHU15z4C8Pa/feNtS8ZeJdPFlNPEq20ZbkZAH3c5GFULzgnJriPiPr/iHxB4ludCuLXUv7Bt7nH2eztmDzBGIzuKnJOCR/COOOM1PK9kh8y3bN7wuJ/iV8UG8U3ccq6PpORYoUKjIOYySepOS5x0IUdMZ9I8aadqGteDdS07TDELydVEfnfdPzAkfkDXBad8TrHQtLgsNM8Ba5Bbq2BGsG3knrnHJJr0DxHDrl94RnPh6c2WrPEskQkRTzwSh3AgEjIz2NP5Aec6D4B+IlloENkniSHT1tpi8NvCxOQSxYMwXoWOcYbrW18M/F+t6xqmq+HfEqQ/2ppw4ljTb5oVirEjp1xyAOvSsuw+JHirQbKLTPEHhLULrVxlElhjISZs/7KkHjuufoK0fhf4U1ix1zXfE/iKy+zahfuREu8HCsxdsAEkc7Rg8/LS5db2sCfS9z0orivIPHUUn/C9/Cct4qNZgRCIgdHLvgH/gW2vYHzXnPxW8M6rqttpOv6Chl1PRZjMIVXLSLlW4HcgoOO+TTs+gN2O/1Xyv7I1A3OPI8h/N4z8m05/TNeXfANLqPwZqKSE+QL0iPrwdibh/L9azdS+KOveJ9Hl0HR/DF7Dq10ghmZlYrErDBOCvHGeW/Wu88MeE77w18ORoun3EdtqpjeTzseYqzNyM5HIHA6dB0oV7bBpfcf440zxTqejxxeFtQjs7pHLS7jtaVcEbVbB2nnr+orh/gzNYaf4h1rSb22nTxGC32meSXesgRtrKPcMeTzuJzmix+JnivwpBNb+M/D19c3TMRbzwxqqNgdMqNp57jnnpU/w58Oa3eeOtT8Ya5YS2HnjzYI2+Xc0g6YIBwq8HIGTzzijlfVBddyCIt/w0xIdRiDP5RW1aM8AeTkZHrjd/nFeg+PDbn4e+JPtK5j+wy4H+1tO3/wAexXJfEbQ9W07xRpnjzQ7b7ZJYIIrm0QHe6ZYbhjrw5B7jg884wvE/j/WvHWlHw34d8OX0c12/kXTzIcIvGRkrgDkZJxj0os+iFdGPG17H+zSnnLmA3/PPIi87j6/vAPwr1r4aLAvw40MW/wBzyiT15fcd5+m7dj2qMeCBD8K38IRyrJL9kZFlkHymYktu+m85+lea+FPHup/DnRj4c8QaDqElzHK4s1RcA5OSNxGGGSSCu7g07O2iBNX1NLStqftN6l9kdGjaImZRkbf3KZPv82Pzr2dupxXmPwv0XWZ/EeveMNdsjZXGpFYoYXQqwUY3HBAIX5UAzycH6mS18X65e/Gmfw3DNbto1vnzFWMFuIg3LdRhzj9KNVuhqz6npIGRXk3x6H/FL6UQuQt6Cfb5HGT7c/mRXrYUDIFeRftAAf8ACK6Rngfbx83p8j0JN7DM7S/h7431Lw3pl5a+NLi0Wa3SRIGmlAiQqCqghuwx2rsH0PUtC+EGvWGranJql6LG6eSd2ZiQUbABbngfrXJ6P8bdG0rQdO059NupTaWscJdZU5KqF749M1up46tPHXw48YT2dlPbJaWc0ZMpU78xseCPYfrStZ7WB36s5L4P+DdM8T6Bf32s2sksSSfZ4E3lVXCgswIxz8wHpx+VD4deC7XxH4k1XSNSlupdM0eZ8Ro5VZZPMKgsR0JCHOMHHevQPggd3w8cjJU3kuMDAPyr0/HP45rP+CpkOs+NC8ikDUPuhQMHfLkk96ZPco+DNNh8KfHPVtA0/wD48XtTIob5nUERttLegJIGc9feui8YeHfDF14ti1nxVrNuLaK22Lp0p2lgpJ3cNuIy3QD8ccVk2wI/acvBkYNhnCjn/VJ97/PpXKeNFTRvjNPqXiezlu9JleNlAX5ZI9gCqAeGAYfMuecH1xS96+gXWzJLS40C1+OOly+E5x9iuGVJQqsIwWVgVXI6Y2n07D0rq/jCmfFfgVwrfLf4JU+ssPGPwribfXZ9b+NPh+7m0t9MtzLEtpatDsPkgMFYcDOTnkcYGO1dh8Y3x4z8Cx9N991HX/Ww9qdn13GvI0vjou74eRcE4vozx1HyPXbeG40l8E6PE33X06FTj/rmK4b48YT4dRMxxi+jI5/2Hrs/CkjP4A0WaNlZjpsLKWUgZ8sdvSkBy3gL4WR+B9al1JtXF8zQGBFFt5e0Egk53N/d9q9DPFeRfC34m674w8TS6VqUViYktXnLwowYEMoxyxGPm9K9f25607t7jtY8e+J9wdf+IHh/weHYQvteUx8ld7HJI7FVTI+tVPih8P8AR9B8JRX+lRy25gnjin3zF1kQnGW3H+9t6Y/w0vitp99pHiLRPG2m2zyixYLciIdVUlhux0XBcZ56j2rlviJ8RY/GvhnyNN025TTIWjmnupRgCTkBDjjGW9c5HTFK1loifmdP481O4074I6HBA5U3sVtbybG5MflFiB7HaB9Ca5OXw/f6h4LitIvh5fNLLbI0eoJqoYk8EMI84x6L/XmvRr7QT4p+CFhZWq+bdf2dBNa5IU+YqAgA9BkZX6NXJ+FvifceEdOttC8aaXd2f2ZPLhmKHeVHTKHkgDADAkUrW1sHz1Nx4tYtf2fru21u22X8Fs0ZS7cHKCT5Nxz/AHcdT2q98Ncn4MqF+aTy7oYf7ufMkwPpT/E/iG18UfBnWNW05HW2mgdU+0oFJCvtJxn24qD4XytL8FRgliI7oLv6H53/AEpj9Tzv4X+DYPGk10mpTyJpWnuj/ZbdsJLK4IPzZyAAo6c8jkd974e2iaB8bNd0O0LCzW3cAM5bIBjZSfUgNjmtL9n2QSeF9UIJz9rXK5+VfkXoO3f9KoeF2P8Aw0frys2CscgAHTH7rH8qfSwIXxNGF/aM0MkjLJEQByeBLjP5Y+lavxr0fTrfw1Lr0VlAuqtcQwm6YlSUzjBPccD/ACKyfFjBf2jfDwzjKw/d5zzKOfz/ACro/jqQ3w2dSFIN7CMk4xyaFoFr7m14X8KeG9M0nS9Xj02CK7S1Wc3Lg7lZoxvYk9CR1rzz4d+EbP4gw33ifxGbm6Z7uSOFGlZcqQrZJBzxuIABAGO/b1zw6BP4S0kSYlV9PiDZ5DZQfzryDwf4rufhUb3w34qsrtbUTPJaXYXKuAAMLnGQduRzxnnFJ9xJLYueC0n8DfF248HpdXEmj3UZa1jnk3FW2CTOAcAcSLnAzim6/AfiP8Ybnw3Le3S6Rptv+8SBvl3Aru74BJfaSQSNvFP8Fw6n4w+LE/jafTZrLTI4MWzyHO87AgAPcYLMSOM8ZpPEElz8Ovizc+KE0y6m0LUIB9qeBPkR2wGJPTOUDYOM7utHLbULp6XKnjTQ7f4WeIdF8QeHrm4s7GaXy7u18xnRlXB28nJyN3BzgjIxWz8ZNWNzF4f0GzuZg2qThikWQsyEqgV8MDtO8n3xWH4w1tPirrujaLoVlcT6ZDdZuL0JlQpABOP4QAWwWxk1vfGXSLuOPQtf0y2mafS58u8CZKrlWG49lBU88gZ565os3rYLpaGX8QvhtpHhvwO15pgu2khlX7S8ku7zd7AFmHAzu2fdxx24yPQfhsnl/DfRFbaMQHhGBUfMehycj8TXl3xE+KmneKfCUGmaNDcM9yElu2bKi3w3CH+8SQOemPc8emfDeFZ/hdpEMmCslu6OoJwcswIB60bjOU+FlofE2va3481Qq87TtbWeT8sUYAJx6cFR/wB9etZ/h/T5fij8Rb/XNXxNoelyNDZWpJ2vydpI6dPmPrlR0qX4fyXg+H/ibwRHutte09J0ihYbWYOp2kHvlj17Bl9qTwH430jwv8PHtWmnuvEYmmaTTmif7RJOWO1cYJxgLk/14o8+wWumZPiHw3Y33xnsPDGmQvaacGS4uba3fEe8KWZgg4TKBB6ZPvXoGhxR2nxh8SW1qX8q6sobm4RfuLKMKCfdlOffmvP/AIX+J9N0u41rVtTe71DxPqFwYlsIYHkuMD5iBnoMnnJGNleleBPD2o6ZPrGva0oTVNZuPOaAPv8As8Yzsjz3IB5xx09KF5htoebePdQk1v4rNp17bavf6bpsQAstLi3SNlAWc+2WAJ9AMYzTvDAvdH+IGmv4f8OeJtP0SdhFdRXto+3LZGc4I2r8rZJzw3NaPxEe/wDAnxLsvGthZTTWFzCI7/Yvykj5cE9FyuzGe612WkfFPwtrU9jaQ30sV9duI0tZIXDBz/CSBt/HOKVkt1uPV9djm9RRj+0hphKqF+xZy3+7N0Hep/jvtXwtpcoYo6X4xIG+4PLkycd6oePL0eE/jLoPiO8hkawltvIaVRnY37wH2zhwcema5f4leNovFrwXOnxyw6bpsrxJcsM+ZI4HOO3CnAPJGelD3tYXS53vxCRpvgXG7KZCtraPuB24+ZOf16Vz/wAOPBeqeITofizVtWcWtjgWVqUydkeVHXhRx2GTjtXRfENs/AyJ2ImBtrMl84/ij+aum8ABB8PvD3lkMhsoidoxyVGf1zVK29gPPLi2ufih8TtU0+bU7q10LSfl8mA8TEHaTnpktnqDwOPWq8llc/Czxxo1lZ6rdtoF/OP3E2GAJbYRjGARuVsgDr36k0vVbT4cfFvX7bVIp7fS9RHmRTFdy8ncDnrgbnXjNQ+I9Xtfid8SPD2maKJ5rHT5S1zc+UdhG5WJHcDCYBOMk1Nvs2Dpe5ofG7w/plro0OvwxyR373YidtxIYMhyCD0+4vTHSur8G/D3QNIisNetYZf7Qns0Z3MhxlowCQOnc/nWP8e0H/CC2eW4OoIDz1/dyV6FojmTwtpkhTeWsIiVB65QcVQjyr4CpttfEEY4ZXgGw87f9ZxnvXNWena3ffEbWvDGk6gNMW8urhriSMcpF5m5ipGDzhRjI69ua6b4BSB18QxeYQENuPJI5j/1nf8Az0qP4aBB8bfGCMArK1yVRuWH79eQfSlZPcevQqJpM3w5+MGiadYarez2OqbPPjlcDeTuTLAAKSCAc4z29zN8a728Xxdodldy3ltohj3M9scmRi+H46FlUKQD61b+Iz4+OHg5d20HyOPX981dx4p1vwdLJL4f8TXViN6B/Ju/lyDkBlY8A5B5ByKWnUFczPAvgzw/o963iDw/qtze2t7Cyne6MjEkHPyqCCMEYPqa7xRuIFeHfDkLY/F7UdP0C++16IYHkkIG1SPl2kADBwxC5HUZ6dK63wn8V7bxN4xbQV0p7dvn2TNMGDbRnGMDnGaLjRkXllN8TfiJrekT6ldW+haPtjlghYDzJTkZwQR1VuTnhRjGc1b8D6F4u8LeN7vS5FubrwuI2EE80yEA4BUhd2R3U4HvismTU4Phv8ZNTlvreWLStbTzEnVPkDZBY++GL5xkgMODXpmleLPDevS/ZdN1izu5ZEJ8mOUb8d/l6j8qNL2sGrWmx5hZWmofFbxfqvmazfWugabM0YhTAEuWZV2jGBwpyW3H8+LWg3eq+AfiVa+ENQ1ae+0m+XdaTXRJKghgqDOedy7euORwM1R+HWuaf4K8X+JfDeqO1pH9paSKSUYQqCQCTj5Rs289DS3eoWXxG+N2kJpbb7LSIxLLM6EByjlvl74JKDJxnn2yJK9rBd230KvxWe4t/i9pMtg7x332WFIJDyA7SSKMcHuaTxPo2vfDa/sdbttbuLxrssbqSQMRvUEjf1LJgkYOOn0xo+Odknx88Mo0eAq2+S3Kn94+OPXPH5Vf+OoU2XhwMrbjqGFbPyrx/EO4/wDr07J7oV30ZzPinwv4r0TQ08ZXfiCeXUFkQskTMWiVyAMN0xnAK4xj17+1+Hb46r4a0rUGYM9xaxu7DuxUE/rXOfF9tvwy1Iktw8H3Tj/lqnX2pll4ig8J/B3StZnje5jt7G3ykGMtuCqMdu9FktUgTezdzuSOKVeTjAORjmsfwvryeKfDVrrUdtLbJcbtscpG4YYr2+laq/e/GhO4zyX4VzpoXiXxtot0THFZzmZQwwfLUvlvf5dhz15Fc98LfErXXxNvppp1xrBlxvLEtglkA9lUMOeelVvinfXXhzx/rP2ImNdU01Y5SowWVvlIGO/7v9a2PG2iS+DfCfgzWLXK3WjkQuwAOGcbiT/wJSPffS5dxXNXwyG1v4++ItTaQmLTIPsyAnO1uFwM9OVkP4+9ch4h8VQ+IPH+q2niTX9Q0TRbRnght7VHbziGK7mABHPJyQewFdx8Ebd5fDep6vNtaW9vCN+zDMF65Pf5masWy1S0+G/xk1ewv5THpOs4nV3A+R2JYEn+6GaRfbg+9Fla7QJvoRfCbxY58b3PhuPWZtT0kwsbGS4Qq+VwTgHJAxu6nsMYrJi03VdY+MutabpOonTTNcTNcXFuxVvKEgLDjqxOP6+le42niLR7zUIrO01OynuJULpHDKrMVHU8HtXlOnatbeEvj1rCarstre9QiO4kAQfPtcEkcEZBXJ9Paj3WrobvezJtL1TV/AfxNg8LXWpTX2majIHiM6fdMhPIPUfMMYHHfHNVvHGsahe/FRNEvdautE0eJY/nU5RwVJ3sM4IJO3JyBt56Gq3iXUrTxv8AG7w/baZL59tbFAZFBKtsZpHYeq44B6ZFeh6/beDPFl7Jpep3Np9vtCVH75Y54+Ae/JXBBwcj2oaVrsFfZE3gXwjP4RtLq3/tuTVLOfD24kUjy+pPO4g5yOmOlcx8IpLg+I/GaXEsjH7ZuCyklh+8lHTtwB+VV/hBe30Gr+IfDyXq3+kaeQLe4VuFO5hgDPAIBPHAx70/4OSCXxL42bqTeZy/Lf6ybrQu4XZzXiPwZFpnxZ0LS4tTupRqBWVpZiDJHgscDAAIO38zXa31kvwl8A6rdWl7e6hczyqsbXLhtjsQoIAA4HJx3xWR8SLqHTPjD4R1C7cQ2sKKWlYcffYHn2yCfqK7D4hWFr4p+HmpCzuBOYE+1RNbsG3Mg3Acdcjj8aNL2Fqlc8cHiZk0QarJ8SLtNeR2mNl5MzL6eXz8nTnpj+de1+C9fk8XeAbfUQx+0yRvExX5SXUlc+xOAfxrnvhx4o0HVvCFrp19NYx39mghljlZV3hfusM9eMdO+a76yvLGTTGubCSKW0UMQbYhgcEggY75BpRUVtuF5dtDyv4XeE/GGieKnuddhuo7MWbRbprtZdzl1PRWPPB5r2AAAVxXhL4maP4x1b+zrG3vYpvIaYmZFAABA7MeeRXa4OcdqpW6Ibv1PI/iBPd+HPidoGspcXH2S7aKJ4w5CcPh+M4xtcHp2qn8ZfFl1p2v6XY6fdTRvaR/a7iOMlc5bC/Uja3HT5q3fjjZeZ4Ltb8NIHsrxGBTsGBXJ9skVheCrW6+Itx4s1rUIoYGuLUafBLEmGDFQ24E/wB3CY+tKyb2Fdmr8V9WuLi98K6PpF3IkmpXAYmNiEeM7VBJHX72R9PpSfEy5utB8Y+DdWhkmFoLg28qeYwXGV+9zg5Utyf7tcZ8OL+78a+PfDxvgBBo1hhIw3B8v5UJ9Tl1P4V6X8YtMfUfh3dzxZ86xmjuV9CAdrZ9grMfwosrahc5v4x+J7mx1XTNMsrqe38lPtly0LldvzAJnBGfuvweORVz4m+KZ5vh9oz6RcvHd63JH5RhcqCCpJXcCMclR9fxrL8ARXHxFvPE+q6sIxHc2gsFC87dy4JHuAAR0+9XK+FJrnX/ABR4X8MXseI9FuJR5QUkEq5dt2fTbgfSiwXO5+LMuqeGvDnhnUra8uVbTbmOOcJM+2b5c/PzzkpjnP3qX40eI54NB0q00q8mt7i+Jm8yGQofKUDuOeSy/ka674kaU+s/D/WbdFzJFF9oRT0YxkPg/Xbj8a8s+Hhk8eeM9Pk1SOKW30bShAsO3KZGVBOc8/Mf++faiyelguzrfFXiy5n+B8es21x5F5dxRxF45cFXDfvMNkc4V+nOcYrtPClrcWXg/R7e6kkkuVtUMryOXYsQCck9eTXzw6XaXsPw7EnmW0Gu4EZHDAts5xzjaSfxr3TxJ8Q/DfhDUY9L1FrmOYRoyrFFuAUkgd/Y0aLca1Od+LPjTVPDs2m6No0yWl1eHzJbyRAyxR529CD7k8HgccmuS1Dxfq3hC4hvbHxpBr8E9wZLi1eAqVBx8oLE4XAPIIwccVtfGm0jsdU8P+KGjS6gjkWGaCRcq6glx145G4flXaaVF4E17Sv7S0/T9EmtVX53a2jXy/ZsjjHvSajfULvocp8YNWvIZfCr6bqF1bQXTu7C2mKGQZj29CMj5j69a7j4gXE1l4A125t7iS3ljs2ZJYyQynHGCOR9fevPvjgI4o/Ct2P3dpFNIjPGOFGEIUYPAIU/lWv8WPGemDwRc6XpupRTX2oRpsW3fd+6LAsSR0BXI9Tmh2TsCuXPDF7f3PwT+3z3s4vWsbhzdGQyOGBfDZJzkYH5V534X1f4geJNNj0Xw7fSOsE3m3GozyfMEb7qlmJODhjgZNeg+EFW3+AwIIiC6ddHKnOOZDnmqPwIijPg3ULsRESTXzK0pOWcKiYz6YyfzqrLqgu+jLnxB8Zaxpesad4X8MR28msXsZJaUZ8schcZIGThuuQMVh31/wDEL4epFqeqX9prOnSqqzRyOsflzHA2qxxgccEZHXgVD43uIPD/AMd/D+q3skf2S4iQF5jtSIfOhOenBYN+NbHxm1vTY/Az2K3FvcXV5JG8MAfczKGzvGO3HXoc0vd26gr9Ni9490a/13w5cazaa9LZWY0ws9moOybq/J3ADI+XkH+lc18MfCuuX+gaTqcPiWexsIrp2awjQlZVWTBGdwAyVPY9a7KbTLjTPgnNp1wd1zDorJJub+LyjkZPYHiofg3/AMk1sBtxiefv1/evTt3Fd9zN0nV9Sf476vpT3txLYLbbhAznZGQkXIX6sefesz4k+KtV8M/EjSmsrmeS3FkGawViEldmkVcgdTnbx14461PpJV/2jdYOA5W165xs+SH8/wD69VvHUEV98efCFrMPMiECSmPoMq0rA/mo49qXKnoPmZm63r/xL8IQ2fiTWZbU208hV7MBSEyMhWAHBwrEEM3ue1dx8SvGd14X8N2N3poAub2ZUSR03Ko2ljx6nGPxPpWf8e9o+HCjA5vYwAf9166u50bSvEPhSz0nV4Ukhnt4yiFsOrBR8ynqCM9R6+/I4xXoK7OJ8IWfjfVNQ0PxG3iWC70yeIm9tlkxjO7ACBdoYZXOMYI/E+q5BJx0rwo6dqvwt+I+i2un3z3lhq0qxPBuwWUsEyydARuXDY5x25Fep6t438O6HrEelX+oeTeSMqrH5Tty3QZCkdx370aLoNXZzXxb1rU9Fi8ONpt/NaeffhJvK/5aDGQp/wA960fi1quoaJ4FlvNLvns7r7TFGJU6gE4IHFYXxtkeEeFdjbQdRwRgc5GMfjkj8a0vjg+z4bzHON11ACcdPmzn9KLJ7hdnNvr3xL1zRYNY0ZIYNNs4A7llXzLpk4fhgc8gnjaMcAk13nw78T3HjDwlHqd5FDHcrK0MghztJGORkkjIIq34atYNN+HemRW48qFNOR/mGcZQMSfxJNcZ8Cmjt/h5eTSL5aC7Z3kPQgRx5P0p8qWqFdvc9TIx0pVHSsnQ/E+j+JoZpdHvVuo4iA7KjLjPTqB6Vqg4IJoTT1Q2rbnh81wdc/aWijkcCKxYRICcfciZ/wAfnJNe03dpb31pcWl1Es1vOjRyxv0ZSMEflXh3jKKfwz8bLTX7z/jwmlhmWVFwI0C+W4b8AT16EV7qWEgEkTBkYbgwOQR6ii9nYW555410DSvDPwj12y0a0FrbMUkePzGfLF0GcsSew/Kr/wALCv8AwqPTeSV8ubqP+mj0vxIuba6+FmuSW1xDMgUKWjYMNwkUEZHcEfpTfhcP+LQaaRJuJimO49P9Y9PfUNtDxnSvDI1n4Sza5ZsUv9Juy0hj+VjCEQ8H1XJbP1r1LWvEH/CUfAfUb+VMXP2YR3MfQiRWXP0zwR9RVf4DhZvAF5HIUkjN4VZCOMGOPg+tcDrnm/Du98XeE5IWk0rV4RLZ7W4QFiR+Qyp/3QaT2Ej2X4XkH4Y+Hwe1uR+TGuI8D+JPGWofEL7BqT3r6aJbjzS1lsRVG7Z8+wY5AHXnNdx8MFP/AArHQhkZEJ6D/aar+n+L/DupasdLstXtp75Sy+QjfNlfvD3xjtSdupSv0NlupA6V5B8ehiDw+xeNSpnIMi7lH3Oowcj8K9iAxnNeQ/H1Smk6HdgLtSaSLLAEAsoIyCMEfIaoR6lppP8AZ1jk8+SnXr0715Fo+H/aXv2ALbUfmMYC/uE+96/44r1Pw5dxan4c0i+gJ8uW1jYbuv3R19815h4YhfU/2h9dvrfDW9lGweRMbclEjAJHU5DH/gJpAex/fkweeeM14f8AFG5m8Y/EPS/B9gSYLeRVmaMAkSPguf8AgMYz+Jr2LW9Ug0PQr/VbhlWO2iZ/mzyew455OB+NeV/BjSX1XVdY8Z3+5ppZ3igBIOGb5pG+vIA9t3rRuwex6deeHdLvfDieHrq3aXTEhSDyfMZcqmNoypB7Cua1HW/Bnwy0b+w1jEe6JpY7FVeVpAxP3ic8E5HzHoPauv1PU7HSLM3mo3UVrb7gpllYKoJ6DJrPutE8NeMLGO7urSx1GKSPEV0AGYLyPlkHI5z0PWjmWzC3WxwvwJ02+svDWo3tzHJFaXcym2iboVUcuPY5Az32VteMfBmhvaeJvFU9sbjUX02RV8xsrEUjOGQY4bgc88jjFcz8Dbm8iufEWjNLJcWFnKBC7uWCnc44z0DAZ49PevSPFyqPAviDfjH9nz98Z/dtTXkFrnI/AsmT4eyEliPt0mNw7bU6VzkkUfiP9oxRIBPb2H8MfIj8tM5ftxK/8veuk+BB/wCLeyYJx9uk4Pb5UrnYANA/aNdJXRI74koVUAMJI84PuZF6+tLzDyOx+MGmRX3w71Gd4o3msts0bMv3RuG7/wAdzXIa74ijm/Z0sJWO6S4jhsmVmBYmN8Mec/8APNj9D2rtPivqCWHw31VHlSN7oLbx7iMtuYBgPfburhNd8PxQfs6aazxyDyPLvDu+8PNc8fT96PwHbrRuGx6f4E02DSfA+i28UAh32qSyrjB8x1DNn8Sa898AtHonxn8U6IkRtoLkNJFCD8pIbcCo/wB2Q/T8K9I8G3o1PwTod55wlZ7KLe47uFAb8dwIrzzwY8et/HDxHqAKulkrosiYILZEa4I/2VbI7nntRe4WsYniLWYvC/xy1TWWt2maGIbY4yAGY26gbvxP5V0vws8FzRKPF2uBptTvd00XmYJUPz5nUjc2TjpgH3OMPUrGz1b9ou50y+QSQTxYZFOM/wCi55I6EYyPoKs+BvEN34H8VyeCvEEzG3llC2cjH5Y2YkjHojnp6H6mjbUW+h7MzqitI7BUUFmZugFeIeDtF/4T3WfG+tXkEbC7ja3tBKmVUsCFPPIZVSPP1ruvivrR0P4e3+wr5t7izTJ7PkN/46GrifB/hD4g2vhq0m0XxFZ2FpeL9qEMkQZsso2k7ozg9MjJotfYG0tza+B+sNceHdR0O53pd6ZdNmNjkIrZ+UewYPXR+K/h5pnjDV7DUdQur1WswFEMTqI3XduIYFSeeAeegrzbQItX8C/GK0tdbuYp5dYU+dLA2EkMjHaSNo58xcYx3r2nWdZ0/wAPaZNqGpXKQW8Yzlj949gB3J9BRew90cH8b5tOg8Bpbzxxm5knQWgwN6Y5YqPTb8p/3hV/Uby98PfBbzNXnd79NOWGRj8r73AQDrncNw+pGa5bwtpWo/EvxfH421lGg0i1kA0+0cZ3bTkY+jDJPc8dBXb/ABR01dT+HGsRlNzQxi4Xj7uxgxI/AGjp5iTRlfBnRINN8A2l8sKC5vpJJXkK/MV3FVGfTCg/jXMWsUHhb9opooIfstnqEe0RxnCOXTOcdPvqeO1dv8KL5dQ+G2ljzC724aBy2ARtY4H/AHztridUjOuftHWVsHDQ2ISTCHIXZGX+b0O8gflRe+gWtqSTwQ+Jf2iJba8g82zsLcfL1ViihhvHTAaQ/iBW18bdFttQ+H9xqQhH2uxdDHKgwwRnCMp9Vw2ceoBrI0xf7E/aQv4DIqQ6jbs6gt94siOf/HkY10/xfvBp/wAN9RwsTG4kiiCyHg5cE498An8M9qL20HZbnNeNNXu9W+Aem6hCWWKZbdb6RRhgoO1iBnnMgXv0Ndf4Z0/w5cfC/TYRFBNpbWSPJ5oXlsZZmPZg2eexqHwbo9hbfCbSdL1dY2tri3DypO+FzI2/GT0wW4+lZcfwd8NShmttRvl0p5BMLWO5zGWH+1ySPx3f7VGmy0E1f0MX4A32Ydc08lwPMjuIwxB4YMCfr8oz+FUtF1XTNA+O3iO81S5gsLcrMofcSHYtGfm64OAT2/xu/A1IbvW/FOpQK0Vv5qpbwK5ZERmc456nAXk81S0rQ9P1z48eILXVLVJINssqxpKeWUxgM205Bwx4460WGjO+LXiHSPGWpaXY+H1N9eKWiEqI37wsRhB0Jxyc478HrXsXiCCa1+HGqW0z/apYtJkjd2O3zCIiCT6Z61b0zwpoOimNtN0eytpI12rKkI8wD/e6n86Z4xQN4I18HBzp8/3jgf6tqFogszjvgZx8Ppdsjt/pz/eXG35U4HqK5/XpI/Ev7RWlWBCtBpyord9zKrTcg+5UfhW78BpDJ8P58yvJtv3XDD7vyJwPauS8UB/D37QFrfyE2kFzPA0co5DoyiN8/juo8w8j2vXdJtdf0a70m9DfZ7lCjlDhh6EH1BwfwrzTxrpNp8Ofg5e6Vpt5fSxXdysaPPKN6biCwBUL8u1G49zXrRXDEjvXmHx100XvgGG6CFvsd4juynlUYFDx9WWnfoHmbvgLwrpen+ANNtWsbeQ3loslyZIRmUuNxDZ64zjB9K4j4WldB+JXiPw0skywlpWjiJJGUcAN9SrDn6V6l4Sv11Pwjo18JDJ5lpGWcjGW2gHjtyDXlPgqF9T+P/iK+IQLaefjyySDhljHPqQCfrmle4JJanZ/EfxDdWFlbeHdHBfXNabyIQrYMSE4aQ46YB6/U/w15t4G0hdA+NNvpHneY9mZI2kVfv5hLfgMH9Km0jxF4h0/xxqniC/8Favf3s5KRfuZU8lRxtUbGB4AGR7+tYkHim+svihJ4kj0S5kvnkbOlDcJcmLZt+7nOPm+7Ss+wXT2Z2/x7ubmO10G1ffHpU1y/wBqljOTnGMY/wB1nPvj2rqfGfh7w0vw6vQdPtEtrS0aWzMKBSj7flKkepx9e+a0L7TdK8b+FbBvEemyWwnVZhbySMkkDlemRg5GSOfyrjLz4TWOj6Td3d74h1S80mwSS6isXk2qNqE7SeR26gA80/JaB+I/4X6tcN8I9UFurm7sGnWNFySvyBxj15bOPXio/grpGiX3g+5vZrW3uryW7dJnmjV2C4AUc54IOfqTVj4FWElv4Kv7q4I3XN43ybgVVQqjj0zz+lSS/B7R3umuPDusaho8cr4njtZmZWXncoOQRnjqT9KPRieu6MHwm1l4a+PeraTp8gg067DRpAg+QuEWQgem1hIPbpUXi+JdX+POm6drEI+wBoo41Y7llTaWAx2BkJWqHh/w9aWPx5h0mynnMOnOZS07BnkIhyWJAA+81ep+L/AGi+LJxc3TTWupKgSK7gkIYAEkZXoeSff3FC7th0tY4n416NpOmaHpmoWFlDbaitwIInhQIDGFY4OOw2rg9vxrvb2yPjb4braxXptjqdlGTOU37cgE8AjOeR1715X8Q/BMfhfwlLqep67qGs6tKyW8D3DnbEOrEAljyEI6969e8F2B0/wPoVqxO5LKLdnsSgJFHm3ca2taxg6N4A8O+F/Bc9tq9tZal5ayT3N1LaqrN16ZyRheBz+Wa5j4AvfnStZiYEaYs6GAPncJCvze2MBPz96Z8RfFk/ii5Pgzw0sks32pUmmXmOQjJZcjoq8MT/s4r0zwl4fj8LeGbPSUdZHiXM0irjzJDyzY+v6YovfVi2ehsoOalBpgXmngcUygpaBxRSABR0oxRigAxSikwaKACilxSUAIODS96KWgApO1LSUAFKKSjNAC0UUlAC9KKKKACikFLigAooooAKKBRQAUUUUALSUYooAM0UUAUALRSGigBaKSigD5HkBMTj2r6O+G67fh7o49YifzY184SEiJsdcV9JfDos/w90VmOWNvkn15NAHUiiiigAooooAKKKaWANADqKByKKACiiigAppp1JQAwilxRn1ozQAlFOxSUAIBRQKCKAFAwKCaSl7UAIDS0DFLQA08UvUUUCgAxRRR0oAWikzSUAOopKWgBBRiijNABigUGlFABSYpaSgBQOKSlpKAFoo7UlACZpQRikIoFABSGlooASjHejpR2pgG7PFLgYpmMU7HFIAA5p2OKj5pwPHNACgZpOlJ0NBoAU4xTetBHrQAAKYDu1NxzQCKWgQnNOxScgUA5oGHGaM0pxTSRQAvFGRmgdKMUALSjpTM9qcBxSAXFJgdaXNLgEUAJ1FIF9KUcUtAABR2pB1paAE57UhXNOpKADGB1pM0uM0lACjgUnWl7UgwKAAe1LikBpT0oAawyMUoAxyB+VGM0gouAtIBzS57UUAAH60baUUlAC7aTGe9L2pAcUAKRxTSoIwQD+FOzmlHSgCJIwrE4HPtUhGRRSCgLCgetGaTOKUjigBCMigDFApRQAm3NHQ0tFAhOaMGilzigY3bRgk5zTqCBQAzFLszzxkdOKWlFADMcjJ6VzGm+BNI0vxlf+KIJLpr+9UrIjuPLXJBJUAA5O0dSa6o4pvQ00xWHbRTSuQVPI9DThRzSGRGJCpQohU8EFRilWFEUhEVQTkgKBmpMUCncXKhiIqKERQqjgADAFJHDHEXMcaoXO5toxk+pqSgUXCyIvs8X2g3HlJ523b5m0bsemfSpHjVwAyhgDnkZp1AouFkQtbQtKkrxo0iZCuV5GeuKSS2hmliklhR3iOY2ZQSp9vSp6Q80ahyogvLO1v7Zre9tormBvvRyoGU/UHipkVVUKoAUDAA6AUdKOaLhZblW20yxsZJJLOytoHk++0UQQt9cDmrgFFKKWoKy0QnbFVZrG0ntWtpbWGSBuTE8YKnnPIPHWrdJTv2BpPcYqKiqigKqjAA7CormztrsILi3inEbB08xA21h0Iz0PvU2MtThxRewWTRDPbQ3Nu8E8KSwuMNG6gqw9waLe1t7a3W3t4Y4olGBHGoVR+AqbOaMUtQsirZadZ6dB5Flaw20Wc+XBGEXPrgUkenWcV493Ha263MnDTLGA7fVup6D8qtCjmi4rLsVX02ykv0v3tLdruMbUnaMGRR6BuoHJ/Oi90+z1C2e3vbaG5t3wWinjDqcc9DxVo0op3HyoaqLGoVFCqowFAwAKhubS3vIxHcwRTIGDBZFDAEdDz3qxRilrcGk1ZiAADAGAOwpGQOhVgCpGCD3FOxSDFAWIbe1htYFht4Y4YlGFSNQqr9AOlS/wAqd0pO1O4JJGc2h6Q1nLZHTLM2sxzJCYF2OfUrjBqxbWkFnaxW1pDHBBCoWOKJQqqPQAcCp6cKLsLJbI5HX/AlprOqJrVpe3Ola3Eu1L60IywHQOp4cex7cZxWVHF8SdOmeV4PDGoE/u/OTzoZpBngtgED1IHvXoYpOM0tHuCVtjz6Lwl4svpLiW+1rS9I+1n/AEsaLYgSSjGD++c7gffFdppenQaTplvYWwfyYF2qZGLsfUknkknmruMig0AkI8aSxsjqGRhgqRkGsa28I+HbPUPt9toenxXm7cJktkDKfUHHB+lbYIo6079BNJu7RS1LS7HWLRrTUbOC7t2IJinjDrkdDg1UuPDGhXelxaXPpNk9hCweO2MC7EbnkLjAPJ/M1rUChNrqFk+hR1DR9P1XSW0u9s4ZrFgoMDKNuFII49iB+VT21rBZWkNrbQpDBCgSONFwFUDAAFWaTGaLjsirfWNpqVq9re20NzA4w0csYdT9Qai07SNO0aDydNsLa0i4ysEQQH64HNXsc0UXFZb21MvWdC0vxFYiy1ayju7cNvCSDo3IyCOQeTV6CGK2t44IY1SKNBGiKOFUDAAqQgdqAAKLuw7LcyNB8LaJ4ZFwujafHaC4YNLtJO4jOOST0yePenaf4Y0XStWvNVsdPhhvrzJuJ1zufJ3H8zzxWuDS0XCyMi/8MaNqes2esXlhHNqFn/x7zknKc5HGcHkk81W1zwX4c8SSrLq+k291MoCiUgq+BnjcuDjk8ZxXQZ5oPFF2K1zO03QtJ0ZCml6baWakYP2eFUJHuQOfxrM0vwH4Y0TWJNY07SUgv2DZlErtjd1wCSBn2FdIDTu1F2CSXQydY8PaRr8SxavptteomdnnIGKZ64PUfhVHQ/Avhjw3cm50nR4Le5II80lncA9QGYkj8K6TFJii7tYLK97GTrPhzR/ENv5WraZbXi4wDKg3L/ut1H4EVLpukafo1sbfTbG3tIeCVt4ggJxjJwOT71o9KOKLvYLK5hX3hTRNR8QW2u3dgJNTtVCwz+Yw2gEkfKDg4JPUGn634a0fxGLUavYrdC0l86EGRl2t6/KRn6HitnikouOyM7W9E07xHpU2marAZ7SYqXjDsmcEEcqQeoFc94y8Gy6v8PH8M6E0NmEESRLK7BNiMDtJwT0HvzXYmlHNCYWMfwrozeHvCum6Q8iO1pCsbMgwCe5/PNa4UCnAYzSACkCOf17wX4f8TX9pfavYfaZ7X/VkyOoxnIBAIBGfWr2uaJYeItLl0zU7cT2suC0e4qcg5BBBBHIFaXSncGncLIy9F0TT/D+lR6dpluILaPJC5JJJOSSTyTml1fRNM12y+yarYQ3cOchZVyVPqD1B9xzWnSY4ouwsrWZy+h/D/wAM+HdTbUdL04xXZDKJXnkkIBxkDcxx0q34g8HaD4p8v+2dOjuniBCPuZHUHtuUg4rdpAcmi7uHKjH0bwxovh+NV0zTYLdhGI/NC5kZRzgufmPPqaxNc+FvhTxFqr6lfWU32qVg0zRXDqJcADBAOOgHTFdoaB0ou9xWRlaJ4c0nw7atb6Rp8NpHIcvsHLn1Ynkn61X0Lwppfh281K70+Fkm1GXzbhmctlsk8Z6DLE/jW7kigNRdsFFLYw/EfhPR/Fdolvq9r5yx58pwxR4yeCQRz2HHQ4GQaXwt4T0nwfpklhpETpDJKZX8xy5ZiAMkn2ArcpCKNR2VzjNb+F/hHX2lefTFt5pTl5bRjEW+oHyn8Qa3tE8Pab4d0VNH02Fo7JA2FZyx+YknknPJJrUAxS09QStscd4X+Gfh7wlqralpguzcGIxDzpt6qpIPAx7CuyApe1Jmk3cErGbrujWviDQ7vSb0Oba5TY+w4Yc5BB9cgGoPDXhzT/Cmjppmmq/kq5YtI+5mJ7k/gB+FbRpueaL6WC2tzk/DPw+0PwjqV1qGlrcCe4UofNk3BFJzhRjgZx69BW/qWmW2saVd6deIWtrqJopADg7WGDg9jV6kPWi99QtbQwPCfhPTvBukNp2mec8bSmV5JmDO7HA5IAHAAHA7VXsvAmi2HjO68UwJN/aNwpDBnzGpONxUY6nHr3NdQOlHSgVkRSwpPBLDKMxyqUYeoIwa5vwf4D0fwRFdLpX2h2uSpkkuHDNhc4AwBgcn866jqKB0ov0HY5GX4faNL40Hikvci9DLIYgVEbOq7QT8u7sDjOMjOKq+L/hfo/jXVotR1K8v45I4hDsgdApUEnupPVj3ruDzSdKE2hWRRvtI0/UtP+wX1nBdWmAPKmjDrx0OD3964a6+CPg+7uvNC39vERj7NDcfu+pPcE9/WvR+1FF3YfKtzL1Lw/pmsaI2j39os1jsCLGc5UAYBB6gjsetcxY/CXwvYadfWsSXTyXdubc3M0geWNCMfJkYXjviu73EUo5ou0JpPU5/SfCNho3g0+Gbea5ayMMkPmSMDJh9245Axn5jjiofBng2w8E6PNp1jNPOs07TvJORuJIAxwAMYA/Wun7U0UXHYydZ8N6T4hhji1WyiuRESY2OQyZ64YYIzgZ55xXMaT8H/CGl3QuHspL6UH5TePvVec/d4B/EGvQMcU0cGi7DlVyjqunxaro17pszMkN1A8DFMZVWUjjPfms/wl4ZtfCGgRaTZzzzxRuz75yCxLMSegA71usMimKcEg0dAscvb+B7S3+IV34xF3cNczw+V5BxsX5VXPTPRaNW8EWeseNdM8Tz3dwk+noFjhTaEYgscnjP8R711gGRTTxTuHKjm/GnhK28baCNKvLma3jE6zB4sZyARjkHsTVXxT4A0vxXp2nWd1c3lv8A2epSCSBl3YIA5yp/uj0rrxyKTApBY4TQPhbouk6jbanc3d/qd/bMGhlvJc+XjIGAAOme+eeaZ4m+FVj4n8Trrc+p3cMgMZaKMKVJTGMEjI6D1rvhx0p4FJO2wuXucv4v8FWvjJNNW7up4FsZ/PXygDvOMYOc4qXxn4Th8Z+H20m4u5LZDKsvmRqGOV6cHtXS8Ck+lO4OKM+005bPQ4NMSRmSC2W3V3wSQq7cn8q5XQPBb+CfA2r6bply1/dyrNPEZkCqZCgCrtzjHyrXcc5xSFaLjsea/BbwzqXhzwvejVrN7S6ubrf5bkZ2BVA4HTndXpJXNOHSlwMUMEtNTE1/wtonie0W31iwjukQ5QklWQ9OGUgj864pvg1ZJM0UPiXW4dMIH+gRzjaMDHcYI+o/GvT+nWmk+gpdLBazujkX+H2nRfD648IafczW9tMOJpQJGB3hiccDqOgxWj4W8Mjwz4QttAF2bkQq6+eY9udzFvu5OOvrW+DRkU7hY5HwD4KXwLoc+nC/N6ZZzL5nleXj5QoGMn+71zUXj/wFb+O7C3ia8+xXdux2XHkiT5T1XGRwcA9e1dmCCaXg0763Cxi+F9DHhnw1YaP9pN19lQqZim3eSSScc46+tcd4a+FK6B42fxI+tfaG3yutuloIhl8jk7jnGT2GTXpPtS4AFILDGFZeveH9P8S6NNpWpwmW1mwSAcMpByCp7GtYc0tCdgtc8sT4PSWypa6d4z1q00zpJao+C3JPBUgA8/3TXWeD/A+leCrS4t9MM7tcuGmmuGDO5GcDgAYGT27munxSZo3C3mct478K3XjDw8uk2+prYIZ1klZoPM8xVydv3hjnB/Cr/hnQIfDHhuz0eCUyrbqd0rLtLsSWJx25J47CtnqaMYouFjO1vRbLxDo1zpOox+Za3C7Wx1U9QwPYg4IPtXn6/B+5s2a00zxnq1npDkb7MdcdxlSF55/h785r1IHNKRSv3QW6nNeEPBml+CdMlstMaeTzpPNkmnYF2OMDoAMADgY9fWtHXtL/ALb8O6lpRk8v7ZbSQCTbu2FlIzjvjNalKOlO/ULWRyfgDwpN4N8NNpU94LqRp2m3omwLnAwASfTP41F4w+Hum+L5YbuSeay1KBdsd1B1wCSAw74JyMEEetdjxSUX1uLl0szy/wD4VHLqrW//AAlPie91ZLd8rGFKgr/dJZm4PGcYPv3r0S90yz1HTJtOu7aOWzlj8t4mHylfT2/pV0AU4Ur2Ha+55Qvwl1PTLO40/QfGN5Y6fM7H7OY2bYGPOCHGePYZ7muw8HeDtO8GaWbOy3SyyENPcSfflYevoB2HbJ9ST01FFwt5nBL8P5h8WG8af2ogiK4+yCDk/uvL5bd+PT2qfx94Di8ZaehhmW01KBgYbnaTwD0OCM9SR6H6nPbYpBTFY8r174aa74q0zw/Y6xr8MyafuFzIIG3zgkc53ddq4z6knvXqEcSxxrHGoWNAFVR0AFTDFFIaT6nAfEDwHeeLbnS73TL+Owv7GXd5zqWyvUYA7qwyM+p/HO+IXw31jxlq1neW+sW0MUFsIWiljYgtuJLAA98rx/sivT8UYFPQVn3PJh4J+JMFpHa2fji3jhhTZEgs1XYo6DIBPbFegaJYX0Hhu3sNdu01G78tkuZfLCrLknjA4xg498Vs4oxS0WyBJ9WeUn4W61oV5OfB/imXTrOeUM1pMrOEGDnBB57AZGcfxZGa2vAvw2tvB1zdahLfy6jql0CJbmRdoAJycAknJOCSSc4rvKQCi/bcLPZvQ4bxn8PY/Et9baxY3p07W7VdsV2ik5AOVBAI6Hv7nII4rnv+FWeINeuLceM/FT6hZwMNttboVDDnqeOSMZOCevI6163iii/fcLPa+hi+IPDlj4i8PT6LdIVtZUCAx4DRkcqVyDgggV5vbfCrxVpli2jaX4zaHRZGYtGYWDgHsMN35zggH8a9iNJih2e4WfR2Oa8E+D7TwToX9m20pmd5DLNOy7TI5wM47DAAAya57w/4C1PR/irrHiVprUafeh9iRyMZCWKnDArjqpPX0r0fpS07jsMANZ2v6e+reG9T02IoJbu1khQyZ2gspAzjnHNaYopDOL+GnhTUfB3hV9L1G4gmma4aVfIYsqqQoAyQCfuk9O9TeNPAWleN7aNb7zYLq3DCC5iPzJnGcg8EcDj8iMmuuFJR1uhWurHlD+EPifaZs9O8Z2rWQRUSSeH96oH1Vj+O6uo07wUf+EKl8Pa/qc+rmd2eW4kyrZLbhjkng9Of04rr6KVktUtQ12bPHYPhz470GF9M8PeLoU0t3JxNGVeMHrt4bB/3SvrxXXeAvAdt4Isrgtcm71C8YNcXJXbnGcAD05PJOST9AOy707txT2FZ9WNXg15hZ/D3W7b4wTeKjd2f9mtIzhA7GUgxbMY24HPvXqIo2immNo5Hx14Is/HOmQ2txObee3kLwTCPeFyMEFcjI/HqB9Dw7fD34h31muhX3im2GixrsV0Ll3TGArABSw4HBYjnqa9nNNwaQWfR2MLQfDNh4f8AC8Xh+FWktFjaORn+9IWyWJx6kmvN9N+G/jTwdeX0PhLXrNdNunBC3JO9R0yRsYbhnqMZwPpXsxpMU9OqCzXU8/8Ah/8ADw+FLm81bVL06hrt6T5s+SVQE5IUnkknBJPoOB3i8cfDZ/Euu2ev6TqraZq1suN20kORyhzn5cc9jkHpxXowFGKQrW6njkvw58Y+LNWhbxjrcLafbkfuLY58wd8DaoUnH3sE89q7vxtper6l4Mu9M8Ozx2t3IqxoxYoBHkbgCASPlyOPWuowKMCjToh2e9zwzwz4E+InhJJZNHTw8sk2A0k+95MD+HOwce1eheDl8c/aLs+LW08xADyBaDBJ7k8dP1rsQAKUGhpdgVxKdSUCgYZopaTOKADpS5pM5oNAC0gpKcDxQAmaD7UUUAApaTNGaAFxSUoOaMUAFFAooABRSCloASlFFFABRQKWgBKKKKADFFFFABRS0UAJS4oozQAAYooooATFLRRQAUUUUAfIsv8AqX/3TX0f8MwB8NtCx0+zDr9TXzdKf3L/AO6a+kfhp/yTfQv+vYH9TQB1lFFFABRRRQAUxkDGn0lACjgUUCigBBS0UUAFIaWigBmKKWkNABR0oo7UAJS4oo60AFFGDSYoAWik5paADIxTQOaXtQKYDsUhFGeKOtIBKKXFGKADNKKZinjpQAhFApaSgAxQOtFGOaACjHFLRQAgHFFKKMUAJmiigGgBKWmlsUbhQApppOKN2aQgUwH5zSEc0goJxSAM0E8Ug5NOoAQHIpBxRwKDzQAH2oU+tN5FG4CmA/g036Um7mgEZoAdjjijJpC2O9JupASUw9aXcMUhYYoAKdxTARTgaAFpR0ptByKAHbR1pccU0GlyO9ACilAxSAZooAWkpA1O4oATpSg0h5pBgUAOpKKM0AGaCKQ0m6gB1IM0A0ZoAQe9OzSUZoAXFJjmilzQA0+tFO7UwtQA4UopgOBml3A0wFxxSAUoNBFIBe1HakFIeKAAdaXkUA8UhNMBRinA0wUtIBTRSdqWgApM0ucCkyDTATnNO6ikox70gDFLRmigBKBQSKAaAFNA5pKMGgB1HSm5pQc0AGaMUhxnilFABRjNL3ooASlFJ3peKADFGKXFJQAmKM0uRRQACjGKWgUAIDRS4pKAFpAKQZzTqADpSUUZoABS0hNJmgAzRSdaXFABS0lJmgB9JRRQAcUtIOaOlABikpaSgAxRgUlKCCKAEoFGKAMGmAuBRijvS0gExR2paTFACUY4oJoByKAENL1FNNLjimAmRS8UYpvQ0AOxQORSA04DikAYwadwaSlHSgBMYoNFGRTAQZpMnNGaOtIB2aaxPalxxRQA0ZJ5p3FHakFACkcUmMc0ZIpCeKYC7qKTAxmjtSAXIxSg5qLIFOX1pgPJozmmeZzil3CgBw6U3GGpQeKD60gFzRmk6ikwaYDqbj0oHvS5xQAoopuaXIpALnjmjAxSZpcgigBR9aKQUtAAelNNOPSkyKAEGc0uKM0CmAc0uAaSkpAGMUZpe1IKADPFHajFAPagAINAxig0Y5pgA5pcYpD6ikyaAH0nSgcilpAGcikope1ACUgUZp1FABjFNanUhoAbRjmgiimADinrTO1KvBzQBJig8UA0tIBg60pFLS0AREYpRzTj0pBxTAQikApc0lIBBRjIxS4FIOKYChdo4pRRmikAUlB6Ug6UAKOKCaKb0NMB/akIozxSZoAUCg0ZooAAcUHpSd6WgBR0pQMU0GlB5pAKKXFHSl60ANoHFL0oxQAA5pabSigAopCeaKAHUUgNLQAUlLTc80ALmiiloAKM0gFHFAC0UUUAFJS0UAJRiilBoAQ0AUtJQAUtFJ0oAMU0mnUlADQKcOKWkoAWik5ooADzSjgUCjpQAYpCcUZppNMB2c0oFNWlzQAtFJRSAOaUUlFAC4o6UmaWgApKBTScGgB3SjNNBp1AADSim8UvagBaBTc4pQ1AC0cUmaB1oAWilpKAFpM0ZpaAAGgUdKKAFpKKKAAUUlLQAUAUUtACUUtJQAUZxS5oxQAdqSlpMUALSUUtABRRSUALRSUUAfI7YEbfSvpH4c4/4V/pGOnlH/0I183N9xvpX0l8OhjwDpIxjEbD/wAfagDqKKKKACiiigAooooAKKBRQAUUUUAJRS0lABRRRQAlJ2peKSgBKUGjApOhoAdSYpaQ0AHNApRRQAmKM0hpR0oAWikFLQAGgciiigBMUuaO1JQAUYpRRQACiiigAopKUUAGKM0UYoAKMUdqKAG4Fc94z16Twt4UvdZhtRcyW+wLEX2g7nC8n8a6A9a4f4vBv+FW6ztUt/qeAe3mpmgDlU+Ml99lS9HhySazMyxtLG7lcbcsd3l44PGK77wj4usvGGlSXtnHLBJDJ5c0EuN0bdR06gg9fr6Vx3wx1vSNK+FVrJq19aQpEZtyu4DAb2IGOpOPTrkVnfBGzlk1HxHqsEclvpdw6pbRP6BnIGe+0EDj1qUl0ewO63R7CGAPWnbxivMvEHxRktNeudD8P6Fcave22fNZN21SPvDCqSewzwM1seEvHtl4q1OfSvsVzp+oQQiVoZ+443YPByCwByBRfrYPK52Svl8Vya+NJm+KEnhH+zcRRwCY3Zl9V3Abdv1HXsTWN4h+JZsfEw0Pw/o91q97bOBerGj4jX2wpyR69ORjPbmPDOuW3iP49pqlpBcoHsjFIs42+U6oQy4x6gY6d+Ke/TQD27cDShq4jxn8QbHwjdJp5ja51SeLzYYRkKASQCzAHGSMAAEk+lcxf/GW4s0tLRvDlxBq0kirLb3BZAqED5gSoJ5Ppihvsgt5nrx4FRlh3p75Xj1FQEZNUBJgtwK888UfFfStB1aTSbOzn1PUITskjiO1Q/GEBwSW56Aduua9AknW2t5rhxlIoy7fQCvFPgZYJquqa54guIkcq6iJpPmdHfczHJ74K8/Wla/UL2NXTPjTCL5bTxFo02ksZNpkZiQozjcylQQPfnvXrMbK6qyMGRlDKwPBHrXm3xs0lb/4fNfbMy6dOsgIH8LEKw/UH8KZp/jC+svhFouoaPo13qsxT7K0cLEtCqbl3MQpJxsHYde1S009Av3H6n8VJ5NbvdH8M+HbvV7uzdkmbJRFZW2kcA988nGe1bepeN10HwJF4j1nTLi2kdhGbIH5w5YgD5gvUDd06dq8e+G/irWvDlnqjaV4autee5dJZ7iItvU84DEK2ckk889fwtfF3xPq2rmz0+/0C606zt5mZGnZtlw20DI+UA43MAQe5ot5AmjubX4oapc3Bu18Hal/Yn2czC72vnHll842YxwVznr0JroPh948j8d6Zd3sentZC3m8ra0vmbuAc9B61S8K+L/EGp3lxb6j4SudKsre086OZiSrHjCDKjnBPA6Yq58OfFX/AAmnhibUhYJY+XctEYkkD5wqtnoMfe6e1Csgvc7AvxmgPmvOtY+LWk2moT6ZpFjd6xe2wczrAhCxhPvZJHOMHoCPet3wd420jxpZT3GntLG9uF8+GZcNGSCcZ6EcHkU+Ydjq8jFNJB715fdfGbTzPcrpOianqcNqczTwphVXJGe//j23IrufDniHTfFekR6npUpkt2YodylSrDqCP89aEwsa4cDilLAjg15rD8VIpfiK3hMaS+ftT2wuTOByoJJ27fUEda9GC4YjNCdxBnmqU+vaXaazbaPPfQpqVypeG3J+d1GeQPwP5Gl1bU7PQ9Ln1PUJfKtLcbpH2k4HToOa8T0rxx4cn+Meo+JdRvn+yLamGwaSJiRwo+UDOOPM64+97mhuw0rntNnr+l6hqt5pdpfRS31n/wAfEK/ej+v51Hq3iTRtBdE1XUIrVpBuQPn5hnHb3ryz4Ka3YX2ueIPtEg/tq+mafaVJJiDE5LdPvSdPYVZ+Jv2e7+Kng7TZmLrIU86BjhGQygAn3+Vvyo1sB3g+IfhEvsHiCy3c9Xx0ODz0610obcoYEEEZBFctN8PPCU0m+TQLV2wRyCAcnJ4Bx1rp4lCqEUBVUYAA6ChepN/IrajqtjpFmbvUbqK2twwXzJXCjJ4A570lpqFtf2aXlnOk9u+dskbAg4OD09xXgvxF1a78c6tqT6dIH0Dw4o8x8/LJMzbcj+8ewPoCe/Pp3whBk+F2lMcctOc+v71+T70K+/Qeh0Wq+JNH0GFJNW1KC0En3Fdvmb6KOT+Aqxp2qWGrw+dp97BdR9d0MgbH1x0rxr4d6TZ/EPxb4g8Ta4Wvkt5hFaQu/wAgQ7sZUdtoUY6cnINP8UafbfDr4p+G9T0iRoLPUWMFxa+Y21UBVW5J+7hwwHYqfXg17hdXtY9xHP4V5p4G8Z6v4r8fa/bmaI6LYhkhjWLDZ37VJOc8hXP4iuz8Van/AGR4R1jUfMETwWkjxtno+07R9d2BXBfAXTBaeB59RZT5t/dMfMbksifKPyYP+dFrsL2PTLzULPTbY3F9dQ2sAODJNIEUH6k4pbO9tr+1S5s7iK4t3ztkicMrYOOCOK8L+JvhLXlsdX8Ra7rIngguwun2yZwsTvgZHADDI7HODk16R8JwP+FX6Odu0nzc+/71+fx60JNPULp7Ha7u1RnOaMnNJnnFUBl+JNftfC+gXGr30cz28DIGWFQW+Zwo6kDqw71xcfxt8Ks8AePUI1lBJYxIfLAJHzAOTzjsDWp8XWA+FOuEuE4i5Iz/AMtU4/Hp+NUfh74c0TVvhfoY1DSbK4Jjb5pIVLZ3tyGxkH3qba72DmtsrnYaB4j0vxLY/atLukmQHDJn5kOT94dR0rX4r59sbNfh58cYLCyd10+6dIo0ck5SUgbSc87WOQT6D1r2/WNc0vQIEn1W/htI5H2RmRuXb0A6k/Sja92Na7GkTikLg1yGj/Enwzrd+bGC/MNyXKRpcIY/NwcfKTwfp19q6W7u7awtZbq9uI7a3iGXllYKqj3JpKSte4NNBf30Wm6dc39wSILaNpZCBkhQMn9BWd4a8TWPivSW1LT1mWFZmhImXadwxnoTxyK43W/iV4W1fw9r+lw3ku+XTpfJaaFkjuAyMBsJHc8c4yemad8DRn4dyIBjbfSD/wAdQ/1pppu4NNHpScnFc9pPjPStX8TXvh+1+0fbbRXeQtHhCFfY2D/vfSs7Ufif4U0jVEsJr9pJRJ5UrQRtIsLejEf0zXEfDeaC7+N3im6t5EeGSKd0dDlXBmTBFK6Yj2zNAauZ8QeOvD3hiY2+p3wW68vzBbxIXkK884HToeuKZ4Z8c6H4uaWPSrl2niQSPDLGUdVPfB6/hnqKOZXsFup1ORio2b0rndS8aaNpHiiz8PXkzpfXURmUlcRqg3csx4H3Gqnb/Erwld6wumRatGZmIVJCrLEzH+EORgmm5JaMLNnXBjilDZqG5uYbK2lubqaOG3iXfJLIwVVHqSelcU3xb8Fx3vkDVWZef36wOYxjtux+vT3o5lsOz6HYapqlro2lXOo3zmO2t03yMFLED6Dk1W8O+IrDxRosWraY8jWsrMqmRNrfKSDx9RWP8Q3S5+GGuSQkTRy2ZZChyHBGQR/Osj4X3lrYfDCC+vLyGK3SSVpJziNAA7ewxjp7n1zR530F5HomQRRuHSuU0Tx9oniKz1C701rprbT0LXE0kDIowCcAnqcDOPp61b8L+LdJ8X2k91pEsrxQyeW5liKHOAeh+ooTCx0QNGa5rQ/G2j+IPEGpaLYSTNd6czLNvjKrlW2nB780+TxjosfiWfQZLvy723hM8pdSsaIACSXPHQg9aOZWuOzOgJFGea53TfGnh7WNSl0+y1WCW5TbhSSu/cMjYTjdx6ZrZubuCyt5Li6mjghjGXkkYKqj1JPAoUla4WexHq+q2uh6Vc6nfSFLa2TfKwBOB9BVey8R6bfeGf8AhIYZ/wDiWeS85lZSMIudxIIz2NcP438ceG9Y8DeJNOsdXtnukt3QRy5XeRjIXcAGPpjPNavw5htbv4P6bb3io9rLbSxzqeFZS7hunbr0pJ31B3XQ3fDPi/RvF1nNdaNdG4ihfy5CY2TBxn+ICtzBJyDXF/DhPB50O8n8GRsli1yVm3GQ5kCj/npz0I/OuyBIqltoIwtd8ZaF4av7ay1S+8i4uQDEnlO24Fto5UEDn1roK8M+N7bfGfhpwoLKhYYGWOJEOP8AD3Jr1vxH4j0zwxpyajq1z9ntmcRhtjN8xBOMKCegNLbVjNjOKUmudvfGXhzTpooLzWbWKWR0QIXyVLDKhsfdyPXFbcciyxrJE6vGwyrKcgj60JphZk45rHsfE+kanrV7o9nerLf2WPtEIVvk/HGD+BqDUPGPh7Sb2KzvtYtIbiRiojaQZBAyd3938cVwHgBon+NXjKSGWJ45F3KUYMSCUOcjtzx+NJNPYWq3PXlOadkVhx+JtIk8TS+HkvVbVIo/Nkt9rZVeDnOMdGHfvTtY8R6VoMlpHql6ls94/lwKwJ3tkDAx9R+dO63HZmzTQwzVTUNSs9Lszc391DawDA8yZwgyegye9Y+k+NPDut6m+nabq0FxdqN3lrkEjuRkDP4Zouris9zoncIASQATigP2rxf4l+NrG98Q6Fplhqf+j6fqW7VEAYBTHImM8fNjD8DPI9cV6PpvjXw7qwvTYanHMLGETXBCMAiYPJyB6GhPUep0IPNYureLND0LUbex1PUI7a6uNvlIysd24kDkDAyQevpUVt4y8PXelDVIdWtvsRcxiV22ZYdRhsHOCDWH4y0bwfqHibQp9fuWjv3dUtYxIyiba2QpA4+83t97FF09mFmt0d6OabnBqK6vLayt2nu54oIVwDJK4VR+J4rFs/GnhvUr8WNnrVlNdFigiWUZLDsPU/TNF0gSb1SNPU9WsNGsWvdQuUt7ZWCmR+mScAfmRU1pdwX1nDd20gkgmQPG4/iU8g1xXxgDj4YakVxxJASe/wDrk6VrfD6VZfh7oDKXbNlGMv1JCgH9aetxHSlxUNxdQWtrLc3EqRQwoXkkc4CqBkkn6U5hzXnfxn1p9I+H7W8TKr386wtk8iMZZiB3+6B/wKgDs9H8TaN4gVjpOowXe1Q7eWeQCSAcH3Uj8DWtvFfPfg5LrwB8RtEtdQIS11iyRVOcbS+SEI7Yk4P1z3r36WRLeGSaVgscal2Y9AB1NJXW4XT2JwaQvWRa+J9Fu9KfVIdWs2sUcobkzBY9w6jceKuz3tra2xubi5hhgxu82SQKuPXJ4pcytcdmWgc0Z4rO03WdM1aJpNO1C1vEU4JglV8fXBNWpZo4I2llkSOMdXdsAfUmmpJq9ws7k3WlHFZNj4h0bU7t7Wx1exubhM7oobhHbjrwDmtXnGKItNaA01uKc9qQsAcEjP1qjqt+2maPe3qwSTvbwtIsMYy0hAJ2gep6V4z4S8N+NfG4n8Q6l4j1HSXFyDDblZVUhcE4TeuFOcdD0NOzexN0tz3ak6V5r8NPFmrXuq614Y8R3KT6tp0rFJFUAPGG2np1wcHpnDDNekmhXtqP0E3c1XvtQs9MtvtN9dRW0GQpkmcKoJ6cnipu9eefG1Q/w2lbaCUuoWB/u/NjP64/Gh+QHf2t1b3trHdW08c0Eqho5I2DKwPQgjqKguNW0+1u4rO4vraK5lIEcLyqHfPTCk5NY3gIn/hXfh4lQP8AQIeF/wBwV5t42Uf8L40E+YFwbVgTztJlYHjpzjH4UtQVj28mjJxSO2GNV4b62uJZIobiJ5Izh0VgSv1HandLcLE3INScYzUYIJ96Y9zEsyQGVBK43KhYbmHqB3obS3BIlyKN5PAqME+lIZo4p40kkRGc4RWYAsfYd6G0twWoyDUbSe7ltYrqB7mL/WQrIC6/UdR1FOOoWa3i2bXcAumGVgMg3keoXrXjngMFP2gfFYZtuYp8Aj7371P/AK1dhd+CLGf4p2viptYCXccYVbAqMthGTIOc4wfTsaXzH6I7w0ikdKZuJzmkA5qhDZ7q3tdvnzxRbzhd7Bd30z1qUHJ968g+PlsTomiakIHkNrcshKZG3cuc57cxivS49ZtY/Cy67JIrWq2f2ksvOV27uPwqdbhoXlvIZJ5II5keWMZdA2WX6jtSyTpFGZJXWONerOcAfU181/DPWrnT/ihbXl1Lgay8sczOThyxJGP+BgD9K9Q+N9ysHw7aDDM1zeRRhVOM4Jf8R8tCvbULo9E+026wiYzxiInAcsMfnUhbbXiPj6zfSfgP4etmEaOHiLLEuFJaKRj+ZOfrXs1uR9htvujKKBjp07UbbgTCQs2AKak8UzOsciuUOHCnO0+9RTQefBLAXMfmxlNw6rkdRXE/DLwLH4Ih1SKPV49Sa6kTcyxbCm3PB+Y5PzU+u4HfbxtpVOa821PxZen4t6R4etb23j00I0054JlyjkLn2Kg8eteipIkiFomDqD1FJSTYWHEAHNMZyOgpGf1NQ319DpljcXlyVVIYmkwe+0E8flRzK1wFmu4YE3TTRQqTgNI4UE+mTUsUyFwm5dxGQM8kV4V4L8EWfxC0+68ReJtQvJBNO6QQeblk5BJLEHvkAY6DvXUeG/hbH4b8e2upwa151nah2gtplBl+aPYcsCB+lCu9bhdbWPVM4FJvBFRMx/h55pEJPancCUyAdwD9aDJxXjvxR3r8VvBjLKAoeM7C2BnzlH8q9fYEMcChXAVCeSxwKexG3PWuF+LIR/hnqO+WZAXi/wBT1P7xRg+1aHw2ZpPhroTOVLfZ8EqcjqaOodDpskmlB5J9KB1IrjPiyyx/DHVmLyJzEAY+p/eLxTA7TJI/WlRvWvAdK8Ba1qvgSLxJp2q7bl1edLVEYMduRgPu+8cccdTj3r0H4S+JJdf8IyJeXDXF1ZTGN5GOWKkZUn35I/Ckr9Q06Hfb/mxT+ahYjr0+tSK3AoAf1FRkVJntTGPoaYDS2BSo+aYx9BTVZu1AE9FNVsjnrTC43YzzRcCXOBTSetZXiSaSHwlrM0UjRyR2Uro6nBUhCQa5v4S3Mlz8ObKWWaWaQzTBpJZC7HEr9z7Utbgdyp5prtg0ityR6dac2DTAA3FAYk0zIB2jr6UIT6UAT44oximo3HrTtwPSkAhOBUW854qR8UxVyaYDlengj1rx4fEPxlqHiPWbDQtGs76HT7owZCMCoDsuWy4HOP0NdH4V1/xvqfiBrbXvD8FjYLAzGZD/ABhgAB85zkZqdX00C62vqd8frSZ965Xx140tfBOiC8lj+0XUpxBbg434xkk9gMjP1FcFcfEfxto9kmratoENvY3B3QpJG6nGckE7jtOMkbgPXGAaV+yDTqz2cNmkJ561l2euWN34ah1/zBFYyWwuWZ/4V27ufoK81tPiH4w8S3Ut94a0FZNGhn8svKh3yKDyfvDnGOFBI46807vogbVr3PXsik3Y4rj/AAL45g8a2Vzm1ay1C0YLcWrtuK9ec4HoR04IrL8Z/Eh9D1hNB0KwGp6wwG6MbiIyRkLheSxHOOMDk0c3kOx6GWpEY5xXlVl8TNc0bVrTTPGuiJYtdMoW6iJEYBPJOSwIGVBw3HevVfutwcg9DTTezWotN0yccCjOa4fx947/AOENtoVt4I7q+mywidsBVAPJxzyRgfj6c7PhDW5/EfhKw1a4t1t5rlWLxIcgEMV4/LNJO7sFjeyKU815x4r+Id/p3iA+H/Dekf2rqKqDL8xKocZ24HfGCSSAM1N4W+INzqPiM+Gtd0mTTdWEZYddkuBk7c9j8xGC2Qp5pXfYNNr6noVMIOacM96QnFUIQg008CqGvXMlp4d1O5ify5YbWSRHxnawUkH8xXF/CXXrzUfA13qGvag08kN3JvnnYDYgVWwTgcDJNAz0DfinA55ryDRPEuv/ABB+Iki6bd3Fl4dsJN0jRAL5qj7qtkHljzjsuehr1xic8dKFfdhoSZozzUQY0oPzUwJTjFRscdKViMUwZIoAkVvWlODUXIFKDx60APHHelYgVBk5rmvG/jGDwZo8F1LA1xcXMwighU43HqST2wAfxxSbsCOpDc07kVGV2MOuCM08k0wBietIGOM05DuJHtXmPwq8SazrureJrbVb9buO1lUwlI1CoC0gIBABP3R1pagemq3PNP4zxUQORTgcUASUA4qNsmkBOeaAJc0ZqMmuQ+JWvah4c8Htf6ZJsuPNWPcFDYBDYOCCOuPwzQCOzzmlrF8LX0+p+D9Gv7l99xcWcUsrbduWKAnj6mtUNg0ASZo3Cm5yKaOWxQA/IJ4p2cV5Zc+Ltbg+O9r4aFwn9kyLnyRGu4/uGbJbr95c1Y8Yal48tviDo9tolpI+hSNF9okjgDgZkIfcx+78uPSjV7Bot2el7qWmDg89aGJ7UAPzxTScUgBoJOaAHbqQtxQOc/SvD9H8e+O9f1G/h0uGO8FrMcpFHEoRMkAEuwznBwc84pNtbK4adXY9wRu1OzXlXhT4oXt34ni8OeI9MFjeufKDrlf3uNwVlOSMjGDnnI+tXYPGerTfGubwp+5XTYYixBj+Zj5SuMNn1b0ou+wadz0jNJmg+gpBxTACaM4pmfmqTtQAA5paaKcKADFITS5FITQAA01uaUUNwKAAdKQk0nO2gZoAUH1pc02s/Wdb03QLA3uq3kdrbZC73PUnoAByT9KHZasEm9jR3U7Oa8zt/jV4VmvJYm+2RwrjbO0QKsCcZwGLAZ9q9Et7iK5gjmt5UlhkUMkiHIYeoNJSWw7WJSxzSkZFclr/AMRPD/h3UYLC9uy9xNuJSABzHj+/g/L7dzjpXVqencEZFCknsDVhCSBQhYnmlPNUtS1Sz0awlvtRuY7a1j+9I5wPYe59qbaWrEjQPFANef2Pxf8ACd5dywvc3FtEm3bcXEW2N93TBBJHrkgCu8imSaJJImDxuoZWU5BB7ikpJg7olzSVweufFbwxodzLbtPNdywybJvsyBljPfJJAOO+M10Wg+JtK8UWH2vSroTIMB1IKuh64ZTyKFJNjaa1NqkLYpu7iq1/qFppllLeX9zFbW0Qy8srBVH5020tWIubqaea8/j+L/hA3jQG9uViBA+0tbsIuen+1+mK7uCeO5t4p4JFlhlUPG6nIYHkEUlJMLdx/alB461yXiT4ieHfC979ivbqSW827jBbRl2XjPJ6Dg55I4q/oHi/RPEhKabdh5lQSNC6lHCnjOD/AEzRzK47O1zc34NPDcVl63rWm+H7A32q3kVrbg43SHGT6AdSfYVz2n/E7wpqF+til/JDNJMIY/PhZFkYgYAJGO4HOKOZXsJJs7Mk0inBp4XHFcZrXxL8MaNqC2ct608uSH+yxmURkHGGK989hk+1F0NJs7btRWVpGu6ZriTNpt9FdLE22Ty25Q+hHUUmteIdL8O2v2jVL2K2U/cVslnPoqjJb8BS5la4Wd7GtRmuc0Txt4f8QusWn6jG0zZ2wyAxucc8KwBP4elat9eQ6fY3N7dSeXb20bSyNgnCgZPA5PSmmmriaaL1N3YNcV/wtTwjtVv7Tc7scC2lOM/8Brb0HxRo3iaO4k0i9FwsDBJBsZCpPThgD680J3dh2aNzNGawNe8W6N4ZSP8AtO8Eckv+rhRS8j46kKMnHv096NI8WaJrs4trDUI3ujH5ht3BSQL67Tg/lS5lcLO1zf3UFhVa5uIbO1lurqZIYIlLSSO2FUDqST0rlY/id4Qmvfsy6yin/no8TqmfTcVA/WndCSfQ7EninIeKjUh0DKQysMgg5BFSKMUwHZoope1ABRSUZoAKOaKM0ALSUtFACUClooAKKKKACiiigD5GdtsbH2r6Q+HDbvh9pDc8xE8/7xr5ulXML/Q19H/DRQnw70VQMAQnH/fRoA6yiiigAooooAKQnFLRigBB0paBRQAUUUUAFFJRQAUlLRQAlFFFACCijFFAC9qKSlxQAA0Ug4paADFFIDS0AJiloooAKOtL2pB0oABRRRigBDSjpSUDmgBRRR0pBzQAtFFKKAEo60tFACYoNLSUAM6muH+L6A/C3WG25ZTCV9j5qV3WK5rx5od54k8FajpFi0a3Fwq7GlYqvyuG5IBPb0poR5R4K+GOl+L/AIdQ37XEkGpyySfvkIK/KzKqlSOnHOMH3roPgxr9/OureGNUP73SGVIkYDcq5ZWU+oBHX3rrPhr4d1Dwt4Mt9L1MwfaVlkc+SSQAzEjnAyeazNO8F6lpXxd1DxLbtCdMvrfbKDIQ4bC5AXbzygOcjrRuC01PMvAXh2+1Pxv4ksH1+/0TUoXZ3WBsNKS7bs9ioJB/4EDXpfhr4ZnQPFz+IJfEF1fzsGDCeMb3yuPmfPP5DoPSqXiz4XT6x4jl8Q6HrUumak7KxGz5chQuQw5U4A9fpWz4XsPHiayLnxDqdi1jFG8Yt4VDNKeNrltikd/8KLNbCunucp8Fbi5vPFHjm5vQVunuojJG3WM75sqfpyPwqGyht1/aavHtYy2YMyN0VHMAyOnJPB6j+LrWrrHw/wDEWneLLvXfBesraNqWTewXH3QxBwyjaQeSTgjgnrg4ql4R+G2v6B8R4NdvL+PUIjAxubqWQ73lZSDhcc84wSen4Ciz+QXRWs3e+/aYulv4wPs1ufsquvpEuMHH+05/E0/45WsDXfheYI7XfnyoFjA+aP5Sc8djt/An610fjrwBda5qkHiPw/qT6fr9oAI2JwkoH8JPUcE+oOcEV5v8QfDut22o6Pe+IdU/tDWNRvhDb2sGfLgjGAVXIHUsnRR68mpfkP1PoiRckfSoxgHBFeefFXwn4g8TPpA0BkXyRMlwXm2ABthB6Hn5T055966/wvpl3pXhTS9PvmV7u3tkjlZWLAsFAPJ5NOzHdbF3ULJNS0m+0987LmB4WwcHDAg/zrx/9n+6ZbXxBpM+EngljkMbLhgSCrZ+hRfpXtKgqc4rzDVvhnqmn+LG8T+CtUjtLuaVpLm1ufuPvOXwdp4J7EHHYjGKLaC2epr/ABZvP7P+GOrb2C/aPLhXI67nGR+Waj+Fdh/Z3wpsxKrL9pSS5IQ/NtdiVP127a5rUPAPjrx3f2cfi/U7W102El3gsjkZ3dhjqV6Ek49Oor1m30+3s9Oj062j8m3ihEMSrxtUDAH5CnZ21FdN6Hkv7Pzs2ha7nH/HxHyT8/3O/wDn1pn7QhA0zw/ux/rpfvj5ei9f8+tbvwg8Ha34QsdYg1qGJDPMhiZJA5cKpBOR25GO/WnfF/wZrPjHTtIh0eGKWS2mZpBLIFABAGeevSi2tg6XO/u8rp8wDFQID/qx047CvLPgf54+GOqm0A+0fa5PLx1L+THjP416u8MjWbRBwshi2hgOAcdcVxPwk8L6r4S8J3NjrEMUVxJeNKqxyB/l2IoJI4z8posByvwBNpJpmts6H+1hMvntJ97YQcD1+8JM+9dW3gSy0Cy8T6loAnGqajaz7UkkygdgWwqjGPm+tc5qnw38R6B4rufEfgq/RfPLSSWcrhdxZssuCNpXnIzjHr3rsvCEnjaaW5m8U2thbQHiCKFi0uc9WwSuMen5ClZr0BWevU8u+FvhzxFrfg+S50nxs+lxeeyS2yWSylWAHJYsDyuK9G+HvgafwNYX1s2r/wBoJcyrIgEHlCMjIOPmPXj8q55fAHi7wnr2o6p4Q1W2ltbyTzJLC5G3I3E4BORkZIB+Xiu08G/8JY9jNL4sjsYrh2BhhtCT5a9w3UZ+hPenqug079SSLwf4dXXW10aVANT8wyG5yc7iME9cZxW9wWJrx+Lwj44X4sNqbvO2i/bzKWN4Nvk8kKF3ZxyBtx2H1r2ML8xNF31BJHN+NPEC+G/Dz3jaRcaorNtaGKPcqrgks5wQFGOSa8A0XW00vwFrguPDbStqMjRw3/k5hhLJjAZgcEEMcA9a94+I1jrOp+BNRsNCgM17c7YwqyKh2Fhv5JA+7kde9cZ4h+H+s3vgrwl4UsYMWsbeZqcyOqhHxySCQWBZ3PGegoSB26o0/g27P4UbzdDlspozzeyrzebiTuBIyQBtHp0xS/ED4a3XjPxJZara6wLE20CxbdhLAhmYMpBGDlh+VekQQR21vHDCgSKNQiKOgA4Arz7xx4R8Ual4jstd8Na4bWS2jVWs5ZXEchBY5wMg5BxgjnHWjXoGiXY47xp4P1D4c6K3iLQfFGpmfzI451uZN5kzxn0POOCD9eK2/HfxDmh+F+lX9i7W11rMS5fIzGuB5mPfJAGOcEntUWt+F/iH49s103W5NP0vT0uN7hPmeTbwrDBYdzwSOQDXqVrpFjZaZbafDbxi1to1jjQrnAAwP0qeVddAu+jueCW3ijwjY/CC68M6fdSjU7uEmU+UcNPwWGfQYwD6D1rq/g54x0f/AIR7T/CvnuurKZj5ZQ4OWeTIPT7ua7Hx34fOq+CdVtNOsYpb6SPMKgKCWyOQTwDgHmqvwt0C70LwRaWuqWK218ryFslWYguxGSpPY+tPl8xJvaxyX7PzIPDes25h2Tx3amRj1OUAAI7YKt+dVv2gh59r4bsoo99zPPL5YA+Y8KMA+5ZePpWjL4T8XeCfGOq654Uig1PT9UkMk9hIwV0YktxkqMAlsHPQ4wetLY+DvFHi7xtY6/4zihtrHT/ntbCNwcPkEZwSMZAJOecAdKLO/kF1bzJfjlqg0zwDbaUszebfTohXu6J8xye3zBPzrtvBeknQ/BOjacyBJIrVDKAc/vCMvz/vE15P8SpIvE/xj0Lw1gNBbNFHMG4HznfIB9Ywte87QOPQUIZ578ZuPhdqXzY/ewfj++SrfwmGPhfo+F2583vnP71+aX4raVqGtfD2/sdLtWubp3iKxLjLASKTjP0qb4ZaXfaP8PNMsNStWtruLzTJEzAkZkZhnHsRxT1tcLq9jq++KbkeleUeKNX1W4+OWh6Fp+q3MNs0SG4to32LgF5GPB5JVAOR0r1tk5NJXHocL8XMv8KdbVWCkiEZIzn96nFT/Css3wv0PcpVgjqQfaRh/SpfiVpl9qvw51Wx02Bp7uUR7IlAJbEikgZ9ga868OXXxSsPD9j4c0/Qo7ERNtF5cqCVViWJ5YjjJ/hPbiiz3RN0vIZ8Sk/tL43+GrMSYRDao+0ZIPnFiOP9kg/jVzxokHiP45aB4fvoPNsraHJikyFclXdj7ghEH4Yrf8G/DW+sPFNx4q8UX0V/q8n+rWPLIhIwWyQOccAAAAfpY+IHgjVtZ1vSfEfh2e2i1bTAdqzkgSjOQucH1br/AHuoppW9QuvkZXxl8P6YngU6jbWVtbXVjLEkU0aBGWMsF2rj0yDjtisz4m+IpL74OaC7JJjUzCZgwOXCoX69ssoIyORU2u6R8RfiFEmkajp9lpGlqFeZ2fJeQdxgseDzjge5rr/HPgiTxH4ATw9pzQRS2vlG38zIX5BtAzyRxkZ5pWfXcFbZbGd4j8IaTafCOe0isbOB7Cx86KRkBKyKu5iG65YjGe+axPhnqMmlfBTXdRQkS27XMsZxnDLEpH6iqE8PxN1HwTP4Wk0iKNLaIwT3TSqWniVAQi4PJYDGQOc8kHJrp/hToN9D8Nb3TtTs5rSS7mmAiuoyCEZFXJU4OOD6Zp69QVlszJ+Cfh3R73wNPfXem2txPdTvE7zoshKKBwcjgZyce49qyfhVZJpXxj8R6ejo0UME6RbDkbRMmBn2HHNWPDWlfEP4eC70Gw0aDVLe6LSwXKSDYkmFBZiSuMgD5TjkcE80fCzwz4i0j4mavc61ZToTA/m3JjPlyyO6NlWxg/xdKVnt0Bcu/U2Nem+Hvhv4gTa3qc899rk4Ci1RfOVG2heFAwG244JzzwORXOeEbuxb48F9L0i60m1nt3Q280Hkf8sw2SnYEqCMVLq2h+KvCHxPvvE2n6I+sW9y7mFgu/G8cggcqVORuIxt781N4e0jxY/xqtdY17SZE86J5GliT9zCPKKKu4ZHoMEk80WYXj8yP4rWUmqfFbw/psbb3ureKPYi4cKZX3Nn0AycexqT4teCtA8PeB7S40vTY7eaG6WIPH/rJAysSCx5JyAcnJGDjritnxbpWpXPxw8LXsOn3UtlBCu+4jhYxocy53OBgdQcE9/etH416Zf6p4ANvp1lPdzC7jZooIjI+35uQBz1Ipq60DzNjX7LTdd+Hoh16+ksbG4t4ZJ5hIqMpyrAZII64GMc9K8n8Var4H/4V5LovhzTJrh7GWNVvzZHaj7huZ5CBywBBBHOQMYxXfeOvDOra/8ACzT7HToG+326W8rWrMAXwm1kJPGRnPPda4C5i8aXfw1g8PQ+FJrawtlU3LrEwlmbfkAIfmJ3YYlQc47ClaQXXzO2tXkv/wBniTzRmT+y5lxtA3bdwGABx0GOPSvJtK1iXXtH0PwZeXkNhpL3YeadV+ZiWOM54xk4+pyc4r1q10zULf8AZ/n09rO5S9+w3C/Z3RvM5Z8DbjPIPAx3FYml+ALnxJ8HrexubU22sWskk1mbiAxMpyflIIBCsODx1APPBp8t9wuejNodh4e8DXulabDHFbQ2UoUS8hiVOS575PJrg/2fVVPDGp4Rxm6BBPRh5adP1rV+Geq6vqGg3HhrxDpuowXlrC0f2i6hYLIhJAXcRgkAj1yOexrjvB+n/EPwa2oeH7HQo3mnkST7WzfuUGCpZW4U5wOOo2/dNK0vmO6XUvfCh4pvi74ynhbMcklwwxyD+/6g1meKdB/4SX493Gj75lgnWN7sxPgiJYlJwSMDoB+Nanwf0PVtG8c6/FqVncp5cTRfaHhYRyMHGSrEAHPUe1altY3y/tI3l79huBaNY4+0eW3lt+7QfexjqMfUU7WeorrozC+JfhfSPB2q+Eb/AEO2WxkW8WNthLb9hUqSDnLcEZ9xn22Pj5fuuhaPpUQy93d+aRzghFxg+oy6n8Km+NVhe3zeF/sVpNOUviWMcJk2524zgHGefy9q2/iv4Pv/ABf4Yhj0oRG/tJxMgdtu9drAqD0ycg88cUNX3BNLYxPiB8OvD+nfC67NpY20V1p0Ilju34kYgru3N/EWAIweMkYxgVvfDpyPhLprL5ZK28uNvK/fb9K8/wBb8QeOPFfgY6WfC9zDHHFu1GdomBk2NkKisM5yATjceuMV6J8N7eZPhZp1vNBJHMsUq+VJGUI/ePgYIB6UavdBpfRnP/AEf8UDee9+fp/qoq9TxXmHwHtprbwXfRzQzRf6e23zYyhOI4weD7givUiuKNVoNO6ujwz43EJ4x8NsVDbYmI7nIde38vxrofj2yL4Bs5GUMBqMZ5/65yVg/Gu1u7nxb4bNvZzzAxtGrRRFvnLj5eB146e9dD8d7eW6+H0Qht5JmW9jOEUsVGxxnjtz+tCQr+Zm2nwx01PhvfahqUU0mtXVk9400krAwybCygAHHBxnIyee3FW/AGtvpXwLl1GV0k+w287R45BwWZV/MhfY5ruNQjl/4QC7iSJmn/s11WNlOS3lnAI9fauN+E2mHUPhG+mXsJSO4M8JDxlcowxkDAz1PPrmh6gtGYnwb8I6JrHha81S/sUu5Z7mWFGuCXITaoJweAxJYFhg4xR8KdLXQvin4p0iPZ5dqjonOX2eYpTJ/wB0j8c1W8J6h4v+HGn6h4en8L3uoTbzPYmEF42JIUjcqkY/i7Ec5xmp/hXb6xD8VPEba1ZmC9eBpbnanyK7ujABgSMYJwMnoaLSta2gXW99TQtAB+0pqQwuTYqcjr9yL/P5UfG0xm98HphDL9uJHP7wLujzt9+lV/F9rrnhP4sp4ysdHl1CwuoUt5hEckMRtwQASD8qEHBHauV8aP4n17VdJ8Qa3o8tpZ/a0gtbRUbzVTeCSeMgtnqQM4HFHLJ7D5l1Z3Xxx0fVtR0CxvbCGW4trCRpbiGIZbkAK+OpCjdn03Z6A074e6l4F1m9srjTdMtrDxBHbn92MhmBGGIPR/cnJwa6Txp40fwdcWDPo17fWdwsnmzWy7vJZdu3IxjnJ7jpXmuk2Evi/wCJ+m65ofh+90XS4itxLdyRlBIwJLbR90FvukLnIyTSs+mgPzNX4qaPp1r4n8KPb6dZwte3rfa2WNV87MkWd/8AePzN1z19673VtD0rSvCGunTdMtLMyadKrm2iWMsBG2MkAdMn8zXJ/GfTNTmg0HWNPspLsaZcs8yRKWcAlSGwO2U5+orRh8bWvjLwV4oFpY3UJtLCRWMq/I5aN+FYdcY54HUU9fkCsecfC/wHZeLpbq81R5/sdi6iGKKTbvdsltx6jgLkDGc9a7H4mYHxM8A5VSPtXGT/ANNYas/AiN1+H8xdHUvfSMC4xuG1Bn36VW+KGR8SPh/+6Yj7ZjcATn97Cf0wTRbpYXnc6X4k+HbDxH4ehh1XWBpWn2tylxNKdoDYBULljgfe46844ryP4pXPgdtMsk8LmBdTtpsyPbIyts2n5mYgbjuCYOSa7z436LqWqaLpk9jbzXMVrcMZoYkLHkfK5A/hGGB/3hXnXjfXTqvhfS49P8NS6ZokLgrP5RxLLtK43bQD0bnknqaSv8htx+Z6t8R53u/gxPcSgM8sNrI2eOTJGTWz8O2Vvh3oBBYj7HHywwT8orB8bnd8CSwTd/oVofnB4G6Pmug+Hbeb8PNAbczf6HGMsOeFA/pT1C50uMnFeB/E/XdOvvixpNjqc6x6RpLJ9qY5cbmIdsqMnoEH51767LEjSOQqqCST2FeFfBrS18T+Itc8W6nbpMHlYIsqhl8123sRkdVGAPQMaErg3YpfFXxj4b8SRaLqPh7VFm1XTrncB5TphD82SSo6Mi/ma9ji1SLxH4AfUoIwUvLB28t+MEqQVP0OR+FVPFXg3S9W8KanY22lWaXL27/Z2jhVCsoBKEEDI+bH615/8INekvvAuuaFKzTTWsUkkKP/AHHU/KT2+cNx/tUuXqJPurHL/DTwGnj3R5V1LULqHSrCbCQQEYeRly2CcgYG3nBJz2rW+Jt/dat8TbTw+lncajaWsUf/ABL7ebyTKxy7AH3XbzjoDjFdR8ADu+Hc4yxxfyDkYx8kfT1pPih4c1v/AISHSPFnhuze4vbEETCIZbCnK/LnLA7nBA5wRTt0sF7a3OWk0vxDb+LdJ1bQvBF/pcdvMGuIjeLMsgyAcZPB25GM459Qa7/4i+E7XxDNo93qviBNN0qxmMk0UhCrMSQcbywwcKQOuMnFZel/GjTrmGCDUdMvodUaQRSW0CiTac4zgkMBz0Iz9awvjRbSr4t0C+1KG4l0BEUSLExC7lfMgJ6AlNuM4zgjtSV29FqC03ehi+Ibjwjo/jfQLrwfcqDFKrTTW8zzLuLqAnLfxAsDgnjHTnP0WRjmvmLxVrFlfeJNAudO0BtE0rzFEDpaqjXPzgs2V4bsMZOMnrmvp1hnH0od1q9xq3QayhlwRmsDxb4ltPB/hy41OfY0gGy3hJwZZD0H9T6AGrniDWE8O+H77V5YXmjs4jIY0IBbHYZr57h8XaJ4s8VS6546vSthAqraadbozoQc8Ng/n6+wGKTfQdju/gnol2yan4rvgDLqUjKjEHdJ8xLtz0Bbj/gJ9q9aIOeDXH+E/iJ4V8R3sejaE8gaOAusYtzGiIpC49B1HFUdS8darZ/Fm08KR2do1lOit5x3GTlSzHg4HCkDI/Gnfsg2O+JIrzz41KW+Glywz8l1C2c4x84H49env7V6Pjk1518aht+Gt02MgXEJPsPMXn/PrQI5Pw/bfFCbwrpbaNe2EeneUjWyMylvLAAAOYzz36+1Yd9/wkFv8WvD6+KJoG1Hzrf54SCvlmTA6KMc7h0969i+HPzfDjQMZx9kTGfpXmHxFd4/j34bIcxoDakttz1mYfrjFFl0Qa9Wb3xa1fUbvxBoPg3S7ya0m1Fw00sLYOxm2rnHJAw5IzzgVleMfhzbeBvDJ8QeHL/UodQsQizukuDOGcAscDjGc46YHTvWz8VNNu9P8SeH/GenWE149hIFuUgUlvLB3A8excenIzWN41+Jtn4t8Nt4e8P6ff3Oo6gIy8axgmMBgxX5SSTx16YPWltpbcL+Z0ev+OZIfgvb+IIJTFfXsMUSyJwUlPDkemNr/TFY2kfCJNU8LRave6vqLeILqFbqK4LDdCxXIXJyTyeTkH0xWn4k8C3M/wAFbfRRA0+pafBHOiRqCxlGTIAB1JDOBjrx3qppXxi03TvCltbX9jfjWLaIW72jIFdmRBluTkDj0z7HrRa2tgvcvfC3xld6j4N1V9bnd7zSHYymU/OIwmRuPc5Dj8Oa5bwH4QHxIs7vxL4h1O+knM7xQFGX5GwCSNynAGQABwMGtz4VeEbhfA2tvqNnJBJrW+MQzJh/L2FRnIB5LMRnt9a574d+OrbwFpGq+H/EltdQXNpI08SeVjcSANvsSRkHpyTmnbl1sG+lxfhZaXOmfGbXLC8maa4ggniM0pJaXEiYbPqRg/jWnqsSH9pqwZlAbyUILHr+5fp+VZXwovm1D4wapqE5MUt9BPN5Z+b70iELn2Hf2rV1lgP2mdMydn7pBk85/cyflQB7Qep+tNAOa4Xx34+uvCXiDRtMtdMjuzqTbS8k3l7fmVeOD3Yc13wXgEdxQmM4f4tacNT+GeqqQxe32XC7Rn7rAk/lmuC1XxI8f7OumwpKonugLAqB94IzbgMeqpj/AIEPWva9Tshf6Te2TIrC4heMhuhyCP618z/Du1n8QeMNF0O9LeXYTvdvC3Coy4LfLjHJVRQI7f4jeE/7H+HfhnULZBHdaE0QZgPlXdjLNgZP7wKfxNQ/FrVE8S6d4KtoZSIdUdZThcKd2xR78bzXr+v6VFrmg6hpdwgeK5gaPBPfHB/A4P4V86eAlvtQ+I+gaTdrj+y5Xj8qYZ8rZucqvodw/T0p9bgj0z44Rxw/Dm2hUYjS8iVMjIA2OMflXMS+Cdd8UeCZ/Fura5cR3qW/2ywtFX93CiKSo9iwA6Yx3zXU/Hw4+HSDB5vU6dB8r9a6zUiF+G98doCrpD4CjAA8o9KLLdoNejMf4TeILrxJ4Hjlv5GmuLeVrd5JG3O+ACCx9cNXMfBK3il0bxLCY3QPebGbPzHII444/wAc/hf+Af8AyI12d6kfb3+UDlfkTqaq/Asf6H4lGxlzfhvm79f8PzzSSSQXucfqPw+0G0+MGm+FovtQ024gEkokkBdmxIeDjp8g6+9dp4vt7T4T/DGWz8PS3MUt5eBBNJJmQMwyxDADHypgYx+dZvxAv08OfGvw9rt4HjsRa7ZJChcYHmBsADPAkBx15rqPH1vpvxA+Gd9PpDnUDbN9otzACS0idVAxknaSMY70N30YJWPG5hbWWmRazp9/4oTxOx8yaVoG8pyeoDdSBzySc+ler3+j23xD+Fenatq63MV5Z2clyqodmZFUg5BHIJXP403wJ8VdEufC0NrrN2bLUNPhEU4mRsPtAG4EDqeOOufWuzvb+21fwPfX9rIz21xYSsjbSpxsbseQfY0lZPRBaVt9Dyj4Y/DXQvE3h6y8QX5vBdpckqiuoRgjArkFScHHr0raj3N+01LhhhdP/iznGxen4/1rU+BWT8M4QVKlbqXg/UVmI5/4adkU4I/s3AyOR8gPH+fWqBGT8TPE90/xIstAN/eWOk2wQ3RtSd0u4biCO4xgY6cmsPTdfTwv4q0eLwxqWsXujPKqXNteqSMFtpIxweueAOnNdD8SReeD/ido/jG0s5rm2kwlwADtDYKFd2DglSMe4rvdO+JPhfUraCQapFbzTSrCttONsodjgKV56+vT3pe6t1uF29mcP8Vj/wAXW8FHjh4zg9P9elbvxc8UanoVhpNholwYL7UbjZuQc7RgYB7ZZlGRz1rA+LUoi+J/guTPR4+v3R+/T/P5VY+NiHTZfDmvrGzi2ucPtHTlWXk8DlSOeuaLXVgvYwfGngbWvCfg1ruLxFeXkUxRdRtudjuWyHHPTOBk8n17V6n8MwF+GuiD5R+6PT/fauB+Jfj7R9b8Frp+l3ErTXflzOChXYitna2f4sjp6Dr69V4R1hNC+C1pq8kPnpaW0kpjiOCwDtx9aSatog62Z3rYHSuM+K/Pwu1j5pF/1XMYyf8AWp+lafg7xPH4y8NxazFatarI7J5TOGIKnHUYrP8AikwT4Zazu8zaRGMx9R+8X9KaGzzTRtU+IEXw0gtNC0WM6YYZFS8h2tKQWbdhfMznrzt7V2PwVk0geCxb6buN6j778SDDGQjjv0wMD6HOKpeB/iB4b8NfDjTINQvgLiJH3W8UTM/LtjjGPTnOOay/hI8uqfEfxHrVpbtBp84kLJgBQXkDIDj+LAYn/wCvSWr0E7owNV8aW/iTxfq0OveJb/SdEjdo7aC0Vzv2HAPynqcZyQfSuu+F/jOXUfFuoaD/AGvLqunLAHspp1KyKFxkHJLH73UnPFZGla9B8LPiRrWm6okp0u/kV4ZyNzoOWBx1KjcVOP7teuaR4o8PazfG20vVLO5uGj85khcFtvAycfUDB5o5Yp2YXbV0eItd+Im+Luu6doWoPHeX1xLAryOSsaBtxODnGAuOBnGcVs48SfD/AOIeiW1/4im1K11ef96sm7aSSFPDsdpBZcYPtUvgiKKX4+eJ2mRTJEs5ibONpMijj1OD/Or/AMVAP+E/8C7m4+19H+5/rYf1o5UO77lj4keJtbPifSfCHhy9S0ur9cyy7eVByPvdVGFY5Azx1Fcf8SNG8SeCvD8MQ8R3d/pN1KiuJWfekqqT1LE7TgnAI6d+tbfjq5i8L/GfQdfuRItpNAA8gTcBgMjAfRWBwOfbmqvxo8Z6TrHhuPSdLuhdETCaZowdgAU4XPc5IPHTHNDUU7WvcE3umej6h/bkvw7iTQD/AMTZ7OAQuWU7SQu45Y4Jxnqa878ReHPFnhvwgPFNx4t1AaxEUae2NwxhwzBQijdglc56EHnit34h61quh/CzR5dIk+zmVYI5biFsGNDGT8p7ZIAzXnOuQ+HF8EW95ca3d6p4j1ALOFN0zpbc/NkHuACvJJz046JoV/M9jXV5Ne+Dlxqc4xNc6RKZOMZcIwJwOgJB/Osv4X7h8IdwcoR9p2v3U+Y/P4VJ4dOfgK75bJ0q6JLHJ6P1o+FAa6+EscUOPMY3KqT/AHjI+M1QGX8DL28vtA1V7u4lmIvAF3zNIF+RCQCSeOfXvVfw7e30v7QeuW01/cS2yW52QtM2xeIiMKTjufzNYnwe8W6L4X8O6xDrF2lvNHcBxGFZmYbVGFxnPKn+tM+G2rPr3xs1PUpIzH9ohmljSRvmVS6BR9duB6YpJLaw9dy/8QNa13Tfi7awaLe3HnS2aJDb7j5ZkdnXO0kKT05PGfpWre6f4s0H4TeJrrxDqzSarOwljaKYnyVyg2ggAKT833eOaNWt4rr9ovSfMBfy7QMoBxhgsxzXYfEqCW6+GniCOIEyC2MmB6KQx/QGmkuwrvuVvhVcz3Xw10qe4nnuJmEpaWdyzNiRu5yawPhVf38/iPxlDfX1xdRw3YMbzykhRvlHCk/Lwo6elUfAHxD8O6F8LbSO5u917beYhtQMyOxdiMD0II5PFV/gWZL258VzXagyzSRGRicnLGQkYPuaWjHqtz07/hLPDzZxr2lnAJP+mR9B1/iq7p2p2OqK72F/bXSodrtbyq+0+hwTg15kvwG02Mt5Wu3yIeAmxDgflXV+CPAVl4GgvRaXdzdS3RVpGlCj7ucAAAep9adn3FzJ6WPJvBvjm28P+LvEty9he6reX0zmNLKEZ+V5GbIzwPm688CvUvCPxI0XxXd/2fGlxZamF3fZLleSAMnBGQce+D7VB4S8e+EtauroWyR6XfeYUkju444ZJTnk5BO7n1Oc1xWp3KeJvj9pM3h6WKVbVEFxcR8qQhYyc/xDaQmemSBSunogV1uh3xb1Kyb4kaDa30jizskjmnAU8K0vzfXKoK39Q+Kvhy7uP7O1jw/qD6VMGxPeWitFKVPO1STuHGcj8qzPjRaRweIfD2t3UQm0+FtlzHnGVWRTj3yGIx9ffG/8SfE/h2f4cX6rqdnM91AGtUSRSzNuG1gvXgjnjjBBof4j+QfEbUtPsfhDKdJW3SxvFiht0hTahR2BwAuNoK5rc+G9h/Znw60K3Maxs1ssrhccl/nJ4/3q5KHQtQvv2exaXiyvdfZzdoo+ZyokMqjHclcce+K0/hb4p0i6+Htir38UUlgDDOJ5VUrgnaTk9CMYp7atha5hWA/sP9ou+B2iLU4GA2AjB8tXJI9cxtz/ALX1qn4EVtX+O3iPU5QrrCspjPHyjcqIfqUB9+tTeDWXxV8b9c8RW4M+nWkZihuTkLu2qgA9cgSH6HPeoNLvLXwh8eNXj1C5FvbXoc+Y7bU3SlZFJzxjIZc+v40bK4utjpvjXYi++HMk5A32l1FIGPYFth/9DrY0fxXa2vwx03xFqb+Wi2SF8nJdwMYHuxHH1rkvjV4is38NRaBYXSXF/dXCO8ULByEU5Gcdy2zA6nmtDxP8OtU1fwj4d0XTL2C3h06LE8NwzASttAByAeh3cY/ipbrQNjkL2zvNc+HviXx1rUCi6vTELBD0igDovy8Z+bkAntz/ABHPpfwrIHwz0UhGX5JOGOf+WjVw3irQPGmjfD7Uk1LXrSfS4oYozbpGMhQwG0HYPb8q0PhRpvik6PoV6uq26eHlWctY7AZGyzgfNt4+bnr0o17CTT1Me91Bfhz8YtTv7yI3lvqETyRLC6mSPzGViCCf7ynr2IxVm11A/FD4n6NqNjayWtjoq+c8ruqyPknA4zkFlAwCQBuyecGHwS9vcfGfxD/wkn2d9UheT7KXwFTDgDZnvtK474zU/jc2T/Frwo3h6S2bVROPtKwY+6GBO8r0+TzM57D6UX8/kP5Htecmgiua8UeNtH8Hm1GrSTB7oMYkhiLk7duf/QhXRRtvjV8EbhnBGCKL62GUNfGfDOrD/pzl/wDQDXzJo2tahN4TTwhDMkEF9ehpJpXIOTtUBj02jbk+v8/prxE/l+F9Xf8Au2cx/wDHDXingTwhZ+NfhVfW8Yjj1K2vma1uGTmNhGmFJ6lTyD9c9RVWQm7Hr/hjw5Y+FNDh0ywB2r80krD5pXPVj/h2AA7VyXi/UvHlz4vi0Pw1b/ZbB0XzNQe2LKpPLEswK4A4wOSar/C3xnNdeb4V11pE1axZo1MzZZwp5Unuw5xjqo9qzPEnizX9Z+Jsng3S9UXSYVZY/OIAc/IHZskZOQdoCkZ698iHruhrTZlnw54l8S6J8Sl8G+Ir5NRjnR3iuNgyfl3r91RjgMCDntj3rfFDxnrPhLx3pxs7mX7B9lSaS0G3ZMd7gg/KTyAK5/Rlgg+O1nDDrk+qhWKSXU/7xpZBE24KwHABz044IrY+J1vFf/GTwvZSqxjmWBHwByplbI5pqKYXZ03h2+8cSeFfEmp+JIls5fsrSafHtT93hHJOBk9dvDZPFcP4O8afEHxJaPpWkBbm5DyPPqN3GqrACuEXgY6gnGCfbiva/EuB4V1nd0FjNnJx/A1eefAS3j/4Q++ukUq0l6Yypx0VFxnAGT8x5p8qfQLstfDfxjq+s6jqPhzxC0Lapp+4F41wTsYK27A29SMY6jORxy/W9V8c6l4vvND8P2a2FhHEoGpXNu4UsQCSrFSpHO3AGc8/Tn/BG0ftA+KlGSdkxJU4UfPH1H+ec1Yn8U+JvE/xJ1Lw1puqLo1nb70WbyFdy0ZGW+brnBGARxzk4qbW0sF/Mv8AgnxH4otPHV34R8VSLdSiEy29yiKFOMHqoGQQc8gEY96474saV4ksby2udV1uG90+e+c2MflBGtickZwOcAAZyelWvCcMcXx8ATWbjWHSB45byVgdz+XyBj+EHIHJxjHbNbXx8YLpGgMzKqLfncSOnyH/AOvTSVgdzrfDGjeKNFlvLjxD4g/tgeSBBDFbKhBHU8ckniuOs734seJ7K51CKGPRhDcEw2c0IjkdR2HmKc9cZJUGvUdW1OPTNBvNW2+bHbWrTgLzuCqW/pXkfhrWPE/jmw1PWdT8Yf2HplpIVaC0jQMq7c/ePIHIwTknBofLbYFe2523wu8W33izQJ5dUhVb60mMUkiLtWUYyGA7dSPwrzf4beILDwxe+NL67uIykeGijiJAmYPL8qjueR9OvSui+AkQTStbO24wZ48PK2Q/ynkccV53Y+GbzxUvi1rGSE3FhMXWKOLAkVnfIGB1AX0OaFG6sDfVnq/w5vfGHii7l8Tazdmy0qRiLPTVgUCRcYDFiN23ng55Iz04LNQ1fx3rnjbVdF0KGLTdPs0XbfXUBxI3H3SysDnLYwOi9a2fhx4zi8Y6CBIEj1GyCx3Ma8KeOHUdgcdOxBFcRpvi3xb488Yahpul6tDoljas5LCFHcIjbcncMkn6jGfblPltawedzc8C+Mdbl8c6r4P8RSQ3E9qpaK5iA+bG3g4AHIYHoO4r07vXgHw8EafHW+RNRl1IiKdftj9ZmBUFjj6EenAxXsUni/QYPEo8PSagBqzEAW/lOeo3D5sbenPWmrJaBqzcIFcD8YiV+HzsE3FbmPA785H9fyzXfkc15/8AGgKfh2+QxxdRYCnBzk1QiW3vbrTPgfZXtlI0dzDpMLRuqhiDsXoCCCfTI64rkNC8bePPE2heRodgJpraFvtOoyBAZJMkhVBwuduOMHn0HXpboAfs+R7ld/8AiSxkqDgn92Oh559Pwq78IrWG3+Gtg8aMpneaSTcc5O9l/koH4UrJu7C76Efw28dT+LIbuz1KGKPUbMKZPK6MDkcj+FgVOR9KxX8Z+MPFXiq80rwpbW1pbadcmO4uJyG3hWYZOQcBtpwACfcds74R4/4WT4zKjA82XG0fKP37/wCR+NL8BbiO3l8R6ZdSD+0Rcq77jhmAyDgezZ/76qbfcO7exi6Lfale/tB6dca1Zx2upKHimitzuUlYHAPU8EYPWu+8Z+JtX0v4k+FtJsrzybO9cCeERqxlBcA8nkYHp7+lcUt9BqP7S9reWqhrYSNAJImyJGW2YMQR6HIP+7W78RXWP4x+BW4DeZtJAycGRQP1z+Zp2ug1R1XxB8Vap4W060fR9Ma/urqfy9oiZ9ihSScL1PAAGR3rjdT8YeP/AAPcWN94mTT7rTrxiHih+VoD1IyB1Az/AHgcde9dF8T/ABxf+El0yz0qCOS9v3fDSDIRV25wO7HcAM15v8TbbxBp+lacniXxKt/dzhibKK3WNYBxyWXG4dskduOhpWT3QXa6n0UGBAKkEEZzSmsibV7HRNEtrvVLtLeIqqeY/dsdMD6HpV6wvrbU7GG9s5RLbzKGjkAIDD15qrrYLPcsrzn6V8+/DrxZovgrU/Eb6vcMoupVMPkRmTdtaTjjpwwxnFfQajr9K8M+Euj6bf8AibxN9vsbO6dJVlh82ISeXueTOM9OgHHpRa/UV7FCwvW+IHxpt9W0eCeKxt5InllTH3Y+d0hBwN2NuOcjHviTXvEEvhn47arfJDNdMsSJFbIf9YzQKAB1x82Ox+le8QW8VtGI4IkiQcBUUACvGHtYrr9puRJV4UJKvf5ltwR/L9KbS2Erl1PiR4s0TXbOLxTokFtaag6+Wina0S5AZs72zjIypAP0rufG3i+38GaMl9Nbm5lmlEMMAkCbmIJ5Y9BgHnBrz/4+q6yeGZkPKyzKQp+Y58vp+VTfG9ZYrrwpfzM39mQ3uydV45JRuef7qP8A5NTy9ik31Hz+PPH2j2MfiDV/DFuNIkPzwqSssC5ABYljjOe6jpztrvZfEK3fgO58QaZtJNhJcQhyCAyqTgkHBwRjg1B47ktJfh5rpuDFJC9jJt3OArNtO3nP97FcZ4ChuIvgHqTTyF4pLa8eBXHCR7WGPcFgx/4FQrdAuyjovxL8Xa5oyW+l6Kt/qyqWuJ0XEUfJ2jG4DlQf4uT0Brrvh345n8XjULO/tFtdQ08osoUEBt24fdPKkFSCCTWd8DLWKHwAbhW3SXF1I0mDwCMKAPwA/Ems/wCGuf8AhaHjsFiM3RIUHK8Syd/Xn+fpRyJbBdvcvXnxA17VvFV7oXhTTbec2chjluZzkDacOcb16HAHXPNXvBfj2+1zxDf+HNc06Gx1S0j8wiOXIcZAPHOPvA9Twa808N+FdCf4n65oHit3mfzWa0L3DR+YxO7kqQSSrAgZ9a9Z0H4a+GfDesJqmmWUsV1GhRWNxI3B65BbB4/zmkoq++ouZ9tDmviV458ReGfFFrp+kS2ccEtmJj58JYltzg85HAABr03Tp3u9NtbiVQsksKOygEYJGSOaqan4i0bRpoodU1SztJJQWRZ5lQsB1IyelacbrLGsiMGRgCrA5BHrT06bj9Rc4Fch8RfEGo+G/DCXukiA3T3CxAzKWUDDEnAI/u4/GtjxPp9/qvhq+stLuvst9KgEM3mMm05B+8vI4yMj1rxHxn4V8W6D4ejudb1v7dZKyx+Wb2WUhznBw4A9eetFmxXSPcdAvJ9R8NaZfXJQz3NpFLJ5Ywu5lBOASeMn1ry341Gc+IfCyX+BoBnUS88M/mLvDf8AABx/wKqem+BfH19oWmTab4pW2tZLdJIl+3Tjy1ZQQNoGOBjjpXpPi+18K3mlW9h4tuLRYWO+NricQsXXgspyD/F29aNeoXvsZHxPtND/AOFdXEk0dopijVLBlVflYkABPbHUDsPam/B6+N98N4Ld5Cz2cstsexUbtyjj/ZZawdZ+GXhvwz4Y1PWZJ73UVggkktoJ7gCNS33cbQCecdzmtj4JW3lfD0Tnrd3ksuADhcHZgZ/3KfzEkkedfEzwNpfgbR9GXTjcTyTTSmWe4kBZsbSBxgDqe31NfRUZBijIB+6OvWvIfj3GXsdDJAKJJMzEnjGF4/z6V6/CVaGMp93aMcY4pvUaQEcV5P8AHazvbjw5pksSPJp8VwftSJnqRhGPsPmH/AhXrJ5ryP426lewxaFpNvNLb217cHz5QSEYAqNrYOcDduIxzgelICt8QPEfgfVfh4bLTp7ea5QRizggj2yRkEdsfKMZz0roLSfUPDnwGM2pFlvIdKfapBRo9wIjU98qCo9eKyfGHwv8PaN4JvNQsPOg1HT4jcLdtcMC5XkgjO0ZxgYAwSKltr+78a/AK/e43zXyW0wLnOXaIllIx1J2ge5znvR8xK3Yn+DHh+xtvAkWoyW0TXN/LIzO8YyEBKBcnqMAn/gVYujRweE/2g7jTLWEWljqFuQkYACklQ42+25GAHbJFdZ8Hb9L74Z6ZF5iGS0LwSKv8OGJGf8AgJU/jXM6jEus/tI2MaPHssLUMxU5OVRjg++ZB17UXvpcErO57CQOQK5nxn4NtfG+kQadeXt3bQxTCUi3YDeQCMHIPqa6nHJqjfapYaaU+331raeZnYZ5Vj3Y64yeaNFqytXojzL4lL4L0DwLd6IsFimoRQILWBFTzg2QA54z25J6jPrW/wDDWS9sPhTp9xqWWMVu8saFcFYgSUHv8oH4EVW+I3w+0TXNL1LXmRotVgtWk89JMCQIpIVgcjGBjIwfemfD29u/GXwsvLbU5Wu5W86y8yQbfMXbxyPTdjPX5aN9RWscz8GtLt9evNb8Q6vELy/WZY1NwBIEOCSQT1OGAz6D3pPGtpbeA/ih4Z1jSwLG11CbZdRwrtjwCqt8o45V849RmrnwEuB/ZWu6e+2OWO6WUwfxKSu0/hlMUz4yo+q+KvCGiRBd0sx3HrgO6KOBzjhvyovpYVtbkfxWMd38UPCdnq+0aJ8jOrt8rM0mGyPTAQH2JrW+L/hfQE8BTXsWn29tc2jp9ma3hVCdzAFSBjIwSce2e1dJ438LeGvFEVrba7MtvOjH7LKs6xyZOAQM/eH3eMHoK878YfDqz8J+BrzUrzV9R1a5hWOC3W5n2xwhpFGVTnoM8Zx14pJ9Exvud54M1LUNd+ElrPbXfmas1jJCkz/89l3KpP4gc1wXwnl8K2Gj6kviSTT4tTe4kjf7dtDNFtXI+b/a3ZHXjmuj8CzTeGPga+pwKLm4WG4u0QcjOWx+GACfxrC+GvgbTvFmkXPiHxBNPe3txdSBkLlAp4JJxySck+mCOKa06i+Q74WKW+JniN9BwPDiEqxKEBjn5Avpj5sf7P1rq9X+HKa18RY/E17ercWiRCNbCSAMowMYJJwQSS3TrXL/AA6vLnwp8SNQ8EeYbjT3kleJ+CQwAZc46fKCD716V4r8Vaf4P0dtQvtzsW2QwR43yuegH9T2ovbUdrnlfxP06y0zxv4YTwxZwWmuvMrf6OoRDllCb1A9d34Zr0/x5Olt8P8AXpJScGxkXKjoWUqD9MkV558NvDureIfFUnjzXcKHZ2t43UncTwGXPRVXKj1/DJ9O8TaZaax4dvtO1C5Nva3K7HmDhSvORyeOuOtHqw02R5f8NrTwjF4Ht7jxD/Y7XdzcsI2umTftB2hfm5xwTjpg161pWkaZpELR6XYWtpHId7C2iVA59TjrXBaX8GPCsVi8U5u77zDlZnm27fpswPzBrP8AhbcPp3i/xL4VjeW4sbRmMTu5O0K+wL6DjHTqQaHfo7oF5qzKHgfTrXxh8UPFeratCbqOyl8q3in+ZVXzHC5U5HAj4HQZPtR8UtLs/B/iDw34r0a2SwkW48u4MEYSNlHOCAOpXePcfSrHwXjfTPEPi3RJAAbacKu45chXkXk9+3Pv71P8eZftGhaHo0ZX7ReX+UyeRhSvTr1kWhPSwra3G/G7UpLiLw/oFnPIp1G4y+1yEcAqq7vUbmB/4DXT6n8NvC8/ha40uHSYUYQ5S4SMGcOBwwbGSf59K4/4p27eH/EngnV8F7a2dYJHflU2MjKT743n32+1exyyrDBJO20qqFiQeOBTWgWuef8AwW1t9Y+HkEEz5msJWt+Tk7AAy/kGA/CvR1ryT4BWc6eEb/UZiNl5c/IMY4RQCfxOfyr1wcUhhS0UUDENHWigUAGaBzS0dKACikpaACkpCTnilxQAoooooAKKKKAPkaTHkvn0r6O+GxB+HeikZwYMjPpuNfOMmPKfPpX0f8N8f8K80XH3fI4+m44oA6uiiigAooooAKimlEMbO3QdalqKdQ8Lq3Qg5oAdG4kQMOhGRT6p6dEkNkkcf3ATj86uUlsAUUUUwEooooAKSiigApabS0AJmigCigBRRSYoHFAC0UZooAbjBpw4opKADNL1pM4pR0oAOQKB0oooAKKQCloAMZpOlANO60AJmiiigAoFLSUAHeilFFABSUdqWgApDS0UANxS4o60YoAbjmlxilo7UANxk0m0U+igDzLxr4P8Y3viZdb8K+IBaZhWKS2kkZVyCecYZTwe47e9Gg/DXUU8UweIvEuvSandW5JghK/LFn0J9PYLyM16WOtFGi2RLu93oLSZxTqTFBQhGaTbTqKAEAAo60ooxQAm2gilpM0AJjNLgYpaSgBMUoGKBRnnFAC9qTpRSigAx3opRRQAnFGBS0lAC8CikFOHSgBMUYpc0UANxQBSmkGaADFJjFPFGKAONt/hzolv42l8WFrqXUXdnAlkBjRiu3IAA6DgZJrsaO1FNu4krAKKKKQzKbw/pL68uuNYwnU1Ty1uSMuF5GB6dTWp1petLii/cSSQ0Dil6UYpMc0DF4oxxRRQAAUhFOpKAGhec06kHWnUAJTcHPWndaKADFJj3oozQAcik5pRS0AJzRjIpaWgBlLRS0AJjBoIz3paKAG45pQMHPelFGKAEKg9aWiigBMdqAMcDpTqBQAlGM0cUuaAExRjNIGB4FOoAOKTAopaAExSY9qWloATHFH4UtFACY9qMYpaKACkAAGMClooATFGAaWigApMZ9KWigBMUCloFACUyKJIVKxoqKTnCjHNSUUAJ601Y1QkqqjPoMU+koCwiqFBAAHfil5paKAK4t4BcG4ESCYrsMm0bivXGfSpHjWRdrqrD0IzT6BRqKy2IpLeKUqZI0YocqSudp9qkFOpKdwskMkjjmRo5FDIwwVIyCKoLoWkqu1dNs1XjgQKBwcjtWliilcTSe5UttNsrN99vaW8LbduY4wpx6cdq5mLwDZRfEebxoLuf7TJHs+z4GwHYEznr0HT1rsCcCjrTu9wSS0QVXu7O2v7Vra7tormFvvRTIHU/UHg1Y5opDtchgt4baFILeFIooxtSONQqqPQAdKrT6Ppt3ew3txp9rLdxY8qeSFWdMdMMRkVf5pMnNNXCy2FqtFaWtvLNJBbQxSTNuldIwC59WI6n61YzTT1ouFkOAPUVWNhaNereNaQG5VdizGMbwvoG649qsjilxSTaBpPcOtUbnSdOu7qK6utPtZ7iH/VTSwqzp9CRkfhV6gUXYNJ7mfDo2m2+py6lDp1pFfSjbJcpCokcccFsZPQflQ+iaXLqqapJp1o+oINq3TQqZVGCMBsZHBP51o0U7hZHE654AGt/EDS/E76kyR2MSJ9j8gMHKuzg7ieOSO3brzXbYooouFgIzWTY+HNG0y/mvrDS7S2u58+bNFCqs+Tk5IHc81rYpM0rvoDSe4CsqDw7o9pq02q2+mWkd/Of3lykSiRs9fm689/WtakzQmwaTM/VdG03XLQWuqWUF5bhg4jmQMAw6HmrMtpbz2j2skMbW7oY2iKgqVIwQR6Y7VP1FAFF2FkZ2laLpuh2f2TS7GCzg3FikKBQSe5x1PTk0mk6BpOh/aP7LsILT7Q++Xyl2729TWlRRqFkZ+p6PpuswLDqVhb3caklRNGG2HplSeh9xzTtM0qw0axFnp1pDa2ykkRQoFXJ5PAq9nikp3YWV7mJqnhLw/rc4m1LRrK6mGD5ksCljjsT1I9ulX002yTTjpyWkMdmYzF5CIFQKeoCjjFXR0o7UXbQJJGdo2iaboFgLLSrOO1tgxfy4+mT1NRDw/pY8RHXfsMf9qGLyPtPO7Z6en49e1atLRcNCGSBJ4XilRXjdSrKwyCD1BFYMPgTwra6l/aMOgWC3QIIcQjCkdCF6AjHUDNdLSCi7FZN3sZOoeGtI1XUrTUb+wiuLu0/wBRI/Jj5zxWjLDHPC8UqI8bqVZXXIIPUEelS5oHIo1Hyo5xPA/hhLe5t00SzSO5GJfLiClhnIGRyAD0A6Yqt4j8Ird/D688M6EI7IPFsgVmbaPm3EE8nB5z1611f40dqLvqJRRzvgfw63hbwdp+kStG80Kkyun3WdmLHH4nH4VqappVnrelzabqERltJwBIgdkzg5HKkEcgdDV8dKBRcdji4vhV4LhdWXREbaMASTSOPxDMQa6qy0+0062FvZWsFtEDkJDGEXP0FWsUvQUOTeglFJ3M7VNG07WbYW+pWNvdxK25VmjDbW9Rnofes/w/4K8O+GXaXSNKhtpWUqZcl32k5xuYk44HGcV0ApaLu1gsr3MGw8JaJpmv3mu2tmU1G8z50xlds5IJwpOBkgHgU7V/DOj67fWF5qVn59xp8nmWzeY6hGyD0BAPKjrnpW31pMUXY7I4jxf4r8K6ZqNvoHieENHeR+YjSweZEOSOSMkHjrjj1FeceNJ/CV9pdr4O8Fxwtd3l/Gs8kSsxP3sZdvmfBIPBOAK9k1rwpoXiIxtrGmW928Ywkjr86jOcBhyB+NP0rwzomiAnTdLtrdiSS6RjeSeuWPJ/E0l6ia12JW0axn0aLSru2hurRIkjMUqBlIXGOD9AfwrB/wCFX+DfsMloNDiEbqV3F3LqN275WJyvPoRXYgUtO4WXUx7Xw9pll4cOgwW7LpxieExGRiSr53fMTnnJ5z3pdA0HT/DWkx6XpcBitYskKzlySSSSSST1NaxoxS1HY5u88C+Gr/V21O50e2luWTY2V+R/m3ZZfusc9yCaktfBuhWXiafxFBYbNUnXa83muQRgDhc7Rwo6Cuh7UmKd2KyMKbwnpNx4sg8SyRSf2nBF5SOJWC7fmHK5wfvN+dbmAwIIyDwRTgKSi47HLQ/D3wnb6qdSi0O1W6L+Z0OwN6hM7QfcDrVzRfCWkeHtS1O/063eO41KTzLhjIzAnJPAJ45Y9K3aWi7BJLYTFJgCnUYpDOS1j4eeGddmmnudNWK5mYNJPbuYnYg9yuM/jzzV/RfCWheHZXl0vTIbaV12NKMs7D0LHJx079q3aWnd7C5Ve5Q1LSrHWLCSx1C3juLaTG5HGRx0Psa5a0+E3g+1uzcf2c9wP4Yrmd5Y178KxIP45ruelJmhNoGkxqoqqFVQFAwABgAVxOofCjwlqGoG8exlhZ5fOljgnZEkbnkqDgdT0x1NdyKSi7BxTMrQ9A0zw7pq2GlWi21upLbVJJYnqSTyT7mq/iDwloniiONNY09LgxZ8t9xR1z1wykHHtmt0UUXd7isrWOM0D4Y+F/D11FeWtk0t1FgxzXEhcqQMZA+6D7gV2JGadRSu+o1FIydf0O28R6DeaPePKlvdJsdoSA45zwSD3HpS+HtDtPDegWukWJkNtbKVQyNljkkkk/UmtWkp30Cxy2vfD/w54kklnvrALdyxmNrqFjHIR05I+90H3s03w78PPDXhidbnT7DN4vS5mYySDIwcE8LkdcAda6ygUXdg5UeZfEjwdrXivxL4ae2hWbS7aQm6BkVPLBZCT1ycqCMDPT3r00DilopBYq31ml9p9zZS5EVxE0T7euGBBx+dY3hHwhY+DtMmsbCa4lSWYzM07AncQBxgAY+Udq6Oii4WOH8TfDXS/EmvQ60Ly80+/iUKZrIopfH3ScqeR0z6cdqk8RfDbQPE2oxajdC5hv49oa4gcBpFHZgQR36gA+9dnSU02LlRwek/Cjw/oniGy1iwa6iktVwIiysjnaRuOVyDz2IHHSrmveALHXvGGl+JJru7iuNPCBI42Xa21iwzkHuTmuwpaLsEklYpajZxanpl3YTlhFdQvC5XGQrAg4z3waxfBXg608E6LJpllc3FxHJOZy85GQSAMDAHHyiumxRRcdjj9G8BWejeOtU8URXs8k+oIytAwARNzKSR3PK1S8SfCrw94k1c6nOby2uXcPMbaRQJCBjkMDjI64xnHrXe4pMmi7QuVHAaB8KdE8NeKbfWdMuLuMQQmMW7PuVmIILEnnoenTP5V0fifwvpvi3Rn0vU43aItvRkOGjfBAYH15PX1rcHFKOaLu40klY4Twl8Nrbwu96raldX1vdWwtjbz/cVOcjA46HHGO/rWTa/A7w3BqRuDcX0lqAP9FkcbSQcjLABiPxz716hwKCKLicb7nJ+DfA1j4K/tFbG5uJUvZQ5SUjEYGcAYA9ep9qj8LeArLwnq2raha3VxO+ovuZJAoCDLHAwB/ePNdeBTqLsOVHC2vw20/TvGn/CR6Ze3FkWLGS0iAEUm4EMCMdCecdj0xxihq/wd0DVPEH9qRTXVn5shkubeHbskJ64BB25PJ6j2Gc16Rto20JsOVHA+G/hXpXhbxYdb026uVQRtGlq5DKobGfmPJ6ZrHtvDGtXPx8uNdvbF10y3i3W9yGUKx8pUxwcn7zdfSvVgMCjrRcFG2wbcnNc/wCMPDEfi7QJNKluTb7pA6yhN2CM9sjPBPf/AAroQMUtIdrnNzeEoJ/AX/CKC5kWAWS2Yn2gtgKBux0zxVnwp4ej8L+GbLRY7h51tlYGVxgsWYsTjtyTW3ilp3CxxPhb4fw+F/EusazDqE0x1FmYwMgVU3OX7dcZwOnf1rP1/wCEWh61rX9p2891ps8m77R9kIxLuyCcMCFPJzjrnpXotGKLsVkeeaZ8KdN0bxVp2sadezxQWS4W1Pzb2KMhYsT33ZxjHHGK1fEPgmLxB4r0XXHvHgk0twwREBMmGDYJzwMj0P4V11FF2x8q2OX8YeC9P8ZWMVtfNJFLAWMM8QG5CwweoOR0JHsOa4q++Blle2kY/t68N7uUzXEsauJABjG3gj1ySa9dxRQnYTR5j8YNH1TUPA1np2lWU1+63SGTy1LSBQrfMMe5AP1rvdC08aX4f07T+f8ARbaOHk5PyqB1/CtKiloPUTFcV4N8Ap4P1PVbxL77Qt9s+TydmwruJOdxzkt7YrtqKdwsIBXER/D5U+J8njRdTcF12mzEQxny/L+9n2z0613FFJOwWOG+IPgA+Ov7LK6mbBrF3bIh8wsG25x8wwRt966DxD4b0zxRpR07Vrfz7fcHXDFSrAEBgR35P51s0UXYWPK1+CenNdxrPrOoPp1uD9ntBtGwk5OWIIOfZR9a76bQ7c+GZdDtx5Vs1o1qu7LbVK7ecnJ4961qKYWOc8F+GB4Q8Ox6ULn7QEdnDBNoG45wBk1n+HPBY8PeKdb1lLrzP7TleQxhSANzbhnk8gluw+9XZ0UXCxwvi34YaL4tunv5Gns9SZQDcQtkNgYG5TwccdMHjrUfhTwTreg6x9s1LxTdajBFF5MNqd4QDHUhnIzwPy69q72lpXuCVjzP4i/DO78batBe2urR2ipbi3eN4N/AZjuB3D+9jHtXodlbfZLG3ti28xRqhbGN2BjNWcUUAkNxXJfELwlceMvDaaZbXkdrKtws3mOhYYAYEYB9Grr6KEDRmaHpn9j6Bp2mNKZvsdtHB5pGN21QucdulZni/wAH2HjPSksb6SaIxv5kcsJAZTg8cggg9x7D0rpqKAseQSfB7UNRVbPVfFN1LpsBCwQoG4QEnGGYgHoM4NenaTpdpoul22nWMQjtbaMRxoPQfzJ6k9yav496MYougS7s4T4leBr7xtZ6dDZXltbG2lYyGdCwZGAzjHfjp39RXcRJ5cSJnO1QM+tP60tO+gWGFa5rxj4M0/xrpcdjfyTRGJ/MilhxuU4I7ggjn+VdRSUJ2Bq55Vc/C3WdWiXTtZ8Y3s+mRKFVI9waQD+8CxGR6nd+Feg6VolppGg22iwKz2kEAgAkwSygY+bAAJPfjvWnzTqW2wWfU8pf4U6po0ty3hHxNNp0Nw+Wt5NxVEwRgENyR2JGfet3wL8PbbwdNe3sl7JqOp3hxJdSptIGckDJJ5PJOTnA9K7jFFAWe19Bpz1Fcv428E6d450iOxvnkhliffBPHjchxg9eoI6j6V1WKXAoBq55LcfDPxXeWr6NdeNJf7DWJY41WJvNcc5D/NyOnUkewr0Dw3oNr4Z0C00ezLtBbKQHfG5iSSScdySa2cUAUKyWgWfVnluqfC+/tfE0mu+EdZ/suSXcZLZgdhY5JORnIJwcEED9Km8LfDCbTvEw8R+IdZm1bUYx+43g4jJGCckkkjPHQD09PTMZ60nbii/kKz2vocP8Q/AMHjiztmScW2oWjEwSsuVIOMqw9Dgc9iO/SuNb4X+MfEccFv4o8SMLGGUAW0btJuVe+Tj5iM8nJr2qlxRfyCz6MoDS7JdK/stYEWy8j7P5K8Dy8bcce3FeYWXwy8VeGnmtfDPioQafOWaSOZPmUnADA4OWwOo29K9exTSKNGtR2e6djz/wJ8PZ/C2s3+rajqR1G9uV2+ayYPJDMckk5JA71yHjP4b+LNY8YXmqwSWt1bvKGtlmlJ8tAB8pBXGMjpzn3zXuOKMCmmr7Cs+55EbD4trEkMOo6eF27RsSMBAOOB5Q/AfyrvdW8PL4j8GvomsybpJrdFmmjXpKMHeo/wB4Zx+Fb4UCnYFLToh67M8Ztvh98QdCtk0zRPFMP9nu3zM4KNFk5JUYYj8GHX6muy8B+Bk8GQ30kt4b2+vpFeWZlweB06nPJY5967QCmkUaLZBr1Z5x4k+HuoP4uXxT4Vv00/U5FK3UchIjm4AB4B9BkYIOM8HrX0r4c6vfeJrXxB4y1ePULi12tb28KfIjg5BzgDAPOAoycc9q9QAyKCMUX8hWe19DmfGvhG18Z6A2mzyNBIjiW3mUZ8uQAgEjuMEgj0PauAn8AfEe50ttAfxVbjShGI9/IdlxjacLuI9i3tyK9mwaTB9aNGtR2fRmV4d0Kz8NaDaaPYhhBbJtUucsxJJLH3JJP41r0lLQCVgopKWgYnQUClooAKKKSgAoFLSUAFApaKACikzS0AFFFFAHyLJ/qX+hr6P+G3/JO9FOMAwZH03GvnCX/Uv/ALpr6P8AhsAvw60NVOQLZefX1/XNAHWUUCigBM0tJS0AFMk+4fpT6MUAV7YbIguMYqcHNG0DtQBQAtFFFACUUUUAJQaKTFABzRQKDQAtJSjpR2oASjtSAUtABRRQKAF7UgooFACUooNFAC5pKWkoAM0vakpaAEooooAWlpKKADNAopKAHUnagdKWgApKXFJxQAtFFJQAUCig0ALiikFFABiiijNAAaKKKACgUUUAIaBRmigBaSlFJQAUUUZxQAneg4xS0dqAEApSOKO1IM96AACloooAKWkxS4oAKKKKACikFKKACijvRQAUlHeigBc0A5pBQOKAHUnSlpKAAc0UUUAGaKKO1AAKKAaWgApKWkoABRRRQAUZooxQAtFJRQAUEUUUAJR1paKAAUCiigBMUdqWigBBS0hyKKAFopMUZxQAtAoBooAWkopaAExzmjFFLQBGEwxNSUlFAC0UUUAFFFMbOeKAH0UDpRQAUUUUAFFFJQAtFFFABRRRQAlHNLRQAlLRSUALSUCloAKKBRQAUmKWigBBRS0UAFFFFACYpaKKAG0tLSUAIaMUtJmgBKMUuKBQAgpe1HFJu7UAOFGaTNLQAUCgUuKAExS0UUAFIFoozQAUmKMUtACCnCkooAQ0Ype1JQAYoxxSjpSc0AAooxS0AIKWijNAAKSl60UAJkUtJQKADFApaTFABSDrS0negB3NJS0lACjpRSA0tACUvWjFFACEUCl4pMUALRmkFFABRSijFAAKKSlFABRRRigAoxR2o7UAFHaiigAHSigdKBQAA0YpaKACikoxQAtJRRQAUUA0tABSUUDpQACgUopKAClopKAFpOaWigApMUtFACUdqWigBtFLSYoAKSnUlABjimk7adTWGetACg5paRRgUtABQKKMUAGKUUlGKAF4pMYpaKACiigUAFFLSdKAFpKWigAopBS0AFJS0UAAooooAKKKKAEpaKKACiiigAooooAKKKKACiiigAooooAKKKKACiiigBKWkooAKKBRzQAUUUUAFBoozQAUUUnFAC0UUUAFKKSigAoFLRQAmKKKKAEpaKWgBKTFLRQAtJilooASiigUAAoopaACiikoAWikpaACiiigAooooASloooAKSlpKAFpKWkoABS0lGKAFooooA+RZf8AUv8AQ19IfDYAfDvRAOgtwB9MmvnGRf3bgnt1r6P+HK7fh5oihg2LcDI6Hk0AdVRRRQAUUUUAFFFFABRRRQAUUUUAJRRRQAgoJooxQAnSjrRiigBASKM0o5oxQAUtHakoAQ0o4FANGaAEzQAc0tAoAKQUtFAC9qKQGigAoFFLQAhoFLSUALSc0uaKACkpaMUAAooooAWkxmiigBaKTNGaACikpe1ACCloooAKCKTNLQAlLig9KaDmgBaAaWkoADR24oozQADNL2poPNOoABSGl7UmM0AGOKB0oooADSDFLSAUALjNFIBinUAJmikzQCaAFFFFA4oABQKUUUAFGKTrS0AFGKKM0AAGKOtAooAWikFFAC0lFJQAtHakpaADHNFIM0vWgBaKSigAxQKKKACiiigAoopM0AKTRSUtABSUtJQAtHFJzS0AGKKOtJjFAC0lAooAXtSdaSigB1B4FNB5xSmgABzTqYKEkWTO1gcHBx60APpKKKAFopKWgAopBS0AFFFJQAtFJS0AFFFFABRRRQAUUUUAFFFFABSUGgUALRRQKACiiigAooooAKKQijpQAtFFFABRRR2oAKTFKKKACkooAoADSY4paKAGiloozigBMU08Gn9RTSPWmAdRSrmm9KUHBpAPApaaKdQAUUUUAJRS0daAG0UtFABRRRigBKWjNIaAF7UlA6UYoAWgU2lFAARQKAaKAFooFAoAOKSlooABSUZpaAExzR0paTvQAtGKKKACgUlHWgBaKKBQAhFKBxRRQAUUZoFABRRSUALigUtJQAZpabSjpQAUZoo6UAFFFFAC0Ug6UtABRRRmgBKOtFFAB0paO1IBzQAUuaSigAo7UUfSgAooooAKWkooAWiiigAooooAKSlzRQAnWjpRQelAADSU07h06Uo5FOwC0YoopAGKBRSYIoAWlpKUGgAIpKWigBKXtSYpaADFLSUtABSUtIKACiigUALRSUtABikpaSgBaKKKACikoxQAtFFFABRRRQAUUUUAFFFFABRRRQAUUUUAFFFFABRSUUALRSUUAKKSiigAxRQKKACijFFAAKSlxSUALRRR1oAKKMUUAFFFFAC0lLSUAFLRSUALSUmaUUALSUtJQAUUUtACYpaSloAKKKSgBaKSloAKKKKAEpaKKACiikoAWikpaAEoopaAEpaKKAEopcUUAfI0v+pf6Gvo74af8k40PjH+j/1NfOMnMb49K+kfhz/yT/R/+uR/9CNAHU0UUUAFFFFABRRRQAUUUUAFFFFACUUUUAJRRS0ANoo70GgBo+9Ts0g60GmAtHWkGaAaQABRmkzg0tAC0nSjNLQAgpabSg5oAXNFN706gBabnmgtg4o4oAWkFLR0FAAKWm5pc5oAKOtFJmgA6cUtHajGaADpRmikz60ALiigNRQAClpKKACjdRSYoAQmlBzQBxQBigBaTGKM80m7mgBwpDS0maAFopuRmloABSjikpKAH0lICaM0ALRSGmDIoAfnNAODQKQ8c0APopganGgBO9FJThQAlLR1pMGgB1FIKKAFopKWgApDRSUAFOFIMUhagB1JQDSZoAd2poHNKKKAFpM4ozQRmgBc0mcUdKTFADgc0U3OKXOaAFFFIKM0ALSUZNFAB0paSigAzRR0ooATHvSmko7UALRmgUlAC5oFFJQAZ5ozR1FNoAWgcUZpcgigApoU7sk0o60vamAopiRrHu2KF3HJwOp9aeKKQCikoFFAC0c0maUUAApaQUtABSUtIaAClpO1IDQAuaWk60UALSUtJQAtJ3opaACiiigAo6UmaKAClpKKAFopKKAA0ClooAKSlpKAAUtFFABSClpKAFpKUUUAFJRRQAYpKdSGgApKMUUAJRjNLikzQA08GjrS9aQ8UwFB7U6ow3zVIDSAXvS0gpaACiiigBKKKKAEBxS0maM0AJ3paKKAClFFIDQAGk60ppBQAYpc8UUooAQNS0nSloAOtIRxS0dqAGAYpw6UUYoAWiiigAzQDSUo6UAFGKSigAPFA5FHakFAC4oo5xQDxQAtFA5oNABRQOlJQAtFFFABQKQUuKAFpKKDQAUmaM0tABRS0lABS0lFAC0lGKO1ABRQKKADOaKMUUAFFApaAEpaSigAozRRQAUtJRQAtFFFABSUtFACUUUUAJyKWg0nWgApKWkNAC4pKM0ooASloooAUUUUUAJQKWkFAC0g4paSgBetFAGKKAA0CigcUALRSUUALRRRQAUUUUAFFFFABRRRQAUUUUAFFFFABRRRQAUUUUAAooooAKKKKAEyKKMCloASilpDQAUUdqKAEpaSgUALik6UZPaloATNFFHagAoopM0AOzSc0DpS0AIDS5zSUtACUtFFABS0lAoAKKWkoAKKKTBoAWikpe1AC0nSijFACiikooAKWkpaACikNLQAlLSUUALSUtFACUlLSY5oAUUgNLRQAUnOfalooAKKKKAPkaTiJ/pX0j8Nzn4eaKf+mH9TXzi7L5T56Yr6O+HO3/hXmi7WLL9n4JGCeTQB1VJmlooATNLRRQAUUUUAFFFFABRRRQAlFFIaAEpRRSUAHejmiigBKKKBQACk70UdRQAdaU57UnSjNACdaXOKXjNIVBoAWkx3oxgUoNACUmeadwaQ0AGRmlNJgHmjFAC5pe1IOlANABigcUZpAeaAFOaUACkzzRnNAC8YpobmlBpO9ADqDikxTTmgB4Aopq9KWgAzzS03OaUUAHSlpMUZoAM0hNITSgjFACjmkxzQDQTQADrSnim+9LnPFMBMCnDGKaeKAaAF3dqXpTcCkJpAO3UZpobNLnigBc0Y4pFNLmgBBxS9RQBRigBAMU4UnWjFACkUZ4ozxTSeOKAHCg5xTQaXIoAUGikFLQAgzTqQUUABpeopO1FAAPSkxS0meaAFAoxQKCO9ACjig0g5ooAKQk0ucUUAJmlzR0pM0ALtoxijNJmgBaXimg5oI4oAdRTQTilzQAfSjPNANGM0AITSg8UYpAaAFpOlLSZoAdSU08UAmmA8UmKbzTu1AABxSUhNA9TSAaSc04Gmt14oUHNADiMUA0uOKaBg0wHZ5pRzSAUdDSAcOKU03NAOaAClpCKUdKAFzRSUCgBc0lHeigAFLikFGaAFFBoooABS9qbRQAtKKTNJQApooxRQAClpKM0AHSjNFJigBaKKBQAUCiigBaSijtQAA80tJRQAtFJS0AFJmiigAzRRR0oAKOlGaKAEoHFFFABmmnk07ikI70AJ0oxkUfWloAaAM07vSEUAEUAPFKKaKUUALRRRQAnSjNFFACd6XFLSUAJRRmjPFAC0lIKWgBKBjNKKTHNAC4opKKAF6UtIM0lAC0opAOKWgAJpBzS0UAFJmlpMUALSUdqO1AB1paQGigAxRig0A0AFGMilo6UANGQaWlooAQ0ooooASl7UUUAJmjNLSUALSdaKWgBKTPNOpMCgBaKSigBTRRmkzQA6koBooAKM0UYoAKSlooAMUZopMUAKDRSUtACUZpaMA0AL1pKOlGaAFoxSCjvQAtFFFACYopaSgAxRnFFJQAuaSiigBuKUUpHFNAxQA6jINNznilAxQAtFIc0ueKAAUUnWlxQAtFIKWgAoopM0ALjikzilpOtACilpMUUALRSZozQAtFFFABRRRQAUUUlABS0UCgAooooAKKBRQAUUUUAFJQaKACigUtACUZoooAM0UhpaAA0lLRQAlJnmlpccUAApKKKADqKaKcKSgAzRjNHelpgGMUtJRSAWkzQKDQAtFIOKKAFooooAKKKKACiikoAKUUlLQAUUlFAC0CkooAWgUmaWgAopaSgBaKQUtABSUoooASijmkxQAtJzS0daAAGigUUAHNFGaKAPkiUYice1fR3w3+X4e6IvcWw/x/rXznKMQyH/AGTX0Z8Nzn4e6IfW2Xn8KAOrooooAKKKKACiiigAooooAKKKSgApDS5ooASkzTWYr2pRyKAFAxSZpaQ0AGc0U3pR0oAUGlOKYSKN1MBc0mRSbgDStg9KAF60vSmqDilpALmim0uaAFOQKTORRnijHFACDIp3NNBOadkYpgN3EGlyetJxQDSAXNKKSigBe1N5p3UUnSmAobmjIzTRkmhuuaAH9qSkB4oIoAXFFIKX60gE7UA0E0gwKYD80hNJmjNIANJ9KU80g9KADOKUEGkAo2+lAC5AopMUoamAEZFIBjvQT70gOD1oAU8UhFO7U0mgAAozzQOlKMd6AF4peMUmKKAEJpQcUjYoA4oAdSg00cDmkDCkA40i0mc0DimA7ijApKM4pAAzmnU3NLnigBQaQGkzSEelMB1LSLQeKQBmkzzS0hFAC5pCTRigc9aAFBoNIetLQAfWiikoAXPFJSZNANAC5xTgc03bQODQAtLTetGaAA0oNNBzThQAhGOaVSTR+NH0oAUikxRmm9TQA/NM704EUZoAMcUcUUlAC9DRmkyKXFMBDTQaccYpnagB+QKM5pnNOC0gHdqZjDdacelNJNNASdBSdaaGp4NIBOlKKTOaTJoAkppoGaKACikxSgUAKKSlFJQAYozigUUAA5paSlFAAOaWkAozQAY5pc0lFAC9aKKTNABRSFsU0EtQA/NANNxinDFAAaKWkoATPNLS4pKAFFFFFABRRSCgBaKOtLQAlFFFAC0lAooAKKKBQAUnelooAaaUdKKSgANNFO7U0A85oAXmkyaUUcUALmnDFMpwoAdRRRQAUlLRQAUlFNYnPFADjzSDilHSjrQAlL2pOBQKAEpRR0o4oAMUgFLSbqAHCkNLmkzQAClpKKAFooBpOlAC0mKXIpKAACjHFFLmgBvenUnFLQAlLikzSjmgAopOc0ZoABS0mc0uaACiikFABml7UmKBQAGkxmlxmlHFACDpS0UmaAFzmjtSDFBoAWkope1ACUCiigA70tJ2oFAC0UlAoAKWiigAopMUUAGaXNJSigBKWjNFACGlA4pM04UAFFFFABRRRQAUnalooASilpDQAhpKUk9qO1ABk03NOxSbaAEp1N70tAAaUDim5pRTAAOKKM0UgFzQKKKACgUUUALRmiigAopO9LQAtJilpKAFopKKAFopKKAFzRSUZoAKWkooAWikozQAuaKSgUALSGlpKACgUUUAGaKKKACilpKACikooABS0lLQAnelopKAFxSYpe1IKAEo60UCgBKXOKUikoAUcigUYpAKAFzRSUooASlpMUtACUtFFABQDRSUALS0gooAMikpaKACijFGKADFFFIetAC0tIKBQAtL2oooASiloFABSUtFACUUtIaACikzRQAUtIKWgAxRSUUAfJDljE/0r6Q+HI2+ANFH/Tsvb2r5ulH7l/8AdNfSHw45+H2iH/p2X+VAHV0UUUAFFFFABRRRQAUUUUAJiloooAbQaKDQAh5pDS0HFADec0tJQelAC0jUZoPK0AMNKMYpOooGDxTAXgmlwKYetOPSgAJ7Ug4603J3U7OaAFFJ3pAcGlOc0AIc5pwNGcikBHrQApIFN6mlIBoAxQAEYpRyKXtSDigAyKXtR1phyDxSAeKDikoyCMUwHLgUh60g4ozQAmKXPakPSm9aAH470UmcUZoAXtTeadmjIwaAEzRjigUdRQAc4pA2KVTxzSEA0AKWpyk1HntSqTQA803FG4dDSZ5oAKDzSNQtAChiOtB5o4ozkUAIpxTjSDijdzQAAkUbs0oPXNGKAA04Himjg0E80AOpu0AUoNIfagBRRjvTeRTs0AKDSNyKbnmnBu1ACBfenL6U3oaXFACk0oIpKMCgAzzTqbSZpALnFL1pnenA0ALTT0paKAAc0lGaCaYCcilzmjcMUmRikAA9qXFAINI3SmAuc0maQGlIFACjpSHNAooAXtQDSUZxSAXmjpQDml7UwEpaTpSZoAUUvamg4pwYEUAGcCgNmkakoAVqA3FIaARQABqDS9qaWxQACpB0qMc07gDmgB3FMOKXPpTTSAXIpwpgwDTwaAA5o7c0pPFMJoAeDS5zTAeKATQA6gGk7UDigBenSkzmkJwaU+1MB3akyKQdKQikA/PFIDSDFGOaAFyaWkoBzxTAXpS5pM9qQ0gFzRmminUwEIoHFGaBzSAU0UlGaAFyaXtSDkUuKAAUnelHFLQACk6UCl4oATORSFc96dRQAAYpabmloAKKKKADFAoooAKKM0UAFFFGKACm85p1JQAmKKOtBzQAlJinCkNMAzTgabigUgHilpop1ABRRRQAUmKWkoAO1JilooATFBpaKAGmgYxS9qTAoAWjAoBooAWk6UA0UAGaKXpSUAJS0mKXGaAEoFKB60dKADFFLSUAFL2oozQAmKWkzRQAZ5ooFFAAKMUlL2oAXtSGijrQACijpRmgAzilBpvWloAXNJS0UAIaSg0lADqUU0UZoAdSZopKAHZpKM0mc0AGaUdKTiloAM0CjFFAC0lJg5o6UAL0ozSdaUCgAwKWkpaADFFJnmloAM0UUUALRSUUALRSdaWgApKUUUANpKdSUAFBozSUAGKKKKAFxxTDmnZoyKAAGjFJS0ALRRmigA5o6UmSKM5oAUGjNHajFACilpBS0AFJRSUALRijtRQAUUUUAFAoooAKKKKACikooAUUGkHWloAKKKQUALSUuaKACiikoAWgUUmKACilxSUALRSZpMUAO603FHSlFACUA0tJQAAUZxQOKXFACA5o70dKBQAGgUUUAFKKTNLmgApKM0vagAFFIOlA4oAdSUZpC2BQAtFIDxRQAvWk70CjFAC9KM0lFAC0U0HNL0oAUUCkzQGoAdS03NKKAFoopKAFooooAM0lBGaKAEpRSGloAWkoooAKKSigD5KlA8p+e1fR3w6G3wBowzn/AEZefwr5wk5if6V9H/Dr/kQNGwcj7Mv8qAOqooooAKKKKACiiigAoopKAFpKWigBtBpcU00ANIpccUZpM+lACZo5paSmAA0ZFJ2OKh2uWySMelFhExpowDS0w5zQMdSGkHWl4oAMEige9LkAYpM0AGBnrRmkIpM0AP6imgCnDpTevSgB30o3HvTVJBpWbFAC7jS5yKaKTkDigB5JxTSSKNxxSgBhzQAgY4pQfWkwOlAHFAC5zS1GTg08HIwaAA9KN2BR2pOKAFzkU05FIflNKMGgB2flpB7GlHSmdDxQA/J6UlA6U3NACk+lIGxxSZBpQMnNACnmgcCjrSE4OKAHYBo4xSKaXigAGMU05HSlyM0ZFIBAc9afjim4zSFWFMBcnNO4zUak96dn3oAU8UBiaKBg0AL1NIRijoaOtACqaXdzimbSKXHegAJoBzSUACgBaKQmkBx1oAfwe9ByBTBw26nFsg4oAcp4pdwpiHilPrQA7INFMWn44oATA9aTOKOOlKFoAQNS5zSEUAUALnikHJpdtIeDQApApvFL1pKAAcUu45oyM0vFADWXuKQHFOz2pvegB/ako7UZAoAXNGM0nWkHHegB2MCgE9qb+NKpxQAZI60Dk0ZyaAKABuKUCkJ9aN3FADh0oxTASaUGgA70cUZpBQAvJpO9KDRjNIBelHWm54pNxHSmA7GKQ0BuKKQACKf0FR0qnNMB2M0Yx34oB9aCe1ACUopAuO9Lt44oAeORTTxSA470E5pAJjJzThQtKaYCdqUU3NGeKQDxSZpM0maAHE01aXIpARmmA7mjORRnimAc0AOpeaaDzRnmgBwHNKBSUmeaAHE8UmaQmkFIBwNGTmkAOKQdaYDxmlBptA5pASdRSU0ZFOB4oAKUUlGcGgB1JRmigApKWk4oAWkBo6UUALRRTcc0AOoooxQAUnSnU3FACUvNJyDRmgANNJ4pc00jmmAZ4pQaQigHnigCQGnCoxTxSAWjFFFACUvaik7UAGaO1FFACAmilooAQcUUhFFABSmkwTSjpQAlKKO1FAB1opM4o60ALS9KSigBaSlFJQAUdqMUCgA7UAUtFACUUUmaADHNL1o4oFAAOKWk4ozQAdKTNFBoAXOaM8Ugo60AANAbNJilxigANFB6Ug4oAWlHNNJFKOKAClpp60lADqTNFLkUAIDS4o4ozQAlFLSDFADs0najNFAAKDR2pB15oAXNAJo7U08UAOoGaaTxQGoAfR2puacOlAAKWkBpc0AFAoooABRRiigBaTNFGKACkNGKXtQAlHajFJQAopO9FBoAQ9KBQKAtABS0mMUtACDmnUlFAAaWmkUUAONIKM0ooAKWkoBoAKWimg80AOoopKACijNANABSE0vWkNAC5o6igUUAAGKWm5pRQAUUdKSgBc0U3FLQAuaWm0uaADpRSZozQAooNIKWgAB4pabS5oADR2pM0tABmik4paAEIoozzRQAmOadSUmaAFzSUtJQAZzRikPFAPHFMANHtSdaKAHZxRmkozSAWlqMOM4pwamAuOaDigc0Y5oABwKb5o6HinUxlzQhD1IPSjNMVcdDxSk0hi5pQaYOadmmAUE0mTRkUAHNKKb1o6UASDmlFMDYFODZpAOopuacKAClpKKAFpKM0UAJRS9qSgAoHNGKTIFAC0UmRRQB8kSZ8p/pX0l8OwB4B0UA5H2ZP5V82yKxjdVHOMYr6T+H0Zi8BaKpBGLVMg+uOf1oA6iiiigAooooAKKKSgBaKKKACmscDNOooAYrhqUijYB0FIGO/aR2zQA04o7cVJijFAEeM0m2pcUm2gCLFGMVLtpNtAEZGRTSvFT7RRtoArY56U7FTbBRsxQBFt4pNtTbOaULTArkYoxU5TNJ5dICHBpOhqwE9qNgI6UAQY4zSMeKn2YFNMWe1NARheKXHFS+XR5dICEZp2M1KEo2CgCEikFTeXR5fFAEJXI4pBnOKnCUeWKYEQXrTdpqxsyaQx0AQbaTGDVgRijy6AIRSc5qfy6PLFAFfBNLt4qfy6CmRQBV2c9aeOBU3lCjyqAIloIyalCCl8ugCEijtU3l0bOKQFY9adtyKlEWKURYoAhBxTs5FS+WKBHigCAD1o471OI8UnlimBAeRxQAanEdHl0gIxyOaQDFS+XS7KAIulIcmp/Lo2cUAQ44pCnFTBKULxQBW56UYNTmOkCUARgZGKAMVLs5pdgoAjUcUlTBMUFM0wIFpx6U/wAvFKEyM0AQ4pQT2qXy6UJikBFSHipdlHl0wIweKMVIU4o2UgI8elJjIqUJQUoAg2nNO21KEoCc0AQbTmlAqbyzmjZTAi6ijFSiOk8s0gIsYpFPJqYRnvS+WOwpgQ4yaXGKk8vFOCUAQ45pcEVIUoCGkAzbkUm2pdlIVoAiKnNG2pQpo2GgCHFL0FSbMmgp2oAjHNLjFOEZFOCUwIep5pQtSbOaUJSAixk0oFTbaTZQBHsFIBjtUgSl2UARdaAOak2Yo2HrQAwihRUmzIpNhFADCMUgANS7OKQJjtQAztRUmymmM5pgMxRt4p+wg/WnBeKAItuRRgGpdtAXFICIigDFPKE0bD0oAb9KDTthApNhNADMc0E81II6YY+ehpgJnmlp3lnFAQjtSAaOaSn+WaQIc0wG5NHenFCBTApJxQAu404GjYfSl2ZoAM0vak2kUbSM0gFB4petNCkjpSZwaAJMUZoHIppB7UAP7U2gZAOaXGeRQAUClAPejFACGgUpBxSL1I7jrQAtFGDRQAh4oFLg0uKAG4zSY5p2DQAaAGEU08VLtzTSuOtADeopMc08rikxkUAJzTlNJtI+lO2nNADqKAKKAEpcUYooAb3paMGlxQA2lFGKMZoAQikp2KMUANzR0pcUYOKAE6ikGRRg4yBTsEimAlGMUYPSlwaQCYNGDS4zS47UANBoFGCKQjJx3pgOzS5puCKdg0gCkzQM0uKAENIBinYoxzQAw0DIp5GBTR+lAADRS7TmjBoATPag80oFL0oAaKM0uKMUANFKCKMcUgFACnFFGMilC4FADStFLik96AA9KAcUo5pMUAKDTP46djFLigBuTQeaXBpCMdaYAKM4o28UmCO1AAOaXPagDjigDNADd3NKWHrSFeM0uzcOaAHKwoYjFR+UwPyn9aXdhtjDBpAGc0oo6U4DNACCnUmMUuDQAgPNOoxjmk5oAWgUnNKFoAUUUgHNKKACjFLijmgBMUUuKMUAJ2pKXFFADTTc5NSYpAPSgBtLzSFTk0ozimAnWkFBYU5eegpAGe1FJjmjBoADQKAMjPagAg0ABpRQRkZ7UDigBe1ApQKMGgAoxQM0UANJxSigigDFABRSgZpM0AJnBooIpQKAEFLRRigBpxQDTscUgHNABQOlLgijBPagBODQKTGKU8c9qAACg0uDRjNACcYpBS45oxg0AIaO1Lg0uKAEFHelHUilI4oAaRRiloINACDGadTcUvOKAGkUopScDNJxjNACGgHilxSYoAM5paQLS44oAaRSDin44ppXnFMBKTBzTtpzik59KAEzilB4pdp7ilIwKAIQvz5qUUmPSgZHNADgcUdaXtmkHJxSAM0h9qcV9qTGKAGigjinYIpMZBNMBF4FHelwcUbcDNADT1opcHFN+tABu4ozkUm0ZwTg0uD0z7UACn1p4PNQqWyeKkwQMjkUAScUA4pvPAxzTgKQDs0ZpOR2pcUABpOlL0oxzQAmaaTinY4pu3NADgcikwKQjjg0Y2jmmAuBRSUUgPlCMcP9K+lfBQx4K0jH/PstFFJAb9FFFMAooooAKKKKACiiigAooooAKO9FFABSDqfrRRQAtFFFABRRRQAUdzRRQAg/rSHqPxoopdA6jqQ0UUwQtFFFABRRRQAUUUUAFAoooAKKKKACk70UUALRRRQAUUUUAMBO4in0UUAIelLRRQAUyP7v40UUAPooooAKO9FFACDvR3oooAWiiigAooooAb2P1pw6UUUAFJRRQAtFFFABRRRQAUh6GiigAHSloooATvUZJ3HnuKKKAJDSjpRRQAUUUUAFIelFFAC0UUUAFFFFAB2ooooARvuH6UL0oooAWiiigBD0pe9FFACDvS0UUAFFFFABR2oooAKKKKADtRRRQAlLRRQAUd6KKACiiigAooooASloooAKDRRQAUUUUAFIe1FFAC0UUUAFFFFABRRRQAUUUUAFFFFABSdqKKAAfdFFFFAAelL2oooAb1NHY0UUAL2pB940UUAIOVpkbE9TRRQhkg7008sfYjFFFMQq9SO1OoopMELRRRQAUUUUAFIFAJIAyetFFAC0UUUAFFFFABRRRQAUUUUAFNHU/hRRQAUo60UUIAPaloooAKKKKACiiigAooooASloooATuaWiigAooooAKKKKAEo7/hRRQApqNPun3ooo6C6jz2o/xoooAWiiigYUUUUAJ2pP7woooAPWl7UUUxCDoKO4oooGOpO9FFIBOxoFFFMQo6D6UCiikMWmEfLRRQgEXgcUp6UUU2CHdqQdKKKQCAc0vpRRTF0GJ1I7YpzdVoooAUCkI+YfSiihANP3W+gpT90fWiigY0/1/pTwAyYYZFFFAiCInzHGeBipu5ooo6ggYDge9OXpRRQMXAweKRRyaKKQAen407tRRQAgpaKKACgUUUAFFFFABRRRQAUneiigApF6GiigBnV2HanR9KKKYhe9B6NRRSGL3NItFFMQH7ppD0FFFADh1NIep+lFFIYDpSjqaKKADsaQdTRRQAopr9KKKaEKOgoNFFAwXp+NKetFFIBB3ph6n6f1oopoCTsaZH0oopAHcfjSn7hoopiHHpSY+WiikAnU8+tOwM9KKKbARqU/1oopDGn7w+tKOh/GiimAo60jfdP0oooEIDnFKO9FFACMBye+Kafu/lRRQhijtTscGiihiQwfcH1pvVOpoopgSFQR0pkXzZzzRRSWwDu5obt75oooAbk7DzSjqR70UUwEf5cY4p470UUugxD938qQ9FPeiigQ4d/rTY/mCk8miigA6Y/z3piE9c+lFFAyU9fwqKQkKP8AeFFFNCG7iHODUiqAoIHOKKKBjX42/Wk6k5/z1ooo6CGgdPxp20BhgdhRRQJD/wCFx/dPHtTsnbnPeiikhj+1IKKKQIX+GkPb60UUDD+OkPCUUU0IaB8g9qd2NFFAIbRRRTA//9k="/>
          <p:cNvSpPr>
            <a:spLocks noChangeAspect="1" noChangeArrowheads="1"/>
          </p:cNvSpPr>
          <p:nvPr/>
        </p:nvSpPr>
        <p:spPr bwMode="auto">
          <a:xfrm>
            <a:off x="1230511" y="1418928"/>
            <a:ext cx="171450" cy="1714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51435" tIns="25718" rIns="51435" bIns="25718" numCol="1" anchor="t" anchorCtr="0" compatLnSpc="1">
            <a:prstTxWarp prst="textNoShape">
              <a:avLst/>
            </a:prstTxWarp>
          </a:bodyPr>
          <a:lstStyle/>
          <a:p>
            <a:endParaRPr lang="en-IN" sz="1013"/>
          </a:p>
        </p:txBody>
      </p:sp>
      <p:pic>
        <p:nvPicPr>
          <p:cNvPr id="8" name="Picture 7"/>
          <p:cNvPicPr>
            <a:picLocks noChangeAspect="1"/>
          </p:cNvPicPr>
          <p:nvPr/>
        </p:nvPicPr>
        <p:blipFill rotWithShape="1">
          <a:blip r:embed="rId3"/>
          <a:srcRect l="27745" t="11616" r="29485" b="6309"/>
          <a:stretch/>
        </p:blipFill>
        <p:spPr>
          <a:xfrm>
            <a:off x="526334" y="1461337"/>
            <a:ext cx="3308113" cy="3569210"/>
          </a:xfrm>
          <a:prstGeom prst="rect">
            <a:avLst/>
          </a:prstGeom>
        </p:spPr>
      </p:pic>
      <p:sp>
        <p:nvSpPr>
          <p:cNvPr id="9" name="Title 1"/>
          <p:cNvSpPr txBox="1">
            <a:spLocks/>
          </p:cNvSpPr>
          <p:nvPr/>
        </p:nvSpPr>
        <p:spPr>
          <a:xfrm>
            <a:off x="322421" y="345885"/>
            <a:ext cx="7111144" cy="453707"/>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Cambria" panose="02040503050406030204" pitchFamily="18" charset="0"/>
                <a:ea typeface="+mj-ea"/>
                <a:cs typeface="+mj-cs"/>
              </a:defRPr>
            </a:lvl1pPr>
          </a:lstStyle>
          <a:p>
            <a:pPr lvl="0"/>
            <a:r>
              <a:rPr lang="en-US" sz="3000" dirty="0">
                <a:solidFill>
                  <a:srgbClr val="C00000"/>
                </a:solidFill>
                <a:latin typeface="Calibri Light" panose="020F0302020204030204" pitchFamily="34" charset="0"/>
              </a:rPr>
              <a:t>COMPLIES TO MYCOTOXINS NORMS : BGR 34</a:t>
            </a:r>
          </a:p>
        </p:txBody>
      </p:sp>
    </p:spTree>
    <p:extLst>
      <p:ext uri="{BB962C8B-B14F-4D97-AF65-F5344CB8AC3E}">
        <p14:creationId xmlns:p14="http://schemas.microsoft.com/office/powerpoint/2010/main" val="26271927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4242797358"/>
              </p:ext>
            </p:extLst>
          </p:nvPr>
        </p:nvGraphicFramePr>
        <p:xfrm>
          <a:off x="5159111" y="1640113"/>
          <a:ext cx="3557438" cy="1132459"/>
        </p:xfrm>
        <a:graphic>
          <a:graphicData uri="http://schemas.openxmlformats.org/drawingml/2006/table">
            <a:tbl>
              <a:tblPr firstRow="1" firstCol="1" bandRow="1">
                <a:tableStyleId>{ED083AE6-46FA-4A59-8FB0-9F97EB10719F}</a:tableStyleId>
              </a:tblPr>
              <a:tblGrid>
                <a:gridCol w="953096">
                  <a:extLst>
                    <a:ext uri="{9D8B030D-6E8A-4147-A177-3AD203B41FA5}">
                      <a16:colId xmlns:a16="http://schemas.microsoft.com/office/drawing/2014/main" val="20000"/>
                    </a:ext>
                  </a:extLst>
                </a:gridCol>
                <a:gridCol w="110977">
                  <a:extLst>
                    <a:ext uri="{9D8B030D-6E8A-4147-A177-3AD203B41FA5}">
                      <a16:colId xmlns:a16="http://schemas.microsoft.com/office/drawing/2014/main" val="20001"/>
                    </a:ext>
                  </a:extLst>
                </a:gridCol>
                <a:gridCol w="1501453">
                  <a:extLst>
                    <a:ext uri="{9D8B030D-6E8A-4147-A177-3AD203B41FA5}">
                      <a16:colId xmlns:a16="http://schemas.microsoft.com/office/drawing/2014/main" val="20002"/>
                    </a:ext>
                  </a:extLst>
                </a:gridCol>
                <a:gridCol w="991912">
                  <a:extLst>
                    <a:ext uri="{9D8B030D-6E8A-4147-A177-3AD203B41FA5}">
                      <a16:colId xmlns:a16="http://schemas.microsoft.com/office/drawing/2014/main" val="20003"/>
                    </a:ext>
                  </a:extLst>
                </a:gridCol>
              </a:tblGrid>
              <a:tr h="446659">
                <a:tc>
                  <a:txBody>
                    <a:bodyPr/>
                    <a:lstStyle/>
                    <a:p>
                      <a:pPr algn="ctr"/>
                      <a:r>
                        <a:rPr lang="en-US" sz="1100" dirty="0" smtClean="0"/>
                        <a:t>PESTICIDES</a:t>
                      </a:r>
                      <a:endParaRPr lang="en-IN" sz="1100" dirty="0"/>
                    </a:p>
                  </a:txBody>
                  <a:tcPr marL="32262" marR="32262" marT="0" marB="0" anchor="ct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dirty="0" smtClean="0"/>
                        <a:t>METHODS</a:t>
                      </a:r>
                      <a:endParaRPr lang="en-IN" sz="1100" dirty="0" smtClean="0"/>
                    </a:p>
                  </a:txBody>
                  <a:tcPr marL="32262" marR="32262" marT="0" marB="0" anchor="ctr"/>
                </a:tc>
                <a:tc hMerge="1">
                  <a:txBody>
                    <a:bodyPr/>
                    <a:lstStyle/>
                    <a:p>
                      <a:endParaRPr lang="en-IN" dirty="0"/>
                    </a:p>
                  </a:txBody>
                  <a:tcPr marL="57355" marR="57355" marT="0" marB="0"/>
                </a:tc>
                <a:tc>
                  <a:txBody>
                    <a:bodyPr/>
                    <a:lstStyle/>
                    <a:p>
                      <a:pPr algn="ctr"/>
                      <a:r>
                        <a:rPr lang="en-US" sz="1100" dirty="0" smtClean="0"/>
                        <a:t>RESULT UNIT</a:t>
                      </a:r>
                      <a:endParaRPr lang="en-IN" sz="1100" dirty="0"/>
                    </a:p>
                  </a:txBody>
                  <a:tcPr marL="32262" marR="32262" marT="0" marB="0" anchor="ctr"/>
                </a:tc>
                <a:extLst>
                  <a:ext uri="{0D108BD9-81ED-4DB2-BD59-A6C34878D82A}">
                    <a16:rowId xmlns:a16="http://schemas.microsoft.com/office/drawing/2014/main" val="10000"/>
                  </a:ext>
                </a:extLst>
              </a:tr>
              <a:tr h="342900">
                <a:tc>
                  <a:txBody>
                    <a:bodyPr/>
                    <a:lstStyle/>
                    <a:p>
                      <a:pPr algn="ctr">
                        <a:spcBef>
                          <a:spcPts val="300"/>
                        </a:spcBef>
                        <a:spcAft>
                          <a:spcPts val="300"/>
                        </a:spcAft>
                      </a:pPr>
                      <a:r>
                        <a:rPr lang="en-IN" sz="1100" dirty="0" smtClean="0"/>
                        <a:t>IR408 IR Screened</a:t>
                      </a:r>
                      <a:endParaRPr lang="en-IN" sz="1100" b="0" u="sng"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62" marR="32262" marT="0" marB="0" anchor="ctr"/>
                </a:tc>
                <a:tc>
                  <a:txBody>
                    <a:bodyPr/>
                    <a:lstStyle/>
                    <a:p>
                      <a:pPr algn="ctr">
                        <a:lnSpc>
                          <a:spcPct val="115000"/>
                        </a:lnSpc>
                        <a:spcBef>
                          <a:spcPts val="100"/>
                        </a:spcBef>
                        <a:spcAft>
                          <a:spcPts val="100"/>
                        </a:spcAft>
                      </a:pPr>
                      <a:r>
                        <a:rPr lang="en-US" sz="1100" dirty="0">
                          <a:effectLst/>
                        </a:rPr>
                        <a:t>:</a:t>
                      </a: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algn="ctr"/>
                      <a:r>
                        <a:rPr lang="en-US" sz="1100" dirty="0" smtClean="0"/>
                        <a:t>EASI-CHE-SOP-21</a:t>
                      </a:r>
                      <a:endParaRPr lang="en-IN" sz="1100" dirty="0"/>
                    </a:p>
                  </a:txBody>
                  <a:tcPr marL="32262" marR="32262" marT="0" marB="0" anchor="ctr"/>
                </a:tc>
                <a:tc>
                  <a:txBody>
                    <a:bodyPr/>
                    <a:lstStyle/>
                    <a:p>
                      <a:pPr algn="ctr"/>
                      <a:r>
                        <a:rPr lang="en-IN" sz="1100" dirty="0" smtClean="0"/>
                        <a:t>Not Detected </a:t>
                      </a:r>
                      <a:endParaRPr lang="en-IN" sz="1100" dirty="0"/>
                    </a:p>
                  </a:txBody>
                  <a:tcPr marL="32262" marR="32262" marT="0" marB="0" anchor="ctr"/>
                </a:tc>
                <a:extLst>
                  <a:ext uri="{0D108BD9-81ED-4DB2-BD59-A6C34878D82A}">
                    <a16:rowId xmlns:a16="http://schemas.microsoft.com/office/drawing/2014/main" val="10001"/>
                  </a:ext>
                </a:extLst>
              </a:tr>
              <a:tr h="342900">
                <a:tc>
                  <a:txBody>
                    <a:bodyPr/>
                    <a:lstStyle/>
                    <a:p>
                      <a:pPr algn="ctr">
                        <a:spcBef>
                          <a:spcPts val="300"/>
                        </a:spcBef>
                        <a:spcAft>
                          <a:spcPts val="300"/>
                        </a:spcAft>
                      </a:pPr>
                      <a:r>
                        <a:rPr lang="en-IN" sz="1100" dirty="0" smtClean="0"/>
                        <a:t>IR409 IR Screened </a:t>
                      </a:r>
                      <a:endParaRPr lang="en-IN" sz="1100" b="0" u="sng" kern="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2262" marR="32262" marT="0" marB="0" anchor="ctr"/>
                </a:tc>
                <a:tc>
                  <a:txBody>
                    <a:bodyPr/>
                    <a:lstStyle/>
                    <a:p>
                      <a:pPr algn="ctr">
                        <a:lnSpc>
                          <a:spcPct val="115000"/>
                        </a:lnSpc>
                        <a:spcBef>
                          <a:spcPts val="100"/>
                        </a:spcBef>
                        <a:spcAft>
                          <a:spcPts val="100"/>
                        </a:spcAft>
                      </a:pPr>
                      <a:endParaRPr lang="en-IN" sz="11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262" marR="3226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100" dirty="0" smtClean="0"/>
                        <a:t>EASI-CHE-SOP-21</a:t>
                      </a:r>
                      <a:endParaRPr lang="en-IN" sz="1100" dirty="0"/>
                    </a:p>
                  </a:txBody>
                  <a:tcPr marL="32262" marR="32262" marT="0" marB="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100" dirty="0" smtClean="0"/>
                        <a:t>Not Detected</a:t>
                      </a:r>
                    </a:p>
                  </a:txBody>
                  <a:tcPr marL="32262" marR="32262" marT="0" marB="0" anchor="ctr"/>
                </a:tc>
                <a:extLst>
                  <a:ext uri="{0D108BD9-81ED-4DB2-BD59-A6C34878D82A}">
                    <a16:rowId xmlns:a16="http://schemas.microsoft.com/office/drawing/2014/main" val="10002"/>
                  </a:ext>
                </a:extLst>
              </a:tr>
            </a:tbl>
          </a:graphicData>
        </a:graphic>
      </p:graphicFrame>
      <p:sp>
        <p:nvSpPr>
          <p:cNvPr id="8" name="Title 1"/>
          <p:cNvSpPr txBox="1">
            <a:spLocks/>
          </p:cNvSpPr>
          <p:nvPr/>
        </p:nvSpPr>
        <p:spPr>
          <a:xfrm>
            <a:off x="287921" y="350197"/>
            <a:ext cx="6649909" cy="453707"/>
          </a:xfrm>
          <a:prstGeom prst="rect">
            <a:avLst/>
          </a:prstGeom>
        </p:spPr>
        <p:txBody>
          <a:bodyPr/>
          <a:lstStyle>
            <a:lvl1pPr algn="l" defTabSz="914400" rtl="0" eaLnBrk="1" latinLnBrk="0" hangingPunct="1">
              <a:lnSpc>
                <a:spcPct val="90000"/>
              </a:lnSpc>
              <a:spcBef>
                <a:spcPct val="0"/>
              </a:spcBef>
              <a:buNone/>
              <a:defRPr sz="3200" b="1" kern="1200">
                <a:solidFill>
                  <a:schemeClr val="bg1"/>
                </a:solidFill>
                <a:latin typeface="Cambria" panose="02040503050406030204" pitchFamily="18" charset="0"/>
                <a:ea typeface="+mj-ea"/>
                <a:cs typeface="+mj-cs"/>
              </a:defRPr>
            </a:lvl1pPr>
          </a:lstStyle>
          <a:p>
            <a:pPr lvl="0"/>
            <a:r>
              <a:rPr lang="en-US" sz="3000" dirty="0">
                <a:solidFill>
                  <a:srgbClr val="C00000"/>
                </a:solidFill>
                <a:latin typeface="Calibri Light" panose="020F0302020204030204" pitchFamily="34" charset="0"/>
              </a:rPr>
              <a:t>COMPLIES TO PESTICIDES NORMS : BGR 34</a:t>
            </a:r>
          </a:p>
        </p:txBody>
      </p:sp>
      <p:pic>
        <p:nvPicPr>
          <p:cNvPr id="5" name="Picture 4"/>
          <p:cNvPicPr>
            <a:picLocks noChangeAspect="1"/>
          </p:cNvPicPr>
          <p:nvPr/>
        </p:nvPicPr>
        <p:blipFill rotWithShape="1">
          <a:blip r:embed="rId3"/>
          <a:srcRect l="27745" t="11616" r="29485" b="6309"/>
          <a:stretch/>
        </p:blipFill>
        <p:spPr>
          <a:xfrm>
            <a:off x="480128" y="1403054"/>
            <a:ext cx="3823139" cy="4124885"/>
          </a:xfrm>
          <a:prstGeom prst="rect">
            <a:avLst/>
          </a:prstGeom>
        </p:spPr>
      </p:pic>
    </p:spTree>
    <p:extLst>
      <p:ext uri="{BB962C8B-B14F-4D97-AF65-F5344CB8AC3E}">
        <p14:creationId xmlns:p14="http://schemas.microsoft.com/office/powerpoint/2010/main" val="323915019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7264" y="337666"/>
            <a:ext cx="7200900" cy="1001486"/>
          </a:xfrm>
          <a:prstGeom prst="rect">
            <a:avLst/>
          </a:prstGeom>
        </p:spPr>
        <p:txBody>
          <a:bodyPr/>
          <a:lstStyle>
            <a:lvl1pPr algn="l" defTabSz="914400" rtl="0" eaLnBrk="1" latinLnBrk="0" hangingPunct="1">
              <a:lnSpc>
                <a:spcPct val="90000"/>
              </a:lnSpc>
              <a:spcBef>
                <a:spcPct val="0"/>
              </a:spcBef>
              <a:buNone/>
              <a:defRPr sz="4400" b="1" kern="1200">
                <a:solidFill>
                  <a:srgbClr val="C00000"/>
                </a:solidFill>
                <a:latin typeface="+mj-lt"/>
                <a:ea typeface="+mj-ea"/>
                <a:cs typeface="+mj-cs"/>
              </a:defRPr>
            </a:lvl1pPr>
          </a:lstStyle>
          <a:p>
            <a:r>
              <a:rPr lang="en-IN" dirty="0" smtClean="0"/>
              <a:t>POST MARKETING FEEDBACK</a:t>
            </a:r>
            <a:endParaRPr lang="en-IN" dirty="0"/>
          </a:p>
        </p:txBody>
      </p:sp>
      <p:sp>
        <p:nvSpPr>
          <p:cNvPr id="3" name="Content Placeholder 2"/>
          <p:cNvSpPr txBox="1">
            <a:spLocks/>
          </p:cNvSpPr>
          <p:nvPr/>
        </p:nvSpPr>
        <p:spPr>
          <a:xfrm>
            <a:off x="481435" y="1490995"/>
            <a:ext cx="6131009" cy="4624112"/>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IN" dirty="0" smtClean="0"/>
              <a:t>AIM- To have the feedback from Doctors having introduced BGR-34 &amp; repeatedly called upon with respect to Efficacy, Safety &amp; Additional benefits from BGR-34 (Study ongoing)</a:t>
            </a:r>
          </a:p>
          <a:p>
            <a:pPr marL="0" indent="0" algn="just">
              <a:buFont typeface="Arial" panose="020B0604020202020204" pitchFamily="34" charset="0"/>
              <a:buNone/>
            </a:pPr>
            <a:endParaRPr lang="en-IN" dirty="0" smtClean="0"/>
          </a:p>
          <a:p>
            <a:pPr algn="just"/>
            <a:r>
              <a:rPr lang="en-IN" dirty="0" smtClean="0"/>
              <a:t>Target Sample size- &gt;10,000 Doctors</a:t>
            </a:r>
          </a:p>
          <a:p>
            <a:pPr marL="0" indent="0" algn="just">
              <a:buFont typeface="Arial" panose="020B0604020202020204" pitchFamily="34" charset="0"/>
              <a:buNone/>
            </a:pPr>
            <a:endParaRPr lang="en-IN" dirty="0" smtClean="0"/>
          </a:p>
          <a:p>
            <a:pPr algn="just"/>
            <a:r>
              <a:rPr lang="en-IN" dirty="0" smtClean="0"/>
              <a:t>Demographic representation-</a:t>
            </a:r>
          </a:p>
          <a:p>
            <a:pPr algn="just"/>
            <a:r>
              <a:rPr lang="en-IN" dirty="0" smtClean="0"/>
              <a:t>All 5 zones of country viz. North, West, Central, East &amp; South</a:t>
            </a:r>
          </a:p>
          <a:p>
            <a:pPr algn="just"/>
            <a:r>
              <a:rPr lang="en-IN" dirty="0" smtClean="0"/>
              <a:t>All metros of country, 2</a:t>
            </a:r>
            <a:r>
              <a:rPr lang="en-IN" baseline="30000" dirty="0" smtClean="0"/>
              <a:t>nd</a:t>
            </a:r>
            <a:r>
              <a:rPr lang="en-IN" dirty="0" smtClean="0"/>
              <a:t> tier,3</a:t>
            </a:r>
            <a:r>
              <a:rPr lang="en-IN" baseline="30000" dirty="0" smtClean="0"/>
              <a:t>rd</a:t>
            </a:r>
            <a:r>
              <a:rPr lang="en-IN" dirty="0" smtClean="0"/>
              <a:t> tier towns.</a:t>
            </a:r>
          </a:p>
          <a:p>
            <a:pPr algn="just"/>
            <a:endParaRPr lang="en-IN" dirty="0" smtClean="0"/>
          </a:p>
          <a:p>
            <a:pPr algn="just"/>
            <a:r>
              <a:rPr lang="en-IN" dirty="0" smtClean="0"/>
              <a:t>Market feedback taken by Product executive team</a:t>
            </a:r>
          </a:p>
          <a:p>
            <a:pPr algn="just"/>
            <a:endParaRPr lang="en-IN" dirty="0" smtClean="0"/>
          </a:p>
          <a:p>
            <a:pPr algn="just"/>
            <a:r>
              <a:rPr lang="en-IN" dirty="0" smtClean="0"/>
              <a:t>Received formats till date- More than 5000</a:t>
            </a:r>
            <a:endParaRPr lang="en-IN" dirty="0"/>
          </a:p>
        </p:txBody>
      </p:sp>
      <p:pic>
        <p:nvPicPr>
          <p:cNvPr id="4" name="Picture 2" descr="Image result for nes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34702" y="2435630"/>
            <a:ext cx="2503170" cy="25031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154424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805714" y="1963056"/>
            <a:ext cx="2837317" cy="3474780"/>
          </a:xfrm>
          <a:prstGeom prst="rect">
            <a:avLst/>
          </a:prstGeom>
          <a:solidFill>
            <a:schemeClr val="bg1">
              <a:lumMod val="9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lvl1pPr algn="l" defTabSz="914400" rtl="0" eaLnBrk="1" latinLnBrk="0" hangingPunct="1">
              <a:lnSpc>
                <a:spcPct val="90000"/>
              </a:lnSpc>
              <a:spcBef>
                <a:spcPct val="0"/>
              </a:spcBef>
              <a:buNone/>
              <a:defRPr sz="4400" b="1" kern="1200">
                <a:solidFill>
                  <a:srgbClr val="C00000"/>
                </a:solidFill>
                <a:latin typeface="+mj-lt"/>
                <a:ea typeface="+mj-ea"/>
                <a:cs typeface="+mj-cs"/>
              </a:defRPr>
            </a:lvl1pPr>
          </a:lstStyle>
          <a:p>
            <a:pPr algn="ctr"/>
            <a:r>
              <a:rPr lang="en-IN" dirty="0" smtClean="0"/>
              <a:t>FORMAT OF FEEDBACK FROM DOCTORS </a:t>
            </a:r>
            <a:endParaRPr lang="en-IN" dirty="0"/>
          </a:p>
        </p:txBody>
      </p:sp>
      <p:pic>
        <p:nvPicPr>
          <p:cNvPr id="3" name="Content Placeholder 4"/>
          <p:cNvPicPr>
            <a:picLocks noChangeAspect="1"/>
          </p:cNvPicPr>
          <p:nvPr/>
        </p:nvPicPr>
        <p:blipFill rotWithShape="1">
          <a:blip r:embed="rId2" cstate="print">
            <a:extLst>
              <a:ext uri="{28A0092B-C50C-407E-A947-70E740481C1C}">
                <a14:useLocalDpi xmlns:a14="http://schemas.microsoft.com/office/drawing/2010/main" val="0"/>
              </a:ext>
            </a:extLst>
          </a:blip>
          <a:srcRect b="7803"/>
          <a:stretch/>
        </p:blipFill>
        <p:spPr>
          <a:xfrm>
            <a:off x="774512" y="362857"/>
            <a:ext cx="4917556" cy="6023429"/>
          </a:xfrm>
          <a:prstGeom prst="rect">
            <a:avLst/>
          </a:prstGeom>
        </p:spPr>
      </p:pic>
    </p:spTree>
    <p:extLst>
      <p:ext uri="{BB962C8B-B14F-4D97-AF65-F5344CB8AC3E}">
        <p14:creationId xmlns:p14="http://schemas.microsoft.com/office/powerpoint/2010/main" val="3920188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08108" y="373315"/>
            <a:ext cx="7200900" cy="1485900"/>
          </a:xfrm>
          <a:prstGeom prst="rect">
            <a:avLst/>
          </a:prstGeom>
        </p:spPr>
        <p:txBody>
          <a:bodyPr>
            <a:normAutofit/>
          </a:bodyPr>
          <a:lstStyle>
            <a:lvl1pPr algn="l" defTabSz="914400" rtl="0" eaLnBrk="1" latinLnBrk="0" hangingPunct="1">
              <a:lnSpc>
                <a:spcPct val="90000"/>
              </a:lnSpc>
              <a:spcBef>
                <a:spcPct val="0"/>
              </a:spcBef>
              <a:buNone/>
              <a:defRPr sz="4400" b="1" kern="1200">
                <a:solidFill>
                  <a:srgbClr val="C00000"/>
                </a:solidFill>
                <a:latin typeface="+mj-lt"/>
                <a:ea typeface="+mj-ea"/>
                <a:cs typeface="+mj-cs"/>
              </a:defRPr>
            </a:lvl1pPr>
          </a:lstStyle>
          <a:p>
            <a:r>
              <a:rPr lang="en-IN" sz="3000" dirty="0" smtClean="0"/>
              <a:t>TABULATON OF THE RECEIVED FORMATS</a:t>
            </a:r>
            <a:endParaRPr lang="en-IN" sz="3000" dirty="0"/>
          </a:p>
        </p:txBody>
      </p:sp>
      <p:graphicFrame>
        <p:nvGraphicFramePr>
          <p:cNvPr id="3" name="Content Placeholder 3"/>
          <p:cNvGraphicFramePr>
            <a:graphicFrameLocks/>
          </p:cNvGraphicFramePr>
          <p:nvPr>
            <p:extLst>
              <p:ext uri="{D42A27DB-BD31-4B8C-83A1-F6EECF244321}">
                <p14:modId xmlns:p14="http://schemas.microsoft.com/office/powerpoint/2010/main" val="3708690910"/>
              </p:ext>
            </p:extLst>
          </p:nvPr>
        </p:nvGraphicFramePr>
        <p:xfrm>
          <a:off x="7885" y="882871"/>
          <a:ext cx="9119061" cy="5951479"/>
        </p:xfrm>
        <a:graphic>
          <a:graphicData uri="http://schemas.openxmlformats.org/drawingml/2006/table">
            <a:tbl>
              <a:tblPr firstCol="1">
                <a:tableStyleId>{F5AB1C69-6EDB-4FF4-983F-18BD219EF322}</a:tableStyleId>
              </a:tblPr>
              <a:tblGrid>
                <a:gridCol w="479949">
                  <a:extLst>
                    <a:ext uri="{9D8B030D-6E8A-4147-A177-3AD203B41FA5}">
                      <a16:colId xmlns:a16="http://schemas.microsoft.com/office/drawing/2014/main" val="1245590741"/>
                    </a:ext>
                  </a:extLst>
                </a:gridCol>
                <a:gridCol w="572573">
                  <a:extLst>
                    <a:ext uri="{9D8B030D-6E8A-4147-A177-3AD203B41FA5}">
                      <a16:colId xmlns:a16="http://schemas.microsoft.com/office/drawing/2014/main" val="28892737"/>
                    </a:ext>
                  </a:extLst>
                </a:gridCol>
                <a:gridCol w="1239306">
                  <a:extLst>
                    <a:ext uri="{9D8B030D-6E8A-4147-A177-3AD203B41FA5}">
                      <a16:colId xmlns:a16="http://schemas.microsoft.com/office/drawing/2014/main" val="41677731"/>
                    </a:ext>
                  </a:extLst>
                </a:gridCol>
                <a:gridCol w="627237">
                  <a:extLst>
                    <a:ext uri="{9D8B030D-6E8A-4147-A177-3AD203B41FA5}">
                      <a16:colId xmlns:a16="http://schemas.microsoft.com/office/drawing/2014/main" val="4162760364"/>
                    </a:ext>
                  </a:extLst>
                </a:gridCol>
                <a:gridCol w="627237">
                  <a:extLst>
                    <a:ext uri="{9D8B030D-6E8A-4147-A177-3AD203B41FA5}">
                      <a16:colId xmlns:a16="http://schemas.microsoft.com/office/drawing/2014/main" val="626129309"/>
                    </a:ext>
                  </a:extLst>
                </a:gridCol>
                <a:gridCol w="506613">
                  <a:extLst>
                    <a:ext uri="{9D8B030D-6E8A-4147-A177-3AD203B41FA5}">
                      <a16:colId xmlns:a16="http://schemas.microsoft.com/office/drawing/2014/main" val="601391813"/>
                    </a:ext>
                  </a:extLst>
                </a:gridCol>
                <a:gridCol w="498573">
                  <a:extLst>
                    <a:ext uri="{9D8B030D-6E8A-4147-A177-3AD203B41FA5}">
                      <a16:colId xmlns:a16="http://schemas.microsoft.com/office/drawing/2014/main" val="2583951795"/>
                    </a:ext>
                  </a:extLst>
                </a:gridCol>
                <a:gridCol w="731776">
                  <a:extLst>
                    <a:ext uri="{9D8B030D-6E8A-4147-A177-3AD203B41FA5}">
                      <a16:colId xmlns:a16="http://schemas.microsoft.com/office/drawing/2014/main" val="198606505"/>
                    </a:ext>
                  </a:extLst>
                </a:gridCol>
                <a:gridCol w="747859">
                  <a:extLst>
                    <a:ext uri="{9D8B030D-6E8A-4147-A177-3AD203B41FA5}">
                      <a16:colId xmlns:a16="http://schemas.microsoft.com/office/drawing/2014/main" val="1347756966"/>
                    </a:ext>
                  </a:extLst>
                </a:gridCol>
                <a:gridCol w="675486">
                  <a:extLst>
                    <a:ext uri="{9D8B030D-6E8A-4147-A177-3AD203B41FA5}">
                      <a16:colId xmlns:a16="http://schemas.microsoft.com/office/drawing/2014/main" val="3973645317"/>
                    </a:ext>
                  </a:extLst>
                </a:gridCol>
                <a:gridCol w="1671476">
                  <a:extLst>
                    <a:ext uri="{9D8B030D-6E8A-4147-A177-3AD203B41FA5}">
                      <a16:colId xmlns:a16="http://schemas.microsoft.com/office/drawing/2014/main" val="1018532950"/>
                    </a:ext>
                  </a:extLst>
                </a:gridCol>
                <a:gridCol w="740976">
                  <a:extLst>
                    <a:ext uri="{9D8B030D-6E8A-4147-A177-3AD203B41FA5}">
                      <a16:colId xmlns:a16="http://schemas.microsoft.com/office/drawing/2014/main" val="1722816049"/>
                    </a:ext>
                  </a:extLst>
                </a:gridCol>
              </a:tblGrid>
              <a:tr h="219709">
                <a:tc gridSpan="12">
                  <a:txBody>
                    <a:bodyPr/>
                    <a:lstStyle/>
                    <a:p>
                      <a:pPr algn="ctr" fontAlgn="b"/>
                      <a:r>
                        <a:rPr lang="en-IN" sz="1400" u="none" strike="noStrike" dirty="0">
                          <a:effectLst/>
                        </a:rPr>
                        <a:t>ZONE: REST OF MAHARASHTARA</a:t>
                      </a:r>
                      <a:endParaRPr lang="en-IN" sz="1400" b="1" i="0" u="none" strike="noStrike" dirty="0">
                        <a:solidFill>
                          <a:srgbClr val="000000"/>
                        </a:solidFill>
                        <a:effectLst/>
                        <a:latin typeface="Calibri" panose="020F0502020204030204" pitchFamily="34" charset="0"/>
                      </a:endParaRPr>
                    </a:p>
                  </a:txBody>
                  <a:tcPr marL="3481" marR="3481" marT="3481" marB="0" anchor="b"/>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val="3667914100"/>
                  </a:ext>
                </a:extLst>
              </a:tr>
              <a:tr h="260535">
                <a:tc rowSpan="2">
                  <a:txBody>
                    <a:bodyPr/>
                    <a:lstStyle/>
                    <a:p>
                      <a:pPr algn="ctr" fontAlgn="ctr"/>
                      <a:r>
                        <a:rPr lang="en-IN" sz="800" u="none" strike="noStrike">
                          <a:effectLst/>
                        </a:rPr>
                        <a:t>S.NO.</a:t>
                      </a:r>
                      <a:endParaRPr lang="en-IN" sz="800" b="1" i="0" u="none" strike="noStrike">
                        <a:solidFill>
                          <a:srgbClr val="000000"/>
                        </a:solidFill>
                        <a:effectLst/>
                        <a:latin typeface="Calibri" panose="020F0502020204030204" pitchFamily="34" charset="0"/>
                      </a:endParaRPr>
                    </a:p>
                  </a:txBody>
                  <a:tcPr marL="3481" marR="3481" marT="3481" marB="0" anchor="ctr"/>
                </a:tc>
                <a:tc rowSpan="2">
                  <a:txBody>
                    <a:bodyPr/>
                    <a:lstStyle/>
                    <a:p>
                      <a:pPr algn="ctr" fontAlgn="ctr"/>
                      <a:r>
                        <a:rPr lang="en-IN" sz="800" u="none" strike="noStrike">
                          <a:effectLst/>
                        </a:rPr>
                        <a:t>CITY</a:t>
                      </a:r>
                      <a:endParaRPr lang="en-IN" sz="800" b="1" i="0" u="none" strike="noStrike">
                        <a:solidFill>
                          <a:srgbClr val="000000"/>
                        </a:solidFill>
                        <a:effectLst/>
                        <a:latin typeface="Calibri" panose="020F0502020204030204" pitchFamily="34" charset="0"/>
                      </a:endParaRPr>
                    </a:p>
                  </a:txBody>
                  <a:tcPr marL="3481" marR="3481" marT="3481" marB="0" anchor="ctr"/>
                </a:tc>
                <a:tc gridSpan="3">
                  <a:txBody>
                    <a:bodyPr/>
                    <a:lstStyle/>
                    <a:p>
                      <a:pPr algn="ctr" fontAlgn="b"/>
                      <a:r>
                        <a:rPr lang="en-IN" sz="800" u="none" strike="noStrike" dirty="0">
                          <a:effectLst/>
                        </a:rPr>
                        <a:t>DOCTOR'S PARTICULAR</a:t>
                      </a:r>
                      <a:endParaRPr lang="en-IN" sz="800" b="1" i="0" u="none" strike="noStrike" dirty="0">
                        <a:solidFill>
                          <a:srgbClr val="000000"/>
                        </a:solidFill>
                        <a:effectLst/>
                        <a:latin typeface="Calibri" panose="020F0502020204030204" pitchFamily="34" charset="0"/>
                      </a:endParaRPr>
                    </a:p>
                  </a:txBody>
                  <a:tcPr marL="3481" marR="3481" marT="3481" marB="0" anchor="b"/>
                </a:tc>
                <a:tc hMerge="1">
                  <a:txBody>
                    <a:bodyPr/>
                    <a:lstStyle/>
                    <a:p>
                      <a:endParaRPr lang="en-IN"/>
                    </a:p>
                  </a:txBody>
                  <a:tcPr/>
                </a:tc>
                <a:tc hMerge="1">
                  <a:txBody>
                    <a:bodyPr/>
                    <a:lstStyle/>
                    <a:p>
                      <a:endParaRPr lang="en-IN"/>
                    </a:p>
                  </a:txBody>
                  <a:tcPr/>
                </a:tc>
                <a:tc rowSpan="2">
                  <a:txBody>
                    <a:bodyPr/>
                    <a:lstStyle/>
                    <a:p>
                      <a:pPr algn="ctr" fontAlgn="b"/>
                      <a:r>
                        <a:rPr lang="en-IN" sz="800" u="none" strike="noStrike">
                          <a:effectLst/>
                        </a:rPr>
                        <a:t>PATIENTS ON BGR-34</a:t>
                      </a:r>
                      <a:endParaRPr lang="en-IN" sz="800" b="1" i="0" u="none" strike="noStrike">
                        <a:solidFill>
                          <a:srgbClr val="000000"/>
                        </a:solidFill>
                        <a:effectLst/>
                        <a:latin typeface="Calibri" panose="020F0502020204030204" pitchFamily="34" charset="0"/>
                      </a:endParaRPr>
                    </a:p>
                  </a:txBody>
                  <a:tcPr marL="3481" marR="3481" marT="3481" marB="0" anchor="b"/>
                </a:tc>
                <a:tc rowSpan="2">
                  <a:txBody>
                    <a:bodyPr/>
                    <a:lstStyle/>
                    <a:p>
                      <a:pPr algn="ctr" fontAlgn="t"/>
                      <a:r>
                        <a:rPr lang="en-IN" sz="800" u="none" strike="noStrike">
                          <a:effectLst/>
                        </a:rPr>
                        <a:t>MO*/CO*-THERAPY</a:t>
                      </a:r>
                      <a:endParaRPr lang="en-IN" sz="800" b="1" i="0" u="none" strike="noStrike">
                        <a:solidFill>
                          <a:srgbClr val="000000"/>
                        </a:solidFill>
                        <a:effectLst/>
                        <a:latin typeface="Calibri" panose="020F0502020204030204" pitchFamily="34" charset="0"/>
                      </a:endParaRPr>
                    </a:p>
                  </a:txBody>
                  <a:tcPr marL="3481" marR="3481" marT="3481" marB="0"/>
                </a:tc>
                <a:tc rowSpan="2">
                  <a:txBody>
                    <a:bodyPr/>
                    <a:lstStyle/>
                    <a:p>
                      <a:pPr algn="ctr" fontAlgn="t"/>
                      <a:r>
                        <a:rPr lang="it-IT" sz="800" u="none" strike="noStrike">
                          <a:effectLst/>
                        </a:rPr>
                        <a:t>INDICATION PD*/Mi*/Mo*/S*</a:t>
                      </a:r>
                      <a:endParaRPr lang="it-IT" sz="800" b="1" i="0" u="none" strike="noStrike">
                        <a:solidFill>
                          <a:srgbClr val="000000"/>
                        </a:solidFill>
                        <a:effectLst/>
                        <a:latin typeface="Calibri" panose="020F0502020204030204" pitchFamily="34" charset="0"/>
                      </a:endParaRPr>
                    </a:p>
                  </a:txBody>
                  <a:tcPr marL="3481" marR="3481" marT="3481" marB="0"/>
                </a:tc>
                <a:tc rowSpan="2">
                  <a:txBody>
                    <a:bodyPr/>
                    <a:lstStyle/>
                    <a:p>
                      <a:pPr algn="ctr" fontAlgn="t"/>
                      <a:r>
                        <a:rPr lang="en-IN" sz="800" u="none" strike="noStrike">
                          <a:effectLst/>
                        </a:rPr>
                        <a:t>SATISFACTORY %AGE</a:t>
                      </a:r>
                      <a:endParaRPr lang="en-IN" sz="800" b="1" i="0" u="none" strike="noStrike">
                        <a:solidFill>
                          <a:srgbClr val="000000"/>
                        </a:solidFill>
                        <a:effectLst/>
                        <a:latin typeface="Calibri" panose="020F0502020204030204" pitchFamily="34" charset="0"/>
                      </a:endParaRPr>
                    </a:p>
                  </a:txBody>
                  <a:tcPr marL="3481" marR="3481" marT="3481" marB="0"/>
                </a:tc>
                <a:tc rowSpan="2">
                  <a:txBody>
                    <a:bodyPr/>
                    <a:lstStyle/>
                    <a:p>
                      <a:pPr algn="ctr" fontAlgn="t"/>
                      <a:r>
                        <a:rPr lang="en-IN" sz="800" u="none" strike="noStrike">
                          <a:effectLst/>
                        </a:rPr>
                        <a:t>ADVERSITIES (IF ANY)</a:t>
                      </a:r>
                      <a:endParaRPr lang="en-IN" sz="800" b="1" i="0" u="none" strike="noStrike">
                        <a:solidFill>
                          <a:srgbClr val="000000"/>
                        </a:solidFill>
                        <a:effectLst/>
                        <a:latin typeface="Calibri" panose="020F0502020204030204" pitchFamily="34" charset="0"/>
                      </a:endParaRPr>
                    </a:p>
                  </a:txBody>
                  <a:tcPr marL="3481" marR="3481" marT="3481" marB="0"/>
                </a:tc>
                <a:tc rowSpan="2">
                  <a:txBody>
                    <a:bodyPr/>
                    <a:lstStyle/>
                    <a:p>
                      <a:pPr algn="ctr" fontAlgn="ctr"/>
                      <a:r>
                        <a:rPr lang="en-IN" sz="800" u="none" strike="noStrike">
                          <a:effectLst/>
                        </a:rPr>
                        <a:t>ADVANTAGES &amp; O.I.</a:t>
                      </a:r>
                      <a:endParaRPr lang="en-IN" sz="800" b="1" i="0" u="none" strike="noStrike">
                        <a:solidFill>
                          <a:srgbClr val="000000"/>
                        </a:solidFill>
                        <a:effectLst/>
                        <a:latin typeface="Calibri" panose="020F0502020204030204" pitchFamily="34" charset="0"/>
                      </a:endParaRPr>
                    </a:p>
                  </a:txBody>
                  <a:tcPr marL="3481" marR="3481" marT="3481" marB="0" anchor="ctr"/>
                </a:tc>
                <a:tc rowSpan="2">
                  <a:txBody>
                    <a:bodyPr/>
                    <a:lstStyle/>
                    <a:p>
                      <a:pPr algn="ctr" fontAlgn="t"/>
                      <a:r>
                        <a:rPr lang="en-IN" sz="800" u="none" strike="noStrike" dirty="0">
                          <a:effectLst/>
                        </a:rPr>
                        <a:t>CASUALITY MANANGEMENT</a:t>
                      </a:r>
                      <a:endParaRPr lang="en-IN" sz="800" b="1" i="0" u="none" strike="noStrike" dirty="0">
                        <a:solidFill>
                          <a:srgbClr val="000000"/>
                        </a:solidFill>
                        <a:effectLst/>
                        <a:latin typeface="Calibri" panose="020F0502020204030204" pitchFamily="34" charset="0"/>
                      </a:endParaRPr>
                    </a:p>
                  </a:txBody>
                  <a:tcPr marL="3481" marR="3481" marT="3481" marB="0"/>
                </a:tc>
                <a:extLst>
                  <a:ext uri="{0D108BD9-81ED-4DB2-BD59-A6C34878D82A}">
                    <a16:rowId xmlns:a16="http://schemas.microsoft.com/office/drawing/2014/main" val="1497905043"/>
                  </a:ext>
                </a:extLst>
              </a:tr>
              <a:tr h="260535">
                <a:tc vMerge="1">
                  <a:txBody>
                    <a:bodyPr/>
                    <a:lstStyle/>
                    <a:p>
                      <a:endParaRPr lang="en-IN"/>
                    </a:p>
                  </a:txBody>
                  <a:tcPr/>
                </a:tc>
                <a:tc vMerge="1">
                  <a:txBody>
                    <a:bodyPr/>
                    <a:lstStyle/>
                    <a:p>
                      <a:endParaRPr lang="en-IN"/>
                    </a:p>
                  </a:txBody>
                  <a:tcPr/>
                </a:tc>
                <a:tc>
                  <a:txBody>
                    <a:bodyPr/>
                    <a:lstStyle/>
                    <a:p>
                      <a:pPr algn="ctr" fontAlgn="b"/>
                      <a:r>
                        <a:rPr lang="en-IN" sz="800" u="none" strike="noStrike">
                          <a:effectLst/>
                        </a:rPr>
                        <a:t>NAME (Dr.)</a:t>
                      </a:r>
                      <a:endParaRPr lang="en-IN" sz="800" b="1"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QUAL*</a:t>
                      </a:r>
                      <a:endParaRPr lang="en-IN" sz="800" b="1"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dirty="0">
                          <a:effectLst/>
                        </a:rPr>
                        <a:t>CONTACT No.</a:t>
                      </a:r>
                      <a:endParaRPr lang="en-IN" sz="800" b="1" i="0" u="none" strike="noStrike" dirty="0">
                        <a:solidFill>
                          <a:srgbClr val="000000"/>
                        </a:solidFill>
                        <a:effectLst/>
                        <a:latin typeface="Calibri" panose="020F0502020204030204" pitchFamily="34" charset="0"/>
                      </a:endParaRPr>
                    </a:p>
                  </a:txBody>
                  <a:tcPr marL="3481" marR="3481" marT="3481" marB="0" anchor="b"/>
                </a:tc>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extLst>
                  <a:ext uri="{0D108BD9-81ED-4DB2-BD59-A6C34878D82A}">
                    <a16:rowId xmlns:a16="http://schemas.microsoft.com/office/drawing/2014/main" val="721746606"/>
                  </a:ext>
                </a:extLst>
              </a:tr>
              <a:tr h="260535">
                <a:tc>
                  <a:txBody>
                    <a:bodyPr/>
                    <a:lstStyle/>
                    <a:p>
                      <a:pPr algn="ctr" fontAlgn="b"/>
                      <a:r>
                        <a:rPr lang="en-IN" sz="800" u="none" strike="noStrike">
                          <a:effectLst/>
                        </a:rPr>
                        <a:t>1</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Archana S Kharge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BAMS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9689933770</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2</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t"/>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PD</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60-75%</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t"/>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3481" marR="3481" marT="3481" marB="0"/>
                </a:tc>
                <a:extLst>
                  <a:ext uri="{0D108BD9-81ED-4DB2-BD59-A6C34878D82A}">
                    <a16:rowId xmlns:a16="http://schemas.microsoft.com/office/drawing/2014/main" val="1201961649"/>
                  </a:ext>
                </a:extLst>
              </a:tr>
              <a:tr h="260535">
                <a:tc>
                  <a:txBody>
                    <a:bodyPr/>
                    <a:lstStyle/>
                    <a:p>
                      <a:pPr algn="ctr" fontAlgn="b"/>
                      <a:r>
                        <a:rPr lang="en-IN" sz="800" u="none" strike="noStrike">
                          <a:effectLst/>
                        </a:rPr>
                        <a:t>2</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Prashant R Panhalkar</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DHMS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9422032636</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3</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t"/>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60-75%</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Glucose level normal </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988535776"/>
                  </a:ext>
                </a:extLst>
              </a:tr>
              <a:tr h="260535">
                <a:tc>
                  <a:txBody>
                    <a:bodyPr/>
                    <a:lstStyle/>
                    <a:p>
                      <a:pPr algn="ctr" fontAlgn="b"/>
                      <a:r>
                        <a:rPr lang="en-IN" sz="800" u="none" strike="noStrike">
                          <a:effectLst/>
                        </a:rPr>
                        <a:t>3</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Savana A Deshpande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BAMS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9422608485</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4</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t"/>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60-75%</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Insulin utilization increases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2663599069"/>
                  </a:ext>
                </a:extLst>
              </a:tr>
              <a:tr h="260535">
                <a:tc>
                  <a:txBody>
                    <a:bodyPr/>
                    <a:lstStyle/>
                    <a:p>
                      <a:pPr algn="ctr" fontAlgn="b"/>
                      <a:r>
                        <a:rPr lang="en-IN" sz="800" u="none" strike="noStrike">
                          <a:effectLst/>
                        </a:rPr>
                        <a:t>4</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Abhijit M Deshpande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BAMS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9422608485</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6</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t"/>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60-75%</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Digestive system improved</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3415328808"/>
                  </a:ext>
                </a:extLst>
              </a:tr>
              <a:tr h="260535">
                <a:tc>
                  <a:txBody>
                    <a:bodyPr/>
                    <a:lstStyle/>
                    <a:p>
                      <a:pPr algn="ctr" fontAlgn="b"/>
                      <a:r>
                        <a:rPr lang="en-IN" sz="800" u="none" strike="noStrike">
                          <a:effectLst/>
                        </a:rPr>
                        <a:t>5</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Sushma P Panhalkar</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BAMS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9011240799</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5</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t"/>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60-75%</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Helps in metabolism function</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4217121561"/>
                  </a:ext>
                </a:extLst>
              </a:tr>
              <a:tr h="260535">
                <a:tc>
                  <a:txBody>
                    <a:bodyPr/>
                    <a:lstStyle/>
                    <a:p>
                      <a:pPr algn="ctr" fontAlgn="b"/>
                      <a:r>
                        <a:rPr lang="en-IN" sz="800" u="none" strike="noStrike">
                          <a:effectLst/>
                        </a:rPr>
                        <a:t>6</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Madhu Pawar</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BMMI</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9763383242</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5</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t"/>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60-75%</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Antioxidant &amp; improves metabolism rate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3055080011"/>
                  </a:ext>
                </a:extLst>
              </a:tr>
              <a:tr h="260535">
                <a:tc>
                  <a:txBody>
                    <a:bodyPr/>
                    <a:lstStyle/>
                    <a:p>
                      <a:pPr algn="ctr" fontAlgn="b"/>
                      <a:r>
                        <a:rPr lang="en-IN" sz="800" u="none" strike="noStrike">
                          <a:effectLst/>
                        </a:rPr>
                        <a:t>7</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Sangita Sadgune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BAMS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9146510850</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5</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t"/>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60-75%</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744143334"/>
                  </a:ext>
                </a:extLst>
              </a:tr>
              <a:tr h="260535">
                <a:tc>
                  <a:txBody>
                    <a:bodyPr/>
                    <a:lstStyle/>
                    <a:p>
                      <a:pPr algn="ctr" fontAlgn="b"/>
                      <a:r>
                        <a:rPr lang="en-IN" sz="800" u="none" strike="noStrike">
                          <a:effectLst/>
                        </a:rPr>
                        <a:t>8</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Atul S Pharde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BHMS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9920111818</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4</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t"/>
                      <a:r>
                        <a:rPr lang="en-IN" sz="800" u="none" strike="noStrike">
                          <a:effectLst/>
                        </a:rPr>
                        <a:t>CO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Mi/Mo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60-75%</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1080345444"/>
                  </a:ext>
                </a:extLst>
              </a:tr>
              <a:tr h="260535">
                <a:tc>
                  <a:txBody>
                    <a:bodyPr/>
                    <a:lstStyle/>
                    <a:p>
                      <a:pPr algn="ctr" fontAlgn="b"/>
                      <a:r>
                        <a:rPr lang="en-IN" sz="800" u="none" strike="noStrike">
                          <a:effectLst/>
                        </a:rPr>
                        <a:t>9</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Sandeep Bhingardive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BHMS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7385607104</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2</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t"/>
                      <a:r>
                        <a:rPr lang="en-IN" sz="800" u="none" strike="noStrike">
                          <a:effectLst/>
                        </a:rPr>
                        <a:t>CO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Mi </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&gt;75%</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3991314062"/>
                  </a:ext>
                </a:extLst>
              </a:tr>
              <a:tr h="260535">
                <a:tc>
                  <a:txBody>
                    <a:bodyPr/>
                    <a:lstStyle/>
                    <a:p>
                      <a:pPr algn="ctr" fontAlgn="b"/>
                      <a:r>
                        <a:rPr lang="en-IN" sz="800" u="none" strike="noStrike">
                          <a:effectLst/>
                        </a:rPr>
                        <a:t>10</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Yogesh Lakade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BHMA</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9660331037</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2</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t"/>
                      <a:r>
                        <a:rPr lang="en-IN" sz="800" u="none" strike="noStrike">
                          <a:effectLst/>
                        </a:rPr>
                        <a:t>CO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Mi</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40-60%</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1613515489"/>
                  </a:ext>
                </a:extLst>
              </a:tr>
              <a:tr h="260535">
                <a:tc>
                  <a:txBody>
                    <a:bodyPr/>
                    <a:lstStyle/>
                    <a:p>
                      <a:pPr algn="ctr" fontAlgn="b"/>
                      <a:r>
                        <a:rPr lang="en-IN" sz="800" u="none" strike="noStrike" dirty="0">
                          <a:effectLst/>
                        </a:rPr>
                        <a:t>11</a:t>
                      </a:r>
                      <a:endParaRPr lang="en-IN" sz="800" b="0" i="0" u="none" strike="noStrike" dirty="0">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Bharti Vidyapeeth</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BAMS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5</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t"/>
                      <a:r>
                        <a:rPr lang="en-IN" sz="800" u="none" strike="noStrike">
                          <a:effectLst/>
                        </a:rPr>
                        <a:t>CO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60-75%</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2679617108"/>
                  </a:ext>
                </a:extLst>
              </a:tr>
              <a:tr h="260535">
                <a:tc>
                  <a:txBody>
                    <a:bodyPr/>
                    <a:lstStyle/>
                    <a:p>
                      <a:pPr algn="ctr" fontAlgn="b"/>
                      <a:r>
                        <a:rPr lang="en-IN" sz="800" u="none" strike="noStrike">
                          <a:effectLst/>
                        </a:rPr>
                        <a:t>12</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Harshada Kulkarni</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BHMS/CCH/CGO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9422317191</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2</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t"/>
                      <a:r>
                        <a:rPr lang="en-IN" sz="800" u="none" strike="noStrike">
                          <a:effectLst/>
                        </a:rPr>
                        <a:t>CO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Mi</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60-75%</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1342512743"/>
                  </a:ext>
                </a:extLst>
              </a:tr>
              <a:tr h="260535">
                <a:tc>
                  <a:txBody>
                    <a:bodyPr/>
                    <a:lstStyle/>
                    <a:p>
                      <a:pPr algn="ctr" fontAlgn="b"/>
                      <a:r>
                        <a:rPr lang="en-IN" sz="800" u="none" strike="noStrike">
                          <a:effectLst/>
                        </a:rPr>
                        <a:t>13</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Sharvari Avalaskar</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BAMS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2</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t"/>
                      <a:r>
                        <a:rPr lang="en-IN" sz="800" u="none" strike="noStrike">
                          <a:effectLst/>
                        </a:rPr>
                        <a:t>CO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40-60%</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1093391508"/>
                  </a:ext>
                </a:extLst>
              </a:tr>
              <a:tr h="260535">
                <a:tc>
                  <a:txBody>
                    <a:bodyPr/>
                    <a:lstStyle/>
                    <a:p>
                      <a:pPr algn="ctr" fontAlgn="b"/>
                      <a:r>
                        <a:rPr lang="en-IN" sz="800" u="none" strike="noStrike">
                          <a:effectLst/>
                        </a:rPr>
                        <a:t>14</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Swati Jagtap</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BAMS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9850798486</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3</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t"/>
                      <a:r>
                        <a:rPr lang="en-IN" sz="800" u="none" strike="noStrike">
                          <a:effectLst/>
                        </a:rPr>
                        <a:t>CO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Mi</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40-60%</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865057465"/>
                  </a:ext>
                </a:extLst>
              </a:tr>
              <a:tr h="260535">
                <a:tc>
                  <a:txBody>
                    <a:bodyPr/>
                    <a:lstStyle/>
                    <a:p>
                      <a:pPr algn="ctr" fontAlgn="b"/>
                      <a:r>
                        <a:rPr lang="en-IN" sz="800" u="none" strike="noStrike">
                          <a:effectLst/>
                        </a:rPr>
                        <a:t>15</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Jagdish 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BAMS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1</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t"/>
                      <a:r>
                        <a:rPr lang="en-IN" sz="800" u="none" strike="noStrike">
                          <a:effectLst/>
                        </a:rPr>
                        <a:t>CO</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Mi</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t"/>
                      <a:r>
                        <a:rPr lang="en-IN" sz="800" u="none" strike="noStrike">
                          <a:effectLst/>
                        </a:rPr>
                        <a:t>60-75%</a:t>
                      </a:r>
                      <a:endParaRPr lang="en-IN" sz="800" b="0" i="0" u="none" strike="noStrike">
                        <a:solidFill>
                          <a:srgbClr val="000000"/>
                        </a:solidFill>
                        <a:effectLst/>
                        <a:latin typeface="Calibri" panose="020F0502020204030204" pitchFamily="34" charset="0"/>
                      </a:endParaRPr>
                    </a:p>
                  </a:txBody>
                  <a:tcPr marL="3481" marR="3481" marT="3481" marB="0"/>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229037713"/>
                  </a:ext>
                </a:extLst>
              </a:tr>
              <a:tr h="260535">
                <a:tc>
                  <a:txBody>
                    <a:bodyPr/>
                    <a:lstStyle/>
                    <a:p>
                      <a:pPr algn="ctr" fontAlgn="b"/>
                      <a:r>
                        <a:rPr lang="en-IN" sz="800" u="none" strike="noStrike">
                          <a:effectLst/>
                        </a:rPr>
                        <a:t>16</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Sagar Mande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BHMS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9822261033</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2</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Mi</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60-75%</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3352286591"/>
                  </a:ext>
                </a:extLst>
              </a:tr>
              <a:tr h="260535">
                <a:tc>
                  <a:txBody>
                    <a:bodyPr/>
                    <a:lstStyle/>
                    <a:p>
                      <a:pPr algn="ctr" fontAlgn="b"/>
                      <a:r>
                        <a:rPr lang="en-IN" sz="800" u="none" strike="noStrike">
                          <a:effectLst/>
                        </a:rPr>
                        <a:t>17</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Faiyaz Shikalgar</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BAMS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9823323193</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4</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60-75%</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Digestive system improved</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978048110"/>
                  </a:ext>
                </a:extLst>
              </a:tr>
              <a:tr h="260535">
                <a:tc>
                  <a:txBody>
                    <a:bodyPr/>
                    <a:lstStyle/>
                    <a:p>
                      <a:pPr algn="ctr" fontAlgn="b"/>
                      <a:r>
                        <a:rPr lang="en-IN" sz="800" u="none" strike="noStrike">
                          <a:effectLst/>
                        </a:rPr>
                        <a:t>18</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Avinash Bedkar</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BAMS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5</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60-75%</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Improves Beta cells &amp; maintain blood sugar</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2697795765"/>
                  </a:ext>
                </a:extLst>
              </a:tr>
              <a:tr h="260535">
                <a:tc>
                  <a:txBody>
                    <a:bodyPr/>
                    <a:lstStyle/>
                    <a:p>
                      <a:pPr algn="ctr" fontAlgn="b"/>
                      <a:r>
                        <a:rPr lang="en-IN" sz="800" u="none" strike="noStrike">
                          <a:effectLst/>
                        </a:rPr>
                        <a:t>19</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Mahesh Ratnakar</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BAMS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 </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7</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60-75%</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Improves Immunity</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 Casuality</a:t>
                      </a:r>
                      <a:endParaRPr lang="en-IN" sz="800" b="0" i="0" u="none" strike="noStrike">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2879488895"/>
                  </a:ext>
                </a:extLst>
              </a:tr>
              <a:tr h="260535">
                <a:tc>
                  <a:txBody>
                    <a:bodyPr/>
                    <a:lstStyle/>
                    <a:p>
                      <a:pPr algn="ctr" fontAlgn="b"/>
                      <a:r>
                        <a:rPr lang="en-IN" sz="800" u="none" strike="noStrike" dirty="0">
                          <a:effectLst/>
                        </a:rPr>
                        <a:t>20</a:t>
                      </a:r>
                      <a:endParaRPr lang="en-IN" sz="800" b="0" i="0" u="none" strike="noStrike" dirty="0">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Pune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Dhananjay Ghaitade</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BAMS</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9890222106</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5</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Mo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60-75%</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No</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a:effectLst/>
                        </a:rPr>
                        <a:t>Improves Digestive System</a:t>
                      </a:r>
                      <a:endParaRPr lang="en-IN" sz="800" b="0" i="0" u="none" strike="noStrike">
                        <a:solidFill>
                          <a:srgbClr val="000000"/>
                        </a:solidFill>
                        <a:effectLst/>
                        <a:latin typeface="Calibri" panose="020F0502020204030204" pitchFamily="34" charset="0"/>
                      </a:endParaRPr>
                    </a:p>
                  </a:txBody>
                  <a:tcPr marL="3481" marR="3481" marT="3481" marB="0" anchor="b"/>
                </a:tc>
                <a:tc>
                  <a:txBody>
                    <a:bodyPr/>
                    <a:lstStyle/>
                    <a:p>
                      <a:pPr algn="ctr" fontAlgn="b"/>
                      <a:r>
                        <a:rPr lang="en-IN" sz="800" u="none" strike="noStrike" dirty="0">
                          <a:effectLst/>
                        </a:rPr>
                        <a:t>No </a:t>
                      </a:r>
                      <a:r>
                        <a:rPr lang="en-IN" sz="800" u="none" strike="noStrike" dirty="0" err="1">
                          <a:effectLst/>
                        </a:rPr>
                        <a:t>Casuality</a:t>
                      </a:r>
                      <a:endParaRPr lang="en-IN" sz="800" b="0" i="0" u="none" strike="noStrike" dirty="0">
                        <a:solidFill>
                          <a:srgbClr val="000000"/>
                        </a:solidFill>
                        <a:effectLst/>
                        <a:latin typeface="Calibri" panose="020F0502020204030204" pitchFamily="34" charset="0"/>
                      </a:endParaRPr>
                    </a:p>
                  </a:txBody>
                  <a:tcPr marL="3481" marR="3481" marT="3481" marB="0" anchor="b"/>
                </a:tc>
                <a:extLst>
                  <a:ext uri="{0D108BD9-81ED-4DB2-BD59-A6C34878D82A}">
                    <a16:rowId xmlns:a16="http://schemas.microsoft.com/office/drawing/2014/main" val="617586103"/>
                  </a:ext>
                </a:extLst>
              </a:tr>
            </a:tbl>
          </a:graphicData>
        </a:graphic>
      </p:graphicFrame>
    </p:spTree>
    <p:extLst>
      <p:ext uri="{BB962C8B-B14F-4D97-AF65-F5344CB8AC3E}">
        <p14:creationId xmlns:p14="http://schemas.microsoft.com/office/powerpoint/2010/main" val="918535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04586" y="339725"/>
            <a:ext cx="7200900" cy="1485900"/>
          </a:xfrm>
          <a:prstGeom prst="rect">
            <a:avLst/>
          </a:prstGeom>
        </p:spPr>
        <p:txBody>
          <a:bodyPr/>
          <a:lstStyle>
            <a:lvl1pPr algn="l" defTabSz="914400" rtl="0" eaLnBrk="1" latinLnBrk="0" hangingPunct="1">
              <a:lnSpc>
                <a:spcPct val="90000"/>
              </a:lnSpc>
              <a:spcBef>
                <a:spcPct val="0"/>
              </a:spcBef>
              <a:buNone/>
              <a:defRPr sz="4400" b="1" kern="1200">
                <a:solidFill>
                  <a:srgbClr val="C00000"/>
                </a:solidFill>
                <a:latin typeface="+mj-lt"/>
                <a:ea typeface="+mj-ea"/>
                <a:cs typeface="+mj-cs"/>
              </a:defRPr>
            </a:lvl1pPr>
          </a:lstStyle>
          <a:p>
            <a:r>
              <a:rPr lang="en-IN" sz="3000" dirty="0" smtClean="0"/>
              <a:t>QUALITATIVE ASSESSMENT OF FEEDBACK </a:t>
            </a:r>
            <a:endParaRPr lang="en-IN" sz="3000" dirty="0"/>
          </a:p>
        </p:txBody>
      </p:sp>
      <p:sp>
        <p:nvSpPr>
          <p:cNvPr id="3" name="Content Placeholder 2"/>
          <p:cNvSpPr txBox="1">
            <a:spLocks/>
          </p:cNvSpPr>
          <p:nvPr/>
        </p:nvSpPr>
        <p:spPr>
          <a:xfrm>
            <a:off x="332016" y="1433740"/>
            <a:ext cx="7886700" cy="4351338"/>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gn="just">
              <a:buFont typeface="+mj-lt"/>
              <a:buAutoNum type="arabicPeriod"/>
            </a:pPr>
            <a:r>
              <a:rPr lang="en-IN" sz="2400" dirty="0" smtClean="0"/>
              <a:t>Doctors from all over India comprising of </a:t>
            </a:r>
            <a:r>
              <a:rPr lang="en-IN" sz="2400" dirty="0" smtClean="0">
                <a:solidFill>
                  <a:srgbClr val="C00000"/>
                </a:solidFill>
              </a:rPr>
              <a:t>Allopathic &amp; Ayurvedic </a:t>
            </a:r>
            <a:r>
              <a:rPr lang="en-IN" sz="2400" dirty="0" smtClean="0"/>
              <a:t>Dr’s practising in market/hospitals/medical colleges </a:t>
            </a:r>
            <a:r>
              <a:rPr lang="en-IN" sz="2400" dirty="0" err="1" smtClean="0"/>
              <a:t>etc</a:t>
            </a:r>
            <a:r>
              <a:rPr lang="en-IN" sz="2400" dirty="0" smtClean="0"/>
              <a:t>; numbering over 5000 have given acceptance of BGR-34 in the management of Diabetes. </a:t>
            </a:r>
          </a:p>
          <a:p>
            <a:pPr marL="514350" indent="-514350" algn="just">
              <a:buFont typeface="+mj-lt"/>
              <a:buAutoNum type="arabicPeriod"/>
            </a:pPr>
            <a:r>
              <a:rPr lang="en-IN" sz="2400" dirty="0" smtClean="0"/>
              <a:t>Most of the Dr’s Prescribe BGR-34 as </a:t>
            </a:r>
            <a:r>
              <a:rPr lang="en-IN" sz="2400" dirty="0" smtClean="0">
                <a:solidFill>
                  <a:srgbClr val="C00000"/>
                </a:solidFill>
              </a:rPr>
              <a:t>CO-THERAPY</a:t>
            </a:r>
            <a:r>
              <a:rPr lang="en-IN" sz="2400" dirty="0" smtClean="0"/>
              <a:t> with other OHG’s. </a:t>
            </a:r>
          </a:p>
          <a:p>
            <a:pPr marL="514350" indent="-514350" algn="just">
              <a:buFont typeface="+mj-lt"/>
              <a:buAutoNum type="arabicPeriod"/>
            </a:pPr>
            <a:r>
              <a:rPr lang="en-IN" sz="2400" dirty="0" smtClean="0"/>
              <a:t>The efficacy has been generalised in between </a:t>
            </a:r>
            <a:r>
              <a:rPr lang="en-IN" sz="2400" dirty="0" smtClean="0">
                <a:solidFill>
                  <a:srgbClr val="C00000"/>
                </a:solidFill>
              </a:rPr>
              <a:t>60-75%</a:t>
            </a:r>
            <a:r>
              <a:rPr lang="en-IN" sz="2400" dirty="0" smtClean="0"/>
              <a:t> with </a:t>
            </a:r>
            <a:r>
              <a:rPr lang="en-IN" sz="2400" dirty="0" smtClean="0">
                <a:solidFill>
                  <a:srgbClr val="C00000"/>
                </a:solidFill>
              </a:rPr>
              <a:t>Very good </a:t>
            </a:r>
            <a:r>
              <a:rPr lang="en-IN" sz="2400" dirty="0" smtClean="0"/>
              <a:t>results. </a:t>
            </a:r>
          </a:p>
          <a:p>
            <a:pPr marL="514350" indent="-514350" algn="just">
              <a:buFont typeface="+mj-lt"/>
              <a:buAutoNum type="arabicPeriod"/>
            </a:pPr>
            <a:r>
              <a:rPr lang="en-IN" sz="2400" i="1" dirty="0" smtClean="0">
                <a:solidFill>
                  <a:srgbClr val="C00000"/>
                </a:solidFill>
              </a:rPr>
              <a:t>No adversities/</a:t>
            </a:r>
            <a:r>
              <a:rPr lang="en-IN" sz="2400" i="1" dirty="0" err="1" smtClean="0">
                <a:solidFill>
                  <a:srgbClr val="C00000"/>
                </a:solidFill>
              </a:rPr>
              <a:t>casualities</a:t>
            </a:r>
            <a:r>
              <a:rPr lang="en-IN" sz="2400" i="1" dirty="0" smtClean="0">
                <a:solidFill>
                  <a:srgbClr val="C00000"/>
                </a:solidFill>
              </a:rPr>
              <a:t> </a:t>
            </a:r>
            <a:r>
              <a:rPr lang="en-IN" sz="2400" dirty="0" smtClean="0"/>
              <a:t>except skin rash in 3 cases have been reported. Gastric upset has been reported in 15 cases which is less than 0.5% of total reports received. </a:t>
            </a:r>
          </a:p>
          <a:p>
            <a:pPr marL="514350" indent="-514350" algn="just">
              <a:buFont typeface="+mj-lt"/>
              <a:buAutoNum type="arabicPeriod"/>
            </a:pPr>
            <a:r>
              <a:rPr lang="en-IN" sz="2400" dirty="0" smtClean="0">
                <a:solidFill>
                  <a:srgbClr val="C00000"/>
                </a:solidFill>
              </a:rPr>
              <a:t>About 60% of Dr’s reported </a:t>
            </a:r>
            <a:r>
              <a:rPr lang="en-IN" sz="2400" dirty="0" smtClean="0"/>
              <a:t>benefits in </a:t>
            </a:r>
            <a:r>
              <a:rPr lang="en-IN" sz="2400" dirty="0" smtClean="0">
                <a:solidFill>
                  <a:srgbClr val="C00000"/>
                </a:solidFill>
              </a:rPr>
              <a:t>Improving Quality of Life </a:t>
            </a:r>
            <a:r>
              <a:rPr lang="en-IN" sz="2400" dirty="0" smtClean="0"/>
              <a:t>of patients also including </a:t>
            </a:r>
            <a:r>
              <a:rPr lang="en-IN" sz="2400" dirty="0" smtClean="0">
                <a:solidFill>
                  <a:srgbClr val="C00000"/>
                </a:solidFill>
              </a:rPr>
              <a:t>improvement in LFT./KFT </a:t>
            </a:r>
            <a:r>
              <a:rPr lang="en-IN" sz="2400" dirty="0" smtClean="0"/>
              <a:t>parameters and checking fatigue in such patients.</a:t>
            </a:r>
          </a:p>
          <a:p>
            <a:pPr marL="514350" indent="-514350" algn="just">
              <a:buFont typeface="+mj-lt"/>
              <a:buAutoNum type="arabicPeriod"/>
            </a:pPr>
            <a:r>
              <a:rPr lang="en-IN" sz="2400" dirty="0" smtClean="0"/>
              <a:t>Overall, Dr’s are satisfied with results of BGR-34 and are using the drug in their day-to-day practice. </a:t>
            </a:r>
          </a:p>
          <a:p>
            <a:pPr marL="514350" indent="-514350" algn="just">
              <a:buFont typeface="+mj-lt"/>
              <a:buAutoNum type="arabicPeriod"/>
            </a:pPr>
            <a:endParaRPr lang="en-IN" dirty="0"/>
          </a:p>
        </p:txBody>
      </p:sp>
    </p:spTree>
    <p:extLst>
      <p:ext uri="{BB962C8B-B14F-4D97-AF65-F5344CB8AC3E}">
        <p14:creationId xmlns:p14="http://schemas.microsoft.com/office/powerpoint/2010/main" val="327053207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488" y="1201341"/>
            <a:ext cx="5915025" cy="476250"/>
          </a:xfrm>
        </p:spPr>
        <p:txBody>
          <a:bodyPr rtlCol="0">
            <a:normAutofit fontScale="90000"/>
          </a:bodyPr>
          <a:lstStyle/>
          <a:p>
            <a:pPr>
              <a:defRPr/>
            </a:pPr>
            <a:r>
              <a:rPr lang="en-IN" dirty="0" smtClean="0"/>
              <a:t>An indigenous DISCOVERY </a:t>
            </a:r>
            <a:endParaRPr lang="en-IN" dirty="0"/>
          </a:p>
        </p:txBody>
      </p:sp>
      <p:sp>
        <p:nvSpPr>
          <p:cNvPr id="3" name="Content Placeholder 2"/>
          <p:cNvSpPr>
            <a:spLocks noGrp="1"/>
          </p:cNvSpPr>
          <p:nvPr>
            <p:ph idx="1"/>
          </p:nvPr>
        </p:nvSpPr>
        <p:spPr>
          <a:xfrm>
            <a:off x="1614488" y="1946672"/>
            <a:ext cx="5915025" cy="2184797"/>
          </a:xfrm>
        </p:spPr>
        <p:txBody>
          <a:bodyPr>
            <a:normAutofit fontScale="92500" lnSpcReduction="20000"/>
          </a:bodyPr>
          <a:lstStyle/>
          <a:p>
            <a:pPr eaLnBrk="1" hangingPunct="1"/>
            <a:r>
              <a:rPr lang="en-IN" altLang="en-US" smtClean="0"/>
              <a:t>At present diabetic treatment involves a lot of imported molecules (DPP-IV inhibitors, insulin, etc.) which increases burden on the patients and economy.</a:t>
            </a:r>
          </a:p>
          <a:p>
            <a:pPr eaLnBrk="1" hangingPunct="1"/>
            <a:r>
              <a:rPr lang="en-IN" altLang="en-US" smtClean="0"/>
              <a:t>BGR-34, gives A RAY OF HOPE to the diabetic patients of the country to manage their diabetes well which is </a:t>
            </a:r>
          </a:p>
        </p:txBody>
      </p:sp>
      <p:grpSp>
        <p:nvGrpSpPr>
          <p:cNvPr id="4" name="Group 11"/>
          <p:cNvGrpSpPr>
            <a:grpSpLocks/>
          </p:cNvGrpSpPr>
          <p:nvPr/>
        </p:nvGrpSpPr>
        <p:grpSpPr bwMode="auto">
          <a:xfrm>
            <a:off x="2052637" y="4187428"/>
            <a:ext cx="1727009" cy="415498"/>
            <a:chOff x="836216" y="4709693"/>
            <a:chExt cx="2302932" cy="553304"/>
          </a:xfrm>
        </p:grpSpPr>
        <p:sp>
          <p:nvSpPr>
            <p:cNvPr id="33803" name="TextBox 3"/>
            <p:cNvSpPr txBox="1">
              <a:spLocks noChangeArrowheads="1"/>
            </p:cNvSpPr>
            <p:nvPr/>
          </p:nvSpPr>
          <p:spPr bwMode="auto">
            <a:xfrm>
              <a:off x="1203960" y="4709693"/>
              <a:ext cx="1935188" cy="553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n-IN" altLang="en-US" sz="2100" b="1">
                  <a:solidFill>
                    <a:schemeClr val="accent2"/>
                  </a:solidFill>
                </a:rPr>
                <a:t>Economical</a:t>
              </a:r>
            </a:p>
          </p:txBody>
        </p:sp>
        <p:pic>
          <p:nvPicPr>
            <p:cNvPr id="33804" name="Picture 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6216" y="4775986"/>
              <a:ext cx="377525" cy="390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10"/>
          <p:cNvGrpSpPr>
            <a:grpSpLocks/>
          </p:cNvGrpSpPr>
          <p:nvPr/>
        </p:nvGrpSpPr>
        <p:grpSpPr bwMode="auto">
          <a:xfrm>
            <a:off x="2801541" y="4636292"/>
            <a:ext cx="2088479" cy="415498"/>
            <a:chOff x="3186809" y="4717068"/>
            <a:chExt cx="2784994" cy="554986"/>
          </a:xfrm>
        </p:grpSpPr>
        <p:sp>
          <p:nvSpPr>
            <p:cNvPr id="5" name="TextBox 4"/>
            <p:cNvSpPr txBox="1"/>
            <p:nvPr/>
          </p:nvSpPr>
          <p:spPr>
            <a:xfrm>
              <a:off x="3564683" y="4717068"/>
              <a:ext cx="2407120" cy="554986"/>
            </a:xfrm>
            <a:prstGeom prst="rect">
              <a:avLst/>
            </a:prstGeom>
            <a:noFill/>
          </p:spPr>
          <p:txBody>
            <a:bodyPr wrap="none">
              <a:spAutoFit/>
            </a:bodyPr>
            <a:lstStyle/>
            <a:p>
              <a:pPr>
                <a:defRPr/>
              </a:pPr>
              <a:r>
                <a:rPr lang="en-IN" sz="2100" b="1" dirty="0">
                  <a:solidFill>
                    <a:schemeClr val="accent1">
                      <a:lumMod val="75000"/>
                    </a:schemeClr>
                  </a:solidFill>
                </a:rPr>
                <a:t>Natural &amp; Safe</a:t>
              </a:r>
            </a:p>
          </p:txBody>
        </p:sp>
        <p:pic>
          <p:nvPicPr>
            <p:cNvPr id="33802" name="Picture 7"/>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86809" y="4775985"/>
              <a:ext cx="377525" cy="390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9"/>
          <p:cNvGrpSpPr>
            <a:grpSpLocks/>
          </p:cNvGrpSpPr>
          <p:nvPr/>
        </p:nvGrpSpPr>
        <p:grpSpPr bwMode="auto">
          <a:xfrm>
            <a:off x="3879056" y="5139928"/>
            <a:ext cx="1982293" cy="415498"/>
            <a:chOff x="5931219" y="4717068"/>
            <a:chExt cx="2642730" cy="553304"/>
          </a:xfrm>
        </p:grpSpPr>
        <p:sp>
          <p:nvSpPr>
            <p:cNvPr id="33799" name="TextBox 5"/>
            <p:cNvSpPr txBox="1">
              <a:spLocks noChangeArrowheads="1"/>
            </p:cNvSpPr>
            <p:nvPr/>
          </p:nvSpPr>
          <p:spPr bwMode="auto">
            <a:xfrm>
              <a:off x="6274031" y="4717068"/>
              <a:ext cx="2299918" cy="553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00000"/>
                </a:lnSpc>
                <a:spcBef>
                  <a:spcPct val="0"/>
                </a:spcBef>
                <a:buFontTx/>
                <a:buNone/>
              </a:pPr>
              <a:r>
                <a:rPr lang="en-IN" altLang="en-US" sz="2100" b="1">
                  <a:solidFill>
                    <a:srgbClr val="00B050"/>
                  </a:solidFill>
                </a:rPr>
                <a:t>Made in India</a:t>
              </a:r>
            </a:p>
          </p:txBody>
        </p:sp>
        <p:pic>
          <p:nvPicPr>
            <p:cNvPr id="33800" name="Picture 8"/>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31219" y="4783361"/>
              <a:ext cx="377525" cy="390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5236436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42" presetClass="entr" presetSubtype="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nodeType="afterGroup">
                            <p:stCondLst>
                              <p:cond delay="2000"/>
                            </p:stCondLst>
                            <p:childTnLst>
                              <p:par>
                                <p:cTn id="22" presetID="42"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par>
                          <p:cTn id="27" fill="hold" nodeType="afterGroup">
                            <p:stCondLst>
                              <p:cond delay="3000"/>
                            </p:stCondLst>
                            <p:childTnLst>
                              <p:par>
                                <p:cTn id="28" presetID="42"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47952" y="2296952"/>
            <a:ext cx="6229350" cy="2015936"/>
          </a:xfrm>
          <a:prstGeom prst="rect">
            <a:avLst/>
          </a:prstGeom>
        </p:spPr>
        <p:txBody>
          <a:bodyPr wrap="square">
            <a:spAutoFit/>
          </a:bodyPr>
          <a:lstStyle/>
          <a:p>
            <a:pPr algn="ctr"/>
            <a:r>
              <a:rPr lang="en-US" sz="5000" b="1" kern="1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Verdana"/>
              </a:rPr>
              <a:t>Thank You !</a:t>
            </a:r>
          </a:p>
          <a:p>
            <a:pPr algn="ctr"/>
            <a:r>
              <a:rPr lang="en-US" sz="2500" i="1" dirty="0">
                <a:solidFill>
                  <a:srgbClr val="730603"/>
                </a:solidFill>
              </a:rPr>
              <a:t>“Believe with all of your heart that you will do what you were made to do.”</a:t>
            </a:r>
            <a:br>
              <a:rPr lang="en-US" sz="2500" i="1" dirty="0">
                <a:solidFill>
                  <a:srgbClr val="730603"/>
                </a:solidFill>
              </a:rPr>
            </a:br>
            <a:r>
              <a:rPr lang="en-US" sz="2500" i="1" dirty="0">
                <a:solidFill>
                  <a:srgbClr val="730603"/>
                </a:solidFill>
              </a:rPr>
              <a:t>-</a:t>
            </a:r>
            <a:r>
              <a:rPr lang="en-US" sz="2500" b="1" i="1" dirty="0">
                <a:solidFill>
                  <a:srgbClr val="730603"/>
                </a:solidFill>
              </a:rPr>
              <a:t>Orison Swett </a:t>
            </a:r>
            <a:r>
              <a:rPr lang="en-US" sz="2500" b="1" i="1" dirty="0" err="1">
                <a:solidFill>
                  <a:srgbClr val="730603"/>
                </a:solidFill>
              </a:rPr>
              <a:t>Marden</a:t>
            </a:r>
            <a:endParaRPr lang="en-US" sz="2500" i="1" dirty="0">
              <a:solidFill>
                <a:srgbClr val="730603"/>
              </a:solidFill>
            </a:endParaRPr>
          </a:p>
        </p:txBody>
      </p:sp>
    </p:spTree>
    <p:extLst>
      <p:ext uri="{BB962C8B-B14F-4D97-AF65-F5344CB8AC3E}">
        <p14:creationId xmlns:p14="http://schemas.microsoft.com/office/powerpoint/2010/main" val="16728684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1099</TotalTime>
  <Words>3710</Words>
  <Application>Microsoft Office PowerPoint</Application>
  <PresentationFormat>On-screen Show (4:3)</PresentationFormat>
  <Paragraphs>885</Paragraphs>
  <Slides>61</Slides>
  <Notes>30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61</vt:i4>
      </vt:variant>
    </vt:vector>
  </HeadingPairs>
  <TitlesOfParts>
    <vt:vector size="75" baseType="lpstr">
      <vt:lpstr>Aharoni</vt:lpstr>
      <vt:lpstr>Arial</vt:lpstr>
      <vt:lpstr>Baskerville Old Face</vt:lpstr>
      <vt:lpstr>Bitstream Vera Sans</vt:lpstr>
      <vt:lpstr>Bodoni MT</vt:lpstr>
      <vt:lpstr>Calibri</vt:lpstr>
      <vt:lpstr>Calibri Light</vt:lpstr>
      <vt:lpstr>Cambria</vt:lpstr>
      <vt:lpstr>等线</vt:lpstr>
      <vt:lpstr>Times New Roman</vt:lpstr>
      <vt:lpstr>Times-Roman</vt:lpstr>
      <vt:lpstr>Verdana</vt:lpstr>
      <vt:lpstr>Wingdings</vt:lpstr>
      <vt:lpstr>Office Theme</vt:lpstr>
      <vt:lpstr>PowerPoint Presentation</vt:lpstr>
      <vt:lpstr>INTERNATIONAL DIABETES FEDERATION </vt:lpstr>
      <vt:lpstr>INTERNATIONAL DIABETES FEDERATION   REGIONS AND GLOBAL PROJECTIONS</vt:lpstr>
      <vt:lpstr>PowerPoint Presentation</vt:lpstr>
      <vt:lpstr>PowerPoint Presentation</vt:lpstr>
      <vt:lpstr>PowerPoint Presentation</vt:lpstr>
      <vt:lpstr>PowerPoint Presentation</vt:lpstr>
      <vt:lpstr>LIST OF 34 PHYTOCONSTITUENTS</vt:lpstr>
      <vt:lpstr>THERAPEUTIC EFFICACY OF BGR-34</vt:lpstr>
      <vt:lpstr>A unique mechanism of action Benefiting patients Multi-dimensionally  </vt:lpstr>
      <vt:lpstr>STRENGTH OF PRODUCT</vt:lpstr>
      <vt:lpstr>PowerPoint Presentation</vt:lpstr>
      <vt:lpstr>ACTS AS DPP-4 INHIBITOR</vt:lpstr>
      <vt:lpstr>PowerPoint Presentation</vt:lpstr>
      <vt:lpstr>PowerPoint Presentation</vt:lpstr>
      <vt:lpstr>ACTS AS CARDIO PROTECTIVE</vt:lpstr>
      <vt:lpstr>PowerPoint Presentation</vt:lpstr>
      <vt:lpstr>ACTS AS AN ANTI-OXIDANT</vt:lpstr>
      <vt:lpstr>PowerPoint Presentation</vt:lpstr>
      <vt:lpstr>PowerPoint Presentation</vt:lpstr>
      <vt:lpstr>ACUTE TOXICITY STUDY</vt:lpstr>
      <vt:lpstr>ACUTE LD50 VALUES VS TOXICITY OUTCOME</vt:lpstr>
      <vt:lpstr>SUB ACUTE TOXICITY STUDY</vt:lpstr>
      <vt:lpstr>PowerPoint Presentation</vt:lpstr>
      <vt:lpstr> HEMATOLOGICAL PARAMETERS IN MALE RATS  </vt:lpstr>
      <vt:lpstr>BIOCHEMICAL PARAMETERS IN FEMALE RATS </vt:lpstr>
      <vt:lpstr>PowerPoint Presentation</vt:lpstr>
      <vt:lpstr>PowerPoint Presentation</vt:lpstr>
      <vt:lpstr>PowerPoint Presentation</vt:lpstr>
      <vt:lpstr>MEAN BODY WEIGHT OF FEMALE RATS  DURING THE TREATMENT PERIOD </vt:lpstr>
      <vt:lpstr>MEAN BODY WEIGHT OF MALE RATS  DURING THE TREATMENT PERIOD</vt:lpstr>
      <vt:lpstr>EFFICACY STUDY OF BGR 34 COMPONENTS FOR SYNERGISTIC ACTION</vt:lpstr>
      <vt:lpstr>ANTIHYPERGLYCEMIC ACTIVITY</vt:lpstr>
      <vt:lpstr>ANTIOXIDANT ACTIVITY</vt:lpstr>
      <vt:lpstr>STUDY ON BIOCHEMICAL PARAMETERS SHOWING ITS SAFETY</vt:lpstr>
      <vt:lpstr>PowerPoint Presentation</vt:lpstr>
      <vt:lpstr>PowerPoint Presentation</vt:lpstr>
      <vt:lpstr>DESIGN OF CLINICAL STUDY   </vt:lpstr>
      <vt:lpstr>CLINICAL STUDY</vt:lpstr>
      <vt:lpstr>SCREENING OF PATIENTS</vt:lpstr>
      <vt:lpstr>DATA MANAGEMENT OF CLINICAL TRIAL   </vt:lpstr>
      <vt:lpstr>PowerPoint Presentation</vt:lpstr>
      <vt:lpstr>PowerPoint Presentation</vt:lpstr>
      <vt:lpstr>PowerPoint Presentation</vt:lpstr>
      <vt:lpstr>PowerPoint Presentation</vt:lpstr>
      <vt:lpstr>CONCLUSION    </vt:lpstr>
      <vt:lpstr>CONCLUSION ABOUT BGR-34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 indigenous DISCOVERY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BGR-34 BRIEF REVIEW</dc:title>
  <dc:creator>AML RND2</dc:creator>
  <cp:lastModifiedBy>aimilpc</cp:lastModifiedBy>
  <cp:revision>135</cp:revision>
  <cp:lastPrinted>2016-03-28T08:07:37Z</cp:lastPrinted>
  <dcterms:created xsi:type="dcterms:W3CDTF">2016-03-21T11:58:54Z</dcterms:created>
  <dcterms:modified xsi:type="dcterms:W3CDTF">2017-11-01T09:52:55Z</dcterms:modified>
</cp:coreProperties>
</file>