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7"/>
  </p:notesMasterIdLst>
  <p:sldIdLst>
    <p:sldId id="256" r:id="rId3"/>
    <p:sldId id="282" r:id="rId4"/>
    <p:sldId id="317" r:id="rId5"/>
    <p:sldId id="258" r:id="rId6"/>
    <p:sldId id="288" r:id="rId7"/>
    <p:sldId id="318" r:id="rId8"/>
    <p:sldId id="311" r:id="rId9"/>
    <p:sldId id="312" r:id="rId10"/>
    <p:sldId id="306" r:id="rId11"/>
    <p:sldId id="296" r:id="rId12"/>
    <p:sldId id="313" r:id="rId13"/>
    <p:sldId id="314" r:id="rId14"/>
    <p:sldId id="294" r:id="rId15"/>
    <p:sldId id="299" r:id="rId16"/>
    <p:sldId id="279" r:id="rId17"/>
    <p:sldId id="302" r:id="rId18"/>
    <p:sldId id="303" r:id="rId19"/>
    <p:sldId id="304" r:id="rId20"/>
    <p:sldId id="300" r:id="rId21"/>
    <p:sldId id="307" r:id="rId22"/>
    <p:sldId id="301" r:id="rId23"/>
    <p:sldId id="305" r:id="rId24"/>
    <p:sldId id="309" r:id="rId25"/>
    <p:sldId id="310" r:id="rId2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D251"/>
    <a:srgbClr val="4BEA4B"/>
    <a:srgbClr val="00CC00"/>
    <a:srgbClr val="FF99CC"/>
    <a:srgbClr val="F884C6"/>
    <a:srgbClr val="DB03AD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434" autoAdjust="0"/>
  </p:normalViewPr>
  <p:slideViewPr>
    <p:cSldViewPr snapToGrid="0">
      <p:cViewPr varScale="1">
        <p:scale>
          <a:sx n="71" d="100"/>
          <a:sy n="71" d="100"/>
        </p:scale>
        <p:origin x="738" y="66"/>
      </p:cViewPr>
      <p:guideLst>
        <p:guide orient="horz" pos="2160"/>
        <p:guide pos="285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649624-7B80-491F-89D1-27027844C263}" type="datetimeFigureOut">
              <a:rPr lang="it-IT" smtClean="0"/>
              <a:t>20/08/2016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950576-62C5-43B3-96A6-351E451FD1B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153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50576-62C5-43B3-96A6-351E451FD1B4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9255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To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briefly</a:t>
            </a:r>
            <a:r>
              <a:rPr lang="it-IT" baseline="0" dirty="0" smtClean="0"/>
              <a:t> introduce the </a:t>
            </a:r>
            <a:r>
              <a:rPr lang="it-IT" baseline="0" dirty="0" err="1" smtClean="0"/>
              <a:t>study</a:t>
            </a:r>
            <a:r>
              <a:rPr lang="it-IT" baseline="0" dirty="0" smtClean="0"/>
              <a:t>, I </a:t>
            </a:r>
            <a:r>
              <a:rPr lang="it-IT" baseline="0" dirty="0" err="1" smtClean="0"/>
              <a:t>would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like</a:t>
            </a:r>
            <a:r>
              <a:rPr lang="it-IT" baseline="0" dirty="0" smtClean="0"/>
              <a:t> to </a:t>
            </a:r>
            <a:r>
              <a:rPr lang="it-IT" baseline="0" dirty="0" err="1" smtClean="0"/>
              <a:t>remember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you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that</a:t>
            </a:r>
            <a:r>
              <a:rPr lang="it-IT" baseline="0" dirty="0" smtClean="0"/>
              <a:t> beta </a:t>
            </a:r>
            <a:r>
              <a:rPr lang="it-IT" baseline="0" dirty="0" err="1" smtClean="0"/>
              <a:t>lactams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were</a:t>
            </a:r>
            <a:r>
              <a:rPr lang="it-IT" baseline="0" dirty="0" smtClean="0"/>
              <a:t> the first </a:t>
            </a:r>
            <a:r>
              <a:rPr lang="it-IT" baseline="0" dirty="0" err="1" smtClean="0"/>
              <a:t>antibiotics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discovered</a:t>
            </a:r>
            <a:r>
              <a:rPr lang="it-IT" baseline="0" dirty="0" smtClean="0"/>
              <a:t>, in </a:t>
            </a:r>
            <a:r>
              <a:rPr lang="it-IT" baseline="0" dirty="0" err="1" smtClean="0"/>
              <a:t>particular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penicillin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was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serendipitously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discovered</a:t>
            </a:r>
            <a:r>
              <a:rPr lang="it-IT" baseline="0" dirty="0" smtClean="0"/>
              <a:t> by Sir Alexandre Fleming in 1928 and </a:t>
            </a:r>
            <a:r>
              <a:rPr lang="it-IT" baseline="0" dirty="0" err="1" smtClean="0"/>
              <a:t>published</a:t>
            </a:r>
            <a:r>
              <a:rPr lang="it-IT" baseline="0" dirty="0" smtClean="0"/>
              <a:t> in 1929, </a:t>
            </a:r>
            <a:r>
              <a:rPr lang="it-IT" baseline="0" dirty="0" err="1" smtClean="0"/>
              <a:t>whereas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cephalosporin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was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discovered</a:t>
            </a:r>
            <a:r>
              <a:rPr lang="it-IT" baseline="0" dirty="0" smtClean="0"/>
              <a:t> by an </a:t>
            </a:r>
            <a:r>
              <a:rPr lang="it-IT" baseline="0" dirty="0" err="1" smtClean="0"/>
              <a:t>Italian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researcher</a:t>
            </a:r>
            <a:r>
              <a:rPr lang="it-IT" baseline="0" dirty="0" smtClean="0"/>
              <a:t>, Giuseppe </a:t>
            </a:r>
            <a:r>
              <a:rPr lang="it-IT" baseline="0" dirty="0" err="1" smtClean="0"/>
              <a:t>Brotzu</a:t>
            </a:r>
            <a:r>
              <a:rPr lang="it-IT" baseline="0" dirty="0" smtClean="0"/>
              <a:t>, in 1945 and </a:t>
            </a:r>
            <a:r>
              <a:rPr lang="it-IT" baseline="0" dirty="0" err="1" smtClean="0"/>
              <a:t>published</a:t>
            </a:r>
            <a:r>
              <a:rPr lang="it-IT" baseline="0" dirty="0" smtClean="0"/>
              <a:t> in 1948. The </a:t>
            </a:r>
            <a:r>
              <a:rPr lang="it-IT" baseline="0" dirty="0" err="1" smtClean="0"/>
              <a:t>two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molecules</a:t>
            </a:r>
            <a:r>
              <a:rPr lang="it-IT" baseline="0" dirty="0" smtClean="0"/>
              <a:t> are </a:t>
            </a:r>
            <a:r>
              <a:rPr lang="it-IT" baseline="0" dirty="0" err="1" smtClean="0"/>
              <a:t>called</a:t>
            </a:r>
            <a:r>
              <a:rPr lang="it-IT" baseline="0" dirty="0" smtClean="0"/>
              <a:t> beta </a:t>
            </a:r>
            <a:r>
              <a:rPr lang="it-IT" baseline="0" dirty="0" err="1" smtClean="0"/>
              <a:t>lactams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because</a:t>
            </a:r>
            <a:r>
              <a:rPr lang="it-IT" baseline="0" dirty="0" smtClean="0"/>
              <a:t> the share in </a:t>
            </a:r>
            <a:r>
              <a:rPr lang="it-IT" baseline="0" dirty="0" err="1" smtClean="0"/>
              <a:t>their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chemical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structures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presence</a:t>
            </a:r>
            <a:r>
              <a:rPr lang="it-IT" baseline="0" dirty="0" smtClean="0"/>
              <a:t> of a beta </a:t>
            </a:r>
            <a:r>
              <a:rPr lang="it-IT" baseline="0" dirty="0" err="1" smtClean="0"/>
              <a:t>lactam</a:t>
            </a:r>
            <a:r>
              <a:rPr lang="it-IT" baseline="0" dirty="0" smtClean="0"/>
              <a:t> ring (in </a:t>
            </a:r>
            <a:r>
              <a:rPr lang="it-IT" baseline="0" dirty="0" err="1" smtClean="0"/>
              <a:t>red</a:t>
            </a:r>
            <a:r>
              <a:rPr lang="it-IT" baseline="0" dirty="0" smtClean="0"/>
              <a:t>) </a:t>
            </a:r>
            <a:r>
              <a:rPr lang="it-IT" baseline="0" dirty="0" err="1" smtClean="0"/>
              <a:t>fused</a:t>
            </a:r>
            <a:r>
              <a:rPr lang="it-IT" baseline="0" dirty="0" smtClean="0"/>
              <a:t> to a 5-member ring in </a:t>
            </a:r>
            <a:r>
              <a:rPr lang="it-IT" baseline="0" dirty="0" err="1" smtClean="0"/>
              <a:t>penicillin</a:t>
            </a:r>
            <a:r>
              <a:rPr lang="it-IT" baseline="0" dirty="0" smtClean="0"/>
              <a:t>, to a 6-member ring in </a:t>
            </a:r>
            <a:r>
              <a:rPr lang="it-IT" baseline="0" dirty="0" err="1" smtClean="0"/>
              <a:t>cephalosporin</a:t>
            </a:r>
            <a:r>
              <a:rPr lang="it-IT" baseline="0" dirty="0" smtClean="0"/>
              <a:t>, with </a:t>
            </a:r>
            <a:r>
              <a:rPr lang="it-IT" baseline="0" dirty="0" err="1" smtClean="0"/>
              <a:t>different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substituents</a:t>
            </a:r>
            <a:r>
              <a:rPr lang="it-IT" baseline="0" dirty="0" smtClean="0"/>
              <a:t> (</a:t>
            </a:r>
            <a:r>
              <a:rPr lang="it-IT" baseline="0" dirty="0" err="1" smtClean="0"/>
              <a:t>indicated</a:t>
            </a:r>
            <a:r>
              <a:rPr lang="it-IT" baseline="0" dirty="0" smtClean="0"/>
              <a:t> with R) </a:t>
            </a:r>
            <a:r>
              <a:rPr lang="it-IT" baseline="0" dirty="0" err="1" smtClean="0"/>
              <a:t>giving</a:t>
            </a:r>
            <a:r>
              <a:rPr lang="it-IT" baseline="0" dirty="0" smtClean="0"/>
              <a:t> rise to a </a:t>
            </a:r>
            <a:r>
              <a:rPr lang="it-IT" baseline="0" dirty="0" err="1" smtClean="0"/>
              <a:t>vast</a:t>
            </a:r>
            <a:r>
              <a:rPr lang="it-IT" baseline="0" dirty="0" smtClean="0"/>
              <a:t> family of </a:t>
            </a:r>
            <a:r>
              <a:rPr lang="it-IT" baseline="0" dirty="0" err="1" smtClean="0"/>
              <a:t>natural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synthetic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compounds</a:t>
            </a:r>
            <a:r>
              <a:rPr lang="it-IT" baseline="0" dirty="0" smtClean="0"/>
              <a:t>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50576-62C5-43B3-96A6-351E451FD1B4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29555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…and in </a:t>
            </a:r>
            <a:r>
              <a:rPr lang="it-IT" dirty="0" err="1" smtClean="0"/>
              <a:t>particular</a:t>
            </a:r>
            <a:r>
              <a:rPr lang="it-IT" dirty="0" smtClean="0"/>
              <a:t>, for beta </a:t>
            </a:r>
            <a:r>
              <a:rPr lang="it-IT" dirty="0" err="1" smtClean="0"/>
              <a:t>lactam</a:t>
            </a:r>
            <a:r>
              <a:rPr lang="it-IT" dirty="0" smtClean="0"/>
              <a:t> </a:t>
            </a:r>
            <a:r>
              <a:rPr lang="it-IT" dirty="0" err="1" smtClean="0"/>
              <a:t>antibiotics</a:t>
            </a:r>
            <a:r>
              <a:rPr lang="it-IT" dirty="0" smtClean="0"/>
              <a:t>, the </a:t>
            </a:r>
            <a:r>
              <a:rPr lang="it-IT" dirty="0" err="1" smtClean="0"/>
              <a:t>main</a:t>
            </a:r>
            <a:r>
              <a:rPr lang="it-IT" dirty="0" smtClean="0"/>
              <a:t> </a:t>
            </a:r>
            <a:r>
              <a:rPr lang="it-IT" dirty="0" err="1" smtClean="0"/>
              <a:t>causes</a:t>
            </a:r>
            <a:r>
              <a:rPr lang="it-IT" dirty="0" smtClean="0"/>
              <a:t>,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apart</a:t>
            </a:r>
            <a:r>
              <a:rPr lang="it-IT" baseline="0" dirty="0" smtClean="0"/>
              <a:t> from </a:t>
            </a:r>
            <a:r>
              <a:rPr lang="it-IT" baseline="0" dirty="0" err="1" smtClean="0"/>
              <a:t>those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systems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that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impair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introduction</a:t>
            </a:r>
            <a:r>
              <a:rPr lang="it-IT" baseline="0" dirty="0" smtClean="0"/>
              <a:t> of the </a:t>
            </a:r>
            <a:r>
              <a:rPr lang="it-IT" baseline="0" dirty="0" err="1" smtClean="0"/>
              <a:t>antibiotic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into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cell</a:t>
            </a:r>
            <a:r>
              <a:rPr lang="it-IT" baseline="0" dirty="0" smtClean="0"/>
              <a:t>, are </a:t>
            </a:r>
            <a:r>
              <a:rPr lang="it-IT" baseline="0" dirty="0" err="1" smtClean="0"/>
              <a:t>two</a:t>
            </a:r>
            <a:r>
              <a:rPr lang="it-IT" baseline="0" dirty="0" smtClean="0"/>
              <a:t>: </a:t>
            </a:r>
            <a:r>
              <a:rPr lang="it-IT" baseline="0" dirty="0" err="1" smtClean="0"/>
              <a:t>mutations</a:t>
            </a:r>
            <a:r>
              <a:rPr lang="it-IT" baseline="0" dirty="0" smtClean="0"/>
              <a:t> of the </a:t>
            </a:r>
            <a:r>
              <a:rPr lang="it-IT" baseline="0" dirty="0" err="1" smtClean="0"/>
              <a:t>PBPs</a:t>
            </a:r>
            <a:r>
              <a:rPr lang="it-IT" baseline="0" dirty="0" smtClean="0"/>
              <a:t> targets for the </a:t>
            </a:r>
            <a:r>
              <a:rPr lang="it-IT" baseline="0" dirty="0" err="1" smtClean="0"/>
              <a:t>antibiotics</a:t>
            </a:r>
            <a:r>
              <a:rPr lang="it-IT" baseline="0" dirty="0" smtClean="0"/>
              <a:t>, and the </a:t>
            </a:r>
            <a:r>
              <a:rPr lang="it-IT" baseline="0" dirty="0" err="1" smtClean="0"/>
              <a:t>development</a:t>
            </a:r>
            <a:r>
              <a:rPr lang="it-IT" baseline="0" dirty="0" smtClean="0"/>
              <a:t> of beta </a:t>
            </a:r>
            <a:r>
              <a:rPr lang="it-IT" baseline="0" dirty="0" err="1" smtClean="0"/>
              <a:t>lactamases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enzymes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able</a:t>
            </a:r>
            <a:r>
              <a:rPr lang="it-IT" baseline="0" dirty="0" smtClean="0"/>
              <a:t> to </a:t>
            </a:r>
            <a:r>
              <a:rPr lang="it-IT" baseline="0" dirty="0" err="1" smtClean="0"/>
              <a:t>disrupt</a:t>
            </a:r>
            <a:r>
              <a:rPr lang="it-IT" baseline="0" dirty="0" smtClean="0"/>
              <a:t> the beta </a:t>
            </a:r>
            <a:r>
              <a:rPr lang="it-IT" baseline="0" dirty="0" err="1" smtClean="0"/>
              <a:t>lactam</a:t>
            </a:r>
            <a:r>
              <a:rPr lang="it-IT" baseline="0" dirty="0" smtClean="0"/>
              <a:t> ring, opening </a:t>
            </a:r>
            <a:r>
              <a:rPr lang="it-IT" baseline="0" dirty="0" err="1" smtClean="0"/>
              <a:t>it</a:t>
            </a:r>
            <a:r>
              <a:rPr lang="it-IT" baseline="0" dirty="0" smtClean="0"/>
              <a:t> and </a:t>
            </a:r>
            <a:r>
              <a:rPr lang="it-IT" baseline="0" dirty="0" err="1" smtClean="0"/>
              <a:t>inactivating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molecule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50576-62C5-43B3-96A6-351E451FD1B4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68325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 smtClean="0"/>
              <a:t>Moreover</a:t>
            </a:r>
            <a:r>
              <a:rPr lang="it-IT" dirty="0" smtClean="0"/>
              <a:t>, the </a:t>
            </a:r>
            <a:r>
              <a:rPr lang="it-IT" dirty="0" err="1" smtClean="0"/>
              <a:t>same</a:t>
            </a:r>
            <a:r>
              <a:rPr lang="it-IT" baseline="0" dirty="0" smtClean="0"/>
              <a:t> report </a:t>
            </a:r>
            <a:r>
              <a:rPr lang="it-IT" baseline="0" dirty="0" err="1" smtClean="0"/>
              <a:t>highlights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lack</a:t>
            </a:r>
            <a:r>
              <a:rPr lang="it-IT" baseline="0" dirty="0" smtClean="0"/>
              <a:t> of new </a:t>
            </a:r>
            <a:r>
              <a:rPr lang="it-IT" baseline="0" dirty="0" err="1" smtClean="0"/>
              <a:t>molecules</a:t>
            </a:r>
            <a:r>
              <a:rPr lang="it-IT" baseline="0" dirty="0" smtClean="0"/>
              <a:t> with </a:t>
            </a:r>
            <a:r>
              <a:rPr lang="it-IT" baseline="0" dirty="0" err="1" smtClean="0"/>
              <a:t>antibiotic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activity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discovered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during</a:t>
            </a:r>
            <a:r>
              <a:rPr lang="it-IT" baseline="0" dirty="0" smtClean="0"/>
              <a:t> the last 30 </a:t>
            </a:r>
            <a:r>
              <a:rPr lang="it-IT" baseline="0" dirty="0" err="1" smtClean="0"/>
              <a:t>years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Therefore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if</a:t>
            </a:r>
            <a:r>
              <a:rPr lang="it-IT" baseline="0" dirty="0" smtClean="0"/>
              <a:t> in the </a:t>
            </a:r>
            <a:r>
              <a:rPr lang="it-IT" baseline="0" dirty="0" err="1" smtClean="0"/>
              <a:t>past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antibiotics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were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able</a:t>
            </a:r>
            <a:r>
              <a:rPr lang="it-IT" baseline="0" dirty="0" smtClean="0"/>
              <a:t> to </a:t>
            </a:r>
            <a:r>
              <a:rPr lang="it-IT" baseline="0" dirty="0" err="1" smtClean="0"/>
              <a:t>guarantee</a:t>
            </a:r>
            <a:r>
              <a:rPr lang="it-IT" baseline="0" dirty="0" smtClean="0"/>
              <a:t> an </a:t>
            </a:r>
            <a:r>
              <a:rPr lang="it-IT" baseline="0" dirty="0" err="1" smtClean="0"/>
              <a:t>effective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protection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against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microbial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pathogens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nowadays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development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bacteria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resistant</a:t>
            </a:r>
            <a:r>
              <a:rPr lang="it-IT" baseline="0" dirty="0" smtClean="0"/>
              <a:t> to </a:t>
            </a:r>
            <a:r>
              <a:rPr lang="it-IT" baseline="0" dirty="0" err="1" smtClean="0"/>
              <a:t>many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antibiotics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has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become</a:t>
            </a:r>
            <a:r>
              <a:rPr lang="it-IT" baseline="0" dirty="0" smtClean="0"/>
              <a:t> a </a:t>
            </a:r>
            <a:r>
              <a:rPr lang="it-IT" baseline="0" dirty="0" err="1" smtClean="0"/>
              <a:t>real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threat</a:t>
            </a:r>
            <a:r>
              <a:rPr lang="it-IT" baseline="0" dirty="0" smtClean="0"/>
              <a:t> for the human </a:t>
            </a:r>
            <a:r>
              <a:rPr lang="it-IT" baseline="0" dirty="0" err="1" smtClean="0"/>
              <a:t>beings</a:t>
            </a:r>
            <a:r>
              <a:rPr lang="it-IT" baseline="0" dirty="0" smtClean="0"/>
              <a:t>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50576-62C5-43B3-96A6-351E451FD1B4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07173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In </a:t>
            </a:r>
            <a:r>
              <a:rPr lang="it-IT" dirty="0" err="1" smtClean="0"/>
              <a:t>our</a:t>
            </a:r>
            <a:r>
              <a:rPr lang="it-IT" dirty="0" smtClean="0"/>
              <a:t> </a:t>
            </a:r>
            <a:r>
              <a:rPr lang="it-IT" dirty="0" err="1" smtClean="0"/>
              <a:t>Department</a:t>
            </a:r>
            <a:r>
              <a:rPr lang="it-IT" dirty="0" smtClean="0"/>
              <a:t> of </a:t>
            </a:r>
            <a:r>
              <a:rPr lang="it-IT" dirty="0" err="1" smtClean="0"/>
              <a:t>Chemistry</a:t>
            </a:r>
            <a:r>
              <a:rPr lang="it-IT" dirty="0" smtClean="0"/>
              <a:t> and </a:t>
            </a:r>
            <a:r>
              <a:rPr lang="it-IT" dirty="0" err="1" smtClean="0"/>
              <a:t>Biology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at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University</a:t>
            </a:r>
            <a:r>
              <a:rPr lang="it-IT" baseline="0" dirty="0" smtClean="0"/>
              <a:t> of Salerno </a:t>
            </a:r>
            <a:r>
              <a:rPr lang="it-IT" dirty="0" err="1" smtClean="0"/>
              <a:t>there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an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active</a:t>
            </a:r>
            <a:r>
              <a:rPr lang="it-IT" baseline="0" dirty="0" smtClean="0"/>
              <a:t> line of </a:t>
            </a:r>
            <a:r>
              <a:rPr lang="it-IT" baseline="0" dirty="0" err="1" smtClean="0"/>
              <a:t>research</a:t>
            </a:r>
            <a:r>
              <a:rPr lang="it-IT" baseline="0" dirty="0" smtClean="0"/>
              <a:t> in </a:t>
            </a:r>
            <a:r>
              <a:rPr lang="it-IT" baseline="0" dirty="0" err="1" smtClean="0"/>
              <a:t>order</a:t>
            </a:r>
            <a:r>
              <a:rPr lang="it-IT" baseline="0" dirty="0" smtClean="0"/>
              <a:t> to </a:t>
            </a:r>
            <a:r>
              <a:rPr lang="it-IT" baseline="0" dirty="0" err="1" smtClean="0"/>
              <a:t>synthesize</a:t>
            </a:r>
            <a:r>
              <a:rPr lang="it-IT" baseline="0" dirty="0" smtClean="0"/>
              <a:t> new </a:t>
            </a:r>
            <a:r>
              <a:rPr lang="it-IT" baseline="0" dirty="0" err="1" smtClean="0"/>
              <a:t>molecules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that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starting</a:t>
            </a:r>
            <a:r>
              <a:rPr lang="it-IT" baseline="0" dirty="0" smtClean="0"/>
              <a:t> from the </a:t>
            </a:r>
            <a:r>
              <a:rPr lang="it-IT" baseline="0" dirty="0" err="1" smtClean="0"/>
              <a:t>original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nucleus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penicillin</a:t>
            </a:r>
            <a:r>
              <a:rPr lang="it-IT" baseline="0" dirty="0" smtClean="0"/>
              <a:t> and/or </a:t>
            </a:r>
            <a:r>
              <a:rPr lang="it-IT" baseline="0" dirty="0" err="1" smtClean="0"/>
              <a:t>cephalosporin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carry</a:t>
            </a:r>
            <a:r>
              <a:rPr lang="it-IT" baseline="0" dirty="0" smtClean="0"/>
              <a:t> on </a:t>
            </a:r>
            <a:r>
              <a:rPr lang="it-IT" baseline="0" dirty="0" err="1" smtClean="0"/>
              <a:t>modifications</a:t>
            </a:r>
            <a:r>
              <a:rPr lang="it-IT" baseline="0" dirty="0" smtClean="0"/>
              <a:t> in </a:t>
            </a:r>
            <a:r>
              <a:rPr lang="it-IT" baseline="0" dirty="0" err="1" smtClean="0"/>
              <a:t>order</a:t>
            </a:r>
            <a:r>
              <a:rPr lang="it-IT" baseline="0" dirty="0" smtClean="0"/>
              <a:t> to render </a:t>
            </a:r>
            <a:r>
              <a:rPr lang="it-IT" baseline="0" dirty="0" err="1" smtClean="0"/>
              <a:t>them</a:t>
            </a:r>
            <a:r>
              <a:rPr lang="it-IT" baseline="0" dirty="0" smtClean="0"/>
              <a:t> more </a:t>
            </a:r>
            <a:r>
              <a:rPr lang="it-IT" baseline="0" dirty="0" err="1" smtClean="0"/>
              <a:t>resistant</a:t>
            </a:r>
            <a:r>
              <a:rPr lang="it-IT" baseline="0" dirty="0" smtClean="0"/>
              <a:t> to beta </a:t>
            </a:r>
            <a:r>
              <a:rPr lang="it-IT" baseline="0" dirty="0" err="1" smtClean="0"/>
              <a:t>lactamases</a:t>
            </a:r>
            <a:r>
              <a:rPr lang="it-IT" baseline="0" dirty="0" smtClean="0"/>
              <a:t> and/or to </a:t>
            </a:r>
            <a:r>
              <a:rPr lang="it-IT" baseline="0" dirty="0" err="1" smtClean="0"/>
              <a:t>widen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their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spectrum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activity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Recently</a:t>
            </a:r>
            <a:r>
              <a:rPr lang="it-IT" baseline="0" dirty="0" smtClean="0"/>
              <a:t>, a new </a:t>
            </a:r>
            <a:r>
              <a:rPr lang="it-IT" baseline="0" dirty="0" err="1" smtClean="0"/>
              <a:t>class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cephalosporin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analogues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has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been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developed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whose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representative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AMA10, </a:t>
            </a:r>
            <a:r>
              <a:rPr lang="it-IT" baseline="0" dirty="0" err="1" smtClean="0"/>
              <a:t>shown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here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These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molecules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formed</a:t>
            </a:r>
            <a:r>
              <a:rPr lang="it-IT" baseline="0" dirty="0" smtClean="0"/>
              <a:t> by the </a:t>
            </a:r>
            <a:r>
              <a:rPr lang="it-IT" baseline="0" dirty="0" err="1" smtClean="0"/>
              <a:t>condensation</a:t>
            </a:r>
            <a:r>
              <a:rPr lang="it-IT" baseline="0" dirty="0" smtClean="0"/>
              <a:t> of the 7-aminocephalosporanic </a:t>
            </a:r>
            <a:r>
              <a:rPr lang="it-IT" baseline="0" dirty="0" err="1" smtClean="0"/>
              <a:t>nucleus</a:t>
            </a:r>
            <a:r>
              <a:rPr lang="it-IT" baseline="0" dirty="0" smtClean="0"/>
              <a:t> with a 2-azetidinone ring </a:t>
            </a:r>
            <a:r>
              <a:rPr lang="it-IT" baseline="0" dirty="0" err="1" smtClean="0"/>
              <a:t>that</a:t>
            </a:r>
            <a:r>
              <a:rPr lang="it-IT" baseline="0" dirty="0" smtClean="0"/>
              <a:t> can </a:t>
            </a:r>
            <a:r>
              <a:rPr lang="it-IT" baseline="0" dirty="0" err="1" smtClean="0"/>
              <a:t>carry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several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substituents</a:t>
            </a:r>
            <a:r>
              <a:rPr lang="it-IT" baseline="0" dirty="0" smtClean="0"/>
              <a:t>: in the case of AMA10 </a:t>
            </a:r>
            <a:r>
              <a:rPr lang="it-IT" baseline="0" dirty="0" err="1" smtClean="0"/>
              <a:t>there</a:t>
            </a:r>
            <a:r>
              <a:rPr lang="it-IT" baseline="0" dirty="0" smtClean="0"/>
              <a:t> are </a:t>
            </a:r>
            <a:r>
              <a:rPr lang="it-IT" baseline="0" dirty="0" err="1" smtClean="0"/>
              <a:t>two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phenyl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rings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attached</a:t>
            </a:r>
            <a:r>
              <a:rPr lang="it-IT" baseline="0" dirty="0" smtClean="0"/>
              <a:t> to the </a:t>
            </a:r>
            <a:r>
              <a:rPr lang="it-IT" baseline="0" dirty="0" err="1" smtClean="0"/>
              <a:t>isolated</a:t>
            </a:r>
            <a:r>
              <a:rPr lang="it-IT" baseline="0" dirty="0" smtClean="0"/>
              <a:t> beta </a:t>
            </a:r>
            <a:r>
              <a:rPr lang="it-IT" baseline="0" dirty="0" err="1" smtClean="0"/>
              <a:t>lactam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This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molecule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therefore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possesses</a:t>
            </a:r>
            <a:r>
              <a:rPr lang="it-IT" baseline="0" dirty="0" smtClean="0"/>
              <a:t> 2 beta </a:t>
            </a:r>
            <a:r>
              <a:rPr lang="it-IT" baseline="0" dirty="0" err="1" smtClean="0"/>
              <a:t>lactam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rings</a:t>
            </a:r>
            <a:r>
              <a:rPr lang="it-IT" baseline="0" dirty="0" smtClean="0"/>
              <a:t>, and </a:t>
            </a:r>
            <a:r>
              <a:rPr lang="it-IT" baseline="0" dirty="0" err="1" smtClean="0"/>
              <a:t>has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been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developed</a:t>
            </a:r>
            <a:r>
              <a:rPr lang="it-IT" baseline="0" dirty="0" smtClean="0"/>
              <a:t> with the idea of </a:t>
            </a:r>
            <a:r>
              <a:rPr lang="it-IT" baseline="0" dirty="0" err="1" smtClean="0"/>
              <a:t>provinding</a:t>
            </a:r>
            <a:r>
              <a:rPr lang="it-IT" baseline="0" dirty="0" smtClean="0"/>
              <a:t> an </a:t>
            </a:r>
            <a:r>
              <a:rPr lang="it-IT" baseline="0" dirty="0" err="1" smtClean="0"/>
              <a:t>active</a:t>
            </a:r>
            <a:r>
              <a:rPr lang="it-IT" baseline="0" dirty="0" smtClean="0"/>
              <a:t> ring to </a:t>
            </a:r>
            <a:r>
              <a:rPr lang="it-IT" baseline="0" dirty="0" err="1" smtClean="0"/>
              <a:t>block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PBPs</a:t>
            </a:r>
            <a:r>
              <a:rPr lang="it-IT" baseline="0" dirty="0" smtClean="0"/>
              <a:t> and a «suicide ring» to </a:t>
            </a:r>
            <a:r>
              <a:rPr lang="it-IT" baseline="0" dirty="0" err="1" smtClean="0"/>
              <a:t>bind</a:t>
            </a:r>
            <a:r>
              <a:rPr lang="it-IT" baseline="0" dirty="0" smtClean="0"/>
              <a:t> and </a:t>
            </a:r>
            <a:r>
              <a:rPr lang="it-IT" baseline="0" dirty="0" err="1" smtClean="0"/>
              <a:t>inactivate</a:t>
            </a:r>
            <a:r>
              <a:rPr lang="it-IT" baseline="0" dirty="0" smtClean="0"/>
              <a:t> beta </a:t>
            </a:r>
            <a:r>
              <a:rPr lang="it-IT" baseline="0" dirty="0" err="1" smtClean="0"/>
              <a:t>lactamases</a:t>
            </a:r>
            <a:r>
              <a:rPr lang="it-IT" baseline="0" dirty="0" smtClean="0"/>
              <a:t>; in </a:t>
            </a:r>
            <a:r>
              <a:rPr lang="it-IT" baseline="0" dirty="0" err="1" smtClean="0"/>
              <a:t>this</a:t>
            </a:r>
            <a:r>
              <a:rPr lang="it-IT" baseline="0" dirty="0" smtClean="0"/>
              <a:t> way </a:t>
            </a:r>
            <a:r>
              <a:rPr lang="it-IT" baseline="0" dirty="0" err="1" smtClean="0"/>
              <a:t>this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bifunctional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molecule</a:t>
            </a:r>
            <a:r>
              <a:rPr lang="it-IT" baseline="0" dirty="0" smtClean="0"/>
              <a:t> can </a:t>
            </a:r>
            <a:r>
              <a:rPr lang="it-IT" baseline="0" dirty="0" err="1" smtClean="0"/>
              <a:t>protect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itself</a:t>
            </a:r>
            <a:r>
              <a:rPr lang="it-IT" baseline="0" dirty="0" smtClean="0"/>
              <a:t> from the </a:t>
            </a:r>
            <a:r>
              <a:rPr lang="it-IT" baseline="0" dirty="0" err="1" smtClean="0"/>
              <a:t>hydrolysis</a:t>
            </a:r>
            <a:r>
              <a:rPr lang="it-IT" baseline="0" dirty="0" smtClean="0"/>
              <a:t> of the </a:t>
            </a:r>
            <a:r>
              <a:rPr lang="it-IT" baseline="0" dirty="0" err="1" smtClean="0"/>
              <a:t>active</a:t>
            </a:r>
            <a:r>
              <a:rPr lang="it-IT" baseline="0" dirty="0" smtClean="0"/>
              <a:t> center.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50576-62C5-43B3-96A6-351E451FD1B4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33750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In </a:t>
            </a:r>
            <a:r>
              <a:rPr lang="it-IT" dirty="0" err="1" smtClean="0"/>
              <a:t>our</a:t>
            </a:r>
            <a:r>
              <a:rPr lang="it-IT" dirty="0" smtClean="0"/>
              <a:t> </a:t>
            </a:r>
            <a:r>
              <a:rPr lang="it-IT" dirty="0" err="1" smtClean="0"/>
              <a:t>Department</a:t>
            </a:r>
            <a:r>
              <a:rPr lang="it-IT" dirty="0" smtClean="0"/>
              <a:t> of </a:t>
            </a:r>
            <a:r>
              <a:rPr lang="it-IT" dirty="0" err="1" smtClean="0"/>
              <a:t>Chemistry</a:t>
            </a:r>
            <a:r>
              <a:rPr lang="it-IT" dirty="0" smtClean="0"/>
              <a:t> and </a:t>
            </a:r>
            <a:r>
              <a:rPr lang="it-IT" dirty="0" err="1" smtClean="0"/>
              <a:t>Biology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at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University</a:t>
            </a:r>
            <a:r>
              <a:rPr lang="it-IT" baseline="0" dirty="0" smtClean="0"/>
              <a:t> of Salerno </a:t>
            </a:r>
            <a:r>
              <a:rPr lang="it-IT" dirty="0" err="1" smtClean="0"/>
              <a:t>there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an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active</a:t>
            </a:r>
            <a:r>
              <a:rPr lang="it-IT" baseline="0" dirty="0" smtClean="0"/>
              <a:t> line of </a:t>
            </a:r>
            <a:r>
              <a:rPr lang="it-IT" baseline="0" dirty="0" err="1" smtClean="0"/>
              <a:t>research</a:t>
            </a:r>
            <a:r>
              <a:rPr lang="it-IT" baseline="0" dirty="0" smtClean="0"/>
              <a:t> in </a:t>
            </a:r>
            <a:r>
              <a:rPr lang="it-IT" baseline="0" dirty="0" err="1" smtClean="0"/>
              <a:t>order</a:t>
            </a:r>
            <a:r>
              <a:rPr lang="it-IT" baseline="0" dirty="0" smtClean="0"/>
              <a:t> to </a:t>
            </a:r>
            <a:r>
              <a:rPr lang="it-IT" baseline="0" dirty="0" err="1" smtClean="0"/>
              <a:t>synthesize</a:t>
            </a:r>
            <a:r>
              <a:rPr lang="it-IT" baseline="0" dirty="0" smtClean="0"/>
              <a:t> new </a:t>
            </a:r>
            <a:r>
              <a:rPr lang="it-IT" baseline="0" dirty="0" err="1" smtClean="0"/>
              <a:t>molecules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that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starting</a:t>
            </a:r>
            <a:r>
              <a:rPr lang="it-IT" baseline="0" dirty="0" smtClean="0"/>
              <a:t> from the </a:t>
            </a:r>
            <a:r>
              <a:rPr lang="it-IT" baseline="0" dirty="0" err="1" smtClean="0"/>
              <a:t>original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nucleus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penicillin</a:t>
            </a:r>
            <a:r>
              <a:rPr lang="it-IT" baseline="0" dirty="0" smtClean="0"/>
              <a:t> and/or </a:t>
            </a:r>
            <a:r>
              <a:rPr lang="it-IT" baseline="0" dirty="0" err="1" smtClean="0"/>
              <a:t>cephalosporin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carry</a:t>
            </a:r>
            <a:r>
              <a:rPr lang="it-IT" baseline="0" dirty="0" smtClean="0"/>
              <a:t> on </a:t>
            </a:r>
            <a:r>
              <a:rPr lang="it-IT" baseline="0" dirty="0" err="1" smtClean="0"/>
              <a:t>modifications</a:t>
            </a:r>
            <a:r>
              <a:rPr lang="it-IT" baseline="0" dirty="0" smtClean="0"/>
              <a:t> in </a:t>
            </a:r>
            <a:r>
              <a:rPr lang="it-IT" baseline="0" dirty="0" err="1" smtClean="0"/>
              <a:t>order</a:t>
            </a:r>
            <a:r>
              <a:rPr lang="it-IT" baseline="0" dirty="0" smtClean="0"/>
              <a:t> to render </a:t>
            </a:r>
            <a:r>
              <a:rPr lang="it-IT" baseline="0" dirty="0" err="1" smtClean="0"/>
              <a:t>them</a:t>
            </a:r>
            <a:r>
              <a:rPr lang="it-IT" baseline="0" dirty="0" smtClean="0"/>
              <a:t> more </a:t>
            </a:r>
            <a:r>
              <a:rPr lang="it-IT" baseline="0" dirty="0" err="1" smtClean="0"/>
              <a:t>resistant</a:t>
            </a:r>
            <a:r>
              <a:rPr lang="it-IT" baseline="0" dirty="0" smtClean="0"/>
              <a:t> to beta </a:t>
            </a:r>
            <a:r>
              <a:rPr lang="it-IT" baseline="0" dirty="0" err="1" smtClean="0"/>
              <a:t>lactamases</a:t>
            </a:r>
            <a:r>
              <a:rPr lang="it-IT" baseline="0" dirty="0" smtClean="0"/>
              <a:t> and/or to </a:t>
            </a:r>
            <a:r>
              <a:rPr lang="it-IT" baseline="0" dirty="0" err="1" smtClean="0"/>
              <a:t>widen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their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spectrum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activity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Recently</a:t>
            </a:r>
            <a:r>
              <a:rPr lang="it-IT" baseline="0" dirty="0" smtClean="0"/>
              <a:t>, a new </a:t>
            </a:r>
            <a:r>
              <a:rPr lang="it-IT" baseline="0" dirty="0" err="1" smtClean="0"/>
              <a:t>class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cephalosporin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analogues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has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been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developed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whose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representative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AMA10, </a:t>
            </a:r>
            <a:r>
              <a:rPr lang="it-IT" baseline="0" dirty="0" err="1" smtClean="0"/>
              <a:t>shown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here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These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molecules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formed</a:t>
            </a:r>
            <a:r>
              <a:rPr lang="it-IT" baseline="0" dirty="0" smtClean="0"/>
              <a:t> by the </a:t>
            </a:r>
            <a:r>
              <a:rPr lang="it-IT" baseline="0" dirty="0" err="1" smtClean="0"/>
              <a:t>condensation</a:t>
            </a:r>
            <a:r>
              <a:rPr lang="it-IT" baseline="0" dirty="0" smtClean="0"/>
              <a:t> of the 7-aminocephalosporanic </a:t>
            </a:r>
            <a:r>
              <a:rPr lang="it-IT" baseline="0" dirty="0" err="1" smtClean="0"/>
              <a:t>nucleus</a:t>
            </a:r>
            <a:r>
              <a:rPr lang="it-IT" baseline="0" dirty="0" smtClean="0"/>
              <a:t> with a 2-azetidinone ring </a:t>
            </a:r>
            <a:r>
              <a:rPr lang="it-IT" baseline="0" dirty="0" err="1" smtClean="0"/>
              <a:t>that</a:t>
            </a:r>
            <a:r>
              <a:rPr lang="it-IT" baseline="0" dirty="0" smtClean="0"/>
              <a:t> can </a:t>
            </a:r>
            <a:r>
              <a:rPr lang="it-IT" baseline="0" dirty="0" err="1" smtClean="0"/>
              <a:t>carry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several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substituents</a:t>
            </a:r>
            <a:r>
              <a:rPr lang="it-IT" baseline="0" dirty="0" smtClean="0"/>
              <a:t>: in the case of AMA10 </a:t>
            </a:r>
            <a:r>
              <a:rPr lang="it-IT" baseline="0" dirty="0" err="1" smtClean="0"/>
              <a:t>there</a:t>
            </a:r>
            <a:r>
              <a:rPr lang="it-IT" baseline="0" dirty="0" smtClean="0"/>
              <a:t> are </a:t>
            </a:r>
            <a:r>
              <a:rPr lang="it-IT" baseline="0" dirty="0" err="1" smtClean="0"/>
              <a:t>two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phenyl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rings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attached</a:t>
            </a:r>
            <a:r>
              <a:rPr lang="it-IT" baseline="0" dirty="0" smtClean="0"/>
              <a:t> to the </a:t>
            </a:r>
            <a:r>
              <a:rPr lang="it-IT" baseline="0" dirty="0" err="1" smtClean="0"/>
              <a:t>isolated</a:t>
            </a:r>
            <a:r>
              <a:rPr lang="it-IT" baseline="0" dirty="0" smtClean="0"/>
              <a:t> beta </a:t>
            </a:r>
            <a:r>
              <a:rPr lang="it-IT" baseline="0" dirty="0" err="1" smtClean="0"/>
              <a:t>lactam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This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molecule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therefore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possesses</a:t>
            </a:r>
            <a:r>
              <a:rPr lang="it-IT" baseline="0" dirty="0" smtClean="0"/>
              <a:t> 2 beta </a:t>
            </a:r>
            <a:r>
              <a:rPr lang="it-IT" baseline="0" dirty="0" err="1" smtClean="0"/>
              <a:t>lactam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rings</a:t>
            </a:r>
            <a:r>
              <a:rPr lang="it-IT" baseline="0" dirty="0" smtClean="0"/>
              <a:t>, and </a:t>
            </a:r>
            <a:r>
              <a:rPr lang="it-IT" baseline="0" dirty="0" err="1" smtClean="0"/>
              <a:t>has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been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developed</a:t>
            </a:r>
            <a:r>
              <a:rPr lang="it-IT" baseline="0" dirty="0" smtClean="0"/>
              <a:t> with the idea of </a:t>
            </a:r>
            <a:r>
              <a:rPr lang="it-IT" baseline="0" dirty="0" err="1" smtClean="0"/>
              <a:t>provinding</a:t>
            </a:r>
            <a:r>
              <a:rPr lang="it-IT" baseline="0" dirty="0" smtClean="0"/>
              <a:t> an </a:t>
            </a:r>
            <a:r>
              <a:rPr lang="it-IT" baseline="0" dirty="0" err="1" smtClean="0"/>
              <a:t>active</a:t>
            </a:r>
            <a:r>
              <a:rPr lang="it-IT" baseline="0" dirty="0" smtClean="0"/>
              <a:t> ring to </a:t>
            </a:r>
            <a:r>
              <a:rPr lang="it-IT" baseline="0" dirty="0" err="1" smtClean="0"/>
              <a:t>block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PBPs</a:t>
            </a:r>
            <a:r>
              <a:rPr lang="it-IT" baseline="0" dirty="0" smtClean="0"/>
              <a:t> and a «suicide ring» to </a:t>
            </a:r>
            <a:r>
              <a:rPr lang="it-IT" baseline="0" dirty="0" err="1" smtClean="0"/>
              <a:t>bind</a:t>
            </a:r>
            <a:r>
              <a:rPr lang="it-IT" baseline="0" dirty="0" smtClean="0"/>
              <a:t> and </a:t>
            </a:r>
            <a:r>
              <a:rPr lang="it-IT" baseline="0" dirty="0" err="1" smtClean="0"/>
              <a:t>inactivate</a:t>
            </a:r>
            <a:r>
              <a:rPr lang="it-IT" baseline="0" dirty="0" smtClean="0"/>
              <a:t> beta </a:t>
            </a:r>
            <a:r>
              <a:rPr lang="it-IT" baseline="0" dirty="0" err="1" smtClean="0"/>
              <a:t>lactamases</a:t>
            </a:r>
            <a:r>
              <a:rPr lang="it-IT" baseline="0" dirty="0" smtClean="0"/>
              <a:t>; in </a:t>
            </a:r>
            <a:r>
              <a:rPr lang="it-IT" baseline="0" dirty="0" err="1" smtClean="0"/>
              <a:t>this</a:t>
            </a:r>
            <a:r>
              <a:rPr lang="it-IT" baseline="0" dirty="0" smtClean="0"/>
              <a:t> way </a:t>
            </a:r>
            <a:r>
              <a:rPr lang="it-IT" baseline="0" dirty="0" err="1" smtClean="0"/>
              <a:t>this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bifunctional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molecule</a:t>
            </a:r>
            <a:r>
              <a:rPr lang="it-IT" baseline="0" dirty="0" smtClean="0"/>
              <a:t> can </a:t>
            </a:r>
            <a:r>
              <a:rPr lang="it-IT" baseline="0" dirty="0" err="1" smtClean="0"/>
              <a:t>protect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itself</a:t>
            </a:r>
            <a:r>
              <a:rPr lang="it-IT" baseline="0" dirty="0" smtClean="0"/>
              <a:t> from the </a:t>
            </a:r>
            <a:r>
              <a:rPr lang="it-IT" baseline="0" dirty="0" err="1" smtClean="0"/>
              <a:t>hydrolysis</a:t>
            </a:r>
            <a:r>
              <a:rPr lang="it-IT" baseline="0" dirty="0" smtClean="0"/>
              <a:t> of the </a:t>
            </a:r>
            <a:r>
              <a:rPr lang="it-IT" baseline="0" dirty="0" err="1" smtClean="0"/>
              <a:t>active</a:t>
            </a:r>
            <a:r>
              <a:rPr lang="it-IT" baseline="0" dirty="0" smtClean="0"/>
              <a:t> center.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50576-62C5-43B3-96A6-351E451FD1B4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96172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The </a:t>
            </a:r>
            <a:r>
              <a:rPr lang="it-IT" dirty="0" err="1" smtClean="0"/>
              <a:t>synthesis</a:t>
            </a:r>
            <a:r>
              <a:rPr lang="it-IT" dirty="0" smtClean="0"/>
              <a:t> of </a:t>
            </a:r>
            <a:r>
              <a:rPr lang="it-IT" dirty="0" err="1" smtClean="0"/>
              <a:t>this</a:t>
            </a:r>
            <a:r>
              <a:rPr lang="it-IT" dirty="0" smtClean="0"/>
              <a:t> </a:t>
            </a:r>
            <a:r>
              <a:rPr lang="it-IT" dirty="0" err="1" smtClean="0"/>
              <a:t>compounds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quite</a:t>
            </a:r>
            <a:r>
              <a:rPr lang="it-IT" baseline="0" dirty="0" smtClean="0"/>
              <a:t> easy and </a:t>
            </a:r>
            <a:r>
              <a:rPr lang="it-IT" baseline="0" dirty="0" err="1" smtClean="0"/>
              <a:t>produces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formation</a:t>
            </a:r>
            <a:r>
              <a:rPr lang="it-IT" baseline="0" dirty="0" smtClean="0"/>
              <a:t> of a </a:t>
            </a:r>
            <a:r>
              <a:rPr lang="it-IT" baseline="0" dirty="0" err="1" smtClean="0"/>
              <a:t>mixture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diastereoisomers</a:t>
            </a:r>
            <a:r>
              <a:rPr lang="it-IT" baseline="0" dirty="0" smtClean="0"/>
              <a:t> of AMA10, due to the </a:t>
            </a:r>
            <a:r>
              <a:rPr lang="it-IT" baseline="0" dirty="0" err="1" smtClean="0"/>
              <a:t>presence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two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chiral</a:t>
            </a:r>
            <a:r>
              <a:rPr lang="it-IT" baseline="0" dirty="0" smtClean="0"/>
              <a:t> centers on the </a:t>
            </a:r>
            <a:r>
              <a:rPr lang="it-IT" baseline="0" dirty="0" err="1" smtClean="0"/>
              <a:t>molecule</a:t>
            </a:r>
            <a:r>
              <a:rPr lang="it-IT" baseline="0" dirty="0" smtClean="0"/>
              <a:t> of the 2-azetidinone ring (the 7-ACA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commercially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available</a:t>
            </a:r>
            <a:r>
              <a:rPr lang="it-IT" baseline="0" dirty="0" smtClean="0"/>
              <a:t> in the pure </a:t>
            </a:r>
            <a:r>
              <a:rPr lang="it-IT" baseline="0" dirty="0" err="1" smtClean="0"/>
              <a:t>enantiomeric</a:t>
            </a:r>
            <a:r>
              <a:rPr lang="it-IT" baseline="0" dirty="0" smtClean="0"/>
              <a:t> compound). </a:t>
            </a:r>
            <a:r>
              <a:rPr lang="it-IT" baseline="0" dirty="0" err="1" smtClean="0"/>
              <a:t>This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racemic</a:t>
            </a:r>
            <a:r>
              <a:rPr lang="it-IT" baseline="0" dirty="0" smtClean="0"/>
              <a:t> </a:t>
            </a:r>
            <a:r>
              <a:rPr lang="it-IT" baseline="0" dirty="0" err="1" smtClean="0"/>
              <a:t>mixture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has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been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tested</a:t>
            </a:r>
            <a:r>
              <a:rPr lang="it-IT" baseline="0" dirty="0" smtClean="0"/>
              <a:t> for </a:t>
            </a:r>
            <a:r>
              <a:rPr lang="it-IT" baseline="0" dirty="0" err="1" smtClean="0"/>
              <a:t>its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activity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against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either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Gram</a:t>
            </a:r>
            <a:r>
              <a:rPr lang="it-IT" baseline="0" dirty="0" smtClean="0"/>
              <a:t>+ and </a:t>
            </a:r>
            <a:r>
              <a:rPr lang="it-IT" baseline="0" dirty="0" err="1" smtClean="0"/>
              <a:t>Gram</a:t>
            </a:r>
            <a:r>
              <a:rPr lang="it-IT" baseline="0" dirty="0" smtClean="0"/>
              <a:t>- </a:t>
            </a:r>
            <a:r>
              <a:rPr lang="it-IT" baseline="0" dirty="0" err="1" smtClean="0"/>
              <a:t>bacteria</a:t>
            </a:r>
            <a:r>
              <a:rPr lang="it-IT" baseline="0" dirty="0" smtClean="0"/>
              <a:t>, and </a:t>
            </a:r>
            <a:r>
              <a:rPr lang="it-IT" baseline="0" dirty="0" err="1" smtClean="0"/>
              <a:t>it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has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been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shown</a:t>
            </a:r>
            <a:r>
              <a:rPr lang="it-IT" baseline="0" dirty="0" smtClean="0"/>
              <a:t> to be </a:t>
            </a:r>
            <a:r>
              <a:rPr lang="it-IT" baseline="0" dirty="0" err="1" smtClean="0"/>
              <a:t>active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against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Gram</a:t>
            </a:r>
            <a:r>
              <a:rPr lang="it-IT" baseline="0" dirty="0" smtClean="0"/>
              <a:t>+ (S. </a:t>
            </a:r>
            <a:r>
              <a:rPr lang="it-IT" baseline="0" dirty="0" err="1" smtClean="0"/>
              <a:t>aureus</a:t>
            </a:r>
            <a:r>
              <a:rPr lang="it-IT" baseline="0" dirty="0" smtClean="0"/>
              <a:t> and </a:t>
            </a:r>
            <a:r>
              <a:rPr lang="it-IT" baseline="0" dirty="0" err="1" smtClean="0"/>
              <a:t>Bacillus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spp</a:t>
            </a:r>
            <a:r>
              <a:rPr lang="it-IT" baseline="0" dirty="0" smtClean="0"/>
              <a:t>.) with a MIC </a:t>
            </a:r>
            <a:r>
              <a:rPr lang="it-IT" baseline="0" dirty="0" err="1" smtClean="0"/>
              <a:t>slightly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better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than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one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ceftriaxone</a:t>
            </a:r>
            <a:r>
              <a:rPr lang="it-IT" baseline="0" dirty="0" smtClean="0"/>
              <a:t> (a commercial </a:t>
            </a:r>
            <a:r>
              <a:rPr lang="it-IT" baseline="0" dirty="0" err="1" smtClean="0"/>
              <a:t>third</a:t>
            </a:r>
            <a:r>
              <a:rPr lang="it-IT" baseline="0" dirty="0" smtClean="0"/>
              <a:t> generation </a:t>
            </a:r>
            <a:r>
              <a:rPr lang="it-IT" baseline="0" dirty="0" err="1" smtClean="0"/>
              <a:t>cephalosporin</a:t>
            </a:r>
            <a:r>
              <a:rPr lang="it-IT" baseline="0" dirty="0" smtClean="0"/>
              <a:t>), </a:t>
            </a:r>
            <a:r>
              <a:rPr lang="it-IT" baseline="0" dirty="0" err="1" smtClean="0"/>
              <a:t>but</a:t>
            </a:r>
            <a:r>
              <a:rPr lang="it-IT" baseline="0" dirty="0" smtClean="0"/>
              <a:t> to be </a:t>
            </a:r>
            <a:r>
              <a:rPr lang="it-IT" baseline="0" dirty="0" err="1" smtClean="0"/>
              <a:t>inactive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against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Gram</a:t>
            </a:r>
            <a:r>
              <a:rPr lang="it-IT" baseline="0" dirty="0" smtClean="0"/>
              <a:t>- (E. coli and Salmonella </a:t>
            </a:r>
            <a:r>
              <a:rPr lang="it-IT" baseline="0" dirty="0" err="1" smtClean="0"/>
              <a:t>spp</a:t>
            </a:r>
            <a:r>
              <a:rPr lang="it-IT" baseline="0" dirty="0" smtClean="0"/>
              <a:t>.), </a:t>
            </a:r>
            <a:r>
              <a:rPr lang="it-IT" baseline="0" dirty="0" err="1" smtClean="0"/>
              <a:t>whereas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ceftriaxone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still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active</a:t>
            </a:r>
            <a:r>
              <a:rPr lang="it-IT" baseline="0" dirty="0" smtClean="0"/>
              <a:t>.</a:t>
            </a:r>
          </a:p>
          <a:p>
            <a:r>
              <a:rPr lang="it-IT" baseline="0" dirty="0" err="1" smtClean="0"/>
              <a:t>Starting</a:t>
            </a:r>
            <a:r>
              <a:rPr lang="it-IT" baseline="0" dirty="0" smtClean="0"/>
              <a:t> from appropriate </a:t>
            </a:r>
            <a:r>
              <a:rPr lang="it-IT" baseline="0" dirty="0" err="1" smtClean="0"/>
              <a:t>reagents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it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possible</a:t>
            </a:r>
            <a:r>
              <a:rPr lang="it-IT" baseline="0" dirty="0" smtClean="0"/>
              <a:t> to </a:t>
            </a:r>
            <a:r>
              <a:rPr lang="it-IT" baseline="0" dirty="0" err="1" smtClean="0"/>
              <a:t>insert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different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substituents</a:t>
            </a:r>
            <a:r>
              <a:rPr lang="it-IT" baseline="0" dirty="0" smtClean="0"/>
              <a:t>, or to </a:t>
            </a:r>
            <a:r>
              <a:rPr lang="it-IT" baseline="0" dirty="0" err="1" smtClean="0"/>
              <a:t>prolonge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chain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between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two</a:t>
            </a:r>
            <a:r>
              <a:rPr lang="it-IT" baseline="0" dirty="0" smtClean="0"/>
              <a:t> beta </a:t>
            </a:r>
            <a:r>
              <a:rPr lang="it-IT" baseline="0" dirty="0" err="1" smtClean="0"/>
              <a:t>lactam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rings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but</a:t>
            </a:r>
            <a:r>
              <a:rPr lang="it-IT" baseline="0" dirty="0" smtClean="0"/>
              <a:t> to date </a:t>
            </a:r>
            <a:r>
              <a:rPr lang="it-IT" baseline="0" dirty="0" err="1" smtClean="0"/>
              <a:t>this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molecule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has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not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been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developed</a:t>
            </a:r>
            <a:r>
              <a:rPr lang="it-IT" baseline="0" dirty="0" smtClean="0"/>
              <a:t> with a </a:t>
            </a:r>
            <a:r>
              <a:rPr lang="it-IT" baseline="0" dirty="0" err="1" smtClean="0"/>
              <a:t>rational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approach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Therefore</a:t>
            </a:r>
            <a:r>
              <a:rPr lang="it-IT" baseline="0" dirty="0" smtClean="0"/>
              <a:t>, the </a:t>
            </a:r>
            <a:r>
              <a:rPr lang="it-IT" baseline="0" dirty="0" err="1" smtClean="0"/>
              <a:t>aim</a:t>
            </a:r>
            <a:r>
              <a:rPr lang="it-IT" baseline="0" dirty="0" smtClean="0"/>
              <a:t> of the </a:t>
            </a:r>
            <a:r>
              <a:rPr lang="it-IT" baseline="0" dirty="0" err="1" smtClean="0"/>
              <a:t>present</a:t>
            </a:r>
            <a:r>
              <a:rPr lang="it-IT" baseline="0" dirty="0" smtClean="0"/>
              <a:t> work </a:t>
            </a:r>
            <a:r>
              <a:rPr lang="it-IT" baseline="0" dirty="0" err="1" smtClean="0"/>
              <a:t>has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been</a:t>
            </a:r>
            <a:r>
              <a:rPr lang="it-IT" baseline="0" dirty="0" smtClean="0"/>
              <a:t> to </a:t>
            </a:r>
            <a:r>
              <a:rPr lang="it-IT" baseline="0" dirty="0" err="1" smtClean="0"/>
              <a:t>study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interactions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this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prototype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molecule</a:t>
            </a:r>
            <a:r>
              <a:rPr lang="it-IT" baseline="0" dirty="0" smtClean="0"/>
              <a:t>, AMA10, and </a:t>
            </a:r>
            <a:r>
              <a:rPr lang="it-IT" baseline="0" dirty="0" err="1" smtClean="0"/>
              <a:t>its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potential</a:t>
            </a:r>
            <a:r>
              <a:rPr lang="it-IT" baseline="0" dirty="0" smtClean="0"/>
              <a:t> targets (</a:t>
            </a:r>
            <a:r>
              <a:rPr lang="it-IT" baseline="0" dirty="0" err="1" smtClean="0"/>
              <a:t>PBPs</a:t>
            </a:r>
            <a:r>
              <a:rPr lang="it-IT" baseline="0" dirty="0" smtClean="0"/>
              <a:t> and beta </a:t>
            </a:r>
            <a:r>
              <a:rPr lang="it-IT" baseline="0" dirty="0" err="1" smtClean="0"/>
              <a:t>lactamases</a:t>
            </a:r>
            <a:r>
              <a:rPr lang="it-IT" baseline="0" dirty="0" smtClean="0"/>
              <a:t>) in </a:t>
            </a:r>
            <a:r>
              <a:rPr lang="it-IT" baseline="0" dirty="0" err="1" smtClean="0"/>
              <a:t>order</a:t>
            </a:r>
            <a:r>
              <a:rPr lang="it-IT" baseline="0" dirty="0" smtClean="0"/>
              <a:t> to </a:t>
            </a:r>
            <a:r>
              <a:rPr lang="it-IT" baseline="0" dirty="0" err="1" smtClean="0"/>
              <a:t>rationalize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interactions</a:t>
            </a:r>
            <a:r>
              <a:rPr lang="it-IT" baseline="0" dirty="0" smtClean="0"/>
              <a:t>, to </a:t>
            </a:r>
            <a:r>
              <a:rPr lang="it-IT" baseline="0" dirty="0" err="1" smtClean="0"/>
              <a:t>understand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if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there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a </a:t>
            </a:r>
            <a:r>
              <a:rPr lang="it-IT" baseline="0" dirty="0" err="1" smtClean="0"/>
              <a:t>difference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between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two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diastereoisomers</a:t>
            </a:r>
            <a:r>
              <a:rPr lang="it-IT" baseline="0" dirty="0" smtClean="0"/>
              <a:t> in </a:t>
            </a:r>
            <a:r>
              <a:rPr lang="it-IT" baseline="0" dirty="0" err="1" smtClean="0"/>
              <a:t>terms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activity</a:t>
            </a:r>
            <a:r>
              <a:rPr lang="it-IT" baseline="0" dirty="0" smtClean="0"/>
              <a:t> and/or </a:t>
            </a:r>
            <a:r>
              <a:rPr lang="it-IT" baseline="0" dirty="0" err="1" smtClean="0"/>
              <a:t>specificity</a:t>
            </a:r>
            <a:r>
              <a:rPr lang="it-IT" baseline="0" dirty="0" smtClean="0"/>
              <a:t>, and of the </a:t>
            </a:r>
            <a:r>
              <a:rPr lang="it-IT" baseline="0" dirty="0" err="1" smtClean="0"/>
              <a:t>affinity</a:t>
            </a:r>
            <a:r>
              <a:rPr lang="it-IT" baseline="0" dirty="0" smtClean="0"/>
              <a:t> of the </a:t>
            </a:r>
            <a:r>
              <a:rPr lang="it-IT" baseline="0" dirty="0" err="1" smtClean="0"/>
              <a:t>compounds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towards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Gram</a:t>
            </a:r>
            <a:r>
              <a:rPr lang="it-IT" baseline="0" dirty="0" smtClean="0"/>
              <a:t>+ or </a:t>
            </a:r>
            <a:r>
              <a:rPr lang="it-IT" baseline="0" dirty="0" err="1" smtClean="0"/>
              <a:t>Gram</a:t>
            </a:r>
            <a:r>
              <a:rPr lang="it-IT" baseline="0" dirty="0" smtClean="0"/>
              <a:t>- </a:t>
            </a:r>
            <a:r>
              <a:rPr lang="it-IT" baseline="0" dirty="0" err="1" smtClean="0"/>
              <a:t>molecules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Moreover</a:t>
            </a:r>
            <a:r>
              <a:rPr lang="it-IT" baseline="0" dirty="0" smtClean="0"/>
              <a:t>, the </a:t>
            </a:r>
            <a:r>
              <a:rPr lang="it-IT" baseline="0" dirty="0" err="1" smtClean="0"/>
              <a:t>study</a:t>
            </a:r>
            <a:r>
              <a:rPr lang="it-IT" baseline="0" dirty="0" smtClean="0"/>
              <a:t> of the </a:t>
            </a:r>
            <a:r>
              <a:rPr lang="it-IT" baseline="0" dirty="0" err="1" smtClean="0"/>
              <a:t>interactions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between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PBPs</a:t>
            </a:r>
            <a:r>
              <a:rPr lang="it-IT" baseline="0" dirty="0" smtClean="0"/>
              <a:t> and AMA10 </a:t>
            </a:r>
            <a:r>
              <a:rPr lang="it-IT" baseline="0" dirty="0" err="1" smtClean="0"/>
              <a:t>could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suggest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selection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substituents</a:t>
            </a:r>
            <a:r>
              <a:rPr lang="it-IT" baseline="0" dirty="0" smtClean="0"/>
              <a:t> in </a:t>
            </a:r>
            <a:r>
              <a:rPr lang="it-IT" baseline="0" dirty="0" err="1" smtClean="0"/>
              <a:t>order</a:t>
            </a:r>
            <a:r>
              <a:rPr lang="it-IT" baseline="0" dirty="0" smtClean="0"/>
              <a:t> to </a:t>
            </a:r>
            <a:r>
              <a:rPr lang="it-IT" baseline="0" dirty="0" err="1" smtClean="0"/>
              <a:t>improve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potency</a:t>
            </a:r>
            <a:r>
              <a:rPr lang="it-IT" baseline="0" dirty="0" smtClean="0"/>
              <a:t> and/or the </a:t>
            </a:r>
            <a:r>
              <a:rPr lang="it-IT" baseline="0" dirty="0" err="1" smtClean="0"/>
              <a:t>specificity</a:t>
            </a:r>
            <a:r>
              <a:rPr lang="it-IT" baseline="0" dirty="0" smtClean="0"/>
              <a:t> of the </a:t>
            </a:r>
            <a:r>
              <a:rPr lang="it-IT" baseline="0" dirty="0" err="1" smtClean="0"/>
              <a:t>derived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molecules</a:t>
            </a:r>
            <a:r>
              <a:rPr lang="it-IT" baseline="0" dirty="0" smtClean="0"/>
              <a:t>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50576-62C5-43B3-96A6-351E451FD1B4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325117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Docking </a:t>
            </a:r>
            <a:r>
              <a:rPr lang="it-IT" dirty="0" err="1" smtClean="0"/>
              <a:t>is</a:t>
            </a:r>
            <a:r>
              <a:rPr lang="it-IT" baseline="0" dirty="0" smtClean="0"/>
              <a:t> a </a:t>
            </a:r>
            <a:r>
              <a:rPr lang="it-IT" baseline="0" dirty="0" err="1" smtClean="0"/>
              <a:t>well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known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classic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computational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technique</a:t>
            </a:r>
            <a:r>
              <a:rPr lang="it-IT" baseline="0" dirty="0" smtClean="0"/>
              <a:t> in </a:t>
            </a:r>
            <a:r>
              <a:rPr lang="it-IT" baseline="0" dirty="0" err="1" smtClean="0"/>
              <a:t>which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possible</a:t>
            </a:r>
            <a:r>
              <a:rPr lang="it-IT" baseline="0" dirty="0" smtClean="0"/>
              <a:t> to </a:t>
            </a:r>
            <a:r>
              <a:rPr lang="it-IT" baseline="0" dirty="0" err="1" smtClean="0"/>
              <a:t>study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interactions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between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two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molecules</a:t>
            </a:r>
            <a:r>
              <a:rPr lang="it-IT" baseline="0" dirty="0" smtClean="0"/>
              <a:t> (</a:t>
            </a:r>
            <a:r>
              <a:rPr lang="it-IT" baseline="0" dirty="0" err="1" smtClean="0"/>
              <a:t>typically</a:t>
            </a:r>
            <a:r>
              <a:rPr lang="it-IT" baseline="0" dirty="0" smtClean="0"/>
              <a:t> a </a:t>
            </a:r>
            <a:r>
              <a:rPr lang="it-IT" baseline="0" dirty="0" err="1" smtClean="0"/>
              <a:t>protein</a:t>
            </a:r>
            <a:r>
              <a:rPr lang="it-IT" baseline="0" dirty="0" smtClean="0"/>
              <a:t> with </a:t>
            </a:r>
            <a:r>
              <a:rPr lang="it-IT" baseline="0" dirty="0" err="1" smtClean="0"/>
              <a:t>its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ligand</a:t>
            </a:r>
            <a:r>
              <a:rPr lang="it-IT" baseline="0" dirty="0" smtClean="0"/>
              <a:t>. In general, to reduce the </a:t>
            </a:r>
            <a:r>
              <a:rPr lang="it-IT" baseline="0" dirty="0" err="1" smtClean="0"/>
              <a:t>computational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complexity</a:t>
            </a:r>
            <a:r>
              <a:rPr lang="it-IT" baseline="0" dirty="0" smtClean="0"/>
              <a:t>, the </a:t>
            </a:r>
            <a:r>
              <a:rPr lang="it-IT" baseline="0" dirty="0" err="1" smtClean="0"/>
              <a:t>protein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kept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rigid</a:t>
            </a:r>
            <a:r>
              <a:rPr lang="it-IT" baseline="0" dirty="0" smtClean="0"/>
              <a:t> or </a:t>
            </a:r>
            <a:r>
              <a:rPr lang="it-IT" baseline="0" dirty="0" err="1" smtClean="0"/>
              <a:t>partially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flexible</a:t>
            </a:r>
            <a:r>
              <a:rPr lang="it-IT" baseline="0" dirty="0" smtClean="0"/>
              <a:t> in the zone of </a:t>
            </a:r>
            <a:r>
              <a:rPr lang="it-IT" baseline="0" dirty="0" err="1" smtClean="0"/>
              <a:t>interaction</a:t>
            </a:r>
            <a:r>
              <a:rPr lang="it-IT" baseline="0" dirty="0" smtClean="0"/>
              <a:t> with the </a:t>
            </a:r>
            <a:r>
              <a:rPr lang="it-IT" baseline="0" dirty="0" err="1" smtClean="0"/>
              <a:t>ligand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whereas</a:t>
            </a:r>
            <a:r>
              <a:rPr lang="it-IT" baseline="0" dirty="0" smtClean="0"/>
              <a:t> the small </a:t>
            </a:r>
            <a:r>
              <a:rPr lang="it-IT" baseline="0" dirty="0" err="1" smtClean="0"/>
              <a:t>molecule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binding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protein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always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kept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conformationally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flexible</a:t>
            </a:r>
            <a:r>
              <a:rPr lang="it-IT" baseline="0" dirty="0" smtClean="0"/>
              <a:t>. In </a:t>
            </a:r>
            <a:r>
              <a:rPr lang="it-IT" baseline="0" dirty="0" err="1" smtClean="0"/>
              <a:t>all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cases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however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traditionally</a:t>
            </a:r>
            <a:r>
              <a:rPr lang="it-IT" baseline="0" dirty="0" smtClean="0"/>
              <a:t> docking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applied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when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two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interactors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form</a:t>
            </a:r>
            <a:r>
              <a:rPr lang="it-IT" baseline="0" dirty="0" smtClean="0"/>
              <a:t> a non-</a:t>
            </a:r>
            <a:r>
              <a:rPr lang="it-IT" baseline="0" dirty="0" err="1" smtClean="0"/>
              <a:t>covalent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complex</a:t>
            </a:r>
            <a:r>
              <a:rPr lang="it-IT" baseline="0" dirty="0" smtClean="0"/>
              <a:t>. In </a:t>
            </a:r>
            <a:r>
              <a:rPr lang="it-IT" baseline="0" dirty="0" err="1" smtClean="0"/>
              <a:t>this</a:t>
            </a:r>
            <a:r>
              <a:rPr lang="it-IT" baseline="0" dirty="0" smtClean="0"/>
              <a:t> case, </a:t>
            </a:r>
            <a:r>
              <a:rPr lang="it-IT" baseline="0" dirty="0" err="1" smtClean="0"/>
              <a:t>however</a:t>
            </a:r>
            <a:r>
              <a:rPr lang="it-IT" baseline="0" dirty="0" smtClean="0"/>
              <a:t>, the </a:t>
            </a:r>
            <a:r>
              <a:rPr lang="it-IT" baseline="0" dirty="0" err="1" smtClean="0"/>
              <a:t>problem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that</a:t>
            </a:r>
            <a:r>
              <a:rPr lang="it-IT" baseline="0" dirty="0" smtClean="0"/>
              <a:t> the beta </a:t>
            </a:r>
            <a:r>
              <a:rPr lang="it-IT" baseline="0" dirty="0" err="1" smtClean="0"/>
              <a:t>lactam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antibiotics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interact</a:t>
            </a:r>
            <a:r>
              <a:rPr lang="it-IT" baseline="0" dirty="0" smtClean="0"/>
              <a:t> with the </a:t>
            </a:r>
            <a:r>
              <a:rPr lang="it-IT" baseline="0" dirty="0" err="1" smtClean="0"/>
              <a:t>PBPs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forming</a:t>
            </a:r>
            <a:r>
              <a:rPr lang="it-IT" baseline="0" dirty="0" smtClean="0"/>
              <a:t> a </a:t>
            </a:r>
            <a:r>
              <a:rPr lang="it-IT" baseline="0" dirty="0" err="1" smtClean="0"/>
              <a:t>covalent</a:t>
            </a:r>
            <a:r>
              <a:rPr lang="it-IT" baseline="0" dirty="0" smtClean="0"/>
              <a:t> bond </a:t>
            </a:r>
            <a:r>
              <a:rPr lang="it-IT" baseline="0" dirty="0" err="1" smtClean="0"/>
              <a:t>which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essential</a:t>
            </a:r>
            <a:r>
              <a:rPr lang="it-IT" baseline="0" dirty="0" smtClean="0"/>
              <a:t> for </a:t>
            </a:r>
            <a:r>
              <a:rPr lang="it-IT" baseline="0" dirty="0" err="1" smtClean="0"/>
              <a:t>their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activity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Therefore</a:t>
            </a:r>
            <a:r>
              <a:rPr lang="it-IT" baseline="0" dirty="0" smtClean="0"/>
              <a:t>, in </a:t>
            </a:r>
            <a:r>
              <a:rPr lang="it-IT" baseline="0" dirty="0" err="1" smtClean="0"/>
              <a:t>order</a:t>
            </a:r>
            <a:r>
              <a:rPr lang="it-IT" baseline="0" dirty="0" smtClean="0"/>
              <a:t> to </a:t>
            </a:r>
            <a:r>
              <a:rPr lang="it-IT" baseline="0" dirty="0" err="1" smtClean="0"/>
              <a:t>obtain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correct</a:t>
            </a:r>
            <a:r>
              <a:rPr lang="it-IT" baseline="0" dirty="0" smtClean="0"/>
              <a:t> information, </a:t>
            </a:r>
            <a:r>
              <a:rPr lang="it-IT" baseline="0" dirty="0" err="1" smtClean="0"/>
              <a:t>it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absolutely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necessary</a:t>
            </a:r>
            <a:r>
              <a:rPr lang="it-IT" baseline="0" dirty="0" smtClean="0"/>
              <a:t> to use an alternative </a:t>
            </a:r>
            <a:r>
              <a:rPr lang="it-IT" baseline="0" dirty="0" err="1" smtClean="0"/>
              <a:t>technique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which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allows</a:t>
            </a:r>
            <a:r>
              <a:rPr lang="it-IT" baseline="0" dirty="0" smtClean="0"/>
              <a:t> to simulate the </a:t>
            </a:r>
            <a:r>
              <a:rPr lang="it-IT" baseline="0" dirty="0" err="1" smtClean="0"/>
              <a:t>formation</a:t>
            </a:r>
            <a:r>
              <a:rPr lang="it-IT" baseline="0" dirty="0" smtClean="0"/>
              <a:t> of the </a:t>
            </a:r>
            <a:r>
              <a:rPr lang="it-IT" baseline="0" dirty="0" err="1" smtClean="0"/>
              <a:t>covalent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complex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between</a:t>
            </a:r>
            <a:r>
              <a:rPr lang="it-IT" baseline="0" dirty="0" smtClean="0"/>
              <a:t> AMA10 and </a:t>
            </a:r>
            <a:r>
              <a:rPr lang="it-IT" baseline="0" dirty="0" err="1" smtClean="0"/>
              <a:t>PBPs</a:t>
            </a:r>
            <a:r>
              <a:rPr lang="it-IT" baseline="0" dirty="0" smtClean="0"/>
              <a:t>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50576-62C5-43B3-96A6-351E451FD1B4}" type="slidenum">
              <a:rPr lang="it-IT" smtClean="0">
                <a:solidFill>
                  <a:prstClr val="black"/>
                </a:solidFill>
              </a:rPr>
              <a:pPr/>
              <a:t>9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3683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 smtClean="0"/>
              <a:t>There</a:t>
            </a:r>
            <a:r>
              <a:rPr lang="it-IT" baseline="0" dirty="0" smtClean="0"/>
              <a:t> are </a:t>
            </a:r>
            <a:r>
              <a:rPr lang="it-IT" baseline="0" dirty="0" err="1" smtClean="0"/>
              <a:t>only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very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few</a:t>
            </a:r>
            <a:r>
              <a:rPr lang="it-IT" baseline="0" dirty="0" smtClean="0"/>
              <a:t> </a:t>
            </a:r>
            <a:r>
              <a:rPr lang="it-IT" baseline="0" dirty="0" err="1" smtClean="0"/>
              <a:t>examples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covalent</a:t>
            </a:r>
            <a:r>
              <a:rPr lang="it-IT" baseline="0" dirty="0" smtClean="0"/>
              <a:t> docking in </a:t>
            </a:r>
            <a:r>
              <a:rPr lang="it-IT" baseline="0" dirty="0" err="1" smtClean="0"/>
              <a:t>literature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We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tested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several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approaches</a:t>
            </a:r>
            <a:r>
              <a:rPr lang="it-IT" baseline="0" dirty="0" smtClean="0"/>
              <a:t>, some of </a:t>
            </a:r>
            <a:r>
              <a:rPr lang="it-IT" baseline="0" dirty="0" err="1" smtClean="0"/>
              <a:t>which</a:t>
            </a:r>
            <a:r>
              <a:rPr lang="it-IT" baseline="0" dirty="0" smtClean="0"/>
              <a:t> are </a:t>
            </a:r>
            <a:r>
              <a:rPr lang="it-IT" baseline="0" dirty="0" err="1" smtClean="0"/>
              <a:t>also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available</a:t>
            </a:r>
            <a:r>
              <a:rPr lang="it-IT" baseline="0" dirty="0" smtClean="0"/>
              <a:t> online via web </a:t>
            </a:r>
            <a:r>
              <a:rPr lang="it-IT" baseline="0" dirty="0" err="1" smtClean="0"/>
              <a:t>servers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but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vast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majority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gave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us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unreliable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results</a:t>
            </a:r>
            <a:r>
              <a:rPr lang="it-IT" baseline="0" dirty="0" smtClean="0"/>
              <a:t>. The best </a:t>
            </a:r>
            <a:r>
              <a:rPr lang="it-IT" baseline="0" dirty="0" err="1" smtClean="0"/>
              <a:t>approach</a:t>
            </a:r>
            <a:r>
              <a:rPr lang="it-IT" baseline="0" dirty="0" smtClean="0"/>
              <a:t> </a:t>
            </a:r>
            <a:r>
              <a:rPr lang="it-IT" baseline="0" dirty="0" err="1" smtClean="0"/>
              <a:t>we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found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has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been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developed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only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recently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it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based</a:t>
            </a:r>
            <a:r>
              <a:rPr lang="it-IT" baseline="0" dirty="0" smtClean="0"/>
              <a:t> on a </a:t>
            </a:r>
            <a:r>
              <a:rPr lang="it-IT" baseline="0" dirty="0" err="1" smtClean="0"/>
              <a:t>modification</a:t>
            </a:r>
            <a:r>
              <a:rPr lang="it-IT" baseline="0" dirty="0" smtClean="0"/>
              <a:t> of the </a:t>
            </a:r>
            <a:r>
              <a:rPr lang="it-IT" baseline="0" dirty="0" err="1" smtClean="0"/>
              <a:t>popular</a:t>
            </a:r>
            <a:r>
              <a:rPr lang="it-IT" baseline="0" dirty="0" smtClean="0"/>
              <a:t> docking </a:t>
            </a:r>
            <a:r>
              <a:rPr lang="it-IT" baseline="0" dirty="0" err="1" smtClean="0"/>
              <a:t>tool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AutoDock</a:t>
            </a:r>
            <a:r>
              <a:rPr lang="it-IT" baseline="0" dirty="0" smtClean="0"/>
              <a:t> and </a:t>
            </a:r>
            <a:r>
              <a:rPr lang="it-IT" baseline="0" dirty="0" err="1" smtClean="0"/>
              <a:t>it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still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not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released</a:t>
            </a:r>
            <a:r>
              <a:rPr lang="it-IT" baseline="0" dirty="0" smtClean="0"/>
              <a:t>; </a:t>
            </a:r>
            <a:r>
              <a:rPr lang="it-IT" baseline="0" dirty="0" err="1" smtClean="0"/>
              <a:t>it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claims</a:t>
            </a:r>
            <a:r>
              <a:rPr lang="it-IT" baseline="0" dirty="0" smtClean="0"/>
              <a:t> a reliability of 75%. The </a:t>
            </a:r>
            <a:r>
              <a:rPr lang="it-IT" baseline="0" dirty="0" err="1" smtClean="0"/>
              <a:t>approach</a:t>
            </a:r>
            <a:r>
              <a:rPr lang="it-IT" baseline="0" dirty="0" smtClean="0"/>
              <a:t> </a:t>
            </a:r>
            <a:r>
              <a:rPr lang="it-IT" baseline="0" dirty="0" err="1" smtClean="0"/>
              <a:t>uses</a:t>
            </a:r>
            <a:r>
              <a:rPr lang="it-IT" baseline="0" dirty="0" smtClean="0"/>
              <a:t> a «</a:t>
            </a:r>
            <a:r>
              <a:rPr lang="it-IT" baseline="0" dirty="0" err="1" smtClean="0"/>
              <a:t>trick</a:t>
            </a:r>
            <a:r>
              <a:rPr lang="it-IT" baseline="0" dirty="0" smtClean="0"/>
              <a:t>» in </a:t>
            </a:r>
            <a:r>
              <a:rPr lang="it-IT" baseline="0" dirty="0" err="1" smtClean="0"/>
              <a:t>order</a:t>
            </a:r>
            <a:r>
              <a:rPr lang="it-IT" baseline="0" dirty="0" smtClean="0"/>
              <a:t> to create the </a:t>
            </a:r>
            <a:r>
              <a:rPr lang="it-IT" baseline="0" dirty="0" err="1" smtClean="0"/>
              <a:t>covalent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complex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We</a:t>
            </a:r>
            <a:r>
              <a:rPr lang="it-IT" baseline="0" dirty="0" smtClean="0"/>
              <a:t> start from the PBP (or the beta </a:t>
            </a:r>
            <a:r>
              <a:rPr lang="it-IT" baseline="0" dirty="0" err="1" smtClean="0"/>
              <a:t>lactamase</a:t>
            </a:r>
            <a:r>
              <a:rPr lang="it-IT" baseline="0" dirty="0" smtClean="0"/>
              <a:t>) in </a:t>
            </a:r>
            <a:r>
              <a:rPr lang="it-IT" baseline="0" dirty="0" err="1" smtClean="0"/>
              <a:t>which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reactive</a:t>
            </a:r>
            <a:r>
              <a:rPr lang="it-IT" baseline="0" dirty="0" smtClean="0"/>
              <a:t> Ser residue </a:t>
            </a:r>
            <a:r>
              <a:rPr lang="it-IT" baseline="0" dirty="0" err="1" smtClean="0"/>
              <a:t>has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been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identified</a:t>
            </a:r>
            <a:r>
              <a:rPr lang="it-IT" baseline="0" dirty="0" smtClean="0"/>
              <a:t>, and from the </a:t>
            </a:r>
            <a:r>
              <a:rPr lang="it-IT" baseline="0" dirty="0" err="1" smtClean="0"/>
              <a:t>ligand</a:t>
            </a:r>
            <a:r>
              <a:rPr lang="it-IT" baseline="0" dirty="0" smtClean="0"/>
              <a:t>. First, the </a:t>
            </a:r>
            <a:r>
              <a:rPr lang="it-IT" baseline="0" dirty="0" err="1" smtClean="0"/>
              <a:t>ligand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modified</a:t>
            </a:r>
            <a:r>
              <a:rPr lang="it-IT" baseline="0" dirty="0" smtClean="0"/>
              <a:t> in </a:t>
            </a:r>
            <a:r>
              <a:rPr lang="it-IT" baseline="0" dirty="0" err="1" smtClean="0"/>
              <a:t>order</a:t>
            </a:r>
            <a:r>
              <a:rPr lang="it-IT" baseline="0" dirty="0" smtClean="0"/>
              <a:t> to open the beta </a:t>
            </a:r>
            <a:r>
              <a:rPr lang="it-IT" baseline="0" dirty="0" err="1" smtClean="0"/>
              <a:t>lactam</a:t>
            </a:r>
            <a:r>
              <a:rPr lang="it-IT" baseline="0" dirty="0" smtClean="0"/>
              <a:t> ring and to </a:t>
            </a:r>
            <a:r>
              <a:rPr lang="it-IT" baseline="0" dirty="0" err="1" smtClean="0"/>
              <a:t>add</a:t>
            </a:r>
            <a:r>
              <a:rPr lang="it-IT" baseline="0" dirty="0" smtClean="0"/>
              <a:t> a C=O </a:t>
            </a:r>
            <a:r>
              <a:rPr lang="it-IT" baseline="0" dirty="0" err="1" smtClean="0"/>
              <a:t>group</a:t>
            </a:r>
            <a:r>
              <a:rPr lang="it-IT" baseline="0" dirty="0" smtClean="0"/>
              <a:t> to simulate the </a:t>
            </a:r>
            <a:r>
              <a:rPr lang="it-IT" baseline="0" dirty="0" err="1" smtClean="0"/>
              <a:t>acylation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Then</a:t>
            </a:r>
            <a:r>
              <a:rPr lang="it-IT" baseline="0" dirty="0" smtClean="0"/>
              <a:t>, the Ser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extracted</a:t>
            </a:r>
            <a:r>
              <a:rPr lang="it-IT" baseline="0" dirty="0" smtClean="0"/>
              <a:t> from the </a:t>
            </a:r>
            <a:r>
              <a:rPr lang="it-IT" baseline="0" dirty="0" err="1" smtClean="0"/>
              <a:t>protein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superimposed</a:t>
            </a:r>
            <a:r>
              <a:rPr lang="it-IT" baseline="0" dirty="0" smtClean="0"/>
              <a:t> to the </a:t>
            </a:r>
            <a:r>
              <a:rPr lang="it-IT" baseline="0" dirty="0" err="1" smtClean="0"/>
              <a:t>acyl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group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added</a:t>
            </a:r>
            <a:r>
              <a:rPr lang="it-IT" baseline="0" dirty="0" smtClean="0"/>
              <a:t> to the </a:t>
            </a:r>
            <a:r>
              <a:rPr lang="it-IT" baseline="0" dirty="0" err="1" smtClean="0"/>
              <a:t>ligand</a:t>
            </a:r>
            <a:r>
              <a:rPr lang="it-IT" baseline="0" dirty="0" smtClean="0"/>
              <a:t>, and a </a:t>
            </a:r>
            <a:r>
              <a:rPr lang="it-IT" baseline="0" dirty="0" err="1" smtClean="0"/>
              <a:t>covalent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adduct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then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created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Then</a:t>
            </a:r>
            <a:r>
              <a:rPr lang="it-IT" baseline="0" dirty="0" smtClean="0"/>
              <a:t>, the Ser residue with the </a:t>
            </a:r>
            <a:r>
              <a:rPr lang="it-IT" baseline="0" dirty="0" err="1" smtClean="0"/>
              <a:t>ligand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covalently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bound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reinserted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into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protein</a:t>
            </a:r>
            <a:r>
              <a:rPr lang="it-IT" baseline="0" dirty="0" smtClean="0"/>
              <a:t> and the docking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performed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treating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modified</a:t>
            </a:r>
            <a:r>
              <a:rPr lang="it-IT" baseline="0" dirty="0" smtClean="0"/>
              <a:t> residue </a:t>
            </a:r>
            <a:r>
              <a:rPr lang="it-IT" baseline="0" dirty="0" err="1" smtClean="0"/>
              <a:t>as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flexible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one</a:t>
            </a:r>
            <a:r>
              <a:rPr lang="it-IT" baseline="0" dirty="0" smtClean="0"/>
              <a:t>. A «</a:t>
            </a:r>
            <a:r>
              <a:rPr lang="it-IT" baseline="0" dirty="0" err="1" smtClean="0"/>
              <a:t>ghost</a:t>
            </a:r>
            <a:r>
              <a:rPr lang="it-IT" baseline="0" dirty="0" smtClean="0"/>
              <a:t>» </a:t>
            </a:r>
            <a:r>
              <a:rPr lang="it-IT" baseline="0" dirty="0" err="1" smtClean="0"/>
              <a:t>molecule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used</a:t>
            </a:r>
            <a:r>
              <a:rPr lang="it-IT" baseline="0" dirty="0" smtClean="0"/>
              <a:t> to simulate the </a:t>
            </a:r>
            <a:r>
              <a:rPr lang="it-IT" baseline="0" dirty="0" err="1" smtClean="0"/>
              <a:t>presence</a:t>
            </a:r>
            <a:r>
              <a:rPr lang="it-IT" baseline="0" dirty="0" smtClean="0"/>
              <a:t> of the </a:t>
            </a:r>
            <a:r>
              <a:rPr lang="it-IT" baseline="0" dirty="0" err="1" smtClean="0"/>
              <a:t>interactor</a:t>
            </a:r>
            <a:r>
              <a:rPr lang="it-IT" baseline="0" dirty="0" smtClean="0"/>
              <a:t>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50576-62C5-43B3-96A6-351E451FD1B4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37417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searched</a:t>
            </a:r>
            <a:r>
              <a:rPr lang="it-IT" baseline="0" dirty="0" smtClean="0"/>
              <a:t> for the </a:t>
            </a:r>
            <a:r>
              <a:rPr lang="it-IT" baseline="0" dirty="0" err="1" smtClean="0"/>
              <a:t>structures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PBPs</a:t>
            </a:r>
            <a:r>
              <a:rPr lang="it-IT" baseline="0" dirty="0" smtClean="0"/>
              <a:t> i</a:t>
            </a:r>
            <a:r>
              <a:rPr lang="it-IT" dirty="0" smtClean="0"/>
              <a:t>n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Protein</a:t>
            </a:r>
            <a:r>
              <a:rPr lang="it-IT" baseline="0" dirty="0" smtClean="0"/>
              <a:t> Data </a:t>
            </a:r>
            <a:r>
              <a:rPr lang="it-IT" baseline="0" dirty="0" err="1" smtClean="0"/>
              <a:t>Bank</a:t>
            </a:r>
            <a:r>
              <a:rPr lang="it-IT" baseline="0" dirty="0" smtClean="0"/>
              <a:t> and </a:t>
            </a:r>
            <a:r>
              <a:rPr lang="it-IT" baseline="0" dirty="0" err="1" smtClean="0"/>
              <a:t>found</a:t>
            </a:r>
            <a:r>
              <a:rPr lang="it-IT" baseline="0" dirty="0" smtClean="0"/>
              <a:t> 67 </a:t>
            </a:r>
            <a:r>
              <a:rPr lang="it-IT" baseline="0" dirty="0" err="1" smtClean="0"/>
              <a:t>proteins</a:t>
            </a:r>
            <a:r>
              <a:rPr lang="it-IT" baseline="0" dirty="0" smtClean="0"/>
              <a:t>, from </a:t>
            </a:r>
            <a:r>
              <a:rPr lang="it-IT" baseline="0" dirty="0" err="1" smtClean="0"/>
              <a:t>different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sources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However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many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them</a:t>
            </a:r>
            <a:r>
              <a:rPr lang="it-IT" baseline="0" dirty="0" smtClean="0"/>
              <a:t> </a:t>
            </a:r>
            <a:r>
              <a:rPr lang="it-IT" baseline="0" dirty="0" err="1" smtClean="0"/>
              <a:t>were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redundant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structures</a:t>
            </a:r>
            <a:r>
              <a:rPr lang="it-IT" baseline="0" dirty="0" smtClean="0"/>
              <a:t> of the </a:t>
            </a:r>
            <a:r>
              <a:rPr lang="it-IT" baseline="0" dirty="0" err="1" smtClean="0"/>
              <a:t>same</a:t>
            </a:r>
            <a:r>
              <a:rPr lang="it-IT" baseline="0" dirty="0" smtClean="0"/>
              <a:t> PBP with </a:t>
            </a:r>
            <a:r>
              <a:rPr lang="it-IT" baseline="0" dirty="0" err="1" smtClean="0"/>
              <a:t>different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ligands</a:t>
            </a:r>
            <a:r>
              <a:rPr lang="it-IT" baseline="0" dirty="0" smtClean="0"/>
              <a:t>, so </a:t>
            </a:r>
            <a:r>
              <a:rPr lang="it-IT" baseline="0" dirty="0" err="1" smtClean="0"/>
              <a:t>we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had</a:t>
            </a:r>
            <a:r>
              <a:rPr lang="it-IT" baseline="0" dirty="0" smtClean="0"/>
              <a:t> to </a:t>
            </a:r>
            <a:r>
              <a:rPr lang="it-IT" baseline="0" dirty="0" err="1" smtClean="0"/>
              <a:t>apply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several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criteria</a:t>
            </a:r>
            <a:r>
              <a:rPr lang="it-IT" baseline="0" dirty="0" smtClean="0"/>
              <a:t> to </a:t>
            </a:r>
            <a:r>
              <a:rPr lang="it-IT" baseline="0" dirty="0" err="1" smtClean="0"/>
              <a:t>select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at</a:t>
            </a:r>
            <a:r>
              <a:rPr lang="it-IT" baseline="0" dirty="0" smtClean="0"/>
              <a:t> last 6 </a:t>
            </a:r>
            <a:r>
              <a:rPr lang="it-IT" baseline="0" dirty="0" err="1" smtClean="0"/>
              <a:t>representative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proteins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We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selected</a:t>
            </a:r>
            <a:r>
              <a:rPr lang="it-IT" baseline="0" dirty="0" smtClean="0"/>
              <a:t> PBP3 and 4 </a:t>
            </a:r>
            <a:r>
              <a:rPr lang="it-IT" baseline="0" dirty="0" err="1" smtClean="0"/>
              <a:t>because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they</a:t>
            </a:r>
            <a:r>
              <a:rPr lang="it-IT" baseline="0" dirty="0" smtClean="0"/>
              <a:t> are the </a:t>
            </a:r>
            <a:r>
              <a:rPr lang="it-IT" baseline="0" dirty="0" err="1" smtClean="0"/>
              <a:t>most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important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PBPs</a:t>
            </a:r>
            <a:r>
              <a:rPr lang="it-IT" baseline="0" dirty="0" smtClean="0"/>
              <a:t> from a </a:t>
            </a:r>
            <a:r>
              <a:rPr lang="it-IT" baseline="0" dirty="0" err="1" smtClean="0"/>
              <a:t>clinical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point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view</a:t>
            </a:r>
            <a:r>
              <a:rPr lang="it-IT" baseline="0" dirty="0" smtClean="0"/>
              <a:t>, and </a:t>
            </a:r>
            <a:r>
              <a:rPr lang="it-IT" baseline="0" dirty="0" err="1" smtClean="0"/>
              <a:t>we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selected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two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Gram</a:t>
            </a:r>
            <a:r>
              <a:rPr lang="it-IT" baseline="0" dirty="0" smtClean="0"/>
              <a:t>+ </a:t>
            </a:r>
            <a:r>
              <a:rPr lang="it-IT" baseline="0" dirty="0" err="1" smtClean="0"/>
              <a:t>bacteria</a:t>
            </a:r>
            <a:r>
              <a:rPr lang="it-IT" baseline="0" dirty="0" smtClean="0"/>
              <a:t> (</a:t>
            </a:r>
            <a:r>
              <a:rPr lang="it-IT" baseline="0" dirty="0" err="1" smtClean="0"/>
              <a:t>corresponding</a:t>
            </a:r>
            <a:r>
              <a:rPr lang="it-IT" baseline="0" dirty="0" smtClean="0"/>
              <a:t> to the </a:t>
            </a:r>
            <a:r>
              <a:rPr lang="it-IT" baseline="0" dirty="0" err="1" smtClean="0"/>
              <a:t>ones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tested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experimentally</a:t>
            </a:r>
            <a:r>
              <a:rPr lang="it-IT" baseline="0" dirty="0" smtClean="0"/>
              <a:t> for AMA10) and </a:t>
            </a:r>
            <a:r>
              <a:rPr lang="it-IT" baseline="0" dirty="0" err="1" smtClean="0"/>
              <a:t>two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Gram</a:t>
            </a:r>
            <a:r>
              <a:rPr lang="it-IT" baseline="0" dirty="0" smtClean="0"/>
              <a:t>- </a:t>
            </a:r>
            <a:r>
              <a:rPr lang="it-IT" baseline="0" dirty="0" err="1" smtClean="0"/>
              <a:t>bacteria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Moreover</a:t>
            </a:r>
            <a:r>
              <a:rPr lang="it-IT" baseline="0" dirty="0" smtClean="0"/>
              <a:t>, in </a:t>
            </a:r>
            <a:r>
              <a:rPr lang="it-IT" baseline="0" dirty="0" err="1" smtClean="0"/>
              <a:t>order</a:t>
            </a:r>
            <a:r>
              <a:rPr lang="it-IT" baseline="0" dirty="0" smtClean="0"/>
              <a:t> to </a:t>
            </a:r>
            <a:r>
              <a:rPr lang="it-IT" baseline="0" dirty="0" err="1" smtClean="0"/>
              <a:t>check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preliminarly</a:t>
            </a:r>
            <a:r>
              <a:rPr lang="it-IT" baseline="0" dirty="0" smtClean="0"/>
              <a:t> for the </a:t>
            </a:r>
            <a:r>
              <a:rPr lang="it-IT" baseline="0" dirty="0" err="1" smtClean="0"/>
              <a:t>interactions</a:t>
            </a:r>
            <a:r>
              <a:rPr lang="it-IT" baseline="0" dirty="0" smtClean="0"/>
              <a:t> of AMA10 with beta </a:t>
            </a:r>
            <a:r>
              <a:rPr lang="it-IT" baseline="0" dirty="0" err="1" smtClean="0"/>
              <a:t>lactamases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we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selected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two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enzymes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representing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most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important</a:t>
            </a:r>
            <a:r>
              <a:rPr lang="it-IT" baseline="0" dirty="0" smtClean="0"/>
              <a:t> beta </a:t>
            </a:r>
            <a:r>
              <a:rPr lang="it-IT" baseline="0" dirty="0" err="1" smtClean="0"/>
              <a:t>lactamases</a:t>
            </a:r>
            <a:r>
              <a:rPr lang="it-IT" baseline="0" dirty="0" smtClean="0"/>
              <a:t>. The list of the </a:t>
            </a:r>
            <a:r>
              <a:rPr lang="it-IT" baseline="0" dirty="0" err="1" smtClean="0"/>
              <a:t>proteins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tested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shown</a:t>
            </a:r>
            <a:r>
              <a:rPr lang="it-IT" baseline="0" dirty="0" smtClean="0"/>
              <a:t> in the </a:t>
            </a:r>
            <a:r>
              <a:rPr lang="it-IT" baseline="0" dirty="0" err="1" smtClean="0"/>
              <a:t>table</a:t>
            </a:r>
            <a:r>
              <a:rPr lang="it-IT" baseline="0" dirty="0" smtClean="0"/>
              <a:t>, and the </a:t>
            </a:r>
            <a:r>
              <a:rPr lang="it-IT" baseline="0" dirty="0" err="1" smtClean="0"/>
              <a:t>corresponding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active</a:t>
            </a:r>
            <a:r>
              <a:rPr lang="it-IT" baseline="0" dirty="0" smtClean="0"/>
              <a:t> Ser residue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cited</a:t>
            </a:r>
            <a:r>
              <a:rPr lang="it-IT" baseline="0" dirty="0" smtClean="0"/>
              <a:t> for </a:t>
            </a:r>
            <a:r>
              <a:rPr lang="it-IT" baseline="0" dirty="0" err="1" smtClean="0"/>
              <a:t>each</a:t>
            </a:r>
            <a:r>
              <a:rPr lang="it-IT" baseline="0" dirty="0" smtClean="0"/>
              <a:t> </a:t>
            </a:r>
            <a:r>
              <a:rPr lang="it-IT" baseline="0" dirty="0" err="1" smtClean="0"/>
              <a:t>enzyme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Those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enzymes</a:t>
            </a:r>
            <a:r>
              <a:rPr lang="it-IT" baseline="0" dirty="0" smtClean="0"/>
              <a:t> in </a:t>
            </a:r>
            <a:r>
              <a:rPr lang="it-IT" baseline="0" dirty="0" err="1" smtClean="0"/>
              <a:t>italics</a:t>
            </a:r>
            <a:r>
              <a:rPr lang="it-IT" baseline="0" dirty="0" smtClean="0"/>
              <a:t> are the </a:t>
            </a:r>
            <a:r>
              <a:rPr lang="it-IT" baseline="0" dirty="0" err="1" smtClean="0"/>
              <a:t>ones</a:t>
            </a:r>
            <a:r>
              <a:rPr lang="it-IT" baseline="0" dirty="0" smtClean="0"/>
              <a:t> for </a:t>
            </a:r>
            <a:r>
              <a:rPr lang="it-IT" baseline="0" dirty="0" err="1" smtClean="0"/>
              <a:t>which</a:t>
            </a:r>
            <a:r>
              <a:rPr lang="it-IT" baseline="0" dirty="0" smtClean="0"/>
              <a:t> a </a:t>
            </a:r>
            <a:r>
              <a:rPr lang="it-IT" baseline="0" dirty="0" err="1" smtClean="0"/>
              <a:t>covalent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complex</a:t>
            </a:r>
            <a:r>
              <a:rPr lang="it-IT" baseline="0" dirty="0" smtClean="0"/>
              <a:t> with a </a:t>
            </a:r>
            <a:r>
              <a:rPr lang="it-IT" baseline="0" dirty="0" err="1" smtClean="0"/>
              <a:t>molecule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available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as</a:t>
            </a:r>
            <a:r>
              <a:rPr lang="it-IT" baseline="0" dirty="0" smtClean="0"/>
              <a:t> a </a:t>
            </a:r>
            <a:r>
              <a:rPr lang="it-IT" baseline="0" dirty="0" err="1" smtClean="0"/>
              <a:t>structure</a:t>
            </a:r>
            <a:r>
              <a:rPr lang="it-IT" baseline="0" dirty="0" smtClean="0"/>
              <a:t> in PDB. </a:t>
            </a:r>
            <a:r>
              <a:rPr lang="it-IT" baseline="0" dirty="0" err="1" smtClean="0"/>
              <a:t>We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used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these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complexes</a:t>
            </a:r>
            <a:r>
              <a:rPr lang="it-IT" baseline="0" dirty="0" smtClean="0"/>
              <a:t> in </a:t>
            </a:r>
            <a:r>
              <a:rPr lang="it-IT" baseline="0" dirty="0" err="1" smtClean="0"/>
              <a:t>our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preliminary</a:t>
            </a:r>
            <a:r>
              <a:rPr lang="it-IT" baseline="0" dirty="0" smtClean="0"/>
              <a:t> test to </a:t>
            </a:r>
            <a:r>
              <a:rPr lang="it-IT" baseline="0" dirty="0" err="1" smtClean="0"/>
              <a:t>verify</a:t>
            </a:r>
            <a:r>
              <a:rPr lang="it-IT" baseline="0" dirty="0" smtClean="0"/>
              <a:t> the reliability of the </a:t>
            </a:r>
            <a:r>
              <a:rPr lang="it-IT" baseline="0" dirty="0" err="1" smtClean="0"/>
              <a:t>results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covalent</a:t>
            </a:r>
            <a:r>
              <a:rPr lang="it-IT" baseline="0" dirty="0" smtClean="0"/>
              <a:t> docking.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50576-62C5-43B3-96A6-351E451FD1B4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15412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In </a:t>
            </a:r>
            <a:r>
              <a:rPr lang="it-IT" dirty="0" err="1" smtClean="0"/>
              <a:t>order</a:t>
            </a:r>
            <a:r>
              <a:rPr lang="it-IT" dirty="0" smtClean="0"/>
              <a:t> to </a:t>
            </a:r>
            <a:r>
              <a:rPr lang="it-IT" dirty="0" err="1" smtClean="0"/>
              <a:t>check</a:t>
            </a:r>
            <a:r>
              <a:rPr lang="it-IT" dirty="0" smtClean="0"/>
              <a:t> the </a:t>
            </a:r>
            <a:r>
              <a:rPr lang="it-IT" dirty="0" err="1" smtClean="0"/>
              <a:t>correctness</a:t>
            </a:r>
            <a:r>
              <a:rPr lang="it-IT" dirty="0" smtClean="0"/>
              <a:t> of the procedure, first of </a:t>
            </a:r>
            <a:r>
              <a:rPr lang="it-IT" dirty="0" err="1" smtClean="0"/>
              <a:t>all</a:t>
            </a:r>
            <a:r>
              <a:rPr lang="it-IT" dirty="0" smtClean="0"/>
              <a:t> </a:t>
            </a:r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performed</a:t>
            </a:r>
            <a:r>
              <a:rPr lang="it-IT" dirty="0" smtClean="0"/>
              <a:t> </a:t>
            </a:r>
            <a:r>
              <a:rPr lang="it-IT" dirty="0" err="1" smtClean="0"/>
              <a:t>several</a:t>
            </a:r>
            <a:r>
              <a:rPr lang="it-IT" dirty="0" smtClean="0"/>
              <a:t> self-docking </a:t>
            </a:r>
            <a:r>
              <a:rPr lang="it-IT" dirty="0" err="1" smtClean="0"/>
              <a:t>tests</a:t>
            </a:r>
            <a:r>
              <a:rPr lang="it-IT" dirty="0" smtClean="0"/>
              <a:t>. In the first case,</a:t>
            </a:r>
            <a:r>
              <a:rPr lang="it-IT" baseline="0" dirty="0" smtClean="0"/>
              <a:t> </a:t>
            </a:r>
            <a:r>
              <a:rPr lang="it-IT" baseline="0" dirty="0" err="1" smtClean="0"/>
              <a:t>we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used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complexes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available</a:t>
            </a:r>
            <a:r>
              <a:rPr lang="it-IT" baseline="0" dirty="0" smtClean="0"/>
              <a:t> from PDB </a:t>
            </a:r>
            <a:r>
              <a:rPr lang="it-IT" baseline="0" dirty="0" err="1" smtClean="0"/>
              <a:t>between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PBPs</a:t>
            </a:r>
            <a:r>
              <a:rPr lang="it-IT" baseline="0" dirty="0" smtClean="0"/>
              <a:t> and some beta </a:t>
            </a:r>
            <a:r>
              <a:rPr lang="it-IT" baseline="0" dirty="0" err="1" smtClean="0"/>
              <a:t>lactam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antibiotics</a:t>
            </a:r>
            <a:r>
              <a:rPr lang="it-IT" baseline="0" dirty="0" smtClean="0"/>
              <a:t>: </a:t>
            </a:r>
            <a:r>
              <a:rPr lang="it-IT" baseline="0" dirty="0" err="1" smtClean="0"/>
              <a:t>we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simply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separated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antibiotic</a:t>
            </a:r>
            <a:r>
              <a:rPr lang="it-IT" baseline="0" dirty="0" smtClean="0"/>
              <a:t> from the PBP, and </a:t>
            </a:r>
            <a:r>
              <a:rPr lang="it-IT" baseline="0" dirty="0" err="1" smtClean="0"/>
              <a:t>then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we</a:t>
            </a:r>
            <a:r>
              <a:rPr lang="it-IT" baseline="0" dirty="0" smtClean="0"/>
              <a:t> re-</a:t>
            </a:r>
            <a:r>
              <a:rPr lang="it-IT" baseline="0" dirty="0" err="1" smtClean="0"/>
              <a:t>docked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them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into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protein</a:t>
            </a:r>
            <a:r>
              <a:rPr lang="it-IT" baseline="0" dirty="0" smtClean="0"/>
              <a:t>. In </a:t>
            </a:r>
            <a:r>
              <a:rPr lang="it-IT" baseline="0" dirty="0" err="1" smtClean="0"/>
              <a:t>this</a:t>
            </a:r>
            <a:r>
              <a:rPr lang="it-IT" baseline="0" dirty="0" smtClean="0"/>
              <a:t> case the </a:t>
            </a:r>
            <a:r>
              <a:rPr lang="it-IT" baseline="0" dirty="0" err="1" smtClean="0"/>
              <a:t>antibiotic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already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modified</a:t>
            </a:r>
            <a:r>
              <a:rPr lang="it-IT" baseline="0" dirty="0" smtClean="0"/>
              <a:t> with the beta </a:t>
            </a:r>
            <a:r>
              <a:rPr lang="it-IT" baseline="0" dirty="0" err="1" smtClean="0"/>
              <a:t>lactam</a:t>
            </a:r>
            <a:r>
              <a:rPr lang="it-IT" baseline="0" dirty="0" smtClean="0"/>
              <a:t> ring open. In the </a:t>
            </a:r>
            <a:r>
              <a:rPr lang="it-IT" baseline="0" dirty="0" err="1" smtClean="0"/>
              <a:t>table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you</a:t>
            </a:r>
            <a:r>
              <a:rPr lang="it-IT" baseline="0" dirty="0" smtClean="0"/>
              <a:t> can </a:t>
            </a:r>
            <a:r>
              <a:rPr lang="it-IT" baseline="0" dirty="0" err="1" smtClean="0"/>
              <a:t>see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results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we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obtained</a:t>
            </a:r>
            <a:r>
              <a:rPr lang="it-IT" baseline="0" dirty="0" smtClean="0"/>
              <a:t>. For </a:t>
            </a:r>
            <a:r>
              <a:rPr lang="it-IT" baseline="0" dirty="0" err="1" smtClean="0"/>
              <a:t>those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who</a:t>
            </a:r>
            <a:r>
              <a:rPr lang="it-IT" baseline="0" dirty="0" smtClean="0"/>
              <a:t> are </a:t>
            </a:r>
            <a:r>
              <a:rPr lang="it-IT" baseline="0" dirty="0" err="1" smtClean="0"/>
              <a:t>not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familiar</a:t>
            </a:r>
            <a:r>
              <a:rPr lang="it-IT" baseline="0" dirty="0" smtClean="0"/>
              <a:t> with docking, </a:t>
            </a:r>
            <a:r>
              <a:rPr lang="it-IT" baseline="0" dirty="0" err="1" smtClean="0"/>
              <a:t>each</a:t>
            </a:r>
            <a:r>
              <a:rPr lang="it-IT" baseline="0" dirty="0" smtClean="0"/>
              <a:t> docking </a:t>
            </a:r>
            <a:r>
              <a:rPr lang="it-IT" baseline="0" dirty="0" err="1" smtClean="0"/>
              <a:t>has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been</a:t>
            </a:r>
            <a:r>
              <a:rPr lang="it-IT" baseline="0" dirty="0" smtClean="0"/>
              <a:t> set up in </a:t>
            </a:r>
            <a:r>
              <a:rPr lang="it-IT" baseline="0" dirty="0" err="1" smtClean="0"/>
              <a:t>order</a:t>
            </a:r>
            <a:r>
              <a:rPr lang="it-IT" baseline="0" dirty="0" smtClean="0"/>
              <a:t> to </a:t>
            </a:r>
            <a:r>
              <a:rPr lang="it-IT" baseline="0" dirty="0" err="1" smtClean="0"/>
              <a:t>give</a:t>
            </a:r>
            <a:r>
              <a:rPr lang="it-IT" baseline="0" dirty="0" smtClean="0"/>
              <a:t> 100 </a:t>
            </a:r>
            <a:r>
              <a:rPr lang="it-IT" baseline="0" dirty="0" err="1" smtClean="0"/>
              <a:t>solutions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When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several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solutions</a:t>
            </a:r>
            <a:r>
              <a:rPr lang="it-IT" baseline="0" dirty="0" smtClean="0"/>
              <a:t> are </a:t>
            </a:r>
            <a:r>
              <a:rPr lang="it-IT" baseline="0" dirty="0" err="1" smtClean="0"/>
              <a:t>similar</a:t>
            </a:r>
            <a:r>
              <a:rPr lang="it-IT" baseline="0" dirty="0" smtClean="0"/>
              <a:t> to </a:t>
            </a:r>
            <a:r>
              <a:rPr lang="it-IT" baseline="0" dirty="0" err="1" smtClean="0"/>
              <a:t>each</a:t>
            </a:r>
            <a:r>
              <a:rPr lang="it-IT" baseline="0" dirty="0" smtClean="0"/>
              <a:t> </a:t>
            </a:r>
            <a:r>
              <a:rPr lang="it-IT" baseline="0" dirty="0" err="1" smtClean="0"/>
              <a:t>others</a:t>
            </a:r>
            <a:r>
              <a:rPr lang="it-IT" baseline="0" dirty="0" smtClean="0"/>
              <a:t> (RMSD </a:t>
            </a:r>
            <a:r>
              <a:rPr lang="it-IT" baseline="0" dirty="0" err="1" smtClean="0"/>
              <a:t>less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than</a:t>
            </a:r>
            <a:r>
              <a:rPr lang="it-IT" baseline="0" dirty="0" smtClean="0"/>
              <a:t> 2 A), </a:t>
            </a:r>
            <a:r>
              <a:rPr lang="it-IT" baseline="0" dirty="0" err="1" smtClean="0"/>
              <a:t>they</a:t>
            </a:r>
            <a:r>
              <a:rPr lang="it-IT" baseline="0" dirty="0" smtClean="0"/>
              <a:t> are </a:t>
            </a:r>
            <a:r>
              <a:rPr lang="it-IT" baseline="0" dirty="0" err="1" smtClean="0"/>
              <a:t>clustered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together</a:t>
            </a:r>
            <a:r>
              <a:rPr lang="it-IT" baseline="0" dirty="0" smtClean="0"/>
              <a:t> and a single </a:t>
            </a:r>
            <a:r>
              <a:rPr lang="it-IT" baseline="0" dirty="0" err="1" smtClean="0"/>
              <a:t>solution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selected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as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representative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one</a:t>
            </a:r>
            <a:r>
              <a:rPr lang="it-IT" baseline="0" dirty="0" smtClean="0"/>
              <a:t> for </a:t>
            </a:r>
            <a:r>
              <a:rPr lang="it-IT" baseline="0" dirty="0" err="1" smtClean="0"/>
              <a:t>that</a:t>
            </a:r>
            <a:r>
              <a:rPr lang="it-IT" baseline="0" dirty="0" smtClean="0"/>
              <a:t> cluster. </a:t>
            </a:r>
            <a:r>
              <a:rPr lang="it-IT" baseline="0" dirty="0" err="1" smtClean="0"/>
              <a:t>This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solution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characterized</a:t>
            </a:r>
            <a:r>
              <a:rPr lang="it-IT" baseline="0" dirty="0" smtClean="0"/>
              <a:t> by a </a:t>
            </a:r>
            <a:r>
              <a:rPr lang="it-IT" baseline="0" dirty="0" err="1" smtClean="0"/>
              <a:t>predicted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binding</a:t>
            </a:r>
            <a:r>
              <a:rPr lang="it-IT" baseline="0" dirty="0" smtClean="0"/>
              <a:t> </a:t>
            </a:r>
            <a:r>
              <a:rPr lang="it-IT" baseline="0" dirty="0" err="1" smtClean="0"/>
              <a:t>energy</a:t>
            </a:r>
            <a:r>
              <a:rPr lang="it-IT" baseline="0" dirty="0" smtClean="0"/>
              <a:t> (in kcal/</a:t>
            </a:r>
            <a:r>
              <a:rPr lang="it-IT" baseline="0" dirty="0" err="1" smtClean="0"/>
              <a:t>mol</a:t>
            </a:r>
            <a:r>
              <a:rPr lang="it-IT" baseline="0" dirty="0" smtClean="0"/>
              <a:t>) and a </a:t>
            </a:r>
            <a:r>
              <a:rPr lang="it-IT" baseline="0" dirty="0" err="1" smtClean="0"/>
              <a:t>Ki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calculated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directly</a:t>
            </a:r>
            <a:r>
              <a:rPr lang="it-IT" baseline="0" dirty="0" smtClean="0"/>
              <a:t> from </a:t>
            </a:r>
            <a:r>
              <a:rPr lang="it-IT" baseline="0" dirty="0" err="1" smtClean="0"/>
              <a:t>this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binding</a:t>
            </a:r>
            <a:r>
              <a:rPr lang="it-IT" baseline="0" dirty="0" smtClean="0"/>
              <a:t> </a:t>
            </a:r>
            <a:r>
              <a:rPr lang="it-IT" baseline="0" dirty="0" err="1" smtClean="0"/>
              <a:t>energy</a:t>
            </a:r>
            <a:r>
              <a:rPr lang="it-IT" baseline="0" dirty="0" smtClean="0"/>
              <a:t>. A negative </a:t>
            </a:r>
            <a:r>
              <a:rPr lang="it-IT" baseline="0" dirty="0" err="1" smtClean="0"/>
              <a:t>binding</a:t>
            </a:r>
            <a:r>
              <a:rPr lang="it-IT" baseline="0" dirty="0" smtClean="0"/>
              <a:t> </a:t>
            </a:r>
            <a:r>
              <a:rPr lang="it-IT" baseline="0" dirty="0" err="1" smtClean="0"/>
              <a:t>energy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indicates</a:t>
            </a:r>
            <a:r>
              <a:rPr lang="it-IT" baseline="0" dirty="0" smtClean="0"/>
              <a:t> a </a:t>
            </a:r>
            <a:r>
              <a:rPr lang="it-IT" baseline="0" dirty="0" err="1" smtClean="0"/>
              <a:t>potential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binding</a:t>
            </a:r>
            <a:r>
              <a:rPr lang="it-IT" baseline="0" dirty="0" smtClean="0"/>
              <a:t>, the </a:t>
            </a:r>
            <a:r>
              <a:rPr lang="it-IT" baseline="0" dirty="0" err="1" smtClean="0"/>
              <a:t>lower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energy</a:t>
            </a:r>
            <a:r>
              <a:rPr lang="it-IT" baseline="0" dirty="0" smtClean="0"/>
              <a:t>, the </a:t>
            </a:r>
            <a:r>
              <a:rPr lang="it-IT" baseline="0" dirty="0" err="1" smtClean="0"/>
              <a:t>better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predicted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affinity</a:t>
            </a:r>
            <a:r>
              <a:rPr lang="it-IT" baseline="0" dirty="0" smtClean="0"/>
              <a:t>. An </a:t>
            </a:r>
            <a:r>
              <a:rPr lang="it-IT" baseline="0" dirty="0" err="1" smtClean="0"/>
              <a:t>ideal</a:t>
            </a:r>
            <a:r>
              <a:rPr lang="it-IT" baseline="0" dirty="0" smtClean="0"/>
              <a:t> docking </a:t>
            </a:r>
            <a:r>
              <a:rPr lang="it-IT" baseline="0" dirty="0" err="1" smtClean="0"/>
              <a:t>result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should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consist</a:t>
            </a:r>
            <a:r>
              <a:rPr lang="it-IT" baseline="0" dirty="0" smtClean="0"/>
              <a:t> in a single cluster with the </a:t>
            </a:r>
            <a:r>
              <a:rPr lang="it-IT" baseline="0" dirty="0" err="1" smtClean="0"/>
              <a:t>lowest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possible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DeltaG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When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two</a:t>
            </a:r>
            <a:r>
              <a:rPr lang="it-IT" baseline="0" dirty="0" smtClean="0"/>
              <a:t> or more clusters are </a:t>
            </a:r>
            <a:r>
              <a:rPr lang="it-IT" baseline="0" dirty="0" err="1" smtClean="0"/>
              <a:t>identified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this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means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that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molecule</a:t>
            </a:r>
            <a:r>
              <a:rPr lang="it-IT" baseline="0" dirty="0" smtClean="0"/>
              <a:t> can </a:t>
            </a:r>
            <a:r>
              <a:rPr lang="it-IT" baseline="0" dirty="0" err="1" smtClean="0"/>
              <a:t>have</a:t>
            </a:r>
            <a:r>
              <a:rPr lang="it-IT" baseline="0" dirty="0" smtClean="0"/>
              <a:t> multiple </a:t>
            </a:r>
            <a:r>
              <a:rPr lang="it-IT" baseline="0" dirty="0" err="1" smtClean="0"/>
              <a:t>possible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binding</a:t>
            </a:r>
            <a:r>
              <a:rPr lang="it-IT" baseline="0" dirty="0" smtClean="0"/>
              <a:t> </a:t>
            </a:r>
            <a:r>
              <a:rPr lang="it-IT" baseline="0" dirty="0" err="1" smtClean="0"/>
              <a:t>modes</a:t>
            </a:r>
            <a:r>
              <a:rPr lang="it-IT" baseline="0" dirty="0" smtClean="0"/>
              <a:t>, and </a:t>
            </a:r>
            <a:r>
              <a:rPr lang="it-IT" baseline="0" dirty="0" err="1" smtClean="0"/>
              <a:t>this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incertitude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generally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means</a:t>
            </a:r>
            <a:r>
              <a:rPr lang="it-IT" baseline="0" dirty="0" smtClean="0"/>
              <a:t> a </a:t>
            </a:r>
            <a:r>
              <a:rPr lang="it-IT" baseline="0" dirty="0" err="1" smtClean="0"/>
              <a:t>lower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affinity</a:t>
            </a:r>
            <a:r>
              <a:rPr lang="it-IT" baseline="0" dirty="0" smtClean="0"/>
              <a:t> with </a:t>
            </a:r>
            <a:r>
              <a:rPr lang="it-IT" baseline="0" dirty="0" err="1" smtClean="0"/>
              <a:t>respect</a:t>
            </a:r>
            <a:r>
              <a:rPr lang="it-IT" baseline="0" dirty="0" smtClean="0"/>
              <a:t> to the </a:t>
            </a:r>
            <a:r>
              <a:rPr lang="it-IT" baseline="0" dirty="0" err="1" smtClean="0"/>
              <a:t>macromolecule</a:t>
            </a:r>
            <a:r>
              <a:rPr lang="it-IT" baseline="0" dirty="0" smtClean="0"/>
              <a:t>.</a:t>
            </a:r>
          </a:p>
          <a:p>
            <a:r>
              <a:rPr lang="it-IT" baseline="0" dirty="0" err="1" smtClean="0"/>
              <a:t>Our</a:t>
            </a:r>
            <a:r>
              <a:rPr lang="it-IT" baseline="0" dirty="0" smtClean="0"/>
              <a:t> self-docking </a:t>
            </a:r>
            <a:r>
              <a:rPr lang="it-IT" baseline="0" dirty="0" err="1" smtClean="0"/>
              <a:t>results</a:t>
            </a:r>
            <a:r>
              <a:rPr lang="it-IT" baseline="0" dirty="0" smtClean="0"/>
              <a:t> indicate </a:t>
            </a:r>
            <a:r>
              <a:rPr lang="it-IT" baseline="0" dirty="0" err="1" smtClean="0"/>
              <a:t>that</a:t>
            </a:r>
            <a:r>
              <a:rPr lang="it-IT" baseline="0" dirty="0" smtClean="0"/>
              <a:t> for </a:t>
            </a:r>
            <a:r>
              <a:rPr lang="it-IT" baseline="0" dirty="0" err="1" smtClean="0"/>
              <a:t>each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complex</a:t>
            </a:r>
            <a:r>
              <a:rPr lang="it-IT" baseline="0" dirty="0" smtClean="0"/>
              <a:t> the docking procedure </a:t>
            </a:r>
            <a:r>
              <a:rPr lang="it-IT" baseline="0" dirty="0" err="1" smtClean="0"/>
              <a:t>identified</a:t>
            </a:r>
            <a:r>
              <a:rPr lang="it-IT" baseline="0" dirty="0" smtClean="0"/>
              <a:t> a </a:t>
            </a:r>
            <a:r>
              <a:rPr lang="it-IT" baseline="0" dirty="0" err="1" smtClean="0"/>
              <a:t>good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complex</a:t>
            </a:r>
            <a:r>
              <a:rPr lang="it-IT" baseline="0" dirty="0" smtClean="0"/>
              <a:t> with a negative (</a:t>
            </a:r>
            <a:r>
              <a:rPr lang="it-IT" baseline="0" dirty="0" err="1" smtClean="0"/>
              <a:t>favourable</a:t>
            </a:r>
            <a:r>
              <a:rPr lang="it-IT" baseline="0" dirty="0" smtClean="0"/>
              <a:t>) </a:t>
            </a:r>
            <a:r>
              <a:rPr lang="it-IT" baseline="0" dirty="0" err="1" smtClean="0"/>
              <a:t>DeltaG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We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also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superimposed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result</a:t>
            </a:r>
            <a:r>
              <a:rPr lang="it-IT" baseline="0" dirty="0" smtClean="0"/>
              <a:t> of the docking with the </a:t>
            </a:r>
            <a:r>
              <a:rPr lang="it-IT" baseline="0" dirty="0" err="1" smtClean="0"/>
              <a:t>crystallographic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complex</a:t>
            </a:r>
            <a:r>
              <a:rPr lang="it-IT" baseline="0" dirty="0" smtClean="0"/>
              <a:t>. In the case of 2EX8, </a:t>
            </a:r>
            <a:r>
              <a:rPr lang="it-IT" baseline="0" dirty="0" err="1" smtClean="0"/>
              <a:t>we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see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that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two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results</a:t>
            </a:r>
            <a:r>
              <a:rPr lang="it-IT" baseline="0" dirty="0" smtClean="0"/>
              <a:t> are </a:t>
            </a:r>
            <a:r>
              <a:rPr lang="it-IT" baseline="0" dirty="0" err="1" smtClean="0"/>
              <a:t>practically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fully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superimposed</a:t>
            </a:r>
            <a:r>
              <a:rPr lang="it-IT" baseline="0" dirty="0" smtClean="0"/>
              <a:t>. In the case of 3OCL, </a:t>
            </a:r>
            <a:r>
              <a:rPr lang="it-IT" baseline="0" dirty="0" err="1" smtClean="0"/>
              <a:t>there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a </a:t>
            </a:r>
            <a:r>
              <a:rPr lang="it-IT" baseline="0" dirty="0" err="1" smtClean="0"/>
              <a:t>good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superposition</a:t>
            </a:r>
            <a:r>
              <a:rPr lang="it-IT" baseline="0" dirty="0" smtClean="0"/>
              <a:t> with the </a:t>
            </a:r>
            <a:r>
              <a:rPr lang="it-IT" baseline="0" dirty="0" err="1" smtClean="0"/>
              <a:t>crystallographic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complex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only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external</a:t>
            </a:r>
            <a:r>
              <a:rPr lang="it-IT" baseline="0" dirty="0" smtClean="0"/>
              <a:t> part of the </a:t>
            </a:r>
            <a:r>
              <a:rPr lang="it-IT" baseline="0" dirty="0" err="1" smtClean="0"/>
              <a:t>carbenicillin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rotated</a:t>
            </a:r>
            <a:r>
              <a:rPr lang="it-IT" baseline="0" dirty="0" smtClean="0"/>
              <a:t> with </a:t>
            </a:r>
            <a:r>
              <a:rPr lang="it-IT" baseline="0" dirty="0" err="1" smtClean="0"/>
              <a:t>respect</a:t>
            </a:r>
            <a:r>
              <a:rPr lang="it-IT" baseline="0" dirty="0" smtClean="0"/>
              <a:t> to the </a:t>
            </a:r>
            <a:r>
              <a:rPr lang="it-IT" baseline="0" dirty="0" err="1" smtClean="0"/>
              <a:t>crystal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but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also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worth</a:t>
            </a:r>
            <a:r>
              <a:rPr lang="it-IT" baseline="0" dirty="0" smtClean="0"/>
              <a:t> </a:t>
            </a:r>
            <a:r>
              <a:rPr lang="it-IT" baseline="0" dirty="0" err="1" smtClean="0"/>
              <a:t>noting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that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this</a:t>
            </a:r>
            <a:r>
              <a:rPr lang="it-IT" baseline="0" dirty="0" smtClean="0"/>
              <a:t> part </a:t>
            </a:r>
            <a:r>
              <a:rPr lang="it-IT" baseline="0" dirty="0" err="1" smtClean="0"/>
              <a:t>protrudes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towards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exterior</a:t>
            </a:r>
            <a:r>
              <a:rPr lang="it-IT" baseline="0" dirty="0" smtClean="0"/>
              <a:t> of the </a:t>
            </a:r>
            <a:r>
              <a:rPr lang="it-IT" baseline="0" dirty="0" err="1" smtClean="0"/>
              <a:t>protein</a:t>
            </a:r>
            <a:r>
              <a:rPr lang="it-IT" baseline="0" dirty="0" smtClean="0"/>
              <a:t>, with no </a:t>
            </a:r>
            <a:r>
              <a:rPr lang="it-IT" baseline="0" dirty="0" err="1" smtClean="0"/>
              <a:t>main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interactions</a:t>
            </a:r>
            <a:r>
              <a:rPr lang="it-IT" baseline="0" dirty="0" smtClean="0"/>
              <a:t>. In the </a:t>
            </a:r>
            <a:r>
              <a:rPr lang="it-IT" baseline="0" dirty="0" err="1" smtClean="0"/>
              <a:t>third</a:t>
            </a:r>
            <a:r>
              <a:rPr lang="it-IT" baseline="0" dirty="0" smtClean="0"/>
              <a:t> case, the </a:t>
            </a:r>
            <a:r>
              <a:rPr lang="it-IT" baseline="0" dirty="0" err="1" smtClean="0"/>
              <a:t>superposition</a:t>
            </a:r>
            <a:r>
              <a:rPr lang="it-IT" baseline="0" dirty="0" smtClean="0"/>
              <a:t> with the </a:t>
            </a:r>
            <a:r>
              <a:rPr lang="it-IT" baseline="0" dirty="0" err="1" smtClean="0"/>
              <a:t>crystal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less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satisfactory</a:t>
            </a:r>
            <a:r>
              <a:rPr lang="it-IT" baseline="0" dirty="0" smtClean="0"/>
              <a:t> and the </a:t>
            </a:r>
            <a:r>
              <a:rPr lang="it-IT" baseline="0" dirty="0" err="1" smtClean="0"/>
              <a:t>results</a:t>
            </a:r>
            <a:r>
              <a:rPr lang="it-IT" baseline="0" dirty="0" smtClean="0"/>
              <a:t> are </a:t>
            </a:r>
            <a:r>
              <a:rPr lang="it-IT" baseline="0" dirty="0" err="1" smtClean="0"/>
              <a:t>also</a:t>
            </a:r>
            <a:r>
              <a:rPr lang="it-IT" baseline="0" dirty="0" smtClean="0"/>
              <a:t> more </a:t>
            </a:r>
            <a:r>
              <a:rPr lang="it-IT" baseline="0" dirty="0" err="1" smtClean="0"/>
              <a:t>scattered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however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main</a:t>
            </a:r>
            <a:r>
              <a:rPr lang="it-IT" baseline="0" dirty="0" smtClean="0"/>
              <a:t> part of the </a:t>
            </a:r>
            <a:r>
              <a:rPr lang="it-IT" baseline="0" dirty="0" err="1" smtClean="0"/>
              <a:t>molecule</a:t>
            </a:r>
            <a:r>
              <a:rPr lang="it-IT" baseline="0" dirty="0" smtClean="0"/>
              <a:t> can take the </a:t>
            </a:r>
            <a:r>
              <a:rPr lang="it-IT" baseline="0" dirty="0" err="1" smtClean="0"/>
              <a:t>same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interactions</a:t>
            </a:r>
            <a:r>
              <a:rPr lang="it-IT" baseline="0" dirty="0" smtClean="0"/>
              <a:t> with the </a:t>
            </a:r>
            <a:r>
              <a:rPr lang="it-IT" baseline="0" dirty="0" err="1" smtClean="0"/>
              <a:t>protein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therefore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we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judged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positively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all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these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three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results</a:t>
            </a:r>
            <a:r>
              <a:rPr lang="it-IT" baseline="0" dirty="0" smtClean="0"/>
              <a:t>.</a:t>
            </a:r>
          </a:p>
          <a:p>
            <a:r>
              <a:rPr lang="it-IT" baseline="0" dirty="0" smtClean="0"/>
              <a:t>The self-docking </a:t>
            </a:r>
            <a:r>
              <a:rPr lang="it-IT" baseline="0" dirty="0" err="1" smtClean="0"/>
              <a:t>were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repeated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also</a:t>
            </a:r>
            <a:r>
              <a:rPr lang="it-IT" baseline="0" dirty="0" smtClean="0"/>
              <a:t> by </a:t>
            </a:r>
            <a:r>
              <a:rPr lang="it-IT" baseline="0" dirty="0" err="1" smtClean="0"/>
              <a:t>using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three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molecules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downloaded</a:t>
            </a:r>
            <a:r>
              <a:rPr lang="it-IT" baseline="0" dirty="0" smtClean="0"/>
              <a:t> from </a:t>
            </a:r>
            <a:r>
              <a:rPr lang="it-IT" baseline="0" dirty="0" err="1" smtClean="0"/>
              <a:t>two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different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databases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chemical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compounds</a:t>
            </a:r>
            <a:r>
              <a:rPr lang="it-IT" baseline="0" dirty="0" smtClean="0"/>
              <a:t>. In </a:t>
            </a:r>
            <a:r>
              <a:rPr lang="it-IT" baseline="0" dirty="0" err="1" smtClean="0"/>
              <a:t>this</a:t>
            </a:r>
            <a:r>
              <a:rPr lang="it-IT" baseline="0" dirty="0" smtClean="0"/>
              <a:t> case, </a:t>
            </a:r>
            <a:r>
              <a:rPr lang="it-IT" baseline="0" dirty="0" err="1" smtClean="0"/>
              <a:t>we</a:t>
            </a:r>
            <a:r>
              <a:rPr lang="it-IT" baseline="0" dirty="0" smtClean="0"/>
              <a:t> must first open the beta </a:t>
            </a:r>
            <a:r>
              <a:rPr lang="it-IT" baseline="0" dirty="0" err="1" smtClean="0"/>
              <a:t>lactam</a:t>
            </a:r>
            <a:r>
              <a:rPr lang="it-IT" baseline="0" dirty="0" smtClean="0"/>
              <a:t> ring, </a:t>
            </a:r>
            <a:r>
              <a:rPr lang="it-IT" baseline="0" dirty="0" err="1" smtClean="0"/>
              <a:t>then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add</a:t>
            </a:r>
            <a:r>
              <a:rPr lang="it-IT" baseline="0" dirty="0" smtClean="0"/>
              <a:t> the C=O </a:t>
            </a:r>
            <a:r>
              <a:rPr lang="it-IT" baseline="0" dirty="0" err="1" smtClean="0"/>
              <a:t>group</a:t>
            </a:r>
            <a:r>
              <a:rPr lang="it-IT" baseline="0" dirty="0" smtClean="0"/>
              <a:t>, the </a:t>
            </a:r>
            <a:r>
              <a:rPr lang="it-IT" baseline="0" dirty="0" err="1" smtClean="0"/>
              <a:t>hydrogens</a:t>
            </a:r>
            <a:r>
              <a:rPr lang="it-IT" baseline="0" dirty="0" smtClean="0"/>
              <a:t>, the </a:t>
            </a:r>
            <a:r>
              <a:rPr lang="it-IT" baseline="0" dirty="0" err="1" smtClean="0"/>
              <a:t>charges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Also</a:t>
            </a:r>
            <a:r>
              <a:rPr lang="it-IT" baseline="0" dirty="0" smtClean="0"/>
              <a:t> in </a:t>
            </a:r>
            <a:r>
              <a:rPr lang="it-IT" baseline="0" dirty="0" err="1" smtClean="0"/>
              <a:t>this</a:t>
            </a:r>
            <a:r>
              <a:rPr lang="it-IT" baseline="0" dirty="0" smtClean="0"/>
              <a:t> case, </a:t>
            </a:r>
            <a:r>
              <a:rPr lang="it-IT" baseline="0" dirty="0" err="1" smtClean="0"/>
              <a:t>however</a:t>
            </a:r>
            <a:r>
              <a:rPr lang="it-IT" baseline="0" dirty="0" smtClean="0"/>
              <a:t>, the </a:t>
            </a:r>
            <a:r>
              <a:rPr lang="it-IT" baseline="0" dirty="0" err="1" smtClean="0"/>
              <a:t>results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we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had</a:t>
            </a:r>
            <a:r>
              <a:rPr lang="it-IT" baseline="0" dirty="0" smtClean="0"/>
              <a:t> are </a:t>
            </a:r>
            <a:r>
              <a:rPr lang="it-IT" baseline="0" dirty="0" err="1" smtClean="0"/>
              <a:t>consistent</a:t>
            </a:r>
            <a:r>
              <a:rPr lang="it-IT" baseline="0" dirty="0" smtClean="0"/>
              <a:t> with </a:t>
            </a:r>
            <a:r>
              <a:rPr lang="it-IT" baseline="0" dirty="0" err="1" smtClean="0"/>
              <a:t>these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ones</a:t>
            </a:r>
            <a:r>
              <a:rPr lang="it-IT" baseline="0" dirty="0" smtClean="0"/>
              <a:t>, and indicate </a:t>
            </a:r>
            <a:r>
              <a:rPr lang="it-IT" baseline="0" dirty="0" err="1" smtClean="0"/>
              <a:t>that</a:t>
            </a:r>
            <a:r>
              <a:rPr lang="it-IT" baseline="0" dirty="0" smtClean="0"/>
              <a:t> the procedure </a:t>
            </a:r>
            <a:r>
              <a:rPr lang="it-IT" baseline="0" dirty="0" err="1" smtClean="0"/>
              <a:t>we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adopted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suitable</a:t>
            </a:r>
            <a:r>
              <a:rPr lang="it-IT" baseline="0" dirty="0" smtClean="0"/>
              <a:t> for </a:t>
            </a:r>
            <a:r>
              <a:rPr lang="it-IT" baseline="0" dirty="0" err="1" smtClean="0"/>
              <a:t>such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type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molecules</a:t>
            </a:r>
            <a:r>
              <a:rPr lang="it-IT" baseline="0" dirty="0" smtClean="0"/>
              <a:t>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50576-62C5-43B3-96A6-351E451FD1B4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97876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err="1" smtClean="0"/>
              <a:t>This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a </a:t>
            </a:r>
            <a:r>
              <a:rPr lang="it-IT" dirty="0" err="1" smtClean="0"/>
              <a:t>representative</a:t>
            </a:r>
            <a:r>
              <a:rPr lang="it-IT" dirty="0" smtClean="0"/>
              <a:t> </a:t>
            </a:r>
            <a:r>
              <a:rPr lang="it-IT" dirty="0" err="1" smtClean="0"/>
              <a:t>result</a:t>
            </a:r>
            <a:r>
              <a:rPr lang="it-IT" dirty="0" smtClean="0"/>
              <a:t> </a:t>
            </a:r>
            <a:r>
              <a:rPr lang="it-IT" dirty="0" err="1" smtClean="0"/>
              <a:t>shown</a:t>
            </a:r>
            <a:r>
              <a:rPr lang="it-IT" dirty="0" smtClean="0"/>
              <a:t> in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table</a:t>
            </a:r>
            <a:r>
              <a:rPr lang="it-IT" baseline="0" dirty="0" smtClean="0"/>
              <a:t>. The </a:t>
            </a:r>
            <a:r>
              <a:rPr lang="it-IT" baseline="0" dirty="0" err="1" smtClean="0"/>
              <a:t>different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diastereoisomers</a:t>
            </a:r>
            <a:r>
              <a:rPr lang="it-IT" baseline="0" dirty="0" smtClean="0"/>
              <a:t> are </a:t>
            </a:r>
            <a:r>
              <a:rPr lang="it-IT" baseline="0" dirty="0" err="1" smtClean="0"/>
              <a:t>shown</a:t>
            </a:r>
            <a:r>
              <a:rPr lang="it-IT" baseline="0" dirty="0" smtClean="0"/>
              <a:t> in </a:t>
            </a:r>
            <a:r>
              <a:rPr lang="it-IT" baseline="0" dirty="0" err="1" smtClean="0"/>
              <a:t>italics</a:t>
            </a:r>
            <a:r>
              <a:rPr lang="it-IT" baseline="0" dirty="0" smtClean="0"/>
              <a:t> and </a:t>
            </a:r>
            <a:r>
              <a:rPr lang="it-IT" baseline="0" dirty="0" err="1" smtClean="0"/>
              <a:t>normal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respectively</a:t>
            </a:r>
            <a:r>
              <a:rPr lang="it-IT" baseline="0" dirty="0" smtClean="0"/>
              <a:t>, and the opening of the A or B ring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shown</a:t>
            </a:r>
            <a:r>
              <a:rPr lang="it-IT" baseline="0" dirty="0" smtClean="0"/>
              <a:t> in blue and </a:t>
            </a:r>
            <a:r>
              <a:rPr lang="it-IT" baseline="0" dirty="0" err="1" smtClean="0"/>
              <a:t>pink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respectively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As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you</a:t>
            </a:r>
            <a:r>
              <a:rPr lang="it-IT" baseline="0" dirty="0" smtClean="0"/>
              <a:t> can </a:t>
            </a:r>
            <a:r>
              <a:rPr lang="it-IT" baseline="0" dirty="0" err="1" smtClean="0"/>
              <a:t>see</a:t>
            </a:r>
            <a:r>
              <a:rPr lang="it-IT" baseline="0" dirty="0" smtClean="0"/>
              <a:t> from the </a:t>
            </a:r>
            <a:r>
              <a:rPr lang="it-IT" baseline="0" dirty="0" err="1" smtClean="0"/>
              <a:t>results</a:t>
            </a:r>
            <a:r>
              <a:rPr lang="it-IT" baseline="0" dirty="0" smtClean="0"/>
              <a:t>, the </a:t>
            </a:r>
            <a:r>
              <a:rPr lang="it-IT" baseline="0" dirty="0" err="1" smtClean="0"/>
              <a:t>two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rings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have</a:t>
            </a:r>
            <a:r>
              <a:rPr lang="it-IT" baseline="0" dirty="0" smtClean="0"/>
              <a:t> a </a:t>
            </a:r>
            <a:r>
              <a:rPr lang="it-IT" baseline="0" dirty="0" err="1" smtClean="0"/>
              <a:t>different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affinity</a:t>
            </a:r>
            <a:r>
              <a:rPr lang="it-IT" baseline="0" dirty="0" smtClean="0"/>
              <a:t> with </a:t>
            </a:r>
            <a:r>
              <a:rPr lang="it-IT" baseline="0" dirty="0" err="1" smtClean="0"/>
              <a:t>respect</a:t>
            </a:r>
            <a:r>
              <a:rPr lang="it-IT" baseline="0" dirty="0" smtClean="0"/>
              <a:t> to the </a:t>
            </a:r>
            <a:r>
              <a:rPr lang="it-IT" baseline="0" dirty="0" err="1" smtClean="0"/>
              <a:t>macromolecule</a:t>
            </a:r>
            <a:r>
              <a:rPr lang="it-IT" baseline="0" dirty="0" smtClean="0"/>
              <a:t>. The </a:t>
            </a:r>
            <a:r>
              <a:rPr lang="it-IT" baseline="0" dirty="0" err="1" smtClean="0"/>
              <a:t>higher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affinity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one</a:t>
            </a:r>
            <a:r>
              <a:rPr lang="it-IT" baseline="0" dirty="0" smtClean="0"/>
              <a:t> of the B ring (the </a:t>
            </a:r>
            <a:r>
              <a:rPr lang="it-IT" baseline="0" dirty="0" err="1" smtClean="0"/>
              <a:t>traditional</a:t>
            </a:r>
            <a:r>
              <a:rPr lang="it-IT" baseline="0" dirty="0" smtClean="0"/>
              <a:t> beta </a:t>
            </a:r>
            <a:r>
              <a:rPr lang="it-IT" baseline="0" dirty="0" err="1" smtClean="0"/>
              <a:t>lactam</a:t>
            </a:r>
            <a:r>
              <a:rPr lang="it-IT" baseline="0" dirty="0" smtClean="0"/>
              <a:t> ring of </a:t>
            </a:r>
            <a:r>
              <a:rPr lang="it-IT" baseline="0" dirty="0" err="1" smtClean="0"/>
              <a:t>cephalosporins</a:t>
            </a:r>
            <a:r>
              <a:rPr lang="it-IT" baseline="0" dirty="0" smtClean="0"/>
              <a:t>). The A ring </a:t>
            </a:r>
            <a:r>
              <a:rPr lang="it-IT" baseline="0" dirty="0" err="1" smtClean="0"/>
              <a:t>has</a:t>
            </a:r>
            <a:r>
              <a:rPr lang="it-IT" baseline="0" dirty="0" smtClean="0"/>
              <a:t> a </a:t>
            </a:r>
            <a:r>
              <a:rPr lang="it-IT" baseline="0" dirty="0" err="1" smtClean="0"/>
              <a:t>lower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affinity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probably</a:t>
            </a:r>
            <a:r>
              <a:rPr lang="it-IT" baseline="0" dirty="0" smtClean="0"/>
              <a:t> due to the </a:t>
            </a:r>
            <a:r>
              <a:rPr lang="it-IT" baseline="0" dirty="0" err="1" smtClean="0"/>
              <a:t>steric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impairment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caused</a:t>
            </a:r>
            <a:r>
              <a:rPr lang="it-IT" baseline="0" dirty="0" smtClean="0"/>
              <a:t> by the </a:t>
            </a:r>
            <a:r>
              <a:rPr lang="it-IT" baseline="0" dirty="0" err="1" smtClean="0"/>
              <a:t>presence</a:t>
            </a:r>
            <a:r>
              <a:rPr lang="it-IT" baseline="0" dirty="0" smtClean="0"/>
              <a:t> of the </a:t>
            </a:r>
            <a:r>
              <a:rPr lang="it-IT" baseline="0" dirty="0" err="1" smtClean="0"/>
              <a:t>substituent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phenyl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rings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Instead</a:t>
            </a:r>
            <a:r>
              <a:rPr lang="it-IT" baseline="0" dirty="0" smtClean="0"/>
              <a:t>, in </a:t>
            </a:r>
            <a:r>
              <a:rPr lang="it-IT" baseline="0" dirty="0" err="1" smtClean="0"/>
              <a:t>this</a:t>
            </a:r>
            <a:r>
              <a:rPr lang="it-IT" baseline="0" dirty="0" smtClean="0"/>
              <a:t> case the </a:t>
            </a:r>
            <a:r>
              <a:rPr lang="it-IT" baseline="0" dirty="0" err="1" smtClean="0"/>
              <a:t>two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diastereoisomers</a:t>
            </a:r>
            <a:r>
              <a:rPr lang="it-IT" baseline="0" dirty="0" smtClean="0"/>
              <a:t> do </a:t>
            </a:r>
            <a:r>
              <a:rPr lang="it-IT" baseline="0" dirty="0" err="1" smtClean="0"/>
              <a:t>not</a:t>
            </a:r>
            <a:r>
              <a:rPr lang="it-IT" baseline="0" dirty="0" smtClean="0"/>
              <a:t> show </a:t>
            </a:r>
            <a:r>
              <a:rPr lang="it-IT" baseline="0" dirty="0" err="1" smtClean="0"/>
              <a:t>significant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differences</a:t>
            </a:r>
            <a:r>
              <a:rPr lang="it-IT" baseline="0" dirty="0" smtClean="0"/>
              <a:t> in </a:t>
            </a:r>
            <a:r>
              <a:rPr lang="it-IT" baseline="0" dirty="0" err="1" smtClean="0"/>
              <a:t>affinity</a:t>
            </a:r>
            <a:r>
              <a:rPr lang="it-IT" baseline="0" dirty="0" smtClean="0"/>
              <a:t>. 4 </a:t>
            </a:r>
            <a:r>
              <a:rPr lang="it-IT" baseline="0" dirty="0" err="1" smtClean="0"/>
              <a:t>proteins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gave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similar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results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see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later</a:t>
            </a:r>
            <a:r>
              <a:rPr lang="it-IT" baseline="0" dirty="0" smtClean="0"/>
              <a:t> for the </a:t>
            </a:r>
            <a:r>
              <a:rPr lang="it-IT" baseline="0" dirty="0" err="1" smtClean="0"/>
              <a:t>summary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Another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interesting</a:t>
            </a:r>
            <a:r>
              <a:rPr lang="it-IT" baseline="0" dirty="0" smtClean="0"/>
              <a:t> </a:t>
            </a:r>
            <a:r>
              <a:rPr lang="it-IT" baseline="0" dirty="0" err="1" smtClean="0"/>
              <a:t>observation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fact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that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predicted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affinity</a:t>
            </a:r>
            <a:r>
              <a:rPr lang="it-IT" baseline="0" dirty="0" smtClean="0"/>
              <a:t> of AMA10 for </a:t>
            </a:r>
            <a:r>
              <a:rPr lang="it-IT" baseline="0" dirty="0" err="1" smtClean="0"/>
              <a:t>these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PBPs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in the </a:t>
            </a:r>
            <a:r>
              <a:rPr lang="it-IT" baseline="0" dirty="0" err="1" smtClean="0"/>
              <a:t>same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range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amplitude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even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if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two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enzymes</a:t>
            </a:r>
            <a:r>
              <a:rPr lang="it-IT" baseline="0" dirty="0" smtClean="0"/>
              <a:t> come from a </a:t>
            </a:r>
            <a:r>
              <a:rPr lang="it-IT" baseline="0" dirty="0" err="1" smtClean="0"/>
              <a:t>Gram</a:t>
            </a:r>
            <a:r>
              <a:rPr lang="it-IT" baseline="0" dirty="0" smtClean="0"/>
              <a:t>+ </a:t>
            </a:r>
            <a:r>
              <a:rPr lang="it-IT" baseline="0" dirty="0" err="1" smtClean="0"/>
              <a:t>organism</a:t>
            </a:r>
            <a:r>
              <a:rPr lang="it-IT" baseline="0" dirty="0" smtClean="0"/>
              <a:t> or a </a:t>
            </a:r>
            <a:r>
              <a:rPr lang="it-IT" baseline="0" dirty="0" err="1" smtClean="0"/>
              <a:t>Gram</a:t>
            </a:r>
            <a:r>
              <a:rPr lang="it-IT" baseline="0" dirty="0" smtClean="0"/>
              <a:t>- </a:t>
            </a:r>
            <a:r>
              <a:rPr lang="it-IT" baseline="0" dirty="0" err="1" smtClean="0"/>
              <a:t>organism</a:t>
            </a:r>
            <a:r>
              <a:rPr lang="it-IT" baseline="0" dirty="0" smtClean="0"/>
              <a:t>.</a:t>
            </a:r>
            <a:endParaRPr lang="it-IT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aseline="0" dirty="0" err="1" smtClean="0"/>
              <a:t>Below</a:t>
            </a:r>
            <a:r>
              <a:rPr lang="it-IT" baseline="0" dirty="0" smtClean="0"/>
              <a:t> </a:t>
            </a:r>
            <a:r>
              <a:rPr lang="it-IT" baseline="0" dirty="0" err="1" smtClean="0"/>
              <a:t>you</a:t>
            </a:r>
            <a:r>
              <a:rPr lang="it-IT" baseline="0" dirty="0" smtClean="0"/>
              <a:t> can </a:t>
            </a:r>
            <a:r>
              <a:rPr lang="it-IT" baseline="0" dirty="0" err="1" smtClean="0"/>
              <a:t>see</a:t>
            </a:r>
            <a:r>
              <a:rPr lang="it-IT" baseline="0" dirty="0" smtClean="0"/>
              <a:t> a </a:t>
            </a:r>
            <a:r>
              <a:rPr lang="it-IT" baseline="0" dirty="0" err="1" smtClean="0"/>
              <a:t>representation</a:t>
            </a:r>
            <a:r>
              <a:rPr lang="it-IT" baseline="0" dirty="0" smtClean="0"/>
              <a:t> of the </a:t>
            </a:r>
            <a:r>
              <a:rPr lang="it-IT" baseline="0" dirty="0" err="1" smtClean="0"/>
              <a:t>interactions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between</a:t>
            </a:r>
            <a:r>
              <a:rPr lang="it-IT" baseline="0" dirty="0" smtClean="0"/>
              <a:t> AMA10 and the </a:t>
            </a:r>
            <a:r>
              <a:rPr lang="it-IT" baseline="0" dirty="0" err="1" smtClean="0"/>
              <a:t>residues</a:t>
            </a:r>
            <a:r>
              <a:rPr lang="it-IT" baseline="0" dirty="0" smtClean="0"/>
              <a:t> in the </a:t>
            </a:r>
            <a:r>
              <a:rPr lang="it-IT" baseline="0" dirty="0" err="1" smtClean="0"/>
              <a:t>active</a:t>
            </a:r>
            <a:r>
              <a:rPr lang="it-IT" baseline="0" dirty="0" smtClean="0"/>
              <a:t> site of 2J9P (</a:t>
            </a:r>
            <a:r>
              <a:rPr lang="it-IT" baseline="0" dirty="0" err="1" smtClean="0"/>
              <a:t>run</a:t>
            </a:r>
            <a:r>
              <a:rPr lang="it-IT" baseline="0" dirty="0" smtClean="0"/>
              <a:t> 41). </a:t>
            </a:r>
            <a:r>
              <a:rPr lang="it-IT" baseline="0" dirty="0" err="1" smtClean="0"/>
              <a:t>These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interactions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has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been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calculated</a:t>
            </a:r>
            <a:r>
              <a:rPr lang="it-IT" baseline="0" dirty="0" smtClean="0"/>
              <a:t> with </a:t>
            </a:r>
            <a:r>
              <a:rPr lang="it-IT" baseline="0" dirty="0" err="1" smtClean="0"/>
              <a:t>Discovery</a:t>
            </a:r>
            <a:r>
              <a:rPr lang="it-IT" baseline="0" dirty="0" smtClean="0"/>
              <a:t> Studio and </a:t>
            </a:r>
            <a:r>
              <a:rPr lang="it-IT" baseline="0" dirty="0" err="1" smtClean="0"/>
              <a:t>represent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different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kind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binding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that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concur</a:t>
            </a:r>
            <a:r>
              <a:rPr lang="it-IT" baseline="0" dirty="0" smtClean="0"/>
              <a:t> in </a:t>
            </a:r>
            <a:r>
              <a:rPr lang="it-IT" baseline="0" dirty="0" err="1" smtClean="0"/>
              <a:t>stabilizing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complex</a:t>
            </a:r>
            <a:r>
              <a:rPr lang="it-IT" baseline="0" dirty="0" smtClean="0"/>
              <a:t>. 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50576-62C5-43B3-96A6-351E451FD1B4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06529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For </a:t>
            </a:r>
            <a:r>
              <a:rPr lang="it-IT" dirty="0" err="1" smtClean="0"/>
              <a:t>two</a:t>
            </a:r>
            <a:r>
              <a:rPr lang="it-IT" dirty="0" smtClean="0"/>
              <a:t> </a:t>
            </a:r>
            <a:r>
              <a:rPr lang="it-IT" dirty="0" err="1" smtClean="0"/>
              <a:t>PBPs</a:t>
            </a:r>
            <a:r>
              <a:rPr lang="it-IT" dirty="0" smtClean="0"/>
              <a:t>, PBP4 from S. </a:t>
            </a:r>
            <a:r>
              <a:rPr lang="it-IT" dirty="0" err="1" smtClean="0"/>
              <a:t>aureus</a:t>
            </a:r>
            <a:r>
              <a:rPr lang="it-IT" dirty="0" smtClean="0"/>
              <a:t> and E. coli, the docking </a:t>
            </a:r>
            <a:r>
              <a:rPr lang="it-IT" dirty="0" err="1" smtClean="0"/>
              <a:t>gave</a:t>
            </a:r>
            <a:r>
              <a:rPr lang="it-IT" dirty="0" smtClean="0"/>
              <a:t> </a:t>
            </a:r>
            <a:r>
              <a:rPr lang="it-IT" dirty="0" err="1" smtClean="0"/>
              <a:t>instead</a:t>
            </a:r>
            <a:r>
              <a:rPr lang="it-IT" dirty="0" smtClean="0"/>
              <a:t> </a:t>
            </a:r>
            <a:r>
              <a:rPr lang="it-IT" dirty="0" err="1" smtClean="0"/>
              <a:t>different</a:t>
            </a:r>
            <a:r>
              <a:rPr lang="it-IT" dirty="0" smtClean="0"/>
              <a:t> </a:t>
            </a:r>
            <a:r>
              <a:rPr lang="it-IT" dirty="0" err="1" smtClean="0"/>
              <a:t>results</a:t>
            </a:r>
            <a:r>
              <a:rPr lang="it-IT" dirty="0" smtClean="0"/>
              <a:t>. In the first case,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you</a:t>
            </a:r>
            <a:r>
              <a:rPr lang="it-IT" dirty="0" smtClean="0"/>
              <a:t> can </a:t>
            </a:r>
            <a:r>
              <a:rPr lang="it-IT" dirty="0" err="1" smtClean="0"/>
              <a:t>see</a:t>
            </a:r>
            <a:r>
              <a:rPr lang="it-IT" dirty="0" smtClean="0"/>
              <a:t> from the </a:t>
            </a:r>
            <a:r>
              <a:rPr lang="it-IT" dirty="0" err="1" smtClean="0"/>
              <a:t>table</a:t>
            </a:r>
            <a:r>
              <a:rPr lang="it-IT" dirty="0" smtClean="0"/>
              <a:t>, </a:t>
            </a:r>
            <a:r>
              <a:rPr lang="it-IT" dirty="0" err="1" smtClean="0"/>
              <a:t>there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no </a:t>
            </a:r>
            <a:r>
              <a:rPr lang="it-IT" dirty="0" err="1" smtClean="0"/>
              <a:t>significant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difference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either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between</a:t>
            </a:r>
            <a:r>
              <a:rPr lang="it-IT" baseline="0" dirty="0" smtClean="0"/>
              <a:t> ring A and B (</a:t>
            </a:r>
            <a:r>
              <a:rPr lang="it-IT" baseline="0" dirty="0" err="1" smtClean="0"/>
              <a:t>although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results</a:t>
            </a:r>
            <a:r>
              <a:rPr lang="it-IT" baseline="0" dirty="0" smtClean="0"/>
              <a:t> of ring B are more </a:t>
            </a:r>
            <a:r>
              <a:rPr lang="it-IT" baseline="0" dirty="0" err="1" smtClean="0"/>
              <a:t>scattered</a:t>
            </a:r>
            <a:r>
              <a:rPr lang="it-IT" baseline="0" dirty="0" smtClean="0"/>
              <a:t> with </a:t>
            </a:r>
            <a:r>
              <a:rPr lang="it-IT" baseline="0" dirty="0" err="1" smtClean="0"/>
              <a:t>respect</a:t>
            </a:r>
            <a:r>
              <a:rPr lang="it-IT" baseline="0" dirty="0" smtClean="0"/>
              <a:t> to </a:t>
            </a:r>
            <a:r>
              <a:rPr lang="it-IT" baseline="0" dirty="0" err="1" smtClean="0"/>
              <a:t>those</a:t>
            </a:r>
            <a:r>
              <a:rPr lang="it-IT" baseline="0" dirty="0" smtClean="0"/>
              <a:t> of ring A), and </a:t>
            </a:r>
            <a:r>
              <a:rPr lang="it-IT" baseline="0" dirty="0" err="1" smtClean="0"/>
              <a:t>between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diastereoisomers</a:t>
            </a:r>
            <a:r>
              <a:rPr lang="it-IT" baseline="0" dirty="0" smtClean="0"/>
              <a:t>. In the </a:t>
            </a:r>
            <a:r>
              <a:rPr lang="it-IT" baseline="0" dirty="0" err="1" smtClean="0"/>
              <a:t>second</a:t>
            </a:r>
            <a:r>
              <a:rPr lang="it-IT" baseline="0" dirty="0" smtClean="0"/>
              <a:t> case, the </a:t>
            </a:r>
            <a:r>
              <a:rPr lang="it-IT" baseline="0" dirty="0" err="1" smtClean="0"/>
              <a:t>main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difference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between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two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diastereoisomers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when</a:t>
            </a:r>
            <a:r>
              <a:rPr lang="it-IT" baseline="0" dirty="0" smtClean="0"/>
              <a:t> the ring B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bound</a:t>
            </a:r>
            <a:r>
              <a:rPr lang="it-IT" baseline="0" dirty="0" smtClean="0"/>
              <a:t> to the PBP.</a:t>
            </a:r>
          </a:p>
          <a:p>
            <a:r>
              <a:rPr lang="it-IT" baseline="0" dirty="0" err="1" smtClean="0"/>
              <a:t>It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interesting</a:t>
            </a:r>
            <a:r>
              <a:rPr lang="it-IT" baseline="0" dirty="0" smtClean="0"/>
              <a:t> to note </a:t>
            </a:r>
            <a:r>
              <a:rPr lang="it-IT" baseline="0" dirty="0" err="1" smtClean="0"/>
              <a:t>that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these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two</a:t>
            </a:r>
            <a:r>
              <a:rPr lang="it-IT" baseline="0" dirty="0" smtClean="0"/>
              <a:t> PBP, in </a:t>
            </a:r>
            <a:r>
              <a:rPr lang="it-IT" baseline="0" dirty="0" err="1" smtClean="0"/>
              <a:t>addition</a:t>
            </a:r>
            <a:r>
              <a:rPr lang="it-IT" baseline="0" dirty="0" smtClean="0"/>
              <a:t> to </a:t>
            </a:r>
            <a:r>
              <a:rPr lang="it-IT" baseline="0" dirty="0" err="1" smtClean="0"/>
              <a:t>their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transpeptidase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activities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have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also</a:t>
            </a:r>
            <a:r>
              <a:rPr lang="it-IT" baseline="0" dirty="0" smtClean="0"/>
              <a:t> an </a:t>
            </a:r>
            <a:r>
              <a:rPr lang="it-IT" baseline="0" dirty="0" err="1" smtClean="0"/>
              <a:t>additional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carboxipeptidase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activity</a:t>
            </a:r>
            <a:r>
              <a:rPr lang="it-IT" baseline="0" dirty="0" smtClean="0"/>
              <a:t> and, for 1TVF, </a:t>
            </a:r>
            <a:r>
              <a:rPr lang="it-IT" baseline="0" dirty="0" err="1" smtClean="0"/>
              <a:t>also</a:t>
            </a:r>
            <a:r>
              <a:rPr lang="it-IT" baseline="0" dirty="0" smtClean="0"/>
              <a:t> a </a:t>
            </a:r>
            <a:r>
              <a:rPr lang="it-IT" baseline="0" dirty="0" err="1" smtClean="0"/>
              <a:t>slight</a:t>
            </a:r>
            <a:r>
              <a:rPr lang="it-IT" baseline="0" dirty="0" smtClean="0"/>
              <a:t> beta </a:t>
            </a:r>
            <a:r>
              <a:rPr lang="it-IT" baseline="0" dirty="0" err="1" smtClean="0"/>
              <a:t>lactamase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activity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This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could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justify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presence</a:t>
            </a:r>
            <a:r>
              <a:rPr lang="it-IT" baseline="0" dirty="0" smtClean="0"/>
              <a:t> of a </a:t>
            </a:r>
            <a:r>
              <a:rPr lang="it-IT" baseline="0" dirty="0" err="1" smtClean="0"/>
              <a:t>different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reactivity</a:t>
            </a:r>
            <a:r>
              <a:rPr lang="it-IT" baseline="0" dirty="0" smtClean="0"/>
              <a:t> in the </a:t>
            </a:r>
            <a:r>
              <a:rPr lang="it-IT" baseline="0" dirty="0" err="1" smtClean="0"/>
              <a:t>active</a:t>
            </a:r>
            <a:r>
              <a:rPr lang="it-IT" baseline="0" dirty="0" smtClean="0"/>
              <a:t> site, with </a:t>
            </a:r>
            <a:r>
              <a:rPr lang="it-IT" baseline="0" dirty="0" err="1" smtClean="0"/>
              <a:t>different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results</a:t>
            </a:r>
            <a:r>
              <a:rPr lang="it-IT" baseline="0" dirty="0" smtClean="0"/>
              <a:t>.</a:t>
            </a:r>
          </a:p>
          <a:p>
            <a:r>
              <a:rPr lang="it-IT" baseline="0" dirty="0" err="1" smtClean="0"/>
              <a:t>Finally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also</a:t>
            </a:r>
            <a:r>
              <a:rPr lang="it-IT" baseline="0" dirty="0" smtClean="0"/>
              <a:t> in </a:t>
            </a:r>
            <a:r>
              <a:rPr lang="it-IT" baseline="0" dirty="0" err="1" smtClean="0"/>
              <a:t>these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cases</a:t>
            </a:r>
            <a:r>
              <a:rPr lang="it-IT" baseline="0" dirty="0" smtClean="0"/>
              <a:t>, the </a:t>
            </a:r>
            <a:r>
              <a:rPr lang="it-IT" baseline="0" dirty="0" err="1" smtClean="0"/>
              <a:t>predicted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affinity</a:t>
            </a:r>
            <a:r>
              <a:rPr lang="it-IT" baseline="0" dirty="0" smtClean="0"/>
              <a:t> of AMA10 for </a:t>
            </a:r>
            <a:r>
              <a:rPr lang="it-IT" baseline="0" dirty="0" err="1" smtClean="0"/>
              <a:t>these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PBPs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in the </a:t>
            </a:r>
            <a:r>
              <a:rPr lang="it-IT" baseline="0" dirty="0" err="1" smtClean="0"/>
              <a:t>same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range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amplitude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even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if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two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enzymes</a:t>
            </a:r>
            <a:r>
              <a:rPr lang="it-IT" baseline="0" dirty="0" smtClean="0"/>
              <a:t> come from a </a:t>
            </a:r>
            <a:r>
              <a:rPr lang="it-IT" baseline="0" dirty="0" err="1" smtClean="0"/>
              <a:t>Gram</a:t>
            </a:r>
            <a:r>
              <a:rPr lang="it-IT" baseline="0" dirty="0" smtClean="0"/>
              <a:t>+ </a:t>
            </a:r>
            <a:r>
              <a:rPr lang="it-IT" baseline="0" dirty="0" err="1" smtClean="0"/>
              <a:t>organism</a:t>
            </a:r>
            <a:r>
              <a:rPr lang="it-IT" baseline="0" dirty="0" smtClean="0"/>
              <a:t> (S. </a:t>
            </a:r>
            <a:r>
              <a:rPr lang="it-IT" baseline="0" dirty="0" err="1" smtClean="0"/>
              <a:t>aureus</a:t>
            </a:r>
            <a:r>
              <a:rPr lang="it-IT" baseline="0" dirty="0" smtClean="0"/>
              <a:t>) and a </a:t>
            </a:r>
            <a:r>
              <a:rPr lang="it-IT" baseline="0" dirty="0" err="1" smtClean="0"/>
              <a:t>Gram</a:t>
            </a:r>
            <a:r>
              <a:rPr lang="it-IT" baseline="0" dirty="0" smtClean="0"/>
              <a:t>- </a:t>
            </a:r>
            <a:r>
              <a:rPr lang="it-IT" baseline="0" dirty="0" err="1" smtClean="0"/>
              <a:t>organism</a:t>
            </a:r>
            <a:r>
              <a:rPr lang="it-IT" baseline="0" dirty="0" smtClean="0"/>
              <a:t> (E. coli). 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50576-62C5-43B3-96A6-351E451FD1B4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69917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Here </a:t>
            </a:r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summarize</a:t>
            </a:r>
            <a:r>
              <a:rPr lang="it-IT" dirty="0" smtClean="0"/>
              <a:t> the </a:t>
            </a:r>
            <a:r>
              <a:rPr lang="it-IT" dirty="0" err="1" smtClean="0"/>
              <a:t>results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obtained</a:t>
            </a:r>
            <a:r>
              <a:rPr lang="it-IT" baseline="0" dirty="0" smtClean="0"/>
              <a:t> for AMA10 with the </a:t>
            </a:r>
            <a:r>
              <a:rPr lang="it-IT" baseline="0" dirty="0" err="1" smtClean="0"/>
              <a:t>selected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PBPs</a:t>
            </a:r>
            <a:r>
              <a:rPr lang="it-IT" baseline="0" dirty="0" smtClean="0"/>
              <a:t>. For 3OCL, 3VSL, 4BJP and 2J9P, </a:t>
            </a:r>
            <a:r>
              <a:rPr lang="it-IT" baseline="0" dirty="0" err="1" smtClean="0"/>
              <a:t>which</a:t>
            </a:r>
            <a:r>
              <a:rPr lang="it-IT" baseline="0" dirty="0" smtClean="0"/>
              <a:t> </a:t>
            </a:r>
            <a:r>
              <a:rPr lang="it-IT" baseline="0" dirty="0" err="1" smtClean="0"/>
              <a:t>have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only</a:t>
            </a:r>
            <a:r>
              <a:rPr lang="it-IT" baseline="0" dirty="0" smtClean="0"/>
              <a:t> a </a:t>
            </a:r>
            <a:r>
              <a:rPr lang="it-IT" baseline="0" dirty="0" err="1" smtClean="0"/>
              <a:t>transpeptidase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activity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there</a:t>
            </a:r>
            <a:r>
              <a:rPr lang="it-IT" baseline="0" dirty="0" smtClean="0"/>
              <a:t> are no </a:t>
            </a:r>
            <a:r>
              <a:rPr lang="it-IT" baseline="0" dirty="0" err="1" smtClean="0"/>
              <a:t>differences</a:t>
            </a:r>
            <a:r>
              <a:rPr lang="it-IT" baseline="0" dirty="0" smtClean="0"/>
              <a:t> in </a:t>
            </a:r>
            <a:r>
              <a:rPr lang="it-IT" baseline="0" dirty="0" err="1" smtClean="0"/>
              <a:t>predicted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affinity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between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two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diastereoisomers</a:t>
            </a:r>
            <a:r>
              <a:rPr lang="it-IT" baseline="0" dirty="0" smtClean="0"/>
              <a:t> of AMA10, </a:t>
            </a:r>
            <a:r>
              <a:rPr lang="it-IT" baseline="0" dirty="0" err="1" smtClean="0"/>
              <a:t>but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there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a </a:t>
            </a:r>
            <a:r>
              <a:rPr lang="it-IT" baseline="0" dirty="0" err="1" smtClean="0"/>
              <a:t>consistent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higher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affinity</a:t>
            </a:r>
            <a:r>
              <a:rPr lang="it-IT" baseline="0" dirty="0" smtClean="0"/>
              <a:t> for the «</a:t>
            </a:r>
            <a:r>
              <a:rPr lang="it-IT" baseline="0" dirty="0" err="1" smtClean="0"/>
              <a:t>canonical</a:t>
            </a:r>
            <a:r>
              <a:rPr lang="it-IT" baseline="0" dirty="0" smtClean="0"/>
              <a:t>» B ring of AMA10, with </a:t>
            </a:r>
            <a:r>
              <a:rPr lang="it-IT" baseline="0" dirty="0" err="1" smtClean="0"/>
              <a:t>respect</a:t>
            </a:r>
            <a:r>
              <a:rPr lang="it-IT" baseline="0" dirty="0" smtClean="0"/>
              <a:t> to the </a:t>
            </a:r>
            <a:r>
              <a:rPr lang="it-IT" baseline="0" dirty="0" err="1" smtClean="0"/>
              <a:t>additional</a:t>
            </a:r>
            <a:r>
              <a:rPr lang="it-IT" baseline="0" dirty="0" smtClean="0"/>
              <a:t> ring. </a:t>
            </a:r>
          </a:p>
          <a:p>
            <a:r>
              <a:rPr lang="it-IT" baseline="0" dirty="0" smtClean="0"/>
              <a:t>In the </a:t>
            </a:r>
            <a:r>
              <a:rPr lang="it-IT" baseline="0" dirty="0" err="1" smtClean="0"/>
              <a:t>two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cases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where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protein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has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additional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activities</a:t>
            </a:r>
            <a:r>
              <a:rPr lang="it-IT" baseline="0" dirty="0" smtClean="0"/>
              <a:t>, the </a:t>
            </a:r>
            <a:r>
              <a:rPr lang="it-IT" baseline="0" dirty="0" err="1" smtClean="0"/>
              <a:t>results</a:t>
            </a:r>
            <a:r>
              <a:rPr lang="it-IT" baseline="0" dirty="0" smtClean="0"/>
              <a:t> are </a:t>
            </a:r>
            <a:r>
              <a:rPr lang="it-IT" baseline="0" dirty="0" err="1" smtClean="0"/>
              <a:t>different</a:t>
            </a:r>
            <a:r>
              <a:rPr lang="it-IT" baseline="0" dirty="0" smtClean="0"/>
              <a:t>: in the case of 1TVF, </a:t>
            </a:r>
            <a:r>
              <a:rPr lang="it-IT" baseline="0" dirty="0" err="1" smtClean="0"/>
              <a:t>there</a:t>
            </a:r>
            <a:r>
              <a:rPr lang="it-IT" baseline="0" dirty="0" smtClean="0"/>
              <a:t> are </a:t>
            </a:r>
            <a:r>
              <a:rPr lang="it-IT" baseline="0" dirty="0" err="1" smtClean="0"/>
              <a:t>practically</a:t>
            </a:r>
            <a:r>
              <a:rPr lang="it-IT" baseline="0" dirty="0" smtClean="0"/>
              <a:t> no </a:t>
            </a:r>
            <a:r>
              <a:rPr lang="it-IT" baseline="0" dirty="0" err="1" smtClean="0"/>
              <a:t>differences</a:t>
            </a:r>
            <a:r>
              <a:rPr lang="it-IT" baseline="0" dirty="0" smtClean="0"/>
              <a:t> in </a:t>
            </a:r>
            <a:r>
              <a:rPr lang="it-IT" baseline="0" dirty="0" err="1" smtClean="0"/>
              <a:t>affinity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between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two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rings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whereas</a:t>
            </a:r>
            <a:r>
              <a:rPr lang="it-IT" baseline="0" dirty="0" smtClean="0"/>
              <a:t> in the case of 2EX8 the </a:t>
            </a:r>
            <a:r>
              <a:rPr lang="it-IT" baseline="0" dirty="0" err="1" smtClean="0"/>
              <a:t>main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difference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between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predicted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activities</a:t>
            </a:r>
            <a:r>
              <a:rPr lang="it-IT" baseline="0" dirty="0" smtClean="0"/>
              <a:t> of the </a:t>
            </a:r>
            <a:r>
              <a:rPr lang="it-IT" baseline="0" dirty="0" err="1" smtClean="0"/>
              <a:t>two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diastereoisomers</a:t>
            </a:r>
            <a:r>
              <a:rPr lang="it-IT" baseline="0" dirty="0" smtClean="0"/>
              <a:t>.</a:t>
            </a:r>
          </a:p>
          <a:p>
            <a:r>
              <a:rPr lang="it-IT" baseline="0" dirty="0" err="1" smtClean="0"/>
              <a:t>Finally</a:t>
            </a:r>
            <a:r>
              <a:rPr lang="it-IT" baseline="0" dirty="0" smtClean="0"/>
              <a:t>, for </a:t>
            </a:r>
            <a:r>
              <a:rPr lang="it-IT" baseline="0" dirty="0" err="1" smtClean="0"/>
              <a:t>all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complexes</a:t>
            </a:r>
            <a:r>
              <a:rPr lang="it-IT" baseline="0" dirty="0" smtClean="0"/>
              <a:t>, the </a:t>
            </a:r>
            <a:r>
              <a:rPr lang="it-IT" baseline="0" dirty="0" err="1" smtClean="0"/>
              <a:t>predicted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affinity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in the </a:t>
            </a:r>
            <a:r>
              <a:rPr lang="it-IT" baseline="0" dirty="0" err="1" smtClean="0"/>
              <a:t>same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range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amplitude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irrespective</a:t>
            </a:r>
            <a:r>
              <a:rPr lang="it-IT" baseline="0" dirty="0" smtClean="0"/>
              <a:t> of the </a:t>
            </a:r>
            <a:r>
              <a:rPr lang="it-IT" baseline="0" dirty="0" err="1" smtClean="0"/>
              <a:t>fact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that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organism</a:t>
            </a:r>
            <a:r>
              <a:rPr lang="it-IT" baseline="0" dirty="0" smtClean="0"/>
              <a:t> to </a:t>
            </a:r>
            <a:r>
              <a:rPr lang="it-IT" baseline="0" dirty="0" err="1" smtClean="0"/>
              <a:t>which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PBPs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belong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Gram</a:t>
            </a:r>
            <a:r>
              <a:rPr lang="it-IT" baseline="0" dirty="0" smtClean="0"/>
              <a:t>+ or a </a:t>
            </a:r>
            <a:r>
              <a:rPr lang="it-IT" baseline="0" dirty="0" err="1" smtClean="0"/>
              <a:t>Gram</a:t>
            </a:r>
            <a:r>
              <a:rPr lang="it-IT" baseline="0" dirty="0" smtClean="0"/>
              <a:t>-, </a:t>
            </a:r>
            <a:r>
              <a:rPr lang="it-IT" baseline="0" dirty="0" err="1" smtClean="0"/>
              <a:t>indicating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that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insensitivity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Gram</a:t>
            </a:r>
            <a:r>
              <a:rPr lang="it-IT" baseline="0" dirty="0" smtClean="0"/>
              <a:t>- </a:t>
            </a:r>
            <a:r>
              <a:rPr lang="it-IT" baseline="0" dirty="0" err="1" smtClean="0"/>
              <a:t>organisms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towards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these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compounds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derives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probably</a:t>
            </a:r>
            <a:r>
              <a:rPr lang="it-IT" baseline="0" dirty="0" smtClean="0"/>
              <a:t> from the </a:t>
            </a:r>
            <a:r>
              <a:rPr lang="it-IT" baseline="0" dirty="0" err="1" smtClean="0"/>
              <a:t>different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composition</a:t>
            </a:r>
            <a:r>
              <a:rPr lang="it-IT" baseline="0" dirty="0" smtClean="0"/>
              <a:t> of the </a:t>
            </a:r>
            <a:r>
              <a:rPr lang="it-IT" baseline="0" dirty="0" err="1" smtClean="0"/>
              <a:t>cell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wall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that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impairs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entrance</a:t>
            </a:r>
            <a:r>
              <a:rPr lang="it-IT" baseline="0" dirty="0" smtClean="0"/>
              <a:t> of the </a:t>
            </a:r>
            <a:r>
              <a:rPr lang="it-IT" baseline="0" dirty="0" err="1" smtClean="0"/>
              <a:t>antibiotic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into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bacteria</a:t>
            </a:r>
            <a:r>
              <a:rPr lang="it-IT" baseline="0" dirty="0" smtClean="0"/>
              <a:t>, and </a:t>
            </a:r>
            <a:r>
              <a:rPr lang="it-IT" baseline="0" dirty="0" err="1" smtClean="0"/>
              <a:t>not</a:t>
            </a:r>
            <a:r>
              <a:rPr lang="it-IT" baseline="0" dirty="0" smtClean="0"/>
              <a:t> from a </a:t>
            </a:r>
            <a:r>
              <a:rPr lang="it-IT" baseline="0" dirty="0" err="1" smtClean="0"/>
              <a:t>different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structure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their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PBPs</a:t>
            </a:r>
            <a:r>
              <a:rPr lang="it-IT" baseline="0" dirty="0" smtClean="0"/>
              <a:t>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50576-62C5-43B3-96A6-351E451FD1B4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92046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smtClean="0"/>
              <a:t>The best 72 </a:t>
            </a:r>
            <a:r>
              <a:rPr lang="it-IT" dirty="0" err="1" smtClean="0"/>
              <a:t>complexes</a:t>
            </a:r>
            <a:r>
              <a:rPr lang="it-IT" dirty="0" smtClean="0"/>
              <a:t> </a:t>
            </a:r>
            <a:r>
              <a:rPr lang="it-IT" dirty="0" err="1" smtClean="0"/>
              <a:t>derived</a:t>
            </a:r>
            <a:r>
              <a:rPr lang="it-IT" dirty="0" smtClean="0"/>
              <a:t> from the </a:t>
            </a:r>
            <a:r>
              <a:rPr lang="it-IT" dirty="0" err="1" smtClean="0"/>
              <a:t>covalent</a:t>
            </a:r>
            <a:r>
              <a:rPr lang="it-IT" dirty="0" smtClean="0"/>
              <a:t> docking </a:t>
            </a:r>
            <a:r>
              <a:rPr lang="it-IT" dirty="0" err="1" smtClean="0"/>
              <a:t>between</a:t>
            </a:r>
            <a:r>
              <a:rPr lang="it-IT" dirty="0" smtClean="0"/>
              <a:t> AMA-10 and the </a:t>
            </a:r>
            <a:r>
              <a:rPr lang="it-IT" dirty="0" err="1" smtClean="0"/>
              <a:t>selected</a:t>
            </a:r>
            <a:r>
              <a:rPr lang="it-IT" dirty="0" smtClean="0"/>
              <a:t> </a:t>
            </a:r>
            <a:r>
              <a:rPr lang="it-IT" dirty="0" err="1" smtClean="0"/>
              <a:t>PBPs</a:t>
            </a:r>
            <a:r>
              <a:rPr lang="it-IT" dirty="0" smtClean="0"/>
              <a:t> </a:t>
            </a:r>
            <a:r>
              <a:rPr lang="it-IT" dirty="0" err="1" smtClean="0"/>
              <a:t>were</a:t>
            </a:r>
            <a:r>
              <a:rPr lang="it-IT" dirty="0" smtClean="0"/>
              <a:t> </a:t>
            </a:r>
            <a:r>
              <a:rPr lang="it-IT" dirty="0" err="1" smtClean="0"/>
              <a:t>analysed</a:t>
            </a:r>
            <a:r>
              <a:rPr lang="it-IT" baseline="0" dirty="0" smtClean="0"/>
              <a:t> in </a:t>
            </a:r>
            <a:r>
              <a:rPr lang="it-IT" baseline="0" dirty="0" err="1" smtClean="0"/>
              <a:t>order</a:t>
            </a:r>
            <a:r>
              <a:rPr lang="it-IT" baseline="0" dirty="0" smtClean="0"/>
              <a:t> to </a:t>
            </a:r>
            <a:r>
              <a:rPr lang="it-IT" baseline="0" dirty="0" err="1" smtClean="0"/>
              <a:t>highlight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type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interactions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involved</a:t>
            </a:r>
            <a:r>
              <a:rPr lang="it-IT" baseline="0" dirty="0" smtClean="0"/>
              <a:t> and the </a:t>
            </a:r>
            <a:r>
              <a:rPr lang="it-IT" baseline="0" dirty="0" err="1" smtClean="0"/>
              <a:t>residues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promoting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these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interactions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Two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different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programs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were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used</a:t>
            </a:r>
            <a:r>
              <a:rPr lang="it-IT" baseline="0" dirty="0" smtClean="0"/>
              <a:t>, in </a:t>
            </a:r>
            <a:r>
              <a:rPr lang="it-IT" baseline="0" dirty="0" err="1" smtClean="0"/>
              <a:t>order</a:t>
            </a:r>
            <a:r>
              <a:rPr lang="it-IT" baseline="0" dirty="0" smtClean="0"/>
              <a:t> to compare the </a:t>
            </a:r>
            <a:r>
              <a:rPr lang="it-IT" baseline="0" dirty="0" err="1" smtClean="0"/>
              <a:t>results</a:t>
            </a:r>
            <a:r>
              <a:rPr lang="it-IT" baseline="0" dirty="0" smtClean="0"/>
              <a:t>, and </a:t>
            </a:r>
            <a:r>
              <a:rPr lang="it-IT" baseline="0" dirty="0" err="1" smtClean="0"/>
              <a:t>both</a:t>
            </a:r>
            <a:r>
              <a:rPr lang="it-IT" baseline="0" dirty="0" smtClean="0"/>
              <a:t> </a:t>
            </a:r>
            <a:r>
              <a:rPr lang="it-IT" baseline="0" dirty="0" err="1" smtClean="0"/>
              <a:t>gave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consistent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results</a:t>
            </a:r>
            <a:r>
              <a:rPr lang="it-IT" baseline="0" dirty="0" smtClean="0"/>
              <a:t>. Here I show an </a:t>
            </a:r>
            <a:r>
              <a:rPr lang="it-IT" baseline="0" dirty="0" err="1" smtClean="0"/>
              <a:t>example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As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you</a:t>
            </a:r>
            <a:r>
              <a:rPr lang="it-IT" baseline="0" dirty="0" smtClean="0"/>
              <a:t> can </a:t>
            </a:r>
            <a:r>
              <a:rPr lang="it-IT" baseline="0" dirty="0" err="1" smtClean="0"/>
              <a:t>see</a:t>
            </a:r>
            <a:r>
              <a:rPr lang="it-IT" baseline="0" dirty="0" smtClean="0"/>
              <a:t> in the </a:t>
            </a:r>
            <a:r>
              <a:rPr lang="it-IT" baseline="0" dirty="0" err="1" smtClean="0"/>
              <a:t>representation</a:t>
            </a:r>
            <a:r>
              <a:rPr lang="it-IT" baseline="0" dirty="0" smtClean="0"/>
              <a:t> on the </a:t>
            </a:r>
            <a:r>
              <a:rPr lang="it-IT" baseline="0" dirty="0" err="1" smtClean="0"/>
              <a:t>left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many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different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forces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concur</a:t>
            </a:r>
            <a:r>
              <a:rPr lang="it-IT" baseline="0" dirty="0" smtClean="0"/>
              <a:t> in </a:t>
            </a:r>
            <a:r>
              <a:rPr lang="it-IT" baseline="0" dirty="0" err="1" smtClean="0"/>
              <a:t>stabilizing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complex</a:t>
            </a:r>
            <a:r>
              <a:rPr lang="it-IT" baseline="0" dirty="0" smtClean="0"/>
              <a:t>, in </a:t>
            </a:r>
            <a:r>
              <a:rPr lang="it-IT" baseline="0" dirty="0" err="1" smtClean="0"/>
              <a:t>particular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apart</a:t>
            </a:r>
            <a:r>
              <a:rPr lang="it-IT" baseline="0" dirty="0" smtClean="0"/>
              <a:t> from the </a:t>
            </a:r>
            <a:r>
              <a:rPr lang="it-IT" baseline="0" dirty="0" err="1" smtClean="0"/>
              <a:t>covalent</a:t>
            </a:r>
            <a:r>
              <a:rPr lang="it-IT" baseline="0" dirty="0" smtClean="0"/>
              <a:t> bond, </a:t>
            </a:r>
            <a:r>
              <a:rPr lang="it-IT" baseline="0" dirty="0" err="1" smtClean="0"/>
              <a:t>there</a:t>
            </a:r>
            <a:r>
              <a:rPr lang="it-IT" baseline="0" dirty="0" smtClean="0"/>
              <a:t> are </a:t>
            </a:r>
            <a:r>
              <a:rPr lang="it-IT" baseline="0" dirty="0" err="1" smtClean="0"/>
              <a:t>many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hydrogen</a:t>
            </a:r>
            <a:r>
              <a:rPr lang="it-IT" baseline="0" dirty="0" smtClean="0"/>
              <a:t> bonds, </a:t>
            </a:r>
            <a:r>
              <a:rPr lang="it-IT" baseline="0" dirty="0" err="1" smtClean="0"/>
              <a:t>several</a:t>
            </a:r>
            <a:r>
              <a:rPr lang="it-IT" baseline="0" dirty="0" smtClean="0"/>
              <a:t> van </a:t>
            </a:r>
            <a:r>
              <a:rPr lang="it-IT" baseline="0" dirty="0" err="1" smtClean="0"/>
              <a:t>der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Waals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contributions</a:t>
            </a:r>
            <a:r>
              <a:rPr lang="it-IT" baseline="0" dirty="0" smtClean="0"/>
              <a:t> and </a:t>
            </a:r>
            <a:r>
              <a:rPr lang="it-IT" baseline="0" dirty="0" err="1" smtClean="0"/>
              <a:t>other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contributions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involving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phenyl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rings</a:t>
            </a:r>
            <a:r>
              <a:rPr lang="it-IT" baseline="0" dirty="0" smtClean="0"/>
              <a:t> of the compound, </a:t>
            </a:r>
            <a:r>
              <a:rPr lang="it-IT" baseline="0" dirty="0" err="1" smtClean="0"/>
              <a:t>such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as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Pi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interactions</a:t>
            </a:r>
            <a:r>
              <a:rPr lang="it-IT" baseline="0" dirty="0" smtClean="0"/>
              <a:t>. The </a:t>
            </a:r>
            <a:r>
              <a:rPr lang="it-IT" baseline="0" dirty="0" err="1" smtClean="0"/>
              <a:t>summary</a:t>
            </a:r>
            <a:r>
              <a:rPr lang="it-IT" baseline="0" dirty="0" smtClean="0"/>
              <a:t> of the </a:t>
            </a:r>
            <a:r>
              <a:rPr lang="it-IT" baseline="0" dirty="0" err="1" smtClean="0"/>
              <a:t>analysis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shown</a:t>
            </a:r>
            <a:r>
              <a:rPr lang="it-IT" baseline="0" dirty="0" smtClean="0"/>
              <a:t> in the </a:t>
            </a:r>
            <a:r>
              <a:rPr lang="it-IT" baseline="0" dirty="0" err="1" smtClean="0"/>
              <a:t>table</a:t>
            </a:r>
            <a:r>
              <a:rPr lang="it-IT" baseline="0" dirty="0" smtClean="0"/>
              <a:t> on the right. </a:t>
            </a:r>
            <a:r>
              <a:rPr lang="it-IT" baseline="0" dirty="0" err="1" smtClean="0"/>
              <a:t>We</a:t>
            </a:r>
            <a:r>
              <a:rPr lang="it-IT" baseline="0" dirty="0" smtClean="0"/>
              <a:t> report the </a:t>
            </a:r>
            <a:r>
              <a:rPr lang="it-IT" baseline="0" dirty="0" err="1" smtClean="0"/>
              <a:t>residues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that</a:t>
            </a:r>
            <a:r>
              <a:rPr lang="it-IT" baseline="0" dirty="0" smtClean="0"/>
              <a:t> are </a:t>
            </a:r>
            <a:r>
              <a:rPr lang="it-IT" baseline="0" dirty="0" err="1" smtClean="0"/>
              <a:t>involved</a:t>
            </a:r>
            <a:r>
              <a:rPr lang="it-IT" baseline="0" dirty="0" smtClean="0"/>
              <a:t> in the </a:t>
            </a:r>
            <a:r>
              <a:rPr lang="it-IT" baseline="0" dirty="0" err="1" smtClean="0"/>
              <a:t>interactions</a:t>
            </a:r>
            <a:r>
              <a:rPr lang="it-IT" baseline="0" dirty="0" smtClean="0"/>
              <a:t> in </a:t>
            </a:r>
            <a:r>
              <a:rPr lang="it-IT" baseline="0" dirty="0" err="1" smtClean="0"/>
              <a:t>all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complexes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resulting</a:t>
            </a:r>
            <a:r>
              <a:rPr lang="it-IT" baseline="0" dirty="0" smtClean="0"/>
              <a:t> from docking, and the </a:t>
            </a:r>
            <a:r>
              <a:rPr lang="it-IT" baseline="0" dirty="0" err="1" smtClean="0"/>
              <a:t>two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atoms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interacting</a:t>
            </a:r>
            <a:r>
              <a:rPr lang="it-IT" baseline="0" dirty="0" smtClean="0"/>
              <a:t>.</a:t>
            </a:r>
          </a:p>
          <a:p>
            <a:endParaRPr lang="it-IT" baseline="0" dirty="0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50576-62C5-43B3-96A6-351E451FD1B4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94840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In </a:t>
            </a:r>
            <a:r>
              <a:rPr lang="it-IT" dirty="0" err="1" smtClean="0"/>
              <a:t>this</a:t>
            </a:r>
            <a:r>
              <a:rPr lang="it-IT" dirty="0" smtClean="0"/>
              <a:t> slide I </a:t>
            </a:r>
            <a:r>
              <a:rPr lang="it-IT" dirty="0" err="1" smtClean="0"/>
              <a:t>summarize</a:t>
            </a:r>
            <a:r>
              <a:rPr lang="it-IT" dirty="0" smtClean="0"/>
              <a:t> the general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type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interactions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found</a:t>
            </a:r>
            <a:r>
              <a:rPr lang="it-IT" baseline="0" dirty="0" smtClean="0"/>
              <a:t> for </a:t>
            </a:r>
            <a:r>
              <a:rPr lang="it-IT" baseline="0" dirty="0" err="1" smtClean="0"/>
              <a:t>all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complex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analysed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between</a:t>
            </a:r>
            <a:r>
              <a:rPr lang="it-IT" baseline="0" dirty="0" smtClean="0"/>
              <a:t> AMA10 and </a:t>
            </a:r>
            <a:r>
              <a:rPr lang="it-IT" baseline="0" dirty="0" err="1" smtClean="0"/>
              <a:t>PBPs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What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we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found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that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recurrent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interactions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between</a:t>
            </a:r>
            <a:r>
              <a:rPr lang="it-IT" baseline="0" dirty="0" smtClean="0"/>
              <a:t> AMa10 are </a:t>
            </a:r>
            <a:r>
              <a:rPr lang="it-IT" baseline="0" dirty="0" err="1" smtClean="0"/>
              <a:t>present</a:t>
            </a:r>
            <a:r>
              <a:rPr lang="it-IT" baseline="0" dirty="0" smtClean="0"/>
              <a:t> with </a:t>
            </a:r>
            <a:r>
              <a:rPr lang="it-IT" baseline="0" dirty="0" err="1" smtClean="0"/>
              <a:t>different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residues</a:t>
            </a:r>
            <a:r>
              <a:rPr lang="it-IT" baseline="0" dirty="0" smtClean="0"/>
              <a:t>. In </a:t>
            </a:r>
            <a:r>
              <a:rPr lang="it-IT" baseline="0" dirty="0" err="1" smtClean="0"/>
              <a:t>particular</a:t>
            </a:r>
            <a:r>
              <a:rPr lang="it-IT" baseline="0" dirty="0" smtClean="0"/>
              <a:t>, Ser, </a:t>
            </a:r>
            <a:r>
              <a:rPr lang="it-IT" baseline="0" dirty="0" err="1" smtClean="0"/>
              <a:t>Thr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Asn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Tyr</a:t>
            </a:r>
            <a:r>
              <a:rPr lang="it-IT" baseline="0" dirty="0" smtClean="0"/>
              <a:t> and </a:t>
            </a:r>
            <a:r>
              <a:rPr lang="it-IT" baseline="0" dirty="0" err="1" smtClean="0"/>
              <a:t>Arg</a:t>
            </a:r>
            <a:r>
              <a:rPr lang="it-IT" baseline="0" dirty="0" smtClean="0"/>
              <a:t> are </a:t>
            </a:r>
            <a:r>
              <a:rPr lang="it-IT" baseline="0" dirty="0" err="1" smtClean="0"/>
              <a:t>mainly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involved</a:t>
            </a:r>
            <a:r>
              <a:rPr lang="it-IT" baseline="0" dirty="0" smtClean="0"/>
              <a:t> in H-bonds and van </a:t>
            </a:r>
            <a:r>
              <a:rPr lang="it-IT" baseline="0" dirty="0" err="1" smtClean="0"/>
              <a:t>der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Waals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interactions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which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represent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most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important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contribution</a:t>
            </a:r>
            <a:r>
              <a:rPr lang="it-IT" baseline="0" dirty="0" smtClean="0"/>
              <a:t> to the </a:t>
            </a:r>
            <a:r>
              <a:rPr lang="it-IT" baseline="0" dirty="0" err="1" smtClean="0"/>
              <a:t>affinity</a:t>
            </a:r>
            <a:r>
              <a:rPr lang="it-IT" baseline="0" dirty="0" smtClean="0"/>
              <a:t> of the </a:t>
            </a:r>
            <a:r>
              <a:rPr lang="it-IT" baseline="0" dirty="0" err="1" smtClean="0"/>
              <a:t>antibiotics</a:t>
            </a:r>
            <a:r>
              <a:rPr lang="it-IT" baseline="0" dirty="0" smtClean="0"/>
              <a:t> with the </a:t>
            </a:r>
            <a:r>
              <a:rPr lang="it-IT" baseline="0" dirty="0" err="1" smtClean="0"/>
              <a:t>enzyme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apart</a:t>
            </a:r>
            <a:r>
              <a:rPr lang="it-IT" baseline="0" dirty="0" smtClean="0"/>
              <a:t> from the </a:t>
            </a:r>
            <a:r>
              <a:rPr lang="it-IT" baseline="0" dirty="0" err="1" smtClean="0"/>
              <a:t>covalent</a:t>
            </a:r>
            <a:r>
              <a:rPr lang="it-IT" baseline="0" dirty="0" smtClean="0"/>
              <a:t> bond. An </a:t>
            </a:r>
            <a:r>
              <a:rPr lang="it-IT" baseline="0" dirty="0" err="1" smtClean="0"/>
              <a:t>interesting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interaction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has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been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found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also</a:t>
            </a:r>
            <a:r>
              <a:rPr lang="it-IT" baseline="0" dirty="0" smtClean="0"/>
              <a:t> with </a:t>
            </a:r>
            <a:r>
              <a:rPr lang="it-IT" baseline="0" dirty="0" err="1" smtClean="0"/>
              <a:t>Tyr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residues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present</a:t>
            </a:r>
            <a:r>
              <a:rPr lang="it-IT" baseline="0" dirty="0" smtClean="0"/>
              <a:t> in the </a:t>
            </a:r>
            <a:r>
              <a:rPr lang="it-IT" baseline="0" dirty="0" err="1" smtClean="0"/>
              <a:t>active</a:t>
            </a:r>
            <a:r>
              <a:rPr lang="it-IT" baseline="0" dirty="0" smtClean="0"/>
              <a:t> site, </a:t>
            </a:r>
            <a:r>
              <a:rPr lang="it-IT" baseline="0" dirty="0" err="1" smtClean="0"/>
              <a:t>which</a:t>
            </a:r>
            <a:r>
              <a:rPr lang="it-IT" baseline="0" dirty="0" smtClean="0"/>
              <a:t> are </a:t>
            </a:r>
            <a:r>
              <a:rPr lang="it-IT" baseline="0" dirty="0" err="1" smtClean="0"/>
              <a:t>able</a:t>
            </a:r>
            <a:r>
              <a:rPr lang="it-IT" baseline="0" dirty="0" smtClean="0"/>
              <a:t> to </a:t>
            </a:r>
            <a:r>
              <a:rPr lang="it-IT" baseline="0" dirty="0" err="1" smtClean="0"/>
              <a:t>form</a:t>
            </a:r>
            <a:r>
              <a:rPr lang="it-IT" baseline="0" dirty="0" smtClean="0"/>
              <a:t> a </a:t>
            </a:r>
            <a:r>
              <a:rPr lang="it-IT" baseline="0" dirty="0" err="1" smtClean="0"/>
              <a:t>Pi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interaction</a:t>
            </a:r>
            <a:r>
              <a:rPr lang="it-IT" baseline="0" dirty="0" smtClean="0"/>
              <a:t> with the </a:t>
            </a:r>
            <a:r>
              <a:rPr lang="it-IT" baseline="0" dirty="0" err="1" smtClean="0"/>
              <a:t>two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phenyl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rings</a:t>
            </a:r>
            <a:r>
              <a:rPr lang="it-IT" baseline="0" dirty="0" smtClean="0"/>
              <a:t> in the </a:t>
            </a:r>
            <a:r>
              <a:rPr lang="it-IT" baseline="0" dirty="0" err="1" smtClean="0"/>
              <a:t>structure</a:t>
            </a:r>
            <a:r>
              <a:rPr lang="it-IT" baseline="0" dirty="0" smtClean="0"/>
              <a:t> of the </a:t>
            </a:r>
            <a:r>
              <a:rPr lang="it-IT" baseline="0" dirty="0" err="1" smtClean="0"/>
              <a:t>antibiotic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This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interesting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because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these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two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rings</a:t>
            </a:r>
            <a:r>
              <a:rPr lang="it-IT" baseline="0" dirty="0" smtClean="0"/>
              <a:t> can </a:t>
            </a:r>
            <a:r>
              <a:rPr lang="it-IT" baseline="0" dirty="0" err="1" smtClean="0"/>
              <a:t>become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starting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point</a:t>
            </a:r>
            <a:r>
              <a:rPr lang="it-IT" baseline="0" dirty="0" smtClean="0"/>
              <a:t> for </a:t>
            </a:r>
            <a:r>
              <a:rPr lang="it-IT" baseline="0" dirty="0" err="1" smtClean="0"/>
              <a:t>several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modifications</a:t>
            </a:r>
            <a:r>
              <a:rPr lang="it-IT" baseline="0" dirty="0" smtClean="0"/>
              <a:t> to the </a:t>
            </a:r>
            <a:r>
              <a:rPr lang="it-IT" baseline="0" dirty="0" err="1" smtClean="0"/>
              <a:t>chemical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structure</a:t>
            </a:r>
            <a:r>
              <a:rPr lang="it-IT" baseline="0" dirty="0" smtClean="0"/>
              <a:t> of the compound, </a:t>
            </a:r>
            <a:r>
              <a:rPr lang="it-IT" baseline="0" dirty="0" err="1" smtClean="0"/>
              <a:t>considering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their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ability</a:t>
            </a:r>
            <a:r>
              <a:rPr lang="it-IT" baseline="0" dirty="0" smtClean="0"/>
              <a:t> to </a:t>
            </a:r>
            <a:r>
              <a:rPr lang="it-IT" baseline="0" dirty="0" err="1" smtClean="0"/>
              <a:t>carry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different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substituents</a:t>
            </a:r>
            <a:r>
              <a:rPr lang="it-IT" baseline="0" dirty="0" smtClean="0"/>
              <a:t>, and </a:t>
            </a:r>
            <a:r>
              <a:rPr lang="it-IT" baseline="0" dirty="0" err="1" smtClean="0"/>
              <a:t>therefore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will</a:t>
            </a:r>
            <a:r>
              <a:rPr lang="it-IT" baseline="0" dirty="0" smtClean="0"/>
              <a:t> be </a:t>
            </a:r>
            <a:r>
              <a:rPr lang="it-IT" baseline="0" dirty="0" err="1" smtClean="0"/>
              <a:t>important</a:t>
            </a:r>
            <a:r>
              <a:rPr lang="it-IT" baseline="0" dirty="0" smtClean="0"/>
              <a:t> to </a:t>
            </a:r>
            <a:r>
              <a:rPr lang="it-IT" baseline="0" dirty="0" err="1" smtClean="0"/>
              <a:t>see</a:t>
            </a:r>
            <a:r>
              <a:rPr lang="it-IT" baseline="0" dirty="0" smtClean="0"/>
              <a:t> in the future </a:t>
            </a:r>
            <a:r>
              <a:rPr lang="it-IT" baseline="0" dirty="0" err="1" smtClean="0"/>
              <a:t>how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interaction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will</a:t>
            </a:r>
            <a:r>
              <a:rPr lang="it-IT" baseline="0" dirty="0" smtClean="0"/>
              <a:t> be </a:t>
            </a:r>
            <a:r>
              <a:rPr lang="it-IT" baseline="0" dirty="0" err="1" smtClean="0"/>
              <a:t>affected</a:t>
            </a:r>
            <a:r>
              <a:rPr lang="it-IT" baseline="0" dirty="0" smtClean="0"/>
              <a:t> by </a:t>
            </a:r>
            <a:r>
              <a:rPr lang="it-IT" baseline="0" dirty="0" err="1" smtClean="0"/>
              <a:t>these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substituents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Additionally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few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salt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bridges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interactions</a:t>
            </a:r>
            <a:r>
              <a:rPr lang="it-IT" baseline="0" dirty="0" smtClean="0"/>
              <a:t> are </a:t>
            </a:r>
            <a:r>
              <a:rPr lang="it-IT" baseline="0" dirty="0" err="1" smtClean="0"/>
              <a:t>also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present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between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acidic</a:t>
            </a:r>
            <a:r>
              <a:rPr lang="it-IT" baseline="0" dirty="0" smtClean="0"/>
              <a:t> </a:t>
            </a:r>
            <a:r>
              <a:rPr lang="it-IT" baseline="0" dirty="0" err="1" smtClean="0"/>
              <a:t>moiety</a:t>
            </a:r>
            <a:r>
              <a:rPr lang="it-IT" baseline="0" dirty="0" smtClean="0"/>
              <a:t> of AMA10 and the </a:t>
            </a:r>
            <a:r>
              <a:rPr lang="it-IT" baseline="0" dirty="0" err="1" smtClean="0"/>
              <a:t>lysines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present</a:t>
            </a:r>
            <a:r>
              <a:rPr lang="it-IT" baseline="0" dirty="0" smtClean="0"/>
              <a:t> in the </a:t>
            </a:r>
            <a:r>
              <a:rPr lang="it-IT" baseline="0" dirty="0" err="1" smtClean="0"/>
              <a:t>active</a:t>
            </a:r>
            <a:r>
              <a:rPr lang="it-IT" baseline="0" dirty="0" smtClean="0"/>
              <a:t> site. </a:t>
            </a:r>
            <a:r>
              <a:rPr lang="it-IT" baseline="0" dirty="0" err="1" smtClean="0"/>
              <a:t>Also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modulation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this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moiety</a:t>
            </a:r>
            <a:r>
              <a:rPr lang="it-IT" baseline="0" dirty="0" smtClean="0"/>
              <a:t> can </a:t>
            </a:r>
            <a:r>
              <a:rPr lang="it-IT" baseline="0" dirty="0" err="1" smtClean="0"/>
              <a:t>result</a:t>
            </a:r>
            <a:r>
              <a:rPr lang="it-IT" baseline="0" dirty="0" smtClean="0"/>
              <a:t> in the </a:t>
            </a:r>
            <a:r>
              <a:rPr lang="it-IT" baseline="0" dirty="0" err="1" smtClean="0"/>
              <a:t>modulation</a:t>
            </a:r>
            <a:r>
              <a:rPr lang="it-IT" baseline="0" dirty="0" smtClean="0"/>
              <a:t> of the </a:t>
            </a:r>
            <a:r>
              <a:rPr lang="it-IT" baseline="0" dirty="0" err="1" smtClean="0"/>
              <a:t>affinity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activity</a:t>
            </a:r>
            <a:r>
              <a:rPr lang="it-IT" baseline="0" dirty="0" smtClean="0"/>
              <a:t> and </a:t>
            </a:r>
            <a:r>
              <a:rPr lang="it-IT" baseline="0" dirty="0" err="1" smtClean="0"/>
              <a:t>selectivity</a:t>
            </a:r>
            <a:r>
              <a:rPr lang="it-IT" baseline="0" dirty="0" smtClean="0"/>
              <a:t> of the </a:t>
            </a:r>
            <a:r>
              <a:rPr lang="it-IT" baseline="0" dirty="0" err="1" smtClean="0"/>
              <a:t>resulting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compounds</a:t>
            </a:r>
            <a:r>
              <a:rPr lang="it-IT" baseline="0" dirty="0" smtClean="0"/>
              <a:t>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50576-62C5-43B3-96A6-351E451FD1B4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54773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have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also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studied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how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different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interactions</a:t>
            </a:r>
            <a:r>
              <a:rPr lang="it-IT" baseline="0" dirty="0" smtClean="0"/>
              <a:t> are </a:t>
            </a:r>
            <a:r>
              <a:rPr lang="it-IT" baseline="0" dirty="0" err="1" smtClean="0"/>
              <a:t>distributed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into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active</a:t>
            </a:r>
            <a:r>
              <a:rPr lang="it-IT" baseline="0" dirty="0" smtClean="0"/>
              <a:t> site of the </a:t>
            </a:r>
            <a:r>
              <a:rPr lang="it-IT" baseline="0" dirty="0" err="1" smtClean="0"/>
              <a:t>different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PBPs</a:t>
            </a:r>
            <a:r>
              <a:rPr lang="it-IT" baseline="0" dirty="0" smtClean="0"/>
              <a:t>, and for </a:t>
            </a:r>
            <a:r>
              <a:rPr lang="it-IT" baseline="0" dirty="0" err="1" smtClean="0"/>
              <a:t>each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them</a:t>
            </a:r>
            <a:r>
              <a:rPr lang="it-IT" baseline="0" dirty="0" smtClean="0"/>
              <a:t> </a:t>
            </a:r>
            <a:r>
              <a:rPr lang="it-IT" baseline="0" dirty="0" err="1" smtClean="0"/>
              <a:t>we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obtained</a:t>
            </a:r>
            <a:r>
              <a:rPr lang="it-IT" baseline="0" dirty="0" smtClean="0"/>
              <a:t> a </a:t>
            </a:r>
            <a:r>
              <a:rPr lang="it-IT" baseline="0" dirty="0" err="1" smtClean="0"/>
              <a:t>representations</a:t>
            </a:r>
            <a:r>
              <a:rPr lang="it-IT" baseline="0" dirty="0" smtClean="0"/>
              <a:t> of the </a:t>
            </a:r>
            <a:r>
              <a:rPr lang="it-IT" baseline="0" dirty="0" err="1" smtClean="0"/>
              <a:t>areas</a:t>
            </a:r>
            <a:r>
              <a:rPr lang="it-IT" baseline="0" dirty="0" smtClean="0"/>
              <a:t> in </a:t>
            </a:r>
            <a:r>
              <a:rPr lang="it-IT" baseline="0" dirty="0" err="1" smtClean="0"/>
              <a:t>which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different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interactions</a:t>
            </a:r>
            <a:r>
              <a:rPr lang="it-IT" baseline="0" dirty="0" smtClean="0"/>
              <a:t> are more </a:t>
            </a:r>
            <a:r>
              <a:rPr lang="it-IT" baseline="0" dirty="0" err="1" smtClean="0"/>
              <a:t>represented</a:t>
            </a:r>
            <a:r>
              <a:rPr lang="it-IT" baseline="0" dirty="0" smtClean="0"/>
              <a:t>. In </a:t>
            </a:r>
            <a:r>
              <a:rPr lang="it-IT" baseline="0" dirty="0" err="1" smtClean="0"/>
              <a:t>this</a:t>
            </a:r>
            <a:r>
              <a:rPr lang="it-IT" baseline="0" dirty="0" smtClean="0"/>
              <a:t> slide I show an </a:t>
            </a:r>
            <a:r>
              <a:rPr lang="it-IT" baseline="0" dirty="0" err="1" smtClean="0"/>
              <a:t>example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this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analysis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showing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areas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where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there</a:t>
            </a:r>
            <a:r>
              <a:rPr lang="it-IT" baseline="0" dirty="0" smtClean="0"/>
              <a:t> are h-bonds, in </a:t>
            </a:r>
            <a:r>
              <a:rPr lang="it-IT" baseline="0" dirty="0" err="1" smtClean="0"/>
              <a:t>particular</a:t>
            </a:r>
            <a:r>
              <a:rPr lang="it-IT" baseline="0" dirty="0" smtClean="0"/>
              <a:t> in green </a:t>
            </a:r>
            <a:r>
              <a:rPr lang="it-IT" baseline="0" dirty="0" err="1" smtClean="0"/>
              <a:t>there</a:t>
            </a:r>
            <a:r>
              <a:rPr lang="it-IT" baseline="0" dirty="0" smtClean="0"/>
              <a:t> are H-bonds </a:t>
            </a:r>
            <a:r>
              <a:rPr lang="it-IT" baseline="0" dirty="0" err="1" smtClean="0"/>
              <a:t>acceptor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residues</a:t>
            </a:r>
            <a:r>
              <a:rPr lang="it-IT" baseline="0" dirty="0" smtClean="0"/>
              <a:t>, and in </a:t>
            </a:r>
            <a:r>
              <a:rPr lang="it-IT" baseline="0" dirty="0" err="1" smtClean="0"/>
              <a:t>pink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there</a:t>
            </a:r>
            <a:r>
              <a:rPr lang="it-IT" baseline="0" dirty="0" smtClean="0"/>
              <a:t> are H-bond </a:t>
            </a:r>
            <a:r>
              <a:rPr lang="it-IT" baseline="0" dirty="0" err="1" smtClean="0"/>
              <a:t>donors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Then</a:t>
            </a:r>
            <a:r>
              <a:rPr lang="it-IT" baseline="0" dirty="0" smtClean="0"/>
              <a:t>, the </a:t>
            </a:r>
            <a:r>
              <a:rPr lang="it-IT" baseline="0" dirty="0" err="1" smtClean="0"/>
              <a:t>areas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where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hydrophilic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interactions</a:t>
            </a:r>
            <a:r>
              <a:rPr lang="it-IT" baseline="0" dirty="0" smtClean="0"/>
              <a:t> are </a:t>
            </a:r>
            <a:r>
              <a:rPr lang="it-IT" baseline="0" dirty="0" err="1" smtClean="0"/>
              <a:t>present</a:t>
            </a:r>
            <a:r>
              <a:rPr lang="it-IT" baseline="0" dirty="0" smtClean="0"/>
              <a:t> are </a:t>
            </a:r>
            <a:r>
              <a:rPr lang="it-IT" baseline="0" dirty="0" err="1" smtClean="0"/>
              <a:t>shown</a:t>
            </a:r>
            <a:r>
              <a:rPr lang="it-IT" baseline="0" dirty="0" smtClean="0"/>
              <a:t> in blue, </a:t>
            </a:r>
            <a:r>
              <a:rPr lang="it-IT" baseline="0" dirty="0" err="1" smtClean="0"/>
              <a:t>whereas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areas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hydrophobic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interactions</a:t>
            </a:r>
            <a:r>
              <a:rPr lang="it-IT" baseline="0" dirty="0" smtClean="0"/>
              <a:t> are </a:t>
            </a:r>
            <a:r>
              <a:rPr lang="it-IT" baseline="0" dirty="0" err="1" smtClean="0"/>
              <a:t>represented</a:t>
            </a:r>
            <a:r>
              <a:rPr lang="it-IT" baseline="0" dirty="0" smtClean="0"/>
              <a:t> in </a:t>
            </a:r>
            <a:r>
              <a:rPr lang="it-IT" baseline="0" dirty="0" err="1" smtClean="0"/>
              <a:t>brown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As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you</a:t>
            </a:r>
            <a:r>
              <a:rPr lang="it-IT" baseline="0" dirty="0" smtClean="0"/>
              <a:t> can </a:t>
            </a:r>
            <a:r>
              <a:rPr lang="it-IT" baseline="0" dirty="0" err="1" smtClean="0"/>
              <a:t>see</a:t>
            </a:r>
            <a:r>
              <a:rPr lang="it-IT" baseline="0" dirty="0" smtClean="0"/>
              <a:t>, the </a:t>
            </a:r>
            <a:r>
              <a:rPr lang="it-IT" baseline="0" dirty="0" err="1" smtClean="0"/>
              <a:t>active</a:t>
            </a:r>
            <a:r>
              <a:rPr lang="it-IT" baseline="0" dirty="0" smtClean="0"/>
              <a:t> site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mainly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hydrophilic</a:t>
            </a:r>
            <a:r>
              <a:rPr lang="it-IT" baseline="0" dirty="0" smtClean="0"/>
              <a:t> with some </a:t>
            </a:r>
            <a:r>
              <a:rPr lang="it-IT" baseline="0" dirty="0" err="1" smtClean="0"/>
              <a:t>hydrophobic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areas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that</a:t>
            </a:r>
            <a:r>
              <a:rPr lang="it-IT" baseline="0" dirty="0" smtClean="0"/>
              <a:t> are </a:t>
            </a:r>
            <a:r>
              <a:rPr lang="it-IT" baseline="0" dirty="0" err="1" smtClean="0"/>
              <a:t>clusterized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near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pheny</a:t>
            </a:r>
            <a:r>
              <a:rPr lang="it-IT" baseline="0" dirty="0" smtClean="0"/>
              <a:t> ring of AMA10, </a:t>
            </a:r>
            <a:r>
              <a:rPr lang="it-IT" baseline="0" dirty="0" err="1" smtClean="0"/>
              <a:t>as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discussed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above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Then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areas</a:t>
            </a:r>
            <a:r>
              <a:rPr lang="it-IT" baseline="0" dirty="0" smtClean="0"/>
              <a:t> with </a:t>
            </a:r>
            <a:r>
              <a:rPr lang="it-IT" baseline="0" dirty="0" err="1" smtClean="0"/>
              <a:t>residues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performing</a:t>
            </a:r>
            <a:r>
              <a:rPr lang="it-IT" baseline="0" dirty="0" smtClean="0"/>
              <a:t> acid </a:t>
            </a:r>
            <a:r>
              <a:rPr lang="it-IT" baseline="0" dirty="0" err="1" smtClean="0"/>
              <a:t>interactions</a:t>
            </a:r>
            <a:r>
              <a:rPr lang="it-IT" baseline="0" dirty="0" smtClean="0"/>
              <a:t> are </a:t>
            </a:r>
            <a:r>
              <a:rPr lang="it-IT" baseline="0" dirty="0" err="1" smtClean="0"/>
              <a:t>represented</a:t>
            </a:r>
            <a:r>
              <a:rPr lang="it-IT" baseline="0" dirty="0" smtClean="0"/>
              <a:t> in </a:t>
            </a:r>
            <a:r>
              <a:rPr lang="it-IT" baseline="0" dirty="0" err="1" smtClean="0"/>
              <a:t>red</a:t>
            </a:r>
            <a:r>
              <a:rPr lang="it-IT" baseline="0" dirty="0" smtClean="0"/>
              <a:t> (no </a:t>
            </a:r>
            <a:r>
              <a:rPr lang="it-IT" baseline="0" dirty="0" err="1" smtClean="0"/>
              <a:t>areas</a:t>
            </a:r>
            <a:r>
              <a:rPr lang="it-IT" baseline="0" dirty="0" smtClean="0"/>
              <a:t> are </a:t>
            </a:r>
            <a:r>
              <a:rPr lang="it-IT" baseline="0" dirty="0" err="1" smtClean="0"/>
              <a:t>present</a:t>
            </a:r>
            <a:r>
              <a:rPr lang="it-IT" baseline="0" dirty="0" smtClean="0"/>
              <a:t> with </a:t>
            </a:r>
            <a:r>
              <a:rPr lang="it-IT" baseline="0" dirty="0" err="1" smtClean="0"/>
              <a:t>basic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residues</a:t>
            </a:r>
            <a:r>
              <a:rPr lang="it-IT" baseline="0" dirty="0" smtClean="0"/>
              <a:t>). </a:t>
            </a:r>
          </a:p>
          <a:p>
            <a:r>
              <a:rPr lang="it-IT" baseline="0" dirty="0" err="1" smtClean="0"/>
              <a:t>Finally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we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performed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also</a:t>
            </a:r>
            <a:r>
              <a:rPr lang="it-IT" baseline="0" dirty="0" smtClean="0"/>
              <a:t> an </a:t>
            </a:r>
            <a:r>
              <a:rPr lang="it-IT" baseline="0" dirty="0" err="1" smtClean="0"/>
              <a:t>analysis</a:t>
            </a:r>
            <a:r>
              <a:rPr lang="it-IT" baseline="0" dirty="0" smtClean="0"/>
              <a:t> of the </a:t>
            </a:r>
            <a:r>
              <a:rPr lang="it-IT" baseline="0" dirty="0" err="1" smtClean="0"/>
              <a:t>solvent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accessibility</a:t>
            </a:r>
            <a:r>
              <a:rPr lang="it-IT" baseline="0" dirty="0" smtClean="0"/>
              <a:t> of the </a:t>
            </a:r>
            <a:r>
              <a:rPr lang="it-IT" baseline="0" dirty="0" err="1" smtClean="0"/>
              <a:t>active</a:t>
            </a:r>
            <a:r>
              <a:rPr lang="it-IT" baseline="0" dirty="0" smtClean="0"/>
              <a:t> site, in blue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represented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solvent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accessible</a:t>
            </a:r>
            <a:r>
              <a:rPr lang="it-IT" baseline="0" dirty="0" smtClean="0"/>
              <a:t> area </a:t>
            </a:r>
            <a:r>
              <a:rPr lang="it-IT" baseline="0" dirty="0" err="1" smtClean="0"/>
              <a:t>which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consistently</a:t>
            </a:r>
            <a:r>
              <a:rPr lang="it-IT" baseline="0" dirty="0" smtClean="0"/>
              <a:t> more </a:t>
            </a:r>
            <a:r>
              <a:rPr lang="it-IT" baseline="0" dirty="0" err="1" smtClean="0"/>
              <a:t>pronounced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than</a:t>
            </a:r>
            <a:r>
              <a:rPr lang="it-IT" baseline="0" dirty="0" smtClean="0"/>
              <a:t> the area </a:t>
            </a:r>
            <a:r>
              <a:rPr lang="it-IT" baseline="0" dirty="0" err="1" smtClean="0"/>
              <a:t>buried</a:t>
            </a:r>
            <a:r>
              <a:rPr lang="it-IT" baseline="0" dirty="0" smtClean="0"/>
              <a:t> to </a:t>
            </a:r>
            <a:r>
              <a:rPr lang="it-IT" baseline="0" dirty="0" err="1" smtClean="0"/>
              <a:t>solvent</a:t>
            </a:r>
            <a:r>
              <a:rPr lang="it-IT" baseline="0" dirty="0" smtClean="0"/>
              <a:t>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50576-62C5-43B3-96A6-351E451FD1B4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31084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The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same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covalent</a:t>
            </a:r>
            <a:r>
              <a:rPr lang="it-IT" baseline="0" dirty="0" smtClean="0"/>
              <a:t> docking procedure </a:t>
            </a:r>
            <a:r>
              <a:rPr lang="it-IT" baseline="0" dirty="0" err="1" smtClean="0"/>
              <a:t>was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applied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also</a:t>
            </a:r>
            <a:r>
              <a:rPr lang="it-IT" baseline="0" dirty="0" smtClean="0"/>
              <a:t> to simulate the </a:t>
            </a:r>
            <a:r>
              <a:rPr lang="it-IT" baseline="0" dirty="0" err="1" smtClean="0"/>
              <a:t>interactions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ceftriaxone</a:t>
            </a:r>
            <a:r>
              <a:rPr lang="it-IT" baseline="0" dirty="0" smtClean="0"/>
              <a:t>, the </a:t>
            </a:r>
            <a:r>
              <a:rPr lang="it-IT" baseline="0" dirty="0" err="1" smtClean="0"/>
              <a:t>cephalosporin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used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during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experimental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tests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selected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as</a:t>
            </a:r>
            <a:r>
              <a:rPr lang="it-IT" baseline="0" dirty="0" smtClean="0"/>
              <a:t> a </a:t>
            </a:r>
            <a:r>
              <a:rPr lang="it-IT" baseline="0" dirty="0" err="1" smtClean="0"/>
              <a:t>reference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because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a </a:t>
            </a:r>
            <a:r>
              <a:rPr lang="it-IT" baseline="0" dirty="0" err="1" smtClean="0"/>
              <a:t>third</a:t>
            </a:r>
            <a:r>
              <a:rPr lang="it-IT" baseline="0" dirty="0" smtClean="0"/>
              <a:t>-generation compound </a:t>
            </a:r>
            <a:r>
              <a:rPr lang="it-IT" baseline="0" dirty="0" err="1" smtClean="0"/>
              <a:t>diffused</a:t>
            </a:r>
            <a:r>
              <a:rPr lang="it-IT" baseline="0" dirty="0" smtClean="0"/>
              <a:t> in clinics and with a wide </a:t>
            </a:r>
            <a:r>
              <a:rPr lang="it-IT" baseline="0" dirty="0" err="1" smtClean="0"/>
              <a:t>spectrum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action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against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both</a:t>
            </a:r>
            <a:r>
              <a:rPr lang="it-IT" baseline="0" dirty="0" smtClean="0"/>
              <a:t> </a:t>
            </a:r>
            <a:r>
              <a:rPr lang="it-IT" baseline="0" dirty="0" err="1" smtClean="0"/>
              <a:t>Gram</a:t>
            </a:r>
            <a:r>
              <a:rPr lang="it-IT" baseline="0" dirty="0" smtClean="0"/>
              <a:t>+ and </a:t>
            </a:r>
            <a:r>
              <a:rPr lang="it-IT" baseline="0" dirty="0" err="1" smtClean="0"/>
              <a:t>Gram</a:t>
            </a:r>
            <a:r>
              <a:rPr lang="it-IT" baseline="0" dirty="0" smtClean="0"/>
              <a:t>- </a:t>
            </a:r>
            <a:r>
              <a:rPr lang="it-IT" baseline="0" dirty="0" err="1" smtClean="0"/>
              <a:t>organisms</a:t>
            </a:r>
            <a:r>
              <a:rPr lang="it-IT" baseline="0" dirty="0" smtClean="0"/>
              <a:t>. The </a:t>
            </a:r>
            <a:r>
              <a:rPr lang="it-IT" baseline="0" dirty="0" err="1" smtClean="0"/>
              <a:t>stereochemistry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this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molecule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defined</a:t>
            </a:r>
            <a:r>
              <a:rPr lang="it-IT" baseline="0" dirty="0" smtClean="0"/>
              <a:t> and </a:t>
            </a:r>
            <a:r>
              <a:rPr lang="it-IT" baseline="0" dirty="0" err="1" smtClean="0"/>
              <a:t>there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only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one</a:t>
            </a:r>
            <a:r>
              <a:rPr lang="it-IT" baseline="0" dirty="0" smtClean="0"/>
              <a:t> beta </a:t>
            </a:r>
            <a:r>
              <a:rPr lang="it-IT" baseline="0" dirty="0" err="1" smtClean="0"/>
              <a:t>lactam</a:t>
            </a:r>
            <a:r>
              <a:rPr lang="it-IT" baseline="0" dirty="0" smtClean="0"/>
              <a:t> ring in </a:t>
            </a:r>
            <a:r>
              <a:rPr lang="it-IT" baseline="0" dirty="0" err="1" smtClean="0"/>
              <a:t>its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structure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therefore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only</a:t>
            </a:r>
            <a:r>
              <a:rPr lang="it-IT" baseline="0" dirty="0" smtClean="0"/>
              <a:t> 1 docking </a:t>
            </a:r>
            <a:r>
              <a:rPr lang="it-IT" baseline="0" dirty="0" err="1" smtClean="0"/>
              <a:t>has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been</a:t>
            </a:r>
            <a:r>
              <a:rPr lang="it-IT" baseline="0" dirty="0" smtClean="0"/>
              <a:t> made for </a:t>
            </a:r>
            <a:r>
              <a:rPr lang="it-IT" baseline="0" dirty="0" err="1" smtClean="0"/>
              <a:t>each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protein</a:t>
            </a:r>
            <a:r>
              <a:rPr lang="it-IT" baseline="0" dirty="0" smtClean="0"/>
              <a:t> (with the </a:t>
            </a:r>
            <a:r>
              <a:rPr lang="it-IT" baseline="0" dirty="0" err="1" smtClean="0"/>
              <a:t>same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settings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selected</a:t>
            </a:r>
            <a:r>
              <a:rPr lang="it-IT" baseline="0" dirty="0" smtClean="0"/>
              <a:t> for AMA10, </a:t>
            </a:r>
            <a:r>
              <a:rPr lang="it-IT" baseline="0" dirty="0" err="1" smtClean="0"/>
              <a:t>obviously</a:t>
            </a:r>
            <a:r>
              <a:rPr lang="it-IT" baseline="0" dirty="0" smtClean="0"/>
              <a:t>).</a:t>
            </a:r>
          </a:p>
          <a:p>
            <a:r>
              <a:rPr lang="it-IT" baseline="0" dirty="0" smtClean="0"/>
              <a:t>The </a:t>
            </a:r>
            <a:r>
              <a:rPr lang="it-IT" baseline="0" dirty="0" err="1" smtClean="0"/>
              <a:t>results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summarized</a:t>
            </a:r>
            <a:r>
              <a:rPr lang="it-IT" baseline="0" dirty="0" smtClean="0"/>
              <a:t> in </a:t>
            </a:r>
            <a:r>
              <a:rPr lang="it-IT" baseline="0" dirty="0" err="1" smtClean="0"/>
              <a:t>this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table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confirm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that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predicted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binding</a:t>
            </a:r>
            <a:r>
              <a:rPr lang="it-IT" baseline="0" dirty="0" smtClean="0"/>
              <a:t> </a:t>
            </a:r>
            <a:r>
              <a:rPr lang="it-IT" baseline="0" dirty="0" err="1" smtClean="0"/>
              <a:t>energy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ceftriaxone</a:t>
            </a:r>
            <a:r>
              <a:rPr lang="it-IT" baseline="0" dirty="0" smtClean="0"/>
              <a:t> for the </a:t>
            </a:r>
            <a:r>
              <a:rPr lang="it-IT" baseline="0" dirty="0" err="1" smtClean="0"/>
              <a:t>selected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proteins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in the </a:t>
            </a:r>
            <a:r>
              <a:rPr lang="it-IT" baseline="0" dirty="0" err="1" smtClean="0"/>
              <a:t>same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range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amplitude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as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one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predicted</a:t>
            </a:r>
            <a:r>
              <a:rPr lang="it-IT" baseline="0" dirty="0" smtClean="0"/>
              <a:t> for AMA10, and </a:t>
            </a:r>
            <a:r>
              <a:rPr lang="it-IT" baseline="0" dirty="0" err="1" smtClean="0"/>
              <a:t>also</a:t>
            </a:r>
            <a:r>
              <a:rPr lang="it-IT" baseline="0" dirty="0" smtClean="0"/>
              <a:t> in </a:t>
            </a:r>
            <a:r>
              <a:rPr lang="it-IT" baseline="0" dirty="0" err="1" smtClean="0"/>
              <a:t>this</a:t>
            </a:r>
            <a:r>
              <a:rPr lang="it-IT" baseline="0" dirty="0" smtClean="0"/>
              <a:t> case </a:t>
            </a:r>
            <a:r>
              <a:rPr lang="it-IT" baseline="0" dirty="0" err="1" smtClean="0"/>
              <a:t>there</a:t>
            </a:r>
            <a:r>
              <a:rPr lang="it-IT" baseline="0" dirty="0" smtClean="0"/>
              <a:t> are no </a:t>
            </a:r>
            <a:r>
              <a:rPr lang="it-IT" baseline="0" dirty="0" err="1" smtClean="0"/>
              <a:t>significant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differences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between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Gram</a:t>
            </a:r>
            <a:r>
              <a:rPr lang="it-IT" baseline="0" dirty="0" smtClean="0"/>
              <a:t>+ and </a:t>
            </a:r>
            <a:r>
              <a:rPr lang="it-IT" baseline="0" dirty="0" err="1" smtClean="0"/>
              <a:t>Gram</a:t>
            </a:r>
            <a:r>
              <a:rPr lang="it-IT" baseline="0" dirty="0" smtClean="0"/>
              <a:t>- </a:t>
            </a:r>
            <a:r>
              <a:rPr lang="it-IT" baseline="0" dirty="0" err="1" smtClean="0"/>
              <a:t>organisms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indicating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that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insensitivity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Gram</a:t>
            </a:r>
            <a:r>
              <a:rPr lang="it-IT" baseline="0" dirty="0" smtClean="0"/>
              <a:t>- </a:t>
            </a:r>
            <a:r>
              <a:rPr lang="it-IT" baseline="0" dirty="0" err="1" smtClean="0"/>
              <a:t>organisms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towards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these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compounds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derives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probably</a:t>
            </a:r>
            <a:r>
              <a:rPr lang="it-IT" baseline="0" dirty="0" smtClean="0"/>
              <a:t> from the </a:t>
            </a:r>
            <a:r>
              <a:rPr lang="it-IT" baseline="0" dirty="0" err="1" smtClean="0"/>
              <a:t>different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composition</a:t>
            </a:r>
            <a:r>
              <a:rPr lang="it-IT" baseline="0" dirty="0" smtClean="0"/>
              <a:t> of the </a:t>
            </a:r>
            <a:r>
              <a:rPr lang="it-IT" baseline="0" dirty="0" err="1" smtClean="0"/>
              <a:t>cell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wall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that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impairs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entrance</a:t>
            </a:r>
            <a:r>
              <a:rPr lang="it-IT" baseline="0" dirty="0" smtClean="0"/>
              <a:t> of the </a:t>
            </a:r>
            <a:r>
              <a:rPr lang="it-IT" baseline="0" dirty="0" err="1" smtClean="0"/>
              <a:t>antibiotic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into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bacteria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Interestingly</a:t>
            </a:r>
            <a:r>
              <a:rPr lang="it-IT" baseline="0" dirty="0" smtClean="0"/>
              <a:t>, the </a:t>
            </a:r>
            <a:r>
              <a:rPr lang="it-IT" baseline="0" dirty="0" err="1" smtClean="0"/>
              <a:t>results</a:t>
            </a:r>
            <a:r>
              <a:rPr lang="it-IT" baseline="0" dirty="0" smtClean="0"/>
              <a:t> are </a:t>
            </a:r>
            <a:r>
              <a:rPr lang="it-IT" baseline="0" dirty="0" err="1" smtClean="0"/>
              <a:t>slightly</a:t>
            </a:r>
            <a:r>
              <a:rPr lang="it-IT" baseline="0" dirty="0" smtClean="0"/>
              <a:t> more </a:t>
            </a:r>
            <a:r>
              <a:rPr lang="it-IT" baseline="0" dirty="0" err="1" smtClean="0"/>
              <a:t>scattered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as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indicated</a:t>
            </a:r>
            <a:r>
              <a:rPr lang="it-IT" baseline="0" dirty="0" smtClean="0"/>
              <a:t> by the </a:t>
            </a:r>
            <a:r>
              <a:rPr lang="it-IT" baseline="0" dirty="0" err="1" smtClean="0"/>
              <a:t>total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number</a:t>
            </a:r>
            <a:r>
              <a:rPr lang="it-IT" baseline="0" dirty="0" smtClean="0"/>
              <a:t> of clusters </a:t>
            </a:r>
            <a:r>
              <a:rPr lang="it-IT" baseline="0" dirty="0" err="1" smtClean="0"/>
              <a:t>found</a:t>
            </a:r>
            <a:r>
              <a:rPr lang="it-IT" baseline="0" dirty="0" smtClean="0"/>
              <a:t> for </a:t>
            </a:r>
            <a:r>
              <a:rPr lang="it-IT" baseline="0" dirty="0" err="1" smtClean="0"/>
              <a:t>each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protein</a:t>
            </a:r>
            <a:r>
              <a:rPr lang="it-IT" baseline="0" dirty="0" smtClean="0"/>
              <a:t> and by the </a:t>
            </a:r>
            <a:r>
              <a:rPr lang="it-IT" baseline="0" dirty="0" err="1" smtClean="0"/>
              <a:t>lower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number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poses</a:t>
            </a:r>
            <a:r>
              <a:rPr lang="it-IT" baseline="0" dirty="0" smtClean="0"/>
              <a:t> per cluster. </a:t>
            </a:r>
            <a:r>
              <a:rPr lang="it-IT" baseline="0" dirty="0" err="1" smtClean="0"/>
              <a:t>This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indicates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that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potentially</a:t>
            </a:r>
            <a:r>
              <a:rPr lang="it-IT" baseline="0" dirty="0" smtClean="0"/>
              <a:t> AMA10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superior</a:t>
            </a:r>
            <a:r>
              <a:rPr lang="it-IT" baseline="0" dirty="0" smtClean="0"/>
              <a:t> to </a:t>
            </a:r>
            <a:r>
              <a:rPr lang="it-IT" baseline="0" dirty="0" err="1" smtClean="0"/>
              <a:t>ceftriaxone</a:t>
            </a:r>
            <a:r>
              <a:rPr lang="it-IT" baseline="0" dirty="0" smtClean="0"/>
              <a:t> in </a:t>
            </a:r>
            <a:r>
              <a:rPr lang="it-IT" baseline="0" dirty="0" err="1" smtClean="0"/>
              <a:t>terms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stability</a:t>
            </a:r>
            <a:r>
              <a:rPr lang="it-IT" baseline="0" dirty="0" smtClean="0"/>
              <a:t> of the </a:t>
            </a:r>
            <a:r>
              <a:rPr lang="it-IT" baseline="0" dirty="0" err="1" smtClean="0"/>
              <a:t>complex</a:t>
            </a:r>
            <a:r>
              <a:rPr lang="it-IT" baseline="0" dirty="0" smtClean="0"/>
              <a:t> </a:t>
            </a:r>
            <a:r>
              <a:rPr lang="it-IT" baseline="0" dirty="0" err="1" smtClean="0"/>
              <a:t>formed</a:t>
            </a:r>
            <a:r>
              <a:rPr lang="it-IT" baseline="0" dirty="0" smtClean="0"/>
              <a:t> with the target </a:t>
            </a:r>
            <a:r>
              <a:rPr lang="it-IT" baseline="0" dirty="0" err="1" smtClean="0"/>
              <a:t>protein</a:t>
            </a:r>
            <a:r>
              <a:rPr lang="it-IT" baseline="0" dirty="0" smtClean="0"/>
              <a:t>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50576-62C5-43B3-96A6-351E451FD1B4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5240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 smtClean="0"/>
              <a:t>Also</a:t>
            </a:r>
            <a:r>
              <a:rPr lang="it-IT" dirty="0" smtClean="0"/>
              <a:t> in the case of </a:t>
            </a:r>
            <a:r>
              <a:rPr lang="it-IT" dirty="0" err="1" smtClean="0"/>
              <a:t>ceftriaxone</a:t>
            </a:r>
            <a:r>
              <a:rPr lang="it-IT" dirty="0" smtClean="0"/>
              <a:t>, </a:t>
            </a:r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performed</a:t>
            </a:r>
            <a:r>
              <a:rPr lang="it-IT" dirty="0" smtClean="0"/>
              <a:t> a </a:t>
            </a:r>
            <a:r>
              <a:rPr lang="it-IT" dirty="0" err="1" smtClean="0"/>
              <a:t>detailed</a:t>
            </a:r>
            <a:r>
              <a:rPr lang="it-IT" dirty="0" smtClean="0"/>
              <a:t> </a:t>
            </a:r>
            <a:r>
              <a:rPr lang="it-IT" dirty="0" err="1" smtClean="0"/>
              <a:t>investigation</a:t>
            </a:r>
            <a:r>
              <a:rPr lang="it-IT" dirty="0" smtClean="0"/>
              <a:t> of the </a:t>
            </a:r>
            <a:r>
              <a:rPr lang="it-IT" dirty="0" err="1" smtClean="0"/>
              <a:t>interactions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between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antibiotic</a:t>
            </a:r>
            <a:r>
              <a:rPr lang="it-IT" baseline="0" dirty="0" smtClean="0"/>
              <a:t> and the </a:t>
            </a:r>
            <a:r>
              <a:rPr lang="it-IT" baseline="0" dirty="0" err="1" smtClean="0"/>
              <a:t>different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PBPs</a:t>
            </a:r>
            <a:r>
              <a:rPr lang="it-IT" baseline="0" dirty="0" smtClean="0"/>
              <a:t>. The </a:t>
            </a:r>
            <a:r>
              <a:rPr lang="it-IT" baseline="0" dirty="0" err="1" smtClean="0"/>
              <a:t>result</a:t>
            </a:r>
            <a:r>
              <a:rPr lang="it-IT" baseline="0" dirty="0" smtClean="0"/>
              <a:t> show </a:t>
            </a:r>
            <a:r>
              <a:rPr lang="it-IT" baseline="0" dirty="0" err="1" smtClean="0"/>
              <a:t>that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interactions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between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antibiotic</a:t>
            </a:r>
            <a:r>
              <a:rPr lang="it-IT" baseline="0" dirty="0" smtClean="0"/>
              <a:t> and the </a:t>
            </a:r>
            <a:r>
              <a:rPr lang="it-IT" baseline="0" dirty="0" err="1" smtClean="0"/>
              <a:t>active</a:t>
            </a:r>
            <a:r>
              <a:rPr lang="it-IT" baseline="0" dirty="0" smtClean="0"/>
              <a:t> site of the </a:t>
            </a:r>
            <a:r>
              <a:rPr lang="it-IT" baseline="0" dirty="0" err="1" smtClean="0"/>
              <a:t>enzymes</a:t>
            </a:r>
            <a:r>
              <a:rPr lang="it-IT" baseline="0" dirty="0" smtClean="0"/>
              <a:t> are </a:t>
            </a:r>
            <a:r>
              <a:rPr lang="it-IT" baseline="0" dirty="0" err="1" smtClean="0"/>
              <a:t>similar</a:t>
            </a:r>
            <a:r>
              <a:rPr lang="it-IT" baseline="0" dirty="0" smtClean="0"/>
              <a:t> to </a:t>
            </a:r>
            <a:r>
              <a:rPr lang="it-IT" baseline="0" dirty="0" err="1" smtClean="0"/>
              <a:t>those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present</a:t>
            </a:r>
            <a:r>
              <a:rPr lang="it-IT" baseline="0" dirty="0" smtClean="0"/>
              <a:t> in the </a:t>
            </a:r>
            <a:r>
              <a:rPr lang="it-IT" baseline="0" dirty="0" err="1" smtClean="0"/>
              <a:t>complexes</a:t>
            </a:r>
            <a:r>
              <a:rPr lang="it-IT" baseline="0" dirty="0" smtClean="0"/>
              <a:t> with AMA10, </a:t>
            </a:r>
            <a:r>
              <a:rPr lang="it-IT" baseline="0" dirty="0" err="1" smtClean="0"/>
              <a:t>indicating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that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latter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binding</a:t>
            </a:r>
            <a:r>
              <a:rPr lang="it-IT" baseline="0" dirty="0" smtClean="0"/>
              <a:t> in a </a:t>
            </a:r>
            <a:r>
              <a:rPr lang="it-IT" baseline="0" dirty="0" err="1" smtClean="0"/>
              <a:t>similar</a:t>
            </a:r>
            <a:r>
              <a:rPr lang="it-IT" baseline="0" dirty="0" smtClean="0"/>
              <a:t> way with </a:t>
            </a:r>
            <a:r>
              <a:rPr lang="it-IT" baseline="0" dirty="0" err="1" smtClean="0"/>
              <a:t>respect</a:t>
            </a:r>
            <a:r>
              <a:rPr lang="it-IT" baseline="0" dirty="0" smtClean="0"/>
              <a:t> to </a:t>
            </a:r>
            <a:r>
              <a:rPr lang="it-IT" baseline="0" dirty="0" err="1" smtClean="0"/>
              <a:t>known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antibiotics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interacting</a:t>
            </a:r>
            <a:r>
              <a:rPr lang="it-IT" baseline="0" dirty="0" smtClean="0"/>
              <a:t> more or </a:t>
            </a:r>
            <a:r>
              <a:rPr lang="it-IT" baseline="0" dirty="0" err="1" smtClean="0"/>
              <a:t>less</a:t>
            </a:r>
            <a:r>
              <a:rPr lang="it-IT" baseline="0" dirty="0" smtClean="0"/>
              <a:t> with the </a:t>
            </a:r>
            <a:r>
              <a:rPr lang="it-IT" baseline="0" dirty="0" err="1" smtClean="0"/>
              <a:t>same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residues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However</a:t>
            </a:r>
            <a:r>
              <a:rPr lang="it-IT" baseline="0" dirty="0" smtClean="0"/>
              <a:t>, the </a:t>
            </a:r>
            <a:r>
              <a:rPr lang="it-IT" baseline="0" dirty="0" err="1" smtClean="0"/>
              <a:t>number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interactions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between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ceftriaxone</a:t>
            </a:r>
            <a:r>
              <a:rPr lang="it-IT" baseline="0" dirty="0" smtClean="0"/>
              <a:t> and </a:t>
            </a:r>
            <a:r>
              <a:rPr lang="it-IT" baseline="0" dirty="0" err="1" smtClean="0"/>
              <a:t>active</a:t>
            </a:r>
            <a:r>
              <a:rPr lang="it-IT" baseline="0" dirty="0" smtClean="0"/>
              <a:t> site </a:t>
            </a:r>
            <a:r>
              <a:rPr lang="it-IT" baseline="0" dirty="0" err="1" smtClean="0"/>
              <a:t>residues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lower</a:t>
            </a:r>
            <a:r>
              <a:rPr lang="it-IT" baseline="0" dirty="0" smtClean="0"/>
              <a:t>. In </a:t>
            </a:r>
            <a:r>
              <a:rPr lang="it-IT" baseline="0" dirty="0" err="1" smtClean="0"/>
              <a:t>particular</a:t>
            </a:r>
            <a:r>
              <a:rPr lang="it-IT" baseline="0" dirty="0" smtClean="0"/>
              <a:t>, the </a:t>
            </a:r>
            <a:r>
              <a:rPr lang="it-IT" baseline="0" dirty="0" err="1" smtClean="0"/>
              <a:t>number</a:t>
            </a:r>
            <a:r>
              <a:rPr lang="it-IT" baseline="0" dirty="0" smtClean="0"/>
              <a:t> of H-bonds </a:t>
            </a:r>
            <a:r>
              <a:rPr lang="it-IT" baseline="0" dirty="0" err="1" smtClean="0"/>
              <a:t>between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ceftriaxone</a:t>
            </a:r>
            <a:r>
              <a:rPr lang="it-IT" baseline="0" dirty="0" smtClean="0"/>
              <a:t> and </a:t>
            </a:r>
            <a:r>
              <a:rPr lang="it-IT" baseline="0" dirty="0" err="1" smtClean="0"/>
              <a:t>PBPs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less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pronounced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Then</a:t>
            </a:r>
            <a:r>
              <a:rPr lang="it-IT" baseline="0" dirty="0" smtClean="0"/>
              <a:t>, AMA10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able</a:t>
            </a:r>
            <a:r>
              <a:rPr lang="it-IT" baseline="0" dirty="0" smtClean="0"/>
              <a:t> to </a:t>
            </a:r>
            <a:r>
              <a:rPr lang="it-IT" baseline="0" dirty="0" err="1" smtClean="0"/>
              <a:t>interact</a:t>
            </a:r>
            <a:r>
              <a:rPr lang="it-IT" baseline="0" dirty="0" smtClean="0"/>
              <a:t> more </a:t>
            </a:r>
            <a:r>
              <a:rPr lang="it-IT" baseline="0" dirty="0" err="1" smtClean="0"/>
              <a:t>specifically</a:t>
            </a:r>
            <a:r>
              <a:rPr lang="it-IT" baseline="0" dirty="0" smtClean="0"/>
              <a:t> with </a:t>
            </a:r>
            <a:r>
              <a:rPr lang="it-IT" baseline="0" dirty="0" err="1" smtClean="0"/>
              <a:t>PBPs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considering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that</a:t>
            </a:r>
            <a:r>
              <a:rPr lang="it-IT" baseline="0" dirty="0" smtClean="0"/>
              <a:t> H-bonds are </a:t>
            </a:r>
            <a:r>
              <a:rPr lang="it-IT" baseline="0" dirty="0" err="1" smtClean="0"/>
              <a:t>generally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able</a:t>
            </a:r>
            <a:r>
              <a:rPr lang="it-IT" baseline="0" dirty="0" smtClean="0"/>
              <a:t> to </a:t>
            </a:r>
            <a:r>
              <a:rPr lang="it-IT" baseline="0" dirty="0" err="1" smtClean="0"/>
              <a:t>enhance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specificity</a:t>
            </a:r>
            <a:r>
              <a:rPr lang="it-IT" baseline="0" dirty="0" smtClean="0"/>
              <a:t> of the </a:t>
            </a:r>
            <a:r>
              <a:rPr lang="it-IT" baseline="0" dirty="0" err="1" smtClean="0"/>
              <a:t>interaction</a:t>
            </a:r>
            <a:r>
              <a:rPr lang="it-IT" baseline="0" dirty="0" smtClean="0"/>
              <a:t>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50576-62C5-43B3-96A6-351E451FD1B4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21579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In </a:t>
            </a:r>
            <a:r>
              <a:rPr lang="it-IT" dirty="0" err="1" smtClean="0"/>
              <a:t>order</a:t>
            </a:r>
            <a:r>
              <a:rPr lang="it-IT" dirty="0" smtClean="0"/>
              <a:t> to </a:t>
            </a:r>
            <a:r>
              <a:rPr lang="it-IT" dirty="0" err="1" smtClean="0"/>
              <a:t>verify</a:t>
            </a:r>
            <a:r>
              <a:rPr lang="it-IT" dirty="0" smtClean="0"/>
              <a:t> the </a:t>
            </a:r>
            <a:r>
              <a:rPr lang="it-IT" dirty="0" err="1" smtClean="0"/>
              <a:t>interactions</a:t>
            </a:r>
            <a:r>
              <a:rPr lang="it-IT" dirty="0" smtClean="0"/>
              <a:t> </a:t>
            </a:r>
            <a:r>
              <a:rPr lang="it-IT" dirty="0" err="1" smtClean="0"/>
              <a:t>between</a:t>
            </a:r>
            <a:r>
              <a:rPr lang="it-IT" dirty="0" smtClean="0"/>
              <a:t> AMA-10 and beta </a:t>
            </a:r>
            <a:r>
              <a:rPr lang="it-IT" dirty="0" err="1" smtClean="0"/>
              <a:t>lactamases</a:t>
            </a:r>
            <a:r>
              <a:rPr lang="it-IT" dirty="0" smtClean="0"/>
              <a:t>, </a:t>
            </a:r>
            <a:r>
              <a:rPr lang="it-IT" dirty="0" err="1" smtClean="0"/>
              <a:t>two</a:t>
            </a:r>
            <a:r>
              <a:rPr lang="it-IT" dirty="0" smtClean="0"/>
              <a:t> </a:t>
            </a:r>
            <a:r>
              <a:rPr lang="it-IT" dirty="0" err="1" smtClean="0"/>
              <a:t>enzymes</a:t>
            </a:r>
            <a:r>
              <a:rPr lang="it-IT" dirty="0" smtClean="0"/>
              <a:t> </a:t>
            </a:r>
            <a:r>
              <a:rPr lang="it-IT" dirty="0" err="1" smtClean="0"/>
              <a:t>were</a:t>
            </a:r>
            <a:r>
              <a:rPr lang="it-IT" dirty="0" smtClean="0"/>
              <a:t> </a:t>
            </a:r>
            <a:r>
              <a:rPr lang="it-IT" dirty="0" err="1" smtClean="0"/>
              <a:t>selected</a:t>
            </a:r>
            <a:r>
              <a:rPr lang="it-IT" dirty="0" smtClean="0"/>
              <a:t>,</a:t>
            </a:r>
            <a:r>
              <a:rPr lang="it-IT" baseline="0" dirty="0" smtClean="0"/>
              <a:t> PC-1 </a:t>
            </a:r>
            <a:r>
              <a:rPr lang="it-IT" baseline="0" dirty="0" err="1" smtClean="0"/>
              <a:t>which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a beta </a:t>
            </a:r>
            <a:r>
              <a:rPr lang="it-IT" baseline="0" dirty="0" err="1" smtClean="0"/>
              <a:t>lactamase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found</a:t>
            </a:r>
            <a:r>
              <a:rPr lang="it-IT" baseline="0" dirty="0" smtClean="0"/>
              <a:t> in </a:t>
            </a:r>
            <a:r>
              <a:rPr lang="it-IT" baseline="0" dirty="0" err="1" smtClean="0"/>
              <a:t>Gram</a:t>
            </a:r>
            <a:r>
              <a:rPr lang="it-IT" baseline="0" dirty="0" smtClean="0"/>
              <a:t>+ </a:t>
            </a:r>
            <a:r>
              <a:rPr lang="it-IT" baseline="0" dirty="0" err="1" smtClean="0"/>
              <a:t>bacteria</a:t>
            </a:r>
            <a:r>
              <a:rPr lang="it-IT" baseline="0" dirty="0" smtClean="0"/>
              <a:t>, and TEM-1 </a:t>
            </a:r>
            <a:r>
              <a:rPr lang="it-IT" baseline="0" dirty="0" err="1" smtClean="0"/>
              <a:t>which</a:t>
            </a:r>
            <a:r>
              <a:rPr lang="it-IT" baseline="0" dirty="0" smtClean="0"/>
              <a:t> on the </a:t>
            </a:r>
            <a:r>
              <a:rPr lang="it-IT" baseline="0" dirty="0" err="1" smtClean="0"/>
              <a:t>contrary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a beta </a:t>
            </a:r>
            <a:r>
              <a:rPr lang="it-IT" baseline="0" dirty="0" err="1" smtClean="0"/>
              <a:t>lactamase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typical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Gram</a:t>
            </a:r>
            <a:r>
              <a:rPr lang="it-IT" baseline="0" dirty="0" smtClean="0"/>
              <a:t>- </a:t>
            </a:r>
            <a:r>
              <a:rPr lang="it-IT" baseline="0" dirty="0" err="1" smtClean="0"/>
              <a:t>bacteria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Both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selected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lactamases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belong</a:t>
            </a:r>
            <a:r>
              <a:rPr lang="it-IT" baseline="0" dirty="0" smtClean="0"/>
              <a:t> to the </a:t>
            </a:r>
            <a:r>
              <a:rPr lang="it-IT" baseline="0" dirty="0" err="1" smtClean="0"/>
              <a:t>class</a:t>
            </a:r>
            <a:r>
              <a:rPr lang="it-IT" baseline="0" dirty="0" smtClean="0"/>
              <a:t> A, </a:t>
            </a:r>
            <a:r>
              <a:rPr lang="it-IT" baseline="0" dirty="0" err="1" smtClean="0"/>
              <a:t>which</a:t>
            </a:r>
            <a:r>
              <a:rPr lang="it-IT" baseline="0" dirty="0" smtClean="0"/>
              <a:t> </a:t>
            </a:r>
            <a:r>
              <a:rPr lang="it-IT" baseline="0" dirty="0" err="1" smtClean="0"/>
              <a:t>means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lactamases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acting</a:t>
            </a:r>
            <a:r>
              <a:rPr lang="it-IT" baseline="0" dirty="0" smtClean="0"/>
              <a:t> with a Ser-</a:t>
            </a:r>
            <a:r>
              <a:rPr lang="it-IT" baseline="0" dirty="0" err="1" smtClean="0"/>
              <a:t>dependent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mechanism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action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analogous</a:t>
            </a:r>
            <a:r>
              <a:rPr lang="it-IT" baseline="0" dirty="0" smtClean="0"/>
              <a:t> to the </a:t>
            </a:r>
            <a:r>
              <a:rPr lang="it-IT" baseline="0" dirty="0" err="1" smtClean="0"/>
              <a:t>one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PBPs</a:t>
            </a:r>
            <a:r>
              <a:rPr lang="it-IT" baseline="0" dirty="0" smtClean="0"/>
              <a:t>. </a:t>
            </a:r>
          </a:p>
          <a:p>
            <a:r>
              <a:rPr lang="it-IT" baseline="0" dirty="0" smtClean="0"/>
              <a:t>In </a:t>
            </a:r>
            <a:r>
              <a:rPr lang="it-IT" baseline="0" dirty="0" err="1" smtClean="0"/>
              <a:t>this</a:t>
            </a:r>
            <a:r>
              <a:rPr lang="it-IT" baseline="0" dirty="0" smtClean="0"/>
              <a:t> slide </a:t>
            </a:r>
            <a:r>
              <a:rPr lang="it-IT" baseline="0" dirty="0" err="1" smtClean="0"/>
              <a:t>you</a:t>
            </a:r>
            <a:r>
              <a:rPr lang="it-IT" baseline="0" dirty="0" smtClean="0"/>
              <a:t> can </a:t>
            </a:r>
            <a:r>
              <a:rPr lang="it-IT" baseline="0" dirty="0" err="1" smtClean="0"/>
              <a:t>see</a:t>
            </a:r>
            <a:r>
              <a:rPr lang="it-IT" baseline="0" dirty="0" smtClean="0"/>
              <a:t> first the </a:t>
            </a:r>
            <a:r>
              <a:rPr lang="it-IT" baseline="0" dirty="0" err="1" smtClean="0"/>
              <a:t>results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obtained</a:t>
            </a:r>
            <a:r>
              <a:rPr lang="it-IT" baseline="0" dirty="0" smtClean="0"/>
              <a:t> for PC-1. Once </a:t>
            </a:r>
            <a:r>
              <a:rPr lang="it-IT" baseline="0" dirty="0" err="1" smtClean="0"/>
              <a:t>again</a:t>
            </a:r>
            <a:r>
              <a:rPr lang="it-IT" baseline="0" dirty="0" smtClean="0"/>
              <a:t>, 4 </a:t>
            </a:r>
            <a:r>
              <a:rPr lang="it-IT" baseline="0" dirty="0" err="1" smtClean="0"/>
              <a:t>different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simulations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has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been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necessary</a:t>
            </a:r>
            <a:r>
              <a:rPr lang="it-IT" baseline="0" dirty="0" smtClean="0"/>
              <a:t> for AMA10, </a:t>
            </a:r>
            <a:r>
              <a:rPr lang="it-IT" baseline="0" dirty="0" err="1" smtClean="0"/>
              <a:t>because</a:t>
            </a:r>
            <a:r>
              <a:rPr lang="it-IT" baseline="0" dirty="0" smtClean="0"/>
              <a:t> of the </a:t>
            </a:r>
            <a:r>
              <a:rPr lang="it-IT" baseline="0" dirty="0" err="1" smtClean="0"/>
              <a:t>presence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its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chiral</a:t>
            </a:r>
            <a:r>
              <a:rPr lang="it-IT" baseline="0" dirty="0" smtClean="0"/>
              <a:t> centers and of the </a:t>
            </a:r>
            <a:r>
              <a:rPr lang="it-IT" baseline="0" dirty="0" err="1" smtClean="0"/>
              <a:t>two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different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rings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whereas</a:t>
            </a:r>
            <a:r>
              <a:rPr lang="it-IT" baseline="0" dirty="0" smtClean="0"/>
              <a:t> the last </a:t>
            </a:r>
            <a:r>
              <a:rPr lang="it-IT" baseline="0" dirty="0" err="1" smtClean="0"/>
              <a:t>row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refers</a:t>
            </a:r>
            <a:r>
              <a:rPr lang="it-IT" baseline="0" dirty="0" smtClean="0"/>
              <a:t> to the </a:t>
            </a:r>
            <a:r>
              <a:rPr lang="it-IT" baseline="0" dirty="0" err="1" smtClean="0"/>
              <a:t>results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found</a:t>
            </a:r>
            <a:r>
              <a:rPr lang="it-IT" baseline="0" dirty="0" smtClean="0"/>
              <a:t> for </a:t>
            </a:r>
            <a:r>
              <a:rPr lang="it-IT" baseline="0" dirty="0" err="1" smtClean="0"/>
              <a:t>ceftriaxone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which</a:t>
            </a:r>
            <a:r>
              <a:rPr lang="it-IT" baseline="0" dirty="0" smtClean="0"/>
              <a:t> once </a:t>
            </a:r>
            <a:r>
              <a:rPr lang="it-IT" baseline="0" dirty="0" err="1" smtClean="0"/>
              <a:t>again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has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been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selected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as</a:t>
            </a:r>
            <a:r>
              <a:rPr lang="it-IT" baseline="0" dirty="0" smtClean="0"/>
              <a:t> a </a:t>
            </a:r>
            <a:r>
              <a:rPr lang="it-IT" baseline="0" dirty="0" err="1" smtClean="0"/>
              <a:t>comparison</a:t>
            </a:r>
            <a:r>
              <a:rPr lang="it-IT" baseline="0" dirty="0" smtClean="0"/>
              <a:t>. Once </a:t>
            </a:r>
            <a:r>
              <a:rPr lang="it-IT" baseline="0" dirty="0" err="1" smtClean="0"/>
              <a:t>again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possible</a:t>
            </a:r>
            <a:r>
              <a:rPr lang="it-IT" baseline="0" dirty="0" smtClean="0"/>
              <a:t> to note </a:t>
            </a:r>
            <a:r>
              <a:rPr lang="it-IT" baseline="0" dirty="0" err="1" smtClean="0"/>
              <a:t>that</a:t>
            </a:r>
            <a:r>
              <a:rPr lang="it-IT" baseline="0" dirty="0" smtClean="0"/>
              <a:t> the B ring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more </a:t>
            </a:r>
            <a:r>
              <a:rPr lang="it-IT" baseline="0" dirty="0" err="1" smtClean="0"/>
              <a:t>reactive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than</a:t>
            </a:r>
            <a:r>
              <a:rPr lang="it-IT" baseline="0" dirty="0" smtClean="0"/>
              <a:t> the ring A to the </a:t>
            </a:r>
            <a:r>
              <a:rPr lang="it-IT" baseline="0" dirty="0" err="1" smtClean="0"/>
              <a:t>interaction</a:t>
            </a:r>
            <a:r>
              <a:rPr lang="it-IT" baseline="0" dirty="0" smtClean="0"/>
              <a:t> with </a:t>
            </a:r>
            <a:r>
              <a:rPr lang="it-IT" baseline="0" dirty="0" err="1" smtClean="0"/>
              <a:t>this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enzyme</a:t>
            </a:r>
            <a:r>
              <a:rPr lang="it-IT" baseline="0" dirty="0" smtClean="0"/>
              <a:t>, and </a:t>
            </a:r>
            <a:r>
              <a:rPr lang="it-IT" baseline="0" dirty="0" err="1" smtClean="0"/>
              <a:t>that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order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magnitude</a:t>
            </a:r>
            <a:r>
              <a:rPr lang="it-IT" baseline="0" dirty="0" smtClean="0"/>
              <a:t> for </a:t>
            </a:r>
            <a:r>
              <a:rPr lang="it-IT" baseline="0" dirty="0" err="1" smtClean="0"/>
              <a:t>this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molecule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more or </a:t>
            </a:r>
            <a:r>
              <a:rPr lang="it-IT" baseline="0" dirty="0" err="1" smtClean="0"/>
              <a:t>less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same</a:t>
            </a:r>
            <a:r>
              <a:rPr lang="it-IT" baseline="0" dirty="0" smtClean="0"/>
              <a:t> with </a:t>
            </a:r>
            <a:r>
              <a:rPr lang="it-IT" baseline="0" dirty="0" err="1" smtClean="0"/>
              <a:t>respect</a:t>
            </a:r>
            <a:r>
              <a:rPr lang="it-IT" baseline="0" dirty="0" smtClean="0"/>
              <a:t> to </a:t>
            </a:r>
            <a:r>
              <a:rPr lang="it-IT" baseline="0" dirty="0" err="1" smtClean="0"/>
              <a:t>ceftriaxone</a:t>
            </a:r>
            <a:r>
              <a:rPr lang="it-IT" baseline="0" dirty="0" smtClean="0"/>
              <a:t>. </a:t>
            </a:r>
          </a:p>
          <a:p>
            <a:r>
              <a:rPr lang="it-IT" baseline="0" dirty="0" smtClean="0"/>
              <a:t>The </a:t>
            </a:r>
            <a:r>
              <a:rPr lang="it-IT" baseline="0" dirty="0" err="1" smtClean="0"/>
              <a:t>next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results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concerns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interaction</a:t>
            </a:r>
            <a:r>
              <a:rPr lang="it-IT" baseline="0" dirty="0" smtClean="0"/>
              <a:t> with TEM-1. The </a:t>
            </a:r>
            <a:r>
              <a:rPr lang="it-IT" baseline="0" dirty="0" err="1" smtClean="0"/>
              <a:t>result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very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similar</a:t>
            </a:r>
            <a:r>
              <a:rPr lang="it-IT" baseline="0" dirty="0" smtClean="0"/>
              <a:t> to the </a:t>
            </a:r>
            <a:r>
              <a:rPr lang="it-IT" baseline="0" dirty="0" err="1" smtClean="0"/>
              <a:t>previous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one</a:t>
            </a:r>
            <a:r>
              <a:rPr lang="it-IT" baseline="0" dirty="0" smtClean="0"/>
              <a:t>, with a </a:t>
            </a:r>
            <a:r>
              <a:rPr lang="it-IT" baseline="0" dirty="0" err="1" smtClean="0"/>
              <a:t>neat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difference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between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affinity</a:t>
            </a:r>
            <a:r>
              <a:rPr lang="it-IT" baseline="0" dirty="0" smtClean="0"/>
              <a:t> of the </a:t>
            </a:r>
            <a:r>
              <a:rPr lang="it-IT" baseline="0" dirty="0" err="1" smtClean="0"/>
              <a:t>two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rings</a:t>
            </a:r>
            <a:r>
              <a:rPr lang="it-IT" baseline="0" dirty="0" smtClean="0"/>
              <a:t> for the </a:t>
            </a:r>
            <a:r>
              <a:rPr lang="it-IT" baseline="0" dirty="0" err="1" smtClean="0"/>
              <a:t>active</a:t>
            </a:r>
            <a:r>
              <a:rPr lang="it-IT" baseline="0" dirty="0" smtClean="0"/>
              <a:t> site of the </a:t>
            </a:r>
            <a:r>
              <a:rPr lang="it-IT" baseline="0" dirty="0" err="1" smtClean="0"/>
              <a:t>enzyme</a:t>
            </a:r>
            <a:r>
              <a:rPr lang="it-IT" baseline="0" dirty="0" smtClean="0"/>
              <a:t>. On </a:t>
            </a:r>
            <a:r>
              <a:rPr lang="it-IT" baseline="0" dirty="0" err="1" smtClean="0"/>
              <a:t>average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however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possible</a:t>
            </a:r>
            <a:r>
              <a:rPr lang="it-IT" baseline="0" dirty="0" smtClean="0"/>
              <a:t> to note </a:t>
            </a:r>
            <a:r>
              <a:rPr lang="it-IT" baseline="0" dirty="0" err="1" smtClean="0"/>
              <a:t>that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affinity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ceftriaxone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towards</a:t>
            </a:r>
            <a:r>
              <a:rPr lang="it-IT" baseline="0" dirty="0" smtClean="0"/>
              <a:t> the beta </a:t>
            </a:r>
            <a:r>
              <a:rPr lang="it-IT" baseline="0" dirty="0" err="1" smtClean="0"/>
              <a:t>lactamases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slightly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higher</a:t>
            </a:r>
            <a:r>
              <a:rPr lang="it-IT" baseline="0" dirty="0" smtClean="0"/>
              <a:t> with </a:t>
            </a:r>
            <a:r>
              <a:rPr lang="it-IT" baseline="0" dirty="0" err="1" smtClean="0"/>
              <a:t>respect</a:t>
            </a:r>
            <a:r>
              <a:rPr lang="it-IT" baseline="0" dirty="0" smtClean="0"/>
              <a:t> to the </a:t>
            </a:r>
            <a:r>
              <a:rPr lang="it-IT" baseline="0" dirty="0" err="1" smtClean="0"/>
              <a:t>one</a:t>
            </a:r>
            <a:r>
              <a:rPr lang="it-IT" baseline="0" dirty="0" smtClean="0"/>
              <a:t> of AMA10, </a:t>
            </a:r>
            <a:r>
              <a:rPr lang="it-IT" baseline="0" dirty="0" err="1" smtClean="0"/>
              <a:t>thus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molecule</a:t>
            </a:r>
            <a:r>
              <a:rPr lang="it-IT" baseline="0" dirty="0" smtClean="0"/>
              <a:t> can </a:t>
            </a:r>
            <a:r>
              <a:rPr lang="it-IT" baseline="0" dirty="0" err="1" smtClean="0"/>
              <a:t>become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lead</a:t>
            </a:r>
            <a:r>
              <a:rPr lang="it-IT" baseline="0" dirty="0" smtClean="0"/>
              <a:t> compound of a new </a:t>
            </a:r>
            <a:r>
              <a:rPr lang="it-IT" baseline="0" dirty="0" err="1" smtClean="0"/>
              <a:t>class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antibiotics</a:t>
            </a:r>
            <a:r>
              <a:rPr lang="it-IT" baseline="0" dirty="0" smtClean="0"/>
              <a:t> more </a:t>
            </a:r>
            <a:r>
              <a:rPr lang="it-IT" baseline="0" dirty="0" err="1" smtClean="0"/>
              <a:t>resistant</a:t>
            </a:r>
            <a:r>
              <a:rPr lang="it-IT" baseline="0" dirty="0" smtClean="0"/>
              <a:t> to beta </a:t>
            </a:r>
            <a:r>
              <a:rPr lang="it-IT" baseline="0" dirty="0" err="1" smtClean="0"/>
              <a:t>lactamases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than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traditional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ones</a:t>
            </a:r>
            <a:r>
              <a:rPr lang="it-IT" baseline="0" dirty="0" smtClean="0"/>
              <a:t>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50576-62C5-43B3-96A6-351E451FD1B4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48985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smtClean="0"/>
              <a:t>In </a:t>
            </a:r>
            <a:r>
              <a:rPr lang="it-IT" dirty="0" err="1" smtClean="0"/>
              <a:t>conclusion</a:t>
            </a:r>
            <a:r>
              <a:rPr lang="it-IT" dirty="0" smtClean="0"/>
              <a:t>, I </a:t>
            </a:r>
            <a:r>
              <a:rPr lang="it-IT" dirty="0" err="1" smtClean="0"/>
              <a:t>have</a:t>
            </a:r>
            <a:r>
              <a:rPr lang="it-IT" dirty="0" smtClean="0"/>
              <a:t> </a:t>
            </a:r>
            <a:r>
              <a:rPr lang="it-IT" dirty="0" err="1" smtClean="0"/>
              <a:t>presented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r>
              <a:rPr lang="it-IT" dirty="0" smtClean="0"/>
              <a:t> AMA10, a new </a:t>
            </a:r>
            <a:r>
              <a:rPr lang="it-IT" dirty="0" err="1" smtClean="0"/>
              <a:t>antibiotic</a:t>
            </a:r>
            <a:r>
              <a:rPr lang="it-IT" dirty="0" smtClean="0"/>
              <a:t> compound </a:t>
            </a:r>
            <a:r>
              <a:rPr lang="it-IT" dirty="0" err="1" smtClean="0"/>
              <a:t>able</a:t>
            </a:r>
            <a:r>
              <a:rPr lang="it-IT" dirty="0" smtClean="0"/>
              <a:t> to </a:t>
            </a:r>
            <a:r>
              <a:rPr lang="it-IT" dirty="0" err="1" smtClean="0"/>
              <a:t>form</a:t>
            </a:r>
            <a:r>
              <a:rPr lang="it-IT" dirty="0" smtClean="0"/>
              <a:t> </a:t>
            </a:r>
            <a:r>
              <a:rPr lang="it-IT" dirty="0" err="1" smtClean="0"/>
              <a:t>stable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complexes</a:t>
            </a:r>
            <a:r>
              <a:rPr lang="it-IT" baseline="0" dirty="0" smtClean="0"/>
              <a:t> with </a:t>
            </a:r>
            <a:r>
              <a:rPr lang="it-IT" baseline="0" dirty="0" err="1" smtClean="0"/>
              <a:t>either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PBPs</a:t>
            </a:r>
            <a:r>
              <a:rPr lang="it-IT" baseline="0" dirty="0" smtClean="0"/>
              <a:t> from </a:t>
            </a:r>
            <a:r>
              <a:rPr lang="it-IT" baseline="0" dirty="0" err="1" smtClean="0"/>
              <a:t>Gram</a:t>
            </a:r>
            <a:r>
              <a:rPr lang="it-IT" baseline="0" dirty="0" smtClean="0"/>
              <a:t>+ and </a:t>
            </a:r>
            <a:r>
              <a:rPr lang="it-IT" baseline="0" dirty="0" err="1" smtClean="0"/>
              <a:t>Gram</a:t>
            </a:r>
            <a:r>
              <a:rPr lang="it-IT" baseline="0" dirty="0" smtClean="0"/>
              <a:t>- </a:t>
            </a:r>
            <a:r>
              <a:rPr lang="it-IT" baseline="0" dirty="0" err="1" smtClean="0"/>
              <a:t>bacteria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therefore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causes</a:t>
            </a:r>
            <a:r>
              <a:rPr lang="it-IT" baseline="0" dirty="0" smtClean="0"/>
              <a:t> for </a:t>
            </a:r>
            <a:r>
              <a:rPr lang="it-IT" baseline="0" dirty="0" err="1" smtClean="0"/>
              <a:t>its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inactivity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towards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Gram</a:t>
            </a:r>
            <a:r>
              <a:rPr lang="it-IT" baseline="0" dirty="0" smtClean="0"/>
              <a:t>- </a:t>
            </a:r>
            <a:r>
              <a:rPr lang="it-IT" baseline="0" dirty="0" err="1" smtClean="0"/>
              <a:t>bacteria</a:t>
            </a:r>
            <a:r>
              <a:rPr lang="it-IT" baseline="0" dirty="0" smtClean="0"/>
              <a:t> are </a:t>
            </a:r>
            <a:r>
              <a:rPr lang="it-IT" baseline="0" dirty="0" err="1" smtClean="0"/>
              <a:t>probably</a:t>
            </a:r>
            <a:r>
              <a:rPr lang="it-IT" baseline="0" dirty="0" smtClean="0"/>
              <a:t> due to </a:t>
            </a:r>
            <a:r>
              <a:rPr lang="it-IT" baseline="0" dirty="0" err="1" smtClean="0"/>
              <a:t>its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inhability</a:t>
            </a:r>
            <a:r>
              <a:rPr lang="it-IT" baseline="0" dirty="0" smtClean="0"/>
              <a:t> to cross the </a:t>
            </a:r>
            <a:r>
              <a:rPr lang="it-IT" baseline="0" dirty="0" err="1" smtClean="0"/>
              <a:t>external</a:t>
            </a:r>
            <a:r>
              <a:rPr lang="it-IT" baseline="0" dirty="0" smtClean="0"/>
              <a:t> membrane of </a:t>
            </a:r>
            <a:r>
              <a:rPr lang="it-IT" baseline="0" dirty="0" err="1" smtClean="0"/>
              <a:t>Gram</a:t>
            </a:r>
            <a:r>
              <a:rPr lang="it-IT" baseline="0" dirty="0" smtClean="0"/>
              <a:t>- </a:t>
            </a:r>
            <a:r>
              <a:rPr lang="it-IT" baseline="0" dirty="0" err="1" smtClean="0"/>
              <a:t>organisms</a:t>
            </a:r>
            <a:r>
              <a:rPr lang="it-IT" baseline="0" dirty="0" smtClean="0"/>
              <a:t> and to </a:t>
            </a:r>
            <a:r>
              <a:rPr lang="it-IT" baseline="0" dirty="0" err="1" smtClean="0"/>
              <a:t>interact</a:t>
            </a:r>
            <a:r>
              <a:rPr lang="it-IT" baseline="0" dirty="0" smtClean="0"/>
              <a:t> with </a:t>
            </a:r>
            <a:r>
              <a:rPr lang="it-IT" baseline="0" dirty="0" err="1" smtClean="0"/>
              <a:t>peptidoglycan</a:t>
            </a:r>
            <a:r>
              <a:rPr lang="it-IT" baseline="0" dirty="0" smtClean="0"/>
              <a:t>. The </a:t>
            </a:r>
            <a:r>
              <a:rPr lang="it-IT" baseline="0" dirty="0" err="1" smtClean="0"/>
              <a:t>additional</a:t>
            </a:r>
            <a:r>
              <a:rPr lang="it-IT" baseline="0" dirty="0" smtClean="0"/>
              <a:t> ring of </a:t>
            </a:r>
            <a:r>
              <a:rPr lang="it-IT" baseline="0" dirty="0" err="1" smtClean="0"/>
              <a:t>this</a:t>
            </a:r>
            <a:r>
              <a:rPr lang="it-IT" baseline="0" dirty="0" smtClean="0"/>
              <a:t> compound </a:t>
            </a:r>
            <a:r>
              <a:rPr lang="it-IT" baseline="0" dirty="0" err="1" smtClean="0"/>
              <a:t>has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indeed</a:t>
            </a:r>
            <a:r>
              <a:rPr lang="it-IT" baseline="0" dirty="0" smtClean="0"/>
              <a:t> a </a:t>
            </a:r>
            <a:r>
              <a:rPr lang="it-IT" baseline="0" dirty="0" err="1" smtClean="0"/>
              <a:t>different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affinity</a:t>
            </a:r>
            <a:r>
              <a:rPr lang="it-IT" baseline="0" dirty="0" smtClean="0"/>
              <a:t> with </a:t>
            </a:r>
            <a:r>
              <a:rPr lang="it-IT" baseline="0" dirty="0" err="1" smtClean="0"/>
              <a:t>respect</a:t>
            </a:r>
            <a:r>
              <a:rPr lang="it-IT" baseline="0" dirty="0" smtClean="0"/>
              <a:t> to the </a:t>
            </a:r>
            <a:r>
              <a:rPr lang="it-IT" baseline="0" dirty="0" err="1" smtClean="0"/>
              <a:t>traditional</a:t>
            </a:r>
            <a:r>
              <a:rPr lang="it-IT" baseline="0" dirty="0" smtClean="0"/>
              <a:t> beta </a:t>
            </a:r>
            <a:r>
              <a:rPr lang="it-IT" baseline="0" dirty="0" err="1" smtClean="0"/>
              <a:t>lactam</a:t>
            </a:r>
            <a:r>
              <a:rPr lang="it-IT" baseline="0" dirty="0" smtClean="0"/>
              <a:t> ring of the 7-aminocephalosporanic acid, and the </a:t>
            </a:r>
            <a:r>
              <a:rPr lang="it-IT" baseline="0" dirty="0" err="1" smtClean="0"/>
              <a:t>two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phenyl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rings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present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could</a:t>
            </a:r>
            <a:r>
              <a:rPr lang="it-IT" baseline="0" dirty="0" smtClean="0"/>
              <a:t> be </a:t>
            </a:r>
            <a:r>
              <a:rPr lang="it-IT" baseline="0" dirty="0" err="1" smtClean="0"/>
              <a:t>functionalized</a:t>
            </a:r>
            <a:r>
              <a:rPr lang="it-IT" baseline="0" dirty="0" smtClean="0"/>
              <a:t> in </a:t>
            </a:r>
            <a:r>
              <a:rPr lang="it-IT" baseline="0" dirty="0" err="1" smtClean="0"/>
              <a:t>order</a:t>
            </a:r>
            <a:r>
              <a:rPr lang="it-IT" baseline="0" dirty="0" smtClean="0"/>
              <a:t> to modulate </a:t>
            </a:r>
            <a:r>
              <a:rPr lang="it-IT" baseline="0" dirty="0" err="1" smtClean="0"/>
              <a:t>such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activity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There</a:t>
            </a:r>
            <a:r>
              <a:rPr lang="it-IT" baseline="0" dirty="0" smtClean="0"/>
              <a:t> are </a:t>
            </a:r>
            <a:r>
              <a:rPr lang="it-IT" baseline="0" dirty="0" err="1" smtClean="0"/>
              <a:t>also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differences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between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predicted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affinities</a:t>
            </a:r>
            <a:r>
              <a:rPr lang="it-IT" baseline="0" dirty="0" smtClean="0"/>
              <a:t> of the </a:t>
            </a:r>
            <a:r>
              <a:rPr lang="it-IT" baseline="0" dirty="0" err="1" smtClean="0"/>
              <a:t>two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diastereoisomers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especially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when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enzyme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has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different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activities</a:t>
            </a:r>
            <a:r>
              <a:rPr lang="it-IT" baseline="0" dirty="0" smtClean="0"/>
              <a:t>, and </a:t>
            </a:r>
            <a:r>
              <a:rPr lang="it-IT" baseline="0" dirty="0" err="1" smtClean="0"/>
              <a:t>therefore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also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should</a:t>
            </a:r>
            <a:r>
              <a:rPr lang="it-IT" baseline="0" dirty="0" smtClean="0"/>
              <a:t> be </a:t>
            </a:r>
            <a:r>
              <a:rPr lang="it-IT" baseline="0" dirty="0" err="1" smtClean="0"/>
              <a:t>taken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into</a:t>
            </a:r>
            <a:r>
              <a:rPr lang="it-IT" baseline="0" dirty="0" smtClean="0"/>
              <a:t> account to modulate, for </a:t>
            </a:r>
            <a:r>
              <a:rPr lang="it-IT" baseline="0" dirty="0" err="1" smtClean="0"/>
              <a:t>example</a:t>
            </a:r>
            <a:r>
              <a:rPr lang="it-IT" baseline="0" dirty="0" smtClean="0"/>
              <a:t>, the </a:t>
            </a:r>
            <a:r>
              <a:rPr lang="it-IT" baseline="0" dirty="0" err="1" smtClean="0"/>
              <a:t>specificity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towards</a:t>
            </a:r>
            <a:r>
              <a:rPr lang="it-IT" baseline="0" dirty="0" smtClean="0"/>
              <a:t> a </a:t>
            </a:r>
            <a:r>
              <a:rPr lang="it-IT" baseline="0" dirty="0" err="1" smtClean="0"/>
              <a:t>particular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enzyme</a:t>
            </a:r>
            <a:r>
              <a:rPr lang="it-IT" baseline="0" dirty="0" smtClean="0"/>
              <a:t>. </a:t>
            </a:r>
            <a:r>
              <a:rPr lang="it-IT" baseline="0" dirty="0" err="1" smtClean="0"/>
              <a:t>Finally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we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were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able</a:t>
            </a:r>
            <a:r>
              <a:rPr lang="it-IT" baseline="0" dirty="0" smtClean="0"/>
              <a:t> to </a:t>
            </a:r>
            <a:r>
              <a:rPr lang="it-IT" baseline="0" dirty="0" err="1" smtClean="0"/>
              <a:t>identify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crucial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interactions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between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PBPs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active</a:t>
            </a:r>
            <a:r>
              <a:rPr lang="it-IT" baseline="0" dirty="0" smtClean="0"/>
              <a:t> site and AMA10, and </a:t>
            </a:r>
            <a:r>
              <a:rPr lang="it-IT" baseline="0" dirty="0" err="1" smtClean="0"/>
              <a:t>this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would</a:t>
            </a:r>
            <a:r>
              <a:rPr lang="it-IT" baseline="0" dirty="0" smtClean="0"/>
              <a:t> be the </a:t>
            </a:r>
            <a:r>
              <a:rPr lang="it-IT" sz="1200" b="0" i="0" baseline="0" dirty="0" err="1" smtClean="0"/>
              <a:t>starting</a:t>
            </a:r>
            <a:r>
              <a:rPr lang="it-IT" sz="1200" b="0" i="0" baseline="0" dirty="0" smtClean="0"/>
              <a:t> </a:t>
            </a:r>
            <a:r>
              <a:rPr lang="it-IT" sz="1200" b="0" i="0" baseline="0" dirty="0" err="1" smtClean="0"/>
              <a:t>point</a:t>
            </a:r>
            <a:r>
              <a:rPr lang="it-IT" sz="1200" b="0" i="0" baseline="0" dirty="0" smtClean="0"/>
              <a:t> to </a:t>
            </a:r>
            <a:r>
              <a:rPr lang="it-IT" sz="1200" b="0" i="0" baseline="0" dirty="0" err="1" smtClean="0"/>
              <a:t>plan</a:t>
            </a:r>
            <a:r>
              <a:rPr lang="it-IT" sz="1200" b="0" i="0" baseline="0" dirty="0" smtClean="0"/>
              <a:t> </a:t>
            </a:r>
            <a:r>
              <a:rPr lang="it-IT" sz="1200" b="0" i="0" baseline="0" dirty="0" err="1" smtClean="0"/>
              <a:t>rational</a:t>
            </a:r>
            <a:r>
              <a:rPr lang="it-IT" sz="1200" b="0" i="0" baseline="0" dirty="0" smtClean="0"/>
              <a:t> </a:t>
            </a:r>
            <a:r>
              <a:rPr lang="it-IT" sz="1200" b="0" i="0" baseline="0" dirty="0" err="1" smtClean="0"/>
              <a:t>modifications</a:t>
            </a:r>
            <a:r>
              <a:rPr lang="it-IT" sz="1200" b="0" i="0" baseline="0" dirty="0" smtClean="0"/>
              <a:t> in </a:t>
            </a:r>
            <a:r>
              <a:rPr lang="it-IT" sz="1200" b="0" i="0" baseline="0" dirty="0" err="1" smtClean="0"/>
              <a:t>order</a:t>
            </a:r>
            <a:r>
              <a:rPr lang="it-IT" sz="1200" b="0" i="0" baseline="0" dirty="0" smtClean="0"/>
              <a:t> to create a new </a:t>
            </a:r>
            <a:r>
              <a:rPr lang="it-IT" sz="1200" b="0" i="0" baseline="0" dirty="0" err="1" smtClean="0"/>
              <a:t>class</a:t>
            </a:r>
            <a:r>
              <a:rPr lang="it-IT" sz="1200" b="0" i="0" baseline="0" dirty="0" smtClean="0"/>
              <a:t> of </a:t>
            </a:r>
            <a:r>
              <a:rPr lang="it-IT" sz="1200" b="0" i="0" baseline="0" dirty="0" err="1" smtClean="0"/>
              <a:t>antibiotics</a:t>
            </a:r>
            <a:r>
              <a:rPr lang="it-IT" sz="1200" b="0" i="0" baseline="0" dirty="0" smtClean="0"/>
              <a:t> more </a:t>
            </a:r>
            <a:r>
              <a:rPr lang="it-IT" sz="1200" b="0" i="0" baseline="0" dirty="0" err="1" smtClean="0"/>
              <a:t>specific</a:t>
            </a:r>
            <a:r>
              <a:rPr lang="it-IT" sz="1200" b="0" i="0" baseline="0" dirty="0" smtClean="0"/>
              <a:t> and/or more </a:t>
            </a:r>
            <a:r>
              <a:rPr lang="it-IT" sz="1200" b="0" i="0" baseline="0" dirty="0" err="1" smtClean="0"/>
              <a:t>effective</a:t>
            </a:r>
            <a:r>
              <a:rPr lang="it-IT" sz="1200" b="0" i="0" baseline="0" dirty="0" smtClean="0"/>
              <a:t> </a:t>
            </a:r>
            <a:r>
              <a:rPr lang="it-IT" sz="1200" b="0" i="0" baseline="0" dirty="0" err="1" smtClean="0"/>
              <a:t>towards</a:t>
            </a:r>
            <a:r>
              <a:rPr lang="it-IT" sz="1200" b="0" i="0" baseline="0" dirty="0" smtClean="0"/>
              <a:t> </a:t>
            </a:r>
            <a:r>
              <a:rPr lang="it-IT" sz="1200" b="0" i="0" baseline="0" dirty="0" err="1" smtClean="0"/>
              <a:t>different</a:t>
            </a:r>
            <a:r>
              <a:rPr lang="it-IT" sz="1200" b="0" i="0" baseline="0" dirty="0" smtClean="0"/>
              <a:t> </a:t>
            </a:r>
            <a:r>
              <a:rPr lang="it-IT" sz="1200" b="0" i="0" baseline="0" dirty="0" err="1" smtClean="0"/>
              <a:t>bacteria</a:t>
            </a:r>
            <a:r>
              <a:rPr lang="it-IT" sz="1200" b="0" i="0" baseline="0" dirty="0" smtClean="0"/>
              <a:t> and to </a:t>
            </a:r>
            <a:r>
              <a:rPr lang="it-IT" sz="1200" b="0" i="0" baseline="0" dirty="0" err="1" smtClean="0"/>
              <a:t>encompass</a:t>
            </a:r>
            <a:r>
              <a:rPr lang="it-IT" sz="1200" b="0" i="0" baseline="0" dirty="0" smtClean="0"/>
              <a:t> </a:t>
            </a:r>
            <a:r>
              <a:rPr lang="it-IT" sz="1200" b="0" i="0" baseline="0" dirty="0" err="1" smtClean="0"/>
              <a:t>resistance</a:t>
            </a:r>
            <a:r>
              <a:rPr lang="it-IT" sz="1200" b="0" i="0" baseline="0" dirty="0" smtClean="0"/>
              <a:t>.</a:t>
            </a:r>
          </a:p>
          <a:p>
            <a:endParaRPr lang="it-IT" b="0" i="0" baseline="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50576-62C5-43B3-96A6-351E451FD1B4}" type="slidenum">
              <a:rPr lang="it-IT" smtClean="0"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7853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At</a:t>
            </a:r>
            <a:r>
              <a:rPr lang="it-IT" baseline="0" dirty="0" smtClean="0"/>
              <a:t> the end of </a:t>
            </a:r>
            <a:r>
              <a:rPr lang="it-IT" baseline="0" dirty="0" err="1" smtClean="0"/>
              <a:t>my</a:t>
            </a:r>
            <a:r>
              <a:rPr lang="it-IT" baseline="0" dirty="0" smtClean="0"/>
              <a:t> talk I</a:t>
            </a:r>
            <a:r>
              <a:rPr lang="it-IT" dirty="0" smtClean="0"/>
              <a:t> </a:t>
            </a:r>
            <a:r>
              <a:rPr lang="it-IT" dirty="0" err="1" smtClean="0"/>
              <a:t>would</a:t>
            </a:r>
            <a:r>
              <a:rPr lang="it-IT" dirty="0" smtClean="0"/>
              <a:t> </a:t>
            </a:r>
            <a:r>
              <a:rPr lang="it-IT" dirty="0" err="1" smtClean="0"/>
              <a:t>like</a:t>
            </a:r>
            <a:r>
              <a:rPr lang="it-IT" dirty="0" smtClean="0"/>
              <a:t> to </a:t>
            </a:r>
            <a:r>
              <a:rPr lang="it-IT" dirty="0" err="1" smtClean="0"/>
              <a:t>thank</a:t>
            </a:r>
            <a:r>
              <a:rPr lang="it-IT" dirty="0" smtClean="0"/>
              <a:t> </a:t>
            </a:r>
            <a:r>
              <a:rPr lang="it-IT" dirty="0" err="1" smtClean="0"/>
              <a:t>my</a:t>
            </a:r>
            <a:r>
              <a:rPr lang="it-IT" dirty="0" smtClean="0"/>
              <a:t> </a:t>
            </a:r>
            <a:r>
              <a:rPr lang="it-IT" dirty="0" err="1" smtClean="0"/>
              <a:t>colleagues</a:t>
            </a:r>
            <a:r>
              <a:rPr lang="it-IT" dirty="0" smtClean="0"/>
              <a:t> in the </a:t>
            </a:r>
            <a:r>
              <a:rPr lang="it-IT" dirty="0" err="1" smtClean="0"/>
              <a:t>Department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Chemistry</a:t>
            </a:r>
            <a:r>
              <a:rPr lang="it-IT" baseline="0" dirty="0" smtClean="0"/>
              <a:t> and </a:t>
            </a:r>
            <a:r>
              <a:rPr lang="it-IT" baseline="0" dirty="0" err="1" smtClean="0"/>
              <a:t>Biology</a:t>
            </a:r>
            <a:r>
              <a:rPr lang="it-IT" baseline="0" dirty="0" smtClean="0"/>
              <a:t> of the </a:t>
            </a:r>
            <a:r>
              <a:rPr lang="it-IT" baseline="0" dirty="0" err="1" smtClean="0"/>
              <a:t>University</a:t>
            </a:r>
            <a:r>
              <a:rPr lang="it-IT" baseline="0" dirty="0" smtClean="0"/>
              <a:t> of Salerno, in </a:t>
            </a:r>
            <a:r>
              <a:rPr lang="it-IT" baseline="0" dirty="0" err="1" smtClean="0"/>
              <a:t>particular</a:t>
            </a:r>
            <a:r>
              <a:rPr lang="it-IT" baseline="0" dirty="0" smtClean="0"/>
              <a:t> Dr. Anna Verdino </a:t>
            </a:r>
            <a:r>
              <a:rPr lang="it-IT" baseline="0" dirty="0" err="1" smtClean="0"/>
              <a:t>who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performed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computational</a:t>
            </a:r>
            <a:r>
              <a:rPr lang="it-IT" baseline="0" dirty="0" smtClean="0"/>
              <a:t> work, and Prof. </a:t>
            </a:r>
            <a:r>
              <a:rPr lang="it-IT" baseline="0" dirty="0" err="1" smtClean="0"/>
              <a:t>Soriente</a:t>
            </a:r>
            <a:r>
              <a:rPr lang="it-IT" baseline="0" dirty="0" smtClean="0"/>
              <a:t> and De Rosa </a:t>
            </a:r>
            <a:r>
              <a:rPr lang="it-IT" baseline="0" dirty="0" err="1" smtClean="0"/>
              <a:t>who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synthesized</a:t>
            </a:r>
            <a:r>
              <a:rPr lang="it-IT" baseline="0" dirty="0" smtClean="0"/>
              <a:t> AMA10. I </a:t>
            </a:r>
            <a:r>
              <a:rPr lang="it-IT" baseline="0" dirty="0" err="1" smtClean="0"/>
              <a:t>would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also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like</a:t>
            </a:r>
            <a:r>
              <a:rPr lang="it-IT" baseline="0" dirty="0" smtClean="0"/>
              <a:t> to </a:t>
            </a:r>
            <a:r>
              <a:rPr lang="it-IT" baseline="0" dirty="0" err="1" smtClean="0"/>
              <a:t>thank</a:t>
            </a:r>
            <a:r>
              <a:rPr lang="it-IT" baseline="0" dirty="0" smtClean="0"/>
              <a:t> Dr. Amit </a:t>
            </a:r>
            <a:r>
              <a:rPr lang="it-IT" baseline="0" dirty="0" err="1" smtClean="0"/>
              <a:t>Dubey</a:t>
            </a:r>
            <a:r>
              <a:rPr lang="it-IT" baseline="0" dirty="0" smtClean="0"/>
              <a:t>, </a:t>
            </a:r>
            <a:r>
              <a:rPr lang="it-IT" baseline="0" dirty="0" err="1" smtClean="0"/>
              <a:t>which</a:t>
            </a:r>
            <a:r>
              <a:rPr lang="it-IT" baseline="0" dirty="0" smtClean="0"/>
              <a:t> </a:t>
            </a:r>
            <a:r>
              <a:rPr lang="it-IT" baseline="0" dirty="0" err="1" smtClean="0"/>
              <a:t>was</a:t>
            </a:r>
            <a:r>
              <a:rPr lang="it-IT" baseline="0" dirty="0" smtClean="0"/>
              <a:t> a </a:t>
            </a:r>
            <a:r>
              <a:rPr lang="it-IT" baseline="0" dirty="0" err="1" smtClean="0"/>
              <a:t>visiting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Ph.D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student</a:t>
            </a:r>
            <a:r>
              <a:rPr lang="it-IT" baseline="0" dirty="0" smtClean="0"/>
              <a:t> in the </a:t>
            </a:r>
            <a:r>
              <a:rPr lang="it-IT" baseline="0" dirty="0" err="1" smtClean="0"/>
              <a:t>Institute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Food</a:t>
            </a:r>
            <a:r>
              <a:rPr lang="it-IT" baseline="0" dirty="0" smtClean="0"/>
              <a:t> Science in Avellino, an </a:t>
            </a:r>
            <a:r>
              <a:rPr lang="it-IT" baseline="0" dirty="0" err="1" smtClean="0"/>
              <a:t>institution</a:t>
            </a:r>
            <a:r>
              <a:rPr lang="it-IT" baseline="0" dirty="0" smtClean="0"/>
              <a:t> with </a:t>
            </a:r>
            <a:r>
              <a:rPr lang="it-IT" baseline="0" dirty="0" err="1" smtClean="0"/>
              <a:t>which</a:t>
            </a:r>
            <a:r>
              <a:rPr lang="it-IT" baseline="0" dirty="0" smtClean="0"/>
              <a:t> I </a:t>
            </a:r>
            <a:r>
              <a:rPr lang="it-IT" baseline="0" dirty="0" err="1" smtClean="0"/>
              <a:t>have</a:t>
            </a:r>
            <a:r>
              <a:rPr lang="it-IT" baseline="0" dirty="0" smtClean="0"/>
              <a:t> a long time </a:t>
            </a:r>
            <a:r>
              <a:rPr lang="it-IT" baseline="0" dirty="0" err="1" smtClean="0"/>
              <a:t>collaboration</a:t>
            </a:r>
            <a:r>
              <a:rPr lang="it-IT" baseline="0" dirty="0" smtClean="0"/>
              <a:t>: Dr. </a:t>
            </a:r>
            <a:r>
              <a:rPr lang="it-IT" baseline="0" dirty="0" err="1" smtClean="0"/>
              <a:t>Dubey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has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assisted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us</a:t>
            </a:r>
            <a:r>
              <a:rPr lang="it-IT" baseline="0" dirty="0" smtClean="0"/>
              <a:t> in the use of the </a:t>
            </a:r>
            <a:r>
              <a:rPr lang="it-IT" baseline="0" dirty="0" err="1" smtClean="0"/>
              <a:t>analysis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tools</a:t>
            </a:r>
            <a:r>
              <a:rPr lang="it-IT" baseline="0" dirty="0" smtClean="0"/>
              <a:t> of </a:t>
            </a:r>
            <a:r>
              <a:rPr lang="it-IT" baseline="0" dirty="0" err="1" smtClean="0"/>
              <a:t>Discovery</a:t>
            </a:r>
            <a:r>
              <a:rPr lang="it-IT" baseline="0" dirty="0" smtClean="0"/>
              <a:t> Studio. Last </a:t>
            </a:r>
            <a:r>
              <a:rPr lang="it-IT" baseline="0" dirty="0" err="1" smtClean="0"/>
              <a:t>but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not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least</a:t>
            </a:r>
            <a:r>
              <a:rPr lang="it-IT" baseline="0" dirty="0" smtClean="0"/>
              <a:t>, I </a:t>
            </a:r>
            <a:r>
              <a:rPr lang="it-IT" baseline="0" dirty="0" err="1" smtClean="0"/>
              <a:t>would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like</a:t>
            </a:r>
            <a:r>
              <a:rPr lang="it-IT" baseline="0" dirty="0" smtClean="0"/>
              <a:t> to </a:t>
            </a:r>
            <a:r>
              <a:rPr lang="it-IT" baseline="0" dirty="0" err="1" smtClean="0"/>
              <a:t>thank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Bioinformatics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Italian</a:t>
            </a:r>
            <a:r>
              <a:rPr lang="it-IT" baseline="0" dirty="0" smtClean="0"/>
              <a:t> Society, </a:t>
            </a:r>
            <a:r>
              <a:rPr lang="it-IT" baseline="0" dirty="0" err="1" smtClean="0"/>
              <a:t>which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also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patrocinates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this</a:t>
            </a:r>
            <a:r>
              <a:rPr lang="it-IT" baseline="0" dirty="0" smtClean="0"/>
              <a:t> conference, and in </a:t>
            </a:r>
            <a:r>
              <a:rPr lang="it-IT" baseline="0" dirty="0" err="1" smtClean="0"/>
              <a:t>particular</a:t>
            </a:r>
            <a:r>
              <a:rPr lang="it-IT" baseline="0" dirty="0" smtClean="0"/>
              <a:t> the </a:t>
            </a:r>
            <a:r>
              <a:rPr lang="it-IT" baseline="0" dirty="0" err="1" smtClean="0"/>
              <a:t>former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president</a:t>
            </a:r>
            <a:r>
              <a:rPr lang="it-IT" baseline="0" dirty="0" smtClean="0"/>
              <a:t> prof. Manuela </a:t>
            </a:r>
            <a:r>
              <a:rPr lang="it-IT" baseline="0" dirty="0" err="1" smtClean="0"/>
              <a:t>Helmer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Citterich</a:t>
            </a:r>
            <a:r>
              <a:rPr lang="it-IT" baseline="0" dirty="0" smtClean="0"/>
              <a:t> for </a:t>
            </a:r>
            <a:r>
              <a:rPr lang="it-IT" baseline="0" dirty="0" err="1" smtClean="0"/>
              <a:t>her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support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during</a:t>
            </a:r>
            <a:r>
              <a:rPr lang="it-IT" baseline="0" dirty="0" smtClean="0"/>
              <a:t> last </a:t>
            </a:r>
            <a:r>
              <a:rPr lang="it-IT" baseline="0" dirty="0" err="1" smtClean="0"/>
              <a:t>months</a:t>
            </a:r>
            <a:r>
              <a:rPr lang="it-IT" baseline="0" dirty="0" smtClean="0"/>
              <a:t>, and the </a:t>
            </a:r>
            <a:r>
              <a:rPr lang="it-IT" baseline="0" dirty="0" err="1" smtClean="0"/>
              <a:t>present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President</a:t>
            </a:r>
            <a:r>
              <a:rPr lang="it-IT" baseline="0" dirty="0" smtClean="0"/>
              <a:t> Dr Luciano Milanesi, for </a:t>
            </a:r>
            <a:r>
              <a:rPr lang="it-IT" baseline="0" dirty="0" err="1" smtClean="0"/>
              <a:t>supporting</a:t>
            </a:r>
            <a:r>
              <a:rPr lang="it-IT" baseline="0" dirty="0" smtClean="0"/>
              <a:t> </a:t>
            </a:r>
            <a:r>
              <a:rPr lang="it-IT" baseline="0" dirty="0" err="1" smtClean="0"/>
              <a:t>my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visit</a:t>
            </a:r>
            <a:r>
              <a:rPr lang="it-IT" baseline="0" dirty="0" smtClean="0"/>
              <a:t> </a:t>
            </a:r>
            <a:r>
              <a:rPr lang="it-IT" baseline="0" dirty="0" err="1" smtClean="0"/>
              <a:t>here</a:t>
            </a:r>
            <a:r>
              <a:rPr lang="it-IT" baseline="0" dirty="0" smtClean="0"/>
              <a:t>…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50576-62C5-43B3-96A6-351E451FD1B4}" type="slidenum">
              <a:rPr lang="it-IT" smtClean="0"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33739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…and </a:t>
            </a:r>
            <a:r>
              <a:rPr lang="it-IT" dirty="0" err="1" smtClean="0"/>
              <a:t>obviously</a:t>
            </a:r>
            <a:r>
              <a:rPr lang="it-IT" baseline="0" dirty="0" smtClean="0"/>
              <a:t> </a:t>
            </a:r>
            <a:r>
              <a:rPr lang="it-IT" baseline="0" dirty="0" err="1" smtClean="0"/>
              <a:t>thank</a:t>
            </a:r>
            <a:r>
              <a:rPr lang="it-IT" baseline="0" dirty="0" smtClean="0"/>
              <a:t> </a:t>
            </a:r>
            <a:r>
              <a:rPr lang="it-IT" baseline="0" dirty="0" err="1" smtClean="0"/>
              <a:t>you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all</a:t>
            </a:r>
            <a:r>
              <a:rPr lang="it-IT" baseline="0" dirty="0" smtClean="0"/>
              <a:t> for </a:t>
            </a:r>
            <a:r>
              <a:rPr lang="it-IT" baseline="0" dirty="0" err="1" smtClean="0"/>
              <a:t>your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kind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attention</a:t>
            </a:r>
            <a:r>
              <a:rPr lang="it-IT" baseline="0" dirty="0" smtClean="0"/>
              <a:t>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50576-62C5-43B3-96A6-351E451FD1B4}" type="slidenum">
              <a:rPr lang="it-IT" smtClean="0"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5053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08FDF-B450-46EB-8D4B-F53743772A28}" type="datetimeFigureOut">
              <a:rPr lang="it-IT" smtClean="0"/>
              <a:t>20/08/2016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6D118-BD76-4FF9-840C-6D8BA6D133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4198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08FDF-B450-46EB-8D4B-F53743772A28}" type="datetimeFigureOut">
              <a:rPr lang="it-IT" smtClean="0"/>
              <a:t>20/08/2016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6D118-BD76-4FF9-840C-6D8BA6D133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3170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08FDF-B450-46EB-8D4B-F53743772A28}" type="datetimeFigureOut">
              <a:rPr lang="it-IT" smtClean="0"/>
              <a:t>20/08/2016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6D118-BD76-4FF9-840C-6D8BA6D133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978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08FDF-B450-46EB-8D4B-F53743772A28}" type="datetimeFigureOut">
              <a:rPr lang="it-IT" smtClean="0"/>
              <a:t>20/08/2016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6D118-BD76-4FF9-840C-6D8BA6D133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7592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08FDF-B450-46EB-8D4B-F53743772A28}" type="datetimeFigureOut">
              <a:rPr lang="it-IT" smtClean="0"/>
              <a:t>20/08/2016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6D118-BD76-4FF9-840C-6D8BA6D133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983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08FDF-B450-46EB-8D4B-F53743772A28}" type="datetimeFigureOut">
              <a:rPr lang="it-IT" smtClean="0"/>
              <a:t>20/08/2016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6D118-BD76-4FF9-840C-6D8BA6D133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8754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08FDF-B450-46EB-8D4B-F53743772A28}" type="datetimeFigureOut">
              <a:rPr lang="it-IT" smtClean="0"/>
              <a:t>20/08/2016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6D118-BD76-4FF9-840C-6D8BA6D133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420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08FDF-B450-46EB-8D4B-F53743772A28}" type="datetimeFigureOut">
              <a:rPr lang="it-IT" smtClean="0"/>
              <a:t>20/08/2016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6D118-BD76-4FF9-840C-6D8BA6D133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9302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08FDF-B450-46EB-8D4B-F53743772A28}" type="datetimeFigureOut">
              <a:rPr lang="it-IT" smtClean="0"/>
              <a:t>20/08/2016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6D118-BD76-4FF9-840C-6D8BA6D133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1248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08FDF-B450-46EB-8D4B-F53743772A28}" type="datetimeFigureOut">
              <a:rPr lang="it-IT" smtClean="0"/>
              <a:t>20/08/2016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6D118-BD76-4FF9-840C-6D8BA6D133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2894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08FDF-B450-46EB-8D4B-F53743772A28}" type="datetimeFigureOut">
              <a:rPr lang="it-IT" smtClean="0"/>
              <a:t>20/08/2016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6D118-BD76-4FF9-840C-6D8BA6D133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36646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08FDF-B450-46EB-8D4B-F53743772A28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20/08/2016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6D118-BD76-4FF9-840C-6D8BA6D133C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4127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08FDF-B450-46EB-8D4B-F53743772A28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20/08/2016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6D118-BD76-4FF9-840C-6D8BA6D133C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5449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08FDF-B450-46EB-8D4B-F53743772A28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20/08/2016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6D118-BD76-4FF9-840C-6D8BA6D133C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6810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08FDF-B450-46EB-8D4B-F53743772A28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20/08/2016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6D118-BD76-4FF9-840C-6D8BA6D133C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9459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08FDF-B450-46EB-8D4B-F53743772A28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20/08/2016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6D118-BD76-4FF9-840C-6D8BA6D133C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7384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08FDF-B450-46EB-8D4B-F53743772A28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20/08/2016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6D118-BD76-4FF9-840C-6D8BA6D133C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5603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08FDF-B450-46EB-8D4B-F53743772A28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20/08/2016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6D118-BD76-4FF9-840C-6D8BA6D133C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0938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08FDF-B450-46EB-8D4B-F53743772A28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20/08/2016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6D118-BD76-4FF9-840C-6D8BA6D133C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3649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08FDF-B450-46EB-8D4B-F53743772A28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20/08/2016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6D118-BD76-4FF9-840C-6D8BA6D133C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6806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08FDF-B450-46EB-8D4B-F53743772A28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20/08/2016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6D118-BD76-4FF9-840C-6D8BA6D133C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3585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08FDF-B450-46EB-8D4B-F53743772A28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20/08/2016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6D118-BD76-4FF9-840C-6D8BA6D133C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765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08FDF-B450-46EB-8D4B-F53743772A28}" type="datetimeFigureOut">
              <a:rPr lang="it-IT" smtClean="0"/>
              <a:t>20/08/2016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6D118-BD76-4FF9-840C-6D8BA6D133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3687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08FDF-B450-46EB-8D4B-F53743772A28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20/08/2016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6D118-BD76-4FF9-840C-6D8BA6D133C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892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gif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2.jp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3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70"/>
            <a:ext cx="9144000" cy="5143500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1" y="-28818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 err="1" smtClean="0">
                <a:solidFill>
                  <a:schemeClr val="bg1"/>
                </a:solidFill>
              </a:rPr>
              <a:t>Interactions</a:t>
            </a:r>
            <a:r>
              <a:rPr lang="it-IT" sz="3600" b="1" dirty="0" smtClean="0">
                <a:solidFill>
                  <a:schemeClr val="bg1"/>
                </a:solidFill>
              </a:rPr>
              <a:t> of a </a:t>
            </a:r>
            <a:r>
              <a:rPr lang="it-IT" sz="3600" b="1" dirty="0" err="1" smtClean="0">
                <a:solidFill>
                  <a:schemeClr val="bg1"/>
                </a:solidFill>
              </a:rPr>
              <a:t>novel</a:t>
            </a:r>
            <a:r>
              <a:rPr lang="it-IT" sz="3600" b="1" dirty="0" smtClean="0">
                <a:solidFill>
                  <a:schemeClr val="bg1"/>
                </a:solidFill>
              </a:rPr>
              <a:t> </a:t>
            </a:r>
            <a:r>
              <a:rPr lang="it-IT" sz="3600" b="1" dirty="0" err="1" smtClean="0">
                <a:solidFill>
                  <a:schemeClr val="bg1"/>
                </a:solidFill>
              </a:rPr>
              <a:t>class</a:t>
            </a:r>
            <a:r>
              <a:rPr lang="it-IT" sz="3600" b="1" dirty="0" smtClean="0">
                <a:solidFill>
                  <a:schemeClr val="bg1"/>
                </a:solidFill>
              </a:rPr>
              <a:t> of beta-</a:t>
            </a:r>
            <a:r>
              <a:rPr lang="it-IT" sz="3600" b="1" dirty="0" err="1" smtClean="0">
                <a:solidFill>
                  <a:schemeClr val="bg1"/>
                </a:solidFill>
              </a:rPr>
              <a:t>lactam</a:t>
            </a:r>
            <a:r>
              <a:rPr lang="it-IT" sz="3600" b="1" dirty="0" smtClean="0">
                <a:solidFill>
                  <a:schemeClr val="bg1"/>
                </a:solidFill>
              </a:rPr>
              <a:t> </a:t>
            </a:r>
            <a:r>
              <a:rPr lang="it-IT" sz="3600" b="1" dirty="0" err="1" smtClean="0">
                <a:solidFill>
                  <a:schemeClr val="bg1"/>
                </a:solidFill>
              </a:rPr>
              <a:t>antibiotics</a:t>
            </a:r>
            <a:r>
              <a:rPr lang="it-IT" sz="3600" b="1" dirty="0" smtClean="0">
                <a:solidFill>
                  <a:schemeClr val="bg1"/>
                </a:solidFill>
              </a:rPr>
              <a:t> with </a:t>
            </a:r>
            <a:r>
              <a:rPr lang="it-IT" sz="3600" b="1" dirty="0" err="1" smtClean="0">
                <a:solidFill>
                  <a:schemeClr val="bg1"/>
                </a:solidFill>
              </a:rPr>
              <a:t>their</a:t>
            </a:r>
            <a:r>
              <a:rPr lang="it-IT" sz="3600" b="1" dirty="0" smtClean="0">
                <a:solidFill>
                  <a:schemeClr val="bg1"/>
                </a:solidFill>
              </a:rPr>
              <a:t> targets </a:t>
            </a:r>
            <a:r>
              <a:rPr lang="it-IT" sz="3600" b="1" dirty="0" err="1" smtClean="0">
                <a:solidFill>
                  <a:schemeClr val="bg1"/>
                </a:solidFill>
              </a:rPr>
              <a:t>penicillin-binding</a:t>
            </a:r>
            <a:r>
              <a:rPr lang="it-IT" sz="3600" b="1" dirty="0" smtClean="0">
                <a:solidFill>
                  <a:schemeClr val="bg1"/>
                </a:solidFill>
              </a:rPr>
              <a:t> </a:t>
            </a:r>
            <a:r>
              <a:rPr lang="it-IT" sz="3600" b="1" dirty="0" err="1" smtClean="0">
                <a:solidFill>
                  <a:schemeClr val="bg1"/>
                </a:solidFill>
              </a:rPr>
              <a:t>proteins</a:t>
            </a:r>
            <a:r>
              <a:rPr lang="it-IT" sz="3600" b="1" dirty="0" smtClean="0">
                <a:solidFill>
                  <a:schemeClr val="bg1"/>
                </a:solidFill>
              </a:rPr>
              <a:t> from </a:t>
            </a:r>
            <a:r>
              <a:rPr lang="it-IT" sz="3600" b="1" dirty="0" err="1" smtClean="0">
                <a:solidFill>
                  <a:schemeClr val="bg1"/>
                </a:solidFill>
              </a:rPr>
              <a:t>different</a:t>
            </a:r>
            <a:r>
              <a:rPr lang="it-IT" sz="3600" b="1" dirty="0" smtClean="0">
                <a:solidFill>
                  <a:schemeClr val="bg1"/>
                </a:solidFill>
              </a:rPr>
              <a:t> </a:t>
            </a:r>
            <a:r>
              <a:rPr lang="it-IT" sz="3600" b="1" dirty="0" err="1" smtClean="0">
                <a:solidFill>
                  <a:schemeClr val="bg1"/>
                </a:solidFill>
              </a:rPr>
              <a:t>sources</a:t>
            </a:r>
            <a:r>
              <a:rPr lang="it-IT" sz="3600" b="1" dirty="0" smtClean="0">
                <a:solidFill>
                  <a:schemeClr val="bg1"/>
                </a:solidFill>
              </a:rPr>
              <a:t> </a:t>
            </a:r>
            <a:r>
              <a:rPr lang="it-IT" sz="3600" b="1" dirty="0" err="1" smtClean="0">
                <a:solidFill>
                  <a:schemeClr val="bg1"/>
                </a:solidFill>
              </a:rPr>
              <a:t>studied</a:t>
            </a:r>
            <a:r>
              <a:rPr lang="it-IT" sz="3600" b="1" dirty="0" smtClean="0">
                <a:solidFill>
                  <a:schemeClr val="bg1"/>
                </a:solidFill>
              </a:rPr>
              <a:t> by </a:t>
            </a:r>
            <a:r>
              <a:rPr lang="it-IT" sz="3600" b="1" dirty="0" err="1" smtClean="0">
                <a:solidFill>
                  <a:schemeClr val="bg1"/>
                </a:solidFill>
              </a:rPr>
              <a:t>covalent</a:t>
            </a:r>
            <a:r>
              <a:rPr lang="it-IT" sz="3600" b="1" dirty="0" smtClean="0">
                <a:solidFill>
                  <a:schemeClr val="bg1"/>
                </a:solidFill>
              </a:rPr>
              <a:t> docking </a:t>
            </a:r>
            <a:r>
              <a:rPr lang="it-IT" sz="3600" b="1" dirty="0" err="1" smtClean="0">
                <a:solidFill>
                  <a:schemeClr val="bg1"/>
                </a:solidFill>
              </a:rPr>
              <a:t>approach</a:t>
            </a:r>
            <a:endParaRPr lang="it-IT" sz="3600" b="1" dirty="0">
              <a:solidFill>
                <a:schemeClr val="bg1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1847438" y="5413719"/>
            <a:ext cx="54619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dirty="0" smtClean="0"/>
              <a:t>Anna </a:t>
            </a:r>
            <a:r>
              <a:rPr lang="it-IT" sz="2400" dirty="0" err="1" smtClean="0"/>
              <a:t>Marabotti</a:t>
            </a:r>
            <a:endParaRPr lang="it-IT" sz="2400" dirty="0" smtClean="0"/>
          </a:p>
          <a:p>
            <a:pPr algn="ctr"/>
            <a:r>
              <a:rPr lang="it-IT" sz="2400" dirty="0" err="1" smtClean="0"/>
              <a:t>Dept</a:t>
            </a:r>
            <a:r>
              <a:rPr lang="it-IT" sz="2400" dirty="0" smtClean="0"/>
              <a:t>. </a:t>
            </a:r>
            <a:r>
              <a:rPr lang="it-IT" sz="2400" dirty="0" err="1" smtClean="0"/>
              <a:t>Chemistry</a:t>
            </a:r>
            <a:r>
              <a:rPr lang="it-IT" sz="2400" dirty="0" smtClean="0"/>
              <a:t> and </a:t>
            </a:r>
            <a:r>
              <a:rPr lang="it-IT" sz="2400" dirty="0" err="1" smtClean="0"/>
              <a:t>Biology</a:t>
            </a:r>
            <a:r>
              <a:rPr lang="it-IT" sz="2400" dirty="0" smtClean="0"/>
              <a:t> «A. Zambelli»</a:t>
            </a:r>
          </a:p>
          <a:p>
            <a:pPr algn="ctr"/>
            <a:r>
              <a:rPr lang="it-IT" sz="2400" dirty="0" err="1" smtClean="0"/>
              <a:t>University</a:t>
            </a:r>
            <a:r>
              <a:rPr lang="it-IT" sz="2400" dirty="0" smtClean="0"/>
              <a:t> of Salerno, </a:t>
            </a:r>
            <a:r>
              <a:rPr lang="it-IT" sz="2400" dirty="0" err="1" smtClean="0"/>
              <a:t>Italy</a:t>
            </a:r>
            <a:endParaRPr lang="it-IT" sz="2400" dirty="0" smtClean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7498" y="5917512"/>
            <a:ext cx="1245839" cy="509661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419" y="5875710"/>
            <a:ext cx="755757" cy="76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05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96224" y="7234"/>
            <a:ext cx="87515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/>
              <a:t>BETA-LACTAM ANTIBIOTICS</a:t>
            </a:r>
            <a:endParaRPr lang="it-IT" sz="4000" b="1" dirty="0"/>
          </a:p>
        </p:txBody>
      </p:sp>
      <p:sp>
        <p:nvSpPr>
          <p:cNvPr id="5" name="Rettangolo 4"/>
          <p:cNvSpPr/>
          <p:nvPr/>
        </p:nvSpPr>
        <p:spPr>
          <a:xfrm>
            <a:off x="692487" y="5383787"/>
            <a:ext cx="15937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 smtClean="0"/>
              <a:t>Cephalosporin</a:t>
            </a:r>
            <a:endParaRPr lang="it-IT" dirty="0"/>
          </a:p>
        </p:txBody>
      </p:sp>
      <p:grpSp>
        <p:nvGrpSpPr>
          <p:cNvPr id="9" name="Gruppo 8"/>
          <p:cNvGrpSpPr/>
          <p:nvPr/>
        </p:nvGrpSpPr>
        <p:grpSpPr>
          <a:xfrm>
            <a:off x="347207" y="1271283"/>
            <a:ext cx="2128020" cy="1654054"/>
            <a:chOff x="605028" y="1327094"/>
            <a:chExt cx="3489401" cy="2593977"/>
          </a:xfrm>
        </p:grpSpPr>
        <p:pic>
          <p:nvPicPr>
            <p:cNvPr id="3076" name="Picture 4" descr="Beta-lactam antibiotics example 1.sv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9754"/>
            <a:stretch/>
          </p:blipFill>
          <p:spPr bwMode="auto">
            <a:xfrm>
              <a:off x="605028" y="1327094"/>
              <a:ext cx="3419475" cy="2593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Ovale 5"/>
            <p:cNvSpPr/>
            <p:nvPr/>
          </p:nvSpPr>
          <p:spPr>
            <a:xfrm>
              <a:off x="3474496" y="1346517"/>
              <a:ext cx="619933" cy="65401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8" name="CasellaDiTesto 7"/>
          <p:cNvSpPr txBox="1"/>
          <p:nvPr/>
        </p:nvSpPr>
        <p:spPr>
          <a:xfrm>
            <a:off x="1052527" y="709733"/>
            <a:ext cx="70303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/>
              <a:t>The first (and </a:t>
            </a:r>
            <a:r>
              <a:rPr lang="it-IT" sz="2800" dirty="0" err="1" smtClean="0"/>
              <a:t>still</a:t>
            </a:r>
            <a:r>
              <a:rPr lang="it-IT" sz="2800" dirty="0" smtClean="0"/>
              <a:t> </a:t>
            </a:r>
            <a:r>
              <a:rPr lang="it-IT" sz="2800" dirty="0" err="1" smtClean="0"/>
              <a:t>most</a:t>
            </a:r>
            <a:r>
              <a:rPr lang="it-IT" sz="2800" dirty="0" smtClean="0"/>
              <a:t> </a:t>
            </a:r>
            <a:r>
              <a:rPr lang="it-IT" sz="2800" dirty="0" err="1" smtClean="0"/>
              <a:t>widely</a:t>
            </a:r>
            <a:r>
              <a:rPr lang="it-IT" sz="2800" dirty="0" smtClean="0"/>
              <a:t> </a:t>
            </a:r>
            <a:r>
              <a:rPr lang="it-IT" sz="2800" dirty="0" err="1" smtClean="0"/>
              <a:t>used</a:t>
            </a:r>
            <a:r>
              <a:rPr lang="it-IT" sz="2800" dirty="0" smtClean="0"/>
              <a:t>) </a:t>
            </a:r>
            <a:r>
              <a:rPr lang="it-IT" sz="2800" dirty="0" err="1" smtClean="0"/>
              <a:t>antibiotics</a:t>
            </a:r>
            <a:endParaRPr lang="it-IT" sz="2800" dirty="0"/>
          </a:p>
        </p:txBody>
      </p:sp>
      <p:grpSp>
        <p:nvGrpSpPr>
          <p:cNvPr id="3" name="Gruppo 2"/>
          <p:cNvGrpSpPr/>
          <p:nvPr/>
        </p:nvGrpSpPr>
        <p:grpSpPr>
          <a:xfrm>
            <a:off x="361859" y="3674787"/>
            <a:ext cx="2070723" cy="1439147"/>
            <a:chOff x="-3415756" y="3843580"/>
            <a:chExt cx="3505094" cy="2566266"/>
          </a:xfrm>
        </p:grpSpPr>
        <p:pic>
          <p:nvPicPr>
            <p:cNvPr id="13" name="Picture 4" descr="Beta-lactam antibiotics example 1.sv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546"/>
            <a:stretch/>
          </p:blipFill>
          <p:spPr bwMode="auto">
            <a:xfrm>
              <a:off x="-3330137" y="3843580"/>
              <a:ext cx="3419475" cy="25530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Ovale 14"/>
            <p:cNvSpPr/>
            <p:nvPr/>
          </p:nvSpPr>
          <p:spPr>
            <a:xfrm>
              <a:off x="-3415756" y="5755831"/>
              <a:ext cx="619933" cy="65401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7" name="AutoShape 2" descr="Risultati immagini per bandiera scozzes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9" name="Rettangolo 18"/>
          <p:cNvSpPr/>
          <p:nvPr/>
        </p:nvSpPr>
        <p:spPr>
          <a:xfrm>
            <a:off x="879882" y="3016370"/>
            <a:ext cx="10200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 smtClean="0"/>
              <a:t>Penicillin</a:t>
            </a:r>
            <a:endParaRPr lang="it-IT" dirty="0"/>
          </a:p>
        </p:txBody>
      </p:sp>
      <p:pic>
        <p:nvPicPr>
          <p:cNvPr id="21" name="Immagine 20"/>
          <p:cNvPicPr>
            <a:picLocks noChangeAspect="1"/>
          </p:cNvPicPr>
          <p:nvPr/>
        </p:nvPicPr>
        <p:blipFill rotWithShape="1">
          <a:blip r:embed="rId4"/>
          <a:srcRect b="50676"/>
          <a:stretch/>
        </p:blipFill>
        <p:spPr>
          <a:xfrm>
            <a:off x="2855473" y="1165719"/>
            <a:ext cx="5680854" cy="1892280"/>
          </a:xfrm>
          <a:prstGeom prst="rect">
            <a:avLst/>
          </a:prstGeom>
        </p:spPr>
      </p:pic>
      <p:sp>
        <p:nvSpPr>
          <p:cNvPr id="22" name="CasellaDiTesto 21"/>
          <p:cNvSpPr txBox="1"/>
          <p:nvPr/>
        </p:nvSpPr>
        <p:spPr>
          <a:xfrm>
            <a:off x="2783542" y="4540940"/>
            <a:ext cx="627977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 err="1" smtClean="0"/>
              <a:t>These</a:t>
            </a:r>
            <a:r>
              <a:rPr lang="it-IT" sz="2000" dirty="0" smtClean="0"/>
              <a:t> </a:t>
            </a:r>
            <a:r>
              <a:rPr lang="it-IT" sz="2000" dirty="0" err="1" smtClean="0"/>
              <a:t>compounds</a:t>
            </a:r>
            <a:r>
              <a:rPr lang="it-IT" sz="2000" dirty="0" smtClean="0"/>
              <a:t> </a:t>
            </a:r>
            <a:r>
              <a:rPr lang="it-IT" sz="2000" dirty="0" err="1" smtClean="0"/>
              <a:t>interfere</a:t>
            </a:r>
            <a:r>
              <a:rPr lang="it-IT" sz="2000" dirty="0" smtClean="0"/>
              <a:t> with the </a:t>
            </a:r>
            <a:r>
              <a:rPr lang="it-IT" sz="2000" dirty="0" err="1" smtClean="0"/>
              <a:t>synthesis</a:t>
            </a:r>
            <a:r>
              <a:rPr lang="it-IT" sz="2000" dirty="0" smtClean="0"/>
              <a:t> of the </a:t>
            </a:r>
            <a:r>
              <a:rPr lang="it-IT" sz="2000" dirty="0" err="1" smtClean="0"/>
              <a:t>peptidoglycan</a:t>
            </a:r>
            <a:r>
              <a:rPr lang="it-IT" sz="2000" dirty="0" smtClean="0"/>
              <a:t>, an </a:t>
            </a:r>
            <a:r>
              <a:rPr lang="it-IT" sz="2000" dirty="0" err="1" smtClean="0"/>
              <a:t>essential</a:t>
            </a:r>
            <a:r>
              <a:rPr lang="it-IT" sz="2000" dirty="0" smtClean="0"/>
              <a:t> component of the </a:t>
            </a:r>
            <a:r>
              <a:rPr lang="it-IT" sz="2000" dirty="0" err="1" smtClean="0"/>
              <a:t>cell</a:t>
            </a:r>
            <a:r>
              <a:rPr lang="it-IT" sz="2000" dirty="0" smtClean="0"/>
              <a:t> </a:t>
            </a:r>
            <a:r>
              <a:rPr lang="it-IT" sz="2000" dirty="0" err="1" smtClean="0"/>
              <a:t>wall</a:t>
            </a:r>
            <a:r>
              <a:rPr lang="it-IT" sz="2000" dirty="0" smtClean="0"/>
              <a:t> in </a:t>
            </a:r>
            <a:r>
              <a:rPr lang="it-IT" sz="2000" dirty="0" err="1" smtClean="0"/>
              <a:t>bacteria</a:t>
            </a:r>
            <a:r>
              <a:rPr lang="it-IT" sz="2000" dirty="0" smtClean="0"/>
              <a:t>. The </a:t>
            </a:r>
            <a:r>
              <a:rPr lang="it-IT" sz="2000" dirty="0" err="1" smtClean="0"/>
              <a:t>structure</a:t>
            </a:r>
            <a:r>
              <a:rPr lang="it-IT" sz="2000" dirty="0" smtClean="0"/>
              <a:t> of beta-</a:t>
            </a:r>
            <a:r>
              <a:rPr lang="it-IT" sz="2000" dirty="0" err="1" smtClean="0"/>
              <a:t>lactam</a:t>
            </a:r>
            <a:r>
              <a:rPr lang="it-IT" sz="2000" dirty="0" smtClean="0"/>
              <a:t> </a:t>
            </a:r>
            <a:r>
              <a:rPr lang="it-IT" sz="2000" dirty="0" err="1" smtClean="0"/>
              <a:t>antibiotics</a:t>
            </a:r>
            <a:r>
              <a:rPr lang="it-IT" sz="2000" dirty="0" smtClean="0"/>
              <a:t> </a:t>
            </a:r>
            <a:r>
              <a:rPr lang="it-IT" sz="2000" dirty="0" err="1" smtClean="0"/>
              <a:t>mimics</a:t>
            </a:r>
            <a:r>
              <a:rPr lang="it-IT" sz="2000" dirty="0" smtClean="0"/>
              <a:t> the </a:t>
            </a:r>
            <a:r>
              <a:rPr lang="it-IT" sz="2000" dirty="0" err="1" smtClean="0"/>
              <a:t>one</a:t>
            </a:r>
            <a:r>
              <a:rPr lang="it-IT" sz="2000" dirty="0" smtClean="0"/>
              <a:t> of the dipeptide D-Ala-D-Ala.</a:t>
            </a:r>
          </a:p>
          <a:p>
            <a:pPr algn="just"/>
            <a:r>
              <a:rPr lang="it-IT" sz="2000" dirty="0" err="1" smtClean="0"/>
              <a:t>These</a:t>
            </a:r>
            <a:r>
              <a:rPr lang="it-IT" sz="2000" dirty="0" smtClean="0"/>
              <a:t> </a:t>
            </a:r>
            <a:r>
              <a:rPr lang="it-IT" sz="2000" dirty="0" err="1" smtClean="0"/>
              <a:t>compounds</a:t>
            </a:r>
            <a:r>
              <a:rPr lang="it-IT" sz="2000" dirty="0" smtClean="0"/>
              <a:t> </a:t>
            </a:r>
            <a:r>
              <a:rPr lang="it-IT" sz="2000" dirty="0" err="1" smtClean="0"/>
              <a:t>bind</a:t>
            </a:r>
            <a:r>
              <a:rPr lang="it-IT" sz="2000" dirty="0" smtClean="0"/>
              <a:t> </a:t>
            </a:r>
            <a:r>
              <a:rPr lang="it-IT" sz="2000" b="1" dirty="0" err="1" smtClean="0"/>
              <a:t>covalently</a:t>
            </a:r>
            <a:r>
              <a:rPr lang="it-IT" sz="2000" b="1" dirty="0" smtClean="0"/>
              <a:t> </a:t>
            </a:r>
            <a:r>
              <a:rPr lang="it-IT" sz="2000" dirty="0" smtClean="0"/>
              <a:t>to the </a:t>
            </a:r>
            <a:r>
              <a:rPr lang="it-IT" sz="2000" dirty="0" err="1" smtClean="0"/>
              <a:t>reactive</a:t>
            </a:r>
            <a:r>
              <a:rPr lang="it-IT" sz="2000" dirty="0" smtClean="0"/>
              <a:t> Ser in the </a:t>
            </a:r>
            <a:r>
              <a:rPr lang="it-IT" sz="2000" dirty="0" err="1" smtClean="0"/>
              <a:t>active</a:t>
            </a:r>
            <a:r>
              <a:rPr lang="it-IT" sz="2000" dirty="0" smtClean="0"/>
              <a:t> site of </a:t>
            </a:r>
            <a:r>
              <a:rPr lang="it-IT" sz="2000" dirty="0" err="1" smtClean="0"/>
              <a:t>PBPs</a:t>
            </a:r>
            <a:r>
              <a:rPr lang="it-IT" sz="2000" dirty="0" smtClean="0"/>
              <a:t>, </a:t>
            </a:r>
            <a:r>
              <a:rPr lang="it-IT" sz="2000" dirty="0" err="1" smtClean="0"/>
              <a:t>inactivating</a:t>
            </a:r>
            <a:r>
              <a:rPr lang="it-IT" sz="2000" dirty="0" smtClean="0"/>
              <a:t> </a:t>
            </a:r>
            <a:r>
              <a:rPr lang="it-IT" sz="2000" dirty="0" err="1" smtClean="0"/>
              <a:t>permanently</a:t>
            </a:r>
            <a:r>
              <a:rPr lang="it-IT" sz="2000" dirty="0" smtClean="0"/>
              <a:t> the </a:t>
            </a:r>
            <a:r>
              <a:rPr lang="it-IT" sz="2000" dirty="0" err="1" smtClean="0"/>
              <a:t>enzyme</a:t>
            </a:r>
            <a:endParaRPr lang="it-IT" sz="2000" dirty="0"/>
          </a:p>
        </p:txBody>
      </p:sp>
      <p:pic>
        <p:nvPicPr>
          <p:cNvPr id="23" name="Immagine 22"/>
          <p:cNvPicPr>
            <a:picLocks noChangeAspect="1"/>
          </p:cNvPicPr>
          <p:nvPr/>
        </p:nvPicPr>
        <p:blipFill rotWithShape="1">
          <a:blip r:embed="rId4"/>
          <a:srcRect t="53892"/>
          <a:stretch/>
        </p:blipFill>
        <p:spPr>
          <a:xfrm>
            <a:off x="3417271" y="3265963"/>
            <a:ext cx="5119056" cy="1257440"/>
          </a:xfrm>
          <a:prstGeom prst="rect">
            <a:avLst/>
          </a:prstGeom>
        </p:spPr>
      </p:pic>
      <p:sp>
        <p:nvSpPr>
          <p:cNvPr id="24" name="CasellaDiTesto 23"/>
          <p:cNvSpPr txBox="1"/>
          <p:nvPr/>
        </p:nvSpPr>
        <p:spPr>
          <a:xfrm>
            <a:off x="3527778" y="2973306"/>
            <a:ext cx="10342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D-Ala-D-Ala</a:t>
            </a:r>
            <a:endParaRPr lang="it-IT" sz="1400" dirty="0"/>
          </a:p>
        </p:txBody>
      </p:sp>
      <p:sp>
        <p:nvSpPr>
          <p:cNvPr id="25" name="CasellaDiTesto 24"/>
          <p:cNvSpPr txBox="1"/>
          <p:nvPr/>
        </p:nvSpPr>
        <p:spPr>
          <a:xfrm>
            <a:off x="5348627" y="2944739"/>
            <a:ext cx="8367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err="1" smtClean="0"/>
              <a:t>Penicillin</a:t>
            </a:r>
            <a:endParaRPr lang="it-IT" sz="1400" dirty="0"/>
          </a:p>
        </p:txBody>
      </p:sp>
      <p:sp>
        <p:nvSpPr>
          <p:cNvPr id="26" name="CasellaDiTesto 25"/>
          <p:cNvSpPr txBox="1"/>
          <p:nvPr/>
        </p:nvSpPr>
        <p:spPr>
          <a:xfrm>
            <a:off x="6879581" y="2985080"/>
            <a:ext cx="12410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err="1" smtClean="0"/>
              <a:t>Cephalosporin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741646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9" grpId="0"/>
      <p:bldP spid="24" grpId="0"/>
      <p:bldP spid="2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0" y="174393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/>
              <a:t>POSSIBLE CAUSES FOR </a:t>
            </a:r>
          </a:p>
          <a:p>
            <a:pPr algn="ctr"/>
            <a:r>
              <a:rPr lang="it-IT" sz="4000" b="1" dirty="0" smtClean="0"/>
              <a:t>ANTIMICROBIAL RESISTANCE</a:t>
            </a:r>
            <a:endParaRPr lang="it-IT" sz="4000" b="1" dirty="0"/>
          </a:p>
        </p:txBody>
      </p:sp>
      <p:pic>
        <p:nvPicPr>
          <p:cNvPr id="2050" name="Picture 2" descr="https://i.ytimg.com/vi/oBmVHRuhm3A/maxresdefaul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36" y="1917964"/>
            <a:ext cx="7614528" cy="4281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e 6"/>
          <p:cNvSpPr/>
          <p:nvPr/>
        </p:nvSpPr>
        <p:spPr>
          <a:xfrm>
            <a:off x="6061232" y="2904565"/>
            <a:ext cx="2318032" cy="79337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Ovale 7"/>
          <p:cNvSpPr/>
          <p:nvPr/>
        </p:nvSpPr>
        <p:spPr>
          <a:xfrm>
            <a:off x="3751530" y="4738330"/>
            <a:ext cx="2474457" cy="62704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683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649" y="1612056"/>
            <a:ext cx="8380268" cy="2383739"/>
          </a:xfrm>
          <a:prstGeom prst="rect">
            <a:avLst/>
          </a:prstGeom>
        </p:spPr>
      </p:pic>
      <p:sp>
        <p:nvSpPr>
          <p:cNvPr id="3" name="Ovale 2"/>
          <p:cNvSpPr/>
          <p:nvPr/>
        </p:nvSpPr>
        <p:spPr>
          <a:xfrm>
            <a:off x="6216584" y="1543541"/>
            <a:ext cx="2784764" cy="238373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 b="1" dirty="0">
              <a:solidFill>
                <a:schemeClr val="tx1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315" y="1188162"/>
            <a:ext cx="1335881" cy="571500"/>
          </a:xfrm>
          <a:prstGeom prst="rect">
            <a:avLst/>
          </a:prstGeom>
        </p:spPr>
      </p:pic>
      <p:sp>
        <p:nvSpPr>
          <p:cNvPr id="5" name="Freccia in giù 4"/>
          <p:cNvSpPr/>
          <p:nvPr/>
        </p:nvSpPr>
        <p:spPr>
          <a:xfrm>
            <a:off x="4232344" y="3710959"/>
            <a:ext cx="665018" cy="638976"/>
          </a:xfrm>
          <a:prstGeom prst="down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87001" y="2626634"/>
            <a:ext cx="893618" cy="627632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8524557" y="2060905"/>
            <a:ext cx="30133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500" dirty="0"/>
              <a:t>?</a:t>
            </a: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104" y="4500476"/>
            <a:ext cx="4128902" cy="2110979"/>
          </a:xfrm>
          <a:prstGeom prst="rect">
            <a:avLst/>
          </a:prstGeom>
        </p:spPr>
      </p:pic>
      <p:sp>
        <p:nvSpPr>
          <p:cNvPr id="14" name="CasellaDiTesto 13"/>
          <p:cNvSpPr txBox="1"/>
          <p:nvPr/>
        </p:nvSpPr>
        <p:spPr>
          <a:xfrm>
            <a:off x="274396" y="4374162"/>
            <a:ext cx="210415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000" b="1" i="1" dirty="0" err="1" smtClean="0"/>
              <a:t>Past</a:t>
            </a:r>
            <a:endParaRPr lang="it-IT" sz="3000" b="1" i="1" dirty="0"/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8215" y="4500476"/>
            <a:ext cx="4475774" cy="2110979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4688656" y="4374162"/>
            <a:ext cx="17945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000" b="1" i="1" dirty="0" err="1" smtClean="0"/>
              <a:t>Present</a:t>
            </a:r>
            <a:endParaRPr lang="it-IT" sz="3000" b="1" i="1" dirty="0"/>
          </a:p>
        </p:txBody>
      </p:sp>
      <p:sp>
        <p:nvSpPr>
          <p:cNvPr id="17" name="CasellaDiTesto 16"/>
          <p:cNvSpPr txBox="1"/>
          <p:nvPr/>
        </p:nvSpPr>
        <p:spPr>
          <a:xfrm>
            <a:off x="196503" y="96536"/>
            <a:ext cx="875155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/>
              <a:t>ANTIMICROBIAL RESISTANCE: </a:t>
            </a:r>
          </a:p>
          <a:p>
            <a:pPr algn="ctr"/>
            <a:r>
              <a:rPr lang="it-IT" sz="4000" b="1" dirty="0" smtClean="0"/>
              <a:t>A GLOBAL ALARM</a:t>
            </a:r>
            <a:endParaRPr lang="it-IT" sz="4000" b="1" dirty="0"/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 rotWithShape="1">
          <a:blip r:embed="rId7"/>
          <a:srcRect l="48162"/>
          <a:stretch/>
        </p:blipFill>
        <p:spPr>
          <a:xfrm>
            <a:off x="6896749" y="4528892"/>
            <a:ext cx="2320158" cy="211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686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/>
      <p:bldP spid="14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0" y="174393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/>
              <a:t>POSSIBLE SOLUTIONS FOR ANTIMICROBIAL RESISTANCE</a:t>
            </a:r>
            <a:endParaRPr lang="it-IT" sz="4000" b="1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278971" y="1630714"/>
            <a:ext cx="54181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/>
              <a:t>To </a:t>
            </a:r>
            <a:r>
              <a:rPr lang="it-IT" sz="2400" dirty="0" err="1" smtClean="0"/>
              <a:t>develop</a:t>
            </a:r>
            <a:r>
              <a:rPr lang="it-IT" sz="2400" dirty="0" smtClean="0"/>
              <a:t> new </a:t>
            </a:r>
            <a:r>
              <a:rPr lang="it-IT" sz="2400" dirty="0" err="1" smtClean="0"/>
              <a:t>antibiotics</a:t>
            </a:r>
            <a:r>
              <a:rPr lang="it-IT" sz="2400" dirty="0" smtClean="0"/>
              <a:t> with:</a:t>
            </a:r>
          </a:p>
          <a:p>
            <a:pPr marL="285750" indent="-285750">
              <a:buFontTx/>
              <a:buChar char="-"/>
            </a:pPr>
            <a:r>
              <a:rPr lang="it-IT" sz="2400" dirty="0" err="1" smtClean="0"/>
              <a:t>Increased</a:t>
            </a:r>
            <a:r>
              <a:rPr lang="it-IT" sz="2400" dirty="0" smtClean="0"/>
              <a:t> </a:t>
            </a:r>
            <a:r>
              <a:rPr lang="it-IT" sz="2400" dirty="0" err="1" smtClean="0"/>
              <a:t>resistance</a:t>
            </a:r>
            <a:r>
              <a:rPr lang="it-IT" sz="2400" dirty="0" smtClean="0"/>
              <a:t> to beta </a:t>
            </a:r>
            <a:r>
              <a:rPr lang="it-IT" sz="2400" dirty="0" err="1" smtClean="0"/>
              <a:t>lactamases</a:t>
            </a:r>
            <a:endParaRPr lang="it-IT" sz="2400" dirty="0" smtClean="0"/>
          </a:p>
          <a:p>
            <a:pPr marL="285750" indent="-285750">
              <a:buFontTx/>
              <a:buChar char="-"/>
            </a:pPr>
            <a:r>
              <a:rPr lang="it-IT" sz="2400" dirty="0" err="1" smtClean="0"/>
              <a:t>Increased</a:t>
            </a:r>
            <a:r>
              <a:rPr lang="it-IT" sz="2400" dirty="0" smtClean="0"/>
              <a:t> </a:t>
            </a:r>
            <a:r>
              <a:rPr lang="it-IT" sz="2400" dirty="0" err="1" smtClean="0"/>
              <a:t>ability</a:t>
            </a:r>
            <a:r>
              <a:rPr lang="it-IT" sz="2400" dirty="0" smtClean="0"/>
              <a:t> to </a:t>
            </a:r>
            <a:r>
              <a:rPr lang="it-IT" sz="2400" dirty="0" err="1" smtClean="0"/>
              <a:t>bind</a:t>
            </a:r>
            <a:r>
              <a:rPr lang="it-IT" sz="2400" dirty="0" smtClean="0"/>
              <a:t> to </a:t>
            </a:r>
            <a:r>
              <a:rPr lang="it-IT" sz="2400" dirty="0" err="1" smtClean="0"/>
              <a:t>PBPs</a:t>
            </a:r>
            <a:endParaRPr lang="it-IT" sz="24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247974" y="3041542"/>
            <a:ext cx="5331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A new </a:t>
            </a:r>
            <a:r>
              <a:rPr lang="it-IT" sz="2400" dirty="0" err="1" smtClean="0"/>
              <a:t>class</a:t>
            </a:r>
            <a:r>
              <a:rPr lang="it-IT" sz="2400" dirty="0" smtClean="0"/>
              <a:t> of </a:t>
            </a:r>
            <a:r>
              <a:rPr lang="it-IT" sz="2400" dirty="0" err="1" smtClean="0"/>
              <a:t>cephalosporin</a:t>
            </a:r>
            <a:r>
              <a:rPr lang="it-IT" sz="2400" dirty="0" smtClean="0"/>
              <a:t> </a:t>
            </a:r>
            <a:r>
              <a:rPr lang="it-IT" sz="2400" dirty="0" err="1" smtClean="0"/>
              <a:t>analogues</a:t>
            </a:r>
            <a:r>
              <a:rPr lang="it-IT" sz="2400" dirty="0" smtClean="0"/>
              <a:t>:</a:t>
            </a:r>
            <a:endParaRPr lang="it-IT" sz="2400" dirty="0"/>
          </a:p>
        </p:txBody>
      </p:sp>
      <p:sp>
        <p:nvSpPr>
          <p:cNvPr id="10" name="Rettangolo 9"/>
          <p:cNvSpPr/>
          <p:nvPr/>
        </p:nvSpPr>
        <p:spPr>
          <a:xfrm>
            <a:off x="7574817" y="5858356"/>
            <a:ext cx="654783" cy="2634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3"/>
          <a:srcRect l="69134"/>
          <a:stretch/>
        </p:blipFill>
        <p:spPr>
          <a:xfrm>
            <a:off x="6235749" y="4213428"/>
            <a:ext cx="2678135" cy="1970396"/>
          </a:xfrm>
          <a:prstGeom prst="rect">
            <a:avLst/>
          </a:prstGeom>
        </p:spPr>
      </p:pic>
      <p:sp>
        <p:nvSpPr>
          <p:cNvPr id="13" name="Rettangolo 12"/>
          <p:cNvSpPr/>
          <p:nvPr/>
        </p:nvSpPr>
        <p:spPr>
          <a:xfrm>
            <a:off x="4363116" y="4501635"/>
            <a:ext cx="1711268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it-IT" sz="2400" dirty="0" err="1" smtClean="0">
                <a:ea typeface="Calibri" panose="020F0502020204030204" pitchFamily="34" charset="0"/>
              </a:rPr>
              <a:t>Additional</a:t>
            </a:r>
            <a:r>
              <a:rPr lang="it-IT" sz="2400" dirty="0" smtClean="0">
                <a:ea typeface="Calibri" panose="020F0502020204030204" pitchFamily="34" charset="0"/>
              </a:rPr>
              <a:t> beta </a:t>
            </a:r>
            <a:r>
              <a:rPr lang="it-IT" sz="2400" dirty="0" err="1" smtClean="0">
                <a:ea typeface="Calibri" panose="020F0502020204030204" pitchFamily="34" charset="0"/>
              </a:rPr>
              <a:t>lactam</a:t>
            </a:r>
            <a:r>
              <a:rPr lang="it-IT" sz="2400" dirty="0" smtClean="0">
                <a:ea typeface="Calibri" panose="020F0502020204030204" pitchFamily="34" charset="0"/>
              </a:rPr>
              <a:t> ring</a:t>
            </a:r>
            <a:endParaRPr lang="it-IT" sz="2400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075765" y="4652684"/>
            <a:ext cx="1457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 smtClean="0"/>
              <a:t>AMA10</a:t>
            </a:r>
            <a:endParaRPr lang="it-IT" sz="3200" b="1" dirty="0"/>
          </a:p>
        </p:txBody>
      </p:sp>
      <p:sp>
        <p:nvSpPr>
          <p:cNvPr id="8" name="Freccia a destra 7"/>
          <p:cNvSpPr/>
          <p:nvPr/>
        </p:nvSpPr>
        <p:spPr>
          <a:xfrm>
            <a:off x="2988046" y="4713994"/>
            <a:ext cx="978408" cy="484632"/>
          </a:xfrm>
          <a:prstGeom prst="rightArrow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3221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3" grpId="0" animBg="1"/>
      <p:bldP spid="6" grpId="0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0" y="174393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/>
              <a:t>POSSIBLE SOLUTIONS FOR ANTIMICROBIAL RESISTANCE</a:t>
            </a:r>
            <a:endParaRPr lang="it-IT" sz="4000" b="1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278971" y="1630714"/>
            <a:ext cx="54181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/>
              <a:t>To </a:t>
            </a:r>
            <a:r>
              <a:rPr lang="it-IT" sz="2400" dirty="0" err="1" smtClean="0"/>
              <a:t>develop</a:t>
            </a:r>
            <a:r>
              <a:rPr lang="it-IT" sz="2400" dirty="0" smtClean="0"/>
              <a:t> new </a:t>
            </a:r>
            <a:r>
              <a:rPr lang="it-IT" sz="2400" dirty="0" err="1" smtClean="0"/>
              <a:t>antibiotics</a:t>
            </a:r>
            <a:r>
              <a:rPr lang="it-IT" sz="2400" dirty="0" smtClean="0"/>
              <a:t> with:</a:t>
            </a:r>
          </a:p>
          <a:p>
            <a:pPr marL="285750" indent="-285750">
              <a:buFontTx/>
              <a:buChar char="-"/>
            </a:pPr>
            <a:r>
              <a:rPr lang="it-IT" sz="2400" dirty="0" err="1" smtClean="0"/>
              <a:t>Increased</a:t>
            </a:r>
            <a:r>
              <a:rPr lang="it-IT" sz="2400" dirty="0" smtClean="0"/>
              <a:t> </a:t>
            </a:r>
            <a:r>
              <a:rPr lang="it-IT" sz="2400" dirty="0" err="1" smtClean="0"/>
              <a:t>resistance</a:t>
            </a:r>
            <a:r>
              <a:rPr lang="it-IT" sz="2400" dirty="0" smtClean="0"/>
              <a:t> to beta </a:t>
            </a:r>
            <a:r>
              <a:rPr lang="it-IT" sz="2400" dirty="0" err="1" smtClean="0"/>
              <a:t>lactamases</a:t>
            </a:r>
            <a:endParaRPr lang="it-IT" sz="2400" dirty="0" smtClean="0"/>
          </a:p>
          <a:p>
            <a:pPr marL="285750" indent="-285750">
              <a:buFontTx/>
              <a:buChar char="-"/>
            </a:pPr>
            <a:r>
              <a:rPr lang="it-IT" sz="2400" dirty="0" err="1" smtClean="0"/>
              <a:t>Increased</a:t>
            </a:r>
            <a:r>
              <a:rPr lang="it-IT" sz="2400" dirty="0" smtClean="0"/>
              <a:t> </a:t>
            </a:r>
            <a:r>
              <a:rPr lang="it-IT" sz="2400" dirty="0" err="1" smtClean="0"/>
              <a:t>ability</a:t>
            </a:r>
            <a:r>
              <a:rPr lang="it-IT" sz="2400" dirty="0" smtClean="0"/>
              <a:t> to </a:t>
            </a:r>
            <a:r>
              <a:rPr lang="it-IT" sz="2400" dirty="0" err="1" smtClean="0"/>
              <a:t>bind</a:t>
            </a:r>
            <a:r>
              <a:rPr lang="it-IT" sz="2400" dirty="0" smtClean="0"/>
              <a:t> to </a:t>
            </a:r>
            <a:r>
              <a:rPr lang="it-IT" sz="2400" dirty="0" err="1" smtClean="0"/>
              <a:t>PBPs</a:t>
            </a:r>
            <a:endParaRPr lang="it-IT" sz="24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247974" y="3041542"/>
            <a:ext cx="5331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A new </a:t>
            </a:r>
            <a:r>
              <a:rPr lang="it-IT" sz="2400" dirty="0" err="1" smtClean="0"/>
              <a:t>class</a:t>
            </a:r>
            <a:r>
              <a:rPr lang="it-IT" sz="2400" dirty="0" smtClean="0"/>
              <a:t> of </a:t>
            </a:r>
            <a:r>
              <a:rPr lang="it-IT" sz="2400" dirty="0" err="1" smtClean="0"/>
              <a:t>cephalosporin</a:t>
            </a:r>
            <a:r>
              <a:rPr lang="it-IT" sz="2400" dirty="0" smtClean="0"/>
              <a:t> </a:t>
            </a:r>
            <a:r>
              <a:rPr lang="it-IT" sz="2400" dirty="0" err="1" smtClean="0"/>
              <a:t>analogues</a:t>
            </a:r>
            <a:r>
              <a:rPr lang="it-IT" sz="2400" dirty="0" smtClean="0"/>
              <a:t>:</a:t>
            </a:r>
            <a:endParaRPr lang="it-IT" sz="2400" dirty="0"/>
          </a:p>
        </p:txBody>
      </p:sp>
      <p:sp>
        <p:nvSpPr>
          <p:cNvPr id="10" name="Rettangolo 9"/>
          <p:cNvSpPr/>
          <p:nvPr/>
        </p:nvSpPr>
        <p:spPr>
          <a:xfrm>
            <a:off x="7574817" y="5858356"/>
            <a:ext cx="654783" cy="2634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3"/>
          <a:srcRect l="69134"/>
          <a:stretch/>
        </p:blipFill>
        <p:spPr>
          <a:xfrm>
            <a:off x="6235749" y="4213428"/>
            <a:ext cx="2678135" cy="1970396"/>
          </a:xfrm>
          <a:prstGeom prst="rect">
            <a:avLst/>
          </a:prstGeom>
        </p:spPr>
      </p:pic>
      <p:sp>
        <p:nvSpPr>
          <p:cNvPr id="13" name="Rettangolo 12"/>
          <p:cNvSpPr/>
          <p:nvPr/>
        </p:nvSpPr>
        <p:spPr>
          <a:xfrm>
            <a:off x="4363116" y="4501635"/>
            <a:ext cx="1711268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it-IT" sz="2400" dirty="0" err="1" smtClean="0">
                <a:ea typeface="Calibri" panose="020F0502020204030204" pitchFamily="34" charset="0"/>
              </a:rPr>
              <a:t>Additional</a:t>
            </a:r>
            <a:r>
              <a:rPr lang="it-IT" sz="2400" dirty="0" smtClean="0">
                <a:ea typeface="Calibri" panose="020F0502020204030204" pitchFamily="34" charset="0"/>
              </a:rPr>
              <a:t> beta </a:t>
            </a:r>
            <a:r>
              <a:rPr lang="it-IT" sz="2400" dirty="0" err="1" smtClean="0">
                <a:ea typeface="Calibri" panose="020F0502020204030204" pitchFamily="34" charset="0"/>
              </a:rPr>
              <a:t>lactam</a:t>
            </a:r>
            <a:r>
              <a:rPr lang="it-IT" sz="2400" dirty="0" smtClean="0">
                <a:ea typeface="Calibri" panose="020F0502020204030204" pitchFamily="34" charset="0"/>
              </a:rPr>
              <a:t> ring</a:t>
            </a:r>
            <a:endParaRPr lang="it-IT" sz="2400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075765" y="3926546"/>
            <a:ext cx="155042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 smtClean="0"/>
              <a:t>AMA10 </a:t>
            </a:r>
          </a:p>
          <a:p>
            <a:r>
              <a:rPr lang="it-IT" sz="3200" b="1" dirty="0" smtClean="0"/>
              <a:t>(3R,4S)</a:t>
            </a:r>
          </a:p>
          <a:p>
            <a:pPr algn="ctr"/>
            <a:r>
              <a:rPr lang="it-IT" sz="3200" b="1" dirty="0"/>
              <a:t>+</a:t>
            </a:r>
          </a:p>
        </p:txBody>
      </p:sp>
      <p:sp>
        <p:nvSpPr>
          <p:cNvPr id="8" name="Freccia a destra 7"/>
          <p:cNvSpPr/>
          <p:nvPr/>
        </p:nvSpPr>
        <p:spPr>
          <a:xfrm>
            <a:off x="2988046" y="4713994"/>
            <a:ext cx="978408" cy="484632"/>
          </a:xfrm>
          <a:prstGeom prst="rightArrow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/>
          <p:cNvSpPr txBox="1"/>
          <p:nvPr/>
        </p:nvSpPr>
        <p:spPr>
          <a:xfrm>
            <a:off x="1080248" y="5316070"/>
            <a:ext cx="145745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 smtClean="0"/>
              <a:t>AMA10</a:t>
            </a:r>
          </a:p>
          <a:p>
            <a:r>
              <a:rPr lang="it-IT" sz="3200" b="1" dirty="0" smtClean="0"/>
              <a:t>(3S,4R)</a:t>
            </a:r>
            <a:endParaRPr lang="it-IT" sz="3200" b="1" dirty="0"/>
          </a:p>
        </p:txBody>
      </p:sp>
    </p:spTree>
    <p:extLst>
      <p:ext uri="{BB962C8B-B14F-4D97-AF65-F5344CB8AC3E}">
        <p14:creationId xmlns:p14="http://schemas.microsoft.com/office/powerpoint/2010/main" val="155074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278971" y="1630714"/>
            <a:ext cx="54181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/>
              <a:t>To </a:t>
            </a:r>
            <a:r>
              <a:rPr lang="it-IT" sz="2400" dirty="0" err="1" smtClean="0"/>
              <a:t>develop</a:t>
            </a:r>
            <a:r>
              <a:rPr lang="it-IT" sz="2400" dirty="0" smtClean="0"/>
              <a:t> new </a:t>
            </a:r>
            <a:r>
              <a:rPr lang="it-IT" sz="2400" dirty="0" err="1" smtClean="0"/>
              <a:t>antibiotics</a:t>
            </a:r>
            <a:r>
              <a:rPr lang="it-IT" sz="2400" dirty="0" smtClean="0"/>
              <a:t> with:</a:t>
            </a:r>
          </a:p>
          <a:p>
            <a:pPr marL="285750" indent="-285750">
              <a:buFontTx/>
              <a:buChar char="-"/>
            </a:pPr>
            <a:r>
              <a:rPr lang="it-IT" sz="2400" dirty="0" err="1" smtClean="0"/>
              <a:t>Increased</a:t>
            </a:r>
            <a:r>
              <a:rPr lang="it-IT" sz="2400" dirty="0" smtClean="0"/>
              <a:t> </a:t>
            </a:r>
            <a:r>
              <a:rPr lang="it-IT" sz="2400" dirty="0" err="1" smtClean="0"/>
              <a:t>resistance</a:t>
            </a:r>
            <a:r>
              <a:rPr lang="it-IT" sz="2400" dirty="0" smtClean="0"/>
              <a:t> to beta </a:t>
            </a:r>
            <a:r>
              <a:rPr lang="it-IT" sz="2400" dirty="0" err="1" smtClean="0"/>
              <a:t>lactamases</a:t>
            </a:r>
            <a:endParaRPr lang="it-IT" sz="2400" dirty="0" smtClean="0"/>
          </a:p>
          <a:p>
            <a:pPr marL="285750" indent="-285750">
              <a:buFontTx/>
              <a:buChar char="-"/>
            </a:pPr>
            <a:r>
              <a:rPr lang="it-IT" sz="2400" dirty="0" err="1" smtClean="0"/>
              <a:t>Increased</a:t>
            </a:r>
            <a:r>
              <a:rPr lang="it-IT" sz="2400" dirty="0" smtClean="0"/>
              <a:t> </a:t>
            </a:r>
            <a:r>
              <a:rPr lang="it-IT" sz="2400" dirty="0" err="1" smtClean="0"/>
              <a:t>ability</a:t>
            </a:r>
            <a:r>
              <a:rPr lang="it-IT" sz="2400" dirty="0" smtClean="0"/>
              <a:t> to </a:t>
            </a:r>
            <a:r>
              <a:rPr lang="it-IT" sz="2400" dirty="0" err="1" smtClean="0"/>
              <a:t>bind</a:t>
            </a:r>
            <a:r>
              <a:rPr lang="it-IT" sz="2400" dirty="0" smtClean="0"/>
              <a:t> to </a:t>
            </a:r>
            <a:r>
              <a:rPr lang="it-IT" sz="2400" dirty="0" err="1" smtClean="0"/>
              <a:t>PBPs</a:t>
            </a:r>
            <a:endParaRPr lang="it-IT" sz="24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247974" y="3041542"/>
            <a:ext cx="5331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A new </a:t>
            </a:r>
            <a:r>
              <a:rPr lang="it-IT" sz="2400" dirty="0" err="1" smtClean="0"/>
              <a:t>class</a:t>
            </a:r>
            <a:r>
              <a:rPr lang="it-IT" sz="2400" dirty="0" smtClean="0"/>
              <a:t> of </a:t>
            </a:r>
            <a:r>
              <a:rPr lang="it-IT" sz="2400" dirty="0" err="1" smtClean="0"/>
              <a:t>cephalosporin</a:t>
            </a:r>
            <a:r>
              <a:rPr lang="it-IT" sz="2400" dirty="0" smtClean="0"/>
              <a:t> </a:t>
            </a:r>
            <a:r>
              <a:rPr lang="it-IT" sz="2400" dirty="0" err="1" smtClean="0"/>
              <a:t>analogues</a:t>
            </a:r>
            <a:r>
              <a:rPr lang="it-IT" sz="2400" dirty="0" smtClean="0"/>
              <a:t>:</a:t>
            </a:r>
            <a:endParaRPr lang="it-IT" sz="2400" dirty="0"/>
          </a:p>
        </p:txBody>
      </p:sp>
      <p:pic>
        <p:nvPicPr>
          <p:cNvPr id="10244" name="Picture 4" descr="http://microchemlab.com/sites/default/files/bacterial_strain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90" y="4351754"/>
            <a:ext cx="2381250" cy="1704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sellaDiTesto 5"/>
          <p:cNvSpPr txBox="1"/>
          <p:nvPr/>
        </p:nvSpPr>
        <p:spPr>
          <a:xfrm>
            <a:off x="6239435" y="4751068"/>
            <a:ext cx="27033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err="1" smtClean="0"/>
              <a:t>Gram</a:t>
            </a:r>
            <a:r>
              <a:rPr lang="it-IT" sz="2400" dirty="0" smtClean="0"/>
              <a:t>+: sensitive</a:t>
            </a:r>
          </a:p>
          <a:p>
            <a:r>
              <a:rPr lang="it-IT" sz="2400" dirty="0" err="1" smtClean="0"/>
              <a:t>Gram</a:t>
            </a:r>
            <a:r>
              <a:rPr lang="it-IT" sz="2400" dirty="0" smtClean="0"/>
              <a:t>-: </a:t>
            </a:r>
            <a:r>
              <a:rPr lang="it-IT" sz="2400" dirty="0" err="1" smtClean="0"/>
              <a:t>not</a:t>
            </a:r>
            <a:r>
              <a:rPr lang="it-IT" sz="2400" dirty="0" smtClean="0"/>
              <a:t> sensitive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1075765" y="3926546"/>
            <a:ext cx="155042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 smtClean="0"/>
              <a:t>AMA10 </a:t>
            </a:r>
          </a:p>
          <a:p>
            <a:r>
              <a:rPr lang="it-IT" sz="3200" b="1" dirty="0" smtClean="0"/>
              <a:t>(3R,4S)</a:t>
            </a:r>
          </a:p>
          <a:p>
            <a:pPr algn="ctr"/>
            <a:r>
              <a:rPr lang="it-IT" sz="3200" b="1" dirty="0"/>
              <a:t>+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1080248" y="5316070"/>
            <a:ext cx="145745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 smtClean="0"/>
              <a:t>AMA10</a:t>
            </a:r>
          </a:p>
          <a:p>
            <a:r>
              <a:rPr lang="it-IT" sz="3200" b="1" dirty="0" smtClean="0"/>
              <a:t>(3S,4R)</a:t>
            </a:r>
            <a:endParaRPr lang="it-IT" sz="3200" b="1" dirty="0"/>
          </a:p>
        </p:txBody>
      </p:sp>
      <p:sp>
        <p:nvSpPr>
          <p:cNvPr id="22" name="CasellaDiTesto 21"/>
          <p:cNvSpPr txBox="1"/>
          <p:nvPr/>
        </p:nvSpPr>
        <p:spPr>
          <a:xfrm>
            <a:off x="0" y="174393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/>
              <a:t>POSSIBLE SOLUTIONS FOR ANTIMICROBIAL RESISTANCE</a:t>
            </a:r>
            <a:endParaRPr lang="it-IT" sz="4000" b="1" dirty="0"/>
          </a:p>
        </p:txBody>
      </p:sp>
    </p:spTree>
    <p:extLst>
      <p:ext uri="{BB962C8B-B14F-4D97-AF65-F5344CB8AC3E}">
        <p14:creationId xmlns:p14="http://schemas.microsoft.com/office/powerpoint/2010/main" val="324659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0" y="174393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/>
              <a:t>AIM OF THE WORK</a:t>
            </a:r>
            <a:endParaRPr lang="it-IT" sz="4000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07577" y="1006900"/>
            <a:ext cx="89154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err="1" smtClean="0"/>
              <a:t>Study</a:t>
            </a:r>
            <a:r>
              <a:rPr lang="it-IT" sz="2400" dirty="0" smtClean="0"/>
              <a:t> of the </a:t>
            </a:r>
            <a:r>
              <a:rPr lang="it-IT" sz="2400" dirty="0" err="1" smtClean="0"/>
              <a:t>interactions</a:t>
            </a:r>
            <a:r>
              <a:rPr lang="it-IT" sz="2400" dirty="0" smtClean="0"/>
              <a:t> of AMA10 with </a:t>
            </a:r>
            <a:r>
              <a:rPr lang="it-IT" sz="2400" dirty="0" err="1" smtClean="0"/>
              <a:t>its</a:t>
            </a:r>
            <a:r>
              <a:rPr lang="it-IT" sz="2400" dirty="0" smtClean="0"/>
              <a:t> putative targets </a:t>
            </a:r>
            <a:r>
              <a:rPr lang="it-IT" sz="2400" dirty="0" err="1" smtClean="0"/>
              <a:t>PBPs</a:t>
            </a:r>
            <a:r>
              <a:rPr lang="it-IT" sz="2400" dirty="0" smtClean="0"/>
              <a:t> in </a:t>
            </a:r>
            <a:r>
              <a:rPr lang="it-IT" sz="2400" dirty="0" err="1" smtClean="0"/>
              <a:t>order</a:t>
            </a:r>
            <a:r>
              <a:rPr lang="it-IT" sz="2400" dirty="0" smtClean="0"/>
              <a:t> to </a:t>
            </a:r>
            <a:r>
              <a:rPr lang="it-IT" sz="2400" dirty="0" err="1" smtClean="0"/>
              <a:t>understand</a:t>
            </a:r>
            <a:r>
              <a:rPr lang="it-IT" sz="2400" dirty="0" smtClean="0"/>
              <a:t>:</a:t>
            </a:r>
          </a:p>
          <a:p>
            <a:pPr marL="285750" indent="-285750">
              <a:buFontTx/>
              <a:buChar char="-"/>
            </a:pPr>
            <a:r>
              <a:rPr lang="it-IT" sz="2400" dirty="0" smtClean="0"/>
              <a:t>Are </a:t>
            </a:r>
            <a:r>
              <a:rPr lang="it-IT" sz="2400" dirty="0" err="1" smtClean="0"/>
              <a:t>there</a:t>
            </a:r>
            <a:r>
              <a:rPr lang="it-IT" sz="2400" dirty="0" smtClean="0"/>
              <a:t> </a:t>
            </a:r>
            <a:r>
              <a:rPr lang="it-IT" sz="2400" dirty="0" err="1" smtClean="0"/>
              <a:t>differences</a:t>
            </a:r>
            <a:r>
              <a:rPr lang="it-IT" sz="2400" dirty="0" smtClean="0"/>
              <a:t> in the </a:t>
            </a:r>
            <a:r>
              <a:rPr lang="it-IT" sz="2400" dirty="0" err="1" smtClean="0"/>
              <a:t>interactions</a:t>
            </a:r>
            <a:r>
              <a:rPr lang="it-IT" sz="2400" dirty="0" smtClean="0"/>
              <a:t> </a:t>
            </a:r>
            <a:r>
              <a:rPr lang="it-IT" sz="2400" dirty="0" smtClean="0"/>
              <a:t>with </a:t>
            </a:r>
            <a:r>
              <a:rPr lang="it-IT" sz="2400" dirty="0" smtClean="0"/>
              <a:t>the </a:t>
            </a:r>
            <a:r>
              <a:rPr lang="it-IT" sz="2400" dirty="0" err="1" smtClean="0"/>
              <a:t>PBPs</a:t>
            </a:r>
            <a:r>
              <a:rPr lang="it-IT" sz="2400" dirty="0" smtClean="0"/>
              <a:t> </a:t>
            </a:r>
            <a:r>
              <a:rPr lang="it-IT" sz="2400" dirty="0" err="1" smtClean="0"/>
              <a:t>coming</a:t>
            </a:r>
            <a:r>
              <a:rPr lang="it-IT" sz="2400" dirty="0" smtClean="0"/>
              <a:t> from </a:t>
            </a:r>
            <a:r>
              <a:rPr lang="it-IT" sz="2400" dirty="0" err="1" smtClean="0"/>
              <a:t>either</a:t>
            </a:r>
            <a:r>
              <a:rPr lang="it-IT" sz="2400" dirty="0" smtClean="0"/>
              <a:t> </a:t>
            </a:r>
            <a:r>
              <a:rPr lang="it-IT" sz="2400" dirty="0" err="1" smtClean="0"/>
              <a:t>Gram</a:t>
            </a:r>
            <a:r>
              <a:rPr lang="it-IT" sz="2400" dirty="0" smtClean="0"/>
              <a:t>+ or </a:t>
            </a:r>
            <a:r>
              <a:rPr lang="it-IT" sz="2400" dirty="0" err="1" smtClean="0"/>
              <a:t>Gram</a:t>
            </a:r>
            <a:r>
              <a:rPr lang="it-IT" sz="2400" dirty="0" smtClean="0"/>
              <a:t>- </a:t>
            </a:r>
            <a:r>
              <a:rPr lang="it-IT" sz="2400" dirty="0" err="1" smtClean="0"/>
              <a:t>organisms</a:t>
            </a:r>
            <a:r>
              <a:rPr lang="it-IT" sz="2400" dirty="0" smtClean="0"/>
              <a:t>?</a:t>
            </a:r>
          </a:p>
          <a:p>
            <a:pPr marL="285750" indent="-285750">
              <a:buFontTx/>
              <a:buChar char="-"/>
            </a:pPr>
            <a:r>
              <a:rPr lang="it-IT" sz="2400" dirty="0" smtClean="0"/>
              <a:t>Are </a:t>
            </a:r>
            <a:r>
              <a:rPr lang="it-IT" sz="2400" dirty="0" err="1" smtClean="0"/>
              <a:t>there</a:t>
            </a:r>
            <a:r>
              <a:rPr lang="it-IT" sz="2400" dirty="0" smtClean="0"/>
              <a:t> </a:t>
            </a:r>
            <a:r>
              <a:rPr lang="it-IT" sz="2400" dirty="0" err="1" smtClean="0"/>
              <a:t>differences</a:t>
            </a:r>
            <a:r>
              <a:rPr lang="it-IT" sz="2400" dirty="0" smtClean="0"/>
              <a:t> in </a:t>
            </a:r>
            <a:r>
              <a:rPr lang="it-IT" sz="2400" dirty="0" err="1" smtClean="0"/>
              <a:t>activity</a:t>
            </a:r>
            <a:r>
              <a:rPr lang="it-IT" sz="2400" dirty="0" smtClean="0"/>
              <a:t> </a:t>
            </a:r>
            <a:r>
              <a:rPr lang="it-IT" sz="2400" dirty="0" err="1" smtClean="0"/>
              <a:t>between</a:t>
            </a:r>
            <a:r>
              <a:rPr lang="it-IT" sz="2400" dirty="0" smtClean="0"/>
              <a:t> the </a:t>
            </a:r>
            <a:r>
              <a:rPr lang="it-IT" sz="2400" dirty="0" err="1" smtClean="0"/>
              <a:t>two</a:t>
            </a:r>
            <a:r>
              <a:rPr lang="it-IT" sz="2400" dirty="0" smtClean="0"/>
              <a:t> </a:t>
            </a:r>
            <a:r>
              <a:rPr lang="it-IT" sz="2400" dirty="0" err="1" smtClean="0"/>
              <a:t>diastereoisomers</a:t>
            </a:r>
            <a:r>
              <a:rPr lang="it-IT" sz="2400" dirty="0" smtClean="0"/>
              <a:t>?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6721824" y="4918886"/>
            <a:ext cx="5677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6000" dirty="0" smtClean="0"/>
              <a:t>≠</a:t>
            </a:r>
            <a:endParaRPr lang="it-IT" sz="6000" dirty="0"/>
          </a:p>
        </p:txBody>
      </p:sp>
      <p:sp>
        <p:nvSpPr>
          <p:cNvPr id="14" name="Freccia in giù 13"/>
          <p:cNvSpPr/>
          <p:nvPr/>
        </p:nvSpPr>
        <p:spPr>
          <a:xfrm>
            <a:off x="1432663" y="4143008"/>
            <a:ext cx="242316" cy="48920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Freccia in giù 14"/>
          <p:cNvSpPr/>
          <p:nvPr/>
        </p:nvSpPr>
        <p:spPr>
          <a:xfrm>
            <a:off x="2440126" y="4143008"/>
            <a:ext cx="242316" cy="48920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CasellaDiTesto 18"/>
          <p:cNvSpPr txBox="1"/>
          <p:nvPr/>
        </p:nvSpPr>
        <p:spPr>
          <a:xfrm>
            <a:off x="107577" y="2994987"/>
            <a:ext cx="89154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err="1"/>
              <a:t>Rationalize</a:t>
            </a:r>
            <a:r>
              <a:rPr lang="it-IT" sz="2400" b="1" dirty="0"/>
              <a:t> the </a:t>
            </a:r>
            <a:r>
              <a:rPr lang="it-IT" sz="2400" b="1" dirty="0" err="1"/>
              <a:t>interactions</a:t>
            </a:r>
            <a:r>
              <a:rPr lang="it-IT" sz="2400" b="1" dirty="0"/>
              <a:t> with the </a:t>
            </a:r>
            <a:r>
              <a:rPr lang="it-IT" sz="2400" b="1" dirty="0" err="1"/>
              <a:t>enzymes</a:t>
            </a:r>
            <a:r>
              <a:rPr lang="it-IT" sz="2400" b="1" dirty="0"/>
              <a:t> to </a:t>
            </a:r>
            <a:r>
              <a:rPr lang="it-IT" sz="2400" b="1" dirty="0" err="1"/>
              <a:t>project</a:t>
            </a:r>
            <a:r>
              <a:rPr lang="it-IT" sz="2400" b="1" dirty="0"/>
              <a:t> </a:t>
            </a:r>
            <a:r>
              <a:rPr lang="it-IT" sz="2400" b="1" dirty="0" err="1"/>
              <a:t>modifications</a:t>
            </a:r>
            <a:r>
              <a:rPr lang="it-IT" sz="2400" b="1" dirty="0"/>
              <a:t> to the </a:t>
            </a:r>
            <a:r>
              <a:rPr lang="it-IT" sz="2400" b="1" dirty="0" err="1" smtClean="0"/>
              <a:t>molecule</a:t>
            </a:r>
            <a:endParaRPr lang="it-IT" sz="2400" b="1" dirty="0"/>
          </a:p>
        </p:txBody>
      </p:sp>
      <p:sp>
        <p:nvSpPr>
          <p:cNvPr id="20" name="CasellaDiTesto 19"/>
          <p:cNvSpPr txBox="1"/>
          <p:nvPr/>
        </p:nvSpPr>
        <p:spPr>
          <a:xfrm>
            <a:off x="6208067" y="4089220"/>
            <a:ext cx="155042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 smtClean="0"/>
              <a:t>AMA10 </a:t>
            </a:r>
          </a:p>
          <a:p>
            <a:r>
              <a:rPr lang="it-IT" sz="3200" b="1" dirty="0" smtClean="0"/>
              <a:t>(3R,4S)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6257369" y="5653555"/>
            <a:ext cx="145745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 smtClean="0"/>
              <a:t>AMA10</a:t>
            </a:r>
          </a:p>
          <a:p>
            <a:r>
              <a:rPr lang="it-IT" sz="3200" b="1" dirty="0" smtClean="0"/>
              <a:t>(3S,4R)</a:t>
            </a:r>
            <a:endParaRPr lang="it-IT" sz="3200" b="1" dirty="0"/>
          </a:p>
        </p:txBody>
      </p:sp>
      <p:sp>
        <p:nvSpPr>
          <p:cNvPr id="22" name="CasellaDiTesto 21"/>
          <p:cNvSpPr txBox="1"/>
          <p:nvPr/>
        </p:nvSpPr>
        <p:spPr>
          <a:xfrm>
            <a:off x="1376732" y="4701519"/>
            <a:ext cx="1457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 smtClean="0"/>
              <a:t>AMA10</a:t>
            </a:r>
          </a:p>
        </p:txBody>
      </p:sp>
      <p:sp>
        <p:nvSpPr>
          <p:cNvPr id="23" name="Freccia in giù 22"/>
          <p:cNvSpPr/>
          <p:nvPr/>
        </p:nvSpPr>
        <p:spPr>
          <a:xfrm flipV="1">
            <a:off x="1423699" y="5330827"/>
            <a:ext cx="242316" cy="48920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Freccia in giù 23"/>
          <p:cNvSpPr/>
          <p:nvPr/>
        </p:nvSpPr>
        <p:spPr>
          <a:xfrm flipV="1">
            <a:off x="2431162" y="5330827"/>
            <a:ext cx="242316" cy="48920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9715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5" grpId="0" animBg="1"/>
      <p:bldP spid="19" grpId="0"/>
      <p:bldP spid="20" grpId="0"/>
      <p:bldP spid="21" grpId="0"/>
      <p:bldP spid="22" grpId="0"/>
      <p:bldP spid="23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1378"/>
            <a:ext cx="2726377" cy="2042312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443" y="1105591"/>
            <a:ext cx="1315688" cy="814873"/>
          </a:xfrm>
          <a:prstGeom prst="rect">
            <a:avLst/>
          </a:prstGeom>
        </p:spPr>
      </p:pic>
      <p:sp>
        <p:nvSpPr>
          <p:cNvPr id="8" name="Freccia in giù 7"/>
          <p:cNvSpPr/>
          <p:nvPr/>
        </p:nvSpPr>
        <p:spPr>
          <a:xfrm>
            <a:off x="4202315" y="3908382"/>
            <a:ext cx="251361" cy="425641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prstClr val="white"/>
              </a:solidFill>
            </a:endParaRPr>
          </a:p>
        </p:txBody>
      </p:sp>
      <p:sp>
        <p:nvSpPr>
          <p:cNvPr id="9" name="Ovale 8"/>
          <p:cNvSpPr/>
          <p:nvPr/>
        </p:nvSpPr>
        <p:spPr>
          <a:xfrm>
            <a:off x="2970741" y="4369273"/>
            <a:ext cx="2729468" cy="70268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 smtClean="0">
                <a:solidFill>
                  <a:schemeClr val="tx1"/>
                </a:solidFill>
              </a:rPr>
              <a:t>NON COVALENT</a:t>
            </a:r>
          </a:p>
          <a:p>
            <a:pPr algn="ctr"/>
            <a:r>
              <a:rPr lang="it-IT" sz="2000" b="1" dirty="0" smtClean="0">
                <a:solidFill>
                  <a:schemeClr val="tx1"/>
                </a:solidFill>
              </a:rPr>
              <a:t>COMPLEX</a:t>
            </a:r>
            <a:endParaRPr lang="it-IT" sz="2000" b="1" dirty="0">
              <a:solidFill>
                <a:schemeClr val="tx1"/>
              </a:solidFill>
            </a:endParaRPr>
          </a:p>
        </p:txBody>
      </p:sp>
      <p:sp>
        <p:nvSpPr>
          <p:cNvPr id="10" name="Ovale 9"/>
          <p:cNvSpPr/>
          <p:nvPr/>
        </p:nvSpPr>
        <p:spPr>
          <a:xfrm>
            <a:off x="6221665" y="3540423"/>
            <a:ext cx="2736943" cy="7962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 smtClean="0">
                <a:solidFill>
                  <a:srgbClr val="FF0000"/>
                </a:solidFill>
              </a:rPr>
              <a:t>COVALENT</a:t>
            </a:r>
          </a:p>
          <a:p>
            <a:pPr algn="ctr"/>
            <a:r>
              <a:rPr lang="it-IT" sz="2000" b="1" dirty="0" smtClean="0">
                <a:solidFill>
                  <a:srgbClr val="FF0000"/>
                </a:solidFill>
              </a:rPr>
              <a:t>COMPLEX!</a:t>
            </a:r>
            <a:endParaRPr lang="it-IT" sz="2000" b="1" dirty="0">
              <a:solidFill>
                <a:srgbClr val="FF0000"/>
              </a:solidFill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6013484" y="4783152"/>
            <a:ext cx="31484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ED7D31"/>
                </a:solidFill>
              </a:rPr>
              <a:t>ALTERNATIVE TECHNIQUE:</a:t>
            </a:r>
            <a:endParaRPr lang="it-IT" sz="2400" b="1" dirty="0">
              <a:solidFill>
                <a:srgbClr val="ED7D31"/>
              </a:solidFill>
            </a:endParaRPr>
          </a:p>
          <a:p>
            <a:pPr algn="ctr"/>
            <a:r>
              <a:rPr lang="it-IT" sz="2400" b="1" dirty="0" smtClean="0">
                <a:solidFill>
                  <a:srgbClr val="ED7D31"/>
                </a:solidFill>
              </a:rPr>
              <a:t>COVALENT DOCKING</a:t>
            </a:r>
            <a:endParaRPr lang="it-IT" sz="2400" b="1" dirty="0">
              <a:solidFill>
                <a:srgbClr val="ED7D31"/>
              </a:solidFill>
            </a:endParaRPr>
          </a:p>
        </p:txBody>
      </p:sp>
      <p:sp>
        <p:nvSpPr>
          <p:cNvPr id="12" name="Freccia in giù 11"/>
          <p:cNvSpPr/>
          <p:nvPr/>
        </p:nvSpPr>
        <p:spPr>
          <a:xfrm>
            <a:off x="7464456" y="2970971"/>
            <a:ext cx="251361" cy="425641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solidFill>
                <a:prstClr val="white"/>
              </a:solidFill>
            </a:endParaRP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5238" y="990637"/>
            <a:ext cx="2965514" cy="2821877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0" y="174393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/>
              <a:t>DOCKING</a:t>
            </a:r>
            <a:endParaRPr lang="it-IT" sz="4000" b="1" dirty="0"/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 rotWithShape="1">
          <a:blip r:embed="rId6"/>
          <a:srcRect t="53892" r="41954"/>
          <a:stretch/>
        </p:blipFill>
        <p:spPr>
          <a:xfrm>
            <a:off x="6104438" y="361512"/>
            <a:ext cx="2971397" cy="1257440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 rotWithShape="1">
          <a:blip r:embed="rId6"/>
          <a:srcRect l="54718" t="53892" r="100"/>
          <a:stretch/>
        </p:blipFill>
        <p:spPr>
          <a:xfrm>
            <a:off x="6433689" y="1598266"/>
            <a:ext cx="2312894" cy="125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81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0" y="174393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/>
              <a:t>COVALENT DOCKING</a:t>
            </a:r>
            <a:endParaRPr lang="it-IT" sz="4000" b="1" dirty="0"/>
          </a:p>
        </p:txBody>
      </p:sp>
      <p:sp>
        <p:nvSpPr>
          <p:cNvPr id="17" name="Torta 16"/>
          <p:cNvSpPr/>
          <p:nvPr/>
        </p:nvSpPr>
        <p:spPr>
          <a:xfrm>
            <a:off x="489659" y="1938055"/>
            <a:ext cx="1909758" cy="1418344"/>
          </a:xfrm>
          <a:prstGeom prst="pie">
            <a:avLst>
              <a:gd name="adj1" fmla="val 0"/>
              <a:gd name="adj2" fmla="val 1624810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tx1"/>
              </a:solidFill>
            </a:endParaRPr>
          </a:p>
          <a:p>
            <a:pPr algn="ctr"/>
            <a:r>
              <a:rPr lang="it-IT" sz="2800" b="1" dirty="0" smtClean="0">
                <a:solidFill>
                  <a:srgbClr val="0070C0"/>
                </a:solidFill>
              </a:rPr>
              <a:t>PBP</a:t>
            </a:r>
            <a:endParaRPr lang="it-IT" sz="2800" b="1" dirty="0">
              <a:solidFill>
                <a:srgbClr val="0070C0"/>
              </a:solidFill>
            </a:endParaRPr>
          </a:p>
        </p:txBody>
      </p:sp>
      <p:grpSp>
        <p:nvGrpSpPr>
          <p:cNvPr id="62" name="Gruppo 61"/>
          <p:cNvGrpSpPr/>
          <p:nvPr/>
        </p:nvGrpSpPr>
        <p:grpSpPr>
          <a:xfrm>
            <a:off x="789654" y="2229168"/>
            <a:ext cx="1539944" cy="380613"/>
            <a:chOff x="1065065" y="2147223"/>
            <a:chExt cx="1542997" cy="380613"/>
          </a:xfrm>
        </p:grpSpPr>
        <p:sp>
          <p:nvSpPr>
            <p:cNvPr id="18" name="CasellaDiTesto 17"/>
            <p:cNvSpPr txBox="1"/>
            <p:nvPr/>
          </p:nvSpPr>
          <p:spPr>
            <a:xfrm>
              <a:off x="1065065" y="2147223"/>
              <a:ext cx="11376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/>
                <a:t>SER</a:t>
              </a:r>
            </a:p>
          </p:txBody>
        </p:sp>
        <p:cxnSp>
          <p:nvCxnSpPr>
            <p:cNvPr id="19" name="Connettore diritto 7"/>
            <p:cNvCxnSpPr/>
            <p:nvPr/>
          </p:nvCxnSpPr>
          <p:spPr>
            <a:xfrm>
              <a:off x="1470435" y="2355475"/>
              <a:ext cx="29787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CasellaDiTesto 19"/>
            <p:cNvSpPr txBox="1"/>
            <p:nvPr/>
          </p:nvSpPr>
          <p:spPr>
            <a:xfrm>
              <a:off x="1703632" y="2158504"/>
              <a:ext cx="9044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 smtClean="0">
                  <a:solidFill>
                    <a:srgbClr val="FF0000"/>
                  </a:solidFill>
                </a:rPr>
                <a:t>C</a:t>
              </a:r>
              <a:r>
                <a:rPr lang="it-IT" dirty="0" smtClean="0"/>
                <a:t>H</a:t>
              </a:r>
              <a:r>
                <a:rPr lang="it-IT" baseline="-25000" dirty="0" smtClean="0"/>
                <a:t>2</a:t>
              </a:r>
              <a:r>
                <a:rPr lang="it-IT" dirty="0" smtClean="0"/>
                <a:t>-</a:t>
              </a:r>
              <a:r>
                <a:rPr lang="it-IT" b="1" dirty="0" smtClean="0">
                  <a:solidFill>
                    <a:srgbClr val="FF0000"/>
                  </a:solidFill>
                </a:rPr>
                <a:t>O</a:t>
              </a:r>
              <a:r>
                <a:rPr lang="it-IT" dirty="0" smtClean="0"/>
                <a:t>H</a:t>
              </a:r>
              <a:endParaRPr lang="it-IT" dirty="0"/>
            </a:p>
          </p:txBody>
        </p:sp>
      </p:grpSp>
      <p:sp>
        <p:nvSpPr>
          <p:cNvPr id="21" name="Ovale 20"/>
          <p:cNvSpPr/>
          <p:nvPr/>
        </p:nvSpPr>
        <p:spPr>
          <a:xfrm>
            <a:off x="780402" y="2202646"/>
            <a:ext cx="1479135" cy="422397"/>
          </a:xfrm>
          <a:prstGeom prst="ellipse">
            <a:avLst/>
          </a:prstGeom>
          <a:noFill/>
          <a:ln>
            <a:solidFill>
              <a:srgbClr val="DB03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Freccia a destra con strisce 26"/>
          <p:cNvSpPr/>
          <p:nvPr/>
        </p:nvSpPr>
        <p:spPr>
          <a:xfrm>
            <a:off x="5472229" y="2312738"/>
            <a:ext cx="709126" cy="565275"/>
          </a:xfrm>
          <a:prstGeom prst="stripedRightArrow">
            <a:avLst/>
          </a:prstGeom>
          <a:solidFill>
            <a:srgbClr val="FF99CC"/>
          </a:solidFill>
          <a:ln>
            <a:solidFill>
              <a:srgbClr val="FF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3" name="Connettore diritto 14"/>
          <p:cNvCxnSpPr/>
          <p:nvPr/>
        </p:nvCxnSpPr>
        <p:spPr>
          <a:xfrm flipH="1" flipV="1">
            <a:off x="3865760" y="2697163"/>
            <a:ext cx="338428" cy="469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3657833" y="2577371"/>
            <a:ext cx="411660" cy="682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it-IT" dirty="0" smtClean="0"/>
              <a:t>C</a:t>
            </a:r>
          </a:p>
          <a:p>
            <a:pPr algn="ctr">
              <a:lnSpc>
                <a:spcPts val="1500"/>
              </a:lnSpc>
            </a:pPr>
            <a:r>
              <a:rPr lang="it-IT" dirty="0" smtClean="0"/>
              <a:t>II</a:t>
            </a:r>
          </a:p>
          <a:p>
            <a:pPr algn="ctr">
              <a:lnSpc>
                <a:spcPts val="1500"/>
              </a:lnSpc>
            </a:pPr>
            <a:r>
              <a:rPr lang="it-IT" dirty="0" smtClean="0"/>
              <a:t>O</a:t>
            </a:r>
            <a:endParaRPr lang="it-IT" dirty="0"/>
          </a:p>
        </p:txBody>
      </p:sp>
      <p:sp>
        <p:nvSpPr>
          <p:cNvPr id="28" name="Rettangolo arrotondato 27"/>
          <p:cNvSpPr/>
          <p:nvPr/>
        </p:nvSpPr>
        <p:spPr>
          <a:xfrm>
            <a:off x="4193172" y="2406748"/>
            <a:ext cx="1011295" cy="29516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 smtClean="0">
                <a:solidFill>
                  <a:srgbClr val="0070C0"/>
                </a:solidFill>
              </a:rPr>
              <a:t>LIGAND</a:t>
            </a:r>
            <a:endParaRPr lang="it-IT" sz="1400" b="1" dirty="0">
              <a:solidFill>
                <a:srgbClr val="0070C0"/>
              </a:solidFill>
            </a:endParaRPr>
          </a:p>
        </p:txBody>
      </p:sp>
      <p:sp>
        <p:nvSpPr>
          <p:cNvPr id="43" name="Rettangolo 42"/>
          <p:cNvSpPr/>
          <p:nvPr/>
        </p:nvSpPr>
        <p:spPr>
          <a:xfrm>
            <a:off x="53149" y="984623"/>
            <a:ext cx="90377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dirty="0" smtClean="0"/>
              <a:t>Bianco G, </a:t>
            </a:r>
            <a:r>
              <a:rPr lang="it-IT" sz="1600" dirty="0" err="1" smtClean="0"/>
              <a:t>Forli</a:t>
            </a:r>
            <a:r>
              <a:rPr lang="it-IT" sz="1600" dirty="0" smtClean="0"/>
              <a:t> S, </a:t>
            </a:r>
            <a:r>
              <a:rPr lang="it-IT" sz="1600" dirty="0" err="1" smtClean="0"/>
              <a:t>Goodsell</a:t>
            </a:r>
            <a:r>
              <a:rPr lang="it-IT" sz="1600" dirty="0" smtClean="0"/>
              <a:t> DS, </a:t>
            </a:r>
            <a:r>
              <a:rPr lang="it-IT" sz="1600" dirty="0" err="1" smtClean="0"/>
              <a:t>Olson</a:t>
            </a:r>
            <a:r>
              <a:rPr lang="it-IT" sz="1600" dirty="0" smtClean="0"/>
              <a:t> AJ. </a:t>
            </a:r>
            <a:r>
              <a:rPr lang="it-IT" sz="1600" i="1" dirty="0" smtClean="0"/>
              <a:t>Covalent </a:t>
            </a:r>
            <a:r>
              <a:rPr lang="it-IT" sz="1600" i="1" dirty="0"/>
              <a:t>docking using autodock: Two-point attractor and flexible side </a:t>
            </a:r>
            <a:r>
              <a:rPr lang="it-IT" sz="1600" i="1" dirty="0" err="1"/>
              <a:t>chain</a:t>
            </a:r>
            <a:r>
              <a:rPr lang="it-IT" sz="1600" i="1" dirty="0"/>
              <a:t> </a:t>
            </a:r>
            <a:r>
              <a:rPr lang="it-IT" sz="1600" i="1" dirty="0" err="1" smtClean="0"/>
              <a:t>methods</a:t>
            </a:r>
            <a:r>
              <a:rPr lang="it-IT" sz="1600" i="1" dirty="0" smtClean="0"/>
              <a:t>.</a:t>
            </a:r>
            <a:r>
              <a:rPr lang="it-IT" sz="1600" dirty="0" smtClean="0"/>
              <a:t> </a:t>
            </a:r>
            <a:r>
              <a:rPr lang="it-IT" sz="1600" dirty="0" err="1" smtClean="0"/>
              <a:t>Protein</a:t>
            </a:r>
            <a:r>
              <a:rPr lang="it-IT" sz="1600" dirty="0" smtClean="0"/>
              <a:t> Sci 2016 </a:t>
            </a:r>
            <a:r>
              <a:rPr lang="it-IT" sz="1600" dirty="0"/>
              <a:t>Jan;25(1):</a:t>
            </a:r>
            <a:r>
              <a:rPr lang="it-IT" sz="1600" dirty="0" smtClean="0"/>
              <a:t>295-301</a:t>
            </a:r>
            <a:endParaRPr lang="it-IT" sz="1600" dirty="0"/>
          </a:p>
        </p:txBody>
      </p:sp>
      <p:grpSp>
        <p:nvGrpSpPr>
          <p:cNvPr id="54" name="Gruppo 53"/>
          <p:cNvGrpSpPr/>
          <p:nvPr/>
        </p:nvGrpSpPr>
        <p:grpSpPr>
          <a:xfrm>
            <a:off x="6840792" y="3319582"/>
            <a:ext cx="1954125" cy="409320"/>
            <a:chOff x="6840792" y="3236655"/>
            <a:chExt cx="1954125" cy="409320"/>
          </a:xfrm>
        </p:grpSpPr>
        <p:sp>
          <p:nvSpPr>
            <p:cNvPr id="44" name="Rettangolo 43"/>
            <p:cNvSpPr/>
            <p:nvPr/>
          </p:nvSpPr>
          <p:spPr>
            <a:xfrm>
              <a:off x="6979513" y="3273472"/>
              <a:ext cx="170123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t-IT" b="1" i="1" dirty="0"/>
                <a:t>DOCKING</a:t>
              </a:r>
            </a:p>
          </p:txBody>
        </p:sp>
        <p:sp>
          <p:nvSpPr>
            <p:cNvPr id="45" name="Rettangolo con angoli arrotondati in diagonale 44"/>
            <p:cNvSpPr/>
            <p:nvPr/>
          </p:nvSpPr>
          <p:spPr>
            <a:xfrm>
              <a:off x="6840792" y="3236655"/>
              <a:ext cx="1954125" cy="409320"/>
            </a:xfrm>
            <a:prstGeom prst="round2Diag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56" name="Gruppo 55"/>
          <p:cNvGrpSpPr/>
          <p:nvPr/>
        </p:nvGrpSpPr>
        <p:grpSpPr>
          <a:xfrm>
            <a:off x="2656167" y="3289124"/>
            <a:ext cx="2314304" cy="683148"/>
            <a:chOff x="6840792" y="3236655"/>
            <a:chExt cx="1954125" cy="683148"/>
          </a:xfrm>
        </p:grpSpPr>
        <p:sp>
          <p:nvSpPr>
            <p:cNvPr id="57" name="Rettangolo 56"/>
            <p:cNvSpPr/>
            <p:nvPr/>
          </p:nvSpPr>
          <p:spPr>
            <a:xfrm>
              <a:off x="6979513" y="3273472"/>
              <a:ext cx="170123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t-IT" b="1" i="1" dirty="0" smtClean="0"/>
                <a:t>SUPERPOSITION</a:t>
              </a:r>
              <a:endParaRPr lang="it-IT" b="1" i="1" dirty="0"/>
            </a:p>
          </p:txBody>
        </p:sp>
        <p:sp>
          <p:nvSpPr>
            <p:cNvPr id="58" name="Rettangolo con angoli arrotondati in diagonale 57"/>
            <p:cNvSpPr/>
            <p:nvPr/>
          </p:nvSpPr>
          <p:spPr>
            <a:xfrm>
              <a:off x="6840792" y="3236655"/>
              <a:ext cx="1954125" cy="409320"/>
            </a:xfrm>
            <a:prstGeom prst="round2Diag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cxnSp>
        <p:nvCxnSpPr>
          <p:cNvPr id="70" name="Connettore diritto 14"/>
          <p:cNvCxnSpPr/>
          <p:nvPr/>
        </p:nvCxnSpPr>
        <p:spPr>
          <a:xfrm flipH="1" flipV="1">
            <a:off x="3863180" y="2409643"/>
            <a:ext cx="338428" cy="469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ttore diritto 14"/>
          <p:cNvCxnSpPr/>
          <p:nvPr/>
        </p:nvCxnSpPr>
        <p:spPr>
          <a:xfrm rot="5400000" flipH="1" flipV="1">
            <a:off x="3710293" y="2548178"/>
            <a:ext cx="306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CasellaDiTesto 72"/>
          <p:cNvSpPr txBox="1"/>
          <p:nvPr/>
        </p:nvSpPr>
        <p:spPr>
          <a:xfrm>
            <a:off x="2714625" y="2516056"/>
            <a:ext cx="779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C      O</a:t>
            </a:r>
            <a:endParaRPr lang="it-IT" b="1" dirty="0">
              <a:solidFill>
                <a:srgbClr val="FF0000"/>
              </a:solidFill>
            </a:endParaRPr>
          </a:p>
        </p:txBody>
      </p:sp>
      <p:cxnSp>
        <p:nvCxnSpPr>
          <p:cNvPr id="74" name="Connettore diritto 14"/>
          <p:cNvCxnSpPr/>
          <p:nvPr/>
        </p:nvCxnSpPr>
        <p:spPr>
          <a:xfrm flipH="1" flipV="1">
            <a:off x="3437135" y="2687638"/>
            <a:ext cx="338428" cy="469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ttore diritto 14"/>
          <p:cNvCxnSpPr/>
          <p:nvPr/>
        </p:nvCxnSpPr>
        <p:spPr>
          <a:xfrm flipH="1" flipV="1">
            <a:off x="2951360" y="2697164"/>
            <a:ext cx="285896" cy="401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CasellaDiTesto 76"/>
          <p:cNvSpPr txBox="1"/>
          <p:nvPr/>
        </p:nvSpPr>
        <p:spPr>
          <a:xfrm>
            <a:off x="3717068" y="2227830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N</a:t>
            </a:r>
            <a:endParaRPr lang="it-IT" dirty="0"/>
          </a:p>
        </p:txBody>
      </p:sp>
      <p:grpSp>
        <p:nvGrpSpPr>
          <p:cNvPr id="87" name="Gruppo 86"/>
          <p:cNvGrpSpPr/>
          <p:nvPr/>
        </p:nvGrpSpPr>
        <p:grpSpPr>
          <a:xfrm>
            <a:off x="6418500" y="2418115"/>
            <a:ext cx="2337442" cy="852861"/>
            <a:chOff x="6494700" y="3211488"/>
            <a:chExt cx="2337442" cy="852861"/>
          </a:xfrm>
        </p:grpSpPr>
        <p:cxnSp>
          <p:nvCxnSpPr>
            <p:cNvPr id="78" name="Connettore diritto 14"/>
            <p:cNvCxnSpPr/>
            <p:nvPr/>
          </p:nvCxnSpPr>
          <p:spPr>
            <a:xfrm flipH="1" flipV="1">
              <a:off x="7493435" y="3501903"/>
              <a:ext cx="338428" cy="469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CasellaDiTesto 78"/>
            <p:cNvSpPr txBox="1"/>
            <p:nvPr/>
          </p:nvSpPr>
          <p:spPr>
            <a:xfrm>
              <a:off x="7285508" y="3382111"/>
              <a:ext cx="411660" cy="682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500"/>
                </a:lnSpc>
              </a:pPr>
              <a:r>
                <a:rPr lang="it-IT" dirty="0" smtClean="0"/>
                <a:t>C</a:t>
              </a:r>
            </a:p>
            <a:p>
              <a:pPr algn="ctr">
                <a:lnSpc>
                  <a:spcPts val="1500"/>
                </a:lnSpc>
              </a:pPr>
              <a:r>
                <a:rPr lang="it-IT" dirty="0" smtClean="0"/>
                <a:t>II</a:t>
              </a:r>
            </a:p>
            <a:p>
              <a:pPr algn="ctr">
                <a:lnSpc>
                  <a:spcPts val="1500"/>
                </a:lnSpc>
              </a:pPr>
              <a:r>
                <a:rPr lang="it-IT" dirty="0" smtClean="0"/>
                <a:t>O</a:t>
              </a:r>
              <a:endParaRPr lang="it-IT" dirty="0"/>
            </a:p>
          </p:txBody>
        </p:sp>
        <p:sp>
          <p:nvSpPr>
            <p:cNvPr id="80" name="Rettangolo arrotondato 79"/>
            <p:cNvSpPr/>
            <p:nvPr/>
          </p:nvSpPr>
          <p:spPr>
            <a:xfrm>
              <a:off x="7820847" y="3211488"/>
              <a:ext cx="1011295" cy="29516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400" b="1" dirty="0" smtClean="0">
                  <a:solidFill>
                    <a:srgbClr val="0070C0"/>
                  </a:solidFill>
                </a:rPr>
                <a:t>LIGAND</a:t>
              </a:r>
              <a:endParaRPr lang="it-IT" sz="1400" b="1" dirty="0">
                <a:solidFill>
                  <a:srgbClr val="0070C0"/>
                </a:solidFill>
              </a:endParaRPr>
            </a:p>
          </p:txBody>
        </p:sp>
        <p:sp>
          <p:nvSpPr>
            <p:cNvPr id="83" name="CasellaDiTesto 82"/>
            <p:cNvSpPr txBox="1"/>
            <p:nvPr/>
          </p:nvSpPr>
          <p:spPr>
            <a:xfrm>
              <a:off x="6494700" y="3320796"/>
              <a:ext cx="10166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/>
                <a:t>SER-</a:t>
              </a:r>
              <a:r>
                <a:rPr lang="it-IT" b="1" dirty="0" smtClean="0">
                  <a:solidFill>
                    <a:srgbClr val="FF0000"/>
                  </a:solidFill>
                </a:rPr>
                <a:t>C-O</a:t>
              </a:r>
              <a:r>
                <a:rPr lang="it-IT" b="1" dirty="0" smtClean="0"/>
                <a:t>-</a:t>
              </a:r>
              <a:endParaRPr lang="it-IT" b="1" dirty="0"/>
            </a:p>
          </p:txBody>
        </p:sp>
      </p:grpSp>
      <p:grpSp>
        <p:nvGrpSpPr>
          <p:cNvPr id="88" name="Gruppo 87"/>
          <p:cNvGrpSpPr/>
          <p:nvPr/>
        </p:nvGrpSpPr>
        <p:grpSpPr>
          <a:xfrm>
            <a:off x="6457475" y="4621412"/>
            <a:ext cx="2337442" cy="852861"/>
            <a:chOff x="6494700" y="3211488"/>
            <a:chExt cx="2337442" cy="852861"/>
          </a:xfrm>
        </p:grpSpPr>
        <p:cxnSp>
          <p:nvCxnSpPr>
            <p:cNvPr id="89" name="Connettore diritto 14"/>
            <p:cNvCxnSpPr/>
            <p:nvPr/>
          </p:nvCxnSpPr>
          <p:spPr>
            <a:xfrm flipH="1" flipV="1">
              <a:off x="7493435" y="3501903"/>
              <a:ext cx="338428" cy="469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CasellaDiTesto 89"/>
            <p:cNvSpPr txBox="1"/>
            <p:nvPr/>
          </p:nvSpPr>
          <p:spPr>
            <a:xfrm>
              <a:off x="7285508" y="3382111"/>
              <a:ext cx="411660" cy="682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500"/>
                </a:lnSpc>
              </a:pPr>
              <a:r>
                <a:rPr lang="it-IT" dirty="0" smtClean="0"/>
                <a:t>C</a:t>
              </a:r>
            </a:p>
            <a:p>
              <a:pPr algn="ctr">
                <a:lnSpc>
                  <a:spcPts val="1500"/>
                </a:lnSpc>
              </a:pPr>
              <a:r>
                <a:rPr lang="it-IT" dirty="0" smtClean="0"/>
                <a:t>II</a:t>
              </a:r>
            </a:p>
            <a:p>
              <a:pPr algn="ctr">
                <a:lnSpc>
                  <a:spcPts val="1500"/>
                </a:lnSpc>
              </a:pPr>
              <a:r>
                <a:rPr lang="it-IT" dirty="0" smtClean="0"/>
                <a:t>O</a:t>
              </a:r>
              <a:endParaRPr lang="it-IT" dirty="0"/>
            </a:p>
          </p:txBody>
        </p:sp>
        <p:sp>
          <p:nvSpPr>
            <p:cNvPr id="91" name="Rettangolo arrotondato 90"/>
            <p:cNvSpPr/>
            <p:nvPr/>
          </p:nvSpPr>
          <p:spPr>
            <a:xfrm>
              <a:off x="7820847" y="3211488"/>
              <a:ext cx="1011295" cy="29516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400" b="1" dirty="0" smtClean="0">
                  <a:solidFill>
                    <a:srgbClr val="0070C0"/>
                  </a:solidFill>
                </a:rPr>
                <a:t>LIGAND</a:t>
              </a:r>
              <a:endParaRPr lang="it-IT" sz="1400" b="1" dirty="0">
                <a:solidFill>
                  <a:srgbClr val="0070C0"/>
                </a:solidFill>
              </a:endParaRPr>
            </a:p>
          </p:txBody>
        </p:sp>
        <p:sp>
          <p:nvSpPr>
            <p:cNvPr id="92" name="CasellaDiTesto 91"/>
            <p:cNvSpPr txBox="1"/>
            <p:nvPr/>
          </p:nvSpPr>
          <p:spPr>
            <a:xfrm>
              <a:off x="6494700" y="3320796"/>
              <a:ext cx="10166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/>
                <a:t>SER-</a:t>
              </a:r>
              <a:r>
                <a:rPr lang="it-IT" b="1" dirty="0" smtClean="0">
                  <a:solidFill>
                    <a:srgbClr val="FF0000"/>
                  </a:solidFill>
                </a:rPr>
                <a:t>C-O</a:t>
              </a:r>
              <a:r>
                <a:rPr lang="it-IT" b="1" dirty="0" smtClean="0"/>
                <a:t>-</a:t>
              </a:r>
              <a:endParaRPr lang="it-IT" b="1" dirty="0"/>
            </a:p>
          </p:txBody>
        </p:sp>
      </p:grpSp>
      <p:sp>
        <p:nvSpPr>
          <p:cNvPr id="93" name="Freccia a destra con strisce 92"/>
          <p:cNvSpPr/>
          <p:nvPr/>
        </p:nvSpPr>
        <p:spPr>
          <a:xfrm rot="5400000">
            <a:off x="7390084" y="3884249"/>
            <a:ext cx="709126" cy="565275"/>
          </a:xfrm>
          <a:prstGeom prst="stripedRightArrow">
            <a:avLst/>
          </a:prstGeom>
          <a:solidFill>
            <a:srgbClr val="FF99CC"/>
          </a:solidFill>
          <a:ln>
            <a:solidFill>
              <a:srgbClr val="FF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5" name="Torta 94"/>
          <p:cNvSpPr/>
          <p:nvPr/>
        </p:nvSpPr>
        <p:spPr>
          <a:xfrm>
            <a:off x="2569986" y="4390880"/>
            <a:ext cx="1909758" cy="1418344"/>
          </a:xfrm>
          <a:prstGeom prst="pie">
            <a:avLst>
              <a:gd name="adj1" fmla="val 0"/>
              <a:gd name="adj2" fmla="val 1620193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tx1"/>
              </a:solidFill>
            </a:endParaRPr>
          </a:p>
          <a:p>
            <a:pPr algn="ctr"/>
            <a:r>
              <a:rPr lang="it-IT" sz="2800" b="1" dirty="0" smtClean="0">
                <a:solidFill>
                  <a:srgbClr val="0070C0"/>
                </a:solidFill>
              </a:rPr>
              <a:t>PBP</a:t>
            </a:r>
            <a:endParaRPr lang="it-IT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739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2.22222E-6 L 0.14514 0.00254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7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3.7037E-7 L -0.37448 -0.00255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33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000"/>
                            </p:stCondLst>
                            <p:childTnLst>
                              <p:par>
                                <p:cTn id="9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 animBg="1"/>
      <p:bldP spid="21" grpId="1" animBg="1"/>
      <p:bldP spid="27" grpId="0" animBg="1"/>
      <p:bldP spid="24" grpId="0"/>
      <p:bldP spid="28" grpId="0" animBg="1"/>
      <p:bldP spid="43" grpId="0"/>
      <p:bldP spid="73" grpId="0"/>
      <p:bldP spid="77" grpId="0"/>
      <p:bldP spid="93" grpId="0" animBg="1"/>
      <p:bldP spid="9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ccia in giù 7"/>
          <p:cNvSpPr/>
          <p:nvPr/>
        </p:nvSpPr>
        <p:spPr>
          <a:xfrm>
            <a:off x="5820641" y="1573769"/>
            <a:ext cx="592282" cy="5710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9" name="CasellaDiTesto 8"/>
          <p:cNvSpPr txBox="1"/>
          <p:nvPr/>
        </p:nvSpPr>
        <p:spPr>
          <a:xfrm>
            <a:off x="7854078" y="3608156"/>
            <a:ext cx="143784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300" b="1" dirty="0"/>
              <a:t>6 </a:t>
            </a:r>
            <a:r>
              <a:rPr lang="it-IT" sz="3300" b="1" dirty="0" err="1" smtClean="0"/>
              <a:t>PBPs</a:t>
            </a:r>
            <a:endParaRPr lang="it-IT" sz="3300" b="1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7843230" y="4874612"/>
            <a:ext cx="109222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300" b="1" dirty="0"/>
              <a:t>2 BL</a:t>
            </a:r>
          </a:p>
        </p:txBody>
      </p:sp>
      <p:sp>
        <p:nvSpPr>
          <p:cNvPr id="11" name="Parentesi graffa chiusa 10"/>
          <p:cNvSpPr/>
          <p:nvPr/>
        </p:nvSpPr>
        <p:spPr>
          <a:xfrm>
            <a:off x="7467077" y="3051807"/>
            <a:ext cx="258345" cy="1681187"/>
          </a:xfrm>
          <a:prstGeom prst="rightBrac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13" name="Parentesi graffa chiusa 12"/>
          <p:cNvSpPr/>
          <p:nvPr/>
        </p:nvSpPr>
        <p:spPr>
          <a:xfrm>
            <a:off x="7500780" y="4775338"/>
            <a:ext cx="258345" cy="722849"/>
          </a:xfrm>
          <a:prstGeom prst="rightBrac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" name="CasellaDiTesto 1"/>
          <p:cNvSpPr txBox="1"/>
          <p:nvPr/>
        </p:nvSpPr>
        <p:spPr>
          <a:xfrm>
            <a:off x="511447" y="144347"/>
            <a:ext cx="81366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/>
              <a:t>SELECTION OF THE PROTEINS</a:t>
            </a: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3"/>
          <a:srcRect l="9977" t="24947" r="8786" b="30079"/>
          <a:stretch/>
        </p:blipFill>
        <p:spPr>
          <a:xfrm>
            <a:off x="333180" y="2650093"/>
            <a:ext cx="7167600" cy="2126027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3"/>
          <a:srcRect l="9977" t="68993" r="8786" b="13188"/>
          <a:stretch/>
        </p:blipFill>
        <p:spPr>
          <a:xfrm>
            <a:off x="330596" y="4745125"/>
            <a:ext cx="7167600" cy="842365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5342128" y="908706"/>
            <a:ext cx="18510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b="1" dirty="0" smtClean="0">
                <a:solidFill>
                  <a:srgbClr val="FF0000"/>
                </a:solidFill>
              </a:rPr>
              <a:t>67 </a:t>
            </a:r>
            <a:r>
              <a:rPr lang="it-IT" sz="4000" b="1" dirty="0" err="1" smtClean="0">
                <a:solidFill>
                  <a:srgbClr val="FF0000"/>
                </a:solidFill>
              </a:rPr>
              <a:t>PBPs</a:t>
            </a:r>
            <a:endParaRPr lang="it-IT" sz="4000" b="1" dirty="0">
              <a:solidFill>
                <a:srgbClr val="FF0000"/>
              </a:solidFill>
            </a:endParaRP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692" y="661747"/>
            <a:ext cx="7079456" cy="1470946"/>
          </a:xfrm>
          <a:prstGeom prst="rect">
            <a:avLst/>
          </a:prstGeom>
        </p:spPr>
      </p:pic>
      <p:sp>
        <p:nvSpPr>
          <p:cNvPr id="17" name="CasellaDiTesto 16"/>
          <p:cNvSpPr txBox="1"/>
          <p:nvPr/>
        </p:nvSpPr>
        <p:spPr>
          <a:xfrm>
            <a:off x="5346611" y="913189"/>
            <a:ext cx="18510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b="1" dirty="0" smtClean="0">
                <a:solidFill>
                  <a:srgbClr val="FF0000"/>
                </a:solidFill>
              </a:rPr>
              <a:t>67 </a:t>
            </a:r>
            <a:r>
              <a:rPr lang="it-IT" sz="4000" b="1" dirty="0" err="1" smtClean="0">
                <a:solidFill>
                  <a:srgbClr val="FF0000"/>
                </a:solidFill>
              </a:rPr>
              <a:t>PBPs</a:t>
            </a:r>
            <a:endParaRPr lang="it-IT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942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181" y="4606567"/>
            <a:ext cx="2586038" cy="1660704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7479" y="4606567"/>
            <a:ext cx="2386013" cy="1584179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2967" y="4606567"/>
            <a:ext cx="2235994" cy="1602038"/>
          </a:xfrm>
          <a:prstGeom prst="rect">
            <a:avLst/>
          </a:prstGeom>
        </p:spPr>
      </p:pic>
      <p:sp>
        <p:nvSpPr>
          <p:cNvPr id="14" name="CasellaDiTesto 13"/>
          <p:cNvSpPr txBox="1"/>
          <p:nvPr/>
        </p:nvSpPr>
        <p:spPr>
          <a:xfrm>
            <a:off x="700596" y="4096417"/>
            <a:ext cx="197333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100" b="1" dirty="0" smtClean="0"/>
              <a:t>PENICILLIN </a:t>
            </a:r>
            <a:r>
              <a:rPr lang="it-IT" sz="2100" b="1" dirty="0"/>
              <a:t>G</a:t>
            </a:r>
          </a:p>
        </p:txBody>
      </p:sp>
      <p:sp>
        <p:nvSpPr>
          <p:cNvPr id="15" name="Rettangolo 14"/>
          <p:cNvSpPr/>
          <p:nvPr/>
        </p:nvSpPr>
        <p:spPr>
          <a:xfrm>
            <a:off x="3616987" y="4096417"/>
            <a:ext cx="1867819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100" b="1" dirty="0" smtClean="0"/>
              <a:t>CARBENICILLIN</a:t>
            </a:r>
            <a:endParaRPr lang="it-IT" sz="2100" b="1" dirty="0"/>
          </a:p>
        </p:txBody>
      </p:sp>
      <p:sp>
        <p:nvSpPr>
          <p:cNvPr id="16" name="Rettangolo 15"/>
          <p:cNvSpPr/>
          <p:nvPr/>
        </p:nvSpPr>
        <p:spPr>
          <a:xfrm>
            <a:off x="6988437" y="4096417"/>
            <a:ext cx="1620765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100" b="1" dirty="0" smtClean="0"/>
              <a:t>CEFOTAXIME</a:t>
            </a:r>
            <a:endParaRPr lang="it-IT" sz="2100" b="1" dirty="0"/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3970628"/>
              </p:ext>
            </p:extLst>
          </p:nvPr>
        </p:nvGraphicFramePr>
        <p:xfrm>
          <a:off x="1062406" y="1313879"/>
          <a:ext cx="7009788" cy="2705373"/>
        </p:xfrm>
        <a:graphic>
          <a:graphicData uri="http://schemas.openxmlformats.org/drawingml/2006/table">
            <a:tbl>
              <a:tblPr firstRow="1" firstCol="1" bandRow="1"/>
              <a:tblGrid>
                <a:gridCol w="2088947"/>
                <a:gridCol w="1910078"/>
                <a:gridCol w="1010513"/>
                <a:gridCol w="1009650"/>
                <a:gridCol w="990600"/>
              </a:tblGrid>
              <a:tr h="78513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PDB CODE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REPRESENTATIVE SOLUTION</a:t>
                      </a:r>
                      <a:r>
                        <a:rPr lang="it-IT" sz="1100" b="1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</a:t>
                      </a:r>
                      <a:r>
                        <a:rPr lang="it-IT" sz="11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NUMBER OF POSES IN THE SELECTED CLUSTER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NUMBER OF CLUSTERS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PREDICTED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ΔG (kcal/mol)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PREDICTED</a:t>
                      </a:r>
                      <a:r>
                        <a:rPr lang="it-IT" sz="11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100" b="1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it-IT" sz="1100" b="1" baseline="-250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it-IT" sz="1100" b="1" baseline="-25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1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it-IT" sz="1100" b="1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nM</a:t>
                      </a:r>
                      <a:r>
                        <a:rPr lang="it-IT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4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2EX8 + </a:t>
                      </a:r>
                      <a:r>
                        <a:rPr lang="it-IT" sz="1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Penicillin</a:t>
                      </a:r>
                      <a:r>
                        <a:rPr lang="it-IT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G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it-IT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E. COLI</a:t>
                      </a:r>
                      <a:r>
                        <a:rPr lang="it-IT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PBP4)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Run</a:t>
                      </a:r>
                      <a:r>
                        <a:rPr lang="it-IT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18 (99 </a:t>
                      </a:r>
                      <a:r>
                        <a:rPr lang="it-IT" sz="1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poses</a:t>
                      </a:r>
                      <a:r>
                        <a:rPr lang="it-IT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it-IT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9.20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181.57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4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3OCL + </a:t>
                      </a:r>
                      <a:r>
                        <a:rPr lang="it-IT" sz="1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Carbenicillin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it-IT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P. AERUGINOSA</a:t>
                      </a:r>
                      <a:r>
                        <a:rPr lang="it-IT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PBP3)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Run</a:t>
                      </a:r>
                      <a:r>
                        <a:rPr lang="it-IT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91 (63 </a:t>
                      </a:r>
                      <a:r>
                        <a:rPr lang="it-IT" sz="1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poses</a:t>
                      </a:r>
                      <a:r>
                        <a:rPr lang="it-IT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-10.02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44.94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4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3VSL + </a:t>
                      </a:r>
                      <a:r>
                        <a:rPr lang="it-IT" sz="1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Cefotaxime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it-IT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S. AUREUS</a:t>
                      </a:r>
                      <a:r>
                        <a:rPr lang="it-IT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PBP3)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Run</a:t>
                      </a:r>
                      <a:r>
                        <a:rPr lang="it-IT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91 (58 </a:t>
                      </a:r>
                      <a:r>
                        <a:rPr lang="it-IT" sz="1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poses</a:t>
                      </a:r>
                      <a:r>
                        <a:rPr lang="it-IT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Run</a:t>
                      </a:r>
                      <a:r>
                        <a:rPr lang="it-IT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62 (31 </a:t>
                      </a:r>
                      <a:r>
                        <a:rPr lang="it-IT" sz="1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poses</a:t>
                      </a:r>
                      <a:r>
                        <a:rPr lang="it-IT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-12.54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-12.32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0.64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0.94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" name="CasellaDiTesto 18"/>
          <p:cNvSpPr txBox="1"/>
          <p:nvPr/>
        </p:nvSpPr>
        <p:spPr>
          <a:xfrm>
            <a:off x="196503" y="96536"/>
            <a:ext cx="87515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/>
              <a:t>SELF-DOCKING RESULTS</a:t>
            </a:r>
            <a:endParaRPr lang="it-IT" sz="4000" b="1" dirty="0"/>
          </a:p>
        </p:txBody>
      </p:sp>
      <p:sp>
        <p:nvSpPr>
          <p:cNvPr id="2" name="Rettangolo 1"/>
          <p:cNvSpPr/>
          <p:nvPr/>
        </p:nvSpPr>
        <p:spPr>
          <a:xfrm>
            <a:off x="3065929" y="1196308"/>
            <a:ext cx="2043953" cy="98403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ettangolo 12"/>
          <p:cNvSpPr/>
          <p:nvPr/>
        </p:nvSpPr>
        <p:spPr>
          <a:xfrm>
            <a:off x="6068843" y="1170307"/>
            <a:ext cx="1044389" cy="98403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Rettangolo 19"/>
          <p:cNvSpPr/>
          <p:nvPr/>
        </p:nvSpPr>
        <p:spPr>
          <a:xfrm>
            <a:off x="7095298" y="1174790"/>
            <a:ext cx="1044389" cy="98403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5437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" grpId="0" animBg="1"/>
      <p:bldP spid="13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4285914"/>
              </p:ext>
            </p:extLst>
          </p:nvPr>
        </p:nvGraphicFramePr>
        <p:xfrm>
          <a:off x="1022242" y="3871537"/>
          <a:ext cx="7087701" cy="2871216"/>
        </p:xfrm>
        <a:graphic>
          <a:graphicData uri="http://schemas.openxmlformats.org/drawingml/2006/table">
            <a:tbl>
              <a:tblPr firstRow="1" firstCol="1" bandRow="1"/>
              <a:tblGrid>
                <a:gridCol w="1464319"/>
                <a:gridCol w="1040910"/>
                <a:gridCol w="1228317"/>
                <a:gridCol w="1134614"/>
                <a:gridCol w="1134660"/>
                <a:gridCol w="1084881"/>
              </a:tblGrid>
              <a:tr h="5365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LIGANDS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SELECTED RUN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NUMBER OF POSES </a:t>
                      </a:r>
                      <a:r>
                        <a:rPr lang="it-IT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 CLUSTER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  <a:r>
                        <a:rPr lang="it-IT" sz="1200" b="1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NUMBER OF </a:t>
                      </a:r>
                      <a:r>
                        <a:rPr lang="it-IT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CLUSTERS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PREDICTED ΔG (kcal/</a:t>
                      </a:r>
                      <a:r>
                        <a:rPr lang="it-IT" sz="1200" b="1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mol</a:t>
                      </a:r>
                      <a:r>
                        <a:rPr lang="it-IT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PREDICTED </a:t>
                      </a:r>
                      <a:r>
                        <a:rPr lang="it-IT" sz="1200" b="1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it-IT" sz="1200" b="1" baseline="-250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it-IT" sz="1200" b="1" baseline="-25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it-IT" sz="1200" b="1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nM</a:t>
                      </a:r>
                      <a:r>
                        <a:rPr lang="it-IT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625"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b="1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AMA10_3R4S_A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7 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-10.27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29.69 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</a:tr>
              <a:tr h="17462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 sz="1400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-9.48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111.74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b="1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AMA10_3R4S_B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8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-12.13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1.28 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84785"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AMA10_3S4R_A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9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-10.68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14.85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</a:tr>
              <a:tr h="18478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 sz="1400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-10.48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20.94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</a:tr>
              <a:tr h="208915"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AMA10_3S4R_B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-12.00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1.61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1272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 sz="1400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-11.63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2.97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  <p:sp>
        <p:nvSpPr>
          <p:cNvPr id="4" name="Rettangolo 3"/>
          <p:cNvSpPr/>
          <p:nvPr/>
        </p:nvSpPr>
        <p:spPr>
          <a:xfrm>
            <a:off x="371314" y="3276520"/>
            <a:ext cx="48626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An </a:t>
            </a:r>
            <a:r>
              <a:rPr lang="it-IT" sz="2400" b="1" dirty="0" err="1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example</a:t>
            </a:r>
            <a:r>
              <a:rPr lang="it-IT" sz="2400" b="1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: 2J9P </a:t>
            </a:r>
            <a:r>
              <a:rPr lang="it-IT" sz="24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(PBP4a, B</a:t>
            </a:r>
            <a:r>
              <a:rPr lang="it-IT" sz="2400" b="1" i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it-IT" sz="2400" b="1" i="1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subtilis</a:t>
            </a:r>
            <a:r>
              <a:rPr lang="it-IT" sz="24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6" name="Rettangolo 5"/>
          <p:cNvSpPr/>
          <p:nvPr/>
        </p:nvSpPr>
        <p:spPr>
          <a:xfrm>
            <a:off x="5804086" y="4509803"/>
            <a:ext cx="800100" cy="638175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Rettangolo 21"/>
          <p:cNvSpPr/>
          <p:nvPr/>
        </p:nvSpPr>
        <p:spPr>
          <a:xfrm>
            <a:off x="5804086" y="5471829"/>
            <a:ext cx="800100" cy="64770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Rettangolo 22"/>
          <p:cNvSpPr/>
          <p:nvPr/>
        </p:nvSpPr>
        <p:spPr>
          <a:xfrm>
            <a:off x="5804086" y="6119529"/>
            <a:ext cx="800100" cy="647700"/>
          </a:xfrm>
          <a:prstGeom prst="rect">
            <a:avLst/>
          </a:prstGeom>
          <a:noFill/>
          <a:ln w="28575">
            <a:solidFill>
              <a:srgbClr val="DB03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Rettangolo 23"/>
          <p:cNvSpPr/>
          <p:nvPr/>
        </p:nvSpPr>
        <p:spPr>
          <a:xfrm>
            <a:off x="5813611" y="5147979"/>
            <a:ext cx="800100" cy="304799"/>
          </a:xfrm>
          <a:prstGeom prst="rect">
            <a:avLst/>
          </a:prstGeom>
          <a:noFill/>
          <a:ln w="28575">
            <a:solidFill>
              <a:srgbClr val="DB03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asellaDiTesto 11"/>
          <p:cNvSpPr txBox="1"/>
          <p:nvPr/>
        </p:nvSpPr>
        <p:spPr>
          <a:xfrm>
            <a:off x="196503" y="19044"/>
            <a:ext cx="87515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/>
              <a:t>RESULTS OF COVALENT DOCKING</a:t>
            </a:r>
          </a:p>
          <a:p>
            <a:pPr algn="ctr"/>
            <a:r>
              <a:rPr lang="it-IT" sz="4000" b="1" dirty="0" smtClean="0"/>
              <a:t>OF </a:t>
            </a:r>
            <a:r>
              <a:rPr lang="it-IT" sz="4000" b="1" dirty="0" err="1" smtClean="0"/>
              <a:t>PBPs</a:t>
            </a:r>
            <a:r>
              <a:rPr lang="it-IT" sz="4000" b="1" dirty="0" smtClean="0"/>
              <a:t> WITH AMA10</a:t>
            </a:r>
            <a:endParaRPr lang="it-IT" sz="4000" b="1" dirty="0"/>
          </a:p>
        </p:txBody>
      </p:sp>
      <p:sp>
        <p:nvSpPr>
          <p:cNvPr id="8" name="Parentesi graffa aperta 7"/>
          <p:cNvSpPr/>
          <p:nvPr/>
        </p:nvSpPr>
        <p:spPr>
          <a:xfrm>
            <a:off x="851741" y="4504765"/>
            <a:ext cx="155448" cy="914400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9" name="Parentesi graffa aperta 38"/>
          <p:cNvSpPr/>
          <p:nvPr/>
        </p:nvSpPr>
        <p:spPr>
          <a:xfrm flipH="1">
            <a:off x="8137429" y="5471829"/>
            <a:ext cx="158077" cy="1270924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0" name="CasellaDiTesto 39"/>
          <p:cNvSpPr txBox="1"/>
          <p:nvPr/>
        </p:nvSpPr>
        <p:spPr>
          <a:xfrm>
            <a:off x="2124631" y="1761573"/>
            <a:ext cx="155042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 smtClean="0"/>
              <a:t>AMA10 </a:t>
            </a:r>
          </a:p>
          <a:p>
            <a:r>
              <a:rPr lang="it-IT" sz="3200" b="1" dirty="0" smtClean="0"/>
              <a:t>(3R,4S)</a:t>
            </a:r>
          </a:p>
        </p:txBody>
      </p:sp>
      <p:sp>
        <p:nvSpPr>
          <p:cNvPr id="41" name="CasellaDiTesto 40"/>
          <p:cNvSpPr txBox="1"/>
          <p:nvPr/>
        </p:nvSpPr>
        <p:spPr>
          <a:xfrm>
            <a:off x="5571566" y="1779497"/>
            <a:ext cx="145745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 smtClean="0"/>
              <a:t>AMA10</a:t>
            </a:r>
          </a:p>
          <a:p>
            <a:r>
              <a:rPr lang="it-IT" sz="3200" b="1" dirty="0" smtClean="0"/>
              <a:t>(3S,4R)</a:t>
            </a:r>
            <a:endParaRPr lang="it-IT" sz="3200" b="1" dirty="0"/>
          </a:p>
        </p:txBody>
      </p:sp>
      <p:grpSp>
        <p:nvGrpSpPr>
          <p:cNvPr id="18" name="Gruppo 17"/>
          <p:cNvGrpSpPr/>
          <p:nvPr/>
        </p:nvGrpSpPr>
        <p:grpSpPr>
          <a:xfrm>
            <a:off x="851742" y="1684752"/>
            <a:ext cx="2953776" cy="3277212"/>
            <a:chOff x="851742" y="1684752"/>
            <a:chExt cx="2953776" cy="3277212"/>
          </a:xfrm>
        </p:grpSpPr>
        <p:sp>
          <p:nvSpPr>
            <p:cNvPr id="2" name="Ovale 1"/>
            <p:cNvSpPr/>
            <p:nvPr/>
          </p:nvSpPr>
          <p:spPr>
            <a:xfrm>
              <a:off x="1888220" y="1684752"/>
              <a:ext cx="1917298" cy="1309732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9" name="Connettore 7 8"/>
            <p:cNvCxnSpPr>
              <a:stCxn id="2" idx="2"/>
              <a:endCxn id="8" idx="1"/>
            </p:cNvCxnSpPr>
            <p:nvPr/>
          </p:nvCxnSpPr>
          <p:spPr>
            <a:xfrm rot="10800000" flipV="1">
              <a:off x="851742" y="2339617"/>
              <a:ext cx="1036479" cy="2622347"/>
            </a:xfrm>
            <a:prstGeom prst="curvedConnector3">
              <a:avLst>
                <a:gd name="adj1" fmla="val 150598"/>
              </a:avLst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uppo 44"/>
          <p:cNvGrpSpPr/>
          <p:nvPr/>
        </p:nvGrpSpPr>
        <p:grpSpPr>
          <a:xfrm>
            <a:off x="5281360" y="1702682"/>
            <a:ext cx="3014146" cy="4404609"/>
            <a:chOff x="5281360" y="1702682"/>
            <a:chExt cx="3014146" cy="4404609"/>
          </a:xfrm>
        </p:grpSpPr>
        <p:sp>
          <p:nvSpPr>
            <p:cNvPr id="42" name="Ovale 41"/>
            <p:cNvSpPr/>
            <p:nvPr/>
          </p:nvSpPr>
          <p:spPr>
            <a:xfrm>
              <a:off x="5281360" y="1702682"/>
              <a:ext cx="1917298" cy="1309732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16" name="Connettore 7 15"/>
            <p:cNvCxnSpPr>
              <a:stCxn id="42" idx="6"/>
              <a:endCxn id="39" idx="1"/>
            </p:cNvCxnSpPr>
            <p:nvPr/>
          </p:nvCxnSpPr>
          <p:spPr>
            <a:xfrm>
              <a:off x="7198658" y="2357548"/>
              <a:ext cx="1096848" cy="3749743"/>
            </a:xfrm>
            <a:prstGeom prst="curvedConnector3">
              <a:avLst>
                <a:gd name="adj1" fmla="val 147813"/>
              </a:avLst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22042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22" grpId="0" animBg="1"/>
      <p:bldP spid="23" grpId="0" animBg="1"/>
      <p:bldP spid="24" grpId="0" animBg="1"/>
      <p:bldP spid="8" grpId="0" animBg="1"/>
      <p:bldP spid="3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magin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7624" y="4457139"/>
            <a:ext cx="5948220" cy="1936003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117107" y="4087000"/>
            <a:ext cx="23209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/>
              <a:t>2EX8 (PBP4, </a:t>
            </a:r>
            <a:r>
              <a:rPr lang="it-IT" sz="2000" b="1" i="1" dirty="0"/>
              <a:t>E. </a:t>
            </a:r>
            <a:r>
              <a:rPr lang="it-IT" sz="2000" b="1" i="1" dirty="0" smtClean="0"/>
              <a:t>coli)</a:t>
            </a:r>
            <a:endParaRPr lang="it-IT" sz="2000" b="1" i="1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984" y="4489150"/>
            <a:ext cx="2746117" cy="2124632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6720" y="1801679"/>
            <a:ext cx="3376315" cy="1880809"/>
          </a:xfrm>
          <a:prstGeom prst="rect">
            <a:avLst/>
          </a:prstGeom>
        </p:spPr>
      </p:pic>
      <p:sp>
        <p:nvSpPr>
          <p:cNvPr id="13" name="Rettangolo 12"/>
          <p:cNvSpPr/>
          <p:nvPr/>
        </p:nvSpPr>
        <p:spPr>
          <a:xfrm>
            <a:off x="6565387" y="1212062"/>
            <a:ext cx="25683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1TVF </a:t>
            </a:r>
            <a:r>
              <a:rPr lang="it-IT" sz="20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it-IT" sz="2000" b="1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PBP4, S</a:t>
            </a:r>
            <a:r>
              <a:rPr lang="it-IT" sz="2000" b="1" i="1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it-IT" sz="2000" b="1" i="1" dirty="0" err="1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aureus</a:t>
            </a:r>
            <a:r>
              <a:rPr lang="it-IT" sz="20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983" y="1656244"/>
            <a:ext cx="5506299" cy="2145806"/>
          </a:xfrm>
          <a:prstGeom prst="rect">
            <a:avLst/>
          </a:prstGeom>
        </p:spPr>
      </p:pic>
      <p:sp>
        <p:nvSpPr>
          <p:cNvPr id="19" name="Rettangolo 18"/>
          <p:cNvSpPr/>
          <p:nvPr/>
        </p:nvSpPr>
        <p:spPr>
          <a:xfrm>
            <a:off x="6986649" y="5519680"/>
            <a:ext cx="800100" cy="232475"/>
          </a:xfrm>
          <a:prstGeom prst="rect">
            <a:avLst/>
          </a:prstGeom>
          <a:noFill/>
          <a:ln w="28575">
            <a:solidFill>
              <a:srgbClr val="DB03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Rettangolo 19"/>
          <p:cNvSpPr/>
          <p:nvPr/>
        </p:nvSpPr>
        <p:spPr>
          <a:xfrm>
            <a:off x="6984065" y="6121526"/>
            <a:ext cx="800100" cy="232475"/>
          </a:xfrm>
          <a:prstGeom prst="rect">
            <a:avLst/>
          </a:prstGeom>
          <a:noFill/>
          <a:ln w="28575">
            <a:solidFill>
              <a:srgbClr val="DB03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CasellaDiTesto 23"/>
          <p:cNvSpPr txBox="1"/>
          <p:nvPr/>
        </p:nvSpPr>
        <p:spPr>
          <a:xfrm>
            <a:off x="196503" y="19044"/>
            <a:ext cx="87515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/>
              <a:t>RESULTS OF COVALENT DOCKING</a:t>
            </a:r>
          </a:p>
          <a:p>
            <a:pPr algn="ctr"/>
            <a:r>
              <a:rPr lang="it-IT" sz="4000" b="1" dirty="0" smtClean="0"/>
              <a:t>OF </a:t>
            </a:r>
            <a:r>
              <a:rPr lang="it-IT" sz="4000" b="1" dirty="0" err="1" smtClean="0"/>
              <a:t>PBPs</a:t>
            </a:r>
            <a:r>
              <a:rPr lang="it-IT" sz="4000" b="1" dirty="0" smtClean="0"/>
              <a:t> WITH AMA10</a:t>
            </a:r>
            <a:endParaRPr lang="it-IT" sz="4000" b="1" dirty="0"/>
          </a:p>
        </p:txBody>
      </p:sp>
    </p:spTree>
    <p:extLst>
      <p:ext uri="{BB962C8B-B14F-4D97-AF65-F5344CB8AC3E}">
        <p14:creationId xmlns:p14="http://schemas.microsoft.com/office/powerpoint/2010/main" val="2646369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9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asellaDiTesto 18"/>
          <p:cNvSpPr txBox="1"/>
          <p:nvPr/>
        </p:nvSpPr>
        <p:spPr>
          <a:xfrm>
            <a:off x="354054" y="1387802"/>
            <a:ext cx="43884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0070C0"/>
                </a:solidFill>
              </a:rPr>
              <a:t>3OCL (</a:t>
            </a:r>
            <a:r>
              <a:rPr lang="it-IT" sz="2400" b="1" i="1" dirty="0" smtClean="0">
                <a:solidFill>
                  <a:srgbClr val="0070C0"/>
                </a:solidFill>
              </a:rPr>
              <a:t>PBP3, P</a:t>
            </a:r>
            <a:r>
              <a:rPr lang="it-IT" sz="2400" b="1" i="1" dirty="0">
                <a:solidFill>
                  <a:srgbClr val="0070C0"/>
                </a:solidFill>
              </a:rPr>
              <a:t>. </a:t>
            </a:r>
            <a:r>
              <a:rPr lang="it-IT" sz="2400" b="1" i="1" dirty="0" err="1">
                <a:solidFill>
                  <a:srgbClr val="0070C0"/>
                </a:solidFill>
              </a:rPr>
              <a:t>aeruginosa</a:t>
            </a:r>
            <a:r>
              <a:rPr lang="it-IT" sz="2400" b="1" i="1" dirty="0">
                <a:solidFill>
                  <a:srgbClr val="0070C0"/>
                </a:solidFill>
              </a:rPr>
              <a:t>)</a:t>
            </a:r>
          </a:p>
          <a:p>
            <a:r>
              <a:rPr lang="it-IT" sz="2400" b="1" dirty="0">
                <a:solidFill>
                  <a:srgbClr val="0070C0"/>
                </a:solidFill>
              </a:rPr>
              <a:t>3VSL  (</a:t>
            </a:r>
            <a:r>
              <a:rPr lang="it-IT" sz="2400" b="1" i="1" dirty="0" smtClean="0">
                <a:solidFill>
                  <a:srgbClr val="0070C0"/>
                </a:solidFill>
              </a:rPr>
              <a:t>PBP3, S</a:t>
            </a:r>
            <a:r>
              <a:rPr lang="it-IT" sz="2400" b="1" i="1" dirty="0">
                <a:solidFill>
                  <a:srgbClr val="0070C0"/>
                </a:solidFill>
              </a:rPr>
              <a:t>. </a:t>
            </a:r>
            <a:r>
              <a:rPr lang="it-IT" sz="2400" b="1" i="1" dirty="0" err="1">
                <a:solidFill>
                  <a:srgbClr val="0070C0"/>
                </a:solidFill>
              </a:rPr>
              <a:t>aureus</a:t>
            </a:r>
            <a:r>
              <a:rPr lang="it-IT" sz="2400" b="1" i="1" dirty="0">
                <a:solidFill>
                  <a:srgbClr val="0070C0"/>
                </a:solidFill>
              </a:rPr>
              <a:t>)</a:t>
            </a:r>
          </a:p>
          <a:p>
            <a:r>
              <a:rPr lang="it-IT" sz="2400" b="1" dirty="0">
                <a:solidFill>
                  <a:srgbClr val="0070C0"/>
                </a:solidFill>
              </a:rPr>
              <a:t>4BJP  (</a:t>
            </a:r>
            <a:r>
              <a:rPr lang="it-IT" sz="2400" b="1" i="1" dirty="0" smtClean="0">
                <a:solidFill>
                  <a:srgbClr val="0070C0"/>
                </a:solidFill>
              </a:rPr>
              <a:t>PBP3, E</a:t>
            </a:r>
            <a:r>
              <a:rPr lang="it-IT" sz="2400" b="1" i="1" dirty="0">
                <a:solidFill>
                  <a:srgbClr val="0070C0"/>
                </a:solidFill>
              </a:rPr>
              <a:t>. coli)</a:t>
            </a:r>
          </a:p>
          <a:p>
            <a:r>
              <a:rPr lang="it-IT" sz="2400" b="1" dirty="0">
                <a:solidFill>
                  <a:srgbClr val="0070C0"/>
                </a:solidFill>
              </a:rPr>
              <a:t>2J9P  (</a:t>
            </a:r>
            <a:r>
              <a:rPr lang="it-IT" sz="2400" b="1" i="1" dirty="0" smtClean="0">
                <a:solidFill>
                  <a:srgbClr val="0070C0"/>
                </a:solidFill>
              </a:rPr>
              <a:t>PBP4a, B</a:t>
            </a:r>
            <a:r>
              <a:rPr lang="it-IT" sz="2400" b="1" i="1" dirty="0">
                <a:solidFill>
                  <a:srgbClr val="0070C0"/>
                </a:solidFill>
              </a:rPr>
              <a:t>. </a:t>
            </a:r>
            <a:r>
              <a:rPr lang="it-IT" sz="2400" b="1" i="1" dirty="0" err="1">
                <a:solidFill>
                  <a:srgbClr val="0070C0"/>
                </a:solidFill>
              </a:rPr>
              <a:t>subtilis</a:t>
            </a:r>
            <a:r>
              <a:rPr lang="it-IT" sz="2400" b="1" i="1" dirty="0" smtClean="0">
                <a:solidFill>
                  <a:srgbClr val="0070C0"/>
                </a:solidFill>
              </a:rPr>
              <a:t>)</a:t>
            </a:r>
            <a:endParaRPr lang="it-IT" sz="2400" b="1" i="1" dirty="0">
              <a:solidFill>
                <a:srgbClr val="0070C0"/>
              </a:solidFill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4914899" y="1403509"/>
            <a:ext cx="39063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00B050"/>
                </a:solidFill>
              </a:rPr>
              <a:t>1TVF </a:t>
            </a:r>
            <a:r>
              <a:rPr lang="it-IT" sz="2400" b="1" i="1" dirty="0">
                <a:solidFill>
                  <a:srgbClr val="00B050"/>
                </a:solidFill>
              </a:rPr>
              <a:t>(</a:t>
            </a:r>
            <a:r>
              <a:rPr lang="it-IT" sz="2400" b="1" i="1" dirty="0" smtClean="0">
                <a:solidFill>
                  <a:srgbClr val="00B050"/>
                </a:solidFill>
              </a:rPr>
              <a:t>PBP4, S</a:t>
            </a:r>
            <a:r>
              <a:rPr lang="it-IT" sz="2400" b="1" i="1" dirty="0">
                <a:solidFill>
                  <a:srgbClr val="00B050"/>
                </a:solidFill>
              </a:rPr>
              <a:t>. </a:t>
            </a:r>
            <a:r>
              <a:rPr lang="it-IT" sz="2400" b="1" i="1" dirty="0" err="1">
                <a:solidFill>
                  <a:srgbClr val="00B050"/>
                </a:solidFill>
              </a:rPr>
              <a:t>aureus</a:t>
            </a:r>
            <a:r>
              <a:rPr lang="it-IT" sz="2400" b="1" i="1" dirty="0" smtClean="0">
                <a:solidFill>
                  <a:srgbClr val="00B050"/>
                </a:solidFill>
              </a:rPr>
              <a:t>)</a:t>
            </a:r>
          </a:p>
          <a:p>
            <a:endParaRPr lang="it-IT" sz="2400" b="1" i="1" dirty="0">
              <a:solidFill>
                <a:srgbClr val="00B050"/>
              </a:solidFill>
            </a:endParaRPr>
          </a:p>
          <a:p>
            <a:r>
              <a:rPr lang="it-IT" sz="2400" b="1" dirty="0">
                <a:solidFill>
                  <a:srgbClr val="00B050"/>
                </a:solidFill>
              </a:rPr>
              <a:t>NO DIFFERENCE </a:t>
            </a:r>
            <a:r>
              <a:rPr lang="it-IT" sz="2400" b="1" dirty="0" smtClean="0">
                <a:solidFill>
                  <a:srgbClr val="00B050"/>
                </a:solidFill>
              </a:rPr>
              <a:t>IN AFFINITY NEITHER BETWEEN </a:t>
            </a:r>
            <a:r>
              <a:rPr lang="it-IT" sz="2400" b="1" dirty="0">
                <a:solidFill>
                  <a:srgbClr val="00B050"/>
                </a:solidFill>
              </a:rPr>
              <a:t>RING A OR </a:t>
            </a:r>
            <a:r>
              <a:rPr lang="it-IT" sz="2400" b="1" dirty="0" smtClean="0">
                <a:solidFill>
                  <a:srgbClr val="00B050"/>
                </a:solidFill>
              </a:rPr>
              <a:t>B NOR BETWEEN DIASTEREOISOMERS</a:t>
            </a:r>
            <a:endParaRPr lang="it-IT" sz="2400" b="1" dirty="0">
              <a:solidFill>
                <a:srgbClr val="00B050"/>
              </a:solidFill>
            </a:endParaRPr>
          </a:p>
        </p:txBody>
      </p:sp>
      <p:sp>
        <p:nvSpPr>
          <p:cNvPr id="23" name="Freccia in giù 22"/>
          <p:cNvSpPr/>
          <p:nvPr/>
        </p:nvSpPr>
        <p:spPr>
          <a:xfrm>
            <a:off x="2031423" y="3050832"/>
            <a:ext cx="242455" cy="31757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5" name="CasellaDiTesto 24"/>
          <p:cNvSpPr txBox="1"/>
          <p:nvPr/>
        </p:nvSpPr>
        <p:spPr>
          <a:xfrm>
            <a:off x="-15498" y="3448756"/>
            <a:ext cx="457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Tx/>
              <a:buChar char="-"/>
            </a:pPr>
            <a:r>
              <a:rPr lang="it-IT" sz="2400" b="1" dirty="0" smtClean="0">
                <a:solidFill>
                  <a:srgbClr val="0070C0"/>
                </a:solidFill>
              </a:rPr>
              <a:t>NO DIFFERENCE IN AFFINITY BETWEEN THE TWO DIASTEROISOMERS</a:t>
            </a:r>
          </a:p>
          <a:p>
            <a:pPr marL="214313" indent="-214313">
              <a:buFontTx/>
              <a:buChar char="-"/>
            </a:pPr>
            <a:r>
              <a:rPr lang="it-IT" sz="2400" b="1" dirty="0" smtClean="0">
                <a:solidFill>
                  <a:srgbClr val="0070C0"/>
                </a:solidFill>
              </a:rPr>
              <a:t>HIGHER AFFINITY FOR </a:t>
            </a:r>
            <a:r>
              <a:rPr lang="it-IT" sz="2400" b="1" dirty="0">
                <a:solidFill>
                  <a:srgbClr val="0070C0"/>
                </a:solidFill>
              </a:rPr>
              <a:t>AMA10 </a:t>
            </a:r>
            <a:r>
              <a:rPr lang="it-IT" sz="2400" b="1" dirty="0" smtClean="0">
                <a:solidFill>
                  <a:srgbClr val="0070C0"/>
                </a:solidFill>
              </a:rPr>
              <a:t>WITH RING </a:t>
            </a:r>
            <a:r>
              <a:rPr lang="it-IT" sz="2400" b="1" dirty="0">
                <a:solidFill>
                  <a:srgbClr val="0070C0"/>
                </a:solidFill>
              </a:rPr>
              <a:t>B </a:t>
            </a:r>
            <a:r>
              <a:rPr lang="it-IT" sz="2400" b="1" dirty="0" smtClean="0">
                <a:solidFill>
                  <a:srgbClr val="0070C0"/>
                </a:solidFill>
              </a:rPr>
              <a:t>OPEN</a:t>
            </a:r>
            <a:endParaRPr lang="it-IT" sz="2400" b="1" dirty="0">
              <a:solidFill>
                <a:srgbClr val="0070C0"/>
              </a:solidFill>
            </a:endParaRPr>
          </a:p>
        </p:txBody>
      </p:sp>
      <p:sp>
        <p:nvSpPr>
          <p:cNvPr id="29" name="Freccia in giù 28"/>
          <p:cNvSpPr/>
          <p:nvPr/>
        </p:nvSpPr>
        <p:spPr>
          <a:xfrm>
            <a:off x="6390408" y="1842642"/>
            <a:ext cx="242455" cy="31757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CasellaDiTesto 30"/>
          <p:cNvSpPr txBox="1"/>
          <p:nvPr/>
        </p:nvSpPr>
        <p:spPr>
          <a:xfrm>
            <a:off x="4845626" y="3896512"/>
            <a:ext cx="41024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chemeClr val="accent2"/>
                </a:solidFill>
              </a:rPr>
              <a:t>2EX8 </a:t>
            </a:r>
            <a:r>
              <a:rPr lang="it-IT" sz="2400" b="1" i="1" dirty="0">
                <a:solidFill>
                  <a:schemeClr val="accent2"/>
                </a:solidFill>
              </a:rPr>
              <a:t>(</a:t>
            </a:r>
            <a:r>
              <a:rPr lang="it-IT" sz="2400" b="1" i="1" dirty="0" smtClean="0">
                <a:solidFill>
                  <a:schemeClr val="accent2"/>
                </a:solidFill>
              </a:rPr>
              <a:t>PBP4, </a:t>
            </a:r>
            <a:r>
              <a:rPr lang="it-IT" sz="2400" b="1" i="1" dirty="0" err="1" smtClean="0">
                <a:solidFill>
                  <a:schemeClr val="accent2"/>
                </a:solidFill>
              </a:rPr>
              <a:t>E.coli</a:t>
            </a:r>
            <a:r>
              <a:rPr lang="it-IT" sz="2400" b="1" i="1" dirty="0">
                <a:solidFill>
                  <a:schemeClr val="accent2"/>
                </a:solidFill>
              </a:rPr>
              <a:t>)</a:t>
            </a:r>
          </a:p>
          <a:p>
            <a:endParaRPr lang="it-IT" sz="2400" b="1" dirty="0" smtClean="0">
              <a:solidFill>
                <a:schemeClr val="accent2"/>
              </a:solidFill>
            </a:endParaRPr>
          </a:p>
          <a:p>
            <a:r>
              <a:rPr lang="it-IT" sz="2400" b="1" dirty="0" smtClean="0">
                <a:solidFill>
                  <a:schemeClr val="accent2"/>
                </a:solidFill>
              </a:rPr>
              <a:t>DIFFERENCE IN AFFINITY BETWEEN DIASTEREOISOMERS</a:t>
            </a:r>
            <a:endParaRPr lang="it-IT" sz="2400" b="1" dirty="0">
              <a:solidFill>
                <a:schemeClr val="accent2"/>
              </a:solidFill>
            </a:endParaRPr>
          </a:p>
        </p:txBody>
      </p:sp>
      <p:sp>
        <p:nvSpPr>
          <p:cNvPr id="9" name="Freccia in giù 8"/>
          <p:cNvSpPr/>
          <p:nvPr/>
        </p:nvSpPr>
        <p:spPr>
          <a:xfrm>
            <a:off x="6390408" y="4361162"/>
            <a:ext cx="242455" cy="31757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10" name="CasellaDiTesto 9"/>
          <p:cNvSpPr txBox="1"/>
          <p:nvPr/>
        </p:nvSpPr>
        <p:spPr>
          <a:xfrm>
            <a:off x="196503" y="19044"/>
            <a:ext cx="87515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/>
              <a:t>RESULTS OF COVALENT DOCKING</a:t>
            </a:r>
          </a:p>
          <a:p>
            <a:pPr algn="ctr"/>
            <a:r>
              <a:rPr lang="it-IT" sz="4000" b="1" dirty="0" smtClean="0"/>
              <a:t>OF </a:t>
            </a:r>
            <a:r>
              <a:rPr lang="it-IT" sz="4000" b="1" dirty="0" err="1" smtClean="0"/>
              <a:t>PBPs</a:t>
            </a:r>
            <a:r>
              <a:rPr lang="it-IT" sz="4000" b="1" dirty="0" smtClean="0"/>
              <a:t> WITH AMA10</a:t>
            </a:r>
            <a:endParaRPr lang="it-IT" sz="4000" b="1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354054" y="5593975"/>
            <a:ext cx="84672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/>
              <a:t>ALL THE PREDICTED AFFINITIES ARE IN THE SAME RANGE OF AMPLITUDE IRRESPECTIVE FROM THE ORGANISM TO WHICH THE </a:t>
            </a:r>
            <a:r>
              <a:rPr lang="it-IT" sz="2400" b="1" dirty="0" err="1" smtClean="0"/>
              <a:t>PBPs</a:t>
            </a:r>
            <a:r>
              <a:rPr lang="it-IT" sz="2400" b="1" dirty="0" smtClean="0"/>
              <a:t> BELONG</a:t>
            </a:r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374680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3" grpId="0" animBg="1"/>
      <p:bldP spid="25" grpId="0"/>
      <p:bldP spid="29" grpId="0" animBg="1"/>
      <p:bldP spid="9" grpId="0" animBg="1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2942970" y="1275248"/>
            <a:ext cx="3188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/>
              <a:t>72 </a:t>
            </a:r>
            <a:r>
              <a:rPr lang="it-IT" sz="2400" b="1" dirty="0" err="1" smtClean="0"/>
              <a:t>complexes</a:t>
            </a:r>
            <a:r>
              <a:rPr lang="it-IT" sz="2400" b="1" dirty="0" smtClean="0"/>
              <a:t> </a:t>
            </a:r>
            <a:r>
              <a:rPr lang="it-IT" sz="2400" b="1" dirty="0" err="1" smtClean="0"/>
              <a:t>analysed</a:t>
            </a:r>
            <a:endParaRPr lang="it-IT" sz="2400" b="1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196503" y="19044"/>
            <a:ext cx="87515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/>
              <a:t>RESULTS OF COVALENT DOCKING</a:t>
            </a:r>
          </a:p>
          <a:p>
            <a:pPr algn="ctr"/>
            <a:r>
              <a:rPr lang="it-IT" sz="4000" b="1" dirty="0" smtClean="0"/>
              <a:t>OF </a:t>
            </a:r>
            <a:r>
              <a:rPr lang="it-IT" sz="4000" b="1" dirty="0" err="1" smtClean="0"/>
              <a:t>PBPs</a:t>
            </a:r>
            <a:r>
              <a:rPr lang="it-IT" sz="4000" b="1" dirty="0" smtClean="0"/>
              <a:t> WITH AMA10</a:t>
            </a:r>
            <a:endParaRPr lang="it-IT" sz="4000" b="1" dirty="0"/>
          </a:p>
        </p:txBody>
      </p: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3571879"/>
              </p:ext>
            </p:extLst>
          </p:nvPr>
        </p:nvGraphicFramePr>
        <p:xfrm>
          <a:off x="196503" y="1746264"/>
          <a:ext cx="4173792" cy="5111737"/>
        </p:xfrm>
        <a:graphic>
          <a:graphicData uri="http://schemas.openxmlformats.org/drawingml/2006/table">
            <a:tbl>
              <a:tblPr firstRow="1" firstCol="1" bandRow="1"/>
              <a:tblGrid>
                <a:gridCol w="781664"/>
                <a:gridCol w="1489588"/>
                <a:gridCol w="1902540"/>
              </a:tblGrid>
              <a:tr h="3856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PBP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96" marR="32696" marT="46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INTERACTING RESIDUES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96" marR="32696" marT="46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INTERACTING ATOMS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96" marR="32696" marT="46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734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4BJP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96" marR="32696" marT="46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Lys310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Tyr514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Gly496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Thr497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96" marR="32696" marT="46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lang="it-IT" sz="1200" i="1" baseline="-25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-OA, O1, OB, O2, aromatic ring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OH</a:t>
                      </a: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-O1, O2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Cα</a:t>
                      </a: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-O1, OB, O2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NH-</a:t>
                      </a: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NA, OA, OB, O3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96" marR="32696" marT="46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22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2EX8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96" marR="32696" marT="46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Ser420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Thr418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Asn308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96" marR="32696" marT="46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OH-</a:t>
                      </a: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O2, O1, S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O-</a:t>
                      </a: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O2, O1, S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-O2, O1, S, aromatic ring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96" marR="32696" marT="46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734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2J9P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96" marR="32696" marT="46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Asn301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Ser414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Thr412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Ser348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96" marR="32696" marT="46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lang="it-IT" sz="1200" i="1" baseline="-25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,-</a:t>
                      </a: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O2, O1, S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-NH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-OA, O1, O2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O-</a:t>
                      </a: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CB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O-</a:t>
                      </a: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CB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96" marR="32696" marT="46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069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1TVF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96" marR="32696" marT="46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Thr260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Ser262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Lys78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Ser139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96" marR="32696" marT="46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OH-</a:t>
                      </a: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O2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Cβ-</a:t>
                      </a:r>
                      <a:r>
                        <a:rPr lang="it-IT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O2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NH-</a:t>
                      </a: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O1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-NH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OH-</a:t>
                      </a: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O2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O-</a:t>
                      </a: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OH</a:t>
                      </a: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it-IT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aromatic</a:t>
                      </a: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ring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lang="it-IT" sz="1200" i="1" baseline="-25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-O1, O2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lang="it-IT" sz="1200" i="1" baseline="-25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-OH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OH-</a:t>
                      </a: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O1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Cβ-</a:t>
                      </a:r>
                      <a:r>
                        <a:rPr lang="it-IT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O1, O2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96" marR="32696" marT="46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8684908"/>
              </p:ext>
            </p:extLst>
          </p:nvPr>
        </p:nvGraphicFramePr>
        <p:xfrm>
          <a:off x="4732422" y="1783045"/>
          <a:ext cx="4299284" cy="3732446"/>
        </p:xfrm>
        <a:graphic>
          <a:graphicData uri="http://schemas.openxmlformats.org/drawingml/2006/table">
            <a:tbl>
              <a:tblPr firstRow="1" firstCol="1" bandRow="1"/>
              <a:tblGrid>
                <a:gridCol w="805166"/>
                <a:gridCol w="1534375"/>
                <a:gridCol w="1959743"/>
              </a:tblGrid>
              <a:tr h="1966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PBP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96" marR="32696" marT="46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INTERACTING RESIDUES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96" marR="32696" marT="46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INTERACTING ATOMS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96" marR="32696" marT="46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436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3VSL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96" marR="32696" marT="46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Thr621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Thr619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Pro660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Ser249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Asn450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96" marR="32696" marT="46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OH, O, NH-</a:t>
                      </a: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O1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Cβ-</a:t>
                      </a:r>
                      <a:r>
                        <a:rPr lang="it-IT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aromatic ring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O-</a:t>
                      </a: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CB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OH-</a:t>
                      </a: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-OH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Aromatic ring</a:t>
                      </a: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it-IT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aromatic ring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NH-</a:t>
                      </a: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OH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-NH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NH2-</a:t>
                      </a: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aromatic ring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96" marR="32696" marT="46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242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3OCL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96" marR="32696" marT="46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Val333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Ser485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Thr487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Asn351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96" marR="32696" marT="46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Cβ</a:t>
                      </a: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-beta-</a:t>
                      </a:r>
                      <a:r>
                        <a:rPr lang="it-IT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lactam</a:t>
                      </a: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ring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-CB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OH</a:t>
                      </a: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-O3, O4, O2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OH</a:t>
                      </a: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it-IT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aromatic</a:t>
                      </a: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ring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-NH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-O1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OH</a:t>
                      </a: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-O3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-O1, OA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96" marR="32696" marT="46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3548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e 3"/>
          <p:cNvSpPr/>
          <p:nvPr/>
        </p:nvSpPr>
        <p:spPr>
          <a:xfrm>
            <a:off x="242455" y="1877380"/>
            <a:ext cx="2486891" cy="159327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bg1"/>
                </a:solidFill>
              </a:rPr>
              <a:t>SERINE, </a:t>
            </a:r>
            <a:r>
              <a:rPr lang="it-IT" b="1" dirty="0" smtClean="0">
                <a:solidFill>
                  <a:schemeClr val="bg1"/>
                </a:solidFill>
              </a:rPr>
              <a:t>THREONINE</a:t>
            </a:r>
            <a:r>
              <a:rPr lang="it-IT" b="1" dirty="0">
                <a:solidFill>
                  <a:schemeClr val="bg1"/>
                </a:solidFill>
              </a:rPr>
              <a:t>, ASPARAGINE, </a:t>
            </a:r>
            <a:r>
              <a:rPr lang="it-IT" b="1" dirty="0" smtClean="0">
                <a:solidFill>
                  <a:schemeClr val="bg1"/>
                </a:solidFill>
              </a:rPr>
              <a:t>TYROSINE, </a:t>
            </a:r>
            <a:r>
              <a:rPr lang="it-IT" b="1" dirty="0">
                <a:solidFill>
                  <a:schemeClr val="bg1"/>
                </a:solidFill>
              </a:rPr>
              <a:t>ARGININE</a:t>
            </a:r>
          </a:p>
        </p:txBody>
      </p:sp>
      <p:cxnSp>
        <p:nvCxnSpPr>
          <p:cNvPr id="7" name="Connettore 2 6"/>
          <p:cNvCxnSpPr/>
          <p:nvPr/>
        </p:nvCxnSpPr>
        <p:spPr>
          <a:xfrm>
            <a:off x="2583873" y="2905564"/>
            <a:ext cx="554182" cy="29227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2 7"/>
          <p:cNvCxnSpPr/>
          <p:nvPr/>
        </p:nvCxnSpPr>
        <p:spPr>
          <a:xfrm flipV="1">
            <a:off x="2656610" y="2284763"/>
            <a:ext cx="564572" cy="21341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/>
          <p:cNvSpPr txBox="1"/>
          <p:nvPr/>
        </p:nvSpPr>
        <p:spPr>
          <a:xfrm>
            <a:off x="3283527" y="1947042"/>
            <a:ext cx="38931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700" b="1" dirty="0" smtClean="0"/>
              <a:t>H-BONDS</a:t>
            </a:r>
            <a:endParaRPr lang="it-IT" sz="2700" b="1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3283525" y="2905565"/>
            <a:ext cx="545854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700" b="1" dirty="0" smtClean="0"/>
              <a:t>VAN </a:t>
            </a:r>
            <a:r>
              <a:rPr lang="it-IT" sz="2700" b="1" dirty="0"/>
              <a:t>DER </a:t>
            </a:r>
            <a:r>
              <a:rPr lang="it-IT" sz="2700" b="1" dirty="0" smtClean="0"/>
              <a:t>WAALS INTERACTIONS</a:t>
            </a:r>
            <a:endParaRPr lang="it-IT" sz="2700" b="1" dirty="0"/>
          </a:p>
        </p:txBody>
      </p:sp>
      <p:sp>
        <p:nvSpPr>
          <p:cNvPr id="12" name="Ovale 11"/>
          <p:cNvSpPr/>
          <p:nvPr/>
        </p:nvSpPr>
        <p:spPr>
          <a:xfrm>
            <a:off x="231570" y="3797967"/>
            <a:ext cx="2486891" cy="1080494"/>
          </a:xfrm>
          <a:prstGeom prst="ellipse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TYROSINE</a:t>
            </a:r>
            <a:endParaRPr lang="it-IT" b="1" dirty="0">
              <a:solidFill>
                <a:schemeClr val="bg1"/>
              </a:solidFill>
            </a:endParaRPr>
          </a:p>
        </p:txBody>
      </p:sp>
      <p:cxnSp>
        <p:nvCxnSpPr>
          <p:cNvPr id="13" name="Connettore 2 12"/>
          <p:cNvCxnSpPr/>
          <p:nvPr/>
        </p:nvCxnSpPr>
        <p:spPr>
          <a:xfrm flipV="1">
            <a:off x="2744438" y="4339531"/>
            <a:ext cx="597477" cy="131"/>
          </a:xfrm>
          <a:prstGeom prst="straightConnector1">
            <a:avLst/>
          </a:prstGeom>
          <a:ln w="57150">
            <a:solidFill>
              <a:srgbClr val="FF99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/>
          <p:nvPr/>
        </p:nvCxnSpPr>
        <p:spPr>
          <a:xfrm flipV="1">
            <a:off x="2775858" y="5678474"/>
            <a:ext cx="653143" cy="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3276353" y="4041527"/>
            <a:ext cx="263987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700" b="1" dirty="0"/>
              <a:t>π </a:t>
            </a:r>
            <a:r>
              <a:rPr lang="it-IT" sz="2700" b="1" dirty="0" smtClean="0"/>
              <a:t>INTERACTIONS</a:t>
            </a:r>
            <a:endParaRPr lang="it-IT" sz="2700" b="1" dirty="0"/>
          </a:p>
        </p:txBody>
      </p:sp>
      <p:sp>
        <p:nvSpPr>
          <p:cNvPr id="18" name="CasellaDiTesto 17"/>
          <p:cNvSpPr txBox="1"/>
          <p:nvPr/>
        </p:nvSpPr>
        <p:spPr>
          <a:xfrm>
            <a:off x="3489365" y="5279163"/>
            <a:ext cx="41002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700" b="1" dirty="0" smtClean="0"/>
              <a:t>INTERACTION WITH ACIDIC GROUPS OF THE LIGAND</a:t>
            </a:r>
            <a:endParaRPr lang="it-IT" sz="2700" b="1" dirty="0"/>
          </a:p>
        </p:txBody>
      </p:sp>
      <p:sp>
        <p:nvSpPr>
          <p:cNvPr id="27" name="Ovale 26"/>
          <p:cNvSpPr/>
          <p:nvPr/>
        </p:nvSpPr>
        <p:spPr>
          <a:xfrm>
            <a:off x="269670" y="5087923"/>
            <a:ext cx="2486891" cy="108049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LYSINE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196503" y="19044"/>
            <a:ext cx="87515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/>
              <a:t>RESULTS OF COVALENT DOCKING</a:t>
            </a:r>
          </a:p>
          <a:p>
            <a:pPr algn="ctr"/>
            <a:r>
              <a:rPr lang="it-IT" sz="4000" b="1" dirty="0" smtClean="0"/>
              <a:t>OF </a:t>
            </a:r>
            <a:r>
              <a:rPr lang="it-IT" sz="4000" b="1" dirty="0" err="1" smtClean="0"/>
              <a:t>PBPs</a:t>
            </a:r>
            <a:r>
              <a:rPr lang="it-IT" sz="4000" b="1" dirty="0" smtClean="0"/>
              <a:t> WITH AMA10</a:t>
            </a:r>
            <a:endParaRPr lang="it-IT" sz="4000" b="1" dirty="0"/>
          </a:p>
        </p:txBody>
      </p:sp>
    </p:spTree>
    <p:extLst>
      <p:ext uri="{BB962C8B-B14F-4D97-AF65-F5344CB8AC3E}">
        <p14:creationId xmlns:p14="http://schemas.microsoft.com/office/powerpoint/2010/main" val="1021074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/>
      <p:bldP spid="11" grpId="0"/>
      <p:bldP spid="12" grpId="0" animBg="1"/>
      <p:bldP spid="17" grpId="0"/>
      <p:bldP spid="18" grpId="0"/>
      <p:bldP spid="2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magin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510" y="1768482"/>
            <a:ext cx="3718882" cy="1920406"/>
          </a:xfrm>
          <a:prstGeom prst="rect">
            <a:avLst/>
          </a:prstGeom>
        </p:spPr>
      </p:pic>
      <p:pic>
        <p:nvPicPr>
          <p:cNvPr id="26" name="Immagin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181" y="1443579"/>
            <a:ext cx="3731075" cy="2188654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106098" y="1362839"/>
            <a:ext cx="2195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 smtClean="0">
                <a:solidFill>
                  <a:srgbClr val="00CC00"/>
                </a:solidFill>
              </a:rPr>
              <a:t>H-BONDS</a:t>
            </a:r>
            <a:endParaRPr lang="it-IT" sz="2400" b="1" i="1" dirty="0">
              <a:solidFill>
                <a:srgbClr val="00CC00"/>
              </a:solidFill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36082" y="4044127"/>
            <a:ext cx="4078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 smtClean="0">
                <a:solidFill>
                  <a:srgbClr val="0070C0"/>
                </a:solidFill>
              </a:rPr>
              <a:t>HYDROPHILIC</a:t>
            </a:r>
            <a:r>
              <a:rPr lang="it-IT" sz="2400" b="1" i="1" dirty="0" smtClean="0"/>
              <a:t>/</a:t>
            </a:r>
            <a:r>
              <a:rPr lang="it-IT" sz="2400" b="1" i="1" dirty="0" smtClean="0">
                <a:solidFill>
                  <a:srgbClr val="0070C0"/>
                </a:solidFill>
              </a:rPr>
              <a:t> </a:t>
            </a:r>
            <a:r>
              <a:rPr lang="it-IT" sz="2400" b="1" i="1" dirty="0" smtClean="0">
                <a:solidFill>
                  <a:schemeClr val="accent2">
                    <a:lumMod val="50000"/>
                  </a:schemeClr>
                </a:solidFill>
              </a:rPr>
              <a:t>HYDROPHOBIC</a:t>
            </a:r>
            <a:endParaRPr lang="it-IT" sz="24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4274856" y="1362839"/>
            <a:ext cx="2992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 smtClean="0">
                <a:solidFill>
                  <a:srgbClr val="FF0000"/>
                </a:solidFill>
              </a:rPr>
              <a:t>ACIDITY </a:t>
            </a:r>
            <a:r>
              <a:rPr lang="it-IT" sz="2400" b="1" i="1" dirty="0"/>
              <a:t>/</a:t>
            </a:r>
            <a:r>
              <a:rPr lang="it-IT" sz="2400" b="1" i="1" dirty="0" smtClean="0">
                <a:solidFill>
                  <a:srgbClr val="0070C0"/>
                </a:solidFill>
              </a:rPr>
              <a:t>BASICITY</a:t>
            </a:r>
            <a:endParaRPr lang="it-IT" sz="2400" b="1" i="1" dirty="0">
              <a:solidFill>
                <a:srgbClr val="0070C0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4620085" y="4044127"/>
            <a:ext cx="3465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 smtClean="0">
                <a:solidFill>
                  <a:schemeClr val="accent5">
                    <a:lumMod val="75000"/>
                  </a:schemeClr>
                </a:solidFill>
              </a:rPr>
              <a:t>SOLVENT ACCESSIBILITY</a:t>
            </a:r>
            <a:endParaRPr lang="it-IT" sz="2400" b="1" i="1" dirty="0">
              <a:solidFill>
                <a:srgbClr val="00CC00"/>
              </a:solidFill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201075" y="21936"/>
            <a:ext cx="87515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/>
              <a:t>RESULTS OF COVALENT DOCKING</a:t>
            </a:r>
          </a:p>
          <a:p>
            <a:pPr algn="ctr"/>
            <a:r>
              <a:rPr lang="it-IT" sz="4000" b="1" dirty="0" smtClean="0"/>
              <a:t>OF </a:t>
            </a:r>
            <a:r>
              <a:rPr lang="it-IT" sz="4000" b="1" dirty="0" err="1" smtClean="0"/>
              <a:t>PBPs</a:t>
            </a:r>
            <a:r>
              <a:rPr lang="it-IT" sz="4000" b="1" dirty="0" smtClean="0"/>
              <a:t> WITH AMA10</a:t>
            </a:r>
            <a:endParaRPr lang="it-IT" sz="4000" b="1" dirty="0"/>
          </a:p>
        </p:txBody>
      </p:sp>
      <p:pic>
        <p:nvPicPr>
          <p:cNvPr id="28" name="Immagin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841" y="4510586"/>
            <a:ext cx="3188484" cy="2139881"/>
          </a:xfrm>
          <a:prstGeom prst="rect">
            <a:avLst/>
          </a:prstGeom>
        </p:spPr>
      </p:pic>
      <p:pic>
        <p:nvPicPr>
          <p:cNvPr id="29" name="Immagin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0709" y="4516682"/>
            <a:ext cx="3188484" cy="2133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134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sellaDiTesto 11"/>
          <p:cNvSpPr txBox="1"/>
          <p:nvPr/>
        </p:nvSpPr>
        <p:spPr>
          <a:xfrm>
            <a:off x="196503" y="19044"/>
            <a:ext cx="87515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/>
              <a:t>RESULTS OF COVALENT DOCKING</a:t>
            </a:r>
          </a:p>
          <a:p>
            <a:pPr algn="ctr"/>
            <a:r>
              <a:rPr lang="it-IT" sz="4000" b="1" dirty="0" smtClean="0"/>
              <a:t>OF </a:t>
            </a:r>
            <a:r>
              <a:rPr lang="it-IT" sz="4000" b="1" dirty="0" err="1" smtClean="0"/>
              <a:t>PBPs</a:t>
            </a:r>
            <a:r>
              <a:rPr lang="it-IT" sz="4000" b="1" dirty="0" smtClean="0"/>
              <a:t> WITH CEFTRIAXONE</a:t>
            </a:r>
            <a:endParaRPr lang="it-IT" sz="4000" b="1" dirty="0"/>
          </a:p>
        </p:txBody>
      </p:sp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6965297"/>
              </p:ext>
            </p:extLst>
          </p:nvPr>
        </p:nvGraphicFramePr>
        <p:xfrm>
          <a:off x="1505350" y="2845579"/>
          <a:ext cx="7584863" cy="3922776"/>
        </p:xfrm>
        <a:graphic>
          <a:graphicData uri="http://schemas.openxmlformats.org/drawingml/2006/table">
            <a:tbl>
              <a:tblPr firstRow="1" firstCol="1" bandRow="1"/>
              <a:tblGrid>
                <a:gridCol w="2062604"/>
                <a:gridCol w="984257"/>
                <a:gridCol w="1095555"/>
                <a:gridCol w="1147482"/>
                <a:gridCol w="1165412"/>
                <a:gridCol w="1129553"/>
              </a:tblGrid>
              <a:tr h="5340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PBP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SELECTED RUN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NUMBER OF POSES </a:t>
                      </a:r>
                      <a:r>
                        <a:rPr lang="it-IT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 CLUSTER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NUMBER OF CLUSTERS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PREDICTED ΔG (</a:t>
                      </a:r>
                      <a:r>
                        <a:rPr lang="it-IT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kcal/</a:t>
                      </a:r>
                      <a:r>
                        <a:rPr lang="it-IT" sz="12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mol</a:t>
                      </a:r>
                      <a:r>
                        <a:rPr lang="it-IT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PREDICTED </a:t>
                      </a:r>
                      <a:r>
                        <a:rPr lang="it-IT" sz="1200" b="1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it-IT" sz="1200" b="1" baseline="-250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it-IT" sz="1100" b="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it-IT" sz="1200" b="1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nM</a:t>
                      </a:r>
                      <a:r>
                        <a:rPr lang="it-IT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577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4BJP </a:t>
                      </a:r>
                      <a:r>
                        <a:rPr lang="it-IT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PBP3, </a:t>
                      </a:r>
                      <a:r>
                        <a:rPr lang="it-IT" sz="1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E. coli</a:t>
                      </a: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-12.55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-12.21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0.63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1.31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10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2EX8 </a:t>
                      </a:r>
                      <a:r>
                        <a:rPr lang="it-IT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PBP4, </a:t>
                      </a:r>
                      <a:r>
                        <a:rPr lang="it-IT" sz="1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E. coli)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-12.76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-11.77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0.44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2.36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10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2J9P </a:t>
                      </a:r>
                      <a:r>
                        <a:rPr lang="it-IT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PBP4, </a:t>
                      </a:r>
                      <a:r>
                        <a:rPr lang="it-IT" sz="1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B. </a:t>
                      </a:r>
                      <a:r>
                        <a:rPr lang="it-IT" sz="12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subtilis</a:t>
                      </a:r>
                      <a:r>
                        <a:rPr lang="it-IT" sz="1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-12.45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-10.85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0.74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11.08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10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1TVF </a:t>
                      </a:r>
                      <a:r>
                        <a:rPr lang="it-IT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PBP4, </a:t>
                      </a:r>
                      <a:r>
                        <a:rPr lang="it-IT" sz="1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S. </a:t>
                      </a:r>
                      <a:r>
                        <a:rPr lang="it-IT" sz="12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aureus</a:t>
                      </a:r>
                      <a:r>
                        <a:rPr lang="it-IT" sz="1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-12.22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-12.00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1.61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10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3VSL </a:t>
                      </a:r>
                      <a:r>
                        <a:rPr lang="it-IT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(PBP3</a:t>
                      </a: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it-IT" sz="1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S. </a:t>
                      </a:r>
                      <a:r>
                        <a:rPr lang="it-IT" sz="12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aureus</a:t>
                      </a:r>
                      <a:r>
                        <a:rPr lang="it-IT" sz="1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-14.74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-14.38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0.015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0.028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10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3OCL </a:t>
                      </a:r>
                      <a:r>
                        <a:rPr lang="it-IT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(PBP3</a:t>
                      </a: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it-IT" sz="12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P.aeruginosa</a:t>
                      </a:r>
                      <a:r>
                        <a:rPr lang="it-IT" sz="1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-13.99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-13.30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0.17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CasellaDiTesto 3"/>
          <p:cNvSpPr txBox="1"/>
          <p:nvPr/>
        </p:nvSpPr>
        <p:spPr>
          <a:xfrm>
            <a:off x="3890684" y="1416424"/>
            <a:ext cx="51636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 smtClean="0"/>
              <a:t>Third-generation </a:t>
            </a:r>
            <a:r>
              <a:rPr lang="it-IT" sz="2000" dirty="0" err="1" smtClean="0"/>
              <a:t>cephalosporin</a:t>
            </a:r>
            <a:r>
              <a:rPr lang="it-IT" sz="2000" dirty="0" smtClean="0"/>
              <a:t>, </a:t>
            </a:r>
            <a:r>
              <a:rPr lang="it-IT" sz="2000" dirty="0" err="1" smtClean="0"/>
              <a:t>commonly</a:t>
            </a:r>
            <a:r>
              <a:rPr lang="it-IT" sz="2000" dirty="0" smtClean="0"/>
              <a:t> </a:t>
            </a:r>
            <a:r>
              <a:rPr lang="it-IT" sz="2000" dirty="0" err="1" smtClean="0"/>
              <a:t>used</a:t>
            </a:r>
            <a:r>
              <a:rPr lang="it-IT" sz="2000" dirty="0" smtClean="0"/>
              <a:t> in clinics, </a:t>
            </a:r>
            <a:r>
              <a:rPr lang="it-IT" sz="2000" dirty="0" err="1" smtClean="0"/>
              <a:t>active</a:t>
            </a:r>
            <a:r>
              <a:rPr lang="it-IT" sz="2000" dirty="0" smtClean="0"/>
              <a:t> </a:t>
            </a:r>
            <a:r>
              <a:rPr lang="it-IT" sz="2000" dirty="0" err="1" smtClean="0"/>
              <a:t>against</a:t>
            </a:r>
            <a:r>
              <a:rPr lang="it-IT" sz="2000" dirty="0" smtClean="0"/>
              <a:t> </a:t>
            </a:r>
            <a:r>
              <a:rPr lang="it-IT" sz="2000" dirty="0" err="1" smtClean="0"/>
              <a:t>Gram</a:t>
            </a:r>
            <a:r>
              <a:rPr lang="it-IT" sz="2000" dirty="0" smtClean="0"/>
              <a:t>+ and </a:t>
            </a:r>
            <a:r>
              <a:rPr lang="it-IT" sz="2000" dirty="0" err="1" smtClean="0"/>
              <a:t>Gram</a:t>
            </a:r>
            <a:r>
              <a:rPr lang="it-IT" sz="2000" dirty="0" smtClean="0"/>
              <a:t>- </a:t>
            </a:r>
            <a:r>
              <a:rPr lang="it-IT" sz="2000" dirty="0" err="1" smtClean="0"/>
              <a:t>selected</a:t>
            </a:r>
            <a:r>
              <a:rPr lang="it-IT" sz="2000" dirty="0" smtClean="0"/>
              <a:t> </a:t>
            </a:r>
            <a:r>
              <a:rPr lang="it-IT" sz="2000" dirty="0" err="1" smtClean="0"/>
              <a:t>organisms</a:t>
            </a:r>
            <a:endParaRPr lang="it-IT" sz="2000" dirty="0"/>
          </a:p>
        </p:txBody>
      </p:sp>
      <p:pic>
        <p:nvPicPr>
          <p:cNvPr id="1026" name="Picture 2" descr="Ceftriaxone structur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751" y="1149111"/>
            <a:ext cx="3233084" cy="1649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5698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96503" y="19044"/>
            <a:ext cx="87515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/>
              <a:t>RESULTS OF COVALENT DOCKING</a:t>
            </a:r>
          </a:p>
          <a:p>
            <a:pPr algn="ctr"/>
            <a:r>
              <a:rPr lang="it-IT" sz="4000" b="1" dirty="0" smtClean="0"/>
              <a:t>OF </a:t>
            </a:r>
            <a:r>
              <a:rPr lang="it-IT" sz="4000" b="1" dirty="0" err="1" smtClean="0"/>
              <a:t>PBPs</a:t>
            </a:r>
            <a:r>
              <a:rPr lang="it-IT" sz="4000" b="1" dirty="0" smtClean="0"/>
              <a:t> WITH CEFTRIAXONE</a:t>
            </a:r>
            <a:endParaRPr lang="it-IT" sz="4000" b="1" dirty="0"/>
          </a:p>
        </p:txBody>
      </p:sp>
      <p:pic>
        <p:nvPicPr>
          <p:cNvPr id="2050" name="Immagine 3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773" y="1578508"/>
            <a:ext cx="4050077" cy="2959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Immagine 33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630"/>
          <a:stretch>
            <a:fillRect/>
          </a:stretch>
        </p:blipFill>
        <p:spPr bwMode="auto">
          <a:xfrm>
            <a:off x="397773" y="4537698"/>
            <a:ext cx="195262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Immagine 3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22"/>
          <a:stretch>
            <a:fillRect/>
          </a:stretch>
        </p:blipFill>
        <p:spPr bwMode="auto">
          <a:xfrm>
            <a:off x="2569266" y="4537698"/>
            <a:ext cx="15621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8690700"/>
              </p:ext>
            </p:extLst>
          </p:nvPr>
        </p:nvGraphicFramePr>
        <p:xfrm>
          <a:off x="5257800" y="1690119"/>
          <a:ext cx="3340100" cy="4484689"/>
        </p:xfrm>
        <a:graphic>
          <a:graphicData uri="http://schemas.openxmlformats.org/drawingml/2006/table">
            <a:tbl>
              <a:tblPr firstRow="1" firstCol="1" bandRow="1"/>
              <a:tblGrid>
                <a:gridCol w="677114"/>
                <a:gridCol w="1278686"/>
                <a:gridCol w="1384300"/>
              </a:tblGrid>
              <a:tr h="3481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PBP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41" marR="665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INTERACTING RESIDUES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41" marR="665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INTERACTING ATOMS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41" marR="665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62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4BJP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41" marR="665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Lys310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Tyr514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Gly496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Thr497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41" marR="665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lang="it-IT" sz="1100" i="1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-OA, O4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OH</a:t>
                      </a: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-O1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Cα</a:t>
                      </a: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-O1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NH-</a:t>
                      </a: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NH1, O1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41" marR="665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1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2EX8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41" marR="665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Ser420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Thr418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Asn308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41" marR="665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OH-</a:t>
                      </a: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O4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OH-</a:t>
                      </a: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O4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-O4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41" marR="665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02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2J9P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41" marR="665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Asn301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Ser414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Thr412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41" marR="665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lang="it-IT" sz="1100" i="1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it-IT" sz="11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,-</a:t>
                      </a: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O4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-NH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O-</a:t>
                      </a: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-O3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Cβ</a:t>
                      </a: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-beta-lactam ring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41" marR="665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1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1TVF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41" marR="665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Thr260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Lys70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41" marR="665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OH-</a:t>
                      </a: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O2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lang="it-IT" sz="1100" i="1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-O4, OH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41" marR="665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02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3VSL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41" marR="665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Thr621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Asn450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Thr619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Ser429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41" marR="665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OH, NH-</a:t>
                      </a: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O3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lang="it-IT" sz="11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-O1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OH</a:t>
                      </a: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-S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O-</a:t>
                      </a: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OD1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-NH1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41" marR="665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62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3OCL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41" marR="665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Val333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Ser485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Thr487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Asn351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41" marR="665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Cβ</a:t>
                      </a:r>
                      <a:r>
                        <a:rPr lang="it-IT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-beta-</a:t>
                      </a:r>
                      <a:r>
                        <a:rPr lang="it-IT" sz="11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lactam</a:t>
                      </a:r>
                      <a:r>
                        <a:rPr lang="it-IT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ring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OH</a:t>
                      </a:r>
                      <a:r>
                        <a:rPr lang="it-IT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-O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NH, OH</a:t>
                      </a:r>
                      <a:r>
                        <a:rPr lang="it-IT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-OD1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lang="it-IT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-OD1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541" marR="665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5796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7351466" y="1412759"/>
            <a:ext cx="17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/>
              <a:t>3BLM: PC-1</a:t>
            </a:r>
          </a:p>
        </p:txBody>
      </p:sp>
      <p:sp>
        <p:nvSpPr>
          <p:cNvPr id="8" name="Rettangolo 7"/>
          <p:cNvSpPr/>
          <p:nvPr/>
        </p:nvSpPr>
        <p:spPr>
          <a:xfrm>
            <a:off x="0" y="4266520"/>
            <a:ext cx="17953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/>
              <a:t>1ZG4: TEM-1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82" y="4701554"/>
            <a:ext cx="2334049" cy="2034302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3531" y="2122725"/>
            <a:ext cx="2430469" cy="2126326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196503" y="19044"/>
            <a:ext cx="87515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/>
              <a:t>RESULTS OF COVALENT DOCKING</a:t>
            </a:r>
          </a:p>
          <a:p>
            <a:pPr algn="ctr"/>
            <a:r>
              <a:rPr lang="it-IT" sz="4000" b="1" dirty="0" smtClean="0"/>
              <a:t>TOWARDS BETA LACTAMASES</a:t>
            </a:r>
            <a:endParaRPr lang="it-IT" sz="4000" b="1" dirty="0"/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4624402"/>
              </p:ext>
            </p:extLst>
          </p:nvPr>
        </p:nvGraphicFramePr>
        <p:xfrm>
          <a:off x="2456327" y="4586997"/>
          <a:ext cx="6580095" cy="2132711"/>
        </p:xfrm>
        <a:graphic>
          <a:graphicData uri="http://schemas.openxmlformats.org/drawingml/2006/table">
            <a:tbl>
              <a:tblPr firstRow="1" firstCol="1" bandRow="1"/>
              <a:tblGrid>
                <a:gridCol w="1272989"/>
                <a:gridCol w="950259"/>
                <a:gridCol w="1147482"/>
                <a:gridCol w="1149587"/>
                <a:gridCol w="1019872"/>
                <a:gridCol w="1039906"/>
              </a:tblGrid>
              <a:tr h="5340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LIGANDS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SELECTED</a:t>
                      </a:r>
                      <a:r>
                        <a:rPr lang="it-IT" sz="1200" b="1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RUN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NUMBER OF POSES </a:t>
                      </a:r>
                      <a:r>
                        <a:rPr lang="it-IT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 CLUSTER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NUMBER OF </a:t>
                      </a:r>
                      <a:r>
                        <a:rPr lang="it-IT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CLUSTERS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PREDICTED ΔG (kcal/</a:t>
                      </a:r>
                      <a:r>
                        <a:rPr lang="it-IT" sz="1200" b="1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mol</a:t>
                      </a:r>
                      <a:r>
                        <a:rPr lang="it-IT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PREDICTED </a:t>
                      </a:r>
                      <a:r>
                        <a:rPr lang="it-IT" sz="1200" b="1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it-IT" sz="1200" b="1" baseline="-250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it-IT" sz="11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(n </a:t>
                      </a:r>
                      <a:r>
                        <a:rPr lang="it-IT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M)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81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b="1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AMA10_3R4S_A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-10.74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13.5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b="1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AMA10_3R4S_B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-12.11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1.32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</a:tr>
              <a:tr h="3073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AMA10_3S4R_A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-10.50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19.96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AMA10_3S4R_B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-13.50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0.126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</a:tr>
              <a:tr h="27114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CEF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-13.64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0.099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el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5076380"/>
              </p:ext>
            </p:extLst>
          </p:nvPr>
        </p:nvGraphicFramePr>
        <p:xfrm>
          <a:off x="125782" y="1339100"/>
          <a:ext cx="6615676" cy="2909951"/>
        </p:xfrm>
        <a:graphic>
          <a:graphicData uri="http://schemas.openxmlformats.org/drawingml/2006/table">
            <a:tbl>
              <a:tblPr firstRow="1" firstCol="1" bandRow="1"/>
              <a:tblGrid>
                <a:gridCol w="1290642"/>
                <a:gridCol w="986117"/>
                <a:gridCol w="1075765"/>
                <a:gridCol w="1075765"/>
                <a:gridCol w="1147895"/>
                <a:gridCol w="1039492"/>
              </a:tblGrid>
              <a:tr h="5340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LIGANDS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SELECTED</a:t>
                      </a:r>
                      <a:r>
                        <a:rPr lang="it-IT" sz="1200" b="1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RUN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NUMBER OF POSES </a:t>
                      </a:r>
                      <a:r>
                        <a:rPr lang="it-IT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 CLUSTER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NUMBER OF </a:t>
                      </a:r>
                      <a:r>
                        <a:rPr lang="it-IT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CLUSTERS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PREDICTED ΔG (kcal/</a:t>
                      </a:r>
                      <a:r>
                        <a:rPr lang="it-IT" sz="1200" b="1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mol</a:t>
                      </a:r>
                      <a:r>
                        <a:rPr lang="it-IT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PREDICTED </a:t>
                      </a:r>
                      <a:r>
                        <a:rPr lang="it-IT" sz="1200" b="1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it-IT" sz="1200" b="1" baseline="-250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it-IT" sz="11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(n </a:t>
                      </a:r>
                      <a:r>
                        <a:rPr lang="it-IT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M)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925"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b="1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AMA10_3R4S_A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-10.33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26.7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</a:tr>
              <a:tr h="33845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-9.75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71.89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</a:tr>
              <a:tr h="26225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b="1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AMA10_3R4S_B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-12.31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0.94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AMA10_3S4R_A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-10.64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15.98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</a:tr>
              <a:tr h="271145"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AMA10_3S4R_B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-12.61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0.56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</a:tr>
              <a:tr h="23050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-12.60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0.57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</a:tr>
              <a:tr h="280035"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CEF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-12.42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0.78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25717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-12.33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0.92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6678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3855261" y="914735"/>
            <a:ext cx="49770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Wingdings" panose="05000000000000000000" pitchFamily="2" charset="2"/>
              <a:buChar char="ü"/>
            </a:pPr>
            <a:r>
              <a:rPr lang="it-IT" sz="2100" b="1" dirty="0">
                <a:solidFill>
                  <a:srgbClr val="0070C0"/>
                </a:solidFill>
              </a:rPr>
              <a:t>AMA10 </a:t>
            </a:r>
            <a:r>
              <a:rPr lang="it-IT" sz="2100" b="1" dirty="0" smtClean="0">
                <a:solidFill>
                  <a:srgbClr val="0070C0"/>
                </a:solidFill>
              </a:rPr>
              <a:t>FORMS STABLE COMPLEXES WITH </a:t>
            </a:r>
            <a:r>
              <a:rPr lang="it-IT" sz="2100" b="1" dirty="0" err="1" smtClean="0">
                <a:solidFill>
                  <a:srgbClr val="0070C0"/>
                </a:solidFill>
              </a:rPr>
              <a:t>PBPs</a:t>
            </a:r>
            <a:r>
              <a:rPr lang="it-IT" sz="2100" b="1" dirty="0" smtClean="0">
                <a:solidFill>
                  <a:srgbClr val="0070C0"/>
                </a:solidFill>
              </a:rPr>
              <a:t> EITHER FROM </a:t>
            </a:r>
            <a:r>
              <a:rPr lang="it-IT" sz="2100" b="1" dirty="0">
                <a:solidFill>
                  <a:srgbClr val="0070C0"/>
                </a:solidFill>
              </a:rPr>
              <a:t>GRAM + </a:t>
            </a:r>
            <a:r>
              <a:rPr lang="it-IT" sz="2100" b="1" dirty="0" smtClean="0">
                <a:solidFill>
                  <a:srgbClr val="0070C0"/>
                </a:solidFill>
              </a:rPr>
              <a:t>AND </a:t>
            </a:r>
            <a:r>
              <a:rPr lang="it-IT" sz="2100" b="1" dirty="0">
                <a:solidFill>
                  <a:srgbClr val="0070C0"/>
                </a:solidFill>
              </a:rPr>
              <a:t>-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855261" y="1814611"/>
            <a:ext cx="51759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96454" lvl="3" indent="-196454">
              <a:buFont typeface="Wingdings" panose="05000000000000000000" pitchFamily="2" charset="2"/>
              <a:buChar char="ü"/>
            </a:pPr>
            <a:r>
              <a:rPr lang="it-IT" sz="2100" b="1" dirty="0" smtClean="0">
                <a:solidFill>
                  <a:srgbClr val="0070C0"/>
                </a:solidFill>
              </a:rPr>
              <a:t>POSSIBLE DIFFERENT ROLE OF THE TWO BETA LACTAM RINGS</a:t>
            </a:r>
            <a:endParaRPr lang="it-IT" sz="2100" b="1" dirty="0">
              <a:solidFill>
                <a:srgbClr val="0070C0"/>
              </a:solidFill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3855261" y="2714487"/>
            <a:ext cx="5115469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Wingdings" panose="05000000000000000000" pitchFamily="2" charset="2"/>
              <a:buChar char="ü"/>
            </a:pPr>
            <a:r>
              <a:rPr lang="it-IT" sz="2100" b="1" dirty="0" smtClean="0">
                <a:solidFill>
                  <a:srgbClr val="0070C0"/>
                </a:solidFill>
              </a:rPr>
              <a:t>POSSIBLE DIFFERENT AFFINITY OF THE TWO DIASTEREOISOMERS </a:t>
            </a:r>
            <a:r>
              <a:rPr lang="it-IT" sz="2100" b="1" dirty="0">
                <a:solidFill>
                  <a:srgbClr val="0070C0"/>
                </a:solidFill>
              </a:rPr>
              <a:t>3R4S E 3S4R </a:t>
            </a:r>
            <a:r>
              <a:rPr lang="it-IT" sz="2100" b="1" dirty="0" smtClean="0">
                <a:solidFill>
                  <a:srgbClr val="0070C0"/>
                </a:solidFill>
              </a:rPr>
              <a:t>OF </a:t>
            </a:r>
            <a:r>
              <a:rPr lang="it-IT" sz="2100" b="1" dirty="0">
                <a:solidFill>
                  <a:srgbClr val="0070C0"/>
                </a:solidFill>
              </a:rPr>
              <a:t>AMA10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3855261" y="3937529"/>
            <a:ext cx="510540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sz="2100" b="1" dirty="0" smtClean="0">
                <a:solidFill>
                  <a:srgbClr val="0070C0"/>
                </a:solidFill>
              </a:rPr>
              <a:t>IDENTIFICATION OF CRUCIAL INTERACTIONS BETWEEN AMA10 AND THE </a:t>
            </a:r>
            <a:r>
              <a:rPr lang="it-IT" sz="2100" b="1" dirty="0" err="1" smtClean="0">
                <a:solidFill>
                  <a:srgbClr val="0070C0"/>
                </a:solidFill>
              </a:rPr>
              <a:t>PBPs</a:t>
            </a:r>
            <a:r>
              <a:rPr lang="it-IT" sz="2100" b="1" dirty="0" smtClean="0">
                <a:solidFill>
                  <a:srgbClr val="0070C0"/>
                </a:solidFill>
              </a:rPr>
              <a:t>/BETA LACTAMASE ACTIVE SITE</a:t>
            </a:r>
            <a:endParaRPr lang="it-IT" sz="2100" b="1" dirty="0">
              <a:solidFill>
                <a:srgbClr val="0070C0"/>
              </a:solidFill>
            </a:endParaRPr>
          </a:p>
        </p:txBody>
      </p:sp>
      <p:sp>
        <p:nvSpPr>
          <p:cNvPr id="14" name="Elaborazione alternativa 13"/>
          <p:cNvSpPr/>
          <p:nvPr/>
        </p:nvSpPr>
        <p:spPr>
          <a:xfrm>
            <a:off x="318160" y="5121187"/>
            <a:ext cx="8433955" cy="1489914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 smtClean="0"/>
              <a:t>STARTING POINT TO PLAN RATIONAL MODIFICATIONS </a:t>
            </a:r>
            <a:r>
              <a:rPr lang="it-IT" sz="2400" b="1" dirty="0"/>
              <a:t>IN </a:t>
            </a:r>
            <a:r>
              <a:rPr lang="it-IT" sz="2400" b="1" dirty="0" smtClean="0"/>
              <a:t>ORDER TO CREATE A NEW CLASS OF ANTIBIOTICS MORE SPECIFIC AND/OR MORE EFFECTIVE TOWARDS DIFFERENT BACTERIA AND TO ENCOMPASS RESISTANCE</a:t>
            </a:r>
            <a:endParaRPr lang="it-IT" sz="2400" b="1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196503" y="19044"/>
            <a:ext cx="87515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/>
              <a:t>CONCLUSIONS</a:t>
            </a:r>
            <a:endParaRPr lang="it-IT" sz="4000" b="1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851177" y="2646840"/>
            <a:ext cx="17748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b="1" dirty="0" smtClean="0"/>
              <a:t>AMA10</a:t>
            </a:r>
            <a:endParaRPr lang="it-IT" sz="4000" b="1" dirty="0"/>
          </a:p>
        </p:txBody>
      </p:sp>
    </p:spTree>
    <p:extLst>
      <p:ext uri="{BB962C8B-B14F-4D97-AF65-F5344CB8AC3E}">
        <p14:creationId xmlns:p14="http://schemas.microsoft.com/office/powerpoint/2010/main" val="3015996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2" grpId="0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96503" y="19044"/>
            <a:ext cx="87515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/>
              <a:t>ACKNOWLEDGMENTS</a:t>
            </a:r>
            <a:endParaRPr lang="it-IT" sz="4000" b="1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4716379" y="1613894"/>
            <a:ext cx="3544560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/>
              <a:t>Dr. Anna VERDINO</a:t>
            </a:r>
          </a:p>
          <a:p>
            <a:endParaRPr lang="it-IT" sz="2400" dirty="0" smtClean="0"/>
          </a:p>
          <a:p>
            <a:endParaRPr lang="it-IT" sz="2400" dirty="0" smtClean="0"/>
          </a:p>
          <a:p>
            <a:endParaRPr lang="it-IT" sz="2400" dirty="0"/>
          </a:p>
          <a:p>
            <a:endParaRPr lang="it-IT" sz="2400" dirty="0" smtClean="0"/>
          </a:p>
          <a:p>
            <a:r>
              <a:rPr lang="it-IT" sz="2400" dirty="0" smtClean="0"/>
              <a:t>Prof. Annunziata SORIENTE</a:t>
            </a:r>
          </a:p>
          <a:p>
            <a:r>
              <a:rPr lang="it-IT" sz="2400" dirty="0" smtClean="0"/>
              <a:t>Dr. Margherita DE ROSA</a:t>
            </a:r>
            <a:endParaRPr lang="it-IT" sz="24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36" y="1653274"/>
            <a:ext cx="1601615" cy="1618297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4125" y="1126191"/>
            <a:ext cx="1849582" cy="187036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32" y="5122102"/>
            <a:ext cx="2103598" cy="860562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4720464" y="5241340"/>
            <a:ext cx="44467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/>
              <a:t>Prof. Manuela HELMER-CITTERICH</a:t>
            </a:r>
          </a:p>
          <a:p>
            <a:r>
              <a:rPr lang="it-IT" sz="2400" dirty="0" smtClean="0"/>
              <a:t>Dr. Luciano MILANESI</a:t>
            </a:r>
          </a:p>
        </p:txBody>
      </p:sp>
      <p:pic>
        <p:nvPicPr>
          <p:cNvPr id="4102" name="Picture 6" descr="Risultati immagini per chemical stuff funny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8912" y="3370352"/>
            <a:ext cx="2153367" cy="1132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6703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936520" y="5057273"/>
            <a:ext cx="75337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6000" b="1" i="1" dirty="0" err="1" smtClean="0">
                <a:solidFill>
                  <a:srgbClr val="DB03AD"/>
                </a:solidFill>
                <a:latin typeface="Brush Script MT" panose="03060802040406070304" pitchFamily="66" charset="0"/>
              </a:rPr>
              <a:t>Thank</a:t>
            </a:r>
            <a:r>
              <a:rPr lang="it-IT" sz="6000" b="1" i="1" dirty="0" smtClean="0">
                <a:solidFill>
                  <a:srgbClr val="DB03AD"/>
                </a:solidFill>
                <a:latin typeface="Brush Script MT" panose="03060802040406070304" pitchFamily="66" charset="0"/>
              </a:rPr>
              <a:t> </a:t>
            </a:r>
            <a:r>
              <a:rPr lang="it-IT" sz="6000" b="1" i="1" dirty="0" err="1" smtClean="0">
                <a:solidFill>
                  <a:srgbClr val="DB03AD"/>
                </a:solidFill>
                <a:latin typeface="Brush Script MT" panose="03060802040406070304" pitchFamily="66" charset="0"/>
              </a:rPr>
              <a:t>you</a:t>
            </a:r>
            <a:r>
              <a:rPr lang="it-IT" sz="6000" b="1" i="1" dirty="0" smtClean="0">
                <a:solidFill>
                  <a:srgbClr val="DB03AD"/>
                </a:solidFill>
                <a:latin typeface="Brush Script MT" panose="03060802040406070304" pitchFamily="66" charset="0"/>
              </a:rPr>
              <a:t> for </a:t>
            </a:r>
            <a:r>
              <a:rPr lang="it-IT" sz="6000" b="1" i="1" dirty="0" err="1" smtClean="0">
                <a:solidFill>
                  <a:srgbClr val="DB03AD"/>
                </a:solidFill>
                <a:latin typeface="Brush Script MT" panose="03060802040406070304" pitchFamily="66" charset="0"/>
              </a:rPr>
              <a:t>your</a:t>
            </a:r>
            <a:r>
              <a:rPr lang="it-IT" sz="6000" b="1" i="1" dirty="0" smtClean="0">
                <a:solidFill>
                  <a:srgbClr val="DB03AD"/>
                </a:solidFill>
                <a:latin typeface="Brush Script MT" panose="03060802040406070304" pitchFamily="66" charset="0"/>
              </a:rPr>
              <a:t> </a:t>
            </a:r>
            <a:r>
              <a:rPr lang="it-IT" sz="6000" b="1" i="1" dirty="0" err="1" smtClean="0">
                <a:solidFill>
                  <a:srgbClr val="DB03AD"/>
                </a:solidFill>
                <a:latin typeface="Brush Script MT" panose="03060802040406070304" pitchFamily="66" charset="0"/>
              </a:rPr>
              <a:t>attention</a:t>
            </a:r>
            <a:r>
              <a:rPr lang="it-IT" sz="6000" b="1" i="1" dirty="0" smtClean="0">
                <a:solidFill>
                  <a:srgbClr val="DB03AD"/>
                </a:solidFill>
                <a:latin typeface="Brush Script MT" panose="03060802040406070304" pitchFamily="66" charset="0"/>
              </a:rPr>
              <a:t>!</a:t>
            </a:r>
            <a:endParaRPr lang="it-IT" sz="6000" b="1" i="1" dirty="0">
              <a:solidFill>
                <a:srgbClr val="DB03AD"/>
              </a:solidFill>
              <a:latin typeface="Brush Script MT" panose="03060802040406070304" pitchFamily="66" charset="0"/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308" y="1089697"/>
            <a:ext cx="6980002" cy="3800078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402" y="1439900"/>
            <a:ext cx="3470563" cy="1785678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0010" y="2332740"/>
            <a:ext cx="1194955" cy="846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48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3250</TotalTime>
  <Words>5402</Words>
  <Application>Microsoft Office PowerPoint</Application>
  <PresentationFormat>Presentazione su schermo (4:3)</PresentationFormat>
  <Paragraphs>597</Paragraphs>
  <Slides>24</Slides>
  <Notes>23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24</vt:i4>
      </vt:variant>
    </vt:vector>
  </HeadingPairs>
  <TitlesOfParts>
    <vt:vector size="32" baseType="lpstr">
      <vt:lpstr>Arial</vt:lpstr>
      <vt:lpstr>Brush Script MT</vt:lpstr>
      <vt:lpstr>Calibri</vt:lpstr>
      <vt:lpstr>Calibri Light</vt:lpstr>
      <vt:lpstr>Times New Roman</vt:lpstr>
      <vt:lpstr>Wingdings</vt:lpstr>
      <vt:lpstr>Tema di Office</vt:lpstr>
      <vt:lpstr>1_Tema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Anna Verdino</dc:creator>
  <cp:lastModifiedBy>angelo</cp:lastModifiedBy>
  <cp:revision>238</cp:revision>
  <dcterms:created xsi:type="dcterms:W3CDTF">2016-05-14T10:26:57Z</dcterms:created>
  <dcterms:modified xsi:type="dcterms:W3CDTF">2016-08-20T07:21:44Z</dcterms:modified>
</cp:coreProperties>
</file>