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984" r:id="rId3"/>
    <p:sldMasterId id="2147484020" r:id="rId4"/>
    <p:sldMasterId id="2147484092" r:id="rId5"/>
    <p:sldMasterId id="2147484224" r:id="rId6"/>
    <p:sldMasterId id="2147484236" r:id="rId7"/>
  </p:sldMasterIdLst>
  <p:notesMasterIdLst>
    <p:notesMasterId r:id="rId21"/>
  </p:notesMasterIdLst>
  <p:handoutMasterIdLst>
    <p:handoutMasterId r:id="rId22"/>
  </p:handoutMasterIdLst>
  <p:sldIdLst>
    <p:sldId id="546" r:id="rId8"/>
    <p:sldId id="264" r:id="rId9"/>
    <p:sldId id="301" r:id="rId10"/>
    <p:sldId id="265" r:id="rId11"/>
    <p:sldId id="447" r:id="rId12"/>
    <p:sldId id="621" r:id="rId13"/>
    <p:sldId id="626" r:id="rId14"/>
    <p:sldId id="625" r:id="rId15"/>
    <p:sldId id="627" r:id="rId16"/>
    <p:sldId id="628" r:id="rId17"/>
    <p:sldId id="630" r:id="rId18"/>
    <p:sldId id="368" r:id="rId19"/>
    <p:sldId id="559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810BB"/>
    <a:srgbClr val="0000CC"/>
    <a:srgbClr val="660066"/>
    <a:srgbClr val="D0DC3A"/>
    <a:srgbClr val="6600FF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44" autoAdjust="0"/>
    <p:restoredTop sz="97120" autoAdjust="0"/>
  </p:normalViewPr>
  <p:slideViewPr>
    <p:cSldViewPr>
      <p:cViewPr varScale="1">
        <p:scale>
          <a:sx n="114" d="100"/>
          <a:sy n="114" d="100"/>
        </p:scale>
        <p:origin x="-155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368"/>
    </p:cViewPr>
  </p:outlineViewPr>
  <p:notesTextViewPr>
    <p:cViewPr>
      <p:scale>
        <a:sx n="1" d="1"/>
        <a:sy n="1" d="1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Sheet1!$Z$17</c:f>
              <c:strCache>
                <c:ptCount val="1"/>
                <c:pt idx="0">
                  <c:v>Control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Sheet1!$Z$4:$AC$4</c:f>
              <c:numCache>
                <c:formatCode>General</c:formatCode>
                <c:ptCount val="4"/>
                <c:pt idx="0">
                  <c:v>100</c:v>
                </c:pt>
                <c:pt idx="1">
                  <c:v>101.3</c:v>
                </c:pt>
                <c:pt idx="2">
                  <c:v>109.6</c:v>
                </c:pt>
                <c:pt idx="3">
                  <c:v>112.3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Sheet1!$Z$18</c:f>
              <c:strCache>
                <c:ptCount val="1"/>
                <c:pt idx="0">
                  <c:v>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Sheet1!$Z$5:$AC$5</c:f>
              <c:numCache>
                <c:formatCode>General</c:formatCode>
                <c:ptCount val="4"/>
                <c:pt idx="0">
                  <c:v>100</c:v>
                </c:pt>
                <c:pt idx="1">
                  <c:v>72.599999999999994</c:v>
                </c:pt>
                <c:pt idx="2">
                  <c:v>55.6</c:v>
                </c:pt>
                <c:pt idx="3">
                  <c:v>40.9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Sheet1!$Z$19</c:f>
              <c:strCache>
                <c:ptCount val="1"/>
                <c:pt idx="0">
                  <c:v>Baicalein+DOX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Sheet1!$Z$6:$AC$6</c:f>
              <c:numCache>
                <c:formatCode>General</c:formatCode>
                <c:ptCount val="4"/>
                <c:pt idx="0">
                  <c:v>100</c:v>
                </c:pt>
                <c:pt idx="1">
                  <c:v>44.6</c:v>
                </c:pt>
                <c:pt idx="2">
                  <c:v>25.6</c:v>
                </c:pt>
                <c:pt idx="3">
                  <c:v>9.1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Sheet1!$Z$20</c:f>
              <c:strCache>
                <c:ptCount val="1"/>
                <c:pt idx="0">
                  <c:v>Luteolin+DOX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Sheet1!$Z$7:$AC$7</c:f>
              <c:numCache>
                <c:formatCode>General</c:formatCode>
                <c:ptCount val="4"/>
                <c:pt idx="0">
                  <c:v>100</c:v>
                </c:pt>
                <c:pt idx="1">
                  <c:v>58.5</c:v>
                </c:pt>
                <c:pt idx="2">
                  <c:v>40.1</c:v>
                </c:pt>
                <c:pt idx="3">
                  <c:v>16.8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Sheet1!$Z$21</c:f>
              <c:strCache>
                <c:ptCount val="1"/>
                <c:pt idx="0">
                  <c:v>RA+DOX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Sheet1!$Z$8:$AC$8</c:f>
              <c:numCache>
                <c:formatCode>General</c:formatCode>
                <c:ptCount val="4"/>
                <c:pt idx="0">
                  <c:v>100</c:v>
                </c:pt>
                <c:pt idx="1">
                  <c:v>55.3</c:v>
                </c:pt>
                <c:pt idx="2">
                  <c:v>43.3</c:v>
                </c:pt>
                <c:pt idx="3">
                  <c:v>10.6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Sheet1!$Z$22</c:f>
              <c:strCache>
                <c:ptCount val="1"/>
                <c:pt idx="0">
                  <c:v>Iodine+DOX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Sheet1!$Z$9:$AC$9</c:f>
              <c:numCache>
                <c:formatCode>General</c:formatCode>
                <c:ptCount val="4"/>
                <c:pt idx="0">
                  <c:v>100</c:v>
                </c:pt>
                <c:pt idx="1">
                  <c:v>66.400000000000006</c:v>
                </c:pt>
                <c:pt idx="2">
                  <c:v>38.200000000000003</c:v>
                </c:pt>
                <c:pt idx="3">
                  <c:v>8.6999999999999993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Sheet1!$Z$23</c:f>
              <c:strCache>
                <c:ptCount val="1"/>
                <c:pt idx="0">
                  <c:v>Grape seed+DOX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Sheet1!$Z$10:$AC$10</c:f>
              <c:numCache>
                <c:formatCode>General</c:formatCode>
                <c:ptCount val="4"/>
                <c:pt idx="0">
                  <c:v>100</c:v>
                </c:pt>
                <c:pt idx="1">
                  <c:v>38.5</c:v>
                </c:pt>
                <c:pt idx="2">
                  <c:v>20.100000000000001</c:v>
                </c:pt>
                <c:pt idx="3">
                  <c:v>6.9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Sheet1!$Z$24</c:f>
              <c:strCache>
                <c:ptCount val="1"/>
                <c:pt idx="0">
                  <c:v>Juglon+DOX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Sheet1!$Z$11:$AC$11</c:f>
              <c:numCache>
                <c:formatCode>General</c:formatCode>
                <c:ptCount val="4"/>
                <c:pt idx="0">
                  <c:v>100</c:v>
                </c:pt>
                <c:pt idx="1">
                  <c:v>45.3</c:v>
                </c:pt>
                <c:pt idx="2">
                  <c:v>23.3</c:v>
                </c:pt>
                <c:pt idx="3">
                  <c:v>11.3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Sheet1!$Z$25</c:f>
              <c:strCache>
                <c:ptCount val="1"/>
                <c:pt idx="0">
                  <c:v>Monolaurin+DOX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Sheet1!$Z$12:$AC$12</c:f>
              <c:numCache>
                <c:formatCode>General</c:formatCode>
                <c:ptCount val="4"/>
                <c:pt idx="0">
                  <c:v>100</c:v>
                </c:pt>
                <c:pt idx="1">
                  <c:v>56.4</c:v>
                </c:pt>
                <c:pt idx="2">
                  <c:v>39.200000000000003</c:v>
                </c:pt>
                <c:pt idx="3">
                  <c:v>15.6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Sheet1!$Z$26</c:f>
              <c:strCache>
                <c:ptCount val="1"/>
                <c:pt idx="0">
                  <c:v>10-HAD+DOX</c:v>
                </c:pt>
              </c:strCache>
            </c:strRef>
          </c:tx>
          <c:spPr>
            <a:ln w="25400"/>
          </c:spPr>
          <c:cat>
            <c:numRef>
              <c:f>Sheet1!$AC$18:$AC$21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Sheet1!$Z$13:$AC$13</c:f>
              <c:numCache>
                <c:formatCode>General</c:formatCode>
                <c:ptCount val="4"/>
                <c:pt idx="0">
                  <c:v>100</c:v>
                </c:pt>
                <c:pt idx="1">
                  <c:v>58.4</c:v>
                </c:pt>
                <c:pt idx="2">
                  <c:v>35.200000000000003</c:v>
                </c:pt>
                <c:pt idx="3">
                  <c:v>14.2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259968"/>
        <c:axId val="44274048"/>
      </c:lineChart>
      <c:catAx>
        <c:axId val="4425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4274048"/>
        <c:crosses val="autoZero"/>
        <c:auto val="1"/>
        <c:lblAlgn val="ctr"/>
        <c:lblOffset val="100"/>
        <c:noMultiLvlLbl val="0"/>
      </c:catAx>
      <c:valAx>
        <c:axId val="44274048"/>
        <c:scaling>
          <c:orientation val="minMax"/>
          <c:max val="125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44259968"/>
        <c:crosses val="autoZero"/>
        <c:crossBetween val="midCat"/>
        <c:majorUnit val="25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Sheet2!$Z$19</c:f>
              <c:strCache>
                <c:ptCount val="1"/>
                <c:pt idx="0">
                  <c:v>Control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Sheet2!$Y$4:$AB$4</c:f>
              <c:numCache>
                <c:formatCode>General</c:formatCode>
                <c:ptCount val="4"/>
                <c:pt idx="0">
                  <c:v>0</c:v>
                </c:pt>
                <c:pt idx="1">
                  <c:v>1.5</c:v>
                </c:pt>
                <c:pt idx="2">
                  <c:v>1.6</c:v>
                </c:pt>
                <c:pt idx="3">
                  <c:v>2.1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Sheet2!$Z$20</c:f>
              <c:strCache>
                <c:ptCount val="1"/>
                <c:pt idx="0">
                  <c:v>DOX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Sheet2!$Y$5:$AB$5</c:f>
              <c:numCache>
                <c:formatCode>General</c:formatCode>
                <c:ptCount val="4"/>
                <c:pt idx="0">
                  <c:v>0</c:v>
                </c:pt>
                <c:pt idx="1">
                  <c:v>1.3</c:v>
                </c:pt>
                <c:pt idx="2">
                  <c:v>2.5</c:v>
                </c:pt>
                <c:pt idx="3">
                  <c:v>4.3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Sheet2!$Z$21</c:f>
              <c:strCache>
                <c:ptCount val="1"/>
                <c:pt idx="0">
                  <c:v>Baicalein+DOX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Sheet2!$Y$6:$AB$6</c:f>
              <c:numCache>
                <c:formatCode>General</c:formatCode>
                <c:ptCount val="4"/>
                <c:pt idx="0">
                  <c:v>0</c:v>
                </c:pt>
                <c:pt idx="1">
                  <c:v>31.9</c:v>
                </c:pt>
                <c:pt idx="2">
                  <c:v>43.5</c:v>
                </c:pt>
                <c:pt idx="3">
                  <c:v>51.3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Sheet2!$Z$22</c:f>
              <c:strCache>
                <c:ptCount val="1"/>
                <c:pt idx="0">
                  <c:v>Luteolin+DOX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Sheet2!$Y$7:$AB$7</c:f>
              <c:numCache>
                <c:formatCode>General</c:formatCode>
                <c:ptCount val="4"/>
                <c:pt idx="0">
                  <c:v>0</c:v>
                </c:pt>
                <c:pt idx="1">
                  <c:v>34.5</c:v>
                </c:pt>
                <c:pt idx="2">
                  <c:v>39.200000000000003</c:v>
                </c:pt>
                <c:pt idx="3">
                  <c:v>50.1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Sheet2!$Z$23</c:f>
              <c:strCache>
                <c:ptCount val="1"/>
                <c:pt idx="0">
                  <c:v>RA+DOX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Sheet2!$Y$8:$AB$8</c:f>
              <c:numCache>
                <c:formatCode>General</c:formatCode>
                <c:ptCount val="4"/>
                <c:pt idx="0">
                  <c:v>0</c:v>
                </c:pt>
                <c:pt idx="1">
                  <c:v>12.3</c:v>
                </c:pt>
                <c:pt idx="2">
                  <c:v>25.3</c:v>
                </c:pt>
                <c:pt idx="3">
                  <c:v>42.2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Sheet2!$Z$24</c:f>
              <c:strCache>
                <c:ptCount val="1"/>
                <c:pt idx="0">
                  <c:v>Iodine+DOX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Sheet2!$Y$9:$AB$9</c:f>
              <c:numCache>
                <c:formatCode>General</c:formatCode>
                <c:ptCount val="4"/>
                <c:pt idx="0">
                  <c:v>0</c:v>
                </c:pt>
                <c:pt idx="1">
                  <c:v>18.600000000000001</c:v>
                </c:pt>
                <c:pt idx="2">
                  <c:v>26.6</c:v>
                </c:pt>
                <c:pt idx="3">
                  <c:v>44.5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Sheet2!$Z$25</c:f>
              <c:strCache>
                <c:ptCount val="1"/>
                <c:pt idx="0">
                  <c:v>Grape seed+DOX</c:v>
                </c:pt>
              </c:strCache>
            </c:strRef>
          </c:tx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Sheet2!$Y$10:$AB$10</c:f>
              <c:numCache>
                <c:formatCode>General</c:formatCode>
                <c:ptCount val="4"/>
                <c:pt idx="0">
                  <c:v>0</c:v>
                </c:pt>
                <c:pt idx="1">
                  <c:v>21.9</c:v>
                </c:pt>
                <c:pt idx="2">
                  <c:v>23.5</c:v>
                </c:pt>
                <c:pt idx="3">
                  <c:v>49.3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Sheet2!$Z$26</c:f>
              <c:strCache>
                <c:ptCount val="1"/>
                <c:pt idx="0">
                  <c:v>Juglon+DOX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Sheet2!$Y$11:$AB$11</c:f>
              <c:numCache>
                <c:formatCode>General</c:formatCode>
                <c:ptCount val="4"/>
                <c:pt idx="0">
                  <c:v>0</c:v>
                </c:pt>
                <c:pt idx="1">
                  <c:v>24.5</c:v>
                </c:pt>
                <c:pt idx="2">
                  <c:v>39.200000000000003</c:v>
                </c:pt>
                <c:pt idx="3">
                  <c:v>51.3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Sheet2!$Z$27</c:f>
              <c:strCache>
                <c:ptCount val="1"/>
                <c:pt idx="0">
                  <c:v>Monolaurin+DOX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Sheet2!$Y$12:$AB$12</c:f>
              <c:numCache>
                <c:formatCode>General</c:formatCode>
                <c:ptCount val="4"/>
                <c:pt idx="0">
                  <c:v>0</c:v>
                </c:pt>
                <c:pt idx="1">
                  <c:v>20.9</c:v>
                </c:pt>
                <c:pt idx="2">
                  <c:v>23.5</c:v>
                </c:pt>
                <c:pt idx="3">
                  <c:v>48.2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Sheet2!$Z$28</c:f>
              <c:strCache>
                <c:ptCount val="1"/>
                <c:pt idx="0">
                  <c:v>10-HAD+DOX</c:v>
                </c:pt>
              </c:strCache>
            </c:strRef>
          </c:tx>
          <c:spPr>
            <a:ln w="25400"/>
          </c:spPr>
          <c:cat>
            <c:numRef>
              <c:f>Sheet2!$AC$20:$AC$23</c:f>
              <c:numCache>
                <c:formatCode>General</c:formatCode>
                <c:ptCount val="4"/>
                <c:pt idx="0">
                  <c:v>0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</c:numCache>
            </c:numRef>
          </c:cat>
          <c:val>
            <c:numRef>
              <c:f>Sheet2!$Y$13:$AB$13</c:f>
              <c:numCache>
                <c:formatCode>General</c:formatCode>
                <c:ptCount val="4"/>
                <c:pt idx="0">
                  <c:v>0</c:v>
                </c:pt>
                <c:pt idx="1">
                  <c:v>20.5</c:v>
                </c:pt>
                <c:pt idx="2">
                  <c:v>29.2</c:v>
                </c:pt>
                <c:pt idx="3">
                  <c:v>48.5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340352"/>
        <c:axId val="44341888"/>
      </c:lineChart>
      <c:catAx>
        <c:axId val="44340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4341888"/>
        <c:crosses val="autoZero"/>
        <c:auto val="1"/>
        <c:lblAlgn val="ctr"/>
        <c:lblOffset val="100"/>
        <c:noMultiLvlLbl val="0"/>
      </c:catAx>
      <c:valAx>
        <c:axId val="44341888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crossAx val="44340352"/>
        <c:crosses val="autoZero"/>
        <c:crossBetween val="midCat"/>
        <c:majorUnit val="25"/>
      </c:valAx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>
                <a:solidFill>
                  <a:srgbClr val="7030A0"/>
                </a:solidFill>
              </a:ln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dPt>
          <c:dPt>
            <c:idx val="6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</c:dPt>
          <c:dPt>
            <c:idx val="7"/>
            <c:invertIfNegative val="0"/>
            <c:bubble3D val="0"/>
            <c:spPr>
              <a:solidFill>
                <a:srgbClr val="002060"/>
              </a:solidFill>
              <a:ln>
                <a:solidFill>
                  <a:srgbClr val="002060"/>
                </a:solidFill>
              </a:ln>
            </c:spPr>
          </c:dPt>
          <c:dPt>
            <c:idx val="8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dPt>
          <c:dPt>
            <c:idx val="9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dPt>
          <c:val>
            <c:numRef>
              <c:f>Sheet2!$AF$4:$AF$13</c:f>
              <c:numCache>
                <c:formatCode>General</c:formatCode>
                <c:ptCount val="10"/>
                <c:pt idx="0">
                  <c:v>100</c:v>
                </c:pt>
                <c:pt idx="1">
                  <c:v>89.3</c:v>
                </c:pt>
                <c:pt idx="2">
                  <c:v>44.9</c:v>
                </c:pt>
                <c:pt idx="3">
                  <c:v>45.5</c:v>
                </c:pt>
                <c:pt idx="4">
                  <c:v>33.299999999999997</c:v>
                </c:pt>
                <c:pt idx="5">
                  <c:v>45.6</c:v>
                </c:pt>
                <c:pt idx="6">
                  <c:v>42.9</c:v>
                </c:pt>
                <c:pt idx="7">
                  <c:v>47.5</c:v>
                </c:pt>
                <c:pt idx="8">
                  <c:v>28.9</c:v>
                </c:pt>
                <c:pt idx="9">
                  <c:v>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975168"/>
        <c:axId val="41985152"/>
        <c:axId val="0"/>
      </c:bar3DChart>
      <c:catAx>
        <c:axId val="41975168"/>
        <c:scaling>
          <c:orientation val="minMax"/>
        </c:scaling>
        <c:delete val="1"/>
        <c:axPos val="b"/>
        <c:majorTickMark val="out"/>
        <c:minorTickMark val="none"/>
        <c:tickLblPos val="nextTo"/>
        <c:crossAx val="41985152"/>
        <c:crosses val="autoZero"/>
        <c:auto val="1"/>
        <c:lblAlgn val="ctr"/>
        <c:lblOffset val="100"/>
        <c:noMultiLvlLbl val="0"/>
      </c:catAx>
      <c:valAx>
        <c:axId val="41985152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crossAx val="41975168"/>
        <c:crosses val="autoZero"/>
        <c:crossBetween val="between"/>
        <c:majorUnit val="25"/>
      </c:valAx>
    </c:plotArea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0.77953</cdr:x>
      <cdr:y>0.47126</cdr:y>
    </cdr:from>
    <cdr:to>
      <cdr:x>1</cdr:x>
      <cdr:y>0.5818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02095" y="1574605"/>
          <a:ext cx="107534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    DOX</a:t>
          </a:r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D4CEE-DE7D-4F8F-9028-A20F9EBE3D4F}" type="datetimeFigureOut">
              <a:rPr lang="en-US" smtClean="0"/>
              <a:t>5/4/2016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5CBF8-0061-4A43-A1BB-5EE96118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19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B5F4543-A2BD-4AC4-B764-53AAE85F55A7}" type="datetimeFigureOut">
              <a:rPr lang="en-US" smtClean="0"/>
              <a:pPr/>
              <a:t>5/4/2016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77A4E7A-FD46-4EDD-86A6-775A986B01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7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8"/>
          <p:cNvSpPr/>
          <p:nvPr userDrawn="1"/>
        </p:nvSpPr>
        <p:spPr>
          <a:xfrm rot="10800000">
            <a:off x="0" y="30607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16"/>
          <p:cNvSpPr/>
          <p:nvPr userDrawn="1"/>
        </p:nvSpPr>
        <p:spPr>
          <a:xfrm rot="10800000">
            <a:off x="0" y="0"/>
            <a:ext cx="9144000" cy="306070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10"/>
          <p:cNvSpPr/>
          <p:nvPr userDrawn="1"/>
        </p:nvSpPr>
        <p:spPr>
          <a:xfrm>
            <a:off x="0" y="6624638"/>
            <a:ext cx="9144000" cy="247650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17"/>
          <p:cNvCxnSpPr/>
          <p:nvPr userDrawn="1"/>
        </p:nvCxnSpPr>
        <p:spPr>
          <a:xfrm rot="10800000">
            <a:off x="0" y="30607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A7CF-7F44-43B7-9A2B-36A6487227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7511D-18CB-4CFD-AA9D-C41417E6E0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7EA52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4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4A7E-A5F4-4EAE-8F84-1C4D247E66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B7BFF-B392-4B8D-9D69-57C90E67DC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42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AD93-7012-4F82-8225-54A83441DE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5EC4-415F-4F92-9E79-F2A8E38CE9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3BD0-85C8-40D4-926F-C610B58DEF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19AD-8546-4E0A-B368-FDED9FC87B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08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9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8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11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" name="Rechteck 12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4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hteck 15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4" name="Gerade Verbindung 16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7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4D60-74AC-4A1E-A321-9FF01D0A5E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285C-976B-4182-ADD2-194731027B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5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9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0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hteck 11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0" name="Gerade Verbindung 12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0E19-8F02-4140-84C2-7F5599D406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19A16-1AAF-4FEC-8C83-8947C92507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47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3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6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9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hteck 10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6B59-A283-4CA1-B9B2-5FA2254919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0532F-5993-45A2-89EB-90BAE55FD11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76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103313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6E978-40AB-41A1-856A-7176C1516D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D8E71-5560-4FF5-A3E1-D0614C31FC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32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0965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2ACE3-7503-43CF-98A7-2EFBDF7A4E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7D187-EAA0-4FE5-ADE4-4D0700AB51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208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7F52-08FB-4100-9396-5522A5E599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6F5E-9968-4083-A5BE-5A74FEC1255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22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3E0E3-08AB-4A2E-99E2-62029CBB2B1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E992-D148-4F8C-9140-BC2CC30BB3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425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8"/>
          <p:cNvSpPr/>
          <p:nvPr userDrawn="1"/>
        </p:nvSpPr>
        <p:spPr>
          <a:xfrm rot="10800000">
            <a:off x="0" y="30607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16"/>
          <p:cNvSpPr/>
          <p:nvPr userDrawn="1"/>
        </p:nvSpPr>
        <p:spPr>
          <a:xfrm rot="10800000">
            <a:off x="0" y="0"/>
            <a:ext cx="9144000" cy="306070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10"/>
          <p:cNvSpPr/>
          <p:nvPr userDrawn="1"/>
        </p:nvSpPr>
        <p:spPr>
          <a:xfrm>
            <a:off x="0" y="6624638"/>
            <a:ext cx="9144000" cy="247650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17"/>
          <p:cNvCxnSpPr/>
          <p:nvPr userDrawn="1"/>
        </p:nvCxnSpPr>
        <p:spPr>
          <a:xfrm rot="10800000">
            <a:off x="0" y="30607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A7CF-7F44-43B7-9A2B-36A6487227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7511D-18CB-4CFD-AA9D-C41417E6E0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7EA52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161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4A7E-A5F4-4EAE-8F84-1C4D247E66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B7BFF-B392-4B8D-9D69-57C90E67DC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772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AD93-7012-4F82-8225-54A83441DE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5EC4-415F-4F92-9E79-F2A8E38CE9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409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3BD0-85C8-40D4-926F-C610B58DEF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19AD-8546-4E0A-B368-FDED9FC87B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775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9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8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11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" name="Rechteck 12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4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hteck 15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4" name="Gerade Verbindung 16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7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4D60-74AC-4A1E-A321-9FF01D0A5E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285C-976B-4182-ADD2-194731027B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47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5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9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0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hteck 11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0" name="Gerade Verbindung 12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0E19-8F02-4140-84C2-7F5599D406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19A16-1AAF-4FEC-8C83-8947C92507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748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3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6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9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hteck 10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6B59-A283-4CA1-B9B2-5FA2254919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0532F-5993-45A2-89EB-90BAE55FD11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71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103313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6E978-40AB-41A1-856A-7176C1516D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D8E71-5560-4FF5-A3E1-D0614C31FC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278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0965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2ACE3-7503-43CF-98A7-2EFBDF7A4E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7D187-EAA0-4FE5-ADE4-4D0700AB51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53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7F52-08FB-4100-9396-5522A5E599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6F5E-9968-4083-A5BE-5A74FEC1255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6132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3E0E3-08AB-4A2E-99E2-62029CBB2B1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E992-D148-4F8C-9140-BC2CC30BB3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054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8"/>
          <p:cNvSpPr/>
          <p:nvPr userDrawn="1"/>
        </p:nvSpPr>
        <p:spPr>
          <a:xfrm rot="10800000">
            <a:off x="0" y="30607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16"/>
          <p:cNvSpPr/>
          <p:nvPr userDrawn="1"/>
        </p:nvSpPr>
        <p:spPr>
          <a:xfrm rot="10800000">
            <a:off x="0" y="0"/>
            <a:ext cx="9144000" cy="306070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10"/>
          <p:cNvSpPr/>
          <p:nvPr userDrawn="1"/>
        </p:nvSpPr>
        <p:spPr>
          <a:xfrm>
            <a:off x="0" y="6624638"/>
            <a:ext cx="9144000" cy="247650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17"/>
          <p:cNvCxnSpPr/>
          <p:nvPr userDrawn="1"/>
        </p:nvCxnSpPr>
        <p:spPr>
          <a:xfrm rot="10800000">
            <a:off x="0" y="30607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A7CF-7F44-43B7-9A2B-36A6487227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7511D-18CB-4CFD-AA9D-C41417E6E0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7EA52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74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4A7E-A5F4-4EAE-8F84-1C4D247E66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B7BFF-B392-4B8D-9D69-57C90E67DC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7647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AD93-7012-4F82-8225-54A83441DE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5EC4-415F-4F92-9E79-F2A8E38CE9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880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3BD0-85C8-40D4-926F-C610B58DEF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19AD-8546-4E0A-B368-FDED9FC87B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775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9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8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11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" name="Rechteck 12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4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hteck 15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4" name="Gerade Verbindung 16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7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4D60-74AC-4A1E-A321-9FF01D0A5E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285C-976B-4182-ADD2-194731027B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576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5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9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0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hteck 11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0" name="Gerade Verbindung 12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0E19-8F02-4140-84C2-7F5599D406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19A16-1AAF-4FEC-8C83-8947C92507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3249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3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6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9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hteck 10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6B59-A283-4CA1-B9B2-5FA2254919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0532F-5993-45A2-89EB-90BAE55FD11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318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103313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6E978-40AB-41A1-856A-7176C1516D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D8E71-5560-4FF5-A3E1-D0614C31FC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1096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0965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2ACE3-7503-43CF-98A7-2EFBDF7A4E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7D187-EAA0-4FE5-ADE4-4D0700AB51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6598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7F52-08FB-4100-9396-5522A5E599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6F5E-9968-4083-A5BE-5A74FEC1255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3927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3E0E3-08AB-4A2E-99E2-62029CBB2B1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E992-D148-4F8C-9140-BC2CC30BB3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8268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8"/>
          <p:cNvSpPr/>
          <p:nvPr userDrawn="1"/>
        </p:nvSpPr>
        <p:spPr>
          <a:xfrm rot="10800000">
            <a:off x="0" y="30607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16"/>
          <p:cNvSpPr/>
          <p:nvPr userDrawn="1"/>
        </p:nvSpPr>
        <p:spPr>
          <a:xfrm rot="10800000">
            <a:off x="0" y="0"/>
            <a:ext cx="9144000" cy="306070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10"/>
          <p:cNvSpPr/>
          <p:nvPr userDrawn="1"/>
        </p:nvSpPr>
        <p:spPr>
          <a:xfrm>
            <a:off x="0" y="6624638"/>
            <a:ext cx="9144000" cy="247650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17"/>
          <p:cNvCxnSpPr/>
          <p:nvPr userDrawn="1"/>
        </p:nvCxnSpPr>
        <p:spPr>
          <a:xfrm rot="10800000">
            <a:off x="0" y="30607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3A7CF-7F44-43B7-9A2B-36A64872271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7511D-18CB-4CFD-AA9D-C41417E6E0D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A7EA52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714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4A7E-A5F4-4EAE-8F84-1C4D247E66A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B7BFF-B392-4B8D-9D69-57C90E67DC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1583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EAD93-7012-4F82-8225-54A83441DE5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65EC4-415F-4F92-9E79-F2A8E38CE9C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9029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E3BD0-85C8-40D4-926F-C610B58DEF8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019AD-8546-4E0A-B368-FDED9FC87B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1360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9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8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11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0" name="Rechteck 12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4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3" name="Rechteck 15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4" name="Gerade Verbindung 16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7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74D60-74AC-4A1E-A321-9FF01D0A5E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8285C-976B-4182-ADD2-194731027B9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323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5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7" name="Gerade Verbindung 9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0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9" name="Rechteck 11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0" name="Gerade Verbindung 12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3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60E19-8F02-4140-84C2-7F5599D406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19A16-1AAF-4FEC-8C83-8947C92507B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0967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4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pic>
        <p:nvPicPr>
          <p:cNvPr id="3" name="Picture 2" descr="http://www.drrathresearch.org/templates/DRR_default_08/images/title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12"/>
          <a:stretch>
            <a:fillRect/>
          </a:stretch>
        </p:blipFill>
        <p:spPr bwMode="auto">
          <a:xfrm>
            <a:off x="7524750" y="6453188"/>
            <a:ext cx="1538288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6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5" name="Rechteck 7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9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8" name="Rechteck 10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6B59-A283-4CA1-B9B2-5FA2254919E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0532F-5993-45A2-89EB-90BAE55FD11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2010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103313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6E978-40AB-41A1-856A-7176C1516D9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D8E71-5560-4FF5-A3E1-D0614C31FC1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7937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7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8" name="Rechteck 10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12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1" name="Rechteck 13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2" name="Gerade Verbindung 14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5"/>
          <p:cNvCxnSpPr/>
          <p:nvPr userDrawn="1"/>
        </p:nvCxnSpPr>
        <p:spPr>
          <a:xfrm rot="10800000">
            <a:off x="0" y="100965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2ACE3-7503-43CF-98A7-2EFBDF7A4E9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7D187-EAA0-4FE5-ADE4-4D0700AB51F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0579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97F52-08FB-4100-9396-5522A5E599B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56F5E-9968-4083-A5BE-5A74FEC1255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5488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6451600"/>
            <a:ext cx="1581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6"/>
          <p:cNvSpPr/>
          <p:nvPr userDrawn="1"/>
        </p:nvSpPr>
        <p:spPr>
          <a:xfrm>
            <a:off x="0" y="6121400"/>
            <a:ext cx="9144000" cy="2333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6" name="Rechteck 8"/>
          <p:cNvSpPr/>
          <p:nvPr userDrawn="1"/>
        </p:nvSpPr>
        <p:spPr>
          <a:xfrm>
            <a:off x="0" y="6826250"/>
            <a:ext cx="9144000" cy="46038"/>
          </a:xfrm>
          <a:prstGeom prst="rect">
            <a:avLst/>
          </a:prstGeom>
          <a:solidFill>
            <a:srgbClr val="3D5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7" name="Rechteck 9"/>
          <p:cNvSpPr/>
          <p:nvPr userDrawn="1"/>
        </p:nvSpPr>
        <p:spPr>
          <a:xfrm>
            <a:off x="0" y="6345238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8" name="Gerade Verbindung 10"/>
          <p:cNvCxnSpPr/>
          <p:nvPr userDrawn="1"/>
        </p:nvCxnSpPr>
        <p:spPr>
          <a:xfrm>
            <a:off x="0" y="6453188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11"/>
          <p:cNvSpPr txBox="1"/>
          <p:nvPr userDrawn="1"/>
        </p:nvSpPr>
        <p:spPr>
          <a:xfrm>
            <a:off x="107950" y="6556375"/>
            <a:ext cx="4392613" cy="200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Anti-cancer efficacy of select phytonutrient mixture in </a:t>
            </a:r>
            <a:r>
              <a:rPr lang="en-US" sz="700" dirty="0" err="1">
                <a:solidFill>
                  <a:prstClr val="black"/>
                </a:solidFill>
                <a:latin typeface="Arial Narrow" panose="020B0506020202030204" pitchFamily="34" charset="0"/>
              </a:rPr>
              <a:t>Fanconi</a:t>
            </a:r>
            <a:r>
              <a:rPr lang="en-US" sz="700" dirty="0">
                <a:solidFill>
                  <a:prstClr val="black"/>
                </a:solidFill>
                <a:latin typeface="Arial Narrow" panose="020B0506020202030204" pitchFamily="34" charset="0"/>
              </a:rPr>
              <a:t> Anemia head and neck squamous cell carcinoma (HNSCC)</a:t>
            </a:r>
            <a:endParaRPr lang="de-DE" sz="700" dirty="0">
              <a:solidFill>
                <a:prstClr val="black"/>
              </a:solidFill>
              <a:latin typeface="Arial Narrow" panose="020B0506020202030204" pitchFamily="34" charset="0"/>
            </a:endParaRPr>
          </a:p>
        </p:txBody>
      </p:sp>
      <p:sp>
        <p:nvSpPr>
          <p:cNvPr id="10" name="Rechteck 12"/>
          <p:cNvSpPr/>
          <p:nvPr userDrawn="1"/>
        </p:nvSpPr>
        <p:spPr>
          <a:xfrm rot="10800000">
            <a:off x="0" y="0"/>
            <a:ext cx="9144000" cy="107950"/>
          </a:xfrm>
          <a:prstGeom prst="rect">
            <a:avLst/>
          </a:prstGeom>
          <a:solidFill>
            <a:srgbClr val="6EB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de-DE">
              <a:solidFill>
                <a:prstClr val="white"/>
              </a:solidFill>
            </a:endParaRPr>
          </a:p>
        </p:txBody>
      </p:sp>
      <p:cxnSp>
        <p:nvCxnSpPr>
          <p:cNvPr id="11" name="Gerade Verbindung 13"/>
          <p:cNvCxnSpPr/>
          <p:nvPr userDrawn="1"/>
        </p:nvCxnSpPr>
        <p:spPr>
          <a:xfrm rot="10800000">
            <a:off x="0" y="10795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4"/>
          <p:cNvCxnSpPr/>
          <p:nvPr userDrawn="1"/>
        </p:nvCxnSpPr>
        <p:spPr>
          <a:xfrm rot="10800000">
            <a:off x="0" y="1016000"/>
            <a:ext cx="9144000" cy="0"/>
          </a:xfrm>
          <a:prstGeom prst="line">
            <a:avLst/>
          </a:prstGeom>
          <a:ln>
            <a:solidFill>
              <a:srgbClr val="3D57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3E0E3-08AB-4A2E-99E2-62029CBB2B1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1E992-D148-4F8C-9140-BC2CC30BB37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7893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5757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841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25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682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365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953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4622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4234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1959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735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9876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1290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3575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921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3896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031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817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8457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1032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8257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907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4907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14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121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659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3534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7273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1972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66752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7493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5944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0475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3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889F353A-C21C-453E-99EB-3D99A9474D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5F6B9F4F-AEBA-4F26-A33D-4048ACBD3367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902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889F353A-C21C-453E-99EB-3D99A9474D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5F6B9F4F-AEBA-4F26-A33D-4048ACBD3367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56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889F353A-C21C-453E-99EB-3D99A9474D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5F6B9F4F-AEBA-4F26-A33D-4048ACBD3367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55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889F353A-C21C-453E-99EB-3D99A9474D7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>
              <a:defRPr/>
            </a:pPr>
            <a:fld id="{5F6B9F4F-AEBA-4F26-A33D-4048ACBD3367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27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560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841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4E4BC-9B2A-4F3A-A1AB-1D7B1E60A5D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5/4/2016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49CA-D25B-42F5-99A9-4B9378F437D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11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6.jpeg"/><Relationship Id="rId18" Type="http://schemas.openxmlformats.org/officeDocument/2006/relationships/image" Target="../media/image29.png"/><Relationship Id="rId26" Type="http://schemas.openxmlformats.org/officeDocument/2006/relationships/hyperlink" Target="http://www.google.com/url?sa=i&amp;rct=j&amp;q=&amp;esrc=s&amp;source=images&amp;cd=&amp;cad=rja&amp;uact=8&amp;ved=0CAcQjRxqFQoTCJfL8OTjtccCFUqcgAoddB4Juw&amp;url=http://www.eopugetsound.org/science-review/2-kelp&amp;ei=ZcvUVdeEOcq4ggT0vKTYCw&amp;psig=AFQjCNGY02N-AjN8XFNnJaHuAWRkKKOx1w&amp;ust=1440095444102739" TargetMode="External"/><Relationship Id="rId3" Type="http://schemas.openxmlformats.org/officeDocument/2006/relationships/image" Target="../media/image20.png"/><Relationship Id="rId21" Type="http://schemas.openxmlformats.org/officeDocument/2006/relationships/image" Target="../media/image30.png"/><Relationship Id="rId7" Type="http://schemas.openxmlformats.org/officeDocument/2006/relationships/image" Target="../media/image23.png"/><Relationship Id="rId12" Type="http://schemas.openxmlformats.org/officeDocument/2006/relationships/hyperlink" Target="http://www.google.com/url?sa=i&amp;rct=j&amp;q=&amp;esrc=s&amp;source=images&amp;cd=&amp;cad=rja&amp;uact=8&amp;ved=0CAcQjRxqFQoTCIyC9tnktccCFQOPgAodilANvg&amp;url=http://healthimpactnews.com/2013/grape-seed-extract-superior-to-blockbuster-diabetes-drug/&amp;ei=W8zUVczoF4OeggSKobXwCw&amp;psig=AFQjCNFJNbjQCryqBrD28F4v8yX4sZg9Wg&amp;ust=1440095669550660" TargetMode="External"/><Relationship Id="rId17" Type="http://schemas.microsoft.com/office/2007/relationships/hdphoto" Target="../media/hdphoto7.wdp"/><Relationship Id="rId25" Type="http://schemas.microsoft.com/office/2007/relationships/hdphoto" Target="../media/hdphoto10.wdp"/><Relationship Id="rId33" Type="http://schemas.microsoft.com/office/2007/relationships/hdphoto" Target="../media/hdphoto13.wdp"/><Relationship Id="rId2" Type="http://schemas.openxmlformats.org/officeDocument/2006/relationships/image" Target="../media/image10.png"/><Relationship Id="rId16" Type="http://schemas.openxmlformats.org/officeDocument/2006/relationships/image" Target="../media/image28.png"/><Relationship Id="rId20" Type="http://schemas.openxmlformats.org/officeDocument/2006/relationships/hyperlink" Target="http://www.google.com/url?sa=i&amp;rct=j&amp;q=&amp;esrc=s&amp;source=images&amp;cd=&amp;cad=rja&amp;uact=8&amp;ved=0CAcQjRxqFQoTCMuSkMzjtccCFUiRDQodMakHjQ&amp;url=http://gga-healthcare.com/&amp;ei=MsvUVcuxAciiNrHSnugI&amp;psig=AFQjCNETGiP_zZJOwR10qBjhqwabJ-hvhg&amp;ust=1440095374207787" TargetMode="External"/><Relationship Id="rId29" Type="http://schemas.openxmlformats.org/officeDocument/2006/relationships/hyperlink" Target="http://www.google.com/url?sa=i&amp;rct=j&amp;q=&amp;esrc=s&amp;source=images&amp;cd=&amp;cad=rja&amp;uact=8&amp;ved=0CAcQjRxqFQoTCLrK2ZfjtccCFULggAodw_MPoQ&amp;url=http://www.marcjgian.com/rosemary-essential-oil-powerful-penetrating-and-rising/&amp;ei=xMrUVbrYBMLAgwTD57-ICg&amp;bvm=bv.99804247,d.eXY&amp;psig=AFQjCNEMEdVcxxSNkW6AOWpXw3zriFqEPA&amp;ust=1440095295144437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11" Type="http://schemas.microsoft.com/office/2007/relationships/hdphoto" Target="../media/hdphoto5.wdp"/><Relationship Id="rId24" Type="http://schemas.openxmlformats.org/officeDocument/2006/relationships/image" Target="../media/image31.png"/><Relationship Id="rId32" Type="http://schemas.openxmlformats.org/officeDocument/2006/relationships/image" Target="../media/image34.png"/><Relationship Id="rId5" Type="http://schemas.microsoft.com/office/2007/relationships/hdphoto" Target="../media/hdphoto3.wdp"/><Relationship Id="rId15" Type="http://schemas.microsoft.com/office/2007/relationships/hdphoto" Target="../media/hdphoto6.wdp"/><Relationship Id="rId23" Type="http://schemas.openxmlformats.org/officeDocument/2006/relationships/hyperlink" Target="http://www.google.com/url?sa=i&amp;rct=j&amp;q=&amp;esrc=s&amp;source=images&amp;cd=&amp;cad=rja&amp;uact=8&amp;ved=&amp;url=http://www.hoover.org/research/why-buzz-about-bee-pocalypse-honey-trap&amp;ei=cMrUVe2sCsergwT1wLfADw&amp;bvm=bv.99804247,d.eXY&amp;psig=AFQjCNGNhmUYd9GPSY6OxuKfCVWng2ClSQ&amp;ust=1440095216434659" TargetMode="External"/><Relationship Id="rId28" Type="http://schemas.microsoft.com/office/2007/relationships/hdphoto" Target="../media/hdphoto11.wdp"/><Relationship Id="rId10" Type="http://schemas.openxmlformats.org/officeDocument/2006/relationships/image" Target="../media/image25.png"/><Relationship Id="rId19" Type="http://schemas.microsoft.com/office/2007/relationships/hdphoto" Target="../media/hdphoto8.wdp"/><Relationship Id="rId31" Type="http://schemas.microsoft.com/office/2007/relationships/hdphoto" Target="../media/hdphoto12.wdp"/><Relationship Id="rId4" Type="http://schemas.openxmlformats.org/officeDocument/2006/relationships/image" Target="../media/image21.png"/><Relationship Id="rId9" Type="http://schemas.microsoft.com/office/2007/relationships/hdphoto" Target="../media/hdphoto4.wdp"/><Relationship Id="rId14" Type="http://schemas.openxmlformats.org/officeDocument/2006/relationships/image" Target="../media/image27.png"/><Relationship Id="rId22" Type="http://schemas.microsoft.com/office/2007/relationships/hdphoto" Target="../media/hdphoto9.wdp"/><Relationship Id="rId27" Type="http://schemas.openxmlformats.org/officeDocument/2006/relationships/image" Target="../media/image32.png"/><Relationship Id="rId30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5" Type="http://schemas.microsoft.com/office/2007/relationships/hdphoto" Target="../media/hdphoto15.wdp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6285" y="238143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8000" b="1" dirty="0" smtClean="0">
                <a:solidFill>
                  <a:srgbClr val="FF0000"/>
                </a:solidFill>
                <a:latin typeface="Arial"/>
                <a:cs typeface="Arial"/>
              </a:rPr>
              <a:t>Lyme Disease</a:t>
            </a:r>
            <a:r>
              <a:rPr lang="en-US" b="1" dirty="0" smtClean="0">
                <a:solidFill>
                  <a:srgbClr val="002060"/>
                </a:solidFill>
                <a:latin typeface="Arial"/>
                <a:cs typeface="Arial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en-US" sz="3100" dirty="0" smtClean="0">
                <a:solidFill>
                  <a:srgbClr val="002060"/>
                </a:solidFill>
                <a:cs typeface="Arial"/>
              </a:rPr>
              <a:t>New Non-Synthetic Agent </a:t>
            </a:r>
            <a:r>
              <a:rPr lang="en-US" sz="3100" dirty="0" smtClean="0">
                <a:solidFill>
                  <a:srgbClr val="002060"/>
                </a:solidFill>
              </a:rPr>
              <a:t>Challenging Active and Persistent  Forms of </a:t>
            </a:r>
            <a:r>
              <a:rPr lang="en-US" sz="3100" i="1" dirty="0" err="1" smtClean="0">
                <a:solidFill>
                  <a:srgbClr val="002060"/>
                </a:solidFill>
              </a:rPr>
              <a:t>Borrelia</a:t>
            </a:r>
            <a:r>
              <a:rPr lang="en-US" sz="3100" i="1" dirty="0" smtClean="0">
                <a:solidFill>
                  <a:srgbClr val="002060"/>
                </a:solidFill>
              </a:rPr>
              <a:t> sp.</a:t>
            </a:r>
            <a:br>
              <a:rPr lang="en-US" sz="3100" i="1" dirty="0" smtClean="0">
                <a:solidFill>
                  <a:srgbClr val="002060"/>
                </a:solidFill>
              </a:rPr>
            </a:b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285" y="4197100"/>
            <a:ext cx="6400800" cy="3635375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Anna </a:t>
            </a:r>
            <a:r>
              <a:rPr lang="en-US" sz="4400" b="1" dirty="0" err="1" smtClean="0">
                <a:solidFill>
                  <a:srgbClr val="002060"/>
                </a:solidFill>
              </a:rPr>
              <a:t>Goc</a:t>
            </a:r>
            <a:r>
              <a:rPr lang="en-US" sz="4400" b="1" dirty="0" smtClean="0">
                <a:solidFill>
                  <a:srgbClr val="002060"/>
                </a:solidFill>
              </a:rPr>
              <a:t>, Ph.D.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May 2016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616" y="10955"/>
            <a:ext cx="9148615" cy="1783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0211" y="31080"/>
            <a:ext cx="9061663" cy="1746505"/>
            <a:chOff x="80532" y="44655"/>
            <a:chExt cx="9061663" cy="1752601"/>
          </a:xfrm>
        </p:grpSpPr>
        <p:pic>
          <p:nvPicPr>
            <p:cNvPr id="14438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532" y="44656"/>
              <a:ext cx="1689820" cy="1737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5065" y="44656"/>
              <a:ext cx="1920250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44298" y="44655"/>
              <a:ext cx="1896365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2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37160" y="44656"/>
              <a:ext cx="1805035" cy="1734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30030" y="34131"/>
            <a:ext cx="1770160" cy="1733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25" y="5042010"/>
            <a:ext cx="1075340" cy="65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662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half" idx="4294967295"/>
          </p:nvPr>
        </p:nvSpPr>
        <p:spPr>
          <a:xfrm>
            <a:off x="1153955" y="2353660"/>
            <a:ext cx="3302830" cy="330283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acterial infection 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Systemic zoonosis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T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ransmitted by ticks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20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Limited treatment options</a:t>
            </a:r>
            <a:endParaRPr lang="en-US" sz="20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6"/>
          <p:cNvSpPr/>
          <p:nvPr/>
        </p:nvSpPr>
        <p:spPr>
          <a:xfrm>
            <a:off x="0" y="0"/>
            <a:ext cx="9144000" cy="14097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3600" b="1" dirty="0">
              <a:solidFill>
                <a:srgbClr val="5ECCF3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 bwMode="auto">
          <a:xfrm>
            <a:off x="94269" y="173038"/>
            <a:ext cx="904973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3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 </a:t>
            </a:r>
            <a:r>
              <a:rPr lang="en-US" sz="4300" b="1" dirty="0" smtClean="0">
                <a:solidFill>
                  <a:schemeClr val="bg1"/>
                </a:solidFill>
                <a:latin typeface="+mn-lt"/>
              </a:rPr>
              <a:t>What is Lyme Disease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835" y="2622495"/>
            <a:ext cx="3494855" cy="2300411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83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204227"/>
            <a:ext cx="9144000" cy="69056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223843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US" sz="4400" b="1" dirty="0" smtClean="0">
                <a:solidFill>
                  <a:prstClr val="white"/>
                </a:solidFill>
              </a:rPr>
              <a:t>Therapy</a:t>
            </a:r>
            <a:endParaRPr lang="en-US" sz="4400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65906" y="1223203"/>
            <a:ext cx="4040188" cy="639762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CONVENTIONAL</a:t>
            </a:r>
            <a:r>
              <a:rPr lang="nl-NL" dirty="0" smtClean="0"/>
              <a:t> </a:t>
            </a:r>
            <a:r>
              <a:rPr lang="nl-NL" dirty="0" smtClean="0">
                <a:solidFill>
                  <a:schemeClr val="bg1"/>
                </a:solidFill>
              </a:rPr>
              <a:t>TREATMENTS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3407" y="2410858"/>
            <a:ext cx="4040188" cy="3951288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Oral and intravenous antibiotics</a:t>
            </a:r>
          </a:p>
          <a:p>
            <a:pPr marL="0" indent="0">
              <a:buNone/>
            </a:pPr>
            <a:endParaRPr lang="nl-NL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sufficient efficacy when applied at later stages of LD </a:t>
            </a:r>
            <a:r>
              <a:rPr lang="nl-NL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nl-NL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administarted long-term </a:t>
            </a:r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982066" y="1223843"/>
            <a:ext cx="4041775" cy="639762"/>
          </a:xfrm>
        </p:spPr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ALTERNATIVE TREATMENTS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138825" y="2380656"/>
            <a:ext cx="3734535" cy="3951288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Plant extracts, oils, enzymes, vitamins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applied to alleviate some symptoms of LD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Largely used as individual components mimicking the pharmaceutical drugs approach</a:t>
            </a:r>
          </a:p>
          <a:p>
            <a:pPr marL="0" indent="0">
              <a:buNone/>
            </a:pPr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Clinical efficacy varies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1300">
            <a:off x="1097867" y="4264942"/>
            <a:ext cx="2990068" cy="197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17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9144000" cy="14097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3600" b="1" dirty="0">
              <a:solidFill>
                <a:srgbClr val="5ECCF3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sz="half" idx="4294967295"/>
          </p:nvPr>
        </p:nvSpPr>
        <p:spPr>
          <a:xfrm>
            <a:off x="424260" y="2090652"/>
            <a:ext cx="8295479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kern="0" dirty="0">
                <a:solidFill>
                  <a:srgbClr val="002060"/>
                </a:solidFill>
                <a:cs typeface="Arial" pitchFamily="34" charset="0"/>
              </a:rPr>
              <a:t>♦ </a:t>
            </a:r>
            <a:r>
              <a:rPr lang="en-US" sz="2000" i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 </a:t>
            </a:r>
            <a:r>
              <a:rPr lang="en-US" sz="2000" i="1" kern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burgdorferi</a:t>
            </a:r>
            <a:r>
              <a:rPr lang="en-US" sz="2000" i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i="1" kern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sensu</a:t>
            </a:r>
            <a:r>
              <a:rPr lang="en-US" sz="2000" i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kern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lato</a:t>
            </a:r>
            <a:r>
              <a:rPr lang="en-US" sz="2000" i="1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(14 species)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600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200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species causing this disease: </a:t>
            </a: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 </a:t>
            </a:r>
            <a:r>
              <a:rPr lang="en-US" sz="16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burgdorferi</a:t>
            </a:r>
            <a:r>
              <a:rPr lang="en-US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s.s</a:t>
            </a:r>
            <a:r>
              <a:rPr lang="en-US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(predominant in the USA) – arthritis</a:t>
            </a: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 </a:t>
            </a:r>
            <a:r>
              <a:rPr lang="en-US" sz="16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afzelii</a:t>
            </a:r>
            <a:r>
              <a:rPr lang="en-US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(predominant in Europe and Asia) – skin disorders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 </a:t>
            </a:r>
            <a:r>
              <a:rPr lang="en-US" sz="1600" b="1" i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garinii</a:t>
            </a:r>
            <a:r>
              <a:rPr lang="en-US" sz="16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(predominant in Europe and Asia) –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neuroboreliosis</a:t>
            </a:r>
            <a:endParaRPr 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spcAft>
                <a:spcPts val="1000"/>
              </a:spcAft>
              <a:buNone/>
            </a:pPr>
            <a:endParaRPr lang="en-US" sz="14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2000" kern="0" dirty="0">
                <a:solidFill>
                  <a:srgbClr val="002060"/>
                </a:solidFill>
                <a:cs typeface="Arial" pitchFamily="34" charset="0"/>
              </a:rPr>
              <a:t>♦ 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species are: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host-dependent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♦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invasive                        ♦ non-toxicogenic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♦ micro-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aerophilic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♦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slow-growing                 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motile</a:t>
            </a:r>
          </a:p>
        </p:txBody>
      </p:sp>
      <p:sp>
        <p:nvSpPr>
          <p:cNvPr id="16388" name="Titel 1"/>
          <p:cNvSpPr>
            <a:spLocks noGrp="1"/>
          </p:cNvSpPr>
          <p:nvPr>
            <p:ph type="title" idx="4294967295"/>
          </p:nvPr>
        </p:nvSpPr>
        <p:spPr>
          <a:xfrm>
            <a:off x="616285" y="164575"/>
            <a:ext cx="8034337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prstClr val="white"/>
                </a:solidFill>
                <a:latin typeface="+mn-lt"/>
              </a:rPr>
              <a:t>Borrelia sp. </a:t>
            </a:r>
            <a:r>
              <a:rPr lang="en-US" sz="4000" b="1" dirty="0" smtClean="0">
                <a:solidFill>
                  <a:prstClr val="white"/>
                </a:solidFill>
                <a:latin typeface="+mn-lt"/>
              </a:rPr>
              <a:t>is a </a:t>
            </a:r>
            <a:r>
              <a:rPr lang="en-US" sz="4000" b="1" dirty="0" smtClean="0">
                <a:solidFill>
                  <a:schemeClr val="bg1"/>
                </a:solidFill>
                <a:latin typeface="+mn-lt"/>
              </a:rPr>
              <a:t>Causative Pathogen</a:t>
            </a:r>
            <a:endParaRPr lang="en-US" sz="4000" b="1" i="1" dirty="0" smtClean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74" y="1777585"/>
            <a:ext cx="1805035" cy="142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9144000" cy="14097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3600" b="1" dirty="0">
              <a:solidFill>
                <a:srgbClr val="5ECCF3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6388" name="Titel 1"/>
          <p:cNvSpPr>
            <a:spLocks noGrp="1"/>
          </p:cNvSpPr>
          <p:nvPr>
            <p:ph type="title" idx="4294967295"/>
          </p:nvPr>
        </p:nvSpPr>
        <p:spPr>
          <a:xfrm>
            <a:off x="1" y="480965"/>
            <a:ext cx="9144000" cy="1143000"/>
          </a:xfrm>
        </p:spPr>
        <p:txBody>
          <a:bodyPr/>
          <a:lstStyle/>
          <a:p>
            <a:r>
              <a:rPr lang="en-US" sz="4300" b="1" dirty="0">
                <a:solidFill>
                  <a:prstClr val="white"/>
                </a:solidFill>
                <a:latin typeface="+mn-lt"/>
              </a:rPr>
              <a:t>Morphological </a:t>
            </a:r>
            <a:r>
              <a:rPr lang="en-US" sz="4300" b="1" dirty="0" smtClean="0">
                <a:solidFill>
                  <a:prstClr val="white"/>
                </a:solidFill>
                <a:latin typeface="+mn-lt"/>
              </a:rPr>
              <a:t>Diversity </a:t>
            </a:r>
            <a:br>
              <a:rPr lang="en-US" sz="4300" b="1" dirty="0" smtClean="0">
                <a:solidFill>
                  <a:prstClr val="white"/>
                </a:solidFill>
                <a:latin typeface="+mn-lt"/>
              </a:rPr>
            </a:br>
            <a:endParaRPr lang="en-US" sz="43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39905" y="1585560"/>
            <a:ext cx="66885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All forms are capable of producing injury in the human host</a:t>
            </a:r>
            <a:b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</a:b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4770" y="3839535"/>
            <a:ext cx="4880975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/>
              <a:buChar char="Þ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en-US" sz="20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♦ Dormant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forms (latent forms)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-</a:t>
            </a:r>
            <a:r>
              <a:rPr kumimoji="0" lang="en-US" sz="1600" b="1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survive antibiotics, starvation, pH changes, hydrogen peroxide, temperature variation, and most other adverse conditions</a:t>
            </a:r>
          </a:p>
          <a:p>
            <a:pPr lvl="0" algn="just"/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- Rounded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forms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- Biofilm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499" y="2276850"/>
            <a:ext cx="495424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♦ Active form 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vegetative 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form)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very mobile, allows penetration into dense tissue and bone, capable of intracellular infection, rapidly converts to dormant forms </a:t>
            </a:r>
            <a:endParaRPr lang="en-US" sz="16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sz="16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- Spirochetes</a:t>
            </a:r>
            <a:endPara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300" y="2200040"/>
            <a:ext cx="1141898" cy="110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010" y="4458308"/>
            <a:ext cx="1135150" cy="11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210" y="4441530"/>
            <a:ext cx="1103375" cy="113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7895" y="3390595"/>
            <a:ext cx="1267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Spirochetes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92985" y="5663581"/>
            <a:ext cx="16898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Rounded forms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13235" y="5663581"/>
            <a:ext cx="883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Biofilm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55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30030" y="126170"/>
            <a:ext cx="53340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Methodology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0" y="0"/>
            <a:ext cx="9144000" cy="122384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US" sz="4400" b="1" dirty="0" smtClean="0">
                <a:solidFill>
                  <a:prstClr val="white"/>
                </a:solidFill>
              </a:rPr>
              <a:t>Approach Taken in the Study</a:t>
            </a:r>
            <a:endParaRPr lang="en-US" sz="4400" dirty="0">
              <a:solidFill>
                <a:prstClr val="white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989006" y="1585560"/>
            <a:ext cx="3110805" cy="1728225"/>
          </a:xfrm>
          <a:prstGeom prst="ellips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002060"/>
            </a:solidFill>
          </a:ln>
          <a:effectLst>
            <a:glow rad="63500">
              <a:srgbClr val="002060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112610" y="2200040"/>
            <a:ext cx="2927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810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Platform</a:t>
            </a:r>
            <a:endParaRPr lang="en-US" sz="2400" b="1" dirty="0">
              <a:solidFill>
                <a:srgbClr val="C810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59725" y="3813050"/>
            <a:ext cx="2035465" cy="576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421320" y="4581150"/>
            <a:ext cx="2035465" cy="161301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997395" y="3928265"/>
            <a:ext cx="111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Screening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32235" y="3813050"/>
            <a:ext cx="2035465" cy="576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193830" y="4581150"/>
            <a:ext cx="2035465" cy="161301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69905" y="3928265"/>
            <a:ext cx="111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Selection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459725" y="4631859"/>
            <a:ext cx="18050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Spirochetes</a:t>
            </a:r>
          </a:p>
          <a:p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</a:p>
          <a:p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Biofilm</a:t>
            </a:r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93830" y="4619555"/>
            <a:ext cx="24195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♦ Natural sources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Plants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sz="1600" b="1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- Herbs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Spices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87215" y="3813050"/>
            <a:ext cx="2035465" cy="576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4648810" y="4581150"/>
            <a:ext cx="2035465" cy="161301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301695" y="3928265"/>
            <a:ext cx="883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535066" y="3467405"/>
            <a:ext cx="307239" cy="2304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914705" y="3813050"/>
            <a:ext cx="2035465" cy="5760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6876300" y="4581150"/>
            <a:ext cx="2035465" cy="161301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337160" y="3928265"/>
            <a:ext cx="1305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Interactions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6223415" y="2660900"/>
            <a:ext cx="1728225" cy="960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5224885" y="3467405"/>
            <a:ext cx="345645" cy="2304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1192360" y="2660900"/>
            <a:ext cx="1651415" cy="10369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520" y="4670264"/>
            <a:ext cx="384050" cy="37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520" y="5207934"/>
            <a:ext cx="381781" cy="373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520" y="5707199"/>
            <a:ext cx="371094" cy="38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4648810" y="4631859"/>
            <a:ext cx="180503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Efficacy</a:t>
            </a:r>
          </a:p>
          <a:p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Single</a:t>
            </a:r>
          </a:p>
          <a:p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Mix</a:t>
            </a:r>
          </a:p>
          <a:p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6914705" y="4631859"/>
            <a:ext cx="18050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Reciprocity</a:t>
            </a:r>
          </a:p>
          <a:p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 effects</a:t>
            </a:r>
          </a:p>
          <a:p>
            <a:endParaRPr lang="en-US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1" name="Title 1"/>
          <p:cNvSpPr>
            <a:spLocks noGrp="1"/>
          </p:cNvSpPr>
          <p:nvPr>
            <p:ph type="title"/>
          </p:nvPr>
        </p:nvSpPr>
        <p:spPr>
          <a:xfrm>
            <a:off x="808310" y="173725"/>
            <a:ext cx="752738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Screened Compounds against </a:t>
            </a:r>
            <a:r>
              <a:rPr lang="en-US" sz="3200" b="1" i="1" dirty="0" err="1">
                <a:solidFill>
                  <a:schemeClr val="bg1"/>
                </a:solidFill>
                <a:latin typeface="+mn-lt"/>
                <a:cs typeface="Arial" pitchFamily="34" charset="0"/>
              </a:rPr>
              <a:t>Borrelia</a:t>
            </a:r>
            <a:r>
              <a:rPr lang="en-US" sz="3200" b="1" i="1" dirty="0">
                <a:solidFill>
                  <a:schemeClr val="bg1"/>
                </a:solidFill>
                <a:latin typeface="+mn-lt"/>
                <a:cs typeface="Arial" pitchFamily="34" charset="0"/>
              </a:rPr>
              <a:t> sp</a:t>
            </a:r>
            <a:r>
              <a:rPr lang="en-US" sz="3200" i="1" dirty="0">
                <a:solidFill>
                  <a:schemeClr val="bg1"/>
                </a:solidFill>
                <a:latin typeface="+mn-lt"/>
                <a:cs typeface="Arial" pitchFamily="34" charset="0"/>
              </a:rPr>
              <a:t>. 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78614" y="6232565"/>
            <a:ext cx="3648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Concentrations: 0.0005-1000 </a:t>
            </a:r>
            <a:r>
              <a:rPr lang="el-GR" sz="12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12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g/ml; 1-50 x dilution </a:t>
            </a:r>
            <a:endParaRPr lang="en-US" sz="1200" b="1" dirty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563154" y="2721650"/>
            <a:ext cx="2189085" cy="2073870"/>
          </a:xfrm>
          <a:prstGeom prst="ellipse">
            <a:avLst/>
          </a:prstGeom>
          <a:gradFill flip="none" rotWithShape="1">
            <a:gsLst>
              <a:gs pos="0">
                <a:srgbClr val="D0DC3A">
                  <a:shade val="30000"/>
                  <a:satMod val="115000"/>
                </a:srgbClr>
              </a:gs>
              <a:gs pos="50000">
                <a:srgbClr val="D0DC3A">
                  <a:shade val="67500"/>
                  <a:satMod val="115000"/>
                </a:srgbClr>
              </a:gs>
              <a:gs pos="100000">
                <a:srgbClr val="D0DC3A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D0DC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877770" y="3275380"/>
            <a:ext cx="729695" cy="2304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186480" y="2161635"/>
            <a:ext cx="268835" cy="5376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3573470" y="2315255"/>
            <a:ext cx="345645" cy="4992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574943" y="3467406"/>
            <a:ext cx="768097" cy="1536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112610" y="4619555"/>
            <a:ext cx="499265" cy="4992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802430" y="4965200"/>
            <a:ext cx="0" cy="6912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762555" y="4465935"/>
            <a:ext cx="729695" cy="3456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840835" y="1777585"/>
            <a:ext cx="18221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Vitamins</a:t>
            </a:r>
            <a:endParaRPr lang="en-US" sz="2000" dirty="0">
              <a:solidFill>
                <a:srgbClr val="002060"/>
              </a:solidFill>
              <a:latin typeface="Cambria"/>
              <a:ea typeface="MS Mincho"/>
              <a:cs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15440" y="3044950"/>
            <a:ext cx="21225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Fatty acids</a:t>
            </a:r>
            <a:endParaRPr lang="en-US" sz="2000" dirty="0">
              <a:solidFill>
                <a:srgbClr val="002060"/>
              </a:solidFill>
              <a:latin typeface="Cambria"/>
              <a:ea typeface="MS Mincho"/>
              <a:cs typeface="Times New Roman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300225" y="4657960"/>
            <a:ext cx="18107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Enzymes</a:t>
            </a:r>
            <a:endParaRPr lang="en-US" sz="2000" dirty="0">
              <a:solidFill>
                <a:srgbClr val="002060"/>
              </a:solidFill>
              <a:latin typeface="Cambria"/>
              <a:ea typeface="MS Mincho"/>
              <a:cs typeface="Times New Roman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919115" y="5694895"/>
            <a:ext cx="20354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Amino </a:t>
            </a:r>
            <a:r>
              <a:rPr lang="en-US" sz="2000" b="1" dirty="0" smtClean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acids</a:t>
            </a:r>
            <a:endParaRPr lang="en-US" sz="2000" dirty="0">
              <a:solidFill>
                <a:srgbClr val="002060"/>
              </a:solidFill>
              <a:latin typeface="Cambria"/>
              <a:ea typeface="MS Mincho"/>
              <a:cs typeface="Times New Roman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21320" y="1815990"/>
            <a:ext cx="1728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 </a:t>
            </a:r>
            <a:r>
              <a:rPr lang="en-US" sz="2000" b="1" dirty="0" smtClean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Polyphenols</a:t>
            </a:r>
            <a:endParaRPr lang="en-US" sz="2000" dirty="0">
              <a:solidFill>
                <a:srgbClr val="002060"/>
              </a:solidFill>
              <a:latin typeface="Cambria"/>
              <a:ea typeface="MS Mincho"/>
              <a:cs typeface="Times New Roman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2235" y="3275380"/>
            <a:ext cx="26595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Plant extracts</a:t>
            </a:r>
            <a:endParaRPr lang="en-US" sz="2000" dirty="0">
              <a:solidFill>
                <a:srgbClr val="002060"/>
              </a:solidFill>
              <a:latin typeface="Cambria"/>
              <a:ea typeface="MS Mincho"/>
              <a:cs typeface="Times New Roman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67700" y="5234035"/>
            <a:ext cx="14444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000" b="1" dirty="0">
                <a:solidFill>
                  <a:srgbClr val="002060"/>
                </a:solidFill>
                <a:latin typeface="Cambria"/>
                <a:ea typeface="MS Mincho"/>
                <a:cs typeface="Times New Roman"/>
              </a:rPr>
              <a:t>Others</a:t>
            </a:r>
            <a:endParaRPr lang="en-US" sz="2000" dirty="0">
              <a:solidFill>
                <a:srgbClr val="002060"/>
              </a:solidFill>
              <a:latin typeface="Cambria"/>
              <a:ea typeface="MS Mincho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80346" y="3198570"/>
            <a:ext cx="17666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990099"/>
                </a:solidFill>
              </a:rPr>
              <a:t>Natural Agents</a:t>
            </a:r>
            <a:endParaRPr lang="en-US" sz="3200" b="1" dirty="0">
              <a:solidFill>
                <a:srgbClr val="99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50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8412" y="3461"/>
            <a:ext cx="9144000" cy="140738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15" name="Textfeld 1"/>
          <p:cNvSpPr txBox="1"/>
          <p:nvPr/>
        </p:nvSpPr>
        <p:spPr>
          <a:xfrm>
            <a:off x="462665" y="409321"/>
            <a:ext cx="834391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3300" b="1" dirty="0">
                <a:solidFill>
                  <a:schemeClr val="bg1"/>
                </a:solidFill>
              </a:rPr>
              <a:t>Most </a:t>
            </a:r>
            <a:r>
              <a:rPr lang="en-US" sz="3300" b="1" dirty="0" smtClean="0">
                <a:solidFill>
                  <a:schemeClr val="bg1"/>
                </a:solidFill>
              </a:rPr>
              <a:t>Effective Compounds against </a:t>
            </a:r>
            <a:r>
              <a:rPr lang="en-US" sz="3300" b="1" i="1" dirty="0" smtClean="0">
                <a:solidFill>
                  <a:schemeClr val="bg1"/>
                </a:solidFill>
              </a:rPr>
              <a:t>Borrelia sp.</a:t>
            </a:r>
            <a:endParaRPr lang="en-US" sz="33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23256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24260" y="1675554"/>
            <a:ext cx="3226020" cy="4749035"/>
          </a:xfrm>
          <a:prstGeom prst="round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688684" y="1675555"/>
            <a:ext cx="5069460" cy="1997060"/>
          </a:xfrm>
          <a:prstGeom prst="round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687215" y="3736240"/>
            <a:ext cx="3686880" cy="2419515"/>
          </a:xfrm>
          <a:prstGeom prst="roundRect">
            <a:avLst/>
          </a:prstGeom>
          <a:noFill/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8" name="Picture 21" descr="https://upload.wikimedia.org/wikipedia/commons/thumb/1/11/Juglone.png/130px-Juglo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691625" y="1815990"/>
            <a:ext cx="960125" cy="98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577880" y="1807021"/>
            <a:ext cx="142098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Juglon</a:t>
            </a:r>
            <a:endParaRPr lang="en-US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100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125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icture 4" descr="https://upload.wikimedia.org/wikipedia/commons/thumb/6/60/Luteolin.svg/220px-Luteolin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83891">
            <a:off x="3587399" y="2119113"/>
            <a:ext cx="1451435" cy="96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s://upload.wikimedia.org/wikipedia/commons/thumb/2/2d/Baicalein.svg/200px-Baicalein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630" y="1777585"/>
            <a:ext cx="1651415" cy="92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4687215" y="2852925"/>
            <a:ext cx="1082348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Luteolin</a:t>
            </a:r>
            <a:endParaRPr lang="en-US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125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MBC= 250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223414" y="2866110"/>
            <a:ext cx="119776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Baicalein</a:t>
            </a:r>
            <a:endParaRPr lang="en-US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150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250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i="1" dirty="0">
              <a:solidFill>
                <a:srgbClr val="FF0000"/>
              </a:solidFill>
            </a:endParaRPr>
          </a:p>
        </p:txBody>
      </p:sp>
      <p:pic>
        <p:nvPicPr>
          <p:cNvPr id="38" name="Picture 17" descr="http://www.adipogen.com/media/catalog/product/i/m/image_23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1183">
            <a:off x="5540232" y="5225775"/>
            <a:ext cx="1575230" cy="57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4917645" y="3851455"/>
            <a:ext cx="142859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Monolaurin</a:t>
            </a:r>
            <a:endParaRPr lang="en-US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100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250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956050" y="5042010"/>
            <a:ext cx="138258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10-HAD</a:t>
            </a:r>
          </a:p>
          <a:p>
            <a:pPr lvl="0"/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MIC= 125 </a:t>
            </a:r>
            <a:r>
              <a:rPr lang="el-GR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MBC= 250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</a:p>
          <a:p>
            <a:endParaRPr lang="en-US" b="1" i="1" dirty="0">
              <a:solidFill>
                <a:srgbClr val="FF0000"/>
              </a:solidFill>
            </a:endParaRPr>
          </a:p>
        </p:txBody>
      </p:sp>
      <p:pic>
        <p:nvPicPr>
          <p:cNvPr id="45" name="Picture 2" descr="MONOLAURIN Structur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9621">
            <a:off x="5942280" y="4018606"/>
            <a:ext cx="1667418" cy="66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3" descr="http://www.chemicalbook.com/CAS/GIF/29106-49-8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955" y="5003605"/>
            <a:ext cx="1468029" cy="130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501070" y="4504340"/>
            <a:ext cx="2262158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Proanthocyanidins</a:t>
            </a:r>
            <a:endParaRPr lang="en-US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100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100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i="1" dirty="0">
              <a:solidFill>
                <a:srgbClr val="FF0000"/>
              </a:solidFill>
            </a:endParaRPr>
          </a:p>
        </p:txBody>
      </p:sp>
      <p:pic>
        <p:nvPicPr>
          <p:cNvPr id="48" name="Picture 24" descr="http://healthimpactnews.com/wp-content/uploads/sites/2/2013/09/grape_seed_extract_diabetes.jp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28560" y="5464465"/>
            <a:ext cx="691290" cy="71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ttps://veg888.files.wordpress.com/2009/12/black_walnut_hull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2764870" y="2008014"/>
            <a:ext cx="728996" cy="69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http://www.devongardenstrust.org.uk/sites/default/files/Sophora%20japonica%20leaf%202%20selected%20adjusted.jpe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5071265" y="1931205"/>
            <a:ext cx="806505" cy="83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10" y="2545685"/>
            <a:ext cx="806505" cy="836375"/>
          </a:xfrm>
          <a:prstGeom prst="rect">
            <a:avLst/>
          </a:prstGeom>
        </p:spPr>
      </p:pic>
      <p:pic>
        <p:nvPicPr>
          <p:cNvPr id="52" name="Picture 51" descr="http://gga-healthcare.com/wp-content/uploads/2014/07/Coconut_pic1.jpg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995" y="4273910"/>
            <a:ext cx="657713" cy="69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https://encrypted-tbn0.gstatic.com/images?q=tbn:ANd9GcQb_9JOU2HpblqyQjwjo8nR_FV8xSV1xgVu-9iHjgBon3mTpf-r">
            <a:hlinkClick r:id="rId23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325" y="5310845"/>
            <a:ext cx="711045" cy="69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0" descr="http://www.eopugetsound.org/sites/default/files/giant_kelp.jpg">
            <a:hlinkClick r:id="rId26"/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3803900" y="3813050"/>
            <a:ext cx="729695" cy="81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2" descr="http://www.marcjgian.com/wp-content/uploads/2014/12/blog-post-1.jpg">
            <a:hlinkClick r:id="rId29"/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33631" y="3224885"/>
            <a:ext cx="796363" cy="7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1" descr="https://upload.wikimedia.org/wikipedia/commons/thumb/3/3a/Rosmarinic_acid.png/200px-Rosmarinic_acid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sharpenSoften amount="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951">
            <a:off x="1019825" y="3482452"/>
            <a:ext cx="1745735" cy="115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539475" y="3044950"/>
            <a:ext cx="1967205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Rosmarinic</a:t>
            </a:r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acid</a:t>
            </a: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150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250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419850" y="3505810"/>
            <a:ext cx="1459390" cy="2189085"/>
          </a:xfrm>
          <a:prstGeom prst="ellipse">
            <a:avLst/>
          </a:prstGeom>
          <a:noFill/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65495" y="4610811"/>
            <a:ext cx="124906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Iodine</a:t>
            </a:r>
          </a:p>
          <a:p>
            <a:pPr lvl="0"/>
            <a:r>
              <a:rPr lang="en-US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kelp)</a:t>
            </a:r>
          </a:p>
          <a:p>
            <a:pPr lvl="0"/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5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MBC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15 </a:t>
            </a:r>
            <a:r>
              <a:rPr lang="el-GR" sz="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g/ml</a:t>
            </a:r>
            <a:endParaRPr lang="en-US" sz="800" b="1" i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67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2235" y="173725"/>
            <a:ext cx="84850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prstClr val="white"/>
                </a:solidFill>
              </a:rPr>
              <a:t>  </a:t>
            </a:r>
            <a:r>
              <a:rPr lang="en-US" sz="3900" b="1" dirty="0" smtClean="0">
                <a:solidFill>
                  <a:prstClr val="white"/>
                </a:solidFill>
              </a:rPr>
              <a:t>Reciprocity with Doxycycline  against Spirochetes</a:t>
            </a:r>
            <a:endParaRPr lang="en-US" sz="39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61085" y="4811580"/>
            <a:ext cx="2189085" cy="985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</a:t>
            </a: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ose of DOX: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MIC=12.5 µg/ml = 50%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MBC</a:t>
            </a:r>
            <a:r>
              <a:rPr lang="en-US" sz="1200" b="1" baseline="-250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90</a:t>
            </a: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=100 µg/ml = 50%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812895"/>
              </p:ext>
            </p:extLst>
          </p:nvPr>
        </p:nvGraphicFramePr>
        <p:xfrm>
          <a:off x="539474" y="2314718"/>
          <a:ext cx="4647005" cy="3341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 13"/>
          <p:cNvSpPr/>
          <p:nvPr/>
        </p:nvSpPr>
        <p:spPr>
          <a:xfrm rot="16200000">
            <a:off x="-451831" y="3742927"/>
            <a:ext cx="17666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Live spirochetes</a:t>
            </a:r>
          </a:p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 </a:t>
            </a:r>
            <a:r>
              <a:rPr lang="en-US" sz="1400" b="1" dirty="0">
                <a:solidFill>
                  <a:prstClr val="black"/>
                </a:solidFill>
              </a:rPr>
              <a:t>(% </a:t>
            </a:r>
            <a:r>
              <a:rPr lang="en-US" sz="1400" b="1" dirty="0" smtClean="0">
                <a:solidFill>
                  <a:prstClr val="black"/>
                </a:solidFill>
              </a:rPr>
              <a:t>of control)</a:t>
            </a:r>
            <a:endParaRPr lang="en-US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931668"/>
              </p:ext>
            </p:extLst>
          </p:nvPr>
        </p:nvGraphicFramePr>
        <p:xfrm>
          <a:off x="5839365" y="1955142"/>
          <a:ext cx="2957186" cy="247909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918112"/>
                <a:gridCol w="519537"/>
                <a:gridCol w="519537"/>
              </a:tblGrid>
              <a:tr h="17922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Tested </a:t>
                      </a:r>
                      <a:r>
                        <a:rPr lang="en-US" sz="1100" dirty="0">
                          <a:effectLst/>
                        </a:rPr>
                        <a:t>combinations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Reciprocity with DOX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584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Spirochetes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92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FICI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FBCI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Baicalein+DOX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Luteolin+DOX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Monolaurin+DOX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10-HAD+DOX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RA+DOX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Iodine+DOX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Juglon+DOX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effectLst/>
                        </a:rPr>
                        <a:t>Grape seed+DOX</a:t>
                      </a:r>
                      <a:endParaRPr lang="en-US" sz="11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9" name="TextBox 17"/>
          <p:cNvSpPr txBox="1"/>
          <p:nvPr/>
        </p:nvSpPr>
        <p:spPr>
          <a:xfrm>
            <a:off x="2574940" y="5617548"/>
            <a:ext cx="1420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smtClean="0"/>
              <a:t>Time (H)</a:t>
            </a:r>
            <a:endParaRPr lang="en-US" sz="1400" b="1" dirty="0"/>
          </a:p>
        </p:txBody>
      </p:sp>
      <p:sp>
        <p:nvSpPr>
          <p:cNvPr id="23" name="Down Arrow 22"/>
          <p:cNvSpPr/>
          <p:nvPr/>
        </p:nvSpPr>
        <p:spPr>
          <a:xfrm>
            <a:off x="8550234" y="5579680"/>
            <a:ext cx="54291" cy="76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>
            <a:off x="8450905" y="5272440"/>
            <a:ext cx="54291" cy="76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8379" y="2391528"/>
            <a:ext cx="1075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>
            <a:off x="5071264" y="4772638"/>
            <a:ext cx="268835" cy="53767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378504" y="4849448"/>
            <a:ext cx="1113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DOX+PH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3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2235" y="173725"/>
            <a:ext cx="84850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prstClr val="white"/>
                </a:solidFill>
              </a:rPr>
              <a:t>  </a:t>
            </a:r>
            <a:r>
              <a:rPr lang="en-US" sz="3900" b="1" dirty="0" smtClean="0">
                <a:solidFill>
                  <a:prstClr val="white"/>
                </a:solidFill>
              </a:rPr>
              <a:t>Reciprocity with Doxycycline against Rounded Forms</a:t>
            </a:r>
            <a:endParaRPr lang="en-US" sz="39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14705" y="4857565"/>
            <a:ext cx="2112275" cy="645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</a:t>
            </a: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ose of DOX: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MBC</a:t>
            </a:r>
            <a:r>
              <a:rPr lang="en-US" sz="1200" b="1" baseline="-250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50</a:t>
            </a: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=NS = 50 % 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1190887"/>
              </p:ext>
            </p:extLst>
          </p:nvPr>
        </p:nvGraphicFramePr>
        <p:xfrm>
          <a:off x="501070" y="1930667"/>
          <a:ext cx="4570195" cy="3610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ctangle 15"/>
          <p:cNvSpPr/>
          <p:nvPr/>
        </p:nvSpPr>
        <p:spPr>
          <a:xfrm rot="16200000">
            <a:off x="-883249" y="3545418"/>
            <a:ext cx="2523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Dead rounded forms</a:t>
            </a:r>
          </a:p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 </a:t>
            </a:r>
            <a:r>
              <a:rPr lang="en-US" sz="1400" b="1" dirty="0">
                <a:solidFill>
                  <a:prstClr val="black"/>
                </a:solidFill>
              </a:rPr>
              <a:t>(% </a:t>
            </a:r>
            <a:r>
              <a:rPr lang="en-US" sz="1400" b="1" dirty="0" smtClean="0">
                <a:solidFill>
                  <a:prstClr val="black"/>
                </a:solidFill>
              </a:rPr>
              <a:t>of control)</a:t>
            </a:r>
            <a:endParaRPr lang="en-US" sz="1400" b="1" dirty="0">
              <a:solidFill>
                <a:prstClr val="black"/>
              </a:solidFill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007082"/>
              </p:ext>
            </p:extLst>
          </p:nvPr>
        </p:nvGraphicFramePr>
        <p:xfrm>
          <a:off x="6492250" y="1854395"/>
          <a:ext cx="2304300" cy="250621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470187"/>
                <a:gridCol w="834113"/>
              </a:tblGrid>
              <a:tr h="17922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Tested </a:t>
                      </a:r>
                      <a:r>
                        <a:rPr lang="en-US" sz="1100" dirty="0">
                          <a:effectLst/>
                        </a:rPr>
                        <a:t>combinations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Reciprocity with DOX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84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Rounded forms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FBCI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Baicalein+DOX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Luteolin+DOX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Monolaurin+DOX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10-HAD+DOX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RA+DOX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Iodine+DOX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Juglon+DOX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Grape </a:t>
                      </a: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seed+DOX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613345" y="5502333"/>
            <a:ext cx="2105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Time (H)</a:t>
            </a:r>
            <a:endParaRPr lang="en-US" sz="1400" b="1" dirty="0"/>
          </a:p>
        </p:txBody>
      </p:sp>
      <p:sp>
        <p:nvSpPr>
          <p:cNvPr id="25" name="Down Arrow 24"/>
          <p:cNvSpPr/>
          <p:nvPr/>
        </p:nvSpPr>
        <p:spPr>
          <a:xfrm flipV="1">
            <a:off x="8297286" y="5318425"/>
            <a:ext cx="45719" cy="76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56050" y="5079878"/>
            <a:ext cx="1075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29" name="TextBox 1"/>
          <p:cNvSpPr txBox="1"/>
          <p:nvPr/>
        </p:nvSpPr>
        <p:spPr>
          <a:xfrm>
            <a:off x="4764025" y="4849448"/>
            <a:ext cx="1024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    DOX</a:t>
            </a:r>
            <a:endParaRPr lang="en-US" sz="1800" dirty="0"/>
          </a:p>
        </p:txBody>
      </p:sp>
      <p:sp>
        <p:nvSpPr>
          <p:cNvPr id="30" name="Right Brace 29"/>
          <p:cNvSpPr/>
          <p:nvPr/>
        </p:nvSpPr>
        <p:spPr>
          <a:xfrm>
            <a:off x="4994455" y="3466868"/>
            <a:ext cx="268835" cy="53767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5301695" y="3543678"/>
            <a:ext cx="1113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DOX+PH</a:t>
            </a:r>
            <a:endParaRPr lang="en-US" dirty="0"/>
          </a:p>
        </p:txBody>
      </p:sp>
      <p:sp>
        <p:nvSpPr>
          <p:cNvPr id="2" name="Left-Right Arrow 1"/>
          <p:cNvSpPr/>
          <p:nvPr/>
        </p:nvSpPr>
        <p:spPr>
          <a:xfrm rot="5400000">
            <a:off x="4437581" y="4446195"/>
            <a:ext cx="768101" cy="115215"/>
          </a:xfrm>
          <a:prstGeom prst="left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17645" y="4350183"/>
            <a:ext cx="1459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 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92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140738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kern="0">
              <a:solidFill>
                <a:prstClr val="black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32235" y="173725"/>
            <a:ext cx="84850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prstClr val="white"/>
                </a:solidFill>
              </a:rPr>
              <a:t>  </a:t>
            </a:r>
            <a:r>
              <a:rPr lang="en-US" sz="3900" b="1" dirty="0" smtClean="0">
                <a:solidFill>
                  <a:prstClr val="white"/>
                </a:solidFill>
              </a:rPr>
              <a:t>Reciprocity with Doxycycline against Biofilm </a:t>
            </a:r>
            <a:endParaRPr lang="en-US" sz="3900" b="1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85010" y="5011185"/>
            <a:ext cx="2457920" cy="645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D</a:t>
            </a: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ose of DOX: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EC</a:t>
            </a:r>
            <a:r>
              <a:rPr lang="en-US" sz="1200" b="1" baseline="-250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50</a:t>
            </a: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=125 µg/ml</a:t>
            </a:r>
            <a:r>
              <a:rPr lang="en-US" sz="12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US" sz="12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= </a:t>
            </a:r>
            <a:r>
              <a:rPr lang="en-US" sz="12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50%</a:t>
            </a:r>
            <a:endParaRPr lang="en-US" sz="1200" b="1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225669"/>
              </p:ext>
            </p:extLst>
          </p:nvPr>
        </p:nvGraphicFramePr>
        <p:xfrm>
          <a:off x="5877770" y="2276850"/>
          <a:ext cx="2573135" cy="2479093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733559"/>
                <a:gridCol w="839576"/>
              </a:tblGrid>
              <a:tr h="179223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Tested </a:t>
                      </a:r>
                      <a:r>
                        <a:rPr lang="en-US" sz="1100" dirty="0">
                          <a:effectLst/>
                        </a:rPr>
                        <a:t>combinations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Reciprocity with DOX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84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Biofilm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FECI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Baicalein+DOX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Luteolin+DOX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Monolaurin+DOX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10-HAD+DOX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RA+DOX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solidFill>
                            <a:srgbClr val="FF0000"/>
                          </a:solidFill>
                          <a:effectLst/>
                        </a:rPr>
                        <a:t>Iodine+DOX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effectLst/>
                        </a:rPr>
                        <a:t>A</a:t>
                      </a:r>
                      <a:endParaRPr lang="en-US" sz="11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Juglon+DOX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79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Grape seed+DOX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I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 rot="16200000">
            <a:off x="-777815" y="3286900"/>
            <a:ext cx="26969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Remaining biofilm</a:t>
            </a:r>
          </a:p>
          <a:p>
            <a:pPr algn="ctr"/>
            <a:r>
              <a:rPr lang="en-US" sz="1400" b="1" dirty="0" smtClean="0">
                <a:solidFill>
                  <a:prstClr val="black"/>
                </a:solidFill>
              </a:rPr>
              <a:t> </a:t>
            </a:r>
            <a:r>
              <a:rPr lang="en-US" sz="1400" b="1" dirty="0">
                <a:solidFill>
                  <a:prstClr val="black"/>
                </a:solidFill>
              </a:rPr>
              <a:t>(% </a:t>
            </a:r>
            <a:r>
              <a:rPr lang="en-US" sz="1400" b="1" dirty="0" smtClean="0">
                <a:solidFill>
                  <a:prstClr val="black"/>
                </a:solidFill>
              </a:rPr>
              <a:t>of control)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7836425" y="5463656"/>
            <a:ext cx="45719" cy="7681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5773"/>
              </p:ext>
            </p:extLst>
          </p:nvPr>
        </p:nvGraphicFramePr>
        <p:xfrm>
          <a:off x="664772" y="1931205"/>
          <a:ext cx="4454980" cy="31492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047352" y="3429000"/>
            <a:ext cx="268835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69807" y="2967603"/>
            <a:ext cx="2150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DOX + Phytochemical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8796134">
            <a:off x="3757491" y="5056252"/>
            <a:ext cx="16006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Cis-2-decenoic 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         acid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 rot="18796134">
            <a:off x="1909503" y="5032496"/>
            <a:ext cx="8252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 smtClean="0">
                <a:latin typeface="Arial" pitchFamily="34" charset="0"/>
                <a:cs typeface="Arial" pitchFamily="34" charset="0"/>
              </a:rPr>
              <a:t>Luteolin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 rot="18796134">
            <a:off x="1495202" y="5055967"/>
            <a:ext cx="90472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 smtClean="0">
                <a:latin typeface="Arial" pitchFamily="34" charset="0"/>
                <a:cs typeface="Arial" pitchFamily="34" charset="0"/>
              </a:rPr>
              <a:t>Baicalein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rot="18796134">
            <a:off x="3549915" y="5119244"/>
            <a:ext cx="106357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 smtClean="0">
                <a:latin typeface="Arial" pitchFamily="34" charset="0"/>
                <a:cs typeface="Arial" pitchFamily="34" charset="0"/>
              </a:rPr>
              <a:t>Monolaurin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 rot="18796134">
            <a:off x="3406094" y="5021645"/>
            <a:ext cx="6900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 smtClean="0">
                <a:latin typeface="Arial" pitchFamily="34" charset="0"/>
                <a:cs typeface="Arial" pitchFamily="34" charset="0"/>
              </a:rPr>
              <a:t>Juglon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 rot="18796134">
            <a:off x="1352300" y="4979788"/>
            <a:ext cx="5750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DOX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 rot="18796134">
            <a:off x="779809" y="5003392"/>
            <a:ext cx="85084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Control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 rot="18796134">
            <a:off x="2513011" y="4919432"/>
            <a:ext cx="5750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RA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 rot="18796134">
            <a:off x="2708082" y="4984821"/>
            <a:ext cx="7998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Iodine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 rot="18796134">
            <a:off x="2790858" y="5159928"/>
            <a:ext cx="964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latin typeface="Arial" pitchFamily="34" charset="0"/>
                <a:cs typeface="Arial" pitchFamily="34" charset="0"/>
              </a:rPr>
              <a:t>Grape seed</a:t>
            </a:r>
            <a:endParaRPr lang="en-US" sz="1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43682" y="3505810"/>
            <a:ext cx="268835" cy="14593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074205" y="3505810"/>
            <a:ext cx="268835" cy="14593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314494" y="3505810"/>
            <a:ext cx="268835" cy="14593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84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6285" y="2147032"/>
            <a:ext cx="50310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 phytochemicals and micronutrients affect active and/or latent forms of the </a:t>
            </a:r>
            <a:r>
              <a:rPr lang="en-US" i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</a:t>
            </a:r>
            <a:r>
              <a:rPr lang="en-US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sp.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presence of fatty acids and phenyl groups in the natural molecules appears to be important for the pleiotropic anti-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borreliae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efficacy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♦ All tested phytochemicals enhanced and extended anti-</a:t>
            </a:r>
            <a:r>
              <a:rPr lang="en-US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borreliea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efficacy of doxycycline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95" y="10955"/>
            <a:ext cx="9144000" cy="1407381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feld 1"/>
          <p:cNvSpPr txBox="1"/>
          <p:nvPr/>
        </p:nvSpPr>
        <p:spPr>
          <a:xfrm>
            <a:off x="162546" y="241385"/>
            <a:ext cx="8818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5400" b="1" dirty="0" smtClean="0">
                <a:solidFill>
                  <a:schemeClr val="bg1"/>
                </a:solidFill>
              </a:rPr>
              <a:t>Conclusion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434178" name="Picture 2" descr="http://f.tqn.com/y/chemistry/1/S/W/s/phenylfunctionalgrou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770" y="2238445"/>
            <a:ext cx="2304300" cy="140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417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223416" y="3851455"/>
            <a:ext cx="1613009" cy="23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39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285" y="4197100"/>
            <a:ext cx="6400800" cy="3635375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616" y="10955"/>
            <a:ext cx="9148615" cy="17834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0211" y="31080"/>
            <a:ext cx="9061663" cy="1746505"/>
            <a:chOff x="80532" y="44655"/>
            <a:chExt cx="9061663" cy="1752601"/>
          </a:xfrm>
        </p:grpSpPr>
        <p:pic>
          <p:nvPicPr>
            <p:cNvPr id="14438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532" y="44656"/>
              <a:ext cx="1689820" cy="1737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35065" y="44656"/>
              <a:ext cx="1920250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44298" y="44655"/>
              <a:ext cx="1896365" cy="1752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92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37160" y="44656"/>
              <a:ext cx="1805035" cy="1734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30030" y="34131"/>
            <a:ext cx="1770160" cy="1733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665" y="4081885"/>
            <a:ext cx="3081535" cy="1881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422790" y="250728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 smtClean="0">
                <a:solidFill>
                  <a:srgbClr val="FF0000"/>
                </a:solidFill>
              </a:rPr>
              <a:t>Thank you</a:t>
            </a:r>
            <a:endParaRPr lang="en-US" sz="6600" b="1" dirty="0">
              <a:solidFill>
                <a:srgbClr val="FF0000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045" y="6155755"/>
            <a:ext cx="92172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78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6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9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6892</TotalTime>
  <Words>641</Words>
  <Application>Microsoft Office PowerPoint</Application>
  <PresentationFormat>On-screen Show (4:3)</PresentationFormat>
  <Paragraphs>233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3_Office Theme</vt:lpstr>
      <vt:lpstr>4_Office Theme</vt:lpstr>
      <vt:lpstr>26_Office Theme</vt:lpstr>
      <vt:lpstr>29_Office Theme</vt:lpstr>
      <vt:lpstr>31_Office Theme</vt:lpstr>
      <vt:lpstr>13_Office Theme</vt:lpstr>
      <vt:lpstr>6_Office Theme</vt:lpstr>
      <vt:lpstr>Lyme Disease New Non-Synthetic Agent Challenging Active and Persistent  Forms of Borrelia sp. </vt:lpstr>
      <vt:lpstr>PowerPoint Presentation</vt:lpstr>
      <vt:lpstr>PowerPoint Presentation</vt:lpstr>
      <vt:lpstr>Borrelia sp. is a Causative Pathogen</vt:lpstr>
      <vt:lpstr>Morphological Diversity  </vt:lpstr>
      <vt:lpstr>        Methodology </vt:lpstr>
      <vt:lpstr>Screened Compounds against Borrelia sp.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Dr. Rath USA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Goc</dc:creator>
  <cp:lastModifiedBy>Anna Goc</cp:lastModifiedBy>
  <cp:revision>1890</cp:revision>
  <cp:lastPrinted>2016-03-14T19:03:27Z</cp:lastPrinted>
  <dcterms:created xsi:type="dcterms:W3CDTF">2015-11-30T19:49:50Z</dcterms:created>
  <dcterms:modified xsi:type="dcterms:W3CDTF">2016-05-04T21:00:23Z</dcterms:modified>
</cp:coreProperties>
</file>