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984" r:id="rId2"/>
    <p:sldMasterId id="2147484092" r:id="rId3"/>
    <p:sldMasterId id="2147484128" r:id="rId4"/>
    <p:sldMasterId id="2147484176" r:id="rId5"/>
    <p:sldMasterId id="2147484224" r:id="rId6"/>
    <p:sldMasterId id="2147484236" r:id="rId7"/>
  </p:sldMasterIdLst>
  <p:notesMasterIdLst>
    <p:notesMasterId r:id="rId21"/>
  </p:notesMasterIdLst>
  <p:handoutMasterIdLst>
    <p:handoutMasterId r:id="rId22"/>
  </p:handoutMasterIdLst>
  <p:sldIdLst>
    <p:sldId id="546" r:id="rId8"/>
    <p:sldId id="429" r:id="rId9"/>
    <p:sldId id="534" r:id="rId10"/>
    <p:sldId id="510" r:id="rId11"/>
    <p:sldId id="634" r:id="rId12"/>
    <p:sldId id="633" r:id="rId13"/>
    <p:sldId id="490" r:id="rId14"/>
    <p:sldId id="635" r:id="rId15"/>
    <p:sldId id="636" r:id="rId16"/>
    <p:sldId id="637" r:id="rId17"/>
    <p:sldId id="638" r:id="rId18"/>
    <p:sldId id="349" r:id="rId19"/>
    <p:sldId id="559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0066"/>
    <a:srgbClr val="990099"/>
    <a:srgbClr val="D0DC3A"/>
    <a:srgbClr val="C810BB"/>
    <a:srgbClr val="0000CC"/>
    <a:srgbClr val="6600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44" autoAdjust="0"/>
    <p:restoredTop sz="97120" autoAdjust="0"/>
  </p:normalViewPr>
  <p:slideViewPr>
    <p:cSldViewPr>
      <p:cViewPr varScale="1">
        <p:scale>
          <a:sx n="114" d="100"/>
          <a:sy n="114" d="100"/>
        </p:scale>
        <p:origin x="-15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368"/>
    </p:cViewPr>
  </p:outlin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5E1CFA-B425-4C31-B3F1-94664A7AC329}" type="datetimeFigureOut">
              <a:rPr lang="en-US" smtClean="0"/>
              <a:t>5/10/2016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4A1AAA8-2697-49B2-901F-31245A351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92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5F4543-A2BD-4AC4-B764-53AAE85F55A7}" type="datetimeFigureOut">
              <a:rPr lang="en-US" smtClean="0"/>
              <a:pPr/>
              <a:t>5/10/2016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7A4E7A-FD46-4EDD-86A6-775A986B0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7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4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4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8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7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7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3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0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22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25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74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6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80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75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576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24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31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09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59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392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26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75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84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2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68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365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953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4622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234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959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73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9876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83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310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03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412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646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5715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86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38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73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841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187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8298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166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489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652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92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98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7607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48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462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394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9062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1290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575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21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8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0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817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8457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103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257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907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907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14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121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659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534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273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197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675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493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94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047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3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0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5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6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7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20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4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1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hyperlink" Target="https://www.google.com/url?sa=i&amp;rct=j&amp;q=&amp;esrc=s&amp;source=images&amp;cd=&amp;cad=rja&amp;uact=8&amp;ved=0CAcQjRxqFQoTCPWf_dOGuMcCFVCsgAodDIoLog&amp;url=https://mmeara.wordpress.com/tag/mexican-oregano/&amp;ei=ZfzVVbXZDNDYggSMlK6QCg&amp;bvm=bv.99804247,d.eXY&amp;psig=AFQjCNHLFnAzH4AbeA6z0VVH-3XB_ipDcQ&amp;ust=1440173523978054" TargetMode="External"/><Relationship Id="rId3" Type="http://schemas.openxmlformats.org/officeDocument/2006/relationships/hyperlink" Target="http://www.google.com/url?sa=i&amp;rct=j&amp;q=&amp;esrc=s&amp;source=images&amp;cd=&amp;cad=rja&amp;uact=8&amp;ved=0CAcQjRxqFQoTCJfL8OTjtccCFUqcgAoddB4Juw&amp;url=http://www.eopugetsound.org/science-review/2-kelp&amp;ei=ZcvUVdeEOcq4ggT0vKTYCw&amp;psig=AFQjCNGY02N-AjN8XFNnJaHuAWRkKKOx1w&amp;ust=1440095444102739" TargetMode="External"/><Relationship Id="rId7" Type="http://schemas.openxmlformats.org/officeDocument/2006/relationships/hyperlink" Target="http://www.google.com/url?sa=i&amp;rct=j&amp;q=&amp;esrc=s&amp;source=images&amp;cd=&amp;cad=rja&amp;uact=8&amp;ved=&amp;url=http://www.hoover.org/research/why-buzz-about-bee-pocalypse-honey-trap&amp;ei=cMrUVe2sCsergwT1wLfADw&amp;bvm=bv.99804247,d.eXY&amp;psig=AFQjCNGNhmUYd9GPSY6OxuKfCVWng2ClSQ&amp;ust=1440095216434659" TargetMode="External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jpeg"/><Relationship Id="rId11" Type="http://schemas.openxmlformats.org/officeDocument/2006/relationships/hyperlink" Target="http://www.google.com/url?sa=i&amp;rct=j&amp;q=&amp;esrc=s&amp;source=images&amp;cd=&amp;cad=rja&amp;uact=8&amp;ved=0CAcQjRxqFQoTCMuSkMzjtccCFUiRDQodMakHjQ&amp;url=http://gga-healthcare.com/&amp;ei=MsvUVcuxAciiNrHSnugI&amp;psig=AFQjCNETGiP_zZJOwR10qBjhqwabJ-hvhg&amp;ust=1440095374207787" TargetMode="External"/><Relationship Id="rId5" Type="http://schemas.openxmlformats.org/officeDocument/2006/relationships/hyperlink" Target="http://www.google.com/url?sa=i&amp;rct=j&amp;q=&amp;esrc=s&amp;source=images&amp;cd=&amp;cad=rja&amp;uact=8&amp;ved=0CAcQjRxqFQoTCIyC9tnktccCFQOPgAodilANvg&amp;url=http://healthimpactnews.com/2013/grape-seed-extract-superior-to-blockbuster-diabetes-drug/&amp;ei=W8zUVczoF4OeggSKobXwCw&amp;psig=AFQjCNFJNbjQCryqBrD28F4v8yX4sZg9Wg&amp;ust=1440095669550660" TargetMode="External"/><Relationship Id="rId15" Type="http://schemas.openxmlformats.org/officeDocument/2006/relationships/image" Target="../media/image22.jpeg"/><Relationship Id="rId10" Type="http://schemas.openxmlformats.org/officeDocument/2006/relationships/image" Target="../media/image19.jpeg"/><Relationship Id="rId4" Type="http://schemas.openxmlformats.org/officeDocument/2006/relationships/image" Target="../media/image16.jpeg"/><Relationship Id="rId9" Type="http://schemas.openxmlformats.org/officeDocument/2006/relationships/hyperlink" Target="http://www.google.com/url?sa=i&amp;rct=j&amp;q=&amp;esrc=s&amp;source=images&amp;cd=&amp;cad=rja&amp;uact=8&amp;ved=0CAcQjRxqFQoTCLrK2ZfjtccCFULggAodw_MPoQ&amp;url=http://www.marcjgian.com/rosemary-essential-oil-powerful-penetrating-and-rising/&amp;ei=xMrUVbrYBMLAgwTD57-ICg&amp;bvm=bv.99804247,d.eXY&amp;psig=AFQjCNEMEdVcxxSNkW6AOWpXw3zriFqEPA&amp;ust=1440095295144437" TargetMode="External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285" y="227685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Arial"/>
                <a:cs typeface="Arial"/>
              </a:rPr>
              <a:t>Lyme disease</a:t>
            </a:r>
            <a:r>
              <a:rPr lang="en-US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en-US" sz="3100" dirty="0" smtClean="0">
                <a:solidFill>
                  <a:srgbClr val="002060"/>
                </a:solidFill>
                <a:cs typeface="Arial"/>
              </a:rPr>
              <a:t>Novel</a:t>
            </a:r>
            <a:r>
              <a:rPr lang="en-US" sz="2700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3100" dirty="0" smtClean="0">
                <a:solidFill>
                  <a:srgbClr val="002060"/>
                </a:solidFill>
                <a:cs typeface="Arial"/>
              </a:rPr>
              <a:t>Composition of Phytochemicals as an Approach against Lyme Disease</a:t>
            </a:r>
            <a:r>
              <a:rPr lang="en-US" sz="3100" i="1" dirty="0" smtClean="0">
                <a:solidFill>
                  <a:srgbClr val="002060"/>
                </a:solidFill>
              </a:rPr>
              <a:t/>
            </a:r>
            <a:br>
              <a:rPr lang="en-US" sz="3100" i="1" dirty="0" smtClean="0">
                <a:solidFill>
                  <a:srgbClr val="002060"/>
                </a:solidFill>
              </a:rPr>
            </a:b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285" y="4287010"/>
            <a:ext cx="6400800" cy="3635375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Anna Goc Ph.D.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sz="2600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May 2016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616" y="10955"/>
            <a:ext cx="9148615" cy="178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211" y="31080"/>
            <a:ext cx="9061663" cy="1746505"/>
            <a:chOff x="80532" y="44655"/>
            <a:chExt cx="9061663" cy="1752601"/>
          </a:xfrm>
        </p:grpSpPr>
        <p:pic>
          <p:nvPicPr>
            <p:cNvPr id="14438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532" y="44656"/>
              <a:ext cx="1689820" cy="173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5065" y="44656"/>
              <a:ext cx="192025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44298" y="44655"/>
              <a:ext cx="1896365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37160" y="44656"/>
              <a:ext cx="1805035" cy="1734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30030" y="34131"/>
            <a:ext cx="1770160" cy="173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25" y="5157225"/>
            <a:ext cx="1075340" cy="65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385855" y="2814520"/>
            <a:ext cx="4378170" cy="238111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Most-common vector born disease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Infection transmitted by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Ticks transmit bacteria of genus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35" y="2353660"/>
            <a:ext cx="3955715" cy="3110805"/>
          </a:xfrm>
          <a:prstGeom prst="rect">
            <a:avLst/>
          </a:prstGeom>
          <a:ln w="6350">
            <a:solidFill>
              <a:srgbClr val="00206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Titel 1"/>
          <p:cNvSpPr txBox="1">
            <a:spLocks/>
          </p:cNvSpPr>
          <p:nvPr/>
        </p:nvSpPr>
        <p:spPr bwMode="auto">
          <a:xfrm>
            <a:off x="94269" y="164575"/>
            <a:ext cx="904973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b="1" dirty="0" smtClean="0">
                <a:solidFill>
                  <a:schemeClr val="bg1"/>
                </a:solidFill>
                <a:latin typeface="Tw Cen MT (Body)"/>
              </a:rPr>
              <a:t>Lyme Disease</a:t>
            </a:r>
          </a:p>
        </p:txBody>
      </p:sp>
    </p:spTree>
    <p:extLst>
      <p:ext uri="{BB962C8B-B14F-4D97-AF65-F5344CB8AC3E}">
        <p14:creationId xmlns:p14="http://schemas.microsoft.com/office/powerpoint/2010/main" val="22487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5342" y="67185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36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04274" y="2165322"/>
            <a:ext cx="1505169" cy="157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6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1151" y="3779655"/>
            <a:ext cx="1574605" cy="137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3574592" y="2468873"/>
            <a:ext cx="2601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Replication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midgut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574592" y="2891328"/>
            <a:ext cx="3294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Migration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salivary glands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571665" y="388985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Biting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releasing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blood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571665" y="4350719"/>
            <a:ext cx="3234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Colonization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host’s skin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573470" y="4784191"/>
            <a:ext cx="3550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tissues/organs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573470" y="5795391"/>
            <a:ext cx="3974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Colonization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other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organs, ECM 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5302816" y="3337471"/>
            <a:ext cx="307240" cy="576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5302816" y="5180911"/>
            <a:ext cx="307240" cy="576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69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0029" y="5272440"/>
            <a:ext cx="1572885" cy="119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Curved Connector 25"/>
          <p:cNvCxnSpPr/>
          <p:nvPr/>
        </p:nvCxnSpPr>
        <p:spPr>
          <a:xfrm rot="16200000" flipH="1">
            <a:off x="2478928" y="5867718"/>
            <a:ext cx="192025" cy="15362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Curved Connector 27"/>
          <p:cNvCxnSpPr/>
          <p:nvPr/>
        </p:nvCxnSpPr>
        <p:spPr>
          <a:xfrm rot="16200000" flipH="1">
            <a:off x="2133283" y="5522073"/>
            <a:ext cx="192025" cy="15362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 rot="16200000" flipH="1">
            <a:off x="2478928" y="5560478"/>
            <a:ext cx="192025" cy="15362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Curved Connector 29"/>
          <p:cNvCxnSpPr/>
          <p:nvPr/>
        </p:nvCxnSpPr>
        <p:spPr>
          <a:xfrm rot="16200000" flipH="1">
            <a:off x="2248498" y="5944528"/>
            <a:ext cx="192025" cy="153620"/>
          </a:xfrm>
          <a:prstGeom prst="curvedConnector3">
            <a:avLst>
              <a:gd name="adj1" fmla="val 95898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Curved Connector 31"/>
          <p:cNvCxnSpPr/>
          <p:nvPr/>
        </p:nvCxnSpPr>
        <p:spPr>
          <a:xfrm rot="16200000" flipH="1">
            <a:off x="2939788" y="5483669"/>
            <a:ext cx="192025" cy="153620"/>
          </a:xfrm>
          <a:prstGeom prst="curvedConnector3">
            <a:avLst>
              <a:gd name="adj1" fmla="val 136058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Curved Connector 33"/>
          <p:cNvCxnSpPr/>
          <p:nvPr/>
        </p:nvCxnSpPr>
        <p:spPr>
          <a:xfrm rot="16200000" flipH="1">
            <a:off x="2018068" y="5675693"/>
            <a:ext cx="192025" cy="153620"/>
          </a:xfrm>
          <a:prstGeom prst="curvedConnector3">
            <a:avLst>
              <a:gd name="adj1" fmla="val 15577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70640" y="1623965"/>
            <a:ext cx="87563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Uninfected with </a:t>
            </a:r>
            <a:r>
              <a:rPr lang="en-US" sz="1600" b="1" i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</a:t>
            </a:r>
            <a:r>
              <a:rPr lang="en-US" sz="16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sp. </a:t>
            </a:r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(or its life cycle form) feeds 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an infectious vertebrate 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73470" y="2084825"/>
            <a:ext cx="2448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Migration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tick</a:t>
            </a:r>
            <a:endParaRPr lang="en-US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1" name="Titel 1"/>
          <p:cNvSpPr txBox="1">
            <a:spLocks/>
          </p:cNvSpPr>
          <p:nvPr/>
        </p:nvSpPr>
        <p:spPr bwMode="auto">
          <a:xfrm>
            <a:off x="616285" y="126170"/>
            <a:ext cx="8034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300" b="1" dirty="0" smtClean="0">
                <a:solidFill>
                  <a:prstClr val="white"/>
                </a:solidFill>
              </a:rPr>
              <a:t>How</a:t>
            </a:r>
            <a:r>
              <a:rPr lang="en-US" sz="4300" b="1" i="1" dirty="0" smtClean="0">
                <a:solidFill>
                  <a:prstClr val="white"/>
                </a:solidFill>
              </a:rPr>
              <a:t> Borrelia sp. </a:t>
            </a:r>
            <a:r>
              <a:rPr lang="en-US" sz="4300" b="1" dirty="0" smtClean="0">
                <a:solidFill>
                  <a:prstClr val="white"/>
                </a:solidFill>
              </a:rPr>
              <a:t>are Transmitted</a:t>
            </a:r>
          </a:p>
        </p:txBody>
      </p:sp>
    </p:spTree>
    <p:extLst>
      <p:ext uri="{BB962C8B-B14F-4D97-AF65-F5344CB8AC3E}">
        <p14:creationId xmlns:p14="http://schemas.microsoft.com/office/powerpoint/2010/main" val="163219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15871" y="1637997"/>
            <a:ext cx="32165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339545" y="634585"/>
            <a:ext cx="53340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Methodology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dirty="0">
              <a:solidFill>
                <a:srgbClr val="00206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70640" y="2046420"/>
            <a:ext cx="4743687" cy="3621060"/>
            <a:chOff x="893895" y="3096157"/>
            <a:chExt cx="5724038" cy="4225624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330495" y="4478737"/>
              <a:ext cx="252531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607066" y="5963730"/>
              <a:ext cx="415273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662882" y="3096157"/>
              <a:ext cx="2020249" cy="969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Symbol"/>
                <a:buChar char="Þ"/>
              </a:pPr>
              <a:endParaRPr lang="en-US" sz="2400" b="1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Screening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47573" y="4683564"/>
              <a:ext cx="1613011" cy="538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Testing</a:t>
              </a:r>
              <a:endParaRPr lang="en-US" sz="24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59760" y="5400457"/>
              <a:ext cx="3197762" cy="538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i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in vitro </a:t>
              </a:r>
              <a:r>
                <a:rPr lang="en-US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and </a:t>
              </a:r>
              <a:r>
                <a:rPr lang="en-US" sz="2400" i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in vivo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943472" y="3966670"/>
              <a:ext cx="1317636" cy="538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i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in </a:t>
              </a:r>
              <a:r>
                <a:rPr lang="en-US" sz="2400" i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vitro</a:t>
              </a:r>
              <a:endParaRPr lang="en-US" sz="2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93895" y="6219763"/>
              <a:ext cx="5724038" cy="5387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Studying of Cooperation</a:t>
              </a:r>
              <a:endParaRPr lang="en-US" sz="24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52444" y="6783037"/>
              <a:ext cx="3197762" cy="538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i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in vitro </a:t>
              </a:r>
              <a:r>
                <a:rPr lang="en-US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and </a:t>
              </a:r>
              <a:r>
                <a:rPr lang="en-US" sz="2400" i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in vivo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8389" y="6266121"/>
            <a:ext cx="5340100" cy="57607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0100" y="0"/>
            <a:ext cx="3803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67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half" idx="2"/>
          </p:nvPr>
        </p:nvSpPr>
        <p:spPr>
          <a:xfrm>
            <a:off x="2421320" y="1662370"/>
            <a:ext cx="5261486" cy="241951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10-Hydroxy-Cis-2-decenoic acid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Monolaurin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Iodine/Kelp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Baiclein</a:t>
            </a:r>
            <a:endParaRPr lang="en-US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Luteolin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Juglone</a:t>
            </a:r>
            <a:endParaRPr lang="en-US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Proanthocyanidins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/Grape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Rosmarinic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acid</a:t>
            </a:r>
            <a:endParaRPr lang="en-US" sz="2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16285" y="5080415"/>
            <a:ext cx="7949835" cy="1289696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0" name="Picture 20" descr="http://www.eopugetsound.org/sites/default/files/giant_kel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5" y="5157229"/>
            <a:ext cx="1105498" cy="116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http://healthimpactnews.com/wp-content/uploads/sites/2/2013/09/grape_seed_extract_diabete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61820" y="5157229"/>
            <a:ext cx="1075340" cy="11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encrypted-tbn0.gstatic.com/images?q=tbn:ANd9GcQb_9JOU2HpblqyQjwjo8nR_FV8xSV1xgVu-9iHjgBon3mTpf-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990" y="5157230"/>
            <a:ext cx="1075620" cy="11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www.marcjgian.com/wp-content/uploads/2014/12/blog-post-1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08577" y="5182979"/>
            <a:ext cx="1165253" cy="1113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http://gga-healthcare.com/wp-content/uploads/2014/07/Coconut_pic1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840" y="5157230"/>
            <a:ext cx="1152150" cy="116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mmeara.files.wordpress.com/2013/02/769667637_722abebfd7_b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00" y="5157229"/>
            <a:ext cx="1104240" cy="115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160" y="5158008"/>
            <a:ext cx="1113745" cy="117043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30" name="Textfeld 1"/>
          <p:cNvSpPr txBox="1"/>
          <p:nvPr/>
        </p:nvSpPr>
        <p:spPr>
          <a:xfrm>
            <a:off x="462665" y="363154"/>
            <a:ext cx="834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3600" b="1" dirty="0" smtClean="0">
                <a:solidFill>
                  <a:schemeClr val="bg1"/>
                </a:solidFill>
              </a:rPr>
              <a:t>Selected Compounds against </a:t>
            </a:r>
            <a:r>
              <a:rPr lang="en-US" sz="3600" b="1" i="1" dirty="0" smtClean="0">
                <a:solidFill>
                  <a:schemeClr val="bg1"/>
                </a:solidFill>
              </a:rPr>
              <a:t>Borrelia sp.</a:t>
            </a:r>
            <a:endParaRPr 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742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129860"/>
              </p:ext>
            </p:extLst>
          </p:nvPr>
        </p:nvGraphicFramePr>
        <p:xfrm>
          <a:off x="424260" y="2276850"/>
          <a:ext cx="5338295" cy="3400044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093340"/>
                <a:gridCol w="787035"/>
                <a:gridCol w="806505"/>
                <a:gridCol w="844910"/>
                <a:gridCol w="806505"/>
              </a:tblGrid>
              <a:tr h="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combinations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Reciprocity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Phytochemicals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Spirochetes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Rounded forms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Biofilm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FICI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FBCI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FBCI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FECI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Baicalein+Luteolin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3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Baicalein+RA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Luteolin+RA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Juglon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Juglon</a:t>
                      </a:r>
                      <a:r>
                        <a:rPr lang="en-US" sz="16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Iodine</a:t>
                      </a:r>
                      <a:endParaRPr lang="en-US" sz="16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Juglon+Grape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seed</a:t>
                      </a:r>
                      <a:endParaRPr lang="en-US" sz="16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Iodine+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 seed</a:t>
                      </a:r>
                      <a:endParaRPr lang="en-US" sz="16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rgbClr val="990099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10-HAD+Monolaurin</a:t>
                      </a:r>
                      <a:endPara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99093" y="5657799"/>
            <a:ext cx="445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S – synergy, A – additive, I - indifference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08200" y="2036646"/>
            <a:ext cx="2918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Synergy:</a:t>
            </a:r>
          </a:p>
          <a:p>
            <a:endParaRPr lang="en-US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spirochetes: 5 combinations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RF:  3 combinations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biofilm: none</a:t>
            </a:r>
          </a:p>
        </p:txBody>
      </p:sp>
      <p:sp>
        <p:nvSpPr>
          <p:cNvPr id="2" name="Rectangle 1"/>
          <p:cNvSpPr/>
          <p:nvPr/>
        </p:nvSpPr>
        <p:spPr>
          <a:xfrm>
            <a:off x="6108200" y="3304011"/>
            <a:ext cx="28803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Additive effect:</a:t>
            </a:r>
          </a:p>
          <a:p>
            <a:endParaRPr lang="en-US" sz="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spirochetes: 3 combinations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RF: 4 combinations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biofilm: 2 combinations</a:t>
            </a:r>
          </a:p>
          <a:p>
            <a:pPr marL="285750" indent="-285750">
              <a:buFontTx/>
              <a:buChar char="-"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08200" y="4609781"/>
            <a:ext cx="2439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Indifference: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spirochetes: none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RF: 2 combinations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biofilm: 6 combinations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13" name="Textfeld 1"/>
          <p:cNvSpPr txBox="1"/>
          <p:nvPr/>
        </p:nvSpPr>
        <p:spPr>
          <a:xfrm>
            <a:off x="385855" y="202980"/>
            <a:ext cx="83439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3400" b="1" kern="0" dirty="0" smtClean="0">
                <a:solidFill>
                  <a:prstClr val="white"/>
                </a:solidFill>
              </a:rPr>
              <a:t>Reciprocity of Phytochemicals against </a:t>
            </a:r>
            <a:r>
              <a:rPr lang="en-US" sz="3400" b="1" i="1" kern="0" dirty="0" err="1" smtClean="0">
                <a:solidFill>
                  <a:prstClr val="white"/>
                </a:solidFill>
              </a:rPr>
              <a:t>Borrelia</a:t>
            </a:r>
            <a:r>
              <a:rPr lang="en-US" sz="3400" b="1" i="1" kern="0" dirty="0" smtClean="0">
                <a:solidFill>
                  <a:prstClr val="white"/>
                </a:solidFill>
              </a:rPr>
              <a:t> sp.</a:t>
            </a:r>
          </a:p>
        </p:txBody>
      </p:sp>
    </p:spTree>
    <p:extLst>
      <p:ext uri="{BB962C8B-B14F-4D97-AF65-F5344CB8AC3E}">
        <p14:creationId xmlns:p14="http://schemas.microsoft.com/office/powerpoint/2010/main" val="166311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23525" y="5047500"/>
            <a:ext cx="9072705" cy="685800"/>
          </a:xfrm>
        </p:spPr>
        <p:txBody>
          <a:bodyPr>
            <a:noAutofit/>
          </a:bodyPr>
          <a:lstStyle/>
          <a:p>
            <a:pPr lvl="0">
              <a:buAutoNum type="arabicPeriod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Defined Mix displays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similar efficacy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to doxycycline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in eliminating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spirochetes</a:t>
            </a:r>
          </a:p>
          <a:p>
            <a:pPr>
              <a:buFont typeface="Arial" pitchFamily="34" charset="0"/>
              <a:buAutoNum type="arabicPeriod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Defined Mix is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more effective (~5-8 X) than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doxycycline </a:t>
            </a:r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in </a:t>
            </a:r>
            <a:r>
              <a:rPr lang="en-US" sz="1600" b="1" dirty="0" smtClean="0">
                <a:solidFill>
                  <a:srgbClr val="1F497D">
                    <a:lumMod val="75000"/>
                  </a:srgbClr>
                </a:solidFill>
              </a:rPr>
              <a:t>killing rounded forms</a:t>
            </a:r>
          </a:p>
          <a:p>
            <a:pPr>
              <a:buFont typeface="Arial" pitchFamily="34" charset="0"/>
              <a:buAutoNum type="arabicPeriod"/>
            </a:pP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Defined Mix is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more effective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(~2-5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X)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than doxycycline eliminating biofilm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7570" y="4164185"/>
            <a:ext cx="1563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Time (Days)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1169105" y="3135637"/>
            <a:ext cx="3254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Remaining </a:t>
            </a:r>
            <a:r>
              <a:rPr lang="en-US" sz="1200" b="1" dirty="0" smtClean="0">
                <a:solidFill>
                  <a:prstClr val="black"/>
                </a:solidFill>
              </a:rPr>
              <a:t>spirochetes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 </a:t>
            </a:r>
            <a:r>
              <a:rPr lang="en-US" sz="1200" b="1" dirty="0">
                <a:solidFill>
                  <a:prstClr val="black"/>
                </a:solidFill>
              </a:rPr>
              <a:t>(% of Control)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314755" y="420259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Time (Days)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52" name="Textfeld 9"/>
          <p:cNvSpPr txBox="1"/>
          <p:nvPr/>
        </p:nvSpPr>
        <p:spPr>
          <a:xfrm>
            <a:off x="119183" y="363154"/>
            <a:ext cx="8877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</a:rPr>
              <a:t>Effects of Defined Mix </a:t>
            </a:r>
            <a:r>
              <a:rPr kumimoji="0" lang="en-US" sz="3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</a:rPr>
              <a:t>in vitro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</a:endParaRPr>
          </a:p>
        </p:txBody>
      </p:sp>
      <p:pic>
        <p:nvPicPr>
          <p:cNvPr id="4433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95" y="2551175"/>
            <a:ext cx="2381110" cy="160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33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875" y="2589580"/>
            <a:ext cx="2381110" cy="16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Rectangle 52"/>
          <p:cNvSpPr/>
          <p:nvPr/>
        </p:nvSpPr>
        <p:spPr>
          <a:xfrm rot="16200000">
            <a:off x="1754606" y="3131383"/>
            <a:ext cx="3254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Remaining </a:t>
            </a:r>
            <a:r>
              <a:rPr lang="en-US" sz="1200" b="1" dirty="0" smtClean="0">
                <a:solidFill>
                  <a:prstClr val="black"/>
                </a:solidFill>
              </a:rPr>
              <a:t>rounded forms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 </a:t>
            </a:r>
            <a:r>
              <a:rPr lang="en-US" sz="1200" b="1" dirty="0">
                <a:solidFill>
                  <a:prstClr val="black"/>
                </a:solidFill>
              </a:rPr>
              <a:t>(% of Control)</a:t>
            </a:r>
          </a:p>
        </p:txBody>
      </p:sp>
      <p:sp>
        <p:nvSpPr>
          <p:cNvPr id="54" name="Rectangle 53"/>
          <p:cNvSpPr/>
          <p:nvPr/>
        </p:nvSpPr>
        <p:spPr>
          <a:xfrm rot="16200000">
            <a:off x="4673385" y="3151020"/>
            <a:ext cx="3254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Remaining </a:t>
            </a:r>
            <a:r>
              <a:rPr lang="en-US" sz="1200" b="1" dirty="0" smtClean="0">
                <a:solidFill>
                  <a:prstClr val="black"/>
                </a:solidFill>
              </a:rPr>
              <a:t>biofilm</a:t>
            </a:r>
          </a:p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 </a:t>
            </a:r>
            <a:r>
              <a:rPr lang="en-US" sz="1200" b="1" dirty="0">
                <a:solidFill>
                  <a:prstClr val="black"/>
                </a:solidFill>
              </a:rPr>
              <a:t>(% of Control)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12129" y="1829869"/>
            <a:ext cx="10903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MIX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05716" y="1816631"/>
            <a:ext cx="99853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Antibiotic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266230" y="1929398"/>
            <a:ext cx="89073" cy="853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636547" y="1919800"/>
            <a:ext cx="89073" cy="853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</a:endParaRPr>
          </a:p>
        </p:txBody>
      </p:sp>
      <p:pic>
        <p:nvPicPr>
          <p:cNvPr id="4433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655" y="2589580"/>
            <a:ext cx="2369160" cy="161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7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330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691625" y="2123231"/>
            <a:ext cx="6567255" cy="3610069"/>
            <a:chOff x="1691625" y="2353660"/>
            <a:chExt cx="6567255" cy="4111259"/>
          </a:xfrm>
        </p:grpSpPr>
        <p:grpSp>
          <p:nvGrpSpPr>
            <p:cNvPr id="40" name="Group 39"/>
            <p:cNvGrpSpPr/>
            <p:nvPr/>
          </p:nvGrpSpPr>
          <p:grpSpPr>
            <a:xfrm>
              <a:off x="1691625" y="4610792"/>
              <a:ext cx="2381110" cy="1854127"/>
              <a:chOff x="-141123" y="3475437"/>
              <a:chExt cx="2816885" cy="2794653"/>
            </a:xfrm>
          </p:grpSpPr>
          <p:grpSp>
            <p:nvGrpSpPr>
              <p:cNvPr id="15" name="Group 30"/>
              <p:cNvGrpSpPr/>
              <p:nvPr/>
            </p:nvGrpSpPr>
            <p:grpSpPr>
              <a:xfrm>
                <a:off x="-141123" y="4350721"/>
                <a:ext cx="2816885" cy="1919369"/>
                <a:chOff x="2309501" y="3429000"/>
                <a:chExt cx="5614866" cy="3603249"/>
              </a:xfrm>
            </p:grpSpPr>
            <p:cxnSp>
              <p:nvCxnSpPr>
                <p:cNvPr id="17" name="Straight Arrow Connector 16"/>
                <p:cNvCxnSpPr/>
                <p:nvPr/>
              </p:nvCxnSpPr>
              <p:spPr>
                <a:xfrm flipH="1">
                  <a:off x="2743200" y="3429000"/>
                  <a:ext cx="1828800" cy="9144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cxn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4572000" y="3429000"/>
                  <a:ext cx="1828800" cy="9144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cxn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3962400" y="3733800"/>
                  <a:ext cx="0" cy="6096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cxnSp>
            <p:cxnSp>
              <p:nvCxnSpPr>
                <p:cNvPr id="20" name="Straight Arrow Connector 19"/>
                <p:cNvCxnSpPr/>
                <p:nvPr/>
              </p:nvCxnSpPr>
              <p:spPr>
                <a:xfrm>
                  <a:off x="5105400" y="3722914"/>
                  <a:ext cx="0" cy="6096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cxnSp>
            <p:sp>
              <p:nvSpPr>
                <p:cNvPr id="21" name="TextBox 17"/>
                <p:cNvSpPr txBox="1"/>
                <p:nvPr/>
              </p:nvSpPr>
              <p:spPr>
                <a:xfrm>
                  <a:off x="2309501" y="4419598"/>
                  <a:ext cx="1371444" cy="7820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dirty="0" smtClean="0">
                      <a:solidFill>
                        <a:sysClr val="windowText" lastClr="000000"/>
                      </a:solidFill>
                    </a:rPr>
                    <a:t>WT</a:t>
                  </a:r>
                  <a:endParaRPr lang="en-US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TextBox 19"/>
                <p:cNvSpPr txBox="1"/>
                <p:nvPr/>
              </p:nvSpPr>
              <p:spPr>
                <a:xfrm>
                  <a:off x="4261337" y="4419600"/>
                  <a:ext cx="1905000" cy="646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 smtClean="0">
                      <a:solidFill>
                        <a:sysClr val="windowText" lastClr="000000"/>
                      </a:solidFill>
                    </a:rPr>
                    <a:t>WT</a:t>
                  </a:r>
                </a:p>
                <a:p>
                  <a:pPr algn="ctr">
                    <a:defRPr/>
                  </a:pPr>
                  <a:endParaRPr lang="en-US" dirty="0" smtClea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TextBox 21"/>
                <p:cNvSpPr txBox="1"/>
                <p:nvPr/>
              </p:nvSpPr>
              <p:spPr>
                <a:xfrm>
                  <a:off x="4504607" y="4419599"/>
                  <a:ext cx="3419760" cy="2612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dirty="0" smtClean="0">
                    <a:solidFill>
                      <a:sysClr val="windowText" lastClr="000000"/>
                    </a:solidFill>
                  </a:endParaRPr>
                </a:p>
                <a:p>
                  <a:pPr>
                    <a:defRPr/>
                  </a:pPr>
                  <a:r>
                    <a:rPr lang="en-US" dirty="0" smtClean="0">
                      <a:solidFill>
                        <a:sysClr val="windowText" lastClr="000000"/>
                      </a:solidFill>
                    </a:rPr>
                    <a:t>       +</a:t>
                  </a:r>
                </a:p>
                <a:p>
                  <a:pPr>
                    <a:defRPr/>
                  </a:pPr>
                  <a:r>
                    <a:rPr lang="en-US" dirty="0" smtClean="0">
                      <a:solidFill>
                        <a:sysClr val="windowText" lastClr="000000"/>
                      </a:solidFill>
                      <a:latin typeface="Times New Roman"/>
                      <a:cs typeface="Times New Roman"/>
                    </a:rPr>
                    <a:t>  Mix O</a:t>
                  </a:r>
                  <a:endParaRPr lang="en-US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" name="TextBox 22"/>
                <p:cNvSpPr txBox="1"/>
                <p:nvPr/>
              </p:nvSpPr>
              <p:spPr>
                <a:xfrm>
                  <a:off x="5546963" y="4419598"/>
                  <a:ext cx="1778002" cy="693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en-US" dirty="0" smtClean="0">
                      <a:solidFill>
                        <a:sysClr val="windowText" lastClr="000000"/>
                      </a:solidFill>
                    </a:rPr>
                    <a:t>   LD</a:t>
                  </a:r>
                  <a:endParaRPr lang="en-US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pic>
            <p:nvPicPr>
              <p:cNvPr id="26" name="Picture 2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1476" y="3475437"/>
                <a:ext cx="874601" cy="8756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Box 17"/>
              <p:cNvSpPr txBox="1"/>
              <p:nvPr/>
            </p:nvSpPr>
            <p:spPr>
              <a:xfrm>
                <a:off x="465358" y="4870057"/>
                <a:ext cx="680859" cy="416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dirty="0" smtClean="0">
                    <a:solidFill>
                      <a:sysClr val="windowText" lastClr="000000"/>
                    </a:solidFill>
                  </a:rPr>
                  <a:t>LD</a:t>
                </a:r>
                <a:endParaRPr lang="en-US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875242" y="2353660"/>
              <a:ext cx="5577133" cy="1183464"/>
              <a:chOff x="731502" y="2238445"/>
              <a:chExt cx="5577133" cy="1183464"/>
            </a:xfrm>
          </p:grpSpPr>
          <p:sp>
            <p:nvSpPr>
              <p:cNvPr id="30" name="Right Arrow 29"/>
              <p:cNvSpPr/>
              <p:nvPr/>
            </p:nvSpPr>
            <p:spPr>
              <a:xfrm>
                <a:off x="808312" y="2660900"/>
                <a:ext cx="2035463" cy="422455"/>
              </a:xfrm>
              <a:prstGeom prst="rightArrow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69906" y="2329973"/>
                <a:ext cx="28419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0                       2 weeks</a:t>
                </a:r>
                <a:endParaRPr lang="en-US" sz="16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31502" y="3072338"/>
                <a:ext cx="23427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Injection: pathogen                     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766965" y="3083355"/>
                <a:ext cx="211762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Injection: Mix O</a:t>
                </a:r>
                <a:endParaRPr lang="en-US" sz="16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ight Arrow 36"/>
              <p:cNvSpPr/>
              <p:nvPr/>
            </p:nvSpPr>
            <p:spPr>
              <a:xfrm>
                <a:off x="2882181" y="2660900"/>
                <a:ext cx="2880374" cy="422455"/>
              </a:xfrm>
              <a:prstGeom prst="rightArrow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802430" y="2238445"/>
                <a:ext cx="96012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1 month     </a:t>
                </a:r>
                <a:endParaRPr lang="en-US" sz="16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5340100" y="3083355"/>
                <a:ext cx="9685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>
                    <a:solidFill>
                      <a:prstClr val="black"/>
                    </a:solidFill>
                  </a:rPr>
                  <a:t>Sampling</a:t>
                </a:r>
                <a:endParaRPr lang="en-US" sz="16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Down Arrow 41"/>
            <p:cNvSpPr/>
            <p:nvPr/>
          </p:nvSpPr>
          <p:spPr>
            <a:xfrm rot="16200000">
              <a:off x="4576764" y="4798053"/>
              <a:ext cx="390500" cy="1244937"/>
            </a:xfrm>
            <a:prstGeom prst="downArrow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TextBox 65"/>
            <p:cNvSpPr txBox="1"/>
            <p:nvPr/>
          </p:nvSpPr>
          <p:spPr>
            <a:xfrm>
              <a:off x="5992985" y="4811580"/>
              <a:ext cx="2265895" cy="1139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u="sng" dirty="0" smtClean="0">
                  <a:solidFill>
                    <a:srgbClr val="C00000"/>
                  </a:solidFill>
                </a:rPr>
                <a:t>End points:</a:t>
              </a:r>
            </a:p>
            <a:p>
              <a:pPr>
                <a:defRPr/>
              </a:pPr>
              <a:endParaRPr lang="en-US" sz="900" u="sng" dirty="0" smtClean="0">
                <a:solidFill>
                  <a:prstClr val="black"/>
                </a:solidFill>
              </a:endParaRPr>
            </a:p>
            <a:p>
              <a:r>
                <a:rPr lang="en-US" sz="1600" b="1" dirty="0" smtClean="0">
                  <a:solidFill>
                    <a:prstClr val="black"/>
                  </a:solidFill>
                </a:rPr>
                <a:t>→ </a:t>
              </a:r>
              <a:r>
                <a:rPr lang="en-US" sz="1600" dirty="0" smtClean="0">
                  <a:solidFill>
                    <a:prstClr val="black"/>
                  </a:solidFill>
                </a:rPr>
                <a:t>Efficacy</a:t>
              </a:r>
            </a:p>
            <a:p>
              <a:r>
                <a:rPr lang="en-US" sz="1600" b="1" dirty="0" smtClean="0">
                  <a:solidFill>
                    <a:prstClr val="black"/>
                  </a:solidFill>
                </a:rPr>
                <a:t>→ </a:t>
              </a:r>
              <a:r>
                <a:rPr lang="en-US" sz="1600" dirty="0" smtClean="0">
                  <a:solidFill>
                    <a:prstClr val="black"/>
                  </a:solidFill>
                </a:rPr>
                <a:t>Toxicity</a:t>
              </a:r>
              <a:endParaRPr lang="en-US" sz="16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2728560" y="3928265"/>
              <a:ext cx="45719" cy="345645"/>
            </a:xfrm>
            <a:prstGeom prst="downArrow">
              <a:avLst/>
            </a:prstGeom>
            <a:solidFill>
              <a:srgbClr val="C810B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Down Arrow 48"/>
            <p:cNvSpPr/>
            <p:nvPr/>
          </p:nvSpPr>
          <p:spPr>
            <a:xfrm>
              <a:off x="6945796" y="3928265"/>
              <a:ext cx="45719" cy="345645"/>
            </a:xfrm>
            <a:prstGeom prst="downArrow">
              <a:avLst/>
            </a:prstGeom>
            <a:solidFill>
              <a:srgbClr val="C810BB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TextBox 65"/>
          <p:cNvSpPr txBox="1"/>
          <p:nvPr/>
        </p:nvSpPr>
        <p:spPr>
          <a:xfrm>
            <a:off x="2152485" y="5733300"/>
            <a:ext cx="5261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200" u="sng" dirty="0" smtClean="0">
              <a:solidFill>
                <a:prstClr val="black"/>
              </a:solidFill>
            </a:endParaRPr>
          </a:p>
          <a:p>
            <a:pPr lvl="0"/>
            <a:r>
              <a:rPr lang="en-US" sz="1200" b="1" dirty="0" smtClean="0">
                <a:solidFill>
                  <a:prstClr val="black"/>
                </a:solidFill>
              </a:rPr>
              <a:t>→ WT</a:t>
            </a:r>
            <a:r>
              <a:rPr lang="en-US" sz="1200" dirty="0" smtClean="0">
                <a:solidFill>
                  <a:prstClr val="black"/>
                </a:solidFill>
              </a:rPr>
              <a:t> = Control/Healthy not treated       </a:t>
            </a:r>
            <a:r>
              <a:rPr lang="en-US" sz="1200" b="1" dirty="0" smtClean="0">
                <a:solidFill>
                  <a:prstClr val="black"/>
                </a:solidFill>
              </a:rPr>
              <a:t>→ </a:t>
            </a:r>
            <a:r>
              <a:rPr lang="en-US" sz="1200" b="1" dirty="0">
                <a:solidFill>
                  <a:prstClr val="black"/>
                </a:solidFill>
              </a:rPr>
              <a:t>WT+T</a:t>
            </a:r>
            <a:r>
              <a:rPr lang="en-US" sz="1200" dirty="0">
                <a:solidFill>
                  <a:prstClr val="black"/>
                </a:solidFill>
              </a:rPr>
              <a:t> = Control/Healthy treated</a:t>
            </a:r>
          </a:p>
          <a:p>
            <a:endParaRPr lang="en-US" sz="800" dirty="0" smtClean="0">
              <a:solidFill>
                <a:prstClr val="black"/>
              </a:solidFill>
            </a:endParaRPr>
          </a:p>
          <a:p>
            <a:r>
              <a:rPr lang="en-US" sz="1200" b="1" dirty="0" smtClean="0">
                <a:solidFill>
                  <a:prstClr val="black"/>
                </a:solidFill>
              </a:rPr>
              <a:t>→ LD</a:t>
            </a:r>
            <a:r>
              <a:rPr lang="en-US" sz="1200" dirty="0" smtClean="0">
                <a:solidFill>
                  <a:prstClr val="black"/>
                </a:solidFill>
              </a:rPr>
              <a:t> = Lyme Disease/Sick not treated</a:t>
            </a:r>
            <a:r>
              <a:rPr lang="en-US" sz="800" dirty="0">
                <a:solidFill>
                  <a:prstClr val="black"/>
                </a:solidFill>
              </a:rPr>
              <a:t> </a:t>
            </a:r>
            <a:r>
              <a:rPr lang="en-US" sz="800" dirty="0" smtClean="0">
                <a:solidFill>
                  <a:prstClr val="black"/>
                </a:solidFill>
              </a:rPr>
              <a:t>      </a:t>
            </a:r>
            <a:r>
              <a:rPr lang="en-US" sz="1200" b="1" dirty="0" smtClean="0">
                <a:solidFill>
                  <a:prstClr val="black"/>
                </a:solidFill>
              </a:rPr>
              <a:t>→ LD+T </a:t>
            </a:r>
            <a:r>
              <a:rPr lang="en-US" sz="1200" dirty="0" smtClean="0">
                <a:solidFill>
                  <a:prstClr val="black"/>
                </a:solidFill>
              </a:rPr>
              <a:t>= </a:t>
            </a:r>
            <a:r>
              <a:rPr lang="en-US" sz="1200" dirty="0">
                <a:solidFill>
                  <a:prstClr val="black"/>
                </a:solidFill>
              </a:rPr>
              <a:t>Lyme </a:t>
            </a:r>
            <a:r>
              <a:rPr lang="en-US" sz="1200" dirty="0" smtClean="0">
                <a:solidFill>
                  <a:prstClr val="black"/>
                </a:solidFill>
              </a:rPr>
              <a:t>Disease/Sick treated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424260" y="202980"/>
            <a:ext cx="833388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 smtClean="0">
                <a:solidFill>
                  <a:prstClr val="white"/>
                </a:solidFill>
                <a:latin typeface="+mn-lt"/>
              </a:rPr>
              <a:t>Tested of Defined Mix in Animal Model</a:t>
            </a:r>
            <a:endParaRPr lang="en-US" sz="3300" b="1" dirty="0">
              <a:solidFill>
                <a:prstClr val="whit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954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304774"/>
              </p:ext>
            </p:extLst>
          </p:nvPr>
        </p:nvGraphicFramePr>
        <p:xfrm>
          <a:off x="1653220" y="5033310"/>
          <a:ext cx="5914370" cy="630936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036934"/>
                <a:gridCol w="921720"/>
                <a:gridCol w="921720"/>
                <a:gridCol w="833838"/>
                <a:gridCol w="1048007"/>
                <a:gridCol w="1152151"/>
              </a:tblGrid>
              <a:tr h="3456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WBC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Neutrophils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RBC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Monocytes</a:t>
                      </a:r>
                      <a:endParaRPr lang="en-US" sz="9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HGB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 smtClean="0">
                          <a:effectLst/>
                        </a:rPr>
                        <a:t>Eosinophils</a:t>
                      </a:r>
                      <a:endParaRPr lang="en-US" sz="9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HCT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Basophils</a:t>
                      </a:r>
                      <a:endParaRPr lang="en-US" sz="9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MCV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Lymphocytes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MCH/MVHC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Platelets</a:t>
                      </a:r>
                      <a:endParaRPr lang="en-US" sz="900" dirty="0">
                        <a:effectLst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1115550" y="1854395"/>
            <a:ext cx="2534730" cy="2029045"/>
            <a:chOff x="385855" y="2705725"/>
            <a:chExt cx="2534730" cy="2029045"/>
          </a:xfrm>
        </p:grpSpPr>
        <p:sp>
          <p:nvSpPr>
            <p:cNvPr id="18" name="Right Arrow 17"/>
            <p:cNvSpPr/>
            <p:nvPr/>
          </p:nvSpPr>
          <p:spPr>
            <a:xfrm rot="5400000">
              <a:off x="1077144" y="3819470"/>
              <a:ext cx="384050" cy="76810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392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099" y="2705725"/>
              <a:ext cx="847931" cy="76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65"/>
            <p:cNvSpPr txBox="1"/>
            <p:nvPr/>
          </p:nvSpPr>
          <p:spPr>
            <a:xfrm>
              <a:off x="385855" y="4011495"/>
              <a:ext cx="253473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900" b="1" u="sng" dirty="0" smtClean="0">
                <a:solidFill>
                  <a:prstClr val="black"/>
                </a:solidFill>
              </a:endParaRPr>
            </a:p>
            <a:p>
              <a:r>
                <a:rPr lang="en-US" sz="1600" b="1" dirty="0" smtClean="0">
                  <a:solidFill>
                    <a:srgbClr val="C00000"/>
                  </a:solidFill>
                </a:rPr>
                <a:t>Weight</a:t>
              </a:r>
              <a:r>
                <a:rPr lang="en-US" sz="1600" b="1" dirty="0" smtClean="0">
                  <a:solidFill>
                    <a:prstClr val="black"/>
                  </a:solidFill>
                </a:rPr>
                <a:t> = No change</a:t>
              </a:r>
            </a:p>
            <a:p>
              <a:endParaRPr lang="en-US" sz="1600" b="1" dirty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31389" y="1815991"/>
            <a:ext cx="2312941" cy="1905999"/>
            <a:chOff x="6182531" y="2082947"/>
            <a:chExt cx="2387552" cy="2008106"/>
          </a:xfrm>
        </p:grpSpPr>
        <p:sp>
          <p:nvSpPr>
            <p:cNvPr id="19" name="Right Arrow 18"/>
            <p:cNvSpPr/>
            <p:nvPr/>
          </p:nvSpPr>
          <p:spPr>
            <a:xfrm rot="5400000">
              <a:off x="7178583" y="3388717"/>
              <a:ext cx="384050" cy="76810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46467" name="Picture 3" descr="C:\Users\Owner\Desktop\images\Food  Vitamin\shutterstock_31311484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90148" y="2274972"/>
              <a:ext cx="1021343" cy="680895"/>
            </a:xfrm>
            <a:prstGeom prst="rect">
              <a:avLst/>
            </a:prstGeom>
            <a:noFill/>
          </p:spPr>
        </p:pic>
        <p:pic>
          <p:nvPicPr>
            <p:cNvPr id="446468" name="Picture 4" descr="C:\Users\Owner\Desktop\images\Food  Vitamin\shutterstock_5554142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88998" y="2082947"/>
              <a:ext cx="637673" cy="960125"/>
            </a:xfrm>
            <a:prstGeom prst="rect">
              <a:avLst/>
            </a:prstGeom>
            <a:noFill/>
          </p:spPr>
        </p:pic>
        <p:sp>
          <p:nvSpPr>
            <p:cNvPr id="2" name="Rectangle 1"/>
            <p:cNvSpPr/>
            <p:nvPr/>
          </p:nvSpPr>
          <p:spPr>
            <a:xfrm>
              <a:off x="6182531" y="3734362"/>
              <a:ext cx="2387552" cy="356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Food/Water</a:t>
              </a:r>
              <a:r>
                <a:rPr lang="en-US" sz="1600" b="1" dirty="0">
                  <a:solidFill>
                    <a:prstClr val="black"/>
                  </a:solidFill>
                </a:rPr>
                <a:t> = No change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95925" y="2929735"/>
            <a:ext cx="1574605" cy="1382580"/>
            <a:chOff x="4034330" y="3022067"/>
            <a:chExt cx="1574605" cy="1382580"/>
          </a:xfrm>
        </p:grpSpPr>
        <p:pic>
          <p:nvPicPr>
            <p:cNvPr id="446466" name="Picture 2" descr="C:\Users\Owner\Desktop\images\Medicine\iStock_000003247309Large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26355" y="3022067"/>
              <a:ext cx="844910" cy="633683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4034330" y="3819872"/>
              <a:ext cx="157460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Morphology</a:t>
              </a:r>
              <a:r>
                <a:rPr lang="en-US" sz="1600" b="1" dirty="0">
                  <a:solidFill>
                    <a:prstClr val="black"/>
                  </a:solidFill>
                </a:rPr>
                <a:t> </a:t>
              </a:r>
              <a:r>
                <a:rPr lang="en-US" sz="1600" b="1" dirty="0" smtClean="0">
                  <a:solidFill>
                    <a:prstClr val="black"/>
                  </a:solidFill>
                </a:rPr>
                <a:t> </a:t>
              </a:r>
              <a:endParaRPr lang="en-US" sz="1600" b="1" dirty="0">
                <a:solidFill>
                  <a:prstClr val="black"/>
                </a:solidFill>
              </a:endParaRPr>
            </a:p>
            <a:p>
              <a:r>
                <a:rPr lang="en-US" sz="1600" b="1" dirty="0">
                  <a:solidFill>
                    <a:prstClr val="black"/>
                  </a:solidFill>
                </a:rPr>
                <a:t>          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1038740" y="5894011"/>
            <a:ext cx="74505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>
                <a:solidFill>
                  <a:prstClr val="black"/>
                </a:solidFill>
              </a:rPr>
              <a:t>→ </a:t>
            </a:r>
            <a:r>
              <a:rPr lang="en-US" sz="1600" b="1" dirty="0" smtClean="0">
                <a:solidFill>
                  <a:srgbClr val="C00000"/>
                </a:solidFill>
              </a:rPr>
              <a:t>WT, WT+T, LD+T </a:t>
            </a:r>
            <a:r>
              <a:rPr lang="en-US" sz="1600" b="1" dirty="0">
                <a:solidFill>
                  <a:prstClr val="black"/>
                </a:solidFill>
              </a:rPr>
              <a:t>= No </a:t>
            </a:r>
            <a:r>
              <a:rPr lang="en-US" sz="1600" b="1" dirty="0" smtClean="0">
                <a:solidFill>
                  <a:prstClr val="black"/>
                </a:solidFill>
              </a:rPr>
              <a:t>change                            →</a:t>
            </a:r>
            <a:r>
              <a:rPr lang="en-US" sz="1600" b="1" dirty="0" smtClean="0">
                <a:solidFill>
                  <a:srgbClr val="C00000"/>
                </a:solidFill>
              </a:rPr>
              <a:t> LD </a:t>
            </a:r>
            <a:r>
              <a:rPr lang="en-US" sz="1600" b="1" dirty="0">
                <a:solidFill>
                  <a:prstClr val="black"/>
                </a:solidFill>
              </a:rPr>
              <a:t>= Elevated level of </a:t>
            </a:r>
            <a:r>
              <a:rPr lang="en-US" sz="1600" b="1" dirty="0" smtClean="0">
                <a:solidFill>
                  <a:prstClr val="black"/>
                </a:solidFill>
              </a:rPr>
              <a:t>monocytes 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85120" y="1700775"/>
            <a:ext cx="2342705" cy="2112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992985" y="1700775"/>
            <a:ext cx="2342705" cy="2112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 rot="7454200">
            <a:off x="3011229" y="4504340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4379975" y="4542745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3343771">
            <a:off x="5825612" y="4542745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269170" y="164575"/>
            <a:ext cx="58759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prstClr val="white"/>
                </a:solidFill>
              </a:rPr>
              <a:t>         Clinical Parameters</a:t>
            </a:r>
            <a:endParaRPr lang="en-US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855" y="6194160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ight Arrow 18"/>
          <p:cNvSpPr/>
          <p:nvPr/>
        </p:nvSpPr>
        <p:spPr>
          <a:xfrm rot="5400000">
            <a:off x="4264760" y="2737710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26349"/>
              </p:ext>
            </p:extLst>
          </p:nvPr>
        </p:nvGraphicFramePr>
        <p:xfrm>
          <a:off x="1806840" y="1815990"/>
          <a:ext cx="5683940" cy="630936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810996"/>
                <a:gridCol w="881518"/>
                <a:gridCol w="775736"/>
                <a:gridCol w="634693"/>
                <a:gridCol w="916779"/>
                <a:gridCol w="599432"/>
                <a:gridCol w="1064786"/>
              </a:tblGrid>
              <a:tr h="3456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Skin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Bladder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Kidney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Liver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Spleen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Joint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Heart</a:t>
                      </a:r>
                      <a:endParaRPr lang="en-US" sz="1200" dirty="0">
                        <a:effectLst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2" name="Right Arrow 31"/>
          <p:cNvSpPr/>
          <p:nvPr/>
        </p:nvSpPr>
        <p:spPr>
          <a:xfrm rot="5400000">
            <a:off x="4264760" y="4120290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47490" name="Picture 2" descr="C:\Users\Owner\Desktop\images\Medicine\shutterstock_675208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4330" y="4542745"/>
            <a:ext cx="844909" cy="691289"/>
          </a:xfrm>
          <a:prstGeom prst="rect">
            <a:avLst/>
          </a:prstGeom>
          <a:noFill/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25" y="3160166"/>
            <a:ext cx="921720" cy="675458"/>
          </a:xfrm>
          <a:prstGeom prst="rect">
            <a:avLst/>
          </a:prstGeom>
        </p:spPr>
      </p:pic>
      <p:sp>
        <p:nvSpPr>
          <p:cNvPr id="38" name="TextBox 65"/>
          <p:cNvSpPr txBox="1"/>
          <p:nvPr/>
        </p:nvSpPr>
        <p:spPr>
          <a:xfrm>
            <a:off x="616285" y="5701986"/>
            <a:ext cx="8527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prstClr val="black"/>
                </a:solidFill>
              </a:rPr>
              <a:t>→ </a:t>
            </a:r>
            <a:r>
              <a:rPr lang="en-US" sz="1600" b="1" dirty="0" smtClean="0">
                <a:solidFill>
                  <a:srgbClr val="C00000"/>
                </a:solidFill>
              </a:rPr>
              <a:t>WT, WT+T </a:t>
            </a:r>
            <a:r>
              <a:rPr lang="en-US" sz="1600" b="1" dirty="0" smtClean="0">
                <a:solidFill>
                  <a:prstClr val="black"/>
                </a:solidFill>
              </a:rPr>
              <a:t>= No presence             → </a:t>
            </a:r>
            <a:r>
              <a:rPr lang="en-US" sz="1600" b="1" dirty="0" smtClean="0">
                <a:solidFill>
                  <a:srgbClr val="C00000"/>
                </a:solidFill>
              </a:rPr>
              <a:t>LD</a:t>
            </a:r>
            <a:r>
              <a:rPr lang="en-US" sz="1600" b="1" dirty="0" smtClean="0">
                <a:solidFill>
                  <a:prstClr val="black"/>
                </a:solidFill>
              </a:rPr>
              <a:t> = Presence               → </a:t>
            </a:r>
            <a:r>
              <a:rPr lang="en-US" sz="1600" b="1" dirty="0" smtClean="0">
                <a:solidFill>
                  <a:srgbClr val="C00000"/>
                </a:solidFill>
              </a:rPr>
              <a:t>LD+T</a:t>
            </a:r>
            <a:r>
              <a:rPr lang="en-US" sz="1600" b="1" dirty="0" smtClean="0">
                <a:solidFill>
                  <a:prstClr val="black"/>
                </a:solidFill>
              </a:rPr>
              <a:t> = Presence reduced to 90%</a:t>
            </a:r>
          </a:p>
        </p:txBody>
      </p:sp>
      <p:sp>
        <p:nvSpPr>
          <p:cNvPr id="18" name="Right Arrow 17"/>
          <p:cNvSpPr/>
          <p:nvPr/>
        </p:nvSpPr>
        <p:spPr>
          <a:xfrm rot="2471464">
            <a:off x="3066824" y="2737710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7880916">
            <a:off x="5571830" y="2737710"/>
            <a:ext cx="384050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304635" y="3044950"/>
            <a:ext cx="2342705" cy="23043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499600" y="164575"/>
            <a:ext cx="568394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prstClr val="white"/>
                </a:solidFill>
              </a:rPr>
              <a:t>         Pathogen Detection</a:t>
            </a:r>
            <a:endParaRPr lang="en-US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7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68940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797122"/>
              </p:ext>
            </p:extLst>
          </p:nvPr>
        </p:nvGraphicFramePr>
        <p:xfrm>
          <a:off x="1433120" y="4403039"/>
          <a:ext cx="3215690" cy="69129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634693"/>
                <a:gridCol w="916779"/>
                <a:gridCol w="599432"/>
                <a:gridCol w="1064786"/>
              </a:tblGrid>
              <a:tr h="6912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</a:rPr>
                        <a:t>Clusterin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KIM-1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RPA-1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</a:rPr>
                        <a:t>Haptoglobin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 rot="7986650">
            <a:off x="3170217" y="4035280"/>
            <a:ext cx="268835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71522"/>
              </p:ext>
            </p:extLst>
          </p:nvPr>
        </p:nvGraphicFramePr>
        <p:xfrm>
          <a:off x="4647006" y="4403038"/>
          <a:ext cx="3189419" cy="691291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808309"/>
                <a:gridCol w="499265"/>
                <a:gridCol w="729695"/>
                <a:gridCol w="460860"/>
                <a:gridCol w="691290"/>
              </a:tblGrid>
              <a:tr h="6912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Fibrinogen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GGT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</a:rPr>
                        <a:t>Creatine</a:t>
                      </a: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Kinase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SDH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Creatinine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0" name="TextBox 65"/>
          <p:cNvSpPr txBox="1"/>
          <p:nvPr/>
        </p:nvSpPr>
        <p:spPr>
          <a:xfrm>
            <a:off x="1538005" y="5401568"/>
            <a:ext cx="5338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1" dirty="0" smtClean="0">
              <a:solidFill>
                <a:prstClr val="black"/>
              </a:solidFill>
            </a:endParaRPr>
          </a:p>
          <a:p>
            <a:r>
              <a:rPr lang="en-US" sz="1600" b="1" dirty="0" smtClean="0">
                <a:solidFill>
                  <a:prstClr val="black"/>
                </a:solidFill>
              </a:rPr>
              <a:t>   	              </a:t>
            </a:r>
            <a:r>
              <a:rPr lang="en-US" sz="1600" b="1" dirty="0">
                <a:solidFill>
                  <a:prstClr val="black"/>
                </a:solidFill>
              </a:rPr>
              <a:t>→ </a:t>
            </a:r>
            <a:r>
              <a:rPr lang="en-US" sz="1600" b="1" dirty="0" smtClean="0">
                <a:solidFill>
                  <a:srgbClr val="C00000"/>
                </a:solidFill>
              </a:rPr>
              <a:t>WT, WT+T, LD+T </a:t>
            </a:r>
            <a:r>
              <a:rPr lang="en-US" sz="1600" b="1" dirty="0" smtClean="0">
                <a:solidFill>
                  <a:prstClr val="black"/>
                </a:solidFill>
              </a:rPr>
              <a:t>=  No change</a:t>
            </a:r>
          </a:p>
          <a:p>
            <a:r>
              <a:rPr lang="en-US" sz="1600" b="1" dirty="0" smtClean="0">
                <a:solidFill>
                  <a:prstClr val="black"/>
                </a:solidFill>
              </a:rPr>
              <a:t>   	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650280" y="2098738"/>
            <a:ext cx="1805035" cy="1497795"/>
            <a:chOff x="6569060" y="3544215"/>
            <a:chExt cx="1805035" cy="1497795"/>
          </a:xfrm>
        </p:grpSpPr>
        <p:sp>
          <p:nvSpPr>
            <p:cNvPr id="13" name="Right Arrow 12"/>
            <p:cNvSpPr/>
            <p:nvPr/>
          </p:nvSpPr>
          <p:spPr>
            <a:xfrm rot="5400000">
              <a:off x="7359195" y="4158695"/>
              <a:ext cx="384050" cy="76810"/>
            </a:xfrm>
            <a:prstGeom prst="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21" name="Picture 2" descr="C:\Users\Owner\Desktop\images\Medicine\iStock_000003247309Larg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69060" y="3544215"/>
              <a:ext cx="576075" cy="432056"/>
            </a:xfrm>
            <a:prstGeom prst="rect">
              <a:avLst/>
            </a:prstGeom>
            <a:noFill/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3540" y="4542745"/>
              <a:ext cx="752990" cy="499265"/>
            </a:xfrm>
            <a:prstGeom prst="rect">
              <a:avLst/>
            </a:prstGeom>
          </p:spPr>
        </p:pic>
        <p:pic>
          <p:nvPicPr>
            <p:cNvPr id="449538" name="Picture 2" descr="C:\Users\Owner\Desktop\images\Food  Vitamin\Leber_734988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59615" y="3582620"/>
              <a:ext cx="614480" cy="407573"/>
            </a:xfrm>
            <a:prstGeom prst="rect">
              <a:avLst/>
            </a:prstGeom>
            <a:noFill/>
          </p:spPr>
        </p:pic>
      </p:grpSp>
      <p:sp>
        <p:nvSpPr>
          <p:cNvPr id="34" name="Right Arrow 33"/>
          <p:cNvSpPr/>
          <p:nvPr/>
        </p:nvSpPr>
        <p:spPr>
          <a:xfrm rot="5400000">
            <a:off x="4514392" y="4075512"/>
            <a:ext cx="268835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 rot="3094370">
            <a:off x="5911404" y="4039274"/>
            <a:ext cx="268835" cy="7681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419850" y="1791498"/>
            <a:ext cx="2342705" cy="21122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496660" y="135320"/>
            <a:ext cx="22274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prstClr val="white"/>
                </a:solidFill>
              </a:rPr>
              <a:t>Toxicity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475" y="2200040"/>
            <a:ext cx="483903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17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 combinations of polyphenols and fatty acids revealed synergistic or additive effects against active and/or dormant forms </a:t>
            </a:r>
            <a:r>
              <a:rPr lang="en-US" sz="17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</a:t>
            </a:r>
            <a:r>
              <a:rPr lang="en-US" sz="17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</a:t>
            </a:r>
            <a:r>
              <a:rPr lang="en-US" sz="17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endParaRPr lang="en-US" sz="17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endParaRPr lang="en-US" sz="17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 define mixture of </a:t>
            </a: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polyphenols and fatty acids</a:t>
            </a: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were effective anti-</a:t>
            </a:r>
            <a:r>
              <a:rPr lang="en-US" sz="17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spirochetal</a:t>
            </a: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agents in LD animal model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</a:pPr>
            <a:endParaRPr lang="en-US" sz="1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Tested define mixture of polyphenols </a:t>
            </a: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fatty acids did not display toxic effects in LD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model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125" y="2699305"/>
            <a:ext cx="2876593" cy="284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Textfeld 1"/>
          <p:cNvSpPr txBox="1"/>
          <p:nvPr/>
        </p:nvSpPr>
        <p:spPr>
          <a:xfrm>
            <a:off x="162546" y="279790"/>
            <a:ext cx="8818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5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U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773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285" y="4197100"/>
            <a:ext cx="6400800" cy="3635375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616" y="10955"/>
            <a:ext cx="9148615" cy="178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211" y="31080"/>
            <a:ext cx="9061663" cy="1746505"/>
            <a:chOff x="80532" y="44655"/>
            <a:chExt cx="9061663" cy="1752601"/>
          </a:xfrm>
        </p:grpSpPr>
        <p:pic>
          <p:nvPicPr>
            <p:cNvPr id="14438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532" y="44656"/>
              <a:ext cx="1689820" cy="173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5065" y="44656"/>
              <a:ext cx="192025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44298" y="44655"/>
              <a:ext cx="1896365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37160" y="44656"/>
              <a:ext cx="1805035" cy="1734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30030" y="34131"/>
            <a:ext cx="1770160" cy="173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395" y="4081885"/>
            <a:ext cx="3081535" cy="188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422790" y="250728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smtClean="0">
                <a:solidFill>
                  <a:srgbClr val="FF0000"/>
                </a:solidFill>
              </a:rPr>
              <a:t>Thank you</a:t>
            </a:r>
            <a:endParaRPr lang="en-US" sz="6600" b="1" dirty="0">
              <a:solidFill>
                <a:srgbClr val="FF0000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7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6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0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6641</TotalTime>
  <Words>508</Words>
  <Application>Microsoft Office PowerPoint</Application>
  <PresentationFormat>On-screen Show (4:3)</PresentationFormat>
  <Paragraphs>221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3_Office Theme</vt:lpstr>
      <vt:lpstr>26_Office Theme</vt:lpstr>
      <vt:lpstr>31_Office Theme</vt:lpstr>
      <vt:lpstr>35_Office Theme</vt:lpstr>
      <vt:lpstr>40_Office Theme</vt:lpstr>
      <vt:lpstr>13_Office Theme</vt:lpstr>
      <vt:lpstr>6_Office Theme</vt:lpstr>
      <vt:lpstr>Lyme disease Novel Composition of Phytochemicals as an Approach against Lyme Disease </vt:lpstr>
      <vt:lpstr>PowerPoint Presentation</vt:lpstr>
      <vt:lpstr>PowerPoint Presentation</vt:lpstr>
      <vt:lpstr>        Methodology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Dr. Rath 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Goc</dc:creator>
  <cp:lastModifiedBy>Anna Goc</cp:lastModifiedBy>
  <cp:revision>1744</cp:revision>
  <cp:lastPrinted>2016-04-20T20:43:27Z</cp:lastPrinted>
  <dcterms:created xsi:type="dcterms:W3CDTF">2015-11-30T19:49:50Z</dcterms:created>
  <dcterms:modified xsi:type="dcterms:W3CDTF">2016-05-10T17:55:46Z</dcterms:modified>
</cp:coreProperties>
</file>