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56" r:id="rId2"/>
    <p:sldId id="257" r:id="rId3"/>
    <p:sldId id="258" r:id="rId4"/>
    <p:sldId id="262" r:id="rId5"/>
    <p:sldId id="263" r:id="rId6"/>
    <p:sldId id="265" r:id="rId7"/>
    <p:sldId id="312" r:id="rId8"/>
    <p:sldId id="267" r:id="rId9"/>
    <p:sldId id="268" r:id="rId10"/>
    <p:sldId id="260" r:id="rId11"/>
    <p:sldId id="261" r:id="rId12"/>
    <p:sldId id="276" r:id="rId13"/>
    <p:sldId id="277" r:id="rId14"/>
    <p:sldId id="318" r:id="rId15"/>
    <p:sldId id="286" r:id="rId16"/>
    <p:sldId id="275" r:id="rId17"/>
    <p:sldId id="316" r:id="rId18"/>
    <p:sldId id="313" r:id="rId19"/>
    <p:sldId id="291" r:id="rId20"/>
    <p:sldId id="299" r:id="rId21"/>
    <p:sldId id="314" r:id="rId22"/>
    <p:sldId id="315" r:id="rId23"/>
    <p:sldId id="297" r:id="rId24"/>
    <p:sldId id="298" r:id="rId25"/>
    <p:sldId id="300" r:id="rId26"/>
    <p:sldId id="317" r:id="rId27"/>
    <p:sldId id="319" r:id="rId28"/>
    <p:sldId id="302" r:id="rId29"/>
    <p:sldId id="264" r:id="rId30"/>
    <p:sldId id="310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975" autoAdjust="0"/>
  </p:normalViewPr>
  <p:slideViewPr>
    <p:cSldViewPr>
      <p:cViewPr>
        <p:scale>
          <a:sx n="60" d="100"/>
          <a:sy n="60" d="100"/>
        </p:scale>
        <p:origin x="-1456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C108D0-7C94-4654-AB2B-1BFA6BDE4F14}" type="datetimeFigureOut">
              <a:rPr lang="en-US" smtClean="0"/>
              <a:pPr/>
              <a:t>6/1/2017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8398FA-3CAD-41D7-96FB-44AE778CC2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418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398FA-3CAD-41D7-96FB-44AE778CC2F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610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398FA-3CAD-41D7-96FB-44AE778CC2F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73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398FA-3CAD-41D7-96FB-44AE778CC2F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4397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From increase in HR etc </a:t>
            </a:r>
            <a:r>
              <a:rPr lang="en-US" dirty="0" smtClean="0">
                <a:sym typeface="Wingdings" pitchFamily="2" charset="2"/>
              </a:rPr>
              <a:t> maintains arterial BP and cerebral blood flow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398FA-3CAD-41D7-96FB-44AE778CC2F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762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398FA-3CAD-41D7-96FB-44AE778CC2F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5771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398FA-3CAD-41D7-96FB-44AE778CC2F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9363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398FA-3CAD-41D7-96FB-44AE778CC2F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560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398FA-3CAD-41D7-96FB-44AE778CC2F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7793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398FA-3CAD-41D7-96FB-44AE778CC2F7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3809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398FA-3CAD-41D7-96FB-44AE778CC2F7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855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398FA-3CAD-41D7-96FB-44AE778CC2F7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8039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</a:t>
            </a:r>
            <a:r>
              <a:rPr lang="en-US" dirty="0" err="1" smtClean="0"/>
              <a:t>Bisoprolol</a:t>
            </a:r>
            <a:r>
              <a:rPr lang="en-US" dirty="0" smtClean="0"/>
              <a:t>- B-2</a:t>
            </a:r>
            <a:r>
              <a:rPr lang="en-US" baseline="0" dirty="0" smtClean="0"/>
              <a:t> receptor blocker, prevents </a:t>
            </a:r>
            <a:r>
              <a:rPr lang="en-US" baseline="0" dirty="0" err="1" smtClean="0"/>
              <a:t>vasodilation</a:t>
            </a:r>
            <a:r>
              <a:rPr lang="en-US" baseline="0" dirty="0" smtClean="0"/>
              <a:t> and tachycardia but can worsen OH</a:t>
            </a:r>
          </a:p>
          <a:p>
            <a:r>
              <a:rPr lang="en-US" baseline="0" dirty="0" smtClean="0"/>
              <a:t>-</a:t>
            </a:r>
            <a:r>
              <a:rPr lang="en-US" baseline="0" dirty="0" err="1" smtClean="0"/>
              <a:t>octreotide</a:t>
            </a:r>
            <a:r>
              <a:rPr lang="en-US" baseline="0" dirty="0" smtClean="0"/>
              <a:t>- in small doses, peptide release inhibitor, </a:t>
            </a:r>
            <a:r>
              <a:rPr lang="en-US" baseline="0" dirty="0" err="1" smtClean="0"/>
              <a:t>somatostatin</a:t>
            </a:r>
            <a:r>
              <a:rPr lang="en-US" baseline="0" dirty="0" smtClean="0"/>
              <a:t> analog- prevents postprandial tachycardia</a:t>
            </a:r>
          </a:p>
          <a:p>
            <a:r>
              <a:rPr lang="en-US" baseline="0" dirty="0" smtClean="0"/>
              <a:t>-</a:t>
            </a:r>
            <a:r>
              <a:rPr lang="en-US" baseline="0" dirty="0" err="1" smtClean="0"/>
              <a:t>ivabradine</a:t>
            </a:r>
            <a:r>
              <a:rPr lang="en-US" baseline="0" dirty="0" smtClean="0"/>
              <a:t>- selective sinus node blockade- reduces tachycardia</a:t>
            </a:r>
          </a:p>
          <a:p>
            <a:r>
              <a:rPr lang="en-US" baseline="0" dirty="0" smtClean="0"/>
              <a:t>-</a:t>
            </a:r>
            <a:r>
              <a:rPr lang="en-US" baseline="0" dirty="0" err="1" smtClean="0"/>
              <a:t>clonidine</a:t>
            </a:r>
            <a:r>
              <a:rPr lang="en-US" baseline="0" dirty="0" smtClean="0"/>
              <a:t>- central </a:t>
            </a:r>
            <a:r>
              <a:rPr lang="en-US" baseline="0" dirty="0" err="1" smtClean="0"/>
              <a:t>sympatholytic</a:t>
            </a:r>
            <a:r>
              <a:rPr lang="en-US" baseline="0" dirty="0" smtClean="0"/>
              <a:t>- lowers BP if elevated and reduces </a:t>
            </a:r>
            <a:r>
              <a:rPr lang="en-US" baseline="0" dirty="0" err="1" smtClean="0"/>
              <a:t>tachy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398FA-3CAD-41D7-96FB-44AE778CC2F7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167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Non-FDA approved</a:t>
            </a:r>
            <a:r>
              <a:rPr lang="en-US" baseline="0" dirty="0" smtClean="0"/>
              <a:t> therapies:</a:t>
            </a:r>
          </a:p>
          <a:p>
            <a:r>
              <a:rPr lang="en-US" baseline="0" dirty="0" err="1" smtClean="0"/>
              <a:t>Droxidopa</a:t>
            </a:r>
            <a:r>
              <a:rPr lang="en-US" baseline="0" dirty="0" smtClean="0"/>
              <a:t> (NE </a:t>
            </a:r>
            <a:r>
              <a:rPr lang="en-US" baseline="0" dirty="0" err="1" smtClean="0"/>
              <a:t>prodrug</a:t>
            </a:r>
            <a:r>
              <a:rPr lang="en-US" baseline="0" dirty="0" smtClean="0"/>
              <a:t>) </a:t>
            </a:r>
            <a:r>
              <a:rPr lang="en-US" sz="2400" dirty="0" smtClean="0"/>
              <a:t>Small randomized, double-blind, placebo-controlled study in pts w/ MSA &amp; PAF showed attenuation of post-</a:t>
            </a:r>
            <a:r>
              <a:rPr lang="en-US" sz="2400" dirty="0" err="1" smtClean="0"/>
              <a:t>prandial</a:t>
            </a:r>
            <a:r>
              <a:rPr lang="en-US" sz="2400" dirty="0" smtClean="0"/>
              <a:t> blood pressure fall w/o HR response after administration of 1000mg </a:t>
            </a:r>
            <a:r>
              <a:rPr lang="en-US" sz="1800" dirty="0" smtClean="0"/>
              <a:t>(Freeman, 1996)</a:t>
            </a:r>
            <a:r>
              <a:rPr lang="en-US" sz="1800" baseline="0" dirty="0" smtClean="0"/>
              <a:t> **</a:t>
            </a:r>
            <a:r>
              <a:rPr lang="en-US" sz="2400" dirty="0" smtClean="0"/>
              <a:t>trend towards supine hypertension </a:t>
            </a:r>
          </a:p>
          <a:p>
            <a:pPr>
              <a:buSzPct val="120000"/>
              <a:buFont typeface="Wingdings" charset="2"/>
              <a:buChar char="§"/>
              <a:defRPr/>
            </a:pPr>
            <a:r>
              <a:rPr lang="en-US" sz="2400" dirty="0" smtClean="0"/>
              <a:t>Another randomized, double-blind, cross-over study of 10 patients (6 w/ MSA) treated w/1000mg </a:t>
            </a:r>
            <a:r>
              <a:rPr lang="en-US" sz="2400" dirty="0" err="1" smtClean="0"/>
              <a:t>droxidopa</a:t>
            </a:r>
            <a:r>
              <a:rPr lang="en-US" sz="2400" dirty="0" smtClean="0"/>
              <a:t> showed increased supine &amp; tilted SBPs and **increased plasma NE levels </a:t>
            </a:r>
            <a:r>
              <a:rPr lang="en-US" sz="1800" dirty="0" smtClean="0"/>
              <a:t>(Freeman, 1999)</a:t>
            </a:r>
          </a:p>
          <a:p>
            <a:pPr>
              <a:buSzPct val="120000"/>
              <a:buFont typeface="Wingdings" charset="2"/>
              <a:buChar char="§"/>
              <a:defRPr/>
            </a:pPr>
            <a:r>
              <a:rPr lang="en-US" sz="2400" dirty="0" smtClean="0"/>
              <a:t>Phase III trial of 100-600mg TID </a:t>
            </a:r>
            <a:r>
              <a:rPr lang="en-US" sz="2400" dirty="0" err="1" smtClean="0"/>
              <a:t>droxidopa</a:t>
            </a:r>
            <a:r>
              <a:rPr lang="en-US" sz="2400" dirty="0" smtClean="0"/>
              <a:t> over 8 weeks showed improvement in orthostatic change in BP, symptoms of lightheadedness, and most notably 50% reduction in falls reported on the OHQ </a:t>
            </a:r>
            <a:r>
              <a:rPr lang="en-US" sz="1800" dirty="0" smtClean="0"/>
              <a:t>(Hauser, 2013)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 smtClean="0"/>
              <a:t>Improvement in orthostatic tolerance has also been reported in a dose dependent manner in MSA (100-2000mg) </a:t>
            </a:r>
            <a:r>
              <a:rPr lang="en-US" sz="1800" dirty="0" smtClean="0"/>
              <a:t>(Mathias, 2001; Kaufman, 2003)</a:t>
            </a:r>
          </a:p>
          <a:p>
            <a:pPr>
              <a:buFont typeface="Wingdings" charset="0"/>
              <a:buNone/>
              <a:defRPr/>
            </a:pPr>
            <a:endParaRPr lang="en-US" sz="1800" dirty="0" smtClean="0"/>
          </a:p>
          <a:p>
            <a:pPr>
              <a:buFont typeface="Wingdings" charset="0"/>
              <a:buNone/>
              <a:defRPr/>
            </a:pPr>
            <a:r>
              <a:rPr lang="en-US" sz="1800" dirty="0" err="1" smtClean="0"/>
              <a:t>Yohimbine</a:t>
            </a:r>
            <a:r>
              <a:rPr lang="en-US" sz="1800" dirty="0" smtClean="0"/>
              <a:t>:</a:t>
            </a:r>
          </a:p>
          <a:p>
            <a:pPr eaLnBrk="1" hangingPunct="1"/>
            <a:r>
              <a:rPr lang="el-GR" sz="2600" dirty="0" smtClean="0">
                <a:latin typeface="Lucida Grande"/>
                <a:ea typeface="Lucida Grande"/>
                <a:cs typeface="Lucida Grande"/>
              </a:rPr>
              <a:t>α</a:t>
            </a:r>
            <a:r>
              <a:rPr lang="en-US" sz="2600" dirty="0" smtClean="0">
                <a:ea typeface="ＭＳ Ｐゴシック"/>
                <a:cs typeface="ＭＳ Ｐゴシック"/>
              </a:rPr>
              <a:t>-2 </a:t>
            </a:r>
            <a:r>
              <a:rPr lang="en-US" sz="2600" dirty="0" err="1" smtClean="0">
                <a:ea typeface="ＭＳ Ｐゴシック"/>
                <a:cs typeface="ＭＳ Ｐゴシック"/>
              </a:rPr>
              <a:t>adrenoreceptor</a:t>
            </a:r>
            <a:r>
              <a:rPr lang="en-US" sz="2600" dirty="0" smtClean="0">
                <a:ea typeface="ＭＳ Ｐゴシック"/>
                <a:cs typeface="ＭＳ Ｐゴシック"/>
              </a:rPr>
              <a:t> antagonist:</a:t>
            </a:r>
            <a:r>
              <a:rPr lang="en-US" sz="2600" baseline="0" dirty="0" smtClean="0">
                <a:ea typeface="ＭＳ Ｐゴシック"/>
                <a:cs typeface="ＭＳ Ｐゴシック"/>
              </a:rPr>
              <a:t> </a:t>
            </a:r>
            <a:r>
              <a:rPr lang="en-US" sz="2200" dirty="0" smtClean="0">
                <a:ea typeface="ＭＳ Ｐゴシック"/>
                <a:cs typeface="ＭＳ Ｐゴシック"/>
              </a:rPr>
              <a:t>raises plasma </a:t>
            </a:r>
            <a:r>
              <a:rPr lang="en-US" sz="2200" dirty="0" err="1" smtClean="0">
                <a:ea typeface="ＭＳ Ｐゴシック"/>
                <a:cs typeface="ＭＳ Ｐゴシック"/>
              </a:rPr>
              <a:t>norepinephrine</a:t>
            </a:r>
            <a:r>
              <a:rPr lang="en-US" sz="2200" dirty="0" smtClean="0">
                <a:ea typeface="ＭＳ Ｐゴシック"/>
                <a:cs typeface="ＭＳ Ｐゴシック"/>
              </a:rPr>
              <a:t> and blood pressure</a:t>
            </a:r>
          </a:p>
          <a:p>
            <a:pPr eaLnBrk="1" hangingPunct="1"/>
            <a:r>
              <a:rPr lang="en-US" sz="2600" dirty="0" smtClean="0">
                <a:ea typeface="ＭＳ Ｐゴシック"/>
                <a:cs typeface="ＭＳ Ｐゴシック"/>
              </a:rPr>
              <a:t>Side effects: confusion</a:t>
            </a:r>
            <a:r>
              <a:rPr lang="en-US" sz="2600" b="1" dirty="0" smtClean="0">
                <a:ea typeface="ＭＳ Ｐゴシック"/>
                <a:cs typeface="ＭＳ Ｐゴシック"/>
              </a:rPr>
              <a:t>, increase in heart rate</a:t>
            </a:r>
            <a:r>
              <a:rPr lang="en-US" sz="2600" dirty="0" smtClean="0">
                <a:ea typeface="ＭＳ Ｐゴシック"/>
                <a:cs typeface="ＭＳ Ｐゴシック"/>
              </a:rPr>
              <a:t>, headache, or tremor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398FA-3CAD-41D7-96FB-44AE778CC2F7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809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C148EED-FF0F-49A7-8B60-F335E2638A75}" type="datetimeFigureOut">
              <a:rPr lang="en-US" smtClean="0"/>
              <a:pPr/>
              <a:t>6/1/2017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7D91C74-B371-4551-86E9-57509A385E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148EED-FF0F-49A7-8B60-F335E2638A75}" type="datetimeFigureOut">
              <a:rPr lang="en-US" smtClean="0"/>
              <a:pPr/>
              <a:t>6/1/2017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D91C74-B371-4551-86E9-57509A385E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148EED-FF0F-49A7-8B60-F335E2638A75}" type="datetimeFigureOut">
              <a:rPr lang="en-US" smtClean="0"/>
              <a:pPr/>
              <a:t>6/1/2017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D91C74-B371-4551-86E9-57509A385E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148EED-FF0F-49A7-8B60-F335E2638A75}" type="datetimeFigureOut">
              <a:rPr lang="en-US" smtClean="0"/>
              <a:pPr/>
              <a:t>6/1/2017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D91C74-B371-4551-86E9-57509A385E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148EED-FF0F-49A7-8B60-F335E2638A75}" type="datetimeFigureOut">
              <a:rPr lang="en-US" smtClean="0"/>
              <a:pPr/>
              <a:t>6/1/2017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D91C74-B371-4551-86E9-57509A385E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148EED-FF0F-49A7-8B60-F335E2638A75}" type="datetimeFigureOut">
              <a:rPr lang="en-US" smtClean="0"/>
              <a:pPr/>
              <a:t>6/1/2017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D91C74-B371-4551-86E9-57509A385E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148EED-FF0F-49A7-8B60-F335E2638A75}" type="datetimeFigureOut">
              <a:rPr lang="en-US" smtClean="0"/>
              <a:pPr/>
              <a:t>6/1/2017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D91C74-B371-4551-86E9-57509A385E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C148EED-FF0F-49A7-8B60-F335E2638A75}" type="datetimeFigureOut">
              <a:rPr lang="en-US" smtClean="0"/>
              <a:pPr/>
              <a:t>6/1/2017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D91C74-B371-4551-86E9-57509A385E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C148EED-FF0F-49A7-8B60-F335E2638A75}" type="datetimeFigureOut">
              <a:rPr lang="en-US" smtClean="0"/>
              <a:pPr/>
              <a:t>6/1/2017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7D91C74-B371-4551-86E9-57509A385E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148EED-FF0F-49A7-8B60-F335E2638A75}" type="datetimeFigureOut">
              <a:rPr lang="en-US" smtClean="0"/>
              <a:pPr/>
              <a:t>6/1/2017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D91C74-B371-4551-86E9-57509A385E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148EED-FF0F-49A7-8B60-F335E2638A75}" type="datetimeFigureOut">
              <a:rPr lang="en-US" smtClean="0"/>
              <a:pPr/>
              <a:t>6/1/2017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D91C74-B371-4551-86E9-57509A385E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C148EED-FF0F-49A7-8B60-F335E2638A75}" type="datetimeFigureOut">
              <a:rPr lang="en-US" smtClean="0"/>
              <a:pPr/>
              <a:t>6/1/2017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7D91C74-B371-4551-86E9-57509A385ED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2515563"/>
          </a:xfrm>
        </p:spPr>
        <p:txBody>
          <a:bodyPr>
            <a:normAutofit/>
          </a:bodyPr>
          <a:lstStyle/>
          <a:p>
            <a:r>
              <a:rPr lang="en-US" sz="4000" dirty="0"/>
              <a:t>Gastrointestinal Dysfunction in Postural Tachycardia Syndrome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247083"/>
            <a:ext cx="7772400" cy="202719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Anna </a:t>
            </a:r>
            <a:r>
              <a:rPr lang="en-US" sz="2800" dirty="0" err="1" smtClean="0"/>
              <a:t>DePold</a:t>
            </a:r>
            <a:r>
              <a:rPr lang="en-US" sz="2800" dirty="0" smtClean="0"/>
              <a:t> Hohler, MD, AAN</a:t>
            </a:r>
          </a:p>
          <a:p>
            <a:r>
              <a:rPr lang="en-US" sz="2800" dirty="0" smtClean="0"/>
              <a:t>Associate Professor of Neurology</a:t>
            </a:r>
          </a:p>
          <a:p>
            <a:r>
              <a:rPr lang="en-US" sz="2800" dirty="0" smtClean="0"/>
              <a:t>Boston University School of Medicine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122987"/>
            <a:ext cx="1000125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Overview of Autonomic System</a:t>
            </a:r>
          </a:p>
          <a:p>
            <a:r>
              <a:rPr lang="en-US" dirty="0" err="1" smtClean="0"/>
              <a:t>PoTS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History</a:t>
            </a:r>
          </a:p>
          <a:p>
            <a:pPr lvl="1"/>
            <a:r>
              <a:rPr lang="en-US" dirty="0" err="1" smtClean="0"/>
              <a:t>Pathophysiology</a:t>
            </a:r>
            <a:endParaRPr lang="en-US" dirty="0" smtClean="0"/>
          </a:p>
          <a:p>
            <a:pPr lvl="1"/>
            <a:r>
              <a:rPr lang="en-US" dirty="0" smtClean="0"/>
              <a:t>BU survey data - symptoms</a:t>
            </a:r>
          </a:p>
          <a:p>
            <a:r>
              <a:rPr lang="en-US" dirty="0" smtClean="0"/>
              <a:t>GI dysfunction in POTS</a:t>
            </a:r>
          </a:p>
          <a:p>
            <a:r>
              <a:rPr lang="en-US" dirty="0" smtClean="0"/>
              <a:t>Treatment and Management </a:t>
            </a: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6241920"/>
            <a:ext cx="1000125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Central autonomic nervous system</a:t>
            </a:r>
          </a:p>
          <a:p>
            <a:r>
              <a:rPr lang="en-US" dirty="0" smtClean="0"/>
              <a:t>Peripheral autonomic nervous system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Sympathetic and parasympathetic </a:t>
            </a:r>
            <a:r>
              <a:rPr lang="en-US" dirty="0" err="1" smtClean="0"/>
              <a:t>innervation</a:t>
            </a:r>
            <a:endParaRPr lang="en-US" dirty="0" smtClean="0"/>
          </a:p>
          <a:p>
            <a:pPr lvl="1"/>
            <a:r>
              <a:rPr lang="en-US" dirty="0" smtClean="0"/>
              <a:t>smooth muscle, cardiac muscle, and glands</a:t>
            </a:r>
          </a:p>
          <a:p>
            <a:r>
              <a:rPr lang="en-US" dirty="0" smtClean="0"/>
              <a:t>Regulates heart rate, blood pressure, digestion, urination, sexual function</a:t>
            </a:r>
          </a:p>
          <a:p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Autonomic System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172200"/>
            <a:ext cx="1000125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gravitational pooling of blood from the thorax into lower extremities</a:t>
            </a:r>
          </a:p>
          <a:p>
            <a:r>
              <a:rPr lang="en-US" dirty="0" smtClean="0"/>
              <a:t>results in a decrease of blood return to the heart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smtClean="0"/>
              <a:t>decreased stroke volume and cardiac output</a:t>
            </a:r>
          </a:p>
          <a:p>
            <a:r>
              <a:rPr lang="en-US" dirty="0" smtClean="0"/>
              <a:t>monitored by </a:t>
            </a:r>
            <a:r>
              <a:rPr lang="en-US" dirty="0" err="1" smtClean="0"/>
              <a:t>baroreceptors</a:t>
            </a:r>
            <a:r>
              <a:rPr lang="en-US" dirty="0" smtClean="0"/>
              <a:t> in carotid sinus and aortic arch</a:t>
            </a:r>
          </a:p>
          <a:p>
            <a:r>
              <a:rPr lang="en-US" dirty="0" smtClean="0"/>
              <a:t>increases in HR, contractility, and peripheral resistance </a:t>
            </a:r>
            <a:r>
              <a:rPr lang="en-US" dirty="0" smtClean="0">
                <a:sym typeface="Wingdings" pitchFamily="2" charset="2"/>
              </a:rPr>
              <a:t> maintain MAP and CBF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Physiology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029200" y="6172200"/>
            <a:ext cx="3757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Iwase et al, </a:t>
            </a:r>
            <a:r>
              <a:rPr lang="en-US" i="1" dirty="0" smtClean="0"/>
              <a:t>Front Physiol., </a:t>
            </a:r>
            <a:r>
              <a:rPr lang="en-US" dirty="0" smtClean="0"/>
              <a:t>2014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172200"/>
            <a:ext cx="1000125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Arterial wall stretch </a:t>
            </a:r>
            <a:r>
              <a:rPr lang="en-US" dirty="0" smtClean="0">
                <a:sym typeface="Wingdings" pitchFamily="2" charset="2"/>
              </a:rPr>
              <a:t> stimulation of </a:t>
            </a:r>
            <a:r>
              <a:rPr lang="en-US" dirty="0" err="1" smtClean="0">
                <a:sym typeface="Wingdings" pitchFamily="2" charset="2"/>
              </a:rPr>
              <a:t>baroreceptors</a:t>
            </a:r>
            <a:r>
              <a:rPr lang="en-US" dirty="0" smtClean="0">
                <a:sym typeface="Wingdings" pitchFamily="2" charset="2"/>
              </a:rPr>
              <a:t>  CN IX and X  nucleus </a:t>
            </a:r>
            <a:r>
              <a:rPr lang="en-US" dirty="0" err="1" smtClean="0">
                <a:sym typeface="Wingdings" pitchFamily="2" charset="2"/>
              </a:rPr>
              <a:t>tractus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solitarius</a:t>
            </a:r>
            <a:r>
              <a:rPr lang="en-US" dirty="0" smtClean="0">
                <a:sym typeface="Wingdings" pitchFamily="2" charset="2"/>
              </a:rPr>
              <a:t> in medulla</a:t>
            </a:r>
          </a:p>
          <a:p>
            <a:r>
              <a:rPr lang="en-US" dirty="0" smtClean="0">
                <a:sym typeface="Wingdings" pitchFamily="2" charset="2"/>
              </a:rPr>
              <a:t>Involvement of both </a:t>
            </a:r>
            <a:r>
              <a:rPr lang="en-US" dirty="0" err="1" smtClean="0">
                <a:sym typeface="Wingdings" pitchFamily="2" charset="2"/>
              </a:rPr>
              <a:t>glutamatergic</a:t>
            </a:r>
            <a:r>
              <a:rPr lang="en-US" dirty="0" smtClean="0">
                <a:sym typeface="Wingdings" pitchFamily="2" charset="2"/>
              </a:rPr>
              <a:t> and GABA-</a:t>
            </a:r>
            <a:r>
              <a:rPr lang="en-US" dirty="0" err="1" smtClean="0">
                <a:sym typeface="Wingdings" pitchFamily="2" charset="2"/>
              </a:rPr>
              <a:t>ergic</a:t>
            </a:r>
            <a:r>
              <a:rPr lang="en-US" dirty="0" smtClean="0">
                <a:sym typeface="Wingdings" pitchFamily="2" charset="2"/>
              </a:rPr>
              <a:t> neurons to transmit signals from caudal to </a:t>
            </a:r>
            <a:r>
              <a:rPr lang="en-US" dirty="0" err="1" smtClean="0">
                <a:sym typeface="Wingdings" pitchFamily="2" charset="2"/>
              </a:rPr>
              <a:t>rostral</a:t>
            </a:r>
            <a:r>
              <a:rPr lang="en-US" dirty="0" smtClean="0">
                <a:sym typeface="Wingdings" pitchFamily="2" charset="2"/>
              </a:rPr>
              <a:t> medulla</a:t>
            </a:r>
          </a:p>
          <a:p>
            <a:r>
              <a:rPr lang="en-US" dirty="0" smtClean="0">
                <a:sym typeface="Wingdings" pitchFamily="2" charset="2"/>
              </a:rPr>
              <a:t>Exit spinal cord</a:t>
            </a:r>
          </a:p>
          <a:p>
            <a:r>
              <a:rPr lang="en-US" dirty="0" smtClean="0">
                <a:sym typeface="Wingdings" pitchFamily="2" charset="2"/>
              </a:rPr>
              <a:t>NTS  Dorsal motor nucleus of </a:t>
            </a:r>
            <a:r>
              <a:rPr lang="en-US" dirty="0" err="1" smtClean="0">
                <a:sym typeface="Wingdings" pitchFamily="2" charset="2"/>
              </a:rPr>
              <a:t>vagus</a:t>
            </a:r>
            <a:r>
              <a:rPr lang="en-US" dirty="0" smtClean="0">
                <a:sym typeface="Wingdings" pitchFamily="2" charset="2"/>
              </a:rPr>
              <a:t> and nucleus </a:t>
            </a:r>
            <a:r>
              <a:rPr lang="en-US" dirty="0" err="1" smtClean="0">
                <a:sym typeface="Wingdings" pitchFamily="2" charset="2"/>
              </a:rPr>
              <a:t>ambiguus</a:t>
            </a:r>
            <a:r>
              <a:rPr lang="en-US" dirty="0" smtClean="0">
                <a:sym typeface="Wingdings" pitchFamily="2" charset="2"/>
              </a:rPr>
              <a:t>  CN X  heart, vessels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Physiology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29200" y="6172200"/>
            <a:ext cx="3757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Iwase et al, </a:t>
            </a:r>
            <a:r>
              <a:rPr lang="en-US" i="1" dirty="0" smtClean="0"/>
              <a:t>Front Physiol., </a:t>
            </a:r>
            <a:r>
              <a:rPr lang="en-US" dirty="0" smtClean="0"/>
              <a:t>2014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172200"/>
            <a:ext cx="1000125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cardiac sympathetic activity and the activity of muscle sympathetic nerves </a:t>
            </a:r>
          </a:p>
          <a:p>
            <a:r>
              <a:rPr lang="en-US" dirty="0" err="1" smtClean="0"/>
              <a:t>Innervation</a:t>
            </a:r>
            <a:r>
              <a:rPr lang="en-US" dirty="0" smtClean="0"/>
              <a:t> of skeletal muscles </a:t>
            </a:r>
          </a:p>
          <a:p>
            <a:r>
              <a:rPr lang="en-US" dirty="0" smtClean="0"/>
              <a:t>When BP rises: </a:t>
            </a:r>
            <a:r>
              <a:rPr lang="en-US" dirty="0" err="1" smtClean="0"/>
              <a:t>vagus</a:t>
            </a:r>
            <a:r>
              <a:rPr lang="en-US" dirty="0" smtClean="0"/>
              <a:t> nerve (</a:t>
            </a:r>
            <a:r>
              <a:rPr lang="en-US" dirty="0" err="1" smtClean="0"/>
              <a:t>parasympathetics</a:t>
            </a:r>
            <a:r>
              <a:rPr lang="en-US" dirty="0" smtClean="0"/>
              <a:t>) is activated </a:t>
            </a:r>
          </a:p>
          <a:p>
            <a:r>
              <a:rPr lang="en-US" dirty="0" smtClean="0"/>
              <a:t>When BP is low: suppresses </a:t>
            </a:r>
            <a:r>
              <a:rPr lang="en-US" dirty="0" err="1" smtClean="0"/>
              <a:t>vagus</a:t>
            </a:r>
            <a:r>
              <a:rPr lang="en-US" dirty="0" smtClean="0"/>
              <a:t> nerve activity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Sympathetic pathway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172200"/>
            <a:ext cx="1000125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28600"/>
            <a:ext cx="7239000" cy="54324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0" y="5867400"/>
            <a:ext cx="6781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http://accessphysiotherapy.mhmedical.com/data/Multimedia/grandRounds/motorpathways/media/motorpathways_print.html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172200"/>
            <a:ext cx="1000125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2180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Sympathetic system:</a:t>
            </a:r>
          </a:p>
          <a:p>
            <a:pPr lvl="1"/>
            <a:r>
              <a:rPr lang="en-US" dirty="0" smtClean="0"/>
              <a:t>“Fight or flight:” emergencies, exercise</a:t>
            </a:r>
          </a:p>
          <a:p>
            <a:pPr lvl="1"/>
            <a:r>
              <a:rPr lang="en-US" dirty="0" smtClean="0"/>
              <a:t>Long post-</a:t>
            </a:r>
            <a:r>
              <a:rPr lang="en-US" dirty="0" err="1" smtClean="0"/>
              <a:t>ganglionic</a:t>
            </a:r>
            <a:r>
              <a:rPr lang="en-US" dirty="0" smtClean="0"/>
              <a:t> fibers</a:t>
            </a:r>
          </a:p>
          <a:p>
            <a:pPr lvl="1"/>
            <a:r>
              <a:rPr lang="en-US" dirty="0" smtClean="0"/>
              <a:t>Highly branched</a:t>
            </a:r>
          </a:p>
          <a:p>
            <a:pPr lvl="1"/>
            <a:r>
              <a:rPr lang="en-US" dirty="0" smtClean="0"/>
              <a:t>Multi-organ </a:t>
            </a:r>
            <a:r>
              <a:rPr lang="en-US" dirty="0" err="1" smtClean="0"/>
              <a:t>innervation</a:t>
            </a: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Parasympathetic system:</a:t>
            </a:r>
          </a:p>
          <a:p>
            <a:pPr lvl="1"/>
            <a:r>
              <a:rPr lang="en-US" dirty="0" smtClean="0"/>
              <a:t>“Rest and digest:” conserving energy</a:t>
            </a:r>
          </a:p>
          <a:p>
            <a:pPr lvl="1"/>
            <a:r>
              <a:rPr lang="en-US" dirty="0" smtClean="0"/>
              <a:t>Short post-</a:t>
            </a:r>
            <a:r>
              <a:rPr lang="en-US" dirty="0" err="1" smtClean="0"/>
              <a:t>ganglionic</a:t>
            </a:r>
            <a:r>
              <a:rPr lang="en-US" dirty="0" smtClean="0"/>
              <a:t> fibers</a:t>
            </a:r>
          </a:p>
          <a:p>
            <a:pPr lvl="1"/>
            <a:r>
              <a:rPr lang="en-US" dirty="0" smtClean="0"/>
              <a:t>Few branches</a:t>
            </a:r>
          </a:p>
          <a:p>
            <a:pPr lvl="1"/>
            <a:r>
              <a:rPr lang="en-US" dirty="0" smtClean="0"/>
              <a:t>Localized effect</a:t>
            </a:r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Sympathetic v. Parasympathetic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172200"/>
            <a:ext cx="1000125" cy="56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rdeb\Desktop\sympvpar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66800" y="228600"/>
            <a:ext cx="6705600" cy="624840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6553200" y="6400800"/>
            <a:ext cx="21336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http://droualb.faculty.mjc.edu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33503"/>
            <a:ext cx="1000125" cy="56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Typically young females ages 15-40</a:t>
            </a:r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Adults: increase in heart rate of 30 beats per minute (bpm) or more within 10 minutes of head-up tilt or standing or HR &gt;120 beats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Children: increase in heart rate of 40 beats or more within 10 minutes of standing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Orthostatic intolerance without orthostatic hypotension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Postural Orthostatic Tachycardia Syndrome (</a:t>
            </a:r>
            <a:r>
              <a:rPr lang="en-US" dirty="0" err="1" smtClean="0"/>
              <a:t>PoTS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172200"/>
            <a:ext cx="1000125" cy="56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1871- described by Jacob Mendes Da Costa</a:t>
            </a:r>
          </a:p>
          <a:p>
            <a:pPr lvl="1"/>
            <a:r>
              <a:rPr lang="en-US" dirty="0" smtClean="0"/>
              <a:t>American Civil War- irritable heart syndrome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First World War- Sir Thomas Lewis</a:t>
            </a:r>
          </a:p>
          <a:p>
            <a:pPr lvl="1"/>
            <a:r>
              <a:rPr lang="en-US" dirty="0" smtClean="0"/>
              <a:t>“soldier’s heart” </a:t>
            </a:r>
          </a:p>
          <a:p>
            <a:pPr marL="393192" lvl="1" indent="0">
              <a:buNone/>
            </a:pPr>
            <a:endParaRPr lang="en-US" dirty="0" smtClean="0"/>
          </a:p>
          <a:p>
            <a:r>
              <a:rPr lang="en-US" dirty="0"/>
              <a:t>1941- Paul Wood </a:t>
            </a:r>
          </a:p>
          <a:p>
            <a:pPr lvl="1"/>
            <a:r>
              <a:rPr lang="en-US" dirty="0"/>
              <a:t>Da Costa Syndrome (anxiety neurosis)</a:t>
            </a:r>
          </a:p>
          <a:p>
            <a:pPr lvl="1"/>
            <a:r>
              <a:rPr lang="en-US" dirty="0"/>
              <a:t>Implying non-organic component</a:t>
            </a:r>
          </a:p>
          <a:p>
            <a:endParaRPr lang="en-US" dirty="0" smtClean="0"/>
          </a:p>
          <a:p>
            <a:r>
              <a:rPr lang="en-US" dirty="0" smtClean="0"/>
              <a:t>Postural </a:t>
            </a:r>
            <a:r>
              <a:rPr lang="en-US" dirty="0"/>
              <a:t>tachycardia syndrome” coined in 1982 by Rosen and </a:t>
            </a:r>
            <a:r>
              <a:rPr lang="en-US" dirty="0" err="1" smtClean="0"/>
              <a:t>Cryer</a:t>
            </a:r>
            <a:r>
              <a:rPr lang="en-US" dirty="0" smtClean="0"/>
              <a:t>.  Patient </a:t>
            </a:r>
            <a:r>
              <a:rPr lang="en-US" dirty="0"/>
              <a:t>with postural tachycardia without orthostatic hypotension</a:t>
            </a:r>
          </a:p>
          <a:p>
            <a:endParaRPr lang="en-US" dirty="0"/>
          </a:p>
          <a:p>
            <a:r>
              <a:rPr lang="en-US" dirty="0"/>
              <a:t>Estimated prevalence is 170/100,000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of </a:t>
            </a:r>
            <a:r>
              <a:rPr lang="en-US" dirty="0" err="1" smtClean="0"/>
              <a:t>PoTS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94412" y="6324600"/>
            <a:ext cx="4381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Mathias et al, </a:t>
            </a:r>
            <a:r>
              <a:rPr lang="en-US" i="1" dirty="0" smtClean="0"/>
              <a:t>Nat. Rev. Neurol.</a:t>
            </a:r>
            <a:r>
              <a:rPr lang="en-US" dirty="0" smtClean="0"/>
              <a:t>, 2012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29072"/>
            <a:ext cx="1000125" cy="56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Dizziness</a:t>
            </a:r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Lightheadedness</a:t>
            </a:r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Palpitations</a:t>
            </a:r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Syncope</a:t>
            </a:r>
          </a:p>
          <a:p>
            <a:endParaRPr lang="en-US" dirty="0" smtClean="0"/>
          </a:p>
          <a:p>
            <a:r>
              <a:rPr lang="en-US" dirty="0" smtClean="0"/>
              <a:t>Fatigue, headaches, nausea, distention, abdominal pain, constipation or irritable bowel syndrome, urinary retention, skin changes, sleep changes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Autonomic Symptoms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172200"/>
            <a:ext cx="1000125" cy="56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84050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Febrile </a:t>
            </a:r>
            <a:r>
              <a:rPr lang="en-US" dirty="0"/>
              <a:t>illness, trauma or </a:t>
            </a:r>
            <a:r>
              <a:rPr lang="en-US" dirty="0" smtClean="0"/>
              <a:t>surgery</a:t>
            </a:r>
          </a:p>
          <a:p>
            <a:r>
              <a:rPr lang="en-US" dirty="0" smtClean="0"/>
              <a:t>Food (large quantities)</a:t>
            </a:r>
          </a:p>
          <a:p>
            <a:r>
              <a:rPr lang="en-US" dirty="0" smtClean="0"/>
              <a:t>Alcohol </a:t>
            </a:r>
          </a:p>
          <a:p>
            <a:r>
              <a:rPr lang="en-US" dirty="0" smtClean="0"/>
              <a:t>Exercise </a:t>
            </a:r>
          </a:p>
          <a:p>
            <a:r>
              <a:rPr lang="en-US" dirty="0" smtClean="0"/>
              <a:t>Heat</a:t>
            </a:r>
          </a:p>
          <a:p>
            <a:r>
              <a:rPr lang="en-US" dirty="0" smtClean="0"/>
              <a:t>Menstrual period</a:t>
            </a:r>
          </a:p>
          <a:p>
            <a:r>
              <a:rPr lang="en-US" dirty="0" smtClean="0"/>
              <a:t>Medications that cause vasodilation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Triggers and exacerbating factors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0" y="6324600"/>
            <a:ext cx="4381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Mathias et al, </a:t>
            </a:r>
            <a:r>
              <a:rPr lang="en-US" i="1" dirty="0" smtClean="0"/>
              <a:t>Nat. Rev. Neurol.</a:t>
            </a:r>
            <a:r>
              <a:rPr lang="en-US" dirty="0" smtClean="0"/>
              <a:t>, 2012</a:t>
            </a:r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29072"/>
            <a:ext cx="1000125" cy="56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9104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85800"/>
            <a:ext cx="6869690" cy="491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172200"/>
            <a:ext cx="1000125" cy="56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56732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07091"/>
          </a:xfrm>
        </p:spPr>
        <p:txBody>
          <a:bodyPr>
            <a:normAutofit fontScale="92500"/>
          </a:bodyPr>
          <a:lstStyle/>
          <a:p>
            <a:endParaRPr lang="en-US" dirty="0" smtClean="0"/>
          </a:p>
          <a:p>
            <a:r>
              <a:rPr lang="en-US" dirty="0" smtClean="0"/>
              <a:t>Prospective qualitative survey with 37 questions</a:t>
            </a:r>
          </a:p>
          <a:p>
            <a:endParaRPr lang="en-US" dirty="0" smtClean="0"/>
          </a:p>
          <a:p>
            <a:r>
              <a:rPr lang="en-US" dirty="0" smtClean="0"/>
              <a:t>80 patients with autonomic dysfunction</a:t>
            </a:r>
          </a:p>
          <a:p>
            <a:r>
              <a:rPr lang="en-US" dirty="0" smtClean="0"/>
              <a:t>40 patients with </a:t>
            </a:r>
            <a:r>
              <a:rPr lang="en-US" dirty="0" err="1" smtClean="0"/>
              <a:t>PoTS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diagnosed based on symptoms of orthostatic intolerance accompanied by a HR rise ≥30 beats per minute which occurred within the first 10 min of upright posture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381000" y="152400"/>
            <a:ext cx="7696200" cy="1676400"/>
          </a:xfrm>
          <a:prstGeom prst="rect">
            <a:avLst/>
          </a:prstGeom>
        </p:spPr>
        <p:txBody>
          <a:bodyPr vert="horz" rtlCol="0" anchor="ctr">
            <a:normAutofit fontScale="525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Postural Orthostatic Tachycardia Syndrome (</a:t>
            </a:r>
            <a:r>
              <a:rPr kumimoji="0" lang="en-US" sz="6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PoTS</a:t>
            </a:r>
            <a:r>
              <a:rPr kumimoji="0" lang="en-US" sz="6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) and its associated symptoms</a:t>
            </a:r>
            <a:r>
              <a:rPr kumimoji="0" 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172200"/>
            <a:ext cx="1000125" cy="56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Autonomic symptoms:</a:t>
            </a:r>
          </a:p>
          <a:p>
            <a:r>
              <a:rPr lang="en-US" dirty="0" smtClean="0"/>
              <a:t>87.2% lightheadedness with standing</a:t>
            </a:r>
          </a:p>
          <a:p>
            <a:r>
              <a:rPr lang="en-US" dirty="0" smtClean="0"/>
              <a:t>69.2% worsening symptoms in the morning</a:t>
            </a:r>
          </a:p>
          <a:p>
            <a:endParaRPr lang="en-US" dirty="0" smtClean="0"/>
          </a:p>
          <a:p>
            <a:r>
              <a:rPr lang="en-US" dirty="0" smtClean="0"/>
              <a:t>Gastrointestinal dysfunction:</a:t>
            </a:r>
            <a:endParaRPr lang="en-US" dirty="0"/>
          </a:p>
          <a:p>
            <a:r>
              <a:rPr lang="en-US" dirty="0"/>
              <a:t>Irritable bowel symptoms 46%</a:t>
            </a:r>
          </a:p>
          <a:p>
            <a:r>
              <a:rPr lang="en-US" dirty="0"/>
              <a:t>Swallowing difficulty 41%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172200"/>
            <a:ext cx="1000125" cy="56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57200"/>
            <a:ext cx="7350877" cy="5389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172200"/>
            <a:ext cx="1000125" cy="56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75057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 dysfunction in POTS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A </a:t>
            </a:r>
            <a:r>
              <a:rPr lang="en-US" dirty="0"/>
              <a:t>30-question survey of GI symptoms was collected from 28 patients with POTS seen in the </a:t>
            </a:r>
            <a:r>
              <a:rPr lang="en-US" dirty="0" smtClean="0"/>
              <a:t>Boston Medical </a:t>
            </a:r>
            <a:r>
              <a:rPr lang="en-US" dirty="0"/>
              <a:t>Center Autonomic Clinic. Answers were recorded on a Likert rating scale. Symptoms were positive </a:t>
            </a:r>
            <a:r>
              <a:rPr lang="en-US" dirty="0" smtClean="0"/>
              <a:t>if patients </a:t>
            </a:r>
            <a:r>
              <a:rPr lang="en-US" dirty="0"/>
              <a:t>answered “strongly agree” or “agree” and negative if they answered “strongly disagree” or “disagree</a:t>
            </a:r>
            <a:r>
              <a:rPr lang="en-US" dirty="0" smtClean="0"/>
              <a:t>.” Responses </a:t>
            </a:r>
            <a:r>
              <a:rPr lang="en-US" dirty="0"/>
              <a:t>were collected and analyzed.</a:t>
            </a:r>
          </a:p>
          <a:p>
            <a:endParaRPr lang="en-US" dirty="0" smtClean="0"/>
          </a:p>
          <a:p>
            <a:r>
              <a:rPr lang="en-US" dirty="0" smtClean="0"/>
              <a:t>Results</a:t>
            </a:r>
            <a:r>
              <a:rPr lang="en-US" dirty="0"/>
              <a:t>: The most commonly reported GI symptoms were nausea (86%), irregular bowel movements (71%), </a:t>
            </a:r>
            <a:r>
              <a:rPr lang="en-US" dirty="0" smtClean="0"/>
              <a:t>abdominal pain </a:t>
            </a:r>
            <a:r>
              <a:rPr lang="en-US" dirty="0"/>
              <a:t>(70%), and constipation (70</a:t>
            </a:r>
            <a:r>
              <a:rPr lang="en-US" dirty="0" smtClean="0"/>
              <a:t>%).  Additionally</a:t>
            </a:r>
            <a:r>
              <a:rPr lang="en-US" dirty="0"/>
              <a:t>, 82% of patients reported having GI symptoms </a:t>
            </a:r>
            <a:r>
              <a:rPr lang="en-US" dirty="0" smtClean="0"/>
              <a:t>more than </a:t>
            </a:r>
            <a:r>
              <a:rPr lang="en-US" dirty="0"/>
              <a:t>once per week, and 71% reported having seen a GI specialist, and symptoms did not improve with </a:t>
            </a:r>
            <a:r>
              <a:rPr lang="en-US" dirty="0" smtClean="0"/>
              <a:t>changes in </a:t>
            </a:r>
            <a:r>
              <a:rPr lang="en-US" dirty="0"/>
              <a:t>position. Twelve patients had undergone a gastric emptying study, and six of these patients reported </a:t>
            </a:r>
            <a:r>
              <a:rPr lang="en-US" dirty="0" smtClean="0"/>
              <a:t>receiving a </a:t>
            </a:r>
            <a:r>
              <a:rPr lang="en-US" dirty="0"/>
              <a:t>diagnosis of gastroparesis or delayed gastric emptying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Conclusions: GI disturbances are common, frequent, and prolonged in patients with POTS, likely impacting </a:t>
            </a:r>
            <a:r>
              <a:rPr lang="en-US" dirty="0" smtClean="0"/>
              <a:t>quality of </a:t>
            </a:r>
            <a:r>
              <a:rPr lang="en-US" dirty="0"/>
              <a:t>life. Given the importance of the enteric nervous system to normal GI functioning, the same </a:t>
            </a:r>
            <a:r>
              <a:rPr lang="en-US" dirty="0" smtClean="0"/>
              <a:t>autonomic impairment </a:t>
            </a:r>
            <a:r>
              <a:rPr lang="en-US" dirty="0"/>
              <a:t>leading to POTS may result in abnormal gut motility and ultimately subjective GI discomfort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172200"/>
            <a:ext cx="1000125" cy="56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85315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Nausea, bloating, constipation, abdominal pain</a:t>
            </a:r>
          </a:p>
          <a:p>
            <a:r>
              <a:rPr lang="en-US" dirty="0" smtClean="0"/>
              <a:t>Change in electrical activity of the stomach in upright positioning</a:t>
            </a:r>
          </a:p>
          <a:p>
            <a:r>
              <a:rPr lang="en-US" dirty="0" smtClean="0"/>
              <a:t>Increased and decreased gastric emptying has been noted as well</a:t>
            </a:r>
          </a:p>
          <a:p>
            <a:r>
              <a:rPr lang="en-US" dirty="0" smtClean="0"/>
              <a:t>Irritable bowel syndrome and functional dyspepsia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 symptoms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651791" y="5715000"/>
            <a:ext cx="549220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Park et al, </a:t>
            </a:r>
            <a:r>
              <a:rPr lang="en-US" i="1" dirty="0" err="1" smtClean="0"/>
              <a:t>Clin</a:t>
            </a:r>
            <a:r>
              <a:rPr lang="en-US" i="1" dirty="0" smtClean="0"/>
              <a:t>. </a:t>
            </a:r>
            <a:r>
              <a:rPr lang="en-US" i="1" dirty="0" err="1" smtClean="0"/>
              <a:t>Auton</a:t>
            </a:r>
            <a:r>
              <a:rPr lang="en-US" i="1" dirty="0" smtClean="0"/>
              <a:t>. Res</a:t>
            </a:r>
            <a:r>
              <a:rPr lang="en-US" dirty="0" smtClean="0"/>
              <a:t>., 2013</a:t>
            </a:r>
          </a:p>
          <a:p>
            <a:r>
              <a:rPr lang="en-US" dirty="0" err="1" smtClean="0"/>
              <a:t>Safder</a:t>
            </a:r>
            <a:r>
              <a:rPr lang="en-US" dirty="0" smtClean="0"/>
              <a:t> et al, </a:t>
            </a:r>
            <a:r>
              <a:rPr lang="en-US" i="1" dirty="0" err="1" smtClean="0"/>
              <a:t>Pediatr</a:t>
            </a:r>
            <a:r>
              <a:rPr lang="en-US" i="1" dirty="0" smtClean="0"/>
              <a:t>. </a:t>
            </a:r>
            <a:r>
              <a:rPr lang="en-US" i="1" dirty="0" err="1" smtClean="0"/>
              <a:t>Gastroenterol</a:t>
            </a:r>
            <a:r>
              <a:rPr lang="en-US" i="1" dirty="0" smtClean="0"/>
              <a:t>. </a:t>
            </a:r>
            <a:r>
              <a:rPr lang="en-US" i="1" dirty="0" err="1" smtClean="0"/>
              <a:t>Nutr</a:t>
            </a:r>
            <a:r>
              <a:rPr lang="en-US" dirty="0" smtClean="0"/>
              <a:t>., 2010</a:t>
            </a:r>
          </a:p>
          <a:p>
            <a:r>
              <a:rPr lang="en-US" dirty="0" smtClean="0"/>
              <a:t>Seligman et al, </a:t>
            </a:r>
            <a:r>
              <a:rPr lang="en-US" i="1" dirty="0" err="1" smtClean="0"/>
              <a:t>Clin</a:t>
            </a:r>
            <a:r>
              <a:rPr lang="en-US" i="1" dirty="0" smtClean="0"/>
              <a:t>. </a:t>
            </a:r>
            <a:r>
              <a:rPr lang="en-US" i="1" dirty="0" err="1" smtClean="0"/>
              <a:t>Auton</a:t>
            </a:r>
            <a:r>
              <a:rPr lang="en-US" i="1" dirty="0" smtClean="0"/>
              <a:t>. Res</a:t>
            </a:r>
            <a:r>
              <a:rPr lang="en-US" dirty="0" smtClean="0"/>
              <a:t>., 2013</a:t>
            </a:r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176665"/>
            <a:ext cx="1000125" cy="56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50292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Hydration: 80-100 oz/day</a:t>
            </a:r>
          </a:p>
          <a:p>
            <a:r>
              <a:rPr lang="en-US" dirty="0" smtClean="0"/>
              <a:t>High salt diet (300 </a:t>
            </a:r>
            <a:r>
              <a:rPr lang="en-US" dirty="0" err="1" smtClean="0"/>
              <a:t>mEq</a:t>
            </a:r>
            <a:r>
              <a:rPr lang="en-US" dirty="0" smtClean="0"/>
              <a:t>/d)</a:t>
            </a:r>
          </a:p>
          <a:p>
            <a:r>
              <a:rPr lang="en-US" dirty="0" smtClean="0"/>
              <a:t>Small, frequent meals</a:t>
            </a:r>
          </a:p>
          <a:p>
            <a:r>
              <a:rPr lang="en-US" dirty="0" smtClean="0"/>
              <a:t>Tomato juice, salt tabs</a:t>
            </a:r>
          </a:p>
          <a:p>
            <a:r>
              <a:rPr lang="en-US" dirty="0" smtClean="0"/>
              <a:t>HOB elevation</a:t>
            </a:r>
          </a:p>
          <a:p>
            <a:r>
              <a:rPr lang="en-US" dirty="0" smtClean="0"/>
              <a:t>Regular exercise</a:t>
            </a:r>
          </a:p>
          <a:p>
            <a:r>
              <a:rPr lang="en-US" dirty="0" smtClean="0"/>
              <a:t>Physical maneuvers</a:t>
            </a:r>
          </a:p>
          <a:p>
            <a:r>
              <a:rPr lang="en-US" dirty="0" smtClean="0"/>
              <a:t>Compression stockings</a:t>
            </a:r>
          </a:p>
          <a:p>
            <a:r>
              <a:rPr lang="en-US" dirty="0" smtClean="0"/>
              <a:t>Abdominal binder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Conservative measures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1143000"/>
            <a:ext cx="3048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172200"/>
            <a:ext cx="1000125" cy="56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Small frequent meals</a:t>
            </a:r>
          </a:p>
          <a:p>
            <a:r>
              <a:rPr lang="en-US" dirty="0" smtClean="0"/>
              <a:t>Easily digestible, no raw fruits and veggies unless juiced</a:t>
            </a:r>
          </a:p>
          <a:p>
            <a:r>
              <a:rPr lang="en-US" dirty="0" smtClean="0"/>
              <a:t>Slow cooked vegetables and meats</a:t>
            </a:r>
          </a:p>
          <a:p>
            <a:r>
              <a:rPr lang="en-US" dirty="0" smtClean="0"/>
              <a:t>Hydration with foods</a:t>
            </a:r>
          </a:p>
          <a:p>
            <a:r>
              <a:rPr lang="en-US" dirty="0" smtClean="0"/>
              <a:t>Low lactose and low gluten diet</a:t>
            </a:r>
          </a:p>
          <a:p>
            <a:r>
              <a:rPr lang="en-US" dirty="0" smtClean="0"/>
              <a:t>High B12, Iron, Vitamin D diet (multivitamin if needed)</a:t>
            </a:r>
          </a:p>
          <a:p>
            <a:r>
              <a:rPr lang="en-US" dirty="0" smtClean="0"/>
              <a:t>For gut shut down- soft solids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Dietary Modifications</a:t>
            </a:r>
            <a:endParaRPr lang="en-U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172200"/>
            <a:ext cx="1000125" cy="56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43482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Ineffective motility appears to impact nutrient absorption.</a:t>
            </a:r>
          </a:p>
          <a:p>
            <a:r>
              <a:rPr lang="en-US" dirty="0" smtClean="0"/>
              <a:t>In our patient population, individuals with lower gastric motility also had more frequent dehydration, vitamin deficiencies, and worse POTS symptoms.</a:t>
            </a:r>
          </a:p>
          <a:p>
            <a:r>
              <a:rPr lang="en-US" dirty="0" smtClean="0"/>
              <a:t>Optimization of gut function is our priority in improving autonomic stability and optimizing absorption of medications.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GI dysfunction and autonomic instability</a:t>
            </a:r>
            <a:endParaRPr lang="en-U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172200"/>
            <a:ext cx="1000125" cy="56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45191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err="1" smtClean="0">
                <a:ea typeface="ＭＳ Ｐゴシック"/>
                <a:cs typeface="ＭＳ Ｐゴシック"/>
              </a:rPr>
              <a:t>Mineralocorticoid</a:t>
            </a:r>
            <a:r>
              <a:rPr lang="en-US" sz="2800" dirty="0" smtClean="0">
                <a:ea typeface="ＭＳ Ｐゴシック"/>
                <a:cs typeface="ＭＳ Ｐゴシック"/>
              </a:rPr>
              <a:t>, </a:t>
            </a:r>
            <a:r>
              <a:rPr lang="en-US" sz="2800" dirty="0" smtClean="0">
                <a:ea typeface="Lucida Grande"/>
                <a:cs typeface="Lucida Grande"/>
              </a:rPr>
              <a:t>α-1 agonist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ea typeface="ＭＳ Ｐゴシック"/>
                <a:cs typeface="ＭＳ Ｐゴシック"/>
              </a:rPr>
              <a:t>expands intravascular volume, reduces salt loss</a:t>
            </a:r>
            <a:endParaRPr lang="en-US" sz="2800" dirty="0" smtClean="0">
              <a:ea typeface="Lucida Grande"/>
              <a:cs typeface="Lucida Grande"/>
            </a:endParaRPr>
          </a:p>
          <a:p>
            <a:pPr lvl="1">
              <a:lnSpc>
                <a:spcPct val="90000"/>
              </a:lnSpc>
            </a:pPr>
            <a:r>
              <a:rPr lang="en-US" sz="2400" dirty="0" smtClean="0">
                <a:ea typeface="Lucida Grande"/>
                <a:cs typeface="Lucida Grande"/>
              </a:rPr>
              <a:t>Dose </a:t>
            </a:r>
            <a:r>
              <a:rPr lang="en-US" sz="2000" dirty="0" smtClean="0">
                <a:ea typeface="Lucida Grande"/>
                <a:cs typeface="Lucida Grande"/>
              </a:rPr>
              <a:t>0.1-0.5mg/d</a:t>
            </a:r>
            <a:r>
              <a:rPr lang="en-US" sz="2000" dirty="0" smtClean="0">
                <a:ea typeface="ＭＳ Ｐゴシック"/>
                <a:cs typeface="ＭＳ Ｐゴシック"/>
              </a:rPr>
              <a:t> </a:t>
            </a:r>
          </a:p>
          <a:p>
            <a:pPr>
              <a:lnSpc>
                <a:spcPct val="90000"/>
              </a:lnSpc>
            </a:pPr>
            <a:endParaRPr lang="en-US" sz="2400" dirty="0" smtClean="0">
              <a:ea typeface="ＭＳ Ｐゴシック"/>
              <a:cs typeface="ＭＳ Ｐゴシック"/>
            </a:endParaRPr>
          </a:p>
          <a:p>
            <a:pPr>
              <a:lnSpc>
                <a:spcPct val="90000"/>
              </a:lnSpc>
            </a:pPr>
            <a:r>
              <a:rPr lang="en-US" sz="2800" dirty="0" smtClean="0">
                <a:ea typeface="ＭＳ Ｐゴシック"/>
                <a:cs typeface="ＭＳ Ｐゴシック"/>
              </a:rPr>
              <a:t>Risk of: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ea typeface="ＭＳ Ｐゴシック"/>
              </a:rPr>
              <a:t>volume overload </a:t>
            </a:r>
          </a:p>
          <a:p>
            <a:pPr lvl="1">
              <a:lnSpc>
                <a:spcPct val="90000"/>
              </a:lnSpc>
            </a:pPr>
            <a:r>
              <a:rPr lang="en-US" sz="2400" dirty="0" err="1" smtClean="0">
                <a:ea typeface="ＭＳ Ｐゴシック"/>
              </a:rPr>
              <a:t>hypokalemia</a:t>
            </a:r>
            <a:r>
              <a:rPr lang="en-US" sz="2400" dirty="0" smtClean="0">
                <a:ea typeface="ＭＳ Ｐゴシック"/>
              </a:rPr>
              <a:t> or </a:t>
            </a:r>
            <a:r>
              <a:rPr lang="en-US" sz="2400" dirty="0" err="1" smtClean="0">
                <a:ea typeface="ＭＳ Ｐゴシック"/>
              </a:rPr>
              <a:t>hypomagnesemia</a:t>
            </a:r>
            <a:r>
              <a:rPr lang="en-US" sz="2400" dirty="0" smtClean="0">
                <a:ea typeface="ＭＳ Ｐゴシック"/>
              </a:rPr>
              <a:t> </a:t>
            </a:r>
          </a:p>
          <a:p>
            <a:pPr lvl="1">
              <a:lnSpc>
                <a:spcPct val="90000"/>
              </a:lnSpc>
            </a:pPr>
            <a:endParaRPr lang="en-US" sz="2400" dirty="0" smtClean="0">
              <a:ea typeface="ＭＳ Ｐゴシック"/>
            </a:endParaRPr>
          </a:p>
          <a:p>
            <a:pPr>
              <a:lnSpc>
                <a:spcPct val="90000"/>
              </a:lnSpc>
            </a:pPr>
            <a:r>
              <a:rPr lang="en-US" sz="2800" dirty="0" smtClean="0">
                <a:ea typeface="ＭＳ Ｐゴシック"/>
                <a:cs typeface="ＭＳ Ｐゴシック"/>
              </a:rPr>
              <a:t>Additional side effects: headache, edema, weight gain, and supine hypertension </a:t>
            </a:r>
            <a:endParaRPr lang="en-US" sz="1800" dirty="0" smtClean="0">
              <a:ea typeface="ＭＳ Ｐゴシック"/>
              <a:cs typeface="ＭＳ Ｐゴシック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Fludrocortisone</a:t>
            </a:r>
            <a:r>
              <a:rPr lang="en-US" dirty="0" smtClean="0"/>
              <a:t> (</a:t>
            </a:r>
            <a:r>
              <a:rPr lang="en-US" dirty="0" err="1" smtClean="0"/>
              <a:t>Florinef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953000" y="6324600"/>
            <a:ext cx="39869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Robertson et al., </a:t>
            </a:r>
            <a:r>
              <a:rPr lang="en-US" i="1" dirty="0" smtClean="0"/>
              <a:t>Neurology,</a:t>
            </a:r>
            <a:r>
              <a:rPr lang="en-US" dirty="0" smtClean="0"/>
              <a:t>1995</a:t>
            </a:r>
            <a:endParaRPr lang="en-US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165128"/>
            <a:ext cx="1000125" cy="56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ea typeface="ＭＳ Ｐゴシック"/>
                <a:cs typeface="ＭＳ Ｐゴシック"/>
              </a:rPr>
              <a:t>Peripheral </a:t>
            </a:r>
            <a:r>
              <a:rPr lang="el-GR" dirty="0" smtClean="0">
                <a:ea typeface="ＭＳ Ｐゴシック"/>
                <a:cs typeface="ＭＳ Ｐゴシック"/>
              </a:rPr>
              <a:t>α</a:t>
            </a:r>
            <a:r>
              <a:rPr lang="en-US" dirty="0" smtClean="0">
                <a:ea typeface="ＭＳ Ｐゴシック"/>
                <a:cs typeface="ＭＳ Ｐゴシック"/>
              </a:rPr>
              <a:t>-1 agonist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ea typeface="ＭＳ Ｐゴシック"/>
                <a:cs typeface="ＭＳ Ｐゴシック"/>
              </a:rPr>
              <a:t>Vasoconstriction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ea typeface="ＭＳ Ｐゴシック"/>
                <a:cs typeface="ＭＳ Ｐゴシック"/>
              </a:rPr>
              <a:t>Dose: 2.5-15mg (morning, noon, afternoon)</a:t>
            </a:r>
          </a:p>
          <a:p>
            <a:pPr lvl="1">
              <a:lnSpc>
                <a:spcPct val="90000"/>
              </a:lnSpc>
              <a:buNone/>
            </a:pPr>
            <a:endParaRPr lang="en-US" dirty="0" smtClean="0">
              <a:ea typeface="ＭＳ Ｐゴシック"/>
              <a:cs typeface="ＭＳ Ｐゴシック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ea typeface="ＭＳ Ｐゴシック"/>
                <a:cs typeface="ＭＳ Ｐゴシック"/>
              </a:rPr>
              <a:t>Common Side Effects: </a:t>
            </a:r>
            <a:r>
              <a:rPr lang="en-US" dirty="0" err="1" smtClean="0">
                <a:ea typeface="ＭＳ Ｐゴシック"/>
                <a:cs typeface="ＭＳ Ｐゴシック"/>
              </a:rPr>
              <a:t>pupillary</a:t>
            </a:r>
            <a:r>
              <a:rPr lang="en-US" dirty="0" smtClean="0">
                <a:ea typeface="ＭＳ Ｐゴシック"/>
                <a:cs typeface="ＭＳ Ｐゴシック"/>
              </a:rPr>
              <a:t> dilation, </a:t>
            </a:r>
            <a:r>
              <a:rPr lang="en-US" dirty="0" err="1" smtClean="0">
                <a:ea typeface="ＭＳ Ｐゴシック"/>
                <a:cs typeface="ＭＳ Ｐゴシック"/>
              </a:rPr>
              <a:t>piloerection</a:t>
            </a:r>
            <a:r>
              <a:rPr lang="en-US" dirty="0" smtClean="0">
                <a:ea typeface="ＭＳ Ｐゴシック"/>
                <a:cs typeface="ＭＳ Ｐゴシック"/>
              </a:rPr>
              <a:t>, </a:t>
            </a:r>
            <a:r>
              <a:rPr lang="en-US" dirty="0" err="1" smtClean="0">
                <a:ea typeface="ＭＳ Ｐゴシック"/>
                <a:cs typeface="ＭＳ Ｐゴシック"/>
              </a:rPr>
              <a:t>paresthesias</a:t>
            </a:r>
            <a:r>
              <a:rPr lang="en-US" dirty="0" smtClean="0">
                <a:ea typeface="ＭＳ Ｐゴシック"/>
                <a:cs typeface="ＭＳ Ｐゴシック"/>
              </a:rPr>
              <a:t>, and </a:t>
            </a:r>
            <a:r>
              <a:rPr lang="en-US" dirty="0" err="1" smtClean="0">
                <a:ea typeface="ＭＳ Ｐゴシック"/>
                <a:cs typeface="ＭＳ Ｐゴシック"/>
              </a:rPr>
              <a:t>pruritus</a:t>
            </a:r>
            <a:r>
              <a:rPr lang="en-US" dirty="0" smtClean="0">
                <a:ea typeface="ＭＳ Ｐゴシック"/>
                <a:cs typeface="ＭＳ Ｐゴシック"/>
              </a:rPr>
              <a:t> </a:t>
            </a:r>
          </a:p>
          <a:p>
            <a:pPr>
              <a:lnSpc>
                <a:spcPct val="90000"/>
              </a:lnSpc>
            </a:pPr>
            <a:endParaRPr lang="en-US" dirty="0" smtClean="0">
              <a:ea typeface="ＭＳ Ｐゴシック"/>
              <a:cs typeface="ＭＳ Ｐゴシック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ea typeface="ＭＳ Ｐゴシック"/>
                <a:cs typeface="ＭＳ Ｐゴシック"/>
              </a:rPr>
              <a:t>Supine hypertension (avoid bedtime dosing)</a:t>
            </a:r>
            <a:endParaRPr lang="en-US" sz="1800" dirty="0" smtClean="0">
              <a:ea typeface="ＭＳ Ｐゴシック"/>
              <a:cs typeface="ＭＳ Ｐゴシック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Midodrine</a:t>
            </a:r>
            <a:r>
              <a:rPr lang="en-US" dirty="0" smtClean="0"/>
              <a:t> (</a:t>
            </a:r>
            <a:r>
              <a:rPr lang="en-US" dirty="0" err="1" smtClean="0"/>
              <a:t>ProAmatine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172200" y="6324600"/>
            <a:ext cx="27254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Low et al., </a:t>
            </a:r>
            <a:r>
              <a:rPr lang="en-US" i="1" dirty="0" smtClean="0"/>
              <a:t>JAMA,</a:t>
            </a:r>
            <a:r>
              <a:rPr lang="en-US" dirty="0" smtClean="0"/>
              <a:t> 1997</a:t>
            </a:r>
            <a:endParaRPr lang="en-US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07658"/>
            <a:ext cx="1000125" cy="56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Pyrodostigmine</a:t>
            </a:r>
            <a:r>
              <a:rPr lang="en-US" dirty="0" smtClean="0"/>
              <a:t> (</a:t>
            </a:r>
            <a:r>
              <a:rPr lang="en-US" dirty="0" err="1" smtClean="0"/>
              <a:t>Mestinon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Acetylcholinesterase</a:t>
            </a:r>
            <a:r>
              <a:rPr lang="en-US" dirty="0" smtClean="0"/>
              <a:t> inhibitor</a:t>
            </a:r>
          </a:p>
          <a:p>
            <a:pPr lvl="1"/>
            <a:r>
              <a:rPr lang="en-US" dirty="0" smtClean="0"/>
              <a:t>Dose: 60mg TID</a:t>
            </a:r>
          </a:p>
          <a:p>
            <a:r>
              <a:rPr lang="en-US" sz="2800" dirty="0" smtClean="0"/>
              <a:t>Significantly improves standing BP in patients with OH </a:t>
            </a:r>
            <a:endParaRPr lang="en-US" dirty="0" smtClean="0"/>
          </a:p>
          <a:p>
            <a:r>
              <a:rPr lang="en-US" sz="2800" dirty="0" smtClean="0"/>
              <a:t>Does NOT worsen supine hypertension</a:t>
            </a:r>
          </a:p>
          <a:p>
            <a:r>
              <a:rPr lang="en-US" sz="2800" dirty="0" smtClean="0"/>
              <a:t>Effective alone or in combination with </a:t>
            </a:r>
            <a:r>
              <a:rPr lang="en-US" sz="2800" dirty="0" err="1" smtClean="0"/>
              <a:t>midodrine</a:t>
            </a:r>
            <a:r>
              <a:rPr lang="en-US" sz="2800" dirty="0" smtClean="0"/>
              <a:t> </a:t>
            </a:r>
            <a:endParaRPr lang="en-US" sz="2000" dirty="0" smtClean="0"/>
          </a:p>
          <a:p>
            <a:r>
              <a:rPr lang="en-US" sz="2800" dirty="0" smtClean="0"/>
              <a:t>Side effects: Diarrhea, salivation, nausea, vomiting, muscle cramps, </a:t>
            </a:r>
            <a:r>
              <a:rPr lang="en-US" sz="2800" dirty="0" err="1" smtClean="0"/>
              <a:t>fasciculations</a:t>
            </a:r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3200400" y="6019800"/>
            <a:ext cx="57326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Singer et al., </a:t>
            </a:r>
            <a:r>
              <a:rPr lang="en-US" i="1" dirty="0" smtClean="0"/>
              <a:t>J </a:t>
            </a:r>
            <a:r>
              <a:rPr lang="en-US" i="1" dirty="0" err="1" smtClean="0"/>
              <a:t>Neurol</a:t>
            </a:r>
            <a:r>
              <a:rPr lang="en-US" i="1" dirty="0" smtClean="0"/>
              <a:t> </a:t>
            </a:r>
            <a:r>
              <a:rPr lang="en-US" i="1" dirty="0" err="1" smtClean="0"/>
              <a:t>Neurosurg</a:t>
            </a:r>
            <a:r>
              <a:rPr lang="en-US" i="1" dirty="0" smtClean="0"/>
              <a:t> Psychiatry, </a:t>
            </a:r>
            <a:r>
              <a:rPr lang="en-US" dirty="0" smtClean="0"/>
              <a:t>2003</a:t>
            </a:r>
          </a:p>
          <a:p>
            <a:r>
              <a:rPr lang="en-US" dirty="0" smtClean="0"/>
              <a:t>Singer et al., </a:t>
            </a:r>
            <a:r>
              <a:rPr lang="de-DE" i="1" dirty="0" smtClean="0"/>
              <a:t>Arch Neurol, </a:t>
            </a:r>
            <a:r>
              <a:rPr lang="de-DE" dirty="0" smtClean="0"/>
              <a:t>2006</a:t>
            </a:r>
            <a:endParaRPr lang="en-US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172200"/>
            <a:ext cx="1000125" cy="56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Droxidopa</a:t>
            </a:r>
            <a:r>
              <a:rPr lang="en-US" dirty="0" smtClean="0"/>
              <a:t> </a:t>
            </a:r>
            <a:r>
              <a:rPr lang="en-US" dirty="0"/>
              <a:t>(NE prodrug) </a:t>
            </a:r>
            <a:r>
              <a:rPr lang="en-US" dirty="0" smtClean="0"/>
              <a:t>Phase </a:t>
            </a:r>
            <a:r>
              <a:rPr lang="en-US" dirty="0"/>
              <a:t>III trial of 100-600mg TID </a:t>
            </a:r>
            <a:r>
              <a:rPr lang="en-US" dirty="0" err="1"/>
              <a:t>droxidopa</a:t>
            </a:r>
            <a:r>
              <a:rPr lang="en-US" dirty="0"/>
              <a:t> over 8 weeks showed improvement in orthostatic change in BP, symptoms of lightheadedness, and most notably 50% reduction in falls reported on the OHQ (Hauser, 2013)</a:t>
            </a:r>
          </a:p>
          <a:p>
            <a:r>
              <a:rPr lang="en-US" dirty="0"/>
              <a:t>Improvement in orthostatic tolerance has also been reported in a dose dependent manner in MSA (100-2000mg) (Mathias, 2001; Kaufman, 2003)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Droxidopa</a:t>
            </a:r>
            <a:endParaRPr lang="en-US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172200"/>
            <a:ext cx="1000125" cy="56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14155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α-2 </a:t>
            </a:r>
            <a:r>
              <a:rPr lang="en-US" dirty="0" err="1"/>
              <a:t>adrenoreceptor</a:t>
            </a:r>
            <a:r>
              <a:rPr lang="en-US" dirty="0"/>
              <a:t> antagonist: raises plasma norepinephrine and blood pressure</a:t>
            </a:r>
          </a:p>
          <a:p>
            <a:r>
              <a:rPr lang="en-US" dirty="0"/>
              <a:t>Side effects: confusion, increase in heart rate, headache, or tremor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Yohimbine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7068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1577" b="5234"/>
          <a:stretch/>
        </p:blipFill>
        <p:spPr>
          <a:xfrm>
            <a:off x="1752600" y="1752600"/>
            <a:ext cx="6430350" cy="4352009"/>
          </a:xfrm>
          <a:prstGeom prst="rect">
            <a:avLst/>
          </a:prstGeom>
        </p:spPr>
      </p:pic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2133600" y="381000"/>
            <a:ext cx="6553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Boston University Movement Disorders Group</a:t>
            </a:r>
            <a:endParaRPr lang="en-US" dirty="0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09600"/>
            <a:ext cx="1000125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</p:spPr>
        <p:txBody>
          <a:bodyPr>
            <a:normAutofit/>
          </a:bodyPr>
          <a:lstStyle/>
          <a:p>
            <a:pPr lvl="0"/>
            <a:r>
              <a:rPr lang="en-US" sz="1500" dirty="0" smtClean="0"/>
              <a:t>Iwase S, Nishimura N, Mano T. Role of sympathetic nerve activity in the process of fainting. </a:t>
            </a:r>
            <a:r>
              <a:rPr lang="en-US" sz="1500" i="1" dirty="0" smtClean="0"/>
              <a:t>Front Physiol.</a:t>
            </a:r>
            <a:r>
              <a:rPr lang="en-US" sz="1500" dirty="0" smtClean="0"/>
              <a:t> 2014; 5: 343.</a:t>
            </a:r>
          </a:p>
          <a:p>
            <a:pPr lvl="0"/>
            <a:r>
              <a:rPr lang="en-US" sz="1500" dirty="0" smtClean="0"/>
              <a:t>Low PA, </a:t>
            </a:r>
            <a:r>
              <a:rPr lang="en-US" sz="1500" dirty="0" err="1" smtClean="0"/>
              <a:t>Gilden</a:t>
            </a:r>
            <a:r>
              <a:rPr lang="en-US" sz="1500" dirty="0" smtClean="0"/>
              <a:t> JL, Freeman R, Sheng KN, </a:t>
            </a:r>
            <a:r>
              <a:rPr lang="en-US" sz="1500" dirty="0" err="1" smtClean="0"/>
              <a:t>McElligott</a:t>
            </a:r>
            <a:r>
              <a:rPr lang="en-US" sz="1500" dirty="0" smtClean="0"/>
              <a:t> MA. Efficacy of </a:t>
            </a:r>
            <a:r>
              <a:rPr lang="en-US" sz="1500" dirty="0" err="1" smtClean="0"/>
              <a:t>midodrine</a:t>
            </a:r>
            <a:r>
              <a:rPr lang="en-US" sz="1500" dirty="0" smtClean="0"/>
              <a:t> </a:t>
            </a:r>
            <a:r>
              <a:rPr lang="en-US" sz="1500" dirty="0" err="1" smtClean="0"/>
              <a:t>vs</a:t>
            </a:r>
            <a:r>
              <a:rPr lang="en-US" sz="1500" dirty="0" smtClean="0"/>
              <a:t> placebo in </a:t>
            </a:r>
            <a:r>
              <a:rPr lang="en-US" sz="1500" dirty="0" err="1" smtClean="0"/>
              <a:t>neurogenic</a:t>
            </a:r>
            <a:r>
              <a:rPr lang="en-US" sz="1500" dirty="0" smtClean="0"/>
              <a:t> orthostatic hypotension. A randomized, double-blind multicenter study. </a:t>
            </a:r>
            <a:r>
              <a:rPr lang="en-US" sz="1500" dirty="0" err="1" smtClean="0"/>
              <a:t>Midodrine</a:t>
            </a:r>
            <a:r>
              <a:rPr lang="en-US" sz="1500" dirty="0" smtClean="0"/>
              <a:t> Study Group. JAMA 1997;277:1046-51. </a:t>
            </a:r>
          </a:p>
          <a:p>
            <a:pPr lvl="0"/>
            <a:r>
              <a:rPr lang="en-US" sz="1500" dirty="0" smtClean="0"/>
              <a:t>Mathias C, Low D, </a:t>
            </a:r>
            <a:r>
              <a:rPr lang="en-US" sz="1500" dirty="0" err="1" smtClean="0"/>
              <a:t>Iodice</a:t>
            </a:r>
            <a:r>
              <a:rPr lang="en-US" sz="1500" dirty="0" smtClean="0"/>
              <a:t> V, Owens A, </a:t>
            </a:r>
            <a:r>
              <a:rPr lang="en-US" sz="1500" dirty="0" err="1" smtClean="0"/>
              <a:t>Kirbis</a:t>
            </a:r>
            <a:r>
              <a:rPr lang="en-US" sz="1500" dirty="0" smtClean="0"/>
              <a:t> M, Grahame R. Postural tachycardia syndrome- current experience and concepts. </a:t>
            </a:r>
            <a:r>
              <a:rPr lang="en-US" sz="1500" i="1" dirty="0" smtClean="0"/>
              <a:t>Nature Rev. Neurol</a:t>
            </a:r>
            <a:r>
              <a:rPr lang="en-US" sz="1500" dirty="0" smtClean="0"/>
              <a:t>., 2012; 8: 22-34.</a:t>
            </a:r>
          </a:p>
          <a:p>
            <a:r>
              <a:rPr lang="en-US" sz="1500" dirty="0"/>
              <a:t>Park KJ, Singer W, </a:t>
            </a:r>
            <a:r>
              <a:rPr lang="en-US" sz="1500" dirty="0" err="1"/>
              <a:t>Sletten</a:t>
            </a:r>
            <a:r>
              <a:rPr lang="en-US" sz="1500" dirty="0"/>
              <a:t> DM, Low PA, </a:t>
            </a:r>
            <a:r>
              <a:rPr lang="en-US" sz="1500" dirty="0" err="1"/>
              <a:t>Bharucha</a:t>
            </a:r>
            <a:r>
              <a:rPr lang="en-US" sz="1500" dirty="0"/>
              <a:t> AE. Gastric emptying in postural tachycardia syndrome: a preliminary report. </a:t>
            </a:r>
            <a:r>
              <a:rPr lang="en-US" sz="1500" dirty="0" err="1"/>
              <a:t>ClinAuton</a:t>
            </a:r>
            <a:r>
              <a:rPr lang="en-US" sz="1500" dirty="0"/>
              <a:t> Res. 2013;23(4):163-167.</a:t>
            </a:r>
          </a:p>
          <a:p>
            <a:r>
              <a:rPr lang="en-US" sz="1500" dirty="0"/>
              <a:t>Robertson D, Davis TL. Recent advances in the treatment of orthostatic hypotension. Neurology 1995;45(5):S26-32.</a:t>
            </a:r>
          </a:p>
          <a:p>
            <a:r>
              <a:rPr lang="en-US" sz="1500" dirty="0" err="1"/>
              <a:t>Safder</a:t>
            </a:r>
            <a:r>
              <a:rPr lang="en-US" sz="1500" dirty="0"/>
              <a:t> S, </a:t>
            </a:r>
            <a:r>
              <a:rPr lang="en-US" sz="1500" dirty="0" err="1"/>
              <a:t>Chelimsky</a:t>
            </a:r>
            <a:r>
              <a:rPr lang="en-US" sz="1500" dirty="0"/>
              <a:t> TC, </a:t>
            </a:r>
            <a:r>
              <a:rPr lang="en-US" sz="1500" dirty="0" err="1"/>
              <a:t>O’Riordan</a:t>
            </a:r>
            <a:r>
              <a:rPr lang="en-US" sz="1500" dirty="0"/>
              <a:t> MA, </a:t>
            </a:r>
            <a:r>
              <a:rPr lang="en-US" sz="1500" dirty="0" err="1"/>
              <a:t>Chelimsky</a:t>
            </a:r>
            <a:r>
              <a:rPr lang="en-US" sz="1500" dirty="0"/>
              <a:t> G. Gastric electrical activity becomes abnormal in the upright position in patients with postural tachycardia syndrome. J </a:t>
            </a:r>
            <a:r>
              <a:rPr lang="en-US" sz="1500" dirty="0" err="1"/>
              <a:t>PediatrGastroenterolNutr</a:t>
            </a:r>
            <a:r>
              <a:rPr lang="en-US" sz="1500" dirty="0"/>
              <a:t>. 2010;51(3):314-318.</a:t>
            </a:r>
          </a:p>
          <a:p>
            <a:r>
              <a:rPr lang="en-US" sz="1500" dirty="0"/>
              <a:t>Seligman WH, Low DA, </a:t>
            </a:r>
            <a:r>
              <a:rPr lang="en-US" sz="1500" dirty="0" err="1"/>
              <a:t>Asahina</a:t>
            </a:r>
            <a:r>
              <a:rPr lang="en-US" sz="1500" dirty="0"/>
              <a:t> M, Mathias CJ. Abnormal gastric </a:t>
            </a:r>
            <a:r>
              <a:rPr lang="en-US" sz="1500" dirty="0" err="1"/>
              <a:t>myoelectrical</a:t>
            </a:r>
            <a:r>
              <a:rPr lang="en-US" sz="1500" dirty="0"/>
              <a:t> activity in postural tachycardia syndrome. </a:t>
            </a:r>
            <a:r>
              <a:rPr lang="en-US" sz="1500" dirty="0" err="1"/>
              <a:t>ClinAuton</a:t>
            </a:r>
            <a:r>
              <a:rPr lang="en-US" sz="1500" dirty="0"/>
              <a:t> Res. 2013;23(2):73-80.</a:t>
            </a:r>
          </a:p>
          <a:p>
            <a:r>
              <a:rPr lang="en-US" sz="1500" dirty="0"/>
              <a:t> Singer W, </a:t>
            </a:r>
            <a:r>
              <a:rPr lang="en-US" sz="1500" dirty="0" err="1"/>
              <a:t>Opfer-Gehrking</a:t>
            </a:r>
            <a:r>
              <a:rPr lang="en-US" sz="1500" dirty="0"/>
              <a:t> TL, McPhee BR, </a:t>
            </a:r>
            <a:r>
              <a:rPr lang="en-US" sz="1500" dirty="0" err="1"/>
              <a:t>Hilz</a:t>
            </a:r>
            <a:r>
              <a:rPr lang="en-US" sz="1500" dirty="0"/>
              <a:t> MJ, </a:t>
            </a:r>
            <a:r>
              <a:rPr lang="en-US" sz="1500" dirty="0" err="1"/>
              <a:t>Bharucha</a:t>
            </a:r>
            <a:r>
              <a:rPr lang="en-US" sz="1500" dirty="0"/>
              <a:t> AE, Low PA. Acetylcholinesterase inhibition: a novel approach in the treatment of neurogenic orthostatic hypotension. J </a:t>
            </a:r>
            <a:r>
              <a:rPr lang="en-US" sz="1500" dirty="0" err="1"/>
              <a:t>Neurol</a:t>
            </a:r>
            <a:r>
              <a:rPr lang="en-US" sz="1500" dirty="0"/>
              <a:t> </a:t>
            </a:r>
            <a:r>
              <a:rPr lang="en-US" sz="1500" dirty="0" err="1"/>
              <a:t>Neurosurg</a:t>
            </a:r>
            <a:r>
              <a:rPr lang="en-US" sz="1500" dirty="0"/>
              <a:t> Psychiatry 2003; 74: 1294–98. </a:t>
            </a:r>
          </a:p>
          <a:p>
            <a:r>
              <a:rPr lang="en-US" sz="1500" dirty="0"/>
              <a:t>Singer W, Sandroni P, </a:t>
            </a:r>
            <a:r>
              <a:rPr lang="en-US" sz="1500" dirty="0" err="1"/>
              <a:t>Tonette</a:t>
            </a:r>
            <a:r>
              <a:rPr lang="en-US" sz="1500" dirty="0"/>
              <a:t> L, et al. </a:t>
            </a:r>
            <a:r>
              <a:rPr lang="en-US" sz="1500" dirty="0" err="1"/>
              <a:t>Pyridostigmine</a:t>
            </a:r>
            <a:r>
              <a:rPr lang="en-US" sz="1500" dirty="0"/>
              <a:t> Treatment Trial in Neurogenic Orthostatic Hypotension. Arch </a:t>
            </a:r>
            <a:r>
              <a:rPr lang="en-US" sz="1500" dirty="0" err="1"/>
              <a:t>Neurol</a:t>
            </a:r>
            <a:r>
              <a:rPr lang="en-US" sz="1500" dirty="0"/>
              <a:t> 2006;63:513-518. </a:t>
            </a:r>
          </a:p>
          <a:p>
            <a:endParaRPr lang="en-US" sz="1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303962"/>
            <a:ext cx="815163" cy="45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8000" dirty="0" smtClean="0"/>
          </a:p>
          <a:p>
            <a:pPr algn="ctr">
              <a:buNone/>
            </a:pPr>
            <a:r>
              <a:rPr lang="en-US" sz="8000" dirty="0" smtClean="0"/>
              <a:t>Thank you!!</a:t>
            </a:r>
            <a:endParaRPr lang="en-US" sz="8000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8" y="6250486"/>
            <a:ext cx="1000125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1162</TotalTime>
  <Words>1622</Words>
  <Application>Microsoft Office PowerPoint</Application>
  <PresentationFormat>On-screen Show (4:3)</PresentationFormat>
  <Paragraphs>229</Paragraphs>
  <Slides>30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Concourse</vt:lpstr>
      <vt:lpstr>Gastrointestinal Dysfunction in Postural Tachycardia Syndrome</vt:lpstr>
      <vt:lpstr>Objectives</vt:lpstr>
      <vt:lpstr>Overview of Autonomic System</vt:lpstr>
      <vt:lpstr>Normal Physiology</vt:lpstr>
      <vt:lpstr>Normal Physiology</vt:lpstr>
      <vt:lpstr>Sympathetic pathway</vt:lpstr>
      <vt:lpstr>PowerPoint Presentation</vt:lpstr>
      <vt:lpstr>Sympathetic v. Parasympathetic</vt:lpstr>
      <vt:lpstr>PowerPoint Presentation</vt:lpstr>
      <vt:lpstr>Postural Orthostatic Tachycardia Syndrome (PoTS)</vt:lpstr>
      <vt:lpstr>History of PoTS</vt:lpstr>
      <vt:lpstr>Autonomic Symptoms</vt:lpstr>
      <vt:lpstr>Triggers and exacerbating factors</vt:lpstr>
      <vt:lpstr>PowerPoint Presentation</vt:lpstr>
      <vt:lpstr> </vt:lpstr>
      <vt:lpstr>Results</vt:lpstr>
      <vt:lpstr>PowerPoint Presentation</vt:lpstr>
      <vt:lpstr>GI dysfunction in POTS</vt:lpstr>
      <vt:lpstr>GI symptoms</vt:lpstr>
      <vt:lpstr>Conservative measures</vt:lpstr>
      <vt:lpstr>Dietary Modifications</vt:lpstr>
      <vt:lpstr>GI dysfunction and autonomic instability</vt:lpstr>
      <vt:lpstr>Fludrocortisone (Florinef)</vt:lpstr>
      <vt:lpstr>Midodrine (ProAmatine)</vt:lpstr>
      <vt:lpstr>Pyrodostigmine (Mestinon)</vt:lpstr>
      <vt:lpstr>Droxidopa</vt:lpstr>
      <vt:lpstr>Yohimbine</vt:lpstr>
      <vt:lpstr>Boston University Movement Disorders Group</vt:lpstr>
      <vt:lpstr>References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Postural Orthostatic Tachycardia Syndrome:  A survey-based review of associated symptoms</dc:title>
  <dc:creator>drdeb</dc:creator>
  <cp:lastModifiedBy>Hohler, Anna</cp:lastModifiedBy>
  <cp:revision>201</cp:revision>
  <dcterms:created xsi:type="dcterms:W3CDTF">2014-11-25T01:24:12Z</dcterms:created>
  <dcterms:modified xsi:type="dcterms:W3CDTF">2017-06-01T14:11:59Z</dcterms:modified>
</cp:coreProperties>
</file>