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7.xml" ContentType="application/vnd.openxmlformats-officedocument.presentationml.notesSlide+xml"/>
  <Override PartName="/ppt/charts/chart5.xml" ContentType="application/vnd.openxmlformats-officedocument.drawingml.chart+xml"/>
  <Override PartName="/ppt/drawings/drawing5.xml" ContentType="application/vnd.openxmlformats-officedocument.drawingml.chartshapes+xml"/>
  <Override PartName="/ppt/charts/chart6.xml" ContentType="application/vnd.openxmlformats-officedocument.drawingml.chart+xml"/>
  <Override PartName="/ppt/charts/chart7.xml" ContentType="application/vnd.openxmlformats-officedocument.drawingml.chart+xml"/>
  <Override PartName="/ppt/drawings/drawing6.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4" r:id="rId1"/>
  </p:sldMasterIdLst>
  <p:notesMasterIdLst>
    <p:notesMasterId r:id="rId27"/>
  </p:notesMasterIdLst>
  <p:sldIdLst>
    <p:sldId id="256" r:id="rId2"/>
    <p:sldId id="270" r:id="rId3"/>
    <p:sldId id="267" r:id="rId4"/>
    <p:sldId id="268" r:id="rId5"/>
    <p:sldId id="269" r:id="rId6"/>
    <p:sldId id="272" r:id="rId7"/>
    <p:sldId id="281" r:id="rId8"/>
    <p:sldId id="271" r:id="rId9"/>
    <p:sldId id="273" r:id="rId10"/>
    <p:sldId id="274" r:id="rId11"/>
    <p:sldId id="275" r:id="rId12"/>
    <p:sldId id="282" r:id="rId13"/>
    <p:sldId id="276" r:id="rId14"/>
    <p:sldId id="277" r:id="rId15"/>
    <p:sldId id="257" r:id="rId16"/>
    <p:sldId id="258" r:id="rId17"/>
    <p:sldId id="260" r:id="rId18"/>
    <p:sldId id="286" r:id="rId19"/>
    <p:sldId id="283" r:id="rId20"/>
    <p:sldId id="279" r:id="rId21"/>
    <p:sldId id="284" r:id="rId22"/>
    <p:sldId id="278" r:id="rId23"/>
    <p:sldId id="287" r:id="rId24"/>
    <p:sldId id="263" r:id="rId25"/>
    <p:sldId id="262" r:id="rId26"/>
  </p:sldIdLst>
  <p:sldSz cx="9144000" cy="6858000" type="screen4x3"/>
  <p:notesSz cx="7099300" cy="102346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 mitjà 2 - èmfasi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620"/>
    <p:restoredTop sz="94660"/>
  </p:normalViewPr>
  <p:slideViewPr>
    <p:cSldViewPr>
      <p:cViewPr>
        <p:scale>
          <a:sx n="90" d="100"/>
          <a:sy n="90" d="100"/>
        </p:scale>
        <p:origin x="-72" y="498"/>
      </p:cViewPr>
      <p:guideLst>
        <p:guide orient="horz" pos="2160"/>
        <p:guide pos="2880"/>
      </p:guideLst>
    </p:cSldViewPr>
  </p:slideViewPr>
  <p:notesTextViewPr>
    <p:cViewPr>
      <p:scale>
        <a:sx n="1" d="1"/>
        <a:sy n="1" d="1"/>
      </p:scale>
      <p:origin x="0" y="0"/>
    </p:cViewPr>
  </p:notesTextViewPr>
  <p:sorterViewPr>
    <p:cViewPr>
      <p:scale>
        <a:sx n="80" d="100"/>
        <a:sy n="80" d="100"/>
      </p:scale>
      <p:origin x="0" y="213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Users\78579471-V\Downloads\AT%20cr&#242;nic%20resultats%20d1-d38%20-%20Anna.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Users\78579471-V\Downloads\AT%20cr&#242;nic%20resultats%20d1-d38%20-%20Anna.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D:\Users\78579471-V\Dropbox\recerca\experiments%20rates\AT\Estudis%20d'ingesta%20AT1%20(cr&#242;nic%202%20fases)\Recull%20PCR%20AT.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D:\Users\78579471-V\Dropbox\recerca\experiments%20rates\AT\Estudis%20d'ingesta%20AT1%20(cr&#242;nic%202%20fases)\Par&#224;metres%20plasm&#224;tics%20AT.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D:\Users\78579471-V\Downloads\AT%20cr&#242;nic%20resultats%20d1-d38%20-%20Anna.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Users\78579471-V\Downloads\AT%20cr&#242;nic%20resultats%20d1-d38%20-%20Anna.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D:\Users\78579471-V\Downloads\AT%20cr&#242;nic%20resultats%20d1-d38%20-%20Ann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a-ES" dirty="0"/>
              <a:t>Weight gain </a:t>
            </a:r>
            <a:r>
              <a:rPr lang="ca-ES" dirty="0" smtClean="0"/>
              <a:t>during </a:t>
            </a:r>
            <a:r>
              <a:rPr lang="ca-ES" dirty="0"/>
              <a:t>treatment</a:t>
            </a:r>
          </a:p>
        </c:rich>
      </c:tx>
      <c:layout/>
      <c:overlay val="0"/>
      <c:spPr>
        <a:noFill/>
        <a:ln>
          <a:noFill/>
        </a:ln>
        <a:effectLst/>
      </c:spPr>
    </c:title>
    <c:autoTitleDeleted val="0"/>
    <c:plotArea>
      <c:layout/>
      <c:scatterChart>
        <c:scatterStyle val="smoothMarker"/>
        <c:varyColors val="0"/>
        <c:ser>
          <c:idx val="0"/>
          <c:order val="0"/>
          <c:tx>
            <c:strRef>
              <c:f>'Anna - Guany pes d1-d8'!$B$24</c:f>
              <c:strCache>
                <c:ptCount val="1"/>
                <c:pt idx="0">
                  <c:v>Control</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Ref>
                <c:f>'Anna - Guany pes d1-d8'!$C$36:$W$36</c:f>
                <c:numCache>
                  <c:formatCode>General</c:formatCode>
                  <c:ptCount val="21"/>
                  <c:pt idx="0">
                    <c:v>0</c:v>
                  </c:pt>
                  <c:pt idx="1">
                    <c:v>1.1737877907772676</c:v>
                  </c:pt>
                  <c:pt idx="2">
                    <c:v>1.807392228230128</c:v>
                  </c:pt>
                  <c:pt idx="3">
                    <c:v>2.4415386769639982</c:v>
                  </c:pt>
                  <c:pt idx="4">
                    <c:v>2.6708300832013507</c:v>
                  </c:pt>
                  <c:pt idx="5">
                    <c:v>2.7738861628488731</c:v>
                  </c:pt>
                  <c:pt idx="6">
                    <c:v>3.1028660586267303</c:v>
                  </c:pt>
                  <c:pt idx="7">
                    <c:v>2.6257274124410643</c:v>
                  </c:pt>
                  <c:pt idx="8">
                    <c:v>2.3297591673342075</c:v>
                  </c:pt>
                  <c:pt idx="9">
                    <c:v>2.0330600909302543</c:v>
                  </c:pt>
                  <c:pt idx="10">
                    <c:v>2.1705094128132938</c:v>
                  </c:pt>
                  <c:pt idx="11">
                    <c:v>1.6666666666666659</c:v>
                  </c:pt>
                  <c:pt idx="12">
                    <c:v>2.6076809620810595</c:v>
                  </c:pt>
                  <c:pt idx="13">
                    <c:v>1.8393839548428528</c:v>
                  </c:pt>
                  <c:pt idx="14">
                    <c:v>1.626174789020064</c:v>
                  </c:pt>
                  <c:pt idx="15">
                    <c:v>1.9790570145063198</c:v>
                  </c:pt>
                  <c:pt idx="16">
                    <c:v>2.2010098692292233</c:v>
                  </c:pt>
                  <c:pt idx="17">
                    <c:v>1.9220937657784674</c:v>
                  </c:pt>
                  <c:pt idx="18">
                    <c:v>2.2607766610417577</c:v>
                  </c:pt>
                  <c:pt idx="19">
                    <c:v>1.5202339001321858</c:v>
                  </c:pt>
                  <c:pt idx="20">
                    <c:v>23.756285717912817</c:v>
                  </c:pt>
                </c:numCache>
              </c:numRef>
            </c:plus>
            <c:minus>
              <c:numRef>
                <c:f>'Anna - Guany pes d1-d8'!$C$36:$W$36</c:f>
                <c:numCache>
                  <c:formatCode>General</c:formatCode>
                  <c:ptCount val="21"/>
                  <c:pt idx="0">
                    <c:v>0</c:v>
                  </c:pt>
                  <c:pt idx="1">
                    <c:v>1.1737877907772676</c:v>
                  </c:pt>
                  <c:pt idx="2">
                    <c:v>1.807392228230128</c:v>
                  </c:pt>
                  <c:pt idx="3">
                    <c:v>2.4415386769639982</c:v>
                  </c:pt>
                  <c:pt idx="4">
                    <c:v>2.6708300832013507</c:v>
                  </c:pt>
                  <c:pt idx="5">
                    <c:v>2.7738861628488731</c:v>
                  </c:pt>
                  <c:pt idx="6">
                    <c:v>3.1028660586267303</c:v>
                  </c:pt>
                  <c:pt idx="7">
                    <c:v>2.6257274124410643</c:v>
                  </c:pt>
                  <c:pt idx="8">
                    <c:v>2.3297591673342075</c:v>
                  </c:pt>
                  <c:pt idx="9">
                    <c:v>2.0330600909302543</c:v>
                  </c:pt>
                  <c:pt idx="10">
                    <c:v>2.1705094128132938</c:v>
                  </c:pt>
                  <c:pt idx="11">
                    <c:v>1.6666666666666659</c:v>
                  </c:pt>
                  <c:pt idx="12">
                    <c:v>2.6076809620810595</c:v>
                  </c:pt>
                  <c:pt idx="13">
                    <c:v>1.8393839548428528</c:v>
                  </c:pt>
                  <c:pt idx="14">
                    <c:v>1.626174789020064</c:v>
                  </c:pt>
                  <c:pt idx="15">
                    <c:v>1.9790570145063198</c:v>
                  </c:pt>
                  <c:pt idx="16">
                    <c:v>2.2010098692292233</c:v>
                  </c:pt>
                  <c:pt idx="17">
                    <c:v>1.9220937657784674</c:v>
                  </c:pt>
                  <c:pt idx="18">
                    <c:v>2.2607766610417577</c:v>
                  </c:pt>
                  <c:pt idx="19">
                    <c:v>1.5202339001321858</c:v>
                  </c:pt>
                  <c:pt idx="20">
                    <c:v>23.756285717912817</c:v>
                  </c:pt>
                </c:numCache>
              </c:numRef>
            </c:minus>
            <c:spPr>
              <a:noFill/>
              <a:ln w="9525" cap="flat" cmpd="sng" algn="ctr">
                <a:solidFill>
                  <a:schemeClr val="accent1"/>
                </a:solidFill>
                <a:round/>
              </a:ln>
              <a:effectLst/>
            </c:spPr>
          </c:errBars>
          <c:xVal>
            <c:numRef>
              <c:f>'Anna - Guany pes d1-d8'!$C$23:$G$23</c:f>
              <c:numCache>
                <c:formatCode>General</c:formatCode>
                <c:ptCount val="5"/>
                <c:pt idx="0">
                  <c:v>0</c:v>
                </c:pt>
                <c:pt idx="1">
                  <c:v>2</c:v>
                </c:pt>
                <c:pt idx="2">
                  <c:v>4</c:v>
                </c:pt>
                <c:pt idx="3">
                  <c:v>6</c:v>
                </c:pt>
                <c:pt idx="4">
                  <c:v>8</c:v>
                </c:pt>
              </c:numCache>
            </c:numRef>
          </c:xVal>
          <c:yVal>
            <c:numRef>
              <c:f>'Anna - Guany pes d1-d8'!$C$24:$G$24</c:f>
              <c:numCache>
                <c:formatCode>0</c:formatCode>
                <c:ptCount val="5"/>
                <c:pt idx="0">
                  <c:v>0</c:v>
                </c:pt>
                <c:pt idx="1">
                  <c:v>5.666666666666667</c:v>
                </c:pt>
                <c:pt idx="2">
                  <c:v>7</c:v>
                </c:pt>
                <c:pt idx="3">
                  <c:v>8.1666666666666661</c:v>
                </c:pt>
                <c:pt idx="4">
                  <c:v>6</c:v>
                </c:pt>
              </c:numCache>
            </c:numRef>
          </c:yVal>
          <c:smooth val="1"/>
        </c:ser>
        <c:ser>
          <c:idx val="1"/>
          <c:order val="1"/>
          <c:tx>
            <c:strRef>
              <c:f>'Anna - Guany pes d1-d8'!$B$25</c:f>
              <c:strCache>
                <c:ptCount val="1"/>
                <c:pt idx="0">
                  <c:v>Treatment</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errBars>
            <c:errDir val="y"/>
            <c:errBarType val="both"/>
            <c:errValType val="cust"/>
            <c:noEndCap val="0"/>
            <c:plus>
              <c:numRef>
                <c:f>'Anna - Guany pes d1-d8'!$C$37:$W$37</c:f>
                <c:numCache>
                  <c:formatCode>General</c:formatCode>
                  <c:ptCount val="21"/>
                  <c:pt idx="0">
                    <c:v>0</c:v>
                  </c:pt>
                  <c:pt idx="1">
                    <c:v>3.3040379335998353</c:v>
                  </c:pt>
                  <c:pt idx="2">
                    <c:v>3.978413977677258</c:v>
                  </c:pt>
                  <c:pt idx="3">
                    <c:v>3.9895697345286085</c:v>
                  </c:pt>
                  <c:pt idx="4">
                    <c:v>3.1832897030168859</c:v>
                  </c:pt>
                  <c:pt idx="5">
                    <c:v>3.0514113310255495</c:v>
                  </c:pt>
                  <c:pt idx="6">
                    <c:v>3.0704686576771598</c:v>
                  </c:pt>
                  <c:pt idx="7">
                    <c:v>2.8254793103707794</c:v>
                  </c:pt>
                  <c:pt idx="8">
                    <c:v>3.1162655713387317</c:v>
                  </c:pt>
                  <c:pt idx="9">
                    <c:v>2.2310934040908683</c:v>
                  </c:pt>
                  <c:pt idx="10">
                    <c:v>2.6076809620810595</c:v>
                  </c:pt>
                  <c:pt idx="11">
                    <c:v>3.2188679859713281</c:v>
                  </c:pt>
                  <c:pt idx="12">
                    <c:v>2.6415483674878599</c:v>
                  </c:pt>
                  <c:pt idx="13">
                    <c:v>3.506343457855269</c:v>
                  </c:pt>
                  <c:pt idx="14">
                    <c:v>3.6696957185394363</c:v>
                  </c:pt>
                  <c:pt idx="15">
                    <c:v>4.3849490051513458</c:v>
                  </c:pt>
                  <c:pt idx="16">
                    <c:v>3.0099833886584828</c:v>
                  </c:pt>
                  <c:pt idx="17">
                    <c:v>2.8740215726399829</c:v>
                  </c:pt>
                  <c:pt idx="18">
                    <c:v>3.9623225512317894</c:v>
                  </c:pt>
                  <c:pt idx="19">
                    <c:v>3.3823069050575523</c:v>
                  </c:pt>
                  <c:pt idx="20">
                    <c:v>13.328915934913836</c:v>
                  </c:pt>
                </c:numCache>
              </c:numRef>
            </c:plus>
            <c:minus>
              <c:numRef>
                <c:f>'Anna - Guany pes d1-d8'!$C$37:$W$37</c:f>
                <c:numCache>
                  <c:formatCode>General</c:formatCode>
                  <c:ptCount val="21"/>
                  <c:pt idx="0">
                    <c:v>0</c:v>
                  </c:pt>
                  <c:pt idx="1">
                    <c:v>3.3040379335998353</c:v>
                  </c:pt>
                  <c:pt idx="2">
                    <c:v>3.978413977677258</c:v>
                  </c:pt>
                  <c:pt idx="3">
                    <c:v>3.9895697345286085</c:v>
                  </c:pt>
                  <c:pt idx="4">
                    <c:v>3.1832897030168859</c:v>
                  </c:pt>
                  <c:pt idx="5">
                    <c:v>3.0514113310255495</c:v>
                  </c:pt>
                  <c:pt idx="6">
                    <c:v>3.0704686576771598</c:v>
                  </c:pt>
                  <c:pt idx="7">
                    <c:v>2.8254793103707794</c:v>
                  </c:pt>
                  <c:pt idx="8">
                    <c:v>3.1162655713387317</c:v>
                  </c:pt>
                  <c:pt idx="9">
                    <c:v>2.2310934040908683</c:v>
                  </c:pt>
                  <c:pt idx="10">
                    <c:v>2.6076809620810595</c:v>
                  </c:pt>
                  <c:pt idx="11">
                    <c:v>3.2188679859713281</c:v>
                  </c:pt>
                  <c:pt idx="12">
                    <c:v>2.6415483674878599</c:v>
                  </c:pt>
                  <c:pt idx="13">
                    <c:v>3.506343457855269</c:v>
                  </c:pt>
                  <c:pt idx="14">
                    <c:v>3.6696957185394363</c:v>
                  </c:pt>
                  <c:pt idx="15">
                    <c:v>4.3849490051513458</c:v>
                  </c:pt>
                  <c:pt idx="16">
                    <c:v>3.0099833886584828</c:v>
                  </c:pt>
                  <c:pt idx="17">
                    <c:v>2.8740215726399829</c:v>
                  </c:pt>
                  <c:pt idx="18">
                    <c:v>3.9623225512317894</c:v>
                  </c:pt>
                  <c:pt idx="19">
                    <c:v>3.3823069050575523</c:v>
                  </c:pt>
                  <c:pt idx="20">
                    <c:v>13.328915934913836</c:v>
                  </c:pt>
                </c:numCache>
              </c:numRef>
            </c:minus>
            <c:spPr>
              <a:noFill/>
              <a:ln w="9525" cap="flat" cmpd="sng" algn="ctr">
                <a:solidFill>
                  <a:schemeClr val="accent2"/>
                </a:solidFill>
                <a:round/>
              </a:ln>
              <a:effectLst/>
            </c:spPr>
          </c:errBars>
          <c:xVal>
            <c:numRef>
              <c:f>'Anna - Guany pes d1-d8'!$C$23:$G$23</c:f>
              <c:numCache>
                <c:formatCode>General</c:formatCode>
                <c:ptCount val="5"/>
                <c:pt idx="0">
                  <c:v>0</c:v>
                </c:pt>
                <c:pt idx="1">
                  <c:v>2</c:v>
                </c:pt>
                <c:pt idx="2">
                  <c:v>4</c:v>
                </c:pt>
                <c:pt idx="3">
                  <c:v>6</c:v>
                </c:pt>
                <c:pt idx="4">
                  <c:v>8</c:v>
                </c:pt>
              </c:numCache>
            </c:numRef>
          </c:xVal>
          <c:yVal>
            <c:numRef>
              <c:f>'Anna - Guany pes d1-d8'!$C$25:$G$25</c:f>
              <c:numCache>
                <c:formatCode>0</c:formatCode>
                <c:ptCount val="5"/>
                <c:pt idx="0">
                  <c:v>0</c:v>
                </c:pt>
                <c:pt idx="1">
                  <c:v>-3.5</c:v>
                </c:pt>
                <c:pt idx="2">
                  <c:v>-3.8333333333333335</c:v>
                </c:pt>
                <c:pt idx="3">
                  <c:v>-6.5</c:v>
                </c:pt>
                <c:pt idx="4">
                  <c:v>-7</c:v>
                </c:pt>
              </c:numCache>
            </c:numRef>
          </c:yVal>
          <c:smooth val="1"/>
        </c:ser>
        <c:dLbls>
          <c:showLegendKey val="0"/>
          <c:showVal val="0"/>
          <c:showCatName val="0"/>
          <c:showSerName val="0"/>
          <c:showPercent val="0"/>
          <c:showBubbleSize val="0"/>
        </c:dLbls>
        <c:axId val="221953344"/>
        <c:axId val="243572736"/>
      </c:scatterChart>
      <c:valAx>
        <c:axId val="221953344"/>
        <c:scaling>
          <c:orientation val="minMax"/>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a-ES"/>
                  <a:t>Time</a:t>
                </a:r>
                <a:r>
                  <a:rPr lang="ca-ES" baseline="0"/>
                  <a:t> (d)</a:t>
                </a:r>
                <a:endParaRPr lang="ca-ES"/>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ES"/>
          </a:p>
        </c:txPr>
        <c:crossAx val="243572736"/>
        <c:crosses val="autoZero"/>
        <c:crossBetween val="midCat"/>
      </c:valAx>
      <c:valAx>
        <c:axId val="2435727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a-ES"/>
                  <a:t>weight gain (g)</a:t>
                </a:r>
              </a:p>
            </c:rich>
          </c:tx>
          <c:layout/>
          <c:overlay val="0"/>
          <c:spPr>
            <a:noFill/>
            <a:ln>
              <a:noFill/>
            </a:ln>
            <a:effectLst/>
          </c:sp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21953344"/>
        <c:crosses val="autoZero"/>
        <c:crossBetween val="midCat"/>
      </c:valAx>
      <c:spPr>
        <a:noFill/>
        <a:ln>
          <a:noFill/>
        </a:ln>
        <a:effectLst/>
      </c:spPr>
    </c:plotArea>
    <c:legend>
      <c:legendPos val="b"/>
      <c:layout>
        <c:manualLayout>
          <c:xMode val="edge"/>
          <c:yMode val="edge"/>
          <c:x val="0.38026380338821281"/>
          <c:y val="0.88020778652668419"/>
          <c:w val="0.3315934144595562"/>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a-ES" dirty="0"/>
              <a:t>Food intake during </a:t>
            </a:r>
            <a:r>
              <a:rPr lang="ca-ES" dirty="0" smtClean="0"/>
              <a:t>treatment</a:t>
            </a:r>
            <a:endParaRPr lang="ca-ES" dirty="0"/>
          </a:p>
        </c:rich>
      </c:tx>
      <c:layout/>
      <c:overlay val="0"/>
      <c:spPr>
        <a:noFill/>
        <a:ln>
          <a:noFill/>
        </a:ln>
        <a:effectLst/>
      </c:spPr>
    </c:title>
    <c:autoTitleDeleted val="0"/>
    <c:plotArea>
      <c:layout/>
      <c:scatterChart>
        <c:scatterStyle val="smoothMarker"/>
        <c:varyColors val="0"/>
        <c:ser>
          <c:idx val="0"/>
          <c:order val="0"/>
          <c:tx>
            <c:strRef>
              <c:f>'Anna - %Ingesta (12h) d1-d8'!$B$26</c:f>
              <c:strCache>
                <c:ptCount val="1"/>
                <c:pt idx="0">
                  <c:v>Control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Ref>
                <c:f>'Anna - %Ingesta (12h) d1-d8'!$C$38:$W$38</c:f>
                <c:numCache>
                  <c:formatCode>General</c:formatCode>
                  <c:ptCount val="21"/>
                  <c:pt idx="0">
                    <c:v>3.0648201133373481</c:v>
                  </c:pt>
                  <c:pt idx="1">
                    <c:v>4.3836546130527987</c:v>
                  </c:pt>
                  <c:pt idx="2">
                    <c:v>4.040263210834393</c:v>
                  </c:pt>
                  <c:pt idx="3">
                    <c:v>4.6714637521988989</c:v>
                  </c:pt>
                  <c:pt idx="4">
                    <c:v>3.5855212362727813</c:v>
                  </c:pt>
                  <c:pt idx="5">
                    <c:v>4.9054241800458867</c:v>
                  </c:pt>
                  <c:pt idx="6">
                    <c:v>6.6574554696972594</c:v>
                  </c:pt>
                  <c:pt idx="7">
                    <c:v>3.8498146585305624</c:v>
                  </c:pt>
                  <c:pt idx="8">
                    <c:v>6.9922028612846692</c:v>
                  </c:pt>
                  <c:pt idx="9">
                    <c:v>6.175262016182189</c:v>
                  </c:pt>
                  <c:pt idx="10">
                    <c:v>4.719324811211866</c:v>
                  </c:pt>
                  <c:pt idx="11">
                    <c:v>1.6046876821432339</c:v>
                  </c:pt>
                  <c:pt idx="12">
                    <c:v>4.1435594664749615</c:v>
                  </c:pt>
                  <c:pt idx="13">
                    <c:v>5.1258847733008244</c:v>
                  </c:pt>
                  <c:pt idx="14">
                    <c:v>3.3273735634361894</c:v>
                  </c:pt>
                  <c:pt idx="15">
                    <c:v>4.9510067959759319</c:v>
                  </c:pt>
                  <c:pt idx="16">
                    <c:v>5.747234745636594</c:v>
                  </c:pt>
                  <c:pt idx="17">
                    <c:v>6.3411951326917464</c:v>
                  </c:pt>
                  <c:pt idx="18">
                    <c:v>0.78083967845843061</c:v>
                  </c:pt>
                  <c:pt idx="19">
                    <c:v>2.401467460824342</c:v>
                  </c:pt>
                  <c:pt idx="20">
                    <c:v>0.76573036723185928</c:v>
                  </c:pt>
                </c:numCache>
              </c:numRef>
            </c:plus>
            <c:minus>
              <c:numRef>
                <c:f>'Anna - %Ingesta (12h) d1-d8'!$C$38:$W$38</c:f>
                <c:numCache>
                  <c:formatCode>General</c:formatCode>
                  <c:ptCount val="21"/>
                  <c:pt idx="0">
                    <c:v>3.0648201133373481</c:v>
                  </c:pt>
                  <c:pt idx="1">
                    <c:v>4.3836546130527987</c:v>
                  </c:pt>
                  <c:pt idx="2">
                    <c:v>4.040263210834393</c:v>
                  </c:pt>
                  <c:pt idx="3">
                    <c:v>4.6714637521988989</c:v>
                  </c:pt>
                  <c:pt idx="4">
                    <c:v>3.5855212362727813</c:v>
                  </c:pt>
                  <c:pt idx="5">
                    <c:v>4.9054241800458867</c:v>
                  </c:pt>
                  <c:pt idx="6">
                    <c:v>6.6574554696972594</c:v>
                  </c:pt>
                  <c:pt idx="7">
                    <c:v>3.8498146585305624</c:v>
                  </c:pt>
                  <c:pt idx="8">
                    <c:v>6.9922028612846692</c:v>
                  </c:pt>
                  <c:pt idx="9">
                    <c:v>6.175262016182189</c:v>
                  </c:pt>
                  <c:pt idx="10">
                    <c:v>4.719324811211866</c:v>
                  </c:pt>
                  <c:pt idx="11">
                    <c:v>1.6046876821432339</c:v>
                  </c:pt>
                  <c:pt idx="12">
                    <c:v>4.1435594664749615</c:v>
                  </c:pt>
                  <c:pt idx="13">
                    <c:v>5.1258847733008244</c:v>
                  </c:pt>
                  <c:pt idx="14">
                    <c:v>3.3273735634361894</c:v>
                  </c:pt>
                  <c:pt idx="15">
                    <c:v>4.9510067959759319</c:v>
                  </c:pt>
                  <c:pt idx="16">
                    <c:v>5.747234745636594</c:v>
                  </c:pt>
                  <c:pt idx="17">
                    <c:v>6.3411951326917464</c:v>
                  </c:pt>
                  <c:pt idx="18">
                    <c:v>0.78083967845843061</c:v>
                  </c:pt>
                  <c:pt idx="19">
                    <c:v>2.401467460824342</c:v>
                  </c:pt>
                  <c:pt idx="20">
                    <c:v>0.76573036723185928</c:v>
                  </c:pt>
                </c:numCache>
              </c:numRef>
            </c:minus>
            <c:spPr>
              <a:noFill/>
              <a:ln w="9525" cap="flat" cmpd="sng" algn="ctr">
                <a:solidFill>
                  <a:schemeClr val="tx1">
                    <a:lumMod val="65000"/>
                    <a:lumOff val="35000"/>
                  </a:schemeClr>
                </a:solidFill>
                <a:round/>
              </a:ln>
              <a:effectLst/>
            </c:spPr>
          </c:errBars>
          <c:xVal>
            <c:strRef>
              <c:f>'[AT crònic resultats d1-d38 - Anna.xlsx]Anna - %Ingesta (12h) d1-d8'!$C$24:$J$25</c:f>
              <c:strCache>
                <c:ptCount val="8"/>
                <c:pt idx="0">
                  <c:v>1</c:v>
                </c:pt>
                <c:pt idx="1">
                  <c:v>2</c:v>
                </c:pt>
                <c:pt idx="2">
                  <c:v>3</c:v>
                </c:pt>
                <c:pt idx="3">
                  <c:v>4</c:v>
                </c:pt>
                <c:pt idx="4">
                  <c:v>5</c:v>
                </c:pt>
                <c:pt idx="5">
                  <c:v>6</c:v>
                </c:pt>
                <c:pt idx="6">
                  <c:v>7</c:v>
                </c:pt>
                <c:pt idx="7">
                  <c:v>8</c:v>
                </c:pt>
              </c:strCache>
            </c:strRef>
          </c:xVal>
          <c:yVal>
            <c:numRef>
              <c:f>'Anna - %Ingesta (12h) d1-d8'!$C$26:$J$26</c:f>
              <c:numCache>
                <c:formatCode>0</c:formatCode>
                <c:ptCount val="8"/>
                <c:pt idx="0">
                  <c:v>99.999999999999986</c:v>
                </c:pt>
                <c:pt idx="1">
                  <c:v>100</c:v>
                </c:pt>
                <c:pt idx="2">
                  <c:v>100.00000000000001</c:v>
                </c:pt>
                <c:pt idx="3">
                  <c:v>100</c:v>
                </c:pt>
                <c:pt idx="4">
                  <c:v>99.999999999999986</c:v>
                </c:pt>
                <c:pt idx="5">
                  <c:v>100</c:v>
                </c:pt>
                <c:pt idx="6">
                  <c:v>100.00000000000001</c:v>
                </c:pt>
                <c:pt idx="7">
                  <c:v>100.00000000000001</c:v>
                </c:pt>
              </c:numCache>
            </c:numRef>
          </c:yVal>
          <c:smooth val="1"/>
        </c:ser>
        <c:ser>
          <c:idx val="1"/>
          <c:order val="1"/>
          <c:tx>
            <c:strRef>
              <c:f>'Anna - %Ingesta (12h) d1-d8'!$B$27</c:f>
              <c:strCache>
                <c:ptCount val="1"/>
                <c:pt idx="0">
                  <c:v>Treatment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errBars>
            <c:errDir val="y"/>
            <c:errBarType val="both"/>
            <c:errValType val="cust"/>
            <c:noEndCap val="0"/>
            <c:plus>
              <c:numRef>
                <c:f>'Anna - %Ingesta (12h) d1-d8'!$C$39:$W$39</c:f>
                <c:numCache>
                  <c:formatCode>General</c:formatCode>
                  <c:ptCount val="21"/>
                  <c:pt idx="0">
                    <c:v>8.9138817577602474</c:v>
                  </c:pt>
                  <c:pt idx="1">
                    <c:v>8.4740460627714818</c:v>
                  </c:pt>
                  <c:pt idx="2">
                    <c:v>7.0267125432587854</c:v>
                  </c:pt>
                  <c:pt idx="3">
                    <c:v>7.6019086962366957</c:v>
                  </c:pt>
                  <c:pt idx="4">
                    <c:v>4.3302338304341221</c:v>
                  </c:pt>
                  <c:pt idx="5">
                    <c:v>5.4940452891782545</c:v>
                  </c:pt>
                  <c:pt idx="6">
                    <c:v>3.0371996376354211</c:v>
                  </c:pt>
                  <c:pt idx="7">
                    <c:v>3.0711767859646413</c:v>
                  </c:pt>
                  <c:pt idx="8">
                    <c:v>6.1825369090857798</c:v>
                  </c:pt>
                  <c:pt idx="9">
                    <c:v>3.5115901628028845</c:v>
                  </c:pt>
                  <c:pt idx="10">
                    <c:v>4.651351851623664</c:v>
                  </c:pt>
                  <c:pt idx="11">
                    <c:v>5.6634589129065054</c:v>
                  </c:pt>
                  <c:pt idx="12">
                    <c:v>2.1145731292089187</c:v>
                  </c:pt>
                  <c:pt idx="13">
                    <c:v>7.239932806845955</c:v>
                  </c:pt>
                  <c:pt idx="14">
                    <c:v>8.2350334996493526</c:v>
                  </c:pt>
                  <c:pt idx="15">
                    <c:v>3.1744121230910523</c:v>
                  </c:pt>
                  <c:pt idx="16">
                    <c:v>5.2653927807652634</c:v>
                  </c:pt>
                  <c:pt idx="17">
                    <c:v>4.6750351575317568</c:v>
                  </c:pt>
                  <c:pt idx="18">
                    <c:v>2.6677342779515278</c:v>
                  </c:pt>
                  <c:pt idx="19">
                    <c:v>1.4893569395520438</c:v>
                  </c:pt>
                  <c:pt idx="20">
                    <c:v>1.6609691617624616</c:v>
                  </c:pt>
                </c:numCache>
              </c:numRef>
            </c:plus>
            <c:minus>
              <c:numRef>
                <c:f>'Anna - %Ingesta (12h) d1-d8'!$C$39:$W$39</c:f>
                <c:numCache>
                  <c:formatCode>General</c:formatCode>
                  <c:ptCount val="21"/>
                  <c:pt idx="0">
                    <c:v>8.9138817577602474</c:v>
                  </c:pt>
                  <c:pt idx="1">
                    <c:v>8.4740460627714818</c:v>
                  </c:pt>
                  <c:pt idx="2">
                    <c:v>7.0267125432587854</c:v>
                  </c:pt>
                  <c:pt idx="3">
                    <c:v>7.6019086962366957</c:v>
                  </c:pt>
                  <c:pt idx="4">
                    <c:v>4.3302338304341221</c:v>
                  </c:pt>
                  <c:pt idx="5">
                    <c:v>5.4940452891782545</c:v>
                  </c:pt>
                  <c:pt idx="6">
                    <c:v>3.0371996376354211</c:v>
                  </c:pt>
                  <c:pt idx="7">
                    <c:v>3.0711767859646413</c:v>
                  </c:pt>
                  <c:pt idx="8">
                    <c:v>6.1825369090857798</c:v>
                  </c:pt>
                  <c:pt idx="9">
                    <c:v>3.5115901628028845</c:v>
                  </c:pt>
                  <c:pt idx="10">
                    <c:v>4.651351851623664</c:v>
                  </c:pt>
                  <c:pt idx="11">
                    <c:v>5.6634589129065054</c:v>
                  </c:pt>
                  <c:pt idx="12">
                    <c:v>2.1145731292089187</c:v>
                  </c:pt>
                  <c:pt idx="13">
                    <c:v>7.239932806845955</c:v>
                  </c:pt>
                  <c:pt idx="14">
                    <c:v>8.2350334996493526</c:v>
                  </c:pt>
                  <c:pt idx="15">
                    <c:v>3.1744121230910523</c:v>
                  </c:pt>
                  <c:pt idx="16">
                    <c:v>5.2653927807652634</c:v>
                  </c:pt>
                  <c:pt idx="17">
                    <c:v>4.6750351575317568</c:v>
                  </c:pt>
                  <c:pt idx="18">
                    <c:v>2.6677342779515278</c:v>
                  </c:pt>
                  <c:pt idx="19">
                    <c:v>1.4893569395520438</c:v>
                  </c:pt>
                  <c:pt idx="20">
                    <c:v>1.6609691617624616</c:v>
                  </c:pt>
                </c:numCache>
              </c:numRef>
            </c:minus>
            <c:spPr>
              <a:noFill/>
              <a:ln w="9525" cap="flat" cmpd="sng" algn="ctr">
                <a:solidFill>
                  <a:schemeClr val="tx1">
                    <a:lumMod val="65000"/>
                    <a:lumOff val="35000"/>
                  </a:schemeClr>
                </a:solidFill>
                <a:round/>
              </a:ln>
              <a:effectLst/>
            </c:spPr>
          </c:errBars>
          <c:xVal>
            <c:strRef>
              <c:f>'[AT crònic resultats d1-d38 - Anna.xlsx]Anna - %Ingesta (12h) d1-d8'!$C$24:$J$25</c:f>
              <c:strCache>
                <c:ptCount val="8"/>
                <c:pt idx="0">
                  <c:v>1</c:v>
                </c:pt>
                <c:pt idx="1">
                  <c:v>2</c:v>
                </c:pt>
                <c:pt idx="2">
                  <c:v>3</c:v>
                </c:pt>
                <c:pt idx="3">
                  <c:v>4</c:v>
                </c:pt>
                <c:pt idx="4">
                  <c:v>5</c:v>
                </c:pt>
                <c:pt idx="5">
                  <c:v>6</c:v>
                </c:pt>
                <c:pt idx="6">
                  <c:v>7</c:v>
                </c:pt>
                <c:pt idx="7">
                  <c:v>8</c:v>
                </c:pt>
              </c:strCache>
            </c:strRef>
          </c:xVal>
          <c:yVal>
            <c:numRef>
              <c:f>'Anna - %Ingesta (12h) d1-d8'!$C$27:$J$27</c:f>
              <c:numCache>
                <c:formatCode>0</c:formatCode>
                <c:ptCount val="8"/>
                <c:pt idx="0">
                  <c:v>76.463244473819486</c:v>
                </c:pt>
                <c:pt idx="1">
                  <c:v>68.651885418352492</c:v>
                </c:pt>
                <c:pt idx="2">
                  <c:v>76.641119626791081</c:v>
                </c:pt>
                <c:pt idx="3">
                  <c:v>80.377550156607114</c:v>
                </c:pt>
                <c:pt idx="4">
                  <c:v>80.666270077334914</c:v>
                </c:pt>
                <c:pt idx="5">
                  <c:v>77.677847998703626</c:v>
                </c:pt>
                <c:pt idx="6">
                  <c:v>76.605005440696416</c:v>
                </c:pt>
                <c:pt idx="7">
                  <c:v>79.803873895777613</c:v>
                </c:pt>
              </c:numCache>
            </c:numRef>
          </c:yVal>
          <c:smooth val="1"/>
        </c:ser>
        <c:dLbls>
          <c:showLegendKey val="0"/>
          <c:showVal val="0"/>
          <c:showCatName val="0"/>
          <c:showSerName val="0"/>
          <c:showPercent val="0"/>
          <c:showBubbleSize val="0"/>
        </c:dLbls>
        <c:axId val="243574464"/>
        <c:axId val="243575040"/>
      </c:scatterChart>
      <c:valAx>
        <c:axId val="24357446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a-ES"/>
                  <a:t>Time (d)</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43575040"/>
        <c:crosses val="autoZero"/>
        <c:crossBetween val="midCat"/>
        <c:majorUnit val="1"/>
      </c:valAx>
      <c:valAx>
        <c:axId val="243575040"/>
        <c:scaling>
          <c:orientation val="minMax"/>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a-ES"/>
                  <a:t>Daily</a:t>
                </a:r>
                <a:r>
                  <a:rPr lang="ca-ES" baseline="0"/>
                  <a:t> kcal intake (% vs control)</a:t>
                </a:r>
                <a:endParaRPr lang="ca-ES"/>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43574464"/>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Stomach ghrelin expression </a:t>
            </a:r>
          </a:p>
        </c:rich>
      </c:tx>
      <c:layout/>
      <c:overlay val="0"/>
    </c:title>
    <c:autoTitleDeleted val="0"/>
    <c:plotArea>
      <c:layout/>
      <c:barChart>
        <c:barDir val="col"/>
        <c:grouping val="clustered"/>
        <c:varyColors val="0"/>
        <c:ser>
          <c:idx val="0"/>
          <c:order val="0"/>
          <c:tx>
            <c:strRef>
              <c:f>Estómac!$S$15</c:f>
              <c:strCache>
                <c:ptCount val="1"/>
                <c:pt idx="0">
                  <c:v>Expresión</c:v>
                </c:pt>
              </c:strCache>
            </c:strRef>
          </c:tx>
          <c:invertIfNegative val="0"/>
          <c:dPt>
            <c:idx val="0"/>
            <c:invertIfNegative val="0"/>
            <c:bubble3D val="0"/>
            <c:spPr>
              <a:noFill/>
              <a:ln w="19050">
                <a:solidFill>
                  <a:schemeClr val="tx1"/>
                </a:solidFill>
              </a:ln>
            </c:spPr>
          </c:dPt>
          <c:dPt>
            <c:idx val="1"/>
            <c:invertIfNegative val="0"/>
            <c:bubble3D val="0"/>
            <c:spPr>
              <a:solidFill>
                <a:schemeClr val="bg2">
                  <a:lumMod val="75000"/>
                </a:schemeClr>
              </a:solidFill>
            </c:spPr>
          </c:dPt>
          <c:dPt>
            <c:idx val="2"/>
            <c:invertIfNegative val="0"/>
            <c:bubble3D val="0"/>
            <c:spPr>
              <a:solidFill>
                <a:schemeClr val="tx1"/>
              </a:solidFill>
            </c:spPr>
          </c:dPt>
          <c:errBars>
            <c:errBarType val="plus"/>
            <c:errValType val="cust"/>
            <c:noEndCap val="0"/>
            <c:plus>
              <c:numRef>
                <c:f>Estómac!$T$16:$T$18</c:f>
                <c:numCache>
                  <c:formatCode>General</c:formatCode>
                  <c:ptCount val="3"/>
                  <c:pt idx="0">
                    <c:v>8.7746312988299713E-2</c:v>
                  </c:pt>
                  <c:pt idx="1">
                    <c:v>7.9288757588882652E-2</c:v>
                  </c:pt>
                  <c:pt idx="2">
                    <c:v>1.1923718098953496E-2</c:v>
                  </c:pt>
                </c:numCache>
              </c:numRef>
            </c:plus>
            <c:minus>
              <c:numLit>
                <c:formatCode>General</c:formatCode>
                <c:ptCount val="1"/>
                <c:pt idx="0">
                  <c:v>1</c:v>
                </c:pt>
              </c:numLit>
            </c:minus>
            <c:spPr>
              <a:ln w="15875"/>
            </c:spPr>
          </c:errBars>
          <c:cat>
            <c:strRef>
              <c:f>Estómac!$Q$16:$R$18</c:f>
              <c:strCache>
                <c:ptCount val="3"/>
                <c:pt idx="0">
                  <c:v>CONTROL</c:v>
                </c:pt>
                <c:pt idx="1">
                  <c:v>500mg GSPE/Kg bw</c:v>
                </c:pt>
                <c:pt idx="2">
                  <c:v>1000mg GSPE/Kg bw</c:v>
                </c:pt>
              </c:strCache>
            </c:strRef>
          </c:cat>
          <c:val>
            <c:numRef>
              <c:f>Estómac!$S$16:$S$18</c:f>
              <c:numCache>
                <c:formatCode>0.00</c:formatCode>
                <c:ptCount val="3"/>
                <c:pt idx="0">
                  <c:v>1.0188414215838391</c:v>
                </c:pt>
                <c:pt idx="1">
                  <c:v>0.55405124146539964</c:v>
                </c:pt>
                <c:pt idx="2">
                  <c:v>0.47195738451393965</c:v>
                </c:pt>
              </c:numCache>
            </c:numRef>
          </c:val>
        </c:ser>
        <c:dLbls>
          <c:showLegendKey val="0"/>
          <c:showVal val="0"/>
          <c:showCatName val="0"/>
          <c:showSerName val="0"/>
          <c:showPercent val="0"/>
          <c:showBubbleSize val="0"/>
        </c:dLbls>
        <c:gapWidth val="150"/>
        <c:axId val="107714560"/>
        <c:axId val="137794624"/>
      </c:barChart>
      <c:catAx>
        <c:axId val="107714560"/>
        <c:scaling>
          <c:orientation val="minMax"/>
        </c:scaling>
        <c:delete val="0"/>
        <c:axPos val="b"/>
        <c:majorTickMark val="out"/>
        <c:minorTickMark val="none"/>
        <c:tickLblPos val="nextTo"/>
        <c:txPr>
          <a:bodyPr/>
          <a:lstStyle/>
          <a:p>
            <a:pPr>
              <a:defRPr b="1"/>
            </a:pPr>
            <a:endParaRPr lang="es-ES"/>
          </a:p>
        </c:txPr>
        <c:crossAx val="137794624"/>
        <c:crosses val="autoZero"/>
        <c:auto val="1"/>
        <c:lblAlgn val="ctr"/>
        <c:lblOffset val="100"/>
        <c:noMultiLvlLbl val="0"/>
      </c:catAx>
      <c:valAx>
        <c:axId val="137794624"/>
        <c:scaling>
          <c:orientation val="minMax"/>
        </c:scaling>
        <c:delete val="0"/>
        <c:axPos val="l"/>
        <c:majorGridlines>
          <c:spPr>
            <a:ln>
              <a:noFill/>
            </a:ln>
          </c:spPr>
        </c:majorGridlines>
        <c:numFmt formatCode="0.00" sourceLinked="1"/>
        <c:majorTickMark val="out"/>
        <c:minorTickMark val="none"/>
        <c:tickLblPos val="nextTo"/>
        <c:spPr>
          <a:ln>
            <a:solidFill>
              <a:schemeClr val="tx1"/>
            </a:solidFill>
          </a:ln>
        </c:spPr>
        <c:crossAx val="107714560"/>
        <c:crosses val="autoZero"/>
        <c:crossBetween val="between"/>
      </c:valAx>
    </c:plotArea>
    <c:plotVisOnly val="1"/>
    <c:dispBlanksAs val="gap"/>
    <c:showDLblsOverMax val="0"/>
  </c:chart>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0.16635034610311017"/>
          <c:y val="0.17784740449110525"/>
          <c:w val="0.80601580242884152"/>
          <c:h val="0.68897309711286092"/>
        </c:manualLayout>
      </c:layout>
      <c:barChart>
        <c:barDir val="col"/>
        <c:grouping val="clustered"/>
        <c:varyColors val="0"/>
        <c:ser>
          <c:idx val="0"/>
          <c:order val="0"/>
          <c:tx>
            <c:strRef>
              <c:f>'A-GHS RIA'!$V$23</c:f>
              <c:strCache>
                <c:ptCount val="1"/>
                <c:pt idx="0">
                  <c:v>Acylated-GHS (pg/ml)</c:v>
                </c:pt>
              </c:strCache>
            </c:strRef>
          </c:tx>
          <c:spPr>
            <a:solidFill>
              <a:schemeClr val="accent1"/>
            </a:solidFill>
            <a:ln>
              <a:noFill/>
            </a:ln>
            <a:effectLst/>
          </c:spPr>
          <c:invertIfNegative val="0"/>
          <c:dPt>
            <c:idx val="0"/>
            <c:invertIfNegative val="0"/>
            <c:bubble3D val="0"/>
            <c:spPr>
              <a:noFill/>
              <a:ln w="25400">
                <a:solidFill>
                  <a:schemeClr val="tx1"/>
                </a:solidFill>
              </a:ln>
              <a:effectLst/>
            </c:spPr>
          </c:dPt>
          <c:dPt>
            <c:idx val="1"/>
            <c:invertIfNegative val="0"/>
            <c:bubble3D val="0"/>
            <c:spPr>
              <a:solidFill>
                <a:schemeClr val="bg2">
                  <a:lumMod val="75000"/>
                </a:schemeClr>
              </a:solidFill>
              <a:ln w="25400">
                <a:solidFill>
                  <a:schemeClr val="tx1"/>
                </a:solidFill>
              </a:ln>
              <a:effectLst/>
            </c:spPr>
          </c:dPt>
          <c:dPt>
            <c:idx val="2"/>
            <c:invertIfNegative val="0"/>
            <c:bubble3D val="0"/>
            <c:spPr>
              <a:solidFill>
                <a:schemeClr val="tx1"/>
              </a:solidFill>
              <a:ln w="25400">
                <a:solidFill>
                  <a:schemeClr val="tx1"/>
                </a:solidFill>
              </a:ln>
              <a:effectLst/>
            </c:spPr>
          </c:dPt>
          <c:errBars>
            <c:errBarType val="plus"/>
            <c:errValType val="cust"/>
            <c:noEndCap val="0"/>
            <c:plus>
              <c:numRef>
                <c:f>'A-GHS RIA'!$W$24:$W$26</c:f>
                <c:numCache>
                  <c:formatCode>General</c:formatCode>
                  <c:ptCount val="3"/>
                  <c:pt idx="0">
                    <c:v>2.5216287252033482</c:v>
                  </c:pt>
                  <c:pt idx="1">
                    <c:v>1.6430042883686253</c:v>
                  </c:pt>
                  <c:pt idx="2">
                    <c:v>2.6906790875685314</c:v>
                  </c:pt>
                </c:numCache>
              </c:numRef>
            </c:plus>
            <c:minus>
              <c:numRef>
                <c:f>'A-GHS RIA'!$W$24:$W$26</c:f>
                <c:numCache>
                  <c:formatCode>General</c:formatCode>
                  <c:ptCount val="3"/>
                  <c:pt idx="0">
                    <c:v>2.5216287252033482</c:v>
                  </c:pt>
                  <c:pt idx="1">
                    <c:v>1.6430042883686253</c:v>
                  </c:pt>
                  <c:pt idx="2">
                    <c:v>2.6906790875685314</c:v>
                  </c:pt>
                </c:numCache>
              </c:numRef>
            </c:minus>
            <c:spPr>
              <a:noFill/>
              <a:ln w="15875" cap="flat" cmpd="sng" algn="ctr">
                <a:solidFill>
                  <a:schemeClr val="tx1">
                    <a:lumMod val="65000"/>
                    <a:lumOff val="35000"/>
                  </a:schemeClr>
                </a:solidFill>
                <a:round/>
              </a:ln>
              <a:effectLst/>
            </c:spPr>
          </c:errBars>
          <c:cat>
            <c:strRef>
              <c:f>'A-GHS RIA'!$U$24:$U$26</c:f>
              <c:strCache>
                <c:ptCount val="3"/>
                <c:pt idx="0">
                  <c:v>Control</c:v>
                </c:pt>
                <c:pt idx="1">
                  <c:v>500mg GSPE/kg BW</c:v>
                </c:pt>
                <c:pt idx="2">
                  <c:v>1000mg GSPE/kg BW</c:v>
                </c:pt>
              </c:strCache>
            </c:strRef>
          </c:cat>
          <c:val>
            <c:numRef>
              <c:f>'A-GHS RIA'!$V$24:$V$26</c:f>
              <c:numCache>
                <c:formatCode>0.00</c:formatCode>
                <c:ptCount val="3"/>
                <c:pt idx="0">
                  <c:v>25.844017869062721</c:v>
                </c:pt>
                <c:pt idx="1">
                  <c:v>17.305110107437166</c:v>
                </c:pt>
                <c:pt idx="2">
                  <c:v>15.453402005185632</c:v>
                </c:pt>
              </c:numCache>
            </c:numRef>
          </c:val>
        </c:ser>
        <c:dLbls>
          <c:showLegendKey val="0"/>
          <c:showVal val="0"/>
          <c:showCatName val="0"/>
          <c:showSerName val="0"/>
          <c:showPercent val="0"/>
          <c:showBubbleSize val="0"/>
        </c:dLbls>
        <c:gapWidth val="219"/>
        <c:overlap val="-27"/>
        <c:axId val="107715072"/>
        <c:axId val="137796352"/>
      </c:barChart>
      <c:catAx>
        <c:axId val="10771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ES"/>
          </a:p>
        </c:txPr>
        <c:crossAx val="137796352"/>
        <c:crosses val="autoZero"/>
        <c:auto val="1"/>
        <c:lblAlgn val="ctr"/>
        <c:lblOffset val="100"/>
        <c:noMultiLvlLbl val="0"/>
      </c:catAx>
      <c:valAx>
        <c:axId val="137796352"/>
        <c:scaling>
          <c:orientation val="minMax"/>
        </c:scaling>
        <c:delete val="0"/>
        <c:axPos val="l"/>
        <c:numFmt formatCode="0.00" sourceLinked="1"/>
        <c:majorTickMark val="out"/>
        <c:minorTickMark val="none"/>
        <c:tickLblPos val="nextTo"/>
        <c:spPr>
          <a:noFill/>
          <a:ln w="15875">
            <a:solidFill>
              <a:schemeClr val="tx1"/>
            </a:solid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s-ES"/>
          </a:p>
        </c:txPr>
        <c:crossAx val="10771507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a-ES" dirty="0"/>
              <a:t>Weight gain during </a:t>
            </a:r>
            <a:r>
              <a:rPr lang="ca-ES" dirty="0" smtClean="0"/>
              <a:t>treatment</a:t>
            </a:r>
            <a:endParaRPr lang="ca-ES" dirty="0"/>
          </a:p>
        </c:rich>
      </c:tx>
      <c:layout/>
      <c:overlay val="0"/>
      <c:spPr>
        <a:noFill/>
        <a:ln>
          <a:noFill/>
        </a:ln>
        <a:effectLst/>
      </c:spPr>
    </c:title>
    <c:autoTitleDeleted val="0"/>
    <c:plotArea>
      <c:layout/>
      <c:scatterChart>
        <c:scatterStyle val="smoothMarker"/>
        <c:varyColors val="0"/>
        <c:ser>
          <c:idx val="0"/>
          <c:order val="0"/>
          <c:tx>
            <c:strRef>
              <c:f>'Anna - Guany pes d1-d8'!$B$24</c:f>
              <c:strCache>
                <c:ptCount val="1"/>
                <c:pt idx="0">
                  <c:v>Control</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Ref>
                <c:f>'Anna - Guany pes d1-d8'!$C$36:$W$36</c:f>
                <c:numCache>
                  <c:formatCode>General</c:formatCode>
                  <c:ptCount val="21"/>
                  <c:pt idx="0">
                    <c:v>0</c:v>
                  </c:pt>
                  <c:pt idx="1">
                    <c:v>1.1737877907772676</c:v>
                  </c:pt>
                  <c:pt idx="2">
                    <c:v>1.807392228230128</c:v>
                  </c:pt>
                  <c:pt idx="3">
                    <c:v>2.4415386769639982</c:v>
                  </c:pt>
                  <c:pt idx="4">
                    <c:v>2.6708300832013507</c:v>
                  </c:pt>
                  <c:pt idx="5">
                    <c:v>2.7738861628488731</c:v>
                  </c:pt>
                  <c:pt idx="6">
                    <c:v>3.1028660586267303</c:v>
                  </c:pt>
                  <c:pt idx="7">
                    <c:v>2.6257274124410643</c:v>
                  </c:pt>
                  <c:pt idx="8">
                    <c:v>2.3297591673342075</c:v>
                  </c:pt>
                  <c:pt idx="9">
                    <c:v>2.0330600909302543</c:v>
                  </c:pt>
                  <c:pt idx="10">
                    <c:v>2.1705094128132938</c:v>
                  </c:pt>
                  <c:pt idx="11">
                    <c:v>1.6666666666666659</c:v>
                  </c:pt>
                  <c:pt idx="12">
                    <c:v>2.6076809620810595</c:v>
                  </c:pt>
                  <c:pt idx="13">
                    <c:v>1.8393839548428528</c:v>
                  </c:pt>
                  <c:pt idx="14">
                    <c:v>1.626174789020064</c:v>
                  </c:pt>
                  <c:pt idx="15">
                    <c:v>1.9790570145063198</c:v>
                  </c:pt>
                  <c:pt idx="16">
                    <c:v>2.2010098692292233</c:v>
                  </c:pt>
                  <c:pt idx="17">
                    <c:v>1.9220937657784674</c:v>
                  </c:pt>
                  <c:pt idx="18">
                    <c:v>2.2607766610417577</c:v>
                  </c:pt>
                  <c:pt idx="19">
                    <c:v>1.5202339001321858</c:v>
                  </c:pt>
                  <c:pt idx="20">
                    <c:v>23.756285717912817</c:v>
                  </c:pt>
                </c:numCache>
              </c:numRef>
            </c:plus>
            <c:minus>
              <c:numRef>
                <c:f>'Anna - Guany pes d1-d8'!$C$36:$W$36</c:f>
                <c:numCache>
                  <c:formatCode>General</c:formatCode>
                  <c:ptCount val="21"/>
                  <c:pt idx="0">
                    <c:v>0</c:v>
                  </c:pt>
                  <c:pt idx="1">
                    <c:v>1.1737877907772676</c:v>
                  </c:pt>
                  <c:pt idx="2">
                    <c:v>1.807392228230128</c:v>
                  </c:pt>
                  <c:pt idx="3">
                    <c:v>2.4415386769639982</c:v>
                  </c:pt>
                  <c:pt idx="4">
                    <c:v>2.6708300832013507</c:v>
                  </c:pt>
                  <c:pt idx="5">
                    <c:v>2.7738861628488731</c:v>
                  </c:pt>
                  <c:pt idx="6">
                    <c:v>3.1028660586267303</c:v>
                  </c:pt>
                  <c:pt idx="7">
                    <c:v>2.6257274124410643</c:v>
                  </c:pt>
                  <c:pt idx="8">
                    <c:v>2.3297591673342075</c:v>
                  </c:pt>
                  <c:pt idx="9">
                    <c:v>2.0330600909302543</c:v>
                  </c:pt>
                  <c:pt idx="10">
                    <c:v>2.1705094128132938</c:v>
                  </c:pt>
                  <c:pt idx="11">
                    <c:v>1.6666666666666659</c:v>
                  </c:pt>
                  <c:pt idx="12">
                    <c:v>2.6076809620810595</c:v>
                  </c:pt>
                  <c:pt idx="13">
                    <c:v>1.8393839548428528</c:v>
                  </c:pt>
                  <c:pt idx="14">
                    <c:v>1.626174789020064</c:v>
                  </c:pt>
                  <c:pt idx="15">
                    <c:v>1.9790570145063198</c:v>
                  </c:pt>
                  <c:pt idx="16">
                    <c:v>2.2010098692292233</c:v>
                  </c:pt>
                  <c:pt idx="17">
                    <c:v>1.9220937657784674</c:v>
                  </c:pt>
                  <c:pt idx="18">
                    <c:v>2.2607766610417577</c:v>
                  </c:pt>
                  <c:pt idx="19">
                    <c:v>1.5202339001321858</c:v>
                  </c:pt>
                  <c:pt idx="20">
                    <c:v>23.756285717912817</c:v>
                  </c:pt>
                </c:numCache>
              </c:numRef>
            </c:minus>
            <c:spPr>
              <a:noFill/>
              <a:ln w="9525" cap="flat" cmpd="sng" algn="ctr">
                <a:solidFill>
                  <a:schemeClr val="accent1"/>
                </a:solidFill>
                <a:round/>
              </a:ln>
              <a:effectLst/>
            </c:spPr>
          </c:errBars>
          <c:xVal>
            <c:numRef>
              <c:f>'Anna - Guany pes d1-d8'!$C$23:$G$23</c:f>
              <c:numCache>
                <c:formatCode>General</c:formatCode>
                <c:ptCount val="5"/>
                <c:pt idx="0">
                  <c:v>0</c:v>
                </c:pt>
                <c:pt idx="1">
                  <c:v>2</c:v>
                </c:pt>
                <c:pt idx="2">
                  <c:v>4</c:v>
                </c:pt>
                <c:pt idx="3">
                  <c:v>6</c:v>
                </c:pt>
                <c:pt idx="4">
                  <c:v>8</c:v>
                </c:pt>
              </c:numCache>
            </c:numRef>
          </c:xVal>
          <c:yVal>
            <c:numRef>
              <c:f>'Anna - Guany pes d1-d8'!$C$24:$G$24</c:f>
              <c:numCache>
                <c:formatCode>0</c:formatCode>
                <c:ptCount val="5"/>
                <c:pt idx="0">
                  <c:v>0</c:v>
                </c:pt>
                <c:pt idx="1">
                  <c:v>5.666666666666667</c:v>
                </c:pt>
                <c:pt idx="2">
                  <c:v>7</c:v>
                </c:pt>
                <c:pt idx="3">
                  <c:v>8.1666666666666661</c:v>
                </c:pt>
                <c:pt idx="4">
                  <c:v>6</c:v>
                </c:pt>
              </c:numCache>
            </c:numRef>
          </c:yVal>
          <c:smooth val="1"/>
        </c:ser>
        <c:ser>
          <c:idx val="1"/>
          <c:order val="1"/>
          <c:tx>
            <c:strRef>
              <c:f>'Anna - Guany pes d1-d8'!$B$25</c:f>
              <c:strCache>
                <c:ptCount val="1"/>
                <c:pt idx="0">
                  <c:v>Treatment</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errBars>
            <c:errDir val="y"/>
            <c:errBarType val="both"/>
            <c:errValType val="cust"/>
            <c:noEndCap val="0"/>
            <c:plus>
              <c:numRef>
                <c:f>'Anna - Guany pes d1-d8'!$C$37:$W$37</c:f>
                <c:numCache>
                  <c:formatCode>General</c:formatCode>
                  <c:ptCount val="21"/>
                  <c:pt idx="0">
                    <c:v>0</c:v>
                  </c:pt>
                  <c:pt idx="1">
                    <c:v>3.3040379335998353</c:v>
                  </c:pt>
                  <c:pt idx="2">
                    <c:v>3.978413977677258</c:v>
                  </c:pt>
                  <c:pt idx="3">
                    <c:v>3.9895697345286085</c:v>
                  </c:pt>
                  <c:pt idx="4">
                    <c:v>3.1832897030168859</c:v>
                  </c:pt>
                  <c:pt idx="5">
                    <c:v>3.0514113310255495</c:v>
                  </c:pt>
                  <c:pt idx="6">
                    <c:v>3.0704686576771598</c:v>
                  </c:pt>
                  <c:pt idx="7">
                    <c:v>2.8254793103707794</c:v>
                  </c:pt>
                  <c:pt idx="8">
                    <c:v>3.1162655713387317</c:v>
                  </c:pt>
                  <c:pt idx="9">
                    <c:v>2.2310934040908683</c:v>
                  </c:pt>
                  <c:pt idx="10">
                    <c:v>2.6076809620810595</c:v>
                  </c:pt>
                  <c:pt idx="11">
                    <c:v>3.2188679859713281</c:v>
                  </c:pt>
                  <c:pt idx="12">
                    <c:v>2.6415483674878599</c:v>
                  </c:pt>
                  <c:pt idx="13">
                    <c:v>3.506343457855269</c:v>
                  </c:pt>
                  <c:pt idx="14">
                    <c:v>3.6696957185394363</c:v>
                  </c:pt>
                  <c:pt idx="15">
                    <c:v>4.3849490051513458</c:v>
                  </c:pt>
                  <c:pt idx="16">
                    <c:v>3.0099833886584828</c:v>
                  </c:pt>
                  <c:pt idx="17">
                    <c:v>2.8740215726399829</c:v>
                  </c:pt>
                  <c:pt idx="18">
                    <c:v>3.9623225512317894</c:v>
                  </c:pt>
                  <c:pt idx="19">
                    <c:v>3.3823069050575523</c:v>
                  </c:pt>
                  <c:pt idx="20">
                    <c:v>13.328915934913836</c:v>
                  </c:pt>
                </c:numCache>
              </c:numRef>
            </c:plus>
            <c:minus>
              <c:numRef>
                <c:f>'Anna - Guany pes d1-d8'!$C$37:$W$37</c:f>
                <c:numCache>
                  <c:formatCode>General</c:formatCode>
                  <c:ptCount val="21"/>
                  <c:pt idx="0">
                    <c:v>0</c:v>
                  </c:pt>
                  <c:pt idx="1">
                    <c:v>3.3040379335998353</c:v>
                  </c:pt>
                  <c:pt idx="2">
                    <c:v>3.978413977677258</c:v>
                  </c:pt>
                  <c:pt idx="3">
                    <c:v>3.9895697345286085</c:v>
                  </c:pt>
                  <c:pt idx="4">
                    <c:v>3.1832897030168859</c:v>
                  </c:pt>
                  <c:pt idx="5">
                    <c:v>3.0514113310255495</c:v>
                  </c:pt>
                  <c:pt idx="6">
                    <c:v>3.0704686576771598</c:v>
                  </c:pt>
                  <c:pt idx="7">
                    <c:v>2.8254793103707794</c:v>
                  </c:pt>
                  <c:pt idx="8">
                    <c:v>3.1162655713387317</c:v>
                  </c:pt>
                  <c:pt idx="9">
                    <c:v>2.2310934040908683</c:v>
                  </c:pt>
                  <c:pt idx="10">
                    <c:v>2.6076809620810595</c:v>
                  </c:pt>
                  <c:pt idx="11">
                    <c:v>3.2188679859713281</c:v>
                  </c:pt>
                  <c:pt idx="12">
                    <c:v>2.6415483674878599</c:v>
                  </c:pt>
                  <c:pt idx="13">
                    <c:v>3.506343457855269</c:v>
                  </c:pt>
                  <c:pt idx="14">
                    <c:v>3.6696957185394363</c:v>
                  </c:pt>
                  <c:pt idx="15">
                    <c:v>4.3849490051513458</c:v>
                  </c:pt>
                  <c:pt idx="16">
                    <c:v>3.0099833886584828</c:v>
                  </c:pt>
                  <c:pt idx="17">
                    <c:v>2.8740215726399829</c:v>
                  </c:pt>
                  <c:pt idx="18">
                    <c:v>3.9623225512317894</c:v>
                  </c:pt>
                  <c:pt idx="19">
                    <c:v>3.3823069050575523</c:v>
                  </c:pt>
                  <c:pt idx="20">
                    <c:v>13.328915934913836</c:v>
                  </c:pt>
                </c:numCache>
              </c:numRef>
            </c:minus>
            <c:spPr>
              <a:noFill/>
              <a:ln w="9525" cap="flat" cmpd="sng" algn="ctr">
                <a:solidFill>
                  <a:schemeClr val="accent2"/>
                </a:solidFill>
                <a:round/>
              </a:ln>
              <a:effectLst/>
            </c:spPr>
          </c:errBars>
          <c:xVal>
            <c:numRef>
              <c:f>'Anna - Guany pes d1-d8'!$C$23:$G$23</c:f>
              <c:numCache>
                <c:formatCode>General</c:formatCode>
                <c:ptCount val="5"/>
                <c:pt idx="0">
                  <c:v>0</c:v>
                </c:pt>
                <c:pt idx="1">
                  <c:v>2</c:v>
                </c:pt>
                <c:pt idx="2">
                  <c:v>4</c:v>
                </c:pt>
                <c:pt idx="3">
                  <c:v>6</c:v>
                </c:pt>
                <c:pt idx="4">
                  <c:v>8</c:v>
                </c:pt>
              </c:numCache>
            </c:numRef>
          </c:xVal>
          <c:yVal>
            <c:numRef>
              <c:f>'Anna - Guany pes d1-d8'!$C$25:$G$25</c:f>
              <c:numCache>
                <c:formatCode>0</c:formatCode>
                <c:ptCount val="5"/>
                <c:pt idx="0">
                  <c:v>0</c:v>
                </c:pt>
                <c:pt idx="1">
                  <c:v>-3.5</c:v>
                </c:pt>
                <c:pt idx="2">
                  <c:v>-3.8333333333333335</c:v>
                </c:pt>
                <c:pt idx="3">
                  <c:v>-6.5</c:v>
                </c:pt>
                <c:pt idx="4">
                  <c:v>-7</c:v>
                </c:pt>
              </c:numCache>
            </c:numRef>
          </c:yVal>
          <c:smooth val="1"/>
        </c:ser>
        <c:dLbls>
          <c:showLegendKey val="0"/>
          <c:showVal val="0"/>
          <c:showCatName val="0"/>
          <c:showSerName val="0"/>
          <c:showPercent val="0"/>
          <c:showBubbleSize val="0"/>
        </c:dLbls>
        <c:axId val="130715008"/>
        <c:axId val="130715584"/>
      </c:scatterChart>
      <c:valAx>
        <c:axId val="130715008"/>
        <c:scaling>
          <c:orientation val="minMax"/>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a-ES"/>
                  <a:t>Time</a:t>
                </a:r>
                <a:r>
                  <a:rPr lang="ca-ES" baseline="0"/>
                  <a:t> (d)</a:t>
                </a:r>
                <a:endParaRPr lang="ca-ES"/>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ES"/>
          </a:p>
        </c:txPr>
        <c:crossAx val="130715584"/>
        <c:crosses val="autoZero"/>
        <c:crossBetween val="midCat"/>
      </c:valAx>
      <c:valAx>
        <c:axId val="1307155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a-ES"/>
                  <a:t>weight gain (g)</a:t>
                </a:r>
              </a:p>
            </c:rich>
          </c:tx>
          <c:layout/>
          <c:overlay val="0"/>
          <c:spPr>
            <a:noFill/>
            <a:ln>
              <a:noFill/>
            </a:ln>
            <a:effectLst/>
          </c:sp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30715008"/>
        <c:crosses val="autoZero"/>
        <c:crossBetween val="midCat"/>
      </c:valAx>
      <c:spPr>
        <a:noFill/>
        <a:ln>
          <a:noFill/>
        </a:ln>
        <a:effectLst/>
      </c:spPr>
    </c:plotArea>
    <c:legend>
      <c:legendPos val="b"/>
      <c:layout>
        <c:manualLayout>
          <c:xMode val="edge"/>
          <c:yMode val="edge"/>
          <c:x val="0.38026380338821281"/>
          <c:y val="0.88020778652668419"/>
          <c:w val="0.3315934144595562"/>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a-ES" dirty="0"/>
              <a:t>Weight</a:t>
            </a:r>
            <a:r>
              <a:rPr lang="ca-ES" baseline="0" dirty="0"/>
              <a:t> gain after </a:t>
            </a:r>
            <a:r>
              <a:rPr lang="ca-ES" baseline="0" dirty="0" smtClean="0"/>
              <a:t>treatment</a:t>
            </a:r>
            <a:endParaRPr lang="ca-ES" dirty="0"/>
          </a:p>
        </c:rich>
      </c:tx>
      <c:layout/>
      <c:overlay val="0"/>
      <c:spPr>
        <a:noFill/>
        <a:ln>
          <a:noFill/>
        </a:ln>
        <a:effectLst/>
      </c:spPr>
    </c:title>
    <c:autoTitleDeleted val="0"/>
    <c:plotArea>
      <c:layout/>
      <c:scatterChart>
        <c:scatterStyle val="smoothMarker"/>
        <c:varyColors val="0"/>
        <c:ser>
          <c:idx val="0"/>
          <c:order val="0"/>
          <c:tx>
            <c:strRef>
              <c:f>'Anna - Rebot d8-d38'!$B$24</c:f>
              <c:strCache>
                <c:ptCount val="1"/>
                <c:pt idx="0">
                  <c:v>Control</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Ref>
                <c:f>'Anna - Rebot d8-d38'!$C$36:$W$36</c:f>
                <c:numCache>
                  <c:formatCode>General</c:formatCode>
                  <c:ptCount val="21"/>
                  <c:pt idx="0">
                    <c:v>2.6708300832013507</c:v>
                  </c:pt>
                  <c:pt idx="1">
                    <c:v>1.8737959096740262</c:v>
                  </c:pt>
                  <c:pt idx="2">
                    <c:v>1.2382783747337807</c:v>
                  </c:pt>
                  <c:pt idx="3">
                    <c:v>0.65404722901161949</c:v>
                  </c:pt>
                  <c:pt idx="4">
                    <c:v>0</c:v>
                  </c:pt>
                  <c:pt idx="5">
                    <c:v>0.87241682188682679</c:v>
                  </c:pt>
                  <c:pt idx="6">
                    <c:v>1.3763881881375053</c:v>
                  </c:pt>
                  <c:pt idx="7">
                    <c:v>1.4925742118158742</c:v>
                  </c:pt>
                  <c:pt idx="8">
                    <c:v>2.4415386769639982</c:v>
                  </c:pt>
                  <c:pt idx="9">
                    <c:v>2.1291625896895083</c:v>
                  </c:pt>
                  <c:pt idx="10">
                    <c:v>2.0923139768633621</c:v>
                  </c:pt>
                  <c:pt idx="11">
                    <c:v>2.9401436094933269</c:v>
                  </c:pt>
                  <c:pt idx="12">
                    <c:v>3.6423435679060634</c:v>
                  </c:pt>
                  <c:pt idx="13">
                    <c:v>3.2736320298204968</c:v>
                  </c:pt>
                  <c:pt idx="14">
                    <c:v>3.3333333333333339</c:v>
                  </c:pt>
                  <c:pt idx="15">
                    <c:v>4.1210839997909936</c:v>
                  </c:pt>
                  <c:pt idx="16">
                    <c:v>4.1766546953805559</c:v>
                  </c:pt>
                  <c:pt idx="17">
                    <c:v>3.9022785366728727</c:v>
                  </c:pt>
                  <c:pt idx="18">
                    <c:v>4.2635405214185287</c:v>
                  </c:pt>
                  <c:pt idx="19">
                    <c:v>3.684803628116128</c:v>
                  </c:pt>
                  <c:pt idx="20">
                    <c:v>0</c:v>
                  </c:pt>
                </c:numCache>
              </c:numRef>
            </c:plus>
            <c:minus>
              <c:numRef>
                <c:f>'Anna - Rebot d8-d38'!$C$36:$W$36</c:f>
                <c:numCache>
                  <c:formatCode>General</c:formatCode>
                  <c:ptCount val="21"/>
                  <c:pt idx="0">
                    <c:v>2.6708300832013507</c:v>
                  </c:pt>
                  <c:pt idx="1">
                    <c:v>1.8737959096740262</c:v>
                  </c:pt>
                  <c:pt idx="2">
                    <c:v>1.2382783747337807</c:v>
                  </c:pt>
                  <c:pt idx="3">
                    <c:v>0.65404722901161949</c:v>
                  </c:pt>
                  <c:pt idx="4">
                    <c:v>0</c:v>
                  </c:pt>
                  <c:pt idx="5">
                    <c:v>0.87241682188682679</c:v>
                  </c:pt>
                  <c:pt idx="6">
                    <c:v>1.3763881881375053</c:v>
                  </c:pt>
                  <c:pt idx="7">
                    <c:v>1.4925742118158742</c:v>
                  </c:pt>
                  <c:pt idx="8">
                    <c:v>2.4415386769639982</c:v>
                  </c:pt>
                  <c:pt idx="9">
                    <c:v>2.1291625896895083</c:v>
                  </c:pt>
                  <c:pt idx="10">
                    <c:v>2.0923139768633621</c:v>
                  </c:pt>
                  <c:pt idx="11">
                    <c:v>2.9401436094933269</c:v>
                  </c:pt>
                  <c:pt idx="12">
                    <c:v>3.6423435679060634</c:v>
                  </c:pt>
                  <c:pt idx="13">
                    <c:v>3.2736320298204968</c:v>
                  </c:pt>
                  <c:pt idx="14">
                    <c:v>3.3333333333333339</c:v>
                  </c:pt>
                  <c:pt idx="15">
                    <c:v>4.1210839997909936</c:v>
                  </c:pt>
                  <c:pt idx="16">
                    <c:v>4.1766546953805559</c:v>
                  </c:pt>
                  <c:pt idx="17">
                    <c:v>3.9022785366728727</c:v>
                  </c:pt>
                  <c:pt idx="18">
                    <c:v>4.2635405214185287</c:v>
                  </c:pt>
                  <c:pt idx="19">
                    <c:v>3.684803628116128</c:v>
                  </c:pt>
                  <c:pt idx="20">
                    <c:v>0</c:v>
                  </c:pt>
                </c:numCache>
              </c:numRef>
            </c:minus>
            <c:spPr>
              <a:noFill/>
              <a:ln w="9525" cap="flat" cmpd="sng" algn="ctr">
                <a:solidFill>
                  <a:schemeClr val="tx1">
                    <a:lumMod val="65000"/>
                    <a:lumOff val="35000"/>
                  </a:schemeClr>
                </a:solidFill>
                <a:round/>
              </a:ln>
              <a:effectLst/>
            </c:spPr>
          </c:errBars>
          <c:xVal>
            <c:numRef>
              <c:f>'Anna - Rebot d8-d38'!$G$23:$V$23</c:f>
              <c:numCache>
                <c:formatCode>General</c:formatCode>
                <c:ptCount val="16"/>
                <c:pt idx="0">
                  <c:v>8</c:v>
                </c:pt>
                <c:pt idx="1">
                  <c:v>10</c:v>
                </c:pt>
                <c:pt idx="2">
                  <c:v>12</c:v>
                </c:pt>
                <c:pt idx="3">
                  <c:v>14</c:v>
                </c:pt>
                <c:pt idx="4">
                  <c:v>16</c:v>
                </c:pt>
                <c:pt idx="5">
                  <c:v>18</c:v>
                </c:pt>
                <c:pt idx="6">
                  <c:v>20</c:v>
                </c:pt>
                <c:pt idx="7">
                  <c:v>22</c:v>
                </c:pt>
                <c:pt idx="8">
                  <c:v>24</c:v>
                </c:pt>
                <c:pt idx="9">
                  <c:v>26</c:v>
                </c:pt>
                <c:pt idx="10">
                  <c:v>28</c:v>
                </c:pt>
                <c:pt idx="11">
                  <c:v>30</c:v>
                </c:pt>
                <c:pt idx="12">
                  <c:v>32</c:v>
                </c:pt>
                <c:pt idx="13">
                  <c:v>34</c:v>
                </c:pt>
                <c:pt idx="14">
                  <c:v>36</c:v>
                </c:pt>
                <c:pt idx="15">
                  <c:v>38</c:v>
                </c:pt>
              </c:numCache>
            </c:numRef>
          </c:xVal>
          <c:yVal>
            <c:numRef>
              <c:f>'Anna - Rebot d8-d38'!$G$24:$V$24</c:f>
              <c:numCache>
                <c:formatCode>0</c:formatCode>
                <c:ptCount val="16"/>
                <c:pt idx="0">
                  <c:v>0</c:v>
                </c:pt>
                <c:pt idx="1">
                  <c:v>2.8333333333333335</c:v>
                </c:pt>
                <c:pt idx="2">
                  <c:v>3.1666666666666665</c:v>
                </c:pt>
                <c:pt idx="3">
                  <c:v>5.833333333333333</c:v>
                </c:pt>
                <c:pt idx="4">
                  <c:v>4.166666666666667</c:v>
                </c:pt>
                <c:pt idx="5">
                  <c:v>7</c:v>
                </c:pt>
                <c:pt idx="6">
                  <c:v>8.6666666666666661</c:v>
                </c:pt>
                <c:pt idx="7">
                  <c:v>10.666666666666666</c:v>
                </c:pt>
                <c:pt idx="8">
                  <c:v>11</c:v>
                </c:pt>
                <c:pt idx="9">
                  <c:v>11.5</c:v>
                </c:pt>
                <c:pt idx="10">
                  <c:v>12.666666666666666</c:v>
                </c:pt>
                <c:pt idx="11">
                  <c:v>13.5</c:v>
                </c:pt>
                <c:pt idx="12">
                  <c:v>11.666666666666666</c:v>
                </c:pt>
                <c:pt idx="13">
                  <c:v>13.833333333333334</c:v>
                </c:pt>
                <c:pt idx="14">
                  <c:v>14.333333333333334</c:v>
                </c:pt>
                <c:pt idx="15">
                  <c:v>15.666666666666666</c:v>
                </c:pt>
              </c:numCache>
            </c:numRef>
          </c:yVal>
          <c:smooth val="1"/>
        </c:ser>
        <c:ser>
          <c:idx val="1"/>
          <c:order val="1"/>
          <c:tx>
            <c:strRef>
              <c:f>'Anna - Rebot d8-d38'!$B$25</c:f>
              <c:strCache>
                <c:ptCount val="1"/>
                <c:pt idx="0">
                  <c:v>Treatment</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errBars>
            <c:errDir val="y"/>
            <c:errBarType val="both"/>
            <c:errValType val="cust"/>
            <c:noEndCap val="0"/>
            <c:plus>
              <c:numRef>
                <c:f>'Anna - Rebot d8-d38'!$C$37:$W$37</c:f>
                <c:numCache>
                  <c:formatCode>General</c:formatCode>
                  <c:ptCount val="21"/>
                  <c:pt idx="0">
                    <c:v>3.1832897030168859</c:v>
                  </c:pt>
                  <c:pt idx="1">
                    <c:v>1.1761519176251567</c:v>
                  </c:pt>
                  <c:pt idx="2">
                    <c:v>1.2224747213928167</c:v>
                  </c:pt>
                  <c:pt idx="3">
                    <c:v>1.1761519176251567</c:v>
                  </c:pt>
                  <c:pt idx="4">
                    <c:v>0</c:v>
                  </c:pt>
                  <c:pt idx="5">
                    <c:v>0.76011695006609215</c:v>
                  </c:pt>
                  <c:pt idx="6">
                    <c:v>0.98036274465684958</c:v>
                  </c:pt>
                  <c:pt idx="7">
                    <c:v>1.6683325008322933</c:v>
                  </c:pt>
                  <c:pt idx="8">
                    <c:v>1.2018504251546631</c:v>
                  </c:pt>
                  <c:pt idx="9">
                    <c:v>1.584648576533962</c:v>
                  </c:pt>
                  <c:pt idx="10">
                    <c:v>2.2360679774997898</c:v>
                  </c:pt>
                  <c:pt idx="11">
                    <c:v>3.1561227972167232</c:v>
                  </c:pt>
                  <c:pt idx="12">
                    <c:v>2.6288992204173809</c:v>
                  </c:pt>
                  <c:pt idx="13">
                    <c:v>3.6461547477369152</c:v>
                  </c:pt>
                  <c:pt idx="14">
                    <c:v>3.6423435679060634</c:v>
                  </c:pt>
                  <c:pt idx="15">
                    <c:v>4.4303247937118311</c:v>
                  </c:pt>
                  <c:pt idx="16">
                    <c:v>5.2478567053607703</c:v>
                  </c:pt>
                  <c:pt idx="17">
                    <c:v>5.4899908925243217</c:v>
                  </c:pt>
                  <c:pt idx="18">
                    <c:v>5.9531504264548873</c:v>
                  </c:pt>
                  <c:pt idx="19">
                    <c:v>5.6124860801609113</c:v>
                  </c:pt>
                  <c:pt idx="20">
                    <c:v>0</c:v>
                  </c:pt>
                </c:numCache>
              </c:numRef>
            </c:plus>
            <c:minus>
              <c:numRef>
                <c:f>'Anna - Rebot d8-d38'!$C$37:$W$37</c:f>
                <c:numCache>
                  <c:formatCode>General</c:formatCode>
                  <c:ptCount val="21"/>
                  <c:pt idx="0">
                    <c:v>3.1832897030168859</c:v>
                  </c:pt>
                  <c:pt idx="1">
                    <c:v>1.1761519176251567</c:v>
                  </c:pt>
                  <c:pt idx="2">
                    <c:v>1.2224747213928167</c:v>
                  </c:pt>
                  <c:pt idx="3">
                    <c:v>1.1761519176251567</c:v>
                  </c:pt>
                  <c:pt idx="4">
                    <c:v>0</c:v>
                  </c:pt>
                  <c:pt idx="5">
                    <c:v>0.76011695006609215</c:v>
                  </c:pt>
                  <c:pt idx="6">
                    <c:v>0.98036274465684958</c:v>
                  </c:pt>
                  <c:pt idx="7">
                    <c:v>1.6683325008322933</c:v>
                  </c:pt>
                  <c:pt idx="8">
                    <c:v>1.2018504251546631</c:v>
                  </c:pt>
                  <c:pt idx="9">
                    <c:v>1.584648576533962</c:v>
                  </c:pt>
                  <c:pt idx="10">
                    <c:v>2.2360679774997898</c:v>
                  </c:pt>
                  <c:pt idx="11">
                    <c:v>3.1561227972167232</c:v>
                  </c:pt>
                  <c:pt idx="12">
                    <c:v>2.6288992204173809</c:v>
                  </c:pt>
                  <c:pt idx="13">
                    <c:v>3.6461547477369152</c:v>
                  </c:pt>
                  <c:pt idx="14">
                    <c:v>3.6423435679060634</c:v>
                  </c:pt>
                  <c:pt idx="15">
                    <c:v>4.4303247937118311</c:v>
                  </c:pt>
                  <c:pt idx="16">
                    <c:v>5.2478567053607703</c:v>
                  </c:pt>
                  <c:pt idx="17">
                    <c:v>5.4899908925243217</c:v>
                  </c:pt>
                  <c:pt idx="18">
                    <c:v>5.9531504264548873</c:v>
                  </c:pt>
                  <c:pt idx="19">
                    <c:v>5.6124860801609113</c:v>
                  </c:pt>
                  <c:pt idx="20">
                    <c:v>0</c:v>
                  </c:pt>
                </c:numCache>
              </c:numRef>
            </c:minus>
            <c:spPr>
              <a:noFill/>
              <a:ln w="9525" cap="flat" cmpd="sng" algn="ctr">
                <a:solidFill>
                  <a:schemeClr val="tx1">
                    <a:lumMod val="65000"/>
                    <a:lumOff val="35000"/>
                  </a:schemeClr>
                </a:solidFill>
                <a:round/>
              </a:ln>
              <a:effectLst/>
            </c:spPr>
          </c:errBars>
          <c:xVal>
            <c:numRef>
              <c:f>'Anna - Rebot d8-d38'!$G$23:$V$23</c:f>
              <c:numCache>
                <c:formatCode>General</c:formatCode>
                <c:ptCount val="16"/>
                <c:pt idx="0">
                  <c:v>8</c:v>
                </c:pt>
                <c:pt idx="1">
                  <c:v>10</c:v>
                </c:pt>
                <c:pt idx="2">
                  <c:v>12</c:v>
                </c:pt>
                <c:pt idx="3">
                  <c:v>14</c:v>
                </c:pt>
                <c:pt idx="4">
                  <c:v>16</c:v>
                </c:pt>
                <c:pt idx="5">
                  <c:v>18</c:v>
                </c:pt>
                <c:pt idx="6">
                  <c:v>20</c:v>
                </c:pt>
                <c:pt idx="7">
                  <c:v>22</c:v>
                </c:pt>
                <c:pt idx="8">
                  <c:v>24</c:v>
                </c:pt>
                <c:pt idx="9">
                  <c:v>26</c:v>
                </c:pt>
                <c:pt idx="10">
                  <c:v>28</c:v>
                </c:pt>
                <c:pt idx="11">
                  <c:v>30</c:v>
                </c:pt>
                <c:pt idx="12">
                  <c:v>32</c:v>
                </c:pt>
                <c:pt idx="13">
                  <c:v>34</c:v>
                </c:pt>
                <c:pt idx="14">
                  <c:v>36</c:v>
                </c:pt>
                <c:pt idx="15">
                  <c:v>38</c:v>
                </c:pt>
              </c:numCache>
            </c:numRef>
          </c:xVal>
          <c:yVal>
            <c:numRef>
              <c:f>'Anna - Rebot d8-d38'!$G$25:$V$25</c:f>
              <c:numCache>
                <c:formatCode>0</c:formatCode>
                <c:ptCount val="16"/>
                <c:pt idx="0">
                  <c:v>0</c:v>
                </c:pt>
                <c:pt idx="1">
                  <c:v>1.3333333333333333</c:v>
                </c:pt>
                <c:pt idx="2">
                  <c:v>2.8333333333333335</c:v>
                </c:pt>
                <c:pt idx="3">
                  <c:v>3.5</c:v>
                </c:pt>
                <c:pt idx="4">
                  <c:v>3.6666666666666665</c:v>
                </c:pt>
                <c:pt idx="5">
                  <c:v>5.333333333333333</c:v>
                </c:pt>
                <c:pt idx="6">
                  <c:v>9</c:v>
                </c:pt>
                <c:pt idx="7">
                  <c:v>8.1666666666666661</c:v>
                </c:pt>
                <c:pt idx="8">
                  <c:v>10.666666666666666</c:v>
                </c:pt>
                <c:pt idx="9">
                  <c:v>14.833333333333334</c:v>
                </c:pt>
                <c:pt idx="10">
                  <c:v>15</c:v>
                </c:pt>
                <c:pt idx="11">
                  <c:v>16.166666666666668</c:v>
                </c:pt>
                <c:pt idx="12">
                  <c:v>17.2</c:v>
                </c:pt>
                <c:pt idx="13">
                  <c:v>19.2</c:v>
                </c:pt>
                <c:pt idx="14">
                  <c:v>22.8</c:v>
                </c:pt>
                <c:pt idx="15">
                  <c:v>22</c:v>
                </c:pt>
              </c:numCache>
            </c:numRef>
          </c:yVal>
          <c:smooth val="1"/>
        </c:ser>
        <c:dLbls>
          <c:showLegendKey val="0"/>
          <c:showVal val="0"/>
          <c:showCatName val="0"/>
          <c:showSerName val="0"/>
          <c:showPercent val="0"/>
          <c:showBubbleSize val="0"/>
        </c:dLbls>
        <c:axId val="130717312"/>
        <c:axId val="130717888"/>
      </c:scatterChart>
      <c:valAx>
        <c:axId val="130717312"/>
        <c:scaling>
          <c:orientation val="minMax"/>
          <c:max val="4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a-ES"/>
                  <a:t>time (d)</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30717888"/>
        <c:crosses val="autoZero"/>
        <c:crossBetween val="midCat"/>
      </c:valAx>
      <c:valAx>
        <c:axId val="1307178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a-ES"/>
                  <a:t>weight gain (g)</a:t>
                </a:r>
              </a:p>
            </c:rich>
          </c:tx>
          <c:layout/>
          <c:overlay val="0"/>
          <c:spPr>
            <a:noFill/>
            <a:ln>
              <a:noFill/>
            </a:ln>
            <a:effectLst/>
          </c:sp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30717312"/>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a-ES" dirty="0"/>
              <a:t>Food intake during </a:t>
            </a:r>
            <a:r>
              <a:rPr lang="ca-ES" dirty="0" smtClean="0"/>
              <a:t>treatment</a:t>
            </a:r>
            <a:endParaRPr lang="ca-ES" dirty="0"/>
          </a:p>
        </c:rich>
      </c:tx>
      <c:layout/>
      <c:overlay val="0"/>
      <c:spPr>
        <a:noFill/>
        <a:ln>
          <a:noFill/>
        </a:ln>
        <a:effectLst/>
      </c:spPr>
    </c:title>
    <c:autoTitleDeleted val="0"/>
    <c:plotArea>
      <c:layout/>
      <c:scatterChart>
        <c:scatterStyle val="smoothMarker"/>
        <c:varyColors val="0"/>
        <c:ser>
          <c:idx val="0"/>
          <c:order val="0"/>
          <c:tx>
            <c:strRef>
              <c:f>'Anna - %Ingesta (12h) d1-d8'!$B$26</c:f>
              <c:strCache>
                <c:ptCount val="1"/>
                <c:pt idx="0">
                  <c:v>Control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Ref>
                <c:f>'Anna - %Ingesta (12h) d1-d8'!$C$38:$W$38</c:f>
                <c:numCache>
                  <c:formatCode>General</c:formatCode>
                  <c:ptCount val="21"/>
                  <c:pt idx="0">
                    <c:v>3.0648201133373481</c:v>
                  </c:pt>
                  <c:pt idx="1">
                    <c:v>4.3836546130527987</c:v>
                  </c:pt>
                  <c:pt idx="2">
                    <c:v>4.040263210834393</c:v>
                  </c:pt>
                  <c:pt idx="3">
                    <c:v>4.6714637521988989</c:v>
                  </c:pt>
                  <c:pt idx="4">
                    <c:v>3.5855212362727813</c:v>
                  </c:pt>
                  <c:pt idx="5">
                    <c:v>4.9054241800458867</c:v>
                  </c:pt>
                  <c:pt idx="6">
                    <c:v>6.6574554696972594</c:v>
                  </c:pt>
                  <c:pt idx="7">
                    <c:v>3.8498146585305624</c:v>
                  </c:pt>
                  <c:pt idx="8">
                    <c:v>6.9922028612846692</c:v>
                  </c:pt>
                  <c:pt idx="9">
                    <c:v>6.175262016182189</c:v>
                  </c:pt>
                  <c:pt idx="10">
                    <c:v>4.719324811211866</c:v>
                  </c:pt>
                  <c:pt idx="11">
                    <c:v>1.6046876821432339</c:v>
                  </c:pt>
                  <c:pt idx="12">
                    <c:v>4.1435594664749615</c:v>
                  </c:pt>
                  <c:pt idx="13">
                    <c:v>5.1258847733008244</c:v>
                  </c:pt>
                  <c:pt idx="14">
                    <c:v>3.3273735634361894</c:v>
                  </c:pt>
                  <c:pt idx="15">
                    <c:v>4.9510067959759319</c:v>
                  </c:pt>
                  <c:pt idx="16">
                    <c:v>5.747234745636594</c:v>
                  </c:pt>
                  <c:pt idx="17">
                    <c:v>6.3411951326917464</c:v>
                  </c:pt>
                  <c:pt idx="18">
                    <c:v>0.78083967845843061</c:v>
                  </c:pt>
                  <c:pt idx="19">
                    <c:v>2.401467460824342</c:v>
                  </c:pt>
                  <c:pt idx="20">
                    <c:v>0.76573036723185928</c:v>
                  </c:pt>
                </c:numCache>
              </c:numRef>
            </c:plus>
            <c:minus>
              <c:numRef>
                <c:f>'Anna - %Ingesta (12h) d1-d8'!$C$38:$W$38</c:f>
                <c:numCache>
                  <c:formatCode>General</c:formatCode>
                  <c:ptCount val="21"/>
                  <c:pt idx="0">
                    <c:v>3.0648201133373481</c:v>
                  </c:pt>
                  <c:pt idx="1">
                    <c:v>4.3836546130527987</c:v>
                  </c:pt>
                  <c:pt idx="2">
                    <c:v>4.040263210834393</c:v>
                  </c:pt>
                  <c:pt idx="3">
                    <c:v>4.6714637521988989</c:v>
                  </c:pt>
                  <c:pt idx="4">
                    <c:v>3.5855212362727813</c:v>
                  </c:pt>
                  <c:pt idx="5">
                    <c:v>4.9054241800458867</c:v>
                  </c:pt>
                  <c:pt idx="6">
                    <c:v>6.6574554696972594</c:v>
                  </c:pt>
                  <c:pt idx="7">
                    <c:v>3.8498146585305624</c:v>
                  </c:pt>
                  <c:pt idx="8">
                    <c:v>6.9922028612846692</c:v>
                  </c:pt>
                  <c:pt idx="9">
                    <c:v>6.175262016182189</c:v>
                  </c:pt>
                  <c:pt idx="10">
                    <c:v>4.719324811211866</c:v>
                  </c:pt>
                  <c:pt idx="11">
                    <c:v>1.6046876821432339</c:v>
                  </c:pt>
                  <c:pt idx="12">
                    <c:v>4.1435594664749615</c:v>
                  </c:pt>
                  <c:pt idx="13">
                    <c:v>5.1258847733008244</c:v>
                  </c:pt>
                  <c:pt idx="14">
                    <c:v>3.3273735634361894</c:v>
                  </c:pt>
                  <c:pt idx="15">
                    <c:v>4.9510067959759319</c:v>
                  </c:pt>
                  <c:pt idx="16">
                    <c:v>5.747234745636594</c:v>
                  </c:pt>
                  <c:pt idx="17">
                    <c:v>6.3411951326917464</c:v>
                  </c:pt>
                  <c:pt idx="18">
                    <c:v>0.78083967845843061</c:v>
                  </c:pt>
                  <c:pt idx="19">
                    <c:v>2.401467460824342</c:v>
                  </c:pt>
                  <c:pt idx="20">
                    <c:v>0.76573036723185928</c:v>
                  </c:pt>
                </c:numCache>
              </c:numRef>
            </c:minus>
            <c:spPr>
              <a:noFill/>
              <a:ln w="9525" cap="flat" cmpd="sng" algn="ctr">
                <a:solidFill>
                  <a:schemeClr val="tx1">
                    <a:lumMod val="65000"/>
                    <a:lumOff val="35000"/>
                  </a:schemeClr>
                </a:solidFill>
                <a:round/>
              </a:ln>
              <a:effectLst/>
            </c:spPr>
          </c:errBars>
          <c:xVal>
            <c:strRef>
              <c:f>'[AT crònic resultats d1-d38 - Anna.xlsx]Anna - %Ingesta (12h) d1-d8'!$C$24:$J$25</c:f>
              <c:strCache>
                <c:ptCount val="8"/>
                <c:pt idx="0">
                  <c:v>1</c:v>
                </c:pt>
                <c:pt idx="1">
                  <c:v>2</c:v>
                </c:pt>
                <c:pt idx="2">
                  <c:v>3</c:v>
                </c:pt>
                <c:pt idx="3">
                  <c:v>4</c:v>
                </c:pt>
                <c:pt idx="4">
                  <c:v>5</c:v>
                </c:pt>
                <c:pt idx="5">
                  <c:v>6</c:v>
                </c:pt>
                <c:pt idx="6">
                  <c:v>7</c:v>
                </c:pt>
                <c:pt idx="7">
                  <c:v>8</c:v>
                </c:pt>
              </c:strCache>
            </c:strRef>
          </c:xVal>
          <c:yVal>
            <c:numRef>
              <c:f>'Anna - %Ingesta (12h) d1-d8'!$C$26:$J$26</c:f>
              <c:numCache>
                <c:formatCode>0</c:formatCode>
                <c:ptCount val="8"/>
                <c:pt idx="0">
                  <c:v>99.999999999999986</c:v>
                </c:pt>
                <c:pt idx="1">
                  <c:v>100</c:v>
                </c:pt>
                <c:pt idx="2">
                  <c:v>100.00000000000001</c:v>
                </c:pt>
                <c:pt idx="3">
                  <c:v>100</c:v>
                </c:pt>
                <c:pt idx="4">
                  <c:v>99.999999999999986</c:v>
                </c:pt>
                <c:pt idx="5">
                  <c:v>100</c:v>
                </c:pt>
                <c:pt idx="6">
                  <c:v>100.00000000000001</c:v>
                </c:pt>
                <c:pt idx="7">
                  <c:v>100.00000000000001</c:v>
                </c:pt>
              </c:numCache>
            </c:numRef>
          </c:yVal>
          <c:smooth val="1"/>
        </c:ser>
        <c:ser>
          <c:idx val="1"/>
          <c:order val="1"/>
          <c:tx>
            <c:strRef>
              <c:f>'Anna - %Ingesta (12h) d1-d8'!$B$27</c:f>
              <c:strCache>
                <c:ptCount val="1"/>
                <c:pt idx="0">
                  <c:v>Treatment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errBars>
            <c:errDir val="y"/>
            <c:errBarType val="both"/>
            <c:errValType val="cust"/>
            <c:noEndCap val="0"/>
            <c:plus>
              <c:numRef>
                <c:f>'Anna - %Ingesta (12h) d1-d8'!$C$39:$W$39</c:f>
                <c:numCache>
                  <c:formatCode>General</c:formatCode>
                  <c:ptCount val="21"/>
                  <c:pt idx="0">
                    <c:v>8.9138817577602474</c:v>
                  </c:pt>
                  <c:pt idx="1">
                    <c:v>8.4740460627714818</c:v>
                  </c:pt>
                  <c:pt idx="2">
                    <c:v>7.0267125432587854</c:v>
                  </c:pt>
                  <c:pt idx="3">
                    <c:v>7.6019086962366957</c:v>
                  </c:pt>
                  <c:pt idx="4">
                    <c:v>4.3302338304341221</c:v>
                  </c:pt>
                  <c:pt idx="5">
                    <c:v>5.4940452891782545</c:v>
                  </c:pt>
                  <c:pt idx="6">
                    <c:v>3.0371996376354211</c:v>
                  </c:pt>
                  <c:pt idx="7">
                    <c:v>3.0711767859646413</c:v>
                  </c:pt>
                  <c:pt idx="8">
                    <c:v>6.1825369090857798</c:v>
                  </c:pt>
                  <c:pt idx="9">
                    <c:v>3.5115901628028845</c:v>
                  </c:pt>
                  <c:pt idx="10">
                    <c:v>4.651351851623664</c:v>
                  </c:pt>
                  <c:pt idx="11">
                    <c:v>5.6634589129065054</c:v>
                  </c:pt>
                  <c:pt idx="12">
                    <c:v>2.1145731292089187</c:v>
                  </c:pt>
                  <c:pt idx="13">
                    <c:v>7.239932806845955</c:v>
                  </c:pt>
                  <c:pt idx="14">
                    <c:v>8.2350334996493526</c:v>
                  </c:pt>
                  <c:pt idx="15">
                    <c:v>3.1744121230910523</c:v>
                  </c:pt>
                  <c:pt idx="16">
                    <c:v>5.2653927807652634</c:v>
                  </c:pt>
                  <c:pt idx="17">
                    <c:v>4.6750351575317568</c:v>
                  </c:pt>
                  <c:pt idx="18">
                    <c:v>2.6677342779515278</c:v>
                  </c:pt>
                  <c:pt idx="19">
                    <c:v>1.4893569395520438</c:v>
                  </c:pt>
                  <c:pt idx="20">
                    <c:v>1.6609691617624616</c:v>
                  </c:pt>
                </c:numCache>
              </c:numRef>
            </c:plus>
            <c:minus>
              <c:numRef>
                <c:f>'Anna - %Ingesta (12h) d1-d8'!$C$39:$W$39</c:f>
                <c:numCache>
                  <c:formatCode>General</c:formatCode>
                  <c:ptCount val="21"/>
                  <c:pt idx="0">
                    <c:v>8.9138817577602474</c:v>
                  </c:pt>
                  <c:pt idx="1">
                    <c:v>8.4740460627714818</c:v>
                  </c:pt>
                  <c:pt idx="2">
                    <c:v>7.0267125432587854</c:v>
                  </c:pt>
                  <c:pt idx="3">
                    <c:v>7.6019086962366957</c:v>
                  </c:pt>
                  <c:pt idx="4">
                    <c:v>4.3302338304341221</c:v>
                  </c:pt>
                  <c:pt idx="5">
                    <c:v>5.4940452891782545</c:v>
                  </c:pt>
                  <c:pt idx="6">
                    <c:v>3.0371996376354211</c:v>
                  </c:pt>
                  <c:pt idx="7">
                    <c:v>3.0711767859646413</c:v>
                  </c:pt>
                  <c:pt idx="8">
                    <c:v>6.1825369090857798</c:v>
                  </c:pt>
                  <c:pt idx="9">
                    <c:v>3.5115901628028845</c:v>
                  </c:pt>
                  <c:pt idx="10">
                    <c:v>4.651351851623664</c:v>
                  </c:pt>
                  <c:pt idx="11">
                    <c:v>5.6634589129065054</c:v>
                  </c:pt>
                  <c:pt idx="12">
                    <c:v>2.1145731292089187</c:v>
                  </c:pt>
                  <c:pt idx="13">
                    <c:v>7.239932806845955</c:v>
                  </c:pt>
                  <c:pt idx="14">
                    <c:v>8.2350334996493526</c:v>
                  </c:pt>
                  <c:pt idx="15">
                    <c:v>3.1744121230910523</c:v>
                  </c:pt>
                  <c:pt idx="16">
                    <c:v>5.2653927807652634</c:v>
                  </c:pt>
                  <c:pt idx="17">
                    <c:v>4.6750351575317568</c:v>
                  </c:pt>
                  <c:pt idx="18">
                    <c:v>2.6677342779515278</c:v>
                  </c:pt>
                  <c:pt idx="19">
                    <c:v>1.4893569395520438</c:v>
                  </c:pt>
                  <c:pt idx="20">
                    <c:v>1.6609691617624616</c:v>
                  </c:pt>
                </c:numCache>
              </c:numRef>
            </c:minus>
            <c:spPr>
              <a:noFill/>
              <a:ln w="9525" cap="flat" cmpd="sng" algn="ctr">
                <a:solidFill>
                  <a:schemeClr val="tx1">
                    <a:lumMod val="65000"/>
                    <a:lumOff val="35000"/>
                  </a:schemeClr>
                </a:solidFill>
                <a:round/>
              </a:ln>
              <a:effectLst/>
            </c:spPr>
          </c:errBars>
          <c:xVal>
            <c:strRef>
              <c:f>'[AT crònic resultats d1-d38 - Anna.xlsx]Anna - %Ingesta (12h) d1-d8'!$C$24:$J$25</c:f>
              <c:strCache>
                <c:ptCount val="8"/>
                <c:pt idx="0">
                  <c:v>1</c:v>
                </c:pt>
                <c:pt idx="1">
                  <c:v>2</c:v>
                </c:pt>
                <c:pt idx="2">
                  <c:v>3</c:v>
                </c:pt>
                <c:pt idx="3">
                  <c:v>4</c:v>
                </c:pt>
                <c:pt idx="4">
                  <c:v>5</c:v>
                </c:pt>
                <c:pt idx="5">
                  <c:v>6</c:v>
                </c:pt>
                <c:pt idx="6">
                  <c:v>7</c:v>
                </c:pt>
                <c:pt idx="7">
                  <c:v>8</c:v>
                </c:pt>
              </c:strCache>
            </c:strRef>
          </c:xVal>
          <c:yVal>
            <c:numRef>
              <c:f>'Anna - %Ingesta (12h) d1-d8'!$C$27:$J$27</c:f>
              <c:numCache>
                <c:formatCode>0</c:formatCode>
                <c:ptCount val="8"/>
                <c:pt idx="0">
                  <c:v>76.463244473819486</c:v>
                </c:pt>
                <c:pt idx="1">
                  <c:v>68.651885418352492</c:v>
                </c:pt>
                <c:pt idx="2">
                  <c:v>76.641119626791081</c:v>
                </c:pt>
                <c:pt idx="3">
                  <c:v>80.377550156607114</c:v>
                </c:pt>
                <c:pt idx="4">
                  <c:v>80.666270077334914</c:v>
                </c:pt>
                <c:pt idx="5">
                  <c:v>77.677847998703626</c:v>
                </c:pt>
                <c:pt idx="6">
                  <c:v>76.605005440696416</c:v>
                </c:pt>
                <c:pt idx="7">
                  <c:v>79.803873895777613</c:v>
                </c:pt>
              </c:numCache>
            </c:numRef>
          </c:yVal>
          <c:smooth val="1"/>
        </c:ser>
        <c:dLbls>
          <c:showLegendKey val="0"/>
          <c:showVal val="0"/>
          <c:showCatName val="0"/>
          <c:showSerName val="0"/>
          <c:showPercent val="0"/>
          <c:showBubbleSize val="0"/>
        </c:dLbls>
        <c:axId val="123756544"/>
        <c:axId val="123757120"/>
      </c:scatterChart>
      <c:valAx>
        <c:axId val="12375654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a-ES"/>
                  <a:t>Time (d)</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23757120"/>
        <c:crosses val="autoZero"/>
        <c:crossBetween val="midCat"/>
        <c:majorUnit val="1"/>
      </c:valAx>
      <c:valAx>
        <c:axId val="123757120"/>
        <c:scaling>
          <c:orientation val="minMax"/>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a-ES"/>
                  <a:t>Daily</a:t>
                </a:r>
                <a:r>
                  <a:rPr lang="ca-ES" baseline="0"/>
                  <a:t> kcal intake (% vs control)</a:t>
                </a:r>
                <a:endParaRPr lang="ca-ES"/>
              </a:p>
            </c:rich>
          </c:tx>
          <c:layout/>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23756544"/>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0.47152</cdr:x>
      <cdr:y>0.66088</cdr:y>
    </cdr:from>
    <cdr:to>
      <cdr:x>0.51515</cdr:x>
      <cdr:y>0.71991</cdr:y>
    </cdr:to>
    <cdr:sp macro="" textlink="">
      <cdr:nvSpPr>
        <cdr:cNvPr id="2" name="QuadreDeText 3"/>
        <cdr:cNvSpPr txBox="1"/>
      </cdr:nvSpPr>
      <cdr:spPr>
        <a:xfrm xmlns:a="http://schemas.openxmlformats.org/drawingml/2006/main">
          <a:off x="2470150" y="1812925"/>
          <a:ext cx="228600" cy="16192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ES" sz="1100" b="1"/>
            <a:t>*</a:t>
          </a:r>
        </a:p>
      </cdr:txBody>
    </cdr:sp>
  </cdr:relSizeAnchor>
  <cdr:relSizeAnchor xmlns:cdr="http://schemas.openxmlformats.org/drawingml/2006/chartDrawing">
    <cdr:from>
      <cdr:x>0.66061</cdr:x>
      <cdr:y>0.69907</cdr:y>
    </cdr:from>
    <cdr:to>
      <cdr:x>0.70424</cdr:x>
      <cdr:y>0.7581</cdr:y>
    </cdr:to>
    <cdr:sp macro="" textlink="">
      <cdr:nvSpPr>
        <cdr:cNvPr id="3" name="QuadreDeText 3"/>
        <cdr:cNvSpPr txBox="1"/>
      </cdr:nvSpPr>
      <cdr:spPr>
        <a:xfrm xmlns:a="http://schemas.openxmlformats.org/drawingml/2006/main">
          <a:off x="3460750" y="1917700"/>
          <a:ext cx="228600" cy="16192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ES" sz="1100" b="1"/>
            <a:t>*</a:t>
          </a:r>
        </a:p>
      </cdr:txBody>
    </cdr:sp>
  </cdr:relSizeAnchor>
  <cdr:relSizeAnchor xmlns:cdr="http://schemas.openxmlformats.org/drawingml/2006/chartDrawing">
    <cdr:from>
      <cdr:x>0.85333</cdr:x>
      <cdr:y>0.69907</cdr:y>
    </cdr:from>
    <cdr:to>
      <cdr:x>0.89697</cdr:x>
      <cdr:y>0.7581</cdr:y>
    </cdr:to>
    <cdr:sp macro="" textlink="">
      <cdr:nvSpPr>
        <cdr:cNvPr id="4" name="QuadreDeText 3"/>
        <cdr:cNvSpPr txBox="1"/>
      </cdr:nvSpPr>
      <cdr:spPr>
        <a:xfrm xmlns:a="http://schemas.openxmlformats.org/drawingml/2006/main">
          <a:off x="4470400" y="1917700"/>
          <a:ext cx="228600" cy="16192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ES" sz="1100" b="1"/>
            <a:t>*</a:t>
          </a:r>
        </a:p>
      </cdr:txBody>
    </cdr:sp>
  </cdr:relSizeAnchor>
  <cdr:relSizeAnchor xmlns:cdr="http://schemas.openxmlformats.org/drawingml/2006/chartDrawing">
    <cdr:from>
      <cdr:x>0.0135</cdr:x>
      <cdr:y>0.89275</cdr:y>
    </cdr:from>
    <cdr:to>
      <cdr:x>0.19743</cdr:x>
      <cdr:y>0.97261</cdr:y>
    </cdr:to>
    <cdr:sp macro="" textlink="">
      <cdr:nvSpPr>
        <cdr:cNvPr id="5" name="QuadreDeText 4"/>
        <cdr:cNvSpPr txBox="1"/>
      </cdr:nvSpPr>
      <cdr:spPr>
        <a:xfrm xmlns:a="http://schemas.openxmlformats.org/drawingml/2006/main">
          <a:off x="72008" y="2448996"/>
          <a:ext cx="981075" cy="21907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ES" sz="1100"/>
            <a:t>* P&lt;</a:t>
          </a:r>
          <a:r>
            <a:rPr lang="es-ES" sz="1100" baseline="0"/>
            <a:t> 0.05</a:t>
          </a:r>
          <a:endParaRPr lang="es-ES" sz="1100"/>
        </a:p>
      </cdr:txBody>
    </cdr:sp>
  </cdr:relSizeAnchor>
</c:userShapes>
</file>

<file path=ppt/drawings/drawing2.xml><?xml version="1.0" encoding="utf-8"?>
<c:userShapes xmlns:c="http://schemas.openxmlformats.org/drawingml/2006/chart">
  <cdr:relSizeAnchor xmlns:cdr="http://schemas.openxmlformats.org/drawingml/2006/chartDrawing">
    <cdr:from>
      <cdr:x>0.1896</cdr:x>
      <cdr:y>0.52257</cdr:y>
    </cdr:from>
    <cdr:to>
      <cdr:x>0.22148</cdr:x>
      <cdr:y>0.6059</cdr:y>
    </cdr:to>
    <cdr:sp macro="" textlink="">
      <cdr:nvSpPr>
        <cdr:cNvPr id="2" name="QuadreDeText 1"/>
        <cdr:cNvSpPr txBox="1"/>
      </cdr:nvSpPr>
      <cdr:spPr>
        <a:xfrm xmlns:a="http://schemas.openxmlformats.org/drawingml/2006/main">
          <a:off x="1076324" y="1433513"/>
          <a:ext cx="180975"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1200" b="1"/>
            <a:t>*</a:t>
          </a:r>
        </a:p>
      </cdr:txBody>
    </cdr:sp>
  </cdr:relSizeAnchor>
  <cdr:relSizeAnchor xmlns:cdr="http://schemas.openxmlformats.org/drawingml/2006/chartDrawing">
    <cdr:from>
      <cdr:x>0.01566</cdr:x>
      <cdr:y>0.86574</cdr:y>
    </cdr:from>
    <cdr:to>
      <cdr:x>0.21517</cdr:x>
      <cdr:y>0.9701</cdr:y>
    </cdr:to>
    <cdr:sp macro="" textlink="">
      <cdr:nvSpPr>
        <cdr:cNvPr id="3" name="QuadreDeText 1"/>
        <cdr:cNvSpPr txBox="1"/>
      </cdr:nvSpPr>
      <cdr:spPr>
        <a:xfrm xmlns:a="http://schemas.openxmlformats.org/drawingml/2006/main">
          <a:off x="68130" y="2184892"/>
          <a:ext cx="867973" cy="26338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dirty="0"/>
            <a:t>* p&lt;0.05</a:t>
          </a:r>
        </a:p>
      </cdr:txBody>
    </cdr:sp>
  </cdr:relSizeAnchor>
  <cdr:relSizeAnchor xmlns:cdr="http://schemas.openxmlformats.org/drawingml/2006/chartDrawing">
    <cdr:from>
      <cdr:x>0.85626</cdr:x>
      <cdr:y>0.49769</cdr:y>
    </cdr:from>
    <cdr:to>
      <cdr:x>0.88814</cdr:x>
      <cdr:y>0.58102</cdr:y>
    </cdr:to>
    <cdr:sp macro="" textlink="">
      <cdr:nvSpPr>
        <cdr:cNvPr id="4" name="QuadreDeText 1"/>
        <cdr:cNvSpPr txBox="1"/>
      </cdr:nvSpPr>
      <cdr:spPr>
        <a:xfrm xmlns:a="http://schemas.openxmlformats.org/drawingml/2006/main">
          <a:off x="4860925" y="1365250"/>
          <a:ext cx="18097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a:t>
          </a:r>
        </a:p>
      </cdr:txBody>
    </cdr:sp>
  </cdr:relSizeAnchor>
  <cdr:relSizeAnchor xmlns:cdr="http://schemas.openxmlformats.org/drawingml/2006/chartDrawing">
    <cdr:from>
      <cdr:x>0.76734</cdr:x>
      <cdr:y>0.50116</cdr:y>
    </cdr:from>
    <cdr:to>
      <cdr:x>0.79922</cdr:x>
      <cdr:y>0.58449</cdr:y>
    </cdr:to>
    <cdr:sp macro="" textlink="">
      <cdr:nvSpPr>
        <cdr:cNvPr id="5" name="QuadreDeText 1"/>
        <cdr:cNvSpPr txBox="1"/>
      </cdr:nvSpPr>
      <cdr:spPr>
        <a:xfrm xmlns:a="http://schemas.openxmlformats.org/drawingml/2006/main">
          <a:off x="4356100" y="1374775"/>
          <a:ext cx="18097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a:t>
          </a:r>
        </a:p>
      </cdr:txBody>
    </cdr:sp>
  </cdr:relSizeAnchor>
  <cdr:relSizeAnchor xmlns:cdr="http://schemas.openxmlformats.org/drawingml/2006/chartDrawing">
    <cdr:from>
      <cdr:x>0.66834</cdr:x>
      <cdr:y>0.49769</cdr:y>
    </cdr:from>
    <cdr:to>
      <cdr:x>0.70022</cdr:x>
      <cdr:y>0.58102</cdr:y>
    </cdr:to>
    <cdr:sp macro="" textlink="">
      <cdr:nvSpPr>
        <cdr:cNvPr id="6" name="QuadreDeText 1"/>
        <cdr:cNvSpPr txBox="1"/>
      </cdr:nvSpPr>
      <cdr:spPr>
        <a:xfrm xmlns:a="http://schemas.openxmlformats.org/drawingml/2006/main">
          <a:off x="3794125" y="1365250"/>
          <a:ext cx="18097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a:t>
          </a:r>
        </a:p>
      </cdr:txBody>
    </cdr:sp>
  </cdr:relSizeAnchor>
  <cdr:relSizeAnchor xmlns:cdr="http://schemas.openxmlformats.org/drawingml/2006/chartDrawing">
    <cdr:from>
      <cdr:x>0.56935</cdr:x>
      <cdr:y>0.5081</cdr:y>
    </cdr:from>
    <cdr:to>
      <cdr:x>0.60123</cdr:x>
      <cdr:y>0.59144</cdr:y>
    </cdr:to>
    <cdr:sp macro="" textlink="">
      <cdr:nvSpPr>
        <cdr:cNvPr id="7" name="QuadreDeText 1"/>
        <cdr:cNvSpPr txBox="1"/>
      </cdr:nvSpPr>
      <cdr:spPr>
        <a:xfrm xmlns:a="http://schemas.openxmlformats.org/drawingml/2006/main">
          <a:off x="3232150" y="1393825"/>
          <a:ext cx="18097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a:t>
          </a:r>
        </a:p>
      </cdr:txBody>
    </cdr:sp>
  </cdr:relSizeAnchor>
  <cdr:relSizeAnchor xmlns:cdr="http://schemas.openxmlformats.org/drawingml/2006/chartDrawing">
    <cdr:from>
      <cdr:x>0.47875</cdr:x>
      <cdr:y>0.50116</cdr:y>
    </cdr:from>
    <cdr:to>
      <cdr:x>0.51063</cdr:x>
      <cdr:y>0.58449</cdr:y>
    </cdr:to>
    <cdr:sp macro="" textlink="">
      <cdr:nvSpPr>
        <cdr:cNvPr id="8" name="QuadreDeText 1"/>
        <cdr:cNvSpPr txBox="1"/>
      </cdr:nvSpPr>
      <cdr:spPr>
        <a:xfrm xmlns:a="http://schemas.openxmlformats.org/drawingml/2006/main">
          <a:off x="2717800" y="1374775"/>
          <a:ext cx="18097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a:t>
          </a:r>
        </a:p>
      </cdr:txBody>
    </cdr:sp>
  </cdr:relSizeAnchor>
  <cdr:relSizeAnchor xmlns:cdr="http://schemas.openxmlformats.org/drawingml/2006/chartDrawing">
    <cdr:from>
      <cdr:x>0.3764</cdr:x>
      <cdr:y>0.50463</cdr:y>
    </cdr:from>
    <cdr:to>
      <cdr:x>0.40828</cdr:x>
      <cdr:y>0.58796</cdr:y>
    </cdr:to>
    <cdr:sp macro="" textlink="">
      <cdr:nvSpPr>
        <cdr:cNvPr id="9" name="QuadreDeText 1"/>
        <cdr:cNvSpPr txBox="1"/>
      </cdr:nvSpPr>
      <cdr:spPr>
        <a:xfrm xmlns:a="http://schemas.openxmlformats.org/drawingml/2006/main">
          <a:off x="2136775" y="1384300"/>
          <a:ext cx="18097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a:t>
          </a:r>
        </a:p>
      </cdr:txBody>
    </cdr:sp>
  </cdr:relSizeAnchor>
  <cdr:relSizeAnchor xmlns:cdr="http://schemas.openxmlformats.org/drawingml/2006/chartDrawing">
    <cdr:from>
      <cdr:x>0.27908</cdr:x>
      <cdr:y>0.52894</cdr:y>
    </cdr:from>
    <cdr:to>
      <cdr:x>0.31096</cdr:x>
      <cdr:y>0.61227</cdr:y>
    </cdr:to>
    <cdr:sp macro="" textlink="">
      <cdr:nvSpPr>
        <cdr:cNvPr id="10" name="QuadreDeText 1"/>
        <cdr:cNvSpPr txBox="1"/>
      </cdr:nvSpPr>
      <cdr:spPr>
        <a:xfrm xmlns:a="http://schemas.openxmlformats.org/drawingml/2006/main">
          <a:off x="1584325" y="1450975"/>
          <a:ext cx="18097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a:t>
          </a:r>
        </a:p>
      </cdr:txBody>
    </cdr:sp>
  </cdr:relSizeAnchor>
</c:userShapes>
</file>

<file path=ppt/drawings/drawing3.xml><?xml version="1.0" encoding="utf-8"?>
<c:userShapes xmlns:c="http://schemas.openxmlformats.org/drawingml/2006/chart">
  <cdr:relSizeAnchor xmlns:cdr="http://schemas.openxmlformats.org/drawingml/2006/chartDrawing">
    <cdr:from>
      <cdr:x>0.70486</cdr:x>
      <cdr:y>0.9213</cdr:y>
    </cdr:from>
    <cdr:to>
      <cdr:x>0.79653</cdr:x>
      <cdr:y>0.97685</cdr:y>
    </cdr:to>
    <cdr:sp macro="" textlink="">
      <cdr:nvSpPr>
        <cdr:cNvPr id="4" name="Rectangle 3"/>
        <cdr:cNvSpPr/>
      </cdr:nvSpPr>
      <cdr:spPr>
        <a:xfrm xmlns:a="http://schemas.openxmlformats.org/drawingml/2006/main">
          <a:off x="3222625" y="2527300"/>
          <a:ext cx="419100" cy="152400"/>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s-ES"/>
        </a:p>
      </cdr:txBody>
    </cdr:sp>
  </cdr:relSizeAnchor>
  <cdr:relSizeAnchor xmlns:cdr="http://schemas.openxmlformats.org/drawingml/2006/chartDrawing">
    <cdr:from>
      <cdr:x>0.74792</cdr:x>
      <cdr:y>0.89063</cdr:y>
    </cdr:from>
    <cdr:to>
      <cdr:x>0.85625</cdr:x>
      <cdr:y>0.98785</cdr:y>
    </cdr:to>
    <cdr:sp macro="" textlink="">
      <cdr:nvSpPr>
        <cdr:cNvPr id="2" name="QuadreDeText 1"/>
        <cdr:cNvSpPr txBox="1"/>
      </cdr:nvSpPr>
      <cdr:spPr>
        <a:xfrm xmlns:a="http://schemas.openxmlformats.org/drawingml/2006/main">
          <a:off x="3419475" y="2443163"/>
          <a:ext cx="495300" cy="2667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1100" b="1"/>
            <a:t>A</a:t>
          </a:r>
        </a:p>
      </cdr:txBody>
    </cdr:sp>
  </cdr:relSizeAnchor>
  <cdr:relSizeAnchor xmlns:cdr="http://schemas.openxmlformats.org/drawingml/2006/chartDrawing">
    <cdr:from>
      <cdr:x>0.40625</cdr:x>
      <cdr:y>0.91493</cdr:y>
    </cdr:from>
    <cdr:to>
      <cdr:x>0.49792</cdr:x>
      <cdr:y>0.97049</cdr:y>
    </cdr:to>
    <cdr:sp macro="" textlink="">
      <cdr:nvSpPr>
        <cdr:cNvPr id="3" name="Rectangle 2"/>
        <cdr:cNvSpPr/>
      </cdr:nvSpPr>
      <cdr:spPr>
        <a:xfrm xmlns:a="http://schemas.openxmlformats.org/drawingml/2006/main">
          <a:off x="1857375" y="2509838"/>
          <a:ext cx="419100" cy="152400"/>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s-ES"/>
        </a:p>
      </cdr:txBody>
    </cdr:sp>
  </cdr:relSizeAnchor>
  <cdr:relSizeAnchor xmlns:cdr="http://schemas.openxmlformats.org/drawingml/2006/chartDrawing">
    <cdr:from>
      <cdr:x>0.42569</cdr:x>
      <cdr:y>0.89005</cdr:y>
    </cdr:from>
    <cdr:to>
      <cdr:x>0.53403</cdr:x>
      <cdr:y>0.98727</cdr:y>
    </cdr:to>
    <cdr:sp macro="" textlink="">
      <cdr:nvSpPr>
        <cdr:cNvPr id="5" name="QuadreDeText 1"/>
        <cdr:cNvSpPr txBox="1"/>
      </cdr:nvSpPr>
      <cdr:spPr>
        <a:xfrm xmlns:a="http://schemas.openxmlformats.org/drawingml/2006/main">
          <a:off x="1523960" y="1903399"/>
          <a:ext cx="387854" cy="2079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100" b="1" dirty="0"/>
            <a:t>A/2</a:t>
          </a:r>
        </a:p>
      </cdr:txBody>
    </cdr:sp>
  </cdr:relSizeAnchor>
  <cdr:relSizeAnchor xmlns:cdr="http://schemas.openxmlformats.org/drawingml/2006/chartDrawing">
    <cdr:from>
      <cdr:x>0.50903</cdr:x>
      <cdr:y>0.40394</cdr:y>
    </cdr:from>
    <cdr:to>
      <cdr:x>0.56458</cdr:x>
      <cdr:y>0.49132</cdr:y>
    </cdr:to>
    <cdr:sp macro="" textlink="">
      <cdr:nvSpPr>
        <cdr:cNvPr id="6" name="QuadreDeText 1"/>
        <cdr:cNvSpPr txBox="1"/>
      </cdr:nvSpPr>
      <cdr:spPr>
        <a:xfrm xmlns:a="http://schemas.openxmlformats.org/drawingml/2006/main">
          <a:off x="2327275" y="1108075"/>
          <a:ext cx="254000" cy="23971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600" b="1"/>
            <a:t>*</a:t>
          </a:r>
        </a:p>
      </cdr:txBody>
    </cdr:sp>
  </cdr:relSizeAnchor>
  <cdr:relSizeAnchor xmlns:cdr="http://schemas.openxmlformats.org/drawingml/2006/chartDrawing">
    <cdr:from>
      <cdr:x>0.79028</cdr:x>
      <cdr:y>0.48032</cdr:y>
    </cdr:from>
    <cdr:to>
      <cdr:x>0.84583</cdr:x>
      <cdr:y>0.56771</cdr:y>
    </cdr:to>
    <cdr:sp macro="" textlink="">
      <cdr:nvSpPr>
        <cdr:cNvPr id="7" name="QuadreDeText 1"/>
        <cdr:cNvSpPr txBox="1"/>
      </cdr:nvSpPr>
      <cdr:spPr>
        <a:xfrm xmlns:a="http://schemas.openxmlformats.org/drawingml/2006/main">
          <a:off x="3613150" y="1317625"/>
          <a:ext cx="254000" cy="23971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600" b="1"/>
            <a:t>*</a:t>
          </a:r>
        </a:p>
      </cdr:txBody>
    </cdr:sp>
  </cdr:relSizeAnchor>
  <cdr:relSizeAnchor xmlns:cdr="http://schemas.openxmlformats.org/drawingml/2006/chartDrawing">
    <cdr:from>
      <cdr:x>0.01319</cdr:x>
      <cdr:y>0.91262</cdr:y>
    </cdr:from>
    <cdr:to>
      <cdr:x>0.17708</cdr:x>
      <cdr:y>0.98785</cdr:y>
    </cdr:to>
    <cdr:sp macro="" textlink="">
      <cdr:nvSpPr>
        <cdr:cNvPr id="8" name="QuadreDeText 1"/>
        <cdr:cNvSpPr txBox="1"/>
      </cdr:nvSpPr>
      <cdr:spPr>
        <a:xfrm xmlns:a="http://schemas.openxmlformats.org/drawingml/2006/main">
          <a:off x="47220" y="1951665"/>
          <a:ext cx="586722" cy="1608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900" dirty="0"/>
            <a:t>* p&lt;0.05</a:t>
          </a:r>
        </a:p>
      </cdr:txBody>
    </cdr:sp>
  </cdr:relSizeAnchor>
</c:userShapes>
</file>

<file path=ppt/drawings/drawing4.xml><?xml version="1.0" encoding="utf-8"?>
<c:userShapes xmlns:c="http://schemas.openxmlformats.org/drawingml/2006/chart">
  <cdr:relSizeAnchor xmlns:cdr="http://schemas.openxmlformats.org/drawingml/2006/chartDrawing">
    <cdr:from>
      <cdr:x>0.53195</cdr:x>
      <cdr:y>0.3206</cdr:y>
    </cdr:from>
    <cdr:to>
      <cdr:x>0.60708</cdr:x>
      <cdr:y>0.40394</cdr:y>
    </cdr:to>
    <cdr:sp macro="" textlink="">
      <cdr:nvSpPr>
        <cdr:cNvPr id="3" name="QuadreDeText 1"/>
        <cdr:cNvSpPr txBox="1"/>
      </cdr:nvSpPr>
      <cdr:spPr>
        <a:xfrm xmlns:a="http://schemas.openxmlformats.org/drawingml/2006/main">
          <a:off x="1955800" y="879475"/>
          <a:ext cx="27622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600" b="1"/>
            <a:t>*</a:t>
          </a:r>
        </a:p>
      </cdr:txBody>
    </cdr:sp>
  </cdr:relSizeAnchor>
  <cdr:relSizeAnchor xmlns:cdr="http://schemas.openxmlformats.org/drawingml/2006/chartDrawing">
    <cdr:from>
      <cdr:x>0.7962</cdr:x>
      <cdr:y>0.34144</cdr:y>
    </cdr:from>
    <cdr:to>
      <cdr:x>0.87133</cdr:x>
      <cdr:y>0.42477</cdr:y>
    </cdr:to>
    <cdr:sp macro="" textlink="">
      <cdr:nvSpPr>
        <cdr:cNvPr id="4" name="QuadreDeText 1"/>
        <cdr:cNvSpPr txBox="1"/>
      </cdr:nvSpPr>
      <cdr:spPr>
        <a:xfrm xmlns:a="http://schemas.openxmlformats.org/drawingml/2006/main">
          <a:off x="2927350" y="936625"/>
          <a:ext cx="27622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600" b="1"/>
            <a:t>*</a:t>
          </a:r>
        </a:p>
      </cdr:txBody>
    </cdr:sp>
  </cdr:relSizeAnchor>
  <cdr:relSizeAnchor xmlns:cdr="http://schemas.openxmlformats.org/drawingml/2006/chartDrawing">
    <cdr:from>
      <cdr:x>0.40821</cdr:x>
      <cdr:y>0.86972</cdr:y>
    </cdr:from>
    <cdr:to>
      <cdr:x>0.53865</cdr:x>
      <cdr:y>0.96479</cdr:y>
    </cdr:to>
    <cdr:sp macro="" textlink="">
      <cdr:nvSpPr>
        <cdr:cNvPr id="5" name="QuadreDeText 4"/>
        <cdr:cNvSpPr txBox="1"/>
      </cdr:nvSpPr>
      <cdr:spPr>
        <a:xfrm xmlns:a="http://schemas.openxmlformats.org/drawingml/2006/main">
          <a:off x="1609725" y="2352674"/>
          <a:ext cx="514349" cy="257176"/>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pPr algn="r"/>
          <a:r>
            <a:rPr lang="es-ES" sz="1100"/>
            <a:t>A/2</a:t>
          </a:r>
        </a:p>
      </cdr:txBody>
    </cdr:sp>
  </cdr:relSizeAnchor>
  <cdr:relSizeAnchor xmlns:cdr="http://schemas.openxmlformats.org/drawingml/2006/chartDrawing">
    <cdr:from>
      <cdr:x>0.70773</cdr:x>
      <cdr:y>0.8885</cdr:y>
    </cdr:from>
    <cdr:to>
      <cdr:x>0.8124</cdr:x>
      <cdr:y>0.9507</cdr:y>
    </cdr:to>
    <cdr:sp macro="" textlink="">
      <cdr:nvSpPr>
        <cdr:cNvPr id="6" name="QuadreDeText 1"/>
        <cdr:cNvSpPr txBox="1"/>
      </cdr:nvSpPr>
      <cdr:spPr>
        <a:xfrm xmlns:a="http://schemas.openxmlformats.org/drawingml/2006/main">
          <a:off x="2790825" y="2403475"/>
          <a:ext cx="412749" cy="168275"/>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s-ES" sz="1100"/>
            <a:t>A</a:t>
          </a:r>
        </a:p>
      </cdr:txBody>
    </cdr:sp>
  </cdr:relSizeAnchor>
  <cdr:relSizeAnchor xmlns:cdr="http://schemas.openxmlformats.org/drawingml/2006/chartDrawing">
    <cdr:from>
      <cdr:x>0.02755</cdr:x>
      <cdr:y>0.91031</cdr:y>
    </cdr:from>
    <cdr:to>
      <cdr:x>0.20979</cdr:x>
      <cdr:y>0.9838</cdr:y>
    </cdr:to>
    <cdr:sp macro="" textlink="">
      <cdr:nvSpPr>
        <cdr:cNvPr id="7" name="QuadreDeText 1"/>
        <cdr:cNvSpPr txBox="1"/>
      </cdr:nvSpPr>
      <cdr:spPr>
        <a:xfrm xmlns:a="http://schemas.openxmlformats.org/drawingml/2006/main">
          <a:off x="108637" y="2462476"/>
          <a:ext cx="718647" cy="19880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900" dirty="0"/>
            <a:t>* p&lt;0.05</a:t>
          </a:r>
        </a:p>
      </cdr:txBody>
    </cdr:sp>
  </cdr:relSizeAnchor>
</c:userShapes>
</file>

<file path=ppt/drawings/drawing5.xml><?xml version="1.0" encoding="utf-8"?>
<c:userShapes xmlns:c="http://schemas.openxmlformats.org/drawingml/2006/chart">
  <cdr:relSizeAnchor xmlns:cdr="http://schemas.openxmlformats.org/drawingml/2006/chartDrawing">
    <cdr:from>
      <cdr:x>0.47152</cdr:x>
      <cdr:y>0.66088</cdr:y>
    </cdr:from>
    <cdr:to>
      <cdr:x>0.51515</cdr:x>
      <cdr:y>0.71991</cdr:y>
    </cdr:to>
    <cdr:sp macro="" textlink="">
      <cdr:nvSpPr>
        <cdr:cNvPr id="2" name="QuadreDeText 3"/>
        <cdr:cNvSpPr txBox="1"/>
      </cdr:nvSpPr>
      <cdr:spPr>
        <a:xfrm xmlns:a="http://schemas.openxmlformats.org/drawingml/2006/main">
          <a:off x="2470150" y="1812925"/>
          <a:ext cx="228600" cy="16192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ES" sz="1100" b="1"/>
            <a:t>*</a:t>
          </a:r>
        </a:p>
      </cdr:txBody>
    </cdr:sp>
  </cdr:relSizeAnchor>
  <cdr:relSizeAnchor xmlns:cdr="http://schemas.openxmlformats.org/drawingml/2006/chartDrawing">
    <cdr:from>
      <cdr:x>0.66061</cdr:x>
      <cdr:y>0.69907</cdr:y>
    </cdr:from>
    <cdr:to>
      <cdr:x>0.70424</cdr:x>
      <cdr:y>0.7581</cdr:y>
    </cdr:to>
    <cdr:sp macro="" textlink="">
      <cdr:nvSpPr>
        <cdr:cNvPr id="3" name="QuadreDeText 3"/>
        <cdr:cNvSpPr txBox="1"/>
      </cdr:nvSpPr>
      <cdr:spPr>
        <a:xfrm xmlns:a="http://schemas.openxmlformats.org/drawingml/2006/main">
          <a:off x="3460750" y="1917700"/>
          <a:ext cx="228600" cy="16192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ES" sz="1100" b="1"/>
            <a:t>*</a:t>
          </a:r>
        </a:p>
      </cdr:txBody>
    </cdr:sp>
  </cdr:relSizeAnchor>
  <cdr:relSizeAnchor xmlns:cdr="http://schemas.openxmlformats.org/drawingml/2006/chartDrawing">
    <cdr:from>
      <cdr:x>0.85333</cdr:x>
      <cdr:y>0.69907</cdr:y>
    </cdr:from>
    <cdr:to>
      <cdr:x>0.89697</cdr:x>
      <cdr:y>0.7581</cdr:y>
    </cdr:to>
    <cdr:sp macro="" textlink="">
      <cdr:nvSpPr>
        <cdr:cNvPr id="4" name="QuadreDeText 3"/>
        <cdr:cNvSpPr txBox="1"/>
      </cdr:nvSpPr>
      <cdr:spPr>
        <a:xfrm xmlns:a="http://schemas.openxmlformats.org/drawingml/2006/main">
          <a:off x="4470400" y="1917700"/>
          <a:ext cx="228600" cy="16192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ES" sz="1100" b="1"/>
            <a:t>*</a:t>
          </a:r>
        </a:p>
      </cdr:txBody>
    </cdr:sp>
  </cdr:relSizeAnchor>
  <cdr:relSizeAnchor xmlns:cdr="http://schemas.openxmlformats.org/drawingml/2006/chartDrawing">
    <cdr:from>
      <cdr:x>0.0135</cdr:x>
      <cdr:y>0.89275</cdr:y>
    </cdr:from>
    <cdr:to>
      <cdr:x>0.19743</cdr:x>
      <cdr:y>0.97261</cdr:y>
    </cdr:to>
    <cdr:sp macro="" textlink="">
      <cdr:nvSpPr>
        <cdr:cNvPr id="5" name="QuadreDeText 4"/>
        <cdr:cNvSpPr txBox="1"/>
      </cdr:nvSpPr>
      <cdr:spPr>
        <a:xfrm xmlns:a="http://schemas.openxmlformats.org/drawingml/2006/main">
          <a:off x="72008" y="2448996"/>
          <a:ext cx="981075" cy="21907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s-ES" sz="1100"/>
            <a:t>* P&lt;</a:t>
          </a:r>
          <a:r>
            <a:rPr lang="es-ES" sz="1100" baseline="0"/>
            <a:t> 0.05</a:t>
          </a:r>
          <a:endParaRPr lang="es-ES" sz="1100"/>
        </a:p>
      </cdr:txBody>
    </cdr:sp>
  </cdr:relSizeAnchor>
</c:userShapes>
</file>

<file path=ppt/drawings/drawing6.xml><?xml version="1.0" encoding="utf-8"?>
<c:userShapes xmlns:c="http://schemas.openxmlformats.org/drawingml/2006/chart">
  <cdr:relSizeAnchor xmlns:cdr="http://schemas.openxmlformats.org/drawingml/2006/chartDrawing">
    <cdr:from>
      <cdr:x>0.1896</cdr:x>
      <cdr:y>0.52257</cdr:y>
    </cdr:from>
    <cdr:to>
      <cdr:x>0.22148</cdr:x>
      <cdr:y>0.6059</cdr:y>
    </cdr:to>
    <cdr:sp macro="" textlink="">
      <cdr:nvSpPr>
        <cdr:cNvPr id="2" name="QuadreDeText 1"/>
        <cdr:cNvSpPr txBox="1"/>
      </cdr:nvSpPr>
      <cdr:spPr>
        <a:xfrm xmlns:a="http://schemas.openxmlformats.org/drawingml/2006/main">
          <a:off x="1076324" y="1433513"/>
          <a:ext cx="180975"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1200" b="1"/>
            <a:t>*</a:t>
          </a:r>
        </a:p>
      </cdr:txBody>
    </cdr:sp>
  </cdr:relSizeAnchor>
  <cdr:relSizeAnchor xmlns:cdr="http://schemas.openxmlformats.org/drawingml/2006/chartDrawing">
    <cdr:from>
      <cdr:x>0.01566</cdr:x>
      <cdr:y>0.86574</cdr:y>
    </cdr:from>
    <cdr:to>
      <cdr:x>0.16275</cdr:x>
      <cdr:y>0.96354</cdr:y>
    </cdr:to>
    <cdr:sp macro="" textlink="">
      <cdr:nvSpPr>
        <cdr:cNvPr id="3" name="QuadreDeText 1"/>
        <cdr:cNvSpPr txBox="1"/>
      </cdr:nvSpPr>
      <cdr:spPr>
        <a:xfrm xmlns:a="http://schemas.openxmlformats.org/drawingml/2006/main">
          <a:off x="88900" y="2374900"/>
          <a:ext cx="835024" cy="26828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 p&lt;0.05</a:t>
          </a:r>
        </a:p>
      </cdr:txBody>
    </cdr:sp>
  </cdr:relSizeAnchor>
  <cdr:relSizeAnchor xmlns:cdr="http://schemas.openxmlformats.org/drawingml/2006/chartDrawing">
    <cdr:from>
      <cdr:x>0.85626</cdr:x>
      <cdr:y>0.49769</cdr:y>
    </cdr:from>
    <cdr:to>
      <cdr:x>0.88814</cdr:x>
      <cdr:y>0.58102</cdr:y>
    </cdr:to>
    <cdr:sp macro="" textlink="">
      <cdr:nvSpPr>
        <cdr:cNvPr id="4" name="QuadreDeText 1"/>
        <cdr:cNvSpPr txBox="1"/>
      </cdr:nvSpPr>
      <cdr:spPr>
        <a:xfrm xmlns:a="http://schemas.openxmlformats.org/drawingml/2006/main">
          <a:off x="4860925" y="1365250"/>
          <a:ext cx="18097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a:t>
          </a:r>
        </a:p>
      </cdr:txBody>
    </cdr:sp>
  </cdr:relSizeAnchor>
  <cdr:relSizeAnchor xmlns:cdr="http://schemas.openxmlformats.org/drawingml/2006/chartDrawing">
    <cdr:from>
      <cdr:x>0.76734</cdr:x>
      <cdr:y>0.50116</cdr:y>
    </cdr:from>
    <cdr:to>
      <cdr:x>0.79922</cdr:x>
      <cdr:y>0.58449</cdr:y>
    </cdr:to>
    <cdr:sp macro="" textlink="">
      <cdr:nvSpPr>
        <cdr:cNvPr id="5" name="QuadreDeText 1"/>
        <cdr:cNvSpPr txBox="1"/>
      </cdr:nvSpPr>
      <cdr:spPr>
        <a:xfrm xmlns:a="http://schemas.openxmlformats.org/drawingml/2006/main">
          <a:off x="4356100" y="1374775"/>
          <a:ext cx="18097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a:t>
          </a:r>
        </a:p>
      </cdr:txBody>
    </cdr:sp>
  </cdr:relSizeAnchor>
  <cdr:relSizeAnchor xmlns:cdr="http://schemas.openxmlformats.org/drawingml/2006/chartDrawing">
    <cdr:from>
      <cdr:x>0.66834</cdr:x>
      <cdr:y>0.49769</cdr:y>
    </cdr:from>
    <cdr:to>
      <cdr:x>0.70022</cdr:x>
      <cdr:y>0.58102</cdr:y>
    </cdr:to>
    <cdr:sp macro="" textlink="">
      <cdr:nvSpPr>
        <cdr:cNvPr id="6" name="QuadreDeText 1"/>
        <cdr:cNvSpPr txBox="1"/>
      </cdr:nvSpPr>
      <cdr:spPr>
        <a:xfrm xmlns:a="http://schemas.openxmlformats.org/drawingml/2006/main">
          <a:off x="3794125" y="1365250"/>
          <a:ext cx="18097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a:t>
          </a:r>
        </a:p>
      </cdr:txBody>
    </cdr:sp>
  </cdr:relSizeAnchor>
  <cdr:relSizeAnchor xmlns:cdr="http://schemas.openxmlformats.org/drawingml/2006/chartDrawing">
    <cdr:from>
      <cdr:x>0.56935</cdr:x>
      <cdr:y>0.5081</cdr:y>
    </cdr:from>
    <cdr:to>
      <cdr:x>0.60123</cdr:x>
      <cdr:y>0.59144</cdr:y>
    </cdr:to>
    <cdr:sp macro="" textlink="">
      <cdr:nvSpPr>
        <cdr:cNvPr id="7" name="QuadreDeText 1"/>
        <cdr:cNvSpPr txBox="1"/>
      </cdr:nvSpPr>
      <cdr:spPr>
        <a:xfrm xmlns:a="http://schemas.openxmlformats.org/drawingml/2006/main">
          <a:off x="3232150" y="1393825"/>
          <a:ext cx="18097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a:t>
          </a:r>
        </a:p>
      </cdr:txBody>
    </cdr:sp>
  </cdr:relSizeAnchor>
  <cdr:relSizeAnchor xmlns:cdr="http://schemas.openxmlformats.org/drawingml/2006/chartDrawing">
    <cdr:from>
      <cdr:x>0.47875</cdr:x>
      <cdr:y>0.50116</cdr:y>
    </cdr:from>
    <cdr:to>
      <cdr:x>0.51063</cdr:x>
      <cdr:y>0.58449</cdr:y>
    </cdr:to>
    <cdr:sp macro="" textlink="">
      <cdr:nvSpPr>
        <cdr:cNvPr id="8" name="QuadreDeText 1"/>
        <cdr:cNvSpPr txBox="1"/>
      </cdr:nvSpPr>
      <cdr:spPr>
        <a:xfrm xmlns:a="http://schemas.openxmlformats.org/drawingml/2006/main">
          <a:off x="2717800" y="1374775"/>
          <a:ext cx="18097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a:t>
          </a:r>
        </a:p>
      </cdr:txBody>
    </cdr:sp>
  </cdr:relSizeAnchor>
  <cdr:relSizeAnchor xmlns:cdr="http://schemas.openxmlformats.org/drawingml/2006/chartDrawing">
    <cdr:from>
      <cdr:x>0.3764</cdr:x>
      <cdr:y>0.50463</cdr:y>
    </cdr:from>
    <cdr:to>
      <cdr:x>0.40828</cdr:x>
      <cdr:y>0.58796</cdr:y>
    </cdr:to>
    <cdr:sp macro="" textlink="">
      <cdr:nvSpPr>
        <cdr:cNvPr id="9" name="QuadreDeText 1"/>
        <cdr:cNvSpPr txBox="1"/>
      </cdr:nvSpPr>
      <cdr:spPr>
        <a:xfrm xmlns:a="http://schemas.openxmlformats.org/drawingml/2006/main">
          <a:off x="2136775" y="1384300"/>
          <a:ext cx="18097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a:t>
          </a:r>
        </a:p>
      </cdr:txBody>
    </cdr:sp>
  </cdr:relSizeAnchor>
  <cdr:relSizeAnchor xmlns:cdr="http://schemas.openxmlformats.org/drawingml/2006/chartDrawing">
    <cdr:from>
      <cdr:x>0.27908</cdr:x>
      <cdr:y>0.52894</cdr:y>
    </cdr:from>
    <cdr:to>
      <cdr:x>0.31096</cdr:x>
      <cdr:y>0.61227</cdr:y>
    </cdr:to>
    <cdr:sp macro="" textlink="">
      <cdr:nvSpPr>
        <cdr:cNvPr id="10" name="QuadreDeText 1"/>
        <cdr:cNvSpPr txBox="1"/>
      </cdr:nvSpPr>
      <cdr:spPr>
        <a:xfrm xmlns:a="http://schemas.openxmlformats.org/drawingml/2006/main">
          <a:off x="1584325" y="1450975"/>
          <a:ext cx="180975"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200" b="1"/>
            <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capçalera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s-ES"/>
          </a:p>
        </p:txBody>
      </p:sp>
      <p:sp>
        <p:nvSpPr>
          <p:cNvPr id="3" name="Contenidor de data 2"/>
          <p:cNvSpPr>
            <a:spLocks noGrp="1"/>
          </p:cNvSpPr>
          <p:nvPr>
            <p:ph type="dt" idx="1"/>
          </p:nvPr>
        </p:nvSpPr>
        <p:spPr>
          <a:xfrm>
            <a:off x="4021138" y="0"/>
            <a:ext cx="3076575" cy="511175"/>
          </a:xfrm>
          <a:prstGeom prst="rect">
            <a:avLst/>
          </a:prstGeom>
        </p:spPr>
        <p:txBody>
          <a:bodyPr vert="horz" lIns="91440" tIns="45720" rIns="91440" bIns="45720" rtlCol="0"/>
          <a:lstStyle>
            <a:lvl1pPr algn="r">
              <a:defRPr sz="1200"/>
            </a:lvl1pPr>
          </a:lstStyle>
          <a:p>
            <a:fld id="{BC9622C2-E6AA-44F9-99AC-29B9B2CDFAAE}" type="datetimeFigureOut">
              <a:rPr lang="es-ES" smtClean="0"/>
              <a:t>16/06/2015</a:t>
            </a:fld>
            <a:endParaRPr lang="es-ES"/>
          </a:p>
        </p:txBody>
      </p:sp>
      <p:sp>
        <p:nvSpPr>
          <p:cNvPr id="4" name="Contenidor d'imatge de diapositiva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1440" tIns="45720" rIns="91440" bIns="45720" rtlCol="0" anchor="ctr"/>
          <a:lstStyle/>
          <a:p>
            <a:endParaRPr lang="es-ES"/>
          </a:p>
        </p:txBody>
      </p:sp>
      <p:sp>
        <p:nvSpPr>
          <p:cNvPr id="5" name="Contenidor de notes 4"/>
          <p:cNvSpPr>
            <a:spLocks noGrp="1"/>
          </p:cNvSpPr>
          <p:nvPr>
            <p:ph type="body" sz="quarter" idx="3"/>
          </p:nvPr>
        </p:nvSpPr>
        <p:spPr>
          <a:xfrm>
            <a:off x="709613" y="4860925"/>
            <a:ext cx="5680075" cy="4605338"/>
          </a:xfrm>
          <a:prstGeom prst="rect">
            <a:avLst/>
          </a:prstGeom>
        </p:spPr>
        <p:txBody>
          <a:bodyPr vert="horz" lIns="91440" tIns="45720" rIns="91440" bIns="45720" rtlCol="0"/>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es-ES"/>
          </a:p>
        </p:txBody>
      </p:sp>
      <p:sp>
        <p:nvSpPr>
          <p:cNvPr id="6" name="Contenidor de peu de pàgina 5"/>
          <p:cNvSpPr>
            <a:spLocks noGrp="1"/>
          </p:cNvSpPr>
          <p:nvPr>
            <p:ph type="ftr" sz="quarter" idx="4"/>
          </p:nvPr>
        </p:nvSpPr>
        <p:spPr>
          <a:xfrm>
            <a:off x="0" y="9721850"/>
            <a:ext cx="3076575" cy="511175"/>
          </a:xfrm>
          <a:prstGeom prst="rect">
            <a:avLst/>
          </a:prstGeom>
        </p:spPr>
        <p:txBody>
          <a:bodyPr vert="horz" lIns="91440" tIns="45720" rIns="91440" bIns="45720" rtlCol="0" anchor="b"/>
          <a:lstStyle>
            <a:lvl1pPr algn="l">
              <a:defRPr sz="1200"/>
            </a:lvl1pPr>
          </a:lstStyle>
          <a:p>
            <a:endParaRPr lang="es-ES"/>
          </a:p>
        </p:txBody>
      </p:sp>
      <p:sp>
        <p:nvSpPr>
          <p:cNvPr id="7" name="Contenidor de número de diapositiva 6"/>
          <p:cNvSpPr>
            <a:spLocks noGrp="1"/>
          </p:cNvSpPr>
          <p:nvPr>
            <p:ph type="sldNum" sz="quarter" idx="5"/>
          </p:nvPr>
        </p:nvSpPr>
        <p:spPr>
          <a:xfrm>
            <a:off x="4021138" y="9721850"/>
            <a:ext cx="3076575" cy="511175"/>
          </a:xfrm>
          <a:prstGeom prst="rect">
            <a:avLst/>
          </a:prstGeom>
        </p:spPr>
        <p:txBody>
          <a:bodyPr vert="horz" lIns="91440" tIns="45720" rIns="91440" bIns="45720" rtlCol="0" anchor="b"/>
          <a:lstStyle>
            <a:lvl1pPr algn="r">
              <a:defRPr sz="1200"/>
            </a:lvl1pPr>
          </a:lstStyle>
          <a:p>
            <a:fld id="{E663FE9F-79E9-44DE-88AD-EA7B32E5495A}" type="slidenum">
              <a:rPr lang="es-ES" smtClean="0"/>
              <a:t>‹#›</a:t>
            </a:fld>
            <a:endParaRPr lang="es-ES"/>
          </a:p>
        </p:txBody>
      </p:sp>
    </p:spTree>
    <p:extLst>
      <p:ext uri="{BB962C8B-B14F-4D97-AF65-F5344CB8AC3E}">
        <p14:creationId xmlns:p14="http://schemas.microsoft.com/office/powerpoint/2010/main" val="3235501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smtClean="0"/>
              <a:t>AQUÍ  RECORDAR QUE NO TENIM UN EXCÉS O MASSA ABUNDANCIA DE OFERTA, SINÓ UNA OFERTA EXTENSA I ATRACTIVA (DE FET, FETA PER IMPULSAR LA COMPRA)</a:t>
            </a:r>
            <a:endParaRPr lang="ca-ES" altLang="es-ES" smtClean="0"/>
          </a:p>
        </p:txBody>
      </p:sp>
      <p:sp>
        <p:nvSpPr>
          <p:cNvPr id="3277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fld id="{3DEBBD03-97ED-4730-B63C-60DBF84F208E}" type="slidenum">
              <a:rPr lang="ca-ES" altLang="es-ES" smtClean="0">
                <a:cs typeface="Arial" charset="0"/>
              </a:rPr>
              <a:pPr eaLnBrk="1" hangingPunct="1"/>
              <a:t>3</a:t>
            </a:fld>
            <a:endParaRPr lang="ca-ES" altLang="es-ES" smtClean="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sz="1100" dirty="0"/>
              <a:t>Incretins are mainly released by the intestinal endocrine cells or enteroendocrine cells. </a:t>
            </a:r>
          </a:p>
          <a:p>
            <a:endParaRPr lang="en-US" sz="1100" dirty="0"/>
          </a:p>
          <a:p>
            <a:r>
              <a:rPr lang="en-US" sz="1100" dirty="0"/>
              <a:t>To give you a general idea, the intestine has a unique architecture that consists in </a:t>
            </a:r>
            <a:r>
              <a:rPr lang="en-US" sz="1100" dirty="0" err="1"/>
              <a:t>villus</a:t>
            </a:r>
            <a:r>
              <a:rPr lang="en-US" sz="1100" dirty="0"/>
              <a:t> and crypt structures. Within the villus reside several epithelial cell types: the enterocytes, the Goblet cells and the enteroendocrine cells, and in the crypts we can found stem cells and the </a:t>
            </a:r>
            <a:r>
              <a:rPr lang="en-US" sz="1100" dirty="0" err="1"/>
              <a:t>Paneth</a:t>
            </a:r>
            <a:r>
              <a:rPr lang="en-US" sz="1100" dirty="0"/>
              <a:t> cells. </a:t>
            </a:r>
          </a:p>
          <a:p>
            <a:endParaRPr lang="en-US" sz="1100" dirty="0"/>
          </a:p>
          <a:p>
            <a:r>
              <a:rPr lang="en-US" sz="1100" dirty="0"/>
              <a:t>Specifically, the enteroendocrine cells are scattered along the intestine as individuals, and, although they comprise only the 1% of the total intestinal epithelium, they are considered as the largest endocrine organ in the body.</a:t>
            </a:r>
          </a:p>
        </p:txBody>
      </p:sp>
      <p:sp>
        <p:nvSpPr>
          <p:cNvPr id="4" name="3 Marcador de número de diapositiva"/>
          <p:cNvSpPr>
            <a:spLocks noGrp="1"/>
          </p:cNvSpPr>
          <p:nvPr>
            <p:ph type="sldNum" sz="quarter" idx="10"/>
          </p:nvPr>
        </p:nvSpPr>
        <p:spPr/>
        <p:txBody>
          <a:bodyPr/>
          <a:lstStyle/>
          <a:p>
            <a:fld id="{4552CB25-CF49-408D-A112-317FA15072C5}" type="slidenum">
              <a:rPr lang="es-ES" smtClean="0"/>
              <a:pPr/>
              <a:t>9</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sz="1100" dirty="0"/>
              <a:t>These enteroendocrine cells could be classified, in one hand, according to their epithelial localization, finding the closed and the open types. On the other hand, they could be also classified according to their morphology,  hormone products and distribution along de intestine, finding , at least, 10 types and being the most studied the I-, K-, and L-cells.</a:t>
            </a:r>
          </a:p>
          <a:p>
            <a:pPr>
              <a:buFontTx/>
              <a:buNone/>
            </a:pPr>
            <a:endParaRPr lang="en-US" sz="1100" dirty="0"/>
          </a:p>
          <a:p>
            <a:pPr>
              <a:buFontTx/>
              <a:buNone/>
            </a:pPr>
            <a:r>
              <a:rPr lang="en-US" sz="1100" dirty="0"/>
              <a:t>Regarding to the L-cells, they are open type enteroendocrine cells and, although they are present along all the intestinal epithelium, they are predominantly found in ileum and colon, and their main hormone products are glucagon-like peptides such as GLP-1 and peptide YY (PYY).</a:t>
            </a:r>
          </a:p>
        </p:txBody>
      </p:sp>
      <p:sp>
        <p:nvSpPr>
          <p:cNvPr id="4" name="3 Marcador de número de diapositiva"/>
          <p:cNvSpPr>
            <a:spLocks noGrp="1"/>
          </p:cNvSpPr>
          <p:nvPr>
            <p:ph type="sldNum" sz="quarter" idx="10"/>
          </p:nvPr>
        </p:nvSpPr>
        <p:spPr/>
        <p:txBody>
          <a:bodyPr/>
          <a:lstStyle/>
          <a:p>
            <a:fld id="{4552CB25-CF49-408D-A112-317FA15072C5}" type="slidenum">
              <a:rPr lang="es-ES" smtClean="0"/>
              <a:pPr/>
              <a:t>10</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sz="1100" dirty="0"/>
              <a:t>Our second approach was to analyze whether GSPE increases active GLP-1 levels. To do so, healthy </a:t>
            </a:r>
            <a:r>
              <a:rPr lang="en-US" sz="1100" dirty="0" err="1"/>
              <a:t>wistar</a:t>
            </a:r>
            <a:r>
              <a:rPr lang="en-US" sz="1100" dirty="0"/>
              <a:t> rats were orally treated with 1 g of GSPE/kg </a:t>
            </a:r>
            <a:r>
              <a:rPr lang="en-US" sz="1100" dirty="0" err="1"/>
              <a:t>bw</a:t>
            </a:r>
            <a:r>
              <a:rPr lang="en-US" sz="1100" dirty="0"/>
              <a:t> or water (that was de vehicle). </a:t>
            </a:r>
            <a:r>
              <a:rPr lang="en-US" sz="1100" dirty="0" err="1"/>
              <a:t>Vildagliptin</a:t>
            </a:r>
            <a:r>
              <a:rPr lang="en-US" sz="1100" dirty="0"/>
              <a:t> is commercial DPP4 inhibitor that is well reported to improve GLP-1 levels, so we treated a third group with 1 mg of </a:t>
            </a:r>
            <a:r>
              <a:rPr lang="en-US" sz="1100" dirty="0" err="1"/>
              <a:t>vildaglilptin</a:t>
            </a:r>
            <a:r>
              <a:rPr lang="en-US" sz="1100" dirty="0"/>
              <a:t>/kg </a:t>
            </a:r>
            <a:r>
              <a:rPr lang="en-US" sz="1100" dirty="0" err="1"/>
              <a:t>bw</a:t>
            </a:r>
            <a:r>
              <a:rPr lang="en-US" sz="1100" dirty="0"/>
              <a:t> as a positive control. </a:t>
            </a:r>
          </a:p>
          <a:p>
            <a:r>
              <a:rPr lang="en-US" sz="1100" dirty="0"/>
              <a:t>Because glucose is a potential GLP-1 </a:t>
            </a:r>
            <a:r>
              <a:rPr lang="en-US" sz="1100" dirty="0" err="1"/>
              <a:t>secretagogue</a:t>
            </a:r>
            <a:r>
              <a:rPr lang="en-US" sz="1100" dirty="0"/>
              <a:t> (as I explained in the introduction), after 40 minutes of treatment, 2 g of glucose/kg </a:t>
            </a:r>
            <a:r>
              <a:rPr lang="en-US" sz="1100" dirty="0" err="1"/>
              <a:t>bw</a:t>
            </a:r>
            <a:r>
              <a:rPr lang="en-US" sz="1100" dirty="0"/>
              <a:t> were orally administered to induce GLP-1 secretion. After 20 minutes, rats were sacrificed. Blood samples were collected at the beginning and the end of the experiment and active GLP-1, glucose and insulin levels were determined in plasma.</a:t>
            </a:r>
          </a:p>
          <a:p>
            <a:r>
              <a:rPr lang="en-US" sz="1100" dirty="0"/>
              <a:t>As shown in this figure, GSPE enhanced glucose-triggered GLP-1 levels in plasma, effect that was accompanied by decreased glucose levels and improved insulin/glucose ratio. In all these cases, the effect provoked by GSPE follows the same pattern as the commercial DPP4 inhibitor. With this results we concluded that the higher levels of active GLP-1 might be the responsible of the improvement on glycemia produced by GSPE treatment.</a:t>
            </a:r>
          </a:p>
          <a:p>
            <a:pPr defTabSz="990478">
              <a:defRPr/>
            </a:pPr>
            <a:r>
              <a:rPr lang="en-US" sz="1100" dirty="0"/>
              <a:t>This improvement on active GLP-1 levels could be due to the action of GSPE on GLP-1 production, secretion and/or cleavage, so our second objective was…</a:t>
            </a:r>
          </a:p>
          <a:p>
            <a:endParaRPr lang="en-US" sz="1100" dirty="0"/>
          </a:p>
          <a:p>
            <a:endParaRPr lang="en-US" sz="1100" dirty="0"/>
          </a:p>
        </p:txBody>
      </p:sp>
      <p:sp>
        <p:nvSpPr>
          <p:cNvPr id="4" name="3 Marcador de número de diapositiva"/>
          <p:cNvSpPr>
            <a:spLocks noGrp="1"/>
          </p:cNvSpPr>
          <p:nvPr>
            <p:ph type="sldNum" sz="quarter" idx="10"/>
          </p:nvPr>
        </p:nvSpPr>
        <p:spPr/>
        <p:txBody>
          <a:bodyPr/>
          <a:lstStyle/>
          <a:p>
            <a:fld id="{4552CB25-CF49-408D-A112-317FA15072C5}" type="slidenum">
              <a:rPr lang="es-ES" smtClean="0"/>
              <a:pPr/>
              <a:t>11</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sz="1100" dirty="0"/>
              <a:t>Our second approach was to analyze whether GSPE increases active GLP-1 levels. To do so, healthy </a:t>
            </a:r>
            <a:r>
              <a:rPr lang="en-US" sz="1100" dirty="0" err="1"/>
              <a:t>wistar</a:t>
            </a:r>
            <a:r>
              <a:rPr lang="en-US" sz="1100" dirty="0"/>
              <a:t> rats were orally treated with 1 g of GSPE/kg </a:t>
            </a:r>
            <a:r>
              <a:rPr lang="en-US" sz="1100" dirty="0" err="1"/>
              <a:t>bw</a:t>
            </a:r>
            <a:r>
              <a:rPr lang="en-US" sz="1100" dirty="0"/>
              <a:t> or water (that was de vehicle). </a:t>
            </a:r>
            <a:r>
              <a:rPr lang="en-US" sz="1100" dirty="0" err="1"/>
              <a:t>Vildagliptin</a:t>
            </a:r>
            <a:r>
              <a:rPr lang="en-US" sz="1100" dirty="0"/>
              <a:t> is commercial DPP4 inhibitor that is well reported to improve GLP-1 levels, so we treated a third group with 1 mg of </a:t>
            </a:r>
            <a:r>
              <a:rPr lang="en-US" sz="1100" dirty="0" err="1"/>
              <a:t>vildaglilptin</a:t>
            </a:r>
            <a:r>
              <a:rPr lang="en-US" sz="1100" dirty="0"/>
              <a:t>/kg </a:t>
            </a:r>
            <a:r>
              <a:rPr lang="en-US" sz="1100" dirty="0" err="1"/>
              <a:t>bw</a:t>
            </a:r>
            <a:r>
              <a:rPr lang="en-US" sz="1100" dirty="0"/>
              <a:t> as a positive control. </a:t>
            </a:r>
          </a:p>
          <a:p>
            <a:r>
              <a:rPr lang="en-US" sz="1100" dirty="0"/>
              <a:t>Because glucose is a potential GLP-1 </a:t>
            </a:r>
            <a:r>
              <a:rPr lang="en-US" sz="1100" dirty="0" err="1"/>
              <a:t>secretagogue</a:t>
            </a:r>
            <a:r>
              <a:rPr lang="en-US" sz="1100" dirty="0"/>
              <a:t> (as I explained in the introduction), after 40 minutes of treatment, 2 g of glucose/kg </a:t>
            </a:r>
            <a:r>
              <a:rPr lang="en-US" sz="1100" dirty="0" err="1"/>
              <a:t>bw</a:t>
            </a:r>
            <a:r>
              <a:rPr lang="en-US" sz="1100" dirty="0"/>
              <a:t> were orally administered to induce GLP-1 secretion. After 20 minutes, rats were sacrificed. Blood samples were collected at the beginning and the end of the experiment and active GLP-1, glucose and insulin levels were determined in plasma.</a:t>
            </a:r>
          </a:p>
          <a:p>
            <a:r>
              <a:rPr lang="en-US" sz="1100" dirty="0"/>
              <a:t>As shown in this figure, GSPE enhanced glucose-triggered GLP-1 levels in plasma, effect that was accompanied by decreased glucose levels and improved insulin/glucose ratio. In all these cases, the effect provoked by GSPE follows the same pattern as the commercial DPP4 inhibitor. With this results we concluded that the higher levels of active GLP-1 might be the responsible of the improvement on glycemia produced by GSPE treatment.</a:t>
            </a:r>
          </a:p>
          <a:p>
            <a:pPr defTabSz="990478">
              <a:defRPr/>
            </a:pPr>
            <a:r>
              <a:rPr lang="en-US" sz="1100" dirty="0"/>
              <a:t>This improvement on active GLP-1 levels could be due to the action of GSPE on GLP-1 production, secretion and/or cleavage, so our second objective was…</a:t>
            </a:r>
          </a:p>
          <a:p>
            <a:endParaRPr lang="en-US" sz="1100" dirty="0"/>
          </a:p>
          <a:p>
            <a:endParaRPr lang="en-US" sz="1100" dirty="0"/>
          </a:p>
        </p:txBody>
      </p:sp>
      <p:sp>
        <p:nvSpPr>
          <p:cNvPr id="4" name="3 Marcador de número de diapositiva"/>
          <p:cNvSpPr>
            <a:spLocks noGrp="1"/>
          </p:cNvSpPr>
          <p:nvPr>
            <p:ph type="sldNum" sz="quarter" idx="10"/>
          </p:nvPr>
        </p:nvSpPr>
        <p:spPr/>
        <p:txBody>
          <a:bodyPr/>
          <a:lstStyle/>
          <a:p>
            <a:fld id="{4552CB25-CF49-408D-A112-317FA15072C5}" type="slidenum">
              <a:rPr lang="es-ES" smtClean="0"/>
              <a:pPr/>
              <a:t>12</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es-ES" dirty="0"/>
          </a:p>
        </p:txBody>
      </p:sp>
      <p:sp>
        <p:nvSpPr>
          <p:cNvPr id="4" name="Contenidor de número de diapositiva 3"/>
          <p:cNvSpPr>
            <a:spLocks noGrp="1"/>
          </p:cNvSpPr>
          <p:nvPr>
            <p:ph type="sldNum" sz="quarter" idx="10"/>
          </p:nvPr>
        </p:nvSpPr>
        <p:spPr/>
        <p:txBody>
          <a:bodyPr/>
          <a:lstStyle/>
          <a:p>
            <a:fld id="{E663FE9F-79E9-44DE-88AD-EA7B32E5495A}" type="slidenum">
              <a:rPr lang="es-ES" smtClean="0"/>
              <a:t>17</a:t>
            </a:fld>
            <a:endParaRPr lang="es-ES"/>
          </a:p>
        </p:txBody>
      </p:sp>
    </p:spTree>
    <p:extLst>
      <p:ext uri="{BB962C8B-B14F-4D97-AF65-F5344CB8AC3E}">
        <p14:creationId xmlns:p14="http://schemas.microsoft.com/office/powerpoint/2010/main" val="1828369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es-ES" dirty="0"/>
          </a:p>
        </p:txBody>
      </p:sp>
      <p:sp>
        <p:nvSpPr>
          <p:cNvPr id="4" name="Contenidor de número de diapositiva 3"/>
          <p:cNvSpPr>
            <a:spLocks noGrp="1"/>
          </p:cNvSpPr>
          <p:nvPr>
            <p:ph type="sldNum" sz="quarter" idx="10"/>
          </p:nvPr>
        </p:nvSpPr>
        <p:spPr/>
        <p:txBody>
          <a:bodyPr/>
          <a:lstStyle/>
          <a:p>
            <a:fld id="{E663FE9F-79E9-44DE-88AD-EA7B32E5495A}" type="slidenum">
              <a:rPr lang="es-ES" smtClean="0"/>
              <a:t>24</a:t>
            </a:fld>
            <a:endParaRPr lang="es-ES"/>
          </a:p>
        </p:txBody>
      </p:sp>
    </p:spTree>
    <p:extLst>
      <p:ext uri="{BB962C8B-B14F-4D97-AF65-F5344CB8AC3E}">
        <p14:creationId xmlns:p14="http://schemas.microsoft.com/office/powerpoint/2010/main" val="1828369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ol">
    <p:spTree>
      <p:nvGrpSpPr>
        <p:cNvPr id="1" name=""/>
        <p:cNvGrpSpPr/>
        <p:nvPr/>
      </p:nvGrpSpPr>
      <p:grpSpPr>
        <a:xfrm>
          <a:off x="0" y="0"/>
          <a:ext cx="0" cy="0"/>
          <a:chOff x="0" y="0"/>
          <a:chExt cx="0" cy="0"/>
        </a:xfrm>
      </p:grpSpPr>
      <p:sp>
        <p:nvSpPr>
          <p:cNvPr id="2" name="Títol 1"/>
          <p:cNvSpPr>
            <a:spLocks noGrp="1"/>
          </p:cNvSpPr>
          <p:nvPr>
            <p:ph type="ctrTitle"/>
          </p:nvPr>
        </p:nvSpPr>
        <p:spPr>
          <a:xfrm>
            <a:off x="685800" y="2130425"/>
            <a:ext cx="7772400" cy="1470025"/>
          </a:xfrm>
        </p:spPr>
        <p:txBody>
          <a:bodyPr/>
          <a:lstStyle/>
          <a:p>
            <a:r>
              <a:rPr lang="ca-ES" smtClean="0"/>
              <a:t>Feu clic aquí per editar l'estil</a:t>
            </a:r>
            <a:endParaRPr lang="es-ES"/>
          </a:p>
        </p:txBody>
      </p:sp>
      <p:sp>
        <p:nvSpPr>
          <p:cNvPr id="3" name="Subtíto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a-ES" smtClean="0"/>
              <a:t>Feu clic aquí per editar l'estil de subtítols del patró.</a:t>
            </a:r>
            <a:endParaRPr lang="es-ES"/>
          </a:p>
        </p:txBody>
      </p:sp>
      <p:sp>
        <p:nvSpPr>
          <p:cNvPr id="4" name="Contenidor de data 3"/>
          <p:cNvSpPr>
            <a:spLocks noGrp="1"/>
          </p:cNvSpPr>
          <p:nvPr>
            <p:ph type="dt" sz="half" idx="10"/>
          </p:nvPr>
        </p:nvSpPr>
        <p:spPr/>
        <p:txBody>
          <a:bodyPr/>
          <a:lstStyle/>
          <a:p>
            <a:fld id="{DC0B75F9-5DB9-42ED-B6EA-F3314E3C2E0F}" type="datetimeFigureOut">
              <a:rPr lang="es-ES" smtClean="0"/>
              <a:t>16/06/2015</a:t>
            </a:fld>
            <a:endParaRPr lang="es-ES"/>
          </a:p>
        </p:txBody>
      </p:sp>
      <p:sp>
        <p:nvSpPr>
          <p:cNvPr id="5" name="Contenidor de peu de pàgina 4"/>
          <p:cNvSpPr>
            <a:spLocks noGrp="1"/>
          </p:cNvSpPr>
          <p:nvPr>
            <p:ph type="ftr" sz="quarter" idx="11"/>
          </p:nvPr>
        </p:nvSpPr>
        <p:spPr/>
        <p:txBody>
          <a:bodyPr/>
          <a:lstStyle/>
          <a:p>
            <a:endParaRPr lang="es-ES"/>
          </a:p>
        </p:txBody>
      </p:sp>
      <p:sp>
        <p:nvSpPr>
          <p:cNvPr id="6" name="Contenidor de número de diapositiva 5"/>
          <p:cNvSpPr>
            <a:spLocks noGrp="1"/>
          </p:cNvSpPr>
          <p:nvPr>
            <p:ph type="sldNum" sz="quarter" idx="12"/>
          </p:nvPr>
        </p:nvSpPr>
        <p:spPr/>
        <p:txBody>
          <a:bodyPr/>
          <a:lstStyle/>
          <a:p>
            <a:fld id="{7F46E41D-2F04-4D00-BE1C-E311EC805B97}" type="slidenum">
              <a:rPr lang="es-ES" smtClean="0"/>
              <a:t>‹#›</a:t>
            </a:fld>
            <a:endParaRPr lang="es-ES"/>
          </a:p>
        </p:txBody>
      </p:sp>
    </p:spTree>
    <p:extLst>
      <p:ext uri="{BB962C8B-B14F-4D97-AF65-F5344CB8AC3E}">
        <p14:creationId xmlns:p14="http://schemas.microsoft.com/office/powerpoint/2010/main" val="429212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ol i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es-ES"/>
          </a:p>
        </p:txBody>
      </p:sp>
      <p:sp>
        <p:nvSpPr>
          <p:cNvPr id="3" name="Contenidor de contingut 2"/>
          <p:cNvSpPr>
            <a:spLocks noGrp="1"/>
          </p:cNvSpPr>
          <p:nvPr>
            <p:ph idx="1"/>
          </p:nvPr>
        </p:nvSpPr>
        <p:spPr/>
        <p:txBody>
          <a:body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es-ES"/>
          </a:p>
        </p:txBody>
      </p:sp>
      <p:sp>
        <p:nvSpPr>
          <p:cNvPr id="4" name="Contenidor de data 3"/>
          <p:cNvSpPr>
            <a:spLocks noGrp="1"/>
          </p:cNvSpPr>
          <p:nvPr>
            <p:ph type="dt" sz="half" idx="10"/>
          </p:nvPr>
        </p:nvSpPr>
        <p:spPr/>
        <p:txBody>
          <a:bodyPr/>
          <a:lstStyle/>
          <a:p>
            <a:fld id="{DC0B75F9-5DB9-42ED-B6EA-F3314E3C2E0F}" type="datetimeFigureOut">
              <a:rPr lang="es-ES" smtClean="0"/>
              <a:t>16/06/2015</a:t>
            </a:fld>
            <a:endParaRPr lang="es-ES"/>
          </a:p>
        </p:txBody>
      </p:sp>
      <p:sp>
        <p:nvSpPr>
          <p:cNvPr id="5" name="Contenidor de peu de pàgina 4"/>
          <p:cNvSpPr>
            <a:spLocks noGrp="1"/>
          </p:cNvSpPr>
          <p:nvPr>
            <p:ph type="ftr" sz="quarter" idx="11"/>
          </p:nvPr>
        </p:nvSpPr>
        <p:spPr/>
        <p:txBody>
          <a:bodyPr/>
          <a:lstStyle/>
          <a:p>
            <a:endParaRPr lang="es-ES"/>
          </a:p>
        </p:txBody>
      </p:sp>
      <p:sp>
        <p:nvSpPr>
          <p:cNvPr id="6" name="Contenidor de número de diapositiva 5"/>
          <p:cNvSpPr>
            <a:spLocks noGrp="1"/>
          </p:cNvSpPr>
          <p:nvPr>
            <p:ph type="sldNum" sz="quarter" idx="12"/>
          </p:nvPr>
        </p:nvSpPr>
        <p:spPr/>
        <p:txBody>
          <a:bodyPr/>
          <a:lstStyle/>
          <a:p>
            <a:fld id="{7F46E41D-2F04-4D00-BE1C-E311EC805B97}" type="slidenum">
              <a:rPr lang="es-ES" smtClean="0"/>
              <a:t>‹#›</a:t>
            </a:fld>
            <a:endParaRPr lang="es-ES"/>
          </a:p>
        </p:txBody>
      </p:sp>
    </p:spTree>
    <p:extLst>
      <p:ext uri="{BB962C8B-B14F-4D97-AF65-F5344CB8AC3E}">
        <p14:creationId xmlns:p14="http://schemas.microsoft.com/office/powerpoint/2010/main" val="763503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pçalera de la secció">
    <p:spTree>
      <p:nvGrpSpPr>
        <p:cNvPr id="1" name=""/>
        <p:cNvGrpSpPr/>
        <p:nvPr/>
      </p:nvGrpSpPr>
      <p:grpSpPr>
        <a:xfrm>
          <a:off x="0" y="0"/>
          <a:ext cx="0" cy="0"/>
          <a:chOff x="0" y="0"/>
          <a:chExt cx="0" cy="0"/>
        </a:xfrm>
      </p:grpSpPr>
      <p:sp>
        <p:nvSpPr>
          <p:cNvPr id="2" name="Títol 1"/>
          <p:cNvSpPr>
            <a:spLocks noGrp="1"/>
          </p:cNvSpPr>
          <p:nvPr>
            <p:ph type="title"/>
          </p:nvPr>
        </p:nvSpPr>
        <p:spPr>
          <a:xfrm>
            <a:off x="722313" y="4406900"/>
            <a:ext cx="7772400" cy="1362075"/>
          </a:xfrm>
        </p:spPr>
        <p:txBody>
          <a:bodyPr anchor="t"/>
          <a:lstStyle>
            <a:lvl1pPr algn="l">
              <a:defRPr sz="4000" b="1" cap="all"/>
            </a:lvl1pPr>
          </a:lstStyle>
          <a:p>
            <a:r>
              <a:rPr lang="ca-ES" smtClean="0"/>
              <a:t>Feu clic aquí per editar l'estil</a:t>
            </a:r>
            <a:endParaRPr lang="es-ES"/>
          </a:p>
        </p:txBody>
      </p:sp>
      <p:sp>
        <p:nvSpPr>
          <p:cNvPr id="3" name="Contenidor de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a-ES" smtClean="0"/>
              <a:t>Feu clic aquí per editar estils</a:t>
            </a:r>
          </a:p>
        </p:txBody>
      </p:sp>
      <p:sp>
        <p:nvSpPr>
          <p:cNvPr id="4" name="Contenidor de data 3"/>
          <p:cNvSpPr>
            <a:spLocks noGrp="1"/>
          </p:cNvSpPr>
          <p:nvPr>
            <p:ph type="dt" sz="half" idx="10"/>
          </p:nvPr>
        </p:nvSpPr>
        <p:spPr/>
        <p:txBody>
          <a:bodyPr/>
          <a:lstStyle/>
          <a:p>
            <a:fld id="{DC0B75F9-5DB9-42ED-B6EA-F3314E3C2E0F}" type="datetimeFigureOut">
              <a:rPr lang="es-ES" smtClean="0"/>
              <a:t>16/06/2015</a:t>
            </a:fld>
            <a:endParaRPr lang="es-ES"/>
          </a:p>
        </p:txBody>
      </p:sp>
      <p:sp>
        <p:nvSpPr>
          <p:cNvPr id="5" name="Contenidor de peu de pàgina 4"/>
          <p:cNvSpPr>
            <a:spLocks noGrp="1"/>
          </p:cNvSpPr>
          <p:nvPr>
            <p:ph type="ftr" sz="quarter" idx="11"/>
          </p:nvPr>
        </p:nvSpPr>
        <p:spPr/>
        <p:txBody>
          <a:bodyPr/>
          <a:lstStyle/>
          <a:p>
            <a:endParaRPr lang="es-ES"/>
          </a:p>
        </p:txBody>
      </p:sp>
      <p:sp>
        <p:nvSpPr>
          <p:cNvPr id="6" name="Contenidor de número de diapositiva 5"/>
          <p:cNvSpPr>
            <a:spLocks noGrp="1"/>
          </p:cNvSpPr>
          <p:nvPr>
            <p:ph type="sldNum" sz="quarter" idx="12"/>
          </p:nvPr>
        </p:nvSpPr>
        <p:spPr/>
        <p:txBody>
          <a:bodyPr/>
          <a:lstStyle/>
          <a:p>
            <a:fld id="{7F46E41D-2F04-4D00-BE1C-E311EC805B97}" type="slidenum">
              <a:rPr lang="es-ES" smtClean="0"/>
              <a:t>‹#›</a:t>
            </a:fld>
            <a:endParaRPr lang="es-ES"/>
          </a:p>
        </p:txBody>
      </p:sp>
    </p:spTree>
    <p:extLst>
      <p:ext uri="{BB962C8B-B14F-4D97-AF65-F5344CB8AC3E}">
        <p14:creationId xmlns:p14="http://schemas.microsoft.com/office/powerpoint/2010/main" val="699676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es-ES"/>
          </a:p>
        </p:txBody>
      </p:sp>
      <p:sp>
        <p:nvSpPr>
          <p:cNvPr id="3" name="Contenidor de contingut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es-ES"/>
          </a:p>
        </p:txBody>
      </p:sp>
      <p:sp>
        <p:nvSpPr>
          <p:cNvPr id="4" name="Contenidor de contingut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es-ES"/>
          </a:p>
        </p:txBody>
      </p:sp>
      <p:sp>
        <p:nvSpPr>
          <p:cNvPr id="5" name="Contenidor de data 4"/>
          <p:cNvSpPr>
            <a:spLocks noGrp="1"/>
          </p:cNvSpPr>
          <p:nvPr>
            <p:ph type="dt" sz="half" idx="10"/>
          </p:nvPr>
        </p:nvSpPr>
        <p:spPr/>
        <p:txBody>
          <a:bodyPr/>
          <a:lstStyle/>
          <a:p>
            <a:fld id="{DC0B75F9-5DB9-42ED-B6EA-F3314E3C2E0F}" type="datetimeFigureOut">
              <a:rPr lang="es-ES" smtClean="0"/>
              <a:t>16/06/2015</a:t>
            </a:fld>
            <a:endParaRPr lang="es-ES"/>
          </a:p>
        </p:txBody>
      </p:sp>
      <p:sp>
        <p:nvSpPr>
          <p:cNvPr id="6" name="Contenidor de peu de pàgina 5"/>
          <p:cNvSpPr>
            <a:spLocks noGrp="1"/>
          </p:cNvSpPr>
          <p:nvPr>
            <p:ph type="ftr" sz="quarter" idx="11"/>
          </p:nvPr>
        </p:nvSpPr>
        <p:spPr/>
        <p:txBody>
          <a:bodyPr/>
          <a:lstStyle/>
          <a:p>
            <a:endParaRPr lang="es-ES"/>
          </a:p>
        </p:txBody>
      </p:sp>
      <p:sp>
        <p:nvSpPr>
          <p:cNvPr id="7" name="Contenidor de número de diapositiva 6"/>
          <p:cNvSpPr>
            <a:spLocks noGrp="1"/>
          </p:cNvSpPr>
          <p:nvPr>
            <p:ph type="sldNum" sz="quarter" idx="12"/>
          </p:nvPr>
        </p:nvSpPr>
        <p:spPr/>
        <p:txBody>
          <a:bodyPr/>
          <a:lstStyle/>
          <a:p>
            <a:fld id="{7F46E41D-2F04-4D00-BE1C-E311EC805B97}" type="slidenum">
              <a:rPr lang="es-ES" smtClean="0"/>
              <a:t>‹#›</a:t>
            </a:fld>
            <a:endParaRPr lang="es-ES"/>
          </a:p>
        </p:txBody>
      </p:sp>
    </p:spTree>
    <p:extLst>
      <p:ext uri="{BB962C8B-B14F-4D97-AF65-F5344CB8AC3E}">
        <p14:creationId xmlns:p14="http://schemas.microsoft.com/office/powerpoint/2010/main" val="1565858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lvl1pPr>
              <a:defRPr/>
            </a:lvl1pPr>
          </a:lstStyle>
          <a:p>
            <a:r>
              <a:rPr lang="ca-ES" smtClean="0"/>
              <a:t>Feu clic aquí per editar l'estil</a:t>
            </a:r>
            <a:endParaRPr lang="es-ES"/>
          </a:p>
        </p:txBody>
      </p:sp>
      <p:sp>
        <p:nvSpPr>
          <p:cNvPr id="3" name="Contenidor de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estils</a:t>
            </a:r>
          </a:p>
        </p:txBody>
      </p:sp>
      <p:sp>
        <p:nvSpPr>
          <p:cNvPr id="4" name="Contenidor de conting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es-ES"/>
          </a:p>
        </p:txBody>
      </p:sp>
      <p:sp>
        <p:nvSpPr>
          <p:cNvPr id="5" name="Contenidor de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estils</a:t>
            </a:r>
          </a:p>
        </p:txBody>
      </p:sp>
      <p:sp>
        <p:nvSpPr>
          <p:cNvPr id="6" name="Contenidor de conting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es-ES"/>
          </a:p>
        </p:txBody>
      </p:sp>
      <p:sp>
        <p:nvSpPr>
          <p:cNvPr id="7" name="Contenidor de data 6"/>
          <p:cNvSpPr>
            <a:spLocks noGrp="1"/>
          </p:cNvSpPr>
          <p:nvPr>
            <p:ph type="dt" sz="half" idx="10"/>
          </p:nvPr>
        </p:nvSpPr>
        <p:spPr/>
        <p:txBody>
          <a:bodyPr/>
          <a:lstStyle/>
          <a:p>
            <a:fld id="{DC0B75F9-5DB9-42ED-B6EA-F3314E3C2E0F}" type="datetimeFigureOut">
              <a:rPr lang="es-ES" smtClean="0"/>
              <a:t>16/06/2015</a:t>
            </a:fld>
            <a:endParaRPr lang="es-ES"/>
          </a:p>
        </p:txBody>
      </p:sp>
      <p:sp>
        <p:nvSpPr>
          <p:cNvPr id="8" name="Contenidor de peu de pàgina 7"/>
          <p:cNvSpPr>
            <a:spLocks noGrp="1"/>
          </p:cNvSpPr>
          <p:nvPr>
            <p:ph type="ftr" sz="quarter" idx="11"/>
          </p:nvPr>
        </p:nvSpPr>
        <p:spPr/>
        <p:txBody>
          <a:bodyPr/>
          <a:lstStyle/>
          <a:p>
            <a:endParaRPr lang="es-ES"/>
          </a:p>
        </p:txBody>
      </p:sp>
      <p:sp>
        <p:nvSpPr>
          <p:cNvPr id="9" name="Contenidor de número de diapositiva 8"/>
          <p:cNvSpPr>
            <a:spLocks noGrp="1"/>
          </p:cNvSpPr>
          <p:nvPr>
            <p:ph type="sldNum" sz="quarter" idx="12"/>
          </p:nvPr>
        </p:nvSpPr>
        <p:spPr/>
        <p:txBody>
          <a:bodyPr/>
          <a:lstStyle/>
          <a:p>
            <a:fld id="{7F46E41D-2F04-4D00-BE1C-E311EC805B97}" type="slidenum">
              <a:rPr lang="es-ES" smtClean="0"/>
              <a:t>‹#›</a:t>
            </a:fld>
            <a:endParaRPr lang="es-ES"/>
          </a:p>
        </p:txBody>
      </p:sp>
    </p:spTree>
    <p:extLst>
      <p:ext uri="{BB962C8B-B14F-4D97-AF65-F5344CB8AC3E}">
        <p14:creationId xmlns:p14="http://schemas.microsoft.com/office/powerpoint/2010/main" val="4253883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omés títo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es-ES"/>
          </a:p>
        </p:txBody>
      </p:sp>
      <p:sp>
        <p:nvSpPr>
          <p:cNvPr id="3" name="Contenidor de data 2"/>
          <p:cNvSpPr>
            <a:spLocks noGrp="1"/>
          </p:cNvSpPr>
          <p:nvPr>
            <p:ph type="dt" sz="half" idx="10"/>
          </p:nvPr>
        </p:nvSpPr>
        <p:spPr/>
        <p:txBody>
          <a:bodyPr/>
          <a:lstStyle/>
          <a:p>
            <a:fld id="{DC0B75F9-5DB9-42ED-B6EA-F3314E3C2E0F}" type="datetimeFigureOut">
              <a:rPr lang="es-ES" smtClean="0"/>
              <a:t>16/06/2015</a:t>
            </a:fld>
            <a:endParaRPr lang="es-ES"/>
          </a:p>
        </p:txBody>
      </p:sp>
      <p:sp>
        <p:nvSpPr>
          <p:cNvPr id="4" name="Contenidor de peu de pàgina 3"/>
          <p:cNvSpPr>
            <a:spLocks noGrp="1"/>
          </p:cNvSpPr>
          <p:nvPr>
            <p:ph type="ftr" sz="quarter" idx="11"/>
          </p:nvPr>
        </p:nvSpPr>
        <p:spPr/>
        <p:txBody>
          <a:bodyPr/>
          <a:lstStyle/>
          <a:p>
            <a:endParaRPr lang="es-ES"/>
          </a:p>
        </p:txBody>
      </p:sp>
      <p:sp>
        <p:nvSpPr>
          <p:cNvPr id="5" name="Contenidor de número de diapositiva 4"/>
          <p:cNvSpPr>
            <a:spLocks noGrp="1"/>
          </p:cNvSpPr>
          <p:nvPr>
            <p:ph type="sldNum" sz="quarter" idx="12"/>
          </p:nvPr>
        </p:nvSpPr>
        <p:spPr/>
        <p:txBody>
          <a:bodyPr/>
          <a:lstStyle/>
          <a:p>
            <a:fld id="{7F46E41D-2F04-4D00-BE1C-E311EC805B97}" type="slidenum">
              <a:rPr lang="es-ES" smtClean="0"/>
              <a:t>‹#›</a:t>
            </a:fld>
            <a:endParaRPr lang="es-ES"/>
          </a:p>
        </p:txBody>
      </p:sp>
    </p:spTree>
    <p:extLst>
      <p:ext uri="{BB962C8B-B14F-4D97-AF65-F5344CB8AC3E}">
        <p14:creationId xmlns:p14="http://schemas.microsoft.com/office/powerpoint/2010/main" val="3630692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
    <p:spTree>
      <p:nvGrpSpPr>
        <p:cNvPr id="1" name=""/>
        <p:cNvGrpSpPr/>
        <p:nvPr/>
      </p:nvGrpSpPr>
      <p:grpSpPr>
        <a:xfrm>
          <a:off x="0" y="0"/>
          <a:ext cx="0" cy="0"/>
          <a:chOff x="0" y="0"/>
          <a:chExt cx="0" cy="0"/>
        </a:xfrm>
      </p:grpSpPr>
      <p:sp>
        <p:nvSpPr>
          <p:cNvPr id="2" name="Contenidor de data 1"/>
          <p:cNvSpPr>
            <a:spLocks noGrp="1"/>
          </p:cNvSpPr>
          <p:nvPr>
            <p:ph type="dt" sz="half" idx="10"/>
          </p:nvPr>
        </p:nvSpPr>
        <p:spPr/>
        <p:txBody>
          <a:bodyPr/>
          <a:lstStyle/>
          <a:p>
            <a:fld id="{DC0B75F9-5DB9-42ED-B6EA-F3314E3C2E0F}" type="datetimeFigureOut">
              <a:rPr lang="es-ES" smtClean="0"/>
              <a:t>16/06/2015</a:t>
            </a:fld>
            <a:endParaRPr lang="es-ES"/>
          </a:p>
        </p:txBody>
      </p:sp>
      <p:sp>
        <p:nvSpPr>
          <p:cNvPr id="3" name="Contenidor de peu de pàgina 2"/>
          <p:cNvSpPr>
            <a:spLocks noGrp="1"/>
          </p:cNvSpPr>
          <p:nvPr>
            <p:ph type="ftr" sz="quarter" idx="11"/>
          </p:nvPr>
        </p:nvSpPr>
        <p:spPr/>
        <p:txBody>
          <a:bodyPr/>
          <a:lstStyle/>
          <a:p>
            <a:endParaRPr lang="es-ES"/>
          </a:p>
        </p:txBody>
      </p:sp>
      <p:sp>
        <p:nvSpPr>
          <p:cNvPr id="4" name="Contenidor de número de diapositiva 3"/>
          <p:cNvSpPr>
            <a:spLocks noGrp="1"/>
          </p:cNvSpPr>
          <p:nvPr>
            <p:ph type="sldNum" sz="quarter" idx="12"/>
          </p:nvPr>
        </p:nvSpPr>
        <p:spPr/>
        <p:txBody>
          <a:bodyPr/>
          <a:lstStyle/>
          <a:p>
            <a:fld id="{7F46E41D-2F04-4D00-BE1C-E311EC805B97}" type="slidenum">
              <a:rPr lang="es-ES" smtClean="0"/>
              <a:t>‹#›</a:t>
            </a:fld>
            <a:endParaRPr lang="es-ES"/>
          </a:p>
        </p:txBody>
      </p:sp>
    </p:spTree>
    <p:extLst>
      <p:ext uri="{BB962C8B-B14F-4D97-AF65-F5344CB8AC3E}">
        <p14:creationId xmlns:p14="http://schemas.microsoft.com/office/powerpoint/2010/main" val="1026750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ingut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457200" y="273050"/>
            <a:ext cx="3008313" cy="1162050"/>
          </a:xfrm>
        </p:spPr>
        <p:txBody>
          <a:bodyPr anchor="b"/>
          <a:lstStyle>
            <a:lvl1pPr algn="l">
              <a:defRPr sz="2000" b="1"/>
            </a:lvl1pPr>
          </a:lstStyle>
          <a:p>
            <a:r>
              <a:rPr lang="ca-ES" smtClean="0"/>
              <a:t>Feu clic aquí per editar l'estil</a:t>
            </a:r>
            <a:endParaRPr lang="es-ES"/>
          </a:p>
        </p:txBody>
      </p:sp>
      <p:sp>
        <p:nvSpPr>
          <p:cNvPr id="3" name="Contenidor de conting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es-ES"/>
          </a:p>
        </p:txBody>
      </p:sp>
      <p:sp>
        <p:nvSpPr>
          <p:cNvPr id="4" name="Contenidor de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estils</a:t>
            </a:r>
          </a:p>
        </p:txBody>
      </p:sp>
      <p:sp>
        <p:nvSpPr>
          <p:cNvPr id="5" name="Contenidor de data 4"/>
          <p:cNvSpPr>
            <a:spLocks noGrp="1"/>
          </p:cNvSpPr>
          <p:nvPr>
            <p:ph type="dt" sz="half" idx="10"/>
          </p:nvPr>
        </p:nvSpPr>
        <p:spPr/>
        <p:txBody>
          <a:bodyPr/>
          <a:lstStyle/>
          <a:p>
            <a:fld id="{DC0B75F9-5DB9-42ED-B6EA-F3314E3C2E0F}" type="datetimeFigureOut">
              <a:rPr lang="es-ES" smtClean="0"/>
              <a:t>16/06/2015</a:t>
            </a:fld>
            <a:endParaRPr lang="es-ES"/>
          </a:p>
        </p:txBody>
      </p:sp>
      <p:sp>
        <p:nvSpPr>
          <p:cNvPr id="6" name="Contenidor de peu de pàgina 5"/>
          <p:cNvSpPr>
            <a:spLocks noGrp="1"/>
          </p:cNvSpPr>
          <p:nvPr>
            <p:ph type="ftr" sz="quarter" idx="11"/>
          </p:nvPr>
        </p:nvSpPr>
        <p:spPr/>
        <p:txBody>
          <a:bodyPr/>
          <a:lstStyle/>
          <a:p>
            <a:endParaRPr lang="es-ES"/>
          </a:p>
        </p:txBody>
      </p:sp>
      <p:sp>
        <p:nvSpPr>
          <p:cNvPr id="7" name="Contenidor de número de diapositiva 6"/>
          <p:cNvSpPr>
            <a:spLocks noGrp="1"/>
          </p:cNvSpPr>
          <p:nvPr>
            <p:ph type="sldNum" sz="quarter" idx="12"/>
          </p:nvPr>
        </p:nvSpPr>
        <p:spPr/>
        <p:txBody>
          <a:bodyPr/>
          <a:lstStyle/>
          <a:p>
            <a:fld id="{7F46E41D-2F04-4D00-BE1C-E311EC805B97}" type="slidenum">
              <a:rPr lang="es-ES" smtClean="0"/>
              <a:t>‹#›</a:t>
            </a:fld>
            <a:endParaRPr lang="es-ES"/>
          </a:p>
        </p:txBody>
      </p:sp>
    </p:spTree>
    <p:extLst>
      <p:ext uri="{BB962C8B-B14F-4D97-AF65-F5344CB8AC3E}">
        <p14:creationId xmlns:p14="http://schemas.microsoft.com/office/powerpoint/2010/main" val="2671557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tge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1792288" y="4800600"/>
            <a:ext cx="5486400" cy="566738"/>
          </a:xfrm>
        </p:spPr>
        <p:txBody>
          <a:bodyPr anchor="b"/>
          <a:lstStyle>
            <a:lvl1pPr algn="l">
              <a:defRPr sz="2000" b="1"/>
            </a:lvl1pPr>
          </a:lstStyle>
          <a:p>
            <a:r>
              <a:rPr lang="ca-ES" smtClean="0"/>
              <a:t>Feu clic aquí per editar l'estil</a:t>
            </a:r>
            <a:endParaRPr lang="es-ES"/>
          </a:p>
        </p:txBody>
      </p:sp>
      <p:sp>
        <p:nvSpPr>
          <p:cNvPr id="3" name="Contenidor d'imat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Contenidor de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estils</a:t>
            </a:r>
          </a:p>
        </p:txBody>
      </p:sp>
      <p:sp>
        <p:nvSpPr>
          <p:cNvPr id="5" name="Contenidor de data 4"/>
          <p:cNvSpPr>
            <a:spLocks noGrp="1"/>
          </p:cNvSpPr>
          <p:nvPr>
            <p:ph type="dt" sz="half" idx="10"/>
          </p:nvPr>
        </p:nvSpPr>
        <p:spPr/>
        <p:txBody>
          <a:bodyPr/>
          <a:lstStyle/>
          <a:p>
            <a:fld id="{DC0B75F9-5DB9-42ED-B6EA-F3314E3C2E0F}" type="datetimeFigureOut">
              <a:rPr lang="es-ES" smtClean="0"/>
              <a:t>16/06/2015</a:t>
            </a:fld>
            <a:endParaRPr lang="es-ES"/>
          </a:p>
        </p:txBody>
      </p:sp>
      <p:sp>
        <p:nvSpPr>
          <p:cNvPr id="6" name="Contenidor de peu de pàgina 5"/>
          <p:cNvSpPr>
            <a:spLocks noGrp="1"/>
          </p:cNvSpPr>
          <p:nvPr>
            <p:ph type="ftr" sz="quarter" idx="11"/>
          </p:nvPr>
        </p:nvSpPr>
        <p:spPr/>
        <p:txBody>
          <a:bodyPr/>
          <a:lstStyle/>
          <a:p>
            <a:endParaRPr lang="es-ES"/>
          </a:p>
        </p:txBody>
      </p:sp>
      <p:sp>
        <p:nvSpPr>
          <p:cNvPr id="7" name="Contenidor de número de diapositiva 6"/>
          <p:cNvSpPr>
            <a:spLocks noGrp="1"/>
          </p:cNvSpPr>
          <p:nvPr>
            <p:ph type="sldNum" sz="quarter" idx="12"/>
          </p:nvPr>
        </p:nvSpPr>
        <p:spPr/>
        <p:txBody>
          <a:bodyPr/>
          <a:lstStyle/>
          <a:p>
            <a:fld id="{7F46E41D-2F04-4D00-BE1C-E311EC805B97}" type="slidenum">
              <a:rPr lang="es-ES" smtClean="0"/>
              <a:t>‹#›</a:t>
            </a:fld>
            <a:endParaRPr lang="es-ES"/>
          </a:p>
        </p:txBody>
      </p:sp>
    </p:spTree>
    <p:extLst>
      <p:ext uri="{BB962C8B-B14F-4D97-AF65-F5344CB8AC3E}">
        <p14:creationId xmlns:p14="http://schemas.microsoft.com/office/powerpoint/2010/main" val="2172582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ol i text vertica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es-ES"/>
          </a:p>
        </p:txBody>
      </p:sp>
      <p:sp>
        <p:nvSpPr>
          <p:cNvPr id="3" name="Contenidor de text vertical 2"/>
          <p:cNvSpPr>
            <a:spLocks noGrp="1"/>
          </p:cNvSpPr>
          <p:nvPr>
            <p:ph type="body" orient="vert" idx="1"/>
          </p:nvPr>
        </p:nvSpPr>
        <p:spPr/>
        <p:txBody>
          <a:bodyPr vert="eaVert"/>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es-ES"/>
          </a:p>
        </p:txBody>
      </p:sp>
      <p:sp>
        <p:nvSpPr>
          <p:cNvPr id="4" name="Contenidor de data 3"/>
          <p:cNvSpPr>
            <a:spLocks noGrp="1"/>
          </p:cNvSpPr>
          <p:nvPr>
            <p:ph type="dt" sz="half" idx="10"/>
          </p:nvPr>
        </p:nvSpPr>
        <p:spPr/>
        <p:txBody>
          <a:bodyPr/>
          <a:lstStyle/>
          <a:p>
            <a:fld id="{DC0B75F9-5DB9-42ED-B6EA-F3314E3C2E0F}" type="datetimeFigureOut">
              <a:rPr lang="es-ES" smtClean="0"/>
              <a:t>16/06/2015</a:t>
            </a:fld>
            <a:endParaRPr lang="es-ES"/>
          </a:p>
        </p:txBody>
      </p:sp>
      <p:sp>
        <p:nvSpPr>
          <p:cNvPr id="5" name="Contenidor de peu de pàgina 4"/>
          <p:cNvSpPr>
            <a:spLocks noGrp="1"/>
          </p:cNvSpPr>
          <p:nvPr>
            <p:ph type="ftr" sz="quarter" idx="11"/>
          </p:nvPr>
        </p:nvSpPr>
        <p:spPr/>
        <p:txBody>
          <a:bodyPr/>
          <a:lstStyle/>
          <a:p>
            <a:endParaRPr lang="es-ES"/>
          </a:p>
        </p:txBody>
      </p:sp>
      <p:sp>
        <p:nvSpPr>
          <p:cNvPr id="6" name="Contenidor de número de diapositiva 5"/>
          <p:cNvSpPr>
            <a:spLocks noGrp="1"/>
          </p:cNvSpPr>
          <p:nvPr>
            <p:ph type="sldNum" sz="quarter" idx="12"/>
          </p:nvPr>
        </p:nvSpPr>
        <p:spPr/>
        <p:txBody>
          <a:bodyPr/>
          <a:lstStyle/>
          <a:p>
            <a:fld id="{7F46E41D-2F04-4D00-BE1C-E311EC805B97}" type="slidenum">
              <a:rPr lang="es-ES" smtClean="0"/>
              <a:t>‹#›</a:t>
            </a:fld>
            <a:endParaRPr lang="es-ES"/>
          </a:p>
        </p:txBody>
      </p:sp>
    </p:spTree>
    <p:extLst>
      <p:ext uri="{BB962C8B-B14F-4D97-AF65-F5344CB8AC3E}">
        <p14:creationId xmlns:p14="http://schemas.microsoft.com/office/powerpoint/2010/main" val="2211365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ol vertical i text">
    <p:spTree>
      <p:nvGrpSpPr>
        <p:cNvPr id="1" name=""/>
        <p:cNvGrpSpPr/>
        <p:nvPr/>
      </p:nvGrpSpPr>
      <p:grpSpPr>
        <a:xfrm>
          <a:off x="0" y="0"/>
          <a:ext cx="0" cy="0"/>
          <a:chOff x="0" y="0"/>
          <a:chExt cx="0" cy="0"/>
        </a:xfrm>
      </p:grpSpPr>
      <p:sp>
        <p:nvSpPr>
          <p:cNvPr id="2" name="Títol vertical 1"/>
          <p:cNvSpPr>
            <a:spLocks noGrp="1"/>
          </p:cNvSpPr>
          <p:nvPr>
            <p:ph type="title" orient="vert"/>
          </p:nvPr>
        </p:nvSpPr>
        <p:spPr>
          <a:xfrm>
            <a:off x="6629400" y="274638"/>
            <a:ext cx="2057400" cy="5851525"/>
          </a:xfrm>
        </p:spPr>
        <p:txBody>
          <a:bodyPr vert="eaVert"/>
          <a:lstStyle/>
          <a:p>
            <a:r>
              <a:rPr lang="ca-ES" smtClean="0"/>
              <a:t>Feu clic aquí per editar l'estil</a:t>
            </a:r>
            <a:endParaRPr lang="es-ES"/>
          </a:p>
        </p:txBody>
      </p:sp>
      <p:sp>
        <p:nvSpPr>
          <p:cNvPr id="3" name="Contenidor de text vertical 2"/>
          <p:cNvSpPr>
            <a:spLocks noGrp="1"/>
          </p:cNvSpPr>
          <p:nvPr>
            <p:ph type="body" orient="vert" idx="1"/>
          </p:nvPr>
        </p:nvSpPr>
        <p:spPr>
          <a:xfrm>
            <a:off x="457200" y="274638"/>
            <a:ext cx="6019800" cy="5851525"/>
          </a:xfrm>
        </p:spPr>
        <p:txBody>
          <a:bodyPr vert="eaVert"/>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es-ES"/>
          </a:p>
        </p:txBody>
      </p:sp>
      <p:sp>
        <p:nvSpPr>
          <p:cNvPr id="4" name="Contenidor de data 3"/>
          <p:cNvSpPr>
            <a:spLocks noGrp="1"/>
          </p:cNvSpPr>
          <p:nvPr>
            <p:ph type="dt" sz="half" idx="10"/>
          </p:nvPr>
        </p:nvSpPr>
        <p:spPr/>
        <p:txBody>
          <a:bodyPr/>
          <a:lstStyle/>
          <a:p>
            <a:fld id="{DC0B75F9-5DB9-42ED-B6EA-F3314E3C2E0F}" type="datetimeFigureOut">
              <a:rPr lang="es-ES" smtClean="0"/>
              <a:t>16/06/2015</a:t>
            </a:fld>
            <a:endParaRPr lang="es-ES"/>
          </a:p>
        </p:txBody>
      </p:sp>
      <p:sp>
        <p:nvSpPr>
          <p:cNvPr id="5" name="Contenidor de peu de pàgina 4"/>
          <p:cNvSpPr>
            <a:spLocks noGrp="1"/>
          </p:cNvSpPr>
          <p:nvPr>
            <p:ph type="ftr" sz="quarter" idx="11"/>
          </p:nvPr>
        </p:nvSpPr>
        <p:spPr/>
        <p:txBody>
          <a:bodyPr/>
          <a:lstStyle/>
          <a:p>
            <a:endParaRPr lang="es-ES"/>
          </a:p>
        </p:txBody>
      </p:sp>
      <p:sp>
        <p:nvSpPr>
          <p:cNvPr id="6" name="Contenidor de número de diapositiva 5"/>
          <p:cNvSpPr>
            <a:spLocks noGrp="1"/>
          </p:cNvSpPr>
          <p:nvPr>
            <p:ph type="sldNum" sz="quarter" idx="12"/>
          </p:nvPr>
        </p:nvSpPr>
        <p:spPr/>
        <p:txBody>
          <a:bodyPr/>
          <a:lstStyle/>
          <a:p>
            <a:fld id="{7F46E41D-2F04-4D00-BE1C-E311EC805B97}" type="slidenum">
              <a:rPr lang="es-ES" smtClean="0"/>
              <a:t>‹#›</a:t>
            </a:fld>
            <a:endParaRPr lang="es-ES"/>
          </a:p>
        </p:txBody>
      </p:sp>
    </p:spTree>
    <p:extLst>
      <p:ext uri="{BB962C8B-B14F-4D97-AF65-F5344CB8AC3E}">
        <p14:creationId xmlns:p14="http://schemas.microsoft.com/office/powerpoint/2010/main" val="282089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títo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a-ES" smtClean="0"/>
              <a:t>Feu clic aquí per editar l'estil</a:t>
            </a:r>
            <a:endParaRPr lang="es-ES"/>
          </a:p>
        </p:txBody>
      </p:sp>
      <p:sp>
        <p:nvSpPr>
          <p:cNvPr id="3" name="Contenidor de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es-ES"/>
          </a:p>
        </p:txBody>
      </p:sp>
      <p:sp>
        <p:nvSpPr>
          <p:cNvPr id="4" name="Contenidor de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0B75F9-5DB9-42ED-B6EA-F3314E3C2E0F}" type="datetimeFigureOut">
              <a:rPr lang="es-ES" smtClean="0"/>
              <a:t>16/06/2015</a:t>
            </a:fld>
            <a:endParaRPr lang="es-ES"/>
          </a:p>
        </p:txBody>
      </p:sp>
      <p:sp>
        <p:nvSpPr>
          <p:cNvPr id="5" name="Contenidor de peu de pà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Conteni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46E41D-2F04-4D00-BE1C-E311EC805B97}" type="slidenum">
              <a:rPr lang="es-ES" smtClean="0"/>
              <a:t>‹#›</a:t>
            </a:fld>
            <a:endParaRPr lang="es-ES"/>
          </a:p>
        </p:txBody>
      </p:sp>
    </p:spTree>
    <p:extLst>
      <p:ext uri="{BB962C8B-B14F-4D97-AF65-F5344CB8AC3E}">
        <p14:creationId xmlns:p14="http://schemas.microsoft.com/office/powerpoint/2010/main" val="334067293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chart" Target="../charts/chart7.xml"/><Relationship Id="rId4" Type="http://schemas.openxmlformats.org/officeDocument/2006/relationships/chart" Target="../charts/chart6.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ctrTitle"/>
          </p:nvPr>
        </p:nvSpPr>
        <p:spPr>
          <a:xfrm>
            <a:off x="611560" y="3284984"/>
            <a:ext cx="7772400" cy="1470025"/>
          </a:xfrm>
        </p:spPr>
        <p:txBody>
          <a:bodyPr>
            <a:noAutofit/>
          </a:bodyPr>
          <a:lstStyle/>
          <a:p>
            <a:r>
              <a:rPr lang="en-US" sz="2800" b="1" dirty="0" smtClean="0"/>
              <a:t>The effects </a:t>
            </a:r>
            <a:r>
              <a:rPr lang="en-US" sz="2800" b="1" dirty="0"/>
              <a:t>of flavanols on the enteroendocrine system: </a:t>
            </a:r>
            <a:r>
              <a:rPr lang="en-US" sz="2800" b="1" dirty="0" err="1" smtClean="0"/>
              <a:t>Proanthocyanidins</a:t>
            </a:r>
            <a:r>
              <a:rPr lang="en-US" sz="2800" b="1" dirty="0" smtClean="0"/>
              <a:t> </a:t>
            </a:r>
            <a:r>
              <a:rPr lang="en-US" sz="2800" b="1" dirty="0" smtClean="0"/>
              <a:t>on </a:t>
            </a:r>
            <a:r>
              <a:rPr lang="en-US" sz="2800" b="1" dirty="0"/>
              <a:t>food intake </a:t>
            </a:r>
            <a:r>
              <a:rPr lang="es-ES" sz="2800" dirty="0"/>
              <a:t/>
            </a:r>
            <a:br>
              <a:rPr lang="es-ES" sz="2800" dirty="0"/>
            </a:br>
            <a:r>
              <a:rPr lang="en-US" sz="2800" dirty="0"/>
              <a:t> </a:t>
            </a:r>
            <a:r>
              <a:rPr lang="es-ES" sz="2800" dirty="0"/>
              <a:t/>
            </a:r>
            <a:br>
              <a:rPr lang="es-ES" sz="2800" dirty="0"/>
            </a:br>
            <a:r>
              <a:rPr lang="it-IT" sz="1600" dirty="0"/>
              <a:t>Montserrat Pinent, Joan Serrano, Àngela Casanova-Martí, Katherine Gil-Cardoso, M Teresa Blay, Ximena Terra, and </a:t>
            </a:r>
            <a:r>
              <a:rPr lang="it-IT" sz="1600" b="1" dirty="0"/>
              <a:t>Anna Ardévol</a:t>
            </a:r>
            <a:r>
              <a:rPr lang="it-IT" sz="1600" dirty="0"/>
              <a:t> ( anna.ardevol@urv.cat</a:t>
            </a:r>
            <a:r>
              <a:rPr lang="it-IT" sz="1600" dirty="0" smtClean="0"/>
              <a:t>)</a:t>
            </a:r>
            <a:br>
              <a:rPr lang="it-IT" sz="1600" dirty="0" smtClean="0"/>
            </a:br>
            <a:r>
              <a:rPr lang="es-ES" sz="1600" dirty="0"/>
              <a:t/>
            </a:r>
            <a:br>
              <a:rPr lang="es-ES" sz="1600" dirty="0"/>
            </a:br>
            <a:r>
              <a:rPr lang="it-IT" sz="1200" dirty="0"/>
              <a:t>MoBioFood Research Group. Departament de Bioquímica i Biotecnologia, Universitat Rovira i Virgili. </a:t>
            </a:r>
            <a:r>
              <a:rPr lang="it-IT" sz="1200" dirty="0" smtClean="0"/>
              <a:t/>
            </a:r>
            <a:br>
              <a:rPr lang="it-IT" sz="1200" dirty="0" smtClean="0"/>
            </a:br>
            <a:r>
              <a:rPr lang="it-IT" sz="1200" dirty="0" smtClean="0"/>
              <a:t>Tarragona</a:t>
            </a:r>
            <a:r>
              <a:rPr lang="it-IT" sz="1200" dirty="0"/>
              <a:t>, Spain.</a:t>
            </a:r>
            <a:r>
              <a:rPr lang="es-ES" sz="1200" dirty="0"/>
              <a:t/>
            </a:r>
            <a:br>
              <a:rPr lang="es-ES" sz="1200" dirty="0"/>
            </a:br>
            <a:r>
              <a:rPr lang="it-IT" sz="2800" dirty="0"/>
              <a:t> </a:t>
            </a:r>
            <a:r>
              <a:rPr lang="es-ES" sz="2800" dirty="0"/>
              <a:t/>
            </a:r>
            <a:br>
              <a:rPr lang="es-ES" sz="2800" dirty="0"/>
            </a:br>
            <a:endParaRPr lang="es-ES" sz="2800" dirty="0"/>
          </a:p>
        </p:txBody>
      </p:sp>
      <p:pic>
        <p:nvPicPr>
          <p:cNvPr id="1026" name="Picture 2" descr="D:\Users\78579471-V\Dropbox\recerca\projectes concedits\SGR2014\Logos MoBioFood\Logo MoBioFood 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3776249" cy="6926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5444" y="5157192"/>
            <a:ext cx="4266288" cy="7832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2512" y="30811"/>
            <a:ext cx="3532287" cy="708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31151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146" name="Picture 2" descr="D:\Users\78579471-V\Dropbox\recerca\projectes concedits\SGR2014\Logos MoBioFood\Logo MoBioFoo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7 Conector recto de flecha"/>
          <p:cNvCxnSpPr/>
          <p:nvPr/>
        </p:nvCxnSpPr>
        <p:spPr>
          <a:xfrm>
            <a:off x="1979712" y="2350467"/>
            <a:ext cx="64293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275856" y="2165801"/>
            <a:ext cx="2985183" cy="1200329"/>
          </a:xfrm>
          <a:prstGeom prst="rect">
            <a:avLst/>
          </a:prstGeom>
        </p:spPr>
        <p:txBody>
          <a:bodyPr wrap="square">
            <a:spAutoFit/>
          </a:bodyPr>
          <a:lstStyle/>
          <a:p>
            <a:r>
              <a:rPr lang="en-US" sz="3600" dirty="0" smtClean="0"/>
              <a:t>The problem addressed is:</a:t>
            </a:r>
          </a:p>
        </p:txBody>
      </p:sp>
    </p:spTree>
    <p:extLst>
      <p:ext uri="{BB962C8B-B14F-4D97-AF65-F5344CB8AC3E}">
        <p14:creationId xmlns:p14="http://schemas.microsoft.com/office/powerpoint/2010/main" val="5969765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Users\78579471-V\Dropbox\recerca\projectes concedits\SGR2014\Logos MoBioFood\Logo MoBioFood 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4438" y="1171575"/>
            <a:ext cx="4319587"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AutoShape 9" descr="Resultat d'imatges de operacion bikin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endParaRPr lang="es-ES" altLang="es-ES"/>
          </a:p>
        </p:txBody>
      </p:sp>
      <p:pic>
        <p:nvPicPr>
          <p:cNvPr id="27660" name="Picture 12" descr="http://quantumleapwellness.com/wp-content/uploads/2013/11/whyea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6375" y="1171575"/>
            <a:ext cx="6264275" cy="469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2" descr="http://quantumleapwellness.com/wp-content/uploads/2013/11/whyea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650" y="2305050"/>
            <a:ext cx="224155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uma 6"/>
          <p:cNvSpPr/>
          <p:nvPr/>
        </p:nvSpPr>
        <p:spPr>
          <a:xfrm>
            <a:off x="3563938" y="2436813"/>
            <a:ext cx="2087562" cy="1639887"/>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20"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24575" y="2436813"/>
            <a:ext cx="2692400"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8674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xit" presetSubtype="0" fill="hold" nodeType="clickEffect">
                                  <p:stCondLst>
                                    <p:cond delay="0"/>
                                  </p:stCondLst>
                                  <p:childTnLst>
                                    <p:anim calcmode="lin" valueType="num">
                                      <p:cBhvr>
                                        <p:cTn id="6" dur="1000"/>
                                        <p:tgtEl>
                                          <p:spTgt spid="27660"/>
                                        </p:tgtEl>
                                        <p:attrNameLst>
                                          <p:attrName>ppt_w</p:attrName>
                                        </p:attrNameLst>
                                      </p:cBhvr>
                                      <p:tavLst>
                                        <p:tav tm="0">
                                          <p:val>
                                            <p:strVal val="ppt_w"/>
                                          </p:val>
                                        </p:tav>
                                        <p:tav tm="100000">
                                          <p:val>
                                            <p:fltVal val="0"/>
                                          </p:val>
                                        </p:tav>
                                      </p:tavLst>
                                    </p:anim>
                                    <p:anim calcmode="lin" valueType="num">
                                      <p:cBhvr>
                                        <p:cTn id="7" dur="1000"/>
                                        <p:tgtEl>
                                          <p:spTgt spid="27660"/>
                                        </p:tgtEl>
                                        <p:attrNameLst>
                                          <p:attrName>ppt_h</p:attrName>
                                        </p:attrNameLst>
                                      </p:cBhvr>
                                      <p:tavLst>
                                        <p:tav tm="0">
                                          <p:val>
                                            <p:strVal val="ppt_h"/>
                                          </p:val>
                                        </p:tav>
                                        <p:tav tm="100000">
                                          <p:val>
                                            <p:fltVal val="0"/>
                                          </p:val>
                                        </p:tav>
                                      </p:tavLst>
                                    </p:anim>
                                    <p:anim calcmode="lin" valueType="num">
                                      <p:cBhvr>
                                        <p:cTn id="8" dur="1000"/>
                                        <p:tgtEl>
                                          <p:spTgt spid="27660"/>
                                        </p:tgtEl>
                                        <p:attrNameLst>
                                          <p:attrName>style.rotation</p:attrName>
                                        </p:attrNameLst>
                                      </p:cBhvr>
                                      <p:tavLst>
                                        <p:tav tm="0">
                                          <p:val>
                                            <p:fltVal val="0"/>
                                          </p:val>
                                        </p:tav>
                                        <p:tav tm="100000">
                                          <p:val>
                                            <p:fltVal val="90"/>
                                          </p:val>
                                        </p:tav>
                                      </p:tavLst>
                                    </p:anim>
                                    <p:animEffect transition="out" filter="fade">
                                      <p:cBhvr>
                                        <p:cTn id="9" dur="1000"/>
                                        <p:tgtEl>
                                          <p:spTgt spid="27660"/>
                                        </p:tgtEl>
                                      </p:cBhvr>
                                    </p:animEffect>
                                    <p:set>
                                      <p:cBhvr>
                                        <p:cTn id="10" dur="1" fill="hold">
                                          <p:stCondLst>
                                            <p:cond delay="999"/>
                                          </p:stCondLst>
                                        </p:cTn>
                                        <p:tgtEl>
                                          <p:spTgt spid="27660"/>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1000" fill="hold"/>
                                        <p:tgtEl>
                                          <p:spTgt spid="18"/>
                                        </p:tgtEl>
                                        <p:attrNameLst>
                                          <p:attrName>ppt_w</p:attrName>
                                        </p:attrNameLst>
                                      </p:cBhvr>
                                      <p:tavLst>
                                        <p:tav tm="0">
                                          <p:val>
                                            <p:fltVal val="0"/>
                                          </p:val>
                                        </p:tav>
                                        <p:tav tm="100000">
                                          <p:val>
                                            <p:strVal val="#ppt_w"/>
                                          </p:val>
                                        </p:tav>
                                      </p:tavLst>
                                    </p:anim>
                                    <p:anim calcmode="lin" valueType="num">
                                      <p:cBhvr>
                                        <p:cTn id="16" dur="1000" fill="hold"/>
                                        <p:tgtEl>
                                          <p:spTgt spid="18"/>
                                        </p:tgtEl>
                                        <p:attrNameLst>
                                          <p:attrName>ppt_h</p:attrName>
                                        </p:attrNameLst>
                                      </p:cBhvr>
                                      <p:tavLst>
                                        <p:tav tm="0">
                                          <p:val>
                                            <p:fltVal val="0"/>
                                          </p:val>
                                        </p:tav>
                                        <p:tav tm="100000">
                                          <p:val>
                                            <p:strVal val="#ppt_h"/>
                                          </p:val>
                                        </p:tav>
                                      </p:tavLst>
                                    </p:anim>
                                    <p:anim calcmode="lin" valueType="num">
                                      <p:cBhvr>
                                        <p:cTn id="17" dur="1000" fill="hold"/>
                                        <p:tgtEl>
                                          <p:spTgt spid="18"/>
                                        </p:tgtEl>
                                        <p:attrNameLst>
                                          <p:attrName>style.rotation</p:attrName>
                                        </p:attrNameLst>
                                      </p:cBhvr>
                                      <p:tavLst>
                                        <p:tav tm="0">
                                          <p:val>
                                            <p:fltVal val="90"/>
                                          </p:val>
                                        </p:tav>
                                        <p:tav tm="100000">
                                          <p:val>
                                            <p:fltVal val="0"/>
                                          </p:val>
                                        </p:tav>
                                      </p:tavLst>
                                    </p:anim>
                                    <p:animEffect transition="in" filter="fade">
                                      <p:cBhvr>
                                        <p:cTn id="18" dur="1000"/>
                                        <p:tgtEl>
                                          <p:spTgt spid="1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45" presetClass="exit" presetSubtype="0" fill="hold" nodeType="clickEffect">
                                  <p:stCondLst>
                                    <p:cond delay="0"/>
                                  </p:stCondLst>
                                  <p:childTnLst>
                                    <p:animEffect transition="out" filter="fade">
                                      <p:cBhvr>
                                        <p:cTn id="30" dur="2000"/>
                                        <p:tgtEl>
                                          <p:spTgt spid="18"/>
                                        </p:tgtEl>
                                      </p:cBhvr>
                                    </p:animEffect>
                                    <p:anim calcmode="lin" valueType="num">
                                      <p:cBhvr>
                                        <p:cTn id="31" dur="2000"/>
                                        <p:tgtEl>
                                          <p:spTgt spid="1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2" dur="2000"/>
                                        <p:tgtEl>
                                          <p:spTgt spid="18"/>
                                        </p:tgtEl>
                                        <p:attrNameLst>
                                          <p:attrName>ppt_h</p:attrName>
                                        </p:attrNameLst>
                                      </p:cBhvr>
                                      <p:tavLst>
                                        <p:tav tm="0">
                                          <p:val>
                                            <p:strVal val="ppt_h"/>
                                          </p:val>
                                        </p:tav>
                                        <p:tav tm="100000">
                                          <p:val>
                                            <p:strVal val="ppt_h"/>
                                          </p:val>
                                        </p:tav>
                                      </p:tavLst>
                                    </p:anim>
                                    <p:set>
                                      <p:cBhvr>
                                        <p:cTn id="33" dur="1" fill="hold">
                                          <p:stCondLst>
                                            <p:cond delay="1999"/>
                                          </p:stCondLst>
                                        </p:cTn>
                                        <p:tgtEl>
                                          <p:spTgt spid="18"/>
                                        </p:tgtEl>
                                        <p:attrNameLst>
                                          <p:attrName>style.visibility</p:attrName>
                                        </p:attrNameLst>
                                      </p:cBhvr>
                                      <p:to>
                                        <p:strVal val="hidden"/>
                                      </p:to>
                                    </p:set>
                                  </p:childTnLst>
                                </p:cTn>
                              </p:par>
                              <p:par>
                                <p:cTn id="34" presetID="45" presetClass="exit" presetSubtype="0" fill="hold" nodeType="withEffect">
                                  <p:stCondLst>
                                    <p:cond delay="0"/>
                                  </p:stCondLst>
                                  <p:childTnLst>
                                    <p:animEffect transition="out" filter="fade">
                                      <p:cBhvr>
                                        <p:cTn id="35" dur="2000"/>
                                        <p:tgtEl>
                                          <p:spTgt spid="7"/>
                                        </p:tgtEl>
                                      </p:cBhvr>
                                    </p:animEffect>
                                    <p:anim calcmode="lin" valueType="num">
                                      <p:cBhvr>
                                        <p:cTn id="36" dur="2000"/>
                                        <p:tgtEl>
                                          <p:spTgt spid="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7" dur="2000"/>
                                        <p:tgtEl>
                                          <p:spTgt spid="7"/>
                                        </p:tgtEl>
                                        <p:attrNameLst>
                                          <p:attrName>ppt_h</p:attrName>
                                        </p:attrNameLst>
                                      </p:cBhvr>
                                      <p:tavLst>
                                        <p:tav tm="0">
                                          <p:val>
                                            <p:strVal val="ppt_h"/>
                                          </p:val>
                                        </p:tav>
                                        <p:tav tm="100000">
                                          <p:val>
                                            <p:strVal val="ppt_h"/>
                                          </p:val>
                                        </p:tav>
                                      </p:tavLst>
                                    </p:anim>
                                    <p:set>
                                      <p:cBhvr>
                                        <p:cTn id="38" dur="1" fill="hold">
                                          <p:stCondLst>
                                            <p:cond delay="1999"/>
                                          </p:stCondLst>
                                        </p:cTn>
                                        <p:tgtEl>
                                          <p:spTgt spid="7"/>
                                        </p:tgtEl>
                                        <p:attrNameLst>
                                          <p:attrName>style.visibility</p:attrName>
                                        </p:attrNameLst>
                                      </p:cBhvr>
                                      <p:to>
                                        <p:strVal val="hidden"/>
                                      </p:to>
                                    </p:set>
                                  </p:childTnLst>
                                </p:cTn>
                              </p:par>
                              <p:par>
                                <p:cTn id="39" presetID="45" presetClass="exit" presetSubtype="0" fill="hold" nodeType="withEffect">
                                  <p:stCondLst>
                                    <p:cond delay="0"/>
                                  </p:stCondLst>
                                  <p:childTnLst>
                                    <p:animEffect transition="out" filter="fade">
                                      <p:cBhvr>
                                        <p:cTn id="40" dur="2000"/>
                                        <p:tgtEl>
                                          <p:spTgt spid="20"/>
                                        </p:tgtEl>
                                      </p:cBhvr>
                                    </p:animEffect>
                                    <p:anim calcmode="lin" valueType="num">
                                      <p:cBhvr>
                                        <p:cTn id="41" dur="2000"/>
                                        <p:tgtEl>
                                          <p:spTgt spid="2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2" dur="2000"/>
                                        <p:tgtEl>
                                          <p:spTgt spid="20"/>
                                        </p:tgtEl>
                                        <p:attrNameLst>
                                          <p:attrName>ppt_h</p:attrName>
                                        </p:attrNameLst>
                                      </p:cBhvr>
                                      <p:tavLst>
                                        <p:tav tm="0">
                                          <p:val>
                                            <p:strVal val="ppt_h"/>
                                          </p:val>
                                        </p:tav>
                                        <p:tav tm="100000">
                                          <p:val>
                                            <p:strVal val="ppt_h"/>
                                          </p:val>
                                        </p:tav>
                                      </p:tavLst>
                                    </p:anim>
                                    <p:set>
                                      <p:cBhvr>
                                        <p:cTn id="43" dur="1" fill="hold">
                                          <p:stCondLst>
                                            <p:cond delay="1999"/>
                                          </p:stCondLst>
                                        </p:cTn>
                                        <p:tgtEl>
                                          <p:spTgt spid="20"/>
                                        </p:tgtEl>
                                        <p:attrNameLst>
                                          <p:attrName>style.visibility</p:attrName>
                                        </p:attrNameLst>
                                      </p:cBhvr>
                                      <p:to>
                                        <p:strVal val="hidden"/>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0"/>
                                          </p:stCondLst>
                                        </p:cTn>
                                        <p:tgtEl>
                                          <p:spTgt spid="276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Users\78579471-V\Dropbox\recerca\projectes concedits\SGR2014\Logos MoBioFood\Logo MoBioFoo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276350"/>
            <a:ext cx="1233487"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2825" y="1008063"/>
            <a:ext cx="6548438" cy="491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7" descr="http://www.outsidethebeltway.com/wp-content/uploads/2013/07/obesity-study.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8228" y="1266825"/>
            <a:ext cx="5932488" cy="410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AutoShape 9" descr="Resultat d'imatges de operacion bikin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endParaRPr lang="es-ES" altLang="es-ES"/>
          </a:p>
        </p:txBody>
      </p:sp>
      <p:pic>
        <p:nvPicPr>
          <p:cNvPr id="27658"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08363" y="2133600"/>
            <a:ext cx="2019300"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761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7655"/>
                                        </p:tgtEl>
                                        <p:attrNameLst>
                                          <p:attrName>style.visibility</p:attrName>
                                        </p:attrNameLst>
                                      </p:cBhvr>
                                      <p:to>
                                        <p:strVal val="visible"/>
                                      </p:to>
                                    </p:set>
                                    <p:animEffect transition="in" filter="fade">
                                      <p:cBhvr>
                                        <p:cTn id="7" dur="500"/>
                                        <p:tgtEl>
                                          <p:spTgt spid="276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xit" presetSubtype="0" fill="hold" nodeType="clickEffect">
                                  <p:stCondLst>
                                    <p:cond delay="0"/>
                                  </p:stCondLst>
                                  <p:childTnLst>
                                    <p:animEffect transition="out" filter="fade">
                                      <p:cBhvr>
                                        <p:cTn id="11" dur="1000"/>
                                        <p:tgtEl>
                                          <p:spTgt spid="27650"/>
                                        </p:tgtEl>
                                      </p:cBhvr>
                                    </p:animEffect>
                                    <p:anim calcmode="lin" valueType="num">
                                      <p:cBhvr>
                                        <p:cTn id="12" dur="1000"/>
                                        <p:tgtEl>
                                          <p:spTgt spid="27650"/>
                                        </p:tgtEl>
                                        <p:attrNameLst>
                                          <p:attrName>ppt_x</p:attrName>
                                        </p:attrNameLst>
                                      </p:cBhvr>
                                      <p:tavLst>
                                        <p:tav tm="0">
                                          <p:val>
                                            <p:strVal val="ppt_x"/>
                                          </p:val>
                                        </p:tav>
                                        <p:tav tm="100000">
                                          <p:val>
                                            <p:strVal val="ppt_x"/>
                                          </p:val>
                                        </p:tav>
                                      </p:tavLst>
                                    </p:anim>
                                    <p:anim calcmode="lin" valueType="num">
                                      <p:cBhvr>
                                        <p:cTn id="13" dur="1000"/>
                                        <p:tgtEl>
                                          <p:spTgt spid="27650"/>
                                        </p:tgtEl>
                                        <p:attrNameLst>
                                          <p:attrName>ppt_y</p:attrName>
                                        </p:attrNameLst>
                                      </p:cBhvr>
                                      <p:tavLst>
                                        <p:tav tm="0">
                                          <p:val>
                                            <p:strVal val="ppt_y"/>
                                          </p:val>
                                        </p:tav>
                                        <p:tav tm="100000">
                                          <p:val>
                                            <p:strVal val="ppt_y+.1"/>
                                          </p:val>
                                        </p:tav>
                                      </p:tavLst>
                                    </p:anim>
                                    <p:set>
                                      <p:cBhvr>
                                        <p:cTn id="14" dur="1" fill="hold">
                                          <p:stCondLst>
                                            <p:cond delay="999"/>
                                          </p:stCondLst>
                                        </p:cTn>
                                        <p:tgtEl>
                                          <p:spTgt spid="27650"/>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xit" presetSubtype="4" fill="hold" nodeType="clickEffect">
                                  <p:stCondLst>
                                    <p:cond delay="0"/>
                                  </p:stCondLst>
                                  <p:childTnLst>
                                    <p:anim calcmode="lin" valueType="num">
                                      <p:cBhvr additive="base">
                                        <p:cTn id="18" dur="500"/>
                                        <p:tgtEl>
                                          <p:spTgt spid="27655"/>
                                        </p:tgtEl>
                                        <p:attrNameLst>
                                          <p:attrName>ppt_x</p:attrName>
                                        </p:attrNameLst>
                                      </p:cBhvr>
                                      <p:tavLst>
                                        <p:tav tm="0">
                                          <p:val>
                                            <p:strVal val="ppt_x"/>
                                          </p:val>
                                        </p:tav>
                                        <p:tav tm="100000">
                                          <p:val>
                                            <p:strVal val="ppt_x"/>
                                          </p:val>
                                        </p:tav>
                                      </p:tavLst>
                                    </p:anim>
                                    <p:anim calcmode="lin" valueType="num">
                                      <p:cBhvr additive="base">
                                        <p:cTn id="19" dur="500"/>
                                        <p:tgtEl>
                                          <p:spTgt spid="27655"/>
                                        </p:tgtEl>
                                        <p:attrNameLst>
                                          <p:attrName>ppt_y</p:attrName>
                                        </p:attrNameLst>
                                      </p:cBhvr>
                                      <p:tavLst>
                                        <p:tav tm="0">
                                          <p:val>
                                            <p:strVal val="ppt_y"/>
                                          </p:val>
                                        </p:tav>
                                        <p:tav tm="100000">
                                          <p:val>
                                            <p:strVal val="1+ppt_h/2"/>
                                          </p:val>
                                        </p:tav>
                                      </p:tavLst>
                                    </p:anim>
                                    <p:set>
                                      <p:cBhvr>
                                        <p:cTn id="20" dur="1" fill="hold">
                                          <p:stCondLst>
                                            <p:cond delay="499"/>
                                          </p:stCondLst>
                                        </p:cTn>
                                        <p:tgtEl>
                                          <p:spTgt spid="27655"/>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31" presetClass="entr" presetSubtype="0" fill="hold" nodeType="clickEffect">
                                  <p:stCondLst>
                                    <p:cond delay="0"/>
                                  </p:stCondLst>
                                  <p:childTnLst>
                                    <p:set>
                                      <p:cBhvr>
                                        <p:cTn id="24" dur="1" fill="hold">
                                          <p:stCondLst>
                                            <p:cond delay="0"/>
                                          </p:stCondLst>
                                        </p:cTn>
                                        <p:tgtEl>
                                          <p:spTgt spid="27658"/>
                                        </p:tgtEl>
                                        <p:attrNameLst>
                                          <p:attrName>style.visibility</p:attrName>
                                        </p:attrNameLst>
                                      </p:cBhvr>
                                      <p:to>
                                        <p:strVal val="visible"/>
                                      </p:to>
                                    </p:set>
                                    <p:anim calcmode="lin" valueType="num">
                                      <p:cBhvr>
                                        <p:cTn id="25" dur="1000" fill="hold"/>
                                        <p:tgtEl>
                                          <p:spTgt spid="27658"/>
                                        </p:tgtEl>
                                        <p:attrNameLst>
                                          <p:attrName>ppt_w</p:attrName>
                                        </p:attrNameLst>
                                      </p:cBhvr>
                                      <p:tavLst>
                                        <p:tav tm="0">
                                          <p:val>
                                            <p:fltVal val="0"/>
                                          </p:val>
                                        </p:tav>
                                        <p:tav tm="100000">
                                          <p:val>
                                            <p:strVal val="#ppt_w"/>
                                          </p:val>
                                        </p:tav>
                                      </p:tavLst>
                                    </p:anim>
                                    <p:anim calcmode="lin" valueType="num">
                                      <p:cBhvr>
                                        <p:cTn id="26" dur="1000" fill="hold"/>
                                        <p:tgtEl>
                                          <p:spTgt spid="27658"/>
                                        </p:tgtEl>
                                        <p:attrNameLst>
                                          <p:attrName>ppt_h</p:attrName>
                                        </p:attrNameLst>
                                      </p:cBhvr>
                                      <p:tavLst>
                                        <p:tav tm="0">
                                          <p:val>
                                            <p:fltVal val="0"/>
                                          </p:val>
                                        </p:tav>
                                        <p:tav tm="100000">
                                          <p:val>
                                            <p:strVal val="#ppt_h"/>
                                          </p:val>
                                        </p:tav>
                                      </p:tavLst>
                                    </p:anim>
                                    <p:anim calcmode="lin" valueType="num">
                                      <p:cBhvr>
                                        <p:cTn id="27" dur="1000" fill="hold"/>
                                        <p:tgtEl>
                                          <p:spTgt spid="27658"/>
                                        </p:tgtEl>
                                        <p:attrNameLst>
                                          <p:attrName>style.rotation</p:attrName>
                                        </p:attrNameLst>
                                      </p:cBhvr>
                                      <p:tavLst>
                                        <p:tav tm="0">
                                          <p:val>
                                            <p:fltVal val="90"/>
                                          </p:val>
                                        </p:tav>
                                        <p:tav tm="100000">
                                          <p:val>
                                            <p:fltVal val="0"/>
                                          </p:val>
                                        </p:tav>
                                      </p:tavLst>
                                    </p:anim>
                                    <p:animEffect transition="in" filter="fade">
                                      <p:cBhvr>
                                        <p:cTn id="28" dur="1000"/>
                                        <p:tgtEl>
                                          <p:spTgt spid="2765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xit" presetSubtype="0" fill="hold" nodeType="clickEffect">
                                  <p:stCondLst>
                                    <p:cond delay="0"/>
                                  </p:stCondLst>
                                  <p:childTnLst>
                                    <p:animEffect transition="out" filter="fade">
                                      <p:cBhvr>
                                        <p:cTn id="32" dur="500"/>
                                        <p:tgtEl>
                                          <p:spTgt spid="27658"/>
                                        </p:tgtEl>
                                      </p:cBhvr>
                                    </p:animEffect>
                                    <p:set>
                                      <p:cBhvr>
                                        <p:cTn id="33" dur="1" fill="hold">
                                          <p:stCondLst>
                                            <p:cond delay="499"/>
                                          </p:stCondLst>
                                        </p:cTn>
                                        <p:tgtEl>
                                          <p:spTgt spid="27658"/>
                                        </p:tgtEl>
                                        <p:attrNameLst>
                                          <p:attrName>style.visibility</p:attrName>
                                        </p:attrNameLst>
                                      </p:cBhvr>
                                      <p:to>
                                        <p:strVal val="hidden"/>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27653"/>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xit" presetSubtype="0" fill="hold" nodeType="clickEffect">
                                  <p:stCondLst>
                                    <p:cond delay="0"/>
                                  </p:stCondLst>
                                  <p:childTnLst>
                                    <p:set>
                                      <p:cBhvr>
                                        <p:cTn id="41" dur="1" fill="hold">
                                          <p:stCondLst>
                                            <p:cond delay="0"/>
                                          </p:stCondLst>
                                        </p:cTn>
                                        <p:tgtEl>
                                          <p:spTgt spid="276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Users\78579471-V\Dropbox\recerca\projectes concedits\SGR2014\Logos MoBioFood\Logo MoBioFoo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Imagen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196975"/>
            <a:ext cx="6467475" cy="437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3138" y="1412875"/>
            <a:ext cx="4645025"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529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27652"/>
                                        </p:tgtEl>
                                      </p:cBhvr>
                                    </p:animEffect>
                                    <p:set>
                                      <p:cBhvr>
                                        <p:cTn id="7" dur="1" fill="hold">
                                          <p:stCondLst>
                                            <p:cond delay="499"/>
                                          </p:stCondLst>
                                        </p:cTn>
                                        <p:tgtEl>
                                          <p:spTgt spid="27652"/>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Users\78579471-V\Dropbox\recerca\projectes concedits\SGR2014\Logos MoBioFood\Logo MoBioFoo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AutoShape 9" descr="Resultat d'imatges de operacion bikini"/>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endParaRPr lang="es-ES" altLang="es-ES"/>
          </a:p>
        </p:txBody>
      </p:sp>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196752"/>
            <a:ext cx="3810000" cy="359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139952" y="5085184"/>
            <a:ext cx="4572000" cy="646331"/>
          </a:xfrm>
          <a:prstGeom prst="rect">
            <a:avLst/>
          </a:prstGeom>
        </p:spPr>
        <p:txBody>
          <a:bodyPr>
            <a:spAutoFit/>
          </a:bodyPr>
          <a:lstStyle/>
          <a:p>
            <a:r>
              <a:rPr lang="en-US" dirty="0" smtClean="0"/>
              <a:t>The USA </a:t>
            </a:r>
            <a:r>
              <a:rPr lang="en-US" dirty="0"/>
              <a:t>and UK </a:t>
            </a:r>
            <a:r>
              <a:rPr lang="en-US" dirty="0" smtClean="0"/>
              <a:t>estimate that 40-50</a:t>
            </a:r>
            <a:r>
              <a:rPr lang="en-US" dirty="0"/>
              <a:t>% of pets </a:t>
            </a:r>
            <a:r>
              <a:rPr lang="en-US" dirty="0" smtClean="0"/>
              <a:t>“exceed </a:t>
            </a:r>
            <a:r>
              <a:rPr lang="en-US" dirty="0"/>
              <a:t>their ideal body </a:t>
            </a:r>
            <a:r>
              <a:rPr lang="en-US" dirty="0" smtClean="0"/>
              <a:t>condition.” </a:t>
            </a:r>
            <a:endParaRPr lang="es-ES" dirty="0"/>
          </a:p>
        </p:txBody>
      </p:sp>
    </p:spTree>
    <p:extLst>
      <p:ext uri="{BB962C8B-B14F-4D97-AF65-F5344CB8AC3E}">
        <p14:creationId xmlns:p14="http://schemas.microsoft.com/office/powerpoint/2010/main" val="192611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1986"/>
                                        </p:tgtEl>
                                        <p:attrNameLst>
                                          <p:attrName>style.visibility</p:attrName>
                                        </p:attrNameLst>
                                      </p:cBhvr>
                                      <p:to>
                                        <p:strVal val="visible"/>
                                      </p:to>
                                    </p:set>
                                    <p:anim calcmode="lin" valueType="num">
                                      <p:cBhvr>
                                        <p:cTn id="7" dur="500" fill="hold"/>
                                        <p:tgtEl>
                                          <p:spTgt spid="41986"/>
                                        </p:tgtEl>
                                        <p:attrNameLst>
                                          <p:attrName>ppt_w</p:attrName>
                                        </p:attrNameLst>
                                      </p:cBhvr>
                                      <p:tavLst>
                                        <p:tav tm="0">
                                          <p:val>
                                            <p:fltVal val="0"/>
                                          </p:val>
                                        </p:tav>
                                        <p:tav tm="100000">
                                          <p:val>
                                            <p:strVal val="#ppt_w"/>
                                          </p:val>
                                        </p:tav>
                                      </p:tavLst>
                                    </p:anim>
                                    <p:anim calcmode="lin" valueType="num">
                                      <p:cBhvr>
                                        <p:cTn id="8" dur="500" fill="hold"/>
                                        <p:tgtEl>
                                          <p:spTgt spid="41986"/>
                                        </p:tgtEl>
                                        <p:attrNameLst>
                                          <p:attrName>ppt_h</p:attrName>
                                        </p:attrNameLst>
                                      </p:cBhvr>
                                      <p:tavLst>
                                        <p:tav tm="0">
                                          <p:val>
                                            <p:fltVal val="0"/>
                                          </p:val>
                                        </p:tav>
                                        <p:tav tm="100000">
                                          <p:val>
                                            <p:strVal val="#ppt_h"/>
                                          </p:val>
                                        </p:tav>
                                      </p:tavLst>
                                    </p:anim>
                                    <p:animEffect transition="in" filter="fade">
                                      <p:cBhvr>
                                        <p:cTn id="9" dur="500"/>
                                        <p:tgtEl>
                                          <p:spTgt spid="4198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Users\78579471-V\Dropbox\recerca\projectes concedits\SGR2014\Logos MoBioFood\Logo MoBioFoo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7 Conector recto de flecha"/>
          <p:cNvCxnSpPr/>
          <p:nvPr/>
        </p:nvCxnSpPr>
        <p:spPr>
          <a:xfrm>
            <a:off x="539552" y="2348880"/>
            <a:ext cx="64293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370793" y="2132856"/>
            <a:ext cx="6552728" cy="2308324"/>
          </a:xfrm>
          <a:prstGeom prst="rect">
            <a:avLst/>
          </a:prstGeom>
        </p:spPr>
        <p:txBody>
          <a:bodyPr wrap="square">
            <a:spAutoFit/>
          </a:bodyPr>
          <a:lstStyle/>
          <a:p>
            <a:r>
              <a:rPr lang="en-US" sz="2400" dirty="0" smtClean="0"/>
              <a:t>Our proposal is:</a:t>
            </a:r>
          </a:p>
          <a:p>
            <a:endParaRPr lang="en-US" sz="2400" dirty="0" smtClean="0"/>
          </a:p>
          <a:p>
            <a:pPr marL="285750" indent="-285750" algn="just">
              <a:buFont typeface="Arial" panose="020B0604020202020204" pitchFamily="34" charset="0"/>
              <a:buChar char="•"/>
            </a:pPr>
            <a:r>
              <a:rPr lang="en-US" sz="2400" dirty="0" smtClean="0"/>
              <a:t>Decreasing  </a:t>
            </a:r>
            <a:r>
              <a:rPr lang="en-US" sz="2400" dirty="0"/>
              <a:t>energy </a:t>
            </a:r>
            <a:r>
              <a:rPr lang="en-US" sz="2400" dirty="0" smtClean="0"/>
              <a:t>intake  to help control body weight </a:t>
            </a:r>
          </a:p>
          <a:p>
            <a:pPr marL="285750" indent="-285750" algn="just">
              <a:buFont typeface="Arial" panose="020B0604020202020204" pitchFamily="34" charset="0"/>
              <a:buChar char="•"/>
            </a:pPr>
            <a:r>
              <a:rPr lang="en-US" sz="2400" dirty="0" smtClean="0"/>
              <a:t>Approaching a market interested in maintaining the feeling of satiety to help curb energy intake</a:t>
            </a:r>
          </a:p>
        </p:txBody>
      </p:sp>
    </p:spTree>
    <p:extLst>
      <p:ext uri="{BB962C8B-B14F-4D97-AF65-F5344CB8AC3E}">
        <p14:creationId xmlns:p14="http://schemas.microsoft.com/office/powerpoint/2010/main" val="14689300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Users\78579471-V\Dropbox\recerca\projectes concedits\SGR2014\Logos MoBioFood\Logo MoBioFoo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6452" y="1132917"/>
            <a:ext cx="5534025"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QuadreDeText 6"/>
          <p:cNvSpPr txBox="1"/>
          <p:nvPr/>
        </p:nvSpPr>
        <p:spPr>
          <a:xfrm>
            <a:off x="1042988" y="3075543"/>
            <a:ext cx="1657350" cy="738664"/>
          </a:xfrm>
          <a:prstGeom prst="rect">
            <a:avLst/>
          </a:prstGeom>
        </p:spPr>
        <p:style>
          <a:lnRef idx="1">
            <a:schemeClr val="accent3"/>
          </a:lnRef>
          <a:fillRef idx="3">
            <a:schemeClr val="accent3"/>
          </a:fillRef>
          <a:effectRef idx="2">
            <a:schemeClr val="accent3"/>
          </a:effectRef>
          <a:fontRef idx="minor">
            <a:schemeClr val="lt1"/>
          </a:fontRef>
        </p:style>
        <p:txBody>
          <a:bodyPr>
            <a:spAutoFit/>
          </a:bodyPr>
          <a:lstStyle/>
          <a:p>
            <a:pPr algn="ctr">
              <a:defRPr/>
            </a:pPr>
            <a:r>
              <a:rPr lang="en-GB" sz="1400" smtClean="0">
                <a:cs typeface="Times New Roman" panose="02020603050405020304" pitchFamily="18" charset="0"/>
              </a:rPr>
              <a:t>FOOD INTAKE signalling</a:t>
            </a:r>
          </a:p>
          <a:p>
            <a:pPr algn="ctr">
              <a:defRPr/>
            </a:pPr>
            <a:endParaRPr lang="en-GB" sz="1400" b="1">
              <a:cs typeface="Times New Roman" panose="02020603050405020304" pitchFamily="18" charset="0"/>
            </a:endParaRPr>
          </a:p>
        </p:txBody>
      </p:sp>
      <p:sp>
        <p:nvSpPr>
          <p:cNvPr id="8" name="7 CuadroTexto"/>
          <p:cNvSpPr txBox="1"/>
          <p:nvPr/>
        </p:nvSpPr>
        <p:spPr>
          <a:xfrm>
            <a:off x="5572125" y="357188"/>
            <a:ext cx="3571875" cy="369887"/>
          </a:xfrm>
          <a:prstGeom prst="rect">
            <a:avLst/>
          </a:prstGeom>
          <a:noFill/>
        </p:spPr>
        <p:txBody>
          <a:bodyPr>
            <a:spAutoFit/>
          </a:bodyPr>
          <a:lstStyle/>
          <a:p>
            <a:pPr>
              <a:defRPr/>
            </a:pPr>
            <a:r>
              <a:rPr lang="en-GB" i="1" smtClean="0">
                <a:latin typeface="+mn-lt"/>
              </a:rPr>
              <a:t>Food intake control</a:t>
            </a:r>
            <a:endParaRPr lang="en-GB" i="1">
              <a:latin typeface="+mn-lt"/>
            </a:endParaRPr>
          </a:p>
        </p:txBody>
      </p:sp>
      <p:sp>
        <p:nvSpPr>
          <p:cNvPr id="9" name="QuadreDeText 8"/>
          <p:cNvSpPr txBox="1"/>
          <p:nvPr/>
        </p:nvSpPr>
        <p:spPr>
          <a:xfrm>
            <a:off x="2800151" y="3016923"/>
            <a:ext cx="2015678" cy="738664"/>
          </a:xfrm>
          <a:prstGeom prst="rect">
            <a:avLst/>
          </a:prstGeom>
          <a:solidFill>
            <a:schemeClr val="bg1"/>
          </a:solidFill>
        </p:spPr>
        <p:style>
          <a:lnRef idx="1">
            <a:schemeClr val="accent3"/>
          </a:lnRef>
          <a:fillRef idx="3">
            <a:schemeClr val="accent3"/>
          </a:fillRef>
          <a:effectRef idx="2">
            <a:schemeClr val="accent3"/>
          </a:effectRef>
          <a:fontRef idx="minor">
            <a:schemeClr val="lt1"/>
          </a:fontRef>
        </p:style>
        <p:txBody>
          <a:bodyPr wrap="square">
            <a:spAutoFit/>
          </a:bodyPr>
          <a:lstStyle/>
          <a:p>
            <a:pPr algn="ctr">
              <a:defRPr/>
            </a:pPr>
            <a:r>
              <a:rPr lang="en-GB" sz="1400" dirty="0" smtClean="0">
                <a:solidFill>
                  <a:schemeClr val="tx1"/>
                </a:solidFill>
                <a:cs typeface="Times New Roman" panose="02020603050405020304" pitchFamily="18" charset="0"/>
              </a:rPr>
              <a:t>SHORT-TERM control</a:t>
            </a:r>
          </a:p>
          <a:p>
            <a:pPr algn="ctr">
              <a:defRPr/>
            </a:pPr>
            <a:r>
              <a:rPr lang="en-GB" sz="1400" dirty="0" smtClean="0">
                <a:solidFill>
                  <a:schemeClr val="tx1"/>
                </a:solidFill>
                <a:cs typeface="Times New Roman" panose="02020603050405020304" pitchFamily="18" charset="0"/>
              </a:rPr>
              <a:t> (ghrelin, GLP-1, nutrients, etc.)</a:t>
            </a:r>
            <a:endParaRPr lang="en-GB" sz="1400" b="1" dirty="0">
              <a:solidFill>
                <a:schemeClr val="tx1"/>
              </a:solidFill>
              <a:cs typeface="Times New Roman" panose="02020603050405020304" pitchFamily="18" charset="0"/>
            </a:endParaRPr>
          </a:p>
        </p:txBody>
      </p:sp>
      <p:sp>
        <p:nvSpPr>
          <p:cNvPr id="10" name="QuadreDeText 9"/>
          <p:cNvSpPr txBox="1"/>
          <p:nvPr/>
        </p:nvSpPr>
        <p:spPr>
          <a:xfrm>
            <a:off x="5032160" y="3121804"/>
            <a:ext cx="2015678" cy="523220"/>
          </a:xfrm>
          <a:prstGeom prst="rect">
            <a:avLst/>
          </a:prstGeom>
          <a:solidFill>
            <a:schemeClr val="bg1"/>
          </a:solidFill>
        </p:spPr>
        <p:style>
          <a:lnRef idx="1">
            <a:schemeClr val="accent3"/>
          </a:lnRef>
          <a:fillRef idx="3">
            <a:schemeClr val="accent3"/>
          </a:fillRef>
          <a:effectRef idx="2">
            <a:schemeClr val="accent3"/>
          </a:effectRef>
          <a:fontRef idx="minor">
            <a:schemeClr val="lt1"/>
          </a:fontRef>
        </p:style>
        <p:txBody>
          <a:bodyPr wrap="square">
            <a:spAutoFit/>
          </a:bodyPr>
          <a:lstStyle/>
          <a:p>
            <a:pPr algn="ctr">
              <a:defRPr/>
            </a:pPr>
            <a:r>
              <a:rPr lang="en-GB" sz="1400" dirty="0" smtClean="0">
                <a:solidFill>
                  <a:schemeClr val="tx1"/>
                </a:solidFill>
                <a:cs typeface="Times New Roman" panose="02020603050405020304" pitchFamily="18" charset="0"/>
              </a:rPr>
              <a:t>LONG-TERM control</a:t>
            </a:r>
          </a:p>
          <a:p>
            <a:pPr algn="ctr">
              <a:defRPr/>
            </a:pPr>
            <a:r>
              <a:rPr lang="en-GB" sz="1400" dirty="0" smtClean="0">
                <a:solidFill>
                  <a:schemeClr val="tx1"/>
                </a:solidFill>
                <a:cs typeface="Times New Roman" panose="02020603050405020304" pitchFamily="18" charset="0"/>
              </a:rPr>
              <a:t> (insulin, </a:t>
            </a:r>
            <a:r>
              <a:rPr lang="en-GB" sz="1400" dirty="0" err="1" smtClean="0">
                <a:solidFill>
                  <a:schemeClr val="tx1"/>
                </a:solidFill>
                <a:cs typeface="Times New Roman" panose="02020603050405020304" pitchFamily="18" charset="0"/>
              </a:rPr>
              <a:t>leptin</a:t>
            </a:r>
            <a:r>
              <a:rPr lang="en-GB" sz="1400" dirty="0" smtClean="0">
                <a:solidFill>
                  <a:schemeClr val="tx1"/>
                </a:solidFill>
                <a:cs typeface="Times New Roman" panose="02020603050405020304" pitchFamily="18" charset="0"/>
              </a:rPr>
              <a:t>, etc.)</a:t>
            </a:r>
            <a:endParaRPr lang="en-GB" sz="1400" b="1" dirty="0">
              <a:solidFill>
                <a:schemeClr val="tx1"/>
              </a:solidFill>
              <a:cs typeface="Times New Roman" panose="02020603050405020304" pitchFamily="18" charset="0"/>
            </a:endParaRPr>
          </a:p>
        </p:txBody>
      </p:sp>
      <p:sp>
        <p:nvSpPr>
          <p:cNvPr id="11" name="QuadreDeText 10"/>
          <p:cNvSpPr txBox="1"/>
          <p:nvPr/>
        </p:nvSpPr>
        <p:spPr>
          <a:xfrm>
            <a:off x="1447305" y="1609055"/>
            <a:ext cx="1468511" cy="307777"/>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algn="ctr">
              <a:defRPr/>
            </a:pPr>
            <a:r>
              <a:rPr lang="en-GB" sz="1400" smtClean="0">
                <a:cs typeface="Times New Roman" panose="02020603050405020304" pitchFamily="18" charset="0"/>
              </a:rPr>
              <a:t>NEUROPEPTIDES</a:t>
            </a:r>
            <a:endParaRPr lang="en-GB" sz="1400" b="1">
              <a:cs typeface="Times New Roman" panose="02020603050405020304" pitchFamily="18" charset="0"/>
            </a:endParaRPr>
          </a:p>
        </p:txBody>
      </p:sp>
      <p:sp>
        <p:nvSpPr>
          <p:cNvPr id="2" name="QuadreDeText 1"/>
          <p:cNvSpPr txBox="1"/>
          <p:nvPr/>
        </p:nvSpPr>
        <p:spPr>
          <a:xfrm>
            <a:off x="5572125" y="5301208"/>
            <a:ext cx="1088107" cy="276999"/>
          </a:xfrm>
          <a:prstGeom prst="rect">
            <a:avLst/>
          </a:prstGeom>
          <a:solidFill>
            <a:schemeClr val="bg1"/>
          </a:solidFill>
        </p:spPr>
        <p:txBody>
          <a:bodyPr wrap="square" rtlCol="0">
            <a:spAutoFit/>
          </a:bodyPr>
          <a:lstStyle/>
          <a:p>
            <a:r>
              <a:rPr lang="en-GB" sz="1200" smtClean="0"/>
              <a:t>Adipose tissue</a:t>
            </a:r>
            <a:endParaRPr lang="en-GB" sz="1200"/>
          </a:p>
        </p:txBody>
      </p:sp>
      <p:sp>
        <p:nvSpPr>
          <p:cNvPr id="12" name="QuadreDeText 11"/>
          <p:cNvSpPr txBox="1"/>
          <p:nvPr/>
        </p:nvSpPr>
        <p:spPr>
          <a:xfrm>
            <a:off x="4271775" y="5034240"/>
            <a:ext cx="1088107" cy="276999"/>
          </a:xfrm>
          <a:prstGeom prst="rect">
            <a:avLst/>
          </a:prstGeom>
          <a:solidFill>
            <a:schemeClr val="bg1"/>
          </a:solidFill>
        </p:spPr>
        <p:txBody>
          <a:bodyPr wrap="square" rtlCol="0">
            <a:spAutoFit/>
          </a:bodyPr>
          <a:lstStyle/>
          <a:p>
            <a:r>
              <a:rPr lang="en-GB" sz="1200" smtClean="0"/>
              <a:t>pancreas</a:t>
            </a:r>
            <a:endParaRPr lang="en-GB" sz="1200"/>
          </a:p>
        </p:txBody>
      </p:sp>
      <p:sp>
        <p:nvSpPr>
          <p:cNvPr id="13" name="QuadreDeText 12"/>
          <p:cNvSpPr txBox="1"/>
          <p:nvPr/>
        </p:nvSpPr>
        <p:spPr>
          <a:xfrm>
            <a:off x="3183668" y="5373216"/>
            <a:ext cx="1088107" cy="276999"/>
          </a:xfrm>
          <a:prstGeom prst="rect">
            <a:avLst/>
          </a:prstGeom>
          <a:solidFill>
            <a:schemeClr val="bg1"/>
          </a:solidFill>
        </p:spPr>
        <p:txBody>
          <a:bodyPr wrap="square" rtlCol="0">
            <a:spAutoFit/>
          </a:bodyPr>
          <a:lstStyle/>
          <a:p>
            <a:r>
              <a:rPr lang="en-GB" sz="1200" smtClean="0"/>
              <a:t>intestine</a:t>
            </a:r>
            <a:endParaRPr lang="en-GB" sz="1200"/>
          </a:p>
        </p:txBody>
      </p:sp>
      <p:sp>
        <p:nvSpPr>
          <p:cNvPr id="14" name="QuadreDeText 13"/>
          <p:cNvSpPr txBox="1"/>
          <p:nvPr/>
        </p:nvSpPr>
        <p:spPr>
          <a:xfrm>
            <a:off x="2950465" y="5112825"/>
            <a:ext cx="557808" cy="276999"/>
          </a:xfrm>
          <a:prstGeom prst="rect">
            <a:avLst/>
          </a:prstGeom>
          <a:solidFill>
            <a:schemeClr val="bg1"/>
          </a:solidFill>
        </p:spPr>
        <p:txBody>
          <a:bodyPr wrap="square" rtlCol="0">
            <a:spAutoFit/>
          </a:bodyPr>
          <a:lstStyle/>
          <a:p>
            <a:r>
              <a:rPr lang="en-GB" sz="1200" smtClean="0"/>
              <a:t>liver</a:t>
            </a:r>
            <a:endParaRPr lang="en-GB" sz="1200"/>
          </a:p>
        </p:txBody>
      </p:sp>
      <p:sp>
        <p:nvSpPr>
          <p:cNvPr id="15" name="QuadreDeText 14"/>
          <p:cNvSpPr txBox="1"/>
          <p:nvPr/>
        </p:nvSpPr>
        <p:spPr>
          <a:xfrm>
            <a:off x="4019809" y="1031642"/>
            <a:ext cx="1340073" cy="276999"/>
          </a:xfrm>
          <a:prstGeom prst="rect">
            <a:avLst/>
          </a:prstGeom>
          <a:solidFill>
            <a:schemeClr val="bg1"/>
          </a:solidFill>
        </p:spPr>
        <p:txBody>
          <a:bodyPr wrap="square" rtlCol="0">
            <a:spAutoFit/>
          </a:bodyPr>
          <a:lstStyle/>
          <a:p>
            <a:r>
              <a:rPr lang="en-GB" sz="1200" smtClean="0"/>
              <a:t>hypothalamus</a:t>
            </a:r>
            <a:endParaRPr lang="en-GB" sz="1200"/>
          </a:p>
        </p:txBody>
      </p:sp>
    </p:spTree>
    <p:extLst>
      <p:ext uri="{BB962C8B-B14F-4D97-AF65-F5344CB8AC3E}">
        <p14:creationId xmlns:p14="http://schemas.microsoft.com/office/powerpoint/2010/main" val="84749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52 Rectángulo redondeado"/>
          <p:cNvSpPr/>
          <p:nvPr/>
        </p:nvSpPr>
        <p:spPr>
          <a:xfrm rot="5400000">
            <a:off x="6353944" y="2151112"/>
            <a:ext cx="2520280" cy="1907704"/>
          </a:xfrm>
          <a:prstGeom prst="roundRect">
            <a:avLst/>
          </a:prstGeom>
          <a:solidFill>
            <a:schemeClr val="accent2">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Rectángulo redondeado"/>
          <p:cNvSpPr/>
          <p:nvPr/>
        </p:nvSpPr>
        <p:spPr>
          <a:xfrm>
            <a:off x="323528" y="133799"/>
            <a:ext cx="3816424" cy="720080"/>
          </a:xfrm>
          <a:prstGeom prst="roundRect">
            <a:avLst/>
          </a:prstGeom>
          <a:solidFill>
            <a:schemeClr val="accent1">
              <a:lumMod val="40000"/>
              <a:lumOff val="60000"/>
            </a:schemeClr>
          </a:solidFill>
          <a:ln cmpd="dbl">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pPr algn="ctr"/>
            <a:r>
              <a:rPr lang="en-US" sz="2400" b="1" dirty="0" smtClean="0">
                <a:solidFill>
                  <a:schemeClr val="accent1"/>
                </a:solidFill>
              </a:rPr>
              <a:t>Enteroendocrine cells</a:t>
            </a:r>
            <a:endParaRPr lang="en-US" sz="2400" b="1" dirty="0">
              <a:solidFill>
                <a:schemeClr val="accent1"/>
              </a:solidFill>
            </a:endParaRPr>
          </a:p>
        </p:txBody>
      </p:sp>
      <p:pic>
        <p:nvPicPr>
          <p:cNvPr id="23558" name="Picture 6"/>
          <p:cNvPicPr>
            <a:picLocks noChangeAspect="1" noChangeArrowheads="1"/>
          </p:cNvPicPr>
          <p:nvPr/>
        </p:nvPicPr>
        <p:blipFill>
          <a:blip r:embed="rId3" cstate="print"/>
          <a:srcRect/>
          <a:stretch>
            <a:fillRect/>
          </a:stretch>
        </p:blipFill>
        <p:spPr bwMode="auto">
          <a:xfrm>
            <a:off x="323528" y="1844824"/>
            <a:ext cx="3067495" cy="4608512"/>
          </a:xfrm>
          <a:prstGeom prst="rect">
            <a:avLst/>
          </a:prstGeom>
          <a:ln>
            <a:noFill/>
          </a:ln>
          <a:effectLst>
            <a:softEdge rad="112500"/>
          </a:effectLst>
        </p:spPr>
      </p:pic>
      <p:sp>
        <p:nvSpPr>
          <p:cNvPr id="21" name="20 Rectángulo"/>
          <p:cNvSpPr/>
          <p:nvPr/>
        </p:nvSpPr>
        <p:spPr>
          <a:xfrm>
            <a:off x="2123728" y="2924944"/>
            <a:ext cx="360040" cy="43204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5" name="34 Grupo"/>
          <p:cNvGrpSpPr/>
          <p:nvPr/>
        </p:nvGrpSpPr>
        <p:grpSpPr>
          <a:xfrm>
            <a:off x="3707904" y="1772816"/>
            <a:ext cx="4896544" cy="2664296"/>
            <a:chOff x="3707904" y="1772816"/>
            <a:chExt cx="4896544" cy="2664296"/>
          </a:xfrm>
        </p:grpSpPr>
        <p:pic>
          <p:nvPicPr>
            <p:cNvPr id="23563" name="Picture 11"/>
            <p:cNvPicPr>
              <a:picLocks noChangeAspect="1" noChangeArrowheads="1"/>
            </p:cNvPicPr>
            <p:nvPr/>
          </p:nvPicPr>
          <p:blipFill>
            <a:blip r:embed="rId4" cstate="print"/>
            <a:srcRect/>
            <a:stretch>
              <a:fillRect/>
            </a:stretch>
          </p:blipFill>
          <p:spPr bwMode="auto">
            <a:xfrm>
              <a:off x="3995936" y="1916832"/>
              <a:ext cx="704850" cy="1924050"/>
            </a:xfrm>
            <a:prstGeom prst="rect">
              <a:avLst/>
            </a:prstGeom>
            <a:ln>
              <a:noFill/>
            </a:ln>
            <a:effectLst>
              <a:softEdge rad="112500"/>
            </a:effectLst>
          </p:spPr>
        </p:pic>
        <p:sp>
          <p:nvSpPr>
            <p:cNvPr id="27" name="26 CuadroTexto"/>
            <p:cNvSpPr txBox="1"/>
            <p:nvPr/>
          </p:nvSpPr>
          <p:spPr>
            <a:xfrm>
              <a:off x="3707904" y="3789040"/>
              <a:ext cx="1281120" cy="369332"/>
            </a:xfrm>
            <a:prstGeom prst="rect">
              <a:avLst/>
            </a:prstGeom>
            <a:noFill/>
          </p:spPr>
          <p:txBody>
            <a:bodyPr wrap="none" rtlCol="0">
              <a:spAutoFit/>
            </a:bodyPr>
            <a:lstStyle/>
            <a:p>
              <a:r>
                <a:rPr lang="es-ES" dirty="0" err="1" smtClean="0">
                  <a:solidFill>
                    <a:srgbClr val="000000"/>
                  </a:solidFill>
                </a:rPr>
                <a:t>Enterocyte</a:t>
              </a:r>
              <a:endParaRPr lang="es-ES" dirty="0">
                <a:solidFill>
                  <a:srgbClr val="000000"/>
                </a:solidFill>
              </a:endParaRPr>
            </a:p>
          </p:txBody>
        </p:sp>
        <p:pic>
          <p:nvPicPr>
            <p:cNvPr id="23566" name="Picture 14"/>
            <p:cNvPicPr>
              <a:picLocks noChangeAspect="1" noChangeArrowheads="1"/>
            </p:cNvPicPr>
            <p:nvPr/>
          </p:nvPicPr>
          <p:blipFill>
            <a:blip r:embed="rId5" cstate="print"/>
            <a:srcRect/>
            <a:stretch>
              <a:fillRect/>
            </a:stretch>
          </p:blipFill>
          <p:spPr bwMode="auto">
            <a:xfrm>
              <a:off x="5292080" y="1916832"/>
              <a:ext cx="1080120" cy="1935435"/>
            </a:xfrm>
            <a:prstGeom prst="rect">
              <a:avLst/>
            </a:prstGeom>
            <a:ln>
              <a:noFill/>
            </a:ln>
            <a:effectLst>
              <a:softEdge rad="112500"/>
            </a:effectLst>
          </p:spPr>
        </p:pic>
        <p:sp>
          <p:nvSpPr>
            <p:cNvPr id="31" name="30 CuadroTexto"/>
            <p:cNvSpPr txBox="1"/>
            <p:nvPr/>
          </p:nvSpPr>
          <p:spPr>
            <a:xfrm>
              <a:off x="5220072" y="3789040"/>
              <a:ext cx="1274708" cy="369332"/>
            </a:xfrm>
            <a:prstGeom prst="rect">
              <a:avLst/>
            </a:prstGeom>
            <a:noFill/>
          </p:spPr>
          <p:txBody>
            <a:bodyPr wrap="none" rtlCol="0">
              <a:spAutoFit/>
            </a:bodyPr>
            <a:lstStyle/>
            <a:p>
              <a:r>
                <a:rPr lang="es-ES" dirty="0" err="1" smtClean="0">
                  <a:solidFill>
                    <a:srgbClr val="000000"/>
                  </a:solidFill>
                </a:rPr>
                <a:t>Goblet</a:t>
              </a:r>
              <a:r>
                <a:rPr lang="es-ES" dirty="0" smtClean="0">
                  <a:solidFill>
                    <a:srgbClr val="000000"/>
                  </a:solidFill>
                </a:rPr>
                <a:t> </a:t>
              </a:r>
              <a:r>
                <a:rPr lang="es-ES" dirty="0" err="1" smtClean="0">
                  <a:solidFill>
                    <a:srgbClr val="000000"/>
                  </a:solidFill>
                </a:rPr>
                <a:t>cell</a:t>
              </a:r>
              <a:endParaRPr lang="es-ES" dirty="0">
                <a:solidFill>
                  <a:srgbClr val="000000"/>
                </a:solidFill>
              </a:endParaRPr>
            </a:p>
          </p:txBody>
        </p:sp>
        <p:pic>
          <p:nvPicPr>
            <p:cNvPr id="23567" name="Picture 15"/>
            <p:cNvPicPr>
              <a:picLocks noChangeAspect="1" noChangeArrowheads="1"/>
            </p:cNvPicPr>
            <p:nvPr/>
          </p:nvPicPr>
          <p:blipFill>
            <a:blip r:embed="rId6" cstate="print"/>
            <a:srcRect/>
            <a:stretch>
              <a:fillRect/>
            </a:stretch>
          </p:blipFill>
          <p:spPr bwMode="auto">
            <a:xfrm>
              <a:off x="7092280" y="1916832"/>
              <a:ext cx="1066800" cy="1924050"/>
            </a:xfrm>
            <a:prstGeom prst="rect">
              <a:avLst/>
            </a:prstGeom>
            <a:ln>
              <a:noFill/>
            </a:ln>
            <a:effectLst>
              <a:softEdge rad="112500"/>
            </a:effectLst>
          </p:spPr>
        </p:pic>
        <p:sp>
          <p:nvSpPr>
            <p:cNvPr id="33" name="32 CuadroTexto"/>
            <p:cNvSpPr txBox="1"/>
            <p:nvPr/>
          </p:nvSpPr>
          <p:spPr>
            <a:xfrm>
              <a:off x="6660232" y="3717032"/>
              <a:ext cx="1883849" cy="646331"/>
            </a:xfrm>
            <a:prstGeom prst="rect">
              <a:avLst/>
            </a:prstGeom>
            <a:noFill/>
          </p:spPr>
          <p:txBody>
            <a:bodyPr wrap="none" rtlCol="0">
              <a:spAutoFit/>
            </a:bodyPr>
            <a:lstStyle/>
            <a:p>
              <a:pPr algn="ctr"/>
              <a:r>
                <a:rPr lang="es-ES" dirty="0" smtClean="0">
                  <a:solidFill>
                    <a:srgbClr val="000000"/>
                  </a:solidFill>
                </a:rPr>
                <a:t>Enteroendocrine</a:t>
              </a:r>
            </a:p>
            <a:p>
              <a:pPr algn="ctr"/>
              <a:r>
                <a:rPr lang="es-ES" dirty="0" smtClean="0">
                  <a:solidFill>
                    <a:srgbClr val="000000"/>
                  </a:solidFill>
                </a:rPr>
                <a:t> </a:t>
              </a:r>
              <a:r>
                <a:rPr lang="es-ES" dirty="0" err="1" smtClean="0">
                  <a:solidFill>
                    <a:srgbClr val="000000"/>
                  </a:solidFill>
                </a:rPr>
                <a:t>cell</a:t>
              </a:r>
              <a:endParaRPr lang="es-ES" dirty="0">
                <a:solidFill>
                  <a:srgbClr val="000000"/>
                </a:solidFill>
              </a:endParaRPr>
            </a:p>
          </p:txBody>
        </p:sp>
        <p:sp>
          <p:nvSpPr>
            <p:cNvPr id="34" name="33 Rectángulo"/>
            <p:cNvSpPr/>
            <p:nvPr/>
          </p:nvSpPr>
          <p:spPr>
            <a:xfrm>
              <a:off x="3707904" y="1772816"/>
              <a:ext cx="4896544" cy="2664296"/>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cxnSp>
        <p:nvCxnSpPr>
          <p:cNvPr id="36" name="35 Conector recto"/>
          <p:cNvCxnSpPr/>
          <p:nvPr/>
        </p:nvCxnSpPr>
        <p:spPr>
          <a:xfrm flipV="1">
            <a:off x="2483768" y="1772816"/>
            <a:ext cx="1224136" cy="1152128"/>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39" name="38 Conector recto"/>
          <p:cNvCxnSpPr/>
          <p:nvPr/>
        </p:nvCxnSpPr>
        <p:spPr>
          <a:xfrm>
            <a:off x="2483768" y="3356992"/>
            <a:ext cx="1224136" cy="108012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41" name="40 Rectángulo"/>
          <p:cNvSpPr/>
          <p:nvPr/>
        </p:nvSpPr>
        <p:spPr>
          <a:xfrm>
            <a:off x="2555776" y="5733256"/>
            <a:ext cx="648072" cy="504056"/>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45" name="44 Grupo"/>
          <p:cNvGrpSpPr/>
          <p:nvPr/>
        </p:nvGrpSpPr>
        <p:grpSpPr>
          <a:xfrm>
            <a:off x="4499992" y="4653136"/>
            <a:ext cx="1440160" cy="1809492"/>
            <a:chOff x="4572000" y="4797152"/>
            <a:chExt cx="1440160" cy="1809492"/>
          </a:xfrm>
        </p:grpSpPr>
        <p:pic>
          <p:nvPicPr>
            <p:cNvPr id="23568" name="Picture 16"/>
            <p:cNvPicPr>
              <a:picLocks noChangeAspect="1" noChangeArrowheads="1"/>
            </p:cNvPicPr>
            <p:nvPr/>
          </p:nvPicPr>
          <p:blipFill>
            <a:blip r:embed="rId7" cstate="print"/>
            <a:srcRect/>
            <a:stretch>
              <a:fillRect/>
            </a:stretch>
          </p:blipFill>
          <p:spPr bwMode="auto">
            <a:xfrm>
              <a:off x="4644008" y="4797152"/>
              <a:ext cx="1247775" cy="1504950"/>
            </a:xfrm>
            <a:prstGeom prst="rect">
              <a:avLst/>
            </a:prstGeom>
            <a:ln>
              <a:noFill/>
            </a:ln>
            <a:effectLst>
              <a:softEdge rad="112500"/>
            </a:effectLst>
          </p:spPr>
        </p:pic>
        <p:sp>
          <p:nvSpPr>
            <p:cNvPr id="43" name="42 Rectángulo"/>
            <p:cNvSpPr/>
            <p:nvPr/>
          </p:nvSpPr>
          <p:spPr>
            <a:xfrm>
              <a:off x="4572000" y="4797152"/>
              <a:ext cx="1440160" cy="18002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43 CuadroTexto"/>
            <p:cNvSpPr txBox="1"/>
            <p:nvPr/>
          </p:nvSpPr>
          <p:spPr>
            <a:xfrm>
              <a:off x="4644008" y="6237312"/>
              <a:ext cx="1300356" cy="369332"/>
            </a:xfrm>
            <a:prstGeom prst="rect">
              <a:avLst/>
            </a:prstGeom>
            <a:noFill/>
          </p:spPr>
          <p:txBody>
            <a:bodyPr wrap="none" rtlCol="0">
              <a:spAutoFit/>
            </a:bodyPr>
            <a:lstStyle/>
            <a:p>
              <a:r>
                <a:rPr lang="es-ES" dirty="0" err="1" smtClean="0">
                  <a:solidFill>
                    <a:srgbClr val="000000"/>
                  </a:solidFill>
                </a:rPr>
                <a:t>Paneth</a:t>
              </a:r>
              <a:r>
                <a:rPr lang="es-ES" dirty="0" smtClean="0">
                  <a:solidFill>
                    <a:srgbClr val="000000"/>
                  </a:solidFill>
                </a:rPr>
                <a:t> </a:t>
              </a:r>
              <a:r>
                <a:rPr lang="es-ES" dirty="0" err="1" smtClean="0">
                  <a:solidFill>
                    <a:srgbClr val="000000"/>
                  </a:solidFill>
                </a:rPr>
                <a:t>cell</a:t>
              </a:r>
              <a:endParaRPr lang="es-ES" dirty="0">
                <a:solidFill>
                  <a:srgbClr val="000000"/>
                </a:solidFill>
              </a:endParaRPr>
            </a:p>
          </p:txBody>
        </p:sp>
      </p:grpSp>
      <p:cxnSp>
        <p:nvCxnSpPr>
          <p:cNvPr id="46" name="45 Conector recto"/>
          <p:cNvCxnSpPr/>
          <p:nvPr/>
        </p:nvCxnSpPr>
        <p:spPr>
          <a:xfrm flipV="1">
            <a:off x="3203848" y="4653136"/>
            <a:ext cx="1296144" cy="108012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48" name="47 Conector recto"/>
          <p:cNvCxnSpPr/>
          <p:nvPr/>
        </p:nvCxnSpPr>
        <p:spPr>
          <a:xfrm>
            <a:off x="3203848" y="6237312"/>
            <a:ext cx="1296144" cy="216024"/>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57" name="56 Rectángulo redondeado"/>
          <p:cNvSpPr/>
          <p:nvPr/>
        </p:nvSpPr>
        <p:spPr>
          <a:xfrm>
            <a:off x="6300192" y="5301208"/>
            <a:ext cx="2664296" cy="1008112"/>
          </a:xfrm>
          <a:prstGeom prst="roundRect">
            <a:avLst/>
          </a:prstGeom>
          <a:solidFill>
            <a:schemeClr val="accent2">
              <a:lumMod val="75000"/>
              <a:alpha val="67000"/>
            </a:schemeClr>
          </a:solidFill>
          <a:ln cmpd="dbl">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90000" rIns="90000" rtlCol="0" anchor="ctr"/>
          <a:lstStyle/>
          <a:p>
            <a:pPr algn="ctr"/>
            <a:r>
              <a:rPr lang="en-US" sz="2000" b="1" smtClean="0">
                <a:solidFill>
                  <a:srgbClr val="000000"/>
                </a:solidFill>
              </a:rPr>
              <a:t>Largest endocrine organ</a:t>
            </a:r>
            <a:endParaRPr lang="en-US" sz="2000" b="1">
              <a:solidFill>
                <a:srgbClr val="000000"/>
              </a:solidFill>
            </a:endParaRPr>
          </a:p>
        </p:txBody>
      </p:sp>
      <p:sp>
        <p:nvSpPr>
          <p:cNvPr id="58" name="57 Flecha abajo"/>
          <p:cNvSpPr/>
          <p:nvPr/>
        </p:nvSpPr>
        <p:spPr>
          <a:xfrm>
            <a:off x="7452320" y="4365104"/>
            <a:ext cx="360040" cy="1080120"/>
          </a:xfrm>
          <a:prstGeom prst="downArrow">
            <a:avLst/>
          </a:prstGeom>
          <a:solidFill>
            <a:schemeClr val="accent2">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5" name="Picture 2" descr="D:\Users\78579471-V\Dropbox\recerca\projectes concedits\SGR2014\Logos MoBioFood\Logo MoBioFood 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15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1000"/>
                                        <p:tgtEl>
                                          <p:spTgt spid="35"/>
                                        </p:tgtEl>
                                      </p:cBhvr>
                                    </p:animEffect>
                                  </p:childTnLst>
                                </p:cTn>
                              </p:par>
                              <p:par>
                                <p:cTn id="11" presetID="10"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1000"/>
                                        <p:tgtEl>
                                          <p:spTgt spid="41"/>
                                        </p:tgtEl>
                                      </p:cBhvr>
                                    </p:animEffect>
                                  </p:childTnLst>
                                </p:cTn>
                              </p:par>
                              <p:par>
                                <p:cTn id="22" presetID="10" presetClass="entr" presetSubtype="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1000"/>
                                        <p:tgtEl>
                                          <p:spTgt spid="45"/>
                                        </p:tgtEl>
                                      </p:cBhvr>
                                    </p:animEffect>
                                  </p:childTnLst>
                                </p:cTn>
                              </p:par>
                              <p:par>
                                <p:cTn id="25" presetID="10"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childTnLst>
                                </p:cTn>
                              </p:par>
                              <p:par>
                                <p:cTn id="28" presetID="10" presetClass="entr" presetSubtype="0" fill="hold" nodeType="with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1000"/>
                                        <p:tgtEl>
                                          <p:spTgt spid="48"/>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21" grpId="0" animBg="1"/>
      <p:bldP spid="41" grpId="0" animBg="1"/>
      <p:bldP spid="57" grpId="0" animBg="1"/>
      <p:bldP spid="5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redondeado"/>
          <p:cNvSpPr/>
          <p:nvPr/>
        </p:nvSpPr>
        <p:spPr>
          <a:xfrm>
            <a:off x="611560" y="260648"/>
            <a:ext cx="3816424" cy="720080"/>
          </a:xfrm>
          <a:prstGeom prst="roundRect">
            <a:avLst/>
          </a:prstGeom>
          <a:solidFill>
            <a:schemeClr val="accent1">
              <a:lumMod val="40000"/>
              <a:lumOff val="60000"/>
            </a:schemeClr>
          </a:solidFill>
          <a:ln cmpd="dbl">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pPr algn="ctr"/>
            <a:r>
              <a:rPr lang="en-US" sz="2400" b="1" dirty="0" smtClean="0">
                <a:solidFill>
                  <a:schemeClr val="accent1"/>
                </a:solidFill>
              </a:rPr>
              <a:t>Enteroendocrine cells</a:t>
            </a:r>
            <a:endParaRPr lang="en-US" sz="2400" b="1" dirty="0">
              <a:solidFill>
                <a:schemeClr val="accent1"/>
              </a:solidFill>
            </a:endParaRPr>
          </a:p>
        </p:txBody>
      </p:sp>
      <p:pic>
        <p:nvPicPr>
          <p:cNvPr id="23567" name="Picture 15"/>
          <p:cNvPicPr>
            <a:picLocks noChangeAspect="1" noChangeArrowheads="1"/>
          </p:cNvPicPr>
          <p:nvPr/>
        </p:nvPicPr>
        <p:blipFill>
          <a:blip r:embed="rId3" cstate="print"/>
          <a:srcRect/>
          <a:stretch>
            <a:fillRect/>
          </a:stretch>
        </p:blipFill>
        <p:spPr bwMode="auto">
          <a:xfrm>
            <a:off x="179512" y="1556792"/>
            <a:ext cx="1152128" cy="2077945"/>
          </a:xfrm>
          <a:prstGeom prst="rect">
            <a:avLst/>
          </a:prstGeom>
          <a:ln>
            <a:noFill/>
          </a:ln>
          <a:effectLst>
            <a:softEdge rad="112500"/>
          </a:effectLst>
        </p:spPr>
      </p:pic>
      <p:cxnSp>
        <p:nvCxnSpPr>
          <p:cNvPr id="35" name="34 Conector recto de flecha"/>
          <p:cNvCxnSpPr>
            <a:stCxn id="23567" idx="3"/>
            <a:endCxn id="49" idx="1"/>
          </p:cNvCxnSpPr>
          <p:nvPr/>
        </p:nvCxnSpPr>
        <p:spPr>
          <a:xfrm flipV="1">
            <a:off x="1331640" y="2101498"/>
            <a:ext cx="1440160" cy="494267"/>
          </a:xfrm>
          <a:prstGeom prst="straightConnector1">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7" name="36 Conector recto de flecha"/>
          <p:cNvCxnSpPr>
            <a:stCxn id="23567" idx="3"/>
            <a:endCxn id="56" idx="1"/>
          </p:cNvCxnSpPr>
          <p:nvPr/>
        </p:nvCxnSpPr>
        <p:spPr>
          <a:xfrm>
            <a:off x="1331640" y="2595765"/>
            <a:ext cx="1512168" cy="513845"/>
          </a:xfrm>
          <a:prstGeom prst="straightConnector1">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49" name="48 CuadroTexto"/>
          <p:cNvSpPr txBox="1"/>
          <p:nvPr/>
        </p:nvSpPr>
        <p:spPr>
          <a:xfrm>
            <a:off x="2771800" y="1916832"/>
            <a:ext cx="2409634" cy="369332"/>
          </a:xfrm>
          <a:prstGeom prst="rect">
            <a:avLst/>
          </a:prstGeom>
          <a:noFill/>
        </p:spPr>
        <p:txBody>
          <a:bodyPr wrap="none" rtlCol="0">
            <a:spAutoFit/>
          </a:bodyPr>
          <a:lstStyle/>
          <a:p>
            <a:r>
              <a:rPr lang="en-US" dirty="0" smtClean="0">
                <a:solidFill>
                  <a:srgbClr val="000000"/>
                </a:solidFill>
              </a:rPr>
              <a:t>Epithelial localization</a:t>
            </a:r>
            <a:endParaRPr lang="en-US" dirty="0">
              <a:solidFill>
                <a:srgbClr val="000000"/>
              </a:solidFill>
            </a:endParaRPr>
          </a:p>
        </p:txBody>
      </p:sp>
      <p:sp>
        <p:nvSpPr>
          <p:cNvPr id="50" name="49 CuadroTexto"/>
          <p:cNvSpPr txBox="1"/>
          <p:nvPr/>
        </p:nvSpPr>
        <p:spPr>
          <a:xfrm>
            <a:off x="5292080" y="1700808"/>
            <a:ext cx="1159292" cy="369332"/>
          </a:xfrm>
          <a:prstGeom prst="rect">
            <a:avLst/>
          </a:prstGeom>
          <a:noFill/>
        </p:spPr>
        <p:txBody>
          <a:bodyPr wrap="none" rtlCol="0">
            <a:spAutoFit/>
          </a:bodyPr>
          <a:lstStyle/>
          <a:p>
            <a:r>
              <a:rPr lang="en-US" b="1" dirty="0" smtClean="0">
                <a:solidFill>
                  <a:srgbClr val="000000"/>
                </a:solidFill>
              </a:rPr>
              <a:t>CLOSED</a:t>
            </a:r>
            <a:endParaRPr lang="en-US" b="1" dirty="0">
              <a:solidFill>
                <a:srgbClr val="000000"/>
              </a:solidFill>
            </a:endParaRPr>
          </a:p>
        </p:txBody>
      </p:sp>
      <p:sp>
        <p:nvSpPr>
          <p:cNvPr id="51" name="50 CuadroTexto"/>
          <p:cNvSpPr txBox="1"/>
          <p:nvPr/>
        </p:nvSpPr>
        <p:spPr>
          <a:xfrm>
            <a:off x="5292080" y="2276872"/>
            <a:ext cx="851515" cy="369332"/>
          </a:xfrm>
          <a:prstGeom prst="rect">
            <a:avLst/>
          </a:prstGeom>
          <a:noFill/>
        </p:spPr>
        <p:txBody>
          <a:bodyPr wrap="none" rtlCol="0">
            <a:spAutoFit/>
          </a:bodyPr>
          <a:lstStyle/>
          <a:p>
            <a:r>
              <a:rPr lang="en-US" b="1" dirty="0" smtClean="0">
                <a:solidFill>
                  <a:srgbClr val="000000"/>
                </a:solidFill>
              </a:rPr>
              <a:t>OPEN</a:t>
            </a:r>
            <a:endParaRPr lang="en-US" b="1" dirty="0">
              <a:solidFill>
                <a:srgbClr val="000000"/>
              </a:solidFill>
            </a:endParaRPr>
          </a:p>
        </p:txBody>
      </p:sp>
      <p:sp>
        <p:nvSpPr>
          <p:cNvPr id="52" name="51 Abrir llave"/>
          <p:cNvSpPr/>
          <p:nvPr/>
        </p:nvSpPr>
        <p:spPr>
          <a:xfrm>
            <a:off x="5148064" y="1700808"/>
            <a:ext cx="189735" cy="864096"/>
          </a:xfrm>
          <a:prstGeom prst="leftBrace">
            <a:avLst/>
          </a:prstGeom>
          <a:ln w="254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56" name="55 CuadroTexto"/>
          <p:cNvSpPr txBox="1"/>
          <p:nvPr/>
        </p:nvSpPr>
        <p:spPr>
          <a:xfrm>
            <a:off x="2843808" y="2924944"/>
            <a:ext cx="4947188" cy="369332"/>
          </a:xfrm>
          <a:prstGeom prst="rect">
            <a:avLst/>
          </a:prstGeom>
          <a:noFill/>
        </p:spPr>
        <p:txBody>
          <a:bodyPr wrap="none" rtlCol="0">
            <a:spAutoFit/>
          </a:bodyPr>
          <a:lstStyle/>
          <a:p>
            <a:r>
              <a:rPr lang="en-US" dirty="0" smtClean="0">
                <a:solidFill>
                  <a:srgbClr val="000000"/>
                </a:solidFill>
              </a:rPr>
              <a:t>Morphology, hormone product(s), distribution</a:t>
            </a:r>
            <a:endParaRPr lang="en-US" dirty="0">
              <a:solidFill>
                <a:srgbClr val="000000"/>
              </a:solidFill>
            </a:endParaRPr>
          </a:p>
        </p:txBody>
      </p:sp>
      <p:pic>
        <p:nvPicPr>
          <p:cNvPr id="24578" name="Picture 2"/>
          <p:cNvPicPr>
            <a:picLocks noChangeAspect="1" noChangeArrowheads="1"/>
          </p:cNvPicPr>
          <p:nvPr/>
        </p:nvPicPr>
        <p:blipFill>
          <a:blip r:embed="rId4" cstate="print"/>
          <a:srcRect/>
          <a:stretch>
            <a:fillRect/>
          </a:stretch>
        </p:blipFill>
        <p:spPr bwMode="auto">
          <a:xfrm>
            <a:off x="2195736" y="3356992"/>
            <a:ext cx="6732709" cy="3312368"/>
          </a:xfrm>
          <a:prstGeom prst="rect">
            <a:avLst/>
          </a:prstGeom>
          <a:ln>
            <a:noFill/>
          </a:ln>
          <a:effectLst>
            <a:softEdge rad="112500"/>
          </a:effectLst>
        </p:spPr>
      </p:pic>
      <p:sp>
        <p:nvSpPr>
          <p:cNvPr id="70" name="69 CuadroTexto"/>
          <p:cNvSpPr txBox="1"/>
          <p:nvPr/>
        </p:nvSpPr>
        <p:spPr>
          <a:xfrm>
            <a:off x="0" y="5877272"/>
            <a:ext cx="2267744" cy="738664"/>
          </a:xfrm>
          <a:prstGeom prst="rect">
            <a:avLst/>
          </a:prstGeom>
          <a:noFill/>
        </p:spPr>
        <p:txBody>
          <a:bodyPr wrap="square" rtlCol="0">
            <a:spAutoFit/>
          </a:bodyPr>
          <a:lstStyle/>
          <a:p>
            <a:pPr algn="ctr"/>
            <a:r>
              <a:rPr lang="es-ES" sz="1400" b="1" dirty="0" err="1" smtClean="0">
                <a:solidFill>
                  <a:srgbClr val="000000"/>
                </a:solidFill>
              </a:rPr>
              <a:t>Steinert</a:t>
            </a:r>
            <a:r>
              <a:rPr lang="es-ES" sz="1400" b="1" dirty="0" smtClean="0">
                <a:solidFill>
                  <a:srgbClr val="000000"/>
                </a:solidFill>
              </a:rPr>
              <a:t> R.E. and </a:t>
            </a:r>
            <a:r>
              <a:rPr lang="es-ES" sz="1400" b="1" dirty="0" err="1" smtClean="0">
                <a:solidFill>
                  <a:srgbClr val="000000"/>
                </a:solidFill>
              </a:rPr>
              <a:t>Beglinger</a:t>
            </a:r>
            <a:r>
              <a:rPr lang="es-ES" sz="1400" b="1" dirty="0" smtClean="0">
                <a:solidFill>
                  <a:srgbClr val="000000"/>
                </a:solidFill>
              </a:rPr>
              <a:t> C. (2011)</a:t>
            </a:r>
            <a:r>
              <a:rPr lang="es-ES" sz="1400" b="1" i="1" dirty="0" smtClean="0">
                <a:solidFill>
                  <a:srgbClr val="000000"/>
                </a:solidFill>
              </a:rPr>
              <a:t> </a:t>
            </a:r>
            <a:r>
              <a:rPr lang="es-ES" sz="1400" b="1" i="1" dirty="0" err="1" smtClean="0">
                <a:solidFill>
                  <a:srgbClr val="000000"/>
                </a:solidFill>
              </a:rPr>
              <a:t>Physiol</a:t>
            </a:r>
            <a:r>
              <a:rPr lang="es-ES" sz="1400" b="1" i="1" dirty="0" smtClean="0">
                <a:solidFill>
                  <a:srgbClr val="000000"/>
                </a:solidFill>
              </a:rPr>
              <a:t> </a:t>
            </a:r>
            <a:r>
              <a:rPr lang="es-ES" sz="1400" b="1" i="1" dirty="0" err="1" smtClean="0">
                <a:solidFill>
                  <a:srgbClr val="000000"/>
                </a:solidFill>
              </a:rPr>
              <a:t>Behav</a:t>
            </a:r>
            <a:endParaRPr lang="es-ES" sz="1400" dirty="0">
              <a:solidFill>
                <a:srgbClr val="000000"/>
              </a:solidFill>
            </a:endParaRPr>
          </a:p>
        </p:txBody>
      </p:sp>
      <p:sp>
        <p:nvSpPr>
          <p:cNvPr id="71" name="70 Rectángulo"/>
          <p:cNvSpPr/>
          <p:nvPr/>
        </p:nvSpPr>
        <p:spPr>
          <a:xfrm>
            <a:off x="2195736" y="5661248"/>
            <a:ext cx="6696744" cy="50405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4" name="Picture 2" descr="D:\Users\78579471-V\Dropbox\recerca\projectes concedits\SGR2014\Logos MoBioFood\Logo MoBioFood 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5397" y="44624"/>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3904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578"/>
                                        </p:tgtEl>
                                        <p:attrNameLst>
                                          <p:attrName>style.visibility</p:attrName>
                                        </p:attrNameLst>
                                      </p:cBhvr>
                                      <p:to>
                                        <p:strVal val="visible"/>
                                      </p:to>
                                    </p:set>
                                    <p:animEffect transition="in" filter="fade">
                                      <p:cBhvr>
                                        <p:cTn id="27" dur="1000"/>
                                        <p:tgtEl>
                                          <p:spTgt spid="2457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0"/>
                                        </p:tgtEl>
                                        <p:attrNameLst>
                                          <p:attrName>style.visibility</p:attrName>
                                        </p:attrNameLst>
                                      </p:cBhvr>
                                      <p:to>
                                        <p:strVal val="visible"/>
                                      </p:to>
                                    </p:set>
                                    <p:animEffect transition="in" filter="fade">
                                      <p:cBhvr>
                                        <p:cTn id="30" dur="1000"/>
                                        <p:tgtEl>
                                          <p:spTgt spid="70"/>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box(in)">
                                      <p:cBhvr>
                                        <p:cTn id="35"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animBg="1"/>
      <p:bldP spid="56" grpId="0"/>
      <p:bldP spid="70" grpId="0"/>
      <p:bldP spid="7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p:cNvPicPr>
            <a:picLocks noChangeAspect="1" noChangeArrowheads="1"/>
          </p:cNvPicPr>
          <p:nvPr/>
        </p:nvPicPr>
        <p:blipFill>
          <a:blip r:embed="rId3" cstate="print"/>
          <a:srcRect/>
          <a:stretch>
            <a:fillRect/>
          </a:stretch>
        </p:blipFill>
        <p:spPr bwMode="auto">
          <a:xfrm>
            <a:off x="755576" y="980728"/>
            <a:ext cx="1228085" cy="1728192"/>
          </a:xfrm>
          <a:prstGeom prst="rect">
            <a:avLst/>
          </a:prstGeom>
          <a:ln>
            <a:noFill/>
          </a:ln>
          <a:effectLst>
            <a:softEdge rad="112500"/>
          </a:effectLst>
        </p:spPr>
      </p:pic>
      <p:cxnSp>
        <p:nvCxnSpPr>
          <p:cNvPr id="19" name="18 Conector recto de flecha"/>
          <p:cNvCxnSpPr/>
          <p:nvPr/>
        </p:nvCxnSpPr>
        <p:spPr>
          <a:xfrm>
            <a:off x="2483768" y="2348880"/>
            <a:ext cx="0" cy="288032"/>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5" name="14 Rectángulo"/>
          <p:cNvSpPr/>
          <p:nvPr/>
        </p:nvSpPr>
        <p:spPr>
          <a:xfrm>
            <a:off x="2530480" y="2051017"/>
            <a:ext cx="2012217" cy="297864"/>
          </a:xfrm>
          <a:prstGeom prst="rect">
            <a:avLst/>
          </a:prstGeom>
          <a:solidFill>
            <a:srgbClr val="5A8A26">
              <a:alpha val="85000"/>
            </a:srgb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smtClean="0">
                <a:solidFill>
                  <a:srgbClr val="000000"/>
                </a:solidFill>
              </a:rPr>
              <a:t>40 min</a:t>
            </a:r>
            <a:endParaRPr lang="es-ES" sz="1600" b="1" dirty="0">
              <a:solidFill>
                <a:srgbClr val="000000"/>
              </a:solidFill>
            </a:endParaRPr>
          </a:p>
        </p:txBody>
      </p:sp>
      <p:sp>
        <p:nvSpPr>
          <p:cNvPr id="16" name="15 Rectángulo"/>
          <p:cNvSpPr/>
          <p:nvPr/>
        </p:nvSpPr>
        <p:spPr>
          <a:xfrm>
            <a:off x="4542697" y="2051017"/>
            <a:ext cx="1248962" cy="297864"/>
          </a:xfrm>
          <a:prstGeom prst="rect">
            <a:avLst/>
          </a:prstGeom>
          <a:solidFill>
            <a:srgbClr val="76B531">
              <a:alpha val="65000"/>
            </a:srgb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smtClean="0">
                <a:solidFill>
                  <a:srgbClr val="000000"/>
                </a:solidFill>
              </a:rPr>
              <a:t>20 min</a:t>
            </a:r>
            <a:endParaRPr lang="es-ES" sz="1600" b="1" dirty="0">
              <a:solidFill>
                <a:srgbClr val="000000"/>
              </a:solidFill>
            </a:endParaRPr>
          </a:p>
        </p:txBody>
      </p:sp>
      <p:cxnSp>
        <p:nvCxnSpPr>
          <p:cNvPr id="18" name="17 Conector recto de flecha"/>
          <p:cNvCxnSpPr>
            <a:stCxn id="22" idx="1"/>
          </p:cNvCxnSpPr>
          <p:nvPr/>
        </p:nvCxnSpPr>
        <p:spPr>
          <a:xfrm>
            <a:off x="2530480" y="1134618"/>
            <a:ext cx="0" cy="916399"/>
          </a:xfrm>
          <a:prstGeom prst="straightConnector1">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2" name="21 CuadroTexto"/>
          <p:cNvSpPr txBox="1"/>
          <p:nvPr/>
        </p:nvSpPr>
        <p:spPr>
          <a:xfrm>
            <a:off x="2530480" y="980729"/>
            <a:ext cx="3841720" cy="307777"/>
          </a:xfrm>
          <a:prstGeom prst="rect">
            <a:avLst/>
          </a:prstGeom>
          <a:noFill/>
          <a:ln w="25400">
            <a:solidFill>
              <a:schemeClr val="accent1"/>
            </a:solidFill>
          </a:ln>
        </p:spPr>
        <p:txBody>
          <a:bodyPr wrap="square" rtlCol="0">
            <a:spAutoFit/>
          </a:bodyPr>
          <a:lstStyle/>
          <a:p>
            <a:r>
              <a:rPr lang="es-ES" sz="1400" b="1" dirty="0" smtClean="0">
                <a:solidFill>
                  <a:srgbClr val="000000"/>
                </a:solidFill>
              </a:rPr>
              <a:t>GSPE </a:t>
            </a:r>
            <a:r>
              <a:rPr lang="es-ES" sz="1400" b="1" dirty="0" err="1" smtClean="0">
                <a:solidFill>
                  <a:srgbClr val="000000"/>
                </a:solidFill>
              </a:rPr>
              <a:t>or</a:t>
            </a:r>
            <a:r>
              <a:rPr lang="es-ES" sz="1400" b="1" dirty="0" smtClean="0">
                <a:solidFill>
                  <a:srgbClr val="000000"/>
                </a:solidFill>
              </a:rPr>
              <a:t>  </a:t>
            </a:r>
            <a:r>
              <a:rPr lang="es-ES" sz="1400" b="1" dirty="0" err="1">
                <a:solidFill>
                  <a:srgbClr val="000000"/>
                </a:solidFill>
              </a:rPr>
              <a:t>v</a:t>
            </a:r>
            <a:r>
              <a:rPr lang="es-ES" sz="1400" b="1" dirty="0" err="1" smtClean="0">
                <a:solidFill>
                  <a:srgbClr val="000000"/>
                </a:solidFill>
              </a:rPr>
              <a:t>ildagliptin</a:t>
            </a:r>
            <a:endParaRPr lang="es-ES" sz="1400" b="1" dirty="0">
              <a:solidFill>
                <a:srgbClr val="000000"/>
              </a:solidFill>
            </a:endParaRPr>
          </a:p>
        </p:txBody>
      </p:sp>
      <p:sp>
        <p:nvSpPr>
          <p:cNvPr id="23" name="22 CuadroTexto"/>
          <p:cNvSpPr txBox="1"/>
          <p:nvPr/>
        </p:nvSpPr>
        <p:spPr>
          <a:xfrm>
            <a:off x="4542697" y="1447750"/>
            <a:ext cx="1685487" cy="307777"/>
          </a:xfrm>
          <a:prstGeom prst="rect">
            <a:avLst/>
          </a:prstGeom>
          <a:noFill/>
          <a:ln w="25400">
            <a:solidFill>
              <a:schemeClr val="accent1"/>
            </a:solidFill>
          </a:ln>
        </p:spPr>
        <p:txBody>
          <a:bodyPr wrap="square" rtlCol="0">
            <a:spAutoFit/>
          </a:bodyPr>
          <a:lstStyle/>
          <a:p>
            <a:r>
              <a:rPr lang="es-ES" sz="1400" b="1" dirty="0" smtClean="0">
                <a:solidFill>
                  <a:srgbClr val="000000"/>
                </a:solidFill>
              </a:rPr>
              <a:t>2 g </a:t>
            </a:r>
            <a:r>
              <a:rPr lang="es-ES" sz="1400" b="1" dirty="0" err="1" smtClean="0">
                <a:solidFill>
                  <a:srgbClr val="000000"/>
                </a:solidFill>
              </a:rPr>
              <a:t>glucose</a:t>
            </a:r>
            <a:r>
              <a:rPr lang="es-ES" sz="1400" b="1" dirty="0" smtClean="0">
                <a:solidFill>
                  <a:srgbClr val="000000"/>
                </a:solidFill>
              </a:rPr>
              <a:t>/kg </a:t>
            </a:r>
            <a:r>
              <a:rPr lang="es-ES" sz="1400" b="1" dirty="0" err="1" smtClean="0">
                <a:solidFill>
                  <a:srgbClr val="000000"/>
                </a:solidFill>
              </a:rPr>
              <a:t>bw</a:t>
            </a:r>
            <a:endParaRPr lang="es-ES" sz="1400" b="1" dirty="0">
              <a:solidFill>
                <a:srgbClr val="000000"/>
              </a:solidFill>
            </a:endParaRPr>
          </a:p>
        </p:txBody>
      </p:sp>
      <p:cxnSp>
        <p:nvCxnSpPr>
          <p:cNvPr id="24" name="23 Conector recto de flecha"/>
          <p:cNvCxnSpPr/>
          <p:nvPr/>
        </p:nvCxnSpPr>
        <p:spPr>
          <a:xfrm>
            <a:off x="4542697" y="1529755"/>
            <a:ext cx="0" cy="521262"/>
          </a:xfrm>
          <a:prstGeom prst="straightConnector1">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0" name="19 CuadroTexto"/>
          <p:cNvSpPr txBox="1"/>
          <p:nvPr/>
        </p:nvSpPr>
        <p:spPr>
          <a:xfrm>
            <a:off x="1979712" y="2636912"/>
            <a:ext cx="1034257" cy="307777"/>
          </a:xfrm>
          <a:prstGeom prst="rect">
            <a:avLst/>
          </a:prstGeom>
          <a:noFill/>
        </p:spPr>
        <p:txBody>
          <a:bodyPr wrap="none" rtlCol="0">
            <a:spAutoFit/>
          </a:bodyPr>
          <a:lstStyle/>
          <a:p>
            <a:r>
              <a:rPr lang="en-US" sz="1400" b="1" dirty="0" smtClean="0">
                <a:solidFill>
                  <a:srgbClr val="C00000"/>
                </a:solidFill>
              </a:rPr>
              <a:t>Tail blood</a:t>
            </a:r>
            <a:endParaRPr lang="en-US" sz="1400" b="1" dirty="0">
              <a:solidFill>
                <a:srgbClr val="C00000"/>
              </a:solidFill>
            </a:endParaRPr>
          </a:p>
        </p:txBody>
      </p:sp>
      <p:sp>
        <p:nvSpPr>
          <p:cNvPr id="21" name="20 CuadroTexto"/>
          <p:cNvSpPr txBox="1"/>
          <p:nvPr/>
        </p:nvSpPr>
        <p:spPr>
          <a:xfrm>
            <a:off x="5434620" y="2636912"/>
            <a:ext cx="671979" cy="307777"/>
          </a:xfrm>
          <a:prstGeom prst="rect">
            <a:avLst/>
          </a:prstGeom>
          <a:noFill/>
        </p:spPr>
        <p:txBody>
          <a:bodyPr wrap="none" rtlCol="0">
            <a:spAutoFit/>
          </a:bodyPr>
          <a:lstStyle/>
          <a:p>
            <a:pPr algn="ctr"/>
            <a:r>
              <a:rPr lang="en-US" sz="1400" b="1" dirty="0" smtClean="0">
                <a:solidFill>
                  <a:srgbClr val="C00000"/>
                </a:solidFill>
              </a:rPr>
              <a:t>Blood</a:t>
            </a:r>
            <a:endParaRPr lang="en-US" sz="1400" b="1" dirty="0">
              <a:solidFill>
                <a:srgbClr val="C00000"/>
              </a:solidFill>
            </a:endParaRPr>
          </a:p>
        </p:txBody>
      </p:sp>
      <p:sp>
        <p:nvSpPr>
          <p:cNvPr id="37" name="36 CuadroTexto"/>
          <p:cNvSpPr txBox="1"/>
          <p:nvPr/>
        </p:nvSpPr>
        <p:spPr>
          <a:xfrm>
            <a:off x="6228184" y="2204864"/>
            <a:ext cx="1440160" cy="1061829"/>
          </a:xfrm>
          <a:prstGeom prst="rect">
            <a:avLst/>
          </a:prstGeom>
          <a:noFill/>
        </p:spPr>
        <p:txBody>
          <a:bodyPr wrap="square" rtlCol="0">
            <a:spAutoFit/>
          </a:bodyPr>
          <a:lstStyle/>
          <a:p>
            <a:pPr>
              <a:lnSpc>
                <a:spcPct val="150000"/>
              </a:lnSpc>
            </a:pPr>
            <a:r>
              <a:rPr lang="en-US" sz="1400" b="1" dirty="0" smtClean="0">
                <a:solidFill>
                  <a:srgbClr val="000000"/>
                </a:solidFill>
              </a:rPr>
              <a:t>Active GLP-1</a:t>
            </a:r>
          </a:p>
          <a:p>
            <a:pPr>
              <a:lnSpc>
                <a:spcPct val="150000"/>
              </a:lnSpc>
            </a:pPr>
            <a:endParaRPr lang="en-US" sz="1400" b="1" dirty="0" smtClean="0">
              <a:solidFill>
                <a:srgbClr val="000000"/>
              </a:solidFill>
            </a:endParaRPr>
          </a:p>
          <a:p>
            <a:pPr>
              <a:lnSpc>
                <a:spcPct val="150000"/>
              </a:lnSpc>
            </a:pPr>
            <a:r>
              <a:rPr lang="en-US" sz="1400" b="1" dirty="0" smtClean="0">
                <a:solidFill>
                  <a:srgbClr val="000000"/>
                </a:solidFill>
              </a:rPr>
              <a:t>Glucose</a:t>
            </a:r>
          </a:p>
        </p:txBody>
      </p:sp>
      <p:sp>
        <p:nvSpPr>
          <p:cNvPr id="38" name="37 Abrir llave"/>
          <p:cNvSpPr/>
          <p:nvPr/>
        </p:nvSpPr>
        <p:spPr>
          <a:xfrm>
            <a:off x="6084168" y="2276872"/>
            <a:ext cx="216024" cy="1008112"/>
          </a:xfrm>
          <a:prstGeom prst="lef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cxnSp>
        <p:nvCxnSpPr>
          <p:cNvPr id="41" name="40 Conector recto de flecha"/>
          <p:cNvCxnSpPr/>
          <p:nvPr/>
        </p:nvCxnSpPr>
        <p:spPr>
          <a:xfrm>
            <a:off x="5796136" y="2348880"/>
            <a:ext cx="0" cy="288032"/>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42" name="Picture 10"/>
          <p:cNvPicPr>
            <a:picLocks noChangeAspect="1" noChangeArrowheads="1"/>
          </p:cNvPicPr>
          <p:nvPr/>
        </p:nvPicPr>
        <p:blipFill>
          <a:blip r:embed="rId4" cstate="print"/>
          <a:srcRect/>
          <a:stretch>
            <a:fillRect/>
          </a:stretch>
        </p:blipFill>
        <p:spPr bwMode="auto">
          <a:xfrm>
            <a:off x="137704" y="3429000"/>
            <a:ext cx="4404993" cy="2376264"/>
          </a:xfrm>
          <a:prstGeom prst="rect">
            <a:avLst/>
          </a:prstGeom>
          <a:noFill/>
          <a:ln w="9525">
            <a:noFill/>
            <a:miter lim="800000"/>
            <a:headEnd/>
            <a:tailEnd/>
          </a:ln>
          <a:effectLst/>
        </p:spPr>
      </p:pic>
      <p:pic>
        <p:nvPicPr>
          <p:cNvPr id="43" name="Picture 8"/>
          <p:cNvPicPr>
            <a:picLocks noChangeAspect="1" noChangeArrowheads="1"/>
          </p:cNvPicPr>
          <p:nvPr/>
        </p:nvPicPr>
        <p:blipFill>
          <a:blip r:embed="rId5" cstate="print"/>
          <a:srcRect/>
          <a:stretch>
            <a:fillRect/>
          </a:stretch>
        </p:blipFill>
        <p:spPr bwMode="auto">
          <a:xfrm>
            <a:off x="4751512" y="3435747"/>
            <a:ext cx="4392488" cy="2369517"/>
          </a:xfrm>
          <a:prstGeom prst="rect">
            <a:avLst/>
          </a:prstGeom>
          <a:noFill/>
          <a:ln w="9525">
            <a:noFill/>
            <a:miter lim="800000"/>
            <a:headEnd/>
            <a:tailEnd/>
          </a:ln>
          <a:effectLst/>
        </p:spPr>
      </p:pic>
      <p:pic>
        <p:nvPicPr>
          <p:cNvPr id="25" name="Picture 2" descr="D:\Users\78579471-V\Dropbox\recerca\projectes concedits\SGR2014\Logos MoBioFood\Logo MoBioFood 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75488" y="7279"/>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91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1000"/>
                                        <p:tgtEl>
                                          <p:spTgt spid="3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1000"/>
                                        <p:tgtEl>
                                          <p:spTgt spid="42"/>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mph" presetSubtype="0" fill="hold" nodeType="clickEffect">
                                  <p:stCondLst>
                                    <p:cond delay="0"/>
                                  </p:stCondLst>
                                  <p:childTnLst>
                                    <p:animScale>
                                      <p:cBhvr>
                                        <p:cTn id="47" dur="500" fill="hold"/>
                                        <p:tgtEl>
                                          <p:spTgt spid="42"/>
                                        </p:tgtEl>
                                      </p:cBhvr>
                                      <p:by x="80000" y="80000"/>
                                    </p:animScale>
                                  </p:childTnLst>
                                </p:cTn>
                              </p:par>
                              <p:par>
                                <p:cTn id="48" presetID="56" presetClass="path" presetSubtype="0" accel="50000" decel="50000" fill="hold" nodeType="withEffect">
                                  <p:stCondLst>
                                    <p:cond delay="0"/>
                                  </p:stCondLst>
                                  <p:childTnLst>
                                    <p:animMotion origin="layout" path="M 8.33333E-7 4.68208E-6 L -0.07535 -0.06821 " pathEditMode="relative" rAng="0" ptsTypes="AA">
                                      <p:cBhvr>
                                        <p:cTn id="49" dur="500" fill="hold"/>
                                        <p:tgtEl>
                                          <p:spTgt spid="42"/>
                                        </p:tgtEl>
                                        <p:attrNameLst>
                                          <p:attrName>ppt_x</p:attrName>
                                          <p:attrName>ppt_y</p:attrName>
                                        </p:attrNameLst>
                                      </p:cBhvr>
                                      <p:rCtr x="-3800" y="-3400"/>
                                    </p:animMotion>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1000"/>
                                        <p:tgtEl>
                                          <p:spTgt spid="43"/>
                                        </p:tgtEl>
                                      </p:cBhvr>
                                    </p:animEffect>
                                  </p:childTnLst>
                                </p:cTn>
                              </p:par>
                            </p:childTnLst>
                          </p:cTn>
                        </p:par>
                      </p:childTnLst>
                    </p:cTn>
                  </p:par>
                  <p:par>
                    <p:cTn id="55" fill="hold">
                      <p:stCondLst>
                        <p:cond delay="indefinite"/>
                      </p:stCondLst>
                      <p:childTnLst>
                        <p:par>
                          <p:cTn id="56" fill="hold">
                            <p:stCondLst>
                              <p:cond delay="0"/>
                            </p:stCondLst>
                            <p:childTnLst>
                              <p:par>
                                <p:cTn id="57" presetID="6" presetClass="emph" presetSubtype="0" fill="hold" nodeType="clickEffect">
                                  <p:stCondLst>
                                    <p:cond delay="0"/>
                                  </p:stCondLst>
                                  <p:childTnLst>
                                    <p:animScale>
                                      <p:cBhvr>
                                        <p:cTn id="58" dur="500" fill="hold"/>
                                        <p:tgtEl>
                                          <p:spTgt spid="4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2" grpId="0" animBg="1"/>
      <p:bldP spid="23" grpId="0" animBg="1"/>
      <p:bldP spid="21" grpId="0"/>
      <p:bldP spid="37" grpId="0"/>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013" y="1916832"/>
            <a:ext cx="8972152"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descr="D:\Users\78579471-V\Dropbox\recerca\projectes concedits\SGR2014\Logos MoBioFood\Logo MoBioFood 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5488" y="7279"/>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8221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p:cNvSpPr txBox="1"/>
          <p:nvPr/>
        </p:nvSpPr>
        <p:spPr>
          <a:xfrm>
            <a:off x="1043608" y="2674319"/>
            <a:ext cx="7272808" cy="954107"/>
          </a:xfrm>
          <a:prstGeom prst="rect">
            <a:avLst/>
          </a:prstGeom>
          <a:noFill/>
        </p:spPr>
        <p:txBody>
          <a:bodyPr wrap="square" rtlCol="0">
            <a:spAutoFit/>
          </a:bodyPr>
          <a:lstStyle/>
          <a:p>
            <a:pPr algn="ctr"/>
            <a:r>
              <a:rPr lang="en-GB" sz="2800" dirty="0" smtClean="0"/>
              <a:t>Could grape-seed derived proanthocyanidin extract be useful in limiting food intake?</a:t>
            </a:r>
            <a:endParaRPr lang="en-GB" sz="2800" dirty="0"/>
          </a:p>
        </p:txBody>
      </p:sp>
      <p:pic>
        <p:nvPicPr>
          <p:cNvPr id="3" name="Picture 2" descr="D:\Users\78579471-V\Dropbox\recerca\projectes concedits\SGR2014\Logos MoBioFood\Logo MoBioFoo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81400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0146" y="1340768"/>
            <a:ext cx="4215493" cy="3584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QuadreDeText 3"/>
          <p:cNvSpPr txBox="1"/>
          <p:nvPr/>
        </p:nvSpPr>
        <p:spPr>
          <a:xfrm>
            <a:off x="611560" y="620688"/>
            <a:ext cx="6264696" cy="369332"/>
          </a:xfrm>
          <a:prstGeom prst="rect">
            <a:avLst/>
          </a:prstGeom>
          <a:noFill/>
        </p:spPr>
        <p:txBody>
          <a:bodyPr wrap="square" rtlCol="0">
            <a:spAutoFit/>
          </a:bodyPr>
          <a:lstStyle/>
          <a:p>
            <a:r>
              <a:rPr lang="en-GB" dirty="0" smtClean="0"/>
              <a:t>Rat model for food intake measurement:</a:t>
            </a:r>
            <a:endParaRPr lang="en-GB" dirty="0"/>
          </a:p>
        </p:txBody>
      </p:sp>
      <p:pic>
        <p:nvPicPr>
          <p:cNvPr id="5" name="Picture 6"/>
          <p:cNvPicPr>
            <a:picLocks noChangeAspect="1" noChangeArrowheads="1"/>
          </p:cNvPicPr>
          <p:nvPr/>
        </p:nvPicPr>
        <p:blipFill>
          <a:blip r:embed="rId3" cstate="print"/>
          <a:srcRect/>
          <a:stretch>
            <a:fillRect/>
          </a:stretch>
        </p:blipFill>
        <p:spPr bwMode="auto">
          <a:xfrm>
            <a:off x="1044956" y="1484784"/>
            <a:ext cx="1228085" cy="1728192"/>
          </a:xfrm>
          <a:prstGeom prst="rect">
            <a:avLst/>
          </a:prstGeom>
          <a:ln>
            <a:noFill/>
          </a:ln>
          <a:effectLst>
            <a:softEdge rad="112500"/>
          </a:effectLst>
        </p:spPr>
      </p:pic>
      <p:sp>
        <p:nvSpPr>
          <p:cNvPr id="6" name="QuadreDeText 5"/>
          <p:cNvSpPr txBox="1"/>
          <p:nvPr/>
        </p:nvSpPr>
        <p:spPr>
          <a:xfrm>
            <a:off x="916400" y="3717032"/>
            <a:ext cx="2071423" cy="646331"/>
          </a:xfrm>
          <a:prstGeom prst="rect">
            <a:avLst/>
          </a:prstGeom>
          <a:noFill/>
        </p:spPr>
        <p:txBody>
          <a:bodyPr wrap="square" rtlCol="0">
            <a:spAutoFit/>
          </a:bodyPr>
          <a:lstStyle/>
          <a:p>
            <a:r>
              <a:rPr lang="es-ES" dirty="0" err="1" smtClean="0"/>
              <a:t>Chow</a:t>
            </a:r>
            <a:endParaRPr lang="es-ES" dirty="0" smtClean="0"/>
          </a:p>
          <a:p>
            <a:r>
              <a:rPr lang="es-ES" dirty="0" err="1" smtClean="0"/>
              <a:t>Tasty</a:t>
            </a:r>
            <a:r>
              <a:rPr lang="es-ES" dirty="0" smtClean="0"/>
              <a:t> </a:t>
            </a:r>
            <a:r>
              <a:rPr lang="es-ES" dirty="0" err="1" smtClean="0"/>
              <a:t>diet</a:t>
            </a:r>
            <a:endParaRPr lang="es-ES" dirty="0"/>
          </a:p>
        </p:txBody>
      </p:sp>
      <p:sp>
        <p:nvSpPr>
          <p:cNvPr id="7" name="Rectangle 6"/>
          <p:cNvSpPr/>
          <p:nvPr/>
        </p:nvSpPr>
        <p:spPr>
          <a:xfrm>
            <a:off x="2112936" y="3861048"/>
            <a:ext cx="1388678" cy="1579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angle 7"/>
          <p:cNvSpPr/>
          <p:nvPr/>
        </p:nvSpPr>
        <p:spPr>
          <a:xfrm>
            <a:off x="2104511" y="4061158"/>
            <a:ext cx="1388678" cy="157927"/>
          </a:xfrm>
          <a:prstGeom prst="rect">
            <a:avLst/>
          </a:prstGeom>
          <a:gradFill flip="none" rotWithShape="1">
            <a:gsLst>
              <a:gs pos="75000">
                <a:srgbClr val="D2DDF1"/>
              </a:gs>
              <a:gs pos="0">
                <a:schemeClr val="tx1"/>
              </a:gs>
              <a:gs pos="100000">
                <a:schemeClr val="bg1"/>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Picture 2" descr="D:\Users\78579471-V\Dropbox\recerca\projectes concedits\SGR2014\Logos MoBioFood\Logo MoBioFood 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212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QuadreDeText 2"/>
          <p:cNvSpPr txBox="1"/>
          <p:nvPr/>
        </p:nvSpPr>
        <p:spPr>
          <a:xfrm>
            <a:off x="960641" y="686873"/>
            <a:ext cx="8208912" cy="369332"/>
          </a:xfrm>
          <a:prstGeom prst="rect">
            <a:avLst/>
          </a:prstGeom>
          <a:solidFill>
            <a:schemeClr val="accent6">
              <a:lumMod val="20000"/>
              <a:lumOff val="80000"/>
            </a:schemeClr>
          </a:solidFill>
        </p:spPr>
        <p:txBody>
          <a:bodyPr wrap="square" rtlCol="0">
            <a:spAutoFit/>
          </a:bodyPr>
          <a:lstStyle/>
          <a:p>
            <a:pPr defTabSz="515938"/>
            <a:r>
              <a:rPr lang="es-ES" dirty="0" smtClean="0"/>
              <a:t>16.00 		19.00 	  20.00	      22. 00		       8.00	                    15.00</a:t>
            </a:r>
            <a:endParaRPr lang="es-ES" dirty="0"/>
          </a:p>
        </p:txBody>
      </p:sp>
      <p:sp>
        <p:nvSpPr>
          <p:cNvPr id="4" name="QuadreDeText 3"/>
          <p:cNvSpPr txBox="1"/>
          <p:nvPr/>
        </p:nvSpPr>
        <p:spPr>
          <a:xfrm>
            <a:off x="1140946" y="1196752"/>
            <a:ext cx="7879080" cy="864096"/>
          </a:xfrm>
          <a:prstGeom prst="rect">
            <a:avLst/>
          </a:prstGeom>
          <a:noFill/>
        </p:spPr>
        <p:txBody>
          <a:bodyPr vert="vert270" wrap="square" rtlCol="0">
            <a:spAutoFit/>
          </a:bodyPr>
          <a:lstStyle/>
          <a:p>
            <a:r>
              <a:rPr lang="es-ES" dirty="0" err="1" smtClean="0"/>
              <a:t>Food</a:t>
            </a:r>
            <a:r>
              <a:rPr lang="es-ES" dirty="0" smtClean="0"/>
              <a:t> </a:t>
            </a:r>
            <a:r>
              <a:rPr lang="es-ES" dirty="0" err="1" smtClean="0"/>
              <a:t>removal</a:t>
            </a:r>
            <a:r>
              <a:rPr lang="es-ES" dirty="0" smtClean="0"/>
              <a:t>			</a:t>
            </a:r>
            <a:r>
              <a:rPr lang="es-ES" sz="1600" dirty="0" smtClean="0"/>
              <a:t>GSPE	</a:t>
            </a:r>
            <a:r>
              <a:rPr lang="es-ES" dirty="0" smtClean="0"/>
              <a:t>		 </a:t>
            </a:r>
            <a:r>
              <a:rPr lang="es-ES" dirty="0" err="1" smtClean="0"/>
              <a:t>Food</a:t>
            </a:r>
            <a:r>
              <a:rPr lang="es-ES" dirty="0" smtClean="0"/>
              <a:t> </a:t>
            </a:r>
            <a:r>
              <a:rPr lang="es-ES" dirty="0" err="1" smtClean="0"/>
              <a:t>Intake</a:t>
            </a:r>
            <a:r>
              <a:rPr lang="es-ES" dirty="0" smtClean="0"/>
              <a:t>	   	</a:t>
            </a:r>
            <a:r>
              <a:rPr lang="es-ES" dirty="0" err="1" smtClean="0"/>
              <a:t>Food</a:t>
            </a:r>
            <a:r>
              <a:rPr lang="es-ES" dirty="0" smtClean="0"/>
              <a:t> </a:t>
            </a:r>
            <a:r>
              <a:rPr lang="es-ES" dirty="0" err="1"/>
              <a:t>Intake</a:t>
            </a:r>
            <a:r>
              <a:rPr lang="es-ES" dirty="0"/>
              <a:t> </a:t>
            </a:r>
            <a:r>
              <a:rPr lang="es-ES" dirty="0" smtClean="0"/>
              <a:t>			</a:t>
            </a:r>
            <a:r>
              <a:rPr lang="es-ES" dirty="0"/>
              <a:t> </a:t>
            </a:r>
            <a:r>
              <a:rPr lang="es-ES" dirty="0" err="1"/>
              <a:t>Food</a:t>
            </a:r>
            <a:r>
              <a:rPr lang="es-ES" dirty="0"/>
              <a:t> </a:t>
            </a:r>
            <a:r>
              <a:rPr lang="es-ES" dirty="0" err="1"/>
              <a:t>Intake</a:t>
            </a:r>
            <a:r>
              <a:rPr lang="es-ES" dirty="0"/>
              <a:t> </a:t>
            </a:r>
            <a:r>
              <a:rPr lang="es-ES" dirty="0" smtClean="0"/>
              <a:t>					</a:t>
            </a:r>
            <a:r>
              <a:rPr lang="es-ES" dirty="0"/>
              <a:t> </a:t>
            </a:r>
            <a:r>
              <a:rPr lang="es-ES" dirty="0" err="1"/>
              <a:t>Food</a:t>
            </a:r>
            <a:r>
              <a:rPr lang="es-ES" dirty="0"/>
              <a:t> </a:t>
            </a:r>
            <a:r>
              <a:rPr lang="es-ES" dirty="0" err="1"/>
              <a:t>Intake</a:t>
            </a:r>
            <a:endParaRPr lang="es-E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2959" y="2970354"/>
            <a:ext cx="3960440" cy="3441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547079" y="254825"/>
            <a:ext cx="3636404" cy="86409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AutoShape 5" descr="data:image/png;base64,iVBORw0KGgoAAAANSUhEUgAAAGYAAABmCAMAAAAOARRQAAAAgVBMVEX///8AAAD+/v4BAQH9/f38/Pzp6emjo6OXl5cFBQXc3Nz19fV3d3e7u7vy8vL4+PjIyMhvb28gICBfX1+JiYnt7e3h4eHV1dW0tLQwMDBTU1OVlZU1NTV8fHzBwcFnZ2dFRUU+Pj4TExOgoKBNTU0pKSk6OjobGxuDg4OsrKxiYmI2w9IyAAAK/klEQVRogb1ai3aqvBJOMEEFhVhEFBUv1bb2/R/wzDcTFFSsus/6Z+21NpVkJnO/BKW6wRgVEFg8B8G9FfKrxSqsfgeMwWYbGH7CL2kYubEHF4WpECL0ho4S8NPrENhA+FHYHVfL6SjbHbWH4y4bTZdVjPMo4QUb3uLH+od8UO4+agI9gvr5Y1cOcr/Ivic0CIrOmET9CwH5V/9f/96PEtbMff39yQz4mE88Az2P/vaRFkzmud/wIh8s57ifgQjzoc+Hv0DjTdaHmmCVL/BkUqw9rWj/cNhUxh1SBMMhPaxOoJM+z5IJTKAStxJ1DHtD1vahnPRdWK8JXX9SHtgusIAPsnKJoq3PEsLCaAphQAWQyXE0qLxFBQzynFeD0ZHXyUo9jXDIZ8koNd7ilD1h5DAvYpa75ZdEBJgs6y8u5gdhiRdvx7z9OYgH2KdFJ5tZbOCChgkIkoA1jZ/oVTzbiI40CA3iZ3mZHbwNk7gnueJY0nCLOqawY3E0Uvlkdd5ymP3JDyuwOIr5EEdr96wA3HookuvpYyFG1A2WpO8W2iv0g1TypNkYUtKHNxq9cIKpmxmiInKms62TZ1kRSNbCDyFwDw2OyDgh0tOLOdT0rHXSTlo5X5AVMCH3kIynooc6K0S9T5NhMykyPdSezoOdxUIild6EbK5PByg2ddoQbjyCRXF3nUF2mR0lFupRfnfRE5CPJETp4wwZ6MqCApVS0ifXh1r08oWQ0UZDaJceyZZKhPRadCA78B42ggweGGQ3oCRQI49moG5TEGEdg1sy5E0OfT4y/E4qiHMm37Bhaz1Wdw4bbUWoWWiD58PfNdBWG2aCaRvdvrZTOQNc2KjUvCc0k0JOFEhYLtNGrWMlFjoO5+A0kEj5HsDZAsifUwhCosFPiHIGiL/EMdc+AMfu1H8ZTo6zAGFYIyn09BfxR/hRMSqOEyefJhOkEOsO+2F3+u+G4f7gIIogOXI9ok/skfiFJZQsZJnD38X2HRI1bAsIyckxF4nIkU1Dqb7kylFMDjPeS4i+rswegV/McXM/JveJR1Jf9eviF9LMM7EyBCKi8pbAzoIjOorD45AKqywXw+DEPhdDn3iLQ2pau+hlcGtfysPCJoJoLuUD+EkmiN9aUxUWc811XHqDP9v9A39tGr9ZLri2I4sLQWWoJ4nYGDlixIWM3pAPfTIrVTNMcPNiuJuy3Mmwb9Rln7GEwF4iLbum/qT9G82lTsS9Ahb3iSrJcUaPK88ofHmy2Uxzj5rQVOtCEp3/W502v799bqAClf9sfkecY07gYkUPM+Ac6r4wTGs0c1MSp9Ve1liqiUTMA8sRw5BgOUgFRlKlyndismy/c1k8MsQaTronecQlc6N9bgxyyatzEuEUHDu8QIj7RUF54srPDoBmzOcy7AVE9mtCHrYl15gRumzyzYvJiAjHVAViWD2dswkElGe0L68oSNAG2hfEhHSezNaI2EA7YyOvuIZmg3BH/VXYiNyaRPWDhGup3zqCbxj1WvmCj+Qh51QlG8CIalikJK1RMJNV/MKh9tAhYc305ovJkFTSlIQ6lwWftFGlG/1Br8KD/i4o0EA5I1rJLjrUJYdOlew4ng1wSGRyImPpxy+HH4hMYeBYJbJIBQN0EF46hYQoMGm9V8VOH4hn/EZYEtYSzjZgxDuYtFXVB5eYY7xgMglFbMPmqwqyFdJ7uCWcmQgNawYq2UBaAXxBI3Bk6J+ItTVzAzL0csyF6AcfDjUC/XHIlfFkYot5AF6FJYQZmKU+KJItkSF7jhbbwuQlpKmEDARIhi0StLEnY1R+4GJqyQ41ZXso+dkLjXtIMiDC9U2yo/I48mTIL1UYptCDntXczOHa9Eef0dfcKGzpsdURpFyJUDwzZ6GBSUoSCG8rYoBkvmLBkc0bw4VCQMGW3fnCjfH2cCZDB5pI3Mc8JJRuuc/NlycDdnJ4SkZmZrHvdIIPlWNkWxwIunHKChly6ixmlUM3tdAIR1+6bHSsXNFwUG1xg/peT6Ewk4iLsw9LFCCrIo32m5ZGEoSlfTa4YaOsKxzHTaoOvW7Ybzhr671vouKpTyXQoPVB9cT6gLwmSFfsN6XeR3yqntcNR2l9BJ5Kco2EeiaDviZlvVSVczMfq3GcOStTr8jx3TdFgSTXdRSY5jHVMyuykQsZREvgrpQvNjnAUUxYCxn0OT2fQ4cz6N3CbIYVFEjS/CTPov/2vxTGypQ0RP/voOO5qBIVEuMT3GMmI0JnYfI0AL1JcU663zMiQmUevStDFEcVsFm2ds2Ct1yYAdZEPnA8IZBMKBoVMixAyaMoN/QWxhhFBUFURFzrInclUc4lfBBFCaJhUq2z0ZjiL5LarE/JqUhRJiF27ceSM6XZuSFzTmtvFtG+roCf3ZBpCI0iD/2xctJLquD5bs3XFYFbAcNS3RFabQL0hn1Lf32+y83nl/bxSrVNoGnQJkgr5nO4nRbhy1BMt0PeXqWBlGYXg264J7Pga7Z3QdK9R9Zwz1awQV3kU3hP5oFPFre6nneBisxS2sGmFTqlctq9zwy5qfMVYjt0NhJBrfd8vnqXyGpe9/pBOxE00lrDvKzrD7pg2fWi7xqtJJA10lorSTMY8y8t7nmE30rS7ZLDs+Jnf8G1e6KsrZG03vBSmR+eGWqVHO0CiiG9MwapIXXL7FD+VCjqxPGbwCOZtKbSLKDa5eD5pIGvSC9HI0hcdjGocVj/LiWy33CZD7fKwXZx2wnIOI47o2F9PXBwMsblMuTOjlZx2y7VuwA+dfq4muDv+7Go/C6Zdqnebjy6IEATxETKeTSbVRshNE3rAe4daDUeV21UJ5kT6vzjpJ5/xuj+kCTRJd+/umm3Uc2msBtmSKu7StUDUErj7BQVzzHuSrvVFF61uF0AE/uOVC6+w5jDhXi1vZ9rr1rcVsMe3CRMdjqpQAo13WemvkujH6krQf13TUUSZLthb40f3J28zH9jIjvhqX6WGy6xTRBzx5mFN6NERuHa44fWMGUdB9cjO8QcLtOpXuMG9DdGV2LrjgGJ6uqKECKJ1+1hSns0VNyM3fms8z33OSr+gUnzGr7mRJ09Vtc3q8BQXI2GmoMuCgXJ9ciOrWpAMjvxMySeWWnnDJNf3rgn4b0ZdHWM7dq6gbDmcnP8Q8ecpNy3GxVRHbFJb8jcGdvdDiGVn3/VZOyFDPlYTPysCvaeICCbhq5qAdRjsztDyDOyrpHqhRue1qDMnmCGiA7Ec3NG82CkWkPHgJhHbgMWMw+n3V4PT6IzMY2lbdrmHwPi9rhbNcbdZ0tL4KlgumQtwwh+vKV5Ohh3q4fj7s7hPTuS9xsSGlRDPafloMu1V9Nv/hre/3UVkWmUWLCW2c+Jx2vI5XNc9ISqcaa/ryI6Llbk1tFJTANGzrjsXZHEtBamxxcrHrqviShFIUIHwid7dLgiZg4hR+hnr4m86DovvSKpWwNWvQWZohQ343zz0qVX9xVeILPFxQaJHBWSHXD2/GFrsYF56Qrv0YWkrwWycZTM3EhqAVTHiCGM8+kLye7rVXSxp+9mZQPRDlIJVRiwvHC9+uCyGIMv1DMQqC/UDpU9j5hfuywWNdy7+uYAlLjy0mGMQw6V71x9e+i6yEf+cz/l9jCaxxLVkK7fu8jn/fc/S2g2JFYSyD98lvDXRxb1EOofP7J46pORoj8pt//0ycgrH8Cw3t/7AObZz3lqUb39OY+wpB58nNT88c2Pky48/RefWv1HH479N5/B/Ucf9f1fP1H8H56YngqbrtvI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15" y="536318"/>
            <a:ext cx="670441" cy="670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315" y="1429765"/>
            <a:ext cx="677614" cy="631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7384551" y="4344144"/>
            <a:ext cx="1388678" cy="1579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angle 16"/>
          <p:cNvSpPr/>
          <p:nvPr/>
        </p:nvSpPr>
        <p:spPr>
          <a:xfrm>
            <a:off x="7376126" y="4544254"/>
            <a:ext cx="1388678" cy="15792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8" name="QuadreDeText 17"/>
          <p:cNvSpPr txBox="1"/>
          <p:nvPr/>
        </p:nvSpPr>
        <p:spPr>
          <a:xfrm>
            <a:off x="5863959" y="4221088"/>
            <a:ext cx="2423058" cy="646331"/>
          </a:xfrm>
          <a:prstGeom prst="rect">
            <a:avLst/>
          </a:prstGeom>
          <a:noFill/>
        </p:spPr>
        <p:txBody>
          <a:bodyPr wrap="square" rtlCol="0">
            <a:spAutoFit/>
          </a:bodyPr>
          <a:lstStyle/>
          <a:p>
            <a:r>
              <a:rPr lang="es-ES" dirty="0" err="1" smtClean="0"/>
              <a:t>Tasty</a:t>
            </a:r>
            <a:r>
              <a:rPr lang="es-ES" dirty="0" smtClean="0"/>
              <a:t> </a:t>
            </a:r>
            <a:r>
              <a:rPr lang="es-ES" dirty="0" err="1" smtClean="0"/>
              <a:t>diet</a:t>
            </a:r>
            <a:endParaRPr lang="es-ES" dirty="0" smtClean="0"/>
          </a:p>
          <a:p>
            <a:r>
              <a:rPr lang="es-ES" dirty="0" smtClean="0"/>
              <a:t>+ GSPE</a:t>
            </a:r>
            <a:endParaRPr lang="es-ES" dirty="0"/>
          </a:p>
        </p:txBody>
      </p:sp>
      <p:pic>
        <p:nvPicPr>
          <p:cNvPr id="12" name="Picture 2" descr="D:\Users\78579471-V\Dropbox\recerca\projectes concedits\SGR2014\Logos MoBioFood\Logo MoBioFood 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00395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ula 4"/>
          <p:cNvGraphicFramePr>
            <a:graphicFrameLocks noGrp="1"/>
          </p:cNvGraphicFramePr>
          <p:nvPr>
            <p:extLst>
              <p:ext uri="{D42A27DB-BD31-4B8C-83A1-F6EECF244321}">
                <p14:modId xmlns:p14="http://schemas.microsoft.com/office/powerpoint/2010/main" val="2687414895"/>
              </p:ext>
            </p:extLst>
          </p:nvPr>
        </p:nvGraphicFramePr>
        <p:xfrm>
          <a:off x="683568" y="692696"/>
          <a:ext cx="7920881" cy="5554923"/>
        </p:xfrm>
        <a:graphic>
          <a:graphicData uri="http://schemas.openxmlformats.org/drawingml/2006/table">
            <a:tbl>
              <a:tblPr firstRow="1" firstCol="1" bandRow="1" bandCol="1"/>
              <a:tblGrid>
                <a:gridCol w="443523"/>
                <a:gridCol w="606092"/>
                <a:gridCol w="1395596"/>
                <a:gridCol w="614429"/>
                <a:gridCol w="713637"/>
                <a:gridCol w="1562335"/>
                <a:gridCol w="2585269"/>
              </a:tblGrid>
              <a:tr h="377694">
                <a:tc gridSpan="7">
                  <a:txBody>
                    <a:bodyPr/>
                    <a:lstStyle/>
                    <a:p>
                      <a:pPr algn="ctr">
                        <a:lnSpc>
                          <a:spcPct val="150000"/>
                        </a:lnSpc>
                        <a:spcAft>
                          <a:spcPts val="0"/>
                        </a:spcAft>
                      </a:pPr>
                      <a:r>
                        <a:rPr lang="en-US" sz="1400" b="1" dirty="0" smtClean="0">
                          <a:solidFill>
                            <a:srgbClr val="000000"/>
                          </a:solidFill>
                          <a:effectLst/>
                          <a:uFill>
                            <a:solidFill>
                              <a:srgbClr val="000000"/>
                            </a:solidFill>
                          </a:uFill>
                          <a:latin typeface="Calibri"/>
                          <a:ea typeface="Arial Unicode MS"/>
                          <a:cs typeface="Calibri"/>
                        </a:rPr>
                        <a:t> </a:t>
                      </a:r>
                      <a:r>
                        <a:rPr lang="en-US" sz="1400" b="1" dirty="0">
                          <a:solidFill>
                            <a:srgbClr val="000000"/>
                          </a:solidFill>
                          <a:effectLst/>
                          <a:uFill>
                            <a:solidFill>
                              <a:srgbClr val="000000"/>
                            </a:solidFill>
                          </a:uFill>
                          <a:latin typeface="Calibri"/>
                          <a:ea typeface="Arial Unicode MS"/>
                          <a:cs typeface="Calibri"/>
                        </a:rPr>
                        <a:t>Food intake inhibitory activity </a:t>
                      </a:r>
                      <a:r>
                        <a:rPr lang="en-US" sz="1400" b="1" dirty="0" smtClean="0">
                          <a:solidFill>
                            <a:srgbClr val="000000"/>
                          </a:solidFill>
                          <a:effectLst/>
                          <a:uFill>
                            <a:solidFill>
                              <a:srgbClr val="000000"/>
                            </a:solidFill>
                          </a:uFill>
                          <a:latin typeface="Calibri"/>
                          <a:ea typeface="Arial Unicode MS"/>
                          <a:cs typeface="Calibri"/>
                        </a:rPr>
                        <a:t>of</a:t>
                      </a:r>
                      <a:r>
                        <a:rPr lang="en-US" sz="1400" b="1" baseline="0" dirty="0" smtClean="0">
                          <a:solidFill>
                            <a:srgbClr val="000000"/>
                          </a:solidFill>
                          <a:effectLst/>
                          <a:uFill>
                            <a:solidFill>
                              <a:srgbClr val="000000"/>
                            </a:solidFill>
                          </a:uFill>
                          <a:latin typeface="Calibri"/>
                          <a:ea typeface="Arial Unicode MS"/>
                          <a:cs typeface="Calibri"/>
                        </a:rPr>
                        <a:t> </a:t>
                      </a:r>
                      <a:r>
                        <a:rPr lang="en-US" sz="1400" b="1" dirty="0" err="1" smtClean="0">
                          <a:solidFill>
                            <a:srgbClr val="000000"/>
                          </a:solidFill>
                          <a:effectLst/>
                          <a:uFill>
                            <a:solidFill>
                              <a:srgbClr val="000000"/>
                            </a:solidFill>
                          </a:uFill>
                          <a:latin typeface="Calibri"/>
                          <a:ea typeface="Arial Unicode MS"/>
                          <a:cs typeface="Calibri"/>
                        </a:rPr>
                        <a:t>proanthocyanidin</a:t>
                      </a:r>
                      <a:r>
                        <a:rPr lang="en-US" sz="1400" b="1" dirty="0" smtClean="0">
                          <a:solidFill>
                            <a:srgbClr val="000000"/>
                          </a:solidFill>
                          <a:effectLst/>
                          <a:uFill>
                            <a:solidFill>
                              <a:srgbClr val="000000"/>
                            </a:solidFill>
                          </a:uFill>
                          <a:latin typeface="Calibri"/>
                          <a:ea typeface="Arial Unicode MS"/>
                          <a:cs typeface="Calibri"/>
                        </a:rPr>
                        <a:t> </a:t>
                      </a:r>
                      <a:r>
                        <a:rPr lang="en-US" sz="1400" b="1" dirty="0">
                          <a:solidFill>
                            <a:srgbClr val="000000"/>
                          </a:solidFill>
                          <a:effectLst/>
                          <a:uFill>
                            <a:solidFill>
                              <a:srgbClr val="000000"/>
                            </a:solidFill>
                          </a:uFill>
                          <a:latin typeface="Calibri"/>
                          <a:ea typeface="Arial Unicode MS"/>
                          <a:cs typeface="Calibri"/>
                        </a:rPr>
                        <a:t>extracts </a:t>
                      </a:r>
                      <a:r>
                        <a:rPr lang="en-US" sz="1400" b="1" dirty="0" smtClean="0">
                          <a:solidFill>
                            <a:srgbClr val="000000"/>
                          </a:solidFill>
                          <a:effectLst/>
                          <a:uFill>
                            <a:solidFill>
                              <a:srgbClr val="000000"/>
                            </a:solidFill>
                          </a:uFill>
                          <a:latin typeface="Calibri"/>
                          <a:ea typeface="Arial Unicode MS"/>
                          <a:cs typeface="Calibri"/>
                        </a:rPr>
                        <a:t>under </a:t>
                      </a:r>
                      <a:r>
                        <a:rPr lang="en-US" sz="1400" b="1" dirty="0">
                          <a:solidFill>
                            <a:srgbClr val="000000"/>
                          </a:solidFill>
                          <a:effectLst/>
                          <a:uFill>
                            <a:solidFill>
                              <a:srgbClr val="000000"/>
                            </a:solidFill>
                          </a:uFill>
                          <a:latin typeface="Calibri"/>
                          <a:ea typeface="Arial Unicode MS"/>
                          <a:cs typeface="Calibri"/>
                        </a:rPr>
                        <a:t>different conditions</a:t>
                      </a:r>
                      <a:endParaRPr lang="es-ES" sz="1400" dirty="0">
                        <a:solidFill>
                          <a:srgbClr val="000000"/>
                        </a:solidFill>
                        <a:effectLst/>
                        <a:uFill>
                          <a:solidFill>
                            <a:srgbClr val="000000"/>
                          </a:solidFill>
                        </a:uFill>
                        <a:latin typeface="Calibri"/>
                        <a:ea typeface="Arial Unicode MS"/>
                        <a:cs typeface="Calibri"/>
                      </a:endParaRPr>
                    </a:p>
                  </a:txBody>
                  <a:tcPr marL="37235" marR="37235" marT="37235" marB="37235">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377694">
                <a:tc>
                  <a:txBody>
                    <a:bodyPr/>
                    <a:lstStyle/>
                    <a:p>
                      <a:pPr>
                        <a:lnSpc>
                          <a:spcPct val="150000"/>
                        </a:lnSpc>
                        <a:spcAft>
                          <a:spcPts val="0"/>
                        </a:spcAft>
                      </a:pPr>
                      <a:r>
                        <a:rPr lang="en-US" sz="1400" dirty="0">
                          <a:effectLst/>
                          <a:latin typeface="Times New Roman"/>
                          <a:ea typeface="Arial Unicode MS"/>
                        </a:rPr>
                        <a:t> </a:t>
                      </a:r>
                      <a:endParaRPr lang="es-ES" sz="1400" dirty="0">
                        <a:effectLst/>
                        <a:latin typeface="Times New Roman"/>
                        <a:ea typeface="Arial Unicode MS"/>
                      </a:endParaRPr>
                    </a:p>
                  </a:txBody>
                  <a:tcPr marL="37235" marR="37235" marT="37235" marB="37235">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n-US" sz="1400" dirty="0">
                          <a:effectLst/>
                          <a:latin typeface="Times New Roman"/>
                          <a:ea typeface="Arial Unicode MS"/>
                        </a:rPr>
                        <a:t> </a:t>
                      </a:r>
                      <a:endParaRPr lang="es-ES" sz="1400" dirty="0">
                        <a:effectLst/>
                        <a:latin typeface="Times New Roman"/>
                        <a:ea typeface="Arial Unicode MS"/>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nSpc>
                          <a:spcPct val="150000"/>
                        </a:lnSpc>
                        <a:spcAft>
                          <a:spcPts val="0"/>
                        </a:spcAft>
                      </a:pPr>
                      <a:r>
                        <a:rPr lang="en-US" sz="1400">
                          <a:effectLst/>
                          <a:latin typeface="Times New Roman"/>
                          <a:ea typeface="Arial Unicode MS"/>
                        </a:rPr>
                        <a:t> </a:t>
                      </a:r>
                      <a:endParaRPr lang="es-ES" sz="1400">
                        <a:effectLst/>
                        <a:latin typeface="Times New Roman"/>
                        <a:ea typeface="Arial Unicode MS"/>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nSpc>
                          <a:spcPct val="150000"/>
                        </a:lnSpc>
                        <a:spcAft>
                          <a:spcPts val="0"/>
                        </a:spcAft>
                      </a:pPr>
                      <a:r>
                        <a:rPr lang="en-US" sz="1400" dirty="0">
                          <a:effectLst/>
                          <a:latin typeface="Times New Roman"/>
                          <a:ea typeface="Arial Unicode MS"/>
                        </a:rPr>
                        <a:t> </a:t>
                      </a:r>
                      <a:endParaRPr lang="es-ES" sz="1400" dirty="0">
                        <a:effectLst/>
                        <a:latin typeface="Times New Roman"/>
                        <a:ea typeface="Arial Unicode MS"/>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nSpc>
                          <a:spcPct val="150000"/>
                        </a:lnSpc>
                        <a:spcAft>
                          <a:spcPts val="0"/>
                        </a:spcAft>
                      </a:pPr>
                      <a:r>
                        <a:rPr lang="en-US" sz="1400" dirty="0">
                          <a:effectLst/>
                          <a:latin typeface="Times New Roman"/>
                          <a:ea typeface="Arial Unicode MS"/>
                        </a:rPr>
                        <a:t> </a:t>
                      </a:r>
                      <a:endParaRPr lang="es-ES" sz="1400" dirty="0">
                        <a:effectLst/>
                        <a:latin typeface="Times New Roman"/>
                        <a:ea typeface="Arial Unicode MS"/>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nSpc>
                          <a:spcPct val="150000"/>
                        </a:lnSpc>
                        <a:spcAft>
                          <a:spcPts val="0"/>
                        </a:spcAft>
                      </a:pPr>
                      <a:r>
                        <a:rPr lang="en-US" sz="1400">
                          <a:effectLst/>
                          <a:latin typeface="Times New Roman"/>
                          <a:ea typeface="Arial Unicode MS"/>
                        </a:rPr>
                        <a:t> </a:t>
                      </a:r>
                      <a:endParaRPr lang="es-ES" sz="1400">
                        <a:effectLst/>
                        <a:latin typeface="Times New Roman"/>
                        <a:ea typeface="Arial Unicode MS"/>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nSpc>
                          <a:spcPct val="150000"/>
                        </a:lnSpc>
                        <a:spcAft>
                          <a:spcPts val="0"/>
                        </a:spcAft>
                      </a:pPr>
                      <a:r>
                        <a:rPr lang="en-US" sz="1400">
                          <a:effectLst/>
                          <a:latin typeface="Times New Roman"/>
                          <a:ea typeface="Arial Unicode MS"/>
                        </a:rPr>
                        <a:t> </a:t>
                      </a:r>
                      <a:endParaRPr lang="es-ES" sz="1400">
                        <a:effectLst/>
                        <a:latin typeface="Times New Roman"/>
                        <a:ea typeface="Arial Unicode MS"/>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426293">
                <a:tc>
                  <a:txBody>
                    <a:bodyPr/>
                    <a:lstStyle/>
                    <a:p>
                      <a:pPr algn="ctr">
                        <a:lnSpc>
                          <a:spcPct val="150000"/>
                        </a:lnSpc>
                        <a:spcAft>
                          <a:spcPts val="0"/>
                        </a:spcAft>
                      </a:pPr>
                      <a:r>
                        <a:rPr lang="es-ES_tradnl" sz="1400" b="1" dirty="0">
                          <a:solidFill>
                            <a:srgbClr val="000000"/>
                          </a:solidFill>
                          <a:effectLst/>
                          <a:uFill>
                            <a:solidFill>
                              <a:srgbClr val="000000"/>
                            </a:solidFill>
                          </a:uFill>
                          <a:latin typeface="Calibri"/>
                          <a:ea typeface="Arial Unicode MS"/>
                          <a:cs typeface="Calibri"/>
                        </a:rPr>
                        <a:t>Sex</a:t>
                      </a:r>
                      <a:endParaRPr lang="es-ES" sz="1400" dirty="0">
                        <a:solidFill>
                          <a:srgbClr val="000000"/>
                        </a:solidFill>
                        <a:effectLst/>
                        <a:uFill>
                          <a:solidFill>
                            <a:srgbClr val="000000"/>
                          </a:solidFill>
                        </a:uFill>
                        <a:latin typeface="Calibri"/>
                        <a:ea typeface="Arial Unicode MS"/>
                        <a:cs typeface="Calibri"/>
                      </a:endParaRPr>
                    </a:p>
                  </a:txBody>
                  <a:tcPr marL="37235" marR="37235" marT="37235" marB="37235">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alpha val="21000"/>
                      </a:schemeClr>
                    </a:solidFill>
                  </a:tcPr>
                </a:tc>
                <a:tc>
                  <a:txBody>
                    <a:bodyPr/>
                    <a:lstStyle/>
                    <a:p>
                      <a:pPr algn="ctr">
                        <a:lnSpc>
                          <a:spcPct val="150000"/>
                        </a:lnSpc>
                        <a:spcAft>
                          <a:spcPts val="0"/>
                        </a:spcAft>
                      </a:pPr>
                      <a:r>
                        <a:rPr lang="es-ES_tradnl" sz="1400" b="1" dirty="0">
                          <a:solidFill>
                            <a:srgbClr val="000000"/>
                          </a:solidFill>
                          <a:effectLst/>
                          <a:uFill>
                            <a:solidFill>
                              <a:srgbClr val="000000"/>
                            </a:solidFill>
                          </a:uFill>
                          <a:latin typeface="Calibri"/>
                          <a:ea typeface="Arial Unicode MS"/>
                          <a:cs typeface="Calibri"/>
                        </a:rPr>
                        <a:t>BW (g)</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alpha val="21000"/>
                      </a:schemeClr>
                    </a:solidFill>
                  </a:tcPr>
                </a:tc>
                <a:tc>
                  <a:txBody>
                    <a:bodyPr/>
                    <a:lstStyle/>
                    <a:p>
                      <a:pPr algn="ctr">
                        <a:lnSpc>
                          <a:spcPct val="150000"/>
                        </a:lnSpc>
                        <a:spcAft>
                          <a:spcPts val="0"/>
                        </a:spcAft>
                      </a:pPr>
                      <a:r>
                        <a:rPr lang="de-DE" sz="1400" b="1" dirty="0">
                          <a:solidFill>
                            <a:srgbClr val="000000"/>
                          </a:solidFill>
                          <a:effectLst/>
                          <a:uFill>
                            <a:solidFill>
                              <a:srgbClr val="000000"/>
                            </a:solidFill>
                          </a:uFill>
                          <a:latin typeface="Calibri"/>
                          <a:ea typeface="Arial Unicode MS"/>
                          <a:cs typeface="Calibri"/>
                        </a:rPr>
                        <a:t>Diet</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alpha val="21000"/>
                      </a:schemeClr>
                    </a:solidFill>
                  </a:tcPr>
                </a:tc>
                <a:tc>
                  <a:txBody>
                    <a:bodyPr/>
                    <a:lstStyle/>
                    <a:p>
                      <a:pPr algn="ctr">
                        <a:lnSpc>
                          <a:spcPct val="150000"/>
                        </a:lnSpc>
                        <a:spcAft>
                          <a:spcPts val="0"/>
                        </a:spcAft>
                      </a:pPr>
                      <a:r>
                        <a:rPr lang="es-ES_tradnl" sz="1400" b="1" dirty="0">
                          <a:solidFill>
                            <a:srgbClr val="000000"/>
                          </a:solidFill>
                          <a:effectLst/>
                          <a:uFill>
                            <a:solidFill>
                              <a:srgbClr val="000000"/>
                            </a:solidFill>
                          </a:uFill>
                          <a:latin typeface="Calibri"/>
                          <a:ea typeface="Arial Unicode MS"/>
                          <a:cs typeface="Calibri"/>
                        </a:rPr>
                        <a:t>H </a:t>
                      </a:r>
                      <a:r>
                        <a:rPr lang="es-ES_tradnl" sz="1400" b="1" dirty="0" err="1">
                          <a:solidFill>
                            <a:srgbClr val="000000"/>
                          </a:solidFill>
                          <a:effectLst/>
                          <a:uFill>
                            <a:solidFill>
                              <a:srgbClr val="000000"/>
                            </a:solidFill>
                          </a:uFill>
                          <a:latin typeface="Calibri"/>
                          <a:ea typeface="Arial Unicode MS"/>
                          <a:cs typeface="Calibri"/>
                        </a:rPr>
                        <a:t>dose</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alpha val="21000"/>
                      </a:schemeClr>
                    </a:solidFill>
                  </a:tcPr>
                </a:tc>
                <a:tc>
                  <a:txBody>
                    <a:bodyPr/>
                    <a:lstStyle/>
                    <a:p>
                      <a:pPr algn="ctr">
                        <a:lnSpc>
                          <a:spcPct val="150000"/>
                        </a:lnSpc>
                        <a:spcAft>
                          <a:spcPts val="0"/>
                        </a:spcAft>
                      </a:pPr>
                      <a:r>
                        <a:rPr lang="en-US" sz="1400" b="1" dirty="0">
                          <a:solidFill>
                            <a:srgbClr val="000000"/>
                          </a:solidFill>
                          <a:effectLst/>
                          <a:uFill>
                            <a:solidFill>
                              <a:srgbClr val="000000"/>
                            </a:solidFill>
                          </a:uFill>
                          <a:latin typeface="Calibri"/>
                          <a:ea typeface="Arial Unicode MS"/>
                          <a:cs typeface="Calibri"/>
                        </a:rPr>
                        <a:t>Extract</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alpha val="21000"/>
                      </a:schemeClr>
                    </a:solidFill>
                  </a:tcPr>
                </a:tc>
                <a:tc>
                  <a:txBody>
                    <a:bodyPr/>
                    <a:lstStyle/>
                    <a:p>
                      <a:pPr algn="ctr">
                        <a:lnSpc>
                          <a:spcPct val="150000"/>
                        </a:lnSpc>
                        <a:spcAft>
                          <a:spcPts val="0"/>
                        </a:spcAft>
                      </a:pPr>
                      <a:r>
                        <a:rPr lang="en-US" sz="1400" b="1" dirty="0" smtClean="0">
                          <a:solidFill>
                            <a:srgbClr val="000000"/>
                          </a:solidFill>
                          <a:effectLst/>
                          <a:uFill>
                            <a:solidFill>
                              <a:srgbClr val="000000"/>
                            </a:solidFill>
                          </a:uFill>
                          <a:latin typeface="Calibri"/>
                          <a:ea typeface="Arial Unicode MS"/>
                          <a:cs typeface="Calibri"/>
                        </a:rPr>
                        <a:t>Dose</a:t>
                      </a:r>
                      <a:r>
                        <a:rPr lang="en-US" sz="1400" b="1" baseline="0" dirty="0" smtClean="0">
                          <a:solidFill>
                            <a:srgbClr val="000000"/>
                          </a:solidFill>
                          <a:effectLst/>
                          <a:uFill>
                            <a:solidFill>
                              <a:srgbClr val="000000"/>
                            </a:solidFill>
                          </a:uFill>
                          <a:latin typeface="Calibri"/>
                          <a:ea typeface="Arial Unicode MS"/>
                          <a:cs typeface="Calibri"/>
                        </a:rPr>
                        <a:t> </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alpha val="21000"/>
                      </a:schemeClr>
                    </a:solidFill>
                  </a:tcPr>
                </a:tc>
                <a:tc>
                  <a:txBody>
                    <a:bodyPr/>
                    <a:lstStyle/>
                    <a:p>
                      <a:pPr algn="ctr">
                        <a:lnSpc>
                          <a:spcPct val="150000"/>
                        </a:lnSpc>
                        <a:spcAft>
                          <a:spcPts val="0"/>
                        </a:spcAft>
                      </a:pPr>
                      <a:r>
                        <a:rPr lang="en-US" sz="1400" b="1" dirty="0">
                          <a:solidFill>
                            <a:srgbClr val="000000"/>
                          </a:solidFill>
                          <a:effectLst/>
                          <a:uFill>
                            <a:solidFill>
                              <a:srgbClr val="000000"/>
                            </a:solidFill>
                          </a:uFill>
                          <a:latin typeface="Calibri"/>
                          <a:ea typeface="Arial Unicode MS"/>
                          <a:cs typeface="Calibri"/>
                        </a:rPr>
                        <a:t>12h food intake inhibition (%)</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1">
                        <a:alpha val="21000"/>
                      </a:schemeClr>
                    </a:solidFill>
                  </a:tcPr>
                </a:tc>
              </a:tr>
              <a:tr h="377694">
                <a:tc>
                  <a:txBody>
                    <a:bodyPr/>
                    <a:lstStyle/>
                    <a:p>
                      <a:pPr algn="ctr">
                        <a:lnSpc>
                          <a:spcPct val="150000"/>
                        </a:lnSpc>
                        <a:spcAft>
                          <a:spcPts val="0"/>
                        </a:spcAft>
                      </a:pPr>
                      <a:r>
                        <a:rPr lang="es-ES_tradnl" sz="1400">
                          <a:solidFill>
                            <a:srgbClr val="000000"/>
                          </a:solidFill>
                          <a:effectLst/>
                          <a:uFill>
                            <a:solidFill>
                              <a:srgbClr val="000000"/>
                            </a:solidFill>
                          </a:uFill>
                          <a:latin typeface="Segoe UI Symbol"/>
                          <a:ea typeface="Arial Unicode MS"/>
                          <a:cs typeface="Segoe UI Symbol"/>
                        </a:rPr>
                        <a:t>♀</a:t>
                      </a:r>
                      <a:endParaRPr lang="es-ES" sz="1400">
                        <a:solidFill>
                          <a:srgbClr val="000000"/>
                        </a:solidFill>
                        <a:effectLst/>
                        <a:uFill>
                          <a:solidFill>
                            <a:srgbClr val="000000"/>
                          </a:solidFill>
                        </a:uFill>
                        <a:latin typeface="Calibri"/>
                        <a:ea typeface="Arial Unicode MS"/>
                        <a:cs typeface="Calibri"/>
                      </a:endParaRPr>
                    </a:p>
                  </a:txBody>
                  <a:tcPr marL="37235" marR="37235" marT="37235" marB="37235">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207</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err="1">
                          <a:solidFill>
                            <a:srgbClr val="000000"/>
                          </a:solidFill>
                          <a:effectLst/>
                          <a:uFill>
                            <a:solidFill>
                              <a:srgbClr val="000000"/>
                            </a:solidFill>
                          </a:uFill>
                          <a:latin typeface="Calibri"/>
                          <a:ea typeface="Arial Unicode MS"/>
                          <a:cs typeface="Calibri"/>
                        </a:rPr>
                        <a:t>Chow</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-1</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GSPE</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smtClean="0">
                          <a:solidFill>
                            <a:srgbClr val="000000"/>
                          </a:solidFill>
                          <a:effectLst/>
                          <a:uFill>
                            <a:solidFill>
                              <a:srgbClr val="000000"/>
                            </a:solidFill>
                          </a:uFill>
                          <a:latin typeface="Calibri"/>
                          <a:ea typeface="Arial Unicode MS"/>
                          <a:cs typeface="Calibri"/>
                        </a:rPr>
                        <a:t>A</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22.2 ± 3.8</a:t>
                      </a:r>
                      <a:r>
                        <a:rPr lang="en-US" sz="1400">
                          <a:solidFill>
                            <a:srgbClr val="000000"/>
                          </a:solidFill>
                          <a:effectLst/>
                          <a:uFill>
                            <a:solidFill>
                              <a:srgbClr val="000000"/>
                            </a:solidFill>
                          </a:uFill>
                          <a:latin typeface="Times New Roman"/>
                          <a:ea typeface="Arial Unicode MS"/>
                          <a:cs typeface="Times New Roman"/>
                        </a:rPr>
                        <a:t> </a:t>
                      </a:r>
                      <a:r>
                        <a:rPr lang="es-ES_tradnl" sz="1400">
                          <a:solidFill>
                            <a:srgbClr val="000000"/>
                          </a:solidFill>
                          <a:effectLst/>
                          <a:uFill>
                            <a:solidFill>
                              <a:srgbClr val="000000"/>
                            </a:solidFill>
                          </a:uFill>
                          <a:latin typeface="Calibri"/>
                          <a:ea typeface="Arial Unicode MS"/>
                          <a:cs typeface="Calibri"/>
                        </a:rPr>
                        <a:t>**</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377694">
                <a:tc>
                  <a:txBody>
                    <a:bodyPr/>
                    <a:lstStyle/>
                    <a:p>
                      <a:pPr algn="ctr">
                        <a:lnSpc>
                          <a:spcPct val="150000"/>
                        </a:lnSpc>
                        <a:spcAft>
                          <a:spcPts val="0"/>
                        </a:spcAft>
                      </a:pPr>
                      <a:r>
                        <a:rPr lang="es-ES_tradnl" sz="1400">
                          <a:solidFill>
                            <a:srgbClr val="000000"/>
                          </a:solidFill>
                          <a:effectLst/>
                          <a:uFill>
                            <a:solidFill>
                              <a:srgbClr val="000000"/>
                            </a:solidFill>
                          </a:uFill>
                          <a:latin typeface="Segoe UI Symbol"/>
                          <a:ea typeface="Arial Unicode MS"/>
                          <a:cs typeface="Segoe UI Symbol"/>
                        </a:rPr>
                        <a:t>♀</a:t>
                      </a:r>
                      <a:endParaRPr lang="es-ES" sz="1400">
                        <a:solidFill>
                          <a:srgbClr val="000000"/>
                        </a:solidFill>
                        <a:effectLst/>
                        <a:uFill>
                          <a:solidFill>
                            <a:srgbClr val="000000"/>
                          </a:solidFill>
                        </a:uFill>
                        <a:latin typeface="Calibri"/>
                        <a:ea typeface="Arial Unicode MS"/>
                        <a:cs typeface="Calibri"/>
                      </a:endParaRPr>
                    </a:p>
                  </a:txBody>
                  <a:tcPr marL="37235" marR="37235" marT="37235" marB="37235">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223</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err="1">
                          <a:solidFill>
                            <a:srgbClr val="000000"/>
                          </a:solidFill>
                          <a:effectLst/>
                          <a:uFill>
                            <a:solidFill>
                              <a:srgbClr val="000000"/>
                            </a:solidFill>
                          </a:uFill>
                          <a:latin typeface="Calibri"/>
                          <a:ea typeface="Arial Unicode MS"/>
                          <a:cs typeface="Calibri"/>
                        </a:rPr>
                        <a:t>Chow</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-1</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GSPE</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smtClean="0">
                          <a:solidFill>
                            <a:srgbClr val="000000"/>
                          </a:solidFill>
                          <a:effectLst/>
                          <a:uFill>
                            <a:solidFill>
                              <a:srgbClr val="000000"/>
                            </a:solidFill>
                          </a:uFill>
                          <a:latin typeface="Calibri"/>
                          <a:ea typeface="Arial Unicode MS"/>
                          <a:cs typeface="Calibri"/>
                        </a:rPr>
                        <a:t>A/2</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18.7 ± 3.4***</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36176">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37235" marR="37235" marT="37235" marB="37235">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 </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 </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 </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 </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377694">
                <a:tc>
                  <a:txBody>
                    <a:bodyPr/>
                    <a:lstStyle/>
                    <a:p>
                      <a:pPr algn="ctr">
                        <a:lnSpc>
                          <a:spcPct val="150000"/>
                        </a:lnSpc>
                        <a:spcAft>
                          <a:spcPts val="0"/>
                        </a:spcAft>
                      </a:pPr>
                      <a:r>
                        <a:rPr lang="es-ES_tradnl" sz="1400">
                          <a:solidFill>
                            <a:srgbClr val="000000"/>
                          </a:solidFill>
                          <a:effectLst/>
                          <a:uFill>
                            <a:solidFill>
                              <a:srgbClr val="000000"/>
                            </a:solidFill>
                          </a:uFill>
                          <a:latin typeface="Segoe UI Symbol"/>
                          <a:ea typeface="Arial Unicode MS"/>
                          <a:cs typeface="Segoe UI Symbol"/>
                        </a:rPr>
                        <a:t>♀</a:t>
                      </a:r>
                      <a:endParaRPr lang="es-ES" sz="1400">
                        <a:solidFill>
                          <a:srgbClr val="000000"/>
                        </a:solidFill>
                        <a:effectLst/>
                        <a:uFill>
                          <a:solidFill>
                            <a:srgbClr val="000000"/>
                          </a:solidFill>
                        </a:uFill>
                        <a:latin typeface="Calibri"/>
                        <a:ea typeface="Arial Unicode MS"/>
                        <a:cs typeface="Calibri"/>
                      </a:endParaRPr>
                    </a:p>
                  </a:txBody>
                  <a:tcPr marL="37235" marR="37235" marT="37235" marB="37235">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217</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err="1">
                          <a:solidFill>
                            <a:srgbClr val="000000"/>
                          </a:solidFill>
                          <a:effectLst/>
                          <a:uFill>
                            <a:solidFill>
                              <a:srgbClr val="000000"/>
                            </a:solidFill>
                          </a:uFill>
                          <a:latin typeface="Calibri"/>
                          <a:ea typeface="Arial Unicode MS"/>
                          <a:cs typeface="Calibri"/>
                        </a:rPr>
                        <a:t>Chow</a:t>
                      </a:r>
                      <a:r>
                        <a:rPr lang="es-ES_tradnl" sz="1400" dirty="0">
                          <a:solidFill>
                            <a:srgbClr val="000000"/>
                          </a:solidFill>
                          <a:effectLst/>
                          <a:uFill>
                            <a:solidFill>
                              <a:srgbClr val="000000"/>
                            </a:solidFill>
                          </a:uFill>
                          <a:latin typeface="Calibri"/>
                          <a:ea typeface="Arial Unicode MS"/>
                          <a:cs typeface="Calibri"/>
                        </a:rPr>
                        <a:t> + 11ml HS</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-1</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GSPE</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smtClean="0">
                          <a:solidFill>
                            <a:srgbClr val="000000"/>
                          </a:solidFill>
                          <a:effectLst/>
                          <a:uFill>
                            <a:solidFill>
                              <a:srgbClr val="000000"/>
                            </a:solidFill>
                          </a:uFill>
                          <a:latin typeface="Calibri"/>
                          <a:ea typeface="Arial Unicode MS"/>
                          <a:cs typeface="Calibri"/>
                        </a:rPr>
                        <a:t>A/2</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15.9 ± 3.1*</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377694">
                <a:tc>
                  <a:txBody>
                    <a:bodyPr/>
                    <a:lstStyle/>
                    <a:p>
                      <a:pPr algn="ctr">
                        <a:lnSpc>
                          <a:spcPct val="150000"/>
                        </a:lnSpc>
                        <a:spcAft>
                          <a:spcPts val="0"/>
                        </a:spcAft>
                      </a:pPr>
                      <a:r>
                        <a:rPr lang="es-ES_tradnl" sz="1400">
                          <a:solidFill>
                            <a:srgbClr val="000000"/>
                          </a:solidFill>
                          <a:effectLst/>
                          <a:uFill>
                            <a:solidFill>
                              <a:srgbClr val="000000"/>
                            </a:solidFill>
                          </a:uFill>
                          <a:latin typeface="Segoe UI Symbol"/>
                          <a:ea typeface="Arial Unicode MS"/>
                          <a:cs typeface="Segoe UI Symbol"/>
                        </a:rPr>
                        <a:t>♀</a:t>
                      </a:r>
                      <a:endParaRPr lang="es-ES" sz="1400">
                        <a:solidFill>
                          <a:srgbClr val="000000"/>
                        </a:solidFill>
                        <a:effectLst/>
                        <a:uFill>
                          <a:solidFill>
                            <a:srgbClr val="000000"/>
                          </a:solidFill>
                        </a:uFill>
                        <a:latin typeface="Calibri"/>
                        <a:ea typeface="Arial Unicode MS"/>
                        <a:cs typeface="Calibri"/>
                      </a:endParaRPr>
                    </a:p>
                  </a:txBody>
                  <a:tcPr marL="37235" marR="37235" marT="37235" marB="37235">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219</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err="1">
                          <a:solidFill>
                            <a:srgbClr val="000000"/>
                          </a:solidFill>
                          <a:effectLst/>
                          <a:uFill>
                            <a:solidFill>
                              <a:srgbClr val="000000"/>
                            </a:solidFill>
                          </a:uFill>
                          <a:latin typeface="Calibri"/>
                          <a:ea typeface="Arial Unicode MS"/>
                          <a:cs typeface="Calibri"/>
                        </a:rPr>
                        <a:t>Chow</a:t>
                      </a:r>
                      <a:r>
                        <a:rPr lang="es-ES_tradnl" sz="1400" dirty="0">
                          <a:solidFill>
                            <a:srgbClr val="000000"/>
                          </a:solidFill>
                          <a:effectLst/>
                          <a:uFill>
                            <a:solidFill>
                              <a:srgbClr val="000000"/>
                            </a:solidFill>
                          </a:uFill>
                          <a:latin typeface="Calibri"/>
                          <a:ea typeface="Arial Unicode MS"/>
                          <a:cs typeface="Calibri"/>
                        </a:rPr>
                        <a:t> + 11ml HS</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-1</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GSPE</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smtClean="0">
                          <a:solidFill>
                            <a:srgbClr val="000000"/>
                          </a:solidFill>
                          <a:effectLst/>
                          <a:uFill>
                            <a:solidFill>
                              <a:srgbClr val="000000"/>
                            </a:solidFill>
                          </a:uFill>
                          <a:latin typeface="Calibri"/>
                          <a:ea typeface="Arial Unicode MS"/>
                          <a:cs typeface="Calibri"/>
                        </a:rPr>
                        <a:t>A/10</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1.4 ± 5.0</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377694">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37235" marR="37235" marT="37235" marB="37235">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 </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 </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 </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377694">
                <a:tc>
                  <a:txBody>
                    <a:bodyPr/>
                    <a:lstStyle/>
                    <a:p>
                      <a:pPr algn="ctr">
                        <a:lnSpc>
                          <a:spcPct val="150000"/>
                        </a:lnSpc>
                        <a:spcAft>
                          <a:spcPts val="0"/>
                        </a:spcAft>
                      </a:pPr>
                      <a:r>
                        <a:rPr lang="es-ES_tradnl" sz="1400" dirty="0">
                          <a:solidFill>
                            <a:srgbClr val="000000"/>
                          </a:solidFill>
                          <a:effectLst/>
                          <a:uFill>
                            <a:solidFill>
                              <a:srgbClr val="000000"/>
                            </a:solidFill>
                          </a:uFill>
                          <a:latin typeface="Segoe UI Symbol"/>
                          <a:ea typeface="Arial Unicode MS"/>
                          <a:cs typeface="Segoe UI Symbol"/>
                        </a:rPr>
                        <a:t>♀</a:t>
                      </a:r>
                      <a:endParaRPr lang="es-ES" sz="1400" dirty="0">
                        <a:solidFill>
                          <a:srgbClr val="000000"/>
                        </a:solidFill>
                        <a:effectLst/>
                        <a:uFill>
                          <a:solidFill>
                            <a:srgbClr val="000000"/>
                          </a:solidFill>
                        </a:uFill>
                        <a:latin typeface="Calibri"/>
                        <a:ea typeface="Arial Unicode MS"/>
                        <a:cs typeface="Calibri"/>
                      </a:endParaRPr>
                    </a:p>
                  </a:txBody>
                  <a:tcPr marL="37235" marR="37235" marT="37235" marB="37235">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204</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err="1">
                          <a:solidFill>
                            <a:srgbClr val="000000"/>
                          </a:solidFill>
                          <a:effectLst/>
                          <a:uFill>
                            <a:solidFill>
                              <a:srgbClr val="000000"/>
                            </a:solidFill>
                          </a:uFill>
                          <a:latin typeface="Calibri"/>
                          <a:ea typeface="Arial Unicode MS"/>
                          <a:cs typeface="Calibri"/>
                        </a:rPr>
                        <a:t>Chow</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0</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GSPE</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smtClean="0">
                          <a:solidFill>
                            <a:srgbClr val="000000"/>
                          </a:solidFill>
                          <a:effectLst/>
                          <a:uFill>
                            <a:solidFill>
                              <a:srgbClr val="000000"/>
                            </a:solidFill>
                          </a:uFill>
                          <a:latin typeface="Calibri"/>
                          <a:ea typeface="Arial Unicode MS"/>
                          <a:cs typeface="Calibri"/>
                        </a:rPr>
                        <a:t>A</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27.7 ± 9.0*</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377694">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37235" marR="37235" marT="37235" marB="37235">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 </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 </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377694">
                <a:tc>
                  <a:txBody>
                    <a:bodyPr/>
                    <a:lstStyle/>
                    <a:p>
                      <a:pPr algn="ctr">
                        <a:lnSpc>
                          <a:spcPct val="150000"/>
                        </a:lnSpc>
                        <a:spcAft>
                          <a:spcPts val="0"/>
                        </a:spcAft>
                      </a:pPr>
                      <a:r>
                        <a:rPr lang="es-ES_tradnl" sz="1400">
                          <a:solidFill>
                            <a:srgbClr val="000000"/>
                          </a:solidFill>
                          <a:effectLst/>
                          <a:uFill>
                            <a:solidFill>
                              <a:srgbClr val="000000"/>
                            </a:solidFill>
                          </a:uFill>
                          <a:latin typeface="Segoe UI Symbol"/>
                          <a:ea typeface="Arial Unicode MS"/>
                          <a:cs typeface="Segoe UI Symbol"/>
                        </a:rPr>
                        <a:t>♂</a:t>
                      </a:r>
                      <a:endParaRPr lang="es-ES" sz="1400">
                        <a:solidFill>
                          <a:srgbClr val="000000"/>
                        </a:solidFill>
                        <a:effectLst/>
                        <a:uFill>
                          <a:solidFill>
                            <a:srgbClr val="000000"/>
                          </a:solidFill>
                        </a:uFill>
                        <a:latin typeface="Calibri"/>
                        <a:ea typeface="Arial Unicode MS"/>
                        <a:cs typeface="Calibri"/>
                      </a:endParaRPr>
                    </a:p>
                  </a:txBody>
                  <a:tcPr marL="37235" marR="37235" marT="37235" marB="37235">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542</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Chow</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-1</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GSPE</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smtClean="0">
                          <a:solidFill>
                            <a:srgbClr val="000000"/>
                          </a:solidFill>
                          <a:effectLst/>
                          <a:uFill>
                            <a:solidFill>
                              <a:srgbClr val="000000"/>
                            </a:solidFill>
                          </a:uFill>
                          <a:latin typeface="Calibri"/>
                          <a:ea typeface="Arial Unicode MS"/>
                          <a:cs typeface="Calibri"/>
                        </a:rPr>
                        <a:t>A</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25.0 ± 4.5**</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377694">
                <a:tc>
                  <a:txBody>
                    <a:bodyPr/>
                    <a:lstStyle/>
                    <a:p>
                      <a:pPr algn="ctr">
                        <a:lnSpc>
                          <a:spcPct val="150000"/>
                        </a:lnSpc>
                        <a:spcAft>
                          <a:spcPts val="0"/>
                        </a:spcAft>
                      </a:pPr>
                      <a:r>
                        <a:rPr lang="es-ES_tradnl" sz="1400">
                          <a:solidFill>
                            <a:srgbClr val="000000"/>
                          </a:solidFill>
                          <a:effectLst/>
                          <a:uFill>
                            <a:solidFill>
                              <a:srgbClr val="000000"/>
                            </a:solidFill>
                          </a:uFill>
                          <a:latin typeface="Segoe UI Symbol"/>
                          <a:ea typeface="Arial Unicode MS"/>
                          <a:cs typeface="Segoe UI Symbol"/>
                        </a:rPr>
                        <a:t>♂</a:t>
                      </a:r>
                      <a:endParaRPr lang="es-ES" sz="1400">
                        <a:solidFill>
                          <a:srgbClr val="000000"/>
                        </a:solidFill>
                        <a:effectLst/>
                        <a:uFill>
                          <a:solidFill>
                            <a:srgbClr val="000000"/>
                          </a:solidFill>
                        </a:uFill>
                        <a:latin typeface="Calibri"/>
                        <a:ea typeface="Arial Unicode MS"/>
                        <a:cs typeface="Calibri"/>
                      </a:endParaRPr>
                    </a:p>
                  </a:txBody>
                  <a:tcPr marL="37235" marR="37235" marT="37235" marB="37235">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543</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Chow</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1</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GSPE</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smtClean="0">
                          <a:solidFill>
                            <a:srgbClr val="000000"/>
                          </a:solidFill>
                          <a:effectLst/>
                          <a:uFill>
                            <a:solidFill>
                              <a:srgbClr val="000000"/>
                            </a:solidFill>
                          </a:uFill>
                          <a:latin typeface="Calibri"/>
                          <a:ea typeface="Arial Unicode MS"/>
                          <a:cs typeface="Calibri"/>
                        </a:rPr>
                        <a:t>A</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16.2 ± 7.1</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126339">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37235" marR="37235" marT="37235" marB="37235">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 </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a:solidFill>
                            <a:srgbClr val="000000"/>
                          </a:solidFill>
                          <a:effectLst/>
                          <a:uFill>
                            <a:solidFill>
                              <a:srgbClr val="000000"/>
                            </a:solidFill>
                          </a:uFill>
                          <a:latin typeface="Calibri"/>
                          <a:ea typeface="Arial Unicode MS"/>
                          <a:cs typeface="Calibri"/>
                        </a:rPr>
                        <a:t> </a:t>
                      </a:r>
                      <a:endParaRPr lang="es-ES" sz="140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a:lnSpc>
                          <a:spcPct val="150000"/>
                        </a:lnSpc>
                        <a:spcAft>
                          <a:spcPts val="0"/>
                        </a:spcAft>
                      </a:pPr>
                      <a:r>
                        <a:rPr lang="es-ES_tradnl" sz="1400" dirty="0">
                          <a:solidFill>
                            <a:srgbClr val="000000"/>
                          </a:solidFill>
                          <a:effectLst/>
                          <a:uFill>
                            <a:solidFill>
                              <a:srgbClr val="000000"/>
                            </a:solidFill>
                          </a:uFill>
                          <a:latin typeface="Calibri"/>
                          <a:ea typeface="Arial Unicode MS"/>
                          <a:cs typeface="Calibri"/>
                        </a:rPr>
                        <a:t> </a:t>
                      </a:r>
                      <a:endParaRPr lang="es-ES" sz="1400" dirty="0">
                        <a:solidFill>
                          <a:srgbClr val="000000"/>
                        </a:solidFill>
                        <a:effectLst/>
                        <a:uFill>
                          <a:solidFill>
                            <a:srgbClr val="000000"/>
                          </a:solidFill>
                        </a:uFill>
                        <a:latin typeface="Calibri"/>
                        <a:ea typeface="Arial Unicode MS"/>
                        <a:cs typeface="Calibri"/>
                      </a:endParaRPr>
                    </a:p>
                  </a:txBody>
                  <a:tcPr marL="0" marR="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bl>
          </a:graphicData>
        </a:graphic>
      </p:graphicFrame>
      <p:pic>
        <p:nvPicPr>
          <p:cNvPr id="3" name="Picture 2" descr="D:\Users\78579471-V\Dropbox\recerca\projectes concedits\SGR2014\Logos MoBioFood\Logo MoBioFoo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31530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àfic 5"/>
          <p:cNvGraphicFramePr>
            <a:graphicFrameLocks/>
          </p:cNvGraphicFramePr>
          <p:nvPr>
            <p:extLst>
              <p:ext uri="{D42A27DB-BD31-4B8C-83A1-F6EECF244321}">
                <p14:modId xmlns:p14="http://schemas.microsoft.com/office/powerpoint/2010/main" val="2924791495"/>
              </p:ext>
            </p:extLst>
          </p:nvPr>
        </p:nvGraphicFramePr>
        <p:xfrm>
          <a:off x="2987824" y="3645024"/>
          <a:ext cx="5334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Gràfic 7"/>
          <p:cNvGraphicFramePr>
            <a:graphicFrameLocks/>
          </p:cNvGraphicFramePr>
          <p:nvPr>
            <p:extLst>
              <p:ext uri="{D42A27DB-BD31-4B8C-83A1-F6EECF244321}">
                <p14:modId xmlns:p14="http://schemas.microsoft.com/office/powerpoint/2010/main" val="2220435753"/>
              </p:ext>
            </p:extLst>
          </p:nvPr>
        </p:nvGraphicFramePr>
        <p:xfrm>
          <a:off x="323528" y="613314"/>
          <a:ext cx="4608512" cy="2736304"/>
        </p:xfrm>
        <a:graphic>
          <a:graphicData uri="http://schemas.openxmlformats.org/drawingml/2006/chart">
            <c:chart xmlns:c="http://schemas.openxmlformats.org/drawingml/2006/chart" xmlns:r="http://schemas.openxmlformats.org/officeDocument/2006/relationships" r:id="rId4"/>
          </a:graphicData>
        </a:graphic>
      </p:graphicFrame>
      <p:sp>
        <p:nvSpPr>
          <p:cNvPr id="9" name="QuadreDeText 8"/>
          <p:cNvSpPr txBox="1"/>
          <p:nvPr/>
        </p:nvSpPr>
        <p:spPr>
          <a:xfrm>
            <a:off x="5364088" y="620688"/>
            <a:ext cx="3312368" cy="646331"/>
          </a:xfrm>
          <a:prstGeom prst="rect">
            <a:avLst/>
          </a:prstGeom>
          <a:solidFill>
            <a:schemeClr val="accent2">
              <a:lumMod val="60000"/>
              <a:lumOff val="40000"/>
            </a:schemeClr>
          </a:solidFill>
        </p:spPr>
        <p:txBody>
          <a:bodyPr wrap="square" rtlCol="0">
            <a:spAutoFit/>
          </a:bodyPr>
          <a:lstStyle/>
          <a:p>
            <a:r>
              <a:rPr lang="es-ES" dirty="0" err="1" smtClean="0"/>
              <a:t>Treatment</a:t>
            </a:r>
            <a:r>
              <a:rPr lang="es-ES" dirty="0" smtClean="0"/>
              <a:t>:</a:t>
            </a:r>
          </a:p>
          <a:p>
            <a:pPr algn="ctr"/>
            <a:r>
              <a:rPr lang="es-ES" dirty="0"/>
              <a:t> </a:t>
            </a:r>
            <a:r>
              <a:rPr lang="es-ES" dirty="0" err="1" smtClean="0"/>
              <a:t>one</a:t>
            </a:r>
            <a:r>
              <a:rPr lang="es-ES" dirty="0" smtClean="0"/>
              <a:t> </a:t>
            </a:r>
            <a:r>
              <a:rPr lang="es-ES" dirty="0" err="1" smtClean="0"/>
              <a:t>dose</a:t>
            </a:r>
            <a:r>
              <a:rPr lang="es-ES" dirty="0" smtClean="0"/>
              <a:t>/</a:t>
            </a:r>
            <a:r>
              <a:rPr lang="es-ES" dirty="0" err="1" smtClean="0"/>
              <a:t>day</a:t>
            </a:r>
            <a:r>
              <a:rPr lang="es-ES" dirty="0" smtClean="0"/>
              <a:t> </a:t>
            </a:r>
            <a:r>
              <a:rPr lang="es-ES" dirty="0" err="1" smtClean="0"/>
              <a:t>for</a:t>
            </a:r>
            <a:r>
              <a:rPr lang="es-ES" dirty="0" smtClean="0"/>
              <a:t> 8 </a:t>
            </a:r>
            <a:r>
              <a:rPr lang="es-ES" dirty="0" err="1" smtClean="0"/>
              <a:t>days</a:t>
            </a:r>
            <a:endParaRPr lang="es-ES" dirty="0"/>
          </a:p>
        </p:txBody>
      </p:sp>
      <p:pic>
        <p:nvPicPr>
          <p:cNvPr id="5" name="Picture 2" descr="D:\Users\78579471-V\Dropbox\recerca\projectes concedits\SGR2014\Logos MoBioFood\Logo MoBioFood 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69090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tge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2886" y="1340768"/>
            <a:ext cx="4032447" cy="2016223"/>
          </a:xfrm>
          <a:prstGeom prst="rect">
            <a:avLst/>
          </a:prstGeom>
          <a:noFill/>
          <a:ln>
            <a:noFill/>
          </a:ln>
        </p:spPr>
      </p:pic>
      <p:graphicFrame>
        <p:nvGraphicFramePr>
          <p:cNvPr id="7" name="Taula 6"/>
          <p:cNvGraphicFramePr>
            <a:graphicFrameLocks noGrp="1"/>
          </p:cNvGraphicFramePr>
          <p:nvPr>
            <p:extLst>
              <p:ext uri="{D42A27DB-BD31-4B8C-83A1-F6EECF244321}">
                <p14:modId xmlns:p14="http://schemas.microsoft.com/office/powerpoint/2010/main" val="714133806"/>
              </p:ext>
            </p:extLst>
          </p:nvPr>
        </p:nvGraphicFramePr>
        <p:xfrm>
          <a:off x="214738" y="4110745"/>
          <a:ext cx="3925214" cy="1983248"/>
        </p:xfrm>
        <a:graphic>
          <a:graphicData uri="http://schemas.openxmlformats.org/drawingml/2006/table">
            <a:tbl>
              <a:tblPr firstRow="1" firstCol="1" bandRow="1" bandCol="1">
                <a:tableStyleId>{5C22544A-7EE6-4342-B048-85BDC9FD1C3A}</a:tableStyleId>
              </a:tblPr>
              <a:tblGrid>
                <a:gridCol w="1137166"/>
                <a:gridCol w="1137525"/>
                <a:gridCol w="1650523"/>
              </a:tblGrid>
              <a:tr h="326367">
                <a:tc gridSpan="3">
                  <a:txBody>
                    <a:bodyPr/>
                    <a:lstStyle/>
                    <a:p>
                      <a:pPr algn="ctr">
                        <a:lnSpc>
                          <a:spcPct val="150000"/>
                        </a:lnSpc>
                        <a:spcAft>
                          <a:spcPts val="800"/>
                        </a:spcAft>
                      </a:pPr>
                      <a:r>
                        <a:rPr lang="en-US" sz="1200" dirty="0" smtClean="0">
                          <a:effectLst/>
                          <a:uFill>
                            <a:solidFill>
                              <a:srgbClr val="000000"/>
                            </a:solidFill>
                          </a:uFill>
                        </a:rPr>
                        <a:t>Portal </a:t>
                      </a:r>
                      <a:r>
                        <a:rPr lang="en-US" sz="1200" dirty="0">
                          <a:effectLst/>
                          <a:uFill>
                            <a:solidFill>
                              <a:srgbClr val="000000"/>
                            </a:solidFill>
                          </a:uFill>
                        </a:rPr>
                        <a:t>levels of </a:t>
                      </a:r>
                      <a:r>
                        <a:rPr lang="en-US" sz="1200" dirty="0" smtClean="0">
                          <a:effectLst/>
                          <a:uFill>
                            <a:solidFill>
                              <a:srgbClr val="000000"/>
                            </a:solidFill>
                          </a:uFill>
                        </a:rPr>
                        <a:t>GLP-1</a:t>
                      </a:r>
                      <a:r>
                        <a:rPr lang="en-US" sz="1200" baseline="0" dirty="0" smtClean="0">
                          <a:effectLst/>
                          <a:uFill>
                            <a:solidFill>
                              <a:srgbClr val="000000"/>
                            </a:solidFill>
                          </a:uFill>
                        </a:rPr>
                        <a:t> </a:t>
                      </a:r>
                      <a:r>
                        <a:rPr lang="en-US" sz="1200" dirty="0" smtClean="0">
                          <a:effectLst/>
                          <a:uFill>
                            <a:solidFill>
                              <a:srgbClr val="000000"/>
                            </a:solidFill>
                          </a:uFill>
                        </a:rPr>
                        <a:t>and </a:t>
                      </a:r>
                      <a:r>
                        <a:rPr lang="en-US" sz="1200" dirty="0">
                          <a:effectLst/>
                          <a:uFill>
                            <a:solidFill>
                              <a:srgbClr val="000000"/>
                            </a:solidFill>
                          </a:uFill>
                        </a:rPr>
                        <a:t>insulin </a:t>
                      </a:r>
                      <a:endParaRPr lang="es-ES" sz="1200" dirty="0">
                        <a:solidFill>
                          <a:srgbClr val="000000"/>
                        </a:solidFill>
                        <a:effectLst/>
                        <a:uFill>
                          <a:solidFill>
                            <a:srgbClr val="000000"/>
                          </a:solidFill>
                        </a:uFill>
                        <a:latin typeface="Calibri"/>
                        <a:ea typeface="Arial Unicode MS"/>
                        <a:cs typeface="Calibri"/>
                      </a:endParaRPr>
                    </a:p>
                  </a:txBody>
                  <a:tcPr marL="10898" marR="10898" marT="10898" marB="10898" anchor="b"/>
                </a:tc>
                <a:tc hMerge="1">
                  <a:txBody>
                    <a:bodyPr/>
                    <a:lstStyle/>
                    <a:p>
                      <a:endParaRPr lang="es-ES"/>
                    </a:p>
                  </a:txBody>
                  <a:tcPr/>
                </a:tc>
                <a:tc hMerge="1">
                  <a:txBody>
                    <a:bodyPr/>
                    <a:lstStyle/>
                    <a:p>
                      <a:endParaRPr lang="es-ES"/>
                    </a:p>
                  </a:txBody>
                  <a:tcPr/>
                </a:tc>
              </a:tr>
              <a:tr h="354925">
                <a:tc>
                  <a:txBody>
                    <a:bodyPr/>
                    <a:lstStyle/>
                    <a:p>
                      <a:pPr algn="l">
                        <a:lnSpc>
                          <a:spcPct val="150000"/>
                        </a:lnSpc>
                        <a:spcAft>
                          <a:spcPts val="0"/>
                        </a:spcAft>
                      </a:pPr>
                      <a:r>
                        <a:rPr lang="es-ES_tradnl" sz="1400" b="1" dirty="0">
                          <a:effectLst/>
                          <a:uFill>
                            <a:solidFill>
                              <a:srgbClr val="000000"/>
                            </a:solidFill>
                          </a:uFill>
                        </a:rPr>
                        <a:t>Hormone</a:t>
                      </a:r>
                      <a:endParaRPr lang="es-ES" sz="1400" b="1" dirty="0">
                        <a:solidFill>
                          <a:srgbClr val="000000"/>
                        </a:solidFill>
                        <a:effectLst/>
                        <a:uFill>
                          <a:solidFill>
                            <a:srgbClr val="000000"/>
                          </a:solidFill>
                        </a:uFill>
                        <a:latin typeface="Calibri"/>
                        <a:ea typeface="Arial Unicode MS"/>
                        <a:cs typeface="Calibri"/>
                      </a:endParaRPr>
                    </a:p>
                  </a:txBody>
                  <a:tcPr marL="10898" marR="10898" marT="10898" marB="10898" anchor="b"/>
                </a:tc>
                <a:tc>
                  <a:txBody>
                    <a:bodyPr/>
                    <a:lstStyle/>
                    <a:p>
                      <a:pPr algn="ctr">
                        <a:lnSpc>
                          <a:spcPct val="150000"/>
                        </a:lnSpc>
                        <a:spcAft>
                          <a:spcPts val="0"/>
                        </a:spcAft>
                      </a:pPr>
                      <a:r>
                        <a:rPr lang="en-US" sz="1400" b="1" dirty="0">
                          <a:effectLst/>
                          <a:uFill>
                            <a:solidFill>
                              <a:srgbClr val="000000"/>
                            </a:solidFill>
                          </a:uFill>
                        </a:rPr>
                        <a:t>Treatment</a:t>
                      </a:r>
                      <a:endParaRPr lang="es-ES" sz="1400" b="1" dirty="0">
                        <a:solidFill>
                          <a:srgbClr val="000000"/>
                        </a:solidFill>
                        <a:effectLst/>
                        <a:uFill>
                          <a:solidFill>
                            <a:srgbClr val="000000"/>
                          </a:solidFill>
                        </a:uFill>
                        <a:latin typeface="Calibri"/>
                        <a:ea typeface="Arial Unicode MS"/>
                        <a:cs typeface="Calibri"/>
                      </a:endParaRPr>
                    </a:p>
                  </a:txBody>
                  <a:tcPr marL="0" marR="0" marT="0" marB="0" anchor="b"/>
                </a:tc>
                <a:tc>
                  <a:txBody>
                    <a:bodyPr/>
                    <a:lstStyle/>
                    <a:p>
                      <a:pPr algn="ctr">
                        <a:lnSpc>
                          <a:spcPct val="150000"/>
                        </a:lnSpc>
                        <a:spcAft>
                          <a:spcPts val="0"/>
                        </a:spcAft>
                      </a:pPr>
                      <a:r>
                        <a:rPr lang="es-ES_tradnl" sz="1400" b="1" dirty="0">
                          <a:effectLst/>
                          <a:uFill>
                            <a:solidFill>
                              <a:srgbClr val="000000"/>
                            </a:solidFill>
                          </a:uFill>
                        </a:rPr>
                        <a:t>80min</a:t>
                      </a:r>
                      <a:endParaRPr lang="es-ES" sz="1400" b="1" dirty="0">
                        <a:solidFill>
                          <a:srgbClr val="000000"/>
                        </a:solidFill>
                        <a:effectLst/>
                        <a:uFill>
                          <a:solidFill>
                            <a:srgbClr val="000000"/>
                          </a:solidFill>
                        </a:uFill>
                        <a:latin typeface="Calibri"/>
                        <a:ea typeface="Arial Unicode MS"/>
                        <a:cs typeface="Calibri"/>
                      </a:endParaRPr>
                    </a:p>
                  </a:txBody>
                  <a:tcPr marL="0" marR="0" marT="0" marB="0" anchor="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302819">
                <a:tc rowSpan="2">
                  <a:txBody>
                    <a:bodyPr/>
                    <a:lstStyle/>
                    <a:p>
                      <a:pPr algn="l">
                        <a:lnSpc>
                          <a:spcPct val="150000"/>
                        </a:lnSpc>
                        <a:spcAft>
                          <a:spcPts val="0"/>
                        </a:spcAft>
                      </a:pPr>
                      <a:r>
                        <a:rPr lang="es-ES_tradnl" sz="1400" dirty="0">
                          <a:effectLst/>
                          <a:uFill>
                            <a:solidFill>
                              <a:srgbClr val="000000"/>
                            </a:solidFill>
                          </a:uFill>
                        </a:rPr>
                        <a:t>GLP-1</a:t>
                      </a:r>
                      <a:endParaRPr lang="es-ES" sz="1400" dirty="0">
                        <a:solidFill>
                          <a:srgbClr val="000000"/>
                        </a:solidFill>
                        <a:effectLst/>
                        <a:uFill>
                          <a:solidFill>
                            <a:srgbClr val="000000"/>
                          </a:solidFill>
                        </a:uFill>
                        <a:latin typeface="Calibri"/>
                        <a:ea typeface="Arial Unicode MS"/>
                        <a:cs typeface="Calibri"/>
                      </a:endParaRPr>
                    </a:p>
                  </a:txBody>
                  <a:tcPr marL="10898" marR="10898" marT="10898" marB="10898" anchor="ctr"/>
                </a:tc>
                <a:tc>
                  <a:txBody>
                    <a:bodyPr/>
                    <a:lstStyle/>
                    <a:p>
                      <a:pPr algn="ctr">
                        <a:lnSpc>
                          <a:spcPct val="150000"/>
                        </a:lnSpc>
                        <a:spcAft>
                          <a:spcPts val="0"/>
                        </a:spcAft>
                      </a:pPr>
                      <a:r>
                        <a:rPr lang="es-ES_tradnl" sz="1400" dirty="0">
                          <a:effectLst/>
                          <a:uFill>
                            <a:solidFill>
                              <a:srgbClr val="000000"/>
                            </a:solidFill>
                          </a:uFill>
                        </a:rPr>
                        <a:t>Control</a:t>
                      </a:r>
                      <a:endParaRPr lang="es-ES" sz="1400" dirty="0">
                        <a:solidFill>
                          <a:srgbClr val="000000"/>
                        </a:solidFill>
                        <a:effectLst/>
                        <a:uFill>
                          <a:solidFill>
                            <a:srgbClr val="000000"/>
                          </a:solidFill>
                        </a:uFill>
                        <a:latin typeface="Calibri"/>
                        <a:ea typeface="Arial Unicode MS"/>
                        <a:cs typeface="Calibri"/>
                      </a:endParaRPr>
                    </a:p>
                  </a:txBody>
                  <a:tcPr marL="0" marR="0" marT="0" marB="0" anchor="b"/>
                </a:tc>
                <a:tc>
                  <a:txBody>
                    <a:bodyPr/>
                    <a:lstStyle/>
                    <a:p>
                      <a:pPr algn="ctr">
                        <a:lnSpc>
                          <a:spcPct val="150000"/>
                        </a:lnSpc>
                        <a:spcAft>
                          <a:spcPts val="0"/>
                        </a:spcAft>
                      </a:pPr>
                      <a:r>
                        <a:rPr lang="es-ES_tradnl" sz="1400" dirty="0">
                          <a:effectLst/>
                          <a:uFill>
                            <a:solidFill>
                              <a:srgbClr val="000000"/>
                            </a:solidFill>
                          </a:uFill>
                        </a:rPr>
                        <a:t>3.84 ± 0.35</a:t>
                      </a:r>
                      <a:endParaRPr lang="es-ES" sz="1400" dirty="0">
                        <a:solidFill>
                          <a:srgbClr val="000000"/>
                        </a:solidFill>
                        <a:effectLst/>
                        <a:uFill>
                          <a:solidFill>
                            <a:srgbClr val="000000"/>
                          </a:solidFill>
                        </a:uFill>
                        <a:latin typeface="Calibri"/>
                        <a:ea typeface="Arial Unicode MS"/>
                        <a:cs typeface="Calibri"/>
                      </a:endParaRPr>
                    </a:p>
                  </a:txBody>
                  <a:tcPr marL="0" marR="0" marT="0" marB="0" anchor="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323442">
                <a:tc vMerge="1">
                  <a:txBody>
                    <a:bodyPr/>
                    <a:lstStyle/>
                    <a:p>
                      <a:endParaRPr lang="es-ES"/>
                    </a:p>
                  </a:txBody>
                  <a:tcPr/>
                </a:tc>
                <a:tc>
                  <a:txBody>
                    <a:bodyPr/>
                    <a:lstStyle/>
                    <a:p>
                      <a:pPr algn="ctr">
                        <a:lnSpc>
                          <a:spcPct val="150000"/>
                        </a:lnSpc>
                        <a:spcAft>
                          <a:spcPts val="0"/>
                        </a:spcAft>
                      </a:pPr>
                      <a:r>
                        <a:rPr lang="es-ES_tradnl" sz="1400" dirty="0">
                          <a:solidFill>
                            <a:srgbClr val="FF0000"/>
                          </a:solidFill>
                          <a:effectLst/>
                          <a:uFill>
                            <a:solidFill>
                              <a:srgbClr val="000000"/>
                            </a:solidFill>
                          </a:uFill>
                        </a:rPr>
                        <a:t>GSPE</a:t>
                      </a:r>
                      <a:endParaRPr lang="es-ES" sz="1400" dirty="0">
                        <a:solidFill>
                          <a:srgbClr val="FF0000"/>
                        </a:solidFill>
                        <a:effectLst/>
                        <a:uFill>
                          <a:solidFill>
                            <a:srgbClr val="000000"/>
                          </a:solidFill>
                        </a:uFill>
                        <a:latin typeface="Calibri"/>
                        <a:ea typeface="Arial Unicode MS"/>
                        <a:cs typeface="Calibri"/>
                      </a:endParaRPr>
                    </a:p>
                  </a:txBody>
                  <a:tcPr marL="10898" marR="10898" marT="10898" marB="10898" anchor="b"/>
                </a:tc>
                <a:tc>
                  <a:txBody>
                    <a:bodyPr/>
                    <a:lstStyle/>
                    <a:p>
                      <a:pPr algn="ctr">
                        <a:lnSpc>
                          <a:spcPct val="150000"/>
                        </a:lnSpc>
                        <a:spcAft>
                          <a:spcPts val="0"/>
                        </a:spcAft>
                      </a:pPr>
                      <a:r>
                        <a:rPr lang="es-ES_tradnl" sz="1400" dirty="0">
                          <a:solidFill>
                            <a:srgbClr val="FF0000"/>
                          </a:solidFill>
                          <a:effectLst/>
                          <a:uFill>
                            <a:solidFill>
                              <a:srgbClr val="000000"/>
                            </a:solidFill>
                          </a:uFill>
                        </a:rPr>
                        <a:t>8.64 ± 1.00***</a:t>
                      </a:r>
                      <a:endParaRPr lang="es-ES" sz="1400" dirty="0">
                        <a:solidFill>
                          <a:srgbClr val="FF0000"/>
                        </a:solidFill>
                        <a:effectLst/>
                        <a:uFill>
                          <a:solidFill>
                            <a:srgbClr val="000000"/>
                          </a:solidFill>
                        </a:uFill>
                        <a:latin typeface="Calibri"/>
                        <a:ea typeface="Arial Unicode MS"/>
                        <a:cs typeface="Calibri"/>
                      </a:endParaRPr>
                    </a:p>
                  </a:txBody>
                  <a:tcPr marL="0" marR="0" marT="0" marB="0" anchor="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302819">
                <a:tc rowSpan="2">
                  <a:txBody>
                    <a:bodyPr/>
                    <a:lstStyle/>
                    <a:p>
                      <a:pPr algn="l">
                        <a:lnSpc>
                          <a:spcPct val="150000"/>
                        </a:lnSpc>
                        <a:spcAft>
                          <a:spcPts val="0"/>
                        </a:spcAft>
                      </a:pPr>
                      <a:r>
                        <a:rPr lang="es-ES_tradnl" sz="1400" dirty="0" err="1">
                          <a:effectLst/>
                          <a:uFill>
                            <a:solidFill>
                              <a:srgbClr val="000000"/>
                            </a:solidFill>
                          </a:uFill>
                        </a:rPr>
                        <a:t>Insulin</a:t>
                      </a:r>
                      <a:endParaRPr lang="es-ES" sz="1400" dirty="0">
                        <a:solidFill>
                          <a:srgbClr val="000000"/>
                        </a:solidFill>
                        <a:effectLst/>
                        <a:uFill>
                          <a:solidFill>
                            <a:srgbClr val="000000"/>
                          </a:solidFill>
                        </a:uFill>
                        <a:latin typeface="Calibri"/>
                        <a:ea typeface="Arial Unicode MS"/>
                        <a:cs typeface="Calibri"/>
                      </a:endParaRPr>
                    </a:p>
                  </a:txBody>
                  <a:tcPr marL="10898" marR="10898" marT="10898" marB="10898" anchor="ctr"/>
                </a:tc>
                <a:tc>
                  <a:txBody>
                    <a:bodyPr/>
                    <a:lstStyle/>
                    <a:p>
                      <a:pPr algn="ctr">
                        <a:lnSpc>
                          <a:spcPct val="150000"/>
                        </a:lnSpc>
                        <a:spcAft>
                          <a:spcPts val="0"/>
                        </a:spcAft>
                      </a:pPr>
                      <a:r>
                        <a:rPr lang="es-ES_tradnl" sz="1400">
                          <a:effectLst/>
                          <a:uFill>
                            <a:solidFill>
                              <a:srgbClr val="000000"/>
                            </a:solidFill>
                          </a:uFill>
                        </a:rPr>
                        <a:t>Control</a:t>
                      </a:r>
                      <a:endParaRPr lang="es-ES" sz="1400">
                        <a:solidFill>
                          <a:srgbClr val="000000"/>
                        </a:solidFill>
                        <a:effectLst/>
                        <a:uFill>
                          <a:solidFill>
                            <a:srgbClr val="000000"/>
                          </a:solidFill>
                        </a:uFill>
                        <a:latin typeface="Calibri"/>
                        <a:ea typeface="Arial Unicode MS"/>
                        <a:cs typeface="Calibri"/>
                      </a:endParaRPr>
                    </a:p>
                  </a:txBody>
                  <a:tcPr marL="0" marR="0" marT="0" marB="0" anchor="b"/>
                </a:tc>
                <a:tc>
                  <a:txBody>
                    <a:bodyPr/>
                    <a:lstStyle/>
                    <a:p>
                      <a:pPr algn="ctr">
                        <a:lnSpc>
                          <a:spcPct val="150000"/>
                        </a:lnSpc>
                        <a:spcAft>
                          <a:spcPts val="0"/>
                        </a:spcAft>
                      </a:pPr>
                      <a:r>
                        <a:rPr lang="es-ES_tradnl" sz="1400" dirty="0">
                          <a:effectLst/>
                          <a:uFill>
                            <a:solidFill>
                              <a:srgbClr val="000000"/>
                            </a:solidFill>
                          </a:uFill>
                        </a:rPr>
                        <a:t>1.76 ± 0.31</a:t>
                      </a:r>
                      <a:endParaRPr lang="es-ES" sz="1400" dirty="0">
                        <a:solidFill>
                          <a:srgbClr val="000000"/>
                        </a:solidFill>
                        <a:effectLst/>
                        <a:uFill>
                          <a:solidFill>
                            <a:srgbClr val="000000"/>
                          </a:solidFill>
                        </a:uFill>
                        <a:latin typeface="Calibri"/>
                        <a:ea typeface="Arial Unicode MS"/>
                        <a:cs typeface="Calibri"/>
                      </a:endParaRPr>
                    </a:p>
                  </a:txBody>
                  <a:tcPr marL="0" marR="0" marT="0" marB="0" anchor="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302819">
                <a:tc vMerge="1">
                  <a:txBody>
                    <a:bodyPr/>
                    <a:lstStyle/>
                    <a:p>
                      <a:endParaRPr lang="es-ES"/>
                    </a:p>
                  </a:txBody>
                  <a:tcPr/>
                </a:tc>
                <a:tc>
                  <a:txBody>
                    <a:bodyPr/>
                    <a:lstStyle/>
                    <a:p>
                      <a:pPr algn="ctr">
                        <a:lnSpc>
                          <a:spcPct val="150000"/>
                        </a:lnSpc>
                        <a:spcAft>
                          <a:spcPts val="0"/>
                        </a:spcAft>
                      </a:pPr>
                      <a:r>
                        <a:rPr lang="es-ES_tradnl" sz="1400" dirty="0">
                          <a:solidFill>
                            <a:srgbClr val="FF0000"/>
                          </a:solidFill>
                          <a:effectLst/>
                          <a:uFill>
                            <a:solidFill>
                              <a:srgbClr val="000000"/>
                            </a:solidFill>
                          </a:uFill>
                        </a:rPr>
                        <a:t>GSPE</a:t>
                      </a:r>
                      <a:endParaRPr lang="es-ES" sz="1400" dirty="0">
                        <a:solidFill>
                          <a:srgbClr val="FF0000"/>
                        </a:solidFill>
                        <a:effectLst/>
                        <a:uFill>
                          <a:solidFill>
                            <a:srgbClr val="000000"/>
                          </a:solidFill>
                        </a:uFill>
                        <a:latin typeface="Calibri"/>
                        <a:ea typeface="Arial Unicode MS"/>
                        <a:cs typeface="Calibri"/>
                      </a:endParaRPr>
                    </a:p>
                  </a:txBody>
                  <a:tcPr marL="0" marR="0" marT="0" marB="0" anchor="b"/>
                </a:tc>
                <a:tc>
                  <a:txBody>
                    <a:bodyPr/>
                    <a:lstStyle/>
                    <a:p>
                      <a:pPr algn="ctr">
                        <a:lnSpc>
                          <a:spcPct val="150000"/>
                        </a:lnSpc>
                        <a:spcAft>
                          <a:spcPts val="0"/>
                        </a:spcAft>
                      </a:pPr>
                      <a:r>
                        <a:rPr lang="es-ES_tradnl" sz="1400" dirty="0">
                          <a:solidFill>
                            <a:srgbClr val="FF0000"/>
                          </a:solidFill>
                          <a:effectLst/>
                          <a:uFill>
                            <a:solidFill>
                              <a:srgbClr val="000000"/>
                            </a:solidFill>
                          </a:uFill>
                        </a:rPr>
                        <a:t>3.29 ± 0.72*</a:t>
                      </a:r>
                      <a:endParaRPr lang="es-ES" sz="1400" dirty="0">
                        <a:solidFill>
                          <a:srgbClr val="FF0000"/>
                        </a:solidFill>
                        <a:effectLst/>
                        <a:uFill>
                          <a:solidFill>
                            <a:srgbClr val="000000"/>
                          </a:solidFill>
                        </a:uFill>
                        <a:latin typeface="Calibri"/>
                        <a:ea typeface="Arial Unicode MS"/>
                        <a:cs typeface="Calibri"/>
                      </a:endParaRPr>
                    </a:p>
                  </a:txBody>
                  <a:tcPr marL="0" marR="0" marT="0" marB="0" anchor="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bl>
          </a:graphicData>
        </a:graphic>
      </p:graphicFrame>
      <p:pic>
        <p:nvPicPr>
          <p:cNvPr id="4" name="Picture 2" descr="D:\Users\78579471-V\Dropbox\recerca\projectes concedits\SGR2014\Logos MoBioFood\Logo MoBioFood 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QuadreDeText 4"/>
          <p:cNvSpPr txBox="1"/>
          <p:nvPr/>
        </p:nvSpPr>
        <p:spPr>
          <a:xfrm>
            <a:off x="322886" y="279923"/>
            <a:ext cx="3600400" cy="369332"/>
          </a:xfrm>
          <a:prstGeom prst="rect">
            <a:avLst/>
          </a:prstGeom>
          <a:noFill/>
        </p:spPr>
        <p:txBody>
          <a:bodyPr wrap="square" rtlCol="0">
            <a:spAutoFit/>
          </a:bodyPr>
          <a:lstStyle/>
          <a:p>
            <a:r>
              <a:rPr lang="es-ES" dirty="0" err="1" smtClean="0"/>
              <a:t>How</a:t>
            </a:r>
            <a:r>
              <a:rPr lang="es-ES" dirty="0" smtClean="0"/>
              <a:t> </a:t>
            </a:r>
            <a:r>
              <a:rPr lang="es-ES" dirty="0" err="1" smtClean="0"/>
              <a:t>it</a:t>
            </a:r>
            <a:r>
              <a:rPr lang="es-ES" dirty="0" smtClean="0"/>
              <a:t> </a:t>
            </a:r>
            <a:r>
              <a:rPr lang="es-ES" dirty="0" err="1" smtClean="0"/>
              <a:t>works</a:t>
            </a:r>
            <a:r>
              <a:rPr lang="es-ES" dirty="0" smtClean="0"/>
              <a:t>?</a:t>
            </a:r>
            <a:endParaRPr lang="es-ES" dirty="0"/>
          </a:p>
        </p:txBody>
      </p:sp>
      <p:sp>
        <p:nvSpPr>
          <p:cNvPr id="12" name="QuadreDeText 1"/>
          <p:cNvSpPr txBox="1"/>
          <p:nvPr/>
        </p:nvSpPr>
        <p:spPr>
          <a:xfrm>
            <a:off x="467544" y="3356991"/>
            <a:ext cx="749300" cy="20637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900" dirty="0"/>
              <a:t>* p&lt;0.05</a:t>
            </a:r>
          </a:p>
        </p:txBody>
      </p:sp>
      <p:graphicFrame>
        <p:nvGraphicFramePr>
          <p:cNvPr id="13" name="Gràfic 12"/>
          <p:cNvGraphicFramePr>
            <a:graphicFrameLocks/>
          </p:cNvGraphicFramePr>
          <p:nvPr>
            <p:extLst>
              <p:ext uri="{D42A27DB-BD31-4B8C-83A1-F6EECF244321}">
                <p14:modId xmlns:p14="http://schemas.microsoft.com/office/powerpoint/2010/main" val="3172902020"/>
              </p:ext>
            </p:extLst>
          </p:nvPr>
        </p:nvGraphicFramePr>
        <p:xfrm>
          <a:off x="4643714" y="714406"/>
          <a:ext cx="4384936" cy="26425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Gràfic 13"/>
          <p:cNvGraphicFramePr>
            <a:graphicFrameLocks/>
          </p:cNvGraphicFramePr>
          <p:nvPr>
            <p:extLst>
              <p:ext uri="{D42A27DB-BD31-4B8C-83A1-F6EECF244321}">
                <p14:modId xmlns:p14="http://schemas.microsoft.com/office/powerpoint/2010/main" val="2865355861"/>
              </p:ext>
            </p:extLst>
          </p:nvPr>
        </p:nvGraphicFramePr>
        <p:xfrm>
          <a:off x="4860032" y="3598494"/>
          <a:ext cx="4032448" cy="2710825"/>
        </p:xfrm>
        <a:graphic>
          <a:graphicData uri="http://schemas.openxmlformats.org/drawingml/2006/chart">
            <c:chart xmlns:c="http://schemas.openxmlformats.org/drawingml/2006/chart" xmlns:r="http://schemas.openxmlformats.org/officeDocument/2006/relationships" r:id="rId5"/>
          </a:graphicData>
        </a:graphic>
      </p:graphicFrame>
      <p:sp>
        <p:nvSpPr>
          <p:cNvPr id="6" name="QuadreDeText 5"/>
          <p:cNvSpPr txBox="1"/>
          <p:nvPr/>
        </p:nvSpPr>
        <p:spPr>
          <a:xfrm>
            <a:off x="1216844" y="3378700"/>
            <a:ext cx="2923108" cy="369332"/>
          </a:xfrm>
          <a:prstGeom prst="rect">
            <a:avLst/>
          </a:prstGeom>
          <a:noFill/>
        </p:spPr>
        <p:txBody>
          <a:bodyPr wrap="square" rtlCol="0">
            <a:spAutoFit/>
          </a:bodyPr>
          <a:lstStyle/>
          <a:p>
            <a:r>
              <a:rPr lang="es-ES" dirty="0" smtClean="0"/>
              <a:t>CONTROL		  GSPE </a:t>
            </a:r>
            <a:endParaRPr lang="es-ES" dirty="0"/>
          </a:p>
        </p:txBody>
      </p:sp>
    </p:spTree>
    <p:extLst>
      <p:ext uri="{BB962C8B-B14F-4D97-AF65-F5344CB8AC3E}">
        <p14:creationId xmlns:p14="http://schemas.microsoft.com/office/powerpoint/2010/main" val="394364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
                                        <p:tgtEl>
                                          <p:spTgt spid="2"/>
                                        </p:tgtEl>
                                      </p:cBhvr>
                                    </p:animEffect>
                                    <p:set>
                                      <p:cBhvr>
                                        <p:cTn id="15" dur="1" fill="hold">
                                          <p:stCondLst>
                                            <p:cond delay="499"/>
                                          </p:stCondLst>
                                        </p:cTn>
                                        <p:tgtEl>
                                          <p:spTgt spid="2"/>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7"/>
                                        </p:tgtEl>
                                      </p:cBhvr>
                                    </p:animEffect>
                                    <p:set>
                                      <p:cBhvr>
                                        <p:cTn id="18" dur="1" fill="hold">
                                          <p:stCondLst>
                                            <p:cond delay="499"/>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Graphic spid="13" grpId="0">
        <p:bldAsOne/>
      </p:bldGraphic>
      <p:bldGraphic spid="14" grpId="0">
        <p:bldAsOne/>
      </p:bldGraphic>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Users\78579471-V\Dropbox\recerca\projectes concedits\SGR2014\Logos MoBioFood\Logo MoBioFoo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7 Conector recto de flecha"/>
          <p:cNvCxnSpPr/>
          <p:nvPr/>
        </p:nvCxnSpPr>
        <p:spPr>
          <a:xfrm>
            <a:off x="683567" y="1628800"/>
            <a:ext cx="64293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562433" y="1340768"/>
            <a:ext cx="6552728" cy="3046988"/>
          </a:xfrm>
          <a:prstGeom prst="rect">
            <a:avLst/>
          </a:prstGeom>
        </p:spPr>
        <p:txBody>
          <a:bodyPr wrap="square">
            <a:spAutoFit/>
          </a:bodyPr>
          <a:lstStyle/>
          <a:p>
            <a:r>
              <a:rPr lang="en-US" sz="2400" dirty="0" smtClean="0"/>
              <a:t>What we know:</a:t>
            </a:r>
          </a:p>
          <a:p>
            <a:endParaRPr lang="en-US" sz="2400" dirty="0" smtClean="0"/>
          </a:p>
          <a:p>
            <a:pPr marL="285750" indent="-285750" algn="just">
              <a:buFont typeface="Arial" panose="020B0604020202020204" pitchFamily="34" charset="0"/>
              <a:buChar char="•"/>
            </a:pPr>
            <a:r>
              <a:rPr lang="en-US" sz="2400" dirty="0" smtClean="0"/>
              <a:t>How much </a:t>
            </a:r>
            <a:r>
              <a:rPr lang="en-US" sz="2400" dirty="0" err="1" smtClean="0"/>
              <a:t>GSPE</a:t>
            </a:r>
            <a:r>
              <a:rPr lang="en-US" sz="2400" dirty="0" smtClean="0"/>
              <a:t> is needed to limit food intake and how to administer it to produce this effect</a:t>
            </a:r>
            <a:endParaRPr lang="en-US" sz="2400" dirty="0"/>
          </a:p>
          <a:p>
            <a:pPr marL="285750" indent="-285750" algn="just">
              <a:buFont typeface="Arial" panose="020B0604020202020204" pitchFamily="34" charset="0"/>
              <a:buChar char="•"/>
            </a:pPr>
            <a:r>
              <a:rPr lang="en-US" sz="2400" dirty="0" smtClean="0"/>
              <a:t>To a certain extent, how it works</a:t>
            </a:r>
          </a:p>
          <a:p>
            <a:pPr marL="285750" indent="-285750" algn="just">
              <a:buFont typeface="Arial" panose="020B0604020202020204" pitchFamily="34" charset="0"/>
              <a:buChar char="•"/>
            </a:pPr>
            <a:r>
              <a:rPr lang="en-US" sz="2400" dirty="0" smtClean="0"/>
              <a:t>That it is a safe product for human health</a:t>
            </a:r>
          </a:p>
          <a:p>
            <a:pPr marL="285750" indent="-285750" algn="just">
              <a:buFont typeface="Arial" panose="020B0604020202020204" pitchFamily="34" charset="0"/>
              <a:buChar char="•"/>
            </a:pPr>
            <a:r>
              <a:rPr lang="en-US" sz="2400" dirty="0" smtClean="0"/>
              <a:t>That the extract can be repeatedly obtained</a:t>
            </a:r>
          </a:p>
          <a:p>
            <a:pPr algn="just"/>
            <a:endParaRPr lang="en-US" sz="2400" dirty="0" smtClean="0"/>
          </a:p>
        </p:txBody>
      </p:sp>
    </p:spTree>
    <p:extLst>
      <p:ext uri="{BB962C8B-B14F-4D97-AF65-F5344CB8AC3E}">
        <p14:creationId xmlns:p14="http://schemas.microsoft.com/office/powerpoint/2010/main" val="2191398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202458"/>
            <a:ext cx="3081613" cy="369332"/>
          </a:xfrm>
          <a:prstGeom prst="rect">
            <a:avLst/>
          </a:prstGeom>
        </p:spPr>
        <p:txBody>
          <a:bodyPr wrap="none">
            <a:spAutoFit/>
          </a:bodyPr>
          <a:lstStyle/>
          <a:p>
            <a:r>
              <a:rPr lang="en-GB" dirty="0" smtClean="0"/>
              <a:t>Is this an innovative approach?</a:t>
            </a:r>
            <a:endParaRPr lang="en-GB" dirty="0"/>
          </a:p>
        </p:txBody>
      </p:sp>
      <p:sp>
        <p:nvSpPr>
          <p:cNvPr id="4" name="Rectangle 3"/>
          <p:cNvSpPr/>
          <p:nvPr/>
        </p:nvSpPr>
        <p:spPr>
          <a:xfrm>
            <a:off x="422046" y="980728"/>
            <a:ext cx="8208912" cy="5078313"/>
          </a:xfrm>
          <a:prstGeom prst="rect">
            <a:avLst/>
          </a:prstGeom>
        </p:spPr>
        <p:txBody>
          <a:bodyPr wrap="square">
            <a:spAutoFit/>
          </a:bodyPr>
          <a:lstStyle/>
          <a:p>
            <a:pPr marL="285750" indent="-285750">
              <a:buFont typeface="Arial" panose="020B0604020202020204" pitchFamily="34" charset="0"/>
              <a:buChar char="•"/>
            </a:pPr>
            <a:r>
              <a:rPr lang="en-GB" dirty="0" smtClean="0"/>
              <a:t>There are several products derived from grape seed extracts on the market. </a:t>
            </a:r>
          </a:p>
          <a:p>
            <a:pPr marL="742950" lvl="1" indent="-285750">
              <a:buFont typeface="Arial" panose="020B0604020202020204" pitchFamily="34" charset="0"/>
              <a:buChar char="•"/>
            </a:pPr>
            <a:r>
              <a:rPr lang="en-GB" sz="1400" dirty="0" smtClean="0"/>
              <a:t>Most of them emphasize the </a:t>
            </a:r>
            <a:r>
              <a:rPr lang="en-GB" sz="1400" b="1" dirty="0" smtClean="0"/>
              <a:t>antioxidant</a:t>
            </a:r>
            <a:r>
              <a:rPr lang="en-GB" sz="1400" dirty="0" smtClean="0"/>
              <a:t> properties of these extracts. </a:t>
            </a:r>
          </a:p>
          <a:p>
            <a:pPr marL="742950" lvl="1" indent="-285750">
              <a:buFont typeface="Arial" panose="020B0604020202020204" pitchFamily="34" charset="0"/>
              <a:buChar char="•"/>
            </a:pPr>
            <a:r>
              <a:rPr lang="en-GB" sz="1400" dirty="0" smtClean="0"/>
              <a:t>In some cases they are also offered as an </a:t>
            </a:r>
            <a:r>
              <a:rPr lang="en-GB" sz="1400" b="1" dirty="0" smtClean="0"/>
              <a:t>immune stimulator </a:t>
            </a:r>
            <a:r>
              <a:rPr lang="en-GB" sz="1400" dirty="0" smtClean="0"/>
              <a:t>and/or a product with </a:t>
            </a:r>
            <a:r>
              <a:rPr lang="en-GB" sz="1400" b="1" dirty="0" smtClean="0"/>
              <a:t>anticancer</a:t>
            </a:r>
            <a:r>
              <a:rPr lang="en-GB" sz="1400" dirty="0" smtClean="0"/>
              <a:t> properties. </a:t>
            </a:r>
          </a:p>
          <a:p>
            <a:pPr marL="742950" lvl="1" indent="-285750">
              <a:buFont typeface="Arial" panose="020B0604020202020204" pitchFamily="34" charset="0"/>
              <a:buChar char="•"/>
            </a:pPr>
            <a:r>
              <a:rPr lang="en-GB" sz="1400" dirty="0" smtClean="0"/>
              <a:t>The suggested doses for these properties are a </a:t>
            </a:r>
            <a:r>
              <a:rPr lang="en-GB" sz="1400" b="1" dirty="0" smtClean="0"/>
              <a:t>maximum of 20 g</a:t>
            </a:r>
            <a:r>
              <a:rPr lang="en-GB" sz="1400" dirty="0" smtClean="0"/>
              <a:t>/ dose. </a:t>
            </a:r>
          </a:p>
          <a:p>
            <a:pPr marL="742950" lvl="1" indent="-285750">
              <a:buFont typeface="Arial" panose="020B0604020202020204" pitchFamily="34" charset="0"/>
              <a:buChar char="•"/>
            </a:pPr>
            <a:r>
              <a:rPr lang="en-GB" sz="1400" dirty="0" smtClean="0"/>
              <a:t>Their antioxidant effect is scientifically proved; there is also overwhelming evidence of their anti-inflammatory activity and anticancer effect. </a:t>
            </a:r>
          </a:p>
          <a:p>
            <a:pPr marL="742950" lvl="1" indent="-285750">
              <a:buFont typeface="Arial" panose="020B0604020202020204" pitchFamily="34" charset="0"/>
              <a:buChar char="•"/>
            </a:pPr>
            <a:r>
              <a:rPr lang="en-GB" sz="1400" b="1" dirty="0" smtClean="0"/>
              <a:t>There are no products on the market that propose using this extract as a satiating agent because, prior to our work, there was no evidence of it.</a:t>
            </a:r>
          </a:p>
          <a:p>
            <a:pPr marL="742950" lvl="1" indent="-285750">
              <a:buFont typeface="Arial" panose="020B0604020202020204" pitchFamily="34" charset="0"/>
              <a:buChar char="•"/>
            </a:pPr>
            <a:endParaRPr lang="en-GB" sz="1400" b="1" dirty="0" smtClean="0"/>
          </a:p>
          <a:p>
            <a:pPr marL="285750" indent="-285750">
              <a:buFont typeface="Arial" panose="020B0604020202020204" pitchFamily="34" charset="0"/>
              <a:buChar char="•"/>
            </a:pPr>
            <a:r>
              <a:rPr lang="en-GB" dirty="0" smtClean="0"/>
              <a:t>Some products offer a satiating effect, mainly based on fibre composition</a:t>
            </a:r>
            <a:r>
              <a:rPr lang="en-GB" sz="1400" dirty="0" smtClean="0"/>
              <a:t>.</a:t>
            </a:r>
          </a:p>
          <a:p>
            <a:pPr marL="742950" lvl="1" indent="-285750">
              <a:buFont typeface="Arial" panose="020B0604020202020204" pitchFamily="34" charset="0"/>
              <a:buChar char="•"/>
            </a:pPr>
            <a:r>
              <a:rPr lang="en-GB" sz="1400" dirty="0" smtClean="0"/>
              <a:t>There is </a:t>
            </a:r>
            <a:r>
              <a:rPr lang="en-GB" sz="1400" b="1" dirty="0" smtClean="0"/>
              <a:t>scarce scientific support </a:t>
            </a:r>
            <a:r>
              <a:rPr lang="en-GB" sz="1400" dirty="0" smtClean="0"/>
              <a:t>for this effect. Additionally, </a:t>
            </a:r>
            <a:r>
              <a:rPr lang="en-GB" sz="1400" b="1" dirty="0" err="1" smtClean="0"/>
              <a:t>EFSA</a:t>
            </a:r>
            <a:r>
              <a:rPr lang="en-GB" sz="1400" b="1" dirty="0" smtClean="0"/>
              <a:t> is not approving applications for it </a:t>
            </a:r>
            <a:r>
              <a:rPr lang="en-GB" sz="1400" dirty="0" smtClean="0"/>
              <a:t>due to the lack of effect and the difficulty in determining the composition of the product. </a:t>
            </a:r>
          </a:p>
          <a:p>
            <a:pPr lvl="1"/>
            <a:endParaRPr lang="en-GB" sz="1400" dirty="0" smtClean="0"/>
          </a:p>
          <a:p>
            <a:pPr marL="285750" indent="-285750">
              <a:buFont typeface="Arial" panose="020B0604020202020204" pitchFamily="34" charset="0"/>
              <a:buChar char="•"/>
            </a:pPr>
            <a:r>
              <a:rPr lang="en-GB" dirty="0" smtClean="0"/>
              <a:t>We propose using the satiating effects of a by-product of the huge winery industry: grape seed extract</a:t>
            </a:r>
          </a:p>
          <a:p>
            <a:pPr marL="742950" lvl="1" indent="-285750">
              <a:buFont typeface="Arial" panose="020B0604020202020204" pitchFamily="34" charset="0"/>
              <a:buChar char="•"/>
            </a:pPr>
            <a:r>
              <a:rPr lang="en-GB" sz="1400" dirty="0" smtClean="0"/>
              <a:t> It could be </a:t>
            </a:r>
            <a:r>
              <a:rPr lang="en-GB" sz="1400" b="1" dirty="0" smtClean="0"/>
              <a:t>easily developed </a:t>
            </a:r>
            <a:r>
              <a:rPr lang="en-GB" sz="1400" dirty="0" smtClean="0"/>
              <a:t>from a </a:t>
            </a:r>
            <a:r>
              <a:rPr lang="en-GB" sz="1400" b="1" dirty="0" smtClean="0"/>
              <a:t>natural extrac</a:t>
            </a:r>
            <a:r>
              <a:rPr lang="en-GB" sz="1400" dirty="0" smtClean="0"/>
              <a:t>t that is </a:t>
            </a:r>
            <a:r>
              <a:rPr lang="en-GB" sz="1400" b="1" dirty="0" smtClean="0"/>
              <a:t>already available </a:t>
            </a:r>
            <a:r>
              <a:rPr lang="en-GB" sz="1400" dirty="0" smtClean="0"/>
              <a:t>on the market.</a:t>
            </a:r>
          </a:p>
          <a:p>
            <a:pPr marL="742950" lvl="1" indent="-285750">
              <a:buFont typeface="Arial" panose="020B0604020202020204" pitchFamily="34" charset="0"/>
              <a:buChar char="•"/>
            </a:pPr>
            <a:r>
              <a:rPr lang="en-GB" sz="1400" dirty="0" smtClean="0"/>
              <a:t>To date, we have found compelling evidence in animal studies, with a statistically significant effect (</a:t>
            </a:r>
            <a:r>
              <a:rPr lang="en-GB" sz="1400" b="1" dirty="0" smtClean="0"/>
              <a:t>20% reduction in energy ingested</a:t>
            </a:r>
            <a:r>
              <a:rPr lang="en-GB" sz="1400" dirty="0" smtClean="0"/>
              <a:t>). </a:t>
            </a:r>
          </a:p>
          <a:p>
            <a:pPr marL="742950" lvl="1" indent="-285750">
              <a:buFont typeface="Arial" panose="020B0604020202020204" pitchFamily="34" charset="0"/>
              <a:buChar char="•"/>
            </a:pPr>
            <a:r>
              <a:rPr lang="en-GB" sz="1400" dirty="0" smtClean="0"/>
              <a:t>We need </a:t>
            </a:r>
            <a:r>
              <a:rPr lang="en-GB" sz="1400" b="1" dirty="0" smtClean="0"/>
              <a:t>to run a human trial to </a:t>
            </a:r>
            <a:r>
              <a:rPr lang="en-GB" sz="1400" dirty="0" smtClean="0"/>
              <a:t>adjust the best dose, to reproduce the optimal effects we have achieved in rats.</a:t>
            </a:r>
          </a:p>
          <a:p>
            <a:endParaRPr lang="en-GB" sz="1400" dirty="0"/>
          </a:p>
        </p:txBody>
      </p:sp>
      <p:pic>
        <p:nvPicPr>
          <p:cNvPr id="5" name="Picture 2" descr="D:\Users\78579471-V\Dropbox\recerca\projectes concedits\SGR2014\Logos MoBioFood\Logo MoBioFoo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2320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Users\78579471-V\Dropbox\recerca\projectes concedits\SGR2014\Logos MoBioFood\Logo MoBioFoo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7 Conector recto de flecha"/>
          <p:cNvCxnSpPr/>
          <p:nvPr/>
        </p:nvCxnSpPr>
        <p:spPr>
          <a:xfrm>
            <a:off x="539552" y="2348880"/>
            <a:ext cx="64293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326504" y="2132856"/>
            <a:ext cx="6552728" cy="461665"/>
          </a:xfrm>
          <a:prstGeom prst="rect">
            <a:avLst/>
          </a:prstGeom>
        </p:spPr>
        <p:txBody>
          <a:bodyPr wrap="square">
            <a:spAutoFit/>
          </a:bodyPr>
          <a:lstStyle/>
          <a:p>
            <a:r>
              <a:rPr lang="en-US" sz="2400" dirty="0" smtClean="0"/>
              <a:t>What we need before going to market:</a:t>
            </a:r>
          </a:p>
        </p:txBody>
      </p:sp>
    </p:spTree>
    <p:extLst>
      <p:ext uri="{BB962C8B-B14F-4D97-AF65-F5344CB8AC3E}">
        <p14:creationId xmlns:p14="http://schemas.microsoft.com/office/powerpoint/2010/main" val="1679906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ula 1"/>
          <p:cNvGraphicFramePr>
            <a:graphicFrameLocks noGrp="1"/>
          </p:cNvGraphicFramePr>
          <p:nvPr>
            <p:extLst>
              <p:ext uri="{D42A27DB-BD31-4B8C-83A1-F6EECF244321}">
                <p14:modId xmlns:p14="http://schemas.microsoft.com/office/powerpoint/2010/main" val="840890560"/>
              </p:ext>
            </p:extLst>
          </p:nvPr>
        </p:nvGraphicFramePr>
        <p:xfrm>
          <a:off x="539552" y="980728"/>
          <a:ext cx="7848873" cy="4683760"/>
        </p:xfrm>
        <a:graphic>
          <a:graphicData uri="http://schemas.openxmlformats.org/drawingml/2006/table">
            <a:tbl>
              <a:tblPr firstRow="1" bandRow="1">
                <a:tableStyleId>{5C22544A-7EE6-4342-B048-85BDC9FD1C3A}</a:tableStyleId>
              </a:tblPr>
              <a:tblGrid>
                <a:gridCol w="3600402"/>
                <a:gridCol w="2448272"/>
                <a:gridCol w="1800199"/>
              </a:tblGrid>
              <a:tr h="370840">
                <a:tc>
                  <a:txBody>
                    <a:bodyPr/>
                    <a:lstStyle/>
                    <a:p>
                      <a:r>
                        <a:rPr lang="en-GB" noProof="0" dirty="0" smtClean="0"/>
                        <a:t>Before going to </a:t>
                      </a:r>
                      <a:r>
                        <a:rPr lang="en-GB" baseline="0" noProof="0" dirty="0" smtClean="0"/>
                        <a:t>market as a </a:t>
                      </a:r>
                      <a:r>
                        <a:rPr lang="en-GB" baseline="0" noProof="0" dirty="0" err="1" smtClean="0"/>
                        <a:t>nutraceutical</a:t>
                      </a:r>
                      <a:endParaRPr lang="en-GB" noProof="0" dirty="0"/>
                    </a:p>
                  </a:txBody>
                  <a:tcPr/>
                </a:tc>
                <a:tc>
                  <a:txBody>
                    <a:bodyPr/>
                    <a:lstStyle/>
                    <a:p>
                      <a:pPr algn="ctr"/>
                      <a:r>
                        <a:rPr lang="en-GB" noProof="0" dirty="0" smtClean="0"/>
                        <a:t>Expected time</a:t>
                      </a:r>
                      <a:endParaRPr lang="en-GB" noProof="0" dirty="0"/>
                    </a:p>
                  </a:txBody>
                  <a:tcPr/>
                </a:tc>
                <a:tc>
                  <a:txBody>
                    <a:bodyPr/>
                    <a:lstStyle/>
                    <a:p>
                      <a:pPr algn="ctr"/>
                      <a:r>
                        <a:rPr lang="en-GB" noProof="0" dirty="0" smtClean="0"/>
                        <a:t>Expected</a:t>
                      </a:r>
                      <a:r>
                        <a:rPr lang="en-GB" baseline="0" noProof="0" dirty="0" smtClean="0"/>
                        <a:t> €</a:t>
                      </a:r>
                      <a:endParaRPr lang="en-GB" noProof="0" dirty="0"/>
                    </a:p>
                  </a:txBody>
                  <a:tcPr/>
                </a:tc>
              </a:tr>
              <a:tr h="370840">
                <a:tc>
                  <a:txBody>
                    <a:bodyPr/>
                    <a:lstStyle/>
                    <a:p>
                      <a:r>
                        <a:rPr lang="en-GB" noProof="0" dirty="0" smtClean="0"/>
                        <a:t>Safety and reproducibility of production</a:t>
                      </a:r>
                      <a:endParaRPr lang="en-GB" noProof="0" dirty="0"/>
                    </a:p>
                  </a:txBody>
                  <a:tcPr/>
                </a:tc>
                <a:tc>
                  <a:txBody>
                    <a:bodyPr/>
                    <a:lstStyle/>
                    <a:p>
                      <a:pPr algn="ctr"/>
                      <a:r>
                        <a:rPr lang="en-GB" noProof="0" dirty="0" smtClean="0"/>
                        <a:t>0</a:t>
                      </a:r>
                      <a:endParaRPr lang="en-GB" noProof="0" dirty="0"/>
                    </a:p>
                  </a:txBody>
                  <a:tcPr/>
                </a:tc>
                <a:tc>
                  <a:txBody>
                    <a:bodyPr/>
                    <a:lstStyle/>
                    <a:p>
                      <a:pPr algn="ctr"/>
                      <a:r>
                        <a:rPr lang="en-GB" noProof="0" dirty="0" smtClean="0"/>
                        <a:t>√</a:t>
                      </a:r>
                      <a:endParaRPr lang="en-GB" noProof="0" dirty="0"/>
                    </a:p>
                  </a:txBody>
                  <a:tcPr/>
                </a:tc>
              </a:tr>
              <a:tr h="370840">
                <a:tc>
                  <a:txBody>
                    <a:bodyPr/>
                    <a:lstStyle/>
                    <a:p>
                      <a:r>
                        <a:rPr lang="en-GB" noProof="0" dirty="0" smtClean="0"/>
                        <a:t>Clinical</a:t>
                      </a:r>
                      <a:r>
                        <a:rPr lang="en-GB" baseline="0" noProof="0" dirty="0" smtClean="0"/>
                        <a:t> trial</a:t>
                      </a:r>
                      <a:endParaRPr lang="en-GB" noProof="0" dirty="0"/>
                    </a:p>
                  </a:txBody>
                  <a:tcPr/>
                </a:tc>
                <a:tc>
                  <a:txBody>
                    <a:bodyPr/>
                    <a:lstStyle/>
                    <a:p>
                      <a:pPr algn="ctr"/>
                      <a:r>
                        <a:rPr lang="en-GB" noProof="0" dirty="0" smtClean="0"/>
                        <a:t>10 months</a:t>
                      </a:r>
                      <a:endParaRPr lang="en-GB" noProof="0" dirty="0"/>
                    </a:p>
                  </a:txBody>
                  <a:tcPr/>
                </a:tc>
                <a:tc>
                  <a:txBody>
                    <a:bodyPr/>
                    <a:lstStyle/>
                    <a:p>
                      <a:pPr algn="ctr"/>
                      <a:r>
                        <a:rPr lang="en-GB" noProof="0" dirty="0" smtClean="0"/>
                        <a:t>40 000</a:t>
                      </a:r>
                      <a:endParaRPr lang="en-GB" noProof="0" dirty="0"/>
                    </a:p>
                  </a:txBody>
                  <a:tcPr/>
                </a:tc>
              </a:tr>
              <a:tr h="370840">
                <a:tc>
                  <a:txBody>
                    <a:bodyPr/>
                    <a:lstStyle/>
                    <a:p>
                      <a:r>
                        <a:rPr lang="en-GB" noProof="0" dirty="0" smtClean="0"/>
                        <a:t>Better</a:t>
                      </a:r>
                      <a:r>
                        <a:rPr lang="en-GB" baseline="0" noProof="0" dirty="0" smtClean="0"/>
                        <a:t> understanding of the effect</a:t>
                      </a:r>
                      <a:endParaRPr lang="en-GB" noProof="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noProof="0" dirty="0" smtClean="0"/>
                        <a:t>10 months</a:t>
                      </a:r>
                    </a:p>
                    <a:p>
                      <a:pPr algn="ctr"/>
                      <a:endParaRPr lang="en-GB" noProof="0" dirty="0"/>
                    </a:p>
                  </a:txBody>
                  <a:tcPr/>
                </a:tc>
                <a:tc>
                  <a:txBody>
                    <a:bodyPr/>
                    <a:lstStyle/>
                    <a:p>
                      <a:pPr algn="ctr"/>
                      <a:r>
                        <a:rPr lang="es-ES" sz="1800" kern="1200" dirty="0" smtClean="0">
                          <a:solidFill>
                            <a:schemeClr val="dk1"/>
                          </a:solidFill>
                          <a:latin typeface="+mn-lt"/>
                          <a:ea typeface="+mn-ea"/>
                          <a:cs typeface="+mn-cs"/>
                        </a:rPr>
                        <a:t>AGL2014-55347-R </a:t>
                      </a:r>
                      <a:endParaRPr lang="en-GB" noProof="0" dirty="0"/>
                    </a:p>
                  </a:txBody>
                  <a:tcPr/>
                </a:tc>
              </a:tr>
              <a:tr h="370840">
                <a:tc>
                  <a:txBody>
                    <a:bodyPr/>
                    <a:lstStyle/>
                    <a:p>
                      <a:r>
                        <a:rPr lang="en-GB" noProof="0" dirty="0" smtClean="0"/>
                        <a:t>Intellectual</a:t>
                      </a:r>
                      <a:r>
                        <a:rPr lang="en-GB" baseline="0" noProof="0" dirty="0" smtClean="0"/>
                        <a:t> property and legal aspects</a:t>
                      </a:r>
                      <a:endParaRPr lang="en-GB" noProof="0" dirty="0"/>
                    </a:p>
                  </a:txBody>
                  <a:tcPr/>
                </a:tc>
                <a:tc>
                  <a:txBody>
                    <a:bodyPr/>
                    <a:lstStyle/>
                    <a:p>
                      <a:pPr algn="ctr"/>
                      <a:r>
                        <a:rPr lang="en-GB" noProof="0" dirty="0" smtClean="0"/>
                        <a:t>Patent application</a:t>
                      </a:r>
                      <a:r>
                        <a:rPr lang="en-GB" baseline="0" noProof="0" dirty="0" smtClean="0"/>
                        <a:t> on October 2014</a:t>
                      </a:r>
                      <a:endParaRPr lang="en-GB" noProof="0" dirty="0"/>
                    </a:p>
                  </a:txBody>
                  <a:tcPr/>
                </a:tc>
                <a:tc>
                  <a:txBody>
                    <a:bodyPr/>
                    <a:lstStyle/>
                    <a:p>
                      <a:pPr algn="ctr"/>
                      <a:r>
                        <a:rPr lang="en-GB" noProof="0" dirty="0" smtClean="0"/>
                        <a:t>10 000</a:t>
                      </a:r>
                      <a:endParaRPr lang="en-GB" noProof="0" dirty="0"/>
                    </a:p>
                  </a:txBody>
                  <a:tcPr/>
                </a:tc>
              </a:tr>
              <a:tr h="370840">
                <a:tc>
                  <a:txBody>
                    <a:bodyPr/>
                    <a:lstStyle/>
                    <a:p>
                      <a:r>
                        <a:rPr lang="en-GB" noProof="0" dirty="0" smtClean="0"/>
                        <a:t>Technological aspects for industrial development</a:t>
                      </a:r>
                      <a:endParaRPr lang="en-GB" noProof="0" dirty="0"/>
                    </a:p>
                  </a:txBody>
                  <a:tcPr/>
                </a:tc>
                <a:tc>
                  <a:txBody>
                    <a:bodyPr/>
                    <a:lstStyle/>
                    <a:p>
                      <a:pPr algn="ctr"/>
                      <a:r>
                        <a:rPr lang="en-GB" noProof="0" dirty="0" smtClean="0"/>
                        <a:t>6 months</a:t>
                      </a:r>
                      <a:endParaRPr lang="en-GB" noProof="0" dirty="0"/>
                    </a:p>
                  </a:txBody>
                  <a:tcPr/>
                </a:tc>
                <a:tc>
                  <a:txBody>
                    <a:bodyPr/>
                    <a:lstStyle/>
                    <a:p>
                      <a:pPr algn="ctr"/>
                      <a:r>
                        <a:rPr lang="en-GB" noProof="0" dirty="0" smtClean="0"/>
                        <a:t>50 000</a:t>
                      </a:r>
                      <a:endParaRPr lang="en-GB" noProof="0" dirty="0"/>
                    </a:p>
                  </a:txBody>
                  <a:tcPr/>
                </a:tc>
              </a:tr>
              <a:tr h="370840">
                <a:tc>
                  <a:txBody>
                    <a:bodyPr/>
                    <a:lstStyle/>
                    <a:p>
                      <a:r>
                        <a:rPr lang="en-GB" noProof="0" dirty="0" smtClean="0"/>
                        <a:t>Market and marketing</a:t>
                      </a:r>
                      <a:r>
                        <a:rPr lang="en-GB" baseline="0" noProof="0" dirty="0" smtClean="0"/>
                        <a:t> analysis</a:t>
                      </a:r>
                      <a:endParaRPr lang="en-GB" noProof="0" dirty="0"/>
                    </a:p>
                  </a:txBody>
                  <a:tcPr/>
                </a:tc>
                <a:tc>
                  <a:txBody>
                    <a:bodyPr/>
                    <a:lstStyle/>
                    <a:p>
                      <a:pPr algn="ctr"/>
                      <a:r>
                        <a:rPr lang="en-GB" noProof="0" dirty="0" smtClean="0"/>
                        <a:t>3 months</a:t>
                      </a:r>
                      <a:endParaRPr lang="en-GB" noProof="0" dirty="0"/>
                    </a:p>
                  </a:txBody>
                  <a:tcPr/>
                </a:tc>
                <a:tc>
                  <a:txBody>
                    <a:bodyPr/>
                    <a:lstStyle/>
                    <a:p>
                      <a:pPr algn="ctr"/>
                      <a:r>
                        <a:rPr lang="en-GB" noProof="0" dirty="0" smtClean="0"/>
                        <a:t>10 000</a:t>
                      </a:r>
                      <a:endParaRPr lang="en-GB" noProof="0" dirty="0"/>
                    </a:p>
                  </a:txBody>
                  <a:tcPr/>
                </a:tc>
              </a:tr>
              <a:tr h="370840">
                <a:tc>
                  <a:txBody>
                    <a:bodyPr/>
                    <a:lstStyle/>
                    <a:p>
                      <a:endParaRPr lang="en-GB" noProof="0" dirty="0"/>
                    </a:p>
                  </a:txBody>
                  <a:tcPr/>
                </a:tc>
                <a:tc>
                  <a:txBody>
                    <a:bodyPr/>
                    <a:lstStyle/>
                    <a:p>
                      <a:pPr algn="ctr"/>
                      <a:endParaRPr lang="en-GB" noProof="0" dirty="0"/>
                    </a:p>
                  </a:txBody>
                  <a:tcPr/>
                </a:tc>
                <a:tc>
                  <a:txBody>
                    <a:bodyPr/>
                    <a:lstStyle/>
                    <a:p>
                      <a:pPr algn="ctr"/>
                      <a:endParaRPr lang="en-GB" noProof="0" dirty="0"/>
                    </a:p>
                  </a:txBody>
                  <a:tcPr/>
                </a:tc>
              </a:tr>
              <a:tr h="370840">
                <a:tc>
                  <a:txBody>
                    <a:bodyPr/>
                    <a:lstStyle/>
                    <a:p>
                      <a:r>
                        <a:rPr lang="en-GB" noProof="0" dirty="0" smtClean="0"/>
                        <a:t>Total amount</a:t>
                      </a:r>
                      <a:endParaRPr lang="en-GB" noProof="0" dirty="0"/>
                    </a:p>
                  </a:txBody>
                  <a:tcPr/>
                </a:tc>
                <a:tc>
                  <a:txBody>
                    <a:bodyPr/>
                    <a:lstStyle/>
                    <a:p>
                      <a:pPr algn="ctr"/>
                      <a:r>
                        <a:rPr lang="en-GB" noProof="0" dirty="0" smtClean="0"/>
                        <a:t>≈ 2 years</a:t>
                      </a:r>
                      <a:endParaRPr lang="en-GB" noProof="0" dirty="0"/>
                    </a:p>
                  </a:txBody>
                  <a:tcPr/>
                </a:tc>
                <a:tc>
                  <a:txBody>
                    <a:bodyPr/>
                    <a:lstStyle/>
                    <a:p>
                      <a:pPr algn="ctr"/>
                      <a:r>
                        <a:rPr lang="en-GB" noProof="0" dirty="0" smtClean="0"/>
                        <a:t>≈ 200 000</a:t>
                      </a:r>
                      <a:endParaRPr lang="en-GB" noProof="0" dirty="0"/>
                    </a:p>
                  </a:txBody>
                  <a:tcPr/>
                </a:tc>
              </a:tr>
            </a:tbl>
          </a:graphicData>
        </a:graphic>
      </p:graphicFrame>
      <p:pic>
        <p:nvPicPr>
          <p:cNvPr id="3" name="Picture 2" descr="D:\Users\78579471-V\Dropbox\recerca\projectes concedits\SGR2014\Logos MoBioFood\Logo MoBioFoo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88829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3968" y="905455"/>
            <a:ext cx="5374332" cy="1384995"/>
          </a:xfrm>
          <a:prstGeom prst="rect">
            <a:avLst/>
          </a:prstGeom>
        </p:spPr>
        <p:txBody>
          <a:bodyPr wrap="square">
            <a:spAutoFit/>
          </a:bodyPr>
          <a:lstStyle/>
          <a:p>
            <a:r>
              <a:rPr lang="es-ES" sz="1400" dirty="0" err="1" smtClean="0"/>
              <a:t>Supported</a:t>
            </a:r>
            <a:r>
              <a:rPr lang="es-ES" sz="1400" dirty="0" smtClean="0"/>
              <a:t>  </a:t>
            </a:r>
            <a:r>
              <a:rPr lang="es-ES" sz="1400" dirty="0" err="1" smtClean="0"/>
              <a:t>by</a:t>
            </a:r>
            <a:r>
              <a:rPr lang="es-ES" sz="1400" dirty="0" smtClean="0"/>
              <a:t>  </a:t>
            </a:r>
          </a:p>
          <a:p>
            <a:endParaRPr lang="es-ES" sz="1400" dirty="0"/>
          </a:p>
          <a:p>
            <a:r>
              <a:rPr lang="es-ES" sz="1400" dirty="0" smtClean="0"/>
              <a:t>MINECO	</a:t>
            </a:r>
            <a:r>
              <a:rPr lang="en-US" sz="1400" dirty="0" smtClean="0"/>
              <a:t>AGL2011-23879; </a:t>
            </a:r>
            <a:r>
              <a:rPr lang="es-ES" sz="1400" dirty="0" smtClean="0"/>
              <a:t>AGL2014-55347-R</a:t>
            </a:r>
          </a:p>
          <a:p>
            <a:r>
              <a:rPr lang="es-ES" sz="1400" dirty="0" smtClean="0"/>
              <a:t>GENCAT	FI </a:t>
            </a:r>
            <a:r>
              <a:rPr lang="es-ES" sz="1400" dirty="0" err="1" smtClean="0"/>
              <a:t>predoctoral</a:t>
            </a:r>
            <a:r>
              <a:rPr lang="es-ES" sz="1400" dirty="0" smtClean="0"/>
              <a:t>; </a:t>
            </a:r>
            <a:r>
              <a:rPr lang="es-ES" sz="1400" dirty="0" err="1" smtClean="0"/>
              <a:t>Emprenedoria</a:t>
            </a:r>
            <a:r>
              <a:rPr lang="es-ES" sz="1400" dirty="0" smtClean="0"/>
              <a:t> Corporativa; </a:t>
            </a:r>
            <a:r>
              <a:rPr lang="es-ES" sz="1400" dirty="0" err="1" smtClean="0"/>
              <a:t>Eval</a:t>
            </a:r>
            <a:r>
              <a:rPr lang="es-ES" sz="1400" dirty="0" smtClean="0"/>
              <a:t> </a:t>
            </a:r>
            <a:r>
              <a:rPr lang="es-ES" sz="1400" dirty="0" err="1" smtClean="0"/>
              <a:t>Xarta</a:t>
            </a:r>
            <a:r>
              <a:rPr lang="es-ES" sz="1400" dirty="0" smtClean="0"/>
              <a:t> </a:t>
            </a:r>
          </a:p>
          <a:p>
            <a:r>
              <a:rPr lang="es-ES" sz="1400" dirty="0" smtClean="0"/>
              <a:t>URV	FPI </a:t>
            </a:r>
            <a:r>
              <a:rPr lang="es-ES" sz="1400" dirty="0" err="1" smtClean="0"/>
              <a:t>predoctoral</a:t>
            </a:r>
            <a:endParaRPr lang="es-ES" sz="1400" dirty="0" smtClean="0"/>
          </a:p>
          <a:p>
            <a:r>
              <a:rPr lang="es-ES" sz="1400" dirty="0" smtClean="0"/>
              <a:t>CTNS	</a:t>
            </a:r>
            <a:r>
              <a:rPr lang="es-ES" sz="1400" dirty="0" err="1" smtClean="0"/>
              <a:t>Technology</a:t>
            </a:r>
            <a:r>
              <a:rPr lang="es-ES" sz="1400" dirty="0" smtClean="0"/>
              <a:t> transfer </a:t>
            </a:r>
            <a:r>
              <a:rPr lang="es-ES" sz="1400" dirty="0" err="1" smtClean="0"/>
              <a:t>support</a:t>
            </a:r>
            <a:r>
              <a:rPr lang="es-ES" sz="1400" dirty="0" smtClean="0"/>
              <a:t>	</a:t>
            </a:r>
            <a:endParaRPr lang="es-ES" sz="14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720" y="3140968"/>
            <a:ext cx="8301954" cy="4275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14" descr="http://www.bioactivity-food.recerca.urv.cat/media/upload/domain_381/imatges/fotogrup-juliol201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724" r="9266"/>
          <a:stretch/>
        </p:blipFill>
        <p:spPr bwMode="auto">
          <a:xfrm>
            <a:off x="375752" y="404664"/>
            <a:ext cx="3430116" cy="259228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QuadreDeText 1"/>
          <p:cNvSpPr txBox="1"/>
          <p:nvPr/>
        </p:nvSpPr>
        <p:spPr>
          <a:xfrm>
            <a:off x="1547664" y="197568"/>
            <a:ext cx="5688632" cy="2800767"/>
          </a:xfrm>
          <a:prstGeom prst="rect">
            <a:avLst/>
          </a:prstGeom>
          <a:solidFill>
            <a:srgbClr val="C00000"/>
          </a:solidFill>
          <a:scene3d>
            <a:camera prst="orthographicFront"/>
            <a:lightRig rig="threePt" dir="t"/>
          </a:scene3d>
          <a:sp3d>
            <a:bevelT w="165100" prst="coolSlant"/>
          </a:sp3d>
        </p:spPr>
        <p:txBody>
          <a:bodyPr wrap="square" rtlCol="0">
            <a:spAutoFit/>
          </a:bodyPr>
          <a:lstStyle/>
          <a:p>
            <a:endParaRPr lang="es-ES" dirty="0" smtClean="0"/>
          </a:p>
          <a:p>
            <a:endParaRPr lang="es-ES" dirty="0"/>
          </a:p>
          <a:p>
            <a:endParaRPr lang="es-ES" dirty="0" smtClean="0"/>
          </a:p>
          <a:p>
            <a:endParaRPr lang="es-ES" dirty="0"/>
          </a:p>
          <a:p>
            <a:pPr algn="ctr"/>
            <a:r>
              <a:rPr lang="es-ES" dirty="0" smtClean="0"/>
              <a:t>         </a:t>
            </a:r>
            <a:r>
              <a:rPr lang="es-ES" sz="3200" b="1" dirty="0" err="1" smtClean="0">
                <a:solidFill>
                  <a:schemeClr val="bg1"/>
                </a:solidFill>
                <a:effectLst>
                  <a:outerShdw blurRad="38100" dist="38100" dir="2700000" algn="tl">
                    <a:srgbClr val="000000">
                      <a:alpha val="43137"/>
                    </a:srgbClr>
                  </a:outerShdw>
                </a:effectLst>
                <a:latin typeface="Angelina" panose="00000400000000000000" pitchFamily="2" charset="0"/>
              </a:rPr>
              <a:t>Thank</a:t>
            </a:r>
            <a:r>
              <a:rPr lang="es-ES" sz="3200" b="1" dirty="0" smtClean="0">
                <a:solidFill>
                  <a:schemeClr val="bg1"/>
                </a:solidFill>
                <a:effectLst>
                  <a:outerShdw blurRad="38100" dist="38100" dir="2700000" algn="tl">
                    <a:srgbClr val="000000">
                      <a:alpha val="43137"/>
                    </a:srgbClr>
                  </a:outerShdw>
                </a:effectLst>
                <a:latin typeface="Angelina" panose="00000400000000000000" pitchFamily="2" charset="0"/>
              </a:rPr>
              <a:t> </a:t>
            </a:r>
            <a:r>
              <a:rPr lang="es-ES" sz="3200" b="1" dirty="0" err="1" smtClean="0">
                <a:solidFill>
                  <a:schemeClr val="bg1"/>
                </a:solidFill>
                <a:effectLst>
                  <a:outerShdw blurRad="38100" dist="38100" dir="2700000" algn="tl">
                    <a:srgbClr val="000000">
                      <a:alpha val="43137"/>
                    </a:srgbClr>
                  </a:outerShdw>
                </a:effectLst>
                <a:latin typeface="Angelina" panose="00000400000000000000" pitchFamily="2" charset="0"/>
              </a:rPr>
              <a:t>you</a:t>
            </a:r>
            <a:r>
              <a:rPr lang="es-ES" sz="3200" b="1" dirty="0" smtClean="0">
                <a:solidFill>
                  <a:schemeClr val="bg1"/>
                </a:solidFill>
                <a:effectLst>
                  <a:outerShdw blurRad="38100" dist="38100" dir="2700000" algn="tl">
                    <a:srgbClr val="000000">
                      <a:alpha val="43137"/>
                    </a:srgbClr>
                  </a:outerShdw>
                </a:effectLst>
                <a:latin typeface="Angelina" panose="00000400000000000000" pitchFamily="2" charset="0"/>
              </a:rPr>
              <a:t> </a:t>
            </a:r>
            <a:r>
              <a:rPr lang="es-ES" sz="3200" b="1" dirty="0" err="1" smtClean="0">
                <a:solidFill>
                  <a:schemeClr val="bg1"/>
                </a:solidFill>
                <a:effectLst>
                  <a:outerShdw blurRad="38100" dist="38100" dir="2700000" algn="tl">
                    <a:srgbClr val="000000">
                      <a:alpha val="43137"/>
                    </a:srgbClr>
                  </a:outerShdw>
                </a:effectLst>
                <a:latin typeface="Angelina" panose="00000400000000000000" pitchFamily="2" charset="0"/>
              </a:rPr>
              <a:t>very</a:t>
            </a:r>
            <a:r>
              <a:rPr lang="es-ES" sz="3200" b="1" dirty="0" smtClean="0">
                <a:solidFill>
                  <a:schemeClr val="bg1"/>
                </a:solidFill>
                <a:effectLst>
                  <a:outerShdw blurRad="38100" dist="38100" dir="2700000" algn="tl">
                    <a:srgbClr val="000000">
                      <a:alpha val="43137"/>
                    </a:srgbClr>
                  </a:outerShdw>
                </a:effectLst>
                <a:latin typeface="Angelina" panose="00000400000000000000" pitchFamily="2" charset="0"/>
              </a:rPr>
              <a:t> </a:t>
            </a:r>
            <a:r>
              <a:rPr lang="es-ES" sz="3200" b="1" dirty="0" err="1" smtClean="0">
                <a:solidFill>
                  <a:schemeClr val="bg1"/>
                </a:solidFill>
                <a:effectLst>
                  <a:outerShdw blurRad="38100" dist="38100" dir="2700000" algn="tl">
                    <a:srgbClr val="000000">
                      <a:alpha val="43137"/>
                    </a:srgbClr>
                  </a:outerShdw>
                </a:effectLst>
                <a:latin typeface="Angelina" panose="00000400000000000000" pitchFamily="2" charset="0"/>
              </a:rPr>
              <a:t>much</a:t>
            </a:r>
            <a:r>
              <a:rPr lang="es-ES" sz="3200" b="1" dirty="0" smtClean="0">
                <a:solidFill>
                  <a:schemeClr val="bg1"/>
                </a:solidFill>
                <a:effectLst>
                  <a:outerShdw blurRad="38100" dist="38100" dir="2700000" algn="tl">
                    <a:srgbClr val="000000">
                      <a:alpha val="43137"/>
                    </a:srgbClr>
                  </a:outerShdw>
                </a:effectLst>
                <a:latin typeface="Angelina" panose="00000400000000000000" pitchFamily="2" charset="0"/>
              </a:rPr>
              <a:t>!</a:t>
            </a:r>
          </a:p>
          <a:p>
            <a:endParaRPr lang="es-ES" dirty="0"/>
          </a:p>
          <a:p>
            <a:endParaRPr lang="es-ES" dirty="0" smtClean="0"/>
          </a:p>
          <a:p>
            <a:endParaRPr lang="es-ES" dirty="0"/>
          </a:p>
          <a:p>
            <a:endParaRPr lang="es-ES" dirty="0"/>
          </a:p>
        </p:txBody>
      </p:sp>
    </p:spTree>
    <p:extLst>
      <p:ext uri="{BB962C8B-B14F-4D97-AF65-F5344CB8AC3E}">
        <p14:creationId xmlns:p14="http://schemas.microsoft.com/office/powerpoint/2010/main" val="281197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31" presetClass="exit" presetSubtype="0" fill="hold" grpId="1" nodeType="clickEffect">
                                  <p:stCondLst>
                                    <p:cond delay="0"/>
                                  </p:stCondLst>
                                  <p:childTnLst>
                                    <p:anim calcmode="lin" valueType="num">
                                      <p:cBhvr>
                                        <p:cTn id="20" dur="1000"/>
                                        <p:tgtEl>
                                          <p:spTgt spid="4"/>
                                        </p:tgtEl>
                                        <p:attrNameLst>
                                          <p:attrName>ppt_w</p:attrName>
                                        </p:attrNameLst>
                                      </p:cBhvr>
                                      <p:tavLst>
                                        <p:tav tm="0">
                                          <p:val>
                                            <p:strVal val="ppt_w"/>
                                          </p:val>
                                        </p:tav>
                                        <p:tav tm="100000">
                                          <p:val>
                                            <p:fltVal val="0"/>
                                          </p:val>
                                        </p:tav>
                                      </p:tavLst>
                                    </p:anim>
                                    <p:anim calcmode="lin" valueType="num">
                                      <p:cBhvr>
                                        <p:cTn id="21" dur="1000"/>
                                        <p:tgtEl>
                                          <p:spTgt spid="4"/>
                                        </p:tgtEl>
                                        <p:attrNameLst>
                                          <p:attrName>ppt_h</p:attrName>
                                        </p:attrNameLst>
                                      </p:cBhvr>
                                      <p:tavLst>
                                        <p:tav tm="0">
                                          <p:val>
                                            <p:strVal val="ppt_h"/>
                                          </p:val>
                                        </p:tav>
                                        <p:tav tm="100000">
                                          <p:val>
                                            <p:fltVal val="0"/>
                                          </p:val>
                                        </p:tav>
                                      </p:tavLst>
                                    </p:anim>
                                    <p:anim calcmode="lin" valueType="num">
                                      <p:cBhvr>
                                        <p:cTn id="22" dur="1000"/>
                                        <p:tgtEl>
                                          <p:spTgt spid="4"/>
                                        </p:tgtEl>
                                        <p:attrNameLst>
                                          <p:attrName>style.rotation</p:attrName>
                                        </p:attrNameLst>
                                      </p:cBhvr>
                                      <p:tavLst>
                                        <p:tav tm="0">
                                          <p:val>
                                            <p:fltVal val="0"/>
                                          </p:val>
                                        </p:tav>
                                        <p:tav tm="100000">
                                          <p:val>
                                            <p:fltVal val="90"/>
                                          </p:val>
                                        </p:tav>
                                      </p:tavLst>
                                    </p:anim>
                                    <p:animEffect transition="out" filter="fade">
                                      <p:cBhvr>
                                        <p:cTn id="23" dur="1000"/>
                                        <p:tgtEl>
                                          <p:spTgt spid="4"/>
                                        </p:tgtEl>
                                      </p:cBhvr>
                                    </p:animEffect>
                                    <p:set>
                                      <p:cBhvr>
                                        <p:cTn id="24" dur="1" fill="hold">
                                          <p:stCondLst>
                                            <p:cond delay="999"/>
                                          </p:stCondLst>
                                        </p:cTn>
                                        <p:tgtEl>
                                          <p:spTgt spid="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1" presetClass="exit" presetSubtype="0" fill="hold" nodeType="clickEffect">
                                  <p:stCondLst>
                                    <p:cond delay="0"/>
                                  </p:stCondLst>
                                  <p:childTnLst>
                                    <p:anim calcmode="lin" valueType="num">
                                      <p:cBhvr>
                                        <p:cTn id="32" dur="1000"/>
                                        <p:tgtEl>
                                          <p:spTgt spid="1027"/>
                                        </p:tgtEl>
                                        <p:attrNameLst>
                                          <p:attrName>ppt_w</p:attrName>
                                        </p:attrNameLst>
                                      </p:cBhvr>
                                      <p:tavLst>
                                        <p:tav tm="0">
                                          <p:val>
                                            <p:strVal val="ppt_w"/>
                                          </p:val>
                                        </p:tav>
                                        <p:tav tm="100000">
                                          <p:val>
                                            <p:fltVal val="0"/>
                                          </p:val>
                                        </p:tav>
                                      </p:tavLst>
                                    </p:anim>
                                    <p:anim calcmode="lin" valueType="num">
                                      <p:cBhvr>
                                        <p:cTn id="33" dur="1000"/>
                                        <p:tgtEl>
                                          <p:spTgt spid="1027"/>
                                        </p:tgtEl>
                                        <p:attrNameLst>
                                          <p:attrName>ppt_h</p:attrName>
                                        </p:attrNameLst>
                                      </p:cBhvr>
                                      <p:tavLst>
                                        <p:tav tm="0">
                                          <p:val>
                                            <p:strVal val="ppt_h"/>
                                          </p:val>
                                        </p:tav>
                                        <p:tav tm="100000">
                                          <p:val>
                                            <p:fltVal val="0"/>
                                          </p:val>
                                        </p:tav>
                                      </p:tavLst>
                                    </p:anim>
                                    <p:anim calcmode="lin" valueType="num">
                                      <p:cBhvr>
                                        <p:cTn id="34" dur="1000"/>
                                        <p:tgtEl>
                                          <p:spTgt spid="1027"/>
                                        </p:tgtEl>
                                        <p:attrNameLst>
                                          <p:attrName>style.rotation</p:attrName>
                                        </p:attrNameLst>
                                      </p:cBhvr>
                                      <p:tavLst>
                                        <p:tav tm="0">
                                          <p:val>
                                            <p:fltVal val="0"/>
                                          </p:val>
                                        </p:tav>
                                        <p:tav tm="100000">
                                          <p:val>
                                            <p:fltVal val="90"/>
                                          </p:val>
                                        </p:tav>
                                      </p:tavLst>
                                    </p:anim>
                                    <p:animEffect transition="out" filter="fade">
                                      <p:cBhvr>
                                        <p:cTn id="35" dur="1000"/>
                                        <p:tgtEl>
                                          <p:spTgt spid="1027"/>
                                        </p:tgtEl>
                                      </p:cBhvr>
                                    </p:animEffect>
                                    <p:set>
                                      <p:cBhvr>
                                        <p:cTn id="36" dur="1" fill="hold">
                                          <p:stCondLst>
                                            <p:cond delay="999"/>
                                          </p:stCondLst>
                                        </p:cTn>
                                        <p:tgtEl>
                                          <p:spTgt spid="102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42" presetClass="path" presetSubtype="0" accel="50000" decel="50000" fill="hold" grpId="1" nodeType="clickEffect">
                                  <p:stCondLst>
                                    <p:cond delay="0"/>
                                  </p:stCondLst>
                                  <p:childTnLst>
                                    <p:animMotion origin="layout" path="M 0 0 L 0 0.25 E" pathEditMode="relative" ptsTypes="">
                                      <p:cBhvr>
                                        <p:cTn id="40"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2" grpId="0" animBg="1"/>
      <p:bldP spid="2" grpId="1"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6" name="Gràfic 5"/>
          <p:cNvGraphicFramePr>
            <a:graphicFrameLocks/>
          </p:cNvGraphicFramePr>
          <p:nvPr>
            <p:extLst>
              <p:ext uri="{D42A27DB-BD31-4B8C-83A1-F6EECF244321}">
                <p14:modId xmlns:p14="http://schemas.microsoft.com/office/powerpoint/2010/main" val="602776298"/>
              </p:ext>
            </p:extLst>
          </p:nvPr>
        </p:nvGraphicFramePr>
        <p:xfrm>
          <a:off x="4211960" y="764704"/>
          <a:ext cx="4680520" cy="2160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Gràfic 6"/>
          <p:cNvGraphicFramePr>
            <a:graphicFrameLocks/>
          </p:cNvGraphicFramePr>
          <p:nvPr>
            <p:extLst>
              <p:ext uri="{D42A27DB-BD31-4B8C-83A1-F6EECF244321}">
                <p14:modId xmlns:p14="http://schemas.microsoft.com/office/powerpoint/2010/main" val="2650121857"/>
              </p:ext>
            </p:extLst>
          </p:nvPr>
        </p:nvGraphicFramePr>
        <p:xfrm>
          <a:off x="1403648" y="3356992"/>
          <a:ext cx="5562601"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Gràfic 7"/>
          <p:cNvGraphicFramePr>
            <a:graphicFrameLocks/>
          </p:cNvGraphicFramePr>
          <p:nvPr>
            <p:extLst>
              <p:ext uri="{D42A27DB-BD31-4B8C-83A1-F6EECF244321}">
                <p14:modId xmlns:p14="http://schemas.microsoft.com/office/powerpoint/2010/main" val="1777646997"/>
              </p:ext>
            </p:extLst>
          </p:nvPr>
        </p:nvGraphicFramePr>
        <p:xfrm>
          <a:off x="323528" y="476672"/>
          <a:ext cx="3630538" cy="2304256"/>
        </p:xfrm>
        <a:graphic>
          <a:graphicData uri="http://schemas.openxmlformats.org/drawingml/2006/chart">
            <c:chart xmlns:c="http://schemas.openxmlformats.org/drawingml/2006/chart" xmlns:r="http://schemas.openxmlformats.org/officeDocument/2006/relationships" r:id="rId5"/>
          </a:graphicData>
        </a:graphic>
      </p:graphicFrame>
      <p:pic>
        <p:nvPicPr>
          <p:cNvPr id="5" name="Picture 2" descr="D:\Users\78579471-V\Dropbox\recerca\projectes concedits\SGR2014\Logos MoBioFood\Logo MoBioFood 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232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612845"/>
            <a:ext cx="8064896" cy="369332"/>
          </a:xfrm>
          <a:prstGeom prst="rect">
            <a:avLst/>
          </a:prstGeom>
        </p:spPr>
        <p:txBody>
          <a:bodyPr wrap="square">
            <a:spAutoFit/>
          </a:bodyPr>
          <a:lstStyle/>
          <a:p>
            <a:r>
              <a:rPr lang="en-GB" b="1" i="1" dirty="0" smtClean="0"/>
              <a:t>As a </a:t>
            </a:r>
            <a:r>
              <a:rPr lang="en-GB" b="1" i="1" dirty="0" err="1" smtClean="0"/>
              <a:t>nutraceutical</a:t>
            </a:r>
            <a:r>
              <a:rPr lang="en-GB" b="1" i="1" dirty="0" smtClean="0"/>
              <a:t> (one of the possibilities):</a:t>
            </a:r>
            <a:endParaRPr lang="en-GB" dirty="0"/>
          </a:p>
        </p:txBody>
      </p:sp>
      <p:pic>
        <p:nvPicPr>
          <p:cNvPr id="4" name="Imagen 14"/>
          <p:cNvPicPr/>
          <p:nvPr/>
        </p:nvPicPr>
        <p:blipFill>
          <a:blip r:embed="rId2" cstate="print"/>
          <a:srcRect/>
          <a:stretch>
            <a:fillRect/>
          </a:stretch>
        </p:blipFill>
        <p:spPr bwMode="auto">
          <a:xfrm>
            <a:off x="378785" y="2420888"/>
            <a:ext cx="8386430" cy="3600400"/>
          </a:xfrm>
          <a:prstGeom prst="rect">
            <a:avLst/>
          </a:prstGeom>
          <a:noFill/>
          <a:ln w="9525">
            <a:noFill/>
            <a:miter lim="800000"/>
            <a:headEnd/>
            <a:tailEnd/>
          </a:ln>
        </p:spPr>
      </p:pic>
      <p:pic>
        <p:nvPicPr>
          <p:cNvPr id="5" name="Picture 2" descr="D:\Users\78579471-V\Dropbox\recerca\projectes concedits\SGR2014\Logos MoBioFood\Logo MoBioFood 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5488" y="6411913"/>
            <a:ext cx="2024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99811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l'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l'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5875</TotalTime>
  <Words>1572</Words>
  <Application>Microsoft Office PowerPoint</Application>
  <PresentationFormat>Presentació en pantalla (4:3)</PresentationFormat>
  <Paragraphs>297</Paragraphs>
  <Slides>25</Slides>
  <Notes>7</Notes>
  <HiddenSlides>2</HiddenSlides>
  <MMClips>0</MMClips>
  <ScaleCrop>false</ScaleCrop>
  <HeadingPairs>
    <vt:vector size="4" baseType="variant">
      <vt:variant>
        <vt:lpstr>Tema</vt:lpstr>
      </vt:variant>
      <vt:variant>
        <vt:i4>1</vt:i4>
      </vt:variant>
      <vt:variant>
        <vt:lpstr>Títols de les diapositives</vt:lpstr>
      </vt:variant>
      <vt:variant>
        <vt:i4>25</vt:i4>
      </vt:variant>
    </vt:vector>
  </HeadingPairs>
  <TitlesOfParts>
    <vt:vector size="26" baseType="lpstr">
      <vt:lpstr>Tema de l'Office</vt:lpstr>
      <vt:lpstr>The effects of flavanols on the enteroendocrine system: Proanthocyanidins on food intake    Montserrat Pinent, Joan Serrano, Àngela Casanova-Martí, Katherine Gil-Cardoso, M Teresa Blay, Ximena Terra, and Anna Ardévol ( anna.ardevol@urv.cat)  MoBioFood Research Group. Departament de Bioquímica i Biotecnologia, Universitat Rovira i Virgili.  Tarragona, Spain.   </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Dosificació d’un extracte de proantocianidines de pinyol de raïm, de composició coneguda, amb efectes saciant</dc:title>
  <dc:creator>Administrador</dc:creator>
  <cp:lastModifiedBy>Administrador</cp:lastModifiedBy>
  <cp:revision>48</cp:revision>
  <cp:lastPrinted>2015-01-30T11:21:22Z</cp:lastPrinted>
  <dcterms:created xsi:type="dcterms:W3CDTF">2015-01-30T07:26:18Z</dcterms:created>
  <dcterms:modified xsi:type="dcterms:W3CDTF">2015-06-16T13:34:00Z</dcterms:modified>
</cp:coreProperties>
</file>