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6" r:id="rId3"/>
    <p:sldId id="277" r:id="rId4"/>
    <p:sldId id="284" r:id="rId5"/>
    <p:sldId id="267" r:id="rId6"/>
    <p:sldId id="317" r:id="rId7"/>
    <p:sldId id="261" r:id="rId8"/>
    <p:sldId id="262" r:id="rId9"/>
    <p:sldId id="264" r:id="rId10"/>
    <p:sldId id="266" r:id="rId11"/>
    <p:sldId id="272" r:id="rId12"/>
    <p:sldId id="276" r:id="rId13"/>
    <p:sldId id="278" r:id="rId14"/>
    <p:sldId id="280" r:id="rId15"/>
    <p:sldId id="289" r:id="rId16"/>
    <p:sldId id="279" r:id="rId17"/>
    <p:sldId id="297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77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85" autoAdjust="0"/>
  </p:normalViewPr>
  <p:slideViewPr>
    <p:cSldViewPr showGuides="1">
      <p:cViewPr varScale="1">
        <p:scale>
          <a:sx n="84" d="100"/>
          <a:sy n="84" d="100"/>
        </p:scale>
        <p:origin x="-1402" y="-53"/>
      </p:cViewPr>
      <p:guideLst>
        <p:guide orient="horz" pos="2112"/>
        <p:guide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2C704-1FD1-4D05-99D6-90440F5873E4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69D3D-E609-4C4F-9438-4D1227EED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8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49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34" y="0"/>
            <a:ext cx="303864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0B340-EF06-4DD8-941A-30E4C9359341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848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649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34" y="8829675"/>
            <a:ext cx="303864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F7916-A814-4B58-BC41-4F25E7193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98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7E40E0-E372-405F-805A-DEA1909FD57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0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08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36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92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5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5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7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4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6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32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E52B-9586-4472-9318-DFC1BE59DE02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DCB49-C174-4DE4-9065-96E77786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6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url?sa=i&amp;rct=j&amp;q=&amp;esrc=s&amp;frm=1&amp;source=images&amp;cd=&amp;cad=rja&amp;uact=8&amp;ved=0CAcQjRxqFQoTCOnozP-21MgCFQjNgAodE_IDhg&amp;url=http://www.ttuhsc.edu/medicine.aspx&amp;psig=AFQjCNFmMmYs5EN5f8vjihQxYdPINo1crw&amp;ust=1445546616469139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1"/>
            <a:ext cx="9144000" cy="192024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CCR5 LEVELS IN HIV-1 EVOLUTION AND PATHOGENESIS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>
            <a:normAutofit fontScale="40000" lnSpcReduction="20000"/>
          </a:bodyPr>
          <a:lstStyle/>
          <a:p>
            <a:r>
              <a:rPr lang="en-US" sz="8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ANJALI JOSHI</a:t>
            </a:r>
            <a:endParaRPr lang="en-US" sz="8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Professor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of </a:t>
            </a:r>
            <a:r>
              <a:rPr lang="en-US" sz="40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Emphasis  in </a:t>
            </a:r>
            <a:r>
              <a:rPr lang="en-US" sz="4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Infectious Diseases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Science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Texas Tech University Health Sciences Center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40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Paso</a:t>
            </a:r>
            <a:endParaRPr lang="en-US" sz="4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91DFBE00-40E3-4FBD-8261-0252ECB1EBC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257800"/>
            <a:ext cx="365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43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" y="0"/>
            <a:ext cx="9144000" cy="1077218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CCR5 ACTS AS A CO-RECEPTOR FOR HIV ENTRY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8" y="1524000"/>
            <a:ext cx="8810132" cy="4674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29200" y="6444734"/>
            <a:ext cx="403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Garg and Blumenthal, Cell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Life Sci. 2008.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3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514600"/>
            <a:ext cx="31242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>
            <a:stCxn id="2" idx="3"/>
          </p:cNvCxnSpPr>
          <p:nvPr/>
        </p:nvCxnSpPr>
        <p:spPr>
          <a:xfrm>
            <a:off x="3810000" y="2667000"/>
            <a:ext cx="4495800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181600" y="1905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CCR5 delta 32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0" y="2627012"/>
            <a:ext cx="266700" cy="7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791200" y="2286000"/>
            <a:ext cx="133350" cy="3410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10" idx="3"/>
          </p:cNvCxnSpPr>
          <p:nvPr/>
        </p:nvCxnSpPr>
        <p:spPr>
          <a:xfrm>
            <a:off x="5924550" y="2286000"/>
            <a:ext cx="133350" cy="379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52727" y="2160759"/>
            <a:ext cx="400110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562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7845" y="2165866"/>
            <a:ext cx="400110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594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47800" y="2462897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CCR5 Promoter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85800" y="1447800"/>
            <a:ext cx="400110" cy="10757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58755 A/G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890" y="1447800"/>
            <a:ext cx="400110" cy="10757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58934 G/T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04890" y="1447800"/>
            <a:ext cx="400110" cy="10757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59029 A/G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5000" y="1600200"/>
            <a:ext cx="400110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59353 T/C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43090" y="1600200"/>
            <a:ext cx="400110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59356 C/T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24090" y="1447800"/>
            <a:ext cx="400110" cy="10757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59402 A/G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4200" y="1600200"/>
            <a:ext cx="400110" cy="9233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59653 C/T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407806" y="4038600"/>
            <a:ext cx="977905" cy="742600"/>
          </a:xfrm>
          <a:custGeom>
            <a:avLst/>
            <a:gdLst>
              <a:gd name="connsiteX0" fmla="*/ 0 w 977905"/>
              <a:gd name="connsiteY0" fmla="*/ 54537 h 742600"/>
              <a:gd name="connsiteX1" fmla="*/ 45267 w 977905"/>
              <a:gd name="connsiteY1" fmla="*/ 45483 h 742600"/>
              <a:gd name="connsiteX2" fmla="*/ 72427 w 977905"/>
              <a:gd name="connsiteY2" fmla="*/ 36430 h 742600"/>
              <a:gd name="connsiteX3" fmla="*/ 99588 w 977905"/>
              <a:gd name="connsiteY3" fmla="*/ 90751 h 742600"/>
              <a:gd name="connsiteX4" fmla="*/ 108641 w 977905"/>
              <a:gd name="connsiteY4" fmla="*/ 561531 h 742600"/>
              <a:gd name="connsiteX5" fmla="*/ 126748 w 977905"/>
              <a:gd name="connsiteY5" fmla="*/ 615852 h 742600"/>
              <a:gd name="connsiteX6" fmla="*/ 217283 w 977905"/>
              <a:gd name="connsiteY6" fmla="*/ 643012 h 742600"/>
              <a:gd name="connsiteX7" fmla="*/ 262550 w 977905"/>
              <a:gd name="connsiteY7" fmla="*/ 633958 h 742600"/>
              <a:gd name="connsiteX8" fmla="*/ 235390 w 977905"/>
              <a:gd name="connsiteY8" fmla="*/ 353301 h 742600"/>
              <a:gd name="connsiteX9" fmla="*/ 217283 w 977905"/>
              <a:gd name="connsiteY9" fmla="*/ 298980 h 742600"/>
              <a:gd name="connsiteX10" fmla="*/ 208229 w 977905"/>
              <a:gd name="connsiteY10" fmla="*/ 271820 h 742600"/>
              <a:gd name="connsiteX11" fmla="*/ 217283 w 977905"/>
              <a:gd name="connsiteY11" fmla="*/ 117911 h 742600"/>
              <a:gd name="connsiteX12" fmla="*/ 226336 w 977905"/>
              <a:gd name="connsiteY12" fmla="*/ 90751 h 742600"/>
              <a:gd name="connsiteX13" fmla="*/ 253497 w 977905"/>
              <a:gd name="connsiteY13" fmla="*/ 72644 h 742600"/>
              <a:gd name="connsiteX14" fmla="*/ 271604 w 977905"/>
              <a:gd name="connsiteY14" fmla="*/ 45483 h 742600"/>
              <a:gd name="connsiteX15" fmla="*/ 298764 w 977905"/>
              <a:gd name="connsiteY15" fmla="*/ 36430 h 742600"/>
              <a:gd name="connsiteX16" fmla="*/ 325924 w 977905"/>
              <a:gd name="connsiteY16" fmla="*/ 18323 h 742600"/>
              <a:gd name="connsiteX17" fmla="*/ 362138 w 977905"/>
              <a:gd name="connsiteY17" fmla="*/ 27376 h 742600"/>
              <a:gd name="connsiteX18" fmla="*/ 371192 w 977905"/>
              <a:gd name="connsiteY18" fmla="*/ 54537 h 742600"/>
              <a:gd name="connsiteX19" fmla="*/ 380245 w 977905"/>
              <a:gd name="connsiteY19" fmla="*/ 108858 h 742600"/>
              <a:gd name="connsiteX20" fmla="*/ 371192 w 977905"/>
              <a:gd name="connsiteY20" fmla="*/ 326141 h 742600"/>
              <a:gd name="connsiteX21" fmla="*/ 362138 w 977905"/>
              <a:gd name="connsiteY21" fmla="*/ 452889 h 742600"/>
              <a:gd name="connsiteX22" fmla="*/ 371192 w 977905"/>
              <a:gd name="connsiteY22" fmla="*/ 624905 h 742600"/>
              <a:gd name="connsiteX23" fmla="*/ 389299 w 977905"/>
              <a:gd name="connsiteY23" fmla="*/ 652065 h 742600"/>
              <a:gd name="connsiteX24" fmla="*/ 425513 w 977905"/>
              <a:gd name="connsiteY24" fmla="*/ 661119 h 742600"/>
              <a:gd name="connsiteX25" fmla="*/ 525101 w 977905"/>
              <a:gd name="connsiteY25" fmla="*/ 624905 h 742600"/>
              <a:gd name="connsiteX26" fmla="*/ 534154 w 977905"/>
              <a:gd name="connsiteY26" fmla="*/ 597745 h 742600"/>
              <a:gd name="connsiteX27" fmla="*/ 525101 w 977905"/>
              <a:gd name="connsiteY27" fmla="*/ 480050 h 742600"/>
              <a:gd name="connsiteX28" fmla="*/ 506994 w 977905"/>
              <a:gd name="connsiteY28" fmla="*/ 425729 h 742600"/>
              <a:gd name="connsiteX29" fmla="*/ 488887 w 977905"/>
              <a:gd name="connsiteY29" fmla="*/ 362355 h 742600"/>
              <a:gd name="connsiteX30" fmla="*/ 488887 w 977905"/>
              <a:gd name="connsiteY30" fmla="*/ 99804 h 742600"/>
              <a:gd name="connsiteX31" fmla="*/ 534154 w 977905"/>
              <a:gd name="connsiteY31" fmla="*/ 45483 h 742600"/>
              <a:gd name="connsiteX32" fmla="*/ 588475 w 977905"/>
              <a:gd name="connsiteY32" fmla="*/ 27376 h 742600"/>
              <a:gd name="connsiteX33" fmla="*/ 597528 w 977905"/>
              <a:gd name="connsiteY33" fmla="*/ 54537 h 742600"/>
              <a:gd name="connsiteX34" fmla="*/ 624689 w 977905"/>
              <a:gd name="connsiteY34" fmla="*/ 72644 h 742600"/>
              <a:gd name="connsiteX35" fmla="*/ 642796 w 977905"/>
              <a:gd name="connsiteY35" fmla="*/ 126964 h 742600"/>
              <a:gd name="connsiteX36" fmla="*/ 660903 w 977905"/>
              <a:gd name="connsiteY36" fmla="*/ 154125 h 742600"/>
              <a:gd name="connsiteX37" fmla="*/ 679010 w 977905"/>
              <a:gd name="connsiteY37" fmla="*/ 208446 h 742600"/>
              <a:gd name="connsiteX38" fmla="*/ 697117 w 977905"/>
              <a:gd name="connsiteY38" fmla="*/ 280873 h 742600"/>
              <a:gd name="connsiteX39" fmla="*/ 706170 w 977905"/>
              <a:gd name="connsiteY39" fmla="*/ 353301 h 742600"/>
              <a:gd name="connsiteX40" fmla="*/ 742384 w 977905"/>
              <a:gd name="connsiteY40" fmla="*/ 615852 h 742600"/>
              <a:gd name="connsiteX41" fmla="*/ 769544 w 977905"/>
              <a:gd name="connsiteY41" fmla="*/ 606798 h 742600"/>
              <a:gd name="connsiteX42" fmla="*/ 787651 w 977905"/>
              <a:gd name="connsiteY42" fmla="*/ 543424 h 742600"/>
              <a:gd name="connsiteX43" fmla="*/ 778598 w 977905"/>
              <a:gd name="connsiteY43" fmla="*/ 289927 h 742600"/>
              <a:gd name="connsiteX44" fmla="*/ 751437 w 977905"/>
              <a:gd name="connsiteY44" fmla="*/ 199392 h 742600"/>
              <a:gd name="connsiteX45" fmla="*/ 742384 w 977905"/>
              <a:gd name="connsiteY45" fmla="*/ 154125 h 742600"/>
              <a:gd name="connsiteX46" fmla="*/ 751437 w 977905"/>
              <a:gd name="connsiteY46" fmla="*/ 54537 h 742600"/>
              <a:gd name="connsiteX47" fmla="*/ 805758 w 977905"/>
              <a:gd name="connsiteY47" fmla="*/ 36430 h 742600"/>
              <a:gd name="connsiteX48" fmla="*/ 832919 w 977905"/>
              <a:gd name="connsiteY48" fmla="*/ 27376 h 742600"/>
              <a:gd name="connsiteX49" fmla="*/ 860079 w 977905"/>
              <a:gd name="connsiteY49" fmla="*/ 18323 h 742600"/>
              <a:gd name="connsiteX50" fmla="*/ 887239 w 977905"/>
              <a:gd name="connsiteY50" fmla="*/ 216 h 742600"/>
              <a:gd name="connsiteX51" fmla="*/ 905346 w 977905"/>
              <a:gd name="connsiteY51" fmla="*/ 27376 h 742600"/>
              <a:gd name="connsiteX52" fmla="*/ 923453 w 977905"/>
              <a:gd name="connsiteY52" fmla="*/ 63590 h 742600"/>
              <a:gd name="connsiteX53" fmla="*/ 932507 w 977905"/>
              <a:gd name="connsiteY53" fmla="*/ 90751 h 742600"/>
              <a:gd name="connsiteX54" fmla="*/ 950614 w 977905"/>
              <a:gd name="connsiteY54" fmla="*/ 172232 h 742600"/>
              <a:gd name="connsiteX55" fmla="*/ 932507 w 977905"/>
              <a:gd name="connsiteY55" fmla="*/ 371408 h 742600"/>
              <a:gd name="connsiteX56" fmla="*/ 923453 w 977905"/>
              <a:gd name="connsiteY56" fmla="*/ 398568 h 742600"/>
              <a:gd name="connsiteX57" fmla="*/ 896293 w 977905"/>
              <a:gd name="connsiteY57" fmla="*/ 534370 h 742600"/>
              <a:gd name="connsiteX58" fmla="*/ 887239 w 977905"/>
              <a:gd name="connsiteY58" fmla="*/ 670172 h 742600"/>
              <a:gd name="connsiteX59" fmla="*/ 887239 w 977905"/>
              <a:gd name="connsiteY59" fmla="*/ 742600 h 742600"/>
              <a:gd name="connsiteX60" fmla="*/ 959667 w 977905"/>
              <a:gd name="connsiteY60" fmla="*/ 733547 h 742600"/>
              <a:gd name="connsiteX61" fmla="*/ 977774 w 977905"/>
              <a:gd name="connsiteY61" fmla="*/ 652065 h 74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977905" h="742600">
                <a:moveTo>
                  <a:pt x="0" y="54537"/>
                </a:moveTo>
                <a:cubicBezTo>
                  <a:pt x="15089" y="51519"/>
                  <a:pt x="30339" y="49215"/>
                  <a:pt x="45267" y="45483"/>
                </a:cubicBezTo>
                <a:cubicBezTo>
                  <a:pt x="54525" y="43168"/>
                  <a:pt x="63567" y="32886"/>
                  <a:pt x="72427" y="36430"/>
                </a:cubicBezTo>
                <a:cubicBezTo>
                  <a:pt x="85927" y="41830"/>
                  <a:pt x="95777" y="79317"/>
                  <a:pt x="99588" y="90751"/>
                </a:cubicBezTo>
                <a:cubicBezTo>
                  <a:pt x="102606" y="247678"/>
                  <a:pt x="100534" y="404785"/>
                  <a:pt x="108641" y="561531"/>
                </a:cubicBezTo>
                <a:cubicBezTo>
                  <a:pt x="109627" y="580592"/>
                  <a:pt x="108641" y="609817"/>
                  <a:pt x="126748" y="615852"/>
                </a:cubicBezTo>
                <a:cubicBezTo>
                  <a:pt x="192873" y="637893"/>
                  <a:pt x="162553" y="629329"/>
                  <a:pt x="217283" y="643012"/>
                </a:cubicBezTo>
                <a:cubicBezTo>
                  <a:pt x="232372" y="639994"/>
                  <a:pt x="260210" y="649167"/>
                  <a:pt x="262550" y="633958"/>
                </a:cubicBezTo>
                <a:cubicBezTo>
                  <a:pt x="285282" y="486203"/>
                  <a:pt x="269147" y="454568"/>
                  <a:pt x="235390" y="353301"/>
                </a:cubicBezTo>
                <a:lnTo>
                  <a:pt x="217283" y="298980"/>
                </a:lnTo>
                <a:lnTo>
                  <a:pt x="208229" y="271820"/>
                </a:lnTo>
                <a:cubicBezTo>
                  <a:pt x="211247" y="220517"/>
                  <a:pt x="212169" y="169048"/>
                  <a:pt x="217283" y="117911"/>
                </a:cubicBezTo>
                <a:cubicBezTo>
                  <a:pt x="218233" y="108415"/>
                  <a:pt x="220374" y="98203"/>
                  <a:pt x="226336" y="90751"/>
                </a:cubicBezTo>
                <a:cubicBezTo>
                  <a:pt x="233133" y="82254"/>
                  <a:pt x="244443" y="78680"/>
                  <a:pt x="253497" y="72644"/>
                </a:cubicBezTo>
                <a:cubicBezTo>
                  <a:pt x="259533" y="63590"/>
                  <a:pt x="263107" y="52280"/>
                  <a:pt x="271604" y="45483"/>
                </a:cubicBezTo>
                <a:cubicBezTo>
                  <a:pt x="279056" y="39521"/>
                  <a:pt x="290228" y="40698"/>
                  <a:pt x="298764" y="36430"/>
                </a:cubicBezTo>
                <a:cubicBezTo>
                  <a:pt x="308496" y="31564"/>
                  <a:pt x="316871" y="24359"/>
                  <a:pt x="325924" y="18323"/>
                </a:cubicBezTo>
                <a:cubicBezTo>
                  <a:pt x="337995" y="21341"/>
                  <a:pt x="352422" y="19603"/>
                  <a:pt x="362138" y="27376"/>
                </a:cubicBezTo>
                <a:cubicBezTo>
                  <a:pt x="369590" y="33338"/>
                  <a:pt x="369122" y="45221"/>
                  <a:pt x="371192" y="54537"/>
                </a:cubicBezTo>
                <a:cubicBezTo>
                  <a:pt x="375174" y="72457"/>
                  <a:pt x="377227" y="90751"/>
                  <a:pt x="380245" y="108858"/>
                </a:cubicBezTo>
                <a:cubicBezTo>
                  <a:pt x="377227" y="181286"/>
                  <a:pt x="375002" y="253751"/>
                  <a:pt x="371192" y="326141"/>
                </a:cubicBezTo>
                <a:cubicBezTo>
                  <a:pt x="368966" y="368439"/>
                  <a:pt x="362138" y="410532"/>
                  <a:pt x="362138" y="452889"/>
                </a:cubicBezTo>
                <a:cubicBezTo>
                  <a:pt x="362138" y="510307"/>
                  <a:pt x="363434" y="568014"/>
                  <a:pt x="371192" y="624905"/>
                </a:cubicBezTo>
                <a:cubicBezTo>
                  <a:pt x="372662" y="635686"/>
                  <a:pt x="380246" y="646029"/>
                  <a:pt x="389299" y="652065"/>
                </a:cubicBezTo>
                <a:cubicBezTo>
                  <a:pt x="399652" y="658967"/>
                  <a:pt x="413442" y="658101"/>
                  <a:pt x="425513" y="661119"/>
                </a:cubicBezTo>
                <a:cubicBezTo>
                  <a:pt x="495691" y="653321"/>
                  <a:pt x="500641" y="673824"/>
                  <a:pt x="525101" y="624905"/>
                </a:cubicBezTo>
                <a:cubicBezTo>
                  <a:pt x="529369" y="616369"/>
                  <a:pt x="531136" y="606798"/>
                  <a:pt x="534154" y="597745"/>
                </a:cubicBezTo>
                <a:cubicBezTo>
                  <a:pt x="531136" y="558513"/>
                  <a:pt x="531238" y="518916"/>
                  <a:pt x="525101" y="480050"/>
                </a:cubicBezTo>
                <a:cubicBezTo>
                  <a:pt x="522124" y="461197"/>
                  <a:pt x="511623" y="444246"/>
                  <a:pt x="506994" y="425729"/>
                </a:cubicBezTo>
                <a:cubicBezTo>
                  <a:pt x="495625" y="380257"/>
                  <a:pt x="501875" y="401319"/>
                  <a:pt x="488887" y="362355"/>
                </a:cubicBezTo>
                <a:cubicBezTo>
                  <a:pt x="479944" y="255047"/>
                  <a:pt x="471506" y="215676"/>
                  <a:pt x="488887" y="99804"/>
                </a:cubicBezTo>
                <a:cubicBezTo>
                  <a:pt x="490629" y="88194"/>
                  <a:pt x="526915" y="49505"/>
                  <a:pt x="534154" y="45483"/>
                </a:cubicBezTo>
                <a:cubicBezTo>
                  <a:pt x="550838" y="36214"/>
                  <a:pt x="588475" y="27376"/>
                  <a:pt x="588475" y="27376"/>
                </a:cubicBezTo>
                <a:cubicBezTo>
                  <a:pt x="591493" y="36430"/>
                  <a:pt x="591566" y="47085"/>
                  <a:pt x="597528" y="54537"/>
                </a:cubicBezTo>
                <a:cubicBezTo>
                  <a:pt x="604325" y="63034"/>
                  <a:pt x="618922" y="63417"/>
                  <a:pt x="624689" y="72644"/>
                </a:cubicBezTo>
                <a:cubicBezTo>
                  <a:pt x="634805" y="88829"/>
                  <a:pt x="632209" y="111083"/>
                  <a:pt x="642796" y="126964"/>
                </a:cubicBezTo>
                <a:lnTo>
                  <a:pt x="660903" y="154125"/>
                </a:lnTo>
                <a:cubicBezTo>
                  <a:pt x="666939" y="172232"/>
                  <a:pt x="674381" y="189929"/>
                  <a:pt x="679010" y="208446"/>
                </a:cubicBezTo>
                <a:lnTo>
                  <a:pt x="697117" y="280873"/>
                </a:lnTo>
                <a:cubicBezTo>
                  <a:pt x="700135" y="305016"/>
                  <a:pt x="704782" y="329010"/>
                  <a:pt x="706170" y="353301"/>
                </a:cubicBezTo>
                <a:cubicBezTo>
                  <a:pt x="720962" y="612176"/>
                  <a:pt x="646667" y="552042"/>
                  <a:pt x="742384" y="615852"/>
                </a:cubicBezTo>
                <a:cubicBezTo>
                  <a:pt x="751437" y="612834"/>
                  <a:pt x="762796" y="613546"/>
                  <a:pt x="769544" y="606798"/>
                </a:cubicBezTo>
                <a:cubicBezTo>
                  <a:pt x="773875" y="602467"/>
                  <a:pt x="787572" y="543740"/>
                  <a:pt x="787651" y="543424"/>
                </a:cubicBezTo>
                <a:cubicBezTo>
                  <a:pt x="784633" y="458925"/>
                  <a:pt x="783872" y="374315"/>
                  <a:pt x="778598" y="289927"/>
                </a:cubicBezTo>
                <a:cubicBezTo>
                  <a:pt x="777230" y="268032"/>
                  <a:pt x="754589" y="215151"/>
                  <a:pt x="751437" y="199392"/>
                </a:cubicBezTo>
                <a:lnTo>
                  <a:pt x="742384" y="154125"/>
                </a:lnTo>
                <a:cubicBezTo>
                  <a:pt x="745402" y="120929"/>
                  <a:pt x="735634" y="83886"/>
                  <a:pt x="751437" y="54537"/>
                </a:cubicBezTo>
                <a:cubicBezTo>
                  <a:pt x="760486" y="37732"/>
                  <a:pt x="787651" y="42466"/>
                  <a:pt x="805758" y="36430"/>
                </a:cubicBezTo>
                <a:lnTo>
                  <a:pt x="832919" y="27376"/>
                </a:lnTo>
                <a:lnTo>
                  <a:pt x="860079" y="18323"/>
                </a:lnTo>
                <a:cubicBezTo>
                  <a:pt x="869132" y="12287"/>
                  <a:pt x="876569" y="-1918"/>
                  <a:pt x="887239" y="216"/>
                </a:cubicBezTo>
                <a:cubicBezTo>
                  <a:pt x="897909" y="2350"/>
                  <a:pt x="899948" y="17929"/>
                  <a:pt x="905346" y="27376"/>
                </a:cubicBezTo>
                <a:cubicBezTo>
                  <a:pt x="912042" y="39094"/>
                  <a:pt x="918137" y="51185"/>
                  <a:pt x="923453" y="63590"/>
                </a:cubicBezTo>
                <a:cubicBezTo>
                  <a:pt x="927212" y="72362"/>
                  <a:pt x="929885" y="81575"/>
                  <a:pt x="932507" y="90751"/>
                </a:cubicBezTo>
                <a:cubicBezTo>
                  <a:pt x="941029" y="120577"/>
                  <a:pt x="944392" y="141126"/>
                  <a:pt x="950614" y="172232"/>
                </a:cubicBezTo>
                <a:cubicBezTo>
                  <a:pt x="945573" y="257924"/>
                  <a:pt x="950166" y="300772"/>
                  <a:pt x="932507" y="371408"/>
                </a:cubicBezTo>
                <a:cubicBezTo>
                  <a:pt x="930192" y="380666"/>
                  <a:pt x="926471" y="389515"/>
                  <a:pt x="923453" y="398568"/>
                </a:cubicBezTo>
                <a:cubicBezTo>
                  <a:pt x="903777" y="516623"/>
                  <a:pt x="916955" y="472380"/>
                  <a:pt x="896293" y="534370"/>
                </a:cubicBezTo>
                <a:cubicBezTo>
                  <a:pt x="893275" y="579637"/>
                  <a:pt x="892249" y="625082"/>
                  <a:pt x="887239" y="670172"/>
                </a:cubicBezTo>
                <a:cubicBezTo>
                  <a:pt x="879285" y="741757"/>
                  <a:pt x="866697" y="639884"/>
                  <a:pt x="887239" y="742600"/>
                </a:cubicBezTo>
                <a:cubicBezTo>
                  <a:pt x="911382" y="739582"/>
                  <a:pt x="939735" y="747500"/>
                  <a:pt x="959667" y="733547"/>
                </a:cubicBezTo>
                <a:cubicBezTo>
                  <a:pt x="980637" y="718868"/>
                  <a:pt x="977774" y="675434"/>
                  <a:pt x="977774" y="652065"/>
                </a:cubicBezTo>
              </a:path>
            </a:pathLst>
          </a:cu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6366608" y="5334000"/>
            <a:ext cx="643792" cy="588475"/>
          </a:xfrm>
          <a:custGeom>
            <a:avLst/>
            <a:gdLst>
              <a:gd name="connsiteX0" fmla="*/ 0 w 643792"/>
              <a:gd name="connsiteY0" fmla="*/ 99588 h 588475"/>
              <a:gd name="connsiteX1" fmla="*/ 36214 w 643792"/>
              <a:gd name="connsiteY1" fmla="*/ 54321 h 588475"/>
              <a:gd name="connsiteX2" fmla="*/ 63374 w 643792"/>
              <a:gd name="connsiteY2" fmla="*/ 45267 h 588475"/>
              <a:gd name="connsiteX3" fmla="*/ 117695 w 643792"/>
              <a:gd name="connsiteY3" fmla="*/ 18107 h 588475"/>
              <a:gd name="connsiteX4" fmla="*/ 172016 w 643792"/>
              <a:gd name="connsiteY4" fmla="*/ 126748 h 588475"/>
              <a:gd name="connsiteX5" fmla="*/ 181069 w 643792"/>
              <a:gd name="connsiteY5" fmla="*/ 153909 h 588475"/>
              <a:gd name="connsiteX6" fmla="*/ 172016 w 643792"/>
              <a:gd name="connsiteY6" fmla="*/ 298764 h 588475"/>
              <a:gd name="connsiteX7" fmla="*/ 162963 w 643792"/>
              <a:gd name="connsiteY7" fmla="*/ 325925 h 588475"/>
              <a:gd name="connsiteX8" fmla="*/ 144856 w 643792"/>
              <a:gd name="connsiteY8" fmla="*/ 407406 h 588475"/>
              <a:gd name="connsiteX9" fmla="*/ 190123 w 643792"/>
              <a:gd name="connsiteY9" fmla="*/ 570368 h 588475"/>
              <a:gd name="connsiteX10" fmla="*/ 253497 w 643792"/>
              <a:gd name="connsiteY10" fmla="*/ 561315 h 588475"/>
              <a:gd name="connsiteX11" fmla="*/ 262551 w 643792"/>
              <a:gd name="connsiteY11" fmla="*/ 534154 h 588475"/>
              <a:gd name="connsiteX12" fmla="*/ 280658 w 643792"/>
              <a:gd name="connsiteY12" fmla="*/ 506994 h 588475"/>
              <a:gd name="connsiteX13" fmla="*/ 298765 w 643792"/>
              <a:gd name="connsiteY13" fmla="*/ 470780 h 588475"/>
              <a:gd name="connsiteX14" fmla="*/ 298765 w 643792"/>
              <a:gd name="connsiteY14" fmla="*/ 262550 h 588475"/>
              <a:gd name="connsiteX15" fmla="*/ 289711 w 643792"/>
              <a:gd name="connsiteY15" fmla="*/ 235390 h 588475"/>
              <a:gd name="connsiteX16" fmla="*/ 271604 w 643792"/>
              <a:gd name="connsiteY16" fmla="*/ 162962 h 588475"/>
              <a:gd name="connsiteX17" fmla="*/ 307818 w 643792"/>
              <a:gd name="connsiteY17" fmla="*/ 45267 h 588475"/>
              <a:gd name="connsiteX18" fmla="*/ 334978 w 643792"/>
              <a:gd name="connsiteY18" fmla="*/ 36214 h 588475"/>
              <a:gd name="connsiteX19" fmla="*/ 380246 w 643792"/>
              <a:gd name="connsiteY19" fmla="*/ 45267 h 588475"/>
              <a:gd name="connsiteX20" fmla="*/ 389299 w 643792"/>
              <a:gd name="connsiteY20" fmla="*/ 72428 h 588475"/>
              <a:gd name="connsiteX21" fmla="*/ 398353 w 643792"/>
              <a:gd name="connsiteY21" fmla="*/ 108641 h 588475"/>
              <a:gd name="connsiteX22" fmla="*/ 389299 w 643792"/>
              <a:gd name="connsiteY22" fmla="*/ 389299 h 588475"/>
              <a:gd name="connsiteX23" fmla="*/ 380246 w 643792"/>
              <a:gd name="connsiteY23" fmla="*/ 488887 h 588475"/>
              <a:gd name="connsiteX24" fmla="*/ 389299 w 643792"/>
              <a:gd name="connsiteY24" fmla="*/ 579422 h 588475"/>
              <a:gd name="connsiteX25" fmla="*/ 434566 w 643792"/>
              <a:gd name="connsiteY25" fmla="*/ 588475 h 588475"/>
              <a:gd name="connsiteX26" fmla="*/ 488887 w 643792"/>
              <a:gd name="connsiteY26" fmla="*/ 579422 h 588475"/>
              <a:gd name="connsiteX27" fmla="*/ 516048 w 643792"/>
              <a:gd name="connsiteY27" fmla="*/ 570368 h 588475"/>
              <a:gd name="connsiteX28" fmla="*/ 534155 w 643792"/>
              <a:gd name="connsiteY28" fmla="*/ 516047 h 588475"/>
              <a:gd name="connsiteX29" fmla="*/ 552262 w 643792"/>
              <a:gd name="connsiteY29" fmla="*/ 443620 h 588475"/>
              <a:gd name="connsiteX30" fmla="*/ 543208 w 643792"/>
              <a:gd name="connsiteY30" fmla="*/ 271604 h 588475"/>
              <a:gd name="connsiteX31" fmla="*/ 534155 w 643792"/>
              <a:gd name="connsiteY31" fmla="*/ 217283 h 588475"/>
              <a:gd name="connsiteX32" fmla="*/ 516048 w 643792"/>
              <a:gd name="connsiteY32" fmla="*/ 190123 h 588475"/>
              <a:gd name="connsiteX33" fmla="*/ 506994 w 643792"/>
              <a:gd name="connsiteY33" fmla="*/ 144855 h 588475"/>
              <a:gd name="connsiteX34" fmla="*/ 497941 w 643792"/>
              <a:gd name="connsiteY34" fmla="*/ 117695 h 588475"/>
              <a:gd name="connsiteX35" fmla="*/ 506994 w 643792"/>
              <a:gd name="connsiteY35" fmla="*/ 45267 h 588475"/>
              <a:gd name="connsiteX36" fmla="*/ 525101 w 643792"/>
              <a:gd name="connsiteY36" fmla="*/ 18107 h 588475"/>
              <a:gd name="connsiteX37" fmla="*/ 579422 w 643792"/>
              <a:gd name="connsiteY37" fmla="*/ 0 h 588475"/>
              <a:gd name="connsiteX38" fmla="*/ 642796 w 643792"/>
              <a:gd name="connsiteY38" fmla="*/ 36214 h 588475"/>
              <a:gd name="connsiteX39" fmla="*/ 642796 w 643792"/>
              <a:gd name="connsiteY39" fmla="*/ 54321 h 5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3792" h="588475">
                <a:moveTo>
                  <a:pt x="0" y="99588"/>
                </a:moveTo>
                <a:cubicBezTo>
                  <a:pt x="12071" y="84499"/>
                  <a:pt x="21543" y="66897"/>
                  <a:pt x="36214" y="54321"/>
                </a:cubicBezTo>
                <a:cubicBezTo>
                  <a:pt x="43460" y="48110"/>
                  <a:pt x="54838" y="49535"/>
                  <a:pt x="63374" y="45267"/>
                </a:cubicBezTo>
                <a:cubicBezTo>
                  <a:pt x="133568" y="10170"/>
                  <a:pt x="49435" y="40859"/>
                  <a:pt x="117695" y="18107"/>
                </a:cubicBezTo>
                <a:cubicBezTo>
                  <a:pt x="164494" y="88306"/>
                  <a:pt x="147029" y="51785"/>
                  <a:pt x="172016" y="126748"/>
                </a:cubicBezTo>
                <a:lnTo>
                  <a:pt x="181069" y="153909"/>
                </a:lnTo>
                <a:cubicBezTo>
                  <a:pt x="178051" y="202194"/>
                  <a:pt x="177080" y="250651"/>
                  <a:pt x="172016" y="298764"/>
                </a:cubicBezTo>
                <a:cubicBezTo>
                  <a:pt x="171017" y="308255"/>
                  <a:pt x="165585" y="316749"/>
                  <a:pt x="162963" y="325925"/>
                </a:cubicBezTo>
                <a:cubicBezTo>
                  <a:pt x="154435" y="355772"/>
                  <a:pt x="151082" y="376272"/>
                  <a:pt x="144856" y="407406"/>
                </a:cubicBezTo>
                <a:cubicBezTo>
                  <a:pt x="147910" y="433367"/>
                  <a:pt x="116944" y="570368"/>
                  <a:pt x="190123" y="570368"/>
                </a:cubicBezTo>
                <a:cubicBezTo>
                  <a:pt x="211462" y="570368"/>
                  <a:pt x="232372" y="564333"/>
                  <a:pt x="253497" y="561315"/>
                </a:cubicBezTo>
                <a:cubicBezTo>
                  <a:pt x="256515" y="552261"/>
                  <a:pt x="258283" y="542690"/>
                  <a:pt x="262551" y="534154"/>
                </a:cubicBezTo>
                <a:cubicBezTo>
                  <a:pt x="267417" y="524422"/>
                  <a:pt x="275260" y="516441"/>
                  <a:pt x="280658" y="506994"/>
                </a:cubicBezTo>
                <a:cubicBezTo>
                  <a:pt x="287354" y="495276"/>
                  <a:pt x="292729" y="482851"/>
                  <a:pt x="298765" y="470780"/>
                </a:cubicBezTo>
                <a:cubicBezTo>
                  <a:pt x="311425" y="369496"/>
                  <a:pt x="313203" y="392493"/>
                  <a:pt x="298765" y="262550"/>
                </a:cubicBezTo>
                <a:cubicBezTo>
                  <a:pt x="297711" y="253065"/>
                  <a:pt x="292222" y="244597"/>
                  <a:pt x="289711" y="235390"/>
                </a:cubicBezTo>
                <a:cubicBezTo>
                  <a:pt x="283163" y="211381"/>
                  <a:pt x="271604" y="162962"/>
                  <a:pt x="271604" y="162962"/>
                </a:cubicBezTo>
                <a:cubicBezTo>
                  <a:pt x="278973" y="81903"/>
                  <a:pt x="253795" y="72279"/>
                  <a:pt x="307818" y="45267"/>
                </a:cubicBezTo>
                <a:cubicBezTo>
                  <a:pt x="316354" y="40999"/>
                  <a:pt x="325925" y="39232"/>
                  <a:pt x="334978" y="36214"/>
                </a:cubicBezTo>
                <a:cubicBezTo>
                  <a:pt x="350067" y="39232"/>
                  <a:pt x="367442" y="36731"/>
                  <a:pt x="380246" y="45267"/>
                </a:cubicBezTo>
                <a:cubicBezTo>
                  <a:pt x="388187" y="50561"/>
                  <a:pt x="386677" y="63252"/>
                  <a:pt x="389299" y="72428"/>
                </a:cubicBezTo>
                <a:cubicBezTo>
                  <a:pt x="392717" y="84392"/>
                  <a:pt x="395335" y="96570"/>
                  <a:pt x="398353" y="108641"/>
                </a:cubicBezTo>
                <a:cubicBezTo>
                  <a:pt x="395335" y="202194"/>
                  <a:pt x="393751" y="295804"/>
                  <a:pt x="389299" y="389299"/>
                </a:cubicBezTo>
                <a:cubicBezTo>
                  <a:pt x="387714" y="422594"/>
                  <a:pt x="380246" y="455554"/>
                  <a:pt x="380246" y="488887"/>
                </a:cubicBezTo>
                <a:cubicBezTo>
                  <a:pt x="380246" y="519216"/>
                  <a:pt x="374776" y="552796"/>
                  <a:pt x="389299" y="579422"/>
                </a:cubicBezTo>
                <a:cubicBezTo>
                  <a:pt x="396667" y="592931"/>
                  <a:pt x="419477" y="585457"/>
                  <a:pt x="434566" y="588475"/>
                </a:cubicBezTo>
                <a:cubicBezTo>
                  <a:pt x="452673" y="585457"/>
                  <a:pt x="470967" y="583404"/>
                  <a:pt x="488887" y="579422"/>
                </a:cubicBezTo>
                <a:cubicBezTo>
                  <a:pt x="498203" y="577352"/>
                  <a:pt x="510501" y="578134"/>
                  <a:pt x="516048" y="570368"/>
                </a:cubicBezTo>
                <a:cubicBezTo>
                  <a:pt x="527142" y="554837"/>
                  <a:pt x="528119" y="534154"/>
                  <a:pt x="534155" y="516047"/>
                </a:cubicBezTo>
                <a:cubicBezTo>
                  <a:pt x="548073" y="474291"/>
                  <a:pt x="541337" y="498241"/>
                  <a:pt x="552262" y="443620"/>
                </a:cubicBezTo>
                <a:cubicBezTo>
                  <a:pt x="549244" y="386281"/>
                  <a:pt x="547787" y="328839"/>
                  <a:pt x="543208" y="271604"/>
                </a:cubicBezTo>
                <a:cubicBezTo>
                  <a:pt x="541744" y="253306"/>
                  <a:pt x="539960" y="234698"/>
                  <a:pt x="534155" y="217283"/>
                </a:cubicBezTo>
                <a:cubicBezTo>
                  <a:pt x="530714" y="206961"/>
                  <a:pt x="522084" y="199176"/>
                  <a:pt x="516048" y="190123"/>
                </a:cubicBezTo>
                <a:cubicBezTo>
                  <a:pt x="513030" y="175034"/>
                  <a:pt x="510726" y="159784"/>
                  <a:pt x="506994" y="144855"/>
                </a:cubicBezTo>
                <a:cubicBezTo>
                  <a:pt x="504679" y="135597"/>
                  <a:pt x="497941" y="127238"/>
                  <a:pt x="497941" y="117695"/>
                </a:cubicBezTo>
                <a:cubicBezTo>
                  <a:pt x="497941" y="93364"/>
                  <a:pt x="500592" y="68740"/>
                  <a:pt x="506994" y="45267"/>
                </a:cubicBezTo>
                <a:cubicBezTo>
                  <a:pt x="509857" y="34770"/>
                  <a:pt x="515874" y="23874"/>
                  <a:pt x="525101" y="18107"/>
                </a:cubicBezTo>
                <a:cubicBezTo>
                  <a:pt x="541286" y="7991"/>
                  <a:pt x="579422" y="0"/>
                  <a:pt x="579422" y="0"/>
                </a:cubicBezTo>
                <a:cubicBezTo>
                  <a:pt x="618978" y="7911"/>
                  <a:pt x="627737" y="-1434"/>
                  <a:pt x="642796" y="36214"/>
                </a:cubicBezTo>
                <a:cubicBezTo>
                  <a:pt x="645038" y="41818"/>
                  <a:pt x="642796" y="48285"/>
                  <a:pt x="642796" y="54321"/>
                </a:cubicBezTo>
              </a:path>
            </a:pathLst>
          </a:cu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943600" y="58790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CCR5 delta 32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73210" y="366625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CCR5 WT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5682" y="2602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5’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8153400" y="2590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Arc 2"/>
          <p:cNvSpPr/>
          <p:nvPr/>
        </p:nvSpPr>
        <p:spPr>
          <a:xfrm>
            <a:off x="2205022" y="4267200"/>
            <a:ext cx="5719778" cy="4114800"/>
          </a:xfrm>
          <a:prstGeom prst="arc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562600" y="518160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61976" y="4200435"/>
            <a:ext cx="3957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CCR5 delta 32 decreases CCR5 levels on the surface.</a:t>
            </a:r>
          </a:p>
          <a:p>
            <a:pPr marL="342900" indent="-342900">
              <a:buAutoNum type="arabicParenR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2) Promoter polymorphisms.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0" y="1"/>
            <a:ext cx="9144000" cy="1231106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  <a:p>
            <a:pPr lvl="0"/>
            <a:r>
              <a:rPr lang="en-US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CCR5 LEVELS VARY IN THE HUMAN POPULATION</a:t>
            </a:r>
          </a:p>
          <a:p>
            <a:pPr lvl="0"/>
            <a:endParaRPr lang="en-US" sz="28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9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>
            <a:noAutofit/>
          </a:bodyPr>
          <a:lstStyle/>
          <a:p>
            <a:pPr algn="just" eaLnBrk="1" hangingPunct="1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CCR5 delta 32 (CCR5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Δ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32-/- or +/-) mutations have been shown to be associated with disease susceptibility and progression rate.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Individuals homozygous for CCR5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Δ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32-/- are resistant to HIV infection.</a:t>
            </a:r>
          </a:p>
          <a:p>
            <a:pPr marL="0" indent="0" algn="just" eaLnBrk="1" hangingPunct="1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Individuals heterozygous CCR5 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32+/- show slower progression to AIDS via unknown mechanism.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508105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800" b="1" dirty="0">
                <a:solidFill>
                  <a:schemeClr val="bg1"/>
                </a:solidFill>
                <a:cs typeface="Arial" panose="020B0604020202020204" pitchFamily="34" charset="0"/>
              </a:rPr>
              <a:t>ROLE OF </a:t>
            </a:r>
            <a:r>
              <a:rPr lang="en-US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CO-RECEPTOR </a:t>
            </a:r>
            <a:r>
              <a:rPr lang="en-US" sz="2800" b="1" dirty="0">
                <a:solidFill>
                  <a:schemeClr val="bg1"/>
                </a:solidFill>
                <a:cs typeface="Arial" panose="020B0604020202020204" pitchFamily="34" charset="0"/>
              </a:rPr>
              <a:t>LEVELS IN HIV DISEASE PROGRESSION</a:t>
            </a:r>
          </a:p>
          <a:p>
            <a:pPr algn="ctr" eaLnBrk="1" hangingPunct="1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93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014478"/>
            <a:ext cx="7391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HIV evolution</a:t>
            </a:r>
          </a:p>
          <a:p>
            <a:pPr marL="742950" indent="-742950">
              <a:buFont typeface="Wingdings" panose="05000000000000000000" pitchFamily="2" charset="2"/>
              <a:buChar char="Ø"/>
            </a:pP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Drug resistance</a:t>
            </a:r>
          </a:p>
          <a:p>
            <a:pPr marL="742950" indent="-742950">
              <a:buFont typeface="Wingdings" panose="05000000000000000000" pitchFamily="2" charset="2"/>
              <a:buChar char="Ø"/>
            </a:pP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Disease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progression</a:t>
            </a:r>
          </a:p>
          <a:p>
            <a:pPr marL="742950" indent="-742950">
              <a:buFont typeface="Wingdings" panose="05000000000000000000" pitchFamily="2" charset="2"/>
              <a:buChar char="Ø"/>
            </a:pP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sz="3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HOW DO VARIED CCR5 LEVELS IN THE HUMAN POPULATION AFFECT:</a:t>
            </a:r>
          </a:p>
        </p:txBody>
      </p:sp>
    </p:spTree>
    <p:extLst>
      <p:ext uri="{BB962C8B-B14F-4D97-AF65-F5344CB8AC3E}">
        <p14:creationId xmlns:p14="http://schemas.microsoft.com/office/powerpoint/2010/main" val="206294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5573712" cy="4570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284288" y="6382544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1pPr>
            <a:lvl2pPr marL="4318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2pPr>
            <a:lvl3pPr marL="6477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3pPr>
            <a:lvl4pPr marL="8636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4pPr>
            <a:lvl5pPr marL="10795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9pPr>
          </a:lstStyle>
          <a:p>
            <a:r>
              <a:rPr lang="en-GB" altLang="en-US" sz="1200" b="1" dirty="0">
                <a:latin typeface="Arial" charset="0"/>
              </a:rPr>
              <a:t>Anjali Joshi et al. J. Biol. Chem. 2011;286:36404-36413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20574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177B19"/>
                </a:solidFill>
              </a:rPr>
              <a:t>CD4</a:t>
            </a:r>
            <a:endParaRPr lang="en-US" sz="3200" b="1" dirty="0">
              <a:solidFill>
                <a:srgbClr val="177B1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44444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177B19"/>
                </a:solidFill>
              </a:rPr>
              <a:t>CCR5</a:t>
            </a:r>
            <a:endParaRPr lang="en-US" sz="3200" b="1" dirty="0">
              <a:solidFill>
                <a:srgbClr val="177B19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-1"/>
            <a:ext cx="9144000" cy="118872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sz="3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152400" y="-228600"/>
            <a:ext cx="910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1pPr>
            <a:lvl2pPr marL="4318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2pPr>
            <a:lvl3pPr marL="6477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3pPr>
            <a:lvl4pPr marL="8636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4pPr>
            <a:lvl5pPr marL="10795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9pPr>
          </a:lstStyle>
          <a:p>
            <a:pPr algn="ctr"/>
            <a:endParaRPr lang="en-GB" altLang="en-US" sz="3200" b="1" dirty="0" smtClean="0">
              <a:solidFill>
                <a:srgbClr val="C00000"/>
              </a:solidFill>
              <a:latin typeface="Arial" charset="0"/>
            </a:endParaRPr>
          </a:p>
          <a:p>
            <a:pPr algn="ctr"/>
            <a:r>
              <a:rPr lang="en-GB" altLang="en-US" sz="3200" b="1" dirty="0" smtClean="0">
                <a:solidFill>
                  <a:schemeClr val="bg1"/>
                </a:solidFill>
                <a:latin typeface="Arial" charset="0"/>
              </a:rPr>
              <a:t>HOW DO VARIED </a:t>
            </a:r>
            <a:r>
              <a:rPr lang="en-GB" altLang="en-US" sz="3200" b="1" dirty="0" smtClean="0">
                <a:solidFill>
                  <a:schemeClr val="bg1"/>
                </a:solidFill>
                <a:latin typeface="+mj-lt"/>
              </a:rPr>
              <a:t>CCR5</a:t>
            </a:r>
            <a:r>
              <a:rPr lang="en-GB" altLang="en-US" sz="3200" b="1" dirty="0" smtClean="0">
                <a:solidFill>
                  <a:schemeClr val="bg1"/>
                </a:solidFill>
                <a:latin typeface="Arial" charset="0"/>
              </a:rPr>
              <a:t> LEVELS AFFECT HIV </a:t>
            </a:r>
          </a:p>
          <a:p>
            <a:pPr algn="ctr"/>
            <a:r>
              <a:rPr lang="en-GB" altLang="en-US" sz="3200" b="1" dirty="0" smtClean="0">
                <a:solidFill>
                  <a:schemeClr val="bg1"/>
                </a:solidFill>
                <a:latin typeface="Arial" charset="0"/>
              </a:rPr>
              <a:t>EVOLUTION</a:t>
            </a:r>
            <a:endParaRPr lang="en-GB" altLang="en-US" sz="32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95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9" y="2377440"/>
            <a:ext cx="8347961" cy="3764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6781800" y="2057400"/>
            <a:ext cx="571500" cy="4572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288041" y="1752600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Emergence of adapted virus </a:t>
            </a:r>
            <a:endParaRPr lang="en-US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55448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78235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CCR5 TROPIC HIV YU-2 ADAPTS TO REPLICATE IN CELLS EXPRESSING LOW LEVELS OF CCR5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3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876924"/>
              </p:ext>
            </p:extLst>
          </p:nvPr>
        </p:nvGraphicFramePr>
        <p:xfrm>
          <a:off x="1066800" y="1676400"/>
          <a:ext cx="1930400" cy="50292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965200"/>
                <a:gridCol w="965200"/>
              </a:tblGrid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Clone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YU2 #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E1A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E170K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A423V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E1B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E170K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N298Y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A423V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E2A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E170K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N298Y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D623E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E2E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E170K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N298Y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D623E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E3B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N298Y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E334K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E3C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A136T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N298Y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E3D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N298Y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T449M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P714L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G724D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0"/>
            <a:ext cx="5494699" cy="335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138773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LOW CCR5 ADAPTED VIRUS MAINTAINS R5 TROPISM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/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9000" y="6214646"/>
            <a:ext cx="54101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cs typeface="Arial" panose="020B0604020202020204" pitchFamily="34" charset="0"/>
              </a:rPr>
              <a:t>N298Y MUTATION CONFERS ADAPTATION TO LOW </a:t>
            </a:r>
            <a:r>
              <a:rPr lang="en-US" sz="16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CCR5</a:t>
            </a:r>
            <a:endParaRPr lang="en-US" sz="16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2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138773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LOW CCR5 ADAPTED VIRUS SHOWS INCREASED RESISTANCE TO CCR5 ANTAGONISTS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1828800"/>
            <a:ext cx="6781800" cy="4191000"/>
            <a:chOff x="1371600" y="1600200"/>
            <a:chExt cx="6781800" cy="4191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1600200"/>
              <a:ext cx="6693424" cy="4191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" name="Straight Connector 2"/>
            <p:cNvCxnSpPr/>
            <p:nvPr/>
          </p:nvCxnSpPr>
          <p:spPr>
            <a:xfrm>
              <a:off x="2133600" y="4191000"/>
              <a:ext cx="6019800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03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7515320" cy="439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905000" y="4191000"/>
            <a:ext cx="5943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522612" y="2743200"/>
            <a:ext cx="0" cy="3048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44841" y="3334694"/>
            <a:ext cx="0" cy="3048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95106" y="2868441"/>
            <a:ext cx="0" cy="30480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138773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N298Y MUTATION INCREASES THE ENV</a:t>
            </a:r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PATHOGENIC POTENTIAL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0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99" y="2590800"/>
            <a:ext cx="70866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CCR5 delta 32 decreases CCR5 levels on the surface.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Promoter polymorphisms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also decrease CCR5 surface expression levels.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508105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HOW DO VARIED CCR5 LEVELS AFFECT DISEASE PROGRESSION IN HIV+ PATIENTS?</a:t>
            </a:r>
          </a:p>
          <a:p>
            <a:pPr algn="ctr" eaLnBrk="1" hangingPunct="1"/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84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787317"/>
              </p:ext>
            </p:extLst>
          </p:nvPr>
        </p:nvGraphicFramePr>
        <p:xfrm>
          <a:off x="1600200" y="533400"/>
          <a:ext cx="5943600" cy="213360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38297"/>
                <a:gridCol w="604753"/>
                <a:gridCol w="733425"/>
                <a:gridCol w="733425"/>
                <a:gridCol w="733425"/>
                <a:gridCol w="733425"/>
                <a:gridCol w="733425"/>
                <a:gridCol w="733425"/>
              </a:tblGrid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Haplotype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58755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58934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59029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59353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59356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59653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HHB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237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HHH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95600"/>
            <a:ext cx="4648200" cy="3112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53" y="2895600"/>
            <a:ext cx="4395947" cy="310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7400" y="5825087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All HIV+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5825087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Viremic</a:t>
            </a:r>
            <a:r>
              <a:rPr lang="en-US" sz="2400" b="1" dirty="0" smtClean="0">
                <a:solidFill>
                  <a:srgbClr val="C00000"/>
                </a:solidFill>
              </a:rPr>
              <a:t> (100 copies &gt;)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2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3992563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HIV adaptation to low CCR5 levels results in changes in the Envelope that enhance CCR5 binding,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Env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pathogenicity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 resistance to CCR5 targeting drugs.</a:t>
            </a:r>
          </a:p>
          <a:p>
            <a:pPr marL="0" indent="0" algn="just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HIV infected patients with non-HHC type CCR5 promoter haplotype show lower CD4 counts.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CCR5 levels play a significant role in HIV evolution, drug resistance and pathogenesis.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61884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CONCLUSIONS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/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00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10000" y="6510337"/>
            <a:ext cx="533400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1pPr>
            <a:lvl2pPr marL="4318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2pPr>
            <a:lvl3pPr marL="6477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3pPr>
            <a:lvl4pPr marL="8636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4pPr>
            <a:lvl5pPr marL="1079500" indent="-2159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6" charset="0"/>
                <a:ea typeface="+mn-ea"/>
                <a:cs typeface="+mn-cs"/>
              </a:defRPr>
            </a:lvl9pPr>
          </a:lstStyle>
          <a:p>
            <a:r>
              <a:rPr lang="en-GB" altLang="en-US" sz="1600" b="1" dirty="0">
                <a:latin typeface="Arial" charset="0"/>
              </a:rPr>
              <a:t>Anjali Joshi et al. J. Biol. Chem. 2011;286:36404-36413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7" y="1295400"/>
            <a:ext cx="5876925" cy="499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CCR5 LEVELS IN HIV PATHOGENESIS</a:t>
            </a:r>
          </a:p>
        </p:txBody>
      </p:sp>
    </p:spTree>
    <p:extLst>
      <p:ext uri="{BB962C8B-B14F-4D97-AF65-F5344CB8AC3E}">
        <p14:creationId xmlns:p14="http://schemas.microsoft.com/office/powerpoint/2010/main" val="155815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"/>
            <a:ext cx="5181600" cy="6477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72200" y="6397823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Garg and Joshi, Viruses, 2012.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26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Patients who participated in this study.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TTUHSC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Debabrata Mukherjee-Internal Medicine.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Armando Meza-Internal medicine.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Ogechika Alozie-TTUHSC HIV clinic.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Himanshu Garg-BMS.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Zuber Mulla-OB GYN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Dr. Jayanta Gupta-Biostatistics.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Melina Sedano and Erin Punke.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1261884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100000">
                <a:srgbClr val="2F477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7200" rIns="4572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eaLnBrk="1" hangingPunct="1"/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ACKNOWLEDGEMENTS</a:t>
            </a:r>
          </a:p>
          <a:p>
            <a:pPr algn="ctr" eaLnBrk="1" hangingPunct="1"/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19600"/>
            <a:ext cx="3810000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Funding: </a:t>
            </a:r>
            <a:endParaRPr lang="en-US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1RO3AI095040-01A1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PI: Joshi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R03AI102621-01A1 PI: Joshi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R15 AI116240-01A1 PI: Garg </a:t>
            </a:r>
            <a:endParaRPr lang="en-US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TTUHSC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intramural seed grant program.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1600" y="1600200"/>
            <a:ext cx="3657600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BII Singapore: 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Raphalel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Lee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Sebastian Maurer-Stroh 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895600"/>
            <a:ext cx="3657600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Tan-Tock Seng Hospital Singapore: 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Oon Tek NG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Palvinder Kaur.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55587"/>
            <a:ext cx="4953000" cy="111601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THANK-YOU</a:t>
            </a:r>
            <a:endParaRPr lang="en-US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943600"/>
            <a:ext cx="6400800" cy="838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QUESTIONS?</a:t>
            </a:r>
            <a:endParaRPr lang="en-US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://www.ttuhsc.edu/images/som_foste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17597"/>
            <a:ext cx="7239000" cy="482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16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9222</TotalTime>
  <Words>572</Words>
  <Application>Microsoft Office PowerPoint</Application>
  <PresentationFormat>On-screen Show (4:3)</PresentationFormat>
  <Paragraphs>212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ROLE OF CCR5 LEVELS IN HIV-1 EVOLUTION AND PATHOGENESIS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THANK-YOU</vt:lpstr>
    </vt:vector>
  </TitlesOfParts>
  <Company>Texas Tech University Health Sciences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CCR5 LEVELS IN HIV-1 EVOLUTION AND PATHOGENESIS</dc:title>
  <dc:creator>Joshi, Anjali</dc:creator>
  <cp:lastModifiedBy>Joshi, Anjali</cp:lastModifiedBy>
  <cp:revision>148</cp:revision>
  <cp:lastPrinted>2015-11-10T23:26:30Z</cp:lastPrinted>
  <dcterms:created xsi:type="dcterms:W3CDTF">2015-09-16T16:32:48Z</dcterms:created>
  <dcterms:modified xsi:type="dcterms:W3CDTF">2015-12-03T23:35:17Z</dcterms:modified>
</cp:coreProperties>
</file>