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heme/themeOverride5.xml" ContentType="application/vnd.openxmlformats-officedocument.themeOverride+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7.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Default Extension="bin" ContentType="application/vnd.openxmlformats-officedocument.oleObject"/>
  <Override PartName="/ppt/theme/themeOverride8.xml" ContentType="application/vnd.openxmlformats-officedocument.themeOverrid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rawings/drawing1.xml" ContentType="application/vnd.openxmlformats-officedocument.drawingml.chartshapes+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theme/themeOverride4.xml" ContentType="application/vnd.openxmlformats-officedocument.themeOverr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charts/chart6.xml" ContentType="application/vnd.openxmlformats-officedocument.drawingml.chart+xml"/>
  <Default Extension="vml" ContentType="application/vnd.openxmlformats-officedocument.vmlDrawing"/>
  <Override PartName="/ppt/notesSlides/notesSlide8.xml" ContentType="application/vnd.openxmlformats-officedocument.presentationml.notesSlide+xml"/>
  <Override PartName="/ppt/charts/chart10.xml" ContentType="application/vnd.openxmlformats-officedocument.drawingml.chart+xml"/>
  <Override PartName="/ppt/diagrams/data3.xml" ContentType="application/vnd.openxmlformats-officedocument.drawingml.diagramData+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notesSlides/notesSlide4.xml" ContentType="application/vnd.openxmlformats-officedocument.presentationml.notesSlide+xml"/>
  <Override PartName="/ppt/theme/themeOverride9.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heme/themeOverride7.xml" ContentType="application/vnd.openxmlformats-officedocument.themeOverride+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diagrams/layout3.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256" r:id="rId2"/>
    <p:sldId id="370" r:id="rId3"/>
    <p:sldId id="315" r:id="rId4"/>
    <p:sldId id="310" r:id="rId5"/>
    <p:sldId id="314" r:id="rId6"/>
    <p:sldId id="369" r:id="rId7"/>
    <p:sldId id="333" r:id="rId8"/>
    <p:sldId id="352" r:id="rId9"/>
    <p:sldId id="361" r:id="rId10"/>
    <p:sldId id="316" r:id="rId11"/>
    <p:sldId id="326" r:id="rId12"/>
    <p:sldId id="327" r:id="rId13"/>
    <p:sldId id="367" r:id="rId14"/>
    <p:sldId id="328" r:id="rId15"/>
    <p:sldId id="318" r:id="rId16"/>
    <p:sldId id="319" r:id="rId17"/>
    <p:sldId id="371" r:id="rId18"/>
    <p:sldId id="373" r:id="rId19"/>
    <p:sldId id="321" r:id="rId20"/>
    <p:sldId id="329" r:id="rId21"/>
    <p:sldId id="372" r:id="rId22"/>
    <p:sldId id="322" r:id="rId23"/>
    <p:sldId id="323" r:id="rId24"/>
    <p:sldId id="324" r:id="rId25"/>
    <p:sldId id="331" r:id="rId26"/>
    <p:sldId id="330" r:id="rId27"/>
    <p:sldId id="374" r:id="rId28"/>
    <p:sldId id="375" r:id="rId29"/>
    <p:sldId id="376" r:id="rId30"/>
    <p:sldId id="377" r:id="rId31"/>
    <p:sldId id="404" r:id="rId32"/>
    <p:sldId id="403" r:id="rId33"/>
    <p:sldId id="399" r:id="rId34"/>
    <p:sldId id="400" r:id="rId35"/>
    <p:sldId id="378" r:id="rId36"/>
    <p:sldId id="379" r:id="rId37"/>
    <p:sldId id="380" r:id="rId38"/>
    <p:sldId id="381" r:id="rId39"/>
    <p:sldId id="382" r:id="rId40"/>
    <p:sldId id="401" r:id="rId41"/>
    <p:sldId id="402" r:id="rId42"/>
    <p:sldId id="383" r:id="rId43"/>
    <p:sldId id="384" r:id="rId44"/>
    <p:sldId id="385" r:id="rId45"/>
    <p:sldId id="386" r:id="rId46"/>
    <p:sldId id="387" r:id="rId47"/>
    <p:sldId id="406" r:id="rId48"/>
    <p:sldId id="389" r:id="rId49"/>
    <p:sldId id="391" r:id="rId50"/>
    <p:sldId id="392" r:id="rId51"/>
    <p:sldId id="393" r:id="rId52"/>
    <p:sldId id="366" r:id="rId53"/>
    <p:sldId id="395" r:id="rId54"/>
    <p:sldId id="279"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00"/>
    <a:srgbClr val="952B3A"/>
    <a:srgbClr val="008000"/>
    <a:srgbClr val="FF9900"/>
    <a:srgbClr val="99CC00"/>
    <a:srgbClr val="CC9900"/>
    <a:srgbClr val="0099CC"/>
    <a:srgbClr val="66FFFF"/>
    <a:srgbClr val="4D4D4D"/>
    <a:srgbClr val="29292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536"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Workbook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Workbook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Workbook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2007_Workbook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2007_Workbook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Office_Excel_2007_Workbook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Poritosh\Dropbox\Thesis_2014\Ch-9-Syngas_ethanol_LCA\Syngas_Fermentation_Final_1.xls"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Poritosh\Dropbox\Thesis_2014\Ch-9-Syngas_ethanol_LCA\Syngas_Fermentation_Final_1.xls"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Users\Poritosh\Dropbox\Thesis_2014\Ch-9-Syngas_ethanol_LCA\Syngas_Fermentation_Final_1.xls"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Poritosh\Dropbox\Thesis_2014\Ch-9-Syngas_ethanol_LCA\Syngas_Fermentation_Final.xls" TargetMode="External"/><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c:lang val="en-CA"/>
  <c:clrMapOvr bg1="lt1" tx1="dk1" bg2="lt2" tx2="dk2" accent1="accent1" accent2="accent2" accent3="accent3" accent4="accent4" accent5="accent5" accent6="accent6" hlink="hlink" folHlink="folHlink"/>
  <c:chart>
    <c:plotArea>
      <c:layout/>
      <c:barChart>
        <c:barDir val="col"/>
        <c:grouping val="clustered"/>
        <c:ser>
          <c:idx val="0"/>
          <c:order val="0"/>
          <c:tx>
            <c:strRef>
              <c:f>HHV!$B$1</c:f>
              <c:strCache>
                <c:ptCount val="1"/>
                <c:pt idx="0">
                  <c:v>5min</c:v>
                </c:pt>
              </c:strCache>
            </c:strRef>
          </c:tx>
          <c:cat>
            <c:strRef>
              <c:f>HHV!$A$2:$A$4</c:f>
              <c:strCache>
                <c:ptCount val="3"/>
                <c:pt idx="0">
                  <c:v>190C</c:v>
                </c:pt>
                <c:pt idx="1">
                  <c:v>225C</c:v>
                </c:pt>
                <c:pt idx="2">
                  <c:v>260C</c:v>
                </c:pt>
              </c:strCache>
            </c:strRef>
          </c:cat>
          <c:val>
            <c:numRef>
              <c:f>HHV!$B$2:$B$4</c:f>
              <c:numCache>
                <c:formatCode>0.00</c:formatCode>
                <c:ptCount val="3"/>
                <c:pt idx="0">
                  <c:v>19.926965740120085</c:v>
                </c:pt>
                <c:pt idx="1">
                  <c:v>21.358664184638197</c:v>
                </c:pt>
                <c:pt idx="2">
                  <c:v>25.720917042468827</c:v>
                </c:pt>
              </c:numCache>
            </c:numRef>
          </c:val>
        </c:ser>
        <c:ser>
          <c:idx val="1"/>
          <c:order val="1"/>
          <c:tx>
            <c:strRef>
              <c:f>HHV!$C$1</c:f>
              <c:strCache>
                <c:ptCount val="1"/>
                <c:pt idx="0">
                  <c:v>15min</c:v>
                </c:pt>
              </c:strCache>
            </c:strRef>
          </c:tx>
          <c:cat>
            <c:strRef>
              <c:f>HHV!$A$2:$A$4</c:f>
              <c:strCache>
                <c:ptCount val="3"/>
                <c:pt idx="0">
                  <c:v>190C</c:v>
                </c:pt>
                <c:pt idx="1">
                  <c:v>225C</c:v>
                </c:pt>
                <c:pt idx="2">
                  <c:v>260C</c:v>
                </c:pt>
              </c:strCache>
            </c:strRef>
          </c:cat>
          <c:val>
            <c:numRef>
              <c:f>HHV!$C$2:$C$4</c:f>
              <c:numCache>
                <c:formatCode>0.00</c:formatCode>
                <c:ptCount val="3"/>
                <c:pt idx="0">
                  <c:v>20.611544546807171</c:v>
                </c:pt>
                <c:pt idx="1">
                  <c:v>23.216146412601127</c:v>
                </c:pt>
                <c:pt idx="2">
                  <c:v>29.389165281691323</c:v>
                </c:pt>
              </c:numCache>
            </c:numRef>
          </c:val>
        </c:ser>
        <c:ser>
          <c:idx val="2"/>
          <c:order val="2"/>
          <c:tx>
            <c:strRef>
              <c:f>HHV!$D$1</c:f>
              <c:strCache>
                <c:ptCount val="1"/>
                <c:pt idx="0">
                  <c:v>30min</c:v>
                </c:pt>
              </c:strCache>
            </c:strRef>
          </c:tx>
          <c:cat>
            <c:strRef>
              <c:f>HHV!$A$2:$A$4</c:f>
              <c:strCache>
                <c:ptCount val="3"/>
                <c:pt idx="0">
                  <c:v>190C</c:v>
                </c:pt>
                <c:pt idx="1">
                  <c:v>225C</c:v>
                </c:pt>
                <c:pt idx="2">
                  <c:v>260C</c:v>
                </c:pt>
              </c:strCache>
            </c:strRef>
          </c:cat>
          <c:val>
            <c:numRef>
              <c:f>HHV!$D$2:$D$4</c:f>
              <c:numCache>
                <c:formatCode>0.00</c:formatCode>
                <c:ptCount val="3"/>
                <c:pt idx="0">
                  <c:v>21.231429247868782</c:v>
                </c:pt>
                <c:pt idx="1">
                  <c:v>23.792941679197231</c:v>
                </c:pt>
                <c:pt idx="2">
                  <c:v>30.192288273427589</c:v>
                </c:pt>
              </c:numCache>
            </c:numRef>
          </c:val>
        </c:ser>
        <c:axId val="148678528"/>
        <c:axId val="148692992"/>
      </c:barChart>
      <c:catAx>
        <c:axId val="148678528"/>
        <c:scaling>
          <c:orientation val="minMax"/>
        </c:scaling>
        <c:axPos val="b"/>
        <c:title>
          <c:tx>
            <c:rich>
              <a:bodyPr/>
              <a:lstStyle/>
              <a:p>
                <a:pPr>
                  <a:defRPr/>
                </a:pPr>
                <a:r>
                  <a:rPr lang="en-US" dirty="0"/>
                  <a:t>Reaction Temperature </a:t>
                </a:r>
                <a:r>
                  <a:rPr lang="en-US" dirty="0" smtClean="0"/>
                  <a:t>(</a:t>
                </a:r>
                <a:r>
                  <a:rPr lang="en-US" dirty="0" smtClean="0">
                    <a:latin typeface="Cambria"/>
                  </a:rPr>
                  <a:t>°</a:t>
                </a:r>
                <a:r>
                  <a:rPr lang="en-US" dirty="0" smtClean="0"/>
                  <a:t>C)</a:t>
                </a:r>
                <a:endParaRPr lang="en-US" dirty="0"/>
              </a:p>
            </c:rich>
          </c:tx>
          <c:layout/>
        </c:title>
        <c:numFmt formatCode="General" sourceLinked="0"/>
        <c:tickLblPos val="nextTo"/>
        <c:crossAx val="148692992"/>
        <c:crosses val="autoZero"/>
        <c:auto val="1"/>
        <c:lblAlgn val="ctr"/>
        <c:lblOffset val="100"/>
      </c:catAx>
      <c:valAx>
        <c:axId val="148692992"/>
        <c:scaling>
          <c:orientation val="minMax"/>
          <c:max val="32"/>
          <c:min val="18"/>
        </c:scaling>
        <c:axPos val="l"/>
        <c:majorGridlines/>
        <c:title>
          <c:tx>
            <c:rich>
              <a:bodyPr rot="-5400000" vert="horz"/>
              <a:lstStyle/>
              <a:p>
                <a:pPr>
                  <a:defRPr/>
                </a:pPr>
                <a:r>
                  <a:rPr lang="en-US"/>
                  <a:t>HHV (MJ/Kg)</a:t>
                </a:r>
              </a:p>
            </c:rich>
          </c:tx>
          <c:layout/>
        </c:title>
        <c:numFmt formatCode="0" sourceLinked="0"/>
        <c:tickLblPos val="nextTo"/>
        <c:crossAx val="148678528"/>
        <c:crosses val="autoZero"/>
        <c:crossBetween val="between"/>
      </c:valAx>
    </c:plotArea>
    <c:legend>
      <c:legendPos val="t"/>
      <c:layout/>
      <c:spPr>
        <a:ln>
          <a:solidFill>
            <a:srgbClr val="000000"/>
          </a:solidFill>
        </a:ln>
      </c:spPr>
    </c:legend>
    <c:plotVisOnly val="1"/>
    <c:dispBlanksAs val="gap"/>
  </c:chart>
  <c:spPr>
    <a:ln>
      <a:solidFill>
        <a:srgbClr val="000000"/>
      </a:solidFill>
    </a:ln>
  </c:spPr>
  <c:txPr>
    <a:bodyPr/>
    <a:lstStyle/>
    <a:p>
      <a:pPr>
        <a:defRPr sz="2000"/>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plotArea>
      <c:layout>
        <c:manualLayout>
          <c:layoutTarget val="inner"/>
          <c:xMode val="edge"/>
          <c:yMode val="edge"/>
          <c:x val="0.20185938091822692"/>
          <c:y val="7.0493833255169183E-2"/>
          <c:w val="0.79485738836461517"/>
          <c:h val="0.73995826314926061"/>
        </c:manualLayout>
      </c:layout>
      <c:barChart>
        <c:barDir val="col"/>
        <c:grouping val="clustered"/>
        <c:ser>
          <c:idx val="0"/>
          <c:order val="0"/>
          <c:tx>
            <c:strRef>
              <c:f>'Solid Yield'!$R$9</c:f>
              <c:strCache>
                <c:ptCount val="1"/>
                <c:pt idx="0">
                  <c:v>200ᵒC</c:v>
                </c:pt>
              </c:strCache>
            </c:strRef>
          </c:tx>
          <c:spPr>
            <a:solidFill>
              <a:srgbClr val="2D2D8A">
                <a:lumMod val="60000"/>
                <a:lumOff val="40000"/>
              </a:srgbClr>
            </a:solidFill>
            <a:ln>
              <a:noFill/>
            </a:ln>
            <a:effectLst/>
          </c:spPr>
          <c:errBars>
            <c:errBarType val="both"/>
            <c:errValType val="percentage"/>
            <c:val val="7.8599999999999985"/>
            <c:spPr>
              <a:noFill/>
              <a:ln w="9525" cap="flat" cmpd="sng" algn="ctr">
                <a:solidFill>
                  <a:schemeClr val="tx1">
                    <a:lumMod val="65000"/>
                    <a:lumOff val="35000"/>
                  </a:schemeClr>
                </a:solidFill>
                <a:round/>
              </a:ln>
              <a:effectLst/>
            </c:spPr>
          </c:errBars>
          <c:cat>
            <c:numRef>
              <c:f>'Solid Yield'!$B$3:$B$6</c:f>
              <c:numCache>
                <c:formatCode>General</c:formatCode>
                <c:ptCount val="4"/>
                <c:pt idx="0">
                  <c:v>5</c:v>
                </c:pt>
                <c:pt idx="1">
                  <c:v>15</c:v>
                </c:pt>
                <c:pt idx="2">
                  <c:v>30</c:v>
                </c:pt>
                <c:pt idx="3">
                  <c:v>45</c:v>
                </c:pt>
              </c:numCache>
            </c:numRef>
          </c:cat>
          <c:val>
            <c:numRef>
              <c:f>'Solid Yield'!$E$3:$E$6</c:f>
              <c:numCache>
                <c:formatCode>0.00%</c:formatCode>
                <c:ptCount val="4"/>
                <c:pt idx="0">
                  <c:v>0.88963525778233832</c:v>
                </c:pt>
                <c:pt idx="1">
                  <c:v>0.86411543273109936</c:v>
                </c:pt>
                <c:pt idx="2">
                  <c:v>0.78320878141644856</c:v>
                </c:pt>
                <c:pt idx="3">
                  <c:v>0.76906613520167943</c:v>
                </c:pt>
              </c:numCache>
            </c:numRef>
          </c:val>
        </c:ser>
        <c:ser>
          <c:idx val="1"/>
          <c:order val="1"/>
          <c:tx>
            <c:strRef>
              <c:f>'Solid Yield'!$R$10</c:f>
              <c:strCache>
                <c:ptCount val="1"/>
                <c:pt idx="0">
                  <c:v>230ᵒC</c:v>
                </c:pt>
              </c:strCache>
            </c:strRef>
          </c:tx>
          <c:spPr>
            <a:pattFill prst="wdDnDiag">
              <a:fgClr>
                <a:srgbClr val="BBE0E3">
                  <a:lumMod val="50000"/>
                </a:srgbClr>
              </a:fgClr>
              <a:bgClr>
                <a:srgbClr val="FFFFFF"/>
              </a:bgClr>
            </a:pattFill>
            <a:ln>
              <a:solidFill>
                <a:schemeClr val="accent3"/>
              </a:solidFill>
            </a:ln>
            <a:effectLst/>
          </c:spPr>
          <c:errBars>
            <c:errBarType val="both"/>
            <c:errValType val="percentage"/>
            <c:val val="7.6099999999999985"/>
            <c:spPr>
              <a:noFill/>
              <a:ln w="9525" cap="flat" cmpd="sng" algn="ctr">
                <a:solidFill>
                  <a:schemeClr val="tx1">
                    <a:lumMod val="65000"/>
                    <a:lumOff val="35000"/>
                  </a:schemeClr>
                </a:solidFill>
                <a:round/>
              </a:ln>
              <a:effectLst/>
            </c:spPr>
          </c:errBars>
          <c:cat>
            <c:numRef>
              <c:f>'Solid Yield'!$B$3:$B$6</c:f>
              <c:numCache>
                <c:formatCode>General</c:formatCode>
                <c:ptCount val="4"/>
                <c:pt idx="0">
                  <c:v>5</c:v>
                </c:pt>
                <c:pt idx="1">
                  <c:v>15</c:v>
                </c:pt>
                <c:pt idx="2">
                  <c:v>30</c:v>
                </c:pt>
                <c:pt idx="3">
                  <c:v>45</c:v>
                </c:pt>
              </c:numCache>
            </c:numRef>
          </c:cat>
          <c:val>
            <c:numRef>
              <c:f>'Solid Yield'!$E$7:$E$10</c:f>
              <c:numCache>
                <c:formatCode>0.00%</c:formatCode>
                <c:ptCount val="4"/>
                <c:pt idx="0">
                  <c:v>0.78549104737271569</c:v>
                </c:pt>
                <c:pt idx="1">
                  <c:v>0.77193378545398772</c:v>
                </c:pt>
                <c:pt idx="2">
                  <c:v>0.70681488998074959</c:v>
                </c:pt>
                <c:pt idx="3">
                  <c:v>0.68995328131683153</c:v>
                </c:pt>
              </c:numCache>
            </c:numRef>
          </c:val>
        </c:ser>
        <c:ser>
          <c:idx val="2"/>
          <c:order val="2"/>
          <c:tx>
            <c:strRef>
              <c:f>'Solid Yield'!$R$11</c:f>
              <c:strCache>
                <c:ptCount val="1"/>
                <c:pt idx="0">
                  <c:v>260ᵒC</c:v>
                </c:pt>
              </c:strCache>
            </c:strRef>
          </c:tx>
          <c:spPr>
            <a:pattFill prst="ltUpDiag">
              <a:fgClr>
                <a:srgbClr val="008000"/>
              </a:fgClr>
              <a:bgClr>
                <a:srgbClr val="FFFFFF"/>
              </a:bgClr>
            </a:pattFill>
            <a:ln>
              <a:solidFill>
                <a:schemeClr val="accent3"/>
              </a:solidFill>
            </a:ln>
            <a:effectLst/>
          </c:spPr>
          <c:errBars>
            <c:errBarType val="both"/>
            <c:errValType val="percentage"/>
            <c:val val="14.950000000000006"/>
            <c:spPr>
              <a:noFill/>
              <a:ln w="9525" cap="flat" cmpd="sng" algn="ctr">
                <a:solidFill>
                  <a:schemeClr val="tx1">
                    <a:lumMod val="65000"/>
                    <a:lumOff val="35000"/>
                  </a:schemeClr>
                </a:solidFill>
                <a:round/>
              </a:ln>
              <a:effectLst/>
            </c:spPr>
          </c:errBars>
          <c:cat>
            <c:numRef>
              <c:f>'Solid Yield'!$B$3:$B$6</c:f>
              <c:numCache>
                <c:formatCode>General</c:formatCode>
                <c:ptCount val="4"/>
                <c:pt idx="0">
                  <c:v>5</c:v>
                </c:pt>
                <c:pt idx="1">
                  <c:v>15</c:v>
                </c:pt>
                <c:pt idx="2">
                  <c:v>30</c:v>
                </c:pt>
                <c:pt idx="3">
                  <c:v>45</c:v>
                </c:pt>
              </c:numCache>
            </c:numRef>
          </c:cat>
          <c:val>
            <c:numRef>
              <c:f>'Solid Yield'!$E$11:$E$14</c:f>
              <c:numCache>
                <c:formatCode>0.00%</c:formatCode>
                <c:ptCount val="4"/>
                <c:pt idx="0">
                  <c:v>0.66278760280138371</c:v>
                </c:pt>
                <c:pt idx="1">
                  <c:v>0.60868996905147343</c:v>
                </c:pt>
                <c:pt idx="2">
                  <c:v>0.52517044166078963</c:v>
                </c:pt>
                <c:pt idx="3">
                  <c:v>0.4929288123172596</c:v>
                </c:pt>
              </c:numCache>
            </c:numRef>
          </c:val>
        </c:ser>
        <c:gapWidth val="219"/>
        <c:overlap val="-27"/>
        <c:axId val="149115264"/>
        <c:axId val="149117184"/>
      </c:barChart>
      <c:catAx>
        <c:axId val="149115264"/>
        <c:scaling>
          <c:orientation val="minMax"/>
        </c:scaling>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Residence Time </a:t>
                </a:r>
                <a:r>
                  <a:rPr lang="en-US" dirty="0" smtClean="0"/>
                  <a:t>[min]</a:t>
                </a:r>
                <a:endParaRPr lang="en-US" dirty="0"/>
              </a:p>
            </c:rich>
          </c:tx>
          <c:layout/>
          <c:spPr>
            <a:noFill/>
            <a:ln>
              <a:noFill/>
            </a:ln>
            <a:effectLst/>
          </c:spPr>
        </c:title>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9117184"/>
        <c:crosses val="autoZero"/>
        <c:auto val="1"/>
        <c:lblAlgn val="ctr"/>
        <c:lblOffset val="100"/>
      </c:catAx>
      <c:valAx>
        <c:axId val="149117184"/>
        <c:scaling>
          <c:orientation val="minMax"/>
          <c:max val="1"/>
        </c:scaling>
        <c:axPos val="l"/>
        <c:majorGridlines>
          <c:spPr>
            <a:ln w="9525" cap="flat" cmpd="sng" algn="ctr">
              <a:solidFill>
                <a:srgbClr val="FFFFFF">
                  <a:lumMod val="85000"/>
                </a:srgb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Solid </a:t>
                </a:r>
                <a:r>
                  <a:rPr lang="en-US" dirty="0" smtClean="0"/>
                  <a:t>Yield [wt.%] </a:t>
                </a:r>
                <a:endParaRPr lang="en-US" dirty="0"/>
              </a:p>
            </c:rich>
          </c:tx>
          <c:layout/>
          <c:spPr>
            <a:noFill/>
            <a:ln>
              <a:noFill/>
            </a:ln>
            <a:effectLst/>
          </c:spPr>
        </c:title>
        <c:numFmt formatCode="0%" sourceLinked="0"/>
        <c:majorTickMark val="none"/>
        <c:tickLblPos val="nextTo"/>
        <c:spPr>
          <a:noFill/>
          <a:ln>
            <a:solidFill>
              <a:srgbClr val="FFFFFF"/>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9115264"/>
        <c:crosses val="autoZero"/>
        <c:crossBetween val="between"/>
        <c:majorUnit val="0.2"/>
      </c:valAx>
      <c:spPr>
        <a:noFill/>
        <a:ln>
          <a:noFill/>
        </a:ln>
        <a:effectLst/>
      </c:spPr>
    </c:plotArea>
    <c:legend>
      <c:legendPos val="t"/>
      <c:layout>
        <c:manualLayout>
          <c:xMode val="edge"/>
          <c:yMode val="edge"/>
          <c:x val="0.27479963654532646"/>
          <c:y val="5.4909573539448066E-2"/>
          <c:w val="0.6035568794474846"/>
          <c:h val="8.8166761286500667E-2"/>
        </c:manualLayout>
      </c:layout>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sz="1600"/>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style val="1"/>
  <c:clrMapOvr bg1="lt1" tx1="dk1" bg2="lt2" tx2="dk2" accent1="accent1" accent2="accent2" accent3="accent3" accent4="accent4" accent5="accent5" accent6="accent6" hlink="hlink" folHlink="folHlink"/>
  <c:chart>
    <c:plotArea>
      <c:layout>
        <c:manualLayout>
          <c:layoutTarget val="inner"/>
          <c:xMode val="edge"/>
          <c:yMode val="edge"/>
          <c:x val="0.17883256027108088"/>
          <c:y val="7.8813429571303703E-2"/>
          <c:w val="0.78505637270461959"/>
          <c:h val="0.77375083324075256"/>
        </c:manualLayout>
      </c:layout>
      <c:barChart>
        <c:barDir val="col"/>
        <c:grouping val="clustered"/>
        <c:ser>
          <c:idx val="0"/>
          <c:order val="0"/>
          <c:tx>
            <c:strRef>
              <c:f>'Corn Stover'!$L$43</c:f>
              <c:strCache>
                <c:ptCount val="1"/>
                <c:pt idx="0">
                  <c:v>200ᵒC</c:v>
                </c:pt>
              </c:strCache>
            </c:strRef>
          </c:tx>
          <c:spPr>
            <a:solidFill>
              <a:srgbClr val="2D2D8A">
                <a:lumMod val="60000"/>
                <a:lumOff val="40000"/>
              </a:srgbClr>
            </a:solidFill>
            <a:ln>
              <a:noFill/>
            </a:ln>
            <a:effectLst/>
          </c:spPr>
          <c:errBars>
            <c:errBarType val="both"/>
            <c:errValType val="percentage"/>
            <c:val val="1.6800000000000017"/>
            <c:spPr>
              <a:noFill/>
              <a:ln w="9525" cap="flat" cmpd="sng" algn="ctr">
                <a:solidFill>
                  <a:schemeClr val="tx1">
                    <a:lumMod val="65000"/>
                    <a:lumOff val="35000"/>
                  </a:schemeClr>
                </a:solidFill>
                <a:round/>
              </a:ln>
              <a:effectLst/>
            </c:spPr>
          </c:errBars>
          <c:cat>
            <c:numRef>
              <c:f>'Corn Stover'!$B$6:$B$9</c:f>
              <c:numCache>
                <c:formatCode>General</c:formatCode>
                <c:ptCount val="4"/>
                <c:pt idx="0">
                  <c:v>5</c:v>
                </c:pt>
                <c:pt idx="1">
                  <c:v>15</c:v>
                </c:pt>
                <c:pt idx="2">
                  <c:v>30</c:v>
                </c:pt>
                <c:pt idx="3">
                  <c:v>45</c:v>
                </c:pt>
              </c:numCache>
            </c:numRef>
          </c:cat>
          <c:val>
            <c:numRef>
              <c:f>'Corn Stover'!$P$6:$P$9</c:f>
              <c:numCache>
                <c:formatCode>General</c:formatCode>
                <c:ptCount val="4"/>
                <c:pt idx="0">
                  <c:v>19.074108102125713</c:v>
                </c:pt>
                <c:pt idx="1">
                  <c:v>19.420764634189961</c:v>
                </c:pt>
                <c:pt idx="2">
                  <c:v>19.78674594968497</c:v>
                </c:pt>
                <c:pt idx="3">
                  <c:v>19.934795305057143</c:v>
                </c:pt>
              </c:numCache>
            </c:numRef>
          </c:val>
        </c:ser>
        <c:ser>
          <c:idx val="1"/>
          <c:order val="1"/>
          <c:tx>
            <c:strRef>
              <c:f>'Corn Stover'!$L$44</c:f>
              <c:strCache>
                <c:ptCount val="1"/>
                <c:pt idx="0">
                  <c:v>230ᵒC</c:v>
                </c:pt>
              </c:strCache>
            </c:strRef>
          </c:tx>
          <c:spPr>
            <a:pattFill prst="wdDnDiag">
              <a:fgClr>
                <a:srgbClr val="BBE0E3">
                  <a:lumMod val="50000"/>
                </a:srgbClr>
              </a:fgClr>
              <a:bgClr>
                <a:srgbClr val="FFFFFF"/>
              </a:bgClr>
            </a:pattFill>
            <a:ln>
              <a:solidFill>
                <a:schemeClr val="bg1">
                  <a:lumMod val="50000"/>
                </a:schemeClr>
              </a:solidFill>
            </a:ln>
            <a:effectLst/>
          </c:spPr>
          <c:errBars>
            <c:errBarType val="both"/>
            <c:errValType val="percentage"/>
            <c:val val="2.1800000000000002"/>
            <c:spPr>
              <a:noFill/>
              <a:ln w="9525" cap="flat" cmpd="sng" algn="ctr">
                <a:solidFill>
                  <a:schemeClr val="tx1">
                    <a:lumMod val="65000"/>
                    <a:lumOff val="35000"/>
                  </a:schemeClr>
                </a:solidFill>
                <a:round/>
              </a:ln>
              <a:effectLst/>
            </c:spPr>
          </c:errBars>
          <c:cat>
            <c:numRef>
              <c:f>'Corn Stover'!$B$6:$B$9</c:f>
              <c:numCache>
                <c:formatCode>General</c:formatCode>
                <c:ptCount val="4"/>
                <c:pt idx="0">
                  <c:v>5</c:v>
                </c:pt>
                <c:pt idx="1">
                  <c:v>15</c:v>
                </c:pt>
                <c:pt idx="2">
                  <c:v>30</c:v>
                </c:pt>
                <c:pt idx="3">
                  <c:v>45</c:v>
                </c:pt>
              </c:numCache>
            </c:numRef>
          </c:cat>
          <c:val>
            <c:numRef>
              <c:f>'Corn Stover'!$P$10:$P$13</c:f>
              <c:numCache>
                <c:formatCode>General</c:formatCode>
                <c:ptCount val="4"/>
                <c:pt idx="0">
                  <c:v>20.139768957506693</c:v>
                </c:pt>
                <c:pt idx="1">
                  <c:v>20.259338595356667</c:v>
                </c:pt>
                <c:pt idx="2">
                  <c:v>21.309347931947489</c:v>
                </c:pt>
                <c:pt idx="3">
                  <c:v>21.988346117382466</c:v>
                </c:pt>
              </c:numCache>
            </c:numRef>
          </c:val>
        </c:ser>
        <c:ser>
          <c:idx val="2"/>
          <c:order val="2"/>
          <c:tx>
            <c:strRef>
              <c:f>'Corn Stover'!$L$45</c:f>
              <c:strCache>
                <c:ptCount val="1"/>
                <c:pt idx="0">
                  <c:v>260ᵒC</c:v>
                </c:pt>
              </c:strCache>
            </c:strRef>
          </c:tx>
          <c:spPr>
            <a:pattFill prst="ltUpDiag">
              <a:fgClr>
                <a:srgbClr val="008000"/>
              </a:fgClr>
              <a:bgClr>
                <a:srgbClr val="FFFFFF"/>
              </a:bgClr>
            </a:pattFill>
            <a:ln>
              <a:solidFill>
                <a:schemeClr val="bg1">
                  <a:lumMod val="50000"/>
                </a:schemeClr>
              </a:solidFill>
            </a:ln>
            <a:effectLst/>
          </c:spPr>
          <c:errBars>
            <c:errBarType val="both"/>
            <c:errValType val="percentage"/>
            <c:val val="1.48"/>
            <c:spPr>
              <a:noFill/>
              <a:ln w="9525" cap="flat" cmpd="sng" algn="ctr">
                <a:solidFill>
                  <a:schemeClr val="tx1">
                    <a:lumMod val="65000"/>
                    <a:lumOff val="35000"/>
                  </a:schemeClr>
                </a:solidFill>
                <a:round/>
              </a:ln>
              <a:effectLst/>
            </c:spPr>
          </c:errBars>
          <c:cat>
            <c:numRef>
              <c:f>'Corn Stover'!$B$6:$B$9</c:f>
              <c:numCache>
                <c:formatCode>General</c:formatCode>
                <c:ptCount val="4"/>
                <c:pt idx="0">
                  <c:v>5</c:v>
                </c:pt>
                <c:pt idx="1">
                  <c:v>15</c:v>
                </c:pt>
                <c:pt idx="2">
                  <c:v>30</c:v>
                </c:pt>
                <c:pt idx="3">
                  <c:v>45</c:v>
                </c:pt>
              </c:numCache>
            </c:numRef>
          </c:cat>
          <c:val>
            <c:numRef>
              <c:f>'Corn Stover'!$P$14:$P$17</c:f>
              <c:numCache>
                <c:formatCode>General</c:formatCode>
                <c:ptCount val="4"/>
                <c:pt idx="0">
                  <c:v>22.959781435082217</c:v>
                </c:pt>
                <c:pt idx="1">
                  <c:v>26.141424698415555</c:v>
                </c:pt>
                <c:pt idx="2">
                  <c:v>28.681237694335532</c:v>
                </c:pt>
                <c:pt idx="3">
                  <c:v>28.899795220646688</c:v>
                </c:pt>
              </c:numCache>
            </c:numRef>
          </c:val>
        </c:ser>
        <c:gapWidth val="219"/>
        <c:overlap val="-27"/>
        <c:axId val="149017728"/>
        <c:axId val="149019648"/>
      </c:barChart>
      <c:catAx>
        <c:axId val="149017728"/>
        <c:scaling>
          <c:orientation val="minMax"/>
        </c:scaling>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Residence Time [min]</a:t>
                </a:r>
              </a:p>
            </c:rich>
          </c:tx>
          <c:layout/>
          <c:spPr>
            <a:noFill/>
            <a:ln>
              <a:noFill/>
            </a:ln>
            <a:effectLst/>
          </c:spPr>
        </c:title>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9019648"/>
        <c:crosses val="autoZero"/>
        <c:auto val="1"/>
        <c:lblAlgn val="ctr"/>
        <c:lblOffset val="100"/>
      </c:catAx>
      <c:valAx>
        <c:axId val="149019648"/>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Heating Value </a:t>
                </a:r>
                <a:r>
                  <a:rPr lang="en-US" dirty="0"/>
                  <a:t>[MJ/kg]</a:t>
                </a:r>
              </a:p>
            </c:rich>
          </c:tx>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9017728"/>
        <c:crosses val="autoZero"/>
        <c:crossBetween val="between"/>
      </c:valAx>
      <c:spPr>
        <a:noFill/>
        <a:ln>
          <a:noFill/>
        </a:ln>
        <a:effectLst/>
      </c:spPr>
    </c:plotArea>
    <c:legend>
      <c:legendPos val="t"/>
      <c:layout>
        <c:manualLayout>
          <c:xMode val="edge"/>
          <c:yMode val="edge"/>
          <c:x val="0.29391513560804938"/>
          <c:y val="9.7222222222222224E-2"/>
          <c:w val="0.57934386258669746"/>
          <c:h val="7.4183799941674053E-2"/>
        </c:manualLayout>
      </c:layout>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sz="1600"/>
      </a:pPr>
      <a:endParaRPr lang="en-US"/>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5623069517745"/>
          <c:y val="5.5746502560966284E-2"/>
          <c:w val="0.63414817323461903"/>
          <c:h val="0.78155696557347809"/>
        </c:manualLayout>
      </c:layout>
      <c:scatterChart>
        <c:scatterStyle val="lineMarker"/>
        <c:ser>
          <c:idx val="2"/>
          <c:order val="0"/>
          <c:tx>
            <c:strRef>
              <c:f>'Corn Stover'!$E$86</c:f>
              <c:strCache>
                <c:ptCount val="1"/>
                <c:pt idx="0">
                  <c:v>CS(raw)</c:v>
                </c:pt>
              </c:strCache>
            </c:strRef>
          </c:tx>
          <c:spPr>
            <a:ln w="25400" cap="flat" cmpd="dbl" algn="ctr">
              <a:noFill/>
              <a:round/>
            </a:ln>
            <a:effectLst/>
          </c:spPr>
          <c:marker>
            <c:symbol val="circle"/>
            <c:size val="8"/>
            <c:spPr>
              <a:solidFill>
                <a:schemeClr val="accent3"/>
              </a:solidFill>
              <a:ln w="34925" cap="flat" cmpd="dbl" algn="ctr">
                <a:solidFill>
                  <a:schemeClr val="accent3">
                    <a:lumMod val="75000"/>
                    <a:alpha val="70000"/>
                  </a:schemeClr>
                </a:solidFill>
                <a:round/>
              </a:ln>
              <a:effectLst/>
            </c:spPr>
          </c:marker>
          <c:xVal>
            <c:numRef>
              <c:f>'Corn Stover'!$C$86</c:f>
              <c:numCache>
                <c:formatCode>General</c:formatCode>
                <c:ptCount val="1"/>
                <c:pt idx="0">
                  <c:v>0.79878464009905903</c:v>
                </c:pt>
              </c:numCache>
            </c:numRef>
          </c:xVal>
          <c:yVal>
            <c:numRef>
              <c:f>'Corn Stover'!$D$86</c:f>
              <c:numCache>
                <c:formatCode>General</c:formatCode>
                <c:ptCount val="1"/>
                <c:pt idx="0">
                  <c:v>1.653806262898518</c:v>
                </c:pt>
              </c:numCache>
            </c:numRef>
          </c:yVal>
        </c:ser>
        <c:ser>
          <c:idx val="7"/>
          <c:order val="1"/>
          <c:tx>
            <c:strRef>
              <c:f>'Corn Stover'!$E$87</c:f>
              <c:strCache>
                <c:ptCount val="1"/>
                <c:pt idx="0">
                  <c:v>CS(HTC)-200-5-Sat.</c:v>
                </c:pt>
              </c:strCache>
            </c:strRef>
          </c:tx>
          <c:spPr>
            <a:ln w="25400" cap="flat" cmpd="dbl" algn="ctr">
              <a:noFill/>
              <a:round/>
            </a:ln>
            <a:effectLst/>
          </c:spPr>
          <c:marker>
            <c:symbol val="square"/>
            <c:size val="8"/>
            <c:spPr>
              <a:noFill/>
              <a:ln w="34925" cap="flat" cmpd="dbl" algn="ctr">
                <a:solidFill>
                  <a:schemeClr val="accent4">
                    <a:lumMod val="75000"/>
                    <a:alpha val="70000"/>
                  </a:schemeClr>
                </a:solidFill>
                <a:round/>
              </a:ln>
              <a:effectLst/>
            </c:spPr>
          </c:marker>
          <c:xVal>
            <c:numRef>
              <c:f>'Corn Stover'!$C$87</c:f>
              <c:numCache>
                <c:formatCode>General</c:formatCode>
                <c:ptCount val="1"/>
                <c:pt idx="0">
                  <c:v>0.67082110692674746</c:v>
                </c:pt>
              </c:numCache>
            </c:numRef>
          </c:xVal>
          <c:yVal>
            <c:numRef>
              <c:f>'Corn Stover'!$D$87</c:f>
              <c:numCache>
                <c:formatCode>General</c:formatCode>
                <c:ptCount val="1"/>
                <c:pt idx="0">
                  <c:v>1.5069515745656661</c:v>
                </c:pt>
              </c:numCache>
            </c:numRef>
          </c:yVal>
        </c:ser>
        <c:ser>
          <c:idx val="8"/>
          <c:order val="2"/>
          <c:tx>
            <c:strRef>
              <c:f>'Corn Stover'!$E$88</c:f>
              <c:strCache>
                <c:ptCount val="1"/>
                <c:pt idx="0">
                  <c:v>CS(HTC)-200-15-Sat.</c:v>
                </c:pt>
              </c:strCache>
            </c:strRef>
          </c:tx>
          <c:spPr>
            <a:ln w="25400" cap="flat" cmpd="dbl" algn="ctr">
              <a:noFill/>
              <a:round/>
            </a:ln>
            <a:effectLst/>
          </c:spPr>
          <c:marker>
            <c:symbol val="diamond"/>
            <c:size val="8"/>
            <c:spPr>
              <a:noFill/>
              <a:ln w="34925" cap="flat" cmpd="dbl" algn="ctr">
                <a:solidFill>
                  <a:schemeClr val="accent4">
                    <a:lumMod val="75000"/>
                    <a:alpha val="70000"/>
                  </a:schemeClr>
                </a:solidFill>
                <a:round/>
              </a:ln>
              <a:effectLst/>
            </c:spPr>
          </c:marker>
          <c:xVal>
            <c:numRef>
              <c:f>'Corn Stover'!$C$88</c:f>
              <c:numCache>
                <c:formatCode>General</c:formatCode>
                <c:ptCount val="1"/>
                <c:pt idx="0">
                  <c:v>0.64548215839486012</c:v>
                </c:pt>
              </c:numCache>
            </c:numRef>
          </c:xVal>
          <c:yVal>
            <c:numRef>
              <c:f>'Corn Stover'!$D$88</c:f>
              <c:numCache>
                <c:formatCode>General</c:formatCode>
                <c:ptCount val="1"/>
                <c:pt idx="0">
                  <c:v>1.4571569465095173</c:v>
                </c:pt>
              </c:numCache>
            </c:numRef>
          </c:yVal>
        </c:ser>
        <c:ser>
          <c:idx val="9"/>
          <c:order val="3"/>
          <c:tx>
            <c:strRef>
              <c:f>'Corn Stover'!$E$89</c:f>
              <c:strCache>
                <c:ptCount val="1"/>
                <c:pt idx="0">
                  <c:v>CS(HTC)-200-30-Sat.</c:v>
                </c:pt>
              </c:strCache>
            </c:strRef>
          </c:tx>
          <c:spPr>
            <a:ln w="25400" cap="flat" cmpd="dbl" algn="ctr">
              <a:noFill/>
              <a:round/>
            </a:ln>
            <a:effectLst/>
          </c:spPr>
          <c:marker>
            <c:symbol val="triangle"/>
            <c:size val="8"/>
            <c:spPr>
              <a:noFill/>
              <a:ln w="34925" cap="flat" cmpd="dbl" algn="ctr">
                <a:solidFill>
                  <a:schemeClr val="accent4">
                    <a:lumMod val="75000"/>
                    <a:alpha val="70000"/>
                  </a:schemeClr>
                </a:solidFill>
                <a:round/>
              </a:ln>
              <a:effectLst/>
            </c:spPr>
          </c:marker>
          <c:xVal>
            <c:numRef>
              <c:f>'Corn Stover'!$C$89</c:f>
              <c:numCache>
                <c:formatCode>General</c:formatCode>
                <c:ptCount val="1"/>
                <c:pt idx="0">
                  <c:v>0.61753656650168531</c:v>
                </c:pt>
              </c:numCache>
            </c:numRef>
          </c:xVal>
          <c:yVal>
            <c:numRef>
              <c:f>'Corn Stover'!$D$89</c:f>
              <c:numCache>
                <c:formatCode>General</c:formatCode>
                <c:ptCount val="1"/>
                <c:pt idx="0">
                  <c:v>1.4288676543680616</c:v>
                </c:pt>
              </c:numCache>
            </c:numRef>
          </c:yVal>
        </c:ser>
        <c:ser>
          <c:idx val="10"/>
          <c:order val="4"/>
          <c:tx>
            <c:strRef>
              <c:f>'Corn Stover'!$E$90</c:f>
              <c:strCache>
                <c:ptCount val="1"/>
                <c:pt idx="0">
                  <c:v>CS(HTC)-200-45-Sat.</c:v>
                </c:pt>
              </c:strCache>
            </c:strRef>
          </c:tx>
          <c:spPr>
            <a:ln w="25400" cap="flat" cmpd="dbl" algn="ctr">
              <a:noFill/>
              <a:round/>
            </a:ln>
            <a:effectLst/>
          </c:spPr>
          <c:marker>
            <c:symbol val="circle"/>
            <c:size val="8"/>
            <c:spPr>
              <a:noFill/>
              <a:ln w="34925" cap="flat" cmpd="dbl" algn="ctr">
                <a:solidFill>
                  <a:schemeClr val="accent4">
                    <a:lumMod val="75000"/>
                    <a:alpha val="70000"/>
                  </a:schemeClr>
                </a:solidFill>
                <a:round/>
              </a:ln>
              <a:effectLst/>
            </c:spPr>
          </c:marker>
          <c:xVal>
            <c:numRef>
              <c:f>'Corn Stover'!$C$90</c:f>
              <c:numCache>
                <c:formatCode>General</c:formatCode>
                <c:ptCount val="1"/>
                <c:pt idx="0">
                  <c:v>0.60950364096203757</c:v>
                </c:pt>
              </c:numCache>
            </c:numRef>
          </c:xVal>
          <c:yVal>
            <c:numRef>
              <c:f>'Corn Stover'!$D$90</c:f>
              <c:numCache>
                <c:formatCode>General</c:formatCode>
                <c:ptCount val="1"/>
                <c:pt idx="0">
                  <c:v>1.4221087891895594</c:v>
                </c:pt>
              </c:numCache>
            </c:numRef>
          </c:yVal>
        </c:ser>
        <c:ser>
          <c:idx val="11"/>
          <c:order val="5"/>
          <c:tx>
            <c:strRef>
              <c:f>'Corn Stover'!$E$91</c:f>
              <c:strCache>
                <c:ptCount val="1"/>
                <c:pt idx="0">
                  <c:v>CS(HTC)-230-5-Sat.</c:v>
                </c:pt>
              </c:strCache>
            </c:strRef>
          </c:tx>
          <c:spPr>
            <a:ln w="25400" cap="flat" cmpd="dbl" algn="ctr">
              <a:noFill/>
              <a:round/>
            </a:ln>
            <a:effectLst/>
          </c:spPr>
          <c:marker>
            <c:symbol val="square"/>
            <c:size val="8"/>
            <c:spPr>
              <a:noFill/>
              <a:ln w="34925" cap="flat" cmpd="dbl" algn="ctr">
                <a:solidFill>
                  <a:schemeClr val="accent1">
                    <a:lumMod val="75000"/>
                    <a:alpha val="70000"/>
                  </a:schemeClr>
                </a:solidFill>
                <a:round/>
              </a:ln>
              <a:effectLst/>
            </c:spPr>
          </c:marker>
          <c:xVal>
            <c:numRef>
              <c:f>'Corn Stover'!$C$91</c:f>
              <c:numCache>
                <c:formatCode>General</c:formatCode>
                <c:ptCount val="1"/>
                <c:pt idx="0">
                  <c:v>0.60329474287766549</c:v>
                </c:pt>
              </c:numCache>
            </c:numRef>
          </c:xVal>
          <c:yVal>
            <c:numRef>
              <c:f>'Corn Stover'!$D$91</c:f>
              <c:numCache>
                <c:formatCode>General</c:formatCode>
                <c:ptCount val="1"/>
                <c:pt idx="0">
                  <c:v>1.387298953423824</c:v>
                </c:pt>
              </c:numCache>
            </c:numRef>
          </c:yVal>
        </c:ser>
        <c:ser>
          <c:idx val="12"/>
          <c:order val="6"/>
          <c:tx>
            <c:strRef>
              <c:f>'Corn Stover'!$E$92</c:f>
              <c:strCache>
                <c:ptCount val="1"/>
                <c:pt idx="0">
                  <c:v>CS(HTC)-230-15-Sat.</c:v>
                </c:pt>
              </c:strCache>
            </c:strRef>
          </c:tx>
          <c:spPr>
            <a:ln w="25400" cap="flat" cmpd="dbl" algn="ctr">
              <a:noFill/>
              <a:round/>
            </a:ln>
            <a:effectLst/>
          </c:spPr>
          <c:marker>
            <c:symbol val="diamond"/>
            <c:size val="8"/>
            <c:spPr>
              <a:noFill/>
              <a:ln w="34925" cap="flat" cmpd="dbl" algn="ctr">
                <a:solidFill>
                  <a:schemeClr val="accent1">
                    <a:lumMod val="75000"/>
                    <a:alpha val="70000"/>
                  </a:schemeClr>
                </a:solidFill>
                <a:round/>
              </a:ln>
              <a:effectLst/>
            </c:spPr>
          </c:marker>
          <c:xVal>
            <c:numRef>
              <c:f>'Corn Stover'!$C$92</c:f>
              <c:numCache>
                <c:formatCode>General</c:formatCode>
                <c:ptCount val="1"/>
                <c:pt idx="0">
                  <c:v>0.55746573778896258</c:v>
                </c:pt>
              </c:numCache>
            </c:numRef>
          </c:xVal>
          <c:yVal>
            <c:numRef>
              <c:f>'Corn Stover'!$D$92</c:f>
              <c:numCache>
                <c:formatCode>General</c:formatCode>
                <c:ptCount val="1"/>
                <c:pt idx="0">
                  <c:v>1.3386747019674599</c:v>
                </c:pt>
              </c:numCache>
            </c:numRef>
          </c:yVal>
        </c:ser>
        <c:ser>
          <c:idx val="13"/>
          <c:order val="7"/>
          <c:tx>
            <c:strRef>
              <c:f>'Corn Stover'!$E$93</c:f>
              <c:strCache>
                <c:ptCount val="1"/>
                <c:pt idx="0">
                  <c:v>CS(HTC)-230-30-Sat.</c:v>
                </c:pt>
              </c:strCache>
            </c:strRef>
          </c:tx>
          <c:spPr>
            <a:ln w="25400" cap="flat" cmpd="dbl" algn="ctr">
              <a:noFill/>
              <a:round/>
            </a:ln>
            <a:effectLst/>
          </c:spPr>
          <c:marker>
            <c:symbol val="triangle"/>
            <c:size val="8"/>
            <c:spPr>
              <a:noFill/>
              <a:ln w="34925" cap="flat" cmpd="dbl" algn="ctr">
                <a:solidFill>
                  <a:schemeClr val="accent1">
                    <a:lumMod val="75000"/>
                    <a:alpha val="70000"/>
                  </a:schemeClr>
                </a:solidFill>
                <a:round/>
              </a:ln>
              <a:effectLst/>
            </c:spPr>
          </c:marker>
          <c:xVal>
            <c:numRef>
              <c:f>'Corn Stover'!$C$93</c:f>
              <c:numCache>
                <c:formatCode>General</c:formatCode>
                <c:ptCount val="1"/>
                <c:pt idx="0">
                  <c:v>0.51731086322527187</c:v>
                </c:pt>
              </c:numCache>
            </c:numRef>
          </c:xVal>
          <c:yVal>
            <c:numRef>
              <c:f>'Corn Stover'!$D$93</c:f>
              <c:numCache>
                <c:formatCode>General</c:formatCode>
                <c:ptCount val="1"/>
                <c:pt idx="0">
                  <c:v>1.2749303783137107</c:v>
                </c:pt>
              </c:numCache>
            </c:numRef>
          </c:yVal>
        </c:ser>
        <c:ser>
          <c:idx val="14"/>
          <c:order val="8"/>
          <c:tx>
            <c:strRef>
              <c:f>'Corn Stover'!$E$94</c:f>
              <c:strCache>
                <c:ptCount val="1"/>
                <c:pt idx="0">
                  <c:v>CS(HTC)-230-45-Sat.</c:v>
                </c:pt>
              </c:strCache>
            </c:strRef>
          </c:tx>
          <c:spPr>
            <a:ln w="25400" cap="flat" cmpd="dbl" algn="ctr">
              <a:noFill/>
              <a:round/>
            </a:ln>
            <a:effectLst/>
          </c:spPr>
          <c:marker>
            <c:symbol val="circle"/>
            <c:size val="8"/>
            <c:spPr>
              <a:noFill/>
              <a:ln w="34925" cap="flat" cmpd="dbl" algn="ctr">
                <a:solidFill>
                  <a:schemeClr val="accent1">
                    <a:lumMod val="75000"/>
                    <a:alpha val="70000"/>
                  </a:schemeClr>
                </a:solidFill>
                <a:round/>
              </a:ln>
              <a:effectLst/>
            </c:spPr>
          </c:marker>
          <c:xVal>
            <c:numRef>
              <c:f>'Corn Stover'!$C$94</c:f>
              <c:numCache>
                <c:formatCode>General</c:formatCode>
                <c:ptCount val="1"/>
                <c:pt idx="0">
                  <c:v>0.47748377640884054</c:v>
                </c:pt>
              </c:numCache>
            </c:numRef>
          </c:xVal>
          <c:yVal>
            <c:numRef>
              <c:f>'Corn Stover'!$D$94</c:f>
              <c:numCache>
                <c:formatCode>General</c:formatCode>
                <c:ptCount val="1"/>
                <c:pt idx="0">
                  <c:v>1.1961549813212797</c:v>
                </c:pt>
              </c:numCache>
            </c:numRef>
          </c:yVal>
        </c:ser>
        <c:ser>
          <c:idx val="15"/>
          <c:order val="9"/>
          <c:tx>
            <c:strRef>
              <c:f>'Corn Stover'!$E$95</c:f>
              <c:strCache>
                <c:ptCount val="1"/>
                <c:pt idx="0">
                  <c:v>CS(HTC)-260-5-Sat.</c:v>
                </c:pt>
              </c:strCache>
            </c:strRef>
          </c:tx>
          <c:spPr>
            <a:ln w="25400" cap="flat" cmpd="dbl" algn="ctr">
              <a:noFill/>
              <a:round/>
            </a:ln>
            <a:effectLst/>
          </c:spPr>
          <c:marker>
            <c:symbol val="square"/>
            <c:size val="8"/>
            <c:spPr>
              <a:noFill/>
              <a:ln w="34925" cap="flat" cmpd="dbl" algn="ctr">
                <a:solidFill>
                  <a:schemeClr val="accent3">
                    <a:lumMod val="75000"/>
                    <a:alpha val="70000"/>
                  </a:schemeClr>
                </a:solidFill>
                <a:round/>
              </a:ln>
              <a:effectLst/>
            </c:spPr>
          </c:marker>
          <c:xVal>
            <c:numRef>
              <c:f>'Corn Stover'!$C$95</c:f>
              <c:numCache>
                <c:formatCode>General</c:formatCode>
                <c:ptCount val="1"/>
                <c:pt idx="0">
                  <c:v>0.44782831887993962</c:v>
                </c:pt>
              </c:numCache>
            </c:numRef>
          </c:xVal>
          <c:yVal>
            <c:numRef>
              <c:f>'Corn Stover'!$D$95</c:f>
              <c:numCache>
                <c:formatCode>General</c:formatCode>
                <c:ptCount val="1"/>
                <c:pt idx="0">
                  <c:v>1.1847136791567994</c:v>
                </c:pt>
              </c:numCache>
            </c:numRef>
          </c:yVal>
        </c:ser>
        <c:ser>
          <c:idx val="16"/>
          <c:order val="10"/>
          <c:tx>
            <c:strRef>
              <c:f>'Corn Stover'!$E$96</c:f>
              <c:strCache>
                <c:ptCount val="1"/>
                <c:pt idx="0">
                  <c:v>CS(HTC)-260-15-Sat.</c:v>
                </c:pt>
              </c:strCache>
            </c:strRef>
          </c:tx>
          <c:spPr>
            <a:ln w="25400" cap="flat" cmpd="dbl" algn="ctr">
              <a:noFill/>
              <a:round/>
            </a:ln>
            <a:effectLst/>
          </c:spPr>
          <c:marker>
            <c:symbol val="diamond"/>
            <c:size val="8"/>
            <c:spPr>
              <a:noFill/>
              <a:ln w="34925" cap="flat" cmpd="dbl" algn="ctr">
                <a:solidFill>
                  <a:schemeClr val="accent3">
                    <a:lumMod val="75000"/>
                    <a:alpha val="70000"/>
                  </a:schemeClr>
                </a:solidFill>
                <a:round/>
              </a:ln>
              <a:effectLst/>
            </c:spPr>
          </c:marker>
          <c:xVal>
            <c:numRef>
              <c:f>'Corn Stover'!$C$96</c:f>
              <c:numCache>
                <c:formatCode>General</c:formatCode>
                <c:ptCount val="1"/>
                <c:pt idx="0">
                  <c:v>0.30236729733155104</c:v>
                </c:pt>
              </c:numCache>
            </c:numRef>
          </c:xVal>
          <c:yVal>
            <c:numRef>
              <c:f>'Corn Stover'!$D$96</c:f>
              <c:numCache>
                <c:formatCode>General</c:formatCode>
                <c:ptCount val="1"/>
                <c:pt idx="0">
                  <c:v>0.97307614713172652</c:v>
                </c:pt>
              </c:numCache>
            </c:numRef>
          </c:yVal>
        </c:ser>
        <c:ser>
          <c:idx val="17"/>
          <c:order val="11"/>
          <c:tx>
            <c:strRef>
              <c:f>'Corn Stover'!$E$97</c:f>
              <c:strCache>
                <c:ptCount val="1"/>
                <c:pt idx="0">
                  <c:v>CS(HTC)-260-30-Sat.</c:v>
                </c:pt>
              </c:strCache>
            </c:strRef>
          </c:tx>
          <c:spPr>
            <a:ln w="25400" cap="flat" cmpd="dbl" algn="ctr">
              <a:noFill/>
              <a:round/>
            </a:ln>
            <a:effectLst/>
          </c:spPr>
          <c:marker>
            <c:symbol val="triangle"/>
            <c:size val="8"/>
            <c:spPr>
              <a:noFill/>
              <a:ln w="34925" cap="flat" cmpd="dbl" algn="ctr">
                <a:solidFill>
                  <a:schemeClr val="accent3">
                    <a:lumMod val="75000"/>
                    <a:alpha val="70000"/>
                  </a:schemeClr>
                </a:solidFill>
                <a:round/>
              </a:ln>
              <a:effectLst/>
            </c:spPr>
          </c:marker>
          <c:xVal>
            <c:numRef>
              <c:f>'Corn Stover'!$C$97</c:f>
              <c:numCache>
                <c:formatCode>General</c:formatCode>
                <c:ptCount val="1"/>
                <c:pt idx="0">
                  <c:v>0.24877052211877265</c:v>
                </c:pt>
              </c:numCache>
            </c:numRef>
          </c:xVal>
          <c:yVal>
            <c:numRef>
              <c:f>'Corn Stover'!$D$97</c:f>
              <c:numCache>
                <c:formatCode>General</c:formatCode>
                <c:ptCount val="1"/>
                <c:pt idx="0">
                  <c:v>0.89596735736458455</c:v>
                </c:pt>
              </c:numCache>
            </c:numRef>
          </c:yVal>
        </c:ser>
        <c:ser>
          <c:idx val="6"/>
          <c:order val="12"/>
          <c:tx>
            <c:strRef>
              <c:f>'Corn Stover'!$E$98</c:f>
              <c:strCache>
                <c:ptCount val="1"/>
                <c:pt idx="0">
                  <c:v>CS(HTC)-260-45-Sat.</c:v>
                </c:pt>
              </c:strCache>
            </c:strRef>
          </c:tx>
          <c:spPr>
            <a:ln w="25400" cap="flat" cmpd="dbl" algn="ctr">
              <a:noFill/>
              <a:round/>
            </a:ln>
            <a:effectLst/>
          </c:spPr>
          <c:marker>
            <c:symbol val="circle"/>
            <c:size val="8"/>
            <c:spPr>
              <a:noFill/>
              <a:ln w="34925" cap="flat" cmpd="dbl" algn="ctr">
                <a:solidFill>
                  <a:schemeClr val="accent3">
                    <a:lumMod val="75000"/>
                    <a:alpha val="70000"/>
                  </a:schemeClr>
                </a:solidFill>
                <a:round/>
              </a:ln>
              <a:effectLst/>
            </c:spPr>
          </c:marker>
          <c:xVal>
            <c:numRef>
              <c:f>'Corn Stover'!$C$98</c:f>
              <c:numCache>
                <c:formatCode>General</c:formatCode>
                <c:ptCount val="1"/>
                <c:pt idx="0">
                  <c:v>0.24168863192484097</c:v>
                </c:pt>
              </c:numCache>
            </c:numRef>
          </c:xVal>
          <c:yVal>
            <c:numRef>
              <c:f>'Corn Stover'!$D$98</c:f>
              <c:numCache>
                <c:formatCode>General</c:formatCode>
                <c:ptCount val="1"/>
                <c:pt idx="0">
                  <c:v>0.87927413394113962</c:v>
                </c:pt>
              </c:numCache>
            </c:numRef>
          </c:yVal>
        </c:ser>
        <c:ser>
          <c:idx val="3"/>
          <c:order val="13"/>
          <c:tx>
            <c:strRef>
              <c:f>'Corn Stover'!$E$105</c:f>
              <c:strCache>
                <c:ptCount val="1"/>
                <c:pt idx="0">
                  <c:v>CH(raw)</c:v>
                </c:pt>
              </c:strCache>
            </c:strRef>
          </c:tx>
          <c:spPr>
            <a:ln w="25400" cap="flat" cmpd="dbl" algn="ctr">
              <a:noFill/>
              <a:round/>
            </a:ln>
            <a:effectLst/>
          </c:spPr>
          <c:marker>
            <c:symbol val="circle"/>
            <c:size val="8"/>
            <c:spPr>
              <a:solidFill>
                <a:schemeClr val="accent6">
                  <a:lumMod val="60000"/>
                  <a:lumOff val="40000"/>
                </a:schemeClr>
              </a:solidFill>
              <a:ln w="34925" cap="flat" cmpd="dbl" algn="ctr">
                <a:solidFill>
                  <a:schemeClr val="accent6">
                    <a:lumMod val="60000"/>
                    <a:lumOff val="40000"/>
                    <a:alpha val="70000"/>
                  </a:schemeClr>
                </a:solidFill>
                <a:round/>
              </a:ln>
              <a:effectLst/>
            </c:spPr>
          </c:marker>
          <c:xVal>
            <c:numRef>
              <c:f>'Corn Stover'!$C$105</c:f>
              <c:numCache>
                <c:formatCode>General</c:formatCode>
                <c:ptCount val="1"/>
                <c:pt idx="0">
                  <c:v>0.75037513274828604</c:v>
                </c:pt>
              </c:numCache>
            </c:numRef>
          </c:xVal>
          <c:yVal>
            <c:numRef>
              <c:f>'Corn Stover'!$D$105</c:f>
              <c:numCache>
                <c:formatCode>General</c:formatCode>
                <c:ptCount val="1"/>
                <c:pt idx="0">
                  <c:v>1.704706688964521</c:v>
                </c:pt>
              </c:numCache>
            </c:numRef>
          </c:yVal>
        </c:ser>
        <c:ser>
          <c:idx val="0"/>
          <c:order val="14"/>
          <c:tx>
            <c:strRef>
              <c:f>'Corn Stover'!$E$100</c:f>
              <c:strCache>
                <c:ptCount val="1"/>
                <c:pt idx="0">
                  <c:v>CH(HTC)-260-15-Sat.</c:v>
                </c:pt>
              </c:strCache>
            </c:strRef>
          </c:tx>
          <c:spPr>
            <a:ln w="25400" cap="flat" cmpd="dbl" algn="ctr">
              <a:noFill/>
              <a:round/>
            </a:ln>
            <a:effectLst/>
          </c:spPr>
          <c:marker>
            <c:symbol val="square"/>
            <c:size val="8"/>
            <c:spPr>
              <a:noFill/>
              <a:ln w="34925" cap="flat" cmpd="dbl" algn="ctr">
                <a:solidFill>
                  <a:schemeClr val="accent6">
                    <a:lumMod val="75000"/>
                    <a:alpha val="70000"/>
                  </a:schemeClr>
                </a:solidFill>
                <a:round/>
              </a:ln>
              <a:effectLst/>
            </c:spPr>
          </c:marker>
          <c:xVal>
            <c:numRef>
              <c:f>'Corn Stover'!$C$100</c:f>
              <c:numCache>
                <c:formatCode>General</c:formatCode>
                <c:ptCount val="1"/>
                <c:pt idx="0">
                  <c:v>0.33314330259370922</c:v>
                </c:pt>
              </c:numCache>
            </c:numRef>
          </c:xVal>
          <c:yVal>
            <c:numRef>
              <c:f>'Corn Stover'!$D$100</c:f>
              <c:numCache>
                <c:formatCode>General</c:formatCode>
                <c:ptCount val="1"/>
                <c:pt idx="0">
                  <c:v>1.1287389381972741</c:v>
                </c:pt>
              </c:numCache>
            </c:numRef>
          </c:yVal>
        </c:ser>
        <c:ser>
          <c:idx val="4"/>
          <c:order val="15"/>
          <c:tx>
            <c:strRef>
              <c:f>'Corn Stover'!$E$102</c:f>
              <c:strCache>
                <c:ptCount val="1"/>
                <c:pt idx="0">
                  <c:v>CH(HTC)-260-15-6</c:v>
                </c:pt>
              </c:strCache>
            </c:strRef>
          </c:tx>
          <c:spPr>
            <a:ln w="25400" cap="flat" cmpd="dbl" algn="ctr">
              <a:noFill/>
              <a:round/>
            </a:ln>
            <a:effectLst/>
          </c:spPr>
          <c:marker>
            <c:symbol val="diamond"/>
            <c:size val="8"/>
            <c:spPr>
              <a:noFill/>
              <a:ln w="34925" cap="flat" cmpd="dbl" algn="ctr">
                <a:solidFill>
                  <a:schemeClr val="accent6">
                    <a:lumMod val="75000"/>
                    <a:alpha val="70000"/>
                  </a:schemeClr>
                </a:solidFill>
                <a:round/>
              </a:ln>
              <a:effectLst/>
            </c:spPr>
          </c:marker>
          <c:xVal>
            <c:numRef>
              <c:f>'Corn Stover'!$C$102</c:f>
              <c:numCache>
                <c:formatCode>General</c:formatCode>
                <c:ptCount val="1"/>
                <c:pt idx="0">
                  <c:v>0.33597120887276788</c:v>
                </c:pt>
              </c:numCache>
            </c:numRef>
          </c:xVal>
          <c:yVal>
            <c:numRef>
              <c:f>'Corn Stover'!$D$102</c:f>
              <c:numCache>
                <c:formatCode>General</c:formatCode>
                <c:ptCount val="1"/>
                <c:pt idx="0">
                  <c:v>1.1503045133158445</c:v>
                </c:pt>
              </c:numCache>
            </c:numRef>
          </c:yVal>
        </c:ser>
        <c:ser>
          <c:idx val="1"/>
          <c:order val="16"/>
          <c:tx>
            <c:strRef>
              <c:f>'Corn Stover'!$E$101</c:f>
              <c:strCache>
                <c:ptCount val="1"/>
                <c:pt idx="0">
                  <c:v>CH(HTC)-260-15-7</c:v>
                </c:pt>
              </c:strCache>
            </c:strRef>
          </c:tx>
          <c:spPr>
            <a:ln w="25400" cap="flat" cmpd="dbl" algn="ctr">
              <a:noFill/>
              <a:round/>
            </a:ln>
            <a:effectLst/>
          </c:spPr>
          <c:marker>
            <c:symbol val="triangle"/>
            <c:size val="8"/>
            <c:spPr>
              <a:noFill/>
              <a:ln w="34925" cap="flat" cmpd="dbl" algn="ctr">
                <a:solidFill>
                  <a:schemeClr val="accent6">
                    <a:lumMod val="75000"/>
                    <a:alpha val="70000"/>
                  </a:schemeClr>
                </a:solidFill>
                <a:round/>
              </a:ln>
              <a:effectLst/>
            </c:spPr>
          </c:marker>
          <c:xVal>
            <c:numRef>
              <c:f>'Corn Stover'!$C$101</c:f>
              <c:numCache>
                <c:formatCode>General</c:formatCode>
                <c:ptCount val="1"/>
                <c:pt idx="0">
                  <c:v>0.29663649958883842</c:v>
                </c:pt>
              </c:numCache>
            </c:numRef>
          </c:xVal>
          <c:yVal>
            <c:numRef>
              <c:f>'Corn Stover'!$D$101</c:f>
              <c:numCache>
                <c:formatCode>General</c:formatCode>
                <c:ptCount val="1"/>
                <c:pt idx="0">
                  <c:v>1.1001817223556805</c:v>
                </c:pt>
              </c:numCache>
            </c:numRef>
          </c:yVal>
        </c:ser>
        <c:ser>
          <c:idx val="5"/>
          <c:order val="17"/>
          <c:tx>
            <c:strRef>
              <c:f>'Corn Stover'!$E$103</c:f>
              <c:strCache>
                <c:ptCount val="1"/>
                <c:pt idx="0">
                  <c:v>CH(HTC)-260-15-8</c:v>
                </c:pt>
              </c:strCache>
            </c:strRef>
          </c:tx>
          <c:spPr>
            <a:ln w="25400" cap="flat" cmpd="dbl" algn="ctr">
              <a:noFill/>
              <a:round/>
            </a:ln>
            <a:effectLst/>
          </c:spPr>
          <c:marker>
            <c:symbol val="circle"/>
            <c:size val="8"/>
            <c:spPr>
              <a:noFill/>
              <a:ln w="34925" cap="flat" cmpd="dbl" algn="ctr">
                <a:solidFill>
                  <a:schemeClr val="accent6">
                    <a:lumMod val="75000"/>
                    <a:alpha val="70000"/>
                  </a:schemeClr>
                </a:solidFill>
                <a:round/>
              </a:ln>
              <a:effectLst/>
            </c:spPr>
          </c:marker>
          <c:xVal>
            <c:numRef>
              <c:f>'Corn Stover'!$C$103</c:f>
              <c:numCache>
                <c:formatCode>General</c:formatCode>
                <c:ptCount val="1"/>
                <c:pt idx="0">
                  <c:v>0.27785849927596018</c:v>
                </c:pt>
              </c:numCache>
            </c:numRef>
          </c:xVal>
          <c:yVal>
            <c:numRef>
              <c:f>'Corn Stover'!$D$103</c:f>
              <c:numCache>
                <c:formatCode>General</c:formatCode>
                <c:ptCount val="1"/>
                <c:pt idx="0">
                  <c:v>1.0748570628788479</c:v>
                </c:pt>
              </c:numCache>
            </c:numRef>
          </c:yVal>
        </c:ser>
        <c:ser>
          <c:idx val="18"/>
          <c:order val="18"/>
          <c:tx>
            <c:strRef>
              <c:f>'Corn Stover'!$E$104</c:f>
              <c:strCache>
                <c:ptCount val="1"/>
                <c:pt idx="0">
                  <c:v>CH(HTC-NW)-260-15-7</c:v>
                </c:pt>
              </c:strCache>
            </c:strRef>
          </c:tx>
          <c:spPr>
            <a:ln w="25400" cap="flat" cmpd="dbl" algn="ctr">
              <a:noFill/>
              <a:round/>
            </a:ln>
            <a:effectLst/>
          </c:spPr>
          <c:marker>
            <c:symbol val="x"/>
            <c:size val="8"/>
            <c:spPr>
              <a:noFill/>
              <a:ln w="34925" cap="flat" cmpd="dbl" algn="ctr">
                <a:solidFill>
                  <a:schemeClr val="accent6">
                    <a:lumMod val="75000"/>
                    <a:alpha val="70000"/>
                  </a:schemeClr>
                </a:solidFill>
                <a:round/>
              </a:ln>
              <a:effectLst/>
            </c:spPr>
          </c:marker>
          <c:xVal>
            <c:numRef>
              <c:f>'Corn Stover'!$C$104</c:f>
              <c:numCache>
                <c:formatCode>General</c:formatCode>
                <c:ptCount val="1"/>
                <c:pt idx="0">
                  <c:v>0.28754024614464774</c:v>
                </c:pt>
              </c:numCache>
            </c:numRef>
          </c:xVal>
          <c:yVal>
            <c:numRef>
              <c:f>'Corn Stover'!$D$104</c:f>
              <c:numCache>
                <c:formatCode>General</c:formatCode>
                <c:ptCount val="1"/>
                <c:pt idx="0">
                  <c:v>1.0492851222886139</c:v>
                </c:pt>
              </c:numCache>
            </c:numRef>
          </c:yVal>
        </c:ser>
        <c:ser>
          <c:idx val="19"/>
          <c:order val="19"/>
          <c:tx>
            <c:strRef>
              <c:f>'Corn Stover'!$E$106</c:f>
              <c:strCache>
                <c:ptCount val="1"/>
                <c:pt idx="0">
                  <c:v>Coal</c:v>
                </c:pt>
              </c:strCache>
            </c:strRef>
          </c:tx>
          <c:spPr>
            <a:ln w="25400" cap="flat" cmpd="dbl" algn="ctr">
              <a:noFill/>
              <a:round/>
            </a:ln>
            <a:effectLst/>
          </c:spPr>
          <c:marker>
            <c:symbol val="circle"/>
            <c:size val="8"/>
            <c:spPr>
              <a:solidFill>
                <a:schemeClr val="tx1"/>
              </a:solidFill>
              <a:ln w="34925" cap="flat" cmpd="dbl" algn="ctr">
                <a:solidFill>
                  <a:schemeClr val="tx1">
                    <a:alpha val="70000"/>
                  </a:schemeClr>
                </a:solidFill>
                <a:round/>
              </a:ln>
              <a:effectLst/>
            </c:spPr>
          </c:marker>
          <c:xVal>
            <c:numRef>
              <c:f>'Corn Stover'!$C$106</c:f>
              <c:numCache>
                <c:formatCode>General</c:formatCode>
                <c:ptCount val="1"/>
                <c:pt idx="0">
                  <c:v>8.0327426248744963E-2</c:v>
                </c:pt>
              </c:numCache>
            </c:numRef>
          </c:xVal>
          <c:yVal>
            <c:numRef>
              <c:f>'Corn Stover'!$D$106</c:f>
              <c:numCache>
                <c:formatCode>General</c:formatCode>
                <c:ptCount val="1"/>
                <c:pt idx="0">
                  <c:v>0.79881720272012169</c:v>
                </c:pt>
              </c:numCache>
            </c:numRef>
          </c:yVal>
        </c:ser>
        <c:axId val="136497024"/>
        <c:axId val="148696064"/>
      </c:scatterChart>
      <c:valAx>
        <c:axId val="136497024"/>
        <c:scaling>
          <c:orientation val="minMax"/>
          <c:max val="0.8"/>
        </c:scaling>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600" b="0" i="0" u="none" strike="noStrike" kern="1200" cap="all" baseline="0">
                    <a:solidFill>
                      <a:schemeClr val="tx1">
                        <a:lumMod val="65000"/>
                        <a:lumOff val="35000"/>
                      </a:schemeClr>
                    </a:solidFill>
                    <a:latin typeface="+mn-lt"/>
                    <a:ea typeface="+mn-ea"/>
                    <a:cs typeface="+mn-cs"/>
                  </a:defRPr>
                </a:pPr>
                <a:r>
                  <a:rPr lang="en-US"/>
                  <a:t>O:C (atomic ratio)</a:t>
                </a:r>
              </a:p>
            </c:rich>
          </c:tx>
          <c:layout>
            <c:manualLayout>
              <c:xMode val="edge"/>
              <c:yMode val="edge"/>
              <c:x val="0.30495121153305982"/>
              <c:y val="0.9259744566987087"/>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8696064"/>
        <c:crosses val="autoZero"/>
        <c:crossBetween val="midCat"/>
      </c:valAx>
      <c:valAx>
        <c:axId val="148696064"/>
        <c:scaling>
          <c:orientation val="minMax"/>
        </c:scaling>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600" b="0" i="0" u="none" strike="noStrike" kern="1200" cap="all" baseline="0">
                    <a:solidFill>
                      <a:schemeClr val="tx1">
                        <a:lumMod val="65000"/>
                        <a:lumOff val="35000"/>
                      </a:schemeClr>
                    </a:solidFill>
                    <a:latin typeface="+mn-lt"/>
                    <a:ea typeface="+mn-ea"/>
                    <a:cs typeface="+mn-cs"/>
                  </a:defRPr>
                </a:pPr>
                <a:r>
                  <a:rPr lang="en-US"/>
                  <a:t>H:C (atomic ratio)</a:t>
                </a:r>
              </a:p>
            </c:rich>
          </c:tx>
          <c:layout>
            <c:manualLayout>
              <c:xMode val="edge"/>
              <c:yMode val="edge"/>
              <c:x val="1.0259623309801274E-2"/>
              <c:y val="0.24288676092891612"/>
            </c:manualLayout>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6497024"/>
        <c:crosses val="autoZero"/>
        <c:crossBetween val="midCat"/>
      </c:valAx>
      <c:spPr>
        <a:noFill/>
        <a:ln>
          <a:noFill/>
        </a:ln>
        <a:effectLst/>
      </c:spPr>
    </c:plotArea>
    <c:legend>
      <c:legendPos val="t"/>
      <c:layout>
        <c:manualLayout>
          <c:xMode val="edge"/>
          <c:yMode val="edge"/>
          <c:x val="0.76337623818938138"/>
          <c:y val="6.3180849809236314E-2"/>
          <c:w val="0.23513704486560549"/>
          <c:h val="0.88176351898802452"/>
        </c:manualLayout>
      </c:layout>
      <c:spPr>
        <a:noFill/>
        <a:ln>
          <a:solidFill>
            <a:srgbClr val="00000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sz="1600"/>
      </a:pPr>
      <a:endParaRPr lang="en-US"/>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lang val="en-CA"/>
  <c:clrMapOvr bg1="lt1" tx1="dk1" bg2="lt2" tx2="dk2" accent1="accent1" accent2="accent2" accent3="accent3" accent4="accent4" accent5="accent5" accent6="accent6" hlink="hlink" folHlink="folHlink"/>
  <c:chart>
    <c:view3D>
      <c:perspective val="30"/>
    </c:view3D>
    <c:plotArea>
      <c:layout/>
      <c:bar3DChart>
        <c:barDir val="col"/>
        <c:grouping val="stacked"/>
        <c:ser>
          <c:idx val="0"/>
          <c:order val="0"/>
          <c:tx>
            <c:strRef>
              <c:f>'Grindability '!$C$1</c:f>
              <c:strCache>
                <c:ptCount val="1"/>
                <c:pt idx="0">
                  <c:v>&lt;100µm (%)</c:v>
                </c:pt>
              </c:strCache>
            </c:strRef>
          </c:tx>
          <c:spPr>
            <a:pattFill prst="pct75">
              <a:fgClr>
                <a:srgbClr val="000000"/>
              </a:fgClr>
              <a:bgClr>
                <a:srgbClr val="FFFFFF"/>
              </a:bgClr>
            </a:pattFill>
            <a:ln w="22225">
              <a:solidFill>
                <a:srgbClr val="000000"/>
              </a:solidFill>
            </a:ln>
          </c:spPr>
          <c:cat>
            <c:multiLvlStrRef>
              <c:f>'Grindability '!$A$2:$B$6</c:f>
              <c:multiLvlStrCache>
                <c:ptCount val="5"/>
                <c:lvl>
                  <c:pt idx="0">
                    <c:v>Raw</c:v>
                  </c:pt>
                  <c:pt idx="1">
                    <c:v>190</c:v>
                  </c:pt>
                  <c:pt idx="2">
                    <c:v>225</c:v>
                  </c:pt>
                  <c:pt idx="3">
                    <c:v>260</c:v>
                  </c:pt>
                  <c:pt idx="4">
                    <c:v>260</c:v>
                  </c:pt>
                </c:lvl>
                <c:lvl>
                  <c:pt idx="0">
                    <c:v>Miscanthus </c:v>
                  </c:pt>
                  <c:pt idx="1">
                    <c:v>HTC-5mins</c:v>
                  </c:pt>
                  <c:pt idx="4">
                    <c:v>Torrefaction-30min</c:v>
                  </c:pt>
                </c:lvl>
              </c:multiLvlStrCache>
            </c:multiLvlStrRef>
          </c:cat>
          <c:val>
            <c:numRef>
              <c:f>'Grindability '!$C$2:$C$6</c:f>
              <c:numCache>
                <c:formatCode>General</c:formatCode>
                <c:ptCount val="5"/>
                <c:pt idx="0">
                  <c:v>7.75</c:v>
                </c:pt>
                <c:pt idx="1">
                  <c:v>52.120000000000012</c:v>
                </c:pt>
                <c:pt idx="2">
                  <c:v>66.48</c:v>
                </c:pt>
                <c:pt idx="3">
                  <c:v>72.209999999999994</c:v>
                </c:pt>
                <c:pt idx="4">
                  <c:v>27.830000000000005</c:v>
                </c:pt>
              </c:numCache>
            </c:numRef>
          </c:val>
        </c:ser>
        <c:ser>
          <c:idx val="1"/>
          <c:order val="1"/>
          <c:tx>
            <c:strRef>
              <c:f>'Grindability '!$D$1</c:f>
              <c:strCache>
                <c:ptCount val="1"/>
                <c:pt idx="0">
                  <c:v>100-250µm (%)</c:v>
                </c:pt>
              </c:strCache>
            </c:strRef>
          </c:tx>
          <c:spPr>
            <a:pattFill prst="pct25">
              <a:fgClr>
                <a:srgbClr val="000000"/>
              </a:fgClr>
              <a:bgClr>
                <a:srgbClr val="FFFFFF"/>
              </a:bgClr>
            </a:pattFill>
            <a:ln w="22225">
              <a:solidFill>
                <a:srgbClr val="000000"/>
              </a:solidFill>
            </a:ln>
          </c:spPr>
          <c:cat>
            <c:multiLvlStrRef>
              <c:f>'Grindability '!$A$2:$B$6</c:f>
              <c:multiLvlStrCache>
                <c:ptCount val="5"/>
                <c:lvl>
                  <c:pt idx="0">
                    <c:v>Raw</c:v>
                  </c:pt>
                  <c:pt idx="1">
                    <c:v>190</c:v>
                  </c:pt>
                  <c:pt idx="2">
                    <c:v>225</c:v>
                  </c:pt>
                  <c:pt idx="3">
                    <c:v>260</c:v>
                  </c:pt>
                  <c:pt idx="4">
                    <c:v>260</c:v>
                  </c:pt>
                </c:lvl>
                <c:lvl>
                  <c:pt idx="0">
                    <c:v>Miscanthus </c:v>
                  </c:pt>
                  <c:pt idx="1">
                    <c:v>HTC-5mins</c:v>
                  </c:pt>
                  <c:pt idx="4">
                    <c:v>Torrefaction-30min</c:v>
                  </c:pt>
                </c:lvl>
              </c:multiLvlStrCache>
            </c:multiLvlStrRef>
          </c:cat>
          <c:val>
            <c:numRef>
              <c:f>'Grindability '!$D$2:$D$6</c:f>
              <c:numCache>
                <c:formatCode>General</c:formatCode>
                <c:ptCount val="5"/>
                <c:pt idx="0">
                  <c:v>11.09</c:v>
                </c:pt>
                <c:pt idx="1">
                  <c:v>14.739999999999998</c:v>
                </c:pt>
                <c:pt idx="2">
                  <c:v>18.68</c:v>
                </c:pt>
                <c:pt idx="3">
                  <c:v>26.21</c:v>
                </c:pt>
                <c:pt idx="4">
                  <c:v>26.650000000000031</c:v>
                </c:pt>
              </c:numCache>
            </c:numRef>
          </c:val>
        </c:ser>
        <c:ser>
          <c:idx val="2"/>
          <c:order val="2"/>
          <c:tx>
            <c:strRef>
              <c:f>'Grindability '!$E$1</c:f>
              <c:strCache>
                <c:ptCount val="1"/>
                <c:pt idx="0">
                  <c:v>250-500µm (%)</c:v>
                </c:pt>
              </c:strCache>
            </c:strRef>
          </c:tx>
          <c:spPr>
            <a:pattFill prst="dkUpDiag">
              <a:fgClr>
                <a:srgbClr val="000000"/>
              </a:fgClr>
              <a:bgClr>
                <a:srgbClr val="FFFFFF"/>
              </a:bgClr>
            </a:pattFill>
            <a:ln w="22225">
              <a:solidFill>
                <a:srgbClr val="000000"/>
              </a:solidFill>
            </a:ln>
          </c:spPr>
          <c:cat>
            <c:multiLvlStrRef>
              <c:f>'Grindability '!$A$2:$B$6</c:f>
              <c:multiLvlStrCache>
                <c:ptCount val="5"/>
                <c:lvl>
                  <c:pt idx="0">
                    <c:v>Raw</c:v>
                  </c:pt>
                  <c:pt idx="1">
                    <c:v>190</c:v>
                  </c:pt>
                  <c:pt idx="2">
                    <c:v>225</c:v>
                  </c:pt>
                  <c:pt idx="3">
                    <c:v>260</c:v>
                  </c:pt>
                  <c:pt idx="4">
                    <c:v>260</c:v>
                  </c:pt>
                </c:lvl>
                <c:lvl>
                  <c:pt idx="0">
                    <c:v>Miscanthus </c:v>
                  </c:pt>
                  <c:pt idx="1">
                    <c:v>HTC-5mins</c:v>
                  </c:pt>
                  <c:pt idx="4">
                    <c:v>Torrefaction-30min</c:v>
                  </c:pt>
                </c:lvl>
              </c:multiLvlStrCache>
            </c:multiLvlStrRef>
          </c:cat>
          <c:val>
            <c:numRef>
              <c:f>'Grindability '!$E$2:$E$6</c:f>
              <c:numCache>
                <c:formatCode>General</c:formatCode>
                <c:ptCount val="5"/>
                <c:pt idx="0">
                  <c:v>46.17</c:v>
                </c:pt>
                <c:pt idx="1">
                  <c:v>15.68</c:v>
                </c:pt>
                <c:pt idx="2">
                  <c:v>12.01</c:v>
                </c:pt>
                <c:pt idx="3">
                  <c:v>1.44</c:v>
                </c:pt>
                <c:pt idx="4">
                  <c:v>42.18</c:v>
                </c:pt>
              </c:numCache>
            </c:numRef>
          </c:val>
        </c:ser>
        <c:ser>
          <c:idx val="3"/>
          <c:order val="3"/>
          <c:tx>
            <c:strRef>
              <c:f>'Grindability '!$F$1</c:f>
              <c:strCache>
                <c:ptCount val="1"/>
                <c:pt idx="0">
                  <c:v>&gt;500µm (%)</c:v>
                </c:pt>
              </c:strCache>
            </c:strRef>
          </c:tx>
          <c:spPr>
            <a:pattFill prst="openDmnd">
              <a:fgClr>
                <a:srgbClr val="000000"/>
              </a:fgClr>
              <a:bgClr>
                <a:srgbClr val="FFFFFF"/>
              </a:bgClr>
            </a:pattFill>
            <a:ln w="22225">
              <a:solidFill>
                <a:srgbClr val="000000"/>
              </a:solidFill>
            </a:ln>
          </c:spPr>
          <c:cat>
            <c:multiLvlStrRef>
              <c:f>'Grindability '!$A$2:$B$6</c:f>
              <c:multiLvlStrCache>
                <c:ptCount val="5"/>
                <c:lvl>
                  <c:pt idx="0">
                    <c:v>Raw</c:v>
                  </c:pt>
                  <c:pt idx="1">
                    <c:v>190</c:v>
                  </c:pt>
                  <c:pt idx="2">
                    <c:v>225</c:v>
                  </c:pt>
                  <c:pt idx="3">
                    <c:v>260</c:v>
                  </c:pt>
                  <c:pt idx="4">
                    <c:v>260</c:v>
                  </c:pt>
                </c:lvl>
                <c:lvl>
                  <c:pt idx="0">
                    <c:v>Miscanthus </c:v>
                  </c:pt>
                  <c:pt idx="1">
                    <c:v>HTC-5mins</c:v>
                  </c:pt>
                  <c:pt idx="4">
                    <c:v>Torrefaction-30min</c:v>
                  </c:pt>
                </c:lvl>
              </c:multiLvlStrCache>
            </c:multiLvlStrRef>
          </c:cat>
          <c:val>
            <c:numRef>
              <c:f>'Grindability '!$F$2:$F$6</c:f>
              <c:numCache>
                <c:formatCode>General</c:formatCode>
                <c:ptCount val="5"/>
                <c:pt idx="0">
                  <c:v>34.99</c:v>
                </c:pt>
                <c:pt idx="1">
                  <c:v>17.439999999999987</c:v>
                </c:pt>
                <c:pt idx="2">
                  <c:v>2.82</c:v>
                </c:pt>
                <c:pt idx="3">
                  <c:v>0.14000000000000001</c:v>
                </c:pt>
                <c:pt idx="4">
                  <c:v>3.34</c:v>
                </c:pt>
              </c:numCache>
            </c:numRef>
          </c:val>
        </c:ser>
        <c:shape val="box"/>
        <c:axId val="149342080"/>
        <c:axId val="149352448"/>
        <c:axId val="0"/>
      </c:bar3DChart>
      <c:catAx>
        <c:axId val="149342080"/>
        <c:scaling>
          <c:orientation val="minMax"/>
        </c:scaling>
        <c:axPos val="b"/>
        <c:title>
          <c:tx>
            <c:rich>
              <a:bodyPr/>
              <a:lstStyle/>
              <a:p>
                <a:pPr algn="ctr" rtl="0">
                  <a:defRPr sz="1600" b="1" i="0" u="none" strike="noStrike" kern="1200" baseline="0">
                    <a:solidFill>
                      <a:prstClr val="black"/>
                    </a:solidFill>
                    <a:latin typeface="+mn-lt"/>
                    <a:ea typeface="+mn-ea"/>
                    <a:cs typeface="+mn-cs"/>
                  </a:defRPr>
                </a:pPr>
                <a:r>
                  <a:rPr lang="en-US" sz="1600" dirty="0"/>
                  <a:t>Reaction </a:t>
                </a:r>
                <a:r>
                  <a:rPr lang="en-US" sz="1600" b="1" i="0" u="none" strike="noStrike" kern="1200" baseline="0" dirty="0" smtClean="0">
                    <a:solidFill>
                      <a:prstClr val="black"/>
                    </a:solidFill>
                    <a:latin typeface="+mn-lt"/>
                    <a:ea typeface="+mn-ea"/>
                    <a:cs typeface="+mn-cs"/>
                  </a:rPr>
                  <a:t>Temperature (°C) </a:t>
                </a:r>
              </a:p>
              <a:p>
                <a:pPr algn="ctr" rtl="0">
                  <a:defRPr sz="1600" b="1" i="0" u="none" strike="noStrike" kern="1200" baseline="0">
                    <a:solidFill>
                      <a:prstClr val="black"/>
                    </a:solidFill>
                    <a:latin typeface="+mn-lt"/>
                    <a:ea typeface="+mn-ea"/>
                    <a:cs typeface="+mn-cs"/>
                  </a:defRPr>
                </a:pPr>
                <a:r>
                  <a:rPr lang="en-US" sz="1600" dirty="0" smtClean="0"/>
                  <a:t>Pretreatment and Reaction Time  </a:t>
                </a:r>
                <a:endParaRPr lang="en-US" sz="1600" dirty="0"/>
              </a:p>
            </c:rich>
          </c:tx>
          <c:layout/>
        </c:title>
        <c:numFmt formatCode="General" sourceLinked="0"/>
        <c:tickLblPos val="nextTo"/>
        <c:txPr>
          <a:bodyPr/>
          <a:lstStyle/>
          <a:p>
            <a:pPr>
              <a:defRPr sz="1400"/>
            </a:pPr>
            <a:endParaRPr lang="en-US"/>
          </a:p>
        </c:txPr>
        <c:crossAx val="149352448"/>
        <c:crosses val="autoZero"/>
        <c:auto val="1"/>
        <c:lblAlgn val="ctr"/>
        <c:lblOffset val="100"/>
      </c:catAx>
      <c:valAx>
        <c:axId val="149352448"/>
        <c:scaling>
          <c:orientation val="minMax"/>
          <c:max val="100"/>
        </c:scaling>
        <c:axPos val="l"/>
        <c:majorGridlines/>
        <c:title>
          <c:tx>
            <c:rich>
              <a:bodyPr rot="-5400000" vert="horz"/>
              <a:lstStyle/>
              <a:p>
                <a:pPr>
                  <a:defRPr sz="1600"/>
                </a:pPr>
                <a:r>
                  <a:rPr lang="en-US" sz="1600"/>
                  <a:t>Percentage Distribution (%)</a:t>
                </a:r>
              </a:p>
            </c:rich>
          </c:tx>
          <c:layout/>
        </c:title>
        <c:numFmt formatCode="General" sourceLinked="1"/>
        <c:tickLblPos val="nextTo"/>
        <c:crossAx val="149342080"/>
        <c:crosses val="autoZero"/>
        <c:crossBetween val="between"/>
      </c:valAx>
    </c:plotArea>
    <c:legend>
      <c:legendPos val="t"/>
      <c:layout/>
      <c:spPr>
        <a:ln>
          <a:solidFill>
            <a:srgbClr val="000000"/>
          </a:solidFill>
        </a:ln>
      </c:spPr>
    </c:legend>
    <c:plotVisOnly val="1"/>
    <c:dispBlanksAs val="gap"/>
  </c:chart>
  <c:spPr>
    <a:ln>
      <a:solidFill>
        <a:srgbClr val="000000"/>
      </a:solidFill>
    </a:ln>
  </c:spPr>
  <c:txPr>
    <a:bodyPr/>
    <a:lstStyle/>
    <a:p>
      <a:pPr>
        <a:defRPr sz="1800"/>
      </a:pPr>
      <a:endParaRPr lang="en-US"/>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plotArea>
      <c:layout/>
      <c:barChart>
        <c:barDir val="col"/>
        <c:grouping val="clustered"/>
        <c:ser>
          <c:idx val="0"/>
          <c:order val="0"/>
          <c:dPt>
            <c:idx val="1"/>
            <c:spPr>
              <a:solidFill>
                <a:schemeClr val="accent3">
                  <a:lumMod val="75000"/>
                </a:schemeClr>
              </a:solidFill>
            </c:spPr>
          </c:dPt>
          <c:dPt>
            <c:idx val="2"/>
            <c:spPr>
              <a:solidFill>
                <a:schemeClr val="accent3">
                  <a:lumMod val="75000"/>
                </a:schemeClr>
              </a:solidFill>
            </c:spPr>
          </c:dPt>
          <c:dPt>
            <c:idx val="3"/>
            <c:spPr>
              <a:solidFill>
                <a:schemeClr val="accent3">
                  <a:lumMod val="75000"/>
                </a:schemeClr>
              </a:solidFill>
            </c:spPr>
          </c:dPt>
          <c:dPt>
            <c:idx val="4"/>
            <c:spPr>
              <a:solidFill>
                <a:srgbClr val="C00000"/>
              </a:solidFill>
            </c:spPr>
          </c:dPt>
          <c:errBars>
            <c:errBarType val="both"/>
            <c:errValType val="cust"/>
            <c:plus>
              <c:numRef>
                <c:f>'[1]Impact Resistance (Durability)'!$F$12:$F$16</c:f>
                <c:numCache>
                  <c:formatCode>General</c:formatCode>
                  <c:ptCount val="5"/>
                  <c:pt idx="0">
                    <c:v>2.6826709895099627</c:v>
                  </c:pt>
                  <c:pt idx="1">
                    <c:v>1.1054108560225231</c:v>
                  </c:pt>
                  <c:pt idx="2">
                    <c:v>1.5089696335080018</c:v>
                  </c:pt>
                  <c:pt idx="3">
                    <c:v>2.2666816531765051</c:v>
                  </c:pt>
                  <c:pt idx="4">
                    <c:v>2.0885252677518684</c:v>
                  </c:pt>
                </c:numCache>
              </c:numRef>
            </c:plus>
            <c:minus>
              <c:numRef>
                <c:f>'Impact Resistance (Durability)'!$F$12:$F$16</c:f>
                <c:numCache>
                  <c:formatCode>General</c:formatCode>
                  <c:ptCount val="5"/>
                  <c:pt idx="0">
                    <c:v>2.6826709895099627</c:v>
                  </c:pt>
                  <c:pt idx="1">
                    <c:v>1.1054108560225231</c:v>
                  </c:pt>
                  <c:pt idx="2">
                    <c:v>1.5089696335080018</c:v>
                  </c:pt>
                  <c:pt idx="3">
                    <c:v>2.2666816531765051</c:v>
                  </c:pt>
                  <c:pt idx="4">
                    <c:v>2.0885252677518684</c:v>
                  </c:pt>
                </c:numCache>
              </c:numRef>
            </c:minus>
          </c:errBars>
          <c:cat>
            <c:strRef>
              <c:f>'Impact Resistance (Durability)'!$A$19:$A$23</c:f>
              <c:strCache>
                <c:ptCount val="5"/>
                <c:pt idx="0">
                  <c:v>Raw</c:v>
                </c:pt>
                <c:pt idx="1">
                  <c:v>HTC-190</c:v>
                </c:pt>
                <c:pt idx="2">
                  <c:v>HTC-225</c:v>
                </c:pt>
                <c:pt idx="3">
                  <c:v>HTC-260</c:v>
                </c:pt>
                <c:pt idx="4">
                  <c:v>Torrefied -260</c:v>
                </c:pt>
              </c:strCache>
            </c:strRef>
          </c:cat>
          <c:val>
            <c:numRef>
              <c:f>'Impact Resistance (Durability)'!$B$19:$B$23</c:f>
              <c:numCache>
                <c:formatCode>General</c:formatCode>
                <c:ptCount val="5"/>
                <c:pt idx="0">
                  <c:v>92.191667634828661</c:v>
                </c:pt>
                <c:pt idx="1">
                  <c:v>92.648950623391272</c:v>
                </c:pt>
                <c:pt idx="2">
                  <c:v>94.214440530335395</c:v>
                </c:pt>
                <c:pt idx="3">
                  <c:v>88.806384687392125</c:v>
                </c:pt>
                <c:pt idx="4">
                  <c:v>83.483874104961089</c:v>
                </c:pt>
              </c:numCache>
            </c:numRef>
          </c:val>
        </c:ser>
        <c:axId val="152412928"/>
        <c:axId val="152414848"/>
      </c:barChart>
      <c:catAx>
        <c:axId val="152412928"/>
        <c:scaling>
          <c:orientation val="minMax"/>
        </c:scaling>
        <c:axPos val="b"/>
        <c:title>
          <c:tx>
            <c:rich>
              <a:bodyPr/>
              <a:lstStyle/>
              <a:p>
                <a:pPr>
                  <a:defRPr/>
                </a:pPr>
                <a:r>
                  <a:rPr lang="en-US"/>
                  <a:t>Pellet Type </a:t>
                </a:r>
              </a:p>
            </c:rich>
          </c:tx>
          <c:layout/>
        </c:title>
        <c:numFmt formatCode="General" sourceLinked="0"/>
        <c:tickLblPos val="nextTo"/>
        <c:crossAx val="152414848"/>
        <c:crosses val="autoZero"/>
        <c:auto val="1"/>
        <c:lblAlgn val="ctr"/>
        <c:lblOffset val="100"/>
      </c:catAx>
      <c:valAx>
        <c:axId val="152414848"/>
        <c:scaling>
          <c:orientation val="minMax"/>
        </c:scaling>
        <c:axPos val="l"/>
        <c:majorGridlines/>
        <c:title>
          <c:tx>
            <c:rich>
              <a:bodyPr rot="-5400000" vert="horz"/>
              <a:lstStyle/>
              <a:p>
                <a:pPr>
                  <a:defRPr/>
                </a:pPr>
                <a:r>
                  <a:rPr lang="en-US"/>
                  <a:t>Durability (%)</a:t>
                </a:r>
              </a:p>
            </c:rich>
          </c:tx>
          <c:layout/>
        </c:title>
        <c:numFmt formatCode="General" sourceLinked="1"/>
        <c:tickLblPos val="nextTo"/>
        <c:crossAx val="152412928"/>
        <c:crosses val="autoZero"/>
        <c:crossBetween val="between"/>
      </c:valAx>
      <c:spPr>
        <a:ln>
          <a:solidFill>
            <a:schemeClr val="tx1"/>
          </a:solidFill>
        </a:ln>
      </c:spPr>
    </c:plotArea>
    <c:plotVisOnly val="1"/>
    <c:dispBlanksAs val="gap"/>
  </c:chart>
  <c:spPr>
    <a:ln>
      <a:solidFill>
        <a:schemeClr val="tx1"/>
      </a:solidFill>
    </a:ln>
  </c:spPr>
  <c:txPr>
    <a:bodyPr/>
    <a:lstStyle/>
    <a:p>
      <a:pPr>
        <a:defRPr sz="1050">
          <a:latin typeface="Arial" panose="020B0604020202020204" pitchFamily="34" charset="0"/>
          <a:cs typeface="Arial" panose="020B0604020202020204" pitchFamily="34" charset="0"/>
        </a:defRPr>
      </a:pPr>
      <a:endParaRPr lang="en-US"/>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plotArea>
      <c:layout>
        <c:manualLayout>
          <c:layoutTarget val="inner"/>
          <c:xMode val="edge"/>
          <c:yMode val="edge"/>
          <c:x val="0.14593673775304944"/>
          <c:y val="7.6256864024615734E-2"/>
          <c:w val="0.52388544649680802"/>
          <c:h val="0.88775563913827504"/>
        </c:manualLayout>
      </c:layout>
      <c:barChart>
        <c:barDir val="col"/>
        <c:grouping val="stacked"/>
        <c:ser>
          <c:idx val="0"/>
          <c:order val="0"/>
          <c:tx>
            <c:strRef>
              <c:f>'Graph-1'!$A$5</c:f>
              <c:strCache>
                <c:ptCount val="1"/>
                <c:pt idx="0">
                  <c:v>Feedstock</c:v>
                </c:pt>
              </c:strCache>
            </c:strRef>
          </c:tx>
          <c:spPr>
            <a:pattFill prst="smGrid">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'Graph-1'!$B$5:$E$5</c:f>
              <c:numCache>
                <c:formatCode>General</c:formatCode>
                <c:ptCount val="4"/>
                <c:pt idx="0">
                  <c:v>0.74269412473401264</c:v>
                </c:pt>
                <c:pt idx="1">
                  <c:v>0.80154746018329714</c:v>
                </c:pt>
                <c:pt idx="2">
                  <c:v>0.74058023211489921</c:v>
                </c:pt>
                <c:pt idx="3">
                  <c:v>0.80138447898752252</c:v>
                </c:pt>
              </c:numCache>
            </c:numRef>
          </c:val>
        </c:ser>
        <c:ser>
          <c:idx val="1"/>
          <c:order val="1"/>
          <c:tx>
            <c:strRef>
              <c:f>'Graph-1'!$A$6</c:f>
              <c:strCache>
                <c:ptCount val="1"/>
                <c:pt idx="0">
                  <c:v>Transportation</c:v>
                </c:pt>
              </c:strCache>
            </c:strRef>
          </c:tx>
          <c:spPr>
            <a:solidFill>
              <a:srgbClr val="C00000"/>
            </a:solidFill>
            <a:ln>
              <a:solidFill>
                <a:schemeClr val="tx1"/>
              </a:solidFill>
            </a:ln>
          </c:spPr>
          <c:cat>
            <c:strRef>
              <c:f>'Graph-1'!$B$4:$E$4</c:f>
              <c:strCache>
                <c:ptCount val="4"/>
                <c:pt idx="0">
                  <c:v>S1</c:v>
                </c:pt>
                <c:pt idx="1">
                  <c:v>S2</c:v>
                </c:pt>
                <c:pt idx="2">
                  <c:v>S3</c:v>
                </c:pt>
                <c:pt idx="3">
                  <c:v>S4</c:v>
                </c:pt>
              </c:strCache>
            </c:strRef>
          </c:cat>
          <c:val>
            <c:numRef>
              <c:f>'Graph-1'!$B$6:$E$6</c:f>
              <c:numCache>
                <c:formatCode>General</c:formatCode>
                <c:ptCount val="4"/>
                <c:pt idx="0">
                  <c:v>0.39170634466589382</c:v>
                </c:pt>
                <c:pt idx="1">
                  <c:v>0.43917689821513112</c:v>
                </c:pt>
                <c:pt idx="2">
                  <c:v>0.39003519435246214</c:v>
                </c:pt>
                <c:pt idx="3">
                  <c:v>0.43904295617001982</c:v>
                </c:pt>
              </c:numCache>
            </c:numRef>
          </c:val>
        </c:ser>
        <c:ser>
          <c:idx val="2"/>
          <c:order val="2"/>
          <c:tx>
            <c:strRef>
              <c:f>'Graph-1'!$A$7</c:f>
              <c:strCache>
                <c:ptCount val="1"/>
                <c:pt idx="0">
                  <c:v>Pretreatment</c:v>
                </c:pt>
              </c:strCache>
            </c:strRef>
          </c:tx>
          <c:spPr>
            <a:pattFill prst="horzBrick">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'Graph-1'!$B$7:$E$7</c:f>
              <c:numCache>
                <c:formatCode>General</c:formatCode>
                <c:ptCount val="4"/>
                <c:pt idx="0">
                  <c:v>0.60773211553324868</c:v>
                </c:pt>
                <c:pt idx="1">
                  <c:v>1.8814633768830733</c:v>
                </c:pt>
                <c:pt idx="2">
                  <c:v>0.60600235843589145</c:v>
                </c:pt>
                <c:pt idx="3">
                  <c:v>1.8810808129474328</c:v>
                </c:pt>
              </c:numCache>
            </c:numRef>
          </c:val>
        </c:ser>
        <c:ser>
          <c:idx val="3"/>
          <c:order val="3"/>
          <c:tx>
            <c:strRef>
              <c:f>'Graph-1'!$A$8</c:f>
              <c:strCache>
                <c:ptCount val="1"/>
                <c:pt idx="0">
                  <c:v>Gasification</c:v>
                </c:pt>
              </c:strCache>
            </c:strRef>
          </c:tx>
          <c:spPr>
            <a:pattFill prst="ltVert">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'Graph-1'!$B$8:$E$8</c:f>
              <c:numCache>
                <c:formatCode>General</c:formatCode>
                <c:ptCount val="4"/>
                <c:pt idx="0">
                  <c:v>11.862874751705238</c:v>
                </c:pt>
                <c:pt idx="1">
                  <c:v>11.167046901123809</c:v>
                </c:pt>
                <c:pt idx="2">
                  <c:v>10.494982052941324</c:v>
                </c:pt>
                <c:pt idx="3">
                  <c:v>9.721111659630429</c:v>
                </c:pt>
              </c:numCache>
            </c:numRef>
          </c:val>
        </c:ser>
        <c:ser>
          <c:idx val="4"/>
          <c:order val="4"/>
          <c:tx>
            <c:strRef>
              <c:f>'Graph-1'!$A$9</c:f>
              <c:strCache>
                <c:ptCount val="1"/>
                <c:pt idx="0">
                  <c:v>Fermentation</c:v>
                </c:pt>
              </c:strCache>
            </c:strRef>
          </c:tx>
          <c:spPr>
            <a:pattFill prst="ltHorz">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'Graph-1'!$B$9:$E$9</c:f>
              <c:numCache>
                <c:formatCode>General</c:formatCode>
                <c:ptCount val="4"/>
                <c:pt idx="0">
                  <c:v>2.7847906657515509</c:v>
                </c:pt>
                <c:pt idx="1">
                  <c:v>2.7847906657515509</c:v>
                </c:pt>
                <c:pt idx="2">
                  <c:v>2.7847906657515509</c:v>
                </c:pt>
                <c:pt idx="3">
                  <c:v>2.7847906657515509</c:v>
                </c:pt>
              </c:numCache>
            </c:numRef>
          </c:val>
        </c:ser>
        <c:ser>
          <c:idx val="5"/>
          <c:order val="5"/>
          <c:tx>
            <c:strRef>
              <c:f>'Graph-1'!$A$10</c:f>
              <c:strCache>
                <c:ptCount val="1"/>
                <c:pt idx="0">
                  <c:v>Distillation</c:v>
                </c:pt>
              </c:strCache>
            </c:strRef>
          </c:tx>
          <c:spPr>
            <a:pattFill prst="diagBrick">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'Graph-1'!$B$10:$E$10</c:f>
              <c:numCache>
                <c:formatCode>General</c:formatCode>
                <c:ptCount val="4"/>
                <c:pt idx="0">
                  <c:v>3.4757572104018908</c:v>
                </c:pt>
                <c:pt idx="1">
                  <c:v>3.4757572104018908</c:v>
                </c:pt>
                <c:pt idx="2">
                  <c:v>3.4757572104018908</c:v>
                </c:pt>
                <c:pt idx="3">
                  <c:v>3.4757572104018908</c:v>
                </c:pt>
              </c:numCache>
            </c:numRef>
          </c:val>
        </c:ser>
        <c:ser>
          <c:idx val="6"/>
          <c:order val="6"/>
          <c:tx>
            <c:strRef>
              <c:f>'Graph-1'!$A$11</c:f>
              <c:strCache>
                <c:ptCount val="1"/>
                <c:pt idx="0">
                  <c:v>Heat recovery</c:v>
                </c:pt>
              </c:strCache>
            </c:strRef>
          </c:tx>
          <c:spPr>
            <a:pattFill prst="ltUpDiag">
              <a:fgClr>
                <a:schemeClr val="tx1"/>
              </a:fgClr>
              <a:bgClr>
                <a:schemeClr val="bg1"/>
              </a:bgClr>
            </a:pattFill>
            <a:ln>
              <a:solidFill>
                <a:schemeClr val="tx1"/>
              </a:solidFill>
            </a:ln>
          </c:spPr>
          <c:cat>
            <c:strRef>
              <c:f>'Graph-1'!$B$4:$E$4</c:f>
              <c:strCache>
                <c:ptCount val="4"/>
                <c:pt idx="0">
                  <c:v>S1</c:v>
                </c:pt>
                <c:pt idx="1">
                  <c:v>S2</c:v>
                </c:pt>
                <c:pt idx="2">
                  <c:v>S3</c:v>
                </c:pt>
                <c:pt idx="3">
                  <c:v>S4</c:v>
                </c:pt>
              </c:strCache>
            </c:strRef>
          </c:cat>
          <c:val>
            <c:numRef>
              <c:f>'Graph-1'!$B$11:$E$11</c:f>
              <c:numCache>
                <c:formatCode>General</c:formatCode>
                <c:ptCount val="4"/>
                <c:pt idx="0">
                  <c:v>-5.3121209065557613</c:v>
                </c:pt>
                <c:pt idx="1">
                  <c:v>-5.733069481815698</c:v>
                </c:pt>
                <c:pt idx="2">
                  <c:v>-5.2970012862406985</c:v>
                </c:pt>
                <c:pt idx="3">
                  <c:v>-5.7319037585540924</c:v>
                </c:pt>
              </c:numCache>
            </c:numRef>
          </c:val>
        </c:ser>
        <c:overlap val="100"/>
        <c:axId val="49280512"/>
        <c:axId val="49282048"/>
      </c:barChart>
      <c:catAx>
        <c:axId val="49280512"/>
        <c:scaling>
          <c:orientation val="minMax"/>
        </c:scaling>
        <c:axPos val="b"/>
        <c:numFmt formatCode="General" sourceLinked="1"/>
        <c:majorTickMark val="in"/>
        <c:tickLblPos val="nextTo"/>
        <c:txPr>
          <a:bodyPr rot="0" vert="horz"/>
          <a:lstStyle/>
          <a:p>
            <a:pPr>
              <a:defRPr sz="2000"/>
            </a:pPr>
            <a:endParaRPr lang="en-US"/>
          </a:p>
        </c:txPr>
        <c:crossAx val="49282048"/>
        <c:crossesAt val="0"/>
        <c:auto val="1"/>
        <c:lblAlgn val="ctr"/>
        <c:lblOffset val="100"/>
      </c:catAx>
      <c:valAx>
        <c:axId val="49282048"/>
        <c:scaling>
          <c:orientation val="minMax"/>
          <c:max val="21"/>
          <c:min val="-6"/>
        </c:scaling>
        <c:axPos val="l"/>
        <c:title>
          <c:tx>
            <c:rich>
              <a:bodyPr/>
              <a:lstStyle/>
              <a:p>
                <a:pPr>
                  <a:defRPr/>
                </a:pPr>
                <a:r>
                  <a:rPr lang="en-CA"/>
                  <a:t>MJ/L</a:t>
                </a:r>
              </a:p>
            </c:rich>
          </c:tx>
          <c:layout>
            <c:manualLayout>
              <c:xMode val="edge"/>
              <c:yMode val="edge"/>
              <c:x val="1.5424927064713581E-2"/>
              <c:y val="0.39012376049927538"/>
            </c:manualLayout>
          </c:layout>
        </c:title>
        <c:numFmt formatCode="General" sourceLinked="1"/>
        <c:majorTickMark val="in"/>
        <c:tickLblPos val="nextTo"/>
        <c:txPr>
          <a:bodyPr rot="0" vert="horz"/>
          <a:lstStyle/>
          <a:p>
            <a:pPr>
              <a:defRPr/>
            </a:pPr>
            <a:endParaRPr lang="en-US"/>
          </a:p>
        </c:txPr>
        <c:crossAx val="49280512"/>
        <c:crosses val="autoZero"/>
        <c:crossBetween val="between"/>
        <c:majorUnit val="3"/>
      </c:valAx>
      <c:spPr>
        <a:ln>
          <a:solidFill>
            <a:schemeClr val="tx1"/>
          </a:solidFill>
          <a:prstDash val="solid"/>
        </a:ln>
      </c:spPr>
    </c:plotArea>
    <c:legend>
      <c:legendPos val="r"/>
      <c:layout>
        <c:manualLayout>
          <c:xMode val="edge"/>
          <c:yMode val="edge"/>
          <c:x val="0.69034560457708982"/>
          <c:y val="4.7256999851762842E-2"/>
          <c:w val="0.30965439542291257"/>
          <c:h val="0.85712434068172361"/>
        </c:manualLayout>
      </c:layout>
      <c:txPr>
        <a:bodyPr/>
        <a:lstStyle/>
        <a:p>
          <a:pPr>
            <a:defRPr sz="2000"/>
          </a:pPr>
          <a:endParaRPr lang="en-US"/>
        </a:p>
      </c:txPr>
    </c:legend>
    <c:plotVisOnly val="1"/>
    <c:dispBlanksAs val="gap"/>
  </c:chart>
  <c:spPr>
    <a:ln>
      <a:noFill/>
    </a:ln>
  </c:spPr>
  <c:txPr>
    <a:bodyPr/>
    <a:lstStyle/>
    <a:p>
      <a:pPr>
        <a:defRPr sz="2400" b="0" i="0" u="none" strike="noStrike" baseline="0">
          <a:solidFill>
            <a:srgbClr val="000000"/>
          </a:solidFill>
          <a:latin typeface="+mn-lt"/>
          <a:ea typeface="Times New Roman"/>
          <a:cs typeface="Times New Roman"/>
        </a:defRPr>
      </a:pPr>
      <a:endParaRPr lang="en-US"/>
    </a:p>
  </c:txPr>
  <c:externalData r:id="rId2"/>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plotArea>
      <c:layout>
        <c:manualLayout>
          <c:layoutTarget val="inner"/>
          <c:xMode val="edge"/>
          <c:yMode val="edge"/>
          <c:x val="0.2685307935870373"/>
          <c:y val="3.636352821336427E-2"/>
          <c:w val="0.57666455863878519"/>
          <c:h val="0.93056241870059497"/>
        </c:manualLayout>
      </c:layout>
      <c:barChart>
        <c:barDir val="col"/>
        <c:grouping val="stacked"/>
        <c:ser>
          <c:idx val="0"/>
          <c:order val="0"/>
          <c:tx>
            <c:strRef>
              <c:f>'Graph-1'!$A$25</c:f>
              <c:strCache>
                <c:ptCount val="1"/>
                <c:pt idx="0">
                  <c:v>Feedstock</c:v>
                </c:pt>
              </c:strCache>
            </c:strRef>
          </c:tx>
          <c:spPr>
            <a:pattFill prst="smGrid">
              <a:fgClr>
                <a:srgbClr val="00B050"/>
              </a:fgClr>
              <a:bgClr>
                <a:schemeClr val="bg1"/>
              </a:bgClr>
            </a:pattFill>
            <a:ln>
              <a:solidFill>
                <a:schemeClr val="tx1"/>
              </a:solidFill>
            </a:ln>
          </c:spPr>
          <c:cat>
            <c:strRef>
              <c:f>'Graph-1'!$B$24:$E$24</c:f>
              <c:strCache>
                <c:ptCount val="4"/>
                <c:pt idx="0">
                  <c:v>S1</c:v>
                </c:pt>
                <c:pt idx="1">
                  <c:v>S2</c:v>
                </c:pt>
                <c:pt idx="2">
                  <c:v>S3</c:v>
                </c:pt>
                <c:pt idx="3">
                  <c:v>S4</c:v>
                </c:pt>
              </c:strCache>
            </c:strRef>
          </c:cat>
          <c:val>
            <c:numRef>
              <c:f>'Graph-1'!$B$25:$E$25</c:f>
              <c:numCache>
                <c:formatCode>_(* #,##0.00_);_(* \(#,##0.00\);_(* "-"??_);_(@_)</c:formatCode>
                <c:ptCount val="4"/>
                <c:pt idx="0" formatCode="_-* #,##0.0_-;\-* #,##0.0_-;_-* &quot;-&quot;??_-;_-@_-">
                  <c:v>0.46439354179645481</c:v>
                </c:pt>
                <c:pt idx="1">
                  <c:v>0.50119349481293485</c:v>
                </c:pt>
                <c:pt idx="2">
                  <c:v>0.46307176201164862</c:v>
                </c:pt>
                <c:pt idx="3">
                  <c:v>0.50109158554473077</c:v>
                </c:pt>
              </c:numCache>
            </c:numRef>
          </c:val>
        </c:ser>
        <c:ser>
          <c:idx val="1"/>
          <c:order val="1"/>
          <c:tx>
            <c:strRef>
              <c:f>'Graph-1'!$A$26</c:f>
              <c:strCache>
                <c:ptCount val="1"/>
                <c:pt idx="0">
                  <c:v>Transportation</c:v>
                </c:pt>
              </c:strCache>
            </c:strRef>
          </c:tx>
          <c:spPr>
            <a:solidFill>
              <a:srgbClr val="FF0000"/>
            </a:solidFill>
            <a:ln>
              <a:solidFill>
                <a:schemeClr val="tx1"/>
              </a:solidFill>
            </a:ln>
          </c:spPr>
          <c:cat>
            <c:strRef>
              <c:f>'Graph-1'!$B$24:$E$24</c:f>
              <c:strCache>
                <c:ptCount val="4"/>
                <c:pt idx="0">
                  <c:v>S1</c:v>
                </c:pt>
                <c:pt idx="1">
                  <c:v>S2</c:v>
                </c:pt>
                <c:pt idx="2">
                  <c:v>S3</c:v>
                </c:pt>
                <c:pt idx="3">
                  <c:v>S4</c:v>
                </c:pt>
              </c:strCache>
            </c:strRef>
          </c:cat>
          <c:val>
            <c:numRef>
              <c:f>'Graph-1'!$B$26:$E$26</c:f>
              <c:numCache>
                <c:formatCode>0.00</c:formatCode>
                <c:ptCount val="4"/>
                <c:pt idx="0" formatCode="_(* #,##0.00_);_(* \(#,##0.00\);_(* &quot;-&quot;??_);_(@_)">
                  <c:v>2.6910225878546881E-2</c:v>
                </c:pt>
                <c:pt idx="1">
                  <c:v>3.0171452907379492E-2</c:v>
                </c:pt>
                <c:pt idx="2" formatCode="_(* #,##0.00_);_(* \(#,##0.00\);_(* &quot;-&quot;??_);_(@_)">
                  <c:v>2.6795417852014173E-2</c:v>
                </c:pt>
                <c:pt idx="3" formatCode="_(* #,##0.00_);_(* \(#,##0.00\);_(* &quot;-&quot;??_);_(@_)">
                  <c:v>3.0162251088880349E-2</c:v>
                </c:pt>
              </c:numCache>
            </c:numRef>
          </c:val>
        </c:ser>
        <c:ser>
          <c:idx val="2"/>
          <c:order val="2"/>
          <c:tx>
            <c:strRef>
              <c:f>'Graph-1'!$A$27</c:f>
              <c:strCache>
                <c:ptCount val="1"/>
                <c:pt idx="0">
                  <c:v>Pretreatment</c:v>
                </c:pt>
              </c:strCache>
            </c:strRef>
          </c:tx>
          <c:spPr>
            <a:pattFill prst="horzBrick">
              <a:fgClr>
                <a:schemeClr val="tx1"/>
              </a:fgClr>
              <a:bgClr>
                <a:schemeClr val="bg1"/>
              </a:bgClr>
            </a:pattFill>
            <a:ln>
              <a:solidFill>
                <a:schemeClr val="tx1"/>
              </a:solidFill>
            </a:ln>
          </c:spPr>
          <c:cat>
            <c:strRef>
              <c:f>'Graph-1'!$B$24:$E$24</c:f>
              <c:strCache>
                <c:ptCount val="4"/>
                <c:pt idx="0">
                  <c:v>S1</c:v>
                </c:pt>
                <c:pt idx="1">
                  <c:v>S2</c:v>
                </c:pt>
                <c:pt idx="2">
                  <c:v>S3</c:v>
                </c:pt>
                <c:pt idx="3">
                  <c:v>S4</c:v>
                </c:pt>
              </c:strCache>
            </c:strRef>
          </c:cat>
          <c:val>
            <c:numRef>
              <c:f>'Graph-1'!$B$27:$E$27</c:f>
              <c:numCache>
                <c:formatCode>_(* #,##0.00_);_(* \(#,##0.00\);_(* "-"??_);_(@_)</c:formatCode>
                <c:ptCount val="4"/>
                <c:pt idx="0">
                  <c:v>1.0316440232817511E-2</c:v>
                </c:pt>
                <c:pt idx="1">
                  <c:v>8.6030057219997194E-2</c:v>
                </c:pt>
                <c:pt idx="2">
                  <c:v>1.0287077072214186E-2</c:v>
                </c:pt>
                <c:pt idx="3">
                  <c:v>8.6012564454696697E-2</c:v>
                </c:pt>
              </c:numCache>
            </c:numRef>
          </c:val>
        </c:ser>
        <c:ser>
          <c:idx val="3"/>
          <c:order val="3"/>
          <c:tx>
            <c:strRef>
              <c:f>'Graph-1'!$A$28</c:f>
              <c:strCache>
                <c:ptCount val="1"/>
                <c:pt idx="0">
                  <c:v>Gasification</c:v>
                </c:pt>
              </c:strCache>
            </c:strRef>
          </c:tx>
          <c:spPr>
            <a:pattFill prst="ltVert">
              <a:fgClr>
                <a:schemeClr val="tx1"/>
              </a:fgClr>
              <a:bgClr>
                <a:schemeClr val="bg1"/>
              </a:bgClr>
            </a:pattFill>
            <a:ln>
              <a:solidFill>
                <a:schemeClr val="tx1"/>
              </a:solidFill>
            </a:ln>
          </c:spPr>
          <c:cat>
            <c:strRef>
              <c:f>'Graph-1'!$B$24:$E$24</c:f>
              <c:strCache>
                <c:ptCount val="4"/>
                <c:pt idx="0">
                  <c:v>S1</c:v>
                </c:pt>
                <c:pt idx="1">
                  <c:v>S2</c:v>
                </c:pt>
                <c:pt idx="2">
                  <c:v>S3</c:v>
                </c:pt>
                <c:pt idx="3">
                  <c:v>S4</c:v>
                </c:pt>
              </c:strCache>
            </c:strRef>
          </c:cat>
          <c:val>
            <c:numRef>
              <c:f>'Graph-1'!$B$28:$E$28</c:f>
              <c:numCache>
                <c:formatCode>_(* #,##0.00_);_(* \(#,##0.00\);_(* "-"??_);_(@_)</c:formatCode>
                <c:ptCount val="4"/>
                <c:pt idx="0">
                  <c:v>0.7132594102572466</c:v>
                </c:pt>
                <c:pt idx="1">
                  <c:v>0.6714225222571506</c:v>
                </c:pt>
                <c:pt idx="2">
                  <c:v>0.63101439292067862</c:v>
                </c:pt>
                <c:pt idx="3">
                  <c:v>0.58448517029113756</c:v>
                </c:pt>
              </c:numCache>
            </c:numRef>
          </c:val>
        </c:ser>
        <c:ser>
          <c:idx val="4"/>
          <c:order val="4"/>
          <c:tx>
            <c:strRef>
              <c:f>'Graph-1'!$A$29</c:f>
              <c:strCache>
                <c:ptCount val="1"/>
                <c:pt idx="0">
                  <c:v>Fermentation</c:v>
                </c:pt>
              </c:strCache>
            </c:strRef>
          </c:tx>
          <c:spPr>
            <a:pattFill prst="ltHorz">
              <a:fgClr>
                <a:schemeClr val="tx1"/>
              </a:fgClr>
              <a:bgClr>
                <a:schemeClr val="bg1"/>
              </a:bgClr>
            </a:pattFill>
            <a:ln>
              <a:solidFill>
                <a:schemeClr val="tx1"/>
              </a:solidFill>
            </a:ln>
          </c:spPr>
          <c:cat>
            <c:strRef>
              <c:f>'Graph-1'!$B$24:$E$24</c:f>
              <c:strCache>
                <c:ptCount val="4"/>
                <c:pt idx="0">
                  <c:v>S1</c:v>
                </c:pt>
                <c:pt idx="1">
                  <c:v>S2</c:v>
                </c:pt>
                <c:pt idx="2">
                  <c:v>S3</c:v>
                </c:pt>
                <c:pt idx="3">
                  <c:v>S4</c:v>
                </c:pt>
              </c:strCache>
            </c:strRef>
          </c:cat>
          <c:val>
            <c:numRef>
              <c:f>'Graph-1'!$B$29:$E$29</c:f>
              <c:numCache>
                <c:formatCode>_(* #,##0.00_);_(* \(#,##0.00\);_(* "-"??_);_(@_)</c:formatCode>
                <c:ptCount val="4"/>
                <c:pt idx="0">
                  <c:v>0.1700020619826057</c:v>
                </c:pt>
                <c:pt idx="1">
                  <c:v>0.1700020619826057</c:v>
                </c:pt>
                <c:pt idx="2">
                  <c:v>0.1700020619826057</c:v>
                </c:pt>
                <c:pt idx="3">
                  <c:v>0.1700020619826057</c:v>
                </c:pt>
              </c:numCache>
            </c:numRef>
          </c:val>
        </c:ser>
        <c:ser>
          <c:idx val="5"/>
          <c:order val="5"/>
          <c:tx>
            <c:strRef>
              <c:f>'Graph-1'!$A$30</c:f>
              <c:strCache>
                <c:ptCount val="1"/>
                <c:pt idx="0">
                  <c:v>Distillation</c:v>
                </c:pt>
              </c:strCache>
            </c:strRef>
          </c:tx>
          <c:spPr>
            <a:pattFill prst="diagBrick">
              <a:fgClr>
                <a:schemeClr val="tx1"/>
              </a:fgClr>
              <a:bgClr>
                <a:schemeClr val="bg1"/>
              </a:bgClr>
            </a:pattFill>
            <a:ln>
              <a:solidFill>
                <a:schemeClr val="tx1"/>
              </a:solidFill>
            </a:ln>
          </c:spPr>
          <c:cat>
            <c:strRef>
              <c:f>'Graph-1'!$B$24:$E$24</c:f>
              <c:strCache>
                <c:ptCount val="4"/>
                <c:pt idx="0">
                  <c:v>S1</c:v>
                </c:pt>
                <c:pt idx="1">
                  <c:v>S2</c:v>
                </c:pt>
                <c:pt idx="2">
                  <c:v>S3</c:v>
                </c:pt>
                <c:pt idx="3">
                  <c:v>S4</c:v>
                </c:pt>
              </c:strCache>
            </c:strRef>
          </c:cat>
          <c:val>
            <c:numRef>
              <c:f>'Graph-1'!$B$30:$E$30</c:f>
              <c:numCache>
                <c:formatCode>_(* #,##0.00_);_(* \(#,##0.00\);_(* "-"??_);_(@_)</c:formatCode>
                <c:ptCount val="4"/>
                <c:pt idx="0">
                  <c:v>0.20898109353571909</c:v>
                </c:pt>
                <c:pt idx="1">
                  <c:v>0.20898109353571909</c:v>
                </c:pt>
                <c:pt idx="2">
                  <c:v>0.20898109353571909</c:v>
                </c:pt>
                <c:pt idx="3">
                  <c:v>0.20898109353571909</c:v>
                </c:pt>
              </c:numCache>
            </c:numRef>
          </c:val>
        </c:ser>
        <c:ser>
          <c:idx val="6"/>
          <c:order val="6"/>
          <c:tx>
            <c:strRef>
              <c:f>'Graph-1'!$A$31</c:f>
              <c:strCache>
                <c:ptCount val="1"/>
                <c:pt idx="0">
                  <c:v>Heat recovery</c:v>
                </c:pt>
              </c:strCache>
            </c:strRef>
          </c:tx>
          <c:spPr>
            <a:noFill/>
            <a:ln>
              <a:solidFill>
                <a:schemeClr val="tx1"/>
              </a:solidFill>
            </a:ln>
          </c:spPr>
          <c:cat>
            <c:strRef>
              <c:f>'Graph-1'!$B$24:$E$24</c:f>
              <c:strCache>
                <c:ptCount val="4"/>
                <c:pt idx="0">
                  <c:v>S1</c:v>
                </c:pt>
                <c:pt idx="1">
                  <c:v>S2</c:v>
                </c:pt>
                <c:pt idx="2">
                  <c:v>S3</c:v>
                </c:pt>
                <c:pt idx="3">
                  <c:v>S4</c:v>
                </c:pt>
              </c:strCache>
            </c:strRef>
          </c:cat>
          <c:val>
            <c:numRef>
              <c:f>'Graph-1'!$B$31:$E$31</c:f>
              <c:numCache>
                <c:formatCode>General</c:formatCode>
                <c:ptCount val="4"/>
                <c:pt idx="0" formatCode="_(* #,##0.00_);_(* \(#,##0.00\);_(* &quot;-&quot;??_);_(@_)">
                  <c:v>-0.31939309015131656</c:v>
                </c:pt>
                <c:pt idx="1">
                  <c:v>-0.34470276751222423</c:v>
                </c:pt>
                <c:pt idx="2">
                  <c:v>-0.31848401779786578</c:v>
                </c:pt>
                <c:pt idx="3">
                  <c:v>-0.34463267800158726</c:v>
                </c:pt>
              </c:numCache>
            </c:numRef>
          </c:val>
        </c:ser>
        <c:overlap val="100"/>
        <c:axId val="49693056"/>
        <c:axId val="49694592"/>
      </c:barChart>
      <c:catAx>
        <c:axId val="49693056"/>
        <c:scaling>
          <c:orientation val="minMax"/>
        </c:scaling>
        <c:axPos val="b"/>
        <c:numFmt formatCode="General" sourceLinked="1"/>
        <c:tickLblPos val="nextTo"/>
        <c:txPr>
          <a:bodyPr rot="0" vert="horz"/>
          <a:lstStyle/>
          <a:p>
            <a:pPr>
              <a:defRPr>
                <a:solidFill>
                  <a:srgbClr val="C00000"/>
                </a:solidFill>
              </a:defRPr>
            </a:pPr>
            <a:endParaRPr lang="en-US"/>
          </a:p>
        </c:txPr>
        <c:crossAx val="49694592"/>
        <c:crosses val="autoZero"/>
        <c:auto val="1"/>
        <c:lblAlgn val="ctr"/>
        <c:lblOffset val="100"/>
      </c:catAx>
      <c:valAx>
        <c:axId val="49694592"/>
        <c:scaling>
          <c:orientation val="minMax"/>
          <c:max val="1.8"/>
          <c:min val="-0.4"/>
        </c:scaling>
        <c:axPos val="l"/>
        <c:title>
          <c:tx>
            <c:rich>
              <a:bodyPr/>
              <a:lstStyle/>
              <a:p>
                <a:pPr>
                  <a:defRPr>
                    <a:solidFill>
                      <a:srgbClr val="C00000"/>
                    </a:solidFill>
                  </a:defRPr>
                </a:pPr>
                <a:r>
                  <a:rPr lang="en-CA" dirty="0" smtClean="0">
                    <a:solidFill>
                      <a:srgbClr val="C00000"/>
                    </a:solidFill>
                  </a:rPr>
                  <a:t>kg </a:t>
                </a:r>
                <a:r>
                  <a:rPr lang="en-CA" dirty="0">
                    <a:solidFill>
                      <a:srgbClr val="C00000"/>
                    </a:solidFill>
                  </a:rPr>
                  <a:t>CO</a:t>
                </a:r>
                <a:r>
                  <a:rPr lang="en-CA" baseline="-25000" dirty="0">
                    <a:solidFill>
                      <a:srgbClr val="C00000"/>
                    </a:solidFill>
                  </a:rPr>
                  <a:t>2</a:t>
                </a:r>
                <a:r>
                  <a:rPr lang="en-CA" dirty="0">
                    <a:solidFill>
                      <a:srgbClr val="C00000"/>
                    </a:solidFill>
                  </a:rPr>
                  <a:t>e/L</a:t>
                </a:r>
              </a:p>
            </c:rich>
          </c:tx>
          <c:layout>
            <c:manualLayout>
              <c:xMode val="edge"/>
              <c:yMode val="edge"/>
              <c:x val="5.70556262979328E-3"/>
              <c:y val="0.32364329310632151"/>
            </c:manualLayout>
          </c:layout>
        </c:title>
        <c:numFmt formatCode="_-* #,##0.0_-;\-* #,##0.0_-;_-* &quot;-&quot;??_-;_-@_-" sourceLinked="1"/>
        <c:majorTickMark val="in"/>
        <c:tickLblPos val="nextTo"/>
        <c:txPr>
          <a:bodyPr rot="0" vert="horz"/>
          <a:lstStyle/>
          <a:p>
            <a:pPr>
              <a:defRPr/>
            </a:pPr>
            <a:endParaRPr lang="en-US"/>
          </a:p>
        </c:txPr>
        <c:crossAx val="49693056"/>
        <c:crosses val="autoZero"/>
        <c:crossBetween val="between"/>
        <c:majorUnit val="0.4"/>
      </c:valAx>
      <c:spPr>
        <a:ln>
          <a:solidFill>
            <a:schemeClr val="tx1"/>
          </a:solidFill>
        </a:ln>
      </c:spPr>
    </c:plotArea>
    <c:plotVisOnly val="1"/>
    <c:dispBlanksAs val="gap"/>
  </c:chart>
  <c:spPr>
    <a:ln>
      <a:noFill/>
    </a:ln>
  </c:spPr>
  <c:txPr>
    <a:bodyPr/>
    <a:lstStyle/>
    <a:p>
      <a:pPr>
        <a:defRPr sz="2000" b="0" i="0" u="none" strike="noStrike" baseline="0">
          <a:solidFill>
            <a:srgbClr val="000000"/>
          </a:solidFill>
          <a:latin typeface="Times New Roman"/>
          <a:ea typeface="Times New Roman"/>
          <a:cs typeface="Times New Roman"/>
        </a:defRPr>
      </a:pPr>
      <a:endParaRPr lang="en-US"/>
    </a:p>
  </c:txPr>
  <c:externalData r:id="rId2"/>
  <c:userShapes r:id="rId3"/>
</c:chartSpace>
</file>

<file path=ppt/charts/chart9.xml><?xml version="1.0" encoding="utf-8"?>
<c:chartSpace xmlns:c="http://schemas.openxmlformats.org/drawingml/2006/chart" xmlns:a="http://schemas.openxmlformats.org/drawingml/2006/main" xmlns:r="http://schemas.openxmlformats.org/officeDocument/2006/relationships">
  <c:lang val="en-CA"/>
  <c:clrMapOvr bg1="lt1" tx1="dk1" bg2="lt2" tx2="dk2" accent1="accent1" accent2="accent2" accent3="accent3" accent4="accent4" accent5="accent5" accent6="accent6" hlink="hlink" folHlink="folHlink"/>
  <c:chart>
    <c:plotArea>
      <c:layout>
        <c:manualLayout>
          <c:layoutTarget val="inner"/>
          <c:xMode val="edge"/>
          <c:yMode val="edge"/>
          <c:x val="0.16452719104270025"/>
          <c:y val="4.5622245676406326E-2"/>
          <c:w val="0.43772704859277434"/>
          <c:h val="0.91793188803937664"/>
        </c:manualLayout>
      </c:layout>
      <c:barChart>
        <c:barDir val="col"/>
        <c:grouping val="stacked"/>
        <c:ser>
          <c:idx val="0"/>
          <c:order val="0"/>
          <c:tx>
            <c:strRef>
              <c:f>'Graph-1'!$A$48</c:f>
              <c:strCache>
                <c:ptCount val="1"/>
                <c:pt idx="0">
                  <c:v>Fixed cost</c:v>
                </c:pt>
              </c:strCache>
            </c:strRef>
          </c:tx>
          <c:spPr>
            <a:pattFill prst="wdUpDiag">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'Graph-1'!$B$48:$E$48</c:f>
              <c:numCache>
                <c:formatCode>General</c:formatCode>
                <c:ptCount val="4"/>
                <c:pt idx="0" formatCode="0.0">
                  <c:v>0.27853210179399157</c:v>
                </c:pt>
                <c:pt idx="1">
                  <c:v>0.27947367558518732</c:v>
                </c:pt>
                <c:pt idx="2">
                  <c:v>0.27849828237029484</c:v>
                </c:pt>
                <c:pt idx="3">
                  <c:v>0.27947106810642258</c:v>
                </c:pt>
              </c:numCache>
            </c:numRef>
          </c:val>
        </c:ser>
        <c:ser>
          <c:idx val="1"/>
          <c:order val="1"/>
          <c:tx>
            <c:strRef>
              <c:f>'Graph-1'!$A$49</c:f>
              <c:strCache>
                <c:ptCount val="1"/>
                <c:pt idx="0">
                  <c:v>Feedstock</c:v>
                </c:pt>
              </c:strCache>
            </c:strRef>
          </c:tx>
          <c:spPr>
            <a:pattFill prst="lgCheck">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'Graph-1'!$B$49:$E$49</c:f>
              <c:numCache>
                <c:formatCode>General</c:formatCode>
                <c:ptCount val="4"/>
                <c:pt idx="0">
                  <c:v>0.19803502989985988</c:v>
                </c:pt>
                <c:pt idx="1">
                  <c:v>0.21372792641978289</c:v>
                </c:pt>
                <c:pt idx="2">
                  <c:v>0.1974713728382379</c:v>
                </c:pt>
                <c:pt idx="3">
                  <c:v>0.21368446844037625</c:v>
                </c:pt>
              </c:numCache>
            </c:numRef>
          </c:val>
        </c:ser>
        <c:ser>
          <c:idx val="2"/>
          <c:order val="2"/>
          <c:tx>
            <c:strRef>
              <c:f>'Graph-1'!$A$50</c:f>
              <c:strCache>
                <c:ptCount val="1"/>
                <c:pt idx="0">
                  <c:v>Transportation</c:v>
                </c:pt>
              </c:strCache>
            </c:strRef>
          </c:tx>
          <c:spPr>
            <a:solidFill>
              <a:srgbClr val="FF0000"/>
            </a:solidFill>
            <a:ln>
              <a:solidFill>
                <a:schemeClr val="tx1"/>
              </a:solidFill>
            </a:ln>
          </c:spPr>
          <c:cat>
            <c:strRef>
              <c:f>'Graph-1'!$B$47:$E$47</c:f>
              <c:strCache>
                <c:ptCount val="4"/>
                <c:pt idx="0">
                  <c:v>S1</c:v>
                </c:pt>
                <c:pt idx="1">
                  <c:v>S2</c:v>
                </c:pt>
                <c:pt idx="2">
                  <c:v>S3</c:v>
                </c:pt>
                <c:pt idx="3">
                  <c:v>S4</c:v>
                </c:pt>
              </c:strCache>
            </c:strRef>
          </c:cat>
          <c:val>
            <c:numRef>
              <c:f>'Graph-1'!$B$50:$E$50</c:f>
              <c:numCache>
                <c:formatCode>General</c:formatCode>
                <c:ptCount val="4"/>
                <c:pt idx="0">
                  <c:v>1.3336403790533387E-2</c:v>
                </c:pt>
                <c:pt idx="1">
                  <c:v>1.4952631045756323E-2</c:v>
                </c:pt>
                <c:pt idx="2">
                  <c:v>1.327950623021021E-2</c:v>
                </c:pt>
                <c:pt idx="3">
                  <c:v>1.4948070728512432E-2</c:v>
                </c:pt>
              </c:numCache>
            </c:numRef>
          </c:val>
        </c:ser>
        <c:ser>
          <c:idx val="3"/>
          <c:order val="3"/>
          <c:tx>
            <c:strRef>
              <c:f>'Graph-1'!$A$51</c:f>
              <c:strCache>
                <c:ptCount val="1"/>
                <c:pt idx="0">
                  <c:v>Pretreatment</c:v>
                </c:pt>
              </c:strCache>
            </c:strRef>
          </c:tx>
          <c:spPr>
            <a:pattFill prst="horzBrick">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'Graph-1'!$B$51:$E$51</c:f>
              <c:numCache>
                <c:formatCode>General</c:formatCode>
                <c:ptCount val="4"/>
                <c:pt idx="0">
                  <c:v>3.1887178901435953E-3</c:v>
                </c:pt>
                <c:pt idx="1">
                  <c:v>2.6591108595271896E-2</c:v>
                </c:pt>
                <c:pt idx="2">
                  <c:v>0.14127151112178782</c:v>
                </c:pt>
                <c:pt idx="3">
                  <c:v>0.13118649048757991</c:v>
                </c:pt>
              </c:numCache>
            </c:numRef>
          </c:val>
        </c:ser>
        <c:ser>
          <c:idx val="4"/>
          <c:order val="4"/>
          <c:tx>
            <c:strRef>
              <c:f>'Graph-1'!$A$52</c:f>
              <c:strCache>
                <c:ptCount val="1"/>
                <c:pt idx="0">
                  <c:v>Gasification</c:v>
                </c:pt>
              </c:strCache>
            </c:strRef>
          </c:tx>
          <c:spPr>
            <a:pattFill prst="ltVert">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'Graph-1'!$B$52:$E$52</c:f>
              <c:numCache>
                <c:formatCode>General</c:formatCode>
                <c:ptCount val="4"/>
                <c:pt idx="0">
                  <c:v>0.22407652308776516</c:v>
                </c:pt>
                <c:pt idx="1">
                  <c:v>0.2109331081323392</c:v>
                </c:pt>
                <c:pt idx="2">
                  <c:v>0.19823854988889175</c:v>
                </c:pt>
                <c:pt idx="3">
                  <c:v>0.18362099801524195</c:v>
                </c:pt>
              </c:numCache>
            </c:numRef>
          </c:val>
        </c:ser>
        <c:ser>
          <c:idx val="5"/>
          <c:order val="5"/>
          <c:tx>
            <c:strRef>
              <c:f>'Graph-1'!$A$53</c:f>
              <c:strCache>
                <c:ptCount val="1"/>
                <c:pt idx="0">
                  <c:v>Fermentation</c:v>
                </c:pt>
              </c:strCache>
            </c:strRef>
          </c:tx>
          <c:spPr>
            <a:pattFill prst="ltHorz">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'Graph-1'!$B$53:$E$53</c:f>
              <c:numCache>
                <c:formatCode>General</c:formatCode>
                <c:ptCount val="4"/>
                <c:pt idx="0">
                  <c:v>0.10210609929078014</c:v>
                </c:pt>
                <c:pt idx="1">
                  <c:v>0.10210609929078014</c:v>
                </c:pt>
                <c:pt idx="2">
                  <c:v>0.10210609929078014</c:v>
                </c:pt>
                <c:pt idx="3">
                  <c:v>0.10210609929078014</c:v>
                </c:pt>
              </c:numCache>
            </c:numRef>
          </c:val>
        </c:ser>
        <c:ser>
          <c:idx val="6"/>
          <c:order val="6"/>
          <c:tx>
            <c:strRef>
              <c:f>'Graph-1'!$A$54</c:f>
              <c:strCache>
                <c:ptCount val="1"/>
                <c:pt idx="0">
                  <c:v>Distillation</c:v>
                </c:pt>
              </c:strCache>
            </c:strRef>
          </c:tx>
          <c:spPr>
            <a:pattFill prst="diagBrick">
              <a:fgClr>
                <a:schemeClr val="tx1"/>
              </a:fgClr>
              <a:bgClr>
                <a:schemeClr val="bg1"/>
              </a:bgClr>
            </a:pattFill>
            <a:ln>
              <a:solidFill>
                <a:schemeClr val="tx1"/>
              </a:solidFill>
            </a:ln>
          </c:spPr>
          <c:cat>
            <c:strRef>
              <c:f>'Graph-1'!$B$47:$E$47</c:f>
              <c:strCache>
                <c:ptCount val="4"/>
                <c:pt idx="0">
                  <c:v>S1</c:v>
                </c:pt>
                <c:pt idx="1">
                  <c:v>S2</c:v>
                </c:pt>
                <c:pt idx="2">
                  <c:v>S3</c:v>
                </c:pt>
                <c:pt idx="3">
                  <c:v>S4</c:v>
                </c:pt>
              </c:strCache>
            </c:strRef>
          </c:cat>
          <c:val>
            <c:numRef>
              <c:f>'Graph-1'!$B$54:$E$54</c:f>
              <c:numCache>
                <c:formatCode>General</c:formatCode>
                <c:ptCount val="4"/>
                <c:pt idx="0">
                  <c:v>6.5653191752035794E-2</c:v>
                </c:pt>
                <c:pt idx="1">
                  <c:v>6.5653191752035794E-2</c:v>
                </c:pt>
                <c:pt idx="2">
                  <c:v>6.5653191752035794E-2</c:v>
                </c:pt>
                <c:pt idx="3">
                  <c:v>6.5653191752035794E-2</c:v>
                </c:pt>
              </c:numCache>
            </c:numRef>
          </c:val>
        </c:ser>
        <c:ser>
          <c:idx val="7"/>
          <c:order val="7"/>
          <c:tx>
            <c:strRef>
              <c:f>'Graph-1'!$A$55</c:f>
              <c:strCache>
                <c:ptCount val="1"/>
                <c:pt idx="0">
                  <c:v>Heat recovery</c:v>
                </c:pt>
              </c:strCache>
            </c:strRef>
          </c:tx>
          <c:spPr>
            <a:noFill/>
            <a:ln>
              <a:solidFill>
                <a:schemeClr val="tx1"/>
              </a:solidFill>
            </a:ln>
          </c:spPr>
          <c:cat>
            <c:strRef>
              <c:f>'Graph-1'!$B$47:$E$47</c:f>
              <c:strCache>
                <c:ptCount val="4"/>
                <c:pt idx="0">
                  <c:v>S1</c:v>
                </c:pt>
                <c:pt idx="1">
                  <c:v>S2</c:v>
                </c:pt>
                <c:pt idx="2">
                  <c:v>S3</c:v>
                </c:pt>
                <c:pt idx="3">
                  <c:v>S4</c:v>
                </c:pt>
              </c:strCache>
            </c:strRef>
          </c:cat>
          <c:val>
            <c:numRef>
              <c:f>'Graph-1'!$B$55:$E$55</c:f>
              <c:numCache>
                <c:formatCode>General</c:formatCode>
                <c:ptCount val="4"/>
                <c:pt idx="0">
                  <c:v>-0.10034006156827573</c:v>
                </c:pt>
                <c:pt idx="1">
                  <c:v>-0.10829131243429622</c:v>
                </c:pt>
                <c:pt idx="2">
                  <c:v>-0.1000544687401021</c:v>
                </c:pt>
                <c:pt idx="3">
                  <c:v>-0.10826929321713306</c:v>
                </c:pt>
              </c:numCache>
            </c:numRef>
          </c:val>
        </c:ser>
        <c:overlap val="100"/>
        <c:axId val="49584768"/>
        <c:axId val="49598848"/>
      </c:barChart>
      <c:catAx>
        <c:axId val="49584768"/>
        <c:scaling>
          <c:orientation val="minMax"/>
        </c:scaling>
        <c:axPos val="b"/>
        <c:numFmt formatCode="General" sourceLinked="1"/>
        <c:majorTickMark val="in"/>
        <c:tickLblPos val="nextTo"/>
        <c:txPr>
          <a:bodyPr rot="0" vert="horz"/>
          <a:lstStyle/>
          <a:p>
            <a:pPr>
              <a:defRPr>
                <a:solidFill>
                  <a:srgbClr val="C00000"/>
                </a:solidFill>
              </a:defRPr>
            </a:pPr>
            <a:endParaRPr lang="en-US"/>
          </a:p>
        </c:txPr>
        <c:crossAx val="49598848"/>
        <c:crossesAt val="0"/>
        <c:auto val="1"/>
        <c:lblAlgn val="ctr"/>
        <c:lblOffset val="100"/>
      </c:catAx>
      <c:valAx>
        <c:axId val="49598848"/>
        <c:scaling>
          <c:orientation val="minMax"/>
          <c:max val="1.1000000000000001"/>
          <c:min val="-0.2"/>
        </c:scaling>
        <c:axPos val="l"/>
        <c:title>
          <c:tx>
            <c:rich>
              <a:bodyPr/>
              <a:lstStyle/>
              <a:p>
                <a:pPr>
                  <a:defRPr>
                    <a:solidFill>
                      <a:srgbClr val="C00000"/>
                    </a:solidFill>
                  </a:defRPr>
                </a:pPr>
                <a:r>
                  <a:rPr lang="en-CA" dirty="0" smtClean="0">
                    <a:solidFill>
                      <a:srgbClr val="C00000"/>
                    </a:solidFill>
                  </a:rPr>
                  <a:t>$/</a:t>
                </a:r>
                <a:r>
                  <a:rPr lang="en-CA" dirty="0">
                    <a:solidFill>
                      <a:srgbClr val="C00000"/>
                    </a:solidFill>
                  </a:rPr>
                  <a:t>L</a:t>
                </a:r>
              </a:p>
            </c:rich>
          </c:tx>
          <c:layout>
            <c:manualLayout>
              <c:xMode val="edge"/>
              <c:yMode val="edge"/>
              <c:x val="4.4007667336810555E-3"/>
              <c:y val="0.47480288385465752"/>
            </c:manualLayout>
          </c:layout>
        </c:title>
        <c:numFmt formatCode="0.0" sourceLinked="1"/>
        <c:majorTickMark val="in"/>
        <c:tickLblPos val="nextTo"/>
        <c:txPr>
          <a:bodyPr rot="0" vert="horz"/>
          <a:lstStyle/>
          <a:p>
            <a:pPr>
              <a:defRPr/>
            </a:pPr>
            <a:endParaRPr lang="en-US"/>
          </a:p>
        </c:txPr>
        <c:crossAx val="49584768"/>
        <c:crosses val="autoZero"/>
        <c:crossBetween val="between"/>
        <c:majorUnit val="0.2"/>
      </c:valAx>
      <c:spPr>
        <a:ln>
          <a:solidFill>
            <a:schemeClr val="tx1"/>
          </a:solidFill>
        </a:ln>
      </c:spPr>
    </c:plotArea>
    <c:legend>
      <c:legendPos val="r"/>
      <c:layout>
        <c:manualLayout>
          <c:xMode val="edge"/>
          <c:yMode val="edge"/>
          <c:x val="0.61598787349351047"/>
          <c:y val="5.8631752359190603E-2"/>
          <c:w val="0.3840121265064918"/>
          <c:h val="0.77766442202939534"/>
        </c:manualLayout>
      </c:layout>
      <c:txPr>
        <a:bodyPr/>
        <a:lstStyle/>
        <a:p>
          <a:pPr>
            <a:defRPr>
              <a:latin typeface="+mn-lt"/>
            </a:defRPr>
          </a:pPr>
          <a:endParaRPr lang="en-US"/>
        </a:p>
      </c:txPr>
    </c:legend>
    <c:plotVisOnly val="1"/>
    <c:dispBlanksAs val="gap"/>
  </c:chart>
  <c:spPr>
    <a:ln>
      <a:noFill/>
    </a:ln>
  </c:spPr>
  <c:txPr>
    <a:bodyPr/>
    <a:lstStyle/>
    <a:p>
      <a:pPr>
        <a:defRPr sz="2000" b="0" i="0" u="none" strike="noStrike" baseline="0">
          <a:solidFill>
            <a:srgbClr val="000000"/>
          </a:solidFill>
          <a:latin typeface="Times New Roman"/>
          <a:ea typeface="Times New Roman"/>
          <a:cs typeface="Times New Roman"/>
        </a:defRPr>
      </a:pPr>
      <a:endParaRPr lang="en-US"/>
    </a:p>
  </c:txPr>
  <c:externalData r:id="rId2"/>
  <c:userShapes r:id="rId3"/>
</c:chartSpace>
</file>

<file path=ppt/charts/chart10.xml><?xml version="1.0" encoding="utf-8"?>
<c:chartSpace xmlns:c="http://schemas.openxmlformats.org/drawingml/2006/chart" xmlns:a="http://schemas.openxmlformats.org/drawingml/2006/main" xmlns:r="http://schemas.openxmlformats.org/officeDocument/2006/relationships">
  <c:lang val="en-CA"/>
  <c:clrMapOvr bg1="lt1" tx1="dk1" bg2="lt2" tx2="dk2" accent1="accent1" accent2="accent2" accent3="accent3" accent4="accent4" accent5="accent5" accent6="accent6" hlink="hlink" folHlink="folHlink"/>
  <c:chart>
    <c:plotArea>
      <c:layout>
        <c:manualLayout>
          <c:layoutTarget val="inner"/>
          <c:xMode val="edge"/>
          <c:yMode val="edge"/>
          <c:x val="0.23020478463207691"/>
          <c:y val="0.11271163393732411"/>
          <c:w val="0.57472636815920397"/>
          <c:h val="0.80222222222222217"/>
        </c:manualLayout>
      </c:layout>
      <c:radarChart>
        <c:radarStyle val="marker"/>
        <c:ser>
          <c:idx val="0"/>
          <c:order val="0"/>
          <c:tx>
            <c:strRef>
              <c:f>'Graph-1'!$A$69</c:f>
              <c:strCache>
                <c:ptCount val="1"/>
                <c:pt idx="0">
                  <c:v>kg-CO2e/L</c:v>
                </c:pt>
              </c:strCache>
            </c:strRef>
          </c:tx>
          <c:spPr>
            <a:ln w="31750">
              <a:solidFill>
                <a:srgbClr val="0000FF"/>
              </a:solidFill>
            </a:ln>
          </c:spPr>
          <c:marker>
            <c:symbol val="none"/>
          </c:marker>
          <c:dLbls>
            <c:dLbl>
              <c:idx val="0"/>
              <c:layout>
                <c:manualLayout>
                  <c:x val="3.0555555555555582E-2"/>
                  <c:y val="3.7037037037037056E-2"/>
                </c:manualLayout>
              </c:layout>
              <c:tx>
                <c:rich>
                  <a:bodyPr/>
                  <a:lstStyle/>
                  <a:p>
                    <a:r>
                      <a:rPr lang="en-US">
                        <a:solidFill>
                          <a:srgbClr val="0000FF"/>
                        </a:solidFill>
                      </a:rPr>
                      <a:t> 0.95 </a:t>
                    </a:r>
                    <a:endParaRPr lang="en-US"/>
                  </a:p>
                </c:rich>
              </c:tx>
              <c:showVal val="1"/>
            </c:dLbl>
            <c:dLbl>
              <c:idx val="1"/>
              <c:layout>
                <c:manualLayout>
                  <c:x val="-8.3333333333333367E-3"/>
                  <c:y val="4.6296296296296398E-2"/>
                </c:manualLayout>
              </c:layout>
              <c:tx>
                <c:rich>
                  <a:bodyPr/>
                  <a:lstStyle/>
                  <a:p>
                    <a:r>
                      <a:rPr lang="en-US">
                        <a:solidFill>
                          <a:srgbClr val="0000FF"/>
                        </a:solidFill>
                      </a:rPr>
                      <a:t> 1.11 </a:t>
                    </a:r>
                    <a:endParaRPr lang="en-US"/>
                  </a:p>
                </c:rich>
              </c:tx>
              <c:showVal val="1"/>
            </c:dLbl>
            <c:dLbl>
              <c:idx val="2"/>
              <c:layout>
                <c:manualLayout>
                  <c:x val="-8.3333333333333367E-3"/>
                  <c:y val="-8.3333333333333343E-2"/>
                </c:manualLayout>
              </c:layout>
              <c:tx>
                <c:rich>
                  <a:bodyPr/>
                  <a:lstStyle/>
                  <a:p>
                    <a:r>
                      <a:rPr lang="en-US">
                        <a:solidFill>
                          <a:srgbClr val="0000FF"/>
                        </a:solidFill>
                      </a:rPr>
                      <a:t> 1.3 </a:t>
                    </a:r>
                    <a:endParaRPr lang="en-US"/>
                  </a:p>
                </c:rich>
              </c:tx>
              <c:showVal val="1"/>
            </c:dLbl>
            <c:dLbl>
              <c:idx val="3"/>
              <c:layout>
                <c:manualLayout>
                  <c:x val="3.0555555555555582E-2"/>
                  <c:y val="1.3888888888888923E-2"/>
                </c:manualLayout>
              </c:layout>
              <c:tx>
                <c:rich>
                  <a:bodyPr/>
                  <a:lstStyle/>
                  <a:p>
                    <a:r>
                      <a:rPr lang="en-US">
                        <a:solidFill>
                          <a:srgbClr val="0000FF"/>
                        </a:solidFill>
                      </a:rPr>
                      <a:t> 1.32 </a:t>
                    </a:r>
                    <a:endParaRPr lang="en-US"/>
                  </a:p>
                </c:rich>
              </c:tx>
              <c:showVal val="1"/>
            </c:dLbl>
            <c:dLbl>
              <c:idx val="4"/>
              <c:layout>
                <c:manualLayout>
                  <c:x val="1.1111111111111125E-2"/>
                  <c:y val="-2.7777777777777922E-2"/>
                </c:manualLayout>
              </c:layout>
              <c:tx>
                <c:rich>
                  <a:bodyPr/>
                  <a:lstStyle/>
                  <a:p>
                    <a:r>
                      <a:rPr lang="en-US">
                        <a:solidFill>
                          <a:srgbClr val="0000FF"/>
                        </a:solidFill>
                      </a:rPr>
                      <a:t> 1.48 </a:t>
                    </a:r>
                    <a:endParaRPr lang="en-US"/>
                  </a:p>
                </c:rich>
              </c:tx>
              <c:showVal val="1"/>
            </c:dLbl>
            <c:txPr>
              <a:bodyPr/>
              <a:lstStyle/>
              <a:p>
                <a:pPr>
                  <a:defRPr>
                    <a:solidFill>
                      <a:srgbClr val="0000FF"/>
                    </a:solidFill>
                  </a:defRPr>
                </a:pPr>
                <a:endParaRPr lang="en-US"/>
              </a:p>
            </c:txPr>
            <c:showVal val="1"/>
          </c:dLbls>
          <c:cat>
            <c:strRef>
              <c:f>'Graph-1'!$B$68:$F$68</c:f>
              <c:strCache>
                <c:ptCount val="5"/>
                <c:pt idx="0">
                  <c:v>CGE +20%</c:v>
                </c:pt>
                <c:pt idx="1">
                  <c:v>CGE +10%</c:v>
                </c:pt>
                <c:pt idx="2">
                  <c:v>S1</c:v>
                </c:pt>
                <c:pt idx="3">
                  <c:v>CGE -10%</c:v>
                </c:pt>
                <c:pt idx="4">
                  <c:v>CGE -20%</c:v>
                </c:pt>
              </c:strCache>
            </c:strRef>
          </c:cat>
          <c:val>
            <c:numRef>
              <c:f>'Graph-1'!$B$69:$F$69</c:f>
              <c:numCache>
                <c:formatCode>_(* #,##0.00_);_(* \(#,##0.00\);_(* "-"??_);_(@_)</c:formatCode>
                <c:ptCount val="5"/>
                <c:pt idx="0" formatCode="_-* #,##0.0_-;\-* #,##0.0_-;_-* &quot;-&quot;??_-;_-@_-">
                  <c:v>0.94582150170598245</c:v>
                </c:pt>
                <c:pt idx="1">
                  <c:v>1.0299657400834488</c:v>
                </c:pt>
                <c:pt idx="2" formatCode="_-* #,##0.0_-;\-* #,##0.0_-;_-* &quot;-&quot;??_-;_-@_-">
                  <c:v>1.2203458086541037</c:v>
                </c:pt>
                <c:pt idx="3">
                  <c:v>1.2726179022384569</c:v>
                </c:pt>
                <c:pt idx="4">
                  <c:v>1.4567443066579453</c:v>
                </c:pt>
              </c:numCache>
            </c:numRef>
          </c:val>
        </c:ser>
        <c:ser>
          <c:idx val="1"/>
          <c:order val="1"/>
          <c:tx>
            <c:strRef>
              <c:f>'Graph-1'!$A$70</c:f>
              <c:strCache>
                <c:ptCount val="1"/>
                <c:pt idx="0">
                  <c:v>$/L</c:v>
                </c:pt>
              </c:strCache>
            </c:strRef>
          </c:tx>
          <c:spPr>
            <a:ln w="31750">
              <a:solidFill>
                <a:srgbClr val="C00000"/>
              </a:solidFill>
              <a:prstDash val="dash"/>
            </a:ln>
          </c:spPr>
          <c:marker>
            <c:symbol val="none"/>
          </c:marker>
          <c:dLbls>
            <c:dLbl>
              <c:idx val="0"/>
              <c:layout>
                <c:manualLayout>
                  <c:x val="3.333333333333334E-2"/>
                  <c:y val="6.018482064741907E-2"/>
                </c:manualLayout>
              </c:layout>
              <c:tx>
                <c:rich>
                  <a:bodyPr/>
                  <a:lstStyle/>
                  <a:p>
                    <a:r>
                      <a:rPr lang="en-US">
                        <a:solidFill>
                          <a:srgbClr val="C00000"/>
                        </a:solidFill>
                      </a:rPr>
                      <a:t>0.64</a:t>
                    </a:r>
                    <a:endParaRPr lang="en-US"/>
                  </a:p>
                </c:rich>
              </c:tx>
              <c:showVal val="1"/>
            </c:dLbl>
            <c:dLbl>
              <c:idx val="1"/>
              <c:layout>
                <c:manualLayout>
                  <c:x val="-3.888888888888889E-2"/>
                  <c:y val="-1.3888888888888923E-2"/>
                </c:manualLayout>
              </c:layout>
              <c:tx>
                <c:rich>
                  <a:bodyPr/>
                  <a:lstStyle/>
                  <a:p>
                    <a:r>
                      <a:rPr lang="en-US">
                        <a:solidFill>
                          <a:srgbClr val="C00000"/>
                        </a:solidFill>
                      </a:rPr>
                      <a:t>0.68</a:t>
                    </a:r>
                    <a:endParaRPr lang="en-US"/>
                  </a:p>
                </c:rich>
              </c:tx>
              <c:showVal val="1"/>
            </c:dLbl>
            <c:dLbl>
              <c:idx val="2"/>
              <c:layout>
                <c:manualLayout>
                  <c:x val="0"/>
                  <c:y val="-7.407407407407407E-2"/>
                </c:manualLayout>
              </c:layout>
              <c:tx>
                <c:rich>
                  <a:bodyPr/>
                  <a:lstStyle/>
                  <a:p>
                    <a:r>
                      <a:rPr lang="en-US">
                        <a:solidFill>
                          <a:srgbClr val="C00000"/>
                        </a:solidFill>
                      </a:rPr>
                      <a:t>0.76</a:t>
                    </a:r>
                    <a:endParaRPr lang="en-US"/>
                  </a:p>
                </c:rich>
              </c:tx>
              <c:showVal val="1"/>
            </c:dLbl>
            <c:dLbl>
              <c:idx val="3"/>
              <c:layout>
                <c:manualLayout>
                  <c:x val="3.0555555555555582E-2"/>
                  <c:y val="-4.1666666666666664E-2"/>
                </c:manualLayout>
              </c:layout>
              <c:tx>
                <c:rich>
                  <a:bodyPr/>
                  <a:lstStyle/>
                  <a:p>
                    <a:r>
                      <a:rPr lang="en-US">
                        <a:solidFill>
                          <a:srgbClr val="C00000"/>
                        </a:solidFill>
                      </a:rPr>
                      <a:t>0.78</a:t>
                    </a:r>
                    <a:endParaRPr lang="en-US"/>
                  </a:p>
                </c:rich>
              </c:tx>
              <c:showVal val="1"/>
            </c:dLbl>
            <c:dLbl>
              <c:idx val="4"/>
              <c:layout>
                <c:manualLayout>
                  <c:x val="1.9444444444444445E-2"/>
                  <c:y val="3.2407407407407482E-2"/>
                </c:manualLayout>
              </c:layout>
              <c:tx>
                <c:rich>
                  <a:bodyPr/>
                  <a:lstStyle/>
                  <a:p>
                    <a:r>
                      <a:rPr lang="en-US">
                        <a:solidFill>
                          <a:srgbClr val="C00000"/>
                        </a:solidFill>
                      </a:rPr>
                      <a:t>0.86</a:t>
                    </a:r>
                    <a:endParaRPr lang="en-US"/>
                  </a:p>
                </c:rich>
              </c:tx>
              <c:showVal val="1"/>
            </c:dLbl>
            <c:showVal val="1"/>
          </c:dLbls>
          <c:cat>
            <c:strRef>
              <c:f>'Graph-1'!$B$68:$F$68</c:f>
              <c:strCache>
                <c:ptCount val="5"/>
                <c:pt idx="0">
                  <c:v>CGE +20%</c:v>
                </c:pt>
                <c:pt idx="1">
                  <c:v>CGE +10%</c:v>
                </c:pt>
                <c:pt idx="2">
                  <c:v>S1</c:v>
                </c:pt>
                <c:pt idx="3">
                  <c:v>CGE -10%</c:v>
                </c:pt>
                <c:pt idx="4">
                  <c:v>CGE -20%</c:v>
                </c:pt>
              </c:strCache>
            </c:strRef>
          </c:cat>
          <c:val>
            <c:numRef>
              <c:f>'Graph-1'!$B$70:$F$70</c:f>
              <c:numCache>
                <c:formatCode>General</c:formatCode>
                <c:ptCount val="5"/>
                <c:pt idx="0">
                  <c:v>0.6414460183109586</c:v>
                </c:pt>
                <c:pt idx="1">
                  <c:v>0.67682707680682574</c:v>
                </c:pt>
                <c:pt idx="2">
                  <c:v>0.75691949673605563</c:v>
                </c:pt>
                <c:pt idx="3">
                  <c:v>0.77891959460840177</c:v>
                </c:pt>
                <c:pt idx="4">
                  <c:v>0.85644383461258289</c:v>
                </c:pt>
              </c:numCache>
            </c:numRef>
          </c:val>
        </c:ser>
        <c:axId val="49675264"/>
        <c:axId val="49711360"/>
      </c:radarChart>
      <c:catAx>
        <c:axId val="49675264"/>
        <c:scaling>
          <c:orientation val="minMax"/>
        </c:scaling>
        <c:axPos val="b"/>
        <c:majorGridlines/>
        <c:tickLblPos val="nextTo"/>
        <c:crossAx val="49711360"/>
        <c:crosses val="autoZero"/>
        <c:auto val="1"/>
        <c:lblAlgn val="ctr"/>
        <c:lblOffset val="100"/>
      </c:catAx>
      <c:valAx>
        <c:axId val="49711360"/>
        <c:scaling>
          <c:orientation val="minMax"/>
        </c:scaling>
        <c:axPos val="l"/>
        <c:majorGridlines/>
        <c:numFmt formatCode="_-* #,##0.0_-;\-* #,##0.0_-;_-* &quot;-&quot;??_-;_-@_-" sourceLinked="1"/>
        <c:majorTickMark val="cross"/>
        <c:tickLblPos val="nextTo"/>
        <c:crossAx val="49675264"/>
        <c:crosses val="autoZero"/>
        <c:crossBetween val="between"/>
      </c:valAx>
    </c:plotArea>
    <c:legend>
      <c:legendPos val="r"/>
      <c:legendEntry>
        <c:idx val="0"/>
        <c:txPr>
          <a:bodyPr/>
          <a:lstStyle/>
          <a:p>
            <a:pPr>
              <a:defRPr>
                <a:solidFill>
                  <a:srgbClr val="0000FF"/>
                </a:solidFill>
              </a:defRPr>
            </a:pPr>
            <a:endParaRPr lang="en-US"/>
          </a:p>
        </c:txPr>
      </c:legendEntry>
      <c:legendEntry>
        <c:idx val="1"/>
        <c:txPr>
          <a:bodyPr/>
          <a:lstStyle/>
          <a:p>
            <a:pPr>
              <a:defRPr>
                <a:solidFill>
                  <a:srgbClr val="C00000"/>
                </a:solidFill>
              </a:defRPr>
            </a:pPr>
            <a:endParaRPr lang="en-US"/>
          </a:p>
        </c:txPr>
      </c:legendEntry>
      <c:layout>
        <c:manualLayout>
          <c:xMode val="edge"/>
          <c:yMode val="edge"/>
          <c:x val="0.16209766572798071"/>
          <c:y val="0.92091243802858103"/>
          <c:w val="0.66054580862702472"/>
          <c:h val="7.4841790609507131E-2"/>
        </c:manualLayout>
      </c:layout>
    </c:legend>
    <c:plotVisOnly val="1"/>
    <c:dispBlanksAs val="gap"/>
  </c:chart>
  <c:spPr>
    <a:ln>
      <a:noFill/>
    </a:ln>
  </c:spPr>
  <c:txPr>
    <a:bodyPr/>
    <a:lstStyle/>
    <a:p>
      <a:pPr>
        <a:defRPr sz="2000">
          <a:latin typeface="Times New Roman" panose="02020603050405020304" pitchFamily="18" charset="0"/>
          <a:cs typeface="Times New Roman" panose="02020603050405020304" pitchFamily="18" charset="0"/>
        </a:defRPr>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738DAF-1F56-43C8-9D93-A6CBCA519F7C}" type="doc">
      <dgm:prSet loTypeId="urn:microsoft.com/office/officeart/2005/8/layout/hierarchy1" loCatId="hierarchy" qsTypeId="urn:microsoft.com/office/officeart/2005/8/quickstyle/3d1" qsCatId="3D" csTypeId="urn:microsoft.com/office/officeart/2005/8/colors/accent1_2" csCatId="accent1" phldr="1"/>
      <dgm:spPr/>
      <dgm:t>
        <a:bodyPr/>
        <a:lstStyle/>
        <a:p>
          <a:endParaRPr lang="th-TH"/>
        </a:p>
      </dgm:t>
    </dgm:pt>
    <dgm:pt modelId="{07EB6964-06FB-4BD1-B387-3C5AB05EDF3E}">
      <dgm:prSet phldrT="[Text]" custT="1"/>
      <dgm:spPr/>
      <dgm:t>
        <a:bodyPr/>
        <a:lstStyle/>
        <a:p>
          <a:r>
            <a:rPr lang="en-US" sz="1800" b="1" dirty="0" smtClean="0">
              <a:solidFill>
                <a:srgbClr val="008000"/>
              </a:solidFill>
              <a:latin typeface="Calibri" pitchFamily="34" charset="0"/>
            </a:rPr>
            <a:t>Biomass conversion to Biochemical, </a:t>
          </a:r>
          <a:r>
            <a:rPr lang="en-US" sz="1800" b="1" dirty="0" err="1" smtClean="0">
              <a:solidFill>
                <a:srgbClr val="008000"/>
              </a:solidFill>
              <a:latin typeface="Calibri" pitchFamily="34" charset="0"/>
            </a:rPr>
            <a:t>Biofuels</a:t>
          </a:r>
          <a:r>
            <a:rPr lang="en-US" sz="1800" b="1" dirty="0" smtClean="0">
              <a:solidFill>
                <a:srgbClr val="008000"/>
              </a:solidFill>
              <a:latin typeface="Calibri" pitchFamily="34" charset="0"/>
            </a:rPr>
            <a:t>, and </a:t>
          </a:r>
          <a:r>
            <a:rPr lang="en-US" sz="1800" b="1" dirty="0" err="1" smtClean="0">
              <a:solidFill>
                <a:srgbClr val="008000"/>
              </a:solidFill>
              <a:latin typeface="Calibri" pitchFamily="34" charset="0"/>
            </a:rPr>
            <a:t>Bioenergy</a:t>
          </a:r>
          <a:endParaRPr lang="th-TH" sz="1800" b="1" dirty="0">
            <a:solidFill>
              <a:srgbClr val="008000"/>
            </a:solidFill>
            <a:latin typeface="Calibri" pitchFamily="34" charset="0"/>
          </a:endParaRPr>
        </a:p>
      </dgm:t>
    </dgm:pt>
    <dgm:pt modelId="{2CF9099E-539F-4E0E-902C-DAF7ED0E4A00}" type="parTrans" cxnId="{82519E2A-0FE0-4CAB-AACA-E153C05FBBEC}">
      <dgm:prSet/>
      <dgm:spPr/>
      <dgm:t>
        <a:bodyPr/>
        <a:lstStyle/>
        <a:p>
          <a:endParaRPr lang="th-TH" sz="3600" b="1">
            <a:solidFill>
              <a:srgbClr val="008000"/>
            </a:solidFill>
            <a:latin typeface="Calibri" pitchFamily="34" charset="0"/>
          </a:endParaRPr>
        </a:p>
      </dgm:t>
    </dgm:pt>
    <dgm:pt modelId="{CD16FE37-119D-4F5C-9020-0441AB2D5226}" type="sibTrans" cxnId="{82519E2A-0FE0-4CAB-AACA-E153C05FBBEC}">
      <dgm:prSet/>
      <dgm:spPr/>
      <dgm:t>
        <a:bodyPr/>
        <a:lstStyle/>
        <a:p>
          <a:endParaRPr lang="th-TH" sz="3600" b="1">
            <a:solidFill>
              <a:srgbClr val="008000"/>
            </a:solidFill>
            <a:latin typeface="Calibri" pitchFamily="34" charset="0"/>
          </a:endParaRPr>
        </a:p>
      </dgm:t>
    </dgm:pt>
    <dgm:pt modelId="{BA9893DF-92B2-47D1-9D50-3DA11109C11C}">
      <dgm:prSet phldrT="[Text]" custT="1"/>
      <dgm:spPr/>
      <dgm:t>
        <a:bodyPr/>
        <a:lstStyle/>
        <a:p>
          <a:r>
            <a:rPr lang="en-US" sz="1600" b="1" dirty="0" smtClean="0">
              <a:solidFill>
                <a:srgbClr val="FF0000"/>
              </a:solidFill>
              <a:latin typeface="Calibri" pitchFamily="34" charset="0"/>
            </a:rPr>
            <a:t>Thermal gasification</a:t>
          </a:r>
          <a:endParaRPr lang="th-TH" sz="1600" b="1" dirty="0">
            <a:solidFill>
              <a:srgbClr val="FF0000"/>
            </a:solidFill>
            <a:latin typeface="Calibri" pitchFamily="34" charset="0"/>
          </a:endParaRPr>
        </a:p>
      </dgm:t>
    </dgm:pt>
    <dgm:pt modelId="{CF3A77D4-30C8-4FF8-95CE-E866B1602B65}" type="parTrans" cxnId="{F3DA9613-9BDD-4838-A1B8-24AC369D6EE0}">
      <dgm:prSet/>
      <dgm:spPr/>
      <dgm:t>
        <a:bodyPr/>
        <a:lstStyle/>
        <a:p>
          <a:endParaRPr lang="th-TH" sz="3600" b="1">
            <a:solidFill>
              <a:srgbClr val="008000"/>
            </a:solidFill>
            <a:latin typeface="Calibri" pitchFamily="34" charset="0"/>
          </a:endParaRPr>
        </a:p>
      </dgm:t>
    </dgm:pt>
    <dgm:pt modelId="{A10A3537-88BC-481F-8B98-1281CF8BA6E6}" type="sibTrans" cxnId="{F3DA9613-9BDD-4838-A1B8-24AC369D6EE0}">
      <dgm:prSet/>
      <dgm:spPr/>
      <dgm:t>
        <a:bodyPr/>
        <a:lstStyle/>
        <a:p>
          <a:endParaRPr lang="th-TH" sz="3600" b="1">
            <a:solidFill>
              <a:srgbClr val="008000"/>
            </a:solidFill>
            <a:latin typeface="Calibri" pitchFamily="34" charset="0"/>
          </a:endParaRPr>
        </a:p>
      </dgm:t>
    </dgm:pt>
    <dgm:pt modelId="{681181DA-EC0E-4874-80C2-E9D2628D5176}">
      <dgm:prSet phldrT="[Text]" custT="1"/>
      <dgm:spPr/>
      <dgm:t>
        <a:bodyPr/>
        <a:lstStyle/>
        <a:p>
          <a:r>
            <a:rPr lang="en-US" sz="1600" b="1" dirty="0" smtClean="0">
              <a:solidFill>
                <a:srgbClr val="0070C0"/>
              </a:solidFill>
              <a:latin typeface="Calibri" pitchFamily="34" charset="0"/>
            </a:rPr>
            <a:t>Anaerobic digestion</a:t>
          </a:r>
          <a:endParaRPr lang="th-TH" sz="1600" b="1" dirty="0">
            <a:solidFill>
              <a:srgbClr val="0070C0"/>
            </a:solidFill>
            <a:latin typeface="Calibri" pitchFamily="34" charset="0"/>
          </a:endParaRPr>
        </a:p>
      </dgm:t>
    </dgm:pt>
    <dgm:pt modelId="{7E78CF23-23CB-4220-BB72-3C4E4C9416FE}" type="parTrans" cxnId="{380160BB-DAEE-4AD8-BD88-FD0DE761BF54}">
      <dgm:prSet/>
      <dgm:spPr/>
      <dgm:t>
        <a:bodyPr/>
        <a:lstStyle/>
        <a:p>
          <a:endParaRPr lang="th-TH" sz="3600" b="1">
            <a:solidFill>
              <a:srgbClr val="008000"/>
            </a:solidFill>
            <a:latin typeface="Calibri" pitchFamily="34" charset="0"/>
          </a:endParaRPr>
        </a:p>
      </dgm:t>
    </dgm:pt>
    <dgm:pt modelId="{50D04AC0-3133-49CD-BF22-5EF02D028677}" type="sibTrans" cxnId="{380160BB-DAEE-4AD8-BD88-FD0DE761BF54}">
      <dgm:prSet/>
      <dgm:spPr/>
      <dgm:t>
        <a:bodyPr/>
        <a:lstStyle/>
        <a:p>
          <a:endParaRPr lang="th-TH" sz="3600" b="1">
            <a:solidFill>
              <a:srgbClr val="008000"/>
            </a:solidFill>
            <a:latin typeface="Calibri" pitchFamily="34" charset="0"/>
          </a:endParaRPr>
        </a:p>
      </dgm:t>
    </dgm:pt>
    <dgm:pt modelId="{F77F64C3-D703-4C06-A71B-0F2424BE4B39}">
      <dgm:prSet phldrT="[Text]" custT="1"/>
      <dgm:spPr/>
      <dgm:t>
        <a:bodyPr/>
        <a:lstStyle/>
        <a:p>
          <a:r>
            <a:rPr lang="en-US" sz="1600" b="1" smtClean="0">
              <a:solidFill>
                <a:srgbClr val="FF0000"/>
              </a:solidFill>
              <a:latin typeface="Calibri" pitchFamily="34" charset="0"/>
            </a:rPr>
            <a:t>Wet carbonization  / </a:t>
          </a:r>
          <a:r>
            <a:rPr lang="en-US" sz="1600" b="1" dirty="0" smtClean="0">
              <a:solidFill>
                <a:srgbClr val="FF0000"/>
              </a:solidFill>
              <a:latin typeface="Calibri" pitchFamily="34" charset="0"/>
            </a:rPr>
            <a:t>liquefaction</a:t>
          </a:r>
          <a:endParaRPr lang="th-TH" sz="1600" b="1" dirty="0">
            <a:solidFill>
              <a:srgbClr val="FF0000"/>
            </a:solidFill>
            <a:latin typeface="Calibri" pitchFamily="34" charset="0"/>
          </a:endParaRPr>
        </a:p>
      </dgm:t>
    </dgm:pt>
    <dgm:pt modelId="{4061AA25-EEA2-4A95-AAA6-B9DDE7E266CB}" type="parTrans" cxnId="{8DC7B9D1-D810-4DB5-939A-BD3364512572}">
      <dgm:prSet/>
      <dgm:spPr/>
      <dgm:t>
        <a:bodyPr/>
        <a:lstStyle/>
        <a:p>
          <a:endParaRPr lang="th-TH" sz="3600" b="1">
            <a:solidFill>
              <a:srgbClr val="008000"/>
            </a:solidFill>
            <a:latin typeface="Calibri" pitchFamily="34" charset="0"/>
          </a:endParaRPr>
        </a:p>
      </dgm:t>
    </dgm:pt>
    <dgm:pt modelId="{AEA1BC18-4328-4ECE-890E-F341662F785E}" type="sibTrans" cxnId="{8DC7B9D1-D810-4DB5-939A-BD3364512572}">
      <dgm:prSet/>
      <dgm:spPr/>
      <dgm:t>
        <a:bodyPr/>
        <a:lstStyle/>
        <a:p>
          <a:endParaRPr lang="th-TH" sz="3600" b="1">
            <a:solidFill>
              <a:srgbClr val="008000"/>
            </a:solidFill>
            <a:latin typeface="Calibri" pitchFamily="34" charset="0"/>
          </a:endParaRPr>
        </a:p>
      </dgm:t>
    </dgm:pt>
    <dgm:pt modelId="{75D3BF52-E42D-43EE-BE98-4EC9EC6BECB9}">
      <dgm:prSet phldrT="[Text]" custT="1"/>
      <dgm:spPr/>
      <dgm:t>
        <a:bodyPr/>
        <a:lstStyle/>
        <a:p>
          <a:r>
            <a:rPr lang="en-CA" sz="1600" b="1" dirty="0" smtClean="0">
              <a:solidFill>
                <a:srgbClr val="008000"/>
              </a:solidFill>
              <a:latin typeface="Calibri" pitchFamily="34" charset="0"/>
            </a:rPr>
            <a:t>Renewable liquid fuels and chemicals</a:t>
          </a:r>
          <a:endParaRPr lang="th-TH" sz="1600" b="1" dirty="0">
            <a:solidFill>
              <a:srgbClr val="008000"/>
            </a:solidFill>
            <a:latin typeface="Calibri" pitchFamily="34" charset="0"/>
          </a:endParaRPr>
        </a:p>
      </dgm:t>
    </dgm:pt>
    <dgm:pt modelId="{F891B070-0C84-4B54-B4A1-0C04DFA8BFDB}" type="parTrans" cxnId="{41E4C244-076C-477D-97E1-CA12797EA492}">
      <dgm:prSet/>
      <dgm:spPr/>
      <dgm:t>
        <a:bodyPr/>
        <a:lstStyle/>
        <a:p>
          <a:endParaRPr lang="en-CA" sz="3600" b="1">
            <a:solidFill>
              <a:srgbClr val="008000"/>
            </a:solidFill>
            <a:latin typeface="Calibri" pitchFamily="34" charset="0"/>
          </a:endParaRPr>
        </a:p>
      </dgm:t>
    </dgm:pt>
    <dgm:pt modelId="{C3E8F320-0AFE-4CCC-8CE2-CC553BFCA5EE}" type="sibTrans" cxnId="{41E4C244-076C-477D-97E1-CA12797EA492}">
      <dgm:prSet/>
      <dgm:spPr/>
      <dgm:t>
        <a:bodyPr/>
        <a:lstStyle/>
        <a:p>
          <a:endParaRPr lang="en-CA" sz="3600" b="1">
            <a:solidFill>
              <a:srgbClr val="008000"/>
            </a:solidFill>
            <a:latin typeface="Calibri" pitchFamily="34" charset="0"/>
          </a:endParaRPr>
        </a:p>
      </dgm:t>
    </dgm:pt>
    <dgm:pt modelId="{E98AB3A9-1EE0-40D3-9065-FD0F2C37859E}">
      <dgm:prSet phldrT="[Text]" custT="1"/>
      <dgm:spPr/>
      <dgm:t>
        <a:bodyPr/>
        <a:lstStyle/>
        <a:p>
          <a:r>
            <a:rPr lang="en-CA" sz="1600" b="1" dirty="0" smtClean="0">
              <a:solidFill>
                <a:srgbClr val="C00000"/>
              </a:solidFill>
              <a:latin typeface="Calibri" pitchFamily="34" charset="0"/>
            </a:rPr>
            <a:t>Dry/steam reforming</a:t>
          </a:r>
          <a:endParaRPr lang="th-TH" sz="1600" b="1" dirty="0">
            <a:solidFill>
              <a:srgbClr val="C00000"/>
            </a:solidFill>
            <a:latin typeface="Calibri" pitchFamily="34" charset="0"/>
          </a:endParaRPr>
        </a:p>
      </dgm:t>
    </dgm:pt>
    <dgm:pt modelId="{FBE6E990-345B-4993-87B6-B0425BD78B27}" type="parTrans" cxnId="{19A2598C-9B2B-4D30-B476-1420B88EAE70}">
      <dgm:prSet/>
      <dgm:spPr/>
      <dgm:t>
        <a:bodyPr/>
        <a:lstStyle/>
        <a:p>
          <a:endParaRPr lang="en-CA" sz="3600" b="1">
            <a:solidFill>
              <a:srgbClr val="008000"/>
            </a:solidFill>
            <a:latin typeface="Calibri" pitchFamily="34" charset="0"/>
          </a:endParaRPr>
        </a:p>
      </dgm:t>
    </dgm:pt>
    <dgm:pt modelId="{1ED09F53-929B-413F-B9A1-F7E97DA119C2}" type="sibTrans" cxnId="{19A2598C-9B2B-4D30-B476-1420B88EAE70}">
      <dgm:prSet/>
      <dgm:spPr/>
      <dgm:t>
        <a:bodyPr/>
        <a:lstStyle/>
        <a:p>
          <a:endParaRPr lang="en-CA" sz="3600" b="1">
            <a:solidFill>
              <a:srgbClr val="008000"/>
            </a:solidFill>
            <a:latin typeface="Calibri" pitchFamily="34" charset="0"/>
          </a:endParaRPr>
        </a:p>
      </dgm:t>
    </dgm:pt>
    <dgm:pt modelId="{87CFBEFE-3358-488A-8AE9-B8E564E8EE9B}">
      <dgm:prSet phldrT="[Text]" custT="1"/>
      <dgm:spPr/>
      <dgm:t>
        <a:bodyPr/>
        <a:lstStyle/>
        <a:p>
          <a:r>
            <a:rPr lang="en-US" sz="1600" b="1" dirty="0" smtClean="0">
              <a:solidFill>
                <a:srgbClr val="FF0000"/>
              </a:solidFill>
              <a:latin typeface="Calibri" pitchFamily="34" charset="0"/>
            </a:rPr>
            <a:t>Dry </a:t>
          </a:r>
          <a:r>
            <a:rPr lang="en-US" sz="1600" b="1" dirty="0" err="1" smtClean="0">
              <a:solidFill>
                <a:srgbClr val="FF0000"/>
              </a:solidFill>
              <a:latin typeface="Calibri" pitchFamily="34" charset="0"/>
            </a:rPr>
            <a:t>torrefaction</a:t>
          </a:r>
          <a:endParaRPr lang="th-TH" sz="1600" b="1" dirty="0">
            <a:solidFill>
              <a:srgbClr val="FF0000"/>
            </a:solidFill>
            <a:latin typeface="Calibri" pitchFamily="34" charset="0"/>
          </a:endParaRPr>
        </a:p>
      </dgm:t>
    </dgm:pt>
    <dgm:pt modelId="{BF650857-9ABE-4712-AC4E-1162289339DB}" type="sibTrans" cxnId="{AC064EA1-3069-4ADA-AA3B-5BA1CA646230}">
      <dgm:prSet/>
      <dgm:spPr/>
      <dgm:t>
        <a:bodyPr/>
        <a:lstStyle/>
        <a:p>
          <a:endParaRPr lang="th-TH" sz="3600" b="1">
            <a:solidFill>
              <a:srgbClr val="008000"/>
            </a:solidFill>
            <a:latin typeface="Calibri" pitchFamily="34" charset="0"/>
          </a:endParaRPr>
        </a:p>
      </dgm:t>
    </dgm:pt>
    <dgm:pt modelId="{E624E63D-4DE8-4A5B-B6D9-18A32B84366A}" type="parTrans" cxnId="{AC064EA1-3069-4ADA-AA3B-5BA1CA646230}">
      <dgm:prSet/>
      <dgm:spPr/>
      <dgm:t>
        <a:bodyPr/>
        <a:lstStyle/>
        <a:p>
          <a:endParaRPr lang="th-TH" sz="3600" b="1">
            <a:solidFill>
              <a:srgbClr val="008000"/>
            </a:solidFill>
            <a:latin typeface="Calibri" pitchFamily="34" charset="0"/>
          </a:endParaRPr>
        </a:p>
      </dgm:t>
    </dgm:pt>
    <dgm:pt modelId="{F14E2B65-46CC-4E82-9243-9F8861E81857}">
      <dgm:prSet phldrT="[Text]" custT="1"/>
      <dgm:spPr/>
      <dgm:t>
        <a:bodyPr/>
        <a:lstStyle/>
        <a:p>
          <a:r>
            <a:rPr lang="en-CA" sz="1600" b="1" dirty="0" smtClean="0">
              <a:solidFill>
                <a:schemeClr val="tx1"/>
              </a:solidFill>
              <a:latin typeface="Calibri" pitchFamily="34" charset="0"/>
            </a:rPr>
            <a:t>Bio-carbon for various application</a:t>
          </a:r>
          <a:endParaRPr lang="th-TH" sz="1600" b="1" dirty="0">
            <a:solidFill>
              <a:schemeClr val="tx1"/>
            </a:solidFill>
            <a:latin typeface="Calibri" pitchFamily="34" charset="0"/>
          </a:endParaRPr>
        </a:p>
      </dgm:t>
    </dgm:pt>
    <dgm:pt modelId="{59D7547F-E5FB-4944-904B-982C79B0B4DF}" type="parTrans" cxnId="{E236B2C8-5BE1-4F8B-8BB9-6FF4715879EC}">
      <dgm:prSet/>
      <dgm:spPr/>
      <dgm:t>
        <a:bodyPr/>
        <a:lstStyle/>
        <a:p>
          <a:endParaRPr lang="en-CA" sz="3600" b="1">
            <a:solidFill>
              <a:srgbClr val="008000"/>
            </a:solidFill>
            <a:latin typeface="Calibri" pitchFamily="34" charset="0"/>
          </a:endParaRPr>
        </a:p>
      </dgm:t>
    </dgm:pt>
    <dgm:pt modelId="{122C6411-8A9C-471C-A5FD-4EA9E25822F1}" type="sibTrans" cxnId="{E236B2C8-5BE1-4F8B-8BB9-6FF4715879EC}">
      <dgm:prSet/>
      <dgm:spPr/>
      <dgm:t>
        <a:bodyPr/>
        <a:lstStyle/>
        <a:p>
          <a:endParaRPr lang="en-CA" sz="3600" b="1">
            <a:solidFill>
              <a:srgbClr val="008000"/>
            </a:solidFill>
            <a:latin typeface="Calibri" pitchFamily="34" charset="0"/>
          </a:endParaRPr>
        </a:p>
      </dgm:t>
    </dgm:pt>
    <dgm:pt modelId="{D9B56DD7-C3F9-48F8-A265-60C473299500}">
      <dgm:prSet phldrT="[Text]" custT="1"/>
      <dgm:spPr/>
      <dgm:t>
        <a:bodyPr/>
        <a:lstStyle/>
        <a:p>
          <a:r>
            <a:rPr lang="en-CA" sz="1600" b="1" dirty="0" smtClean="0">
              <a:solidFill>
                <a:schemeClr val="tx1"/>
              </a:solidFill>
              <a:latin typeface="Calibri" pitchFamily="34" charset="0"/>
            </a:rPr>
            <a:t>Bio-carbon for various application</a:t>
          </a:r>
          <a:endParaRPr lang="th-TH" sz="1600" b="1" dirty="0">
            <a:solidFill>
              <a:schemeClr val="tx1"/>
            </a:solidFill>
            <a:latin typeface="Calibri" pitchFamily="34" charset="0"/>
          </a:endParaRPr>
        </a:p>
      </dgm:t>
    </dgm:pt>
    <dgm:pt modelId="{C703E9CB-9C81-4E8C-ABD7-B84F8BF13AA7}" type="parTrans" cxnId="{A66EB6AC-8577-48BB-9B24-C62F7509C952}">
      <dgm:prSet/>
      <dgm:spPr/>
      <dgm:t>
        <a:bodyPr/>
        <a:lstStyle/>
        <a:p>
          <a:endParaRPr lang="en-CA" sz="3600" b="1">
            <a:solidFill>
              <a:srgbClr val="008000"/>
            </a:solidFill>
            <a:latin typeface="Calibri" pitchFamily="34" charset="0"/>
          </a:endParaRPr>
        </a:p>
      </dgm:t>
    </dgm:pt>
    <dgm:pt modelId="{04754083-1FCE-4CB1-B712-E81620A59E70}" type="sibTrans" cxnId="{A66EB6AC-8577-48BB-9B24-C62F7509C952}">
      <dgm:prSet/>
      <dgm:spPr/>
      <dgm:t>
        <a:bodyPr/>
        <a:lstStyle/>
        <a:p>
          <a:endParaRPr lang="en-CA" sz="3600" b="1">
            <a:solidFill>
              <a:srgbClr val="008000"/>
            </a:solidFill>
            <a:latin typeface="Calibri" pitchFamily="34" charset="0"/>
          </a:endParaRPr>
        </a:p>
      </dgm:t>
    </dgm:pt>
    <dgm:pt modelId="{DC5070B5-77EC-410F-9BA2-26E83A3F1FF9}">
      <dgm:prSet phldrT="[Text]" custT="1"/>
      <dgm:spPr/>
      <dgm:t>
        <a:bodyPr/>
        <a:lstStyle/>
        <a:p>
          <a:r>
            <a:rPr lang="en-US" sz="1600" b="1" dirty="0" smtClean="0">
              <a:solidFill>
                <a:srgbClr val="C00000"/>
              </a:solidFill>
              <a:latin typeface="Calibri" pitchFamily="34" charset="0"/>
            </a:rPr>
            <a:t>Chemical looping gasification</a:t>
          </a:r>
          <a:endParaRPr lang="th-TH" sz="1600" b="1" dirty="0">
            <a:solidFill>
              <a:srgbClr val="C00000"/>
            </a:solidFill>
            <a:latin typeface="Calibri" pitchFamily="34" charset="0"/>
          </a:endParaRPr>
        </a:p>
      </dgm:t>
    </dgm:pt>
    <dgm:pt modelId="{3A264220-E18E-48A7-8A4B-62462B934C9B}" type="sibTrans" cxnId="{06748AD0-63CC-41F5-8F3A-25FEB7382FD1}">
      <dgm:prSet/>
      <dgm:spPr/>
      <dgm:t>
        <a:bodyPr/>
        <a:lstStyle/>
        <a:p>
          <a:endParaRPr lang="th-TH" sz="3600" b="1">
            <a:solidFill>
              <a:srgbClr val="008000"/>
            </a:solidFill>
            <a:latin typeface="Calibri" pitchFamily="34" charset="0"/>
          </a:endParaRPr>
        </a:p>
      </dgm:t>
    </dgm:pt>
    <dgm:pt modelId="{BDDFAEC3-5931-46B0-99EE-84096523AA45}" type="parTrans" cxnId="{06748AD0-63CC-41F5-8F3A-25FEB7382FD1}">
      <dgm:prSet/>
      <dgm:spPr/>
      <dgm:t>
        <a:bodyPr/>
        <a:lstStyle/>
        <a:p>
          <a:endParaRPr lang="th-TH" sz="3600" b="1">
            <a:solidFill>
              <a:srgbClr val="008000"/>
            </a:solidFill>
            <a:latin typeface="Calibri" pitchFamily="34" charset="0"/>
          </a:endParaRPr>
        </a:p>
      </dgm:t>
    </dgm:pt>
    <dgm:pt modelId="{16EB89BC-F21B-44D7-BD43-0B1E0F1EEFD5}">
      <dgm:prSet custT="1"/>
      <dgm:spPr/>
      <dgm:t>
        <a:bodyPr/>
        <a:lstStyle/>
        <a:p>
          <a:r>
            <a:rPr lang="en-CA" sz="1600" b="1" dirty="0" smtClean="0">
              <a:solidFill>
                <a:srgbClr val="C00000"/>
              </a:solidFill>
              <a:latin typeface="Calibri" pitchFamily="34" charset="0"/>
            </a:rPr>
            <a:t>Process water with dissolved carbon /</a:t>
          </a:r>
          <a:r>
            <a:rPr lang="en-CA" sz="1600" b="1" dirty="0" err="1" smtClean="0">
              <a:solidFill>
                <a:srgbClr val="C00000"/>
              </a:solidFill>
              <a:latin typeface="Calibri" pitchFamily="34" charset="0"/>
            </a:rPr>
            <a:t>Biocrude</a:t>
          </a:r>
          <a:r>
            <a:rPr lang="en-CA" sz="1600" b="1" dirty="0" smtClean="0">
              <a:solidFill>
                <a:srgbClr val="C00000"/>
              </a:solidFill>
              <a:latin typeface="Calibri" pitchFamily="34" charset="0"/>
            </a:rPr>
            <a:t> oil</a:t>
          </a:r>
          <a:endParaRPr lang="en-CA" sz="1600" b="1" dirty="0">
            <a:solidFill>
              <a:srgbClr val="C00000"/>
            </a:solidFill>
            <a:latin typeface="Calibri" pitchFamily="34" charset="0"/>
          </a:endParaRPr>
        </a:p>
      </dgm:t>
    </dgm:pt>
    <dgm:pt modelId="{D8EF84B7-78B1-4445-B1E7-7B070905C54D}" type="parTrans" cxnId="{04544BE7-A1EB-4581-9AF7-782C9F9C9A2B}">
      <dgm:prSet/>
      <dgm:spPr/>
      <dgm:t>
        <a:bodyPr/>
        <a:lstStyle/>
        <a:p>
          <a:endParaRPr lang="en-CA" sz="1600"/>
        </a:p>
      </dgm:t>
    </dgm:pt>
    <dgm:pt modelId="{ED6DE670-C917-441B-9A2C-0E7862214E84}" type="sibTrans" cxnId="{04544BE7-A1EB-4581-9AF7-782C9F9C9A2B}">
      <dgm:prSet/>
      <dgm:spPr/>
      <dgm:t>
        <a:bodyPr/>
        <a:lstStyle/>
        <a:p>
          <a:endParaRPr lang="en-CA" sz="1600"/>
        </a:p>
      </dgm:t>
    </dgm:pt>
    <dgm:pt modelId="{E75DD1B1-DEA1-49E8-B3A8-0124DEE7E7A9}">
      <dgm:prSet custT="1"/>
      <dgm:spPr/>
      <dgm:t>
        <a:bodyPr/>
        <a:lstStyle/>
        <a:p>
          <a:r>
            <a:rPr lang="en-CA" sz="1600" b="1" dirty="0" smtClean="0">
              <a:solidFill>
                <a:srgbClr val="C00000"/>
              </a:solidFill>
              <a:latin typeface="Calibri" pitchFamily="34" charset="0"/>
            </a:rPr>
            <a:t>Combustion</a:t>
          </a:r>
          <a:endParaRPr lang="en-CA" sz="1600" b="1" dirty="0">
            <a:solidFill>
              <a:srgbClr val="C00000"/>
            </a:solidFill>
            <a:latin typeface="Calibri" pitchFamily="34" charset="0"/>
          </a:endParaRPr>
        </a:p>
      </dgm:t>
    </dgm:pt>
    <dgm:pt modelId="{533A1FD2-74BC-4DAA-9F36-4ECCC54153F3}" type="parTrans" cxnId="{108E2B65-3EAD-4B66-9505-2920034ACC74}">
      <dgm:prSet/>
      <dgm:spPr/>
      <dgm:t>
        <a:bodyPr/>
        <a:lstStyle/>
        <a:p>
          <a:endParaRPr lang="en-CA" sz="1600"/>
        </a:p>
      </dgm:t>
    </dgm:pt>
    <dgm:pt modelId="{18DBD14F-CD54-4B75-B676-0859BE871B68}" type="sibTrans" cxnId="{108E2B65-3EAD-4B66-9505-2920034ACC74}">
      <dgm:prSet/>
      <dgm:spPr/>
      <dgm:t>
        <a:bodyPr/>
        <a:lstStyle/>
        <a:p>
          <a:endParaRPr lang="en-CA" sz="1600"/>
        </a:p>
      </dgm:t>
    </dgm:pt>
    <dgm:pt modelId="{ACDDD5F2-9F0B-429E-9DE1-DCFE9EFC57E2}">
      <dgm:prSet custT="1"/>
      <dgm:spPr/>
      <dgm:t>
        <a:bodyPr/>
        <a:lstStyle/>
        <a:p>
          <a:r>
            <a:rPr lang="en-CA" sz="1600" b="1" dirty="0" smtClean="0">
              <a:solidFill>
                <a:srgbClr val="008000"/>
              </a:solidFill>
              <a:latin typeface="Calibri" pitchFamily="34" charset="0"/>
            </a:rPr>
            <a:t>Jet fuel/ Drop in Fuel</a:t>
          </a:r>
          <a:endParaRPr lang="en-CA" sz="1600" dirty="0">
            <a:solidFill>
              <a:srgbClr val="008000"/>
            </a:solidFill>
            <a:latin typeface="Calibri" pitchFamily="34" charset="0"/>
          </a:endParaRPr>
        </a:p>
      </dgm:t>
    </dgm:pt>
    <dgm:pt modelId="{FF9D0023-01D4-416C-93AC-F295802893EA}" type="parTrans" cxnId="{C705F73A-2DE5-492C-904B-D5F21981625C}">
      <dgm:prSet/>
      <dgm:spPr/>
      <dgm:t>
        <a:bodyPr/>
        <a:lstStyle/>
        <a:p>
          <a:endParaRPr lang="en-CA"/>
        </a:p>
      </dgm:t>
    </dgm:pt>
    <dgm:pt modelId="{F0F0F364-02BF-4215-A9F6-EB5F166243E4}" type="sibTrans" cxnId="{C705F73A-2DE5-492C-904B-D5F21981625C}">
      <dgm:prSet/>
      <dgm:spPr/>
      <dgm:t>
        <a:bodyPr/>
        <a:lstStyle/>
        <a:p>
          <a:endParaRPr lang="en-CA"/>
        </a:p>
      </dgm:t>
    </dgm:pt>
    <dgm:pt modelId="{9E890DCA-6C35-4DE1-855B-F3D98FA7F615}">
      <dgm:prSet custT="1"/>
      <dgm:spPr/>
      <dgm:t>
        <a:bodyPr/>
        <a:lstStyle/>
        <a:p>
          <a:r>
            <a:rPr lang="en-CA" sz="1600" b="1" dirty="0" smtClean="0">
              <a:solidFill>
                <a:srgbClr val="008000"/>
              </a:solidFill>
              <a:latin typeface="Calibri" pitchFamily="34" charset="0"/>
            </a:rPr>
            <a:t>Renewable liquid fuels and chemicals</a:t>
          </a:r>
          <a:endParaRPr lang="th-TH" sz="1600" b="1" dirty="0">
            <a:solidFill>
              <a:srgbClr val="008000"/>
            </a:solidFill>
            <a:latin typeface="Calibri" pitchFamily="34" charset="0"/>
          </a:endParaRPr>
        </a:p>
      </dgm:t>
    </dgm:pt>
    <dgm:pt modelId="{D1540501-5BFB-4922-ADBB-59BE41F44D8E}" type="parTrans" cxnId="{06CD004E-3692-42EE-A5B5-B0820A4DE1F4}">
      <dgm:prSet/>
      <dgm:spPr/>
      <dgm:t>
        <a:bodyPr/>
        <a:lstStyle/>
        <a:p>
          <a:endParaRPr lang="en-CA"/>
        </a:p>
      </dgm:t>
    </dgm:pt>
    <dgm:pt modelId="{D7609ACF-8DDD-4CED-A1EC-0699C08B59F1}" type="sibTrans" cxnId="{06CD004E-3692-42EE-A5B5-B0820A4DE1F4}">
      <dgm:prSet/>
      <dgm:spPr/>
      <dgm:t>
        <a:bodyPr/>
        <a:lstStyle/>
        <a:p>
          <a:endParaRPr lang="en-CA"/>
        </a:p>
      </dgm:t>
    </dgm:pt>
    <dgm:pt modelId="{7F52910B-0C5D-4F6C-8F66-428B08E743F8}">
      <dgm:prSet/>
      <dgm:spPr/>
      <dgm:t>
        <a:bodyPr/>
        <a:lstStyle/>
        <a:p>
          <a:r>
            <a:rPr lang="en-CA" b="1" dirty="0" smtClean="0">
              <a:solidFill>
                <a:srgbClr val="952B3A"/>
              </a:solidFill>
              <a:latin typeface="Calibri" pitchFamily="34" charset="0"/>
            </a:rPr>
            <a:t>Supercritical Gasification</a:t>
          </a:r>
          <a:endParaRPr lang="th-TH" b="1" dirty="0">
            <a:solidFill>
              <a:srgbClr val="952B3A"/>
            </a:solidFill>
            <a:latin typeface="Calibri" pitchFamily="34" charset="0"/>
          </a:endParaRPr>
        </a:p>
      </dgm:t>
    </dgm:pt>
    <dgm:pt modelId="{CDB10A33-2758-4E24-A6C5-922B2EE0431D}" type="parTrans" cxnId="{AA4DC9A1-1CF9-4C96-8464-55958707F94A}">
      <dgm:prSet/>
      <dgm:spPr/>
      <dgm:t>
        <a:bodyPr/>
        <a:lstStyle/>
        <a:p>
          <a:endParaRPr lang="en-CA"/>
        </a:p>
      </dgm:t>
    </dgm:pt>
    <dgm:pt modelId="{BB5BA77C-BC54-4B53-8587-8F0DCC261773}" type="sibTrans" cxnId="{AA4DC9A1-1CF9-4C96-8464-55958707F94A}">
      <dgm:prSet/>
      <dgm:spPr/>
      <dgm:t>
        <a:bodyPr/>
        <a:lstStyle/>
        <a:p>
          <a:endParaRPr lang="en-CA"/>
        </a:p>
      </dgm:t>
    </dgm:pt>
    <dgm:pt modelId="{CECE009D-47D6-4772-BC65-A8ED859E26D1}" type="pres">
      <dgm:prSet presAssocID="{74738DAF-1F56-43C8-9D93-A6CBCA519F7C}" presName="hierChild1" presStyleCnt="0">
        <dgm:presLayoutVars>
          <dgm:chPref val="1"/>
          <dgm:dir/>
          <dgm:animOne val="branch"/>
          <dgm:animLvl val="lvl"/>
          <dgm:resizeHandles/>
        </dgm:presLayoutVars>
      </dgm:prSet>
      <dgm:spPr/>
      <dgm:t>
        <a:bodyPr/>
        <a:lstStyle/>
        <a:p>
          <a:endParaRPr lang="en-CA"/>
        </a:p>
      </dgm:t>
    </dgm:pt>
    <dgm:pt modelId="{CB63AD3F-AF33-4B90-A93D-10806FD30E6A}" type="pres">
      <dgm:prSet presAssocID="{07EB6964-06FB-4BD1-B387-3C5AB05EDF3E}" presName="hierRoot1" presStyleCnt="0"/>
      <dgm:spPr/>
      <dgm:t>
        <a:bodyPr/>
        <a:lstStyle/>
        <a:p>
          <a:endParaRPr lang="en-CA"/>
        </a:p>
      </dgm:t>
    </dgm:pt>
    <dgm:pt modelId="{218AAFA6-AA0D-4DFF-AB61-058134058F3A}" type="pres">
      <dgm:prSet presAssocID="{07EB6964-06FB-4BD1-B387-3C5AB05EDF3E}" presName="composite" presStyleCnt="0"/>
      <dgm:spPr/>
      <dgm:t>
        <a:bodyPr/>
        <a:lstStyle/>
        <a:p>
          <a:endParaRPr lang="en-CA"/>
        </a:p>
      </dgm:t>
    </dgm:pt>
    <dgm:pt modelId="{3C1711A2-6DD7-40F1-BE4B-93369ED4D32B}" type="pres">
      <dgm:prSet presAssocID="{07EB6964-06FB-4BD1-B387-3C5AB05EDF3E}" presName="background" presStyleLbl="node0" presStyleIdx="0" presStyleCnt="2"/>
      <dgm:spPr/>
      <dgm:t>
        <a:bodyPr/>
        <a:lstStyle/>
        <a:p>
          <a:endParaRPr lang="en-CA"/>
        </a:p>
      </dgm:t>
    </dgm:pt>
    <dgm:pt modelId="{EFC9EE5E-B53D-4B71-B1D5-AC2C1F4CF966}" type="pres">
      <dgm:prSet presAssocID="{07EB6964-06FB-4BD1-B387-3C5AB05EDF3E}" presName="text" presStyleLbl="fgAcc0" presStyleIdx="0" presStyleCnt="2" custScaleX="407942" custLinFactNeighborX="20610" custLinFactNeighborY="-24647">
        <dgm:presLayoutVars>
          <dgm:chPref val="3"/>
        </dgm:presLayoutVars>
      </dgm:prSet>
      <dgm:spPr/>
      <dgm:t>
        <a:bodyPr/>
        <a:lstStyle/>
        <a:p>
          <a:endParaRPr lang="en-CA"/>
        </a:p>
      </dgm:t>
    </dgm:pt>
    <dgm:pt modelId="{2D1180C8-FE97-4216-8361-4DA4C2558F62}" type="pres">
      <dgm:prSet presAssocID="{07EB6964-06FB-4BD1-B387-3C5AB05EDF3E}" presName="hierChild2" presStyleCnt="0"/>
      <dgm:spPr/>
      <dgm:t>
        <a:bodyPr/>
        <a:lstStyle/>
        <a:p>
          <a:endParaRPr lang="en-CA"/>
        </a:p>
      </dgm:t>
    </dgm:pt>
    <dgm:pt modelId="{59EE29F7-C508-4590-A340-F8F30792FE42}" type="pres">
      <dgm:prSet presAssocID="{CF3A77D4-30C8-4FF8-95CE-E866B1602B65}" presName="Name10" presStyleLbl="parChTrans1D2" presStyleIdx="0" presStyleCnt="5"/>
      <dgm:spPr/>
      <dgm:t>
        <a:bodyPr/>
        <a:lstStyle/>
        <a:p>
          <a:endParaRPr lang="en-CA"/>
        </a:p>
      </dgm:t>
    </dgm:pt>
    <dgm:pt modelId="{1EE612C8-A4D2-4C5E-86AB-E439A00B11D7}" type="pres">
      <dgm:prSet presAssocID="{BA9893DF-92B2-47D1-9D50-3DA11109C11C}" presName="hierRoot2" presStyleCnt="0"/>
      <dgm:spPr/>
      <dgm:t>
        <a:bodyPr/>
        <a:lstStyle/>
        <a:p>
          <a:endParaRPr lang="en-CA"/>
        </a:p>
      </dgm:t>
    </dgm:pt>
    <dgm:pt modelId="{F6B69EFD-C7A7-49BA-AEE1-304823A0159F}" type="pres">
      <dgm:prSet presAssocID="{BA9893DF-92B2-47D1-9D50-3DA11109C11C}" presName="composite2" presStyleCnt="0"/>
      <dgm:spPr/>
      <dgm:t>
        <a:bodyPr/>
        <a:lstStyle/>
        <a:p>
          <a:endParaRPr lang="en-CA"/>
        </a:p>
      </dgm:t>
    </dgm:pt>
    <dgm:pt modelId="{860C309F-401A-4707-9415-08F8BA26B54E}" type="pres">
      <dgm:prSet presAssocID="{BA9893DF-92B2-47D1-9D50-3DA11109C11C}" presName="background2" presStyleLbl="node2" presStyleIdx="0" presStyleCnt="5"/>
      <dgm:spPr/>
      <dgm:t>
        <a:bodyPr/>
        <a:lstStyle/>
        <a:p>
          <a:endParaRPr lang="en-CA"/>
        </a:p>
      </dgm:t>
    </dgm:pt>
    <dgm:pt modelId="{A6AAC1B2-BD97-45EA-B2FA-B9FF150C6E54}" type="pres">
      <dgm:prSet presAssocID="{BA9893DF-92B2-47D1-9D50-3DA11109C11C}" presName="text2" presStyleLbl="fgAcc2" presStyleIdx="0" presStyleCnt="5" custScaleX="135128" custScaleY="123842" custLinFactNeighborX="85886" custLinFactNeighborY="15649">
        <dgm:presLayoutVars>
          <dgm:chPref val="3"/>
        </dgm:presLayoutVars>
      </dgm:prSet>
      <dgm:spPr/>
      <dgm:t>
        <a:bodyPr/>
        <a:lstStyle/>
        <a:p>
          <a:endParaRPr lang="en-CA"/>
        </a:p>
      </dgm:t>
    </dgm:pt>
    <dgm:pt modelId="{4D1E7393-2CB3-4D2A-BF44-26D1CA57D874}" type="pres">
      <dgm:prSet presAssocID="{BA9893DF-92B2-47D1-9D50-3DA11109C11C}" presName="hierChild3" presStyleCnt="0"/>
      <dgm:spPr/>
      <dgm:t>
        <a:bodyPr/>
        <a:lstStyle/>
        <a:p>
          <a:endParaRPr lang="en-CA"/>
        </a:p>
      </dgm:t>
    </dgm:pt>
    <dgm:pt modelId="{3C81CEF1-D1A0-4900-A97C-F095E3A9865A}" type="pres">
      <dgm:prSet presAssocID="{BDDFAEC3-5931-46B0-99EE-84096523AA45}" presName="Name17" presStyleLbl="parChTrans1D3" presStyleIdx="0" presStyleCnt="5"/>
      <dgm:spPr/>
      <dgm:t>
        <a:bodyPr/>
        <a:lstStyle/>
        <a:p>
          <a:endParaRPr lang="en-CA"/>
        </a:p>
      </dgm:t>
    </dgm:pt>
    <dgm:pt modelId="{8D87B3AD-B089-4454-A234-FDA90EDA5604}" type="pres">
      <dgm:prSet presAssocID="{DC5070B5-77EC-410F-9BA2-26E83A3F1FF9}" presName="hierRoot3" presStyleCnt="0"/>
      <dgm:spPr/>
      <dgm:t>
        <a:bodyPr/>
        <a:lstStyle/>
        <a:p>
          <a:endParaRPr lang="en-CA"/>
        </a:p>
      </dgm:t>
    </dgm:pt>
    <dgm:pt modelId="{F688F76F-CE6D-4EDC-A1F4-EB93BC35BF57}" type="pres">
      <dgm:prSet presAssocID="{DC5070B5-77EC-410F-9BA2-26E83A3F1FF9}" presName="composite3" presStyleCnt="0"/>
      <dgm:spPr/>
      <dgm:t>
        <a:bodyPr/>
        <a:lstStyle/>
        <a:p>
          <a:endParaRPr lang="en-CA"/>
        </a:p>
      </dgm:t>
    </dgm:pt>
    <dgm:pt modelId="{08D29474-0CB6-4F26-8B9A-1BB817804880}" type="pres">
      <dgm:prSet presAssocID="{DC5070B5-77EC-410F-9BA2-26E83A3F1FF9}" presName="background3" presStyleLbl="node3" presStyleIdx="0" presStyleCnt="5"/>
      <dgm:spPr/>
      <dgm:t>
        <a:bodyPr/>
        <a:lstStyle/>
        <a:p>
          <a:endParaRPr lang="en-CA"/>
        </a:p>
      </dgm:t>
    </dgm:pt>
    <dgm:pt modelId="{F33EBD92-3CFC-481D-8DFF-6B9866C16EE5}" type="pres">
      <dgm:prSet presAssocID="{DC5070B5-77EC-410F-9BA2-26E83A3F1FF9}" presName="text3" presStyleLbl="fgAcc3" presStyleIdx="0" presStyleCnt="5" custScaleX="125779" custScaleY="124290" custLinFactNeighborX="15989" custLinFactNeighborY="53293">
        <dgm:presLayoutVars>
          <dgm:chPref val="3"/>
        </dgm:presLayoutVars>
      </dgm:prSet>
      <dgm:spPr/>
      <dgm:t>
        <a:bodyPr/>
        <a:lstStyle/>
        <a:p>
          <a:endParaRPr lang="en-CA"/>
        </a:p>
      </dgm:t>
    </dgm:pt>
    <dgm:pt modelId="{5F05D003-24D0-4DF9-A4BD-55BF4C51368B}" type="pres">
      <dgm:prSet presAssocID="{DC5070B5-77EC-410F-9BA2-26E83A3F1FF9}" presName="hierChild4" presStyleCnt="0"/>
      <dgm:spPr/>
      <dgm:t>
        <a:bodyPr/>
        <a:lstStyle/>
        <a:p>
          <a:endParaRPr lang="en-CA"/>
        </a:p>
      </dgm:t>
    </dgm:pt>
    <dgm:pt modelId="{7BA64E92-3D0D-4423-9386-0365EC7AD02D}" type="pres">
      <dgm:prSet presAssocID="{F891B070-0C84-4B54-B4A1-0C04DFA8BFDB}" presName="Name23" presStyleLbl="parChTrans1D4" presStyleIdx="0" presStyleCnt="3"/>
      <dgm:spPr/>
      <dgm:t>
        <a:bodyPr/>
        <a:lstStyle/>
        <a:p>
          <a:endParaRPr lang="en-CA"/>
        </a:p>
      </dgm:t>
    </dgm:pt>
    <dgm:pt modelId="{F9B2F1AA-6C45-4BF2-9E89-8EB34ADF9C86}" type="pres">
      <dgm:prSet presAssocID="{75D3BF52-E42D-43EE-BE98-4EC9EC6BECB9}" presName="hierRoot4" presStyleCnt="0"/>
      <dgm:spPr/>
      <dgm:t>
        <a:bodyPr/>
        <a:lstStyle/>
        <a:p>
          <a:endParaRPr lang="en-CA"/>
        </a:p>
      </dgm:t>
    </dgm:pt>
    <dgm:pt modelId="{39C765D3-384D-45AB-BF1F-802186AFBA02}" type="pres">
      <dgm:prSet presAssocID="{75D3BF52-E42D-43EE-BE98-4EC9EC6BECB9}" presName="composite4" presStyleCnt="0"/>
      <dgm:spPr/>
      <dgm:t>
        <a:bodyPr/>
        <a:lstStyle/>
        <a:p>
          <a:endParaRPr lang="en-CA"/>
        </a:p>
      </dgm:t>
    </dgm:pt>
    <dgm:pt modelId="{4E526CC2-828E-4ADF-88F3-5082C4EFB05E}" type="pres">
      <dgm:prSet presAssocID="{75D3BF52-E42D-43EE-BE98-4EC9EC6BECB9}" presName="background4" presStyleLbl="node4" presStyleIdx="0" presStyleCnt="3"/>
      <dgm:spPr/>
      <dgm:t>
        <a:bodyPr/>
        <a:lstStyle/>
        <a:p>
          <a:endParaRPr lang="en-CA"/>
        </a:p>
      </dgm:t>
    </dgm:pt>
    <dgm:pt modelId="{0518B68D-DBD7-4441-8524-633B922BD8A7}" type="pres">
      <dgm:prSet presAssocID="{75D3BF52-E42D-43EE-BE98-4EC9EC6BECB9}" presName="text4" presStyleLbl="fgAcc4" presStyleIdx="0" presStyleCnt="3" custScaleX="198003" custLinFactNeighborX="19520" custLinFactNeighborY="55980">
        <dgm:presLayoutVars>
          <dgm:chPref val="3"/>
        </dgm:presLayoutVars>
      </dgm:prSet>
      <dgm:spPr/>
      <dgm:t>
        <a:bodyPr/>
        <a:lstStyle/>
        <a:p>
          <a:endParaRPr lang="en-CA"/>
        </a:p>
      </dgm:t>
    </dgm:pt>
    <dgm:pt modelId="{736A866F-D577-4337-AE1E-76AEC58B35B7}" type="pres">
      <dgm:prSet presAssocID="{75D3BF52-E42D-43EE-BE98-4EC9EC6BECB9}" presName="hierChild5" presStyleCnt="0"/>
      <dgm:spPr/>
      <dgm:t>
        <a:bodyPr/>
        <a:lstStyle/>
        <a:p>
          <a:endParaRPr lang="en-CA"/>
        </a:p>
      </dgm:t>
    </dgm:pt>
    <dgm:pt modelId="{C1292178-799D-4787-A9A9-E8E0602D3807}" type="pres">
      <dgm:prSet presAssocID="{E624E63D-4DE8-4A5B-B6D9-18A32B84366A}" presName="Name10" presStyleLbl="parChTrans1D2" presStyleIdx="1" presStyleCnt="5"/>
      <dgm:spPr/>
      <dgm:t>
        <a:bodyPr/>
        <a:lstStyle/>
        <a:p>
          <a:endParaRPr lang="en-CA"/>
        </a:p>
      </dgm:t>
    </dgm:pt>
    <dgm:pt modelId="{BE71EDB5-AC9A-4024-9497-0CF59D55BBBE}" type="pres">
      <dgm:prSet presAssocID="{87CFBEFE-3358-488A-8AE9-B8E564E8EE9B}" presName="hierRoot2" presStyleCnt="0"/>
      <dgm:spPr/>
      <dgm:t>
        <a:bodyPr/>
        <a:lstStyle/>
        <a:p>
          <a:endParaRPr lang="en-CA"/>
        </a:p>
      </dgm:t>
    </dgm:pt>
    <dgm:pt modelId="{6880A16A-ECCF-4258-A6C5-05A7401F3D99}" type="pres">
      <dgm:prSet presAssocID="{87CFBEFE-3358-488A-8AE9-B8E564E8EE9B}" presName="composite2" presStyleCnt="0"/>
      <dgm:spPr/>
      <dgm:t>
        <a:bodyPr/>
        <a:lstStyle/>
        <a:p>
          <a:endParaRPr lang="en-CA"/>
        </a:p>
      </dgm:t>
    </dgm:pt>
    <dgm:pt modelId="{6B72DE81-7C1F-41B0-A1C3-F55FED2CE38F}" type="pres">
      <dgm:prSet presAssocID="{87CFBEFE-3358-488A-8AE9-B8E564E8EE9B}" presName="background2" presStyleLbl="node2" presStyleIdx="1" presStyleCnt="5"/>
      <dgm:spPr/>
      <dgm:t>
        <a:bodyPr/>
        <a:lstStyle/>
        <a:p>
          <a:endParaRPr lang="en-CA"/>
        </a:p>
      </dgm:t>
    </dgm:pt>
    <dgm:pt modelId="{49C06C2F-8B2F-4562-A2A1-57752B2FFC7F}" type="pres">
      <dgm:prSet presAssocID="{87CFBEFE-3358-488A-8AE9-B8E564E8EE9B}" presName="text2" presStyleLbl="fgAcc2" presStyleIdx="1" presStyleCnt="5" custScaleX="139979" custScaleY="123842" custLinFactNeighborX="87498" custLinFactNeighborY="15649">
        <dgm:presLayoutVars>
          <dgm:chPref val="3"/>
        </dgm:presLayoutVars>
      </dgm:prSet>
      <dgm:spPr/>
      <dgm:t>
        <a:bodyPr/>
        <a:lstStyle/>
        <a:p>
          <a:endParaRPr lang="en-CA"/>
        </a:p>
      </dgm:t>
    </dgm:pt>
    <dgm:pt modelId="{E4732806-CDFD-4BAC-A743-622B610BC2AD}" type="pres">
      <dgm:prSet presAssocID="{87CFBEFE-3358-488A-8AE9-B8E564E8EE9B}" presName="hierChild3" presStyleCnt="0"/>
      <dgm:spPr/>
      <dgm:t>
        <a:bodyPr/>
        <a:lstStyle/>
        <a:p>
          <a:endParaRPr lang="en-CA"/>
        </a:p>
      </dgm:t>
    </dgm:pt>
    <dgm:pt modelId="{B5115379-8794-49CD-B2CE-29CED5F59FAE}" type="pres">
      <dgm:prSet presAssocID="{59D7547F-E5FB-4944-904B-982C79B0B4DF}" presName="Name17" presStyleLbl="parChTrans1D3" presStyleIdx="1" presStyleCnt="5"/>
      <dgm:spPr/>
      <dgm:t>
        <a:bodyPr/>
        <a:lstStyle/>
        <a:p>
          <a:endParaRPr lang="en-CA"/>
        </a:p>
      </dgm:t>
    </dgm:pt>
    <dgm:pt modelId="{C7D2BFE3-7615-45E1-BEC6-D1089438AA3C}" type="pres">
      <dgm:prSet presAssocID="{F14E2B65-46CC-4E82-9243-9F8861E81857}" presName="hierRoot3" presStyleCnt="0"/>
      <dgm:spPr/>
      <dgm:t>
        <a:bodyPr/>
        <a:lstStyle/>
        <a:p>
          <a:endParaRPr lang="en-CA"/>
        </a:p>
      </dgm:t>
    </dgm:pt>
    <dgm:pt modelId="{E963DD31-8A4B-4751-A818-B0554F5C599A}" type="pres">
      <dgm:prSet presAssocID="{F14E2B65-46CC-4E82-9243-9F8861E81857}" presName="composite3" presStyleCnt="0"/>
      <dgm:spPr/>
      <dgm:t>
        <a:bodyPr/>
        <a:lstStyle/>
        <a:p>
          <a:endParaRPr lang="en-CA"/>
        </a:p>
      </dgm:t>
    </dgm:pt>
    <dgm:pt modelId="{81228756-C753-4728-B264-22AFFB816D38}" type="pres">
      <dgm:prSet presAssocID="{F14E2B65-46CC-4E82-9243-9F8861E81857}" presName="background3" presStyleLbl="node3" presStyleIdx="1" presStyleCnt="5"/>
      <dgm:spPr/>
      <dgm:t>
        <a:bodyPr/>
        <a:lstStyle/>
        <a:p>
          <a:endParaRPr lang="en-CA"/>
        </a:p>
      </dgm:t>
    </dgm:pt>
    <dgm:pt modelId="{306FF6F6-7976-47F5-AA15-604C8D47BFEC}" type="pres">
      <dgm:prSet presAssocID="{F14E2B65-46CC-4E82-9243-9F8861E81857}" presName="text3" presStyleLbl="fgAcc3" presStyleIdx="1" presStyleCnt="5" custScaleX="119594" custScaleY="124289" custLinFactNeighborX="18268" custLinFactNeighborY="46074">
        <dgm:presLayoutVars>
          <dgm:chPref val="3"/>
        </dgm:presLayoutVars>
      </dgm:prSet>
      <dgm:spPr/>
      <dgm:t>
        <a:bodyPr/>
        <a:lstStyle/>
        <a:p>
          <a:endParaRPr lang="en-CA"/>
        </a:p>
      </dgm:t>
    </dgm:pt>
    <dgm:pt modelId="{B4713DE0-D701-4CC0-B7A5-D4AA3393078F}" type="pres">
      <dgm:prSet presAssocID="{F14E2B65-46CC-4E82-9243-9F8861E81857}" presName="hierChild4" presStyleCnt="0"/>
      <dgm:spPr/>
      <dgm:t>
        <a:bodyPr/>
        <a:lstStyle/>
        <a:p>
          <a:endParaRPr lang="en-CA"/>
        </a:p>
      </dgm:t>
    </dgm:pt>
    <dgm:pt modelId="{85311814-8D29-44F6-A8A6-E1EA65CC3562}" type="pres">
      <dgm:prSet presAssocID="{4061AA25-EEA2-4A95-AAA6-B9DDE7E266CB}" presName="Name10" presStyleLbl="parChTrans1D2" presStyleIdx="2" presStyleCnt="5"/>
      <dgm:spPr/>
      <dgm:t>
        <a:bodyPr/>
        <a:lstStyle/>
        <a:p>
          <a:endParaRPr lang="en-CA"/>
        </a:p>
      </dgm:t>
    </dgm:pt>
    <dgm:pt modelId="{D27AB3D8-25D4-4867-BB08-C200BFF52844}" type="pres">
      <dgm:prSet presAssocID="{F77F64C3-D703-4C06-A71B-0F2424BE4B39}" presName="hierRoot2" presStyleCnt="0"/>
      <dgm:spPr/>
      <dgm:t>
        <a:bodyPr/>
        <a:lstStyle/>
        <a:p>
          <a:endParaRPr lang="en-CA"/>
        </a:p>
      </dgm:t>
    </dgm:pt>
    <dgm:pt modelId="{170AC076-1B19-4D6D-834F-5D8CF7E148AF}" type="pres">
      <dgm:prSet presAssocID="{F77F64C3-D703-4C06-A71B-0F2424BE4B39}" presName="composite2" presStyleCnt="0"/>
      <dgm:spPr/>
      <dgm:t>
        <a:bodyPr/>
        <a:lstStyle/>
        <a:p>
          <a:endParaRPr lang="en-CA"/>
        </a:p>
      </dgm:t>
    </dgm:pt>
    <dgm:pt modelId="{B58010D4-6F52-4AE5-AD94-94618BF0193E}" type="pres">
      <dgm:prSet presAssocID="{F77F64C3-D703-4C06-A71B-0F2424BE4B39}" presName="background2" presStyleLbl="node2" presStyleIdx="2" presStyleCnt="5"/>
      <dgm:spPr/>
      <dgm:t>
        <a:bodyPr/>
        <a:lstStyle/>
        <a:p>
          <a:endParaRPr lang="en-CA"/>
        </a:p>
      </dgm:t>
    </dgm:pt>
    <dgm:pt modelId="{FB6EA24D-849E-453E-9A5F-D1C5AF7D1FCC}" type="pres">
      <dgm:prSet presAssocID="{F77F64C3-D703-4C06-A71B-0F2424BE4B39}" presName="text2" presStyleLbl="fgAcc2" presStyleIdx="2" presStyleCnt="5" custScaleX="172774" custScaleY="140698" custLinFactNeighborX="24644" custLinFactNeighborY="15416">
        <dgm:presLayoutVars>
          <dgm:chPref val="3"/>
        </dgm:presLayoutVars>
      </dgm:prSet>
      <dgm:spPr/>
      <dgm:t>
        <a:bodyPr/>
        <a:lstStyle/>
        <a:p>
          <a:endParaRPr lang="en-CA"/>
        </a:p>
      </dgm:t>
    </dgm:pt>
    <dgm:pt modelId="{9F90BA5F-E85D-4C9E-B8B7-2235527D71C8}" type="pres">
      <dgm:prSet presAssocID="{F77F64C3-D703-4C06-A71B-0F2424BE4B39}" presName="hierChild3" presStyleCnt="0"/>
      <dgm:spPr/>
      <dgm:t>
        <a:bodyPr/>
        <a:lstStyle/>
        <a:p>
          <a:endParaRPr lang="en-CA"/>
        </a:p>
      </dgm:t>
    </dgm:pt>
    <dgm:pt modelId="{2A413BBB-F039-4393-9628-B793CE444718}" type="pres">
      <dgm:prSet presAssocID="{C703E9CB-9C81-4E8C-ABD7-B84F8BF13AA7}" presName="Name17" presStyleLbl="parChTrans1D3" presStyleIdx="2" presStyleCnt="5"/>
      <dgm:spPr/>
      <dgm:t>
        <a:bodyPr/>
        <a:lstStyle/>
        <a:p>
          <a:endParaRPr lang="en-CA"/>
        </a:p>
      </dgm:t>
    </dgm:pt>
    <dgm:pt modelId="{92902B70-A3C9-44E3-AB62-C289F0490333}" type="pres">
      <dgm:prSet presAssocID="{D9B56DD7-C3F9-48F8-A265-60C473299500}" presName="hierRoot3" presStyleCnt="0"/>
      <dgm:spPr/>
      <dgm:t>
        <a:bodyPr/>
        <a:lstStyle/>
        <a:p>
          <a:endParaRPr lang="en-CA"/>
        </a:p>
      </dgm:t>
    </dgm:pt>
    <dgm:pt modelId="{849E5AA5-687D-4261-8216-C4E355F93BA1}" type="pres">
      <dgm:prSet presAssocID="{D9B56DD7-C3F9-48F8-A265-60C473299500}" presName="composite3" presStyleCnt="0"/>
      <dgm:spPr/>
      <dgm:t>
        <a:bodyPr/>
        <a:lstStyle/>
        <a:p>
          <a:endParaRPr lang="en-CA"/>
        </a:p>
      </dgm:t>
    </dgm:pt>
    <dgm:pt modelId="{D13118CA-B7FD-4150-AFBF-98B90517A90C}" type="pres">
      <dgm:prSet presAssocID="{D9B56DD7-C3F9-48F8-A265-60C473299500}" presName="background3" presStyleLbl="node3" presStyleIdx="2" presStyleCnt="5"/>
      <dgm:spPr/>
      <dgm:t>
        <a:bodyPr/>
        <a:lstStyle/>
        <a:p>
          <a:endParaRPr lang="en-CA"/>
        </a:p>
      </dgm:t>
    </dgm:pt>
    <dgm:pt modelId="{FB274141-ACE3-4DD2-8705-D7827E6D931A}" type="pres">
      <dgm:prSet presAssocID="{D9B56DD7-C3F9-48F8-A265-60C473299500}" presName="text3" presStyleLbl="fgAcc3" presStyleIdx="2" presStyleCnt="5" custScaleX="119027" custScaleY="124289" custLinFactNeighborX="31953" custLinFactNeighborY="29218">
        <dgm:presLayoutVars>
          <dgm:chPref val="3"/>
        </dgm:presLayoutVars>
      </dgm:prSet>
      <dgm:spPr/>
      <dgm:t>
        <a:bodyPr/>
        <a:lstStyle/>
        <a:p>
          <a:endParaRPr lang="en-CA"/>
        </a:p>
      </dgm:t>
    </dgm:pt>
    <dgm:pt modelId="{EAFF3A8A-8DF1-4366-B5D2-CBA4CCD7D706}" type="pres">
      <dgm:prSet presAssocID="{D9B56DD7-C3F9-48F8-A265-60C473299500}" presName="hierChild4" presStyleCnt="0"/>
      <dgm:spPr/>
      <dgm:t>
        <a:bodyPr/>
        <a:lstStyle/>
        <a:p>
          <a:endParaRPr lang="en-CA"/>
        </a:p>
      </dgm:t>
    </dgm:pt>
    <dgm:pt modelId="{5823B339-463D-4BF5-B2DF-994B07316B7F}" type="pres">
      <dgm:prSet presAssocID="{D8EF84B7-78B1-4445-B1E7-7B070905C54D}" presName="Name17" presStyleLbl="parChTrans1D3" presStyleIdx="3" presStyleCnt="5"/>
      <dgm:spPr/>
      <dgm:t>
        <a:bodyPr/>
        <a:lstStyle/>
        <a:p>
          <a:endParaRPr lang="en-CA"/>
        </a:p>
      </dgm:t>
    </dgm:pt>
    <dgm:pt modelId="{58B58C68-E901-49D1-B3D7-16E8CF4708D4}" type="pres">
      <dgm:prSet presAssocID="{16EB89BC-F21B-44D7-BD43-0B1E0F1EEFD5}" presName="hierRoot3" presStyleCnt="0"/>
      <dgm:spPr/>
    </dgm:pt>
    <dgm:pt modelId="{C7969A9C-23CB-42C0-9804-85CAF4562D58}" type="pres">
      <dgm:prSet presAssocID="{16EB89BC-F21B-44D7-BD43-0B1E0F1EEFD5}" presName="composite3" presStyleCnt="0"/>
      <dgm:spPr/>
    </dgm:pt>
    <dgm:pt modelId="{5D3183E9-3915-4331-8A49-934C644CCB0C}" type="pres">
      <dgm:prSet presAssocID="{16EB89BC-F21B-44D7-BD43-0B1E0F1EEFD5}" presName="background3" presStyleLbl="node3" presStyleIdx="3" presStyleCnt="5"/>
      <dgm:spPr/>
    </dgm:pt>
    <dgm:pt modelId="{DE5FAB5D-D918-450A-9F9A-28B8531F181E}" type="pres">
      <dgm:prSet presAssocID="{16EB89BC-F21B-44D7-BD43-0B1E0F1EEFD5}" presName="text3" presStyleLbl="fgAcc3" presStyleIdx="3" presStyleCnt="5" custScaleX="190795" custScaleY="128534" custLinFactNeighborX="53594" custLinFactNeighborY="29218">
        <dgm:presLayoutVars>
          <dgm:chPref val="3"/>
        </dgm:presLayoutVars>
      </dgm:prSet>
      <dgm:spPr/>
      <dgm:t>
        <a:bodyPr/>
        <a:lstStyle/>
        <a:p>
          <a:endParaRPr lang="en-CA"/>
        </a:p>
      </dgm:t>
    </dgm:pt>
    <dgm:pt modelId="{7405E52C-1BA5-480C-B342-C33E1AC68DF1}" type="pres">
      <dgm:prSet presAssocID="{16EB89BC-F21B-44D7-BD43-0B1E0F1EEFD5}" presName="hierChild4" presStyleCnt="0"/>
      <dgm:spPr/>
    </dgm:pt>
    <dgm:pt modelId="{9CE7C68E-58A8-4188-ADF2-170415DEE623}" type="pres">
      <dgm:prSet presAssocID="{FF9D0023-01D4-416C-93AC-F295802893EA}" presName="Name23" presStyleLbl="parChTrans1D4" presStyleIdx="1" presStyleCnt="3"/>
      <dgm:spPr/>
      <dgm:t>
        <a:bodyPr/>
        <a:lstStyle/>
        <a:p>
          <a:endParaRPr lang="en-CA"/>
        </a:p>
      </dgm:t>
    </dgm:pt>
    <dgm:pt modelId="{86EEC9F5-091D-47FB-884C-225093F96102}" type="pres">
      <dgm:prSet presAssocID="{ACDDD5F2-9F0B-429E-9DE1-DCFE9EFC57E2}" presName="hierRoot4" presStyleCnt="0"/>
      <dgm:spPr/>
    </dgm:pt>
    <dgm:pt modelId="{360A85C3-3535-4F0C-8484-AB04EB6EC791}" type="pres">
      <dgm:prSet presAssocID="{ACDDD5F2-9F0B-429E-9DE1-DCFE9EFC57E2}" presName="composite4" presStyleCnt="0"/>
      <dgm:spPr/>
    </dgm:pt>
    <dgm:pt modelId="{5F68F9AD-026E-4972-8AD4-AB1D754FEDC8}" type="pres">
      <dgm:prSet presAssocID="{ACDDD5F2-9F0B-429E-9DE1-DCFE9EFC57E2}" presName="background4" presStyleLbl="node4" presStyleIdx="1" presStyleCnt="3"/>
      <dgm:spPr/>
    </dgm:pt>
    <dgm:pt modelId="{C731A810-F894-4017-879D-81B3304D0F98}" type="pres">
      <dgm:prSet presAssocID="{ACDDD5F2-9F0B-429E-9DE1-DCFE9EFC57E2}" presName="text4" presStyleLbl="fgAcc4" presStyleIdx="1" presStyleCnt="3" custScaleX="137631" custLinFactX="-26368" custLinFactNeighborX="-100000" custLinFactNeighborY="52833">
        <dgm:presLayoutVars>
          <dgm:chPref val="3"/>
        </dgm:presLayoutVars>
      </dgm:prSet>
      <dgm:spPr/>
      <dgm:t>
        <a:bodyPr/>
        <a:lstStyle/>
        <a:p>
          <a:endParaRPr lang="en-CA"/>
        </a:p>
      </dgm:t>
    </dgm:pt>
    <dgm:pt modelId="{23931497-FC00-4AD1-AD60-A4E17ACE0E44}" type="pres">
      <dgm:prSet presAssocID="{ACDDD5F2-9F0B-429E-9DE1-DCFE9EFC57E2}" presName="hierChild5" presStyleCnt="0"/>
      <dgm:spPr/>
    </dgm:pt>
    <dgm:pt modelId="{E8C15A6F-B3B1-4DA3-B437-D5E321F41396}" type="pres">
      <dgm:prSet presAssocID="{533A1FD2-74BC-4DAA-9F36-4ECCC54153F3}" presName="Name10" presStyleLbl="parChTrans1D2" presStyleIdx="3" presStyleCnt="5"/>
      <dgm:spPr/>
      <dgm:t>
        <a:bodyPr/>
        <a:lstStyle/>
        <a:p>
          <a:endParaRPr lang="en-CA"/>
        </a:p>
      </dgm:t>
    </dgm:pt>
    <dgm:pt modelId="{734E12DF-CF19-4CCF-AC2C-D184D4D1C750}" type="pres">
      <dgm:prSet presAssocID="{E75DD1B1-DEA1-49E8-B3A8-0124DEE7E7A9}" presName="hierRoot2" presStyleCnt="0"/>
      <dgm:spPr/>
    </dgm:pt>
    <dgm:pt modelId="{EDE3DE2C-1C93-4387-867C-17406411B4B2}" type="pres">
      <dgm:prSet presAssocID="{E75DD1B1-DEA1-49E8-B3A8-0124DEE7E7A9}" presName="composite2" presStyleCnt="0"/>
      <dgm:spPr/>
    </dgm:pt>
    <dgm:pt modelId="{164BE063-F926-4A26-9EE9-382AE4273994}" type="pres">
      <dgm:prSet presAssocID="{E75DD1B1-DEA1-49E8-B3A8-0124DEE7E7A9}" presName="background2" presStyleLbl="node2" presStyleIdx="3" presStyleCnt="5"/>
      <dgm:spPr/>
    </dgm:pt>
    <dgm:pt modelId="{5FE2BEAC-24E5-48B1-A5BA-4B870C631089}" type="pres">
      <dgm:prSet presAssocID="{E75DD1B1-DEA1-49E8-B3A8-0124DEE7E7A9}" presName="text2" presStyleLbl="fgAcc2" presStyleIdx="3" presStyleCnt="5" custScaleX="125970" custLinFactNeighborX="23919" custLinFactNeighborY="15649">
        <dgm:presLayoutVars>
          <dgm:chPref val="3"/>
        </dgm:presLayoutVars>
      </dgm:prSet>
      <dgm:spPr/>
      <dgm:t>
        <a:bodyPr/>
        <a:lstStyle/>
        <a:p>
          <a:endParaRPr lang="en-CA"/>
        </a:p>
      </dgm:t>
    </dgm:pt>
    <dgm:pt modelId="{FFC08FB1-304A-43AF-BEC3-6396FA1B633C}" type="pres">
      <dgm:prSet presAssocID="{E75DD1B1-DEA1-49E8-B3A8-0124DEE7E7A9}" presName="hierChild3" presStyleCnt="0"/>
      <dgm:spPr/>
    </dgm:pt>
    <dgm:pt modelId="{A286DB73-CCE6-4B26-BF27-8EC1E79EA053}" type="pres">
      <dgm:prSet presAssocID="{7E78CF23-23CB-4220-BB72-3C4E4C9416FE}" presName="Name10" presStyleLbl="parChTrans1D2" presStyleIdx="4" presStyleCnt="5"/>
      <dgm:spPr/>
      <dgm:t>
        <a:bodyPr/>
        <a:lstStyle/>
        <a:p>
          <a:endParaRPr lang="en-CA"/>
        </a:p>
      </dgm:t>
    </dgm:pt>
    <dgm:pt modelId="{5BC27ABF-53BD-46DA-B8D0-000DFFB4DFEF}" type="pres">
      <dgm:prSet presAssocID="{681181DA-EC0E-4874-80C2-E9D2628D5176}" presName="hierRoot2" presStyleCnt="0"/>
      <dgm:spPr/>
      <dgm:t>
        <a:bodyPr/>
        <a:lstStyle/>
        <a:p>
          <a:endParaRPr lang="en-CA"/>
        </a:p>
      </dgm:t>
    </dgm:pt>
    <dgm:pt modelId="{2DAC6DE4-014A-4F29-BBF3-56C76F35DFCC}" type="pres">
      <dgm:prSet presAssocID="{681181DA-EC0E-4874-80C2-E9D2628D5176}" presName="composite2" presStyleCnt="0"/>
      <dgm:spPr/>
      <dgm:t>
        <a:bodyPr/>
        <a:lstStyle/>
        <a:p>
          <a:endParaRPr lang="en-CA"/>
        </a:p>
      </dgm:t>
    </dgm:pt>
    <dgm:pt modelId="{A0651934-6241-40B7-B4FE-4A4FE2707F52}" type="pres">
      <dgm:prSet presAssocID="{681181DA-EC0E-4874-80C2-E9D2628D5176}" presName="background2" presStyleLbl="node2" presStyleIdx="4" presStyleCnt="5"/>
      <dgm:spPr/>
      <dgm:t>
        <a:bodyPr/>
        <a:lstStyle/>
        <a:p>
          <a:endParaRPr lang="en-CA"/>
        </a:p>
      </dgm:t>
    </dgm:pt>
    <dgm:pt modelId="{FDFBDCF9-294F-4952-8114-8E84645ACD9F}" type="pres">
      <dgm:prSet presAssocID="{681181DA-EC0E-4874-80C2-E9D2628D5176}" presName="text2" presStyleLbl="fgAcc2" presStyleIdx="4" presStyleCnt="5" custScaleX="109095" custLinFactNeighborX="32686" custLinFactNeighborY="15649">
        <dgm:presLayoutVars>
          <dgm:chPref val="3"/>
        </dgm:presLayoutVars>
      </dgm:prSet>
      <dgm:spPr/>
      <dgm:t>
        <a:bodyPr/>
        <a:lstStyle/>
        <a:p>
          <a:endParaRPr lang="en-CA"/>
        </a:p>
      </dgm:t>
    </dgm:pt>
    <dgm:pt modelId="{D06D233C-DF3A-4A27-B587-9C8DA0E09AD5}" type="pres">
      <dgm:prSet presAssocID="{681181DA-EC0E-4874-80C2-E9D2628D5176}" presName="hierChild3" presStyleCnt="0"/>
      <dgm:spPr/>
      <dgm:t>
        <a:bodyPr/>
        <a:lstStyle/>
        <a:p>
          <a:endParaRPr lang="en-CA"/>
        </a:p>
      </dgm:t>
    </dgm:pt>
    <dgm:pt modelId="{408F35EC-2F4A-4F1A-BF2F-06D733FE7FBC}" type="pres">
      <dgm:prSet presAssocID="{FBE6E990-345B-4993-87B6-B0425BD78B27}" presName="Name17" presStyleLbl="parChTrans1D3" presStyleIdx="4" presStyleCnt="5"/>
      <dgm:spPr/>
      <dgm:t>
        <a:bodyPr/>
        <a:lstStyle/>
        <a:p>
          <a:endParaRPr lang="en-CA"/>
        </a:p>
      </dgm:t>
    </dgm:pt>
    <dgm:pt modelId="{597FA966-6BB6-43B1-BADC-73E11AEBE22A}" type="pres">
      <dgm:prSet presAssocID="{E98AB3A9-1EE0-40D3-9065-FD0F2C37859E}" presName="hierRoot3" presStyleCnt="0"/>
      <dgm:spPr/>
      <dgm:t>
        <a:bodyPr/>
        <a:lstStyle/>
        <a:p>
          <a:endParaRPr lang="en-CA"/>
        </a:p>
      </dgm:t>
    </dgm:pt>
    <dgm:pt modelId="{AAF081CF-9E3C-4A6F-9955-51626240DD03}" type="pres">
      <dgm:prSet presAssocID="{E98AB3A9-1EE0-40D3-9065-FD0F2C37859E}" presName="composite3" presStyleCnt="0"/>
      <dgm:spPr/>
      <dgm:t>
        <a:bodyPr/>
        <a:lstStyle/>
        <a:p>
          <a:endParaRPr lang="en-CA"/>
        </a:p>
      </dgm:t>
    </dgm:pt>
    <dgm:pt modelId="{D8CF005D-9CDC-4623-B43B-E6B0C4771F48}" type="pres">
      <dgm:prSet presAssocID="{E98AB3A9-1EE0-40D3-9065-FD0F2C37859E}" presName="background3" presStyleLbl="node3" presStyleIdx="4" presStyleCnt="5"/>
      <dgm:spPr/>
      <dgm:t>
        <a:bodyPr/>
        <a:lstStyle/>
        <a:p>
          <a:endParaRPr lang="en-CA"/>
        </a:p>
      </dgm:t>
    </dgm:pt>
    <dgm:pt modelId="{B6BA63C5-0A1F-4646-B0E1-84F4010C6939}" type="pres">
      <dgm:prSet presAssocID="{E98AB3A9-1EE0-40D3-9065-FD0F2C37859E}" presName="text3" presStyleLbl="fgAcc3" presStyleIdx="4" presStyleCnt="5" custScaleX="132674" custScaleY="132778" custLinFactNeighborX="8911" custLinFactNeighborY="63564">
        <dgm:presLayoutVars>
          <dgm:chPref val="3"/>
        </dgm:presLayoutVars>
      </dgm:prSet>
      <dgm:spPr/>
      <dgm:t>
        <a:bodyPr/>
        <a:lstStyle/>
        <a:p>
          <a:endParaRPr lang="en-CA"/>
        </a:p>
      </dgm:t>
    </dgm:pt>
    <dgm:pt modelId="{26C75860-FFE7-434E-9AB1-9A934BE618E4}" type="pres">
      <dgm:prSet presAssocID="{E98AB3A9-1EE0-40D3-9065-FD0F2C37859E}" presName="hierChild4" presStyleCnt="0"/>
      <dgm:spPr/>
      <dgm:t>
        <a:bodyPr/>
        <a:lstStyle/>
        <a:p>
          <a:endParaRPr lang="en-CA"/>
        </a:p>
      </dgm:t>
    </dgm:pt>
    <dgm:pt modelId="{ACD1C431-68BA-4F64-9A12-948400074C03}" type="pres">
      <dgm:prSet presAssocID="{D1540501-5BFB-4922-ADBB-59BE41F44D8E}" presName="Name23" presStyleLbl="parChTrans1D4" presStyleIdx="2" presStyleCnt="3"/>
      <dgm:spPr/>
      <dgm:t>
        <a:bodyPr/>
        <a:lstStyle/>
        <a:p>
          <a:endParaRPr lang="en-CA"/>
        </a:p>
      </dgm:t>
    </dgm:pt>
    <dgm:pt modelId="{0512692A-FCBB-46FC-82B3-203E9594099A}" type="pres">
      <dgm:prSet presAssocID="{9E890DCA-6C35-4DE1-855B-F3D98FA7F615}" presName="hierRoot4" presStyleCnt="0"/>
      <dgm:spPr/>
    </dgm:pt>
    <dgm:pt modelId="{B43EB76A-264C-4F6C-B9BA-295510ACD39A}" type="pres">
      <dgm:prSet presAssocID="{9E890DCA-6C35-4DE1-855B-F3D98FA7F615}" presName="composite4" presStyleCnt="0"/>
      <dgm:spPr/>
    </dgm:pt>
    <dgm:pt modelId="{310A2F4D-7C02-4B18-9B28-25767659D289}" type="pres">
      <dgm:prSet presAssocID="{9E890DCA-6C35-4DE1-855B-F3D98FA7F615}" presName="background4" presStyleLbl="node4" presStyleIdx="2" presStyleCnt="3"/>
      <dgm:spPr/>
    </dgm:pt>
    <dgm:pt modelId="{30D91F94-C02A-4EA3-85EC-36BAE2263D8A}" type="pres">
      <dgm:prSet presAssocID="{9E890DCA-6C35-4DE1-855B-F3D98FA7F615}" presName="text4" presStyleLbl="fgAcc4" presStyleIdx="2" presStyleCnt="3" custScaleX="203745" custLinFactNeighborX="22076" custLinFactNeighborY="93989">
        <dgm:presLayoutVars>
          <dgm:chPref val="3"/>
        </dgm:presLayoutVars>
      </dgm:prSet>
      <dgm:spPr/>
      <dgm:t>
        <a:bodyPr/>
        <a:lstStyle/>
        <a:p>
          <a:endParaRPr lang="en-CA"/>
        </a:p>
      </dgm:t>
    </dgm:pt>
    <dgm:pt modelId="{98F0218E-BCFE-4916-B63D-C751DCAB86E4}" type="pres">
      <dgm:prSet presAssocID="{9E890DCA-6C35-4DE1-855B-F3D98FA7F615}" presName="hierChild5" presStyleCnt="0"/>
      <dgm:spPr/>
    </dgm:pt>
    <dgm:pt modelId="{3B06C700-6244-48F5-B159-7B7D76061B96}" type="pres">
      <dgm:prSet presAssocID="{7F52910B-0C5D-4F6C-8F66-428B08E743F8}" presName="hierRoot1" presStyleCnt="0"/>
      <dgm:spPr/>
    </dgm:pt>
    <dgm:pt modelId="{B3ADB9BF-DE16-4933-BA4B-B393E8FCC281}" type="pres">
      <dgm:prSet presAssocID="{7F52910B-0C5D-4F6C-8F66-428B08E743F8}" presName="composite" presStyleCnt="0"/>
      <dgm:spPr/>
    </dgm:pt>
    <dgm:pt modelId="{E48B5E07-9F3E-4E5C-BD39-C3DC4065B36F}" type="pres">
      <dgm:prSet presAssocID="{7F52910B-0C5D-4F6C-8F66-428B08E743F8}" presName="background" presStyleLbl="node0" presStyleIdx="1" presStyleCnt="2"/>
      <dgm:spPr/>
    </dgm:pt>
    <dgm:pt modelId="{889CE8C9-56FA-4B5D-8827-A5789CA7DF8B}" type="pres">
      <dgm:prSet presAssocID="{7F52910B-0C5D-4F6C-8F66-428B08E743F8}" presName="text" presStyleLbl="fgAcc0" presStyleIdx="1" presStyleCnt="2" custScaleX="143189" custLinFactX="-36413" custLinFactY="250419" custLinFactNeighborX="-100000" custLinFactNeighborY="300000">
        <dgm:presLayoutVars>
          <dgm:chPref val="3"/>
        </dgm:presLayoutVars>
      </dgm:prSet>
      <dgm:spPr/>
      <dgm:t>
        <a:bodyPr/>
        <a:lstStyle/>
        <a:p>
          <a:endParaRPr lang="en-CA"/>
        </a:p>
      </dgm:t>
    </dgm:pt>
    <dgm:pt modelId="{5F512214-8FCA-445A-8C70-EADC12A81492}" type="pres">
      <dgm:prSet presAssocID="{7F52910B-0C5D-4F6C-8F66-428B08E743F8}" presName="hierChild2" presStyleCnt="0"/>
      <dgm:spPr/>
    </dgm:pt>
  </dgm:ptLst>
  <dgm:cxnLst>
    <dgm:cxn modelId="{9F2EDD9D-C486-446F-872B-A60490BF438C}" type="presOf" srcId="{16EB89BC-F21B-44D7-BD43-0B1E0F1EEFD5}" destId="{DE5FAB5D-D918-450A-9F9A-28B8531F181E}" srcOrd="0" destOrd="0" presId="urn:microsoft.com/office/officeart/2005/8/layout/hierarchy1"/>
    <dgm:cxn modelId="{8DC7B9D1-D810-4DB5-939A-BD3364512572}" srcId="{07EB6964-06FB-4BD1-B387-3C5AB05EDF3E}" destId="{F77F64C3-D703-4C06-A71B-0F2424BE4B39}" srcOrd="2" destOrd="0" parTransId="{4061AA25-EEA2-4A95-AAA6-B9DDE7E266CB}" sibTransId="{AEA1BC18-4328-4ECE-890E-F341662F785E}"/>
    <dgm:cxn modelId="{AA4DC9A1-1CF9-4C96-8464-55958707F94A}" srcId="{74738DAF-1F56-43C8-9D93-A6CBCA519F7C}" destId="{7F52910B-0C5D-4F6C-8F66-428B08E743F8}" srcOrd="1" destOrd="0" parTransId="{CDB10A33-2758-4E24-A6C5-922B2EE0431D}" sibTransId="{BB5BA77C-BC54-4B53-8587-8F0DCC261773}"/>
    <dgm:cxn modelId="{06CD004E-3692-42EE-A5B5-B0820A4DE1F4}" srcId="{E98AB3A9-1EE0-40D3-9065-FD0F2C37859E}" destId="{9E890DCA-6C35-4DE1-855B-F3D98FA7F615}" srcOrd="0" destOrd="0" parTransId="{D1540501-5BFB-4922-ADBB-59BE41F44D8E}" sibTransId="{D7609ACF-8DDD-4CED-A1EC-0699C08B59F1}"/>
    <dgm:cxn modelId="{C85F58B1-CC25-4F78-9A55-E6AE20C80F06}" type="presOf" srcId="{4061AA25-EEA2-4A95-AAA6-B9DDE7E266CB}" destId="{85311814-8D29-44F6-A8A6-E1EA65CC3562}" srcOrd="0" destOrd="0" presId="urn:microsoft.com/office/officeart/2005/8/layout/hierarchy1"/>
    <dgm:cxn modelId="{97F2D1DB-5AE1-4511-8DF6-39547C2634C9}" type="presOf" srcId="{07EB6964-06FB-4BD1-B387-3C5AB05EDF3E}" destId="{EFC9EE5E-B53D-4B71-B1D5-AC2C1F4CF966}" srcOrd="0" destOrd="0" presId="urn:microsoft.com/office/officeart/2005/8/layout/hierarchy1"/>
    <dgm:cxn modelId="{A66EB6AC-8577-48BB-9B24-C62F7509C952}" srcId="{F77F64C3-D703-4C06-A71B-0F2424BE4B39}" destId="{D9B56DD7-C3F9-48F8-A265-60C473299500}" srcOrd="0" destOrd="0" parTransId="{C703E9CB-9C81-4E8C-ABD7-B84F8BF13AA7}" sibTransId="{04754083-1FCE-4CB1-B712-E81620A59E70}"/>
    <dgm:cxn modelId="{82519E2A-0FE0-4CAB-AACA-E153C05FBBEC}" srcId="{74738DAF-1F56-43C8-9D93-A6CBCA519F7C}" destId="{07EB6964-06FB-4BD1-B387-3C5AB05EDF3E}" srcOrd="0" destOrd="0" parTransId="{2CF9099E-539F-4E0E-902C-DAF7ED0E4A00}" sibTransId="{CD16FE37-119D-4F5C-9020-0441AB2D5226}"/>
    <dgm:cxn modelId="{43C07E35-D1D0-4E5B-B0B1-1C85D6EE3A9E}" type="presOf" srcId="{7F52910B-0C5D-4F6C-8F66-428B08E743F8}" destId="{889CE8C9-56FA-4B5D-8827-A5789CA7DF8B}" srcOrd="0" destOrd="0" presId="urn:microsoft.com/office/officeart/2005/8/layout/hierarchy1"/>
    <dgm:cxn modelId="{C705F73A-2DE5-492C-904B-D5F21981625C}" srcId="{16EB89BC-F21B-44D7-BD43-0B1E0F1EEFD5}" destId="{ACDDD5F2-9F0B-429E-9DE1-DCFE9EFC57E2}" srcOrd="0" destOrd="0" parTransId="{FF9D0023-01D4-416C-93AC-F295802893EA}" sibTransId="{F0F0F364-02BF-4215-A9F6-EB5F166243E4}"/>
    <dgm:cxn modelId="{99E9D0C8-7922-4EBE-B962-B68B182351D3}" type="presOf" srcId="{87CFBEFE-3358-488A-8AE9-B8E564E8EE9B}" destId="{49C06C2F-8B2F-4562-A2A1-57752B2FFC7F}" srcOrd="0" destOrd="0" presId="urn:microsoft.com/office/officeart/2005/8/layout/hierarchy1"/>
    <dgm:cxn modelId="{0007740C-E14F-4BDF-933F-7AB5131BF946}" type="presOf" srcId="{C703E9CB-9C81-4E8C-ABD7-B84F8BF13AA7}" destId="{2A413BBB-F039-4393-9628-B793CE444718}" srcOrd="0" destOrd="0" presId="urn:microsoft.com/office/officeart/2005/8/layout/hierarchy1"/>
    <dgm:cxn modelId="{A4DD47D3-8419-4662-90E3-6BC5E82966CD}" type="presOf" srcId="{F891B070-0C84-4B54-B4A1-0C04DFA8BFDB}" destId="{7BA64E92-3D0D-4423-9386-0365EC7AD02D}" srcOrd="0" destOrd="0" presId="urn:microsoft.com/office/officeart/2005/8/layout/hierarchy1"/>
    <dgm:cxn modelId="{2748EEA9-485A-4E72-8A4D-C86C65DAE593}" type="presOf" srcId="{DC5070B5-77EC-410F-9BA2-26E83A3F1FF9}" destId="{F33EBD92-3CFC-481D-8DFF-6B9866C16EE5}" srcOrd="0" destOrd="0" presId="urn:microsoft.com/office/officeart/2005/8/layout/hierarchy1"/>
    <dgm:cxn modelId="{AAECD77E-A6DE-4425-96D7-3E1BC1902B03}" type="presOf" srcId="{533A1FD2-74BC-4DAA-9F36-4ECCC54153F3}" destId="{E8C15A6F-B3B1-4DA3-B437-D5E321F41396}" srcOrd="0" destOrd="0" presId="urn:microsoft.com/office/officeart/2005/8/layout/hierarchy1"/>
    <dgm:cxn modelId="{07279238-6B0C-4A96-AE00-C129EBB09E5E}" type="presOf" srcId="{BDDFAEC3-5931-46B0-99EE-84096523AA45}" destId="{3C81CEF1-D1A0-4900-A97C-F095E3A9865A}" srcOrd="0" destOrd="0" presId="urn:microsoft.com/office/officeart/2005/8/layout/hierarchy1"/>
    <dgm:cxn modelId="{DE508ABB-11AC-4EC8-B1AC-DE395105CC5B}" type="presOf" srcId="{D8EF84B7-78B1-4445-B1E7-7B070905C54D}" destId="{5823B339-463D-4BF5-B2DF-994B07316B7F}" srcOrd="0" destOrd="0" presId="urn:microsoft.com/office/officeart/2005/8/layout/hierarchy1"/>
    <dgm:cxn modelId="{E236B2C8-5BE1-4F8B-8BB9-6FF4715879EC}" srcId="{87CFBEFE-3358-488A-8AE9-B8E564E8EE9B}" destId="{F14E2B65-46CC-4E82-9243-9F8861E81857}" srcOrd="0" destOrd="0" parTransId="{59D7547F-E5FB-4944-904B-982C79B0B4DF}" sibTransId="{122C6411-8A9C-471C-A5FD-4EA9E25822F1}"/>
    <dgm:cxn modelId="{335ACE8A-C22F-4E86-B346-BDE44EE1AE8D}" type="presOf" srcId="{BA9893DF-92B2-47D1-9D50-3DA11109C11C}" destId="{A6AAC1B2-BD97-45EA-B2FA-B9FF150C6E54}" srcOrd="0" destOrd="0" presId="urn:microsoft.com/office/officeart/2005/8/layout/hierarchy1"/>
    <dgm:cxn modelId="{06748AD0-63CC-41F5-8F3A-25FEB7382FD1}" srcId="{BA9893DF-92B2-47D1-9D50-3DA11109C11C}" destId="{DC5070B5-77EC-410F-9BA2-26E83A3F1FF9}" srcOrd="0" destOrd="0" parTransId="{BDDFAEC3-5931-46B0-99EE-84096523AA45}" sibTransId="{3A264220-E18E-48A7-8A4B-62462B934C9B}"/>
    <dgm:cxn modelId="{7F4D447D-7E08-4277-A7C7-FB28C44A0A01}" type="presOf" srcId="{F14E2B65-46CC-4E82-9243-9F8861E81857}" destId="{306FF6F6-7976-47F5-AA15-604C8D47BFEC}" srcOrd="0" destOrd="0" presId="urn:microsoft.com/office/officeart/2005/8/layout/hierarchy1"/>
    <dgm:cxn modelId="{7609FF4B-0571-4EAF-A4B1-A3C3B670873B}" type="presOf" srcId="{CF3A77D4-30C8-4FF8-95CE-E866B1602B65}" destId="{59EE29F7-C508-4590-A340-F8F30792FE42}" srcOrd="0" destOrd="0" presId="urn:microsoft.com/office/officeart/2005/8/layout/hierarchy1"/>
    <dgm:cxn modelId="{B04BC255-0B3C-4C32-A8B5-720E8FF3E537}" type="presOf" srcId="{59D7547F-E5FB-4944-904B-982C79B0B4DF}" destId="{B5115379-8794-49CD-B2CE-29CED5F59FAE}" srcOrd="0" destOrd="0" presId="urn:microsoft.com/office/officeart/2005/8/layout/hierarchy1"/>
    <dgm:cxn modelId="{C4EA2F46-6259-4C56-9825-5CEA711C1AF2}" type="presOf" srcId="{ACDDD5F2-9F0B-429E-9DE1-DCFE9EFC57E2}" destId="{C731A810-F894-4017-879D-81B3304D0F98}" srcOrd="0" destOrd="0" presId="urn:microsoft.com/office/officeart/2005/8/layout/hierarchy1"/>
    <dgm:cxn modelId="{D3E6F92B-18ED-4A3E-A6A4-43A81360132E}" type="presOf" srcId="{D9B56DD7-C3F9-48F8-A265-60C473299500}" destId="{FB274141-ACE3-4DD2-8705-D7827E6D931A}" srcOrd="0" destOrd="0" presId="urn:microsoft.com/office/officeart/2005/8/layout/hierarchy1"/>
    <dgm:cxn modelId="{58DB0FF8-8878-4C50-B736-88F9D88E3B50}" type="presOf" srcId="{681181DA-EC0E-4874-80C2-E9D2628D5176}" destId="{FDFBDCF9-294F-4952-8114-8E84645ACD9F}" srcOrd="0" destOrd="0" presId="urn:microsoft.com/office/officeart/2005/8/layout/hierarchy1"/>
    <dgm:cxn modelId="{DDADA320-DFEA-4D68-A934-55A70C7C200D}" type="presOf" srcId="{F77F64C3-D703-4C06-A71B-0F2424BE4B39}" destId="{FB6EA24D-849E-453E-9A5F-D1C5AF7D1FCC}" srcOrd="0" destOrd="0" presId="urn:microsoft.com/office/officeart/2005/8/layout/hierarchy1"/>
    <dgm:cxn modelId="{4C7FADEF-7B1A-4B8F-B42D-DA862BE17FC4}" type="presOf" srcId="{75D3BF52-E42D-43EE-BE98-4EC9EC6BECB9}" destId="{0518B68D-DBD7-4441-8524-633B922BD8A7}" srcOrd="0" destOrd="0" presId="urn:microsoft.com/office/officeart/2005/8/layout/hierarchy1"/>
    <dgm:cxn modelId="{58B0195D-55F8-4B81-99FE-5B65F13F53FD}" type="presOf" srcId="{9E890DCA-6C35-4DE1-855B-F3D98FA7F615}" destId="{30D91F94-C02A-4EA3-85EC-36BAE2263D8A}" srcOrd="0" destOrd="0" presId="urn:microsoft.com/office/officeart/2005/8/layout/hierarchy1"/>
    <dgm:cxn modelId="{F3DA9613-9BDD-4838-A1B8-24AC369D6EE0}" srcId="{07EB6964-06FB-4BD1-B387-3C5AB05EDF3E}" destId="{BA9893DF-92B2-47D1-9D50-3DA11109C11C}" srcOrd="0" destOrd="0" parTransId="{CF3A77D4-30C8-4FF8-95CE-E866B1602B65}" sibTransId="{A10A3537-88BC-481F-8B98-1281CF8BA6E6}"/>
    <dgm:cxn modelId="{FC103CCD-6F33-436C-9F0E-96C76D9A600A}" type="presOf" srcId="{E98AB3A9-1EE0-40D3-9065-FD0F2C37859E}" destId="{B6BA63C5-0A1F-4646-B0E1-84F4010C6939}" srcOrd="0" destOrd="0" presId="urn:microsoft.com/office/officeart/2005/8/layout/hierarchy1"/>
    <dgm:cxn modelId="{906A9E14-CFBF-4C1B-98A5-1729EBD21C4A}" type="presOf" srcId="{74738DAF-1F56-43C8-9D93-A6CBCA519F7C}" destId="{CECE009D-47D6-4772-BC65-A8ED859E26D1}" srcOrd="0" destOrd="0" presId="urn:microsoft.com/office/officeart/2005/8/layout/hierarchy1"/>
    <dgm:cxn modelId="{A50E4D3E-2BE9-42E3-8100-9F5A5A550DC8}" type="presOf" srcId="{E75DD1B1-DEA1-49E8-B3A8-0124DEE7E7A9}" destId="{5FE2BEAC-24E5-48B1-A5BA-4B870C631089}" srcOrd="0" destOrd="0" presId="urn:microsoft.com/office/officeart/2005/8/layout/hierarchy1"/>
    <dgm:cxn modelId="{AC064EA1-3069-4ADA-AA3B-5BA1CA646230}" srcId="{07EB6964-06FB-4BD1-B387-3C5AB05EDF3E}" destId="{87CFBEFE-3358-488A-8AE9-B8E564E8EE9B}" srcOrd="1" destOrd="0" parTransId="{E624E63D-4DE8-4A5B-B6D9-18A32B84366A}" sibTransId="{BF650857-9ABE-4712-AC4E-1162289339DB}"/>
    <dgm:cxn modelId="{3F20610A-91B6-4841-A7F3-A1830A2618D4}" type="presOf" srcId="{7E78CF23-23CB-4220-BB72-3C4E4C9416FE}" destId="{A286DB73-CCE6-4B26-BF27-8EC1E79EA053}" srcOrd="0" destOrd="0" presId="urn:microsoft.com/office/officeart/2005/8/layout/hierarchy1"/>
    <dgm:cxn modelId="{41E4C244-076C-477D-97E1-CA12797EA492}" srcId="{DC5070B5-77EC-410F-9BA2-26E83A3F1FF9}" destId="{75D3BF52-E42D-43EE-BE98-4EC9EC6BECB9}" srcOrd="0" destOrd="0" parTransId="{F891B070-0C84-4B54-B4A1-0C04DFA8BFDB}" sibTransId="{C3E8F320-0AFE-4CCC-8CE2-CC553BFCA5EE}"/>
    <dgm:cxn modelId="{9C143F41-1583-485E-91DB-33E2C6EB296F}" type="presOf" srcId="{FBE6E990-345B-4993-87B6-B0425BD78B27}" destId="{408F35EC-2F4A-4F1A-BF2F-06D733FE7FBC}" srcOrd="0" destOrd="0" presId="urn:microsoft.com/office/officeart/2005/8/layout/hierarchy1"/>
    <dgm:cxn modelId="{380160BB-DAEE-4AD8-BD88-FD0DE761BF54}" srcId="{07EB6964-06FB-4BD1-B387-3C5AB05EDF3E}" destId="{681181DA-EC0E-4874-80C2-E9D2628D5176}" srcOrd="4" destOrd="0" parTransId="{7E78CF23-23CB-4220-BB72-3C4E4C9416FE}" sibTransId="{50D04AC0-3133-49CD-BF22-5EF02D028677}"/>
    <dgm:cxn modelId="{19A2598C-9B2B-4D30-B476-1420B88EAE70}" srcId="{681181DA-EC0E-4874-80C2-E9D2628D5176}" destId="{E98AB3A9-1EE0-40D3-9065-FD0F2C37859E}" srcOrd="0" destOrd="0" parTransId="{FBE6E990-345B-4993-87B6-B0425BD78B27}" sibTransId="{1ED09F53-929B-413F-B9A1-F7E97DA119C2}"/>
    <dgm:cxn modelId="{387F34AD-B838-4C5B-B3D4-BE4635CA0B17}" type="presOf" srcId="{FF9D0023-01D4-416C-93AC-F295802893EA}" destId="{9CE7C68E-58A8-4188-ADF2-170415DEE623}" srcOrd="0" destOrd="0" presId="urn:microsoft.com/office/officeart/2005/8/layout/hierarchy1"/>
    <dgm:cxn modelId="{108E2B65-3EAD-4B66-9505-2920034ACC74}" srcId="{07EB6964-06FB-4BD1-B387-3C5AB05EDF3E}" destId="{E75DD1B1-DEA1-49E8-B3A8-0124DEE7E7A9}" srcOrd="3" destOrd="0" parTransId="{533A1FD2-74BC-4DAA-9F36-4ECCC54153F3}" sibTransId="{18DBD14F-CD54-4B75-B676-0859BE871B68}"/>
    <dgm:cxn modelId="{801EA65D-D4DC-426A-A013-4E4F6483D965}" type="presOf" srcId="{D1540501-5BFB-4922-ADBB-59BE41F44D8E}" destId="{ACD1C431-68BA-4F64-9A12-948400074C03}" srcOrd="0" destOrd="0" presId="urn:microsoft.com/office/officeart/2005/8/layout/hierarchy1"/>
    <dgm:cxn modelId="{04544BE7-A1EB-4581-9AF7-782C9F9C9A2B}" srcId="{F77F64C3-D703-4C06-A71B-0F2424BE4B39}" destId="{16EB89BC-F21B-44D7-BD43-0B1E0F1EEFD5}" srcOrd="1" destOrd="0" parTransId="{D8EF84B7-78B1-4445-B1E7-7B070905C54D}" sibTransId="{ED6DE670-C917-441B-9A2C-0E7862214E84}"/>
    <dgm:cxn modelId="{064B5C3B-0B94-46BB-86F7-0DB748ACAF5E}" type="presOf" srcId="{E624E63D-4DE8-4A5B-B6D9-18A32B84366A}" destId="{C1292178-799D-4787-A9A9-E8E0602D3807}" srcOrd="0" destOrd="0" presId="urn:microsoft.com/office/officeart/2005/8/layout/hierarchy1"/>
    <dgm:cxn modelId="{FC983BCE-98CB-43F4-BA85-CC6EC84F21B8}" type="presParOf" srcId="{CECE009D-47D6-4772-BC65-A8ED859E26D1}" destId="{CB63AD3F-AF33-4B90-A93D-10806FD30E6A}" srcOrd="0" destOrd="0" presId="urn:microsoft.com/office/officeart/2005/8/layout/hierarchy1"/>
    <dgm:cxn modelId="{F7E1F947-AB62-4AFA-BC55-B0D709B80794}" type="presParOf" srcId="{CB63AD3F-AF33-4B90-A93D-10806FD30E6A}" destId="{218AAFA6-AA0D-4DFF-AB61-058134058F3A}" srcOrd="0" destOrd="0" presId="urn:microsoft.com/office/officeart/2005/8/layout/hierarchy1"/>
    <dgm:cxn modelId="{389EB97A-4B65-4F46-BCBD-BF6DDBFE1D44}" type="presParOf" srcId="{218AAFA6-AA0D-4DFF-AB61-058134058F3A}" destId="{3C1711A2-6DD7-40F1-BE4B-93369ED4D32B}" srcOrd="0" destOrd="0" presId="urn:microsoft.com/office/officeart/2005/8/layout/hierarchy1"/>
    <dgm:cxn modelId="{A1EDD933-13A4-4B73-87D2-F81B2D92FC93}" type="presParOf" srcId="{218AAFA6-AA0D-4DFF-AB61-058134058F3A}" destId="{EFC9EE5E-B53D-4B71-B1D5-AC2C1F4CF966}" srcOrd="1" destOrd="0" presId="urn:microsoft.com/office/officeart/2005/8/layout/hierarchy1"/>
    <dgm:cxn modelId="{3D8897F5-7183-4A75-9ABC-A761153CD9D7}" type="presParOf" srcId="{CB63AD3F-AF33-4B90-A93D-10806FD30E6A}" destId="{2D1180C8-FE97-4216-8361-4DA4C2558F62}" srcOrd="1" destOrd="0" presId="urn:microsoft.com/office/officeart/2005/8/layout/hierarchy1"/>
    <dgm:cxn modelId="{61989554-8670-49FE-97A5-BA34C6179655}" type="presParOf" srcId="{2D1180C8-FE97-4216-8361-4DA4C2558F62}" destId="{59EE29F7-C508-4590-A340-F8F30792FE42}" srcOrd="0" destOrd="0" presId="urn:microsoft.com/office/officeart/2005/8/layout/hierarchy1"/>
    <dgm:cxn modelId="{4F8697E1-1609-4836-915D-53E3F2096A7A}" type="presParOf" srcId="{2D1180C8-FE97-4216-8361-4DA4C2558F62}" destId="{1EE612C8-A4D2-4C5E-86AB-E439A00B11D7}" srcOrd="1" destOrd="0" presId="urn:microsoft.com/office/officeart/2005/8/layout/hierarchy1"/>
    <dgm:cxn modelId="{C7712FD9-DBD8-40C7-934F-53CA4B500F7F}" type="presParOf" srcId="{1EE612C8-A4D2-4C5E-86AB-E439A00B11D7}" destId="{F6B69EFD-C7A7-49BA-AEE1-304823A0159F}" srcOrd="0" destOrd="0" presId="urn:microsoft.com/office/officeart/2005/8/layout/hierarchy1"/>
    <dgm:cxn modelId="{EAFA14EE-0686-4444-8FA9-7C68FF012923}" type="presParOf" srcId="{F6B69EFD-C7A7-49BA-AEE1-304823A0159F}" destId="{860C309F-401A-4707-9415-08F8BA26B54E}" srcOrd="0" destOrd="0" presId="urn:microsoft.com/office/officeart/2005/8/layout/hierarchy1"/>
    <dgm:cxn modelId="{99F65D85-ABE7-4974-8CA0-93977FE71CF4}" type="presParOf" srcId="{F6B69EFD-C7A7-49BA-AEE1-304823A0159F}" destId="{A6AAC1B2-BD97-45EA-B2FA-B9FF150C6E54}" srcOrd="1" destOrd="0" presId="urn:microsoft.com/office/officeart/2005/8/layout/hierarchy1"/>
    <dgm:cxn modelId="{A0EA971E-0314-47D8-AE6C-83927AB0F612}" type="presParOf" srcId="{1EE612C8-A4D2-4C5E-86AB-E439A00B11D7}" destId="{4D1E7393-2CB3-4D2A-BF44-26D1CA57D874}" srcOrd="1" destOrd="0" presId="urn:microsoft.com/office/officeart/2005/8/layout/hierarchy1"/>
    <dgm:cxn modelId="{71EB87CA-60DD-4751-9B54-87490918BE2D}" type="presParOf" srcId="{4D1E7393-2CB3-4D2A-BF44-26D1CA57D874}" destId="{3C81CEF1-D1A0-4900-A97C-F095E3A9865A}" srcOrd="0" destOrd="0" presId="urn:microsoft.com/office/officeart/2005/8/layout/hierarchy1"/>
    <dgm:cxn modelId="{D8DBC2AD-09AD-4574-8664-3C92121C3E29}" type="presParOf" srcId="{4D1E7393-2CB3-4D2A-BF44-26D1CA57D874}" destId="{8D87B3AD-B089-4454-A234-FDA90EDA5604}" srcOrd="1" destOrd="0" presId="urn:microsoft.com/office/officeart/2005/8/layout/hierarchy1"/>
    <dgm:cxn modelId="{5592962E-68EE-49CE-95B0-637998377B9E}" type="presParOf" srcId="{8D87B3AD-B089-4454-A234-FDA90EDA5604}" destId="{F688F76F-CE6D-4EDC-A1F4-EB93BC35BF57}" srcOrd="0" destOrd="0" presId="urn:microsoft.com/office/officeart/2005/8/layout/hierarchy1"/>
    <dgm:cxn modelId="{7B2A6247-9626-4791-936F-BB17907FDC51}" type="presParOf" srcId="{F688F76F-CE6D-4EDC-A1F4-EB93BC35BF57}" destId="{08D29474-0CB6-4F26-8B9A-1BB817804880}" srcOrd="0" destOrd="0" presId="urn:microsoft.com/office/officeart/2005/8/layout/hierarchy1"/>
    <dgm:cxn modelId="{4DC458EA-B1BD-4212-8FFB-AD1BD1485FA1}" type="presParOf" srcId="{F688F76F-CE6D-4EDC-A1F4-EB93BC35BF57}" destId="{F33EBD92-3CFC-481D-8DFF-6B9866C16EE5}" srcOrd="1" destOrd="0" presId="urn:microsoft.com/office/officeart/2005/8/layout/hierarchy1"/>
    <dgm:cxn modelId="{FAA849B7-7887-4810-8623-A7AEE85B850E}" type="presParOf" srcId="{8D87B3AD-B089-4454-A234-FDA90EDA5604}" destId="{5F05D003-24D0-4DF9-A4BD-55BF4C51368B}" srcOrd="1" destOrd="0" presId="urn:microsoft.com/office/officeart/2005/8/layout/hierarchy1"/>
    <dgm:cxn modelId="{A1544AF9-920C-4515-90AF-098B6722ADC1}" type="presParOf" srcId="{5F05D003-24D0-4DF9-A4BD-55BF4C51368B}" destId="{7BA64E92-3D0D-4423-9386-0365EC7AD02D}" srcOrd="0" destOrd="0" presId="urn:microsoft.com/office/officeart/2005/8/layout/hierarchy1"/>
    <dgm:cxn modelId="{3113AE17-D1BC-4C67-B0AF-976CF311DE7D}" type="presParOf" srcId="{5F05D003-24D0-4DF9-A4BD-55BF4C51368B}" destId="{F9B2F1AA-6C45-4BF2-9E89-8EB34ADF9C86}" srcOrd="1" destOrd="0" presId="urn:microsoft.com/office/officeart/2005/8/layout/hierarchy1"/>
    <dgm:cxn modelId="{9B4EB1DD-A3CE-47B0-86DC-B876F1A3F5C2}" type="presParOf" srcId="{F9B2F1AA-6C45-4BF2-9E89-8EB34ADF9C86}" destId="{39C765D3-384D-45AB-BF1F-802186AFBA02}" srcOrd="0" destOrd="0" presId="urn:microsoft.com/office/officeart/2005/8/layout/hierarchy1"/>
    <dgm:cxn modelId="{40CB59BE-D74D-400D-AEAE-3D9B4945A30D}" type="presParOf" srcId="{39C765D3-384D-45AB-BF1F-802186AFBA02}" destId="{4E526CC2-828E-4ADF-88F3-5082C4EFB05E}" srcOrd="0" destOrd="0" presId="urn:microsoft.com/office/officeart/2005/8/layout/hierarchy1"/>
    <dgm:cxn modelId="{10019E87-7ACD-440E-A3F1-E960BA062E81}" type="presParOf" srcId="{39C765D3-384D-45AB-BF1F-802186AFBA02}" destId="{0518B68D-DBD7-4441-8524-633B922BD8A7}" srcOrd="1" destOrd="0" presId="urn:microsoft.com/office/officeart/2005/8/layout/hierarchy1"/>
    <dgm:cxn modelId="{8A70CBDC-4CAA-4093-BF33-A7074B508FF4}" type="presParOf" srcId="{F9B2F1AA-6C45-4BF2-9E89-8EB34ADF9C86}" destId="{736A866F-D577-4337-AE1E-76AEC58B35B7}" srcOrd="1" destOrd="0" presId="urn:microsoft.com/office/officeart/2005/8/layout/hierarchy1"/>
    <dgm:cxn modelId="{EFC2974C-487E-45BF-9289-AAF088AEC524}" type="presParOf" srcId="{2D1180C8-FE97-4216-8361-4DA4C2558F62}" destId="{C1292178-799D-4787-A9A9-E8E0602D3807}" srcOrd="2" destOrd="0" presId="urn:microsoft.com/office/officeart/2005/8/layout/hierarchy1"/>
    <dgm:cxn modelId="{D11F870B-9534-47F5-9777-2E2EF163EBBA}" type="presParOf" srcId="{2D1180C8-FE97-4216-8361-4DA4C2558F62}" destId="{BE71EDB5-AC9A-4024-9497-0CF59D55BBBE}" srcOrd="3" destOrd="0" presId="urn:microsoft.com/office/officeart/2005/8/layout/hierarchy1"/>
    <dgm:cxn modelId="{381D2ECE-8B70-4BE3-B0EC-410A298833A7}" type="presParOf" srcId="{BE71EDB5-AC9A-4024-9497-0CF59D55BBBE}" destId="{6880A16A-ECCF-4258-A6C5-05A7401F3D99}" srcOrd="0" destOrd="0" presId="urn:microsoft.com/office/officeart/2005/8/layout/hierarchy1"/>
    <dgm:cxn modelId="{CF1F7E07-785D-41D6-AC0B-E4AB2D726E62}" type="presParOf" srcId="{6880A16A-ECCF-4258-A6C5-05A7401F3D99}" destId="{6B72DE81-7C1F-41B0-A1C3-F55FED2CE38F}" srcOrd="0" destOrd="0" presId="urn:microsoft.com/office/officeart/2005/8/layout/hierarchy1"/>
    <dgm:cxn modelId="{60AF9B6C-9272-4420-BC25-578EF887AE32}" type="presParOf" srcId="{6880A16A-ECCF-4258-A6C5-05A7401F3D99}" destId="{49C06C2F-8B2F-4562-A2A1-57752B2FFC7F}" srcOrd="1" destOrd="0" presId="urn:microsoft.com/office/officeart/2005/8/layout/hierarchy1"/>
    <dgm:cxn modelId="{BA1D5D82-8B06-4DA9-AFB8-11F5242A609F}" type="presParOf" srcId="{BE71EDB5-AC9A-4024-9497-0CF59D55BBBE}" destId="{E4732806-CDFD-4BAC-A743-622B610BC2AD}" srcOrd="1" destOrd="0" presId="urn:microsoft.com/office/officeart/2005/8/layout/hierarchy1"/>
    <dgm:cxn modelId="{A0DCB6A4-BCB1-4719-93A1-8ECC4091699F}" type="presParOf" srcId="{E4732806-CDFD-4BAC-A743-622B610BC2AD}" destId="{B5115379-8794-49CD-B2CE-29CED5F59FAE}" srcOrd="0" destOrd="0" presId="urn:microsoft.com/office/officeart/2005/8/layout/hierarchy1"/>
    <dgm:cxn modelId="{113DA767-3A05-4BE6-8FC4-71B7A8871B5A}" type="presParOf" srcId="{E4732806-CDFD-4BAC-A743-622B610BC2AD}" destId="{C7D2BFE3-7615-45E1-BEC6-D1089438AA3C}" srcOrd="1" destOrd="0" presId="urn:microsoft.com/office/officeart/2005/8/layout/hierarchy1"/>
    <dgm:cxn modelId="{47F463A4-F77C-4BC8-A7B7-7B6688DD0BFE}" type="presParOf" srcId="{C7D2BFE3-7615-45E1-BEC6-D1089438AA3C}" destId="{E963DD31-8A4B-4751-A818-B0554F5C599A}" srcOrd="0" destOrd="0" presId="urn:microsoft.com/office/officeart/2005/8/layout/hierarchy1"/>
    <dgm:cxn modelId="{17B7904B-655F-400B-9ADF-A92835BF3F2B}" type="presParOf" srcId="{E963DD31-8A4B-4751-A818-B0554F5C599A}" destId="{81228756-C753-4728-B264-22AFFB816D38}" srcOrd="0" destOrd="0" presId="urn:microsoft.com/office/officeart/2005/8/layout/hierarchy1"/>
    <dgm:cxn modelId="{5FBDF0A7-5C90-48C3-BF33-E2172F7C9E21}" type="presParOf" srcId="{E963DD31-8A4B-4751-A818-B0554F5C599A}" destId="{306FF6F6-7976-47F5-AA15-604C8D47BFEC}" srcOrd="1" destOrd="0" presId="urn:microsoft.com/office/officeart/2005/8/layout/hierarchy1"/>
    <dgm:cxn modelId="{DC14D131-B2A5-4B60-9690-23A347991EAB}" type="presParOf" srcId="{C7D2BFE3-7615-45E1-BEC6-D1089438AA3C}" destId="{B4713DE0-D701-4CC0-B7A5-D4AA3393078F}" srcOrd="1" destOrd="0" presId="urn:microsoft.com/office/officeart/2005/8/layout/hierarchy1"/>
    <dgm:cxn modelId="{559329B5-6977-4878-9DEE-D803D8706A6E}" type="presParOf" srcId="{2D1180C8-FE97-4216-8361-4DA4C2558F62}" destId="{85311814-8D29-44F6-A8A6-E1EA65CC3562}" srcOrd="4" destOrd="0" presId="urn:microsoft.com/office/officeart/2005/8/layout/hierarchy1"/>
    <dgm:cxn modelId="{D272DAE5-D1D2-4C08-B7CB-26B8A41AF3AE}" type="presParOf" srcId="{2D1180C8-FE97-4216-8361-4DA4C2558F62}" destId="{D27AB3D8-25D4-4867-BB08-C200BFF52844}" srcOrd="5" destOrd="0" presId="urn:microsoft.com/office/officeart/2005/8/layout/hierarchy1"/>
    <dgm:cxn modelId="{6919C3DB-AC47-4DCD-874A-C6C218A5A771}" type="presParOf" srcId="{D27AB3D8-25D4-4867-BB08-C200BFF52844}" destId="{170AC076-1B19-4D6D-834F-5D8CF7E148AF}" srcOrd="0" destOrd="0" presId="urn:microsoft.com/office/officeart/2005/8/layout/hierarchy1"/>
    <dgm:cxn modelId="{5B81C789-E30B-4264-921C-17C2A4AFDA5F}" type="presParOf" srcId="{170AC076-1B19-4D6D-834F-5D8CF7E148AF}" destId="{B58010D4-6F52-4AE5-AD94-94618BF0193E}" srcOrd="0" destOrd="0" presId="urn:microsoft.com/office/officeart/2005/8/layout/hierarchy1"/>
    <dgm:cxn modelId="{8F4F513C-7B96-48EF-8F74-946E53442DC0}" type="presParOf" srcId="{170AC076-1B19-4D6D-834F-5D8CF7E148AF}" destId="{FB6EA24D-849E-453E-9A5F-D1C5AF7D1FCC}" srcOrd="1" destOrd="0" presId="urn:microsoft.com/office/officeart/2005/8/layout/hierarchy1"/>
    <dgm:cxn modelId="{0F5D0A44-2847-477B-8610-BE455A1EEE31}" type="presParOf" srcId="{D27AB3D8-25D4-4867-BB08-C200BFF52844}" destId="{9F90BA5F-E85D-4C9E-B8B7-2235527D71C8}" srcOrd="1" destOrd="0" presId="urn:microsoft.com/office/officeart/2005/8/layout/hierarchy1"/>
    <dgm:cxn modelId="{188AFDD8-E981-47D5-8115-B36AA557C58E}" type="presParOf" srcId="{9F90BA5F-E85D-4C9E-B8B7-2235527D71C8}" destId="{2A413BBB-F039-4393-9628-B793CE444718}" srcOrd="0" destOrd="0" presId="urn:microsoft.com/office/officeart/2005/8/layout/hierarchy1"/>
    <dgm:cxn modelId="{ED610518-B5AD-4E1C-A97B-97AC0BF2983F}" type="presParOf" srcId="{9F90BA5F-E85D-4C9E-B8B7-2235527D71C8}" destId="{92902B70-A3C9-44E3-AB62-C289F0490333}" srcOrd="1" destOrd="0" presId="urn:microsoft.com/office/officeart/2005/8/layout/hierarchy1"/>
    <dgm:cxn modelId="{426BAADC-8849-4023-9FCF-20D9DED2A869}" type="presParOf" srcId="{92902B70-A3C9-44E3-AB62-C289F0490333}" destId="{849E5AA5-687D-4261-8216-C4E355F93BA1}" srcOrd="0" destOrd="0" presId="urn:microsoft.com/office/officeart/2005/8/layout/hierarchy1"/>
    <dgm:cxn modelId="{35E3B811-178A-43F6-867C-84B4440300D6}" type="presParOf" srcId="{849E5AA5-687D-4261-8216-C4E355F93BA1}" destId="{D13118CA-B7FD-4150-AFBF-98B90517A90C}" srcOrd="0" destOrd="0" presId="urn:microsoft.com/office/officeart/2005/8/layout/hierarchy1"/>
    <dgm:cxn modelId="{814279DD-25F9-4714-9A72-019665F55735}" type="presParOf" srcId="{849E5AA5-687D-4261-8216-C4E355F93BA1}" destId="{FB274141-ACE3-4DD2-8705-D7827E6D931A}" srcOrd="1" destOrd="0" presId="urn:microsoft.com/office/officeart/2005/8/layout/hierarchy1"/>
    <dgm:cxn modelId="{E6F2A601-54CB-45C6-91BE-6B87787EBC0B}" type="presParOf" srcId="{92902B70-A3C9-44E3-AB62-C289F0490333}" destId="{EAFF3A8A-8DF1-4366-B5D2-CBA4CCD7D706}" srcOrd="1" destOrd="0" presId="urn:microsoft.com/office/officeart/2005/8/layout/hierarchy1"/>
    <dgm:cxn modelId="{CCE270BB-7E5E-4AF7-9344-8BF41360CB01}" type="presParOf" srcId="{9F90BA5F-E85D-4C9E-B8B7-2235527D71C8}" destId="{5823B339-463D-4BF5-B2DF-994B07316B7F}" srcOrd="2" destOrd="0" presId="urn:microsoft.com/office/officeart/2005/8/layout/hierarchy1"/>
    <dgm:cxn modelId="{488FD251-7E71-416D-B7E3-6DEC121B31DC}" type="presParOf" srcId="{9F90BA5F-E85D-4C9E-B8B7-2235527D71C8}" destId="{58B58C68-E901-49D1-B3D7-16E8CF4708D4}" srcOrd="3" destOrd="0" presId="urn:microsoft.com/office/officeart/2005/8/layout/hierarchy1"/>
    <dgm:cxn modelId="{2D41CCF7-D0B3-4EB9-852A-6F88161D14B6}" type="presParOf" srcId="{58B58C68-E901-49D1-B3D7-16E8CF4708D4}" destId="{C7969A9C-23CB-42C0-9804-85CAF4562D58}" srcOrd="0" destOrd="0" presId="urn:microsoft.com/office/officeart/2005/8/layout/hierarchy1"/>
    <dgm:cxn modelId="{A294FDA2-49DD-4CF2-A3CA-9EE6B9C54AE9}" type="presParOf" srcId="{C7969A9C-23CB-42C0-9804-85CAF4562D58}" destId="{5D3183E9-3915-4331-8A49-934C644CCB0C}" srcOrd="0" destOrd="0" presId="urn:microsoft.com/office/officeart/2005/8/layout/hierarchy1"/>
    <dgm:cxn modelId="{21EF6817-D0AC-4B8D-B7DB-283ECFC9871B}" type="presParOf" srcId="{C7969A9C-23CB-42C0-9804-85CAF4562D58}" destId="{DE5FAB5D-D918-450A-9F9A-28B8531F181E}" srcOrd="1" destOrd="0" presId="urn:microsoft.com/office/officeart/2005/8/layout/hierarchy1"/>
    <dgm:cxn modelId="{17F61EC0-616A-4753-A872-8F502AC18075}" type="presParOf" srcId="{58B58C68-E901-49D1-B3D7-16E8CF4708D4}" destId="{7405E52C-1BA5-480C-B342-C33E1AC68DF1}" srcOrd="1" destOrd="0" presId="urn:microsoft.com/office/officeart/2005/8/layout/hierarchy1"/>
    <dgm:cxn modelId="{B11730EA-1262-43B4-9979-264D8989FD35}" type="presParOf" srcId="{7405E52C-1BA5-480C-B342-C33E1AC68DF1}" destId="{9CE7C68E-58A8-4188-ADF2-170415DEE623}" srcOrd="0" destOrd="0" presId="urn:microsoft.com/office/officeart/2005/8/layout/hierarchy1"/>
    <dgm:cxn modelId="{64D308BE-870D-498B-AC01-AF0AEC6B961C}" type="presParOf" srcId="{7405E52C-1BA5-480C-B342-C33E1AC68DF1}" destId="{86EEC9F5-091D-47FB-884C-225093F96102}" srcOrd="1" destOrd="0" presId="urn:microsoft.com/office/officeart/2005/8/layout/hierarchy1"/>
    <dgm:cxn modelId="{46A89093-0ACF-42AB-8B9E-A9EC308EB5D8}" type="presParOf" srcId="{86EEC9F5-091D-47FB-884C-225093F96102}" destId="{360A85C3-3535-4F0C-8484-AB04EB6EC791}" srcOrd="0" destOrd="0" presId="urn:microsoft.com/office/officeart/2005/8/layout/hierarchy1"/>
    <dgm:cxn modelId="{1BB428D6-851F-4C39-9180-4137C899CD00}" type="presParOf" srcId="{360A85C3-3535-4F0C-8484-AB04EB6EC791}" destId="{5F68F9AD-026E-4972-8AD4-AB1D754FEDC8}" srcOrd="0" destOrd="0" presId="urn:microsoft.com/office/officeart/2005/8/layout/hierarchy1"/>
    <dgm:cxn modelId="{4252CAC4-7A8E-4386-B874-A4C00BAC163A}" type="presParOf" srcId="{360A85C3-3535-4F0C-8484-AB04EB6EC791}" destId="{C731A810-F894-4017-879D-81B3304D0F98}" srcOrd="1" destOrd="0" presId="urn:microsoft.com/office/officeart/2005/8/layout/hierarchy1"/>
    <dgm:cxn modelId="{188CDD1A-EC7F-4751-A7B5-7F466C715C57}" type="presParOf" srcId="{86EEC9F5-091D-47FB-884C-225093F96102}" destId="{23931497-FC00-4AD1-AD60-A4E17ACE0E44}" srcOrd="1" destOrd="0" presId="urn:microsoft.com/office/officeart/2005/8/layout/hierarchy1"/>
    <dgm:cxn modelId="{F71F9768-B715-47B0-BD17-C797891EB776}" type="presParOf" srcId="{2D1180C8-FE97-4216-8361-4DA4C2558F62}" destId="{E8C15A6F-B3B1-4DA3-B437-D5E321F41396}" srcOrd="6" destOrd="0" presId="urn:microsoft.com/office/officeart/2005/8/layout/hierarchy1"/>
    <dgm:cxn modelId="{5B384FB8-3F4D-4B4E-8A0A-D477249BCD71}" type="presParOf" srcId="{2D1180C8-FE97-4216-8361-4DA4C2558F62}" destId="{734E12DF-CF19-4CCF-AC2C-D184D4D1C750}" srcOrd="7" destOrd="0" presId="urn:microsoft.com/office/officeart/2005/8/layout/hierarchy1"/>
    <dgm:cxn modelId="{BF84DB53-2EAC-4E71-954A-006CD9D2F7E6}" type="presParOf" srcId="{734E12DF-CF19-4CCF-AC2C-D184D4D1C750}" destId="{EDE3DE2C-1C93-4387-867C-17406411B4B2}" srcOrd="0" destOrd="0" presId="urn:microsoft.com/office/officeart/2005/8/layout/hierarchy1"/>
    <dgm:cxn modelId="{7E3A7F5F-A9AE-457B-BAF6-11BF0C117A11}" type="presParOf" srcId="{EDE3DE2C-1C93-4387-867C-17406411B4B2}" destId="{164BE063-F926-4A26-9EE9-382AE4273994}" srcOrd="0" destOrd="0" presId="urn:microsoft.com/office/officeart/2005/8/layout/hierarchy1"/>
    <dgm:cxn modelId="{884A5119-0CA7-4EAA-8024-59946E38BECC}" type="presParOf" srcId="{EDE3DE2C-1C93-4387-867C-17406411B4B2}" destId="{5FE2BEAC-24E5-48B1-A5BA-4B870C631089}" srcOrd="1" destOrd="0" presId="urn:microsoft.com/office/officeart/2005/8/layout/hierarchy1"/>
    <dgm:cxn modelId="{A84BC17C-FEAB-4AB5-BDB3-D9D0F0B1A096}" type="presParOf" srcId="{734E12DF-CF19-4CCF-AC2C-D184D4D1C750}" destId="{FFC08FB1-304A-43AF-BEC3-6396FA1B633C}" srcOrd="1" destOrd="0" presId="urn:microsoft.com/office/officeart/2005/8/layout/hierarchy1"/>
    <dgm:cxn modelId="{3777A117-DA23-4D9E-BEAD-EC82EFC85DB5}" type="presParOf" srcId="{2D1180C8-FE97-4216-8361-4DA4C2558F62}" destId="{A286DB73-CCE6-4B26-BF27-8EC1E79EA053}" srcOrd="8" destOrd="0" presId="urn:microsoft.com/office/officeart/2005/8/layout/hierarchy1"/>
    <dgm:cxn modelId="{9476E150-CD70-49E4-878D-4D3D025B83CB}" type="presParOf" srcId="{2D1180C8-FE97-4216-8361-4DA4C2558F62}" destId="{5BC27ABF-53BD-46DA-B8D0-000DFFB4DFEF}" srcOrd="9" destOrd="0" presId="urn:microsoft.com/office/officeart/2005/8/layout/hierarchy1"/>
    <dgm:cxn modelId="{C6904E62-9667-4D6A-A4D0-B1B3F270682F}" type="presParOf" srcId="{5BC27ABF-53BD-46DA-B8D0-000DFFB4DFEF}" destId="{2DAC6DE4-014A-4F29-BBF3-56C76F35DFCC}" srcOrd="0" destOrd="0" presId="urn:microsoft.com/office/officeart/2005/8/layout/hierarchy1"/>
    <dgm:cxn modelId="{E7E5D917-1B04-4F69-994E-01DAEE0929D2}" type="presParOf" srcId="{2DAC6DE4-014A-4F29-BBF3-56C76F35DFCC}" destId="{A0651934-6241-40B7-B4FE-4A4FE2707F52}" srcOrd="0" destOrd="0" presId="urn:microsoft.com/office/officeart/2005/8/layout/hierarchy1"/>
    <dgm:cxn modelId="{B2B5E235-A98A-4365-83B6-F987B5D5C084}" type="presParOf" srcId="{2DAC6DE4-014A-4F29-BBF3-56C76F35DFCC}" destId="{FDFBDCF9-294F-4952-8114-8E84645ACD9F}" srcOrd="1" destOrd="0" presId="urn:microsoft.com/office/officeart/2005/8/layout/hierarchy1"/>
    <dgm:cxn modelId="{09D1EEDF-C48C-4A57-9A77-8A47835EAB0E}" type="presParOf" srcId="{5BC27ABF-53BD-46DA-B8D0-000DFFB4DFEF}" destId="{D06D233C-DF3A-4A27-B587-9C8DA0E09AD5}" srcOrd="1" destOrd="0" presId="urn:microsoft.com/office/officeart/2005/8/layout/hierarchy1"/>
    <dgm:cxn modelId="{2CCF1DB2-AFAB-4AAD-BFB5-44049C86EF02}" type="presParOf" srcId="{D06D233C-DF3A-4A27-B587-9C8DA0E09AD5}" destId="{408F35EC-2F4A-4F1A-BF2F-06D733FE7FBC}" srcOrd="0" destOrd="0" presId="urn:microsoft.com/office/officeart/2005/8/layout/hierarchy1"/>
    <dgm:cxn modelId="{378FFF5E-0980-4719-98EB-2F5525BBBEF1}" type="presParOf" srcId="{D06D233C-DF3A-4A27-B587-9C8DA0E09AD5}" destId="{597FA966-6BB6-43B1-BADC-73E11AEBE22A}" srcOrd="1" destOrd="0" presId="urn:microsoft.com/office/officeart/2005/8/layout/hierarchy1"/>
    <dgm:cxn modelId="{4ADF5560-3511-4AF4-8411-2412F6E3758C}" type="presParOf" srcId="{597FA966-6BB6-43B1-BADC-73E11AEBE22A}" destId="{AAF081CF-9E3C-4A6F-9955-51626240DD03}" srcOrd="0" destOrd="0" presId="urn:microsoft.com/office/officeart/2005/8/layout/hierarchy1"/>
    <dgm:cxn modelId="{14B66084-5567-4F67-AAF2-2A6E9BFA6C3C}" type="presParOf" srcId="{AAF081CF-9E3C-4A6F-9955-51626240DD03}" destId="{D8CF005D-9CDC-4623-B43B-E6B0C4771F48}" srcOrd="0" destOrd="0" presId="urn:microsoft.com/office/officeart/2005/8/layout/hierarchy1"/>
    <dgm:cxn modelId="{4069BECA-F740-40F4-8AB1-575C2AA29608}" type="presParOf" srcId="{AAF081CF-9E3C-4A6F-9955-51626240DD03}" destId="{B6BA63C5-0A1F-4646-B0E1-84F4010C6939}" srcOrd="1" destOrd="0" presId="urn:microsoft.com/office/officeart/2005/8/layout/hierarchy1"/>
    <dgm:cxn modelId="{334517F0-80B2-4018-B6B2-04BEDB39070F}" type="presParOf" srcId="{597FA966-6BB6-43B1-BADC-73E11AEBE22A}" destId="{26C75860-FFE7-434E-9AB1-9A934BE618E4}" srcOrd="1" destOrd="0" presId="urn:microsoft.com/office/officeart/2005/8/layout/hierarchy1"/>
    <dgm:cxn modelId="{41B5804F-6E28-4468-8D64-F2E25A37A3A0}" type="presParOf" srcId="{26C75860-FFE7-434E-9AB1-9A934BE618E4}" destId="{ACD1C431-68BA-4F64-9A12-948400074C03}" srcOrd="0" destOrd="0" presId="urn:microsoft.com/office/officeart/2005/8/layout/hierarchy1"/>
    <dgm:cxn modelId="{E9C687F8-8F42-47B2-8BEE-695775580949}" type="presParOf" srcId="{26C75860-FFE7-434E-9AB1-9A934BE618E4}" destId="{0512692A-FCBB-46FC-82B3-203E9594099A}" srcOrd="1" destOrd="0" presId="urn:microsoft.com/office/officeart/2005/8/layout/hierarchy1"/>
    <dgm:cxn modelId="{B056D668-83C7-401D-A3E4-3984C609CAF9}" type="presParOf" srcId="{0512692A-FCBB-46FC-82B3-203E9594099A}" destId="{B43EB76A-264C-4F6C-B9BA-295510ACD39A}" srcOrd="0" destOrd="0" presId="urn:microsoft.com/office/officeart/2005/8/layout/hierarchy1"/>
    <dgm:cxn modelId="{6A8EFE87-2AAB-4D43-A401-F8E0A9D341B6}" type="presParOf" srcId="{B43EB76A-264C-4F6C-B9BA-295510ACD39A}" destId="{310A2F4D-7C02-4B18-9B28-25767659D289}" srcOrd="0" destOrd="0" presId="urn:microsoft.com/office/officeart/2005/8/layout/hierarchy1"/>
    <dgm:cxn modelId="{592A7885-06C4-4665-A9B0-ECC35995F2FA}" type="presParOf" srcId="{B43EB76A-264C-4F6C-B9BA-295510ACD39A}" destId="{30D91F94-C02A-4EA3-85EC-36BAE2263D8A}" srcOrd="1" destOrd="0" presId="urn:microsoft.com/office/officeart/2005/8/layout/hierarchy1"/>
    <dgm:cxn modelId="{E733BC7A-B56C-41DE-853F-DDE6D2079C9C}" type="presParOf" srcId="{0512692A-FCBB-46FC-82B3-203E9594099A}" destId="{98F0218E-BCFE-4916-B63D-C751DCAB86E4}" srcOrd="1" destOrd="0" presId="urn:microsoft.com/office/officeart/2005/8/layout/hierarchy1"/>
    <dgm:cxn modelId="{C1D435E4-2796-4939-8A4F-9F68DFD117D5}" type="presParOf" srcId="{CECE009D-47D6-4772-BC65-A8ED859E26D1}" destId="{3B06C700-6244-48F5-B159-7B7D76061B96}" srcOrd="1" destOrd="0" presId="urn:microsoft.com/office/officeart/2005/8/layout/hierarchy1"/>
    <dgm:cxn modelId="{76ECE2D7-C187-4850-A91E-1B04AE2CA2DE}" type="presParOf" srcId="{3B06C700-6244-48F5-B159-7B7D76061B96}" destId="{B3ADB9BF-DE16-4933-BA4B-B393E8FCC281}" srcOrd="0" destOrd="0" presId="urn:microsoft.com/office/officeart/2005/8/layout/hierarchy1"/>
    <dgm:cxn modelId="{10F03796-8201-4A36-87C0-F35226D8E9CD}" type="presParOf" srcId="{B3ADB9BF-DE16-4933-BA4B-B393E8FCC281}" destId="{E48B5E07-9F3E-4E5C-BD39-C3DC4065B36F}" srcOrd="0" destOrd="0" presId="urn:microsoft.com/office/officeart/2005/8/layout/hierarchy1"/>
    <dgm:cxn modelId="{D3DF1EE2-1BE0-4C55-BD48-75507FF63F81}" type="presParOf" srcId="{B3ADB9BF-DE16-4933-BA4B-B393E8FCC281}" destId="{889CE8C9-56FA-4B5D-8827-A5789CA7DF8B}" srcOrd="1" destOrd="0" presId="urn:microsoft.com/office/officeart/2005/8/layout/hierarchy1"/>
    <dgm:cxn modelId="{74206B0B-8CC6-4C7E-8178-94075FDACE52}" type="presParOf" srcId="{3B06C700-6244-48F5-B159-7B7D76061B96}" destId="{5F512214-8FCA-445A-8C70-EADC12A81492}"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848900-4EE8-2342-B0C0-C66C7369AC8C}" type="doc">
      <dgm:prSet loTypeId="urn:microsoft.com/office/officeart/2005/8/layout/hProcess4" loCatId="" qsTypeId="urn:microsoft.com/office/officeart/2005/8/quickstyle/simple4" qsCatId="simple" csTypeId="urn:microsoft.com/office/officeart/2005/8/colors/colorful1#1" csCatId="colorful" phldr="1"/>
      <dgm:spPr/>
      <dgm:t>
        <a:bodyPr/>
        <a:lstStyle/>
        <a:p>
          <a:endParaRPr lang="en-US"/>
        </a:p>
      </dgm:t>
    </dgm:pt>
    <dgm:pt modelId="{C9AAF361-31EE-F941-918D-76101AA8C69A}">
      <dgm:prSet phldrT="[Text]" custT="1"/>
      <dgm:spPr>
        <a:solidFill>
          <a:srgbClr val="C00000"/>
        </a:solidFill>
      </dgm:spPr>
      <dgm:t>
        <a:bodyPr/>
        <a:lstStyle/>
        <a:p>
          <a:r>
            <a:rPr lang="en-US" sz="3200" b="0" dirty="0">
              <a:latin typeface="Arial"/>
              <a:cs typeface="Arial"/>
            </a:rPr>
            <a:t>Part I</a:t>
          </a:r>
        </a:p>
      </dgm:t>
    </dgm:pt>
    <dgm:pt modelId="{03CA0CF7-C7E9-6C45-826C-8EAD6D152D5D}" type="parTrans" cxnId="{E6A52D99-C2F1-4741-9DEB-29B48BC5A8AC}">
      <dgm:prSet/>
      <dgm:spPr/>
      <dgm:t>
        <a:bodyPr/>
        <a:lstStyle/>
        <a:p>
          <a:endParaRPr lang="en-US" sz="4400"/>
        </a:p>
      </dgm:t>
    </dgm:pt>
    <dgm:pt modelId="{C55C8F15-9D5A-5142-9256-2EE835A447AD}" type="sibTrans" cxnId="{E6A52D99-C2F1-4741-9DEB-29B48BC5A8AC}">
      <dgm:prSet/>
      <dgm:spPr>
        <a:solidFill>
          <a:srgbClr val="C00000"/>
        </a:solidFill>
      </dgm:spPr>
      <dgm:t>
        <a:bodyPr/>
        <a:lstStyle/>
        <a:p>
          <a:endParaRPr lang="en-US" sz="4400"/>
        </a:p>
      </dgm:t>
    </dgm:pt>
    <dgm:pt modelId="{6D34148F-659B-534D-AD67-D2575AFEFEBB}">
      <dgm:prSet phldrT="[Text]" custT="1"/>
      <dgm:spPr>
        <a:ln>
          <a:solidFill>
            <a:srgbClr val="C00000"/>
          </a:solidFill>
        </a:ln>
      </dgm:spPr>
      <dgm:t>
        <a:bodyPr/>
        <a:lstStyle/>
        <a:p>
          <a:pPr>
            <a:lnSpc>
              <a:spcPct val="120000"/>
            </a:lnSpc>
          </a:pPr>
          <a:r>
            <a:rPr lang="en-US" sz="1400" b="1" dirty="0" smtClean="0">
              <a:latin typeface="Arial"/>
              <a:cs typeface="Arial"/>
            </a:rPr>
            <a:t>Hydrothermal pretreatment</a:t>
          </a:r>
          <a:endParaRPr lang="en-US" sz="1400" dirty="0">
            <a:latin typeface="Arial"/>
            <a:cs typeface="Arial"/>
          </a:endParaRPr>
        </a:p>
      </dgm:t>
    </dgm:pt>
    <dgm:pt modelId="{2D6008F8-5BCB-7549-B4AC-CE77ECDD84FD}" type="parTrans" cxnId="{2ADF9C14-8C72-7146-831F-B091AA2B0B0A}">
      <dgm:prSet/>
      <dgm:spPr/>
      <dgm:t>
        <a:bodyPr/>
        <a:lstStyle/>
        <a:p>
          <a:endParaRPr lang="en-US" sz="4400"/>
        </a:p>
      </dgm:t>
    </dgm:pt>
    <dgm:pt modelId="{1A3AB84D-CC03-E846-A0EE-E3163A7A7728}" type="sibTrans" cxnId="{2ADF9C14-8C72-7146-831F-B091AA2B0B0A}">
      <dgm:prSet/>
      <dgm:spPr/>
      <dgm:t>
        <a:bodyPr/>
        <a:lstStyle/>
        <a:p>
          <a:endParaRPr lang="en-US" sz="4400"/>
        </a:p>
      </dgm:t>
    </dgm:pt>
    <dgm:pt modelId="{BE7E7FF1-4138-FB46-A481-7F6CC40ADA79}">
      <dgm:prSet custT="1"/>
      <dgm:spPr>
        <a:solidFill>
          <a:srgbClr val="99CC00"/>
        </a:solidFill>
      </dgm:spPr>
      <dgm:t>
        <a:bodyPr/>
        <a:lstStyle/>
        <a:p>
          <a:r>
            <a:rPr lang="en-US" sz="3200" dirty="0"/>
            <a:t>Part II</a:t>
          </a:r>
        </a:p>
      </dgm:t>
    </dgm:pt>
    <dgm:pt modelId="{92C3C4D0-6A42-514A-9985-491314699092}" type="parTrans" cxnId="{6E247285-B23C-0047-9D71-6D38D85D15AE}">
      <dgm:prSet/>
      <dgm:spPr/>
      <dgm:t>
        <a:bodyPr/>
        <a:lstStyle/>
        <a:p>
          <a:endParaRPr lang="en-US" sz="4400"/>
        </a:p>
      </dgm:t>
    </dgm:pt>
    <dgm:pt modelId="{4F29EA86-CAEB-2F4C-A565-E666CBF18E40}" type="sibTrans" cxnId="{6E247285-B23C-0047-9D71-6D38D85D15AE}">
      <dgm:prSet/>
      <dgm:spPr>
        <a:solidFill>
          <a:srgbClr val="99CC00"/>
        </a:solidFill>
      </dgm:spPr>
      <dgm:t>
        <a:bodyPr/>
        <a:lstStyle/>
        <a:p>
          <a:endParaRPr lang="en-US" sz="4400"/>
        </a:p>
      </dgm:t>
    </dgm:pt>
    <dgm:pt modelId="{98484DB4-00E2-EC48-A9E1-AA3E96B30D1A}">
      <dgm:prSet custT="1"/>
      <dgm:spPr>
        <a:solidFill>
          <a:srgbClr val="7030A0"/>
        </a:solidFill>
      </dgm:spPr>
      <dgm:t>
        <a:bodyPr/>
        <a:lstStyle/>
        <a:p>
          <a:r>
            <a:rPr lang="en-US" sz="3200" dirty="0"/>
            <a:t>Part III</a:t>
          </a:r>
        </a:p>
      </dgm:t>
    </dgm:pt>
    <dgm:pt modelId="{2B22B179-208C-024D-91C5-0EEAF191AA35}" type="parTrans" cxnId="{2E7397FF-CDF2-EC4B-ACF8-052F836349E6}">
      <dgm:prSet/>
      <dgm:spPr/>
      <dgm:t>
        <a:bodyPr/>
        <a:lstStyle/>
        <a:p>
          <a:endParaRPr lang="en-US" sz="4400"/>
        </a:p>
      </dgm:t>
    </dgm:pt>
    <dgm:pt modelId="{EAC25037-8E3D-9D45-ACD2-82799B7306D2}" type="sibTrans" cxnId="{2E7397FF-CDF2-EC4B-ACF8-052F836349E6}">
      <dgm:prSet/>
      <dgm:spPr>
        <a:ln>
          <a:solidFill>
            <a:srgbClr val="7030A0"/>
          </a:solidFill>
        </a:ln>
      </dgm:spPr>
      <dgm:t>
        <a:bodyPr/>
        <a:lstStyle/>
        <a:p>
          <a:endParaRPr lang="en-US" sz="4400"/>
        </a:p>
      </dgm:t>
    </dgm:pt>
    <dgm:pt modelId="{895AAF49-02CC-4643-A3A7-65DBD3D93678}">
      <dgm:prSet custT="1"/>
      <dgm:spPr>
        <a:solidFill>
          <a:srgbClr val="0099CC"/>
        </a:solidFill>
      </dgm:spPr>
      <dgm:t>
        <a:bodyPr/>
        <a:lstStyle/>
        <a:p>
          <a:r>
            <a:rPr lang="en-US" sz="3200" dirty="0"/>
            <a:t>Part IV</a:t>
          </a:r>
        </a:p>
      </dgm:t>
    </dgm:pt>
    <dgm:pt modelId="{DB6016C8-E94A-3146-93C4-5472E3EA8FBC}" type="parTrans" cxnId="{FB1F6DF9-B4D6-B642-9093-E757241E5C94}">
      <dgm:prSet/>
      <dgm:spPr/>
      <dgm:t>
        <a:bodyPr/>
        <a:lstStyle/>
        <a:p>
          <a:endParaRPr lang="en-US" sz="4400"/>
        </a:p>
      </dgm:t>
    </dgm:pt>
    <dgm:pt modelId="{B821E08E-8D65-8A4C-AE92-968339FEE1C5}" type="sibTrans" cxnId="{FB1F6DF9-B4D6-B642-9093-E757241E5C94}">
      <dgm:prSet/>
      <dgm:spPr/>
      <dgm:t>
        <a:bodyPr/>
        <a:lstStyle/>
        <a:p>
          <a:endParaRPr lang="en-US" sz="4400"/>
        </a:p>
      </dgm:t>
    </dgm:pt>
    <dgm:pt modelId="{B9E8F2D7-AF54-6E44-A992-4F151B22705B}">
      <dgm:prSet custT="1"/>
      <dgm:spPr>
        <a:ln>
          <a:solidFill>
            <a:srgbClr val="7030A0"/>
          </a:solidFill>
        </a:ln>
      </dgm:spPr>
      <dgm:t>
        <a:bodyPr/>
        <a:lstStyle/>
        <a:p>
          <a:pPr>
            <a:lnSpc>
              <a:spcPct val="120000"/>
            </a:lnSpc>
          </a:pPr>
          <a:r>
            <a:rPr lang="en-US" sz="1400" b="1" dirty="0">
              <a:latin typeface="Arial"/>
              <a:cs typeface="Arial"/>
            </a:rPr>
            <a:t>Gas-to-renewable liquid fuels</a:t>
          </a:r>
          <a:endParaRPr lang="en-US" sz="1400" dirty="0">
            <a:latin typeface="Arial"/>
            <a:cs typeface="Arial"/>
          </a:endParaRPr>
        </a:p>
      </dgm:t>
    </dgm:pt>
    <dgm:pt modelId="{C04D75C4-2C0B-5B4A-B659-4F02B2D4707E}" type="parTrans" cxnId="{6673B85A-BC41-5F44-8BC1-D25B660EF496}">
      <dgm:prSet/>
      <dgm:spPr/>
      <dgm:t>
        <a:bodyPr/>
        <a:lstStyle/>
        <a:p>
          <a:endParaRPr lang="en-US" sz="4400"/>
        </a:p>
      </dgm:t>
    </dgm:pt>
    <dgm:pt modelId="{EB75EA92-4CB9-204F-96EA-DD4D1A641275}" type="sibTrans" cxnId="{6673B85A-BC41-5F44-8BC1-D25B660EF496}">
      <dgm:prSet/>
      <dgm:spPr/>
      <dgm:t>
        <a:bodyPr/>
        <a:lstStyle/>
        <a:p>
          <a:endParaRPr lang="en-US" sz="4400"/>
        </a:p>
      </dgm:t>
    </dgm:pt>
    <dgm:pt modelId="{9C64AE1E-42EA-414E-B8F5-D0AF15294CFE}">
      <dgm:prSet custT="1"/>
      <dgm:spPr>
        <a:ln>
          <a:solidFill>
            <a:srgbClr val="0099CC"/>
          </a:solidFill>
        </a:ln>
      </dgm:spPr>
      <dgm:t>
        <a:bodyPr/>
        <a:lstStyle/>
        <a:p>
          <a:pPr>
            <a:lnSpc>
              <a:spcPct val="120000"/>
            </a:lnSpc>
            <a:spcBef>
              <a:spcPts val="600"/>
            </a:spcBef>
          </a:pPr>
          <a:r>
            <a:rPr lang="en-CA" sz="1400" b="1" i="0" dirty="0"/>
            <a:t>Life cycle assessment (LCA)</a:t>
          </a:r>
          <a:endParaRPr lang="en-US" sz="1400" i="0" dirty="0">
            <a:latin typeface="Arial"/>
            <a:cs typeface="Arial"/>
          </a:endParaRPr>
        </a:p>
      </dgm:t>
    </dgm:pt>
    <dgm:pt modelId="{6CBA33BA-9B6A-6742-9183-FD6819EC2B93}" type="parTrans" cxnId="{73110105-3039-FC4E-84D8-63C186B0C7EC}">
      <dgm:prSet/>
      <dgm:spPr/>
      <dgm:t>
        <a:bodyPr/>
        <a:lstStyle/>
        <a:p>
          <a:endParaRPr lang="en-US" sz="4400"/>
        </a:p>
      </dgm:t>
    </dgm:pt>
    <dgm:pt modelId="{FFD9F407-B9BD-244C-A071-CC85581403DC}" type="sibTrans" cxnId="{73110105-3039-FC4E-84D8-63C186B0C7EC}">
      <dgm:prSet/>
      <dgm:spPr/>
      <dgm:t>
        <a:bodyPr/>
        <a:lstStyle/>
        <a:p>
          <a:endParaRPr lang="en-US" sz="4400"/>
        </a:p>
      </dgm:t>
    </dgm:pt>
    <dgm:pt modelId="{18899A97-2693-0C4E-8B41-F8DBBFC2196F}">
      <dgm:prSet phldrT="[Text]" custT="1"/>
      <dgm:spPr>
        <a:ln>
          <a:solidFill>
            <a:srgbClr val="C00000"/>
          </a:solidFill>
        </a:ln>
      </dgm:spPr>
      <dgm:t>
        <a:bodyPr/>
        <a:lstStyle/>
        <a:p>
          <a:pPr>
            <a:lnSpc>
              <a:spcPct val="120000"/>
            </a:lnSpc>
          </a:pPr>
          <a:r>
            <a:rPr lang="en-US" sz="1400" b="1" dirty="0" smtClean="0">
              <a:latin typeface="Arial"/>
              <a:cs typeface="Arial"/>
            </a:rPr>
            <a:t>Biomass </a:t>
          </a:r>
          <a:r>
            <a:rPr lang="en-US" sz="1400" b="1" dirty="0" err="1">
              <a:latin typeface="Arial"/>
              <a:cs typeface="Arial"/>
            </a:rPr>
            <a:t>Feedstocks</a:t>
          </a:r>
          <a:r>
            <a:rPr lang="en-US" sz="1400" b="1" dirty="0">
              <a:latin typeface="Arial"/>
              <a:cs typeface="Arial"/>
            </a:rPr>
            <a:t> Characterization</a:t>
          </a:r>
        </a:p>
      </dgm:t>
    </dgm:pt>
    <dgm:pt modelId="{43C807B4-90B1-2A4F-A1D5-6545D552B21B}" type="parTrans" cxnId="{E1329E8D-1D54-2844-AE39-922A2FF242D8}">
      <dgm:prSet/>
      <dgm:spPr/>
      <dgm:t>
        <a:bodyPr/>
        <a:lstStyle/>
        <a:p>
          <a:endParaRPr lang="en-US" sz="4400"/>
        </a:p>
      </dgm:t>
    </dgm:pt>
    <dgm:pt modelId="{4764B22D-9E01-714F-9A78-840EEC17DC93}" type="sibTrans" cxnId="{E1329E8D-1D54-2844-AE39-922A2FF242D8}">
      <dgm:prSet/>
      <dgm:spPr/>
      <dgm:t>
        <a:bodyPr/>
        <a:lstStyle/>
        <a:p>
          <a:endParaRPr lang="en-US" sz="4400"/>
        </a:p>
      </dgm:t>
    </dgm:pt>
    <dgm:pt modelId="{2389949F-EA4E-4840-ACA8-4AB40CB4D5BE}">
      <dgm:prSet custT="1"/>
      <dgm:spPr>
        <a:ln>
          <a:solidFill>
            <a:srgbClr val="7030A0"/>
          </a:solidFill>
        </a:ln>
      </dgm:spPr>
      <dgm:t>
        <a:bodyPr/>
        <a:lstStyle/>
        <a:p>
          <a:pPr>
            <a:lnSpc>
              <a:spcPct val="120000"/>
            </a:lnSpc>
          </a:pPr>
          <a:r>
            <a:rPr lang="en-US" sz="1400" b="1" dirty="0" smtClean="0">
              <a:latin typeface="Arial"/>
              <a:cs typeface="Arial"/>
            </a:rPr>
            <a:t>Syngas fermentation</a:t>
          </a:r>
          <a:endParaRPr lang="en-US" sz="1400" dirty="0">
            <a:latin typeface="Arial"/>
            <a:cs typeface="Arial"/>
          </a:endParaRPr>
        </a:p>
      </dgm:t>
    </dgm:pt>
    <dgm:pt modelId="{A5A2C388-9F19-CC4F-8D78-13C8FB8745C4}" type="parTrans" cxnId="{3093BE8D-7EAA-F346-8724-C7D503D0066C}">
      <dgm:prSet/>
      <dgm:spPr/>
      <dgm:t>
        <a:bodyPr/>
        <a:lstStyle/>
        <a:p>
          <a:endParaRPr lang="en-US" sz="4400"/>
        </a:p>
      </dgm:t>
    </dgm:pt>
    <dgm:pt modelId="{38FDFA99-A4A8-B047-A0BD-2E8ECB06D229}" type="sibTrans" cxnId="{3093BE8D-7EAA-F346-8724-C7D503D0066C}">
      <dgm:prSet/>
      <dgm:spPr/>
      <dgm:t>
        <a:bodyPr/>
        <a:lstStyle/>
        <a:p>
          <a:endParaRPr lang="en-US" sz="4400"/>
        </a:p>
      </dgm:t>
    </dgm:pt>
    <dgm:pt modelId="{A892F5A8-4EA1-A54A-BE73-0D034AA546A8}">
      <dgm:prSet custT="1"/>
      <dgm:spPr>
        <a:ln>
          <a:solidFill>
            <a:srgbClr val="99CC00"/>
          </a:solidFill>
        </a:ln>
      </dgm:spPr>
      <dgm:t>
        <a:bodyPr/>
        <a:lstStyle/>
        <a:p>
          <a:pPr>
            <a:lnSpc>
              <a:spcPct val="120000"/>
            </a:lnSpc>
          </a:pPr>
          <a:r>
            <a:rPr lang="en-US" sz="1400" b="1" baseline="0" dirty="0" smtClean="0">
              <a:latin typeface="Arial"/>
              <a:cs typeface="Arial"/>
            </a:rPr>
            <a:t>Dry reforming of biogas from AD</a:t>
          </a:r>
          <a:endParaRPr lang="en-US" sz="1400" dirty="0">
            <a:latin typeface="Arial"/>
            <a:cs typeface="Arial"/>
          </a:endParaRPr>
        </a:p>
      </dgm:t>
    </dgm:pt>
    <dgm:pt modelId="{1D91FF34-FE82-3942-B877-A2212E1FF67A}" type="sibTrans" cxnId="{9607578B-65F7-4940-BF3D-B14CA7AD5050}">
      <dgm:prSet/>
      <dgm:spPr/>
      <dgm:t>
        <a:bodyPr/>
        <a:lstStyle/>
        <a:p>
          <a:endParaRPr lang="en-US" sz="4400"/>
        </a:p>
      </dgm:t>
    </dgm:pt>
    <dgm:pt modelId="{269BCAA2-D42D-D64D-94C9-6407B0964CFE}" type="parTrans" cxnId="{9607578B-65F7-4940-BF3D-B14CA7AD5050}">
      <dgm:prSet/>
      <dgm:spPr/>
      <dgm:t>
        <a:bodyPr/>
        <a:lstStyle/>
        <a:p>
          <a:endParaRPr lang="en-US" sz="4400"/>
        </a:p>
      </dgm:t>
    </dgm:pt>
    <dgm:pt modelId="{D54B693E-E946-0342-B424-35AAEAB3C561}">
      <dgm:prSet custT="1"/>
      <dgm:spPr>
        <a:ln>
          <a:solidFill>
            <a:srgbClr val="99CC00"/>
          </a:solidFill>
        </a:ln>
      </dgm:spPr>
      <dgm:t>
        <a:bodyPr/>
        <a:lstStyle/>
        <a:p>
          <a:pPr>
            <a:lnSpc>
              <a:spcPct val="120000"/>
            </a:lnSpc>
          </a:pPr>
          <a:r>
            <a:rPr lang="en-US" sz="1400" b="1" dirty="0">
              <a:latin typeface="Arial"/>
              <a:cs typeface="Arial"/>
            </a:rPr>
            <a:t>Thermal </a:t>
          </a:r>
          <a:r>
            <a:rPr lang="en-US" sz="1400" b="1" dirty="0" smtClean="0">
              <a:latin typeface="Arial"/>
              <a:cs typeface="Arial"/>
            </a:rPr>
            <a:t>and supercritical gasification </a:t>
          </a:r>
          <a:endParaRPr lang="en-US" sz="1400" b="1" dirty="0">
            <a:latin typeface="Arial"/>
            <a:cs typeface="Arial"/>
          </a:endParaRPr>
        </a:p>
      </dgm:t>
    </dgm:pt>
    <dgm:pt modelId="{B8914CB4-06BB-5745-B1C6-9F88D2F1F936}" type="sibTrans" cxnId="{CEA2D530-337D-C34A-9AB1-024BD207F87F}">
      <dgm:prSet/>
      <dgm:spPr/>
      <dgm:t>
        <a:bodyPr/>
        <a:lstStyle/>
        <a:p>
          <a:endParaRPr lang="en-US" sz="4400"/>
        </a:p>
      </dgm:t>
    </dgm:pt>
    <dgm:pt modelId="{A150A1DA-3F2B-2A42-9298-D443AB30B1C9}" type="parTrans" cxnId="{CEA2D530-337D-C34A-9AB1-024BD207F87F}">
      <dgm:prSet/>
      <dgm:spPr/>
      <dgm:t>
        <a:bodyPr/>
        <a:lstStyle/>
        <a:p>
          <a:endParaRPr lang="en-US" sz="4400"/>
        </a:p>
      </dgm:t>
    </dgm:pt>
    <dgm:pt modelId="{C7B8AC54-CE36-42CF-94D4-9B1F0F7A68FA}">
      <dgm:prSet custT="1"/>
      <dgm:spPr>
        <a:ln>
          <a:solidFill>
            <a:srgbClr val="0099CC"/>
          </a:solidFill>
        </a:ln>
      </dgm:spPr>
      <dgm:t>
        <a:bodyPr/>
        <a:lstStyle/>
        <a:p>
          <a:pPr>
            <a:lnSpc>
              <a:spcPct val="120000"/>
            </a:lnSpc>
            <a:spcBef>
              <a:spcPts val="600"/>
            </a:spcBef>
          </a:pPr>
          <a:r>
            <a:rPr lang="en-US" sz="1400" b="1" i="0" dirty="0" smtClean="0"/>
            <a:t>Life cycle cost analysis</a:t>
          </a:r>
          <a:endParaRPr lang="en-US" sz="1400" b="1" i="0" dirty="0"/>
        </a:p>
      </dgm:t>
    </dgm:pt>
    <dgm:pt modelId="{6D04EB33-EB82-4352-B4ED-01AEC2CB57F1}" type="parTrans" cxnId="{1E77538E-83DA-4A47-8209-1973575B1B4E}">
      <dgm:prSet/>
      <dgm:spPr/>
      <dgm:t>
        <a:bodyPr/>
        <a:lstStyle/>
        <a:p>
          <a:endParaRPr lang="en-CA"/>
        </a:p>
      </dgm:t>
    </dgm:pt>
    <dgm:pt modelId="{56B24E03-8B79-49A2-A9DB-89FE9F2FA42E}" type="sibTrans" cxnId="{1E77538E-83DA-4A47-8209-1973575B1B4E}">
      <dgm:prSet/>
      <dgm:spPr/>
      <dgm:t>
        <a:bodyPr/>
        <a:lstStyle/>
        <a:p>
          <a:endParaRPr lang="en-CA"/>
        </a:p>
      </dgm:t>
    </dgm:pt>
    <dgm:pt modelId="{E22CD9AF-21B2-A043-BC51-1DE7553CC15A}" type="pres">
      <dgm:prSet presAssocID="{4C848900-4EE8-2342-B0C0-C66C7369AC8C}" presName="Name0" presStyleCnt="0">
        <dgm:presLayoutVars>
          <dgm:dir/>
          <dgm:animLvl val="lvl"/>
          <dgm:resizeHandles val="exact"/>
        </dgm:presLayoutVars>
      </dgm:prSet>
      <dgm:spPr/>
      <dgm:t>
        <a:bodyPr/>
        <a:lstStyle/>
        <a:p>
          <a:endParaRPr lang="en-US"/>
        </a:p>
      </dgm:t>
    </dgm:pt>
    <dgm:pt modelId="{9DFC1683-A872-2042-A275-FD3FBDCFFF72}" type="pres">
      <dgm:prSet presAssocID="{4C848900-4EE8-2342-B0C0-C66C7369AC8C}" presName="tSp" presStyleCnt="0"/>
      <dgm:spPr/>
    </dgm:pt>
    <dgm:pt modelId="{01E64BA5-D0BA-2A43-8205-8B3B836E9D46}" type="pres">
      <dgm:prSet presAssocID="{4C848900-4EE8-2342-B0C0-C66C7369AC8C}" presName="bSp" presStyleCnt="0"/>
      <dgm:spPr/>
    </dgm:pt>
    <dgm:pt modelId="{5AF3D289-A6F9-724A-8970-EA04B3C512AD}" type="pres">
      <dgm:prSet presAssocID="{4C848900-4EE8-2342-B0C0-C66C7369AC8C}" presName="process" presStyleCnt="0"/>
      <dgm:spPr/>
    </dgm:pt>
    <dgm:pt modelId="{76032D00-0D71-BD45-B280-EDE0AEC7A4DA}" type="pres">
      <dgm:prSet presAssocID="{C9AAF361-31EE-F941-918D-76101AA8C69A}" presName="composite1" presStyleCnt="0"/>
      <dgm:spPr/>
    </dgm:pt>
    <dgm:pt modelId="{4544036B-EA1F-BE43-92BD-CECEF1341375}" type="pres">
      <dgm:prSet presAssocID="{C9AAF361-31EE-F941-918D-76101AA8C69A}" presName="dummyNode1" presStyleLbl="node1" presStyleIdx="0" presStyleCnt="4"/>
      <dgm:spPr/>
    </dgm:pt>
    <dgm:pt modelId="{A4038F0A-0F58-D645-8091-2BEBE2544222}" type="pres">
      <dgm:prSet presAssocID="{C9AAF361-31EE-F941-918D-76101AA8C69A}" presName="childNode1" presStyleLbl="bgAcc1" presStyleIdx="0" presStyleCnt="4" custScaleX="133104" custScaleY="140035">
        <dgm:presLayoutVars>
          <dgm:bulletEnabled val="1"/>
        </dgm:presLayoutVars>
      </dgm:prSet>
      <dgm:spPr/>
      <dgm:t>
        <a:bodyPr/>
        <a:lstStyle/>
        <a:p>
          <a:endParaRPr lang="en-US"/>
        </a:p>
      </dgm:t>
    </dgm:pt>
    <dgm:pt modelId="{7FEB5954-3E08-0D45-A9CA-A808720D3243}" type="pres">
      <dgm:prSet presAssocID="{C9AAF361-31EE-F941-918D-76101AA8C69A}" presName="childNode1tx" presStyleLbl="bgAcc1" presStyleIdx="0" presStyleCnt="4">
        <dgm:presLayoutVars>
          <dgm:bulletEnabled val="1"/>
        </dgm:presLayoutVars>
      </dgm:prSet>
      <dgm:spPr/>
      <dgm:t>
        <a:bodyPr/>
        <a:lstStyle/>
        <a:p>
          <a:endParaRPr lang="en-US"/>
        </a:p>
      </dgm:t>
    </dgm:pt>
    <dgm:pt modelId="{69BED073-E181-A043-8B74-20ABB1C1E7C6}" type="pres">
      <dgm:prSet presAssocID="{C9AAF361-31EE-F941-918D-76101AA8C69A}" presName="parentNode1" presStyleLbl="node1" presStyleIdx="0" presStyleCnt="4" custLinFactNeighborY="69994">
        <dgm:presLayoutVars>
          <dgm:chMax val="1"/>
          <dgm:bulletEnabled val="1"/>
        </dgm:presLayoutVars>
      </dgm:prSet>
      <dgm:spPr/>
      <dgm:t>
        <a:bodyPr/>
        <a:lstStyle/>
        <a:p>
          <a:endParaRPr lang="en-US"/>
        </a:p>
      </dgm:t>
    </dgm:pt>
    <dgm:pt modelId="{5D2D29A3-8E52-E343-82B5-0A20B65521C1}" type="pres">
      <dgm:prSet presAssocID="{C9AAF361-31EE-F941-918D-76101AA8C69A}" presName="connSite1" presStyleCnt="0"/>
      <dgm:spPr/>
    </dgm:pt>
    <dgm:pt modelId="{BFD33DC1-2122-CA4D-B2EF-90D90E8C4B7D}" type="pres">
      <dgm:prSet presAssocID="{C55C8F15-9D5A-5142-9256-2EE835A447AD}" presName="Name9" presStyleLbl="sibTrans2D1" presStyleIdx="0" presStyleCnt="3"/>
      <dgm:spPr/>
      <dgm:t>
        <a:bodyPr/>
        <a:lstStyle/>
        <a:p>
          <a:endParaRPr lang="en-US"/>
        </a:p>
      </dgm:t>
    </dgm:pt>
    <dgm:pt modelId="{C89DDB27-14AF-5940-93B9-6ABCFBC185C3}" type="pres">
      <dgm:prSet presAssocID="{BE7E7FF1-4138-FB46-A481-7F6CC40ADA79}" presName="composite2" presStyleCnt="0"/>
      <dgm:spPr/>
    </dgm:pt>
    <dgm:pt modelId="{50D11687-8089-724F-8003-59A71082FC39}" type="pres">
      <dgm:prSet presAssocID="{BE7E7FF1-4138-FB46-A481-7F6CC40ADA79}" presName="dummyNode2" presStyleLbl="node1" presStyleIdx="0" presStyleCnt="4"/>
      <dgm:spPr/>
    </dgm:pt>
    <dgm:pt modelId="{59BC92A2-9FAF-114E-8308-85B1ABB39700}" type="pres">
      <dgm:prSet presAssocID="{BE7E7FF1-4138-FB46-A481-7F6CC40ADA79}" presName="childNode2" presStyleLbl="bgAcc1" presStyleIdx="1" presStyleCnt="4" custScaleX="119242" custScaleY="148327">
        <dgm:presLayoutVars>
          <dgm:bulletEnabled val="1"/>
        </dgm:presLayoutVars>
      </dgm:prSet>
      <dgm:spPr/>
      <dgm:t>
        <a:bodyPr/>
        <a:lstStyle/>
        <a:p>
          <a:endParaRPr lang="en-US"/>
        </a:p>
      </dgm:t>
    </dgm:pt>
    <dgm:pt modelId="{5F3A5CBD-F2C4-6243-912D-F6C37BF14BDE}" type="pres">
      <dgm:prSet presAssocID="{BE7E7FF1-4138-FB46-A481-7F6CC40ADA79}" presName="childNode2tx" presStyleLbl="bgAcc1" presStyleIdx="1" presStyleCnt="4">
        <dgm:presLayoutVars>
          <dgm:bulletEnabled val="1"/>
        </dgm:presLayoutVars>
      </dgm:prSet>
      <dgm:spPr/>
      <dgm:t>
        <a:bodyPr/>
        <a:lstStyle/>
        <a:p>
          <a:endParaRPr lang="en-US"/>
        </a:p>
      </dgm:t>
    </dgm:pt>
    <dgm:pt modelId="{27C35F8A-89E5-9C4B-BA6A-83A47DB31785}" type="pres">
      <dgm:prSet presAssocID="{BE7E7FF1-4138-FB46-A481-7F6CC40ADA79}" presName="parentNode2" presStyleLbl="node1" presStyleIdx="1" presStyleCnt="4" custLinFactNeighborX="-10467" custLinFactNeighborY="-70328">
        <dgm:presLayoutVars>
          <dgm:chMax val="0"/>
          <dgm:bulletEnabled val="1"/>
        </dgm:presLayoutVars>
      </dgm:prSet>
      <dgm:spPr/>
      <dgm:t>
        <a:bodyPr/>
        <a:lstStyle/>
        <a:p>
          <a:endParaRPr lang="en-US"/>
        </a:p>
      </dgm:t>
    </dgm:pt>
    <dgm:pt modelId="{342F964D-6565-2446-9F34-83DD8EB2645B}" type="pres">
      <dgm:prSet presAssocID="{BE7E7FF1-4138-FB46-A481-7F6CC40ADA79}" presName="connSite2" presStyleCnt="0"/>
      <dgm:spPr/>
    </dgm:pt>
    <dgm:pt modelId="{0BE39788-8610-3242-9D70-49B21F8CC5DA}" type="pres">
      <dgm:prSet presAssocID="{4F29EA86-CAEB-2F4C-A565-E666CBF18E40}" presName="Name18" presStyleLbl="sibTrans2D1" presStyleIdx="1" presStyleCnt="3"/>
      <dgm:spPr/>
      <dgm:t>
        <a:bodyPr/>
        <a:lstStyle/>
        <a:p>
          <a:endParaRPr lang="en-US"/>
        </a:p>
      </dgm:t>
    </dgm:pt>
    <dgm:pt modelId="{97E9D99E-451B-E74B-9A66-6F8D5A43B444}" type="pres">
      <dgm:prSet presAssocID="{98484DB4-00E2-EC48-A9E1-AA3E96B30D1A}" presName="composite1" presStyleCnt="0"/>
      <dgm:spPr/>
    </dgm:pt>
    <dgm:pt modelId="{1016E569-D4F1-9547-A7AA-008BA8FD4E5A}" type="pres">
      <dgm:prSet presAssocID="{98484DB4-00E2-EC48-A9E1-AA3E96B30D1A}" presName="dummyNode1" presStyleLbl="node1" presStyleIdx="1" presStyleCnt="4"/>
      <dgm:spPr/>
    </dgm:pt>
    <dgm:pt modelId="{D4DF9A19-8C85-EF44-95D3-98A5E3A68342}" type="pres">
      <dgm:prSet presAssocID="{98484DB4-00E2-EC48-A9E1-AA3E96B30D1A}" presName="childNode1" presStyleLbl="bgAcc1" presStyleIdx="2" presStyleCnt="4" custScaleX="116562" custScaleY="148327">
        <dgm:presLayoutVars>
          <dgm:bulletEnabled val="1"/>
        </dgm:presLayoutVars>
      </dgm:prSet>
      <dgm:spPr/>
      <dgm:t>
        <a:bodyPr/>
        <a:lstStyle/>
        <a:p>
          <a:endParaRPr lang="en-US"/>
        </a:p>
      </dgm:t>
    </dgm:pt>
    <dgm:pt modelId="{5B5F0E4A-AAD0-454C-8F92-24F3CC698715}" type="pres">
      <dgm:prSet presAssocID="{98484DB4-00E2-EC48-A9E1-AA3E96B30D1A}" presName="childNode1tx" presStyleLbl="bgAcc1" presStyleIdx="2" presStyleCnt="4">
        <dgm:presLayoutVars>
          <dgm:bulletEnabled val="1"/>
        </dgm:presLayoutVars>
      </dgm:prSet>
      <dgm:spPr/>
      <dgm:t>
        <a:bodyPr/>
        <a:lstStyle/>
        <a:p>
          <a:endParaRPr lang="en-US"/>
        </a:p>
      </dgm:t>
    </dgm:pt>
    <dgm:pt modelId="{5375BEDE-701E-144A-AE14-D9543034232B}" type="pres">
      <dgm:prSet presAssocID="{98484DB4-00E2-EC48-A9E1-AA3E96B30D1A}" presName="parentNode1" presStyleLbl="node1" presStyleIdx="2" presStyleCnt="4" custLinFactNeighborY="70328">
        <dgm:presLayoutVars>
          <dgm:chMax val="1"/>
          <dgm:bulletEnabled val="1"/>
        </dgm:presLayoutVars>
      </dgm:prSet>
      <dgm:spPr/>
      <dgm:t>
        <a:bodyPr/>
        <a:lstStyle/>
        <a:p>
          <a:endParaRPr lang="en-US"/>
        </a:p>
      </dgm:t>
    </dgm:pt>
    <dgm:pt modelId="{E89C4C41-E643-4045-A398-70B198889B1C}" type="pres">
      <dgm:prSet presAssocID="{98484DB4-00E2-EC48-A9E1-AA3E96B30D1A}" presName="connSite1" presStyleCnt="0"/>
      <dgm:spPr/>
    </dgm:pt>
    <dgm:pt modelId="{5B2EBFFD-0F1D-FF44-9AF4-51F1AD2C4F97}" type="pres">
      <dgm:prSet presAssocID="{EAC25037-8E3D-9D45-ACD2-82799B7306D2}" presName="Name9" presStyleLbl="sibTrans2D1" presStyleIdx="2" presStyleCnt="3"/>
      <dgm:spPr/>
      <dgm:t>
        <a:bodyPr/>
        <a:lstStyle/>
        <a:p>
          <a:endParaRPr lang="en-US"/>
        </a:p>
      </dgm:t>
    </dgm:pt>
    <dgm:pt modelId="{AF585DF0-3442-0348-A5B2-6AB2479428C4}" type="pres">
      <dgm:prSet presAssocID="{895AAF49-02CC-4643-A3A7-65DBD3D93678}" presName="composite2" presStyleCnt="0"/>
      <dgm:spPr/>
    </dgm:pt>
    <dgm:pt modelId="{2820874F-144F-484C-83F5-8A3DB5D64F2F}" type="pres">
      <dgm:prSet presAssocID="{895AAF49-02CC-4643-A3A7-65DBD3D93678}" presName="dummyNode2" presStyleLbl="node1" presStyleIdx="2" presStyleCnt="4"/>
      <dgm:spPr/>
    </dgm:pt>
    <dgm:pt modelId="{4244901A-690A-EB42-BCF1-059E65AC1E94}" type="pres">
      <dgm:prSet presAssocID="{895AAF49-02CC-4643-A3A7-65DBD3D93678}" presName="childNode2" presStyleLbl="bgAcc1" presStyleIdx="3" presStyleCnt="4" custScaleX="110488" custScaleY="148236">
        <dgm:presLayoutVars>
          <dgm:bulletEnabled val="1"/>
        </dgm:presLayoutVars>
      </dgm:prSet>
      <dgm:spPr/>
      <dgm:t>
        <a:bodyPr/>
        <a:lstStyle/>
        <a:p>
          <a:endParaRPr lang="en-US"/>
        </a:p>
      </dgm:t>
    </dgm:pt>
    <dgm:pt modelId="{195E2A63-1A60-B94E-BA82-FE1AA6743A2A}" type="pres">
      <dgm:prSet presAssocID="{895AAF49-02CC-4643-A3A7-65DBD3D93678}" presName="childNode2tx" presStyleLbl="bgAcc1" presStyleIdx="3" presStyleCnt="4">
        <dgm:presLayoutVars>
          <dgm:bulletEnabled val="1"/>
        </dgm:presLayoutVars>
      </dgm:prSet>
      <dgm:spPr/>
      <dgm:t>
        <a:bodyPr/>
        <a:lstStyle/>
        <a:p>
          <a:endParaRPr lang="en-US"/>
        </a:p>
      </dgm:t>
    </dgm:pt>
    <dgm:pt modelId="{AF9D0238-D3A4-E24F-BD27-DDE3747BCAE6}" type="pres">
      <dgm:prSet presAssocID="{895AAF49-02CC-4643-A3A7-65DBD3D93678}" presName="parentNode2" presStyleLbl="node1" presStyleIdx="3" presStyleCnt="4" custLinFactNeighborX="-12060" custLinFactNeighborY="-70328">
        <dgm:presLayoutVars>
          <dgm:chMax val="0"/>
          <dgm:bulletEnabled val="1"/>
        </dgm:presLayoutVars>
      </dgm:prSet>
      <dgm:spPr/>
      <dgm:t>
        <a:bodyPr/>
        <a:lstStyle/>
        <a:p>
          <a:endParaRPr lang="en-US"/>
        </a:p>
      </dgm:t>
    </dgm:pt>
    <dgm:pt modelId="{A5E2245D-FD4C-D648-8583-5EF0390D1E95}" type="pres">
      <dgm:prSet presAssocID="{895AAF49-02CC-4643-A3A7-65DBD3D93678}" presName="connSite2" presStyleCnt="0"/>
      <dgm:spPr/>
    </dgm:pt>
  </dgm:ptLst>
  <dgm:cxnLst>
    <dgm:cxn modelId="{2ADF9C14-8C72-7146-831F-B091AA2B0B0A}" srcId="{C9AAF361-31EE-F941-918D-76101AA8C69A}" destId="{6D34148F-659B-534D-AD67-D2575AFEFEBB}" srcOrd="1" destOrd="0" parTransId="{2D6008F8-5BCB-7549-B4AC-CE77ECDD84FD}" sibTransId="{1A3AB84D-CC03-E846-A0EE-E3163A7A7728}"/>
    <dgm:cxn modelId="{00FC7F1F-5A58-467D-8209-4F0257DEF0EF}" type="presOf" srcId="{98484DB4-00E2-EC48-A9E1-AA3E96B30D1A}" destId="{5375BEDE-701E-144A-AE14-D9543034232B}" srcOrd="0" destOrd="0" presId="urn:microsoft.com/office/officeart/2005/8/layout/hProcess4"/>
    <dgm:cxn modelId="{6673B85A-BC41-5F44-8BC1-D25B660EF496}" srcId="{98484DB4-00E2-EC48-A9E1-AA3E96B30D1A}" destId="{B9E8F2D7-AF54-6E44-A992-4F151B22705B}" srcOrd="0" destOrd="0" parTransId="{C04D75C4-2C0B-5B4A-B659-4F02B2D4707E}" sibTransId="{EB75EA92-4CB9-204F-96EA-DD4D1A641275}"/>
    <dgm:cxn modelId="{E03EA273-865B-4515-8235-706785BBD6F9}" type="presOf" srcId="{9C64AE1E-42EA-414E-B8F5-D0AF15294CFE}" destId="{4244901A-690A-EB42-BCF1-059E65AC1E94}" srcOrd="0" destOrd="0" presId="urn:microsoft.com/office/officeart/2005/8/layout/hProcess4"/>
    <dgm:cxn modelId="{1E77538E-83DA-4A47-8209-1973575B1B4E}" srcId="{895AAF49-02CC-4643-A3A7-65DBD3D93678}" destId="{C7B8AC54-CE36-42CF-94D4-9B1F0F7A68FA}" srcOrd="1" destOrd="0" parTransId="{6D04EB33-EB82-4352-B4ED-01AEC2CB57F1}" sibTransId="{56B24E03-8B79-49A2-A9DB-89FE9F2FA42E}"/>
    <dgm:cxn modelId="{F6713F2D-0EEA-4B59-924E-BFAA30B0F3CC}" type="presOf" srcId="{C7B8AC54-CE36-42CF-94D4-9B1F0F7A68FA}" destId="{195E2A63-1A60-B94E-BA82-FE1AA6743A2A}" srcOrd="1" destOrd="1" presId="urn:microsoft.com/office/officeart/2005/8/layout/hProcess4"/>
    <dgm:cxn modelId="{D92BF1BF-9FF2-4C4D-B3F5-FFA846C8DCD0}" type="presOf" srcId="{C9AAF361-31EE-F941-918D-76101AA8C69A}" destId="{69BED073-E181-A043-8B74-20ABB1C1E7C6}" srcOrd="0" destOrd="0" presId="urn:microsoft.com/office/officeart/2005/8/layout/hProcess4"/>
    <dgm:cxn modelId="{6E247285-B23C-0047-9D71-6D38D85D15AE}" srcId="{4C848900-4EE8-2342-B0C0-C66C7369AC8C}" destId="{BE7E7FF1-4138-FB46-A481-7F6CC40ADA79}" srcOrd="1" destOrd="0" parTransId="{92C3C4D0-6A42-514A-9985-491314699092}" sibTransId="{4F29EA86-CAEB-2F4C-A565-E666CBF18E40}"/>
    <dgm:cxn modelId="{FB1F6DF9-B4D6-B642-9093-E757241E5C94}" srcId="{4C848900-4EE8-2342-B0C0-C66C7369AC8C}" destId="{895AAF49-02CC-4643-A3A7-65DBD3D93678}" srcOrd="3" destOrd="0" parTransId="{DB6016C8-E94A-3146-93C4-5472E3EA8FBC}" sibTransId="{B821E08E-8D65-8A4C-AE92-968339FEE1C5}"/>
    <dgm:cxn modelId="{9607578B-65F7-4940-BF3D-B14CA7AD5050}" srcId="{BE7E7FF1-4138-FB46-A481-7F6CC40ADA79}" destId="{A892F5A8-4EA1-A54A-BE73-0D034AA546A8}" srcOrd="0" destOrd="0" parTransId="{269BCAA2-D42D-D64D-94C9-6407B0964CFE}" sibTransId="{1D91FF34-FE82-3942-B877-A2212E1FF67A}"/>
    <dgm:cxn modelId="{F2999625-BFD3-468B-8CF0-863BCD87562E}" type="presOf" srcId="{2389949F-EA4E-4840-ACA8-4AB40CB4D5BE}" destId="{D4DF9A19-8C85-EF44-95D3-98A5E3A68342}" srcOrd="0" destOrd="1" presId="urn:microsoft.com/office/officeart/2005/8/layout/hProcess4"/>
    <dgm:cxn modelId="{5A4E4A3E-41B5-4082-9FAA-F1ABF3ADD37A}" type="presOf" srcId="{6D34148F-659B-534D-AD67-D2575AFEFEBB}" destId="{7FEB5954-3E08-0D45-A9CA-A808720D3243}" srcOrd="1" destOrd="1" presId="urn:microsoft.com/office/officeart/2005/8/layout/hProcess4"/>
    <dgm:cxn modelId="{AAB67B71-CB9C-4DE6-8417-66E820093D0A}" type="presOf" srcId="{C55C8F15-9D5A-5142-9256-2EE835A447AD}" destId="{BFD33DC1-2122-CA4D-B2EF-90D90E8C4B7D}" srcOrd="0" destOrd="0" presId="urn:microsoft.com/office/officeart/2005/8/layout/hProcess4"/>
    <dgm:cxn modelId="{E1329E8D-1D54-2844-AE39-922A2FF242D8}" srcId="{C9AAF361-31EE-F941-918D-76101AA8C69A}" destId="{18899A97-2693-0C4E-8B41-F8DBBFC2196F}" srcOrd="0" destOrd="0" parTransId="{43C807B4-90B1-2A4F-A1D5-6545D552B21B}" sibTransId="{4764B22D-9E01-714F-9A78-840EEC17DC93}"/>
    <dgm:cxn modelId="{2E7397FF-CDF2-EC4B-ACF8-052F836349E6}" srcId="{4C848900-4EE8-2342-B0C0-C66C7369AC8C}" destId="{98484DB4-00E2-EC48-A9E1-AA3E96B30D1A}" srcOrd="2" destOrd="0" parTransId="{2B22B179-208C-024D-91C5-0EEAF191AA35}" sibTransId="{EAC25037-8E3D-9D45-ACD2-82799B7306D2}"/>
    <dgm:cxn modelId="{CEA2D530-337D-C34A-9AB1-024BD207F87F}" srcId="{BE7E7FF1-4138-FB46-A481-7F6CC40ADA79}" destId="{D54B693E-E946-0342-B424-35AAEAB3C561}" srcOrd="1" destOrd="0" parTransId="{A150A1DA-3F2B-2A42-9298-D443AB30B1C9}" sibTransId="{B8914CB4-06BB-5745-B1C6-9F88D2F1F936}"/>
    <dgm:cxn modelId="{CB0F4DFE-6F92-46D1-94D5-E3FA8E6B34C9}" type="presOf" srcId="{4C848900-4EE8-2342-B0C0-C66C7369AC8C}" destId="{E22CD9AF-21B2-A043-BC51-1DE7553CC15A}" srcOrd="0" destOrd="0" presId="urn:microsoft.com/office/officeart/2005/8/layout/hProcess4"/>
    <dgm:cxn modelId="{EBBF2DB1-79F2-4F67-AF14-5C2FC8A8A252}" type="presOf" srcId="{B9E8F2D7-AF54-6E44-A992-4F151B22705B}" destId="{D4DF9A19-8C85-EF44-95D3-98A5E3A68342}" srcOrd="0" destOrd="0" presId="urn:microsoft.com/office/officeart/2005/8/layout/hProcess4"/>
    <dgm:cxn modelId="{7F9A09BA-D301-4DFF-B2FE-5CDFCE2E97F8}" type="presOf" srcId="{BE7E7FF1-4138-FB46-A481-7F6CC40ADA79}" destId="{27C35F8A-89E5-9C4B-BA6A-83A47DB31785}" srcOrd="0" destOrd="0" presId="urn:microsoft.com/office/officeart/2005/8/layout/hProcess4"/>
    <dgm:cxn modelId="{A512DCB9-97E6-4F72-B45C-A08EF532C616}" type="presOf" srcId="{C7B8AC54-CE36-42CF-94D4-9B1F0F7A68FA}" destId="{4244901A-690A-EB42-BCF1-059E65AC1E94}" srcOrd="0" destOrd="1" presId="urn:microsoft.com/office/officeart/2005/8/layout/hProcess4"/>
    <dgm:cxn modelId="{0E305D52-4AE6-407B-9ABD-8793FAEE0D7A}" type="presOf" srcId="{18899A97-2693-0C4E-8B41-F8DBBFC2196F}" destId="{7FEB5954-3E08-0D45-A9CA-A808720D3243}" srcOrd="1" destOrd="0" presId="urn:microsoft.com/office/officeart/2005/8/layout/hProcess4"/>
    <dgm:cxn modelId="{D0A946DF-12DD-4C7D-A0B2-956AC91A798D}" type="presOf" srcId="{A892F5A8-4EA1-A54A-BE73-0D034AA546A8}" destId="{59BC92A2-9FAF-114E-8308-85B1ABB39700}" srcOrd="0" destOrd="0" presId="urn:microsoft.com/office/officeart/2005/8/layout/hProcess4"/>
    <dgm:cxn modelId="{633F6826-FB20-46FE-B940-19D3BC7F25E4}" type="presOf" srcId="{EAC25037-8E3D-9D45-ACD2-82799B7306D2}" destId="{5B2EBFFD-0F1D-FF44-9AF4-51F1AD2C4F97}" srcOrd="0" destOrd="0" presId="urn:microsoft.com/office/officeart/2005/8/layout/hProcess4"/>
    <dgm:cxn modelId="{0FFF0677-83C0-480E-AF84-7DA69256C7F9}" type="presOf" srcId="{895AAF49-02CC-4643-A3A7-65DBD3D93678}" destId="{AF9D0238-D3A4-E24F-BD27-DDE3747BCAE6}" srcOrd="0" destOrd="0" presId="urn:microsoft.com/office/officeart/2005/8/layout/hProcess4"/>
    <dgm:cxn modelId="{07619E90-EB24-4D21-ABB2-EFB3C43A09E9}" type="presOf" srcId="{18899A97-2693-0C4E-8B41-F8DBBFC2196F}" destId="{A4038F0A-0F58-D645-8091-2BEBE2544222}" srcOrd="0" destOrd="0" presId="urn:microsoft.com/office/officeart/2005/8/layout/hProcess4"/>
    <dgm:cxn modelId="{F3B966E1-62E6-4E0D-95B9-545813E8E049}" type="presOf" srcId="{4F29EA86-CAEB-2F4C-A565-E666CBF18E40}" destId="{0BE39788-8610-3242-9D70-49B21F8CC5DA}" srcOrd="0" destOrd="0" presId="urn:microsoft.com/office/officeart/2005/8/layout/hProcess4"/>
    <dgm:cxn modelId="{0CBEC7F2-0E3D-42D5-A3BF-A2E30E519D0B}" type="presOf" srcId="{6D34148F-659B-534D-AD67-D2575AFEFEBB}" destId="{A4038F0A-0F58-D645-8091-2BEBE2544222}" srcOrd="0" destOrd="1" presId="urn:microsoft.com/office/officeart/2005/8/layout/hProcess4"/>
    <dgm:cxn modelId="{3A943805-37E8-47A3-81F5-A97347526996}" type="presOf" srcId="{A892F5A8-4EA1-A54A-BE73-0D034AA546A8}" destId="{5F3A5CBD-F2C4-6243-912D-F6C37BF14BDE}" srcOrd="1" destOrd="0" presId="urn:microsoft.com/office/officeart/2005/8/layout/hProcess4"/>
    <dgm:cxn modelId="{A67F7F4E-0C8A-43B5-98B2-EC2FFE853ED0}" type="presOf" srcId="{2389949F-EA4E-4840-ACA8-4AB40CB4D5BE}" destId="{5B5F0E4A-AAD0-454C-8F92-24F3CC698715}" srcOrd="1" destOrd="1" presId="urn:microsoft.com/office/officeart/2005/8/layout/hProcess4"/>
    <dgm:cxn modelId="{3093BE8D-7EAA-F346-8724-C7D503D0066C}" srcId="{98484DB4-00E2-EC48-A9E1-AA3E96B30D1A}" destId="{2389949F-EA4E-4840-ACA8-4AB40CB4D5BE}" srcOrd="1" destOrd="0" parTransId="{A5A2C388-9F19-CC4F-8D78-13C8FB8745C4}" sibTransId="{38FDFA99-A4A8-B047-A0BD-2E8ECB06D229}"/>
    <dgm:cxn modelId="{978CE76E-B64F-4178-890F-ED742C6EDB6C}" type="presOf" srcId="{D54B693E-E946-0342-B424-35AAEAB3C561}" destId="{5F3A5CBD-F2C4-6243-912D-F6C37BF14BDE}" srcOrd="1" destOrd="1" presId="urn:microsoft.com/office/officeart/2005/8/layout/hProcess4"/>
    <dgm:cxn modelId="{73110105-3039-FC4E-84D8-63C186B0C7EC}" srcId="{895AAF49-02CC-4643-A3A7-65DBD3D93678}" destId="{9C64AE1E-42EA-414E-B8F5-D0AF15294CFE}" srcOrd="0" destOrd="0" parTransId="{6CBA33BA-9B6A-6742-9183-FD6819EC2B93}" sibTransId="{FFD9F407-B9BD-244C-A071-CC85581403DC}"/>
    <dgm:cxn modelId="{E6A52D99-C2F1-4741-9DEB-29B48BC5A8AC}" srcId="{4C848900-4EE8-2342-B0C0-C66C7369AC8C}" destId="{C9AAF361-31EE-F941-918D-76101AA8C69A}" srcOrd="0" destOrd="0" parTransId="{03CA0CF7-C7E9-6C45-826C-8EAD6D152D5D}" sibTransId="{C55C8F15-9D5A-5142-9256-2EE835A447AD}"/>
    <dgm:cxn modelId="{AD75F0DC-6558-4FBB-850F-5CC3624E37DF}" type="presOf" srcId="{9C64AE1E-42EA-414E-B8F5-D0AF15294CFE}" destId="{195E2A63-1A60-B94E-BA82-FE1AA6743A2A}" srcOrd="1" destOrd="0" presId="urn:microsoft.com/office/officeart/2005/8/layout/hProcess4"/>
    <dgm:cxn modelId="{6C2CAA37-0B74-4868-8A5E-F8A6F04FEDFA}" type="presOf" srcId="{D54B693E-E946-0342-B424-35AAEAB3C561}" destId="{59BC92A2-9FAF-114E-8308-85B1ABB39700}" srcOrd="0" destOrd="1" presId="urn:microsoft.com/office/officeart/2005/8/layout/hProcess4"/>
    <dgm:cxn modelId="{2A086F80-AAAC-4D19-AE9A-699750C976E5}" type="presOf" srcId="{B9E8F2D7-AF54-6E44-A992-4F151B22705B}" destId="{5B5F0E4A-AAD0-454C-8F92-24F3CC698715}" srcOrd="1" destOrd="0" presId="urn:microsoft.com/office/officeart/2005/8/layout/hProcess4"/>
    <dgm:cxn modelId="{DA31FB3F-57F5-4160-96C2-FD17BA065AD6}" type="presParOf" srcId="{E22CD9AF-21B2-A043-BC51-1DE7553CC15A}" destId="{9DFC1683-A872-2042-A275-FD3FBDCFFF72}" srcOrd="0" destOrd="0" presId="urn:microsoft.com/office/officeart/2005/8/layout/hProcess4"/>
    <dgm:cxn modelId="{D5101CF9-901D-4B81-A7FC-5502AE073D08}" type="presParOf" srcId="{E22CD9AF-21B2-A043-BC51-1DE7553CC15A}" destId="{01E64BA5-D0BA-2A43-8205-8B3B836E9D46}" srcOrd="1" destOrd="0" presId="urn:microsoft.com/office/officeart/2005/8/layout/hProcess4"/>
    <dgm:cxn modelId="{5259730B-991D-4558-97C1-464584F70462}" type="presParOf" srcId="{E22CD9AF-21B2-A043-BC51-1DE7553CC15A}" destId="{5AF3D289-A6F9-724A-8970-EA04B3C512AD}" srcOrd="2" destOrd="0" presId="urn:microsoft.com/office/officeart/2005/8/layout/hProcess4"/>
    <dgm:cxn modelId="{D161C506-54C1-4633-A4CF-16D5689603F3}" type="presParOf" srcId="{5AF3D289-A6F9-724A-8970-EA04B3C512AD}" destId="{76032D00-0D71-BD45-B280-EDE0AEC7A4DA}" srcOrd="0" destOrd="0" presId="urn:microsoft.com/office/officeart/2005/8/layout/hProcess4"/>
    <dgm:cxn modelId="{DFCF6731-C555-4E15-97CA-162F5BA6B592}" type="presParOf" srcId="{76032D00-0D71-BD45-B280-EDE0AEC7A4DA}" destId="{4544036B-EA1F-BE43-92BD-CECEF1341375}" srcOrd="0" destOrd="0" presId="urn:microsoft.com/office/officeart/2005/8/layout/hProcess4"/>
    <dgm:cxn modelId="{5EC25A48-BCF7-4F91-BBFC-B8BBAB2BE9C8}" type="presParOf" srcId="{76032D00-0D71-BD45-B280-EDE0AEC7A4DA}" destId="{A4038F0A-0F58-D645-8091-2BEBE2544222}" srcOrd="1" destOrd="0" presId="urn:microsoft.com/office/officeart/2005/8/layout/hProcess4"/>
    <dgm:cxn modelId="{EE41C4EB-20AC-4786-B827-F518A6EC7A3E}" type="presParOf" srcId="{76032D00-0D71-BD45-B280-EDE0AEC7A4DA}" destId="{7FEB5954-3E08-0D45-A9CA-A808720D3243}" srcOrd="2" destOrd="0" presId="urn:microsoft.com/office/officeart/2005/8/layout/hProcess4"/>
    <dgm:cxn modelId="{98B6E0AD-027E-42F8-BE92-4AA9962E3ED0}" type="presParOf" srcId="{76032D00-0D71-BD45-B280-EDE0AEC7A4DA}" destId="{69BED073-E181-A043-8B74-20ABB1C1E7C6}" srcOrd="3" destOrd="0" presId="urn:microsoft.com/office/officeart/2005/8/layout/hProcess4"/>
    <dgm:cxn modelId="{2826B147-6398-4D0F-9D01-8CC09093D6C3}" type="presParOf" srcId="{76032D00-0D71-BD45-B280-EDE0AEC7A4DA}" destId="{5D2D29A3-8E52-E343-82B5-0A20B65521C1}" srcOrd="4" destOrd="0" presId="urn:microsoft.com/office/officeart/2005/8/layout/hProcess4"/>
    <dgm:cxn modelId="{36CC1ABA-A3A0-41BF-8C06-CFA7DAB62BBD}" type="presParOf" srcId="{5AF3D289-A6F9-724A-8970-EA04B3C512AD}" destId="{BFD33DC1-2122-CA4D-B2EF-90D90E8C4B7D}" srcOrd="1" destOrd="0" presId="urn:microsoft.com/office/officeart/2005/8/layout/hProcess4"/>
    <dgm:cxn modelId="{938070D7-690A-4896-BFEA-46720F0AB6CF}" type="presParOf" srcId="{5AF3D289-A6F9-724A-8970-EA04B3C512AD}" destId="{C89DDB27-14AF-5940-93B9-6ABCFBC185C3}" srcOrd="2" destOrd="0" presId="urn:microsoft.com/office/officeart/2005/8/layout/hProcess4"/>
    <dgm:cxn modelId="{931716CF-8914-48D6-83ED-5DBF1947486D}" type="presParOf" srcId="{C89DDB27-14AF-5940-93B9-6ABCFBC185C3}" destId="{50D11687-8089-724F-8003-59A71082FC39}" srcOrd="0" destOrd="0" presId="urn:microsoft.com/office/officeart/2005/8/layout/hProcess4"/>
    <dgm:cxn modelId="{31678790-3847-446C-9009-5C5FD5E9587A}" type="presParOf" srcId="{C89DDB27-14AF-5940-93B9-6ABCFBC185C3}" destId="{59BC92A2-9FAF-114E-8308-85B1ABB39700}" srcOrd="1" destOrd="0" presId="urn:microsoft.com/office/officeart/2005/8/layout/hProcess4"/>
    <dgm:cxn modelId="{81D2E8EA-44A8-47E7-B703-638913FF9D16}" type="presParOf" srcId="{C89DDB27-14AF-5940-93B9-6ABCFBC185C3}" destId="{5F3A5CBD-F2C4-6243-912D-F6C37BF14BDE}" srcOrd="2" destOrd="0" presId="urn:microsoft.com/office/officeart/2005/8/layout/hProcess4"/>
    <dgm:cxn modelId="{7878BF33-80FD-4F5F-A92A-E7B417B609BC}" type="presParOf" srcId="{C89DDB27-14AF-5940-93B9-6ABCFBC185C3}" destId="{27C35F8A-89E5-9C4B-BA6A-83A47DB31785}" srcOrd="3" destOrd="0" presId="urn:microsoft.com/office/officeart/2005/8/layout/hProcess4"/>
    <dgm:cxn modelId="{53A3DAE0-2FDC-4EF3-9622-E2E0E92028A1}" type="presParOf" srcId="{C89DDB27-14AF-5940-93B9-6ABCFBC185C3}" destId="{342F964D-6565-2446-9F34-83DD8EB2645B}" srcOrd="4" destOrd="0" presId="urn:microsoft.com/office/officeart/2005/8/layout/hProcess4"/>
    <dgm:cxn modelId="{13BC6C4F-3F2C-4904-8D96-82CF5EEC2C70}" type="presParOf" srcId="{5AF3D289-A6F9-724A-8970-EA04B3C512AD}" destId="{0BE39788-8610-3242-9D70-49B21F8CC5DA}" srcOrd="3" destOrd="0" presId="urn:microsoft.com/office/officeart/2005/8/layout/hProcess4"/>
    <dgm:cxn modelId="{A78F63A1-A5BE-440E-B0BB-580906352025}" type="presParOf" srcId="{5AF3D289-A6F9-724A-8970-EA04B3C512AD}" destId="{97E9D99E-451B-E74B-9A66-6F8D5A43B444}" srcOrd="4" destOrd="0" presId="urn:microsoft.com/office/officeart/2005/8/layout/hProcess4"/>
    <dgm:cxn modelId="{2F8950CF-9A93-4895-91A9-C0CB09F81F49}" type="presParOf" srcId="{97E9D99E-451B-E74B-9A66-6F8D5A43B444}" destId="{1016E569-D4F1-9547-A7AA-008BA8FD4E5A}" srcOrd="0" destOrd="0" presId="urn:microsoft.com/office/officeart/2005/8/layout/hProcess4"/>
    <dgm:cxn modelId="{2C9BCACB-7DB6-4F3D-B462-3C3B1DBFBB09}" type="presParOf" srcId="{97E9D99E-451B-E74B-9A66-6F8D5A43B444}" destId="{D4DF9A19-8C85-EF44-95D3-98A5E3A68342}" srcOrd="1" destOrd="0" presId="urn:microsoft.com/office/officeart/2005/8/layout/hProcess4"/>
    <dgm:cxn modelId="{A252CCB9-FADD-4FB8-9ADC-0948C7383AED}" type="presParOf" srcId="{97E9D99E-451B-E74B-9A66-6F8D5A43B444}" destId="{5B5F0E4A-AAD0-454C-8F92-24F3CC698715}" srcOrd="2" destOrd="0" presId="urn:microsoft.com/office/officeart/2005/8/layout/hProcess4"/>
    <dgm:cxn modelId="{F6F69BE2-144E-4846-AF49-41E26599DAEA}" type="presParOf" srcId="{97E9D99E-451B-E74B-9A66-6F8D5A43B444}" destId="{5375BEDE-701E-144A-AE14-D9543034232B}" srcOrd="3" destOrd="0" presId="urn:microsoft.com/office/officeart/2005/8/layout/hProcess4"/>
    <dgm:cxn modelId="{5778BAFB-8463-45FF-86F7-C805498D7974}" type="presParOf" srcId="{97E9D99E-451B-E74B-9A66-6F8D5A43B444}" destId="{E89C4C41-E643-4045-A398-70B198889B1C}" srcOrd="4" destOrd="0" presId="urn:microsoft.com/office/officeart/2005/8/layout/hProcess4"/>
    <dgm:cxn modelId="{674DEA94-534B-4D07-A2FA-4E103750BDE3}" type="presParOf" srcId="{5AF3D289-A6F9-724A-8970-EA04B3C512AD}" destId="{5B2EBFFD-0F1D-FF44-9AF4-51F1AD2C4F97}" srcOrd="5" destOrd="0" presId="urn:microsoft.com/office/officeart/2005/8/layout/hProcess4"/>
    <dgm:cxn modelId="{9C8ED15A-2CB0-479C-919C-EE9505ECF2EC}" type="presParOf" srcId="{5AF3D289-A6F9-724A-8970-EA04B3C512AD}" destId="{AF585DF0-3442-0348-A5B2-6AB2479428C4}" srcOrd="6" destOrd="0" presId="urn:microsoft.com/office/officeart/2005/8/layout/hProcess4"/>
    <dgm:cxn modelId="{14AF8CF5-4C06-482F-A4E5-5A9F07F1358E}" type="presParOf" srcId="{AF585DF0-3442-0348-A5B2-6AB2479428C4}" destId="{2820874F-144F-484C-83F5-8A3DB5D64F2F}" srcOrd="0" destOrd="0" presId="urn:microsoft.com/office/officeart/2005/8/layout/hProcess4"/>
    <dgm:cxn modelId="{945C2645-D3EC-4457-A94F-1A9779C9DE6A}" type="presParOf" srcId="{AF585DF0-3442-0348-A5B2-6AB2479428C4}" destId="{4244901A-690A-EB42-BCF1-059E65AC1E94}" srcOrd="1" destOrd="0" presId="urn:microsoft.com/office/officeart/2005/8/layout/hProcess4"/>
    <dgm:cxn modelId="{4046ADCA-DA16-4A07-A974-FEEFE4FB2E61}" type="presParOf" srcId="{AF585DF0-3442-0348-A5B2-6AB2479428C4}" destId="{195E2A63-1A60-B94E-BA82-FE1AA6743A2A}" srcOrd="2" destOrd="0" presId="urn:microsoft.com/office/officeart/2005/8/layout/hProcess4"/>
    <dgm:cxn modelId="{87F4DD9F-CB8F-45E5-B24B-8113FACA4850}" type="presParOf" srcId="{AF585DF0-3442-0348-A5B2-6AB2479428C4}" destId="{AF9D0238-D3A4-E24F-BD27-DDE3747BCAE6}" srcOrd="3" destOrd="0" presId="urn:microsoft.com/office/officeart/2005/8/layout/hProcess4"/>
    <dgm:cxn modelId="{3242BF7B-39E6-48BE-A40D-79C90A6BBCE9}" type="presParOf" srcId="{AF585DF0-3442-0348-A5B2-6AB2479428C4}" destId="{A5E2245D-FD4C-D648-8583-5EF0390D1E95}"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7F136F-CC63-4331-808B-3F27B9FCB88F}"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CA"/>
        </a:p>
      </dgm:t>
    </dgm:pt>
    <dgm:pt modelId="{0057E3B2-2433-4356-A601-35F45FB4C825}">
      <dgm:prSet phldrT="[Text]"/>
      <dgm:spPr>
        <a:solidFill>
          <a:srgbClr val="92D050"/>
        </a:solidFill>
      </dgm:spPr>
      <dgm:t>
        <a:bodyPr/>
        <a:lstStyle/>
        <a:p>
          <a:r>
            <a:rPr lang="en-CA" b="1" dirty="0" smtClean="0">
              <a:solidFill>
                <a:schemeClr val="tx1"/>
              </a:solidFill>
            </a:rPr>
            <a:t>Carbon neutral, Lesser pollutants </a:t>
          </a:r>
          <a:endParaRPr lang="en-CA" b="1" dirty="0">
            <a:solidFill>
              <a:schemeClr val="tx1"/>
            </a:solidFill>
          </a:endParaRPr>
        </a:p>
      </dgm:t>
    </dgm:pt>
    <dgm:pt modelId="{66D2DC48-C076-4514-A61A-73489F08F7C2}" type="parTrans" cxnId="{02B9CEA5-A2E0-42C4-B0B8-C83DF59AF08A}">
      <dgm:prSet/>
      <dgm:spPr/>
      <dgm:t>
        <a:bodyPr/>
        <a:lstStyle/>
        <a:p>
          <a:endParaRPr lang="en-CA"/>
        </a:p>
      </dgm:t>
    </dgm:pt>
    <dgm:pt modelId="{B2E630DD-85B1-4665-8B2E-F0F2EAFC7743}" type="sibTrans" cxnId="{02B9CEA5-A2E0-42C4-B0B8-C83DF59AF08A}">
      <dgm:prSet/>
      <dgm:spPr/>
      <dgm:t>
        <a:bodyPr/>
        <a:lstStyle/>
        <a:p>
          <a:endParaRPr lang="en-CA"/>
        </a:p>
      </dgm:t>
    </dgm:pt>
    <dgm:pt modelId="{6DC1C07F-E3C5-49F1-B736-CDD246A5D1DD}">
      <dgm:prSet phldrT="[Text]"/>
      <dgm:spPr>
        <a:solidFill>
          <a:srgbClr val="92D050"/>
        </a:solidFill>
      </dgm:spPr>
      <dgm:t>
        <a:bodyPr/>
        <a:lstStyle/>
        <a:p>
          <a:r>
            <a:rPr lang="en-CA" b="1" dirty="0" smtClean="0">
              <a:solidFill>
                <a:schemeClr val="tx1"/>
              </a:solidFill>
            </a:rPr>
            <a:t>Abundantly available </a:t>
          </a:r>
          <a:endParaRPr lang="en-CA" b="1" dirty="0">
            <a:solidFill>
              <a:schemeClr val="tx1"/>
            </a:solidFill>
          </a:endParaRPr>
        </a:p>
      </dgm:t>
    </dgm:pt>
    <dgm:pt modelId="{E05D30AB-35D7-475F-B431-E8E1B8033EC3}" type="parTrans" cxnId="{9CBF2CEF-20F4-4584-A19E-0F2C801C00EF}">
      <dgm:prSet/>
      <dgm:spPr/>
      <dgm:t>
        <a:bodyPr/>
        <a:lstStyle/>
        <a:p>
          <a:endParaRPr lang="en-CA"/>
        </a:p>
      </dgm:t>
    </dgm:pt>
    <dgm:pt modelId="{9DF02A47-5C92-4542-9293-2091FA5E525B}" type="sibTrans" cxnId="{9CBF2CEF-20F4-4584-A19E-0F2C801C00EF}">
      <dgm:prSet/>
      <dgm:spPr/>
      <dgm:t>
        <a:bodyPr/>
        <a:lstStyle/>
        <a:p>
          <a:endParaRPr lang="en-CA"/>
        </a:p>
      </dgm:t>
    </dgm:pt>
    <dgm:pt modelId="{D3CAA507-8A63-4424-AD73-54C5EA66FB23}">
      <dgm:prSet phldrT="[Text]"/>
      <dgm:spPr>
        <a:solidFill>
          <a:srgbClr val="C00000"/>
        </a:solidFill>
      </dgm:spPr>
      <dgm:t>
        <a:bodyPr/>
        <a:lstStyle/>
        <a:p>
          <a:r>
            <a:rPr lang="en-CA" b="1" dirty="0" smtClean="0">
              <a:solidFill>
                <a:schemeClr val="tx1"/>
              </a:solidFill>
            </a:rPr>
            <a:t>High alkali and alkaline metals</a:t>
          </a:r>
          <a:endParaRPr lang="en-CA" b="1" dirty="0">
            <a:solidFill>
              <a:schemeClr val="tx1"/>
            </a:solidFill>
          </a:endParaRPr>
        </a:p>
      </dgm:t>
    </dgm:pt>
    <dgm:pt modelId="{E7F3EBFC-7B67-4656-8900-88EFB29C6AA4}" type="parTrans" cxnId="{F6A360BF-BFA0-4F2A-8602-14C639455211}">
      <dgm:prSet/>
      <dgm:spPr/>
      <dgm:t>
        <a:bodyPr/>
        <a:lstStyle/>
        <a:p>
          <a:endParaRPr lang="en-CA"/>
        </a:p>
      </dgm:t>
    </dgm:pt>
    <dgm:pt modelId="{62FB9F50-D610-4E89-BE46-E1BA1773535E}" type="sibTrans" cxnId="{F6A360BF-BFA0-4F2A-8602-14C639455211}">
      <dgm:prSet/>
      <dgm:spPr/>
      <dgm:t>
        <a:bodyPr/>
        <a:lstStyle/>
        <a:p>
          <a:endParaRPr lang="en-CA"/>
        </a:p>
      </dgm:t>
    </dgm:pt>
    <dgm:pt modelId="{9C031A71-03B8-4B0B-99BB-614C5B3B8A2B}">
      <dgm:prSet phldrT="[Text]"/>
      <dgm:spPr>
        <a:solidFill>
          <a:srgbClr val="C00000"/>
        </a:solidFill>
      </dgm:spPr>
      <dgm:t>
        <a:bodyPr/>
        <a:lstStyle/>
        <a:p>
          <a:r>
            <a:rPr lang="en-CA" b="1" dirty="0" smtClean="0">
              <a:solidFill>
                <a:schemeClr val="tx1"/>
              </a:solidFill>
            </a:rPr>
            <a:t>Fibrous nature-Poor Grindability</a:t>
          </a:r>
          <a:endParaRPr lang="en-CA" b="1" dirty="0">
            <a:solidFill>
              <a:schemeClr val="tx1"/>
            </a:solidFill>
          </a:endParaRPr>
        </a:p>
      </dgm:t>
    </dgm:pt>
    <dgm:pt modelId="{C79495B8-7559-412F-B7FB-42610A192814}" type="parTrans" cxnId="{51D27AE2-D985-4544-B84A-5E958312E094}">
      <dgm:prSet/>
      <dgm:spPr/>
      <dgm:t>
        <a:bodyPr/>
        <a:lstStyle/>
        <a:p>
          <a:endParaRPr lang="en-CA"/>
        </a:p>
      </dgm:t>
    </dgm:pt>
    <dgm:pt modelId="{6DCB9560-D623-46DC-ABC9-7B9EBEE6E753}" type="sibTrans" cxnId="{51D27AE2-D985-4544-B84A-5E958312E094}">
      <dgm:prSet/>
      <dgm:spPr/>
      <dgm:t>
        <a:bodyPr/>
        <a:lstStyle/>
        <a:p>
          <a:endParaRPr lang="en-CA"/>
        </a:p>
      </dgm:t>
    </dgm:pt>
    <dgm:pt modelId="{40BFBF51-1087-4F40-BA30-17961D2F37B7}">
      <dgm:prSet phldrT="[Text]"/>
      <dgm:spPr>
        <a:solidFill>
          <a:srgbClr val="C00000"/>
        </a:solidFill>
      </dgm:spPr>
      <dgm:t>
        <a:bodyPr/>
        <a:lstStyle/>
        <a:p>
          <a:r>
            <a:rPr lang="en-CA" b="1" dirty="0" smtClean="0">
              <a:solidFill>
                <a:schemeClr val="tx1"/>
              </a:solidFill>
            </a:rPr>
            <a:t>High moisture content</a:t>
          </a:r>
          <a:endParaRPr lang="en-CA" b="1" dirty="0">
            <a:solidFill>
              <a:schemeClr val="tx1"/>
            </a:solidFill>
          </a:endParaRPr>
        </a:p>
      </dgm:t>
    </dgm:pt>
    <dgm:pt modelId="{01C23CD6-78CE-4807-AE6B-536153876414}" type="parTrans" cxnId="{A7898C47-8783-43A2-8E25-CB9131206C5C}">
      <dgm:prSet/>
      <dgm:spPr/>
      <dgm:t>
        <a:bodyPr/>
        <a:lstStyle/>
        <a:p>
          <a:endParaRPr lang="en-CA"/>
        </a:p>
      </dgm:t>
    </dgm:pt>
    <dgm:pt modelId="{C684D229-6F27-4646-A813-ED8F5CD4CEC6}" type="sibTrans" cxnId="{A7898C47-8783-43A2-8E25-CB9131206C5C}">
      <dgm:prSet/>
      <dgm:spPr/>
      <dgm:t>
        <a:bodyPr/>
        <a:lstStyle/>
        <a:p>
          <a:endParaRPr lang="en-CA"/>
        </a:p>
      </dgm:t>
    </dgm:pt>
    <dgm:pt modelId="{438D5249-0A6C-428C-8CCF-417D87EFD7D3}">
      <dgm:prSet phldrT="[Text]" custT="1"/>
      <dgm:spPr>
        <a:noFill/>
        <a:ln>
          <a:noFill/>
        </a:ln>
      </dgm:spPr>
      <dgm:t>
        <a:bodyPr/>
        <a:lstStyle/>
        <a:p>
          <a:endParaRPr lang="en-CA" sz="2400" dirty="0"/>
        </a:p>
      </dgm:t>
    </dgm:pt>
    <dgm:pt modelId="{71D11874-45CA-4999-8C32-BC478874CD30}" type="sibTrans" cxnId="{8028DDB9-7785-43C4-A3D9-01A121164CE4}">
      <dgm:prSet/>
      <dgm:spPr/>
      <dgm:t>
        <a:bodyPr/>
        <a:lstStyle/>
        <a:p>
          <a:endParaRPr lang="en-CA"/>
        </a:p>
      </dgm:t>
    </dgm:pt>
    <dgm:pt modelId="{769911CA-71AE-43B4-9FF1-0553901214CA}" type="parTrans" cxnId="{8028DDB9-7785-43C4-A3D9-01A121164CE4}">
      <dgm:prSet/>
      <dgm:spPr/>
      <dgm:t>
        <a:bodyPr/>
        <a:lstStyle/>
        <a:p>
          <a:endParaRPr lang="en-CA"/>
        </a:p>
      </dgm:t>
    </dgm:pt>
    <dgm:pt modelId="{608FCB65-DF4E-480E-9FCA-4A6B69632098}">
      <dgm:prSet phldrT="[Text]"/>
      <dgm:spPr>
        <a:solidFill>
          <a:srgbClr val="C00000"/>
        </a:solidFill>
      </dgm:spPr>
      <dgm:t>
        <a:bodyPr/>
        <a:lstStyle/>
        <a:p>
          <a:r>
            <a:rPr lang="en-CA" b="1" dirty="0" smtClean="0">
              <a:solidFill>
                <a:schemeClr val="tx1"/>
              </a:solidFill>
            </a:rPr>
            <a:t>Low energy and bulk density</a:t>
          </a:r>
          <a:endParaRPr lang="en-CA" b="1" dirty="0">
            <a:solidFill>
              <a:schemeClr val="tx1"/>
            </a:solidFill>
          </a:endParaRPr>
        </a:p>
      </dgm:t>
    </dgm:pt>
    <dgm:pt modelId="{F751744E-9F86-4ED8-B1FC-BC5291C7F171}" type="parTrans" cxnId="{FF222C66-345E-4BE0-B2DB-53BB6CE9ACEF}">
      <dgm:prSet/>
      <dgm:spPr/>
      <dgm:t>
        <a:bodyPr/>
        <a:lstStyle/>
        <a:p>
          <a:endParaRPr lang="en-CA"/>
        </a:p>
      </dgm:t>
    </dgm:pt>
    <dgm:pt modelId="{BBE6BC0B-68EA-460C-9198-61131B7D32EA}" type="sibTrans" cxnId="{FF222C66-345E-4BE0-B2DB-53BB6CE9ACEF}">
      <dgm:prSet/>
      <dgm:spPr/>
      <dgm:t>
        <a:bodyPr/>
        <a:lstStyle/>
        <a:p>
          <a:endParaRPr lang="en-CA"/>
        </a:p>
      </dgm:t>
    </dgm:pt>
    <dgm:pt modelId="{2679DBC3-F703-4FD1-8CEA-3EAF1357CA86}">
      <dgm:prSet phldrT="[Text]"/>
      <dgm:spPr>
        <a:solidFill>
          <a:srgbClr val="92D050"/>
        </a:solidFill>
      </dgm:spPr>
      <dgm:t>
        <a:bodyPr/>
        <a:lstStyle/>
        <a:p>
          <a:r>
            <a:rPr lang="en-CA" b="1" dirty="0" smtClean="0">
              <a:solidFill>
                <a:schemeClr val="tx1"/>
              </a:solidFill>
            </a:rPr>
            <a:t>Renewable </a:t>
          </a:r>
          <a:endParaRPr lang="en-CA" b="1" dirty="0">
            <a:solidFill>
              <a:schemeClr val="tx1"/>
            </a:solidFill>
          </a:endParaRPr>
        </a:p>
      </dgm:t>
    </dgm:pt>
    <dgm:pt modelId="{C3057647-2E16-41BB-9FA1-B995ECD259F0}" type="parTrans" cxnId="{9EB229E6-4109-45A7-8DB7-FBA74DB0DEBF}">
      <dgm:prSet/>
      <dgm:spPr/>
      <dgm:t>
        <a:bodyPr/>
        <a:lstStyle/>
        <a:p>
          <a:endParaRPr lang="en-CA"/>
        </a:p>
      </dgm:t>
    </dgm:pt>
    <dgm:pt modelId="{5FD4AE76-40D0-4A62-A033-9000668B1D5D}" type="sibTrans" cxnId="{9EB229E6-4109-45A7-8DB7-FBA74DB0DEBF}">
      <dgm:prSet/>
      <dgm:spPr/>
      <dgm:t>
        <a:bodyPr/>
        <a:lstStyle/>
        <a:p>
          <a:endParaRPr lang="en-CA"/>
        </a:p>
      </dgm:t>
    </dgm:pt>
    <dgm:pt modelId="{DE4935F5-590C-4944-A2BE-FAF582AEE39D}">
      <dgm:prSet phldrT="[Text]" custT="1"/>
      <dgm:spPr>
        <a:noFill/>
        <a:ln>
          <a:noFill/>
        </a:ln>
      </dgm:spPr>
      <dgm:t>
        <a:bodyPr/>
        <a:lstStyle/>
        <a:p>
          <a:endParaRPr lang="en-CA" sz="2400" dirty="0"/>
        </a:p>
      </dgm:t>
    </dgm:pt>
    <dgm:pt modelId="{4B1503B7-2738-47F2-8E2A-8027CBAC6E30}" type="sibTrans" cxnId="{E5AEC540-BFDD-4386-829D-40CED587D2C1}">
      <dgm:prSet/>
      <dgm:spPr/>
      <dgm:t>
        <a:bodyPr/>
        <a:lstStyle/>
        <a:p>
          <a:endParaRPr lang="en-CA"/>
        </a:p>
      </dgm:t>
    </dgm:pt>
    <dgm:pt modelId="{F20A3B42-2C14-4805-93AE-5198A7670498}" type="parTrans" cxnId="{E5AEC540-BFDD-4386-829D-40CED587D2C1}">
      <dgm:prSet/>
      <dgm:spPr/>
      <dgm:t>
        <a:bodyPr/>
        <a:lstStyle/>
        <a:p>
          <a:endParaRPr lang="en-CA"/>
        </a:p>
      </dgm:t>
    </dgm:pt>
    <dgm:pt modelId="{7F78D669-68D5-4F24-A4B1-77576C5A22C8}" type="pres">
      <dgm:prSet presAssocID="{2C7F136F-CC63-4331-808B-3F27B9FCB88F}" presName="outerComposite" presStyleCnt="0">
        <dgm:presLayoutVars>
          <dgm:chMax val="2"/>
          <dgm:animLvl val="lvl"/>
          <dgm:resizeHandles val="exact"/>
        </dgm:presLayoutVars>
      </dgm:prSet>
      <dgm:spPr/>
      <dgm:t>
        <a:bodyPr/>
        <a:lstStyle/>
        <a:p>
          <a:endParaRPr lang="en-CA"/>
        </a:p>
      </dgm:t>
    </dgm:pt>
    <dgm:pt modelId="{4B9105A2-CEE7-4994-BDCB-ECAF7EE0A9CE}" type="pres">
      <dgm:prSet presAssocID="{2C7F136F-CC63-4331-808B-3F27B9FCB88F}" presName="dummyMaxCanvas" presStyleCnt="0"/>
      <dgm:spPr/>
    </dgm:pt>
    <dgm:pt modelId="{7CCF80CA-AD88-48A3-9ED1-C81415E46AD7}" type="pres">
      <dgm:prSet presAssocID="{2C7F136F-CC63-4331-808B-3F27B9FCB88F}" presName="parentComposite" presStyleCnt="0"/>
      <dgm:spPr/>
    </dgm:pt>
    <dgm:pt modelId="{5328BF27-9D7E-4E35-87E8-C26CADCC5883}" type="pres">
      <dgm:prSet presAssocID="{2C7F136F-CC63-4331-808B-3F27B9FCB88F}" presName="parent1" presStyleLbl="alignAccFollowNode1" presStyleIdx="0" presStyleCnt="4" custScaleX="100208" custScaleY="57876" custLinFactNeighborX="1541" custLinFactNeighborY="5309">
        <dgm:presLayoutVars>
          <dgm:chMax val="4"/>
        </dgm:presLayoutVars>
      </dgm:prSet>
      <dgm:spPr/>
      <dgm:t>
        <a:bodyPr/>
        <a:lstStyle/>
        <a:p>
          <a:endParaRPr lang="en-CA"/>
        </a:p>
      </dgm:t>
    </dgm:pt>
    <dgm:pt modelId="{6A56E6DD-4BB7-4E9F-9491-5C29EEDA65A3}" type="pres">
      <dgm:prSet presAssocID="{2C7F136F-CC63-4331-808B-3F27B9FCB88F}" presName="parent2" presStyleLbl="alignAccFollowNode1" presStyleIdx="1" presStyleCnt="4" custScaleX="121312" custScaleY="57876" custLinFactNeighborX="14859" custLinFactNeighborY="5309">
        <dgm:presLayoutVars>
          <dgm:chMax val="4"/>
        </dgm:presLayoutVars>
      </dgm:prSet>
      <dgm:spPr/>
      <dgm:t>
        <a:bodyPr/>
        <a:lstStyle/>
        <a:p>
          <a:endParaRPr lang="en-CA"/>
        </a:p>
      </dgm:t>
    </dgm:pt>
    <dgm:pt modelId="{E106173F-A50C-4935-B470-65F414F53C5F}" type="pres">
      <dgm:prSet presAssocID="{2C7F136F-CC63-4331-808B-3F27B9FCB88F}" presName="childrenComposite" presStyleCnt="0"/>
      <dgm:spPr/>
    </dgm:pt>
    <dgm:pt modelId="{EABD146E-BCE6-45A5-8350-FE2899A030CB}" type="pres">
      <dgm:prSet presAssocID="{2C7F136F-CC63-4331-808B-3F27B9FCB88F}" presName="dummyMaxCanvas_ChildArea" presStyleCnt="0"/>
      <dgm:spPr/>
    </dgm:pt>
    <dgm:pt modelId="{E82F729D-E4D4-4201-A67F-8A7DD53341E0}" type="pres">
      <dgm:prSet presAssocID="{2C7F136F-CC63-4331-808B-3F27B9FCB88F}" presName="fulcrum" presStyleLbl="alignAccFollowNode1" presStyleIdx="2" presStyleCnt="4"/>
      <dgm:spPr>
        <a:solidFill>
          <a:schemeClr val="accent2">
            <a:alpha val="90000"/>
          </a:schemeClr>
        </a:solidFill>
      </dgm:spPr>
    </dgm:pt>
    <dgm:pt modelId="{B3CC3626-0F9B-42E7-BA2A-526FA4A2182E}" type="pres">
      <dgm:prSet presAssocID="{2C7F136F-CC63-4331-808B-3F27B9FCB88F}" presName="balance_34" presStyleLbl="alignAccFollowNode1" presStyleIdx="3" presStyleCnt="4">
        <dgm:presLayoutVars>
          <dgm:bulletEnabled val="1"/>
        </dgm:presLayoutVars>
      </dgm:prSet>
      <dgm:spPr>
        <a:solidFill>
          <a:schemeClr val="accent2">
            <a:alpha val="90000"/>
          </a:schemeClr>
        </a:solidFill>
      </dgm:spPr>
    </dgm:pt>
    <dgm:pt modelId="{233489EB-8F46-4131-A7CB-E928E89996B4}" type="pres">
      <dgm:prSet presAssocID="{2C7F136F-CC63-4331-808B-3F27B9FCB88F}" presName="right_34_1" presStyleLbl="node1" presStyleIdx="0" presStyleCnt="7" custAng="47242">
        <dgm:presLayoutVars>
          <dgm:bulletEnabled val="1"/>
        </dgm:presLayoutVars>
      </dgm:prSet>
      <dgm:spPr/>
      <dgm:t>
        <a:bodyPr/>
        <a:lstStyle/>
        <a:p>
          <a:endParaRPr lang="en-CA"/>
        </a:p>
      </dgm:t>
    </dgm:pt>
    <dgm:pt modelId="{B4D992F3-B4BE-4B1A-9296-CCB2A6B283D4}" type="pres">
      <dgm:prSet presAssocID="{2C7F136F-CC63-4331-808B-3F27B9FCB88F}" presName="right_34_2" presStyleLbl="node1" presStyleIdx="1" presStyleCnt="7" custAng="47242">
        <dgm:presLayoutVars>
          <dgm:bulletEnabled val="1"/>
        </dgm:presLayoutVars>
      </dgm:prSet>
      <dgm:spPr/>
      <dgm:t>
        <a:bodyPr/>
        <a:lstStyle/>
        <a:p>
          <a:endParaRPr lang="en-CA"/>
        </a:p>
      </dgm:t>
    </dgm:pt>
    <dgm:pt modelId="{7455A25E-99DB-4D74-91C9-10BFAF542F45}" type="pres">
      <dgm:prSet presAssocID="{2C7F136F-CC63-4331-808B-3F27B9FCB88F}" presName="right_34_3" presStyleLbl="node1" presStyleIdx="2" presStyleCnt="7" custAng="47242" custLinFactNeighborY="827">
        <dgm:presLayoutVars>
          <dgm:bulletEnabled val="1"/>
        </dgm:presLayoutVars>
      </dgm:prSet>
      <dgm:spPr/>
      <dgm:t>
        <a:bodyPr/>
        <a:lstStyle/>
        <a:p>
          <a:endParaRPr lang="en-CA"/>
        </a:p>
      </dgm:t>
    </dgm:pt>
    <dgm:pt modelId="{ACB16DDD-7D0B-4C4D-AE60-83E771E9B0F7}" type="pres">
      <dgm:prSet presAssocID="{2C7F136F-CC63-4331-808B-3F27B9FCB88F}" presName="right_34_4" presStyleLbl="node1" presStyleIdx="3" presStyleCnt="7" custAng="47242">
        <dgm:presLayoutVars>
          <dgm:bulletEnabled val="1"/>
        </dgm:presLayoutVars>
      </dgm:prSet>
      <dgm:spPr/>
      <dgm:t>
        <a:bodyPr/>
        <a:lstStyle/>
        <a:p>
          <a:endParaRPr lang="en-CA"/>
        </a:p>
      </dgm:t>
    </dgm:pt>
    <dgm:pt modelId="{DE90874D-5E19-4FC9-8956-F52EFEC4EC17}" type="pres">
      <dgm:prSet presAssocID="{2C7F136F-CC63-4331-808B-3F27B9FCB88F}" presName="left_34_1" presStyleLbl="node1" presStyleIdx="4" presStyleCnt="7">
        <dgm:presLayoutVars>
          <dgm:bulletEnabled val="1"/>
        </dgm:presLayoutVars>
      </dgm:prSet>
      <dgm:spPr/>
      <dgm:t>
        <a:bodyPr/>
        <a:lstStyle/>
        <a:p>
          <a:endParaRPr lang="en-CA"/>
        </a:p>
      </dgm:t>
    </dgm:pt>
    <dgm:pt modelId="{D8CB529B-6DC1-4A8F-AFB3-AE0E5F860F6E}" type="pres">
      <dgm:prSet presAssocID="{2C7F136F-CC63-4331-808B-3F27B9FCB88F}" presName="left_34_2" presStyleLbl="node1" presStyleIdx="5" presStyleCnt="7">
        <dgm:presLayoutVars>
          <dgm:bulletEnabled val="1"/>
        </dgm:presLayoutVars>
      </dgm:prSet>
      <dgm:spPr/>
      <dgm:t>
        <a:bodyPr/>
        <a:lstStyle/>
        <a:p>
          <a:endParaRPr lang="en-CA"/>
        </a:p>
      </dgm:t>
    </dgm:pt>
    <dgm:pt modelId="{8BF88685-B2FA-44FA-9DD4-0D942582AA50}" type="pres">
      <dgm:prSet presAssocID="{2C7F136F-CC63-4331-808B-3F27B9FCB88F}" presName="left_34_3" presStyleLbl="node1" presStyleIdx="6" presStyleCnt="7">
        <dgm:presLayoutVars>
          <dgm:bulletEnabled val="1"/>
        </dgm:presLayoutVars>
      </dgm:prSet>
      <dgm:spPr/>
      <dgm:t>
        <a:bodyPr/>
        <a:lstStyle/>
        <a:p>
          <a:endParaRPr lang="en-CA"/>
        </a:p>
      </dgm:t>
    </dgm:pt>
  </dgm:ptLst>
  <dgm:cxnLst>
    <dgm:cxn modelId="{978E23AF-B2A5-426A-B5A8-5C4BE223B98E}" type="presOf" srcId="{DE4935F5-590C-4944-A2BE-FAF582AEE39D}" destId="{6A56E6DD-4BB7-4E9F-9491-5C29EEDA65A3}" srcOrd="0" destOrd="0" presId="urn:microsoft.com/office/officeart/2005/8/layout/balance1"/>
    <dgm:cxn modelId="{51D27AE2-D985-4544-B84A-5E958312E094}" srcId="{DE4935F5-590C-4944-A2BE-FAF582AEE39D}" destId="{9C031A71-03B8-4B0B-99BB-614C5B3B8A2B}" srcOrd="1" destOrd="0" parTransId="{C79495B8-7559-412F-B7FB-42610A192814}" sibTransId="{6DCB9560-D623-46DC-ABC9-7B9EBEE6E753}"/>
    <dgm:cxn modelId="{A94D5E11-DD26-4B68-8948-26ACA63C75E0}" type="presOf" srcId="{608FCB65-DF4E-480E-9FCA-4A6B69632098}" destId="{ACB16DDD-7D0B-4C4D-AE60-83E771E9B0F7}" srcOrd="0" destOrd="0" presId="urn:microsoft.com/office/officeart/2005/8/layout/balance1"/>
    <dgm:cxn modelId="{B6D2199C-AF72-4410-8297-297D25CA85C4}" type="presOf" srcId="{D3CAA507-8A63-4424-AD73-54C5EA66FB23}" destId="{233489EB-8F46-4131-A7CB-E928E89996B4}" srcOrd="0" destOrd="0" presId="urn:microsoft.com/office/officeart/2005/8/layout/balance1"/>
    <dgm:cxn modelId="{DDE3CE28-F2DA-4D97-AB7B-97767F28FBBF}" type="presOf" srcId="{40BFBF51-1087-4F40-BA30-17961D2F37B7}" destId="{7455A25E-99DB-4D74-91C9-10BFAF542F45}" srcOrd="0" destOrd="0" presId="urn:microsoft.com/office/officeart/2005/8/layout/balance1"/>
    <dgm:cxn modelId="{A7898C47-8783-43A2-8E25-CB9131206C5C}" srcId="{DE4935F5-590C-4944-A2BE-FAF582AEE39D}" destId="{40BFBF51-1087-4F40-BA30-17961D2F37B7}" srcOrd="2" destOrd="0" parTransId="{01C23CD6-78CE-4807-AE6B-536153876414}" sibTransId="{C684D229-6F27-4646-A813-ED8F5CD4CEC6}"/>
    <dgm:cxn modelId="{38351F91-A605-4E09-9C9C-CF471F13B0FE}" type="presOf" srcId="{2C7F136F-CC63-4331-808B-3F27B9FCB88F}" destId="{7F78D669-68D5-4F24-A4B1-77576C5A22C8}" srcOrd="0" destOrd="0" presId="urn:microsoft.com/office/officeart/2005/8/layout/balance1"/>
    <dgm:cxn modelId="{F034C078-E679-4E57-9DBC-DA65F5B8886B}" type="presOf" srcId="{6DC1C07F-E3C5-49F1-B736-CDD246A5D1DD}" destId="{D8CB529B-6DC1-4A8F-AFB3-AE0E5F860F6E}" srcOrd="0" destOrd="0" presId="urn:microsoft.com/office/officeart/2005/8/layout/balance1"/>
    <dgm:cxn modelId="{02B9CEA5-A2E0-42C4-B0B8-C83DF59AF08A}" srcId="{438D5249-0A6C-428C-8CCF-417D87EFD7D3}" destId="{0057E3B2-2433-4356-A601-35F45FB4C825}" srcOrd="0" destOrd="0" parTransId="{66D2DC48-C076-4514-A61A-73489F08F7C2}" sibTransId="{B2E630DD-85B1-4665-8B2E-F0F2EAFC7743}"/>
    <dgm:cxn modelId="{9CBF2CEF-20F4-4584-A19E-0F2C801C00EF}" srcId="{438D5249-0A6C-428C-8CCF-417D87EFD7D3}" destId="{6DC1C07F-E3C5-49F1-B736-CDD246A5D1DD}" srcOrd="1" destOrd="0" parTransId="{E05D30AB-35D7-475F-B431-E8E1B8033EC3}" sibTransId="{9DF02A47-5C92-4542-9293-2091FA5E525B}"/>
    <dgm:cxn modelId="{E5AEC540-BFDD-4386-829D-40CED587D2C1}" srcId="{2C7F136F-CC63-4331-808B-3F27B9FCB88F}" destId="{DE4935F5-590C-4944-A2BE-FAF582AEE39D}" srcOrd="1" destOrd="0" parTransId="{F20A3B42-2C14-4805-93AE-5198A7670498}" sibTransId="{4B1503B7-2738-47F2-8E2A-8027CBAC6E30}"/>
    <dgm:cxn modelId="{9EB229E6-4109-45A7-8DB7-FBA74DB0DEBF}" srcId="{438D5249-0A6C-428C-8CCF-417D87EFD7D3}" destId="{2679DBC3-F703-4FD1-8CEA-3EAF1357CA86}" srcOrd="2" destOrd="0" parTransId="{C3057647-2E16-41BB-9FA1-B995ECD259F0}" sibTransId="{5FD4AE76-40D0-4A62-A033-9000668B1D5D}"/>
    <dgm:cxn modelId="{F6A360BF-BFA0-4F2A-8602-14C639455211}" srcId="{DE4935F5-590C-4944-A2BE-FAF582AEE39D}" destId="{D3CAA507-8A63-4424-AD73-54C5EA66FB23}" srcOrd="0" destOrd="0" parTransId="{E7F3EBFC-7B67-4656-8900-88EFB29C6AA4}" sibTransId="{62FB9F50-D610-4E89-BE46-E1BA1773535E}"/>
    <dgm:cxn modelId="{FF222C66-345E-4BE0-B2DB-53BB6CE9ACEF}" srcId="{DE4935F5-590C-4944-A2BE-FAF582AEE39D}" destId="{608FCB65-DF4E-480E-9FCA-4A6B69632098}" srcOrd="3" destOrd="0" parTransId="{F751744E-9F86-4ED8-B1FC-BC5291C7F171}" sibTransId="{BBE6BC0B-68EA-460C-9198-61131B7D32EA}"/>
    <dgm:cxn modelId="{1C34D954-04F4-4739-A865-D8765B9B08B0}" type="presOf" srcId="{438D5249-0A6C-428C-8CCF-417D87EFD7D3}" destId="{5328BF27-9D7E-4E35-87E8-C26CADCC5883}" srcOrd="0" destOrd="0" presId="urn:microsoft.com/office/officeart/2005/8/layout/balance1"/>
    <dgm:cxn modelId="{0DD681AE-41D1-450C-BE25-828AAEBAE16B}" type="presOf" srcId="{2679DBC3-F703-4FD1-8CEA-3EAF1357CA86}" destId="{8BF88685-B2FA-44FA-9DD4-0D942582AA50}" srcOrd="0" destOrd="0" presId="urn:microsoft.com/office/officeart/2005/8/layout/balance1"/>
    <dgm:cxn modelId="{31CBCBD0-43AA-433C-9BF8-95595C3DD2D4}" type="presOf" srcId="{9C031A71-03B8-4B0B-99BB-614C5B3B8A2B}" destId="{B4D992F3-B4BE-4B1A-9296-CCB2A6B283D4}" srcOrd="0" destOrd="0" presId="urn:microsoft.com/office/officeart/2005/8/layout/balance1"/>
    <dgm:cxn modelId="{9284AE17-8AAE-4513-89BC-F60324D14DEB}" type="presOf" srcId="{0057E3B2-2433-4356-A601-35F45FB4C825}" destId="{DE90874D-5E19-4FC9-8956-F52EFEC4EC17}" srcOrd="0" destOrd="0" presId="urn:microsoft.com/office/officeart/2005/8/layout/balance1"/>
    <dgm:cxn modelId="{8028DDB9-7785-43C4-A3D9-01A121164CE4}" srcId="{2C7F136F-CC63-4331-808B-3F27B9FCB88F}" destId="{438D5249-0A6C-428C-8CCF-417D87EFD7D3}" srcOrd="0" destOrd="0" parTransId="{769911CA-71AE-43B4-9FF1-0553901214CA}" sibTransId="{71D11874-45CA-4999-8C32-BC478874CD30}"/>
    <dgm:cxn modelId="{0A41B6D0-0F58-4B28-A46D-5529FCB8BCC4}" type="presParOf" srcId="{7F78D669-68D5-4F24-A4B1-77576C5A22C8}" destId="{4B9105A2-CEE7-4994-BDCB-ECAF7EE0A9CE}" srcOrd="0" destOrd="0" presId="urn:microsoft.com/office/officeart/2005/8/layout/balance1"/>
    <dgm:cxn modelId="{D7659423-4840-4E5D-BE17-3A03380D141D}" type="presParOf" srcId="{7F78D669-68D5-4F24-A4B1-77576C5A22C8}" destId="{7CCF80CA-AD88-48A3-9ED1-C81415E46AD7}" srcOrd="1" destOrd="0" presId="urn:microsoft.com/office/officeart/2005/8/layout/balance1"/>
    <dgm:cxn modelId="{803529DF-074B-41BC-A0AB-6F534175F71C}" type="presParOf" srcId="{7CCF80CA-AD88-48A3-9ED1-C81415E46AD7}" destId="{5328BF27-9D7E-4E35-87E8-C26CADCC5883}" srcOrd="0" destOrd="0" presId="urn:microsoft.com/office/officeart/2005/8/layout/balance1"/>
    <dgm:cxn modelId="{AE55D1D4-9743-4BA2-8A7C-7AF1253A5275}" type="presParOf" srcId="{7CCF80CA-AD88-48A3-9ED1-C81415E46AD7}" destId="{6A56E6DD-4BB7-4E9F-9491-5C29EEDA65A3}" srcOrd="1" destOrd="0" presId="urn:microsoft.com/office/officeart/2005/8/layout/balance1"/>
    <dgm:cxn modelId="{50AB8DA8-4972-4D3B-97CF-CDC8E980D16C}" type="presParOf" srcId="{7F78D669-68D5-4F24-A4B1-77576C5A22C8}" destId="{E106173F-A50C-4935-B470-65F414F53C5F}" srcOrd="2" destOrd="0" presId="urn:microsoft.com/office/officeart/2005/8/layout/balance1"/>
    <dgm:cxn modelId="{9D256671-EC28-4C55-9E3F-656E0A267AAE}" type="presParOf" srcId="{E106173F-A50C-4935-B470-65F414F53C5F}" destId="{EABD146E-BCE6-45A5-8350-FE2899A030CB}" srcOrd="0" destOrd="0" presId="urn:microsoft.com/office/officeart/2005/8/layout/balance1"/>
    <dgm:cxn modelId="{D279904A-7928-4CAD-A650-08E73335F4D3}" type="presParOf" srcId="{E106173F-A50C-4935-B470-65F414F53C5F}" destId="{E82F729D-E4D4-4201-A67F-8A7DD53341E0}" srcOrd="1" destOrd="0" presId="urn:microsoft.com/office/officeart/2005/8/layout/balance1"/>
    <dgm:cxn modelId="{4401B79F-621A-4855-B5D7-FB56558E55FD}" type="presParOf" srcId="{E106173F-A50C-4935-B470-65F414F53C5F}" destId="{B3CC3626-0F9B-42E7-BA2A-526FA4A2182E}" srcOrd="2" destOrd="0" presId="urn:microsoft.com/office/officeart/2005/8/layout/balance1"/>
    <dgm:cxn modelId="{432C3260-E51D-4A07-896D-20E2D13A8C34}" type="presParOf" srcId="{E106173F-A50C-4935-B470-65F414F53C5F}" destId="{233489EB-8F46-4131-A7CB-E928E89996B4}" srcOrd="3" destOrd="0" presId="urn:microsoft.com/office/officeart/2005/8/layout/balance1"/>
    <dgm:cxn modelId="{02A85141-E4C3-4D4E-B305-379C6A8C82AA}" type="presParOf" srcId="{E106173F-A50C-4935-B470-65F414F53C5F}" destId="{B4D992F3-B4BE-4B1A-9296-CCB2A6B283D4}" srcOrd="4" destOrd="0" presId="urn:microsoft.com/office/officeart/2005/8/layout/balance1"/>
    <dgm:cxn modelId="{A83FC9F0-774F-489B-8F81-77444D2B83A3}" type="presParOf" srcId="{E106173F-A50C-4935-B470-65F414F53C5F}" destId="{7455A25E-99DB-4D74-91C9-10BFAF542F45}" srcOrd="5" destOrd="0" presId="urn:microsoft.com/office/officeart/2005/8/layout/balance1"/>
    <dgm:cxn modelId="{C484D52D-0EDD-4509-B581-3EF46CD95240}" type="presParOf" srcId="{E106173F-A50C-4935-B470-65F414F53C5F}" destId="{ACB16DDD-7D0B-4C4D-AE60-83E771E9B0F7}" srcOrd="6" destOrd="0" presId="urn:microsoft.com/office/officeart/2005/8/layout/balance1"/>
    <dgm:cxn modelId="{257897C4-5044-41ED-AE15-482CBE9BCA44}" type="presParOf" srcId="{E106173F-A50C-4935-B470-65F414F53C5F}" destId="{DE90874D-5E19-4FC9-8956-F52EFEC4EC17}" srcOrd="7" destOrd="0" presId="urn:microsoft.com/office/officeart/2005/8/layout/balance1"/>
    <dgm:cxn modelId="{74235D59-3C82-43D0-ACA6-B16A119AD3B1}" type="presParOf" srcId="{E106173F-A50C-4935-B470-65F414F53C5F}" destId="{D8CB529B-6DC1-4A8F-AFB3-AE0E5F860F6E}" srcOrd="8" destOrd="0" presId="urn:microsoft.com/office/officeart/2005/8/layout/balance1"/>
    <dgm:cxn modelId="{3295B16A-EE37-48B2-BA45-CEC2F6286BCC}" type="presParOf" srcId="{E106173F-A50C-4935-B470-65F414F53C5F}" destId="{8BF88685-B2FA-44FA-9DD4-0D942582AA50}" srcOrd="9" destOrd="0" presId="urn:microsoft.com/office/officeart/2005/8/layout/balanc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D1C431-68BA-4F64-9A12-948400074C03}">
      <dsp:nvSpPr>
        <dsp:cNvPr id="0" name=""/>
        <dsp:cNvSpPr/>
      </dsp:nvSpPr>
      <dsp:spPr>
        <a:xfrm>
          <a:off x="7742051" y="3211959"/>
          <a:ext cx="91440" cy="377394"/>
        </a:xfrm>
        <a:custGeom>
          <a:avLst/>
          <a:gdLst/>
          <a:ahLst/>
          <a:cxnLst/>
          <a:rect l="0" t="0" r="0" b="0"/>
          <a:pathLst>
            <a:path>
              <a:moveTo>
                <a:pt x="128114" y="0"/>
              </a:moveTo>
              <a:lnTo>
                <a:pt x="128114" y="289269"/>
              </a:lnTo>
              <a:lnTo>
                <a:pt x="45720" y="289269"/>
              </a:lnTo>
              <a:lnTo>
                <a:pt x="45720" y="3773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08F35EC-2F4A-4F1A-BF2F-06D733FE7FBC}">
      <dsp:nvSpPr>
        <dsp:cNvPr id="0" name=""/>
        <dsp:cNvSpPr/>
      </dsp:nvSpPr>
      <dsp:spPr>
        <a:xfrm>
          <a:off x="7870166" y="1843803"/>
          <a:ext cx="226165" cy="566097"/>
        </a:xfrm>
        <a:custGeom>
          <a:avLst/>
          <a:gdLst/>
          <a:ahLst/>
          <a:cxnLst/>
          <a:rect l="0" t="0" r="0" b="0"/>
          <a:pathLst>
            <a:path>
              <a:moveTo>
                <a:pt x="226165" y="0"/>
              </a:moveTo>
              <a:lnTo>
                <a:pt x="226165" y="477972"/>
              </a:lnTo>
              <a:lnTo>
                <a:pt x="0" y="477972"/>
              </a:lnTo>
              <a:lnTo>
                <a:pt x="0" y="56609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286DB73-CCE6-4B26-BF27-8EC1E79EA053}">
      <dsp:nvSpPr>
        <dsp:cNvPr id="0" name=""/>
        <dsp:cNvSpPr/>
      </dsp:nvSpPr>
      <dsp:spPr>
        <a:xfrm>
          <a:off x="4498920" y="719669"/>
          <a:ext cx="3597411" cy="520074"/>
        </a:xfrm>
        <a:custGeom>
          <a:avLst/>
          <a:gdLst/>
          <a:ahLst/>
          <a:cxnLst/>
          <a:rect l="0" t="0" r="0" b="0"/>
          <a:pathLst>
            <a:path>
              <a:moveTo>
                <a:pt x="0" y="0"/>
              </a:moveTo>
              <a:lnTo>
                <a:pt x="0" y="431949"/>
              </a:lnTo>
              <a:lnTo>
                <a:pt x="3597411" y="431949"/>
              </a:lnTo>
              <a:lnTo>
                <a:pt x="3597411" y="5200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8C15A6F-B3B1-4DA3-B437-D5E321F41396}">
      <dsp:nvSpPr>
        <dsp:cNvPr id="0" name=""/>
        <dsp:cNvSpPr/>
      </dsp:nvSpPr>
      <dsp:spPr>
        <a:xfrm>
          <a:off x="4498920" y="719669"/>
          <a:ext cx="2184560" cy="520074"/>
        </a:xfrm>
        <a:custGeom>
          <a:avLst/>
          <a:gdLst/>
          <a:ahLst/>
          <a:cxnLst/>
          <a:rect l="0" t="0" r="0" b="0"/>
          <a:pathLst>
            <a:path>
              <a:moveTo>
                <a:pt x="0" y="0"/>
              </a:moveTo>
              <a:lnTo>
                <a:pt x="0" y="431949"/>
              </a:lnTo>
              <a:lnTo>
                <a:pt x="2184560" y="431949"/>
              </a:lnTo>
              <a:lnTo>
                <a:pt x="2184560" y="5200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E7C68E-58A8-4188-ADF2-170415DEE623}">
      <dsp:nvSpPr>
        <dsp:cNvPr id="0" name=""/>
        <dsp:cNvSpPr/>
      </dsp:nvSpPr>
      <dsp:spPr>
        <a:xfrm>
          <a:off x="4293339" y="3224693"/>
          <a:ext cx="1711933" cy="364660"/>
        </a:xfrm>
        <a:custGeom>
          <a:avLst/>
          <a:gdLst/>
          <a:ahLst/>
          <a:cxnLst/>
          <a:rect l="0" t="0" r="0" b="0"/>
          <a:pathLst>
            <a:path>
              <a:moveTo>
                <a:pt x="1711933" y="0"/>
              </a:moveTo>
              <a:lnTo>
                <a:pt x="1711933" y="276535"/>
              </a:lnTo>
              <a:lnTo>
                <a:pt x="0" y="276535"/>
              </a:lnTo>
              <a:lnTo>
                <a:pt x="0" y="364660"/>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823B339-463D-4BF5-B2DF-994B07316B7F}">
      <dsp:nvSpPr>
        <dsp:cNvPr id="0" name=""/>
        <dsp:cNvSpPr/>
      </dsp:nvSpPr>
      <dsp:spPr>
        <a:xfrm>
          <a:off x="5058045" y="2088236"/>
          <a:ext cx="947228" cy="360034"/>
        </a:xfrm>
        <a:custGeom>
          <a:avLst/>
          <a:gdLst/>
          <a:ahLst/>
          <a:cxnLst/>
          <a:rect l="0" t="0" r="0" b="0"/>
          <a:pathLst>
            <a:path>
              <a:moveTo>
                <a:pt x="0" y="0"/>
              </a:moveTo>
              <a:lnTo>
                <a:pt x="0" y="271909"/>
              </a:lnTo>
              <a:lnTo>
                <a:pt x="947228" y="271909"/>
              </a:lnTo>
              <a:lnTo>
                <a:pt x="947228" y="36003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A413BBB-F039-4393-9628-B793CE444718}">
      <dsp:nvSpPr>
        <dsp:cNvPr id="0" name=""/>
        <dsp:cNvSpPr/>
      </dsp:nvSpPr>
      <dsp:spPr>
        <a:xfrm>
          <a:off x="4114383" y="2088236"/>
          <a:ext cx="943661" cy="360034"/>
        </a:xfrm>
        <a:custGeom>
          <a:avLst/>
          <a:gdLst/>
          <a:ahLst/>
          <a:cxnLst/>
          <a:rect l="0" t="0" r="0" b="0"/>
          <a:pathLst>
            <a:path>
              <a:moveTo>
                <a:pt x="943661" y="0"/>
              </a:moveTo>
              <a:lnTo>
                <a:pt x="943661" y="271909"/>
              </a:lnTo>
              <a:lnTo>
                <a:pt x="0" y="271909"/>
              </a:lnTo>
              <a:lnTo>
                <a:pt x="0" y="36003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5311814-8D29-44F6-A8A6-E1EA65CC3562}">
      <dsp:nvSpPr>
        <dsp:cNvPr id="0" name=""/>
        <dsp:cNvSpPr/>
      </dsp:nvSpPr>
      <dsp:spPr>
        <a:xfrm>
          <a:off x="4498920" y="719669"/>
          <a:ext cx="559124" cy="518666"/>
        </a:xfrm>
        <a:custGeom>
          <a:avLst/>
          <a:gdLst/>
          <a:ahLst/>
          <a:cxnLst/>
          <a:rect l="0" t="0" r="0" b="0"/>
          <a:pathLst>
            <a:path>
              <a:moveTo>
                <a:pt x="0" y="0"/>
              </a:moveTo>
              <a:lnTo>
                <a:pt x="0" y="430541"/>
              </a:lnTo>
              <a:lnTo>
                <a:pt x="559124" y="430541"/>
              </a:lnTo>
              <a:lnTo>
                <a:pt x="559124" y="51866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115379-8794-49CD-B2CE-29CED5F59FAE}">
      <dsp:nvSpPr>
        <dsp:cNvPr id="0" name=""/>
        <dsp:cNvSpPr/>
      </dsp:nvSpPr>
      <dsp:spPr>
        <a:xfrm>
          <a:off x="2637836" y="1987823"/>
          <a:ext cx="658567" cy="460447"/>
        </a:xfrm>
        <a:custGeom>
          <a:avLst/>
          <a:gdLst/>
          <a:ahLst/>
          <a:cxnLst/>
          <a:rect l="0" t="0" r="0" b="0"/>
          <a:pathLst>
            <a:path>
              <a:moveTo>
                <a:pt x="658567" y="0"/>
              </a:moveTo>
              <a:lnTo>
                <a:pt x="658567" y="372322"/>
              </a:lnTo>
              <a:lnTo>
                <a:pt x="0" y="372322"/>
              </a:lnTo>
              <a:lnTo>
                <a:pt x="0" y="460447"/>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1292178-799D-4787-A9A9-E8E0602D3807}">
      <dsp:nvSpPr>
        <dsp:cNvPr id="0" name=""/>
        <dsp:cNvSpPr/>
      </dsp:nvSpPr>
      <dsp:spPr>
        <a:xfrm>
          <a:off x="3296404" y="719669"/>
          <a:ext cx="1202516" cy="520074"/>
        </a:xfrm>
        <a:custGeom>
          <a:avLst/>
          <a:gdLst/>
          <a:ahLst/>
          <a:cxnLst/>
          <a:rect l="0" t="0" r="0" b="0"/>
          <a:pathLst>
            <a:path>
              <a:moveTo>
                <a:pt x="1202516" y="0"/>
              </a:moveTo>
              <a:lnTo>
                <a:pt x="1202516" y="431949"/>
              </a:lnTo>
              <a:lnTo>
                <a:pt x="0" y="431949"/>
              </a:lnTo>
              <a:lnTo>
                <a:pt x="0" y="5200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BA64E92-3D0D-4423-9386-0365EC7AD02D}">
      <dsp:nvSpPr>
        <dsp:cNvPr id="0" name=""/>
        <dsp:cNvSpPr/>
      </dsp:nvSpPr>
      <dsp:spPr>
        <a:xfrm>
          <a:off x="1050529" y="3242664"/>
          <a:ext cx="91440" cy="292893"/>
        </a:xfrm>
        <a:custGeom>
          <a:avLst/>
          <a:gdLst/>
          <a:ahLst/>
          <a:cxnLst/>
          <a:rect l="0" t="0" r="0" b="0"/>
          <a:pathLst>
            <a:path>
              <a:moveTo>
                <a:pt x="45720" y="0"/>
              </a:moveTo>
              <a:lnTo>
                <a:pt x="45720" y="204768"/>
              </a:lnTo>
              <a:lnTo>
                <a:pt x="79309" y="204768"/>
              </a:lnTo>
              <a:lnTo>
                <a:pt x="79309" y="292893"/>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81CEF1-D1A0-4900-A97C-F095E3A9865A}">
      <dsp:nvSpPr>
        <dsp:cNvPr id="0" name=""/>
        <dsp:cNvSpPr/>
      </dsp:nvSpPr>
      <dsp:spPr>
        <a:xfrm>
          <a:off x="1096249" y="1987823"/>
          <a:ext cx="664912" cy="504054"/>
        </a:xfrm>
        <a:custGeom>
          <a:avLst/>
          <a:gdLst/>
          <a:ahLst/>
          <a:cxnLst/>
          <a:rect l="0" t="0" r="0" b="0"/>
          <a:pathLst>
            <a:path>
              <a:moveTo>
                <a:pt x="664912" y="0"/>
              </a:moveTo>
              <a:lnTo>
                <a:pt x="664912" y="415929"/>
              </a:lnTo>
              <a:lnTo>
                <a:pt x="0" y="415929"/>
              </a:lnTo>
              <a:lnTo>
                <a:pt x="0" y="50405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9EE29F7-C508-4590-A340-F8F30792FE42}">
      <dsp:nvSpPr>
        <dsp:cNvPr id="0" name=""/>
        <dsp:cNvSpPr/>
      </dsp:nvSpPr>
      <dsp:spPr>
        <a:xfrm>
          <a:off x="1761162" y="719669"/>
          <a:ext cx="2737758" cy="520074"/>
        </a:xfrm>
        <a:custGeom>
          <a:avLst/>
          <a:gdLst/>
          <a:ahLst/>
          <a:cxnLst/>
          <a:rect l="0" t="0" r="0" b="0"/>
          <a:pathLst>
            <a:path>
              <a:moveTo>
                <a:pt x="2737758" y="0"/>
              </a:moveTo>
              <a:lnTo>
                <a:pt x="2737758" y="431949"/>
              </a:lnTo>
              <a:lnTo>
                <a:pt x="0" y="431949"/>
              </a:lnTo>
              <a:lnTo>
                <a:pt x="0" y="5200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1711A2-6DD7-40F1-BE4B-93369ED4D32B}">
      <dsp:nvSpPr>
        <dsp:cNvPr id="0" name=""/>
        <dsp:cNvSpPr/>
      </dsp:nvSpPr>
      <dsp:spPr>
        <a:xfrm>
          <a:off x="2558595" y="115609"/>
          <a:ext cx="3880651"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FC9EE5E-B53D-4B71-B1D5-AC2C1F4CF966}">
      <dsp:nvSpPr>
        <dsp:cNvPr id="0" name=""/>
        <dsp:cNvSpPr/>
      </dsp:nvSpPr>
      <dsp:spPr>
        <a:xfrm>
          <a:off x="2664292" y="216021"/>
          <a:ext cx="3880651"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008000"/>
              </a:solidFill>
              <a:latin typeface="Calibri" pitchFamily="34" charset="0"/>
            </a:rPr>
            <a:t>Biomass conversion to Biochemical, </a:t>
          </a:r>
          <a:r>
            <a:rPr lang="en-US" sz="1800" b="1" kern="1200" dirty="0" err="1" smtClean="0">
              <a:solidFill>
                <a:srgbClr val="008000"/>
              </a:solidFill>
              <a:latin typeface="Calibri" pitchFamily="34" charset="0"/>
            </a:rPr>
            <a:t>Biofuels</a:t>
          </a:r>
          <a:r>
            <a:rPr lang="en-US" sz="1800" b="1" kern="1200" dirty="0" smtClean="0">
              <a:solidFill>
                <a:srgbClr val="008000"/>
              </a:solidFill>
              <a:latin typeface="Calibri" pitchFamily="34" charset="0"/>
            </a:rPr>
            <a:t>, and </a:t>
          </a:r>
          <a:r>
            <a:rPr lang="en-US" sz="1800" b="1" kern="1200" dirty="0" err="1" smtClean="0">
              <a:solidFill>
                <a:srgbClr val="008000"/>
              </a:solidFill>
              <a:latin typeface="Calibri" pitchFamily="34" charset="0"/>
            </a:rPr>
            <a:t>Bioenergy</a:t>
          </a:r>
          <a:endParaRPr lang="th-TH" sz="1800" b="1" kern="1200" dirty="0">
            <a:solidFill>
              <a:srgbClr val="008000"/>
            </a:solidFill>
            <a:latin typeface="Calibri" pitchFamily="34" charset="0"/>
          </a:endParaRPr>
        </a:p>
      </dsp:txBody>
      <dsp:txXfrm>
        <a:off x="2664292" y="216021"/>
        <a:ext cx="3880651" cy="604059"/>
      </dsp:txXfrm>
    </dsp:sp>
    <dsp:sp modelId="{860C309F-401A-4707-9415-08F8BA26B54E}">
      <dsp:nvSpPr>
        <dsp:cNvPr id="0" name=""/>
        <dsp:cNvSpPr/>
      </dsp:nvSpPr>
      <dsp:spPr>
        <a:xfrm>
          <a:off x="1118443" y="1239743"/>
          <a:ext cx="1285439" cy="7480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6AAC1B2-BD97-45EA-B2FA-B9FF150C6E54}">
      <dsp:nvSpPr>
        <dsp:cNvPr id="0" name=""/>
        <dsp:cNvSpPr/>
      </dsp:nvSpPr>
      <dsp:spPr>
        <a:xfrm>
          <a:off x="1224140" y="1340156"/>
          <a:ext cx="1285439" cy="7480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0000"/>
              </a:solidFill>
              <a:latin typeface="Calibri" pitchFamily="34" charset="0"/>
            </a:rPr>
            <a:t>Thermal gasification</a:t>
          </a:r>
          <a:endParaRPr lang="th-TH" sz="1600" b="1" kern="1200" dirty="0">
            <a:solidFill>
              <a:srgbClr val="FF0000"/>
            </a:solidFill>
            <a:latin typeface="Calibri" pitchFamily="34" charset="0"/>
          </a:endParaRPr>
        </a:p>
      </dsp:txBody>
      <dsp:txXfrm>
        <a:off x="1224140" y="1340156"/>
        <a:ext cx="1285439" cy="748079"/>
      </dsp:txXfrm>
    </dsp:sp>
    <dsp:sp modelId="{08D29474-0CB6-4F26-8B9A-1BB817804880}">
      <dsp:nvSpPr>
        <dsp:cNvPr id="0" name=""/>
        <dsp:cNvSpPr/>
      </dsp:nvSpPr>
      <dsp:spPr>
        <a:xfrm>
          <a:off x="497997" y="2491878"/>
          <a:ext cx="1196504" cy="75078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33EBD92-3CFC-481D-8DFF-6B9866C16EE5}">
      <dsp:nvSpPr>
        <dsp:cNvPr id="0" name=""/>
        <dsp:cNvSpPr/>
      </dsp:nvSpPr>
      <dsp:spPr>
        <a:xfrm>
          <a:off x="603694" y="2592290"/>
          <a:ext cx="1196504" cy="7507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C00000"/>
              </a:solidFill>
              <a:latin typeface="Calibri" pitchFamily="34" charset="0"/>
            </a:rPr>
            <a:t>Chemical looping gasification</a:t>
          </a:r>
          <a:endParaRPr lang="th-TH" sz="1600" b="1" kern="1200" dirty="0">
            <a:solidFill>
              <a:srgbClr val="C00000"/>
            </a:solidFill>
            <a:latin typeface="Calibri" pitchFamily="34" charset="0"/>
          </a:endParaRPr>
        </a:p>
      </dsp:txBody>
      <dsp:txXfrm>
        <a:off x="603694" y="2592290"/>
        <a:ext cx="1196504" cy="750785"/>
      </dsp:txXfrm>
    </dsp:sp>
    <dsp:sp modelId="{4E526CC2-828E-4ADF-88F3-5082C4EFB05E}">
      <dsp:nvSpPr>
        <dsp:cNvPr id="0" name=""/>
        <dsp:cNvSpPr/>
      </dsp:nvSpPr>
      <dsp:spPr>
        <a:xfrm>
          <a:off x="188062" y="3535557"/>
          <a:ext cx="1883553"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0518B68D-DBD7-4441-8524-633B922BD8A7}">
      <dsp:nvSpPr>
        <dsp:cNvPr id="0" name=""/>
        <dsp:cNvSpPr/>
      </dsp:nvSpPr>
      <dsp:spPr>
        <a:xfrm>
          <a:off x="293759" y="3635970"/>
          <a:ext cx="1883553"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008000"/>
              </a:solidFill>
              <a:latin typeface="Calibri" pitchFamily="34" charset="0"/>
            </a:rPr>
            <a:t>Renewable liquid fuels and chemicals</a:t>
          </a:r>
          <a:endParaRPr lang="th-TH" sz="1600" b="1" kern="1200" dirty="0">
            <a:solidFill>
              <a:srgbClr val="008000"/>
            </a:solidFill>
            <a:latin typeface="Calibri" pitchFamily="34" charset="0"/>
          </a:endParaRPr>
        </a:p>
      </dsp:txBody>
      <dsp:txXfrm>
        <a:off x="293759" y="3635970"/>
        <a:ext cx="1883553" cy="604059"/>
      </dsp:txXfrm>
    </dsp:sp>
    <dsp:sp modelId="{6B72DE81-7C1F-41B0-A1C3-F55FED2CE38F}">
      <dsp:nvSpPr>
        <dsp:cNvPr id="0" name=""/>
        <dsp:cNvSpPr/>
      </dsp:nvSpPr>
      <dsp:spPr>
        <a:xfrm>
          <a:off x="2630611" y="1239743"/>
          <a:ext cx="1331585" cy="7480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9C06C2F-8B2F-4562-A2A1-57752B2FFC7F}">
      <dsp:nvSpPr>
        <dsp:cNvPr id="0" name=""/>
        <dsp:cNvSpPr/>
      </dsp:nvSpPr>
      <dsp:spPr>
        <a:xfrm>
          <a:off x="2736308" y="1340156"/>
          <a:ext cx="1331585" cy="7480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0000"/>
              </a:solidFill>
              <a:latin typeface="Calibri" pitchFamily="34" charset="0"/>
            </a:rPr>
            <a:t>Dry </a:t>
          </a:r>
          <a:r>
            <a:rPr lang="en-US" sz="1600" b="1" kern="1200" dirty="0" err="1" smtClean="0">
              <a:solidFill>
                <a:srgbClr val="FF0000"/>
              </a:solidFill>
              <a:latin typeface="Calibri" pitchFamily="34" charset="0"/>
            </a:rPr>
            <a:t>torrefaction</a:t>
          </a:r>
          <a:endParaRPr lang="th-TH" sz="1600" b="1" kern="1200" dirty="0">
            <a:solidFill>
              <a:srgbClr val="FF0000"/>
            </a:solidFill>
            <a:latin typeface="Calibri" pitchFamily="34" charset="0"/>
          </a:endParaRPr>
        </a:p>
      </dsp:txBody>
      <dsp:txXfrm>
        <a:off x="2736308" y="1340156"/>
        <a:ext cx="1331585" cy="748079"/>
      </dsp:txXfrm>
    </dsp:sp>
    <dsp:sp modelId="{81228756-C753-4728-B264-22AFFB816D38}">
      <dsp:nvSpPr>
        <dsp:cNvPr id="0" name=""/>
        <dsp:cNvSpPr/>
      </dsp:nvSpPr>
      <dsp:spPr>
        <a:xfrm>
          <a:off x="2069002" y="2448271"/>
          <a:ext cx="1137668" cy="7507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306FF6F6-7976-47F5-AA15-604C8D47BFEC}">
      <dsp:nvSpPr>
        <dsp:cNvPr id="0" name=""/>
        <dsp:cNvSpPr/>
      </dsp:nvSpPr>
      <dsp:spPr>
        <a:xfrm>
          <a:off x="2174699" y="2548683"/>
          <a:ext cx="1137668" cy="7507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chemeClr val="tx1"/>
              </a:solidFill>
              <a:latin typeface="Calibri" pitchFamily="34" charset="0"/>
            </a:rPr>
            <a:t>Bio-carbon for various application</a:t>
          </a:r>
          <a:endParaRPr lang="th-TH" sz="1600" b="1" kern="1200" dirty="0">
            <a:solidFill>
              <a:schemeClr val="tx1"/>
            </a:solidFill>
            <a:latin typeface="Calibri" pitchFamily="34" charset="0"/>
          </a:endParaRPr>
        </a:p>
      </dsp:txBody>
      <dsp:txXfrm>
        <a:off x="2174699" y="2548683"/>
        <a:ext cx="1137668" cy="750779"/>
      </dsp:txXfrm>
    </dsp:sp>
    <dsp:sp modelId="{B58010D4-6F52-4AE5-AD94-94618BF0193E}">
      <dsp:nvSpPr>
        <dsp:cNvPr id="0" name=""/>
        <dsp:cNvSpPr/>
      </dsp:nvSpPr>
      <dsp:spPr>
        <a:xfrm>
          <a:off x="4236267" y="1238336"/>
          <a:ext cx="1643556" cy="8498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B6EA24D-849E-453E-9A5F-D1C5AF7D1FCC}">
      <dsp:nvSpPr>
        <dsp:cNvPr id="0" name=""/>
        <dsp:cNvSpPr/>
      </dsp:nvSpPr>
      <dsp:spPr>
        <a:xfrm>
          <a:off x="4341964" y="1338748"/>
          <a:ext cx="1643556" cy="84989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mtClean="0">
              <a:solidFill>
                <a:srgbClr val="FF0000"/>
              </a:solidFill>
              <a:latin typeface="Calibri" pitchFamily="34" charset="0"/>
            </a:rPr>
            <a:t>Wet carbonization  / </a:t>
          </a:r>
          <a:r>
            <a:rPr lang="en-US" sz="1600" b="1" kern="1200" dirty="0" smtClean="0">
              <a:solidFill>
                <a:srgbClr val="FF0000"/>
              </a:solidFill>
              <a:latin typeface="Calibri" pitchFamily="34" charset="0"/>
            </a:rPr>
            <a:t>liquefaction</a:t>
          </a:r>
          <a:endParaRPr lang="th-TH" sz="1600" b="1" kern="1200" dirty="0">
            <a:solidFill>
              <a:srgbClr val="FF0000"/>
            </a:solidFill>
            <a:latin typeface="Calibri" pitchFamily="34" charset="0"/>
          </a:endParaRPr>
        </a:p>
      </dsp:txBody>
      <dsp:txXfrm>
        <a:off x="4341964" y="1338748"/>
        <a:ext cx="1643556" cy="849899"/>
      </dsp:txXfrm>
    </dsp:sp>
    <dsp:sp modelId="{D13118CA-B7FD-4150-AFBF-98B90517A90C}">
      <dsp:nvSpPr>
        <dsp:cNvPr id="0" name=""/>
        <dsp:cNvSpPr/>
      </dsp:nvSpPr>
      <dsp:spPr>
        <a:xfrm>
          <a:off x="3548246" y="2448271"/>
          <a:ext cx="1132274" cy="75077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B274141-ACE3-4DD2-8705-D7827E6D931A}">
      <dsp:nvSpPr>
        <dsp:cNvPr id="0" name=""/>
        <dsp:cNvSpPr/>
      </dsp:nvSpPr>
      <dsp:spPr>
        <a:xfrm>
          <a:off x="3653943" y="2548683"/>
          <a:ext cx="1132274" cy="7507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chemeClr val="tx1"/>
              </a:solidFill>
              <a:latin typeface="Calibri" pitchFamily="34" charset="0"/>
            </a:rPr>
            <a:t>Bio-carbon for various application</a:t>
          </a:r>
          <a:endParaRPr lang="th-TH" sz="1600" b="1" kern="1200" dirty="0">
            <a:solidFill>
              <a:schemeClr val="tx1"/>
            </a:solidFill>
            <a:latin typeface="Calibri" pitchFamily="34" charset="0"/>
          </a:endParaRPr>
        </a:p>
      </dsp:txBody>
      <dsp:txXfrm>
        <a:off x="3653943" y="2548683"/>
        <a:ext cx="1132274" cy="750779"/>
      </dsp:txXfrm>
    </dsp:sp>
    <dsp:sp modelId="{5D3183E9-3915-4331-8A49-934C644CCB0C}">
      <dsp:nvSpPr>
        <dsp:cNvPr id="0" name=""/>
        <dsp:cNvSpPr/>
      </dsp:nvSpPr>
      <dsp:spPr>
        <a:xfrm>
          <a:off x="5097781" y="2448271"/>
          <a:ext cx="1814985" cy="77642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E5FAB5D-D918-450A-9F9A-28B8531F181E}">
      <dsp:nvSpPr>
        <dsp:cNvPr id="0" name=""/>
        <dsp:cNvSpPr/>
      </dsp:nvSpPr>
      <dsp:spPr>
        <a:xfrm>
          <a:off x="5203478" y="2548683"/>
          <a:ext cx="1814985" cy="7764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C00000"/>
              </a:solidFill>
              <a:latin typeface="Calibri" pitchFamily="34" charset="0"/>
            </a:rPr>
            <a:t>Process water with dissolved carbon /</a:t>
          </a:r>
          <a:r>
            <a:rPr lang="en-CA" sz="1600" b="1" kern="1200" dirty="0" err="1" smtClean="0">
              <a:solidFill>
                <a:srgbClr val="C00000"/>
              </a:solidFill>
              <a:latin typeface="Calibri" pitchFamily="34" charset="0"/>
            </a:rPr>
            <a:t>Biocrude</a:t>
          </a:r>
          <a:r>
            <a:rPr lang="en-CA" sz="1600" b="1" kern="1200" dirty="0" smtClean="0">
              <a:solidFill>
                <a:srgbClr val="C00000"/>
              </a:solidFill>
              <a:latin typeface="Calibri" pitchFamily="34" charset="0"/>
            </a:rPr>
            <a:t> oil</a:t>
          </a:r>
          <a:endParaRPr lang="en-CA" sz="1600" b="1" kern="1200" dirty="0">
            <a:solidFill>
              <a:srgbClr val="C00000"/>
            </a:solidFill>
            <a:latin typeface="Calibri" pitchFamily="34" charset="0"/>
          </a:endParaRPr>
        </a:p>
      </dsp:txBody>
      <dsp:txXfrm>
        <a:off x="5203478" y="2548683"/>
        <a:ext cx="1814985" cy="776422"/>
      </dsp:txXfrm>
    </dsp:sp>
    <dsp:sp modelId="{5F68F9AD-026E-4972-8AD4-AB1D754FEDC8}">
      <dsp:nvSpPr>
        <dsp:cNvPr id="0" name=""/>
        <dsp:cNvSpPr/>
      </dsp:nvSpPr>
      <dsp:spPr>
        <a:xfrm>
          <a:off x="3638715" y="3589353"/>
          <a:ext cx="1309249"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C731A810-F894-4017-879D-81B3304D0F98}">
      <dsp:nvSpPr>
        <dsp:cNvPr id="0" name=""/>
        <dsp:cNvSpPr/>
      </dsp:nvSpPr>
      <dsp:spPr>
        <a:xfrm>
          <a:off x="3744412" y="3689766"/>
          <a:ext cx="1309249"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008000"/>
              </a:solidFill>
              <a:latin typeface="Calibri" pitchFamily="34" charset="0"/>
            </a:rPr>
            <a:t>Jet fuel/ Drop in Fuel</a:t>
          </a:r>
          <a:endParaRPr lang="en-CA" sz="1600" kern="1200" dirty="0">
            <a:solidFill>
              <a:srgbClr val="008000"/>
            </a:solidFill>
            <a:latin typeface="Calibri" pitchFamily="34" charset="0"/>
          </a:endParaRPr>
        </a:p>
      </dsp:txBody>
      <dsp:txXfrm>
        <a:off x="3744412" y="3689766"/>
        <a:ext cx="1309249" cy="604059"/>
      </dsp:txXfrm>
    </dsp:sp>
    <dsp:sp modelId="{164BE063-F926-4A26-9EE9-382AE4273994}">
      <dsp:nvSpPr>
        <dsp:cNvPr id="0" name=""/>
        <dsp:cNvSpPr/>
      </dsp:nvSpPr>
      <dsp:spPr>
        <a:xfrm>
          <a:off x="6084321" y="1239743"/>
          <a:ext cx="1198321"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FE2BEAC-24E5-48B1-A5BA-4B870C631089}">
      <dsp:nvSpPr>
        <dsp:cNvPr id="0" name=""/>
        <dsp:cNvSpPr/>
      </dsp:nvSpPr>
      <dsp:spPr>
        <a:xfrm>
          <a:off x="6190018" y="1340156"/>
          <a:ext cx="1198321"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C00000"/>
              </a:solidFill>
              <a:latin typeface="Calibri" pitchFamily="34" charset="0"/>
            </a:rPr>
            <a:t>Combustion</a:t>
          </a:r>
          <a:endParaRPr lang="en-CA" sz="1600" b="1" kern="1200" dirty="0">
            <a:solidFill>
              <a:srgbClr val="C00000"/>
            </a:solidFill>
            <a:latin typeface="Calibri" pitchFamily="34" charset="0"/>
          </a:endParaRPr>
        </a:p>
      </dsp:txBody>
      <dsp:txXfrm>
        <a:off x="6190018" y="1340156"/>
        <a:ext cx="1198321" cy="604059"/>
      </dsp:txXfrm>
    </dsp:sp>
    <dsp:sp modelId="{A0651934-6241-40B7-B4FE-4A4FE2707F52}">
      <dsp:nvSpPr>
        <dsp:cNvPr id="0" name=""/>
        <dsp:cNvSpPr/>
      </dsp:nvSpPr>
      <dsp:spPr>
        <a:xfrm>
          <a:off x="7577435" y="1239743"/>
          <a:ext cx="1037793"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DFBDCF9-294F-4952-8114-8E84645ACD9F}">
      <dsp:nvSpPr>
        <dsp:cNvPr id="0" name=""/>
        <dsp:cNvSpPr/>
      </dsp:nvSpPr>
      <dsp:spPr>
        <a:xfrm>
          <a:off x="7683132" y="1340156"/>
          <a:ext cx="1037793"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0070C0"/>
              </a:solidFill>
              <a:latin typeface="Calibri" pitchFamily="34" charset="0"/>
            </a:rPr>
            <a:t>Anaerobic digestion</a:t>
          </a:r>
          <a:endParaRPr lang="th-TH" sz="1600" b="1" kern="1200" dirty="0">
            <a:solidFill>
              <a:srgbClr val="0070C0"/>
            </a:solidFill>
            <a:latin typeface="Calibri" pitchFamily="34" charset="0"/>
          </a:endParaRPr>
        </a:p>
      </dsp:txBody>
      <dsp:txXfrm>
        <a:off x="7683132" y="1340156"/>
        <a:ext cx="1037793" cy="604059"/>
      </dsp:txXfrm>
    </dsp:sp>
    <dsp:sp modelId="{D8CF005D-9CDC-4623-B43B-E6B0C4771F48}">
      <dsp:nvSpPr>
        <dsp:cNvPr id="0" name=""/>
        <dsp:cNvSpPr/>
      </dsp:nvSpPr>
      <dsp:spPr>
        <a:xfrm>
          <a:off x="7239118" y="2409901"/>
          <a:ext cx="1262094" cy="80205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6BA63C5-0A1F-4646-B0E1-84F4010C6939}">
      <dsp:nvSpPr>
        <dsp:cNvPr id="0" name=""/>
        <dsp:cNvSpPr/>
      </dsp:nvSpPr>
      <dsp:spPr>
        <a:xfrm>
          <a:off x="7344816" y="2510313"/>
          <a:ext cx="1262094" cy="80205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C00000"/>
              </a:solidFill>
              <a:latin typeface="Calibri" pitchFamily="34" charset="0"/>
            </a:rPr>
            <a:t>Dry/steam reforming</a:t>
          </a:r>
          <a:endParaRPr lang="th-TH" sz="1600" b="1" kern="1200" dirty="0">
            <a:solidFill>
              <a:srgbClr val="C00000"/>
            </a:solidFill>
            <a:latin typeface="Calibri" pitchFamily="34" charset="0"/>
          </a:endParaRPr>
        </a:p>
      </dsp:txBody>
      <dsp:txXfrm>
        <a:off x="7344816" y="2510313"/>
        <a:ext cx="1262094" cy="802058"/>
      </dsp:txXfrm>
    </dsp:sp>
    <dsp:sp modelId="{310A2F4D-7C02-4B18-9B28-25767659D289}">
      <dsp:nvSpPr>
        <dsp:cNvPr id="0" name=""/>
        <dsp:cNvSpPr/>
      </dsp:nvSpPr>
      <dsp:spPr>
        <a:xfrm>
          <a:off x="6818684" y="3589353"/>
          <a:ext cx="1938175"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30D91F94-C02A-4EA3-85EC-36BAE2263D8A}">
      <dsp:nvSpPr>
        <dsp:cNvPr id="0" name=""/>
        <dsp:cNvSpPr/>
      </dsp:nvSpPr>
      <dsp:spPr>
        <a:xfrm>
          <a:off x="6924381" y="3689766"/>
          <a:ext cx="1938175"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008000"/>
              </a:solidFill>
              <a:latin typeface="Calibri" pitchFamily="34" charset="0"/>
            </a:rPr>
            <a:t>Renewable liquid fuels and chemicals</a:t>
          </a:r>
          <a:endParaRPr lang="th-TH" sz="1600" b="1" kern="1200" dirty="0">
            <a:solidFill>
              <a:srgbClr val="008000"/>
            </a:solidFill>
            <a:latin typeface="Calibri" pitchFamily="34" charset="0"/>
          </a:endParaRPr>
        </a:p>
      </dsp:txBody>
      <dsp:txXfrm>
        <a:off x="6924381" y="3689766"/>
        <a:ext cx="1938175" cy="604059"/>
      </dsp:txXfrm>
    </dsp:sp>
    <dsp:sp modelId="{E48B5E07-9F3E-4E5C-BD39-C3DC4065B36F}">
      <dsp:nvSpPr>
        <dsp:cNvPr id="0" name=""/>
        <dsp:cNvSpPr/>
      </dsp:nvSpPr>
      <dsp:spPr>
        <a:xfrm>
          <a:off x="5156919" y="3589351"/>
          <a:ext cx="1362121" cy="60405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89CE8C9-56FA-4B5D-8827-A5789CA7DF8B}">
      <dsp:nvSpPr>
        <dsp:cNvPr id="0" name=""/>
        <dsp:cNvSpPr/>
      </dsp:nvSpPr>
      <dsp:spPr>
        <a:xfrm>
          <a:off x="5262617" y="3689764"/>
          <a:ext cx="1362121" cy="60405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CA" sz="1600" b="1" kern="1200" dirty="0" smtClean="0">
              <a:solidFill>
                <a:srgbClr val="952B3A"/>
              </a:solidFill>
              <a:latin typeface="Calibri" pitchFamily="34" charset="0"/>
            </a:rPr>
            <a:t>Supercritical Gasification</a:t>
          </a:r>
          <a:endParaRPr lang="th-TH" sz="1600" b="1" kern="1200" dirty="0">
            <a:solidFill>
              <a:srgbClr val="952B3A"/>
            </a:solidFill>
            <a:latin typeface="Calibri" pitchFamily="34" charset="0"/>
          </a:endParaRPr>
        </a:p>
      </dsp:txBody>
      <dsp:txXfrm>
        <a:off x="5262617" y="3689764"/>
        <a:ext cx="1362121" cy="60405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038F0A-0F58-D645-8091-2BEBE2544222}">
      <dsp:nvSpPr>
        <dsp:cNvPr id="0" name=""/>
        <dsp:cNvSpPr/>
      </dsp:nvSpPr>
      <dsp:spPr>
        <a:xfrm>
          <a:off x="209" y="1279791"/>
          <a:ext cx="2116598" cy="1836656"/>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US" sz="1400" b="1" kern="1200" dirty="0" smtClean="0">
              <a:latin typeface="Arial"/>
              <a:cs typeface="Arial"/>
            </a:rPr>
            <a:t>Biomass </a:t>
          </a:r>
          <a:r>
            <a:rPr lang="en-US" sz="1400" b="1" kern="1200" dirty="0" err="1">
              <a:latin typeface="Arial"/>
              <a:cs typeface="Arial"/>
            </a:rPr>
            <a:t>Feedstocks</a:t>
          </a:r>
          <a:r>
            <a:rPr lang="en-US" sz="1400" b="1" kern="1200" dirty="0">
              <a:latin typeface="Arial"/>
              <a:cs typeface="Arial"/>
            </a:rPr>
            <a:t> Characterization</a:t>
          </a:r>
        </a:p>
        <a:p>
          <a:pPr marL="114300" lvl="1" indent="-114300" algn="l" defTabSz="622300">
            <a:lnSpc>
              <a:spcPct val="120000"/>
            </a:lnSpc>
            <a:spcBef>
              <a:spcPct val="0"/>
            </a:spcBef>
            <a:spcAft>
              <a:spcPct val="15000"/>
            </a:spcAft>
            <a:buChar char="••"/>
          </a:pPr>
          <a:r>
            <a:rPr lang="en-US" sz="1400" b="1" kern="1200" dirty="0" smtClean="0">
              <a:latin typeface="Arial"/>
              <a:cs typeface="Arial"/>
            </a:rPr>
            <a:t>Hydrothermal pretreatment</a:t>
          </a:r>
          <a:endParaRPr lang="en-US" sz="1400" kern="1200" dirty="0">
            <a:latin typeface="Arial"/>
            <a:cs typeface="Arial"/>
          </a:endParaRPr>
        </a:p>
      </dsp:txBody>
      <dsp:txXfrm>
        <a:off x="209" y="1279791"/>
        <a:ext cx="2116598" cy="1443087"/>
      </dsp:txXfrm>
    </dsp:sp>
    <dsp:sp modelId="{BFD33DC1-2122-CA4D-B2EF-90D90E8C4B7D}">
      <dsp:nvSpPr>
        <dsp:cNvPr id="0" name=""/>
        <dsp:cNvSpPr/>
      </dsp:nvSpPr>
      <dsp:spPr>
        <a:xfrm>
          <a:off x="1002714" y="1823434"/>
          <a:ext cx="2077624" cy="2077624"/>
        </a:xfrm>
        <a:prstGeom prst="leftCircularArrow">
          <a:avLst>
            <a:gd name="adj1" fmla="val 2639"/>
            <a:gd name="adj2" fmla="val 320860"/>
            <a:gd name="adj3" fmla="val 1300581"/>
            <a:gd name="adj4" fmla="val 8228700"/>
            <a:gd name="adj5" fmla="val 3079"/>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9BED073-E181-A043-8B74-20ABB1C1E7C6}">
      <dsp:nvSpPr>
        <dsp:cNvPr id="0" name=""/>
        <dsp:cNvSpPr/>
      </dsp:nvSpPr>
      <dsp:spPr>
        <a:xfrm>
          <a:off x="616791" y="2966290"/>
          <a:ext cx="1413497" cy="56210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US" sz="3200" b="0" kern="1200" dirty="0">
              <a:latin typeface="Arial"/>
              <a:cs typeface="Arial"/>
            </a:rPr>
            <a:t>Part I</a:t>
          </a:r>
        </a:p>
      </dsp:txBody>
      <dsp:txXfrm>
        <a:off x="616791" y="2966290"/>
        <a:ext cx="1413497" cy="562101"/>
      </dsp:txXfrm>
    </dsp:sp>
    <dsp:sp modelId="{59BC92A2-9FAF-114E-8308-85B1ABB39700}">
      <dsp:nvSpPr>
        <dsp:cNvPr id="0" name=""/>
        <dsp:cNvSpPr/>
      </dsp:nvSpPr>
      <dsp:spPr>
        <a:xfrm>
          <a:off x="2377893" y="1223538"/>
          <a:ext cx="1896167" cy="1945411"/>
        </a:xfrm>
        <a:prstGeom prst="roundRect">
          <a:avLst>
            <a:gd name="adj" fmla="val 10000"/>
          </a:avLst>
        </a:prstGeom>
        <a:solidFill>
          <a:schemeClr val="lt1">
            <a:alpha val="90000"/>
            <a:hueOff val="0"/>
            <a:satOff val="0"/>
            <a:lumOff val="0"/>
            <a:alphaOff val="0"/>
          </a:schemeClr>
        </a:solidFill>
        <a:ln w="9525" cap="flat" cmpd="sng" algn="ctr">
          <a:solidFill>
            <a:srgbClr val="99CC00"/>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US" sz="1400" b="1" kern="1200" baseline="0" dirty="0" smtClean="0">
              <a:latin typeface="Arial"/>
              <a:cs typeface="Arial"/>
            </a:rPr>
            <a:t>Dry reforming of biogas from AD</a:t>
          </a:r>
          <a:endParaRPr lang="en-US" sz="1400" kern="1200" dirty="0">
            <a:latin typeface="Arial"/>
            <a:cs typeface="Arial"/>
          </a:endParaRPr>
        </a:p>
        <a:p>
          <a:pPr marL="114300" lvl="1" indent="-114300" algn="l" defTabSz="622300">
            <a:lnSpc>
              <a:spcPct val="120000"/>
            </a:lnSpc>
            <a:spcBef>
              <a:spcPct val="0"/>
            </a:spcBef>
            <a:spcAft>
              <a:spcPct val="15000"/>
            </a:spcAft>
            <a:buChar char="••"/>
          </a:pPr>
          <a:r>
            <a:rPr lang="en-US" sz="1400" b="1" kern="1200" dirty="0">
              <a:latin typeface="Arial"/>
              <a:cs typeface="Arial"/>
            </a:rPr>
            <a:t>Thermal </a:t>
          </a:r>
          <a:r>
            <a:rPr lang="en-US" sz="1400" b="1" kern="1200" dirty="0" smtClean="0">
              <a:latin typeface="Arial"/>
              <a:cs typeface="Arial"/>
            </a:rPr>
            <a:t>and supercritical gasification </a:t>
          </a:r>
          <a:endParaRPr lang="en-US" sz="1400" b="1" kern="1200" dirty="0">
            <a:latin typeface="Arial"/>
            <a:cs typeface="Arial"/>
          </a:endParaRPr>
        </a:p>
      </dsp:txBody>
      <dsp:txXfrm>
        <a:off x="2377893" y="1640412"/>
        <a:ext cx="1896167" cy="1528537"/>
      </dsp:txXfrm>
    </dsp:sp>
    <dsp:sp modelId="{0BE39788-8610-3242-9D70-49B21F8CC5DA}">
      <dsp:nvSpPr>
        <dsp:cNvPr id="0" name=""/>
        <dsp:cNvSpPr/>
      </dsp:nvSpPr>
      <dsp:spPr>
        <a:xfrm>
          <a:off x="3108924" y="431277"/>
          <a:ext cx="2321048" cy="2321048"/>
        </a:xfrm>
        <a:prstGeom prst="circularArrow">
          <a:avLst>
            <a:gd name="adj1" fmla="val 2362"/>
            <a:gd name="adj2" fmla="val 285372"/>
            <a:gd name="adj3" fmla="val 20245607"/>
            <a:gd name="adj4" fmla="val 13282000"/>
            <a:gd name="adj5" fmla="val 2756"/>
          </a:avLst>
        </a:prstGeom>
        <a:solidFill>
          <a:srgbClr val="99CC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7C35F8A-89E5-9C4B-BA6A-83A47DB31785}">
      <dsp:nvSpPr>
        <dsp:cNvPr id="0" name=""/>
        <dsp:cNvSpPr/>
      </dsp:nvSpPr>
      <dsp:spPr>
        <a:xfrm>
          <a:off x="2736308" y="864094"/>
          <a:ext cx="1413497" cy="562101"/>
        </a:xfrm>
        <a:prstGeom prst="roundRect">
          <a:avLst>
            <a:gd name="adj" fmla="val 10000"/>
          </a:avLst>
        </a:prstGeom>
        <a:solidFill>
          <a:srgbClr val="99CC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US" sz="3200" kern="1200" dirty="0"/>
            <a:t>Part II</a:t>
          </a:r>
        </a:p>
      </dsp:txBody>
      <dsp:txXfrm>
        <a:off x="2736308" y="864094"/>
        <a:ext cx="1413497" cy="562101"/>
      </dsp:txXfrm>
    </dsp:sp>
    <dsp:sp modelId="{D4DF9A19-8C85-EF44-95D3-98A5E3A68342}">
      <dsp:nvSpPr>
        <dsp:cNvPr id="0" name=""/>
        <dsp:cNvSpPr/>
      </dsp:nvSpPr>
      <dsp:spPr>
        <a:xfrm>
          <a:off x="4558841" y="1223538"/>
          <a:ext cx="1853550" cy="1945411"/>
        </a:xfrm>
        <a:prstGeom prst="roundRect">
          <a:avLst>
            <a:gd name="adj" fmla="val 10000"/>
          </a:avLst>
        </a:prstGeom>
        <a:solidFill>
          <a:schemeClr val="lt1">
            <a:alpha val="90000"/>
            <a:hueOff val="0"/>
            <a:satOff val="0"/>
            <a:lumOff val="0"/>
            <a:alphaOff val="0"/>
          </a:schemeClr>
        </a:solidFill>
        <a:ln w="9525" cap="flat" cmpd="sng" algn="ctr">
          <a:solidFill>
            <a:srgbClr val="7030A0"/>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US" sz="1400" b="1" kern="1200" dirty="0">
              <a:latin typeface="Arial"/>
              <a:cs typeface="Arial"/>
            </a:rPr>
            <a:t>Gas-to-renewable liquid fuels</a:t>
          </a:r>
          <a:endParaRPr lang="en-US" sz="1400" kern="1200" dirty="0">
            <a:latin typeface="Arial"/>
            <a:cs typeface="Arial"/>
          </a:endParaRPr>
        </a:p>
        <a:p>
          <a:pPr marL="114300" lvl="1" indent="-114300" algn="l" defTabSz="622300">
            <a:lnSpc>
              <a:spcPct val="120000"/>
            </a:lnSpc>
            <a:spcBef>
              <a:spcPct val="0"/>
            </a:spcBef>
            <a:spcAft>
              <a:spcPct val="15000"/>
            </a:spcAft>
            <a:buChar char="••"/>
          </a:pPr>
          <a:r>
            <a:rPr lang="en-US" sz="1400" b="1" kern="1200" dirty="0" smtClean="0">
              <a:latin typeface="Arial"/>
              <a:cs typeface="Arial"/>
            </a:rPr>
            <a:t>Syngas fermentation</a:t>
          </a:r>
          <a:endParaRPr lang="en-US" sz="1400" kern="1200" dirty="0">
            <a:latin typeface="Arial"/>
            <a:cs typeface="Arial"/>
          </a:endParaRPr>
        </a:p>
      </dsp:txBody>
      <dsp:txXfrm>
        <a:off x="4558841" y="1223538"/>
        <a:ext cx="1853550" cy="1528537"/>
      </dsp:txXfrm>
    </dsp:sp>
    <dsp:sp modelId="{5B2EBFFD-0F1D-FF44-9AF4-51F1AD2C4F97}">
      <dsp:nvSpPr>
        <dsp:cNvPr id="0" name=""/>
        <dsp:cNvSpPr/>
      </dsp:nvSpPr>
      <dsp:spPr>
        <a:xfrm>
          <a:off x="5438895" y="1954898"/>
          <a:ext cx="1903351" cy="1903351"/>
        </a:xfrm>
        <a:prstGeom prst="leftCircularArrow">
          <a:avLst>
            <a:gd name="adj1" fmla="val 2881"/>
            <a:gd name="adj2" fmla="val 352220"/>
            <a:gd name="adj3" fmla="val 1252561"/>
            <a:gd name="adj4" fmla="val 8149320"/>
            <a:gd name="adj5" fmla="val 3361"/>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solidFill>
            <a:srgbClr val="7030A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375BEDE-701E-144A-AE14-D9543034232B}">
      <dsp:nvSpPr>
        <dsp:cNvPr id="0" name=""/>
        <dsp:cNvSpPr/>
      </dsp:nvSpPr>
      <dsp:spPr>
        <a:xfrm>
          <a:off x="5043899" y="2966292"/>
          <a:ext cx="1413497" cy="562101"/>
        </a:xfrm>
        <a:prstGeom prst="roundRect">
          <a:avLst>
            <a:gd name="adj" fmla="val 10000"/>
          </a:avLst>
        </a:prstGeom>
        <a:solidFill>
          <a:srgbClr val="7030A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US" sz="3200" kern="1200" dirty="0"/>
            <a:t>Part III</a:t>
          </a:r>
        </a:p>
      </dsp:txBody>
      <dsp:txXfrm>
        <a:off x="5043899" y="2966292"/>
        <a:ext cx="1413497" cy="562101"/>
      </dsp:txXfrm>
    </dsp:sp>
    <dsp:sp modelId="{4244901A-690A-EB42-BCF1-059E65AC1E94}">
      <dsp:nvSpPr>
        <dsp:cNvPr id="0" name=""/>
        <dsp:cNvSpPr/>
      </dsp:nvSpPr>
      <dsp:spPr>
        <a:xfrm>
          <a:off x="6718481" y="1224134"/>
          <a:ext cx="1756962" cy="1944218"/>
        </a:xfrm>
        <a:prstGeom prst="roundRect">
          <a:avLst>
            <a:gd name="adj" fmla="val 10000"/>
          </a:avLst>
        </a:prstGeom>
        <a:solidFill>
          <a:schemeClr val="lt1">
            <a:alpha val="90000"/>
            <a:hueOff val="0"/>
            <a:satOff val="0"/>
            <a:lumOff val="0"/>
            <a:alphaOff val="0"/>
          </a:schemeClr>
        </a:solidFill>
        <a:ln w="9525" cap="flat" cmpd="sng" algn="ctr">
          <a:solidFill>
            <a:srgbClr val="0099CC"/>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20000"/>
            </a:lnSpc>
            <a:spcBef>
              <a:spcPct val="0"/>
            </a:spcBef>
            <a:spcAft>
              <a:spcPct val="15000"/>
            </a:spcAft>
            <a:buChar char="••"/>
          </a:pPr>
          <a:r>
            <a:rPr lang="en-CA" sz="1400" b="1" i="0" kern="1200" dirty="0"/>
            <a:t>Life cycle assessment (LCA)</a:t>
          </a:r>
          <a:endParaRPr lang="en-US" sz="1400" i="0" kern="1200" dirty="0">
            <a:latin typeface="Arial"/>
            <a:cs typeface="Arial"/>
          </a:endParaRPr>
        </a:p>
        <a:p>
          <a:pPr marL="114300" lvl="1" indent="-114300" algn="l" defTabSz="622300">
            <a:lnSpc>
              <a:spcPct val="120000"/>
            </a:lnSpc>
            <a:spcBef>
              <a:spcPct val="0"/>
            </a:spcBef>
            <a:spcAft>
              <a:spcPct val="15000"/>
            </a:spcAft>
            <a:buChar char="••"/>
          </a:pPr>
          <a:r>
            <a:rPr lang="en-US" sz="1400" b="1" i="0" kern="1200" dirty="0" smtClean="0"/>
            <a:t>Life cycle cost analysis</a:t>
          </a:r>
          <a:endParaRPr lang="en-US" sz="1400" b="1" i="0" kern="1200" dirty="0"/>
        </a:p>
      </dsp:txBody>
      <dsp:txXfrm>
        <a:off x="6718481" y="1640753"/>
        <a:ext cx="1756962" cy="1527599"/>
      </dsp:txXfrm>
    </dsp:sp>
    <dsp:sp modelId="{AF9D0238-D3A4-E24F-BD27-DDE3747BCAE6}">
      <dsp:nvSpPr>
        <dsp:cNvPr id="0" name=""/>
        <dsp:cNvSpPr/>
      </dsp:nvSpPr>
      <dsp:spPr>
        <a:xfrm>
          <a:off x="6984777" y="864094"/>
          <a:ext cx="1413497" cy="562101"/>
        </a:xfrm>
        <a:prstGeom prst="roundRect">
          <a:avLst>
            <a:gd name="adj" fmla="val 10000"/>
          </a:avLst>
        </a:prstGeom>
        <a:solidFill>
          <a:srgbClr val="0099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a:lnSpc>
              <a:spcPct val="90000"/>
            </a:lnSpc>
            <a:spcBef>
              <a:spcPct val="0"/>
            </a:spcBef>
            <a:spcAft>
              <a:spcPct val="35000"/>
            </a:spcAft>
          </a:pPr>
          <a:r>
            <a:rPr lang="en-US" sz="3200" kern="1200" dirty="0"/>
            <a:t>Part IV</a:t>
          </a:r>
        </a:p>
      </dsp:txBody>
      <dsp:txXfrm>
        <a:off x="6984777" y="864094"/>
        <a:ext cx="1413497" cy="56210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28BF27-9D7E-4E35-87E8-C26CADCC5883}">
      <dsp:nvSpPr>
        <dsp:cNvPr id="0" name=""/>
        <dsp:cNvSpPr/>
      </dsp:nvSpPr>
      <dsp:spPr>
        <a:xfrm>
          <a:off x="1453072" y="270479"/>
          <a:ext cx="1850043" cy="593616"/>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CA" sz="2400" kern="1200" dirty="0"/>
        </a:p>
      </dsp:txBody>
      <dsp:txXfrm>
        <a:off x="1453072" y="270479"/>
        <a:ext cx="1850043" cy="593616"/>
      </dsp:txXfrm>
    </dsp:sp>
    <dsp:sp modelId="{6A56E6DD-4BB7-4E9F-9491-5C29EEDA65A3}">
      <dsp:nvSpPr>
        <dsp:cNvPr id="0" name=""/>
        <dsp:cNvSpPr/>
      </dsp:nvSpPr>
      <dsp:spPr>
        <a:xfrm>
          <a:off x="4170877" y="270479"/>
          <a:ext cx="2239666" cy="593616"/>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CA" sz="2400" kern="1200" dirty="0"/>
        </a:p>
      </dsp:txBody>
      <dsp:txXfrm>
        <a:off x="4170877" y="270479"/>
        <a:ext cx="2239666" cy="593616"/>
      </dsp:txXfrm>
    </dsp:sp>
    <dsp:sp modelId="{E82F729D-E4D4-4201-A67F-8A7DD53341E0}">
      <dsp:nvSpPr>
        <dsp:cNvPr id="0" name=""/>
        <dsp:cNvSpPr/>
      </dsp:nvSpPr>
      <dsp:spPr>
        <a:xfrm>
          <a:off x="3395794" y="4359092"/>
          <a:ext cx="769251" cy="769251"/>
        </a:xfrm>
        <a:prstGeom prst="triangle">
          <a:avLst/>
        </a:prstGeom>
        <a:solidFill>
          <a:schemeClr val="accent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CC3626-0F9B-42E7-BA2A-526FA4A2182E}">
      <dsp:nvSpPr>
        <dsp:cNvPr id="0" name=""/>
        <dsp:cNvSpPr/>
      </dsp:nvSpPr>
      <dsp:spPr>
        <a:xfrm rot="240000">
          <a:off x="1471960" y="4029459"/>
          <a:ext cx="4616919" cy="322846"/>
        </a:xfrm>
        <a:prstGeom prst="rect">
          <a:avLst/>
        </a:prstGeom>
        <a:solidFill>
          <a:schemeClr val="accent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3489EB-8F46-4131-A7CB-E928E89996B4}">
      <dsp:nvSpPr>
        <dsp:cNvPr id="0" name=""/>
        <dsp:cNvSpPr/>
      </dsp:nvSpPr>
      <dsp:spPr>
        <a:xfrm rot="287242">
          <a:off x="4248987" y="3447839"/>
          <a:ext cx="1832171" cy="63273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High alkali and alkaline metals</a:t>
          </a:r>
          <a:endParaRPr lang="en-CA" sz="1500" b="1" kern="1200" dirty="0">
            <a:solidFill>
              <a:schemeClr val="tx1"/>
            </a:solidFill>
          </a:endParaRPr>
        </a:p>
      </dsp:txBody>
      <dsp:txXfrm rot="287242">
        <a:off x="4248987" y="3447839"/>
        <a:ext cx="1832171" cy="632730"/>
      </dsp:txXfrm>
    </dsp:sp>
    <dsp:sp modelId="{B4D992F3-B4BE-4B1A-9296-CCB2A6B283D4}">
      <dsp:nvSpPr>
        <dsp:cNvPr id="0" name=""/>
        <dsp:cNvSpPr/>
      </dsp:nvSpPr>
      <dsp:spPr>
        <a:xfrm rot="287242">
          <a:off x="4300270" y="2770897"/>
          <a:ext cx="1832171" cy="63273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Fibrous nature-Poor Grindability</a:t>
          </a:r>
          <a:endParaRPr lang="en-CA" sz="1500" b="1" kern="1200" dirty="0">
            <a:solidFill>
              <a:schemeClr val="tx1"/>
            </a:solidFill>
          </a:endParaRPr>
        </a:p>
      </dsp:txBody>
      <dsp:txXfrm rot="287242">
        <a:off x="4300270" y="2770897"/>
        <a:ext cx="1832171" cy="632730"/>
      </dsp:txXfrm>
    </dsp:sp>
    <dsp:sp modelId="{7455A25E-99DB-4D74-91C9-10BFAF542F45}">
      <dsp:nvSpPr>
        <dsp:cNvPr id="0" name=""/>
        <dsp:cNvSpPr/>
      </dsp:nvSpPr>
      <dsp:spPr>
        <a:xfrm rot="287242">
          <a:off x="4351553" y="2100233"/>
          <a:ext cx="1832171" cy="63273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High moisture content</a:t>
          </a:r>
          <a:endParaRPr lang="en-CA" sz="1500" b="1" kern="1200" dirty="0">
            <a:solidFill>
              <a:schemeClr val="tx1"/>
            </a:solidFill>
          </a:endParaRPr>
        </a:p>
      </dsp:txBody>
      <dsp:txXfrm rot="287242">
        <a:off x="4351553" y="2100233"/>
        <a:ext cx="1832171" cy="632730"/>
      </dsp:txXfrm>
    </dsp:sp>
    <dsp:sp modelId="{ACB16DDD-7D0B-4C4D-AE60-83E771E9B0F7}">
      <dsp:nvSpPr>
        <dsp:cNvPr id="0" name=""/>
        <dsp:cNvSpPr/>
      </dsp:nvSpPr>
      <dsp:spPr>
        <a:xfrm rot="287242">
          <a:off x="4402837" y="1417015"/>
          <a:ext cx="1832171" cy="63273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Low energy and bulk density</a:t>
          </a:r>
          <a:endParaRPr lang="en-CA" sz="1500" b="1" kern="1200" dirty="0">
            <a:solidFill>
              <a:schemeClr val="tx1"/>
            </a:solidFill>
          </a:endParaRPr>
        </a:p>
      </dsp:txBody>
      <dsp:txXfrm rot="287242">
        <a:off x="4402837" y="1417015"/>
        <a:ext cx="1832171" cy="632730"/>
      </dsp:txXfrm>
    </dsp:sp>
    <dsp:sp modelId="{DE90874D-5E19-4FC9-8956-F52EFEC4EC17}">
      <dsp:nvSpPr>
        <dsp:cNvPr id="0" name=""/>
        <dsp:cNvSpPr/>
      </dsp:nvSpPr>
      <dsp:spPr>
        <a:xfrm rot="240000">
          <a:off x="1582248" y="3263218"/>
          <a:ext cx="1832171" cy="632730"/>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Carbon neutral, Lesser pollutants </a:t>
          </a:r>
          <a:endParaRPr lang="en-CA" sz="1500" b="1" kern="1200" dirty="0">
            <a:solidFill>
              <a:schemeClr val="tx1"/>
            </a:solidFill>
          </a:endParaRPr>
        </a:p>
      </dsp:txBody>
      <dsp:txXfrm rot="240000">
        <a:off x="1582248" y="3263218"/>
        <a:ext cx="1832171" cy="632730"/>
      </dsp:txXfrm>
    </dsp:sp>
    <dsp:sp modelId="{D8CB529B-6DC1-4A8F-AFB3-AE0E5F860F6E}">
      <dsp:nvSpPr>
        <dsp:cNvPr id="0" name=""/>
        <dsp:cNvSpPr/>
      </dsp:nvSpPr>
      <dsp:spPr>
        <a:xfrm rot="240000">
          <a:off x="1633531" y="2586277"/>
          <a:ext cx="1832171" cy="632730"/>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Abundantly available </a:t>
          </a:r>
          <a:endParaRPr lang="en-CA" sz="1500" b="1" kern="1200" dirty="0">
            <a:solidFill>
              <a:schemeClr val="tx1"/>
            </a:solidFill>
          </a:endParaRPr>
        </a:p>
      </dsp:txBody>
      <dsp:txXfrm rot="240000">
        <a:off x="1633531" y="2586277"/>
        <a:ext cx="1832171" cy="632730"/>
      </dsp:txXfrm>
    </dsp:sp>
    <dsp:sp modelId="{8BF88685-B2FA-44FA-9DD4-0D942582AA50}">
      <dsp:nvSpPr>
        <dsp:cNvPr id="0" name=""/>
        <dsp:cNvSpPr/>
      </dsp:nvSpPr>
      <dsp:spPr>
        <a:xfrm rot="240000">
          <a:off x="1684815" y="1909336"/>
          <a:ext cx="1832171" cy="632730"/>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CA" sz="1500" b="1" kern="1200" dirty="0" smtClean="0">
              <a:solidFill>
                <a:schemeClr val="tx1"/>
              </a:solidFill>
            </a:rPr>
            <a:t>Renewable </a:t>
          </a:r>
          <a:endParaRPr lang="en-CA" sz="1500" b="1" kern="1200" dirty="0">
            <a:solidFill>
              <a:schemeClr val="tx1"/>
            </a:solidFill>
          </a:endParaRPr>
        </a:p>
      </dsp:txBody>
      <dsp:txXfrm rot="240000">
        <a:off x="1684815" y="1909336"/>
        <a:ext cx="1832171" cy="63273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73.jpe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2.wmf"/></Relationships>
</file>

<file path=ppt/drawings/drawing1.xml><?xml version="1.0" encoding="utf-8"?>
<c:userShapes xmlns:c="http://schemas.openxmlformats.org/drawingml/2006/chart">
  <cdr:relSizeAnchor xmlns:cdr="http://schemas.openxmlformats.org/drawingml/2006/chartDrawing">
    <cdr:from>
      <cdr:x>0.14025</cdr:x>
      <cdr:y>0.06935</cdr:y>
    </cdr:from>
    <cdr:to>
      <cdr:x>0.31332</cdr:x>
      <cdr:y>0.36307</cdr:y>
    </cdr:to>
    <cdr:pic>
      <cdr:nvPicPr>
        <cdr:cNvPr id="16" name="Picture 15"/>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xmlns="" val="0"/>
            </a:ext>
          </a:extLst>
        </a:blip>
        <a:stretch xmlns:a="http://schemas.openxmlformats.org/drawingml/2006/main">
          <a:fillRect/>
        </a:stretch>
      </cdr:blipFill>
      <cdr:spPr>
        <a:xfrm xmlns:a="http://schemas.openxmlformats.org/drawingml/2006/main">
          <a:off x="894513" y="272168"/>
          <a:ext cx="1103830" cy="1152645"/>
        </a:xfrm>
        <a:prstGeom xmlns:a="http://schemas.openxmlformats.org/drawingml/2006/main" prst="rect">
          <a:avLst/>
        </a:prstGeom>
      </cdr:spPr>
    </cdr:pic>
  </cdr:relSizeAnchor>
  <cdr:relSizeAnchor xmlns:cdr="http://schemas.openxmlformats.org/drawingml/2006/chartDrawing">
    <cdr:from>
      <cdr:x>0.10942</cdr:x>
      <cdr:y>0.088</cdr:y>
    </cdr:from>
    <cdr:to>
      <cdr:x>0.76523</cdr:x>
      <cdr:y>0.84697</cdr:y>
    </cdr:to>
    <cdr:grpSp>
      <cdr:nvGrpSpPr>
        <cdr:cNvPr id="70" name="Group 69"/>
        <cdr:cNvGrpSpPr/>
      </cdr:nvGrpSpPr>
      <cdr:grpSpPr>
        <a:xfrm xmlns:a="http://schemas.openxmlformats.org/drawingml/2006/main">
          <a:off x="946550" y="456243"/>
          <a:ext cx="5673156" cy="3934937"/>
          <a:chOff x="656495" y="334914"/>
          <a:chExt cx="5073692" cy="2721600"/>
        </a:xfrm>
      </cdr:grpSpPr>
      <cdr:grpSp>
        <cdr:nvGrpSpPr>
          <cdr:cNvPr id="36" name="Group 35"/>
          <cdr:cNvGrpSpPr/>
        </cdr:nvGrpSpPr>
        <cdr:grpSpPr>
          <a:xfrm xmlns:a="http://schemas.openxmlformats.org/drawingml/2006/main">
            <a:off x="656495" y="334914"/>
            <a:ext cx="5073692" cy="2721600"/>
            <a:chOff x="902164" y="489337"/>
            <a:chExt cx="6972195" cy="3976633"/>
          </a:xfrm>
        </cdr:grpSpPr>
        <cdr:grpSp>
          <cdr:nvGrpSpPr>
            <cdr:cNvPr id="13" name="Group 12"/>
            <cdr:cNvGrpSpPr/>
          </cdr:nvGrpSpPr>
          <cdr:grpSpPr>
            <a:xfrm xmlns:a="http://schemas.openxmlformats.org/drawingml/2006/main">
              <a:off x="902164" y="489337"/>
              <a:ext cx="6972195" cy="3976633"/>
              <a:chOff x="602074" y="329331"/>
              <a:chExt cx="4653006" cy="2676337"/>
            </a:xfrm>
          </cdr:grpSpPr>
          <cdr:grpSp>
            <cdr:nvGrpSpPr>
              <cdr:cNvPr id="12" name="Group 11"/>
              <cdr:cNvGrpSpPr/>
            </cdr:nvGrpSpPr>
            <cdr:grpSpPr>
              <a:xfrm xmlns:a="http://schemas.openxmlformats.org/drawingml/2006/main">
                <a:off x="1639270" y="329331"/>
                <a:ext cx="3615810" cy="1275344"/>
                <a:chOff x="1639271" y="329331"/>
                <a:chExt cx="3615809" cy="1275346"/>
              </a:xfrm>
            </cdr:grpSpPr>
            <cdr:grpSp>
              <cdr:nvGrpSpPr>
                <cdr:cNvPr id="11" name="Group 10"/>
                <cdr:cNvGrpSpPr/>
              </cdr:nvGrpSpPr>
              <cdr:grpSpPr>
                <a:xfrm xmlns:a="http://schemas.openxmlformats.org/drawingml/2006/main">
                  <a:off x="2251141" y="329331"/>
                  <a:ext cx="3003939" cy="1053045"/>
                  <a:chOff x="2251138" y="329331"/>
                  <a:chExt cx="3003942" cy="1053044"/>
                </a:xfrm>
              </cdr:grpSpPr>
              <cdr:sp macro="" textlink="">
                <cdr:nvSpPr>
                  <cdr:cNvPr id="2" name="Oval 1"/>
                  <cdr:cNvSpPr/>
                </cdr:nvSpPr>
                <cdr:spPr>
                  <a:xfrm xmlns:a="http://schemas.openxmlformats.org/drawingml/2006/main" rot="20828928">
                    <a:off x="2691437" y="329331"/>
                    <a:ext cx="2563643" cy="840927"/>
                  </a:xfrm>
                  <a:prstGeom xmlns:a="http://schemas.openxmlformats.org/drawingml/2006/main" prst="ellipse">
                    <a:avLst/>
                  </a:prstGeom>
                  <a:noFill xmlns:a="http://schemas.openxmlformats.org/drawingml/2006/main"/>
                  <a:ln xmlns:a="http://schemas.openxmlformats.org/drawingml/2006/main">
                    <a:prstDash val="dash"/>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sp macro="" textlink="">
                <cdr:nvSpPr>
                  <cdr:cNvPr id="3" name="Oval 2"/>
                  <cdr:cNvSpPr/>
                </cdr:nvSpPr>
                <cdr:spPr>
                  <a:xfrm xmlns:a="http://schemas.openxmlformats.org/drawingml/2006/main" rot="19597793">
                    <a:off x="2251138" y="678062"/>
                    <a:ext cx="1297096" cy="704313"/>
                  </a:xfrm>
                  <a:prstGeom xmlns:a="http://schemas.openxmlformats.org/drawingml/2006/main" prst="ellipse">
                    <a:avLst/>
                  </a:prstGeom>
                  <a:noFill xmlns:a="http://schemas.openxmlformats.org/drawingml/2006/main"/>
                  <a:ln xmlns:a="http://schemas.openxmlformats.org/drawingml/2006/main">
                    <a:prstDash val="sysDot"/>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grpSp>
            <cdr:sp macro="" textlink="">
              <cdr:nvSpPr>
                <cdr:cNvPr id="6" name="Oval 5"/>
                <cdr:cNvSpPr/>
              </cdr:nvSpPr>
              <cdr:spPr>
                <a:xfrm xmlns:a="http://schemas.openxmlformats.org/drawingml/2006/main" rot="19371545">
                  <a:off x="1639271" y="1152912"/>
                  <a:ext cx="1112143" cy="451765"/>
                </a:xfrm>
                <a:prstGeom xmlns:a="http://schemas.openxmlformats.org/drawingml/2006/main" prst="ellipse">
                  <a:avLst/>
                </a:prstGeom>
                <a:noFill xmlns:a="http://schemas.openxmlformats.org/drawingml/2006/main"/>
                <a:ln xmlns:a="http://schemas.openxmlformats.org/drawingml/2006/main">
                  <a:prstDash val="solid"/>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grpSp>
          <cdr:sp macro="" textlink="">
            <cdr:nvSpPr>
              <cdr:cNvPr id="8" name="Oval 7"/>
              <cdr:cNvSpPr/>
            </cdr:nvSpPr>
            <cdr:spPr>
              <a:xfrm xmlns:a="http://schemas.openxmlformats.org/drawingml/2006/main">
                <a:off x="602074" y="2379135"/>
                <a:ext cx="152400" cy="626533"/>
              </a:xfrm>
              <a:prstGeom xmlns:a="http://schemas.openxmlformats.org/drawingml/2006/main" prst="ellipse">
                <a:avLst/>
              </a:prstGeom>
              <a:noFill xmlns:a="http://schemas.openxmlformats.org/drawingml/2006/main"/>
              <a:ln xmlns:a="http://schemas.openxmlformats.org/drawingml/2006/main">
                <a:prstDash val="lgDashDot"/>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grpSp>
      </cdr:grpSp>
      <cdr:grpSp>
        <cdr:nvGrpSpPr>
          <cdr:cNvPr id="69" name="Group 68"/>
          <cdr:cNvGrpSpPr/>
        </cdr:nvGrpSpPr>
        <cdr:grpSpPr>
          <a:xfrm xmlns:a="http://schemas.openxmlformats.org/drawingml/2006/main">
            <a:off x="670349" y="1269704"/>
            <a:ext cx="1381125" cy="1241561"/>
            <a:chOff x="669987" y="1276551"/>
            <a:chExt cx="1380378" cy="1248255"/>
          </a:xfrm>
        </cdr:grpSpPr>
        <cdr:cxnSp macro="">
          <cdr:nvCxnSpPr>
            <cdr:cNvPr id="42" name="Straight Connector 41"/>
            <cdr:cNvCxnSpPr/>
          </cdr:nvCxnSpPr>
          <cdr:spPr>
            <a:xfrm xmlns:a="http://schemas.openxmlformats.org/drawingml/2006/main" flipV="1">
              <a:off x="674796" y="1919817"/>
              <a:ext cx="21588" cy="491194"/>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nvGrpSpPr>
            <cdr:cNvPr id="59" name="Group 58"/>
            <cdr:cNvGrpSpPr/>
          </cdr:nvGrpSpPr>
          <cdr:grpSpPr>
            <a:xfrm xmlns:a="http://schemas.openxmlformats.org/drawingml/2006/main">
              <a:off x="669987" y="1276551"/>
              <a:ext cx="1380378" cy="1248255"/>
              <a:chOff x="670349" y="1268189"/>
              <a:chExt cx="1381125" cy="1240081"/>
            </a:xfrm>
          </cdr:grpSpPr>
          <cdr:sp macro="" textlink="">
            <cdr:nvSpPr>
              <cdr:cNvPr id="43" name="Arc 42"/>
              <cdr:cNvSpPr/>
            </cdr:nvSpPr>
            <cdr:spPr>
              <a:xfrm xmlns:a="http://schemas.openxmlformats.org/drawingml/2006/main" rot="16200000">
                <a:off x="1017395" y="1312480"/>
                <a:ext cx="386350" cy="974558"/>
              </a:xfrm>
              <a:prstGeom xmlns:a="http://schemas.openxmlformats.org/drawingml/2006/main" prst="arc">
                <a:avLst>
                  <a:gd name="adj1" fmla="val 16580828"/>
                  <a:gd name="adj2" fmla="val 19200895"/>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cxnSp macro="">
            <cdr:nvCxnSpPr>
              <cdr:cNvPr id="45" name="Straight Connector 44"/>
              <cdr:cNvCxnSpPr>
                <a:endCxn xmlns:a="http://schemas.openxmlformats.org/drawingml/2006/main" id="43" idx="0"/>
              </cdr:cNvCxnSpPr>
            </cdr:nvCxnSpPr>
            <cdr:spPr>
              <a:xfrm xmlns:a="http://schemas.openxmlformats.org/drawingml/2006/main" flipV="1">
                <a:off x="699937" y="1747915"/>
                <a:ext cx="41230" cy="121477"/>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nvGrpSpPr>
              <cdr:cNvPr id="58" name="Group 57"/>
              <cdr:cNvGrpSpPr/>
            </cdr:nvGrpSpPr>
            <cdr:grpSpPr>
              <a:xfrm xmlns:a="http://schemas.openxmlformats.org/drawingml/2006/main">
                <a:off x="670349" y="1268189"/>
                <a:ext cx="1381125" cy="1240081"/>
                <a:chOff x="670349" y="1268189"/>
                <a:chExt cx="1381125" cy="1240081"/>
              </a:xfrm>
            </cdr:grpSpPr>
            <cdr:grpSp>
              <cdr:nvGrpSpPr>
                <cdr:cNvPr id="40" name="Group 39"/>
                <cdr:cNvGrpSpPr/>
              </cdr:nvGrpSpPr>
              <cdr:grpSpPr>
                <a:xfrm xmlns:a="http://schemas.openxmlformats.org/drawingml/2006/main">
                  <a:off x="670349" y="1268189"/>
                  <a:ext cx="1381125" cy="1240081"/>
                  <a:chOff x="670893" y="1259434"/>
                  <a:chExt cx="1382245" cy="1231519"/>
                </a:xfrm>
              </cdr:grpSpPr>
              <cdr:grpSp>
                <cdr:nvGrpSpPr>
                  <cdr:cNvPr id="33" name="Group 32"/>
                  <cdr:cNvGrpSpPr/>
                </cdr:nvGrpSpPr>
                <cdr:grpSpPr>
                  <a:xfrm xmlns:a="http://schemas.openxmlformats.org/drawingml/2006/main">
                    <a:off x="670893" y="1259434"/>
                    <a:ext cx="1382245" cy="1224923"/>
                    <a:chOff x="670893" y="1259434"/>
                    <a:chExt cx="1382245" cy="1224923"/>
                  </a:xfrm>
                </cdr:grpSpPr>
                <cdr:grpSp>
                  <cdr:nvGrpSpPr>
                    <cdr:cNvPr id="25" name="Group 24"/>
                    <cdr:cNvGrpSpPr/>
                  </cdr:nvGrpSpPr>
                  <cdr:grpSpPr>
                    <a:xfrm xmlns:a="http://schemas.openxmlformats.org/drawingml/2006/main">
                      <a:off x="1138011" y="1259434"/>
                      <a:ext cx="915127" cy="717428"/>
                      <a:chOff x="1137522" y="1274732"/>
                      <a:chExt cx="914735" cy="726142"/>
                    </a:xfrm>
                  </cdr:grpSpPr>
                  <cdr:grpSp>
                    <cdr:nvGrpSpPr>
                      <cdr:cNvPr id="18" name="Group 17"/>
                      <cdr:cNvGrpSpPr/>
                    </cdr:nvGrpSpPr>
                    <cdr:grpSpPr>
                      <a:xfrm xmlns:a="http://schemas.openxmlformats.org/drawingml/2006/main">
                        <a:off x="1329764" y="1274732"/>
                        <a:ext cx="722493" cy="726142"/>
                        <a:chOff x="1329763" y="1274732"/>
                        <a:chExt cx="722494" cy="726142"/>
                      </a:xfrm>
                    </cdr:grpSpPr>
                    <cdr:cxnSp macro="">
                      <cdr:nvCxnSpPr>
                        <cdr:cNvPr id="5" name="Straight Connector 4"/>
                        <cdr:cNvCxnSpPr>
                          <a:stCxn xmlns:a="http://schemas.openxmlformats.org/drawingml/2006/main" id="6" idx="1"/>
                        </cdr:cNvCxnSpPr>
                      </cdr:nvCxnSpPr>
                      <cdr:spPr>
                        <a:xfrm xmlns:a="http://schemas.openxmlformats.org/drawingml/2006/main" flipH="1">
                          <a:off x="1329763" y="1538751"/>
                          <a:ext cx="625386" cy="59097"/>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sp macro="" textlink="">
                      <cdr:nvSpPr>
                        <cdr:cNvPr id="10" name="Arc 9"/>
                        <cdr:cNvSpPr/>
                      </cdr:nvSpPr>
                      <cdr:spPr>
                        <a:xfrm xmlns:a="http://schemas.openxmlformats.org/drawingml/2006/main">
                          <a:off x="1865496" y="1541556"/>
                          <a:ext cx="186761" cy="198801"/>
                        </a:xfrm>
                        <a:prstGeom xmlns:a="http://schemas.openxmlformats.org/drawingml/2006/main" prst="arc">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cxnSp macro="">
                      <cdr:nvCxnSpPr>
                        <cdr:cNvPr id="15" name="Straight Connector 14"/>
                        <cdr:cNvCxnSpPr>
                          <a:stCxn xmlns:a="http://schemas.openxmlformats.org/drawingml/2006/main" id="10" idx="2"/>
                        </cdr:cNvCxnSpPr>
                      </cdr:nvCxnSpPr>
                      <cdr:spPr>
                        <a:xfrm xmlns:a="http://schemas.openxmlformats.org/drawingml/2006/main" flipH="1">
                          <a:off x="1991274" y="1640956"/>
                          <a:ext cx="60983" cy="118516"/>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sp macro="" textlink="">
                      <cdr:nvSpPr>
                        <cdr:cNvPr id="17" name="Arc 16"/>
                        <cdr:cNvSpPr/>
                      </cdr:nvSpPr>
                      <cdr:spPr>
                        <a:xfrm xmlns:a="http://schemas.openxmlformats.org/drawingml/2006/main" rot="7429074">
                          <a:off x="1415428" y="1393515"/>
                          <a:ext cx="726142" cy="488576"/>
                        </a:xfrm>
                        <a:prstGeom xmlns:a="http://schemas.openxmlformats.org/drawingml/2006/main" prst="arc">
                          <a:avLst>
                            <a:gd name="adj1" fmla="val 16200000"/>
                            <a:gd name="adj2" fmla="val 18181429"/>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grpSp>
                  <cdr:cxnSp macro="">
                    <cdr:nvCxnSpPr>
                      <cdr:cNvPr id="22" name="Straight Connector 21"/>
                      <cdr:cNvCxnSpPr/>
                    </cdr:nvCxnSpPr>
                    <cdr:spPr>
                      <a:xfrm xmlns:a="http://schemas.openxmlformats.org/drawingml/2006/main" flipH="1">
                        <a:off x="1733675" y="1891056"/>
                        <a:ext cx="121023" cy="22411"/>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24" name="Straight Connector 23"/>
                      <cdr:cNvCxnSpPr/>
                    </cdr:nvCxnSpPr>
                    <cdr:spPr>
                      <a:xfrm xmlns:a="http://schemas.openxmlformats.org/drawingml/2006/main" flipH="1">
                        <a:off x="1137522" y="1917950"/>
                        <a:ext cx="546847" cy="22411"/>
                      </a:xfrm>
                      <a:prstGeom xmlns:a="http://schemas.openxmlformats.org/drawingml/2006/main" prst="line">
                        <a:avLst/>
                      </a:prstGeom>
                      <a:ln xmlns:a="http://schemas.openxmlformats.org/drawingml/2006/main" w="12700">
                        <a:solidFill>
                          <a:schemeClr val="tx1"/>
                        </a:solidFill>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sp macro="" textlink="">
                  <cdr:nvSpPr>
                    <cdr:cNvPr id="26" name="Arc 25"/>
                    <cdr:cNvSpPr/>
                  </cdr:nvSpPr>
                  <cdr:spPr>
                    <a:xfrm xmlns:a="http://schemas.openxmlformats.org/drawingml/2006/main" rot="16200000">
                      <a:off x="1014203" y="1823860"/>
                      <a:ext cx="268558" cy="461381"/>
                    </a:xfrm>
                    <a:prstGeom xmlns:a="http://schemas.openxmlformats.org/drawingml/2006/main" prst="arc">
                      <a:avLst>
                        <a:gd name="adj1" fmla="val 16434429"/>
                        <a:gd name="adj2" fmla="val 0"/>
                      </a:avLst>
                    </a:prstGeom>
                    <a:ln xmlns:a="http://schemas.openxmlformats.org/drawingml/2006/main" w="12700">
                      <a:solidFill>
                        <a:schemeClr val="tx1"/>
                      </a:solidFill>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cxnSp macro="">
                  <cdr:nvCxnSpPr>
                    <cdr:cNvPr id="28" name="Straight Connector 27"/>
                    <cdr:cNvCxnSpPr/>
                  </cdr:nvCxnSpPr>
                  <cdr:spPr>
                    <a:xfrm xmlns:a="http://schemas.openxmlformats.org/drawingml/2006/main" flipH="1">
                      <a:off x="802444" y="2059421"/>
                      <a:ext cx="102954" cy="343726"/>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sp macro="" textlink="">
                  <cdr:nvSpPr>
                    <cdr:cNvPr id="32" name="Arc 31"/>
                    <cdr:cNvSpPr/>
                  </cdr:nvSpPr>
                  <cdr:spPr>
                    <a:xfrm xmlns:a="http://schemas.openxmlformats.org/drawingml/2006/main" rot="5831549">
                      <a:off x="654523" y="2334530"/>
                      <a:ext cx="166197" cy="133458"/>
                    </a:xfrm>
                    <a:prstGeom xmlns:a="http://schemas.openxmlformats.org/drawingml/2006/main" prst="arc">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grpSp>
              <cdr:sp macro="" textlink="">
                <cdr:nvSpPr>
                  <cdr:cNvPr id="38" name="Arc 37"/>
                  <cdr:cNvSpPr/>
                </cdr:nvSpPr>
                <cdr:spPr>
                  <a:xfrm xmlns:a="http://schemas.openxmlformats.org/drawingml/2006/main" rot="12685460">
                    <a:off x="672645" y="2357495"/>
                    <a:ext cx="166197" cy="133458"/>
                  </a:xfrm>
                  <a:prstGeom xmlns:a="http://schemas.openxmlformats.org/drawingml/2006/main" prst="arc">
                    <a:avLst>
                      <a:gd name="adj1" fmla="val 16200000"/>
                      <a:gd name="adj2" fmla="val 20442989"/>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grpSp>
            <cdr:cxnSp macro="">
              <cdr:nvCxnSpPr>
                <cdr:cNvPr id="49" name="Straight Connector 48"/>
                <cdr:cNvCxnSpPr/>
              </cdr:nvCxnSpPr>
              <cdr:spPr>
                <a:xfrm xmlns:a="http://schemas.openxmlformats.org/drawingml/2006/main" flipV="1">
                  <a:off x="1088246" y="1589617"/>
                  <a:ext cx="241777" cy="20953"/>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grpSp>
      </cdr:grpSp>
    </cdr:grpSp>
  </cdr:relSizeAnchor>
</c:userShapes>
</file>

<file path=ppt/drawings/drawing2.xml><?xml version="1.0" encoding="utf-8"?>
<c:userShapes xmlns:c="http://schemas.openxmlformats.org/drawingml/2006/chart">
  <cdr:relSizeAnchor xmlns:cdr="http://schemas.openxmlformats.org/drawingml/2006/chartDrawing">
    <cdr:from>
      <cdr:x>0.29057</cdr:x>
      <cdr:y>0.01522</cdr:y>
    </cdr:from>
    <cdr:to>
      <cdr:x>0.38233</cdr:x>
      <cdr:y>0.0809</cdr:y>
    </cdr:to>
    <cdr:sp macro="" textlink="">
      <cdr:nvSpPr>
        <cdr:cNvPr id="2" name="Text Box 1"/>
        <cdr:cNvSpPr txBox="1"/>
      </cdr:nvSpPr>
      <cdr:spPr>
        <a:xfrm xmlns:a="http://schemas.openxmlformats.org/drawingml/2006/main">
          <a:off x="2217765" y="72008"/>
          <a:ext cx="700350" cy="310701"/>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14.82</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0.56417</cdr:x>
      <cdr:y>0.08073</cdr:y>
    </cdr:from>
    <cdr:to>
      <cdr:x>0.65851</cdr:x>
      <cdr:y>0.14684</cdr:y>
    </cdr:to>
    <cdr:sp macro="" textlink="">
      <cdr:nvSpPr>
        <cdr:cNvPr id="3" name="Text Box 1"/>
        <cdr:cNvSpPr txBox="1"/>
      </cdr:nvSpPr>
      <cdr:spPr>
        <a:xfrm xmlns:a="http://schemas.openxmlformats.org/drawingml/2006/main">
          <a:off x="4306000" y="381918"/>
          <a:ext cx="720077" cy="312730"/>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13.37</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0.38462</cdr:x>
      <cdr:y>0.01305</cdr:y>
    </cdr:from>
    <cdr:to>
      <cdr:x>0.55241</cdr:x>
      <cdr:y>0.08545</cdr:y>
    </cdr:to>
    <cdr:sp macro="" textlink="">
      <cdr:nvSpPr>
        <cdr:cNvPr id="2" name="Text Box 1"/>
        <cdr:cNvSpPr txBox="1"/>
      </cdr:nvSpPr>
      <cdr:spPr>
        <a:xfrm xmlns:a="http://schemas.openxmlformats.org/drawingml/2006/main">
          <a:off x="1440160" y="60150"/>
          <a:ext cx="628286" cy="333654"/>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1.32</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0.53846</cdr:x>
      <cdr:y>0.08307</cdr:y>
    </cdr:from>
    <cdr:to>
      <cdr:x>0.70625</cdr:x>
      <cdr:y>0.15547</cdr:y>
    </cdr:to>
    <cdr:sp macro="" textlink="">
      <cdr:nvSpPr>
        <cdr:cNvPr id="3" name="Text Box 1"/>
        <cdr:cNvSpPr txBox="1"/>
      </cdr:nvSpPr>
      <cdr:spPr>
        <a:xfrm xmlns:a="http://schemas.openxmlformats.org/drawingml/2006/main">
          <a:off x="2016224" y="382851"/>
          <a:ext cx="628286" cy="333654"/>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1.19</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0.67308</cdr:x>
      <cdr:y>0.04688</cdr:y>
    </cdr:from>
    <cdr:to>
      <cdr:x>0.84087</cdr:x>
      <cdr:y>0.11927</cdr:y>
    </cdr:to>
    <cdr:sp macro="" textlink="">
      <cdr:nvSpPr>
        <cdr:cNvPr id="4" name="Text Box 1"/>
        <cdr:cNvSpPr txBox="1"/>
      </cdr:nvSpPr>
      <cdr:spPr>
        <a:xfrm xmlns:a="http://schemas.openxmlformats.org/drawingml/2006/main">
          <a:off x="2520280" y="216024"/>
          <a:ext cx="628286" cy="333654"/>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1.24</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0.15101</cdr:x>
      <cdr:y>0.13087</cdr:y>
    </cdr:from>
    <cdr:to>
      <cdr:x>0.27054</cdr:x>
      <cdr:y>0.20108</cdr:y>
    </cdr:to>
    <cdr:sp macro="" textlink="">
      <cdr:nvSpPr>
        <cdr:cNvPr id="2" name="Text Box 1"/>
        <cdr:cNvSpPr txBox="1"/>
      </cdr:nvSpPr>
      <cdr:spPr>
        <a:xfrm xmlns:a="http://schemas.openxmlformats.org/drawingml/2006/main">
          <a:off x="793783" y="621953"/>
          <a:ext cx="628319" cy="333675"/>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en-CA" sz="1600" dirty="0" smtClean="0">
              <a:solidFill>
                <a:srgbClr val="C00000"/>
              </a:solidFill>
              <a:latin typeface="Times New Roman" panose="02020603050405020304" pitchFamily="18" charset="0"/>
              <a:cs typeface="Times New Roman" panose="02020603050405020304" pitchFamily="18" charset="0"/>
            </a:rPr>
            <a:t>0.78</a:t>
          </a:r>
          <a:endParaRPr lang="en-CA" sz="1600" dirty="0">
            <a:solidFill>
              <a:srgbClr val="C00000"/>
            </a:solidFill>
            <a:latin typeface="Times New Roman" panose="02020603050405020304" pitchFamily="18" charset="0"/>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AC375-883C-4838-A2C1-24E7E38004AB}" type="datetimeFigureOut">
              <a:rPr lang="en-CA" smtClean="0"/>
              <a:pPr/>
              <a:t>11/06/2016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65195A-C040-4A95-96DC-83314FBFB3D5}" type="slidenum">
              <a:rPr lang="en-CA" smtClean="0"/>
              <a:pPr/>
              <a:t>‹#›</a:t>
            </a:fld>
            <a:endParaRPr lang="en-CA"/>
          </a:p>
        </p:txBody>
      </p:sp>
    </p:spTree>
    <p:extLst>
      <p:ext uri="{BB962C8B-B14F-4D97-AF65-F5344CB8AC3E}">
        <p14:creationId xmlns="" xmlns:p14="http://schemas.microsoft.com/office/powerpoint/2010/main" val="296888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12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896938" eaLnBrk="0" hangingPunct="0"/>
            <a:fld id="{E150BD91-1915-43A5-A9C7-16A539340FD0}" type="slidenum">
              <a:rPr lang="en-CA" altLang="en-US" smtClean="0">
                <a:latin typeface="Times New Roman" pitchFamily="18" charset="0"/>
                <a:ea typeface="MS PGothic" pitchFamily="34" charset="-128"/>
                <a:cs typeface="Arial" charset="0"/>
              </a:rPr>
              <a:pPr defTabSz="896938" eaLnBrk="0" hangingPunct="0"/>
              <a:t>4</a:t>
            </a:fld>
            <a:endParaRPr lang="en-CA" altLang="en-US" smtClean="0">
              <a:latin typeface="Times New Roman" pitchFamily="18" charset="0"/>
              <a:ea typeface="MS PGothic" pitchFamily="34" charset="-128"/>
              <a:cs typeface="Arial" charset="0"/>
            </a:endParaRPr>
          </a:p>
        </p:txBody>
      </p:sp>
      <p:sp>
        <p:nvSpPr>
          <p:cNvPr id="12291" name="Rectangle 2050"/>
          <p:cNvSpPr>
            <a:spLocks noGrp="1" noRot="1" noChangeAspect="1" noChangeArrowheads="1" noTextEdit="1"/>
          </p:cNvSpPr>
          <p:nvPr>
            <p:ph type="sldImg"/>
          </p:nvPr>
        </p:nvSpPr>
        <p:spPr bwMode="auto">
          <a:noFill/>
          <a:ln>
            <a:solidFill>
              <a:srgbClr val="000000"/>
            </a:solidFill>
            <a:miter lim="800000"/>
            <a:headEnd/>
            <a:tailEnd/>
          </a:ln>
        </p:spPr>
      </p:sp>
      <p:sp>
        <p:nvSpPr>
          <p:cNvPr id="12292" name="Rectangle 2051"/>
          <p:cNvSpPr>
            <a:spLocks noGrp="1" noChangeArrowheads="1"/>
          </p:cNvSpPr>
          <p:nvPr>
            <p:ph type="body" idx="1"/>
          </p:nvPr>
        </p:nvSpPr>
        <p:spPr bwMode="auto">
          <a:noFill/>
        </p:spPr>
        <p:txBody>
          <a:bodyPr wrap="square" numCol="1" anchor="t" anchorCtr="0" compatLnSpc="1">
            <a:prstTxWarp prst="textNoShape">
              <a:avLst/>
            </a:prstTxWarp>
          </a:bodyPr>
          <a:lstStyle/>
          <a:p>
            <a:r>
              <a:rPr lang="en-CA" altLang="en-US" smtClean="0">
                <a:solidFill>
                  <a:srgbClr val="000000"/>
                </a:solidFill>
                <a:latin typeface="Courier New" pitchFamily="49" charset="0"/>
                <a:cs typeface="Courier New" pitchFamily="49" charset="0"/>
              </a:rPr>
              <a:t/>
            </a:r>
            <a:br>
              <a:rPr lang="en-CA" altLang="en-US" smtClean="0">
                <a:solidFill>
                  <a:srgbClr val="000000"/>
                </a:solidFill>
                <a:latin typeface="Courier New" pitchFamily="49" charset="0"/>
                <a:cs typeface="Courier New" pitchFamily="49" charset="0"/>
              </a:rPr>
            </a:br>
            <a:r>
              <a:rPr lang="en-CA" altLang="en-US" smtClean="0">
                <a:solidFill>
                  <a:srgbClr val="000000"/>
                </a:solidFill>
                <a:latin typeface="Courier New" pitchFamily="49" charset="0"/>
                <a:cs typeface="Courier New" pitchFamily="49" charset="0"/>
              </a:rPr>
              <a:t/>
            </a:r>
            <a:br>
              <a:rPr lang="en-CA" altLang="en-US" smtClean="0">
                <a:solidFill>
                  <a:srgbClr val="000000"/>
                </a:solidFill>
                <a:latin typeface="Courier New" pitchFamily="49" charset="0"/>
                <a:cs typeface="Courier New" pitchFamily="49" charset="0"/>
              </a:rPr>
            </a:br>
            <a:endParaRPr lang="en-CA" altLang="en-US" smtClean="0">
              <a:solidFill>
                <a:srgbClr val="000000"/>
              </a:solidFill>
              <a:latin typeface="Courier New" pitchFamily="49" charset="0"/>
              <a:cs typeface="Courier New" pitchFamily="49" charset="0"/>
            </a:endParaRPr>
          </a:p>
          <a:p>
            <a:endParaRPr lang="en-CA" altLang="en-US" smtClean="0">
              <a:latin typeface="Times New Roman" pitchFamily="18" charset="0"/>
            </a:endParaRPr>
          </a:p>
        </p:txBody>
      </p:sp>
    </p:spTree>
    <p:extLst>
      <p:ext uri="{BB962C8B-B14F-4D97-AF65-F5344CB8AC3E}">
        <p14:creationId xmlns="" xmlns:p14="http://schemas.microsoft.com/office/powerpoint/2010/main" val="2946911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effect of temperature and time had</a:t>
            </a:r>
            <a:r>
              <a:rPr lang="en-CA" baseline="0" dirty="0" smtClean="0"/>
              <a:t> opposite effects on the </a:t>
            </a:r>
            <a:r>
              <a:rPr lang="en-CA" dirty="0" smtClean="0"/>
              <a:t>HHV and the SY of the hydrochar. </a:t>
            </a:r>
            <a:endParaRPr lang="en-CA" baseline="0" dirty="0" smtClean="0"/>
          </a:p>
          <a:p>
            <a:r>
              <a:rPr lang="en-CA" baseline="0" dirty="0" smtClean="0"/>
              <a:t>The HHV increased with an increase in temperature with a significant increase occurring from increasing the temperature from 230 to 260 C, while the solid yield decreased with an increase in temperature with a more significant decrease occurring from increasing the temperature from 230 to 260 C.</a:t>
            </a:r>
          </a:p>
        </p:txBody>
      </p:sp>
      <p:sp>
        <p:nvSpPr>
          <p:cNvPr id="4" name="Slide Number Placeholder 3"/>
          <p:cNvSpPr>
            <a:spLocks noGrp="1"/>
          </p:cNvSpPr>
          <p:nvPr>
            <p:ph type="sldNum" sz="quarter" idx="10"/>
          </p:nvPr>
        </p:nvSpPr>
        <p:spPr/>
        <p:txBody>
          <a:bodyPr/>
          <a:lstStyle/>
          <a:p>
            <a:fld id="{8265195A-C040-4A95-96DC-83314FBFB3D5}" type="slidenum">
              <a:rPr lang="en-CA" smtClean="0"/>
              <a:pPr/>
              <a:t>17</a:t>
            </a:fld>
            <a:endParaRPr lang="en-CA"/>
          </a:p>
        </p:txBody>
      </p:sp>
    </p:spTree>
    <p:extLst>
      <p:ext uri="{BB962C8B-B14F-4D97-AF65-F5344CB8AC3E}">
        <p14:creationId xmlns:p14="http://schemas.microsoft.com/office/powerpoint/2010/main" xmlns="" val="378453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It</a:t>
            </a:r>
            <a:r>
              <a:rPr lang="en-CA" baseline="0" dirty="0" smtClean="0"/>
              <a:t> can be observed that temperature and time both effect carbonization process, in fact they are each dependent on each other (i.e. interaction variables). </a:t>
            </a:r>
            <a:endParaRPr lang="en-CA" dirty="0" smtClean="0"/>
          </a:p>
          <a:p>
            <a:endParaRPr lang="en-CA" dirty="0"/>
          </a:p>
        </p:txBody>
      </p:sp>
      <p:sp>
        <p:nvSpPr>
          <p:cNvPr id="4" name="Slide Number Placeholder 3"/>
          <p:cNvSpPr>
            <a:spLocks noGrp="1"/>
          </p:cNvSpPr>
          <p:nvPr>
            <p:ph type="sldNum" sz="quarter" idx="10"/>
          </p:nvPr>
        </p:nvSpPr>
        <p:spPr/>
        <p:txBody>
          <a:bodyPr/>
          <a:lstStyle/>
          <a:p>
            <a:fld id="{8265195A-C040-4A95-96DC-83314FBFB3D5}" type="slidenum">
              <a:rPr lang="en-CA" smtClean="0"/>
              <a:pPr/>
              <a:t>18</a:t>
            </a:fld>
            <a:endParaRPr lang="en-CA"/>
          </a:p>
        </p:txBody>
      </p:sp>
    </p:spTree>
    <p:extLst>
      <p:ext uri="{BB962C8B-B14F-4D97-AF65-F5344CB8AC3E}">
        <p14:creationId xmlns:p14="http://schemas.microsoft.com/office/powerpoint/2010/main" xmlns="" val="1531103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HTC process completely destroyed the stalk like structure of the raw CH for both the vapor and liquid HTC treatments. </a:t>
            </a:r>
            <a:endParaRPr lang="en-CA" dirty="0"/>
          </a:p>
        </p:txBody>
      </p:sp>
      <p:sp>
        <p:nvSpPr>
          <p:cNvPr id="4" name="Slide Number Placeholder 3"/>
          <p:cNvSpPr>
            <a:spLocks noGrp="1"/>
          </p:cNvSpPr>
          <p:nvPr>
            <p:ph type="sldNum" sz="quarter" idx="10"/>
          </p:nvPr>
        </p:nvSpPr>
        <p:spPr/>
        <p:txBody>
          <a:bodyPr/>
          <a:lstStyle/>
          <a:p>
            <a:fld id="{8265195A-C040-4A95-96DC-83314FBFB3D5}" type="slidenum">
              <a:rPr lang="en-CA" smtClean="0"/>
              <a:pPr/>
              <a:t>21</a:t>
            </a:fld>
            <a:endParaRPr lang="en-CA"/>
          </a:p>
        </p:txBody>
      </p:sp>
    </p:spTree>
    <p:extLst>
      <p:ext uri="{BB962C8B-B14F-4D97-AF65-F5344CB8AC3E}">
        <p14:creationId xmlns:p14="http://schemas.microsoft.com/office/powerpoint/2010/main" xmlns="" val="2261746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22765006-D2AE-45B7-A46D-C2AAD061EE76}" type="slidenum">
              <a:rPr lang="en-US" altLang="en-US" smtClean="0"/>
              <a:pPr>
                <a:defRPr/>
              </a:pPr>
              <a:t>31</a:t>
            </a:fld>
            <a:endParaRPr lang="en-US" altLang="en-US"/>
          </a:p>
        </p:txBody>
      </p:sp>
    </p:spTree>
    <p:extLst>
      <p:ext uri="{BB962C8B-B14F-4D97-AF65-F5344CB8AC3E}">
        <p14:creationId xmlns:p14="http://schemas.microsoft.com/office/powerpoint/2010/main" xmlns="" val="3943146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22765006-D2AE-45B7-A46D-C2AAD061EE76}" type="slidenum">
              <a:rPr lang="en-US" altLang="en-US" smtClean="0"/>
              <a:pPr>
                <a:defRPr/>
              </a:pPr>
              <a:t>33</a:t>
            </a:fld>
            <a:endParaRPr lang="en-US" altLang="en-US"/>
          </a:p>
        </p:txBody>
      </p:sp>
    </p:spTree>
    <p:extLst>
      <p:ext uri="{BB962C8B-B14F-4D97-AF65-F5344CB8AC3E}">
        <p14:creationId xmlns="" xmlns:p14="http://schemas.microsoft.com/office/powerpoint/2010/main" val="3096401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22765006-D2AE-45B7-A46D-C2AAD061EE76}" type="slidenum">
              <a:rPr lang="en-US" altLang="en-US" smtClean="0"/>
              <a:pPr>
                <a:defRPr/>
              </a:pPr>
              <a:t>34</a:t>
            </a:fld>
            <a:endParaRPr lang="en-US" altLang="en-US"/>
          </a:p>
        </p:txBody>
      </p:sp>
    </p:spTree>
    <p:extLst>
      <p:ext uri="{BB962C8B-B14F-4D97-AF65-F5344CB8AC3E}">
        <p14:creationId xmlns="" xmlns:p14="http://schemas.microsoft.com/office/powerpoint/2010/main" val="2433689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buFontTx/>
              <a:buChar char="•"/>
            </a:pPr>
            <a:r>
              <a:rPr lang="en-CA" altLang="en-US" smtClean="0"/>
              <a:t>The evaluation of the life cycle (LC) of ethanol derived from miscanthus by enzymatic hydrolysis process revealed that miscanthus is a promising feedstock for environmentally and economically viable ethanol in Ontario, Canada. </a:t>
            </a:r>
          </a:p>
          <a:p>
            <a:pPr marL="171450" indent="-171450">
              <a:buFontTx/>
              <a:buChar char="•"/>
            </a:pPr>
            <a:r>
              <a:rPr lang="en-CA" altLang="en-US" smtClean="0"/>
              <a:t>The product gas can be cleaned with water scrubber or water wash process (Spath &amp; Dayton, 2003; van Kasteren et al., 2005).</a:t>
            </a:r>
          </a:p>
          <a:p>
            <a:pPr marL="171450" indent="-171450">
              <a:buFontTx/>
              <a:buChar char="•"/>
            </a:pPr>
            <a:r>
              <a:rPr lang="en-CA" altLang="en-US" smtClean="0"/>
              <a:t>The benefit achieved in syngas cleaning process was assumed to be offset by the efforts required in the torrefaction and CLG gasification process.</a:t>
            </a:r>
          </a:p>
          <a:p>
            <a:pPr marL="171450" indent="-171450">
              <a:buFontTx/>
              <a:buChar char="•"/>
            </a:pPr>
            <a:r>
              <a:rPr lang="en-CA" altLang="en-US" smtClean="0"/>
              <a:t>Simulated (with Aspen Plus V7.3) data (gas composition) have been used to estimate cold gas efficiency and the ethanol yield.</a:t>
            </a:r>
          </a:p>
          <a:p>
            <a:pPr marL="171450" indent="-171450">
              <a:buFontTx/>
              <a:buChar char="•"/>
            </a:pPr>
            <a:endParaRPr lang="en-CA" altLang="en-US" smtClean="0"/>
          </a:p>
          <a:p>
            <a:pPr marL="171450" indent="-171450">
              <a:buFontTx/>
              <a:buChar char="•"/>
            </a:pPr>
            <a:r>
              <a:rPr lang="en-CA" altLang="en-US" smtClean="0"/>
              <a:t>Ethanol yields were normalized to untreated feedstock while evaluating the LC of ethanol, and energy, emission and cost breakdown were worked out. </a:t>
            </a:r>
          </a:p>
          <a:p>
            <a:pPr marL="171450" indent="-171450">
              <a:buFontTx/>
              <a:buChar char="•"/>
            </a:pPr>
            <a:r>
              <a:rPr lang="en-CA" altLang="en-US" smtClean="0"/>
              <a:t>Although mixed alcohol production has been reported by several authors, </a:t>
            </a:r>
            <a:r>
              <a:rPr lang="en-CA" altLang="en-US" i="1" smtClean="0"/>
              <a:t>Clostridium Ljungdhalii</a:t>
            </a:r>
            <a:r>
              <a:rPr lang="en-CA" altLang="en-US" smtClean="0"/>
              <a:t> can produce only ethanol from syngas. </a:t>
            </a:r>
          </a:p>
          <a:p>
            <a:pPr marL="171450" indent="-171450">
              <a:buFontTx/>
              <a:buChar char="•"/>
            </a:pPr>
            <a:r>
              <a:rPr lang="en-CA" altLang="en-US" smtClean="0"/>
              <a:t>Consequently, ethanol is only the final product in the syngas fermentation process.</a:t>
            </a:r>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D1683C-4D9B-422B-8387-82F8E78A1766}" type="slidenum">
              <a:rPr lang="en-CA" altLang="en-US" smtClean="0">
                <a:latin typeface="Arial" pitchFamily="34" charset="0"/>
              </a:rPr>
              <a:pPr/>
              <a:t>48</a:t>
            </a:fld>
            <a:endParaRPr lang="en-CA"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lstStyle>
            <a:lvl1pPr>
              <a:defRPr>
                <a:solidFill>
                  <a:srgbClr val="292929"/>
                </a:solidFill>
              </a:defRPr>
            </a:lvl1pPr>
          </a:lstStyle>
          <a:p>
            <a:pPr lvl="0"/>
            <a:r>
              <a:rPr lang="en-US" altLang="en-US" noProof="0" smtClean="0"/>
              <a:t>Click to edit Master title style</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4100" name="Rectangle 4"/>
          <p:cNvSpPr>
            <a:spLocks noGrp="1" noChangeArrowheads="1"/>
          </p:cNvSpPr>
          <p:nvPr>
            <p:ph type="dt" sz="half" idx="2"/>
          </p:nvPr>
        </p:nvSpPr>
        <p:spPr/>
        <p:txBody>
          <a:bodyPr/>
          <a:lstStyle>
            <a:lvl1pPr>
              <a:defRPr/>
            </a:lvl1pPr>
          </a:lstStyle>
          <a:p>
            <a:endParaRPr lang="en-US" altLang="en-US"/>
          </a:p>
        </p:txBody>
      </p:sp>
      <p:sp>
        <p:nvSpPr>
          <p:cNvPr id="4101" name="Rectangle 5"/>
          <p:cNvSpPr>
            <a:spLocks noGrp="1" noChangeArrowheads="1"/>
          </p:cNvSpPr>
          <p:nvPr>
            <p:ph type="ftr" sz="quarter" idx="3"/>
          </p:nvPr>
        </p:nvSpPr>
        <p:spPr/>
        <p:txBody>
          <a:bodyPr/>
          <a:lstStyle>
            <a:lvl1pPr>
              <a:defRPr/>
            </a:lvl1pPr>
          </a:lstStyle>
          <a:p>
            <a:endParaRPr lang="en-US" altLang="en-US"/>
          </a:p>
        </p:txBody>
      </p:sp>
      <p:sp>
        <p:nvSpPr>
          <p:cNvPr id="4102" name="Rectangle 6"/>
          <p:cNvSpPr>
            <a:spLocks noGrp="1" noChangeArrowheads="1"/>
          </p:cNvSpPr>
          <p:nvPr>
            <p:ph type="sldNum" sz="quarter" idx="4"/>
          </p:nvPr>
        </p:nvSpPr>
        <p:spPr/>
        <p:txBody>
          <a:bodyPr/>
          <a:lstStyle>
            <a:lvl1pPr>
              <a:defRPr/>
            </a:lvl1pPr>
          </a:lstStyle>
          <a:p>
            <a:fld id="{9C5DE42D-239E-4B6E-BA63-0FB13877733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6F705D1-30D9-4CAD-8126-A59E6571C9E1}" type="slidenum">
              <a:rPr lang="en-US" altLang="en-US"/>
              <a:pPr/>
              <a:t>‹#›</a:t>
            </a:fld>
            <a:endParaRPr lang="en-US" altLang="en-US"/>
          </a:p>
        </p:txBody>
      </p:sp>
    </p:spTree>
    <p:extLst>
      <p:ext uri="{BB962C8B-B14F-4D97-AF65-F5344CB8AC3E}">
        <p14:creationId xmlns="" xmlns:p14="http://schemas.microsoft.com/office/powerpoint/2010/main" val="340144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9037C86-8ADC-4CDB-BF65-91DD81C5CCEE}" type="slidenum">
              <a:rPr lang="en-US" altLang="en-US"/>
              <a:pPr/>
              <a:t>‹#›</a:t>
            </a:fld>
            <a:endParaRPr lang="en-US" altLang="en-US"/>
          </a:p>
        </p:txBody>
      </p:sp>
    </p:spTree>
    <p:extLst>
      <p:ext uri="{BB962C8B-B14F-4D97-AF65-F5344CB8AC3E}">
        <p14:creationId xmlns="" xmlns:p14="http://schemas.microsoft.com/office/powerpoint/2010/main" val="3108170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BBCA39A-57C3-442C-91E3-8D9D28B63065}" type="slidenum">
              <a:rPr lang="en-US" altLang="en-US"/>
              <a:pPr/>
              <a:t>‹#›</a:t>
            </a:fld>
            <a:endParaRPr lang="en-US" altLang="en-US"/>
          </a:p>
        </p:txBody>
      </p:sp>
    </p:spTree>
    <p:extLst>
      <p:ext uri="{BB962C8B-B14F-4D97-AF65-F5344CB8AC3E}">
        <p14:creationId xmlns="" xmlns:p14="http://schemas.microsoft.com/office/powerpoint/2010/main" val="109501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18E20586-FA05-4212-96B4-8D4BD68E84C7}" type="slidenum">
              <a:rPr lang="en-US" altLang="en-US"/>
              <a:pPr/>
              <a:t>‹#›</a:t>
            </a:fld>
            <a:endParaRPr lang="en-US" altLang="en-US"/>
          </a:p>
        </p:txBody>
      </p:sp>
    </p:spTree>
    <p:extLst>
      <p:ext uri="{BB962C8B-B14F-4D97-AF65-F5344CB8AC3E}">
        <p14:creationId xmlns="" xmlns:p14="http://schemas.microsoft.com/office/powerpoint/2010/main" val="305706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F81CB4B3-0BE1-458B-96F9-88C3ED221952}" type="slidenum">
              <a:rPr lang="en-US" altLang="en-US"/>
              <a:pPr/>
              <a:t>‹#›</a:t>
            </a:fld>
            <a:endParaRPr lang="en-US" altLang="en-US"/>
          </a:p>
        </p:txBody>
      </p:sp>
    </p:spTree>
    <p:extLst>
      <p:ext uri="{BB962C8B-B14F-4D97-AF65-F5344CB8AC3E}">
        <p14:creationId xmlns="" xmlns:p14="http://schemas.microsoft.com/office/powerpoint/2010/main" val="60903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28C4078D-93CD-4047-9C7E-C5436C3AC933}" type="slidenum">
              <a:rPr lang="en-US" altLang="en-US"/>
              <a:pPr/>
              <a:t>‹#›</a:t>
            </a:fld>
            <a:endParaRPr lang="en-US" altLang="en-US"/>
          </a:p>
        </p:txBody>
      </p:sp>
    </p:spTree>
    <p:extLst>
      <p:ext uri="{BB962C8B-B14F-4D97-AF65-F5344CB8AC3E}">
        <p14:creationId xmlns="" xmlns:p14="http://schemas.microsoft.com/office/powerpoint/2010/main" val="1365402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8DF6875-D074-40CB-BA55-9EF785BCADCD}" type="slidenum">
              <a:rPr lang="en-US" altLang="en-US"/>
              <a:pPr/>
              <a:t>‹#›</a:t>
            </a:fld>
            <a:endParaRPr lang="en-US" altLang="en-US"/>
          </a:p>
        </p:txBody>
      </p:sp>
    </p:spTree>
    <p:extLst>
      <p:ext uri="{BB962C8B-B14F-4D97-AF65-F5344CB8AC3E}">
        <p14:creationId xmlns="" xmlns:p14="http://schemas.microsoft.com/office/powerpoint/2010/main" val="792346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9566AC5-ECFC-485F-B177-B645CD8DA904}" type="slidenum">
              <a:rPr lang="en-US" altLang="en-US"/>
              <a:pPr/>
              <a:t>‹#›</a:t>
            </a:fld>
            <a:endParaRPr lang="en-US" altLang="en-US"/>
          </a:p>
        </p:txBody>
      </p:sp>
    </p:spTree>
    <p:extLst>
      <p:ext uri="{BB962C8B-B14F-4D97-AF65-F5344CB8AC3E}">
        <p14:creationId xmlns="" xmlns:p14="http://schemas.microsoft.com/office/powerpoint/2010/main" val="160743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4254783-E42B-468E-8763-8F221E296D54}" type="slidenum">
              <a:rPr lang="en-US" altLang="en-US"/>
              <a:pPr/>
              <a:t>‹#›</a:t>
            </a:fld>
            <a:endParaRPr lang="en-US" altLang="en-US"/>
          </a:p>
        </p:txBody>
      </p:sp>
    </p:spTree>
    <p:extLst>
      <p:ext uri="{BB962C8B-B14F-4D97-AF65-F5344CB8AC3E}">
        <p14:creationId xmlns="" xmlns:p14="http://schemas.microsoft.com/office/powerpoint/2010/main" val="577608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300" y="260350"/>
            <a:ext cx="2128838" cy="5865813"/>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60350"/>
            <a:ext cx="6235700" cy="58658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3AFC628-3916-4BE2-A04B-B723548712BF}" type="slidenum">
              <a:rPr lang="en-US" altLang="en-US"/>
              <a:pPr/>
              <a:t>‹#›</a:t>
            </a:fld>
            <a:endParaRPr lang="en-US" altLang="en-US"/>
          </a:p>
        </p:txBody>
      </p:sp>
    </p:spTree>
    <p:extLst>
      <p:ext uri="{BB962C8B-B14F-4D97-AF65-F5344CB8AC3E}">
        <p14:creationId xmlns="" xmlns:p14="http://schemas.microsoft.com/office/powerpoint/2010/main" val="2442925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2988" y="260350"/>
            <a:ext cx="7931150" cy="792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D38A874-2019-4C1D-AF7E-938148FA338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000">
          <a:solidFill>
            <a:schemeClr val="bg1"/>
          </a:solidFill>
          <a:latin typeface="+mj-lt"/>
          <a:ea typeface="+mj-ea"/>
          <a:cs typeface="+mj-cs"/>
        </a:defRPr>
      </a:lvl1pPr>
      <a:lvl2pPr algn="ctr" rtl="0" fontAlgn="base">
        <a:spcBef>
          <a:spcPct val="0"/>
        </a:spcBef>
        <a:spcAft>
          <a:spcPct val="0"/>
        </a:spcAft>
        <a:defRPr sz="4000">
          <a:solidFill>
            <a:schemeClr val="bg1"/>
          </a:solidFill>
          <a:latin typeface="Arial" charset="0"/>
        </a:defRPr>
      </a:lvl2pPr>
      <a:lvl3pPr algn="ctr" rtl="0" fontAlgn="base">
        <a:spcBef>
          <a:spcPct val="0"/>
        </a:spcBef>
        <a:spcAft>
          <a:spcPct val="0"/>
        </a:spcAft>
        <a:defRPr sz="4000">
          <a:solidFill>
            <a:schemeClr val="bg1"/>
          </a:solidFill>
          <a:latin typeface="Arial" charset="0"/>
        </a:defRPr>
      </a:lvl3pPr>
      <a:lvl4pPr algn="ctr" rtl="0" fontAlgn="base">
        <a:spcBef>
          <a:spcPct val="0"/>
        </a:spcBef>
        <a:spcAft>
          <a:spcPct val="0"/>
        </a:spcAft>
        <a:defRPr sz="4000">
          <a:solidFill>
            <a:schemeClr val="bg1"/>
          </a:solidFill>
          <a:latin typeface="Arial" charset="0"/>
        </a:defRPr>
      </a:lvl4pPr>
      <a:lvl5pPr algn="ctr" rtl="0" fontAlgn="base">
        <a:spcBef>
          <a:spcPct val="0"/>
        </a:spcBef>
        <a:spcAft>
          <a:spcPct val="0"/>
        </a:spcAft>
        <a:defRPr sz="4000">
          <a:solidFill>
            <a:schemeClr val="bg1"/>
          </a:solidFill>
          <a:latin typeface="Arial" charset="0"/>
        </a:defRPr>
      </a:lvl5pPr>
      <a:lvl6pPr marL="457200" algn="ctr" rtl="0" fontAlgn="base">
        <a:spcBef>
          <a:spcPct val="0"/>
        </a:spcBef>
        <a:spcAft>
          <a:spcPct val="0"/>
        </a:spcAft>
        <a:defRPr sz="4000">
          <a:solidFill>
            <a:schemeClr val="bg1"/>
          </a:solidFill>
          <a:latin typeface="Arial" charset="0"/>
        </a:defRPr>
      </a:lvl6pPr>
      <a:lvl7pPr marL="914400" algn="ctr" rtl="0" fontAlgn="base">
        <a:spcBef>
          <a:spcPct val="0"/>
        </a:spcBef>
        <a:spcAft>
          <a:spcPct val="0"/>
        </a:spcAft>
        <a:defRPr sz="4000">
          <a:solidFill>
            <a:schemeClr val="bg1"/>
          </a:solidFill>
          <a:latin typeface="Arial" charset="0"/>
        </a:defRPr>
      </a:lvl7pPr>
      <a:lvl8pPr marL="1371600" algn="ctr" rtl="0" fontAlgn="base">
        <a:spcBef>
          <a:spcPct val="0"/>
        </a:spcBef>
        <a:spcAft>
          <a:spcPct val="0"/>
        </a:spcAft>
        <a:defRPr sz="4000">
          <a:solidFill>
            <a:schemeClr val="bg1"/>
          </a:solidFill>
          <a:latin typeface="Arial" charset="0"/>
        </a:defRPr>
      </a:lvl8pPr>
      <a:lvl9pPr marL="1828800" algn="ctr" rtl="0" fontAlgn="base">
        <a:spcBef>
          <a:spcPct val="0"/>
        </a:spcBef>
        <a:spcAft>
          <a:spcPct val="0"/>
        </a:spcAft>
        <a:defRPr sz="4000">
          <a:solidFill>
            <a:schemeClr val="bg1"/>
          </a:solidFill>
          <a:latin typeface="Arial" charset="0"/>
        </a:defRPr>
      </a:lvl9pPr>
    </p:titleStyle>
    <p:bodyStyle>
      <a:lvl1pPr marL="342900" indent="-342900" algn="l" rtl="0" fontAlgn="base">
        <a:spcBef>
          <a:spcPct val="20000"/>
        </a:spcBef>
        <a:spcAft>
          <a:spcPct val="0"/>
        </a:spcAft>
        <a:buClr>
          <a:srgbClr val="4D4D4D"/>
        </a:buClr>
        <a:buFont typeface="Wingdings" pitchFamily="2" charset="2"/>
        <a:buChar char="§"/>
        <a:defRPr sz="3200">
          <a:solidFill>
            <a:srgbClr val="292929"/>
          </a:solidFill>
          <a:latin typeface="+mn-lt"/>
          <a:ea typeface="+mn-ea"/>
          <a:cs typeface="+mn-cs"/>
        </a:defRPr>
      </a:lvl1pPr>
      <a:lvl2pPr marL="742950" indent="-285750" algn="l" rtl="0" fontAlgn="base">
        <a:spcBef>
          <a:spcPct val="20000"/>
        </a:spcBef>
        <a:spcAft>
          <a:spcPct val="0"/>
        </a:spcAft>
        <a:buClr>
          <a:srgbClr val="4D4D4D"/>
        </a:buClr>
        <a:buFont typeface="Wingdings" pitchFamily="2" charset="2"/>
        <a:buChar char="§"/>
        <a:defRPr sz="2800">
          <a:solidFill>
            <a:srgbClr val="292929"/>
          </a:solidFill>
          <a:latin typeface="+mn-lt"/>
        </a:defRPr>
      </a:lvl2pPr>
      <a:lvl3pPr marL="1143000" indent="-228600" algn="l" rtl="0" fontAlgn="base">
        <a:spcBef>
          <a:spcPct val="20000"/>
        </a:spcBef>
        <a:spcAft>
          <a:spcPct val="0"/>
        </a:spcAft>
        <a:buClr>
          <a:srgbClr val="4D4D4D"/>
        </a:buClr>
        <a:buFont typeface="Wingdings" pitchFamily="2" charset="2"/>
        <a:buChar char="§"/>
        <a:defRPr sz="2400">
          <a:solidFill>
            <a:srgbClr val="292929"/>
          </a:solidFill>
          <a:latin typeface="+mn-lt"/>
        </a:defRPr>
      </a:lvl3pPr>
      <a:lvl4pPr marL="16002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4pPr>
      <a:lvl5pPr marL="20574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5pPr>
      <a:lvl6pPr marL="25146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6pPr>
      <a:lvl7pPr marL="29718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7pPr>
      <a:lvl8pPr marL="34290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8pPr>
      <a:lvl9pPr marL="38862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itimes.com/lifestyle/global-warminghow-to-cool" TargetMode="External"/><Relationship Id="rId7" Type="http://schemas.openxmlformats.org/officeDocument/2006/relationships/image" Target="../media/image7.jpeg"/><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www.prweb.com/releases/2012/4/prweb9460370.htm" TargetMode="External"/><Relationship Id="rId4" Type="http://schemas.openxmlformats.org/officeDocument/2006/relationships/hyperlink" Target="http://www.green-the-world.net/what_is_renewable_energy.html" TargetMode="External"/><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5.jpeg"/><Relationship Id="rId3" Type="http://schemas.openxmlformats.org/officeDocument/2006/relationships/image" Target="../media/image11.pn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hyperlink" Target="http://www.genoscope.cns.fr/spip/IMG/jpg/eucalyptus.jpg" TargetMode="External"/><Relationship Id="rId2" Type="http://schemas.openxmlformats.org/officeDocument/2006/relationships/image" Target="../media/image10.jpeg"/><Relationship Id="rId16"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png"/><Relationship Id="rId5" Type="http://schemas.openxmlformats.org/officeDocument/2006/relationships/image" Target="../media/image13.wmf"/><Relationship Id="rId15" Type="http://schemas.openxmlformats.org/officeDocument/2006/relationships/image" Target="../media/image23.png"/><Relationship Id="rId10" Type="http://schemas.openxmlformats.org/officeDocument/2006/relationships/image" Target="../media/image18.jpeg"/><Relationship Id="rId19" Type="http://schemas.openxmlformats.org/officeDocument/2006/relationships/image" Target="../media/image26.jpe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eg"/></Relationships>
</file>

<file path=ppt/slides/_rels/slide4.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jpeg"/><Relationship Id="rId21" Type="http://schemas.openxmlformats.org/officeDocument/2006/relationships/image" Target="../media/image9.jpeg"/><Relationship Id="rId7" Type="http://schemas.openxmlformats.org/officeDocument/2006/relationships/image" Target="../media/image31.jpeg"/><Relationship Id="rId12" Type="http://schemas.openxmlformats.org/officeDocument/2006/relationships/image" Target="../media/image36.jpeg"/><Relationship Id="rId17" Type="http://schemas.openxmlformats.org/officeDocument/2006/relationships/image" Target="../media/image41.jpeg"/><Relationship Id="rId2" Type="http://schemas.openxmlformats.org/officeDocument/2006/relationships/notesSlide" Target="../notesSlides/notesSlide1.xml"/><Relationship Id="rId16" Type="http://schemas.openxmlformats.org/officeDocument/2006/relationships/image" Target="../media/image40.jpeg"/><Relationship Id="rId20"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10" Type="http://schemas.openxmlformats.org/officeDocument/2006/relationships/image" Target="../media/image34.jpeg"/><Relationship Id="rId19" Type="http://schemas.openxmlformats.org/officeDocument/2006/relationships/image" Target="../media/image43.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 Id="rId22" Type="http://schemas.openxmlformats.org/officeDocument/2006/relationships/image" Target="../media/image45.jpeg"/></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1.xml"/><Relationship Id="rId7" Type="http://schemas.openxmlformats.org/officeDocument/2006/relationships/image" Target="../media/image46.gi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9.jpe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scholar.google.com/citations?view_op=view_citation&amp;hl=en&amp;user=UzKorbMAAAAJ&amp;sortby=pubdate&amp;citation_for_view=UzKorbMAAAAJ:WbkHhVStYXYC" TargetMode="External"/><Relationship Id="rId2" Type="http://schemas.openxmlformats.org/officeDocument/2006/relationships/hyperlink" Target="https://scholar.google.com/citations?view_op=view_citation&amp;hl=en&amp;user=UzKorbMAAAAJ&amp;sortby=pubdate&amp;citation_for_view=UzKorbMAAAAJ:geHnlv5EZng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49.jpeg"/></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47.png"/><Relationship Id="rId4" Type="http://schemas.openxmlformats.org/officeDocument/2006/relationships/image" Target="../media/image52.jpeg"/></Relationships>
</file>

<file path=ppt/slides/_rels/slide12.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9.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jpeg"/></Relationships>
</file>

<file path=ppt/slides/_rels/slide1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11" Type="http://schemas.openxmlformats.org/officeDocument/2006/relationships/image" Target="../media/image9.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jpeg"/><Relationship Id="rId7" Type="http://schemas.openxmlformats.org/officeDocument/2006/relationships/image" Target="../media/image9.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48.jpeg"/><Relationship Id="rId4" Type="http://schemas.openxmlformats.org/officeDocument/2006/relationships/image" Target="../media/image67.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77.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jpeg"/><Relationship Id="rId7" Type="http://schemas.openxmlformats.org/officeDocument/2006/relationships/image" Target="../media/image9.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48.jpeg"/><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scholar.google.com/citations?view_op=view_citation&amp;hl=en&amp;user=UzKorbMAAAAJ&amp;sortby=pubdate&amp;citation_for_view=UzKorbMAAAAJ:KxtntwgDAa4C"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hyperlink" Target="http://www.sciencedirect.com/science/journal/09263373" TargetMode="External"/><Relationship Id="rId7" Type="http://schemas.openxmlformats.org/officeDocument/2006/relationships/image" Target="../media/image8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hyperlink" Target="http://www.sciencedirect.com/science/journal/09263373/189/supp/C" TargetMode="External"/><Relationship Id="rId9" Type="http://schemas.openxmlformats.org/officeDocument/2006/relationships/image" Target="../media/image89.jpeg"/></Relationships>
</file>

<file path=ppt/slides/_rels/slide32.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85.jpeg"/><Relationship Id="rId2"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68.jpeg"/><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1.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9.jpeg"/><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82.jpeg"/><Relationship Id="rId2" Type="http://schemas.openxmlformats.org/officeDocument/2006/relationships/image" Target="../media/image109.jpeg"/><Relationship Id="rId1" Type="http://schemas.openxmlformats.org/officeDocument/2006/relationships/slideLayout" Target="../slideLayouts/slideLayout7.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scholar.google.com/citations?view_op=view_citation&amp;hl=en&amp;user=UzKorbMAAAAJ&amp;sortby=pubdate&amp;citation_for_view=UzKorbMAAAAJ:OU6Ihb5iCvQC"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uoguelph.ca/~adutta/" TargetMode="External"/><Relationship Id="rId2" Type="http://schemas.openxmlformats.org/officeDocument/2006/relationships/hyperlink" Target="mailto:adutta@uoguelph.ca" TargetMode="Externa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scholar.google.com/citations?user=UzKorbMAAAAJ&amp;hl=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844824"/>
            <a:ext cx="8928992" cy="1440160"/>
          </a:xfrm>
        </p:spPr>
        <p:txBody>
          <a:bodyPr/>
          <a:lstStyle/>
          <a:p>
            <a:r>
              <a:rPr lang="en-US" sz="2400" b="1" dirty="0" smtClean="0">
                <a:solidFill>
                  <a:srgbClr val="0070C0"/>
                </a:solidFill>
              </a:rPr>
              <a:t>Hybrid </a:t>
            </a:r>
            <a:r>
              <a:rPr lang="en-US" sz="2400" b="1" dirty="0" err="1" smtClean="0">
                <a:solidFill>
                  <a:srgbClr val="0070C0"/>
                </a:solidFill>
              </a:rPr>
              <a:t>thermochemical</a:t>
            </a:r>
            <a:r>
              <a:rPr lang="en-US" sz="2400" b="1" dirty="0" smtClean="0">
                <a:solidFill>
                  <a:srgbClr val="0070C0"/>
                </a:solidFill>
              </a:rPr>
              <a:t> and biochemical conversion of biomass for renewable fuels and products</a:t>
            </a:r>
            <a:r>
              <a:rPr lang="en-US" sz="3600" b="1" dirty="0" smtClean="0">
                <a:solidFill>
                  <a:srgbClr val="0070C0"/>
                </a:solidFill>
              </a:rPr>
              <a:t/>
            </a:r>
            <a:br>
              <a:rPr lang="en-US" sz="3600" b="1" dirty="0" smtClean="0">
                <a:solidFill>
                  <a:srgbClr val="0070C0"/>
                </a:solidFill>
              </a:rPr>
            </a:br>
            <a:r>
              <a:rPr lang="en-US" sz="3600" b="1" dirty="0" smtClean="0">
                <a:solidFill>
                  <a:srgbClr val="952B3A"/>
                </a:solidFill>
              </a:rPr>
              <a:t>---- </a:t>
            </a:r>
            <a:r>
              <a:rPr lang="en-CA" sz="1800" dirty="0" smtClean="0">
                <a:solidFill>
                  <a:srgbClr val="952B3A"/>
                </a:solidFill>
              </a:rPr>
              <a:t>where value is recovered from every co-product of the biomass conversion processes </a:t>
            </a:r>
            <a:endParaRPr lang="en-US" altLang="en-US" sz="3600" b="1" dirty="0">
              <a:solidFill>
                <a:srgbClr val="0070C0"/>
              </a:solidFill>
            </a:endParaRPr>
          </a:p>
        </p:txBody>
      </p:sp>
      <p:sp>
        <p:nvSpPr>
          <p:cNvPr id="2051" name="Rectangle 3"/>
          <p:cNvSpPr>
            <a:spLocks noGrp="1" noChangeArrowheads="1"/>
          </p:cNvSpPr>
          <p:nvPr>
            <p:ph type="subTitle" idx="1"/>
          </p:nvPr>
        </p:nvSpPr>
        <p:spPr>
          <a:xfrm>
            <a:off x="4139952" y="3645024"/>
            <a:ext cx="4752528" cy="2304256"/>
          </a:xfrm>
        </p:spPr>
        <p:txBody>
          <a:bodyPr/>
          <a:lstStyle/>
          <a:p>
            <a:r>
              <a:rPr lang="en-US" altLang="en-US" sz="2000" b="1" dirty="0" err="1" smtClean="0">
                <a:solidFill>
                  <a:srgbClr val="008000"/>
                </a:solidFill>
                <a:latin typeface="Candara" panose="020E0502030303020204" pitchFamily="34" charset="0"/>
                <a:ea typeface="+mj-ea"/>
                <a:cs typeface="Arial" panose="020B0604020202020204" pitchFamily="34" charset="0"/>
              </a:rPr>
              <a:t>Animesh</a:t>
            </a:r>
            <a:r>
              <a:rPr lang="en-US" altLang="en-US" sz="2000" b="1" dirty="0" smtClean="0">
                <a:solidFill>
                  <a:srgbClr val="008000"/>
                </a:solidFill>
                <a:latin typeface="Candara" panose="020E0502030303020204" pitchFamily="34" charset="0"/>
                <a:ea typeface="+mj-ea"/>
                <a:cs typeface="Arial" panose="020B0604020202020204" pitchFamily="34" charset="0"/>
              </a:rPr>
              <a:t> </a:t>
            </a:r>
            <a:r>
              <a:rPr lang="en-US" altLang="en-US" sz="2000" b="1" dirty="0" err="1" smtClean="0">
                <a:solidFill>
                  <a:srgbClr val="008000"/>
                </a:solidFill>
                <a:latin typeface="Candara" panose="020E0502030303020204" pitchFamily="34" charset="0"/>
                <a:ea typeface="+mj-ea"/>
                <a:cs typeface="Arial" panose="020B0604020202020204" pitchFamily="34" charset="0"/>
              </a:rPr>
              <a:t>Dutta</a:t>
            </a:r>
            <a:endParaRPr lang="en-US" altLang="en-US" sz="2000" b="1" dirty="0" smtClean="0">
              <a:solidFill>
                <a:srgbClr val="008000"/>
              </a:solidFill>
              <a:latin typeface="Candara" panose="020E0502030303020204" pitchFamily="34" charset="0"/>
              <a:ea typeface="+mj-ea"/>
              <a:cs typeface="Arial" panose="020B0604020202020204" pitchFamily="34" charset="0"/>
            </a:endParaRPr>
          </a:p>
          <a:p>
            <a:r>
              <a:rPr lang="en-US" altLang="en-US" sz="2000" b="1" dirty="0" smtClean="0">
                <a:solidFill>
                  <a:srgbClr val="008000"/>
                </a:solidFill>
                <a:latin typeface="Candara" panose="020E0502030303020204" pitchFamily="34" charset="0"/>
                <a:ea typeface="+mj-ea"/>
                <a:cs typeface="Arial" panose="020B0604020202020204" pitchFamily="34" charset="0"/>
              </a:rPr>
              <a:t>Associate Professor and Director</a:t>
            </a:r>
          </a:p>
          <a:p>
            <a:r>
              <a:rPr lang="en-US" sz="2000" b="1" dirty="0" smtClean="0">
                <a:solidFill>
                  <a:srgbClr val="008000"/>
                </a:solidFill>
                <a:effectLst>
                  <a:outerShdw blurRad="38100" dist="38100" dir="2700000" algn="tl">
                    <a:srgbClr val="000000">
                      <a:alpha val="43137"/>
                    </a:srgbClr>
                  </a:outerShdw>
                </a:effectLst>
                <a:ea typeface="ＭＳ Ｐゴシック" charset="-128"/>
              </a:rPr>
              <a:t>Bio-Renewable Innovation Lab (BRIL) </a:t>
            </a:r>
            <a:endParaRPr lang="en-US" altLang="en-US" sz="2000" b="1" dirty="0" smtClean="0">
              <a:solidFill>
                <a:srgbClr val="008000"/>
              </a:solidFill>
              <a:latin typeface="Candara" panose="020E0502030303020204" pitchFamily="34" charset="0"/>
              <a:ea typeface="+mj-ea"/>
              <a:cs typeface="Arial" panose="020B0604020202020204" pitchFamily="34" charset="0"/>
            </a:endParaRPr>
          </a:p>
          <a:p>
            <a:r>
              <a:rPr lang="en-US" altLang="en-US" sz="2000" b="1" dirty="0" smtClean="0">
                <a:solidFill>
                  <a:srgbClr val="008000"/>
                </a:solidFill>
                <a:latin typeface="Candara" panose="020E0502030303020204" pitchFamily="34" charset="0"/>
                <a:ea typeface="+mj-ea"/>
                <a:cs typeface="Arial" panose="020B0604020202020204" pitchFamily="34" charset="0"/>
              </a:rPr>
              <a:t>School of Engineering, University of Guelph Ontario, Canada </a:t>
            </a:r>
          </a:p>
        </p:txBody>
      </p:sp>
      <p:pic>
        <p:nvPicPr>
          <p:cNvPr id="4" name="Picture 126" descr="Guelph Mech Eng Logo"/>
          <p:cNvPicPr>
            <a:picLocks noChangeAspect="1" noChangeArrowheads="1"/>
          </p:cNvPicPr>
          <p:nvPr/>
        </p:nvPicPr>
        <p:blipFill>
          <a:blip r:embed="rId2" cstate="print"/>
          <a:srcRect/>
          <a:stretch>
            <a:fillRect/>
          </a:stretch>
        </p:blipFill>
        <p:spPr bwMode="auto">
          <a:xfrm>
            <a:off x="1187624" y="116632"/>
            <a:ext cx="872684" cy="865758"/>
          </a:xfrm>
          <a:prstGeom prst="rect">
            <a:avLst/>
          </a:prstGeom>
          <a:noFill/>
          <a:ln w="9525">
            <a:noFill/>
            <a:miter lim="800000"/>
            <a:headEnd/>
            <a:tailEnd/>
          </a:ln>
        </p:spPr>
      </p:pic>
      <p:pic>
        <p:nvPicPr>
          <p:cNvPr id="39938" name="Picture 2" descr="http://www.ag.ndsu.edu/hort/info/grass/grass/miscaflo.JPG"/>
          <p:cNvPicPr>
            <a:picLocks noChangeAspect="1" noChangeArrowheads="1"/>
          </p:cNvPicPr>
          <p:nvPr/>
        </p:nvPicPr>
        <p:blipFill>
          <a:blip r:embed="rId3" cstate="print"/>
          <a:srcRect/>
          <a:stretch>
            <a:fillRect/>
          </a:stretch>
        </p:blipFill>
        <p:spPr bwMode="auto">
          <a:xfrm>
            <a:off x="755576" y="3573016"/>
            <a:ext cx="3196700" cy="2376264"/>
          </a:xfrm>
          <a:prstGeom prst="rect">
            <a:avLst/>
          </a:prstGeom>
          <a:noFill/>
        </p:spPr>
      </p:pic>
      <p:sp>
        <p:nvSpPr>
          <p:cNvPr id="6" name="TextBox 5"/>
          <p:cNvSpPr txBox="1"/>
          <p:nvPr/>
        </p:nvSpPr>
        <p:spPr>
          <a:xfrm>
            <a:off x="755576" y="6396335"/>
            <a:ext cx="8064896" cy="369332"/>
          </a:xfrm>
          <a:prstGeom prst="rect">
            <a:avLst/>
          </a:prstGeom>
          <a:noFill/>
        </p:spPr>
        <p:txBody>
          <a:bodyPr wrap="square" rtlCol="0">
            <a:spAutoFit/>
          </a:bodyPr>
          <a:lstStyle/>
          <a:p>
            <a:pPr algn="ctr"/>
            <a:r>
              <a:rPr lang="en-CA" b="1" dirty="0" smtClean="0">
                <a:solidFill>
                  <a:srgbClr val="002060"/>
                </a:solidFill>
              </a:rPr>
              <a:t>World </a:t>
            </a:r>
            <a:r>
              <a:rPr lang="en-CA" b="1" dirty="0" err="1" smtClean="0">
                <a:solidFill>
                  <a:srgbClr val="002060"/>
                </a:solidFill>
              </a:rPr>
              <a:t>Bioenergy</a:t>
            </a:r>
            <a:r>
              <a:rPr lang="en-CA" b="1" dirty="0" smtClean="0">
                <a:solidFill>
                  <a:srgbClr val="002060"/>
                </a:solidFill>
              </a:rPr>
              <a:t> Congress and Expo, June 13-14, 2016 Rome, Italy</a:t>
            </a:r>
          </a:p>
        </p:txBody>
      </p:sp>
      <p:pic>
        <p:nvPicPr>
          <p:cNvPr id="1026" name="Picture 2"/>
          <p:cNvPicPr>
            <a:picLocks noChangeAspect="1" noChangeArrowheads="1"/>
          </p:cNvPicPr>
          <p:nvPr/>
        </p:nvPicPr>
        <p:blipFill>
          <a:blip r:embed="rId4" cstate="print"/>
          <a:srcRect/>
          <a:stretch>
            <a:fillRect/>
          </a:stretch>
        </p:blipFill>
        <p:spPr bwMode="auto">
          <a:xfrm>
            <a:off x="7524329" y="-1"/>
            <a:ext cx="1619672" cy="177578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60573"/>
            <a:ext cx="5832648" cy="792163"/>
          </a:xfrm>
        </p:spPr>
        <p:txBody>
          <a:bodyPr/>
          <a:lstStyle/>
          <a:p>
            <a:r>
              <a:rPr lang="en-CA" sz="2400" b="1" dirty="0" smtClean="0">
                <a:solidFill>
                  <a:srgbClr val="002060"/>
                </a:solidFill>
              </a:rPr>
              <a:t>Three most important global issues</a:t>
            </a:r>
            <a:endParaRPr lang="en-CA" sz="2400" b="1" dirty="0">
              <a:solidFill>
                <a:srgbClr val="002060"/>
              </a:solidFill>
            </a:endParaRPr>
          </a:p>
        </p:txBody>
      </p:sp>
      <p:pic>
        <p:nvPicPr>
          <p:cNvPr id="1028" name="Picture 4" descr="http://zpolitics.com/wp-content/uploads/2013/05/Global-Warming-2.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7544" y="2060848"/>
            <a:ext cx="2174254" cy="245427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F6F705D1-30D9-4CAD-8126-A59E6571C9E1}" type="slidenum">
              <a:rPr lang="en-US" altLang="en-US" smtClean="0"/>
              <a:pPr/>
              <a:t>2</a:t>
            </a:fld>
            <a:endParaRPr lang="en-US" altLang="en-US" dirty="0"/>
          </a:p>
        </p:txBody>
      </p:sp>
      <p:sp>
        <p:nvSpPr>
          <p:cNvPr id="3" name="Rectangle 2"/>
          <p:cNvSpPr/>
          <p:nvPr/>
        </p:nvSpPr>
        <p:spPr>
          <a:xfrm>
            <a:off x="323528" y="6021288"/>
            <a:ext cx="4572000" cy="738664"/>
          </a:xfrm>
          <a:prstGeom prst="rect">
            <a:avLst/>
          </a:prstGeom>
        </p:spPr>
        <p:txBody>
          <a:bodyPr>
            <a:spAutoFit/>
          </a:bodyPr>
          <a:lstStyle/>
          <a:p>
            <a:r>
              <a:rPr lang="en-CA" sz="1050" dirty="0">
                <a:solidFill>
                  <a:schemeClr val="accent1">
                    <a:lumMod val="50000"/>
                  </a:schemeClr>
                </a:solidFill>
                <a:hlinkClick r:id="rId3"/>
              </a:rPr>
              <a:t>http://</a:t>
            </a:r>
            <a:r>
              <a:rPr lang="en-CA" sz="1050" dirty="0" smtClean="0">
                <a:solidFill>
                  <a:schemeClr val="accent1">
                    <a:lumMod val="50000"/>
                  </a:schemeClr>
                </a:solidFill>
                <a:hlinkClick r:id="rId3"/>
              </a:rPr>
              <a:t>www.itimes.com/lifestyle/global-warminghow-to-cool</a:t>
            </a:r>
            <a:endParaRPr lang="en-CA" sz="1050" dirty="0" smtClean="0">
              <a:solidFill>
                <a:schemeClr val="accent1">
                  <a:lumMod val="50000"/>
                </a:schemeClr>
              </a:solidFill>
            </a:endParaRPr>
          </a:p>
          <a:p>
            <a:r>
              <a:rPr lang="en-CA" sz="1050" dirty="0" smtClean="0">
                <a:solidFill>
                  <a:schemeClr val="accent1">
                    <a:lumMod val="50000"/>
                  </a:schemeClr>
                </a:solidFill>
                <a:hlinkClick r:id="rId4"/>
              </a:rPr>
              <a:t>http://www.green-the-world.net/what_is_renewable_energy.html</a:t>
            </a:r>
            <a:endParaRPr lang="en-CA" sz="1050" dirty="0" smtClean="0">
              <a:solidFill>
                <a:schemeClr val="accent1">
                  <a:lumMod val="50000"/>
                </a:schemeClr>
              </a:solidFill>
            </a:endParaRPr>
          </a:p>
          <a:p>
            <a:r>
              <a:rPr lang="en-CA" sz="1050" dirty="0" smtClean="0">
                <a:solidFill>
                  <a:schemeClr val="accent1">
                    <a:lumMod val="50000"/>
                  </a:schemeClr>
                </a:solidFill>
                <a:hlinkClick r:id="rId5"/>
              </a:rPr>
              <a:t>http://www.prweb.com/releases/2012/4/prweb9460370.htm</a:t>
            </a:r>
            <a:endParaRPr lang="en-CA" sz="1050" dirty="0">
              <a:solidFill>
                <a:schemeClr val="accent1">
                  <a:lumMod val="50000"/>
                </a:schemeClr>
              </a:solidFill>
            </a:endParaRPr>
          </a:p>
          <a:p>
            <a:endParaRPr lang="en-CA" sz="1050" dirty="0" smtClean="0">
              <a:solidFill>
                <a:schemeClr val="accent1">
                  <a:lumMod val="50000"/>
                </a:schemeClr>
              </a:solidFill>
            </a:endParaRPr>
          </a:p>
        </p:txBody>
      </p:sp>
      <p:sp>
        <p:nvSpPr>
          <p:cNvPr id="14" name="TextBox 13"/>
          <p:cNvSpPr txBox="1"/>
          <p:nvPr/>
        </p:nvSpPr>
        <p:spPr>
          <a:xfrm>
            <a:off x="683568" y="4437112"/>
            <a:ext cx="2016224" cy="369332"/>
          </a:xfrm>
          <a:prstGeom prst="rect">
            <a:avLst/>
          </a:prstGeom>
          <a:noFill/>
        </p:spPr>
        <p:txBody>
          <a:bodyPr wrap="square" rtlCol="0">
            <a:spAutoFit/>
          </a:bodyPr>
          <a:lstStyle/>
          <a:p>
            <a:r>
              <a:rPr lang="en-CA" b="1" dirty="0" smtClean="0">
                <a:solidFill>
                  <a:srgbClr val="C00000"/>
                </a:solidFill>
              </a:rPr>
              <a:t>Global warming</a:t>
            </a:r>
            <a:endParaRPr lang="en-CA" b="1" dirty="0">
              <a:solidFill>
                <a:srgbClr val="C00000"/>
              </a:solidFill>
            </a:endParaRPr>
          </a:p>
        </p:txBody>
      </p:sp>
      <p:sp>
        <p:nvSpPr>
          <p:cNvPr id="15" name="TextBox 14"/>
          <p:cNvSpPr txBox="1"/>
          <p:nvPr/>
        </p:nvSpPr>
        <p:spPr>
          <a:xfrm>
            <a:off x="5796136" y="5661248"/>
            <a:ext cx="2808312" cy="369332"/>
          </a:xfrm>
          <a:prstGeom prst="rect">
            <a:avLst/>
          </a:prstGeom>
          <a:noFill/>
        </p:spPr>
        <p:txBody>
          <a:bodyPr wrap="square" rtlCol="0">
            <a:spAutoFit/>
          </a:bodyPr>
          <a:lstStyle/>
          <a:p>
            <a:r>
              <a:rPr lang="en-CA" b="1" dirty="0" smtClean="0">
                <a:solidFill>
                  <a:srgbClr val="008000"/>
                </a:solidFill>
              </a:rPr>
              <a:t>Energy sustainability</a:t>
            </a:r>
            <a:endParaRPr lang="en-CA" b="1" dirty="0">
              <a:solidFill>
                <a:srgbClr val="008000"/>
              </a:solidFill>
            </a:endParaRPr>
          </a:p>
        </p:txBody>
      </p:sp>
      <p:sp>
        <p:nvSpPr>
          <p:cNvPr id="16" name="TextBox 15"/>
          <p:cNvSpPr txBox="1"/>
          <p:nvPr/>
        </p:nvSpPr>
        <p:spPr>
          <a:xfrm>
            <a:off x="5693201" y="3140968"/>
            <a:ext cx="2839239" cy="369332"/>
          </a:xfrm>
          <a:prstGeom prst="rect">
            <a:avLst/>
          </a:prstGeom>
          <a:noFill/>
        </p:spPr>
        <p:txBody>
          <a:bodyPr wrap="none" rtlCol="0">
            <a:spAutoFit/>
          </a:bodyPr>
          <a:lstStyle/>
          <a:p>
            <a:r>
              <a:rPr lang="en-CA" b="1" dirty="0" smtClean="0">
                <a:solidFill>
                  <a:srgbClr val="0070C0"/>
                </a:solidFill>
              </a:rPr>
              <a:t>Food and water security</a:t>
            </a:r>
            <a:endParaRPr lang="en-CA" b="1" dirty="0">
              <a:solidFill>
                <a:srgbClr val="0070C0"/>
              </a:solidFill>
            </a:endParaRPr>
          </a:p>
        </p:txBody>
      </p:sp>
      <p:pic>
        <p:nvPicPr>
          <p:cNvPr id="49164" name="Picture 12" descr="http://www.green-the-world.net/images/greenenergy.jpg"/>
          <p:cNvPicPr>
            <a:picLocks noChangeAspect="1" noChangeArrowheads="1"/>
          </p:cNvPicPr>
          <p:nvPr/>
        </p:nvPicPr>
        <p:blipFill>
          <a:blip r:embed="rId6" cstate="print"/>
          <a:srcRect/>
          <a:stretch>
            <a:fillRect/>
          </a:stretch>
        </p:blipFill>
        <p:spPr bwMode="auto">
          <a:xfrm>
            <a:off x="2915816" y="1932166"/>
            <a:ext cx="2376264" cy="2809028"/>
          </a:xfrm>
          <a:prstGeom prst="rect">
            <a:avLst/>
          </a:prstGeom>
          <a:noFill/>
        </p:spPr>
      </p:pic>
      <p:sp>
        <p:nvSpPr>
          <p:cNvPr id="18" name="TextBox 17"/>
          <p:cNvSpPr txBox="1"/>
          <p:nvPr/>
        </p:nvSpPr>
        <p:spPr>
          <a:xfrm>
            <a:off x="2771800" y="4653136"/>
            <a:ext cx="2808312" cy="369332"/>
          </a:xfrm>
          <a:prstGeom prst="rect">
            <a:avLst/>
          </a:prstGeom>
          <a:noFill/>
        </p:spPr>
        <p:txBody>
          <a:bodyPr wrap="square" rtlCol="0">
            <a:spAutoFit/>
          </a:bodyPr>
          <a:lstStyle/>
          <a:p>
            <a:r>
              <a:rPr lang="en-CA" b="1" dirty="0" smtClean="0">
                <a:solidFill>
                  <a:srgbClr val="99CC00"/>
                </a:solidFill>
              </a:rPr>
              <a:t>Sustainable Biomass</a:t>
            </a:r>
            <a:endParaRPr lang="en-CA" b="1" dirty="0">
              <a:solidFill>
                <a:srgbClr val="99CC00"/>
              </a:solidFill>
            </a:endParaRPr>
          </a:p>
        </p:txBody>
      </p:sp>
      <p:pic>
        <p:nvPicPr>
          <p:cNvPr id="49166" name="Picture 14" descr="Renewable Energy Sources"/>
          <p:cNvPicPr>
            <a:picLocks noChangeAspect="1" noChangeArrowheads="1"/>
          </p:cNvPicPr>
          <p:nvPr/>
        </p:nvPicPr>
        <p:blipFill>
          <a:blip r:embed="rId7" cstate="print"/>
          <a:srcRect/>
          <a:stretch>
            <a:fillRect/>
          </a:stretch>
        </p:blipFill>
        <p:spPr bwMode="auto">
          <a:xfrm>
            <a:off x="6012160" y="3717032"/>
            <a:ext cx="1728192" cy="1840525"/>
          </a:xfrm>
          <a:prstGeom prst="rect">
            <a:avLst/>
          </a:prstGeom>
          <a:noFill/>
        </p:spPr>
      </p:pic>
      <p:pic>
        <p:nvPicPr>
          <p:cNvPr id="49168" name="Picture 16" descr="http://ww1.prweb.com/prfiles/2012/04/30/9460370/gI_122549_FoodAidAlliance.jpg"/>
          <p:cNvPicPr>
            <a:picLocks noChangeAspect="1" noChangeArrowheads="1"/>
          </p:cNvPicPr>
          <p:nvPr/>
        </p:nvPicPr>
        <p:blipFill>
          <a:blip r:embed="rId8" cstate="print"/>
          <a:srcRect/>
          <a:stretch>
            <a:fillRect/>
          </a:stretch>
        </p:blipFill>
        <p:spPr bwMode="auto">
          <a:xfrm>
            <a:off x="5940152" y="1196752"/>
            <a:ext cx="1944216" cy="1939739"/>
          </a:xfrm>
          <a:prstGeom prst="rect">
            <a:avLst/>
          </a:prstGeom>
          <a:noFill/>
        </p:spPr>
      </p:pic>
      <p:cxnSp>
        <p:nvCxnSpPr>
          <p:cNvPr id="25" name="Straight Arrow Connector 24"/>
          <p:cNvCxnSpPr/>
          <p:nvPr/>
        </p:nvCxnSpPr>
        <p:spPr>
          <a:xfrm flipH="1" flipV="1">
            <a:off x="3059832" y="3645024"/>
            <a:ext cx="72008"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483768" y="3717032"/>
            <a:ext cx="648072" cy="0"/>
          </a:xfrm>
          <a:prstGeom prst="straightConnector1">
            <a:avLst/>
          </a:prstGeom>
          <a:ln w="76200">
            <a:solidFill>
              <a:srgbClr val="008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76056" y="4005064"/>
            <a:ext cx="720080" cy="360040"/>
          </a:xfrm>
          <a:prstGeom prst="straightConnector1">
            <a:avLst/>
          </a:prstGeom>
          <a:ln w="76200">
            <a:solidFill>
              <a:srgbClr val="008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5076056" y="2780928"/>
            <a:ext cx="720080" cy="360040"/>
          </a:xfrm>
          <a:prstGeom prst="straightConnector1">
            <a:avLst/>
          </a:prstGeom>
          <a:ln w="76200">
            <a:solidFill>
              <a:srgbClr val="008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38" name="Picture 2"/>
          <p:cNvPicPr>
            <a:picLocks noChangeAspect="1" noChangeArrowheads="1"/>
          </p:cNvPicPr>
          <p:nvPr/>
        </p:nvPicPr>
        <p:blipFill>
          <a:blip r:embed="rId9"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138522768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urni Aruna\Desktop\soe.jpg"/>
          <p:cNvPicPr>
            <a:picLocks noChangeAspect="1" noChangeArrowheads="1"/>
          </p:cNvPicPr>
          <p:nvPr/>
        </p:nvPicPr>
        <p:blipFill>
          <a:blip r:embed="rId2" cstate="print"/>
          <a:srcRect/>
          <a:stretch>
            <a:fillRect/>
          </a:stretch>
        </p:blipFill>
        <p:spPr bwMode="auto">
          <a:xfrm>
            <a:off x="250825" y="6507163"/>
            <a:ext cx="1333500" cy="350837"/>
          </a:xfrm>
          <a:prstGeom prst="rect">
            <a:avLst/>
          </a:prstGeom>
          <a:noFill/>
          <a:ln w="9525">
            <a:noFill/>
            <a:miter lim="800000"/>
            <a:headEnd/>
            <a:tailEnd/>
          </a:ln>
        </p:spPr>
      </p:pic>
      <p:pic>
        <p:nvPicPr>
          <p:cNvPr id="4099" name="Picture 10"/>
          <p:cNvPicPr>
            <a:picLocks noChangeAspect="1" noChangeArrowheads="1"/>
          </p:cNvPicPr>
          <p:nvPr/>
        </p:nvPicPr>
        <p:blipFill>
          <a:blip r:embed="rId3" cstate="print"/>
          <a:srcRect/>
          <a:stretch>
            <a:fillRect/>
          </a:stretch>
        </p:blipFill>
        <p:spPr bwMode="auto">
          <a:xfrm>
            <a:off x="2590800" y="3810000"/>
            <a:ext cx="3414713" cy="2836863"/>
          </a:xfrm>
          <a:prstGeom prst="rect">
            <a:avLst/>
          </a:prstGeom>
          <a:noFill/>
          <a:ln w="9525">
            <a:noFill/>
            <a:miter lim="800000"/>
            <a:headEnd/>
            <a:tailEnd/>
          </a:ln>
        </p:spPr>
      </p:pic>
      <p:pic>
        <p:nvPicPr>
          <p:cNvPr id="4100" name="Picture 26"/>
          <p:cNvPicPr>
            <a:picLocks noChangeAspect="1" noChangeArrowheads="1"/>
          </p:cNvPicPr>
          <p:nvPr/>
        </p:nvPicPr>
        <p:blipFill>
          <a:blip r:embed="rId4" cstate="print"/>
          <a:srcRect/>
          <a:stretch>
            <a:fillRect/>
          </a:stretch>
        </p:blipFill>
        <p:spPr bwMode="auto">
          <a:xfrm>
            <a:off x="4114800" y="838200"/>
            <a:ext cx="2614613" cy="3176588"/>
          </a:xfrm>
          <a:prstGeom prst="rect">
            <a:avLst/>
          </a:prstGeom>
          <a:noFill/>
          <a:ln w="9525">
            <a:noFill/>
            <a:miter lim="800000"/>
            <a:headEnd/>
            <a:tailEnd/>
          </a:ln>
        </p:spPr>
      </p:pic>
      <p:pic>
        <p:nvPicPr>
          <p:cNvPr id="4101" name="Picture 21"/>
          <p:cNvPicPr>
            <a:picLocks noChangeAspect="1" noChangeArrowheads="1"/>
          </p:cNvPicPr>
          <p:nvPr/>
        </p:nvPicPr>
        <p:blipFill>
          <a:blip r:embed="rId5" cstate="print"/>
          <a:srcRect/>
          <a:stretch>
            <a:fillRect/>
          </a:stretch>
        </p:blipFill>
        <p:spPr bwMode="auto">
          <a:xfrm>
            <a:off x="7239000" y="2971800"/>
            <a:ext cx="1752600" cy="1905000"/>
          </a:xfrm>
          <a:prstGeom prst="rect">
            <a:avLst/>
          </a:prstGeom>
          <a:noFill/>
          <a:ln w="9525">
            <a:noFill/>
            <a:miter lim="800000"/>
            <a:headEnd/>
            <a:tailEnd/>
          </a:ln>
        </p:spPr>
      </p:pic>
      <p:pic>
        <p:nvPicPr>
          <p:cNvPr id="4102" name="Picture 10" descr="DSC00948"/>
          <p:cNvPicPr>
            <a:picLocks noChangeAspect="1" noChangeArrowheads="1"/>
          </p:cNvPicPr>
          <p:nvPr/>
        </p:nvPicPr>
        <p:blipFill>
          <a:blip r:embed="rId6" cstate="print"/>
          <a:srcRect/>
          <a:stretch>
            <a:fillRect/>
          </a:stretch>
        </p:blipFill>
        <p:spPr bwMode="auto">
          <a:xfrm>
            <a:off x="5486400" y="2286000"/>
            <a:ext cx="2057400" cy="1579563"/>
          </a:xfrm>
          <a:prstGeom prst="rect">
            <a:avLst/>
          </a:prstGeom>
          <a:noFill/>
          <a:ln w="9525">
            <a:noFill/>
            <a:miter lim="800000"/>
            <a:headEnd/>
            <a:tailEnd/>
          </a:ln>
        </p:spPr>
      </p:pic>
      <p:pic>
        <p:nvPicPr>
          <p:cNvPr id="4103" name="Picture 7" descr="West Lorne Plant"/>
          <p:cNvPicPr>
            <a:picLocks noChangeAspect="1" noChangeArrowheads="1"/>
          </p:cNvPicPr>
          <p:nvPr/>
        </p:nvPicPr>
        <p:blipFill>
          <a:blip r:embed="rId7" cstate="print"/>
          <a:srcRect/>
          <a:stretch>
            <a:fillRect/>
          </a:stretch>
        </p:blipFill>
        <p:spPr bwMode="auto">
          <a:xfrm>
            <a:off x="6934200" y="838200"/>
            <a:ext cx="2060575" cy="2133600"/>
          </a:xfrm>
          <a:prstGeom prst="rect">
            <a:avLst/>
          </a:prstGeom>
          <a:noFill/>
          <a:ln w="9525">
            <a:noFill/>
            <a:miter lim="800000"/>
            <a:headEnd/>
            <a:tailEnd/>
          </a:ln>
        </p:spPr>
      </p:pic>
      <p:pic>
        <p:nvPicPr>
          <p:cNvPr id="4104" name="Picture 5" descr="Red Arrow's RTP[tm] Reactor"/>
          <p:cNvPicPr>
            <a:picLocks noChangeAspect="1" noChangeArrowheads="1"/>
          </p:cNvPicPr>
          <p:nvPr/>
        </p:nvPicPr>
        <p:blipFill>
          <a:blip r:embed="rId8" cstate="print"/>
          <a:srcRect/>
          <a:stretch>
            <a:fillRect/>
          </a:stretch>
        </p:blipFill>
        <p:spPr bwMode="auto">
          <a:xfrm>
            <a:off x="5638800" y="3467100"/>
            <a:ext cx="1981200" cy="1790700"/>
          </a:xfrm>
          <a:prstGeom prst="rect">
            <a:avLst/>
          </a:prstGeom>
          <a:noFill/>
          <a:ln w="9525">
            <a:noFill/>
            <a:miter lim="800000"/>
            <a:headEnd/>
            <a:tailEnd/>
          </a:ln>
        </p:spPr>
      </p:pic>
      <p:cxnSp>
        <p:nvCxnSpPr>
          <p:cNvPr id="11" name="Curved Connector 10"/>
          <p:cNvCxnSpPr/>
          <p:nvPr/>
        </p:nvCxnSpPr>
        <p:spPr>
          <a:xfrm>
            <a:off x="6019800" y="1371600"/>
            <a:ext cx="76200" cy="1588"/>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4106" name="Picture 6"/>
          <p:cNvPicPr>
            <a:picLocks noChangeAspect="1" noChangeArrowheads="1"/>
          </p:cNvPicPr>
          <p:nvPr/>
        </p:nvPicPr>
        <p:blipFill>
          <a:blip r:embed="rId9" cstate="print"/>
          <a:srcRect/>
          <a:stretch>
            <a:fillRect/>
          </a:stretch>
        </p:blipFill>
        <p:spPr bwMode="auto">
          <a:xfrm>
            <a:off x="6629400" y="838200"/>
            <a:ext cx="1041400" cy="1444625"/>
          </a:xfrm>
          <a:prstGeom prst="rect">
            <a:avLst/>
          </a:prstGeom>
          <a:noFill/>
          <a:ln w="9525">
            <a:noFill/>
            <a:miter lim="800000"/>
            <a:headEnd/>
            <a:tailEnd/>
          </a:ln>
        </p:spPr>
      </p:pic>
      <p:pic>
        <p:nvPicPr>
          <p:cNvPr id="4107" name="Picture 184" descr="/upload/mek/tema_artikler/vik_gas_01.jpg"/>
          <p:cNvPicPr>
            <a:picLocks noChangeAspect="1" noChangeArrowheads="1"/>
          </p:cNvPicPr>
          <p:nvPr/>
        </p:nvPicPr>
        <p:blipFill>
          <a:blip r:embed="rId10" cstate="print"/>
          <a:srcRect/>
          <a:stretch>
            <a:fillRect/>
          </a:stretch>
        </p:blipFill>
        <p:spPr bwMode="auto">
          <a:xfrm>
            <a:off x="5410200" y="5181600"/>
            <a:ext cx="1752600" cy="1460500"/>
          </a:xfrm>
          <a:prstGeom prst="rect">
            <a:avLst/>
          </a:prstGeom>
          <a:noFill/>
          <a:ln w="9525">
            <a:noFill/>
            <a:miter lim="800000"/>
            <a:headEnd/>
            <a:tailEnd/>
          </a:ln>
        </p:spPr>
      </p:pic>
      <p:pic>
        <p:nvPicPr>
          <p:cNvPr id="4108" name="Picture 2"/>
          <p:cNvPicPr>
            <a:picLocks noChangeAspect="1" noChangeArrowheads="1"/>
          </p:cNvPicPr>
          <p:nvPr/>
        </p:nvPicPr>
        <p:blipFill>
          <a:blip r:embed="rId11" cstate="print"/>
          <a:srcRect/>
          <a:stretch>
            <a:fillRect/>
          </a:stretch>
        </p:blipFill>
        <p:spPr bwMode="auto">
          <a:xfrm>
            <a:off x="6096000" y="4429125"/>
            <a:ext cx="2895600" cy="2200275"/>
          </a:xfrm>
          <a:prstGeom prst="rect">
            <a:avLst/>
          </a:prstGeom>
          <a:noFill/>
          <a:ln w="9525">
            <a:noFill/>
            <a:miter lim="800000"/>
            <a:headEnd/>
            <a:tailEnd/>
          </a:ln>
        </p:spPr>
      </p:pic>
      <p:pic>
        <p:nvPicPr>
          <p:cNvPr id="4109" name="Picture 35" descr="The Hybrid CG design is suitable for applications to produce high pressure steam or hot water."/>
          <p:cNvPicPr>
            <a:picLocks noChangeAspect="1" noChangeArrowheads="1"/>
          </p:cNvPicPr>
          <p:nvPr/>
        </p:nvPicPr>
        <p:blipFill>
          <a:blip r:embed="rId12" cstate="print"/>
          <a:srcRect/>
          <a:stretch>
            <a:fillRect/>
          </a:stretch>
        </p:blipFill>
        <p:spPr bwMode="auto">
          <a:xfrm>
            <a:off x="2590800" y="4343400"/>
            <a:ext cx="2422525" cy="1752600"/>
          </a:xfrm>
          <a:prstGeom prst="rect">
            <a:avLst/>
          </a:prstGeom>
          <a:noFill/>
          <a:ln w="9525">
            <a:noFill/>
            <a:miter lim="800000"/>
            <a:headEnd/>
            <a:tailEnd/>
          </a:ln>
        </p:spPr>
      </p:pic>
      <p:sp>
        <p:nvSpPr>
          <p:cNvPr id="4110" name="TextBox 31"/>
          <p:cNvSpPr txBox="1">
            <a:spLocks noChangeArrowheads="1"/>
          </p:cNvSpPr>
          <p:nvPr/>
        </p:nvSpPr>
        <p:spPr bwMode="auto">
          <a:xfrm>
            <a:off x="1042988" y="228600"/>
            <a:ext cx="8001000" cy="400050"/>
          </a:xfrm>
          <a:prstGeom prst="rect">
            <a:avLst/>
          </a:prstGeom>
          <a:solidFill>
            <a:srgbClr val="FFFFFF"/>
          </a:solidFill>
          <a:ln w="9525">
            <a:solidFill>
              <a:srgbClr val="000000"/>
            </a:solidFill>
            <a:miter lim="800000"/>
            <a:headEnd/>
            <a:tailEnd/>
          </a:ln>
        </p:spPr>
        <p:txBody>
          <a:bodyPr>
            <a:spAutoFit/>
          </a:bodyPr>
          <a:lstStyle/>
          <a:p>
            <a:pPr algn="ctr"/>
            <a:r>
              <a:rPr lang="en-US" altLang="en-US" sz="2000" b="1">
                <a:solidFill>
                  <a:srgbClr val="002060"/>
                </a:solidFill>
              </a:rPr>
              <a:t>Biomass Thermo-chemical Conversion Technologies of Interest</a:t>
            </a:r>
          </a:p>
        </p:txBody>
      </p:sp>
      <p:pic>
        <p:nvPicPr>
          <p:cNvPr id="4111" name="Picture 25" descr="MEC Torrefaction"/>
          <p:cNvPicPr>
            <a:picLocks noChangeAspect="1" noChangeArrowheads="1"/>
          </p:cNvPicPr>
          <p:nvPr/>
        </p:nvPicPr>
        <p:blipFill>
          <a:blip r:embed="rId13" cstate="print"/>
          <a:srcRect/>
          <a:stretch>
            <a:fillRect/>
          </a:stretch>
        </p:blipFill>
        <p:spPr bwMode="auto">
          <a:xfrm>
            <a:off x="2590800" y="838200"/>
            <a:ext cx="2595563" cy="2286000"/>
          </a:xfrm>
          <a:prstGeom prst="rect">
            <a:avLst/>
          </a:prstGeom>
          <a:noFill/>
          <a:ln w="9525">
            <a:noFill/>
            <a:miter lim="800000"/>
            <a:headEnd/>
            <a:tailEnd/>
          </a:ln>
        </p:spPr>
      </p:pic>
      <p:sp>
        <p:nvSpPr>
          <p:cNvPr id="18" name="Rectangle 17"/>
          <p:cNvSpPr/>
          <p:nvPr/>
        </p:nvSpPr>
        <p:spPr>
          <a:xfrm>
            <a:off x="4495800" y="2590800"/>
            <a:ext cx="2895600" cy="1905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4"/>
          <p:cNvSpPr>
            <a:spLocks noChangeArrowheads="1"/>
          </p:cNvSpPr>
          <p:nvPr/>
        </p:nvSpPr>
        <p:spPr bwMode="auto">
          <a:xfrm>
            <a:off x="5283200" y="3206750"/>
            <a:ext cx="608013" cy="412750"/>
          </a:xfrm>
          <a:prstGeom prst="rect">
            <a:avLst/>
          </a:prstGeom>
          <a:solidFill>
            <a:srgbClr val="FFFF00"/>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0" name="Rectangle 5"/>
          <p:cNvSpPr>
            <a:spLocks noChangeArrowheads="1"/>
          </p:cNvSpPr>
          <p:nvPr/>
        </p:nvSpPr>
        <p:spPr bwMode="auto">
          <a:xfrm>
            <a:off x="4976813" y="3333750"/>
            <a:ext cx="977900" cy="147638"/>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1" name="Rectangle 7"/>
          <p:cNvSpPr>
            <a:spLocks noChangeArrowheads="1"/>
          </p:cNvSpPr>
          <p:nvPr/>
        </p:nvSpPr>
        <p:spPr bwMode="auto">
          <a:xfrm>
            <a:off x="4941888" y="3290888"/>
            <a:ext cx="34925" cy="217487"/>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2" name="Rectangle 12"/>
          <p:cNvSpPr>
            <a:spLocks noChangeArrowheads="1"/>
          </p:cNvSpPr>
          <p:nvPr/>
        </p:nvSpPr>
        <p:spPr bwMode="auto">
          <a:xfrm>
            <a:off x="5900738" y="3290888"/>
            <a:ext cx="42862" cy="206375"/>
          </a:xfrm>
          <a:prstGeom prst="rect">
            <a:avLst/>
          </a:prstGeom>
          <a:solidFill>
            <a:srgbClr val="33CCCC"/>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3" name="Rectangle 13"/>
          <p:cNvSpPr>
            <a:spLocks noChangeArrowheads="1"/>
          </p:cNvSpPr>
          <p:nvPr/>
        </p:nvSpPr>
        <p:spPr bwMode="auto">
          <a:xfrm>
            <a:off x="4960938" y="3509963"/>
            <a:ext cx="19050" cy="139700"/>
          </a:xfrm>
          <a:prstGeom prst="rect">
            <a:avLst/>
          </a:prstGeom>
          <a:solidFill>
            <a:srgbClr val="00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4" name="Rectangle 14"/>
          <p:cNvSpPr>
            <a:spLocks noChangeArrowheads="1"/>
          </p:cNvSpPr>
          <p:nvPr/>
        </p:nvSpPr>
        <p:spPr bwMode="auto">
          <a:xfrm>
            <a:off x="5908675" y="3500438"/>
            <a:ext cx="19050" cy="139700"/>
          </a:xfrm>
          <a:prstGeom prst="rect">
            <a:avLst/>
          </a:prstGeom>
          <a:solidFill>
            <a:srgbClr val="00CC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5" name="Rectangle 15"/>
          <p:cNvSpPr>
            <a:spLocks noChangeArrowheads="1"/>
          </p:cNvSpPr>
          <p:nvPr/>
        </p:nvSpPr>
        <p:spPr bwMode="auto">
          <a:xfrm>
            <a:off x="4960938" y="3644900"/>
            <a:ext cx="1017587" cy="12700"/>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6" name="Rectangle 16"/>
          <p:cNvSpPr>
            <a:spLocks noChangeArrowheads="1"/>
          </p:cNvSpPr>
          <p:nvPr/>
        </p:nvSpPr>
        <p:spPr bwMode="auto">
          <a:xfrm>
            <a:off x="4883150" y="3344863"/>
            <a:ext cx="60325" cy="14287"/>
          </a:xfrm>
          <a:prstGeom prst="rect">
            <a:avLst/>
          </a:prstGeom>
          <a:solidFill>
            <a:schemeClr val="bg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7" name="Rectangle 17"/>
          <p:cNvSpPr>
            <a:spLocks noChangeArrowheads="1"/>
          </p:cNvSpPr>
          <p:nvPr/>
        </p:nvSpPr>
        <p:spPr bwMode="auto">
          <a:xfrm>
            <a:off x="6175375" y="3375025"/>
            <a:ext cx="76200" cy="31750"/>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28" name="Line 22"/>
          <p:cNvSpPr>
            <a:spLocks noChangeShapeType="1"/>
          </p:cNvSpPr>
          <p:nvPr/>
        </p:nvSpPr>
        <p:spPr bwMode="auto">
          <a:xfrm>
            <a:off x="6178550" y="3336925"/>
            <a:ext cx="73025"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29" name="Line 23"/>
          <p:cNvSpPr>
            <a:spLocks noChangeShapeType="1"/>
          </p:cNvSpPr>
          <p:nvPr/>
        </p:nvSpPr>
        <p:spPr bwMode="auto">
          <a:xfrm>
            <a:off x="6178550" y="3452813"/>
            <a:ext cx="73025"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30" name="Line 24"/>
          <p:cNvSpPr>
            <a:spLocks noChangeShapeType="1"/>
          </p:cNvSpPr>
          <p:nvPr/>
        </p:nvSpPr>
        <p:spPr bwMode="auto">
          <a:xfrm flipV="1">
            <a:off x="6251575" y="3278188"/>
            <a:ext cx="71438" cy="58737"/>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31" name="Line 25"/>
          <p:cNvSpPr>
            <a:spLocks noChangeShapeType="1"/>
          </p:cNvSpPr>
          <p:nvPr/>
        </p:nvSpPr>
        <p:spPr bwMode="auto">
          <a:xfrm>
            <a:off x="6251575" y="3452813"/>
            <a:ext cx="73025" cy="66675"/>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32" name="Line 29"/>
          <p:cNvSpPr>
            <a:spLocks noChangeShapeType="1"/>
          </p:cNvSpPr>
          <p:nvPr/>
        </p:nvSpPr>
        <p:spPr bwMode="auto">
          <a:xfrm>
            <a:off x="4956175" y="3271838"/>
            <a:ext cx="0" cy="250825"/>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33" name="Rectangle 68"/>
          <p:cNvSpPr>
            <a:spLocks noChangeArrowheads="1"/>
          </p:cNvSpPr>
          <p:nvPr/>
        </p:nvSpPr>
        <p:spPr bwMode="auto">
          <a:xfrm>
            <a:off x="4960938" y="4187825"/>
            <a:ext cx="1017587" cy="14288"/>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4" name="Rectangle 85"/>
          <p:cNvSpPr>
            <a:spLocks noChangeArrowheads="1"/>
          </p:cNvSpPr>
          <p:nvPr/>
        </p:nvSpPr>
        <p:spPr bwMode="auto">
          <a:xfrm>
            <a:off x="5251450" y="3878263"/>
            <a:ext cx="465138" cy="288925"/>
          </a:xfrm>
          <a:prstGeom prst="rect">
            <a:avLst/>
          </a:prstGeom>
          <a:solidFill>
            <a:schemeClr val="accent1">
              <a:lumMod val="60000"/>
              <a:lumOff val="40000"/>
            </a:schemeClr>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5" name="Rectangle 86"/>
          <p:cNvSpPr>
            <a:spLocks noChangeArrowheads="1"/>
          </p:cNvSpPr>
          <p:nvPr/>
        </p:nvSpPr>
        <p:spPr bwMode="auto">
          <a:xfrm>
            <a:off x="5529263" y="4027488"/>
            <a:ext cx="144462" cy="38100"/>
          </a:xfrm>
          <a:prstGeom prst="rect">
            <a:avLst/>
          </a:prstGeom>
          <a:solidFill>
            <a:schemeClr val="bg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6" name="Rectangle 89"/>
          <p:cNvSpPr>
            <a:spLocks noChangeArrowheads="1"/>
          </p:cNvSpPr>
          <p:nvPr/>
        </p:nvSpPr>
        <p:spPr bwMode="auto">
          <a:xfrm>
            <a:off x="5011738" y="3659188"/>
            <a:ext cx="14287" cy="619125"/>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7" name="Rectangle 90"/>
          <p:cNvSpPr>
            <a:spLocks noChangeArrowheads="1"/>
          </p:cNvSpPr>
          <p:nvPr/>
        </p:nvSpPr>
        <p:spPr bwMode="auto">
          <a:xfrm>
            <a:off x="5934075" y="3659188"/>
            <a:ext cx="14288" cy="619125"/>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8" name="Rectangle 93"/>
          <p:cNvSpPr>
            <a:spLocks noChangeArrowheads="1"/>
          </p:cNvSpPr>
          <p:nvPr/>
        </p:nvSpPr>
        <p:spPr bwMode="auto">
          <a:xfrm>
            <a:off x="4995863" y="4278313"/>
            <a:ext cx="58737" cy="96837"/>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39" name="Rectangle 94"/>
          <p:cNvSpPr>
            <a:spLocks noChangeArrowheads="1"/>
          </p:cNvSpPr>
          <p:nvPr/>
        </p:nvSpPr>
        <p:spPr bwMode="auto">
          <a:xfrm>
            <a:off x="5913438" y="4278313"/>
            <a:ext cx="58737" cy="96837"/>
          </a:xfrm>
          <a:prstGeom prst="rect">
            <a:avLst/>
          </a:prstGeom>
          <a:solidFill>
            <a:schemeClr val="accent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40" name="Rectangle 95"/>
          <p:cNvSpPr>
            <a:spLocks noChangeArrowheads="1"/>
          </p:cNvSpPr>
          <p:nvPr/>
        </p:nvSpPr>
        <p:spPr bwMode="auto">
          <a:xfrm>
            <a:off x="5011738" y="4287838"/>
            <a:ext cx="28575" cy="123825"/>
          </a:xfrm>
          <a:prstGeom prst="rect">
            <a:avLst/>
          </a:prstGeom>
          <a:solidFill>
            <a:srgbClr val="000000"/>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41" name="Rectangle 96"/>
          <p:cNvSpPr>
            <a:spLocks noChangeArrowheads="1"/>
          </p:cNvSpPr>
          <p:nvPr/>
        </p:nvSpPr>
        <p:spPr bwMode="auto">
          <a:xfrm>
            <a:off x="5926138" y="4295775"/>
            <a:ext cx="30162" cy="123825"/>
          </a:xfrm>
          <a:prstGeom prst="rect">
            <a:avLst/>
          </a:prstGeom>
          <a:solidFill>
            <a:srgbClr val="000000"/>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42" name="Freeform 148"/>
          <p:cNvSpPr>
            <a:spLocks/>
          </p:cNvSpPr>
          <p:nvPr/>
        </p:nvSpPr>
        <p:spPr bwMode="auto">
          <a:xfrm>
            <a:off x="5441950" y="3619500"/>
            <a:ext cx="57150" cy="261938"/>
          </a:xfrm>
          <a:custGeom>
            <a:avLst/>
            <a:gdLst>
              <a:gd name="T0" fmla="*/ 2147483647 w 144"/>
              <a:gd name="T1" fmla="*/ 0 h 544"/>
              <a:gd name="T2" fmla="*/ 2147483647 w 144"/>
              <a:gd name="T3" fmla="*/ 2147483647 h 544"/>
              <a:gd name="T4" fmla="*/ 2147483647 w 144"/>
              <a:gd name="T5" fmla="*/ 2147483647 h 544"/>
              <a:gd name="T6" fmla="*/ 2147483647 w 144"/>
              <a:gd name="T7" fmla="*/ 2147483647 h 544"/>
              <a:gd name="T8" fmla="*/ 2147483647 w 144"/>
              <a:gd name="T9" fmla="*/ 2147483647 h 544"/>
              <a:gd name="T10" fmla="*/ 2147483647 w 144"/>
              <a:gd name="T11" fmla="*/ 2147483647 h 544"/>
              <a:gd name="T12" fmla="*/ 2147483647 w 144"/>
              <a:gd name="T13" fmla="*/ 2147483647 h 544"/>
              <a:gd name="T14" fmla="*/ 0 60000 65536"/>
              <a:gd name="T15" fmla="*/ 0 60000 65536"/>
              <a:gd name="T16" fmla="*/ 0 60000 65536"/>
              <a:gd name="T17" fmla="*/ 0 60000 65536"/>
              <a:gd name="T18" fmla="*/ 0 60000 65536"/>
              <a:gd name="T19" fmla="*/ 0 60000 65536"/>
              <a:gd name="T20" fmla="*/ 0 60000 65536"/>
              <a:gd name="T21" fmla="*/ 0 w 144"/>
              <a:gd name="T22" fmla="*/ 0 h 544"/>
              <a:gd name="T23" fmla="*/ 144 w 144"/>
              <a:gd name="T24" fmla="*/ 544 h 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544">
                <a:moveTo>
                  <a:pt x="53" y="0"/>
                </a:moveTo>
                <a:cubicBezTo>
                  <a:pt x="26" y="49"/>
                  <a:pt x="0" y="98"/>
                  <a:pt x="8" y="136"/>
                </a:cubicBezTo>
                <a:cubicBezTo>
                  <a:pt x="16" y="174"/>
                  <a:pt x="99" y="197"/>
                  <a:pt x="99" y="227"/>
                </a:cubicBezTo>
                <a:cubicBezTo>
                  <a:pt x="99" y="257"/>
                  <a:pt x="8" y="287"/>
                  <a:pt x="8" y="317"/>
                </a:cubicBezTo>
                <a:cubicBezTo>
                  <a:pt x="8" y="347"/>
                  <a:pt x="99" y="378"/>
                  <a:pt x="99" y="408"/>
                </a:cubicBezTo>
                <a:cubicBezTo>
                  <a:pt x="99" y="438"/>
                  <a:pt x="1" y="476"/>
                  <a:pt x="8" y="499"/>
                </a:cubicBezTo>
                <a:cubicBezTo>
                  <a:pt x="15" y="522"/>
                  <a:pt x="121" y="537"/>
                  <a:pt x="144" y="544"/>
                </a:cubicBezTo>
              </a:path>
            </a:pathLst>
          </a:custGeom>
          <a:noFill/>
          <a:ln w="6350">
            <a:solidFill>
              <a:srgbClr val="000000"/>
            </a:solidFill>
            <a:round/>
            <a:headEnd/>
            <a:tailEnd/>
          </a:ln>
        </p:spPr>
        <p:txBody>
          <a:bodyPr/>
          <a:lstStyle/>
          <a:p>
            <a:pPr>
              <a:defRPr/>
            </a:pPr>
            <a:endParaRPr lang="en-US" sz="800">
              <a:latin typeface="+mj-lt"/>
              <a:cs typeface="+mn-cs"/>
            </a:endParaRPr>
          </a:p>
        </p:txBody>
      </p:sp>
      <p:sp>
        <p:nvSpPr>
          <p:cNvPr id="43" name="Freeform 149"/>
          <p:cNvSpPr>
            <a:spLocks/>
          </p:cNvSpPr>
          <p:nvPr/>
        </p:nvSpPr>
        <p:spPr bwMode="auto">
          <a:xfrm flipH="1">
            <a:off x="5500688" y="3619500"/>
            <a:ext cx="68262" cy="261938"/>
          </a:xfrm>
          <a:custGeom>
            <a:avLst/>
            <a:gdLst>
              <a:gd name="T0" fmla="*/ 2147483647 w 144"/>
              <a:gd name="T1" fmla="*/ 0 h 544"/>
              <a:gd name="T2" fmla="*/ 2147483647 w 144"/>
              <a:gd name="T3" fmla="*/ 2147483647 h 544"/>
              <a:gd name="T4" fmla="*/ 2147483647 w 144"/>
              <a:gd name="T5" fmla="*/ 2147483647 h 544"/>
              <a:gd name="T6" fmla="*/ 2147483647 w 144"/>
              <a:gd name="T7" fmla="*/ 2147483647 h 544"/>
              <a:gd name="T8" fmla="*/ 2147483647 w 144"/>
              <a:gd name="T9" fmla="*/ 2147483647 h 544"/>
              <a:gd name="T10" fmla="*/ 2147483647 w 144"/>
              <a:gd name="T11" fmla="*/ 2147483647 h 544"/>
              <a:gd name="T12" fmla="*/ 2147483647 w 144"/>
              <a:gd name="T13" fmla="*/ 2147483647 h 544"/>
              <a:gd name="T14" fmla="*/ 0 60000 65536"/>
              <a:gd name="T15" fmla="*/ 0 60000 65536"/>
              <a:gd name="T16" fmla="*/ 0 60000 65536"/>
              <a:gd name="T17" fmla="*/ 0 60000 65536"/>
              <a:gd name="T18" fmla="*/ 0 60000 65536"/>
              <a:gd name="T19" fmla="*/ 0 60000 65536"/>
              <a:gd name="T20" fmla="*/ 0 60000 65536"/>
              <a:gd name="T21" fmla="*/ 0 w 144"/>
              <a:gd name="T22" fmla="*/ 0 h 544"/>
              <a:gd name="T23" fmla="*/ 144 w 144"/>
              <a:gd name="T24" fmla="*/ 544 h 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544">
                <a:moveTo>
                  <a:pt x="53" y="0"/>
                </a:moveTo>
                <a:cubicBezTo>
                  <a:pt x="26" y="49"/>
                  <a:pt x="0" y="98"/>
                  <a:pt x="8" y="136"/>
                </a:cubicBezTo>
                <a:cubicBezTo>
                  <a:pt x="16" y="174"/>
                  <a:pt x="99" y="197"/>
                  <a:pt x="99" y="227"/>
                </a:cubicBezTo>
                <a:cubicBezTo>
                  <a:pt x="99" y="257"/>
                  <a:pt x="8" y="287"/>
                  <a:pt x="8" y="317"/>
                </a:cubicBezTo>
                <a:cubicBezTo>
                  <a:pt x="8" y="347"/>
                  <a:pt x="99" y="378"/>
                  <a:pt x="99" y="408"/>
                </a:cubicBezTo>
                <a:cubicBezTo>
                  <a:pt x="99" y="438"/>
                  <a:pt x="1" y="476"/>
                  <a:pt x="8" y="499"/>
                </a:cubicBezTo>
                <a:cubicBezTo>
                  <a:pt x="15" y="522"/>
                  <a:pt x="121" y="537"/>
                  <a:pt x="144" y="544"/>
                </a:cubicBezTo>
              </a:path>
            </a:pathLst>
          </a:custGeom>
          <a:noFill/>
          <a:ln w="6350">
            <a:solidFill>
              <a:srgbClr val="000000"/>
            </a:solidFill>
            <a:round/>
            <a:headEnd/>
            <a:tailEnd/>
          </a:ln>
        </p:spPr>
        <p:txBody>
          <a:bodyPr/>
          <a:lstStyle/>
          <a:p>
            <a:pPr>
              <a:defRPr/>
            </a:pPr>
            <a:endParaRPr lang="en-US" sz="800">
              <a:latin typeface="+mj-lt"/>
              <a:cs typeface="+mn-cs"/>
            </a:endParaRPr>
          </a:p>
        </p:txBody>
      </p:sp>
      <p:grpSp>
        <p:nvGrpSpPr>
          <p:cNvPr id="2" name="Group 210"/>
          <p:cNvGrpSpPr>
            <a:grpSpLocks/>
          </p:cNvGrpSpPr>
          <p:nvPr/>
        </p:nvGrpSpPr>
        <p:grpSpPr bwMode="auto">
          <a:xfrm flipH="1">
            <a:off x="4918490" y="3270652"/>
            <a:ext cx="52567" cy="167"/>
            <a:chOff x="385" y="164"/>
            <a:chExt cx="408" cy="363"/>
          </a:xfrm>
          <a:solidFill>
            <a:srgbClr val="FFFFFF"/>
          </a:solidFill>
        </p:grpSpPr>
        <p:sp>
          <p:nvSpPr>
            <p:cNvPr id="45" name="Line 211"/>
            <p:cNvSpPr>
              <a:spLocks noChangeShapeType="1"/>
            </p:cNvSpPr>
            <p:nvPr/>
          </p:nvSpPr>
          <p:spPr bwMode="auto">
            <a:xfrm>
              <a:off x="385" y="346"/>
              <a:ext cx="408" cy="0"/>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46" name="Line 212"/>
            <p:cNvSpPr>
              <a:spLocks noChangeShapeType="1"/>
            </p:cNvSpPr>
            <p:nvPr/>
          </p:nvSpPr>
          <p:spPr bwMode="auto">
            <a:xfrm>
              <a:off x="793" y="164"/>
              <a:ext cx="0" cy="363"/>
            </a:xfrm>
            <a:prstGeom prst="line">
              <a:avLst/>
            </a:prstGeom>
            <a:grpFill/>
            <a:ln w="6350">
              <a:solidFill>
                <a:srgbClr val="000000"/>
              </a:solidFill>
              <a:round/>
              <a:headEnd/>
              <a:tailEnd/>
            </a:ln>
          </p:spPr>
          <p:txBody>
            <a:bodyPr/>
            <a:lstStyle/>
            <a:p>
              <a:pPr>
                <a:defRPr/>
              </a:pPr>
              <a:endParaRPr lang="en-US" sz="800">
                <a:latin typeface="+mj-lt"/>
                <a:cs typeface="+mn-cs"/>
              </a:endParaRPr>
            </a:p>
          </p:txBody>
        </p:sp>
      </p:grpSp>
      <p:grpSp>
        <p:nvGrpSpPr>
          <p:cNvPr id="3" name="Group 216"/>
          <p:cNvGrpSpPr>
            <a:grpSpLocks/>
          </p:cNvGrpSpPr>
          <p:nvPr/>
        </p:nvGrpSpPr>
        <p:grpSpPr bwMode="auto">
          <a:xfrm flipH="1">
            <a:off x="4918490" y="3347962"/>
            <a:ext cx="52567" cy="167"/>
            <a:chOff x="385" y="164"/>
            <a:chExt cx="408" cy="363"/>
          </a:xfrm>
          <a:solidFill>
            <a:srgbClr val="FFFFFF"/>
          </a:solidFill>
        </p:grpSpPr>
        <p:sp>
          <p:nvSpPr>
            <p:cNvPr id="48" name="Line 217"/>
            <p:cNvSpPr>
              <a:spLocks noChangeShapeType="1"/>
            </p:cNvSpPr>
            <p:nvPr/>
          </p:nvSpPr>
          <p:spPr bwMode="auto">
            <a:xfrm>
              <a:off x="385" y="346"/>
              <a:ext cx="408" cy="0"/>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49" name="Line 218"/>
            <p:cNvSpPr>
              <a:spLocks noChangeShapeType="1"/>
            </p:cNvSpPr>
            <p:nvPr/>
          </p:nvSpPr>
          <p:spPr bwMode="auto">
            <a:xfrm>
              <a:off x="793" y="164"/>
              <a:ext cx="0" cy="363"/>
            </a:xfrm>
            <a:prstGeom prst="line">
              <a:avLst/>
            </a:prstGeom>
            <a:grpFill/>
            <a:ln w="6350">
              <a:solidFill>
                <a:srgbClr val="000000"/>
              </a:solidFill>
              <a:round/>
              <a:headEnd/>
              <a:tailEnd/>
            </a:ln>
          </p:spPr>
          <p:txBody>
            <a:bodyPr/>
            <a:lstStyle/>
            <a:p>
              <a:pPr>
                <a:defRPr/>
              </a:pPr>
              <a:endParaRPr lang="en-US" sz="800">
                <a:latin typeface="+mj-lt"/>
                <a:cs typeface="+mn-cs"/>
              </a:endParaRPr>
            </a:p>
          </p:txBody>
        </p:sp>
      </p:grpSp>
      <p:grpSp>
        <p:nvGrpSpPr>
          <p:cNvPr id="4" name="Group 219"/>
          <p:cNvGrpSpPr>
            <a:grpSpLocks/>
          </p:cNvGrpSpPr>
          <p:nvPr/>
        </p:nvGrpSpPr>
        <p:grpSpPr bwMode="auto">
          <a:xfrm flipH="1">
            <a:off x="4918490" y="3421296"/>
            <a:ext cx="52567" cy="167"/>
            <a:chOff x="385" y="164"/>
            <a:chExt cx="408" cy="363"/>
          </a:xfrm>
          <a:solidFill>
            <a:srgbClr val="FFFFFF"/>
          </a:solidFill>
        </p:grpSpPr>
        <p:sp>
          <p:nvSpPr>
            <p:cNvPr id="51" name="Line 220"/>
            <p:cNvSpPr>
              <a:spLocks noChangeShapeType="1"/>
            </p:cNvSpPr>
            <p:nvPr/>
          </p:nvSpPr>
          <p:spPr bwMode="auto">
            <a:xfrm>
              <a:off x="385" y="348"/>
              <a:ext cx="408" cy="0"/>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52" name="Line 221"/>
            <p:cNvSpPr>
              <a:spLocks noChangeShapeType="1"/>
            </p:cNvSpPr>
            <p:nvPr/>
          </p:nvSpPr>
          <p:spPr bwMode="auto">
            <a:xfrm>
              <a:off x="793" y="164"/>
              <a:ext cx="0" cy="363"/>
            </a:xfrm>
            <a:prstGeom prst="line">
              <a:avLst/>
            </a:prstGeom>
            <a:grpFill/>
            <a:ln w="6350">
              <a:solidFill>
                <a:srgbClr val="000000"/>
              </a:solidFill>
              <a:round/>
              <a:headEnd/>
              <a:tailEnd/>
            </a:ln>
          </p:spPr>
          <p:txBody>
            <a:bodyPr/>
            <a:lstStyle/>
            <a:p>
              <a:pPr>
                <a:defRPr/>
              </a:pPr>
              <a:endParaRPr lang="en-US" sz="800">
                <a:latin typeface="+mj-lt"/>
                <a:cs typeface="+mn-cs"/>
              </a:endParaRPr>
            </a:p>
          </p:txBody>
        </p:sp>
      </p:grpSp>
      <p:sp>
        <p:nvSpPr>
          <p:cNvPr id="53" name="Rectangle 18"/>
          <p:cNvSpPr>
            <a:spLocks noChangeArrowheads="1"/>
          </p:cNvSpPr>
          <p:nvPr/>
        </p:nvSpPr>
        <p:spPr bwMode="auto">
          <a:xfrm>
            <a:off x="6292850" y="3333750"/>
            <a:ext cx="17463" cy="111125"/>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54" name="Rectangle 21"/>
          <p:cNvSpPr>
            <a:spLocks noChangeArrowheads="1"/>
          </p:cNvSpPr>
          <p:nvPr/>
        </p:nvSpPr>
        <p:spPr bwMode="auto">
          <a:xfrm>
            <a:off x="6310313" y="3198813"/>
            <a:ext cx="60325" cy="869950"/>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55" name="Rectangle 26"/>
          <p:cNvSpPr>
            <a:spLocks noChangeArrowheads="1"/>
          </p:cNvSpPr>
          <p:nvPr/>
        </p:nvSpPr>
        <p:spPr bwMode="auto">
          <a:xfrm>
            <a:off x="6289675" y="3151188"/>
            <a:ext cx="98425" cy="46037"/>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56" name="Line 30"/>
          <p:cNvSpPr>
            <a:spLocks noChangeShapeType="1"/>
          </p:cNvSpPr>
          <p:nvPr/>
        </p:nvSpPr>
        <p:spPr bwMode="auto">
          <a:xfrm>
            <a:off x="6281738" y="3173413"/>
            <a:ext cx="114300" cy="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57" name="Line 31"/>
          <p:cNvSpPr>
            <a:spLocks noChangeShapeType="1"/>
          </p:cNvSpPr>
          <p:nvPr/>
        </p:nvSpPr>
        <p:spPr bwMode="auto">
          <a:xfrm>
            <a:off x="6353175" y="3087688"/>
            <a:ext cx="0" cy="76200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58" name="Line 32"/>
          <p:cNvSpPr>
            <a:spLocks noChangeShapeType="1"/>
          </p:cNvSpPr>
          <p:nvPr/>
        </p:nvSpPr>
        <p:spPr bwMode="auto">
          <a:xfrm flipH="1" flipV="1">
            <a:off x="6329363" y="3798888"/>
            <a:ext cx="23812" cy="5080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59" name="Line 33"/>
          <p:cNvSpPr>
            <a:spLocks noChangeShapeType="1"/>
          </p:cNvSpPr>
          <p:nvPr/>
        </p:nvSpPr>
        <p:spPr bwMode="auto">
          <a:xfrm flipV="1">
            <a:off x="6326188" y="3756025"/>
            <a:ext cx="19050" cy="3810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0" name="Line 49"/>
          <p:cNvSpPr>
            <a:spLocks noChangeShapeType="1"/>
          </p:cNvSpPr>
          <p:nvPr/>
        </p:nvSpPr>
        <p:spPr bwMode="auto">
          <a:xfrm flipH="1" flipV="1">
            <a:off x="6321425" y="3716338"/>
            <a:ext cx="23813"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1" name="Line 50"/>
          <p:cNvSpPr>
            <a:spLocks noChangeShapeType="1"/>
          </p:cNvSpPr>
          <p:nvPr/>
        </p:nvSpPr>
        <p:spPr bwMode="auto">
          <a:xfrm flipV="1">
            <a:off x="6319838" y="3668713"/>
            <a:ext cx="26987" cy="42862"/>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2" name="Line 51"/>
          <p:cNvSpPr>
            <a:spLocks noChangeShapeType="1"/>
          </p:cNvSpPr>
          <p:nvPr/>
        </p:nvSpPr>
        <p:spPr bwMode="auto">
          <a:xfrm flipH="1" flipV="1">
            <a:off x="6321425" y="3622675"/>
            <a:ext cx="22225"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3" name="Line 52"/>
          <p:cNvSpPr>
            <a:spLocks noChangeShapeType="1"/>
          </p:cNvSpPr>
          <p:nvPr/>
        </p:nvSpPr>
        <p:spPr bwMode="auto">
          <a:xfrm flipV="1">
            <a:off x="6319838" y="3581400"/>
            <a:ext cx="25400" cy="3810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4" name="Line 53"/>
          <p:cNvSpPr>
            <a:spLocks noChangeShapeType="1"/>
          </p:cNvSpPr>
          <p:nvPr/>
        </p:nvSpPr>
        <p:spPr bwMode="auto">
          <a:xfrm flipH="1" flipV="1">
            <a:off x="6321425" y="3538538"/>
            <a:ext cx="22225"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5" name="Line 54"/>
          <p:cNvSpPr>
            <a:spLocks noChangeShapeType="1"/>
          </p:cNvSpPr>
          <p:nvPr/>
        </p:nvSpPr>
        <p:spPr bwMode="auto">
          <a:xfrm flipV="1">
            <a:off x="6319838" y="3490913"/>
            <a:ext cx="25400" cy="42862"/>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6" name="Line 55"/>
          <p:cNvSpPr>
            <a:spLocks noChangeShapeType="1"/>
          </p:cNvSpPr>
          <p:nvPr/>
        </p:nvSpPr>
        <p:spPr bwMode="auto">
          <a:xfrm flipH="1" flipV="1">
            <a:off x="6321425" y="3444875"/>
            <a:ext cx="22225"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7" name="Line 56"/>
          <p:cNvSpPr>
            <a:spLocks noChangeShapeType="1"/>
          </p:cNvSpPr>
          <p:nvPr/>
        </p:nvSpPr>
        <p:spPr bwMode="auto">
          <a:xfrm flipV="1">
            <a:off x="6319838" y="3394075"/>
            <a:ext cx="23812" cy="47625"/>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8" name="Line 57"/>
          <p:cNvSpPr>
            <a:spLocks noChangeShapeType="1"/>
          </p:cNvSpPr>
          <p:nvPr/>
        </p:nvSpPr>
        <p:spPr bwMode="auto">
          <a:xfrm flipH="1" flipV="1">
            <a:off x="6321425" y="3359150"/>
            <a:ext cx="22225"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69" name="Line 58"/>
          <p:cNvSpPr>
            <a:spLocks noChangeShapeType="1"/>
          </p:cNvSpPr>
          <p:nvPr/>
        </p:nvSpPr>
        <p:spPr bwMode="auto">
          <a:xfrm flipV="1">
            <a:off x="6319838" y="3317875"/>
            <a:ext cx="23812" cy="41275"/>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70" name="Line 59"/>
          <p:cNvSpPr>
            <a:spLocks noChangeShapeType="1"/>
          </p:cNvSpPr>
          <p:nvPr/>
        </p:nvSpPr>
        <p:spPr bwMode="auto">
          <a:xfrm flipH="1" flipV="1">
            <a:off x="6321425" y="3270250"/>
            <a:ext cx="22225" cy="4445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71" name="Line 60"/>
          <p:cNvSpPr>
            <a:spLocks noChangeShapeType="1"/>
          </p:cNvSpPr>
          <p:nvPr/>
        </p:nvSpPr>
        <p:spPr bwMode="auto">
          <a:xfrm flipV="1">
            <a:off x="6319838" y="3241675"/>
            <a:ext cx="17462" cy="25400"/>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72" name="Line 65"/>
          <p:cNvSpPr>
            <a:spLocks noChangeShapeType="1"/>
          </p:cNvSpPr>
          <p:nvPr/>
        </p:nvSpPr>
        <p:spPr bwMode="auto">
          <a:xfrm flipH="1">
            <a:off x="6334125" y="3090863"/>
            <a:ext cx="1588" cy="147637"/>
          </a:xfrm>
          <a:prstGeom prst="line">
            <a:avLst/>
          </a:prstGeom>
          <a:solidFill>
            <a:srgbClr val="FFFFFF"/>
          </a:solidFill>
          <a:ln w="6350">
            <a:solidFill>
              <a:srgbClr val="000000"/>
            </a:solidFill>
            <a:round/>
            <a:headEnd/>
            <a:tailEnd/>
          </a:ln>
        </p:spPr>
        <p:txBody>
          <a:bodyPr/>
          <a:lstStyle/>
          <a:p>
            <a:pPr>
              <a:defRPr/>
            </a:pPr>
            <a:endParaRPr lang="en-US" sz="800">
              <a:latin typeface="+mj-lt"/>
              <a:cs typeface="+mn-cs"/>
            </a:endParaRPr>
          </a:p>
        </p:txBody>
      </p:sp>
      <p:sp>
        <p:nvSpPr>
          <p:cNvPr id="73" name="Rectangle 67"/>
          <p:cNvSpPr>
            <a:spLocks noChangeArrowheads="1"/>
          </p:cNvSpPr>
          <p:nvPr/>
        </p:nvSpPr>
        <p:spPr bwMode="auto">
          <a:xfrm>
            <a:off x="6370638" y="3878263"/>
            <a:ext cx="88900" cy="38100"/>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74" name="Rectangle 99"/>
          <p:cNvSpPr>
            <a:spLocks noChangeArrowheads="1"/>
          </p:cNvSpPr>
          <p:nvPr/>
        </p:nvSpPr>
        <p:spPr bwMode="auto">
          <a:xfrm>
            <a:off x="6291263" y="3635375"/>
            <a:ext cx="93662" cy="76200"/>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grpSp>
        <p:nvGrpSpPr>
          <p:cNvPr id="5" name="Group 127"/>
          <p:cNvGrpSpPr>
            <a:grpSpLocks/>
          </p:cNvGrpSpPr>
          <p:nvPr/>
        </p:nvGrpSpPr>
        <p:grpSpPr bwMode="auto">
          <a:xfrm>
            <a:off x="6328723" y="4084744"/>
            <a:ext cx="19807" cy="114"/>
            <a:chOff x="4060" y="391"/>
            <a:chExt cx="321" cy="409"/>
          </a:xfrm>
          <a:solidFill>
            <a:srgbClr val="FFFFFF"/>
          </a:solidFill>
        </p:grpSpPr>
        <p:sp>
          <p:nvSpPr>
            <p:cNvPr id="76" name="Line 128"/>
            <p:cNvSpPr>
              <a:spLocks noChangeShapeType="1"/>
            </p:cNvSpPr>
            <p:nvPr/>
          </p:nvSpPr>
          <p:spPr bwMode="auto">
            <a:xfrm>
              <a:off x="4060" y="391"/>
              <a:ext cx="321" cy="0"/>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77" name="Line 129"/>
            <p:cNvSpPr>
              <a:spLocks noChangeShapeType="1"/>
            </p:cNvSpPr>
            <p:nvPr/>
          </p:nvSpPr>
          <p:spPr bwMode="auto">
            <a:xfrm flipH="1">
              <a:off x="4060" y="391"/>
              <a:ext cx="321" cy="409"/>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78" name="Line 130"/>
            <p:cNvSpPr>
              <a:spLocks noChangeShapeType="1"/>
            </p:cNvSpPr>
            <p:nvPr/>
          </p:nvSpPr>
          <p:spPr bwMode="auto">
            <a:xfrm>
              <a:off x="4060" y="800"/>
              <a:ext cx="321" cy="0"/>
            </a:xfrm>
            <a:prstGeom prst="line">
              <a:avLst/>
            </a:prstGeom>
            <a:grpFill/>
            <a:ln w="6350">
              <a:solidFill>
                <a:srgbClr val="000000"/>
              </a:solidFill>
              <a:round/>
              <a:headEnd/>
              <a:tailEnd/>
            </a:ln>
          </p:spPr>
          <p:txBody>
            <a:bodyPr/>
            <a:lstStyle/>
            <a:p>
              <a:pPr>
                <a:defRPr/>
              </a:pPr>
              <a:endParaRPr lang="en-US" sz="800">
                <a:latin typeface="+mj-lt"/>
                <a:cs typeface="+mn-cs"/>
              </a:endParaRPr>
            </a:p>
          </p:txBody>
        </p:sp>
        <p:sp>
          <p:nvSpPr>
            <p:cNvPr id="79" name="Line 131"/>
            <p:cNvSpPr>
              <a:spLocks noChangeShapeType="1"/>
            </p:cNvSpPr>
            <p:nvPr/>
          </p:nvSpPr>
          <p:spPr bwMode="auto">
            <a:xfrm>
              <a:off x="4060" y="391"/>
              <a:ext cx="321" cy="409"/>
            </a:xfrm>
            <a:prstGeom prst="line">
              <a:avLst/>
            </a:prstGeom>
            <a:grpFill/>
            <a:ln w="6350">
              <a:solidFill>
                <a:srgbClr val="000000"/>
              </a:solidFill>
              <a:round/>
              <a:headEnd/>
              <a:tailEnd/>
            </a:ln>
          </p:spPr>
          <p:txBody>
            <a:bodyPr/>
            <a:lstStyle/>
            <a:p>
              <a:pPr>
                <a:defRPr/>
              </a:pPr>
              <a:endParaRPr lang="en-US" sz="800">
                <a:latin typeface="+mj-lt"/>
                <a:cs typeface="+mn-cs"/>
              </a:endParaRPr>
            </a:p>
          </p:txBody>
        </p:sp>
      </p:grpSp>
      <p:sp>
        <p:nvSpPr>
          <p:cNvPr id="80" name="AutoShape 144"/>
          <p:cNvSpPr>
            <a:spLocks noChangeArrowheads="1"/>
          </p:cNvSpPr>
          <p:nvPr/>
        </p:nvSpPr>
        <p:spPr bwMode="auto">
          <a:xfrm flipV="1">
            <a:off x="6310313" y="4065588"/>
            <a:ext cx="58737" cy="58737"/>
          </a:xfrm>
          <a:prstGeom prst="triangle">
            <a:avLst>
              <a:gd name="adj" fmla="val 50000"/>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grpSp>
        <p:nvGrpSpPr>
          <p:cNvPr id="6" name="Group 248"/>
          <p:cNvGrpSpPr>
            <a:grpSpLocks/>
          </p:cNvGrpSpPr>
          <p:nvPr/>
        </p:nvGrpSpPr>
        <p:grpSpPr bwMode="auto">
          <a:xfrm flipH="1">
            <a:off x="5162550" y="3275013"/>
            <a:ext cx="111125" cy="257175"/>
            <a:chOff x="4694" y="210"/>
            <a:chExt cx="817" cy="1089"/>
          </a:xfrm>
        </p:grpSpPr>
        <p:sp>
          <p:nvSpPr>
            <p:cNvPr id="82" name="Rectangle 241"/>
            <p:cNvSpPr>
              <a:spLocks noChangeArrowheads="1"/>
            </p:cNvSpPr>
            <p:nvPr/>
          </p:nvSpPr>
          <p:spPr bwMode="auto">
            <a:xfrm>
              <a:off x="4694" y="210"/>
              <a:ext cx="595" cy="1089"/>
            </a:xfrm>
            <a:prstGeom prst="rect">
              <a:avLst/>
            </a:prstGeom>
            <a:solidFill>
              <a:srgbClr val="00B0F0"/>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83" name="Line 242"/>
            <p:cNvSpPr>
              <a:spLocks noChangeShapeType="1"/>
            </p:cNvSpPr>
            <p:nvPr/>
          </p:nvSpPr>
          <p:spPr bwMode="auto">
            <a:xfrm flipH="1">
              <a:off x="4787" y="344"/>
              <a:ext cx="724"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84" name="Line 243"/>
            <p:cNvSpPr>
              <a:spLocks noChangeShapeType="1"/>
            </p:cNvSpPr>
            <p:nvPr/>
          </p:nvSpPr>
          <p:spPr bwMode="auto">
            <a:xfrm>
              <a:off x="4787" y="344"/>
              <a:ext cx="362" cy="229"/>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85" name="Line 244"/>
            <p:cNvSpPr>
              <a:spLocks noChangeShapeType="1"/>
            </p:cNvSpPr>
            <p:nvPr/>
          </p:nvSpPr>
          <p:spPr bwMode="auto">
            <a:xfrm flipH="1">
              <a:off x="4822" y="573"/>
              <a:ext cx="327" cy="181"/>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86" name="Line 245"/>
            <p:cNvSpPr>
              <a:spLocks noChangeShapeType="1"/>
            </p:cNvSpPr>
            <p:nvPr/>
          </p:nvSpPr>
          <p:spPr bwMode="auto">
            <a:xfrm>
              <a:off x="4822" y="754"/>
              <a:ext cx="327" cy="229"/>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87" name="Line 246"/>
            <p:cNvSpPr>
              <a:spLocks noChangeShapeType="1"/>
            </p:cNvSpPr>
            <p:nvPr/>
          </p:nvSpPr>
          <p:spPr bwMode="auto">
            <a:xfrm flipH="1">
              <a:off x="4787" y="983"/>
              <a:ext cx="362" cy="182"/>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88" name="Line 247"/>
            <p:cNvSpPr>
              <a:spLocks noChangeShapeType="1"/>
            </p:cNvSpPr>
            <p:nvPr/>
          </p:nvSpPr>
          <p:spPr bwMode="auto">
            <a:xfrm flipH="1">
              <a:off x="4787" y="1165"/>
              <a:ext cx="724"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sp>
        <p:nvSpPr>
          <p:cNvPr id="89" name="Rectangle 88"/>
          <p:cNvSpPr/>
          <p:nvPr/>
        </p:nvSpPr>
        <p:spPr>
          <a:xfrm>
            <a:off x="5981700" y="3332163"/>
            <a:ext cx="163513" cy="150812"/>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90" name="Rectangle 8"/>
          <p:cNvSpPr>
            <a:spLocks noChangeArrowheads="1"/>
          </p:cNvSpPr>
          <p:nvPr/>
        </p:nvSpPr>
        <p:spPr bwMode="auto">
          <a:xfrm>
            <a:off x="5954713" y="3290888"/>
            <a:ext cx="28575" cy="217487"/>
          </a:xfrm>
          <a:prstGeom prst="rect">
            <a:avLst/>
          </a:prstGeom>
          <a:solidFill>
            <a:schemeClr val="bg1"/>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91" name="Line 28"/>
          <p:cNvSpPr>
            <a:spLocks noChangeShapeType="1"/>
          </p:cNvSpPr>
          <p:nvPr/>
        </p:nvSpPr>
        <p:spPr bwMode="auto">
          <a:xfrm>
            <a:off x="5973763" y="3275013"/>
            <a:ext cx="0" cy="252412"/>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nvGrpSpPr>
          <p:cNvPr id="7" name="Group 183"/>
          <p:cNvGrpSpPr>
            <a:grpSpLocks/>
          </p:cNvGrpSpPr>
          <p:nvPr/>
        </p:nvGrpSpPr>
        <p:grpSpPr bwMode="auto">
          <a:xfrm>
            <a:off x="5954713" y="3263900"/>
            <a:ext cx="42862" cy="0"/>
            <a:chOff x="385" y="164"/>
            <a:chExt cx="408" cy="363"/>
          </a:xfrm>
        </p:grpSpPr>
        <p:sp>
          <p:nvSpPr>
            <p:cNvPr id="93" name="Line 184"/>
            <p:cNvSpPr>
              <a:spLocks noChangeShapeType="1"/>
            </p:cNvSpPr>
            <p:nvPr/>
          </p:nvSpPr>
          <p:spPr bwMode="auto">
            <a:xfrm>
              <a:off x="2147483647" y="3263900"/>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94" name="Line 185"/>
            <p:cNvSpPr>
              <a:spLocks noChangeShapeType="1"/>
            </p:cNvSpPr>
            <p:nvPr/>
          </p:nvSpPr>
          <p:spPr bwMode="auto">
            <a:xfrm>
              <a:off x="2147483647" y="3263900"/>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grpSp>
        <p:nvGrpSpPr>
          <p:cNvPr id="8" name="Group 189"/>
          <p:cNvGrpSpPr>
            <a:grpSpLocks/>
          </p:cNvGrpSpPr>
          <p:nvPr/>
        </p:nvGrpSpPr>
        <p:grpSpPr bwMode="auto">
          <a:xfrm>
            <a:off x="5954713" y="3419475"/>
            <a:ext cx="42862" cy="0"/>
            <a:chOff x="385" y="164"/>
            <a:chExt cx="408" cy="363"/>
          </a:xfrm>
        </p:grpSpPr>
        <p:sp>
          <p:nvSpPr>
            <p:cNvPr id="96" name="Line 190"/>
            <p:cNvSpPr>
              <a:spLocks noChangeShapeType="1"/>
            </p:cNvSpPr>
            <p:nvPr/>
          </p:nvSpPr>
          <p:spPr bwMode="auto">
            <a:xfrm>
              <a:off x="2147483647" y="34194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97" name="Line 191"/>
            <p:cNvSpPr>
              <a:spLocks noChangeShapeType="1"/>
            </p:cNvSpPr>
            <p:nvPr/>
          </p:nvSpPr>
          <p:spPr bwMode="auto">
            <a:xfrm>
              <a:off x="2147483647" y="34194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grpSp>
        <p:nvGrpSpPr>
          <p:cNvPr id="9" name="Group 192"/>
          <p:cNvGrpSpPr>
            <a:grpSpLocks/>
          </p:cNvGrpSpPr>
          <p:nvPr/>
        </p:nvGrpSpPr>
        <p:grpSpPr bwMode="auto">
          <a:xfrm>
            <a:off x="5954713" y="3343275"/>
            <a:ext cx="42862" cy="0"/>
            <a:chOff x="385" y="164"/>
            <a:chExt cx="408" cy="363"/>
          </a:xfrm>
        </p:grpSpPr>
        <p:sp>
          <p:nvSpPr>
            <p:cNvPr id="99" name="Line 193"/>
            <p:cNvSpPr>
              <a:spLocks noChangeShapeType="1"/>
            </p:cNvSpPr>
            <p:nvPr/>
          </p:nvSpPr>
          <p:spPr bwMode="auto">
            <a:xfrm>
              <a:off x="2147483647" y="33432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00" name="Line 194"/>
            <p:cNvSpPr>
              <a:spLocks noChangeShapeType="1"/>
            </p:cNvSpPr>
            <p:nvPr/>
          </p:nvSpPr>
          <p:spPr bwMode="auto">
            <a:xfrm>
              <a:off x="2147483647" y="33432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sp>
        <p:nvSpPr>
          <p:cNvPr id="101" name="Rectangle 8"/>
          <p:cNvSpPr>
            <a:spLocks noChangeArrowheads="1"/>
          </p:cNvSpPr>
          <p:nvPr/>
        </p:nvSpPr>
        <p:spPr bwMode="auto">
          <a:xfrm>
            <a:off x="6145213" y="3290888"/>
            <a:ext cx="28575" cy="217487"/>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sp>
        <p:nvSpPr>
          <p:cNvPr id="102" name="Line 28"/>
          <p:cNvSpPr>
            <a:spLocks noChangeShapeType="1"/>
          </p:cNvSpPr>
          <p:nvPr/>
        </p:nvSpPr>
        <p:spPr bwMode="auto">
          <a:xfrm>
            <a:off x="6164263" y="3275013"/>
            <a:ext cx="0" cy="252412"/>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nvGrpSpPr>
          <p:cNvPr id="10" name="Group 183"/>
          <p:cNvGrpSpPr>
            <a:grpSpLocks/>
          </p:cNvGrpSpPr>
          <p:nvPr/>
        </p:nvGrpSpPr>
        <p:grpSpPr bwMode="auto">
          <a:xfrm>
            <a:off x="6145213" y="3263900"/>
            <a:ext cx="42862" cy="0"/>
            <a:chOff x="385" y="164"/>
            <a:chExt cx="408" cy="363"/>
          </a:xfrm>
        </p:grpSpPr>
        <p:sp>
          <p:nvSpPr>
            <p:cNvPr id="104" name="Line 184"/>
            <p:cNvSpPr>
              <a:spLocks noChangeShapeType="1"/>
            </p:cNvSpPr>
            <p:nvPr/>
          </p:nvSpPr>
          <p:spPr bwMode="auto">
            <a:xfrm>
              <a:off x="2147483647" y="3263900"/>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05" name="Line 185"/>
            <p:cNvSpPr>
              <a:spLocks noChangeShapeType="1"/>
            </p:cNvSpPr>
            <p:nvPr/>
          </p:nvSpPr>
          <p:spPr bwMode="auto">
            <a:xfrm>
              <a:off x="2147483647" y="3263900"/>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grpSp>
        <p:nvGrpSpPr>
          <p:cNvPr id="12" name="Group 189"/>
          <p:cNvGrpSpPr>
            <a:grpSpLocks/>
          </p:cNvGrpSpPr>
          <p:nvPr/>
        </p:nvGrpSpPr>
        <p:grpSpPr bwMode="auto">
          <a:xfrm>
            <a:off x="6145213" y="3419475"/>
            <a:ext cx="42862" cy="0"/>
            <a:chOff x="385" y="164"/>
            <a:chExt cx="408" cy="363"/>
          </a:xfrm>
        </p:grpSpPr>
        <p:sp>
          <p:nvSpPr>
            <p:cNvPr id="107" name="Line 190"/>
            <p:cNvSpPr>
              <a:spLocks noChangeShapeType="1"/>
            </p:cNvSpPr>
            <p:nvPr/>
          </p:nvSpPr>
          <p:spPr bwMode="auto">
            <a:xfrm>
              <a:off x="2147483647" y="34194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08" name="Line 191"/>
            <p:cNvSpPr>
              <a:spLocks noChangeShapeType="1"/>
            </p:cNvSpPr>
            <p:nvPr/>
          </p:nvSpPr>
          <p:spPr bwMode="auto">
            <a:xfrm>
              <a:off x="2147483647" y="34194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grpSp>
        <p:nvGrpSpPr>
          <p:cNvPr id="13" name="Group 192"/>
          <p:cNvGrpSpPr>
            <a:grpSpLocks/>
          </p:cNvGrpSpPr>
          <p:nvPr/>
        </p:nvGrpSpPr>
        <p:grpSpPr bwMode="auto">
          <a:xfrm>
            <a:off x="6145213" y="3343275"/>
            <a:ext cx="42862" cy="0"/>
            <a:chOff x="385" y="164"/>
            <a:chExt cx="408" cy="363"/>
          </a:xfrm>
        </p:grpSpPr>
        <p:sp>
          <p:nvSpPr>
            <p:cNvPr id="110" name="Line 193"/>
            <p:cNvSpPr>
              <a:spLocks noChangeShapeType="1"/>
            </p:cNvSpPr>
            <p:nvPr/>
          </p:nvSpPr>
          <p:spPr bwMode="auto">
            <a:xfrm>
              <a:off x="2147483647" y="33432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11" name="Line 194"/>
            <p:cNvSpPr>
              <a:spLocks noChangeShapeType="1"/>
            </p:cNvSpPr>
            <p:nvPr/>
          </p:nvSpPr>
          <p:spPr bwMode="auto">
            <a:xfrm>
              <a:off x="2147483647" y="3343275"/>
              <a:ext cx="0"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grpSp>
      <p:sp>
        <p:nvSpPr>
          <p:cNvPr id="112" name="Line 36"/>
          <p:cNvSpPr>
            <a:spLocks noChangeShapeType="1"/>
          </p:cNvSpPr>
          <p:nvPr/>
        </p:nvSpPr>
        <p:spPr bwMode="auto">
          <a:xfrm>
            <a:off x="5286375" y="3502025"/>
            <a:ext cx="611188"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13" name="Line 36"/>
          <p:cNvSpPr>
            <a:spLocks noChangeShapeType="1"/>
          </p:cNvSpPr>
          <p:nvPr/>
        </p:nvSpPr>
        <p:spPr bwMode="auto">
          <a:xfrm>
            <a:off x="5284788" y="3295650"/>
            <a:ext cx="611187" cy="0"/>
          </a:xfrm>
          <a:prstGeom prst="line">
            <a:avLst/>
          </a:prstGeom>
          <a:noFill/>
          <a:ln w="6350">
            <a:solidFill>
              <a:srgbClr val="000000"/>
            </a:solidFill>
            <a:round/>
            <a:headEnd/>
            <a:tailEnd/>
          </a:ln>
        </p:spPr>
        <p:txBody>
          <a:bodyPr/>
          <a:lstStyle/>
          <a:p>
            <a:pPr>
              <a:defRPr/>
            </a:pPr>
            <a:endParaRPr lang="en-US" sz="800">
              <a:latin typeface="+mj-lt"/>
              <a:cs typeface="+mn-cs"/>
            </a:endParaRPr>
          </a:p>
        </p:txBody>
      </p:sp>
      <p:sp>
        <p:nvSpPr>
          <p:cNvPr id="114" name="Rectangle 113"/>
          <p:cNvSpPr/>
          <p:nvPr/>
        </p:nvSpPr>
        <p:spPr>
          <a:xfrm>
            <a:off x="6035675" y="3482975"/>
            <a:ext cx="77788" cy="311150"/>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15" name="Rectangle 114"/>
          <p:cNvSpPr/>
          <p:nvPr/>
        </p:nvSpPr>
        <p:spPr>
          <a:xfrm>
            <a:off x="5994400" y="3794125"/>
            <a:ext cx="155575" cy="22225"/>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16" name="Rectangle 115"/>
          <p:cNvSpPr/>
          <p:nvPr/>
        </p:nvSpPr>
        <p:spPr>
          <a:xfrm>
            <a:off x="5994400" y="3816350"/>
            <a:ext cx="155575" cy="19050"/>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17" name="Rectangle 116"/>
          <p:cNvSpPr/>
          <p:nvPr/>
        </p:nvSpPr>
        <p:spPr>
          <a:xfrm>
            <a:off x="6035675" y="3835400"/>
            <a:ext cx="74613" cy="44450"/>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18" name="Rectangle 117"/>
          <p:cNvSpPr/>
          <p:nvPr/>
        </p:nvSpPr>
        <p:spPr>
          <a:xfrm>
            <a:off x="5989638" y="3878263"/>
            <a:ext cx="171450" cy="409575"/>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19" name="Rectangle 118"/>
          <p:cNvSpPr/>
          <p:nvPr/>
        </p:nvSpPr>
        <p:spPr>
          <a:xfrm>
            <a:off x="5038725" y="3254375"/>
            <a:ext cx="46038" cy="82550"/>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20" name="Rectangle 119"/>
          <p:cNvSpPr/>
          <p:nvPr/>
        </p:nvSpPr>
        <p:spPr>
          <a:xfrm>
            <a:off x="5038725" y="3151188"/>
            <a:ext cx="46038" cy="103187"/>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21" name="Straight Connector 120"/>
          <p:cNvCxnSpPr/>
          <p:nvPr/>
        </p:nvCxnSpPr>
        <p:spPr>
          <a:xfrm>
            <a:off x="5022850" y="3254375"/>
            <a:ext cx="77788"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5022850" y="3149600"/>
            <a:ext cx="77788" cy="1588"/>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23" name="Rectangle 122"/>
          <p:cNvSpPr/>
          <p:nvPr/>
        </p:nvSpPr>
        <p:spPr>
          <a:xfrm>
            <a:off x="5818188" y="3670300"/>
            <a:ext cx="576262" cy="20638"/>
          </a:xfrm>
          <a:prstGeom prst="rect">
            <a:avLst/>
          </a:prstGeom>
          <a:no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n w="9525">
                <a:solidFill>
                  <a:schemeClr val="tx1"/>
                </a:solidFill>
              </a:ln>
              <a:latin typeface="+mj-lt"/>
            </a:endParaRPr>
          </a:p>
        </p:txBody>
      </p:sp>
      <p:sp>
        <p:nvSpPr>
          <p:cNvPr id="124" name="Rectangle 123"/>
          <p:cNvSpPr/>
          <p:nvPr/>
        </p:nvSpPr>
        <p:spPr>
          <a:xfrm>
            <a:off x="4789488" y="2984500"/>
            <a:ext cx="311150" cy="103188"/>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25" name="Rectangle 124"/>
          <p:cNvSpPr/>
          <p:nvPr/>
        </p:nvSpPr>
        <p:spPr>
          <a:xfrm>
            <a:off x="5038725" y="3087688"/>
            <a:ext cx="46038" cy="63500"/>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26" name="Straight Connector 125"/>
          <p:cNvCxnSpPr/>
          <p:nvPr/>
        </p:nvCxnSpPr>
        <p:spPr>
          <a:xfrm rot="16200000" flipH="1">
            <a:off x="4907757"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rot="16200000" flipH="1">
            <a:off x="4941095"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rot="16200000" flipH="1">
            <a:off x="4974432"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flipH="1">
            <a:off x="5007770"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rot="16200000" flipH="1">
            <a:off x="5041107"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16200000" flipH="1">
            <a:off x="4875213" y="3028950"/>
            <a:ext cx="61912" cy="14288"/>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32" name="Rectangle 131"/>
          <p:cNvSpPr/>
          <p:nvPr/>
        </p:nvSpPr>
        <p:spPr>
          <a:xfrm>
            <a:off x="4789488" y="2776538"/>
            <a:ext cx="203200" cy="207962"/>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33" name="Straight Connector 132"/>
          <p:cNvCxnSpPr/>
          <p:nvPr/>
        </p:nvCxnSpPr>
        <p:spPr>
          <a:xfrm rot="16200000" flipH="1">
            <a:off x="4844257"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4773613" y="2755900"/>
            <a:ext cx="234950" cy="20638"/>
          </a:xfrm>
          <a:prstGeom prst="rect">
            <a:avLst/>
          </a:prstGeom>
          <a:no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35" name="Straight Connector 134"/>
          <p:cNvCxnSpPr/>
          <p:nvPr/>
        </p:nvCxnSpPr>
        <p:spPr>
          <a:xfrm rot="16200000" flipH="1">
            <a:off x="4812507"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16200000" flipH="1">
            <a:off x="4782345" y="3028156"/>
            <a:ext cx="61912" cy="1587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37" name="Rectangle 136"/>
          <p:cNvSpPr/>
          <p:nvPr/>
        </p:nvSpPr>
        <p:spPr>
          <a:xfrm>
            <a:off x="4816475" y="2700338"/>
            <a:ext cx="42863" cy="55562"/>
          </a:xfrm>
          <a:prstGeom prst="rect">
            <a:avLst/>
          </a:prstGeom>
          <a:no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38" name="Straight Connector 137"/>
          <p:cNvCxnSpPr/>
          <p:nvPr/>
        </p:nvCxnSpPr>
        <p:spPr>
          <a:xfrm>
            <a:off x="4745038" y="3398838"/>
            <a:ext cx="1381125" cy="7937"/>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4805363" y="2693988"/>
            <a:ext cx="61912" cy="12700"/>
          </a:xfrm>
          <a:prstGeom prst="rect">
            <a:avLst/>
          </a:prstGeom>
          <a:solidFill>
            <a:schemeClr val="bg1"/>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40" name="Rectangle 139"/>
          <p:cNvSpPr/>
          <p:nvPr/>
        </p:nvSpPr>
        <p:spPr>
          <a:xfrm>
            <a:off x="4805363" y="2667000"/>
            <a:ext cx="61912" cy="12700"/>
          </a:xfrm>
          <a:prstGeom prst="rect">
            <a:avLst/>
          </a:prstGeom>
          <a:solidFill>
            <a:schemeClr val="bg1"/>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41" name="Straight Connector 140"/>
          <p:cNvCxnSpPr/>
          <p:nvPr/>
        </p:nvCxnSpPr>
        <p:spPr>
          <a:xfrm rot="16200000" flipH="1">
            <a:off x="5570537" y="3378201"/>
            <a:ext cx="119063"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rot="16200000" flipH="1">
            <a:off x="5638800" y="3381375"/>
            <a:ext cx="119063" cy="49213"/>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rot="16200000" flipH="1">
            <a:off x="5716588" y="3376613"/>
            <a:ext cx="119062"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rot="16200000" flipH="1">
            <a:off x="5789613" y="3376613"/>
            <a:ext cx="119062"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5856287" y="3381376"/>
            <a:ext cx="119063"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rot="16200000" flipH="1">
            <a:off x="5926138" y="3386138"/>
            <a:ext cx="119062"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rot="16200000" flipH="1">
            <a:off x="5984876" y="3376612"/>
            <a:ext cx="119062" cy="49213"/>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rot="16200000" flipH="1">
            <a:off x="6044407" y="3377406"/>
            <a:ext cx="119062" cy="4762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flipH="1">
            <a:off x="5354637" y="3378201"/>
            <a:ext cx="119063"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flipH="1">
            <a:off x="5417345" y="3380581"/>
            <a:ext cx="119062" cy="4762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rot="16200000" flipH="1">
            <a:off x="5470525" y="3381375"/>
            <a:ext cx="119063" cy="49213"/>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16200000" flipH="1">
            <a:off x="5515769" y="3378994"/>
            <a:ext cx="119063" cy="4762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16200000" flipH="1">
            <a:off x="5294313" y="3382963"/>
            <a:ext cx="117475" cy="4762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rot="16200000" flipH="1">
            <a:off x="5237162" y="3378201"/>
            <a:ext cx="119063"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16200000" flipH="1">
            <a:off x="5191125" y="3378200"/>
            <a:ext cx="119063" cy="49213"/>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flipH="1">
            <a:off x="5126831" y="3383757"/>
            <a:ext cx="117475"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rot="16200000" flipH="1">
            <a:off x="5061745" y="3386931"/>
            <a:ext cx="119062" cy="4762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rot="16200000" flipH="1">
            <a:off x="4997451" y="3386137"/>
            <a:ext cx="119062" cy="49213"/>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rot="16200000" flipH="1">
            <a:off x="4955381" y="3393282"/>
            <a:ext cx="117475" cy="49212"/>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4727575" y="3033713"/>
            <a:ext cx="357188"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4572000" y="3170238"/>
            <a:ext cx="176213" cy="142875"/>
          </a:xfrm>
          <a:prstGeom prst="rect">
            <a:avLst/>
          </a:prstGeom>
          <a:solidFill>
            <a:schemeClr val="accent1">
              <a:lumMod val="60000"/>
              <a:lumOff val="40000"/>
            </a:schemeClr>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62" name="Straight Connector 161"/>
          <p:cNvCxnSpPr/>
          <p:nvPr/>
        </p:nvCxnSpPr>
        <p:spPr>
          <a:xfrm>
            <a:off x="4748213" y="3243263"/>
            <a:ext cx="61912"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63" name="Rectangle 162"/>
          <p:cNvSpPr/>
          <p:nvPr/>
        </p:nvSpPr>
        <p:spPr>
          <a:xfrm>
            <a:off x="4945063" y="3378200"/>
            <a:ext cx="31750" cy="42863"/>
          </a:xfrm>
          <a:prstGeom prst="rect">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64" name="Rectangle 163"/>
          <p:cNvSpPr/>
          <p:nvPr/>
        </p:nvSpPr>
        <p:spPr>
          <a:xfrm>
            <a:off x="4883150" y="3378200"/>
            <a:ext cx="15875" cy="42863"/>
          </a:xfrm>
          <a:prstGeom prst="rect">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65" name="Straight Connector 164"/>
          <p:cNvCxnSpPr/>
          <p:nvPr/>
        </p:nvCxnSpPr>
        <p:spPr>
          <a:xfrm rot="10800000">
            <a:off x="4805363" y="3670300"/>
            <a:ext cx="203200"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16200000" flipH="1">
            <a:off x="4766469" y="3547269"/>
            <a:ext cx="244475" cy="1587"/>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67" name="Rectangle 166"/>
          <p:cNvSpPr/>
          <p:nvPr/>
        </p:nvSpPr>
        <p:spPr>
          <a:xfrm>
            <a:off x="4778375" y="3170238"/>
            <a:ext cx="17463" cy="295275"/>
          </a:xfrm>
          <a:prstGeom prst="rect">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cxnSp>
        <p:nvCxnSpPr>
          <p:cNvPr id="168" name="Straight Connector 167"/>
          <p:cNvCxnSpPr/>
          <p:nvPr/>
        </p:nvCxnSpPr>
        <p:spPr>
          <a:xfrm rot="5400000">
            <a:off x="4745038" y="3238500"/>
            <a:ext cx="82550" cy="0"/>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4745832" y="3398044"/>
            <a:ext cx="82550" cy="1587"/>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70" name="Oval 169"/>
          <p:cNvSpPr/>
          <p:nvPr/>
        </p:nvSpPr>
        <p:spPr>
          <a:xfrm>
            <a:off x="4851400" y="2921000"/>
            <a:ext cx="15875" cy="22225"/>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1" name="Oval 170"/>
          <p:cNvSpPr/>
          <p:nvPr/>
        </p:nvSpPr>
        <p:spPr>
          <a:xfrm>
            <a:off x="4913313" y="2943225"/>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2" name="Oval 171"/>
          <p:cNvSpPr/>
          <p:nvPr/>
        </p:nvSpPr>
        <p:spPr>
          <a:xfrm>
            <a:off x="4945063" y="2943225"/>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3" name="Oval 172"/>
          <p:cNvSpPr/>
          <p:nvPr/>
        </p:nvSpPr>
        <p:spPr>
          <a:xfrm>
            <a:off x="4913313" y="2921000"/>
            <a:ext cx="15875" cy="22225"/>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4" name="Oval 173"/>
          <p:cNvSpPr/>
          <p:nvPr/>
        </p:nvSpPr>
        <p:spPr>
          <a:xfrm>
            <a:off x="4883150" y="29464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5" name="Oval 174"/>
          <p:cNvSpPr/>
          <p:nvPr/>
        </p:nvSpPr>
        <p:spPr>
          <a:xfrm>
            <a:off x="4976813" y="296386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6" name="Oval 175"/>
          <p:cNvSpPr/>
          <p:nvPr/>
        </p:nvSpPr>
        <p:spPr>
          <a:xfrm>
            <a:off x="4854575" y="2967038"/>
            <a:ext cx="14288"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7" name="Oval 176"/>
          <p:cNvSpPr/>
          <p:nvPr/>
        </p:nvSpPr>
        <p:spPr>
          <a:xfrm>
            <a:off x="4821238" y="2963863"/>
            <a:ext cx="14287"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8" name="Oval 177"/>
          <p:cNvSpPr/>
          <p:nvPr/>
        </p:nvSpPr>
        <p:spPr>
          <a:xfrm>
            <a:off x="4805363" y="2943225"/>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79" name="Oval 178"/>
          <p:cNvSpPr/>
          <p:nvPr/>
        </p:nvSpPr>
        <p:spPr>
          <a:xfrm>
            <a:off x="4929188" y="290036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0" name="Oval 179"/>
          <p:cNvSpPr/>
          <p:nvPr/>
        </p:nvSpPr>
        <p:spPr>
          <a:xfrm>
            <a:off x="4960938" y="2921000"/>
            <a:ext cx="15875" cy="22225"/>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1" name="Oval 180"/>
          <p:cNvSpPr/>
          <p:nvPr/>
        </p:nvSpPr>
        <p:spPr>
          <a:xfrm>
            <a:off x="4821238" y="2921000"/>
            <a:ext cx="14287" cy="22225"/>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2" name="Oval 181"/>
          <p:cNvSpPr/>
          <p:nvPr/>
        </p:nvSpPr>
        <p:spPr>
          <a:xfrm>
            <a:off x="4805363" y="290036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3" name="Oval 182"/>
          <p:cNvSpPr/>
          <p:nvPr/>
        </p:nvSpPr>
        <p:spPr>
          <a:xfrm>
            <a:off x="4838700" y="29464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4" name="Oval 183"/>
          <p:cNvSpPr/>
          <p:nvPr/>
        </p:nvSpPr>
        <p:spPr>
          <a:xfrm>
            <a:off x="4913313" y="296386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5" name="Oval 184"/>
          <p:cNvSpPr/>
          <p:nvPr/>
        </p:nvSpPr>
        <p:spPr>
          <a:xfrm>
            <a:off x="4945063" y="3005138"/>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6" name="Oval 185"/>
          <p:cNvSpPr/>
          <p:nvPr/>
        </p:nvSpPr>
        <p:spPr>
          <a:xfrm>
            <a:off x="4884738" y="290036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7" name="Oval 186"/>
          <p:cNvSpPr/>
          <p:nvPr/>
        </p:nvSpPr>
        <p:spPr>
          <a:xfrm>
            <a:off x="4867275" y="29464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8" name="Oval 187"/>
          <p:cNvSpPr/>
          <p:nvPr/>
        </p:nvSpPr>
        <p:spPr>
          <a:xfrm>
            <a:off x="4900613" y="2921000"/>
            <a:ext cx="15875" cy="22225"/>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89" name="Oval 188"/>
          <p:cNvSpPr/>
          <p:nvPr/>
        </p:nvSpPr>
        <p:spPr>
          <a:xfrm>
            <a:off x="4867275" y="2921000"/>
            <a:ext cx="15875" cy="22225"/>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0" name="Oval 189"/>
          <p:cNvSpPr/>
          <p:nvPr/>
        </p:nvSpPr>
        <p:spPr>
          <a:xfrm>
            <a:off x="4835525" y="290036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1" name="Oval 190"/>
          <p:cNvSpPr/>
          <p:nvPr/>
        </p:nvSpPr>
        <p:spPr>
          <a:xfrm>
            <a:off x="4899025" y="2963863"/>
            <a:ext cx="14288"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2" name="Oval 191"/>
          <p:cNvSpPr/>
          <p:nvPr/>
        </p:nvSpPr>
        <p:spPr>
          <a:xfrm>
            <a:off x="4945063" y="296386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3" name="Oval 192"/>
          <p:cNvSpPr/>
          <p:nvPr/>
        </p:nvSpPr>
        <p:spPr>
          <a:xfrm>
            <a:off x="4978400" y="300831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4" name="Oval 193"/>
          <p:cNvSpPr/>
          <p:nvPr/>
        </p:nvSpPr>
        <p:spPr>
          <a:xfrm>
            <a:off x="4945063" y="2921000"/>
            <a:ext cx="15875" cy="22225"/>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5" name="Oval 194"/>
          <p:cNvSpPr/>
          <p:nvPr/>
        </p:nvSpPr>
        <p:spPr>
          <a:xfrm>
            <a:off x="4838700" y="2987675"/>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6" name="Oval 195"/>
          <p:cNvSpPr/>
          <p:nvPr/>
        </p:nvSpPr>
        <p:spPr>
          <a:xfrm>
            <a:off x="4805363" y="2921000"/>
            <a:ext cx="15875" cy="22225"/>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7" name="Oval 196"/>
          <p:cNvSpPr/>
          <p:nvPr/>
        </p:nvSpPr>
        <p:spPr>
          <a:xfrm>
            <a:off x="4899025" y="3046413"/>
            <a:ext cx="14288"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8" name="Oval 197"/>
          <p:cNvSpPr/>
          <p:nvPr/>
        </p:nvSpPr>
        <p:spPr>
          <a:xfrm>
            <a:off x="5054600" y="3108325"/>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199" name="Oval 198"/>
          <p:cNvSpPr/>
          <p:nvPr/>
        </p:nvSpPr>
        <p:spPr>
          <a:xfrm>
            <a:off x="4838700" y="2967038"/>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0" name="Oval 199"/>
          <p:cNvSpPr/>
          <p:nvPr/>
        </p:nvSpPr>
        <p:spPr>
          <a:xfrm>
            <a:off x="5054600" y="3213100"/>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1" name="Oval 200"/>
          <p:cNvSpPr/>
          <p:nvPr/>
        </p:nvSpPr>
        <p:spPr>
          <a:xfrm>
            <a:off x="5100638" y="3441700"/>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2" name="Oval 201"/>
          <p:cNvSpPr/>
          <p:nvPr/>
        </p:nvSpPr>
        <p:spPr>
          <a:xfrm>
            <a:off x="5148263" y="3441700"/>
            <a:ext cx="14287"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3" name="Oval 202"/>
          <p:cNvSpPr/>
          <p:nvPr/>
        </p:nvSpPr>
        <p:spPr>
          <a:xfrm>
            <a:off x="5319713" y="34417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4" name="Oval 203"/>
          <p:cNvSpPr/>
          <p:nvPr/>
        </p:nvSpPr>
        <p:spPr>
          <a:xfrm>
            <a:off x="5411788" y="34417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5" name="Oval 204"/>
          <p:cNvSpPr/>
          <p:nvPr/>
        </p:nvSpPr>
        <p:spPr>
          <a:xfrm>
            <a:off x="5054600" y="3170238"/>
            <a:ext cx="15875" cy="22225"/>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6" name="Oval 205"/>
          <p:cNvSpPr/>
          <p:nvPr/>
        </p:nvSpPr>
        <p:spPr>
          <a:xfrm>
            <a:off x="5537200" y="34417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7" name="Oval 206"/>
          <p:cNvSpPr/>
          <p:nvPr/>
        </p:nvSpPr>
        <p:spPr>
          <a:xfrm>
            <a:off x="5630863" y="34417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8" name="Oval 207"/>
          <p:cNvSpPr/>
          <p:nvPr/>
        </p:nvSpPr>
        <p:spPr>
          <a:xfrm>
            <a:off x="5708650" y="34417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09" name="Oval 208"/>
          <p:cNvSpPr/>
          <p:nvPr/>
        </p:nvSpPr>
        <p:spPr>
          <a:xfrm>
            <a:off x="5786438" y="34417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0" name="Oval 209"/>
          <p:cNvSpPr/>
          <p:nvPr/>
        </p:nvSpPr>
        <p:spPr>
          <a:xfrm>
            <a:off x="5864225" y="34417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1" name="Oval 210"/>
          <p:cNvSpPr/>
          <p:nvPr/>
        </p:nvSpPr>
        <p:spPr>
          <a:xfrm>
            <a:off x="6021388" y="3441700"/>
            <a:ext cx="14287"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2" name="Oval 211"/>
          <p:cNvSpPr/>
          <p:nvPr/>
        </p:nvSpPr>
        <p:spPr>
          <a:xfrm>
            <a:off x="6067425" y="352425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3" name="Oval 212"/>
          <p:cNvSpPr/>
          <p:nvPr/>
        </p:nvSpPr>
        <p:spPr>
          <a:xfrm>
            <a:off x="6067425" y="3629025"/>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4" name="Oval 213"/>
          <p:cNvSpPr/>
          <p:nvPr/>
        </p:nvSpPr>
        <p:spPr>
          <a:xfrm>
            <a:off x="6067425" y="3752850"/>
            <a:ext cx="15875" cy="20638"/>
          </a:xfrm>
          <a:prstGeom prst="ellipse">
            <a:avLst/>
          </a:prstGeom>
          <a:solidFill>
            <a:schemeClr val="tx1"/>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5" name="Oval 214"/>
          <p:cNvSpPr/>
          <p:nvPr/>
        </p:nvSpPr>
        <p:spPr>
          <a:xfrm>
            <a:off x="6067425" y="38989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6" name="Oval 215"/>
          <p:cNvSpPr/>
          <p:nvPr/>
        </p:nvSpPr>
        <p:spPr>
          <a:xfrm>
            <a:off x="6067425" y="4103688"/>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7" name="Oval 216"/>
          <p:cNvSpPr/>
          <p:nvPr/>
        </p:nvSpPr>
        <p:spPr>
          <a:xfrm>
            <a:off x="6067425" y="423545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8" name="Oval 217"/>
          <p:cNvSpPr/>
          <p:nvPr/>
        </p:nvSpPr>
        <p:spPr>
          <a:xfrm>
            <a:off x="6067425" y="420211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19" name="Oval 218"/>
          <p:cNvSpPr/>
          <p:nvPr/>
        </p:nvSpPr>
        <p:spPr>
          <a:xfrm>
            <a:off x="6067425" y="42672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0" name="Oval 219"/>
          <p:cNvSpPr/>
          <p:nvPr/>
        </p:nvSpPr>
        <p:spPr>
          <a:xfrm>
            <a:off x="6100763" y="420211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1" name="Oval 220"/>
          <p:cNvSpPr/>
          <p:nvPr/>
        </p:nvSpPr>
        <p:spPr>
          <a:xfrm>
            <a:off x="6078538" y="4168775"/>
            <a:ext cx="14287"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2" name="Oval 221"/>
          <p:cNvSpPr/>
          <p:nvPr/>
        </p:nvSpPr>
        <p:spPr>
          <a:xfrm>
            <a:off x="6100763" y="42672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3" name="Oval 222"/>
          <p:cNvSpPr/>
          <p:nvPr/>
        </p:nvSpPr>
        <p:spPr>
          <a:xfrm>
            <a:off x="6129338" y="423545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4" name="Oval 223"/>
          <p:cNvSpPr/>
          <p:nvPr/>
        </p:nvSpPr>
        <p:spPr>
          <a:xfrm>
            <a:off x="6035675" y="42672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5" name="Oval 224"/>
          <p:cNvSpPr/>
          <p:nvPr/>
        </p:nvSpPr>
        <p:spPr>
          <a:xfrm>
            <a:off x="6005513" y="420211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6" name="Oval 225"/>
          <p:cNvSpPr/>
          <p:nvPr/>
        </p:nvSpPr>
        <p:spPr>
          <a:xfrm>
            <a:off x="6005513" y="42672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7" name="Oval 226"/>
          <p:cNvSpPr/>
          <p:nvPr/>
        </p:nvSpPr>
        <p:spPr>
          <a:xfrm>
            <a:off x="6129338" y="426720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8" name="Oval 227"/>
          <p:cNvSpPr/>
          <p:nvPr/>
        </p:nvSpPr>
        <p:spPr>
          <a:xfrm>
            <a:off x="6067425" y="400526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29" name="Oval 228"/>
          <p:cNvSpPr/>
          <p:nvPr/>
        </p:nvSpPr>
        <p:spPr>
          <a:xfrm>
            <a:off x="6129338" y="420211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0" name="Oval 229"/>
          <p:cNvSpPr/>
          <p:nvPr/>
        </p:nvSpPr>
        <p:spPr>
          <a:xfrm>
            <a:off x="6099175" y="4235450"/>
            <a:ext cx="14288"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1" name="Oval 230"/>
          <p:cNvSpPr/>
          <p:nvPr/>
        </p:nvSpPr>
        <p:spPr>
          <a:xfrm>
            <a:off x="6005513" y="423545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2" name="Oval 231"/>
          <p:cNvSpPr/>
          <p:nvPr/>
        </p:nvSpPr>
        <p:spPr>
          <a:xfrm>
            <a:off x="6038850" y="4235450"/>
            <a:ext cx="15875" cy="20638"/>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3" name="Oval 232"/>
          <p:cNvSpPr/>
          <p:nvPr/>
        </p:nvSpPr>
        <p:spPr>
          <a:xfrm>
            <a:off x="6038850" y="4202113"/>
            <a:ext cx="15875" cy="20637"/>
          </a:xfrm>
          <a:prstGeom prst="ellipse">
            <a:avLst/>
          </a:prstGeom>
          <a:solidFill>
            <a:srgbClr val="000000"/>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4" name="Oval 233"/>
          <p:cNvSpPr/>
          <p:nvPr/>
        </p:nvSpPr>
        <p:spPr>
          <a:xfrm>
            <a:off x="4867275" y="290036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5" name="Oval 234"/>
          <p:cNvSpPr/>
          <p:nvPr/>
        </p:nvSpPr>
        <p:spPr>
          <a:xfrm>
            <a:off x="4900613" y="290036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6" name="Oval 235"/>
          <p:cNvSpPr/>
          <p:nvPr/>
        </p:nvSpPr>
        <p:spPr>
          <a:xfrm>
            <a:off x="4821238" y="3046413"/>
            <a:ext cx="14287"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7" name="Oval 236"/>
          <p:cNvSpPr/>
          <p:nvPr/>
        </p:nvSpPr>
        <p:spPr>
          <a:xfrm>
            <a:off x="4851400" y="3046413"/>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8" name="Oval 237"/>
          <p:cNvSpPr/>
          <p:nvPr/>
        </p:nvSpPr>
        <p:spPr>
          <a:xfrm>
            <a:off x="4945063" y="304641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39" name="Oval 238"/>
          <p:cNvSpPr/>
          <p:nvPr/>
        </p:nvSpPr>
        <p:spPr>
          <a:xfrm>
            <a:off x="5008563" y="3046413"/>
            <a:ext cx="14287"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0" name="Oval 239"/>
          <p:cNvSpPr/>
          <p:nvPr/>
        </p:nvSpPr>
        <p:spPr>
          <a:xfrm>
            <a:off x="5054600" y="304641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1" name="Oval 240"/>
          <p:cNvSpPr/>
          <p:nvPr/>
        </p:nvSpPr>
        <p:spPr>
          <a:xfrm>
            <a:off x="4913313" y="3005138"/>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2" name="Oval 241"/>
          <p:cNvSpPr/>
          <p:nvPr/>
        </p:nvSpPr>
        <p:spPr>
          <a:xfrm>
            <a:off x="4883150" y="3005138"/>
            <a:ext cx="15875"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3" name="Oval 242"/>
          <p:cNvSpPr/>
          <p:nvPr/>
        </p:nvSpPr>
        <p:spPr>
          <a:xfrm>
            <a:off x="4821238" y="3005138"/>
            <a:ext cx="14287" cy="20637"/>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4" name="Oval 243"/>
          <p:cNvSpPr/>
          <p:nvPr/>
        </p:nvSpPr>
        <p:spPr>
          <a:xfrm>
            <a:off x="4976813" y="3049588"/>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5" name="Oval 244"/>
          <p:cNvSpPr/>
          <p:nvPr/>
        </p:nvSpPr>
        <p:spPr>
          <a:xfrm>
            <a:off x="4960938" y="290036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6" name="Oval 245"/>
          <p:cNvSpPr/>
          <p:nvPr/>
        </p:nvSpPr>
        <p:spPr>
          <a:xfrm>
            <a:off x="4962525" y="2946400"/>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7" name="Oval 246"/>
          <p:cNvSpPr/>
          <p:nvPr/>
        </p:nvSpPr>
        <p:spPr>
          <a:xfrm>
            <a:off x="4805363" y="2984500"/>
            <a:ext cx="15875" cy="20638"/>
          </a:xfrm>
          <a:prstGeom prst="ellipse">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8" name="Oval 247"/>
          <p:cNvSpPr/>
          <p:nvPr/>
        </p:nvSpPr>
        <p:spPr>
          <a:xfrm>
            <a:off x="5054600" y="3295650"/>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49" name="Oval 248"/>
          <p:cNvSpPr/>
          <p:nvPr/>
        </p:nvSpPr>
        <p:spPr>
          <a:xfrm>
            <a:off x="5054600" y="3378200"/>
            <a:ext cx="15875" cy="22225"/>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50" name="Oval 249"/>
          <p:cNvSpPr/>
          <p:nvPr/>
        </p:nvSpPr>
        <p:spPr>
          <a:xfrm>
            <a:off x="5022850" y="3046413"/>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51" name="Oval 250"/>
          <p:cNvSpPr/>
          <p:nvPr/>
        </p:nvSpPr>
        <p:spPr>
          <a:xfrm>
            <a:off x="5038725" y="3005138"/>
            <a:ext cx="15875" cy="20637"/>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52" name="Oval 251"/>
          <p:cNvSpPr/>
          <p:nvPr/>
        </p:nvSpPr>
        <p:spPr>
          <a:xfrm>
            <a:off x="5054600" y="3441700"/>
            <a:ext cx="15875" cy="20638"/>
          </a:xfrm>
          <a:prstGeom prst="ellips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sp>
        <p:nvSpPr>
          <p:cNvPr id="253" name="Rectangle 252"/>
          <p:cNvSpPr/>
          <p:nvPr/>
        </p:nvSpPr>
        <p:spPr>
          <a:xfrm>
            <a:off x="4695825" y="3005138"/>
            <a:ext cx="77788" cy="82550"/>
          </a:xfrm>
          <a:prstGeom prst="rect">
            <a:avLst/>
          </a:prstGeom>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a:latin typeface="+mj-lt"/>
            </a:endParaRPr>
          </a:p>
        </p:txBody>
      </p:sp>
      <p:grpSp>
        <p:nvGrpSpPr>
          <p:cNvPr id="14" name="Group 337"/>
          <p:cNvGrpSpPr>
            <a:grpSpLocks/>
          </p:cNvGrpSpPr>
          <p:nvPr/>
        </p:nvGrpSpPr>
        <p:grpSpPr bwMode="auto">
          <a:xfrm>
            <a:off x="6457629" y="3877702"/>
            <a:ext cx="183702" cy="522935"/>
            <a:chOff x="6357950" y="3390900"/>
            <a:chExt cx="2068164" cy="3399996"/>
          </a:xfrm>
          <a:solidFill>
            <a:srgbClr val="FFFFFF"/>
          </a:solidFill>
        </p:grpSpPr>
        <p:sp>
          <p:nvSpPr>
            <p:cNvPr id="255" name="Rectangle 254"/>
            <p:cNvSpPr/>
            <p:nvPr/>
          </p:nvSpPr>
          <p:spPr>
            <a:xfrm>
              <a:off x="6847944" y="4690202"/>
              <a:ext cx="1253629" cy="2100694"/>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 name="Rectangle 255"/>
            <p:cNvSpPr/>
            <p:nvPr/>
          </p:nvSpPr>
          <p:spPr>
            <a:xfrm>
              <a:off x="6631582" y="4519491"/>
              <a:ext cx="1654533" cy="180195"/>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5" name="Group 327"/>
            <p:cNvGrpSpPr>
              <a:grpSpLocks/>
            </p:cNvGrpSpPr>
            <p:nvPr/>
          </p:nvGrpSpPr>
          <p:grpSpPr bwMode="auto">
            <a:xfrm>
              <a:off x="6357950" y="3390900"/>
              <a:ext cx="929083" cy="1128591"/>
              <a:chOff x="6357950" y="3390900"/>
              <a:chExt cx="929083" cy="1128591"/>
            </a:xfrm>
            <a:grpFill/>
          </p:grpSpPr>
          <p:sp>
            <p:nvSpPr>
              <p:cNvPr id="260" name="Rectangle 259"/>
              <p:cNvSpPr/>
              <p:nvPr/>
            </p:nvSpPr>
            <p:spPr>
              <a:xfrm>
                <a:off x="6357950" y="3390900"/>
                <a:ext cx="929083" cy="246583"/>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1" name="Rectangle 260"/>
              <p:cNvSpPr/>
              <p:nvPr/>
            </p:nvSpPr>
            <p:spPr>
              <a:xfrm>
                <a:off x="7038851" y="3642223"/>
                <a:ext cx="248182" cy="877268"/>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58" name="Rectangle 257"/>
            <p:cNvSpPr/>
            <p:nvPr/>
          </p:nvSpPr>
          <p:spPr>
            <a:xfrm flipH="1">
              <a:off x="7573393" y="3414608"/>
              <a:ext cx="852721" cy="218131"/>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9" name="Rectangle 258"/>
            <p:cNvSpPr/>
            <p:nvPr/>
          </p:nvSpPr>
          <p:spPr>
            <a:xfrm flipH="1">
              <a:off x="7573393" y="3627999"/>
              <a:ext cx="254544" cy="89149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6" name="Group 359"/>
          <p:cNvGrpSpPr>
            <a:grpSpLocks/>
          </p:cNvGrpSpPr>
          <p:nvPr/>
        </p:nvGrpSpPr>
        <p:grpSpPr bwMode="auto">
          <a:xfrm>
            <a:off x="6643592" y="3877703"/>
            <a:ext cx="192746" cy="525124"/>
            <a:chOff x="6357950" y="3378200"/>
            <a:chExt cx="2169984" cy="3412693"/>
          </a:xfrm>
          <a:solidFill>
            <a:srgbClr val="FFFFFF"/>
          </a:solidFill>
        </p:grpSpPr>
        <p:sp>
          <p:nvSpPr>
            <p:cNvPr id="263" name="Rectangle 262"/>
            <p:cNvSpPr/>
            <p:nvPr/>
          </p:nvSpPr>
          <p:spPr>
            <a:xfrm>
              <a:off x="6847948" y="4681645"/>
              <a:ext cx="1253624" cy="2109248"/>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4" name="Rectangle 263"/>
            <p:cNvSpPr/>
            <p:nvPr/>
          </p:nvSpPr>
          <p:spPr>
            <a:xfrm>
              <a:off x="6631586" y="4520504"/>
              <a:ext cx="1654532" cy="175376"/>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7" name="Group 327"/>
            <p:cNvGrpSpPr>
              <a:grpSpLocks/>
            </p:cNvGrpSpPr>
            <p:nvPr/>
          </p:nvGrpSpPr>
          <p:grpSpPr bwMode="auto">
            <a:xfrm>
              <a:off x="6357950" y="3392417"/>
              <a:ext cx="929083" cy="1128084"/>
              <a:chOff x="6357950" y="3392417"/>
              <a:chExt cx="929083" cy="1128084"/>
            </a:xfrm>
            <a:grpFill/>
          </p:grpSpPr>
          <p:sp>
            <p:nvSpPr>
              <p:cNvPr id="268" name="Rectangle 267"/>
              <p:cNvSpPr/>
              <p:nvPr/>
            </p:nvSpPr>
            <p:spPr>
              <a:xfrm>
                <a:off x="6357950" y="3392417"/>
                <a:ext cx="929083" cy="24647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9" name="Rectangle 268"/>
              <p:cNvSpPr/>
              <p:nvPr/>
            </p:nvSpPr>
            <p:spPr>
              <a:xfrm>
                <a:off x="7038855" y="3643630"/>
                <a:ext cx="248178" cy="876871"/>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66" name="Rectangle 265"/>
            <p:cNvSpPr/>
            <p:nvPr/>
          </p:nvSpPr>
          <p:spPr>
            <a:xfrm flipH="1">
              <a:off x="7573396" y="3378200"/>
              <a:ext cx="954538" cy="25595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7" name="Rectangle 266"/>
            <p:cNvSpPr/>
            <p:nvPr/>
          </p:nvSpPr>
          <p:spPr>
            <a:xfrm flipH="1">
              <a:off x="7573396" y="3629411"/>
              <a:ext cx="254543" cy="891093"/>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4" name="Group 383"/>
          <p:cNvGrpSpPr>
            <a:grpSpLocks/>
          </p:cNvGrpSpPr>
          <p:nvPr/>
        </p:nvGrpSpPr>
        <p:grpSpPr bwMode="auto">
          <a:xfrm>
            <a:off x="6836903" y="3875517"/>
            <a:ext cx="192746" cy="525125"/>
            <a:chOff x="6357950" y="3378200"/>
            <a:chExt cx="2169984" cy="3412696"/>
          </a:xfrm>
          <a:solidFill>
            <a:srgbClr val="FFFFFF"/>
          </a:solidFill>
        </p:grpSpPr>
        <p:sp>
          <p:nvSpPr>
            <p:cNvPr id="271" name="Rectangle 270"/>
            <p:cNvSpPr/>
            <p:nvPr/>
          </p:nvSpPr>
          <p:spPr>
            <a:xfrm>
              <a:off x="6847948" y="4691141"/>
              <a:ext cx="1253624" cy="2099755"/>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2" name="Rectangle 271"/>
            <p:cNvSpPr/>
            <p:nvPr/>
          </p:nvSpPr>
          <p:spPr>
            <a:xfrm>
              <a:off x="6631586" y="4520507"/>
              <a:ext cx="1654532" cy="175373"/>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7" name="Group 327"/>
            <p:cNvGrpSpPr>
              <a:grpSpLocks/>
            </p:cNvGrpSpPr>
            <p:nvPr/>
          </p:nvGrpSpPr>
          <p:grpSpPr bwMode="auto">
            <a:xfrm>
              <a:off x="6357950" y="3392420"/>
              <a:ext cx="929083" cy="1128084"/>
              <a:chOff x="6357950" y="3392420"/>
              <a:chExt cx="929083" cy="1128084"/>
            </a:xfrm>
            <a:grpFill/>
          </p:grpSpPr>
          <p:sp>
            <p:nvSpPr>
              <p:cNvPr id="276" name="Rectangle 275"/>
              <p:cNvSpPr/>
              <p:nvPr/>
            </p:nvSpPr>
            <p:spPr>
              <a:xfrm>
                <a:off x="6357950" y="3392420"/>
                <a:ext cx="929083" cy="24647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7" name="Rectangle 276"/>
              <p:cNvSpPr/>
              <p:nvPr/>
            </p:nvSpPr>
            <p:spPr>
              <a:xfrm>
                <a:off x="7038855" y="3643630"/>
                <a:ext cx="248178" cy="876874"/>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74" name="Rectangle 273"/>
            <p:cNvSpPr/>
            <p:nvPr/>
          </p:nvSpPr>
          <p:spPr>
            <a:xfrm flipH="1">
              <a:off x="7573396" y="3378200"/>
              <a:ext cx="954538" cy="25595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5" name="Rectangle 274"/>
            <p:cNvSpPr/>
            <p:nvPr/>
          </p:nvSpPr>
          <p:spPr>
            <a:xfrm flipH="1">
              <a:off x="7573396" y="3629414"/>
              <a:ext cx="254543" cy="891093"/>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50" name="Group 409"/>
          <p:cNvGrpSpPr>
            <a:grpSpLocks/>
          </p:cNvGrpSpPr>
          <p:nvPr/>
        </p:nvGrpSpPr>
        <p:grpSpPr bwMode="auto">
          <a:xfrm>
            <a:off x="7030214" y="3873329"/>
            <a:ext cx="192746" cy="525125"/>
            <a:chOff x="6357950" y="3378200"/>
            <a:chExt cx="2169984" cy="3412696"/>
          </a:xfrm>
          <a:solidFill>
            <a:srgbClr val="FFFFFF"/>
          </a:solidFill>
        </p:grpSpPr>
        <p:sp>
          <p:nvSpPr>
            <p:cNvPr id="279" name="Rectangle 278"/>
            <p:cNvSpPr/>
            <p:nvPr/>
          </p:nvSpPr>
          <p:spPr>
            <a:xfrm>
              <a:off x="6847948" y="4691138"/>
              <a:ext cx="1253624" cy="2099758"/>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0" name="Rectangle 279"/>
            <p:cNvSpPr/>
            <p:nvPr/>
          </p:nvSpPr>
          <p:spPr>
            <a:xfrm>
              <a:off x="6631586" y="4520504"/>
              <a:ext cx="1654532" cy="175376"/>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75" name="Group 327"/>
            <p:cNvGrpSpPr>
              <a:grpSpLocks/>
            </p:cNvGrpSpPr>
            <p:nvPr/>
          </p:nvGrpSpPr>
          <p:grpSpPr bwMode="auto">
            <a:xfrm>
              <a:off x="6357950" y="3392417"/>
              <a:ext cx="929083" cy="1128084"/>
              <a:chOff x="6357950" y="3392417"/>
              <a:chExt cx="929083" cy="1128084"/>
            </a:xfrm>
            <a:grpFill/>
          </p:grpSpPr>
          <p:sp>
            <p:nvSpPr>
              <p:cNvPr id="284" name="Rectangle 283"/>
              <p:cNvSpPr/>
              <p:nvPr/>
            </p:nvSpPr>
            <p:spPr>
              <a:xfrm>
                <a:off x="6357950" y="3392417"/>
                <a:ext cx="929083" cy="24647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5" name="Rectangle 284"/>
              <p:cNvSpPr/>
              <p:nvPr/>
            </p:nvSpPr>
            <p:spPr>
              <a:xfrm>
                <a:off x="7038855" y="3643630"/>
                <a:ext cx="248178" cy="876871"/>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82" name="Rectangle 281"/>
            <p:cNvSpPr/>
            <p:nvPr/>
          </p:nvSpPr>
          <p:spPr>
            <a:xfrm flipH="1">
              <a:off x="7573396" y="3378200"/>
              <a:ext cx="954538" cy="255952"/>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3" name="Rectangle 282"/>
            <p:cNvSpPr/>
            <p:nvPr/>
          </p:nvSpPr>
          <p:spPr>
            <a:xfrm flipH="1">
              <a:off x="7573396" y="3629411"/>
              <a:ext cx="254543" cy="891093"/>
            </a:xfrm>
            <a:prstGeom prst="rect">
              <a:avLst/>
            </a:prstGeom>
            <a:grp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86" name="Rectangle 285"/>
          <p:cNvSpPr/>
          <p:nvPr/>
        </p:nvSpPr>
        <p:spPr>
          <a:xfrm>
            <a:off x="6434138" y="4025900"/>
            <a:ext cx="814387" cy="393700"/>
          </a:xfrm>
          <a:prstGeom prst="rect">
            <a:avLst/>
          </a:prstGeom>
          <a:no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7" name="Isosceles Triangle 286"/>
          <p:cNvSpPr/>
          <p:nvPr/>
        </p:nvSpPr>
        <p:spPr>
          <a:xfrm rot="16200000">
            <a:off x="6203156" y="3332957"/>
            <a:ext cx="71437" cy="107950"/>
          </a:xfrm>
          <a:prstGeom prst="triangle">
            <a:avLst/>
          </a:prstGeom>
          <a:solidFill>
            <a:srgbClr val="FFFFFF"/>
          </a:solidFill>
          <a:ln w="63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8" name="Rectangle 172"/>
          <p:cNvSpPr>
            <a:spLocks noChangeArrowheads="1"/>
          </p:cNvSpPr>
          <p:nvPr/>
        </p:nvSpPr>
        <p:spPr bwMode="auto">
          <a:xfrm>
            <a:off x="6181725" y="3365500"/>
            <a:ext cx="53975" cy="52388"/>
          </a:xfrm>
          <a:prstGeom prst="rect">
            <a:avLst/>
          </a:prstGeom>
          <a:solidFill>
            <a:srgbClr val="FFFFFF"/>
          </a:solidFill>
          <a:ln w="6350">
            <a:solidFill>
              <a:srgbClr val="000000"/>
            </a:solidFill>
            <a:miter lim="800000"/>
            <a:headEnd/>
            <a:tailEnd/>
          </a:ln>
        </p:spPr>
        <p:txBody>
          <a:bodyPr wrap="none" anchor="ctr"/>
          <a:lstStyle/>
          <a:p>
            <a:pPr>
              <a:defRPr/>
            </a:pPr>
            <a:endParaRPr lang="en-US" sz="800">
              <a:latin typeface="+mj-lt"/>
              <a:cs typeface="+mn-cs"/>
            </a:endParaRPr>
          </a:p>
        </p:txBody>
      </p:sp>
      <p:cxnSp>
        <p:nvCxnSpPr>
          <p:cNvPr id="289" name="Straight Arrow Connector 288"/>
          <p:cNvCxnSpPr/>
          <p:nvPr/>
        </p:nvCxnSpPr>
        <p:spPr>
          <a:xfrm rot="16200000" flipV="1">
            <a:off x="4419600" y="1952625"/>
            <a:ext cx="742950" cy="495300"/>
          </a:xfrm>
          <a:prstGeom prst="straightConnector1">
            <a:avLst/>
          </a:prstGeom>
          <a:ln w="44450">
            <a:solidFill>
              <a:srgbClr val="CCFF33"/>
            </a:solidFill>
            <a:tailEnd type="arrow"/>
          </a:ln>
        </p:spPr>
        <p:style>
          <a:lnRef idx="1">
            <a:schemeClr val="accent1"/>
          </a:lnRef>
          <a:fillRef idx="0">
            <a:schemeClr val="accent1"/>
          </a:fillRef>
          <a:effectRef idx="0">
            <a:schemeClr val="accent1"/>
          </a:effectRef>
          <a:fontRef idx="minor">
            <a:schemeClr val="tx1"/>
          </a:fontRef>
        </p:style>
      </p:cxnSp>
      <p:cxnSp>
        <p:nvCxnSpPr>
          <p:cNvPr id="290" name="Straight Arrow Connector 289"/>
          <p:cNvCxnSpPr/>
          <p:nvPr/>
        </p:nvCxnSpPr>
        <p:spPr>
          <a:xfrm>
            <a:off x="7086600" y="4495800"/>
            <a:ext cx="561975" cy="495300"/>
          </a:xfrm>
          <a:prstGeom prst="straightConnector1">
            <a:avLst/>
          </a:prstGeom>
          <a:ln w="44450">
            <a:solidFill>
              <a:srgbClr val="CCFF33"/>
            </a:solidFill>
            <a:tailEnd type="arrow"/>
          </a:ln>
        </p:spPr>
        <p:style>
          <a:lnRef idx="1">
            <a:schemeClr val="accent1"/>
          </a:lnRef>
          <a:fillRef idx="0">
            <a:schemeClr val="accent1"/>
          </a:fillRef>
          <a:effectRef idx="0">
            <a:schemeClr val="accent1"/>
          </a:effectRef>
          <a:fontRef idx="minor">
            <a:schemeClr val="tx1"/>
          </a:fontRef>
        </p:style>
      </p:cxnSp>
      <p:cxnSp>
        <p:nvCxnSpPr>
          <p:cNvPr id="291" name="Straight Arrow Connector 290"/>
          <p:cNvCxnSpPr/>
          <p:nvPr/>
        </p:nvCxnSpPr>
        <p:spPr>
          <a:xfrm rot="5400000">
            <a:off x="4210050" y="4552950"/>
            <a:ext cx="504825" cy="428625"/>
          </a:xfrm>
          <a:prstGeom prst="straightConnector1">
            <a:avLst/>
          </a:prstGeom>
          <a:ln w="44450">
            <a:solidFill>
              <a:srgbClr val="CCFF33"/>
            </a:solidFill>
            <a:tailEnd type="arrow"/>
          </a:ln>
        </p:spPr>
        <p:style>
          <a:lnRef idx="1">
            <a:schemeClr val="accent1"/>
          </a:lnRef>
          <a:fillRef idx="0">
            <a:schemeClr val="accent1"/>
          </a:fillRef>
          <a:effectRef idx="0">
            <a:schemeClr val="accent1"/>
          </a:effectRef>
          <a:fontRef idx="minor">
            <a:schemeClr val="tx1"/>
          </a:fontRef>
        </p:style>
      </p:cxnSp>
      <p:cxnSp>
        <p:nvCxnSpPr>
          <p:cNvPr id="292" name="Straight Arrow Connector 291"/>
          <p:cNvCxnSpPr/>
          <p:nvPr/>
        </p:nvCxnSpPr>
        <p:spPr>
          <a:xfrm flipV="1">
            <a:off x="7010400" y="2171700"/>
            <a:ext cx="419100" cy="419100"/>
          </a:xfrm>
          <a:prstGeom prst="straightConnector1">
            <a:avLst/>
          </a:prstGeom>
          <a:ln w="44450">
            <a:solidFill>
              <a:srgbClr val="CCFF33"/>
            </a:solidFill>
            <a:tailEnd type="arrow"/>
          </a:ln>
        </p:spPr>
        <p:style>
          <a:lnRef idx="1">
            <a:schemeClr val="accent1"/>
          </a:lnRef>
          <a:fillRef idx="0">
            <a:schemeClr val="accent1"/>
          </a:fillRef>
          <a:effectRef idx="0">
            <a:schemeClr val="accent1"/>
          </a:effectRef>
          <a:fontRef idx="minor">
            <a:schemeClr val="tx1"/>
          </a:fontRef>
        </p:style>
      </p:cxnSp>
      <p:pic>
        <p:nvPicPr>
          <p:cNvPr id="4330" name="Picture 31" descr="Go to fullsize image"/>
          <p:cNvPicPr>
            <a:picLocks noChangeAspect="1" noChangeArrowheads="1"/>
          </p:cNvPicPr>
          <p:nvPr/>
        </p:nvPicPr>
        <p:blipFill>
          <a:blip r:embed="rId14" cstate="print"/>
          <a:srcRect/>
          <a:stretch>
            <a:fillRect/>
          </a:stretch>
        </p:blipFill>
        <p:spPr bwMode="auto">
          <a:xfrm>
            <a:off x="2590800" y="3048000"/>
            <a:ext cx="1619250" cy="1295400"/>
          </a:xfrm>
          <a:prstGeom prst="rect">
            <a:avLst/>
          </a:prstGeom>
          <a:noFill/>
          <a:ln w="9525">
            <a:noFill/>
            <a:miter lim="800000"/>
            <a:headEnd/>
            <a:tailEnd/>
          </a:ln>
        </p:spPr>
      </p:pic>
      <p:sp>
        <p:nvSpPr>
          <p:cNvPr id="294" name="Arc 293"/>
          <p:cNvSpPr/>
          <p:nvPr/>
        </p:nvSpPr>
        <p:spPr>
          <a:xfrm rot="10482463">
            <a:off x="3544888" y="1127125"/>
            <a:ext cx="4611687" cy="5105400"/>
          </a:xfrm>
          <a:prstGeom prst="arc">
            <a:avLst>
              <a:gd name="adj1" fmla="val 1281989"/>
              <a:gd name="adj2" fmla="val 20916794"/>
            </a:avLst>
          </a:prstGeom>
          <a:ln w="76200">
            <a:solidFill>
              <a:srgbClr val="FF0000"/>
            </a:solidFill>
            <a:headEnd type="none"/>
            <a:tailEnd type="stealt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95" name="TextBox 35"/>
          <p:cNvSpPr txBox="1">
            <a:spLocks noChangeArrowheads="1"/>
          </p:cNvSpPr>
          <p:nvPr/>
        </p:nvSpPr>
        <p:spPr bwMode="auto">
          <a:xfrm>
            <a:off x="2895600" y="914400"/>
            <a:ext cx="3124200" cy="923330"/>
          </a:xfrm>
          <a:prstGeom prst="rect">
            <a:avLst/>
          </a:prstGeom>
          <a:solidFill>
            <a:srgbClr val="FFFFFF"/>
          </a:solidFill>
          <a:ln w="9525">
            <a:solidFill>
              <a:srgbClr val="000000"/>
            </a:solidFill>
            <a:miter lim="800000"/>
            <a:headEnd/>
            <a:tailEnd/>
          </a:ln>
        </p:spPr>
        <p:txBody>
          <a:bodyPr>
            <a:spAutoFit/>
          </a:bodyPr>
          <a:lstStyle/>
          <a:p>
            <a:pPr algn="ctr">
              <a:defRPr/>
            </a:pPr>
            <a:r>
              <a:rPr lang="en-US" b="1" dirty="0">
                <a:ln>
                  <a:solidFill>
                    <a:srgbClr val="FFFFFF"/>
                  </a:solidFill>
                </a:ln>
                <a:solidFill>
                  <a:srgbClr val="FF0000"/>
                </a:solidFill>
                <a:latin typeface="Arial" pitchFamily="34" charset="0"/>
                <a:cs typeface="Arial" pitchFamily="34" charset="0"/>
              </a:rPr>
              <a:t>Drying, Thermal Treatment and </a:t>
            </a:r>
            <a:r>
              <a:rPr lang="en-US" b="1" dirty="0" smtClean="0">
                <a:ln>
                  <a:solidFill>
                    <a:srgbClr val="FFFFFF"/>
                  </a:solidFill>
                </a:ln>
                <a:solidFill>
                  <a:srgbClr val="FF0000"/>
                </a:solidFill>
                <a:latin typeface="Arial" pitchFamily="34" charset="0"/>
                <a:cs typeface="Arial" pitchFamily="34" charset="0"/>
              </a:rPr>
              <a:t>Dry and Wet </a:t>
            </a:r>
            <a:r>
              <a:rPr lang="en-US" b="1" dirty="0" err="1" smtClean="0">
                <a:ln>
                  <a:solidFill>
                    <a:srgbClr val="FFFFFF"/>
                  </a:solidFill>
                </a:ln>
                <a:solidFill>
                  <a:srgbClr val="FF0000"/>
                </a:solidFill>
                <a:latin typeface="Arial" pitchFamily="34" charset="0"/>
                <a:cs typeface="Arial" pitchFamily="34" charset="0"/>
              </a:rPr>
              <a:t>Torrefaction</a:t>
            </a:r>
            <a:r>
              <a:rPr lang="en-US" b="1" dirty="0" smtClean="0">
                <a:ln>
                  <a:solidFill>
                    <a:srgbClr val="FFFFFF"/>
                  </a:solidFill>
                </a:ln>
                <a:solidFill>
                  <a:srgbClr val="FF0000"/>
                </a:solidFill>
                <a:latin typeface="Arial" pitchFamily="34" charset="0"/>
                <a:cs typeface="Arial" pitchFamily="34" charset="0"/>
              </a:rPr>
              <a:t> </a:t>
            </a:r>
            <a:r>
              <a:rPr lang="en-US" b="1" dirty="0">
                <a:ln>
                  <a:solidFill>
                    <a:srgbClr val="FFFFFF"/>
                  </a:solidFill>
                </a:ln>
                <a:solidFill>
                  <a:srgbClr val="FF0000"/>
                </a:solidFill>
                <a:latin typeface="Arial" pitchFamily="34" charset="0"/>
                <a:cs typeface="Arial" pitchFamily="34" charset="0"/>
              </a:rPr>
              <a:t>(100-300 </a:t>
            </a:r>
            <a:r>
              <a:rPr lang="en-US" b="1" baseline="30000" dirty="0">
                <a:ln>
                  <a:solidFill>
                    <a:srgbClr val="FFFFFF"/>
                  </a:solidFill>
                </a:ln>
                <a:solidFill>
                  <a:srgbClr val="FF0000"/>
                </a:solidFill>
                <a:latin typeface="Arial" pitchFamily="34" charset="0"/>
                <a:cs typeface="Arial" pitchFamily="34" charset="0"/>
              </a:rPr>
              <a:t>o</a:t>
            </a:r>
            <a:r>
              <a:rPr lang="en-US" b="1" dirty="0">
                <a:ln>
                  <a:solidFill>
                    <a:srgbClr val="FFFFFF"/>
                  </a:solidFill>
                </a:ln>
                <a:solidFill>
                  <a:srgbClr val="FF0000"/>
                </a:solidFill>
                <a:latin typeface="Arial" pitchFamily="34" charset="0"/>
                <a:cs typeface="Arial" pitchFamily="34" charset="0"/>
              </a:rPr>
              <a:t>C)</a:t>
            </a:r>
          </a:p>
        </p:txBody>
      </p:sp>
      <p:sp>
        <p:nvSpPr>
          <p:cNvPr id="296" name="TextBox 35"/>
          <p:cNvSpPr txBox="1">
            <a:spLocks noChangeArrowheads="1"/>
          </p:cNvSpPr>
          <p:nvPr/>
        </p:nvSpPr>
        <p:spPr bwMode="auto">
          <a:xfrm>
            <a:off x="6962775" y="1525369"/>
            <a:ext cx="1600200" cy="646331"/>
          </a:xfrm>
          <a:prstGeom prst="rect">
            <a:avLst/>
          </a:prstGeom>
          <a:solidFill>
            <a:srgbClr val="FFFFFF"/>
          </a:solidFill>
          <a:ln w="9525">
            <a:solidFill>
              <a:srgbClr val="000000"/>
            </a:solidFill>
            <a:miter lim="800000"/>
            <a:headEnd/>
            <a:tailEnd/>
          </a:ln>
        </p:spPr>
        <p:txBody>
          <a:bodyPr>
            <a:spAutoFit/>
          </a:bodyPr>
          <a:lstStyle/>
          <a:p>
            <a:pPr algn="ctr">
              <a:defRPr/>
            </a:pPr>
            <a:r>
              <a:rPr lang="en-US" b="1" dirty="0">
                <a:ln>
                  <a:solidFill>
                    <a:srgbClr val="FFFFFF"/>
                  </a:solidFill>
                </a:ln>
                <a:solidFill>
                  <a:srgbClr val="FF0000"/>
                </a:solidFill>
                <a:latin typeface="Arial" pitchFamily="34" charset="0"/>
                <a:cs typeface="Arial" pitchFamily="34" charset="0"/>
              </a:rPr>
              <a:t>Pyrolysis (350-600 </a:t>
            </a:r>
            <a:r>
              <a:rPr lang="en-US" b="1" baseline="30000" dirty="0">
                <a:ln>
                  <a:solidFill>
                    <a:srgbClr val="FFFFFF"/>
                  </a:solidFill>
                </a:ln>
                <a:solidFill>
                  <a:srgbClr val="FF0000"/>
                </a:solidFill>
                <a:latin typeface="Arial" pitchFamily="34" charset="0"/>
                <a:cs typeface="Arial" pitchFamily="34" charset="0"/>
              </a:rPr>
              <a:t>o</a:t>
            </a:r>
            <a:r>
              <a:rPr lang="en-US" b="1" dirty="0">
                <a:ln>
                  <a:solidFill>
                    <a:srgbClr val="FFFFFF"/>
                  </a:solidFill>
                </a:ln>
                <a:solidFill>
                  <a:srgbClr val="FF0000"/>
                </a:solidFill>
                <a:latin typeface="Arial" pitchFamily="34" charset="0"/>
                <a:cs typeface="Arial" pitchFamily="34" charset="0"/>
              </a:rPr>
              <a:t>C)</a:t>
            </a:r>
          </a:p>
        </p:txBody>
      </p:sp>
      <p:sp>
        <p:nvSpPr>
          <p:cNvPr id="297" name="TextBox 35"/>
          <p:cNvSpPr txBox="1">
            <a:spLocks noChangeArrowheads="1"/>
          </p:cNvSpPr>
          <p:nvPr/>
        </p:nvSpPr>
        <p:spPr bwMode="auto">
          <a:xfrm>
            <a:off x="7010400" y="4992469"/>
            <a:ext cx="1752600" cy="646331"/>
          </a:xfrm>
          <a:prstGeom prst="rect">
            <a:avLst/>
          </a:prstGeom>
          <a:solidFill>
            <a:srgbClr val="FFFFFF"/>
          </a:solidFill>
          <a:ln w="9525">
            <a:solidFill>
              <a:srgbClr val="000000"/>
            </a:solidFill>
            <a:miter lim="800000"/>
            <a:headEnd/>
            <a:tailEnd/>
          </a:ln>
        </p:spPr>
        <p:txBody>
          <a:bodyPr>
            <a:spAutoFit/>
          </a:bodyPr>
          <a:lstStyle/>
          <a:p>
            <a:pPr algn="ctr">
              <a:defRPr/>
            </a:pPr>
            <a:r>
              <a:rPr lang="en-US" b="1" dirty="0">
                <a:ln>
                  <a:solidFill>
                    <a:srgbClr val="FFFFFF"/>
                  </a:solidFill>
                </a:ln>
                <a:solidFill>
                  <a:srgbClr val="FF0000"/>
                </a:solidFill>
                <a:latin typeface="Arial" pitchFamily="34" charset="0"/>
                <a:cs typeface="Arial" pitchFamily="34" charset="0"/>
              </a:rPr>
              <a:t>Gasification (600-1200 </a:t>
            </a:r>
            <a:r>
              <a:rPr lang="en-US" b="1" baseline="30000" dirty="0">
                <a:ln>
                  <a:solidFill>
                    <a:srgbClr val="FFFFFF"/>
                  </a:solidFill>
                </a:ln>
                <a:solidFill>
                  <a:srgbClr val="FF0000"/>
                </a:solidFill>
                <a:latin typeface="Arial" pitchFamily="34" charset="0"/>
                <a:cs typeface="Arial" pitchFamily="34" charset="0"/>
              </a:rPr>
              <a:t>o</a:t>
            </a:r>
            <a:r>
              <a:rPr lang="en-US" b="1" dirty="0">
                <a:ln>
                  <a:solidFill>
                    <a:srgbClr val="FFFFFF"/>
                  </a:solidFill>
                </a:ln>
                <a:solidFill>
                  <a:srgbClr val="FF0000"/>
                </a:solidFill>
                <a:latin typeface="Arial" pitchFamily="34" charset="0"/>
                <a:cs typeface="Arial" pitchFamily="34" charset="0"/>
              </a:rPr>
              <a:t>C)</a:t>
            </a:r>
          </a:p>
        </p:txBody>
      </p:sp>
      <p:sp>
        <p:nvSpPr>
          <p:cNvPr id="298" name="TextBox 35"/>
          <p:cNvSpPr txBox="1">
            <a:spLocks noChangeArrowheads="1"/>
          </p:cNvSpPr>
          <p:nvPr/>
        </p:nvSpPr>
        <p:spPr bwMode="auto">
          <a:xfrm>
            <a:off x="3124200" y="4953000"/>
            <a:ext cx="2057400" cy="923330"/>
          </a:xfrm>
          <a:prstGeom prst="rect">
            <a:avLst/>
          </a:prstGeom>
          <a:solidFill>
            <a:srgbClr val="FFFFFF"/>
          </a:solidFill>
          <a:ln w="9525">
            <a:solidFill>
              <a:srgbClr val="000000"/>
            </a:solidFill>
            <a:miter lim="800000"/>
            <a:headEnd/>
            <a:tailEnd/>
          </a:ln>
        </p:spPr>
        <p:txBody>
          <a:bodyPr>
            <a:spAutoFit/>
          </a:bodyPr>
          <a:lstStyle/>
          <a:p>
            <a:pPr algn="ctr">
              <a:defRPr/>
            </a:pPr>
            <a:r>
              <a:rPr lang="en-US" b="1" dirty="0">
                <a:ln>
                  <a:solidFill>
                    <a:srgbClr val="FFFFFF"/>
                  </a:solidFill>
                </a:ln>
                <a:solidFill>
                  <a:srgbClr val="FF0000"/>
                </a:solidFill>
                <a:latin typeface="Arial" pitchFamily="34" charset="0"/>
                <a:cs typeface="Arial" pitchFamily="34" charset="0"/>
              </a:rPr>
              <a:t>Combustion  and Incineration (over 1300 </a:t>
            </a:r>
            <a:r>
              <a:rPr lang="en-US" b="1" baseline="30000" dirty="0">
                <a:ln>
                  <a:solidFill>
                    <a:srgbClr val="FFFFFF"/>
                  </a:solidFill>
                </a:ln>
                <a:solidFill>
                  <a:srgbClr val="FF0000"/>
                </a:solidFill>
                <a:latin typeface="Arial" pitchFamily="34" charset="0"/>
                <a:cs typeface="Arial" pitchFamily="34" charset="0"/>
              </a:rPr>
              <a:t>o</a:t>
            </a:r>
            <a:r>
              <a:rPr lang="en-US" b="1" dirty="0">
                <a:ln>
                  <a:solidFill>
                    <a:srgbClr val="FFFFFF"/>
                  </a:solidFill>
                </a:ln>
                <a:solidFill>
                  <a:srgbClr val="FF0000"/>
                </a:solidFill>
                <a:latin typeface="Arial" pitchFamily="34" charset="0"/>
                <a:cs typeface="Arial" pitchFamily="34" charset="0"/>
              </a:rPr>
              <a:t>C)</a:t>
            </a:r>
          </a:p>
        </p:txBody>
      </p:sp>
      <p:sp>
        <p:nvSpPr>
          <p:cNvPr id="4336" name="TextBox 948"/>
          <p:cNvSpPr txBox="1">
            <a:spLocks noChangeArrowheads="1"/>
          </p:cNvSpPr>
          <p:nvPr/>
        </p:nvSpPr>
        <p:spPr bwMode="auto">
          <a:xfrm>
            <a:off x="2971800" y="3886200"/>
            <a:ext cx="990600" cy="461963"/>
          </a:xfrm>
          <a:prstGeom prst="rect">
            <a:avLst/>
          </a:prstGeom>
          <a:noFill/>
          <a:ln w="9525">
            <a:noFill/>
            <a:miter lim="800000"/>
            <a:headEnd/>
            <a:tailEnd/>
          </a:ln>
        </p:spPr>
        <p:txBody>
          <a:bodyPr>
            <a:spAutoFit/>
          </a:bodyPr>
          <a:lstStyle/>
          <a:p>
            <a:r>
              <a:rPr lang="en-US" altLang="en-US" b="1">
                <a:solidFill>
                  <a:srgbClr val="FFFFFF"/>
                </a:solidFill>
              </a:rPr>
              <a:t>Heat</a:t>
            </a:r>
          </a:p>
        </p:txBody>
      </p:sp>
      <p:sp>
        <p:nvSpPr>
          <p:cNvPr id="300" name="Rectangle 299"/>
          <p:cNvSpPr/>
          <p:nvPr/>
        </p:nvSpPr>
        <p:spPr>
          <a:xfrm>
            <a:off x="95250" y="838200"/>
            <a:ext cx="2266950" cy="579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338" name="Picture 11"/>
          <p:cNvPicPr>
            <a:picLocks noChangeAspect="1" noChangeArrowheads="1"/>
          </p:cNvPicPr>
          <p:nvPr/>
        </p:nvPicPr>
        <p:blipFill>
          <a:blip r:embed="rId15" cstate="print"/>
          <a:srcRect/>
          <a:stretch>
            <a:fillRect/>
          </a:stretch>
        </p:blipFill>
        <p:spPr bwMode="auto">
          <a:xfrm>
            <a:off x="228600" y="914400"/>
            <a:ext cx="1676400" cy="2011363"/>
          </a:xfrm>
          <a:prstGeom prst="rect">
            <a:avLst/>
          </a:prstGeom>
          <a:noFill/>
          <a:ln w="9525">
            <a:noFill/>
            <a:miter lim="800000"/>
            <a:headEnd/>
            <a:tailEnd/>
          </a:ln>
        </p:spPr>
      </p:pic>
      <p:pic>
        <p:nvPicPr>
          <p:cNvPr id="4339" name="Picture 23" descr="http://www.periodico26.cu/ventanas/bagasse.jpg"/>
          <p:cNvPicPr>
            <a:picLocks noChangeAspect="1" noChangeArrowheads="1"/>
          </p:cNvPicPr>
          <p:nvPr/>
        </p:nvPicPr>
        <p:blipFill>
          <a:blip r:embed="rId16" cstate="print"/>
          <a:srcRect/>
          <a:stretch>
            <a:fillRect/>
          </a:stretch>
        </p:blipFill>
        <p:spPr bwMode="auto">
          <a:xfrm>
            <a:off x="228600" y="2705100"/>
            <a:ext cx="2047875" cy="1485900"/>
          </a:xfrm>
          <a:prstGeom prst="rect">
            <a:avLst/>
          </a:prstGeom>
          <a:noFill/>
          <a:ln w="9525">
            <a:noFill/>
            <a:miter lim="800000"/>
            <a:headEnd/>
            <a:tailEnd/>
          </a:ln>
        </p:spPr>
      </p:pic>
      <p:pic>
        <p:nvPicPr>
          <p:cNvPr id="4340" name="Picture 19" descr="JPG - 13.9 kb">
            <a:hlinkClick r:id="rId17" tooltip="JPG - 13.9 kb"/>
          </p:cNvPr>
          <p:cNvPicPr>
            <a:picLocks noChangeAspect="1" noChangeArrowheads="1"/>
          </p:cNvPicPr>
          <p:nvPr/>
        </p:nvPicPr>
        <p:blipFill>
          <a:blip r:embed="rId18" cstate="print"/>
          <a:srcRect/>
          <a:stretch>
            <a:fillRect/>
          </a:stretch>
        </p:blipFill>
        <p:spPr bwMode="auto">
          <a:xfrm>
            <a:off x="228600" y="4038600"/>
            <a:ext cx="1654175" cy="2438400"/>
          </a:xfrm>
          <a:prstGeom prst="rect">
            <a:avLst/>
          </a:prstGeom>
          <a:noFill/>
          <a:ln w="9525">
            <a:noFill/>
            <a:miter lim="800000"/>
            <a:headEnd/>
            <a:tailEnd/>
          </a:ln>
        </p:spPr>
      </p:pic>
      <p:sp>
        <p:nvSpPr>
          <p:cNvPr id="4341" name="TextBox 30"/>
          <p:cNvSpPr txBox="1">
            <a:spLocks noChangeArrowheads="1"/>
          </p:cNvSpPr>
          <p:nvPr/>
        </p:nvSpPr>
        <p:spPr bwMode="auto">
          <a:xfrm>
            <a:off x="179512" y="2819400"/>
            <a:ext cx="2030288" cy="646331"/>
          </a:xfrm>
          <a:prstGeom prst="rect">
            <a:avLst/>
          </a:prstGeom>
          <a:solidFill>
            <a:srgbClr val="FFFFFF"/>
          </a:solidFill>
          <a:ln w="9525">
            <a:solidFill>
              <a:srgbClr val="000000"/>
            </a:solidFill>
            <a:miter lim="800000"/>
            <a:headEnd/>
            <a:tailEnd/>
          </a:ln>
        </p:spPr>
        <p:txBody>
          <a:bodyPr wrap="square">
            <a:spAutoFit/>
          </a:bodyPr>
          <a:lstStyle/>
          <a:p>
            <a:r>
              <a:rPr lang="en-US" altLang="en-US" b="1" dirty="0" smtClean="0">
                <a:solidFill>
                  <a:srgbClr val="008000"/>
                </a:solidFill>
              </a:rPr>
              <a:t>Biomass Characterization</a:t>
            </a:r>
            <a:endParaRPr lang="en-US" altLang="en-US" b="1" dirty="0">
              <a:solidFill>
                <a:srgbClr val="008000"/>
              </a:solidFill>
            </a:endParaRPr>
          </a:p>
        </p:txBody>
      </p:sp>
      <p:cxnSp>
        <p:nvCxnSpPr>
          <p:cNvPr id="305" name="Straight Arrow Connector 304"/>
          <p:cNvCxnSpPr/>
          <p:nvPr/>
        </p:nvCxnSpPr>
        <p:spPr>
          <a:xfrm>
            <a:off x="2209800" y="3048000"/>
            <a:ext cx="2419350" cy="1588"/>
          </a:xfrm>
          <a:prstGeom prst="straightConnector1">
            <a:avLst/>
          </a:prstGeom>
          <a:ln w="1428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4" name="Slide Number Placeholder 303"/>
          <p:cNvSpPr>
            <a:spLocks noGrp="1"/>
          </p:cNvSpPr>
          <p:nvPr>
            <p:ph type="sldNum" sz="quarter" idx="12"/>
          </p:nvPr>
        </p:nvSpPr>
        <p:spPr/>
        <p:txBody>
          <a:bodyPr/>
          <a:lstStyle/>
          <a:p>
            <a:pPr>
              <a:defRPr/>
            </a:pPr>
            <a:fld id="{BC71E9E4-A39D-4375-8B7D-8AAE31EB9AA5}" type="slidenum">
              <a:rPr lang="en-US" smtClean="0"/>
              <a:pPr>
                <a:defRPr/>
              </a:pPr>
              <a:t>3</a:t>
            </a:fld>
            <a:endParaRPr lang="en-US"/>
          </a:p>
        </p:txBody>
      </p:sp>
      <p:pic>
        <p:nvPicPr>
          <p:cNvPr id="81" name="Picture 2" descr="https://encrypted-tbn2.gstatic.com/images?q=tbn:ANd9GcQQKYV59gOPox1DAUXVZtcKi8nnTgpmgKZI1vhzCy3lmSsYqu7rXQ"/>
          <p:cNvPicPr>
            <a:picLocks noChangeAspect="1" noChangeArrowheads="1"/>
          </p:cNvPicPr>
          <p:nvPr/>
        </p:nvPicPr>
        <p:blipFill>
          <a:blip r:embed="rId19" cstate="print"/>
          <a:srcRect/>
          <a:stretch>
            <a:fillRect/>
          </a:stretch>
        </p:blipFill>
        <p:spPr bwMode="auto">
          <a:xfrm>
            <a:off x="323528" y="4149080"/>
            <a:ext cx="1905000" cy="23431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939"/>
          <p:cNvSpPr>
            <a:spLocks noChangeArrowheads="1"/>
          </p:cNvSpPr>
          <p:nvPr/>
        </p:nvSpPr>
        <p:spPr bwMode="auto">
          <a:xfrm>
            <a:off x="0" y="-6350"/>
            <a:ext cx="9144000" cy="898525"/>
          </a:xfrm>
          <a:prstGeom prst="rect">
            <a:avLst/>
          </a:prstGeom>
          <a:solidFill>
            <a:schemeClr val="accent1"/>
          </a:solidFill>
          <a:ln w="9525">
            <a:noFill/>
            <a:miter lim="800000"/>
            <a:headEnd/>
            <a:tailEnd/>
          </a:ln>
        </p:spPr>
        <p:txBody>
          <a:bodyPr wrap="none" lIns="19047" tIns="9523" rIns="19047" bIns="9523" anchor="ctr"/>
          <a:lstStyle/>
          <a:p>
            <a:pPr eaLnBrk="0" hangingPunct="0"/>
            <a:endParaRPr lang="en-CA" altLang="en-US" sz="3600">
              <a:latin typeface="Times New Roman" pitchFamily="18" charset="0"/>
              <a:ea typeface="MS PGothic" pitchFamily="34" charset="-128"/>
            </a:endParaRPr>
          </a:p>
        </p:txBody>
      </p:sp>
      <p:sp>
        <p:nvSpPr>
          <p:cNvPr id="9219" name="Text Box 66"/>
          <p:cNvSpPr txBox="1">
            <a:spLocks noChangeArrowheads="1"/>
          </p:cNvSpPr>
          <p:nvPr/>
        </p:nvSpPr>
        <p:spPr bwMode="auto">
          <a:xfrm>
            <a:off x="592138" y="1912938"/>
            <a:ext cx="4470400" cy="250825"/>
          </a:xfrm>
          <a:prstGeom prst="rect">
            <a:avLst/>
          </a:prstGeom>
          <a:noFill/>
          <a:ln w="28575">
            <a:noFill/>
            <a:miter lim="800000"/>
            <a:headEnd/>
            <a:tailEnd/>
          </a:ln>
        </p:spPr>
        <p:txBody>
          <a:bodyPr lIns="19047" tIns="9523" rIns="19047" bIns="9523">
            <a:spAutoFit/>
          </a:bodyPr>
          <a:lstStyle/>
          <a:p>
            <a:pPr algn="ctr" eaLnBrk="0" hangingPunct="0">
              <a:spcBef>
                <a:spcPct val="50000"/>
              </a:spcBef>
            </a:pPr>
            <a:r>
              <a:rPr lang="en-US" altLang="en-US" sz="1500" b="1">
                <a:latin typeface="Times New Roman" pitchFamily="18" charset="0"/>
                <a:ea typeface="MS PGothic" pitchFamily="34" charset="-128"/>
              </a:rPr>
              <a:t>Research Pilot Plant</a:t>
            </a:r>
          </a:p>
        </p:txBody>
      </p:sp>
      <p:sp>
        <p:nvSpPr>
          <p:cNvPr id="9220" name="Text Box 69"/>
          <p:cNvSpPr txBox="1">
            <a:spLocks noChangeArrowheads="1"/>
          </p:cNvSpPr>
          <p:nvPr/>
        </p:nvSpPr>
        <p:spPr bwMode="auto">
          <a:xfrm>
            <a:off x="293688" y="2174875"/>
            <a:ext cx="5108575" cy="538163"/>
          </a:xfrm>
          <a:prstGeom prst="rect">
            <a:avLst/>
          </a:prstGeom>
          <a:noFill/>
          <a:ln w="9525">
            <a:noFill/>
            <a:miter lim="800000"/>
            <a:headEnd/>
            <a:tailEnd/>
          </a:ln>
        </p:spPr>
        <p:txBody>
          <a:bodyPr lIns="19047" tIns="9523" rIns="19047" bIns="9523">
            <a:spAutoFit/>
          </a:bodyPr>
          <a:lstStyle/>
          <a:p>
            <a:pPr eaLnBrk="0" hangingPunct="0">
              <a:spcBef>
                <a:spcPct val="50000"/>
              </a:spcBef>
            </a:pPr>
            <a:r>
              <a:rPr lang="en-US" altLang="en-US" sz="1100">
                <a:latin typeface="Times New Roman" pitchFamily="18" charset="0"/>
                <a:ea typeface="MS PGothic" pitchFamily="34" charset="-128"/>
              </a:rPr>
              <a:t>The pilot plant involves research facilities such as supercritical, chemical looping, multi-stage, and circulating fluidized bed reactors, which have helped our group achieving research in three different areas of biomass conversion.</a:t>
            </a:r>
            <a:r>
              <a:rPr lang="en-CA" altLang="en-US" sz="1100">
                <a:latin typeface="Times New Roman" pitchFamily="18" charset="0"/>
                <a:ea typeface="MS PGothic" pitchFamily="34" charset="-128"/>
              </a:rPr>
              <a:t>	</a:t>
            </a:r>
          </a:p>
        </p:txBody>
      </p:sp>
      <p:sp>
        <p:nvSpPr>
          <p:cNvPr id="9221" name="AutoShape 930"/>
          <p:cNvSpPr>
            <a:spLocks noChangeArrowheads="1"/>
          </p:cNvSpPr>
          <p:nvPr/>
        </p:nvSpPr>
        <p:spPr bwMode="auto">
          <a:xfrm>
            <a:off x="188913" y="1846263"/>
            <a:ext cx="5349875" cy="3638550"/>
          </a:xfrm>
          <a:prstGeom prst="roundRect">
            <a:avLst>
              <a:gd name="adj" fmla="val 16667"/>
            </a:avLst>
          </a:prstGeom>
          <a:noFill/>
          <a:ln w="9525">
            <a:solidFill>
              <a:srgbClr val="6A97B1"/>
            </a:solidFill>
            <a:round/>
            <a:headEnd/>
            <a:tailEnd/>
          </a:ln>
        </p:spPr>
        <p:txBody>
          <a:bodyPr wrap="none" lIns="19047" tIns="9523" rIns="19047" bIns="9523" anchor="ctr"/>
          <a:lstStyle/>
          <a:p>
            <a:pPr eaLnBrk="0" hangingPunct="0"/>
            <a:endParaRPr lang="en-CA" altLang="en-US" sz="3600">
              <a:latin typeface="Times New Roman" pitchFamily="18" charset="0"/>
              <a:ea typeface="MS PGothic" pitchFamily="34" charset="-128"/>
            </a:endParaRPr>
          </a:p>
        </p:txBody>
      </p:sp>
      <p:grpSp>
        <p:nvGrpSpPr>
          <p:cNvPr id="2" name="Group 14"/>
          <p:cNvGrpSpPr>
            <a:grpSpLocks/>
          </p:cNvGrpSpPr>
          <p:nvPr/>
        </p:nvGrpSpPr>
        <p:grpSpPr bwMode="auto">
          <a:xfrm>
            <a:off x="188913" y="927100"/>
            <a:ext cx="8802687" cy="827088"/>
            <a:chOff x="908050" y="4643439"/>
            <a:chExt cx="42252900" cy="3939590"/>
          </a:xfrm>
        </p:grpSpPr>
        <p:sp>
          <p:nvSpPr>
            <p:cNvPr id="9261" name="AutoShape 932"/>
            <p:cNvSpPr>
              <a:spLocks noChangeArrowheads="1"/>
            </p:cNvSpPr>
            <p:nvPr/>
          </p:nvSpPr>
          <p:spPr bwMode="auto">
            <a:xfrm>
              <a:off x="908050" y="4643439"/>
              <a:ext cx="42252900" cy="3939590"/>
            </a:xfrm>
            <a:prstGeom prst="roundRect">
              <a:avLst>
                <a:gd name="adj" fmla="val 16667"/>
              </a:avLst>
            </a:prstGeom>
            <a:noFill/>
            <a:ln w="9525">
              <a:solidFill>
                <a:srgbClr val="6A97B1"/>
              </a:solidFill>
              <a:round/>
              <a:headEnd/>
              <a:tailEnd/>
            </a:ln>
          </p:spPr>
          <p:txBody>
            <a:bodyPr wrap="none" anchor="ctr"/>
            <a:lstStyle/>
            <a:p>
              <a:pPr eaLnBrk="0" hangingPunct="0"/>
              <a:endParaRPr lang="en-CA" altLang="en-US" sz="3600">
                <a:latin typeface="Times New Roman" pitchFamily="18" charset="0"/>
                <a:ea typeface="MS PGothic" pitchFamily="34" charset="-128"/>
              </a:endParaRPr>
            </a:p>
          </p:txBody>
        </p:sp>
        <p:sp>
          <p:nvSpPr>
            <p:cNvPr id="9262" name="Text Box 924"/>
            <p:cNvSpPr txBox="1">
              <a:spLocks noChangeArrowheads="1"/>
            </p:cNvSpPr>
            <p:nvPr/>
          </p:nvSpPr>
          <p:spPr bwMode="auto">
            <a:xfrm>
              <a:off x="1411287" y="4773612"/>
              <a:ext cx="41749663" cy="1539178"/>
            </a:xfrm>
            <a:prstGeom prst="rect">
              <a:avLst/>
            </a:prstGeom>
            <a:noFill/>
            <a:ln w="9525">
              <a:noFill/>
              <a:miter lim="800000"/>
              <a:headEnd/>
              <a:tailEnd/>
            </a:ln>
          </p:spPr>
          <p:txBody>
            <a:bodyPr>
              <a:spAutoFit/>
            </a:bodyPr>
            <a:lstStyle/>
            <a:p>
              <a:pPr algn="ctr" eaLnBrk="0" hangingPunct="0"/>
              <a:r>
                <a:rPr lang="en-US" altLang="en-US" sz="1500" b="1">
                  <a:latin typeface="Times New Roman" pitchFamily="18" charset="0"/>
                  <a:ea typeface="MS PGothic" pitchFamily="34" charset="-128"/>
                </a:rPr>
                <a:t>INTRODUCTION</a:t>
              </a:r>
            </a:p>
          </p:txBody>
        </p:sp>
        <p:sp>
          <p:nvSpPr>
            <p:cNvPr id="9263" name="Text Box 961"/>
            <p:cNvSpPr txBox="1">
              <a:spLocks noChangeArrowheads="1"/>
            </p:cNvSpPr>
            <p:nvPr/>
          </p:nvSpPr>
          <p:spPr bwMode="auto">
            <a:xfrm>
              <a:off x="1411287" y="5951539"/>
              <a:ext cx="38966691" cy="2320987"/>
            </a:xfrm>
            <a:prstGeom prst="rect">
              <a:avLst/>
            </a:prstGeom>
            <a:noFill/>
            <a:ln w="9525">
              <a:noFill/>
              <a:miter lim="800000"/>
              <a:headEnd/>
              <a:tailEnd/>
            </a:ln>
          </p:spPr>
          <p:txBody>
            <a:bodyPr>
              <a:spAutoFit/>
            </a:bodyPr>
            <a:lstStyle/>
            <a:p>
              <a:pPr eaLnBrk="0" hangingPunct="0">
                <a:spcBef>
                  <a:spcPts val="213"/>
                </a:spcBef>
                <a:buFont typeface="Wingdings" pitchFamily="2" charset="2"/>
                <a:buChar char="§"/>
              </a:pPr>
              <a:r>
                <a:rPr lang="en-US" altLang="en-US" sz="1200">
                  <a:latin typeface="Times New Roman" pitchFamily="18" charset="0"/>
                  <a:ea typeface="MS PGothic" pitchFamily="34" charset="-128"/>
                </a:rPr>
                <a:t>Bio-Renewable Innovation Lab (BRIL) at Guelph is built and located in the Thornbrough Building of University of Guelph. </a:t>
              </a:r>
            </a:p>
            <a:p>
              <a:pPr eaLnBrk="0" hangingPunct="0">
                <a:spcBef>
                  <a:spcPts val="213"/>
                </a:spcBef>
                <a:buFont typeface="Wingdings" pitchFamily="2" charset="2"/>
                <a:buChar char="§"/>
              </a:pPr>
              <a:r>
                <a:rPr lang="en-US" altLang="en-US" sz="1200">
                  <a:latin typeface="Times New Roman" pitchFamily="18" charset="0"/>
                  <a:ea typeface="MS PGothic" pitchFamily="34" charset="-128"/>
                </a:rPr>
                <a:t>BRIL composed of two parts: research pilot plant and analytical laboratory.</a:t>
              </a:r>
            </a:p>
          </p:txBody>
        </p:sp>
      </p:grpSp>
      <p:sp>
        <p:nvSpPr>
          <p:cNvPr id="9223" name="AutoShape 969"/>
          <p:cNvSpPr>
            <a:spLocks noChangeArrowheads="1"/>
          </p:cNvSpPr>
          <p:nvPr/>
        </p:nvSpPr>
        <p:spPr bwMode="auto">
          <a:xfrm>
            <a:off x="193675" y="5589588"/>
            <a:ext cx="1901825" cy="1042987"/>
          </a:xfrm>
          <a:prstGeom prst="roundRect">
            <a:avLst>
              <a:gd name="adj" fmla="val 16667"/>
            </a:avLst>
          </a:prstGeom>
          <a:noFill/>
          <a:ln w="9525">
            <a:solidFill>
              <a:srgbClr val="6A97B1"/>
            </a:solidFill>
            <a:round/>
            <a:headEnd/>
            <a:tailEnd/>
          </a:ln>
        </p:spPr>
        <p:txBody>
          <a:bodyPr wrap="none" lIns="19047" tIns="9523" rIns="19047" bIns="9523" anchor="ctr"/>
          <a:lstStyle/>
          <a:p>
            <a:pPr eaLnBrk="0" hangingPunct="0"/>
            <a:endParaRPr lang="en-CA" altLang="en-US" sz="3600" dirty="0">
              <a:solidFill>
                <a:srgbClr val="C00000"/>
              </a:solidFill>
              <a:latin typeface="Times New Roman" pitchFamily="18" charset="0"/>
              <a:ea typeface="MS PGothic" pitchFamily="34" charset="-128"/>
            </a:endParaRPr>
          </a:p>
        </p:txBody>
      </p:sp>
      <p:sp>
        <p:nvSpPr>
          <p:cNvPr id="9224" name="Text Box 970"/>
          <p:cNvSpPr txBox="1">
            <a:spLocks noChangeArrowheads="1"/>
          </p:cNvSpPr>
          <p:nvPr/>
        </p:nvSpPr>
        <p:spPr bwMode="auto">
          <a:xfrm>
            <a:off x="242888" y="5708650"/>
            <a:ext cx="1804987" cy="820738"/>
          </a:xfrm>
          <a:prstGeom prst="rect">
            <a:avLst/>
          </a:prstGeom>
          <a:noFill/>
          <a:ln w="9525">
            <a:noFill/>
            <a:miter lim="800000"/>
            <a:headEnd/>
            <a:tailEnd/>
          </a:ln>
        </p:spPr>
        <p:txBody>
          <a:bodyPr lIns="19047" tIns="9523" rIns="19047" bIns="9523">
            <a:spAutoFit/>
          </a:bodyPr>
          <a:lstStyle/>
          <a:p>
            <a:pPr algn="ctr" eaLnBrk="0" hangingPunct="0"/>
            <a:r>
              <a:rPr lang="en-CA" altLang="en-US" sz="1500" b="1" dirty="0">
                <a:solidFill>
                  <a:srgbClr val="0070C0"/>
                </a:solidFill>
                <a:latin typeface="Times New Roman" pitchFamily="18" charset="0"/>
                <a:ea typeface="MS PGothic" pitchFamily="34" charset="-128"/>
              </a:rPr>
              <a:t>To know more</a:t>
            </a:r>
          </a:p>
          <a:p>
            <a:pPr algn="ctr" eaLnBrk="0" hangingPunct="0"/>
            <a:r>
              <a:rPr lang="en-US" altLang="en-US" sz="1200" dirty="0" err="1">
                <a:solidFill>
                  <a:srgbClr val="0070C0"/>
                </a:solidFill>
                <a:latin typeface="Times New Roman" pitchFamily="18" charset="0"/>
                <a:ea typeface="MS PGothic" pitchFamily="34" charset="-128"/>
              </a:rPr>
              <a:t>Animesh</a:t>
            </a:r>
            <a:r>
              <a:rPr lang="en-US" altLang="en-US" sz="1200" dirty="0">
                <a:solidFill>
                  <a:srgbClr val="0070C0"/>
                </a:solidFill>
                <a:latin typeface="Times New Roman" pitchFamily="18" charset="0"/>
                <a:ea typeface="MS PGothic" pitchFamily="34" charset="-128"/>
              </a:rPr>
              <a:t> </a:t>
            </a:r>
            <a:r>
              <a:rPr lang="en-US" altLang="en-US" sz="1200" dirty="0" err="1">
                <a:solidFill>
                  <a:srgbClr val="0070C0"/>
                </a:solidFill>
                <a:latin typeface="Times New Roman" pitchFamily="18" charset="0"/>
                <a:ea typeface="MS PGothic" pitchFamily="34" charset="-128"/>
              </a:rPr>
              <a:t>Dutta</a:t>
            </a:r>
            <a:endParaRPr lang="en-US" altLang="en-US" sz="1200" dirty="0">
              <a:solidFill>
                <a:srgbClr val="0070C0"/>
              </a:solidFill>
              <a:latin typeface="Times New Roman" pitchFamily="18" charset="0"/>
              <a:ea typeface="MS PGothic" pitchFamily="34" charset="-128"/>
            </a:endParaRPr>
          </a:p>
          <a:p>
            <a:pPr algn="ctr" eaLnBrk="0" hangingPunct="0"/>
            <a:r>
              <a:rPr lang="en-CA" altLang="en-US" sz="1200" dirty="0">
                <a:solidFill>
                  <a:srgbClr val="0070C0"/>
                </a:solidFill>
                <a:latin typeface="Times New Roman" pitchFamily="18" charset="0"/>
                <a:ea typeface="MS PGothic" pitchFamily="34" charset="-128"/>
              </a:rPr>
              <a:t>(519) </a:t>
            </a:r>
            <a:r>
              <a:rPr lang="en-US" altLang="en-US" sz="1200" dirty="0">
                <a:solidFill>
                  <a:srgbClr val="0070C0"/>
                </a:solidFill>
                <a:latin typeface="Times New Roman" pitchFamily="18" charset="0"/>
                <a:ea typeface="MS PGothic" pitchFamily="34" charset="-128"/>
              </a:rPr>
              <a:t>824-4120</a:t>
            </a:r>
            <a:r>
              <a:rPr lang="en-CA" altLang="en-US" sz="1200" dirty="0">
                <a:solidFill>
                  <a:srgbClr val="0070C0"/>
                </a:solidFill>
                <a:latin typeface="Times New Roman" pitchFamily="18" charset="0"/>
                <a:ea typeface="MS PGothic" pitchFamily="34" charset="-128"/>
              </a:rPr>
              <a:t> ext. 52441</a:t>
            </a:r>
          </a:p>
          <a:p>
            <a:pPr algn="ctr" eaLnBrk="0" hangingPunct="0"/>
            <a:r>
              <a:rPr lang="en-US" altLang="en-US" sz="1200" dirty="0">
                <a:solidFill>
                  <a:srgbClr val="0070C0"/>
                </a:solidFill>
                <a:latin typeface="Times New Roman" pitchFamily="18" charset="0"/>
                <a:ea typeface="MS PGothic" pitchFamily="34" charset="-128"/>
              </a:rPr>
              <a:t>adutta@uoguelph.ca</a:t>
            </a:r>
            <a:endParaRPr lang="en-CA" altLang="en-US" sz="1200" dirty="0">
              <a:solidFill>
                <a:srgbClr val="0070C0"/>
              </a:solidFill>
              <a:latin typeface="Times New Roman" pitchFamily="18" charset="0"/>
              <a:ea typeface="MS PGothic" pitchFamily="34" charset="-128"/>
            </a:endParaRPr>
          </a:p>
        </p:txBody>
      </p:sp>
      <p:sp>
        <p:nvSpPr>
          <p:cNvPr id="2066" name="Text Box 873"/>
          <p:cNvSpPr txBox="1">
            <a:spLocks noChangeArrowheads="1"/>
          </p:cNvSpPr>
          <p:nvPr/>
        </p:nvSpPr>
        <p:spPr bwMode="auto">
          <a:xfrm>
            <a:off x="2195736" y="234950"/>
            <a:ext cx="4681314" cy="696340"/>
          </a:xfrm>
          <a:prstGeom prst="rect">
            <a:avLst/>
          </a:prstGeom>
          <a:noFill/>
          <a:ln w="57150">
            <a:noFill/>
            <a:miter lim="800000"/>
            <a:headEnd/>
            <a:tailEnd/>
          </a:ln>
        </p:spPr>
        <p:txBody>
          <a:bodyPr wrap="square" lIns="19047" tIns="9523" rIns="19047" bIns="9523">
            <a:spAutoFit/>
          </a:bodyPr>
          <a:lstStyle/>
          <a:p>
            <a:pPr algn="ctr" eaLnBrk="0" hangingPunct="0">
              <a:defRPr/>
            </a:pPr>
            <a:r>
              <a:rPr lang="en-US" sz="2200" b="1" dirty="0">
                <a:solidFill>
                  <a:srgbClr val="0000FF"/>
                </a:solidFill>
                <a:effectLst>
                  <a:outerShdw blurRad="38100" dist="38100" dir="2700000" algn="tl">
                    <a:srgbClr val="000000">
                      <a:alpha val="43137"/>
                    </a:srgbClr>
                  </a:outerShdw>
                </a:effectLst>
                <a:ea typeface="ＭＳ Ｐゴシック" charset="-128"/>
                <a:cs typeface="+mn-cs"/>
              </a:rPr>
              <a:t>Bio-Renewable Innovation Lab at Guelph</a:t>
            </a:r>
          </a:p>
        </p:txBody>
      </p:sp>
      <p:sp>
        <p:nvSpPr>
          <p:cNvPr id="9226" name="Rectangle 37"/>
          <p:cNvSpPr>
            <a:spLocks noChangeArrowheads="1"/>
          </p:cNvSpPr>
          <p:nvPr/>
        </p:nvSpPr>
        <p:spPr bwMode="auto">
          <a:xfrm>
            <a:off x="427038" y="6656388"/>
            <a:ext cx="8289925" cy="179387"/>
          </a:xfrm>
          <a:prstGeom prst="rect">
            <a:avLst/>
          </a:prstGeom>
          <a:noFill/>
          <a:ln w="9525">
            <a:noFill/>
            <a:miter lim="800000"/>
            <a:headEnd/>
            <a:tailEnd/>
          </a:ln>
        </p:spPr>
        <p:txBody>
          <a:bodyPr lIns="19047" tIns="9523" rIns="19047" bIns="9523">
            <a:spAutoFit/>
          </a:bodyPr>
          <a:lstStyle/>
          <a:p>
            <a:pPr algn="ctr" eaLnBrk="0" hangingPunct="0"/>
            <a:r>
              <a:rPr lang="en-CA" altLang="en-US" sz="1000" b="1" dirty="0">
                <a:solidFill>
                  <a:srgbClr val="952B3A"/>
                </a:solidFill>
                <a:latin typeface="Times New Roman" pitchFamily="18" charset="0"/>
                <a:ea typeface="MS PGothic" pitchFamily="34" charset="-128"/>
              </a:rPr>
              <a:t>School of Engineering, </a:t>
            </a:r>
            <a:r>
              <a:rPr lang="en-US" altLang="en-US" sz="1000" b="1" dirty="0">
                <a:solidFill>
                  <a:srgbClr val="952B3A"/>
                </a:solidFill>
                <a:latin typeface="Times New Roman" pitchFamily="18" charset="0"/>
                <a:ea typeface="MS PGothic" pitchFamily="34" charset="-128"/>
              </a:rPr>
              <a:t>Mechanical Engineering Program</a:t>
            </a:r>
            <a:r>
              <a:rPr lang="en-CA" altLang="en-US" sz="1000" b="1" dirty="0">
                <a:solidFill>
                  <a:srgbClr val="952B3A"/>
                </a:solidFill>
                <a:latin typeface="Times New Roman" pitchFamily="18" charset="0"/>
                <a:ea typeface="MS PGothic" pitchFamily="34" charset="-128"/>
              </a:rPr>
              <a:t>, University of Guelph, Guelph, Ontario, Canada, N1G 2W1</a:t>
            </a:r>
          </a:p>
        </p:txBody>
      </p:sp>
      <p:pic>
        <p:nvPicPr>
          <p:cNvPr id="3" name="Picture 2"/>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4026300" y="5580310"/>
            <a:ext cx="1567920" cy="1042500"/>
          </a:xfrm>
          <a:prstGeom prst="rect">
            <a:avLst/>
          </a:prstGeom>
          <a:effectLst>
            <a:glow rad="63500">
              <a:schemeClr val="accent1">
                <a:alpha val="40000"/>
              </a:schemeClr>
            </a:glow>
          </a:effectLst>
        </p:spPr>
      </p:pic>
      <p:pic>
        <p:nvPicPr>
          <p:cNvPr id="9228" name="Picture 4"/>
          <p:cNvPicPr>
            <a:picLocks noChangeAspect="1"/>
          </p:cNvPicPr>
          <p:nvPr/>
        </p:nvPicPr>
        <p:blipFill>
          <a:blip r:embed="rId4" cstate="print"/>
          <a:srcRect/>
          <a:stretch>
            <a:fillRect/>
          </a:stretch>
        </p:blipFill>
        <p:spPr bwMode="auto">
          <a:xfrm>
            <a:off x="2201863" y="5586413"/>
            <a:ext cx="1568450" cy="1042987"/>
          </a:xfrm>
          <a:prstGeom prst="rect">
            <a:avLst/>
          </a:prstGeom>
          <a:noFill/>
          <a:ln w="9525">
            <a:noFill/>
            <a:miter lim="800000"/>
            <a:headEnd/>
            <a:tailEnd/>
          </a:ln>
        </p:spPr>
      </p:pic>
      <p:pic>
        <p:nvPicPr>
          <p:cNvPr id="9229" name="Picture 8"/>
          <p:cNvPicPr>
            <a:picLocks noChangeAspect="1"/>
          </p:cNvPicPr>
          <p:nvPr/>
        </p:nvPicPr>
        <p:blipFill>
          <a:blip r:embed="rId5" cstate="print"/>
          <a:srcRect/>
          <a:stretch>
            <a:fillRect/>
          </a:stretch>
        </p:blipFill>
        <p:spPr bwMode="auto">
          <a:xfrm>
            <a:off x="7450138" y="5153025"/>
            <a:ext cx="1354137" cy="901700"/>
          </a:xfrm>
          <a:prstGeom prst="rect">
            <a:avLst/>
          </a:prstGeom>
          <a:noFill/>
          <a:ln w="9525">
            <a:noFill/>
            <a:miter lim="800000"/>
            <a:headEnd/>
            <a:tailEnd/>
          </a:ln>
        </p:spPr>
      </p:pic>
      <p:pic>
        <p:nvPicPr>
          <p:cNvPr id="9230" name="Picture 9"/>
          <p:cNvPicPr>
            <a:picLocks noChangeAspect="1"/>
          </p:cNvPicPr>
          <p:nvPr/>
        </p:nvPicPr>
        <p:blipFill>
          <a:blip r:embed="rId6" cstate="print"/>
          <a:srcRect/>
          <a:stretch>
            <a:fillRect/>
          </a:stretch>
        </p:blipFill>
        <p:spPr bwMode="auto">
          <a:xfrm>
            <a:off x="1475656" y="2924944"/>
            <a:ext cx="687536" cy="1032761"/>
          </a:xfrm>
          <a:prstGeom prst="rect">
            <a:avLst/>
          </a:prstGeom>
          <a:noFill/>
          <a:ln w="9525">
            <a:noFill/>
            <a:miter lim="800000"/>
            <a:headEnd/>
            <a:tailEnd/>
          </a:ln>
        </p:spPr>
      </p:pic>
      <p:pic>
        <p:nvPicPr>
          <p:cNvPr id="9231" name="Picture 10"/>
          <p:cNvPicPr>
            <a:picLocks noChangeAspect="1"/>
          </p:cNvPicPr>
          <p:nvPr/>
        </p:nvPicPr>
        <p:blipFill>
          <a:blip r:embed="rId7" cstate="print"/>
          <a:srcRect/>
          <a:stretch>
            <a:fillRect/>
          </a:stretch>
        </p:blipFill>
        <p:spPr bwMode="auto">
          <a:xfrm>
            <a:off x="5910263" y="5164138"/>
            <a:ext cx="1354137" cy="900112"/>
          </a:xfrm>
          <a:prstGeom prst="rect">
            <a:avLst/>
          </a:prstGeom>
          <a:noFill/>
          <a:ln w="9525">
            <a:noFill/>
            <a:miter lim="800000"/>
            <a:headEnd/>
            <a:tailEnd/>
          </a:ln>
        </p:spPr>
      </p:pic>
      <p:pic>
        <p:nvPicPr>
          <p:cNvPr id="9232" name="Picture 11"/>
          <p:cNvPicPr>
            <a:picLocks noChangeAspect="1"/>
          </p:cNvPicPr>
          <p:nvPr/>
        </p:nvPicPr>
        <p:blipFill>
          <a:blip r:embed="rId8" cstate="print"/>
          <a:srcRect/>
          <a:stretch>
            <a:fillRect/>
          </a:stretch>
        </p:blipFill>
        <p:spPr bwMode="auto">
          <a:xfrm>
            <a:off x="2555776" y="2924944"/>
            <a:ext cx="618753" cy="931413"/>
          </a:xfrm>
          <a:prstGeom prst="rect">
            <a:avLst/>
          </a:prstGeom>
          <a:noFill/>
          <a:ln w="9525">
            <a:noFill/>
            <a:miter lim="800000"/>
            <a:headEnd/>
            <a:tailEnd/>
          </a:ln>
        </p:spPr>
      </p:pic>
      <p:pic>
        <p:nvPicPr>
          <p:cNvPr id="9233" name="Picture 12"/>
          <p:cNvPicPr>
            <a:picLocks noChangeAspect="1"/>
          </p:cNvPicPr>
          <p:nvPr/>
        </p:nvPicPr>
        <p:blipFill>
          <a:blip r:embed="rId9" cstate="print"/>
          <a:srcRect/>
          <a:stretch>
            <a:fillRect/>
          </a:stretch>
        </p:blipFill>
        <p:spPr bwMode="auto">
          <a:xfrm>
            <a:off x="7437438" y="3959225"/>
            <a:ext cx="1416050" cy="942975"/>
          </a:xfrm>
          <a:prstGeom prst="rect">
            <a:avLst/>
          </a:prstGeom>
          <a:noFill/>
          <a:ln w="9525">
            <a:noFill/>
            <a:miter lim="800000"/>
            <a:headEnd/>
            <a:tailEnd/>
          </a:ln>
        </p:spPr>
      </p:pic>
      <p:sp>
        <p:nvSpPr>
          <p:cNvPr id="9234" name="AutoShape 952"/>
          <p:cNvSpPr>
            <a:spLocks noChangeArrowheads="1"/>
          </p:cNvSpPr>
          <p:nvPr/>
        </p:nvSpPr>
        <p:spPr bwMode="auto">
          <a:xfrm>
            <a:off x="5651500" y="1844675"/>
            <a:ext cx="3317875" cy="4662488"/>
          </a:xfrm>
          <a:prstGeom prst="roundRect">
            <a:avLst>
              <a:gd name="adj" fmla="val 16667"/>
            </a:avLst>
          </a:prstGeom>
          <a:noFill/>
          <a:ln w="9525">
            <a:solidFill>
              <a:srgbClr val="6A97B1"/>
            </a:solidFill>
            <a:round/>
            <a:headEnd/>
            <a:tailEnd/>
          </a:ln>
        </p:spPr>
        <p:txBody>
          <a:bodyPr wrap="none" lIns="19047" tIns="9523" rIns="19047" bIns="9523" anchor="ctr"/>
          <a:lstStyle/>
          <a:p>
            <a:pPr eaLnBrk="0" hangingPunct="0"/>
            <a:endParaRPr lang="en-CA" altLang="en-US" sz="3600">
              <a:latin typeface="Times New Roman" pitchFamily="18" charset="0"/>
              <a:ea typeface="MS PGothic" pitchFamily="34" charset="-128"/>
            </a:endParaRPr>
          </a:p>
        </p:txBody>
      </p:sp>
      <p:sp>
        <p:nvSpPr>
          <p:cNvPr id="9235" name="Text Box 953"/>
          <p:cNvSpPr txBox="1">
            <a:spLocks noChangeArrowheads="1"/>
          </p:cNvSpPr>
          <p:nvPr/>
        </p:nvSpPr>
        <p:spPr bwMode="auto">
          <a:xfrm>
            <a:off x="5803900" y="1898650"/>
            <a:ext cx="3014663" cy="252413"/>
          </a:xfrm>
          <a:prstGeom prst="rect">
            <a:avLst/>
          </a:prstGeom>
          <a:noFill/>
          <a:ln w="9525">
            <a:noFill/>
            <a:miter lim="800000"/>
            <a:headEnd/>
            <a:tailEnd/>
          </a:ln>
        </p:spPr>
        <p:txBody>
          <a:bodyPr lIns="19047" tIns="9523" rIns="19047" bIns="9523">
            <a:spAutoFit/>
          </a:bodyPr>
          <a:lstStyle/>
          <a:p>
            <a:pPr algn="ctr" eaLnBrk="0" hangingPunct="0"/>
            <a:r>
              <a:rPr lang="en-US" altLang="en-US" sz="1500" b="1">
                <a:latin typeface="Times New Roman" pitchFamily="18" charset="0"/>
                <a:ea typeface="MS PGothic" pitchFamily="34" charset="-128"/>
              </a:rPr>
              <a:t>Analytical Laboratory</a:t>
            </a:r>
          </a:p>
        </p:txBody>
      </p:sp>
      <p:sp>
        <p:nvSpPr>
          <p:cNvPr id="9236" name="Text Box 962"/>
          <p:cNvSpPr txBox="1">
            <a:spLocks noChangeArrowheads="1"/>
          </p:cNvSpPr>
          <p:nvPr/>
        </p:nvSpPr>
        <p:spPr bwMode="auto">
          <a:xfrm>
            <a:off x="5846763" y="2151063"/>
            <a:ext cx="3046412" cy="388937"/>
          </a:xfrm>
          <a:prstGeom prst="rect">
            <a:avLst/>
          </a:prstGeom>
          <a:noFill/>
          <a:ln w="9525">
            <a:noFill/>
            <a:miter lim="800000"/>
            <a:headEnd/>
            <a:tailEnd/>
          </a:ln>
        </p:spPr>
        <p:txBody>
          <a:bodyPr lIns="19047" tIns="9523" rIns="19047" bIns="9523">
            <a:spAutoFit/>
          </a:bodyPr>
          <a:lstStyle/>
          <a:p>
            <a:pPr eaLnBrk="0" hangingPunct="0"/>
            <a:r>
              <a:rPr lang="en-US" altLang="en-US" sz="1200">
                <a:latin typeface="Times New Roman" pitchFamily="18" charset="0"/>
                <a:ea typeface="MS PGothic" pitchFamily="34" charset="-128"/>
              </a:rPr>
              <a:t>Scientific analytical instruments for both qualification and quantification analyses.</a:t>
            </a:r>
          </a:p>
        </p:txBody>
      </p:sp>
      <p:pic>
        <p:nvPicPr>
          <p:cNvPr id="9237" name="Picture 1"/>
          <p:cNvPicPr>
            <a:picLocks noChangeAspect="1"/>
          </p:cNvPicPr>
          <p:nvPr/>
        </p:nvPicPr>
        <p:blipFill>
          <a:blip r:embed="rId10" cstate="print"/>
          <a:srcRect/>
          <a:stretch>
            <a:fillRect/>
          </a:stretch>
        </p:blipFill>
        <p:spPr bwMode="auto">
          <a:xfrm>
            <a:off x="7437438" y="2644775"/>
            <a:ext cx="1354137" cy="942975"/>
          </a:xfrm>
          <a:prstGeom prst="rect">
            <a:avLst/>
          </a:prstGeom>
          <a:noFill/>
          <a:ln w="9525">
            <a:noFill/>
            <a:miter lim="800000"/>
            <a:headEnd/>
            <a:tailEnd/>
          </a:ln>
        </p:spPr>
      </p:pic>
      <p:pic>
        <p:nvPicPr>
          <p:cNvPr id="9238" name="Picture 3"/>
          <p:cNvPicPr>
            <a:picLocks noChangeAspect="1"/>
          </p:cNvPicPr>
          <p:nvPr/>
        </p:nvPicPr>
        <p:blipFill>
          <a:blip r:embed="rId11" cstate="print"/>
          <a:srcRect/>
          <a:stretch>
            <a:fillRect/>
          </a:stretch>
        </p:blipFill>
        <p:spPr bwMode="auto">
          <a:xfrm>
            <a:off x="5888038" y="2655888"/>
            <a:ext cx="1352550" cy="941387"/>
          </a:xfrm>
          <a:prstGeom prst="rect">
            <a:avLst/>
          </a:prstGeom>
          <a:noFill/>
          <a:ln w="9525">
            <a:noFill/>
            <a:miter lim="800000"/>
            <a:headEnd/>
            <a:tailEnd/>
          </a:ln>
        </p:spPr>
      </p:pic>
      <p:sp>
        <p:nvSpPr>
          <p:cNvPr id="2072" name="Rectangle 5"/>
          <p:cNvSpPr>
            <a:spLocks noChangeArrowheads="1"/>
          </p:cNvSpPr>
          <p:nvPr/>
        </p:nvSpPr>
        <p:spPr bwMode="auto">
          <a:xfrm>
            <a:off x="7646988" y="4908550"/>
            <a:ext cx="915987" cy="212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200">
                <a:solidFill>
                  <a:schemeClr val="accent6">
                    <a:lumMod val="75000"/>
                  </a:schemeClr>
                </a:solidFill>
                <a:latin typeface="Arial" charset="0"/>
              </a:rPr>
              <a:t>DSC-TGA</a:t>
            </a:r>
          </a:p>
        </p:txBody>
      </p:sp>
      <p:sp>
        <p:nvSpPr>
          <p:cNvPr id="2073" name="Rectangle 6"/>
          <p:cNvSpPr>
            <a:spLocks noChangeArrowheads="1"/>
          </p:cNvSpPr>
          <p:nvPr/>
        </p:nvSpPr>
        <p:spPr bwMode="auto">
          <a:xfrm>
            <a:off x="5888038" y="3598863"/>
            <a:ext cx="1352550" cy="327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b="1" dirty="0">
                <a:solidFill>
                  <a:schemeClr val="accent6">
                    <a:lumMod val="75000"/>
                  </a:schemeClr>
                </a:solidFill>
                <a:latin typeface="Arial" charset="0"/>
              </a:rPr>
              <a:t>Elemental Analyzer</a:t>
            </a:r>
          </a:p>
          <a:p>
            <a:pPr algn="ctr">
              <a:defRPr/>
            </a:pPr>
            <a:r>
              <a:rPr lang="en-US" altLang="en-US" sz="1000" b="1" dirty="0">
                <a:solidFill>
                  <a:schemeClr val="accent6">
                    <a:lumMod val="75000"/>
                  </a:schemeClr>
                </a:solidFill>
                <a:latin typeface="Arial" charset="0"/>
              </a:rPr>
              <a:t>(C, H, N, S, O)</a:t>
            </a:r>
          </a:p>
        </p:txBody>
      </p:sp>
      <p:sp>
        <p:nvSpPr>
          <p:cNvPr id="2074" name="Rectangle 22"/>
          <p:cNvSpPr>
            <a:spLocks noChangeArrowheads="1"/>
          </p:cNvSpPr>
          <p:nvPr/>
        </p:nvSpPr>
        <p:spPr bwMode="auto">
          <a:xfrm>
            <a:off x="7450138" y="3636963"/>
            <a:ext cx="1352550" cy="21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200" dirty="0">
                <a:solidFill>
                  <a:schemeClr val="accent6">
                    <a:lumMod val="75000"/>
                  </a:schemeClr>
                </a:solidFill>
                <a:latin typeface="Arial" charset="0"/>
              </a:rPr>
              <a:t>GC-FID/TCD</a:t>
            </a:r>
          </a:p>
        </p:txBody>
      </p:sp>
      <p:pic>
        <p:nvPicPr>
          <p:cNvPr id="9242" name="Picture 13"/>
          <p:cNvPicPr>
            <a:picLocks noChangeAspect="1"/>
          </p:cNvPicPr>
          <p:nvPr/>
        </p:nvPicPr>
        <p:blipFill>
          <a:blip r:embed="rId12" cstate="print"/>
          <a:srcRect/>
          <a:stretch>
            <a:fillRect/>
          </a:stretch>
        </p:blipFill>
        <p:spPr bwMode="auto">
          <a:xfrm>
            <a:off x="5888038" y="3956050"/>
            <a:ext cx="1352550" cy="941388"/>
          </a:xfrm>
          <a:prstGeom prst="rect">
            <a:avLst/>
          </a:prstGeom>
          <a:noFill/>
          <a:ln w="9525">
            <a:noFill/>
            <a:miter lim="800000"/>
            <a:headEnd/>
            <a:tailEnd/>
          </a:ln>
        </p:spPr>
      </p:pic>
      <p:sp>
        <p:nvSpPr>
          <p:cNvPr id="2076" name="Rectangle 30"/>
          <p:cNvSpPr>
            <a:spLocks noChangeArrowheads="1"/>
          </p:cNvSpPr>
          <p:nvPr/>
        </p:nvSpPr>
        <p:spPr bwMode="auto">
          <a:xfrm>
            <a:off x="6184900" y="4908550"/>
            <a:ext cx="915988" cy="212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200">
                <a:solidFill>
                  <a:schemeClr val="accent6">
                    <a:lumMod val="75000"/>
                  </a:schemeClr>
                </a:solidFill>
                <a:latin typeface="Arial" charset="0"/>
              </a:rPr>
              <a:t>FTIR</a:t>
            </a:r>
          </a:p>
        </p:txBody>
      </p:sp>
      <p:sp>
        <p:nvSpPr>
          <p:cNvPr id="2077" name="Rectangle 34"/>
          <p:cNvSpPr>
            <a:spLocks noChangeArrowheads="1"/>
          </p:cNvSpPr>
          <p:nvPr/>
        </p:nvSpPr>
        <p:spPr bwMode="auto">
          <a:xfrm>
            <a:off x="7450138" y="6073775"/>
            <a:ext cx="1403350"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200">
                <a:solidFill>
                  <a:schemeClr val="accent6">
                    <a:lumMod val="75000"/>
                  </a:schemeClr>
                </a:solidFill>
                <a:latin typeface="Arial" charset="0"/>
              </a:rPr>
              <a:t>Planetary Ball Mill </a:t>
            </a:r>
          </a:p>
          <a:p>
            <a:pPr algn="ctr">
              <a:defRPr/>
            </a:pPr>
            <a:r>
              <a:rPr lang="en-US" altLang="en-US" sz="1200">
                <a:solidFill>
                  <a:schemeClr val="accent6">
                    <a:lumMod val="75000"/>
                  </a:schemeClr>
                </a:solidFill>
                <a:latin typeface="Arial" charset="0"/>
              </a:rPr>
              <a:t>(Grinder)</a:t>
            </a:r>
          </a:p>
        </p:txBody>
      </p:sp>
      <p:sp>
        <p:nvSpPr>
          <p:cNvPr id="2078" name="Rectangle 35"/>
          <p:cNvSpPr>
            <a:spLocks noChangeArrowheads="1"/>
          </p:cNvSpPr>
          <p:nvPr/>
        </p:nvSpPr>
        <p:spPr bwMode="auto">
          <a:xfrm>
            <a:off x="5910263" y="6094413"/>
            <a:ext cx="1354137" cy="21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200">
                <a:solidFill>
                  <a:schemeClr val="accent6">
                    <a:lumMod val="75000"/>
                  </a:schemeClr>
                </a:solidFill>
                <a:latin typeface="Arial" charset="0"/>
              </a:rPr>
              <a:t>Bomb Calorimeter</a:t>
            </a:r>
          </a:p>
        </p:txBody>
      </p:sp>
      <p:sp>
        <p:nvSpPr>
          <p:cNvPr id="9246" name="Rectangle 17"/>
          <p:cNvSpPr>
            <a:spLocks noChangeArrowheads="1"/>
          </p:cNvSpPr>
          <p:nvPr/>
        </p:nvSpPr>
        <p:spPr bwMode="auto">
          <a:xfrm>
            <a:off x="251520" y="4221088"/>
            <a:ext cx="2232248" cy="188509"/>
          </a:xfrm>
          <a:prstGeom prst="rect">
            <a:avLst/>
          </a:prstGeom>
          <a:noFill/>
          <a:ln w="9525">
            <a:noFill/>
            <a:miter lim="800000"/>
            <a:headEnd/>
            <a:tailEnd/>
          </a:ln>
        </p:spPr>
        <p:txBody>
          <a:bodyPr wrap="square" lIns="19047" tIns="9523" rIns="19047" bIns="9523">
            <a:spAutoFit/>
          </a:bodyPr>
          <a:lstStyle/>
          <a:p>
            <a:pPr eaLnBrk="0" hangingPunct="0">
              <a:spcBef>
                <a:spcPct val="50000"/>
              </a:spcBef>
            </a:pPr>
            <a:r>
              <a:rPr lang="en-US" altLang="en-US" sz="1100" b="1" dirty="0">
                <a:solidFill>
                  <a:srgbClr val="008000"/>
                </a:solidFill>
                <a:latin typeface="Times New Roman" pitchFamily="18" charset="0"/>
                <a:ea typeface="MS PGothic" pitchFamily="34" charset="-128"/>
              </a:rPr>
              <a:t>3) </a:t>
            </a:r>
            <a:r>
              <a:rPr lang="en-US" altLang="en-US" sz="1100" b="1" dirty="0" smtClean="0">
                <a:solidFill>
                  <a:srgbClr val="008000"/>
                </a:solidFill>
                <a:latin typeface="Times New Roman" pitchFamily="18" charset="0"/>
                <a:ea typeface="MS PGothic" pitchFamily="34" charset="-128"/>
              </a:rPr>
              <a:t>Bio-chemical conversion processes</a:t>
            </a:r>
            <a:endParaRPr lang="en-US" altLang="en-US" sz="1100" b="1" dirty="0">
              <a:solidFill>
                <a:srgbClr val="008000"/>
              </a:solidFill>
              <a:latin typeface="Times New Roman" pitchFamily="18" charset="0"/>
              <a:ea typeface="MS PGothic" pitchFamily="34" charset="-128"/>
            </a:endParaRPr>
          </a:p>
        </p:txBody>
      </p:sp>
      <p:sp>
        <p:nvSpPr>
          <p:cNvPr id="9247" name="Rectangle 18"/>
          <p:cNvSpPr>
            <a:spLocks noChangeArrowheads="1"/>
          </p:cNvSpPr>
          <p:nvPr/>
        </p:nvSpPr>
        <p:spPr bwMode="auto">
          <a:xfrm>
            <a:off x="293688" y="2722563"/>
            <a:ext cx="1941512" cy="192087"/>
          </a:xfrm>
          <a:prstGeom prst="rect">
            <a:avLst/>
          </a:prstGeom>
          <a:noFill/>
          <a:ln w="9525">
            <a:noFill/>
            <a:miter lim="800000"/>
            <a:headEnd/>
            <a:tailEnd/>
          </a:ln>
        </p:spPr>
        <p:txBody>
          <a:bodyPr lIns="19047" tIns="9523" rIns="19047" bIns="9523">
            <a:spAutoFit/>
          </a:bodyPr>
          <a:lstStyle/>
          <a:p>
            <a:pPr eaLnBrk="0" hangingPunct="0">
              <a:spcBef>
                <a:spcPct val="50000"/>
              </a:spcBef>
            </a:pPr>
            <a:r>
              <a:rPr lang="en-US" altLang="en-US" sz="1100" b="1">
                <a:solidFill>
                  <a:srgbClr val="008000"/>
                </a:solidFill>
                <a:latin typeface="Times New Roman" pitchFamily="18" charset="0"/>
                <a:ea typeface="MS PGothic" pitchFamily="34" charset="-128"/>
              </a:rPr>
              <a:t>1) Feedstocks pre-processing</a:t>
            </a:r>
          </a:p>
        </p:txBody>
      </p:sp>
      <p:sp>
        <p:nvSpPr>
          <p:cNvPr id="2081" name="Rectangle 19"/>
          <p:cNvSpPr>
            <a:spLocks noChangeArrowheads="1"/>
          </p:cNvSpPr>
          <p:nvPr/>
        </p:nvSpPr>
        <p:spPr bwMode="auto">
          <a:xfrm>
            <a:off x="2411760" y="3861048"/>
            <a:ext cx="841571"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a:solidFill>
                  <a:schemeClr val="accent6">
                    <a:lumMod val="75000"/>
                  </a:schemeClr>
                </a:solidFill>
                <a:latin typeface="Arial" charset="0"/>
              </a:rPr>
              <a:t> Hydrothermal</a:t>
            </a:r>
          </a:p>
          <a:p>
            <a:pPr algn="ctr">
              <a:defRPr/>
            </a:pPr>
            <a:r>
              <a:rPr lang="en-US" altLang="en-US" sz="1000" dirty="0" err="1" smtClean="0">
                <a:solidFill>
                  <a:schemeClr val="accent6">
                    <a:lumMod val="75000"/>
                  </a:schemeClr>
                </a:solidFill>
                <a:latin typeface="Arial" charset="0"/>
              </a:rPr>
              <a:t>procesing</a:t>
            </a:r>
            <a:r>
              <a:rPr lang="en-US" altLang="en-US" sz="1000" dirty="0" smtClean="0">
                <a:solidFill>
                  <a:schemeClr val="accent6">
                    <a:lumMod val="75000"/>
                  </a:schemeClr>
                </a:solidFill>
                <a:latin typeface="Arial" charset="0"/>
              </a:rPr>
              <a:t> </a:t>
            </a:r>
            <a:endParaRPr lang="en-US" altLang="en-US" sz="1000" dirty="0">
              <a:solidFill>
                <a:schemeClr val="accent6">
                  <a:lumMod val="75000"/>
                </a:schemeClr>
              </a:solidFill>
              <a:latin typeface="Arial" charset="0"/>
            </a:endParaRPr>
          </a:p>
        </p:txBody>
      </p:sp>
      <p:sp>
        <p:nvSpPr>
          <p:cNvPr id="2082" name="Rectangle 20"/>
          <p:cNvSpPr>
            <a:spLocks noChangeArrowheads="1"/>
          </p:cNvSpPr>
          <p:nvPr/>
        </p:nvSpPr>
        <p:spPr bwMode="auto">
          <a:xfrm>
            <a:off x="1403648" y="4005064"/>
            <a:ext cx="754062" cy="173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err="1">
                <a:solidFill>
                  <a:schemeClr val="accent6">
                    <a:lumMod val="75000"/>
                  </a:schemeClr>
                </a:solidFill>
                <a:latin typeface="Arial" charset="0"/>
              </a:rPr>
              <a:t>Pelletization</a:t>
            </a:r>
            <a:endParaRPr lang="en-US" altLang="en-US" sz="1000" dirty="0">
              <a:solidFill>
                <a:schemeClr val="accent6">
                  <a:lumMod val="75000"/>
                </a:schemeClr>
              </a:solidFill>
              <a:latin typeface="Arial" charset="0"/>
            </a:endParaRPr>
          </a:p>
        </p:txBody>
      </p:sp>
      <p:pic>
        <p:nvPicPr>
          <p:cNvPr id="9250" name="Picture 2"/>
          <p:cNvPicPr>
            <a:picLocks noChangeAspect="1" noChangeArrowheads="1"/>
          </p:cNvPicPr>
          <p:nvPr/>
        </p:nvPicPr>
        <p:blipFill>
          <a:blip r:embed="rId13" cstate="print"/>
          <a:srcRect/>
          <a:stretch>
            <a:fillRect/>
          </a:stretch>
        </p:blipFill>
        <p:spPr bwMode="auto">
          <a:xfrm>
            <a:off x="3347864" y="2924944"/>
            <a:ext cx="1013495" cy="1013495"/>
          </a:xfrm>
          <a:prstGeom prst="rect">
            <a:avLst/>
          </a:prstGeom>
          <a:noFill/>
          <a:ln w="9525">
            <a:noFill/>
            <a:miter lim="800000"/>
            <a:headEnd/>
            <a:tailEnd/>
          </a:ln>
          <a:effectLst/>
        </p:spPr>
      </p:pic>
      <p:sp>
        <p:nvSpPr>
          <p:cNvPr id="9251" name="Rectangle 15"/>
          <p:cNvSpPr>
            <a:spLocks noChangeArrowheads="1"/>
          </p:cNvSpPr>
          <p:nvPr/>
        </p:nvSpPr>
        <p:spPr bwMode="auto">
          <a:xfrm>
            <a:off x="2300288" y="2708920"/>
            <a:ext cx="2559744" cy="188509"/>
          </a:xfrm>
          <a:prstGeom prst="rect">
            <a:avLst/>
          </a:prstGeom>
          <a:noFill/>
          <a:ln w="9525">
            <a:noFill/>
            <a:miter lim="800000"/>
            <a:headEnd/>
            <a:tailEnd/>
          </a:ln>
        </p:spPr>
        <p:txBody>
          <a:bodyPr wrap="square" lIns="19047" tIns="9523" rIns="19047" bIns="9523">
            <a:spAutoFit/>
          </a:bodyPr>
          <a:lstStyle/>
          <a:p>
            <a:pPr eaLnBrk="0" hangingPunct="0">
              <a:spcBef>
                <a:spcPct val="50000"/>
              </a:spcBef>
            </a:pPr>
            <a:r>
              <a:rPr lang="en-US" altLang="en-US" sz="1100" b="1" dirty="0">
                <a:solidFill>
                  <a:srgbClr val="008000"/>
                </a:solidFill>
                <a:latin typeface="Times New Roman" pitchFamily="18" charset="0"/>
                <a:ea typeface="MS PGothic" pitchFamily="34" charset="-128"/>
              </a:rPr>
              <a:t>2) </a:t>
            </a:r>
            <a:r>
              <a:rPr lang="en-US" altLang="en-US" sz="1100" b="1" dirty="0" err="1" smtClean="0">
                <a:solidFill>
                  <a:srgbClr val="008000"/>
                </a:solidFill>
                <a:latin typeface="Times New Roman" pitchFamily="18" charset="0"/>
                <a:ea typeface="MS PGothic" pitchFamily="34" charset="-128"/>
              </a:rPr>
              <a:t>Thermochemical</a:t>
            </a:r>
            <a:r>
              <a:rPr lang="en-US" altLang="en-US" sz="1100" b="1" dirty="0" smtClean="0">
                <a:solidFill>
                  <a:srgbClr val="008000"/>
                </a:solidFill>
                <a:latin typeface="Times New Roman" pitchFamily="18" charset="0"/>
                <a:ea typeface="MS PGothic" pitchFamily="34" charset="-128"/>
              </a:rPr>
              <a:t> conversion </a:t>
            </a:r>
            <a:r>
              <a:rPr lang="en-US" altLang="en-US" sz="1100" b="1" dirty="0">
                <a:solidFill>
                  <a:srgbClr val="008000"/>
                </a:solidFill>
                <a:latin typeface="Times New Roman" pitchFamily="18" charset="0"/>
                <a:ea typeface="MS PGothic" pitchFamily="34" charset="-128"/>
              </a:rPr>
              <a:t>processes</a:t>
            </a:r>
          </a:p>
        </p:txBody>
      </p:sp>
      <p:pic>
        <p:nvPicPr>
          <p:cNvPr id="9253" name="Picture 7"/>
          <p:cNvPicPr>
            <a:picLocks noChangeAspect="1"/>
          </p:cNvPicPr>
          <p:nvPr/>
        </p:nvPicPr>
        <p:blipFill>
          <a:blip r:embed="rId14" cstate="print"/>
          <a:srcRect/>
          <a:stretch>
            <a:fillRect/>
          </a:stretch>
        </p:blipFill>
        <p:spPr bwMode="auto">
          <a:xfrm>
            <a:off x="0" y="0"/>
            <a:ext cx="2103438" cy="795337"/>
          </a:xfrm>
          <a:prstGeom prst="rect">
            <a:avLst/>
          </a:prstGeom>
          <a:noFill/>
          <a:ln w="9525">
            <a:noFill/>
            <a:miter lim="800000"/>
            <a:headEnd/>
            <a:tailEnd/>
          </a:ln>
        </p:spPr>
      </p:pic>
      <p:pic>
        <p:nvPicPr>
          <p:cNvPr id="9255" name="Picture 165"/>
          <p:cNvPicPr>
            <a:picLocks noChangeAspect="1" noChangeArrowheads="1"/>
          </p:cNvPicPr>
          <p:nvPr/>
        </p:nvPicPr>
        <p:blipFill>
          <a:blip r:embed="rId15" cstate="print"/>
          <a:srcRect/>
          <a:stretch>
            <a:fillRect/>
          </a:stretch>
        </p:blipFill>
        <p:spPr bwMode="auto">
          <a:xfrm>
            <a:off x="3491880" y="4149080"/>
            <a:ext cx="658812" cy="974725"/>
          </a:xfrm>
          <a:prstGeom prst="rect">
            <a:avLst/>
          </a:prstGeom>
          <a:noFill/>
          <a:ln w="9525">
            <a:noFill/>
            <a:miter lim="800000"/>
            <a:headEnd/>
            <a:tailEnd/>
          </a:ln>
        </p:spPr>
      </p:pic>
      <p:sp>
        <p:nvSpPr>
          <p:cNvPr id="45" name="Rectangle 20"/>
          <p:cNvSpPr>
            <a:spLocks noChangeArrowheads="1"/>
          </p:cNvSpPr>
          <p:nvPr/>
        </p:nvSpPr>
        <p:spPr bwMode="auto">
          <a:xfrm>
            <a:off x="3275856" y="3976042"/>
            <a:ext cx="1176338" cy="173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a:solidFill>
                  <a:schemeClr val="accent6">
                    <a:lumMod val="75000"/>
                  </a:schemeClr>
                </a:solidFill>
                <a:latin typeface="Arial" charset="0"/>
              </a:rPr>
              <a:t>Moving bed  reactor</a:t>
            </a:r>
          </a:p>
        </p:txBody>
      </p:sp>
      <p:sp>
        <p:nvSpPr>
          <p:cNvPr id="46" name="Rectangle 20"/>
          <p:cNvSpPr>
            <a:spLocks noChangeArrowheads="1"/>
          </p:cNvSpPr>
          <p:nvPr/>
        </p:nvSpPr>
        <p:spPr bwMode="auto">
          <a:xfrm>
            <a:off x="4499992" y="3933056"/>
            <a:ext cx="1038994"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a:solidFill>
                  <a:schemeClr val="accent6">
                    <a:lumMod val="75000"/>
                  </a:schemeClr>
                </a:solidFill>
                <a:latin typeface="Arial" charset="0"/>
              </a:rPr>
              <a:t>Chemical Looping </a:t>
            </a:r>
            <a:r>
              <a:rPr lang="en-US" altLang="en-US" sz="1000" dirty="0" err="1">
                <a:solidFill>
                  <a:schemeClr val="accent6">
                    <a:lumMod val="75000"/>
                  </a:schemeClr>
                </a:solidFill>
                <a:latin typeface="Arial" charset="0"/>
              </a:rPr>
              <a:t>Gasifier</a:t>
            </a:r>
            <a:endParaRPr lang="en-US" altLang="en-US" sz="1000" dirty="0">
              <a:solidFill>
                <a:schemeClr val="accent6">
                  <a:lumMod val="75000"/>
                </a:schemeClr>
              </a:solidFill>
              <a:latin typeface="Arial" charset="0"/>
            </a:endParaRPr>
          </a:p>
        </p:txBody>
      </p:sp>
      <p:sp>
        <p:nvSpPr>
          <p:cNvPr id="47" name="Rectangle 20"/>
          <p:cNvSpPr>
            <a:spLocks noChangeArrowheads="1"/>
          </p:cNvSpPr>
          <p:nvPr/>
        </p:nvSpPr>
        <p:spPr bwMode="auto">
          <a:xfrm>
            <a:off x="2519759" y="5163064"/>
            <a:ext cx="900113"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Supercritical  flow reactor </a:t>
            </a:r>
            <a:endParaRPr lang="en-US" altLang="en-US" sz="1000" dirty="0">
              <a:solidFill>
                <a:schemeClr val="accent6">
                  <a:lumMod val="75000"/>
                </a:schemeClr>
              </a:solidFill>
              <a:latin typeface="Arial" charset="0"/>
            </a:endParaRPr>
          </a:p>
        </p:txBody>
      </p:sp>
      <p:sp>
        <p:nvSpPr>
          <p:cNvPr id="48" name="Rectangle 20"/>
          <p:cNvSpPr>
            <a:spLocks noChangeArrowheads="1"/>
          </p:cNvSpPr>
          <p:nvPr/>
        </p:nvSpPr>
        <p:spPr bwMode="auto">
          <a:xfrm>
            <a:off x="3347865" y="5118215"/>
            <a:ext cx="1152127"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Multi-Stage downdraft Gasifier</a:t>
            </a:r>
            <a:endParaRPr lang="en-US" altLang="en-US" sz="1000" dirty="0">
              <a:solidFill>
                <a:schemeClr val="accent6">
                  <a:lumMod val="75000"/>
                </a:schemeClr>
              </a:solidFill>
              <a:latin typeface="Arial" charset="0"/>
            </a:endParaRPr>
          </a:p>
        </p:txBody>
      </p:sp>
      <p:pic>
        <p:nvPicPr>
          <p:cNvPr id="9260" name="Picture 49"/>
          <p:cNvPicPr>
            <a:picLocks noChangeAspect="1" noChangeArrowheads="1"/>
          </p:cNvPicPr>
          <p:nvPr/>
        </p:nvPicPr>
        <p:blipFill>
          <a:blip r:embed="rId16" cstate="print"/>
          <a:srcRect/>
          <a:stretch>
            <a:fillRect/>
          </a:stretch>
        </p:blipFill>
        <p:spPr bwMode="auto">
          <a:xfrm>
            <a:off x="4572000" y="2893196"/>
            <a:ext cx="780603" cy="1039860"/>
          </a:xfrm>
          <a:prstGeom prst="rect">
            <a:avLst/>
          </a:prstGeom>
          <a:noFill/>
          <a:ln w="9525">
            <a:noFill/>
            <a:miter lim="800000"/>
            <a:headEnd/>
            <a:tailEnd/>
          </a:ln>
          <a:effectLst/>
        </p:spPr>
      </p:pic>
      <p:pic>
        <p:nvPicPr>
          <p:cNvPr id="52" name="Picture 11" descr="E:\DCIM\100_FUJI\DSCF5455.JPG"/>
          <p:cNvPicPr>
            <a:picLocks noChangeAspect="1"/>
          </p:cNvPicPr>
          <p:nvPr/>
        </p:nvPicPr>
        <p:blipFill>
          <a:blip r:embed="rId17" cstate="print"/>
          <a:srcRect/>
          <a:stretch>
            <a:fillRect/>
          </a:stretch>
        </p:blipFill>
        <p:spPr bwMode="auto">
          <a:xfrm>
            <a:off x="323528" y="4437112"/>
            <a:ext cx="962262" cy="720825"/>
          </a:xfrm>
          <a:prstGeom prst="rect">
            <a:avLst/>
          </a:prstGeom>
          <a:noFill/>
          <a:ln w="9525">
            <a:noFill/>
            <a:miter lim="800000"/>
            <a:headEnd/>
            <a:tailEnd/>
          </a:ln>
        </p:spPr>
      </p:pic>
      <p:sp>
        <p:nvSpPr>
          <p:cNvPr id="53" name="Rectangle 20"/>
          <p:cNvSpPr>
            <a:spLocks noChangeArrowheads="1"/>
          </p:cNvSpPr>
          <p:nvPr/>
        </p:nvSpPr>
        <p:spPr bwMode="auto">
          <a:xfrm>
            <a:off x="494703" y="5154011"/>
            <a:ext cx="864096"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Bio-syngas Fermentation</a:t>
            </a:r>
            <a:endParaRPr lang="en-US" altLang="en-US" sz="1000" dirty="0">
              <a:solidFill>
                <a:schemeClr val="accent6">
                  <a:lumMod val="75000"/>
                </a:schemeClr>
              </a:solidFill>
              <a:latin typeface="Arial" charset="0"/>
            </a:endParaRPr>
          </a:p>
        </p:txBody>
      </p:sp>
      <p:pic>
        <p:nvPicPr>
          <p:cNvPr id="54" name="Picture 53" descr="sonicator equipment.png"/>
          <p:cNvPicPr/>
          <p:nvPr/>
        </p:nvPicPr>
        <p:blipFill>
          <a:blip r:embed="rId18" cstate="print"/>
          <a:stretch>
            <a:fillRect/>
          </a:stretch>
        </p:blipFill>
        <p:spPr>
          <a:xfrm>
            <a:off x="323528" y="2924944"/>
            <a:ext cx="936104" cy="936104"/>
          </a:xfrm>
          <a:prstGeom prst="rect">
            <a:avLst/>
          </a:prstGeom>
        </p:spPr>
      </p:pic>
      <p:sp>
        <p:nvSpPr>
          <p:cNvPr id="55" name="Rectangle 20"/>
          <p:cNvSpPr>
            <a:spLocks noChangeArrowheads="1"/>
          </p:cNvSpPr>
          <p:nvPr/>
        </p:nvSpPr>
        <p:spPr bwMode="auto">
          <a:xfrm>
            <a:off x="395536" y="3861048"/>
            <a:ext cx="792088"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Ultrasonic equipment</a:t>
            </a:r>
            <a:endParaRPr lang="en-US" altLang="en-US" sz="1000" dirty="0">
              <a:solidFill>
                <a:schemeClr val="accent6">
                  <a:lumMod val="75000"/>
                </a:schemeClr>
              </a:solidFill>
              <a:latin typeface="Arial" charset="0"/>
            </a:endParaRPr>
          </a:p>
        </p:txBody>
      </p:sp>
      <p:pic>
        <p:nvPicPr>
          <p:cNvPr id="4" name="Picture 2"/>
          <p:cNvPicPr>
            <a:picLocks noChangeAspect="1" noChangeArrowheads="1"/>
          </p:cNvPicPr>
          <p:nvPr/>
        </p:nvPicPr>
        <p:blipFill>
          <a:blip r:embed="rId19" cstate="print"/>
          <a:srcRect/>
          <a:stretch>
            <a:fillRect/>
          </a:stretch>
        </p:blipFill>
        <p:spPr bwMode="auto">
          <a:xfrm>
            <a:off x="4283968" y="4293096"/>
            <a:ext cx="1205685" cy="792088"/>
          </a:xfrm>
          <a:prstGeom prst="rect">
            <a:avLst/>
          </a:prstGeom>
          <a:noFill/>
          <a:ln w="9525">
            <a:noFill/>
            <a:miter lim="800000"/>
            <a:headEnd/>
            <a:tailEnd/>
          </a:ln>
        </p:spPr>
      </p:pic>
      <p:sp>
        <p:nvSpPr>
          <p:cNvPr id="56" name="Rectangle 20"/>
          <p:cNvSpPr>
            <a:spLocks noChangeArrowheads="1"/>
          </p:cNvSpPr>
          <p:nvPr/>
        </p:nvSpPr>
        <p:spPr bwMode="auto">
          <a:xfrm>
            <a:off x="4283968" y="5118215"/>
            <a:ext cx="1224136"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Two-Stage Gasifier-combustor</a:t>
            </a:r>
            <a:endParaRPr lang="en-US" altLang="en-US" sz="1000" dirty="0">
              <a:solidFill>
                <a:schemeClr val="accent6">
                  <a:lumMod val="75000"/>
                </a:schemeClr>
              </a:solidFill>
              <a:latin typeface="Arial" charset="0"/>
            </a:endParaRPr>
          </a:p>
        </p:txBody>
      </p:sp>
      <p:pic>
        <p:nvPicPr>
          <p:cNvPr id="1030" name="Picture 6" descr="Marcraft's GT-6000 Biofuels Technology Trainer"/>
          <p:cNvPicPr>
            <a:picLocks noChangeAspect="1" noChangeArrowheads="1"/>
          </p:cNvPicPr>
          <p:nvPr/>
        </p:nvPicPr>
        <p:blipFill>
          <a:blip r:embed="rId20" cstate="print"/>
          <a:srcRect/>
          <a:stretch>
            <a:fillRect/>
          </a:stretch>
        </p:blipFill>
        <p:spPr bwMode="auto">
          <a:xfrm>
            <a:off x="1187624" y="4149080"/>
            <a:ext cx="1530170" cy="1224136"/>
          </a:xfrm>
          <a:prstGeom prst="rect">
            <a:avLst/>
          </a:prstGeom>
          <a:noFill/>
        </p:spPr>
      </p:pic>
      <p:sp>
        <p:nvSpPr>
          <p:cNvPr id="57" name="Rectangle 20"/>
          <p:cNvSpPr>
            <a:spLocks noChangeArrowheads="1"/>
          </p:cNvSpPr>
          <p:nvPr/>
        </p:nvSpPr>
        <p:spPr bwMode="auto">
          <a:xfrm>
            <a:off x="1475656" y="5118215"/>
            <a:ext cx="1008112" cy="3270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9047" tIns="9523" rIns="19047" bIns="9523">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pPr algn="ctr">
              <a:defRPr/>
            </a:pPr>
            <a:r>
              <a:rPr lang="en-US" altLang="en-US" sz="1000" dirty="0" smtClean="0">
                <a:solidFill>
                  <a:schemeClr val="accent6">
                    <a:lumMod val="75000"/>
                  </a:schemeClr>
                </a:solidFill>
                <a:latin typeface="Arial" charset="0"/>
              </a:rPr>
              <a:t>Bioethanol and biodiesel facility</a:t>
            </a:r>
            <a:endParaRPr lang="en-US" altLang="en-US" sz="1000" dirty="0">
              <a:solidFill>
                <a:schemeClr val="accent6">
                  <a:lumMod val="75000"/>
                </a:schemeClr>
              </a:solidFill>
              <a:latin typeface="Arial" charset="0"/>
            </a:endParaRPr>
          </a:p>
        </p:txBody>
      </p:sp>
      <p:pic>
        <p:nvPicPr>
          <p:cNvPr id="58" name="Picture 2"/>
          <p:cNvPicPr>
            <a:picLocks noChangeAspect="1" noChangeArrowheads="1"/>
          </p:cNvPicPr>
          <p:nvPr/>
        </p:nvPicPr>
        <p:blipFill>
          <a:blip r:embed="rId21" cstate="print"/>
          <a:srcRect/>
          <a:stretch>
            <a:fillRect/>
          </a:stretch>
        </p:blipFill>
        <p:spPr bwMode="auto">
          <a:xfrm>
            <a:off x="8052456" y="-1"/>
            <a:ext cx="1091544" cy="1196753"/>
          </a:xfrm>
          <a:prstGeom prst="rect">
            <a:avLst/>
          </a:prstGeom>
          <a:noFill/>
          <a:ln w="9525">
            <a:noFill/>
            <a:miter lim="800000"/>
            <a:headEnd/>
            <a:tailEnd/>
          </a:ln>
          <a:effectLst/>
        </p:spPr>
      </p:pic>
      <p:pic>
        <p:nvPicPr>
          <p:cNvPr id="39937" name="Picture 1"/>
          <p:cNvPicPr>
            <a:picLocks noChangeAspect="1" noChangeArrowheads="1"/>
          </p:cNvPicPr>
          <p:nvPr/>
        </p:nvPicPr>
        <p:blipFill>
          <a:blip r:embed="rId22" cstate="print"/>
          <a:srcRect/>
          <a:stretch>
            <a:fillRect/>
          </a:stretch>
        </p:blipFill>
        <p:spPr bwMode="auto">
          <a:xfrm>
            <a:off x="2614246" y="4179035"/>
            <a:ext cx="733618" cy="9781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60350"/>
            <a:ext cx="6912768" cy="792163"/>
          </a:xfrm>
        </p:spPr>
        <p:txBody>
          <a:bodyPr/>
          <a:lstStyle/>
          <a:p>
            <a:r>
              <a:rPr lang="en-US" altLang="en-US" sz="2200" b="1" dirty="0" smtClean="0">
                <a:solidFill>
                  <a:srgbClr val="002060"/>
                </a:solidFill>
              </a:rPr>
              <a:t>Biomass Conversion Research Program at BRIL </a:t>
            </a:r>
            <a:endParaRPr lang="en-CA" sz="2200" dirty="0">
              <a:solidFill>
                <a:srgbClr val="002060"/>
              </a:solidFill>
            </a:endParaRPr>
          </a:p>
        </p:txBody>
      </p:sp>
      <p:sp>
        <p:nvSpPr>
          <p:cNvPr id="4" name="Slide Number Placeholder 3"/>
          <p:cNvSpPr>
            <a:spLocks noGrp="1"/>
          </p:cNvSpPr>
          <p:nvPr>
            <p:ph type="sldNum" sz="quarter" idx="12"/>
          </p:nvPr>
        </p:nvSpPr>
        <p:spPr>
          <a:xfrm>
            <a:off x="6588224" y="6309320"/>
            <a:ext cx="2133600" cy="476250"/>
          </a:xfrm>
        </p:spPr>
        <p:txBody>
          <a:bodyPr/>
          <a:lstStyle/>
          <a:p>
            <a:fld id="{F6F705D1-30D9-4CAD-8126-A59E6571C9E1}" type="slidenum">
              <a:rPr lang="en-US" altLang="en-US" smtClean="0"/>
              <a:pPr/>
              <a:t>5</a:t>
            </a:fld>
            <a:endParaRPr lang="en-US" altLang="en-US"/>
          </a:p>
        </p:txBody>
      </p:sp>
      <p:graphicFrame>
        <p:nvGraphicFramePr>
          <p:cNvPr id="6" name="Diagram 5"/>
          <p:cNvGraphicFramePr/>
          <p:nvPr/>
        </p:nvGraphicFramePr>
        <p:xfrm>
          <a:off x="179512" y="1196752"/>
          <a:ext cx="8862557" cy="4293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 name="Picture 6" descr="CFB"/>
          <p:cNvPicPr>
            <a:picLocks noChangeAspect="1" noChangeArrowheads="1" noCrop="1"/>
          </p:cNvPicPr>
          <p:nvPr/>
        </p:nvPicPr>
        <p:blipFill>
          <a:blip r:embed="rId7" cstate="print"/>
          <a:srcRect/>
          <a:stretch>
            <a:fillRect/>
          </a:stretch>
        </p:blipFill>
        <p:spPr bwMode="auto">
          <a:xfrm>
            <a:off x="395536" y="1080071"/>
            <a:ext cx="895350" cy="2420937"/>
          </a:xfrm>
          <a:prstGeom prst="rect">
            <a:avLst/>
          </a:prstGeom>
          <a:noFill/>
          <a:ln w="9525">
            <a:noFill/>
            <a:miter lim="800000"/>
            <a:headEnd/>
            <a:tailEnd/>
          </a:ln>
        </p:spPr>
      </p:pic>
      <p:pic>
        <p:nvPicPr>
          <p:cNvPr id="23" name="Picture 2"/>
          <p:cNvPicPr>
            <a:picLocks noChangeAspect="1" noChangeArrowheads="1"/>
          </p:cNvPicPr>
          <p:nvPr/>
        </p:nvPicPr>
        <p:blipFill>
          <a:blip r:embed="rId8" cstate="print"/>
          <a:srcRect/>
          <a:stretch>
            <a:fillRect/>
          </a:stretch>
        </p:blipFill>
        <p:spPr bwMode="auto">
          <a:xfrm>
            <a:off x="8052456" y="-1"/>
            <a:ext cx="1091544" cy="1196753"/>
          </a:xfrm>
          <a:prstGeom prst="rect">
            <a:avLst/>
          </a:prstGeom>
          <a:noFill/>
          <a:ln w="9525">
            <a:noFill/>
            <a:miter lim="800000"/>
            <a:headEnd/>
            <a:tailEnd/>
          </a:ln>
          <a:effectLst/>
        </p:spPr>
      </p:pic>
      <p:sp>
        <p:nvSpPr>
          <p:cNvPr id="8" name="TextBox 7"/>
          <p:cNvSpPr txBox="1"/>
          <p:nvPr/>
        </p:nvSpPr>
        <p:spPr>
          <a:xfrm>
            <a:off x="2123728" y="5829503"/>
            <a:ext cx="5256584" cy="983873"/>
          </a:xfrm>
          <a:prstGeom prst="cloud">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CA" dirty="0" smtClean="0">
                <a:ln>
                  <a:solidFill>
                    <a:srgbClr val="008000"/>
                  </a:solidFill>
                </a:ln>
              </a:rPr>
              <a:t>Life Cycle analysis  (LCA) and Life Cycle cost analysis (LCAA)</a:t>
            </a:r>
            <a:endParaRPr lang="en-CA" dirty="0">
              <a:ln>
                <a:solidFill>
                  <a:srgbClr val="008000"/>
                </a:solidFill>
              </a:ln>
            </a:endParaRPr>
          </a:p>
        </p:txBody>
      </p:sp>
      <p:cxnSp>
        <p:nvCxnSpPr>
          <p:cNvPr id="9" name="Straight Connector 8"/>
          <p:cNvCxnSpPr/>
          <p:nvPr/>
        </p:nvCxnSpPr>
        <p:spPr>
          <a:xfrm>
            <a:off x="2123728" y="3284984"/>
            <a:ext cx="0" cy="1440160"/>
          </a:xfrm>
          <a:prstGeom prst="line">
            <a:avLst/>
          </a:prstGeom>
          <a:ln w="28575">
            <a:solidFill>
              <a:schemeClr val="accent5">
                <a:lumMod val="75000"/>
              </a:schemeClr>
            </a:solidFill>
          </a:ln>
        </p:spPr>
        <p:style>
          <a:lnRef idx="1">
            <a:schemeClr val="accent6"/>
          </a:lnRef>
          <a:fillRef idx="0">
            <a:schemeClr val="accent6"/>
          </a:fillRef>
          <a:effectRef idx="0">
            <a:schemeClr val="accent6"/>
          </a:effectRef>
          <a:fontRef idx="minor">
            <a:schemeClr val="tx1"/>
          </a:fontRef>
        </p:style>
      </p:cxnSp>
      <p:cxnSp>
        <p:nvCxnSpPr>
          <p:cNvPr id="11" name="Straight Connector 10"/>
          <p:cNvCxnSpPr/>
          <p:nvPr/>
        </p:nvCxnSpPr>
        <p:spPr>
          <a:xfrm>
            <a:off x="2411760" y="3284984"/>
            <a:ext cx="0" cy="360040"/>
          </a:xfrm>
          <a:prstGeom prst="line">
            <a:avLst/>
          </a:prstGeom>
          <a:ln w="28575">
            <a:solidFill>
              <a:schemeClr val="accent5">
                <a:lumMod val="75000"/>
              </a:schemeClr>
            </a:solidFill>
          </a:ln>
        </p:spPr>
        <p:style>
          <a:lnRef idx="1">
            <a:schemeClr val="accent6"/>
          </a:lnRef>
          <a:fillRef idx="0">
            <a:schemeClr val="accent6"/>
          </a:fillRef>
          <a:effectRef idx="0">
            <a:schemeClr val="accent6"/>
          </a:effectRef>
          <a:fontRef idx="minor">
            <a:schemeClr val="tx1"/>
          </a:fontRef>
        </p:style>
      </p:cxnSp>
      <p:sp>
        <p:nvSpPr>
          <p:cNvPr id="12" name="TextBox 11"/>
          <p:cNvSpPr txBox="1"/>
          <p:nvPr/>
        </p:nvSpPr>
        <p:spPr>
          <a:xfrm>
            <a:off x="2555776" y="4797152"/>
            <a:ext cx="1152128"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CA" sz="1200" b="1" dirty="0" smtClean="0">
                <a:solidFill>
                  <a:srgbClr val="7030A0"/>
                </a:solidFill>
              </a:rPr>
              <a:t>An industrial process of 1 ton/hr is proposed</a:t>
            </a:r>
            <a:endParaRPr lang="en-CA" sz="1200" b="1" dirty="0">
              <a:solidFill>
                <a:srgbClr val="7030A0"/>
              </a:solidFill>
            </a:endParaRPr>
          </a:p>
        </p:txBody>
      </p:sp>
      <p:cxnSp>
        <p:nvCxnSpPr>
          <p:cNvPr id="14" name="Straight Arrow Connector 13"/>
          <p:cNvCxnSpPr/>
          <p:nvPr/>
        </p:nvCxnSpPr>
        <p:spPr>
          <a:xfrm flipV="1">
            <a:off x="2987824" y="4509120"/>
            <a:ext cx="0" cy="28803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372200" y="4509120"/>
            <a:ext cx="0" cy="288032"/>
          </a:xfrm>
          <a:prstGeom prst="line">
            <a:avLst/>
          </a:prstGeom>
          <a:ln w="38100">
            <a:solidFill>
              <a:srgbClr val="952B3A"/>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5400000" flipH="1" flipV="1">
            <a:off x="7182376" y="2978960"/>
            <a:ext cx="684000" cy="864000"/>
          </a:xfrm>
          <a:prstGeom prst="bentConnector3">
            <a:avLst>
              <a:gd name="adj1" fmla="val 60955"/>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p:nvPr/>
        </p:nvCxnSpPr>
        <p:spPr>
          <a:xfrm rot="16200000" flipH="1">
            <a:off x="7128284" y="3465004"/>
            <a:ext cx="360040" cy="1440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804248" y="5157192"/>
            <a:ext cx="288032" cy="0"/>
          </a:xfrm>
          <a:prstGeom prst="straightConnector1">
            <a:avLst/>
          </a:prstGeom>
          <a:ln w="38100">
            <a:solidFill>
              <a:srgbClr val="952B3A"/>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0800000">
            <a:off x="2411760" y="3464952"/>
            <a:ext cx="1728192" cy="216000"/>
          </a:xfrm>
          <a:prstGeom prst="bentConnector3">
            <a:avLst>
              <a:gd name="adj1" fmla="val 1458"/>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913388" cy="792163"/>
          </a:xfrm>
        </p:spPr>
        <p:txBody>
          <a:bodyPr/>
          <a:lstStyle/>
          <a:p>
            <a:r>
              <a:rPr lang="en-CA" sz="2800" b="1" dirty="0" smtClean="0">
                <a:solidFill>
                  <a:srgbClr val="002060"/>
                </a:solidFill>
              </a:rPr>
              <a:t>A hybrid concept for renewable fuels</a:t>
            </a:r>
            <a:endParaRPr lang="en-CA" sz="28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6</a:t>
            </a:fld>
            <a:endParaRPr lang="en-US" altLang="en-US"/>
          </a:p>
        </p:txBody>
      </p:sp>
      <p:graphicFrame>
        <p:nvGraphicFramePr>
          <p:cNvPr id="6" name="Diagram 5"/>
          <p:cNvGraphicFramePr/>
          <p:nvPr/>
        </p:nvGraphicFramePr>
        <p:xfrm>
          <a:off x="323528" y="1412776"/>
          <a:ext cx="8568952"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p:cNvPicPr>
            <a:picLocks noChangeAspect="1" noChangeArrowheads="1"/>
          </p:cNvPicPr>
          <p:nvPr/>
        </p:nvPicPr>
        <p:blipFill>
          <a:blip r:embed="rId7"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447" y="260648"/>
            <a:ext cx="7931150" cy="792163"/>
          </a:xfrm>
        </p:spPr>
        <p:txBody>
          <a:bodyPr/>
          <a:lstStyle/>
          <a:p>
            <a:r>
              <a:rPr lang="en-CA" sz="2800" b="1" dirty="0" smtClean="0">
                <a:solidFill>
                  <a:srgbClr val="002060"/>
                </a:solidFill>
              </a:rPr>
              <a:t>Pros and Cons of Biomass</a:t>
            </a:r>
            <a:endParaRPr lang="en-CA" sz="2800" b="1"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7</a:t>
            </a:fld>
            <a:endParaRPr lang="en-US" altLang="en-US"/>
          </a:p>
        </p:txBody>
      </p:sp>
      <p:graphicFrame>
        <p:nvGraphicFramePr>
          <p:cNvPr id="4" name="Diagram 3"/>
          <p:cNvGraphicFramePr/>
          <p:nvPr>
            <p:extLst>
              <p:ext uri="{D42A27DB-BD31-4B8C-83A1-F6EECF244321}">
                <p14:modId xmlns="" xmlns:p14="http://schemas.microsoft.com/office/powerpoint/2010/main" val="1831585438"/>
              </p:ext>
            </p:extLst>
          </p:nvPr>
        </p:nvGraphicFramePr>
        <p:xfrm>
          <a:off x="755576" y="188640"/>
          <a:ext cx="7560840"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39552" y="5373216"/>
            <a:ext cx="7937201" cy="1200329"/>
          </a:xfrm>
          <a:prstGeom prst="rect">
            <a:avLst/>
          </a:prstGeom>
        </p:spPr>
        <p:txBody>
          <a:bodyPr wrap="square">
            <a:spAutoFit/>
          </a:bodyPr>
          <a:lstStyle/>
          <a:p>
            <a:pPr marL="114300" indent="0" algn="just">
              <a:buNone/>
            </a:pPr>
            <a:r>
              <a:rPr lang="en-CA" sz="2400" dirty="0" smtClean="0"/>
              <a:t>“Therefore, biomass is </a:t>
            </a:r>
            <a:r>
              <a:rPr lang="en-CA" sz="2400" dirty="0"/>
              <a:t>not regarded as an Ideal fuel for energy conversion and </a:t>
            </a:r>
            <a:r>
              <a:rPr lang="en-CA" sz="2400" dirty="0" smtClean="0"/>
              <a:t>hence </a:t>
            </a:r>
            <a:r>
              <a:rPr lang="en-CA" sz="2400" dirty="0"/>
              <a:t>needs to be pre-processed or pre-treated”</a:t>
            </a:r>
          </a:p>
        </p:txBody>
      </p:sp>
      <p:pic>
        <p:nvPicPr>
          <p:cNvPr id="8" name="Picture 2"/>
          <p:cNvPicPr>
            <a:picLocks noChangeAspect="1" noChangeArrowheads="1"/>
          </p:cNvPicPr>
          <p:nvPr/>
        </p:nvPicPr>
        <p:blipFill>
          <a:blip r:embed="rId7"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153336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44824"/>
            <a:ext cx="7931150" cy="792163"/>
          </a:xfrm>
        </p:spPr>
        <p:txBody>
          <a:bodyPr/>
          <a:lstStyle/>
          <a:p>
            <a:r>
              <a:rPr lang="en-CA" dirty="0" smtClean="0">
                <a:solidFill>
                  <a:srgbClr val="002060"/>
                </a:solidFill>
              </a:rPr>
              <a:t>Pre-treatment of biomass research at Bio-renewable Innovation Lab</a:t>
            </a:r>
            <a:endParaRPr lang="en-CA"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8</a:t>
            </a:fld>
            <a:endParaRPr lang="en-US" altLang="en-US"/>
          </a:p>
        </p:txBody>
      </p:sp>
      <p:pic>
        <p:nvPicPr>
          <p:cNvPr id="7" name="Picture 2"/>
          <p:cNvPicPr>
            <a:picLocks noChangeAspect="1" noChangeArrowheads="1"/>
          </p:cNvPicPr>
          <p:nvPr/>
        </p:nvPicPr>
        <p:blipFill>
          <a:blip r:embed="rId2" cstate="print"/>
          <a:srcRect/>
          <a:stretch>
            <a:fillRect/>
          </a:stretch>
        </p:blipFill>
        <p:spPr bwMode="auto">
          <a:xfrm>
            <a:off x="3131840" y="3645024"/>
            <a:ext cx="2376264" cy="26053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sz="3200" b="1" dirty="0" smtClean="0">
                <a:solidFill>
                  <a:srgbClr val="002060"/>
                </a:solidFill>
              </a:rPr>
              <a:t>Research Questions?</a:t>
            </a:r>
            <a:endParaRPr lang="en-CA" sz="3200" b="1" dirty="0">
              <a:solidFill>
                <a:srgbClr val="002060"/>
              </a:solidFill>
            </a:endParaRPr>
          </a:p>
        </p:txBody>
      </p:sp>
      <p:sp>
        <p:nvSpPr>
          <p:cNvPr id="6" name="Content Placeholder 5"/>
          <p:cNvSpPr>
            <a:spLocks noGrp="1"/>
          </p:cNvSpPr>
          <p:nvPr>
            <p:ph idx="1"/>
          </p:nvPr>
        </p:nvSpPr>
        <p:spPr/>
        <p:txBody>
          <a:bodyPr/>
          <a:lstStyle/>
          <a:p>
            <a:pPr>
              <a:spcAft>
                <a:spcPts val="1200"/>
              </a:spcAft>
            </a:pPr>
            <a:r>
              <a:rPr lang="en-CA" sz="2400" dirty="0" smtClean="0">
                <a:solidFill>
                  <a:srgbClr val="008000"/>
                </a:solidFill>
              </a:rPr>
              <a:t>Can we produce </a:t>
            </a:r>
            <a:r>
              <a:rPr lang="en-CA" sz="2400" dirty="0" err="1" smtClean="0">
                <a:solidFill>
                  <a:schemeClr val="tx1"/>
                </a:solidFill>
              </a:rPr>
              <a:t>biocarbon</a:t>
            </a:r>
            <a:r>
              <a:rPr lang="en-CA" sz="2400" dirty="0" smtClean="0">
                <a:solidFill>
                  <a:schemeClr val="tx1"/>
                </a:solidFill>
              </a:rPr>
              <a:t>/</a:t>
            </a:r>
            <a:r>
              <a:rPr lang="en-CA" sz="2400" dirty="0" err="1" smtClean="0">
                <a:solidFill>
                  <a:schemeClr val="tx1"/>
                </a:solidFill>
              </a:rPr>
              <a:t>bioblack</a:t>
            </a:r>
            <a:r>
              <a:rPr lang="en-CA" sz="2400" dirty="0" smtClean="0">
                <a:solidFill>
                  <a:srgbClr val="008000"/>
                </a:solidFill>
              </a:rPr>
              <a:t> from this low quality biomass with similar properties to that of coal (low alkali metals, higher HHV, and higher </a:t>
            </a:r>
            <a:r>
              <a:rPr lang="en-CA" sz="2400" dirty="0" err="1" smtClean="0">
                <a:solidFill>
                  <a:srgbClr val="008000"/>
                </a:solidFill>
              </a:rPr>
              <a:t>grindability</a:t>
            </a:r>
            <a:r>
              <a:rPr lang="en-CA" sz="2400" dirty="0" smtClean="0">
                <a:solidFill>
                  <a:srgbClr val="008000"/>
                </a:solidFill>
              </a:rPr>
              <a:t>)? </a:t>
            </a:r>
          </a:p>
          <a:p>
            <a:pPr>
              <a:spcAft>
                <a:spcPts val="1200"/>
              </a:spcAft>
            </a:pPr>
            <a:r>
              <a:rPr lang="en-CA" sz="2400" dirty="0" smtClean="0">
                <a:solidFill>
                  <a:srgbClr val="002060"/>
                </a:solidFill>
              </a:rPr>
              <a:t>Will there be any by-product? What can we do to have a value added product?</a:t>
            </a:r>
            <a:endParaRPr lang="en-CA" sz="2400"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9</a:t>
            </a:fld>
            <a:endParaRPr lang="en-US" altLang="en-US"/>
          </a:p>
        </p:txBody>
      </p:sp>
      <p:sp>
        <p:nvSpPr>
          <p:cNvPr id="7" name="TextBox 6"/>
          <p:cNvSpPr txBox="1"/>
          <p:nvPr/>
        </p:nvSpPr>
        <p:spPr>
          <a:xfrm>
            <a:off x="683568" y="4005064"/>
            <a:ext cx="7848872" cy="2677656"/>
          </a:xfrm>
          <a:prstGeom prst="rect">
            <a:avLst/>
          </a:prstGeom>
          <a:noFill/>
        </p:spPr>
        <p:txBody>
          <a:bodyPr wrap="square" rtlCol="0">
            <a:spAutoFit/>
          </a:bodyPr>
          <a:lstStyle/>
          <a:p>
            <a:pPr lvl="0"/>
            <a:r>
              <a:rPr lang="en-US" sz="1400" b="1" dirty="0" smtClean="0">
                <a:solidFill>
                  <a:srgbClr val="0070C0"/>
                </a:solidFill>
                <a:ea typeface="Times New Roman" pitchFamily="18" charset="0"/>
                <a:cs typeface="Arial" pitchFamily="34" charset="0"/>
              </a:rPr>
              <a:t>Reference: </a:t>
            </a:r>
          </a:p>
          <a:p>
            <a:endParaRPr lang="en-CA" sz="1400" dirty="0" smtClean="0"/>
          </a:p>
          <a:p>
            <a:pPr lvl="0">
              <a:buFont typeface="Arial" pitchFamily="34" charset="0"/>
              <a:buChar char="•"/>
            </a:pPr>
            <a:r>
              <a:rPr lang="en-US" sz="1400" b="1" dirty="0" smtClean="0"/>
              <a:t>J Minaret</a:t>
            </a:r>
            <a:r>
              <a:rPr lang="en-US" sz="1400" dirty="0" smtClean="0"/>
              <a:t>, A Dutta 2016</a:t>
            </a:r>
            <a:r>
              <a:rPr lang="en-US" sz="1400" dirty="0" smtClean="0"/>
              <a:t>. </a:t>
            </a:r>
            <a:r>
              <a:rPr lang="en-CA" sz="1400" dirty="0" smtClean="0">
                <a:hlinkClick r:id="rId2"/>
              </a:rPr>
              <a:t>Comparison of liquid and vapor hydrothermal carbonization of corn husk for the use as a solid fue</a:t>
            </a:r>
            <a:r>
              <a:rPr lang="en-CA" sz="1400" dirty="0" smtClean="0"/>
              <a:t>l</a:t>
            </a:r>
            <a:r>
              <a:rPr lang="en-CA" sz="1400" dirty="0" smtClean="0"/>
              <a:t>.</a:t>
            </a:r>
            <a:r>
              <a:rPr lang="en-US" sz="1400" dirty="0" smtClean="0"/>
              <a:t> </a:t>
            </a:r>
            <a:r>
              <a:rPr lang="en-US" sz="1400" dirty="0" err="1" smtClean="0"/>
              <a:t>Bioresource</a:t>
            </a:r>
            <a:r>
              <a:rPr lang="en-US" sz="1400" dirty="0" smtClean="0"/>
              <a:t> Technology 200, 804-811 </a:t>
            </a:r>
            <a:endParaRPr lang="en-CA" sz="1400" dirty="0" smtClean="0"/>
          </a:p>
          <a:p>
            <a:pPr lvl="0">
              <a:buFont typeface="Arial" pitchFamily="34" charset="0"/>
              <a:buChar char="•"/>
            </a:pPr>
            <a:endParaRPr lang="en-US" sz="1400" dirty="0" smtClean="0"/>
          </a:p>
          <a:p>
            <a:pPr lvl="0">
              <a:buFont typeface="Arial" pitchFamily="34" charset="0"/>
              <a:buChar char="•"/>
            </a:pPr>
            <a:r>
              <a:rPr lang="en-US" sz="1400" dirty="0" smtClean="0"/>
              <a:t>H. </a:t>
            </a:r>
            <a:r>
              <a:rPr lang="en-US" sz="1400" dirty="0" err="1" smtClean="0"/>
              <a:t>Kambo</a:t>
            </a:r>
            <a:r>
              <a:rPr lang="en-US" sz="1400" dirty="0" smtClean="0"/>
              <a:t>, A Dutta </a:t>
            </a:r>
            <a:r>
              <a:rPr lang="en-US" sz="1400" dirty="0" smtClean="0"/>
              <a:t>2015. </a:t>
            </a:r>
            <a:r>
              <a:rPr lang="en-CA" sz="1400" dirty="0" smtClean="0">
                <a:hlinkClick r:id="rId3"/>
              </a:rPr>
              <a:t>Comparative evaluation of </a:t>
            </a:r>
            <a:r>
              <a:rPr lang="en-CA" sz="1400" dirty="0" err="1" smtClean="0">
                <a:hlinkClick r:id="rId3"/>
              </a:rPr>
              <a:t>torrefaction</a:t>
            </a:r>
            <a:r>
              <a:rPr lang="en-CA" sz="1400" dirty="0" smtClean="0">
                <a:hlinkClick r:id="rId3"/>
              </a:rPr>
              <a:t> and hydrothermal carbonization of lignocellulosic biomass for the production of solid </a:t>
            </a:r>
            <a:r>
              <a:rPr lang="en-CA" sz="1400" dirty="0" err="1" smtClean="0">
                <a:hlinkClick r:id="rId3"/>
              </a:rPr>
              <a:t>biofuel</a:t>
            </a:r>
            <a:r>
              <a:rPr lang="en-CA" sz="1400" dirty="0" smtClean="0"/>
              <a:t>,</a:t>
            </a:r>
            <a:r>
              <a:rPr lang="en-US" sz="1400" dirty="0" smtClean="0"/>
              <a:t> Energy Conversion and Management 105, 746-755 </a:t>
            </a:r>
            <a:endParaRPr lang="en-CA" sz="1400" dirty="0" smtClean="0"/>
          </a:p>
          <a:p>
            <a:pPr lvl="0">
              <a:buFont typeface="Arial" pitchFamily="34" charset="0"/>
              <a:buChar char="•"/>
            </a:pPr>
            <a:endParaRPr lang="en-US" sz="1400" dirty="0" smtClean="0"/>
          </a:p>
          <a:p>
            <a:pPr lvl="0">
              <a:buFont typeface="Arial" pitchFamily="34" charset="0"/>
              <a:buChar char="•"/>
            </a:pPr>
            <a:r>
              <a:rPr lang="en-US" sz="1400" dirty="0" smtClean="0"/>
              <a:t>H</a:t>
            </a:r>
            <a:r>
              <a:rPr lang="en-US" sz="1400" dirty="0" smtClean="0"/>
              <a:t>. </a:t>
            </a:r>
            <a:r>
              <a:rPr lang="en-US" sz="1400" dirty="0" err="1" smtClean="0"/>
              <a:t>Kambo</a:t>
            </a:r>
            <a:r>
              <a:rPr lang="en-US" sz="1400" dirty="0" smtClean="0"/>
              <a:t>, A. Dutta 2014. Strength, storage, and combustion characteristics of </a:t>
            </a:r>
            <a:r>
              <a:rPr lang="en-US" sz="1400" dirty="0" err="1" smtClean="0"/>
              <a:t>densified</a:t>
            </a:r>
            <a:r>
              <a:rPr lang="en-US" sz="1400" dirty="0" smtClean="0"/>
              <a:t> lignocellulosic biomass produced via </a:t>
            </a:r>
            <a:r>
              <a:rPr lang="en-US" sz="1400" dirty="0" err="1" smtClean="0"/>
              <a:t>torrefaction</a:t>
            </a:r>
            <a:r>
              <a:rPr lang="en-US" sz="1400" dirty="0" smtClean="0"/>
              <a:t> and hydrothermal carbonization, Applied Energy 135, </a:t>
            </a:r>
            <a:r>
              <a:rPr lang="en-US" sz="1400" dirty="0" smtClean="0"/>
              <a:t>182–191</a:t>
            </a:r>
            <a:endParaRPr lang="en-CA"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913388" cy="792163"/>
          </a:xfrm>
        </p:spPr>
        <p:txBody>
          <a:bodyPr/>
          <a:lstStyle/>
          <a:p>
            <a:r>
              <a:rPr lang="en-CA" sz="2400" b="1" dirty="0" smtClean="0">
                <a:solidFill>
                  <a:srgbClr val="002060"/>
                </a:solidFill>
              </a:rPr>
              <a:t>Methods investigated to produce </a:t>
            </a:r>
            <a:r>
              <a:rPr lang="en-CA" sz="2400" b="1" dirty="0" err="1" smtClean="0">
                <a:solidFill>
                  <a:srgbClr val="002060"/>
                </a:solidFill>
              </a:rPr>
              <a:t>biocabon</a:t>
            </a:r>
            <a:endParaRPr lang="en-CA" sz="2400" b="1"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10</a:t>
            </a:fld>
            <a:endParaRPr lang="en-US" altLang="en-US"/>
          </a:p>
        </p:txBody>
      </p:sp>
      <p:sp>
        <p:nvSpPr>
          <p:cNvPr id="4" name="TextBox 3"/>
          <p:cNvSpPr txBox="1"/>
          <p:nvPr/>
        </p:nvSpPr>
        <p:spPr>
          <a:xfrm>
            <a:off x="971600" y="1340768"/>
            <a:ext cx="7344816" cy="1477328"/>
          </a:xfrm>
          <a:prstGeom prst="rect">
            <a:avLst/>
          </a:prstGeom>
          <a:noFill/>
        </p:spPr>
        <p:txBody>
          <a:bodyPr wrap="square" rtlCol="0">
            <a:spAutoFit/>
          </a:bodyPr>
          <a:lstStyle/>
          <a:p>
            <a:pPr>
              <a:buFont typeface="Wingdings" pitchFamily="2" charset="2"/>
              <a:buChar char="Ø"/>
            </a:pPr>
            <a:r>
              <a:rPr lang="en-CA" sz="2000" b="1" dirty="0" smtClean="0">
                <a:solidFill>
                  <a:srgbClr val="0070C0"/>
                </a:solidFill>
              </a:rPr>
              <a:t>Slow </a:t>
            </a:r>
            <a:r>
              <a:rPr lang="en-CA" sz="2000" b="1" dirty="0" err="1" smtClean="0">
                <a:solidFill>
                  <a:srgbClr val="0070C0"/>
                </a:solidFill>
              </a:rPr>
              <a:t>Pyrolysis</a:t>
            </a:r>
            <a:r>
              <a:rPr lang="en-CA" sz="2000" b="1" dirty="0" smtClean="0">
                <a:solidFill>
                  <a:srgbClr val="0070C0"/>
                </a:solidFill>
              </a:rPr>
              <a:t> (</a:t>
            </a:r>
            <a:r>
              <a:rPr lang="en-CA" sz="2000" b="1" dirty="0" err="1" smtClean="0">
                <a:solidFill>
                  <a:srgbClr val="0070C0"/>
                </a:solidFill>
              </a:rPr>
              <a:t>torrefaction</a:t>
            </a:r>
            <a:r>
              <a:rPr lang="en-CA" sz="2000" b="1" dirty="0" smtClean="0">
                <a:solidFill>
                  <a:srgbClr val="0070C0"/>
                </a:solidFill>
              </a:rPr>
              <a:t>/carbonization)</a:t>
            </a:r>
          </a:p>
          <a:p>
            <a:pPr>
              <a:buFont typeface="Wingdings" pitchFamily="2" charset="2"/>
              <a:buChar char="Ø"/>
            </a:pPr>
            <a:endParaRPr lang="en-CA" sz="1400" b="1" dirty="0" smtClean="0">
              <a:solidFill>
                <a:srgbClr val="0070C0"/>
              </a:solidFill>
            </a:endParaRPr>
          </a:p>
          <a:p>
            <a:pPr>
              <a:buFont typeface="Wingdings" pitchFamily="2" charset="2"/>
              <a:buChar char="Ø"/>
            </a:pPr>
            <a:r>
              <a:rPr lang="en-CA" sz="2000" b="1" dirty="0" smtClean="0">
                <a:solidFill>
                  <a:srgbClr val="0070C0"/>
                </a:solidFill>
              </a:rPr>
              <a:t>Hydrothermal carbonization (HTC)</a:t>
            </a:r>
          </a:p>
          <a:p>
            <a:pPr>
              <a:buFont typeface="Wingdings" pitchFamily="2" charset="2"/>
              <a:buChar char="Ø"/>
            </a:pPr>
            <a:endParaRPr lang="en-CA" sz="1400" b="1" dirty="0" smtClean="0">
              <a:solidFill>
                <a:srgbClr val="0070C0"/>
              </a:solidFill>
            </a:endParaRPr>
          </a:p>
          <a:p>
            <a:pPr>
              <a:buFont typeface="Wingdings" pitchFamily="2" charset="2"/>
              <a:buChar char="Ø"/>
            </a:pPr>
            <a:r>
              <a:rPr lang="en-CA" sz="2000" b="1" dirty="0" smtClean="0">
                <a:solidFill>
                  <a:srgbClr val="0070C0"/>
                </a:solidFill>
              </a:rPr>
              <a:t>Hybrid HTC and slow </a:t>
            </a:r>
            <a:r>
              <a:rPr lang="en-CA" sz="2000" b="1" dirty="0" err="1" smtClean="0">
                <a:solidFill>
                  <a:srgbClr val="0070C0"/>
                </a:solidFill>
              </a:rPr>
              <a:t>pyrolysis</a:t>
            </a:r>
            <a:endParaRPr lang="en-CA" sz="2000" b="1" dirty="0">
              <a:solidFill>
                <a:srgbClr val="0070C0"/>
              </a:solidFill>
            </a:endParaRPr>
          </a:p>
        </p:txBody>
      </p:sp>
      <p:pic>
        <p:nvPicPr>
          <p:cNvPr id="5" name="Picture 2"/>
          <p:cNvPicPr>
            <a:picLocks noChangeAspect="1" noChangeArrowheads="1"/>
          </p:cNvPicPr>
          <p:nvPr/>
        </p:nvPicPr>
        <p:blipFill>
          <a:blip r:embed="rId2" cstate="print"/>
          <a:srcRect/>
          <a:stretch>
            <a:fillRect/>
          </a:stretch>
        </p:blipFill>
        <p:spPr bwMode="auto">
          <a:xfrm>
            <a:off x="467544" y="3068960"/>
            <a:ext cx="2940656" cy="2431348"/>
          </a:xfrm>
          <a:prstGeom prst="rect">
            <a:avLst/>
          </a:prstGeom>
          <a:noFill/>
          <a:ln w="9525">
            <a:noFill/>
            <a:miter lim="800000"/>
            <a:headEnd/>
            <a:tailEnd/>
          </a:ln>
          <a:effectLst/>
        </p:spPr>
      </p:pic>
      <p:pic>
        <p:nvPicPr>
          <p:cNvPr id="6" name="Picture 2" descr="C:\Users\Harpreet Kambo\Desktop\Dropbox\Pen Drive\Experiments\Samples Pictures\IMG_629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400000">
            <a:off x="3611893" y="3308987"/>
            <a:ext cx="2496278" cy="187220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C:\Users\Harpreet Kambo\Desktop\Dropbox\Photo 1-30-2014, 6 33 15 PM.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0">
            <a:off x="6144174" y="3368995"/>
            <a:ext cx="2400267" cy="180020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Content Placeholder 2"/>
          <p:cNvSpPr txBox="1">
            <a:spLocks/>
          </p:cNvSpPr>
          <p:nvPr/>
        </p:nvSpPr>
        <p:spPr>
          <a:xfrm>
            <a:off x="6300192" y="5589240"/>
            <a:ext cx="2592288" cy="980728"/>
          </a:xfrm>
          <a:prstGeom prst="rect">
            <a:avLst/>
          </a:prstGeom>
        </p:spPr>
        <p:style>
          <a:lnRef idx="2">
            <a:schemeClr val="dk1"/>
          </a:lnRef>
          <a:fillRef idx="1">
            <a:schemeClr val="lt1"/>
          </a:fillRef>
          <a:effectRef idx="0">
            <a:schemeClr val="dk1"/>
          </a:effectRef>
          <a:fontRef idx="minor">
            <a:schemeClr val="dk1"/>
          </a:fontRef>
        </p:style>
        <p:txBody>
          <a:bodyPr/>
          <a:lstStyle/>
          <a:p>
            <a:pPr marL="0" marR="0" lvl="0" indent="0" algn="ctr" defTabSz="914400" rtl="0" eaLnBrk="1" fontAlgn="base" latinLnBrk="0" hangingPunct="1">
              <a:lnSpc>
                <a:spcPct val="100000"/>
              </a:lnSpc>
              <a:spcBef>
                <a:spcPct val="20000"/>
              </a:spcBef>
              <a:spcAft>
                <a:spcPct val="0"/>
              </a:spcAft>
              <a:buClr>
                <a:srgbClr val="4D4D4D"/>
              </a:buClr>
              <a:buSzTx/>
              <a:buFont typeface="Wingdings" pitchFamily="2" charset="2"/>
              <a:buNone/>
              <a:tabLst/>
              <a:defRPr/>
            </a:pPr>
            <a:r>
              <a:rPr kumimoji="0" lang="en-CA" sz="2000" b="0" i="0" u="none" strike="noStrike" kern="0" cap="none" spc="0" normalizeH="0" baseline="0" noProof="0" dirty="0" err="1" smtClean="0">
                <a:ln>
                  <a:noFill/>
                </a:ln>
                <a:solidFill>
                  <a:srgbClr val="292929"/>
                </a:solidFill>
                <a:effectLst/>
                <a:uLnTx/>
                <a:uFillTx/>
                <a:latin typeface="+mn-lt"/>
                <a:ea typeface="+mn-ea"/>
                <a:cs typeface="+mn-cs"/>
              </a:rPr>
              <a:t>Pelletization</a:t>
            </a:r>
            <a:r>
              <a:rPr kumimoji="0" lang="en-CA" sz="2000" b="0" i="0" u="none" strike="noStrike" kern="0" cap="none" spc="0" normalizeH="0" baseline="0" noProof="0" dirty="0" smtClean="0">
                <a:ln>
                  <a:noFill/>
                </a:ln>
                <a:solidFill>
                  <a:srgbClr val="292929"/>
                </a:solidFill>
                <a:effectLst/>
                <a:uLnTx/>
                <a:uFillTx/>
                <a:latin typeface="+mn-lt"/>
                <a:ea typeface="+mn-ea"/>
                <a:cs typeface="+mn-cs"/>
              </a:rPr>
              <a:t> </a:t>
            </a:r>
          </a:p>
          <a:p>
            <a:pPr marL="0" marR="0" lvl="0" indent="0" algn="ctr" defTabSz="914400" rtl="0" eaLnBrk="1" fontAlgn="base" latinLnBrk="0" hangingPunct="1">
              <a:lnSpc>
                <a:spcPct val="100000"/>
              </a:lnSpc>
              <a:spcBef>
                <a:spcPct val="20000"/>
              </a:spcBef>
              <a:spcAft>
                <a:spcPct val="0"/>
              </a:spcAft>
              <a:buClr>
                <a:srgbClr val="4D4D4D"/>
              </a:buClr>
              <a:buSzTx/>
              <a:buFont typeface="Wingdings" pitchFamily="2" charset="2"/>
              <a:buNone/>
              <a:tabLst/>
              <a:defRPr/>
            </a:pPr>
            <a:r>
              <a:rPr kumimoji="0" lang="en-CA" sz="1600" b="0" i="0" u="none" strike="noStrike" kern="0" cap="none" spc="0" normalizeH="0" baseline="0" noProof="0" dirty="0" smtClean="0">
                <a:ln>
                  <a:noFill/>
                </a:ln>
                <a:solidFill>
                  <a:srgbClr val="292929"/>
                </a:solidFill>
                <a:effectLst/>
                <a:uLnTx/>
                <a:uFillTx/>
                <a:latin typeface="+mn-lt"/>
                <a:ea typeface="+mn-ea"/>
                <a:cs typeface="+mn-cs"/>
              </a:rPr>
              <a:t>Pressure: ~ 9 </a:t>
            </a:r>
            <a:r>
              <a:rPr kumimoji="0" lang="en-CA" sz="1600" b="0" i="0" u="none" strike="noStrike" kern="0" cap="none" spc="0" normalizeH="0" baseline="0" noProof="0" dirty="0" err="1" smtClean="0">
                <a:ln>
                  <a:noFill/>
                </a:ln>
                <a:solidFill>
                  <a:srgbClr val="292929"/>
                </a:solidFill>
                <a:effectLst/>
                <a:uLnTx/>
                <a:uFillTx/>
                <a:latin typeface="+mn-lt"/>
                <a:ea typeface="+mn-ea"/>
                <a:cs typeface="+mn-cs"/>
              </a:rPr>
              <a:t>MPa</a:t>
            </a:r>
            <a:endParaRPr kumimoji="0" lang="en-CA" sz="1600" b="0" i="0" u="none" strike="noStrike" kern="0" cap="none" spc="0" normalizeH="0" baseline="0" noProof="0" dirty="0" smtClean="0">
              <a:ln>
                <a:noFill/>
              </a:ln>
              <a:solidFill>
                <a:srgbClr val="292929"/>
              </a:solidFill>
              <a:effectLst/>
              <a:uLnTx/>
              <a:uFillTx/>
              <a:latin typeface="+mn-lt"/>
              <a:ea typeface="+mn-ea"/>
              <a:cs typeface="+mn-cs"/>
            </a:endParaRPr>
          </a:p>
          <a:p>
            <a:pPr marL="0" marR="0" lvl="0" indent="0" algn="ctr" defTabSz="914400" rtl="0" eaLnBrk="1" fontAlgn="base" latinLnBrk="0" hangingPunct="1">
              <a:lnSpc>
                <a:spcPct val="100000"/>
              </a:lnSpc>
              <a:spcBef>
                <a:spcPct val="20000"/>
              </a:spcBef>
              <a:spcAft>
                <a:spcPct val="0"/>
              </a:spcAft>
              <a:buClr>
                <a:srgbClr val="4D4D4D"/>
              </a:buClr>
              <a:buSzTx/>
              <a:buFont typeface="Wingdings" pitchFamily="2" charset="2"/>
              <a:buNone/>
              <a:tabLst/>
              <a:defRPr/>
            </a:pPr>
            <a:r>
              <a:rPr kumimoji="0" lang="en-CA" sz="1600" b="0" i="0" u="none" strike="noStrike" kern="0" cap="none" spc="0" normalizeH="0" baseline="0" noProof="0" dirty="0" smtClean="0">
                <a:ln>
                  <a:noFill/>
                </a:ln>
                <a:solidFill>
                  <a:srgbClr val="292929"/>
                </a:solidFill>
                <a:effectLst/>
                <a:uLnTx/>
                <a:uFillTx/>
                <a:latin typeface="+mn-lt"/>
                <a:ea typeface="+mn-ea"/>
                <a:cs typeface="+mn-cs"/>
              </a:rPr>
              <a:t>Temperature: 100</a:t>
            </a:r>
            <a:r>
              <a:rPr kumimoji="0" lang="en-CA" sz="1600" b="0" i="0" u="none" strike="noStrike" kern="0" cap="none" spc="0" normalizeH="0" baseline="0" noProof="0" dirty="0" smtClean="0">
                <a:ln>
                  <a:noFill/>
                </a:ln>
                <a:solidFill>
                  <a:srgbClr val="292929"/>
                </a:solidFill>
                <a:effectLst/>
                <a:uLnTx/>
                <a:uFillTx/>
                <a:latin typeface="Cambria"/>
                <a:ea typeface="+mn-ea"/>
                <a:cs typeface="+mn-cs"/>
              </a:rPr>
              <a:t>°</a:t>
            </a:r>
            <a:r>
              <a:rPr kumimoji="0" lang="en-CA" sz="1600" b="0" i="0" u="none" strike="noStrike" kern="0" cap="none" spc="0" normalizeH="0" baseline="0" noProof="0" dirty="0" smtClean="0">
                <a:ln>
                  <a:noFill/>
                </a:ln>
                <a:solidFill>
                  <a:srgbClr val="292929"/>
                </a:solidFill>
                <a:effectLst/>
                <a:uLnTx/>
                <a:uFillTx/>
                <a:latin typeface="+mj-lt"/>
                <a:ea typeface="+mn-ea"/>
                <a:cs typeface="+mn-cs"/>
              </a:rPr>
              <a:t>C</a:t>
            </a:r>
            <a:r>
              <a:rPr kumimoji="0" lang="en-CA" sz="1600" b="0" i="0" u="none" strike="noStrike" kern="0" cap="none" spc="0" normalizeH="0" baseline="0" noProof="0" dirty="0" smtClean="0">
                <a:ln>
                  <a:noFill/>
                </a:ln>
                <a:solidFill>
                  <a:srgbClr val="292929"/>
                </a:solidFill>
                <a:effectLst/>
                <a:uLnTx/>
                <a:uFillTx/>
                <a:latin typeface="+mn-lt"/>
                <a:ea typeface="+mn-ea"/>
                <a:cs typeface="+mn-cs"/>
              </a:rPr>
              <a:t> </a:t>
            </a:r>
          </a:p>
        </p:txBody>
      </p:sp>
      <p:sp>
        <p:nvSpPr>
          <p:cNvPr id="9" name="Content Placeholder 2"/>
          <p:cNvSpPr txBox="1">
            <a:spLocks/>
          </p:cNvSpPr>
          <p:nvPr/>
        </p:nvSpPr>
        <p:spPr bwMode="auto">
          <a:xfrm>
            <a:off x="3419872" y="5589240"/>
            <a:ext cx="2664296" cy="980728"/>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4D4D4D"/>
              </a:buClr>
              <a:buFont typeface="Wingdings" pitchFamily="2" charset="2"/>
              <a:buChar char="§"/>
              <a:defRPr sz="3200">
                <a:solidFill>
                  <a:srgbClr val="292929"/>
                </a:solidFill>
                <a:latin typeface="+mn-lt"/>
                <a:ea typeface="+mn-ea"/>
                <a:cs typeface="+mn-cs"/>
              </a:defRPr>
            </a:lvl1pPr>
            <a:lvl2pPr marL="742950" indent="-285750" algn="l" rtl="0" fontAlgn="base">
              <a:spcBef>
                <a:spcPct val="20000"/>
              </a:spcBef>
              <a:spcAft>
                <a:spcPct val="0"/>
              </a:spcAft>
              <a:buClr>
                <a:srgbClr val="4D4D4D"/>
              </a:buClr>
              <a:buFont typeface="Wingdings" pitchFamily="2" charset="2"/>
              <a:buChar char="§"/>
              <a:defRPr sz="2800">
                <a:solidFill>
                  <a:srgbClr val="292929"/>
                </a:solidFill>
                <a:latin typeface="+mn-lt"/>
              </a:defRPr>
            </a:lvl2pPr>
            <a:lvl3pPr marL="1143000" indent="-228600" algn="l" rtl="0" fontAlgn="base">
              <a:spcBef>
                <a:spcPct val="20000"/>
              </a:spcBef>
              <a:spcAft>
                <a:spcPct val="0"/>
              </a:spcAft>
              <a:buClr>
                <a:srgbClr val="4D4D4D"/>
              </a:buClr>
              <a:buFont typeface="Wingdings" pitchFamily="2" charset="2"/>
              <a:buChar char="§"/>
              <a:defRPr sz="2400">
                <a:solidFill>
                  <a:srgbClr val="292929"/>
                </a:solidFill>
                <a:latin typeface="+mn-lt"/>
              </a:defRPr>
            </a:lvl3pPr>
            <a:lvl4pPr marL="16002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4pPr>
            <a:lvl5pPr marL="20574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5pPr>
            <a:lvl6pPr marL="25146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6pPr>
            <a:lvl7pPr marL="29718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7pPr>
            <a:lvl8pPr marL="34290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8pPr>
            <a:lvl9pPr marL="3886200" indent="-228600" algn="l" rtl="0" fontAlgn="base">
              <a:spcBef>
                <a:spcPct val="20000"/>
              </a:spcBef>
              <a:spcAft>
                <a:spcPct val="0"/>
              </a:spcAft>
              <a:buClr>
                <a:srgbClr val="4D4D4D"/>
              </a:buClr>
              <a:buFont typeface="Wingdings" pitchFamily="2" charset="2"/>
              <a:buChar char="§"/>
              <a:defRPr sz="2000">
                <a:solidFill>
                  <a:srgbClr val="292929"/>
                </a:solidFill>
                <a:latin typeface="+mn-lt"/>
              </a:defRPr>
            </a:lvl9pPr>
          </a:lstStyle>
          <a:p>
            <a:pPr marL="0" indent="0" algn="ctr">
              <a:buFont typeface="Wingdings" pitchFamily="2" charset="2"/>
              <a:buNone/>
            </a:pPr>
            <a:r>
              <a:rPr lang="en-CA" sz="2000" kern="0" dirty="0" smtClean="0"/>
              <a:t>Hydrothermal reactor </a:t>
            </a:r>
          </a:p>
          <a:p>
            <a:pPr marL="0" indent="0" algn="ctr">
              <a:buFont typeface="Wingdings" pitchFamily="2" charset="2"/>
              <a:buNone/>
            </a:pPr>
            <a:r>
              <a:rPr lang="en-CA" sz="1600" kern="0" dirty="0" smtClean="0"/>
              <a:t>Pressure: ~ (1.2-5 </a:t>
            </a:r>
            <a:r>
              <a:rPr lang="en-CA" sz="1600" kern="0" dirty="0" err="1" smtClean="0"/>
              <a:t>MPa</a:t>
            </a:r>
            <a:r>
              <a:rPr lang="en-CA" sz="1600" kern="0" dirty="0" smtClean="0"/>
              <a:t>)</a:t>
            </a:r>
          </a:p>
          <a:p>
            <a:pPr marL="0" indent="0" algn="ctr">
              <a:buFont typeface="Wingdings" pitchFamily="2" charset="2"/>
              <a:buNone/>
            </a:pPr>
            <a:r>
              <a:rPr lang="en-CA" sz="1600" kern="0" dirty="0" smtClean="0"/>
              <a:t>Temperature: 190-260</a:t>
            </a:r>
            <a:r>
              <a:rPr lang="en-CA" sz="1600" kern="0" dirty="0" smtClean="0">
                <a:latin typeface="Cambria"/>
              </a:rPr>
              <a:t>°</a:t>
            </a:r>
            <a:r>
              <a:rPr lang="en-CA" sz="1600" kern="0" dirty="0" smtClean="0">
                <a:latin typeface="+mj-lt"/>
              </a:rPr>
              <a:t>C</a:t>
            </a:r>
            <a:endParaRPr lang="en-CA" sz="1600" kern="0" dirty="0"/>
          </a:p>
        </p:txBody>
      </p:sp>
      <p:sp>
        <p:nvSpPr>
          <p:cNvPr id="10" name="TextBox 9"/>
          <p:cNvSpPr txBox="1"/>
          <p:nvPr/>
        </p:nvSpPr>
        <p:spPr>
          <a:xfrm>
            <a:off x="179512" y="5661248"/>
            <a:ext cx="2952328"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CA" sz="1600" dirty="0" smtClean="0"/>
              <a:t>Custom build Macro TGA (a tubular reactor for slow </a:t>
            </a:r>
            <a:r>
              <a:rPr lang="en-CA" sz="1600" dirty="0" err="1" smtClean="0"/>
              <a:t>pyrolysis</a:t>
            </a:r>
            <a:r>
              <a:rPr lang="en-CA" sz="1600" dirty="0" smtClean="0"/>
              <a:t> (200-800 C)</a:t>
            </a:r>
            <a:endParaRPr lang="en-CA" sz="1600" dirty="0"/>
          </a:p>
        </p:txBody>
      </p:sp>
      <p:pic>
        <p:nvPicPr>
          <p:cNvPr id="12" name="Picture 2"/>
          <p:cNvPicPr>
            <a:picLocks noChangeAspect="1" noChangeArrowheads="1"/>
          </p:cNvPicPr>
          <p:nvPr/>
        </p:nvPicPr>
        <p:blipFill>
          <a:blip r:embed="rId5"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6672"/>
            <a:ext cx="6480720" cy="792163"/>
          </a:xfrm>
        </p:spPr>
        <p:txBody>
          <a:bodyPr/>
          <a:lstStyle/>
          <a:p>
            <a:r>
              <a:rPr lang="en-CA" sz="2400" b="1" dirty="0" err="1" smtClean="0">
                <a:solidFill>
                  <a:srgbClr val="002060"/>
                </a:solidFill>
              </a:rPr>
              <a:t>Torrefaction</a:t>
            </a:r>
            <a:r>
              <a:rPr lang="en-CA" sz="2400" b="1" dirty="0" smtClean="0">
                <a:solidFill>
                  <a:srgbClr val="002060"/>
                </a:solidFill>
              </a:rPr>
              <a:t>: a mild </a:t>
            </a:r>
            <a:r>
              <a:rPr lang="en-CA" sz="2400" b="1" dirty="0" err="1" smtClean="0">
                <a:solidFill>
                  <a:srgbClr val="002060"/>
                </a:solidFill>
              </a:rPr>
              <a:t>pyrolysis</a:t>
            </a:r>
            <a:r>
              <a:rPr lang="en-CA" sz="2400" b="1" dirty="0" smtClean="0">
                <a:solidFill>
                  <a:srgbClr val="002060"/>
                </a:solidFill>
              </a:rPr>
              <a:t> process </a:t>
            </a:r>
            <a:br>
              <a:rPr lang="en-CA" sz="2400" b="1" dirty="0" smtClean="0">
                <a:solidFill>
                  <a:srgbClr val="002060"/>
                </a:solidFill>
              </a:rPr>
            </a:br>
            <a:r>
              <a:rPr lang="en-CA" sz="2000" i="1" dirty="0" smtClean="0">
                <a:solidFill>
                  <a:srgbClr val="002060"/>
                </a:solidFill>
              </a:rPr>
              <a:t>(Conventional/Dry Method)</a:t>
            </a:r>
            <a:endParaRPr lang="en-CA" sz="2000" i="1" dirty="0">
              <a:solidFill>
                <a:srgbClr val="002060"/>
              </a:solidFill>
            </a:endParaRPr>
          </a:p>
        </p:txBody>
      </p:sp>
      <p:sp>
        <p:nvSpPr>
          <p:cNvPr id="3" name="Content Placeholder 2"/>
          <p:cNvSpPr>
            <a:spLocks noGrp="1"/>
          </p:cNvSpPr>
          <p:nvPr>
            <p:ph idx="1"/>
          </p:nvPr>
        </p:nvSpPr>
        <p:spPr/>
        <p:txBody>
          <a:bodyPr/>
          <a:lstStyle/>
          <a:p>
            <a:pPr algn="just"/>
            <a:r>
              <a:rPr lang="en-CA" sz="2000" dirty="0">
                <a:solidFill>
                  <a:srgbClr val="008000"/>
                </a:solidFill>
              </a:rPr>
              <a:t>Typically, </a:t>
            </a:r>
            <a:r>
              <a:rPr lang="en-CA" sz="2000" dirty="0" smtClean="0">
                <a:solidFill>
                  <a:srgbClr val="008000"/>
                </a:solidFill>
              </a:rPr>
              <a:t>biomass </a:t>
            </a:r>
            <a:r>
              <a:rPr lang="en-CA" sz="2000" dirty="0">
                <a:solidFill>
                  <a:srgbClr val="008000"/>
                </a:solidFill>
              </a:rPr>
              <a:t>is heated in the temperature range of </a:t>
            </a:r>
            <a:r>
              <a:rPr lang="en-CA" sz="2000" dirty="0" smtClean="0">
                <a:solidFill>
                  <a:srgbClr val="008000"/>
                </a:solidFill>
              </a:rPr>
              <a:t>200-300</a:t>
            </a:r>
            <a:r>
              <a:rPr lang="en-CA" sz="2000" dirty="0" smtClean="0">
                <a:solidFill>
                  <a:srgbClr val="008000"/>
                </a:solidFill>
                <a:latin typeface="Cambria"/>
              </a:rPr>
              <a:t>°</a:t>
            </a:r>
            <a:r>
              <a:rPr lang="en-CA" sz="2000" dirty="0" smtClean="0">
                <a:solidFill>
                  <a:srgbClr val="008000"/>
                </a:solidFill>
              </a:rPr>
              <a:t>C</a:t>
            </a:r>
            <a:r>
              <a:rPr lang="en-CA" sz="2000" dirty="0">
                <a:solidFill>
                  <a:srgbClr val="008000"/>
                </a:solidFill>
              </a:rPr>
              <a:t>, with residence of 30min to </a:t>
            </a:r>
            <a:r>
              <a:rPr lang="en-CA" sz="2000" dirty="0" smtClean="0">
                <a:solidFill>
                  <a:srgbClr val="008000"/>
                </a:solidFill>
              </a:rPr>
              <a:t>couple of hours </a:t>
            </a:r>
            <a:r>
              <a:rPr lang="en-CA" sz="2000" dirty="0">
                <a:solidFill>
                  <a:srgbClr val="008000"/>
                </a:solidFill>
              </a:rPr>
              <a:t>under reduced levels of oxygen and atmospheric pressure. </a:t>
            </a:r>
            <a:endParaRPr lang="en-CA" sz="2000" dirty="0" smtClean="0">
              <a:solidFill>
                <a:srgbClr val="008000"/>
              </a:solidFill>
            </a:endParaRPr>
          </a:p>
          <a:p>
            <a:pPr algn="just"/>
            <a:endParaRPr lang="en-CA" sz="2000" dirty="0"/>
          </a:p>
          <a:p>
            <a:pPr algn="just"/>
            <a:endParaRPr lang="en-CA" sz="2000" dirty="0" smtClean="0"/>
          </a:p>
          <a:p>
            <a:pPr algn="just"/>
            <a:endParaRPr lang="en-CA" sz="2000" dirty="0"/>
          </a:p>
          <a:p>
            <a:pPr algn="just"/>
            <a:endParaRPr lang="en-CA" sz="2000" dirty="0" smtClean="0"/>
          </a:p>
          <a:p>
            <a:pPr algn="just"/>
            <a:endParaRPr lang="en-CA" sz="2000" dirty="0"/>
          </a:p>
          <a:p>
            <a:pPr algn="just"/>
            <a:endParaRPr lang="en-CA" sz="2000" dirty="0" smtClean="0"/>
          </a:p>
          <a:p>
            <a:pPr algn="just"/>
            <a:endParaRPr lang="en-CA" sz="2000" dirty="0" smtClean="0"/>
          </a:p>
          <a:p>
            <a:pPr algn="just"/>
            <a:endParaRPr lang="en-CA" sz="2400" dirty="0"/>
          </a:p>
          <a:p>
            <a:pPr algn="just"/>
            <a:r>
              <a:rPr lang="en-CA" sz="2400" dirty="0" smtClean="0">
                <a:solidFill>
                  <a:srgbClr val="FF0000"/>
                </a:solidFill>
              </a:rPr>
              <a:t>Does </a:t>
            </a:r>
            <a:r>
              <a:rPr lang="en-CA" sz="2400" dirty="0" err="1" smtClean="0">
                <a:solidFill>
                  <a:srgbClr val="FF0000"/>
                </a:solidFill>
              </a:rPr>
              <a:t>Torrefaction</a:t>
            </a:r>
            <a:r>
              <a:rPr lang="en-CA" sz="2400" dirty="0" smtClean="0">
                <a:solidFill>
                  <a:srgbClr val="FF0000"/>
                </a:solidFill>
              </a:rPr>
              <a:t> converts biomass to an ideal fuel?</a:t>
            </a:r>
          </a:p>
          <a:p>
            <a:pPr marL="0" indent="0" algn="just">
              <a:buNone/>
            </a:pPr>
            <a:endParaRPr lang="en-CA" sz="2400" dirty="0"/>
          </a:p>
          <a:p>
            <a:endParaRPr lang="en-CA" dirty="0"/>
          </a:p>
        </p:txBody>
      </p:sp>
      <p:pic>
        <p:nvPicPr>
          <p:cNvPr id="4" name="Picture 3"/>
          <p:cNvPicPr/>
          <p:nvPr/>
        </p:nvPicPr>
        <p:blipFill>
          <a:blip r:embed="rId2" cstate="print"/>
          <a:stretch>
            <a:fillRect/>
          </a:stretch>
        </p:blipFill>
        <p:spPr>
          <a:xfrm>
            <a:off x="2303748" y="2564904"/>
            <a:ext cx="4392488" cy="2807568"/>
          </a:xfrm>
          <a:prstGeom prst="rect">
            <a:avLst/>
          </a:prstGeom>
        </p:spPr>
      </p:pic>
      <p:sp>
        <p:nvSpPr>
          <p:cNvPr id="5" name="TextBox 4"/>
          <p:cNvSpPr txBox="1"/>
          <p:nvPr/>
        </p:nvSpPr>
        <p:spPr>
          <a:xfrm>
            <a:off x="9108504" y="6741368"/>
            <a:ext cx="45719" cy="369332"/>
          </a:xfrm>
          <a:prstGeom prst="rect">
            <a:avLst/>
          </a:prstGeom>
          <a:noFill/>
        </p:spPr>
        <p:txBody>
          <a:bodyPr wrap="square" rtlCol="0">
            <a:spAutoFit/>
          </a:bodyPr>
          <a:lstStyle/>
          <a:p>
            <a:endParaRPr lang="en-CA" dirty="0"/>
          </a:p>
        </p:txBody>
      </p:sp>
      <p:sp>
        <p:nvSpPr>
          <p:cNvPr id="6" name="TextBox 5"/>
          <p:cNvSpPr txBox="1"/>
          <p:nvPr/>
        </p:nvSpPr>
        <p:spPr>
          <a:xfrm>
            <a:off x="2303748" y="5301208"/>
            <a:ext cx="4608512" cy="338554"/>
          </a:xfrm>
          <a:prstGeom prst="rect">
            <a:avLst/>
          </a:prstGeom>
          <a:noFill/>
        </p:spPr>
        <p:txBody>
          <a:bodyPr wrap="square" rtlCol="0">
            <a:spAutoFit/>
          </a:bodyPr>
          <a:lstStyle/>
          <a:p>
            <a:r>
              <a:rPr lang="en-CA" sz="1600" dirty="0" smtClean="0"/>
              <a:t>Fig1. Schematic Diagram of Torrefaction Reactor </a:t>
            </a:r>
            <a:endParaRPr lang="en-CA" sz="1600" dirty="0"/>
          </a:p>
        </p:txBody>
      </p:sp>
      <p:sp>
        <p:nvSpPr>
          <p:cNvPr id="7" name="Slide Number Placeholder 6"/>
          <p:cNvSpPr>
            <a:spLocks noGrp="1"/>
          </p:cNvSpPr>
          <p:nvPr>
            <p:ph type="sldNum" sz="quarter" idx="12"/>
          </p:nvPr>
        </p:nvSpPr>
        <p:spPr/>
        <p:txBody>
          <a:bodyPr/>
          <a:lstStyle/>
          <a:p>
            <a:fld id="{F6F705D1-30D9-4CAD-8126-A59E6571C9E1}" type="slidenum">
              <a:rPr lang="en-US" altLang="en-US" smtClean="0"/>
              <a:pPr/>
              <a:t>11</a:t>
            </a:fld>
            <a:endParaRPr lang="en-US" altLang="en-US" dirty="0"/>
          </a:p>
        </p:txBody>
      </p:sp>
      <p:pic>
        <p:nvPicPr>
          <p:cNvPr id="3074" name="Picture 2" descr="C:\Users\Harpreet Kambo\Desktop\DT_M.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06869" y="2952404"/>
            <a:ext cx="1251579" cy="1338971"/>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Harpreet Kambo\Desktop\Raw-M.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7544" y="2780928"/>
            <a:ext cx="1224136" cy="1353136"/>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ight Arrow 10"/>
          <p:cNvSpPr/>
          <p:nvPr/>
        </p:nvSpPr>
        <p:spPr>
          <a:xfrm>
            <a:off x="1907704" y="3594807"/>
            <a:ext cx="609600" cy="13044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Right Arrow 11"/>
          <p:cNvSpPr/>
          <p:nvPr/>
        </p:nvSpPr>
        <p:spPr>
          <a:xfrm>
            <a:off x="6912260" y="3594808"/>
            <a:ext cx="609600" cy="13044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TextBox 8"/>
          <p:cNvSpPr txBox="1"/>
          <p:nvPr/>
        </p:nvSpPr>
        <p:spPr>
          <a:xfrm>
            <a:off x="312395" y="4221088"/>
            <a:ext cx="1595309" cy="369332"/>
          </a:xfrm>
          <a:prstGeom prst="rect">
            <a:avLst/>
          </a:prstGeom>
          <a:noFill/>
        </p:spPr>
        <p:txBody>
          <a:bodyPr wrap="none" rtlCol="0">
            <a:spAutoFit/>
          </a:bodyPr>
          <a:lstStyle/>
          <a:p>
            <a:r>
              <a:rPr lang="en-CA" dirty="0" smtClean="0"/>
              <a:t>Raw Biomass</a:t>
            </a:r>
            <a:endParaRPr lang="en-CA" dirty="0"/>
          </a:p>
        </p:txBody>
      </p:sp>
      <p:sp>
        <p:nvSpPr>
          <p:cNvPr id="14" name="TextBox 13"/>
          <p:cNvSpPr txBox="1"/>
          <p:nvPr/>
        </p:nvSpPr>
        <p:spPr>
          <a:xfrm>
            <a:off x="7184903" y="4321873"/>
            <a:ext cx="2095510" cy="369332"/>
          </a:xfrm>
          <a:prstGeom prst="rect">
            <a:avLst/>
          </a:prstGeom>
          <a:noFill/>
        </p:spPr>
        <p:txBody>
          <a:bodyPr wrap="none" rtlCol="0">
            <a:spAutoFit/>
          </a:bodyPr>
          <a:lstStyle/>
          <a:p>
            <a:r>
              <a:rPr lang="en-CA" dirty="0" smtClean="0"/>
              <a:t>Torrefied Biomass</a:t>
            </a:r>
            <a:endParaRPr lang="en-CA" dirty="0"/>
          </a:p>
        </p:txBody>
      </p:sp>
      <p:pic>
        <p:nvPicPr>
          <p:cNvPr id="16" name="Picture 2"/>
          <p:cNvPicPr>
            <a:picLocks noChangeAspect="1" noChangeArrowheads="1"/>
          </p:cNvPicPr>
          <p:nvPr/>
        </p:nvPicPr>
        <p:blipFill>
          <a:blip r:embed="rId5" cstate="print"/>
          <a:srcRect/>
          <a:stretch>
            <a:fillRect/>
          </a:stretch>
        </p:blipFill>
        <p:spPr bwMode="auto">
          <a:xfrm>
            <a:off x="2843808" y="2636912"/>
            <a:ext cx="3456384" cy="2857755"/>
          </a:xfrm>
          <a:prstGeom prst="rect">
            <a:avLst/>
          </a:prstGeom>
          <a:noFill/>
          <a:ln w="9525">
            <a:noFill/>
            <a:miter lim="800000"/>
            <a:headEnd/>
            <a:tailEnd/>
          </a:ln>
          <a:effectLst/>
        </p:spPr>
      </p:pic>
      <p:pic>
        <p:nvPicPr>
          <p:cNvPr id="18" name="Picture 2"/>
          <p:cNvPicPr>
            <a:picLocks noChangeAspect="1" noChangeArrowheads="1"/>
          </p:cNvPicPr>
          <p:nvPr/>
        </p:nvPicPr>
        <p:blipFill>
          <a:blip r:embed="rId6"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2812745170"/>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6420" y="476597"/>
            <a:ext cx="7145980" cy="792163"/>
          </a:xfrm>
        </p:spPr>
        <p:txBody>
          <a:bodyPr/>
          <a:lstStyle/>
          <a:p>
            <a:r>
              <a:rPr lang="en-CA" sz="2800" b="1" dirty="0">
                <a:solidFill>
                  <a:srgbClr val="002060"/>
                </a:solidFill>
              </a:rPr>
              <a:t>Hydrothermal Carbonisation (HTC</a:t>
            </a:r>
            <a:r>
              <a:rPr lang="en-CA" sz="2800" b="1" dirty="0" smtClean="0">
                <a:solidFill>
                  <a:srgbClr val="002060"/>
                </a:solidFill>
              </a:rPr>
              <a:t>)</a:t>
            </a:r>
            <a:br>
              <a:rPr lang="en-CA" sz="2800" b="1" dirty="0" smtClean="0">
                <a:solidFill>
                  <a:srgbClr val="002060"/>
                </a:solidFill>
              </a:rPr>
            </a:br>
            <a:r>
              <a:rPr lang="en-CA" sz="2400" i="1" dirty="0" smtClean="0">
                <a:solidFill>
                  <a:srgbClr val="002060"/>
                </a:solidFill>
              </a:rPr>
              <a:t>(A Comparatively New </a:t>
            </a:r>
            <a:r>
              <a:rPr lang="en-CA" sz="2400" i="1" dirty="0">
                <a:solidFill>
                  <a:srgbClr val="002060"/>
                </a:solidFill>
              </a:rPr>
              <a:t>M</a:t>
            </a:r>
            <a:r>
              <a:rPr lang="en-CA" sz="2400" i="1" dirty="0" smtClean="0">
                <a:solidFill>
                  <a:srgbClr val="002060"/>
                </a:solidFill>
              </a:rPr>
              <a:t>ethod)</a:t>
            </a:r>
            <a:endParaRPr lang="en-CA" sz="2400" i="1" dirty="0">
              <a:solidFill>
                <a:srgbClr val="002060"/>
              </a:solidFill>
            </a:endParaRPr>
          </a:p>
        </p:txBody>
      </p:sp>
      <p:sp>
        <p:nvSpPr>
          <p:cNvPr id="3" name="Content Placeholder 2"/>
          <p:cNvSpPr>
            <a:spLocks noGrp="1"/>
          </p:cNvSpPr>
          <p:nvPr>
            <p:ph idx="1"/>
          </p:nvPr>
        </p:nvSpPr>
        <p:spPr>
          <a:xfrm>
            <a:off x="467544" y="1484784"/>
            <a:ext cx="8229600" cy="4525963"/>
          </a:xfrm>
        </p:spPr>
        <p:txBody>
          <a:bodyPr/>
          <a:lstStyle/>
          <a:p>
            <a:pPr algn="just"/>
            <a:r>
              <a:rPr lang="en-CA" sz="2000" dirty="0">
                <a:solidFill>
                  <a:srgbClr val="0070C0"/>
                </a:solidFill>
              </a:rPr>
              <a:t>Biomass is </a:t>
            </a:r>
            <a:r>
              <a:rPr lang="en-CA" sz="2000" dirty="0" smtClean="0">
                <a:solidFill>
                  <a:srgbClr val="0070C0"/>
                </a:solidFill>
              </a:rPr>
              <a:t>submerged in water and </a:t>
            </a:r>
            <a:r>
              <a:rPr lang="en-CA" sz="2000" dirty="0">
                <a:solidFill>
                  <a:srgbClr val="0070C0"/>
                </a:solidFill>
              </a:rPr>
              <a:t>is heated to </a:t>
            </a:r>
            <a:r>
              <a:rPr lang="en-CA" sz="2000" dirty="0" smtClean="0">
                <a:solidFill>
                  <a:srgbClr val="0070C0"/>
                </a:solidFill>
              </a:rPr>
              <a:t>elevated temperatures (180-260°C) in a confined system, for reaction </a:t>
            </a:r>
            <a:r>
              <a:rPr lang="en-CA" sz="2000" dirty="0">
                <a:solidFill>
                  <a:srgbClr val="0070C0"/>
                </a:solidFill>
              </a:rPr>
              <a:t>time of </a:t>
            </a:r>
            <a:r>
              <a:rPr lang="en-CA" sz="2000" dirty="0" smtClean="0">
                <a:solidFill>
                  <a:srgbClr val="0070C0"/>
                </a:solidFill>
              </a:rPr>
              <a:t>5mins to couple of hours. Reaction </a:t>
            </a:r>
            <a:r>
              <a:rPr lang="en-CA" sz="2000" dirty="0">
                <a:solidFill>
                  <a:srgbClr val="0070C0"/>
                </a:solidFill>
              </a:rPr>
              <a:t>pressure is not controlled and is autogenic with the corresponding </a:t>
            </a:r>
            <a:r>
              <a:rPr lang="en-CA" sz="2000" dirty="0" smtClean="0">
                <a:solidFill>
                  <a:srgbClr val="0070C0"/>
                </a:solidFill>
              </a:rPr>
              <a:t>temperature of water.  </a:t>
            </a:r>
          </a:p>
          <a:p>
            <a:pPr algn="just"/>
            <a:endParaRPr lang="en-CA" sz="2400" dirty="0"/>
          </a:p>
          <a:p>
            <a:endParaRPr lang="en-CA" sz="2000" dirty="0"/>
          </a:p>
        </p:txBody>
      </p:sp>
      <p:pic>
        <p:nvPicPr>
          <p:cNvPr id="4" name="Picture 3" descr="C:\Users\Harpreet Kambo\Desktop\11.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67744" y="3113928"/>
            <a:ext cx="4896544" cy="2808312"/>
          </a:xfrm>
          <a:prstGeom prst="rect">
            <a:avLst/>
          </a:prstGeom>
          <a:noFill/>
          <a:ln>
            <a:noFill/>
          </a:ln>
        </p:spPr>
      </p:pic>
      <p:sp>
        <p:nvSpPr>
          <p:cNvPr id="5" name="TextBox 4"/>
          <p:cNvSpPr txBox="1"/>
          <p:nvPr/>
        </p:nvSpPr>
        <p:spPr>
          <a:xfrm>
            <a:off x="2740985" y="6007655"/>
            <a:ext cx="4344586" cy="338554"/>
          </a:xfrm>
          <a:prstGeom prst="rect">
            <a:avLst/>
          </a:prstGeom>
          <a:noFill/>
        </p:spPr>
        <p:txBody>
          <a:bodyPr wrap="square" rtlCol="0">
            <a:spAutoFit/>
          </a:bodyPr>
          <a:lstStyle/>
          <a:p>
            <a:r>
              <a:rPr lang="en-CA" sz="1600" dirty="0" smtClean="0"/>
              <a:t>Fig2. Schematic Diagram of HTC reactor </a:t>
            </a:r>
            <a:endParaRPr lang="en-CA" sz="1600" dirty="0"/>
          </a:p>
        </p:txBody>
      </p:sp>
      <p:sp>
        <p:nvSpPr>
          <p:cNvPr id="6" name="Slide Number Placeholder 5"/>
          <p:cNvSpPr>
            <a:spLocks noGrp="1"/>
          </p:cNvSpPr>
          <p:nvPr>
            <p:ph type="sldNum" sz="quarter" idx="12"/>
          </p:nvPr>
        </p:nvSpPr>
        <p:spPr/>
        <p:txBody>
          <a:bodyPr/>
          <a:lstStyle/>
          <a:p>
            <a:fld id="{F6F705D1-30D9-4CAD-8126-A59E6571C9E1}" type="slidenum">
              <a:rPr lang="en-US" altLang="en-US" smtClean="0"/>
              <a:pPr/>
              <a:t>12</a:t>
            </a:fld>
            <a:endParaRPr lang="en-US" altLang="en-US" dirty="0"/>
          </a:p>
        </p:txBody>
      </p:sp>
      <p:pic>
        <p:nvPicPr>
          <p:cNvPr id="7" name="Picture 6" descr="C:\Users\Harpreet Kambo\Desktop\Miscanthus-Raw.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4936501"/>
            <a:ext cx="1043457" cy="101744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ight Arrow 7"/>
          <p:cNvSpPr/>
          <p:nvPr/>
        </p:nvSpPr>
        <p:spPr>
          <a:xfrm>
            <a:off x="1727812" y="4468615"/>
            <a:ext cx="491039" cy="98938"/>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9" name="Picture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32865" y="3387919"/>
            <a:ext cx="966390" cy="1025531"/>
          </a:xfrm>
          <a:prstGeom prst="rect">
            <a:avLst/>
          </a:prstGeom>
        </p:spPr>
      </p:pic>
      <p:sp>
        <p:nvSpPr>
          <p:cNvPr id="10" name="TextBox 9"/>
          <p:cNvSpPr txBox="1"/>
          <p:nvPr/>
        </p:nvSpPr>
        <p:spPr>
          <a:xfrm>
            <a:off x="832745" y="4254872"/>
            <a:ext cx="348019" cy="646331"/>
          </a:xfrm>
          <a:prstGeom prst="rect">
            <a:avLst/>
          </a:prstGeom>
          <a:noFill/>
        </p:spPr>
        <p:txBody>
          <a:bodyPr wrap="square" rtlCol="0">
            <a:spAutoFit/>
          </a:bodyPr>
          <a:lstStyle/>
          <a:p>
            <a:r>
              <a:rPr lang="en-CA" sz="3600" b="1" dirty="0"/>
              <a:t>+</a:t>
            </a:r>
          </a:p>
        </p:txBody>
      </p:sp>
      <p:pic>
        <p:nvPicPr>
          <p:cNvPr id="19" name="Picture 18" descr="C:\Users\Harpreet Kambo\Desktop\Dropbox\Pen Drive\Experiments\Samples Pictures\Biochar\Miscanthus-260-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766095" y="3711176"/>
            <a:ext cx="1296144" cy="1305611"/>
          </a:xfrm>
          <a:prstGeom prst="rect">
            <a:avLst/>
          </a:prstGeom>
          <a:noFill/>
          <a:extLst>
            <a:ext uri="{909E8E84-426E-40DD-AFC4-6F175D3DCCD1}">
              <a14:hiddenFill xmlns="" xmlns:a14="http://schemas.microsoft.com/office/drawing/2010/main">
                <a:solidFill>
                  <a:srgbClr val="FFFFFF"/>
                </a:solidFill>
              </a14:hiddenFill>
            </a:ext>
          </a:extLst>
        </p:spPr>
      </p:pic>
      <p:sp>
        <p:nvSpPr>
          <p:cNvPr id="20" name="Right Arrow 19"/>
          <p:cNvSpPr/>
          <p:nvPr/>
        </p:nvSpPr>
        <p:spPr>
          <a:xfrm>
            <a:off x="7236296" y="4363981"/>
            <a:ext cx="491039" cy="98938"/>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1" name="TextBox 20"/>
          <p:cNvSpPr txBox="1"/>
          <p:nvPr/>
        </p:nvSpPr>
        <p:spPr>
          <a:xfrm>
            <a:off x="646273" y="3018587"/>
            <a:ext cx="1008112" cy="369332"/>
          </a:xfrm>
          <a:prstGeom prst="rect">
            <a:avLst/>
          </a:prstGeom>
          <a:noFill/>
        </p:spPr>
        <p:txBody>
          <a:bodyPr wrap="square" rtlCol="0">
            <a:spAutoFit/>
          </a:bodyPr>
          <a:lstStyle/>
          <a:p>
            <a:r>
              <a:rPr lang="en-CA" dirty="0" smtClean="0"/>
              <a:t>Water </a:t>
            </a:r>
            <a:endParaRPr lang="en-CA" dirty="0"/>
          </a:p>
        </p:txBody>
      </p:sp>
      <p:sp>
        <p:nvSpPr>
          <p:cNvPr id="22" name="TextBox 21"/>
          <p:cNvSpPr txBox="1"/>
          <p:nvPr/>
        </p:nvSpPr>
        <p:spPr>
          <a:xfrm>
            <a:off x="485027" y="5920346"/>
            <a:ext cx="1121520" cy="369332"/>
          </a:xfrm>
          <a:prstGeom prst="rect">
            <a:avLst/>
          </a:prstGeom>
          <a:noFill/>
        </p:spPr>
        <p:txBody>
          <a:bodyPr wrap="square" rtlCol="0">
            <a:spAutoFit/>
          </a:bodyPr>
          <a:lstStyle/>
          <a:p>
            <a:r>
              <a:rPr lang="en-CA" dirty="0" smtClean="0"/>
              <a:t>Biomass </a:t>
            </a:r>
            <a:endParaRPr lang="en-CA" dirty="0"/>
          </a:p>
        </p:txBody>
      </p:sp>
      <p:sp>
        <p:nvSpPr>
          <p:cNvPr id="23" name="TextBox 22"/>
          <p:cNvSpPr txBox="1"/>
          <p:nvPr/>
        </p:nvSpPr>
        <p:spPr>
          <a:xfrm>
            <a:off x="7727335" y="5079070"/>
            <a:ext cx="1334904" cy="646331"/>
          </a:xfrm>
          <a:prstGeom prst="rect">
            <a:avLst/>
          </a:prstGeom>
          <a:noFill/>
        </p:spPr>
        <p:txBody>
          <a:bodyPr wrap="square" rtlCol="0">
            <a:spAutoFit/>
          </a:bodyPr>
          <a:lstStyle/>
          <a:p>
            <a:pPr algn="ctr"/>
            <a:r>
              <a:rPr lang="en-CA" dirty="0" smtClean="0"/>
              <a:t>HTC Biomass </a:t>
            </a:r>
            <a:endParaRPr lang="en-CA" dirty="0"/>
          </a:p>
        </p:txBody>
      </p:sp>
      <p:pic>
        <p:nvPicPr>
          <p:cNvPr id="1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294977" y="4946820"/>
            <a:ext cx="1070722" cy="9754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7"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7820639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7416824" cy="792163"/>
          </a:xfrm>
        </p:spPr>
        <p:txBody>
          <a:bodyPr/>
          <a:lstStyle/>
          <a:p>
            <a:r>
              <a:rPr lang="en-CA" sz="2000" b="1" dirty="0" smtClean="0">
                <a:solidFill>
                  <a:srgbClr val="002060"/>
                </a:solidFill>
              </a:rPr>
              <a:t>Bio-product development research at Guelph</a:t>
            </a:r>
            <a:endParaRPr lang="en-CA" sz="20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13</a:t>
            </a:fld>
            <a:endParaRPr lang="en-US" altLang="en-US"/>
          </a:p>
        </p:txBody>
      </p:sp>
      <p:grpSp>
        <p:nvGrpSpPr>
          <p:cNvPr id="5" name="Group 4"/>
          <p:cNvGrpSpPr/>
          <p:nvPr/>
        </p:nvGrpSpPr>
        <p:grpSpPr>
          <a:xfrm>
            <a:off x="-49856" y="692696"/>
            <a:ext cx="9193855" cy="6165304"/>
            <a:chOff x="27801337" y="15551244"/>
            <a:chExt cx="14631739" cy="8034877"/>
          </a:xfrm>
        </p:grpSpPr>
        <p:sp>
          <p:nvSpPr>
            <p:cNvPr id="6" name="Rounded Rectangle 5"/>
            <p:cNvSpPr/>
            <p:nvPr/>
          </p:nvSpPr>
          <p:spPr bwMode="auto">
            <a:xfrm>
              <a:off x="37305617" y="22285024"/>
              <a:ext cx="3418306" cy="1127456"/>
            </a:xfrm>
            <a:prstGeom prst="roundRect">
              <a:avLst/>
            </a:prstGeom>
            <a:solidFill>
              <a:srgbClr val="35859A"/>
            </a:solidFill>
            <a:ln w="22225" cap="flat" cmpd="sng" algn="ctr">
              <a:solidFill>
                <a:srgbClr val="35859A"/>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i="0" u="none" strike="noStrike" cap="none" normalizeH="0" baseline="0">
                <a:ln>
                  <a:noFill/>
                </a:ln>
                <a:solidFill>
                  <a:schemeClr val="tx1"/>
                </a:solidFill>
                <a:effectLst/>
                <a:latin typeface="Times New Roman" charset="0"/>
              </a:endParaRPr>
            </a:p>
          </p:txBody>
        </p:sp>
        <p:sp>
          <p:nvSpPr>
            <p:cNvPr id="7" name="Rounded Rectangle 6"/>
            <p:cNvSpPr/>
            <p:nvPr/>
          </p:nvSpPr>
          <p:spPr bwMode="auto">
            <a:xfrm>
              <a:off x="39014770" y="20078906"/>
              <a:ext cx="3418306" cy="1127456"/>
            </a:xfrm>
            <a:prstGeom prst="roundRect">
              <a:avLst/>
            </a:prstGeom>
            <a:solidFill>
              <a:srgbClr val="2B2B2B"/>
            </a:solidFill>
            <a:ln w="22225" cap="flat" cmpd="sng" algn="ctr">
              <a:solidFill>
                <a:srgbClr val="2B2B2B"/>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i="0" u="none" strike="noStrike" cap="none" normalizeH="0" baseline="0">
                <a:ln>
                  <a:noFill/>
                </a:ln>
                <a:solidFill>
                  <a:schemeClr val="tx1"/>
                </a:solidFill>
                <a:effectLst/>
                <a:latin typeface="Times New Roman" charset="0"/>
              </a:endParaRPr>
            </a:p>
          </p:txBody>
        </p:sp>
        <p:sp>
          <p:nvSpPr>
            <p:cNvPr id="8" name="Rounded Rectangle 7"/>
            <p:cNvSpPr/>
            <p:nvPr/>
          </p:nvSpPr>
          <p:spPr bwMode="auto">
            <a:xfrm>
              <a:off x="39014770" y="17737846"/>
              <a:ext cx="3418306" cy="1127456"/>
            </a:xfrm>
            <a:prstGeom prst="roundRect">
              <a:avLst/>
            </a:prstGeom>
            <a:solidFill>
              <a:srgbClr val="928A57"/>
            </a:solidFill>
            <a:ln w="22225" cap="flat" cmpd="sng" algn="ctr">
              <a:solidFill>
                <a:srgbClr val="77923F"/>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i="0" u="none" strike="noStrike" cap="none" normalizeH="0" baseline="0">
                <a:ln>
                  <a:noFill/>
                </a:ln>
                <a:solidFill>
                  <a:schemeClr val="tx1"/>
                </a:solidFill>
                <a:effectLst/>
                <a:latin typeface="Times New Roman" charset="0"/>
              </a:endParaRPr>
            </a:p>
          </p:txBody>
        </p:sp>
        <p:sp>
          <p:nvSpPr>
            <p:cNvPr id="9" name="Rounded Rectangle 8"/>
            <p:cNvSpPr/>
            <p:nvPr/>
          </p:nvSpPr>
          <p:spPr bwMode="auto">
            <a:xfrm>
              <a:off x="37116236" y="15784038"/>
              <a:ext cx="3418306" cy="1127456"/>
            </a:xfrm>
            <a:prstGeom prst="roundRect">
              <a:avLst/>
            </a:prstGeom>
            <a:solidFill>
              <a:srgbClr val="77923F"/>
            </a:solidFill>
            <a:ln w="22225" cap="flat" cmpd="sng" algn="ctr">
              <a:solidFill>
                <a:srgbClr val="77923F"/>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i="0" u="none" strike="noStrike" cap="none" normalizeH="0" baseline="0">
                <a:ln>
                  <a:noFill/>
                </a:ln>
                <a:solidFill>
                  <a:schemeClr val="tx1"/>
                </a:solidFill>
                <a:effectLst/>
                <a:latin typeface="Times New Roman" charset="0"/>
              </a:endParaRPr>
            </a:p>
          </p:txBody>
        </p:sp>
        <p:grpSp>
          <p:nvGrpSpPr>
            <p:cNvPr id="12" name="Group 68"/>
            <p:cNvGrpSpPr/>
            <p:nvPr/>
          </p:nvGrpSpPr>
          <p:grpSpPr>
            <a:xfrm>
              <a:off x="27801337" y="15551244"/>
              <a:ext cx="14527401" cy="8034877"/>
              <a:chOff x="27402756" y="15557857"/>
              <a:chExt cx="14527400" cy="8034877"/>
            </a:xfrm>
          </p:grpSpPr>
          <p:grpSp>
            <p:nvGrpSpPr>
              <p:cNvPr id="13" name="Group 2076"/>
              <p:cNvGrpSpPr/>
              <p:nvPr/>
            </p:nvGrpSpPr>
            <p:grpSpPr>
              <a:xfrm>
                <a:off x="35050786" y="15557857"/>
                <a:ext cx="6879370" cy="8034877"/>
                <a:chOff x="35024564" y="15224564"/>
                <a:chExt cx="6879370" cy="8034877"/>
              </a:xfrm>
            </p:grpSpPr>
            <p:sp>
              <p:nvSpPr>
                <p:cNvPr id="48" name="Freeform 47"/>
                <p:cNvSpPr/>
                <p:nvPr/>
              </p:nvSpPr>
              <p:spPr>
                <a:xfrm>
                  <a:off x="35024564" y="15313222"/>
                  <a:ext cx="2174714" cy="2053285"/>
                </a:xfrm>
                <a:custGeom>
                  <a:avLst/>
                  <a:gdLst>
                    <a:gd name="connsiteX0" fmla="*/ 0 w 1727043"/>
                    <a:gd name="connsiteY0" fmla="*/ 819273 h 1638546"/>
                    <a:gd name="connsiteX1" fmla="*/ 863522 w 1727043"/>
                    <a:gd name="connsiteY1" fmla="*/ 0 h 1638546"/>
                    <a:gd name="connsiteX2" fmla="*/ 1727044 w 1727043"/>
                    <a:gd name="connsiteY2" fmla="*/ 819273 h 1638546"/>
                    <a:gd name="connsiteX3" fmla="*/ 863522 w 1727043"/>
                    <a:gd name="connsiteY3" fmla="*/ 1638546 h 1638546"/>
                    <a:gd name="connsiteX4" fmla="*/ 0 w 1727043"/>
                    <a:gd name="connsiteY4" fmla="*/ 819273 h 163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043" h="1638546">
                      <a:moveTo>
                        <a:pt x="0" y="819273"/>
                      </a:moveTo>
                      <a:cubicBezTo>
                        <a:pt x="0" y="366801"/>
                        <a:pt x="386612" y="0"/>
                        <a:pt x="863522" y="0"/>
                      </a:cubicBezTo>
                      <a:cubicBezTo>
                        <a:pt x="1340432" y="0"/>
                        <a:pt x="1727044" y="366801"/>
                        <a:pt x="1727044" y="819273"/>
                      </a:cubicBezTo>
                      <a:cubicBezTo>
                        <a:pt x="1727044" y="1271745"/>
                        <a:pt x="1340432" y="1638546"/>
                        <a:pt x="863522" y="1638546"/>
                      </a:cubicBezTo>
                      <a:cubicBezTo>
                        <a:pt x="386612" y="1638546"/>
                        <a:pt x="0" y="1271745"/>
                        <a:pt x="0" y="819273"/>
                      </a:cubicBezTo>
                      <a:close/>
                    </a:path>
                  </a:pathLst>
                </a:custGeom>
                <a:solidFill>
                  <a:srgbClr val="9BBB59">
                    <a:lumMod val="75000"/>
                  </a:srgb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p:spPr>
              <p:style>
                <a:lnRef idx="2">
                  <a:scrgbClr r="0" g="0" b="0"/>
                </a:lnRef>
                <a:fillRef idx="1">
                  <a:scrgbClr r="0" g="0" b="0"/>
                </a:fillRef>
                <a:effectRef idx="0">
                  <a:scrgbClr r="0" g="0" b="0"/>
                </a:effectRef>
                <a:fontRef idx="minor">
                  <a:schemeClr val="lt1"/>
                </a:fontRef>
              </p:style>
              <p:txBody>
                <a:bodyPr spcFirstLastPara="0" vert="horz" wrap="square" lIns="271970" tIns="259010" rIns="271970" bIns="259010" numCol="1" spcCol="1270" anchor="ctr" anchorCtr="0">
                  <a:noAutofit/>
                </a:bodyPr>
                <a:lstStyle/>
                <a:p>
                  <a:pPr algn="ctr" defTabSz="800100">
                    <a:lnSpc>
                      <a:spcPct val="90000"/>
                    </a:lnSpc>
                    <a:spcAft>
                      <a:spcPct val="35000"/>
                    </a:spcAft>
                  </a:pPr>
                  <a:r>
                    <a:rPr lang="en-US" sz="2000" dirty="0" smtClean="0">
                      <a:solidFill>
                        <a:sysClr val="window" lastClr="FFFFFF"/>
                      </a:solidFill>
                      <a:latin typeface="Calibri"/>
                    </a:rPr>
                    <a:t>Bio-carbon</a:t>
                  </a:r>
                  <a:endParaRPr lang="en-US" sz="2000" dirty="0">
                    <a:solidFill>
                      <a:sysClr val="window" lastClr="FFFFFF"/>
                    </a:solidFill>
                    <a:latin typeface="Calibri"/>
                  </a:endParaRPr>
                </a:p>
              </p:txBody>
            </p:sp>
            <p:sp>
              <p:nvSpPr>
                <p:cNvPr id="49" name="Freeform 48"/>
                <p:cNvSpPr/>
                <p:nvPr/>
              </p:nvSpPr>
              <p:spPr>
                <a:xfrm>
                  <a:off x="37216843" y="15224564"/>
                  <a:ext cx="2770991" cy="1638546"/>
                </a:xfrm>
                <a:custGeom>
                  <a:avLst/>
                  <a:gdLst>
                    <a:gd name="connsiteX0" fmla="*/ 0 w 2590565"/>
                    <a:gd name="connsiteY0" fmla="*/ 0 h 1638546"/>
                    <a:gd name="connsiteX1" fmla="*/ 2590565 w 2590565"/>
                    <a:gd name="connsiteY1" fmla="*/ 0 h 1638546"/>
                    <a:gd name="connsiteX2" fmla="*/ 2590565 w 2590565"/>
                    <a:gd name="connsiteY2" fmla="*/ 1638546 h 1638546"/>
                    <a:gd name="connsiteX3" fmla="*/ 0 w 2590565"/>
                    <a:gd name="connsiteY3" fmla="*/ 1638546 h 1638546"/>
                    <a:gd name="connsiteX4" fmla="*/ 0 w 2590565"/>
                    <a:gd name="connsiteY4" fmla="*/ 0 h 163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565" h="1638546">
                      <a:moveTo>
                        <a:pt x="0" y="0"/>
                      </a:moveTo>
                      <a:lnTo>
                        <a:pt x="2590565" y="0"/>
                      </a:lnTo>
                      <a:lnTo>
                        <a:pt x="2590565" y="1638546"/>
                      </a:lnTo>
                      <a:lnTo>
                        <a:pt x="0" y="163854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kern="1200" dirty="0" smtClean="0">
                      <a:solidFill>
                        <a:schemeClr val="bg1"/>
                      </a:solidFill>
                      <a:latin typeface="Calibri"/>
                      <a:ea typeface="+mn-ea"/>
                      <a:cs typeface="+mn-cs"/>
                    </a:rPr>
                    <a:t>Soil amendment</a:t>
                  </a:r>
                  <a:endParaRPr lang="en-US" kern="1200" dirty="0">
                    <a:solidFill>
                      <a:schemeClr val="bg1"/>
                    </a:solidFill>
                    <a:latin typeface="Calibri"/>
                    <a:ea typeface="+mn-ea"/>
                    <a:cs typeface="+mn-cs"/>
                  </a:endParaRPr>
                </a:p>
              </p:txBody>
            </p:sp>
            <p:sp>
              <p:nvSpPr>
                <p:cNvPr id="50" name="Freeform 49"/>
                <p:cNvSpPr/>
                <p:nvPr/>
              </p:nvSpPr>
              <p:spPr>
                <a:xfrm>
                  <a:off x="36755732" y="17010916"/>
                  <a:ext cx="2156548" cy="1940285"/>
                </a:xfrm>
                <a:custGeom>
                  <a:avLst/>
                  <a:gdLst>
                    <a:gd name="connsiteX0" fmla="*/ 0 w 1850115"/>
                    <a:gd name="connsiteY0" fmla="*/ 844089 h 1688177"/>
                    <a:gd name="connsiteX1" fmla="*/ 925058 w 1850115"/>
                    <a:gd name="connsiteY1" fmla="*/ 0 h 1688177"/>
                    <a:gd name="connsiteX2" fmla="*/ 1850116 w 1850115"/>
                    <a:gd name="connsiteY2" fmla="*/ 844089 h 1688177"/>
                    <a:gd name="connsiteX3" fmla="*/ 925058 w 1850115"/>
                    <a:gd name="connsiteY3" fmla="*/ 1688178 h 1688177"/>
                    <a:gd name="connsiteX4" fmla="*/ 0 w 1850115"/>
                    <a:gd name="connsiteY4" fmla="*/ 844089 h 1688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115" h="1688177">
                      <a:moveTo>
                        <a:pt x="0" y="844089"/>
                      </a:moveTo>
                      <a:cubicBezTo>
                        <a:pt x="0" y="377912"/>
                        <a:pt x="414163" y="0"/>
                        <a:pt x="925058" y="0"/>
                      </a:cubicBezTo>
                      <a:cubicBezTo>
                        <a:pt x="1435953" y="0"/>
                        <a:pt x="1850116" y="377912"/>
                        <a:pt x="1850116" y="844089"/>
                      </a:cubicBezTo>
                      <a:cubicBezTo>
                        <a:pt x="1850116" y="1310266"/>
                        <a:pt x="1435953" y="1688178"/>
                        <a:pt x="925058" y="1688178"/>
                      </a:cubicBezTo>
                      <a:cubicBezTo>
                        <a:pt x="414163" y="1688178"/>
                        <a:pt x="0" y="1310266"/>
                        <a:pt x="0" y="844089"/>
                      </a:cubicBezTo>
                      <a:close/>
                    </a:path>
                  </a:pathLst>
                </a:custGeom>
                <a:solidFill>
                  <a:srgbClr val="EEECE1">
                    <a:lumMod val="50000"/>
                  </a:srgb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p:spPr>
              <p:style>
                <a:lnRef idx="2">
                  <a:scrgbClr r="0" g="0" b="0"/>
                </a:lnRef>
                <a:fillRef idx="1">
                  <a:scrgbClr r="0" g="0" b="0"/>
                </a:fillRef>
                <a:effectRef idx="0">
                  <a:scrgbClr r="0" g="0" b="0"/>
                </a:effectRef>
                <a:fontRef idx="minor">
                  <a:schemeClr val="lt1"/>
                </a:fontRef>
              </p:style>
              <p:txBody>
                <a:bodyPr spcFirstLastPara="0" vert="horz" wrap="square" lIns="282373" tIns="258658" rIns="282373" bIns="258658" numCol="1" spcCol="1270" anchor="ctr" anchorCtr="0">
                  <a:noAutofit/>
                </a:bodyPr>
                <a:lstStyle/>
                <a:p>
                  <a:pPr lvl="0" algn="ctr" defTabSz="800100">
                    <a:lnSpc>
                      <a:spcPct val="90000"/>
                    </a:lnSpc>
                    <a:spcBef>
                      <a:spcPct val="0"/>
                    </a:spcBef>
                    <a:spcAft>
                      <a:spcPct val="35000"/>
                    </a:spcAft>
                  </a:pPr>
                  <a:r>
                    <a:rPr lang="en-US" kern="1200" dirty="0" smtClean="0">
                      <a:solidFill>
                        <a:sysClr val="window" lastClr="FFFFFF"/>
                      </a:solidFill>
                      <a:latin typeface="Calibri"/>
                      <a:ea typeface="+mn-ea"/>
                      <a:cs typeface="+mn-cs"/>
                    </a:rPr>
                    <a:t>Bio-carbon</a:t>
                  </a:r>
                  <a:endParaRPr lang="en-US" kern="1200" dirty="0">
                    <a:solidFill>
                      <a:sysClr val="window" lastClr="FFFFFF"/>
                    </a:solidFill>
                    <a:latin typeface="Calibri"/>
                    <a:ea typeface="+mn-ea"/>
                    <a:cs typeface="+mn-cs"/>
                  </a:endParaRPr>
                </a:p>
              </p:txBody>
            </p:sp>
            <p:sp>
              <p:nvSpPr>
                <p:cNvPr id="51" name="Freeform 14"/>
                <p:cNvSpPr/>
                <p:nvPr/>
              </p:nvSpPr>
              <p:spPr>
                <a:xfrm>
                  <a:off x="38989429" y="17133840"/>
                  <a:ext cx="2914505" cy="1688177"/>
                </a:xfrm>
                <a:custGeom>
                  <a:avLst/>
                  <a:gdLst>
                    <a:gd name="connsiteX0" fmla="*/ 0 w 2775172"/>
                    <a:gd name="connsiteY0" fmla="*/ 0 h 1688177"/>
                    <a:gd name="connsiteX1" fmla="*/ 2775172 w 2775172"/>
                    <a:gd name="connsiteY1" fmla="*/ 0 h 1688177"/>
                    <a:gd name="connsiteX2" fmla="*/ 2775172 w 2775172"/>
                    <a:gd name="connsiteY2" fmla="*/ 1688177 h 1688177"/>
                    <a:gd name="connsiteX3" fmla="*/ 0 w 2775172"/>
                    <a:gd name="connsiteY3" fmla="*/ 1688177 h 1688177"/>
                    <a:gd name="connsiteX4" fmla="*/ 0 w 2775172"/>
                    <a:gd name="connsiteY4" fmla="*/ 0 h 1688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5172" h="1688177">
                      <a:moveTo>
                        <a:pt x="0" y="0"/>
                      </a:moveTo>
                      <a:lnTo>
                        <a:pt x="2775172" y="0"/>
                      </a:lnTo>
                      <a:lnTo>
                        <a:pt x="2775172" y="1688177"/>
                      </a:lnTo>
                      <a:lnTo>
                        <a:pt x="0" y="1688177"/>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kern="1200" dirty="0" smtClean="0">
                      <a:solidFill>
                        <a:schemeClr val="bg1"/>
                      </a:solidFill>
                      <a:latin typeface="Calibri"/>
                      <a:ea typeface="+mn-ea"/>
                      <a:cs typeface="+mn-cs"/>
                    </a:rPr>
                    <a:t>Heat and power production</a:t>
                  </a:r>
                  <a:endParaRPr lang="en-US" kern="1200" dirty="0">
                    <a:solidFill>
                      <a:schemeClr val="bg1"/>
                    </a:solidFill>
                    <a:latin typeface="Calibri"/>
                    <a:ea typeface="+mn-ea"/>
                    <a:cs typeface="+mn-cs"/>
                  </a:endParaRPr>
                </a:p>
              </p:txBody>
            </p:sp>
            <p:sp>
              <p:nvSpPr>
                <p:cNvPr id="52" name="Freeform 51"/>
                <p:cNvSpPr/>
                <p:nvPr/>
              </p:nvSpPr>
              <p:spPr>
                <a:xfrm>
                  <a:off x="36717098" y="19208670"/>
                  <a:ext cx="2299220" cy="2113527"/>
                </a:xfrm>
                <a:custGeom>
                  <a:avLst/>
                  <a:gdLst>
                    <a:gd name="connsiteX0" fmla="*/ 0 w 1734187"/>
                    <a:gd name="connsiteY0" fmla="*/ 819273 h 1638546"/>
                    <a:gd name="connsiteX1" fmla="*/ 867094 w 1734187"/>
                    <a:gd name="connsiteY1" fmla="*/ 0 h 1638546"/>
                    <a:gd name="connsiteX2" fmla="*/ 1734188 w 1734187"/>
                    <a:gd name="connsiteY2" fmla="*/ 819273 h 1638546"/>
                    <a:gd name="connsiteX3" fmla="*/ 867094 w 1734187"/>
                    <a:gd name="connsiteY3" fmla="*/ 1638546 h 1638546"/>
                    <a:gd name="connsiteX4" fmla="*/ 0 w 1734187"/>
                    <a:gd name="connsiteY4" fmla="*/ 819273 h 163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187" h="1638546">
                      <a:moveTo>
                        <a:pt x="0" y="819273"/>
                      </a:moveTo>
                      <a:cubicBezTo>
                        <a:pt x="0" y="366801"/>
                        <a:pt x="388211" y="0"/>
                        <a:pt x="867094" y="0"/>
                      </a:cubicBezTo>
                      <a:cubicBezTo>
                        <a:pt x="1345977" y="0"/>
                        <a:pt x="1734188" y="366801"/>
                        <a:pt x="1734188" y="819273"/>
                      </a:cubicBezTo>
                      <a:cubicBezTo>
                        <a:pt x="1734188" y="1271745"/>
                        <a:pt x="1345977" y="1638546"/>
                        <a:pt x="867094" y="1638546"/>
                      </a:cubicBezTo>
                      <a:cubicBezTo>
                        <a:pt x="388211" y="1638546"/>
                        <a:pt x="0" y="1271745"/>
                        <a:pt x="0" y="819273"/>
                      </a:cubicBezTo>
                      <a:close/>
                    </a:path>
                  </a:pathLst>
                </a:custGeom>
                <a:solidFill>
                  <a:sysClr val="windowText" lastClr="000000">
                    <a:lumMod val="85000"/>
                    <a:lumOff val="15000"/>
                  </a:sys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p:spPr>
              <p:style>
                <a:lnRef idx="2">
                  <a:scrgbClr r="0" g="0" b="0"/>
                </a:lnRef>
                <a:fillRef idx="1">
                  <a:scrgbClr r="0" g="0" b="0"/>
                </a:fillRef>
                <a:effectRef idx="0">
                  <a:scrgbClr r="0" g="0" b="0"/>
                </a:effectRef>
                <a:fontRef idx="minor">
                  <a:schemeClr val="lt1"/>
                </a:fontRef>
              </p:style>
              <p:txBody>
                <a:bodyPr spcFirstLastPara="0" vert="horz" wrap="square" lIns="265396" tIns="251390" rIns="265396" bIns="251390" numCol="1" spcCol="1270" anchor="ctr" anchorCtr="0">
                  <a:noAutofit/>
                </a:bodyPr>
                <a:lstStyle/>
                <a:p>
                  <a:pPr lvl="0" algn="ctr" defTabSz="800100">
                    <a:lnSpc>
                      <a:spcPct val="90000"/>
                    </a:lnSpc>
                    <a:spcBef>
                      <a:spcPct val="0"/>
                    </a:spcBef>
                    <a:spcAft>
                      <a:spcPct val="35000"/>
                    </a:spcAft>
                  </a:pPr>
                  <a:r>
                    <a:rPr lang="en-US" sz="2000" kern="1200" dirty="0" smtClean="0">
                      <a:solidFill>
                        <a:sysClr val="window" lastClr="FFFFFF"/>
                      </a:solidFill>
                      <a:latin typeface="Calibri"/>
                      <a:ea typeface="+mn-ea"/>
                      <a:cs typeface="+mn-cs"/>
                    </a:rPr>
                    <a:t>Charcoal</a:t>
                  </a:r>
                  <a:endParaRPr lang="en-US" sz="2000" kern="1200" dirty="0">
                    <a:solidFill>
                      <a:sysClr val="window" lastClr="FFFFFF"/>
                    </a:solidFill>
                    <a:latin typeface="Calibri"/>
                    <a:ea typeface="+mn-ea"/>
                    <a:cs typeface="+mn-cs"/>
                  </a:endParaRPr>
                </a:p>
              </p:txBody>
            </p:sp>
            <p:sp>
              <p:nvSpPr>
                <p:cNvPr id="53" name="Freeform 52"/>
                <p:cNvSpPr/>
                <p:nvPr/>
              </p:nvSpPr>
              <p:spPr>
                <a:xfrm>
                  <a:off x="39115625" y="19455120"/>
                  <a:ext cx="2601281" cy="1638546"/>
                </a:xfrm>
                <a:custGeom>
                  <a:avLst/>
                  <a:gdLst>
                    <a:gd name="connsiteX0" fmla="*/ 0 w 2601281"/>
                    <a:gd name="connsiteY0" fmla="*/ 0 h 1638546"/>
                    <a:gd name="connsiteX1" fmla="*/ 2601281 w 2601281"/>
                    <a:gd name="connsiteY1" fmla="*/ 0 h 1638546"/>
                    <a:gd name="connsiteX2" fmla="*/ 2601281 w 2601281"/>
                    <a:gd name="connsiteY2" fmla="*/ 1638546 h 1638546"/>
                    <a:gd name="connsiteX3" fmla="*/ 0 w 2601281"/>
                    <a:gd name="connsiteY3" fmla="*/ 1638546 h 1638546"/>
                    <a:gd name="connsiteX4" fmla="*/ 0 w 2601281"/>
                    <a:gd name="connsiteY4" fmla="*/ 0 h 163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1281" h="1638546">
                      <a:moveTo>
                        <a:pt x="0" y="0"/>
                      </a:moveTo>
                      <a:lnTo>
                        <a:pt x="2601281" y="0"/>
                      </a:lnTo>
                      <a:lnTo>
                        <a:pt x="2601281" y="1638546"/>
                      </a:lnTo>
                      <a:lnTo>
                        <a:pt x="0" y="163854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kern="1200" dirty="0" smtClean="0">
                      <a:solidFill>
                        <a:schemeClr val="bg1"/>
                      </a:solidFill>
                      <a:latin typeface="Calibri"/>
                      <a:ea typeface="+mn-ea"/>
                      <a:cs typeface="+mn-cs"/>
                    </a:rPr>
                    <a:t>Metallurgy applications</a:t>
                  </a:r>
                  <a:endParaRPr lang="en-US" kern="1200" dirty="0">
                    <a:solidFill>
                      <a:schemeClr val="bg1"/>
                    </a:solidFill>
                    <a:latin typeface="Calibri"/>
                    <a:ea typeface="+mn-ea"/>
                    <a:cs typeface="+mn-cs"/>
                  </a:endParaRPr>
                </a:p>
              </p:txBody>
            </p:sp>
            <p:sp>
              <p:nvSpPr>
                <p:cNvPr id="54" name="Freeform 53"/>
                <p:cNvSpPr/>
                <p:nvPr/>
              </p:nvSpPr>
              <p:spPr>
                <a:xfrm>
                  <a:off x="35190470" y="21142510"/>
                  <a:ext cx="2291969" cy="2116931"/>
                </a:xfrm>
                <a:custGeom>
                  <a:avLst/>
                  <a:gdLst>
                    <a:gd name="connsiteX0" fmla="*/ 0 w 1823259"/>
                    <a:gd name="connsiteY0" fmla="*/ 891418 h 1782836"/>
                    <a:gd name="connsiteX1" fmla="*/ 911630 w 1823259"/>
                    <a:gd name="connsiteY1" fmla="*/ 0 h 1782836"/>
                    <a:gd name="connsiteX2" fmla="*/ 1823260 w 1823259"/>
                    <a:gd name="connsiteY2" fmla="*/ 891418 h 1782836"/>
                    <a:gd name="connsiteX3" fmla="*/ 911630 w 1823259"/>
                    <a:gd name="connsiteY3" fmla="*/ 1782836 h 1782836"/>
                    <a:gd name="connsiteX4" fmla="*/ 0 w 1823259"/>
                    <a:gd name="connsiteY4" fmla="*/ 891418 h 1782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259" h="1782836">
                      <a:moveTo>
                        <a:pt x="0" y="891418"/>
                      </a:moveTo>
                      <a:cubicBezTo>
                        <a:pt x="0" y="399101"/>
                        <a:pt x="408151" y="0"/>
                        <a:pt x="911630" y="0"/>
                      </a:cubicBezTo>
                      <a:cubicBezTo>
                        <a:pt x="1415109" y="0"/>
                        <a:pt x="1823260" y="399101"/>
                        <a:pt x="1823260" y="891418"/>
                      </a:cubicBezTo>
                      <a:cubicBezTo>
                        <a:pt x="1823260" y="1383735"/>
                        <a:pt x="1415109" y="1782836"/>
                        <a:pt x="911630" y="1782836"/>
                      </a:cubicBezTo>
                      <a:cubicBezTo>
                        <a:pt x="408151" y="1782836"/>
                        <a:pt x="0" y="1383735"/>
                        <a:pt x="0" y="891418"/>
                      </a:cubicBezTo>
                      <a:close/>
                    </a:path>
                  </a:pathLst>
                </a:custGeom>
                <a:solidFill>
                  <a:srgbClr val="4BACC6">
                    <a:lumMod val="75000"/>
                  </a:srgb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p:spPr>
              <p:style>
                <a:lnRef idx="2">
                  <a:scrgbClr r="0" g="0" b="0"/>
                </a:lnRef>
                <a:fillRef idx="1">
                  <a:scrgbClr r="0" g="0" b="0"/>
                </a:fillRef>
                <a:effectRef idx="0">
                  <a:scrgbClr r="0" g="0" b="0"/>
                </a:effectRef>
                <a:fontRef idx="minor">
                  <a:schemeClr val="lt1"/>
                </a:fontRef>
              </p:style>
              <p:txBody>
                <a:bodyPr spcFirstLastPara="0" vert="horz" wrap="square" lIns="278440" tIns="272520" rIns="278440" bIns="272520" numCol="1" spcCol="1270" anchor="ctr" anchorCtr="0">
                  <a:noAutofit/>
                </a:bodyPr>
                <a:lstStyle/>
                <a:p>
                  <a:pPr lvl="0" algn="ctr" defTabSz="800100">
                    <a:lnSpc>
                      <a:spcPct val="90000"/>
                    </a:lnSpc>
                    <a:spcBef>
                      <a:spcPct val="0"/>
                    </a:spcBef>
                    <a:spcAft>
                      <a:spcPct val="35000"/>
                    </a:spcAft>
                  </a:pPr>
                  <a:r>
                    <a:rPr lang="en-US" dirty="0">
                      <a:solidFill>
                        <a:sysClr val="window" lastClr="FFFFFF"/>
                      </a:solidFill>
                      <a:latin typeface="Calibri"/>
                    </a:rPr>
                    <a:t>Activated Carbon</a:t>
                  </a:r>
                </a:p>
              </p:txBody>
            </p:sp>
            <p:sp>
              <p:nvSpPr>
                <p:cNvPr id="55" name="Freeform 54"/>
                <p:cNvSpPr/>
                <p:nvPr/>
              </p:nvSpPr>
              <p:spPr>
                <a:xfrm>
                  <a:off x="37597827" y="21874147"/>
                  <a:ext cx="2984830" cy="1215157"/>
                </a:xfrm>
                <a:custGeom>
                  <a:avLst/>
                  <a:gdLst>
                    <a:gd name="connsiteX0" fmla="*/ 0 w 2734889"/>
                    <a:gd name="connsiteY0" fmla="*/ 0 h 1782836"/>
                    <a:gd name="connsiteX1" fmla="*/ 2734889 w 2734889"/>
                    <a:gd name="connsiteY1" fmla="*/ 0 h 1782836"/>
                    <a:gd name="connsiteX2" fmla="*/ 2734889 w 2734889"/>
                    <a:gd name="connsiteY2" fmla="*/ 1782836 h 1782836"/>
                    <a:gd name="connsiteX3" fmla="*/ 0 w 2734889"/>
                    <a:gd name="connsiteY3" fmla="*/ 1782836 h 1782836"/>
                    <a:gd name="connsiteX4" fmla="*/ 0 w 2734889"/>
                    <a:gd name="connsiteY4" fmla="*/ 0 h 1782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889" h="1782836">
                      <a:moveTo>
                        <a:pt x="0" y="0"/>
                      </a:moveTo>
                      <a:lnTo>
                        <a:pt x="2734889" y="0"/>
                      </a:lnTo>
                      <a:lnTo>
                        <a:pt x="2734889" y="1782836"/>
                      </a:lnTo>
                      <a:lnTo>
                        <a:pt x="0" y="178283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28600" lvl="1" indent="-228600" algn="l" defTabSz="1066800">
                    <a:lnSpc>
                      <a:spcPct val="90000"/>
                    </a:lnSpc>
                    <a:spcBef>
                      <a:spcPct val="0"/>
                    </a:spcBef>
                    <a:spcAft>
                      <a:spcPct val="15000"/>
                    </a:spcAft>
                    <a:buChar char="••"/>
                  </a:pPr>
                  <a:r>
                    <a:rPr lang="en-US" kern="1200" dirty="0" smtClean="0">
                      <a:solidFill>
                        <a:schemeClr val="bg1"/>
                      </a:solidFill>
                      <a:latin typeface="Calibri"/>
                      <a:ea typeface="+mn-ea"/>
                      <a:cs typeface="+mn-cs"/>
                    </a:rPr>
                    <a:t>Wastewater treatment</a:t>
                  </a:r>
                  <a:endParaRPr lang="en-US" kern="1200" dirty="0">
                    <a:solidFill>
                      <a:schemeClr val="bg1"/>
                    </a:solidFill>
                    <a:latin typeface="Calibri"/>
                    <a:ea typeface="+mn-ea"/>
                    <a:cs typeface="+mn-cs"/>
                  </a:endParaRPr>
                </a:p>
              </p:txBody>
            </p:sp>
          </p:grpSp>
          <p:cxnSp>
            <p:nvCxnSpPr>
              <p:cNvPr id="14" name="Straight Arrow Connector 13"/>
              <p:cNvCxnSpPr>
                <a:stCxn id="27" idx="3"/>
                <a:endCxn id="19" idx="1"/>
              </p:cNvCxnSpPr>
              <p:nvPr/>
            </p:nvCxnSpPr>
            <p:spPr>
              <a:xfrm>
                <a:off x="33446624" y="17335218"/>
                <a:ext cx="921394" cy="1604366"/>
              </a:xfrm>
              <a:prstGeom prst="straightConnector1">
                <a:avLst/>
              </a:prstGeom>
              <a:noFill/>
              <a:ln w="38100" cap="flat" cmpd="sng" algn="ctr">
                <a:solidFill>
                  <a:schemeClr val="accent1">
                    <a:lumMod val="50000"/>
                  </a:schemeClr>
                </a:solidFill>
                <a:prstDash val="sysDash"/>
                <a:tailEnd type="arrow"/>
              </a:ln>
              <a:effectLst/>
            </p:spPr>
          </p:cxnSp>
          <p:cxnSp>
            <p:nvCxnSpPr>
              <p:cNvPr id="15" name="Straight Arrow Connector 14"/>
              <p:cNvCxnSpPr>
                <a:stCxn id="26" idx="3"/>
              </p:cNvCxnSpPr>
              <p:nvPr/>
            </p:nvCxnSpPr>
            <p:spPr>
              <a:xfrm>
                <a:off x="33446624" y="18937598"/>
                <a:ext cx="670083" cy="433648"/>
              </a:xfrm>
              <a:prstGeom prst="straightConnector1">
                <a:avLst/>
              </a:prstGeom>
              <a:noFill/>
              <a:ln w="38100" cap="flat" cmpd="sng" algn="ctr">
                <a:solidFill>
                  <a:schemeClr val="accent1">
                    <a:lumMod val="50000"/>
                  </a:schemeClr>
                </a:solidFill>
                <a:prstDash val="sysDash"/>
                <a:tailEnd type="arrow"/>
              </a:ln>
              <a:effectLst/>
            </p:spPr>
          </p:cxnSp>
          <p:cxnSp>
            <p:nvCxnSpPr>
              <p:cNvPr id="16" name="Straight Arrow Connector 15"/>
              <p:cNvCxnSpPr>
                <a:stCxn id="25" idx="3"/>
              </p:cNvCxnSpPr>
              <p:nvPr/>
            </p:nvCxnSpPr>
            <p:spPr>
              <a:xfrm flipV="1">
                <a:off x="33446624" y="20093251"/>
                <a:ext cx="737228" cy="450718"/>
              </a:xfrm>
              <a:prstGeom prst="straightConnector1">
                <a:avLst/>
              </a:prstGeom>
              <a:noFill/>
              <a:ln w="38100" cap="flat" cmpd="sng" algn="ctr">
                <a:solidFill>
                  <a:schemeClr val="accent1">
                    <a:lumMod val="50000"/>
                  </a:schemeClr>
                </a:solidFill>
                <a:prstDash val="sysDash"/>
                <a:tailEnd type="arrow"/>
              </a:ln>
              <a:effectLst/>
            </p:spPr>
          </p:cxnSp>
          <p:cxnSp>
            <p:nvCxnSpPr>
              <p:cNvPr id="17" name="Straight Arrow Connector 16"/>
              <p:cNvCxnSpPr>
                <a:endCxn id="19" idx="3"/>
              </p:cNvCxnSpPr>
              <p:nvPr/>
            </p:nvCxnSpPr>
            <p:spPr>
              <a:xfrm flipV="1">
                <a:off x="33466858" y="20458924"/>
                <a:ext cx="901160" cy="1642748"/>
              </a:xfrm>
              <a:prstGeom prst="straightConnector1">
                <a:avLst/>
              </a:prstGeom>
              <a:noFill/>
              <a:ln w="38100" cap="flat" cmpd="sng" algn="ctr">
                <a:solidFill>
                  <a:schemeClr val="accent1">
                    <a:lumMod val="50000"/>
                  </a:schemeClr>
                </a:solidFill>
                <a:prstDash val="sysDash"/>
                <a:tailEnd type="arrow"/>
              </a:ln>
              <a:effectLst/>
            </p:spPr>
          </p:cxnSp>
          <p:grpSp>
            <p:nvGrpSpPr>
              <p:cNvPr id="18" name="Group 7"/>
              <p:cNvGrpSpPr/>
              <p:nvPr/>
            </p:nvGrpSpPr>
            <p:grpSpPr>
              <a:xfrm>
                <a:off x="27402756" y="16491720"/>
                <a:ext cx="6043868" cy="6526930"/>
                <a:chOff x="27993291" y="20402617"/>
                <a:chExt cx="6043868" cy="6526930"/>
              </a:xfrm>
            </p:grpSpPr>
            <p:sp>
              <p:nvSpPr>
                <p:cNvPr id="24" name="Rectangle 23"/>
                <p:cNvSpPr/>
                <p:nvPr/>
              </p:nvSpPr>
              <p:spPr>
                <a:xfrm>
                  <a:off x="28153068" y="25278646"/>
                  <a:ext cx="5884091" cy="1565182"/>
                </a:xfrm>
                <a:prstGeom prst="rect">
                  <a:avLst/>
                </a:prstGeom>
                <a:solidFill>
                  <a:srgbClr val="9BBB59">
                    <a:lumMod val="60000"/>
                    <a:lumOff val="40000"/>
                  </a:srgbClr>
                </a:solidFill>
                <a:ln w="1905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i="0" u="none" strike="noStrike" kern="0" cap="none" spc="0" normalizeH="0" baseline="0" noProof="0" smtClean="0">
                    <a:ln>
                      <a:noFill/>
                    </a:ln>
                    <a:solidFill>
                      <a:prstClr val="white"/>
                    </a:solidFill>
                    <a:effectLst/>
                    <a:uLnTx/>
                    <a:uFillTx/>
                    <a:latin typeface="Calibri"/>
                    <a:ea typeface="+mn-ea"/>
                    <a:cs typeface="+mn-cs"/>
                  </a:endParaRPr>
                </a:p>
              </p:txBody>
            </p:sp>
            <p:sp>
              <p:nvSpPr>
                <p:cNvPr id="25" name="Rectangle 24"/>
                <p:cNvSpPr/>
                <p:nvPr/>
              </p:nvSpPr>
              <p:spPr>
                <a:xfrm>
                  <a:off x="28153068" y="23672275"/>
                  <a:ext cx="5884091" cy="1565182"/>
                </a:xfrm>
                <a:prstGeom prst="rect">
                  <a:avLst/>
                </a:prstGeom>
                <a:solidFill>
                  <a:srgbClr val="4BACC6">
                    <a:lumMod val="40000"/>
                    <a:lumOff val="60000"/>
                  </a:srgbClr>
                </a:solidFill>
                <a:ln w="1905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i="0" u="none" strike="noStrike" kern="0" cap="none" spc="0" normalizeH="0" baseline="0" noProof="0" smtClean="0">
                    <a:ln>
                      <a:noFill/>
                    </a:ln>
                    <a:solidFill>
                      <a:prstClr val="white"/>
                    </a:solidFill>
                    <a:effectLst/>
                    <a:uLnTx/>
                    <a:uFillTx/>
                    <a:latin typeface="Calibri"/>
                    <a:ea typeface="+mn-ea"/>
                    <a:cs typeface="+mn-cs"/>
                  </a:endParaRPr>
                </a:p>
              </p:txBody>
            </p:sp>
            <p:sp>
              <p:nvSpPr>
                <p:cNvPr id="26" name="Rectangle 25"/>
                <p:cNvSpPr/>
                <p:nvPr/>
              </p:nvSpPr>
              <p:spPr>
                <a:xfrm>
                  <a:off x="28153068" y="22065904"/>
                  <a:ext cx="5884091" cy="1565182"/>
                </a:xfrm>
                <a:prstGeom prst="rect">
                  <a:avLst/>
                </a:prstGeom>
                <a:solidFill>
                  <a:srgbClr val="8064A2">
                    <a:lumMod val="40000"/>
                    <a:lumOff val="60000"/>
                  </a:srgbClr>
                </a:solidFill>
                <a:ln w="1905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i="0" u="none" strike="noStrike" kern="0" cap="none" spc="0" normalizeH="0" baseline="0" noProof="0" smtClean="0">
                    <a:ln>
                      <a:noFill/>
                    </a:ln>
                    <a:solidFill>
                      <a:prstClr val="white"/>
                    </a:solidFill>
                    <a:effectLst/>
                    <a:uLnTx/>
                    <a:uFillTx/>
                    <a:latin typeface="Calibri"/>
                    <a:ea typeface="+mn-ea"/>
                    <a:cs typeface="+mn-cs"/>
                  </a:endParaRPr>
                </a:p>
              </p:txBody>
            </p:sp>
            <p:sp>
              <p:nvSpPr>
                <p:cNvPr id="27" name="Rectangle 26"/>
                <p:cNvSpPr/>
                <p:nvPr/>
              </p:nvSpPr>
              <p:spPr>
                <a:xfrm>
                  <a:off x="28153068" y="20463524"/>
                  <a:ext cx="5884091" cy="1565182"/>
                </a:xfrm>
                <a:prstGeom prst="rect">
                  <a:avLst/>
                </a:prstGeom>
                <a:solidFill>
                  <a:srgbClr val="EEECE1">
                    <a:lumMod val="90000"/>
                  </a:srgbClr>
                </a:solidFill>
                <a:ln w="19050" cap="flat" cmpd="sng" algn="ctr">
                  <a:solidFill>
                    <a:sysClr val="windowText" lastClr="000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i="0" u="none" strike="noStrike" kern="0" cap="none" spc="0" normalizeH="0" baseline="0" noProof="0" smtClean="0">
                    <a:ln>
                      <a:noFill/>
                    </a:ln>
                    <a:solidFill>
                      <a:prstClr val="white"/>
                    </a:solidFill>
                    <a:effectLst/>
                    <a:uLnTx/>
                    <a:uFillTx/>
                    <a:latin typeface="Calibri"/>
                    <a:ea typeface="+mn-ea"/>
                    <a:cs typeface="+mn-cs"/>
                  </a:endParaRPr>
                </a:p>
              </p:txBody>
            </p:sp>
            <p:pic>
              <p:nvPicPr>
                <p:cNvPr id="28" name="Picture 2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8879603" y="20402617"/>
                  <a:ext cx="1981582" cy="1732329"/>
                </a:xfrm>
                <a:prstGeom prst="ellipse">
                  <a:avLst/>
                </a:prstGeom>
                <a:ln>
                  <a:noFill/>
                </a:ln>
                <a:effectLst>
                  <a:softEdge rad="112500"/>
                </a:effectLst>
              </p:spPr>
            </p:pic>
            <p:sp>
              <p:nvSpPr>
                <p:cNvPr id="29" name="TextBox 28"/>
                <p:cNvSpPr txBox="1"/>
                <p:nvPr/>
              </p:nvSpPr>
              <p:spPr>
                <a:xfrm>
                  <a:off x="30561003" y="21588995"/>
                  <a:ext cx="1199541" cy="40110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Willow </a:t>
                  </a:r>
                </a:p>
              </p:txBody>
            </p:sp>
            <p:pic>
              <p:nvPicPr>
                <p:cNvPr id="30" name="Picture 29" descr="C:\Users\Harpreet Kambo\Desktop\Miscanthus-Raw.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211605" y="22035979"/>
                  <a:ext cx="1749748" cy="1695011"/>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31" name="TextBox 30"/>
                <p:cNvSpPr txBox="1"/>
                <p:nvPr/>
              </p:nvSpPr>
              <p:spPr>
                <a:xfrm>
                  <a:off x="31296596" y="23707414"/>
                  <a:ext cx="1218490" cy="6818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Wheat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Straw </a:t>
                  </a:r>
                </a:p>
              </p:txBody>
            </p:sp>
            <p:pic>
              <p:nvPicPr>
                <p:cNvPr id="32" name="Picture 3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2211605" y="23650204"/>
                  <a:ext cx="1665595" cy="1612114"/>
                </a:xfrm>
                <a:prstGeom prst="ellipse">
                  <a:avLst/>
                </a:prstGeom>
                <a:ln>
                  <a:noFill/>
                </a:ln>
                <a:effectLst>
                  <a:softEdge rad="112500"/>
                </a:effectLst>
              </p:spPr>
            </p:pic>
            <p:pic>
              <p:nvPicPr>
                <p:cNvPr id="33" name="Picture 3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2103021" y="25250470"/>
                  <a:ext cx="1822972" cy="1679077"/>
                </a:xfrm>
                <a:prstGeom prst="ellipse">
                  <a:avLst/>
                </a:prstGeom>
                <a:ln>
                  <a:noFill/>
                </a:ln>
                <a:effectLst>
                  <a:softEdge rad="112500"/>
                </a:effectLst>
              </p:spPr>
            </p:pic>
            <p:sp>
              <p:nvSpPr>
                <p:cNvPr id="34" name="TextBox 33"/>
                <p:cNvSpPr txBox="1"/>
                <p:nvPr/>
              </p:nvSpPr>
              <p:spPr>
                <a:xfrm>
                  <a:off x="31113308" y="25338886"/>
                  <a:ext cx="1258217" cy="68188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Tomato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Vines </a:t>
                  </a:r>
                </a:p>
              </p:txBody>
            </p:sp>
            <p:sp>
              <p:nvSpPr>
                <p:cNvPr id="35" name="TextBox 34"/>
                <p:cNvSpPr txBox="1"/>
                <p:nvPr/>
              </p:nvSpPr>
              <p:spPr>
                <a:xfrm rot="16200000">
                  <a:off x="27858133" y="20850720"/>
                  <a:ext cx="1136888" cy="832689"/>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Woody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Biomass</a:t>
                  </a:r>
                </a:p>
              </p:txBody>
            </p:sp>
            <p:sp>
              <p:nvSpPr>
                <p:cNvPr id="36" name="TextBox 35"/>
                <p:cNvSpPr txBox="1"/>
                <p:nvPr/>
              </p:nvSpPr>
              <p:spPr>
                <a:xfrm rot="16200000">
                  <a:off x="27721499" y="22260062"/>
                  <a:ext cx="1719146" cy="1175561"/>
                </a:xfrm>
                <a:prstGeom prst="rect">
                  <a:avLst/>
                </a:prstGeom>
                <a:noFill/>
              </p:spPr>
              <p:txBody>
                <a:bodyPr wrap="square" rtlCol="0">
                  <a:spAutoFit/>
                </a:bodyPr>
                <a:lstStyle/>
                <a:p>
                  <a:pPr algn="ctr" eaLnBrk="1" fontAlgn="auto" hangingPunct="1">
                    <a:spcBef>
                      <a:spcPts val="0"/>
                    </a:spcBef>
                    <a:spcAft>
                      <a:spcPts val="0"/>
                    </a:spcAft>
                  </a:pPr>
                  <a:r>
                    <a:rPr lang="en-US" sz="1400" kern="0" dirty="0">
                      <a:solidFill>
                        <a:prstClr val="black"/>
                      </a:solidFill>
                      <a:ea typeface="+mn-ea"/>
                      <a:cs typeface="Times New Roman" panose="02020603050405020304" pitchFamily="18" charset="0"/>
                    </a:rPr>
                    <a:t>Purpose Grown </a:t>
                  </a:r>
                </a:p>
                <a:p>
                  <a:pPr algn="ctr" eaLnBrk="1" fontAlgn="auto" hangingPunct="1">
                    <a:spcBef>
                      <a:spcPts val="0"/>
                    </a:spcBef>
                    <a:spcAft>
                      <a:spcPts val="0"/>
                    </a:spcAft>
                  </a:pPr>
                  <a:r>
                    <a:rPr lang="en-US" sz="1400" kern="0" dirty="0">
                      <a:solidFill>
                        <a:prstClr val="black"/>
                      </a:solidFill>
                      <a:ea typeface="+mn-ea"/>
                      <a:cs typeface="Times New Roman" panose="02020603050405020304" pitchFamily="18" charset="0"/>
                    </a:rPr>
                    <a:t>Biomass</a:t>
                  </a:r>
                </a:p>
              </p:txBody>
            </p:sp>
            <p:sp>
              <p:nvSpPr>
                <p:cNvPr id="37" name="TextBox 36"/>
                <p:cNvSpPr txBox="1"/>
                <p:nvPr/>
              </p:nvSpPr>
              <p:spPr>
                <a:xfrm rot="16200000">
                  <a:off x="27800492" y="24056093"/>
                  <a:ext cx="1408470" cy="832689"/>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Agricultural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Biomass</a:t>
                  </a:r>
                </a:p>
              </p:txBody>
            </p:sp>
            <p:sp>
              <p:nvSpPr>
                <p:cNvPr id="38" name="TextBox 37"/>
                <p:cNvSpPr txBox="1"/>
                <p:nvPr/>
              </p:nvSpPr>
              <p:spPr>
                <a:xfrm rot="16200000">
                  <a:off x="27936282" y="25644891"/>
                  <a:ext cx="1136888" cy="832689"/>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Wet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Biomass</a:t>
                  </a:r>
                </a:p>
              </p:txBody>
            </p:sp>
            <p:pic>
              <p:nvPicPr>
                <p:cNvPr id="39" name="Picture 3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8751910" y="23665968"/>
                  <a:ext cx="2136024" cy="1414734"/>
                </a:xfrm>
                <a:prstGeom prst="ellipse">
                  <a:avLst/>
                </a:prstGeom>
                <a:ln>
                  <a:noFill/>
                </a:ln>
                <a:effectLst>
                  <a:softEdge rad="112500"/>
                </a:effectLst>
              </p:spPr>
            </p:pic>
            <p:sp>
              <p:nvSpPr>
                <p:cNvPr id="40" name="TextBox 39"/>
                <p:cNvSpPr txBox="1"/>
                <p:nvPr/>
              </p:nvSpPr>
              <p:spPr>
                <a:xfrm>
                  <a:off x="30405373" y="24472436"/>
                  <a:ext cx="1276306" cy="6818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i="0" strike="noStrike" kern="0" cap="none" spc="0" normalizeH="0" baseline="0" noProof="0" dirty="0" smtClean="0">
                      <a:ln>
                        <a:noFill/>
                      </a:ln>
                      <a:solidFill>
                        <a:prstClr val="black"/>
                      </a:solidFill>
                      <a:effectLst/>
                      <a:uLnTx/>
                      <a:uFillTx/>
                      <a:ea typeface="+mn-ea"/>
                      <a:cs typeface="Times New Roman" panose="02020603050405020304" pitchFamily="18" charset="0"/>
                    </a:rPr>
                    <a:t>Corn</a:t>
                  </a:r>
                  <a:r>
                    <a:rPr kumimoji="0" lang="en-CA" sz="1400" i="0" strike="noStrike" kern="0" cap="none" spc="0" normalizeH="0" baseline="0" noProof="0" dirty="0" smtClean="0">
                      <a:ln>
                        <a:noFill/>
                      </a:ln>
                      <a:solidFill>
                        <a:prstClr val="black"/>
                      </a:solidFill>
                      <a:effectLst/>
                      <a:uLnTx/>
                      <a:uFillTx/>
                      <a:latin typeface="Calibri"/>
                      <a:ea typeface="+mn-ea"/>
                    </a:rPr>
                    <a:t> </a:t>
                  </a:r>
                  <a:r>
                    <a:rPr kumimoji="0" lang="en-CA" sz="1400" i="0" strike="noStrike" kern="0" cap="none" spc="0" normalizeH="0" baseline="0" noProof="0" dirty="0" smtClean="0">
                      <a:ln>
                        <a:noFill/>
                      </a:ln>
                      <a:solidFill>
                        <a:prstClr val="black"/>
                      </a:solidFill>
                      <a:effectLst/>
                      <a:uLnTx/>
                      <a:uFillTx/>
                      <a:ea typeface="+mn-ea"/>
                      <a:cs typeface="Times New Roman" panose="02020603050405020304" pitchFamily="18" charset="0"/>
                    </a:rPr>
                    <a:t>Stover</a:t>
                  </a:r>
                </a:p>
              </p:txBody>
            </p:sp>
            <p:pic>
              <p:nvPicPr>
                <p:cNvPr id="41" name="Picture 40"/>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29052457" y="22045033"/>
                  <a:ext cx="1684304" cy="1563772"/>
                </a:xfrm>
                <a:prstGeom prst="ellipse">
                  <a:avLst/>
                </a:prstGeom>
                <a:ln>
                  <a:noFill/>
                </a:ln>
                <a:effectLst>
                  <a:softEdge rad="112500"/>
                </a:effectLst>
              </p:spPr>
            </p:pic>
            <p:sp>
              <p:nvSpPr>
                <p:cNvPr id="42" name="TextBox 41"/>
                <p:cNvSpPr txBox="1"/>
                <p:nvPr/>
              </p:nvSpPr>
              <p:spPr>
                <a:xfrm>
                  <a:off x="30764892" y="22190223"/>
                  <a:ext cx="1735279" cy="40110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Miscanthus</a:t>
                  </a:r>
                </a:p>
              </p:txBody>
            </p:sp>
            <p:sp>
              <p:nvSpPr>
                <p:cNvPr id="43" name="TextBox 42"/>
                <p:cNvSpPr txBox="1"/>
                <p:nvPr/>
              </p:nvSpPr>
              <p:spPr>
                <a:xfrm>
                  <a:off x="30456752" y="23160085"/>
                  <a:ext cx="2141717" cy="401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Switchgrass</a:t>
                  </a:r>
                </a:p>
              </p:txBody>
            </p:sp>
            <p:pic>
              <p:nvPicPr>
                <p:cNvPr id="44" name="Picture 43"/>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32134861" y="20503979"/>
                  <a:ext cx="1585174" cy="1519993"/>
                </a:xfrm>
                <a:prstGeom prst="ellipse">
                  <a:avLst/>
                </a:prstGeom>
                <a:ln>
                  <a:noFill/>
                </a:ln>
                <a:effectLst>
                  <a:softEdge rad="112500"/>
                </a:effectLst>
              </p:spPr>
            </p:pic>
            <p:sp>
              <p:nvSpPr>
                <p:cNvPr id="45" name="TextBox 44"/>
                <p:cNvSpPr txBox="1"/>
                <p:nvPr/>
              </p:nvSpPr>
              <p:spPr>
                <a:xfrm>
                  <a:off x="30650294" y="20497705"/>
                  <a:ext cx="2177372" cy="6818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i="0" u="none" strike="noStrike" kern="0" cap="none" spc="0" normalizeH="0" baseline="0" noProof="0" dirty="0" smtClean="0">
                      <a:ln>
                        <a:noFill/>
                      </a:ln>
                      <a:solidFill>
                        <a:prstClr val="black"/>
                      </a:solidFill>
                      <a:effectLst/>
                      <a:uLnTx/>
                      <a:uFillTx/>
                      <a:ea typeface="+mn-ea"/>
                      <a:cs typeface="Times New Roman" panose="02020603050405020304" pitchFamily="18" charset="0"/>
                    </a:rPr>
                    <a:t>Construction Waste</a:t>
                  </a:r>
                </a:p>
              </p:txBody>
            </p:sp>
            <p:pic>
              <p:nvPicPr>
                <p:cNvPr id="46" name="Picture 45"/>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28924553" y="25316052"/>
                  <a:ext cx="1636449" cy="1471087"/>
                </a:xfrm>
                <a:prstGeom prst="ellipse">
                  <a:avLst/>
                </a:prstGeom>
                <a:ln>
                  <a:noFill/>
                </a:ln>
                <a:effectLst>
                  <a:softEdge rad="112500"/>
                </a:effectLst>
              </p:spPr>
            </p:pic>
            <p:sp>
              <p:nvSpPr>
                <p:cNvPr id="47" name="TextBox 46"/>
                <p:cNvSpPr txBox="1"/>
                <p:nvPr/>
              </p:nvSpPr>
              <p:spPr>
                <a:xfrm>
                  <a:off x="30258229" y="26037617"/>
                  <a:ext cx="1308853" cy="6818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400" i="0" strike="noStrike" kern="0" cap="none" spc="0" normalizeH="0" baseline="0" noProof="0" dirty="0" smtClean="0">
                      <a:ln>
                        <a:noFill/>
                      </a:ln>
                      <a:solidFill>
                        <a:prstClr val="black"/>
                      </a:solidFill>
                      <a:effectLst/>
                      <a:uLnTx/>
                      <a:uFillTx/>
                      <a:ea typeface="+mn-ea"/>
                      <a:cs typeface="Times New Roman" panose="02020603050405020304" pitchFamily="18" charset="0"/>
                    </a:rPr>
                    <a:t>Corn Husks</a:t>
                  </a:r>
                </a:p>
              </p:txBody>
            </p:sp>
          </p:grpSp>
          <p:pic>
            <p:nvPicPr>
              <p:cNvPr id="19" name="Picture 18" descr="C:\Users\Harpreet Kambo\Desktop\Dropbox\Pen Drive\Experiments\Samples Pictures\Biochar\Miscanthus-260-1.JP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34053585" y="18624918"/>
                <a:ext cx="2147084" cy="2148672"/>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cxnSp>
            <p:nvCxnSpPr>
              <p:cNvPr id="20" name="Straight Arrow Connector 19"/>
              <p:cNvCxnSpPr/>
              <p:nvPr/>
            </p:nvCxnSpPr>
            <p:spPr bwMode="auto">
              <a:xfrm flipV="1">
                <a:off x="35457552" y="17831204"/>
                <a:ext cx="327202" cy="819572"/>
              </a:xfrm>
              <a:prstGeom prst="straightConnector1">
                <a:avLst/>
              </a:prstGeom>
              <a:solidFill>
                <a:schemeClr val="accent1"/>
              </a:solidFill>
              <a:ln w="38100" cap="flat" cmpd="sng" algn="ctr">
                <a:solidFill>
                  <a:schemeClr val="accent1">
                    <a:lumMod val="50000"/>
                  </a:schemeClr>
                </a:solidFill>
                <a:prstDash val="sysDash"/>
                <a:round/>
                <a:headEnd type="none" w="med" len="med"/>
                <a:tailEnd type="triangle"/>
              </a:ln>
              <a:effectLst/>
            </p:spPr>
          </p:cxnSp>
          <p:cxnSp>
            <p:nvCxnSpPr>
              <p:cNvPr id="21" name="Straight Arrow Connector 20"/>
              <p:cNvCxnSpPr/>
              <p:nvPr/>
            </p:nvCxnSpPr>
            <p:spPr bwMode="auto">
              <a:xfrm flipV="1">
                <a:off x="36081020" y="18848738"/>
                <a:ext cx="641350" cy="325575"/>
              </a:xfrm>
              <a:prstGeom prst="straightConnector1">
                <a:avLst/>
              </a:prstGeom>
              <a:solidFill>
                <a:schemeClr val="accent1"/>
              </a:solidFill>
              <a:ln w="38100" cap="flat" cmpd="sng" algn="ctr">
                <a:solidFill>
                  <a:schemeClr val="accent1">
                    <a:lumMod val="50000"/>
                  </a:schemeClr>
                </a:solidFill>
                <a:prstDash val="sysDash"/>
                <a:round/>
                <a:headEnd type="none" w="med" len="med"/>
                <a:tailEnd type="triangle"/>
              </a:ln>
              <a:effectLst/>
            </p:spPr>
          </p:cxnSp>
          <p:cxnSp>
            <p:nvCxnSpPr>
              <p:cNvPr id="22" name="Straight Arrow Connector 21"/>
              <p:cNvCxnSpPr/>
              <p:nvPr/>
            </p:nvCxnSpPr>
            <p:spPr bwMode="auto">
              <a:xfrm>
                <a:off x="36102994" y="20147774"/>
                <a:ext cx="655863" cy="112304"/>
              </a:xfrm>
              <a:prstGeom prst="straightConnector1">
                <a:avLst/>
              </a:prstGeom>
              <a:solidFill>
                <a:schemeClr val="accent1"/>
              </a:solidFill>
              <a:ln w="38100" cap="flat" cmpd="sng" algn="ctr">
                <a:solidFill>
                  <a:schemeClr val="accent1">
                    <a:lumMod val="50000"/>
                  </a:schemeClr>
                </a:solidFill>
                <a:prstDash val="sysDash"/>
                <a:round/>
                <a:headEnd type="none" w="med" len="med"/>
                <a:tailEnd type="triangle"/>
              </a:ln>
              <a:effectLst/>
            </p:spPr>
          </p:cxnSp>
          <p:cxnSp>
            <p:nvCxnSpPr>
              <p:cNvPr id="23" name="Straight Arrow Connector 22"/>
              <p:cNvCxnSpPr/>
              <p:nvPr/>
            </p:nvCxnSpPr>
            <p:spPr bwMode="auto">
              <a:xfrm>
                <a:off x="35661966" y="20723317"/>
                <a:ext cx="492202" cy="681838"/>
              </a:xfrm>
              <a:prstGeom prst="straightConnector1">
                <a:avLst/>
              </a:prstGeom>
              <a:solidFill>
                <a:schemeClr val="accent1"/>
              </a:solidFill>
              <a:ln w="38100" cap="flat" cmpd="sng" algn="ctr">
                <a:solidFill>
                  <a:schemeClr val="accent1">
                    <a:lumMod val="50000"/>
                  </a:schemeClr>
                </a:solidFill>
                <a:prstDash val="sysDash"/>
                <a:round/>
                <a:headEnd type="none" w="med" len="med"/>
                <a:tailEnd type="triangle"/>
              </a:ln>
              <a:effectLst/>
            </p:spPr>
          </p:cxnSp>
        </p:grpSp>
      </p:grpSp>
      <p:pic>
        <p:nvPicPr>
          <p:cNvPr id="56" name="Picture 2"/>
          <p:cNvPicPr>
            <a:picLocks noChangeAspect="1" noChangeArrowheads="1"/>
          </p:cNvPicPr>
          <p:nvPr/>
        </p:nvPicPr>
        <p:blipFill>
          <a:blip r:embed="rId11" cstate="print"/>
          <a:srcRect/>
          <a:stretch>
            <a:fillRect/>
          </a:stretch>
        </p:blipFill>
        <p:spPr bwMode="auto">
          <a:xfrm>
            <a:off x="8052456" y="-1"/>
            <a:ext cx="1091544" cy="1196753"/>
          </a:xfrm>
          <a:prstGeom prst="rect">
            <a:avLst/>
          </a:prstGeom>
          <a:noFill/>
          <a:ln w="9525">
            <a:noFill/>
            <a:miter lim="800000"/>
            <a:headEnd/>
            <a:tailEnd/>
          </a:ln>
          <a:effectLst/>
        </p:spPr>
      </p:pic>
      <p:sp>
        <p:nvSpPr>
          <p:cNvPr id="57" name="TextBox 56"/>
          <p:cNvSpPr txBox="1"/>
          <p:nvPr/>
        </p:nvSpPr>
        <p:spPr>
          <a:xfrm>
            <a:off x="4283968" y="3574757"/>
            <a:ext cx="108012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chemeClr val="bg1"/>
                </a:solidFill>
                <a:effectLst/>
                <a:uLnTx/>
                <a:uFillTx/>
                <a:ea typeface="+mn-ea"/>
                <a:cs typeface="Times New Roman" panose="02020603050405020304" pitchFamily="18" charset="0"/>
              </a:rPr>
              <a:t>Bio-carbon</a:t>
            </a:r>
            <a:endParaRPr kumimoji="0" lang="en-US" sz="1600" b="1" i="1" u="none" strike="noStrike" kern="0" cap="none" spc="0" normalizeH="0" baseline="0" noProof="0" dirty="0" smtClean="0">
              <a:ln>
                <a:noFill/>
              </a:ln>
              <a:solidFill>
                <a:schemeClr val="bg1"/>
              </a:solidFill>
              <a:effectLst/>
              <a:uLnTx/>
              <a:uFillTx/>
              <a:ea typeface="+mn-ea"/>
              <a:cs typeface="Times New Roman" panose="02020603050405020304" pitchFamily="18" charset="0"/>
            </a:endParaRPr>
          </a:p>
        </p:txBody>
      </p:sp>
    </p:spTree>
    <p:extLst>
      <p:ext uri="{BB962C8B-B14F-4D97-AF65-F5344CB8AC3E}">
        <p14:creationId xmlns="" xmlns:p14="http://schemas.microsoft.com/office/powerpoint/2010/main" val="3145271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7129412" cy="792163"/>
          </a:xfrm>
        </p:spPr>
        <p:txBody>
          <a:bodyPr/>
          <a:lstStyle/>
          <a:p>
            <a:r>
              <a:rPr lang="en-CA" sz="2800" b="1" dirty="0" smtClean="0">
                <a:solidFill>
                  <a:srgbClr val="002060"/>
                </a:solidFill>
              </a:rPr>
              <a:t>HTC Product</a:t>
            </a:r>
            <a:r>
              <a:rPr lang="en-CA" sz="2800" b="1" dirty="0">
                <a:solidFill>
                  <a:srgbClr val="002060"/>
                </a:solidFill>
              </a:rPr>
              <a:t> </a:t>
            </a:r>
            <a:r>
              <a:rPr lang="en-CA" sz="2800" b="1" dirty="0" smtClean="0">
                <a:solidFill>
                  <a:srgbClr val="002060"/>
                </a:solidFill>
              </a:rPr>
              <a:t>Streams</a:t>
            </a:r>
            <a:endParaRPr lang="en-CA" sz="2800" b="1" dirty="0">
              <a:solidFill>
                <a:srgbClr val="002060"/>
              </a:solidFill>
            </a:endParaRPr>
          </a:p>
        </p:txBody>
      </p:sp>
      <p:pic>
        <p:nvPicPr>
          <p:cNvPr id="4" name="Picture 3" descr="C:\Users\Harpreet Kambo\Desktop\Miscanthus-Raw.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19672" y="4077072"/>
            <a:ext cx="1152128" cy="1123408"/>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C:\Users\Harpreet Kambo\Desktop\Dropbox\Pen Drive\Experiments\Samples Pictures\Biochar\Miscanthus-260-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56887" y="1415533"/>
            <a:ext cx="1610391" cy="162215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descr="C:\Users\Harpreet Kambo\Desktop\IMG_636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462091" y="3399771"/>
            <a:ext cx="1638301" cy="130094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6768406" y="5256748"/>
            <a:ext cx="1148680" cy="369332"/>
          </a:xfrm>
          <a:prstGeom prst="rect">
            <a:avLst/>
          </a:prstGeom>
          <a:noFill/>
          <a:ln w="31750">
            <a:solidFill>
              <a:schemeClr val="tx1"/>
            </a:solidFill>
          </a:ln>
        </p:spPr>
        <p:txBody>
          <a:bodyPr wrap="square" rtlCol="0">
            <a:spAutoFit/>
          </a:bodyPr>
          <a:lstStyle/>
          <a:p>
            <a:pPr algn="ctr"/>
            <a:r>
              <a:rPr lang="en-CA" dirty="0" smtClean="0"/>
              <a:t>Gases</a:t>
            </a:r>
            <a:endParaRPr lang="en-CA" dirty="0"/>
          </a:p>
        </p:txBody>
      </p:sp>
      <p:sp>
        <p:nvSpPr>
          <p:cNvPr id="11" name="Right Arrow 10"/>
          <p:cNvSpPr/>
          <p:nvPr/>
        </p:nvSpPr>
        <p:spPr>
          <a:xfrm>
            <a:off x="2488941" y="3603352"/>
            <a:ext cx="609600" cy="13044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5" name="Picture 2" descr="C:\Users\Harpreet Kambo\Desktop\Dropbox\Pen Drive\Experiments\Samples Pictures\IMG_6298.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5400000">
            <a:off x="3020043" y="2940446"/>
            <a:ext cx="2163031" cy="1622273"/>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Right Arrow 15"/>
          <p:cNvSpPr/>
          <p:nvPr/>
        </p:nvSpPr>
        <p:spPr>
          <a:xfrm rot="19576349">
            <a:off x="4856551" y="2854267"/>
            <a:ext cx="1634618" cy="128504"/>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7" name="Right Arrow 16"/>
          <p:cNvSpPr/>
          <p:nvPr/>
        </p:nvSpPr>
        <p:spPr>
          <a:xfrm>
            <a:off x="5026233" y="3779369"/>
            <a:ext cx="1336315" cy="13177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Right Arrow 17"/>
          <p:cNvSpPr/>
          <p:nvPr/>
        </p:nvSpPr>
        <p:spPr>
          <a:xfrm rot="2213522">
            <a:off x="4848244" y="4799645"/>
            <a:ext cx="1651163" cy="143040"/>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TextBox 18"/>
          <p:cNvSpPr txBox="1"/>
          <p:nvPr/>
        </p:nvSpPr>
        <p:spPr>
          <a:xfrm>
            <a:off x="354414" y="5883475"/>
            <a:ext cx="8584401" cy="369332"/>
          </a:xfrm>
          <a:prstGeom prst="rect">
            <a:avLst/>
          </a:prstGeom>
          <a:noFill/>
        </p:spPr>
        <p:txBody>
          <a:bodyPr wrap="none" rtlCol="0">
            <a:spAutoFit/>
          </a:bodyPr>
          <a:lstStyle/>
          <a:p>
            <a:r>
              <a:rPr lang="en-CA" dirty="0" smtClean="0"/>
              <a:t>The </a:t>
            </a:r>
            <a:r>
              <a:rPr lang="en-CA" dirty="0"/>
              <a:t>distributions </a:t>
            </a:r>
            <a:r>
              <a:rPr lang="en-CA" dirty="0" smtClean="0"/>
              <a:t>&amp; properties </a:t>
            </a:r>
            <a:r>
              <a:rPr lang="en-CA" dirty="0"/>
              <a:t>of </a:t>
            </a:r>
            <a:r>
              <a:rPr lang="en-CA" dirty="0" smtClean="0"/>
              <a:t>products strongly depends on reaction conditions!</a:t>
            </a:r>
            <a:endParaRPr lang="en-CA" dirty="0"/>
          </a:p>
        </p:txBody>
      </p:sp>
      <p:pic>
        <p:nvPicPr>
          <p:cNvPr id="12" name="Picture 1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12084" y="2152618"/>
            <a:ext cx="1199725" cy="1273145"/>
          </a:xfrm>
          <a:prstGeom prst="rect">
            <a:avLst/>
          </a:prstGeom>
        </p:spPr>
      </p:pic>
      <p:sp>
        <p:nvSpPr>
          <p:cNvPr id="13" name="TextBox 12"/>
          <p:cNvSpPr txBox="1"/>
          <p:nvPr/>
        </p:nvSpPr>
        <p:spPr>
          <a:xfrm>
            <a:off x="1298341" y="3358733"/>
            <a:ext cx="432048" cy="646331"/>
          </a:xfrm>
          <a:prstGeom prst="rect">
            <a:avLst/>
          </a:prstGeom>
          <a:noFill/>
        </p:spPr>
        <p:txBody>
          <a:bodyPr wrap="square" rtlCol="0">
            <a:spAutoFit/>
          </a:bodyPr>
          <a:lstStyle/>
          <a:p>
            <a:r>
              <a:rPr lang="en-CA" sz="3600" b="1" dirty="0"/>
              <a:t>+</a:t>
            </a:r>
          </a:p>
        </p:txBody>
      </p:sp>
      <p:sp>
        <p:nvSpPr>
          <p:cNvPr id="14" name="Slide Number Placeholder 13"/>
          <p:cNvSpPr>
            <a:spLocks noGrp="1"/>
          </p:cNvSpPr>
          <p:nvPr>
            <p:ph type="sldNum" sz="quarter" idx="12"/>
          </p:nvPr>
        </p:nvSpPr>
        <p:spPr/>
        <p:txBody>
          <a:bodyPr/>
          <a:lstStyle/>
          <a:p>
            <a:fld id="{F6F705D1-30D9-4CAD-8126-A59E6571C9E1}" type="slidenum">
              <a:rPr lang="en-US" altLang="en-US" smtClean="0"/>
              <a:pPr/>
              <a:t>14</a:t>
            </a:fld>
            <a:endParaRPr lang="en-US" altLang="en-US"/>
          </a:p>
        </p:txBody>
      </p:sp>
      <p:sp>
        <p:nvSpPr>
          <p:cNvPr id="3" name="Oval 2"/>
          <p:cNvSpPr/>
          <p:nvPr/>
        </p:nvSpPr>
        <p:spPr>
          <a:xfrm>
            <a:off x="6246228" y="1194803"/>
            <a:ext cx="2088232" cy="208997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6167552" y="855762"/>
            <a:ext cx="1326004" cy="369332"/>
          </a:xfrm>
          <a:prstGeom prst="rect">
            <a:avLst/>
          </a:prstGeom>
          <a:noFill/>
        </p:spPr>
        <p:txBody>
          <a:bodyPr wrap="none" rtlCol="0">
            <a:spAutoFit/>
          </a:bodyPr>
          <a:lstStyle/>
          <a:p>
            <a:r>
              <a:rPr lang="en-CA" b="1" dirty="0" err="1" smtClean="0">
                <a:solidFill>
                  <a:srgbClr val="C00000"/>
                </a:solidFill>
              </a:rPr>
              <a:t>Biocarbon</a:t>
            </a:r>
            <a:endParaRPr lang="en-CA" b="1" dirty="0">
              <a:solidFill>
                <a:srgbClr val="C00000"/>
              </a:solidFill>
            </a:endParaRPr>
          </a:p>
        </p:txBody>
      </p:sp>
      <p:sp>
        <p:nvSpPr>
          <p:cNvPr id="20" name="TextBox 19"/>
          <p:cNvSpPr txBox="1"/>
          <p:nvPr/>
        </p:nvSpPr>
        <p:spPr>
          <a:xfrm>
            <a:off x="8286835" y="1997979"/>
            <a:ext cx="979755" cy="369332"/>
          </a:xfrm>
          <a:prstGeom prst="rect">
            <a:avLst/>
          </a:prstGeom>
          <a:noFill/>
        </p:spPr>
        <p:txBody>
          <a:bodyPr wrap="none" rtlCol="0">
            <a:spAutoFit/>
          </a:bodyPr>
          <a:lstStyle/>
          <a:p>
            <a:r>
              <a:rPr lang="en-CA" b="1" dirty="0" smtClean="0"/>
              <a:t>45-80%</a:t>
            </a:r>
            <a:endParaRPr lang="en-CA" b="1" dirty="0"/>
          </a:p>
        </p:txBody>
      </p:sp>
      <p:sp>
        <p:nvSpPr>
          <p:cNvPr id="21" name="TextBox 20"/>
          <p:cNvSpPr txBox="1"/>
          <p:nvPr/>
        </p:nvSpPr>
        <p:spPr>
          <a:xfrm>
            <a:off x="8067278" y="5272633"/>
            <a:ext cx="723275" cy="369332"/>
          </a:xfrm>
          <a:prstGeom prst="rect">
            <a:avLst/>
          </a:prstGeom>
          <a:noFill/>
        </p:spPr>
        <p:txBody>
          <a:bodyPr wrap="none" rtlCol="0">
            <a:spAutoFit/>
          </a:bodyPr>
          <a:lstStyle/>
          <a:p>
            <a:r>
              <a:rPr lang="en-CA" b="1" dirty="0" smtClean="0"/>
              <a:t>2-5%</a:t>
            </a:r>
            <a:endParaRPr lang="en-CA" b="1" dirty="0"/>
          </a:p>
        </p:txBody>
      </p:sp>
      <p:sp>
        <p:nvSpPr>
          <p:cNvPr id="22" name="TextBox 21"/>
          <p:cNvSpPr txBox="1"/>
          <p:nvPr/>
        </p:nvSpPr>
        <p:spPr>
          <a:xfrm>
            <a:off x="8164245" y="3756693"/>
            <a:ext cx="979755" cy="369332"/>
          </a:xfrm>
          <a:prstGeom prst="rect">
            <a:avLst/>
          </a:prstGeom>
          <a:noFill/>
        </p:spPr>
        <p:txBody>
          <a:bodyPr wrap="none" rtlCol="0">
            <a:spAutoFit/>
          </a:bodyPr>
          <a:lstStyle/>
          <a:p>
            <a:r>
              <a:rPr lang="en-CA" b="1" dirty="0" smtClean="0"/>
              <a:t>15-50%</a:t>
            </a:r>
            <a:endParaRPr lang="en-CA" b="1" dirty="0"/>
          </a:p>
        </p:txBody>
      </p:sp>
      <p:pic>
        <p:nvPicPr>
          <p:cNvPr id="25" name="Picture 2"/>
          <p:cNvPicPr>
            <a:picLocks noChangeAspect="1" noChangeArrowheads="1"/>
          </p:cNvPicPr>
          <p:nvPr/>
        </p:nvPicPr>
        <p:blipFill>
          <a:blip r:embed="rId7" cstate="print"/>
          <a:srcRect/>
          <a:stretch>
            <a:fillRect/>
          </a:stretch>
        </p:blipFill>
        <p:spPr bwMode="auto">
          <a:xfrm>
            <a:off x="8052456" y="-1"/>
            <a:ext cx="1091544" cy="1196753"/>
          </a:xfrm>
          <a:prstGeom prst="rect">
            <a:avLst/>
          </a:prstGeom>
          <a:noFill/>
          <a:ln w="9525">
            <a:noFill/>
            <a:miter lim="800000"/>
            <a:headEnd/>
            <a:tailEnd/>
          </a:ln>
          <a:effectLst/>
        </p:spPr>
      </p:pic>
      <p:pic>
        <p:nvPicPr>
          <p:cNvPr id="23" name="Picture 2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23528" y="4149080"/>
            <a:ext cx="1154558" cy="10447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 xmlns:p14="http://schemas.microsoft.com/office/powerpoint/2010/main" val="18318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animBg="1"/>
      <p:bldP spid="24"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0" y="260648"/>
            <a:ext cx="7740352" cy="792163"/>
          </a:xfrm>
        </p:spPr>
        <p:txBody>
          <a:bodyPr/>
          <a:lstStyle/>
          <a:p>
            <a:r>
              <a:rPr lang="en-CA" sz="2200" b="1" dirty="0">
                <a:solidFill>
                  <a:srgbClr val="002060"/>
                </a:solidFill>
              </a:rPr>
              <a:t>Effect of Pre-treatment on </a:t>
            </a:r>
            <a:r>
              <a:rPr lang="en-CA" sz="2200" b="1" dirty="0" smtClean="0">
                <a:solidFill>
                  <a:srgbClr val="002060"/>
                </a:solidFill>
              </a:rPr>
              <a:t>Polymeric Composition</a:t>
            </a:r>
            <a:endParaRPr lang="en-CA" sz="22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15</a:t>
            </a:fld>
            <a:endParaRPr lang="en-US" altLang="en-US"/>
          </a:p>
        </p:txBody>
      </p:sp>
      <p:graphicFrame>
        <p:nvGraphicFramePr>
          <p:cNvPr id="5" name="Content Placeholder 3"/>
          <p:cNvGraphicFramePr>
            <a:graphicFrameLocks/>
          </p:cNvGraphicFramePr>
          <p:nvPr>
            <p:extLst>
              <p:ext uri="{D42A27DB-BD31-4B8C-83A1-F6EECF244321}">
                <p14:modId xmlns="" xmlns:p14="http://schemas.microsoft.com/office/powerpoint/2010/main" val="3702912264"/>
              </p:ext>
            </p:extLst>
          </p:nvPr>
        </p:nvGraphicFramePr>
        <p:xfrm>
          <a:off x="611560" y="1484784"/>
          <a:ext cx="8280920" cy="2971800"/>
        </p:xfrm>
        <a:graphic>
          <a:graphicData uri="http://schemas.openxmlformats.org/drawingml/2006/table">
            <a:tbl>
              <a:tblPr/>
              <a:tblGrid>
                <a:gridCol w="1555810"/>
                <a:gridCol w="1342743"/>
                <a:gridCol w="1284804"/>
                <a:gridCol w="997612"/>
                <a:gridCol w="867703"/>
                <a:gridCol w="1308906"/>
                <a:gridCol w="923342"/>
              </a:tblGrid>
              <a:tr h="810490">
                <a:tc>
                  <a:txBody>
                    <a:bodyPr/>
                    <a:lstStyle/>
                    <a:p>
                      <a:pPr algn="ctr" fontAlgn="b"/>
                      <a:r>
                        <a:rPr lang="en-CA" sz="1400" b="1" i="0" u="none" strike="noStrike" dirty="0">
                          <a:solidFill>
                            <a:srgbClr val="000000"/>
                          </a:solidFill>
                          <a:effectLst/>
                          <a:latin typeface="+mj-lt"/>
                        </a:rPr>
                        <a:t>Pre-treatment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dirty="0" smtClean="0">
                          <a:solidFill>
                            <a:srgbClr val="000000"/>
                          </a:solidFill>
                          <a:effectLst/>
                          <a:latin typeface="+mj-lt"/>
                        </a:rPr>
                        <a:t>Material</a:t>
                      </a:r>
                    </a:p>
                    <a:p>
                      <a:pPr algn="ctr" fontAlgn="b"/>
                      <a:r>
                        <a:rPr lang="en-CA" sz="1400" b="1" i="0" u="none" strike="noStrike" dirty="0" smtClean="0">
                          <a:solidFill>
                            <a:srgbClr val="000000"/>
                          </a:solidFill>
                          <a:effectLst/>
                          <a:latin typeface="+mj-lt"/>
                        </a:rPr>
                        <a:t>(Miscanthus)</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a:solidFill>
                            <a:srgbClr val="000000"/>
                          </a:solidFill>
                          <a:effectLst/>
                          <a:latin typeface="+mj-lt"/>
                        </a:rPr>
                        <a:t>Hemicellulose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a:solidFill>
                            <a:srgbClr val="000000"/>
                          </a:solidFill>
                          <a:effectLst/>
                          <a:latin typeface="+mj-lt"/>
                        </a:rPr>
                        <a:t>Cellulose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a:solidFill>
                            <a:srgbClr val="000000"/>
                          </a:solidFill>
                          <a:effectLst/>
                          <a:latin typeface="+mj-lt"/>
                        </a:rPr>
                        <a:t>Lignin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baseline="0" dirty="0" smtClean="0">
                          <a:solidFill>
                            <a:srgbClr val="000000"/>
                          </a:solidFill>
                          <a:effectLst/>
                          <a:latin typeface="+mj-lt"/>
                        </a:rPr>
                        <a:t>Extractives</a:t>
                      </a:r>
                    </a:p>
                    <a:p>
                      <a:pPr algn="ctr" fontAlgn="b"/>
                      <a:r>
                        <a:rPr lang="en-CA" sz="1400" b="1" i="0" u="none" strike="noStrike" baseline="0" dirty="0" smtClean="0">
                          <a:solidFill>
                            <a:srgbClr val="000000"/>
                          </a:solidFill>
                          <a:effectLst/>
                          <a:latin typeface="+mj-lt"/>
                        </a:rPr>
                        <a:t> </a:t>
                      </a:r>
                      <a:r>
                        <a:rPr lang="en-CA" sz="1400" b="1" i="0" u="none" strike="noStrike" dirty="0" smtClean="0">
                          <a:solidFill>
                            <a:srgbClr val="000000"/>
                          </a:solidFill>
                          <a:effectLst/>
                          <a:latin typeface="+mj-lt"/>
                        </a:rPr>
                        <a:t>(%)</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CA" sz="1400" b="1" i="0" u="none" strike="noStrike" dirty="0">
                          <a:solidFill>
                            <a:srgbClr val="000000"/>
                          </a:solidFill>
                          <a:effectLst/>
                          <a:latin typeface="+mj-lt"/>
                        </a:rPr>
                        <a:t>Ash </a:t>
                      </a:r>
                      <a:endParaRPr lang="en-CA" sz="1400" b="1" i="0" u="none" strike="noStrike" dirty="0" smtClean="0">
                        <a:solidFill>
                          <a:srgbClr val="000000"/>
                        </a:solidFill>
                        <a:effectLst/>
                        <a:latin typeface="+mj-lt"/>
                      </a:endParaRPr>
                    </a:p>
                    <a:p>
                      <a:pPr algn="ctr" fontAlgn="b"/>
                      <a:r>
                        <a:rPr lang="en-CA" sz="1400" b="1" i="0" u="none" strike="noStrike" dirty="0" smtClean="0">
                          <a:solidFill>
                            <a:srgbClr val="000000"/>
                          </a:solidFill>
                          <a:effectLst/>
                          <a:latin typeface="+mj-lt"/>
                        </a:rPr>
                        <a:t>(%)</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432262">
                <a:tc rowSpan="4">
                  <a:txBody>
                    <a:bodyPr/>
                    <a:lstStyle/>
                    <a:p>
                      <a:pPr algn="ctr" fontAlgn="ctr"/>
                      <a:r>
                        <a:rPr lang="en-CA" sz="1400" b="1" i="0" u="none" strike="noStrike">
                          <a:solidFill>
                            <a:srgbClr val="000000"/>
                          </a:solidFill>
                          <a:effectLst/>
                          <a:latin typeface="+mj-lt"/>
                        </a:rPr>
                        <a:t>HTC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smtClean="0">
                          <a:solidFill>
                            <a:srgbClr val="000000"/>
                          </a:solidFill>
                          <a:effectLst/>
                          <a:latin typeface="+mj-lt"/>
                        </a:rPr>
                        <a:t>Raw</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36.30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38.80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11.50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12.60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0.80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432262">
                <a:tc vMerge="1">
                  <a:txBody>
                    <a:bodyPr/>
                    <a:lstStyle/>
                    <a:p>
                      <a:endParaRPr lang="en-CA"/>
                    </a:p>
                  </a:txBody>
                  <a:tcPr/>
                </a:tc>
                <a:tc>
                  <a:txBody>
                    <a:bodyPr/>
                    <a:lstStyle/>
                    <a:p>
                      <a:pPr algn="ctr" fontAlgn="b"/>
                      <a:r>
                        <a:rPr lang="en-CA" sz="1400" b="1" i="0" u="none" strike="noStrike" dirty="0" smtClean="0">
                          <a:solidFill>
                            <a:srgbClr val="000000"/>
                          </a:solidFill>
                          <a:effectLst/>
                          <a:latin typeface="+mj-lt"/>
                        </a:rPr>
                        <a:t>190C-5min</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5.77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56.94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15.61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21.14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0.54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432262">
                <a:tc vMerge="1">
                  <a:txBody>
                    <a:bodyPr/>
                    <a:lstStyle/>
                    <a:p>
                      <a:endParaRPr lang="en-CA"/>
                    </a:p>
                  </a:txBody>
                  <a:tcPr/>
                </a:tc>
                <a:tc>
                  <a:txBody>
                    <a:bodyPr/>
                    <a:lstStyle/>
                    <a:p>
                      <a:pPr algn="ctr" fontAlgn="b"/>
                      <a:r>
                        <a:rPr lang="en-CA" sz="1400" b="1" i="0" u="none" strike="noStrike" dirty="0" smtClean="0">
                          <a:solidFill>
                            <a:srgbClr val="000000"/>
                          </a:solidFill>
                          <a:effectLst/>
                          <a:latin typeface="+mj-lt"/>
                        </a:rPr>
                        <a:t>225C-5min</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5.11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53.38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17.75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23.08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0.68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432262">
                <a:tc vMerge="1">
                  <a:txBody>
                    <a:bodyPr/>
                    <a:lstStyle/>
                    <a:p>
                      <a:endParaRPr lang="en-CA"/>
                    </a:p>
                  </a:txBody>
                  <a:tcPr/>
                </a:tc>
                <a:tc>
                  <a:txBody>
                    <a:bodyPr/>
                    <a:lstStyle/>
                    <a:p>
                      <a:pPr algn="ctr" fontAlgn="b"/>
                      <a:r>
                        <a:rPr lang="en-CA" sz="1400" b="1" i="0" u="none" strike="noStrike" dirty="0" smtClean="0">
                          <a:solidFill>
                            <a:srgbClr val="000000"/>
                          </a:solidFill>
                          <a:effectLst/>
                          <a:latin typeface="+mj-lt"/>
                        </a:rPr>
                        <a:t>260C-5min</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0.97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27.50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dirty="0">
                          <a:solidFill>
                            <a:srgbClr val="000000"/>
                          </a:solidFill>
                          <a:effectLst/>
                          <a:latin typeface="+mj-lt"/>
                        </a:rPr>
                        <a:t>30.57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39.99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CA" sz="1400" b="1" i="0" u="none" strike="noStrike">
                          <a:solidFill>
                            <a:srgbClr val="000000"/>
                          </a:solidFill>
                          <a:effectLst/>
                          <a:latin typeface="+mj-lt"/>
                        </a:rPr>
                        <a:t>0.97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432262">
                <a:tc>
                  <a:txBody>
                    <a:bodyPr/>
                    <a:lstStyle/>
                    <a:p>
                      <a:pPr algn="ctr" fontAlgn="b"/>
                      <a:r>
                        <a:rPr lang="en-CA" sz="1400" b="1" i="0" u="none" strike="noStrike" dirty="0">
                          <a:solidFill>
                            <a:srgbClr val="000000"/>
                          </a:solidFill>
                          <a:effectLst/>
                          <a:latin typeface="+mj-lt"/>
                        </a:rPr>
                        <a:t>Torrefaction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dirty="0" smtClean="0">
                          <a:solidFill>
                            <a:srgbClr val="000000"/>
                          </a:solidFill>
                          <a:effectLst/>
                          <a:latin typeface="+mj-lt"/>
                        </a:rPr>
                        <a:t>260C-30min</a:t>
                      </a:r>
                      <a:endParaRPr lang="en-CA" sz="1400" b="1" i="0" u="none" strike="noStrike" dirty="0">
                        <a:solidFill>
                          <a:srgbClr val="000000"/>
                        </a:solidFill>
                        <a:effectLst/>
                        <a:latin typeface="+mj-lt"/>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dirty="0">
                          <a:solidFill>
                            <a:srgbClr val="000000"/>
                          </a:solidFill>
                          <a:effectLst/>
                          <a:latin typeface="+mj-lt"/>
                        </a:rPr>
                        <a:t>21.46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a:solidFill>
                            <a:srgbClr val="000000"/>
                          </a:solidFill>
                          <a:effectLst/>
                          <a:latin typeface="+mj-lt"/>
                        </a:rPr>
                        <a:t>36.21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a:solidFill>
                            <a:srgbClr val="000000"/>
                          </a:solidFill>
                          <a:effectLst/>
                          <a:latin typeface="+mj-lt"/>
                        </a:rPr>
                        <a:t>41.31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a:solidFill>
                            <a:srgbClr val="000000"/>
                          </a:solidFill>
                          <a:effectLst/>
                          <a:latin typeface="+mj-lt"/>
                        </a:rPr>
                        <a:t>6.20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CA" sz="1400" b="1" i="0" u="none" strike="noStrike" dirty="0">
                          <a:solidFill>
                            <a:srgbClr val="000000"/>
                          </a:solidFill>
                          <a:effectLst/>
                          <a:latin typeface="+mj-lt"/>
                        </a:rPr>
                        <a:t>1.02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bl>
          </a:graphicData>
        </a:graphic>
      </p:graphicFrame>
      <p:pic>
        <p:nvPicPr>
          <p:cNvPr id="3074" name="Picture 2" descr="C:\Users\Harpreet Kambo\Desktop\All-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35696" y="4853842"/>
            <a:ext cx="5976664" cy="182118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967930" y="4581128"/>
            <a:ext cx="603050" cy="307777"/>
          </a:xfrm>
          <a:prstGeom prst="rect">
            <a:avLst/>
          </a:prstGeom>
          <a:noFill/>
        </p:spPr>
        <p:txBody>
          <a:bodyPr wrap="none" rtlCol="0">
            <a:spAutoFit/>
          </a:bodyPr>
          <a:lstStyle/>
          <a:p>
            <a:r>
              <a:rPr lang="en-CA" sz="1400" b="1" dirty="0" smtClean="0"/>
              <a:t>Raw </a:t>
            </a:r>
            <a:endParaRPr lang="en-CA" sz="1400" b="1" dirty="0"/>
          </a:p>
        </p:txBody>
      </p:sp>
      <p:sp>
        <p:nvSpPr>
          <p:cNvPr id="10" name="TextBox 9"/>
          <p:cNvSpPr txBox="1"/>
          <p:nvPr/>
        </p:nvSpPr>
        <p:spPr>
          <a:xfrm>
            <a:off x="5233815" y="4609703"/>
            <a:ext cx="1090363" cy="307777"/>
          </a:xfrm>
          <a:prstGeom prst="rect">
            <a:avLst/>
          </a:prstGeom>
          <a:noFill/>
        </p:spPr>
        <p:txBody>
          <a:bodyPr wrap="none" rtlCol="0">
            <a:spAutoFit/>
          </a:bodyPr>
          <a:lstStyle/>
          <a:p>
            <a:r>
              <a:rPr lang="en-CA" sz="1400" b="1" dirty="0" smtClean="0"/>
              <a:t>HTC-260C </a:t>
            </a:r>
            <a:endParaRPr lang="en-CA" sz="1400" b="1" dirty="0"/>
          </a:p>
        </p:txBody>
      </p:sp>
      <p:sp>
        <p:nvSpPr>
          <p:cNvPr id="11" name="TextBox 10"/>
          <p:cNvSpPr txBox="1"/>
          <p:nvPr/>
        </p:nvSpPr>
        <p:spPr>
          <a:xfrm>
            <a:off x="6324575" y="4606136"/>
            <a:ext cx="1702197" cy="307777"/>
          </a:xfrm>
          <a:prstGeom prst="rect">
            <a:avLst/>
          </a:prstGeom>
          <a:noFill/>
        </p:spPr>
        <p:txBody>
          <a:bodyPr wrap="none" rtlCol="0">
            <a:spAutoFit/>
          </a:bodyPr>
          <a:lstStyle/>
          <a:p>
            <a:r>
              <a:rPr lang="en-CA" sz="1400" b="1" dirty="0" smtClean="0"/>
              <a:t>Torrefaction-260C</a:t>
            </a:r>
            <a:endParaRPr lang="en-CA" sz="1400" b="1" dirty="0"/>
          </a:p>
        </p:txBody>
      </p:sp>
      <p:sp>
        <p:nvSpPr>
          <p:cNvPr id="12" name="TextBox 11"/>
          <p:cNvSpPr txBox="1"/>
          <p:nvPr/>
        </p:nvSpPr>
        <p:spPr>
          <a:xfrm>
            <a:off x="4010794" y="4609703"/>
            <a:ext cx="1090363" cy="307777"/>
          </a:xfrm>
          <a:prstGeom prst="rect">
            <a:avLst/>
          </a:prstGeom>
          <a:noFill/>
        </p:spPr>
        <p:txBody>
          <a:bodyPr wrap="none" rtlCol="0">
            <a:spAutoFit/>
          </a:bodyPr>
          <a:lstStyle/>
          <a:p>
            <a:r>
              <a:rPr lang="en-CA" sz="1400" b="1" dirty="0" smtClean="0"/>
              <a:t>HTC-225C </a:t>
            </a:r>
            <a:endParaRPr lang="en-CA" sz="1400" b="1" dirty="0"/>
          </a:p>
        </p:txBody>
      </p:sp>
      <p:sp>
        <p:nvSpPr>
          <p:cNvPr id="13" name="TextBox 12"/>
          <p:cNvSpPr txBox="1"/>
          <p:nvPr/>
        </p:nvSpPr>
        <p:spPr>
          <a:xfrm>
            <a:off x="2826295" y="4611508"/>
            <a:ext cx="1090363" cy="307777"/>
          </a:xfrm>
          <a:prstGeom prst="rect">
            <a:avLst/>
          </a:prstGeom>
          <a:noFill/>
        </p:spPr>
        <p:txBody>
          <a:bodyPr wrap="none" rtlCol="0">
            <a:spAutoFit/>
          </a:bodyPr>
          <a:lstStyle/>
          <a:p>
            <a:r>
              <a:rPr lang="en-CA" sz="1400" b="1" dirty="0" smtClean="0"/>
              <a:t>HTC-190C </a:t>
            </a:r>
            <a:endParaRPr lang="en-CA" sz="1400" b="1" dirty="0"/>
          </a:p>
        </p:txBody>
      </p:sp>
      <p:sp>
        <p:nvSpPr>
          <p:cNvPr id="14" name="TextBox 13"/>
          <p:cNvSpPr txBox="1"/>
          <p:nvPr/>
        </p:nvSpPr>
        <p:spPr>
          <a:xfrm>
            <a:off x="755576" y="6237312"/>
            <a:ext cx="920445" cy="307777"/>
          </a:xfrm>
          <a:prstGeom prst="rect">
            <a:avLst/>
          </a:prstGeom>
          <a:noFill/>
        </p:spPr>
        <p:txBody>
          <a:bodyPr wrap="none" rtlCol="0">
            <a:spAutoFit/>
          </a:bodyPr>
          <a:lstStyle/>
          <a:p>
            <a:r>
              <a:rPr lang="en-CA" sz="1400" b="1" dirty="0" smtClean="0"/>
              <a:t>Grinded </a:t>
            </a:r>
            <a:endParaRPr lang="en-CA" sz="1400" b="1" dirty="0"/>
          </a:p>
        </p:txBody>
      </p:sp>
      <p:pic>
        <p:nvPicPr>
          <p:cNvPr id="16"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2906427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60648"/>
            <a:ext cx="7103566" cy="792163"/>
          </a:xfrm>
        </p:spPr>
        <p:txBody>
          <a:bodyPr/>
          <a:lstStyle/>
          <a:p>
            <a:r>
              <a:rPr lang="en-CA" sz="2400" b="1" dirty="0">
                <a:solidFill>
                  <a:srgbClr val="002060"/>
                </a:solidFill>
              </a:rPr>
              <a:t>Effect of HTC on </a:t>
            </a:r>
            <a:r>
              <a:rPr lang="en-CA" sz="2400" b="1" dirty="0" smtClean="0">
                <a:solidFill>
                  <a:srgbClr val="002060"/>
                </a:solidFill>
              </a:rPr>
              <a:t>Higher Heating Value (HHV)</a:t>
            </a:r>
            <a:endParaRPr lang="en-CA" sz="2400"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16</a:t>
            </a:fld>
            <a:endParaRPr lang="en-US" altLang="en-US"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706307377"/>
              </p:ext>
            </p:extLst>
          </p:nvPr>
        </p:nvGraphicFramePr>
        <p:xfrm>
          <a:off x="971600" y="1484784"/>
          <a:ext cx="7128792"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71600" y="6093296"/>
            <a:ext cx="3312368" cy="369332"/>
          </a:xfrm>
          <a:prstGeom prst="rect">
            <a:avLst/>
          </a:prstGeom>
          <a:noFill/>
        </p:spPr>
        <p:txBody>
          <a:bodyPr wrap="square" rtlCol="0">
            <a:spAutoFit/>
          </a:bodyPr>
          <a:lstStyle/>
          <a:p>
            <a:r>
              <a:rPr lang="en-CA" dirty="0" smtClean="0"/>
              <a:t>Raw Miscanthus: 18.47MJ/kg</a:t>
            </a:r>
            <a:endParaRPr lang="en-CA" dirty="0"/>
          </a:p>
        </p:txBody>
      </p:sp>
      <p:pic>
        <p:nvPicPr>
          <p:cNvPr id="7"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3796552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350"/>
            <a:ext cx="9144000" cy="792163"/>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CA" sz="3200" b="1" dirty="0">
                <a:solidFill>
                  <a:srgbClr val="002060"/>
                </a:solidFill>
                <a:latin typeface="Aharoni" panose="02010803020104030203" pitchFamily="2" charset="-79"/>
                <a:cs typeface="Aharoni" panose="02010803020104030203" pitchFamily="2" charset="-79"/>
              </a:rPr>
              <a:t>Corn Stover </a:t>
            </a:r>
            <a:r>
              <a:rPr lang="en-CA" sz="3200" b="1" dirty="0" smtClean="0">
                <a:solidFill>
                  <a:srgbClr val="002060"/>
                </a:solidFill>
                <a:latin typeface="Aharoni" panose="02010803020104030203" pitchFamily="2" charset="-79"/>
                <a:cs typeface="Aharoni" panose="02010803020104030203" pitchFamily="2" charset="-79"/>
              </a:rPr>
              <a:t>HTC Outcomes</a:t>
            </a:r>
            <a:endParaRPr lang="en-CA" sz="3200" b="1" dirty="0">
              <a:solidFill>
                <a:srgbClr val="002060"/>
              </a:solidFill>
              <a:latin typeface="Aharoni" panose="02010803020104030203" pitchFamily="2" charset="-79"/>
              <a:cs typeface="Aharoni" panose="02010803020104030203" pitchFamily="2" charset="-79"/>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17</a:t>
            </a:fld>
            <a:endParaRPr lang="en-US" alt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4066877565"/>
              </p:ext>
            </p:extLst>
          </p:nvPr>
        </p:nvGraphicFramePr>
        <p:xfrm>
          <a:off x="4567808" y="1556792"/>
          <a:ext cx="3970784" cy="5040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xmlns="" val="2880018450"/>
              </p:ext>
            </p:extLst>
          </p:nvPr>
        </p:nvGraphicFramePr>
        <p:xfrm>
          <a:off x="323528" y="1484784"/>
          <a:ext cx="4032448" cy="4896544"/>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2"/>
          <p:cNvPicPr>
            <a:picLocks noChangeAspect="1" noChangeArrowheads="1"/>
          </p:cNvPicPr>
          <p:nvPr/>
        </p:nvPicPr>
        <p:blipFill>
          <a:blip r:embed="rId5" cstate="print"/>
          <a:srcRect/>
          <a:stretch>
            <a:fillRect/>
          </a:stretch>
        </p:blipFill>
        <p:spPr bwMode="auto">
          <a:xfrm>
            <a:off x="8052456" y="-1"/>
            <a:ext cx="1091544" cy="1196753"/>
          </a:xfrm>
          <a:prstGeom prst="rect">
            <a:avLst/>
          </a:prstGeom>
          <a:noFill/>
          <a:ln w="9525">
            <a:noFill/>
            <a:miter lim="800000"/>
            <a:headEnd/>
            <a:tailEnd/>
          </a:ln>
          <a:effectLst/>
        </p:spPr>
      </p:pic>
      <p:sp>
        <p:nvSpPr>
          <p:cNvPr id="3" name="Rectangle 2"/>
          <p:cNvSpPr/>
          <p:nvPr/>
        </p:nvSpPr>
        <p:spPr>
          <a:xfrm>
            <a:off x="1763688" y="1196752"/>
            <a:ext cx="1586161" cy="584775"/>
          </a:xfrm>
          <a:prstGeom prst="rect">
            <a:avLst/>
          </a:prstGeom>
          <a:noFill/>
        </p:spPr>
        <p:txBody>
          <a:bodyPr wrap="square" lIns="91440" tIns="45720" rIns="91440" bIns="45720">
            <a:spAutoFit/>
          </a:bodyPr>
          <a:lstStyle/>
          <a:p>
            <a:pPr algn="ctr"/>
            <a:r>
              <a:rPr lang="en-US" sz="32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HHV</a:t>
            </a:r>
            <a:endParaRPr lang="en-U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8" name="Rectangle 7"/>
          <p:cNvSpPr/>
          <p:nvPr/>
        </p:nvSpPr>
        <p:spPr>
          <a:xfrm>
            <a:off x="5868144" y="1165702"/>
            <a:ext cx="1586161" cy="584775"/>
          </a:xfrm>
          <a:prstGeom prst="rect">
            <a:avLst/>
          </a:prstGeom>
          <a:noFill/>
        </p:spPr>
        <p:txBody>
          <a:bodyPr wrap="square" lIns="91440" tIns="45720" rIns="91440" bIns="45720">
            <a:spAutoFit/>
          </a:bodyPr>
          <a:lstStyle/>
          <a:p>
            <a:pPr algn="ctr"/>
            <a:r>
              <a:rPr lang="en-US" sz="32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SY</a:t>
            </a:r>
            <a:endParaRPr lang="en-U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xmlns="" val="3662446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732240" y="6381750"/>
            <a:ext cx="2133600" cy="476250"/>
          </a:xfrm>
        </p:spPr>
        <p:txBody>
          <a:bodyPr/>
          <a:lstStyle/>
          <a:p>
            <a:fld id="{F6F705D1-30D9-4CAD-8126-A59E6571C9E1}" type="slidenum">
              <a:rPr lang="en-US" altLang="en-US" smtClean="0"/>
              <a:pPr/>
              <a:t>18</a:t>
            </a:fld>
            <a:endParaRPr lang="en-US" altLang="en-US" dirty="0"/>
          </a:p>
        </p:txBody>
      </p:sp>
      <p:graphicFrame>
        <p:nvGraphicFramePr>
          <p:cNvPr id="5" name="Chart 4"/>
          <p:cNvGraphicFramePr>
            <a:graphicFrameLocks/>
          </p:cNvGraphicFramePr>
          <p:nvPr>
            <p:extLst>
              <p:ext uri="{D42A27DB-BD31-4B8C-83A1-F6EECF244321}">
                <p14:modId xmlns:p14="http://schemas.microsoft.com/office/powerpoint/2010/main" xmlns="" val="230701786"/>
              </p:ext>
            </p:extLst>
          </p:nvPr>
        </p:nvGraphicFramePr>
        <p:xfrm>
          <a:off x="323528" y="1340768"/>
          <a:ext cx="8650610" cy="518457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862336" y="1196752"/>
            <a:ext cx="2267272" cy="523220"/>
          </a:xfrm>
          <a:prstGeom prst="rect">
            <a:avLst/>
          </a:prstGeom>
          <a:noFill/>
        </p:spPr>
        <p:txBody>
          <a:bodyPr wrap="square" rtlCol="0">
            <a:spAutoFit/>
          </a:bodyPr>
          <a:lstStyle/>
          <a:p>
            <a:r>
              <a:rPr lang="en-CA" sz="1400" dirty="0" smtClean="0">
                <a:latin typeface="Bookman Old Style" panose="02050604050505020204" pitchFamily="18" charset="0"/>
              </a:rPr>
              <a:t>Feedstock(Treatment)-Temp-Time-Pressure</a:t>
            </a:r>
            <a:endParaRPr lang="en-CA" sz="1400" dirty="0">
              <a:latin typeface="Bookman Old Style" panose="02050604050505020204" pitchFamily="18" charset="0"/>
            </a:endParaRPr>
          </a:p>
        </p:txBody>
      </p:sp>
      <p:sp>
        <p:nvSpPr>
          <p:cNvPr id="7" name="Rectangle 6"/>
          <p:cNvSpPr/>
          <p:nvPr/>
        </p:nvSpPr>
        <p:spPr>
          <a:xfrm rot="19411130">
            <a:off x="5643338" y="2478966"/>
            <a:ext cx="749652" cy="4244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dirty="0" smtClean="0">
                <a:solidFill>
                  <a:srgbClr val="C00000"/>
                </a:solidFill>
              </a:rPr>
              <a:t>200</a:t>
            </a:r>
            <a:r>
              <a:rPr lang="en-US" sz="1400" b="1" baseline="30000" dirty="0" smtClean="0">
                <a:solidFill>
                  <a:srgbClr val="C00000"/>
                </a:solidFill>
              </a:rPr>
              <a:t>o</a:t>
            </a:r>
            <a:r>
              <a:rPr lang="en-US" sz="1400" b="1" dirty="0" smtClean="0">
                <a:solidFill>
                  <a:srgbClr val="C00000"/>
                </a:solidFill>
              </a:rPr>
              <a:t>C</a:t>
            </a:r>
            <a:endParaRPr lang="en-US" sz="1200" b="1" dirty="0">
              <a:solidFill>
                <a:srgbClr val="C00000"/>
              </a:solidFill>
            </a:endParaRPr>
          </a:p>
        </p:txBody>
      </p:sp>
      <p:sp>
        <p:nvSpPr>
          <p:cNvPr id="8" name="Rectangle 7"/>
          <p:cNvSpPr/>
          <p:nvPr/>
        </p:nvSpPr>
        <p:spPr>
          <a:xfrm rot="19524407">
            <a:off x="4983336" y="3073741"/>
            <a:ext cx="691211" cy="353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dirty="0" smtClean="0">
                <a:solidFill>
                  <a:srgbClr val="92D050"/>
                </a:solidFill>
              </a:rPr>
              <a:t>230</a:t>
            </a:r>
            <a:r>
              <a:rPr lang="en-US" sz="1400" b="1" baseline="30000" dirty="0" smtClean="0">
                <a:solidFill>
                  <a:srgbClr val="92D050"/>
                </a:solidFill>
              </a:rPr>
              <a:t>o</a:t>
            </a:r>
            <a:r>
              <a:rPr lang="en-US" sz="1400" b="1" dirty="0" smtClean="0">
                <a:solidFill>
                  <a:srgbClr val="92D050"/>
                </a:solidFill>
              </a:rPr>
              <a:t>C</a:t>
            </a:r>
            <a:endParaRPr lang="en-US" sz="1200" b="1" dirty="0">
              <a:solidFill>
                <a:srgbClr val="92D050"/>
              </a:solidFill>
            </a:endParaRPr>
          </a:p>
        </p:txBody>
      </p:sp>
      <p:sp>
        <p:nvSpPr>
          <p:cNvPr id="9" name="Rectangle 8"/>
          <p:cNvSpPr/>
          <p:nvPr/>
        </p:nvSpPr>
        <p:spPr>
          <a:xfrm rot="19806066">
            <a:off x="3679255" y="3789384"/>
            <a:ext cx="769332" cy="369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400" b="1" dirty="0" smtClean="0">
                <a:solidFill>
                  <a:srgbClr val="0070C0"/>
                </a:solidFill>
              </a:rPr>
              <a:t>260</a:t>
            </a:r>
            <a:r>
              <a:rPr lang="en-US" sz="1400" b="1" baseline="30000" dirty="0" smtClean="0">
                <a:solidFill>
                  <a:srgbClr val="0070C0"/>
                </a:solidFill>
              </a:rPr>
              <a:t>o</a:t>
            </a:r>
            <a:r>
              <a:rPr lang="en-US" sz="1400" b="1" dirty="0" smtClean="0">
                <a:solidFill>
                  <a:srgbClr val="0070C0"/>
                </a:solidFill>
              </a:rPr>
              <a:t>C</a:t>
            </a:r>
            <a:endParaRPr lang="en-US" sz="1200" b="1" dirty="0">
              <a:solidFill>
                <a:srgbClr val="0070C0"/>
              </a:solidFill>
            </a:endParaRPr>
          </a:p>
        </p:txBody>
      </p:sp>
      <p:cxnSp>
        <p:nvCxnSpPr>
          <p:cNvPr id="10" name="Straight Arrow Connector 9"/>
          <p:cNvCxnSpPr/>
          <p:nvPr/>
        </p:nvCxnSpPr>
        <p:spPr>
          <a:xfrm flipH="1">
            <a:off x="3203848" y="3276923"/>
            <a:ext cx="1285547" cy="697036"/>
          </a:xfrm>
          <a:prstGeom prst="straightConnector1">
            <a:avLst/>
          </a:prstGeom>
          <a:ln w="15875">
            <a:solidFill>
              <a:srgbClr val="0070C0"/>
            </a:solidFill>
            <a:prstDash val="sysDash"/>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flipH="1">
            <a:off x="4672923" y="2723546"/>
            <a:ext cx="787778" cy="504816"/>
          </a:xfrm>
          <a:prstGeom prst="straightConnector1">
            <a:avLst/>
          </a:prstGeom>
          <a:ln w="15875">
            <a:solidFill>
              <a:srgbClr val="92D050"/>
            </a:solidFill>
            <a:prstDash val="dash"/>
            <a:tailEnd type="triangle"/>
          </a:ln>
        </p:spPr>
        <p:style>
          <a:lnRef idx="1">
            <a:schemeClr val="accent6"/>
          </a:lnRef>
          <a:fillRef idx="0">
            <a:schemeClr val="accent6"/>
          </a:fillRef>
          <a:effectRef idx="0">
            <a:schemeClr val="accent6"/>
          </a:effectRef>
          <a:fontRef idx="minor">
            <a:schemeClr val="tx1"/>
          </a:fontRef>
        </p:style>
      </p:cxnSp>
      <p:cxnSp>
        <p:nvCxnSpPr>
          <p:cNvPr id="12" name="Straight Arrow Connector 11"/>
          <p:cNvCxnSpPr/>
          <p:nvPr/>
        </p:nvCxnSpPr>
        <p:spPr>
          <a:xfrm flipH="1">
            <a:off x="5590599" y="2383153"/>
            <a:ext cx="432048" cy="288032"/>
          </a:xfrm>
          <a:prstGeom prst="straightConnector1">
            <a:avLst/>
          </a:prstGeom>
          <a:ln w="15875">
            <a:solidFill>
              <a:srgbClr val="CC0000"/>
            </a:solidFill>
            <a:prstDash val="dash"/>
            <a:tailEnd type="triangle"/>
          </a:ln>
        </p:spPr>
        <p:style>
          <a:lnRef idx="1">
            <a:schemeClr val="accent6"/>
          </a:lnRef>
          <a:fillRef idx="0">
            <a:schemeClr val="accent6"/>
          </a:fillRef>
          <a:effectRef idx="0">
            <a:schemeClr val="accent6"/>
          </a:effectRef>
          <a:fontRef idx="minor">
            <a:schemeClr val="tx1"/>
          </a:fontRef>
        </p:style>
      </p:cxnSp>
      <p:sp>
        <p:nvSpPr>
          <p:cNvPr id="13" name="Rectangle 12"/>
          <p:cNvSpPr/>
          <p:nvPr/>
        </p:nvSpPr>
        <p:spPr>
          <a:xfrm>
            <a:off x="4831643" y="4104212"/>
            <a:ext cx="1668709" cy="953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1600" dirty="0" smtClean="0">
                <a:solidFill>
                  <a:schemeClr val="tx1"/>
                </a:solidFill>
              </a:rPr>
              <a:t>Increased Heating Value</a:t>
            </a:r>
            <a:endParaRPr lang="en-US" sz="1600" dirty="0">
              <a:solidFill>
                <a:schemeClr val="tx1"/>
              </a:solidFill>
            </a:endParaRPr>
          </a:p>
        </p:txBody>
      </p:sp>
      <p:sp>
        <p:nvSpPr>
          <p:cNvPr id="14" name="Left Arrow 13"/>
          <p:cNvSpPr/>
          <p:nvPr/>
        </p:nvSpPr>
        <p:spPr>
          <a:xfrm rot="728272">
            <a:off x="4428812" y="4768166"/>
            <a:ext cx="1800261" cy="199292"/>
          </a:xfrm>
          <a:prstGeom prst="leftArrow">
            <a:avLst/>
          </a:prstGeom>
          <a:solidFill>
            <a:srgbClr val="7ABC32"/>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5" name="Title 1"/>
          <p:cNvSpPr>
            <a:spLocks noGrp="1"/>
          </p:cNvSpPr>
          <p:nvPr>
            <p:ph type="title"/>
          </p:nvPr>
        </p:nvSpPr>
        <p:spPr>
          <a:xfrm>
            <a:off x="0" y="260350"/>
            <a:ext cx="9144000" cy="792163"/>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CA" sz="3200" b="1" dirty="0">
                <a:solidFill>
                  <a:srgbClr val="002060"/>
                </a:solidFill>
                <a:latin typeface="Aharoni" panose="02010803020104030203" pitchFamily="2" charset="-79"/>
                <a:cs typeface="Aharoni" panose="02010803020104030203" pitchFamily="2" charset="-79"/>
              </a:rPr>
              <a:t>van Krevelen Diagram</a:t>
            </a:r>
          </a:p>
        </p:txBody>
      </p:sp>
      <p:pic>
        <p:nvPicPr>
          <p:cNvPr id="16" name="Picture 2"/>
          <p:cNvPicPr>
            <a:picLocks noChangeAspect="1" noChangeArrowheads="1"/>
          </p:cNvPicPr>
          <p:nvPr/>
        </p:nvPicPr>
        <p:blipFill>
          <a:blip r:embed="rId4"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p14="http://schemas.microsoft.com/office/powerpoint/2010/main" xmlns="" val="324228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81CB4B3-0BE1-458B-96F9-88C3ED221952}" type="slidenum">
              <a:rPr lang="en-US" altLang="en-US" smtClean="0"/>
              <a:pPr/>
              <a:t>19</a:t>
            </a:fld>
            <a:endParaRPr lang="en-US" altLang="en-US"/>
          </a:p>
        </p:txBody>
      </p:sp>
      <p:sp>
        <p:nvSpPr>
          <p:cNvPr id="5" name="Title 1"/>
          <p:cNvSpPr>
            <a:spLocks noGrp="1"/>
          </p:cNvSpPr>
          <p:nvPr>
            <p:ph type="title"/>
          </p:nvPr>
        </p:nvSpPr>
        <p:spPr>
          <a:xfrm>
            <a:off x="983042" y="476672"/>
            <a:ext cx="7117350" cy="792163"/>
          </a:xfrm>
        </p:spPr>
        <p:txBody>
          <a:bodyPr/>
          <a:lstStyle/>
          <a:p>
            <a:r>
              <a:rPr lang="en-CA" sz="2800" b="1" dirty="0" smtClean="0">
                <a:solidFill>
                  <a:srgbClr val="002060"/>
                </a:solidFill>
              </a:rPr>
              <a:t>Van-</a:t>
            </a:r>
            <a:r>
              <a:rPr lang="en-CA" sz="2800" b="1" dirty="0" err="1" smtClean="0">
                <a:solidFill>
                  <a:srgbClr val="002060"/>
                </a:solidFill>
              </a:rPr>
              <a:t>krevalen</a:t>
            </a:r>
            <a:r>
              <a:rPr lang="en-CA" sz="2800" b="1" dirty="0" smtClean="0">
                <a:solidFill>
                  <a:srgbClr val="002060"/>
                </a:solidFill>
              </a:rPr>
              <a:t> </a:t>
            </a:r>
            <a:r>
              <a:rPr lang="en-CA" sz="2800" b="1" dirty="0">
                <a:solidFill>
                  <a:srgbClr val="002060"/>
                </a:solidFill>
              </a:rPr>
              <a:t>diagram </a:t>
            </a:r>
            <a:r>
              <a:rPr lang="en-CA" sz="2800" b="1" dirty="0" smtClean="0">
                <a:solidFill>
                  <a:srgbClr val="002060"/>
                </a:solidFill>
              </a:rPr>
              <a:t/>
            </a:r>
            <a:br>
              <a:rPr lang="en-CA" sz="2800" b="1" dirty="0" smtClean="0">
                <a:solidFill>
                  <a:srgbClr val="002060"/>
                </a:solidFill>
              </a:rPr>
            </a:br>
            <a:r>
              <a:rPr lang="en-CA" sz="2000" b="1" dirty="0" smtClean="0">
                <a:solidFill>
                  <a:srgbClr val="002060"/>
                </a:solidFill>
              </a:rPr>
              <a:t>(Effect on H/C-O/C Atomic Ratios)</a:t>
            </a:r>
            <a:endParaRPr lang="en-CA" sz="2000" b="1" dirty="0">
              <a:solidFill>
                <a:srgbClr val="002060"/>
              </a:solidFill>
            </a:endParaRPr>
          </a:p>
        </p:txBody>
      </p:sp>
      <p:pic>
        <p:nvPicPr>
          <p:cNvPr id="1026" name="Picture 2"/>
          <p:cNvPicPr>
            <a:picLocks noChangeAspect="1" noChangeArrowheads="1"/>
          </p:cNvPicPr>
          <p:nvPr/>
        </p:nvPicPr>
        <p:blipFill>
          <a:blip r:embed="rId2" cstate="print"/>
          <a:srcRect/>
          <a:stretch>
            <a:fillRect/>
          </a:stretch>
        </p:blipFill>
        <p:spPr bwMode="auto">
          <a:xfrm>
            <a:off x="827584" y="1484784"/>
            <a:ext cx="7323534" cy="5140904"/>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
        <p:nvSpPr>
          <p:cNvPr id="6" name="TextBox 5"/>
          <p:cNvSpPr txBox="1"/>
          <p:nvPr/>
        </p:nvSpPr>
        <p:spPr>
          <a:xfrm>
            <a:off x="-396552" y="3573016"/>
            <a:ext cx="9721080" cy="523220"/>
          </a:xfrm>
          <a:prstGeom prst="rect">
            <a:avLst/>
          </a:prstGeom>
          <a:solidFill>
            <a:srgbClr val="FFFF00"/>
          </a:solidFill>
          <a:scene3d>
            <a:camera prst="isometricRightUp"/>
            <a:lightRig rig="threePt" dir="t"/>
          </a:scene3d>
        </p:spPr>
        <p:txBody>
          <a:bodyPr wrap="square" rtlCol="0">
            <a:spAutoFit/>
          </a:bodyPr>
          <a:lstStyle/>
          <a:p>
            <a:pPr algn="ctr"/>
            <a:r>
              <a:rPr lang="en-CA" sz="2800" b="1" dirty="0" smtClean="0">
                <a:solidFill>
                  <a:srgbClr val="008000"/>
                </a:solidFill>
              </a:rPr>
              <a:t>Existing coal based infrastructure can be used</a:t>
            </a:r>
            <a:endParaRPr lang="en-CA" sz="2800" b="1" dirty="0">
              <a:solidFill>
                <a:srgbClr val="008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841380" cy="792163"/>
          </a:xfrm>
        </p:spPr>
        <p:txBody>
          <a:bodyPr/>
          <a:lstStyle/>
          <a:p>
            <a:r>
              <a:rPr lang="en-CA" sz="2000" b="1" dirty="0" smtClean="0">
                <a:solidFill>
                  <a:srgbClr val="002060"/>
                </a:solidFill>
              </a:rPr>
              <a:t>Effect of Pre-treatment on Alkali and Alkaline Content </a:t>
            </a:r>
            <a:endParaRPr lang="en-CA" sz="20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20</a:t>
            </a:fld>
            <a:endParaRPr lang="en-US" altLang="en-US" dirty="0"/>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17588" y="1366391"/>
            <a:ext cx="7382078" cy="45828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96552" y="3573016"/>
            <a:ext cx="9721080" cy="1384995"/>
          </a:xfrm>
          <a:prstGeom prst="rect">
            <a:avLst/>
          </a:prstGeom>
          <a:solidFill>
            <a:srgbClr val="FFFF00"/>
          </a:solidFill>
          <a:scene3d>
            <a:camera prst="isometricRightUp"/>
            <a:lightRig rig="threePt" dir="t"/>
          </a:scene3d>
        </p:spPr>
        <p:txBody>
          <a:bodyPr wrap="square" rtlCol="0">
            <a:spAutoFit/>
          </a:bodyPr>
          <a:lstStyle/>
          <a:p>
            <a:pPr algn="ctr"/>
            <a:r>
              <a:rPr lang="en-CA" sz="2800" b="1" dirty="0" smtClean="0">
                <a:solidFill>
                  <a:srgbClr val="008000"/>
                </a:solidFill>
              </a:rPr>
              <a:t>HTC processing significantly improve the fuel quality and properties  of agricultural biomass by removing most of the barriers  that inhabits its wider application </a:t>
            </a:r>
            <a:endParaRPr lang="en-CA" sz="2800" b="1" dirty="0">
              <a:solidFill>
                <a:srgbClr val="008000"/>
              </a:solidFill>
            </a:endParaRPr>
          </a:p>
        </p:txBody>
      </p:sp>
      <p:pic>
        <p:nvPicPr>
          <p:cNvPr id="7"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255367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846064" y="6440814"/>
            <a:ext cx="2133600" cy="476250"/>
          </a:xfrm>
        </p:spPr>
        <p:txBody>
          <a:bodyPr/>
          <a:lstStyle/>
          <a:p>
            <a:fld id="{F6F705D1-30D9-4CAD-8126-A59E6571C9E1}" type="slidenum">
              <a:rPr lang="en-US" altLang="en-US" smtClean="0"/>
              <a:pPr/>
              <a:t>21</a:t>
            </a:fld>
            <a:endParaRPr lang="en-US" altLang="en-US" dirty="0"/>
          </a:p>
        </p:txBody>
      </p:sp>
      <p:pic>
        <p:nvPicPr>
          <p:cNvPr id="5" name="Picture 4"/>
          <p:cNvPicPr>
            <a:picLocks noChangeAspect="1"/>
          </p:cNvPicPr>
          <p:nvPr/>
        </p:nvPicPr>
        <p:blipFill>
          <a:blip r:embed="rId3" cstate="print"/>
          <a:stretch>
            <a:fillRect/>
          </a:stretch>
        </p:blipFill>
        <p:spPr>
          <a:xfrm>
            <a:off x="568836" y="1507322"/>
            <a:ext cx="3573136" cy="32829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a:blip r:embed="rId4" cstate="print"/>
          <a:stretch>
            <a:fillRect/>
          </a:stretch>
        </p:blipFill>
        <p:spPr>
          <a:xfrm>
            <a:off x="5261473" y="2933960"/>
            <a:ext cx="3718191" cy="3424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Right Arrow 8"/>
          <p:cNvSpPr/>
          <p:nvPr/>
        </p:nvSpPr>
        <p:spPr>
          <a:xfrm rot="2385109">
            <a:off x="4147843" y="3526283"/>
            <a:ext cx="1214156" cy="647961"/>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CA" dirty="0" smtClean="0">
                <a:solidFill>
                  <a:schemeClr val="accent2">
                    <a:lumMod val="75000"/>
                  </a:schemeClr>
                </a:solidFill>
                <a:latin typeface="Aharoni" panose="02010803020104030203" pitchFamily="2" charset="-79"/>
                <a:cs typeface="Aharoni" panose="02010803020104030203" pitchFamily="2" charset="-79"/>
              </a:rPr>
              <a:t>HTC</a:t>
            </a:r>
            <a:endParaRPr lang="en-CA" dirty="0">
              <a:solidFill>
                <a:schemeClr val="accent2">
                  <a:lumMod val="75000"/>
                </a:schemeClr>
              </a:solidFill>
              <a:latin typeface="Aharoni" panose="02010803020104030203" pitchFamily="2" charset="-79"/>
              <a:cs typeface="Aharoni" panose="02010803020104030203" pitchFamily="2" charset="-79"/>
            </a:endParaRPr>
          </a:p>
        </p:txBody>
      </p:sp>
      <p:sp>
        <p:nvSpPr>
          <p:cNvPr id="10" name="Title 1"/>
          <p:cNvSpPr>
            <a:spLocks noGrp="1"/>
          </p:cNvSpPr>
          <p:nvPr>
            <p:ph type="title"/>
          </p:nvPr>
        </p:nvSpPr>
        <p:spPr>
          <a:xfrm>
            <a:off x="0" y="260350"/>
            <a:ext cx="9144000" cy="792163"/>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CA" sz="3200" b="1" dirty="0" smtClean="0">
                <a:solidFill>
                  <a:srgbClr val="002060"/>
                </a:solidFill>
                <a:latin typeface="Aharoni" panose="02010803020104030203" pitchFamily="2" charset="-79"/>
                <a:cs typeface="Aharoni" panose="02010803020104030203" pitchFamily="2" charset="-79"/>
              </a:rPr>
              <a:t>SEM of Corn Husk HTC</a:t>
            </a:r>
            <a:endParaRPr lang="en-CA" sz="3200" b="1" dirty="0">
              <a:solidFill>
                <a:srgbClr val="002060"/>
              </a:solidFill>
              <a:latin typeface="Aharoni" panose="02010803020104030203" pitchFamily="2" charset="-79"/>
              <a:cs typeface="Aharoni" panose="02010803020104030203" pitchFamily="2" charset="-79"/>
            </a:endParaRPr>
          </a:p>
        </p:txBody>
      </p:sp>
      <p:pic>
        <p:nvPicPr>
          <p:cNvPr id="11" name="Picture 2"/>
          <p:cNvPicPr>
            <a:picLocks noChangeAspect="1" noChangeArrowheads="1"/>
          </p:cNvPicPr>
          <p:nvPr/>
        </p:nvPicPr>
        <p:blipFill>
          <a:blip r:embed="rId5" cstate="print"/>
          <a:srcRect/>
          <a:stretch>
            <a:fillRect/>
          </a:stretch>
        </p:blipFill>
        <p:spPr bwMode="auto">
          <a:xfrm>
            <a:off x="8052456" y="-1"/>
            <a:ext cx="1091544" cy="1196753"/>
          </a:xfrm>
          <a:prstGeom prst="rect">
            <a:avLst/>
          </a:prstGeom>
          <a:noFill/>
          <a:ln w="9525">
            <a:noFill/>
            <a:miter lim="800000"/>
            <a:headEnd/>
            <a:tailEnd/>
          </a:ln>
          <a:effectLst/>
        </p:spPr>
      </p:pic>
      <p:sp>
        <p:nvSpPr>
          <p:cNvPr id="12" name="TextBox 11"/>
          <p:cNvSpPr txBox="1"/>
          <p:nvPr/>
        </p:nvSpPr>
        <p:spPr>
          <a:xfrm>
            <a:off x="1043608" y="1045657"/>
            <a:ext cx="2623591" cy="461665"/>
          </a:xfrm>
          <a:prstGeom prst="rect">
            <a:avLst/>
          </a:prstGeom>
          <a:noFill/>
        </p:spPr>
        <p:txBody>
          <a:bodyPr wrap="square" rtlCol="0">
            <a:spAutoFit/>
          </a:bodyPr>
          <a:lstStyle/>
          <a:p>
            <a:pPr algn="ctr"/>
            <a:r>
              <a:rPr lang="en-CA" sz="2400" dirty="0" smtClean="0">
                <a:latin typeface="Bookman Old Style" panose="02050604050505020204" pitchFamily="18" charset="0"/>
              </a:rPr>
              <a:t>Raw Corn Husk</a:t>
            </a:r>
            <a:endParaRPr lang="en-CA" sz="2400" dirty="0">
              <a:latin typeface="Bookman Old Style" panose="02050604050505020204" pitchFamily="18" charset="0"/>
            </a:endParaRPr>
          </a:p>
        </p:txBody>
      </p:sp>
      <p:sp>
        <p:nvSpPr>
          <p:cNvPr id="14" name="TextBox 13"/>
          <p:cNvSpPr txBox="1"/>
          <p:nvPr/>
        </p:nvSpPr>
        <p:spPr>
          <a:xfrm>
            <a:off x="5377072" y="2430965"/>
            <a:ext cx="3486991" cy="461665"/>
          </a:xfrm>
          <a:prstGeom prst="rect">
            <a:avLst/>
          </a:prstGeom>
          <a:noFill/>
        </p:spPr>
        <p:txBody>
          <a:bodyPr wrap="square" rtlCol="0">
            <a:spAutoFit/>
          </a:bodyPr>
          <a:lstStyle>
            <a:defPPr>
              <a:defRPr lang="en-US"/>
            </a:defPPr>
            <a:lvl1pPr algn="ctr">
              <a:defRPr sz="2400">
                <a:latin typeface="Bookman Old Style" panose="02050604050505020204" pitchFamily="18" charset="0"/>
              </a:defRPr>
            </a:lvl1pPr>
          </a:lstStyle>
          <a:p>
            <a:r>
              <a:rPr lang="en-CA" dirty="0" smtClean="0"/>
              <a:t>Hydrochar Corn Husk</a:t>
            </a:r>
            <a:endParaRPr lang="en-CA" dirty="0"/>
          </a:p>
        </p:txBody>
      </p:sp>
    </p:spTree>
    <p:extLst>
      <p:ext uri="{BB962C8B-B14F-4D97-AF65-F5344CB8AC3E}">
        <p14:creationId xmlns:p14="http://schemas.microsoft.com/office/powerpoint/2010/main" xmlns="" val="2506873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6F705D1-30D9-4CAD-8126-A59E6571C9E1}" type="slidenum">
              <a:rPr lang="en-US" altLang="en-US" smtClean="0"/>
              <a:pPr/>
              <a:t>22</a:t>
            </a:fld>
            <a:endParaRPr lang="en-US" altLang="en-US" dirty="0"/>
          </a:p>
        </p:txBody>
      </p:sp>
      <p:graphicFrame>
        <p:nvGraphicFramePr>
          <p:cNvPr id="6" name="Chart 5"/>
          <p:cNvGraphicFramePr>
            <a:graphicFrameLocks/>
          </p:cNvGraphicFramePr>
          <p:nvPr>
            <p:extLst>
              <p:ext uri="{D42A27DB-BD31-4B8C-83A1-F6EECF244321}">
                <p14:modId xmlns="" xmlns:p14="http://schemas.microsoft.com/office/powerpoint/2010/main" val="3954860633"/>
              </p:ext>
            </p:extLst>
          </p:nvPr>
        </p:nvGraphicFramePr>
        <p:xfrm>
          <a:off x="755576" y="1484784"/>
          <a:ext cx="7560840"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a:xfrm>
            <a:off x="1042988" y="260350"/>
            <a:ext cx="6985396" cy="792163"/>
          </a:xfrm>
        </p:spPr>
        <p:txBody>
          <a:bodyPr/>
          <a:lstStyle/>
          <a:p>
            <a:r>
              <a:rPr lang="en-CA" sz="2400" b="1" dirty="0">
                <a:solidFill>
                  <a:srgbClr val="002060"/>
                </a:solidFill>
              </a:rPr>
              <a:t>Effect of </a:t>
            </a:r>
            <a:r>
              <a:rPr lang="en-CA" sz="2400" b="1" dirty="0" smtClean="0">
                <a:solidFill>
                  <a:srgbClr val="002060"/>
                </a:solidFill>
              </a:rPr>
              <a:t>pre-treatment </a:t>
            </a:r>
            <a:r>
              <a:rPr lang="en-CA" sz="2400" b="1" dirty="0">
                <a:solidFill>
                  <a:srgbClr val="002060"/>
                </a:solidFill>
              </a:rPr>
              <a:t>on </a:t>
            </a:r>
            <a:r>
              <a:rPr lang="en-CA" sz="2400" b="1" dirty="0" smtClean="0">
                <a:solidFill>
                  <a:srgbClr val="002060"/>
                </a:solidFill>
              </a:rPr>
              <a:t>Grindability</a:t>
            </a:r>
            <a:endParaRPr lang="en-CA" sz="2400" dirty="0">
              <a:solidFill>
                <a:srgbClr val="002060"/>
              </a:solidFill>
            </a:endParaRPr>
          </a:p>
        </p:txBody>
      </p:sp>
      <p:pic>
        <p:nvPicPr>
          <p:cNvPr id="8"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29409830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841380" cy="792163"/>
          </a:xfrm>
        </p:spPr>
        <p:txBody>
          <a:bodyPr/>
          <a:lstStyle/>
          <a:p>
            <a:r>
              <a:rPr lang="en-CA" sz="2400" b="1" dirty="0" smtClean="0">
                <a:solidFill>
                  <a:srgbClr val="002060"/>
                </a:solidFill>
              </a:rPr>
              <a:t>Effect of pre-treatment on Hydrophobicity </a:t>
            </a:r>
            <a:endParaRPr lang="en-CA" sz="24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23</a:t>
            </a:fld>
            <a:endParaRPr lang="en-US" altLang="en-US"/>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68424" y="1292224"/>
            <a:ext cx="6550289" cy="43690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30552980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625356" cy="792163"/>
          </a:xfrm>
        </p:spPr>
        <p:txBody>
          <a:bodyPr/>
          <a:lstStyle/>
          <a:p>
            <a:r>
              <a:rPr lang="en-CA" sz="2400" b="1" dirty="0">
                <a:solidFill>
                  <a:srgbClr val="002060"/>
                </a:solidFill>
              </a:rPr>
              <a:t>Effect on Mass and Energy Density </a:t>
            </a:r>
          </a:p>
        </p:txBody>
      </p:sp>
      <p:graphicFrame>
        <p:nvGraphicFramePr>
          <p:cNvPr id="4" name="Table 3"/>
          <p:cNvGraphicFramePr>
            <a:graphicFrameLocks noGrp="1"/>
          </p:cNvGraphicFramePr>
          <p:nvPr>
            <p:extLst>
              <p:ext uri="{D42A27DB-BD31-4B8C-83A1-F6EECF244321}">
                <p14:modId xmlns="" xmlns:p14="http://schemas.microsoft.com/office/powerpoint/2010/main" val="4012069708"/>
              </p:ext>
            </p:extLst>
          </p:nvPr>
        </p:nvGraphicFramePr>
        <p:xfrm>
          <a:off x="395535" y="980728"/>
          <a:ext cx="8496944" cy="3174255"/>
        </p:xfrm>
        <a:graphic>
          <a:graphicData uri="http://schemas.openxmlformats.org/drawingml/2006/table">
            <a:tbl>
              <a:tblPr/>
              <a:tblGrid>
                <a:gridCol w="2088233"/>
                <a:gridCol w="1656184"/>
                <a:gridCol w="1656184"/>
                <a:gridCol w="1152128"/>
                <a:gridCol w="1944215"/>
              </a:tblGrid>
              <a:tr h="648072">
                <a:tc>
                  <a:txBody>
                    <a:bodyPr/>
                    <a:lstStyle/>
                    <a:p>
                      <a:pPr algn="ctr" fontAlgn="ctr"/>
                      <a:r>
                        <a:rPr lang="en-CA" sz="1800" b="1" i="0" u="none" strike="noStrike" dirty="0">
                          <a:solidFill>
                            <a:srgbClr val="000000"/>
                          </a:solidFill>
                          <a:effectLst/>
                          <a:latin typeface="Times New Roman"/>
                        </a:rPr>
                        <a:t>Material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CA" sz="1800" b="1" i="0" u="none" strike="noStrike">
                          <a:solidFill>
                            <a:srgbClr val="000000"/>
                          </a:solidFill>
                          <a:effectLst/>
                          <a:latin typeface="Times New Roman"/>
                        </a:rPr>
                        <a:t>Reaction Time </a:t>
                      </a:r>
                      <a:br>
                        <a:rPr lang="en-CA" sz="1800" b="1" i="0" u="none" strike="noStrike">
                          <a:solidFill>
                            <a:srgbClr val="000000"/>
                          </a:solidFill>
                          <a:effectLst/>
                          <a:latin typeface="Times New Roman"/>
                        </a:rPr>
                      </a:br>
                      <a:r>
                        <a:rPr lang="en-CA" sz="1800" b="1" i="0" u="none" strike="noStrike">
                          <a:solidFill>
                            <a:srgbClr val="000000"/>
                          </a:solidFill>
                          <a:effectLst/>
                          <a:latin typeface="Times New Roman"/>
                        </a:rPr>
                        <a:t>(mins)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CA" sz="1800" b="1" i="0" u="none" strike="noStrike" dirty="0">
                          <a:solidFill>
                            <a:srgbClr val="000000"/>
                          </a:solidFill>
                          <a:effectLst/>
                          <a:latin typeface="Times New Roman"/>
                        </a:rPr>
                        <a:t>Mass Density</a:t>
                      </a:r>
                      <a:br>
                        <a:rPr lang="en-CA" sz="1800" b="1" i="0" u="none" strike="noStrike" dirty="0">
                          <a:solidFill>
                            <a:srgbClr val="000000"/>
                          </a:solidFill>
                          <a:effectLst/>
                          <a:latin typeface="Times New Roman"/>
                        </a:rPr>
                      </a:br>
                      <a:r>
                        <a:rPr lang="en-CA" sz="1800" b="1" i="0" u="none" strike="noStrike" dirty="0">
                          <a:solidFill>
                            <a:srgbClr val="000000"/>
                          </a:solidFill>
                          <a:effectLst/>
                          <a:latin typeface="Times New Roman"/>
                        </a:rPr>
                        <a:t>(kg/m</a:t>
                      </a:r>
                      <a:r>
                        <a:rPr lang="en-CA" sz="1800" b="1" i="0" u="none" strike="noStrike" baseline="30000" dirty="0">
                          <a:solidFill>
                            <a:srgbClr val="000000"/>
                          </a:solidFill>
                          <a:effectLst/>
                          <a:latin typeface="Times New Roman"/>
                        </a:rPr>
                        <a:t>3</a:t>
                      </a:r>
                      <a:r>
                        <a:rPr lang="en-CA" sz="1800" b="1" i="0" u="none" strike="noStrike" dirty="0">
                          <a:solidFill>
                            <a:srgbClr val="000000"/>
                          </a:solidFill>
                          <a:effectLst/>
                          <a:latin typeface="Times New Roman"/>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CA" sz="1800" b="1" i="0" u="none" strike="noStrike">
                          <a:solidFill>
                            <a:srgbClr val="000000"/>
                          </a:solidFill>
                          <a:effectLst/>
                          <a:latin typeface="Times New Roman"/>
                        </a:rPr>
                        <a:t>HHV (MJ/kg)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CA" sz="1800" b="1" i="0" u="none" strike="noStrike" dirty="0">
                          <a:solidFill>
                            <a:srgbClr val="000000"/>
                          </a:solidFill>
                          <a:effectLst/>
                          <a:latin typeface="Times New Roman"/>
                        </a:rPr>
                        <a:t>Energy Density (GJ/m</a:t>
                      </a:r>
                      <a:r>
                        <a:rPr lang="en-CA" sz="1800" b="1" i="0" u="none" strike="noStrike" baseline="30000" dirty="0">
                          <a:solidFill>
                            <a:srgbClr val="000000"/>
                          </a:solidFill>
                          <a:effectLst/>
                          <a:latin typeface="Times New Roman"/>
                        </a:rPr>
                        <a:t>3</a:t>
                      </a:r>
                      <a:r>
                        <a:rPr lang="en-CA" sz="1800" b="1" i="0" u="none" strike="noStrike" dirty="0">
                          <a:solidFill>
                            <a:srgbClr val="000000"/>
                          </a:solidFill>
                          <a:effectLst/>
                          <a:latin typeface="Times New Roman"/>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r h="360040">
                <a:tc>
                  <a:txBody>
                    <a:bodyPr/>
                    <a:lstStyle/>
                    <a:p>
                      <a:pPr algn="ctr" fontAlgn="ctr"/>
                      <a:r>
                        <a:rPr lang="en-CA" sz="1800" b="1" i="0" u="none" strike="noStrike">
                          <a:solidFill>
                            <a:srgbClr val="000000"/>
                          </a:solidFill>
                          <a:effectLst/>
                          <a:latin typeface="Times New Roman"/>
                        </a:rPr>
                        <a:t>Raw Biomass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a:solidFill>
                            <a:srgbClr val="000000"/>
                          </a:solidFill>
                          <a:effectLst/>
                          <a:latin typeface="Times New Roman"/>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dirty="0">
                          <a:solidFill>
                            <a:srgbClr val="000000"/>
                          </a:solidFill>
                          <a:effectLst/>
                          <a:latin typeface="Times New Roman"/>
                        </a:rPr>
                        <a:t>321.09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a:solidFill>
                            <a:srgbClr val="000000"/>
                          </a:solidFill>
                          <a:effectLst/>
                          <a:latin typeface="Times New Roman"/>
                        </a:rPr>
                        <a:t>18.47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dirty="0">
                          <a:solidFill>
                            <a:srgbClr val="000000"/>
                          </a:solidFill>
                          <a:effectLst/>
                          <a:latin typeface="Times New Roman"/>
                        </a:rPr>
                        <a:t>5.93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r>
              <a:tr h="354137">
                <a:tc>
                  <a:txBody>
                    <a:bodyPr/>
                    <a:lstStyle/>
                    <a:p>
                      <a:pPr algn="ctr" fontAlgn="ctr"/>
                      <a:r>
                        <a:rPr lang="en-CA" sz="1800" b="1" i="0" u="none" strike="noStrike">
                          <a:solidFill>
                            <a:srgbClr val="000000"/>
                          </a:solidFill>
                          <a:effectLst/>
                          <a:latin typeface="Times New Roman"/>
                        </a:rPr>
                        <a:t>Raw Pellet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a:solidFill>
                            <a:srgbClr val="000000"/>
                          </a:solidFill>
                          <a:effectLst/>
                          <a:latin typeface="Times New Roman"/>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dirty="0">
                          <a:solidFill>
                            <a:srgbClr val="000000"/>
                          </a:solidFill>
                          <a:effectLst/>
                          <a:latin typeface="Times New Roman"/>
                        </a:rPr>
                        <a:t>834.05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a:solidFill>
                            <a:srgbClr val="000000"/>
                          </a:solidFill>
                          <a:effectLst/>
                          <a:latin typeface="Times New Roman"/>
                        </a:rPr>
                        <a:t>18.82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c>
                  <a:txBody>
                    <a:bodyPr/>
                    <a:lstStyle/>
                    <a:p>
                      <a:pPr algn="ctr" fontAlgn="ctr"/>
                      <a:r>
                        <a:rPr lang="en-CA" sz="1800" b="0" i="0" u="none" strike="noStrike" dirty="0">
                          <a:solidFill>
                            <a:srgbClr val="000000"/>
                          </a:solidFill>
                          <a:effectLst/>
                          <a:latin typeface="Times New Roman"/>
                        </a:rPr>
                        <a:t>15.69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BD97"/>
                    </a:solidFill>
                  </a:tcPr>
                </a:tc>
              </a:tr>
              <a:tr h="293935">
                <a:tc>
                  <a:txBody>
                    <a:bodyPr/>
                    <a:lstStyle/>
                    <a:p>
                      <a:pPr algn="ctr" fontAlgn="ctr"/>
                      <a:r>
                        <a:rPr lang="en-CA" sz="1800" b="1" i="0" u="none" strike="noStrike" dirty="0">
                          <a:solidFill>
                            <a:srgbClr val="000000"/>
                          </a:solidFill>
                          <a:effectLst/>
                          <a:latin typeface="Times New Roman"/>
                        </a:rPr>
                        <a:t>HTC-190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886.87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17.9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60040">
                <a:tc>
                  <a:txBody>
                    <a:bodyPr/>
                    <a:lstStyle/>
                    <a:p>
                      <a:pPr algn="ctr" fontAlgn="ctr"/>
                      <a:r>
                        <a:rPr lang="en-CA" sz="1800" b="1" i="0" u="none" strike="noStrike">
                          <a:solidFill>
                            <a:srgbClr val="000000"/>
                          </a:solidFill>
                          <a:effectLst/>
                          <a:latin typeface="Times New Roman"/>
                        </a:rPr>
                        <a:t>HTC-225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959.39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21.62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20.74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60040">
                <a:tc>
                  <a:txBody>
                    <a:bodyPr/>
                    <a:lstStyle/>
                    <a:p>
                      <a:pPr algn="ctr" fontAlgn="ctr"/>
                      <a:r>
                        <a:rPr lang="en-CA" sz="1800" b="1" i="0" u="none" strike="noStrike" dirty="0">
                          <a:solidFill>
                            <a:srgbClr val="000000"/>
                          </a:solidFill>
                          <a:effectLst/>
                          <a:latin typeface="Times New Roman"/>
                        </a:rPr>
                        <a:t>HTC-260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a:solidFill>
                            <a:srgbClr val="000000"/>
                          </a:solidFill>
                          <a:effectLst/>
                          <a:latin typeface="Times New Roman"/>
                        </a:rPr>
                        <a:t>1035.99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25.97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a:solidFill>
                            <a:srgbClr val="000000"/>
                          </a:solidFill>
                          <a:effectLst/>
                          <a:latin typeface="Times New Roman"/>
                        </a:rPr>
                        <a:t>26.9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60040">
                <a:tc>
                  <a:txBody>
                    <a:bodyPr/>
                    <a:lstStyle/>
                    <a:p>
                      <a:pPr algn="ctr" fontAlgn="ctr"/>
                      <a:r>
                        <a:rPr lang="en-CA" sz="1800" b="1" i="0" u="none" strike="noStrike" dirty="0" smtClean="0">
                          <a:solidFill>
                            <a:srgbClr val="000000"/>
                          </a:solidFill>
                          <a:effectLst/>
                          <a:latin typeface="Times New Roman"/>
                        </a:rPr>
                        <a:t>HTC-260</a:t>
                      </a:r>
                      <a:endParaRPr lang="en-CA" sz="1800" b="1" i="0" u="none" strike="noStrike" dirty="0">
                        <a:solidFill>
                          <a:srgbClr val="000000"/>
                        </a:solidFill>
                        <a:effectLst/>
                        <a:latin typeface="Times New Roman"/>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smtClean="0">
                          <a:solidFill>
                            <a:srgbClr val="000000"/>
                          </a:solidFill>
                          <a:effectLst/>
                          <a:latin typeface="Times New Roman"/>
                        </a:rPr>
                        <a:t>30</a:t>
                      </a:r>
                      <a:endParaRPr lang="en-CA" sz="1800" b="0" i="0" u="none" strike="noStrike" dirty="0">
                        <a:solidFill>
                          <a:srgbClr val="000000"/>
                        </a:solidFill>
                        <a:effectLst/>
                        <a:latin typeface="Times New Roman"/>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smtClean="0">
                          <a:solidFill>
                            <a:srgbClr val="000000"/>
                          </a:solidFill>
                          <a:effectLst/>
                          <a:latin typeface="Times New Roman"/>
                        </a:rPr>
                        <a:t>-</a:t>
                      </a:r>
                      <a:endParaRPr lang="en-CA" sz="1800" b="0" i="0" u="none" strike="noStrike" dirty="0">
                        <a:solidFill>
                          <a:srgbClr val="000000"/>
                        </a:solidFill>
                        <a:effectLst/>
                        <a:latin typeface="Times New Roman"/>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smtClean="0">
                          <a:solidFill>
                            <a:srgbClr val="000000"/>
                          </a:solidFill>
                          <a:effectLst/>
                          <a:latin typeface="Times New Roman"/>
                        </a:rPr>
                        <a:t>29.52</a:t>
                      </a:r>
                      <a:endParaRPr lang="en-CA" sz="1800" b="0" i="0" u="none" strike="noStrike" dirty="0">
                        <a:solidFill>
                          <a:srgbClr val="000000"/>
                        </a:solidFill>
                        <a:effectLst/>
                        <a:latin typeface="Times New Roman"/>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CA" sz="1800" b="0" i="0" u="none" strike="noStrike" dirty="0" smtClean="0">
                          <a:solidFill>
                            <a:srgbClr val="000000"/>
                          </a:solidFill>
                          <a:effectLst/>
                          <a:latin typeface="Times New Roman"/>
                        </a:rPr>
                        <a:t>-</a:t>
                      </a:r>
                      <a:endParaRPr lang="en-CA" sz="1800" b="0" i="0" u="none" strike="noStrike" dirty="0">
                        <a:solidFill>
                          <a:srgbClr val="000000"/>
                        </a:solidFill>
                        <a:effectLst/>
                        <a:latin typeface="Times New Roman"/>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437951">
                <a:tc>
                  <a:txBody>
                    <a:bodyPr/>
                    <a:lstStyle/>
                    <a:p>
                      <a:pPr algn="ctr" fontAlgn="ctr"/>
                      <a:r>
                        <a:rPr lang="en-CA" sz="1800" b="1" i="0" u="none" strike="noStrike">
                          <a:solidFill>
                            <a:srgbClr val="000000"/>
                          </a:solidFill>
                          <a:effectLst/>
                          <a:latin typeface="Times New Roman"/>
                        </a:rPr>
                        <a:t>Torrefaction-260C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CA" sz="1800" b="0" i="0" u="none" strike="noStrike">
                          <a:solidFill>
                            <a:srgbClr val="000000"/>
                          </a:solidFill>
                          <a:effectLst/>
                          <a:latin typeface="Times New Roman"/>
                        </a:rPr>
                        <a:t>30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CA" sz="1800" b="0" i="0" u="none" strike="noStrike">
                          <a:solidFill>
                            <a:srgbClr val="000000"/>
                          </a:solidFill>
                          <a:effectLst/>
                          <a:latin typeface="Times New Roman"/>
                        </a:rPr>
                        <a:t>819.55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CA" sz="1800" b="0" i="0" u="none" strike="noStrike">
                          <a:solidFill>
                            <a:srgbClr val="000000"/>
                          </a:solidFill>
                          <a:effectLst/>
                          <a:latin typeface="Times New Roman"/>
                        </a:rPr>
                        <a:t>20.34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CA" sz="1800" b="0" i="0" u="none" strike="noStrike" dirty="0">
                          <a:solidFill>
                            <a:srgbClr val="000000"/>
                          </a:solidFill>
                          <a:effectLst/>
                          <a:latin typeface="Times New Roman"/>
                        </a:rPr>
                        <a:t>16.66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bl>
          </a:graphicData>
        </a:graphic>
      </p:graphicFrame>
      <p:sp>
        <p:nvSpPr>
          <p:cNvPr id="5" name="Slide Number Placeholder 4"/>
          <p:cNvSpPr>
            <a:spLocks noGrp="1"/>
          </p:cNvSpPr>
          <p:nvPr>
            <p:ph type="sldNum" sz="quarter" idx="12"/>
          </p:nvPr>
        </p:nvSpPr>
        <p:spPr/>
        <p:txBody>
          <a:bodyPr/>
          <a:lstStyle/>
          <a:p>
            <a:fld id="{F6F705D1-30D9-4CAD-8126-A59E6571C9E1}" type="slidenum">
              <a:rPr lang="en-US" altLang="en-US" smtClean="0"/>
              <a:pPr/>
              <a:t>24</a:t>
            </a:fld>
            <a:endParaRPr lang="en-US" altLang="en-US"/>
          </a:p>
        </p:txBody>
      </p:sp>
      <p:pic>
        <p:nvPicPr>
          <p:cNvPr id="6" name="Picture 29"/>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4149080"/>
            <a:ext cx="3888432" cy="2708920"/>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graphicFrame>
        <p:nvGraphicFramePr>
          <p:cNvPr id="7" name="Chart 6"/>
          <p:cNvGraphicFramePr>
            <a:graphicFrameLocks/>
          </p:cNvGraphicFramePr>
          <p:nvPr>
            <p:extLst>
              <p:ext uri="{D42A27DB-BD31-4B8C-83A1-F6EECF244321}">
                <p14:modId xmlns="" xmlns:p14="http://schemas.microsoft.com/office/powerpoint/2010/main" val="511563194"/>
              </p:ext>
            </p:extLst>
          </p:nvPr>
        </p:nvGraphicFramePr>
        <p:xfrm>
          <a:off x="4427984" y="4149080"/>
          <a:ext cx="4176464" cy="270892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2"/>
          <p:cNvPicPr>
            <a:picLocks noChangeAspect="1" noChangeArrowheads="1"/>
          </p:cNvPicPr>
          <p:nvPr/>
        </p:nvPicPr>
        <p:blipFill>
          <a:blip r:embed="rId4" cstate="print"/>
          <a:srcRect/>
          <a:stretch>
            <a:fillRect/>
          </a:stretch>
        </p:blipFill>
        <p:spPr bwMode="auto">
          <a:xfrm>
            <a:off x="8315166" y="-1"/>
            <a:ext cx="828834" cy="908721"/>
          </a:xfrm>
          <a:prstGeom prst="rect">
            <a:avLst/>
          </a:prstGeom>
          <a:noFill/>
          <a:ln w="9525">
            <a:noFill/>
            <a:miter lim="800000"/>
            <a:headEnd/>
            <a:tailEnd/>
          </a:ln>
          <a:effectLst/>
        </p:spPr>
      </p:pic>
    </p:spTree>
    <p:extLst>
      <p:ext uri="{BB962C8B-B14F-4D97-AF65-F5344CB8AC3E}">
        <p14:creationId xmlns="" xmlns:p14="http://schemas.microsoft.com/office/powerpoint/2010/main" val="1397506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481340" cy="792163"/>
          </a:xfrm>
        </p:spPr>
        <p:txBody>
          <a:bodyPr/>
          <a:lstStyle/>
          <a:p>
            <a:r>
              <a:rPr lang="en-CA" sz="2400" b="1" dirty="0" smtClean="0">
                <a:solidFill>
                  <a:srgbClr val="002060"/>
                </a:solidFill>
              </a:rPr>
              <a:t>HTC Product</a:t>
            </a:r>
            <a:r>
              <a:rPr lang="en-CA" sz="2400" b="1" dirty="0">
                <a:solidFill>
                  <a:srgbClr val="002060"/>
                </a:solidFill>
              </a:rPr>
              <a:t> </a:t>
            </a:r>
            <a:r>
              <a:rPr lang="en-CA" sz="2400" b="1" dirty="0" smtClean="0">
                <a:solidFill>
                  <a:srgbClr val="002060"/>
                </a:solidFill>
              </a:rPr>
              <a:t>Streams</a:t>
            </a:r>
            <a:endParaRPr lang="en-CA" sz="2400" b="1" dirty="0">
              <a:solidFill>
                <a:srgbClr val="002060"/>
              </a:solidFill>
            </a:endParaRPr>
          </a:p>
        </p:txBody>
      </p:sp>
      <p:pic>
        <p:nvPicPr>
          <p:cNvPr id="4" name="Picture 3" descr="C:\Users\Harpreet Kambo\Desktop\Miscanthus-Raw.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19672" y="4005065"/>
            <a:ext cx="1107733"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C:\Users\Harpreet Kambo\Desktop\Dropbox\Pen Drive\Experiments\Samples Pictures\Biochar\Miscanthus-260-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56887" y="1415533"/>
            <a:ext cx="1610391" cy="162215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descr="C:\Users\Harpreet Kambo\Desktop\IMG_636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462091" y="3399771"/>
            <a:ext cx="1638301" cy="1300942"/>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6768406" y="5256748"/>
            <a:ext cx="1148680" cy="369332"/>
          </a:xfrm>
          <a:prstGeom prst="rect">
            <a:avLst/>
          </a:prstGeom>
          <a:noFill/>
          <a:ln w="31750">
            <a:solidFill>
              <a:schemeClr val="tx1"/>
            </a:solidFill>
          </a:ln>
        </p:spPr>
        <p:txBody>
          <a:bodyPr wrap="square" rtlCol="0">
            <a:spAutoFit/>
          </a:bodyPr>
          <a:lstStyle/>
          <a:p>
            <a:pPr algn="ctr"/>
            <a:r>
              <a:rPr lang="en-CA" dirty="0" smtClean="0"/>
              <a:t>Gases</a:t>
            </a:r>
            <a:endParaRPr lang="en-CA" dirty="0"/>
          </a:p>
        </p:txBody>
      </p:sp>
      <p:sp>
        <p:nvSpPr>
          <p:cNvPr id="11" name="Right Arrow 10"/>
          <p:cNvSpPr/>
          <p:nvPr/>
        </p:nvSpPr>
        <p:spPr>
          <a:xfrm>
            <a:off x="2488941" y="3603352"/>
            <a:ext cx="609600" cy="13044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5" name="Picture 2" descr="C:\Users\Harpreet Kambo\Desktop\Dropbox\Pen Drive\Experiments\Samples Pictures\IMG_6298.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5400000">
            <a:off x="3020043" y="2940446"/>
            <a:ext cx="2163031" cy="1622273"/>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Right Arrow 15"/>
          <p:cNvSpPr/>
          <p:nvPr/>
        </p:nvSpPr>
        <p:spPr>
          <a:xfrm rot="19576349">
            <a:off x="4856551" y="2854267"/>
            <a:ext cx="1634618" cy="128504"/>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7" name="Right Arrow 16"/>
          <p:cNvSpPr/>
          <p:nvPr/>
        </p:nvSpPr>
        <p:spPr>
          <a:xfrm>
            <a:off x="5026233" y="3779369"/>
            <a:ext cx="1336315" cy="13177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Right Arrow 17"/>
          <p:cNvSpPr/>
          <p:nvPr/>
        </p:nvSpPr>
        <p:spPr>
          <a:xfrm rot="2213522">
            <a:off x="4848244" y="4799645"/>
            <a:ext cx="1651163" cy="143040"/>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2" name="Picture 1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12084" y="2152618"/>
            <a:ext cx="1199725" cy="1273145"/>
          </a:xfrm>
          <a:prstGeom prst="rect">
            <a:avLst/>
          </a:prstGeom>
        </p:spPr>
      </p:pic>
      <p:sp>
        <p:nvSpPr>
          <p:cNvPr id="13" name="TextBox 12"/>
          <p:cNvSpPr txBox="1"/>
          <p:nvPr/>
        </p:nvSpPr>
        <p:spPr>
          <a:xfrm>
            <a:off x="1298341" y="3358733"/>
            <a:ext cx="432048" cy="646331"/>
          </a:xfrm>
          <a:prstGeom prst="rect">
            <a:avLst/>
          </a:prstGeom>
          <a:noFill/>
        </p:spPr>
        <p:txBody>
          <a:bodyPr wrap="square" rtlCol="0">
            <a:spAutoFit/>
          </a:bodyPr>
          <a:lstStyle/>
          <a:p>
            <a:r>
              <a:rPr lang="en-CA" sz="3600" b="1" dirty="0"/>
              <a:t>+</a:t>
            </a:r>
          </a:p>
        </p:txBody>
      </p:sp>
      <p:sp>
        <p:nvSpPr>
          <p:cNvPr id="14" name="Slide Number Placeholder 13"/>
          <p:cNvSpPr>
            <a:spLocks noGrp="1"/>
          </p:cNvSpPr>
          <p:nvPr>
            <p:ph type="sldNum" sz="quarter" idx="12"/>
          </p:nvPr>
        </p:nvSpPr>
        <p:spPr/>
        <p:txBody>
          <a:bodyPr/>
          <a:lstStyle/>
          <a:p>
            <a:fld id="{F6F705D1-30D9-4CAD-8126-A59E6571C9E1}" type="slidenum">
              <a:rPr lang="en-US" altLang="en-US" smtClean="0"/>
              <a:pPr/>
              <a:t>25</a:t>
            </a:fld>
            <a:endParaRPr lang="en-US" altLang="en-US"/>
          </a:p>
        </p:txBody>
      </p:sp>
      <p:sp>
        <p:nvSpPr>
          <p:cNvPr id="3" name="Oval 2"/>
          <p:cNvSpPr/>
          <p:nvPr/>
        </p:nvSpPr>
        <p:spPr>
          <a:xfrm>
            <a:off x="6237125" y="3054358"/>
            <a:ext cx="2088232" cy="208997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6151843" y="4679095"/>
            <a:ext cx="2381806" cy="369332"/>
          </a:xfrm>
          <a:prstGeom prst="rect">
            <a:avLst/>
          </a:prstGeom>
          <a:noFill/>
        </p:spPr>
        <p:txBody>
          <a:bodyPr wrap="none" rtlCol="0">
            <a:spAutoFit/>
          </a:bodyPr>
          <a:lstStyle/>
          <a:p>
            <a:r>
              <a:rPr lang="en-CA" b="1" dirty="0" smtClean="0">
                <a:solidFill>
                  <a:srgbClr val="C00000"/>
                </a:solidFill>
              </a:rPr>
              <a:t>HTC Process Water </a:t>
            </a:r>
            <a:endParaRPr lang="en-CA" b="1" dirty="0">
              <a:solidFill>
                <a:srgbClr val="C00000"/>
              </a:solidFill>
            </a:endParaRPr>
          </a:p>
        </p:txBody>
      </p:sp>
      <p:sp>
        <p:nvSpPr>
          <p:cNvPr id="23" name="TextBox 22"/>
          <p:cNvSpPr txBox="1"/>
          <p:nvPr/>
        </p:nvSpPr>
        <p:spPr>
          <a:xfrm>
            <a:off x="1298342" y="6093296"/>
            <a:ext cx="6802050" cy="400110"/>
          </a:xfrm>
          <a:prstGeom prst="rect">
            <a:avLst/>
          </a:prstGeom>
          <a:noFill/>
        </p:spPr>
        <p:txBody>
          <a:bodyPr wrap="square" rtlCol="0">
            <a:spAutoFit/>
          </a:bodyPr>
          <a:lstStyle/>
          <a:p>
            <a:r>
              <a:rPr lang="en-CA" sz="2000" b="1" dirty="0" smtClean="0">
                <a:solidFill>
                  <a:srgbClr val="C00000"/>
                </a:solidFill>
              </a:rPr>
              <a:t>What is in HTC process water and what to do with it?</a:t>
            </a:r>
            <a:endParaRPr lang="en-CA" sz="2000" b="1" dirty="0">
              <a:solidFill>
                <a:srgbClr val="C00000"/>
              </a:solidFill>
            </a:endParaRPr>
          </a:p>
        </p:txBody>
      </p:sp>
      <p:pic>
        <p:nvPicPr>
          <p:cNvPr id="20" name="Picture 2"/>
          <p:cNvPicPr>
            <a:picLocks noChangeAspect="1" noChangeArrowheads="1"/>
          </p:cNvPicPr>
          <p:nvPr/>
        </p:nvPicPr>
        <p:blipFill>
          <a:blip r:embed="rId7" cstate="print"/>
          <a:srcRect/>
          <a:stretch>
            <a:fillRect/>
          </a:stretch>
        </p:blipFill>
        <p:spPr bwMode="auto">
          <a:xfrm>
            <a:off x="8052456" y="-1"/>
            <a:ext cx="1091544" cy="1196753"/>
          </a:xfrm>
          <a:prstGeom prst="rect">
            <a:avLst/>
          </a:prstGeom>
          <a:noFill/>
          <a:ln w="9525">
            <a:noFill/>
            <a:miter lim="800000"/>
            <a:headEnd/>
            <a:tailEnd/>
          </a:ln>
          <a:effectLst/>
        </p:spPr>
      </p:pic>
      <p:pic>
        <p:nvPicPr>
          <p:cNvPr id="19" name="Picture 18"/>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23528" y="4005064"/>
            <a:ext cx="1154558" cy="10447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 xmlns:p14="http://schemas.microsoft.com/office/powerpoint/2010/main" val="27783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000" fill="hold"/>
                                        <p:tgtEl>
                                          <p:spTgt spid="24"/>
                                        </p:tgtEl>
                                        <p:attrNameLst>
                                          <p:attrName>ppt_w</p:attrName>
                                        </p:attrNameLst>
                                      </p:cBhvr>
                                      <p:tavLst>
                                        <p:tav tm="0">
                                          <p:val>
                                            <p:fltVal val="0"/>
                                          </p:val>
                                        </p:tav>
                                        <p:tav tm="100000">
                                          <p:val>
                                            <p:strVal val="#ppt_w"/>
                                          </p:val>
                                        </p:tav>
                                      </p:tavLst>
                                    </p:anim>
                                    <p:anim calcmode="lin" valueType="num">
                                      <p:cBhvr>
                                        <p:cTn id="14" dur="1000" fill="hold"/>
                                        <p:tgtEl>
                                          <p:spTgt spid="24"/>
                                        </p:tgtEl>
                                        <p:attrNameLst>
                                          <p:attrName>ppt_h</p:attrName>
                                        </p:attrNameLst>
                                      </p:cBhvr>
                                      <p:tavLst>
                                        <p:tav tm="0">
                                          <p:val>
                                            <p:fltVal val="0"/>
                                          </p:val>
                                        </p:tav>
                                        <p:tav tm="100000">
                                          <p:val>
                                            <p:strVal val="#ppt_h"/>
                                          </p:val>
                                        </p:tav>
                                      </p:tavLst>
                                    </p:anim>
                                    <p:anim calcmode="lin" valueType="num">
                                      <p:cBhvr>
                                        <p:cTn id="15" dur="1000" fill="hold"/>
                                        <p:tgtEl>
                                          <p:spTgt spid="24"/>
                                        </p:tgtEl>
                                        <p:attrNameLst>
                                          <p:attrName>style.rotation</p:attrName>
                                        </p:attrNameLst>
                                      </p:cBhvr>
                                      <p:tavLst>
                                        <p:tav tm="0">
                                          <p:val>
                                            <p:fltVal val="90"/>
                                          </p:val>
                                        </p:tav>
                                        <p:tav tm="100000">
                                          <p:val>
                                            <p:fltVal val="0"/>
                                          </p:val>
                                        </p:tav>
                                      </p:tavLst>
                                    </p:anim>
                                    <p:animEffect transition="in" filter="fade">
                                      <p:cBhvr>
                                        <p:cTn id="16" dur="1000"/>
                                        <p:tgtEl>
                                          <p:spTgt spid="2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 calcmode="lin" valueType="num">
                                      <p:cBhvr>
                                        <p:cTn id="21" dur="1000" fill="hold"/>
                                        <p:tgtEl>
                                          <p:spTgt spid="23"/>
                                        </p:tgtEl>
                                        <p:attrNameLst>
                                          <p:attrName>style.rotation</p:attrName>
                                        </p:attrNameLst>
                                      </p:cBhvr>
                                      <p:tavLst>
                                        <p:tav tm="0">
                                          <p:val>
                                            <p:fltVal val="90"/>
                                          </p:val>
                                        </p:tav>
                                        <p:tav tm="100000">
                                          <p:val>
                                            <p:fltVal val="0"/>
                                          </p:val>
                                        </p:tav>
                                      </p:tavLst>
                                    </p:anim>
                                    <p:animEffect transition="in" filter="fade">
                                      <p:cBhvr>
                                        <p:cTn id="22" dur="1000"/>
                                        <p:tgtEl>
                                          <p:spTgt spid="23"/>
                                        </p:tgtEl>
                                      </p:cBhvr>
                                    </p:animEffec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7129412" cy="792163"/>
          </a:xfrm>
        </p:spPr>
        <p:txBody>
          <a:bodyPr/>
          <a:lstStyle/>
          <a:p>
            <a:r>
              <a:rPr lang="en-CA" sz="2400" b="1" dirty="0" smtClean="0">
                <a:solidFill>
                  <a:srgbClr val="002060"/>
                </a:solidFill>
              </a:rPr>
              <a:t>Characterization of HTC Process Water </a:t>
            </a:r>
            <a:endParaRPr lang="en-CA" sz="2400" b="1"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26</a:t>
            </a:fld>
            <a:endParaRPr lang="en-US" altLang="en-US"/>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9632" y="1268760"/>
            <a:ext cx="6794574" cy="44784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96552" y="3573016"/>
            <a:ext cx="9721080" cy="1384995"/>
          </a:xfrm>
          <a:prstGeom prst="rect">
            <a:avLst/>
          </a:prstGeom>
          <a:solidFill>
            <a:srgbClr val="FFFF00"/>
          </a:solidFill>
          <a:scene3d>
            <a:camera prst="isometricRightUp"/>
            <a:lightRig rig="threePt" dir="t"/>
          </a:scene3d>
        </p:spPr>
        <p:txBody>
          <a:bodyPr wrap="square" rtlCol="0">
            <a:spAutoFit/>
          </a:bodyPr>
          <a:lstStyle/>
          <a:p>
            <a:pPr algn="ctr"/>
            <a:r>
              <a:rPr lang="en-CA" sz="2800" b="1" dirty="0" smtClean="0">
                <a:solidFill>
                  <a:srgbClr val="008000"/>
                </a:solidFill>
              </a:rPr>
              <a:t>HTC processing has the potential to be integrated with anaerobic digestion to enhance gas yield and co-processing of organic waste and agricultural biomass</a:t>
            </a:r>
            <a:endParaRPr lang="en-CA" sz="2800" b="1" dirty="0">
              <a:solidFill>
                <a:srgbClr val="008000"/>
              </a:solidFill>
            </a:endParaRPr>
          </a:p>
        </p:txBody>
      </p:sp>
      <p:pic>
        <p:nvPicPr>
          <p:cNvPr id="7"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 xmlns:p14="http://schemas.microsoft.com/office/powerpoint/2010/main" val="82859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44824"/>
            <a:ext cx="7931150" cy="792163"/>
          </a:xfrm>
        </p:spPr>
        <p:txBody>
          <a:bodyPr/>
          <a:lstStyle/>
          <a:p>
            <a:r>
              <a:rPr lang="en-CA" b="1" dirty="0" smtClean="0">
                <a:solidFill>
                  <a:srgbClr val="008000"/>
                </a:solidFill>
              </a:rPr>
              <a:t>Part II: </a:t>
            </a:r>
            <a:r>
              <a:rPr lang="en-CA" dirty="0" smtClean="0">
                <a:solidFill>
                  <a:srgbClr val="002060"/>
                </a:solidFill>
              </a:rPr>
              <a:t>Dry-reforming of biogas produced through Anaerobic Digestion and Gasification of biomass to produced syngas</a:t>
            </a:r>
            <a:endParaRPr lang="en-CA"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27</a:t>
            </a:fld>
            <a:endParaRPr lang="en-US" altLang="en-US"/>
          </a:p>
        </p:txBody>
      </p:sp>
      <p:pic>
        <p:nvPicPr>
          <p:cNvPr id="7" name="Picture 2"/>
          <p:cNvPicPr>
            <a:picLocks noChangeAspect="1" noChangeArrowheads="1"/>
          </p:cNvPicPr>
          <p:nvPr/>
        </p:nvPicPr>
        <p:blipFill>
          <a:blip r:embed="rId2" cstate="print"/>
          <a:srcRect/>
          <a:stretch>
            <a:fillRect/>
          </a:stretch>
        </p:blipFill>
        <p:spPr bwMode="auto">
          <a:xfrm>
            <a:off x="3131840" y="3645024"/>
            <a:ext cx="2376264" cy="26053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553348" cy="792163"/>
          </a:xfrm>
        </p:spPr>
        <p:txBody>
          <a:bodyPr/>
          <a:lstStyle/>
          <a:p>
            <a:r>
              <a:rPr lang="en-CA" sz="2800" b="1" dirty="0" smtClean="0">
                <a:solidFill>
                  <a:srgbClr val="002060"/>
                </a:solidFill>
              </a:rPr>
              <a:t>Motivations!</a:t>
            </a:r>
            <a:endParaRPr lang="en-CA" sz="2800" b="1" dirty="0">
              <a:solidFill>
                <a:srgbClr val="002060"/>
              </a:solidFill>
            </a:endParaRPr>
          </a:p>
        </p:txBody>
      </p:sp>
      <p:sp>
        <p:nvSpPr>
          <p:cNvPr id="3" name="Content Placeholder 2"/>
          <p:cNvSpPr>
            <a:spLocks noGrp="1"/>
          </p:cNvSpPr>
          <p:nvPr>
            <p:ph idx="1"/>
          </p:nvPr>
        </p:nvSpPr>
        <p:spPr>
          <a:xfrm>
            <a:off x="395536" y="1412776"/>
            <a:ext cx="8229600" cy="4525963"/>
          </a:xfrm>
        </p:spPr>
        <p:txBody>
          <a:bodyPr/>
          <a:lstStyle/>
          <a:p>
            <a:pPr>
              <a:buNone/>
            </a:pPr>
            <a:r>
              <a:rPr lang="en-CA" sz="2400" dirty="0" smtClean="0"/>
              <a:t>	</a:t>
            </a:r>
            <a:r>
              <a:rPr lang="en-CA" sz="2400" dirty="0" smtClean="0">
                <a:solidFill>
                  <a:srgbClr val="008000"/>
                </a:solidFill>
              </a:rPr>
              <a:t>A wide variety of liquid fuels and chemicals can be produced from syngas (CO, H</a:t>
            </a:r>
            <a:r>
              <a:rPr lang="en-CA" sz="2400" baseline="-25000" dirty="0" smtClean="0">
                <a:solidFill>
                  <a:srgbClr val="008000"/>
                </a:solidFill>
              </a:rPr>
              <a:t>2</a:t>
            </a:r>
            <a:r>
              <a:rPr lang="en-CA" sz="2400" dirty="0" smtClean="0">
                <a:solidFill>
                  <a:srgbClr val="008000"/>
                </a:solidFill>
              </a:rPr>
              <a:t>)</a:t>
            </a:r>
          </a:p>
          <a:p>
            <a:pPr>
              <a:buNone/>
            </a:pPr>
            <a:endParaRPr lang="en-CA" sz="1050" dirty="0" smtClean="0"/>
          </a:p>
          <a:p>
            <a:pPr>
              <a:buNone/>
            </a:pPr>
            <a:r>
              <a:rPr lang="en-CA" sz="2400" dirty="0" smtClean="0">
                <a:solidFill>
                  <a:srgbClr val="0070C0"/>
                </a:solidFill>
              </a:rPr>
              <a:t>Dry reforming of biogas:</a:t>
            </a:r>
          </a:p>
          <a:p>
            <a:pPr lvl="1"/>
            <a:r>
              <a:rPr lang="en-CA" sz="1800" dirty="0" smtClean="0"/>
              <a:t>CH</a:t>
            </a:r>
            <a:r>
              <a:rPr lang="en-CA" sz="1800" baseline="-25000" dirty="0" smtClean="0"/>
              <a:t>4</a:t>
            </a:r>
            <a:r>
              <a:rPr lang="en-CA" sz="1800" dirty="0" smtClean="0"/>
              <a:t> and CO</a:t>
            </a:r>
            <a:r>
              <a:rPr lang="en-CA" sz="1800" baseline="-25000" dirty="0" smtClean="0"/>
              <a:t>2</a:t>
            </a:r>
            <a:r>
              <a:rPr lang="en-CA" sz="1800" dirty="0" smtClean="0"/>
              <a:t> are both abundant greenhouse gases (4-9% and 9-26% of greenhouse gases [Gaur 2011], respectively). Thus, their utilization as reactants for syngas production to produce liquid fuel and chemicals contributes to carbon footprint reduction and net greenhouse gas emissions mitigation.</a:t>
            </a:r>
          </a:p>
          <a:p>
            <a:pPr lvl="1">
              <a:buNone/>
            </a:pPr>
            <a:endParaRPr lang="en-CA" sz="1200" dirty="0" smtClean="0"/>
          </a:p>
          <a:p>
            <a:pPr>
              <a:buNone/>
            </a:pPr>
            <a:r>
              <a:rPr lang="en-CA" altLang="en-US" sz="2400" dirty="0" smtClean="0">
                <a:solidFill>
                  <a:srgbClr val="0070C0"/>
                </a:solidFill>
              </a:rPr>
              <a:t>Gasification of biomass</a:t>
            </a:r>
          </a:p>
          <a:p>
            <a:pPr lvl="1"/>
            <a:r>
              <a:rPr lang="en-CA" altLang="en-US" sz="1800" dirty="0" smtClean="0"/>
              <a:t>Tar is </a:t>
            </a:r>
            <a:r>
              <a:rPr lang="en-US" altLang="en-US" sz="1800" dirty="0" smtClean="0"/>
              <a:t>one important problems of using producer gas from gasification </a:t>
            </a:r>
          </a:p>
          <a:p>
            <a:pPr lvl="1"/>
            <a:r>
              <a:rPr lang="en-US" altLang="en-US" sz="1800" dirty="0" smtClean="0"/>
              <a:t>Methods to reduce tar are wet scrubber, catalyst and thermal cracking</a:t>
            </a: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28</a:t>
            </a:fld>
            <a:endParaRPr lang="en-US" altLang="en-US"/>
          </a:p>
        </p:txBody>
      </p:sp>
      <p:pic>
        <p:nvPicPr>
          <p:cNvPr id="5" name="Picture 2"/>
          <p:cNvPicPr>
            <a:picLocks noChangeAspect="1" noChangeArrowheads="1"/>
          </p:cNvPicPr>
          <p:nvPr/>
        </p:nvPicPr>
        <p:blipFill>
          <a:blip r:embed="rId2" cstate="print"/>
          <a:srcRect/>
          <a:stretch>
            <a:fillRect/>
          </a:stretch>
        </p:blipFill>
        <p:spPr bwMode="auto">
          <a:xfrm>
            <a:off x="8030913" y="0"/>
            <a:ext cx="1113087" cy="1215083"/>
          </a:xfrm>
          <a:prstGeom prst="rect">
            <a:avLst/>
          </a:prstGeom>
          <a:noFill/>
          <a:ln w="9525">
            <a:noFill/>
            <a:miter lim="800000"/>
            <a:headEnd/>
            <a:tailEnd/>
          </a:ln>
          <a:effectLst/>
        </p:spPr>
      </p:pic>
      <p:sp>
        <p:nvSpPr>
          <p:cNvPr id="6" name="TextBox 5"/>
          <p:cNvSpPr txBox="1"/>
          <p:nvPr/>
        </p:nvSpPr>
        <p:spPr>
          <a:xfrm>
            <a:off x="755576" y="6309320"/>
            <a:ext cx="7632848" cy="430887"/>
          </a:xfrm>
          <a:prstGeom prst="rect">
            <a:avLst/>
          </a:prstGeom>
          <a:noFill/>
        </p:spPr>
        <p:txBody>
          <a:bodyPr wrap="square" rtlCol="0">
            <a:spAutoFit/>
          </a:bodyPr>
          <a:lstStyle/>
          <a:p>
            <a:r>
              <a:rPr lang="en-CA" sz="1100" dirty="0" smtClean="0"/>
              <a:t>Ref: Gaur, </a:t>
            </a:r>
            <a:r>
              <a:rPr lang="en-CA" sz="1100" dirty="0" err="1" smtClean="0"/>
              <a:t>Sarthak</a:t>
            </a:r>
            <a:r>
              <a:rPr lang="en-CA" sz="1100" dirty="0" smtClean="0"/>
              <a:t>. </a:t>
            </a:r>
            <a:r>
              <a:rPr lang="en-CA" sz="1100" i="1" dirty="0" smtClean="0"/>
              <a:t>Dry Reforming of Methane on Rhodium and Nickel Substituted </a:t>
            </a:r>
            <a:r>
              <a:rPr lang="en-CA" sz="1100" i="1" dirty="0" err="1" smtClean="0"/>
              <a:t>Pyrochlore</a:t>
            </a:r>
            <a:r>
              <a:rPr lang="en-CA" sz="1100" i="1" dirty="0" smtClean="0"/>
              <a:t> Catalysts. </a:t>
            </a:r>
            <a:r>
              <a:rPr lang="en-CA" sz="1100" dirty="0" smtClean="0"/>
              <a:t>Thesis. Louisiana State University, Louisiana, 2011. Louisiana State University, Department of Chemical Engineering</a:t>
            </a:r>
            <a:endParaRPr lang="en-CA" sz="11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042988" y="260350"/>
            <a:ext cx="7345436" cy="792163"/>
          </a:xfrm>
        </p:spPr>
        <p:txBody>
          <a:bodyPr/>
          <a:lstStyle/>
          <a:p>
            <a:r>
              <a:rPr lang="en-US" sz="2400" b="1" dirty="0">
                <a:solidFill>
                  <a:srgbClr val="002060"/>
                </a:solidFill>
              </a:rPr>
              <a:t>Production of Synthesis </a:t>
            </a:r>
            <a:r>
              <a:rPr lang="en-US" sz="2400" b="1" dirty="0" smtClean="0">
                <a:solidFill>
                  <a:srgbClr val="002060"/>
                </a:solidFill>
              </a:rPr>
              <a:t>Gas from Biogas</a:t>
            </a:r>
            <a:endParaRPr lang="en-US" sz="2400" b="1" dirty="0">
              <a:solidFill>
                <a:srgbClr val="002060"/>
              </a:solidFill>
            </a:endParaRPr>
          </a:p>
        </p:txBody>
      </p:sp>
      <p:sp>
        <p:nvSpPr>
          <p:cNvPr id="74755" name="Rectangle 3"/>
          <p:cNvSpPr>
            <a:spLocks noGrp="1" noChangeArrowheads="1"/>
          </p:cNvSpPr>
          <p:nvPr>
            <p:ph type="body" idx="1"/>
          </p:nvPr>
        </p:nvSpPr>
        <p:spPr>
          <a:xfrm>
            <a:off x="1043608" y="1340768"/>
            <a:ext cx="7758290" cy="4986618"/>
          </a:xfrm>
        </p:spPr>
        <p:txBody>
          <a:bodyPr/>
          <a:lstStyle/>
          <a:p>
            <a:r>
              <a:rPr lang="en-US" sz="2000" b="1" dirty="0"/>
              <a:t>Steam reforming of </a:t>
            </a:r>
            <a:r>
              <a:rPr lang="en-US" sz="2000" b="1" dirty="0" smtClean="0"/>
              <a:t>methane (SRM).</a:t>
            </a:r>
            <a:endParaRPr lang="en-US" sz="2000" b="1" dirty="0"/>
          </a:p>
          <a:p>
            <a:pPr algn="ctr">
              <a:buFontTx/>
              <a:buNone/>
            </a:pPr>
            <a:r>
              <a:rPr lang="en-US" sz="1800" dirty="0"/>
              <a:t>CH</a:t>
            </a:r>
            <a:r>
              <a:rPr lang="en-US" sz="1800" baseline="-25000" dirty="0"/>
              <a:t>4</a:t>
            </a:r>
            <a:r>
              <a:rPr lang="en-US" sz="1800" dirty="0"/>
              <a:t>  +  H</a:t>
            </a:r>
            <a:r>
              <a:rPr lang="en-US" sz="1800" baseline="-25000" dirty="0"/>
              <a:t>2</a:t>
            </a:r>
            <a:r>
              <a:rPr lang="en-US" sz="1800" dirty="0"/>
              <a:t>O   </a:t>
            </a:r>
            <a:r>
              <a:rPr lang="en-US" sz="1800" dirty="0">
                <a:cs typeface="Times New Roman" pitchFamily="18" charset="0"/>
              </a:rPr>
              <a:t>→   CO  +  3H</a:t>
            </a:r>
            <a:r>
              <a:rPr lang="en-US" sz="1800" baseline="-25000" dirty="0">
                <a:cs typeface="Times New Roman" pitchFamily="18" charset="0"/>
              </a:rPr>
              <a:t>2	</a:t>
            </a:r>
            <a:r>
              <a:rPr lang="en-US" sz="1800" dirty="0">
                <a:cs typeface="Times New Roman" pitchFamily="18" charset="0"/>
              </a:rPr>
              <a:t>(endothermic)</a:t>
            </a:r>
          </a:p>
          <a:p>
            <a:endParaRPr lang="en-US" sz="2000" b="1" dirty="0"/>
          </a:p>
          <a:p>
            <a:r>
              <a:rPr lang="en-US" sz="2000" b="1" dirty="0"/>
              <a:t>Dry reforming of </a:t>
            </a:r>
            <a:r>
              <a:rPr lang="en-US" sz="2000" b="1" dirty="0" smtClean="0"/>
              <a:t>methane (DRM).</a:t>
            </a:r>
            <a:endParaRPr lang="en-US" sz="2000" b="1" dirty="0"/>
          </a:p>
          <a:p>
            <a:pPr algn="ctr">
              <a:buFontTx/>
              <a:buNone/>
            </a:pPr>
            <a:r>
              <a:rPr lang="en-US" sz="1800" dirty="0"/>
              <a:t>CH</a:t>
            </a:r>
            <a:r>
              <a:rPr lang="en-US" sz="1800" baseline="-25000" dirty="0"/>
              <a:t>4</a:t>
            </a:r>
            <a:r>
              <a:rPr lang="en-US" sz="1800" dirty="0"/>
              <a:t>  +  CO</a:t>
            </a:r>
            <a:r>
              <a:rPr lang="en-US" sz="1800" baseline="-25000" dirty="0"/>
              <a:t>2</a:t>
            </a:r>
            <a:r>
              <a:rPr lang="en-US" sz="1800" dirty="0"/>
              <a:t>   </a:t>
            </a:r>
            <a:r>
              <a:rPr lang="en-US" sz="1800" dirty="0">
                <a:cs typeface="Times New Roman" pitchFamily="18" charset="0"/>
              </a:rPr>
              <a:t>→   2CO  +  2H</a:t>
            </a:r>
            <a:r>
              <a:rPr lang="en-US" sz="1800" baseline="-25000" dirty="0">
                <a:cs typeface="Times New Roman" pitchFamily="18" charset="0"/>
              </a:rPr>
              <a:t>2</a:t>
            </a:r>
            <a:r>
              <a:rPr lang="en-US" sz="1800" dirty="0">
                <a:cs typeface="Times New Roman" pitchFamily="18" charset="0"/>
              </a:rPr>
              <a:t>	(endothermic)</a:t>
            </a:r>
            <a:endParaRPr lang="en-US" sz="1800" dirty="0"/>
          </a:p>
          <a:p>
            <a:endParaRPr lang="en-US" sz="2000" b="1" dirty="0"/>
          </a:p>
          <a:p>
            <a:r>
              <a:rPr lang="en-US" sz="2000" b="1" dirty="0"/>
              <a:t>Partial oxidation of methane</a:t>
            </a:r>
            <a:r>
              <a:rPr lang="en-US" sz="2000" b="1" dirty="0" smtClean="0"/>
              <a:t>.</a:t>
            </a:r>
            <a:endParaRPr lang="en-US" sz="2000" b="1" dirty="0">
              <a:solidFill>
                <a:srgbClr val="BD1B3A"/>
              </a:solidFill>
            </a:endParaRPr>
          </a:p>
          <a:p>
            <a:pPr algn="ctr">
              <a:buFontTx/>
              <a:buNone/>
            </a:pPr>
            <a:r>
              <a:rPr lang="en-US" sz="1800" dirty="0"/>
              <a:t>CH</a:t>
            </a:r>
            <a:r>
              <a:rPr lang="en-US" sz="1800" baseline="-25000" dirty="0"/>
              <a:t>4</a:t>
            </a:r>
            <a:r>
              <a:rPr lang="en-US" sz="1800" dirty="0"/>
              <a:t>  +  ½ O</a:t>
            </a:r>
            <a:r>
              <a:rPr lang="en-US" sz="1800" baseline="-25000" dirty="0"/>
              <a:t>2</a:t>
            </a:r>
            <a:r>
              <a:rPr lang="en-US" sz="1800" dirty="0"/>
              <a:t>   </a:t>
            </a:r>
            <a:r>
              <a:rPr lang="en-US" sz="1800" dirty="0">
                <a:cs typeface="Times New Roman" pitchFamily="18" charset="0"/>
              </a:rPr>
              <a:t>→   CO  +  2H</a:t>
            </a:r>
            <a:r>
              <a:rPr lang="en-US" sz="1800" baseline="-25000" dirty="0">
                <a:cs typeface="Times New Roman" pitchFamily="18" charset="0"/>
              </a:rPr>
              <a:t>2</a:t>
            </a:r>
            <a:r>
              <a:rPr lang="en-US" sz="1800" dirty="0">
                <a:cs typeface="Times New Roman" pitchFamily="18" charset="0"/>
              </a:rPr>
              <a:t>	(exothermic)</a:t>
            </a:r>
            <a:endParaRPr lang="en-US" sz="1800" b="1" dirty="0"/>
          </a:p>
          <a:p>
            <a:pPr algn="ctr">
              <a:buFontTx/>
              <a:buNone/>
            </a:pPr>
            <a:endParaRPr lang="en-US" sz="1800" b="1" dirty="0">
              <a:solidFill>
                <a:schemeClr val="accent2"/>
              </a:solidFill>
            </a:endParaRPr>
          </a:p>
          <a:p>
            <a:endParaRPr lang="en-US" sz="1800" dirty="0"/>
          </a:p>
        </p:txBody>
      </p:sp>
      <p:sp>
        <p:nvSpPr>
          <p:cNvPr id="74756" name="AutoShape 4"/>
          <p:cNvSpPr>
            <a:spLocks noChangeArrowheads="1"/>
          </p:cNvSpPr>
          <p:nvPr/>
        </p:nvSpPr>
        <p:spPr bwMode="auto">
          <a:xfrm>
            <a:off x="395536" y="2348880"/>
            <a:ext cx="588818" cy="537882"/>
          </a:xfrm>
          <a:prstGeom prst="star5">
            <a:avLst/>
          </a:prstGeom>
          <a:solidFill>
            <a:srgbClr val="FFFF00"/>
          </a:solidFill>
          <a:ln w="9525" algn="ctr">
            <a:solidFill>
              <a:schemeClr val="tx1"/>
            </a:solidFill>
            <a:miter lim="800000"/>
            <a:headEnd/>
            <a:tailEnd/>
          </a:ln>
          <a:effectLst/>
        </p:spPr>
        <p:txBody>
          <a:bodyPr wrap="none" lIns="91429" tIns="45714" rIns="91429" bIns="45714" anchor="ctr"/>
          <a:lstStyle/>
          <a:p>
            <a:endParaRPr lang="en-CA"/>
          </a:p>
        </p:txBody>
      </p:sp>
      <p:sp>
        <p:nvSpPr>
          <p:cNvPr id="74758" name="Text Box 6"/>
          <p:cNvSpPr txBox="1">
            <a:spLocks noChangeArrowheads="1"/>
          </p:cNvSpPr>
          <p:nvPr/>
        </p:nvSpPr>
        <p:spPr bwMode="auto">
          <a:xfrm>
            <a:off x="1187624" y="4941168"/>
            <a:ext cx="6683218" cy="477042"/>
          </a:xfrm>
          <a:prstGeom prst="rect">
            <a:avLst/>
          </a:prstGeom>
          <a:noFill/>
          <a:ln w="9525" algn="ctr">
            <a:noFill/>
            <a:miter lim="800000"/>
            <a:headEnd/>
            <a:tailEnd/>
          </a:ln>
          <a:effectLst/>
        </p:spPr>
        <p:txBody>
          <a:bodyPr wrap="none" lIns="91429" tIns="45714" rIns="91429" bIns="45714">
            <a:spAutoFit/>
          </a:bodyPr>
          <a:lstStyle/>
          <a:p>
            <a:pPr defTabSz="914608"/>
            <a:r>
              <a:rPr lang="en-US" sz="2500" b="1" baseline="30000" dirty="0">
                <a:solidFill>
                  <a:srgbClr val="BD1B3A"/>
                </a:solidFill>
              </a:rPr>
              <a:t>*</a:t>
            </a:r>
            <a:r>
              <a:rPr lang="en-US" sz="2500" b="1" dirty="0">
                <a:solidFill>
                  <a:srgbClr val="BD1B3A"/>
                </a:solidFill>
              </a:rPr>
              <a:t>Optimal H</a:t>
            </a:r>
            <a:r>
              <a:rPr lang="en-US" sz="2500" b="1" baseline="-25000" dirty="0">
                <a:solidFill>
                  <a:srgbClr val="BD1B3A"/>
                </a:solidFill>
              </a:rPr>
              <a:t>2</a:t>
            </a:r>
            <a:r>
              <a:rPr lang="en-US" sz="2500" b="1" dirty="0">
                <a:solidFill>
                  <a:srgbClr val="BD1B3A"/>
                </a:solidFill>
              </a:rPr>
              <a:t>/CO ratio (2:1) for FT synthesis.</a:t>
            </a:r>
          </a:p>
        </p:txBody>
      </p:sp>
      <p:pic>
        <p:nvPicPr>
          <p:cNvPr id="7" name="Picture 2"/>
          <p:cNvPicPr>
            <a:picLocks noChangeAspect="1" noChangeArrowheads="1"/>
          </p:cNvPicPr>
          <p:nvPr/>
        </p:nvPicPr>
        <p:blipFill>
          <a:blip r:embed="rId2" cstate="print"/>
          <a:srcRect/>
          <a:stretch>
            <a:fillRect/>
          </a:stretch>
        </p:blipFill>
        <p:spPr bwMode="auto">
          <a:xfrm>
            <a:off x="8052456" y="-1"/>
            <a:ext cx="1091544" cy="1196753"/>
          </a:xfrm>
          <a:prstGeom prst="rect">
            <a:avLst/>
          </a:prstGeom>
          <a:noFill/>
          <a:ln w="9525">
            <a:noFill/>
            <a:miter lim="800000"/>
            <a:headEnd/>
            <a:tailEnd/>
          </a:ln>
          <a:effectLst/>
        </p:spPr>
      </p:pic>
      <p:sp>
        <p:nvSpPr>
          <p:cNvPr id="8" name="TextBox 7"/>
          <p:cNvSpPr txBox="1"/>
          <p:nvPr/>
        </p:nvSpPr>
        <p:spPr>
          <a:xfrm>
            <a:off x="467544" y="5517232"/>
            <a:ext cx="8208912" cy="1169551"/>
          </a:xfrm>
          <a:prstGeom prst="rect">
            <a:avLst/>
          </a:prstGeom>
          <a:noFill/>
        </p:spPr>
        <p:txBody>
          <a:bodyPr wrap="square" rtlCol="0">
            <a:spAutoFit/>
          </a:bodyPr>
          <a:lstStyle/>
          <a:p>
            <a:r>
              <a:rPr lang="en-CA" sz="1400" b="1" dirty="0" smtClean="0"/>
              <a:t>Ref:</a:t>
            </a:r>
          </a:p>
          <a:p>
            <a:pPr lvl="0"/>
            <a:r>
              <a:rPr lang="en-US" sz="1400" b="1" dirty="0" smtClean="0"/>
              <a:t>SG </a:t>
            </a:r>
            <a:r>
              <a:rPr lang="en-US" sz="1400" b="1" dirty="0" err="1" smtClean="0"/>
              <a:t>Gopaul</a:t>
            </a:r>
            <a:r>
              <a:rPr lang="en-US" sz="1400" dirty="0" smtClean="0"/>
              <a:t>, A Dutta 2015. </a:t>
            </a:r>
            <a:r>
              <a:rPr lang="en-US" sz="1400" dirty="0" smtClean="0">
                <a:hlinkClick r:id="rId3"/>
              </a:rPr>
              <a:t>Dry reforming of multiple biogas types for syngas production simulated using Aspen Plus: The use of partial oxidation and hydrogen combustion to achieve thermo-neutrality</a:t>
            </a:r>
            <a:r>
              <a:rPr lang="en-US" sz="1400" dirty="0" smtClean="0"/>
              <a:t>, International Journal of Hydrogen Energy 40 (19), 6307-6318</a:t>
            </a:r>
            <a:endParaRPr lang="en-CA" sz="1400" dirty="0" smtClean="0"/>
          </a:p>
          <a:p>
            <a:endParaRPr lang="en-CA"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47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7057404" cy="792163"/>
          </a:xfrm>
        </p:spPr>
        <p:txBody>
          <a:bodyPr/>
          <a:lstStyle/>
          <a:p>
            <a:r>
              <a:rPr lang="en-CA" sz="2800" b="1" dirty="0" smtClean="0">
                <a:solidFill>
                  <a:srgbClr val="002060"/>
                </a:solidFill>
              </a:rPr>
              <a:t>Dry-reforming research at BRIL</a:t>
            </a:r>
            <a:endParaRPr lang="en-CA" sz="2800"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30</a:t>
            </a:fld>
            <a:endParaRPr lang="en-US" altLang="en-US"/>
          </a:p>
        </p:txBody>
      </p:sp>
      <p:pic>
        <p:nvPicPr>
          <p:cNvPr id="4099" name="Graphique 2"/>
          <p:cNvPicPr>
            <a:picLocks noChangeArrowheads="1"/>
          </p:cNvPicPr>
          <p:nvPr/>
        </p:nvPicPr>
        <p:blipFill>
          <a:blip r:embed="rId2" cstate="print"/>
          <a:srcRect/>
          <a:stretch>
            <a:fillRect/>
          </a:stretch>
        </p:blipFill>
        <p:spPr bwMode="auto">
          <a:xfrm>
            <a:off x="467544" y="2204864"/>
            <a:ext cx="3816424" cy="3096344"/>
          </a:xfrm>
          <a:prstGeom prst="rect">
            <a:avLst/>
          </a:prstGeom>
          <a:noFill/>
        </p:spPr>
      </p:pic>
      <p:pic>
        <p:nvPicPr>
          <p:cNvPr id="4100" name="Graphique 6"/>
          <p:cNvPicPr>
            <a:picLocks noChangeArrowheads="1"/>
          </p:cNvPicPr>
          <p:nvPr/>
        </p:nvPicPr>
        <p:blipFill>
          <a:blip r:embed="rId3" cstate="print"/>
          <a:srcRect/>
          <a:stretch>
            <a:fillRect/>
          </a:stretch>
        </p:blipFill>
        <p:spPr bwMode="auto">
          <a:xfrm>
            <a:off x="4860032" y="2204864"/>
            <a:ext cx="3672408" cy="3096344"/>
          </a:xfrm>
          <a:prstGeom prst="rect">
            <a:avLst/>
          </a:prstGeom>
          <a:noFill/>
        </p:spPr>
      </p:pic>
      <p:sp>
        <p:nvSpPr>
          <p:cNvPr id="4101" name="Text Box 5"/>
          <p:cNvSpPr txBox="1">
            <a:spLocks noChangeArrowheads="1"/>
          </p:cNvSpPr>
          <p:nvPr/>
        </p:nvSpPr>
        <p:spPr bwMode="auto">
          <a:xfrm>
            <a:off x="323528" y="5601295"/>
            <a:ext cx="4248472" cy="7080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Figure 1: Dry reforming-</a:t>
            </a:r>
            <a:r>
              <a:rPr kumimoji="0" lang="en-US" sz="1600" b="1" i="1" u="none" strike="noStrike" cap="none" normalizeH="0" dirty="0" smtClean="0">
                <a:ln>
                  <a:noFill/>
                </a:ln>
                <a:solidFill>
                  <a:srgbClr val="0070C0"/>
                </a:solidFill>
                <a:effectLst/>
                <a:latin typeface="Times New Roman" pitchFamily="18" charset="0"/>
                <a:cs typeface="Arial" pitchFamily="34" charset="0"/>
              </a:rPr>
              <a:t> </a:t>
            </a:r>
            <a:r>
              <a:rPr kumimoji="0" lang="en-GB" sz="1600" b="1" i="1" u="none" strike="noStrike" cap="none" normalizeH="0" baseline="0" dirty="0" smtClean="0">
                <a:ln>
                  <a:noFill/>
                </a:ln>
                <a:solidFill>
                  <a:srgbClr val="0070C0"/>
                </a:solidFill>
                <a:effectLst/>
                <a:latin typeface="Times New Roman" pitchFamily="18" charset="0"/>
                <a:cs typeface="Arial" pitchFamily="34" charset="0"/>
              </a:rPr>
              <a:t>Variation of equilibrium composition with temperatures</a:t>
            </a: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(P = 1 bar and an initial ratio CH</a:t>
            </a:r>
            <a:r>
              <a:rPr kumimoji="0" lang="en-US" sz="1600" b="1" i="1" u="none" strike="noStrike" cap="none" normalizeH="0" baseline="-25000" dirty="0" smtClean="0">
                <a:ln>
                  <a:noFill/>
                </a:ln>
                <a:solidFill>
                  <a:srgbClr val="0070C0"/>
                </a:solidFill>
                <a:effectLst/>
                <a:latin typeface="Times New Roman" pitchFamily="18" charset="0"/>
                <a:cs typeface="Arial" pitchFamily="34" charset="0"/>
              </a:rPr>
              <a:t>4</a:t>
            </a: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/CO</a:t>
            </a:r>
            <a:r>
              <a:rPr kumimoji="0" lang="en-US" sz="1600" b="1" i="1" u="none" strike="noStrike" cap="none" normalizeH="0" baseline="-25000" dirty="0" smtClean="0">
                <a:ln>
                  <a:noFill/>
                </a:ln>
                <a:solidFill>
                  <a:srgbClr val="0070C0"/>
                </a:solidFill>
                <a:effectLst/>
                <a:latin typeface="Times New Roman" pitchFamily="18" charset="0"/>
                <a:cs typeface="Arial" pitchFamily="34" charset="0"/>
              </a:rPr>
              <a:t>2</a:t>
            </a: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 = 1 /1)</a:t>
            </a:r>
            <a:endParaRPr kumimoji="0" lang="en-US" sz="2800" b="1" i="0" u="none" strike="noStrike" cap="none" normalizeH="0" baseline="0" dirty="0" smtClean="0">
              <a:ln>
                <a:noFill/>
              </a:ln>
              <a:solidFill>
                <a:srgbClr val="0070C0"/>
              </a:solidFill>
              <a:effectLst/>
              <a:latin typeface="Arial" pitchFamily="34" charset="0"/>
              <a:cs typeface="Arial" pitchFamily="34" charset="0"/>
            </a:endParaRPr>
          </a:p>
        </p:txBody>
      </p:sp>
      <p:sp>
        <p:nvSpPr>
          <p:cNvPr id="4102" name="Text Box 6"/>
          <p:cNvSpPr txBox="1">
            <a:spLocks noChangeArrowheads="1"/>
          </p:cNvSpPr>
          <p:nvPr/>
        </p:nvSpPr>
        <p:spPr bwMode="auto">
          <a:xfrm>
            <a:off x="4860032" y="5589240"/>
            <a:ext cx="3888432"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Figure 2: Dry reforming- Effect of total pressure on equilibrium composition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(T = 1023 K and CH</a:t>
            </a:r>
            <a:r>
              <a:rPr kumimoji="0" lang="en-US" sz="1600" b="1" i="1" u="none" strike="noStrike" cap="none" normalizeH="0" baseline="-25000" dirty="0" smtClean="0">
                <a:ln>
                  <a:noFill/>
                </a:ln>
                <a:solidFill>
                  <a:srgbClr val="0070C0"/>
                </a:solidFill>
                <a:effectLst/>
                <a:latin typeface="Times New Roman" pitchFamily="18" charset="0"/>
                <a:cs typeface="Arial" pitchFamily="34" charset="0"/>
              </a:rPr>
              <a:t>4</a:t>
            </a: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/CO</a:t>
            </a:r>
            <a:r>
              <a:rPr kumimoji="0" lang="en-US" sz="1600" b="1" i="1" u="none" strike="noStrike" cap="none" normalizeH="0" baseline="-25000" dirty="0" smtClean="0">
                <a:ln>
                  <a:noFill/>
                </a:ln>
                <a:solidFill>
                  <a:srgbClr val="0070C0"/>
                </a:solidFill>
                <a:effectLst/>
                <a:latin typeface="Times New Roman" pitchFamily="18" charset="0"/>
                <a:cs typeface="Arial" pitchFamily="34" charset="0"/>
              </a:rPr>
              <a:t>2</a:t>
            </a:r>
            <a:r>
              <a:rPr kumimoji="0" lang="en-US" sz="1600" b="1" i="1" u="none" strike="noStrike" cap="none" normalizeH="0" baseline="0" dirty="0" smtClean="0">
                <a:ln>
                  <a:noFill/>
                </a:ln>
                <a:solidFill>
                  <a:srgbClr val="0070C0"/>
                </a:solidFill>
                <a:effectLst/>
                <a:latin typeface="Times New Roman" pitchFamily="18" charset="0"/>
                <a:cs typeface="Arial" pitchFamily="34" charset="0"/>
              </a:rPr>
              <a:t> = 1)</a:t>
            </a:r>
            <a:endParaRPr kumimoji="0" lang="en-US" sz="2800" b="1" i="0" u="none" strike="noStrike" cap="none" normalizeH="0" baseline="0" dirty="0" smtClean="0">
              <a:ln>
                <a:noFill/>
              </a:ln>
              <a:solidFill>
                <a:srgbClr val="0070C0"/>
              </a:solidFill>
              <a:effectLst/>
              <a:latin typeface="Arial" pitchFamily="34" charset="0"/>
              <a:cs typeface="Arial" pitchFamily="34" charset="0"/>
            </a:endParaRPr>
          </a:p>
        </p:txBody>
      </p:sp>
      <p:sp>
        <p:nvSpPr>
          <p:cNvPr id="10" name="TextBox 9"/>
          <p:cNvSpPr txBox="1"/>
          <p:nvPr/>
        </p:nvSpPr>
        <p:spPr>
          <a:xfrm>
            <a:off x="683568" y="1268760"/>
            <a:ext cx="8064896" cy="646331"/>
          </a:xfrm>
          <a:prstGeom prst="rect">
            <a:avLst/>
          </a:prstGeom>
          <a:noFill/>
        </p:spPr>
        <p:txBody>
          <a:bodyPr wrap="square" rtlCol="0">
            <a:spAutoFit/>
          </a:bodyPr>
          <a:lstStyle/>
          <a:p>
            <a:r>
              <a:rPr lang="en-CA" dirty="0" smtClean="0">
                <a:solidFill>
                  <a:srgbClr val="008000"/>
                </a:solidFill>
              </a:rPr>
              <a:t>Simulated biogas (CH</a:t>
            </a:r>
            <a:r>
              <a:rPr lang="en-CA" baseline="-25000" dirty="0" smtClean="0">
                <a:solidFill>
                  <a:srgbClr val="008000"/>
                </a:solidFill>
              </a:rPr>
              <a:t>4</a:t>
            </a:r>
            <a:r>
              <a:rPr lang="en-CA" dirty="0" smtClean="0">
                <a:solidFill>
                  <a:srgbClr val="008000"/>
                </a:solidFill>
              </a:rPr>
              <a:t>, H</a:t>
            </a:r>
            <a:r>
              <a:rPr lang="en-CA" baseline="-25000" dirty="0" smtClean="0">
                <a:solidFill>
                  <a:srgbClr val="008000"/>
                </a:solidFill>
              </a:rPr>
              <a:t>2</a:t>
            </a:r>
            <a:r>
              <a:rPr lang="en-CA" dirty="0" smtClean="0">
                <a:solidFill>
                  <a:srgbClr val="008000"/>
                </a:solidFill>
              </a:rPr>
              <a:t>, CO</a:t>
            </a:r>
            <a:r>
              <a:rPr lang="en-CA" baseline="-25000" dirty="0" smtClean="0">
                <a:solidFill>
                  <a:srgbClr val="008000"/>
                </a:solidFill>
              </a:rPr>
              <a:t>2</a:t>
            </a:r>
            <a:r>
              <a:rPr lang="en-CA" dirty="0" smtClean="0">
                <a:solidFill>
                  <a:srgbClr val="008000"/>
                </a:solidFill>
              </a:rPr>
              <a:t> and low levels of H</a:t>
            </a:r>
            <a:r>
              <a:rPr lang="en-CA" baseline="-25000" dirty="0" smtClean="0">
                <a:solidFill>
                  <a:srgbClr val="008000"/>
                </a:solidFill>
              </a:rPr>
              <a:t>2</a:t>
            </a:r>
            <a:r>
              <a:rPr lang="en-CA" dirty="0" smtClean="0">
                <a:solidFill>
                  <a:srgbClr val="008000"/>
                </a:solidFill>
              </a:rPr>
              <a:t>O) is being used to simulate a combination of DRM and SRM methods using Aspen Plus</a:t>
            </a:r>
            <a:endParaRPr lang="en-CA" dirty="0">
              <a:solidFill>
                <a:srgbClr val="008000"/>
              </a:solidFill>
            </a:endParaRPr>
          </a:p>
        </p:txBody>
      </p:sp>
      <p:pic>
        <p:nvPicPr>
          <p:cNvPr id="12" name="Picture 2"/>
          <p:cNvPicPr>
            <a:picLocks noChangeAspect="1" noChangeArrowheads="1"/>
          </p:cNvPicPr>
          <p:nvPr/>
        </p:nvPicPr>
        <p:blipFill>
          <a:blip r:embed="rId4"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116013" y="850900"/>
            <a:ext cx="7991475" cy="2433638"/>
          </a:xfrm>
        </p:spPr>
        <p:txBody>
          <a:bodyPr/>
          <a:lstStyle/>
          <a:p>
            <a:pPr eaLnBrk="1" hangingPunct="1"/>
            <a:r>
              <a:rPr lang="en-US" sz="3600" dirty="0" smtClean="0">
                <a:solidFill>
                  <a:srgbClr val="006600"/>
                </a:solidFill>
              </a:rPr>
              <a:t>Catalytic Supercritical Gasification of </a:t>
            </a:r>
            <a:r>
              <a:rPr lang="en-US" sz="3600" dirty="0" err="1" smtClean="0">
                <a:solidFill>
                  <a:srgbClr val="006600"/>
                </a:solidFill>
              </a:rPr>
              <a:t>Biocrude</a:t>
            </a:r>
            <a:r>
              <a:rPr lang="en-US" sz="3600" dirty="0" smtClean="0">
                <a:solidFill>
                  <a:srgbClr val="006600"/>
                </a:solidFill>
              </a:rPr>
              <a:t> from Hydrothermal Liquefaction of Cattle Manure</a:t>
            </a:r>
            <a:endParaRPr lang="en-US" altLang="en-US" sz="3600" dirty="0">
              <a:solidFill>
                <a:srgbClr val="006600"/>
              </a:solidFill>
              <a:latin typeface="Castellar" panose="020A0402060406010301" pitchFamily="18" charset="0"/>
            </a:endParaRPr>
          </a:p>
        </p:txBody>
      </p:sp>
      <p:sp>
        <p:nvSpPr>
          <p:cNvPr id="4099" name="Rectangle 2"/>
          <p:cNvSpPr>
            <a:spLocks noChangeArrowheads="1"/>
          </p:cNvSpPr>
          <p:nvPr/>
        </p:nvSpPr>
        <p:spPr bwMode="auto">
          <a:xfrm>
            <a:off x="3419872" y="3284538"/>
            <a:ext cx="5544741"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rgbClr val="4D4D4D"/>
              </a:buClr>
              <a:buFont typeface="Wingdings" panose="05000000000000000000" pitchFamily="2" charset="2"/>
              <a:buChar char="§"/>
              <a:defRPr sz="3200">
                <a:solidFill>
                  <a:srgbClr val="292929"/>
                </a:solidFill>
                <a:latin typeface="Arial" panose="020B0604020202020204" pitchFamily="34" charset="0"/>
              </a:defRPr>
            </a:lvl1pPr>
            <a:lvl2pPr marL="742950" indent="-285750">
              <a:spcBef>
                <a:spcPct val="20000"/>
              </a:spcBef>
              <a:buClr>
                <a:srgbClr val="4D4D4D"/>
              </a:buClr>
              <a:buFont typeface="Wingdings" panose="05000000000000000000" pitchFamily="2" charset="2"/>
              <a:buChar char="§"/>
              <a:defRPr sz="2800">
                <a:solidFill>
                  <a:srgbClr val="292929"/>
                </a:solidFill>
                <a:latin typeface="Arial" panose="020B0604020202020204" pitchFamily="34" charset="0"/>
              </a:defRPr>
            </a:lvl2pPr>
            <a:lvl3pPr marL="1143000" indent="-228600">
              <a:spcBef>
                <a:spcPct val="20000"/>
              </a:spcBef>
              <a:buClr>
                <a:srgbClr val="4D4D4D"/>
              </a:buClr>
              <a:buFont typeface="Wingdings" panose="05000000000000000000" pitchFamily="2" charset="2"/>
              <a:buChar char="§"/>
              <a:defRPr sz="2400">
                <a:solidFill>
                  <a:srgbClr val="292929"/>
                </a:solidFill>
                <a:latin typeface="Arial" panose="020B0604020202020204" pitchFamily="34" charset="0"/>
              </a:defRPr>
            </a:lvl3pPr>
            <a:lvl4pPr marL="1600200" indent="-228600">
              <a:spcBef>
                <a:spcPct val="20000"/>
              </a:spcBef>
              <a:buClr>
                <a:srgbClr val="4D4D4D"/>
              </a:buClr>
              <a:buFont typeface="Wingdings" panose="05000000000000000000" pitchFamily="2" charset="2"/>
              <a:buChar char="§"/>
              <a:defRPr sz="2000">
                <a:solidFill>
                  <a:srgbClr val="292929"/>
                </a:solidFill>
                <a:latin typeface="Arial" panose="020B0604020202020204" pitchFamily="34" charset="0"/>
              </a:defRPr>
            </a:lvl4pPr>
            <a:lvl5pPr marL="2057400" indent="-228600">
              <a:spcBef>
                <a:spcPct val="20000"/>
              </a:spcBef>
              <a:buClr>
                <a:srgbClr val="4D4D4D"/>
              </a:buClr>
              <a:buFont typeface="Wingdings" panose="05000000000000000000" pitchFamily="2" charset="2"/>
              <a:buChar char="§"/>
              <a:defRPr sz="2000">
                <a:solidFill>
                  <a:srgbClr val="292929"/>
                </a:solidFill>
                <a:latin typeface="Arial" panose="020B0604020202020204" pitchFamily="34" charset="0"/>
              </a:defRPr>
            </a:lvl5pPr>
            <a:lvl6pPr marL="2514600" indent="-228600" eaLnBrk="0" fontAlgn="base" hangingPunct="0">
              <a:spcBef>
                <a:spcPct val="20000"/>
              </a:spcBef>
              <a:spcAft>
                <a:spcPct val="0"/>
              </a:spcAft>
              <a:buClr>
                <a:srgbClr val="4D4D4D"/>
              </a:buClr>
              <a:buFont typeface="Wingdings" panose="05000000000000000000" pitchFamily="2" charset="2"/>
              <a:buChar char="§"/>
              <a:defRPr sz="2000">
                <a:solidFill>
                  <a:srgbClr val="292929"/>
                </a:solidFill>
                <a:latin typeface="Arial" panose="020B0604020202020204" pitchFamily="34" charset="0"/>
              </a:defRPr>
            </a:lvl6pPr>
            <a:lvl7pPr marL="2971800" indent="-228600" eaLnBrk="0" fontAlgn="base" hangingPunct="0">
              <a:spcBef>
                <a:spcPct val="20000"/>
              </a:spcBef>
              <a:spcAft>
                <a:spcPct val="0"/>
              </a:spcAft>
              <a:buClr>
                <a:srgbClr val="4D4D4D"/>
              </a:buClr>
              <a:buFont typeface="Wingdings" panose="05000000000000000000" pitchFamily="2" charset="2"/>
              <a:buChar char="§"/>
              <a:defRPr sz="2000">
                <a:solidFill>
                  <a:srgbClr val="292929"/>
                </a:solidFill>
                <a:latin typeface="Arial" panose="020B0604020202020204" pitchFamily="34" charset="0"/>
              </a:defRPr>
            </a:lvl7pPr>
            <a:lvl8pPr marL="3429000" indent="-228600" eaLnBrk="0" fontAlgn="base" hangingPunct="0">
              <a:spcBef>
                <a:spcPct val="20000"/>
              </a:spcBef>
              <a:spcAft>
                <a:spcPct val="0"/>
              </a:spcAft>
              <a:buClr>
                <a:srgbClr val="4D4D4D"/>
              </a:buClr>
              <a:buFont typeface="Wingdings" panose="05000000000000000000" pitchFamily="2" charset="2"/>
              <a:buChar char="§"/>
              <a:defRPr sz="2000">
                <a:solidFill>
                  <a:srgbClr val="292929"/>
                </a:solidFill>
                <a:latin typeface="Arial" panose="020B0604020202020204" pitchFamily="34" charset="0"/>
              </a:defRPr>
            </a:lvl8pPr>
            <a:lvl9pPr marL="3886200" indent="-228600" eaLnBrk="0" fontAlgn="base" hangingPunct="0">
              <a:spcBef>
                <a:spcPct val="20000"/>
              </a:spcBef>
              <a:spcAft>
                <a:spcPct val="0"/>
              </a:spcAft>
              <a:buClr>
                <a:srgbClr val="4D4D4D"/>
              </a:buClr>
              <a:buFont typeface="Wingdings" panose="05000000000000000000" pitchFamily="2" charset="2"/>
              <a:buChar char="§"/>
              <a:defRPr sz="2000">
                <a:solidFill>
                  <a:srgbClr val="292929"/>
                </a:solidFill>
                <a:latin typeface="Arial" panose="020B0604020202020204" pitchFamily="34" charset="0"/>
              </a:defRPr>
            </a:lvl9pPr>
          </a:lstStyle>
          <a:p>
            <a:r>
              <a:rPr lang="en-US" sz="2000" b="1" dirty="0" smtClean="0"/>
              <a:t>MSHK </a:t>
            </a:r>
            <a:r>
              <a:rPr lang="en-US" sz="2000" b="1" dirty="0" err="1" smtClean="0"/>
              <a:t>Tushar</a:t>
            </a:r>
            <a:r>
              <a:rPr lang="en-US" sz="2000" dirty="0" smtClean="0"/>
              <a:t>, A Dutta, CC </a:t>
            </a:r>
            <a:r>
              <a:rPr lang="en-US" sz="2000" dirty="0" err="1" smtClean="0"/>
              <a:t>Xu</a:t>
            </a:r>
            <a:r>
              <a:rPr lang="en-US" sz="2000" dirty="0" smtClean="0"/>
              <a:t> 2016</a:t>
            </a:r>
            <a:endParaRPr lang="en-CA" sz="2000" dirty="0" smtClean="0"/>
          </a:p>
          <a:p>
            <a:pPr>
              <a:buNone/>
            </a:pPr>
            <a:r>
              <a:rPr lang="en-US" sz="2000" dirty="0" smtClean="0">
                <a:hlinkClick r:id="rId3" tooltip="Go to Applied Catalysis B: Environmental on ScienceDirect"/>
              </a:rPr>
              <a:t>Published in Applied </a:t>
            </a:r>
            <a:r>
              <a:rPr lang="en-US" sz="2000" dirty="0" smtClean="0">
                <a:hlinkClick r:id="rId3" tooltip="Go to Applied Catalysis B: Environmental on ScienceDirect"/>
              </a:rPr>
              <a:t>Catalysis B: Environmental</a:t>
            </a:r>
            <a:r>
              <a:rPr lang="en-US" sz="2000" dirty="0" smtClean="0"/>
              <a:t>, </a:t>
            </a:r>
            <a:r>
              <a:rPr lang="en-US" sz="2000" dirty="0" smtClean="0">
                <a:hlinkClick r:id="rId4" tooltip="Go to table of contents for this volume/issue"/>
              </a:rPr>
              <a:t>189</a:t>
            </a:r>
            <a:r>
              <a:rPr lang="en-US" sz="2000" dirty="0" smtClean="0"/>
              <a:t>, pp. 119–132</a:t>
            </a:r>
            <a:endParaRPr lang="en-CA" sz="2000" dirty="0"/>
          </a:p>
        </p:txBody>
      </p:sp>
      <p:grpSp>
        <p:nvGrpSpPr>
          <p:cNvPr id="6" name="Group 7"/>
          <p:cNvGrpSpPr/>
          <p:nvPr/>
        </p:nvGrpSpPr>
        <p:grpSpPr>
          <a:xfrm>
            <a:off x="588306" y="2689167"/>
            <a:ext cx="7944134" cy="4050296"/>
            <a:chOff x="588306" y="2689167"/>
            <a:chExt cx="7944134" cy="4050296"/>
          </a:xfrm>
        </p:grpSpPr>
        <p:pic>
          <p:nvPicPr>
            <p:cNvPr id="1026" name="Picture 2" descr="http://www.bettervegetablegardening.com/images/cow-manure-fertilizer.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88306" y="2689167"/>
              <a:ext cx="1031366" cy="82509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6740_pressure-cooke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02160" y="3625352"/>
              <a:ext cx="1066973" cy="81175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Bent Arrow 1"/>
            <p:cNvSpPr/>
            <p:nvPr/>
          </p:nvSpPr>
          <p:spPr>
            <a:xfrm rot="5400000">
              <a:off x="1606922" y="3058986"/>
              <a:ext cx="588814" cy="56636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Rectangle 2"/>
            <p:cNvSpPr/>
            <p:nvPr/>
          </p:nvSpPr>
          <p:spPr>
            <a:xfrm>
              <a:off x="2280996" y="6031577"/>
              <a:ext cx="6251444" cy="707886"/>
            </a:xfrm>
            <a:prstGeom prst="rect">
              <a:avLst/>
            </a:prstGeom>
          </p:spPr>
          <p:txBody>
            <a:bodyPr wrap="square">
              <a:spAutoFit/>
            </a:bodyPr>
            <a:lstStyle/>
            <a:p>
              <a:r>
                <a:rPr lang="en-CA" sz="800" b="1" dirty="0">
                  <a:solidFill>
                    <a:srgbClr val="008000"/>
                  </a:solidFill>
                  <a:latin typeface="Tahoma" panose="020B0604030504040204" pitchFamily="34" charset="0"/>
                  <a:ea typeface="Tahoma" panose="020B0604030504040204" pitchFamily="34" charset="0"/>
                  <a:cs typeface="Tahoma" panose="020B0604030504040204" pitchFamily="34" charset="0"/>
                </a:rPr>
                <a:t>http://www.bettervegetablegardening.com/cow-manure-fertilizer.html</a:t>
              </a:r>
            </a:p>
            <a:p>
              <a:r>
                <a:rPr lang="en-CA" sz="8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https</a:t>
              </a:r>
              <a:r>
                <a:rPr lang="en-CA" sz="800" b="1" dirty="0">
                  <a:solidFill>
                    <a:srgbClr val="008000"/>
                  </a:solidFill>
                  <a:latin typeface="Tahoma" panose="020B0604030504040204" pitchFamily="34" charset="0"/>
                  <a:ea typeface="Tahoma" panose="020B0604030504040204" pitchFamily="34" charset="0"/>
                  <a:cs typeface="Tahoma" panose="020B0604030504040204" pitchFamily="34" charset="0"/>
                </a:rPr>
                <a:t>://writersapprentices.wordpress.com/2015/04/20/the-pressure-cooker</a:t>
              </a:r>
              <a:r>
                <a:rPr lang="en-CA" sz="8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a:t>
              </a:r>
            </a:p>
            <a:p>
              <a:r>
                <a:rPr lang="en-CA" sz="800" b="1" dirty="0">
                  <a:solidFill>
                    <a:srgbClr val="008000"/>
                  </a:solidFill>
                  <a:latin typeface="Tahoma" panose="020B0604030504040204" pitchFamily="34" charset="0"/>
                  <a:ea typeface="Tahoma" panose="020B0604030504040204" pitchFamily="34" charset="0"/>
                  <a:cs typeface="Tahoma" panose="020B0604030504040204" pitchFamily="34" charset="0"/>
                </a:rPr>
                <a:t>http://eng.marmore.com.tr/pyrolytic-oil-waste-to-crude-oil</a:t>
              </a:r>
              <a:endParaRPr lang="en-CA" sz="800" b="1" dirty="0" smtClean="0">
                <a:solidFill>
                  <a:srgbClr val="008000"/>
                </a:solidFill>
                <a:latin typeface="Tahoma" panose="020B0604030504040204" pitchFamily="34" charset="0"/>
                <a:ea typeface="Tahoma" panose="020B0604030504040204" pitchFamily="34" charset="0"/>
                <a:cs typeface="Tahoma" panose="020B0604030504040204" pitchFamily="34" charset="0"/>
              </a:endParaRPr>
            </a:p>
            <a:p>
              <a:r>
                <a:rPr lang="en-CA" sz="800" b="1" dirty="0">
                  <a:solidFill>
                    <a:srgbClr val="008000"/>
                  </a:solidFill>
                  <a:latin typeface="Tahoma" panose="020B0604030504040204" pitchFamily="34" charset="0"/>
                  <a:ea typeface="Tahoma" panose="020B0604030504040204" pitchFamily="34" charset="0"/>
                  <a:cs typeface="Tahoma" panose="020B0604030504040204" pitchFamily="34" charset="0"/>
                </a:rPr>
                <a:t>http://www.ctgclean.com/tech-blog/2012/04/valves-backpressure-regulating-valves</a:t>
              </a:r>
              <a:r>
                <a:rPr lang="en-CA" sz="8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a:t>
              </a:r>
            </a:p>
            <a:p>
              <a:r>
                <a:rPr lang="en-CA" sz="800" b="1" dirty="0">
                  <a:solidFill>
                    <a:srgbClr val="008000"/>
                  </a:solidFill>
                  <a:latin typeface="Tahoma" panose="020B0604030504040204" pitchFamily="34" charset="0"/>
                  <a:ea typeface="Tahoma" panose="020B0604030504040204" pitchFamily="34" charset="0"/>
                  <a:cs typeface="Tahoma" panose="020B0604030504040204" pitchFamily="34" charset="0"/>
                </a:rPr>
                <a:t>http://www.automoblog.net/2011/05/12/hydrogen-refueling-stations-slowly-sprouting-in-us/</a:t>
              </a:r>
            </a:p>
          </p:txBody>
        </p:sp>
        <p:pic>
          <p:nvPicPr>
            <p:cNvPr id="4" name="Picture 3"/>
            <p:cNvPicPr>
              <a:picLocks noChangeAspect="1"/>
            </p:cNvPicPr>
            <p:nvPr/>
          </p:nvPicPr>
          <p:blipFill>
            <a:blip r:embed="rId7" cstate="print"/>
            <a:stretch>
              <a:fillRect/>
            </a:stretch>
          </p:blipFill>
          <p:spPr>
            <a:xfrm>
              <a:off x="2569028" y="4711892"/>
              <a:ext cx="1304026" cy="692101"/>
            </a:xfrm>
            <a:prstGeom prst="rect">
              <a:avLst/>
            </a:prstGeom>
          </p:spPr>
        </p:pic>
        <p:sp>
          <p:nvSpPr>
            <p:cNvPr id="5" name="Down Arrow 4"/>
            <p:cNvSpPr/>
            <p:nvPr/>
          </p:nvSpPr>
          <p:spPr>
            <a:xfrm>
              <a:off x="2339752" y="4437111"/>
              <a:ext cx="229381" cy="3600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p:cNvPicPr>
              <a:picLocks noChangeAspect="1"/>
            </p:cNvPicPr>
            <p:nvPr/>
          </p:nvPicPr>
          <p:blipFill>
            <a:blip r:embed="rId8" cstate="print"/>
            <a:stretch>
              <a:fillRect/>
            </a:stretch>
          </p:blipFill>
          <p:spPr>
            <a:xfrm>
              <a:off x="2280996" y="4784104"/>
              <a:ext cx="348456" cy="806540"/>
            </a:xfrm>
            <a:prstGeom prst="rect">
              <a:avLst/>
            </a:prstGeom>
          </p:spPr>
        </p:pic>
        <p:pic>
          <p:nvPicPr>
            <p:cNvPr id="1034" name="Picture 10" descr="http://cdn.automoblog.net/wp-content/uploads/2011/05/2011_FCX_Clarity_02.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873054" y="4972050"/>
              <a:ext cx="1877690" cy="949325"/>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3" name="Slide Number Placeholder 12"/>
          <p:cNvSpPr>
            <a:spLocks noGrp="1"/>
          </p:cNvSpPr>
          <p:nvPr>
            <p:ph type="sldNum" sz="quarter" idx="4294967295"/>
          </p:nvPr>
        </p:nvSpPr>
        <p:spPr>
          <a:xfrm>
            <a:off x="6831013" y="6192838"/>
            <a:ext cx="2133600" cy="476250"/>
          </a:xfrm>
          <a:prstGeom prst="rect">
            <a:avLst/>
          </a:prstGeom>
        </p:spPr>
        <p:txBody>
          <a:bodyPr/>
          <a:lstStyle/>
          <a:p>
            <a:pPr>
              <a:defRPr/>
            </a:pPr>
            <a:fld id="{7B518C82-4C0E-45DD-9610-B4A1762D168F}" type="slidenum">
              <a:rPr lang="en-US" altLang="en-US" smtClean="0"/>
              <a:pPr>
                <a:defRPr/>
              </a:pPr>
              <a:t>31</a:t>
            </a:fld>
            <a:endParaRPr lang="en-US"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2AE7A7F-CC83-4125-BD57-54386AC670B8}" type="slidenum">
              <a:rPr lang="en-US" altLang="en-US" smtClean="0"/>
              <a:pPr>
                <a:defRPr/>
              </a:pPr>
              <a:t>32</a:t>
            </a:fld>
            <a:endParaRPr lang="en-US" altLang="en-US"/>
          </a:p>
        </p:txBody>
      </p:sp>
      <p:pic>
        <p:nvPicPr>
          <p:cNvPr id="6" name="Picture 5" descr="C:\Users\Harpreet Kambo\Desktop\Dropbox\Pen Drive\Experiments\Samples Pictures\Biochar\Miscanthus-260-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38198" y="2171229"/>
            <a:ext cx="1245438" cy="1254534"/>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descr="C:\Users\Harpreet Kambo\Desktop\IMG_636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1704" y="4370683"/>
            <a:ext cx="972000" cy="77184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492491" y="3635732"/>
            <a:ext cx="1148680" cy="369332"/>
          </a:xfrm>
          <a:prstGeom prst="rect">
            <a:avLst/>
          </a:prstGeom>
          <a:noFill/>
          <a:ln w="31750">
            <a:solidFill>
              <a:schemeClr val="tx1"/>
            </a:solidFill>
          </a:ln>
        </p:spPr>
        <p:txBody>
          <a:bodyPr wrap="square" rtlCol="0">
            <a:spAutoFit/>
          </a:bodyPr>
          <a:lstStyle/>
          <a:p>
            <a:pPr algn="ctr"/>
            <a:r>
              <a:rPr lang="en-CA" dirty="0" smtClean="0"/>
              <a:t>Gases</a:t>
            </a:r>
            <a:endParaRPr lang="en-CA" dirty="0"/>
          </a:p>
        </p:txBody>
      </p:sp>
      <p:sp>
        <p:nvSpPr>
          <p:cNvPr id="9" name="Right Arrow 8"/>
          <p:cNvSpPr/>
          <p:nvPr/>
        </p:nvSpPr>
        <p:spPr>
          <a:xfrm>
            <a:off x="2488941" y="3603352"/>
            <a:ext cx="609600" cy="13044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0" name="Picture 2" descr="C:\Users\Harpreet Kambo\Desktop\Dropbox\Pen Drive\Experiments\Samples Pictures\IMG_6298.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0">
            <a:off x="3020043" y="2940446"/>
            <a:ext cx="2163031" cy="1622273"/>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ight Arrow 10"/>
          <p:cNvSpPr/>
          <p:nvPr/>
        </p:nvSpPr>
        <p:spPr>
          <a:xfrm rot="20169743">
            <a:off x="4856551" y="2854267"/>
            <a:ext cx="1634618" cy="128504"/>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Right Arrow 11"/>
          <p:cNvSpPr/>
          <p:nvPr/>
        </p:nvSpPr>
        <p:spPr>
          <a:xfrm>
            <a:off x="5026233" y="3779369"/>
            <a:ext cx="1336315" cy="131777"/>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Right Arrow 12"/>
          <p:cNvSpPr/>
          <p:nvPr/>
        </p:nvSpPr>
        <p:spPr>
          <a:xfrm rot="268460">
            <a:off x="4996886" y="4348121"/>
            <a:ext cx="1651163" cy="143040"/>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4" name="Picture 1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55576" y="2152618"/>
            <a:ext cx="1199725" cy="1273145"/>
          </a:xfrm>
          <a:prstGeom prst="rect">
            <a:avLst/>
          </a:prstGeom>
        </p:spPr>
      </p:pic>
      <p:sp>
        <p:nvSpPr>
          <p:cNvPr id="15" name="TextBox 14"/>
          <p:cNvSpPr txBox="1"/>
          <p:nvPr/>
        </p:nvSpPr>
        <p:spPr>
          <a:xfrm>
            <a:off x="1187624" y="3358733"/>
            <a:ext cx="432048" cy="646331"/>
          </a:xfrm>
          <a:prstGeom prst="rect">
            <a:avLst/>
          </a:prstGeom>
          <a:noFill/>
        </p:spPr>
        <p:txBody>
          <a:bodyPr wrap="square" rtlCol="0">
            <a:spAutoFit/>
          </a:bodyPr>
          <a:lstStyle/>
          <a:p>
            <a:r>
              <a:rPr lang="en-CA" sz="3600" b="1" dirty="0"/>
              <a:t>+</a:t>
            </a:r>
          </a:p>
        </p:txBody>
      </p:sp>
      <p:sp>
        <p:nvSpPr>
          <p:cNvPr id="16" name="TextBox 15"/>
          <p:cNvSpPr txBox="1"/>
          <p:nvPr/>
        </p:nvSpPr>
        <p:spPr>
          <a:xfrm>
            <a:off x="6561756" y="1561648"/>
            <a:ext cx="1326004" cy="369332"/>
          </a:xfrm>
          <a:prstGeom prst="rect">
            <a:avLst/>
          </a:prstGeom>
          <a:noFill/>
        </p:spPr>
        <p:txBody>
          <a:bodyPr wrap="none" rtlCol="0">
            <a:spAutoFit/>
          </a:bodyPr>
          <a:lstStyle/>
          <a:p>
            <a:r>
              <a:rPr lang="en-CA" b="1" dirty="0" err="1" smtClean="0">
                <a:solidFill>
                  <a:srgbClr val="C00000"/>
                </a:solidFill>
              </a:rPr>
              <a:t>Biocarbon</a:t>
            </a:r>
            <a:endParaRPr lang="en-CA" b="1" dirty="0">
              <a:solidFill>
                <a:srgbClr val="C00000"/>
              </a:solidFill>
            </a:endParaRPr>
          </a:p>
        </p:txBody>
      </p:sp>
      <p:sp>
        <p:nvSpPr>
          <p:cNvPr id="17" name="TextBox 16"/>
          <p:cNvSpPr txBox="1"/>
          <p:nvPr/>
        </p:nvSpPr>
        <p:spPr>
          <a:xfrm>
            <a:off x="7811653" y="2886509"/>
            <a:ext cx="979755" cy="369332"/>
          </a:xfrm>
          <a:prstGeom prst="rect">
            <a:avLst/>
          </a:prstGeom>
          <a:noFill/>
        </p:spPr>
        <p:txBody>
          <a:bodyPr wrap="none" rtlCol="0">
            <a:spAutoFit/>
          </a:bodyPr>
          <a:lstStyle/>
          <a:p>
            <a:r>
              <a:rPr lang="en-CA" b="1" dirty="0" smtClean="0"/>
              <a:t>45-80%</a:t>
            </a:r>
            <a:endParaRPr lang="en-CA" b="1" dirty="0"/>
          </a:p>
        </p:txBody>
      </p:sp>
      <p:sp>
        <p:nvSpPr>
          <p:cNvPr id="18" name="TextBox 17"/>
          <p:cNvSpPr txBox="1"/>
          <p:nvPr/>
        </p:nvSpPr>
        <p:spPr>
          <a:xfrm>
            <a:off x="7771114" y="3681898"/>
            <a:ext cx="723275" cy="369332"/>
          </a:xfrm>
          <a:prstGeom prst="rect">
            <a:avLst/>
          </a:prstGeom>
          <a:noFill/>
        </p:spPr>
        <p:txBody>
          <a:bodyPr wrap="none" rtlCol="0">
            <a:spAutoFit/>
          </a:bodyPr>
          <a:lstStyle/>
          <a:p>
            <a:r>
              <a:rPr lang="en-CA" b="1" dirty="0" smtClean="0"/>
              <a:t>2-5%</a:t>
            </a:r>
            <a:endParaRPr lang="en-CA" b="1" dirty="0"/>
          </a:p>
        </p:txBody>
      </p:sp>
      <p:sp>
        <p:nvSpPr>
          <p:cNvPr id="19" name="TextBox 18"/>
          <p:cNvSpPr txBox="1"/>
          <p:nvPr/>
        </p:nvSpPr>
        <p:spPr>
          <a:xfrm>
            <a:off x="7956376" y="4186017"/>
            <a:ext cx="979755" cy="369332"/>
          </a:xfrm>
          <a:prstGeom prst="rect">
            <a:avLst/>
          </a:prstGeom>
          <a:noFill/>
        </p:spPr>
        <p:txBody>
          <a:bodyPr wrap="none" rtlCol="0">
            <a:spAutoFit/>
          </a:bodyPr>
          <a:lstStyle/>
          <a:p>
            <a:r>
              <a:rPr lang="en-CA" b="1" dirty="0" smtClean="0"/>
              <a:t>15-50%</a:t>
            </a:r>
            <a:endParaRPr lang="en-CA" b="1" dirty="0"/>
          </a:p>
        </p:txBody>
      </p:sp>
      <p:sp>
        <p:nvSpPr>
          <p:cNvPr id="20" name="Title 1"/>
          <p:cNvSpPr>
            <a:spLocks noGrp="1"/>
          </p:cNvSpPr>
          <p:nvPr>
            <p:ph type="title"/>
          </p:nvPr>
        </p:nvSpPr>
        <p:spPr>
          <a:xfrm>
            <a:off x="1134889" y="404664"/>
            <a:ext cx="7829599" cy="496898"/>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a:r>
              <a:rPr lang="en-US" altLang="en-US" sz="3200" b="1" dirty="0">
                <a:solidFill>
                  <a:srgbClr val="0070C0"/>
                </a:solidFill>
              </a:rPr>
              <a:t>FEEDSTOCK PREPARATION</a:t>
            </a:r>
            <a:endParaRPr lang="en-CA" sz="3200" b="1" dirty="0">
              <a:solidFill>
                <a:srgbClr val="0070C0"/>
              </a:solidFill>
            </a:endParaRPr>
          </a:p>
        </p:txBody>
      </p:sp>
      <p:pic>
        <p:nvPicPr>
          <p:cNvPr id="3074" name="Picture 2" descr="DSC_0206"/>
          <p:cNvPicPr>
            <a:picLocks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25340" y="4078378"/>
            <a:ext cx="1033200" cy="82440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22" name="Straight Connector 21"/>
          <p:cNvCxnSpPr/>
          <p:nvPr/>
        </p:nvCxnSpPr>
        <p:spPr>
          <a:xfrm flipH="1">
            <a:off x="1533311" y="4019132"/>
            <a:ext cx="177315" cy="1008112"/>
          </a:xfrm>
          <a:prstGeom prst="line">
            <a:avLst/>
          </a:prstGeom>
          <a:ln w="25400"/>
        </p:spPr>
        <p:style>
          <a:lnRef idx="1">
            <a:schemeClr val="dk1"/>
          </a:lnRef>
          <a:fillRef idx="0">
            <a:schemeClr val="dk1"/>
          </a:fillRef>
          <a:effectRef idx="0">
            <a:schemeClr val="dk1"/>
          </a:effectRef>
          <a:fontRef idx="minor">
            <a:schemeClr val="tx1"/>
          </a:fontRef>
        </p:style>
      </p:cxnSp>
      <p:sp>
        <p:nvSpPr>
          <p:cNvPr id="23" name="Rectangle 22"/>
          <p:cNvSpPr/>
          <p:nvPr/>
        </p:nvSpPr>
        <p:spPr>
          <a:xfrm>
            <a:off x="1885804" y="6304005"/>
            <a:ext cx="6280858" cy="253916"/>
          </a:xfrm>
          <a:prstGeom prst="rect">
            <a:avLst/>
          </a:prstGeom>
        </p:spPr>
        <p:txBody>
          <a:bodyPr wrap="square">
            <a:spAutoFit/>
          </a:bodyPr>
          <a:lstStyle/>
          <a:p>
            <a:r>
              <a:rPr lang="en-CA" sz="1050" b="1" dirty="0">
                <a:solidFill>
                  <a:srgbClr val="008000"/>
                </a:solidFill>
                <a:latin typeface="Tahoma" panose="020B0604030504040204" pitchFamily="34" charset="0"/>
                <a:ea typeface="Tahoma" panose="020B0604030504040204" pitchFamily="34" charset="0"/>
                <a:cs typeface="Tahoma" panose="020B0604030504040204" pitchFamily="34" charset="0"/>
              </a:rPr>
              <a:t>http://gardenmama.typepad.com/my_weblog/2010/08/-corn-husk-dolls-tutorial-.html</a:t>
            </a:r>
          </a:p>
        </p:txBody>
      </p:sp>
      <p:pic>
        <p:nvPicPr>
          <p:cNvPr id="25" name="Picture 2" descr="http://www.bettervegetablegardening.com/images/cow-manure-fertilizer.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819224" y="4075248"/>
            <a:ext cx="1031366" cy="825093"/>
          </a:xfrm>
          <a:prstGeom prst="rect">
            <a:avLst/>
          </a:prstGeom>
          <a:noFill/>
          <a:extLst>
            <a:ext uri="{909E8E84-426E-40DD-AFC4-6F175D3DCCD1}">
              <a14:hiddenFill xmlns="" xmlns:a14="http://schemas.microsoft.com/office/drawing/2010/main">
                <a:solidFill>
                  <a:srgbClr val="FFFFFF"/>
                </a:solidFill>
              </a14:hiddenFill>
            </a:ext>
          </a:extLst>
        </p:spPr>
      </p:pic>
      <p:sp>
        <p:nvSpPr>
          <p:cNvPr id="26" name="Oval 25"/>
          <p:cNvSpPr/>
          <p:nvPr/>
        </p:nvSpPr>
        <p:spPr>
          <a:xfrm>
            <a:off x="6732240" y="4149080"/>
            <a:ext cx="1260000" cy="1260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543594" y="4869160"/>
            <a:ext cx="788046" cy="738664"/>
          </a:xfrm>
          <a:prstGeom prst="rect">
            <a:avLst/>
          </a:prstGeom>
          <a:noFill/>
        </p:spPr>
        <p:txBody>
          <a:bodyPr wrap="square" rtlCol="0">
            <a:spAutoFit/>
          </a:bodyPr>
          <a:lstStyle/>
          <a:p>
            <a:r>
              <a:rPr lang="en-CA" sz="14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Corn husk (CH)</a:t>
            </a:r>
            <a:endParaRPr lang="en-CA" sz="1400" b="1" dirty="0">
              <a:solidFill>
                <a:srgbClr val="008000"/>
              </a:solidFill>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1824168" y="4869160"/>
            <a:ext cx="1163656" cy="738664"/>
          </a:xfrm>
          <a:prstGeom prst="rect">
            <a:avLst/>
          </a:prstGeom>
          <a:noFill/>
        </p:spPr>
        <p:txBody>
          <a:bodyPr wrap="square" rtlCol="0">
            <a:spAutoFit/>
          </a:bodyPr>
          <a:lstStyle/>
          <a:p>
            <a:r>
              <a:rPr lang="en-CA" sz="14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Cattle manure (CM)</a:t>
            </a:r>
            <a:endParaRPr lang="en-CA" sz="1400" b="1" dirty="0">
              <a:solidFill>
                <a:srgbClr val="008000"/>
              </a:solidFill>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1650859" y="977392"/>
            <a:ext cx="4910897" cy="1477328"/>
          </a:xfrm>
          <a:prstGeom prst="rect">
            <a:avLst/>
          </a:prstGeom>
          <a:noFill/>
        </p:spPr>
        <p:txBody>
          <a:bodyPr wrap="square" rtlCol="0">
            <a:spAutoFit/>
          </a:bodyPr>
          <a:lstStyle/>
          <a:p>
            <a:pPr algn="ctr"/>
            <a:r>
              <a:rPr lang="en-CA" b="1" dirty="0" smtClean="0">
                <a:solidFill>
                  <a:srgbClr val="008000"/>
                </a:solidFill>
              </a:rPr>
              <a:t>T = 260 C, feed to water = 1:6, t = 30min</a:t>
            </a:r>
          </a:p>
          <a:p>
            <a:pPr algn="ctr"/>
            <a:r>
              <a:rPr lang="en-CA" b="1" dirty="0" smtClean="0">
                <a:solidFill>
                  <a:srgbClr val="008000"/>
                </a:solidFill>
              </a:rPr>
              <a:t>Single phase (liquid assisted) liquefaction for CH</a:t>
            </a:r>
          </a:p>
          <a:p>
            <a:pPr algn="ctr"/>
            <a:r>
              <a:rPr lang="en-CA" b="1" dirty="0" smtClean="0">
                <a:solidFill>
                  <a:srgbClr val="008000"/>
                </a:solidFill>
              </a:rPr>
              <a:t>Dual phase (vapor assisted) liquefaction for CM</a:t>
            </a:r>
            <a:endParaRPr lang="en-CA" b="1" dirty="0">
              <a:solidFill>
                <a:srgbClr val="008000"/>
              </a:solidFill>
            </a:endParaRPr>
          </a:p>
        </p:txBody>
      </p:sp>
      <p:sp>
        <p:nvSpPr>
          <p:cNvPr id="29" name="Rectangle 28"/>
          <p:cNvSpPr/>
          <p:nvPr/>
        </p:nvSpPr>
        <p:spPr>
          <a:xfrm>
            <a:off x="2771800" y="4869160"/>
            <a:ext cx="2669098" cy="430887"/>
          </a:xfrm>
          <a:prstGeom prst="rect">
            <a:avLst/>
          </a:prstGeom>
        </p:spPr>
        <p:txBody>
          <a:bodyPr wrap="square">
            <a:spAutoFit/>
          </a:bodyPr>
          <a:lstStyle/>
          <a:p>
            <a:pPr lvl="1"/>
            <a:r>
              <a:rPr lang="en-GB" sz="1100" b="1" dirty="0">
                <a:solidFill>
                  <a:srgbClr val="008000"/>
                </a:solidFill>
                <a:latin typeface="Tahoma" panose="020B0604030504040204" pitchFamily="34" charset="0"/>
                <a:ea typeface="Tahoma" panose="020B0604030504040204" pitchFamily="34" charset="0"/>
                <a:cs typeface="Tahoma" panose="020B0604030504040204" pitchFamily="34" charset="0"/>
              </a:rPr>
              <a:t>Parr Instrument 600ml bench top batch reactor</a:t>
            </a:r>
          </a:p>
        </p:txBody>
      </p:sp>
      <p:sp>
        <p:nvSpPr>
          <p:cNvPr id="30" name="Rectangle 29"/>
          <p:cNvSpPr/>
          <p:nvPr/>
        </p:nvSpPr>
        <p:spPr>
          <a:xfrm>
            <a:off x="1101121" y="5552303"/>
            <a:ext cx="2318751" cy="523220"/>
          </a:xfrm>
          <a:prstGeom prst="rect">
            <a:avLst/>
          </a:prstGeom>
        </p:spPr>
        <p:txBody>
          <a:bodyPr wrap="square">
            <a:spAutoFit/>
          </a:bodyPr>
          <a:lstStyle/>
          <a:p>
            <a:r>
              <a:rPr lang="en-CA" sz="14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Proximate and ultimate analyses</a:t>
            </a:r>
            <a:endParaRPr lang="en-CA" sz="1400" dirty="0"/>
          </a:p>
        </p:txBody>
      </p:sp>
      <p:sp>
        <p:nvSpPr>
          <p:cNvPr id="31" name="Rectangle 30"/>
          <p:cNvSpPr/>
          <p:nvPr/>
        </p:nvSpPr>
        <p:spPr>
          <a:xfrm>
            <a:off x="5868144" y="5422210"/>
            <a:ext cx="2834938" cy="307777"/>
          </a:xfrm>
          <a:prstGeom prst="rect">
            <a:avLst/>
          </a:prstGeom>
        </p:spPr>
        <p:txBody>
          <a:bodyPr wrap="square">
            <a:spAutoFit/>
          </a:bodyPr>
          <a:lstStyle/>
          <a:p>
            <a:r>
              <a:rPr lang="en-GB" sz="1400" b="1" dirty="0">
                <a:solidFill>
                  <a:srgbClr val="008000"/>
                </a:solidFill>
                <a:latin typeface="Tahoma" panose="020B0604030504040204" pitchFamily="34" charset="0"/>
                <a:ea typeface="Tahoma" panose="020B0604030504040204" pitchFamily="34" charset="0"/>
                <a:cs typeface="Tahoma" panose="020B0604030504040204" pitchFamily="34" charset="0"/>
              </a:rPr>
              <a:t>TOC, GC-MS and </a:t>
            </a:r>
            <a:r>
              <a:rPr lang="en-GB" sz="1400" b="1" dirty="0" smtClean="0">
                <a:solidFill>
                  <a:srgbClr val="008000"/>
                </a:solidFill>
                <a:latin typeface="Tahoma" panose="020B0604030504040204" pitchFamily="34" charset="0"/>
                <a:ea typeface="Tahoma" panose="020B0604030504040204" pitchFamily="34" charset="0"/>
                <a:cs typeface="Tahoma" panose="020B0604030504040204" pitchFamily="34" charset="0"/>
              </a:rPr>
              <a:t>CHNS-O</a:t>
            </a:r>
            <a:endParaRPr lang="en-CA" sz="1400" dirty="0"/>
          </a:p>
        </p:txBody>
      </p:sp>
    </p:spTree>
    <p:extLst>
      <p:ext uri="{BB962C8B-B14F-4D97-AF65-F5344CB8AC3E}">
        <p14:creationId xmlns="" xmlns:p14="http://schemas.microsoft.com/office/powerpoint/2010/main" val="400919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2874" y="332656"/>
            <a:ext cx="8297586" cy="575692"/>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a:r>
              <a:rPr lang="en-US" altLang="en-US" sz="2000" b="1" kern="1200" dirty="0">
                <a:solidFill>
                  <a:srgbClr val="0000CC"/>
                </a:solidFill>
                <a:latin typeface="Tahoma" pitchFamily="34" charset="0"/>
                <a:ea typeface="+mn-ea"/>
                <a:cs typeface="+mn-cs"/>
              </a:rPr>
              <a:t>REACTOR (Design and build through CFI_LOF Grant)</a:t>
            </a:r>
          </a:p>
        </p:txBody>
      </p:sp>
      <p:grpSp>
        <p:nvGrpSpPr>
          <p:cNvPr id="3" name="Group 15"/>
          <p:cNvGrpSpPr/>
          <p:nvPr/>
        </p:nvGrpSpPr>
        <p:grpSpPr>
          <a:xfrm>
            <a:off x="3347864" y="908720"/>
            <a:ext cx="5233784" cy="5831996"/>
            <a:chOff x="3406668" y="908720"/>
            <a:chExt cx="5233784" cy="5831996"/>
          </a:xfrm>
        </p:grpSpPr>
        <p:pic>
          <p:nvPicPr>
            <p:cNvPr id="6" name="Picture 5"/>
            <p:cNvPicPr>
              <a:picLocks noChangeAspect="1"/>
            </p:cNvPicPr>
            <p:nvPr/>
          </p:nvPicPr>
          <p:blipFill>
            <a:blip r:embed="rId3" cstate="print"/>
            <a:stretch>
              <a:fillRect/>
            </a:stretch>
          </p:blipFill>
          <p:spPr>
            <a:xfrm>
              <a:off x="3406668" y="908720"/>
              <a:ext cx="4045652" cy="5831996"/>
            </a:xfrm>
            <a:prstGeom prst="rect">
              <a:avLst/>
            </a:prstGeom>
          </p:spPr>
        </p:pic>
        <p:sp>
          <p:nvSpPr>
            <p:cNvPr id="7" name="TextBox 6"/>
            <p:cNvSpPr txBox="1"/>
            <p:nvPr/>
          </p:nvSpPr>
          <p:spPr>
            <a:xfrm>
              <a:off x="6264188" y="1700808"/>
              <a:ext cx="2376264" cy="307777"/>
            </a:xfrm>
            <a:prstGeom prst="rect">
              <a:avLst/>
            </a:prstGeom>
            <a:noFill/>
          </p:spPr>
          <p:txBody>
            <a:bodyPr wrap="square" rtlCol="0">
              <a:spAutoFit/>
            </a:bodyPr>
            <a:lstStyle/>
            <a:p>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Proportional relief valve</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6156176" y="2689175"/>
              <a:ext cx="1152128" cy="307777"/>
            </a:xfrm>
            <a:prstGeom prst="rect">
              <a:avLst/>
            </a:prstGeom>
            <a:noFill/>
          </p:spPr>
          <p:txBody>
            <a:bodyPr wrap="square" rtlCol="0">
              <a:spAutoFit/>
            </a:bodyPr>
            <a:lstStyle/>
            <a:p>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Preheater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6156176" y="3769295"/>
              <a:ext cx="936104" cy="307777"/>
            </a:xfrm>
            <a:prstGeom prst="rect">
              <a:avLst/>
            </a:prstGeom>
            <a:noFill/>
          </p:spPr>
          <p:txBody>
            <a:bodyPr wrap="square" rtlCol="0">
              <a:spAutoFit/>
            </a:bodyPr>
            <a:lstStyle/>
            <a:p>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Furnace</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6300192" y="5085184"/>
              <a:ext cx="1152128" cy="523220"/>
            </a:xfrm>
            <a:prstGeom prst="rect">
              <a:avLst/>
            </a:prstGeom>
            <a:noFill/>
          </p:spPr>
          <p:txBody>
            <a:bodyPr wrap="square" rtlCol="0">
              <a:spAutoFit/>
            </a:bodyPr>
            <a:lstStyle/>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Furnace</a:t>
              </a:r>
            </a:p>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controller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4427984" y="4797152"/>
              <a:ext cx="1152128" cy="523220"/>
            </a:xfrm>
            <a:prstGeom prst="rect">
              <a:avLst/>
            </a:prstGeom>
            <a:noFill/>
          </p:spPr>
          <p:txBody>
            <a:bodyPr wrap="square" rtlCol="0">
              <a:spAutoFit/>
            </a:bodyPr>
            <a:lstStyle/>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Preheater</a:t>
              </a:r>
            </a:p>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controller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4139952" y="1101806"/>
              <a:ext cx="1152128" cy="523220"/>
            </a:xfrm>
            <a:prstGeom prst="rect">
              <a:avLst/>
            </a:prstGeom>
            <a:noFill/>
          </p:spPr>
          <p:txBody>
            <a:bodyPr wrap="square" rtlCol="0">
              <a:spAutoFit/>
            </a:bodyPr>
            <a:lstStyle/>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Mass flow</a:t>
              </a:r>
            </a:p>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controller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a:off x="4355976" y="2636912"/>
              <a:ext cx="936104" cy="307777"/>
            </a:xfrm>
            <a:prstGeom prst="rect">
              <a:avLst/>
            </a:prstGeom>
            <a:noFill/>
          </p:spPr>
          <p:txBody>
            <a:bodyPr wrap="square" rtlCol="0">
              <a:spAutoFit/>
            </a:bodyPr>
            <a:lstStyle/>
            <a:p>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BPR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rot="16200000">
              <a:off x="4005809" y="3779168"/>
              <a:ext cx="1152128" cy="307777"/>
            </a:xfrm>
            <a:prstGeom prst="rect">
              <a:avLst/>
            </a:prstGeom>
            <a:noFill/>
          </p:spPr>
          <p:txBody>
            <a:bodyPr wrap="square" rtlCol="0">
              <a:spAutoFit/>
            </a:bodyPr>
            <a:lstStyle/>
            <a:p>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Condenser</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Box 14"/>
            <p:cNvSpPr txBox="1"/>
            <p:nvPr/>
          </p:nvSpPr>
          <p:spPr>
            <a:xfrm>
              <a:off x="3707904" y="5498068"/>
              <a:ext cx="1152128" cy="523220"/>
            </a:xfrm>
            <a:prstGeom prst="rect">
              <a:avLst/>
            </a:prstGeom>
            <a:noFill/>
          </p:spPr>
          <p:txBody>
            <a:bodyPr wrap="square" rtlCol="0">
              <a:spAutoFit/>
            </a:bodyPr>
            <a:lstStyle/>
            <a:p>
              <a:pPr algn="ctr"/>
              <a:r>
                <a:rPr lang="en-CA" sz="1400" b="1" dirty="0" smtClean="0">
                  <a:solidFill>
                    <a:srgbClr val="00B050"/>
                  </a:solidFill>
                  <a:latin typeface="Tahoma" panose="020B0604030504040204" pitchFamily="34" charset="0"/>
                  <a:ea typeface="Tahoma" panose="020B0604030504040204" pitchFamily="34" charset="0"/>
                  <a:cs typeface="Tahoma" panose="020B0604030504040204" pitchFamily="34" charset="0"/>
                </a:rPr>
                <a:t>HPLC pump</a:t>
              </a:r>
              <a:endParaRPr lang="en-CA" sz="14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grpSp>
      <p:sp>
        <p:nvSpPr>
          <p:cNvPr id="19" name="Slide Number Placeholder 18"/>
          <p:cNvSpPr>
            <a:spLocks noGrp="1"/>
          </p:cNvSpPr>
          <p:nvPr>
            <p:ph type="sldNum" sz="quarter" idx="12"/>
          </p:nvPr>
        </p:nvSpPr>
        <p:spPr/>
        <p:txBody>
          <a:bodyPr/>
          <a:lstStyle/>
          <a:p>
            <a:pPr>
              <a:defRPr/>
            </a:pPr>
            <a:fld id="{A2AE7A7F-CC83-4125-BD57-54386AC670B8}" type="slidenum">
              <a:rPr lang="en-US" altLang="en-US" smtClean="0"/>
              <a:pPr>
                <a:defRPr/>
              </a:pPr>
              <a:t>33</a:t>
            </a:fld>
            <a:endParaRPr lang="en-US" altLang="en-US"/>
          </a:p>
        </p:txBody>
      </p:sp>
      <p:sp>
        <p:nvSpPr>
          <p:cNvPr id="2" name="TextBox 1"/>
          <p:cNvSpPr txBox="1"/>
          <p:nvPr/>
        </p:nvSpPr>
        <p:spPr>
          <a:xfrm>
            <a:off x="1331640" y="2008585"/>
            <a:ext cx="1944216" cy="1477328"/>
          </a:xfrm>
          <a:prstGeom prst="rect">
            <a:avLst/>
          </a:prstGeom>
          <a:noFill/>
        </p:spPr>
        <p:txBody>
          <a:bodyPr wrap="square" rtlCol="0">
            <a:spAutoFit/>
          </a:bodyPr>
          <a:lstStyle/>
          <a:p>
            <a:r>
              <a:rPr lang="en-US" b="1" dirty="0" smtClean="0">
                <a:solidFill>
                  <a:srgbClr val="008000"/>
                </a:solidFill>
              </a:rPr>
              <a:t>Maximum operating pressure and Temperature: </a:t>
            </a:r>
            <a:r>
              <a:rPr lang="en-US" b="1" dirty="0" smtClean="0">
                <a:solidFill>
                  <a:srgbClr val="C00000"/>
                </a:solidFill>
              </a:rPr>
              <a:t>40 </a:t>
            </a:r>
            <a:r>
              <a:rPr lang="en-US" b="1" dirty="0" err="1" smtClean="0">
                <a:solidFill>
                  <a:srgbClr val="C00000"/>
                </a:solidFill>
              </a:rPr>
              <a:t>Mpa</a:t>
            </a:r>
            <a:r>
              <a:rPr lang="en-US" b="1" dirty="0" smtClean="0">
                <a:solidFill>
                  <a:srgbClr val="C00000"/>
                </a:solidFill>
              </a:rPr>
              <a:t>, 1100</a:t>
            </a:r>
            <a:r>
              <a:rPr lang="en-US" b="1" baseline="30000" dirty="0" smtClean="0">
                <a:solidFill>
                  <a:srgbClr val="C00000"/>
                </a:solidFill>
              </a:rPr>
              <a:t>0</a:t>
            </a:r>
            <a:r>
              <a:rPr lang="en-US" b="1" dirty="0" smtClean="0">
                <a:solidFill>
                  <a:srgbClr val="C00000"/>
                </a:solidFill>
              </a:rPr>
              <a:t>C</a:t>
            </a:r>
            <a:endParaRPr lang="en-US" b="1" dirty="0">
              <a:solidFill>
                <a:srgbClr val="C00000"/>
              </a:solidFill>
            </a:endParaRPr>
          </a:p>
        </p:txBody>
      </p:sp>
    </p:spTree>
    <p:extLst>
      <p:ext uri="{BB962C8B-B14F-4D97-AF65-F5344CB8AC3E}">
        <p14:creationId xmlns="" xmlns:p14="http://schemas.microsoft.com/office/powerpoint/2010/main" val="1205344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72" name="Title 1"/>
          <p:cNvSpPr>
            <a:spLocks noGrp="1"/>
          </p:cNvSpPr>
          <p:nvPr>
            <p:ph type="title"/>
          </p:nvPr>
        </p:nvSpPr>
        <p:spPr>
          <a:xfrm>
            <a:off x="1259632" y="404664"/>
            <a:ext cx="5976937" cy="359668"/>
          </a:xfr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a:r>
              <a:rPr lang="en-US" altLang="en-US" sz="2400" b="1" kern="1200" dirty="0">
                <a:solidFill>
                  <a:srgbClr val="0000CC"/>
                </a:solidFill>
                <a:latin typeface="Tahoma" pitchFamily="34" charset="0"/>
                <a:ea typeface="+mn-ea"/>
                <a:cs typeface="+mn-cs"/>
              </a:rPr>
              <a:t>RESULTS AND DISCUSSION</a:t>
            </a:r>
          </a:p>
        </p:txBody>
      </p:sp>
      <p:graphicFrame>
        <p:nvGraphicFramePr>
          <p:cNvPr id="8" name="Table 7"/>
          <p:cNvGraphicFramePr>
            <a:graphicFrameLocks noGrp="1"/>
          </p:cNvGraphicFramePr>
          <p:nvPr>
            <p:extLst/>
          </p:nvPr>
        </p:nvGraphicFramePr>
        <p:xfrm>
          <a:off x="1267021" y="1340768"/>
          <a:ext cx="7776865" cy="5120640"/>
        </p:xfrm>
        <a:graphic>
          <a:graphicData uri="http://schemas.openxmlformats.org/drawingml/2006/table">
            <a:tbl>
              <a:tblPr firstRow="1" firstCol="1" bandRow="1">
                <a:tableStyleId>{5C22544A-7EE6-4342-B048-85BDC9FD1C3A}</a:tableStyleId>
              </a:tblPr>
              <a:tblGrid>
                <a:gridCol w="2647304"/>
                <a:gridCol w="2132551"/>
                <a:gridCol w="1498505"/>
                <a:gridCol w="1498505"/>
              </a:tblGrid>
              <a:tr h="0">
                <a:tc>
                  <a:txBody>
                    <a:bodyPr/>
                    <a:lstStyle/>
                    <a:p>
                      <a:pPr marL="0" marR="0" indent="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Study and experimental conditions</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Catalytic condition</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Hydrogen Yield (</a:t>
                      </a:r>
                      <a:r>
                        <a:rPr lang="en-US" sz="1400" b="1" dirty="0" err="1">
                          <a:solidFill>
                            <a:srgbClr val="008000"/>
                          </a:solidFill>
                          <a:effectLst/>
                          <a:latin typeface="Tahoma" panose="020B0604030504040204" pitchFamily="34" charset="0"/>
                          <a:ea typeface="Tahoma" panose="020B0604030504040204" pitchFamily="34" charset="0"/>
                          <a:cs typeface="Tahoma" panose="020B0604030504040204" pitchFamily="34" charset="0"/>
                        </a:rPr>
                        <a:t>mol</a:t>
                      </a: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a:t>
                      </a:r>
                      <a:r>
                        <a:rPr lang="en-US" sz="1400" b="1" dirty="0" err="1">
                          <a:solidFill>
                            <a:srgbClr val="008000"/>
                          </a:solidFill>
                          <a:effectLst/>
                          <a:latin typeface="Tahoma" panose="020B0604030504040204" pitchFamily="34" charset="0"/>
                          <a:ea typeface="Tahoma" panose="020B0604030504040204" pitchFamily="34" charset="0"/>
                          <a:cs typeface="Tahoma" panose="020B0604030504040204" pitchFamily="34" charset="0"/>
                        </a:rPr>
                        <a:t>mol</a:t>
                      </a:r>
                      <a:r>
                        <a:rPr lang="en-US" sz="1400" b="1" baseline="-25000" dirty="0" err="1">
                          <a:solidFill>
                            <a:srgbClr val="008000"/>
                          </a:solidFill>
                          <a:effectLst/>
                          <a:latin typeface="Tahoma" panose="020B0604030504040204" pitchFamily="34" charset="0"/>
                          <a:ea typeface="Tahoma" panose="020B0604030504040204" pitchFamily="34" charset="0"/>
                          <a:cs typeface="Tahoma" panose="020B0604030504040204" pitchFamily="34" charset="0"/>
                        </a:rPr>
                        <a:t>carbon</a:t>
                      </a: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Carbon Gasification Efficiency</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rowSpan="2">
                  <a:txBody>
                    <a:bodyPr/>
                    <a:lstStyle/>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Present study</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Cattle manure biocrude</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(700 </a:t>
                      </a:r>
                      <a:r>
                        <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°C</a:t>
                      </a: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 25 MPa)</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C00000"/>
                          </a:solidFill>
                          <a:effectLst/>
                          <a:latin typeface="Tahoma" panose="020B0604030504040204" pitchFamily="34" charset="0"/>
                          <a:ea typeface="Tahoma" panose="020B0604030504040204" pitchFamily="34" charset="0"/>
                          <a:cs typeface="Tahoma" panose="020B0604030504040204" pitchFamily="34" charset="0"/>
                        </a:rPr>
                        <a:t>Unanalyzed</a:t>
                      </a:r>
                      <a:endParaRPr lang="en-CA" sz="1400" b="1">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C00000"/>
                          </a:solidFill>
                          <a:effectLst/>
                          <a:latin typeface="Tahoma" panose="020B0604030504040204" pitchFamily="34" charset="0"/>
                          <a:ea typeface="Tahoma" panose="020B0604030504040204" pitchFamily="34" charset="0"/>
                          <a:cs typeface="Tahoma" panose="020B0604030504040204" pitchFamily="34" charset="0"/>
                        </a:rPr>
                        <a:t>0.50</a:t>
                      </a:r>
                      <a:endParaRPr lang="en-CA" sz="1400" b="1">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C00000"/>
                          </a:solidFill>
                          <a:effectLst/>
                          <a:latin typeface="Tahoma" panose="020B0604030504040204" pitchFamily="34" charset="0"/>
                          <a:ea typeface="Tahoma" panose="020B0604030504040204" pitchFamily="34" charset="0"/>
                          <a:cs typeface="Tahoma" panose="020B0604030504040204" pitchFamily="34" charset="0"/>
                        </a:rPr>
                        <a:t>0.89</a:t>
                      </a:r>
                      <a:endParaRPr lang="en-CA" sz="1400" b="1">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Ni10%-Ru0.08%/Al</a:t>
                      </a:r>
                      <a:r>
                        <a:rPr lang="en-US" sz="1400" b="1" baseline="-25000" dirty="0">
                          <a:solidFill>
                            <a:srgbClr val="C00000"/>
                          </a:solidFill>
                          <a:effectLst/>
                          <a:latin typeface="Tahoma" panose="020B0604030504040204" pitchFamily="34" charset="0"/>
                          <a:ea typeface="Tahoma" panose="020B0604030504040204" pitchFamily="34" charset="0"/>
                          <a:cs typeface="Tahoma" panose="020B0604030504040204" pitchFamily="34" charset="0"/>
                        </a:rPr>
                        <a:t>2</a:t>
                      </a: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O</a:t>
                      </a:r>
                      <a:r>
                        <a:rPr lang="en-US" sz="1400" b="1" baseline="-25000" dirty="0">
                          <a:solidFill>
                            <a:srgbClr val="C00000"/>
                          </a:solidFill>
                          <a:effectLst/>
                          <a:latin typeface="Tahoma" panose="020B0604030504040204" pitchFamily="34" charset="0"/>
                          <a:ea typeface="Tahoma" panose="020B0604030504040204" pitchFamily="34" charset="0"/>
                          <a:cs typeface="Tahoma" panose="020B0604030504040204" pitchFamily="34" charset="0"/>
                        </a:rPr>
                        <a:t>3</a:t>
                      </a: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-ZrO</a:t>
                      </a:r>
                      <a:r>
                        <a:rPr lang="en-US" sz="1400" b="1" baseline="-25000" dirty="0">
                          <a:solidFill>
                            <a:srgbClr val="C00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1.10</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rPr>
                        <a:t>0.95</a:t>
                      </a:r>
                      <a:endParaRPr lang="en-CA" sz="1400"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rowSpan="3">
                  <a:txBody>
                    <a:bodyPr/>
                    <a:lstStyle/>
                    <a:p>
                      <a:pPr marL="0" marR="0" indent="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Zhang et al.</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Sludge and waste newspaper biocrude</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(700 °C, 24 MPa)</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Unanalyzed</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0.52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0.90</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Ni10%-Ru0.1%/Al</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3</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0.49</a:t>
                      </a: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0.97</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Ni10%-Ru0.1%/AC</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0.85</a:t>
                      </a: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0.92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rowSpan="6">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Byrd et al.</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Switchgrass biocrude</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(600 °C, 25 MPa)</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Ru/TiO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0.81</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0.78</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Ru/ZrO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0.67</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Ni/TiO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0.69</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0.74</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Ni/ZrO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0.95</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0.96</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Co/TiO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0.56</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0.83</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r h="0">
                <a:tc vMerge="1">
                  <a:txBody>
                    <a:bodyPr/>
                    <a:lstStyle/>
                    <a:p>
                      <a:endParaRPr lang="en-CA"/>
                    </a:p>
                  </a:txBody>
                  <a:tcPr/>
                </a:tc>
                <a:tc>
                  <a:txBody>
                    <a:bodyPr/>
                    <a:lstStyle/>
                    <a:p>
                      <a:pPr marL="0" marR="0" indent="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Co/ZrO</a:t>
                      </a:r>
                      <a:r>
                        <a:rPr lang="en-US" sz="1400" b="1" baseline="-25000">
                          <a:solidFill>
                            <a:srgbClr val="008000"/>
                          </a:solidFill>
                          <a:effectLst/>
                          <a:latin typeface="Tahoma" panose="020B0604030504040204" pitchFamily="34" charset="0"/>
                          <a:ea typeface="Tahoma" panose="020B0604030504040204" pitchFamily="34" charset="0"/>
                          <a:cs typeface="Tahoma" panose="020B0604030504040204" pitchFamily="34" charset="0"/>
                        </a:rPr>
                        <a:t>2</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a:solidFill>
                            <a:srgbClr val="008000"/>
                          </a:solidFill>
                          <a:effectLst/>
                          <a:latin typeface="Tahoma" panose="020B0604030504040204" pitchFamily="34" charset="0"/>
                          <a:ea typeface="Tahoma" panose="020B0604030504040204" pitchFamily="34" charset="0"/>
                          <a:cs typeface="Tahoma" panose="020B0604030504040204" pitchFamily="34" charset="0"/>
                        </a:rPr>
                        <a:t>0.71</a:t>
                      </a:r>
                      <a:endParaRPr lang="en-CA" sz="1400" b="1">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marL="0" marR="0" algn="ctr">
                        <a:lnSpc>
                          <a:spcPct val="150000"/>
                        </a:lnSpc>
                        <a:spcBef>
                          <a:spcPts val="0"/>
                        </a:spcBef>
                        <a:spcAft>
                          <a:spcPts val="0"/>
                        </a:spcAft>
                      </a:pPr>
                      <a:r>
                        <a:rPr lang="en-US"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rPr>
                        <a:t>1.02</a:t>
                      </a:r>
                      <a:endParaRPr lang="en-CA" sz="1400" b="1" dirty="0">
                        <a:solidFill>
                          <a:srgbClr val="008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r>
            </a:tbl>
          </a:graphicData>
        </a:graphic>
      </p:graphicFrame>
      <p:sp>
        <p:nvSpPr>
          <p:cNvPr id="9" name="Rectangle 1"/>
          <p:cNvSpPr>
            <a:spLocks noChangeArrowheads="1"/>
          </p:cNvSpPr>
          <p:nvPr/>
        </p:nvSpPr>
        <p:spPr bwMode="auto">
          <a:xfrm>
            <a:off x="1187624" y="940658"/>
            <a:ext cx="7758855"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altLang="en-US" sz="2000" b="1" i="0" u="none" strike="noStrike" cap="none" normalizeH="0" baseline="0" dirty="0" smtClean="0" bmk="_Toc426040805">
                <a:ln>
                  <a:noFill/>
                </a:ln>
                <a:solidFill>
                  <a:srgbClr val="008000"/>
                </a:solidFill>
                <a:effectLst/>
                <a:latin typeface="Tahoma" panose="020B0604030504040204" pitchFamily="34" charset="0"/>
                <a:ea typeface="Tahoma" panose="020B0604030504040204" pitchFamily="34" charset="0"/>
                <a:cs typeface="Tahoma" panose="020B0604030504040204" pitchFamily="34" charset="0"/>
              </a:rPr>
              <a:t>Comparison of hydrogen yield and CGE to other </a:t>
            </a:r>
            <a:r>
              <a:rPr kumimoji="0" lang="en-CA" altLang="en-US" sz="2000" b="1" i="0" u="none" strike="noStrike" cap="none" normalizeH="0" baseline="0" dirty="0" smtClean="0">
                <a:ln>
                  <a:noFill/>
                </a:ln>
                <a:solidFill>
                  <a:srgbClr val="008000"/>
                </a:solidFill>
                <a:effectLst/>
                <a:latin typeface="Tahoma" panose="020B0604030504040204" pitchFamily="34" charset="0"/>
                <a:ea typeface="Tahoma" panose="020B0604030504040204" pitchFamily="34" charset="0"/>
                <a:cs typeface="Tahoma" panose="020B0604030504040204" pitchFamily="34" charset="0"/>
              </a:rPr>
              <a:t>researches</a:t>
            </a:r>
          </a:p>
        </p:txBody>
      </p:sp>
      <p:sp>
        <p:nvSpPr>
          <p:cNvPr id="7" name="Slide Number Placeholder 6"/>
          <p:cNvSpPr>
            <a:spLocks noGrp="1"/>
          </p:cNvSpPr>
          <p:nvPr>
            <p:ph type="sldNum" sz="quarter" idx="12"/>
          </p:nvPr>
        </p:nvSpPr>
        <p:spPr/>
        <p:txBody>
          <a:bodyPr/>
          <a:lstStyle/>
          <a:p>
            <a:pPr>
              <a:defRPr/>
            </a:pPr>
            <a:fld id="{A2AE7A7F-CC83-4125-BD57-54386AC670B8}" type="slidenum">
              <a:rPr lang="en-US" altLang="en-US" smtClean="0"/>
              <a:pPr>
                <a:defRPr/>
              </a:pPr>
              <a:t>34</a:t>
            </a:fld>
            <a:endParaRPr lang="en-US" altLang="en-US"/>
          </a:p>
        </p:txBody>
      </p:sp>
    </p:spTree>
    <p:extLst>
      <p:ext uri="{BB962C8B-B14F-4D97-AF65-F5344CB8AC3E}">
        <p14:creationId xmlns="" xmlns:p14="http://schemas.microsoft.com/office/powerpoint/2010/main" val="37084567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4294967295"/>
          </p:nvPr>
        </p:nvSpPr>
        <p:spPr>
          <a:xfrm>
            <a:off x="6553200" y="6245225"/>
            <a:ext cx="2133600" cy="476250"/>
          </a:xfrm>
          <a:prstGeom prst="rect">
            <a:avLst/>
          </a:prstGeom>
          <a:noFill/>
          <a:ln>
            <a:miter lim="800000"/>
            <a:headEnd/>
            <a:tailEnd/>
          </a:ln>
        </p:spPr>
        <p:txBody>
          <a:bodyPr/>
          <a:lstStyle/>
          <a:p>
            <a:fld id="{061FA39A-041D-472A-B686-0B4F17C6C4DC}" type="slidenum">
              <a:rPr lang="en-US" altLang="en-US"/>
              <a:pPr/>
              <a:t>35</a:t>
            </a:fld>
            <a:endParaRPr lang="th-TH" altLang="en-US"/>
          </a:p>
        </p:txBody>
      </p:sp>
      <p:sp>
        <p:nvSpPr>
          <p:cNvPr id="109573" name="Text Box 5"/>
          <p:cNvSpPr txBox="1">
            <a:spLocks noChangeArrowheads="1"/>
          </p:cNvSpPr>
          <p:nvPr/>
        </p:nvSpPr>
        <p:spPr bwMode="auto">
          <a:xfrm>
            <a:off x="533400" y="914400"/>
            <a:ext cx="3236913"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b="1">
                <a:solidFill>
                  <a:srgbClr val="CC3300"/>
                </a:solidFill>
                <a:effectLst>
                  <a:outerShdw blurRad="38100" dist="38100" dir="2700000" algn="tl">
                    <a:srgbClr val="C0C0C0"/>
                  </a:outerShdw>
                </a:effectLst>
                <a:latin typeface="Times New Roman" panose="02020603050405020304" pitchFamily="18" charset="0"/>
              </a:rPr>
              <a:t>Apparatus: Gasifier</a:t>
            </a:r>
            <a:endParaRPr lang="th-TH" altLang="en-US" b="1">
              <a:solidFill>
                <a:srgbClr val="CC3300"/>
              </a:solidFill>
              <a:effectLst>
                <a:outerShdw blurRad="38100" dist="38100" dir="2700000" algn="tl">
                  <a:srgbClr val="C0C0C0"/>
                </a:outerShdw>
              </a:effectLst>
              <a:latin typeface="Times New Roman" panose="02020603050405020304" pitchFamily="18" charset="0"/>
            </a:endParaRPr>
          </a:p>
        </p:txBody>
      </p:sp>
      <p:pic>
        <p:nvPicPr>
          <p:cNvPr id="49159" name="Picture 6" descr="Fig5_1"/>
          <p:cNvPicPr>
            <a:picLocks noChangeAspect="1" noChangeArrowheads="1"/>
          </p:cNvPicPr>
          <p:nvPr/>
        </p:nvPicPr>
        <p:blipFill>
          <a:blip r:embed="rId2" cstate="print"/>
          <a:srcRect/>
          <a:stretch>
            <a:fillRect/>
          </a:stretch>
        </p:blipFill>
        <p:spPr bwMode="auto">
          <a:xfrm>
            <a:off x="5868144" y="908720"/>
            <a:ext cx="3070225" cy="5720680"/>
          </a:xfrm>
          <a:prstGeom prst="rect">
            <a:avLst/>
          </a:prstGeom>
          <a:noFill/>
          <a:ln w="9525">
            <a:noFill/>
            <a:miter lim="800000"/>
            <a:headEnd/>
            <a:tailEnd/>
          </a:ln>
        </p:spPr>
      </p:pic>
      <p:sp>
        <p:nvSpPr>
          <p:cNvPr id="49160" name="Line 7"/>
          <p:cNvSpPr>
            <a:spLocks noChangeShapeType="1"/>
          </p:cNvSpPr>
          <p:nvPr/>
        </p:nvSpPr>
        <p:spPr bwMode="auto">
          <a:xfrm flipH="1">
            <a:off x="5638800" y="1524000"/>
            <a:ext cx="1524000" cy="457200"/>
          </a:xfrm>
          <a:prstGeom prst="line">
            <a:avLst/>
          </a:prstGeom>
          <a:noFill/>
          <a:ln w="9525">
            <a:solidFill>
              <a:schemeClr val="tx1"/>
            </a:solidFill>
            <a:round/>
            <a:headEnd/>
            <a:tailEnd/>
          </a:ln>
          <a:effectLst/>
        </p:spPr>
        <p:txBody>
          <a:bodyPr/>
          <a:lstStyle/>
          <a:p>
            <a:endParaRPr lang="en-CA"/>
          </a:p>
        </p:txBody>
      </p:sp>
      <p:sp>
        <p:nvSpPr>
          <p:cNvPr id="109576" name="Text Box 8"/>
          <p:cNvSpPr txBox="1">
            <a:spLocks noChangeArrowheads="1"/>
          </p:cNvSpPr>
          <p:nvPr/>
        </p:nvSpPr>
        <p:spPr bwMode="auto">
          <a:xfrm>
            <a:off x="3886200" y="1828800"/>
            <a:ext cx="16002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a:effectLst>
                  <a:outerShdw blurRad="38100" dist="38100" dir="2700000" algn="tl">
                    <a:srgbClr val="C0C0C0"/>
                  </a:outerShdw>
                </a:effectLst>
                <a:latin typeface="Times New Roman" panose="02020603050405020304" pitchFamily="18" charset="0"/>
              </a:rPr>
              <a:t>Hopper</a:t>
            </a:r>
            <a:endParaRPr lang="th-TH" altLang="en-US">
              <a:effectLst>
                <a:outerShdw blurRad="38100" dist="38100" dir="2700000" algn="tl">
                  <a:srgbClr val="C0C0C0"/>
                </a:outerShdw>
              </a:effectLst>
              <a:latin typeface="Times New Roman" panose="02020603050405020304" pitchFamily="18" charset="0"/>
            </a:endParaRPr>
          </a:p>
        </p:txBody>
      </p:sp>
      <p:sp>
        <p:nvSpPr>
          <p:cNvPr id="109577" name="Text Box 9"/>
          <p:cNvSpPr txBox="1">
            <a:spLocks noChangeArrowheads="1"/>
          </p:cNvSpPr>
          <p:nvPr/>
        </p:nvSpPr>
        <p:spPr bwMode="auto">
          <a:xfrm>
            <a:off x="3810000" y="3276600"/>
            <a:ext cx="16002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a:effectLst>
                  <a:outerShdw blurRad="38100" dist="38100" dir="2700000" algn="tl">
                    <a:srgbClr val="C0C0C0"/>
                  </a:outerShdw>
                </a:effectLst>
                <a:latin typeface="Times New Roman" panose="02020603050405020304" pitchFamily="18" charset="0"/>
              </a:rPr>
              <a:t>Reactors</a:t>
            </a:r>
            <a:endParaRPr lang="th-TH" altLang="en-US">
              <a:effectLst>
                <a:outerShdw blurRad="38100" dist="38100" dir="2700000" algn="tl">
                  <a:srgbClr val="C0C0C0"/>
                </a:outerShdw>
              </a:effectLst>
              <a:latin typeface="Times New Roman" panose="02020603050405020304" pitchFamily="18" charset="0"/>
            </a:endParaRPr>
          </a:p>
        </p:txBody>
      </p:sp>
      <p:sp>
        <p:nvSpPr>
          <p:cNvPr id="49163" name="Line 10"/>
          <p:cNvSpPr>
            <a:spLocks noChangeShapeType="1"/>
          </p:cNvSpPr>
          <p:nvPr/>
        </p:nvSpPr>
        <p:spPr bwMode="auto">
          <a:xfrm flipV="1">
            <a:off x="5334000" y="2743200"/>
            <a:ext cx="1828800" cy="609600"/>
          </a:xfrm>
          <a:prstGeom prst="line">
            <a:avLst/>
          </a:prstGeom>
          <a:noFill/>
          <a:ln w="9525">
            <a:solidFill>
              <a:schemeClr val="tx1"/>
            </a:solidFill>
            <a:round/>
            <a:headEnd/>
            <a:tailEnd/>
          </a:ln>
          <a:effectLst/>
        </p:spPr>
        <p:txBody>
          <a:bodyPr/>
          <a:lstStyle/>
          <a:p>
            <a:endParaRPr lang="en-CA"/>
          </a:p>
        </p:txBody>
      </p:sp>
      <p:sp>
        <p:nvSpPr>
          <p:cNvPr id="49164" name="Line 11"/>
          <p:cNvSpPr>
            <a:spLocks noChangeShapeType="1"/>
          </p:cNvSpPr>
          <p:nvPr/>
        </p:nvSpPr>
        <p:spPr bwMode="auto">
          <a:xfrm>
            <a:off x="5334000" y="3581400"/>
            <a:ext cx="1981200" cy="381000"/>
          </a:xfrm>
          <a:prstGeom prst="line">
            <a:avLst/>
          </a:prstGeom>
          <a:noFill/>
          <a:ln w="9525">
            <a:solidFill>
              <a:schemeClr val="tx1"/>
            </a:solidFill>
            <a:round/>
            <a:headEnd/>
            <a:tailEnd/>
          </a:ln>
          <a:effectLst/>
        </p:spPr>
        <p:txBody>
          <a:bodyPr/>
          <a:lstStyle/>
          <a:p>
            <a:endParaRPr lang="en-CA"/>
          </a:p>
        </p:txBody>
      </p:sp>
      <p:sp>
        <p:nvSpPr>
          <p:cNvPr id="49165" name="Line 12"/>
          <p:cNvSpPr>
            <a:spLocks noChangeShapeType="1"/>
          </p:cNvSpPr>
          <p:nvPr/>
        </p:nvSpPr>
        <p:spPr bwMode="auto">
          <a:xfrm>
            <a:off x="5257800" y="3810000"/>
            <a:ext cx="1981200" cy="1219200"/>
          </a:xfrm>
          <a:prstGeom prst="line">
            <a:avLst/>
          </a:prstGeom>
          <a:noFill/>
          <a:ln w="9525">
            <a:solidFill>
              <a:schemeClr val="tx1"/>
            </a:solidFill>
            <a:round/>
            <a:headEnd/>
            <a:tailEnd/>
          </a:ln>
          <a:effectLst/>
        </p:spPr>
        <p:txBody>
          <a:bodyPr/>
          <a:lstStyle/>
          <a:p>
            <a:endParaRPr lang="en-CA"/>
          </a:p>
        </p:txBody>
      </p:sp>
      <p:sp>
        <p:nvSpPr>
          <p:cNvPr id="109581" name="Text Box 13"/>
          <p:cNvSpPr txBox="1">
            <a:spLocks noChangeArrowheads="1"/>
          </p:cNvSpPr>
          <p:nvPr/>
        </p:nvSpPr>
        <p:spPr bwMode="auto">
          <a:xfrm>
            <a:off x="3886200" y="5105400"/>
            <a:ext cx="16002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a:effectLst>
                  <a:outerShdw blurRad="38100" dist="38100" dir="2700000" algn="tl">
                    <a:srgbClr val="C0C0C0"/>
                  </a:outerShdw>
                </a:effectLst>
                <a:latin typeface="Times New Roman" panose="02020603050405020304" pitchFamily="18" charset="0"/>
              </a:rPr>
              <a:t>Ash Pit</a:t>
            </a:r>
            <a:endParaRPr lang="th-TH" altLang="en-US">
              <a:effectLst>
                <a:outerShdw blurRad="38100" dist="38100" dir="2700000" algn="tl">
                  <a:srgbClr val="C0C0C0"/>
                </a:outerShdw>
              </a:effectLst>
              <a:latin typeface="Times New Roman" panose="02020603050405020304" pitchFamily="18" charset="0"/>
            </a:endParaRPr>
          </a:p>
        </p:txBody>
      </p:sp>
      <p:sp>
        <p:nvSpPr>
          <p:cNvPr id="49167" name="Line 14"/>
          <p:cNvSpPr>
            <a:spLocks noChangeShapeType="1"/>
          </p:cNvSpPr>
          <p:nvPr/>
        </p:nvSpPr>
        <p:spPr bwMode="auto">
          <a:xfrm>
            <a:off x="5181600" y="5334000"/>
            <a:ext cx="1905000" cy="457200"/>
          </a:xfrm>
          <a:prstGeom prst="line">
            <a:avLst/>
          </a:prstGeom>
          <a:noFill/>
          <a:ln w="9525">
            <a:solidFill>
              <a:schemeClr val="tx1"/>
            </a:solidFill>
            <a:round/>
            <a:headEnd/>
            <a:tailEnd/>
          </a:ln>
          <a:effectLst/>
        </p:spPr>
        <p:txBody>
          <a:bodyPr/>
          <a:lstStyle/>
          <a:p>
            <a:endParaRPr lang="en-CA"/>
          </a:p>
        </p:txBody>
      </p:sp>
      <p:pic>
        <p:nvPicPr>
          <p:cNvPr id="109583" name="Picture 15" descr="DSCF0335"/>
          <p:cNvPicPr>
            <a:picLocks noChangeAspect="1" noChangeArrowheads="1"/>
          </p:cNvPicPr>
          <p:nvPr/>
        </p:nvPicPr>
        <p:blipFill>
          <a:blip r:embed="rId3" cstate="print"/>
          <a:srcRect/>
          <a:stretch>
            <a:fillRect/>
          </a:stretch>
        </p:blipFill>
        <p:spPr bwMode="auto">
          <a:xfrm>
            <a:off x="304800" y="1676400"/>
            <a:ext cx="3124200" cy="2771775"/>
          </a:xfrm>
          <a:prstGeom prst="rect">
            <a:avLst/>
          </a:prstGeom>
          <a:noFill/>
          <a:ln w="9525">
            <a:noFill/>
            <a:miter lim="800000"/>
            <a:headEnd/>
            <a:tailEnd/>
          </a:ln>
        </p:spPr>
      </p:pic>
      <p:pic>
        <p:nvPicPr>
          <p:cNvPr id="109584" name="Picture 16" descr="01"/>
          <p:cNvPicPr>
            <a:picLocks noChangeAspect="1" noChangeArrowheads="1"/>
          </p:cNvPicPr>
          <p:nvPr/>
        </p:nvPicPr>
        <p:blipFill>
          <a:blip r:embed="rId4" cstate="print"/>
          <a:srcRect/>
          <a:stretch>
            <a:fillRect/>
          </a:stretch>
        </p:blipFill>
        <p:spPr bwMode="auto">
          <a:xfrm>
            <a:off x="381000" y="1676400"/>
            <a:ext cx="3124200" cy="2738438"/>
          </a:xfrm>
          <a:prstGeom prst="rect">
            <a:avLst/>
          </a:prstGeom>
          <a:noFill/>
          <a:ln w="9525">
            <a:noFill/>
            <a:miter lim="800000"/>
            <a:headEnd/>
            <a:tailEnd/>
          </a:ln>
        </p:spPr>
      </p:pic>
      <p:pic>
        <p:nvPicPr>
          <p:cNvPr id="109585" name="Picture 17" descr="03"/>
          <p:cNvPicPr>
            <a:picLocks noChangeAspect="1" noChangeArrowheads="1"/>
          </p:cNvPicPr>
          <p:nvPr/>
        </p:nvPicPr>
        <p:blipFill>
          <a:blip r:embed="rId5" cstate="print"/>
          <a:srcRect/>
          <a:stretch>
            <a:fillRect/>
          </a:stretch>
        </p:blipFill>
        <p:spPr bwMode="auto">
          <a:xfrm>
            <a:off x="304800" y="3581400"/>
            <a:ext cx="2971800" cy="2741613"/>
          </a:xfrm>
          <a:prstGeom prst="rect">
            <a:avLst/>
          </a:prstGeom>
          <a:noFill/>
          <a:ln w="9525">
            <a:noFill/>
            <a:miter lim="800000"/>
            <a:headEnd/>
            <a:tailEnd/>
          </a:ln>
        </p:spPr>
      </p:pic>
      <p:pic>
        <p:nvPicPr>
          <p:cNvPr id="109586" name="Picture 18" descr="02"/>
          <p:cNvPicPr>
            <a:picLocks noChangeAspect="1" noChangeArrowheads="1"/>
          </p:cNvPicPr>
          <p:nvPr/>
        </p:nvPicPr>
        <p:blipFill>
          <a:blip r:embed="rId6" cstate="print"/>
          <a:srcRect/>
          <a:stretch>
            <a:fillRect/>
          </a:stretch>
        </p:blipFill>
        <p:spPr bwMode="auto">
          <a:xfrm>
            <a:off x="304800" y="4495800"/>
            <a:ext cx="5495925" cy="1905000"/>
          </a:xfrm>
          <a:prstGeom prst="rect">
            <a:avLst/>
          </a:prstGeom>
          <a:noFill/>
          <a:ln w="9525">
            <a:noFill/>
            <a:miter lim="800000"/>
            <a:headEnd/>
            <a:tailEnd/>
          </a:ln>
        </p:spPr>
      </p:pic>
      <p:pic>
        <p:nvPicPr>
          <p:cNvPr id="109587" name="Picture 19"/>
          <p:cNvPicPr>
            <a:picLocks noChangeAspect="1" noChangeArrowheads="1"/>
          </p:cNvPicPr>
          <p:nvPr/>
        </p:nvPicPr>
        <p:blipFill>
          <a:blip r:embed="rId7" cstate="print"/>
          <a:srcRect/>
          <a:stretch>
            <a:fillRect/>
          </a:stretch>
        </p:blipFill>
        <p:spPr bwMode="auto">
          <a:xfrm>
            <a:off x="685800" y="980728"/>
            <a:ext cx="3206750" cy="5877272"/>
          </a:xfrm>
          <a:prstGeom prst="rect">
            <a:avLst/>
          </a:prstGeom>
          <a:noFill/>
          <a:ln w="9525">
            <a:noFill/>
            <a:miter lim="800000"/>
            <a:headEnd/>
            <a:tailEnd/>
          </a:ln>
          <a:effectLst/>
        </p:spPr>
      </p:pic>
      <p:sp>
        <p:nvSpPr>
          <p:cNvPr id="21" name="Rectangle 20"/>
          <p:cNvSpPr/>
          <p:nvPr/>
        </p:nvSpPr>
        <p:spPr>
          <a:xfrm>
            <a:off x="1547664" y="332656"/>
            <a:ext cx="6221575" cy="461665"/>
          </a:xfrm>
          <a:prstGeom prst="rect">
            <a:avLst/>
          </a:prstGeom>
        </p:spPr>
        <p:txBody>
          <a:bodyPr wrap="none">
            <a:spAutoFit/>
          </a:bodyPr>
          <a:lstStyle/>
          <a:p>
            <a:pPr algn="ctr" eaLnBrk="1" hangingPunct="1">
              <a:defRPr/>
            </a:pPr>
            <a:r>
              <a:rPr lang="en-US" altLang="en-US" sz="2400" b="1" dirty="0" smtClean="0">
                <a:solidFill>
                  <a:srgbClr val="002060"/>
                </a:solidFill>
                <a:latin typeface="+mj-lt"/>
                <a:ea typeface="+mj-ea"/>
                <a:cs typeface="+mj-cs"/>
              </a:rPr>
              <a:t>Multistage air-steam gasification process</a:t>
            </a:r>
            <a:endParaRPr lang="th-TH" altLang="en-US" sz="2400" b="1" dirty="0" smtClean="0">
              <a:solidFill>
                <a:srgbClr val="002060"/>
              </a:solidFill>
              <a:latin typeface="+mj-lt"/>
              <a:ea typeface="+mj-ea"/>
              <a:cs typeface="+mj-cs"/>
            </a:endParaRPr>
          </a:p>
        </p:txBody>
      </p:sp>
      <p:pic>
        <p:nvPicPr>
          <p:cNvPr id="22" name="Picture 2"/>
          <p:cNvPicPr>
            <a:picLocks noChangeAspect="1" noChangeArrowheads="1"/>
          </p:cNvPicPr>
          <p:nvPr/>
        </p:nvPicPr>
        <p:blipFill>
          <a:blip r:embed="rId8"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95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xit" presetSubtype="10" fill="hold" nodeType="clickEffect">
                                  <p:stCondLst>
                                    <p:cond delay="0"/>
                                  </p:stCondLst>
                                  <p:childTnLst>
                                    <p:animEffect transition="out" filter="blinds(horizontal)">
                                      <p:cBhvr>
                                        <p:cTn id="10" dur="500"/>
                                        <p:tgtEl>
                                          <p:spTgt spid="109583"/>
                                        </p:tgtEl>
                                      </p:cBhvr>
                                    </p:animEffect>
                                    <p:set>
                                      <p:cBhvr>
                                        <p:cTn id="11" dur="1" fill="hold">
                                          <p:stCondLst>
                                            <p:cond delay="499"/>
                                          </p:stCondLst>
                                        </p:cTn>
                                        <p:tgtEl>
                                          <p:spTgt spid="109583"/>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0958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958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nodeType="clickEffect">
                                  <p:stCondLst>
                                    <p:cond delay="0"/>
                                  </p:stCondLst>
                                  <p:childTnLst>
                                    <p:animEffect transition="out" filter="blinds(horizontal)">
                                      <p:cBhvr>
                                        <p:cTn id="21" dur="500"/>
                                        <p:tgtEl>
                                          <p:spTgt spid="109584"/>
                                        </p:tgtEl>
                                      </p:cBhvr>
                                    </p:animEffect>
                                    <p:set>
                                      <p:cBhvr>
                                        <p:cTn id="22" dur="1" fill="hold">
                                          <p:stCondLst>
                                            <p:cond delay="499"/>
                                          </p:stCondLst>
                                        </p:cTn>
                                        <p:tgtEl>
                                          <p:spTgt spid="109584"/>
                                        </p:tgtEl>
                                        <p:attrNameLst>
                                          <p:attrName>style.visibility</p:attrName>
                                        </p:attrNameLst>
                                      </p:cBhvr>
                                      <p:to>
                                        <p:strVal val="hidden"/>
                                      </p:to>
                                    </p:set>
                                  </p:childTnLst>
                                </p:cTn>
                              </p:par>
                              <p:par>
                                <p:cTn id="23" presetID="3" presetClass="exit" presetSubtype="10" fill="hold" nodeType="withEffect">
                                  <p:stCondLst>
                                    <p:cond delay="0"/>
                                  </p:stCondLst>
                                  <p:childTnLst>
                                    <p:animEffect transition="out" filter="blinds(horizontal)">
                                      <p:cBhvr>
                                        <p:cTn id="24" dur="500"/>
                                        <p:tgtEl>
                                          <p:spTgt spid="109586"/>
                                        </p:tgtEl>
                                      </p:cBhvr>
                                    </p:animEffect>
                                    <p:set>
                                      <p:cBhvr>
                                        <p:cTn id="25" dur="1" fill="hold">
                                          <p:stCondLst>
                                            <p:cond delay="499"/>
                                          </p:stCondLst>
                                        </p:cTn>
                                        <p:tgtEl>
                                          <p:spTgt spid="109586"/>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0958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xit" presetSubtype="10" fill="hold" nodeType="clickEffect">
                                  <p:stCondLst>
                                    <p:cond delay="0"/>
                                  </p:stCondLst>
                                  <p:childTnLst>
                                    <p:animEffect transition="out" filter="blinds(horizontal)">
                                      <p:cBhvr>
                                        <p:cTn id="33" dur="500"/>
                                        <p:tgtEl>
                                          <p:spTgt spid="109585"/>
                                        </p:tgtEl>
                                      </p:cBhvr>
                                    </p:animEffect>
                                    <p:set>
                                      <p:cBhvr>
                                        <p:cTn id="34" dur="1" fill="hold">
                                          <p:stCondLst>
                                            <p:cond delay="499"/>
                                          </p:stCondLst>
                                        </p:cTn>
                                        <p:tgtEl>
                                          <p:spTgt spid="109585"/>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9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5"/>
          <p:cNvSpPr>
            <a:spLocks noChangeArrowheads="1"/>
          </p:cNvSpPr>
          <p:nvPr/>
        </p:nvSpPr>
        <p:spPr bwMode="auto">
          <a:xfrm>
            <a:off x="304800" y="808038"/>
            <a:ext cx="5713413" cy="427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r>
              <a:rPr lang="en-US" altLang="en-US" sz="2200" b="1">
                <a:solidFill>
                  <a:schemeClr val="accent2"/>
                </a:solidFill>
                <a:effectLst>
                  <a:outerShdw blurRad="38100" dist="38100" dir="2700000" algn="tl">
                    <a:srgbClr val="C0C0C0"/>
                  </a:outerShdw>
                </a:effectLst>
                <a:latin typeface="Times New Roman" panose="02020603050405020304" pitchFamily="18" charset="0"/>
              </a:rPr>
              <a:t>Wood Gasification: </a:t>
            </a:r>
            <a:r>
              <a:rPr lang="en-US" altLang="en-US" sz="2200" b="1">
                <a:solidFill>
                  <a:srgbClr val="CC3300"/>
                </a:solidFill>
                <a:effectLst>
                  <a:outerShdw blurRad="38100" dist="38100" dir="2700000" algn="tl">
                    <a:srgbClr val="C0C0C0"/>
                  </a:outerShdw>
                </a:effectLst>
                <a:latin typeface="Times New Roman" panose="02020603050405020304" pitchFamily="18" charset="0"/>
              </a:rPr>
              <a:t>Temperature distribution</a:t>
            </a:r>
            <a:r>
              <a:rPr lang="en-US" altLang="en-US" sz="2200">
                <a:solidFill>
                  <a:srgbClr val="CC3300"/>
                </a:solidFill>
                <a:effectLst>
                  <a:outerShdw blurRad="38100" dist="38100" dir="2700000" algn="tl">
                    <a:srgbClr val="C0C0C0"/>
                  </a:outerShdw>
                </a:effectLst>
                <a:latin typeface="Times New Roman" panose="02020603050405020304" pitchFamily="18" charset="0"/>
              </a:rPr>
              <a:t> </a:t>
            </a:r>
          </a:p>
        </p:txBody>
      </p:sp>
      <p:pic>
        <p:nvPicPr>
          <p:cNvPr id="63495" name="Picture 6" descr="1"/>
          <p:cNvPicPr>
            <a:picLocks noChangeAspect="1" noChangeArrowheads="1"/>
          </p:cNvPicPr>
          <p:nvPr/>
        </p:nvPicPr>
        <p:blipFill>
          <a:blip r:embed="rId2" cstate="print"/>
          <a:srcRect/>
          <a:stretch>
            <a:fillRect/>
          </a:stretch>
        </p:blipFill>
        <p:spPr bwMode="auto">
          <a:xfrm>
            <a:off x="457200" y="1295400"/>
            <a:ext cx="6172200" cy="5065713"/>
          </a:xfrm>
          <a:prstGeom prst="rect">
            <a:avLst/>
          </a:prstGeom>
          <a:noFill/>
          <a:ln w="9525">
            <a:noFill/>
            <a:miter lim="800000"/>
            <a:headEnd/>
            <a:tailEnd/>
          </a:ln>
        </p:spPr>
      </p:pic>
      <p:pic>
        <p:nvPicPr>
          <p:cNvPr id="63496" name="Picture 7"/>
          <p:cNvPicPr>
            <a:picLocks noChangeAspect="1" noChangeArrowheads="1"/>
          </p:cNvPicPr>
          <p:nvPr/>
        </p:nvPicPr>
        <p:blipFill>
          <a:blip r:embed="rId3" cstate="print"/>
          <a:srcRect/>
          <a:stretch>
            <a:fillRect/>
          </a:stretch>
        </p:blipFill>
        <p:spPr bwMode="auto">
          <a:xfrm>
            <a:off x="6705600" y="1219200"/>
            <a:ext cx="1871663" cy="4724400"/>
          </a:xfrm>
          <a:prstGeom prst="rect">
            <a:avLst/>
          </a:prstGeom>
          <a:noFill/>
          <a:ln w="9525">
            <a:noFill/>
            <a:miter lim="800000"/>
            <a:headEnd/>
            <a:tailEnd/>
          </a:ln>
        </p:spPr>
      </p:pic>
      <p:sp>
        <p:nvSpPr>
          <p:cNvPr id="9" name="Rectangle 8"/>
          <p:cNvSpPr/>
          <p:nvPr/>
        </p:nvSpPr>
        <p:spPr>
          <a:xfrm>
            <a:off x="971600" y="436602"/>
            <a:ext cx="7128792" cy="400110"/>
          </a:xfrm>
          <a:prstGeom prst="rect">
            <a:avLst/>
          </a:prstGeom>
        </p:spPr>
        <p:txBody>
          <a:bodyPr wrap="square">
            <a:spAutoFit/>
          </a:bodyPr>
          <a:lstStyle/>
          <a:p>
            <a:pPr algn="ctr">
              <a:defRPr/>
            </a:pPr>
            <a:r>
              <a:rPr lang="en-US" altLang="en-US" sz="2000" b="1" dirty="0" smtClean="0">
                <a:solidFill>
                  <a:srgbClr val="002060"/>
                </a:solidFill>
                <a:latin typeface="+mj-lt"/>
                <a:ea typeface="+mj-ea"/>
                <a:cs typeface="+mj-cs"/>
              </a:rPr>
              <a:t>Experimental Results: Multi-stage air-blow gasification</a:t>
            </a:r>
            <a:endParaRPr lang="th-TH" altLang="en-US" sz="2000" b="1" dirty="0" smtClean="0">
              <a:solidFill>
                <a:srgbClr val="002060"/>
              </a:solidFill>
              <a:latin typeface="+mj-lt"/>
              <a:ea typeface="+mj-ea"/>
              <a:cs typeface="+mj-cs"/>
            </a:endParaRPr>
          </a:p>
        </p:txBody>
      </p:sp>
      <p:pic>
        <p:nvPicPr>
          <p:cNvPr id="10" name="Picture 2"/>
          <p:cNvPicPr>
            <a:picLocks noChangeAspect="1" noChangeArrowheads="1"/>
          </p:cNvPicPr>
          <p:nvPr/>
        </p:nvPicPr>
        <p:blipFill>
          <a:blip r:embed="rId4" cstate="print"/>
          <a:srcRect/>
          <a:stretch>
            <a:fillRect/>
          </a:stretch>
        </p:blipFill>
        <p:spPr bwMode="auto">
          <a:xfrm>
            <a:off x="8052456" y="-1"/>
            <a:ext cx="1091544" cy="1196753"/>
          </a:xfrm>
          <a:prstGeom prst="rect">
            <a:avLst/>
          </a:prstGeom>
          <a:noFill/>
          <a:ln w="9525">
            <a:noFill/>
            <a:miter lim="800000"/>
            <a:headEnd/>
            <a:tailEnd/>
          </a:ln>
          <a:effectLst/>
        </p:spPr>
      </p:pic>
      <p:sp>
        <p:nvSpPr>
          <p:cNvPr id="7" name="Rectangle 6"/>
          <p:cNvSpPr/>
          <p:nvPr/>
        </p:nvSpPr>
        <p:spPr>
          <a:xfrm>
            <a:off x="395536" y="6290156"/>
            <a:ext cx="8136904" cy="523220"/>
          </a:xfrm>
          <a:prstGeom prst="rect">
            <a:avLst/>
          </a:prstGeom>
        </p:spPr>
        <p:txBody>
          <a:bodyPr wrap="square">
            <a:spAutoFit/>
          </a:bodyPr>
          <a:lstStyle/>
          <a:p>
            <a:r>
              <a:rPr lang="en-US" sz="1400" b="1" dirty="0" smtClean="0">
                <a:solidFill>
                  <a:srgbClr val="0070C0"/>
                </a:solidFill>
              </a:rPr>
              <a:t>Ref: S</a:t>
            </a:r>
            <a:r>
              <a:rPr lang="en-US" sz="1400" b="1" dirty="0" smtClean="0">
                <a:solidFill>
                  <a:srgbClr val="0070C0"/>
                </a:solidFill>
              </a:rPr>
              <a:t>. </a:t>
            </a:r>
            <a:r>
              <a:rPr lang="en-US" sz="1400" b="1" dirty="0" err="1" smtClean="0">
                <a:solidFill>
                  <a:srgbClr val="0070C0"/>
                </a:solidFill>
              </a:rPr>
              <a:t>Jarungthammachote</a:t>
            </a:r>
            <a:r>
              <a:rPr lang="en-US" sz="1400" dirty="0" smtClean="0">
                <a:solidFill>
                  <a:srgbClr val="0070C0"/>
                </a:solidFill>
              </a:rPr>
              <a:t> and A. Dutta.</a:t>
            </a:r>
            <a:r>
              <a:rPr lang="en-US" sz="1400" b="1" dirty="0" smtClean="0">
                <a:solidFill>
                  <a:srgbClr val="0070C0"/>
                </a:solidFill>
              </a:rPr>
              <a:t> </a:t>
            </a:r>
            <a:r>
              <a:rPr lang="en-US" sz="1400" dirty="0" smtClean="0">
                <a:solidFill>
                  <a:srgbClr val="0070C0"/>
                </a:solidFill>
              </a:rPr>
              <a:t>2012. Experimental investigation of multi-stage air-blow and air-steam gasification. </a:t>
            </a:r>
            <a:r>
              <a:rPr lang="en-US" sz="1400" i="1" dirty="0" smtClean="0">
                <a:solidFill>
                  <a:srgbClr val="0070C0"/>
                </a:solidFill>
              </a:rPr>
              <a:t>Int.</a:t>
            </a:r>
            <a:r>
              <a:rPr lang="en-US" sz="1400" dirty="0" smtClean="0">
                <a:solidFill>
                  <a:srgbClr val="0070C0"/>
                </a:solidFill>
              </a:rPr>
              <a:t> </a:t>
            </a:r>
            <a:r>
              <a:rPr lang="en-US" sz="1400" i="1" dirty="0" smtClean="0">
                <a:solidFill>
                  <a:srgbClr val="0070C0"/>
                </a:solidFill>
              </a:rPr>
              <a:t>J Energy Res</a:t>
            </a:r>
            <a:r>
              <a:rPr lang="en-US" sz="1400" dirty="0" smtClean="0">
                <a:solidFill>
                  <a:srgbClr val="0070C0"/>
                </a:solidFill>
              </a:rPr>
              <a:t>. 36 (3), 335-345</a:t>
            </a:r>
            <a:endParaRPr lang="en-CA" sz="1400" dirty="0">
              <a:solidFill>
                <a:srgbClr val="0070C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1475656" y="980728"/>
            <a:ext cx="4221163" cy="427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r>
              <a:rPr lang="en-US" altLang="en-US" sz="2200" b="1" dirty="0">
                <a:solidFill>
                  <a:schemeClr val="accent2"/>
                </a:solidFill>
                <a:effectLst>
                  <a:outerShdw blurRad="38100" dist="38100" dir="2700000" algn="tl">
                    <a:srgbClr val="C0C0C0"/>
                  </a:outerShdw>
                </a:effectLst>
                <a:latin typeface="Times New Roman" panose="02020603050405020304" pitchFamily="18" charset="0"/>
              </a:rPr>
              <a:t>Wood Gasification: </a:t>
            </a:r>
            <a:r>
              <a:rPr lang="en-US" altLang="en-US" sz="2200" b="1" dirty="0">
                <a:solidFill>
                  <a:srgbClr val="CC3300"/>
                </a:solidFill>
                <a:effectLst>
                  <a:outerShdw blurRad="38100" dist="38100" dir="2700000" algn="tl">
                    <a:srgbClr val="C0C0C0"/>
                  </a:outerShdw>
                </a:effectLst>
                <a:latin typeface="Times New Roman" panose="02020603050405020304" pitchFamily="18" charset="0"/>
              </a:rPr>
              <a:t>Producer gas</a:t>
            </a:r>
            <a:r>
              <a:rPr lang="en-US" altLang="en-US" sz="2200" dirty="0">
                <a:solidFill>
                  <a:srgbClr val="CC3300"/>
                </a:solidFill>
                <a:effectLst>
                  <a:outerShdw blurRad="38100" dist="38100" dir="2700000" algn="tl">
                    <a:srgbClr val="C0C0C0"/>
                  </a:outerShdw>
                </a:effectLst>
                <a:latin typeface="Times New Roman" panose="02020603050405020304" pitchFamily="18" charset="0"/>
              </a:rPr>
              <a:t> </a:t>
            </a:r>
          </a:p>
        </p:txBody>
      </p:sp>
      <p:sp>
        <p:nvSpPr>
          <p:cNvPr id="67589" name="Text Box 5"/>
          <p:cNvSpPr txBox="1">
            <a:spLocks noChangeArrowheads="1"/>
          </p:cNvSpPr>
          <p:nvPr/>
        </p:nvSpPr>
        <p:spPr bwMode="auto">
          <a:xfrm>
            <a:off x="304800" y="228600"/>
            <a:ext cx="7795592" cy="507831"/>
          </a:xfrm>
          <a:prstGeom prst="rect">
            <a:avLst/>
          </a:prstGeom>
          <a:gradFill rotWithShape="1">
            <a:gsLst>
              <a:gs pos="0">
                <a:srgbClr val="000066"/>
              </a:gs>
              <a:gs pos="100000">
                <a:srgbClr val="CEE8EA"/>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US" altLang="en-US" sz="2700" b="1" dirty="0">
                <a:solidFill>
                  <a:schemeClr val="bg1"/>
                </a:solidFill>
                <a:effectLst>
                  <a:outerShdw blurRad="38100" dist="38100" dir="2700000" algn="tl">
                    <a:srgbClr val="000000"/>
                  </a:outerShdw>
                </a:effectLst>
                <a:latin typeface="Times New Roman" panose="02020603050405020304" pitchFamily="18" charset="0"/>
              </a:rPr>
              <a:t>Experimental Results:</a:t>
            </a:r>
            <a:r>
              <a:rPr lang="en-US" altLang="en-US" sz="2700" b="1" dirty="0">
                <a:solidFill>
                  <a:srgbClr val="FF6600"/>
                </a:solidFill>
                <a:effectLst>
                  <a:outerShdw blurRad="38100" dist="38100" dir="2700000" algn="tl">
                    <a:srgbClr val="000000"/>
                  </a:outerShdw>
                </a:effectLst>
                <a:latin typeface="Times New Roman" panose="02020603050405020304" pitchFamily="18" charset="0"/>
              </a:rPr>
              <a:t> </a:t>
            </a:r>
            <a:r>
              <a:rPr lang="en-US" altLang="en-US" sz="2400" b="1" dirty="0">
                <a:solidFill>
                  <a:srgbClr val="FF6600"/>
                </a:solidFill>
                <a:effectLst>
                  <a:outerShdw blurRad="38100" dist="38100" dir="2700000" algn="tl">
                    <a:srgbClr val="000000"/>
                  </a:outerShdw>
                </a:effectLst>
                <a:latin typeface="Times New Roman" panose="02020603050405020304" pitchFamily="18" charset="0"/>
              </a:rPr>
              <a:t>Multi-stage air-blow </a:t>
            </a:r>
            <a:r>
              <a:rPr lang="en-US" altLang="en-US" sz="2400" b="1" dirty="0" smtClean="0">
                <a:solidFill>
                  <a:srgbClr val="FF6600"/>
                </a:solidFill>
                <a:effectLst>
                  <a:outerShdw blurRad="38100" dist="38100" dir="2700000" algn="tl">
                    <a:srgbClr val="000000"/>
                  </a:outerShdw>
                </a:effectLst>
                <a:latin typeface="Times New Roman" panose="02020603050405020304" pitchFamily="18" charset="0"/>
              </a:rPr>
              <a:t>gasification</a:t>
            </a:r>
            <a:endParaRPr lang="th-TH" altLang="en-US" sz="2400" b="1" dirty="0">
              <a:solidFill>
                <a:srgbClr val="FF6600"/>
              </a:solidFill>
              <a:effectLst>
                <a:outerShdw blurRad="38100" dist="38100" dir="2700000" algn="tl">
                  <a:srgbClr val="000000"/>
                </a:outerShdw>
              </a:effectLst>
              <a:latin typeface="Times New Roman" panose="02020603050405020304" pitchFamily="18" charset="0"/>
            </a:endParaRPr>
          </a:p>
        </p:txBody>
      </p:sp>
      <p:graphicFrame>
        <p:nvGraphicFramePr>
          <p:cNvPr id="64519" name="Object 6"/>
          <p:cNvGraphicFramePr>
            <a:graphicFrameLocks noChangeAspect="1"/>
          </p:cNvGraphicFramePr>
          <p:nvPr/>
        </p:nvGraphicFramePr>
        <p:xfrm>
          <a:off x="3962400" y="5715000"/>
          <a:ext cx="4419600" cy="623888"/>
        </p:xfrm>
        <a:graphic>
          <a:graphicData uri="http://schemas.openxmlformats.org/presentationml/2006/ole">
            <p:oleObj spid="_x0000_s1026" name="Equation" r:id="rId3" imgW="3035300" imgH="431800" progId="">
              <p:embed/>
            </p:oleObj>
          </a:graphicData>
        </a:graphic>
      </p:graphicFrame>
      <p:pic>
        <p:nvPicPr>
          <p:cNvPr id="64520" name="Picture 7"/>
          <p:cNvPicPr>
            <a:picLocks noChangeAspect="1" noChangeArrowheads="1"/>
          </p:cNvPicPr>
          <p:nvPr/>
        </p:nvPicPr>
        <p:blipFill>
          <a:blip r:embed="rId4" cstate="print"/>
          <a:srcRect/>
          <a:stretch>
            <a:fillRect/>
          </a:stretch>
        </p:blipFill>
        <p:spPr bwMode="auto">
          <a:xfrm>
            <a:off x="304800" y="1524000"/>
            <a:ext cx="8610600" cy="4229100"/>
          </a:xfrm>
          <a:prstGeom prst="rect">
            <a:avLst/>
          </a:prstGeom>
          <a:noFill/>
          <a:ln w="9525">
            <a:noFill/>
            <a:miter lim="800000"/>
            <a:headEnd/>
            <a:tailEnd/>
          </a:ln>
        </p:spPr>
      </p:pic>
      <p:pic>
        <p:nvPicPr>
          <p:cNvPr id="9" name="Picture 2"/>
          <p:cNvPicPr>
            <a:picLocks noChangeAspect="1" noChangeArrowheads="1"/>
          </p:cNvPicPr>
          <p:nvPr/>
        </p:nvPicPr>
        <p:blipFill>
          <a:blip r:embed="rId5" cstate="print"/>
          <a:srcRect/>
          <a:stretch>
            <a:fillRect/>
          </a:stretch>
        </p:blipFill>
        <p:spPr bwMode="auto">
          <a:xfrm>
            <a:off x="8052456" y="-1"/>
            <a:ext cx="1091544" cy="1196753"/>
          </a:xfrm>
          <a:prstGeom prst="rect">
            <a:avLst/>
          </a:prstGeom>
          <a:noFill/>
          <a:ln w="9525">
            <a:noFill/>
            <a:miter lim="800000"/>
            <a:headEnd/>
            <a:tailEnd/>
          </a:ln>
          <a:effectLst/>
        </p:spPr>
      </p:pic>
      <p:sp>
        <p:nvSpPr>
          <p:cNvPr id="7" name="Rectangle 6"/>
          <p:cNvSpPr/>
          <p:nvPr/>
        </p:nvSpPr>
        <p:spPr>
          <a:xfrm>
            <a:off x="323528" y="4365104"/>
            <a:ext cx="8424936"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841380" cy="792163"/>
          </a:xfrm>
        </p:spPr>
        <p:txBody>
          <a:bodyPr/>
          <a:lstStyle/>
          <a:p>
            <a:r>
              <a:rPr lang="en-CA" sz="2800" b="1" dirty="0" smtClean="0">
                <a:solidFill>
                  <a:srgbClr val="002060"/>
                </a:solidFill>
              </a:rPr>
              <a:t>Hybrid updraft-downdraft gasification</a:t>
            </a:r>
            <a:endParaRPr lang="en-CA" sz="28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38</a:t>
            </a:fld>
            <a:endParaRPr lang="en-US" altLang="en-US"/>
          </a:p>
        </p:txBody>
      </p:sp>
      <p:pic>
        <p:nvPicPr>
          <p:cNvPr id="5" name="Picture 2"/>
          <p:cNvPicPr>
            <a:picLocks noChangeAspect="1" noChangeArrowheads="1"/>
          </p:cNvPicPr>
          <p:nvPr/>
        </p:nvPicPr>
        <p:blipFill>
          <a:blip r:embed="rId2" cstate="print"/>
          <a:srcRect/>
          <a:stretch>
            <a:fillRect/>
          </a:stretch>
        </p:blipFill>
        <p:spPr bwMode="auto">
          <a:xfrm>
            <a:off x="179512" y="1143522"/>
            <a:ext cx="4176464" cy="5720146"/>
          </a:xfrm>
          <a:prstGeom prst="rect">
            <a:avLst/>
          </a:prstGeom>
          <a:noFill/>
          <a:ln w="9525">
            <a:noFill/>
            <a:miter lim="800000"/>
            <a:headEnd/>
            <a:tailEnd/>
          </a:ln>
        </p:spPr>
      </p:pic>
      <p:graphicFrame>
        <p:nvGraphicFramePr>
          <p:cNvPr id="7" name="Table 6"/>
          <p:cNvGraphicFramePr>
            <a:graphicFrameLocks noGrp="1"/>
          </p:cNvGraphicFramePr>
          <p:nvPr/>
        </p:nvGraphicFramePr>
        <p:xfrm>
          <a:off x="4226070" y="2492896"/>
          <a:ext cx="4882434" cy="2972181"/>
        </p:xfrm>
        <a:graphic>
          <a:graphicData uri="http://schemas.openxmlformats.org/drawingml/2006/table">
            <a:tbl>
              <a:tblPr/>
              <a:tblGrid>
                <a:gridCol w="629212"/>
                <a:gridCol w="781113"/>
                <a:gridCol w="628577"/>
                <a:gridCol w="531335"/>
                <a:gridCol w="531335"/>
                <a:gridCol w="531335"/>
                <a:gridCol w="531335"/>
                <a:gridCol w="718192"/>
              </a:tblGrid>
              <a:tr h="378460">
                <a:tc>
                  <a:txBody>
                    <a:bodyPr/>
                    <a:lstStyle/>
                    <a:p>
                      <a:pPr algn="ctr">
                        <a:lnSpc>
                          <a:spcPct val="115000"/>
                        </a:lnSpc>
                        <a:spcAft>
                          <a:spcPts val="0"/>
                        </a:spcAft>
                      </a:pPr>
                      <a:r>
                        <a:rPr lang="en-CA" sz="1200" dirty="0">
                          <a:solidFill>
                            <a:srgbClr val="000000"/>
                          </a:solidFill>
                          <a:latin typeface="Times New Roman"/>
                          <a:ea typeface="Times New Roman"/>
                          <a:cs typeface="Times New Roman"/>
                        </a:rPr>
                        <a:t>Primary air flow</a:t>
                      </a:r>
                      <a:endParaRPr lang="en-CA" sz="1100" dirty="0">
                        <a:latin typeface="Calibri"/>
                        <a:ea typeface="Calibri"/>
                        <a:cs typeface="Times New Roman"/>
                      </a:endParaRPr>
                    </a:p>
                    <a:p>
                      <a:pPr algn="ctr">
                        <a:lnSpc>
                          <a:spcPct val="115000"/>
                        </a:lnSpc>
                        <a:spcAft>
                          <a:spcPts val="0"/>
                        </a:spcAft>
                      </a:pPr>
                      <a:r>
                        <a:rPr lang="en-CA" sz="1200" dirty="0">
                          <a:solidFill>
                            <a:srgbClr val="000000"/>
                          </a:solidFill>
                          <a:latin typeface="Times New Roman"/>
                          <a:ea typeface="Times New Roman"/>
                          <a:cs typeface="Times New Roman"/>
                        </a:rPr>
                        <a:t>(PA) </a:t>
                      </a:r>
                      <a:endParaRPr lang="en-CA" sz="1100" dirty="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dirty="0">
                          <a:solidFill>
                            <a:srgbClr val="000000"/>
                          </a:solidFill>
                          <a:latin typeface="Times New Roman"/>
                          <a:ea typeface="Times New Roman"/>
                          <a:cs typeface="Times New Roman"/>
                        </a:rPr>
                        <a:t>Secondary air flow </a:t>
                      </a:r>
                      <a:endParaRPr lang="en-CA" sz="1100" dirty="0">
                        <a:latin typeface="Calibri"/>
                        <a:ea typeface="Calibri"/>
                        <a:cs typeface="Times New Roman"/>
                      </a:endParaRPr>
                    </a:p>
                    <a:p>
                      <a:pPr algn="ctr">
                        <a:lnSpc>
                          <a:spcPct val="115000"/>
                        </a:lnSpc>
                        <a:spcAft>
                          <a:spcPts val="0"/>
                        </a:spcAft>
                      </a:pPr>
                      <a:r>
                        <a:rPr lang="en-CA" sz="1200" dirty="0">
                          <a:solidFill>
                            <a:srgbClr val="000000"/>
                          </a:solidFill>
                          <a:latin typeface="Times New Roman"/>
                          <a:ea typeface="Times New Roman"/>
                          <a:cs typeface="Times New Roman"/>
                        </a:rPr>
                        <a:t>(SA)</a:t>
                      </a:r>
                      <a:endParaRPr lang="en-CA"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Tertiary air flow </a:t>
                      </a:r>
                      <a:endParaRPr lang="en-CA" sz="1100">
                        <a:latin typeface="Calibri"/>
                        <a:ea typeface="Calibri"/>
                        <a:cs typeface="Times New Roman"/>
                      </a:endParaRPr>
                    </a:p>
                    <a:p>
                      <a:pPr algn="ctr">
                        <a:lnSpc>
                          <a:spcPct val="115000"/>
                        </a:lnSpc>
                        <a:spcAft>
                          <a:spcPts val="0"/>
                        </a:spcAft>
                      </a:pPr>
                      <a:r>
                        <a:rPr lang="en-CA" sz="1200">
                          <a:solidFill>
                            <a:srgbClr val="000000"/>
                          </a:solidFill>
                          <a:latin typeface="Times New Roman"/>
                          <a:ea typeface="Times New Roman"/>
                          <a:cs typeface="Times New Roman"/>
                        </a:rPr>
                        <a:t>(TA)</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CO </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CO</a:t>
                      </a:r>
                      <a:r>
                        <a:rPr lang="en-CA" sz="1200" baseline="-25000">
                          <a:solidFill>
                            <a:srgbClr val="000000"/>
                          </a:solidFill>
                          <a:latin typeface="Times New Roman"/>
                          <a:ea typeface="Times New Roman"/>
                          <a:cs typeface="Times New Roman"/>
                        </a:rPr>
                        <a:t>2</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H</a:t>
                      </a:r>
                      <a:r>
                        <a:rPr lang="en-CA" sz="1200" baseline="-25000">
                          <a:solidFill>
                            <a:srgbClr val="000000"/>
                          </a:solidFill>
                          <a:latin typeface="Times New Roman"/>
                          <a:ea typeface="Times New Roman"/>
                          <a:cs typeface="Times New Roman"/>
                        </a:rPr>
                        <a:t>2</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30000">
                          <a:solidFill>
                            <a:srgbClr val="000000"/>
                          </a:solidFill>
                          <a:latin typeface="Times New Roman"/>
                          <a:ea typeface="Times New Roman"/>
                          <a:cs typeface="Times New Roman"/>
                        </a:rPr>
                        <a:t>*</a:t>
                      </a:r>
                      <a:r>
                        <a:rPr lang="en-CA" sz="1200">
                          <a:solidFill>
                            <a:srgbClr val="000000"/>
                          </a:solidFill>
                          <a:latin typeface="Times New Roman"/>
                          <a:ea typeface="Times New Roman"/>
                          <a:cs typeface="Times New Roman"/>
                        </a:rPr>
                        <a:t>N</a:t>
                      </a:r>
                      <a:r>
                        <a:rPr lang="en-CA" sz="1200" baseline="-25000">
                          <a:solidFill>
                            <a:srgbClr val="000000"/>
                          </a:solidFill>
                          <a:latin typeface="Times New Roman"/>
                          <a:ea typeface="Times New Roman"/>
                          <a:cs typeface="Times New Roman"/>
                        </a:rPr>
                        <a:t>2</a:t>
                      </a:r>
                      <a:r>
                        <a:rPr lang="en-CA" sz="1200">
                          <a:solidFill>
                            <a:srgbClr val="000000"/>
                          </a:solidFill>
                          <a:latin typeface="Times New Roman"/>
                          <a:ea typeface="Times New Roman"/>
                          <a:cs typeface="Times New Roman"/>
                        </a:rPr>
                        <a:t> </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dirty="0">
                          <a:solidFill>
                            <a:srgbClr val="000000"/>
                          </a:solidFill>
                          <a:latin typeface="Times New Roman"/>
                          <a:ea typeface="Times New Roman"/>
                          <a:cs typeface="Times New Roman"/>
                        </a:rPr>
                        <a:t>Tar Content</a:t>
                      </a:r>
                      <a:endParaRPr lang="en-CA"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238125">
                <a:tc>
                  <a:txBody>
                    <a:bodyPr/>
                    <a:lstStyle/>
                    <a:p>
                      <a:pPr algn="ctr">
                        <a:lnSpc>
                          <a:spcPct val="115000"/>
                        </a:lnSpc>
                        <a:spcAft>
                          <a:spcPts val="0"/>
                        </a:spcAft>
                      </a:pPr>
                      <a:r>
                        <a:rPr lang="en-CA" sz="1200">
                          <a:solidFill>
                            <a:srgbClr val="000000"/>
                          </a:solidFill>
                          <a:latin typeface="Times New Roman"/>
                          <a:ea typeface="Times New Roman"/>
                          <a:cs typeface="Times New Roman"/>
                        </a:rPr>
                        <a:t>l/min</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l/min</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l/min</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Vol.%</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Vol.%</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Vol.%</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Vol.%</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mg/Nm</a:t>
                      </a:r>
                      <a:r>
                        <a:rPr lang="en-CA" sz="1200" baseline="30000">
                          <a:solidFill>
                            <a:srgbClr val="000000"/>
                          </a:solidFill>
                          <a:latin typeface="Times New Roman"/>
                          <a:ea typeface="Times New Roman"/>
                          <a:cs typeface="Times New Roman"/>
                        </a:rPr>
                        <a:t>3</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60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60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23.5</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7.5</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9.5</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59.5</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19.35</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26</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5.8</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64.8</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2.7</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3.9</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63.4</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18.5</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12.6</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56.5</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16.58</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32</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2.3</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61.7</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27.2</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3.3</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65.5</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80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27.9</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3.3</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64.8</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28.4</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3.2</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5.6</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62.8</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4.53</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ctr">
                        <a:lnSpc>
                          <a:spcPct val="115000"/>
                        </a:lnSpc>
                        <a:spcAft>
                          <a:spcPts val="0"/>
                        </a:spcAft>
                      </a:pPr>
                      <a:r>
                        <a:rPr lang="en-CA" sz="1200">
                          <a:solidFill>
                            <a:srgbClr val="000000"/>
                          </a:solidFill>
                          <a:latin typeface="Times New Roman"/>
                          <a:ea typeface="Times New Roman"/>
                          <a:cs typeface="Times New Roman"/>
                        </a:rPr>
                        <a:t>100</a:t>
                      </a:r>
                      <a:endParaRPr lang="en-CA" sz="1100">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120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140</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29</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3.9</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solidFill>
                            <a:srgbClr val="000000"/>
                          </a:solidFill>
                          <a:latin typeface="Times New Roman"/>
                          <a:ea typeface="Times New Roman"/>
                          <a:cs typeface="Times New Roman"/>
                        </a:rPr>
                        <a:t>4.1</a:t>
                      </a:r>
                      <a:endParaRPr lang="en-CA"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a:latin typeface="Times New Roman"/>
                          <a:ea typeface="Times New Roman"/>
                          <a:cs typeface="Times New Roman"/>
                        </a:rPr>
                        <a:t>63</a:t>
                      </a:r>
                      <a:endParaRPr lang="en-CA" sz="11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dirty="0">
                          <a:solidFill>
                            <a:srgbClr val="000000"/>
                          </a:solidFill>
                          <a:latin typeface="Times New Roman"/>
                          <a:ea typeface="Times New Roman"/>
                          <a:cs typeface="Times New Roman"/>
                        </a:rPr>
                        <a:t>-</a:t>
                      </a:r>
                      <a:endParaRPr lang="en-CA"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pic>
        <p:nvPicPr>
          <p:cNvPr id="8"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
        <p:nvSpPr>
          <p:cNvPr id="9" name="Rectangle 8"/>
          <p:cNvSpPr/>
          <p:nvPr/>
        </p:nvSpPr>
        <p:spPr>
          <a:xfrm>
            <a:off x="8388424" y="2348880"/>
            <a:ext cx="755576" cy="33123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Up Arrow 10"/>
          <p:cNvSpPr/>
          <p:nvPr/>
        </p:nvSpPr>
        <p:spPr>
          <a:xfrm>
            <a:off x="1835696" y="3645024"/>
            <a:ext cx="144016" cy="216024"/>
          </a:xfrm>
          <a:prstGeom prst="upArrow">
            <a:avLst/>
          </a:prstGeom>
          <a:solidFill>
            <a:srgbClr val="FFC0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Up-Down Arrow 11"/>
          <p:cNvSpPr/>
          <p:nvPr/>
        </p:nvSpPr>
        <p:spPr>
          <a:xfrm>
            <a:off x="1835696" y="4293096"/>
            <a:ext cx="144016" cy="504056"/>
          </a:xfrm>
          <a:prstGeom prst="up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Down Arrow 12"/>
          <p:cNvSpPr/>
          <p:nvPr/>
        </p:nvSpPr>
        <p:spPr>
          <a:xfrm>
            <a:off x="1835696" y="5157192"/>
            <a:ext cx="144016" cy="21602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15" name="Left Arrow 14"/>
          <p:cNvSpPr/>
          <p:nvPr/>
        </p:nvSpPr>
        <p:spPr>
          <a:xfrm>
            <a:off x="2339752" y="378904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Left Arrow 15"/>
          <p:cNvSpPr/>
          <p:nvPr/>
        </p:nvSpPr>
        <p:spPr>
          <a:xfrm>
            <a:off x="2339752" y="4509120"/>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Left Arrow 16"/>
          <p:cNvSpPr/>
          <p:nvPr/>
        </p:nvSpPr>
        <p:spPr>
          <a:xfrm>
            <a:off x="2339752" y="5085184"/>
            <a:ext cx="216024" cy="1440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ight Arrow 17"/>
          <p:cNvSpPr/>
          <p:nvPr/>
        </p:nvSpPr>
        <p:spPr>
          <a:xfrm>
            <a:off x="2483768" y="6021288"/>
            <a:ext cx="432048"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19" name="Right Arrow 18"/>
          <p:cNvSpPr/>
          <p:nvPr/>
        </p:nvSpPr>
        <p:spPr>
          <a:xfrm>
            <a:off x="2267744" y="3501008"/>
            <a:ext cx="432048" cy="216024"/>
          </a:xfrm>
          <a:prstGeom prst="rightArrow">
            <a:avLst/>
          </a:prstGeom>
          <a:solidFill>
            <a:srgbClr val="FFC0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7129412" cy="792163"/>
          </a:xfrm>
        </p:spPr>
        <p:txBody>
          <a:bodyPr/>
          <a:lstStyle/>
          <a:p>
            <a:r>
              <a:rPr lang="en-CA" sz="2400" b="1" dirty="0" smtClean="0">
                <a:solidFill>
                  <a:srgbClr val="002060"/>
                </a:solidFill>
              </a:rPr>
              <a:t>Temperature distribution inside hybrid gasifier</a:t>
            </a:r>
            <a:endParaRPr lang="en-CA" sz="2400" b="1" dirty="0">
              <a:solidFill>
                <a:srgbClr val="00206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39</a:t>
            </a:fld>
            <a:endParaRPr lang="en-US" altLang="en-US"/>
          </a:p>
        </p:txBody>
      </p:sp>
      <p:pic>
        <p:nvPicPr>
          <p:cNvPr id="5" name="Chart 2"/>
          <p:cNvPicPr>
            <a:picLocks noChangeArrowheads="1"/>
          </p:cNvPicPr>
          <p:nvPr/>
        </p:nvPicPr>
        <p:blipFill>
          <a:blip r:embed="rId2" cstate="print"/>
          <a:srcRect l="-3647" t="-2831" r="-1074" b="-3873"/>
          <a:stretch>
            <a:fillRect/>
          </a:stretch>
        </p:blipFill>
        <p:spPr bwMode="auto">
          <a:xfrm>
            <a:off x="683568" y="1412776"/>
            <a:ext cx="7704856" cy="4752528"/>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5652120" y="1388345"/>
            <a:ext cx="3240360" cy="5281015"/>
          </a:xfrm>
          <a:prstGeom prst="rect">
            <a:avLst/>
          </a:prstGeom>
        </p:spPr>
      </p:pic>
      <p:sp>
        <p:nvSpPr>
          <p:cNvPr id="4" name="Title 1"/>
          <p:cNvSpPr>
            <a:spLocks noGrp="1"/>
          </p:cNvSpPr>
          <p:nvPr>
            <p:ph type="title"/>
          </p:nvPr>
        </p:nvSpPr>
        <p:spPr>
          <a:xfrm>
            <a:off x="1043608" y="188640"/>
            <a:ext cx="7272808" cy="1152128"/>
          </a:xfrm>
        </p:spPr>
        <p:txBody>
          <a:bodyPr>
            <a:noAutofit/>
          </a:bodyPr>
          <a:lstStyle/>
          <a:p>
            <a:r>
              <a:rPr lang="en-US" sz="2400" b="1" dirty="0" smtClean="0">
                <a:solidFill>
                  <a:srgbClr val="0070C0"/>
                </a:solidFill>
              </a:rPr>
              <a:t>Innovative Circulating </a:t>
            </a:r>
            <a:r>
              <a:rPr lang="en-US" sz="2400" b="1" dirty="0">
                <a:solidFill>
                  <a:srgbClr val="0070C0"/>
                </a:solidFill>
              </a:rPr>
              <a:t>F</a:t>
            </a:r>
            <a:r>
              <a:rPr lang="en-US" sz="2400" b="1" dirty="0" smtClean="0">
                <a:solidFill>
                  <a:srgbClr val="0070C0"/>
                </a:solidFill>
              </a:rPr>
              <a:t>luidized Bed-Calcium </a:t>
            </a:r>
            <a:r>
              <a:rPr lang="en-US" sz="2400" b="1" dirty="0">
                <a:solidFill>
                  <a:srgbClr val="0070C0"/>
                </a:solidFill>
              </a:rPr>
              <a:t>L</a:t>
            </a:r>
            <a:r>
              <a:rPr lang="en-US" sz="2400" b="1" dirty="0" smtClean="0">
                <a:solidFill>
                  <a:srgbClr val="0070C0"/>
                </a:solidFill>
              </a:rPr>
              <a:t>ooping Gasification developed</a:t>
            </a:r>
            <a:endParaRPr lang="en-US" sz="2400" b="1" dirty="0">
              <a:solidFill>
                <a:srgbClr val="0070C0"/>
              </a:solidFill>
            </a:endParaRPr>
          </a:p>
        </p:txBody>
      </p:sp>
      <p:sp>
        <p:nvSpPr>
          <p:cNvPr id="5" name="TextBox 4"/>
          <p:cNvSpPr txBox="1"/>
          <p:nvPr/>
        </p:nvSpPr>
        <p:spPr>
          <a:xfrm>
            <a:off x="323528" y="1340768"/>
            <a:ext cx="5184576" cy="1323439"/>
          </a:xfrm>
          <a:prstGeom prst="rect">
            <a:avLst/>
          </a:prstGeom>
          <a:noFill/>
        </p:spPr>
        <p:txBody>
          <a:bodyPr wrap="square" rtlCol="0">
            <a:spAutoFit/>
          </a:bodyPr>
          <a:lstStyle/>
          <a:p>
            <a:r>
              <a:rPr lang="en-US" sz="2000" b="1" dirty="0" smtClean="0"/>
              <a:t>Unique features:</a:t>
            </a:r>
          </a:p>
          <a:p>
            <a:endParaRPr lang="en-US" sz="2000" b="1" dirty="0"/>
          </a:p>
          <a:p>
            <a:pPr marL="914400" lvl="1" indent="-457200">
              <a:buFont typeface="+mj-lt"/>
              <a:buAutoNum type="arabicPeriod"/>
            </a:pPr>
            <a:r>
              <a:rPr lang="en-US" sz="2000" dirty="0" smtClean="0"/>
              <a:t>Design is based on CFB technology which is more matured.</a:t>
            </a:r>
            <a:endParaRPr lang="en-US" sz="2000" dirty="0"/>
          </a:p>
        </p:txBody>
      </p:sp>
      <p:pic>
        <p:nvPicPr>
          <p:cNvPr id="6" name="Picture 4" descr="C:\Users\Bishnu\Desktop\comprehensive exam_Question Dr Dutta\lab set up.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t="1436" b="1436"/>
          <a:stretch>
            <a:fillRect/>
          </a:stretch>
        </p:blipFill>
        <p:spPr>
          <a:xfrm>
            <a:off x="5636408" y="1412776"/>
            <a:ext cx="3256072" cy="5214234"/>
          </a:xfrm>
        </p:spPr>
      </p:pic>
      <p:sp>
        <p:nvSpPr>
          <p:cNvPr id="3" name="Rectangle 2"/>
          <p:cNvSpPr/>
          <p:nvPr/>
        </p:nvSpPr>
        <p:spPr>
          <a:xfrm>
            <a:off x="323528" y="2636912"/>
            <a:ext cx="5184576" cy="1631216"/>
          </a:xfrm>
          <a:prstGeom prst="rect">
            <a:avLst/>
          </a:prstGeom>
        </p:spPr>
        <p:txBody>
          <a:bodyPr wrap="square">
            <a:spAutoFit/>
          </a:bodyPr>
          <a:lstStyle/>
          <a:p>
            <a:pPr marL="914400" lvl="1" indent="-457200">
              <a:buFont typeface="+mj-lt"/>
              <a:buAutoNum type="arabicPeriod" startAt="2"/>
            </a:pPr>
            <a:r>
              <a:rPr lang="en-US" sz="2000" dirty="0"/>
              <a:t>CFB-CLG operates at moderate temperature and atmospheric pressure, thus this makes the operation and maintenance more simple. </a:t>
            </a:r>
          </a:p>
        </p:txBody>
      </p:sp>
      <p:pic>
        <p:nvPicPr>
          <p:cNvPr id="7" name="Picture 2"/>
          <p:cNvPicPr>
            <a:picLocks noChangeAspect="1" noChangeArrowheads="1"/>
          </p:cNvPicPr>
          <p:nvPr/>
        </p:nvPicPr>
        <p:blipFill>
          <a:blip r:embed="rId4" cstate="print"/>
          <a:srcRect/>
          <a:stretch>
            <a:fillRect/>
          </a:stretch>
        </p:blipFill>
        <p:spPr bwMode="auto">
          <a:xfrm>
            <a:off x="8052456" y="-1"/>
            <a:ext cx="1091544" cy="1196753"/>
          </a:xfrm>
          <a:prstGeom prst="rect">
            <a:avLst/>
          </a:prstGeom>
          <a:noFill/>
          <a:ln w="9525">
            <a:noFill/>
            <a:miter lim="800000"/>
            <a:headEnd/>
            <a:tailEnd/>
          </a:ln>
          <a:effectLst/>
        </p:spPr>
      </p:pic>
      <p:sp>
        <p:nvSpPr>
          <p:cNvPr id="8" name="TextBox 7"/>
          <p:cNvSpPr txBox="1"/>
          <p:nvPr/>
        </p:nvSpPr>
        <p:spPr>
          <a:xfrm>
            <a:off x="323528" y="4149080"/>
            <a:ext cx="5256584" cy="2677656"/>
          </a:xfrm>
          <a:prstGeom prst="rect">
            <a:avLst/>
          </a:prstGeom>
          <a:noFill/>
        </p:spPr>
        <p:txBody>
          <a:bodyPr wrap="square" rtlCol="0">
            <a:spAutoFit/>
          </a:bodyPr>
          <a:lstStyle/>
          <a:p>
            <a:r>
              <a:rPr lang="en-CA" sz="1400" b="1" dirty="0" smtClean="0">
                <a:solidFill>
                  <a:srgbClr val="006600"/>
                </a:solidFill>
              </a:rPr>
              <a:t>Ref: </a:t>
            </a:r>
          </a:p>
          <a:p>
            <a:r>
              <a:rPr lang="en-CA" sz="1400" b="1" dirty="0" smtClean="0">
                <a:solidFill>
                  <a:srgbClr val="0070C0"/>
                </a:solidFill>
              </a:rPr>
              <a:t>B. </a:t>
            </a:r>
            <a:r>
              <a:rPr lang="en-CA" sz="1400" b="1" dirty="0" err="1" smtClean="0">
                <a:solidFill>
                  <a:srgbClr val="0070C0"/>
                </a:solidFill>
              </a:rPr>
              <a:t>Acharya</a:t>
            </a:r>
            <a:r>
              <a:rPr lang="en-CA" sz="1400" dirty="0" smtClean="0">
                <a:solidFill>
                  <a:srgbClr val="0070C0"/>
                </a:solidFill>
              </a:rPr>
              <a:t>, A. Dutta, and P. </a:t>
            </a:r>
            <a:r>
              <a:rPr lang="en-CA" sz="1400" dirty="0" err="1" smtClean="0">
                <a:solidFill>
                  <a:srgbClr val="0070C0"/>
                </a:solidFill>
              </a:rPr>
              <a:t>Basu</a:t>
            </a:r>
            <a:r>
              <a:rPr lang="en-CA" sz="1400" dirty="0" smtClean="0">
                <a:solidFill>
                  <a:srgbClr val="0070C0"/>
                </a:solidFill>
              </a:rPr>
              <a:t>. 2012  An experimental study of </a:t>
            </a:r>
            <a:r>
              <a:rPr lang="en-CA" sz="1400" dirty="0" err="1" smtClean="0">
                <a:solidFill>
                  <a:srgbClr val="0070C0"/>
                </a:solidFill>
              </a:rPr>
              <a:t>calcination</a:t>
            </a:r>
            <a:r>
              <a:rPr lang="en-CA" sz="1400" dirty="0" smtClean="0">
                <a:solidFill>
                  <a:srgbClr val="0070C0"/>
                </a:solidFill>
              </a:rPr>
              <a:t>/carbonation cycle in a chemical looping gasifier, ACS Journal of </a:t>
            </a:r>
            <a:r>
              <a:rPr lang="en-CA" sz="1400" i="1" dirty="0" smtClean="0">
                <a:solidFill>
                  <a:srgbClr val="0070C0"/>
                </a:solidFill>
              </a:rPr>
              <a:t>Industrial &amp; Engineering Chemistry Research</a:t>
            </a:r>
            <a:r>
              <a:rPr lang="en-CA" sz="1400" dirty="0" smtClean="0">
                <a:solidFill>
                  <a:srgbClr val="0070C0"/>
                </a:solidFill>
              </a:rPr>
              <a:t>. 51, 8652−8660</a:t>
            </a:r>
          </a:p>
          <a:p>
            <a:r>
              <a:rPr lang="en-US" sz="1400" b="1" dirty="0" smtClean="0">
                <a:solidFill>
                  <a:srgbClr val="0070C0"/>
                </a:solidFill>
              </a:rPr>
              <a:t>B. </a:t>
            </a:r>
            <a:r>
              <a:rPr lang="en-US" sz="1400" b="1" dirty="0" err="1" smtClean="0">
                <a:solidFill>
                  <a:srgbClr val="0070C0"/>
                </a:solidFill>
              </a:rPr>
              <a:t>Acharya</a:t>
            </a:r>
            <a:r>
              <a:rPr lang="en-US" sz="1400" b="1" dirty="0" smtClean="0">
                <a:solidFill>
                  <a:srgbClr val="0070C0"/>
                </a:solidFill>
              </a:rPr>
              <a:t>, </a:t>
            </a:r>
            <a:r>
              <a:rPr lang="en-US" sz="1400" dirty="0" smtClean="0">
                <a:solidFill>
                  <a:srgbClr val="0070C0"/>
                </a:solidFill>
              </a:rPr>
              <a:t>A Dutta and P. </a:t>
            </a:r>
            <a:r>
              <a:rPr lang="en-US" sz="1400" dirty="0" err="1" smtClean="0">
                <a:solidFill>
                  <a:srgbClr val="0070C0"/>
                </a:solidFill>
              </a:rPr>
              <a:t>Basu</a:t>
            </a:r>
            <a:r>
              <a:rPr lang="en-US" sz="1400" dirty="0" smtClean="0">
                <a:solidFill>
                  <a:srgbClr val="0070C0"/>
                </a:solidFill>
              </a:rPr>
              <a:t>. 2010. An investigation on steam biomass gasification for Hydrogen Production with CaO. </a:t>
            </a:r>
            <a:r>
              <a:rPr lang="en-US" sz="1400" i="1" dirty="0" smtClean="0">
                <a:solidFill>
                  <a:srgbClr val="0070C0"/>
                </a:solidFill>
              </a:rPr>
              <a:t>Int. J Hydrogen Energy, </a:t>
            </a:r>
            <a:r>
              <a:rPr lang="en-US" sz="1400" dirty="0" smtClean="0">
                <a:solidFill>
                  <a:srgbClr val="0070C0"/>
                </a:solidFill>
              </a:rPr>
              <a:t>35 (4), 1582-1589</a:t>
            </a:r>
            <a:endParaRPr lang="en-CA" sz="1400" dirty="0" smtClean="0">
              <a:solidFill>
                <a:srgbClr val="0070C0"/>
              </a:solidFill>
            </a:endParaRPr>
          </a:p>
          <a:p>
            <a:r>
              <a:rPr lang="en-US" sz="1400" b="1" dirty="0" smtClean="0">
                <a:solidFill>
                  <a:srgbClr val="0070C0"/>
                </a:solidFill>
              </a:rPr>
              <a:t>B. </a:t>
            </a:r>
            <a:r>
              <a:rPr lang="en-US" sz="1400" b="1" dirty="0" err="1" smtClean="0">
                <a:solidFill>
                  <a:srgbClr val="0070C0"/>
                </a:solidFill>
              </a:rPr>
              <a:t>Acharya</a:t>
            </a:r>
            <a:r>
              <a:rPr lang="en-US" sz="1400" dirty="0" smtClean="0">
                <a:solidFill>
                  <a:srgbClr val="0070C0"/>
                </a:solidFill>
              </a:rPr>
              <a:t>, A. Dutta and P. </a:t>
            </a:r>
            <a:r>
              <a:rPr lang="en-US" sz="1400" dirty="0" err="1" smtClean="0">
                <a:solidFill>
                  <a:srgbClr val="0070C0"/>
                </a:solidFill>
              </a:rPr>
              <a:t>Basu</a:t>
            </a:r>
            <a:r>
              <a:rPr lang="en-US" sz="1400" dirty="0" smtClean="0">
                <a:solidFill>
                  <a:srgbClr val="0070C0"/>
                </a:solidFill>
              </a:rPr>
              <a:t>. 2009. Chemical looping gasification of biomass for hydrogen enriched gas production with in-process carbon dioxide capture, </a:t>
            </a:r>
            <a:r>
              <a:rPr lang="en-US" sz="1400" i="1" dirty="0" smtClean="0">
                <a:solidFill>
                  <a:srgbClr val="0070C0"/>
                </a:solidFill>
              </a:rPr>
              <a:t>Energy and Fuels</a:t>
            </a:r>
            <a:r>
              <a:rPr lang="en-US" sz="1400" dirty="0" smtClean="0">
                <a:solidFill>
                  <a:srgbClr val="0070C0"/>
                </a:solidFill>
              </a:rPr>
              <a:t>, 23 (10), </a:t>
            </a:r>
            <a:r>
              <a:rPr lang="en-US" sz="1400" dirty="0" smtClean="0">
                <a:solidFill>
                  <a:srgbClr val="0070C0"/>
                </a:solidFill>
              </a:rPr>
              <a:t>5077-5083</a:t>
            </a:r>
            <a:endParaRPr lang="en-CA" sz="1400" dirty="0">
              <a:solidFill>
                <a:srgbClr val="0070C0"/>
              </a:solidFill>
            </a:endParaRPr>
          </a:p>
        </p:txBody>
      </p:sp>
    </p:spTree>
    <p:extLst>
      <p:ext uri="{BB962C8B-B14F-4D97-AF65-F5344CB8AC3E}">
        <p14:creationId xmlns:p14="http://schemas.microsoft.com/office/powerpoint/2010/main" xmlns="" val="77553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829816" y="404664"/>
            <a:ext cx="7630616" cy="468288"/>
          </a:xfrm>
        </p:spPr>
        <p:txBody>
          <a:bodyPr>
            <a:noAutofit/>
          </a:bodyPr>
          <a:lstStyle/>
          <a:p>
            <a:pPr algn="ctr" eaLnBrk="1" hangingPunct="1"/>
            <a:r>
              <a:rPr lang="en-CA" sz="2800" b="1" dirty="0" smtClean="0">
                <a:solidFill>
                  <a:srgbClr val="0070C0"/>
                </a:solidFill>
                <a:cs typeface="Times New Roman" pitchFamily="18" charset="0"/>
              </a:rPr>
              <a:t>Energy </a:t>
            </a:r>
            <a:r>
              <a:rPr lang="en-CA" sz="2800" b="1" dirty="0">
                <a:solidFill>
                  <a:srgbClr val="0070C0"/>
                </a:solidFill>
                <a:cs typeface="Times New Roman" pitchFamily="18" charset="0"/>
              </a:rPr>
              <a:t>balance of the </a:t>
            </a:r>
            <a:r>
              <a:rPr lang="en-CA" sz="2800" b="1" dirty="0" smtClean="0">
                <a:solidFill>
                  <a:srgbClr val="0070C0"/>
                </a:solidFill>
                <a:cs typeface="Times New Roman" pitchFamily="18" charset="0"/>
              </a:rPr>
              <a:t>CFB-CLG system</a:t>
            </a:r>
            <a:endParaRPr lang="en-CA" sz="2800" b="1" dirty="0">
              <a:solidFill>
                <a:srgbClr val="0070C0"/>
              </a:solidFill>
              <a:cs typeface="Times New Roman" pitchFamily="18" charset="0"/>
            </a:endParaRPr>
          </a:p>
        </p:txBody>
      </p:sp>
      <p:pic>
        <p:nvPicPr>
          <p:cNvPr id="2" name="Picture 1"/>
          <p:cNvPicPr>
            <a:picLocks noChangeAspect="1"/>
          </p:cNvPicPr>
          <p:nvPr/>
        </p:nvPicPr>
        <p:blipFill>
          <a:blip r:embed="rId2" cstate="print"/>
          <a:stretch>
            <a:fillRect/>
          </a:stretch>
        </p:blipFill>
        <p:spPr>
          <a:xfrm>
            <a:off x="778207" y="908720"/>
            <a:ext cx="7538209" cy="5760640"/>
          </a:xfrm>
          <a:prstGeom prst="rect">
            <a:avLst/>
          </a:prstGeom>
        </p:spPr>
      </p:pic>
      <p:sp>
        <p:nvSpPr>
          <p:cNvPr id="3" name="Rectangle 2"/>
          <p:cNvSpPr/>
          <p:nvPr/>
        </p:nvSpPr>
        <p:spPr>
          <a:xfrm>
            <a:off x="2771800" y="3861048"/>
            <a:ext cx="2952328" cy="1080120"/>
          </a:xfrm>
          <a:prstGeom prst="rect">
            <a:avLst/>
          </a:prstGeom>
          <a:solidFill>
            <a:srgbClr val="FFFFFF"/>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Energy efficiency =87.49 %</a:t>
            </a:r>
          </a:p>
          <a:p>
            <a:pPr algn="ctr"/>
            <a:r>
              <a:rPr lang="en-US" dirty="0" smtClean="0">
                <a:solidFill>
                  <a:schemeClr val="tx1"/>
                </a:solidFill>
              </a:rPr>
              <a:t>Exergy efficiency = 83.14% </a:t>
            </a:r>
            <a:endParaRPr lang="en-US" dirty="0">
              <a:solidFill>
                <a:schemeClr val="tx1"/>
              </a:solidFill>
            </a:endParaRPr>
          </a:p>
        </p:txBody>
      </p:sp>
      <p:pic>
        <p:nvPicPr>
          <p:cNvPr id="5" name="Picture 2"/>
          <p:cNvPicPr>
            <a:picLocks noChangeAspect="1" noChangeArrowheads="1"/>
          </p:cNvPicPr>
          <p:nvPr/>
        </p:nvPicPr>
        <p:blipFill>
          <a:blip r:embed="rId3" cstate="print"/>
          <a:srcRect/>
          <a:stretch>
            <a:fillRect/>
          </a:stretch>
        </p:blipFill>
        <p:spPr bwMode="auto">
          <a:xfrm>
            <a:off x="8052456" y="-1"/>
            <a:ext cx="1091544" cy="1196753"/>
          </a:xfrm>
          <a:prstGeom prst="rect">
            <a:avLst/>
          </a:prstGeom>
          <a:noFill/>
          <a:ln w="9525">
            <a:noFill/>
            <a:miter lim="800000"/>
            <a:headEnd/>
            <a:tailEnd/>
          </a:ln>
          <a:effectLst/>
        </p:spPr>
      </p:pic>
    </p:spTree>
    <p:extLst>
      <p:ext uri="{BB962C8B-B14F-4D97-AF65-F5344CB8AC3E}">
        <p14:creationId xmlns:p14="http://schemas.microsoft.com/office/powerpoint/2010/main" xmlns="" val="289886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44824"/>
            <a:ext cx="7931150" cy="792163"/>
          </a:xfrm>
        </p:spPr>
        <p:txBody>
          <a:bodyPr/>
          <a:lstStyle/>
          <a:p>
            <a:r>
              <a:rPr lang="en-CA" b="1" dirty="0" smtClean="0">
                <a:solidFill>
                  <a:srgbClr val="7030A0"/>
                </a:solidFill>
              </a:rPr>
              <a:t>Part III: </a:t>
            </a:r>
            <a:r>
              <a:rPr lang="en-CA" dirty="0" smtClean="0">
                <a:solidFill>
                  <a:srgbClr val="002060"/>
                </a:solidFill>
              </a:rPr>
              <a:t>Syngas fermentation for liquid fuels</a:t>
            </a:r>
            <a:endParaRPr lang="en-CA"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42</a:t>
            </a:fld>
            <a:endParaRPr lang="en-US" altLang="en-US"/>
          </a:p>
        </p:txBody>
      </p:sp>
      <p:pic>
        <p:nvPicPr>
          <p:cNvPr id="7" name="Picture 2"/>
          <p:cNvPicPr>
            <a:picLocks noChangeAspect="1" noChangeArrowheads="1"/>
          </p:cNvPicPr>
          <p:nvPr/>
        </p:nvPicPr>
        <p:blipFill>
          <a:blip r:embed="rId2" cstate="print"/>
          <a:srcRect/>
          <a:stretch>
            <a:fillRect/>
          </a:stretch>
        </p:blipFill>
        <p:spPr bwMode="auto">
          <a:xfrm>
            <a:off x="3851920" y="2924944"/>
            <a:ext cx="2376264" cy="2605301"/>
          </a:xfrm>
          <a:prstGeom prst="rect">
            <a:avLst/>
          </a:prstGeom>
          <a:noFill/>
          <a:ln w="9525">
            <a:noFill/>
            <a:miter lim="800000"/>
            <a:headEnd/>
            <a:tailEnd/>
          </a:ln>
          <a:effectLst/>
        </p:spPr>
      </p:pic>
      <p:sp>
        <p:nvSpPr>
          <p:cNvPr id="5" name="TextBox 4"/>
          <p:cNvSpPr txBox="1"/>
          <p:nvPr/>
        </p:nvSpPr>
        <p:spPr>
          <a:xfrm>
            <a:off x="683568" y="5301208"/>
            <a:ext cx="7416824" cy="1169551"/>
          </a:xfrm>
          <a:prstGeom prst="rect">
            <a:avLst/>
          </a:prstGeom>
          <a:noFill/>
        </p:spPr>
        <p:txBody>
          <a:bodyPr wrap="square" rtlCol="0">
            <a:spAutoFit/>
          </a:bodyPr>
          <a:lstStyle/>
          <a:p>
            <a:r>
              <a:rPr lang="en-CA" sz="1400" b="1" dirty="0" smtClean="0">
                <a:solidFill>
                  <a:srgbClr val="006600"/>
                </a:solidFill>
              </a:rPr>
              <a:t>Ref:</a:t>
            </a:r>
          </a:p>
          <a:p>
            <a:endParaRPr lang="en-CA" sz="1400" dirty="0" smtClean="0"/>
          </a:p>
          <a:p>
            <a:r>
              <a:rPr lang="en-US" sz="1400" b="1" dirty="0" smtClean="0">
                <a:solidFill>
                  <a:srgbClr val="0070C0"/>
                </a:solidFill>
              </a:rPr>
              <a:t>P Roy</a:t>
            </a:r>
            <a:r>
              <a:rPr lang="en-US" sz="1400" dirty="0" smtClean="0">
                <a:solidFill>
                  <a:srgbClr val="0070C0"/>
                </a:solidFill>
              </a:rPr>
              <a:t>, A Dutta, and S. Chang 2016. Development and evaluation of a functional bioreactor for CO fermentation into ethanol in </a:t>
            </a:r>
            <a:r>
              <a:rPr lang="en-US" sz="1400" dirty="0" err="1" smtClean="0">
                <a:solidFill>
                  <a:srgbClr val="0070C0"/>
                </a:solidFill>
              </a:rPr>
              <a:t>Bioresour</a:t>
            </a:r>
            <a:r>
              <a:rPr lang="en-US" sz="1400" dirty="0" smtClean="0">
                <a:solidFill>
                  <a:srgbClr val="0070C0"/>
                </a:solidFill>
              </a:rPr>
              <a:t>. Bioprocess. 3:4 DOI 10.1186/s40643-016-0082-z, 1-8</a:t>
            </a:r>
            <a:endParaRPr lang="en-CA" sz="1400" dirty="0">
              <a:solidFill>
                <a:srgbClr val="0070C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60350"/>
            <a:ext cx="7056784" cy="792163"/>
          </a:xfrm>
        </p:spPr>
        <p:txBody>
          <a:bodyPr/>
          <a:lstStyle/>
          <a:p>
            <a:r>
              <a:rPr lang="en-CA" sz="2800" b="1" dirty="0" smtClean="0">
                <a:solidFill>
                  <a:srgbClr val="002060"/>
                </a:solidFill>
              </a:rPr>
              <a:t>Syngas-fermentation to ethanol-Why?</a:t>
            </a:r>
            <a:endParaRPr lang="en-CA" sz="2800" b="1" dirty="0">
              <a:solidFill>
                <a:srgbClr val="002060"/>
              </a:solidFill>
            </a:endParaRPr>
          </a:p>
        </p:txBody>
      </p:sp>
      <p:sp>
        <p:nvSpPr>
          <p:cNvPr id="3" name="Content Placeholder 2"/>
          <p:cNvSpPr>
            <a:spLocks noGrp="1"/>
          </p:cNvSpPr>
          <p:nvPr>
            <p:ph idx="1"/>
          </p:nvPr>
        </p:nvSpPr>
        <p:spPr>
          <a:xfrm>
            <a:off x="395536" y="1412776"/>
            <a:ext cx="8229600" cy="4525963"/>
          </a:xfrm>
        </p:spPr>
        <p:txBody>
          <a:bodyPr/>
          <a:lstStyle/>
          <a:p>
            <a:r>
              <a:rPr lang="en-CA" sz="2000" dirty="0" smtClean="0">
                <a:solidFill>
                  <a:srgbClr val="008000"/>
                </a:solidFill>
              </a:rPr>
              <a:t>Gasification-fermentation may offer distinct advantages over both, hydrolysis-fermentation and syngas-metal catalytic conversion: </a:t>
            </a:r>
          </a:p>
          <a:p>
            <a:pPr lvl="1"/>
            <a:r>
              <a:rPr lang="en-CA" sz="1800" dirty="0" smtClean="0">
                <a:solidFill>
                  <a:srgbClr val="0070C0"/>
                </a:solidFill>
              </a:rPr>
              <a:t>the utilization of the whole biomass, </a:t>
            </a:r>
          </a:p>
          <a:p>
            <a:pPr lvl="1"/>
            <a:r>
              <a:rPr lang="en-CA" sz="1800" dirty="0" smtClean="0">
                <a:solidFill>
                  <a:srgbClr val="0070C0"/>
                </a:solidFill>
              </a:rPr>
              <a:t>the elimination of complex pre-treatment steps and costly enzymes, </a:t>
            </a:r>
          </a:p>
          <a:p>
            <a:pPr lvl="1"/>
            <a:r>
              <a:rPr lang="en-CA" sz="1800" dirty="0" smtClean="0">
                <a:solidFill>
                  <a:srgbClr val="0070C0"/>
                </a:solidFill>
              </a:rPr>
              <a:t>a higher specificity of biocatalysts, an independence of the H</a:t>
            </a:r>
            <a:r>
              <a:rPr lang="en-CA" sz="1800" baseline="-25000" dirty="0" smtClean="0">
                <a:solidFill>
                  <a:srgbClr val="0070C0"/>
                </a:solidFill>
              </a:rPr>
              <a:t>2</a:t>
            </a:r>
            <a:r>
              <a:rPr lang="en-CA" sz="1800" dirty="0" smtClean="0">
                <a:solidFill>
                  <a:srgbClr val="0070C0"/>
                </a:solidFill>
              </a:rPr>
              <a:t>:CO ratio for FTS, </a:t>
            </a:r>
          </a:p>
          <a:p>
            <a:pPr lvl="1"/>
            <a:r>
              <a:rPr lang="en-CA" sz="1800" dirty="0" smtClean="0">
                <a:solidFill>
                  <a:srgbClr val="0070C0"/>
                </a:solidFill>
              </a:rPr>
              <a:t>bioreactor operation at ambient conditions, </a:t>
            </a:r>
          </a:p>
          <a:p>
            <a:pPr lvl="1"/>
            <a:r>
              <a:rPr lang="en-CA" sz="1800" dirty="0" smtClean="0">
                <a:solidFill>
                  <a:srgbClr val="0070C0"/>
                </a:solidFill>
              </a:rPr>
              <a:t>no issue with inorganic catalyst poising due to trace sulphur containing gas and simple gas cleaning.  </a:t>
            </a:r>
          </a:p>
          <a:p>
            <a:pPr lvl="1"/>
            <a:r>
              <a:rPr lang="en-CA" sz="1800" dirty="0" smtClean="0">
                <a:solidFill>
                  <a:srgbClr val="0070C0"/>
                </a:solidFill>
              </a:rPr>
              <a:t>besides, traditional fermentations rely on carbohydrates as the carbon and energy source for the microbial growth, syngas fermentation utilizes microorganisms (for example; </a:t>
            </a:r>
            <a:r>
              <a:rPr lang="en-CA" sz="1800" i="1" dirty="0" smtClean="0">
                <a:solidFill>
                  <a:srgbClr val="0070C0"/>
                </a:solidFill>
              </a:rPr>
              <a:t>Clostridium</a:t>
            </a:r>
            <a:r>
              <a:rPr lang="en-CA" sz="1800" dirty="0" smtClean="0">
                <a:solidFill>
                  <a:srgbClr val="0070C0"/>
                </a:solidFill>
              </a:rPr>
              <a:t> family) capable of metabolizing a less expensive substrates, syngas, for the production of valuable chemicals. </a:t>
            </a:r>
            <a:endParaRPr lang="en-CA" sz="1800" dirty="0">
              <a:solidFill>
                <a:srgbClr val="0070C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43</a:t>
            </a:fld>
            <a:endParaRPr lang="en-US" altLang="en-US"/>
          </a:p>
        </p:txBody>
      </p:sp>
      <p:pic>
        <p:nvPicPr>
          <p:cNvPr id="5" name="Picture 2"/>
          <p:cNvPicPr>
            <a:picLocks noChangeAspect="1" noChangeArrowheads="1"/>
          </p:cNvPicPr>
          <p:nvPr/>
        </p:nvPicPr>
        <p:blipFill>
          <a:blip r:embed="rId2" cstate="print"/>
          <a:srcRect/>
          <a:stretch>
            <a:fillRect/>
          </a:stretch>
        </p:blipFill>
        <p:spPr bwMode="auto">
          <a:xfrm>
            <a:off x="8030913" y="0"/>
            <a:ext cx="1113087" cy="12150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Poritosh\Desktop\UOGuelph\Research-UOG\UOG-PhD\Thesis\Photo-Resrarch\DSCF5426.JPG"/>
          <p:cNvPicPr>
            <a:picLocks noChangeAspect="1" noChangeArrowheads="1"/>
          </p:cNvPicPr>
          <p:nvPr/>
        </p:nvPicPr>
        <p:blipFill>
          <a:blip r:embed="rId2" cstate="print"/>
          <a:srcRect/>
          <a:stretch>
            <a:fillRect/>
          </a:stretch>
        </p:blipFill>
        <p:spPr bwMode="auto">
          <a:xfrm>
            <a:off x="755650" y="1341438"/>
            <a:ext cx="2016125" cy="2687637"/>
          </a:xfrm>
          <a:prstGeom prst="rect">
            <a:avLst/>
          </a:prstGeom>
          <a:noFill/>
          <a:ln w="9525">
            <a:noFill/>
            <a:miter lim="800000"/>
            <a:headEnd/>
            <a:tailEnd/>
          </a:ln>
        </p:spPr>
      </p:pic>
      <p:sp>
        <p:nvSpPr>
          <p:cNvPr id="40963" name="Slide Number Placeholder 1"/>
          <p:cNvSpPr>
            <a:spLocks noGrp="1"/>
          </p:cNvSpPr>
          <p:nvPr>
            <p:ph type="sldNum" sz="quarter" idx="12"/>
          </p:nvPr>
        </p:nvSpPr>
        <p:spPr>
          <a:xfrm>
            <a:off x="8578850" y="6564313"/>
            <a:ext cx="533400" cy="293687"/>
          </a:xfrm>
          <a:noFill/>
          <a:ln>
            <a:miter lim="800000"/>
            <a:headEnd/>
            <a:tailEnd/>
          </a:ln>
        </p:spPr>
        <p:txBody>
          <a:bodyPr/>
          <a:lstStyle/>
          <a:p>
            <a:fld id="{34DAE086-22A9-4BEE-B80C-59F21DD53275}" type="slidenum">
              <a:rPr lang="ja-JP" altLang="en-US" smtClean="0">
                <a:latin typeface="Times New Roman" pitchFamily="18" charset="0"/>
                <a:ea typeface="ＭＳ Ｐゴシック" pitchFamily="34" charset="-128"/>
              </a:rPr>
              <a:pPr/>
              <a:t>44</a:t>
            </a:fld>
            <a:endParaRPr lang="en-US" altLang="ja-JP" smtClean="0">
              <a:latin typeface="Times New Roman" pitchFamily="18" charset="0"/>
              <a:ea typeface="ＭＳ Ｐゴシック" pitchFamily="34" charset="-128"/>
            </a:endParaRPr>
          </a:p>
        </p:txBody>
      </p:sp>
      <p:sp>
        <p:nvSpPr>
          <p:cNvPr id="46084" name="Rectangle 4"/>
          <p:cNvSpPr>
            <a:spLocks noChangeArrowheads="1"/>
          </p:cNvSpPr>
          <p:nvPr/>
        </p:nvSpPr>
        <p:spPr bwMode="auto">
          <a:xfrm>
            <a:off x="720477" y="332656"/>
            <a:ext cx="7379915" cy="619125"/>
          </a:xfrm>
          <a:prstGeom prst="rect">
            <a:avLst/>
          </a:prstGeom>
          <a:noFill/>
          <a:ln>
            <a:noFill/>
          </a:ln>
          <a:effectLst/>
          <a:extLs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2800" b="1" dirty="0" smtClean="0">
                <a:solidFill>
                  <a:srgbClr val="002060"/>
                </a:solidFill>
                <a:latin typeface="+mn-lt"/>
                <a:ea typeface="ＭＳ Ｐゴシック" pitchFamily="34" charset="-128"/>
                <a:cs typeface="Times New Roman" pitchFamily="18" charset="0"/>
              </a:rPr>
              <a:t>Microbial culture &amp; fermentation</a:t>
            </a:r>
          </a:p>
        </p:txBody>
      </p:sp>
      <p:pic>
        <p:nvPicPr>
          <p:cNvPr id="40965" name="Picture 5" descr="C:\Users\Poritosh\Desktop\UOGuelph\Research-UOG\UOG-PhD\Thesis\Photo-Resrarch\DSCF5435.JPG"/>
          <p:cNvPicPr>
            <a:picLocks noChangeAspect="1" noChangeArrowheads="1"/>
          </p:cNvPicPr>
          <p:nvPr/>
        </p:nvPicPr>
        <p:blipFill>
          <a:blip r:embed="rId3" cstate="print"/>
          <a:srcRect/>
          <a:stretch>
            <a:fillRect/>
          </a:stretch>
        </p:blipFill>
        <p:spPr bwMode="auto">
          <a:xfrm>
            <a:off x="3816350" y="981075"/>
            <a:ext cx="1836738" cy="2447925"/>
          </a:xfrm>
          <a:prstGeom prst="rect">
            <a:avLst/>
          </a:prstGeom>
          <a:noFill/>
          <a:ln w="9525">
            <a:noFill/>
            <a:miter lim="800000"/>
            <a:headEnd/>
            <a:tailEnd/>
          </a:ln>
        </p:spPr>
      </p:pic>
      <p:pic>
        <p:nvPicPr>
          <p:cNvPr id="40966" name="Picture 3" descr="C:\Users\Poritosh\Desktop\UOGuelph\Research-UOG\UOG-PhD\Thesis\Photo-Resrarch\DSCF5432.JPG"/>
          <p:cNvPicPr>
            <a:picLocks noChangeAspect="1" noChangeArrowheads="1"/>
          </p:cNvPicPr>
          <p:nvPr/>
        </p:nvPicPr>
        <p:blipFill>
          <a:blip r:embed="rId4" cstate="print"/>
          <a:srcRect/>
          <a:stretch>
            <a:fillRect/>
          </a:stretch>
        </p:blipFill>
        <p:spPr bwMode="auto">
          <a:xfrm>
            <a:off x="6892925" y="1412875"/>
            <a:ext cx="1508125" cy="2009775"/>
          </a:xfrm>
          <a:prstGeom prst="rect">
            <a:avLst/>
          </a:prstGeom>
          <a:noFill/>
          <a:ln w="9525">
            <a:noFill/>
            <a:miter lim="800000"/>
            <a:headEnd/>
            <a:tailEnd/>
          </a:ln>
        </p:spPr>
      </p:pic>
      <p:pic>
        <p:nvPicPr>
          <p:cNvPr id="40967" name="Picture 3" descr="C:\Users\Poritosh\Desktop\UOGuelph\Research-UOG\UOG-PhD\Thesis\Photo-Resrarch\DSCF5430.JPG"/>
          <p:cNvPicPr>
            <a:picLocks noChangeAspect="1" noChangeArrowheads="1"/>
          </p:cNvPicPr>
          <p:nvPr/>
        </p:nvPicPr>
        <p:blipFill>
          <a:blip r:embed="rId5" cstate="print"/>
          <a:srcRect/>
          <a:stretch>
            <a:fillRect/>
          </a:stretch>
        </p:blipFill>
        <p:spPr bwMode="auto">
          <a:xfrm>
            <a:off x="5108575" y="3933825"/>
            <a:ext cx="3567113" cy="2674938"/>
          </a:xfrm>
          <a:prstGeom prst="rect">
            <a:avLst/>
          </a:prstGeom>
          <a:noFill/>
          <a:ln w="9525">
            <a:noFill/>
            <a:miter lim="800000"/>
            <a:headEnd/>
            <a:tailEnd/>
          </a:ln>
        </p:spPr>
      </p:pic>
      <p:sp>
        <p:nvSpPr>
          <p:cNvPr id="2" name="Right Arrow 1"/>
          <p:cNvSpPr/>
          <p:nvPr/>
        </p:nvSpPr>
        <p:spPr>
          <a:xfrm>
            <a:off x="2916238" y="2276475"/>
            <a:ext cx="795337"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1" name="Right Arrow 10"/>
          <p:cNvSpPr/>
          <p:nvPr/>
        </p:nvSpPr>
        <p:spPr>
          <a:xfrm>
            <a:off x="5940425" y="2349500"/>
            <a:ext cx="795338" cy="3032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2" name="Straight Arrow Connector 11"/>
          <p:cNvCxnSpPr/>
          <p:nvPr/>
        </p:nvCxnSpPr>
        <p:spPr>
          <a:xfrm>
            <a:off x="5013325" y="3105150"/>
            <a:ext cx="1879600" cy="1476375"/>
          </a:xfrm>
          <a:prstGeom prst="straightConnector1">
            <a:avLst/>
          </a:prstGeom>
          <a:ln w="762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7462838" y="3246438"/>
            <a:ext cx="728662" cy="1406525"/>
          </a:xfrm>
          <a:prstGeom prst="straightConnector1">
            <a:avLst/>
          </a:prstGeom>
          <a:ln w="762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0972" name="Picture 11" descr="E:\DCIM\100_FUJI\DSCF5455.JPG"/>
          <p:cNvPicPr>
            <a:picLocks noChangeAspect="1"/>
          </p:cNvPicPr>
          <p:nvPr/>
        </p:nvPicPr>
        <p:blipFill>
          <a:blip r:embed="rId6" cstate="print"/>
          <a:srcRect/>
          <a:stretch>
            <a:fillRect/>
          </a:stretch>
        </p:blipFill>
        <p:spPr bwMode="auto">
          <a:xfrm>
            <a:off x="755650" y="4116388"/>
            <a:ext cx="3505200" cy="2625725"/>
          </a:xfrm>
          <a:prstGeom prst="rect">
            <a:avLst/>
          </a:prstGeom>
          <a:noFill/>
          <a:ln w="9525">
            <a:noFill/>
            <a:miter lim="800000"/>
            <a:headEnd/>
            <a:tailEnd/>
          </a:ln>
        </p:spPr>
      </p:pic>
      <p:sp>
        <p:nvSpPr>
          <p:cNvPr id="23" name="Right Arrow 22"/>
          <p:cNvSpPr/>
          <p:nvPr/>
        </p:nvSpPr>
        <p:spPr>
          <a:xfrm rot="10800000">
            <a:off x="4260850" y="5270500"/>
            <a:ext cx="847725" cy="2365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0974" name="Rectangle 15"/>
          <p:cNvSpPr>
            <a:spLocks noChangeArrowheads="1"/>
          </p:cNvSpPr>
          <p:nvPr/>
        </p:nvSpPr>
        <p:spPr bwMode="auto">
          <a:xfrm>
            <a:off x="755650" y="3675063"/>
            <a:ext cx="2016125" cy="338137"/>
          </a:xfrm>
          <a:prstGeom prst="rect">
            <a:avLst/>
          </a:prstGeom>
          <a:solidFill>
            <a:srgbClr val="CC9900"/>
          </a:solidFill>
          <a:ln w="9525">
            <a:noFill/>
            <a:miter lim="800000"/>
            <a:headEnd/>
            <a:tailEnd/>
          </a:ln>
        </p:spPr>
        <p:txBody>
          <a:bodyPr>
            <a:spAutoFit/>
          </a:bodyPr>
          <a:lstStyle/>
          <a:p>
            <a:pPr algn="ctr"/>
            <a:r>
              <a:rPr lang="en-CA" altLang="en-US" sz="1600">
                <a:solidFill>
                  <a:srgbClr val="0000FF"/>
                </a:solidFill>
              </a:rPr>
              <a:t>Media preparation</a:t>
            </a:r>
          </a:p>
        </p:txBody>
      </p:sp>
      <p:sp>
        <p:nvSpPr>
          <p:cNvPr id="40975" name="Rectangle 15"/>
          <p:cNvSpPr>
            <a:spLocks noChangeArrowheads="1"/>
          </p:cNvSpPr>
          <p:nvPr/>
        </p:nvSpPr>
        <p:spPr bwMode="auto">
          <a:xfrm>
            <a:off x="3995936" y="3212976"/>
            <a:ext cx="1012825" cy="338138"/>
          </a:xfrm>
          <a:prstGeom prst="rect">
            <a:avLst/>
          </a:prstGeom>
          <a:solidFill>
            <a:srgbClr val="CC9900"/>
          </a:solidFill>
          <a:ln w="9525">
            <a:noFill/>
            <a:miter lim="800000"/>
            <a:headEnd/>
            <a:tailEnd/>
          </a:ln>
        </p:spPr>
        <p:txBody>
          <a:bodyPr>
            <a:spAutoFit/>
          </a:bodyPr>
          <a:lstStyle/>
          <a:p>
            <a:pPr algn="ctr"/>
            <a:r>
              <a:rPr lang="en-CA" altLang="en-US" sz="1600" dirty="0">
                <a:solidFill>
                  <a:srgbClr val="0000FF"/>
                </a:solidFill>
              </a:rPr>
              <a:t>Media</a:t>
            </a:r>
          </a:p>
        </p:txBody>
      </p:sp>
      <p:sp>
        <p:nvSpPr>
          <p:cNvPr id="40976" name="Rectangle 16"/>
          <p:cNvSpPr>
            <a:spLocks noChangeArrowheads="1"/>
          </p:cNvSpPr>
          <p:nvPr/>
        </p:nvSpPr>
        <p:spPr bwMode="auto">
          <a:xfrm>
            <a:off x="6956425" y="3246438"/>
            <a:ext cx="1012825" cy="338137"/>
          </a:xfrm>
          <a:prstGeom prst="rect">
            <a:avLst/>
          </a:prstGeom>
          <a:solidFill>
            <a:srgbClr val="CC9900"/>
          </a:solidFill>
          <a:ln w="9525">
            <a:noFill/>
            <a:miter lim="800000"/>
            <a:headEnd/>
            <a:tailEnd/>
          </a:ln>
        </p:spPr>
        <p:txBody>
          <a:bodyPr>
            <a:spAutoFit/>
          </a:bodyPr>
          <a:lstStyle/>
          <a:p>
            <a:pPr algn="ctr"/>
            <a:r>
              <a:rPr lang="en-CA" altLang="en-US" sz="1600" dirty="0">
                <a:solidFill>
                  <a:srgbClr val="0000FF"/>
                </a:solidFill>
              </a:rPr>
              <a:t>Microbes</a:t>
            </a:r>
          </a:p>
        </p:txBody>
      </p:sp>
      <p:sp>
        <p:nvSpPr>
          <p:cNvPr id="40977" name="Rectangle 17"/>
          <p:cNvSpPr>
            <a:spLocks noChangeArrowheads="1"/>
          </p:cNvSpPr>
          <p:nvPr/>
        </p:nvSpPr>
        <p:spPr bwMode="auto">
          <a:xfrm>
            <a:off x="2159323" y="6381328"/>
            <a:ext cx="2052637" cy="339725"/>
          </a:xfrm>
          <a:prstGeom prst="rect">
            <a:avLst/>
          </a:prstGeom>
          <a:solidFill>
            <a:srgbClr val="CC9900"/>
          </a:solidFill>
          <a:ln w="9525">
            <a:noFill/>
            <a:miter lim="800000"/>
            <a:headEnd/>
            <a:tailEnd/>
          </a:ln>
        </p:spPr>
        <p:txBody>
          <a:bodyPr>
            <a:spAutoFit/>
          </a:bodyPr>
          <a:lstStyle/>
          <a:p>
            <a:pPr algn="ctr"/>
            <a:r>
              <a:rPr lang="en-CA" altLang="en-US" sz="1600">
                <a:solidFill>
                  <a:srgbClr val="0000FF"/>
                </a:solidFill>
              </a:rPr>
              <a:t>Fermentation</a:t>
            </a:r>
          </a:p>
        </p:txBody>
      </p:sp>
      <p:pic>
        <p:nvPicPr>
          <p:cNvPr id="18" name="Picture 2"/>
          <p:cNvPicPr>
            <a:picLocks noChangeAspect="1" noChangeArrowheads="1"/>
          </p:cNvPicPr>
          <p:nvPr/>
        </p:nvPicPr>
        <p:blipFill>
          <a:blip r:embed="rId7" cstate="print"/>
          <a:srcRect/>
          <a:stretch>
            <a:fillRect/>
          </a:stretch>
        </p:blipFill>
        <p:spPr bwMode="auto">
          <a:xfrm>
            <a:off x="8030913" y="0"/>
            <a:ext cx="1113087" cy="12150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1"/>
          <p:cNvSpPr>
            <a:spLocks noGrp="1"/>
          </p:cNvSpPr>
          <p:nvPr>
            <p:ph type="sldNum" sz="quarter" idx="12"/>
          </p:nvPr>
        </p:nvSpPr>
        <p:spPr>
          <a:xfrm>
            <a:off x="8578850" y="6564313"/>
            <a:ext cx="533400" cy="293687"/>
          </a:xfrm>
          <a:noFill/>
          <a:ln>
            <a:miter lim="800000"/>
            <a:headEnd/>
            <a:tailEnd/>
          </a:ln>
        </p:spPr>
        <p:txBody>
          <a:bodyPr/>
          <a:lstStyle/>
          <a:p>
            <a:fld id="{BF195A7A-23C4-4C44-96B6-F6130ECAF18D}" type="slidenum">
              <a:rPr lang="ja-JP" altLang="en-US" smtClean="0">
                <a:latin typeface="Times New Roman" pitchFamily="18" charset="0"/>
                <a:ea typeface="ＭＳ Ｐゴシック" pitchFamily="34" charset="-128"/>
              </a:rPr>
              <a:pPr/>
              <a:t>45</a:t>
            </a:fld>
            <a:endParaRPr lang="en-US" altLang="ja-JP" smtClean="0">
              <a:latin typeface="Times New Roman" pitchFamily="18" charset="0"/>
              <a:ea typeface="ＭＳ Ｐゴシック" pitchFamily="34" charset="-128"/>
            </a:endParaRPr>
          </a:p>
        </p:txBody>
      </p:sp>
      <p:sp>
        <p:nvSpPr>
          <p:cNvPr id="49155" name="Rectangle 4"/>
          <p:cNvSpPr>
            <a:spLocks noChangeArrowheads="1"/>
          </p:cNvSpPr>
          <p:nvPr/>
        </p:nvSpPr>
        <p:spPr bwMode="auto">
          <a:xfrm>
            <a:off x="1116013" y="433338"/>
            <a:ext cx="6120283" cy="475382"/>
          </a:xfrm>
          <a:prstGeom prst="rect">
            <a:avLst/>
          </a:prstGeom>
          <a:noFill/>
          <a:ln>
            <a:noFill/>
          </a:ln>
          <a:effectLst/>
          <a:extLs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2800" b="1" dirty="0" smtClean="0">
                <a:solidFill>
                  <a:srgbClr val="002060"/>
                </a:solidFill>
                <a:latin typeface="+mj-lt"/>
                <a:ea typeface="ＭＳ Ｐゴシック" pitchFamily="34" charset="-128"/>
                <a:cs typeface="Times New Roman" pitchFamily="18" charset="0"/>
              </a:rPr>
              <a:t>Ethanol productivity</a:t>
            </a:r>
          </a:p>
        </p:txBody>
      </p:sp>
      <p:sp>
        <p:nvSpPr>
          <p:cNvPr id="49156" name="Rectangle 8"/>
          <p:cNvSpPr>
            <a:spLocks noChangeArrowheads="1"/>
          </p:cNvSpPr>
          <p:nvPr/>
        </p:nvSpPr>
        <p:spPr bwMode="auto">
          <a:xfrm>
            <a:off x="1284229" y="6228283"/>
            <a:ext cx="64770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1028700"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defTabSz="102870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defTabSz="10287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defTabSz="10287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defTabSz="10287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defTabSz="10287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defTabSz="10287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defTabSz="10287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defTabSz="10287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lnSpc>
                <a:spcPct val="50000"/>
              </a:lnSpc>
              <a:buClr>
                <a:schemeClr val="accent1"/>
              </a:buClr>
              <a:buSzPct val="65000"/>
              <a:buFont typeface="Monotype Sorts" pitchFamily="2" charset="2"/>
              <a:buNone/>
              <a:defRPr/>
            </a:pPr>
            <a:r>
              <a:rPr lang="en-US" altLang="ja-JP" sz="2800" dirty="0" smtClean="0">
                <a:solidFill>
                  <a:srgbClr val="0070C0"/>
                </a:solidFill>
                <a:latin typeface="+mn-lt"/>
                <a:ea typeface="MS Mincho" pitchFamily="49" charset="-128"/>
              </a:rPr>
              <a:t>Qualitative </a:t>
            </a:r>
            <a:r>
              <a:rPr lang="en-US" altLang="ja-JP" sz="2400" dirty="0" smtClean="0">
                <a:solidFill>
                  <a:srgbClr val="0070C0"/>
                </a:solidFill>
                <a:latin typeface="+mn-lt"/>
                <a:ea typeface="MS Mincho" pitchFamily="49" charset="-128"/>
              </a:rPr>
              <a:t>analysis</a:t>
            </a:r>
            <a:r>
              <a:rPr lang="en-US" altLang="ja-JP" sz="2800" dirty="0" smtClean="0">
                <a:solidFill>
                  <a:srgbClr val="0070C0"/>
                </a:solidFill>
                <a:latin typeface="+mn-lt"/>
                <a:ea typeface="MS Mincho" pitchFamily="49" charset="-128"/>
              </a:rPr>
              <a:t> of </a:t>
            </a:r>
            <a:r>
              <a:rPr lang="en-US" altLang="ja-JP" sz="2400" dirty="0" smtClean="0">
                <a:solidFill>
                  <a:srgbClr val="0070C0"/>
                </a:solidFill>
                <a:latin typeface="+mn-lt"/>
                <a:ea typeface="MS Mincho" pitchFamily="49" charset="-128"/>
              </a:rPr>
              <a:t>effluent</a:t>
            </a:r>
            <a:r>
              <a:rPr lang="en-US" altLang="ja-JP" sz="2800" dirty="0" smtClean="0">
                <a:solidFill>
                  <a:srgbClr val="0070C0"/>
                </a:solidFill>
                <a:latin typeface="+mn-lt"/>
                <a:ea typeface="MS Mincho" pitchFamily="49" charset="-128"/>
              </a:rPr>
              <a:t>.</a:t>
            </a:r>
          </a:p>
        </p:txBody>
      </p:sp>
      <p:grpSp>
        <p:nvGrpSpPr>
          <p:cNvPr id="2" name="Group 1"/>
          <p:cNvGrpSpPr>
            <a:grpSpLocks/>
          </p:cNvGrpSpPr>
          <p:nvPr/>
        </p:nvGrpSpPr>
        <p:grpSpPr bwMode="auto">
          <a:xfrm>
            <a:off x="539553" y="1185863"/>
            <a:ext cx="8047904" cy="4710112"/>
            <a:chOff x="1219200" y="990600"/>
            <a:chExt cx="6858000" cy="5303838"/>
          </a:xfrm>
        </p:grpSpPr>
        <p:pic>
          <p:nvPicPr>
            <p:cNvPr id="43015" name="Picture 1"/>
            <p:cNvPicPr>
              <a:picLocks noChangeAspect="1" noChangeArrowheads="1"/>
            </p:cNvPicPr>
            <p:nvPr/>
          </p:nvPicPr>
          <p:blipFill>
            <a:blip r:embed="rId2" cstate="print"/>
            <a:srcRect/>
            <a:stretch>
              <a:fillRect/>
            </a:stretch>
          </p:blipFill>
          <p:spPr bwMode="auto">
            <a:xfrm>
              <a:off x="1219200" y="1143000"/>
              <a:ext cx="6858000" cy="5151438"/>
            </a:xfrm>
            <a:prstGeom prst="rect">
              <a:avLst/>
            </a:prstGeom>
            <a:noFill/>
            <a:ln w="9525">
              <a:noFill/>
              <a:miter lim="800000"/>
              <a:headEnd/>
              <a:tailEnd/>
            </a:ln>
          </p:spPr>
        </p:pic>
        <p:grpSp>
          <p:nvGrpSpPr>
            <p:cNvPr id="3" name="Group 12"/>
            <p:cNvGrpSpPr>
              <a:grpSpLocks/>
            </p:cNvGrpSpPr>
            <p:nvPr/>
          </p:nvGrpSpPr>
          <p:grpSpPr bwMode="auto">
            <a:xfrm>
              <a:off x="2667000" y="990600"/>
              <a:ext cx="1484313" cy="593725"/>
              <a:chOff x="1" y="-184264"/>
              <a:chExt cx="962574" cy="593839"/>
            </a:xfrm>
          </p:grpSpPr>
          <p:sp>
            <p:nvSpPr>
              <p:cNvPr id="11" name="Text Box 169"/>
              <p:cNvSpPr txBox="1"/>
              <p:nvPr/>
            </p:nvSpPr>
            <p:spPr>
              <a:xfrm>
                <a:off x="98832" y="-184264"/>
                <a:ext cx="863389" cy="46307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1000"/>
                  </a:spcAft>
                  <a:defRPr/>
                </a:pPr>
                <a:r>
                  <a:rPr lang="en-CA" sz="2000" dirty="0">
                    <a:latin typeface="Times New Roman"/>
                    <a:ea typeface="Calibri"/>
                    <a:cs typeface="Times New Roman"/>
                  </a:rPr>
                  <a:t>Ethanol</a:t>
                </a:r>
                <a:endParaRPr lang="en-CA" sz="2000" dirty="0">
                  <a:ea typeface="Calibri"/>
                  <a:cs typeface="Times New Roman"/>
                </a:endParaRPr>
              </a:p>
            </p:txBody>
          </p:sp>
          <p:cxnSp>
            <p:nvCxnSpPr>
              <p:cNvPr id="12" name="Straight Arrow Connector 11"/>
              <p:cNvCxnSpPr/>
              <p:nvPr/>
            </p:nvCxnSpPr>
            <p:spPr>
              <a:xfrm flipH="1">
                <a:off x="396" y="137567"/>
                <a:ext cx="228892" cy="271769"/>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 name="Group 16"/>
            <p:cNvGrpSpPr>
              <a:grpSpLocks/>
            </p:cNvGrpSpPr>
            <p:nvPr/>
          </p:nvGrpSpPr>
          <p:grpSpPr bwMode="auto">
            <a:xfrm>
              <a:off x="2773709" y="2095343"/>
              <a:ext cx="1569082" cy="529216"/>
              <a:chOff x="19795" y="-130392"/>
              <a:chExt cx="1018035" cy="529275"/>
            </a:xfrm>
          </p:grpSpPr>
          <p:sp>
            <p:nvSpPr>
              <p:cNvPr id="14" name="Text Box 169"/>
              <p:cNvSpPr txBox="1"/>
              <p:nvPr/>
            </p:nvSpPr>
            <p:spPr>
              <a:xfrm>
                <a:off x="174027" y="-130392"/>
                <a:ext cx="863803" cy="463042"/>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1000"/>
                  </a:spcAft>
                  <a:defRPr/>
                </a:pPr>
                <a:r>
                  <a:rPr lang="en-CA" sz="2000" dirty="0">
                    <a:latin typeface="Times New Roman"/>
                    <a:ea typeface="Calibri"/>
                    <a:cs typeface="Times New Roman"/>
                  </a:rPr>
                  <a:t>Propanol</a:t>
                </a:r>
                <a:endParaRPr lang="en-CA" sz="2000" dirty="0">
                  <a:ea typeface="Calibri"/>
                  <a:cs typeface="Times New Roman"/>
                </a:endParaRPr>
              </a:p>
            </p:txBody>
          </p:sp>
          <p:cxnSp>
            <p:nvCxnSpPr>
              <p:cNvPr id="15" name="Straight Arrow Connector 14"/>
              <p:cNvCxnSpPr/>
              <p:nvPr/>
            </p:nvCxnSpPr>
            <p:spPr>
              <a:xfrm flipH="1">
                <a:off x="19776" y="127053"/>
                <a:ext cx="229002" cy="271747"/>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 name="Group 19"/>
            <p:cNvGrpSpPr>
              <a:grpSpLocks/>
            </p:cNvGrpSpPr>
            <p:nvPr/>
          </p:nvGrpSpPr>
          <p:grpSpPr bwMode="auto">
            <a:xfrm>
              <a:off x="4151313" y="3194050"/>
              <a:ext cx="2288377" cy="539750"/>
              <a:chOff x="1" y="-130234"/>
              <a:chExt cx="1132929" cy="539809"/>
            </a:xfrm>
          </p:grpSpPr>
          <p:sp>
            <p:nvSpPr>
              <p:cNvPr id="17" name="Text Box 169"/>
              <p:cNvSpPr txBox="1"/>
              <p:nvPr/>
            </p:nvSpPr>
            <p:spPr>
              <a:xfrm>
                <a:off x="174473" y="-129562"/>
                <a:ext cx="958820" cy="52561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1000"/>
                  </a:spcAft>
                  <a:defRPr/>
                </a:pPr>
                <a:r>
                  <a:rPr lang="en-CA" sz="2000" dirty="0">
                    <a:latin typeface="Times New Roman"/>
                    <a:ea typeface="Calibri"/>
                    <a:cs typeface="Times New Roman"/>
                  </a:rPr>
                  <a:t>Formaldehyde</a:t>
                </a:r>
                <a:endParaRPr lang="en-CA" sz="2000" dirty="0">
                  <a:ea typeface="Calibri"/>
                  <a:cs typeface="Times New Roman"/>
                </a:endParaRPr>
              </a:p>
            </p:txBody>
          </p:sp>
          <p:cxnSp>
            <p:nvCxnSpPr>
              <p:cNvPr id="18" name="Straight Arrow Connector 17"/>
              <p:cNvCxnSpPr/>
              <p:nvPr/>
            </p:nvCxnSpPr>
            <p:spPr>
              <a:xfrm flipH="1">
                <a:off x="-270" y="138609"/>
                <a:ext cx="229067" cy="271746"/>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pic>
        <p:nvPicPr>
          <p:cNvPr id="19" name="Picture 2"/>
          <p:cNvPicPr>
            <a:picLocks noChangeAspect="1" noChangeArrowheads="1"/>
          </p:cNvPicPr>
          <p:nvPr/>
        </p:nvPicPr>
        <p:blipFill>
          <a:blip r:embed="rId3" cstate="print"/>
          <a:srcRect/>
          <a:stretch>
            <a:fillRect/>
          </a:stretch>
        </p:blipFill>
        <p:spPr bwMode="auto">
          <a:xfrm>
            <a:off x="8030913" y="0"/>
            <a:ext cx="1113087" cy="12150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331640" y="1124744"/>
          <a:ext cx="6591300" cy="5140324"/>
        </p:xfrm>
        <a:graphic>
          <a:graphicData uri="http://schemas.openxmlformats.org/drawingml/2006/table">
            <a:tbl>
              <a:tblPr>
                <a:tableStyleId>{8A107856-5554-42FB-B03E-39F5DBC370BA}</a:tableStyleId>
              </a:tblPr>
              <a:tblGrid>
                <a:gridCol w="3744261"/>
                <a:gridCol w="2847039"/>
              </a:tblGrid>
              <a:tr h="314364">
                <a:tc>
                  <a:txBody>
                    <a:bodyPr/>
                    <a:lstStyle/>
                    <a:p>
                      <a:pPr algn="l" fontAlgn="b"/>
                      <a:r>
                        <a:rPr lang="en-CA" sz="2000" b="1" u="none" strike="noStrike" dirty="0">
                          <a:solidFill>
                            <a:srgbClr val="008000"/>
                          </a:solidFill>
                          <a:effectLst/>
                        </a:rPr>
                        <a:t>Compound</a:t>
                      </a:r>
                      <a:endParaRPr lang="en-CA" sz="2000" b="1" i="0" u="none" strike="noStrike" dirty="0">
                        <a:solidFill>
                          <a:srgbClr val="008000"/>
                        </a:solidFill>
                        <a:effectLst/>
                        <a:latin typeface="Calibri"/>
                      </a:endParaRPr>
                    </a:p>
                  </a:txBody>
                  <a:tcPr marL="9525" marR="9525" marT="9526" marB="0" anchor="b"/>
                </a:tc>
                <a:tc>
                  <a:txBody>
                    <a:bodyPr/>
                    <a:lstStyle/>
                    <a:p>
                      <a:pPr algn="ctr" fontAlgn="b"/>
                      <a:r>
                        <a:rPr lang="en-CA" sz="2000" b="1" u="none" strike="noStrike" dirty="0" smtClean="0">
                          <a:solidFill>
                            <a:srgbClr val="008000"/>
                          </a:solidFill>
                          <a:effectLst/>
                        </a:rPr>
                        <a:t>% (v)</a:t>
                      </a:r>
                      <a:endParaRPr lang="en-CA" sz="2000" b="1" i="0" u="none" strike="noStrike" dirty="0">
                        <a:solidFill>
                          <a:srgbClr val="008000"/>
                        </a:solidFill>
                        <a:effectLst/>
                        <a:latin typeface="Calibri"/>
                      </a:endParaRPr>
                    </a:p>
                  </a:txBody>
                  <a:tcPr marL="9525" marR="9525" marT="9526" marB="0" anchor="b"/>
                </a:tc>
              </a:tr>
              <a:tr h="283880">
                <a:tc>
                  <a:txBody>
                    <a:bodyPr/>
                    <a:lstStyle/>
                    <a:p>
                      <a:pPr algn="l" fontAlgn="b"/>
                      <a:r>
                        <a:rPr lang="en-CA" sz="1800" u="none" strike="noStrike" dirty="0">
                          <a:solidFill>
                            <a:srgbClr val="0070C0"/>
                          </a:solidFill>
                          <a:effectLst/>
                        </a:rPr>
                        <a:t>Ethanol</a:t>
                      </a:r>
                      <a:endParaRPr lang="en-CA" sz="1800" b="0" i="0" u="none" strike="noStrike" dirty="0">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6.26</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1-Propanol</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5.12</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Acetic acid</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4.03</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Propanoic acid, butyl ester</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0.86</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Hydroperoxide, 1-ethylbutyl</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3.74</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Propane, 1,1-dimethoxy-</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11.89</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Glyceraldehyde</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1.80</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Propanoic acid, 2,3-dihydroxy-</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0.64</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Ether, 3-methyl-2-butenyl o-tolyl</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2.39</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Benzaldehyde</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1.50</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Ethyl mandelate</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0.66</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4-(t-Butoxy)benzaldehyde</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1.02</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.beta.-D-Ribopyranoside, methyl</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3.52</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D(+)-Talose</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0.56</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Nonanoic acid</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0.14</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Propanoic acid</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0.24</a:t>
                      </a:r>
                      <a:endParaRPr lang="en-CA" sz="1800" b="0" i="0" u="none" strike="noStrike" dirty="0">
                        <a:solidFill>
                          <a:srgbClr val="0070C0"/>
                        </a:solidFill>
                        <a:effectLst/>
                        <a:latin typeface="Calibri"/>
                      </a:endParaRPr>
                    </a:p>
                  </a:txBody>
                  <a:tcPr marL="9525" marR="9525" marT="9526" marB="0" anchor="b"/>
                </a:tc>
              </a:tr>
              <a:tr h="283880">
                <a:tc>
                  <a:txBody>
                    <a:bodyPr/>
                    <a:lstStyle/>
                    <a:p>
                      <a:pPr algn="l" fontAlgn="b"/>
                      <a:r>
                        <a:rPr lang="en-CA" sz="1800" u="none" strike="noStrike">
                          <a:solidFill>
                            <a:srgbClr val="0070C0"/>
                          </a:solidFill>
                          <a:effectLst/>
                        </a:rPr>
                        <a:t>Butanal, 3-hydroxy-</a:t>
                      </a:r>
                      <a:endParaRPr lang="en-CA" sz="1800" b="0" i="0" u="none" strike="noStrike">
                        <a:solidFill>
                          <a:srgbClr val="0070C0"/>
                        </a:solidFill>
                        <a:effectLst/>
                        <a:latin typeface="Calibri"/>
                      </a:endParaRPr>
                    </a:p>
                  </a:txBody>
                  <a:tcPr marL="9525" marR="9525" marT="9526" marB="0" anchor="b"/>
                </a:tc>
                <a:tc>
                  <a:txBody>
                    <a:bodyPr/>
                    <a:lstStyle/>
                    <a:p>
                      <a:pPr algn="ctr" fontAlgn="b"/>
                      <a:r>
                        <a:rPr lang="en-CA" sz="1800" u="none" strike="noStrike" dirty="0" smtClean="0">
                          <a:solidFill>
                            <a:srgbClr val="0070C0"/>
                          </a:solidFill>
                          <a:effectLst/>
                        </a:rPr>
                        <a:t>0.60</a:t>
                      </a:r>
                      <a:endParaRPr lang="en-CA" sz="1800" b="0" i="0" u="none" strike="noStrike" dirty="0">
                        <a:solidFill>
                          <a:srgbClr val="0070C0"/>
                        </a:solidFill>
                        <a:effectLst/>
                        <a:latin typeface="Calibri"/>
                      </a:endParaRPr>
                    </a:p>
                  </a:txBody>
                  <a:tcPr marL="9525" marR="9525" marT="9526" marB="0" anchor="b"/>
                </a:tc>
              </a:tr>
            </a:tbl>
          </a:graphicData>
        </a:graphic>
      </p:graphicFrame>
      <p:sp>
        <p:nvSpPr>
          <p:cNvPr id="6" name="Rectangle 5"/>
          <p:cNvSpPr/>
          <p:nvPr/>
        </p:nvSpPr>
        <p:spPr>
          <a:xfrm>
            <a:off x="1259632" y="404664"/>
            <a:ext cx="5760640" cy="523220"/>
          </a:xfrm>
          <a:prstGeom prst="rect">
            <a:avLst/>
          </a:prstGeom>
        </p:spPr>
        <p:txBody>
          <a:bodyPr wrap="square">
            <a:spAutoFit/>
          </a:bodyPr>
          <a:lstStyle/>
          <a:p>
            <a:pPr algn="ctr" eaLnBrk="1" hangingPunct="1">
              <a:spcBef>
                <a:spcPct val="50000"/>
              </a:spcBef>
              <a:buClrTx/>
              <a:buFontTx/>
              <a:buNone/>
              <a:defRPr/>
            </a:pPr>
            <a:r>
              <a:rPr lang="en-US" altLang="ja-JP" sz="2800" b="1" dirty="0" smtClean="0">
                <a:solidFill>
                  <a:srgbClr val="002060"/>
                </a:solidFill>
                <a:ea typeface="ＭＳ Ｐゴシック" pitchFamily="34" charset="-128"/>
                <a:cs typeface="Times New Roman" pitchFamily="18" charset="0"/>
              </a:rPr>
              <a:t>Potential value added products</a:t>
            </a:r>
          </a:p>
        </p:txBody>
      </p:sp>
      <p:pic>
        <p:nvPicPr>
          <p:cNvPr id="7" name="Picture 2"/>
          <p:cNvPicPr>
            <a:picLocks noChangeAspect="1" noChangeArrowheads="1"/>
          </p:cNvPicPr>
          <p:nvPr/>
        </p:nvPicPr>
        <p:blipFill>
          <a:blip r:embed="rId2" cstate="print"/>
          <a:srcRect/>
          <a:stretch>
            <a:fillRect/>
          </a:stretch>
        </p:blipFill>
        <p:spPr bwMode="auto">
          <a:xfrm>
            <a:off x="8030913" y="0"/>
            <a:ext cx="1113087" cy="12150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44824"/>
            <a:ext cx="7931150" cy="792163"/>
          </a:xfrm>
        </p:spPr>
        <p:txBody>
          <a:bodyPr/>
          <a:lstStyle/>
          <a:p>
            <a:r>
              <a:rPr lang="en-CA" b="1" dirty="0" smtClean="0">
                <a:solidFill>
                  <a:srgbClr val="7030A0"/>
                </a:solidFill>
              </a:rPr>
              <a:t>Part IV: </a:t>
            </a:r>
            <a:r>
              <a:rPr lang="en-CA" dirty="0" smtClean="0">
                <a:solidFill>
                  <a:srgbClr val="002060"/>
                </a:solidFill>
              </a:rPr>
              <a:t>Life Cycle Analysis and Life Cycle Cost Assessment</a:t>
            </a:r>
            <a:endParaRPr lang="en-CA" dirty="0">
              <a:solidFill>
                <a:srgbClr val="002060"/>
              </a:solidFill>
            </a:endParaRPr>
          </a:p>
        </p:txBody>
      </p:sp>
      <p:sp>
        <p:nvSpPr>
          <p:cNvPr id="3" name="Slide Number Placeholder 2"/>
          <p:cNvSpPr>
            <a:spLocks noGrp="1"/>
          </p:cNvSpPr>
          <p:nvPr>
            <p:ph type="sldNum" sz="quarter" idx="12"/>
          </p:nvPr>
        </p:nvSpPr>
        <p:spPr/>
        <p:txBody>
          <a:bodyPr/>
          <a:lstStyle/>
          <a:p>
            <a:fld id="{F81CB4B3-0BE1-458B-96F9-88C3ED221952}" type="slidenum">
              <a:rPr lang="en-US" altLang="en-US" smtClean="0"/>
              <a:pPr/>
              <a:t>47</a:t>
            </a:fld>
            <a:endParaRPr lang="en-US" altLang="en-US"/>
          </a:p>
        </p:txBody>
      </p:sp>
      <p:pic>
        <p:nvPicPr>
          <p:cNvPr id="7" name="Picture 2"/>
          <p:cNvPicPr>
            <a:picLocks noChangeAspect="1" noChangeArrowheads="1"/>
          </p:cNvPicPr>
          <p:nvPr/>
        </p:nvPicPr>
        <p:blipFill>
          <a:blip r:embed="rId2" cstate="print"/>
          <a:srcRect/>
          <a:stretch>
            <a:fillRect/>
          </a:stretch>
        </p:blipFill>
        <p:spPr bwMode="auto">
          <a:xfrm>
            <a:off x="3851920" y="2924944"/>
            <a:ext cx="2376264" cy="2605301"/>
          </a:xfrm>
          <a:prstGeom prst="rect">
            <a:avLst/>
          </a:prstGeom>
          <a:noFill/>
          <a:ln w="9525">
            <a:noFill/>
            <a:miter lim="800000"/>
            <a:headEnd/>
            <a:tailEnd/>
          </a:ln>
          <a:effectLst/>
        </p:spPr>
      </p:pic>
      <p:sp>
        <p:nvSpPr>
          <p:cNvPr id="5" name="TextBox 4"/>
          <p:cNvSpPr txBox="1"/>
          <p:nvPr/>
        </p:nvSpPr>
        <p:spPr>
          <a:xfrm>
            <a:off x="683568" y="5301208"/>
            <a:ext cx="7920880" cy="954107"/>
          </a:xfrm>
          <a:prstGeom prst="rect">
            <a:avLst/>
          </a:prstGeom>
          <a:noFill/>
        </p:spPr>
        <p:txBody>
          <a:bodyPr wrap="square" rtlCol="0">
            <a:spAutoFit/>
          </a:bodyPr>
          <a:lstStyle/>
          <a:p>
            <a:r>
              <a:rPr lang="en-CA" sz="1400" b="1" dirty="0" smtClean="0">
                <a:solidFill>
                  <a:srgbClr val="006600"/>
                </a:solidFill>
              </a:rPr>
              <a:t>Ref:</a:t>
            </a:r>
          </a:p>
          <a:p>
            <a:endParaRPr lang="en-CA" sz="1400" dirty="0" smtClean="0"/>
          </a:p>
          <a:p>
            <a:pPr lvl="0"/>
            <a:r>
              <a:rPr lang="en-US" sz="1400" b="1" dirty="0" smtClean="0">
                <a:solidFill>
                  <a:srgbClr val="0070C0"/>
                </a:solidFill>
              </a:rPr>
              <a:t>P Roy</a:t>
            </a:r>
            <a:r>
              <a:rPr lang="en-US" sz="1400" dirty="0" smtClean="0">
                <a:solidFill>
                  <a:srgbClr val="0070C0"/>
                </a:solidFill>
              </a:rPr>
              <a:t>, A Dutta, B </a:t>
            </a:r>
            <a:r>
              <a:rPr lang="en-US" sz="1400" dirty="0" err="1" smtClean="0">
                <a:solidFill>
                  <a:srgbClr val="0070C0"/>
                </a:solidFill>
              </a:rPr>
              <a:t>Deen</a:t>
            </a:r>
            <a:r>
              <a:rPr lang="en-US" sz="1400" dirty="0" smtClean="0">
                <a:solidFill>
                  <a:srgbClr val="0070C0"/>
                </a:solidFill>
              </a:rPr>
              <a:t> 2015. </a:t>
            </a:r>
            <a:r>
              <a:rPr lang="en-US" sz="1400" dirty="0" smtClean="0">
                <a:solidFill>
                  <a:srgbClr val="0070C0"/>
                </a:solidFill>
                <a:hlinkClick r:id="rId3"/>
              </a:rPr>
              <a:t>Greenhouse gas emissions and production cost of ethanol produced from </a:t>
            </a:r>
            <a:r>
              <a:rPr lang="en-US" sz="1400" dirty="0" err="1" smtClean="0">
                <a:solidFill>
                  <a:srgbClr val="0070C0"/>
                </a:solidFill>
                <a:hlinkClick r:id="rId3"/>
              </a:rPr>
              <a:t>biosyngas</a:t>
            </a:r>
            <a:r>
              <a:rPr lang="en-US" sz="1400" dirty="0" smtClean="0">
                <a:solidFill>
                  <a:srgbClr val="0070C0"/>
                </a:solidFill>
                <a:hlinkClick r:id="rId3"/>
              </a:rPr>
              <a:t> fermentation process</a:t>
            </a:r>
            <a:r>
              <a:rPr lang="en-US" sz="1400" dirty="0" smtClean="0">
                <a:solidFill>
                  <a:srgbClr val="0070C0"/>
                </a:solidFill>
              </a:rPr>
              <a:t>, </a:t>
            </a:r>
            <a:r>
              <a:rPr lang="en-US" sz="1400" dirty="0" err="1" smtClean="0">
                <a:solidFill>
                  <a:srgbClr val="0070C0"/>
                </a:solidFill>
              </a:rPr>
              <a:t>Bioresource</a:t>
            </a:r>
            <a:r>
              <a:rPr lang="en-US" sz="1400" dirty="0" smtClean="0">
                <a:solidFill>
                  <a:srgbClr val="0070C0"/>
                </a:solidFill>
              </a:rPr>
              <a:t> </a:t>
            </a:r>
            <a:r>
              <a:rPr lang="en-US" sz="1400" dirty="0" smtClean="0">
                <a:solidFill>
                  <a:srgbClr val="0070C0"/>
                </a:solidFill>
              </a:rPr>
              <a:t>Technology, </a:t>
            </a:r>
            <a:r>
              <a:rPr lang="en-CA" sz="1400" dirty="0" smtClean="0">
                <a:solidFill>
                  <a:srgbClr val="0070C0"/>
                </a:solidFill>
              </a:rPr>
              <a:t>192, 185-191</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1"/>
          <p:cNvSpPr>
            <a:spLocks noGrp="1"/>
          </p:cNvSpPr>
          <p:nvPr>
            <p:ph type="sldNum" sz="quarter" idx="12"/>
          </p:nvPr>
        </p:nvSpPr>
        <p:spPr>
          <a:xfrm>
            <a:off x="8578850" y="6564313"/>
            <a:ext cx="533400" cy="293687"/>
          </a:xfrm>
          <a:noFill/>
          <a:ln>
            <a:miter lim="800000"/>
            <a:headEnd/>
            <a:tailEnd/>
          </a:ln>
        </p:spPr>
        <p:txBody>
          <a:bodyPr/>
          <a:lstStyle/>
          <a:p>
            <a:fld id="{1B32D5F1-2E57-4818-AD10-63B1F368009C}" type="slidenum">
              <a:rPr lang="ja-JP" altLang="en-US" smtClean="0">
                <a:latin typeface="Times New Roman" pitchFamily="18" charset="0"/>
                <a:ea typeface="MS PGothic" pitchFamily="34" charset="-128"/>
              </a:rPr>
              <a:pPr/>
              <a:t>48</a:t>
            </a:fld>
            <a:endParaRPr lang="en-US" altLang="ja-JP" smtClean="0">
              <a:latin typeface="Times New Roman" pitchFamily="18" charset="0"/>
              <a:ea typeface="MS PGothic" pitchFamily="34" charset="-128"/>
            </a:endParaRPr>
          </a:p>
        </p:txBody>
      </p:sp>
      <p:sp>
        <p:nvSpPr>
          <p:cNvPr id="53254" name="Rectangle 229"/>
          <p:cNvSpPr>
            <a:spLocks noChangeArrowheads="1"/>
          </p:cNvSpPr>
          <p:nvPr/>
        </p:nvSpPr>
        <p:spPr bwMode="auto">
          <a:xfrm>
            <a:off x="683568" y="4077072"/>
            <a:ext cx="8188325" cy="2133600"/>
          </a:xfrm>
          <a:prstGeom prst="rect">
            <a:avLst/>
          </a:prstGeom>
          <a:noFill/>
          <a:ln>
            <a:noFill/>
          </a:ln>
          <a:effectLst/>
          <a:extLst>
            <a:ext uri="{909E8E84-426E-40DD-AFC4-6F175D3DCCD1}">
              <a14:hiddenFill xmlns="" xmlns:a14="http://schemas.microsoft.com/office/drawing/2010/main">
                <a:solidFill>
                  <a:srgbClr val="CCFFFF"/>
                </a:solidFill>
              </a14:hiddenFill>
            </a:ex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7" tIns="45713" rIns="91427" bIns="45713" anchor="ctr"/>
          <a:lstStyle>
            <a:lvl1pPr marL="457200" indent="-457200"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eaLnBrk="1" hangingPunct="1">
              <a:lnSpc>
                <a:spcPct val="120000"/>
              </a:lnSpc>
              <a:spcBef>
                <a:spcPct val="0"/>
              </a:spcBef>
              <a:buClr>
                <a:srgbClr val="0000FF"/>
              </a:buClr>
              <a:buFont typeface="Wingdings" pitchFamily="2" charset="2"/>
              <a:buChar char="Ø"/>
              <a:defRPr/>
            </a:pPr>
            <a:r>
              <a:rPr lang="en-US" altLang="ja-JP" sz="2000" b="1" dirty="0" err="1" smtClean="0">
                <a:solidFill>
                  <a:srgbClr val="FF00FF"/>
                </a:solidFill>
                <a:latin typeface="+mn-lt"/>
                <a:ea typeface="ＭＳ Ｐゴシック" pitchFamily="34" charset="-128"/>
              </a:rPr>
              <a:t>Torrefaction</a:t>
            </a:r>
            <a:r>
              <a:rPr lang="en-US" altLang="ja-JP" sz="2000" b="1" dirty="0" smtClean="0">
                <a:solidFill>
                  <a:srgbClr val="FF00FF"/>
                </a:solidFill>
                <a:latin typeface="+mn-lt"/>
                <a:ea typeface="ＭＳ Ｐゴシック" pitchFamily="34" charset="-128"/>
              </a:rPr>
              <a:t>:</a:t>
            </a:r>
            <a:r>
              <a:rPr lang="en-US" altLang="ja-JP" sz="2000" dirty="0" smtClean="0">
                <a:solidFill>
                  <a:srgbClr val="FF0000"/>
                </a:solidFill>
                <a:latin typeface="+mn-lt"/>
                <a:ea typeface="ＭＳ Ｐゴシック" pitchFamily="34" charset="-128"/>
              </a:rPr>
              <a:t>  275</a:t>
            </a:r>
            <a:r>
              <a:rPr lang="en-US" altLang="ja-JP" sz="2000" baseline="26000" dirty="0" smtClean="0">
                <a:solidFill>
                  <a:srgbClr val="FF0000"/>
                </a:solidFill>
                <a:latin typeface="+mn-lt"/>
                <a:ea typeface="ＭＳ Ｐゴシック" pitchFamily="34" charset="-128"/>
              </a:rPr>
              <a:t>0</a:t>
            </a:r>
            <a:r>
              <a:rPr lang="en-US" altLang="ja-JP" sz="2000" dirty="0" smtClean="0">
                <a:solidFill>
                  <a:srgbClr val="FF0000"/>
                </a:solidFill>
                <a:latin typeface="+mn-lt"/>
                <a:ea typeface="ＭＳ Ｐゴシック" pitchFamily="34" charset="-128"/>
              </a:rPr>
              <a:t>C for 45 minutes (Acharya, 2013)</a:t>
            </a:r>
          </a:p>
          <a:p>
            <a:pPr eaLnBrk="1" hangingPunct="1">
              <a:lnSpc>
                <a:spcPct val="120000"/>
              </a:lnSpc>
              <a:spcBef>
                <a:spcPct val="0"/>
              </a:spcBef>
              <a:buClr>
                <a:srgbClr val="0000FF"/>
              </a:buClr>
              <a:buFont typeface="Wingdings" pitchFamily="2" charset="2"/>
              <a:buChar char="Ø"/>
              <a:defRPr/>
            </a:pPr>
            <a:r>
              <a:rPr lang="en-US" altLang="ja-JP" sz="2000" dirty="0" smtClean="0">
                <a:solidFill>
                  <a:srgbClr val="0000FF"/>
                </a:solidFill>
                <a:latin typeface="+mn-lt"/>
                <a:ea typeface="ＭＳ Ｐゴシック" pitchFamily="34" charset="-128"/>
              </a:rPr>
              <a:t>Gas cleaning: </a:t>
            </a:r>
            <a:r>
              <a:rPr lang="en-US" altLang="ja-JP" sz="2000" dirty="0" smtClean="0">
                <a:solidFill>
                  <a:srgbClr val="FF00FF"/>
                </a:solidFill>
                <a:latin typeface="+mn-lt"/>
                <a:ea typeface="ＭＳ Ｐゴシック" pitchFamily="34" charset="-128"/>
              </a:rPr>
              <a:t>water scrubber </a:t>
            </a:r>
          </a:p>
          <a:p>
            <a:pPr eaLnBrk="1" hangingPunct="1">
              <a:lnSpc>
                <a:spcPct val="120000"/>
              </a:lnSpc>
              <a:spcBef>
                <a:spcPct val="0"/>
              </a:spcBef>
              <a:buClr>
                <a:srgbClr val="0000FF"/>
              </a:buClr>
              <a:buFont typeface="Wingdings" pitchFamily="2" charset="2"/>
              <a:buChar char="Ø"/>
              <a:defRPr/>
            </a:pPr>
            <a:r>
              <a:rPr lang="en-US" altLang="ja-JP" sz="2000" dirty="0" smtClean="0">
                <a:solidFill>
                  <a:srgbClr val="C00000"/>
                </a:solidFill>
                <a:latin typeface="+mn-lt"/>
                <a:ea typeface="ＭＳ Ｐゴシック" pitchFamily="34" charset="-128"/>
              </a:rPr>
              <a:t>Distillation: </a:t>
            </a:r>
            <a:r>
              <a:rPr lang="en-US" altLang="ja-JP" sz="2000" dirty="0" smtClean="0">
                <a:solidFill>
                  <a:srgbClr val="0070C0"/>
                </a:solidFill>
                <a:latin typeface="+mn-lt"/>
                <a:ea typeface="ＭＳ Ｐゴシック" pitchFamily="34" charset="-128"/>
              </a:rPr>
              <a:t>membrane-assisted vapor stripping (MAVS)</a:t>
            </a:r>
          </a:p>
          <a:p>
            <a:pPr eaLnBrk="1" hangingPunct="1">
              <a:lnSpc>
                <a:spcPct val="120000"/>
              </a:lnSpc>
              <a:spcBef>
                <a:spcPct val="0"/>
              </a:spcBef>
              <a:buClr>
                <a:srgbClr val="0000FF"/>
              </a:buClr>
              <a:buFont typeface="Wingdings" pitchFamily="2" charset="2"/>
              <a:buChar char="Ø"/>
              <a:defRPr/>
            </a:pPr>
            <a:r>
              <a:rPr lang="en-US" altLang="en-US" sz="2000" b="1" dirty="0" smtClean="0">
                <a:solidFill>
                  <a:srgbClr val="009900"/>
                </a:solidFill>
                <a:latin typeface="+mn-lt"/>
                <a:ea typeface="ＭＳ Ｐゴシック" pitchFamily="34" charset="-128"/>
              </a:rPr>
              <a:t>Ethanol yield: </a:t>
            </a:r>
            <a:r>
              <a:rPr lang="en-US" altLang="en-US" sz="2000" i="1" dirty="0" smtClean="0">
                <a:solidFill>
                  <a:srgbClr val="C00000"/>
                </a:solidFill>
                <a:latin typeface="+mn-lt"/>
                <a:ea typeface="ＭＳ Ｐゴシック" pitchFamily="34" charset="-128"/>
              </a:rPr>
              <a:t>0.36–0.39 L/kg-</a:t>
            </a:r>
            <a:r>
              <a:rPr lang="en-US" altLang="en-US" sz="2000" i="1" dirty="0" err="1" smtClean="0">
                <a:solidFill>
                  <a:srgbClr val="C00000"/>
                </a:solidFill>
                <a:latin typeface="+mn-lt"/>
                <a:ea typeface="ＭＳ Ｐゴシック" pitchFamily="34" charset="-128"/>
              </a:rPr>
              <a:t>miscanthus</a:t>
            </a:r>
            <a:r>
              <a:rPr lang="en-US" altLang="en-US" sz="2000" i="1" dirty="0" smtClean="0">
                <a:solidFill>
                  <a:srgbClr val="C00000"/>
                </a:solidFill>
                <a:latin typeface="+mn-lt"/>
                <a:ea typeface="ＭＳ Ｐゴシック" pitchFamily="34" charset="-128"/>
              </a:rPr>
              <a:t> </a:t>
            </a:r>
          </a:p>
        </p:txBody>
      </p:sp>
      <p:sp>
        <p:nvSpPr>
          <p:cNvPr id="45062" name="Text Box 33"/>
          <p:cNvSpPr txBox="1">
            <a:spLocks noChangeArrowheads="1"/>
          </p:cNvSpPr>
          <p:nvPr/>
        </p:nvSpPr>
        <p:spPr bwMode="auto">
          <a:xfrm>
            <a:off x="2555776" y="3573016"/>
            <a:ext cx="3455988" cy="461963"/>
          </a:xfrm>
          <a:prstGeom prst="rect">
            <a:avLst/>
          </a:prstGeom>
          <a:noFill/>
          <a:ln w="9525">
            <a:noFill/>
            <a:miter lim="800000"/>
            <a:headEnd/>
            <a:tailEnd/>
          </a:ln>
          <a:effectLst/>
        </p:spPr>
        <p:txBody>
          <a:bodyPr>
            <a:spAutoFit/>
          </a:bodyPr>
          <a:lstStyle/>
          <a:p>
            <a:pPr algn="ctr">
              <a:spcBef>
                <a:spcPct val="50000"/>
              </a:spcBef>
            </a:pPr>
            <a:r>
              <a:rPr lang="en-US" altLang="ja-JP" sz="2400" dirty="0">
                <a:solidFill>
                  <a:srgbClr val="FF00FF"/>
                </a:solidFill>
                <a:latin typeface="Times New Roman" pitchFamily="18" charset="0"/>
                <a:ea typeface="MS PGothic" pitchFamily="34" charset="-128"/>
              </a:rPr>
              <a:t>Fig. </a:t>
            </a:r>
            <a:r>
              <a:rPr lang="en-CA" altLang="ja-JP" sz="2400" dirty="0">
                <a:solidFill>
                  <a:srgbClr val="0000FF"/>
                </a:solidFill>
                <a:latin typeface="Times New Roman" pitchFamily="18" charset="0"/>
                <a:ea typeface="MS PGothic" pitchFamily="34" charset="-128"/>
              </a:rPr>
              <a:t>System boundary.</a:t>
            </a:r>
            <a:endParaRPr lang="en-US" altLang="ja-JP" sz="2400" dirty="0">
              <a:solidFill>
                <a:srgbClr val="0000FF"/>
              </a:solidFill>
              <a:latin typeface="Times New Roman" pitchFamily="18" charset="0"/>
              <a:ea typeface="MS PGothic" pitchFamily="34" charset="-128"/>
            </a:endParaRPr>
          </a:p>
        </p:txBody>
      </p:sp>
      <p:sp>
        <p:nvSpPr>
          <p:cNvPr id="45065" name="AutoShape 10"/>
          <p:cNvSpPr>
            <a:spLocks noChangeAspect="1" noChangeArrowheads="1"/>
          </p:cNvSpPr>
          <p:nvPr/>
        </p:nvSpPr>
        <p:spPr bwMode="auto">
          <a:xfrm>
            <a:off x="300038" y="1989138"/>
            <a:ext cx="8824912" cy="1871662"/>
          </a:xfrm>
          <a:prstGeom prst="rect">
            <a:avLst/>
          </a:prstGeom>
          <a:noFill/>
          <a:ln w="9525">
            <a:noFill/>
            <a:miter lim="800000"/>
            <a:headEnd/>
            <a:tailEnd/>
          </a:ln>
        </p:spPr>
        <p:txBody>
          <a:bodyPr/>
          <a:lstStyle/>
          <a:p>
            <a:endParaRPr lang="en-CA" altLang="en-US"/>
          </a:p>
        </p:txBody>
      </p:sp>
      <p:pic>
        <p:nvPicPr>
          <p:cNvPr id="45066" name="Picture 12"/>
          <p:cNvPicPr>
            <a:picLocks noChangeAspect="1" noChangeArrowheads="1"/>
          </p:cNvPicPr>
          <p:nvPr/>
        </p:nvPicPr>
        <p:blipFill>
          <a:blip r:embed="rId3" cstate="print"/>
          <a:srcRect/>
          <a:stretch>
            <a:fillRect/>
          </a:stretch>
        </p:blipFill>
        <p:spPr bwMode="auto">
          <a:xfrm>
            <a:off x="827088" y="1484784"/>
            <a:ext cx="7589837" cy="1868487"/>
          </a:xfrm>
          <a:prstGeom prst="rect">
            <a:avLst/>
          </a:prstGeom>
          <a:noFill/>
          <a:ln w="9525">
            <a:noFill/>
            <a:miter lim="800000"/>
            <a:headEnd/>
            <a:tailEnd/>
          </a:ln>
          <a:effectLst/>
        </p:spPr>
      </p:pic>
      <p:sp>
        <p:nvSpPr>
          <p:cNvPr id="11" name="Rectangle 10"/>
          <p:cNvSpPr/>
          <p:nvPr/>
        </p:nvSpPr>
        <p:spPr>
          <a:xfrm>
            <a:off x="1115616" y="332656"/>
            <a:ext cx="6696744" cy="720197"/>
          </a:xfrm>
          <a:prstGeom prst="rect">
            <a:avLst/>
          </a:prstGeom>
        </p:spPr>
        <p:txBody>
          <a:bodyPr wrap="square">
            <a:spAutoFit/>
          </a:bodyPr>
          <a:lstStyle/>
          <a:p>
            <a:pPr algn="ctr">
              <a:lnSpc>
                <a:spcPct val="85000"/>
              </a:lnSpc>
              <a:defRPr/>
            </a:pPr>
            <a:r>
              <a:rPr lang="en-CA" altLang="ja-JP" sz="2400" b="1" dirty="0" smtClean="0">
                <a:solidFill>
                  <a:srgbClr val="002060"/>
                </a:solidFill>
                <a:ea typeface="ＭＳ Ｐゴシック" pitchFamily="34" charset="-128"/>
              </a:rPr>
              <a:t>Life cycle of ethanol derived from </a:t>
            </a:r>
            <a:r>
              <a:rPr lang="en-CA" altLang="ja-JP" sz="2400" b="1" dirty="0" err="1" smtClean="0">
                <a:solidFill>
                  <a:srgbClr val="002060"/>
                </a:solidFill>
                <a:ea typeface="ＭＳ Ｐゴシック" pitchFamily="34" charset="-128"/>
              </a:rPr>
              <a:t>biosyngas</a:t>
            </a:r>
            <a:r>
              <a:rPr lang="en-CA" altLang="ja-JP" sz="2400" b="1" dirty="0" smtClean="0">
                <a:solidFill>
                  <a:srgbClr val="002060"/>
                </a:solidFill>
                <a:ea typeface="ＭＳ Ｐゴシック" pitchFamily="34" charset="-128"/>
              </a:rPr>
              <a:t> fermentation</a:t>
            </a:r>
            <a:endParaRPr lang="en-US" altLang="ja-JP" sz="2400" b="1" dirty="0" smtClean="0">
              <a:solidFill>
                <a:srgbClr val="002060"/>
              </a:solidFill>
              <a:ea typeface="ＭＳ Ｐゴシック" pitchFamily="34" charset="-128"/>
            </a:endParaRPr>
          </a:p>
        </p:txBody>
      </p:sp>
      <p:pic>
        <p:nvPicPr>
          <p:cNvPr id="12" name="Picture 2"/>
          <p:cNvPicPr>
            <a:picLocks noChangeAspect="1" noChangeArrowheads="1"/>
          </p:cNvPicPr>
          <p:nvPr/>
        </p:nvPicPr>
        <p:blipFill>
          <a:blip r:embed="rId4"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Text Box 1"/>
          <p:cNvSpPr txBox="1">
            <a:spLocks noChangeArrowheads="1"/>
          </p:cNvSpPr>
          <p:nvPr/>
        </p:nvSpPr>
        <p:spPr bwMode="auto">
          <a:xfrm>
            <a:off x="755650" y="5516563"/>
            <a:ext cx="7200900" cy="503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0"/>
              </a:spcBef>
              <a:buClrTx/>
              <a:buFontTx/>
              <a:buNone/>
              <a:defRPr/>
            </a:pPr>
            <a:r>
              <a:rPr lang="en-CA" altLang="en-US" sz="2000" dirty="0" smtClean="0">
                <a:solidFill>
                  <a:srgbClr val="C00000"/>
                </a:solidFill>
                <a:latin typeface="+mn-lt"/>
                <a:ea typeface="Times New Roman" pitchFamily="18" charset="0"/>
                <a:cs typeface="Calibri" pitchFamily="34" charset="0"/>
              </a:rPr>
              <a:t>(S</a:t>
            </a:r>
            <a:r>
              <a:rPr lang="en-CA" altLang="en-US" sz="2000" baseline="-25000" dirty="0" smtClean="0">
                <a:solidFill>
                  <a:srgbClr val="C00000"/>
                </a:solidFill>
                <a:latin typeface="+mn-lt"/>
                <a:ea typeface="Times New Roman" pitchFamily="18" charset="0"/>
                <a:cs typeface="Calibri" pitchFamily="34" charset="0"/>
              </a:rPr>
              <a:t>1</a:t>
            </a:r>
            <a:r>
              <a:rPr lang="en-CA" altLang="en-US" sz="2000" dirty="0" smtClean="0">
                <a:solidFill>
                  <a:srgbClr val="C00000"/>
                </a:solidFill>
                <a:latin typeface="+mn-lt"/>
                <a:ea typeface="Times New Roman" pitchFamily="18" charset="0"/>
                <a:cs typeface="Calibri" pitchFamily="34" charset="0"/>
              </a:rPr>
              <a:t>: Raw, S</a:t>
            </a:r>
            <a:r>
              <a:rPr lang="en-CA" altLang="en-US" sz="2000" baseline="-25000" dirty="0" smtClean="0">
                <a:solidFill>
                  <a:srgbClr val="C00000"/>
                </a:solidFill>
                <a:latin typeface="+mn-lt"/>
                <a:ea typeface="Times New Roman" pitchFamily="18" charset="0"/>
                <a:cs typeface="Calibri" pitchFamily="34" charset="0"/>
              </a:rPr>
              <a:t>2</a:t>
            </a:r>
            <a:r>
              <a:rPr lang="en-CA" altLang="en-US" sz="2000" dirty="0" smtClean="0">
                <a:solidFill>
                  <a:srgbClr val="C00000"/>
                </a:solidFill>
                <a:latin typeface="+mn-lt"/>
                <a:ea typeface="Times New Roman" pitchFamily="18" charset="0"/>
                <a:cs typeface="Calibri" pitchFamily="34" charset="0"/>
              </a:rPr>
              <a:t>: </a:t>
            </a:r>
            <a:r>
              <a:rPr lang="en-CA" altLang="en-US" sz="2000" dirty="0" err="1" smtClean="0">
                <a:solidFill>
                  <a:srgbClr val="C00000"/>
                </a:solidFill>
                <a:latin typeface="+mn-lt"/>
                <a:ea typeface="Times New Roman" pitchFamily="18" charset="0"/>
                <a:cs typeface="Calibri" pitchFamily="34" charset="0"/>
              </a:rPr>
              <a:t>Torrefied</a:t>
            </a:r>
            <a:r>
              <a:rPr lang="en-CA" altLang="en-US" sz="2000" dirty="0" smtClean="0">
                <a:solidFill>
                  <a:srgbClr val="C00000"/>
                </a:solidFill>
                <a:latin typeface="+mn-lt"/>
                <a:ea typeface="Times New Roman" pitchFamily="18" charset="0"/>
                <a:cs typeface="Calibri" pitchFamily="34" charset="0"/>
              </a:rPr>
              <a:t>, S</a:t>
            </a:r>
            <a:r>
              <a:rPr lang="en-CA" altLang="en-US" sz="2000" baseline="-25000" dirty="0" smtClean="0">
                <a:solidFill>
                  <a:srgbClr val="C00000"/>
                </a:solidFill>
                <a:latin typeface="+mn-lt"/>
                <a:ea typeface="Times New Roman" pitchFamily="18" charset="0"/>
                <a:cs typeface="Calibri" pitchFamily="34" charset="0"/>
              </a:rPr>
              <a:t>3</a:t>
            </a:r>
            <a:r>
              <a:rPr lang="en-CA" altLang="en-US" sz="2000" dirty="0" smtClean="0">
                <a:solidFill>
                  <a:srgbClr val="C00000"/>
                </a:solidFill>
                <a:latin typeface="+mn-lt"/>
                <a:ea typeface="Times New Roman" pitchFamily="18" charset="0"/>
                <a:cs typeface="Calibri" pitchFamily="34" charset="0"/>
              </a:rPr>
              <a:t>: Raw-CLG, S</a:t>
            </a:r>
            <a:r>
              <a:rPr lang="en-CA" altLang="en-US" sz="2000" baseline="-25000" dirty="0" smtClean="0">
                <a:solidFill>
                  <a:srgbClr val="C00000"/>
                </a:solidFill>
                <a:latin typeface="+mn-lt"/>
                <a:ea typeface="Times New Roman" pitchFamily="18" charset="0"/>
                <a:cs typeface="Calibri" pitchFamily="34" charset="0"/>
              </a:rPr>
              <a:t>4</a:t>
            </a:r>
            <a:r>
              <a:rPr lang="en-CA" altLang="en-US" sz="2000" dirty="0" smtClean="0">
                <a:solidFill>
                  <a:srgbClr val="C00000"/>
                </a:solidFill>
                <a:latin typeface="+mn-lt"/>
                <a:ea typeface="Times New Roman" pitchFamily="18" charset="0"/>
                <a:cs typeface="Calibri" pitchFamily="34" charset="0"/>
              </a:rPr>
              <a:t>: </a:t>
            </a:r>
            <a:r>
              <a:rPr lang="en-CA" altLang="en-US" sz="2000" dirty="0" err="1" smtClean="0">
                <a:solidFill>
                  <a:srgbClr val="C00000"/>
                </a:solidFill>
                <a:latin typeface="+mn-lt"/>
                <a:ea typeface="Times New Roman" pitchFamily="18" charset="0"/>
                <a:cs typeface="Calibri" pitchFamily="34" charset="0"/>
              </a:rPr>
              <a:t>Torrefied</a:t>
            </a:r>
            <a:r>
              <a:rPr lang="en-CA" altLang="en-US" sz="2000" dirty="0" smtClean="0">
                <a:solidFill>
                  <a:srgbClr val="C00000"/>
                </a:solidFill>
                <a:latin typeface="+mn-lt"/>
                <a:ea typeface="Times New Roman" pitchFamily="18" charset="0"/>
                <a:cs typeface="Calibri" pitchFamily="34" charset="0"/>
              </a:rPr>
              <a:t>-CLG</a:t>
            </a:r>
            <a:r>
              <a:rPr lang="en-CA" altLang="en-US" sz="1600" dirty="0" smtClean="0">
                <a:solidFill>
                  <a:srgbClr val="C00000"/>
                </a:solidFill>
                <a:latin typeface="Times New Roman" pitchFamily="18" charset="0"/>
                <a:ea typeface="Times New Roman" pitchFamily="18" charset="0"/>
                <a:cs typeface="Calibri" pitchFamily="34" charset="0"/>
              </a:rPr>
              <a:t>)</a:t>
            </a:r>
            <a:endParaRPr lang="en-CA" altLang="en-US" sz="1600" dirty="0" smtClean="0">
              <a:solidFill>
                <a:srgbClr val="C00000"/>
              </a:solidFill>
              <a:latin typeface="Calibri" pitchFamily="34" charset="0"/>
              <a:ea typeface="Times New Roman" pitchFamily="18" charset="0"/>
              <a:cs typeface="Calibri" pitchFamily="34" charset="0"/>
            </a:endParaRPr>
          </a:p>
        </p:txBody>
      </p:sp>
      <p:sp>
        <p:nvSpPr>
          <p:cNvPr id="53250" name="Rectangle 4"/>
          <p:cNvSpPr>
            <a:spLocks noChangeArrowheads="1"/>
          </p:cNvSpPr>
          <p:nvPr/>
        </p:nvSpPr>
        <p:spPr bwMode="auto">
          <a:xfrm>
            <a:off x="1116013" y="188913"/>
            <a:ext cx="8027987" cy="619125"/>
          </a:xfrm>
          <a:prstGeom prst="rect">
            <a:avLst/>
          </a:prstGeom>
          <a:gradFill rotWithShape="0">
            <a:gsLst>
              <a:gs pos="0">
                <a:srgbClr val="CCFFFF"/>
              </a:gs>
              <a:gs pos="100000">
                <a:schemeClr val="bg1"/>
              </a:gs>
            </a:gsLst>
            <a:path path="shape">
              <a:fillToRect l="50000" t="50000" r="50000" b="50000"/>
            </a:path>
          </a:gradFill>
          <a:ln>
            <a:noFill/>
          </a:ln>
          <a:effectLst/>
          <a:extLs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4000" b="1" i="1" dirty="0" smtClean="0">
                <a:solidFill>
                  <a:srgbClr val="FF00FF"/>
                </a:solidFill>
                <a:latin typeface="+mj-lt"/>
                <a:ea typeface="ＭＳ Ｐゴシック" pitchFamily="34" charset="-128"/>
                <a:cs typeface="Times New Roman" pitchFamily="18" charset="0"/>
              </a:rPr>
              <a:t>Results and discussion</a:t>
            </a:r>
          </a:p>
        </p:txBody>
      </p:sp>
      <p:sp>
        <p:nvSpPr>
          <p:cNvPr id="47108" name="Slide Number Placeholder 1"/>
          <p:cNvSpPr>
            <a:spLocks noGrp="1"/>
          </p:cNvSpPr>
          <p:nvPr>
            <p:ph type="sldNum" sz="quarter" idx="12"/>
          </p:nvPr>
        </p:nvSpPr>
        <p:spPr>
          <a:xfrm>
            <a:off x="8578850" y="6564313"/>
            <a:ext cx="533400" cy="293687"/>
          </a:xfrm>
          <a:noFill/>
          <a:ln>
            <a:miter lim="800000"/>
            <a:headEnd/>
            <a:tailEnd/>
          </a:ln>
        </p:spPr>
        <p:txBody>
          <a:bodyPr/>
          <a:lstStyle/>
          <a:p>
            <a:fld id="{D0FD8FEF-9369-4FF3-851F-AB54A0C3E282}" type="slidenum">
              <a:rPr lang="ja-JP" altLang="en-US" smtClean="0">
                <a:latin typeface="Times New Roman" pitchFamily="18" charset="0"/>
                <a:ea typeface="MS PGothic" pitchFamily="34" charset="-128"/>
              </a:rPr>
              <a:pPr/>
              <a:t>49</a:t>
            </a:fld>
            <a:endParaRPr lang="en-US" altLang="ja-JP" smtClean="0">
              <a:latin typeface="Times New Roman" pitchFamily="18" charset="0"/>
              <a:ea typeface="MS PGothic" pitchFamily="34" charset="-128"/>
            </a:endParaRPr>
          </a:p>
        </p:txBody>
      </p:sp>
      <p:graphicFrame>
        <p:nvGraphicFramePr>
          <p:cNvPr id="4" name="Chart 3"/>
          <p:cNvGraphicFramePr/>
          <p:nvPr/>
        </p:nvGraphicFramePr>
        <p:xfrm>
          <a:off x="1130099" y="908720"/>
          <a:ext cx="7632451" cy="4730643"/>
        </p:xfrm>
        <a:graphic>
          <a:graphicData uri="http://schemas.openxmlformats.org/drawingml/2006/chart">
            <c:chart xmlns:c="http://schemas.openxmlformats.org/drawingml/2006/chart" xmlns:r="http://schemas.openxmlformats.org/officeDocument/2006/relationships" r:id="rId2"/>
          </a:graphicData>
        </a:graphic>
      </p:graphicFrame>
      <p:sp>
        <p:nvSpPr>
          <p:cNvPr id="53253" name="Text Box 33"/>
          <p:cNvSpPr txBox="1">
            <a:spLocks noChangeArrowheads="1"/>
          </p:cNvSpPr>
          <p:nvPr/>
        </p:nvSpPr>
        <p:spPr bwMode="auto">
          <a:xfrm>
            <a:off x="971550" y="5949950"/>
            <a:ext cx="6481763"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2400" dirty="0" smtClean="0">
                <a:solidFill>
                  <a:srgbClr val="FF00FF"/>
                </a:solidFill>
                <a:latin typeface="+mn-lt"/>
                <a:ea typeface="ＭＳ Ｐゴシック" pitchFamily="34" charset="-128"/>
              </a:rPr>
              <a:t>Fig. </a:t>
            </a:r>
            <a:r>
              <a:rPr lang="en-CA" altLang="ja-JP" sz="2400" dirty="0" smtClean="0">
                <a:solidFill>
                  <a:srgbClr val="0000FF"/>
                </a:solidFill>
                <a:latin typeface="+mn-lt"/>
                <a:ea typeface="ＭＳ Ｐゴシック" pitchFamily="34" charset="-128"/>
              </a:rPr>
              <a:t>Energy consumption at various stages.</a:t>
            </a:r>
            <a:endParaRPr lang="en-US" altLang="ja-JP" sz="2400" dirty="0" smtClean="0">
              <a:solidFill>
                <a:srgbClr val="0000FF"/>
              </a:solidFill>
              <a:latin typeface="+mn-lt"/>
              <a:ea typeface="ＭＳ Ｐゴシック" pitchFamily="34" charset="-128"/>
            </a:endParaRPr>
          </a:p>
        </p:txBody>
      </p:sp>
      <p:sp>
        <p:nvSpPr>
          <p:cNvPr id="47111" name="Text Box 1"/>
          <p:cNvSpPr txBox="1">
            <a:spLocks noChangeArrowheads="1"/>
          </p:cNvSpPr>
          <p:nvPr/>
        </p:nvSpPr>
        <p:spPr bwMode="auto">
          <a:xfrm>
            <a:off x="4356100" y="1290638"/>
            <a:ext cx="773113" cy="333375"/>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13.20</a:t>
            </a:r>
          </a:p>
        </p:txBody>
      </p:sp>
      <p:sp>
        <p:nvSpPr>
          <p:cNvPr id="47112" name="Text Box 1"/>
          <p:cNvSpPr txBox="1">
            <a:spLocks noChangeArrowheads="1"/>
          </p:cNvSpPr>
          <p:nvPr/>
        </p:nvSpPr>
        <p:spPr bwMode="auto">
          <a:xfrm>
            <a:off x="2411413" y="1125538"/>
            <a:ext cx="647700" cy="333375"/>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14.55</a:t>
            </a:r>
          </a:p>
        </p:txBody>
      </p:sp>
      <p:sp>
        <p:nvSpPr>
          <p:cNvPr id="15" name="Rectangle 229"/>
          <p:cNvSpPr>
            <a:spLocks noChangeArrowheads="1"/>
          </p:cNvSpPr>
          <p:nvPr/>
        </p:nvSpPr>
        <p:spPr bwMode="auto">
          <a:xfrm>
            <a:off x="4572000" y="6535738"/>
            <a:ext cx="4294188" cy="422275"/>
          </a:xfrm>
          <a:prstGeom prst="rect">
            <a:avLst/>
          </a:prstGeom>
          <a:noFill/>
          <a:ln>
            <a:noFill/>
          </a:ln>
          <a:effectLst/>
          <a:extLst>
            <a:ext uri="{909E8E84-426E-40DD-AFC4-6F175D3DCCD1}">
              <a14:hiddenFill xmlns="" xmlns:a14="http://schemas.microsoft.com/office/drawing/2010/main">
                <a:solidFill>
                  <a:srgbClr val="CCFFFF"/>
                </a:solidFill>
              </a14:hiddenFill>
            </a:ex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7" tIns="45713" rIns="91427" bIns="45713" anchor="ctr"/>
          <a:lstStyle>
            <a:lvl1pPr marL="457200" indent="-457200"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eaLnBrk="1" hangingPunct="1">
              <a:lnSpc>
                <a:spcPct val="120000"/>
              </a:lnSpc>
              <a:spcBef>
                <a:spcPct val="0"/>
              </a:spcBef>
              <a:buClr>
                <a:srgbClr val="0000FF"/>
              </a:buClr>
              <a:buSzPct val="127000"/>
              <a:buFont typeface="Wingdings" pitchFamily="2" charset="2"/>
              <a:buChar char="Ø"/>
              <a:defRPr/>
            </a:pPr>
            <a:r>
              <a:rPr lang="en-US" altLang="en-US" sz="1600" b="1" i="1" dirty="0" err="1" smtClean="0">
                <a:solidFill>
                  <a:srgbClr val="C00000"/>
                </a:solidFill>
                <a:latin typeface="+mn-lt"/>
                <a:ea typeface="ＭＳ Ｐゴシック" pitchFamily="34" charset="-128"/>
              </a:rPr>
              <a:t>Miscanthus</a:t>
            </a:r>
            <a:r>
              <a:rPr lang="en-US" altLang="en-US" sz="1600" b="1" i="1" dirty="0" smtClean="0">
                <a:solidFill>
                  <a:srgbClr val="C00000"/>
                </a:solidFill>
                <a:latin typeface="+mn-lt"/>
                <a:ea typeface="ＭＳ Ｐゴシック" pitchFamily="34" charset="-128"/>
              </a:rPr>
              <a:t> grown on marginal land</a:t>
            </a:r>
          </a:p>
        </p:txBody>
      </p:sp>
      <p:sp>
        <p:nvSpPr>
          <p:cNvPr id="16" name="Rounded Rectangle 15"/>
          <p:cNvSpPr/>
          <p:nvPr/>
        </p:nvSpPr>
        <p:spPr>
          <a:xfrm>
            <a:off x="2411413" y="3203575"/>
            <a:ext cx="3600450" cy="2889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ChangeArrowheads="1"/>
          </p:cNvSpPr>
          <p:nvPr/>
        </p:nvSpPr>
        <p:spPr bwMode="auto">
          <a:xfrm>
            <a:off x="1116013" y="188913"/>
            <a:ext cx="8027987" cy="619125"/>
          </a:xfrm>
          <a:prstGeom prst="rect">
            <a:avLst/>
          </a:prstGeom>
          <a:gradFill rotWithShape="0">
            <a:gsLst>
              <a:gs pos="0">
                <a:srgbClr val="CCFFFF"/>
              </a:gs>
              <a:gs pos="100000">
                <a:schemeClr val="bg1"/>
              </a:gs>
            </a:gsLst>
            <a:path path="shape">
              <a:fillToRect l="50000" t="50000" r="50000" b="50000"/>
            </a:path>
          </a:gradFill>
          <a:ln>
            <a:noFill/>
          </a:ln>
          <a:effectLst/>
          <a:extLs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4000" b="1" i="1" dirty="0" smtClean="0">
                <a:solidFill>
                  <a:srgbClr val="FF00FF"/>
                </a:solidFill>
                <a:latin typeface="+mj-lt"/>
                <a:ea typeface="ＭＳ Ｐゴシック" pitchFamily="34" charset="-128"/>
                <a:cs typeface="Times New Roman" pitchFamily="18" charset="0"/>
              </a:rPr>
              <a:t>Results &amp; discussion</a:t>
            </a:r>
          </a:p>
        </p:txBody>
      </p:sp>
      <p:sp>
        <p:nvSpPr>
          <p:cNvPr id="48131" name="Slide Number Placeholder 1"/>
          <p:cNvSpPr>
            <a:spLocks noGrp="1"/>
          </p:cNvSpPr>
          <p:nvPr>
            <p:ph type="sldNum" sz="quarter" idx="12"/>
          </p:nvPr>
        </p:nvSpPr>
        <p:spPr>
          <a:xfrm>
            <a:off x="8610600" y="6546850"/>
            <a:ext cx="533400" cy="293688"/>
          </a:xfrm>
          <a:noFill/>
          <a:ln>
            <a:miter lim="800000"/>
            <a:headEnd/>
            <a:tailEnd/>
          </a:ln>
        </p:spPr>
        <p:txBody>
          <a:bodyPr/>
          <a:lstStyle/>
          <a:p>
            <a:fld id="{E06E0E9E-1072-47E6-9815-AD1C0808E55C}" type="slidenum">
              <a:rPr lang="ja-JP" altLang="en-US" smtClean="0">
                <a:latin typeface="Times New Roman" pitchFamily="18" charset="0"/>
                <a:ea typeface="MS PGothic" pitchFamily="34" charset="-128"/>
              </a:rPr>
              <a:pPr/>
              <a:t>50</a:t>
            </a:fld>
            <a:endParaRPr lang="en-US" altLang="ja-JP" smtClean="0">
              <a:latin typeface="Times New Roman" pitchFamily="18" charset="0"/>
              <a:ea typeface="MS PGothic" pitchFamily="34" charset="-128"/>
            </a:endParaRPr>
          </a:p>
        </p:txBody>
      </p:sp>
      <p:sp>
        <p:nvSpPr>
          <p:cNvPr id="54276" name="Text Box 33"/>
          <p:cNvSpPr txBox="1">
            <a:spLocks noChangeArrowheads="1"/>
          </p:cNvSpPr>
          <p:nvPr/>
        </p:nvSpPr>
        <p:spPr bwMode="auto">
          <a:xfrm>
            <a:off x="1655763" y="6396038"/>
            <a:ext cx="4968875"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2400" dirty="0" smtClean="0">
                <a:solidFill>
                  <a:srgbClr val="FF00FF"/>
                </a:solidFill>
                <a:latin typeface="+mn-lt"/>
                <a:ea typeface="ＭＳ Ｐゴシック" pitchFamily="34" charset="-128"/>
              </a:rPr>
              <a:t>Fig. </a:t>
            </a:r>
            <a:r>
              <a:rPr lang="en-CA" altLang="ja-JP" sz="2400" dirty="0" smtClean="0">
                <a:solidFill>
                  <a:srgbClr val="0000FF"/>
                </a:solidFill>
                <a:latin typeface="+mn-lt"/>
                <a:ea typeface="ＭＳ Ｐゴシック" pitchFamily="34" charset="-128"/>
              </a:rPr>
              <a:t>Emission and cost breakdown.</a:t>
            </a:r>
            <a:endParaRPr lang="en-US" altLang="ja-JP" sz="2400" dirty="0" smtClean="0">
              <a:solidFill>
                <a:srgbClr val="0000FF"/>
              </a:solidFill>
              <a:latin typeface="+mn-lt"/>
              <a:ea typeface="ＭＳ Ｐゴシック" pitchFamily="34" charset="-128"/>
            </a:endParaRPr>
          </a:p>
        </p:txBody>
      </p:sp>
      <p:graphicFrame>
        <p:nvGraphicFramePr>
          <p:cNvPr id="5" name="Chart 4"/>
          <p:cNvGraphicFramePr/>
          <p:nvPr/>
        </p:nvGraphicFramePr>
        <p:xfrm>
          <a:off x="323528" y="1340768"/>
          <a:ext cx="3744416"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3707904" y="1268760"/>
          <a:ext cx="5256584"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48135" name="Text Box 1"/>
          <p:cNvSpPr txBox="1">
            <a:spLocks noChangeArrowheads="1"/>
          </p:cNvSpPr>
          <p:nvPr/>
        </p:nvSpPr>
        <p:spPr bwMode="auto">
          <a:xfrm>
            <a:off x="1476375" y="6021388"/>
            <a:ext cx="5327650" cy="503237"/>
          </a:xfrm>
          <a:prstGeom prst="rect">
            <a:avLst/>
          </a:prstGeom>
          <a:noFill/>
          <a:ln w="9525">
            <a:noFill/>
            <a:miter lim="800000"/>
            <a:headEnd/>
            <a:tailEnd/>
          </a:ln>
        </p:spPr>
        <p:txBody>
          <a:bodyPr/>
          <a:lstStyle/>
          <a:p>
            <a:pPr algn="ctr"/>
            <a:r>
              <a:rPr lang="en-CA" altLang="en-US" sz="1600" b="1">
                <a:solidFill>
                  <a:srgbClr val="C00000"/>
                </a:solidFill>
                <a:latin typeface="Times New Roman" pitchFamily="18" charset="0"/>
                <a:ea typeface="Times New Roman" pitchFamily="18" charset="0"/>
                <a:cs typeface="Calibri" pitchFamily="34" charset="0"/>
              </a:rPr>
              <a:t>(S</a:t>
            </a:r>
            <a:r>
              <a:rPr lang="en-CA" altLang="en-US" sz="1600" b="1" baseline="-25000">
                <a:solidFill>
                  <a:srgbClr val="C00000"/>
                </a:solidFill>
                <a:latin typeface="Times New Roman" pitchFamily="18" charset="0"/>
                <a:ea typeface="Times New Roman" pitchFamily="18" charset="0"/>
                <a:cs typeface="Calibri" pitchFamily="34" charset="0"/>
              </a:rPr>
              <a:t>1</a:t>
            </a:r>
            <a:r>
              <a:rPr lang="en-CA" altLang="en-US" sz="1600" b="1">
                <a:solidFill>
                  <a:srgbClr val="C00000"/>
                </a:solidFill>
                <a:latin typeface="Times New Roman" pitchFamily="18" charset="0"/>
                <a:ea typeface="Times New Roman" pitchFamily="18" charset="0"/>
                <a:cs typeface="Calibri" pitchFamily="34" charset="0"/>
              </a:rPr>
              <a:t>: Raw, S</a:t>
            </a:r>
            <a:r>
              <a:rPr lang="en-CA" altLang="en-US" sz="1600" b="1" baseline="-25000">
                <a:solidFill>
                  <a:srgbClr val="C00000"/>
                </a:solidFill>
                <a:latin typeface="Times New Roman" pitchFamily="18" charset="0"/>
                <a:ea typeface="Times New Roman" pitchFamily="18" charset="0"/>
                <a:cs typeface="Calibri" pitchFamily="34" charset="0"/>
              </a:rPr>
              <a:t>2</a:t>
            </a:r>
            <a:r>
              <a:rPr lang="en-CA" altLang="en-US" sz="1600" b="1">
                <a:solidFill>
                  <a:srgbClr val="C00000"/>
                </a:solidFill>
                <a:latin typeface="Times New Roman" pitchFamily="18" charset="0"/>
                <a:ea typeface="Times New Roman" pitchFamily="18" charset="0"/>
                <a:cs typeface="Calibri" pitchFamily="34" charset="0"/>
              </a:rPr>
              <a:t>: Torrefied, S</a:t>
            </a:r>
            <a:r>
              <a:rPr lang="en-CA" altLang="en-US" sz="1600" b="1" baseline="-25000">
                <a:solidFill>
                  <a:srgbClr val="C00000"/>
                </a:solidFill>
                <a:latin typeface="Times New Roman" pitchFamily="18" charset="0"/>
                <a:ea typeface="Times New Roman" pitchFamily="18" charset="0"/>
                <a:cs typeface="Calibri" pitchFamily="34" charset="0"/>
              </a:rPr>
              <a:t>3</a:t>
            </a:r>
            <a:r>
              <a:rPr lang="en-CA" altLang="en-US" sz="1600" b="1">
                <a:solidFill>
                  <a:srgbClr val="C00000"/>
                </a:solidFill>
                <a:latin typeface="Times New Roman" pitchFamily="18" charset="0"/>
                <a:ea typeface="Times New Roman" pitchFamily="18" charset="0"/>
                <a:cs typeface="Calibri" pitchFamily="34" charset="0"/>
              </a:rPr>
              <a:t>: Raw-CLG, S</a:t>
            </a:r>
            <a:r>
              <a:rPr lang="en-CA" altLang="en-US" sz="1600" b="1" baseline="-25000">
                <a:solidFill>
                  <a:srgbClr val="C00000"/>
                </a:solidFill>
                <a:latin typeface="Times New Roman" pitchFamily="18" charset="0"/>
                <a:ea typeface="Times New Roman" pitchFamily="18" charset="0"/>
                <a:cs typeface="Calibri" pitchFamily="34" charset="0"/>
              </a:rPr>
              <a:t>4</a:t>
            </a:r>
            <a:r>
              <a:rPr lang="en-CA" altLang="en-US" sz="1600" b="1">
                <a:solidFill>
                  <a:srgbClr val="C00000"/>
                </a:solidFill>
                <a:latin typeface="Times New Roman" pitchFamily="18" charset="0"/>
                <a:ea typeface="Times New Roman" pitchFamily="18" charset="0"/>
                <a:cs typeface="Calibri" pitchFamily="34" charset="0"/>
              </a:rPr>
              <a:t>: Torrefied-CLG)</a:t>
            </a:r>
            <a:endParaRPr lang="en-CA" altLang="en-US" sz="1600" b="1">
              <a:solidFill>
                <a:srgbClr val="C00000"/>
              </a:solidFill>
              <a:latin typeface="Calibri" pitchFamily="34" charset="0"/>
              <a:ea typeface="Times New Roman" pitchFamily="18" charset="0"/>
              <a:cs typeface="Calibri" pitchFamily="34" charset="0"/>
            </a:endParaRPr>
          </a:p>
        </p:txBody>
      </p:sp>
      <p:sp>
        <p:nvSpPr>
          <p:cNvPr id="48136" name="Text Box 1"/>
          <p:cNvSpPr txBox="1">
            <a:spLocks noChangeArrowheads="1"/>
          </p:cNvSpPr>
          <p:nvPr/>
        </p:nvSpPr>
        <p:spPr bwMode="auto">
          <a:xfrm>
            <a:off x="1258888" y="1557338"/>
            <a:ext cx="658812" cy="333375"/>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1.27</a:t>
            </a:r>
          </a:p>
        </p:txBody>
      </p:sp>
      <p:sp>
        <p:nvSpPr>
          <p:cNvPr id="48137" name="Text Box 1"/>
          <p:cNvSpPr txBox="1">
            <a:spLocks noChangeArrowheads="1"/>
          </p:cNvSpPr>
          <p:nvPr/>
        </p:nvSpPr>
        <p:spPr bwMode="auto">
          <a:xfrm>
            <a:off x="5076825" y="1765300"/>
            <a:ext cx="627063" cy="334963"/>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0.81</a:t>
            </a:r>
          </a:p>
        </p:txBody>
      </p:sp>
      <p:sp>
        <p:nvSpPr>
          <p:cNvPr id="48138" name="Text Box 1"/>
          <p:cNvSpPr txBox="1">
            <a:spLocks noChangeArrowheads="1"/>
          </p:cNvSpPr>
          <p:nvPr/>
        </p:nvSpPr>
        <p:spPr bwMode="auto">
          <a:xfrm>
            <a:off x="5651500" y="1493838"/>
            <a:ext cx="628650" cy="333375"/>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0.90</a:t>
            </a:r>
          </a:p>
        </p:txBody>
      </p:sp>
      <p:sp>
        <p:nvSpPr>
          <p:cNvPr id="48139" name="Text Box 1"/>
          <p:cNvSpPr txBox="1">
            <a:spLocks noChangeArrowheads="1"/>
          </p:cNvSpPr>
          <p:nvPr/>
        </p:nvSpPr>
        <p:spPr bwMode="auto">
          <a:xfrm>
            <a:off x="6227763" y="1465263"/>
            <a:ext cx="628650" cy="333375"/>
          </a:xfrm>
          <a:prstGeom prst="rect">
            <a:avLst/>
          </a:prstGeom>
          <a:noFill/>
          <a:ln w="9525">
            <a:noFill/>
            <a:miter lim="800000"/>
            <a:headEnd/>
            <a:tailEnd/>
          </a:ln>
        </p:spPr>
        <p:txBody>
          <a:bodyPr/>
          <a:lstStyle/>
          <a:p>
            <a:pPr algn="ctr"/>
            <a:r>
              <a:rPr lang="en-CA" altLang="en-US" sz="1600">
                <a:solidFill>
                  <a:srgbClr val="C00000"/>
                </a:solidFill>
                <a:latin typeface="Times New Roman" pitchFamily="18" charset="0"/>
                <a:cs typeface="Times New Roman" pitchFamily="18" charset="0"/>
              </a:rPr>
              <a:t>0.88</a:t>
            </a:r>
          </a:p>
        </p:txBody>
      </p:sp>
      <p:grpSp>
        <p:nvGrpSpPr>
          <p:cNvPr id="2" name="Group 3"/>
          <p:cNvGrpSpPr>
            <a:grpSpLocks/>
          </p:cNvGrpSpPr>
          <p:nvPr/>
        </p:nvGrpSpPr>
        <p:grpSpPr bwMode="auto">
          <a:xfrm>
            <a:off x="1350963" y="3213100"/>
            <a:ext cx="5453062" cy="1511300"/>
            <a:chOff x="1351530" y="3212976"/>
            <a:chExt cx="5452495" cy="1512168"/>
          </a:xfrm>
        </p:grpSpPr>
        <p:sp>
          <p:nvSpPr>
            <p:cNvPr id="3" name="Rounded Rectangle 2"/>
            <p:cNvSpPr/>
            <p:nvPr/>
          </p:nvSpPr>
          <p:spPr>
            <a:xfrm>
              <a:off x="1351530" y="3212976"/>
              <a:ext cx="2160362" cy="28750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0" name="Rounded Rectangle 19"/>
            <p:cNvSpPr/>
            <p:nvPr/>
          </p:nvSpPr>
          <p:spPr>
            <a:xfrm>
              <a:off x="4643663" y="4437642"/>
              <a:ext cx="2160362" cy="287502"/>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1"/>
          <p:cNvSpPr>
            <a:spLocks noGrp="1"/>
          </p:cNvSpPr>
          <p:nvPr>
            <p:ph type="sldNum" sz="quarter" idx="12"/>
          </p:nvPr>
        </p:nvSpPr>
        <p:spPr>
          <a:xfrm>
            <a:off x="8578850" y="6564313"/>
            <a:ext cx="533400" cy="293687"/>
          </a:xfrm>
          <a:noFill/>
          <a:ln>
            <a:miter lim="800000"/>
            <a:headEnd/>
            <a:tailEnd/>
          </a:ln>
        </p:spPr>
        <p:txBody>
          <a:bodyPr/>
          <a:lstStyle/>
          <a:p>
            <a:fld id="{AA9552FB-1441-449D-AFAE-E8C63379A5CF}" type="slidenum">
              <a:rPr lang="ja-JP" altLang="en-US" smtClean="0">
                <a:latin typeface="Times New Roman" pitchFamily="18" charset="0"/>
                <a:ea typeface="MS PGothic" pitchFamily="34" charset="-128"/>
              </a:rPr>
              <a:pPr/>
              <a:t>51</a:t>
            </a:fld>
            <a:endParaRPr lang="en-US" altLang="ja-JP" smtClean="0">
              <a:latin typeface="Times New Roman" pitchFamily="18" charset="0"/>
              <a:ea typeface="MS PGothic" pitchFamily="34" charset="-128"/>
            </a:endParaRPr>
          </a:p>
        </p:txBody>
      </p:sp>
      <p:sp>
        <p:nvSpPr>
          <p:cNvPr id="58371" name="Text Box 33"/>
          <p:cNvSpPr txBox="1">
            <a:spLocks noChangeArrowheads="1"/>
          </p:cNvSpPr>
          <p:nvPr/>
        </p:nvSpPr>
        <p:spPr bwMode="auto">
          <a:xfrm>
            <a:off x="571500" y="5919788"/>
            <a:ext cx="8135938"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2400" dirty="0" smtClean="0">
                <a:solidFill>
                  <a:srgbClr val="FF00FF"/>
                </a:solidFill>
                <a:latin typeface="+mn-lt"/>
                <a:ea typeface="ＭＳ Ｐゴシック" pitchFamily="34" charset="-128"/>
              </a:rPr>
              <a:t>Fig. </a:t>
            </a:r>
            <a:r>
              <a:rPr lang="en-CA" altLang="ja-JP" sz="2400" dirty="0" smtClean="0">
                <a:solidFill>
                  <a:srgbClr val="0000FF"/>
                </a:solidFill>
                <a:latin typeface="+mn-lt"/>
                <a:ea typeface="ＭＳ Ｐゴシック" pitchFamily="34" charset="-128"/>
              </a:rPr>
              <a:t>Effect of CGE on GHG emissions and production cost.</a:t>
            </a:r>
            <a:endParaRPr lang="en-US" altLang="ja-JP" sz="2400" dirty="0" smtClean="0">
              <a:solidFill>
                <a:srgbClr val="0000FF"/>
              </a:solidFill>
              <a:latin typeface="+mn-lt"/>
              <a:ea typeface="ＭＳ Ｐゴシック" pitchFamily="34" charset="-128"/>
            </a:endParaRPr>
          </a:p>
        </p:txBody>
      </p:sp>
      <p:sp>
        <p:nvSpPr>
          <p:cNvPr id="58372" name="Rectangle 4"/>
          <p:cNvSpPr>
            <a:spLocks noChangeArrowheads="1"/>
          </p:cNvSpPr>
          <p:nvPr/>
        </p:nvSpPr>
        <p:spPr bwMode="auto">
          <a:xfrm>
            <a:off x="1116013" y="188913"/>
            <a:ext cx="8027987" cy="619125"/>
          </a:xfrm>
          <a:prstGeom prst="rect">
            <a:avLst/>
          </a:prstGeom>
          <a:gradFill rotWithShape="0">
            <a:gsLst>
              <a:gs pos="0">
                <a:srgbClr val="CCFFFF"/>
              </a:gs>
              <a:gs pos="100000">
                <a:schemeClr val="bg1"/>
              </a:gs>
            </a:gsLst>
            <a:path path="shape">
              <a:fillToRect l="50000" t="50000" r="50000" b="50000"/>
            </a:path>
          </a:gradFill>
          <a:ln>
            <a:noFill/>
          </a:ln>
          <a:effectLst/>
          <a:extLst>
            <a:ext uri="{91240B29-F687-4F45-9708-019B960494DF}">
              <a14:hiddenLine xmlns="" xmlns:a14="http://schemas.microsoft.com/office/drawing/2010/main" w="9525">
                <a:solidFill>
                  <a:srgbClr val="0000FF"/>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rgbClr val="4D4D4D"/>
              </a:buClr>
              <a:buFont typeface="Wingdings" pitchFamily="2" charset="2"/>
              <a:buChar char="§"/>
              <a:defRPr sz="3200">
                <a:solidFill>
                  <a:srgbClr val="292929"/>
                </a:solidFill>
                <a:latin typeface="Arial" charset="0"/>
              </a:defRPr>
            </a:lvl1pPr>
            <a:lvl2pPr marL="742950" indent="-285750" eaLnBrk="0" hangingPunct="0">
              <a:spcBef>
                <a:spcPct val="20000"/>
              </a:spcBef>
              <a:buClr>
                <a:srgbClr val="4D4D4D"/>
              </a:buClr>
              <a:buFont typeface="Wingdings" pitchFamily="2" charset="2"/>
              <a:buChar char="§"/>
              <a:defRPr sz="2800">
                <a:solidFill>
                  <a:srgbClr val="292929"/>
                </a:solidFill>
                <a:latin typeface="Arial" charset="0"/>
              </a:defRPr>
            </a:lvl2pPr>
            <a:lvl3pPr marL="1143000" indent="-228600" eaLnBrk="0" hangingPunct="0">
              <a:spcBef>
                <a:spcPct val="20000"/>
              </a:spcBef>
              <a:buClr>
                <a:srgbClr val="4D4D4D"/>
              </a:buClr>
              <a:buFont typeface="Wingdings" pitchFamily="2" charset="2"/>
              <a:buChar char="§"/>
              <a:defRPr sz="2400">
                <a:solidFill>
                  <a:srgbClr val="292929"/>
                </a:solidFill>
                <a:latin typeface="Arial" charset="0"/>
              </a:defRPr>
            </a:lvl3pPr>
            <a:lvl4pPr marL="1600200" indent="-228600" eaLnBrk="0" hangingPunct="0">
              <a:spcBef>
                <a:spcPct val="20000"/>
              </a:spcBef>
              <a:buClr>
                <a:srgbClr val="4D4D4D"/>
              </a:buClr>
              <a:buFont typeface="Wingdings" pitchFamily="2" charset="2"/>
              <a:buChar char="§"/>
              <a:defRPr sz="2000">
                <a:solidFill>
                  <a:srgbClr val="292929"/>
                </a:solidFill>
                <a:latin typeface="Arial" charset="0"/>
              </a:defRPr>
            </a:lvl4pPr>
            <a:lvl5pPr marL="2057400" indent="-228600" eaLnBrk="0" hangingPunct="0">
              <a:spcBef>
                <a:spcPct val="20000"/>
              </a:spcBef>
              <a:buClr>
                <a:srgbClr val="4D4D4D"/>
              </a:buClr>
              <a:buFont typeface="Wingdings" pitchFamily="2" charset="2"/>
              <a:buChar char="§"/>
              <a:defRPr sz="2000">
                <a:solidFill>
                  <a:srgbClr val="292929"/>
                </a:solidFill>
                <a:latin typeface="Arial" charset="0"/>
              </a:defRPr>
            </a:lvl5pPr>
            <a:lvl6pPr marL="25146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6pPr>
            <a:lvl7pPr marL="29718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7pPr>
            <a:lvl8pPr marL="34290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8pPr>
            <a:lvl9pPr marL="3886200" indent="-228600" eaLnBrk="0" fontAlgn="base" hangingPunct="0">
              <a:spcBef>
                <a:spcPct val="20000"/>
              </a:spcBef>
              <a:spcAft>
                <a:spcPct val="0"/>
              </a:spcAft>
              <a:buClr>
                <a:srgbClr val="4D4D4D"/>
              </a:buClr>
              <a:buFont typeface="Wingdings" pitchFamily="2" charset="2"/>
              <a:buChar char="§"/>
              <a:defRPr sz="2000">
                <a:solidFill>
                  <a:srgbClr val="292929"/>
                </a:solidFill>
                <a:latin typeface="Arial" charset="0"/>
              </a:defRPr>
            </a:lvl9pPr>
          </a:lstStyle>
          <a:p>
            <a:pPr algn="ctr" eaLnBrk="1" hangingPunct="1">
              <a:spcBef>
                <a:spcPct val="50000"/>
              </a:spcBef>
              <a:buClrTx/>
              <a:buFontTx/>
              <a:buNone/>
              <a:defRPr/>
            </a:pPr>
            <a:r>
              <a:rPr lang="en-US" altLang="ja-JP" sz="4000" b="1" i="1" dirty="0" smtClean="0">
                <a:solidFill>
                  <a:srgbClr val="FF00FF"/>
                </a:solidFill>
                <a:latin typeface="+mj-lt"/>
                <a:ea typeface="ＭＳ Ｐゴシック" pitchFamily="34" charset="-128"/>
                <a:cs typeface="Times New Roman" pitchFamily="18" charset="0"/>
              </a:rPr>
              <a:t>Sensitivity analysis</a:t>
            </a:r>
          </a:p>
        </p:txBody>
      </p:sp>
      <p:graphicFrame>
        <p:nvGraphicFramePr>
          <p:cNvPr id="6" name="Chart 5"/>
          <p:cNvGraphicFramePr/>
          <p:nvPr/>
        </p:nvGraphicFramePr>
        <p:xfrm>
          <a:off x="1116013" y="1124744"/>
          <a:ext cx="6768355" cy="46805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60350"/>
            <a:ext cx="6697364" cy="792163"/>
          </a:xfrm>
        </p:spPr>
        <p:txBody>
          <a:bodyPr/>
          <a:lstStyle/>
          <a:p>
            <a:r>
              <a:rPr lang="en-CA" sz="3200" b="1" dirty="0" smtClean="0">
                <a:solidFill>
                  <a:srgbClr val="002060"/>
                </a:solidFill>
              </a:rPr>
              <a:t>Concluding remarks</a:t>
            </a:r>
          </a:p>
        </p:txBody>
      </p:sp>
      <p:sp>
        <p:nvSpPr>
          <p:cNvPr id="3" name="Content Placeholder 2"/>
          <p:cNvSpPr>
            <a:spLocks noGrp="1"/>
          </p:cNvSpPr>
          <p:nvPr>
            <p:ph idx="1"/>
          </p:nvPr>
        </p:nvSpPr>
        <p:spPr>
          <a:xfrm>
            <a:off x="467544" y="1268760"/>
            <a:ext cx="8352928" cy="4968552"/>
          </a:xfrm>
        </p:spPr>
        <p:txBody>
          <a:bodyPr/>
          <a:lstStyle/>
          <a:p>
            <a:pPr>
              <a:spcAft>
                <a:spcPts val="600"/>
              </a:spcAft>
            </a:pPr>
            <a:r>
              <a:rPr lang="en-CA" sz="2000" dirty="0" smtClean="0">
                <a:solidFill>
                  <a:srgbClr val="0070C0"/>
                </a:solidFill>
                <a:latin typeface="Calibri" pitchFamily="34" charset="0"/>
              </a:rPr>
              <a:t>As with every emerging technology, hydrothermal carbonization is currently hardly a competitive stand alone process on the open market. </a:t>
            </a:r>
          </a:p>
          <a:p>
            <a:pPr>
              <a:spcAft>
                <a:spcPts val="600"/>
              </a:spcAft>
            </a:pPr>
            <a:r>
              <a:rPr lang="en-CA" sz="2000" dirty="0" smtClean="0">
                <a:solidFill>
                  <a:srgbClr val="0070C0"/>
                </a:solidFill>
                <a:latin typeface="Calibri" pitchFamily="34" charset="0"/>
              </a:rPr>
              <a:t>But if the process can be implemented in an existing infrastructure e.g. AD, compost plant, sewage plant or other businesses which are confronted with large amounts of wet organic waste, HTC can be a financially feasible process. </a:t>
            </a:r>
          </a:p>
          <a:p>
            <a:pPr>
              <a:spcAft>
                <a:spcPts val="600"/>
              </a:spcAft>
            </a:pPr>
            <a:r>
              <a:rPr lang="en-CA" sz="2000" dirty="0" smtClean="0">
                <a:solidFill>
                  <a:srgbClr val="0070C0"/>
                </a:solidFill>
                <a:latin typeface="Calibri" pitchFamily="34" charset="0"/>
              </a:rPr>
              <a:t>HTC is a promising research and development field leading to new functional materials </a:t>
            </a:r>
            <a:r>
              <a:rPr lang="en-CA" sz="2000" b="1" dirty="0" smtClean="0">
                <a:solidFill>
                  <a:srgbClr val="0070C0"/>
                </a:solidFill>
                <a:latin typeface="Calibri" pitchFamily="34" charset="0"/>
              </a:rPr>
              <a:t>(application to biomaterials, energy, carbon sequestration, waste water treatment, Metallurgy, catalyst, </a:t>
            </a:r>
            <a:r>
              <a:rPr lang="en-CA" sz="2000" b="1" dirty="0" err="1" smtClean="0">
                <a:solidFill>
                  <a:srgbClr val="0070C0"/>
                </a:solidFill>
                <a:latin typeface="Calibri" pitchFamily="34" charset="0"/>
              </a:rPr>
              <a:t>biorefinary</a:t>
            </a:r>
            <a:r>
              <a:rPr lang="en-CA" sz="2000" b="1" dirty="0" smtClean="0">
                <a:solidFill>
                  <a:srgbClr val="0070C0"/>
                </a:solidFill>
                <a:latin typeface="Calibri" pitchFamily="34" charset="0"/>
              </a:rPr>
              <a:t>, </a:t>
            </a:r>
            <a:r>
              <a:rPr lang="en-CA" sz="2000" b="1" dirty="0" err="1" smtClean="0">
                <a:solidFill>
                  <a:srgbClr val="0070C0"/>
                </a:solidFill>
                <a:latin typeface="Calibri" pitchFamily="34" charset="0"/>
              </a:rPr>
              <a:t>nano</a:t>
            </a:r>
            <a:r>
              <a:rPr lang="en-CA" sz="2000" b="1" dirty="0" smtClean="0">
                <a:solidFill>
                  <a:srgbClr val="0070C0"/>
                </a:solidFill>
                <a:latin typeface="Calibri" pitchFamily="34" charset="0"/>
              </a:rPr>
              <a:t> technology</a:t>
            </a:r>
            <a:r>
              <a:rPr lang="en-CA" sz="2000" dirty="0" smtClean="0">
                <a:solidFill>
                  <a:srgbClr val="0070C0"/>
                </a:solidFill>
                <a:latin typeface="Calibri" pitchFamily="34" charset="0"/>
              </a:rPr>
              <a:t> and so on) based on renewable resources. </a:t>
            </a:r>
          </a:p>
          <a:p>
            <a:pPr>
              <a:spcAft>
                <a:spcPts val="600"/>
              </a:spcAft>
            </a:pPr>
            <a:r>
              <a:rPr lang="en-CA" sz="2000" dirty="0" smtClean="0">
                <a:solidFill>
                  <a:srgbClr val="0070C0"/>
                </a:solidFill>
                <a:latin typeface="Calibri" pitchFamily="34" charset="0"/>
              </a:rPr>
              <a:t>The economic viability of </a:t>
            </a:r>
            <a:r>
              <a:rPr lang="en-CA" sz="2000" dirty="0" err="1" smtClean="0">
                <a:solidFill>
                  <a:srgbClr val="0070C0"/>
                </a:solidFill>
                <a:latin typeface="Calibri" pitchFamily="34" charset="0"/>
              </a:rPr>
              <a:t>biocarbon</a:t>
            </a:r>
            <a:r>
              <a:rPr lang="en-CA" sz="2000" dirty="0" smtClean="0">
                <a:solidFill>
                  <a:srgbClr val="0070C0"/>
                </a:solidFill>
                <a:latin typeface="Calibri" pitchFamily="34" charset="0"/>
              </a:rPr>
              <a:t> </a:t>
            </a:r>
            <a:r>
              <a:rPr lang="en-CA" sz="2000" dirty="0" smtClean="0">
                <a:solidFill>
                  <a:srgbClr val="0070C0"/>
                </a:solidFill>
                <a:latin typeface="Calibri" pitchFamily="34" charset="0"/>
              </a:rPr>
              <a:t>/</a:t>
            </a:r>
            <a:r>
              <a:rPr lang="en-CA" sz="2000" dirty="0" err="1" smtClean="0">
                <a:solidFill>
                  <a:srgbClr val="0070C0"/>
                </a:solidFill>
                <a:latin typeface="Calibri" pitchFamily="34" charset="0"/>
              </a:rPr>
              <a:t>bioproduct</a:t>
            </a:r>
            <a:r>
              <a:rPr lang="en-CA" sz="2000" dirty="0" smtClean="0">
                <a:solidFill>
                  <a:srgbClr val="0070C0"/>
                </a:solidFill>
                <a:latin typeface="Calibri" pitchFamily="34" charset="0"/>
              </a:rPr>
              <a:t> would </a:t>
            </a:r>
            <a:r>
              <a:rPr lang="en-CA" sz="2000" dirty="0" smtClean="0">
                <a:solidFill>
                  <a:srgbClr val="0070C0"/>
                </a:solidFill>
                <a:latin typeface="Calibri" pitchFamily="34" charset="0"/>
              </a:rPr>
              <a:t>improve significantly further if it becomes tradable as a carbon offset </a:t>
            </a:r>
            <a:r>
              <a:rPr lang="en-CA" sz="2000" dirty="0" smtClean="0">
                <a:solidFill>
                  <a:srgbClr val="0070C0"/>
                </a:solidFill>
                <a:latin typeface="Calibri" pitchFamily="34" charset="0"/>
              </a:rPr>
              <a:t>and </a:t>
            </a:r>
            <a:r>
              <a:rPr lang="en-CA" sz="2000" dirty="0" smtClean="0">
                <a:solidFill>
                  <a:srgbClr val="0070C0"/>
                </a:solidFill>
                <a:latin typeface="Calibri" pitchFamily="34" charset="0"/>
              </a:rPr>
              <a:t>if Carbon Tax is applied, thereby making fossil fuels more expensive by comparison.</a:t>
            </a:r>
          </a:p>
          <a:p>
            <a:pPr>
              <a:spcAft>
                <a:spcPts val="600"/>
              </a:spcAft>
            </a:pPr>
            <a:endParaRPr lang="en-CA" sz="2000" dirty="0">
              <a:solidFill>
                <a:srgbClr val="0070C0"/>
              </a:solidFill>
              <a:latin typeface="Calibri" pitchFamily="34" charset="0"/>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52</a:t>
            </a:fld>
            <a:endParaRPr lang="en-US" altLang="en-US" dirty="0"/>
          </a:p>
        </p:txBody>
      </p:sp>
      <p:pic>
        <p:nvPicPr>
          <p:cNvPr id="5" name="Picture 2"/>
          <p:cNvPicPr>
            <a:picLocks noChangeAspect="1" noChangeArrowheads="1"/>
          </p:cNvPicPr>
          <p:nvPr/>
        </p:nvPicPr>
        <p:blipFill>
          <a:blip r:embed="rId2" cstate="print"/>
          <a:srcRect/>
          <a:stretch>
            <a:fillRect/>
          </a:stretch>
        </p:blipFill>
        <p:spPr bwMode="auto">
          <a:xfrm>
            <a:off x="8052456" y="-1"/>
            <a:ext cx="1091544" cy="11967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b="1" dirty="0" smtClean="0">
                <a:solidFill>
                  <a:srgbClr val="0070C0"/>
                </a:solidFill>
              </a:rPr>
              <a:t>Take home Message</a:t>
            </a:r>
            <a:endParaRPr lang="en-CA" sz="3600" b="1" dirty="0">
              <a:solidFill>
                <a:srgbClr val="0070C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53</a:t>
            </a:fld>
            <a:endParaRPr lang="en-US" altLang="en-US"/>
          </a:p>
        </p:txBody>
      </p:sp>
      <p:sp>
        <p:nvSpPr>
          <p:cNvPr id="10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CA"/>
          </a:p>
        </p:txBody>
      </p:sp>
      <p:pic>
        <p:nvPicPr>
          <p:cNvPr id="1040" name="Picture 16"/>
          <p:cNvPicPr>
            <a:picLocks noChangeAspect="1" noChangeArrowheads="1"/>
          </p:cNvPicPr>
          <p:nvPr/>
        </p:nvPicPr>
        <p:blipFill>
          <a:blip r:embed="rId2" cstate="print"/>
          <a:srcRect/>
          <a:stretch>
            <a:fillRect/>
          </a:stretch>
        </p:blipFill>
        <p:spPr bwMode="auto">
          <a:xfrm>
            <a:off x="251520" y="1196752"/>
            <a:ext cx="8866656" cy="5184576"/>
          </a:xfrm>
          <a:prstGeom prst="rect">
            <a:avLst/>
          </a:prstGeom>
          <a:noFill/>
          <a:ln w="9525">
            <a:noFill/>
            <a:miter lim="800000"/>
            <a:headEnd/>
            <a:tailEnd/>
          </a:ln>
        </p:spPr>
      </p:pic>
      <p:sp>
        <p:nvSpPr>
          <p:cNvPr id="17" name="TextBox 16"/>
          <p:cNvSpPr txBox="1"/>
          <p:nvPr/>
        </p:nvSpPr>
        <p:spPr>
          <a:xfrm>
            <a:off x="-396552" y="3573016"/>
            <a:ext cx="9721080" cy="954107"/>
          </a:xfrm>
          <a:prstGeom prst="rect">
            <a:avLst/>
          </a:prstGeom>
          <a:solidFill>
            <a:srgbClr val="FFFF00"/>
          </a:solidFill>
          <a:scene3d>
            <a:camera prst="isometricRightUp"/>
            <a:lightRig rig="threePt" dir="t"/>
          </a:scene3d>
        </p:spPr>
        <p:txBody>
          <a:bodyPr wrap="square" rtlCol="0">
            <a:spAutoFit/>
          </a:bodyPr>
          <a:lstStyle/>
          <a:p>
            <a:pPr algn="ctr"/>
            <a:r>
              <a:rPr lang="en-CA" sz="2800" b="1" dirty="0" smtClean="0">
                <a:solidFill>
                  <a:srgbClr val="008000"/>
                </a:solidFill>
              </a:rPr>
              <a:t>A Continuous flow pilot demonstration unit is a must before commercialization of this technology</a:t>
            </a:r>
            <a:endParaRPr lang="en-CA" sz="2800" b="1" dirty="0">
              <a:solidFill>
                <a:srgbClr val="008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836712"/>
            <a:ext cx="4176464" cy="2952328"/>
          </a:xfrm>
        </p:spPr>
        <p:txBody>
          <a:bodyPr/>
          <a:lstStyle/>
          <a:p>
            <a:r>
              <a:rPr lang="en-CA" b="1" dirty="0" smtClean="0">
                <a:solidFill>
                  <a:srgbClr val="0070C0"/>
                </a:solidFill>
              </a:rPr>
              <a:t>Thank You!</a:t>
            </a:r>
            <a:br>
              <a:rPr lang="en-CA" b="1" dirty="0" smtClean="0">
                <a:solidFill>
                  <a:srgbClr val="0070C0"/>
                </a:solidFill>
              </a:rPr>
            </a:br>
            <a:r>
              <a:rPr lang="en-CA" b="1" dirty="0" smtClean="0">
                <a:solidFill>
                  <a:srgbClr val="0070C0"/>
                </a:solidFill>
              </a:rPr>
              <a:t/>
            </a:r>
            <a:br>
              <a:rPr lang="en-CA" b="1" dirty="0" smtClean="0">
                <a:solidFill>
                  <a:srgbClr val="0070C0"/>
                </a:solidFill>
              </a:rPr>
            </a:br>
            <a:r>
              <a:rPr lang="en-CA" b="1" dirty="0" smtClean="0">
                <a:solidFill>
                  <a:srgbClr val="0070C0"/>
                </a:solidFill>
              </a:rPr>
              <a:t>Questions?</a:t>
            </a:r>
            <a:endParaRPr lang="en-CA" b="1" dirty="0">
              <a:solidFill>
                <a:srgbClr val="0070C0"/>
              </a:solidFill>
            </a:endParaRPr>
          </a:p>
        </p:txBody>
      </p:sp>
      <p:sp>
        <p:nvSpPr>
          <p:cNvPr id="4" name="Slide Number Placeholder 3"/>
          <p:cNvSpPr>
            <a:spLocks noGrp="1"/>
          </p:cNvSpPr>
          <p:nvPr>
            <p:ph type="sldNum" sz="quarter" idx="12"/>
          </p:nvPr>
        </p:nvSpPr>
        <p:spPr/>
        <p:txBody>
          <a:bodyPr/>
          <a:lstStyle/>
          <a:p>
            <a:fld id="{F6F705D1-30D9-4CAD-8126-A59E6571C9E1}" type="slidenum">
              <a:rPr lang="en-US" altLang="en-US" smtClean="0"/>
              <a:pPr/>
              <a:t>54</a:t>
            </a:fld>
            <a:endParaRPr lang="en-US" altLang="en-US"/>
          </a:p>
        </p:txBody>
      </p:sp>
      <p:sp>
        <p:nvSpPr>
          <p:cNvPr id="5" name="Rectangle 3"/>
          <p:cNvSpPr txBox="1">
            <a:spLocks noChangeArrowheads="1"/>
          </p:cNvSpPr>
          <p:nvPr/>
        </p:nvSpPr>
        <p:spPr bwMode="auto">
          <a:xfrm>
            <a:off x="395536" y="3212976"/>
            <a:ext cx="8352928" cy="2040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kumimoji="0" lang="en-US" altLang="en-US" sz="2800" b="1" i="0" u="sng" strike="noStrike" kern="0" cap="none" spc="0" normalizeH="0" baseline="0" noProof="0" dirty="0" smtClean="0">
                <a:ln>
                  <a:noFill/>
                </a:ln>
                <a:solidFill>
                  <a:srgbClr val="C00000"/>
                </a:solidFill>
                <a:effectLst/>
                <a:uLnTx/>
                <a:uFillTx/>
                <a:latin typeface="Candara" panose="020E0502030303020204" pitchFamily="34" charset="0"/>
                <a:ea typeface="+mj-ea"/>
                <a:cs typeface="Arial" panose="020B0604020202020204" pitchFamily="34" charset="0"/>
              </a:rPr>
              <a:t>Contact:</a:t>
            </a:r>
          </a:p>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kumimoji="0" lang="en-US" altLang="en-US" sz="2000" b="1" i="0" u="none" strike="noStrike" kern="0" cap="none" spc="0" normalizeH="0" baseline="0" noProof="0" dirty="0" err="1" smtClean="0">
                <a:ln>
                  <a:noFill/>
                </a:ln>
                <a:solidFill>
                  <a:srgbClr val="008000"/>
                </a:solidFill>
                <a:effectLst/>
                <a:uLnTx/>
                <a:uFillTx/>
                <a:latin typeface="Candara" panose="020E0502030303020204" pitchFamily="34" charset="0"/>
                <a:ea typeface="+mj-ea"/>
                <a:cs typeface="Arial" panose="020B0604020202020204" pitchFamily="34" charset="0"/>
              </a:rPr>
              <a:t>Animesh</a:t>
            </a:r>
            <a:r>
              <a:rPr kumimoji="0" lang="en-US" altLang="en-US" sz="2000" b="1" i="0" u="none" strike="noStrike" kern="0" cap="none" spc="0" normalizeH="0" baseline="0" noProof="0" dirty="0" smtClean="0">
                <a:ln>
                  <a:noFill/>
                </a:ln>
                <a:solidFill>
                  <a:srgbClr val="008000"/>
                </a:solidFill>
                <a:effectLst/>
                <a:uLnTx/>
                <a:uFillTx/>
                <a:latin typeface="Candara" panose="020E0502030303020204" pitchFamily="34" charset="0"/>
                <a:ea typeface="+mj-ea"/>
                <a:cs typeface="Arial" panose="020B0604020202020204" pitchFamily="34" charset="0"/>
              </a:rPr>
              <a:t> </a:t>
            </a:r>
            <a:r>
              <a:rPr kumimoji="0" lang="en-US" altLang="en-US" sz="2000" b="1" i="0" u="none" strike="noStrike" kern="0" cap="none" spc="0" normalizeH="0" baseline="0" noProof="0" dirty="0" err="1" smtClean="0">
                <a:ln>
                  <a:noFill/>
                </a:ln>
                <a:solidFill>
                  <a:srgbClr val="008000"/>
                </a:solidFill>
                <a:effectLst/>
                <a:uLnTx/>
                <a:uFillTx/>
                <a:latin typeface="Candara" panose="020E0502030303020204" pitchFamily="34" charset="0"/>
                <a:ea typeface="+mj-ea"/>
                <a:cs typeface="Arial" panose="020B0604020202020204" pitchFamily="34" charset="0"/>
              </a:rPr>
              <a:t>Dutta</a:t>
            </a:r>
            <a:endParaRPr kumimoji="0" lang="en-US" altLang="en-US" sz="2000" b="1" i="0" u="none" strike="noStrike" kern="0" cap="none" spc="0" normalizeH="0" baseline="0" noProof="0" dirty="0" smtClean="0">
              <a:ln>
                <a:noFill/>
              </a:ln>
              <a:solidFill>
                <a:srgbClr val="008000"/>
              </a:solidFill>
              <a:effectLst/>
              <a:uLnTx/>
              <a:uFillTx/>
              <a:latin typeface="Candara" panose="020E0502030303020204" pitchFamily="34" charset="0"/>
              <a:ea typeface="+mj-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lang="en-US" altLang="en-US" sz="2000" b="1" kern="0" dirty="0" smtClean="0">
                <a:solidFill>
                  <a:srgbClr val="008000"/>
                </a:solidFill>
                <a:latin typeface="Candara" panose="020E0502030303020204" pitchFamily="34" charset="0"/>
                <a:ea typeface="+mj-ea"/>
                <a:cs typeface="Arial" panose="020B0604020202020204" pitchFamily="34" charset="0"/>
              </a:rPr>
              <a:t>Associate Professor</a:t>
            </a:r>
            <a:endParaRPr kumimoji="0" lang="en-US" altLang="en-US" sz="2000" b="1" i="0" u="none" strike="noStrike" kern="0" cap="none" spc="0" normalizeH="0" baseline="0" noProof="0" dirty="0" smtClean="0">
              <a:ln>
                <a:noFill/>
              </a:ln>
              <a:solidFill>
                <a:srgbClr val="008000"/>
              </a:solidFill>
              <a:effectLst/>
              <a:uLnTx/>
              <a:uFillTx/>
              <a:latin typeface="Candara" panose="020E0502030303020204" pitchFamily="34" charset="0"/>
              <a:ea typeface="+mj-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kumimoji="0" lang="en-US" altLang="en-US" sz="2000" b="1" i="0" u="none" strike="noStrike" kern="0" cap="none" spc="0" normalizeH="0" baseline="0" noProof="0" dirty="0" smtClean="0">
                <a:ln>
                  <a:noFill/>
                </a:ln>
                <a:solidFill>
                  <a:srgbClr val="008000"/>
                </a:solidFill>
                <a:effectLst/>
                <a:uLnTx/>
                <a:uFillTx/>
                <a:latin typeface="Candara" panose="020E0502030303020204" pitchFamily="34" charset="0"/>
                <a:ea typeface="+mj-ea"/>
                <a:cs typeface="Arial" panose="020B0604020202020204" pitchFamily="34" charset="0"/>
              </a:rPr>
              <a:t>School of Engineering, University of Guelph </a:t>
            </a:r>
          </a:p>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kumimoji="0" lang="en-US" altLang="en-US" sz="2000" b="1" i="0" u="none" strike="noStrike" kern="0" cap="none" spc="0" normalizeH="0" baseline="0" noProof="0" dirty="0" smtClean="0">
                <a:ln>
                  <a:noFill/>
                </a:ln>
                <a:solidFill>
                  <a:srgbClr val="008000"/>
                </a:solidFill>
                <a:effectLst/>
                <a:uLnTx/>
                <a:uFillTx/>
                <a:latin typeface="Candara" panose="020E0502030303020204" pitchFamily="34" charset="0"/>
                <a:ea typeface="+mj-ea"/>
                <a:cs typeface="Arial" panose="020B0604020202020204" pitchFamily="34" charset="0"/>
              </a:rPr>
              <a:t>Ontario, Canada </a:t>
            </a:r>
          </a:p>
          <a:p>
            <a:pPr marL="342900" marR="0" lvl="0" indent="-342900" algn="l" defTabSz="914400" rtl="0" eaLnBrk="1" fontAlgn="base" latinLnBrk="0" hangingPunct="1">
              <a:lnSpc>
                <a:spcPct val="100000"/>
              </a:lnSpc>
              <a:spcBef>
                <a:spcPct val="20000"/>
              </a:spcBef>
              <a:spcAft>
                <a:spcPct val="0"/>
              </a:spcAft>
              <a:buClr>
                <a:srgbClr val="4D4D4D"/>
              </a:buClr>
              <a:buSzTx/>
              <a:tabLst/>
              <a:defRPr/>
            </a:pPr>
            <a:r>
              <a:rPr lang="en-US" altLang="en-US" sz="2000" b="1" kern="0" dirty="0" smtClean="0">
                <a:solidFill>
                  <a:srgbClr val="008000"/>
                </a:solidFill>
                <a:latin typeface="Candara" panose="020E0502030303020204" pitchFamily="34" charset="0"/>
                <a:ea typeface="+mj-ea"/>
                <a:cs typeface="Arial" panose="020B0604020202020204" pitchFamily="34" charset="0"/>
              </a:rPr>
              <a:t>Email: </a:t>
            </a:r>
            <a:r>
              <a:rPr lang="en-US" altLang="en-US" sz="2000" b="1" kern="0" dirty="0" smtClean="0">
                <a:solidFill>
                  <a:srgbClr val="008000"/>
                </a:solidFill>
                <a:latin typeface="Candara" panose="020E0502030303020204" pitchFamily="34" charset="0"/>
                <a:ea typeface="+mj-ea"/>
                <a:cs typeface="Arial" panose="020B0604020202020204" pitchFamily="34" charset="0"/>
                <a:hlinkClick r:id="rId2"/>
              </a:rPr>
              <a:t>adutta@uoguelph.ca</a:t>
            </a:r>
            <a:endParaRPr lang="en-US" altLang="en-US" sz="2000" b="1" kern="0" dirty="0" smtClean="0">
              <a:solidFill>
                <a:srgbClr val="008000"/>
              </a:solidFill>
              <a:latin typeface="Candara" panose="020E0502030303020204" pitchFamily="34" charset="0"/>
              <a:ea typeface="+mj-ea"/>
              <a:cs typeface="Arial" panose="020B0604020202020204" pitchFamily="34" charset="0"/>
            </a:endParaRPr>
          </a:p>
          <a:p>
            <a:pPr marL="342900" indent="-342900">
              <a:spcBef>
                <a:spcPct val="20000"/>
              </a:spcBef>
              <a:buClr>
                <a:srgbClr val="4D4D4D"/>
              </a:buClr>
            </a:pPr>
            <a:r>
              <a:rPr lang="en-CA" altLang="en-US" sz="2000" b="1" kern="0" dirty="0" smtClean="0">
                <a:solidFill>
                  <a:srgbClr val="008000"/>
                </a:solidFill>
                <a:latin typeface="Candara" panose="020E0502030303020204" pitchFamily="34" charset="0"/>
                <a:ea typeface="+mj-ea"/>
                <a:cs typeface="Arial" panose="020B0604020202020204" pitchFamily="34" charset="0"/>
              </a:rPr>
              <a:t>Web: </a:t>
            </a:r>
            <a:r>
              <a:rPr lang="en-CA" altLang="en-US" sz="2000" b="1" kern="0" dirty="0" smtClean="0">
                <a:solidFill>
                  <a:srgbClr val="008000"/>
                </a:solidFill>
                <a:latin typeface="Candara" panose="020E0502030303020204" pitchFamily="34" charset="0"/>
                <a:ea typeface="+mj-ea"/>
                <a:cs typeface="Arial" panose="020B0604020202020204" pitchFamily="34" charset="0"/>
                <a:hlinkClick r:id="rId3"/>
              </a:rPr>
              <a:t>www.uoguelph.ca/~adutta/</a:t>
            </a:r>
            <a:endParaRPr lang="en-CA" altLang="en-US" sz="2000" b="1" kern="0" dirty="0" smtClean="0">
              <a:solidFill>
                <a:srgbClr val="008000"/>
              </a:solidFill>
              <a:latin typeface="Candara" panose="020E0502030303020204" pitchFamily="34" charset="0"/>
              <a:ea typeface="+mj-ea"/>
              <a:cs typeface="Arial" panose="020B0604020202020204" pitchFamily="34" charset="0"/>
            </a:endParaRPr>
          </a:p>
          <a:p>
            <a:pPr marL="342900" indent="-342900">
              <a:spcBef>
                <a:spcPct val="20000"/>
              </a:spcBef>
              <a:buClr>
                <a:srgbClr val="4D4D4D"/>
              </a:buClr>
            </a:pPr>
            <a:r>
              <a:rPr lang="en-CA" altLang="en-US" sz="2000" b="1" kern="0" dirty="0" smtClean="0">
                <a:solidFill>
                  <a:srgbClr val="008000"/>
                </a:solidFill>
                <a:latin typeface="Candara" panose="020E0502030303020204" pitchFamily="34" charset="0"/>
                <a:ea typeface="+mj-ea"/>
                <a:cs typeface="Arial" panose="020B0604020202020204" pitchFamily="34" charset="0"/>
              </a:rPr>
              <a:t>Citations: </a:t>
            </a:r>
            <a:r>
              <a:rPr lang="en-CA" altLang="en-US" sz="2000" b="1" kern="0" dirty="0" smtClean="0">
                <a:solidFill>
                  <a:srgbClr val="008000"/>
                </a:solidFill>
                <a:latin typeface="Candara" panose="020E0502030303020204" pitchFamily="34" charset="0"/>
                <a:ea typeface="+mj-ea"/>
                <a:cs typeface="Arial" panose="020B0604020202020204" pitchFamily="34" charset="0"/>
                <a:hlinkClick r:id="rId4"/>
              </a:rPr>
              <a:t>http://scholar.google.com/citations?user=UzKorbMAAAAJ&amp;hl=en</a:t>
            </a:r>
            <a:endParaRPr lang="en-US" altLang="en-US" sz="2000" b="1" kern="0" dirty="0" smtClean="0">
              <a:solidFill>
                <a:srgbClr val="008000"/>
              </a:solidFill>
              <a:latin typeface="Candara" panose="020E0502030303020204" pitchFamily="34" charset="0"/>
              <a:ea typeface="+mj-ea"/>
              <a:cs typeface="Arial" panose="020B0604020202020204" pitchFamily="34" charset="0"/>
            </a:endParaRPr>
          </a:p>
        </p:txBody>
      </p:sp>
      <p:pic>
        <p:nvPicPr>
          <p:cNvPr id="6" name="Picture 2"/>
          <p:cNvPicPr>
            <a:picLocks noChangeAspect="1" noChangeArrowheads="1"/>
          </p:cNvPicPr>
          <p:nvPr/>
        </p:nvPicPr>
        <p:blipFill>
          <a:blip r:embed="rId5" cstate="print"/>
          <a:srcRect/>
          <a:stretch>
            <a:fillRect/>
          </a:stretch>
        </p:blipFill>
        <p:spPr bwMode="auto">
          <a:xfrm>
            <a:off x="6228184" y="2852936"/>
            <a:ext cx="2495750" cy="2736304"/>
          </a:xfrm>
          <a:prstGeom prst="rect">
            <a:avLst/>
          </a:prstGeom>
          <a:noFill/>
          <a:ln w="9525">
            <a:noFill/>
            <a:miter lim="800000"/>
            <a:headEnd/>
            <a:tailEnd/>
          </a:ln>
          <a:effectLst/>
        </p:spPr>
      </p:pic>
    </p:spTree>
    <p:extLst>
      <p:ext uri="{BB962C8B-B14F-4D97-AF65-F5344CB8AC3E}">
        <p14:creationId xmlns="" xmlns:p14="http://schemas.microsoft.com/office/powerpoint/2010/main" val="2291065755"/>
      </p:ext>
    </p:extLst>
  </p:cSld>
  <p:clrMapOvr>
    <a:masterClrMapping/>
  </p:clrMapOvr>
  <p:timing>
    <p:tnLst>
      <p:par>
        <p:cTn id="1" dur="indefinite" restart="never" nodeType="tmRoot"/>
      </p:par>
    </p:tnLst>
  </p:timing>
</p:sld>
</file>

<file path=ppt/theme/_rels/themeOverride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image" Target="../media/image71.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6139</TotalTime>
  <Words>2983</Words>
  <Application>Microsoft Office PowerPoint</Application>
  <PresentationFormat>On-screen Show (4:3)</PresentationFormat>
  <Paragraphs>724</Paragraphs>
  <Slides>54</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Default Design</vt:lpstr>
      <vt:lpstr>Equation</vt:lpstr>
      <vt:lpstr>Hybrid thermochemical and biochemical conversion of biomass for renewable fuels and products ---- where value is recovered from every co-product of the biomass conversion processes </vt:lpstr>
      <vt:lpstr>Three most important global issues</vt:lpstr>
      <vt:lpstr>Slide 3</vt:lpstr>
      <vt:lpstr>Slide 4</vt:lpstr>
      <vt:lpstr>Biomass Conversion Research Program at BRIL </vt:lpstr>
      <vt:lpstr>A hybrid concept for renewable fuels</vt:lpstr>
      <vt:lpstr>Pros and Cons of Biomass</vt:lpstr>
      <vt:lpstr>Pre-treatment of biomass research at Bio-renewable Innovation Lab</vt:lpstr>
      <vt:lpstr>Research Questions?</vt:lpstr>
      <vt:lpstr>Methods investigated to produce biocabon</vt:lpstr>
      <vt:lpstr>Torrefaction: a mild pyrolysis process  (Conventional/Dry Method)</vt:lpstr>
      <vt:lpstr>Hydrothermal Carbonisation (HTC) (A Comparatively New Method)</vt:lpstr>
      <vt:lpstr>Bio-product development research at Guelph</vt:lpstr>
      <vt:lpstr>HTC Product Streams</vt:lpstr>
      <vt:lpstr>Effect of Pre-treatment on Polymeric Composition</vt:lpstr>
      <vt:lpstr>Effect of HTC on Higher Heating Value (HHV)</vt:lpstr>
      <vt:lpstr>Corn Stover HTC Outcomes</vt:lpstr>
      <vt:lpstr>van Krevelen Diagram</vt:lpstr>
      <vt:lpstr>Van-krevalen diagram  (Effect on H/C-O/C Atomic Ratios)</vt:lpstr>
      <vt:lpstr>Effect of Pre-treatment on Alkali and Alkaline Content </vt:lpstr>
      <vt:lpstr>SEM of Corn Husk HTC</vt:lpstr>
      <vt:lpstr>Effect of pre-treatment on Grindability</vt:lpstr>
      <vt:lpstr>Effect of pre-treatment on Hydrophobicity </vt:lpstr>
      <vt:lpstr>Effect on Mass and Energy Density </vt:lpstr>
      <vt:lpstr>HTC Product Streams</vt:lpstr>
      <vt:lpstr>Characterization of HTC Process Water </vt:lpstr>
      <vt:lpstr>Part II: Dry-reforming of biogas produced through Anaerobic Digestion and Gasification of biomass to produced syngas</vt:lpstr>
      <vt:lpstr>Motivations!</vt:lpstr>
      <vt:lpstr>Production of Synthesis Gas from Biogas</vt:lpstr>
      <vt:lpstr>Dry-reforming research at BRIL</vt:lpstr>
      <vt:lpstr>Catalytic Supercritical Gasification of Biocrude from Hydrothermal Liquefaction of Cattle Manure</vt:lpstr>
      <vt:lpstr>FEEDSTOCK PREPARATION</vt:lpstr>
      <vt:lpstr>REACTOR (Design and build through CFI_LOF Grant)</vt:lpstr>
      <vt:lpstr>RESULTS AND DISCUSSION</vt:lpstr>
      <vt:lpstr>Slide 35</vt:lpstr>
      <vt:lpstr>Slide 36</vt:lpstr>
      <vt:lpstr>Slide 37</vt:lpstr>
      <vt:lpstr>Hybrid updraft-downdraft gasification</vt:lpstr>
      <vt:lpstr>Temperature distribution inside hybrid gasifier</vt:lpstr>
      <vt:lpstr>Innovative Circulating Fluidized Bed-Calcium Looping Gasification developed</vt:lpstr>
      <vt:lpstr>Energy balance of the CFB-CLG system</vt:lpstr>
      <vt:lpstr>Part III: Syngas fermentation for liquid fuels</vt:lpstr>
      <vt:lpstr>Syngas-fermentation to ethanol-Why?</vt:lpstr>
      <vt:lpstr>Slide 44</vt:lpstr>
      <vt:lpstr>Slide 45</vt:lpstr>
      <vt:lpstr>Slide 46</vt:lpstr>
      <vt:lpstr>Part IV: Life Cycle Analysis and Life Cycle Cost Assessment</vt:lpstr>
      <vt:lpstr>Slide 48</vt:lpstr>
      <vt:lpstr>Slide 49</vt:lpstr>
      <vt:lpstr>Slide 50</vt:lpstr>
      <vt:lpstr>Slide 51</vt:lpstr>
      <vt:lpstr>Concluding remarks</vt:lpstr>
      <vt:lpstr>Take home Message</vt:lpstr>
      <vt:lpstr>Thank You!  Questions?</vt:lpstr>
    </vt:vector>
  </TitlesOfParts>
  <Company>University of Guelph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Amanda Scott</dc:creator>
  <cp:lastModifiedBy>animesh</cp:lastModifiedBy>
  <cp:revision>306</cp:revision>
  <dcterms:created xsi:type="dcterms:W3CDTF">2007-08-30T13:52:01Z</dcterms:created>
  <dcterms:modified xsi:type="dcterms:W3CDTF">2016-06-11T17:46:12Z</dcterms:modified>
</cp:coreProperties>
</file>