
<file path=[Content_Types].xml><?xml version="1.0" encoding="utf-8"?>
<Types xmlns="http://schemas.openxmlformats.org/package/2006/content-types">
  <Default Extension="bmp" ContentType="image/bmp"/>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8"/>
  </p:notesMasterIdLst>
  <p:handoutMasterIdLst>
    <p:handoutMasterId r:id="rId39"/>
  </p:handoutMasterIdLst>
  <p:sldIdLst>
    <p:sldId id="257" r:id="rId2"/>
    <p:sldId id="258" r:id="rId3"/>
    <p:sldId id="261" r:id="rId4"/>
    <p:sldId id="264" r:id="rId5"/>
    <p:sldId id="265" r:id="rId6"/>
    <p:sldId id="267" r:id="rId7"/>
    <p:sldId id="268" r:id="rId8"/>
    <p:sldId id="269" r:id="rId9"/>
    <p:sldId id="270" r:id="rId10"/>
    <p:sldId id="271" r:id="rId11"/>
    <p:sldId id="272" r:id="rId12"/>
    <p:sldId id="273" r:id="rId13"/>
    <p:sldId id="274" r:id="rId14"/>
    <p:sldId id="275" r:id="rId15"/>
    <p:sldId id="276" r:id="rId16"/>
    <p:sldId id="278" r:id="rId17"/>
    <p:sldId id="279" r:id="rId18"/>
    <p:sldId id="280" r:id="rId19"/>
    <p:sldId id="282" r:id="rId20"/>
    <p:sldId id="284" r:id="rId21"/>
    <p:sldId id="285" r:id="rId22"/>
    <p:sldId id="286" r:id="rId23"/>
    <p:sldId id="287" r:id="rId24"/>
    <p:sldId id="288" r:id="rId25"/>
    <p:sldId id="291" r:id="rId26"/>
    <p:sldId id="292" r:id="rId27"/>
    <p:sldId id="293" r:id="rId28"/>
    <p:sldId id="294" r:id="rId29"/>
    <p:sldId id="295" r:id="rId30"/>
    <p:sldId id="297" r:id="rId31"/>
    <p:sldId id="298" r:id="rId32"/>
    <p:sldId id="301" r:id="rId33"/>
    <p:sldId id="310" r:id="rId34"/>
    <p:sldId id="305" r:id="rId35"/>
    <p:sldId id="307" r:id="rId36"/>
    <p:sldId id="308" r:id="rId37"/>
  </p:sldIdLst>
  <p:sldSz cx="9144000" cy="6858000" type="screen4x3"/>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0" d="100"/>
          <a:sy n="100" d="100"/>
        </p:scale>
        <p:origin x="-60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1440" tIns="45720" rIns="91440" bIns="45720" rtlCol="0"/>
          <a:lstStyle>
            <a:lvl1pPr algn="r">
              <a:defRPr sz="1200"/>
            </a:lvl1pPr>
          </a:lstStyle>
          <a:p>
            <a:fld id="{FFACC67F-C01E-4EC8-9E86-4F456546045D}" type="datetimeFigureOut">
              <a:rPr lang="en-US" smtClean="0"/>
              <a:t>10/12/2014</a:t>
            </a:fld>
            <a:endParaRPr lang="en-US"/>
          </a:p>
        </p:txBody>
      </p:sp>
      <p:sp>
        <p:nvSpPr>
          <p:cNvPr id="4" name="Footer Placeholder 3"/>
          <p:cNvSpPr>
            <a:spLocks noGrp="1"/>
          </p:cNvSpPr>
          <p:nvPr>
            <p:ph type="ftr" sz="quarter" idx="2"/>
          </p:nvPr>
        </p:nvSpPr>
        <p:spPr>
          <a:xfrm>
            <a:off x="0" y="8893175"/>
            <a:ext cx="3067050" cy="46831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08438" y="8893175"/>
            <a:ext cx="3067050" cy="468313"/>
          </a:xfrm>
          <a:prstGeom prst="rect">
            <a:avLst/>
          </a:prstGeom>
        </p:spPr>
        <p:txBody>
          <a:bodyPr vert="horz" lIns="91440" tIns="45720" rIns="91440" bIns="45720" rtlCol="0" anchor="b"/>
          <a:lstStyle>
            <a:lvl1pPr algn="r">
              <a:defRPr sz="1200"/>
            </a:lvl1pPr>
          </a:lstStyle>
          <a:p>
            <a:fld id="{DC2DEB90-9E1A-401E-9EF8-143B0F618FB3}" type="slidenum">
              <a:rPr lang="en-US" smtClean="0"/>
              <a:t>‹#›</a:t>
            </a:fld>
            <a:endParaRPr lang="en-US"/>
          </a:p>
        </p:txBody>
      </p:sp>
    </p:spTree>
    <p:extLst>
      <p:ext uri="{BB962C8B-B14F-4D97-AF65-F5344CB8AC3E}">
        <p14:creationId xmlns:p14="http://schemas.microsoft.com/office/powerpoint/2010/main" val="25553602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8154"/>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idx="1"/>
          </p:nvPr>
        </p:nvSpPr>
        <p:spPr>
          <a:xfrm>
            <a:off x="4008705" y="0"/>
            <a:ext cx="3066733" cy="468154"/>
          </a:xfrm>
          <a:prstGeom prst="rect">
            <a:avLst/>
          </a:prstGeom>
        </p:spPr>
        <p:txBody>
          <a:bodyPr vert="horz" lIns="93936" tIns="46968" rIns="93936" bIns="46968" rtlCol="0"/>
          <a:lstStyle>
            <a:lvl1pPr algn="r">
              <a:defRPr sz="1200"/>
            </a:lvl1pPr>
          </a:lstStyle>
          <a:p>
            <a:fld id="{439C424B-7E90-465F-9FB4-C6A56CBD9973}" type="datetimeFigureOut">
              <a:rPr lang="en-US" smtClean="0"/>
              <a:t>10/12/2014</a:t>
            </a:fld>
            <a:endParaRPr lang="en-US"/>
          </a:p>
        </p:txBody>
      </p:sp>
      <p:sp>
        <p:nvSpPr>
          <p:cNvPr id="4" name="Slide Image Placeholder 3"/>
          <p:cNvSpPr>
            <a:spLocks noGrp="1" noRot="1" noChangeAspect="1"/>
          </p:cNvSpPr>
          <p:nvPr>
            <p:ph type="sldImg" idx="2"/>
          </p:nvPr>
        </p:nvSpPr>
        <p:spPr>
          <a:xfrm>
            <a:off x="1196975" y="701675"/>
            <a:ext cx="4683125" cy="3511550"/>
          </a:xfrm>
          <a:prstGeom prst="rect">
            <a:avLst/>
          </a:prstGeom>
          <a:noFill/>
          <a:ln w="12700">
            <a:solidFill>
              <a:prstClr val="black"/>
            </a:solidFill>
          </a:ln>
        </p:spPr>
        <p:txBody>
          <a:bodyPr vert="horz" lIns="93936" tIns="46968" rIns="93936" bIns="46968" rtlCol="0" anchor="ctr"/>
          <a:lstStyle/>
          <a:p>
            <a:endParaRPr lang="en-US"/>
          </a:p>
        </p:txBody>
      </p:sp>
      <p:sp>
        <p:nvSpPr>
          <p:cNvPr id="5" name="Notes Placeholder 4"/>
          <p:cNvSpPr>
            <a:spLocks noGrp="1"/>
          </p:cNvSpPr>
          <p:nvPr>
            <p:ph type="body" sz="quarter" idx="3"/>
          </p:nvPr>
        </p:nvSpPr>
        <p:spPr>
          <a:xfrm>
            <a:off x="707708" y="4447461"/>
            <a:ext cx="5661660" cy="4213384"/>
          </a:xfrm>
          <a:prstGeom prst="rect">
            <a:avLst/>
          </a:prstGeom>
        </p:spPr>
        <p:txBody>
          <a:bodyPr vert="horz" lIns="93936" tIns="46968" rIns="93936" bIns="469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296"/>
            <a:ext cx="3066733" cy="468154"/>
          </a:xfrm>
          <a:prstGeom prst="rect">
            <a:avLst/>
          </a:prstGeom>
        </p:spPr>
        <p:txBody>
          <a:bodyPr vert="horz" lIns="93936" tIns="46968" rIns="93936" bIns="46968" rtlCol="0" anchor="b"/>
          <a:lstStyle>
            <a:lvl1pPr algn="l">
              <a:defRPr sz="1200"/>
            </a:lvl1pPr>
          </a:lstStyle>
          <a:p>
            <a:endParaRPr lang="en-US"/>
          </a:p>
        </p:txBody>
      </p:sp>
      <p:sp>
        <p:nvSpPr>
          <p:cNvPr id="7" name="Slide Number Placeholder 6"/>
          <p:cNvSpPr>
            <a:spLocks noGrp="1"/>
          </p:cNvSpPr>
          <p:nvPr>
            <p:ph type="sldNum" sz="quarter" idx="5"/>
          </p:nvPr>
        </p:nvSpPr>
        <p:spPr>
          <a:xfrm>
            <a:off x="4008705" y="8893296"/>
            <a:ext cx="3066733" cy="468154"/>
          </a:xfrm>
          <a:prstGeom prst="rect">
            <a:avLst/>
          </a:prstGeom>
        </p:spPr>
        <p:txBody>
          <a:bodyPr vert="horz" lIns="93936" tIns="46968" rIns="93936" bIns="46968" rtlCol="0" anchor="b"/>
          <a:lstStyle>
            <a:lvl1pPr algn="r">
              <a:defRPr sz="1200"/>
            </a:lvl1pPr>
          </a:lstStyle>
          <a:p>
            <a:fld id="{A92A8FEC-7670-476F-B0ED-DA1566F8AAFC}" type="slidenum">
              <a:rPr lang="en-US" smtClean="0"/>
              <a:t>‹#›</a:t>
            </a:fld>
            <a:endParaRPr lang="en-US"/>
          </a:p>
        </p:txBody>
      </p:sp>
    </p:spTree>
    <p:extLst>
      <p:ext uri="{BB962C8B-B14F-4D97-AF65-F5344CB8AC3E}">
        <p14:creationId xmlns:p14="http://schemas.microsoft.com/office/powerpoint/2010/main" val="764603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02194A-9948-4913-B247-335F7FCFB646}" type="slidenum">
              <a:rPr lang="en-US" smtClean="0"/>
              <a:t>1</a:t>
            </a:fld>
            <a:endParaRPr lang="en-US"/>
          </a:p>
        </p:txBody>
      </p:sp>
    </p:spTree>
    <p:extLst>
      <p:ext uri="{BB962C8B-B14F-4D97-AF65-F5344CB8AC3E}">
        <p14:creationId xmlns:p14="http://schemas.microsoft.com/office/powerpoint/2010/main" val="33304648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a:t>
            </a:fld>
            <a:endParaRPr lang="en-US"/>
          </a:p>
        </p:txBody>
      </p:sp>
    </p:spTree>
    <p:extLst>
      <p:ext uri="{BB962C8B-B14F-4D97-AF65-F5344CB8AC3E}">
        <p14:creationId xmlns:p14="http://schemas.microsoft.com/office/powerpoint/2010/main" val="868374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a:t>
            </a:fld>
            <a:endParaRPr lang="en-US"/>
          </a:p>
        </p:txBody>
      </p:sp>
    </p:spTree>
    <p:extLst>
      <p:ext uri="{BB962C8B-B14F-4D97-AF65-F5344CB8AC3E}">
        <p14:creationId xmlns:p14="http://schemas.microsoft.com/office/powerpoint/2010/main" val="3831369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4</a:t>
            </a:fld>
            <a:endParaRPr lang="en-US"/>
          </a:p>
        </p:txBody>
      </p:sp>
    </p:spTree>
    <p:extLst>
      <p:ext uri="{BB962C8B-B14F-4D97-AF65-F5344CB8AC3E}">
        <p14:creationId xmlns:p14="http://schemas.microsoft.com/office/powerpoint/2010/main" val="2854086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5</a:t>
            </a:fld>
            <a:endParaRPr lang="en-US"/>
          </a:p>
        </p:txBody>
      </p:sp>
    </p:spTree>
    <p:extLst>
      <p:ext uri="{BB962C8B-B14F-4D97-AF65-F5344CB8AC3E}">
        <p14:creationId xmlns:p14="http://schemas.microsoft.com/office/powerpoint/2010/main" val="4143408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6</a:t>
            </a:fld>
            <a:endParaRPr lang="en-US"/>
          </a:p>
        </p:txBody>
      </p:sp>
    </p:spTree>
    <p:extLst>
      <p:ext uri="{BB962C8B-B14F-4D97-AF65-F5344CB8AC3E}">
        <p14:creationId xmlns:p14="http://schemas.microsoft.com/office/powerpoint/2010/main" val="1723460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7</a:t>
            </a:fld>
            <a:endParaRPr lang="en-US"/>
          </a:p>
        </p:txBody>
      </p:sp>
    </p:spTree>
    <p:extLst>
      <p:ext uri="{BB962C8B-B14F-4D97-AF65-F5344CB8AC3E}">
        <p14:creationId xmlns:p14="http://schemas.microsoft.com/office/powerpoint/2010/main" val="1329871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8</a:t>
            </a:fld>
            <a:endParaRPr lang="en-US"/>
          </a:p>
        </p:txBody>
      </p:sp>
    </p:spTree>
    <p:extLst>
      <p:ext uri="{BB962C8B-B14F-4D97-AF65-F5344CB8AC3E}">
        <p14:creationId xmlns:p14="http://schemas.microsoft.com/office/powerpoint/2010/main" val="326607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9</a:t>
            </a:fld>
            <a:endParaRPr lang="en-US"/>
          </a:p>
        </p:txBody>
      </p:sp>
    </p:spTree>
    <p:extLst>
      <p:ext uri="{BB962C8B-B14F-4D97-AF65-F5344CB8AC3E}">
        <p14:creationId xmlns:p14="http://schemas.microsoft.com/office/powerpoint/2010/main" val="2825045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10</a:t>
            </a:fld>
            <a:endParaRPr lang="en-US"/>
          </a:p>
        </p:txBody>
      </p:sp>
    </p:spTree>
    <p:extLst>
      <p:ext uri="{BB962C8B-B14F-4D97-AF65-F5344CB8AC3E}">
        <p14:creationId xmlns:p14="http://schemas.microsoft.com/office/powerpoint/2010/main" val="172984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11</a:t>
            </a:fld>
            <a:endParaRPr lang="en-US"/>
          </a:p>
        </p:txBody>
      </p:sp>
    </p:spTree>
    <p:extLst>
      <p:ext uri="{BB962C8B-B14F-4D97-AF65-F5344CB8AC3E}">
        <p14:creationId xmlns:p14="http://schemas.microsoft.com/office/powerpoint/2010/main" val="1290954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12</a:t>
            </a:fld>
            <a:endParaRPr lang="en-US"/>
          </a:p>
        </p:txBody>
      </p:sp>
    </p:spTree>
    <p:extLst>
      <p:ext uri="{BB962C8B-B14F-4D97-AF65-F5344CB8AC3E}">
        <p14:creationId xmlns:p14="http://schemas.microsoft.com/office/powerpoint/2010/main" val="1129480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13</a:t>
            </a:fld>
            <a:endParaRPr lang="en-US"/>
          </a:p>
        </p:txBody>
      </p:sp>
    </p:spTree>
    <p:extLst>
      <p:ext uri="{BB962C8B-B14F-4D97-AF65-F5344CB8AC3E}">
        <p14:creationId xmlns:p14="http://schemas.microsoft.com/office/powerpoint/2010/main" val="687174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14</a:t>
            </a:fld>
            <a:endParaRPr lang="en-US"/>
          </a:p>
        </p:txBody>
      </p:sp>
    </p:spTree>
    <p:extLst>
      <p:ext uri="{BB962C8B-B14F-4D97-AF65-F5344CB8AC3E}">
        <p14:creationId xmlns:p14="http://schemas.microsoft.com/office/powerpoint/2010/main" val="4171934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15</a:t>
            </a:fld>
            <a:endParaRPr lang="en-US"/>
          </a:p>
        </p:txBody>
      </p:sp>
    </p:spTree>
    <p:extLst>
      <p:ext uri="{BB962C8B-B14F-4D97-AF65-F5344CB8AC3E}">
        <p14:creationId xmlns:p14="http://schemas.microsoft.com/office/powerpoint/2010/main" val="42326048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16</a:t>
            </a:fld>
            <a:endParaRPr lang="en-US"/>
          </a:p>
        </p:txBody>
      </p:sp>
    </p:spTree>
    <p:extLst>
      <p:ext uri="{BB962C8B-B14F-4D97-AF65-F5344CB8AC3E}">
        <p14:creationId xmlns:p14="http://schemas.microsoft.com/office/powerpoint/2010/main" val="10062465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17</a:t>
            </a:fld>
            <a:endParaRPr lang="en-US"/>
          </a:p>
        </p:txBody>
      </p:sp>
    </p:spTree>
    <p:extLst>
      <p:ext uri="{BB962C8B-B14F-4D97-AF65-F5344CB8AC3E}">
        <p14:creationId xmlns:p14="http://schemas.microsoft.com/office/powerpoint/2010/main" val="15570324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18</a:t>
            </a:fld>
            <a:endParaRPr lang="en-US"/>
          </a:p>
        </p:txBody>
      </p:sp>
    </p:spTree>
    <p:extLst>
      <p:ext uri="{BB962C8B-B14F-4D97-AF65-F5344CB8AC3E}">
        <p14:creationId xmlns:p14="http://schemas.microsoft.com/office/powerpoint/2010/main" val="26975378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19</a:t>
            </a:fld>
            <a:endParaRPr lang="en-US"/>
          </a:p>
        </p:txBody>
      </p:sp>
    </p:spTree>
    <p:extLst>
      <p:ext uri="{BB962C8B-B14F-4D97-AF65-F5344CB8AC3E}">
        <p14:creationId xmlns:p14="http://schemas.microsoft.com/office/powerpoint/2010/main" val="3261128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20</a:t>
            </a:fld>
            <a:endParaRPr lang="en-US"/>
          </a:p>
        </p:txBody>
      </p:sp>
    </p:spTree>
    <p:extLst>
      <p:ext uri="{BB962C8B-B14F-4D97-AF65-F5344CB8AC3E}">
        <p14:creationId xmlns:p14="http://schemas.microsoft.com/office/powerpoint/2010/main" val="2446032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21</a:t>
            </a:fld>
            <a:endParaRPr lang="en-US"/>
          </a:p>
        </p:txBody>
      </p:sp>
    </p:spTree>
    <p:extLst>
      <p:ext uri="{BB962C8B-B14F-4D97-AF65-F5344CB8AC3E}">
        <p14:creationId xmlns:p14="http://schemas.microsoft.com/office/powerpoint/2010/main" val="1185093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22</a:t>
            </a:fld>
            <a:endParaRPr lang="en-US"/>
          </a:p>
        </p:txBody>
      </p:sp>
    </p:spTree>
    <p:extLst>
      <p:ext uri="{BB962C8B-B14F-4D97-AF65-F5344CB8AC3E}">
        <p14:creationId xmlns:p14="http://schemas.microsoft.com/office/powerpoint/2010/main" val="25278882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23</a:t>
            </a:fld>
            <a:endParaRPr lang="en-US"/>
          </a:p>
        </p:txBody>
      </p:sp>
    </p:spTree>
    <p:extLst>
      <p:ext uri="{BB962C8B-B14F-4D97-AF65-F5344CB8AC3E}">
        <p14:creationId xmlns:p14="http://schemas.microsoft.com/office/powerpoint/2010/main" val="2592588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24</a:t>
            </a:fld>
            <a:endParaRPr lang="en-US"/>
          </a:p>
        </p:txBody>
      </p:sp>
    </p:spTree>
    <p:extLst>
      <p:ext uri="{BB962C8B-B14F-4D97-AF65-F5344CB8AC3E}">
        <p14:creationId xmlns:p14="http://schemas.microsoft.com/office/powerpoint/2010/main" val="36030800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ssss</a:t>
            </a:r>
            <a:endParaRPr lang="en-US" dirty="0"/>
          </a:p>
        </p:txBody>
      </p:sp>
      <p:sp>
        <p:nvSpPr>
          <p:cNvPr id="4" name="Slide Number Placeholder 3"/>
          <p:cNvSpPr>
            <a:spLocks noGrp="1"/>
          </p:cNvSpPr>
          <p:nvPr>
            <p:ph type="sldNum" sz="quarter" idx="10"/>
          </p:nvPr>
        </p:nvSpPr>
        <p:spPr/>
        <p:txBody>
          <a:bodyPr/>
          <a:lstStyle/>
          <a:p>
            <a:fld id="{CA02194A-9948-4913-B247-335F7FCFB646}" type="slidenum">
              <a:rPr lang="en-US" smtClean="0"/>
              <a:t>25</a:t>
            </a:fld>
            <a:endParaRPr lang="en-US"/>
          </a:p>
        </p:txBody>
      </p:sp>
    </p:spTree>
    <p:extLst>
      <p:ext uri="{BB962C8B-B14F-4D97-AF65-F5344CB8AC3E}">
        <p14:creationId xmlns:p14="http://schemas.microsoft.com/office/powerpoint/2010/main" val="3048231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02194A-9948-4913-B247-335F7FCFB646}" type="slidenum">
              <a:rPr lang="en-US" smtClean="0"/>
              <a:t>26</a:t>
            </a:fld>
            <a:endParaRPr lang="en-US"/>
          </a:p>
        </p:txBody>
      </p:sp>
    </p:spTree>
    <p:extLst>
      <p:ext uri="{BB962C8B-B14F-4D97-AF65-F5344CB8AC3E}">
        <p14:creationId xmlns:p14="http://schemas.microsoft.com/office/powerpoint/2010/main" val="26284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27</a:t>
            </a:fld>
            <a:endParaRPr lang="en-US"/>
          </a:p>
        </p:txBody>
      </p:sp>
    </p:spTree>
    <p:extLst>
      <p:ext uri="{BB962C8B-B14F-4D97-AF65-F5344CB8AC3E}">
        <p14:creationId xmlns:p14="http://schemas.microsoft.com/office/powerpoint/2010/main" val="1939833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28</a:t>
            </a:fld>
            <a:endParaRPr lang="en-US"/>
          </a:p>
        </p:txBody>
      </p:sp>
    </p:spTree>
    <p:extLst>
      <p:ext uri="{BB962C8B-B14F-4D97-AF65-F5344CB8AC3E}">
        <p14:creationId xmlns:p14="http://schemas.microsoft.com/office/powerpoint/2010/main" val="14021104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29</a:t>
            </a:fld>
            <a:endParaRPr lang="en-US"/>
          </a:p>
        </p:txBody>
      </p:sp>
    </p:spTree>
    <p:extLst>
      <p:ext uri="{BB962C8B-B14F-4D97-AF65-F5344CB8AC3E}">
        <p14:creationId xmlns:p14="http://schemas.microsoft.com/office/powerpoint/2010/main" val="26170757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30</a:t>
            </a:fld>
            <a:endParaRPr lang="en-US"/>
          </a:p>
        </p:txBody>
      </p:sp>
    </p:spTree>
    <p:extLst>
      <p:ext uri="{BB962C8B-B14F-4D97-AF65-F5344CB8AC3E}">
        <p14:creationId xmlns:p14="http://schemas.microsoft.com/office/powerpoint/2010/main" val="17989636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31</a:t>
            </a:fld>
            <a:endParaRPr lang="en-US"/>
          </a:p>
        </p:txBody>
      </p:sp>
    </p:spTree>
    <p:extLst>
      <p:ext uri="{BB962C8B-B14F-4D97-AF65-F5344CB8AC3E}">
        <p14:creationId xmlns:p14="http://schemas.microsoft.com/office/powerpoint/2010/main" val="21619919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32</a:t>
            </a:fld>
            <a:endParaRPr lang="en-US"/>
          </a:p>
        </p:txBody>
      </p:sp>
    </p:spTree>
    <p:extLst>
      <p:ext uri="{BB962C8B-B14F-4D97-AF65-F5344CB8AC3E}">
        <p14:creationId xmlns:p14="http://schemas.microsoft.com/office/powerpoint/2010/main" val="46414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33</a:t>
            </a:fld>
            <a:endParaRPr lang="en-US"/>
          </a:p>
        </p:txBody>
      </p:sp>
    </p:spTree>
    <p:extLst>
      <p:ext uri="{BB962C8B-B14F-4D97-AF65-F5344CB8AC3E}">
        <p14:creationId xmlns:p14="http://schemas.microsoft.com/office/powerpoint/2010/main" val="26035443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34</a:t>
            </a:fld>
            <a:endParaRPr lang="en-US"/>
          </a:p>
        </p:txBody>
      </p:sp>
    </p:spTree>
    <p:extLst>
      <p:ext uri="{BB962C8B-B14F-4D97-AF65-F5344CB8AC3E}">
        <p14:creationId xmlns:p14="http://schemas.microsoft.com/office/powerpoint/2010/main" val="405752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35</a:t>
            </a:fld>
            <a:endParaRPr lang="en-US"/>
          </a:p>
        </p:txBody>
      </p:sp>
    </p:spTree>
    <p:extLst>
      <p:ext uri="{BB962C8B-B14F-4D97-AF65-F5344CB8AC3E}">
        <p14:creationId xmlns:p14="http://schemas.microsoft.com/office/powerpoint/2010/main" val="30028298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2A8FEC-7670-476F-B0ED-DA1566F8AAFC}" type="slidenum">
              <a:rPr lang="en-US" smtClean="0"/>
              <a:t>36</a:t>
            </a:fld>
            <a:endParaRPr lang="en-US"/>
          </a:p>
        </p:txBody>
      </p:sp>
    </p:spTree>
    <p:extLst>
      <p:ext uri="{BB962C8B-B14F-4D97-AF65-F5344CB8AC3E}">
        <p14:creationId xmlns:p14="http://schemas.microsoft.com/office/powerpoint/2010/main" val="4113521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37A27F45-D213-46BF-89A4-AD9CFA4A745C}" type="datetimeFigureOut">
              <a:rPr lang="en-US" smtClean="0"/>
              <a:t>10/12/2014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4CBE123-4037-4194-8F6A-E7CEA08A2FD3}"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7A27F45-D213-46BF-89A4-AD9CFA4A745C}" type="datetimeFigureOut">
              <a:rPr lang="en-US" smtClean="0"/>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4CBE123-4037-4194-8F6A-E7CEA08A2FD3}"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37A27F45-D213-46BF-89A4-AD9CFA4A745C}" type="datetimeFigureOut">
              <a:rPr lang="en-US" smtClean="0"/>
              <a:t>10/12/2014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4CBE123-4037-4194-8F6A-E7CEA08A2FD3}"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7A27F45-D213-46BF-89A4-AD9CFA4A745C}" type="datetimeFigureOut">
              <a:rPr lang="en-US" smtClean="0"/>
              <a:t>10/12/2014</a:t>
            </a:fld>
            <a:endParaRPr lang="en-US"/>
          </a:p>
        </p:txBody>
      </p:sp>
      <p:sp>
        <p:nvSpPr>
          <p:cNvPr id="10" name="Slide Number Placeholder 9"/>
          <p:cNvSpPr>
            <a:spLocks noGrp="1"/>
          </p:cNvSpPr>
          <p:nvPr>
            <p:ph type="sldNum" sz="quarter" idx="16"/>
          </p:nvPr>
        </p:nvSpPr>
        <p:spPr/>
        <p:txBody>
          <a:bodyPr rtlCol="0"/>
          <a:lstStyle/>
          <a:p>
            <a:fld id="{34CBE123-4037-4194-8F6A-E7CEA08A2FD3}"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7A27F45-D213-46BF-89A4-AD9CFA4A745C}" type="datetimeFigureOut">
              <a:rPr lang="en-US" smtClean="0"/>
              <a:t>10/12/2014</a:t>
            </a:fld>
            <a:endParaRPr lang="en-US"/>
          </a:p>
        </p:txBody>
      </p:sp>
      <p:sp>
        <p:nvSpPr>
          <p:cNvPr id="12" name="Slide Number Placeholder 11"/>
          <p:cNvSpPr>
            <a:spLocks noGrp="1"/>
          </p:cNvSpPr>
          <p:nvPr>
            <p:ph type="sldNum" sz="quarter" idx="16"/>
          </p:nvPr>
        </p:nvSpPr>
        <p:spPr/>
        <p:txBody>
          <a:bodyPr rtlCol="0"/>
          <a:lstStyle/>
          <a:p>
            <a:fld id="{34CBE123-4037-4194-8F6A-E7CEA08A2FD3}"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7A27F45-D213-46BF-89A4-AD9CFA4A745C}" type="datetimeFigureOut">
              <a:rPr lang="en-US" smtClean="0"/>
              <a:t>10/12/2014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4CBE123-4037-4194-8F6A-E7CEA08A2FD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7A27F45-D213-46BF-89A4-AD9CFA4A745C}" type="datetimeFigureOut">
              <a:rPr lang="en-US" smtClean="0"/>
              <a:t>10/12/2014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4CBE123-4037-4194-8F6A-E7CEA08A2FD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7A27F45-D213-46BF-89A4-AD9CFA4A745C}" type="datetimeFigureOut">
              <a:rPr lang="en-US" smtClean="0"/>
              <a:t>10/12/2014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4CBE123-4037-4194-8F6A-E7CEA08A2FD3}"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37A27F45-D213-46BF-89A4-AD9CFA4A745C}" type="datetimeFigureOut">
              <a:rPr lang="en-US" smtClean="0"/>
              <a:t>10/12/2014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4CBE123-4037-4194-8F6A-E7CEA08A2FD3}"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7A27F45-D213-46BF-89A4-AD9CFA4A745C}" type="datetimeFigureOut">
              <a:rPr lang="en-US" smtClean="0"/>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CBE123-4037-4194-8F6A-E7CEA08A2FD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37A27F45-D213-46BF-89A4-AD9CFA4A745C}" type="datetimeFigureOut">
              <a:rPr lang="en-US" smtClean="0"/>
              <a:t>10/12/2014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4CBE123-4037-4194-8F6A-E7CEA08A2FD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37A27F45-D213-46BF-89A4-AD9CFA4A745C}" type="datetimeFigureOut">
              <a:rPr lang="en-US" smtClean="0"/>
              <a:t>10/12/2014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4CBE123-4037-4194-8F6A-E7CEA08A2FD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bmp"/><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emf"/><Relationship Id="rId5" Type="http://schemas.openxmlformats.org/officeDocument/2006/relationships/image" Target="../media/image12.emf"/><Relationship Id="rId4" Type="http://schemas.openxmlformats.org/officeDocument/2006/relationships/image" Target="../media/image11.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8839200" cy="1905000"/>
          </a:xfrm>
        </p:spPr>
        <p:style>
          <a:lnRef idx="2">
            <a:schemeClr val="accent4">
              <a:shade val="50000"/>
            </a:schemeClr>
          </a:lnRef>
          <a:fillRef idx="1">
            <a:schemeClr val="accent4"/>
          </a:fillRef>
          <a:effectRef idx="0">
            <a:schemeClr val="accent4"/>
          </a:effectRef>
          <a:fontRef idx="minor">
            <a:schemeClr val="lt1"/>
          </a:fontRef>
        </p:style>
        <p:txBody>
          <a:bodyPr>
            <a:normAutofit fontScale="90000"/>
          </a:bodyPr>
          <a:lstStyle/>
          <a:p>
            <a:r>
              <a:rPr lang="en-US" sz="3000" dirty="0" smtClean="0">
                <a:solidFill>
                  <a:srgbClr val="FF0000"/>
                </a:solidFill>
                <a:latin typeface="Arial Black" pitchFamily="34" charset="0"/>
              </a:rPr>
              <a:t>CONTROL OF delta(d) Glucose with Intensive Insulin Therapy is Fundamental to Renal Preservation in Diabetes</a:t>
            </a:r>
            <a:endParaRPr lang="en-US" sz="3000" dirty="0">
              <a:solidFill>
                <a:srgbClr val="FF0000"/>
              </a:solidFill>
              <a:latin typeface="Arial Black" pitchFamily="34" charset="0"/>
            </a:endParaRPr>
          </a:p>
        </p:txBody>
      </p:sp>
      <p:sp>
        <p:nvSpPr>
          <p:cNvPr id="5" name="Slide Number Placeholder 4"/>
          <p:cNvSpPr>
            <a:spLocks noGrp="1"/>
          </p:cNvSpPr>
          <p:nvPr>
            <p:ph type="sldNum" sz="quarter" idx="12"/>
          </p:nvPr>
        </p:nvSpPr>
        <p:spPr/>
        <p:txBody>
          <a:bodyPr/>
          <a:lstStyle/>
          <a:p>
            <a:fld id="{BB8DDF60-76F0-42D0-BBF3-CDA29B8B1791}" type="slidenum">
              <a:rPr lang="en-US" smtClean="0"/>
              <a:t>1</a:t>
            </a:fld>
            <a:endParaRPr lang="en-US"/>
          </a:p>
        </p:txBody>
      </p:sp>
      <p:sp>
        <p:nvSpPr>
          <p:cNvPr id="4" name="TextBox 3"/>
          <p:cNvSpPr txBox="1"/>
          <p:nvPr/>
        </p:nvSpPr>
        <p:spPr>
          <a:xfrm>
            <a:off x="2590801" y="2051652"/>
            <a:ext cx="3810000" cy="3046988"/>
          </a:xfrm>
          <a:prstGeom prst="rect">
            <a:avLst/>
          </a:prstGeom>
          <a:ln>
            <a:solidFill>
              <a:srgbClr val="FFC000"/>
            </a:solidFill>
          </a:ln>
        </p:spPr>
        <p:style>
          <a:lnRef idx="1">
            <a:schemeClr val="accent2"/>
          </a:lnRef>
          <a:fillRef idx="2">
            <a:schemeClr val="accent2"/>
          </a:fillRef>
          <a:effectRef idx="1">
            <a:schemeClr val="accent2"/>
          </a:effectRef>
          <a:fontRef idx="minor">
            <a:schemeClr val="dk1"/>
          </a:fontRef>
        </p:style>
        <p:txBody>
          <a:bodyPr wrap="square" rtlCol="0" anchor="ctr">
            <a:spAutoFit/>
          </a:bodyPr>
          <a:lstStyle/>
          <a:p>
            <a:pPr algn="ctr"/>
            <a:r>
              <a:rPr lang="en-US" sz="1600" b="1" dirty="0">
                <a:ln w="10541" cmpd="sng">
                  <a:solidFill>
                    <a:schemeClr val="accent1">
                      <a:shade val="88000"/>
                      <a:satMod val="110000"/>
                    </a:schemeClr>
                  </a:solidFill>
                  <a:prstDash val="solid"/>
                </a:ln>
                <a:solidFill>
                  <a:schemeClr val="bg1"/>
                </a:solidFill>
              </a:rPr>
              <a:t>By Anil K. Mandal, MB, BS,</a:t>
            </a:r>
          </a:p>
          <a:p>
            <a:pPr algn="ctr"/>
            <a:r>
              <a:rPr lang="en-US" sz="1600" b="1" dirty="0">
                <a:ln w="10541" cmpd="sng">
                  <a:solidFill>
                    <a:schemeClr val="accent1">
                      <a:shade val="88000"/>
                      <a:satMod val="110000"/>
                    </a:schemeClr>
                  </a:solidFill>
                  <a:prstDash val="solid"/>
                </a:ln>
                <a:solidFill>
                  <a:schemeClr val="bg1"/>
                </a:solidFill>
              </a:rPr>
              <a:t>Fulbright Scholar</a:t>
            </a:r>
          </a:p>
          <a:p>
            <a:pPr algn="ctr"/>
            <a:r>
              <a:rPr lang="en-US" sz="1600" b="1" dirty="0">
                <a:ln w="10541" cmpd="sng">
                  <a:solidFill>
                    <a:schemeClr val="accent1">
                      <a:shade val="88000"/>
                      <a:satMod val="110000"/>
                    </a:schemeClr>
                  </a:solidFill>
                  <a:prstDash val="solid"/>
                </a:ln>
                <a:solidFill>
                  <a:schemeClr val="bg1"/>
                </a:solidFill>
              </a:rPr>
              <a:t>Consultant in Nephrology</a:t>
            </a:r>
          </a:p>
          <a:p>
            <a:pPr algn="ctr"/>
            <a:r>
              <a:rPr lang="en-US" sz="1600" b="1" dirty="0">
                <a:ln w="10541" cmpd="sng">
                  <a:solidFill>
                    <a:schemeClr val="accent1">
                      <a:shade val="88000"/>
                      <a:satMod val="110000"/>
                    </a:schemeClr>
                  </a:solidFill>
                  <a:prstDash val="solid"/>
                </a:ln>
                <a:solidFill>
                  <a:schemeClr val="bg1"/>
                </a:solidFill>
              </a:rPr>
              <a:t>Courtesy Clinical Professor of Medicine, University of Florida, Gainesville, </a:t>
            </a:r>
            <a:r>
              <a:rPr lang="en-US" sz="1600" b="1" dirty="0" smtClean="0">
                <a:ln w="10541" cmpd="sng">
                  <a:solidFill>
                    <a:schemeClr val="accent1">
                      <a:shade val="88000"/>
                      <a:satMod val="110000"/>
                    </a:schemeClr>
                  </a:solidFill>
                  <a:prstDash val="solid"/>
                </a:ln>
                <a:solidFill>
                  <a:schemeClr val="bg1"/>
                </a:solidFill>
              </a:rPr>
              <a:t>Florida</a:t>
            </a:r>
          </a:p>
          <a:p>
            <a:pPr algn="ctr"/>
            <a:r>
              <a:rPr lang="en-US" sz="1600" b="1" dirty="0" smtClean="0">
                <a:ln w="10541" cmpd="sng">
                  <a:solidFill>
                    <a:schemeClr val="accent1">
                      <a:shade val="88000"/>
                      <a:satMod val="110000"/>
                    </a:schemeClr>
                  </a:solidFill>
                  <a:prstDash val="solid"/>
                </a:ln>
                <a:solidFill>
                  <a:schemeClr val="bg1"/>
                </a:solidFill>
              </a:rPr>
              <a:t>Adjunct Professor of Pathology and Laboratory Medicine, University of North Carolina at Chapel Hill, USA</a:t>
            </a:r>
            <a:endParaRPr lang="en-US" sz="1600" b="1" dirty="0">
              <a:ln w="10541" cmpd="sng">
                <a:solidFill>
                  <a:schemeClr val="accent1">
                    <a:shade val="88000"/>
                    <a:satMod val="110000"/>
                  </a:schemeClr>
                </a:solidFill>
                <a:prstDash val="solid"/>
              </a:ln>
              <a:solidFill>
                <a:schemeClr val="bg1"/>
              </a:solidFill>
            </a:endParaRPr>
          </a:p>
          <a:p>
            <a:pPr algn="ctr"/>
            <a:endParaRPr lang="en-US" sz="1600" b="1" dirty="0">
              <a:ln w="10541" cmpd="sng">
                <a:solidFill>
                  <a:schemeClr val="accent1">
                    <a:shade val="88000"/>
                    <a:satMod val="110000"/>
                  </a:schemeClr>
                </a:solidFill>
                <a:prstDash val="solid"/>
              </a:ln>
              <a:solidFill>
                <a:schemeClr val="bg1"/>
              </a:solidFill>
            </a:endParaRPr>
          </a:p>
          <a:p>
            <a:pPr algn="ctr"/>
            <a:r>
              <a:rPr lang="en-US" sz="1600" b="1" dirty="0">
                <a:ln w="10541" cmpd="sng">
                  <a:solidFill>
                    <a:schemeClr val="accent1">
                      <a:shade val="88000"/>
                      <a:satMod val="110000"/>
                    </a:schemeClr>
                  </a:solidFill>
                  <a:prstDash val="solid"/>
                </a:ln>
                <a:solidFill>
                  <a:schemeClr val="bg1"/>
                </a:solidFill>
              </a:rPr>
              <a:t>Mandal Diabetes Research Foundation</a:t>
            </a:r>
          </a:p>
          <a:p>
            <a:pPr algn="ctr"/>
            <a:r>
              <a:rPr lang="en-US" sz="1600" b="1" dirty="0">
                <a:ln w="10541" cmpd="sng">
                  <a:solidFill>
                    <a:schemeClr val="accent1">
                      <a:shade val="88000"/>
                      <a:satMod val="110000"/>
                    </a:schemeClr>
                  </a:solidFill>
                  <a:prstDash val="solid"/>
                </a:ln>
                <a:solidFill>
                  <a:schemeClr val="bg1"/>
                </a:solidFill>
              </a:rPr>
              <a:t> tax-exempt charitable organization</a:t>
            </a:r>
          </a:p>
          <a:p>
            <a:pPr algn="ctr"/>
            <a:r>
              <a:rPr lang="en-US" sz="1600" b="1" dirty="0">
                <a:ln w="10541" cmpd="sng">
                  <a:solidFill>
                    <a:schemeClr val="accent1">
                      <a:shade val="88000"/>
                      <a:satMod val="110000"/>
                    </a:schemeClr>
                  </a:solidFill>
                  <a:prstDash val="solid"/>
                </a:ln>
                <a:solidFill>
                  <a:schemeClr val="bg1"/>
                </a:solidFill>
              </a:rPr>
              <a:t>St. Augustine, Florida, USA</a:t>
            </a:r>
          </a:p>
        </p:txBody>
      </p:sp>
      <p:sp>
        <p:nvSpPr>
          <p:cNvPr id="12" name="TextBox 11"/>
          <p:cNvSpPr txBox="1"/>
          <p:nvPr/>
        </p:nvSpPr>
        <p:spPr>
          <a:xfrm>
            <a:off x="304800" y="5966430"/>
            <a:ext cx="838200" cy="369332"/>
          </a:xfrm>
          <a:prstGeom prst="rect">
            <a:avLst/>
          </a:prstGeom>
          <a:noFill/>
        </p:spPr>
        <p:txBody>
          <a:bodyPr wrap="square" rtlCol="0">
            <a:spAutoFit/>
          </a:bodyPr>
          <a:lstStyle/>
          <a:p>
            <a:r>
              <a:rPr lang="en-US" dirty="0" smtClean="0">
                <a:solidFill>
                  <a:srgbClr val="00B050"/>
                </a:solidFill>
              </a:rPr>
              <a:t>[1]</a:t>
            </a:r>
            <a:endParaRPr lang="en-US" dirty="0">
              <a:solidFill>
                <a:srgbClr val="00B050"/>
              </a:solidFill>
            </a:endParaRPr>
          </a:p>
        </p:txBody>
      </p:sp>
      <p:sp>
        <p:nvSpPr>
          <p:cNvPr id="3" name="TextBox 2"/>
          <p:cNvSpPr txBox="1"/>
          <p:nvPr/>
        </p:nvSpPr>
        <p:spPr>
          <a:xfrm>
            <a:off x="2057400" y="5410200"/>
            <a:ext cx="6934200" cy="369332"/>
          </a:xfrm>
          <a:prstGeom prst="rect">
            <a:avLst/>
          </a:prstGeom>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endParaRPr lang="en-US" b="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43" y="2190751"/>
            <a:ext cx="2278857" cy="290789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912" y="2171700"/>
            <a:ext cx="2452688" cy="2819400"/>
          </a:xfrm>
          <a:prstGeom prst="rect">
            <a:avLst/>
          </a:prstGeom>
        </p:spPr>
      </p:pic>
      <p:sp>
        <p:nvSpPr>
          <p:cNvPr id="6" name="TextBox 5"/>
          <p:cNvSpPr txBox="1"/>
          <p:nvPr/>
        </p:nvSpPr>
        <p:spPr>
          <a:xfrm>
            <a:off x="2781300" y="5966430"/>
            <a:ext cx="5486400" cy="830997"/>
          </a:xfrm>
          <a:prstGeom prst="rect">
            <a:avLst/>
          </a:prstGeom>
          <a:noFill/>
        </p:spPr>
        <p:txBody>
          <a:bodyPr wrap="square" rtlCol="0">
            <a:spAutoFit/>
          </a:bodyPr>
          <a:lstStyle/>
          <a:p>
            <a:pPr algn="ctr"/>
            <a:r>
              <a:rPr lang="en-US" sz="1600" b="1" dirty="0" smtClean="0">
                <a:solidFill>
                  <a:srgbClr val="FF0000"/>
                </a:solidFill>
              </a:rPr>
              <a:t>Endocrinology 2014</a:t>
            </a:r>
          </a:p>
          <a:p>
            <a:pPr algn="ctr"/>
            <a:r>
              <a:rPr lang="en-US" sz="1600" b="1" dirty="0" smtClean="0">
                <a:solidFill>
                  <a:srgbClr val="FF0000"/>
                </a:solidFill>
              </a:rPr>
              <a:t>Chicago, Illinois</a:t>
            </a:r>
          </a:p>
          <a:p>
            <a:pPr algn="ctr"/>
            <a:r>
              <a:rPr lang="en-US" sz="1600" b="1" dirty="0" smtClean="0">
                <a:solidFill>
                  <a:srgbClr val="FF0000"/>
                </a:solidFill>
              </a:rPr>
              <a:t>October 20-21, 2014</a:t>
            </a:r>
          </a:p>
        </p:txBody>
      </p:sp>
    </p:spTree>
    <p:extLst>
      <p:ext uri="{BB962C8B-B14F-4D97-AF65-F5344CB8AC3E}">
        <p14:creationId xmlns:p14="http://schemas.microsoft.com/office/powerpoint/2010/main" val="7900054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76200"/>
            <a:ext cx="8153400" cy="9906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smtClean="0">
                <a:solidFill>
                  <a:srgbClr val="FF0000"/>
                </a:solidFill>
              </a:rPr>
              <a:t>Background</a:t>
            </a:r>
            <a:br>
              <a:rPr lang="en-US" b="1" dirty="0" smtClean="0">
                <a:solidFill>
                  <a:srgbClr val="FF0000"/>
                </a:solidFill>
              </a:rPr>
            </a:br>
            <a:r>
              <a:rPr lang="en-US" b="1" dirty="0" smtClean="0">
                <a:solidFill>
                  <a:srgbClr val="FF0000"/>
                </a:solidFill>
              </a:rPr>
              <a:t>Provocative Factors</a:t>
            </a:r>
            <a:endParaRPr lang="en-US" b="1" dirty="0">
              <a:solidFill>
                <a:srgbClr val="FF0000"/>
              </a:solidFill>
            </a:endParaRPr>
          </a:p>
        </p:txBody>
      </p:sp>
      <p:sp>
        <p:nvSpPr>
          <p:cNvPr id="3" name="Content Placeholder 2"/>
          <p:cNvSpPr>
            <a:spLocks noGrp="1"/>
          </p:cNvSpPr>
          <p:nvPr>
            <p:ph sz="quarter" idx="1"/>
          </p:nvPr>
        </p:nvSpPr>
        <p:spPr/>
        <p:txBody>
          <a:bodyPr>
            <a:normAutofit/>
          </a:bodyPr>
          <a:lstStyle/>
          <a:p>
            <a:r>
              <a:rPr lang="en-US" dirty="0" smtClean="0"/>
              <a:t>1. Evidence-based </a:t>
            </a:r>
            <a:r>
              <a:rPr lang="en-US" dirty="0" err="1" smtClean="0"/>
              <a:t>vs</a:t>
            </a:r>
            <a:r>
              <a:rPr lang="en-US" dirty="0" smtClean="0"/>
              <a:t> Observational Studies</a:t>
            </a:r>
          </a:p>
          <a:p>
            <a:r>
              <a:rPr lang="en-US" dirty="0" smtClean="0"/>
              <a:t>2. Prevailing commercialism in Diabetes Care is the Road to Diabetic Complications</a:t>
            </a:r>
          </a:p>
          <a:p>
            <a:r>
              <a:rPr lang="en-US" dirty="0" smtClean="0"/>
              <a:t>3. High Incidence of Acute Renal Failure associated with use of Angiotensin Converting Enzymes (ACEI) and or Angiotensin Receptor Blocker (ARB)</a:t>
            </a:r>
          </a:p>
          <a:p>
            <a:r>
              <a:rPr lang="en-US" dirty="0" smtClean="0"/>
              <a:t>4.High incidence of End Stage Renal Disease (ESRD) and Dialysis as per above.</a:t>
            </a:r>
            <a:endParaRPr lang="en-US" dirty="0"/>
          </a:p>
        </p:txBody>
      </p:sp>
      <p:pic>
        <p:nvPicPr>
          <p:cNvPr id="1026" name="Picture 2"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008063"/>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3" descr="Description: Description: AKM%20signature"/>
          <p:cNvSpPr>
            <a:spLocks noChangeAspect="1" noChangeArrowheads="1"/>
          </p:cNvSpPr>
          <p:nvPr/>
        </p:nvSpPr>
        <p:spPr bwMode="auto">
          <a:xfrm>
            <a:off x="134938" y="-8715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6889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3" y="4095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i6.googleusercontent.com/proxy/RnNZfQn2o2xpggJQqefCOervMbPIci5mujDPJnvl43kv6Rtxjyh5gHN_JKVzeU-aaGz3pePFgxfoAAtZJZNx8mveVTc-11j98EfuAJVcumUenA=s0-d-e1-ft#https://ssl.gstatic.com/ui/v1/icons/mail/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501650"/>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855663"/>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9" descr="Description: Description: AKM%20signature"/>
          <p:cNvSpPr>
            <a:spLocks noChangeAspect="1" noChangeArrowheads="1"/>
          </p:cNvSpPr>
          <p:nvPr/>
        </p:nvSpPr>
        <p:spPr bwMode="auto">
          <a:xfrm>
            <a:off x="287338" y="-719138"/>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5365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https://ci3.googleusercontent.com/proxy/8CBWEZYl_gju-O0mEKjDNw0Eh_qIbYUu1oZBKfZqOypmLO1gU9NfBBUnKK5HrwoN-VKG8iQn_PvQpZDlbxq0IwVL9dQOy_HcGJ0=s0-d-e1-ft#https://mail.google.com/mail/u/0/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5113" y="5619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i6.googleusercontent.com/proxy/RnNZfQn2o2xpggJQqefCOervMbPIci5mujDPJnvl43kv6Rtxjyh5gHN_JKVzeU-aaGz3pePFgxfoAAtZJZNx8mveVTc-11j98EfuAJVcumUenA=s0-d-e1-ft#https://ssl.gstatic.com/ui/v1/icons/mail/images/cleardot.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 y="654050"/>
            <a:ext cx="9525" cy="95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63538" y="6128266"/>
            <a:ext cx="45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a:t>
            </a:r>
            <a:endParaRPr lang="en-US" dirty="0"/>
          </a:p>
        </p:txBody>
      </p:sp>
    </p:spTree>
    <p:extLst>
      <p:ext uri="{BB962C8B-B14F-4D97-AF65-F5344CB8AC3E}">
        <p14:creationId xmlns:p14="http://schemas.microsoft.com/office/powerpoint/2010/main" val="229193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r>
              <a:rPr lang="en-US" sz="3200" b="1" dirty="0" smtClean="0">
                <a:solidFill>
                  <a:srgbClr val="FF0000"/>
                </a:solidFill>
              </a:rPr>
              <a:t>2. Prevailing Commercialism in Diabetes Care is the Road to Diabetes Complications</a:t>
            </a:r>
            <a:endParaRPr lang="en-US" sz="3200" b="1" dirty="0">
              <a:solidFill>
                <a:srgbClr val="FF0000"/>
              </a:solidFill>
            </a:endParaRPr>
          </a:p>
        </p:txBody>
      </p:sp>
      <p:sp>
        <p:nvSpPr>
          <p:cNvPr id="3" name="Content Placeholder 2"/>
          <p:cNvSpPr txBox="1">
            <a:spLocks/>
          </p:cNvSpPr>
          <p:nvPr/>
        </p:nvSpPr>
        <p:spPr>
          <a:xfrm>
            <a:off x="612648" y="1600200"/>
            <a:ext cx="8153400" cy="4495800"/>
          </a:xfrm>
          <a:prstGeom prst="rect">
            <a:avLst/>
          </a:prstGeom>
        </p:spPr>
        <p:txBody>
          <a:bodyPr>
            <a:norm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r>
              <a:rPr lang="en-US" dirty="0" smtClean="0"/>
              <a:t>1. Adult with elevated blood glucose or HbA1c receives automatic diagnosis of Type 2 diabetes</a:t>
            </a:r>
          </a:p>
          <a:p>
            <a:r>
              <a:rPr lang="en-US" dirty="0" smtClean="0"/>
              <a:t>2. </a:t>
            </a:r>
            <a:r>
              <a:rPr lang="en-US" b="1" dirty="0" smtClean="0">
                <a:solidFill>
                  <a:srgbClr val="FF0000"/>
                </a:solidFill>
              </a:rPr>
              <a:t>Automatic Prescription </a:t>
            </a:r>
            <a:r>
              <a:rPr lang="en-US" dirty="0" smtClean="0"/>
              <a:t>follows for:</a:t>
            </a:r>
          </a:p>
          <a:p>
            <a:pPr lvl="1"/>
            <a:r>
              <a:rPr lang="en-US" dirty="0" smtClean="0"/>
              <a:t>1. Metformin 500 mg P.O. BID</a:t>
            </a:r>
          </a:p>
          <a:p>
            <a:pPr lvl="1"/>
            <a:r>
              <a:rPr lang="en-US" dirty="0" smtClean="0"/>
              <a:t>2. ACEI/ARB: Lisinopril, Enalapril or Losartan </a:t>
            </a:r>
          </a:p>
          <a:p>
            <a:pPr lvl="1"/>
            <a:r>
              <a:rPr lang="en-US" dirty="0" smtClean="0"/>
              <a:t>3. HbA1c in 3 months</a:t>
            </a:r>
          </a:p>
          <a:p>
            <a:pPr marL="365760" lvl="1" indent="0">
              <a:buNone/>
            </a:pPr>
            <a:r>
              <a:rPr lang="en-US" dirty="0" smtClean="0"/>
              <a:t>Let us examine the consequence of these “Bird like” actions</a:t>
            </a:r>
          </a:p>
          <a:p>
            <a:pPr marL="365760" lvl="1" indent="0" algn="ctr">
              <a:buNone/>
            </a:pPr>
            <a:r>
              <a:rPr lang="en-US" dirty="0" smtClean="0"/>
              <a:t>Answers Follows</a:t>
            </a:r>
          </a:p>
          <a:p>
            <a:pPr lvl="1"/>
            <a:endParaRPr lang="en-US" dirty="0" smtClean="0"/>
          </a:p>
        </p:txBody>
      </p:sp>
      <p:sp>
        <p:nvSpPr>
          <p:cNvPr id="4" name="TextBox 3"/>
          <p:cNvSpPr txBox="1"/>
          <p:nvPr/>
        </p:nvSpPr>
        <p:spPr>
          <a:xfrm>
            <a:off x="363538" y="6128266"/>
            <a:ext cx="45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a:t>
            </a:r>
            <a:endParaRPr lang="en-US" dirty="0"/>
          </a:p>
        </p:txBody>
      </p:sp>
    </p:spTree>
    <p:extLst>
      <p:ext uri="{BB962C8B-B14F-4D97-AF65-F5344CB8AC3E}">
        <p14:creationId xmlns:p14="http://schemas.microsoft.com/office/powerpoint/2010/main" val="1977005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4</a:t>
            </a:fld>
            <a:endParaRPr lang="en-US"/>
          </a:p>
        </p:txBody>
      </p:sp>
      <p:sp>
        <p:nvSpPr>
          <p:cNvPr id="3" name="Rectangle 2"/>
          <p:cNvSpPr/>
          <p:nvPr/>
        </p:nvSpPr>
        <p:spPr>
          <a:xfrm>
            <a:off x="533400" y="5791200"/>
            <a:ext cx="8382000" cy="1066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1952625"/>
            <a:ext cx="7829550" cy="4371975"/>
          </a:xfrm>
          <a:prstGeom prst="rect">
            <a:avLst/>
          </a:prstGeom>
        </p:spPr>
      </p:pic>
      <p:sp>
        <p:nvSpPr>
          <p:cNvPr id="7" name="TextBox 6"/>
          <p:cNvSpPr txBox="1"/>
          <p:nvPr/>
        </p:nvSpPr>
        <p:spPr>
          <a:xfrm>
            <a:off x="363538" y="6128266"/>
            <a:ext cx="45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[4]</a:t>
            </a:r>
            <a:endParaRPr lang="en-US" dirty="0"/>
          </a:p>
        </p:txBody>
      </p:sp>
      <p:sp>
        <p:nvSpPr>
          <p:cNvPr id="9" name="TextBox 8"/>
          <p:cNvSpPr txBox="1"/>
          <p:nvPr/>
        </p:nvSpPr>
        <p:spPr>
          <a:xfrm>
            <a:off x="381000" y="228600"/>
            <a:ext cx="8305800" cy="203132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US" dirty="0" smtClean="0"/>
              <a:t>A 75 year old white male  went to a urologist’s office for difficulty in urination. Diabetes was detected and treated with Glucotrol XL 10mg PO daily, metformin 500mg PO BID, enalapril 10mg BID, furosemide 40mg daily. One year later admitted to a local hospital with acute renal failure. All previous medications discontinued. Glargine insulin prescribed twice daily and regular insulin by sliding scale. Although glucose control varied over the years, his renal function markedly improved and remained stable through the period.</a:t>
            </a:r>
            <a:endParaRPr lang="en-US" dirty="0"/>
          </a:p>
        </p:txBody>
      </p:sp>
    </p:spTree>
    <p:extLst>
      <p:ext uri="{BB962C8B-B14F-4D97-AF65-F5344CB8AC3E}">
        <p14:creationId xmlns:p14="http://schemas.microsoft.com/office/powerpoint/2010/main" val="2125053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274638"/>
            <a:ext cx="8229600" cy="944562"/>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200" b="1" dirty="0" smtClean="0"/>
              <a:t/>
            </a:r>
            <a:br>
              <a:rPr lang="en-US" sz="3200" b="1" dirty="0" smtClean="0"/>
            </a:br>
            <a:endParaRPr lang="en-US" sz="2800" dirty="0"/>
          </a:p>
        </p:txBody>
      </p:sp>
      <p:sp>
        <p:nvSpPr>
          <p:cNvPr id="3" name="Content Placeholder 2"/>
          <p:cNvSpPr>
            <a:spLocks noGrp="1"/>
          </p:cNvSpPr>
          <p:nvPr>
            <p:ph idx="1"/>
          </p:nvPr>
        </p:nvSpPr>
        <p:spPr>
          <a:xfrm>
            <a:off x="370114" y="2129467"/>
            <a:ext cx="8153400" cy="4191000"/>
          </a:xfrm>
        </p:spPr>
        <p:txBody>
          <a:bodyPr>
            <a:normAutofit/>
          </a:bodyPr>
          <a:lstStyle/>
          <a:p>
            <a:r>
              <a:rPr lang="en-US" sz="3600" b="1" dirty="0" smtClean="0">
                <a:solidFill>
                  <a:schemeClr val="tx2">
                    <a:lumMod val="75000"/>
                  </a:schemeClr>
                </a:solidFill>
              </a:rPr>
              <a:t>Admitting Diagnosis</a:t>
            </a:r>
            <a:r>
              <a:rPr lang="en-US" sz="3600" dirty="0" smtClean="0">
                <a:solidFill>
                  <a:schemeClr val="tx2">
                    <a:lumMod val="75000"/>
                  </a:schemeClr>
                </a:solidFill>
              </a:rPr>
              <a:t>: Vomiting, Low BP and ARF. History of Hypertension</a:t>
            </a:r>
          </a:p>
          <a:p>
            <a:r>
              <a:rPr lang="en-US" sz="3600" b="1" dirty="0" smtClean="0">
                <a:solidFill>
                  <a:schemeClr val="tx2">
                    <a:lumMod val="75000"/>
                  </a:schemeClr>
                </a:solidFill>
              </a:rPr>
              <a:t>Home Medication</a:t>
            </a:r>
            <a:r>
              <a:rPr lang="en-US" sz="3600" dirty="0" smtClean="0">
                <a:solidFill>
                  <a:schemeClr val="tx2">
                    <a:lumMod val="75000"/>
                  </a:schemeClr>
                </a:solidFill>
              </a:rPr>
              <a:t>: Amitriptyline, Fluoxetine, Clonidine patch and Telmisartan (Micardis ®) 40mg daily and HCTZ 25mg daily.</a:t>
            </a:r>
          </a:p>
          <a:p>
            <a:r>
              <a:rPr lang="en-US" sz="3600" b="1" dirty="0" smtClean="0">
                <a:solidFill>
                  <a:schemeClr val="tx2">
                    <a:lumMod val="75000"/>
                  </a:schemeClr>
                </a:solidFill>
              </a:rPr>
              <a:t>BP </a:t>
            </a:r>
            <a:r>
              <a:rPr lang="en-US" sz="3600" dirty="0" smtClean="0">
                <a:solidFill>
                  <a:schemeClr val="tx2">
                    <a:lumMod val="75000"/>
                  </a:schemeClr>
                </a:solidFill>
              </a:rPr>
              <a:t>75/30</a:t>
            </a:r>
            <a:endParaRPr lang="en-US" sz="3600" dirty="0">
              <a:solidFill>
                <a:schemeClr val="tx2">
                  <a:lumMod val="75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5</a:t>
            </a:fld>
            <a:endParaRPr lang="en-US"/>
          </a:p>
        </p:txBody>
      </p:sp>
      <p:sp>
        <p:nvSpPr>
          <p:cNvPr id="5" name="TextBox 4"/>
          <p:cNvSpPr txBox="1"/>
          <p:nvPr/>
        </p:nvSpPr>
        <p:spPr>
          <a:xfrm>
            <a:off x="381000" y="1659093"/>
            <a:ext cx="8382000" cy="523220"/>
          </a:xfrm>
          <a:prstGeom prst="rect">
            <a:avLst/>
          </a:prstGeom>
          <a:noFill/>
        </p:spPr>
        <p:txBody>
          <a:bodyPr wrap="square" rtlCol="0">
            <a:spAutoFit/>
          </a:bodyPr>
          <a:lstStyle/>
          <a:p>
            <a:r>
              <a:rPr lang="en-US" sz="2800" b="1" dirty="0" smtClean="0"/>
              <a:t>42 Y WF, Hospital Admission , August 2012</a:t>
            </a:r>
            <a:endParaRPr lang="en-US" sz="2800" b="1" dirty="0"/>
          </a:p>
        </p:txBody>
      </p:sp>
      <p:sp>
        <p:nvSpPr>
          <p:cNvPr id="6" name="TextBox 5"/>
          <p:cNvSpPr txBox="1"/>
          <p:nvPr/>
        </p:nvSpPr>
        <p:spPr>
          <a:xfrm>
            <a:off x="457200" y="381000"/>
            <a:ext cx="8229600" cy="646331"/>
          </a:xfrm>
          <a:prstGeom prst="rect">
            <a:avLst/>
          </a:prstGeom>
          <a:noFill/>
        </p:spPr>
        <p:txBody>
          <a:bodyPr wrap="square" rtlCol="0">
            <a:spAutoFit/>
          </a:bodyPr>
          <a:lstStyle/>
          <a:p>
            <a:r>
              <a:rPr lang="en-US" sz="3600" b="1" dirty="0" smtClean="0">
                <a:solidFill>
                  <a:srgbClr val="FF0000"/>
                </a:solidFill>
              </a:rPr>
              <a:t>3. High Incidence of Acute Renal Failure</a:t>
            </a:r>
            <a:endParaRPr lang="en-US" sz="3600" b="1" dirty="0">
              <a:solidFill>
                <a:srgbClr val="FF0000"/>
              </a:solidFill>
            </a:endParaRPr>
          </a:p>
        </p:txBody>
      </p:sp>
      <p:sp>
        <p:nvSpPr>
          <p:cNvPr id="7" name="TextBox 6"/>
          <p:cNvSpPr txBox="1"/>
          <p:nvPr/>
        </p:nvSpPr>
        <p:spPr>
          <a:xfrm>
            <a:off x="363538" y="6128266"/>
            <a:ext cx="45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[5]</a:t>
            </a:r>
            <a:endParaRPr lang="en-US" dirty="0"/>
          </a:p>
        </p:txBody>
      </p:sp>
    </p:spTree>
    <p:extLst>
      <p:ext uri="{BB962C8B-B14F-4D97-AF65-F5344CB8AC3E}">
        <p14:creationId xmlns:p14="http://schemas.microsoft.com/office/powerpoint/2010/main" val="22946952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7620000" cy="4800600"/>
          </a:xfrm>
        </p:spPr>
        <p:txBody>
          <a:bodyPr>
            <a:normAutofit lnSpcReduction="10000"/>
          </a:bodyPr>
          <a:lstStyle/>
          <a:p>
            <a:r>
              <a:rPr lang="en-US" sz="3500" dirty="0" smtClean="0">
                <a:solidFill>
                  <a:schemeClr val="tx2">
                    <a:lumMod val="75000"/>
                  </a:schemeClr>
                </a:solidFill>
              </a:rPr>
              <a:t>Telmisartan discontinued</a:t>
            </a:r>
          </a:p>
          <a:p>
            <a:r>
              <a:rPr lang="en-US" sz="3500" dirty="0" smtClean="0">
                <a:solidFill>
                  <a:schemeClr val="tx2">
                    <a:lumMod val="75000"/>
                  </a:schemeClr>
                </a:solidFill>
              </a:rPr>
              <a:t>Bicarbonate Infusion (900 ml normal Saline Solution + Sodium bicarbonate 100 ml = 1000 ml) started at 60 ml/ hour  for 72 hours.</a:t>
            </a:r>
          </a:p>
          <a:p>
            <a:r>
              <a:rPr lang="en-US" sz="3500" dirty="0" smtClean="0">
                <a:solidFill>
                  <a:schemeClr val="tx2">
                    <a:lumMod val="75000"/>
                  </a:schemeClr>
                </a:solidFill>
              </a:rPr>
              <a:t>Her BP increased rapidly requiring Atenolol 50mg P.O. daily and Chlorthalidone 25mg P.O. which brought  her BP down to normal leve</a:t>
            </a:r>
            <a:r>
              <a:rPr lang="en-US" sz="3500" dirty="0">
                <a:solidFill>
                  <a:schemeClr val="tx2">
                    <a:lumMod val="75000"/>
                  </a:schemeClr>
                </a:solidFill>
              </a:rPr>
              <a:t>l</a:t>
            </a:r>
            <a:endParaRPr lang="en-US" sz="3500" dirty="0" smtClean="0">
              <a:solidFill>
                <a:schemeClr val="tx2">
                  <a:lumMod val="75000"/>
                </a:schemeClr>
              </a:solidFill>
            </a:endParaRP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6</a:t>
            </a:fld>
            <a:endParaRPr lang="en-US"/>
          </a:p>
        </p:txBody>
      </p:sp>
      <p:sp>
        <p:nvSpPr>
          <p:cNvPr id="5" name="Title 1"/>
          <p:cNvSpPr txBox="1">
            <a:spLocks/>
          </p:cNvSpPr>
          <p:nvPr/>
        </p:nvSpPr>
        <p:spPr>
          <a:xfrm>
            <a:off x="457200" y="152400"/>
            <a:ext cx="7620000" cy="1020762"/>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US" sz="4400" b="1" dirty="0" smtClean="0"/>
          </a:p>
          <a:p>
            <a:r>
              <a:rPr lang="en-US" sz="4400" b="1" dirty="0" smtClean="0">
                <a:solidFill>
                  <a:srgbClr val="FF0000"/>
                </a:solidFill>
              </a:rPr>
              <a:t>42 y WF (Continued)</a:t>
            </a:r>
            <a:r>
              <a:rPr lang="en-US" sz="4000" b="1" dirty="0" smtClean="0">
                <a:solidFill>
                  <a:srgbClr val="FF0000"/>
                </a:solidFill>
              </a:rPr>
              <a:t/>
            </a:r>
            <a:br>
              <a:rPr lang="en-US" sz="4000" b="1" dirty="0" smtClean="0">
                <a:solidFill>
                  <a:srgbClr val="FF0000"/>
                </a:solidFill>
              </a:rPr>
            </a:br>
            <a:endParaRPr lang="en-US" sz="3200" dirty="0">
              <a:solidFill>
                <a:srgbClr val="FF0000"/>
              </a:solidFill>
            </a:endParaRPr>
          </a:p>
        </p:txBody>
      </p:sp>
      <p:sp>
        <p:nvSpPr>
          <p:cNvPr id="6" name="TextBox 5"/>
          <p:cNvSpPr txBox="1"/>
          <p:nvPr/>
        </p:nvSpPr>
        <p:spPr>
          <a:xfrm>
            <a:off x="3276600" y="6172200"/>
            <a:ext cx="4800600" cy="6463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3600" b="1" dirty="0" smtClean="0"/>
              <a:t>Serial Lab shown next …</a:t>
            </a:r>
            <a:endParaRPr lang="en-US" sz="3600" b="1" dirty="0"/>
          </a:p>
        </p:txBody>
      </p:sp>
      <p:sp>
        <p:nvSpPr>
          <p:cNvPr id="7" name="TextBox 6"/>
          <p:cNvSpPr txBox="1"/>
          <p:nvPr/>
        </p:nvSpPr>
        <p:spPr>
          <a:xfrm>
            <a:off x="363538" y="6128266"/>
            <a:ext cx="4572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[6]</a:t>
            </a:r>
            <a:endParaRPr lang="en-US" dirty="0"/>
          </a:p>
        </p:txBody>
      </p:sp>
    </p:spTree>
    <p:extLst>
      <p:ext uri="{BB962C8B-B14F-4D97-AF65-F5344CB8AC3E}">
        <p14:creationId xmlns:p14="http://schemas.microsoft.com/office/powerpoint/2010/main" val="9705786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3876796485"/>
              </p:ext>
            </p:extLst>
          </p:nvPr>
        </p:nvGraphicFramePr>
        <p:xfrm>
          <a:off x="609600" y="1371600"/>
          <a:ext cx="8229600" cy="4877116"/>
        </p:xfrm>
        <a:graphic>
          <a:graphicData uri="http://schemas.openxmlformats.org/drawingml/2006/table">
            <a:tbl>
              <a:tblPr firstRow="1" firstCol="1" bandRow="1">
                <a:tableStyleId>{5C22544A-7EE6-4342-B048-85BDC9FD1C3A}</a:tableStyleId>
              </a:tblPr>
              <a:tblGrid>
                <a:gridCol w="1371600"/>
                <a:gridCol w="1583012"/>
                <a:gridCol w="1160188"/>
                <a:gridCol w="1624264"/>
                <a:gridCol w="1118936"/>
                <a:gridCol w="1371600"/>
              </a:tblGrid>
              <a:tr h="1345411">
                <a:tc>
                  <a:txBody>
                    <a:bodyPr/>
                    <a:lstStyle/>
                    <a:p>
                      <a:pPr marL="0" marR="0" algn="ctr">
                        <a:spcBef>
                          <a:spcPts val="0"/>
                        </a:spcBef>
                        <a:spcAft>
                          <a:spcPts val="0"/>
                        </a:spcAft>
                      </a:pPr>
                      <a:r>
                        <a:rPr lang="en-US" sz="1600" dirty="0">
                          <a:solidFill>
                            <a:schemeClr val="tx1"/>
                          </a:solidFill>
                          <a:effectLst/>
                        </a:rPr>
                        <a:t>Date</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2012</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BUN/Scr</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(mg/dL)</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eGFR</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(ml/min)</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Na+/ K+</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(mmol/L)</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a:solidFill>
                            <a:schemeClr val="tx1"/>
                          </a:solidFill>
                          <a:effectLst/>
                        </a:rPr>
                        <a:t>C02</a:t>
                      </a:r>
                      <a:endParaRPr lang="en-US" sz="1200">
                        <a:solidFill>
                          <a:schemeClr val="tx1"/>
                        </a:solidFill>
                        <a:effectLst/>
                      </a:endParaRPr>
                    </a:p>
                    <a:p>
                      <a:pPr marL="0" marR="0" algn="ctr">
                        <a:spcBef>
                          <a:spcPts val="0"/>
                        </a:spcBef>
                        <a:spcAft>
                          <a:spcPts val="0"/>
                        </a:spcAft>
                      </a:pPr>
                      <a:r>
                        <a:rPr lang="en-US" sz="1600">
                          <a:solidFill>
                            <a:schemeClr val="tx1"/>
                          </a:solidFill>
                          <a:effectLst/>
                        </a:rPr>
                        <a:t>(mmol/L)</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a:solidFill>
                            <a:schemeClr val="tx1"/>
                          </a:solidFill>
                          <a:effectLst/>
                        </a:rPr>
                        <a:t>Hb</a:t>
                      </a:r>
                      <a:endParaRPr lang="en-US" sz="1200">
                        <a:solidFill>
                          <a:schemeClr val="tx1"/>
                        </a:solidFill>
                        <a:effectLst/>
                      </a:endParaRPr>
                    </a:p>
                    <a:p>
                      <a:pPr marL="0" marR="0" algn="ctr">
                        <a:spcBef>
                          <a:spcPts val="0"/>
                        </a:spcBef>
                        <a:spcAft>
                          <a:spcPts val="0"/>
                        </a:spcAft>
                      </a:pPr>
                      <a:r>
                        <a:rPr lang="en-US" sz="1600">
                          <a:solidFill>
                            <a:schemeClr val="tx1"/>
                          </a:solidFill>
                          <a:effectLst/>
                        </a:rPr>
                        <a:t>(g/dL)</a:t>
                      </a:r>
                      <a:endParaRPr lang="en-US" sz="1200">
                        <a:solidFill>
                          <a:schemeClr val="tx1"/>
                        </a:solidFill>
                        <a:effectLst/>
                        <a:latin typeface="Arial"/>
                        <a:ea typeface="Times New Roman"/>
                        <a:cs typeface="Times New Roman"/>
                      </a:endParaRPr>
                    </a:p>
                  </a:txBody>
                  <a:tcPr marL="68580" marR="68580" marT="0" marB="0"/>
                </a:tc>
              </a:tr>
              <a:tr h="504529">
                <a:tc>
                  <a:txBody>
                    <a:bodyPr/>
                    <a:lstStyle/>
                    <a:p>
                      <a:pPr marL="0" marR="0">
                        <a:spcBef>
                          <a:spcPts val="0"/>
                        </a:spcBef>
                        <a:spcAft>
                          <a:spcPts val="0"/>
                        </a:spcAft>
                      </a:pPr>
                      <a:r>
                        <a:rPr lang="en-US" sz="1800">
                          <a:solidFill>
                            <a:schemeClr val="tx1"/>
                          </a:solidFill>
                          <a:effectLst/>
                        </a:rPr>
                        <a:t>Aug 01</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24/4.27</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12</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129/4.6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9.4</a:t>
                      </a:r>
                      <a:endParaRPr lang="en-US" sz="1200">
                        <a:solidFill>
                          <a:schemeClr val="tx1"/>
                        </a:solidFill>
                        <a:effectLst/>
                        <a:latin typeface="Arial"/>
                        <a:ea typeface="Times New Roman"/>
                        <a:cs typeface="Times New Roman"/>
                      </a:endParaRPr>
                    </a:p>
                  </a:txBody>
                  <a:tcPr marL="68580" marR="68580" marT="0" marB="0"/>
                </a:tc>
              </a:tr>
              <a:tr h="504529">
                <a:tc>
                  <a:txBody>
                    <a:bodyPr/>
                    <a:lstStyle/>
                    <a:p>
                      <a:pPr marL="0" marR="0">
                        <a:spcBef>
                          <a:spcPts val="0"/>
                        </a:spcBef>
                        <a:spcAft>
                          <a:spcPts val="0"/>
                        </a:spcAft>
                      </a:pPr>
                      <a:r>
                        <a:rPr lang="en-US" sz="1800">
                          <a:solidFill>
                            <a:schemeClr val="tx1"/>
                          </a:solidFill>
                          <a:effectLst/>
                        </a:rPr>
                        <a:t>Aug 02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17/2.46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23</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133/5.2</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10.5</a:t>
                      </a:r>
                      <a:endParaRPr lang="en-US" sz="1200">
                        <a:solidFill>
                          <a:schemeClr val="tx1"/>
                        </a:solidFill>
                        <a:effectLst/>
                        <a:latin typeface="Arial"/>
                        <a:ea typeface="Times New Roman"/>
                        <a:cs typeface="Times New Roman"/>
                      </a:endParaRPr>
                    </a:p>
                  </a:txBody>
                  <a:tcPr marL="68580" marR="68580" marT="0" marB="0"/>
                </a:tc>
              </a:tr>
              <a:tr h="504529">
                <a:tc>
                  <a:txBody>
                    <a:bodyPr/>
                    <a:lstStyle/>
                    <a:p>
                      <a:pPr marL="0" marR="0">
                        <a:spcBef>
                          <a:spcPts val="0"/>
                        </a:spcBef>
                        <a:spcAft>
                          <a:spcPts val="0"/>
                        </a:spcAft>
                      </a:pPr>
                      <a:r>
                        <a:rPr lang="en-US" sz="1800">
                          <a:solidFill>
                            <a:schemeClr val="tx1"/>
                          </a:solidFill>
                          <a:effectLst/>
                        </a:rPr>
                        <a:t>Aug 03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13/1.73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136/3.9</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30</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8.7</a:t>
                      </a:r>
                      <a:endParaRPr lang="en-US" sz="1200">
                        <a:solidFill>
                          <a:schemeClr val="tx1"/>
                        </a:solidFill>
                        <a:effectLst/>
                        <a:latin typeface="Arial"/>
                        <a:ea typeface="Times New Roman"/>
                        <a:cs typeface="Times New Roman"/>
                      </a:endParaRPr>
                    </a:p>
                  </a:txBody>
                  <a:tcPr marL="68580" marR="68580" marT="0" marB="0"/>
                </a:tc>
              </a:tr>
              <a:tr h="504529">
                <a:tc>
                  <a:txBody>
                    <a:bodyPr/>
                    <a:lstStyle/>
                    <a:p>
                      <a:pPr marL="0" marR="0">
                        <a:spcBef>
                          <a:spcPts val="0"/>
                        </a:spcBef>
                        <a:spcAft>
                          <a:spcPts val="0"/>
                        </a:spcAft>
                      </a:pPr>
                      <a:r>
                        <a:rPr lang="en-US" sz="1800">
                          <a:solidFill>
                            <a:schemeClr val="tx1"/>
                          </a:solidFill>
                          <a:effectLst/>
                        </a:rPr>
                        <a:t>Aug 06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11/1.22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52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136/4.7</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10.9</a:t>
                      </a:r>
                      <a:endParaRPr lang="en-US" sz="1200">
                        <a:solidFill>
                          <a:schemeClr val="tx1"/>
                        </a:solidFill>
                        <a:effectLst/>
                        <a:latin typeface="Arial"/>
                        <a:ea typeface="Times New Roman"/>
                        <a:cs typeface="Times New Roman"/>
                      </a:endParaRPr>
                    </a:p>
                  </a:txBody>
                  <a:tcPr marL="68580" marR="68580" marT="0" marB="0"/>
                </a:tc>
              </a:tr>
              <a:tr h="504529">
                <a:tc>
                  <a:txBody>
                    <a:bodyPr/>
                    <a:lstStyle/>
                    <a:p>
                      <a:pPr marL="0" marR="0">
                        <a:spcBef>
                          <a:spcPts val="0"/>
                        </a:spcBef>
                        <a:spcAft>
                          <a:spcPts val="0"/>
                        </a:spcAft>
                      </a:pPr>
                      <a:r>
                        <a:rPr lang="en-US" sz="1800">
                          <a:solidFill>
                            <a:schemeClr val="tx1"/>
                          </a:solidFill>
                          <a:effectLst/>
                        </a:rPr>
                        <a:t>Aug 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10/1.13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56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134/4.7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25</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11.6</a:t>
                      </a:r>
                      <a:endParaRPr lang="en-US" sz="1200">
                        <a:solidFill>
                          <a:schemeClr val="tx1"/>
                        </a:solidFill>
                        <a:effectLst/>
                        <a:latin typeface="Arial"/>
                        <a:ea typeface="Times New Roman"/>
                        <a:cs typeface="Times New Roman"/>
                      </a:endParaRPr>
                    </a:p>
                  </a:txBody>
                  <a:tcPr marL="68580" marR="68580" marT="0" marB="0"/>
                </a:tc>
              </a:tr>
              <a:tr h="1009060">
                <a:tc gridSpan="6">
                  <a:txBody>
                    <a:bodyPr/>
                    <a:lstStyle/>
                    <a:p>
                      <a:pPr marL="0" marR="0" algn="ctr">
                        <a:spcBef>
                          <a:spcPts val="0"/>
                        </a:spcBef>
                        <a:spcAft>
                          <a:spcPts val="0"/>
                        </a:spcAft>
                      </a:pPr>
                      <a:r>
                        <a:rPr lang="en-US" sz="1800" dirty="0">
                          <a:solidFill>
                            <a:schemeClr val="tx1"/>
                          </a:solidFill>
                          <a:effectLst/>
                        </a:rPr>
                        <a:t>Scr= serum Creatinine   eGFR= estimated glomerular filtration rate  </a:t>
                      </a:r>
                      <a:r>
                        <a:rPr lang="en-US" sz="1800" dirty="0" smtClean="0">
                          <a:solidFill>
                            <a:schemeClr val="tx1"/>
                          </a:solidFill>
                          <a:effectLst/>
                        </a:rPr>
                        <a:t>                         Hb</a:t>
                      </a:r>
                      <a:r>
                        <a:rPr lang="en-US" sz="1800" dirty="0">
                          <a:solidFill>
                            <a:schemeClr val="tx1"/>
                          </a:solidFill>
                          <a:effectLst/>
                        </a:rPr>
                        <a:t>= Hemoglobin</a:t>
                      </a:r>
                      <a:endParaRPr lang="en-US" sz="1200" dirty="0">
                        <a:solidFill>
                          <a:schemeClr val="tx1"/>
                        </a:solidFill>
                        <a:effectLst/>
                        <a:latin typeface="Arial"/>
                        <a:ea typeface="Times New Roman"/>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7</a:t>
            </a:fld>
            <a:endParaRPr lang="en-US"/>
          </a:p>
        </p:txBody>
      </p:sp>
      <p:sp>
        <p:nvSpPr>
          <p:cNvPr id="6" name="Rectangle 1"/>
          <p:cNvSpPr>
            <a:spLocks noChangeArrowheads="1"/>
          </p:cNvSpPr>
          <p:nvPr/>
        </p:nvSpPr>
        <p:spPr bwMode="auto">
          <a:xfrm>
            <a:off x="1227138" y="26749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7" name="Title 1"/>
          <p:cNvSpPr txBox="1">
            <a:spLocks/>
          </p:cNvSpPr>
          <p:nvPr/>
        </p:nvSpPr>
        <p:spPr>
          <a:xfrm>
            <a:off x="533400" y="152400"/>
            <a:ext cx="7620000" cy="1020762"/>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lt1"/>
                </a:solidFill>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US" sz="4400" b="1" dirty="0" smtClean="0"/>
          </a:p>
          <a:p>
            <a:r>
              <a:rPr lang="en-US" sz="4400" b="1" dirty="0" smtClean="0">
                <a:solidFill>
                  <a:srgbClr val="FF0000"/>
                </a:solidFill>
              </a:rPr>
              <a:t>42 y WF (Continued)</a:t>
            </a:r>
            <a:r>
              <a:rPr lang="en-US" sz="4000" b="1" dirty="0" smtClean="0">
                <a:solidFill>
                  <a:srgbClr val="FF0000"/>
                </a:solidFill>
              </a:rPr>
              <a:t/>
            </a:r>
            <a:br>
              <a:rPr lang="en-US" sz="4000" b="1" dirty="0" smtClean="0">
                <a:solidFill>
                  <a:srgbClr val="FF0000"/>
                </a:solidFill>
              </a:rPr>
            </a:br>
            <a:endParaRPr lang="en-US" sz="3200" dirty="0">
              <a:solidFill>
                <a:srgbClr val="FF0000"/>
              </a:solidFill>
            </a:endParaRPr>
          </a:p>
        </p:txBody>
      </p:sp>
      <p:sp>
        <p:nvSpPr>
          <p:cNvPr id="8" name="TextBox 7"/>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[7]</a:t>
            </a:r>
            <a:endParaRPr lang="en-US" dirty="0"/>
          </a:p>
        </p:txBody>
      </p:sp>
    </p:spTree>
    <p:extLst>
      <p:ext uri="{BB962C8B-B14F-4D97-AF65-F5344CB8AC3E}">
        <p14:creationId xmlns:p14="http://schemas.microsoft.com/office/powerpoint/2010/main" val="7821296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757904967"/>
              </p:ext>
            </p:extLst>
          </p:nvPr>
        </p:nvGraphicFramePr>
        <p:xfrm>
          <a:off x="533398" y="1613594"/>
          <a:ext cx="8153401" cy="4863408"/>
        </p:xfrm>
        <a:graphic>
          <a:graphicData uri="http://schemas.openxmlformats.org/drawingml/2006/table">
            <a:tbl>
              <a:tblPr firstRow="1" firstCol="1" bandRow="1">
                <a:tableStyleId>{5C22544A-7EE6-4342-B048-85BDC9FD1C3A}</a:tableStyleId>
              </a:tblPr>
              <a:tblGrid>
                <a:gridCol w="1630510"/>
                <a:gridCol w="1630510"/>
                <a:gridCol w="1630510"/>
                <a:gridCol w="1630510"/>
                <a:gridCol w="1631361"/>
              </a:tblGrid>
              <a:tr h="748216">
                <a:tc>
                  <a:txBody>
                    <a:bodyPr/>
                    <a:lstStyle/>
                    <a:p>
                      <a:pPr marL="0" marR="0">
                        <a:spcBef>
                          <a:spcPts val="0"/>
                        </a:spcBef>
                        <a:spcAft>
                          <a:spcPts val="0"/>
                        </a:spcAft>
                      </a:pPr>
                      <a:r>
                        <a:rPr lang="en-US" sz="1600" dirty="0">
                          <a:solidFill>
                            <a:schemeClr val="tx1"/>
                          </a:solidFill>
                          <a:effectLst/>
                        </a:rPr>
                        <a:t>Date</a:t>
                      </a:r>
                      <a:endParaRPr lang="en-US" sz="1200" dirty="0">
                        <a:solidFill>
                          <a:schemeClr val="tx1"/>
                        </a:solidFill>
                        <a:effectLst/>
                      </a:endParaRPr>
                    </a:p>
                    <a:p>
                      <a:pPr marL="0" marR="0">
                        <a:spcBef>
                          <a:spcPts val="0"/>
                        </a:spcBef>
                        <a:spcAft>
                          <a:spcPts val="0"/>
                        </a:spcAft>
                      </a:pPr>
                      <a:r>
                        <a:rPr lang="en-US" sz="1600" dirty="0">
                          <a:solidFill>
                            <a:schemeClr val="tx1"/>
                          </a:solidFill>
                          <a:effectLst/>
                        </a:rPr>
                        <a:t>2012</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BUN/Scr</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mg/dL</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eGFR</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ml/min</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dirty="0">
                          <a:solidFill>
                            <a:schemeClr val="tx1"/>
                          </a:solidFill>
                          <a:effectLst/>
                        </a:rPr>
                        <a:t>Na+/K+</a:t>
                      </a:r>
                      <a:endParaRPr lang="en-US" sz="1200" dirty="0">
                        <a:solidFill>
                          <a:schemeClr val="tx1"/>
                        </a:solidFill>
                        <a:effectLst/>
                      </a:endParaRPr>
                    </a:p>
                    <a:p>
                      <a:pPr marL="0" marR="0" algn="ctr">
                        <a:spcBef>
                          <a:spcPts val="0"/>
                        </a:spcBef>
                        <a:spcAft>
                          <a:spcPts val="0"/>
                        </a:spcAft>
                      </a:pPr>
                      <a:r>
                        <a:rPr lang="en-US" sz="1600" dirty="0">
                          <a:solidFill>
                            <a:schemeClr val="tx1"/>
                          </a:solidFill>
                          <a:effectLst/>
                        </a:rPr>
                        <a:t>mmol/L</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600">
                          <a:solidFill>
                            <a:schemeClr val="tx1"/>
                          </a:solidFill>
                          <a:effectLst/>
                        </a:rPr>
                        <a:t>Co2</a:t>
                      </a:r>
                      <a:endParaRPr lang="en-US" sz="1200">
                        <a:solidFill>
                          <a:schemeClr val="tx1"/>
                        </a:solidFill>
                        <a:effectLst/>
                      </a:endParaRPr>
                    </a:p>
                    <a:p>
                      <a:pPr marL="0" marR="0" algn="ctr">
                        <a:spcBef>
                          <a:spcPts val="0"/>
                        </a:spcBef>
                        <a:spcAft>
                          <a:spcPts val="0"/>
                        </a:spcAft>
                      </a:pPr>
                      <a:r>
                        <a:rPr lang="en-US" sz="1600">
                          <a:solidFill>
                            <a:schemeClr val="tx1"/>
                          </a:solidFill>
                          <a:effectLst/>
                        </a:rPr>
                        <a:t>Mmol/L</a:t>
                      </a:r>
                      <a:endParaRPr lang="en-US" sz="120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11</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27/3.90</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136/3.3</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25</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26/4.26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134/3.5</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22</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16/2.68</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21</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135/3.6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31</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12/2.24</a:t>
                      </a:r>
                      <a:endParaRPr lang="en-US" sz="1200" dirty="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140/4.1</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32</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15</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10/1.93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30</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136/3.7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33</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10/1.82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141/4.3</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30</a:t>
                      </a:r>
                      <a:endParaRPr lang="en-US" sz="1200" dirty="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Aug 17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7/1.67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36</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140/4.4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27</a:t>
                      </a:r>
                      <a:endParaRPr lang="en-US" sz="1200">
                        <a:solidFill>
                          <a:schemeClr val="tx1"/>
                        </a:solidFill>
                        <a:effectLst/>
                        <a:latin typeface="Arial"/>
                        <a:ea typeface="Times New Roman"/>
                        <a:cs typeface="Times New Roman"/>
                      </a:endParaRPr>
                    </a:p>
                  </a:txBody>
                  <a:tcPr marL="68580" marR="68580" marT="0" marB="0"/>
                </a:tc>
              </a:tr>
              <a:tr h="420872">
                <a:tc>
                  <a:txBody>
                    <a:bodyPr/>
                    <a:lstStyle/>
                    <a:p>
                      <a:pPr marL="0" marR="0">
                        <a:spcBef>
                          <a:spcPts val="0"/>
                        </a:spcBef>
                        <a:spcAft>
                          <a:spcPts val="0"/>
                        </a:spcAft>
                      </a:pPr>
                      <a:r>
                        <a:rPr lang="en-US" sz="1600">
                          <a:solidFill>
                            <a:schemeClr val="tx1"/>
                          </a:solidFill>
                          <a:effectLst/>
                        </a:rPr>
                        <a:t>Dec 15</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11/1.74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34</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137/4.5</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26</a:t>
                      </a:r>
                      <a:endParaRPr lang="en-US" sz="1200" dirty="0">
                        <a:solidFill>
                          <a:schemeClr val="tx1"/>
                        </a:solidFill>
                        <a:effectLst/>
                        <a:latin typeface="Arial"/>
                        <a:ea typeface="Times New Roman"/>
                        <a:cs typeface="Times New Roman"/>
                      </a:endParaRPr>
                    </a:p>
                  </a:txBody>
                  <a:tcPr marL="68580" marR="68580" marT="0" marB="0"/>
                </a:tc>
              </a:tr>
              <a:tr h="327344">
                <a:tc gridSpan="5">
                  <a:txBody>
                    <a:bodyPr/>
                    <a:lstStyle/>
                    <a:p>
                      <a:pPr marL="0" marR="0" algn="ctr">
                        <a:spcBef>
                          <a:spcPts val="0"/>
                        </a:spcBef>
                        <a:spcAft>
                          <a:spcPts val="0"/>
                        </a:spcAft>
                      </a:pPr>
                      <a:r>
                        <a:rPr lang="en-US" sz="1400" dirty="0">
                          <a:solidFill>
                            <a:schemeClr val="tx1"/>
                          </a:solidFill>
                          <a:effectLst/>
                        </a:rPr>
                        <a:t>Office visit in 2014</a:t>
                      </a:r>
                      <a:endParaRPr lang="en-US" sz="1200" dirty="0">
                        <a:solidFill>
                          <a:schemeClr val="tx1"/>
                        </a:solidFill>
                        <a:effectLst/>
                        <a:latin typeface="Arial"/>
                        <a:ea typeface="Times New Roman"/>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0872">
                <a:tc>
                  <a:txBody>
                    <a:bodyPr/>
                    <a:lstStyle/>
                    <a:p>
                      <a:pPr marL="0" marR="0">
                        <a:spcBef>
                          <a:spcPts val="0"/>
                        </a:spcBef>
                        <a:spcAft>
                          <a:spcPts val="0"/>
                        </a:spcAft>
                      </a:pPr>
                      <a:r>
                        <a:rPr lang="en-US" sz="1600">
                          <a:solidFill>
                            <a:schemeClr val="tx1"/>
                          </a:solidFill>
                          <a:effectLst/>
                        </a:rPr>
                        <a:t>Feb 25</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20/1.32</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47</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a:solidFill>
                            <a:schemeClr val="tx1"/>
                          </a:solidFill>
                          <a:effectLst/>
                        </a:rPr>
                        <a:t>134/3.0</a:t>
                      </a:r>
                      <a:endParaRPr lang="en-US" sz="1200">
                        <a:solidFill>
                          <a:schemeClr val="tx1"/>
                        </a:solidFill>
                        <a:effectLst/>
                        <a:latin typeface="Arial"/>
                        <a:ea typeface="Times New Roman"/>
                        <a:cs typeface="Times New Roman"/>
                      </a:endParaRPr>
                    </a:p>
                  </a:txBody>
                  <a:tcPr marL="68580" marR="68580" marT="0" marB="0"/>
                </a:tc>
                <a:tc>
                  <a:txBody>
                    <a:bodyPr/>
                    <a:lstStyle/>
                    <a:p>
                      <a:pPr marL="0" marR="0" algn="ctr">
                        <a:spcBef>
                          <a:spcPts val="0"/>
                        </a:spcBef>
                        <a:spcAft>
                          <a:spcPts val="0"/>
                        </a:spcAft>
                      </a:pPr>
                      <a:r>
                        <a:rPr lang="en-US" sz="1800" dirty="0">
                          <a:solidFill>
                            <a:schemeClr val="tx1"/>
                          </a:solidFill>
                          <a:effectLst/>
                        </a:rPr>
                        <a:t>29</a:t>
                      </a:r>
                      <a:endParaRPr lang="en-US" sz="1200" dirty="0">
                        <a:solidFill>
                          <a:schemeClr val="tx1"/>
                        </a:solidFill>
                        <a:effectLst/>
                        <a:latin typeface="Arial"/>
                        <a:ea typeface="Times New Roman"/>
                        <a:cs typeface="Times New Roman"/>
                      </a:endParaRPr>
                    </a:p>
                  </a:txBody>
                  <a:tcPr marL="68580" marR="68580" marT="0" marB="0"/>
                </a:tc>
              </a:tr>
            </a:tbl>
          </a:graphicData>
        </a:graphic>
      </p:graphicFrame>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8</a:t>
            </a:fld>
            <a:endParaRPr lang="en-US"/>
          </a:p>
        </p:txBody>
      </p:sp>
      <p:sp>
        <p:nvSpPr>
          <p:cNvPr id="5" name="TextBox 4"/>
          <p:cNvSpPr txBox="1"/>
          <p:nvPr/>
        </p:nvSpPr>
        <p:spPr>
          <a:xfrm>
            <a:off x="533400" y="228600"/>
            <a:ext cx="8077200" cy="1384995"/>
          </a:xfrm>
          <a:prstGeom prst="rect">
            <a:avLst/>
          </a:prstGeom>
          <a:noFill/>
        </p:spPr>
        <p:txBody>
          <a:bodyPr wrap="square" rtlCol="0">
            <a:spAutoFit/>
          </a:bodyPr>
          <a:lstStyle/>
          <a:p>
            <a:pPr marL="285750" indent="-285750">
              <a:buFont typeface="Arial" pitchFamily="34" charset="0"/>
              <a:buChar char="•"/>
            </a:pPr>
            <a:r>
              <a:rPr lang="en-US" sz="2200" b="1" dirty="0" smtClean="0">
                <a:solidFill>
                  <a:schemeClr val="tx2">
                    <a:lumMod val="75000"/>
                  </a:schemeClr>
                </a:solidFill>
              </a:rPr>
              <a:t>Patient retook Telmisartan by mistake after returning home.</a:t>
            </a:r>
          </a:p>
          <a:p>
            <a:pPr marL="285750" indent="-285750">
              <a:buFont typeface="Arial" pitchFamily="34" charset="0"/>
              <a:buChar char="•"/>
            </a:pPr>
            <a:r>
              <a:rPr lang="en-US" sz="2200" b="1" dirty="0" smtClean="0">
                <a:solidFill>
                  <a:schemeClr val="tx2">
                    <a:lumMod val="75000"/>
                  </a:schemeClr>
                </a:solidFill>
              </a:rPr>
              <a:t>Developed persistent vomiting and readmitted to hospital</a:t>
            </a:r>
          </a:p>
          <a:p>
            <a:pPr marL="285750" indent="-285750">
              <a:buFont typeface="Arial" pitchFamily="34" charset="0"/>
              <a:buChar char="•"/>
            </a:pPr>
            <a:r>
              <a:rPr lang="en-US" sz="2200" b="1" dirty="0" smtClean="0">
                <a:solidFill>
                  <a:schemeClr val="tx2">
                    <a:lumMod val="75000"/>
                  </a:schemeClr>
                </a:solidFill>
              </a:rPr>
              <a:t>Sodium Bicarbonate Infusion given </a:t>
            </a:r>
          </a:p>
          <a:p>
            <a:endParaRPr lang="en-US" dirty="0"/>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a:t>
            </a:r>
            <a:r>
              <a:rPr lang="en-US" dirty="0"/>
              <a:t>8</a:t>
            </a:r>
            <a:r>
              <a:rPr lang="en-US" dirty="0" smtClean="0"/>
              <a:t>]</a:t>
            </a:r>
            <a:endParaRPr lang="en-US" dirty="0"/>
          </a:p>
        </p:txBody>
      </p:sp>
    </p:spTree>
    <p:extLst>
      <p:ext uri="{BB962C8B-B14F-4D97-AF65-F5344CB8AC3E}">
        <p14:creationId xmlns:p14="http://schemas.microsoft.com/office/powerpoint/2010/main" val="2277825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4000" b="1" dirty="0" smtClean="0">
                <a:solidFill>
                  <a:srgbClr val="FF0000"/>
                </a:solidFill>
              </a:rPr>
              <a:t>3. Causality of ACEI-ARF lead to high incidence of ESRD in diabetes</a:t>
            </a:r>
            <a:endParaRPr lang="en-US" sz="4000" b="1" dirty="0">
              <a:solidFill>
                <a:srgbClr val="FF0000"/>
              </a:solidFill>
            </a:endParaRPr>
          </a:p>
        </p:txBody>
      </p:sp>
      <p:sp>
        <p:nvSpPr>
          <p:cNvPr id="3" name="Content Placeholder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pPr marL="114300" indent="0" algn="just">
              <a:buNone/>
            </a:pPr>
            <a:r>
              <a:rPr lang="en-US" sz="5200" dirty="0" smtClean="0"/>
              <a:t>Acute kidney injury episodes are associated with cumulative risk for CKD in diabetes independent of other risk factors of progression [1].</a:t>
            </a:r>
          </a:p>
          <a:p>
            <a:pPr marL="114300" indent="0">
              <a:buNone/>
            </a:pPr>
            <a:endParaRPr lang="en-US" sz="3600" dirty="0" smtClean="0"/>
          </a:p>
          <a:p>
            <a:pPr marL="114300" indent="0">
              <a:buNone/>
            </a:pPr>
            <a:r>
              <a:rPr lang="en-US" sz="2600" i="1" dirty="0"/>
              <a:t>[1] </a:t>
            </a:r>
            <a:r>
              <a:rPr lang="en-US" sz="2600" i="1" dirty="0" err="1"/>
              <a:t>Thakar</a:t>
            </a:r>
            <a:r>
              <a:rPr lang="en-US" sz="2600" i="1" dirty="0"/>
              <a:t> CV, </a:t>
            </a:r>
            <a:r>
              <a:rPr lang="en-US" sz="2600" i="1" dirty="0" err="1"/>
              <a:t>etal</a:t>
            </a:r>
            <a:r>
              <a:rPr lang="en-US" sz="2600" i="1" dirty="0"/>
              <a:t>. Clin J Am Soc Nephrol 2011; 6: 2567-2572</a:t>
            </a:r>
          </a:p>
          <a:p>
            <a:pPr marL="114300" indent="0">
              <a:buNone/>
            </a:pPr>
            <a:endParaRPr lang="en-US" sz="3600" dirty="0">
              <a:solidFill>
                <a:schemeClr val="accent6">
                  <a:lumMod val="75000"/>
                </a:schemeClr>
              </a:solidFill>
            </a:endParaRPr>
          </a:p>
          <a:p>
            <a:pPr marL="114300" indent="0" algn="ctr">
              <a:buNone/>
            </a:pPr>
            <a:endParaRPr lang="en-US" sz="3600" dirty="0">
              <a:solidFill>
                <a:schemeClr val="accent6">
                  <a:lumMod val="75000"/>
                </a:schemeClr>
              </a:solidFill>
            </a:endParaRPr>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9</a:t>
            </a:fld>
            <a:endParaRPr lang="en-US"/>
          </a:p>
        </p:txBody>
      </p:sp>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a:t>
            </a:r>
            <a:r>
              <a:rPr lang="en-US" dirty="0"/>
              <a:t>9</a:t>
            </a:r>
            <a:r>
              <a:rPr lang="en-US" dirty="0" smtClean="0"/>
              <a:t>]</a:t>
            </a:r>
            <a:endParaRPr lang="en-US" dirty="0"/>
          </a:p>
        </p:txBody>
      </p:sp>
    </p:spTree>
    <p:extLst>
      <p:ext uri="{BB962C8B-B14F-4D97-AF65-F5344CB8AC3E}">
        <p14:creationId xmlns:p14="http://schemas.microsoft.com/office/powerpoint/2010/main" val="42418961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b="1" dirty="0">
                <a:solidFill>
                  <a:srgbClr val="FF0000"/>
                </a:solidFill>
                <a:latin typeface="+mn-lt"/>
              </a:rPr>
              <a:t>The </a:t>
            </a:r>
            <a:r>
              <a:rPr lang="en-US" sz="4000" b="1" i="1" dirty="0">
                <a:solidFill>
                  <a:srgbClr val="FF0000"/>
                </a:solidFill>
                <a:latin typeface="+mn-lt"/>
              </a:rPr>
              <a:t>power of commercial interest </a:t>
            </a:r>
            <a:r>
              <a:rPr lang="en-US" sz="4000" b="1" i="1" dirty="0" smtClean="0">
                <a:solidFill>
                  <a:srgbClr val="FF0000"/>
                </a:solidFill>
                <a:latin typeface="+mn-lt"/>
              </a:rPr>
              <a:t>for high Incidence of ESRD</a:t>
            </a:r>
            <a:endParaRPr lang="en-US" sz="4000" b="1" dirty="0">
              <a:solidFill>
                <a:srgbClr val="FF0000"/>
              </a:solidFill>
              <a:latin typeface="+mn-lt"/>
            </a:endParaRPr>
          </a:p>
        </p:txBody>
      </p:sp>
      <p:sp>
        <p:nvSpPr>
          <p:cNvPr id="4" name="Content Placeholder 2"/>
          <p:cNvSpPr>
            <a:spLocks noGrp="1"/>
          </p:cNvSpPr>
          <p:nvPr>
            <p:ph idx="1"/>
          </p:nvPr>
        </p:nvSpPr>
        <p:spPr>
          <a:solidFill>
            <a:schemeClr val="accent4">
              <a:lumMod val="20000"/>
              <a:lumOff val="80000"/>
            </a:schemeClr>
          </a:solidFill>
        </p:spPr>
        <p:txBody>
          <a:bodyPr>
            <a:noAutofit/>
          </a:bodyPr>
          <a:lstStyle/>
          <a:p>
            <a:pPr marL="0" indent="0" algn="ctr">
              <a:buNone/>
            </a:pPr>
            <a:r>
              <a:rPr lang="en-US" sz="3600" dirty="0" smtClean="0"/>
              <a:t>The pendulum has swung from </a:t>
            </a:r>
            <a:r>
              <a:rPr lang="en-US" sz="3600" b="1" i="1" dirty="0" smtClean="0"/>
              <a:t>glycemic control</a:t>
            </a:r>
            <a:r>
              <a:rPr lang="en-US" sz="3600" b="1" dirty="0" smtClean="0"/>
              <a:t> </a:t>
            </a:r>
            <a:r>
              <a:rPr lang="en-US" sz="3600" dirty="0" smtClean="0"/>
              <a:t>to </a:t>
            </a:r>
            <a:r>
              <a:rPr lang="en-US" sz="3600" b="1" i="1" dirty="0" smtClean="0"/>
              <a:t>proteinuria control</a:t>
            </a:r>
            <a:r>
              <a:rPr lang="en-US" sz="3600" dirty="0" smtClean="0"/>
              <a:t>, even to microalbuminuria control with ACEI and/or ARB. A published report described these drugs as renoprotective in diabetes.*</a:t>
            </a:r>
            <a:endParaRPr lang="en-US" sz="3600" dirty="0"/>
          </a:p>
          <a:p>
            <a:pPr marL="0" indent="0">
              <a:buNone/>
            </a:pPr>
            <a:r>
              <a:rPr lang="en-US" sz="1600" dirty="0" smtClean="0"/>
              <a:t>	*Lewis EJ. The effect of angiotensin converting enzyme inhibition on diabetic 	nephropathy. </a:t>
            </a:r>
            <a:r>
              <a:rPr lang="en-US" sz="1600" i="1" dirty="0" smtClean="0"/>
              <a:t>N </a:t>
            </a:r>
            <a:r>
              <a:rPr lang="en-US" sz="1600" i="1" dirty="0" err="1" smtClean="0"/>
              <a:t>Engl</a:t>
            </a:r>
            <a:r>
              <a:rPr lang="en-US" sz="1600" i="1" dirty="0" smtClean="0"/>
              <a:t> J Med</a:t>
            </a:r>
            <a:r>
              <a:rPr lang="en-US" sz="1600" dirty="0" smtClean="0"/>
              <a:t> 1993; 329: 1456-1462.</a:t>
            </a:r>
          </a:p>
          <a:p>
            <a:pPr>
              <a:buFont typeface="Arial" charset="0"/>
              <a:buChar char="•"/>
            </a:pPr>
            <a:endParaRPr lang="en-US" sz="1600" dirty="0" smtClean="0"/>
          </a:p>
          <a:p>
            <a:pPr marL="0" indent="0" algn="ctr">
              <a:buNone/>
            </a:pPr>
            <a:r>
              <a:rPr lang="en-US" sz="2800" b="1" dirty="0" smtClean="0"/>
              <a:t>Result: High incidence of ESRD.</a:t>
            </a:r>
          </a:p>
          <a:p>
            <a:pPr marL="0" indent="0">
              <a:buNone/>
            </a:pPr>
            <a:r>
              <a:rPr lang="en-US" sz="2400" dirty="0" smtClean="0"/>
              <a:t> </a:t>
            </a:r>
            <a:endParaRPr lang="en-US" sz="2400" dirty="0"/>
          </a:p>
        </p:txBody>
      </p:sp>
      <p:sp>
        <p:nvSpPr>
          <p:cNvPr id="3" name="Slide Number Placeholder 2"/>
          <p:cNvSpPr>
            <a:spLocks noGrp="1"/>
          </p:cNvSpPr>
          <p:nvPr>
            <p:ph type="sldNum" sz="quarter" idx="12"/>
          </p:nvPr>
        </p:nvSpPr>
        <p:spPr/>
        <p:txBody>
          <a:bodyPr>
            <a:normAutofit fontScale="85000" lnSpcReduction="20000"/>
          </a:bodyPr>
          <a:lstStyle/>
          <a:p>
            <a:fld id="{BB8DDF60-76F0-42D0-BBF3-CDA29B8B1791}" type="slidenum">
              <a:rPr lang="en-US" smtClean="0"/>
              <a:t>10</a:t>
            </a:fld>
            <a:endParaRPr lang="en-US"/>
          </a:p>
        </p:txBody>
      </p:sp>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[10]</a:t>
            </a:r>
            <a:endParaRPr lang="en-US" dirty="0"/>
          </a:p>
        </p:txBody>
      </p:sp>
    </p:spTree>
    <p:extLst>
      <p:ext uri="{BB962C8B-B14F-4D97-AF65-F5344CB8AC3E}">
        <p14:creationId xmlns:p14="http://schemas.microsoft.com/office/powerpoint/2010/main" val="1908417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1066800"/>
          </a:xfrm>
        </p:spPr>
        <p:style>
          <a:lnRef idx="3">
            <a:schemeClr val="lt1"/>
          </a:lnRef>
          <a:fillRef idx="1">
            <a:schemeClr val="accent1"/>
          </a:fillRef>
          <a:effectRef idx="1">
            <a:schemeClr val="accent1"/>
          </a:effectRef>
          <a:fontRef idx="minor">
            <a:schemeClr val="lt1"/>
          </a:fontRef>
        </p:style>
        <p:txBody>
          <a:bodyPr>
            <a:normAutofit/>
          </a:bodyPr>
          <a:lstStyle/>
          <a:p>
            <a:r>
              <a:rPr lang="en-US" sz="3300" b="1" dirty="0" smtClean="0">
                <a:solidFill>
                  <a:srgbClr val="FF0000"/>
                </a:solidFill>
              </a:rPr>
              <a:t>Question:</a:t>
            </a:r>
            <a:r>
              <a:rPr lang="en-US" sz="2800" b="1" dirty="0" smtClean="0">
                <a:solidFill>
                  <a:srgbClr val="FF0000"/>
                </a:solidFill>
              </a:rPr>
              <a:t/>
            </a:r>
            <a:br>
              <a:rPr lang="en-US" sz="2800" b="1" dirty="0" smtClean="0">
                <a:solidFill>
                  <a:srgbClr val="FF0000"/>
                </a:solidFill>
              </a:rPr>
            </a:br>
            <a:r>
              <a:rPr lang="en-US" sz="2400" b="1" dirty="0" smtClean="0">
                <a:solidFill>
                  <a:srgbClr val="FF0000"/>
                </a:solidFill>
              </a:rPr>
              <a:t>Why do so many patients including diabetics develop ESRD?</a:t>
            </a:r>
            <a:endParaRPr lang="en-US" sz="2400" b="1" dirty="0">
              <a:solidFill>
                <a:srgbClr val="FF0000"/>
              </a:solidFill>
            </a:endParaRPr>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732816" y="1687473"/>
            <a:ext cx="3666361" cy="4572000"/>
          </a:xfrm>
          <a:prstGeom prst="rect">
            <a:avLst/>
          </a:prstGeom>
          <a:ln>
            <a:solidFill>
              <a:schemeClr val="accent1"/>
            </a:solidFill>
          </a:ln>
          <a:effectLst>
            <a:outerShdw blurRad="292100" dist="139700" dir="2700000" algn="tl" rotWithShape="0">
              <a:srgbClr val="333333">
                <a:alpha val="65000"/>
              </a:srgbClr>
            </a:outerShdw>
          </a:effectLst>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23816" y="1676400"/>
            <a:ext cx="3534384" cy="4572000"/>
          </a:xfrm>
          <a:prstGeom prst="rect">
            <a:avLst/>
          </a:prstGeom>
          <a:ln>
            <a:solidFill>
              <a:schemeClr val="accent1"/>
            </a:solid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4294967295"/>
          </p:nvPr>
        </p:nvSpPr>
        <p:spPr>
          <a:xfrm>
            <a:off x="8531788" y="5648960"/>
            <a:ext cx="548640" cy="396240"/>
          </a:xfrm>
          <a:prstGeom prst="bracketPair">
            <a:avLst>
              <a:gd name="adj" fmla="val 17949"/>
            </a:avLst>
          </a:prstGeom>
        </p:spPr>
        <p:txBody>
          <a:bodyPr/>
          <a:lstStyle/>
          <a:p>
            <a:fld id="{BB8DDF60-76F0-42D0-BBF3-CDA29B8B1791}" type="slidenum">
              <a:rPr lang="en-US" smtClean="0"/>
              <a:t>11</a:t>
            </a:fld>
            <a:endParaRPr lang="en-US"/>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[11]</a:t>
            </a:r>
            <a:endParaRPr lang="en-US" dirty="0"/>
          </a:p>
        </p:txBody>
      </p:sp>
    </p:spTree>
    <p:extLst>
      <p:ext uri="{BB962C8B-B14F-4D97-AF65-F5344CB8AC3E}">
        <p14:creationId xmlns:p14="http://schemas.microsoft.com/office/powerpoint/2010/main" val="13016659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7620000" cy="1143000"/>
          </a:xfrm>
        </p:spPr>
        <p:style>
          <a:lnRef idx="3">
            <a:schemeClr val="lt1"/>
          </a:lnRef>
          <a:fillRef idx="1">
            <a:schemeClr val="accent1"/>
          </a:fillRef>
          <a:effectRef idx="1">
            <a:schemeClr val="accent1"/>
          </a:effectRef>
          <a:fontRef idx="minor">
            <a:schemeClr val="lt1"/>
          </a:fontRef>
        </p:style>
        <p:txBody>
          <a:bodyPr>
            <a:normAutofit/>
          </a:bodyPr>
          <a:lstStyle/>
          <a:p>
            <a:r>
              <a:rPr lang="en-US" sz="3400" b="1" dirty="0" smtClean="0">
                <a:solidFill>
                  <a:srgbClr val="FF0000"/>
                </a:solidFill>
              </a:rPr>
              <a:t>US RENAL DATA SYSTEM</a:t>
            </a:r>
            <a:br>
              <a:rPr lang="en-US" sz="3400" b="1" dirty="0" smtClean="0">
                <a:solidFill>
                  <a:srgbClr val="FF0000"/>
                </a:solidFill>
              </a:rPr>
            </a:br>
            <a:r>
              <a:rPr lang="en-US" sz="3400" b="1" dirty="0" smtClean="0">
                <a:solidFill>
                  <a:srgbClr val="FF0000"/>
                </a:solidFill>
              </a:rPr>
              <a:t>Incidence of ESRD by Primary Diagnosis</a:t>
            </a:r>
            <a:endParaRPr lang="en-US" sz="3400" b="1" dirty="0">
              <a:solidFill>
                <a:srgbClr val="FF0000"/>
              </a:solidFill>
            </a:endParaRPr>
          </a:p>
        </p:txBody>
      </p:sp>
      <p:sp>
        <p:nvSpPr>
          <p:cNvPr id="2" name="Slide Number Placeholder 1"/>
          <p:cNvSpPr>
            <a:spLocks noGrp="1"/>
          </p:cNvSpPr>
          <p:nvPr>
            <p:ph type="sldNum" sz="quarter" idx="12"/>
          </p:nvPr>
        </p:nvSpPr>
        <p:spPr/>
        <p:txBody>
          <a:bodyPr>
            <a:normAutofit fontScale="85000" lnSpcReduction="20000"/>
          </a:bodyPr>
          <a:lstStyle/>
          <a:p>
            <a:fld id="{BB8DDF60-76F0-42D0-BBF3-CDA29B8B1791}" type="slidenum">
              <a:rPr lang="en-US" smtClean="0"/>
              <a:t>12</a:t>
            </a:fld>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600200"/>
            <a:ext cx="8229600" cy="4572000"/>
          </a:xfrm>
          <a:prstGeom prst="rect">
            <a:avLst/>
          </a:prstGeom>
        </p:spPr>
      </p:pic>
      <p:sp>
        <p:nvSpPr>
          <p:cNvPr id="3" name="TextBox 2"/>
          <p:cNvSpPr txBox="1"/>
          <p:nvPr/>
        </p:nvSpPr>
        <p:spPr>
          <a:xfrm>
            <a:off x="2209800" y="6172200"/>
            <a:ext cx="6324600"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2400" b="1" dirty="0" smtClean="0"/>
              <a:t>QUESTION: Again Why and How?</a:t>
            </a:r>
            <a:endParaRPr lang="en-US" sz="2400" b="1" dirty="0"/>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[12]</a:t>
            </a:r>
            <a:endParaRPr lang="en-US" dirty="0"/>
          </a:p>
        </p:txBody>
      </p:sp>
    </p:spTree>
    <p:extLst>
      <p:ext uri="{BB962C8B-B14F-4D97-AF65-F5344CB8AC3E}">
        <p14:creationId xmlns:p14="http://schemas.microsoft.com/office/powerpoint/2010/main" val="1996996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12648" y="76200"/>
            <a:ext cx="8153400" cy="1066800"/>
          </a:xfrm>
        </p:spPr>
        <p:style>
          <a:lnRef idx="3">
            <a:schemeClr val="lt1"/>
          </a:lnRef>
          <a:fillRef idx="1">
            <a:schemeClr val="accent1"/>
          </a:fillRef>
          <a:effectRef idx="1">
            <a:schemeClr val="accent1"/>
          </a:effectRef>
          <a:fontRef idx="minor">
            <a:schemeClr val="lt1"/>
          </a:fontRef>
        </p:style>
        <p:txBody>
          <a:bodyPr>
            <a:normAutofit fontScale="90000"/>
          </a:bodyPr>
          <a:lstStyle/>
          <a:p>
            <a:pPr marL="0" indent="0" algn="ctr"/>
            <a:r>
              <a:rPr lang="en-US" b="1" dirty="0" smtClean="0">
                <a:solidFill>
                  <a:srgbClr val="FF0000"/>
                </a:solidFill>
              </a:rPr>
              <a:t>New  Horizon (Intent</a:t>
            </a:r>
            <a:r>
              <a:rPr lang="en-US" sz="3100" b="1" dirty="0" smtClean="0">
                <a:solidFill>
                  <a:srgbClr val="FF0000"/>
                </a:solidFill>
              </a:rPr>
              <a:t>)</a:t>
            </a:r>
            <a:br>
              <a:rPr lang="en-US" sz="3100" b="1" dirty="0" smtClean="0">
                <a:solidFill>
                  <a:srgbClr val="FF0000"/>
                </a:solidFill>
              </a:rPr>
            </a:br>
            <a:r>
              <a:rPr lang="en-US" sz="2000" b="1" dirty="0" smtClean="0">
                <a:solidFill>
                  <a:srgbClr val="FF0000"/>
                </a:solidFill>
              </a:rPr>
              <a:t>Intent: Preservation of Renal Function in Diabetes</a:t>
            </a:r>
            <a:r>
              <a:rPr lang="en-US" sz="2000" dirty="0" smtClean="0">
                <a:solidFill>
                  <a:srgbClr val="FF0000"/>
                </a:solidFill>
              </a:rPr>
              <a:t>                                                     </a:t>
            </a:r>
            <a:r>
              <a:rPr lang="en-US" sz="2000" b="1" i="1" dirty="0" smtClean="0">
                <a:solidFill>
                  <a:srgbClr val="FF0000"/>
                </a:solidFill>
              </a:rPr>
              <a:t>Steps </a:t>
            </a:r>
            <a:r>
              <a:rPr lang="en-US" sz="2000" b="1" i="1" dirty="0">
                <a:solidFill>
                  <a:srgbClr val="FF0000"/>
                </a:solidFill>
              </a:rPr>
              <a:t>taken by presenter to </a:t>
            </a:r>
            <a:r>
              <a:rPr lang="en-US" sz="2000" b="1" i="1" dirty="0" smtClean="0">
                <a:solidFill>
                  <a:srgbClr val="FF0000"/>
                </a:solidFill>
              </a:rPr>
              <a:t>accomplish </a:t>
            </a:r>
            <a:r>
              <a:rPr lang="en-US" sz="2000" b="1" i="1" dirty="0">
                <a:solidFill>
                  <a:srgbClr val="FF0000"/>
                </a:solidFill>
              </a:rPr>
              <a:t>the </a:t>
            </a:r>
            <a:r>
              <a:rPr lang="en-US" sz="2000" b="1" i="1" dirty="0" smtClean="0">
                <a:solidFill>
                  <a:srgbClr val="FF0000"/>
                </a:solidFill>
              </a:rPr>
              <a:t>goal:</a:t>
            </a:r>
            <a:endParaRPr lang="en-US" sz="2000" dirty="0">
              <a:solidFill>
                <a:srgbClr val="FF0000"/>
              </a:solidFill>
            </a:endParaRPr>
          </a:p>
        </p:txBody>
      </p:sp>
      <p:sp>
        <p:nvSpPr>
          <p:cNvPr id="6" name="Content Placeholder 2"/>
          <p:cNvSpPr>
            <a:spLocks noGrp="1"/>
          </p:cNvSpPr>
          <p:nvPr>
            <p:ph idx="1"/>
          </p:nvPr>
        </p:nvSpPr>
        <p:spPr>
          <a:xfrm>
            <a:off x="846930" y="1447800"/>
            <a:ext cx="8144669" cy="4876800"/>
          </a:xfrm>
        </p:spPr>
        <p:style>
          <a:lnRef idx="1">
            <a:schemeClr val="accent1"/>
          </a:lnRef>
          <a:fillRef idx="2">
            <a:schemeClr val="accent1"/>
          </a:fillRef>
          <a:effectRef idx="1">
            <a:schemeClr val="accent1"/>
          </a:effectRef>
          <a:fontRef idx="minor">
            <a:schemeClr val="dk1"/>
          </a:fontRef>
        </p:style>
        <p:txBody>
          <a:bodyPr>
            <a:noAutofit/>
          </a:bodyPr>
          <a:lstStyle/>
          <a:p>
            <a:pPr marL="514350" indent="-514350">
              <a:buClr>
                <a:schemeClr val="tx2"/>
              </a:buClr>
              <a:buFont typeface="+mj-lt"/>
              <a:buAutoNum type="arabicPeriod"/>
            </a:pPr>
            <a:r>
              <a:rPr lang="en-US" sz="3200" dirty="0" smtClean="0"/>
              <a:t>Understanding pathobiology of high glucose medium (hyperglycemia) on vascular lining cells (endothelial cells).</a:t>
            </a:r>
          </a:p>
          <a:p>
            <a:pPr marL="514350" indent="-514350">
              <a:buClr>
                <a:schemeClr val="tx2"/>
              </a:buClr>
              <a:buFont typeface="+mj-lt"/>
              <a:buAutoNum type="arabicPeriod"/>
            </a:pPr>
            <a:r>
              <a:rPr lang="en-US" sz="3200" dirty="0" smtClean="0"/>
              <a:t>Impact of 2hPPG on renal function.</a:t>
            </a:r>
          </a:p>
          <a:p>
            <a:pPr marL="514350" indent="-514350">
              <a:buClr>
                <a:schemeClr val="tx2"/>
              </a:buClr>
              <a:buFont typeface="+mj-lt"/>
              <a:buAutoNum type="arabicPeriod"/>
            </a:pPr>
            <a:r>
              <a:rPr lang="en-US" sz="3200" dirty="0" smtClean="0"/>
              <a:t>Innovation of dglucose as Predictor of Renal Function</a:t>
            </a:r>
          </a:p>
          <a:p>
            <a:pPr marL="514350" indent="-514350">
              <a:buClr>
                <a:schemeClr val="tx2"/>
              </a:buClr>
              <a:buFont typeface="+mj-lt"/>
              <a:buAutoNum type="arabicPeriod"/>
            </a:pPr>
            <a:r>
              <a:rPr lang="en-US" sz="3200" dirty="0" smtClean="0"/>
              <a:t>Effect of new paradigm of insulin therapy and </a:t>
            </a:r>
            <a:r>
              <a:rPr lang="en-US" sz="3200" b="1" dirty="0" smtClean="0">
                <a:solidFill>
                  <a:srgbClr val="FF0000"/>
                </a:solidFill>
              </a:rPr>
              <a:t>complete exclusion of use of ACEI/ARB </a:t>
            </a:r>
            <a:r>
              <a:rPr lang="en-US" sz="3200" dirty="0" smtClean="0"/>
              <a:t>in treating diabetes.</a:t>
            </a:r>
            <a:endParaRPr lang="en-US" sz="3200" dirty="0"/>
          </a:p>
          <a:p>
            <a:pPr marL="0" indent="0">
              <a:buClr>
                <a:schemeClr val="tx2"/>
              </a:buClr>
              <a:buNone/>
            </a:pPr>
            <a:r>
              <a:rPr lang="en-US" sz="3200" dirty="0" smtClean="0"/>
              <a:t>		2hPPG= 2-h Postprandial Glucose</a:t>
            </a:r>
            <a:endParaRPr lang="en-US" sz="3200" dirty="0"/>
          </a:p>
        </p:txBody>
      </p:sp>
      <p:sp>
        <p:nvSpPr>
          <p:cNvPr id="7" name="Slide Number Placeholder 6"/>
          <p:cNvSpPr>
            <a:spLocks noGrp="1"/>
          </p:cNvSpPr>
          <p:nvPr>
            <p:ph type="sldNum" sz="quarter" idx="12"/>
          </p:nvPr>
        </p:nvSpPr>
        <p:spPr/>
        <p:txBody>
          <a:bodyPr>
            <a:normAutofit fontScale="85000" lnSpcReduction="20000"/>
          </a:bodyPr>
          <a:lstStyle/>
          <a:p>
            <a:fld id="{BB8DDF60-76F0-42D0-BBF3-CDA29B8B1791}" type="slidenum">
              <a:rPr lang="en-US" smtClean="0"/>
              <a:t>13</a:t>
            </a:fld>
            <a:endParaRPr lang="en-US"/>
          </a:p>
        </p:txBody>
      </p:sp>
      <p:sp>
        <p:nvSpPr>
          <p:cNvPr id="8" name="TextBox 7"/>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[13]</a:t>
            </a:r>
            <a:endParaRPr lang="en-US" dirty="0"/>
          </a:p>
        </p:txBody>
      </p:sp>
    </p:spTree>
    <p:extLst>
      <p:ext uri="{BB962C8B-B14F-4D97-AF65-F5344CB8AC3E}">
        <p14:creationId xmlns:p14="http://schemas.microsoft.com/office/powerpoint/2010/main" val="1751345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76200"/>
            <a:ext cx="8153400" cy="1020762"/>
          </a:xfrm>
        </p:spPr>
        <p:style>
          <a:lnRef idx="1">
            <a:schemeClr val="accent1"/>
          </a:lnRef>
          <a:fillRef idx="3">
            <a:schemeClr val="accent1"/>
          </a:fillRef>
          <a:effectRef idx="2">
            <a:schemeClr val="accent1"/>
          </a:effectRef>
          <a:fontRef idx="minor">
            <a:schemeClr val="lt1"/>
          </a:fontRef>
        </p:style>
        <p:txBody>
          <a:bodyPr/>
          <a:lstStyle/>
          <a:p>
            <a:r>
              <a:rPr lang="en-US" b="1" dirty="0" smtClean="0">
                <a:solidFill>
                  <a:srgbClr val="FF0000"/>
                </a:solidFill>
              </a:rPr>
              <a:t>Pathobiology of High Glucose</a:t>
            </a:r>
            <a:endParaRPr lang="en-US" b="1" dirty="0">
              <a:solidFill>
                <a:srgbClr val="FF0000"/>
              </a:solidFill>
            </a:endParaRPr>
          </a:p>
        </p:txBody>
      </p:sp>
      <p:sp>
        <p:nvSpPr>
          <p:cNvPr id="5" name="Content Placeholder 2"/>
          <p:cNvSpPr>
            <a:spLocks noGrp="1"/>
          </p:cNvSpPr>
          <p:nvPr>
            <p:ph idx="1"/>
          </p:nvPr>
        </p:nvSpPr>
        <p:spPr>
          <a:xfrm>
            <a:off x="304800" y="1676400"/>
            <a:ext cx="8839200" cy="4572000"/>
          </a:xfrm>
        </p:spPr>
        <p:style>
          <a:lnRef idx="1">
            <a:schemeClr val="accent1"/>
          </a:lnRef>
          <a:fillRef idx="2">
            <a:schemeClr val="accent1"/>
          </a:fillRef>
          <a:effectRef idx="1">
            <a:schemeClr val="accent1"/>
          </a:effectRef>
          <a:fontRef idx="minor">
            <a:schemeClr val="dk1"/>
          </a:fontRef>
        </p:style>
        <p:txBody>
          <a:bodyPr anchor="ctr">
            <a:noAutofit/>
          </a:bodyPr>
          <a:lstStyle/>
          <a:p>
            <a:pPr marL="457200" indent="-457200">
              <a:buClr>
                <a:schemeClr val="accent3"/>
              </a:buClr>
              <a:buFont typeface="+mj-lt"/>
              <a:buAutoNum type="arabicPeriod"/>
            </a:pPr>
            <a:r>
              <a:rPr lang="en-US" sz="2600" dirty="0" smtClean="0"/>
              <a:t>Vascular endothelial cells (ECs) of porcine and human origin cultured for growth of cells and treated with normal concentration of glucose (90mg/dL or 5mmol/L) or high concentration of glucose (540mg/dL or 30mmol/L) for 2, 6 or 10 days.</a:t>
            </a:r>
          </a:p>
          <a:p>
            <a:pPr marL="457200" indent="-457200">
              <a:buClr>
                <a:schemeClr val="accent3"/>
              </a:buClr>
              <a:buFont typeface="+mj-lt"/>
              <a:buAutoNum type="arabicPeriod"/>
            </a:pPr>
            <a:r>
              <a:rPr lang="en-US" sz="2600" dirty="0" smtClean="0"/>
              <a:t>Why vascular ECs and not other cell types? Evidence indicates that vascular ECs are most vulnerable to injury by high glucose levels.</a:t>
            </a:r>
            <a:br>
              <a:rPr lang="en-US" sz="2600" dirty="0" smtClean="0"/>
            </a:br>
            <a:r>
              <a:rPr lang="en-US" sz="2600" dirty="0" smtClean="0"/>
              <a:t>Brownlee M. Diabetes 2005; 54: 1615 - 1625</a:t>
            </a:r>
          </a:p>
          <a:p>
            <a:pPr marL="457200" indent="-457200">
              <a:buClr>
                <a:schemeClr val="accent3"/>
              </a:buClr>
              <a:buFont typeface="+mj-lt"/>
              <a:buAutoNum type="arabicPeriod"/>
            </a:pPr>
            <a:r>
              <a:rPr lang="en-US" sz="2600" dirty="0" smtClean="0"/>
              <a:t>Scanning and transmission electron microscopy done to assess detailed morphological changes.</a:t>
            </a:r>
            <a:endParaRPr lang="en-US" sz="2600" dirty="0"/>
          </a:p>
        </p:txBody>
      </p:sp>
      <p:sp>
        <p:nvSpPr>
          <p:cNvPr id="6" name="Slide Number Placeholder 5"/>
          <p:cNvSpPr>
            <a:spLocks noGrp="1"/>
          </p:cNvSpPr>
          <p:nvPr>
            <p:ph type="sldNum" sz="quarter" idx="12"/>
          </p:nvPr>
        </p:nvSpPr>
        <p:spPr/>
        <p:txBody>
          <a:bodyPr>
            <a:normAutofit fontScale="85000" lnSpcReduction="20000"/>
          </a:bodyPr>
          <a:lstStyle/>
          <a:p>
            <a:fld id="{BB8DDF60-76F0-42D0-BBF3-CDA29B8B1791}" type="slidenum">
              <a:rPr lang="en-US" smtClean="0"/>
              <a:t>14</a:t>
            </a:fld>
            <a:endParaRPr lang="en-US"/>
          </a:p>
        </p:txBody>
      </p:sp>
      <p:sp>
        <p:nvSpPr>
          <p:cNvPr id="2" name="TextBox 1"/>
          <p:cNvSpPr txBox="1"/>
          <p:nvPr/>
        </p:nvSpPr>
        <p:spPr>
          <a:xfrm>
            <a:off x="3124200" y="990600"/>
            <a:ext cx="548640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r"/>
            <a:r>
              <a:rPr lang="en-US" dirty="0" smtClean="0"/>
              <a:t>Mandal, </a:t>
            </a:r>
            <a:r>
              <a:rPr lang="en-US" dirty="0" err="1" smtClean="0"/>
              <a:t>et.al</a:t>
            </a:r>
            <a:r>
              <a:rPr lang="en-US" dirty="0" smtClean="0"/>
              <a:t>. Kidney </a:t>
            </a:r>
            <a:r>
              <a:rPr lang="en-US" dirty="0" err="1" smtClean="0"/>
              <a:t>Int</a:t>
            </a:r>
            <a:r>
              <a:rPr lang="en-US" dirty="0" smtClean="0"/>
              <a:t> 2000; 57: 2492 – 2501</a:t>
            </a:r>
          </a:p>
          <a:p>
            <a:pPr algn="r"/>
            <a:r>
              <a:rPr lang="en-US" dirty="0" smtClean="0"/>
              <a:t>Mandal, </a:t>
            </a:r>
            <a:r>
              <a:rPr lang="en-US" dirty="0" err="1" smtClean="0"/>
              <a:t>et.al</a:t>
            </a:r>
            <a:r>
              <a:rPr lang="en-US" dirty="0" smtClean="0"/>
              <a:t>. </a:t>
            </a:r>
            <a:r>
              <a:rPr lang="en-US" dirty="0" err="1" smtClean="0"/>
              <a:t>Histol</a:t>
            </a:r>
            <a:r>
              <a:rPr lang="en-US" dirty="0" smtClean="0"/>
              <a:t> </a:t>
            </a:r>
            <a:r>
              <a:rPr lang="en-US" dirty="0" err="1" smtClean="0"/>
              <a:t>Histopathol</a:t>
            </a:r>
            <a:r>
              <a:rPr lang="en-US" dirty="0" smtClean="0"/>
              <a:t> 2006; 21: 941-950</a:t>
            </a:r>
            <a:endParaRPr lang="en-US" dirty="0"/>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[14]</a:t>
            </a:r>
            <a:endParaRPr lang="en-US" dirty="0"/>
          </a:p>
        </p:txBody>
      </p:sp>
    </p:spTree>
    <p:extLst>
      <p:ext uri="{BB962C8B-B14F-4D97-AF65-F5344CB8AC3E}">
        <p14:creationId xmlns:p14="http://schemas.microsoft.com/office/powerpoint/2010/main" val="1908084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967" y="228600"/>
            <a:ext cx="5564909" cy="11430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4000" b="1" dirty="0">
                <a:solidFill>
                  <a:srgbClr val="FF0000"/>
                </a:solidFill>
              </a:rPr>
              <a:t>Transmission electron microscopy study of ECs.</a:t>
            </a:r>
            <a:endParaRPr lang="en-US" sz="4000" dirty="0">
              <a:solidFill>
                <a:srgbClr val="FF0000"/>
              </a:solidFill>
            </a:endParaRP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7336" y="1641763"/>
            <a:ext cx="2844386" cy="1991070"/>
          </a:xfrm>
          <a:prstGeom prst="rect">
            <a:avLst/>
          </a:prstGeom>
          <a:ln w="9525">
            <a:solidFill>
              <a:schemeClr val="tx2"/>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2787" y="1676400"/>
            <a:ext cx="2824069" cy="1953491"/>
          </a:xfrm>
          <a:prstGeom prst="rect">
            <a:avLst/>
          </a:prstGeom>
          <a:ln w="9525">
            <a:solidFill>
              <a:schemeClr val="tx2"/>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7036" y="4100436"/>
            <a:ext cx="2844386" cy="1981803"/>
          </a:xfrm>
          <a:prstGeom prst="rect">
            <a:avLst/>
          </a:prstGeom>
          <a:ln w="9525">
            <a:solidFill>
              <a:schemeClr val="tx2"/>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2787" y="4100437"/>
            <a:ext cx="2824069" cy="1981803"/>
          </a:xfrm>
          <a:prstGeom prst="rect">
            <a:avLst/>
          </a:prstGeom>
          <a:ln w="9525">
            <a:solidFill>
              <a:schemeClr val="tx2"/>
            </a:solidFill>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6082937" y="152400"/>
            <a:ext cx="2819400" cy="6294031"/>
          </a:xfrm>
          <a:prstGeom prst="rect">
            <a:avLst/>
          </a:prstGeom>
          <a:solidFill>
            <a:schemeClr val="accent4">
              <a:lumMod val="20000"/>
              <a:lumOff val="80000"/>
            </a:schemeClr>
          </a:solidFill>
        </p:spPr>
        <p:txBody>
          <a:bodyPr wrap="square" rtlCol="0">
            <a:spAutoFit/>
          </a:bodyPr>
          <a:lstStyle/>
          <a:p>
            <a:pPr algn="just"/>
            <a:r>
              <a:rPr lang="en-US" sz="1400" b="1" dirty="0" smtClean="0">
                <a:solidFill>
                  <a:schemeClr val="tx2"/>
                </a:solidFill>
              </a:rPr>
              <a:t>(</a:t>
            </a:r>
            <a:r>
              <a:rPr lang="en-US" sz="1550" b="1" dirty="0" smtClean="0"/>
              <a:t>A)</a:t>
            </a:r>
            <a:r>
              <a:rPr lang="en-US" sz="1550" dirty="0" smtClean="0"/>
              <a:t> ECs </a:t>
            </a:r>
            <a:r>
              <a:rPr lang="en-US" sz="1550" dirty="0"/>
              <a:t>treated with FCS (control) show complete adhesion between cells with </a:t>
            </a:r>
            <a:r>
              <a:rPr lang="en-US" sz="1550" dirty="0" smtClean="0"/>
              <a:t>intact intercellular </a:t>
            </a:r>
            <a:r>
              <a:rPr lang="en-US" sz="1550" dirty="0"/>
              <a:t>membrane (36500</a:t>
            </a:r>
            <a:r>
              <a:rPr lang="en-US" sz="1550" dirty="0" smtClean="0"/>
              <a:t>).</a:t>
            </a:r>
          </a:p>
          <a:p>
            <a:pPr algn="just"/>
            <a:r>
              <a:rPr lang="en-US" sz="1550" b="1" dirty="0" smtClean="0"/>
              <a:t>(B)</a:t>
            </a:r>
            <a:r>
              <a:rPr lang="en-US" sz="1550" dirty="0" smtClean="0"/>
              <a:t> ECs </a:t>
            </a:r>
            <a:r>
              <a:rPr lang="en-US" sz="1550" dirty="0"/>
              <a:t>treated </a:t>
            </a:r>
            <a:r>
              <a:rPr lang="en-US" sz="1550" dirty="0" smtClean="0"/>
              <a:t>with physiological </a:t>
            </a:r>
            <a:r>
              <a:rPr lang="en-US" sz="1550" dirty="0"/>
              <a:t>concentration of glucose (5 mmol/L or 90 mg/dL) show no difference </a:t>
            </a:r>
            <a:r>
              <a:rPr lang="en-US" sz="1550" dirty="0" smtClean="0"/>
              <a:t>from control </a:t>
            </a:r>
            <a:r>
              <a:rPr lang="en-US" sz="1550" dirty="0"/>
              <a:t>study (36500</a:t>
            </a:r>
            <a:r>
              <a:rPr lang="en-US" sz="1550" dirty="0" smtClean="0"/>
              <a:t>).</a:t>
            </a:r>
          </a:p>
          <a:p>
            <a:pPr algn="just"/>
            <a:r>
              <a:rPr lang="en-US" sz="1550" b="1" dirty="0" smtClean="0"/>
              <a:t>(</a:t>
            </a:r>
            <a:r>
              <a:rPr lang="en-US" sz="1550" b="1" dirty="0"/>
              <a:t>C)</a:t>
            </a:r>
            <a:r>
              <a:rPr lang="en-US" sz="1550" dirty="0"/>
              <a:t> </a:t>
            </a:r>
            <a:r>
              <a:rPr lang="en-US" sz="1550" dirty="0" smtClean="0"/>
              <a:t>ECs </a:t>
            </a:r>
            <a:r>
              <a:rPr lang="en-US" sz="1550" dirty="0"/>
              <a:t>treated with </a:t>
            </a:r>
            <a:r>
              <a:rPr lang="en-US" sz="1550" dirty="0" smtClean="0"/>
              <a:t>                pathological </a:t>
            </a:r>
            <a:r>
              <a:rPr lang="en-US" sz="1550" dirty="0"/>
              <a:t>concentration of glucose (30 mmol/L or 540 mg/dL) show wide separation of the </a:t>
            </a:r>
            <a:r>
              <a:rPr lang="en-US" sz="1550" dirty="0" smtClean="0"/>
              <a:t>cells (as </a:t>
            </a:r>
            <a:r>
              <a:rPr lang="en-US" sz="1550" dirty="0"/>
              <a:t>in Figs. 1B and 2A) with complete loss of intercellular microvilli. Intercellular microvilli have disappeared or fragmented (36500). </a:t>
            </a:r>
            <a:endParaRPr lang="en-US" sz="1550" dirty="0" smtClean="0"/>
          </a:p>
          <a:p>
            <a:pPr algn="just"/>
            <a:r>
              <a:rPr lang="en-US" sz="1550" b="1" dirty="0" smtClean="0"/>
              <a:t>(</a:t>
            </a:r>
            <a:r>
              <a:rPr lang="en-US" sz="1550" b="1" dirty="0"/>
              <a:t>D)</a:t>
            </a:r>
            <a:r>
              <a:rPr lang="en-US" sz="1550" dirty="0"/>
              <a:t> </a:t>
            </a:r>
            <a:r>
              <a:rPr lang="en-US" sz="1550" dirty="0" err="1" smtClean="0"/>
              <a:t>Ecs</a:t>
            </a:r>
            <a:r>
              <a:rPr lang="en-US" sz="1550" dirty="0" smtClean="0"/>
              <a:t> treated </a:t>
            </a:r>
            <a:r>
              <a:rPr lang="en-US" sz="1550" dirty="0"/>
              <a:t>with pathological concentration of glucose and insulin (20U/100 mL) show adequate intercellular microvilli and adhesion (36500</a:t>
            </a:r>
            <a:r>
              <a:rPr lang="en-US" sz="1550" dirty="0" smtClean="0"/>
              <a:t>).</a:t>
            </a:r>
          </a:p>
          <a:p>
            <a:pPr algn="just"/>
            <a:r>
              <a:rPr lang="en-US" sz="1550" dirty="0" smtClean="0"/>
              <a:t>C = crystalline structures suggesting glucose crystals in the middle cell.</a:t>
            </a:r>
            <a:endParaRPr lang="en-US" sz="1550" dirty="0"/>
          </a:p>
        </p:txBody>
      </p:sp>
      <p:sp>
        <p:nvSpPr>
          <p:cNvPr id="5" name="Rectangle 4"/>
          <p:cNvSpPr/>
          <p:nvPr/>
        </p:nvSpPr>
        <p:spPr>
          <a:xfrm>
            <a:off x="807904" y="6229092"/>
            <a:ext cx="5168951" cy="307777"/>
          </a:xfrm>
          <a:prstGeom prst="rect">
            <a:avLst/>
          </a:prstGeom>
          <a:solidFill>
            <a:schemeClr val="accent5">
              <a:lumMod val="20000"/>
              <a:lumOff val="80000"/>
            </a:schemeClr>
          </a:solidFill>
        </p:spPr>
        <p:txBody>
          <a:bodyPr wrap="square">
            <a:spAutoFit/>
          </a:bodyPr>
          <a:lstStyle/>
          <a:p>
            <a:r>
              <a:rPr lang="en-US" sz="1400" dirty="0">
                <a:solidFill>
                  <a:srgbClr val="FF0000"/>
                </a:solidFill>
              </a:rPr>
              <a:t>adapted from: Mandal, </a:t>
            </a:r>
            <a:r>
              <a:rPr lang="en-US" sz="1400" dirty="0" err="1">
                <a:solidFill>
                  <a:srgbClr val="FF0000"/>
                </a:solidFill>
              </a:rPr>
              <a:t>et.al</a:t>
            </a:r>
            <a:r>
              <a:rPr lang="en-US" sz="1400" dirty="0">
                <a:solidFill>
                  <a:srgbClr val="FF0000"/>
                </a:solidFill>
              </a:rPr>
              <a:t>., </a:t>
            </a:r>
            <a:r>
              <a:rPr lang="en-US" sz="1400" dirty="0" smtClean="0">
                <a:solidFill>
                  <a:srgbClr val="FF0000"/>
                </a:solidFill>
              </a:rPr>
              <a:t>Kidney </a:t>
            </a:r>
            <a:r>
              <a:rPr lang="en-US" sz="1400" dirty="0" err="1">
                <a:solidFill>
                  <a:srgbClr val="FF0000"/>
                </a:solidFill>
              </a:rPr>
              <a:t>Int</a:t>
            </a:r>
            <a:r>
              <a:rPr lang="en-US" sz="1400" dirty="0">
                <a:solidFill>
                  <a:srgbClr val="FF0000"/>
                </a:solidFill>
              </a:rPr>
              <a:t> 2000: 57: 2492-2501</a:t>
            </a:r>
          </a:p>
        </p:txBody>
      </p:sp>
      <p:sp>
        <p:nvSpPr>
          <p:cNvPr id="6" name="Slide Number Placeholder 5"/>
          <p:cNvSpPr>
            <a:spLocks noGrp="1"/>
          </p:cNvSpPr>
          <p:nvPr>
            <p:ph type="sldNum" sz="quarter" idx="12"/>
          </p:nvPr>
        </p:nvSpPr>
        <p:spPr/>
        <p:txBody>
          <a:bodyPr>
            <a:normAutofit fontScale="85000" lnSpcReduction="20000"/>
          </a:bodyPr>
          <a:lstStyle/>
          <a:p>
            <a:fld id="{BB8DDF60-76F0-42D0-BBF3-CDA29B8B1791}" type="slidenum">
              <a:rPr lang="en-US" smtClean="0"/>
              <a:t>15</a:t>
            </a:fld>
            <a:endParaRPr lang="en-US"/>
          </a:p>
        </p:txBody>
      </p:sp>
      <p:sp>
        <p:nvSpPr>
          <p:cNvPr id="10" name="TextBox 9"/>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[15]</a:t>
            </a:r>
            <a:endParaRPr lang="en-US" dirty="0"/>
          </a:p>
        </p:txBody>
      </p:sp>
    </p:spTree>
    <p:extLst>
      <p:ext uri="{BB962C8B-B14F-4D97-AF65-F5344CB8AC3E}">
        <p14:creationId xmlns:p14="http://schemas.microsoft.com/office/powerpoint/2010/main" val="6391788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2648" y="152400"/>
            <a:ext cx="8153400" cy="990600"/>
          </a:xfrm>
        </p:spPr>
        <p:style>
          <a:lnRef idx="3">
            <a:schemeClr val="lt1"/>
          </a:lnRef>
          <a:fillRef idx="1">
            <a:schemeClr val="accent1"/>
          </a:fillRef>
          <a:effectRef idx="1">
            <a:schemeClr val="accent1"/>
          </a:effectRef>
          <a:fontRef idx="minor">
            <a:schemeClr val="lt1"/>
          </a:fontRef>
        </p:style>
        <p:txBody>
          <a:bodyPr>
            <a:noAutofit/>
          </a:bodyPr>
          <a:lstStyle/>
          <a:p>
            <a:r>
              <a:rPr lang="en-US" sz="4000" b="1" dirty="0" smtClean="0">
                <a:solidFill>
                  <a:srgbClr val="FF0000"/>
                </a:solidFill>
              </a:rPr>
              <a:t>Unified Mechanism for</a:t>
            </a:r>
            <a:br>
              <a:rPr lang="en-US" sz="4000" b="1" dirty="0" smtClean="0">
                <a:solidFill>
                  <a:srgbClr val="FF0000"/>
                </a:solidFill>
              </a:rPr>
            </a:br>
            <a:r>
              <a:rPr lang="en-US" sz="3200" b="1" dirty="0" smtClean="0">
                <a:solidFill>
                  <a:srgbClr val="FF0000"/>
                </a:solidFill>
              </a:rPr>
              <a:t>Microvascular complications</a:t>
            </a:r>
            <a:endParaRPr lang="en-US" sz="3200" b="1" dirty="0">
              <a:solidFill>
                <a:srgbClr val="FF0000"/>
              </a:solidFill>
            </a:endParaRPr>
          </a:p>
        </p:txBody>
      </p:sp>
      <p:sp>
        <p:nvSpPr>
          <p:cNvPr id="5" name="Content Placeholder 2"/>
          <p:cNvSpPr>
            <a:spLocks noGrp="1"/>
          </p:cNvSpPr>
          <p:nvPr>
            <p:ph idx="1"/>
          </p:nvPr>
        </p:nvSpPr>
        <p:spPr>
          <a:xfrm>
            <a:off x="457200" y="1562100"/>
            <a:ext cx="8229600" cy="4457700"/>
          </a:xfrm>
          <a:ln/>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0" indent="0" algn="ctr">
              <a:buNone/>
            </a:pPr>
            <a:endParaRPr lang="en-US" sz="3600" dirty="0" smtClean="0">
              <a:solidFill>
                <a:schemeClr val="tx2"/>
              </a:solidFill>
            </a:endParaRPr>
          </a:p>
          <a:p>
            <a:pPr marL="0" indent="0" algn="ctr">
              <a:buNone/>
            </a:pPr>
            <a:r>
              <a:rPr lang="en-US" sz="4000" b="1" dirty="0" smtClean="0"/>
              <a:t>Damaged Vascular </a:t>
            </a:r>
            <a:r>
              <a:rPr lang="en-US" sz="4000" b="1" dirty="0" err="1" smtClean="0"/>
              <a:t>Ecs</a:t>
            </a:r>
            <a:endParaRPr lang="en-US" sz="4000" b="1" dirty="0" smtClean="0"/>
          </a:p>
          <a:p>
            <a:pPr marL="0" indent="0" algn="ctr">
              <a:buNone/>
            </a:pPr>
            <a:endParaRPr lang="en-US" sz="4000" b="1" dirty="0"/>
          </a:p>
          <a:p>
            <a:pPr marL="0" indent="0" algn="ctr">
              <a:buNone/>
            </a:pPr>
            <a:r>
              <a:rPr lang="en-US" sz="4000" b="1" dirty="0" smtClean="0"/>
              <a:t>Shed off</a:t>
            </a:r>
          </a:p>
          <a:p>
            <a:pPr marL="0" indent="0" algn="ctr">
              <a:buNone/>
            </a:pPr>
            <a:endParaRPr lang="en-US" sz="4000" b="1" dirty="0"/>
          </a:p>
          <a:p>
            <a:pPr marL="0" indent="0" algn="ctr">
              <a:buNone/>
            </a:pPr>
            <a:r>
              <a:rPr lang="en-US" sz="4000" b="1" dirty="0" smtClean="0"/>
              <a:t>Occlusion of microvascular apparatus</a:t>
            </a:r>
          </a:p>
          <a:p>
            <a:pPr marL="0" indent="0" algn="ctr">
              <a:buNone/>
            </a:pPr>
            <a:endParaRPr lang="en-US" sz="4000" b="1" dirty="0"/>
          </a:p>
          <a:p>
            <a:pPr marL="0" indent="0" algn="ctr">
              <a:buNone/>
            </a:pPr>
            <a:r>
              <a:rPr lang="en-US" sz="4000" b="1" dirty="0" smtClean="0"/>
              <a:t>Slow ischemia</a:t>
            </a:r>
            <a:endParaRPr lang="en-US" sz="4000" b="1" dirty="0"/>
          </a:p>
        </p:txBody>
      </p:sp>
      <p:sp>
        <p:nvSpPr>
          <p:cNvPr id="6" name="Down Arrow 5"/>
          <p:cNvSpPr/>
          <p:nvPr/>
        </p:nvSpPr>
        <p:spPr>
          <a:xfrm>
            <a:off x="4471917" y="2667000"/>
            <a:ext cx="152400" cy="304800"/>
          </a:xfrm>
          <a:prstGeom prst="downArrow">
            <a:avLst/>
          </a:prstGeom>
          <a:solidFill>
            <a:srgbClr val="92D050"/>
          </a:solidFill>
          <a:ln>
            <a:solidFill>
              <a:srgbClr val="FF66C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4477327" y="4820194"/>
            <a:ext cx="152400" cy="304800"/>
          </a:xfrm>
          <a:prstGeom prst="downArrow">
            <a:avLst/>
          </a:prstGeom>
          <a:solidFill>
            <a:srgbClr val="92D050"/>
          </a:solidFill>
          <a:ln>
            <a:solidFill>
              <a:srgbClr val="FF66C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4471917" y="3810000"/>
            <a:ext cx="152400" cy="304800"/>
          </a:xfrm>
          <a:prstGeom prst="downArrow">
            <a:avLst/>
          </a:prstGeom>
          <a:solidFill>
            <a:srgbClr val="92D050"/>
          </a:solidFill>
          <a:ln>
            <a:solidFill>
              <a:srgbClr val="FF66CC"/>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8"/>
          <p:cNvSpPr>
            <a:spLocks noGrp="1"/>
          </p:cNvSpPr>
          <p:nvPr>
            <p:ph type="sldNum" sz="quarter" idx="12"/>
          </p:nvPr>
        </p:nvSpPr>
        <p:spPr/>
        <p:txBody>
          <a:bodyPr>
            <a:normAutofit fontScale="85000" lnSpcReduction="20000"/>
          </a:bodyPr>
          <a:lstStyle/>
          <a:p>
            <a:fld id="{BB8DDF60-76F0-42D0-BBF3-CDA29B8B1791}" type="slidenum">
              <a:rPr lang="en-US" smtClean="0"/>
              <a:t>16</a:t>
            </a:fld>
            <a:endParaRPr lang="en-US"/>
          </a:p>
        </p:txBody>
      </p:sp>
      <p:sp>
        <p:nvSpPr>
          <p:cNvPr id="2" name="TextBox 1"/>
          <p:cNvSpPr txBox="1"/>
          <p:nvPr/>
        </p:nvSpPr>
        <p:spPr>
          <a:xfrm>
            <a:off x="2209800" y="6211669"/>
            <a:ext cx="647700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r"/>
            <a:r>
              <a:rPr lang="en-US" b="1" i="1" dirty="0" smtClean="0">
                <a:solidFill>
                  <a:schemeClr val="accent1">
                    <a:lumMod val="50000"/>
                  </a:schemeClr>
                </a:solidFill>
              </a:rPr>
              <a:t>Brownlee M: Pathophysiology of diabetic complications: a unifying mechanism in Diabetes 2005; 54: 1615-1625</a:t>
            </a:r>
            <a:endParaRPr lang="en-US" b="1" i="1" dirty="0">
              <a:solidFill>
                <a:schemeClr val="accent1">
                  <a:lumMod val="50000"/>
                </a:schemeClr>
              </a:solidFill>
            </a:endParaRPr>
          </a:p>
        </p:txBody>
      </p:sp>
      <p:sp>
        <p:nvSpPr>
          <p:cNvPr id="10" name="TextBox 9"/>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[16]</a:t>
            </a:r>
            <a:endParaRPr lang="en-US" dirty="0"/>
          </a:p>
        </p:txBody>
      </p:sp>
    </p:spTree>
    <p:extLst>
      <p:ext uri="{BB962C8B-B14F-4D97-AF65-F5344CB8AC3E}">
        <p14:creationId xmlns:p14="http://schemas.microsoft.com/office/powerpoint/2010/main" val="1501584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anim calcmode="lin" valueType="num">
                                      <p:cBhvr additive="base">
                                        <p:cTn id="1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 calcmode="lin" valueType="num">
                                      <p:cBhvr additive="base">
                                        <p:cTn id="1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anim calcmode="lin" valueType="num">
                                      <p:cBhvr additive="base">
                                        <p:cTn id="25"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95275" y="76200"/>
            <a:ext cx="8620125" cy="11430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b="1" dirty="0" smtClean="0">
                <a:solidFill>
                  <a:srgbClr val="C00000"/>
                </a:solidFill>
              </a:rPr>
              <a:t>Prevention of </a:t>
            </a:r>
            <a:br>
              <a:rPr lang="en-US" b="1" dirty="0" smtClean="0">
                <a:solidFill>
                  <a:srgbClr val="C00000"/>
                </a:solidFill>
              </a:rPr>
            </a:br>
            <a:r>
              <a:rPr lang="en-US" b="1" dirty="0" smtClean="0">
                <a:solidFill>
                  <a:srgbClr val="C00000"/>
                </a:solidFill>
              </a:rPr>
              <a:t>Endothelial Cell Damage</a:t>
            </a:r>
            <a:endParaRPr lang="en-US" b="1" dirty="0">
              <a:solidFill>
                <a:srgbClr val="C00000"/>
              </a:solidFill>
            </a:endParaRPr>
          </a:p>
        </p:txBody>
      </p:sp>
      <p:sp>
        <p:nvSpPr>
          <p:cNvPr id="5" name="Content Placeholder 2"/>
          <p:cNvSpPr>
            <a:spLocks noGrp="1"/>
          </p:cNvSpPr>
          <p:nvPr>
            <p:ph idx="1"/>
          </p:nvPr>
        </p:nvSpPr>
        <p:spPr>
          <a:solidFill>
            <a:schemeClr val="accent3">
              <a:lumMod val="20000"/>
              <a:lumOff val="80000"/>
            </a:schemeClr>
          </a:solidFill>
        </p:spPr>
        <p:txBody>
          <a:bodyPr>
            <a:normAutofit/>
          </a:bodyPr>
          <a:lstStyle/>
          <a:p>
            <a:pPr marL="0" indent="0" algn="ctr">
              <a:buClr>
                <a:schemeClr val="accent1">
                  <a:lumMod val="50000"/>
                </a:schemeClr>
              </a:buClr>
              <a:buNone/>
            </a:pPr>
            <a:r>
              <a:rPr lang="en-US" sz="6000" dirty="0" smtClean="0"/>
              <a:t>Treatment of high glucose with insulin results in mitigation of ECs damage and repair as shown </a:t>
            </a:r>
            <a:endParaRPr lang="en-US" sz="6000" dirty="0"/>
          </a:p>
        </p:txBody>
      </p:sp>
      <p:sp>
        <p:nvSpPr>
          <p:cNvPr id="6" name="Slide Number Placeholder 5"/>
          <p:cNvSpPr>
            <a:spLocks noGrp="1"/>
          </p:cNvSpPr>
          <p:nvPr>
            <p:ph type="sldNum" sz="quarter" idx="12"/>
          </p:nvPr>
        </p:nvSpPr>
        <p:spPr/>
        <p:txBody>
          <a:bodyPr>
            <a:normAutofit fontScale="85000" lnSpcReduction="20000"/>
          </a:bodyPr>
          <a:lstStyle/>
          <a:p>
            <a:fld id="{BB8DDF60-76F0-42D0-BBF3-CDA29B8B1791}" type="slidenum">
              <a:rPr lang="en-US" smtClean="0"/>
              <a:t>17</a:t>
            </a:fld>
            <a:endParaRPr lang="en-US"/>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[17]</a:t>
            </a:r>
            <a:endParaRPr lang="en-US" dirty="0"/>
          </a:p>
        </p:txBody>
      </p:sp>
    </p:spTree>
    <p:extLst>
      <p:ext uri="{BB962C8B-B14F-4D97-AF65-F5344CB8AC3E}">
        <p14:creationId xmlns:p14="http://schemas.microsoft.com/office/powerpoint/2010/main" val="3607347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US" b="1" dirty="0" smtClean="0"/>
              <a:t>Endothelial Cell Damage </a:t>
            </a:r>
            <a:r>
              <a:rPr lang="en-US" sz="3600" b="1" dirty="0" smtClean="0"/>
              <a:t>(continued</a:t>
            </a:r>
            <a:r>
              <a:rPr lang="en-US" sz="3600" dirty="0" smtClean="0"/>
              <a:t>)</a:t>
            </a:r>
            <a:endParaRPr lang="en-US" sz="3600" dirty="0"/>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114800" y="1371600"/>
            <a:ext cx="4572000" cy="5105400"/>
          </a:xfrm>
          <a:prstGeom prst="rect">
            <a:avLst/>
          </a:prstGeom>
          <a:solidFill>
            <a:schemeClr val="tx2">
              <a:lumMod val="20000"/>
              <a:lumOff val="80000"/>
            </a:schemeClr>
          </a:solidFill>
          <a:ln>
            <a:noFill/>
          </a:ln>
          <a:effectLst/>
        </p:spPr>
      </p:pic>
      <p:sp>
        <p:nvSpPr>
          <p:cNvPr id="6" name="Rectangle 5"/>
          <p:cNvSpPr/>
          <p:nvPr/>
        </p:nvSpPr>
        <p:spPr>
          <a:xfrm>
            <a:off x="457200" y="2316777"/>
            <a:ext cx="3505200" cy="523220"/>
          </a:xfrm>
          <a:prstGeom prst="rect">
            <a:avLst/>
          </a:prstGeom>
          <a:solidFill>
            <a:schemeClr val="accent3">
              <a:lumMod val="20000"/>
              <a:lumOff val="80000"/>
            </a:schemeClr>
          </a:solidFill>
          <a:ln w="38100">
            <a:solidFill>
              <a:schemeClr val="tx2"/>
            </a:solidFill>
          </a:ln>
        </p:spPr>
        <p:txBody>
          <a:bodyPr wrap="square">
            <a:spAutoFit/>
          </a:bodyPr>
          <a:lstStyle/>
          <a:p>
            <a:pPr algn="ctr"/>
            <a:r>
              <a:rPr lang="en-US" sz="2800" dirty="0" smtClean="0"/>
              <a:t>A. </a:t>
            </a:r>
            <a:r>
              <a:rPr lang="en-US" sz="2400" dirty="0" smtClean="0"/>
              <a:t>Glucose and Insulin</a:t>
            </a:r>
            <a:endParaRPr lang="en-US" sz="2400" dirty="0"/>
          </a:p>
        </p:txBody>
      </p:sp>
      <p:sp>
        <p:nvSpPr>
          <p:cNvPr id="7" name="TextBox 6"/>
          <p:cNvSpPr txBox="1"/>
          <p:nvPr/>
        </p:nvSpPr>
        <p:spPr>
          <a:xfrm>
            <a:off x="457200" y="4648200"/>
            <a:ext cx="3505200" cy="830997"/>
          </a:xfrm>
          <a:prstGeom prst="rect">
            <a:avLst/>
          </a:prstGeom>
          <a:solidFill>
            <a:schemeClr val="accent3">
              <a:lumMod val="20000"/>
              <a:lumOff val="80000"/>
            </a:schemeClr>
          </a:solidFill>
          <a:ln w="38100">
            <a:solidFill>
              <a:schemeClr val="tx2"/>
            </a:solidFill>
          </a:ln>
        </p:spPr>
        <p:txBody>
          <a:bodyPr wrap="square" rtlCol="0">
            <a:spAutoFit/>
          </a:bodyPr>
          <a:lstStyle/>
          <a:p>
            <a:pPr algn="ctr"/>
            <a:r>
              <a:rPr lang="en-US" sz="2400" dirty="0" smtClean="0"/>
              <a:t>B. Glucose + Insulin + Heparin</a:t>
            </a:r>
            <a:endParaRPr lang="en-US" sz="2400" dirty="0"/>
          </a:p>
        </p:txBody>
      </p:sp>
      <p:sp>
        <p:nvSpPr>
          <p:cNvPr id="5" name="Slide Number Placeholder 4"/>
          <p:cNvSpPr>
            <a:spLocks noGrp="1"/>
          </p:cNvSpPr>
          <p:nvPr>
            <p:ph type="sldNum" sz="quarter" idx="12"/>
          </p:nvPr>
        </p:nvSpPr>
        <p:spPr/>
        <p:txBody>
          <a:bodyPr>
            <a:normAutofit fontScale="85000" lnSpcReduction="20000"/>
          </a:bodyPr>
          <a:lstStyle/>
          <a:p>
            <a:fld id="{BB8DDF60-76F0-42D0-BBF3-CDA29B8B1791}" type="slidenum">
              <a:rPr lang="en-US" smtClean="0"/>
              <a:t>18</a:t>
            </a:fld>
            <a:endParaRPr lang="en-US"/>
          </a:p>
        </p:txBody>
      </p:sp>
      <p:sp>
        <p:nvSpPr>
          <p:cNvPr id="8" name="TextBox 7"/>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[18]</a:t>
            </a:r>
            <a:endParaRPr lang="en-US" dirty="0"/>
          </a:p>
        </p:txBody>
      </p:sp>
    </p:spTree>
    <p:extLst>
      <p:ext uri="{BB962C8B-B14F-4D97-AF65-F5344CB8AC3E}">
        <p14:creationId xmlns:p14="http://schemas.microsoft.com/office/powerpoint/2010/main" val="3998244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153400" cy="990600"/>
          </a:xfrm>
        </p:spPr>
        <p:style>
          <a:lnRef idx="3">
            <a:schemeClr val="lt1"/>
          </a:lnRef>
          <a:fillRef idx="1">
            <a:schemeClr val="accent1"/>
          </a:fillRef>
          <a:effectRef idx="1">
            <a:schemeClr val="accent1"/>
          </a:effectRef>
          <a:fontRef idx="minor">
            <a:schemeClr val="lt1"/>
          </a:fontRef>
        </p:style>
        <p:txBody>
          <a:bodyPr>
            <a:normAutofit/>
          </a:bodyPr>
          <a:lstStyle/>
          <a:p>
            <a:r>
              <a:rPr lang="en-US" sz="4800" b="1" dirty="0" smtClean="0">
                <a:solidFill>
                  <a:srgbClr val="FF0000"/>
                </a:solidFill>
              </a:rPr>
              <a:t>Impact of 2hPPG</a:t>
            </a:r>
            <a:endParaRPr lang="en-US" sz="4800" b="1" dirty="0">
              <a:solidFill>
                <a:srgbClr val="FF0000"/>
              </a:solidFill>
            </a:endParaRPr>
          </a:p>
        </p:txBody>
      </p:sp>
      <p:sp>
        <p:nvSpPr>
          <p:cNvPr id="3" name="Content Placeholder 2"/>
          <p:cNvSpPr>
            <a:spLocks noGrp="1"/>
          </p:cNvSpPr>
          <p:nvPr>
            <p:ph idx="1"/>
          </p:nvPr>
        </p:nvSpPr>
        <p:spPr>
          <a:xfrm>
            <a:off x="457200" y="1524001"/>
            <a:ext cx="8534400" cy="4114799"/>
          </a:xfrm>
          <a:solidFill>
            <a:schemeClr val="tx2">
              <a:lumMod val="20000"/>
              <a:lumOff val="80000"/>
            </a:schemeClr>
          </a:solidFill>
        </p:spPr>
        <p:txBody>
          <a:bodyPr>
            <a:normAutofit/>
          </a:bodyPr>
          <a:lstStyle/>
          <a:p>
            <a:pPr marL="0" indent="0" algn="ctr">
              <a:buNone/>
            </a:pPr>
            <a:r>
              <a:rPr lang="en-US" sz="4400" dirty="0" smtClean="0"/>
              <a:t>Patients with 2hPPG </a:t>
            </a:r>
          </a:p>
          <a:p>
            <a:pPr marL="0" indent="0" algn="ctr">
              <a:buNone/>
            </a:pPr>
            <a:r>
              <a:rPr lang="en-US" sz="4400" u="sng" dirty="0" smtClean="0"/>
              <a:t>&gt;</a:t>
            </a:r>
            <a:r>
              <a:rPr lang="en-US" sz="4400" dirty="0" smtClean="0"/>
              <a:t> 11.1 mmol/L (</a:t>
            </a:r>
            <a:r>
              <a:rPr lang="en-US" sz="4400" u="sng" dirty="0" smtClean="0"/>
              <a:t>&gt;</a:t>
            </a:r>
            <a:r>
              <a:rPr lang="en-US" sz="4400" dirty="0" smtClean="0"/>
              <a:t>200mg/dL) even when FBG was unequivocally normal, are at the highest risk of developing complications*.</a:t>
            </a:r>
            <a:endParaRPr lang="en-US" sz="4400" dirty="0"/>
          </a:p>
        </p:txBody>
      </p:sp>
      <p:sp>
        <p:nvSpPr>
          <p:cNvPr id="4" name="Slide Number Placeholder 3"/>
          <p:cNvSpPr>
            <a:spLocks noGrp="1"/>
          </p:cNvSpPr>
          <p:nvPr>
            <p:ph type="sldNum" sz="quarter" idx="12"/>
          </p:nvPr>
        </p:nvSpPr>
        <p:spPr/>
        <p:txBody>
          <a:bodyPr>
            <a:normAutofit fontScale="85000" lnSpcReduction="20000"/>
          </a:bodyPr>
          <a:lstStyle/>
          <a:p>
            <a:fld id="{96083B11-BE5C-4D8B-9F70-0A15B2F7E03E}" type="slidenum">
              <a:rPr lang="en-US" smtClean="0"/>
              <a:t>19</a:t>
            </a:fld>
            <a:endParaRPr lang="en-US" dirty="0"/>
          </a:p>
        </p:txBody>
      </p:sp>
      <p:sp>
        <p:nvSpPr>
          <p:cNvPr id="5" name="TextBox 4"/>
          <p:cNvSpPr txBox="1"/>
          <p:nvPr/>
        </p:nvSpPr>
        <p:spPr>
          <a:xfrm>
            <a:off x="2057400" y="5917474"/>
            <a:ext cx="6400800" cy="584775"/>
          </a:xfrm>
          <a:prstGeom prst="rect">
            <a:avLst/>
          </a:prstGeom>
          <a:solidFill>
            <a:schemeClr val="accent4">
              <a:lumMod val="40000"/>
              <a:lumOff val="60000"/>
            </a:schemeClr>
          </a:solidFill>
        </p:spPr>
        <p:txBody>
          <a:bodyPr wrap="square" rtlCol="0">
            <a:spAutoFit/>
          </a:bodyPr>
          <a:lstStyle/>
          <a:p>
            <a:pPr algn="r"/>
            <a:r>
              <a:rPr lang="en-US" sz="1600" dirty="0" smtClean="0"/>
              <a:t>* Harris MI. Undiagnosed NIDDM: Clinical and public health issues. </a:t>
            </a:r>
            <a:r>
              <a:rPr lang="en-US" sz="1600" i="1" dirty="0" smtClean="0"/>
              <a:t>Diabetes Care</a:t>
            </a:r>
            <a:r>
              <a:rPr lang="en-US" sz="1600" dirty="0" smtClean="0"/>
              <a:t> 1993; 16: 642-652</a:t>
            </a:r>
            <a:endParaRPr lang="en-US" sz="1600" dirty="0"/>
          </a:p>
        </p:txBody>
      </p:sp>
      <p:sp>
        <p:nvSpPr>
          <p:cNvPr id="6" name="TextBox 5"/>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[19]</a:t>
            </a:r>
            <a:endParaRPr lang="en-US" dirty="0"/>
          </a:p>
        </p:txBody>
      </p:sp>
    </p:spTree>
    <p:extLst>
      <p:ext uri="{BB962C8B-B14F-4D97-AF65-F5344CB8AC3E}">
        <p14:creationId xmlns:p14="http://schemas.microsoft.com/office/powerpoint/2010/main" val="3979756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9906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4400" b="1" dirty="0" smtClean="0">
                <a:solidFill>
                  <a:srgbClr val="FF0000"/>
                </a:solidFill>
              </a:rPr>
              <a:t>Impact </a:t>
            </a:r>
            <a:r>
              <a:rPr lang="en-US" sz="4400" b="1" dirty="0">
                <a:solidFill>
                  <a:srgbClr val="FF0000"/>
                </a:solidFill>
              </a:rPr>
              <a:t>of 2-hPP </a:t>
            </a:r>
            <a:r>
              <a:rPr lang="en-US" sz="4400" b="1" dirty="0" smtClean="0">
                <a:solidFill>
                  <a:srgbClr val="FF0000"/>
                </a:solidFill>
              </a:rPr>
              <a:t>Hyperglycemia </a:t>
            </a:r>
            <a:r>
              <a:rPr lang="en-US" sz="3100" b="1" dirty="0" smtClean="0">
                <a:solidFill>
                  <a:srgbClr val="FF0000"/>
                </a:solidFill>
              </a:rPr>
              <a:t>(continued</a:t>
            </a:r>
            <a:r>
              <a:rPr lang="en-US" sz="3100" dirty="0" smtClean="0">
                <a:solidFill>
                  <a:srgbClr val="FF0000"/>
                </a:solidFill>
              </a:rPr>
              <a:t>)</a:t>
            </a:r>
            <a:endParaRPr lang="en-US" sz="3100" dirty="0">
              <a:solidFill>
                <a:srgbClr val="FF0000"/>
              </a:solidFill>
            </a:endParaRPr>
          </a:p>
        </p:txBody>
      </p:sp>
      <p:sp>
        <p:nvSpPr>
          <p:cNvPr id="3" name="Content Placeholder 2"/>
          <p:cNvSpPr>
            <a:spLocks noGrp="1"/>
          </p:cNvSpPr>
          <p:nvPr>
            <p:ph idx="1"/>
          </p:nvPr>
        </p:nvSpPr>
        <p:spPr>
          <a:xfrm>
            <a:off x="457200" y="1905000"/>
            <a:ext cx="7543800" cy="3886200"/>
          </a:xfrm>
          <a:solidFill>
            <a:schemeClr val="accent4">
              <a:lumMod val="20000"/>
              <a:lumOff val="80000"/>
            </a:schemeClr>
          </a:solidFill>
        </p:spPr>
        <p:txBody>
          <a:bodyPr>
            <a:noAutofit/>
          </a:bodyPr>
          <a:lstStyle/>
          <a:p>
            <a:pPr marL="0" indent="0" algn="ctr">
              <a:buClr>
                <a:schemeClr val="accent1">
                  <a:lumMod val="50000"/>
                </a:schemeClr>
              </a:buClr>
              <a:buNone/>
            </a:pPr>
            <a:r>
              <a:rPr lang="en-US" sz="4800" dirty="0" smtClean="0"/>
              <a:t>2-hPP hyperglycemia is well correlated to cardiovascular disorders in many studies. One such study is illustrated on the next slide.</a:t>
            </a:r>
          </a:p>
          <a:p>
            <a:pPr marL="0" indent="0" algn="ctr">
              <a:buClr>
                <a:schemeClr val="accent1">
                  <a:lumMod val="50000"/>
                </a:schemeClr>
              </a:buClr>
              <a:buNone/>
            </a:pPr>
            <a:endParaRPr lang="en-US" sz="4800" dirty="0"/>
          </a:p>
        </p:txBody>
      </p:sp>
      <p:sp>
        <p:nvSpPr>
          <p:cNvPr id="4" name="Slide Number Placeholder 3"/>
          <p:cNvSpPr>
            <a:spLocks noGrp="1"/>
          </p:cNvSpPr>
          <p:nvPr>
            <p:ph type="sldNum" sz="quarter" idx="12"/>
          </p:nvPr>
        </p:nvSpPr>
        <p:spPr/>
        <p:txBody>
          <a:bodyPr>
            <a:normAutofit fontScale="85000" lnSpcReduction="20000"/>
          </a:bodyPr>
          <a:lstStyle/>
          <a:p>
            <a:fld id="{96083B11-BE5C-4D8B-9F70-0A15B2F7E03E}" type="slidenum">
              <a:rPr lang="en-US" smtClean="0"/>
              <a:t>20</a:t>
            </a:fld>
            <a:endParaRPr lang="en-US" dirty="0"/>
          </a:p>
        </p:txBody>
      </p:sp>
      <p:sp>
        <p:nvSpPr>
          <p:cNvPr id="5" name="Right Arrow 4"/>
          <p:cNvSpPr/>
          <p:nvPr/>
        </p:nvSpPr>
        <p:spPr>
          <a:xfrm>
            <a:off x="2743200" y="6019800"/>
            <a:ext cx="3657600" cy="304800"/>
          </a:xfrm>
          <a:prstGeom prst="rightArrow">
            <a:avLst/>
          </a:prstGeom>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6" name="TextBox 5"/>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[20]</a:t>
            </a:r>
            <a:endParaRPr lang="en-US" dirty="0"/>
          </a:p>
        </p:txBody>
      </p:sp>
    </p:spTree>
    <p:extLst>
      <p:ext uri="{BB962C8B-B14F-4D97-AF65-F5344CB8AC3E}">
        <p14:creationId xmlns:p14="http://schemas.microsoft.com/office/powerpoint/2010/main" val="23237664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914400"/>
          </a:xfrm>
        </p:spPr>
        <p:style>
          <a:lnRef idx="1">
            <a:schemeClr val="accent1"/>
          </a:lnRef>
          <a:fillRef idx="3">
            <a:schemeClr val="accent1"/>
          </a:fillRef>
          <a:effectRef idx="2">
            <a:schemeClr val="accent1"/>
          </a:effectRef>
          <a:fontRef idx="minor">
            <a:schemeClr val="lt1"/>
          </a:fontRef>
        </p:style>
        <p:txBody>
          <a:bodyPr>
            <a:normAutofit/>
          </a:bodyPr>
          <a:lstStyle/>
          <a:p>
            <a:r>
              <a:rPr lang="en-US" sz="4000" b="1" dirty="0" smtClean="0">
                <a:solidFill>
                  <a:srgbClr val="FF0000"/>
                </a:solidFill>
              </a:rPr>
              <a:t>Impact </a:t>
            </a:r>
            <a:r>
              <a:rPr lang="en-US" sz="4000" b="1" dirty="0">
                <a:solidFill>
                  <a:srgbClr val="FF0000"/>
                </a:solidFill>
              </a:rPr>
              <a:t>of 2-hPP </a:t>
            </a:r>
            <a:r>
              <a:rPr lang="en-US" sz="4000" b="1" dirty="0" smtClean="0">
                <a:solidFill>
                  <a:srgbClr val="FF0000"/>
                </a:solidFill>
              </a:rPr>
              <a:t>Hyperglycemia</a:t>
            </a:r>
            <a:r>
              <a:rPr lang="en-US" sz="4000" b="1" dirty="0">
                <a:solidFill>
                  <a:srgbClr val="FF0000"/>
                </a:solidFill>
              </a:rPr>
              <a:t> </a:t>
            </a:r>
            <a:r>
              <a:rPr lang="en-US" sz="2700" b="1" dirty="0" smtClean="0">
                <a:solidFill>
                  <a:srgbClr val="FF0000"/>
                </a:solidFill>
              </a:rPr>
              <a:t>(continued)</a:t>
            </a:r>
            <a:endParaRPr lang="en-US" sz="2700" b="1" dirty="0">
              <a:solidFill>
                <a:srgbClr val="FF0000"/>
              </a:solidFill>
            </a:endParaRP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85800" y="1552891"/>
            <a:ext cx="8001000" cy="4446004"/>
          </a:xfrm>
          <a:prstGeom prst="rect">
            <a:avLst/>
          </a:prstGeom>
          <a:solidFill>
            <a:schemeClr val="bg2">
              <a:lumMod val="40000"/>
              <a:lumOff val="60000"/>
            </a:schemeClr>
          </a:solidFill>
          <a:ln w="88900" cap="sq" cmpd="thickThin">
            <a:solidFill>
              <a:srgbClr val="000000"/>
            </a:solidFill>
            <a:prstDash val="solid"/>
            <a:miter lim="800000"/>
          </a:ln>
          <a:effectLst>
            <a:innerShdw blurRad="76200">
              <a:srgbClr val="000000"/>
            </a:innerShdw>
          </a:effectLst>
        </p:spPr>
      </p:pic>
      <p:sp>
        <p:nvSpPr>
          <p:cNvPr id="3" name="TextBox 2"/>
          <p:cNvSpPr txBox="1"/>
          <p:nvPr/>
        </p:nvSpPr>
        <p:spPr>
          <a:xfrm>
            <a:off x="946727" y="4460369"/>
            <a:ext cx="838200" cy="184666"/>
          </a:xfrm>
          <a:prstGeom prst="rect">
            <a:avLst/>
          </a:prstGeom>
          <a:solidFill>
            <a:schemeClr val="bg1"/>
          </a:solidFill>
        </p:spPr>
        <p:txBody>
          <a:bodyPr wrap="square" rtlCol="0">
            <a:spAutoFit/>
          </a:bodyPr>
          <a:lstStyle/>
          <a:p>
            <a:endParaRPr lang="en-US" dirty="0"/>
          </a:p>
        </p:txBody>
      </p:sp>
      <p:sp>
        <p:nvSpPr>
          <p:cNvPr id="5" name="TextBox 4"/>
          <p:cNvSpPr txBox="1"/>
          <p:nvPr/>
        </p:nvSpPr>
        <p:spPr>
          <a:xfrm flipH="1">
            <a:off x="2096636" y="5772604"/>
            <a:ext cx="228600" cy="369332"/>
          </a:xfrm>
          <a:prstGeom prst="rect">
            <a:avLst/>
          </a:prstGeom>
          <a:solidFill>
            <a:schemeClr val="bg1"/>
          </a:solidFill>
        </p:spPr>
        <p:txBody>
          <a:bodyPr wrap="square" rtlCol="0">
            <a:spAutoFit/>
          </a:bodyPr>
          <a:lstStyle/>
          <a:p>
            <a:r>
              <a:rPr lang="en-US" b="1" dirty="0" smtClean="0"/>
              <a:t>*</a:t>
            </a:r>
            <a:endParaRPr lang="en-US" b="1" dirty="0"/>
          </a:p>
        </p:txBody>
      </p:sp>
      <p:sp>
        <p:nvSpPr>
          <p:cNvPr id="6" name="TextBox 5"/>
          <p:cNvSpPr txBox="1"/>
          <p:nvPr/>
        </p:nvSpPr>
        <p:spPr>
          <a:xfrm>
            <a:off x="1905000" y="5738336"/>
            <a:ext cx="6553200" cy="738664"/>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1400" dirty="0" smtClean="0">
                <a:solidFill>
                  <a:schemeClr val="tx1"/>
                </a:solidFill>
                <a:cs typeface="Arial" pitchFamily="34" charset="0"/>
              </a:rPr>
              <a:t>Decode Study Group. Is the current definition of diabetes relevant to mortality risk from all causes and cardiovascular and non-cardiovascular disease? </a:t>
            </a:r>
            <a:r>
              <a:rPr lang="en-US" sz="1400" i="1" dirty="0" smtClean="0">
                <a:solidFill>
                  <a:schemeClr val="tx1"/>
                </a:solidFill>
                <a:cs typeface="Arial" pitchFamily="34" charset="0"/>
              </a:rPr>
              <a:t>Diabetes Care </a:t>
            </a:r>
            <a:r>
              <a:rPr lang="en-US" sz="1400" dirty="0" smtClean="0">
                <a:solidFill>
                  <a:schemeClr val="tx1"/>
                </a:solidFill>
                <a:cs typeface="Arial" pitchFamily="34" charset="0"/>
              </a:rPr>
              <a:t>2003; 26: 288-696</a:t>
            </a:r>
            <a:endParaRPr lang="en-US" sz="1400" dirty="0">
              <a:solidFill>
                <a:schemeClr val="tx1"/>
              </a:solidFill>
              <a:cs typeface="Arial" pitchFamily="34" charset="0"/>
            </a:endParaRPr>
          </a:p>
        </p:txBody>
      </p:sp>
      <p:sp>
        <p:nvSpPr>
          <p:cNvPr id="7" name="Slide Number Placeholder 6"/>
          <p:cNvSpPr>
            <a:spLocks noGrp="1"/>
          </p:cNvSpPr>
          <p:nvPr>
            <p:ph type="sldNum" sz="quarter" idx="12"/>
          </p:nvPr>
        </p:nvSpPr>
        <p:spPr/>
        <p:txBody>
          <a:bodyPr>
            <a:normAutofit fontScale="85000" lnSpcReduction="20000"/>
          </a:bodyPr>
          <a:lstStyle/>
          <a:p>
            <a:fld id="{96083B11-BE5C-4D8B-9F70-0A15B2F7E03E}" type="slidenum">
              <a:rPr lang="en-US" smtClean="0"/>
              <a:t>21</a:t>
            </a:fld>
            <a:endParaRPr lang="en-US" dirty="0"/>
          </a:p>
        </p:txBody>
      </p:sp>
      <p:sp>
        <p:nvSpPr>
          <p:cNvPr id="8" name="TextBox 7"/>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[21]</a:t>
            </a:r>
            <a:endParaRPr lang="en-US" dirty="0"/>
          </a:p>
        </p:txBody>
      </p:sp>
    </p:spTree>
    <p:extLst>
      <p:ext uri="{BB962C8B-B14F-4D97-AF65-F5344CB8AC3E}">
        <p14:creationId xmlns:p14="http://schemas.microsoft.com/office/powerpoint/2010/main" val="21140161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46237"/>
            <a:ext cx="7391400" cy="3687763"/>
          </a:xfrm>
          <a:solidFill>
            <a:schemeClr val="accent3">
              <a:lumMod val="20000"/>
              <a:lumOff val="80000"/>
            </a:schemeClr>
          </a:solidFill>
        </p:spPr>
        <p:txBody>
          <a:bodyPr>
            <a:normAutofit/>
          </a:bodyPr>
          <a:lstStyle/>
          <a:p>
            <a:pPr marL="0" indent="0" algn="ctr">
              <a:buNone/>
            </a:pPr>
            <a:r>
              <a:rPr lang="en-US" sz="3600" dirty="0" smtClean="0"/>
              <a:t>In order to obviate the dilemma between FBG and 2hPPG, we innovated the factor of dGlucose (2hPPG – FBG).</a:t>
            </a:r>
          </a:p>
          <a:p>
            <a:pPr marL="0" indent="0" algn="ctr">
              <a:buNone/>
            </a:pPr>
            <a:endParaRPr lang="en-US" sz="3600" dirty="0"/>
          </a:p>
          <a:p>
            <a:pPr marL="0" indent="0" algn="ctr">
              <a:buNone/>
            </a:pPr>
            <a:r>
              <a:rPr lang="en-US" sz="3600" dirty="0" smtClean="0"/>
              <a:t>This is shown on the next two slides.</a:t>
            </a:r>
            <a:endParaRPr lang="en-US" sz="3600" dirty="0"/>
          </a:p>
        </p:txBody>
      </p:sp>
      <p:sp>
        <p:nvSpPr>
          <p:cNvPr id="4" name="Slide Number Placeholder 3"/>
          <p:cNvSpPr>
            <a:spLocks noGrp="1"/>
          </p:cNvSpPr>
          <p:nvPr>
            <p:ph type="sldNum" sz="quarter" idx="12"/>
          </p:nvPr>
        </p:nvSpPr>
        <p:spPr/>
        <p:txBody>
          <a:bodyPr>
            <a:normAutofit fontScale="85000" lnSpcReduction="20000"/>
          </a:bodyPr>
          <a:lstStyle/>
          <a:p>
            <a:fld id="{96083B11-BE5C-4D8B-9F70-0A15B2F7E03E}" type="slidenum">
              <a:rPr lang="en-US" smtClean="0"/>
              <a:t>22</a:t>
            </a:fld>
            <a:endParaRPr lang="en-US" dirty="0"/>
          </a:p>
        </p:txBody>
      </p:sp>
      <p:sp>
        <p:nvSpPr>
          <p:cNvPr id="5" name="Title 4"/>
          <p:cNvSpPr txBox="1">
            <a:spLocks noGrp="1"/>
          </p:cNvSpPr>
          <p:nvPr>
            <p:ph type="title"/>
          </p:nvPr>
        </p:nvSpPr>
        <p:spPr>
          <a:xfrm>
            <a:off x="228600" y="76200"/>
            <a:ext cx="8639175" cy="120032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3600" b="1" dirty="0">
                <a:solidFill>
                  <a:srgbClr val="FF0000"/>
                </a:solidFill>
                <a:latin typeface="+mj-lt"/>
              </a:rPr>
              <a:t>Paradigm of Therapy </a:t>
            </a:r>
            <a:r>
              <a:rPr lang="en-US" sz="3600" b="1" dirty="0" smtClean="0">
                <a:solidFill>
                  <a:srgbClr val="FF0000"/>
                </a:solidFill>
                <a:latin typeface="+mj-lt"/>
              </a:rPr>
              <a:t/>
            </a:r>
            <a:br>
              <a:rPr lang="en-US" sz="3600" b="1" dirty="0" smtClean="0">
                <a:solidFill>
                  <a:srgbClr val="FF0000"/>
                </a:solidFill>
                <a:latin typeface="+mj-lt"/>
              </a:rPr>
            </a:br>
            <a:r>
              <a:rPr lang="en-US" sz="2800" b="1" dirty="0" smtClean="0">
                <a:solidFill>
                  <a:srgbClr val="FF0000"/>
                </a:solidFill>
                <a:latin typeface="+mj-lt"/>
              </a:rPr>
              <a:t>by</a:t>
            </a:r>
            <a:r>
              <a:rPr lang="en-US" sz="3600" b="1" dirty="0" smtClean="0">
                <a:solidFill>
                  <a:srgbClr val="FF0000"/>
                </a:solidFill>
                <a:latin typeface="+mj-lt"/>
              </a:rPr>
              <a:t> </a:t>
            </a:r>
            <a:r>
              <a:rPr lang="en-US" sz="2800" b="1" dirty="0" smtClean="0">
                <a:solidFill>
                  <a:srgbClr val="FF0000"/>
                </a:solidFill>
                <a:latin typeface="+mj-lt"/>
              </a:rPr>
              <a:t>Mandal </a:t>
            </a:r>
            <a:r>
              <a:rPr lang="en-US" sz="2800" b="1" dirty="0">
                <a:solidFill>
                  <a:srgbClr val="FF0000"/>
                </a:solidFill>
                <a:latin typeface="+mj-lt"/>
              </a:rPr>
              <a:t>Diabetes Research </a:t>
            </a:r>
            <a:r>
              <a:rPr lang="en-US" sz="2800" b="1" dirty="0" smtClean="0">
                <a:solidFill>
                  <a:srgbClr val="FF0000"/>
                </a:solidFill>
                <a:latin typeface="+mj-lt"/>
              </a:rPr>
              <a:t>Foundation </a:t>
            </a:r>
            <a:endParaRPr lang="en-US" sz="3200" b="1" dirty="0" smtClean="0">
              <a:solidFill>
                <a:srgbClr val="FF0000"/>
              </a:solidFill>
              <a:latin typeface="+mj-lt"/>
            </a:endParaRPr>
          </a:p>
        </p:txBody>
      </p:sp>
      <p:sp>
        <p:nvSpPr>
          <p:cNvPr id="6" name="Right Arrow 5"/>
          <p:cNvSpPr/>
          <p:nvPr/>
        </p:nvSpPr>
        <p:spPr>
          <a:xfrm>
            <a:off x="2209800" y="5715000"/>
            <a:ext cx="4724400" cy="533400"/>
          </a:xfrm>
          <a:prstGeom prst="rightArrow">
            <a:avLst/>
          </a:prstGeom>
          <a:solidFill>
            <a:schemeClr val="accent6">
              <a:lumMod val="90000"/>
            </a:schemeClr>
          </a:solidFill>
          <a:ln>
            <a:solidFill>
              <a:schemeClr val="accent1">
                <a:lumMod val="50000"/>
              </a:schemeClr>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TextBox 6"/>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[22]</a:t>
            </a:r>
            <a:endParaRPr lang="en-US" dirty="0"/>
          </a:p>
        </p:txBody>
      </p:sp>
    </p:spTree>
    <p:extLst>
      <p:ext uri="{BB962C8B-B14F-4D97-AF65-F5344CB8AC3E}">
        <p14:creationId xmlns:p14="http://schemas.microsoft.com/office/powerpoint/2010/main" val="40976837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5782" y="1524000"/>
            <a:ext cx="7467600" cy="4951351"/>
          </a:xfrm>
          <a:solidFill>
            <a:schemeClr val="tx2">
              <a:lumMod val="20000"/>
              <a:lumOff val="80000"/>
            </a:schemeClr>
          </a:solidFill>
        </p:spPr>
        <p:txBody>
          <a:bodyPr>
            <a:noAutofit/>
          </a:bodyPr>
          <a:lstStyle/>
          <a:p>
            <a:pPr algn="ctr">
              <a:buClr>
                <a:schemeClr val="bg1"/>
              </a:buClr>
            </a:pPr>
            <a:r>
              <a:rPr lang="en-US" sz="3200" dirty="0" smtClean="0"/>
              <a:t>A novel approach with introduction of </a:t>
            </a:r>
            <a:r>
              <a:rPr lang="en-US" sz="3200" i="1" dirty="0" smtClean="0"/>
              <a:t>dGlucose</a:t>
            </a:r>
            <a:r>
              <a:rPr lang="en-US" sz="3200" dirty="0" smtClean="0"/>
              <a:t> (2hPPG – FBG) and related dglucose results with the same calculated differences for serum creatinine (</a:t>
            </a:r>
            <a:r>
              <a:rPr lang="en-US" sz="3200" dirty="0" err="1" smtClean="0"/>
              <a:t>dscr</a:t>
            </a:r>
            <a:r>
              <a:rPr lang="en-US" sz="3200" dirty="0" smtClean="0"/>
              <a:t>) and estimated glomerular filtration rate (deGFR) in a study of 56 insulin treated diabetic subjects. </a:t>
            </a:r>
          </a:p>
          <a:p>
            <a:pPr algn="ctr">
              <a:buClr>
                <a:schemeClr val="bg1"/>
              </a:buClr>
            </a:pPr>
            <a:r>
              <a:rPr lang="en-US" sz="3200" dirty="0" smtClean="0"/>
              <a:t>Mean age 68.7 </a:t>
            </a:r>
            <a:r>
              <a:rPr lang="en-US" sz="3200" u="sng" dirty="0" smtClean="0"/>
              <a:t>+</a:t>
            </a:r>
            <a:r>
              <a:rPr lang="en-US" sz="3200" dirty="0" smtClean="0"/>
              <a:t> 13.5 (years) </a:t>
            </a:r>
          </a:p>
          <a:p>
            <a:pPr marL="0" indent="0" algn="ctr">
              <a:buNone/>
            </a:pPr>
            <a:r>
              <a:rPr lang="en-US" sz="3200" dirty="0"/>
              <a:t>	</a:t>
            </a:r>
            <a:r>
              <a:rPr lang="en-US" sz="3200" dirty="0" smtClean="0"/>
              <a:t>Results shown in next slide</a:t>
            </a:r>
            <a:r>
              <a:rPr lang="en-US" sz="3200" dirty="0" smtClean="0">
                <a:solidFill>
                  <a:schemeClr val="accent6">
                    <a:lumMod val="75000"/>
                  </a:schemeClr>
                </a:solidFill>
              </a:rPr>
              <a:t>.</a:t>
            </a:r>
            <a:endParaRPr lang="en-US" sz="3200" dirty="0">
              <a:solidFill>
                <a:schemeClr val="accent6">
                  <a:lumMod val="75000"/>
                </a:schemeClr>
              </a:solidFill>
            </a:endParaRPr>
          </a:p>
        </p:txBody>
      </p:sp>
      <p:sp>
        <p:nvSpPr>
          <p:cNvPr id="2" name="TextBox 1"/>
          <p:cNvSpPr txBox="1"/>
          <p:nvPr/>
        </p:nvSpPr>
        <p:spPr>
          <a:xfrm>
            <a:off x="304800" y="180765"/>
            <a:ext cx="7162800" cy="1077218"/>
          </a:xfrm>
          <a:prstGeom prst="rect">
            <a:avLst/>
          </a:prstGeom>
          <a:noFill/>
        </p:spPr>
        <p:txBody>
          <a:bodyPr wrap="square" rtlCol="0">
            <a:spAutoFit/>
          </a:bodyPr>
          <a:lstStyle/>
          <a:p>
            <a:r>
              <a:rPr lang="en-US" sz="3600" dirty="0">
                <a:solidFill>
                  <a:srgbClr val="C00000"/>
                </a:solidFill>
                <a:latin typeface="+mj-lt"/>
              </a:rPr>
              <a:t>Paradigm of Therapy by </a:t>
            </a:r>
            <a:endParaRPr lang="en-US" sz="3600" dirty="0" smtClean="0">
              <a:solidFill>
                <a:srgbClr val="C00000"/>
              </a:solidFill>
              <a:latin typeface="+mj-lt"/>
            </a:endParaRPr>
          </a:p>
          <a:p>
            <a:r>
              <a:rPr lang="en-US" sz="2800" dirty="0" smtClean="0">
                <a:solidFill>
                  <a:srgbClr val="C00000"/>
                </a:solidFill>
                <a:latin typeface="+mj-lt"/>
              </a:rPr>
              <a:t>Mandal </a:t>
            </a:r>
            <a:r>
              <a:rPr lang="en-US" sz="2800" dirty="0">
                <a:solidFill>
                  <a:srgbClr val="C00000"/>
                </a:solidFill>
                <a:latin typeface="+mj-lt"/>
              </a:rPr>
              <a:t>Diabetes Research </a:t>
            </a:r>
            <a:r>
              <a:rPr lang="en-US" sz="2800" dirty="0" smtClean="0">
                <a:solidFill>
                  <a:srgbClr val="C00000"/>
                </a:solidFill>
                <a:latin typeface="+mj-lt"/>
              </a:rPr>
              <a:t>Foundation </a:t>
            </a:r>
            <a:endParaRPr lang="en-US" sz="3200" dirty="0" smtClean="0">
              <a:solidFill>
                <a:srgbClr val="C00000"/>
              </a:solidFill>
              <a:latin typeface="+mj-lt"/>
            </a:endParaRPr>
          </a:p>
        </p:txBody>
      </p:sp>
      <p:sp>
        <p:nvSpPr>
          <p:cNvPr id="4" name="Slide Number Placeholder 3"/>
          <p:cNvSpPr>
            <a:spLocks noGrp="1"/>
          </p:cNvSpPr>
          <p:nvPr>
            <p:ph type="sldNum" sz="quarter" idx="12"/>
          </p:nvPr>
        </p:nvSpPr>
        <p:spPr/>
        <p:txBody>
          <a:bodyPr>
            <a:normAutofit fontScale="85000" lnSpcReduction="20000"/>
          </a:bodyPr>
          <a:lstStyle/>
          <a:p>
            <a:fld id="{96083B11-BE5C-4D8B-9F70-0A15B2F7E03E}" type="slidenum">
              <a:rPr lang="en-US" smtClean="0"/>
              <a:t>23</a:t>
            </a:fld>
            <a:endParaRPr lang="en-US" dirty="0"/>
          </a:p>
        </p:txBody>
      </p:sp>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[23]</a:t>
            </a:r>
            <a:endParaRPr lang="en-US" dirty="0"/>
          </a:p>
        </p:txBody>
      </p:sp>
    </p:spTree>
    <p:extLst>
      <p:ext uri="{BB962C8B-B14F-4D97-AF65-F5344CB8AC3E}">
        <p14:creationId xmlns:p14="http://schemas.microsoft.com/office/powerpoint/2010/main" val="1707563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120" y="476027"/>
            <a:ext cx="3735793" cy="2819400"/>
          </a:xfrm>
          <a:prstGeom prst="rect">
            <a:avLst/>
          </a:prstGeom>
          <a:solidFill>
            <a:schemeClr val="bg2">
              <a:lumMod val="40000"/>
              <a:lumOff val="60000"/>
            </a:schemeClr>
          </a:solidFill>
          <a:ln w="88900" cap="sq" cmpd="thickThin">
            <a:solidFill>
              <a:srgbClr val="000000"/>
            </a:solidFill>
            <a:prstDash val="solid"/>
            <a:miter lim="800000"/>
          </a:ln>
          <a:effectLst>
            <a:innerShdw blurRad="76200">
              <a:srgbClr val="000000"/>
            </a:innerShdw>
          </a:effectLst>
          <a:extLst/>
        </p:spPr>
      </p:pic>
      <p:sp>
        <p:nvSpPr>
          <p:cNvPr id="3" name="Rectangle 2"/>
          <p:cNvSpPr/>
          <p:nvPr/>
        </p:nvSpPr>
        <p:spPr>
          <a:xfrm>
            <a:off x="4724400" y="608454"/>
            <a:ext cx="3657600" cy="2308324"/>
          </a:xfrm>
          <a:prstGeom prst="rect">
            <a:avLst/>
          </a:prstGeom>
          <a:solidFill>
            <a:schemeClr val="tx2">
              <a:lumMod val="20000"/>
              <a:lumOff val="80000"/>
            </a:schemeClr>
          </a:solidFill>
          <a:ln w="28575">
            <a:solidFill>
              <a:schemeClr val="accent6">
                <a:lumMod val="75000"/>
              </a:schemeClr>
            </a:solidFill>
          </a:ln>
        </p:spPr>
        <p:txBody>
          <a:bodyPr wrap="square">
            <a:spAutoFit/>
          </a:bodyPr>
          <a:lstStyle/>
          <a:p>
            <a:r>
              <a:rPr lang="en-US" sz="1600" b="1" dirty="0"/>
              <a:t>Correlation between </a:t>
            </a:r>
            <a:r>
              <a:rPr lang="en-US" sz="1600" b="1" dirty="0" err="1"/>
              <a:t>dScr</a:t>
            </a:r>
            <a:r>
              <a:rPr lang="en-US" sz="1600" b="1" dirty="0"/>
              <a:t> and dglucose and correlation coefficients and </a:t>
            </a:r>
            <a:r>
              <a:rPr lang="en-US" sz="1600" b="1" i="1" dirty="0"/>
              <a:t>p</a:t>
            </a:r>
            <a:r>
              <a:rPr lang="en-US" sz="1600" b="1" dirty="0"/>
              <a:t> values are shown for all 56 patients (dashed line, all data points), for patients whose 2hPP glucose is greater than 200 mg/dL (solid line, black circles, </a:t>
            </a:r>
            <a:r>
              <a:rPr lang="en-US" sz="1600" b="1" i="1" dirty="0"/>
              <a:t>n</a:t>
            </a:r>
            <a:r>
              <a:rPr lang="en-US" sz="1600" b="1" dirty="0"/>
              <a:t> = 33) and for patients whose 2hPP glucose is less than 200 mg/dL (dotted line, open circles, </a:t>
            </a:r>
            <a:r>
              <a:rPr lang="en-US" sz="1600" b="1" i="1" dirty="0"/>
              <a:t>n</a:t>
            </a:r>
            <a:r>
              <a:rPr lang="en-US" sz="1600" b="1" dirty="0"/>
              <a:t> = 23</a:t>
            </a:r>
            <a:r>
              <a:rPr lang="en-US" sz="1600" b="1" dirty="0" smtClean="0"/>
              <a:t>)</a:t>
            </a:r>
            <a:endParaRPr lang="en-US" sz="1600" b="1" dirty="0"/>
          </a:p>
        </p:txBody>
      </p:sp>
      <p:pic>
        <p:nvPicPr>
          <p:cNvPr id="102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5913" y="3505200"/>
            <a:ext cx="3810000" cy="2940049"/>
          </a:xfrm>
          <a:prstGeom prst="rect">
            <a:avLst/>
          </a:prstGeom>
          <a:solidFill>
            <a:schemeClr val="bg2">
              <a:lumMod val="40000"/>
              <a:lumOff val="60000"/>
            </a:schemeClr>
          </a:solidFill>
          <a:ln w="88900" cap="sq" cmpd="thickThin">
            <a:solidFill>
              <a:srgbClr val="000000"/>
            </a:solidFill>
            <a:prstDash val="solid"/>
            <a:miter lim="800000"/>
          </a:ln>
          <a:effectLst>
            <a:innerShdw blurRad="76200">
              <a:srgbClr val="000000"/>
            </a:innerShdw>
          </a:effectLst>
          <a:extLst/>
        </p:spPr>
      </p:pic>
      <p:sp>
        <p:nvSpPr>
          <p:cNvPr id="4" name="Rectangle 3"/>
          <p:cNvSpPr/>
          <p:nvPr/>
        </p:nvSpPr>
        <p:spPr>
          <a:xfrm>
            <a:off x="457200" y="3505200"/>
            <a:ext cx="3735793" cy="2308324"/>
          </a:xfrm>
          <a:prstGeom prst="rect">
            <a:avLst/>
          </a:prstGeom>
          <a:solidFill>
            <a:schemeClr val="tx2">
              <a:lumMod val="20000"/>
              <a:lumOff val="80000"/>
            </a:schemeClr>
          </a:solidFill>
          <a:ln w="28575">
            <a:solidFill>
              <a:schemeClr val="accent6">
                <a:lumMod val="75000"/>
              </a:schemeClr>
            </a:solidFill>
          </a:ln>
        </p:spPr>
        <p:txBody>
          <a:bodyPr wrap="square">
            <a:spAutoFit/>
          </a:bodyPr>
          <a:lstStyle/>
          <a:p>
            <a:r>
              <a:rPr lang="en-US" sz="1600" b="1" dirty="0"/>
              <a:t>Correlation between </a:t>
            </a:r>
            <a:r>
              <a:rPr lang="en-US" sz="1600" b="1" dirty="0" err="1"/>
              <a:t>deGFR</a:t>
            </a:r>
            <a:r>
              <a:rPr lang="en-US" sz="1600" b="1" dirty="0"/>
              <a:t> and dglucose and correlation coefficients and p values are shown for all 56 patients (dashed line, all data points), for patients whose 2hPP glucose is greater than 200 mg/dL (solid line, black circles, </a:t>
            </a:r>
            <a:r>
              <a:rPr lang="en-US" sz="1600" b="1" i="1" dirty="0"/>
              <a:t>n</a:t>
            </a:r>
            <a:r>
              <a:rPr lang="en-US" sz="1600" b="1" dirty="0"/>
              <a:t> = 33) and for patients whose 2hPP glucose is less than 200 mg/dL (dotted line, open circles, </a:t>
            </a:r>
            <a:r>
              <a:rPr lang="en-US" sz="1600" b="1" i="1" dirty="0"/>
              <a:t>n</a:t>
            </a:r>
            <a:r>
              <a:rPr lang="en-US" sz="1600" b="1" dirty="0"/>
              <a:t> = 23</a:t>
            </a:r>
            <a:r>
              <a:rPr lang="en-US" sz="1600" b="1" dirty="0" smtClean="0"/>
              <a:t>).</a:t>
            </a:r>
            <a:endParaRPr lang="en-US" sz="1600" b="1" dirty="0"/>
          </a:p>
        </p:txBody>
      </p:sp>
      <p:sp>
        <p:nvSpPr>
          <p:cNvPr id="5" name="TextBox 4"/>
          <p:cNvSpPr txBox="1"/>
          <p:nvPr/>
        </p:nvSpPr>
        <p:spPr>
          <a:xfrm>
            <a:off x="609600" y="5791200"/>
            <a:ext cx="3657600" cy="430887"/>
          </a:xfrm>
          <a:prstGeom prst="rect">
            <a:avLst/>
          </a:prstGeom>
          <a:solidFill>
            <a:schemeClr val="accent4">
              <a:lumMod val="20000"/>
              <a:lumOff val="80000"/>
            </a:schemeClr>
          </a:solidFill>
          <a:ln>
            <a:solidFill>
              <a:schemeClr val="tx1"/>
            </a:solidFill>
          </a:ln>
        </p:spPr>
        <p:txBody>
          <a:bodyPr wrap="square" rtlCol="0">
            <a:spAutoFit/>
          </a:bodyPr>
          <a:lstStyle/>
          <a:p>
            <a:r>
              <a:rPr lang="en-US" sz="1100" b="1" dirty="0" smtClean="0">
                <a:latin typeface="Arial" pitchFamily="34" charset="0"/>
                <a:cs typeface="Arial" pitchFamily="34" charset="0"/>
              </a:rPr>
              <a:t>Figures Adapted </a:t>
            </a:r>
            <a:r>
              <a:rPr lang="en-US" sz="1100" b="1" dirty="0">
                <a:latin typeface="Arial" pitchFamily="34" charset="0"/>
                <a:cs typeface="Arial" pitchFamily="34" charset="0"/>
              </a:rPr>
              <a:t>from Mandal AK and colleagues. </a:t>
            </a:r>
            <a:r>
              <a:rPr lang="en-US" sz="1100" b="1" i="1" dirty="0" err="1">
                <a:latin typeface="Arial" pitchFamily="34" charset="0"/>
                <a:cs typeface="Arial" pitchFamily="34" charset="0"/>
              </a:rPr>
              <a:t>Diab</a:t>
            </a:r>
            <a:r>
              <a:rPr lang="en-US" sz="1100" b="1" i="1" dirty="0">
                <a:latin typeface="Arial" pitchFamily="34" charset="0"/>
                <a:cs typeface="Arial" pitchFamily="34" charset="0"/>
              </a:rPr>
              <a:t> Res </a:t>
            </a:r>
            <a:r>
              <a:rPr lang="en-US" sz="1100" b="1" i="1" dirty="0" err="1">
                <a:latin typeface="Arial" pitchFamily="34" charset="0"/>
                <a:cs typeface="Arial" pitchFamily="34" charset="0"/>
              </a:rPr>
              <a:t>Clin</a:t>
            </a:r>
            <a:r>
              <a:rPr lang="en-US" sz="1100" b="1" i="1" dirty="0">
                <a:latin typeface="Arial" pitchFamily="34" charset="0"/>
                <a:cs typeface="Arial" pitchFamily="34" charset="0"/>
              </a:rPr>
              <a:t> </a:t>
            </a:r>
            <a:r>
              <a:rPr lang="en-US" sz="1100" b="1" i="1" dirty="0" err="1">
                <a:latin typeface="Arial" pitchFamily="34" charset="0"/>
                <a:cs typeface="Arial" pitchFamily="34" charset="0"/>
              </a:rPr>
              <a:t>Pract</a:t>
            </a:r>
            <a:r>
              <a:rPr lang="en-US" sz="1100" b="1" dirty="0">
                <a:latin typeface="Arial" pitchFamily="34" charset="0"/>
                <a:cs typeface="Arial" pitchFamily="34" charset="0"/>
              </a:rPr>
              <a:t> 2011; 91: 190-194 </a:t>
            </a:r>
          </a:p>
        </p:txBody>
      </p:sp>
      <p:sp>
        <p:nvSpPr>
          <p:cNvPr id="2" name="Slide Number Placeholder 1"/>
          <p:cNvSpPr>
            <a:spLocks noGrp="1"/>
          </p:cNvSpPr>
          <p:nvPr>
            <p:ph type="sldNum" sz="quarter" idx="12"/>
          </p:nvPr>
        </p:nvSpPr>
        <p:spPr/>
        <p:txBody>
          <a:bodyPr/>
          <a:lstStyle/>
          <a:p>
            <a:fld id="{96083B11-BE5C-4D8B-9F70-0A15B2F7E03E}" type="slidenum">
              <a:rPr lang="en-US" smtClean="0"/>
              <a:t>24</a:t>
            </a:fld>
            <a:endParaRPr lang="en-US" dirty="0"/>
          </a:p>
        </p:txBody>
      </p:sp>
      <p:sp>
        <p:nvSpPr>
          <p:cNvPr id="8" name="TextBox 7"/>
          <p:cNvSpPr txBox="1"/>
          <p:nvPr/>
        </p:nvSpPr>
        <p:spPr>
          <a:xfrm>
            <a:off x="152400"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[24]</a:t>
            </a:r>
            <a:endParaRPr lang="en-US" dirty="0"/>
          </a:p>
        </p:txBody>
      </p:sp>
    </p:spTree>
    <p:extLst>
      <p:ext uri="{BB962C8B-B14F-4D97-AF65-F5344CB8AC3E}">
        <p14:creationId xmlns:p14="http://schemas.microsoft.com/office/powerpoint/2010/main" val="6170696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153400" cy="990600"/>
          </a:xfrm>
        </p:spPr>
        <p:style>
          <a:lnRef idx="3">
            <a:schemeClr val="lt1"/>
          </a:lnRef>
          <a:fillRef idx="1">
            <a:schemeClr val="accent1"/>
          </a:fillRef>
          <a:effectRef idx="1">
            <a:schemeClr val="accent1"/>
          </a:effectRef>
          <a:fontRef idx="minor">
            <a:schemeClr val="lt1"/>
          </a:fontRef>
        </p:style>
        <p:txBody>
          <a:bodyPr>
            <a:normAutofit fontScale="90000"/>
          </a:bodyPr>
          <a:lstStyle/>
          <a:p>
            <a:r>
              <a:rPr lang="en-US" sz="3600" b="1" dirty="0" smtClean="0">
                <a:solidFill>
                  <a:srgbClr val="FF0000"/>
                </a:solidFill>
              </a:rPr>
              <a:t>Control of dglucose (2hPP-F) is Fundamental to Renal Preservation in Diabetes </a:t>
            </a:r>
            <a:r>
              <a:rPr lang="en-US" sz="2700" b="1" dirty="0" smtClean="0">
                <a:solidFill>
                  <a:srgbClr val="FF0000"/>
                </a:solidFill>
              </a:rPr>
              <a:t>(in Preparation)</a:t>
            </a:r>
            <a:endParaRPr lang="en-US" sz="2700" b="1" dirty="0">
              <a:solidFill>
                <a:srgbClr val="FF0000"/>
              </a:solidFill>
            </a:endParaRPr>
          </a:p>
        </p:txBody>
      </p:sp>
      <p:sp>
        <p:nvSpPr>
          <p:cNvPr id="3" name="Content Placeholder 2"/>
          <p:cNvSpPr>
            <a:spLocks noGrp="1"/>
          </p:cNvSpPr>
          <p:nvPr>
            <p:ph idx="1"/>
          </p:nvPr>
        </p:nvSpPr>
        <p:spPr/>
        <p:txBody>
          <a:bodyPr>
            <a:noAutofit/>
          </a:bodyPr>
          <a:lstStyle/>
          <a:p>
            <a:pPr marL="571500" indent="-457200">
              <a:buAutoNum type="arabicPeriod"/>
            </a:pPr>
            <a:r>
              <a:rPr lang="en-US" sz="2800" dirty="0" smtClean="0"/>
              <a:t>We previously reported that dglucose is predictive of renal function changes in diabetes</a:t>
            </a:r>
          </a:p>
          <a:p>
            <a:pPr marL="571500" indent="-457200">
              <a:buAutoNum type="arabicPeriod"/>
            </a:pPr>
            <a:r>
              <a:rPr lang="en-US" sz="2800" dirty="0" smtClean="0"/>
              <a:t>This is an expanded study</a:t>
            </a:r>
          </a:p>
          <a:p>
            <a:pPr marL="571500" indent="-457200">
              <a:buAutoNum type="arabicPeriod"/>
            </a:pPr>
            <a:r>
              <a:rPr lang="en-US" sz="2800" dirty="0" smtClean="0"/>
              <a:t>85 diabetic patients  M: F 34:51 60.8  ± 13.8 years</a:t>
            </a:r>
          </a:p>
          <a:p>
            <a:pPr marL="571500" indent="-457200">
              <a:buAutoNum type="arabicPeriod"/>
            </a:pPr>
            <a:r>
              <a:rPr lang="en-US" sz="2800" dirty="0" smtClean="0"/>
              <a:t>Mean Duration of Treatment 26.3 ± 24. 6 months</a:t>
            </a:r>
          </a:p>
          <a:p>
            <a:pPr marL="571500" indent="-457200">
              <a:buAutoNum type="arabicPeriod"/>
            </a:pPr>
            <a:r>
              <a:rPr lang="en-US" sz="2800" dirty="0" smtClean="0"/>
              <a:t>Diabetes Treatment: Combination of Glargine or detemir (12 h apart) and regular insulin before meals and bedtime.</a:t>
            </a:r>
          </a:p>
          <a:p>
            <a:pPr marL="571500" indent="-457200">
              <a:buAutoNum type="arabicPeriod"/>
            </a:pPr>
            <a:r>
              <a:rPr lang="en-US" sz="2800" dirty="0" smtClean="0"/>
              <a:t>BP control: Any antihypertensive drug with </a:t>
            </a:r>
            <a:r>
              <a:rPr lang="en-US" sz="2800" b="1" dirty="0" smtClean="0">
                <a:solidFill>
                  <a:srgbClr val="FF0000"/>
                </a:solidFill>
              </a:rPr>
              <a:t>exclusion of ACEI/ ARB drugs.</a:t>
            </a:r>
            <a:endParaRPr lang="en-US" sz="2800" b="1" dirty="0">
              <a:solidFill>
                <a:srgbClr val="FF0000"/>
              </a:solidFill>
            </a:endParaRPr>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25</a:t>
            </a:fld>
            <a:endParaRPr lang="en-US"/>
          </a:p>
        </p:txBody>
      </p:sp>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[25]</a:t>
            </a:r>
            <a:endParaRPr lang="en-US" dirty="0"/>
          </a:p>
        </p:txBody>
      </p:sp>
    </p:spTree>
    <p:extLst>
      <p:ext uri="{BB962C8B-B14F-4D97-AF65-F5344CB8AC3E}">
        <p14:creationId xmlns:p14="http://schemas.microsoft.com/office/powerpoint/2010/main" val="20316487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7620000" cy="914400"/>
          </a:xfrm>
        </p:spPr>
        <p:style>
          <a:lnRef idx="1">
            <a:schemeClr val="accent1"/>
          </a:lnRef>
          <a:fillRef idx="2">
            <a:schemeClr val="accent1"/>
          </a:fillRef>
          <a:effectRef idx="1">
            <a:schemeClr val="accent1"/>
          </a:effectRef>
          <a:fontRef idx="minor">
            <a:schemeClr val="dk1"/>
          </a:fontRef>
        </p:style>
        <p:txBody>
          <a:bodyPr/>
          <a:lstStyle/>
          <a:p>
            <a:r>
              <a:rPr lang="en-US" b="1" dirty="0" smtClean="0">
                <a:solidFill>
                  <a:schemeClr val="tx1"/>
                </a:solidFill>
              </a:rPr>
              <a:t>Results (ISD) Explain</a:t>
            </a:r>
            <a:endParaRPr lang="en-US" b="1" dirty="0">
              <a:solidFill>
                <a:schemeClr val="tx1"/>
              </a:solidFill>
            </a:endParaRPr>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26</a:t>
            </a:fld>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555770677"/>
              </p:ext>
            </p:extLst>
          </p:nvPr>
        </p:nvGraphicFramePr>
        <p:xfrm>
          <a:off x="533400" y="1143003"/>
          <a:ext cx="7772399" cy="4937757"/>
        </p:xfrm>
        <a:graphic>
          <a:graphicData uri="http://schemas.openxmlformats.org/drawingml/2006/table">
            <a:tbl>
              <a:tblPr firstRow="1" bandRow="1">
                <a:tableStyleId>{5C22544A-7EE6-4342-B048-85BDC9FD1C3A}</a:tableStyleId>
              </a:tblPr>
              <a:tblGrid>
                <a:gridCol w="2315183"/>
                <a:gridCol w="1653702"/>
                <a:gridCol w="992221"/>
                <a:gridCol w="1653702"/>
                <a:gridCol w="1157591"/>
              </a:tblGrid>
              <a:tr h="448887">
                <a:tc>
                  <a:txBody>
                    <a:bodyPr/>
                    <a:lstStyle/>
                    <a:p>
                      <a:pPr algn="ctr"/>
                      <a:r>
                        <a:rPr lang="en-US" dirty="0" smtClean="0">
                          <a:solidFill>
                            <a:schemeClr val="tx1"/>
                          </a:solidFill>
                        </a:rPr>
                        <a:t>Variable</a:t>
                      </a:r>
                      <a:endParaRPr lang="en-US" dirty="0">
                        <a:solidFill>
                          <a:schemeClr val="tx1"/>
                        </a:solidFill>
                      </a:endParaRPr>
                    </a:p>
                  </a:txBody>
                  <a:tcPr/>
                </a:tc>
                <a:tc>
                  <a:txBody>
                    <a:bodyPr/>
                    <a:lstStyle/>
                    <a:p>
                      <a:pPr algn="ctr"/>
                      <a:r>
                        <a:rPr lang="en-US" dirty="0" smtClean="0">
                          <a:solidFill>
                            <a:schemeClr val="tx1"/>
                          </a:solidFill>
                        </a:rPr>
                        <a:t>First Visit</a:t>
                      </a:r>
                      <a:endParaRPr lang="en-US" dirty="0">
                        <a:solidFill>
                          <a:schemeClr val="tx1"/>
                        </a:solidFill>
                      </a:endParaRPr>
                    </a:p>
                  </a:txBody>
                  <a:tcPr/>
                </a:tc>
                <a:tc>
                  <a:txBody>
                    <a:bodyPr/>
                    <a:lstStyle/>
                    <a:p>
                      <a:pPr algn="ctr"/>
                      <a:r>
                        <a:rPr lang="en-US" dirty="0" smtClean="0">
                          <a:solidFill>
                            <a:schemeClr val="tx1"/>
                          </a:solidFill>
                        </a:rPr>
                        <a:t>N</a:t>
                      </a:r>
                      <a:endParaRPr lang="en-US" dirty="0">
                        <a:solidFill>
                          <a:schemeClr val="tx1"/>
                        </a:solidFill>
                      </a:endParaRPr>
                    </a:p>
                  </a:txBody>
                  <a:tcPr/>
                </a:tc>
                <a:tc>
                  <a:txBody>
                    <a:bodyPr/>
                    <a:lstStyle/>
                    <a:p>
                      <a:pPr algn="ctr"/>
                      <a:r>
                        <a:rPr lang="en-US" dirty="0" smtClean="0">
                          <a:solidFill>
                            <a:schemeClr val="tx1"/>
                          </a:solidFill>
                        </a:rPr>
                        <a:t>Last</a:t>
                      </a:r>
                      <a:r>
                        <a:rPr lang="en-US" baseline="0" dirty="0" smtClean="0">
                          <a:solidFill>
                            <a:schemeClr val="tx1"/>
                          </a:solidFill>
                        </a:rPr>
                        <a:t> Visit</a:t>
                      </a:r>
                      <a:endParaRPr lang="en-US" dirty="0">
                        <a:solidFill>
                          <a:schemeClr val="tx1"/>
                        </a:solidFill>
                      </a:endParaRPr>
                    </a:p>
                  </a:txBody>
                  <a:tcPr/>
                </a:tc>
                <a:tc>
                  <a:txBody>
                    <a:bodyPr/>
                    <a:lstStyle/>
                    <a:p>
                      <a:pPr algn="ctr"/>
                      <a:r>
                        <a:rPr lang="en-US" dirty="0" smtClean="0">
                          <a:solidFill>
                            <a:schemeClr val="tx1"/>
                          </a:solidFill>
                        </a:rPr>
                        <a:t>P Value</a:t>
                      </a:r>
                      <a:endParaRPr lang="en-US" dirty="0">
                        <a:solidFill>
                          <a:schemeClr val="tx1"/>
                        </a:solidFill>
                      </a:endParaRPr>
                    </a:p>
                  </a:txBody>
                  <a:tcPr/>
                </a:tc>
              </a:tr>
              <a:tr h="448887">
                <a:tc>
                  <a:txBody>
                    <a:bodyPr/>
                    <a:lstStyle/>
                    <a:p>
                      <a:pPr algn="ctr"/>
                      <a:r>
                        <a:rPr lang="en-US" dirty="0" smtClean="0">
                          <a:solidFill>
                            <a:schemeClr val="tx1"/>
                          </a:solidFill>
                        </a:rPr>
                        <a:t>FBG</a:t>
                      </a:r>
                      <a:r>
                        <a:rPr lang="en-US" baseline="0" dirty="0" smtClean="0">
                          <a:solidFill>
                            <a:schemeClr val="tx1"/>
                          </a:solidFill>
                        </a:rPr>
                        <a:t> </a:t>
                      </a:r>
                      <a:r>
                        <a:rPr lang="en-US" dirty="0" smtClean="0">
                          <a:solidFill>
                            <a:schemeClr val="tx1"/>
                          </a:solidFill>
                        </a:rPr>
                        <a:t>(mg/dl)</a:t>
                      </a:r>
                      <a:endParaRPr lang="en-US" dirty="0">
                        <a:solidFill>
                          <a:schemeClr val="tx1"/>
                        </a:solidFill>
                      </a:endParaRPr>
                    </a:p>
                  </a:txBody>
                  <a:tcPr/>
                </a:tc>
                <a:tc>
                  <a:txBody>
                    <a:bodyPr/>
                    <a:lstStyle/>
                    <a:p>
                      <a:pPr algn="ctr"/>
                      <a:r>
                        <a:rPr lang="en-US" dirty="0" smtClean="0">
                          <a:solidFill>
                            <a:schemeClr val="tx1"/>
                          </a:solidFill>
                        </a:rPr>
                        <a:t>175.2</a:t>
                      </a:r>
                      <a:r>
                        <a:rPr lang="en-US" baseline="0" dirty="0" smtClean="0">
                          <a:solidFill>
                            <a:schemeClr val="tx1"/>
                          </a:solidFill>
                        </a:rPr>
                        <a:t> ± 83.6</a:t>
                      </a:r>
                      <a:endParaRPr lang="en-US" dirty="0">
                        <a:solidFill>
                          <a:schemeClr val="tx1"/>
                        </a:solidFill>
                      </a:endParaRPr>
                    </a:p>
                  </a:txBody>
                  <a:tcPr/>
                </a:tc>
                <a:tc>
                  <a:txBody>
                    <a:bodyPr/>
                    <a:lstStyle/>
                    <a:p>
                      <a:pPr algn="ctr"/>
                      <a:r>
                        <a:rPr lang="en-US" dirty="0" smtClean="0">
                          <a:solidFill>
                            <a:schemeClr val="tx1"/>
                          </a:solidFill>
                        </a:rPr>
                        <a:t>59</a:t>
                      </a:r>
                      <a:endParaRPr lang="en-US" dirty="0">
                        <a:solidFill>
                          <a:schemeClr val="tx1"/>
                        </a:solidFill>
                      </a:endParaRPr>
                    </a:p>
                  </a:txBody>
                  <a:tcPr/>
                </a:tc>
                <a:tc>
                  <a:txBody>
                    <a:bodyPr/>
                    <a:lstStyle/>
                    <a:p>
                      <a:pPr algn="ctr"/>
                      <a:r>
                        <a:rPr lang="en-US" dirty="0" smtClean="0">
                          <a:solidFill>
                            <a:schemeClr val="tx1"/>
                          </a:solidFill>
                        </a:rPr>
                        <a:t>166.2 </a:t>
                      </a:r>
                      <a:r>
                        <a:rPr lang="en-US" baseline="0" dirty="0" smtClean="0">
                          <a:solidFill>
                            <a:schemeClr val="tx1"/>
                          </a:solidFill>
                        </a:rPr>
                        <a:t>±  87.9</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dirty="0" smtClean="0">
                          <a:solidFill>
                            <a:schemeClr val="tx1"/>
                          </a:solidFill>
                        </a:rPr>
                        <a:t>2hPP</a:t>
                      </a:r>
                      <a:r>
                        <a:rPr lang="en-US" baseline="0" dirty="0" smtClean="0">
                          <a:solidFill>
                            <a:schemeClr val="tx1"/>
                          </a:solidFill>
                        </a:rPr>
                        <a:t> </a:t>
                      </a:r>
                      <a:r>
                        <a:rPr lang="en-US" dirty="0" smtClean="0">
                          <a:solidFill>
                            <a:schemeClr val="tx1"/>
                          </a:solidFill>
                        </a:rPr>
                        <a:t>(mg/dl)</a:t>
                      </a:r>
                      <a:endParaRPr lang="en-US" dirty="0">
                        <a:solidFill>
                          <a:schemeClr val="tx1"/>
                        </a:solidFill>
                      </a:endParaRPr>
                    </a:p>
                  </a:txBody>
                  <a:tcPr/>
                </a:tc>
                <a:tc>
                  <a:txBody>
                    <a:bodyPr/>
                    <a:lstStyle/>
                    <a:p>
                      <a:pPr algn="ctr"/>
                      <a:r>
                        <a:rPr lang="en-US" dirty="0" smtClean="0">
                          <a:solidFill>
                            <a:schemeClr val="tx1"/>
                          </a:solidFill>
                        </a:rPr>
                        <a:t>244.0 </a:t>
                      </a:r>
                      <a:r>
                        <a:rPr lang="en-US" baseline="0" dirty="0" smtClean="0">
                          <a:solidFill>
                            <a:schemeClr val="tx1"/>
                          </a:solidFill>
                        </a:rPr>
                        <a:t>± 98.2</a:t>
                      </a:r>
                      <a:endParaRPr lang="en-US" dirty="0">
                        <a:solidFill>
                          <a:schemeClr val="tx1"/>
                        </a:solidFill>
                      </a:endParaRPr>
                    </a:p>
                  </a:txBody>
                  <a:tcPr/>
                </a:tc>
                <a:tc>
                  <a:txBody>
                    <a:bodyPr/>
                    <a:lstStyle/>
                    <a:p>
                      <a:pPr algn="ctr"/>
                      <a:r>
                        <a:rPr lang="en-US" dirty="0" smtClean="0">
                          <a:solidFill>
                            <a:schemeClr val="tx1"/>
                          </a:solidFill>
                        </a:rPr>
                        <a:t>57</a:t>
                      </a:r>
                      <a:endParaRPr lang="en-US" dirty="0">
                        <a:solidFill>
                          <a:schemeClr val="tx1"/>
                        </a:solidFill>
                      </a:endParaRPr>
                    </a:p>
                  </a:txBody>
                  <a:tcPr/>
                </a:tc>
                <a:tc>
                  <a:txBody>
                    <a:bodyPr/>
                    <a:lstStyle/>
                    <a:p>
                      <a:pPr algn="ctr"/>
                      <a:r>
                        <a:rPr lang="en-US" dirty="0" smtClean="0">
                          <a:solidFill>
                            <a:schemeClr val="tx1"/>
                          </a:solidFill>
                        </a:rPr>
                        <a:t>217.2</a:t>
                      </a:r>
                      <a:r>
                        <a:rPr lang="en-US" baseline="0" dirty="0" smtClean="0">
                          <a:solidFill>
                            <a:schemeClr val="tx1"/>
                          </a:solidFill>
                        </a:rPr>
                        <a:t> ± 94.8</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dirty="0" smtClean="0">
                          <a:solidFill>
                            <a:schemeClr val="tx1"/>
                          </a:solidFill>
                        </a:rPr>
                        <a:t>FScr</a:t>
                      </a:r>
                      <a:r>
                        <a:rPr lang="en-US" baseline="0" dirty="0" smtClean="0">
                          <a:solidFill>
                            <a:schemeClr val="tx1"/>
                          </a:solidFill>
                        </a:rPr>
                        <a:t> </a:t>
                      </a:r>
                      <a:r>
                        <a:rPr lang="en-US" dirty="0" smtClean="0">
                          <a:solidFill>
                            <a:schemeClr val="tx1"/>
                          </a:solidFill>
                        </a:rPr>
                        <a:t>(mg/dl)</a:t>
                      </a:r>
                      <a:endParaRPr lang="en-US" dirty="0">
                        <a:solidFill>
                          <a:schemeClr val="tx1"/>
                        </a:solidFill>
                      </a:endParaRPr>
                    </a:p>
                  </a:txBody>
                  <a:tcPr/>
                </a:tc>
                <a:tc>
                  <a:txBody>
                    <a:bodyPr/>
                    <a:lstStyle/>
                    <a:p>
                      <a:pPr algn="ctr"/>
                      <a:r>
                        <a:rPr lang="en-US" dirty="0" smtClean="0">
                          <a:solidFill>
                            <a:schemeClr val="tx1"/>
                          </a:solidFill>
                        </a:rPr>
                        <a:t>1.11 </a:t>
                      </a:r>
                      <a:r>
                        <a:rPr lang="en-US" baseline="0" dirty="0" smtClean="0">
                          <a:solidFill>
                            <a:schemeClr val="tx1"/>
                          </a:solidFill>
                        </a:rPr>
                        <a:t>± 0.44</a:t>
                      </a:r>
                      <a:endParaRPr lang="en-US" dirty="0">
                        <a:solidFill>
                          <a:schemeClr val="tx1"/>
                        </a:solidFill>
                      </a:endParaRPr>
                    </a:p>
                  </a:txBody>
                  <a:tcPr/>
                </a:tc>
                <a:tc>
                  <a:txBody>
                    <a:bodyPr/>
                    <a:lstStyle/>
                    <a:p>
                      <a:pPr algn="ctr"/>
                      <a:r>
                        <a:rPr lang="en-US" dirty="0" smtClean="0">
                          <a:solidFill>
                            <a:schemeClr val="tx1"/>
                          </a:solidFill>
                        </a:rPr>
                        <a:t>60</a:t>
                      </a:r>
                      <a:endParaRPr lang="en-US" dirty="0">
                        <a:solidFill>
                          <a:schemeClr val="tx1"/>
                        </a:solidFill>
                      </a:endParaRPr>
                    </a:p>
                  </a:txBody>
                  <a:tcPr/>
                </a:tc>
                <a:tc>
                  <a:txBody>
                    <a:bodyPr/>
                    <a:lstStyle/>
                    <a:p>
                      <a:pPr algn="ctr"/>
                      <a:r>
                        <a:rPr lang="en-US" dirty="0" smtClean="0">
                          <a:solidFill>
                            <a:schemeClr val="tx1"/>
                          </a:solidFill>
                        </a:rPr>
                        <a:t>1.11 </a:t>
                      </a:r>
                      <a:r>
                        <a:rPr lang="en-US" baseline="0" dirty="0" smtClean="0">
                          <a:solidFill>
                            <a:schemeClr val="tx1"/>
                          </a:solidFill>
                        </a:rPr>
                        <a:t>±  0.45</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dirty="0" smtClean="0">
                          <a:solidFill>
                            <a:schemeClr val="tx1"/>
                          </a:solidFill>
                        </a:rPr>
                        <a:t>2hPP</a:t>
                      </a:r>
                      <a:r>
                        <a:rPr lang="en-US" baseline="0" dirty="0" smtClean="0">
                          <a:solidFill>
                            <a:schemeClr val="tx1"/>
                          </a:solidFill>
                        </a:rPr>
                        <a:t> SCR </a:t>
                      </a:r>
                      <a:r>
                        <a:rPr lang="en-US" dirty="0" smtClean="0">
                          <a:solidFill>
                            <a:schemeClr val="tx1"/>
                          </a:solidFill>
                        </a:rPr>
                        <a:t>(mg/dl)</a:t>
                      </a:r>
                      <a:endParaRPr lang="en-US" dirty="0">
                        <a:solidFill>
                          <a:schemeClr val="tx1"/>
                        </a:solidFill>
                      </a:endParaRPr>
                    </a:p>
                  </a:txBody>
                  <a:tcPr/>
                </a:tc>
                <a:tc>
                  <a:txBody>
                    <a:bodyPr/>
                    <a:lstStyle/>
                    <a:p>
                      <a:pPr algn="ctr"/>
                      <a:r>
                        <a:rPr lang="en-US" dirty="0" smtClean="0">
                          <a:solidFill>
                            <a:schemeClr val="tx1"/>
                          </a:solidFill>
                        </a:rPr>
                        <a:t>1.22 </a:t>
                      </a:r>
                      <a:r>
                        <a:rPr lang="en-US" baseline="0" dirty="0" smtClean="0">
                          <a:solidFill>
                            <a:schemeClr val="tx1"/>
                          </a:solidFill>
                        </a:rPr>
                        <a:t>± 0.53</a:t>
                      </a:r>
                      <a:endParaRPr lang="en-US" dirty="0">
                        <a:solidFill>
                          <a:schemeClr val="tx1"/>
                        </a:solidFill>
                      </a:endParaRPr>
                    </a:p>
                  </a:txBody>
                  <a:tcPr/>
                </a:tc>
                <a:tc>
                  <a:txBody>
                    <a:bodyPr/>
                    <a:lstStyle/>
                    <a:p>
                      <a:pPr algn="ctr"/>
                      <a:r>
                        <a:rPr lang="en-US" dirty="0" smtClean="0">
                          <a:solidFill>
                            <a:schemeClr val="tx1"/>
                          </a:solidFill>
                        </a:rPr>
                        <a:t>50</a:t>
                      </a:r>
                      <a:endParaRPr lang="en-US" dirty="0">
                        <a:solidFill>
                          <a:schemeClr val="tx1"/>
                        </a:solidFill>
                      </a:endParaRPr>
                    </a:p>
                  </a:txBody>
                  <a:tcPr/>
                </a:tc>
                <a:tc>
                  <a:txBody>
                    <a:bodyPr/>
                    <a:lstStyle/>
                    <a:p>
                      <a:pPr algn="ctr"/>
                      <a:r>
                        <a:rPr lang="en-US" dirty="0" smtClean="0">
                          <a:solidFill>
                            <a:schemeClr val="tx1"/>
                          </a:solidFill>
                        </a:rPr>
                        <a:t>1.27 </a:t>
                      </a:r>
                      <a:r>
                        <a:rPr lang="en-US" baseline="0" dirty="0" smtClean="0">
                          <a:solidFill>
                            <a:schemeClr val="tx1"/>
                          </a:solidFill>
                        </a:rPr>
                        <a:t>±  0.60</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dirty="0" smtClean="0">
                          <a:solidFill>
                            <a:schemeClr val="tx1"/>
                          </a:solidFill>
                        </a:rPr>
                        <a:t>FeGFR</a:t>
                      </a:r>
                      <a:r>
                        <a:rPr lang="en-US" baseline="0" dirty="0" smtClean="0">
                          <a:solidFill>
                            <a:schemeClr val="tx1"/>
                          </a:solidFill>
                        </a:rPr>
                        <a:t> (ml/min)</a:t>
                      </a:r>
                      <a:endParaRPr lang="en-US" dirty="0">
                        <a:solidFill>
                          <a:schemeClr val="tx1"/>
                        </a:solidFill>
                      </a:endParaRPr>
                    </a:p>
                  </a:txBody>
                  <a:tcPr/>
                </a:tc>
                <a:tc>
                  <a:txBody>
                    <a:bodyPr/>
                    <a:lstStyle/>
                    <a:p>
                      <a:pPr algn="ctr"/>
                      <a:r>
                        <a:rPr lang="en-US" dirty="0" smtClean="0">
                          <a:solidFill>
                            <a:schemeClr val="tx1"/>
                          </a:solidFill>
                        </a:rPr>
                        <a:t>68.2 </a:t>
                      </a:r>
                      <a:r>
                        <a:rPr lang="en-US" baseline="0" dirty="0" smtClean="0">
                          <a:solidFill>
                            <a:schemeClr val="tx1"/>
                          </a:solidFill>
                        </a:rPr>
                        <a:t>± 26.3</a:t>
                      </a:r>
                      <a:endParaRPr lang="en-US" dirty="0">
                        <a:solidFill>
                          <a:schemeClr val="tx1"/>
                        </a:solidFill>
                      </a:endParaRPr>
                    </a:p>
                  </a:txBody>
                  <a:tcPr/>
                </a:tc>
                <a:tc>
                  <a:txBody>
                    <a:bodyPr/>
                    <a:lstStyle/>
                    <a:p>
                      <a:pPr algn="ctr"/>
                      <a:r>
                        <a:rPr lang="en-US" dirty="0" smtClean="0">
                          <a:solidFill>
                            <a:schemeClr val="tx1"/>
                          </a:solidFill>
                        </a:rPr>
                        <a:t>60</a:t>
                      </a:r>
                      <a:endParaRPr lang="en-US" dirty="0">
                        <a:solidFill>
                          <a:schemeClr val="tx1"/>
                        </a:solidFill>
                      </a:endParaRPr>
                    </a:p>
                  </a:txBody>
                  <a:tcPr/>
                </a:tc>
                <a:tc>
                  <a:txBody>
                    <a:bodyPr/>
                    <a:lstStyle/>
                    <a:p>
                      <a:pPr algn="ctr"/>
                      <a:r>
                        <a:rPr lang="en-US" dirty="0" smtClean="0">
                          <a:solidFill>
                            <a:schemeClr val="tx1"/>
                          </a:solidFill>
                        </a:rPr>
                        <a:t>65.8 </a:t>
                      </a:r>
                      <a:r>
                        <a:rPr lang="en-US" baseline="0" dirty="0" smtClean="0">
                          <a:solidFill>
                            <a:schemeClr val="tx1"/>
                          </a:solidFill>
                        </a:rPr>
                        <a:t>±  26.3</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dirty="0" smtClean="0">
                          <a:solidFill>
                            <a:schemeClr val="tx1"/>
                          </a:solidFill>
                        </a:rPr>
                        <a:t>2hPP eGFR (</a:t>
                      </a:r>
                      <a:r>
                        <a:rPr lang="en-US" baseline="0" dirty="0" smtClean="0">
                          <a:solidFill>
                            <a:schemeClr val="tx1"/>
                          </a:solidFill>
                        </a:rPr>
                        <a:t>ml/min</a:t>
                      </a:r>
                      <a:r>
                        <a:rPr lang="en-US" dirty="0" smtClean="0">
                          <a:solidFill>
                            <a:schemeClr val="tx1"/>
                          </a:solidFill>
                        </a:rPr>
                        <a:t>)</a:t>
                      </a:r>
                      <a:endParaRPr lang="en-US" dirty="0">
                        <a:solidFill>
                          <a:schemeClr val="tx1"/>
                        </a:solidFill>
                      </a:endParaRPr>
                    </a:p>
                  </a:txBody>
                  <a:tcPr/>
                </a:tc>
                <a:tc>
                  <a:txBody>
                    <a:bodyPr/>
                    <a:lstStyle/>
                    <a:p>
                      <a:pPr algn="ctr"/>
                      <a:r>
                        <a:rPr lang="en-US" dirty="0" smtClean="0">
                          <a:solidFill>
                            <a:schemeClr val="tx1"/>
                          </a:solidFill>
                        </a:rPr>
                        <a:t>61 </a:t>
                      </a:r>
                      <a:r>
                        <a:rPr lang="en-US" baseline="0" dirty="0" smtClean="0">
                          <a:solidFill>
                            <a:schemeClr val="tx1"/>
                          </a:solidFill>
                        </a:rPr>
                        <a:t>± 24.3</a:t>
                      </a:r>
                      <a:endParaRPr lang="en-US" dirty="0">
                        <a:solidFill>
                          <a:schemeClr val="tx1"/>
                        </a:solidFill>
                      </a:endParaRPr>
                    </a:p>
                  </a:txBody>
                  <a:tcPr/>
                </a:tc>
                <a:tc>
                  <a:txBody>
                    <a:bodyPr/>
                    <a:lstStyle/>
                    <a:p>
                      <a:pPr algn="ctr"/>
                      <a:r>
                        <a:rPr lang="en-US" dirty="0" smtClean="0">
                          <a:solidFill>
                            <a:schemeClr val="tx1"/>
                          </a:solidFill>
                        </a:rPr>
                        <a:t>50</a:t>
                      </a:r>
                      <a:endParaRPr lang="en-US" dirty="0">
                        <a:solidFill>
                          <a:schemeClr val="tx1"/>
                        </a:solidFill>
                      </a:endParaRPr>
                    </a:p>
                  </a:txBody>
                  <a:tcPr/>
                </a:tc>
                <a:tc>
                  <a:txBody>
                    <a:bodyPr/>
                    <a:lstStyle/>
                    <a:p>
                      <a:pPr algn="ctr"/>
                      <a:r>
                        <a:rPr lang="en-US" dirty="0" smtClean="0">
                          <a:solidFill>
                            <a:schemeClr val="tx1"/>
                          </a:solidFill>
                        </a:rPr>
                        <a:t>58.3 </a:t>
                      </a:r>
                      <a:r>
                        <a:rPr lang="en-US" baseline="0" dirty="0" smtClean="0">
                          <a:solidFill>
                            <a:schemeClr val="tx1"/>
                          </a:solidFill>
                        </a:rPr>
                        <a:t>±  23</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r h="448887">
                <a:tc>
                  <a:txBody>
                    <a:bodyPr/>
                    <a:lstStyle/>
                    <a:p>
                      <a:pPr algn="ctr"/>
                      <a:r>
                        <a:rPr lang="en-US" b="1" dirty="0" smtClean="0">
                          <a:solidFill>
                            <a:srgbClr val="FF0000"/>
                          </a:solidFill>
                        </a:rPr>
                        <a:t>Dglucose</a:t>
                      </a:r>
                      <a:r>
                        <a:rPr lang="en-US" b="1" baseline="0" dirty="0" smtClean="0">
                          <a:solidFill>
                            <a:srgbClr val="FF0000"/>
                          </a:solidFill>
                        </a:rPr>
                        <a:t> (mg/dl)</a:t>
                      </a:r>
                      <a:endParaRPr lang="en-US" b="1" dirty="0">
                        <a:solidFill>
                          <a:srgbClr val="FF0000"/>
                        </a:solidFill>
                      </a:endParaRPr>
                    </a:p>
                  </a:txBody>
                  <a:tcPr/>
                </a:tc>
                <a:tc>
                  <a:txBody>
                    <a:bodyPr/>
                    <a:lstStyle/>
                    <a:p>
                      <a:pPr algn="ctr"/>
                      <a:r>
                        <a:rPr lang="en-US" b="1" dirty="0" smtClean="0">
                          <a:solidFill>
                            <a:srgbClr val="FF0000"/>
                          </a:solidFill>
                        </a:rPr>
                        <a:t>63.5 </a:t>
                      </a:r>
                      <a:r>
                        <a:rPr lang="en-US" b="1" baseline="0" dirty="0" smtClean="0">
                          <a:solidFill>
                            <a:srgbClr val="FF0000"/>
                          </a:solidFill>
                        </a:rPr>
                        <a:t>± 68.1</a:t>
                      </a:r>
                      <a:endParaRPr lang="en-US" b="1" dirty="0">
                        <a:solidFill>
                          <a:srgbClr val="FF0000"/>
                        </a:solidFill>
                      </a:endParaRPr>
                    </a:p>
                  </a:txBody>
                  <a:tcPr/>
                </a:tc>
                <a:tc>
                  <a:txBody>
                    <a:bodyPr/>
                    <a:lstStyle/>
                    <a:p>
                      <a:pPr algn="ctr"/>
                      <a:r>
                        <a:rPr lang="en-US" b="1" dirty="0" smtClean="0">
                          <a:solidFill>
                            <a:srgbClr val="FF0000"/>
                          </a:solidFill>
                        </a:rPr>
                        <a:t>41</a:t>
                      </a:r>
                      <a:endParaRPr lang="en-US" b="1" dirty="0">
                        <a:solidFill>
                          <a:srgbClr val="FF0000"/>
                        </a:solidFill>
                      </a:endParaRPr>
                    </a:p>
                  </a:txBody>
                  <a:tcPr/>
                </a:tc>
                <a:tc>
                  <a:txBody>
                    <a:bodyPr/>
                    <a:lstStyle/>
                    <a:p>
                      <a:pPr algn="ctr"/>
                      <a:r>
                        <a:rPr lang="en-US" b="1" dirty="0" smtClean="0">
                          <a:solidFill>
                            <a:srgbClr val="FF0000"/>
                          </a:solidFill>
                        </a:rPr>
                        <a:t>36.6 </a:t>
                      </a:r>
                      <a:r>
                        <a:rPr lang="en-US" b="1" baseline="0" dirty="0" smtClean="0">
                          <a:solidFill>
                            <a:srgbClr val="FF0000"/>
                          </a:solidFill>
                        </a:rPr>
                        <a:t>±  65.6</a:t>
                      </a:r>
                      <a:endParaRPr lang="en-US" b="1" dirty="0">
                        <a:solidFill>
                          <a:srgbClr val="FF0000"/>
                        </a:solidFill>
                      </a:endParaRPr>
                    </a:p>
                  </a:txBody>
                  <a:tcPr/>
                </a:tc>
                <a:tc>
                  <a:txBody>
                    <a:bodyPr/>
                    <a:lstStyle/>
                    <a:p>
                      <a:pPr algn="ctr"/>
                      <a:r>
                        <a:rPr lang="en-US" b="1" dirty="0" smtClean="0">
                          <a:solidFill>
                            <a:srgbClr val="FF0000"/>
                          </a:solidFill>
                        </a:rPr>
                        <a:t>0.0449</a:t>
                      </a:r>
                      <a:endParaRPr lang="en-US" b="1" dirty="0">
                        <a:solidFill>
                          <a:srgbClr val="FF0000"/>
                        </a:solidFill>
                      </a:endParaRPr>
                    </a:p>
                  </a:txBody>
                  <a:tcPr/>
                </a:tc>
              </a:tr>
              <a:tr h="448887">
                <a:tc>
                  <a:txBody>
                    <a:bodyPr/>
                    <a:lstStyle/>
                    <a:p>
                      <a:pPr algn="ctr"/>
                      <a:r>
                        <a:rPr lang="en-US" b="1" dirty="0" smtClean="0">
                          <a:solidFill>
                            <a:srgbClr val="FF0000"/>
                          </a:solidFill>
                        </a:rPr>
                        <a:t>Siting SBP</a:t>
                      </a:r>
                      <a:r>
                        <a:rPr lang="en-US" b="1" baseline="0" dirty="0" smtClean="0">
                          <a:solidFill>
                            <a:srgbClr val="FF0000"/>
                          </a:solidFill>
                        </a:rPr>
                        <a:t> (mmHg)</a:t>
                      </a:r>
                      <a:endParaRPr lang="en-US" b="1" dirty="0">
                        <a:solidFill>
                          <a:srgbClr val="FF0000"/>
                        </a:solidFill>
                      </a:endParaRPr>
                    </a:p>
                  </a:txBody>
                  <a:tcPr/>
                </a:tc>
                <a:tc>
                  <a:txBody>
                    <a:bodyPr/>
                    <a:lstStyle/>
                    <a:p>
                      <a:pPr algn="ctr"/>
                      <a:r>
                        <a:rPr lang="en-US" b="1" dirty="0" smtClean="0">
                          <a:solidFill>
                            <a:srgbClr val="FF0000"/>
                          </a:solidFill>
                        </a:rPr>
                        <a:t>133.1</a:t>
                      </a:r>
                      <a:r>
                        <a:rPr lang="en-US" b="1" baseline="0" dirty="0" smtClean="0">
                          <a:solidFill>
                            <a:srgbClr val="FF0000"/>
                          </a:solidFill>
                        </a:rPr>
                        <a:t> ± 17.1</a:t>
                      </a:r>
                      <a:endParaRPr lang="en-US" b="1" dirty="0">
                        <a:solidFill>
                          <a:srgbClr val="FF0000"/>
                        </a:solidFill>
                      </a:endParaRPr>
                    </a:p>
                  </a:txBody>
                  <a:tcPr/>
                </a:tc>
                <a:tc>
                  <a:txBody>
                    <a:bodyPr/>
                    <a:lstStyle/>
                    <a:p>
                      <a:pPr algn="ctr"/>
                      <a:r>
                        <a:rPr lang="en-US" b="1" dirty="0" smtClean="0">
                          <a:solidFill>
                            <a:srgbClr val="FF0000"/>
                          </a:solidFill>
                        </a:rPr>
                        <a:t>74</a:t>
                      </a:r>
                      <a:endParaRPr lang="en-US" b="1" dirty="0">
                        <a:solidFill>
                          <a:srgbClr val="FF0000"/>
                        </a:solidFill>
                      </a:endParaRPr>
                    </a:p>
                  </a:txBody>
                  <a:tcPr/>
                </a:tc>
                <a:tc>
                  <a:txBody>
                    <a:bodyPr/>
                    <a:lstStyle/>
                    <a:p>
                      <a:pPr algn="ctr"/>
                      <a:r>
                        <a:rPr lang="en-US" b="1" dirty="0" smtClean="0">
                          <a:solidFill>
                            <a:srgbClr val="FF0000"/>
                          </a:solidFill>
                        </a:rPr>
                        <a:t>128.4 </a:t>
                      </a:r>
                      <a:r>
                        <a:rPr lang="en-US" b="1" baseline="0" dirty="0" smtClean="0">
                          <a:solidFill>
                            <a:srgbClr val="FF0000"/>
                          </a:solidFill>
                        </a:rPr>
                        <a:t>±  13.9</a:t>
                      </a:r>
                      <a:endParaRPr lang="en-US" b="1" dirty="0">
                        <a:solidFill>
                          <a:srgbClr val="FF0000"/>
                        </a:solidFill>
                      </a:endParaRPr>
                    </a:p>
                  </a:txBody>
                  <a:tcPr/>
                </a:tc>
                <a:tc>
                  <a:txBody>
                    <a:bodyPr/>
                    <a:lstStyle/>
                    <a:p>
                      <a:pPr algn="ctr"/>
                      <a:r>
                        <a:rPr lang="en-US" b="1" dirty="0" smtClean="0">
                          <a:solidFill>
                            <a:srgbClr val="FF0000"/>
                          </a:solidFill>
                        </a:rPr>
                        <a:t>0.0319</a:t>
                      </a:r>
                      <a:endParaRPr lang="en-US" b="1" dirty="0">
                        <a:solidFill>
                          <a:srgbClr val="FF0000"/>
                        </a:solidFill>
                      </a:endParaRPr>
                    </a:p>
                  </a:txBody>
                  <a:tcPr/>
                </a:tc>
              </a:tr>
              <a:tr h="448887">
                <a:tc>
                  <a:txBody>
                    <a:bodyPr/>
                    <a:lstStyle/>
                    <a:p>
                      <a:pPr algn="ctr"/>
                      <a:r>
                        <a:rPr lang="en-US" b="1" dirty="0" smtClean="0">
                          <a:solidFill>
                            <a:srgbClr val="FF0000"/>
                          </a:solidFill>
                        </a:rPr>
                        <a:t>Sitting MBP (mmHg)</a:t>
                      </a:r>
                      <a:endParaRPr lang="en-US" b="1" dirty="0">
                        <a:solidFill>
                          <a:srgbClr val="FF0000"/>
                        </a:solidFill>
                      </a:endParaRPr>
                    </a:p>
                  </a:txBody>
                  <a:tcPr/>
                </a:tc>
                <a:tc>
                  <a:txBody>
                    <a:bodyPr/>
                    <a:lstStyle/>
                    <a:p>
                      <a:pPr algn="ctr"/>
                      <a:r>
                        <a:rPr lang="en-US" b="1" dirty="0" smtClean="0">
                          <a:solidFill>
                            <a:srgbClr val="FF0000"/>
                          </a:solidFill>
                        </a:rPr>
                        <a:t>98.9 </a:t>
                      </a:r>
                      <a:r>
                        <a:rPr lang="en-US" b="1" baseline="0" dirty="0" smtClean="0">
                          <a:solidFill>
                            <a:srgbClr val="FF0000"/>
                          </a:solidFill>
                        </a:rPr>
                        <a:t>± 11.3</a:t>
                      </a:r>
                      <a:endParaRPr lang="en-US" b="1" dirty="0">
                        <a:solidFill>
                          <a:srgbClr val="FF0000"/>
                        </a:solidFill>
                      </a:endParaRPr>
                    </a:p>
                  </a:txBody>
                  <a:tcPr/>
                </a:tc>
                <a:tc>
                  <a:txBody>
                    <a:bodyPr/>
                    <a:lstStyle/>
                    <a:p>
                      <a:pPr algn="ctr"/>
                      <a:r>
                        <a:rPr lang="en-US" b="1" dirty="0" smtClean="0">
                          <a:solidFill>
                            <a:srgbClr val="FF0000"/>
                          </a:solidFill>
                        </a:rPr>
                        <a:t>74</a:t>
                      </a:r>
                      <a:endParaRPr lang="en-US" b="1" dirty="0">
                        <a:solidFill>
                          <a:srgbClr val="FF0000"/>
                        </a:solidFill>
                      </a:endParaRPr>
                    </a:p>
                  </a:txBody>
                  <a:tcPr/>
                </a:tc>
                <a:tc>
                  <a:txBody>
                    <a:bodyPr/>
                    <a:lstStyle/>
                    <a:p>
                      <a:pPr algn="ctr"/>
                      <a:r>
                        <a:rPr lang="en-US" b="1" dirty="0" smtClean="0">
                          <a:solidFill>
                            <a:srgbClr val="FF0000"/>
                          </a:solidFill>
                        </a:rPr>
                        <a:t>95.41</a:t>
                      </a:r>
                      <a:endParaRPr lang="en-US" b="1" dirty="0">
                        <a:solidFill>
                          <a:srgbClr val="FF0000"/>
                        </a:solidFill>
                      </a:endParaRPr>
                    </a:p>
                  </a:txBody>
                  <a:tcPr/>
                </a:tc>
                <a:tc>
                  <a:txBody>
                    <a:bodyPr/>
                    <a:lstStyle/>
                    <a:p>
                      <a:pPr algn="ctr"/>
                      <a:r>
                        <a:rPr lang="en-US" b="1" dirty="0" smtClean="0">
                          <a:solidFill>
                            <a:srgbClr val="FF0000"/>
                          </a:solidFill>
                        </a:rPr>
                        <a:t>0.0151</a:t>
                      </a:r>
                      <a:endParaRPr lang="en-US" b="1" dirty="0">
                        <a:solidFill>
                          <a:srgbClr val="FF0000"/>
                        </a:solidFill>
                      </a:endParaRPr>
                    </a:p>
                  </a:txBody>
                  <a:tcPr/>
                </a:tc>
              </a:tr>
              <a:tr h="448887">
                <a:tc>
                  <a:txBody>
                    <a:bodyPr/>
                    <a:lstStyle/>
                    <a:p>
                      <a:pPr algn="ctr"/>
                      <a:r>
                        <a:rPr lang="en-US" dirty="0" smtClean="0">
                          <a:solidFill>
                            <a:schemeClr val="tx1"/>
                          </a:solidFill>
                        </a:rPr>
                        <a:t>HbA1c</a:t>
                      </a:r>
                      <a:r>
                        <a:rPr lang="en-US" baseline="0" dirty="0" smtClean="0">
                          <a:solidFill>
                            <a:schemeClr val="tx1"/>
                          </a:solidFill>
                        </a:rPr>
                        <a:t> (%)</a:t>
                      </a:r>
                      <a:endParaRPr lang="en-US" dirty="0">
                        <a:solidFill>
                          <a:schemeClr val="tx1"/>
                        </a:solidFill>
                      </a:endParaRPr>
                    </a:p>
                  </a:txBody>
                  <a:tcPr/>
                </a:tc>
                <a:tc>
                  <a:txBody>
                    <a:bodyPr/>
                    <a:lstStyle/>
                    <a:p>
                      <a:pPr algn="ctr"/>
                      <a:r>
                        <a:rPr lang="en-US" dirty="0" smtClean="0">
                          <a:solidFill>
                            <a:schemeClr val="tx1"/>
                          </a:solidFill>
                        </a:rPr>
                        <a:t>8.2 </a:t>
                      </a:r>
                      <a:r>
                        <a:rPr lang="en-US" baseline="0" dirty="0" smtClean="0">
                          <a:solidFill>
                            <a:schemeClr val="tx1"/>
                          </a:solidFill>
                        </a:rPr>
                        <a:t>±  2.0</a:t>
                      </a:r>
                      <a:endParaRPr lang="en-US" dirty="0">
                        <a:solidFill>
                          <a:schemeClr val="tx1"/>
                        </a:solidFill>
                      </a:endParaRPr>
                    </a:p>
                  </a:txBody>
                  <a:tcPr/>
                </a:tc>
                <a:tc>
                  <a:txBody>
                    <a:bodyPr/>
                    <a:lstStyle/>
                    <a:p>
                      <a:pPr algn="ctr"/>
                      <a:r>
                        <a:rPr lang="en-US" dirty="0" smtClean="0">
                          <a:solidFill>
                            <a:schemeClr val="tx1"/>
                          </a:solidFill>
                        </a:rPr>
                        <a:t>29</a:t>
                      </a:r>
                      <a:endParaRPr lang="en-US" dirty="0">
                        <a:solidFill>
                          <a:schemeClr val="tx1"/>
                        </a:solidFill>
                      </a:endParaRPr>
                    </a:p>
                  </a:txBody>
                  <a:tcPr/>
                </a:tc>
                <a:tc>
                  <a:txBody>
                    <a:bodyPr/>
                    <a:lstStyle/>
                    <a:p>
                      <a:pPr algn="ctr"/>
                      <a:r>
                        <a:rPr lang="en-US" dirty="0" smtClean="0">
                          <a:solidFill>
                            <a:schemeClr val="tx1"/>
                          </a:solidFill>
                        </a:rPr>
                        <a:t>8.2 </a:t>
                      </a:r>
                      <a:r>
                        <a:rPr lang="en-US" baseline="0" dirty="0" smtClean="0">
                          <a:solidFill>
                            <a:schemeClr val="tx1"/>
                          </a:solidFill>
                        </a:rPr>
                        <a:t>±  1.8</a:t>
                      </a:r>
                      <a:endParaRPr lang="en-US" dirty="0">
                        <a:solidFill>
                          <a:schemeClr val="tx1"/>
                        </a:solidFill>
                      </a:endParaRPr>
                    </a:p>
                  </a:txBody>
                  <a:tcPr/>
                </a:tc>
                <a:tc>
                  <a:txBody>
                    <a:bodyPr/>
                    <a:lstStyle/>
                    <a:p>
                      <a:pPr algn="ctr"/>
                      <a:r>
                        <a:rPr lang="en-US" dirty="0" smtClean="0">
                          <a:solidFill>
                            <a:schemeClr val="tx1"/>
                          </a:solidFill>
                        </a:rPr>
                        <a:t>NS</a:t>
                      </a:r>
                      <a:endParaRPr lang="en-US" dirty="0">
                        <a:solidFill>
                          <a:schemeClr val="tx1"/>
                        </a:solidFill>
                      </a:endParaRPr>
                    </a:p>
                  </a:txBody>
                  <a:tcPr/>
                </a:tc>
              </a:tr>
            </a:tbl>
          </a:graphicData>
        </a:graphic>
      </p:graphicFrame>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[26]</a:t>
            </a:r>
            <a:endParaRPr lang="en-US" dirty="0"/>
          </a:p>
        </p:txBody>
      </p:sp>
      <p:sp>
        <p:nvSpPr>
          <p:cNvPr id="3" name="TextBox 2"/>
          <p:cNvSpPr txBox="1"/>
          <p:nvPr/>
        </p:nvSpPr>
        <p:spPr>
          <a:xfrm>
            <a:off x="2895600" y="6172200"/>
            <a:ext cx="480060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mtClean="0"/>
              <a:t>SBP=Sitting  systolic </a:t>
            </a:r>
            <a:r>
              <a:rPr lang="en-US" dirty="0" smtClean="0"/>
              <a:t>blood pressure</a:t>
            </a:r>
          </a:p>
          <a:p>
            <a:r>
              <a:rPr lang="en-US" dirty="0" smtClean="0"/>
              <a:t>MBP=Mean arterial blood pressure</a:t>
            </a:r>
            <a:endParaRPr lang="en-US" dirty="0"/>
          </a:p>
        </p:txBody>
      </p:sp>
    </p:spTree>
    <p:extLst>
      <p:ext uri="{BB962C8B-B14F-4D97-AF65-F5344CB8AC3E}">
        <p14:creationId xmlns:p14="http://schemas.microsoft.com/office/powerpoint/2010/main" val="27642962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42925" y="381000"/>
            <a:ext cx="8153400" cy="5334000"/>
          </a:xfrm>
        </p:spPr>
        <p:style>
          <a:lnRef idx="1">
            <a:schemeClr val="accent1"/>
          </a:lnRef>
          <a:fillRef idx="2">
            <a:schemeClr val="accent1"/>
          </a:fillRef>
          <a:effectRef idx="1">
            <a:schemeClr val="accent1"/>
          </a:effectRef>
          <a:fontRef idx="minor">
            <a:schemeClr val="dk1"/>
          </a:fontRef>
        </p:style>
        <p:txBody>
          <a:bodyPr>
            <a:noAutofit/>
          </a:bodyPr>
          <a:lstStyle/>
          <a:p>
            <a:pPr marL="0" indent="0" algn="ctr">
              <a:buNone/>
            </a:pPr>
            <a:r>
              <a:rPr lang="en-US" sz="6000" b="1" dirty="0" smtClean="0">
                <a:solidFill>
                  <a:schemeClr val="tx1"/>
                </a:solidFill>
              </a:rPr>
              <a:t>Correlation</a:t>
            </a:r>
          </a:p>
          <a:p>
            <a:pPr marL="0" indent="0" algn="ctr">
              <a:buNone/>
            </a:pPr>
            <a:r>
              <a:rPr lang="en-US" sz="6000" b="1" dirty="0" smtClean="0">
                <a:solidFill>
                  <a:schemeClr val="tx1"/>
                </a:solidFill>
              </a:rPr>
              <a:t>Between</a:t>
            </a:r>
          </a:p>
          <a:p>
            <a:pPr marL="0" indent="0" algn="ctr">
              <a:buNone/>
            </a:pPr>
            <a:r>
              <a:rPr lang="en-US" sz="6000" b="1" dirty="0">
                <a:solidFill>
                  <a:schemeClr val="tx1"/>
                </a:solidFill>
              </a:rPr>
              <a:t>d</a:t>
            </a:r>
            <a:r>
              <a:rPr lang="en-US" sz="6000" b="1" dirty="0" smtClean="0">
                <a:solidFill>
                  <a:schemeClr val="tx1"/>
                </a:solidFill>
              </a:rPr>
              <a:t>glucose and </a:t>
            </a:r>
          </a:p>
          <a:p>
            <a:pPr marL="0" indent="0" algn="ctr">
              <a:buNone/>
            </a:pPr>
            <a:r>
              <a:rPr lang="en-US" sz="6000" b="1" dirty="0" err="1">
                <a:solidFill>
                  <a:schemeClr val="tx1"/>
                </a:solidFill>
              </a:rPr>
              <a:t>d</a:t>
            </a:r>
            <a:r>
              <a:rPr lang="en-US" sz="6000" b="1" dirty="0" err="1" smtClean="0">
                <a:solidFill>
                  <a:schemeClr val="tx1"/>
                </a:solidFill>
              </a:rPr>
              <a:t>renal</a:t>
            </a:r>
            <a:r>
              <a:rPr lang="en-US" sz="6000" b="1" dirty="0" smtClean="0">
                <a:solidFill>
                  <a:schemeClr val="tx1"/>
                </a:solidFill>
              </a:rPr>
              <a:t> function</a:t>
            </a:r>
          </a:p>
          <a:p>
            <a:pPr marL="0" indent="0" algn="ctr">
              <a:buNone/>
            </a:pPr>
            <a:r>
              <a:rPr lang="en-US" sz="6000" b="1" dirty="0" smtClean="0">
                <a:solidFill>
                  <a:schemeClr val="tx1"/>
                </a:solidFill>
              </a:rPr>
              <a:t>Parameters</a:t>
            </a:r>
          </a:p>
        </p:txBody>
      </p:sp>
      <p:sp>
        <p:nvSpPr>
          <p:cNvPr id="4" name="TextBox 3"/>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[27]</a:t>
            </a:r>
            <a:endParaRPr lang="en-US" dirty="0"/>
          </a:p>
        </p:txBody>
      </p:sp>
      <p:sp>
        <p:nvSpPr>
          <p:cNvPr id="5" name="TextBox 4"/>
          <p:cNvSpPr txBox="1"/>
          <p:nvPr/>
        </p:nvSpPr>
        <p:spPr>
          <a:xfrm>
            <a:off x="1266825" y="5906184"/>
            <a:ext cx="3505200" cy="46166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630936" lvl="2" indent="0">
              <a:buClr>
                <a:schemeClr val="accent6">
                  <a:lumMod val="75000"/>
                </a:schemeClr>
              </a:buClr>
              <a:buNone/>
            </a:pPr>
            <a:r>
              <a:rPr lang="en-US" sz="2400" b="1" dirty="0" smtClean="0">
                <a:solidFill>
                  <a:schemeClr val="bg2">
                    <a:lumMod val="10000"/>
                  </a:schemeClr>
                </a:solidFill>
              </a:rPr>
              <a:t>Shown NEXT</a:t>
            </a:r>
            <a:endParaRPr lang="en-US" sz="2400" b="1" dirty="0">
              <a:solidFill>
                <a:schemeClr val="bg2">
                  <a:lumMod val="10000"/>
                </a:schemeClr>
              </a:solidFill>
            </a:endParaRPr>
          </a:p>
        </p:txBody>
      </p:sp>
      <p:sp>
        <p:nvSpPr>
          <p:cNvPr id="6" name="Right Arrow 5"/>
          <p:cNvSpPr/>
          <p:nvPr/>
        </p:nvSpPr>
        <p:spPr>
          <a:xfrm>
            <a:off x="5019675" y="6084332"/>
            <a:ext cx="2514600" cy="228600"/>
          </a:xfrm>
          <a:prstGeom prst="rightArrow">
            <a:avLst/>
          </a:prstGeom>
          <a:solidFill>
            <a:schemeClr val="accent6">
              <a:lumMod val="9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535728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838200" y="228600"/>
            <a:ext cx="7696200" cy="6019800"/>
          </a:xfrm>
          <a:prstGeom prst="rect">
            <a:avLst/>
          </a:prstGeom>
        </p:spPr>
      </p:pic>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[28]</a:t>
            </a:r>
            <a:endParaRPr lang="en-US" dirty="0"/>
          </a:p>
        </p:txBody>
      </p:sp>
    </p:spTree>
    <p:extLst>
      <p:ext uri="{BB962C8B-B14F-4D97-AF65-F5344CB8AC3E}">
        <p14:creationId xmlns:p14="http://schemas.microsoft.com/office/powerpoint/2010/main" val="2172582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4" name="TextBox 3"/>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[29]</a:t>
            </a:r>
            <a:endParaRPr lang="en-US" dirty="0"/>
          </a:p>
        </p:txBody>
      </p:sp>
      <p:pic>
        <p:nvPicPr>
          <p:cNvPr id="5" name="Picture 4"/>
          <p:cNvPicPr/>
          <p:nvPr/>
        </p:nvPicPr>
        <p:blipFill>
          <a:blip r:embed="rId3"/>
          <a:stretch>
            <a:fillRect/>
          </a:stretch>
        </p:blipFill>
        <p:spPr>
          <a:xfrm>
            <a:off x="666750" y="304800"/>
            <a:ext cx="7791450" cy="6008132"/>
          </a:xfrm>
          <a:prstGeom prst="rect">
            <a:avLst/>
          </a:prstGeom>
        </p:spPr>
      </p:pic>
      <p:sp>
        <p:nvSpPr>
          <p:cNvPr id="6" name="Rounded Rectangle 5"/>
          <p:cNvSpPr/>
          <p:nvPr/>
        </p:nvSpPr>
        <p:spPr>
          <a:xfrm>
            <a:off x="6096000" y="685800"/>
            <a:ext cx="1143000" cy="990600"/>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2859108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3"/>
          <a:stretch>
            <a:fillRect/>
          </a:stretch>
        </p:blipFill>
        <p:spPr>
          <a:xfrm>
            <a:off x="685800" y="381000"/>
            <a:ext cx="7315200" cy="6172200"/>
          </a:xfrm>
          <a:prstGeom prst="rect">
            <a:avLst/>
          </a:prstGeom>
        </p:spPr>
      </p:pic>
      <p:sp>
        <p:nvSpPr>
          <p:cNvPr id="6" name="TextBox 5"/>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[30]</a:t>
            </a:r>
            <a:endParaRPr lang="en-US" dirty="0"/>
          </a:p>
        </p:txBody>
      </p:sp>
      <p:sp>
        <p:nvSpPr>
          <p:cNvPr id="4" name="Rounded Rectangle 3"/>
          <p:cNvSpPr/>
          <p:nvPr/>
        </p:nvSpPr>
        <p:spPr>
          <a:xfrm>
            <a:off x="5638800" y="685800"/>
            <a:ext cx="1143000" cy="990600"/>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595470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457200" y="685800"/>
            <a:ext cx="7772400" cy="5486400"/>
          </a:xfrm>
          <a:prstGeom prst="rect">
            <a:avLst/>
          </a:prstGeom>
        </p:spPr>
      </p:pic>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[31]</a:t>
            </a:r>
            <a:endParaRPr lang="en-US" dirty="0"/>
          </a:p>
        </p:txBody>
      </p:sp>
      <p:sp>
        <p:nvSpPr>
          <p:cNvPr id="2" name="Rounded Rectangle 1"/>
          <p:cNvSpPr/>
          <p:nvPr/>
        </p:nvSpPr>
        <p:spPr>
          <a:xfrm>
            <a:off x="5638800" y="685800"/>
            <a:ext cx="1143000" cy="990600"/>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577242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3"/>
          <a:stretch>
            <a:fillRect/>
          </a:stretch>
        </p:blipFill>
        <p:spPr>
          <a:xfrm>
            <a:off x="533400" y="533400"/>
            <a:ext cx="7620000" cy="5562600"/>
          </a:xfrm>
          <a:prstGeom prst="rect">
            <a:avLst/>
          </a:prstGeom>
        </p:spPr>
      </p:pic>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[32]</a:t>
            </a:r>
            <a:endParaRPr lang="en-US" dirty="0"/>
          </a:p>
        </p:txBody>
      </p:sp>
      <p:sp>
        <p:nvSpPr>
          <p:cNvPr id="6" name="Rounded Rectangle 5"/>
          <p:cNvSpPr/>
          <p:nvPr/>
        </p:nvSpPr>
        <p:spPr>
          <a:xfrm>
            <a:off x="5638800" y="685800"/>
            <a:ext cx="1143000" cy="990600"/>
          </a:xfrm>
          <a:prstGeom prst="round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2810059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133346"/>
            <a:ext cx="8991600" cy="830997"/>
          </a:xfrm>
          <a:prstGeom prst="rect">
            <a:avLst/>
          </a:prstGeom>
        </p:spPr>
        <p:style>
          <a:lnRef idx="3">
            <a:schemeClr val="lt1"/>
          </a:lnRef>
          <a:fillRef idx="1">
            <a:schemeClr val="accent1"/>
          </a:fillRef>
          <a:effectRef idx="1">
            <a:schemeClr val="accent1"/>
          </a:effectRef>
          <a:fontRef idx="minor">
            <a:schemeClr val="lt1"/>
          </a:fontRef>
        </p:style>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rgbClr val="FF0000"/>
                </a:solidFill>
              </a:rPr>
              <a:t>Serum Creatinine comparing </a:t>
            </a:r>
            <a:r>
              <a:rPr lang="en-US" sz="2400" b="1" dirty="0">
                <a:solidFill>
                  <a:srgbClr val="FF0000"/>
                </a:solidFill>
              </a:rPr>
              <a:t>Pre and Post Treatment in Insulin or Metformin Treated Patients</a:t>
            </a:r>
          </a:p>
        </p:txBody>
      </p:sp>
      <p:sp>
        <p:nvSpPr>
          <p:cNvPr id="5" name="Rectangle 4"/>
          <p:cNvSpPr/>
          <p:nvPr/>
        </p:nvSpPr>
        <p:spPr>
          <a:xfrm>
            <a:off x="304800" y="5638800"/>
            <a:ext cx="8229600" cy="646331"/>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Serum creatinine was significantly increased in metformin but not insulin treated patients. </a:t>
            </a:r>
            <a:r>
              <a:rPr lang="en-US" dirty="0"/>
              <a:t>Mean ± SD. </a:t>
            </a:r>
          </a:p>
        </p:txBody>
      </p:sp>
      <p:pic>
        <p:nvPicPr>
          <p:cNvPr id="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95400"/>
            <a:ext cx="8458200" cy="4459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524000" y="6412468"/>
            <a:ext cx="7467600"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To </a:t>
            </a:r>
            <a:r>
              <a:rPr lang="en-US" sz="1600" dirty="0" smtClean="0"/>
              <a:t>be presented in American Society of Nephrology, November 15, 2014, Philadelphia</a:t>
            </a:r>
            <a:endParaRPr lang="en-US" sz="1600" dirty="0"/>
          </a:p>
        </p:txBody>
      </p:sp>
      <p:sp>
        <p:nvSpPr>
          <p:cNvPr id="8" name="TextBox 7"/>
          <p:cNvSpPr txBox="1"/>
          <p:nvPr/>
        </p:nvSpPr>
        <p:spPr>
          <a:xfrm>
            <a:off x="219869" y="6336268"/>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[33]</a:t>
            </a:r>
            <a:endParaRPr lang="en-US" dirty="0"/>
          </a:p>
        </p:txBody>
      </p:sp>
    </p:spTree>
    <p:extLst>
      <p:ext uri="{BB962C8B-B14F-4D97-AF65-F5344CB8AC3E}">
        <p14:creationId xmlns:p14="http://schemas.microsoft.com/office/powerpoint/2010/main" val="2956971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style>
          <a:lnRef idx="1">
            <a:schemeClr val="accent1"/>
          </a:lnRef>
          <a:fillRef idx="3">
            <a:schemeClr val="accent1"/>
          </a:fillRef>
          <a:effectRef idx="2">
            <a:schemeClr val="accent1"/>
          </a:effectRef>
          <a:fontRef idx="minor">
            <a:schemeClr val="lt1"/>
          </a:fontRef>
        </p:style>
        <p:txBody>
          <a:bodyPr/>
          <a:lstStyle/>
          <a:p>
            <a:r>
              <a:rPr lang="en-US" b="1" dirty="0" smtClean="0">
                <a:solidFill>
                  <a:srgbClr val="FF0000"/>
                </a:solidFill>
              </a:rPr>
              <a:t>PEARL OF WISDOM</a:t>
            </a:r>
            <a:endParaRPr lang="en-US" b="1" dirty="0">
              <a:solidFill>
                <a:srgbClr val="FF0000"/>
              </a:solidFill>
            </a:endParaRPr>
          </a:p>
        </p:txBody>
      </p:sp>
      <p:sp>
        <p:nvSpPr>
          <p:cNvPr id="3" name="Content Placeholder 2"/>
          <p:cNvSpPr>
            <a:spLocks noGrp="1"/>
          </p:cNvSpPr>
          <p:nvPr>
            <p:ph sz="quarter" idx="1"/>
          </p:nvPr>
        </p:nvSpPr>
        <p:spPr/>
        <p:txBody>
          <a:bodyPr>
            <a:normAutofit fontScale="77500" lnSpcReduction="20000"/>
          </a:bodyPr>
          <a:lstStyle/>
          <a:p>
            <a:pPr marL="0" indent="0" algn="just">
              <a:buNone/>
            </a:pPr>
            <a:r>
              <a:rPr lang="en-US" sz="2400" b="1" dirty="0" smtClean="0"/>
              <a:t>1. </a:t>
            </a:r>
            <a:r>
              <a:rPr lang="en-US" sz="3500" b="1" dirty="0" smtClean="0"/>
              <a:t>Renal function preservation in diabetes is attainable with insulin therapy and vigilant care</a:t>
            </a:r>
            <a:r>
              <a:rPr lang="en-US" sz="3500" b="1" dirty="0" smtClean="0">
                <a:solidFill>
                  <a:srgbClr val="FF0000"/>
                </a:solidFill>
              </a:rPr>
              <a:t>*</a:t>
            </a:r>
          </a:p>
          <a:p>
            <a:pPr marL="0" indent="0" algn="just">
              <a:buNone/>
            </a:pPr>
            <a:r>
              <a:rPr lang="en-US" sz="2400" b="1" dirty="0" smtClean="0">
                <a:solidFill>
                  <a:srgbClr val="FF0000"/>
                </a:solidFill>
              </a:rPr>
              <a:t>*</a:t>
            </a:r>
            <a:r>
              <a:rPr lang="en-US" sz="2100" b="1" i="1" dirty="0" smtClean="0">
                <a:latin typeface="Arno Pro Smbd Display" pitchFamily="18" charset="0"/>
              </a:rPr>
              <a:t>Mandal AK. Frequent Office Visits of patients with Chronic  Kidney Disease is a prelude to prevention of dialysis. World Jour Nephrol  2014; 6: 1-5.</a:t>
            </a:r>
          </a:p>
          <a:p>
            <a:pPr marL="0" indent="0" algn="just">
              <a:buNone/>
            </a:pPr>
            <a:r>
              <a:rPr lang="en-US" sz="3500" b="1" dirty="0" smtClean="0"/>
              <a:t>2. Application of d (2hPP-F) glucose is essential to determine relationship between glycemic control and renal function changes.</a:t>
            </a:r>
          </a:p>
          <a:p>
            <a:pPr marL="0" indent="0" algn="just">
              <a:buNone/>
            </a:pPr>
            <a:r>
              <a:rPr lang="en-US" sz="3500" b="1" dirty="0" smtClean="0"/>
              <a:t>3. Thus it is essential to order Fasting and 2hPP basic metabolic panel in all diabetes patients</a:t>
            </a:r>
          </a:p>
          <a:p>
            <a:pPr marL="0" indent="0" algn="just">
              <a:buNone/>
            </a:pPr>
            <a:r>
              <a:rPr lang="en-US" sz="3500" b="1" dirty="0" smtClean="0"/>
              <a:t>4. Our studies reinforce the importance of exclusion of ACEI/ARB in prevention of ESRD in diabetes.</a:t>
            </a:r>
            <a:r>
              <a:rPr lang="en-US" sz="3500" b="1" dirty="0" smtClean="0">
                <a:solidFill>
                  <a:srgbClr val="FF0000"/>
                </a:solidFill>
              </a:rPr>
              <a:t>*</a:t>
            </a:r>
          </a:p>
          <a:p>
            <a:pPr marL="0" indent="0" algn="just">
              <a:buNone/>
            </a:pPr>
            <a:r>
              <a:rPr lang="en-US" sz="2100" b="1" dirty="0" smtClean="0">
                <a:solidFill>
                  <a:srgbClr val="FF0000"/>
                </a:solidFill>
              </a:rPr>
              <a:t>*</a:t>
            </a:r>
            <a:r>
              <a:rPr lang="en-US" sz="2300" b="1" i="1" dirty="0" smtClean="0">
                <a:latin typeface="Arno Pro Smbd Display" pitchFamily="18" charset="0"/>
              </a:rPr>
              <a:t>To be presented in American Society of Nephrology November 15, 2014, Philadelphia</a:t>
            </a:r>
            <a:endParaRPr lang="en-US" sz="2300" dirty="0"/>
          </a:p>
        </p:txBody>
      </p:sp>
      <p:sp>
        <p:nvSpPr>
          <p:cNvPr id="4" name="TextBox 3"/>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[34]</a:t>
            </a:r>
            <a:endParaRPr lang="en-US" dirty="0"/>
          </a:p>
        </p:txBody>
      </p:sp>
    </p:spTree>
    <p:extLst>
      <p:ext uri="{BB962C8B-B14F-4D97-AF65-F5344CB8AC3E}">
        <p14:creationId xmlns:p14="http://schemas.microsoft.com/office/powerpoint/2010/main" val="3809678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152400"/>
            <a:ext cx="8153400" cy="990600"/>
          </a:xfrm>
        </p:spPr>
        <p:style>
          <a:lnRef idx="1">
            <a:schemeClr val="accent1"/>
          </a:lnRef>
          <a:fillRef idx="3">
            <a:schemeClr val="accent1"/>
          </a:fillRef>
          <a:effectRef idx="2">
            <a:schemeClr val="accent1"/>
          </a:effectRef>
          <a:fontRef idx="minor">
            <a:schemeClr val="lt1"/>
          </a:fontRef>
        </p:style>
        <p:txBody>
          <a:bodyPr>
            <a:noAutofit/>
          </a:bodyPr>
          <a:lstStyle/>
          <a:p>
            <a:r>
              <a:rPr lang="en-US" sz="4000" b="1" dirty="0" smtClean="0">
                <a:solidFill>
                  <a:srgbClr val="FF0000"/>
                </a:solidFill>
              </a:rPr>
              <a:t>Reminiscent of Discovery of Diabetes and Insulin</a:t>
            </a:r>
            <a:endParaRPr lang="en-US" sz="4000" b="1" dirty="0">
              <a:solidFill>
                <a:srgbClr val="FF0000"/>
              </a:solidFill>
            </a:endParaRPr>
          </a:p>
        </p:txBody>
      </p:sp>
      <p:sp>
        <p:nvSpPr>
          <p:cNvPr id="3" name="Content Placeholder 2"/>
          <p:cNvSpPr>
            <a:spLocks noGrp="1"/>
          </p:cNvSpPr>
          <p:nvPr>
            <p:ph idx="1"/>
          </p:nvPr>
        </p:nvSpPr>
        <p:spPr>
          <a:xfrm>
            <a:off x="685800" y="1524000"/>
            <a:ext cx="8080248" cy="4267200"/>
          </a:xfrm>
          <a:solidFill>
            <a:schemeClr val="accent2">
              <a:lumMod val="20000"/>
              <a:lumOff val="80000"/>
            </a:schemeClr>
          </a:solidFill>
          <a:ln>
            <a:solidFill>
              <a:schemeClr val="accent4"/>
            </a:solidFill>
          </a:ln>
        </p:spPr>
        <p:txBody>
          <a:bodyPr>
            <a:noAutofit/>
          </a:bodyPr>
          <a:lstStyle/>
          <a:p>
            <a:pPr marL="571500" indent="-457200">
              <a:buClr>
                <a:schemeClr val="accent3"/>
              </a:buClr>
              <a:buFont typeface="+mj-lt"/>
              <a:buAutoNum type="arabicPeriod"/>
            </a:pPr>
            <a:r>
              <a:rPr lang="en-US" sz="1900" b="1" dirty="0" smtClean="0"/>
              <a:t>Diabetes mellitus is due to a deficiency of the internal secretion of the pancreas.  The main principle of treatment is to correct this deficiency.</a:t>
            </a:r>
          </a:p>
          <a:p>
            <a:pPr marL="571500" indent="-457200">
              <a:buClr>
                <a:schemeClr val="accent3"/>
              </a:buClr>
              <a:buFont typeface="+mj-lt"/>
              <a:buAutoNum type="arabicPeriod"/>
            </a:pPr>
            <a:r>
              <a:rPr lang="en-US" sz="1900" b="1" dirty="0" smtClean="0"/>
              <a:t>If it is found that the patient is unable to keep sugar-free on a diet that is compatible with an active, useful life, sufficient insulin is administered to meet this requirement.</a:t>
            </a:r>
          </a:p>
          <a:p>
            <a:pPr marL="571500" indent="-457200">
              <a:buClr>
                <a:schemeClr val="accent3"/>
              </a:buClr>
              <a:buFont typeface="+mj-lt"/>
              <a:buAutoNum type="arabicPeriod"/>
            </a:pPr>
            <a:r>
              <a:rPr lang="en-US" sz="1900" b="1" dirty="0" smtClean="0"/>
              <a:t>In severe cases, insulin to be administered subcutaneously three times daily, from one-half to three-quarters of an hour before meals.  This was done so that the curve of hypoglycemia produced by insulin was superimposed on the curve of hyperglycemia produced by the meal.</a:t>
            </a:r>
          </a:p>
          <a:p>
            <a:pPr marL="571500" indent="-457200">
              <a:buClr>
                <a:schemeClr val="accent3"/>
              </a:buClr>
              <a:buFont typeface="+mj-lt"/>
              <a:buAutoNum type="arabicPeriod"/>
            </a:pPr>
            <a:r>
              <a:rPr lang="en-US" sz="1900" b="1" dirty="0" smtClean="0"/>
              <a:t>In rare cases, a small fourth dose of insulin was given at bedtime to control nocturnal glycosuria.</a:t>
            </a:r>
          </a:p>
          <a:p>
            <a:pPr marL="571500" indent="-457200">
              <a:buClr>
                <a:schemeClr val="accent3"/>
              </a:buClr>
              <a:buFont typeface="+mj-lt"/>
              <a:buAutoNum type="arabicPeriod"/>
            </a:pPr>
            <a:r>
              <a:rPr lang="en-US" sz="1900" b="1" dirty="0" smtClean="0"/>
              <a:t>The less severe cases could be satisfactorily treated on a morning and evening dose, or a single dose before breakfast.</a:t>
            </a:r>
            <a:endParaRPr lang="en-US" sz="1900" b="1" dirty="0"/>
          </a:p>
        </p:txBody>
      </p:sp>
      <p:sp>
        <p:nvSpPr>
          <p:cNvPr id="4" name="Slide Number Placeholder 3"/>
          <p:cNvSpPr>
            <a:spLocks noGrp="1"/>
          </p:cNvSpPr>
          <p:nvPr>
            <p:ph type="sldNum" sz="quarter" idx="12"/>
          </p:nvPr>
        </p:nvSpPr>
        <p:spPr/>
        <p:txBody>
          <a:bodyPr>
            <a:normAutofit fontScale="85000" lnSpcReduction="20000"/>
          </a:bodyPr>
          <a:lstStyle/>
          <a:p>
            <a:fld id="{BB8DDF60-76F0-42D0-BBF3-CDA29B8B1791}" type="slidenum">
              <a:rPr lang="en-US" smtClean="0"/>
              <a:t>35</a:t>
            </a:fld>
            <a:endParaRPr lang="en-US"/>
          </a:p>
        </p:txBody>
      </p:sp>
      <p:sp>
        <p:nvSpPr>
          <p:cNvPr id="5" name="TextBox 4"/>
          <p:cNvSpPr txBox="1"/>
          <p:nvPr/>
        </p:nvSpPr>
        <p:spPr>
          <a:xfrm>
            <a:off x="219869" y="6312932"/>
            <a:ext cx="627062"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dirty="0" smtClean="0"/>
              <a:t>[35]</a:t>
            </a:r>
            <a:endParaRPr lang="en-US" dirty="0"/>
          </a:p>
        </p:txBody>
      </p:sp>
      <p:sp>
        <p:nvSpPr>
          <p:cNvPr id="6" name="TextBox 5"/>
          <p:cNvSpPr txBox="1"/>
          <p:nvPr/>
        </p:nvSpPr>
        <p:spPr>
          <a:xfrm>
            <a:off x="3810000" y="5791200"/>
            <a:ext cx="4648200" cy="6463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r">
              <a:tabLst>
                <a:tab pos="1028700" algn="l"/>
              </a:tabLst>
            </a:pPr>
            <a:r>
              <a:rPr lang="en-US" i="1" dirty="0" smtClean="0"/>
              <a:t>Banting: Nobel Prize Speech delivered in Stockholm. September 25, 1925</a:t>
            </a:r>
            <a:endParaRPr lang="en-US" i="1" dirty="0"/>
          </a:p>
        </p:txBody>
      </p:sp>
    </p:spTree>
    <p:extLst>
      <p:ext uri="{BB962C8B-B14F-4D97-AF65-F5344CB8AC3E}">
        <p14:creationId xmlns:p14="http://schemas.microsoft.com/office/powerpoint/2010/main" val="42783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486400"/>
            <a:ext cx="7620000" cy="1143000"/>
          </a:xfrm>
        </p:spPr>
        <p:txBody>
          <a:bodyPr>
            <a:normAutofit/>
          </a:bodyPr>
          <a:lstStyle/>
          <a:p>
            <a:r>
              <a:rPr lang="en-US" sz="6600" dirty="0" smtClean="0"/>
              <a:t>Thank You</a:t>
            </a:r>
            <a:endParaRPr lang="en-US" sz="6600" dirty="0"/>
          </a:p>
        </p:txBody>
      </p:sp>
      <p:sp>
        <p:nvSpPr>
          <p:cNvPr id="4" name="Slide Number Placeholder 3"/>
          <p:cNvSpPr>
            <a:spLocks noGrp="1"/>
          </p:cNvSpPr>
          <p:nvPr>
            <p:ph type="sldNum" sz="quarter" idx="12"/>
          </p:nvPr>
        </p:nvSpPr>
        <p:spPr/>
        <p:txBody>
          <a:bodyPr>
            <a:normAutofit fontScale="85000" lnSpcReduction="20000"/>
          </a:bodyPr>
          <a:lstStyle/>
          <a:p>
            <a:fld id="{96083B11-BE5C-4D8B-9F70-0A15B2F7E03E}" type="slidenum">
              <a:rPr lang="en-US" smtClean="0"/>
              <a:t>36</a:t>
            </a:fld>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0" y="1600200"/>
            <a:ext cx="4958442" cy="3597051"/>
          </a:xfrm>
          <a:prstGeom prst="round2DiagRect">
            <a:avLst>
              <a:gd name="adj1" fmla="val 16667"/>
              <a:gd name="adj2" fmla="val 0"/>
            </a:avLst>
          </a:prstGeom>
          <a:ln w="88900" cap="sq">
            <a:solidFill>
              <a:schemeClr val="tx2"/>
            </a:solidFill>
            <a:miter lim="800000"/>
          </a:ln>
          <a:effectLst>
            <a:outerShdw blurRad="254000" algn="tl" rotWithShape="0">
              <a:srgbClr val="000000">
                <a:alpha val="43000"/>
              </a:srgbClr>
            </a:outerShdw>
          </a:effectLst>
        </p:spPr>
      </p:pic>
      <p:sp>
        <p:nvSpPr>
          <p:cNvPr id="3" name="TextBox 2"/>
          <p:cNvSpPr txBox="1"/>
          <p:nvPr/>
        </p:nvSpPr>
        <p:spPr>
          <a:xfrm>
            <a:off x="609600" y="381000"/>
            <a:ext cx="7086600" cy="954107"/>
          </a:xfrm>
          <a:prstGeom prst="rect">
            <a:avLst/>
          </a:prstGeom>
          <a:noFill/>
        </p:spPr>
        <p:txBody>
          <a:bodyPr wrap="square" rtlCol="0">
            <a:spAutoFit/>
          </a:bodyPr>
          <a:lstStyle/>
          <a:p>
            <a:pPr algn="ctr"/>
            <a:r>
              <a:rPr lang="en-US" sz="2800" i="1" dirty="0" smtClean="0">
                <a:solidFill>
                  <a:schemeClr val="tx2"/>
                </a:solidFill>
                <a:effectLst>
                  <a:outerShdw blurRad="38100" dist="38100" dir="2700000" algn="tl">
                    <a:srgbClr val="000000">
                      <a:alpha val="43137"/>
                    </a:srgbClr>
                  </a:outerShdw>
                </a:effectLst>
              </a:rPr>
              <a:t>The practice of medicine is an art of observation and not all science.</a:t>
            </a:r>
            <a:endParaRPr lang="en-US" sz="2800" i="1" dirty="0">
              <a:solidFill>
                <a:schemeClr val="tx2"/>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597719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8646</TotalTime>
  <Words>2204</Words>
  <Application>Microsoft Office PowerPoint</Application>
  <PresentationFormat>On-screen Show (4:3)</PresentationFormat>
  <Paragraphs>400</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Median</vt:lpstr>
      <vt:lpstr>CONTROL OF delta(d) Glucose with Intensive Insulin Therapy is Fundamental to Renal Preservation in Diabetes</vt:lpstr>
      <vt:lpstr>Background Provocative Factors</vt:lpstr>
      <vt:lpstr>2. Prevailing Commercialism in Diabetes Care is the Road to Diabetes Complications</vt:lpstr>
      <vt:lpstr>PowerPoint Presentation</vt:lpstr>
      <vt:lpstr> </vt:lpstr>
      <vt:lpstr>PowerPoint Presentation</vt:lpstr>
      <vt:lpstr>PowerPoint Presentation</vt:lpstr>
      <vt:lpstr>PowerPoint Presentation</vt:lpstr>
      <vt:lpstr>3. Causality of ACEI-ARF lead to high incidence of ESRD in diabetes</vt:lpstr>
      <vt:lpstr>The power of commercial interest for high Incidence of ESRD</vt:lpstr>
      <vt:lpstr>Question: Why do so many patients including diabetics develop ESRD?</vt:lpstr>
      <vt:lpstr>US RENAL DATA SYSTEM Incidence of ESRD by Primary Diagnosis</vt:lpstr>
      <vt:lpstr>New  Horizon (Intent) Intent: Preservation of Renal Function in Diabetes                                                     Steps taken by presenter to accomplish the goal:</vt:lpstr>
      <vt:lpstr>Pathobiology of High Glucose</vt:lpstr>
      <vt:lpstr>Transmission electron microscopy study of ECs.</vt:lpstr>
      <vt:lpstr>Unified Mechanism for Microvascular complications</vt:lpstr>
      <vt:lpstr>Prevention of  Endothelial Cell Damage</vt:lpstr>
      <vt:lpstr>Endothelial Cell Damage (continued)</vt:lpstr>
      <vt:lpstr>Impact of 2hPPG</vt:lpstr>
      <vt:lpstr>Impact of 2-hPP Hyperglycemia (continued)</vt:lpstr>
      <vt:lpstr>Impact of 2-hPP Hyperglycemia (continued)</vt:lpstr>
      <vt:lpstr>Paradigm of Therapy  by Mandal Diabetes Research Foundation </vt:lpstr>
      <vt:lpstr>PowerPoint Presentation</vt:lpstr>
      <vt:lpstr>PowerPoint Presentation</vt:lpstr>
      <vt:lpstr>Control of dglucose (2hPP-F) is Fundamental to Renal Preservation in Diabetes (in Preparation)</vt:lpstr>
      <vt:lpstr>Results (ISD) Explain</vt:lpstr>
      <vt:lpstr>PowerPoint Presentation</vt:lpstr>
      <vt:lpstr>PowerPoint Presentation</vt:lpstr>
      <vt:lpstr>  </vt:lpstr>
      <vt:lpstr>PowerPoint Presentation</vt:lpstr>
      <vt:lpstr>PowerPoint Presentation</vt:lpstr>
      <vt:lpstr>PowerPoint Presentation</vt:lpstr>
      <vt:lpstr>PowerPoint Presentation</vt:lpstr>
      <vt:lpstr>PEARL OF WISDOM</vt:lpstr>
      <vt:lpstr>Reminiscent of Discovery of Diabetes and Insulin</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CONTROL OF delta(d) Glucose with Intensive Insulin Therapy is Fundamental to Renal Preservation in Diabetes</dc:title>
  <dc:creator>amandal</dc:creator>
  <cp:lastModifiedBy>amandal</cp:lastModifiedBy>
  <cp:revision>106</cp:revision>
  <cp:lastPrinted>2014-09-14T16:25:16Z</cp:lastPrinted>
  <dcterms:created xsi:type="dcterms:W3CDTF">2014-08-05T21:54:58Z</dcterms:created>
  <dcterms:modified xsi:type="dcterms:W3CDTF">2014-10-12T16:57:12Z</dcterms:modified>
</cp:coreProperties>
</file>