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39"/>
  </p:notesMasterIdLst>
  <p:sldIdLst>
    <p:sldId id="256" r:id="rId6"/>
    <p:sldId id="296" r:id="rId7"/>
    <p:sldId id="312" r:id="rId8"/>
    <p:sldId id="298" r:id="rId9"/>
    <p:sldId id="299" r:id="rId10"/>
    <p:sldId id="300" r:id="rId11"/>
    <p:sldId id="302" r:id="rId12"/>
    <p:sldId id="297" r:id="rId13"/>
    <p:sldId id="275" r:id="rId14"/>
    <p:sldId id="303" r:id="rId15"/>
    <p:sldId id="304" r:id="rId16"/>
    <p:sldId id="305" r:id="rId17"/>
    <p:sldId id="306" r:id="rId18"/>
    <p:sldId id="307" r:id="rId19"/>
    <p:sldId id="308" r:id="rId20"/>
    <p:sldId id="258" r:id="rId21"/>
    <p:sldId id="259" r:id="rId22"/>
    <p:sldId id="267" r:id="rId23"/>
    <p:sldId id="268" r:id="rId24"/>
    <p:sldId id="274" r:id="rId25"/>
    <p:sldId id="316" r:id="rId26"/>
    <p:sldId id="318" r:id="rId27"/>
    <p:sldId id="317" r:id="rId28"/>
    <p:sldId id="309" r:id="rId29"/>
    <p:sldId id="281" r:id="rId30"/>
    <p:sldId id="283" r:id="rId31"/>
    <p:sldId id="311" r:id="rId32"/>
    <p:sldId id="310" r:id="rId33"/>
    <p:sldId id="313" r:id="rId34"/>
    <p:sldId id="285" r:id="rId35"/>
    <p:sldId id="314" r:id="rId36"/>
    <p:sldId id="315" r:id="rId37"/>
    <p:sldId id="289" r:id="rId38"/>
  </p:sldIdLst>
  <p:sldSz cx="9144000" cy="6858000" type="screen4x3"/>
  <p:notesSz cx="6858000" cy="9144000"/>
  <p:defaultTextStyle>
    <a:defPPr>
      <a:defRPr lang="en-I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9900"/>
    <a:srgbClr val="996600"/>
    <a:srgbClr val="663300"/>
    <a:srgbClr val="894400"/>
    <a:srgbClr val="A45100"/>
    <a:srgbClr val="B75B00"/>
  </p:clrMru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03" autoAdjust="0"/>
    <p:restoredTop sz="94624" autoAdjust="0"/>
  </p:normalViewPr>
  <p:slideViewPr>
    <p:cSldViewPr>
      <p:cViewPr>
        <p:scale>
          <a:sx n="66" d="100"/>
          <a:sy n="66" d="100"/>
        </p:scale>
        <p:origin x="-147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CAE68-7A0B-4BFC-A014-75E364A34AB5}" type="datetimeFigureOut">
              <a:rPr lang="en-US" smtClean="0"/>
              <a:pPr/>
              <a:t>9/9/2016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DC770-9104-479A-9978-FBE2F57CE6A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DC770-9104-479A-9978-FBE2F57CE6AD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9</a:t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18</a:t>
            </a:fld>
            <a:endParaRPr lang="en-I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AA1EF-A77B-4BB5-8D64-BC6E9462A455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1030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3074" name="Arc 1026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5" name="Arc 1027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077" name="AutoShape 1029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3079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IN" smtClean="0"/>
              <a:t>Click to edit Master subtitle style</a:t>
            </a:r>
            <a:endParaRPr lang="en-IN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82" name="Rectangle 103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083" name="Rectangle 103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41A597E-CC88-411E-BA01-401AF78108C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4E01A-3639-4EFA-938A-286B005B252A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8AC83-E604-48BE-A10D-B5DA3DE2388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BD941-3C52-45BF-9AA8-084DA24806FF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34579-DF58-486E-B0EF-6938C132EDF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87407-76EF-4E27-8B13-AD4ABC014131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80E73-1ED3-43E6-98A9-4E2C227A8A81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380DC-F61D-46F4-92DC-DD115F8F03C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N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I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9ED68-2EED-474C-8008-54367AB1FAFC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F487-FCB7-417E-A631-DFBA05DCDA6F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IN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B2017-C462-41D3-91AD-5782595511FB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1026" name="Arc 2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7" name="Arc 3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8" name="Arc 4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029" name="AutoShape 5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IN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IN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392B268C-0A79-4DF4-8B3E-A6BFB0B77B3B}" type="slidenum">
              <a:rPr lang="en-IN"/>
              <a:pPr/>
              <a:t>‹#›</a:t>
            </a:fld>
            <a:endParaRPr lang="en-I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Gautam%20bir%20singh\Desktop\VID-20151005-WA0002.mp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Gautam%20bir%20singh\Desktop\MOV02239.MPG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0" y="714356"/>
            <a:ext cx="9144000" cy="128587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9900"/>
                </a:solidFill>
              </a:rPr>
              <a:t>Role of </a:t>
            </a:r>
            <a:r>
              <a:rPr lang="en-US" b="1" dirty="0" err="1" smtClean="0">
                <a:solidFill>
                  <a:srgbClr val="FF9900"/>
                </a:solidFill>
              </a:rPr>
              <a:t>Paediatric</a:t>
            </a:r>
            <a:r>
              <a:rPr lang="en-US" b="1" dirty="0" smtClean="0">
                <a:solidFill>
                  <a:srgbClr val="FF9900"/>
                </a:solidFill>
              </a:rPr>
              <a:t> Tympanoplasty in </a:t>
            </a:r>
            <a:r>
              <a:rPr lang="en-US" b="1" dirty="0" smtClean="0">
                <a:solidFill>
                  <a:srgbClr val="FF9900"/>
                </a:solidFill>
              </a:rPr>
              <a:t>Modern Otology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0" y="4286256"/>
            <a:ext cx="9144000" cy="2071702"/>
          </a:xfrm>
        </p:spPr>
        <p:txBody>
          <a:bodyPr/>
          <a:lstStyle/>
          <a:p>
            <a:r>
              <a:rPr lang="en-US" sz="28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Dr.Gautam</a:t>
            </a:r>
            <a:r>
              <a:rPr lang="en-US" sz="28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Bir</a:t>
            </a:r>
            <a:r>
              <a:rPr lang="en-US" sz="28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Singh</a:t>
            </a:r>
          </a:p>
          <a:p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Professor of 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Otorhinolaryngology</a:t>
            </a:r>
            <a:endParaRPr lang="en-US" sz="28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Lady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Hardinge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Medical College &amp; Associated Hospitals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New Delhi</a:t>
            </a:r>
            <a:endParaRPr lang="en-IN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68"/>
          <p:cNvPicPr>
            <a:picLocks noChangeAspect="1"/>
          </p:cNvPicPr>
          <p:nvPr/>
        </p:nvPicPr>
        <p:blipFill>
          <a:blip r:embed="rId3"/>
          <a:srcRect l="4733" r="4733"/>
          <a:stretch>
            <a:fillRect/>
          </a:stretch>
        </p:blipFill>
        <p:spPr bwMode="auto">
          <a:xfrm>
            <a:off x="428596" y="2500306"/>
            <a:ext cx="1205076" cy="141835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381000"/>
            <a:ext cx="9001156" cy="1143000"/>
          </a:xfrm>
        </p:spPr>
        <p:txBody>
          <a:bodyPr/>
          <a:lstStyle/>
          <a:p>
            <a:pPr algn="ctr">
              <a:buFont typeface="Wingdings" pitchFamily="2" charset="2"/>
              <a:buChar char="ü"/>
            </a:pPr>
            <a:r>
              <a:rPr lang="en-IN" sz="32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smtClean="0">
                <a:solidFill>
                  <a:srgbClr val="FF9900"/>
                </a:solidFill>
              </a:rPr>
              <a:t>Discharging ear [Chronic </a:t>
            </a:r>
            <a:r>
              <a:rPr lang="en-IN" sz="3400" b="1" dirty="0" err="1" smtClean="0">
                <a:solidFill>
                  <a:srgbClr val="FF9900"/>
                </a:solidFill>
              </a:rPr>
              <a:t>Suppurative</a:t>
            </a:r>
            <a:r>
              <a:rPr lang="en-IN" sz="34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err="1" smtClean="0">
                <a:solidFill>
                  <a:srgbClr val="FF9900"/>
                </a:solidFill>
              </a:rPr>
              <a:t>Otitis</a:t>
            </a:r>
            <a:r>
              <a:rPr lang="en-IN" sz="3400" b="1" dirty="0" smtClean="0">
                <a:solidFill>
                  <a:srgbClr val="FF9900"/>
                </a:solidFill>
              </a:rPr>
              <a:t> </a:t>
            </a:r>
            <a:r>
              <a:rPr lang="en-IN" sz="3400" b="1" dirty="0" err="1" smtClean="0">
                <a:solidFill>
                  <a:srgbClr val="FF9900"/>
                </a:solidFill>
              </a:rPr>
              <a:t>Media:CSOM</a:t>
            </a:r>
            <a:r>
              <a:rPr lang="en-IN" sz="3400" b="1" dirty="0" smtClean="0">
                <a:solidFill>
                  <a:srgbClr val="FF9900"/>
                </a:solidFill>
              </a:rPr>
              <a:t>] is a massive health problem</a:t>
            </a:r>
            <a:endParaRPr lang="en-IN" sz="3400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28802"/>
            <a:ext cx="8572560" cy="3143272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Prevalence [India]: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6%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[&gt;4%: Health Problem]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Paediatrics [Northern India]: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4.79%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CSOM: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164 million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deaf/year [90% in developing world]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CSOM: </a:t>
            </a:r>
            <a:r>
              <a:rPr lang="en-IN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28000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deaths</a:t>
            </a:r>
            <a:r>
              <a:rPr lang="en-IN" sz="24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/year</a:t>
            </a:r>
            <a:endParaRPr lang="en-IN" sz="24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None/>
            </a:pP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en-IN" sz="2400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INTERNATIONAL GUIDELINES</a:t>
            </a:r>
          </a:p>
          <a:p>
            <a:pPr>
              <a:buClr>
                <a:srgbClr val="FF9900"/>
              </a:buClr>
              <a:buNone/>
            </a:pPr>
            <a:endParaRPr lang="en-IN" sz="24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None/>
            </a:pPr>
            <a:endParaRPr lang="en-IN" sz="12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4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85720" y="5072074"/>
            <a:ext cx="8715436" cy="157163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FF9900"/>
              </a:buClr>
              <a:buNone/>
            </a:pPr>
            <a:r>
              <a:rPr lang="en-IN" b="1" i="1" dirty="0" smtClean="0">
                <a:solidFill>
                  <a:schemeClr val="bg1"/>
                </a:solidFill>
              </a:rPr>
              <a:t>1-Child and adolescent health and development prevention of blindness and deafness/ World Health Organization. Chronic </a:t>
            </a:r>
            <a:r>
              <a:rPr lang="en-IN" b="1" i="1" dirty="0" err="1" smtClean="0">
                <a:solidFill>
                  <a:schemeClr val="bg1"/>
                </a:solidFill>
              </a:rPr>
              <a:t>suppurative</a:t>
            </a:r>
            <a:r>
              <a:rPr lang="en-IN" b="1" i="1" dirty="0" smtClean="0">
                <a:solidFill>
                  <a:schemeClr val="bg1"/>
                </a:solidFill>
              </a:rPr>
              <a:t> </a:t>
            </a:r>
            <a:r>
              <a:rPr lang="en-IN" b="1" i="1" dirty="0" err="1" smtClean="0">
                <a:solidFill>
                  <a:schemeClr val="bg1"/>
                </a:solidFill>
              </a:rPr>
              <a:t>otitis</a:t>
            </a:r>
            <a:r>
              <a:rPr lang="en-IN" b="1" i="1" dirty="0" smtClean="0">
                <a:solidFill>
                  <a:schemeClr val="bg1"/>
                </a:solidFill>
              </a:rPr>
              <a:t> media: burden of illness and management options. World Health Organization. Switzerland: 2004; 1-84</a:t>
            </a:r>
          </a:p>
          <a:p>
            <a:pPr>
              <a:buClr>
                <a:srgbClr val="FF9900"/>
              </a:buClr>
              <a:buNone/>
            </a:pPr>
            <a:endParaRPr lang="en-IN" sz="8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</a:pPr>
            <a:r>
              <a:rPr lang="en-IN" b="1" i="1" dirty="0" smtClean="0">
                <a:solidFill>
                  <a:schemeClr val="bg1"/>
                </a:solidFill>
              </a:rPr>
              <a:t>2-Chadha SK, </a:t>
            </a:r>
            <a:r>
              <a:rPr lang="en-IN" b="1" i="1" dirty="0" err="1" smtClean="0">
                <a:solidFill>
                  <a:schemeClr val="bg1"/>
                </a:solidFill>
              </a:rPr>
              <a:t>Sayal</a:t>
            </a:r>
            <a:r>
              <a:rPr lang="en-IN" b="1" i="1" dirty="0" smtClean="0">
                <a:solidFill>
                  <a:schemeClr val="bg1"/>
                </a:solidFill>
              </a:rPr>
              <a:t> A, </a:t>
            </a:r>
            <a:r>
              <a:rPr lang="en-IN" b="1" i="1" dirty="0" err="1" smtClean="0">
                <a:solidFill>
                  <a:schemeClr val="bg1"/>
                </a:solidFill>
              </a:rPr>
              <a:t>Malhotra</a:t>
            </a:r>
            <a:r>
              <a:rPr lang="en-IN" b="1" i="1" dirty="0" smtClean="0">
                <a:solidFill>
                  <a:schemeClr val="bg1"/>
                </a:solidFill>
              </a:rPr>
              <a:t> V et al. Prevalence of preventable ear disorders in over 15000 school children in northern India. J </a:t>
            </a:r>
            <a:r>
              <a:rPr lang="en-IN" b="1" i="1" dirty="0" err="1" smtClean="0">
                <a:solidFill>
                  <a:schemeClr val="bg1"/>
                </a:solidFill>
              </a:rPr>
              <a:t>Laryngol</a:t>
            </a:r>
            <a:r>
              <a:rPr lang="en-IN" b="1" i="1" dirty="0" smtClean="0">
                <a:solidFill>
                  <a:schemeClr val="bg1"/>
                </a:solidFill>
              </a:rPr>
              <a:t> Otol. 2013; 127(1): 28-32</a:t>
            </a:r>
          </a:p>
          <a:p>
            <a:pPr>
              <a:buClr>
                <a:srgbClr val="FF9900"/>
              </a:buClr>
              <a:buNone/>
            </a:pPr>
            <a:endParaRPr lang="en-IN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None/>
            </a:pPr>
            <a:endParaRPr lang="en-IN" b="1" i="1" dirty="0" smtClean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Gautam bir singh\Desktop\q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786190"/>
            <a:ext cx="1001554" cy="1097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err="1" smtClean="0">
                <a:solidFill>
                  <a:srgbClr val="FF9900"/>
                </a:solidFill>
              </a:rPr>
              <a:t>CSOM:Classification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Attico</a:t>
            </a:r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Antral</a:t>
            </a:r>
            <a:endParaRPr lang="en-IN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8596" y="2285992"/>
            <a:ext cx="4040188" cy="4397397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Discharge: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scant, purulent &amp;</a:t>
            </a:r>
          </a:p>
          <a:p>
            <a:pPr>
              <a:buNone/>
            </a:pPr>
            <a:r>
              <a:rPr lang="en-IN" sz="2000" dirty="0" smtClean="0">
                <a:latin typeface="Arial" pitchFamily="34" charset="0"/>
                <a:cs typeface="Arial" pitchFamily="34" charset="0"/>
              </a:rPr>
              <a:t>                          foul smelling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err="1" smtClean="0">
                <a:latin typeface="Arial" pitchFamily="34" charset="0"/>
                <a:cs typeface="Arial" pitchFamily="34" charset="0"/>
              </a:rPr>
              <a:t>Cholesteatoma</a:t>
            </a: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: present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Complications: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common</a:t>
            </a:r>
          </a:p>
          <a:p>
            <a:pPr>
              <a:buFont typeface="Wingdings" pitchFamily="2" charset="2"/>
              <a:buChar char="ü"/>
            </a:pP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Perforation:</a:t>
            </a:r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Treatment: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Mastoid Surgery</a:t>
            </a:r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</a:t>
            </a:r>
            <a:r>
              <a:rPr lang="en-IN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Tubo</a:t>
            </a:r>
            <a:r>
              <a:rPr lang="en-IN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Tympanic</a:t>
            </a:r>
            <a:endParaRPr lang="en-IN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3438" y="2285992"/>
            <a:ext cx="4041775" cy="4397397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IN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CSOM-Mucosal Disease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Discharge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profuse,mucoid</a:t>
            </a: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IN" sz="2000" b="1" u="sng" dirty="0" err="1" smtClean="0">
                <a:latin typeface="Arial" pitchFamily="34" charset="0"/>
                <a:cs typeface="Arial" pitchFamily="34" charset="0"/>
              </a:rPr>
              <a:t>Cholesteatoma</a:t>
            </a: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absent</a:t>
            </a:r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Complications: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rare</a:t>
            </a:r>
          </a:p>
          <a:p>
            <a:pPr>
              <a:buFont typeface="Wingdings" pitchFamily="2" charset="2"/>
              <a:buChar char="ü"/>
            </a:pPr>
            <a:r>
              <a:rPr lang="en-IN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Perforation:</a:t>
            </a:r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endParaRPr lang="en-IN" sz="2000" dirty="0" smtClean="0"/>
          </a:p>
          <a:p>
            <a:pPr>
              <a:buFont typeface="Wingdings" pitchFamily="2" charset="2"/>
              <a:buChar char="ü"/>
            </a:pPr>
            <a:r>
              <a:rPr lang="en-IN" sz="2000" b="1" u="sng" dirty="0" smtClean="0">
                <a:latin typeface="Arial" pitchFamily="34" charset="0"/>
                <a:cs typeface="Arial" pitchFamily="34" charset="0"/>
              </a:rPr>
              <a:t>Treatment:</a:t>
            </a:r>
            <a:r>
              <a:rPr lang="en-IN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endParaRPr lang="en-IN" sz="2000" dirty="0"/>
          </a:p>
        </p:txBody>
      </p:sp>
      <p:pic>
        <p:nvPicPr>
          <p:cNvPr id="10" name="Picture 9" descr="images (1)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143380"/>
            <a:ext cx="2876550" cy="1590675"/>
          </a:xfrm>
          <a:prstGeom prst="rect">
            <a:avLst/>
          </a:prstGeom>
        </p:spPr>
      </p:pic>
      <p:pic>
        <p:nvPicPr>
          <p:cNvPr id="11" name="Picture 10" descr="images.jp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4143380"/>
            <a:ext cx="2790825" cy="163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CSOM: Mucosal Disease 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8596" y="3357562"/>
            <a:ext cx="3810000" cy="264320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DEAFNESS</a:t>
            </a:r>
          </a:p>
          <a:p>
            <a:pPr>
              <a:buClr>
                <a:srgbClr val="FF9900"/>
              </a:buClr>
              <a:buNone/>
            </a:pPr>
            <a:endParaRPr lang="en-IN" sz="1200" b="1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Adverse speech/language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Undermines academics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Poor peer acceptance</a:t>
            </a: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Alters personality</a:t>
            </a:r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29190" y="3357562"/>
            <a:ext cx="3810000" cy="264320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 algn="ctr">
              <a:buClr>
                <a:srgbClr val="FF9900"/>
              </a:buClr>
              <a:buNone/>
            </a:pP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OTHER REASONS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Perforation: severe disease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Ossicular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erosions 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Epithelial migration:     	     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Cholesteatoma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Damage to cochlea: </a:t>
            </a:r>
          </a:p>
          <a:p>
            <a:pPr>
              <a:buClr>
                <a:srgbClr val="FF9900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Nerve deafness</a:t>
            </a:r>
            <a:endParaRPr lang="en-IN" sz="2000" i="1" dirty="0" smtClean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2000240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latin typeface="Arial" pitchFamily="34" charset="0"/>
                <a:cs typeface="Arial" pitchFamily="34" charset="0"/>
              </a:rPr>
              <a:t>Clinical Course: MORBIDITY</a:t>
            </a:r>
            <a:endParaRPr lang="en-IN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2000232" y="2500306"/>
            <a:ext cx="500066" cy="64294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6357950" y="2500306"/>
            <a:ext cx="490542" cy="65246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COMPLICATIONS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INTRATEMPORAL 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Mastoiditis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Petrositis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Facial Nerve Palsy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Labyrinthitis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</a:t>
            </a:r>
            <a:endParaRPr lang="en-IN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u="sng" dirty="0" smtClean="0">
                <a:latin typeface="Arial" pitchFamily="34" charset="0"/>
                <a:cs typeface="Arial" pitchFamily="34" charset="0"/>
              </a:rPr>
              <a:t>EXTRATEMPORAL</a:t>
            </a:r>
          </a:p>
          <a:p>
            <a:pPr>
              <a:buFont typeface="Wingdings" pitchFamily="2" charset="2"/>
              <a:buChar char="v"/>
            </a:pPr>
            <a:endParaRPr lang="en-IN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Extradural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Subdural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Meningitis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Brain Abscess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Lateral Sinus thrombosis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Otitic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 hydrocephalus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err="1" smtClean="0">
                <a:solidFill>
                  <a:srgbClr val="FF9900"/>
                </a:solidFill>
              </a:rPr>
              <a:t>MANAGEMENT:Children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42844" y="2643182"/>
            <a:ext cx="4167190" cy="3643338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Antibiotics 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Reassurance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 surgical treatment required </a:t>
            </a: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Delay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16-18yrs</a:t>
            </a:r>
          </a:p>
          <a:p>
            <a:pPr marL="457200" indent="-457200"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Font typeface="Wingdings" pitchFamily="2" charset="2"/>
              <a:buChar char="v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</a:t>
            </a:r>
            <a:endParaRPr lang="en-IN" sz="2400" dirty="0"/>
          </a:p>
        </p:txBody>
      </p:sp>
      <p:pic>
        <p:nvPicPr>
          <p:cNvPr id="8" name="Content Placeholder 5" descr="DSC007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0236" t="24074" r="22047" b="1852"/>
          <a:stretch>
            <a:fillRect/>
          </a:stretch>
        </p:blipFill>
        <p:spPr>
          <a:xfrm>
            <a:off x="4500562" y="2571744"/>
            <a:ext cx="4495423" cy="36880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Oval Callout 8"/>
          <p:cNvSpPr/>
          <p:nvPr/>
        </p:nvSpPr>
        <p:spPr>
          <a:xfrm>
            <a:off x="6572264" y="2071678"/>
            <a:ext cx="1524000" cy="12192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15140" y="2214554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WE ARE NOT</a:t>
            </a:r>
          </a:p>
          <a:p>
            <a:pPr algn="ctr"/>
            <a:r>
              <a:rPr lang="en-US" b="1" dirty="0" smtClean="0"/>
              <a:t>HAPPY!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</a:rPr>
              <a:t>ENT  PERSPECTIVE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057400"/>
            <a:ext cx="857256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PAEDIATRIC TYMPANOPLASTY: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Controversial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*When to do?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*What are the influencing factors?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*Success rate?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CENTURY: </a:t>
            </a:r>
          </a:p>
          <a:p>
            <a:pPr>
              <a:buClr>
                <a:srgbClr val="FF9900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*Mention in Standard Text</a:t>
            </a:r>
          </a:p>
          <a:p>
            <a:pPr>
              <a:buClr>
                <a:srgbClr val="FF9900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*Minimum age reported :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8-10 years</a:t>
            </a:r>
          </a:p>
          <a:p>
            <a:pPr>
              <a:lnSpc>
                <a:spcPct val="80000"/>
              </a:lnSpc>
              <a:buClr>
                <a:srgbClr val="FF9900"/>
              </a:buClr>
              <a:buNone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	        *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Success rate: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GRAFT UPTAKE: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32% to 92%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- HEARING IMPROVEMENT: </a:t>
            </a:r>
            <a:r>
              <a:rPr lang="en-US" sz="2400" b="1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68% to 100%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endParaRPr lang="en-US" sz="24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cs typeface="Arial" pitchFamily="34" charset="0"/>
              </a:rPr>
              <a:t/>
            </a:r>
            <a:br>
              <a:rPr lang="en-US" b="1" dirty="0" smtClean="0">
                <a:cs typeface="Arial" pitchFamily="34" charset="0"/>
              </a:rPr>
            </a:br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9900"/>
                </a:solidFill>
                <a:cs typeface="Arial" pitchFamily="34" charset="0"/>
              </a:rPr>
              <a:t>Bias:Paediatric</a:t>
            </a:r>
            <a:r>
              <a:rPr lang="en-US" b="1" dirty="0" smtClean="0">
                <a:solidFill>
                  <a:srgbClr val="FF9900"/>
                </a:solidFill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F9900"/>
                </a:solidFill>
                <a:cs typeface="Arial" pitchFamily="34" charset="0"/>
              </a:rPr>
              <a:t>Tympanoplasty</a:t>
            </a:r>
            <a:endParaRPr lang="en-IN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443434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itchFamily="2" charset="2"/>
              <a:buChar char="v"/>
            </a:pPr>
            <a:endParaRPr lang="en-US" sz="2400" dirty="0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Repeated bouts of URTI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Eustachian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tube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dysfunction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Perforation: </a:t>
            </a:r>
          </a:p>
          <a:p>
            <a:pPr>
              <a:buClr>
                <a:schemeClr val="accent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-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Pressure equalizing vent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Perforations close with age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Technically difficult operation:</a:t>
            </a:r>
          </a:p>
          <a:p>
            <a:pPr>
              <a:buClr>
                <a:schemeClr val="accent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	           -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Narrow anatomical canal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Immunological immaturity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Parents:Lack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confidence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81000"/>
            <a:ext cx="817248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EVIDENCE-BASED MEDICINE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ocuments\buddha[1]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785786" y="2071678"/>
            <a:ext cx="3174683" cy="45734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86248" y="2057400"/>
            <a:ext cx="4500594" cy="4443434"/>
          </a:xfrm>
        </p:spPr>
        <p:txBody>
          <a:bodyPr/>
          <a:lstStyle/>
          <a:p>
            <a:pPr algn="just">
              <a:buClr>
                <a:srgbClr val="FF9900"/>
              </a:buClr>
              <a:buFont typeface="Wingdings" pitchFamily="2" charset="2"/>
              <a:buChar char="v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“Believe nothing, no matter where you read it, or who has said it, not even if I have said it. Unless it agrees with your own reason and common sense.”</a:t>
            </a:r>
          </a:p>
          <a:p>
            <a:pPr algn="just">
              <a:buClr>
                <a:srgbClr val="FF9900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effectLst/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-LORD BUDDHA</a:t>
            </a:r>
          </a:p>
          <a:p>
            <a:pPr>
              <a:buNone/>
            </a:pP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               [6</a:t>
            </a:r>
            <a:r>
              <a:rPr lang="en-US" b="1" i="1" baseline="30000" dirty="0" smtClean="0">
                <a:effectLst/>
                <a:latin typeface="Arial" pitchFamily="34" charset="0"/>
                <a:cs typeface="Arial" pitchFamily="34" charset="0"/>
              </a:rPr>
              <a:t>th</a:t>
            </a:r>
            <a:r>
              <a:rPr lang="en-US" b="1" i="1" dirty="0" smtClean="0">
                <a:effectLst/>
                <a:latin typeface="Arial" pitchFamily="34" charset="0"/>
                <a:cs typeface="Arial" pitchFamily="34" charset="0"/>
              </a:rPr>
              <a:t> century BC]</a:t>
            </a:r>
            <a:endParaRPr lang="en-IN" b="1" i="1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RESEARCH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2057400"/>
            <a:ext cx="8786874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Singh GB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Arora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R,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Garg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S, Kumar S, Kumar D.</a:t>
            </a:r>
            <a:r>
              <a:rPr lang="en-IN" sz="18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>
                <a:srgbClr val="FF9900"/>
              </a:buCl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Paediatric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Tympanoplasty:a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comparative study between age groups of  5-8 years and above 14 years. </a:t>
            </a:r>
          </a:p>
          <a:p>
            <a:pPr>
              <a:buClr>
                <a:srgbClr val="FF9900"/>
              </a:buClr>
              <a:buNone/>
            </a:pPr>
            <a:r>
              <a:rPr lang="en-US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Journal of </a:t>
            </a:r>
            <a:r>
              <a:rPr lang="en-US" sz="18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Laryngology</a:t>
            </a:r>
            <a:r>
              <a:rPr lang="en-US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&amp; Otology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(2016);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July; 130(7): 635-9</a:t>
            </a:r>
          </a:p>
          <a:p>
            <a:pPr>
              <a:buClr>
                <a:srgbClr val="FF9900"/>
              </a:buClr>
              <a:buNone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Singh GB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IN" sz="1800" dirty="0" err="1" smtClean="0">
                <a:latin typeface="Arial" pitchFamily="34" charset="0"/>
                <a:cs typeface="Arial" pitchFamily="34" charset="0"/>
              </a:rPr>
              <a:t>Arora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 R, </a:t>
            </a:r>
            <a:r>
              <a:rPr lang="en-IN" sz="1800" dirty="0" err="1" smtClean="0">
                <a:latin typeface="Arial" pitchFamily="34" charset="0"/>
                <a:cs typeface="Arial" pitchFamily="34" charset="0"/>
              </a:rPr>
              <a:t>Garg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 S, </a:t>
            </a:r>
            <a:r>
              <a:rPr lang="en-IN" sz="1800" dirty="0" err="1" smtClean="0">
                <a:latin typeface="Arial" pitchFamily="34" charset="0"/>
                <a:cs typeface="Arial" pitchFamily="34" charset="0"/>
              </a:rPr>
              <a:t>Ranjan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 S, Kumar S.</a:t>
            </a:r>
            <a:r>
              <a:rPr lang="en-IN" sz="18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buNone/>
            </a:pPr>
            <a:r>
              <a:rPr lang="en-IN" sz="1800" dirty="0" smtClean="0">
                <a:latin typeface="Arial" pitchFamily="34" charset="0"/>
                <a:cs typeface="Arial" pitchFamily="34" charset="0"/>
              </a:rPr>
              <a:t>     Role of </a:t>
            </a:r>
            <a:r>
              <a:rPr lang="en-IN" sz="18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 volume in paediatric </a:t>
            </a:r>
            <a:r>
              <a:rPr lang="en-IN" sz="18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en-IN" sz="18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IN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International Journal of </a:t>
            </a:r>
            <a:r>
              <a:rPr lang="en-IN" sz="18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Pediatric</a:t>
            </a:r>
            <a:r>
              <a:rPr lang="en-IN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8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Otorhinolaryngologyy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en-IN" sz="1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(2015); </a:t>
            </a:r>
            <a:r>
              <a:rPr lang="en-IN" sz="1800" dirty="0" smtClean="0">
                <a:latin typeface="Arial" pitchFamily="34" charset="0"/>
                <a:cs typeface="Arial" pitchFamily="34" charset="0"/>
              </a:rPr>
              <a:t>79: 1872- 75 </a:t>
            </a:r>
          </a:p>
          <a:p>
            <a:pPr>
              <a:buNone/>
            </a:pPr>
            <a:endParaRPr lang="en-IN" sz="12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Singh GB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Sidhu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TS, Sharma A, Singh N.</a:t>
            </a:r>
            <a:r>
              <a:rPr lang="en-US" sz="18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1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Tympanoplasty Type I in Children: An evaluative study.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International Journal of Pediatric </a:t>
            </a:r>
            <a:r>
              <a:rPr lang="en-US" sz="18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Otorhinolaryngology</a:t>
            </a:r>
            <a:r>
              <a:rPr lang="en-US" sz="18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(2005)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; 69:1071-1076</a:t>
            </a:r>
          </a:p>
          <a:p>
            <a:pPr>
              <a:buNone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IN" sz="2000" b="1" i="1" dirty="0" smtClean="0">
                <a:latin typeface="+mj-lt"/>
                <a:cs typeface="Arial" pitchFamily="34" charset="0"/>
              </a:rPr>
              <a:t> 			</a:t>
            </a:r>
            <a:r>
              <a:rPr lang="en-US" sz="1800" b="1" i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1,2. </a:t>
            </a:r>
            <a:r>
              <a:rPr lang="en-IN" sz="1800" b="1" i="1" dirty="0" smtClean="0">
                <a:cs typeface="Arial" pitchFamily="34" charset="0"/>
              </a:rPr>
              <a:t>Thesis study: LHMC, New Delhi</a:t>
            </a:r>
            <a:endParaRPr lang="en-US" sz="1800" b="1" i="1" dirty="0" smtClean="0">
              <a:solidFill>
                <a:srgbClr val="FFFF00"/>
              </a:solidFill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en-US" sz="1800" b="1" i="1" dirty="0" smtClean="0">
                <a:latin typeface="+mj-lt"/>
                <a:cs typeface="Arial" pitchFamily="34" charset="0"/>
              </a:rPr>
              <a:t> 			</a:t>
            </a:r>
            <a:r>
              <a:rPr lang="en-US" sz="1800" b="1" i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3</a:t>
            </a:r>
            <a:r>
              <a:rPr lang="en-US" sz="1800" b="1" i="1" dirty="0" smtClean="0">
                <a:latin typeface="+mj-lt"/>
                <a:cs typeface="Arial" pitchFamily="34" charset="0"/>
              </a:rPr>
              <a:t>. </a:t>
            </a:r>
            <a:r>
              <a:rPr lang="en-US" sz="1800" b="1" i="1" dirty="0" smtClean="0">
                <a:cs typeface="Arial" pitchFamily="34" charset="0"/>
              </a:rPr>
              <a:t>Funded by CSIR, </a:t>
            </a:r>
            <a:r>
              <a:rPr lang="en-US" sz="1800" b="1" i="1" dirty="0" err="1" smtClean="0">
                <a:cs typeface="Arial" pitchFamily="34" charset="0"/>
              </a:rPr>
              <a:t>Govt</a:t>
            </a:r>
            <a:r>
              <a:rPr lang="en-US" sz="1800" b="1" i="1" dirty="0" smtClean="0">
                <a:cs typeface="Arial" pitchFamily="34" charset="0"/>
              </a:rPr>
              <a:t> of India, New Delhi]</a:t>
            </a:r>
          </a:p>
          <a:p>
            <a:pPr>
              <a:buNone/>
            </a:pPr>
            <a:r>
              <a:rPr lang="en-IN" sz="1800" b="1" i="1" dirty="0" smtClean="0">
                <a:latin typeface="+mj-lt"/>
                <a:cs typeface="Arial" pitchFamily="34" charset="0"/>
              </a:rPr>
              <a:t>                            </a:t>
            </a:r>
          </a:p>
          <a:p>
            <a:pPr>
              <a:buFont typeface="Wingdings" pitchFamily="2" charset="2"/>
              <a:buChar char="v"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PGIMER &amp; Dr. RML Hospital, NEW DELHI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STUDY DESIGN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Cohort study with  control [prospective]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2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AIMS AND OBJECTIVES: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    *Evaluate the success rate of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Type 1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paediatric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population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   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Analyse:factors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responsible for the  success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rate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type 1 in children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Sample: 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*CSOM-mucosal disease [6 months]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*Two groups(20 each): A (8-14 years) / B (&gt; 14 years)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Calibri" pitchFamily="34" charset="0"/>
            </a:endParaRPr>
          </a:p>
          <a:p>
            <a:pPr>
              <a:buSzPct val="75000"/>
              <a:buFont typeface="Wingdings 2" pitchFamily="18" charset="2"/>
              <a:buChar char="¨"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SYNOPSIS</a:t>
            </a:r>
            <a:endParaRPr lang="en-IN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586310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INTERVENTION: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*TYMPANOPLASTY TYPE 1 UNDER GA, (ADULTS-LA)	                                 	*Post auricular-inlay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temporalis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fascia)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CRITERIA FOR SUCCESS: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*INTACT GRAFT:6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MONTH END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*HEARING IMPROVEMENT: MINIMUM 10dB IN TWO  	  		                            CONSECUTIVE FREQUENCIES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STATISTICAL INTERPRETATION</a:t>
            </a:r>
            <a:r>
              <a:rPr lang="en-US" sz="20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  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CHI SQUARE TEST WITH YATES’  CORRECTION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21537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STUDY I:RESULTS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143116"/>
            <a:ext cx="8215370" cy="4714884"/>
          </a:xfrm>
        </p:spPr>
        <p:txBody>
          <a:bodyPr>
            <a:normAutofit lnSpcReduction="10000"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OVERALL SUCCESS RATE</a:t>
            </a:r>
            <a:r>
              <a:rPr lang="en-US" sz="2800" b="1" u="sng" dirty="0" smtClean="0">
                <a:effectLst/>
                <a:latin typeface="Arial" pitchFamily="34" charset="0"/>
                <a:cs typeface="Arial" pitchFamily="34" charset="0"/>
              </a:rPr>
              <a:t>:</a:t>
            </a:r>
            <a:endParaRPr lang="en-US" sz="28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endParaRPr lang="en-US" b="1" u="sng" dirty="0" smtClean="0">
              <a:effectLst/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sz="2800" b="1" u="sng" dirty="0" smtClean="0">
                <a:effectLst/>
                <a:latin typeface="Arial" pitchFamily="34" charset="0"/>
                <a:cs typeface="Arial" pitchFamily="34" charset="0"/>
              </a:rPr>
              <a:t>COMPLICATIONS:</a:t>
            </a:r>
          </a:p>
          <a:p>
            <a:pPr>
              <a:buClr>
                <a:schemeClr val="tx1"/>
              </a:buClr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Two patients: granulations</a:t>
            </a:r>
          </a:p>
          <a:p>
            <a:pPr>
              <a:buClr>
                <a:schemeClr val="tx1"/>
              </a:buCl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                One patient: glue ear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>
              <a:latin typeface="Calibri" pitchFamily="34" charset="0"/>
            </a:endParaRPr>
          </a:p>
          <a:p>
            <a:endParaRPr lang="en-US" sz="2400" b="1" dirty="0" smtClean="0">
              <a:latin typeface="Calibri" pitchFamily="34" charset="0"/>
            </a:endParaRPr>
          </a:p>
          <a:p>
            <a:pPr>
              <a:buNone/>
            </a:pPr>
            <a:endParaRPr lang="en-US" sz="2400" b="1" dirty="0" smtClean="0">
              <a:latin typeface="Calibri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Calibri" pitchFamily="34" charset="0"/>
              <a:cs typeface="Tahom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28662" y="2928934"/>
          <a:ext cx="6705599" cy="192024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676400"/>
                <a:gridCol w="1486619"/>
                <a:gridCol w="1454988"/>
                <a:gridCol w="2087592"/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TOTAL CASES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GRAFT UPTAKE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HEARING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IMPROVEMENT</a:t>
                      </a:r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[8-14years]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16[80%]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11[69%]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[Adults]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17[85%]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13[76%]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400050"/>
            <a:ext cx="8286808" cy="1143000"/>
          </a:xfrm>
        </p:spPr>
        <p:txBody>
          <a:bodyPr>
            <a:normAutofit/>
          </a:bodyPr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RESULTS</a:t>
            </a:r>
            <a:endParaRPr lang="en-US" u="sng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4643446"/>
          </a:xfrm>
        </p:spPr>
        <p:txBody>
          <a:bodyPr>
            <a:normAutofit fontScale="92500" lnSpcReduction="10000"/>
          </a:bodyPr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NO SIGNIFICANCE OF CONTRALATERAL EAR PATHOLOGY</a:t>
            </a:r>
          </a:p>
          <a:p>
            <a:pPr algn="ctr">
              <a:buNone/>
            </a:pP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[Measure of </a:t>
            </a:r>
            <a:r>
              <a:rPr lang="en-US" sz="2200" b="1" i="1" u="sng" dirty="0" smtClean="0">
                <a:effectLst/>
                <a:latin typeface="Arial" pitchFamily="34" charset="0"/>
                <a:cs typeface="Arial" pitchFamily="34" charset="0"/>
              </a:rPr>
              <a:t>Eustachian Tube</a:t>
            </a: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 function]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2200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r>
              <a:rPr lang="en-US" sz="1900" b="1" i="1" dirty="0" smtClean="0">
                <a:effectLst/>
                <a:latin typeface="Arial" pitchFamily="34" charset="0"/>
                <a:cs typeface="Arial" pitchFamily="34" charset="0"/>
              </a:rPr>
              <a:t>        *GROUP-A: CONTRALATERAL EAR DRUM INTACT</a:t>
            </a:r>
          </a:p>
          <a:p>
            <a:pPr>
              <a:lnSpc>
                <a:spcPct val="90000"/>
              </a:lnSpc>
              <a:buNone/>
            </a:pPr>
            <a:r>
              <a:rPr lang="en-US" sz="1900" b="1" i="1" dirty="0" smtClean="0">
                <a:effectLst/>
                <a:latin typeface="Arial" pitchFamily="34" charset="0"/>
                <a:cs typeface="Arial" pitchFamily="34" charset="0"/>
              </a:rPr>
              <a:t>        *GROUP-B: CONTRALATERAL EAR PATHOLOGY PRESENT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600" y="3124200"/>
          <a:ext cx="8686800" cy="2405187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447800"/>
                <a:gridCol w="1295400"/>
                <a:gridCol w="1447800"/>
                <a:gridCol w="1600200"/>
                <a:gridCol w="1219200"/>
                <a:gridCol w="1676400"/>
              </a:tblGrid>
              <a:tr h="1015299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Graft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Rejection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Residual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Perforation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% Fail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Rate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55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0.013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59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16.6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p&gt;0.05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429684" cy="1143000"/>
          </a:xfrm>
        </p:spPr>
        <p:txBody>
          <a:bodyPr>
            <a:normAutofit/>
          </a:bodyPr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I: RESULTS</a:t>
            </a:r>
            <a:endParaRPr lang="en-US" u="sng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14282" y="2000240"/>
            <a:ext cx="8643998" cy="4857760"/>
          </a:xfrm>
        </p:spPr>
        <p:txBody>
          <a:bodyPr>
            <a:normAutofit/>
          </a:bodyPr>
          <a:lstStyle/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NO SIGNIFICANCE OF SITE &amp; SIZE OF PERFORATION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0034" y="2786058"/>
          <a:ext cx="8153400" cy="368808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525489"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PAEDIATRIC</a:t>
                      </a:r>
                      <a:r>
                        <a:rPr lang="en-US" sz="1600" baseline="0" dirty="0" smtClean="0"/>
                        <a:t> PATIENTS</a:t>
                      </a:r>
                    </a:p>
                    <a:p>
                      <a:r>
                        <a:rPr lang="en-US" sz="1600" baseline="0" dirty="0" smtClean="0"/>
                        <a:t>No of cases              Graft uptake</a:t>
                      </a:r>
                      <a:endParaRPr lang="en-IN" sz="1600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ADULT PATIENTS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No of cases             Graft uptake</a:t>
                      </a:r>
                      <a:endParaRPr lang="en-IN" sz="1600" dirty="0" smtClean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23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SITE</a:t>
                      </a:r>
                      <a:r>
                        <a:rPr lang="en-US" sz="1600" b="1" u="sng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OF PERFORATION</a:t>
                      </a:r>
                      <a:endParaRPr lang="en-IN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Anterior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02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03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01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Inferior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09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Posterior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23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u="sng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SIZE OF PERFORATION</a:t>
                      </a:r>
                      <a:endParaRPr lang="en-IN" sz="1600" b="1" u="sng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Small [&lt;25%]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03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05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05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Medium[&lt;50%]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Large [&gt;50%]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08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725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57400"/>
            <a:ext cx="8929718" cy="48006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Lady </a:t>
            </a:r>
            <a:r>
              <a:rPr lang="en-US" sz="2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Hardinge</a:t>
            </a: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Medical College &amp; Associated Hospitals, NEW DELHI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STUDY DESIGN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Cohort study with control [Prospective]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AIMS AND OBJECTIVES: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*Evaluate The Success Rate Of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Type 1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Paediatric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Age Group Of 5-8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               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Factors Responsible For The  Success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Rate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Type 1 In Children [5-8 Yrs]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SAMPLE: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*CSOM-mucosal disease [6 months]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*Two groups(30 each): A (5-8 years) / B (&gt; 14 years)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STUDY II: SYNOPSIS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INTERVENTION: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*TYMPANOPLASTY TYPE 1 UNDER GA, (ADULTS-LA)	                                 	*Post auricular-inlay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temporalis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fascia)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CRITERIA FOR SUCCESS: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*INTACT GRAFT: 6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month    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*HEARING IMPROVEMENT: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Minimum 10 dB In Two Consecutive Frequencies</a:t>
            </a:r>
          </a:p>
          <a:p>
            <a:pPr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STATISTICAL INTERPRETATION: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*CHI SQUARE TEST WITH YATES’ CORRECTION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*FISCHER EXACT “P” VALUE TEST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*EPI-INFO VERSION 7</a:t>
            </a:r>
          </a:p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</a:t>
            </a:r>
          </a:p>
          <a:p>
            <a:pPr>
              <a:buFont typeface="Wingdings" pitchFamily="2" charset="2"/>
              <a:buNone/>
            </a:pPr>
            <a:endParaRPr lang="en-US" sz="2000" dirty="0" smtClean="0">
              <a:latin typeface="Calibri" pitchFamily="34" charset="0"/>
            </a:endParaRPr>
          </a:p>
          <a:p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</a:t>
            </a:r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RESULTS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143116"/>
            <a:ext cx="7772400" cy="4443434"/>
          </a:xfrm>
        </p:spPr>
        <p:txBody>
          <a:bodyPr>
            <a:noAutofit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GRAFT UPTAKE &amp; HEARING IMPROVEMENT</a:t>
            </a:r>
            <a:endParaRPr lang="en-US" sz="2400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endParaRPr lang="en-US" sz="2400" b="1" u="sng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In children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, Graft uptake/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udiological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results 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are comparable to adults for </a:t>
            </a:r>
            <a:r>
              <a:rPr lang="en-US" sz="20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ympanoplasty</a:t>
            </a:r>
            <a:r>
              <a:rPr lang="en-US" sz="2000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Type I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FAILURE: 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Faulty Surgical Technique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COMPLICATIONS: </a:t>
            </a:r>
            <a:r>
              <a:rPr lang="en-US" sz="2000" dirty="0" smtClean="0">
                <a:effectLst/>
                <a:latin typeface="Arial" pitchFamily="34" charset="0"/>
                <a:cs typeface="Arial" pitchFamily="34" charset="0"/>
              </a:rPr>
              <a:t>Nil</a:t>
            </a:r>
          </a:p>
          <a:p>
            <a:pPr>
              <a:buClr>
                <a:schemeClr val="tx1"/>
              </a:buCl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     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8596" y="2857496"/>
          <a:ext cx="8358246" cy="2087833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367244"/>
                <a:gridCol w="990210"/>
                <a:gridCol w="1143008"/>
                <a:gridCol w="1643074"/>
                <a:gridCol w="1643074"/>
                <a:gridCol w="1571636"/>
              </a:tblGrid>
              <a:tr h="80767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 Cases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Graft Uptake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Hearing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Improvement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lang="en-IN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565371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</a:p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[5-8</a:t>
                      </a:r>
                      <a:r>
                        <a:rPr lang="en-US" b="1" u="non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years]</a:t>
                      </a:r>
                      <a:endParaRPr lang="en-IN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30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26(87%)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= 0.159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p&gt;0.05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[Not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Significant]</a:t>
                      </a: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18(69%)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= 0.488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p&gt;0.05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[Not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Significant]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627219"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</a:p>
                    <a:p>
                      <a:pPr algn="ctr"/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[Adults]</a:t>
                      </a:r>
                      <a:endParaRPr lang="en-IN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30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27(90%)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none" dirty="0" smtClea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+mj-lt"/>
                          <a:cs typeface="Arial" pitchFamily="34" charset="0"/>
                        </a:rPr>
                        <a:t>21(78%)</a:t>
                      </a:r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b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</a:t>
            </a:r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RESULTS</a:t>
            </a:r>
            <a:endParaRPr lang="en-US" b="1" dirty="0">
              <a:solidFill>
                <a:srgbClr val="FF99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57158" y="2057400"/>
            <a:ext cx="8572560" cy="4800600"/>
          </a:xfrm>
        </p:spPr>
        <p:txBody>
          <a:bodyPr>
            <a:normAutofit/>
          </a:bodyPr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SIGNIFICANCE OF CONTRALATERAL EAR PATHOLOGY:</a:t>
            </a:r>
            <a:endParaRPr lang="en-US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*Measure of “Eustachian Tube Function”</a:t>
            </a:r>
          </a:p>
          <a:p>
            <a:pPr>
              <a:buClr>
                <a:schemeClr val="tx1"/>
              </a:buClr>
              <a:buNone/>
            </a:pPr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*No Significance Observed: ET has no impact on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Paed</a:t>
            </a:r>
            <a:r>
              <a:rPr lang="en-US" sz="2000" b="1" dirty="0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Tymp</a:t>
            </a:r>
            <a:endParaRPr lang="en-US" sz="2000" b="1" dirty="0" smtClean="0">
              <a:solidFill>
                <a:schemeClr val="tx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8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11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lnSpc>
                <a:spcPct val="90000"/>
              </a:lnSpc>
              <a:buNone/>
            </a:pPr>
            <a:endParaRPr lang="en-US" sz="19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19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071538" y="3857628"/>
          <a:ext cx="7467600" cy="2571978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447800"/>
                <a:gridCol w="1295400"/>
                <a:gridCol w="1447800"/>
                <a:gridCol w="1600200"/>
                <a:gridCol w="1676400"/>
              </a:tblGrid>
              <a:tr h="71438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Success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Failure</a:t>
                      </a: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17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16(94%)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01(6%)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= 1.822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p&gt;0.05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[Not Significant]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GROUP-B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10(77%)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03(23%)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5915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KEY: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GROUP-A: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Contralateral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ear drum intact</a:t>
                      </a:r>
                    </a:p>
                    <a:p>
                      <a:pPr>
                        <a:lnSpc>
                          <a:spcPct val="90000"/>
                        </a:lnSpc>
                        <a:buNone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           GROUP-B: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Contralateral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 ear pathology present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3071834" cy="137634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RESULTS</a:t>
            </a:r>
            <a:endParaRPr lang="en-US" sz="4400" dirty="0">
              <a:solidFill>
                <a:srgbClr val="FF99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IN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SIGNIFICANCE OF SIZE &amp; SITE OF PERFORATION</a:t>
            </a:r>
            <a:endParaRPr lang="en-IN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214282" y="2643182"/>
            <a:ext cx="3429024" cy="3357586"/>
          </a:xfrm>
          <a:ln w="38100">
            <a:solidFill>
              <a:srgbClr val="FF9900"/>
            </a:solidFill>
          </a:ln>
        </p:spPr>
        <p:txBody>
          <a:bodyPr/>
          <a:lstStyle/>
          <a:p>
            <a:pPr>
              <a:buClr>
                <a:schemeClr val="tx1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IN" sz="20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SURGICAL SUCCESS:</a:t>
            </a:r>
          </a:p>
          <a:p>
            <a:endParaRPr lang="en-IN" sz="10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Clr>
                <a:srgbClr val="FF9900"/>
              </a:buClr>
            </a:pPr>
            <a:r>
              <a:rPr lang="en-IN" sz="20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Anterior Perforations Poor</a:t>
            </a:r>
          </a:p>
          <a:p>
            <a:pPr>
              <a:buClr>
                <a:srgbClr val="FF9900"/>
              </a:buClr>
            </a:pPr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Graft Uptake:</a:t>
            </a:r>
          </a:p>
          <a:p>
            <a:r>
              <a:rPr lang="en-IN" sz="2000" dirty="0" smtClean="0">
                <a:latin typeface="Arial" pitchFamily="34" charset="0"/>
                <a:cs typeface="Arial" pitchFamily="34" charset="0"/>
              </a:rPr>
              <a:t>   - </a:t>
            </a:r>
            <a:r>
              <a:rPr lang="en-IN" sz="1800" i="1" dirty="0" smtClean="0">
                <a:latin typeface="Arial" pitchFamily="34" charset="0"/>
                <a:cs typeface="Arial" pitchFamily="34" charset="0"/>
              </a:rPr>
              <a:t>Poor perfusion of anterior</a:t>
            </a:r>
          </a:p>
          <a:p>
            <a:r>
              <a:rPr lang="en-IN" sz="1800" i="1" dirty="0" smtClean="0">
                <a:latin typeface="Arial" pitchFamily="34" charset="0"/>
                <a:cs typeface="Arial" pitchFamily="34" charset="0"/>
              </a:rPr>
              <a:t>      half of tympanic membrane</a:t>
            </a:r>
          </a:p>
          <a:p>
            <a:r>
              <a:rPr lang="en-IN" sz="1800" i="1" dirty="0" smtClean="0">
                <a:latin typeface="Arial" pitchFamily="34" charset="0"/>
                <a:cs typeface="Arial" pitchFamily="34" charset="0"/>
              </a:rPr>
              <a:t>   - Faulty technique</a:t>
            </a:r>
          </a:p>
          <a:p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*Independent of the size of </a:t>
            </a:r>
          </a:p>
          <a:p>
            <a:r>
              <a:rPr lang="en-IN" sz="20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Perforation</a:t>
            </a:r>
          </a:p>
          <a:p>
            <a:endParaRPr lang="en-IN" sz="10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IN" sz="18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57620" y="2214554"/>
          <a:ext cx="4937884" cy="40335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309164"/>
                <a:gridCol w="919167"/>
                <a:gridCol w="244762"/>
                <a:gridCol w="1087161"/>
                <a:gridCol w="1377630"/>
              </a:tblGrid>
              <a:tr h="518160">
                <a:tc>
                  <a:txBody>
                    <a:bodyPr/>
                    <a:lstStyle/>
                    <a:p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PAEDIATRIC</a:t>
                      </a:r>
                      <a:r>
                        <a:rPr lang="en-US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PATIENTS</a:t>
                      </a:r>
                    </a:p>
                    <a:p>
                      <a:r>
                        <a:rPr lang="en-US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  No of cases    Graft uptake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algn="ctr"/>
                      <a:r>
                        <a:rPr lang="en-IN" sz="1200" b="1" dirty="0" smtClean="0">
                          <a:latin typeface="Arial" pitchFamily="34" charset="0"/>
                          <a:cs typeface="Arial" pitchFamily="34" charset="0"/>
                        </a:rPr>
                        <a:t>Analysis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</a:rPr>
                        <a:t>SITE</a:t>
                      </a:r>
                      <a:r>
                        <a:rPr lang="en-US" sz="1200" b="1" u="none" baseline="0" dirty="0" smtClean="0">
                          <a:solidFill>
                            <a:schemeClr val="bg1"/>
                          </a:solidFill>
                        </a:rPr>
                        <a:t> OF PERFORATION</a:t>
                      </a:r>
                      <a:endParaRPr lang="en-IN" sz="1200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Anterior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01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2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2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7.1538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 &lt; 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[Significant] </a:t>
                      </a: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Inferior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Posterior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04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SIZE OF PERFORATION</a:t>
                      </a:r>
                      <a:endParaRPr lang="en-IN" sz="1200" b="1" u="non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Small [&lt;25%]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nil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2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Symbol" pitchFamily="18" charset="2"/>
                        </a:rPr>
                        <a:t></a:t>
                      </a:r>
                      <a:r>
                        <a:rPr kumimoji="0" lang="en-US" sz="1200" b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= 0.0647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p&gt;0.05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[Not Significant] </a:t>
                      </a:r>
                    </a:p>
                    <a:p>
                      <a:pPr algn="ctr"/>
                      <a:endParaRPr lang="en-IN" sz="1200" b="1" dirty="0" smtClean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Medium[&lt;50%]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Large [&gt;50%}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IN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86808" cy="1285884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   STUDY II: RESULTS 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2071678"/>
            <a:ext cx="9001156" cy="4114800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IMPACT OF MASTOID PNEUMATIZATION ON PAEDIATRIC TYMPANOPLASTY:</a:t>
            </a:r>
          </a:p>
          <a:p>
            <a:pPr>
              <a:buClr>
                <a:srgbClr val="FFC000"/>
              </a:buClr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[Does adjuvant mastoid surgery improve graft uptake??]</a:t>
            </a:r>
          </a:p>
          <a:p>
            <a:pPr>
              <a:buClr>
                <a:schemeClr val="bg1"/>
              </a:buCl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#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Mastoid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Pneumatization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was determined by 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Volume</a:t>
            </a:r>
          </a:p>
          <a:p>
            <a:pPr>
              <a:buClr>
                <a:schemeClr val="bg1"/>
              </a:buCl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# </a:t>
            </a: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TYMPANOMETRIC VOLUME 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 *Volume of  External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aud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canal, Middle ear cleft &amp; Mastoid cavity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*Measured by </a:t>
            </a:r>
            <a:r>
              <a:rPr lang="en-US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Impedance </a:t>
            </a:r>
            <a:r>
              <a:rPr lang="en-US" sz="20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Audiometry</a:t>
            </a:r>
            <a:endParaRPr lang="en-US" sz="2000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[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probe, Pressure:-300daPa to +300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daPa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>
                <a:schemeClr val="bg1"/>
              </a:buClr>
              <a:buNone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                        &amp; Expressed in cu cm]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RESULTS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1" y="4357694"/>
          <a:ext cx="8643996" cy="1436624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1440666"/>
                <a:gridCol w="1273977"/>
                <a:gridCol w="1428760"/>
                <a:gridCol w="1643074"/>
                <a:gridCol w="1214446"/>
                <a:gridCol w="1643073"/>
              </a:tblGrid>
              <a:tr h="370840">
                <a:tc>
                  <a:txBody>
                    <a:bodyPr/>
                    <a:lstStyle/>
                    <a:p>
                      <a:endParaRPr lang="en-IN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Cases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Graft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Rejection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Residual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Perforation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% Fail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Rate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Statistical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Significance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 A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Symbol" pitchFamily="18" charset="2"/>
                        </a:rPr>
                        <a:t></a:t>
                      </a:r>
                      <a:r>
                        <a:rPr kumimoji="0" lang="en-US" sz="180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= 1.822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GROUP- B</a:t>
                      </a:r>
                      <a:endParaRPr lang="en-IN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23.08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p&gt;0.05 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1472" y="2071678"/>
            <a:ext cx="7715304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TYMPANOMETRIC VOLUME: NO SIGNIFICANCE</a:t>
            </a:r>
          </a:p>
          <a:p>
            <a:pPr>
              <a:lnSpc>
                <a:spcPct val="90000"/>
              </a:lnSpc>
            </a:pPr>
            <a:endParaRPr lang="en-US" sz="20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# GROUP-A: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volume &lt; 1.60 cm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# GROUP-B: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volume &gt; 1.60 cm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3</a:t>
            </a:r>
          </a:p>
          <a:p>
            <a:pPr>
              <a:lnSpc>
                <a:spcPct val="9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[1.60 cm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– mean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volume]</a:t>
            </a:r>
          </a:p>
          <a:p>
            <a:pPr>
              <a:lnSpc>
                <a:spcPct val="90000"/>
              </a:lnSpc>
              <a:buNone/>
            </a:pP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130971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STUDY II: 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8929718" cy="4514872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PREMISE:     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Small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volume    </a:t>
            </a:r>
          </a:p>
          <a:p>
            <a:pPr>
              <a:buClr>
                <a:schemeClr val="bg1"/>
              </a:buCl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Clr>
                <a:schemeClr val="bg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Poorly aerated middle ear &amp; mastoid     </a:t>
            </a:r>
          </a:p>
          <a:p>
            <a:pPr>
              <a:buClr>
                <a:schemeClr val="bg1"/>
              </a:buCl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bg1"/>
              </a:buCl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poor graft uptake 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*[Larger the </a:t>
            </a:r>
            <a:r>
              <a:rPr lang="en-U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tympanometric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volume: greater the chances of  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success of </a:t>
            </a:r>
            <a:r>
              <a:rPr lang="en-U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]</a:t>
            </a:r>
          </a:p>
          <a:p>
            <a:pPr>
              <a:buClr>
                <a:schemeClr val="bg1"/>
              </a:buCl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STUDY: NO ROLE OF TYMPANOMETRIC VOLUME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	  #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Diamant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mastoid size has Gaussian distribution genetically determined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# Role of cortical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mastoidectomy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Controversial    	              </a:t>
            </a:r>
          </a:p>
          <a:p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4500562" y="2571744"/>
            <a:ext cx="285752" cy="35719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4500562" y="3357562"/>
            <a:ext cx="285752" cy="35719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CONCLUSIONS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000240"/>
            <a:ext cx="7772400" cy="458631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Children have graft uptake &amp;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audiological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 results comparable to adults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Paediatric age for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: 5 years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Paediatric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: No significance of Eustachian tube</a:t>
            </a: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endParaRPr lang="en-IN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No impact of size or site of perforation on paediatric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IN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IN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No impact of mastoid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pneumatization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 on paediatric </a:t>
            </a:r>
            <a:r>
              <a:rPr lang="en-IN" sz="2000" b="1" dirty="0" err="1" smtClean="0">
                <a:latin typeface="Arial" pitchFamily="34" charset="0"/>
                <a:cs typeface="Arial" pitchFamily="34" charset="0"/>
              </a:rPr>
              <a:t>tympanoplasty</a:t>
            </a:r>
            <a:endParaRPr lang="en-IN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81000"/>
            <a:ext cx="821537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US" b="1" dirty="0">
              <a:solidFill>
                <a:srgbClr val="FF99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057400"/>
            <a:ext cx="8643998" cy="46577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n-US" sz="2800" b="1" i="1" dirty="0" smtClean="0">
              <a:effectLst/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MINIMUM AGE FOR PAEDIATRIC TYMPANOPLASTY?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2200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# Medical text: 8-10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[Anatomical maturity of ET: increase in cartilaginous  			portion and tensor 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palati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mass]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	       </a:t>
            </a:r>
            <a:r>
              <a:rPr lang="en-US" sz="26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#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Study: 5-8 years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i="1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[No role of Eustachian tube]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          #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Medical literature: 2 to 3 years of age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600" dirty="0" smtClean="0">
                <a:effectLst/>
                <a:latin typeface="Arial" pitchFamily="34" charset="0"/>
                <a:cs typeface="Arial" pitchFamily="34" charset="0"/>
              </a:rPr>
              <a:t>      </a:t>
            </a:r>
            <a:endParaRPr lang="en-US" sz="3600" b="1" i="1" dirty="0" smtClean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sz="half" idx="2"/>
          </p:nvPr>
        </p:nvSpPr>
        <p:spPr>
          <a:xfrm>
            <a:off x="428596" y="2000240"/>
            <a:ext cx="3810000" cy="4572032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CONCEPT OF SAFE EAR: CHALLENGED?</a:t>
            </a: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FF9900"/>
              </a:buClr>
              <a:buNone/>
            </a:pP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omplications of CSOM  are seen equally in both CSOM-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Tubotympanic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Attico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antral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All Perforations: Warrant Immediate Closure</a:t>
            </a:r>
          </a:p>
          <a:p>
            <a:endParaRPr lang="en-IN" dirty="0"/>
          </a:p>
        </p:txBody>
      </p:sp>
      <p:sp>
        <p:nvSpPr>
          <p:cNvPr id="7" name="Down Arrow 6"/>
          <p:cNvSpPr/>
          <p:nvPr/>
        </p:nvSpPr>
        <p:spPr bwMode="auto">
          <a:xfrm>
            <a:off x="2285984" y="4856661"/>
            <a:ext cx="285752" cy="35719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" name="Picture 8" descr="images.j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1" y="2143113"/>
            <a:ext cx="3628073" cy="2129790"/>
          </a:xfrm>
          <a:prstGeom prst="rect">
            <a:avLst/>
          </a:prstGeom>
        </p:spPr>
      </p:pic>
      <p:pic>
        <p:nvPicPr>
          <p:cNvPr id="10" name="Picture 9" descr="images (1).jp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497" y="4429120"/>
            <a:ext cx="3739515" cy="2067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REVIEW OF LITERATURE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2285992"/>
            <a:ext cx="5072098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EUSTACHIAN TUBE: DISPUTED ROLE ?</a:t>
            </a:r>
          </a:p>
          <a:p>
            <a:pPr>
              <a:lnSpc>
                <a:spcPct val="90000"/>
              </a:lnSpc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# No Consistent Clinical Method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For Evaluation    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# GAS DIFFUSION THEORY: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[Plausible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Pathophysiological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Explanation For Middle Ear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Diseases]</a:t>
            </a:r>
          </a:p>
          <a:p>
            <a:endParaRPr lang="en-IN" dirty="0"/>
          </a:p>
        </p:txBody>
      </p:sp>
      <p:pic>
        <p:nvPicPr>
          <p:cNvPr id="8" name="Content Placeholder 7" descr="images (4).jpe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43570" y="2000240"/>
            <a:ext cx="3095625" cy="2309813"/>
          </a:xfrm>
        </p:spPr>
      </p:pic>
      <p:pic>
        <p:nvPicPr>
          <p:cNvPr id="9" name="Picture 8" descr="images (2).jpe"/>
          <p:cNvPicPr>
            <a:picLocks noChangeAspect="1"/>
          </p:cNvPicPr>
          <p:nvPr/>
        </p:nvPicPr>
        <p:blipFill>
          <a:blip r:embed="rId3"/>
          <a:srcRect l="2749" r="1374"/>
          <a:stretch>
            <a:fillRect/>
          </a:stretch>
        </p:blipFill>
        <p:spPr>
          <a:xfrm>
            <a:off x="5662156" y="4500570"/>
            <a:ext cx="3139196" cy="2178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00050"/>
            <a:ext cx="857256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00240"/>
            <a:ext cx="8929718" cy="450059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CHILDREN - ideal candidates for </a:t>
            </a:r>
            <a:r>
              <a:rPr lang="en-US" sz="2800" b="1" u="sng" dirty="0" err="1" smtClean="0"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OSSICULAR EROSIONS ARE LESS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GOOD COCHLEAR RESERVES</a:t>
            </a:r>
            <a:endParaRPr lang="en-IN" sz="2400" b="1" i="1" dirty="0" smtClean="0">
              <a:solidFill>
                <a:srgbClr val="FFFF00"/>
              </a:solidFill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QUALITY OF LIFE IMPROVED:</a:t>
            </a: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Calibri" pitchFamily="34" charset="0"/>
              </a:rPr>
              <a:t>                                  # Physical  activity: </a:t>
            </a: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water sports</a:t>
            </a:r>
            <a:endParaRPr lang="en-US" sz="2400" b="1" i="1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latin typeface="Calibri" pitchFamily="34" charset="0"/>
              </a:rPr>
              <a:t>                                  # Reduced emotional stress</a:t>
            </a:r>
          </a:p>
          <a:p>
            <a:pPr>
              <a:buClr>
                <a:srgbClr val="FF9900"/>
              </a:buClr>
              <a:buNone/>
            </a:pPr>
            <a:r>
              <a:rPr lang="en-US" sz="2400" b="1" dirty="0" smtClean="0">
                <a:effectLst/>
                <a:latin typeface="Calibri" pitchFamily="34" charset="0"/>
              </a:rPr>
              <a:t>                                  # Decreased parent concern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dirty="0" smtClean="0">
                <a:effectLst/>
                <a:latin typeface="Calibri" pitchFamily="34" charset="0"/>
              </a:rPr>
              <a:t>POTENTIAL RISK: CHOLESTEATOMA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rgbClr val="FFFF00"/>
                </a:solidFill>
                <a:latin typeface="Calibri" pitchFamily="34" charset="0"/>
              </a:rPr>
              <a:t>PREVENTION : DEAFNESS </a:t>
            </a:r>
            <a:r>
              <a:rPr lang="en-US" sz="2400" b="1" dirty="0" smtClean="0">
                <a:latin typeface="Calibri" pitchFamily="34" charset="0"/>
              </a:rPr>
              <a:t>[repeated bouts of CSOM]</a:t>
            </a:r>
            <a:endParaRPr lang="en-US" sz="2400" b="1" dirty="0" smtClean="0"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REVIEW OF LITERATURE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800600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IN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PREVENTION [ WHO Guidelines]:</a:t>
            </a:r>
          </a:p>
          <a:p>
            <a:pPr>
              <a:buClr>
                <a:srgbClr val="FF9900"/>
              </a:buClr>
              <a:buNone/>
            </a:pPr>
            <a:endParaRPr lang="en-IN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ASOM: proper management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Minimize Risk factors: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Good ear hygiene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Avoid Dirty water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                    # Proper posture during breast feeding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Immunization: Measles/H. </a:t>
            </a:r>
            <a:r>
              <a:rPr lang="en-IN" sz="2400" dirty="0" err="1" smtClean="0">
                <a:latin typeface="Arial" pitchFamily="34" charset="0"/>
                <a:cs typeface="Arial" pitchFamily="34" charset="0"/>
              </a:rPr>
              <a:t>Influenzae</a:t>
            </a:r>
            <a:r>
              <a:rPr lang="en-IN" sz="2400" dirty="0" smtClean="0">
                <a:latin typeface="Arial" pitchFamily="34" charset="0"/>
                <a:cs typeface="Arial" pitchFamily="34" charset="0"/>
              </a:rPr>
              <a:t>/ Pneumococcal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Preschool/School Screening for CSOM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[Patients can be recruited for </a:t>
            </a:r>
            <a:r>
              <a:rPr lang="en-IN" sz="2400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tympanoplasty</a:t>
            </a:r>
            <a:r>
              <a:rPr lang="en-IN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]</a:t>
            </a:r>
          </a:p>
          <a:p>
            <a:pPr>
              <a:buClr>
                <a:srgbClr val="FF9900"/>
              </a:buClr>
              <a:buNone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en-IN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TAKE HOME MESSAGE</a:t>
            </a:r>
            <a:endParaRPr lang="en-IN" b="1" dirty="0">
              <a:solidFill>
                <a:srgbClr val="FF99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285992"/>
            <a:ext cx="4500594" cy="4071966"/>
          </a:xfrm>
        </p:spPr>
        <p:txBody>
          <a:bodyPr/>
          <a:lstStyle/>
          <a:p>
            <a:pPr>
              <a:buClr>
                <a:srgbClr val="FF9900"/>
              </a:buClr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Discharging ear in children: </a:t>
            </a:r>
            <a:r>
              <a:rPr lang="en-US" sz="2400" b="1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Tympanoplasty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is the treatment of choice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Discharging ear :   [morbidity-</a:t>
            </a:r>
            <a:r>
              <a:rPr lang="en-US" sz="24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DEAFNESS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role of Eustachian tube</a:t>
            </a:r>
          </a:p>
          <a:p>
            <a:pPr>
              <a:buClr>
                <a:srgbClr val="FF9900"/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concept of safe/unsafe ear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9900"/>
              </a:buCl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Content Placeholder 7" descr="DSC019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2310" t="6999" r="10499" b="26247"/>
          <a:stretch>
            <a:fillRect/>
          </a:stretch>
        </p:blipFill>
        <p:spPr bwMode="auto">
          <a:xfrm>
            <a:off x="4572000" y="2928934"/>
            <a:ext cx="4423640" cy="3296153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ffectLst/>
        </p:spPr>
      </p:pic>
      <p:sp>
        <p:nvSpPr>
          <p:cNvPr id="6" name="Rectangular Callout 5"/>
          <p:cNvSpPr/>
          <p:nvPr/>
        </p:nvSpPr>
        <p:spPr bwMode="auto">
          <a:xfrm>
            <a:off x="6500826" y="2357430"/>
            <a:ext cx="2143140" cy="642942"/>
          </a:xfrm>
          <a:prstGeom prst="wedgeRectCallo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Please</a:t>
            </a:r>
            <a:r>
              <a:rPr kumimoji="0" lang="en-I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do </a:t>
            </a:r>
            <a:r>
              <a:rPr kumimoji="0" lang="en-IN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paed</a:t>
            </a:r>
            <a:r>
              <a:rPr kumimoji="0" lang="en-IN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IN" sz="20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tympanoplasty</a:t>
            </a:r>
            <a:endParaRPr kumimoji="0" lang="en-IN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DEAFNESS: </a:t>
            </a:r>
            <a:r>
              <a:rPr lang="en-IN" b="1" dirty="0" err="1" smtClean="0">
                <a:solidFill>
                  <a:srgbClr val="FF9900"/>
                </a:solidFill>
              </a:rPr>
              <a:t>Dreadfull</a:t>
            </a:r>
            <a:endParaRPr lang="en-IN" b="1" dirty="0">
              <a:solidFill>
                <a:srgbClr val="FF9900"/>
              </a:solidFill>
            </a:endParaRPr>
          </a:p>
        </p:txBody>
      </p:sp>
      <p:pic>
        <p:nvPicPr>
          <p:cNvPr id="9" name="VID-20151005-WA0002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00101" y="2071678"/>
            <a:ext cx="7500989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b="1" dirty="0" smtClean="0">
                <a:solidFill>
                  <a:srgbClr val="FF9900"/>
                </a:solidFill>
              </a:rPr>
              <a:t>MAGIC OF SOUND</a:t>
            </a:r>
            <a:endParaRPr lang="en-IN" b="1" dirty="0">
              <a:solidFill>
                <a:srgbClr val="FF9900"/>
              </a:solidFill>
            </a:endParaRPr>
          </a:p>
        </p:txBody>
      </p:sp>
      <p:pic>
        <p:nvPicPr>
          <p:cNvPr id="5" name="MOV02239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8728" y="207167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9900"/>
                </a:solidFill>
                <a:effectLst/>
                <a:cs typeface="Arial" pitchFamily="34" charset="0"/>
              </a:rPr>
              <a:t>THANK YOU </a:t>
            </a:r>
            <a:endParaRPr lang="en-US" b="1" dirty="0">
              <a:solidFill>
                <a:srgbClr val="FF9900"/>
              </a:solidFill>
              <a:effectLst/>
              <a:cs typeface="Arial" pitchFamily="34" charset="0"/>
            </a:endParaRPr>
          </a:p>
        </p:txBody>
      </p:sp>
      <p:pic>
        <p:nvPicPr>
          <p:cNvPr id="7" name="Content Placeholder 6" descr="funny-einstein-9gag-cant-explain-simply-dont-understand-well.jpg"/>
          <p:cNvPicPr>
            <a:picLocks noGrp="1" noChangeAspect="1"/>
          </p:cNvPicPr>
          <p:nvPr>
            <p:ph idx="1"/>
          </p:nvPr>
        </p:nvPicPr>
        <p:blipFill>
          <a:blip r:embed="rId2"/>
          <a:srcRect b="8172"/>
          <a:stretch>
            <a:fillRect/>
          </a:stretch>
        </p:blipFill>
        <p:spPr>
          <a:xfrm>
            <a:off x="1714480" y="2143116"/>
            <a:ext cx="5850731" cy="4368935"/>
          </a:xfr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ltiColoredBullet">
  <a:themeElements>
    <a:clrScheme name="Office Theme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I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>TP</AssetType>
    <Markets xmlns="145c5697-5eb5-440b-b2f1-a8273fb59250">en-us</Markets>
    <AppVer xmlns="145c5697-5eb5-440b-b2f1-a8273fb59250" xsi:nil="true"/>
    <AuthoringAssetId xmlns="145c5697-5eb5-440b-b2f1-a8273fb59250">TP001069022</AuthoringAssetId>
    <AssetId xmlns="145c5697-5eb5-440b-b2f1-a8273fb59250">TS001069022</AssetId>
  </documentManagement>
</p:properties>
</file>

<file path=customXml/itemProps1.xml><?xml version="1.0" encoding="utf-8"?>
<ds:datastoreItem xmlns:ds="http://schemas.openxmlformats.org/officeDocument/2006/customXml" ds:itemID="{A50CB661-FC29-4A91-9937-85C298AC309B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51696A60-24FE-4BF5-BC38-559993F5B2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6B4DED-A287-4C22-8E24-045F57187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03C23918-393A-4082-8D6D-91E370F7C107}">
  <ds:schemaRefs>
    <ds:schemaRef ds:uri="http://schemas.microsoft.com/office/2006/metadata/properties"/>
    <ds:schemaRef ds:uri="145c5697-5eb5-440b-b2f1-a8273fb592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MultiColoredBullet</Template>
  <TotalTime>2271</TotalTime>
  <Words>1444</Words>
  <Application>Microsoft PowerPoint</Application>
  <PresentationFormat>On-screen Show (4:3)</PresentationFormat>
  <Paragraphs>668</Paragraphs>
  <Slides>33</Slides>
  <Notes>7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MultiColoredBullet</vt:lpstr>
      <vt:lpstr>Role of Paediatric Tympanoplasty in Modern Otology</vt:lpstr>
      <vt:lpstr> Discharging ear [Chronic Suppurative Otitis Media:CSOM] is a massive health problem</vt:lpstr>
      <vt:lpstr>CSOM:Classification</vt:lpstr>
      <vt:lpstr>CSOM: Mucosal Disease </vt:lpstr>
      <vt:lpstr>COMPLICATIONS</vt:lpstr>
      <vt:lpstr>MANAGEMENT:Children</vt:lpstr>
      <vt:lpstr>ENT  PERSPECTIVE</vt:lpstr>
      <vt:lpstr>  Bias:Paediatric Tympanoplasty</vt:lpstr>
      <vt:lpstr>EVIDENCE-BASED MEDICINE</vt:lpstr>
      <vt:lpstr>RESEARCH</vt:lpstr>
      <vt:lpstr>STUDY I: SYNOPSIS</vt:lpstr>
      <vt:lpstr>STUDY I: SYNOPSIS</vt:lpstr>
      <vt:lpstr>STUDY I:RESULTS</vt:lpstr>
      <vt:lpstr>STUDY I: RESULTS</vt:lpstr>
      <vt:lpstr>STUDY I: RESULTS</vt:lpstr>
      <vt:lpstr>STUDY II: SYNOPSIS</vt:lpstr>
      <vt:lpstr>STUDY II: SYNOPSIS</vt:lpstr>
      <vt:lpstr>STUDY II: RESULTS</vt:lpstr>
      <vt:lpstr>STUDY II: RESULTS</vt:lpstr>
      <vt:lpstr>STUDY II: RESULTS</vt:lpstr>
      <vt:lpstr>    STUDY II: RESULTS </vt:lpstr>
      <vt:lpstr>STUDY II: RESULTS</vt:lpstr>
      <vt:lpstr>STUDY II: RESULTS</vt:lpstr>
      <vt:lpstr>CONCLUSIONS</vt:lpstr>
      <vt:lpstr>REVIEW OF LITERATURE</vt:lpstr>
      <vt:lpstr>REVIEW OF LITERATURE</vt:lpstr>
      <vt:lpstr>REVIEW OF LITERATURE</vt:lpstr>
      <vt:lpstr>REVIEW OF LITERATURE</vt:lpstr>
      <vt:lpstr>REVIEW OF LITERATURE</vt:lpstr>
      <vt:lpstr>TAKE HOME MESSAGE</vt:lpstr>
      <vt:lpstr>DEAFNESS: Dreadfull</vt:lpstr>
      <vt:lpstr>MAGIC OF SOUND</vt:lpstr>
      <vt:lpstr>THANK YOU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HHHHHHHHHHHHHHHHHH</dc:title>
  <dc:creator>HP</dc:creator>
  <cp:lastModifiedBy>Gautam bir singh</cp:lastModifiedBy>
  <cp:revision>408</cp:revision>
  <cp:lastPrinted>1601-01-01T00:00:00Z</cp:lastPrinted>
  <dcterms:created xsi:type="dcterms:W3CDTF">2012-12-02T06:46:49Z</dcterms:created>
  <dcterms:modified xsi:type="dcterms:W3CDTF">2016-09-09T13:00:56Z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Markets">
    <vt:lpwstr>en-us</vt:lpwstr>
  </property>
  <property fmtid="{D5CDD505-2E9C-101B-9397-08002B2CF9AE}" pid="4" name="AssetType">
    <vt:lpwstr>TP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TS001069022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Fireball design template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EY006220130</vt:lpwstr>
  </property>
  <property fmtid="{D5CDD505-2E9C-101B-9397-08002B2CF9AE}" pid="21" name="SourceTitle">
    <vt:lpwstr>Fireball design template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OpenTemplate">
    <vt:lpwstr>1</vt:lpwstr>
  </property>
  <property fmtid="{D5CDD505-2E9C-101B-9397-08002B2CF9AE}" pid="25" name="UACurrentWords">
    <vt:lpwstr>0</vt:lpwstr>
  </property>
  <property fmtid="{D5CDD505-2E9C-101B-9397-08002B2CF9AE}" pid="26" name="UALocRecommendation">
    <vt:lpwstr>Localize</vt:lpwstr>
  </property>
  <property fmtid="{D5CDD505-2E9C-101B-9397-08002B2CF9AE}" pid="27" name="Applications">
    <vt:lpwstr>182;#Office XP;#184;#Office 2000;#79;#Template 12;#64;#PowerPoint 2003;#67;#PowerPoint - Design Templt 12;#66;#PowerPoint - Design Templt 2003;#65;#Microsoft Office PowerPoint 2007</vt:lpwstr>
  </property>
  <property fmtid="{D5CDD505-2E9C-101B-9397-08002B2CF9AE}" pid="28" name="TemplateStatus">
    <vt:lpwstr>Complete</vt:lpwstr>
  </property>
  <property fmtid="{D5CDD505-2E9C-101B-9397-08002B2CF9AE}" pid="29" name="ContentTypeId">
    <vt:lpwstr>0x0101006025706CF4CD034688BEBAE97A2E701D020200C3831ACA17D8814887A164412888521E</vt:lpwstr>
  </property>
  <property fmtid="{D5CDD505-2E9C-101B-9397-08002B2CF9AE}" pid="30" name="IsDeleted">
    <vt:lpwstr>0</vt:lpwstr>
  </property>
  <property fmtid="{D5CDD505-2E9C-101B-9397-08002B2CF9AE}" pid="31" name="ShowIn">
    <vt:lpwstr>Show everywhere</vt:lpwstr>
  </property>
  <property fmtid="{D5CDD505-2E9C-101B-9397-08002B2CF9AE}" pid="32" name="UANotes">
    <vt:lpwstr>LEGACY PPTDT. 421488L. June 2003 retrofit</vt:lpwstr>
  </property>
  <property fmtid="{D5CDD505-2E9C-101B-9397-08002B2CF9AE}" pid="33" name="PublishStatusLookup">
    <vt:lpwstr>255511</vt:lpwstr>
  </property>
  <property fmtid="{D5CDD505-2E9C-101B-9397-08002B2CF9AE}" pid="34" name="TPComponent">
    <vt:lpwstr>PPTFiles</vt:lpwstr>
  </property>
  <property fmtid="{D5CDD505-2E9C-101B-9397-08002B2CF9AE}" pid="35" name="TPNamespace">
    <vt:lpwstr>POWERPNT</vt:lpwstr>
  </property>
  <property fmtid="{D5CDD505-2E9C-101B-9397-08002B2CF9AE}" pid="36" name="TPClientViewer">
    <vt:lpwstr>Microsoft Office PowerPoint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TP001069022</vt:lpwstr>
  </property>
  <property fmtid="{D5CDD505-2E9C-101B-9397-08002B2CF9AE}" pid="41" name="NumericAssetId">
    <vt:lpwstr/>
  </property>
  <property fmtid="{D5CDD505-2E9C-101B-9397-08002B2CF9AE}" pid="42" name="AppVer">
    <vt:lpwstr/>
  </property>
</Properties>
</file>