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69" r:id="rId2"/>
    <p:sldId id="273" r:id="rId3"/>
    <p:sldId id="275" r:id="rId4"/>
    <p:sldId id="276" r:id="rId5"/>
    <p:sldId id="277" r:id="rId6"/>
    <p:sldId id="278" r:id="rId7"/>
    <p:sldId id="279" r:id="rId8"/>
    <p:sldId id="281" r:id="rId9"/>
    <p:sldId id="282" r:id="rId10"/>
    <p:sldId id="286" r:id="rId11"/>
    <p:sldId id="287" r:id="rId12"/>
    <p:sldId id="289" r:id="rId13"/>
    <p:sldId id="291" r:id="rId14"/>
    <p:sldId id="293" r:id="rId15"/>
    <p:sldId id="294" r:id="rId16"/>
    <p:sldId id="295" r:id="rId17"/>
    <p:sldId id="296" r:id="rId18"/>
    <p:sldId id="301" r:id="rId19"/>
    <p:sldId id="297" r:id="rId20"/>
    <p:sldId id="298" r:id="rId21"/>
    <p:sldId id="299" r:id="rId22"/>
    <p:sldId id="30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5324" autoAdjust="0"/>
  </p:normalViewPr>
  <p:slideViewPr>
    <p:cSldViewPr snapToGrid="0">
      <p:cViewPr>
        <p:scale>
          <a:sx n="66" d="100"/>
          <a:sy n="66" d="100"/>
        </p:scale>
        <p:origin x="-684" y="-300"/>
      </p:cViewPr>
      <p:guideLst>
        <p:guide orient="horz" pos="2160"/>
        <p:guide pos="3840"/>
      </p:guideLst>
    </p:cSldViewPr>
  </p:slideViewPr>
  <p:notesTextViewPr>
    <p:cViewPr>
      <p:scale>
        <a:sx n="3" d="2"/>
        <a:sy n="3" d="2"/>
      </p:scale>
      <p:origin x="0" y="0"/>
    </p:cViewPr>
  </p:notesTextViewPr>
  <p:notesViewPr>
    <p:cSldViewPr snapToGrid="0">
      <p:cViewPr varScale="1">
        <p:scale>
          <a:sx n="65" d="100"/>
          <a:sy n="65" d="100"/>
        </p:scale>
        <p:origin x="279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224139818149"/>
          <c:y val="4.2030109164262405E-2"/>
          <c:w val="0.78466412819592368"/>
          <c:h val="0.7108027208254154"/>
        </c:manualLayout>
      </c:layout>
      <c:barChart>
        <c:barDir val="col"/>
        <c:grouping val="clustered"/>
        <c:varyColors val="0"/>
        <c:ser>
          <c:idx val="0"/>
          <c:order val="0"/>
          <c:tx>
            <c:strRef>
              <c:f>Sheet1!$H$2</c:f>
              <c:strCache>
                <c:ptCount val="1"/>
                <c:pt idx="0">
                  <c:v>Our Data, 2013 (Nadia)</c:v>
                </c:pt>
              </c:strCache>
            </c:strRef>
          </c:tx>
          <c:invertIfNegative val="0"/>
          <c:cat>
            <c:numRef>
              <c:f>Sheet1!$F$3:$F$6</c:f>
              <c:numCache>
                <c:formatCode>General</c:formatCode>
                <c:ptCount val="4"/>
              </c:numCache>
            </c:numRef>
          </c:cat>
          <c:val>
            <c:numRef>
              <c:f>Sheet1!$H$3:$H$6</c:f>
              <c:numCache>
                <c:formatCode>General</c:formatCode>
                <c:ptCount val="4"/>
                <c:pt idx="0">
                  <c:v>35.76</c:v>
                </c:pt>
                <c:pt idx="1">
                  <c:v>16.28</c:v>
                </c:pt>
                <c:pt idx="2">
                  <c:v>1.65</c:v>
                </c:pt>
                <c:pt idx="3">
                  <c:v>0.52</c:v>
                </c:pt>
              </c:numCache>
            </c:numRef>
          </c:val>
        </c:ser>
        <c:ser>
          <c:idx val="1"/>
          <c:order val="1"/>
          <c:tx>
            <c:strRef>
              <c:f>Sheet1!$I$2</c:f>
              <c:strCache>
                <c:ptCount val="1"/>
                <c:pt idx="0">
                  <c:v>Bhattacharya et al., 2009 (Dewli)</c:v>
                </c:pt>
              </c:strCache>
            </c:strRef>
          </c:tx>
          <c:invertIfNegative val="0"/>
          <c:cat>
            <c:numRef>
              <c:f>Sheet1!$F$3:$F$6</c:f>
              <c:numCache>
                <c:formatCode>General</c:formatCode>
                <c:ptCount val="4"/>
              </c:numCache>
            </c:numRef>
          </c:cat>
          <c:val>
            <c:numRef>
              <c:f>Sheet1!$I$3:$I$6</c:f>
              <c:numCache>
                <c:formatCode>General</c:formatCode>
                <c:ptCount val="4"/>
                <c:pt idx="0">
                  <c:v>9.02</c:v>
                </c:pt>
                <c:pt idx="1">
                  <c:v>1.17</c:v>
                </c:pt>
                <c:pt idx="2">
                  <c:v>0.67</c:v>
                </c:pt>
                <c:pt idx="3">
                  <c:v>0.25</c:v>
                </c:pt>
              </c:numCache>
            </c:numRef>
          </c:val>
        </c:ser>
        <c:ser>
          <c:idx val="2"/>
          <c:order val="2"/>
          <c:tx>
            <c:strRef>
              <c:f>Sheet1!$J$2</c:f>
              <c:strCache>
                <c:ptCount val="1"/>
                <c:pt idx="0">
                  <c:v>Bhattacharya et al., 2009 (Chanduria)</c:v>
                </c:pt>
              </c:strCache>
            </c:strRef>
          </c:tx>
          <c:invertIfNegative val="0"/>
          <c:cat>
            <c:numRef>
              <c:f>Sheet1!$F$3:$F$6</c:f>
              <c:numCache>
                <c:formatCode>General</c:formatCode>
                <c:ptCount val="4"/>
              </c:numCache>
            </c:numRef>
          </c:cat>
          <c:val>
            <c:numRef>
              <c:f>Sheet1!$J$3:$J$6</c:f>
              <c:numCache>
                <c:formatCode>General</c:formatCode>
                <c:ptCount val="4"/>
                <c:pt idx="0">
                  <c:v>18.63</c:v>
                </c:pt>
                <c:pt idx="1">
                  <c:v>1.41</c:v>
                </c:pt>
                <c:pt idx="2">
                  <c:v>1.34</c:v>
                </c:pt>
                <c:pt idx="3">
                  <c:v>0.6</c:v>
                </c:pt>
              </c:numCache>
            </c:numRef>
          </c:val>
        </c:ser>
        <c:ser>
          <c:idx val="3"/>
          <c:order val="3"/>
          <c:tx>
            <c:strRef>
              <c:f>Sheet1!$K$2</c:f>
              <c:strCache>
                <c:ptCount val="1"/>
                <c:pt idx="0">
                  <c:v>Singh et al., 2011 (Gorakhpur)</c:v>
                </c:pt>
              </c:strCache>
            </c:strRef>
          </c:tx>
          <c:invertIfNegative val="0"/>
          <c:cat>
            <c:numRef>
              <c:f>Sheet1!$F$3:$F$6</c:f>
              <c:numCache>
                <c:formatCode>General</c:formatCode>
                <c:ptCount val="4"/>
              </c:numCache>
            </c:numRef>
          </c:cat>
          <c:val>
            <c:numRef>
              <c:f>Sheet1!$K$3:$K$6</c:f>
              <c:numCache>
                <c:formatCode>General</c:formatCode>
                <c:ptCount val="4"/>
                <c:pt idx="0">
                  <c:v>22.77</c:v>
                </c:pt>
                <c:pt idx="1">
                  <c:v>0.87</c:v>
                </c:pt>
                <c:pt idx="3">
                  <c:v>8.4000000000000005E-2</c:v>
                </c:pt>
              </c:numCache>
            </c:numRef>
          </c:val>
        </c:ser>
        <c:dLbls>
          <c:showLegendKey val="0"/>
          <c:showVal val="0"/>
          <c:showCatName val="0"/>
          <c:showSerName val="0"/>
          <c:showPercent val="0"/>
          <c:showBubbleSize val="0"/>
        </c:dLbls>
        <c:gapWidth val="150"/>
        <c:axId val="73699712"/>
        <c:axId val="73701248"/>
      </c:barChart>
      <c:catAx>
        <c:axId val="73699712"/>
        <c:scaling>
          <c:orientation val="minMax"/>
        </c:scaling>
        <c:delete val="0"/>
        <c:axPos val="b"/>
        <c:numFmt formatCode="General" sourceLinked="1"/>
        <c:majorTickMark val="none"/>
        <c:minorTickMark val="none"/>
        <c:tickLblPos val="nextTo"/>
        <c:crossAx val="73701248"/>
        <c:crosses val="autoZero"/>
        <c:auto val="1"/>
        <c:lblAlgn val="ctr"/>
        <c:lblOffset val="100"/>
        <c:noMultiLvlLbl val="0"/>
      </c:catAx>
      <c:valAx>
        <c:axId val="73701248"/>
        <c:scaling>
          <c:logBase val="10"/>
          <c:orientation val="minMax"/>
        </c:scaling>
        <c:delete val="0"/>
        <c:axPos val="l"/>
        <c:title>
          <c:tx>
            <c:rich>
              <a:bodyPr/>
              <a:lstStyle/>
              <a:p>
                <a:pPr>
                  <a:defRPr sz="1400">
                    <a:latin typeface="Times New Roman" pitchFamily="18" charset="0"/>
                    <a:cs typeface="Times New Roman" pitchFamily="18" charset="0"/>
                  </a:defRPr>
                </a:pPr>
                <a:r>
                  <a:rPr lang="en-US" sz="1400" dirty="0">
                    <a:latin typeface="Times New Roman" pitchFamily="18" charset="0"/>
                    <a:cs typeface="Times New Roman" pitchFamily="18" charset="0"/>
                  </a:rPr>
                  <a:t>Concentration of Arsenic</a:t>
                </a:r>
                <a:r>
                  <a:rPr lang="en-US" sz="1400" baseline="0" dirty="0">
                    <a:latin typeface="Times New Roman" pitchFamily="18" charset="0"/>
                    <a:cs typeface="Times New Roman" pitchFamily="18" charset="0"/>
                  </a:rPr>
                  <a:t> </a:t>
                </a:r>
                <a:endParaRPr lang="en-US" sz="1400" baseline="0" dirty="0" smtClean="0">
                  <a:latin typeface="Times New Roman" pitchFamily="18" charset="0"/>
                  <a:cs typeface="Times New Roman" pitchFamily="18" charset="0"/>
                </a:endParaRPr>
              </a:p>
              <a:p>
                <a:pPr>
                  <a:defRPr sz="1400">
                    <a:latin typeface="Times New Roman" pitchFamily="18" charset="0"/>
                    <a:cs typeface="Times New Roman" pitchFamily="18" charset="0"/>
                  </a:defRPr>
                </a:pPr>
                <a:r>
                  <a:rPr lang="en-US" sz="1400" baseline="0" dirty="0" smtClean="0">
                    <a:latin typeface="Times New Roman" pitchFamily="18" charset="0"/>
                    <a:cs typeface="Times New Roman" pitchFamily="18" charset="0"/>
                  </a:rPr>
                  <a:t>(in log scale)</a:t>
                </a:r>
                <a:endParaRPr lang="en-US" sz="1400" dirty="0">
                  <a:latin typeface="Times New Roman" pitchFamily="18" charset="0"/>
                  <a:cs typeface="Times New Roman" pitchFamily="18" charset="0"/>
                </a:endParaRPr>
              </a:p>
            </c:rich>
          </c:tx>
          <c:layout>
            <c:manualLayout>
              <c:xMode val="edge"/>
              <c:yMode val="edge"/>
              <c:x val="0.12185840564439372"/>
              <c:y val="0.19057823209548652"/>
            </c:manualLayout>
          </c:layout>
          <c:overlay val="0"/>
        </c:title>
        <c:numFmt formatCode="General" sourceLinked="1"/>
        <c:majorTickMark val="none"/>
        <c:minorTickMark val="none"/>
        <c:tickLblPos val="nextTo"/>
        <c:txPr>
          <a:bodyPr/>
          <a:lstStyle/>
          <a:p>
            <a:pPr>
              <a:defRPr sz="1600">
                <a:latin typeface="Times New Roman" pitchFamily="18" charset="0"/>
                <a:cs typeface="Times New Roman" pitchFamily="18" charset="0"/>
              </a:defRPr>
            </a:pPr>
            <a:endParaRPr lang="en-US"/>
          </a:p>
        </c:txPr>
        <c:crossAx val="73699712"/>
        <c:crosses val="autoZero"/>
        <c:crossBetween val="between"/>
      </c:valAx>
      <c:dTable>
        <c:showHorzBorder val="1"/>
        <c:showVertBorder val="1"/>
        <c:showOutline val="1"/>
        <c:showKeys val="1"/>
        <c:txPr>
          <a:bodyPr/>
          <a:lstStyle/>
          <a:p>
            <a:pPr rtl="0">
              <a:defRPr sz="1200">
                <a:latin typeface="Times New Roman" pitchFamily="18" charset="0"/>
                <a:cs typeface="Times New Roman" pitchFamily="18" charset="0"/>
              </a:defRPr>
            </a:pPr>
            <a:endParaRPr lang="en-US"/>
          </a:p>
        </c:txPr>
      </c:dTable>
    </c:plotArea>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0.29369</cdr:x>
      <cdr:y>0.70862</cdr:y>
    </cdr:from>
    <cdr:to>
      <cdr:x>0.34908</cdr:x>
      <cdr:y>0.75988</cdr:y>
    </cdr:to>
    <cdr:sp macro="" textlink="">
      <cdr:nvSpPr>
        <cdr:cNvPr id="2" name="TextBox 1"/>
        <cdr:cNvSpPr txBox="1"/>
      </cdr:nvSpPr>
      <cdr:spPr>
        <a:xfrm xmlns:a="http://schemas.openxmlformats.org/drawingml/2006/main">
          <a:off x="3458777" y="3812149"/>
          <a:ext cx="652295" cy="27577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dirty="0" smtClean="0"/>
            <a:t>Root</a:t>
          </a:r>
          <a:endParaRPr lang="en-US" sz="1400" dirty="0"/>
        </a:p>
      </cdr:txBody>
    </cdr:sp>
  </cdr:relSizeAnchor>
  <cdr:relSizeAnchor xmlns:cdr="http://schemas.openxmlformats.org/drawingml/2006/chartDrawing">
    <cdr:from>
      <cdr:x>0.87344</cdr:x>
      <cdr:y>0.70457</cdr:y>
    </cdr:from>
    <cdr:to>
      <cdr:x>0.92882</cdr:x>
      <cdr:y>0.75583</cdr:y>
    </cdr:to>
    <cdr:sp macro="" textlink="">
      <cdr:nvSpPr>
        <cdr:cNvPr id="4" name="TextBox 1"/>
        <cdr:cNvSpPr txBox="1"/>
      </cdr:nvSpPr>
      <cdr:spPr>
        <a:xfrm xmlns:a="http://schemas.openxmlformats.org/drawingml/2006/main">
          <a:off x="10286262" y="3790378"/>
          <a:ext cx="652295" cy="27577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t>Grain</a:t>
          </a:r>
          <a:endParaRPr lang="en-US" sz="1400" dirty="0"/>
        </a:p>
      </cdr:txBody>
    </cdr:sp>
  </cdr:relSizeAnchor>
  <cdr:relSizeAnchor xmlns:cdr="http://schemas.openxmlformats.org/drawingml/2006/chartDrawing">
    <cdr:from>
      <cdr:x>0.68401</cdr:x>
      <cdr:y>0.69918</cdr:y>
    </cdr:from>
    <cdr:to>
      <cdr:x>0.73939</cdr:x>
      <cdr:y>0.75044</cdr:y>
    </cdr:to>
    <cdr:sp macro="" textlink="">
      <cdr:nvSpPr>
        <cdr:cNvPr id="5" name="TextBox 1"/>
        <cdr:cNvSpPr txBox="1"/>
      </cdr:nvSpPr>
      <cdr:spPr>
        <a:xfrm xmlns:a="http://schemas.openxmlformats.org/drawingml/2006/main">
          <a:off x="8055384" y="3761347"/>
          <a:ext cx="652294" cy="27577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t>Husk</a:t>
          </a:r>
          <a:endParaRPr lang="en-US" sz="1400" dirty="0"/>
        </a:p>
      </cdr:txBody>
    </cdr:sp>
  </cdr:relSizeAnchor>
  <cdr:relSizeAnchor xmlns:cdr="http://schemas.openxmlformats.org/drawingml/2006/chartDrawing">
    <cdr:from>
      <cdr:x>0.48406</cdr:x>
      <cdr:y>0.70727</cdr:y>
    </cdr:from>
    <cdr:to>
      <cdr:x>0.53945</cdr:x>
      <cdr:y>0.75853</cdr:y>
    </cdr:to>
    <cdr:sp macro="" textlink="">
      <cdr:nvSpPr>
        <cdr:cNvPr id="6" name="TextBox 1"/>
        <cdr:cNvSpPr txBox="1"/>
      </cdr:nvSpPr>
      <cdr:spPr>
        <a:xfrm xmlns:a="http://schemas.openxmlformats.org/drawingml/2006/main">
          <a:off x="5700710" y="3804891"/>
          <a:ext cx="652295" cy="27577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t>Straw</a:t>
          </a:r>
          <a:endParaRPr lang="en-US" sz="14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E08F2E-5F06-4CE2-A139-452A1382A6F0}" type="datetimeFigureOut">
              <a:rPr lang="en-US"/>
              <a:t>9/16/2014</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28588A-5C4E-401A-AECC-B6F63A9DE965}" type="slidenum">
              <a:rPr/>
              <a:t>‹#›</a:t>
            </a:fld>
            <a:endParaRPr/>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C5DC6-1594-414D-9341-ABA08739246C}" type="datetimeFigureOut">
              <a:rPr lang="en-US"/>
              <a:t>9/16/2014</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2409-6A04-4DC6-AC3A-D3758287A8F2}" type="slidenum">
              <a:rPr/>
              <a:t>‹#›</a:t>
            </a:fld>
            <a:endParaRPr/>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54287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69464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sp>
        <p:nvSpPr>
          <p:cNvPr id="9" name="Rectangle 8"/>
          <p:cNvSpPr/>
          <p:nvPr/>
        </p:nvSpPr>
        <p:spPr>
          <a:xfrm>
            <a:off x="1600200" y="0"/>
            <a:ext cx="502920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0" name="Picture 9" descr="Closeup of plant shoot" title="Slide Design Picture"/>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title="Slide Design Picture"/>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a:t>Click to edit Master title style</a:t>
            </a: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a:t>Click to edit Master subtitle style</a:t>
            </a:r>
          </a:p>
        </p:txBody>
      </p:sp>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idx="1"/>
          </p:nvPr>
        </p:nvSpPr>
        <p:spPr/>
        <p:txBody>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a:t>Click to edit Master title style</a:t>
            </a: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a:t>Click to edit Master text styles</a:t>
            </a:r>
          </a:p>
        </p:txBody>
      </p:sp>
      <p:pic>
        <p:nvPicPr>
          <p:cNvPr id="9" name="Picture 8" descr="Waves"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pic>
        <p:nvPicPr>
          <p:cNvPr id="11" name="Picture 10" descr="Closeup of green plants" title="Slide Design Picture"/>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4" name="Content Placeholder 3"/>
          <p:cNvSpPr>
            <a:spLocks noGrp="1"/>
          </p:cNvSpPr>
          <p:nvPr>
            <p:ph sz="half" idx="2"/>
          </p:nvPr>
        </p:nvSpPr>
        <p:spPr>
          <a:xfrm>
            <a:off x="1409699" y="2378392"/>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t>Click to edit Master text styles</a:t>
            </a:r>
          </a:p>
        </p:txBody>
      </p:sp>
      <p:sp>
        <p:nvSpPr>
          <p:cNvPr id="6" name="Content Placeholder 5"/>
          <p:cNvSpPr>
            <a:spLocks noGrp="1"/>
          </p:cNvSpPr>
          <p:nvPr>
            <p:ph sz="quarter" idx="4"/>
          </p:nvPr>
        </p:nvSpPr>
        <p:spPr>
          <a:xfrm>
            <a:off x="6172200" y="2378392"/>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79" y="919616"/>
            <a:ext cx="4155622" cy="2532888"/>
          </a:xfrm>
        </p:spPr>
        <p:txBody>
          <a:bodyPr anchor="b"/>
          <a:lstStyle>
            <a:lvl1pPr>
              <a:defRPr sz="3200"/>
            </a:lvl1pPr>
          </a:lstStyle>
          <a:p>
            <a:r>
              <a:rPr/>
              <a:t>Click to edit Master title style</a:t>
            </a: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Text Placeholder 3"/>
          <p:cNvSpPr>
            <a:spLocks noGrp="1"/>
          </p:cNvSpPr>
          <p:nvPr>
            <p:ph type="body" sz="half" idx="2"/>
          </p:nvPr>
        </p:nvSpPr>
        <p:spPr>
          <a:xfrm>
            <a:off x="6626679" y="3446396"/>
            <a:ext cx="4155622" cy="2535303"/>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80" y="919616"/>
            <a:ext cx="4155622" cy="2532888"/>
          </a:xfrm>
        </p:spPr>
        <p:txBody>
          <a:bodyPr anchor="b"/>
          <a:lstStyle>
            <a:lvl1pPr>
              <a:defRPr sz="3200"/>
            </a:lvl1pPr>
          </a:lstStyle>
          <a:p>
            <a:r>
              <a:rPr/>
              <a:t>Click to edit Master title style</a:t>
            </a:r>
          </a:p>
        </p:txBody>
      </p:sp>
      <p:sp>
        <p:nvSpPr>
          <p:cNvPr id="3" name="Picture Placeholder 2"/>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p:cNvSpPr>
            <a:spLocks noGrp="1"/>
          </p:cNvSpPr>
          <p:nvPr>
            <p:ph type="body" sz="half" idx="2"/>
          </p:nvPr>
        </p:nvSpPr>
        <p:spPr>
          <a:xfrm>
            <a:off x="6626680" y="3446397"/>
            <a:ext cx="4155622" cy="2535304"/>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xmlns=""/>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t>Click to edit Master title style</a:t>
            </a:r>
          </a:p>
        </p:txBody>
      </p:sp>
      <p:sp>
        <p:nvSpPr>
          <p:cNvPr id="3" name="Vertical Text Placeholder 2"/>
          <p:cNvSpPr>
            <a:spLocks noGrp="1"/>
          </p:cNvSpPr>
          <p:nvPr>
            <p:ph type="body" orient="vert" idx="1"/>
          </p:nvPr>
        </p:nvSpPr>
        <p:spPr/>
        <p:txBody>
          <a:bodyPr vert="eaVert"/>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a:t>Click to edit Master title style</a:t>
            </a: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a:t>Click to edit Master title style</a:t>
            </a:r>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800">
                <a:solidFill>
                  <a:schemeClr val="accent1">
                    <a:lumMod val="75000"/>
                  </a:schemeClr>
                </a:solidFill>
              </a:defRPr>
            </a:lvl1pPr>
          </a:lstStyle>
          <a:p>
            <a:fld id="{9CD8D479-8942-46E8-A226-A4E01F7A105C}" type="slidenum">
              <a:rPr/>
              <a:pPr/>
              <a:t>‹#›</a:t>
            </a:fld>
            <a:endParaRPr/>
          </a:p>
        </p:txBody>
      </p:sp>
      <p:sp>
        <p:nvSpPr>
          <p:cNvPr id="4" name="Date Placeholder 3"/>
          <p:cNvSpPr>
            <a:spLocks noGrp="1"/>
          </p:cNvSpPr>
          <p:nvPr>
            <p:ph type="dt" sz="half" idx="2"/>
          </p:nvPr>
        </p:nvSpPr>
        <p:spPr>
          <a:xfrm>
            <a:off x="431101" y="6629400"/>
            <a:ext cx="1000662" cy="228600"/>
          </a:xfrm>
          <a:prstGeom prst="rect">
            <a:avLst/>
          </a:prstGeom>
        </p:spPr>
        <p:txBody>
          <a:bodyPr vert="horz" lIns="91440" tIns="45720" rIns="91440" bIns="45720" rtlCol="0" anchor="ctr"/>
          <a:lstStyle>
            <a:lvl1pPr algn="r">
              <a:defRPr sz="800">
                <a:solidFill>
                  <a:schemeClr val="accent1">
                    <a:lumMod val="75000"/>
                  </a:schemeClr>
                </a:solidFill>
              </a:defRPr>
            </a:lvl1pPr>
          </a:lstStyle>
          <a:p>
            <a:endParaRPr/>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800">
                <a:solidFill>
                  <a:schemeClr val="accent1">
                    <a:lumMod val="75000"/>
                  </a:schemeClr>
                </a:solidFill>
              </a:defRPr>
            </a:lvl1pPr>
          </a:lstStyle>
          <a:p>
            <a:endParaRPr dirty="0"/>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l" defTabSz="914400" rtl="0" eaLnBrk="1" latinLnBrk="0" hangingPunct="1">
        <a:spcBef>
          <a:spcPct val="0"/>
        </a:spcBef>
        <a:buNone/>
        <a:defRPr sz="3400" kern="1200">
          <a:solidFill>
            <a:schemeClr val="accent1"/>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1984" y="160"/>
            <a:ext cx="11281216" cy="1384995"/>
          </a:xfrm>
          <a:prstGeom prst="rect">
            <a:avLst/>
          </a:prstGeom>
          <a:noFill/>
        </p:spPr>
        <p:txBody>
          <a:bodyPr wrap="square" rtlCol="0">
            <a:spAutoFit/>
          </a:bodyPr>
          <a:lstStyle/>
          <a:p>
            <a:pPr algn="ctr"/>
            <a:endParaRPr lang="en-IN" sz="2800" dirty="0" smtClean="0">
              <a:latin typeface="Times New Roman" pitchFamily="18" charset="0"/>
              <a:cs typeface="Times New Roman" pitchFamily="18" charset="0"/>
            </a:endParaRPr>
          </a:p>
          <a:p>
            <a:pPr algn="ctr"/>
            <a:r>
              <a:rPr lang="en-IN" sz="2800" b="1" dirty="0" smtClean="0">
                <a:latin typeface="Times New Roman" pitchFamily="18" charset="0"/>
                <a:cs typeface="Times New Roman" pitchFamily="18" charset="0"/>
              </a:rPr>
              <a:t>Movement of Arsenic in Amon (Monsoon) Rice Plants Cultivated on Arsenic Contaminated Agricultural Fields of Nadia District, West Bengal </a:t>
            </a:r>
            <a:endParaRPr lang="en-IN" sz="2800" dirty="0">
              <a:latin typeface="Times New Roman" pitchFamily="18" charset="0"/>
              <a:cs typeface="Times New Roman" pitchFamily="18" charset="0"/>
            </a:endParaRPr>
          </a:p>
        </p:txBody>
      </p:sp>
      <p:pic>
        <p:nvPicPr>
          <p:cNvPr id="5" name="Picture 2" descr="C:\Users\DELL LAPTOP\Desktop\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326" y="3340304"/>
            <a:ext cx="2568141" cy="26642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164967" y="3789641"/>
            <a:ext cx="4701102" cy="2215991"/>
          </a:xfrm>
          <a:prstGeom prst="rect">
            <a:avLst/>
          </a:prstGeom>
          <a:noFill/>
        </p:spPr>
        <p:txBody>
          <a:bodyPr wrap="square" rtlCol="0">
            <a:spAutoFit/>
          </a:bodyPr>
          <a:lstStyle/>
          <a:p>
            <a:pPr algn="r"/>
            <a:r>
              <a:rPr lang="en-IN" b="1" dirty="0" smtClean="0">
                <a:solidFill>
                  <a:schemeClr val="bg1"/>
                </a:solidFill>
                <a:latin typeface="Times New Roman" pitchFamily="18" charset="0"/>
                <a:cs typeface="Times New Roman" pitchFamily="18" charset="0"/>
              </a:rPr>
              <a:t>Presented by:</a:t>
            </a:r>
          </a:p>
          <a:p>
            <a:pPr algn="r"/>
            <a:endParaRPr lang="en-IN" sz="2400" b="1" dirty="0" smtClean="0">
              <a:solidFill>
                <a:schemeClr val="bg1"/>
              </a:solidFill>
              <a:latin typeface="Times New Roman" pitchFamily="18" charset="0"/>
              <a:cs typeface="Times New Roman" pitchFamily="18" charset="0"/>
            </a:endParaRPr>
          </a:p>
          <a:p>
            <a:pPr algn="r"/>
            <a:r>
              <a:rPr lang="en-IN" sz="2400" b="1" dirty="0" smtClean="0">
                <a:solidFill>
                  <a:schemeClr val="bg1"/>
                </a:solidFill>
                <a:latin typeface="Times New Roman" pitchFamily="18" charset="0"/>
                <a:cs typeface="Times New Roman" pitchFamily="18" charset="0"/>
              </a:rPr>
              <a:t>Anil Barla</a:t>
            </a:r>
          </a:p>
          <a:p>
            <a:pPr algn="r"/>
            <a:r>
              <a:rPr lang="en-IN" sz="2400" b="1" dirty="0" smtClean="0">
                <a:solidFill>
                  <a:schemeClr val="bg1"/>
                </a:solidFill>
                <a:latin typeface="Times New Roman" pitchFamily="18" charset="0"/>
                <a:cs typeface="Times New Roman" pitchFamily="18" charset="0"/>
              </a:rPr>
              <a:t>Indian Institute of Science Education &amp; Research Kolkata</a:t>
            </a:r>
          </a:p>
          <a:p>
            <a:pPr algn="r"/>
            <a:r>
              <a:rPr lang="en-IN" sz="2400" b="1" dirty="0" smtClean="0">
                <a:solidFill>
                  <a:schemeClr val="bg1"/>
                </a:solidFill>
                <a:latin typeface="Times New Roman" pitchFamily="18" charset="0"/>
                <a:cs typeface="Times New Roman" pitchFamily="18" charset="0"/>
              </a:rPr>
              <a:t>(IISER-K)</a:t>
            </a:r>
            <a:endParaRPr lang="en-IN" sz="24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75262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274638"/>
            <a:ext cx="10972800" cy="778098"/>
          </a:xfrm>
        </p:spPr>
        <p:txBody>
          <a:bodyPr>
            <a:normAutofit/>
          </a:bodyPr>
          <a:lstStyle/>
          <a:p>
            <a:pPr algn="just"/>
            <a:r>
              <a:rPr lang="en-IN" sz="3600" b="1" dirty="0" smtClean="0">
                <a:latin typeface="Times New Roman" pitchFamily="18" charset="0"/>
                <a:cs typeface="Times New Roman" pitchFamily="18" charset="0"/>
              </a:rPr>
              <a:t>Introduction</a:t>
            </a:r>
            <a:endParaRPr lang="en-IN" sz="3600" b="1" dirty="0">
              <a:latin typeface="Times New Roman" pitchFamily="18" charset="0"/>
              <a:cs typeface="Times New Roman" pitchFamily="18" charset="0"/>
            </a:endParaRPr>
          </a:p>
        </p:txBody>
      </p:sp>
      <p:sp>
        <p:nvSpPr>
          <p:cNvPr id="6" name="Content Placeholder 5"/>
          <p:cNvSpPr>
            <a:spLocks noGrp="1"/>
          </p:cNvSpPr>
          <p:nvPr>
            <p:ph idx="1"/>
          </p:nvPr>
        </p:nvSpPr>
        <p:spPr>
          <a:xfrm>
            <a:off x="609600" y="1600202"/>
            <a:ext cx="10972800" cy="3773015"/>
          </a:xfrm>
        </p:spPr>
        <p:txBody>
          <a:bodyPr>
            <a:noAutofit/>
          </a:bodyPr>
          <a:lstStyle/>
          <a:p>
            <a:pPr algn="just"/>
            <a:r>
              <a:rPr lang="en-IN" sz="2800" dirty="0" smtClean="0">
                <a:latin typeface="Times New Roman" pitchFamily="18" charset="0"/>
                <a:cs typeface="Times New Roman" pitchFamily="18" charset="0"/>
              </a:rPr>
              <a:t>India </a:t>
            </a:r>
            <a:r>
              <a:rPr lang="en-IN" sz="2800" dirty="0">
                <a:latin typeface="Times New Roman" pitchFamily="18" charset="0"/>
                <a:cs typeface="Times New Roman" pitchFamily="18" charset="0"/>
              </a:rPr>
              <a:t>is one of the world's largest producers of  </a:t>
            </a:r>
            <a:r>
              <a:rPr lang="en-IN" sz="2800" dirty="0" smtClean="0">
                <a:latin typeface="Times New Roman" pitchFamily="18" charset="0"/>
                <a:cs typeface="Times New Roman" pitchFamily="18" charset="0"/>
              </a:rPr>
              <a:t>rice</a:t>
            </a:r>
            <a:r>
              <a:rPr lang="en-IN" sz="2800" dirty="0">
                <a:latin typeface="Times New Roman" pitchFamily="18" charset="0"/>
                <a:cs typeface="Times New Roman" pitchFamily="18" charset="0"/>
              </a:rPr>
              <a:t>, whereas W.B. is </a:t>
            </a:r>
            <a:r>
              <a:rPr lang="en-IN" sz="2800" dirty="0" smtClean="0">
                <a:latin typeface="Times New Roman" pitchFamily="18" charset="0"/>
                <a:cs typeface="Times New Roman" pitchFamily="18" charset="0"/>
              </a:rPr>
              <a:t>the largest </a:t>
            </a:r>
            <a:r>
              <a:rPr lang="en-IN" sz="2800" dirty="0">
                <a:latin typeface="Times New Roman" pitchFamily="18" charset="0"/>
                <a:cs typeface="Times New Roman" pitchFamily="18" charset="0"/>
              </a:rPr>
              <a:t>producer in </a:t>
            </a:r>
            <a:r>
              <a:rPr lang="en-IN" sz="2800" dirty="0" smtClean="0">
                <a:latin typeface="Times New Roman" pitchFamily="18" charset="0"/>
                <a:cs typeface="Times New Roman" pitchFamily="18" charset="0"/>
              </a:rPr>
              <a:t>India.</a:t>
            </a:r>
          </a:p>
          <a:p>
            <a:pPr algn="just"/>
            <a:r>
              <a:rPr lang="en-IN" sz="2800" dirty="0">
                <a:latin typeface="Times New Roman" pitchFamily="18" charset="0"/>
                <a:cs typeface="Times New Roman" pitchFamily="18" charset="0"/>
              </a:rPr>
              <a:t>For </a:t>
            </a:r>
            <a:r>
              <a:rPr lang="en-IN" sz="2800" dirty="0" smtClean="0">
                <a:latin typeface="Times New Roman" pitchFamily="18" charset="0"/>
                <a:cs typeface="Times New Roman" pitchFamily="18" charset="0"/>
              </a:rPr>
              <a:t>its </a:t>
            </a:r>
            <a:r>
              <a:rPr lang="en-IN" sz="2800" dirty="0">
                <a:latin typeface="Times New Roman" pitchFamily="18" charset="0"/>
                <a:cs typeface="Times New Roman" pitchFamily="18" charset="0"/>
              </a:rPr>
              <a:t>cultivation huge volume of water </a:t>
            </a:r>
            <a:r>
              <a:rPr lang="en-IN" sz="2800" dirty="0" smtClean="0">
                <a:latin typeface="Times New Roman" pitchFamily="18" charset="0"/>
                <a:cs typeface="Times New Roman" pitchFamily="18" charset="0"/>
              </a:rPr>
              <a:t>is required.</a:t>
            </a:r>
          </a:p>
          <a:p>
            <a:pPr algn="just"/>
            <a:r>
              <a:rPr lang="en-IN" sz="2800" dirty="0" smtClean="0">
                <a:latin typeface="Times New Roman" pitchFamily="18" charset="0"/>
                <a:cs typeface="Times New Roman" pitchFamily="18" charset="0"/>
              </a:rPr>
              <a:t>Ground water of W.B. was also found to be contaminated with As</a:t>
            </a:r>
            <a:r>
              <a:rPr lang="en-IN" sz="2800" dirty="0">
                <a:latin typeface="Times New Roman" pitchFamily="18" charset="0"/>
                <a:cs typeface="Times New Roman" pitchFamily="18" charset="0"/>
              </a:rPr>
              <a:t> </a:t>
            </a:r>
            <a:r>
              <a:rPr lang="en-IN" sz="2800" dirty="0" smtClean="0">
                <a:latin typeface="Times New Roman" pitchFamily="18" charset="0"/>
                <a:cs typeface="Times New Roman" pitchFamily="18" charset="0"/>
              </a:rPr>
              <a:t>(Kinniburgh, 2001 &amp; Smith , 2000).</a:t>
            </a:r>
          </a:p>
          <a:p>
            <a:pPr algn="just"/>
            <a:r>
              <a:rPr lang="en-IN" sz="2800" dirty="0">
                <a:latin typeface="Times New Roman" pitchFamily="18" charset="0"/>
                <a:cs typeface="Times New Roman" pitchFamily="18" charset="0"/>
              </a:rPr>
              <a:t>Long term use of As rich water results in increase the concentration of As in soil as well as in paddy plant </a:t>
            </a:r>
          </a:p>
          <a:p>
            <a:pPr algn="just"/>
            <a:endParaRPr lang="en-IN" sz="2800" dirty="0" smtClean="0">
              <a:latin typeface="Times New Roman" pitchFamily="18" charset="0"/>
              <a:cs typeface="Times New Roman" pitchFamily="18" charset="0"/>
            </a:endParaRPr>
          </a:p>
          <a:p>
            <a:pPr marL="0" indent="0" algn="just">
              <a:buNone/>
            </a:pPr>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algn="just"/>
            <a:endParaRPr lang="en-IN" sz="2800" dirty="0" smtClean="0">
              <a:latin typeface="Times New Roman" pitchFamily="18" charset="0"/>
              <a:cs typeface="Times New Roman" pitchFamily="18" charset="0"/>
            </a:endParaRPr>
          </a:p>
          <a:p>
            <a:pPr marL="0" indent="0" algn="just">
              <a:buNone/>
            </a:pPr>
            <a:endParaRPr lang="en-IN" sz="28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9CD8D479-8942-46E8-A226-A4E01F7A105C}" type="slidenum">
              <a:rPr lang="en-IN" smtClean="0"/>
              <a:t>2</a:t>
            </a:fld>
            <a:endParaRPr lang="en-IN"/>
          </a:p>
        </p:txBody>
      </p:sp>
    </p:spTree>
    <p:extLst>
      <p:ext uri="{BB962C8B-B14F-4D97-AF65-F5344CB8AC3E}">
        <p14:creationId xmlns:p14="http://schemas.microsoft.com/office/powerpoint/2010/main" val="3782370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1999" cy="5991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911424" y="5991672"/>
            <a:ext cx="10561173" cy="461665"/>
          </a:xfrm>
          <a:prstGeom prst="rect">
            <a:avLst/>
          </a:prstGeom>
          <a:noFill/>
        </p:spPr>
        <p:txBody>
          <a:bodyPr wrap="square" rtlCol="0">
            <a:spAutoFit/>
          </a:bodyPr>
          <a:lstStyle/>
          <a:p>
            <a:pPr algn="ctr"/>
            <a:r>
              <a:rPr lang="en-IN" sz="2400" b="1" dirty="0" smtClean="0">
                <a:latin typeface="Times New Roman" pitchFamily="18" charset="0"/>
                <a:cs typeface="Times New Roman" pitchFamily="18" charset="0"/>
              </a:rPr>
              <a:t>Fig 1.  Movement of As from soil to plant (</a:t>
            </a:r>
            <a:r>
              <a:rPr lang="en-IN" sz="2400" b="1" dirty="0">
                <a:latin typeface="Times New Roman" pitchFamily="18" charset="0"/>
                <a:cs typeface="Times New Roman" pitchFamily="18" charset="0"/>
              </a:rPr>
              <a:t>Z</a:t>
            </a:r>
            <a:r>
              <a:rPr lang="en-IN" sz="2400" b="1" dirty="0" smtClean="0">
                <a:latin typeface="Times New Roman" pitchFamily="18" charset="0"/>
                <a:cs typeface="Times New Roman" pitchFamily="18" charset="0"/>
              </a:rPr>
              <a:t>hao et al., 2013)</a:t>
            </a:r>
            <a:endParaRPr lang="en-IN" sz="24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9CD8D479-8942-46E8-A226-A4E01F7A105C}" type="slidenum">
              <a:rPr lang="en-IN" smtClean="0"/>
              <a:t>3</a:t>
            </a:fld>
            <a:endParaRPr lang="en-IN"/>
          </a:p>
        </p:txBody>
      </p:sp>
    </p:spTree>
    <p:extLst>
      <p:ext uri="{BB962C8B-B14F-4D97-AF65-F5344CB8AC3E}">
        <p14:creationId xmlns:p14="http://schemas.microsoft.com/office/powerpoint/2010/main" val="246949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471438"/>
            <a:ext cx="11417300" cy="4955203"/>
          </a:xfrm>
          <a:prstGeom prst="rect">
            <a:avLst/>
          </a:prstGeom>
          <a:noFill/>
        </p:spPr>
        <p:txBody>
          <a:bodyPr wrap="square" rtlCol="0">
            <a:spAutoFit/>
          </a:bodyPr>
          <a:lstStyle/>
          <a:p>
            <a:pPr algn="just"/>
            <a:r>
              <a:rPr lang="en-IN" sz="3600" b="1" dirty="0" smtClean="0">
                <a:latin typeface="Times New Roman" pitchFamily="18" charset="0"/>
                <a:cs typeface="Times New Roman" pitchFamily="18" charset="0"/>
              </a:rPr>
              <a:t>Aim &amp; Objective</a:t>
            </a:r>
          </a:p>
          <a:p>
            <a:pPr algn="just"/>
            <a:endParaRPr lang="en-IN" sz="2800" dirty="0">
              <a:latin typeface="Times New Roman" pitchFamily="18" charset="0"/>
              <a:cs typeface="Times New Roman" pitchFamily="18" charset="0"/>
            </a:endParaRPr>
          </a:p>
          <a:p>
            <a:pPr algn="just"/>
            <a:r>
              <a:rPr lang="en-IN" sz="2800" b="1" dirty="0" smtClean="0">
                <a:latin typeface="Times New Roman" pitchFamily="18" charset="0"/>
                <a:cs typeface="Times New Roman" pitchFamily="18" charset="0"/>
              </a:rPr>
              <a:t>Aim:  </a:t>
            </a:r>
          </a:p>
          <a:p>
            <a:pPr algn="just"/>
            <a:endParaRPr lang="en-IN" sz="2800" dirty="0">
              <a:latin typeface="Times New Roman" pitchFamily="18" charset="0"/>
              <a:cs typeface="Times New Roman" pitchFamily="18" charset="0"/>
            </a:endParaRPr>
          </a:p>
          <a:p>
            <a:pPr algn="just"/>
            <a:r>
              <a:rPr lang="en-IN" sz="2800" dirty="0" smtClean="0">
                <a:latin typeface="Times New Roman" pitchFamily="18" charset="0"/>
                <a:cs typeface="Times New Roman" pitchFamily="18" charset="0"/>
              </a:rPr>
              <a:t>Arsenic distribution in Amon rice plant during monsoon of Nadia District, West </a:t>
            </a:r>
            <a:r>
              <a:rPr lang="en-IN" sz="2800" dirty="0">
                <a:latin typeface="Times New Roman" pitchFamily="18" charset="0"/>
                <a:cs typeface="Times New Roman" pitchFamily="18" charset="0"/>
              </a:rPr>
              <a:t>B</a:t>
            </a:r>
            <a:r>
              <a:rPr lang="en-IN" sz="2800" dirty="0" smtClean="0">
                <a:latin typeface="Times New Roman" pitchFamily="18" charset="0"/>
                <a:cs typeface="Times New Roman" pitchFamily="18" charset="0"/>
              </a:rPr>
              <a:t>engal</a:t>
            </a:r>
          </a:p>
          <a:p>
            <a:pPr algn="just"/>
            <a:endParaRPr lang="en-IN" sz="2800" dirty="0">
              <a:latin typeface="Times New Roman" pitchFamily="18" charset="0"/>
              <a:cs typeface="Times New Roman" pitchFamily="18" charset="0"/>
            </a:endParaRPr>
          </a:p>
          <a:p>
            <a:pPr lvl="0" algn="just"/>
            <a:r>
              <a:rPr lang="en-IN" sz="2800" b="1" dirty="0" smtClean="0">
                <a:latin typeface="Times New Roman" pitchFamily="18" charset="0"/>
                <a:cs typeface="Times New Roman" pitchFamily="18" charset="0"/>
              </a:rPr>
              <a:t>Objective: </a:t>
            </a:r>
          </a:p>
          <a:p>
            <a:pPr lvl="0" algn="just"/>
            <a:endParaRPr lang="en-IN" sz="2800" dirty="0" smtClean="0">
              <a:latin typeface="Times New Roman" pitchFamily="18" charset="0"/>
              <a:cs typeface="Times New Roman" pitchFamily="18" charset="0"/>
            </a:endParaRPr>
          </a:p>
          <a:p>
            <a:pPr marL="457200" lvl="0" indent="-457200" algn="just">
              <a:buFont typeface="Arial" pitchFamily="34" charset="0"/>
              <a:buChar char="•"/>
            </a:pPr>
            <a:r>
              <a:rPr lang="en-US" sz="2800" dirty="0" smtClean="0">
                <a:latin typeface="Times New Roman" pitchFamily="18" charset="0"/>
                <a:cs typeface="Times New Roman" pitchFamily="18" charset="0"/>
              </a:rPr>
              <a:t>Analysis </a:t>
            </a:r>
            <a:r>
              <a:rPr lang="en-US" sz="2800" dirty="0">
                <a:latin typeface="Times New Roman" pitchFamily="18" charset="0"/>
                <a:cs typeface="Times New Roman" pitchFamily="18" charset="0"/>
              </a:rPr>
              <a:t>of rice paddy for the assessment of arsenic and other heavy metal uptake</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9CD8D479-8942-46E8-A226-A4E01F7A105C}" type="slidenum">
              <a:rPr lang="en-IN" smtClean="0"/>
              <a:t>4</a:t>
            </a:fld>
            <a:endParaRPr lang="en-IN"/>
          </a:p>
        </p:txBody>
      </p:sp>
    </p:spTree>
    <p:extLst>
      <p:ext uri="{BB962C8B-B14F-4D97-AF65-F5344CB8AC3E}">
        <p14:creationId xmlns:p14="http://schemas.microsoft.com/office/powerpoint/2010/main" val="1160753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24744"/>
            <a:ext cx="5509597" cy="2189956"/>
          </a:xfrm>
        </p:spPr>
        <p:txBody>
          <a:bodyPr>
            <a:noAutofit/>
          </a:bodyPr>
          <a:lstStyle/>
          <a:p>
            <a:pPr algn="ctr">
              <a:buNone/>
            </a:pPr>
            <a:r>
              <a:rPr lang="en-US" sz="2800" dirty="0" smtClean="0">
                <a:latin typeface="Times New Roman" pitchFamily="18" charset="0"/>
                <a:cs typeface="Times New Roman" pitchFamily="18" charset="0"/>
              </a:rPr>
              <a:t>Study has been done in </a:t>
            </a:r>
          </a:p>
          <a:p>
            <a:pPr algn="ctr">
              <a:buNone/>
            </a:pPr>
            <a:r>
              <a:rPr lang="en-US" sz="2800" dirty="0" err="1" smtClean="0">
                <a:latin typeface="Times New Roman" pitchFamily="18" charset="0"/>
                <a:cs typeface="Times New Roman" pitchFamily="18" charset="0"/>
              </a:rPr>
              <a:t>Sarapur</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Chakdah</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Block, </a:t>
            </a:r>
            <a:endParaRPr lang="en-US" sz="2800" dirty="0" smtClean="0">
              <a:latin typeface="Times New Roman" pitchFamily="18" charset="0"/>
              <a:cs typeface="Times New Roman" pitchFamily="18" charset="0"/>
            </a:endParaRPr>
          </a:p>
          <a:p>
            <a:pPr algn="ctr">
              <a:buNone/>
            </a:pPr>
            <a:r>
              <a:rPr lang="en-US" sz="2800" dirty="0" smtClean="0">
                <a:latin typeface="Times New Roman" pitchFamily="18" charset="0"/>
                <a:cs typeface="Times New Roman" pitchFamily="18" charset="0"/>
              </a:rPr>
              <a:t>Nadia </a:t>
            </a:r>
            <a:r>
              <a:rPr lang="en-US" sz="2800" dirty="0" err="1" smtClean="0">
                <a:latin typeface="Times New Roman" pitchFamily="18" charset="0"/>
                <a:cs typeface="Times New Roman" pitchFamily="18" charset="0"/>
              </a:rPr>
              <a:t>District,West</a:t>
            </a:r>
            <a:r>
              <a:rPr lang="en-US" sz="2800" dirty="0" smtClean="0">
                <a:latin typeface="Times New Roman" pitchFamily="18" charset="0"/>
                <a:cs typeface="Times New Roman" pitchFamily="18" charset="0"/>
              </a:rPr>
              <a:t> Bengal </a:t>
            </a:r>
          </a:p>
          <a:p>
            <a:pPr algn="ctr">
              <a:buNone/>
            </a:pPr>
            <a:r>
              <a:rPr lang="en-IN" sz="2800" dirty="0" smtClean="0">
                <a:latin typeface="Times New Roman" pitchFamily="18" charset="0"/>
                <a:cs typeface="Times New Roman" pitchFamily="18" charset="0"/>
              </a:rPr>
              <a:t>(</a:t>
            </a:r>
            <a:r>
              <a:rPr lang="en-IN" sz="2800" dirty="0">
                <a:latin typeface="Times New Roman" pitchFamily="18" charset="0"/>
                <a:cs typeface="Times New Roman" pitchFamily="18" charset="0"/>
              </a:rPr>
              <a:t>23° 01’ 14.27’’N, 88° 38’ 27.17’’E)</a:t>
            </a:r>
          </a:p>
          <a:p>
            <a:pPr algn="ctr">
              <a:buNone/>
            </a:pPr>
            <a:endParaRPr lang="en-US" sz="2800" dirty="0">
              <a:latin typeface="Sitka Subheading" pitchFamily="2" charset="0"/>
              <a:cs typeface="Times New Roman" pitchFamily="18" charset="0"/>
            </a:endParaRPr>
          </a:p>
        </p:txBody>
      </p:sp>
      <p:pic>
        <p:nvPicPr>
          <p:cNvPr id="1026" name="Picture 2" descr="C:\Users\Shiva\Desktop\Thesis\maps\map.jpg"/>
          <p:cNvPicPr>
            <a:picLocks noChangeAspect="1" noChangeArrowheads="1"/>
          </p:cNvPicPr>
          <p:nvPr/>
        </p:nvPicPr>
        <p:blipFill>
          <a:blip r:embed="rId2"/>
          <a:srcRect/>
          <a:stretch>
            <a:fillRect/>
          </a:stretch>
        </p:blipFill>
        <p:spPr bwMode="auto">
          <a:xfrm>
            <a:off x="5535083" y="0"/>
            <a:ext cx="6705600" cy="6858000"/>
          </a:xfrm>
          <a:prstGeom prst="rect">
            <a:avLst/>
          </a:prstGeom>
          <a:noFill/>
        </p:spPr>
      </p:pic>
      <p:sp>
        <p:nvSpPr>
          <p:cNvPr id="2" name="Title 1"/>
          <p:cNvSpPr>
            <a:spLocks noGrp="1"/>
          </p:cNvSpPr>
          <p:nvPr>
            <p:ph type="title"/>
          </p:nvPr>
        </p:nvSpPr>
        <p:spPr>
          <a:xfrm>
            <a:off x="1600510" y="0"/>
            <a:ext cx="6336704" cy="1143000"/>
          </a:xfrm>
        </p:spPr>
        <p:txBody>
          <a:bodyPr>
            <a:normAutofit/>
          </a:bodyPr>
          <a:lstStyle/>
          <a:p>
            <a:r>
              <a:rPr lang="en-US" sz="3200" b="1" dirty="0" smtClean="0">
                <a:latin typeface="Times New Roman" pitchFamily="18" charset="0"/>
                <a:cs typeface="Times New Roman" pitchFamily="18" charset="0"/>
              </a:rPr>
              <a:t>Study Area</a:t>
            </a:r>
            <a:endParaRPr lang="en-US" sz="3200" b="1"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9CD8D479-8942-46E8-A226-A4E01F7A105C}" type="slidenum">
              <a:rPr lang="en-IN" smtClean="0"/>
              <a:t>5</a:t>
            </a:fld>
            <a:endParaRPr lang="en-IN"/>
          </a:p>
        </p:txBody>
      </p:sp>
    </p:spTree>
    <p:extLst>
      <p:ext uri="{BB962C8B-B14F-4D97-AF65-F5344CB8AC3E}">
        <p14:creationId xmlns:p14="http://schemas.microsoft.com/office/powerpoint/2010/main" val="2959966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
          </a:xfrm>
        </p:spPr>
        <p:txBody>
          <a:bodyPr>
            <a:normAutofit/>
          </a:bodyPr>
          <a:lstStyle/>
          <a:p>
            <a:pPr algn="ctr"/>
            <a:r>
              <a:rPr lang="en-US" sz="3200" b="1" dirty="0" smtClean="0">
                <a:latin typeface="Times New Roman" pitchFamily="18" charset="0"/>
                <a:cs typeface="Times New Roman" pitchFamily="18" charset="0"/>
              </a:rPr>
              <a:t>Image of field site</a:t>
            </a:r>
            <a:endParaRPr lang="en-US" sz="3200" b="1" dirty="0">
              <a:latin typeface="Times New Roman" pitchFamily="18" charset="0"/>
              <a:cs typeface="Times New Roman" pitchFamily="18" charset="0"/>
            </a:endParaRPr>
          </a:p>
        </p:txBody>
      </p:sp>
      <p:pic>
        <p:nvPicPr>
          <p:cNvPr id="2050" name="Picture 2" descr="C:\Users\Shiva\Desktop\Thesis\maps\plot google image.jpg"/>
          <p:cNvPicPr>
            <a:picLocks noGrp="1" noChangeAspect="1" noChangeArrowheads="1"/>
          </p:cNvPicPr>
          <p:nvPr>
            <p:ph idx="1"/>
          </p:nvPr>
        </p:nvPicPr>
        <p:blipFill>
          <a:blip r:embed="rId2"/>
          <a:srcRect/>
          <a:stretch>
            <a:fillRect/>
          </a:stretch>
        </p:blipFill>
        <p:spPr bwMode="auto">
          <a:xfrm>
            <a:off x="0" y="727200"/>
            <a:ext cx="12192000" cy="6130799"/>
          </a:xfrm>
          <a:prstGeom prst="rect">
            <a:avLst/>
          </a:prstGeom>
          <a:noFill/>
        </p:spPr>
      </p:pic>
      <p:sp>
        <p:nvSpPr>
          <p:cNvPr id="5" name="Slide Number Placeholder 4"/>
          <p:cNvSpPr>
            <a:spLocks noGrp="1"/>
          </p:cNvSpPr>
          <p:nvPr>
            <p:ph type="sldNum" sz="quarter" idx="12"/>
          </p:nvPr>
        </p:nvSpPr>
        <p:spPr/>
        <p:txBody>
          <a:bodyPr/>
          <a:lstStyle/>
          <a:p>
            <a:fld id="{9CD8D479-8942-46E8-A226-A4E01F7A105C}" type="slidenum">
              <a:rPr lang="en-IN" smtClean="0"/>
              <a:t>6</a:t>
            </a:fld>
            <a:endParaRPr lang="en-IN"/>
          </a:p>
        </p:txBody>
      </p:sp>
      <p:sp>
        <p:nvSpPr>
          <p:cNvPr id="3" name="TextBox 2"/>
          <p:cNvSpPr txBox="1"/>
          <p:nvPr/>
        </p:nvSpPr>
        <p:spPr>
          <a:xfrm>
            <a:off x="2895600" y="2032000"/>
            <a:ext cx="495300" cy="368300"/>
          </a:xfrm>
          <a:prstGeom prst="rect">
            <a:avLst/>
          </a:prstGeom>
          <a:noFill/>
        </p:spPr>
        <p:txBody>
          <a:bodyPr wrap="square" rtlCol="0">
            <a:spAutoFit/>
          </a:bodyPr>
          <a:lstStyle/>
          <a:p>
            <a:r>
              <a:rPr lang="en-IN" b="1" dirty="0" smtClean="0">
                <a:solidFill>
                  <a:schemeClr val="bg1"/>
                </a:solidFill>
                <a:latin typeface="Times New Roman" pitchFamily="18" charset="0"/>
                <a:cs typeface="Times New Roman" pitchFamily="18" charset="0"/>
              </a:rPr>
              <a:t>LL</a:t>
            </a:r>
            <a:endParaRPr lang="en-IN" b="1" dirty="0">
              <a:solidFill>
                <a:schemeClr val="bg1"/>
              </a:solidFill>
              <a:latin typeface="Times New Roman" pitchFamily="18" charset="0"/>
              <a:cs typeface="Times New Roman" pitchFamily="18" charset="0"/>
            </a:endParaRPr>
          </a:p>
        </p:txBody>
      </p:sp>
      <p:sp>
        <p:nvSpPr>
          <p:cNvPr id="7" name="TextBox 6"/>
          <p:cNvSpPr txBox="1"/>
          <p:nvPr/>
        </p:nvSpPr>
        <p:spPr>
          <a:xfrm>
            <a:off x="4178300" y="4140200"/>
            <a:ext cx="495300" cy="368300"/>
          </a:xfrm>
          <a:prstGeom prst="rect">
            <a:avLst/>
          </a:prstGeom>
          <a:noFill/>
        </p:spPr>
        <p:txBody>
          <a:bodyPr wrap="square" rtlCol="0">
            <a:spAutoFit/>
          </a:bodyPr>
          <a:lstStyle/>
          <a:p>
            <a:r>
              <a:rPr lang="en-IN" b="1" dirty="0">
                <a:solidFill>
                  <a:schemeClr val="bg1"/>
                </a:solidFill>
                <a:latin typeface="Times New Roman" pitchFamily="18" charset="0"/>
                <a:cs typeface="Times New Roman" pitchFamily="18" charset="0"/>
              </a:rPr>
              <a:t>C</a:t>
            </a:r>
          </a:p>
        </p:txBody>
      </p:sp>
    </p:spTree>
    <p:extLst>
      <p:ext uri="{BB962C8B-B14F-4D97-AF65-F5344CB8AC3E}">
        <p14:creationId xmlns:p14="http://schemas.microsoft.com/office/powerpoint/2010/main" val="76503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6087"/>
            <a:ext cx="12192000" cy="1183566"/>
          </a:xfrm>
        </p:spPr>
        <p:txBody>
          <a:bodyPr>
            <a:normAutofit/>
          </a:bodyPr>
          <a:lstStyle/>
          <a:p>
            <a:pPr algn="ctr"/>
            <a:r>
              <a:rPr lang="en-US" sz="3600" b="1" dirty="0" smtClean="0">
                <a:latin typeface="Times New Roman" pitchFamily="18" charset="0"/>
                <a:cs typeface="Times New Roman" pitchFamily="18" charset="0"/>
              </a:rPr>
              <a:t>Materials and Methods</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335360" y="1600200"/>
            <a:ext cx="11617291" cy="4997152"/>
          </a:xfrm>
        </p:spPr>
        <p:txBody>
          <a:bodyPr>
            <a:noAutofit/>
          </a:bodyPr>
          <a:lstStyle/>
          <a:p>
            <a:pPr algn="just"/>
            <a:r>
              <a:rPr lang="en-US" sz="2800" dirty="0" smtClean="0">
                <a:latin typeface="Times New Roman" pitchFamily="18" charset="0"/>
                <a:cs typeface="Times New Roman" pitchFamily="18" charset="0"/>
              </a:rPr>
              <a:t>pH, EC and ORP were measured by </a:t>
            </a:r>
            <a:r>
              <a:rPr lang="en-US" sz="2800" b="1" dirty="0" err="1" smtClean="0">
                <a:latin typeface="Times New Roman" pitchFamily="18" charset="0"/>
                <a:cs typeface="Times New Roman" pitchFamily="18" charset="0"/>
              </a:rPr>
              <a:t>Hach</a:t>
            </a:r>
            <a:r>
              <a:rPr lang="en-US" sz="2800" b="1" dirty="0" smtClean="0">
                <a:latin typeface="Times New Roman" pitchFamily="18" charset="0"/>
                <a:cs typeface="Times New Roman" pitchFamily="18" charset="0"/>
              </a:rPr>
              <a:t> kit.</a:t>
            </a:r>
          </a:p>
          <a:p>
            <a:pPr algn="just"/>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Organic Carbon was determined by </a:t>
            </a:r>
            <a:r>
              <a:rPr lang="en-US" sz="2800" b="1" dirty="0" err="1" smtClean="0">
                <a:latin typeface="Times New Roman" pitchFamily="18" charset="0"/>
                <a:cs typeface="Times New Roman" pitchFamily="18" charset="0"/>
              </a:rPr>
              <a:t>Walkey</a:t>
            </a:r>
            <a:r>
              <a:rPr lang="en-US" sz="2800" b="1" dirty="0" smtClean="0">
                <a:latin typeface="Times New Roman" pitchFamily="18" charset="0"/>
                <a:cs typeface="Times New Roman" pitchFamily="18" charset="0"/>
              </a:rPr>
              <a:t> - Black method.</a:t>
            </a:r>
          </a:p>
          <a:p>
            <a:pPr marL="0" indent="0" algn="just">
              <a:buNone/>
            </a:pP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Water samples were acidified and analyzed using </a:t>
            </a:r>
            <a:r>
              <a:rPr lang="en-US" sz="2800" b="1" dirty="0" smtClean="0">
                <a:latin typeface="Times New Roman" pitchFamily="18" charset="0"/>
                <a:cs typeface="Times New Roman" pitchFamily="18" charset="0"/>
              </a:rPr>
              <a:t>ICP-MS.</a:t>
            </a:r>
          </a:p>
          <a:p>
            <a:pPr algn="just"/>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Soil and plant sample were digested and analyzed using </a:t>
            </a:r>
            <a:r>
              <a:rPr lang="en-US" sz="2800" b="1" dirty="0" smtClean="0">
                <a:latin typeface="Times New Roman" pitchFamily="18" charset="0"/>
                <a:cs typeface="Times New Roman" pitchFamily="18" charset="0"/>
              </a:rPr>
              <a:t>ICP-MS.</a:t>
            </a:r>
            <a:endParaRPr lang="en-US" sz="2800" b="1"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9CD8D479-8942-46E8-A226-A4E01F7A105C}" type="slidenum">
              <a:rPr lang="en-IN" smtClean="0"/>
              <a:t>7</a:t>
            </a:fld>
            <a:endParaRPr lang="en-IN"/>
          </a:p>
        </p:txBody>
      </p:sp>
    </p:spTree>
    <p:extLst>
      <p:ext uri="{BB962C8B-B14F-4D97-AF65-F5344CB8AC3E}">
        <p14:creationId xmlns:p14="http://schemas.microsoft.com/office/powerpoint/2010/main" val="2436106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73454"/>
            <a:ext cx="12192000" cy="824136"/>
          </a:xfrm>
        </p:spPr>
        <p:txBody>
          <a:bodyPr>
            <a:normAutofit/>
          </a:bodyPr>
          <a:lstStyle/>
          <a:p>
            <a:pPr marL="82296" indent="0" algn="ctr">
              <a:buNone/>
            </a:pPr>
            <a:r>
              <a:rPr lang="en-US" dirty="0" smtClean="0">
                <a:latin typeface="Times New Roman" pitchFamily="18" charset="0"/>
                <a:cs typeface="Times New Roman" pitchFamily="18" charset="0"/>
              </a:rPr>
              <a:t>Table 1: </a:t>
            </a:r>
            <a:r>
              <a:rPr lang="en-US" dirty="0">
                <a:latin typeface="Times New Roman" pitchFamily="18" charset="0"/>
                <a:cs typeface="Times New Roman" pitchFamily="18" charset="0"/>
              </a:rPr>
              <a:t>Physicochemical analysis of </a:t>
            </a:r>
            <a:r>
              <a:rPr lang="en-US" dirty="0" smtClean="0">
                <a:latin typeface="Times New Roman" pitchFamily="18" charset="0"/>
                <a:cs typeface="Times New Roman" pitchFamily="18" charset="0"/>
              </a:rPr>
              <a:t>soil</a:t>
            </a:r>
            <a:endParaRPr lang="en-US" dirty="0">
              <a:latin typeface="Times New Roman" pitchFamily="18" charset="0"/>
              <a:cs typeface="Times New Roman" pitchFamily="18" charset="0"/>
            </a:endParaRPr>
          </a:p>
          <a:p>
            <a:pPr marL="82296" indent="0" algn="ctr">
              <a:buNone/>
            </a:pPr>
            <a:endParaRPr lang="en-US" dirty="0" smtClean="0"/>
          </a:p>
          <a:p>
            <a:pPr marL="596646" indent="-514350" algn="ctr">
              <a:buFont typeface="+mj-lt"/>
              <a:buAutoNum type="alphaUcPeriod"/>
            </a:pPr>
            <a:endParaRPr lang="en-US" dirty="0"/>
          </a:p>
        </p:txBody>
      </p:sp>
      <p:pic>
        <p:nvPicPr>
          <p:cNvPr id="2050" name="Picture 2" descr="C:\Users\Shiva\Desktop\Thesis\Plots\pH soil.JPG"/>
          <p:cNvPicPr>
            <a:picLocks noChangeAspect="1" noChangeArrowheads="1"/>
          </p:cNvPicPr>
          <p:nvPr/>
        </p:nvPicPr>
        <p:blipFill>
          <a:blip r:embed="rId2"/>
          <a:srcRect/>
          <a:stretch>
            <a:fillRect/>
          </a:stretch>
        </p:blipFill>
        <p:spPr bwMode="auto">
          <a:xfrm>
            <a:off x="239350" y="1339403"/>
            <a:ext cx="11713301" cy="4286697"/>
          </a:xfrm>
          <a:prstGeom prst="rect">
            <a:avLst/>
          </a:prstGeom>
          <a:noFill/>
        </p:spPr>
      </p:pic>
      <p:sp>
        <p:nvSpPr>
          <p:cNvPr id="5" name="Slide Number Placeholder 4"/>
          <p:cNvSpPr>
            <a:spLocks noGrp="1"/>
          </p:cNvSpPr>
          <p:nvPr>
            <p:ph type="sldNum" sz="quarter" idx="12"/>
          </p:nvPr>
        </p:nvSpPr>
        <p:spPr/>
        <p:txBody>
          <a:bodyPr/>
          <a:lstStyle/>
          <a:p>
            <a:fld id="{9CD8D479-8942-46E8-A226-A4E01F7A105C}" type="slidenum">
              <a:rPr lang="en-IN" smtClean="0"/>
              <a:t>8</a:t>
            </a:fld>
            <a:endParaRPr lang="en-IN"/>
          </a:p>
        </p:txBody>
      </p:sp>
      <p:sp>
        <p:nvSpPr>
          <p:cNvPr id="2" name="TextBox 1"/>
          <p:cNvSpPr txBox="1"/>
          <p:nvPr/>
        </p:nvSpPr>
        <p:spPr>
          <a:xfrm>
            <a:off x="406400" y="5521235"/>
            <a:ext cx="7213600" cy="923330"/>
          </a:xfrm>
          <a:prstGeom prst="rect">
            <a:avLst/>
          </a:prstGeom>
          <a:noFill/>
        </p:spPr>
        <p:txBody>
          <a:bodyPr wrap="square" rtlCol="0">
            <a:spAutoFit/>
          </a:bodyPr>
          <a:lstStyle/>
          <a:p>
            <a:r>
              <a:rPr lang="en-IN" b="1" dirty="0" smtClean="0">
                <a:latin typeface="Times New Roman" pitchFamily="18" charset="0"/>
                <a:cs typeface="Times New Roman" pitchFamily="18" charset="0"/>
              </a:rPr>
              <a:t>NB: </a:t>
            </a:r>
          </a:p>
          <a:p>
            <a:r>
              <a:rPr lang="en-IN" b="1" dirty="0" smtClean="0">
                <a:latin typeface="Times New Roman" pitchFamily="18" charset="0"/>
                <a:cs typeface="Times New Roman" pitchFamily="18" charset="0"/>
              </a:rPr>
              <a:t>LLCFC- Low Land Continuous Flooding Corner</a:t>
            </a:r>
          </a:p>
          <a:p>
            <a:r>
              <a:rPr lang="en-IN" b="1" dirty="0" smtClean="0">
                <a:latin typeface="Times New Roman" pitchFamily="18" charset="0"/>
                <a:cs typeface="Times New Roman" pitchFamily="18" charset="0"/>
              </a:rPr>
              <a:t>LLCFM-</a:t>
            </a:r>
            <a:r>
              <a:rPr lang="en-IN" b="1" dirty="0">
                <a:latin typeface="Times New Roman" pitchFamily="18" charset="0"/>
                <a:cs typeface="Times New Roman" pitchFamily="18" charset="0"/>
              </a:rPr>
              <a:t>Low Land Continuous Flooding </a:t>
            </a:r>
            <a:r>
              <a:rPr lang="en-IN" b="1" dirty="0" smtClean="0">
                <a:latin typeface="Times New Roman" pitchFamily="18" charset="0"/>
                <a:cs typeface="Times New Roman" pitchFamily="18" charset="0"/>
              </a:rPr>
              <a:t>Middle</a:t>
            </a:r>
            <a:endParaRPr lang="en-IN" b="1" dirty="0">
              <a:latin typeface="Times New Roman" pitchFamily="18" charset="0"/>
              <a:cs typeface="Times New Roman" pitchFamily="18" charset="0"/>
            </a:endParaRPr>
          </a:p>
        </p:txBody>
      </p:sp>
      <p:sp>
        <p:nvSpPr>
          <p:cNvPr id="6" name="Title 1"/>
          <p:cNvSpPr>
            <a:spLocks noGrp="1"/>
          </p:cNvSpPr>
          <p:nvPr>
            <p:ph type="title"/>
          </p:nvPr>
        </p:nvSpPr>
        <p:spPr>
          <a:xfrm>
            <a:off x="0" y="0"/>
            <a:ext cx="12192000" cy="727704"/>
          </a:xfrm>
        </p:spPr>
        <p:txBody>
          <a:bodyPr/>
          <a:lstStyle/>
          <a:p>
            <a:pPr algn="ctr"/>
            <a:r>
              <a:rPr lang="en-US" b="1" dirty="0">
                <a:latin typeface="Times New Roman" pitchFamily="18" charset="0"/>
                <a:cs typeface="Times New Roman" pitchFamily="18" charset="0"/>
              </a:rPr>
              <a:t>Results and </a:t>
            </a:r>
            <a:r>
              <a:rPr lang="en-US" b="1" dirty="0" smtClean="0">
                <a:latin typeface="Times New Roman" pitchFamily="18" charset="0"/>
                <a:cs typeface="Times New Roman" pitchFamily="18" charset="0"/>
              </a:rPr>
              <a:t>Discussion</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4267863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6632"/>
            <a:ext cx="12192000" cy="720080"/>
          </a:xfrm>
        </p:spPr>
        <p:txBody>
          <a:bodyPr>
            <a:normAutofit/>
          </a:bodyPr>
          <a:lstStyle/>
          <a:p>
            <a:pPr marL="82296" indent="0" algn="ctr">
              <a:buNone/>
            </a:pPr>
            <a:r>
              <a:rPr lang="en-US" dirty="0">
                <a:latin typeface="Times New Roman" pitchFamily="18" charset="0"/>
                <a:cs typeface="Times New Roman" pitchFamily="18" charset="0"/>
              </a:rPr>
              <a:t>Table 2</a:t>
            </a:r>
            <a:r>
              <a:rPr lang="en-US" dirty="0" smtClean="0">
                <a:latin typeface="Times New Roman" pitchFamily="18" charset="0"/>
                <a:cs typeface="Times New Roman" pitchFamily="18" charset="0"/>
              </a:rPr>
              <a:t>: Organic Carbon </a:t>
            </a:r>
            <a:r>
              <a:rPr lang="en-US" dirty="0">
                <a:latin typeface="Times New Roman" pitchFamily="18" charset="0"/>
                <a:cs typeface="Times New Roman" pitchFamily="18" charset="0"/>
              </a:rPr>
              <a:t>analysis of </a:t>
            </a:r>
            <a:r>
              <a:rPr lang="en-US" dirty="0" smtClean="0">
                <a:latin typeface="Times New Roman" pitchFamily="18" charset="0"/>
                <a:cs typeface="Times New Roman" pitchFamily="18" charset="0"/>
              </a:rPr>
              <a:t>soil (%)</a:t>
            </a:r>
            <a:endParaRPr lang="en-US" dirty="0">
              <a:latin typeface="Times New Roman" pitchFamily="18" charset="0"/>
              <a:cs typeface="Times New Roman" pitchFamily="18" charset="0"/>
            </a:endParaRPr>
          </a:p>
          <a:p>
            <a:pPr marL="82296" indent="0" algn="ctr">
              <a:buNone/>
            </a:pPr>
            <a:endParaRPr lang="en-US" dirty="0" smtClean="0"/>
          </a:p>
          <a:p>
            <a:pPr algn="ctr">
              <a:buNone/>
            </a:pPr>
            <a:endParaRPr lang="en-US" dirty="0"/>
          </a:p>
        </p:txBody>
      </p:sp>
      <p:pic>
        <p:nvPicPr>
          <p:cNvPr id="3074" name="Picture 2" descr="C:\Users\Shiva\Desktop\Thesis\Plots\oc soil.JPG"/>
          <p:cNvPicPr>
            <a:picLocks noChangeAspect="1" noChangeArrowheads="1"/>
          </p:cNvPicPr>
          <p:nvPr/>
        </p:nvPicPr>
        <p:blipFill>
          <a:blip r:embed="rId2"/>
          <a:srcRect/>
          <a:stretch>
            <a:fillRect/>
          </a:stretch>
        </p:blipFill>
        <p:spPr bwMode="auto">
          <a:xfrm>
            <a:off x="527381" y="498004"/>
            <a:ext cx="11233248" cy="5458296"/>
          </a:xfrm>
          <a:prstGeom prst="rect">
            <a:avLst/>
          </a:prstGeom>
          <a:noFill/>
        </p:spPr>
      </p:pic>
      <p:sp>
        <p:nvSpPr>
          <p:cNvPr id="5" name="Slide Number Placeholder 4"/>
          <p:cNvSpPr>
            <a:spLocks noGrp="1"/>
          </p:cNvSpPr>
          <p:nvPr>
            <p:ph type="sldNum" sz="quarter" idx="12"/>
          </p:nvPr>
        </p:nvSpPr>
        <p:spPr/>
        <p:txBody>
          <a:bodyPr/>
          <a:lstStyle/>
          <a:p>
            <a:fld id="{9CD8D479-8942-46E8-A226-A4E01F7A105C}" type="slidenum">
              <a:rPr lang="en-IN" smtClean="0"/>
              <a:t>9</a:t>
            </a:fld>
            <a:endParaRPr lang="en-IN"/>
          </a:p>
        </p:txBody>
      </p:sp>
      <p:sp>
        <p:nvSpPr>
          <p:cNvPr id="6" name="TextBox 5"/>
          <p:cNvSpPr txBox="1"/>
          <p:nvPr/>
        </p:nvSpPr>
        <p:spPr>
          <a:xfrm>
            <a:off x="596900" y="5762535"/>
            <a:ext cx="7213600" cy="923330"/>
          </a:xfrm>
          <a:prstGeom prst="rect">
            <a:avLst/>
          </a:prstGeom>
          <a:noFill/>
        </p:spPr>
        <p:txBody>
          <a:bodyPr wrap="square" rtlCol="0">
            <a:spAutoFit/>
          </a:bodyPr>
          <a:lstStyle/>
          <a:p>
            <a:r>
              <a:rPr lang="en-IN" b="1" dirty="0" smtClean="0">
                <a:latin typeface="Times New Roman" pitchFamily="18" charset="0"/>
                <a:cs typeface="Times New Roman" pitchFamily="18" charset="0"/>
              </a:rPr>
              <a:t>NB: </a:t>
            </a:r>
          </a:p>
          <a:p>
            <a:r>
              <a:rPr lang="en-IN" b="1" dirty="0" smtClean="0">
                <a:latin typeface="Times New Roman" pitchFamily="18" charset="0"/>
                <a:cs typeface="Times New Roman" pitchFamily="18" charset="0"/>
              </a:rPr>
              <a:t>LLCFC- Low Land Continuous Flooding Corner</a:t>
            </a:r>
          </a:p>
          <a:p>
            <a:r>
              <a:rPr lang="en-IN" b="1" dirty="0" smtClean="0">
                <a:latin typeface="Times New Roman" pitchFamily="18" charset="0"/>
                <a:cs typeface="Times New Roman" pitchFamily="18" charset="0"/>
              </a:rPr>
              <a:t>LLCFM-</a:t>
            </a:r>
            <a:r>
              <a:rPr lang="en-IN" b="1" dirty="0">
                <a:latin typeface="Times New Roman" pitchFamily="18" charset="0"/>
                <a:cs typeface="Times New Roman" pitchFamily="18" charset="0"/>
              </a:rPr>
              <a:t>Low Land Continuous Flooding </a:t>
            </a:r>
            <a:r>
              <a:rPr lang="en-IN" b="1" dirty="0" smtClean="0">
                <a:latin typeface="Times New Roman" pitchFamily="18" charset="0"/>
                <a:cs typeface="Times New Roman" pitchFamily="18" charset="0"/>
              </a:rPr>
              <a:t>Middle</a:t>
            </a:r>
            <a:endParaRPr lang="en-IN" b="1" dirty="0">
              <a:latin typeface="Times New Roman" pitchFamily="18" charset="0"/>
              <a:cs typeface="Times New Roman" pitchFamily="18" charset="0"/>
            </a:endParaRPr>
          </a:p>
        </p:txBody>
      </p:sp>
    </p:spTree>
    <p:extLst>
      <p:ext uri="{BB962C8B-B14F-4D97-AF65-F5344CB8AC3E}">
        <p14:creationId xmlns:p14="http://schemas.microsoft.com/office/powerpoint/2010/main" val="275357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Shiva\Desktop\Thesis\Plots\soil 10th oct.JPG"/>
          <p:cNvPicPr>
            <a:picLocks noChangeAspect="1" noChangeArrowheads="1"/>
          </p:cNvPicPr>
          <p:nvPr/>
        </p:nvPicPr>
        <p:blipFill>
          <a:blip r:embed="rId2"/>
          <a:srcRect/>
          <a:stretch>
            <a:fillRect/>
          </a:stretch>
        </p:blipFill>
        <p:spPr bwMode="auto">
          <a:xfrm>
            <a:off x="15270" y="3573016"/>
            <a:ext cx="6419628" cy="3248650"/>
          </a:xfrm>
          <a:prstGeom prst="rect">
            <a:avLst/>
          </a:prstGeom>
          <a:noFill/>
        </p:spPr>
      </p:pic>
      <p:pic>
        <p:nvPicPr>
          <p:cNvPr id="9220" name="Picture 4" descr="C:\Users\Shiva\Desktop\Thesis\Plots\soil 30th aug.JPG"/>
          <p:cNvPicPr>
            <a:picLocks noChangeAspect="1" noChangeArrowheads="1"/>
          </p:cNvPicPr>
          <p:nvPr/>
        </p:nvPicPr>
        <p:blipFill>
          <a:blip r:embed="rId3"/>
          <a:srcRect/>
          <a:stretch>
            <a:fillRect/>
          </a:stretch>
        </p:blipFill>
        <p:spPr bwMode="auto">
          <a:xfrm>
            <a:off x="2263" y="10308"/>
            <a:ext cx="6093737" cy="3562708"/>
          </a:xfrm>
          <a:prstGeom prst="rect">
            <a:avLst/>
          </a:prstGeom>
          <a:noFill/>
        </p:spPr>
      </p:pic>
      <p:pic>
        <p:nvPicPr>
          <p:cNvPr id="9221" name="Picture 5" descr="C:\Users\Shiva\Desktop\Thesis\Plots\soil 27th sept.JPG"/>
          <p:cNvPicPr>
            <a:picLocks noChangeAspect="1" noChangeArrowheads="1"/>
          </p:cNvPicPr>
          <p:nvPr/>
        </p:nvPicPr>
        <p:blipFill>
          <a:blip r:embed="rId4"/>
          <a:srcRect/>
          <a:stretch>
            <a:fillRect/>
          </a:stretch>
        </p:blipFill>
        <p:spPr bwMode="auto">
          <a:xfrm>
            <a:off x="6096001" y="-2910"/>
            <a:ext cx="6096000" cy="3575926"/>
          </a:xfrm>
          <a:prstGeom prst="rect">
            <a:avLst/>
          </a:prstGeom>
          <a:noFill/>
        </p:spPr>
      </p:pic>
      <p:sp>
        <p:nvSpPr>
          <p:cNvPr id="11" name="Rectangle 10"/>
          <p:cNvSpPr/>
          <p:nvPr/>
        </p:nvSpPr>
        <p:spPr>
          <a:xfrm>
            <a:off x="6672064" y="4437112"/>
            <a:ext cx="5472608" cy="1200329"/>
          </a:xfrm>
          <a:prstGeom prst="rect">
            <a:avLst/>
          </a:prstGeom>
        </p:spPr>
        <p:txBody>
          <a:bodyPr wrap="square">
            <a:spAutoFit/>
          </a:bodyPr>
          <a:lstStyle/>
          <a:p>
            <a:pPr algn="ctr"/>
            <a:r>
              <a:rPr lang="en-US" sz="2400" b="1" dirty="0" smtClean="0">
                <a:latin typeface="Times New Roman" pitchFamily="18" charset="0"/>
                <a:cs typeface="Times New Roman" pitchFamily="18" charset="0"/>
              </a:rPr>
              <a:t>Graph 1: Comparison between Low Land and Control Field heavy metals content</a:t>
            </a:r>
            <a:endParaRPr lang="en-US" sz="2400" b="1"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9CD8D479-8942-46E8-A226-A4E01F7A105C}" type="slidenum">
              <a:rPr lang="en-IN" smtClean="0"/>
              <a:t>10</a:t>
            </a:fld>
            <a:endParaRPr lang="en-IN"/>
          </a:p>
        </p:txBody>
      </p:sp>
    </p:spTree>
    <p:extLst>
      <p:ext uri="{BB962C8B-B14F-4D97-AF65-F5344CB8AC3E}">
        <p14:creationId xmlns:p14="http://schemas.microsoft.com/office/powerpoint/2010/main" val="1590241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96646" indent="-514350">
              <a:buNone/>
            </a:pPr>
            <a:r>
              <a:rPr lang="en-US"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4" name="Title 1"/>
          <p:cNvSpPr>
            <a:spLocks noGrp="1"/>
          </p:cNvSpPr>
          <p:nvPr>
            <p:ph type="title"/>
          </p:nvPr>
        </p:nvSpPr>
        <p:spPr>
          <a:xfrm>
            <a:off x="330200" y="260648"/>
            <a:ext cx="11391900" cy="1143000"/>
          </a:xfrm>
        </p:spPr>
        <p:txBody>
          <a:bodyPr>
            <a:normAutofit/>
          </a:bodyPr>
          <a:lstStyle/>
          <a:p>
            <a:pPr algn="ctr"/>
            <a:r>
              <a:rPr lang="en-US" dirty="0" smtClean="0">
                <a:latin typeface="Times New Roman" pitchFamily="18" charset="0"/>
                <a:cs typeface="Times New Roman" pitchFamily="18" charset="0"/>
              </a:rPr>
              <a:t>Soil profile wise temporal variation in heavy metals content</a:t>
            </a:r>
            <a:endParaRPr lang="en-US" dirty="0">
              <a:latin typeface="Times New Roman" pitchFamily="18" charset="0"/>
              <a:cs typeface="Times New Roman" pitchFamily="18" charset="0"/>
            </a:endParaRPr>
          </a:p>
        </p:txBody>
      </p:sp>
      <p:pic>
        <p:nvPicPr>
          <p:cNvPr id="5" name="Picture 2" descr="C:\Users\Shiva\Desktop\Thesis\Plots\temp(0-5)LL.JPG"/>
          <p:cNvPicPr>
            <a:picLocks noChangeAspect="1" noChangeArrowheads="1"/>
          </p:cNvPicPr>
          <p:nvPr/>
        </p:nvPicPr>
        <p:blipFill>
          <a:blip r:embed="rId2"/>
          <a:srcRect/>
          <a:stretch>
            <a:fillRect/>
          </a:stretch>
        </p:blipFill>
        <p:spPr bwMode="auto">
          <a:xfrm>
            <a:off x="815413" y="1556792"/>
            <a:ext cx="10657184" cy="4571070"/>
          </a:xfrm>
          <a:prstGeom prst="rect">
            <a:avLst/>
          </a:prstGeom>
          <a:noFill/>
        </p:spPr>
      </p:pic>
      <p:sp>
        <p:nvSpPr>
          <p:cNvPr id="6" name="Rectangle 5"/>
          <p:cNvSpPr/>
          <p:nvPr/>
        </p:nvSpPr>
        <p:spPr>
          <a:xfrm>
            <a:off x="623392" y="6211670"/>
            <a:ext cx="10753195" cy="461665"/>
          </a:xfrm>
          <a:prstGeom prst="rect">
            <a:avLst/>
          </a:prstGeom>
        </p:spPr>
        <p:txBody>
          <a:bodyPr wrap="square">
            <a:spAutoFit/>
          </a:bodyPr>
          <a:lstStyle/>
          <a:p>
            <a:pPr algn="ctr"/>
            <a:r>
              <a:rPr lang="en-US" sz="2400" b="1" dirty="0" smtClean="0">
                <a:latin typeface="Times New Roman" pitchFamily="18" charset="0"/>
                <a:cs typeface="Times New Roman" pitchFamily="18" charset="0"/>
              </a:rPr>
              <a:t>Graph 2: Showing temporal variation in 0-5cm in low land</a:t>
            </a:r>
            <a:endParaRPr lang="en-US" sz="2400" b="1" dirty="0">
              <a:latin typeface="Times New Roman" pitchFamily="18" charset="0"/>
              <a:cs typeface="Times New Roman" pitchFamily="18" charset="0"/>
            </a:endParaRPr>
          </a:p>
        </p:txBody>
      </p:sp>
      <p:sp>
        <p:nvSpPr>
          <p:cNvPr id="8" name="Slide Number Placeholder 7"/>
          <p:cNvSpPr>
            <a:spLocks noGrp="1"/>
          </p:cNvSpPr>
          <p:nvPr>
            <p:ph type="sldNum" sz="quarter" idx="12"/>
          </p:nvPr>
        </p:nvSpPr>
        <p:spPr/>
        <p:txBody>
          <a:bodyPr/>
          <a:lstStyle/>
          <a:p>
            <a:fld id="{9CD8D479-8942-46E8-A226-A4E01F7A105C}" type="slidenum">
              <a:rPr lang="en-IN" smtClean="0"/>
              <a:t>11</a:t>
            </a:fld>
            <a:endParaRPr lang="en-IN"/>
          </a:p>
        </p:txBody>
      </p:sp>
    </p:spTree>
    <p:extLst>
      <p:ext uri="{BB962C8B-B14F-4D97-AF65-F5344CB8AC3E}">
        <p14:creationId xmlns:p14="http://schemas.microsoft.com/office/powerpoint/2010/main" val="78762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0400" y="685800"/>
            <a:ext cx="9997440" cy="4800600"/>
          </a:xfrm>
        </p:spPr>
        <p:txBody>
          <a:bodyPr/>
          <a:lstStyle/>
          <a:p>
            <a:pPr>
              <a:buNone/>
            </a:pPr>
            <a:endParaRPr lang="en-US" dirty="0"/>
          </a:p>
        </p:txBody>
      </p:sp>
      <p:pic>
        <p:nvPicPr>
          <p:cNvPr id="7170" name="Picture 2" descr="C:\Users\Shiva\Desktop\Thesis\Plots\temp(5-10)LL.JPG"/>
          <p:cNvPicPr>
            <a:picLocks noChangeAspect="1" noChangeArrowheads="1"/>
          </p:cNvPicPr>
          <p:nvPr/>
        </p:nvPicPr>
        <p:blipFill>
          <a:blip r:embed="rId2"/>
          <a:srcRect/>
          <a:stretch>
            <a:fillRect/>
          </a:stretch>
        </p:blipFill>
        <p:spPr bwMode="auto">
          <a:xfrm>
            <a:off x="738290" y="836712"/>
            <a:ext cx="10734307" cy="4968552"/>
          </a:xfrm>
          <a:prstGeom prst="rect">
            <a:avLst/>
          </a:prstGeom>
          <a:noFill/>
        </p:spPr>
      </p:pic>
      <p:sp>
        <p:nvSpPr>
          <p:cNvPr id="6" name="Rectangle 5"/>
          <p:cNvSpPr/>
          <p:nvPr/>
        </p:nvSpPr>
        <p:spPr>
          <a:xfrm>
            <a:off x="1500095" y="5805265"/>
            <a:ext cx="8839200" cy="461665"/>
          </a:xfrm>
          <a:prstGeom prst="rect">
            <a:avLst/>
          </a:prstGeom>
        </p:spPr>
        <p:txBody>
          <a:bodyPr wrap="square">
            <a:spAutoFit/>
          </a:bodyPr>
          <a:lstStyle/>
          <a:p>
            <a:pPr algn="ctr"/>
            <a:r>
              <a:rPr lang="en-US" sz="2400" b="1" dirty="0" smtClean="0">
                <a:latin typeface="Times New Roman" pitchFamily="18" charset="0"/>
                <a:cs typeface="Times New Roman" pitchFamily="18" charset="0"/>
              </a:rPr>
              <a:t>Graph 3: Showing temporal variation in 5-10cm in low land</a:t>
            </a:r>
            <a:endParaRPr lang="en-US" sz="2400" b="1" dirty="0">
              <a:latin typeface="Times New Roman" pitchFamily="18" charset="0"/>
              <a:cs typeface="Times New Roman" pitchFamily="18" charset="0"/>
            </a:endParaRPr>
          </a:p>
        </p:txBody>
      </p:sp>
      <p:sp>
        <p:nvSpPr>
          <p:cNvPr id="7" name="Title 1"/>
          <p:cNvSpPr>
            <a:spLocks noGrp="1"/>
          </p:cNvSpPr>
          <p:nvPr>
            <p:ph type="title"/>
          </p:nvPr>
        </p:nvSpPr>
        <p:spPr>
          <a:xfrm>
            <a:off x="911424" y="0"/>
            <a:ext cx="9997440" cy="1554162"/>
          </a:xfrm>
        </p:spPr>
        <p:txBody>
          <a:bodyPr>
            <a:normAutofit/>
          </a:bodyPr>
          <a:lstStyle/>
          <a:p>
            <a:r>
              <a:rPr lang="en-US" dirty="0" smtClean="0">
                <a:latin typeface="Times New Roman" pitchFamily="18" charset="0"/>
                <a:cs typeface="Times New Roman" pitchFamily="18" charset="0"/>
              </a:rPr>
              <a:t>Contd..</a:t>
            </a:r>
            <a:br>
              <a:rPr lang="en-US" dirty="0" smtClean="0">
                <a:latin typeface="Times New Roman" pitchFamily="18" charset="0"/>
                <a:cs typeface="Times New Roman" pitchFamily="18" charset="0"/>
              </a:rPr>
            </a:br>
            <a:endParaRPr lang="en-US" b="1" dirty="0">
              <a:effectLst/>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9CD8D479-8942-46E8-A226-A4E01F7A105C}" type="slidenum">
              <a:rPr lang="en-IN" smtClean="0"/>
              <a:t>12</a:t>
            </a:fld>
            <a:endParaRPr lang="en-IN"/>
          </a:p>
        </p:txBody>
      </p:sp>
    </p:spTree>
    <p:extLst>
      <p:ext uri="{BB962C8B-B14F-4D97-AF65-F5344CB8AC3E}">
        <p14:creationId xmlns:p14="http://schemas.microsoft.com/office/powerpoint/2010/main" val="200127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5600" y="685800"/>
            <a:ext cx="9997440" cy="4800600"/>
          </a:xfrm>
        </p:spPr>
        <p:txBody>
          <a:bodyPr/>
          <a:lstStyle/>
          <a:p>
            <a:pPr>
              <a:buNone/>
            </a:pPr>
            <a:endParaRPr lang="en-US" dirty="0"/>
          </a:p>
        </p:txBody>
      </p:sp>
      <p:pic>
        <p:nvPicPr>
          <p:cNvPr id="8194" name="Picture 2" descr="C:\Users\Shiva\Desktop\Thesis\Plots\temp(10-15)LL.JPG"/>
          <p:cNvPicPr>
            <a:picLocks noChangeAspect="1" noChangeArrowheads="1"/>
          </p:cNvPicPr>
          <p:nvPr/>
        </p:nvPicPr>
        <p:blipFill>
          <a:blip r:embed="rId3"/>
          <a:srcRect/>
          <a:stretch>
            <a:fillRect/>
          </a:stretch>
        </p:blipFill>
        <p:spPr bwMode="auto">
          <a:xfrm>
            <a:off x="1007434" y="908721"/>
            <a:ext cx="10465163" cy="4882478"/>
          </a:xfrm>
          <a:prstGeom prst="rect">
            <a:avLst/>
          </a:prstGeom>
          <a:noFill/>
        </p:spPr>
      </p:pic>
      <p:sp>
        <p:nvSpPr>
          <p:cNvPr id="7" name="Rectangle 6"/>
          <p:cNvSpPr/>
          <p:nvPr/>
        </p:nvSpPr>
        <p:spPr>
          <a:xfrm>
            <a:off x="1487488" y="5791200"/>
            <a:ext cx="8839200" cy="461665"/>
          </a:xfrm>
          <a:prstGeom prst="rect">
            <a:avLst/>
          </a:prstGeom>
        </p:spPr>
        <p:txBody>
          <a:bodyPr wrap="square">
            <a:spAutoFit/>
          </a:bodyPr>
          <a:lstStyle/>
          <a:p>
            <a:pPr algn="ctr"/>
            <a:r>
              <a:rPr lang="en-US" sz="2400" b="1" dirty="0" smtClean="0">
                <a:latin typeface="Times New Roman" pitchFamily="18" charset="0"/>
                <a:cs typeface="Times New Roman" pitchFamily="18" charset="0"/>
              </a:rPr>
              <a:t>Graph 4: Showing temporal variation in 10-15cm in low land</a:t>
            </a:r>
            <a:endParaRPr lang="en-US" sz="2400" b="1" dirty="0">
              <a:latin typeface="Times New Roman" pitchFamily="18" charset="0"/>
              <a:cs typeface="Times New Roman" pitchFamily="18" charset="0"/>
            </a:endParaRPr>
          </a:p>
        </p:txBody>
      </p:sp>
      <p:sp>
        <p:nvSpPr>
          <p:cNvPr id="6" name="Title 1"/>
          <p:cNvSpPr>
            <a:spLocks noGrp="1"/>
          </p:cNvSpPr>
          <p:nvPr>
            <p:ph type="title"/>
          </p:nvPr>
        </p:nvSpPr>
        <p:spPr>
          <a:xfrm>
            <a:off x="911424" y="0"/>
            <a:ext cx="9997440" cy="1554162"/>
          </a:xfrm>
        </p:spPr>
        <p:txBody>
          <a:bodyPr>
            <a:normAutofit/>
          </a:bodyPr>
          <a:lstStyle/>
          <a:p>
            <a:r>
              <a:rPr lang="en-US" dirty="0" smtClean="0">
                <a:latin typeface="Times New Roman" pitchFamily="18" charset="0"/>
                <a:cs typeface="Times New Roman" pitchFamily="18" charset="0"/>
              </a:rPr>
              <a:t>Contd..</a:t>
            </a:r>
            <a:br>
              <a:rPr lang="en-US" dirty="0" smtClean="0">
                <a:latin typeface="Times New Roman" pitchFamily="18" charset="0"/>
                <a:cs typeface="Times New Roman" pitchFamily="18" charset="0"/>
              </a:rPr>
            </a:br>
            <a:endParaRPr lang="en-US" b="1" dirty="0">
              <a:effectLst/>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9CD8D479-8942-46E8-A226-A4E01F7A105C}" type="slidenum">
              <a:rPr lang="en-IN" smtClean="0"/>
              <a:t>13</a:t>
            </a:fld>
            <a:endParaRPr lang="en-IN"/>
          </a:p>
        </p:txBody>
      </p:sp>
    </p:spTree>
    <p:extLst>
      <p:ext uri="{BB962C8B-B14F-4D97-AF65-F5344CB8AC3E}">
        <p14:creationId xmlns:p14="http://schemas.microsoft.com/office/powerpoint/2010/main" val="834003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Shiva\Desktop\Thesis\Plots\corrSoil As Cu.JPG"/>
          <p:cNvPicPr>
            <a:picLocks noChangeAspect="1" noChangeArrowheads="1"/>
          </p:cNvPicPr>
          <p:nvPr/>
        </p:nvPicPr>
        <p:blipFill>
          <a:blip r:embed="rId2"/>
          <a:srcRect/>
          <a:stretch>
            <a:fillRect/>
          </a:stretch>
        </p:blipFill>
        <p:spPr bwMode="auto">
          <a:xfrm>
            <a:off x="0" y="0"/>
            <a:ext cx="6079464" cy="3068960"/>
          </a:xfrm>
          <a:prstGeom prst="rect">
            <a:avLst/>
          </a:prstGeom>
          <a:noFill/>
        </p:spPr>
      </p:pic>
      <p:pic>
        <p:nvPicPr>
          <p:cNvPr id="10243" name="Picture 3" descr="C:\Users\Shiva\Desktop\Thesis\Plots\corrSoil As Fe.JPG"/>
          <p:cNvPicPr>
            <a:picLocks noChangeAspect="1" noChangeArrowheads="1"/>
          </p:cNvPicPr>
          <p:nvPr/>
        </p:nvPicPr>
        <p:blipFill>
          <a:blip r:embed="rId3"/>
          <a:srcRect/>
          <a:stretch>
            <a:fillRect/>
          </a:stretch>
        </p:blipFill>
        <p:spPr bwMode="auto">
          <a:xfrm>
            <a:off x="6035807" y="-15042"/>
            <a:ext cx="6156193" cy="3084002"/>
          </a:xfrm>
          <a:prstGeom prst="rect">
            <a:avLst/>
          </a:prstGeom>
          <a:noFill/>
        </p:spPr>
      </p:pic>
      <p:pic>
        <p:nvPicPr>
          <p:cNvPr id="10244" name="Picture 4" descr="C:\Users\Shiva\Desktop\Thesis\Plots\corrSoil As Mn.JPG"/>
          <p:cNvPicPr>
            <a:picLocks noChangeAspect="1" noChangeArrowheads="1"/>
          </p:cNvPicPr>
          <p:nvPr/>
        </p:nvPicPr>
        <p:blipFill>
          <a:blip r:embed="rId4"/>
          <a:srcRect/>
          <a:stretch>
            <a:fillRect/>
          </a:stretch>
        </p:blipFill>
        <p:spPr bwMode="auto">
          <a:xfrm>
            <a:off x="-17672" y="3080428"/>
            <a:ext cx="6136467" cy="2868852"/>
          </a:xfrm>
          <a:prstGeom prst="rect">
            <a:avLst/>
          </a:prstGeom>
          <a:noFill/>
        </p:spPr>
      </p:pic>
      <p:pic>
        <p:nvPicPr>
          <p:cNvPr id="10245" name="Picture 5" descr="C:\Users\Shiva\Desktop\Thesis\Plots\corrSoil As Zn.JPG"/>
          <p:cNvPicPr>
            <a:picLocks noChangeAspect="1" noChangeArrowheads="1"/>
          </p:cNvPicPr>
          <p:nvPr/>
        </p:nvPicPr>
        <p:blipFill>
          <a:blip r:embed="rId5"/>
          <a:srcRect/>
          <a:stretch>
            <a:fillRect/>
          </a:stretch>
        </p:blipFill>
        <p:spPr bwMode="auto">
          <a:xfrm>
            <a:off x="6118795" y="3063530"/>
            <a:ext cx="6073205" cy="2885751"/>
          </a:xfrm>
          <a:prstGeom prst="rect">
            <a:avLst/>
          </a:prstGeom>
          <a:noFill/>
        </p:spPr>
      </p:pic>
      <p:sp>
        <p:nvSpPr>
          <p:cNvPr id="9" name="Rectangle 8"/>
          <p:cNvSpPr/>
          <p:nvPr/>
        </p:nvSpPr>
        <p:spPr>
          <a:xfrm>
            <a:off x="335360" y="5877273"/>
            <a:ext cx="11425269" cy="461665"/>
          </a:xfrm>
          <a:prstGeom prst="rect">
            <a:avLst/>
          </a:prstGeom>
        </p:spPr>
        <p:txBody>
          <a:bodyPr wrap="square">
            <a:spAutoFit/>
          </a:bodyPr>
          <a:lstStyle/>
          <a:p>
            <a:pPr algn="ctr"/>
            <a:r>
              <a:rPr lang="en-US" sz="2400" b="1" dirty="0" smtClean="0">
                <a:latin typeface="Times New Roman" pitchFamily="18" charset="0"/>
                <a:cs typeface="Times New Roman" pitchFamily="18" charset="0"/>
              </a:rPr>
              <a:t>Graph </a:t>
            </a:r>
            <a:r>
              <a:rPr lang="en-US" sz="2400" b="1" dirty="0">
                <a:latin typeface="Times New Roman" pitchFamily="18" charset="0"/>
                <a:cs typeface="Times New Roman" pitchFamily="18" charset="0"/>
              </a:rPr>
              <a:t>5</a:t>
            </a:r>
            <a:r>
              <a:rPr lang="en-US" sz="2400" b="1" dirty="0" smtClean="0">
                <a:latin typeface="Times New Roman" pitchFamily="18" charset="0"/>
                <a:cs typeface="Times New Roman" pitchFamily="18" charset="0"/>
              </a:rPr>
              <a:t>: Correlation between As and different heavy metals in low land soil</a:t>
            </a:r>
            <a:endParaRPr lang="en-US" sz="2400" b="1"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9CD8D479-8942-46E8-A226-A4E01F7A105C}" type="slidenum">
              <a:rPr lang="en-IN" smtClean="0"/>
              <a:t>14</a:t>
            </a:fld>
            <a:endParaRPr lang="en-IN"/>
          </a:p>
        </p:txBody>
      </p:sp>
    </p:spTree>
    <p:extLst>
      <p:ext uri="{BB962C8B-B14F-4D97-AF65-F5344CB8AC3E}">
        <p14:creationId xmlns:p14="http://schemas.microsoft.com/office/powerpoint/2010/main" val="375123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7769"/>
            <a:ext cx="12192000" cy="1143000"/>
          </a:xfrm>
        </p:spPr>
        <p:txBody>
          <a:bodyPr>
            <a:normAutofit/>
          </a:bodyPr>
          <a:lstStyle/>
          <a:p>
            <a:pPr algn="ctr"/>
            <a:r>
              <a:rPr lang="en-US" sz="3200" b="1" dirty="0" smtClean="0">
                <a:latin typeface="Times New Roman" pitchFamily="18" charset="0"/>
                <a:cs typeface="Times New Roman" pitchFamily="18" charset="0"/>
              </a:rPr>
              <a:t>Bioaccumulation of different heavy metals by different rice plant part</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1930400" y="1371600"/>
            <a:ext cx="9997440" cy="4800600"/>
          </a:xfrm>
        </p:spPr>
        <p:txBody>
          <a:bodyPr/>
          <a:lstStyle/>
          <a:p>
            <a:pPr>
              <a:buNone/>
            </a:pP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1266" name="Picture 2" descr="C:\Users\Shiva\Desktop\Thesis\Plots\soil+plant 30th aug.JPG"/>
          <p:cNvPicPr>
            <a:picLocks noChangeAspect="1" noChangeArrowheads="1"/>
          </p:cNvPicPr>
          <p:nvPr/>
        </p:nvPicPr>
        <p:blipFill>
          <a:blip r:embed="rId3"/>
          <a:srcRect/>
          <a:stretch>
            <a:fillRect/>
          </a:stretch>
        </p:blipFill>
        <p:spPr bwMode="auto">
          <a:xfrm>
            <a:off x="814813" y="1340769"/>
            <a:ext cx="10849805" cy="4176464"/>
          </a:xfrm>
          <a:prstGeom prst="rect">
            <a:avLst/>
          </a:prstGeom>
          <a:noFill/>
        </p:spPr>
      </p:pic>
      <p:sp>
        <p:nvSpPr>
          <p:cNvPr id="5" name="Rectangle 4"/>
          <p:cNvSpPr/>
          <p:nvPr/>
        </p:nvSpPr>
        <p:spPr>
          <a:xfrm>
            <a:off x="623092" y="5657672"/>
            <a:ext cx="11233248" cy="830997"/>
          </a:xfrm>
          <a:prstGeom prst="rect">
            <a:avLst/>
          </a:prstGeom>
        </p:spPr>
        <p:txBody>
          <a:bodyPr wrap="square">
            <a:spAutoFit/>
          </a:bodyPr>
          <a:lstStyle/>
          <a:p>
            <a:pPr algn="ctr"/>
            <a:r>
              <a:rPr lang="en-US" sz="2400" b="1" dirty="0" smtClean="0">
                <a:latin typeface="Times New Roman" pitchFamily="18" charset="0"/>
                <a:cs typeface="Times New Roman" pitchFamily="18" charset="0"/>
              </a:rPr>
              <a:t>Graph </a:t>
            </a:r>
            <a:r>
              <a:rPr lang="en-US" sz="2400" b="1" dirty="0">
                <a:latin typeface="Times New Roman" pitchFamily="18" charset="0"/>
                <a:cs typeface="Times New Roman" pitchFamily="18" charset="0"/>
              </a:rPr>
              <a:t>6</a:t>
            </a:r>
            <a:r>
              <a:rPr lang="en-US" sz="2400" b="1" dirty="0" smtClean="0">
                <a:latin typeface="Times New Roman" pitchFamily="18" charset="0"/>
                <a:cs typeface="Times New Roman" pitchFamily="18" charset="0"/>
              </a:rPr>
              <a:t>:  Showing heavy metal content in low land soil and respective bioaccumulation in different rice plant parts on 30</a:t>
            </a:r>
            <a:r>
              <a:rPr lang="en-US" sz="2400" b="1" baseline="30000" dirty="0" smtClean="0">
                <a:latin typeface="Times New Roman" pitchFamily="18" charset="0"/>
                <a:cs typeface="Times New Roman" pitchFamily="18" charset="0"/>
              </a:rPr>
              <a:t>th</a:t>
            </a:r>
            <a:r>
              <a:rPr lang="en-US" sz="2400" b="1" dirty="0" smtClean="0">
                <a:latin typeface="Times New Roman" pitchFamily="18" charset="0"/>
                <a:cs typeface="Times New Roman" pitchFamily="18" charset="0"/>
              </a:rPr>
              <a:t> Aug 2013</a:t>
            </a:r>
          </a:p>
        </p:txBody>
      </p:sp>
      <p:sp>
        <p:nvSpPr>
          <p:cNvPr id="7" name="Slide Number Placeholder 6"/>
          <p:cNvSpPr>
            <a:spLocks noGrp="1"/>
          </p:cNvSpPr>
          <p:nvPr>
            <p:ph type="sldNum" sz="quarter" idx="12"/>
          </p:nvPr>
        </p:nvSpPr>
        <p:spPr/>
        <p:txBody>
          <a:bodyPr/>
          <a:lstStyle/>
          <a:p>
            <a:fld id="{9CD8D479-8942-46E8-A226-A4E01F7A105C}" type="slidenum">
              <a:rPr lang="en-IN" smtClean="0"/>
              <a:t>15</a:t>
            </a:fld>
            <a:endParaRPr lang="en-IN"/>
          </a:p>
        </p:txBody>
      </p:sp>
    </p:spTree>
    <p:extLst>
      <p:ext uri="{BB962C8B-B14F-4D97-AF65-F5344CB8AC3E}">
        <p14:creationId xmlns:p14="http://schemas.microsoft.com/office/powerpoint/2010/main" val="311174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Shiva\Desktop\Thesis\Plots\soil+plant 27th sept.JPG"/>
          <p:cNvPicPr>
            <a:picLocks noChangeAspect="1" noChangeArrowheads="1"/>
          </p:cNvPicPr>
          <p:nvPr/>
        </p:nvPicPr>
        <p:blipFill>
          <a:blip r:embed="rId2"/>
          <a:srcRect/>
          <a:stretch>
            <a:fillRect/>
          </a:stretch>
        </p:blipFill>
        <p:spPr bwMode="auto">
          <a:xfrm>
            <a:off x="527381" y="764704"/>
            <a:ext cx="11041227" cy="4789934"/>
          </a:xfrm>
          <a:prstGeom prst="rect">
            <a:avLst/>
          </a:prstGeom>
          <a:noFill/>
        </p:spPr>
      </p:pic>
      <p:sp>
        <p:nvSpPr>
          <p:cNvPr id="6" name="Rectangle 5"/>
          <p:cNvSpPr/>
          <p:nvPr/>
        </p:nvSpPr>
        <p:spPr>
          <a:xfrm>
            <a:off x="1331073" y="5554639"/>
            <a:ext cx="10094912" cy="830997"/>
          </a:xfrm>
          <a:prstGeom prst="rect">
            <a:avLst/>
          </a:prstGeom>
        </p:spPr>
        <p:txBody>
          <a:bodyPr wrap="square">
            <a:spAutoFit/>
          </a:bodyPr>
          <a:lstStyle/>
          <a:p>
            <a:pPr algn="ctr"/>
            <a:r>
              <a:rPr lang="en-US" sz="2400" b="1" dirty="0" smtClean="0">
                <a:latin typeface="Times New Roman" pitchFamily="18" charset="0"/>
                <a:cs typeface="Times New Roman" pitchFamily="18" charset="0"/>
              </a:rPr>
              <a:t>Graph </a:t>
            </a:r>
            <a:r>
              <a:rPr lang="en-US" sz="2400" b="1" dirty="0">
                <a:latin typeface="Times New Roman" pitchFamily="18" charset="0"/>
                <a:cs typeface="Times New Roman" pitchFamily="18" charset="0"/>
              </a:rPr>
              <a:t>7</a:t>
            </a:r>
            <a:r>
              <a:rPr lang="en-US" sz="2400" b="1" dirty="0" smtClean="0">
                <a:latin typeface="Times New Roman" pitchFamily="18" charset="0"/>
                <a:cs typeface="Times New Roman" pitchFamily="18" charset="0"/>
              </a:rPr>
              <a:t>:  Showing heavy metal content in low land soil and respective bioaccumulation in different rice plant parts on 27</a:t>
            </a:r>
            <a:r>
              <a:rPr lang="en-US" sz="2400" b="1" baseline="30000" dirty="0" smtClean="0">
                <a:latin typeface="Times New Roman" pitchFamily="18" charset="0"/>
                <a:cs typeface="Times New Roman" pitchFamily="18" charset="0"/>
              </a:rPr>
              <a:t>th</a:t>
            </a:r>
            <a:r>
              <a:rPr lang="en-US" sz="2400" b="1" dirty="0" smtClean="0">
                <a:latin typeface="Times New Roman" pitchFamily="18" charset="0"/>
                <a:cs typeface="Times New Roman" pitchFamily="18" charset="0"/>
              </a:rPr>
              <a:t> Sept 2013</a:t>
            </a:r>
          </a:p>
        </p:txBody>
      </p:sp>
      <p:sp>
        <p:nvSpPr>
          <p:cNvPr id="5" name="Title 1"/>
          <p:cNvSpPr>
            <a:spLocks noGrp="1"/>
          </p:cNvSpPr>
          <p:nvPr>
            <p:ph type="title"/>
          </p:nvPr>
        </p:nvSpPr>
        <p:spPr>
          <a:xfrm>
            <a:off x="911424" y="-99392"/>
            <a:ext cx="9997440" cy="1554162"/>
          </a:xfrm>
        </p:spPr>
        <p:txBody>
          <a:bodyPr>
            <a:normAutofit/>
          </a:bodyPr>
          <a:lstStyle/>
          <a:p>
            <a:r>
              <a:rPr lang="en-US" dirty="0" smtClean="0">
                <a:latin typeface="Times New Roman" pitchFamily="18" charset="0"/>
                <a:cs typeface="Times New Roman" pitchFamily="18" charset="0"/>
              </a:rPr>
              <a:t>Contd..</a:t>
            </a:r>
            <a:br>
              <a:rPr lang="en-US" dirty="0" smtClean="0">
                <a:latin typeface="Times New Roman" pitchFamily="18" charset="0"/>
                <a:cs typeface="Times New Roman" pitchFamily="18" charset="0"/>
              </a:rPr>
            </a:br>
            <a:endParaRPr lang="en-US" b="1" dirty="0">
              <a:effectLst/>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9CD8D479-8942-46E8-A226-A4E01F7A105C}" type="slidenum">
              <a:rPr lang="en-IN" smtClean="0"/>
              <a:t>16</a:t>
            </a:fld>
            <a:endParaRPr lang="en-IN"/>
          </a:p>
        </p:txBody>
      </p:sp>
    </p:spTree>
    <p:extLst>
      <p:ext uri="{BB962C8B-B14F-4D97-AF65-F5344CB8AC3E}">
        <p14:creationId xmlns:p14="http://schemas.microsoft.com/office/powerpoint/2010/main" val="1422834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Shiva\Desktop\Thesis\Plots\soil + plant 10th oct.JPG"/>
          <p:cNvPicPr>
            <a:picLocks noChangeAspect="1" noChangeArrowheads="1"/>
          </p:cNvPicPr>
          <p:nvPr/>
        </p:nvPicPr>
        <p:blipFill>
          <a:blip r:embed="rId2"/>
          <a:srcRect/>
          <a:stretch>
            <a:fillRect/>
          </a:stretch>
        </p:blipFill>
        <p:spPr bwMode="auto">
          <a:xfrm>
            <a:off x="527381" y="836712"/>
            <a:ext cx="11233248" cy="4688826"/>
          </a:xfrm>
          <a:prstGeom prst="rect">
            <a:avLst/>
          </a:prstGeom>
          <a:noFill/>
        </p:spPr>
      </p:pic>
      <p:sp>
        <p:nvSpPr>
          <p:cNvPr id="6" name="Rectangle 5"/>
          <p:cNvSpPr/>
          <p:nvPr/>
        </p:nvSpPr>
        <p:spPr>
          <a:xfrm>
            <a:off x="911424" y="5657672"/>
            <a:ext cx="10273141" cy="830997"/>
          </a:xfrm>
          <a:prstGeom prst="rect">
            <a:avLst/>
          </a:prstGeom>
        </p:spPr>
        <p:txBody>
          <a:bodyPr wrap="square">
            <a:spAutoFit/>
          </a:bodyPr>
          <a:lstStyle/>
          <a:p>
            <a:pPr algn="ctr"/>
            <a:r>
              <a:rPr lang="en-US" sz="2400" b="1" dirty="0" smtClean="0">
                <a:latin typeface="Times New Roman" pitchFamily="18" charset="0"/>
                <a:cs typeface="Times New Roman" pitchFamily="18" charset="0"/>
              </a:rPr>
              <a:t>Graph </a:t>
            </a:r>
            <a:r>
              <a:rPr lang="en-US" sz="2400" b="1" dirty="0">
                <a:latin typeface="Times New Roman" pitchFamily="18" charset="0"/>
                <a:cs typeface="Times New Roman" pitchFamily="18" charset="0"/>
              </a:rPr>
              <a:t>8</a:t>
            </a:r>
            <a:r>
              <a:rPr lang="en-US" sz="2400" b="1" dirty="0" smtClean="0">
                <a:latin typeface="Times New Roman" pitchFamily="18" charset="0"/>
                <a:cs typeface="Times New Roman" pitchFamily="18" charset="0"/>
              </a:rPr>
              <a:t>:  Showing heavy metal content in low land soil and respective bioaccumulation in different rice plant parts on 10</a:t>
            </a:r>
            <a:r>
              <a:rPr lang="en-US" sz="2400" b="1" baseline="30000" dirty="0" smtClean="0">
                <a:latin typeface="Times New Roman" pitchFamily="18" charset="0"/>
                <a:cs typeface="Times New Roman" pitchFamily="18" charset="0"/>
              </a:rPr>
              <a:t>th</a:t>
            </a:r>
            <a:r>
              <a:rPr lang="en-US" sz="2400" b="1" dirty="0" smtClean="0">
                <a:latin typeface="Times New Roman" pitchFamily="18" charset="0"/>
                <a:cs typeface="Times New Roman" pitchFamily="18" charset="0"/>
              </a:rPr>
              <a:t> Oct 2013</a:t>
            </a:r>
          </a:p>
        </p:txBody>
      </p:sp>
      <p:sp>
        <p:nvSpPr>
          <p:cNvPr id="5" name="Title 1"/>
          <p:cNvSpPr>
            <a:spLocks noGrp="1"/>
          </p:cNvSpPr>
          <p:nvPr>
            <p:ph type="title"/>
          </p:nvPr>
        </p:nvSpPr>
        <p:spPr>
          <a:xfrm>
            <a:off x="911424" y="0"/>
            <a:ext cx="9997440" cy="1554162"/>
          </a:xfrm>
        </p:spPr>
        <p:txBody>
          <a:bodyPr>
            <a:normAutofit/>
          </a:bodyPr>
          <a:lstStyle/>
          <a:p>
            <a:r>
              <a:rPr lang="en-US" dirty="0" smtClean="0">
                <a:latin typeface="Times New Roman" pitchFamily="18" charset="0"/>
                <a:cs typeface="Times New Roman" pitchFamily="18" charset="0"/>
              </a:rPr>
              <a:t>Contd..</a:t>
            </a:r>
            <a:br>
              <a:rPr lang="en-US" dirty="0" smtClean="0">
                <a:latin typeface="Times New Roman" pitchFamily="18" charset="0"/>
                <a:cs typeface="Times New Roman" pitchFamily="18" charset="0"/>
              </a:rPr>
            </a:br>
            <a:endParaRPr lang="en-US" b="1" dirty="0">
              <a:effectLst/>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9CD8D479-8942-46E8-A226-A4E01F7A105C}" type="slidenum">
              <a:rPr lang="en-IN" smtClean="0"/>
              <a:t>17</a:t>
            </a:fld>
            <a:endParaRPr lang="en-IN"/>
          </a:p>
        </p:txBody>
      </p:sp>
    </p:spTree>
    <p:extLst>
      <p:ext uri="{BB962C8B-B14F-4D97-AF65-F5344CB8AC3E}">
        <p14:creationId xmlns:p14="http://schemas.microsoft.com/office/powerpoint/2010/main" val="1604346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657" y="276087"/>
            <a:ext cx="11248571" cy="797970"/>
          </a:xfrm>
        </p:spPr>
        <p:txBody>
          <a:bodyPr/>
          <a:lstStyle/>
          <a:p>
            <a:r>
              <a:rPr lang="en-US" b="1" dirty="0" smtClean="0"/>
              <a:t>Comparative study of Arsenic in different rice paddy parts</a:t>
            </a:r>
            <a:endParaRPr lang="en-US" b="1" dirty="0"/>
          </a:p>
        </p:txBody>
      </p:sp>
      <p:sp>
        <p:nvSpPr>
          <p:cNvPr id="4" name="Slide Number Placeholder 3"/>
          <p:cNvSpPr>
            <a:spLocks noGrp="1"/>
          </p:cNvSpPr>
          <p:nvPr>
            <p:ph type="sldNum" sz="quarter" idx="12"/>
          </p:nvPr>
        </p:nvSpPr>
        <p:spPr/>
        <p:txBody>
          <a:bodyPr/>
          <a:lstStyle/>
          <a:p>
            <a:fld id="{9CD8D479-8942-46E8-A226-A4E01F7A105C}" type="slidenum">
              <a:rPr lang="en-US" smtClean="0"/>
              <a:t>18</a:t>
            </a:fld>
            <a:endParaRPr lang="en-US"/>
          </a:p>
        </p:txBody>
      </p:sp>
      <p:graphicFrame>
        <p:nvGraphicFramePr>
          <p:cNvPr id="9" name="Chart 8"/>
          <p:cNvGraphicFramePr>
            <a:graphicFrameLocks/>
          </p:cNvGraphicFramePr>
          <p:nvPr>
            <p:extLst>
              <p:ext uri="{D42A27DB-BD31-4B8C-83A1-F6EECF244321}">
                <p14:modId xmlns:p14="http://schemas.microsoft.com/office/powerpoint/2010/main" val="2441286269"/>
              </p:ext>
            </p:extLst>
          </p:nvPr>
        </p:nvGraphicFramePr>
        <p:xfrm>
          <a:off x="255560" y="1166251"/>
          <a:ext cx="11776783" cy="53796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37815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b="1" dirty="0" smtClean="0">
                <a:latin typeface="Times New Roman" pitchFamily="18" charset="0"/>
                <a:cs typeface="Times New Roman" pitchFamily="18" charset="0"/>
              </a:rPr>
              <a:t>Conclusions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596646" indent="-514350" algn="just">
              <a:buFont typeface="+mj-lt"/>
              <a:buAutoNum type="arabicPeriod"/>
            </a:pPr>
            <a:r>
              <a:rPr lang="en-US" dirty="0" smtClean="0">
                <a:latin typeface="Times New Roman" pitchFamily="18" charset="0"/>
                <a:cs typeface="Times New Roman" pitchFamily="18" charset="0"/>
              </a:rPr>
              <a:t>Arsenic content in soil is positively correlated with different heavy metals. </a:t>
            </a:r>
          </a:p>
          <a:p>
            <a:pPr marL="596646" indent="-514350" algn="just">
              <a:buFont typeface="+mj-lt"/>
              <a:buAutoNum type="arabicPeriod"/>
            </a:pPr>
            <a:endParaRPr lang="en-US" dirty="0" smtClean="0">
              <a:latin typeface="Times New Roman" pitchFamily="18" charset="0"/>
              <a:cs typeface="Times New Roman" pitchFamily="18" charset="0"/>
            </a:endParaRPr>
          </a:p>
          <a:p>
            <a:pPr marL="596646" indent="-514350" algn="just">
              <a:buFont typeface="+mj-lt"/>
              <a:buAutoNum type="arabicPeriod"/>
            </a:pPr>
            <a:r>
              <a:rPr lang="en-US" dirty="0" smtClean="0">
                <a:latin typeface="Times New Roman" pitchFamily="18" charset="0"/>
                <a:cs typeface="Times New Roman" pitchFamily="18" charset="0"/>
              </a:rPr>
              <a:t>Heavy metals content in low land is higher than the control field due to </a:t>
            </a:r>
            <a:r>
              <a:rPr lang="en-US" dirty="0" smtClean="0">
                <a:latin typeface="Times New Roman" pitchFamily="18" charset="0"/>
                <a:cs typeface="Times New Roman" pitchFamily="18" charset="0"/>
              </a:rPr>
              <a:t>pre-</a:t>
            </a:r>
            <a:r>
              <a:rPr lang="en-US" dirty="0" err="1" smtClean="0">
                <a:latin typeface="Times New Roman" pitchFamily="18" charset="0"/>
                <a:cs typeface="Times New Roman" pitchFamily="18" charset="0"/>
              </a:rPr>
              <a:t>amon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boro</a:t>
            </a:r>
            <a:r>
              <a:rPr lang="en-US" dirty="0" smtClean="0">
                <a:latin typeface="Times New Roman" pitchFamily="18" charset="0"/>
                <a:cs typeface="Times New Roman" pitchFamily="18" charset="0"/>
              </a:rPr>
              <a:t> cultivation with heavy metal contaminated shallow ground water.</a:t>
            </a:r>
          </a:p>
          <a:p>
            <a:pPr marL="596646" indent="-514350" algn="just">
              <a:buFont typeface="+mj-lt"/>
              <a:buAutoNum type="arabicPeriod"/>
            </a:pPr>
            <a:endParaRPr lang="en-US" dirty="0" smtClean="0">
              <a:latin typeface="Times New Roman" pitchFamily="18" charset="0"/>
              <a:cs typeface="Times New Roman" pitchFamily="18" charset="0"/>
            </a:endParaRPr>
          </a:p>
          <a:p>
            <a:pPr marL="596646" indent="-514350" algn="just">
              <a:buFont typeface="+mj-lt"/>
              <a:buAutoNum type="arabicPeriod"/>
            </a:pPr>
            <a:r>
              <a:rPr lang="en-US" dirty="0" smtClean="0">
                <a:latin typeface="Times New Roman" pitchFamily="18" charset="0"/>
                <a:cs typeface="Times New Roman" pitchFamily="18" charset="0"/>
              </a:rPr>
              <a:t>There is a gradual decrease in bioaccumulation of heavy metals content as we move from root to grain in rice paddy.</a:t>
            </a:r>
          </a:p>
          <a:p>
            <a:pPr marL="596646" indent="-514350" algn="just">
              <a:buFont typeface="+mj-lt"/>
              <a:buAutoNum type="arabicPeriod"/>
            </a:pPr>
            <a:endParaRPr lang="en-US" dirty="0" smtClean="0">
              <a:latin typeface="Times New Roman" pitchFamily="18" charset="0"/>
              <a:cs typeface="Times New Roman" pitchFamily="18" charset="0"/>
            </a:endParaRPr>
          </a:p>
          <a:p>
            <a:pPr marL="596646" indent="-514350" algn="just">
              <a:buFont typeface="+mj-lt"/>
              <a:buAutoNum type="arabicPeriod"/>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present study reveals that rice grown in the study area is safe for consumption, for now. But, the arsenic accumulation in the crop should be monitored periodically as the level of arsenic toxicity in the study area is increasing day by day. </a:t>
            </a:r>
            <a:endParaRPr lang="en-US" dirty="0" smtClean="0">
              <a:latin typeface="Times New Roman" pitchFamily="18" charset="0"/>
              <a:cs typeface="Times New Roman" pitchFamily="18" charset="0"/>
            </a:endParaRPr>
          </a:p>
          <a:p>
            <a:pPr marL="596646" indent="-514350" algn="just">
              <a:buFont typeface="+mj-lt"/>
              <a:buAutoNum type="arabicPeriod"/>
            </a:pPr>
            <a:endParaRPr lang="en-US" dirty="0" smtClean="0">
              <a:latin typeface="Times New Roman" pitchFamily="18" charset="0"/>
              <a:cs typeface="Times New Roman" pitchFamily="18" charset="0"/>
            </a:endParaRPr>
          </a:p>
          <a:p>
            <a:pPr marL="596646" indent="-514350" algn="just">
              <a:buFont typeface="+mj-lt"/>
              <a:buAutoNum type="arabicPeriod"/>
            </a:pPr>
            <a:endParaRPr lang="en-US" dirty="0" smtClean="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9CD8D479-8942-46E8-A226-A4E01F7A105C}" type="slidenum">
              <a:rPr lang="en-IN" smtClean="0"/>
              <a:t>19</a:t>
            </a:fld>
            <a:endParaRPr lang="en-IN"/>
          </a:p>
        </p:txBody>
      </p:sp>
    </p:spTree>
    <p:extLst>
      <p:ext uri="{BB962C8B-B14F-4D97-AF65-F5344CB8AC3E}">
        <p14:creationId xmlns:p14="http://schemas.microsoft.com/office/powerpoint/2010/main" val="186858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426" y="-295413"/>
            <a:ext cx="9371949" cy="1183566"/>
          </a:xfrm>
        </p:spPr>
        <p:txBody>
          <a:bodyPr/>
          <a:lstStyle/>
          <a:p>
            <a:r>
              <a:rPr lang="en-US" b="1" dirty="0" smtClean="0">
                <a:latin typeface="Times New Roman" pitchFamily="18" charset="0"/>
                <a:cs typeface="Times New Roman" pitchFamily="18" charset="0"/>
              </a:rPr>
              <a:t>References</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69900" y="927099"/>
            <a:ext cx="11290300" cy="4210957"/>
          </a:xfrm>
        </p:spPr>
        <p:txBody>
          <a:bodyPr>
            <a:noAutofit/>
          </a:bodyPr>
          <a:lstStyle/>
          <a:p>
            <a:endParaRPr lang="en-IN" sz="1800" dirty="0" smtClean="0">
              <a:latin typeface="Times New Roman" pitchFamily="18" charset="0"/>
              <a:cs typeface="Times New Roman" pitchFamily="18" charset="0"/>
            </a:endParaRPr>
          </a:p>
          <a:p>
            <a:r>
              <a:rPr lang="en-US" sz="1800" dirty="0">
                <a:latin typeface="Times New Roman" pitchFamily="18" charset="0"/>
                <a:cs typeface="Times New Roman" pitchFamily="18" charset="0"/>
              </a:rPr>
              <a:t>Bhattacharya I P,  </a:t>
            </a:r>
            <a:r>
              <a:rPr lang="en-US" sz="1800" dirty="0" err="1">
                <a:latin typeface="Times New Roman" pitchFamily="18" charset="0"/>
                <a:cs typeface="Times New Roman" pitchFamily="18" charset="0"/>
              </a:rPr>
              <a:t>Samal</a:t>
            </a:r>
            <a:r>
              <a:rPr lang="en-US" sz="1800" dirty="0">
                <a:latin typeface="Times New Roman" pitchFamily="18" charset="0"/>
                <a:cs typeface="Times New Roman" pitchFamily="18" charset="0"/>
              </a:rPr>
              <a:t> A. C,  </a:t>
            </a:r>
            <a:r>
              <a:rPr lang="en-US" sz="1800" dirty="0" err="1">
                <a:latin typeface="Times New Roman" pitchFamily="18" charset="0"/>
                <a:cs typeface="Times New Roman" pitchFamily="18" charset="0"/>
              </a:rPr>
              <a:t>Majumdar</a:t>
            </a:r>
            <a:r>
              <a:rPr lang="en-US" sz="1800" dirty="0">
                <a:latin typeface="Times New Roman" pitchFamily="18" charset="0"/>
                <a:cs typeface="Times New Roman" pitchFamily="18" charset="0"/>
              </a:rPr>
              <a:t>  J. and </a:t>
            </a:r>
            <a:r>
              <a:rPr lang="en-US" sz="1800" dirty="0" err="1">
                <a:latin typeface="Times New Roman" pitchFamily="18" charset="0"/>
                <a:cs typeface="Times New Roman" pitchFamily="18" charset="0"/>
              </a:rPr>
              <a:t>Santra</a:t>
            </a:r>
            <a:r>
              <a:rPr lang="en-US" sz="1800" dirty="0">
                <a:latin typeface="Times New Roman" pitchFamily="18" charset="0"/>
                <a:cs typeface="Times New Roman" pitchFamily="18" charset="0"/>
              </a:rPr>
              <a:t> S. C.(2009)::Transfer of Arsenic from Groundwater and Paddy Soil </a:t>
            </a:r>
            <a:r>
              <a:rPr lang="en-US" sz="1800" dirty="0" err="1">
                <a:latin typeface="Times New Roman" pitchFamily="18" charset="0"/>
                <a:cs typeface="Times New Roman" pitchFamily="18" charset="0"/>
              </a:rPr>
              <a:t>toRice</a:t>
            </a:r>
            <a:r>
              <a:rPr lang="en-US" sz="1800" dirty="0">
                <a:latin typeface="Times New Roman" pitchFamily="18" charset="0"/>
                <a:cs typeface="Times New Roman" pitchFamily="18" charset="0"/>
              </a:rPr>
              <a:t> Plant (</a:t>
            </a:r>
            <a:r>
              <a:rPr lang="en-US" sz="1800" i="1" dirty="0" err="1">
                <a:latin typeface="Times New Roman" pitchFamily="18" charset="0"/>
                <a:cs typeface="Times New Roman" pitchFamily="18" charset="0"/>
              </a:rPr>
              <a:t>Oryza</a:t>
            </a:r>
            <a:r>
              <a:rPr lang="en-US" sz="1800" i="1" dirty="0">
                <a:latin typeface="Times New Roman" pitchFamily="18" charset="0"/>
                <a:cs typeface="Times New Roman" pitchFamily="18" charset="0"/>
              </a:rPr>
              <a:t> sativa L.): </a:t>
            </a:r>
            <a:r>
              <a:rPr lang="en-US" sz="1800" dirty="0">
                <a:latin typeface="Times New Roman" pitchFamily="18" charset="0"/>
                <a:cs typeface="Times New Roman" pitchFamily="18" charset="0"/>
              </a:rPr>
              <a:t>A Micro Level Study in West Bengal, India. World Journal of Agricultural Sciences 5 (4): 425-431</a:t>
            </a:r>
            <a:r>
              <a:rPr lang="en-US" sz="1800" dirty="0" smtClean="0">
                <a:latin typeface="Times New Roman" pitchFamily="18" charset="0"/>
                <a:cs typeface="Times New Roman" pitchFamily="18" charset="0"/>
              </a:rPr>
              <a:t>,</a:t>
            </a:r>
            <a:endParaRPr lang="en-IN" sz="1800" dirty="0">
              <a:latin typeface="Times New Roman" pitchFamily="18" charset="0"/>
              <a:cs typeface="Times New Roman" pitchFamily="18" charset="0"/>
            </a:endParaRPr>
          </a:p>
          <a:p>
            <a:r>
              <a:rPr lang="en-IN" sz="1800" dirty="0" smtClean="0">
                <a:latin typeface="Times New Roman" pitchFamily="18" charset="0"/>
                <a:cs typeface="Times New Roman" pitchFamily="18" charset="0"/>
              </a:rPr>
              <a:t>Kinniburgh D G</a:t>
            </a:r>
            <a:r>
              <a:rPr lang="en-IN" sz="1800" dirty="0">
                <a:latin typeface="Times New Roman" pitchFamily="18" charset="0"/>
                <a:cs typeface="Times New Roman" pitchFamily="18" charset="0"/>
              </a:rPr>
              <a:t>,</a:t>
            </a:r>
            <a:r>
              <a:rPr lang="en-IN" sz="1800" dirty="0" smtClean="0">
                <a:latin typeface="Times New Roman" pitchFamily="18" charset="0"/>
                <a:cs typeface="Times New Roman" pitchFamily="18" charset="0"/>
              </a:rPr>
              <a:t> </a:t>
            </a:r>
            <a:r>
              <a:rPr lang="en-IN" sz="1800" dirty="0" err="1" smtClean="0">
                <a:latin typeface="Times New Roman" pitchFamily="18" charset="0"/>
                <a:cs typeface="Times New Roman" pitchFamily="18" charset="0"/>
              </a:rPr>
              <a:t>Smedley</a:t>
            </a:r>
            <a:r>
              <a:rPr lang="en-IN" sz="1800" dirty="0" smtClean="0">
                <a:latin typeface="Times New Roman" pitchFamily="18" charset="0"/>
                <a:cs typeface="Times New Roman" pitchFamily="18" charset="0"/>
              </a:rPr>
              <a:t> P L. (2001) </a:t>
            </a:r>
            <a:r>
              <a:rPr lang="en-IN" sz="1800" dirty="0">
                <a:latin typeface="Times New Roman" pitchFamily="18" charset="0"/>
                <a:cs typeface="Times New Roman" pitchFamily="18" charset="0"/>
              </a:rPr>
              <a:t>Arsenic Contamination of Groundwater in Bangladesh; British Geological Survey (BGS) and Bangladesh Department for Public Health </a:t>
            </a:r>
            <a:r>
              <a:rPr lang="en-IN" sz="1800" dirty="0" err="1">
                <a:latin typeface="Times New Roman" pitchFamily="18" charset="0"/>
                <a:cs typeface="Times New Roman" pitchFamily="18" charset="0"/>
              </a:rPr>
              <a:t>Engineerin</a:t>
            </a:r>
            <a:r>
              <a:rPr lang="en-IN" sz="1800" dirty="0">
                <a:latin typeface="Times New Roman" pitchFamily="18" charset="0"/>
                <a:cs typeface="Times New Roman" pitchFamily="18" charset="0"/>
              </a:rPr>
              <a:t>  (DPHE): </a:t>
            </a:r>
            <a:r>
              <a:rPr lang="en-IN" sz="1800" dirty="0" err="1">
                <a:latin typeface="Times New Roman" pitchFamily="18" charset="0"/>
                <a:cs typeface="Times New Roman" pitchFamily="18" charset="0"/>
              </a:rPr>
              <a:t>Keyworth</a:t>
            </a:r>
            <a:r>
              <a:rPr lang="en-IN" sz="1800" dirty="0">
                <a:latin typeface="Times New Roman" pitchFamily="18" charset="0"/>
                <a:cs typeface="Times New Roman" pitchFamily="18" charset="0"/>
              </a:rPr>
              <a:t>, </a:t>
            </a:r>
            <a:r>
              <a:rPr lang="en-IN" sz="1800" dirty="0" smtClean="0">
                <a:latin typeface="Times New Roman" pitchFamily="18" charset="0"/>
                <a:cs typeface="Times New Roman" pitchFamily="18" charset="0"/>
              </a:rPr>
              <a:t>UK</a:t>
            </a:r>
            <a:r>
              <a:rPr lang="en-IN" sz="1800" dirty="0">
                <a:latin typeface="Times New Roman" pitchFamily="18" charset="0"/>
                <a:cs typeface="Times New Roman" pitchFamily="18" charset="0"/>
              </a:rPr>
              <a:t>.</a:t>
            </a:r>
          </a:p>
          <a:p>
            <a:pPr lvl="0"/>
            <a:r>
              <a:rPr lang="en-IN" sz="1800" dirty="0" err="1" smtClean="0">
                <a:latin typeface="Times New Roman" pitchFamily="18" charset="0"/>
                <a:cs typeface="Times New Roman" pitchFamily="18" charset="0"/>
              </a:rPr>
              <a:t>Meharg</a:t>
            </a:r>
            <a:r>
              <a:rPr lang="en-IN" sz="1800" dirty="0" smtClean="0">
                <a:latin typeface="Times New Roman" pitchFamily="18" charset="0"/>
                <a:cs typeface="Times New Roman" pitchFamily="18" charset="0"/>
              </a:rPr>
              <a:t> A </a:t>
            </a:r>
            <a:r>
              <a:rPr lang="en-IN" sz="1800" dirty="0" err="1" smtClean="0">
                <a:latin typeface="Times New Roman" pitchFamily="18" charset="0"/>
                <a:cs typeface="Times New Roman" pitchFamily="18" charset="0"/>
              </a:rPr>
              <a:t>A</a:t>
            </a:r>
            <a:r>
              <a:rPr lang="en-IN" sz="1800" dirty="0" smtClean="0">
                <a:latin typeface="Times New Roman" pitchFamily="18" charset="0"/>
                <a:cs typeface="Times New Roman" pitchFamily="18" charset="0"/>
              </a:rPr>
              <a:t> , </a:t>
            </a:r>
            <a:r>
              <a:rPr lang="en-IN" sz="1800" dirty="0" err="1" smtClean="0">
                <a:latin typeface="Times New Roman" pitchFamily="18" charset="0"/>
                <a:cs typeface="Times New Roman" pitchFamily="18" charset="0"/>
              </a:rPr>
              <a:t>Jardine</a:t>
            </a:r>
            <a:r>
              <a:rPr lang="en-IN" sz="1800" dirty="0" smtClean="0">
                <a:latin typeface="Times New Roman" pitchFamily="18" charset="0"/>
                <a:cs typeface="Times New Roman" pitchFamily="18" charset="0"/>
              </a:rPr>
              <a:t> </a:t>
            </a:r>
            <a:r>
              <a:rPr lang="en-IN" sz="1800" dirty="0">
                <a:latin typeface="Times New Roman" pitchFamily="18" charset="0"/>
                <a:cs typeface="Times New Roman" pitchFamily="18" charset="0"/>
              </a:rPr>
              <a:t>L. (2003) Arsenite transport into paddy rice (</a:t>
            </a:r>
            <a:r>
              <a:rPr lang="en-IN" sz="1800" i="1" dirty="0" err="1">
                <a:latin typeface="Times New Roman" pitchFamily="18" charset="0"/>
                <a:cs typeface="Times New Roman" pitchFamily="18" charset="0"/>
              </a:rPr>
              <a:t>Oryza</a:t>
            </a:r>
            <a:r>
              <a:rPr lang="en-IN" sz="1800" i="1" dirty="0">
                <a:latin typeface="Times New Roman" pitchFamily="18" charset="0"/>
                <a:cs typeface="Times New Roman" pitchFamily="18" charset="0"/>
              </a:rPr>
              <a:t> </a:t>
            </a:r>
            <a:r>
              <a:rPr lang="en-IN" sz="1800" i="1" dirty="0" err="1">
                <a:latin typeface="Times New Roman" pitchFamily="18" charset="0"/>
                <a:cs typeface="Times New Roman" pitchFamily="18" charset="0"/>
              </a:rPr>
              <a:t>sativa</a:t>
            </a:r>
            <a:r>
              <a:rPr lang="en-IN" sz="1800" dirty="0">
                <a:latin typeface="Times New Roman" pitchFamily="18" charset="0"/>
                <a:cs typeface="Times New Roman" pitchFamily="18" charset="0"/>
              </a:rPr>
              <a:t>) roots. New </a:t>
            </a:r>
            <a:r>
              <a:rPr lang="en-IN" sz="1800" dirty="0" err="1">
                <a:latin typeface="Times New Roman" pitchFamily="18" charset="0"/>
                <a:cs typeface="Times New Roman" pitchFamily="18" charset="0"/>
              </a:rPr>
              <a:t>Phytol</a:t>
            </a:r>
            <a:r>
              <a:rPr lang="en-IN" sz="1800" dirty="0">
                <a:latin typeface="Times New Roman" pitchFamily="18" charset="0"/>
                <a:cs typeface="Times New Roman" pitchFamily="18" charset="0"/>
              </a:rPr>
              <a:t>. 157, 39–44</a:t>
            </a:r>
          </a:p>
          <a:p>
            <a:pPr lvl="0"/>
            <a:r>
              <a:rPr lang="en-IN" sz="1800" dirty="0" smtClean="0">
                <a:latin typeface="Times New Roman" pitchFamily="18" charset="0"/>
                <a:cs typeface="Times New Roman" pitchFamily="18" charset="0"/>
              </a:rPr>
              <a:t>Smith A H</a:t>
            </a:r>
            <a:r>
              <a:rPr lang="en-IN" sz="1800" dirty="0">
                <a:latin typeface="Times New Roman" pitchFamily="18" charset="0"/>
                <a:cs typeface="Times New Roman" pitchFamily="18" charset="0"/>
              </a:rPr>
              <a:t>,</a:t>
            </a:r>
            <a:r>
              <a:rPr lang="en-IN" sz="1800" dirty="0" smtClean="0">
                <a:latin typeface="Times New Roman" pitchFamily="18" charset="0"/>
                <a:cs typeface="Times New Roman" pitchFamily="18" charset="0"/>
              </a:rPr>
              <a:t> </a:t>
            </a:r>
            <a:r>
              <a:rPr lang="en-IN" sz="1800" dirty="0" err="1" smtClean="0">
                <a:latin typeface="Times New Roman" pitchFamily="18" charset="0"/>
                <a:cs typeface="Times New Roman" pitchFamily="18" charset="0"/>
              </a:rPr>
              <a:t>Lingas</a:t>
            </a:r>
            <a:r>
              <a:rPr lang="en-IN" sz="1800" dirty="0" smtClean="0">
                <a:latin typeface="Times New Roman" pitchFamily="18" charset="0"/>
                <a:cs typeface="Times New Roman" pitchFamily="18" charset="0"/>
              </a:rPr>
              <a:t> E O, </a:t>
            </a:r>
            <a:r>
              <a:rPr lang="en-IN" sz="1800" dirty="0" err="1" smtClean="0">
                <a:latin typeface="Times New Roman" pitchFamily="18" charset="0"/>
                <a:cs typeface="Times New Roman" pitchFamily="18" charset="0"/>
              </a:rPr>
              <a:t>Rahman</a:t>
            </a:r>
            <a:r>
              <a:rPr lang="en-IN" sz="1800" dirty="0" smtClean="0">
                <a:latin typeface="Times New Roman" pitchFamily="18" charset="0"/>
                <a:cs typeface="Times New Roman" pitchFamily="18" charset="0"/>
              </a:rPr>
              <a:t> </a:t>
            </a:r>
            <a:r>
              <a:rPr lang="en-IN" sz="1800" dirty="0">
                <a:latin typeface="Times New Roman" pitchFamily="18" charset="0"/>
                <a:cs typeface="Times New Roman" pitchFamily="18" charset="0"/>
              </a:rPr>
              <a:t>M</a:t>
            </a:r>
            <a:r>
              <a:rPr lang="en-IN" sz="1800" dirty="0" smtClean="0">
                <a:latin typeface="Times New Roman" pitchFamily="18" charset="0"/>
                <a:cs typeface="Times New Roman" pitchFamily="18" charset="0"/>
              </a:rPr>
              <a:t>. (2000) </a:t>
            </a:r>
            <a:r>
              <a:rPr lang="en-IN" sz="1800" dirty="0">
                <a:latin typeface="Times New Roman" pitchFamily="18" charset="0"/>
                <a:cs typeface="Times New Roman" pitchFamily="18" charset="0"/>
              </a:rPr>
              <a:t>Contamination of drinking-water by arsenic in Bangladesh: A public health emergency. </a:t>
            </a:r>
            <a:r>
              <a:rPr lang="en-IN" sz="1800" i="1" dirty="0">
                <a:latin typeface="Times New Roman" pitchFamily="18" charset="0"/>
                <a:cs typeface="Times New Roman" pitchFamily="18" charset="0"/>
              </a:rPr>
              <a:t>Bull. W. H. O. </a:t>
            </a:r>
            <a:r>
              <a:rPr lang="en-IN" sz="1800" i="1" dirty="0" smtClean="0">
                <a:latin typeface="Times New Roman" pitchFamily="18" charset="0"/>
                <a:cs typeface="Times New Roman" pitchFamily="18" charset="0"/>
              </a:rPr>
              <a:t>78</a:t>
            </a:r>
            <a:r>
              <a:rPr lang="en-IN" sz="1800" dirty="0">
                <a:latin typeface="Times New Roman" pitchFamily="18" charset="0"/>
                <a:cs typeface="Times New Roman" pitchFamily="18" charset="0"/>
              </a:rPr>
              <a:t>, 1093–1103.</a:t>
            </a:r>
          </a:p>
          <a:p>
            <a:pPr lvl="0"/>
            <a:r>
              <a:rPr lang="en-US" sz="1800" dirty="0" err="1" smtClean="0">
                <a:latin typeface="Times New Roman" pitchFamily="18" charset="0"/>
                <a:cs typeface="Times New Roman" pitchFamily="18" charset="0"/>
              </a:rPr>
              <a:t>Walkey</a:t>
            </a:r>
            <a:r>
              <a:rPr lang="en-US" sz="1800" dirty="0" smtClean="0">
                <a:latin typeface="Times New Roman" pitchFamily="18" charset="0"/>
                <a:cs typeface="Times New Roman" pitchFamily="18" charset="0"/>
              </a:rPr>
              <a:t> A, Black I A</a:t>
            </a:r>
            <a:r>
              <a:rPr lang="en-US" sz="1800" dirty="0">
                <a:latin typeface="Times New Roman" pitchFamily="18" charset="0"/>
                <a:cs typeface="Times New Roman" pitchFamily="18" charset="0"/>
              </a:rPr>
              <a:t>.</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(1934</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An examination of the </a:t>
            </a:r>
            <a:r>
              <a:rPr lang="en-US" sz="1800" dirty="0" err="1">
                <a:latin typeface="Times New Roman" pitchFamily="18" charset="0"/>
                <a:cs typeface="Times New Roman" pitchFamily="18" charset="0"/>
              </a:rPr>
              <a:t>degtjareff</a:t>
            </a:r>
            <a:r>
              <a:rPr lang="en-US" sz="1800" dirty="0">
                <a:latin typeface="Times New Roman" pitchFamily="18" charset="0"/>
                <a:cs typeface="Times New Roman" pitchFamily="18" charset="0"/>
              </a:rPr>
              <a:t> method for determining soil organic matter and a proposed modification of the chromic acid titration method. </a:t>
            </a:r>
            <a:r>
              <a:rPr lang="en-US" sz="1800" i="1" dirty="0">
                <a:latin typeface="Times New Roman" pitchFamily="18" charset="0"/>
                <a:cs typeface="Times New Roman" pitchFamily="18" charset="0"/>
              </a:rPr>
              <a:t>Soil Sci. </a:t>
            </a:r>
            <a:r>
              <a:rPr lang="en-US" sz="1800" dirty="0">
                <a:latin typeface="Times New Roman" pitchFamily="18" charset="0"/>
                <a:cs typeface="Times New Roman" pitchFamily="18" charset="0"/>
              </a:rPr>
              <a:t>37, 29–38</a:t>
            </a:r>
            <a:r>
              <a:rPr lang="en-US" sz="1800" dirty="0" smtClean="0">
                <a:latin typeface="Times New Roman" pitchFamily="18" charset="0"/>
                <a:cs typeface="Times New Roman" pitchFamily="18" charset="0"/>
              </a:rPr>
              <a:t>.</a:t>
            </a:r>
          </a:p>
          <a:p>
            <a:pPr lvl="0"/>
            <a:r>
              <a:rPr lang="en-US" sz="1800" dirty="0" smtClean="0">
                <a:latin typeface="Times New Roman" pitchFamily="18" charset="0"/>
                <a:cs typeface="Times New Roman" pitchFamily="18" charset="0"/>
              </a:rPr>
              <a:t>Zhao F J, Zhu Y G, </a:t>
            </a:r>
            <a:r>
              <a:rPr lang="en-US" sz="1800" dirty="0" err="1" smtClean="0">
                <a:latin typeface="Times New Roman" pitchFamily="18" charset="0"/>
                <a:cs typeface="Times New Roman" pitchFamily="18" charset="0"/>
              </a:rPr>
              <a:t>Meharg</a:t>
            </a:r>
            <a:r>
              <a:rPr lang="en-US" sz="1800" dirty="0" smtClean="0">
                <a:latin typeface="Times New Roman" pitchFamily="18" charset="0"/>
                <a:cs typeface="Times New Roman" pitchFamily="18" charset="0"/>
              </a:rPr>
              <a:t> A </a:t>
            </a:r>
            <a:r>
              <a:rPr lang="en-US" sz="1800" dirty="0" err="1" smtClean="0">
                <a:latin typeface="Times New Roman" pitchFamily="18" charset="0"/>
                <a:cs typeface="Times New Roman" pitchFamily="18" charset="0"/>
              </a:rPr>
              <a:t>A</a:t>
            </a:r>
            <a:r>
              <a:rPr lang="en-US" sz="1800" dirty="0" smtClean="0">
                <a:latin typeface="Times New Roman" pitchFamily="18" charset="0"/>
                <a:cs typeface="Times New Roman" pitchFamily="18" charset="0"/>
              </a:rPr>
              <a:t>. (2013) Methylated arsenic species in rice: geographical variation, origin and uptake mechanisms. Environ </a:t>
            </a:r>
            <a:r>
              <a:rPr lang="en-US" sz="1800" dirty="0" err="1" smtClean="0">
                <a:latin typeface="Times New Roman" pitchFamily="18" charset="0"/>
                <a:cs typeface="Times New Roman" pitchFamily="18" charset="0"/>
              </a:rPr>
              <a:t>Sci</a:t>
            </a:r>
            <a:r>
              <a:rPr lang="en-US" sz="1800" dirty="0" smtClean="0">
                <a:latin typeface="Times New Roman" pitchFamily="18" charset="0"/>
                <a:cs typeface="Times New Roman" pitchFamily="18" charset="0"/>
              </a:rPr>
              <a:t> Technol. 47, 3957-3966. </a:t>
            </a:r>
            <a:endParaRPr lang="en-IN" sz="18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9CD8D479-8942-46E8-A226-A4E01F7A105C}" type="slidenum">
              <a:rPr lang="en-IN" smtClean="0"/>
              <a:t>20</a:t>
            </a:fld>
            <a:endParaRPr lang="en-IN"/>
          </a:p>
        </p:txBody>
      </p:sp>
    </p:spTree>
    <p:extLst>
      <p:ext uri="{BB962C8B-B14F-4D97-AF65-F5344CB8AC3E}">
        <p14:creationId xmlns:p14="http://schemas.microsoft.com/office/powerpoint/2010/main" val="1685758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368" y="274638"/>
            <a:ext cx="11242033" cy="1143000"/>
          </a:xfrm>
        </p:spPr>
        <p:txBody>
          <a:bodyPr/>
          <a:lstStyle/>
          <a:p>
            <a:r>
              <a:rPr lang="en-US" b="1" dirty="0" smtClean="0">
                <a:latin typeface="Times New Roman" pitchFamily="18" charset="0"/>
                <a:cs typeface="Times New Roman" pitchFamily="18" charset="0"/>
              </a:rPr>
              <a:t>Acknowledgement</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31371" y="1412776"/>
            <a:ext cx="11521280" cy="5085184"/>
          </a:xfrm>
        </p:spPr>
        <p:txBody>
          <a:bodyPr>
            <a:noAutofit/>
          </a:bodyPr>
          <a:lstStyle/>
          <a:p>
            <a:pPr>
              <a:lnSpc>
                <a:spcPct val="170000"/>
              </a:lnSpc>
            </a:pPr>
            <a:r>
              <a:rPr lang="en-US" sz="2400" dirty="0" smtClean="0">
                <a:latin typeface="Times New Roman" pitchFamily="18" charset="0"/>
                <a:cs typeface="Times New Roman" pitchFamily="18" charset="0"/>
              </a:rPr>
              <a:t>I would like to thank </a:t>
            </a:r>
            <a:r>
              <a:rPr lang="en-US" sz="2400" b="1" dirty="0" smtClean="0">
                <a:latin typeface="Times New Roman" pitchFamily="18" charset="0"/>
                <a:cs typeface="Times New Roman" pitchFamily="18" charset="0"/>
              </a:rPr>
              <a:t>Hydrology &amp; Meteorology 2014</a:t>
            </a:r>
            <a:r>
              <a:rPr lang="en-US" sz="2400" dirty="0" smtClean="0">
                <a:latin typeface="Times New Roman" pitchFamily="18" charset="0"/>
                <a:cs typeface="Times New Roman" pitchFamily="18" charset="0"/>
              </a:rPr>
              <a:t> and </a:t>
            </a:r>
            <a:r>
              <a:rPr lang="en-US" sz="2400" b="1" dirty="0" smtClean="0">
                <a:latin typeface="Times New Roman" pitchFamily="18" charset="0"/>
                <a:cs typeface="Times New Roman" pitchFamily="18" charset="0"/>
              </a:rPr>
              <a:t>OMICS group </a:t>
            </a:r>
            <a:r>
              <a:rPr lang="en-US" sz="2400" dirty="0" smtClean="0">
                <a:latin typeface="Times New Roman" pitchFamily="18" charset="0"/>
                <a:cs typeface="Times New Roman" pitchFamily="18" charset="0"/>
              </a:rPr>
              <a:t>for providing me a platform to present my work.</a:t>
            </a:r>
            <a:endParaRPr lang="en-US" sz="2400" dirty="0">
              <a:latin typeface="Times New Roman" pitchFamily="18" charset="0"/>
              <a:cs typeface="Times New Roman" pitchFamily="18" charset="0"/>
            </a:endParaRPr>
          </a:p>
          <a:p>
            <a:pPr>
              <a:lnSpc>
                <a:spcPct val="170000"/>
              </a:lnSpc>
            </a:pPr>
            <a:r>
              <a:rPr lang="en-US" sz="2400" dirty="0" smtClean="0">
                <a:latin typeface="Times New Roman" pitchFamily="18" charset="0"/>
                <a:cs typeface="Times New Roman" pitchFamily="18" charset="0"/>
              </a:rPr>
              <a:t>I would also like to thank  </a:t>
            </a:r>
            <a:r>
              <a:rPr lang="en-US" sz="2400" b="1" dirty="0" smtClean="0">
                <a:latin typeface="Times New Roman" pitchFamily="18" charset="0"/>
                <a:cs typeface="Times New Roman" pitchFamily="18" charset="0"/>
              </a:rPr>
              <a:t>Dr. </a:t>
            </a:r>
            <a:r>
              <a:rPr lang="en-US" sz="2400" b="1" dirty="0" err="1" smtClean="0">
                <a:latin typeface="Times New Roman" pitchFamily="18" charset="0"/>
                <a:cs typeface="Times New Roman" pitchFamily="18" charset="0"/>
              </a:rPr>
              <a:t>Sutapa</a:t>
            </a:r>
            <a:r>
              <a:rPr lang="en-US" sz="2400" b="1" dirty="0" smtClean="0">
                <a:latin typeface="Times New Roman" pitchFamily="18" charset="0"/>
                <a:cs typeface="Times New Roman" pitchFamily="18" charset="0"/>
              </a:rPr>
              <a:t> Bose </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Ramanujan</a:t>
            </a:r>
            <a:r>
              <a:rPr lang="en-US" sz="2400" dirty="0" smtClean="0">
                <a:latin typeface="Times New Roman" pitchFamily="18" charset="0"/>
                <a:cs typeface="Times New Roman" pitchFamily="18" charset="0"/>
              </a:rPr>
              <a:t> Fellow, Principle Investigator) for guiding me throughout  the project.</a:t>
            </a:r>
          </a:p>
          <a:p>
            <a:pPr>
              <a:lnSpc>
                <a:spcPct val="170000"/>
              </a:lnSpc>
            </a:pPr>
            <a:r>
              <a:rPr lang="en-US" sz="2400" dirty="0" smtClean="0">
                <a:latin typeface="Times New Roman" pitchFamily="18" charset="0"/>
                <a:cs typeface="Times New Roman" pitchFamily="18" charset="0"/>
              </a:rPr>
              <a:t>I would also like to thank Ms. Anamika Shrivastava and Mr. Surjit Singh for their support</a:t>
            </a:r>
            <a:endParaRPr lang="en-US" sz="2400" dirty="0">
              <a:latin typeface="Times New Roman" pitchFamily="18" charset="0"/>
              <a:cs typeface="Times New Roman" pitchFamily="18" charset="0"/>
            </a:endParaRPr>
          </a:p>
          <a:p>
            <a:pPr>
              <a:lnSpc>
                <a:spcPct val="170000"/>
              </a:lnSpc>
            </a:pPr>
            <a:r>
              <a:rPr lang="en-US" sz="2400" dirty="0" smtClean="0">
                <a:latin typeface="Times New Roman" pitchFamily="18" charset="0"/>
                <a:cs typeface="Times New Roman" pitchFamily="18" charset="0"/>
              </a:rPr>
              <a:t>Finally, I would like to thank UGC for providing Contingency grant</a:t>
            </a:r>
          </a:p>
          <a:p>
            <a:pPr>
              <a:lnSpc>
                <a:spcPct val="170000"/>
              </a:lnSpc>
            </a:pPr>
            <a:endParaRPr lang="en-US" sz="2400" dirty="0" smtClean="0">
              <a:latin typeface="Times New Roman" pitchFamily="18" charset="0"/>
              <a:cs typeface="Times New Roman" pitchFamily="18" charset="0"/>
            </a:endParaRPr>
          </a:p>
          <a:p>
            <a:pPr>
              <a:lnSpc>
                <a:spcPct val="170000"/>
              </a:lnSpc>
            </a:pPr>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9CD8D479-8942-46E8-A226-A4E01F7A105C}" type="slidenum">
              <a:rPr lang="en-IN" smtClean="0"/>
              <a:t>21</a:t>
            </a:fld>
            <a:endParaRPr lang="en-IN"/>
          </a:p>
        </p:txBody>
      </p:sp>
    </p:spTree>
    <p:extLst>
      <p:ext uri="{BB962C8B-B14F-4D97-AF65-F5344CB8AC3E}">
        <p14:creationId xmlns:p14="http://schemas.microsoft.com/office/powerpoint/2010/main" val="4228292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rot="20138463">
            <a:off x="2103076" y="2719254"/>
            <a:ext cx="7906173" cy="1446550"/>
          </a:xfrm>
          <a:prstGeom prst="rect">
            <a:avLst/>
          </a:prstGeom>
          <a:noFill/>
        </p:spPr>
        <p:txBody>
          <a:bodyPr wrap="square" lIns="91440" tIns="45720" rIns="91440" bIns="45720">
            <a:spAutoFit/>
          </a:bodyPr>
          <a:lstStyle/>
          <a:p>
            <a:pPr algn="ctr"/>
            <a:r>
              <a:rPr lang="en-US" sz="8800" b="1" cap="all" spc="0" dirty="0" smtClean="0">
                <a:ln w="9000" cmpd="sng">
                  <a:solidFill>
                    <a:schemeClr val="accent4">
                      <a:shade val="50000"/>
                      <a:satMod val="120000"/>
                    </a:schemeClr>
                  </a:solidFill>
                  <a:prstDash val="solid"/>
                </a:ln>
                <a:solidFill>
                  <a:schemeClr val="accent4">
                    <a:lumMod val="50000"/>
                  </a:schemeClr>
                </a:solidFill>
                <a:effectLst>
                  <a:reflection blurRad="6350" stA="55000" endA="50" endPos="85000" dist="60007" dir="5400000" sy="-100000" algn="bl" rotWithShape="0"/>
                </a:effectLst>
                <a:latin typeface="Freestyle Script" pitchFamily="66" charset="0"/>
                <a:cs typeface="Times New Roman" pitchFamily="18" charset="0"/>
              </a:rPr>
              <a:t>Thank you !!!</a:t>
            </a:r>
            <a:endParaRPr lang="en-US" sz="8800" b="1" cap="all" spc="0" dirty="0">
              <a:ln w="9000" cmpd="sng">
                <a:solidFill>
                  <a:schemeClr val="accent4">
                    <a:shade val="50000"/>
                    <a:satMod val="120000"/>
                  </a:schemeClr>
                </a:solidFill>
                <a:prstDash val="solid"/>
              </a:ln>
              <a:solidFill>
                <a:schemeClr val="accent4">
                  <a:lumMod val="50000"/>
                </a:schemeClr>
              </a:solidFill>
              <a:effectLst>
                <a:reflection blurRad="6350" stA="55000" endA="50" endPos="85000" dist="60007" dir="5400000" sy="-100000" algn="bl" rotWithShape="0"/>
              </a:effectLst>
              <a:latin typeface="Freestyle Script" pitchFamily="66" charset="0"/>
              <a:cs typeface="Times New Roman" pitchFamily="18" charset="0"/>
            </a:endParaRPr>
          </a:p>
        </p:txBody>
      </p:sp>
      <p:sp>
        <p:nvSpPr>
          <p:cNvPr id="5" name="Slide Number Placeholder 4"/>
          <p:cNvSpPr>
            <a:spLocks noGrp="1"/>
          </p:cNvSpPr>
          <p:nvPr>
            <p:ph type="sldNum" sz="quarter" idx="12"/>
          </p:nvPr>
        </p:nvSpPr>
        <p:spPr/>
        <p:txBody>
          <a:bodyPr/>
          <a:lstStyle/>
          <a:p>
            <a:fld id="{9CD8D479-8942-46E8-A226-A4E01F7A105C}" type="slidenum">
              <a:rPr lang="en-IN" smtClean="0"/>
              <a:t>22</a:t>
            </a:fld>
            <a:endParaRPr lang="en-IN"/>
          </a:p>
        </p:txBody>
      </p:sp>
    </p:spTree>
    <p:extLst>
      <p:ext uri="{BB962C8B-B14F-4D97-AF65-F5344CB8AC3E}">
        <p14:creationId xmlns:p14="http://schemas.microsoft.com/office/powerpoint/2010/main" val="105786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511</TotalTime>
  <Words>808</Words>
  <Application>Microsoft Office PowerPoint</Application>
  <PresentationFormat>Custom</PresentationFormat>
  <Paragraphs>141</Paragraphs>
  <Slides>22</Slides>
  <Notes>3</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Ecology 16x9</vt:lpstr>
      <vt:lpstr>PowerPoint Presentation</vt:lpstr>
      <vt:lpstr>Introduction</vt:lpstr>
      <vt:lpstr>PowerPoint Presentation</vt:lpstr>
      <vt:lpstr>PowerPoint Presentation</vt:lpstr>
      <vt:lpstr>Study Area</vt:lpstr>
      <vt:lpstr>Image of field site</vt:lpstr>
      <vt:lpstr>Materials and Methods</vt:lpstr>
      <vt:lpstr>Results and Discussion</vt:lpstr>
      <vt:lpstr>PowerPoint Presentation</vt:lpstr>
      <vt:lpstr>PowerPoint Presentation</vt:lpstr>
      <vt:lpstr>Soil profile wise temporal variation in heavy metals content</vt:lpstr>
      <vt:lpstr>Contd.. </vt:lpstr>
      <vt:lpstr>Contd.. </vt:lpstr>
      <vt:lpstr>PowerPoint Presentation</vt:lpstr>
      <vt:lpstr>Bioaccumulation of different heavy metals by different rice plant part</vt:lpstr>
      <vt:lpstr>Contd.. </vt:lpstr>
      <vt:lpstr>Contd.. </vt:lpstr>
      <vt:lpstr>Comparative study of Arsenic in different rice paddy parts</vt:lpstr>
      <vt:lpstr>Conclusions</vt:lpstr>
      <vt:lpstr>References </vt:lpstr>
      <vt:lpstr>Acknowledgement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ANIL BARLA</dc:creator>
  <cp:lastModifiedBy>DELL LAPTOP</cp:lastModifiedBy>
  <cp:revision>26</cp:revision>
  <dcterms:created xsi:type="dcterms:W3CDTF">2014-04-17T22:24:41Z</dcterms:created>
  <dcterms:modified xsi:type="dcterms:W3CDTF">2014-09-16T06:11:17Z</dcterms:modified>
</cp:coreProperties>
</file>