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1" r:id="rId3"/>
    <p:sldId id="260" r:id="rId4"/>
    <p:sldId id="265" r:id="rId5"/>
    <p:sldId id="266" r:id="rId6"/>
    <p:sldId id="257" r:id="rId7"/>
    <p:sldId id="258" r:id="rId8"/>
    <p:sldId id="262" r:id="rId9"/>
    <p:sldId id="259" r:id="rId10"/>
    <p:sldId id="263" r:id="rId11"/>
    <p:sldId id="264" r:id="rId12"/>
    <p:sldId id="267" r:id="rId1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B8D974-532E-4164-B687-31938504E680}" type="datetimeFigureOut">
              <a:rPr lang="de-DE" smtClean="0"/>
              <a:t>12.07.2017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B5079C-87EC-4F4C-9F34-9D2FD5D46B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3185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25050-2DFF-450B-97D6-D74A10E44B9C}" type="datetime1">
              <a:rPr lang="de-DE" smtClean="0"/>
              <a:t>12.07.2017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Staack - Is the current analysis of MAHs of 'off-label use' constructive? - 2017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0A8A-822C-44AB-A0FC-7E21412B01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375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C9931-F70E-4CB8-A9C5-C8367EF5991F}" type="datetime1">
              <a:rPr lang="de-DE" smtClean="0"/>
              <a:t>12.07.2017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Staack - Is the current analysis of MAHs of 'off-label use' constructive? - 2017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0A8A-822C-44AB-A0FC-7E21412B01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6554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17629-03E6-4538-A872-722FCC4342A1}" type="datetime1">
              <a:rPr lang="de-DE" smtClean="0"/>
              <a:t>12.07.2017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Staack - Is the current analysis of MAHs of 'off-label use' constructive? - 2017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0A8A-822C-44AB-A0FC-7E21412B01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0218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8B3B-34B2-4D39-9172-8CFD1215C93F}" type="datetime1">
              <a:rPr lang="de-DE" smtClean="0"/>
              <a:t>12.07.2017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Staack - Is the current analysis of MAHs of 'off-label use' constructive? - 2017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0A8A-822C-44AB-A0FC-7E21412B01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2396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E8ADE-B9AB-46F0-90B2-1077F8360AC9}" type="datetime1">
              <a:rPr lang="de-DE" smtClean="0"/>
              <a:t>12.07.2017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Staack - Is the current analysis of MAHs of 'off-label use' constructive? - 2017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0A8A-822C-44AB-A0FC-7E21412B01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6728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45E04-6DFA-4E2F-AD34-36C2F1973F24}" type="datetime1">
              <a:rPr lang="de-DE" smtClean="0"/>
              <a:t>12.07.2017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Staack - Is the current analysis of MAHs of 'off-label use' constructive? - 2017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0A8A-822C-44AB-A0FC-7E21412B01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8909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65A-9EEC-49CD-B7D7-BB996C56C747}" type="datetime1">
              <a:rPr lang="de-DE" smtClean="0"/>
              <a:t>12.07.2017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Staack - Is the current analysis of MAHs of 'off-label use' constructive? - 2017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0A8A-822C-44AB-A0FC-7E21412B01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1721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7F9D3-F94B-40EC-B7AB-8BD7223E8C9A}" type="datetime1">
              <a:rPr lang="de-DE" smtClean="0"/>
              <a:t>12.07.2017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Staack - Is the current analysis of MAHs of 'off-label use' constructive? - 2017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0A8A-822C-44AB-A0FC-7E21412B01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4508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3619A-31CE-456C-8377-092B2C831233}" type="datetime1">
              <a:rPr lang="de-DE" smtClean="0"/>
              <a:t>12.07.2017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Staack - Is the current analysis of MAHs of 'off-label use' constructive? - 2017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0A8A-822C-44AB-A0FC-7E21412B01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3401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9490-6587-4087-B7E2-F08DF234EDF7}" type="datetime1">
              <a:rPr lang="de-DE" smtClean="0"/>
              <a:t>12.07.2017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Staack - Is the current analysis of MAHs of 'off-label use' constructive? - 2017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0A8A-822C-44AB-A0FC-7E21412B01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5958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2564C-5B58-4185-8DAC-C307A5C50DE2}" type="datetime1">
              <a:rPr lang="de-DE" smtClean="0"/>
              <a:t>12.07.2017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A. Staack - Is the current analysis of MAHs of 'off-label use' constructive? - 2017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0A8A-822C-44AB-A0FC-7E21412B01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6790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49C87-2D90-4F67-85B7-750D62B03D86}" type="datetime1">
              <a:rPr lang="de-DE" smtClean="0"/>
              <a:t>12.07.2017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A. Staack - Is the current analysis of MAHs of 'off-label use' constructive? - 2017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90A8A-822C-44AB-A0FC-7E21412B01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5323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Is the current analysis of MAHs of ‘off-label use’ constructive</a:t>
            </a:r>
            <a:r>
              <a:rPr lang="en-US" b="1" dirty="0" smtClean="0">
                <a:solidFill>
                  <a:srgbClr val="002060"/>
                </a:solidFill>
              </a:rPr>
              <a:t>?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684000" y="6336000"/>
            <a:ext cx="7920000" cy="360000"/>
          </a:xfrm>
        </p:spPr>
        <p:txBody>
          <a:bodyPr/>
          <a:lstStyle/>
          <a:p>
            <a:r>
              <a:rPr lang="en-US" smtClean="0"/>
              <a:t>A. Staack - Is the current analysis of MAHs of 'off-label use' constructive? - 2017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5709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002060"/>
                </a:solidFill>
              </a:rPr>
              <a:t>Current</a:t>
            </a:r>
            <a:r>
              <a:rPr lang="de-DE" dirty="0" smtClean="0">
                <a:solidFill>
                  <a:srgbClr val="002060"/>
                </a:solidFill>
              </a:rPr>
              <a:t> </a:t>
            </a:r>
            <a:r>
              <a:rPr lang="de-DE" dirty="0" err="1" smtClean="0">
                <a:solidFill>
                  <a:srgbClr val="002060"/>
                </a:solidFill>
              </a:rPr>
              <a:t>landscape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Off-label use is the </a:t>
            </a:r>
            <a:r>
              <a:rPr lang="en-US" b="1" dirty="0">
                <a:solidFill>
                  <a:srgbClr val="002060"/>
                </a:solidFill>
              </a:rPr>
              <a:t>intentional</a:t>
            </a:r>
            <a:r>
              <a:rPr lang="en-US" dirty="0">
                <a:solidFill>
                  <a:srgbClr val="002060"/>
                </a:solidFill>
              </a:rPr>
              <a:t> use of a drug outside the authorised product information. 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Off-label use might </a:t>
            </a:r>
            <a:r>
              <a:rPr lang="en-US" dirty="0">
                <a:solidFill>
                  <a:srgbClr val="002060"/>
                </a:solidFill>
              </a:rPr>
              <a:t>be done due to unavailable authorised products for a specific age group (e.g. off label use in children) or therapeutic groups (e.g. anti-bacterial agents</a:t>
            </a:r>
            <a:r>
              <a:rPr lang="en-US" dirty="0" smtClean="0">
                <a:solidFill>
                  <a:srgbClr val="002060"/>
                </a:solidFill>
              </a:rPr>
              <a:t>).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Off-label use has to be collected by MAHs for further assessment and evaluation.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684000" y="6336000"/>
            <a:ext cx="7920000" cy="360000"/>
          </a:xfrm>
        </p:spPr>
        <p:txBody>
          <a:bodyPr/>
          <a:lstStyle/>
          <a:p>
            <a:r>
              <a:rPr lang="en-US" smtClean="0"/>
              <a:t>A. Staack - Is the current analysis of MAHs of 'off-label use' constructive? - 2017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1413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002060"/>
                </a:solidFill>
              </a:rPr>
              <a:t>Impact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Off-label use might be done due to unavailable authorised products for a specific age group (e.g. off label use in children) </a:t>
            </a:r>
          </a:p>
          <a:p>
            <a:pPr>
              <a:buFont typeface="Symbol"/>
              <a:buChar char="Þ"/>
            </a:pPr>
            <a:r>
              <a:rPr lang="en-US" dirty="0" smtClean="0">
                <a:solidFill>
                  <a:srgbClr val="002060"/>
                </a:solidFill>
              </a:rPr>
              <a:t> Safety risk of patient health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</a:rPr>
              <a:t>Off-label </a:t>
            </a:r>
            <a:r>
              <a:rPr lang="en-US" dirty="0">
                <a:solidFill>
                  <a:srgbClr val="002060"/>
                </a:solidFill>
              </a:rPr>
              <a:t>use </a:t>
            </a:r>
            <a:r>
              <a:rPr lang="en-US" dirty="0" smtClean="0">
                <a:solidFill>
                  <a:srgbClr val="002060"/>
                </a:solidFill>
              </a:rPr>
              <a:t>in therapeutic </a:t>
            </a:r>
            <a:r>
              <a:rPr lang="en-US" dirty="0">
                <a:solidFill>
                  <a:srgbClr val="002060"/>
                </a:solidFill>
              </a:rPr>
              <a:t>groups (e.g. anti-bacterial </a:t>
            </a:r>
            <a:r>
              <a:rPr lang="en-US" dirty="0" smtClean="0">
                <a:solidFill>
                  <a:srgbClr val="002060"/>
                </a:solidFill>
              </a:rPr>
              <a:t>agents)</a:t>
            </a:r>
          </a:p>
          <a:p>
            <a:pPr>
              <a:buFont typeface="Symbol"/>
              <a:buChar char="Þ"/>
            </a:pP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>
                <a:solidFill>
                  <a:srgbClr val="002060"/>
                </a:solidFill>
              </a:rPr>
              <a:t>I</a:t>
            </a:r>
            <a:r>
              <a:rPr lang="en-US" dirty="0" smtClean="0">
                <a:solidFill>
                  <a:srgbClr val="002060"/>
                </a:solidFill>
              </a:rPr>
              <a:t>mpact </a:t>
            </a:r>
            <a:r>
              <a:rPr lang="en-US" dirty="0">
                <a:solidFill>
                  <a:srgbClr val="002060"/>
                </a:solidFill>
              </a:rPr>
              <a:t>on general public health in case of increase in </a:t>
            </a:r>
            <a:r>
              <a:rPr lang="en-US" dirty="0" smtClean="0">
                <a:solidFill>
                  <a:srgbClr val="002060"/>
                </a:solidFill>
              </a:rPr>
              <a:t>resistance</a:t>
            </a:r>
            <a:endParaRPr lang="en-US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684000" y="6336000"/>
            <a:ext cx="7920000" cy="360000"/>
          </a:xfrm>
        </p:spPr>
        <p:txBody>
          <a:bodyPr/>
          <a:lstStyle/>
          <a:p>
            <a:r>
              <a:rPr lang="en-US" smtClean="0"/>
              <a:t>A. Staack - Is the current analysis of MAHs of 'off-label use' constructive? - 2017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60337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>
                <a:solidFill>
                  <a:srgbClr val="002060"/>
                </a:solidFill>
              </a:rPr>
              <a:t>What MAHs do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Collect and track any off-label use (regardless if reported directly as such or indirectly)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Request for further information (follow-up)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Literature reviews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Drug Utilisation Studies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684000" y="6336000"/>
            <a:ext cx="7920000" cy="360000"/>
          </a:xfrm>
        </p:spPr>
        <p:txBody>
          <a:bodyPr/>
          <a:lstStyle/>
          <a:p>
            <a:r>
              <a:rPr lang="en-US" dirty="0" smtClean="0"/>
              <a:t>A. Staack - Is the current analysis of MAHs of 'off-label use' constructive? - 2017</a:t>
            </a:r>
            <a:endParaRPr lang="de-DE" dirty="0"/>
          </a:p>
        </p:txBody>
      </p:sp>
      <p:pic>
        <p:nvPicPr>
          <p:cNvPr id="1026" name="Picture 2" descr="Bildergebnis für data collec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193656"/>
            <a:ext cx="2616324" cy="2076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0575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002060"/>
                </a:solidFill>
              </a:rPr>
              <a:t>What</a:t>
            </a:r>
            <a:r>
              <a:rPr lang="de-DE" dirty="0" smtClean="0">
                <a:solidFill>
                  <a:srgbClr val="002060"/>
                </a:solidFill>
              </a:rPr>
              <a:t> MAHs </a:t>
            </a:r>
            <a:r>
              <a:rPr lang="de-DE" dirty="0" err="1" smtClean="0">
                <a:solidFill>
                  <a:srgbClr val="002060"/>
                </a:solidFill>
              </a:rPr>
              <a:t>receive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Nearly 80% of follow-up requests without further </a:t>
            </a:r>
            <a:r>
              <a:rPr lang="en-US" dirty="0" smtClean="0">
                <a:solidFill>
                  <a:srgbClr val="002060"/>
                </a:solidFill>
              </a:rPr>
              <a:t>reply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Literature review providing vague information about safety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DUS providing only general overview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684000" y="6336000"/>
            <a:ext cx="7920000" cy="360000"/>
          </a:xfrm>
        </p:spPr>
        <p:txBody>
          <a:bodyPr/>
          <a:lstStyle/>
          <a:p>
            <a:r>
              <a:rPr lang="en-US" dirty="0" smtClean="0"/>
              <a:t>A. Staack - Is the current analysis of MAHs of 'off-label use' constructive? - 2017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01493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>
                <a:solidFill>
                  <a:srgbClr val="002060"/>
                </a:solidFill>
              </a:rPr>
              <a:t>Are MAHs in the </a:t>
            </a:r>
            <a:r>
              <a:rPr lang="de-DE" dirty="0" err="1">
                <a:solidFill>
                  <a:srgbClr val="002060"/>
                </a:solidFill>
              </a:rPr>
              <a:t>position</a:t>
            </a:r>
            <a:r>
              <a:rPr lang="de-DE" dirty="0">
                <a:solidFill>
                  <a:srgbClr val="002060"/>
                </a:solidFill>
              </a:rPr>
              <a:t> to </a:t>
            </a:r>
            <a:r>
              <a:rPr lang="de-DE" dirty="0" err="1">
                <a:solidFill>
                  <a:srgbClr val="002060"/>
                </a:solidFill>
              </a:rPr>
              <a:t>perform</a:t>
            </a:r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de-DE" dirty="0" err="1">
                <a:solidFill>
                  <a:srgbClr val="002060"/>
                </a:solidFill>
              </a:rPr>
              <a:t>meaningful</a:t>
            </a:r>
            <a:r>
              <a:rPr lang="de-DE" dirty="0">
                <a:solidFill>
                  <a:srgbClr val="002060"/>
                </a:solidFill>
              </a:rPr>
              <a:t> ‚off-label use‘ </a:t>
            </a:r>
            <a:r>
              <a:rPr lang="de-DE" dirty="0" err="1">
                <a:solidFill>
                  <a:srgbClr val="002060"/>
                </a:solidFill>
              </a:rPr>
              <a:t>analysis</a:t>
            </a:r>
            <a:r>
              <a:rPr lang="de-DE" dirty="0">
                <a:solidFill>
                  <a:srgbClr val="002060"/>
                </a:solidFill>
              </a:rPr>
              <a:t>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Within the European Union, a recent study revealed that a majority of published studies reporting levels of 20% or higher for the use of off-label medication and more than 55% when looking at the percentage of doctors prescribing off-label. </a:t>
            </a:r>
            <a:endParaRPr lang="en-US" dirty="0" smtClean="0">
              <a:solidFill>
                <a:srgbClr val="002060"/>
              </a:solidFill>
            </a:endParaRPr>
          </a:p>
          <a:p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365104"/>
            <a:ext cx="6096000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684000" y="6336000"/>
            <a:ext cx="7920000" cy="360000"/>
          </a:xfrm>
        </p:spPr>
        <p:txBody>
          <a:bodyPr/>
          <a:lstStyle/>
          <a:p>
            <a:r>
              <a:rPr lang="en-US" dirty="0" smtClean="0"/>
              <a:t>A. Staack - Is the current analysis of MAHs of 'off-label use' constructive? - 2017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80980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Methodology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u="sng" dirty="0" smtClean="0">
                <a:solidFill>
                  <a:srgbClr val="002060"/>
                </a:solidFill>
              </a:rPr>
              <a:t>Database</a:t>
            </a:r>
            <a:r>
              <a:rPr lang="en-US" dirty="0" smtClean="0">
                <a:solidFill>
                  <a:srgbClr val="002060"/>
                </a:solidFill>
              </a:rPr>
              <a:t>: European </a:t>
            </a:r>
            <a:r>
              <a:rPr lang="en-US" dirty="0">
                <a:solidFill>
                  <a:srgbClr val="002060"/>
                </a:solidFill>
              </a:rPr>
              <a:t>database of adverse drug reaction reports </a:t>
            </a:r>
            <a:endParaRPr lang="en-US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u="sng" dirty="0" smtClean="0">
                <a:solidFill>
                  <a:srgbClr val="002060"/>
                </a:solidFill>
              </a:rPr>
              <a:t>Analysis</a:t>
            </a:r>
            <a:r>
              <a:rPr lang="en-US" dirty="0" smtClean="0">
                <a:solidFill>
                  <a:srgbClr val="002060"/>
                </a:solidFill>
              </a:rPr>
              <a:t>: The </a:t>
            </a:r>
            <a:r>
              <a:rPr lang="en-US" dirty="0">
                <a:solidFill>
                  <a:srgbClr val="002060"/>
                </a:solidFill>
              </a:rPr>
              <a:t>total number of reported cases and the number of reported off-label use was </a:t>
            </a:r>
            <a:r>
              <a:rPr lang="en-US" dirty="0" smtClean="0">
                <a:solidFill>
                  <a:srgbClr val="002060"/>
                </a:solidFill>
              </a:rPr>
              <a:t>calculated for </a:t>
            </a:r>
            <a:r>
              <a:rPr lang="en-US" dirty="0">
                <a:solidFill>
                  <a:srgbClr val="002060"/>
                </a:solidFill>
              </a:rPr>
              <a:t>7 antibiotics. The data include all reports up to March 2017. </a:t>
            </a:r>
            <a:endParaRPr lang="en-US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u="sng" dirty="0" smtClean="0">
                <a:solidFill>
                  <a:srgbClr val="002060"/>
                </a:solidFill>
              </a:rPr>
              <a:t>Real data</a:t>
            </a:r>
            <a:r>
              <a:rPr lang="en-US" dirty="0" smtClean="0">
                <a:solidFill>
                  <a:srgbClr val="002060"/>
                </a:solidFill>
              </a:rPr>
              <a:t>: Based </a:t>
            </a:r>
            <a:r>
              <a:rPr lang="en-US" dirty="0">
                <a:solidFill>
                  <a:srgbClr val="002060"/>
                </a:solidFill>
              </a:rPr>
              <a:t>on feedback from physicians via interviews, nearly </a:t>
            </a:r>
            <a:r>
              <a:rPr lang="en-US" b="1" dirty="0">
                <a:solidFill>
                  <a:srgbClr val="002060"/>
                </a:solidFill>
              </a:rPr>
              <a:t>50%</a:t>
            </a:r>
            <a:r>
              <a:rPr lang="en-US" dirty="0">
                <a:solidFill>
                  <a:srgbClr val="002060"/>
                </a:solidFill>
              </a:rPr>
              <a:t> prescribed antibiotics off-label.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684000" y="6336000"/>
            <a:ext cx="7920000" cy="360000"/>
          </a:xfrm>
        </p:spPr>
        <p:txBody>
          <a:bodyPr/>
          <a:lstStyle/>
          <a:p>
            <a:r>
              <a:rPr lang="en-US" dirty="0" smtClean="0"/>
              <a:t>A. Staack - Is the current analysis of MAHs of 'off-label use' constructive? - 2017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42642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002060"/>
                </a:solidFill>
              </a:rPr>
              <a:t>Reported Off-label use</a:t>
            </a:r>
            <a:endParaRPr lang="de-DE" dirty="0">
              <a:solidFill>
                <a:srgbClr val="002060"/>
              </a:solidFill>
            </a:endParaRPr>
          </a:p>
        </p:txBody>
      </p:sp>
      <p:pic>
        <p:nvPicPr>
          <p:cNvPr id="4" name="Inhaltsplatzhalt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204376"/>
            <a:ext cx="5904656" cy="424084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hteck 4"/>
          <p:cNvSpPr/>
          <p:nvPr/>
        </p:nvSpPr>
        <p:spPr>
          <a:xfrm>
            <a:off x="619200" y="5445224"/>
            <a:ext cx="77692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The total number of reported ‘off-label use’ cases for specific antibiotics and percentage in regards to the total number of reported cases in the European database of adverse drug reaction reports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684000" y="6336000"/>
            <a:ext cx="7920000" cy="360000"/>
          </a:xfrm>
        </p:spPr>
        <p:txBody>
          <a:bodyPr/>
          <a:lstStyle/>
          <a:p>
            <a:r>
              <a:rPr lang="en-US" dirty="0" smtClean="0"/>
              <a:t>A. Staack - Is the current analysis of MAHs of 'off-label use' constructive? - 2017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88114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Conclusion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There is an underreporting of off-label </a:t>
            </a:r>
            <a:r>
              <a:rPr lang="en-US" dirty="0" smtClean="0">
                <a:solidFill>
                  <a:srgbClr val="002060"/>
                </a:solidFill>
              </a:rPr>
              <a:t>use cases to MAHs. </a:t>
            </a:r>
          </a:p>
          <a:p>
            <a:pPr marL="0" indent="0">
              <a:buNone/>
            </a:pPr>
            <a:endParaRPr lang="en-US" dirty="0" smtClean="0">
              <a:solidFill>
                <a:srgbClr val="002060"/>
              </a:solidFill>
            </a:endParaRPr>
          </a:p>
          <a:p>
            <a:pPr>
              <a:buFont typeface="Symbol"/>
              <a:buChar char="Þ"/>
            </a:pPr>
            <a:r>
              <a:rPr lang="en-US" dirty="0" smtClean="0">
                <a:solidFill>
                  <a:srgbClr val="002060"/>
                </a:solidFill>
              </a:rPr>
              <a:t> Leading </a:t>
            </a:r>
            <a:r>
              <a:rPr lang="en-US" dirty="0">
                <a:solidFill>
                  <a:srgbClr val="002060"/>
                </a:solidFill>
              </a:rPr>
              <a:t>to data of poor quality and </a:t>
            </a:r>
            <a:r>
              <a:rPr lang="en-US" dirty="0" smtClean="0">
                <a:solidFill>
                  <a:srgbClr val="002060"/>
                </a:solidFill>
              </a:rPr>
              <a:t>evaluability</a:t>
            </a:r>
          </a:p>
          <a:p>
            <a:pPr>
              <a:buFont typeface="Symbol"/>
              <a:buChar char="Þ"/>
            </a:pP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smtClean="0">
                <a:solidFill>
                  <a:srgbClr val="002060"/>
                </a:solidFill>
              </a:rPr>
              <a:t>Taking appropriate measures not possible for </a:t>
            </a:r>
            <a:r>
              <a:rPr lang="en-US" dirty="0" smtClean="0">
                <a:solidFill>
                  <a:srgbClr val="002060"/>
                </a:solidFill>
              </a:rPr>
              <a:t>MAHs</a:t>
            </a:r>
            <a:endParaRPr lang="de-DE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rgbClr val="002060"/>
                </a:solidFill>
              </a:rPr>
              <a:t>Any </a:t>
            </a:r>
            <a:r>
              <a:rPr lang="de-DE" b="1" dirty="0" err="1">
                <a:solidFill>
                  <a:srgbClr val="002060"/>
                </a:solidFill>
              </a:rPr>
              <a:t>benefits</a:t>
            </a:r>
            <a:r>
              <a:rPr lang="de-DE" b="1" dirty="0">
                <a:solidFill>
                  <a:srgbClr val="002060"/>
                </a:solidFill>
              </a:rPr>
              <a:t> for </a:t>
            </a:r>
            <a:r>
              <a:rPr lang="de-DE" b="1" dirty="0" err="1">
                <a:solidFill>
                  <a:srgbClr val="002060"/>
                </a:solidFill>
              </a:rPr>
              <a:t>treating</a:t>
            </a:r>
            <a:r>
              <a:rPr lang="de-DE" b="1" dirty="0">
                <a:solidFill>
                  <a:srgbClr val="002060"/>
                </a:solidFill>
              </a:rPr>
              <a:t> physicians?</a:t>
            </a:r>
            <a:endParaRPr lang="de-DE" b="1" dirty="0">
              <a:solidFill>
                <a:srgbClr val="002060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684000" y="6336000"/>
            <a:ext cx="7920000" cy="360000"/>
          </a:xfrm>
        </p:spPr>
        <p:txBody>
          <a:bodyPr/>
          <a:lstStyle/>
          <a:p>
            <a:r>
              <a:rPr lang="en-US" dirty="0" smtClean="0"/>
              <a:t>A. Staack - Is the current analysis of MAHs of 'off-label use' constructive? - 2017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47789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Are changes required?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</a:rPr>
              <a:t>Focus should be that collection of ‘off-labe</a:t>
            </a:r>
            <a:r>
              <a:rPr lang="en-US" dirty="0" smtClean="0">
                <a:solidFill>
                  <a:srgbClr val="002060"/>
                </a:solidFill>
              </a:rPr>
              <a:t>l use’ results in meaningful and useable data.</a:t>
            </a:r>
            <a:endParaRPr lang="en-US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</a:rPr>
              <a:t>The </a:t>
            </a:r>
            <a:r>
              <a:rPr lang="en-US" dirty="0">
                <a:solidFill>
                  <a:srgbClr val="002060"/>
                </a:solidFill>
              </a:rPr>
              <a:t>analysis process of off-label use should therefore be adopted to reflect the current situation which might lead to a better use of knowledge and current treatment methods of physicians.</a:t>
            </a:r>
            <a:endParaRPr lang="de-DE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684000" y="6336000"/>
            <a:ext cx="7920000" cy="360000"/>
          </a:xfrm>
        </p:spPr>
        <p:txBody>
          <a:bodyPr/>
          <a:lstStyle/>
          <a:p>
            <a:r>
              <a:rPr lang="en-US" dirty="0" smtClean="0"/>
              <a:t>A. Staack - Is the current analysis of MAHs of 'off-label use' constructive? - 2017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28511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rgbClr val="002060"/>
                </a:solidFill>
              </a:rPr>
              <a:t>Suggestions</a:t>
            </a:r>
            <a:r>
              <a:rPr lang="de-DE" dirty="0" smtClean="0">
                <a:solidFill>
                  <a:srgbClr val="002060"/>
                </a:solidFill>
              </a:rPr>
              <a:t> for </a:t>
            </a:r>
            <a:r>
              <a:rPr lang="de-DE" dirty="0" err="1" smtClean="0">
                <a:solidFill>
                  <a:srgbClr val="002060"/>
                </a:solidFill>
              </a:rPr>
              <a:t>improvement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>
                <a:solidFill>
                  <a:srgbClr val="002060"/>
                </a:solidFill>
              </a:rPr>
              <a:t>Independent off </a:t>
            </a:r>
            <a:r>
              <a:rPr lang="de-DE" dirty="0" err="1">
                <a:solidFill>
                  <a:srgbClr val="002060"/>
                </a:solidFill>
              </a:rPr>
              <a:t>label</a:t>
            </a:r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de-DE" dirty="0" err="1">
                <a:solidFill>
                  <a:srgbClr val="002060"/>
                </a:solidFill>
              </a:rPr>
              <a:t>analysis</a:t>
            </a:r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de-DE" dirty="0" err="1">
                <a:solidFill>
                  <a:srgbClr val="002060"/>
                </a:solidFill>
              </a:rPr>
              <a:t>done</a:t>
            </a:r>
            <a:r>
              <a:rPr lang="de-DE" dirty="0">
                <a:solidFill>
                  <a:srgbClr val="002060"/>
                </a:solidFill>
              </a:rPr>
              <a:t> by </a:t>
            </a:r>
            <a:r>
              <a:rPr lang="de-DE" dirty="0" err="1">
                <a:solidFill>
                  <a:srgbClr val="002060"/>
                </a:solidFill>
              </a:rPr>
              <a:t>research</a:t>
            </a:r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de-DE" dirty="0" err="1">
                <a:solidFill>
                  <a:srgbClr val="002060"/>
                </a:solidFill>
              </a:rPr>
              <a:t>groups</a:t>
            </a:r>
            <a:r>
              <a:rPr lang="de-DE" dirty="0">
                <a:solidFill>
                  <a:srgbClr val="002060"/>
                </a:solidFill>
              </a:rPr>
              <a:t> for authorities (</a:t>
            </a:r>
            <a:r>
              <a:rPr lang="de-DE" dirty="0" err="1">
                <a:solidFill>
                  <a:srgbClr val="002060"/>
                </a:solidFill>
              </a:rPr>
              <a:t>no</a:t>
            </a:r>
            <a:r>
              <a:rPr lang="de-DE" dirty="0">
                <a:solidFill>
                  <a:srgbClr val="002060"/>
                </a:solidFill>
              </a:rPr>
              <a:t> MAH </a:t>
            </a:r>
            <a:r>
              <a:rPr lang="de-DE" dirty="0" err="1">
                <a:solidFill>
                  <a:srgbClr val="002060"/>
                </a:solidFill>
              </a:rPr>
              <a:t>involvement</a:t>
            </a:r>
            <a:r>
              <a:rPr lang="de-DE" dirty="0">
                <a:solidFill>
                  <a:srgbClr val="002060"/>
                </a:solidFill>
              </a:rPr>
              <a:t>)</a:t>
            </a:r>
          </a:p>
          <a:p>
            <a:r>
              <a:rPr lang="de-DE" dirty="0">
                <a:solidFill>
                  <a:srgbClr val="002060"/>
                </a:solidFill>
              </a:rPr>
              <a:t>Change of </a:t>
            </a:r>
            <a:r>
              <a:rPr lang="de-DE" dirty="0" err="1">
                <a:solidFill>
                  <a:srgbClr val="002060"/>
                </a:solidFill>
              </a:rPr>
              <a:t>market</a:t>
            </a:r>
            <a:r>
              <a:rPr lang="de-DE" dirty="0">
                <a:solidFill>
                  <a:srgbClr val="002060"/>
                </a:solidFill>
              </a:rPr>
              <a:t> authorisation </a:t>
            </a:r>
            <a:r>
              <a:rPr lang="de-DE" dirty="0" err="1">
                <a:solidFill>
                  <a:srgbClr val="002060"/>
                </a:solidFill>
              </a:rPr>
              <a:t>process</a:t>
            </a:r>
            <a:endParaRPr lang="de-DE" dirty="0">
              <a:solidFill>
                <a:srgbClr val="002060"/>
              </a:solidFill>
            </a:endParaRPr>
          </a:p>
          <a:p>
            <a:r>
              <a:rPr lang="de-DE" dirty="0">
                <a:solidFill>
                  <a:srgbClr val="002060"/>
                </a:solidFill>
              </a:rPr>
              <a:t>Change of legal </a:t>
            </a:r>
            <a:r>
              <a:rPr lang="de-DE" dirty="0" err="1">
                <a:solidFill>
                  <a:srgbClr val="002060"/>
                </a:solidFill>
              </a:rPr>
              <a:t>frameworks</a:t>
            </a:r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en-US" dirty="0">
                <a:solidFill>
                  <a:srgbClr val="002060"/>
                </a:solidFill>
              </a:rPr>
              <a:t>to issue temporary recommendations for use and permission to prescribe (e.g. a system where prescribers or their organisations have to ask for permission to use a product off-label)</a:t>
            </a:r>
            <a:endParaRPr lang="de-DE" dirty="0">
              <a:solidFill>
                <a:srgbClr val="002060"/>
              </a:solidFill>
            </a:endParaRPr>
          </a:p>
          <a:p>
            <a:r>
              <a:rPr lang="de-DE" dirty="0">
                <a:solidFill>
                  <a:srgbClr val="002060"/>
                </a:solidFill>
              </a:rPr>
              <a:t>Change of </a:t>
            </a:r>
            <a:r>
              <a:rPr lang="de-DE" dirty="0" err="1">
                <a:solidFill>
                  <a:srgbClr val="002060"/>
                </a:solidFill>
              </a:rPr>
              <a:t>treatment</a:t>
            </a:r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de-DE" dirty="0" err="1">
                <a:solidFill>
                  <a:srgbClr val="002060"/>
                </a:solidFill>
              </a:rPr>
              <a:t>guidelines</a:t>
            </a:r>
            <a:endParaRPr lang="de-DE" dirty="0">
              <a:solidFill>
                <a:srgbClr val="002060"/>
              </a:solidFill>
            </a:endParaRPr>
          </a:p>
          <a:p>
            <a:r>
              <a:rPr lang="de-DE" dirty="0" err="1">
                <a:solidFill>
                  <a:srgbClr val="002060"/>
                </a:solidFill>
              </a:rPr>
              <a:t>Better</a:t>
            </a:r>
            <a:r>
              <a:rPr lang="de-DE" dirty="0">
                <a:solidFill>
                  <a:srgbClr val="002060"/>
                </a:solidFill>
              </a:rPr>
              <a:t> information </a:t>
            </a:r>
            <a:r>
              <a:rPr lang="de-DE" dirty="0" err="1">
                <a:solidFill>
                  <a:srgbClr val="002060"/>
                </a:solidFill>
              </a:rPr>
              <a:t>process</a:t>
            </a:r>
            <a:r>
              <a:rPr lang="de-DE" dirty="0">
                <a:solidFill>
                  <a:srgbClr val="002060"/>
                </a:solidFill>
              </a:rPr>
              <a:t> for physicians and patients/consumers 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684000" y="6336000"/>
            <a:ext cx="7920000" cy="360000"/>
          </a:xfrm>
        </p:spPr>
        <p:txBody>
          <a:bodyPr/>
          <a:lstStyle/>
          <a:p>
            <a:r>
              <a:rPr lang="en-US" dirty="0" smtClean="0"/>
              <a:t>A. Staack - Is the current analysis of MAHs of 'off-label use' constructive? - 2017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011193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8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 anchor="ctr">
            <a:normAutofit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de-DE" sz="5400" dirty="0" smtClean="0">
                <a:solidFill>
                  <a:srgbClr val="002060"/>
                </a:solidFill>
              </a:rPr>
              <a:t>Thank you for your attention</a:t>
            </a:r>
          </a:p>
          <a:p>
            <a:pPr marL="0" indent="0" algn="ctr">
              <a:lnSpc>
                <a:spcPct val="80000"/>
              </a:lnSpc>
              <a:buNone/>
            </a:pPr>
            <a:endParaRPr lang="de-DE" sz="5400" dirty="0">
              <a:solidFill>
                <a:srgbClr val="002060"/>
              </a:solidFill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de-DE" sz="5400" dirty="0">
                <a:solidFill>
                  <a:srgbClr val="002060"/>
                </a:solidFill>
              </a:rPr>
              <a:t>Any questions?</a:t>
            </a: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>
          <a:xfrm>
            <a:off x="684000" y="6336000"/>
            <a:ext cx="7920000" cy="360000"/>
          </a:xfrm>
        </p:spPr>
        <p:txBody>
          <a:bodyPr/>
          <a:lstStyle/>
          <a:p>
            <a:r>
              <a:rPr lang="en-US" dirty="0" smtClean="0"/>
              <a:t>A. Staack - Is the current analysis of MAHs of 'off-label use' constructive? - 2017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38915467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718</Words>
  <Application>Microsoft Office PowerPoint</Application>
  <PresentationFormat>Bildschirmpräsentation (4:3)</PresentationFormat>
  <Paragraphs>57</Paragraphs>
  <Slides>12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3" baseType="lpstr">
      <vt:lpstr>Larissa</vt:lpstr>
      <vt:lpstr>Is the current analysis of MAHs of ‘off-label use’ constructive?</vt:lpstr>
      <vt:lpstr>Current landscape</vt:lpstr>
      <vt:lpstr>Impact</vt:lpstr>
      <vt:lpstr>What MAHs do</vt:lpstr>
      <vt:lpstr>What MAHs receive</vt:lpstr>
      <vt:lpstr>Are MAHs in the position to perform meaningful ‚off-label use‘ analysis?</vt:lpstr>
      <vt:lpstr>Methodology</vt:lpstr>
      <vt:lpstr>Reported Off-label use</vt:lpstr>
      <vt:lpstr>Conclusion</vt:lpstr>
      <vt:lpstr>Are changes required?</vt:lpstr>
      <vt:lpstr>Suggestions for improvement</vt:lpstr>
      <vt:lpstr>PowerPoint-Präsentation</vt:lpstr>
    </vt:vector>
  </TitlesOfParts>
  <Company>Medice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 the current analysis of MAHs of ‘off-label use’ constructive?</dc:title>
  <dc:creator>Staack, Anika</dc:creator>
  <cp:lastModifiedBy>Staack, Anika</cp:lastModifiedBy>
  <cp:revision>30</cp:revision>
  <dcterms:created xsi:type="dcterms:W3CDTF">2017-06-06T07:55:49Z</dcterms:created>
  <dcterms:modified xsi:type="dcterms:W3CDTF">2017-07-12T09:17:05Z</dcterms:modified>
</cp:coreProperties>
</file>