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60" r:id="rId4"/>
    <p:sldId id="265" r:id="rId5"/>
    <p:sldId id="266" r:id="rId6"/>
    <p:sldId id="257" r:id="rId7"/>
    <p:sldId id="258" r:id="rId8"/>
    <p:sldId id="262" r:id="rId9"/>
    <p:sldId id="259" r:id="rId10"/>
    <p:sldId id="264" r:id="rId11"/>
    <p:sldId id="267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74DA5-E219-4576-BF5B-8B2491138C1E}" type="datetimeFigureOut">
              <a:rPr lang="de-DE" smtClean="0"/>
              <a:t>12.07.2017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53286-1C0E-482F-9C0D-AED9B66105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07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BD0F4-1470-45AF-A90D-ADA3F5243F75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7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CF5E2-86F8-4C32-808F-8D0634614D4D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5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6444-8E9D-43B7-AF68-F75F0B36215C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021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13878-F3FD-42EC-B5C0-F38811AC355B}" type="datetime1">
              <a:rPr lang="de-DE" smtClean="0"/>
              <a:t>12.07.2017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39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840C-F753-4B11-9397-DD17BDC2C64D}" type="datetime1">
              <a:rPr lang="de-DE" smtClean="0"/>
              <a:t>12.07.2017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72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36BA6-6A91-48E7-8550-27B5840230B5}" type="datetime1">
              <a:rPr lang="de-DE" smtClean="0"/>
              <a:t>12.07.2017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890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7FA2-E6C1-4216-9DF1-13AB7D1475E7}" type="datetime1">
              <a:rPr lang="de-DE" smtClean="0"/>
              <a:t>12.07.2017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17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87E0A-1198-4864-9617-706D3030FA38}" type="datetime1">
              <a:rPr lang="de-DE" smtClean="0"/>
              <a:t>12.07.2017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508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ACDD4-5ABA-4FD9-A500-D6D24F22316F}" type="datetime1">
              <a:rPr lang="de-DE" smtClean="0"/>
              <a:t>12.07.2017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40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1793-5EEA-4761-8C73-3FADD23AB7ED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95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F0D9-1386-4F72-874C-B78C9E1DC48F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7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5BDE6-34C8-4754-B3B0-126B3EC9C712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32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de/url?sa=i&amp;rct=j&amp;q=&amp;esrc=s&amp;source=images&amp;cd=&amp;cad=rja&amp;uact=8&amp;ved=0ahUKEwi9h76psoHVAhXPLFAKHYkNCMEQjRwIBw&amp;url=https://www.pinterest.com/pin/447686019182892969/&amp;psig=AFQjCNHL28M3GF0uYhoaGDN3cNEd2VJzzg&amp;ust=149986806780232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How to ensure high quality output in a constantly changing work environment?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709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Current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landscape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Since 2012 </a:t>
            </a: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>
                <a:solidFill>
                  <a:srgbClr val="002060"/>
                </a:solidFill>
              </a:rPr>
              <a:t>requirements for Pharmacovigilance </a:t>
            </a:r>
            <a:r>
              <a:rPr lang="en-US" dirty="0">
                <a:solidFill>
                  <a:srgbClr val="002060"/>
                </a:solidFill>
              </a:rPr>
              <a:t>changed </a:t>
            </a:r>
            <a:r>
              <a:rPr lang="en-US" dirty="0" smtClean="0">
                <a:solidFill>
                  <a:srgbClr val="002060"/>
                </a:solidFill>
              </a:rPr>
              <a:t>constantly.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>
                <a:solidFill>
                  <a:srgbClr val="002060"/>
                </a:solidFill>
              </a:rPr>
              <a:t>new GVP modules within the EEA provided guidelines, but could still be interpreted differently by competent authorities and MAHs leading to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differences </a:t>
            </a:r>
            <a:r>
              <a:rPr lang="en-US" dirty="0">
                <a:solidFill>
                  <a:srgbClr val="002060"/>
                </a:solidFill>
              </a:rPr>
              <a:t>in feedback </a:t>
            </a:r>
            <a:r>
              <a:rPr lang="en-US" dirty="0" smtClean="0">
                <a:solidFill>
                  <a:srgbClr val="002060"/>
                </a:solidFill>
              </a:rPr>
              <a:t>within the same authority,</a:t>
            </a:r>
          </a:p>
          <a:p>
            <a:r>
              <a:rPr lang="en-US" dirty="0">
                <a:solidFill>
                  <a:srgbClr val="002060"/>
                </a:solidFill>
              </a:rPr>
              <a:t>differences in feedback </a:t>
            </a:r>
            <a:r>
              <a:rPr lang="en-US" dirty="0" smtClean="0">
                <a:solidFill>
                  <a:srgbClr val="002060"/>
                </a:solidFill>
              </a:rPr>
              <a:t>between authorities, </a:t>
            </a:r>
            <a:r>
              <a:rPr lang="en-US" dirty="0">
                <a:solidFill>
                  <a:srgbClr val="002060"/>
                </a:solidFill>
              </a:rPr>
              <a:t>and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constantly </a:t>
            </a:r>
            <a:r>
              <a:rPr lang="en-US" dirty="0">
                <a:solidFill>
                  <a:srgbClr val="002060"/>
                </a:solidFill>
              </a:rPr>
              <a:t>changing working instructions within companies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3568" y="6336000"/>
            <a:ext cx="756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1413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Impact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How and what kind of data was collected and p</a:t>
            </a:r>
            <a:r>
              <a:rPr lang="en-US" dirty="0" smtClean="0">
                <a:solidFill>
                  <a:srgbClr val="002060"/>
                </a:solidFill>
              </a:rPr>
              <a:t>rocessed changed with gaps in implementation of changes</a:t>
            </a:r>
          </a:p>
          <a:p>
            <a:pPr>
              <a:buFont typeface="Symbol"/>
              <a:buChar char="Þ"/>
            </a:pPr>
            <a:r>
              <a:rPr lang="en-US" dirty="0" smtClean="0">
                <a:solidFill>
                  <a:srgbClr val="002060"/>
                </a:solidFill>
              </a:rPr>
              <a:t> Differences in d</a:t>
            </a:r>
            <a:r>
              <a:rPr lang="en-US" dirty="0" smtClean="0">
                <a:solidFill>
                  <a:srgbClr val="002060"/>
                </a:solidFill>
              </a:rPr>
              <a:t>ata quality</a:t>
            </a:r>
          </a:p>
          <a:p>
            <a:pPr>
              <a:buFont typeface="Symbol"/>
              <a:buChar char="Þ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Differences in interpretation of pharmacovigilance data</a:t>
            </a:r>
            <a:endParaRPr lang="en-US" dirty="0" smtClean="0">
              <a:solidFill>
                <a:srgbClr val="00206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56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033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What all </a:t>
            </a:r>
            <a:r>
              <a:rPr lang="de-DE" dirty="0" err="1" smtClean="0">
                <a:solidFill>
                  <a:srgbClr val="002060"/>
                </a:solidFill>
              </a:rPr>
              <a:t>want</a:t>
            </a:r>
            <a:r>
              <a:rPr lang="de-DE" dirty="0" smtClean="0">
                <a:solidFill>
                  <a:srgbClr val="002060"/>
                </a:solidFill>
              </a:rPr>
              <a:t> in PV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H</a:t>
            </a:r>
            <a:r>
              <a:rPr lang="en-US" dirty="0" smtClean="0">
                <a:solidFill>
                  <a:srgbClr val="002060"/>
                </a:solidFill>
              </a:rPr>
              <a:t>igh </a:t>
            </a:r>
            <a:r>
              <a:rPr lang="en-US" dirty="0">
                <a:solidFill>
                  <a:srgbClr val="002060"/>
                </a:solidFill>
              </a:rPr>
              <a:t>quality data output and </a:t>
            </a:r>
            <a:r>
              <a:rPr lang="en-US" dirty="0" smtClean="0">
                <a:solidFill>
                  <a:srgbClr val="002060"/>
                </a:solidFill>
              </a:rPr>
              <a:t>performance throughout the complete life cycle of a product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026" name="Picture 2" descr="DATA Quality!!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61256"/>
            <a:ext cx="3115577" cy="326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057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How</a:t>
            </a:r>
            <a:r>
              <a:rPr lang="de-DE" dirty="0" smtClean="0">
                <a:solidFill>
                  <a:srgbClr val="002060"/>
                </a:solidFill>
              </a:rPr>
              <a:t> to </a:t>
            </a:r>
            <a:r>
              <a:rPr lang="de-DE" dirty="0" err="1" smtClean="0">
                <a:solidFill>
                  <a:srgbClr val="002060"/>
                </a:solidFill>
              </a:rPr>
              <a:t>achieve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good</a:t>
            </a:r>
            <a:r>
              <a:rPr lang="de-DE" dirty="0" smtClean="0">
                <a:solidFill>
                  <a:srgbClr val="002060"/>
                </a:solidFill>
              </a:rPr>
              <a:t> data </a:t>
            </a:r>
            <a:r>
              <a:rPr lang="de-DE" dirty="0" err="1" smtClean="0">
                <a:solidFill>
                  <a:srgbClr val="002060"/>
                </a:solidFill>
              </a:rPr>
              <a:t>output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Usually</a:t>
            </a:r>
            <a:r>
              <a:rPr lang="en-US" dirty="0" smtClean="0">
                <a:solidFill>
                  <a:srgbClr val="002060"/>
                </a:solidFill>
              </a:rPr>
              <a:t>: C</a:t>
            </a:r>
            <a:r>
              <a:rPr lang="en-US" dirty="0" smtClean="0">
                <a:solidFill>
                  <a:srgbClr val="002060"/>
                </a:solidFill>
              </a:rPr>
              <a:t>onstant trainings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Done via </a:t>
            </a:r>
            <a:r>
              <a:rPr lang="en-US" dirty="0">
                <a:solidFill>
                  <a:srgbClr val="002060"/>
                </a:solidFill>
              </a:rPr>
              <a:t>annual re-fresher trainings following success control via </a:t>
            </a:r>
            <a:r>
              <a:rPr lang="en-US" dirty="0" smtClean="0">
                <a:solidFill>
                  <a:srgbClr val="002060"/>
                </a:solidFill>
              </a:rPr>
              <a:t>tests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Problem</a:t>
            </a:r>
            <a:r>
              <a:rPr lang="en-US" dirty="0" smtClean="0">
                <a:solidFill>
                  <a:srgbClr val="002060"/>
                </a:solidFill>
              </a:rPr>
              <a:t>: Lacking </a:t>
            </a:r>
            <a:r>
              <a:rPr lang="en-US" dirty="0">
                <a:solidFill>
                  <a:srgbClr val="002060"/>
                </a:solidFill>
              </a:rPr>
              <a:t>efficacy and risk assessments of </a:t>
            </a:r>
            <a:r>
              <a:rPr lang="en-US" dirty="0" smtClean="0">
                <a:solidFill>
                  <a:srgbClr val="002060"/>
                </a:solidFill>
              </a:rPr>
              <a:t>trainings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49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Is the </a:t>
            </a:r>
            <a:r>
              <a:rPr lang="de-DE" dirty="0" err="1" smtClean="0">
                <a:solidFill>
                  <a:srgbClr val="002060"/>
                </a:solidFill>
              </a:rPr>
              <a:t>current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training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model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fitting</a:t>
            </a:r>
            <a:r>
              <a:rPr lang="de-DE" dirty="0" smtClean="0">
                <a:solidFill>
                  <a:srgbClr val="002060"/>
                </a:solidFill>
              </a:rPr>
              <a:t> to the </a:t>
            </a:r>
            <a:r>
              <a:rPr lang="de-DE" dirty="0" err="1" smtClean="0">
                <a:solidFill>
                  <a:srgbClr val="002060"/>
                </a:solidFill>
              </a:rPr>
              <a:t>needs</a:t>
            </a:r>
            <a:r>
              <a:rPr lang="de-DE" dirty="0" smtClean="0">
                <a:solidFill>
                  <a:srgbClr val="002060"/>
                </a:solidFill>
              </a:rPr>
              <a:t>?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New changes in requirements results in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‘</a:t>
            </a:r>
            <a:r>
              <a:rPr lang="en-US" dirty="0">
                <a:solidFill>
                  <a:srgbClr val="002060"/>
                </a:solidFill>
              </a:rPr>
              <a:t>best to one’s knowledge’ practice,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waiting </a:t>
            </a:r>
            <a:r>
              <a:rPr lang="en-US" dirty="0">
                <a:solidFill>
                  <a:srgbClr val="002060"/>
                </a:solidFill>
              </a:rPr>
              <a:t>for feedback from </a:t>
            </a:r>
            <a:r>
              <a:rPr lang="en-US" dirty="0" smtClean="0">
                <a:solidFill>
                  <a:srgbClr val="002060"/>
                </a:solidFill>
              </a:rPr>
              <a:t>authorities.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Therefore</a:t>
            </a:r>
            <a:r>
              <a:rPr lang="en-US" dirty="0">
                <a:solidFill>
                  <a:srgbClr val="002060"/>
                </a:solidFill>
              </a:rPr>
              <a:t>, is the current training model within drug safety/Pharmacovigilance still adequate?</a:t>
            </a:r>
            <a:endParaRPr lang="de-DE" dirty="0"/>
          </a:p>
        </p:txBody>
      </p:sp>
      <p:pic>
        <p:nvPicPr>
          <p:cNvPr id="2050" name="Picture 2" descr="Bildergebnis für training comic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25144"/>
            <a:ext cx="701040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098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Methodology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Assumption</a:t>
            </a:r>
            <a:r>
              <a:rPr lang="en-US" dirty="0">
                <a:solidFill>
                  <a:srgbClr val="002060"/>
                </a:solidFill>
              </a:rPr>
              <a:t>: Lack of training results in incorrect or missing activities of MAHs. Authorities can find these deficiencies through inspections of MAHs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Analysis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n-US" dirty="0" smtClean="0">
                <a:solidFill>
                  <a:srgbClr val="002060"/>
                </a:solidFill>
              </a:rPr>
              <a:t>Public </a:t>
            </a:r>
            <a:r>
              <a:rPr lang="en-US" dirty="0">
                <a:solidFill>
                  <a:srgbClr val="002060"/>
                </a:solidFill>
              </a:rPr>
              <a:t>Pharmacovigilance metrics reports from the MHRA were analyzed to see the changes in the number of findings over time</a:t>
            </a:r>
            <a:r>
              <a:rPr lang="en-US" dirty="0" smtClean="0">
                <a:solidFill>
                  <a:srgbClr val="002060"/>
                </a:solidFill>
              </a:rPr>
              <a:t>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 smtClean="0">
                <a:solidFill>
                  <a:srgbClr val="002060"/>
                </a:solidFill>
              </a:rPr>
              <a:t>data include all findings from 2012 to 2016.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264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Pharmacovigilance </a:t>
            </a:r>
            <a:r>
              <a:rPr lang="de-DE" dirty="0" err="1" smtClean="0">
                <a:solidFill>
                  <a:srgbClr val="002060"/>
                </a:solidFill>
              </a:rPr>
              <a:t>findings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over</a:t>
            </a:r>
            <a:r>
              <a:rPr lang="de-DE" dirty="0" smtClean="0">
                <a:solidFill>
                  <a:srgbClr val="002060"/>
                </a:solidFill>
              </a:rPr>
              <a:t> time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19200" y="5445224"/>
            <a:ext cx="7769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The total number of </a:t>
            </a:r>
            <a:r>
              <a:rPr lang="en-US" dirty="0" smtClean="0">
                <a:solidFill>
                  <a:srgbClr val="002060"/>
                </a:solidFill>
              </a:rPr>
              <a:t>findings during inspections as reported by the MHRA in their metrics reports.</a:t>
            </a:r>
          </a:p>
        </p:txBody>
      </p:sp>
      <p:pic>
        <p:nvPicPr>
          <p:cNvPr id="6" name="Inhaltsplatzhalt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488832" cy="42484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8114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Conclusion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The introduction of the new Pharmacovigilance guidelines in 2012 led to another peak of findings in the period April 2013 to March 2014.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>
                <a:solidFill>
                  <a:srgbClr val="002060"/>
                </a:solidFill>
              </a:rPr>
              <a:t>current general trend in total numbers is showing a decrease in findings but </a:t>
            </a:r>
            <a:r>
              <a:rPr lang="en-US" dirty="0" smtClean="0">
                <a:solidFill>
                  <a:srgbClr val="002060"/>
                </a:solidFill>
              </a:rPr>
              <a:t>fluctuation in number of critical findings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Font typeface="Symbol"/>
              <a:buChar char="Þ"/>
            </a:pPr>
            <a:r>
              <a:rPr lang="en-US" dirty="0" smtClean="0">
                <a:solidFill>
                  <a:srgbClr val="002060"/>
                </a:solidFill>
              </a:rPr>
              <a:t>Does </a:t>
            </a:r>
            <a:r>
              <a:rPr lang="en-US" dirty="0" smtClean="0">
                <a:solidFill>
                  <a:srgbClr val="002060"/>
                </a:solidFill>
              </a:rPr>
              <a:t>the decrease </a:t>
            </a:r>
            <a:r>
              <a:rPr lang="en-US" dirty="0">
                <a:solidFill>
                  <a:srgbClr val="002060"/>
                </a:solidFill>
              </a:rPr>
              <a:t>really means increase in data </a:t>
            </a:r>
            <a:r>
              <a:rPr lang="en-US" dirty="0" smtClean="0">
                <a:solidFill>
                  <a:srgbClr val="002060"/>
                </a:solidFill>
              </a:rPr>
              <a:t>quality and hence efficient trainings? </a:t>
            </a:r>
            <a:endParaRPr lang="de-DE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778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Suggestions</a:t>
            </a:r>
            <a:r>
              <a:rPr lang="de-DE" dirty="0" smtClean="0">
                <a:solidFill>
                  <a:srgbClr val="002060"/>
                </a:solidFill>
              </a:rPr>
              <a:t> for </a:t>
            </a:r>
            <a:r>
              <a:rPr lang="de-DE" dirty="0" err="1" smtClean="0">
                <a:solidFill>
                  <a:srgbClr val="002060"/>
                </a:solidFill>
              </a:rPr>
              <a:t>improvement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Following </a:t>
            </a:r>
            <a:r>
              <a:rPr lang="en-US" dirty="0">
                <a:solidFill>
                  <a:srgbClr val="002060"/>
                </a:solidFill>
              </a:rPr>
              <a:t>GMP guideline for qualification and validation 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Font typeface="Symbol"/>
              <a:buChar char="Þ"/>
            </a:pPr>
            <a:r>
              <a:rPr lang="en-US" dirty="0" smtClean="0">
                <a:solidFill>
                  <a:srgbClr val="002060"/>
                </a:solidFill>
              </a:rPr>
              <a:t> Life-cycle-approach </a:t>
            </a:r>
            <a:r>
              <a:rPr lang="en-US" dirty="0">
                <a:solidFill>
                  <a:srgbClr val="002060"/>
                </a:solidFill>
              </a:rPr>
              <a:t>for Pharmacovigilance training is chosen which means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continuous </a:t>
            </a:r>
            <a:r>
              <a:rPr lang="en-US" dirty="0">
                <a:solidFill>
                  <a:srgbClr val="002060"/>
                </a:solidFill>
              </a:rPr>
              <a:t>monitoring of personal qualification,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effectiveness measurements of </a:t>
            </a:r>
            <a:r>
              <a:rPr lang="en-US" dirty="0">
                <a:solidFill>
                  <a:srgbClr val="002060"/>
                </a:solidFill>
              </a:rPr>
              <a:t>training, </a:t>
            </a:r>
            <a:r>
              <a:rPr lang="en-US" dirty="0" smtClean="0">
                <a:solidFill>
                  <a:srgbClr val="002060"/>
                </a:solidFill>
              </a:rPr>
              <a:t>and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risk management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of training</a:t>
            </a:r>
          </a:p>
          <a:p>
            <a:pPr marL="0" indent="0">
              <a:buNone/>
            </a:pP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1119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de-DE" sz="5400" dirty="0" smtClean="0">
                <a:solidFill>
                  <a:srgbClr val="002060"/>
                </a:solidFill>
              </a:rPr>
              <a:t>Thank you for your attention</a:t>
            </a:r>
          </a:p>
          <a:p>
            <a:pPr marL="0" indent="0" algn="ctr">
              <a:lnSpc>
                <a:spcPct val="80000"/>
              </a:lnSpc>
              <a:buNone/>
            </a:pPr>
            <a:endParaRPr lang="de-DE" sz="5400" dirty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de-DE" sz="5400" dirty="0">
                <a:solidFill>
                  <a:srgbClr val="002060"/>
                </a:solidFill>
              </a:rPr>
              <a:t>Any questions?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Anika Staack &amp; Andreas Zok - How to ensure high quality output in a constantly changing work environment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891546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Bildschirmpräsentation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Larissa</vt:lpstr>
      <vt:lpstr>How to ensure high quality output in a constantly changing work environment?</vt:lpstr>
      <vt:lpstr>Current landscape</vt:lpstr>
      <vt:lpstr>Impact</vt:lpstr>
      <vt:lpstr>What all want in PV</vt:lpstr>
      <vt:lpstr>How to achieve good data output</vt:lpstr>
      <vt:lpstr>Is the current training model fitting to the needs?</vt:lpstr>
      <vt:lpstr>Methodology</vt:lpstr>
      <vt:lpstr>Pharmacovigilance findings over time</vt:lpstr>
      <vt:lpstr>Conclusion</vt:lpstr>
      <vt:lpstr>Suggestions for improvement</vt:lpstr>
      <vt:lpstr>PowerPoint-Präsentation</vt:lpstr>
    </vt:vector>
  </TitlesOfParts>
  <Company>Medice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 current analysis of MAHs of ‘off-label use’ constructive?</dc:title>
  <dc:creator>Staack, Anika</dc:creator>
  <cp:lastModifiedBy>Staack, Anika</cp:lastModifiedBy>
  <cp:revision>46</cp:revision>
  <dcterms:created xsi:type="dcterms:W3CDTF">2017-06-06T07:55:49Z</dcterms:created>
  <dcterms:modified xsi:type="dcterms:W3CDTF">2017-07-12T11:54:58Z</dcterms:modified>
</cp:coreProperties>
</file>