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1"/>
  </p:notesMasterIdLst>
  <p:handoutMasterIdLst>
    <p:handoutMasterId r:id="rId22"/>
  </p:handoutMasterIdLst>
  <p:sldIdLst>
    <p:sldId id="256" r:id="rId2"/>
    <p:sldId id="257" r:id="rId3"/>
    <p:sldId id="262" r:id="rId4"/>
    <p:sldId id="263" r:id="rId5"/>
    <p:sldId id="258" r:id="rId6"/>
    <p:sldId id="264" r:id="rId7"/>
    <p:sldId id="274" r:id="rId8"/>
    <p:sldId id="259" r:id="rId9"/>
    <p:sldId id="265" r:id="rId10"/>
    <p:sldId id="266" r:id="rId11"/>
    <p:sldId id="270" r:id="rId12"/>
    <p:sldId id="267" r:id="rId13"/>
    <p:sldId id="268" r:id="rId14"/>
    <p:sldId id="260" r:id="rId15"/>
    <p:sldId id="269" r:id="rId16"/>
    <p:sldId id="272" r:id="rId17"/>
    <p:sldId id="273" r:id="rId18"/>
    <p:sldId id="261"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CC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89447" autoAdjust="0"/>
  </p:normalViewPr>
  <p:slideViewPr>
    <p:cSldViewPr showGuides="1">
      <p:cViewPr>
        <p:scale>
          <a:sx n="70" d="100"/>
          <a:sy n="70" d="100"/>
        </p:scale>
        <p:origin x="-1938" y="-19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6791312-B01D-4DA2-A9B7-702DE15B7A48}" type="datetimeFigureOut">
              <a:rPr lang="en-CA" smtClean="0"/>
              <a:pPr/>
              <a:t>10/08/2015</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32B1D39-9912-4787-9591-599AE674E6C7}"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AD7067-D7D8-4E82-A9AC-4FB91EEEF312}" type="datetimeFigureOut">
              <a:rPr lang="en-CA" smtClean="0"/>
              <a:pPr/>
              <a:t>10/08/2015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583E6D-34A6-4A0F-9D89-74C1026F0CFA}"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Today, I will cover some basic, practical aspects  and strategies of how to manage the process of purification and characterization of proteins that we want to use either for research, diagnostics</a:t>
            </a:r>
            <a:r>
              <a:rPr lang="en-CA" baseline="0" dirty="0" smtClean="0"/>
              <a:t> or drug discovery. Commonly, purified proteins lose activity, </a:t>
            </a:r>
            <a:r>
              <a:rPr lang="en-CA" sz="1200" kern="1200" dirty="0" smtClean="0">
                <a:solidFill>
                  <a:schemeClr val="tx1"/>
                </a:solidFill>
                <a:latin typeface="+mn-lt"/>
                <a:ea typeface="+mn-ea"/>
                <a:cs typeface="+mn-cs"/>
              </a:rPr>
              <a:t>specificity, efficacy...majority of the drugs are immunogenic. The importance of extensive characterization is evident and it requires careful selection of appropriate techniques. And most importantly, knowledge of protein structural and dynamic properties.</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Proteins often lose </a:t>
            </a:r>
            <a:r>
              <a:rPr lang="en-CA" baseline="0" dirty="0" smtClean="0"/>
              <a:t>activity, </a:t>
            </a:r>
            <a:r>
              <a:rPr lang="en-CA" sz="1200" kern="1200" dirty="0" smtClean="0">
                <a:solidFill>
                  <a:schemeClr val="tx1"/>
                </a:solidFill>
                <a:latin typeface="+mn-lt"/>
                <a:ea typeface="+mn-ea"/>
                <a:cs typeface="+mn-cs"/>
              </a:rPr>
              <a:t>specificity, efficacy in purified form and generate toxicity when they are used as drugs.</a:t>
            </a:r>
            <a:endParaRPr lang="en-CA" dirty="0"/>
          </a:p>
        </p:txBody>
      </p:sp>
      <p:sp>
        <p:nvSpPr>
          <p:cNvPr id="4" name="Slide Number Placeholder 3"/>
          <p:cNvSpPr>
            <a:spLocks noGrp="1"/>
          </p:cNvSpPr>
          <p:nvPr>
            <p:ph type="sldNum" sz="quarter" idx="10"/>
          </p:nvPr>
        </p:nvSpPr>
        <p:spPr/>
        <p:txBody>
          <a:bodyPr/>
          <a:lstStyle/>
          <a:p>
            <a:fld id="{1A583E6D-34A6-4A0F-9D89-74C1026F0CFA}"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baseline="0" dirty="0" smtClean="0"/>
              <a:t>The old traditional model in drug discovery should be replaced with new understanding about cell and system biology. </a:t>
            </a:r>
          </a:p>
          <a:p>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The traditional model: interaction between drug and target. The new biology: External signals (drug or environment) activate </a:t>
            </a:r>
            <a:r>
              <a:rPr lang="en-CA" baseline="0" dirty="0" err="1" smtClean="0"/>
              <a:t>kinases</a:t>
            </a:r>
            <a:r>
              <a:rPr lang="en-CA" baseline="0" dirty="0" smtClean="0"/>
              <a:t>, </a:t>
            </a:r>
            <a:r>
              <a:rPr lang="en-CA" baseline="0" dirty="0" err="1" smtClean="0"/>
              <a:t>redox</a:t>
            </a:r>
            <a:r>
              <a:rPr lang="en-CA" baseline="0" dirty="0" smtClean="0"/>
              <a:t> switches and ion channels and in coordinated physiological responses.</a:t>
            </a:r>
          </a:p>
          <a:p>
            <a:r>
              <a:rPr lang="en-CA" baseline="0" dirty="0" smtClean="0"/>
              <a:t> </a:t>
            </a:r>
          </a:p>
          <a:p>
            <a:endParaRPr lang="en-CA" dirty="0"/>
          </a:p>
        </p:txBody>
      </p:sp>
      <p:sp>
        <p:nvSpPr>
          <p:cNvPr id="4" name="Slide Number Placeholder 3"/>
          <p:cNvSpPr>
            <a:spLocks noGrp="1"/>
          </p:cNvSpPr>
          <p:nvPr>
            <p:ph type="sldNum" sz="quarter" idx="10"/>
          </p:nvPr>
        </p:nvSpPr>
        <p:spPr/>
        <p:txBody>
          <a:bodyPr/>
          <a:lstStyle/>
          <a:p>
            <a:fld id="{1A583E6D-34A6-4A0F-9D89-74C1026F0CFA}"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Until recently, we believed that the </a:t>
            </a:r>
            <a:r>
              <a:rPr lang="en-CA" dirty="0" err="1" smtClean="0"/>
              <a:t>redox</a:t>
            </a:r>
            <a:r>
              <a:rPr lang="en-CA" dirty="0" smtClean="0"/>
              <a:t> homeostasis</a:t>
            </a:r>
            <a:r>
              <a:rPr lang="en-CA" baseline="0" dirty="0" smtClean="0"/>
              <a:t> in cells is kept mainly by glutathione and </a:t>
            </a:r>
            <a:r>
              <a:rPr lang="en-CA" baseline="0" dirty="0" err="1" smtClean="0"/>
              <a:t>thioredoxin</a:t>
            </a:r>
            <a:r>
              <a:rPr lang="en-CA" baseline="0" dirty="0" smtClean="0"/>
              <a:t> with reversible formation of disulfide bonds. What statistics from </a:t>
            </a:r>
            <a:r>
              <a:rPr lang="en-CA" baseline="0" dirty="0" err="1" smtClean="0"/>
              <a:t>cysteine</a:t>
            </a:r>
            <a:r>
              <a:rPr lang="en-CA" baseline="0" dirty="0" smtClean="0"/>
              <a:t> proteomics show is that in human </a:t>
            </a:r>
            <a:r>
              <a:rPr lang="en-CA" dirty="0" smtClean="0">
                <a:solidFill>
                  <a:schemeClr val="tx1">
                    <a:lumMod val="75000"/>
                    <a:lumOff val="25000"/>
                  </a:schemeClr>
                </a:solidFill>
              </a:rPr>
              <a:t>214,000 </a:t>
            </a:r>
            <a:r>
              <a:rPr lang="en-CA" dirty="0" err="1" smtClean="0">
                <a:solidFill>
                  <a:schemeClr val="tx1">
                    <a:lumMod val="75000"/>
                    <a:lumOff val="25000"/>
                  </a:schemeClr>
                </a:solidFill>
              </a:rPr>
              <a:t>cysteine</a:t>
            </a:r>
            <a:r>
              <a:rPr lang="en-CA" dirty="0" smtClean="0">
                <a:solidFill>
                  <a:schemeClr val="tx1">
                    <a:lumMod val="75000"/>
                    <a:lumOff val="25000"/>
                  </a:schemeClr>
                </a:solidFill>
              </a:rPr>
              <a:t> residues exist (on average 10 residues per protein), 5–12% - oxidized (may form disulfide bonds). From 3D structures of over 4000 human proteins, over 16000 disulfide bonds have been observed. That means, that almost every single proteins possess </a:t>
            </a:r>
            <a:r>
              <a:rPr lang="en-CA" dirty="0" err="1" smtClean="0">
                <a:solidFill>
                  <a:schemeClr val="tx1">
                    <a:lumMod val="75000"/>
                    <a:lumOff val="25000"/>
                  </a:schemeClr>
                </a:solidFill>
              </a:rPr>
              <a:t>redox</a:t>
            </a:r>
            <a:r>
              <a:rPr lang="en-CA" dirty="0" smtClean="0">
                <a:solidFill>
                  <a:schemeClr val="tx1">
                    <a:lumMod val="75000"/>
                    <a:lumOff val="25000"/>
                  </a:schemeClr>
                </a:solidFill>
              </a:rPr>
              <a:t> properties with existence of more that one </a:t>
            </a:r>
            <a:r>
              <a:rPr lang="en-CA" dirty="0" err="1" smtClean="0">
                <a:solidFill>
                  <a:schemeClr val="tx1">
                    <a:lumMod val="75000"/>
                    <a:lumOff val="25000"/>
                  </a:schemeClr>
                </a:solidFill>
              </a:rPr>
              <a:t>cysteine</a:t>
            </a:r>
            <a:r>
              <a:rPr lang="en-CA" dirty="0" smtClean="0">
                <a:solidFill>
                  <a:schemeClr val="tx1">
                    <a:lumMod val="75000"/>
                    <a:lumOff val="25000"/>
                  </a:schemeClr>
                </a:solidFill>
              </a:rPr>
              <a:t> residue. Something more, the data from crystal structures show 20 possible disulfide</a:t>
            </a:r>
            <a:r>
              <a:rPr lang="en-CA" baseline="0" dirty="0" smtClean="0">
                <a:solidFill>
                  <a:schemeClr val="tx1">
                    <a:lumMod val="75000"/>
                    <a:lumOff val="25000"/>
                  </a:schemeClr>
                </a:solidFill>
              </a:rPr>
              <a:t> bond configurations with different potential to participate in chemical reactions.</a:t>
            </a:r>
            <a:endParaRPr lang="en-CA" dirty="0" smtClean="0">
              <a:solidFill>
                <a:schemeClr val="tx1">
                  <a:lumMod val="75000"/>
                  <a:lumOff val="2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solidFill>
                <a:schemeClr val="tx1">
                  <a:lumMod val="75000"/>
                  <a:lumOff val="25000"/>
                </a:schemeClr>
              </a:solidFill>
            </a:endParaRPr>
          </a:p>
          <a:p>
            <a:endParaRPr lang="en-CA" dirty="0"/>
          </a:p>
        </p:txBody>
      </p:sp>
      <p:sp>
        <p:nvSpPr>
          <p:cNvPr id="4" name="Slide Number Placeholder 3"/>
          <p:cNvSpPr>
            <a:spLocks noGrp="1"/>
          </p:cNvSpPr>
          <p:nvPr>
            <p:ph type="sldNum" sz="quarter" idx="10"/>
          </p:nvPr>
        </p:nvSpPr>
        <p:spPr/>
        <p:txBody>
          <a:bodyPr/>
          <a:lstStyle/>
          <a:p>
            <a:fld id="{B03CD2DD-527B-4012-A8C4-7BB47347222F}"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 addition, metal induced protein oxidation and degradation have been studied in cells not extensively and mainly regarding  formation of reactive </a:t>
            </a:r>
            <a:r>
              <a:rPr lang="en-US" sz="1200" kern="1200" dirty="0" err="1" smtClean="0">
                <a:solidFill>
                  <a:schemeClr val="tx1"/>
                </a:solidFill>
                <a:latin typeface="+mn-lt"/>
                <a:ea typeface="+mn-ea"/>
                <a:cs typeface="+mn-cs"/>
              </a:rPr>
              <a:t>oxigen</a:t>
            </a:r>
            <a:r>
              <a:rPr lang="en-US" sz="1200" kern="1200" dirty="0" smtClean="0">
                <a:solidFill>
                  <a:schemeClr val="tx1"/>
                </a:solidFill>
                <a:latin typeface="+mn-lt"/>
                <a:ea typeface="+mn-ea"/>
                <a:cs typeface="+mn-cs"/>
              </a:rPr>
              <a:t> species via Fenton reaction. When</a:t>
            </a:r>
            <a:r>
              <a:rPr lang="en-US" sz="1200" kern="1200" baseline="0" dirty="0" smtClean="0">
                <a:solidFill>
                  <a:schemeClr val="tx1"/>
                </a:solidFill>
                <a:latin typeface="+mn-lt"/>
                <a:ea typeface="+mn-ea"/>
                <a:cs typeface="+mn-cs"/>
              </a:rPr>
              <a:t> m</a:t>
            </a:r>
            <a:r>
              <a:rPr lang="en-US" sz="1200" kern="1200" dirty="0" smtClean="0">
                <a:solidFill>
                  <a:schemeClr val="tx1"/>
                </a:solidFill>
                <a:latin typeface="+mn-lt"/>
                <a:ea typeface="+mn-ea"/>
                <a:cs typeface="+mn-cs"/>
              </a:rPr>
              <a:t>etals are bound to </a:t>
            </a:r>
            <a:r>
              <a:rPr lang="en-US" sz="1200" kern="1200" dirty="0" err="1" smtClean="0">
                <a:solidFill>
                  <a:schemeClr val="tx1"/>
                </a:solidFill>
                <a:latin typeface="+mn-lt"/>
                <a:ea typeface="+mn-ea"/>
                <a:cs typeface="+mn-cs"/>
              </a:rPr>
              <a:t>cysteines</a:t>
            </a:r>
            <a:r>
              <a:rPr lang="en-US" sz="1200" kern="1200" dirty="0" smtClean="0">
                <a:solidFill>
                  <a:schemeClr val="tx1"/>
                </a:solidFill>
                <a:latin typeface="+mn-lt"/>
                <a:ea typeface="+mn-ea"/>
                <a:cs typeface="+mn-cs"/>
              </a:rPr>
              <a:t>, they may either protect or induce oxidation in different ways. For example, zinc protects </a:t>
            </a:r>
            <a:r>
              <a:rPr lang="en-US" sz="1200" kern="1200" dirty="0" err="1" smtClean="0">
                <a:solidFill>
                  <a:schemeClr val="tx1"/>
                </a:solidFill>
                <a:latin typeface="+mn-lt"/>
                <a:ea typeface="+mn-ea"/>
                <a:cs typeface="+mn-cs"/>
              </a:rPr>
              <a:t>sulfhydryls</a:t>
            </a:r>
            <a:r>
              <a:rPr lang="en-US" sz="1200" kern="1200" dirty="0" smtClean="0">
                <a:solidFill>
                  <a:schemeClr val="tx1"/>
                </a:solidFill>
                <a:latin typeface="+mn-lt"/>
                <a:ea typeface="+mn-ea"/>
                <a:cs typeface="+mn-cs"/>
              </a:rPr>
              <a:t> from oxidation, iron and copper induce oxidation and degradation. Recent data show that shuffling of disulfide bonds between two proteins may generate different folding and properties. Zink finger (</a:t>
            </a:r>
            <a:r>
              <a:rPr lang="en-US" sz="1200" kern="1200" dirty="0" err="1" smtClean="0">
                <a:solidFill>
                  <a:schemeClr val="tx1"/>
                </a:solidFill>
                <a:latin typeface="+mn-lt"/>
                <a:ea typeface="+mn-ea"/>
                <a:cs typeface="+mn-cs"/>
              </a:rPr>
              <a:t>zink</a:t>
            </a:r>
            <a:r>
              <a:rPr lang="en-US" sz="1200" kern="1200" dirty="0" smtClean="0">
                <a:solidFill>
                  <a:schemeClr val="tx1"/>
                </a:solidFill>
                <a:latin typeface="+mn-lt"/>
                <a:ea typeface="+mn-ea"/>
                <a:cs typeface="+mn-cs"/>
              </a:rPr>
              <a:t> bound to </a:t>
            </a:r>
            <a:r>
              <a:rPr lang="en-US" sz="1200" kern="1200" dirty="0" err="1" smtClean="0">
                <a:solidFill>
                  <a:schemeClr val="tx1"/>
                </a:solidFill>
                <a:latin typeface="+mn-lt"/>
                <a:ea typeface="+mn-ea"/>
                <a:cs typeface="+mn-cs"/>
              </a:rPr>
              <a:t>cysteines</a:t>
            </a:r>
            <a:r>
              <a:rPr lang="en-US" sz="1200" kern="1200" dirty="0" smtClean="0">
                <a:solidFill>
                  <a:schemeClr val="tx1"/>
                </a:solidFill>
                <a:latin typeface="+mn-lt"/>
                <a:ea typeface="+mn-ea"/>
                <a:cs typeface="+mn-cs"/>
              </a:rPr>
              <a:t>) protects this kinds of transitions. This is another new area of research that we need to evaluate when prepare projects. </a:t>
            </a:r>
            <a:r>
              <a:rPr lang="en-CA" sz="1200" kern="1200" dirty="0" smtClean="0">
                <a:solidFill>
                  <a:schemeClr val="tx1"/>
                </a:solidFill>
                <a:latin typeface="+mn-lt"/>
                <a:ea typeface="+mn-ea"/>
                <a:cs typeface="+mn-cs"/>
              </a:rPr>
              <a:t>Keeping in mind that those three metals are the most abundant trace metals in cells, correspondingly in the media for expression and with consequence to stability and activity of the purified proteins.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Arial" pitchFamily="34" charset="0"/>
            </a:endParaRPr>
          </a:p>
          <a:p>
            <a:endParaRPr lang="en-CA" dirty="0"/>
          </a:p>
        </p:txBody>
      </p:sp>
      <p:sp>
        <p:nvSpPr>
          <p:cNvPr id="4" name="Slide Number Placeholder 3"/>
          <p:cNvSpPr>
            <a:spLocks noGrp="1"/>
          </p:cNvSpPr>
          <p:nvPr>
            <p:ph type="sldNum" sz="quarter" idx="10"/>
          </p:nvPr>
        </p:nvSpPr>
        <p:spPr/>
        <p:txBody>
          <a:bodyPr/>
          <a:lstStyle/>
          <a:p>
            <a:fld id="{B03CD2DD-527B-4012-A8C4-7BB47347222F}"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Examples with antibodies. Main concerns: Lack of activity, specificity, multiple band on a gel. Lane</a:t>
            </a:r>
            <a:r>
              <a:rPr lang="en-CA" baseline="0" dirty="0" smtClean="0"/>
              <a:t> 1 – single expected band. Lane 2 – mixture with </a:t>
            </a:r>
            <a:r>
              <a:rPr lang="en-CA" baseline="0" dirty="0" err="1" smtClean="0"/>
              <a:t>dimer</a:t>
            </a:r>
            <a:r>
              <a:rPr lang="en-CA" baseline="0" dirty="0" smtClean="0"/>
              <a:t>, 3- mixture with half of the complex, 4 – probable degradation or oxidation, 5 – mixture of both 3 and 4.</a:t>
            </a:r>
          </a:p>
          <a:p>
            <a:pPr marL="0" marR="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PTM – Mass-spec and </a:t>
            </a:r>
            <a:r>
              <a:rPr lang="en-CA" baseline="0" dirty="0" err="1" smtClean="0"/>
              <a:t>cystal</a:t>
            </a:r>
            <a:r>
              <a:rPr lang="en-CA" baseline="0" dirty="0" smtClean="0"/>
              <a:t> structures shows mixture of multiple forms of antibody’s </a:t>
            </a:r>
            <a:r>
              <a:rPr lang="en-CA" baseline="0" dirty="0" err="1" smtClean="0"/>
              <a:t>glycosilation</a:t>
            </a:r>
            <a:r>
              <a:rPr lang="en-CA" baseline="0" dirty="0" smtClean="0"/>
              <a:t>, how we can explain it?</a:t>
            </a:r>
          </a:p>
          <a:p>
            <a:pPr marL="0" marR="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Metals bound to </a:t>
            </a:r>
            <a:r>
              <a:rPr lang="en-CA" baseline="0" dirty="0" err="1" smtClean="0"/>
              <a:t>histidines</a:t>
            </a:r>
            <a:r>
              <a:rPr lang="en-CA" baseline="0" dirty="0" smtClean="0"/>
              <a:t> and other reactive residues during the purification process may activate or reduce protein activity.  </a:t>
            </a:r>
            <a:r>
              <a:rPr lang="en-CA" dirty="0" smtClean="0"/>
              <a:t>In this</a:t>
            </a:r>
            <a:r>
              <a:rPr lang="en-CA" baseline="0" dirty="0" smtClean="0"/>
              <a:t> </a:t>
            </a:r>
            <a:r>
              <a:rPr lang="en-CA" dirty="0" smtClean="0"/>
              <a:t>study, </a:t>
            </a:r>
            <a:r>
              <a:rPr lang="en-CA" dirty="0" err="1" smtClean="0"/>
              <a:t>histidines</a:t>
            </a:r>
            <a:r>
              <a:rPr lang="en-CA" dirty="0" smtClean="0"/>
              <a:t> at interface of the </a:t>
            </a:r>
            <a:r>
              <a:rPr lang="en-CA" dirty="0" err="1" smtClean="0"/>
              <a:t>Fc</a:t>
            </a:r>
            <a:r>
              <a:rPr lang="en-CA" dirty="0" smtClean="0"/>
              <a:t> portion of human IgG1 can coordinate a Zn2+ and participate in the control of the CH2-CH2 </a:t>
            </a:r>
            <a:r>
              <a:rPr lang="en-CA" dirty="0" err="1" smtClean="0"/>
              <a:t>interdomain</a:t>
            </a:r>
            <a:r>
              <a:rPr lang="en-CA" dirty="0" smtClean="0"/>
              <a:t> opening. Structures obtained in the absence of Zn2+ have a reduced </a:t>
            </a:r>
            <a:r>
              <a:rPr lang="en-CA" dirty="0" err="1" smtClean="0"/>
              <a:t>interdomain</a:t>
            </a:r>
            <a:r>
              <a:rPr lang="en-CA" dirty="0" smtClean="0"/>
              <a:t> gap that likely hamper </a:t>
            </a:r>
            <a:r>
              <a:rPr lang="en-CA" dirty="0" err="1" smtClean="0"/>
              <a:t>FcγR</a:t>
            </a:r>
            <a:r>
              <a:rPr lang="en-CA" dirty="0" smtClean="0"/>
              <a:t> binding. This closed conformation of the </a:t>
            </a:r>
            <a:r>
              <a:rPr lang="en-CA" dirty="0" err="1" smtClean="0"/>
              <a:t>Fc</a:t>
            </a:r>
            <a:r>
              <a:rPr lang="en-CA" dirty="0" smtClean="0"/>
              <a:t> is stabilized by inter-CH2 domain sugar contacts. Zinc appears to counteract the sugar mediated constriction, suggesting that zinc could be an important control factor in IgG1/</a:t>
            </a:r>
            <a:r>
              <a:rPr lang="en-CA" dirty="0" err="1" smtClean="0"/>
              <a:t>FcγR</a:t>
            </a:r>
            <a:r>
              <a:rPr lang="en-CA" dirty="0" smtClean="0"/>
              <a:t> interactions. </a:t>
            </a:r>
          </a:p>
          <a:p>
            <a:endParaRPr lang="en-CA" dirty="0" smtClean="0"/>
          </a:p>
        </p:txBody>
      </p:sp>
      <p:sp>
        <p:nvSpPr>
          <p:cNvPr id="4" name="Slide Number Placeholder 3"/>
          <p:cNvSpPr>
            <a:spLocks noGrp="1"/>
          </p:cNvSpPr>
          <p:nvPr>
            <p:ph type="sldNum" sz="quarter" idx="10"/>
          </p:nvPr>
        </p:nvSpPr>
        <p:spPr/>
        <p:txBody>
          <a:bodyPr/>
          <a:lstStyle/>
          <a:p>
            <a:fld id="{1A583E6D-34A6-4A0F-9D89-74C1026F0CFA}"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a:t>
            </a:r>
            <a:r>
              <a:rPr lang="en-CA" baseline="0" dirty="0" smtClean="0"/>
              <a:t> traditional approach to study antibodies with conserved and variable regions and ignoring the contribution of the </a:t>
            </a:r>
            <a:r>
              <a:rPr lang="en-CA" baseline="0" dirty="0" err="1" smtClean="0"/>
              <a:t>cysteines</a:t>
            </a:r>
            <a:r>
              <a:rPr lang="en-CA" baseline="0" dirty="0" smtClean="0"/>
              <a:t> (over 20). It was assumed until recently that all are locked in disulfide bonds. New data show that some of the </a:t>
            </a:r>
            <a:r>
              <a:rPr lang="en-CA" baseline="0" dirty="0" err="1" smtClean="0"/>
              <a:t>cysteine</a:t>
            </a:r>
            <a:r>
              <a:rPr lang="en-CA" baseline="0" dirty="0" smtClean="0"/>
              <a:t> pairs may recombine (red dotted connecting lines). That may explain formation of different types of structures and mobility on gels, correspondingly different activity. </a:t>
            </a:r>
          </a:p>
          <a:p>
            <a:endParaRPr lang="en-CA" baseline="0" dirty="0" smtClean="0"/>
          </a:p>
          <a:p>
            <a:r>
              <a:rPr lang="en-CA" baseline="0" dirty="0" smtClean="0"/>
              <a:t>The methodology to purify and study antibodies should reflect the new datasets that allow to explain many abnormalities observed </a:t>
            </a:r>
            <a:endParaRPr lang="en-CA" dirty="0"/>
          </a:p>
        </p:txBody>
      </p:sp>
      <p:sp>
        <p:nvSpPr>
          <p:cNvPr id="4" name="Slide Number Placeholder 3"/>
          <p:cNvSpPr>
            <a:spLocks noGrp="1"/>
          </p:cNvSpPr>
          <p:nvPr>
            <p:ph type="sldNum" sz="quarter" idx="10"/>
          </p:nvPr>
        </p:nvSpPr>
        <p:spPr/>
        <p:txBody>
          <a:bodyPr/>
          <a:lstStyle/>
          <a:p>
            <a:fld id="{B03CD2DD-527B-4012-A8C4-7BB47347222F}"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dirty="0" smtClean="0">
                <a:solidFill>
                  <a:schemeClr val="tx1">
                    <a:lumMod val="75000"/>
                    <a:lumOff val="25000"/>
                  </a:schemeClr>
                </a:solidFill>
              </a:rPr>
              <a:t>Lessons from Enzymes: </a:t>
            </a:r>
            <a:r>
              <a:rPr lang="en-CA" sz="1200" dirty="0" err="1" smtClean="0">
                <a:solidFill>
                  <a:schemeClr val="tx1">
                    <a:lumMod val="75000"/>
                    <a:lumOff val="25000"/>
                  </a:schemeClr>
                </a:solidFill>
              </a:rPr>
              <a:t>Methionine</a:t>
            </a:r>
            <a:r>
              <a:rPr lang="en-CA" sz="1200" dirty="0" smtClean="0">
                <a:solidFill>
                  <a:schemeClr val="tx1">
                    <a:lumMod val="75000"/>
                    <a:lumOff val="25000"/>
                  </a:schemeClr>
                </a:solidFill>
              </a:rPr>
              <a:t> </a:t>
            </a:r>
            <a:r>
              <a:rPr lang="en-CA" sz="1200" dirty="0" err="1" smtClean="0">
                <a:solidFill>
                  <a:schemeClr val="tx1">
                    <a:lumMod val="75000"/>
                    <a:lumOff val="25000"/>
                  </a:schemeClr>
                </a:solidFill>
              </a:rPr>
              <a:t>Aminopeptidases</a:t>
            </a:r>
            <a:r>
              <a:rPr lang="en-CA" sz="1200" dirty="0" smtClean="0">
                <a:solidFill>
                  <a:schemeClr val="tx1">
                    <a:lumMod val="75000"/>
                    <a:lumOff val="25000"/>
                  </a:schemeClr>
                </a:solidFill>
              </a:rPr>
              <a:t> has</a:t>
            </a:r>
            <a:r>
              <a:rPr lang="en-CA" sz="1200" baseline="0" dirty="0" smtClean="0">
                <a:solidFill>
                  <a:schemeClr val="tx1">
                    <a:lumMod val="75000"/>
                    <a:lumOff val="25000"/>
                  </a:schemeClr>
                </a:solidFill>
              </a:rPr>
              <a:t> been widely studied for over 20 years as a cancer marker. Figure a shows conserved residues in all the family members involved in the substrate binding domain with two metal ions bound. The mechanism of action was proposed, based on interactions with inhibitors. Now, based on statistics from sequence and structures comparisons, another conserved domain in the substrate binding pocket for prokaryotic type (b) and eukaryotic type (c) allows to re-evaluate the mechanisms of action for both types: </a:t>
            </a:r>
            <a:r>
              <a:rPr lang="en-CA" sz="1200" baseline="0" dirty="0" err="1" smtClean="0">
                <a:solidFill>
                  <a:schemeClr val="tx1">
                    <a:lumMod val="75000"/>
                    <a:lumOff val="25000"/>
                  </a:schemeClr>
                </a:solidFill>
              </a:rPr>
              <a:t>redox</a:t>
            </a:r>
            <a:r>
              <a:rPr lang="en-CA" sz="1200" baseline="0" dirty="0" smtClean="0">
                <a:solidFill>
                  <a:schemeClr val="tx1">
                    <a:lumMod val="75000"/>
                    <a:lumOff val="25000"/>
                  </a:schemeClr>
                </a:solidFill>
              </a:rPr>
              <a:t> couple (disulfide bond) and </a:t>
            </a:r>
            <a:r>
              <a:rPr lang="en-CA" sz="1200" baseline="0" dirty="0" err="1" smtClean="0">
                <a:solidFill>
                  <a:schemeClr val="tx1">
                    <a:lumMod val="75000"/>
                    <a:lumOff val="25000"/>
                  </a:schemeClr>
                </a:solidFill>
              </a:rPr>
              <a:t>monovalent</a:t>
            </a:r>
            <a:r>
              <a:rPr lang="en-CA" sz="1200" baseline="0" dirty="0" smtClean="0">
                <a:solidFill>
                  <a:schemeClr val="tx1">
                    <a:lumMod val="75000"/>
                    <a:lumOff val="25000"/>
                  </a:schemeClr>
                </a:solidFill>
              </a:rPr>
              <a:t> ion bound at the same place, where </a:t>
            </a:r>
            <a:r>
              <a:rPr lang="en-CA" sz="1200" baseline="0" dirty="0" err="1" smtClean="0">
                <a:solidFill>
                  <a:schemeClr val="tx1">
                    <a:lumMod val="75000"/>
                    <a:lumOff val="25000"/>
                  </a:schemeClr>
                </a:solidFill>
              </a:rPr>
              <a:t>valine</a:t>
            </a:r>
            <a:r>
              <a:rPr lang="en-CA" sz="1200" baseline="0" dirty="0" smtClean="0">
                <a:solidFill>
                  <a:schemeClr val="tx1">
                    <a:lumMod val="75000"/>
                    <a:lumOff val="25000"/>
                  </a:schemeClr>
                </a:solidFill>
              </a:rPr>
              <a:t> and </a:t>
            </a:r>
            <a:r>
              <a:rPr lang="en-CA" sz="1200" baseline="0" dirty="0" err="1" smtClean="0">
                <a:solidFill>
                  <a:schemeClr val="tx1">
                    <a:lumMod val="75000"/>
                    <a:lumOff val="25000"/>
                  </a:schemeClr>
                </a:solidFill>
              </a:rPr>
              <a:t>asparagine</a:t>
            </a:r>
            <a:r>
              <a:rPr lang="en-CA" sz="1200" baseline="0" dirty="0" smtClean="0">
                <a:solidFill>
                  <a:schemeClr val="tx1">
                    <a:lumMod val="75000"/>
                    <a:lumOff val="25000"/>
                  </a:schemeClr>
                </a:solidFill>
              </a:rPr>
              <a:t> replace </a:t>
            </a:r>
            <a:r>
              <a:rPr lang="en-CA" sz="1200" baseline="0" dirty="0" err="1" smtClean="0">
                <a:solidFill>
                  <a:schemeClr val="tx1">
                    <a:lumMod val="75000"/>
                    <a:lumOff val="25000"/>
                  </a:schemeClr>
                </a:solidFill>
              </a:rPr>
              <a:t>cysteines</a:t>
            </a:r>
            <a:r>
              <a:rPr lang="en-CA" sz="1200" baseline="0" dirty="0" smtClean="0">
                <a:solidFill>
                  <a:schemeClr val="tx1">
                    <a:lumMod val="75000"/>
                    <a:lumOff val="25000"/>
                  </a:schemeClr>
                </a:solidFill>
              </a:rPr>
              <a:t>.  These finding will completely change the analytical approaches for further work with the enzyme, as new data support that the </a:t>
            </a:r>
            <a:r>
              <a:rPr lang="en-CA" sz="1200" baseline="0" dirty="0" err="1" smtClean="0">
                <a:solidFill>
                  <a:schemeClr val="tx1">
                    <a:lumMod val="75000"/>
                    <a:lumOff val="25000"/>
                  </a:schemeClr>
                </a:solidFill>
              </a:rPr>
              <a:t>redox</a:t>
            </a:r>
            <a:r>
              <a:rPr lang="en-CA" sz="1200" baseline="0" dirty="0" smtClean="0">
                <a:solidFill>
                  <a:schemeClr val="tx1">
                    <a:lumMod val="75000"/>
                    <a:lumOff val="25000"/>
                  </a:schemeClr>
                </a:solidFill>
              </a:rPr>
              <a:t> properties of the eukaryotic type of the enzyme modulate its activity.</a:t>
            </a:r>
            <a:endParaRPr lang="en-CA" sz="1200" dirty="0" smtClean="0">
              <a:solidFill>
                <a:schemeClr val="tx1">
                  <a:lumMod val="75000"/>
                  <a:lumOff val="25000"/>
                </a:schemeClr>
              </a:solidFill>
            </a:endParaRPr>
          </a:p>
          <a:p>
            <a:endParaRPr lang="en-CA" dirty="0"/>
          </a:p>
        </p:txBody>
      </p:sp>
      <p:sp>
        <p:nvSpPr>
          <p:cNvPr id="4" name="Slide Number Placeholder 3"/>
          <p:cNvSpPr>
            <a:spLocks noGrp="1"/>
          </p:cNvSpPr>
          <p:nvPr>
            <p:ph type="sldNum" sz="quarter" idx="10"/>
          </p:nvPr>
        </p:nvSpPr>
        <p:spPr/>
        <p:txBody>
          <a:bodyPr/>
          <a:lstStyle/>
          <a:p>
            <a:fld id="{1A583E6D-34A6-4A0F-9D89-74C1026F0CFA}" type="slidenum">
              <a:rPr lang="en-CA" smtClean="0"/>
              <a:pPr/>
              <a:t>8</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power of Bioinformatics: sequences alignment (</a:t>
            </a:r>
            <a:r>
              <a:rPr lang="en-CA" dirty="0" err="1" smtClean="0"/>
              <a:t>crytical</a:t>
            </a:r>
            <a:r>
              <a:rPr lang="en-CA" dirty="0" smtClean="0"/>
              <a:t> residues colored) and in the scheme is shown the conserved domain that allows to find common features and distinguish pro- from eukaryotic</a:t>
            </a:r>
            <a:r>
              <a:rPr lang="en-CA" baseline="0" dirty="0" smtClean="0"/>
              <a:t> types and develop more successful strategies for disease treatment and to characterize family members. </a:t>
            </a:r>
            <a:endParaRPr lang="en-CA" dirty="0"/>
          </a:p>
        </p:txBody>
      </p:sp>
      <p:sp>
        <p:nvSpPr>
          <p:cNvPr id="4" name="Slide Number Placeholder 3"/>
          <p:cNvSpPr>
            <a:spLocks noGrp="1"/>
          </p:cNvSpPr>
          <p:nvPr>
            <p:ph type="sldNum" sz="quarter" idx="10"/>
          </p:nvPr>
        </p:nvSpPr>
        <p:spPr/>
        <p:txBody>
          <a:bodyPr/>
          <a:lstStyle/>
          <a:p>
            <a:fld id="{1A583E6D-34A6-4A0F-9D89-74C1026F0CFA}" type="slidenum">
              <a:rPr lang="en-CA" smtClean="0"/>
              <a:pPr/>
              <a:t>9</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traditional pathway for</a:t>
            </a:r>
            <a:r>
              <a:rPr lang="en-CA" baseline="0" dirty="0" smtClean="0"/>
              <a:t> biopharmaceuticals R&amp;D is: </a:t>
            </a:r>
          </a:p>
          <a:p>
            <a:r>
              <a:rPr lang="en-CA" baseline="0" dirty="0" smtClean="0"/>
              <a:t>Methodology should be designed on a case by case basis: target and system (protein family, origin etc., in what kind of cells should be expressed)</a:t>
            </a:r>
          </a:p>
          <a:p>
            <a:r>
              <a:rPr lang="en-CA" baseline="0" dirty="0" smtClean="0"/>
              <a:t>Factors and instruments (protein properties, what type of instruments we have in house for routine assays</a:t>
            </a:r>
          </a:p>
          <a:p>
            <a:endParaRPr lang="en-CA" baseline="0" dirty="0" smtClean="0"/>
          </a:p>
          <a:p>
            <a:r>
              <a:rPr lang="en-CA" sz="1200" b="1" kern="1200" dirty="0" smtClean="0">
                <a:solidFill>
                  <a:srgbClr val="FF0000"/>
                </a:solidFill>
                <a:latin typeface="+mn-lt"/>
                <a:ea typeface="+mn-ea"/>
                <a:cs typeface="+mn-cs"/>
              </a:rPr>
              <a:t>The</a:t>
            </a:r>
            <a:r>
              <a:rPr lang="en-CA" sz="1200" kern="1200" dirty="0" smtClean="0">
                <a:solidFill>
                  <a:srgbClr val="FF0000"/>
                </a:solidFill>
                <a:latin typeface="+mn-lt"/>
                <a:ea typeface="+mn-ea"/>
                <a:cs typeface="+mn-cs"/>
              </a:rPr>
              <a:t> common practice of expanding the analytical description of the proteins during later steps of the development leads to uncertainties, such as degradations, aggregations, instability, lack of reproducible results,</a:t>
            </a:r>
            <a:r>
              <a:rPr lang="en-CA" sz="1200" kern="1200" baseline="0" dirty="0" smtClean="0">
                <a:solidFill>
                  <a:srgbClr val="FF0000"/>
                </a:solidFill>
                <a:latin typeface="+mn-lt"/>
                <a:ea typeface="+mn-ea"/>
                <a:cs typeface="+mn-cs"/>
              </a:rPr>
              <a:t> repetitions and </a:t>
            </a:r>
            <a:r>
              <a:rPr lang="en-CA" sz="1200" kern="1200" dirty="0" smtClean="0">
                <a:solidFill>
                  <a:srgbClr val="FF0000"/>
                </a:solidFill>
                <a:latin typeface="+mn-lt"/>
                <a:ea typeface="+mn-ea"/>
                <a:cs typeface="+mn-cs"/>
              </a:rPr>
              <a:t>delay in the entire process.</a:t>
            </a:r>
            <a:endParaRPr lang="en-CA" baseline="0" dirty="0" smtClean="0">
              <a:solidFill>
                <a:srgbClr val="FF0000"/>
              </a:solidFill>
            </a:endParaRPr>
          </a:p>
          <a:p>
            <a:endParaRPr lang="en-CA" baseline="0" dirty="0" smtClean="0"/>
          </a:p>
          <a:p>
            <a:r>
              <a:rPr lang="en-CA" baseline="0" dirty="0" smtClean="0"/>
              <a:t>The methodology should be designed specifically for every single target-expression system with extensive preliminary data mining and analysis from </a:t>
            </a:r>
            <a:r>
              <a:rPr lang="en-CA" baseline="0" dirty="0" err="1" smtClean="0"/>
              <a:t>bioresources</a:t>
            </a:r>
            <a:r>
              <a:rPr lang="en-CA" baseline="0" dirty="0" smtClean="0"/>
              <a:t> and science literature in order to assess important factors and newly proposed models for mechanisms of action.</a:t>
            </a:r>
          </a:p>
          <a:p>
            <a:endParaRPr lang="en-CA" dirty="0"/>
          </a:p>
        </p:txBody>
      </p:sp>
      <p:sp>
        <p:nvSpPr>
          <p:cNvPr id="4" name="Slide Number Placeholder 3"/>
          <p:cNvSpPr>
            <a:spLocks noGrp="1"/>
          </p:cNvSpPr>
          <p:nvPr>
            <p:ph type="sldNum" sz="quarter" idx="10"/>
          </p:nvPr>
        </p:nvSpPr>
        <p:spPr/>
        <p:txBody>
          <a:bodyPr/>
          <a:lstStyle/>
          <a:p>
            <a:fld id="{1A583E6D-34A6-4A0F-9D89-74C1026F0CFA}" type="slidenum">
              <a:rPr lang="en-CA" smtClean="0"/>
              <a:pPr/>
              <a:t>10</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With multiple assays from the very beginning of the process</a:t>
            </a:r>
            <a:r>
              <a:rPr lang="en-CA" baseline="0" dirty="0" smtClean="0"/>
              <a:t> and w</a:t>
            </a:r>
            <a:r>
              <a:rPr lang="en-CA" sz="1200" kern="1200" dirty="0" smtClean="0">
                <a:solidFill>
                  <a:schemeClr val="tx1"/>
                </a:solidFill>
                <a:latin typeface="+mn-lt"/>
                <a:ea typeface="+mn-ea"/>
                <a:cs typeface="+mn-cs"/>
              </a:rPr>
              <a:t>ith a solid methodology applied to both the sequence and the selection of appropriate analytical tools, and with a focus on correlations and causation, short-term and long-term process- and product-related difficulties could be overcome. </a:t>
            </a:r>
            <a:endParaRPr lang="en-CA" dirty="0"/>
          </a:p>
        </p:txBody>
      </p:sp>
      <p:sp>
        <p:nvSpPr>
          <p:cNvPr id="4" name="Slide Number Placeholder 3"/>
          <p:cNvSpPr>
            <a:spLocks noGrp="1"/>
          </p:cNvSpPr>
          <p:nvPr>
            <p:ph type="sldNum" sz="quarter" idx="10"/>
          </p:nvPr>
        </p:nvSpPr>
        <p:spPr/>
        <p:txBody>
          <a:bodyPr/>
          <a:lstStyle/>
          <a:p>
            <a:fld id="{1A583E6D-34A6-4A0F-9D89-74C1026F0CFA}" type="slidenum">
              <a:rPr lang="en-CA" smtClean="0"/>
              <a:pPr/>
              <a:t>11</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fontAlgn="base">
              <a:spcBef>
                <a:spcPct val="0"/>
              </a:spcBef>
              <a:spcAft>
                <a:spcPct val="0"/>
              </a:spcAft>
              <a:tabLst>
                <a:tab pos="457200" algn="l"/>
              </a:tabLst>
            </a:pPr>
            <a:r>
              <a:rPr lang="en-CA" b="0" dirty="0" smtClean="0">
                <a:solidFill>
                  <a:schemeClr val="accent1">
                    <a:lumMod val="50000"/>
                  </a:schemeClr>
                </a:solidFill>
                <a:ea typeface="Times New Roman" pitchFamily="18" charset="0"/>
                <a:cs typeface="Times New Roman" pitchFamily="18" charset="0"/>
              </a:rPr>
              <a:t>Cell Culture &amp; Upstream Processing: typically,</a:t>
            </a:r>
            <a:r>
              <a:rPr lang="en-CA" b="0" baseline="0" dirty="0" smtClean="0">
                <a:solidFill>
                  <a:schemeClr val="accent1">
                    <a:lumMod val="50000"/>
                  </a:schemeClr>
                </a:solidFill>
                <a:ea typeface="Times New Roman" pitchFamily="18" charset="0"/>
                <a:cs typeface="Times New Roman" pitchFamily="18" charset="0"/>
              </a:rPr>
              <a:t> host of expression, gene constructs, </a:t>
            </a:r>
            <a:r>
              <a:rPr lang="en-CA" dirty="0" smtClean="0">
                <a:solidFill>
                  <a:schemeClr val="tx2">
                    <a:lumMod val="75000"/>
                  </a:schemeClr>
                </a:solidFill>
              </a:rPr>
              <a:t>pH, T</a:t>
            </a:r>
            <a:r>
              <a:rPr lang="en-CA" baseline="30000" dirty="0" smtClean="0">
                <a:solidFill>
                  <a:schemeClr val="tx2">
                    <a:lumMod val="75000"/>
                  </a:schemeClr>
                </a:solidFill>
              </a:rPr>
              <a:t>0</a:t>
            </a:r>
            <a:r>
              <a:rPr lang="en-CA" dirty="0" smtClean="0">
                <a:solidFill>
                  <a:schemeClr val="tx2">
                    <a:lumMod val="75000"/>
                  </a:schemeClr>
                </a:solidFill>
              </a:rPr>
              <a:t>, metabolites have been evaluated. Both process and product related factors. Less or no attention has been paid to </a:t>
            </a:r>
            <a:r>
              <a:rPr lang="en-CA" b="0" dirty="0" smtClean="0">
                <a:solidFill>
                  <a:schemeClr val="tx2">
                    <a:lumMod val="75000"/>
                  </a:schemeClr>
                </a:solidFill>
              </a:rPr>
              <a:t>O</a:t>
            </a:r>
            <a:r>
              <a:rPr lang="en-CA" b="0" baseline="-25000" dirty="0" smtClean="0">
                <a:solidFill>
                  <a:schemeClr val="tx2">
                    <a:lumMod val="75000"/>
                  </a:schemeClr>
                </a:solidFill>
              </a:rPr>
              <a:t>2</a:t>
            </a:r>
            <a:r>
              <a:rPr lang="en-CA" b="0" dirty="0" smtClean="0">
                <a:solidFill>
                  <a:schemeClr val="tx2">
                    <a:lumMod val="75000"/>
                  </a:schemeClr>
                </a:solidFill>
              </a:rPr>
              <a:t>, agitation, media composition, sequence and structure and how they would affect activity, stability and yield. The</a:t>
            </a:r>
            <a:r>
              <a:rPr lang="en-CA" b="0" baseline="0" dirty="0" smtClean="0">
                <a:solidFill>
                  <a:schemeClr val="tx2">
                    <a:lumMod val="75000"/>
                  </a:schemeClr>
                </a:solidFill>
              </a:rPr>
              <a:t> goal is to get good yield at the end, however with low activity and stability over 50% of the initial protein amount could be lost. </a:t>
            </a:r>
            <a:endParaRPr lang="en-CA" b="0" dirty="0" smtClean="0">
              <a:solidFill>
                <a:schemeClr val="accent1">
                  <a:lumMod val="50000"/>
                </a:schemeClr>
              </a:solidFill>
              <a:cs typeface="Arial" pitchFamily="34" charset="0"/>
            </a:endParaRPr>
          </a:p>
          <a:p>
            <a:endParaRPr lang="en-CA" dirty="0" smtClean="0"/>
          </a:p>
          <a:p>
            <a:endParaRPr lang="en-CA" dirty="0" smtClean="0"/>
          </a:p>
          <a:p>
            <a:r>
              <a:rPr lang="en-CA" dirty="0" smtClean="0"/>
              <a:t>To chase high yield from expression is double-edged sword (</a:t>
            </a:r>
            <a:r>
              <a:rPr lang="en-CA" b="1" dirty="0" err="1" smtClean="0">
                <a:solidFill>
                  <a:srgbClr val="FF0000"/>
                </a:solidFill>
              </a:rPr>
              <a:t>soord</a:t>
            </a:r>
            <a:r>
              <a:rPr lang="en-CA" dirty="0" smtClean="0"/>
              <a:t>): larger amount of the </a:t>
            </a:r>
            <a:r>
              <a:rPr lang="en-CA" dirty="0" err="1" smtClean="0"/>
              <a:t>heterologous</a:t>
            </a:r>
            <a:r>
              <a:rPr lang="en-CA" dirty="0" smtClean="0"/>
              <a:t> protein in the cells leads to a large deviation of the cells from their normal homeostasis. The protein plays a role of stress factor for</a:t>
            </a:r>
            <a:r>
              <a:rPr lang="en-CA" baseline="0" dirty="0" smtClean="0"/>
              <a:t> the cells and they respond to this stress with generation of ROS, oxygen and other metabolites that leads to PTM and heterogeneity of the over-expressed protein.</a:t>
            </a:r>
          </a:p>
          <a:p>
            <a:endParaRPr lang="en-CA" baseline="0" dirty="0" smtClean="0"/>
          </a:p>
          <a:p>
            <a:r>
              <a:rPr lang="en-CA" baseline="0" dirty="0" smtClean="0"/>
              <a:t>Media compositions becomes estimated factor, it wouldn't affect the process very much, but affects product quality and I will give later examples.  </a:t>
            </a:r>
            <a:endParaRPr lang="en-CA" dirty="0"/>
          </a:p>
        </p:txBody>
      </p:sp>
      <p:sp>
        <p:nvSpPr>
          <p:cNvPr id="4" name="Slide Number Placeholder 3"/>
          <p:cNvSpPr>
            <a:spLocks noGrp="1"/>
          </p:cNvSpPr>
          <p:nvPr>
            <p:ph type="sldNum" sz="quarter" idx="10"/>
          </p:nvPr>
        </p:nvSpPr>
        <p:spPr/>
        <p:txBody>
          <a:bodyPr/>
          <a:lstStyle/>
          <a:p>
            <a:fld id="{1A583E6D-34A6-4A0F-9D89-74C1026F0CFA}" type="slidenum">
              <a:rPr lang="en-CA" smtClean="0"/>
              <a:pPr/>
              <a:t>12</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eaLnBrk="0" fontAlgn="base" hangingPunct="0">
              <a:spcBef>
                <a:spcPct val="0"/>
              </a:spcBef>
              <a:spcAft>
                <a:spcPct val="0"/>
              </a:spcAft>
              <a:tabLst>
                <a:tab pos="457200" algn="l"/>
              </a:tabLst>
            </a:pPr>
            <a:r>
              <a:rPr lang="en-CA" b="0" dirty="0" smtClean="0">
                <a:solidFill>
                  <a:schemeClr val="accent1">
                    <a:lumMod val="50000"/>
                  </a:schemeClr>
                </a:solidFill>
                <a:ea typeface="Times New Roman" pitchFamily="18" charset="0"/>
                <a:cs typeface="Times New Roman" pitchFamily="18" charset="0"/>
              </a:rPr>
              <a:t>During the recovery &amp; purification: </a:t>
            </a:r>
            <a:r>
              <a:rPr lang="en-CA" dirty="0" smtClean="0">
                <a:solidFill>
                  <a:schemeClr val="tx2">
                    <a:lumMod val="75000"/>
                  </a:schemeClr>
                </a:solidFill>
              </a:rPr>
              <a:t>Buffers composition and Purification process are</a:t>
            </a:r>
            <a:r>
              <a:rPr lang="en-CA" baseline="0" dirty="0" smtClean="0">
                <a:solidFill>
                  <a:schemeClr val="tx2">
                    <a:lumMod val="75000"/>
                  </a:schemeClr>
                </a:solidFill>
              </a:rPr>
              <a:t> the mainly considered factors with less attention to </a:t>
            </a:r>
            <a:r>
              <a:rPr lang="en-CA" b="0" dirty="0" smtClean="0">
                <a:solidFill>
                  <a:schemeClr val="tx2">
                    <a:lumMod val="75000"/>
                  </a:schemeClr>
                </a:solidFill>
              </a:rPr>
              <a:t>Additives, pH variations, O</a:t>
            </a:r>
            <a:r>
              <a:rPr lang="en-CA" b="0" baseline="-25000" dirty="0" smtClean="0">
                <a:solidFill>
                  <a:schemeClr val="tx2">
                    <a:lumMod val="75000"/>
                  </a:schemeClr>
                </a:solidFill>
              </a:rPr>
              <a:t>2</a:t>
            </a:r>
            <a:r>
              <a:rPr lang="en-CA" b="0" dirty="0" smtClean="0">
                <a:solidFill>
                  <a:schemeClr val="tx2">
                    <a:lumMod val="75000"/>
                  </a:schemeClr>
                </a:solidFill>
              </a:rPr>
              <a:t>, H</a:t>
            </a:r>
            <a:r>
              <a:rPr lang="en-CA" b="0" baseline="-25000" dirty="0" smtClean="0">
                <a:solidFill>
                  <a:schemeClr val="tx2">
                    <a:lumMod val="75000"/>
                  </a:schemeClr>
                </a:solidFill>
              </a:rPr>
              <a:t>2</a:t>
            </a:r>
            <a:r>
              <a:rPr lang="en-CA" b="0" dirty="0" smtClean="0">
                <a:solidFill>
                  <a:schemeClr val="tx2">
                    <a:lumMod val="75000"/>
                  </a:schemeClr>
                </a:solidFill>
              </a:rPr>
              <a:t>O</a:t>
            </a:r>
            <a:r>
              <a:rPr lang="en-CA" b="0" baseline="-25000" dirty="0" smtClean="0">
                <a:solidFill>
                  <a:schemeClr val="tx2">
                    <a:lumMod val="75000"/>
                  </a:schemeClr>
                </a:solidFill>
              </a:rPr>
              <a:t>2</a:t>
            </a:r>
            <a:r>
              <a:rPr lang="en-CA" b="0" dirty="0" smtClean="0">
                <a:solidFill>
                  <a:schemeClr val="tx2">
                    <a:lumMod val="75000"/>
                  </a:schemeClr>
                </a:solidFill>
              </a:rPr>
              <a:t>, ROS (deriving from the</a:t>
            </a:r>
            <a:r>
              <a:rPr lang="en-CA" b="0" baseline="0" dirty="0" smtClean="0">
                <a:solidFill>
                  <a:schemeClr val="tx2">
                    <a:lumMod val="75000"/>
                  </a:schemeClr>
                </a:solidFill>
              </a:rPr>
              <a:t> crushed cells), </a:t>
            </a:r>
            <a:r>
              <a:rPr lang="en-CA" b="0" dirty="0" smtClean="0">
                <a:solidFill>
                  <a:schemeClr val="tx2">
                    <a:lumMod val="75000"/>
                  </a:schemeClr>
                </a:solidFill>
              </a:rPr>
              <a:t>Impurities (particularly metals). A distinction of process from product related factors is important,</a:t>
            </a:r>
            <a:r>
              <a:rPr lang="en-CA" b="0" baseline="0" dirty="0" smtClean="0">
                <a:solidFill>
                  <a:schemeClr val="tx2">
                    <a:lumMod val="75000"/>
                  </a:schemeClr>
                </a:solidFill>
              </a:rPr>
              <a:t> so activity and stability should be assessed constantly, from recovery and at each of the purification steps.</a:t>
            </a:r>
            <a:endParaRPr lang="en-CA" b="0" dirty="0" smtClean="0">
              <a:solidFill>
                <a:schemeClr val="accent1">
                  <a:lumMod val="50000"/>
                </a:schemeClr>
              </a:solidFill>
              <a:cs typeface="Arial" pitchFamily="34" charset="0"/>
            </a:endParaRPr>
          </a:p>
        </p:txBody>
      </p:sp>
      <p:sp>
        <p:nvSpPr>
          <p:cNvPr id="4" name="Slide Number Placeholder 3"/>
          <p:cNvSpPr>
            <a:spLocks noGrp="1"/>
          </p:cNvSpPr>
          <p:nvPr>
            <p:ph type="sldNum" sz="quarter" idx="10"/>
          </p:nvPr>
        </p:nvSpPr>
        <p:spPr/>
        <p:txBody>
          <a:bodyPr/>
          <a:lstStyle/>
          <a:p>
            <a:fld id="{1A583E6D-34A6-4A0F-9D89-74C1026F0CFA}" type="slidenum">
              <a:rPr lang="en-CA" smtClean="0"/>
              <a:pPr/>
              <a:t>13</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Replace the</a:t>
            </a:r>
            <a:r>
              <a:rPr lang="en-CA" baseline="0" dirty="0" smtClean="0"/>
              <a:t> traditional sequential pathway with</a:t>
            </a:r>
            <a:r>
              <a:rPr lang="en-CA" dirty="0" smtClean="0"/>
              <a:t> DoE approach where Analytical &amp; Quality apply from the very beginning: </a:t>
            </a:r>
            <a:r>
              <a:rPr lang="en-CA" dirty="0" smtClean="0">
                <a:solidFill>
                  <a:schemeClr val="tx1">
                    <a:lumMod val="75000"/>
                    <a:lumOff val="25000"/>
                  </a:schemeClr>
                </a:solidFill>
              </a:rPr>
              <a:t>Study ≥ two factors in parallel; Searching for</a:t>
            </a:r>
            <a:r>
              <a:rPr lang="en-CA" baseline="0" dirty="0" smtClean="0">
                <a:solidFill>
                  <a:schemeClr val="tx1">
                    <a:lumMod val="75000"/>
                    <a:lumOff val="25000"/>
                  </a:schemeClr>
                </a:solidFill>
              </a:rPr>
              <a:t> </a:t>
            </a:r>
            <a:r>
              <a:rPr lang="en-CA" dirty="0" smtClean="0">
                <a:solidFill>
                  <a:schemeClr val="tx1">
                    <a:lumMod val="75000"/>
                    <a:lumOff val="25000"/>
                  </a:schemeClr>
                </a:solidFill>
              </a:rPr>
              <a:t>correlations between them; that allows to get more precise information from fewer experiments.</a:t>
            </a:r>
          </a:p>
          <a:p>
            <a:endParaRPr lang="en-CA" dirty="0"/>
          </a:p>
        </p:txBody>
      </p:sp>
      <p:sp>
        <p:nvSpPr>
          <p:cNvPr id="4" name="Slide Number Placeholder 3"/>
          <p:cNvSpPr>
            <a:spLocks noGrp="1"/>
          </p:cNvSpPr>
          <p:nvPr>
            <p:ph type="sldNum" sz="quarter" idx="10"/>
          </p:nvPr>
        </p:nvSpPr>
        <p:spPr/>
        <p:txBody>
          <a:bodyPr/>
          <a:lstStyle/>
          <a:p>
            <a:fld id="{1A583E6D-34A6-4A0F-9D89-74C1026F0CFA}" type="slidenum">
              <a:rPr lang="en-CA" smtClean="0"/>
              <a:pPr/>
              <a:t>14</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Furthermore, a combination of low-cost multiple techniques from the very beginning of the pre-clinical process will make it easier to understand data on protein structure, functions, and dynamics and would enable further selection of more sophisticated and rigorous techniques to meet the regulatory requirements and to advance the analytical spectrum of in-house methods for validation purposes. </a:t>
            </a:r>
          </a:p>
          <a:p>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Here is</a:t>
            </a:r>
            <a:r>
              <a:rPr lang="en-CA" sz="1200" kern="1200" baseline="0" dirty="0" smtClean="0">
                <a:solidFill>
                  <a:schemeClr val="tx1"/>
                </a:solidFill>
                <a:latin typeface="+mn-lt"/>
                <a:ea typeface="+mn-ea"/>
                <a:cs typeface="+mn-cs"/>
              </a:rPr>
              <a:t> an example of </a:t>
            </a:r>
            <a:r>
              <a:rPr lang="en-CA" sz="1200" kern="1200" baseline="0" dirty="0" smtClean="0">
                <a:solidFill>
                  <a:schemeClr val="tx1">
                    <a:lumMod val="75000"/>
                    <a:lumOff val="25000"/>
                  </a:schemeClr>
                </a:solidFill>
                <a:latin typeface="+mn-lt"/>
                <a:ea typeface="+mn-ea"/>
                <a:cs typeface="+mn-cs"/>
              </a:rPr>
              <a:t>a</a:t>
            </a:r>
            <a:r>
              <a:rPr lang="en-CA" sz="1200" dirty="0" smtClean="0">
                <a:solidFill>
                  <a:schemeClr val="tx1">
                    <a:lumMod val="75000"/>
                    <a:lumOff val="25000"/>
                  </a:schemeClr>
                </a:solidFill>
              </a:rPr>
              <a:t>bsorption spectra of purified proteins: blue – ideal UV-Vis curve with maximum at 280 nm;</a:t>
            </a:r>
            <a:r>
              <a:rPr lang="en-CA" sz="1200" baseline="0" dirty="0" smtClean="0">
                <a:solidFill>
                  <a:schemeClr val="tx1">
                    <a:lumMod val="75000"/>
                    <a:lumOff val="25000"/>
                  </a:schemeClr>
                </a:solidFill>
              </a:rPr>
              <a:t> violet – shift at 280 nm, due to local re-arrangement of aromatic residues (conformational change); green – bound metals; gray – aggregation. Surprisingly, those kind of very cheap assays </a:t>
            </a:r>
            <a:endParaRPr lang="en-CA" sz="1200" dirty="0" smtClean="0">
              <a:solidFill>
                <a:schemeClr val="tx1">
                  <a:lumMod val="75000"/>
                  <a:lumOff val="25000"/>
                </a:schemeClr>
              </a:solidFill>
            </a:endParaRPr>
          </a:p>
          <a:p>
            <a:endParaRPr lang="en-CA" dirty="0"/>
          </a:p>
        </p:txBody>
      </p:sp>
      <p:sp>
        <p:nvSpPr>
          <p:cNvPr id="4" name="Slide Number Placeholder 3"/>
          <p:cNvSpPr>
            <a:spLocks noGrp="1"/>
          </p:cNvSpPr>
          <p:nvPr>
            <p:ph type="sldNum" sz="quarter" idx="10"/>
          </p:nvPr>
        </p:nvSpPr>
        <p:spPr/>
        <p:txBody>
          <a:bodyPr/>
          <a:lstStyle/>
          <a:p>
            <a:fld id="{1A583E6D-34A6-4A0F-9D89-74C1026F0CFA}" type="slidenum">
              <a:rPr lang="en-CA" smtClean="0"/>
              <a:pPr/>
              <a:t>15</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Furthermore, a combination of low-cost multiple techniques from the very beginning of the pre-clinical process will make it easier to understand data on protein structure, functions, and dynamics and would enable further selection of more sophisticated and rigorous techniques to meet the regulatory requirements and to advance the analytical spectrum of in-house methods for validation purposes. </a:t>
            </a:r>
          </a:p>
          <a:p>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Here is</a:t>
            </a:r>
            <a:r>
              <a:rPr lang="en-CA" sz="1200" kern="1200" baseline="0" dirty="0" smtClean="0">
                <a:solidFill>
                  <a:schemeClr val="tx1"/>
                </a:solidFill>
                <a:latin typeface="+mn-lt"/>
                <a:ea typeface="+mn-ea"/>
                <a:cs typeface="+mn-cs"/>
              </a:rPr>
              <a:t> an example of </a:t>
            </a:r>
            <a:r>
              <a:rPr lang="en-CA" sz="1200" kern="1200" baseline="0" dirty="0" smtClean="0">
                <a:solidFill>
                  <a:schemeClr val="tx1">
                    <a:lumMod val="75000"/>
                    <a:lumOff val="25000"/>
                  </a:schemeClr>
                </a:solidFill>
                <a:latin typeface="+mn-lt"/>
                <a:ea typeface="+mn-ea"/>
                <a:cs typeface="+mn-cs"/>
              </a:rPr>
              <a:t>a</a:t>
            </a:r>
            <a:r>
              <a:rPr lang="en-CA" sz="1200" dirty="0" smtClean="0">
                <a:solidFill>
                  <a:schemeClr val="tx1">
                    <a:lumMod val="75000"/>
                    <a:lumOff val="25000"/>
                  </a:schemeClr>
                </a:solidFill>
              </a:rPr>
              <a:t>bsorption spectra of purified proteins: blue – ideal UV-Vis curve with maximum at 280 nm;</a:t>
            </a:r>
            <a:r>
              <a:rPr lang="en-CA" sz="1200" baseline="0" dirty="0" smtClean="0">
                <a:solidFill>
                  <a:schemeClr val="tx1">
                    <a:lumMod val="75000"/>
                    <a:lumOff val="25000"/>
                  </a:schemeClr>
                </a:solidFill>
              </a:rPr>
              <a:t> violet – shift at 280 nm, due to local re-arrangement of aromatic residues (conformational change); green – bound metals; gray – aggregation. Surprisingly, those kind of very cheap assays </a:t>
            </a:r>
            <a:endParaRPr lang="en-CA" sz="1200" dirty="0" smtClean="0">
              <a:solidFill>
                <a:schemeClr val="tx1">
                  <a:lumMod val="75000"/>
                  <a:lumOff val="25000"/>
                </a:schemeClr>
              </a:solidFill>
            </a:endParaRPr>
          </a:p>
          <a:p>
            <a:endParaRPr lang="en-CA" dirty="0"/>
          </a:p>
        </p:txBody>
      </p:sp>
      <p:sp>
        <p:nvSpPr>
          <p:cNvPr id="4" name="Slide Number Placeholder 3"/>
          <p:cNvSpPr>
            <a:spLocks noGrp="1"/>
          </p:cNvSpPr>
          <p:nvPr>
            <p:ph type="sldNum" sz="quarter" idx="10"/>
          </p:nvPr>
        </p:nvSpPr>
        <p:spPr/>
        <p:txBody>
          <a:bodyPr/>
          <a:lstStyle/>
          <a:p>
            <a:fld id="{1A583E6D-34A6-4A0F-9D89-74C1026F0CFA}" type="slidenum">
              <a:rPr lang="en-CA" smtClean="0"/>
              <a:pPr/>
              <a:t>16</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Furthermore, a combination of low-cost multiple techniques from the very beginning of the pre-clinical process will make it easier to understand data on protein structure, functions, and dynamics and would enable further selection of more sophisticated and rigorous techniques to meet the regulatory requirements and to advance the analytical spectrum of in-house methods for validation purposes. </a:t>
            </a:r>
          </a:p>
          <a:p>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Here is</a:t>
            </a:r>
            <a:r>
              <a:rPr lang="en-CA" sz="1200" kern="1200" baseline="0" dirty="0" smtClean="0">
                <a:solidFill>
                  <a:schemeClr val="tx1"/>
                </a:solidFill>
                <a:latin typeface="+mn-lt"/>
                <a:ea typeface="+mn-ea"/>
                <a:cs typeface="+mn-cs"/>
              </a:rPr>
              <a:t> an example of </a:t>
            </a:r>
            <a:r>
              <a:rPr lang="en-CA" sz="1200" kern="1200" baseline="0" dirty="0" smtClean="0">
                <a:solidFill>
                  <a:schemeClr val="tx1">
                    <a:lumMod val="75000"/>
                    <a:lumOff val="25000"/>
                  </a:schemeClr>
                </a:solidFill>
                <a:latin typeface="+mn-lt"/>
                <a:ea typeface="+mn-ea"/>
                <a:cs typeface="+mn-cs"/>
              </a:rPr>
              <a:t>a</a:t>
            </a:r>
            <a:r>
              <a:rPr lang="en-CA" sz="1200" dirty="0" smtClean="0">
                <a:solidFill>
                  <a:schemeClr val="tx1">
                    <a:lumMod val="75000"/>
                    <a:lumOff val="25000"/>
                  </a:schemeClr>
                </a:solidFill>
              </a:rPr>
              <a:t>bsorption spectra of purified proteins: blue – ideal UV-Vis curve with maximum at 280 nm;</a:t>
            </a:r>
            <a:r>
              <a:rPr lang="en-CA" sz="1200" baseline="0" dirty="0" smtClean="0">
                <a:solidFill>
                  <a:schemeClr val="tx1">
                    <a:lumMod val="75000"/>
                    <a:lumOff val="25000"/>
                  </a:schemeClr>
                </a:solidFill>
              </a:rPr>
              <a:t> violet – shift at 280 nm, due to local re-arrangement of aromatic residues (conformational change); green – bound metals; gray – aggregation. Surprisingly, those kind of very cheap assays </a:t>
            </a:r>
            <a:endParaRPr lang="en-CA" sz="1200" dirty="0" smtClean="0">
              <a:solidFill>
                <a:schemeClr val="tx1">
                  <a:lumMod val="75000"/>
                  <a:lumOff val="25000"/>
                </a:schemeClr>
              </a:solidFill>
            </a:endParaRPr>
          </a:p>
          <a:p>
            <a:endParaRPr lang="en-CA" dirty="0"/>
          </a:p>
        </p:txBody>
      </p:sp>
      <p:sp>
        <p:nvSpPr>
          <p:cNvPr id="4" name="Slide Number Placeholder 3"/>
          <p:cNvSpPr>
            <a:spLocks noGrp="1"/>
          </p:cNvSpPr>
          <p:nvPr>
            <p:ph type="sldNum" sz="quarter" idx="10"/>
          </p:nvPr>
        </p:nvSpPr>
        <p:spPr/>
        <p:txBody>
          <a:bodyPr/>
          <a:lstStyle/>
          <a:p>
            <a:fld id="{1A583E6D-34A6-4A0F-9D89-74C1026F0CFA}" type="slidenum">
              <a:rPr lang="en-CA" smtClean="0"/>
              <a:pPr/>
              <a:t>17</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The future: Starting from knowledge of cells, applying of DoE approaches where more than one factor should be consider and studied in parallel. </a:t>
            </a:r>
            <a:r>
              <a:rPr lang="en-CA" sz="1200" b="0" dirty="0" smtClean="0">
                <a:solidFill>
                  <a:schemeClr val="tx2">
                    <a:lumMod val="50000"/>
                  </a:schemeClr>
                </a:solidFill>
              </a:rPr>
              <a:t>Relevant data collection / bioinformatics  </a:t>
            </a:r>
            <a:r>
              <a:rPr lang="en-CA" sz="1200" b="0" dirty="0" smtClean="0">
                <a:solidFill>
                  <a:schemeClr val="tx2">
                    <a:lumMod val="50000"/>
                  </a:schemeClr>
                </a:solidFill>
                <a:latin typeface="+mn-lt"/>
              </a:rPr>
              <a:t>↔  comparative analysis</a:t>
            </a:r>
            <a:endParaRPr lang="en-CA" sz="1200" b="0" dirty="0" smtClean="0">
              <a:solidFill>
                <a:schemeClr val="tx2">
                  <a:lumMod val="50000"/>
                </a:schemeClr>
              </a:solidFill>
            </a:endParaRPr>
          </a:p>
          <a:p>
            <a:endParaRPr lang="en-CA" dirty="0"/>
          </a:p>
        </p:txBody>
      </p:sp>
      <p:sp>
        <p:nvSpPr>
          <p:cNvPr id="4" name="Slide Number Placeholder 3"/>
          <p:cNvSpPr>
            <a:spLocks noGrp="1"/>
          </p:cNvSpPr>
          <p:nvPr>
            <p:ph type="sldNum" sz="quarter" idx="10"/>
          </p:nvPr>
        </p:nvSpPr>
        <p:spPr/>
        <p:txBody>
          <a:bodyPr/>
          <a:lstStyle/>
          <a:p>
            <a:fld id="{1A583E6D-34A6-4A0F-9D89-74C1026F0CFA}" type="slidenum">
              <a:rPr lang="en-CA" smtClean="0"/>
              <a:pPr/>
              <a:t>18</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425EEE2D-7B09-4EA1-97B7-7108E7554E8A}" type="datetimeFigureOut">
              <a:rPr lang="en-CA" smtClean="0"/>
              <a:pPr/>
              <a:t>10/08/2015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D1CD09-A3CD-4D21-82B7-25E2BDA15E3E}"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25EEE2D-7B09-4EA1-97B7-7108E7554E8A}" type="datetimeFigureOut">
              <a:rPr lang="en-CA" smtClean="0"/>
              <a:pPr/>
              <a:t>10/08/2015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D1CD09-A3CD-4D21-82B7-25E2BDA15E3E}"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5EEE2D-7B09-4EA1-97B7-7108E7554E8A}" type="datetimeFigureOut">
              <a:rPr lang="en-CA" smtClean="0"/>
              <a:pPr/>
              <a:t>10/08/2015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D1CD09-A3CD-4D21-82B7-25E2BDA15E3E}"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425EEE2D-7B09-4EA1-97B7-7108E7554E8A}" type="datetimeFigureOut">
              <a:rPr lang="en-CA" smtClean="0"/>
              <a:pPr/>
              <a:t>10/08/2015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D1CD09-A3CD-4D21-82B7-25E2BDA15E3E}"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425EEE2D-7B09-4EA1-97B7-7108E7554E8A}" type="datetimeFigureOut">
              <a:rPr lang="en-CA" smtClean="0"/>
              <a:pPr/>
              <a:t>10/08/2015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8D1CD09-A3CD-4D21-82B7-25E2BDA15E3E}"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425EEE2D-7B09-4EA1-97B7-7108E7554E8A}" type="datetimeFigureOut">
              <a:rPr lang="en-CA" smtClean="0"/>
              <a:pPr/>
              <a:t>10/08/2015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8D1CD09-A3CD-4D21-82B7-25E2BDA15E3E}"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EEE2D-7B09-4EA1-97B7-7108E7554E8A}" type="datetimeFigureOut">
              <a:rPr lang="en-CA" smtClean="0"/>
              <a:pPr/>
              <a:t>10/08/2015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8D1CD09-A3CD-4D21-82B7-25E2BDA15E3E}"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5EEE2D-7B09-4EA1-97B7-7108E7554E8A}" type="datetimeFigureOut">
              <a:rPr lang="en-CA" smtClean="0"/>
              <a:pPr/>
              <a:t>10/08/2015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D1CD09-A3CD-4D21-82B7-25E2BDA15E3E}"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5EEE2D-7B09-4EA1-97B7-7108E7554E8A}" type="datetimeFigureOut">
              <a:rPr lang="en-CA" smtClean="0"/>
              <a:pPr/>
              <a:t>10/08/2015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D1CD09-A3CD-4D21-82B7-25E2BDA15E3E}"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25EEE2D-7B09-4EA1-97B7-7108E7554E8A}" type="datetimeFigureOut">
              <a:rPr lang="en-CA" smtClean="0"/>
              <a:pPr/>
              <a:t>10/08/2015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D1CD09-A3CD-4D21-82B7-25E2BDA15E3E}"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25EEE2D-7B09-4EA1-97B7-7108E7554E8A}" type="datetimeFigureOut">
              <a:rPr lang="en-CA" smtClean="0"/>
              <a:pPr/>
              <a:t>10/08/2015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D1CD09-A3CD-4D21-82B7-25E2BDA15E3E}"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5EEE2D-7B09-4EA1-97B7-7108E7554E8A}" type="datetimeFigureOut">
              <a:rPr lang="en-CA" smtClean="0"/>
              <a:pPr/>
              <a:t>10/08/2015</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1CD09-A3CD-4D21-82B7-25E2BDA15E3E}"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 Id="rId9"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1.jpe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23528" y="2924944"/>
            <a:ext cx="8820472"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3200" b="1" i="0" u="none" strike="noStrike" cap="none" normalizeH="0" baseline="0" dirty="0" smtClean="0">
                <a:ln>
                  <a:noFill/>
                </a:ln>
                <a:solidFill>
                  <a:schemeClr val="tx1">
                    <a:lumMod val="75000"/>
                    <a:lumOff val="25000"/>
                  </a:schemeClr>
                </a:solidFill>
                <a:effectLst/>
                <a:latin typeface="Calibri" pitchFamily="34" charset="0"/>
                <a:ea typeface="Calibri" pitchFamily="34" charset="0"/>
                <a:cs typeface="Times New Roman" pitchFamily="18" charset="0"/>
              </a:rPr>
              <a:t>Analytical methodology</a:t>
            </a:r>
          </a:p>
          <a:p>
            <a:pPr marL="0" marR="0" lvl="0" indent="0" algn="l" defTabSz="914400" rtl="0" eaLnBrk="1" fontAlgn="base" latinLnBrk="0" hangingPunct="1">
              <a:lnSpc>
                <a:spcPct val="100000"/>
              </a:lnSpc>
              <a:spcBef>
                <a:spcPct val="0"/>
              </a:spcBef>
              <a:spcAft>
                <a:spcPct val="0"/>
              </a:spcAft>
              <a:buClrTx/>
              <a:buSzTx/>
              <a:buFontTx/>
              <a:buNone/>
              <a:tabLst/>
            </a:pPr>
            <a:r>
              <a:rPr kumimoji="0" lang="en-CA" sz="3200" b="1" i="0" u="none" strike="noStrike" cap="none" normalizeH="0" baseline="0" dirty="0" smtClean="0">
                <a:ln>
                  <a:noFill/>
                </a:ln>
                <a:solidFill>
                  <a:schemeClr val="tx1">
                    <a:lumMod val="75000"/>
                    <a:lumOff val="25000"/>
                  </a:schemeClr>
                </a:solidFill>
                <a:effectLst/>
                <a:latin typeface="Calibri" pitchFamily="34" charset="0"/>
                <a:ea typeface="Calibri" pitchFamily="34" charset="0"/>
                <a:cs typeface="Times New Roman" pitchFamily="18" charset="0"/>
              </a:rPr>
              <a:t>and toolkit for improvement of quality attributes </a:t>
            </a:r>
          </a:p>
          <a:p>
            <a:pPr marL="0" marR="0" lvl="0" indent="0" algn="l" defTabSz="914400" rtl="0" eaLnBrk="1" fontAlgn="base" latinLnBrk="0" hangingPunct="1">
              <a:lnSpc>
                <a:spcPct val="100000"/>
              </a:lnSpc>
              <a:spcBef>
                <a:spcPct val="0"/>
              </a:spcBef>
              <a:spcAft>
                <a:spcPct val="0"/>
              </a:spcAft>
              <a:buClrTx/>
              <a:buSzTx/>
              <a:buFontTx/>
              <a:buNone/>
              <a:tabLst/>
            </a:pPr>
            <a:r>
              <a:rPr kumimoji="0" lang="en-CA" sz="3200" b="1" i="0" u="none" strike="noStrike" cap="none" normalizeH="0" baseline="0" dirty="0" smtClean="0">
                <a:ln>
                  <a:noFill/>
                </a:ln>
                <a:solidFill>
                  <a:schemeClr val="tx1">
                    <a:lumMod val="75000"/>
                    <a:lumOff val="25000"/>
                  </a:schemeClr>
                </a:solidFill>
                <a:effectLst/>
                <a:latin typeface="Calibri" pitchFamily="34" charset="0"/>
                <a:ea typeface="Calibri" pitchFamily="34" charset="0"/>
                <a:cs typeface="Times New Roman" pitchFamily="18" charset="0"/>
              </a:rPr>
              <a:t>and process</a:t>
            </a:r>
            <a:r>
              <a:rPr kumimoji="0" lang="en-CA" sz="3200" b="1" i="0" u="none" strike="noStrike" cap="none" normalizeH="0" dirty="0" smtClean="0">
                <a:ln>
                  <a:noFill/>
                </a:ln>
                <a:solidFill>
                  <a:schemeClr val="tx1">
                    <a:lumMod val="75000"/>
                    <a:lumOff val="25000"/>
                  </a:schemeClr>
                </a:solidFill>
                <a:effectLst/>
                <a:latin typeface="Calibri" pitchFamily="34" charset="0"/>
                <a:ea typeface="Calibri" pitchFamily="34" charset="0"/>
                <a:cs typeface="Times New Roman" pitchFamily="18" charset="0"/>
              </a:rPr>
              <a:t> </a:t>
            </a:r>
            <a:r>
              <a:rPr kumimoji="0" lang="en-CA" sz="3200" b="1" i="0" u="none" strike="noStrike" cap="none" normalizeH="0" baseline="0" dirty="0" smtClean="0">
                <a:ln>
                  <a:noFill/>
                </a:ln>
                <a:solidFill>
                  <a:schemeClr val="tx1">
                    <a:lumMod val="75000"/>
                    <a:lumOff val="25000"/>
                  </a:schemeClr>
                </a:solidFill>
                <a:effectLst/>
                <a:latin typeface="Calibri" pitchFamily="34" charset="0"/>
                <a:ea typeface="Calibri" pitchFamily="34" charset="0"/>
                <a:cs typeface="Times New Roman" pitchFamily="18" charset="0"/>
              </a:rPr>
              <a:t>optimization of biopharmaceuticals </a:t>
            </a:r>
            <a:endParaRPr kumimoji="0" lang="en-CA" sz="3200" b="0" i="0" u="none" strike="noStrike" cap="none" normalizeH="0" baseline="0" dirty="0" smtClean="0">
              <a:ln>
                <a:noFill/>
              </a:ln>
              <a:solidFill>
                <a:schemeClr val="tx1">
                  <a:lumMod val="75000"/>
                  <a:lumOff val="25000"/>
                </a:schemeClr>
              </a:solidFill>
              <a:effectLst/>
              <a:latin typeface="Arial" pitchFamily="34" charset="0"/>
              <a:cs typeface="Arial" pitchFamily="34" charset="0"/>
            </a:endParaRPr>
          </a:p>
        </p:txBody>
      </p:sp>
      <p:pic>
        <p:nvPicPr>
          <p:cNvPr id="8" name="Picture 7" descr="logo-2.jpg"/>
          <p:cNvPicPr>
            <a:picLocks noChangeAspect="1"/>
          </p:cNvPicPr>
          <p:nvPr/>
        </p:nvPicPr>
        <p:blipFill>
          <a:blip r:embed="rId3" cstate="print"/>
          <a:srcRect l="21651" t="48950" r="60237" b="19550"/>
          <a:stretch>
            <a:fillRect/>
          </a:stretch>
        </p:blipFill>
        <p:spPr>
          <a:xfrm>
            <a:off x="4860032" y="620688"/>
            <a:ext cx="1734885" cy="2262893"/>
          </a:xfrm>
          <a:prstGeom prst="roundRect">
            <a:avLst/>
          </a:prstGeom>
        </p:spPr>
      </p:pic>
      <p:sp>
        <p:nvSpPr>
          <p:cNvPr id="9" name="TextBox 8"/>
          <p:cNvSpPr txBox="1"/>
          <p:nvPr/>
        </p:nvSpPr>
        <p:spPr>
          <a:xfrm>
            <a:off x="5508104" y="332656"/>
            <a:ext cx="2952000" cy="830997"/>
          </a:xfrm>
          <a:prstGeom prst="rect">
            <a:avLst/>
          </a:prstGeom>
          <a:noFill/>
        </p:spPr>
        <p:txBody>
          <a:bodyPr wrap="square" rtlCol="0">
            <a:spAutoFit/>
          </a:bodyPr>
          <a:lstStyle/>
          <a:p>
            <a:r>
              <a:rPr lang="en-CA" sz="4800" b="1" dirty="0" err="1" smtClean="0">
                <a:solidFill>
                  <a:schemeClr val="accent1">
                    <a:lumMod val="75000"/>
                  </a:schemeClr>
                </a:solidFill>
                <a:latin typeface="Persia BT" pitchFamily="66" charset="0"/>
              </a:rPr>
              <a:t>BioGlobaX</a:t>
            </a:r>
            <a:r>
              <a:rPr lang="en-CA" sz="4800" b="1" dirty="0">
                <a:solidFill>
                  <a:schemeClr val="accent1">
                    <a:lumMod val="75000"/>
                  </a:schemeClr>
                </a:solidFill>
                <a:latin typeface="Persia BT" pitchFamily="66" charset="0"/>
              </a:rPr>
              <a:t> </a:t>
            </a:r>
            <a:r>
              <a:rPr lang="en-CA" sz="4800" b="1" dirty="0" smtClean="0">
                <a:solidFill>
                  <a:schemeClr val="accent1">
                    <a:lumMod val="75000"/>
                  </a:schemeClr>
                </a:solidFill>
                <a:latin typeface="Persia BT" pitchFamily="66" charset="0"/>
              </a:rPr>
              <a:t>Inc.</a:t>
            </a:r>
            <a:endParaRPr lang="en-CA" sz="4800" b="1" dirty="0">
              <a:solidFill>
                <a:schemeClr val="accent1">
                  <a:lumMod val="75000"/>
                </a:schemeClr>
              </a:solidFill>
              <a:latin typeface="Persia BT" pitchFamily="66" charset="0"/>
            </a:endParaRPr>
          </a:p>
        </p:txBody>
      </p:sp>
      <p:sp>
        <p:nvSpPr>
          <p:cNvPr id="10" name="TextBox 9"/>
          <p:cNvSpPr txBox="1"/>
          <p:nvPr/>
        </p:nvSpPr>
        <p:spPr>
          <a:xfrm>
            <a:off x="917848" y="5589240"/>
            <a:ext cx="7308304" cy="646331"/>
          </a:xfrm>
          <a:prstGeom prst="rect">
            <a:avLst/>
          </a:prstGeom>
          <a:noFill/>
        </p:spPr>
        <p:txBody>
          <a:bodyPr wrap="square" rtlCol="0">
            <a:spAutoFit/>
          </a:bodyPr>
          <a:lstStyle/>
          <a:p>
            <a:pPr algn="ctr"/>
            <a:r>
              <a:rPr lang="en-CA" dirty="0" err="1" smtClean="0">
                <a:solidFill>
                  <a:schemeClr val="tx1">
                    <a:lumMod val="75000"/>
                    <a:lumOff val="25000"/>
                  </a:schemeClr>
                </a:solidFill>
              </a:rPr>
              <a:t>Anelia</a:t>
            </a:r>
            <a:r>
              <a:rPr lang="en-CA" dirty="0" smtClean="0">
                <a:solidFill>
                  <a:schemeClr val="tx1">
                    <a:lumMod val="75000"/>
                    <a:lumOff val="25000"/>
                  </a:schemeClr>
                </a:solidFill>
              </a:rPr>
              <a:t> </a:t>
            </a:r>
            <a:r>
              <a:rPr lang="en-CA" dirty="0" err="1" smtClean="0">
                <a:solidFill>
                  <a:schemeClr val="tx1">
                    <a:lumMod val="75000"/>
                    <a:lumOff val="25000"/>
                  </a:schemeClr>
                </a:solidFill>
              </a:rPr>
              <a:t>Atanassova</a:t>
            </a:r>
            <a:r>
              <a:rPr lang="en-CA" dirty="0" smtClean="0">
                <a:solidFill>
                  <a:schemeClr val="tx1">
                    <a:lumMod val="75000"/>
                    <a:lumOff val="25000"/>
                  </a:schemeClr>
                </a:solidFill>
              </a:rPr>
              <a:t>, Sr. Scientist, </a:t>
            </a:r>
            <a:r>
              <a:rPr lang="en-CA" dirty="0" err="1" smtClean="0">
                <a:solidFill>
                  <a:schemeClr val="tx1">
                    <a:lumMod val="75000"/>
                    <a:lumOff val="25000"/>
                  </a:schemeClr>
                </a:solidFill>
              </a:rPr>
              <a:t>BioGlobaX</a:t>
            </a:r>
            <a:r>
              <a:rPr lang="en-CA" dirty="0" smtClean="0">
                <a:solidFill>
                  <a:schemeClr val="tx1">
                    <a:lumMod val="75000"/>
                    <a:lumOff val="25000"/>
                  </a:schemeClr>
                </a:solidFill>
              </a:rPr>
              <a:t> Inc., Toronto, Canada</a:t>
            </a:r>
          </a:p>
          <a:p>
            <a:pPr algn="ctr"/>
            <a:r>
              <a:rPr lang="en-CA" dirty="0" smtClean="0">
                <a:solidFill>
                  <a:schemeClr val="tx1">
                    <a:lumMod val="75000"/>
                    <a:lumOff val="25000"/>
                  </a:schemeClr>
                </a:solidFill>
              </a:rPr>
              <a:t>August 10-12, 2015, London, UK</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4824536" cy="769441"/>
          </a:xfrm>
          <a:prstGeom prst="rect">
            <a:avLst/>
          </a:prstGeom>
          <a:noFill/>
        </p:spPr>
        <p:txBody>
          <a:bodyPr wrap="square" rtlCol="0">
            <a:spAutoFit/>
          </a:bodyPr>
          <a:lstStyle/>
          <a:p>
            <a:r>
              <a:rPr lang="en-CA"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Drug Discovery</a:t>
            </a:r>
            <a:endParaRPr lang="en-CA"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3" name="Picture 2" descr="One target.jpg"/>
          <p:cNvPicPr>
            <a:picLocks noChangeAspect="1"/>
          </p:cNvPicPr>
          <p:nvPr/>
        </p:nvPicPr>
        <p:blipFill>
          <a:blip r:embed="rId3" cstate="print"/>
          <a:srcRect l="5113" t="16400" r="74412" b="37795"/>
          <a:stretch>
            <a:fillRect/>
          </a:stretch>
        </p:blipFill>
        <p:spPr>
          <a:xfrm>
            <a:off x="971600" y="2636912"/>
            <a:ext cx="2376264" cy="3986965"/>
          </a:xfrm>
          <a:prstGeom prst="roundRect">
            <a:avLst/>
          </a:prstGeom>
        </p:spPr>
      </p:pic>
      <p:sp>
        <p:nvSpPr>
          <p:cNvPr id="4" name="TextBox 3"/>
          <p:cNvSpPr txBox="1"/>
          <p:nvPr/>
        </p:nvSpPr>
        <p:spPr>
          <a:xfrm>
            <a:off x="683568" y="1412776"/>
            <a:ext cx="3563888" cy="95410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CA" sz="2800" dirty="0" smtClean="0">
                <a:solidFill>
                  <a:schemeClr val="tx1">
                    <a:lumMod val="75000"/>
                    <a:lumOff val="25000"/>
                  </a:schemeClr>
                </a:solidFill>
              </a:rPr>
              <a:t>The Traditional: </a:t>
            </a:r>
          </a:p>
          <a:p>
            <a:r>
              <a:rPr lang="en-CA" sz="2800" dirty="0" smtClean="0">
                <a:solidFill>
                  <a:schemeClr val="tx1">
                    <a:lumMod val="75000"/>
                    <a:lumOff val="25000"/>
                  </a:schemeClr>
                </a:solidFill>
              </a:rPr>
              <a:t>Single Drug - Target</a:t>
            </a:r>
            <a:endParaRPr lang="en-CA" sz="2800" dirty="0">
              <a:solidFill>
                <a:schemeClr val="tx1">
                  <a:lumMod val="75000"/>
                  <a:lumOff val="25000"/>
                </a:schemeClr>
              </a:solidFill>
            </a:endParaRPr>
          </a:p>
        </p:txBody>
      </p:sp>
      <p:sp>
        <p:nvSpPr>
          <p:cNvPr id="5" name="TextBox 4"/>
          <p:cNvSpPr txBox="1"/>
          <p:nvPr/>
        </p:nvSpPr>
        <p:spPr>
          <a:xfrm>
            <a:off x="5436096" y="620688"/>
            <a:ext cx="3528392" cy="95410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sz="2800" dirty="0" smtClean="0">
                <a:solidFill>
                  <a:schemeClr val="tx1">
                    <a:lumMod val="75000"/>
                    <a:lumOff val="25000"/>
                  </a:schemeClr>
                </a:solidFill>
                <a:latin typeface="+mj-lt"/>
              </a:rPr>
              <a:t>The “New” Biology: </a:t>
            </a:r>
          </a:p>
          <a:p>
            <a:r>
              <a:rPr lang="en-US" sz="2800" i="1" dirty="0" smtClean="0">
                <a:solidFill>
                  <a:schemeClr val="tx1">
                    <a:lumMod val="75000"/>
                    <a:lumOff val="25000"/>
                  </a:schemeClr>
                </a:solidFill>
                <a:latin typeface="+mj-lt"/>
              </a:rPr>
              <a:t>X</a:t>
            </a:r>
            <a:r>
              <a:rPr lang="en-US" sz="2800" dirty="0" smtClean="0">
                <a:solidFill>
                  <a:schemeClr val="tx1">
                    <a:lumMod val="75000"/>
                    <a:lumOff val="25000"/>
                  </a:schemeClr>
                </a:solidFill>
                <a:latin typeface="+mj-lt"/>
              </a:rPr>
              <a:t>-</a:t>
            </a:r>
            <a:r>
              <a:rPr lang="en-US" sz="2800" dirty="0" err="1" smtClean="0">
                <a:solidFill>
                  <a:schemeClr val="tx1">
                    <a:lumMod val="75000"/>
                    <a:lumOff val="25000"/>
                  </a:schemeClr>
                </a:solidFill>
                <a:latin typeface="+mj-lt"/>
              </a:rPr>
              <a:t>omics</a:t>
            </a:r>
            <a:r>
              <a:rPr lang="en-US" sz="2800" dirty="0" smtClean="0">
                <a:solidFill>
                  <a:schemeClr val="tx1">
                    <a:lumMod val="75000"/>
                    <a:lumOff val="25000"/>
                  </a:schemeClr>
                </a:solidFill>
                <a:latin typeface="+mj-lt"/>
              </a:rPr>
              <a:t> </a:t>
            </a:r>
            <a:endParaRPr lang="en-CA" sz="2800" b="1" cap="all" dirty="0">
              <a:ln/>
              <a:solidFill>
                <a:schemeClr val="tx1">
                  <a:lumMod val="75000"/>
                  <a:lumOff val="25000"/>
                </a:schemeClr>
              </a:solidFill>
              <a:latin typeface="+mj-lt"/>
            </a:endParaRPr>
          </a:p>
        </p:txBody>
      </p:sp>
      <p:pic>
        <p:nvPicPr>
          <p:cNvPr id="10" name="Picture 9" descr="Transduction control.tif"/>
          <p:cNvPicPr>
            <a:picLocks noChangeAspect="1"/>
          </p:cNvPicPr>
          <p:nvPr/>
        </p:nvPicPr>
        <p:blipFill>
          <a:blip r:embed="rId4" cstate="print"/>
          <a:stretch>
            <a:fillRect/>
          </a:stretch>
        </p:blipFill>
        <p:spPr>
          <a:xfrm>
            <a:off x="4932040" y="1700808"/>
            <a:ext cx="3903315" cy="3957852"/>
          </a:xfrm>
          <a:prstGeom prst="rect">
            <a:avLst/>
          </a:prstGeom>
        </p:spPr>
      </p:pic>
      <p:sp>
        <p:nvSpPr>
          <p:cNvPr id="11" name="TextBox 10"/>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9" name="Rectangle 8"/>
          <p:cNvSpPr/>
          <p:nvPr/>
        </p:nvSpPr>
        <p:spPr>
          <a:xfrm>
            <a:off x="4572000" y="5949280"/>
            <a:ext cx="4572000" cy="523220"/>
          </a:xfrm>
          <a:prstGeom prst="rect">
            <a:avLst/>
          </a:prstGeom>
        </p:spPr>
        <p:txBody>
          <a:bodyPr>
            <a:spAutoFit/>
          </a:bodyPr>
          <a:lstStyle/>
          <a:p>
            <a:r>
              <a:rPr lang="en-GB" sz="1400" i="1" dirty="0" smtClean="0">
                <a:solidFill>
                  <a:schemeClr val="tx1">
                    <a:lumMod val="75000"/>
                    <a:lumOff val="25000"/>
                  </a:schemeClr>
                </a:solidFill>
              </a:rPr>
              <a:t>Adopted from J. of Internal Medicine 2010, 268 pp 432-448</a:t>
            </a:r>
            <a:r>
              <a:rPr lang="en-GB" sz="1400" i="1" dirty="0" smtClean="0">
                <a:solidFill>
                  <a:srgbClr val="000000"/>
                </a:solidFill>
              </a:rPr>
              <a:t/>
            </a:r>
            <a:br>
              <a:rPr lang="en-GB" sz="1400" i="1" dirty="0" smtClean="0">
                <a:solidFill>
                  <a:srgbClr val="000000"/>
                </a:solidFill>
              </a:rPr>
            </a:br>
            <a:endParaRPr lang="en-CA" sz="1400" i="1" dirty="0"/>
          </a:p>
        </p:txBody>
      </p:sp>
      <p:cxnSp>
        <p:nvCxnSpPr>
          <p:cNvPr id="13" name="Straight Connector 12"/>
          <p:cNvCxnSpPr/>
          <p:nvPr/>
        </p:nvCxnSpPr>
        <p:spPr>
          <a:xfrm>
            <a:off x="4572000" y="5949280"/>
            <a:ext cx="43204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819456" y="6488668"/>
            <a:ext cx="324544" cy="369332"/>
          </a:xfrm>
          <a:prstGeom prst="rect">
            <a:avLst/>
          </a:prstGeom>
          <a:noFill/>
        </p:spPr>
        <p:txBody>
          <a:bodyPr wrap="square" rtlCol="0">
            <a:spAutoFit/>
          </a:bodyPr>
          <a:lstStyle/>
          <a:p>
            <a:r>
              <a:rPr lang="en-CA" dirty="0" smtClean="0">
                <a:solidFill>
                  <a:schemeClr val="tx1">
                    <a:lumMod val="75000"/>
                    <a:lumOff val="25000"/>
                  </a:schemeClr>
                </a:solidFill>
              </a:rPr>
              <a:t>2</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4"/>
          <p:cNvPicPr>
            <a:picLocks noChangeAspect="1" noChangeArrowheads="1"/>
          </p:cNvPicPr>
          <p:nvPr/>
        </p:nvPicPr>
        <p:blipFill>
          <a:blip r:embed="rId3" cstate="print"/>
          <a:srcRect l="21664" t="23422" r="40592" b="11610"/>
          <a:stretch>
            <a:fillRect/>
          </a:stretch>
        </p:blipFill>
        <p:spPr bwMode="auto">
          <a:xfrm>
            <a:off x="2771800" y="4365104"/>
            <a:ext cx="1711390" cy="1656184"/>
          </a:xfrm>
          <a:prstGeom prst="rect">
            <a:avLst/>
          </a:prstGeom>
          <a:noFill/>
          <a:ln w="9525">
            <a:noFill/>
            <a:miter lim="800000"/>
            <a:headEnd/>
            <a:tailEnd/>
          </a:ln>
        </p:spPr>
      </p:pic>
      <p:pic>
        <p:nvPicPr>
          <p:cNvPr id="45061" name="Picture 5"/>
          <p:cNvPicPr>
            <a:picLocks noChangeAspect="1" noChangeArrowheads="1"/>
          </p:cNvPicPr>
          <p:nvPr/>
        </p:nvPicPr>
        <p:blipFill>
          <a:blip r:embed="rId4" cstate="print"/>
          <a:srcRect l="23989" t="20469" r="36468" b="16532"/>
          <a:stretch>
            <a:fillRect/>
          </a:stretch>
        </p:blipFill>
        <p:spPr bwMode="auto">
          <a:xfrm>
            <a:off x="246584" y="4437112"/>
            <a:ext cx="1768624" cy="1584176"/>
          </a:xfrm>
          <a:prstGeom prst="rect">
            <a:avLst/>
          </a:prstGeom>
          <a:noFill/>
          <a:ln w="9525">
            <a:noFill/>
            <a:miter lim="800000"/>
            <a:headEnd/>
            <a:tailEnd/>
          </a:ln>
        </p:spPr>
      </p:pic>
      <p:pic>
        <p:nvPicPr>
          <p:cNvPr id="45062" name="Picture 6"/>
          <p:cNvPicPr>
            <a:picLocks noChangeAspect="1" noChangeArrowheads="1"/>
          </p:cNvPicPr>
          <p:nvPr/>
        </p:nvPicPr>
        <p:blipFill>
          <a:blip r:embed="rId5" cstate="print"/>
          <a:srcRect l="3512" t="22438" r="78779" b="50000"/>
          <a:stretch>
            <a:fillRect/>
          </a:stretch>
        </p:blipFill>
        <p:spPr bwMode="auto">
          <a:xfrm>
            <a:off x="2627784" y="2132856"/>
            <a:ext cx="2259860" cy="1633486"/>
          </a:xfrm>
          <a:prstGeom prst="rect">
            <a:avLst/>
          </a:prstGeom>
          <a:noFill/>
          <a:ln w="9525">
            <a:noFill/>
            <a:miter lim="800000"/>
            <a:headEnd/>
            <a:tailEnd/>
          </a:ln>
        </p:spPr>
      </p:pic>
      <p:pic>
        <p:nvPicPr>
          <p:cNvPr id="48" name="Picture 2" descr="http://upload.wikimedia.org/wikipedia/commons/thumb/8/86/Glutathione-from-xtal-3D-balls.png/1024px-Glutathione-from-xtal-3D-balls.png"/>
          <p:cNvPicPr>
            <a:picLocks noChangeAspect="1" noChangeArrowheads="1"/>
          </p:cNvPicPr>
          <p:nvPr/>
        </p:nvPicPr>
        <p:blipFill>
          <a:blip r:embed="rId6" cstate="print"/>
          <a:srcRect/>
          <a:stretch>
            <a:fillRect/>
          </a:stretch>
        </p:blipFill>
        <p:spPr bwMode="auto">
          <a:xfrm flipH="1">
            <a:off x="467544" y="2396254"/>
            <a:ext cx="1523946" cy="1032746"/>
          </a:xfrm>
          <a:prstGeom prst="rect">
            <a:avLst/>
          </a:prstGeom>
          <a:noFill/>
        </p:spPr>
      </p:pic>
      <p:sp>
        <p:nvSpPr>
          <p:cNvPr id="49" name="Rectangle 48"/>
          <p:cNvSpPr/>
          <p:nvPr/>
        </p:nvSpPr>
        <p:spPr>
          <a:xfrm>
            <a:off x="1475656" y="2132856"/>
            <a:ext cx="1172116" cy="369332"/>
          </a:xfrm>
          <a:prstGeom prst="rect">
            <a:avLst/>
          </a:prstGeom>
        </p:spPr>
        <p:txBody>
          <a:bodyPr wrap="none">
            <a:spAutoFit/>
          </a:bodyPr>
          <a:lstStyle/>
          <a:p>
            <a:r>
              <a:rPr lang="en-CA" dirty="0" smtClean="0">
                <a:solidFill>
                  <a:schemeClr val="tx2">
                    <a:lumMod val="50000"/>
                  </a:schemeClr>
                </a:solidFill>
              </a:rPr>
              <a:t>GSH/GSSH</a:t>
            </a:r>
            <a:endParaRPr lang="en-CA" dirty="0"/>
          </a:p>
        </p:txBody>
      </p:sp>
      <p:sp>
        <p:nvSpPr>
          <p:cNvPr id="50" name="Rectangle 49"/>
          <p:cNvSpPr/>
          <p:nvPr/>
        </p:nvSpPr>
        <p:spPr>
          <a:xfrm>
            <a:off x="1619672" y="3861048"/>
            <a:ext cx="1299266" cy="369332"/>
          </a:xfrm>
          <a:prstGeom prst="rect">
            <a:avLst/>
          </a:prstGeom>
        </p:spPr>
        <p:txBody>
          <a:bodyPr wrap="none">
            <a:spAutoFit/>
          </a:bodyPr>
          <a:lstStyle/>
          <a:p>
            <a:r>
              <a:rPr lang="en-CA" dirty="0" err="1" smtClean="0">
                <a:solidFill>
                  <a:schemeClr val="tx2">
                    <a:lumMod val="50000"/>
                  </a:schemeClr>
                </a:solidFill>
              </a:rPr>
              <a:t>Thioredoxin</a:t>
            </a:r>
            <a:endParaRPr lang="en-CA" dirty="0"/>
          </a:p>
        </p:txBody>
      </p:sp>
      <p:pic>
        <p:nvPicPr>
          <p:cNvPr id="51" name="Picture 3"/>
          <p:cNvPicPr>
            <a:picLocks noChangeAspect="1" noChangeArrowheads="1"/>
          </p:cNvPicPr>
          <p:nvPr/>
        </p:nvPicPr>
        <p:blipFill>
          <a:blip r:embed="rId7" cstate="print"/>
          <a:srcRect/>
          <a:stretch>
            <a:fillRect/>
          </a:stretch>
        </p:blipFill>
        <p:spPr bwMode="auto">
          <a:xfrm>
            <a:off x="5436096" y="4149080"/>
            <a:ext cx="2882330" cy="1220859"/>
          </a:xfrm>
          <a:prstGeom prst="roundRect">
            <a:avLst/>
          </a:prstGeom>
          <a:noFill/>
          <a:ln w="9525">
            <a:noFill/>
            <a:miter lim="800000"/>
            <a:headEnd/>
            <a:tailEnd/>
          </a:ln>
        </p:spPr>
      </p:pic>
      <p:sp>
        <p:nvSpPr>
          <p:cNvPr id="52" name="Rectangle 51"/>
          <p:cNvSpPr/>
          <p:nvPr/>
        </p:nvSpPr>
        <p:spPr>
          <a:xfrm>
            <a:off x="5436096" y="5517232"/>
            <a:ext cx="3000630" cy="369332"/>
          </a:xfrm>
          <a:prstGeom prst="rect">
            <a:avLst/>
          </a:prstGeom>
        </p:spPr>
        <p:txBody>
          <a:bodyPr wrap="none">
            <a:spAutoFit/>
          </a:bodyPr>
          <a:lstStyle/>
          <a:p>
            <a:r>
              <a:rPr lang="en-CA" dirty="0" smtClean="0">
                <a:solidFill>
                  <a:schemeClr val="tx1">
                    <a:lumMod val="75000"/>
                    <a:lumOff val="25000"/>
                  </a:schemeClr>
                </a:solidFill>
              </a:rPr>
              <a:t>20 possible C-C configurations</a:t>
            </a:r>
            <a:endParaRPr lang="en-CA" dirty="0">
              <a:solidFill>
                <a:schemeClr val="tx1">
                  <a:lumMod val="75000"/>
                  <a:lumOff val="25000"/>
                </a:schemeClr>
              </a:solidFill>
            </a:endParaRPr>
          </a:p>
        </p:txBody>
      </p:sp>
      <p:sp>
        <p:nvSpPr>
          <p:cNvPr id="53" name="Rectangle 52"/>
          <p:cNvSpPr/>
          <p:nvPr/>
        </p:nvSpPr>
        <p:spPr>
          <a:xfrm>
            <a:off x="5076056" y="2204864"/>
            <a:ext cx="4463480" cy="400110"/>
          </a:xfrm>
          <a:prstGeom prst="rect">
            <a:avLst/>
          </a:prstGeom>
        </p:spPr>
        <p:txBody>
          <a:bodyPr wrap="square">
            <a:spAutoFit/>
          </a:bodyPr>
          <a:lstStyle/>
          <a:p>
            <a:r>
              <a:rPr lang="en-CA" sz="2000" b="1" u="sng" dirty="0" smtClean="0">
                <a:solidFill>
                  <a:schemeClr val="tx1">
                    <a:lumMod val="75000"/>
                    <a:lumOff val="25000"/>
                  </a:schemeClr>
                </a:solidFill>
              </a:rPr>
              <a:t>The Human </a:t>
            </a:r>
            <a:r>
              <a:rPr lang="en-CA" sz="2000" b="1" u="sng" dirty="0" err="1" smtClean="0">
                <a:solidFill>
                  <a:schemeClr val="tx1">
                    <a:lumMod val="75000"/>
                    <a:lumOff val="25000"/>
                  </a:schemeClr>
                </a:solidFill>
              </a:rPr>
              <a:t>Redox</a:t>
            </a:r>
            <a:r>
              <a:rPr lang="en-CA" sz="2000" b="1" u="sng" dirty="0" smtClean="0">
                <a:solidFill>
                  <a:schemeClr val="tx1">
                    <a:lumMod val="75000"/>
                    <a:lumOff val="25000"/>
                  </a:schemeClr>
                </a:solidFill>
              </a:rPr>
              <a:t> / </a:t>
            </a:r>
            <a:r>
              <a:rPr lang="en-CA" sz="2000" b="1" u="sng" dirty="0" err="1" smtClean="0">
                <a:solidFill>
                  <a:schemeClr val="tx1">
                    <a:lumMod val="75000"/>
                    <a:lumOff val="25000"/>
                  </a:schemeClr>
                </a:solidFill>
              </a:rPr>
              <a:t>Cys</a:t>
            </a:r>
            <a:r>
              <a:rPr lang="en-CA" sz="2000" b="1" u="sng" dirty="0" smtClean="0">
                <a:solidFill>
                  <a:schemeClr val="tx1">
                    <a:lumMod val="75000"/>
                    <a:lumOff val="25000"/>
                  </a:schemeClr>
                </a:solidFill>
              </a:rPr>
              <a:t> Proteome </a:t>
            </a:r>
          </a:p>
        </p:txBody>
      </p:sp>
      <p:sp>
        <p:nvSpPr>
          <p:cNvPr id="54" name="Rectangle 53"/>
          <p:cNvSpPr/>
          <p:nvPr/>
        </p:nvSpPr>
        <p:spPr>
          <a:xfrm>
            <a:off x="5436096" y="2564904"/>
            <a:ext cx="2736304" cy="646331"/>
          </a:xfrm>
          <a:prstGeom prst="rect">
            <a:avLst/>
          </a:prstGeom>
        </p:spPr>
        <p:txBody>
          <a:bodyPr wrap="square">
            <a:spAutoFit/>
          </a:bodyPr>
          <a:lstStyle/>
          <a:p>
            <a:r>
              <a:rPr lang="en-CA" dirty="0" smtClean="0">
                <a:solidFill>
                  <a:schemeClr val="tx1">
                    <a:lumMod val="75000"/>
                    <a:lumOff val="25000"/>
                  </a:schemeClr>
                </a:solidFill>
              </a:rPr>
              <a:t>214,000 </a:t>
            </a:r>
            <a:r>
              <a:rPr lang="en-CA" dirty="0" err="1" smtClean="0">
                <a:solidFill>
                  <a:schemeClr val="tx1">
                    <a:lumMod val="75000"/>
                    <a:lumOff val="25000"/>
                  </a:schemeClr>
                </a:solidFill>
              </a:rPr>
              <a:t>Cys</a:t>
            </a:r>
            <a:r>
              <a:rPr lang="en-CA" dirty="0" smtClean="0">
                <a:solidFill>
                  <a:schemeClr val="tx1">
                    <a:lumMod val="75000"/>
                    <a:lumOff val="25000"/>
                  </a:schemeClr>
                </a:solidFill>
              </a:rPr>
              <a:t> residues </a:t>
            </a:r>
          </a:p>
          <a:p>
            <a:r>
              <a:rPr lang="en-CA" dirty="0" smtClean="0">
                <a:solidFill>
                  <a:schemeClr val="tx1">
                    <a:lumMod val="75000"/>
                    <a:lumOff val="25000"/>
                  </a:schemeClr>
                </a:solidFill>
              </a:rPr>
              <a:t>5–12% - oxidized</a:t>
            </a:r>
          </a:p>
        </p:txBody>
      </p:sp>
      <p:sp>
        <p:nvSpPr>
          <p:cNvPr id="55" name="TextBox 54"/>
          <p:cNvSpPr txBox="1"/>
          <p:nvPr/>
        </p:nvSpPr>
        <p:spPr>
          <a:xfrm>
            <a:off x="5292080" y="3429000"/>
            <a:ext cx="3600400" cy="923330"/>
          </a:xfrm>
          <a:prstGeom prst="rect">
            <a:avLst/>
          </a:prstGeom>
          <a:noFill/>
        </p:spPr>
        <p:txBody>
          <a:bodyPr wrap="square" rtlCol="0">
            <a:spAutoFit/>
          </a:bodyPr>
          <a:lstStyle/>
          <a:p>
            <a:pPr>
              <a:tabLst>
                <a:tab pos="3316288" algn="l"/>
              </a:tabLst>
            </a:pPr>
            <a:r>
              <a:rPr lang="en-CA" b="1" u="sng" dirty="0" smtClean="0">
                <a:solidFill>
                  <a:schemeClr val="tx1">
                    <a:lumMod val="75000"/>
                    <a:lumOff val="25000"/>
                  </a:schemeClr>
                </a:solidFill>
              </a:rPr>
              <a:t>H. proteins        3Ds      C-C bonds</a:t>
            </a:r>
          </a:p>
          <a:p>
            <a:pPr defTabSz="3671888">
              <a:tabLst>
                <a:tab pos="3316288" algn="l"/>
              </a:tabLst>
            </a:pPr>
            <a:r>
              <a:rPr lang="en-CA" dirty="0" smtClean="0">
                <a:solidFill>
                  <a:schemeClr val="tx1">
                    <a:lumMod val="75000"/>
                    <a:lumOff val="25000"/>
                  </a:schemeClr>
                </a:solidFill>
              </a:rPr>
              <a:t>Total                 4,104         16,538</a:t>
            </a:r>
          </a:p>
          <a:p>
            <a:pPr defTabSz="3671888">
              <a:tabLst>
                <a:tab pos="3411538" algn="l"/>
              </a:tabLst>
            </a:pPr>
            <a:r>
              <a:rPr lang="en-CA" dirty="0" smtClean="0">
                <a:solidFill>
                  <a:schemeClr val="tx1">
                    <a:lumMod val="75000"/>
                    <a:lumOff val="25000"/>
                  </a:schemeClr>
                </a:solidFill>
              </a:rPr>
              <a:t>	 </a:t>
            </a:r>
            <a:endParaRPr lang="en-CA" dirty="0">
              <a:solidFill>
                <a:schemeClr val="tx1">
                  <a:lumMod val="75000"/>
                  <a:lumOff val="25000"/>
                </a:schemeClr>
              </a:solidFill>
            </a:endParaRPr>
          </a:p>
        </p:txBody>
      </p:sp>
      <p:sp>
        <p:nvSpPr>
          <p:cNvPr id="16" name="Right Arrow 15"/>
          <p:cNvSpPr/>
          <p:nvPr/>
        </p:nvSpPr>
        <p:spPr>
          <a:xfrm>
            <a:off x="2232000" y="2924944"/>
            <a:ext cx="432048" cy="144016"/>
          </a:xfrm>
          <a:prstGeom prst="rightArrow">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2915816" y="4293096"/>
            <a:ext cx="720080" cy="648072"/>
          </a:xfrm>
          <a:prstGeom prst="ellipse">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3312000" y="2628056"/>
            <a:ext cx="720080" cy="648072"/>
          </a:xfrm>
          <a:prstGeom prst="ellipse">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21" name="Rectangle 20"/>
          <p:cNvSpPr/>
          <p:nvPr/>
        </p:nvSpPr>
        <p:spPr>
          <a:xfrm>
            <a:off x="0" y="0"/>
            <a:ext cx="9144000" cy="1556792"/>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0" y="260648"/>
            <a:ext cx="4860032" cy="1077218"/>
          </a:xfrm>
          <a:prstGeom prst="rect">
            <a:avLst/>
          </a:prstGeom>
        </p:spPr>
        <p:txBody>
          <a:bodyPr wrap="square">
            <a:spAutoFit/>
          </a:bodyPr>
          <a:lstStyle/>
          <a:p>
            <a:pPr algn="ctr"/>
            <a:r>
              <a:rPr lang="en-US" sz="3200" dirty="0" smtClean="0">
                <a:solidFill>
                  <a:schemeClr val="tx2">
                    <a:lumMod val="50000"/>
                  </a:schemeClr>
                </a:solidFill>
              </a:rPr>
              <a:t>The Traditional: </a:t>
            </a:r>
            <a:r>
              <a:rPr lang="en-US" sz="3200" dirty="0" err="1" smtClean="0">
                <a:solidFill>
                  <a:schemeClr val="tx2">
                    <a:lumMod val="50000"/>
                  </a:schemeClr>
                </a:solidFill>
              </a:rPr>
              <a:t>Thiol</a:t>
            </a:r>
            <a:r>
              <a:rPr lang="en-US" sz="3200" dirty="0" smtClean="0">
                <a:solidFill>
                  <a:schemeClr val="tx2">
                    <a:lumMod val="50000"/>
                  </a:schemeClr>
                </a:solidFill>
              </a:rPr>
              <a:t>-based</a:t>
            </a:r>
          </a:p>
          <a:p>
            <a:pPr algn="ctr"/>
            <a:r>
              <a:rPr lang="en-CA" sz="3200" dirty="0" err="1" smtClean="0">
                <a:solidFill>
                  <a:schemeClr val="tx2">
                    <a:lumMod val="50000"/>
                  </a:schemeClr>
                </a:solidFill>
              </a:rPr>
              <a:t>Redox</a:t>
            </a:r>
            <a:r>
              <a:rPr lang="en-CA" sz="3200" dirty="0" smtClean="0">
                <a:solidFill>
                  <a:schemeClr val="tx2">
                    <a:lumMod val="50000"/>
                  </a:schemeClr>
                </a:solidFill>
              </a:rPr>
              <a:t> Homeostasis</a:t>
            </a:r>
            <a:endParaRPr lang="en-US" sz="3200" dirty="0" smtClean="0">
              <a:solidFill>
                <a:schemeClr val="tx2">
                  <a:lumMod val="50000"/>
                </a:schemeClr>
              </a:solidFill>
            </a:endParaRPr>
          </a:p>
        </p:txBody>
      </p:sp>
      <p:sp>
        <p:nvSpPr>
          <p:cNvPr id="23" name="Rectangle 22"/>
          <p:cNvSpPr/>
          <p:nvPr/>
        </p:nvSpPr>
        <p:spPr>
          <a:xfrm>
            <a:off x="5436096" y="260648"/>
            <a:ext cx="3440814" cy="1077218"/>
          </a:xfrm>
          <a:prstGeom prst="rect">
            <a:avLst/>
          </a:prstGeom>
        </p:spPr>
        <p:txBody>
          <a:bodyPr wrap="none">
            <a:spAutoFit/>
          </a:bodyPr>
          <a:lstStyle/>
          <a:p>
            <a:pPr algn="ctr"/>
            <a:r>
              <a:rPr lang="en-US" sz="3200" dirty="0" smtClean="0">
                <a:solidFill>
                  <a:schemeClr val="tx1">
                    <a:lumMod val="75000"/>
                    <a:lumOff val="25000"/>
                  </a:schemeClr>
                </a:solidFill>
              </a:rPr>
              <a:t>The “New” Biology:</a:t>
            </a:r>
          </a:p>
          <a:p>
            <a:pPr algn="ctr"/>
            <a:r>
              <a:rPr lang="en-US" sz="3200" dirty="0" err="1" smtClean="0">
                <a:solidFill>
                  <a:schemeClr val="tx1">
                    <a:lumMod val="75000"/>
                    <a:lumOff val="25000"/>
                  </a:schemeClr>
                </a:solidFill>
              </a:rPr>
              <a:t>Cys</a:t>
            </a:r>
            <a:r>
              <a:rPr lang="en-US" sz="3200" dirty="0" smtClean="0">
                <a:solidFill>
                  <a:schemeClr val="tx1">
                    <a:lumMod val="75000"/>
                    <a:lumOff val="25000"/>
                  </a:schemeClr>
                </a:solidFill>
              </a:rPr>
              <a:t> Proteomics </a:t>
            </a:r>
            <a:endParaRPr lang="en-CA" sz="3200" dirty="0">
              <a:solidFill>
                <a:schemeClr val="tx1">
                  <a:lumMod val="75000"/>
                  <a:lumOff val="25000"/>
                </a:schemeClr>
              </a:solidFill>
            </a:endParaRPr>
          </a:p>
        </p:txBody>
      </p:sp>
      <p:sp>
        <p:nvSpPr>
          <p:cNvPr id="24" name="TextBox 23"/>
          <p:cNvSpPr txBox="1"/>
          <p:nvPr/>
        </p:nvSpPr>
        <p:spPr>
          <a:xfrm>
            <a:off x="8819456" y="6488668"/>
            <a:ext cx="324544" cy="369332"/>
          </a:xfrm>
          <a:prstGeom prst="rect">
            <a:avLst/>
          </a:prstGeom>
          <a:noFill/>
        </p:spPr>
        <p:txBody>
          <a:bodyPr wrap="square" rtlCol="0">
            <a:spAutoFit/>
          </a:bodyPr>
          <a:lstStyle/>
          <a:p>
            <a:r>
              <a:rPr lang="en-CA" dirty="0" smtClean="0">
                <a:solidFill>
                  <a:schemeClr val="tx1">
                    <a:lumMod val="75000"/>
                    <a:lumOff val="25000"/>
                  </a:schemeClr>
                </a:solidFill>
              </a:rPr>
              <a:t>3</a:t>
            </a:r>
            <a:endParaRPr lang="en-CA" dirty="0">
              <a:solidFill>
                <a:schemeClr val="tx1">
                  <a:lumMod val="75000"/>
                  <a:lumOff val="25000"/>
                </a:schemeClr>
              </a:solidFill>
            </a:endParaRPr>
          </a:p>
        </p:txBody>
      </p:sp>
      <p:sp>
        <p:nvSpPr>
          <p:cNvPr id="25" name="Right Arrow 24"/>
          <p:cNvSpPr/>
          <p:nvPr/>
        </p:nvSpPr>
        <p:spPr>
          <a:xfrm rot="10800000">
            <a:off x="2160000" y="2780928"/>
            <a:ext cx="432048" cy="144016"/>
          </a:xfrm>
          <a:prstGeom prst="rightArrow">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ight Arrow 25"/>
          <p:cNvSpPr/>
          <p:nvPr/>
        </p:nvSpPr>
        <p:spPr>
          <a:xfrm>
            <a:off x="2232000" y="5445224"/>
            <a:ext cx="432048" cy="144016"/>
          </a:xfrm>
          <a:prstGeom prst="rightArrow">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ight Arrow 26"/>
          <p:cNvSpPr/>
          <p:nvPr/>
        </p:nvSpPr>
        <p:spPr>
          <a:xfrm rot="10800000">
            <a:off x="2160000" y="5301208"/>
            <a:ext cx="432048" cy="144016"/>
          </a:xfrm>
          <a:prstGeom prst="rightArrow">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4572000" y="6021288"/>
            <a:ext cx="4608512" cy="307777"/>
          </a:xfrm>
          <a:prstGeom prst="rect">
            <a:avLst/>
          </a:prstGeom>
        </p:spPr>
        <p:txBody>
          <a:bodyPr wrap="square">
            <a:spAutoFit/>
          </a:bodyPr>
          <a:lstStyle/>
          <a:p>
            <a:pPr algn="r"/>
            <a:r>
              <a:rPr lang="en-CA" sz="1400" i="1" dirty="0" smtClean="0">
                <a:solidFill>
                  <a:schemeClr val="tx1">
                    <a:lumMod val="75000"/>
                    <a:lumOff val="25000"/>
                  </a:schemeClr>
                </a:solidFill>
              </a:rPr>
              <a:t>Cook K &amp; Hogg P (2013) </a:t>
            </a:r>
            <a:r>
              <a:rPr lang="en-CA" sz="1400" i="1" dirty="0" err="1" smtClean="0">
                <a:solidFill>
                  <a:schemeClr val="tx1">
                    <a:lumMod val="75000"/>
                    <a:lumOff val="25000"/>
                  </a:schemeClr>
                </a:solidFill>
              </a:rPr>
              <a:t>Antioxid</a:t>
            </a:r>
            <a:r>
              <a:rPr lang="en-CA" sz="1400" i="1" dirty="0" smtClean="0">
                <a:solidFill>
                  <a:schemeClr val="tx1">
                    <a:lumMod val="75000"/>
                    <a:lumOff val="25000"/>
                  </a:schemeClr>
                </a:solidFill>
              </a:rPr>
              <a:t> </a:t>
            </a:r>
            <a:r>
              <a:rPr lang="en-CA" sz="1400" i="1" dirty="0" err="1" smtClean="0">
                <a:solidFill>
                  <a:schemeClr val="tx1">
                    <a:lumMod val="75000"/>
                    <a:lumOff val="25000"/>
                  </a:schemeClr>
                </a:solidFill>
              </a:rPr>
              <a:t>Redox</a:t>
            </a:r>
            <a:r>
              <a:rPr lang="en-CA" sz="1400" i="1" dirty="0" smtClean="0">
                <a:solidFill>
                  <a:schemeClr val="tx1">
                    <a:lumMod val="75000"/>
                    <a:lumOff val="25000"/>
                  </a:schemeClr>
                </a:solidFill>
              </a:rPr>
              <a:t> Signal 18: 1987–2015</a:t>
            </a:r>
            <a:endParaRPr lang="en-CA" sz="1400" i="1" dirty="0">
              <a:solidFill>
                <a:schemeClr val="tx1">
                  <a:lumMod val="75000"/>
                  <a:lumOff val="25000"/>
                </a:schemeClr>
              </a:solidFill>
            </a:endParaRPr>
          </a:p>
        </p:txBody>
      </p:sp>
      <p:cxnSp>
        <p:nvCxnSpPr>
          <p:cNvPr id="29" name="Straight Connector 28"/>
          <p:cNvCxnSpPr/>
          <p:nvPr/>
        </p:nvCxnSpPr>
        <p:spPr>
          <a:xfrm>
            <a:off x="4716016" y="6021288"/>
            <a:ext cx="4427984"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2204864"/>
            <a:ext cx="4716016" cy="584775"/>
          </a:xfrm>
          <a:prstGeom prst="rect">
            <a:avLst/>
          </a:prstGeom>
        </p:spPr>
        <p:txBody>
          <a:bodyPr wrap="square">
            <a:spAutoFit/>
          </a:bodyPr>
          <a:lstStyle/>
          <a:p>
            <a:pPr algn="ctr"/>
            <a:r>
              <a:rPr lang="en-US" sz="3200" dirty="0" smtClean="0">
                <a:solidFill>
                  <a:schemeClr val="tx2">
                    <a:lumMod val="50000"/>
                  </a:schemeClr>
                </a:solidFill>
              </a:rPr>
              <a:t>The Traditional:</a:t>
            </a:r>
          </a:p>
        </p:txBody>
      </p:sp>
      <p:pic>
        <p:nvPicPr>
          <p:cNvPr id="16" name="Picture 15" descr="protein oxidation4.jpg"/>
          <p:cNvPicPr>
            <a:picLocks noChangeAspect="1"/>
          </p:cNvPicPr>
          <p:nvPr/>
        </p:nvPicPr>
        <p:blipFill>
          <a:blip r:embed="rId3" cstate="print"/>
          <a:srcRect t="4851" b="9051"/>
          <a:stretch>
            <a:fillRect/>
          </a:stretch>
        </p:blipFill>
        <p:spPr>
          <a:xfrm>
            <a:off x="467544" y="3861048"/>
            <a:ext cx="3707904" cy="2394346"/>
          </a:xfrm>
          <a:prstGeom prst="rect">
            <a:avLst/>
          </a:prstGeom>
        </p:spPr>
      </p:pic>
      <p:sp>
        <p:nvSpPr>
          <p:cNvPr id="17" name="TextBox 16"/>
          <p:cNvSpPr txBox="1"/>
          <p:nvPr/>
        </p:nvSpPr>
        <p:spPr>
          <a:xfrm>
            <a:off x="0" y="188640"/>
            <a:ext cx="9144000" cy="1261884"/>
          </a:xfrm>
          <a:prstGeom prst="rect">
            <a:avLst/>
          </a:prstGeom>
          <a:noFill/>
        </p:spPr>
        <p:txBody>
          <a:bodyPr wrap="square" rtlCol="0">
            <a:spAutoFit/>
          </a:bodyPr>
          <a:lstStyle/>
          <a:p>
            <a:pPr algn="ctr"/>
            <a:r>
              <a:rPr lang="en-CA"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Reactive Oxygen </a:t>
            </a:r>
            <a:r>
              <a:rPr lang="en-CA"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a:t>
            </a:r>
            <a:r>
              <a:rPr lang="en-CA"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pecies </a:t>
            </a:r>
          </a:p>
          <a:p>
            <a:pPr algn="ctr"/>
            <a:r>
              <a:rPr lang="en-CA" sz="32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Metal Induced Oxidation and Degradation</a:t>
            </a:r>
            <a:endParaRPr lang="en-CA" sz="3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29" name="Picture 28" descr="cysteins and there zink protection.jpg"/>
          <p:cNvPicPr>
            <a:picLocks noChangeAspect="1"/>
          </p:cNvPicPr>
          <p:nvPr/>
        </p:nvPicPr>
        <p:blipFill>
          <a:blip r:embed="rId4" cstate="print"/>
          <a:srcRect l="8263" t="37400" r="32675" b="5901"/>
          <a:stretch>
            <a:fillRect/>
          </a:stretch>
        </p:blipFill>
        <p:spPr>
          <a:xfrm>
            <a:off x="5076056" y="3789040"/>
            <a:ext cx="3539885" cy="2548718"/>
          </a:xfrm>
          <a:prstGeom prst="roundRect">
            <a:avLst/>
          </a:prstGeom>
        </p:spPr>
      </p:pic>
      <p:sp>
        <p:nvSpPr>
          <p:cNvPr id="30" name="TextBox 29"/>
          <p:cNvSpPr txBox="1"/>
          <p:nvPr/>
        </p:nvSpPr>
        <p:spPr>
          <a:xfrm>
            <a:off x="1835696" y="3105834"/>
            <a:ext cx="1152128" cy="646331"/>
          </a:xfrm>
          <a:prstGeom prst="rect">
            <a:avLst/>
          </a:prstGeom>
          <a:solidFill>
            <a:schemeClr val="bg1"/>
          </a:solidFill>
          <a:ln>
            <a:solidFill>
              <a:schemeClr val="bg1"/>
            </a:solidFill>
          </a:ln>
        </p:spPr>
        <p:txBody>
          <a:bodyPr wrap="square" rtlCol="0">
            <a:spAutoFit/>
          </a:bodyPr>
          <a:lstStyle/>
          <a:p>
            <a:r>
              <a:rPr lang="en-CA" b="1" dirty="0" smtClean="0">
                <a:solidFill>
                  <a:schemeClr val="tx1">
                    <a:lumMod val="75000"/>
                    <a:lumOff val="25000"/>
                  </a:schemeClr>
                </a:solidFill>
                <a:latin typeface="Adobe Devanagari" pitchFamily="18" charset="0"/>
                <a:cs typeface="Adobe Devanagari" pitchFamily="18" charset="0"/>
              </a:rPr>
              <a:t>Fe</a:t>
            </a:r>
            <a:r>
              <a:rPr lang="en-CA" b="1" baseline="30000" dirty="0" smtClean="0">
                <a:solidFill>
                  <a:schemeClr val="tx1">
                    <a:lumMod val="75000"/>
                    <a:lumOff val="25000"/>
                  </a:schemeClr>
                </a:solidFill>
                <a:latin typeface="Adobe Devanagari" pitchFamily="18" charset="0"/>
                <a:cs typeface="Adobe Devanagari" pitchFamily="18" charset="0"/>
              </a:rPr>
              <a:t>3+</a:t>
            </a:r>
            <a:r>
              <a:rPr lang="en-CA" b="1" dirty="0" smtClean="0">
                <a:solidFill>
                  <a:schemeClr val="tx1">
                    <a:lumMod val="75000"/>
                    <a:lumOff val="25000"/>
                  </a:schemeClr>
                </a:solidFill>
                <a:latin typeface="Adobe Devanagari" pitchFamily="18" charset="0"/>
                <a:cs typeface="Adobe Devanagari" pitchFamily="18" charset="0"/>
              </a:rPr>
              <a:t>/Fe</a:t>
            </a:r>
            <a:r>
              <a:rPr lang="en-CA" b="1" baseline="30000" dirty="0" smtClean="0">
                <a:solidFill>
                  <a:schemeClr val="tx1">
                    <a:lumMod val="75000"/>
                    <a:lumOff val="25000"/>
                  </a:schemeClr>
                </a:solidFill>
                <a:latin typeface="Adobe Devanagari" pitchFamily="18" charset="0"/>
                <a:cs typeface="Adobe Devanagari" pitchFamily="18" charset="0"/>
              </a:rPr>
              <a:t>2+</a:t>
            </a:r>
            <a:endParaRPr lang="en-CA" b="1" dirty="0" smtClean="0">
              <a:solidFill>
                <a:schemeClr val="tx1">
                  <a:lumMod val="75000"/>
                  <a:lumOff val="25000"/>
                </a:schemeClr>
              </a:solidFill>
              <a:latin typeface="Adobe Devanagari" pitchFamily="18" charset="0"/>
              <a:cs typeface="Adobe Devanagari" pitchFamily="18" charset="0"/>
            </a:endParaRPr>
          </a:p>
          <a:p>
            <a:r>
              <a:rPr lang="en-CA" b="1" dirty="0" smtClean="0">
                <a:solidFill>
                  <a:schemeClr val="tx1">
                    <a:lumMod val="75000"/>
                    <a:lumOff val="25000"/>
                  </a:schemeClr>
                </a:solidFill>
                <a:latin typeface="Adobe Devanagari" pitchFamily="18" charset="0"/>
                <a:cs typeface="Adobe Devanagari" pitchFamily="18" charset="0"/>
              </a:rPr>
              <a:t>Cu</a:t>
            </a:r>
            <a:r>
              <a:rPr lang="en-CA" b="1" baseline="30000" dirty="0" smtClean="0">
                <a:solidFill>
                  <a:schemeClr val="tx1">
                    <a:lumMod val="75000"/>
                    <a:lumOff val="25000"/>
                  </a:schemeClr>
                </a:solidFill>
                <a:latin typeface="Adobe Devanagari" pitchFamily="18" charset="0"/>
                <a:cs typeface="Adobe Devanagari" pitchFamily="18" charset="0"/>
              </a:rPr>
              <a:t>2+</a:t>
            </a:r>
            <a:r>
              <a:rPr lang="en-CA" b="1" dirty="0" smtClean="0">
                <a:solidFill>
                  <a:schemeClr val="tx1">
                    <a:lumMod val="75000"/>
                    <a:lumOff val="25000"/>
                  </a:schemeClr>
                </a:solidFill>
                <a:latin typeface="Adobe Devanagari" pitchFamily="18" charset="0"/>
                <a:cs typeface="Adobe Devanagari" pitchFamily="18" charset="0"/>
              </a:rPr>
              <a:t>/Cu</a:t>
            </a:r>
            <a:r>
              <a:rPr lang="en-CA" b="1" baseline="30000" dirty="0" smtClean="0">
                <a:solidFill>
                  <a:schemeClr val="tx1">
                    <a:lumMod val="75000"/>
                    <a:lumOff val="25000"/>
                  </a:schemeClr>
                </a:solidFill>
                <a:latin typeface="Adobe Devanagari" pitchFamily="18" charset="0"/>
                <a:cs typeface="Adobe Devanagari" pitchFamily="18" charset="0"/>
              </a:rPr>
              <a:t>+</a:t>
            </a:r>
          </a:p>
        </p:txBody>
      </p:sp>
      <p:sp>
        <p:nvSpPr>
          <p:cNvPr id="21" name="Rectangle 20"/>
          <p:cNvSpPr/>
          <p:nvPr/>
        </p:nvSpPr>
        <p:spPr>
          <a:xfrm>
            <a:off x="5004048" y="1700808"/>
            <a:ext cx="3440814" cy="1077218"/>
          </a:xfrm>
          <a:prstGeom prst="rect">
            <a:avLst/>
          </a:prstGeom>
        </p:spPr>
        <p:txBody>
          <a:bodyPr wrap="none">
            <a:spAutoFit/>
          </a:bodyPr>
          <a:lstStyle/>
          <a:p>
            <a:pPr algn="ctr"/>
            <a:r>
              <a:rPr lang="en-US" sz="3200" dirty="0" smtClean="0">
                <a:solidFill>
                  <a:schemeClr val="tx1">
                    <a:lumMod val="75000"/>
                    <a:lumOff val="25000"/>
                  </a:schemeClr>
                </a:solidFill>
              </a:rPr>
              <a:t>The “New” Biology:</a:t>
            </a:r>
          </a:p>
          <a:p>
            <a:pPr algn="ctr"/>
            <a:r>
              <a:rPr lang="en-US" sz="3200" dirty="0" err="1" smtClean="0">
                <a:solidFill>
                  <a:schemeClr val="tx1">
                    <a:lumMod val="75000"/>
                    <a:lumOff val="25000"/>
                  </a:schemeClr>
                </a:solidFill>
              </a:rPr>
              <a:t>Cys</a:t>
            </a:r>
            <a:r>
              <a:rPr lang="en-US" sz="3200" dirty="0" smtClean="0">
                <a:solidFill>
                  <a:schemeClr val="tx1">
                    <a:lumMod val="75000"/>
                    <a:lumOff val="25000"/>
                  </a:schemeClr>
                </a:solidFill>
              </a:rPr>
              <a:t> Proteomics </a:t>
            </a:r>
            <a:endParaRPr lang="en-CA" sz="3200" dirty="0">
              <a:solidFill>
                <a:schemeClr val="tx1">
                  <a:lumMod val="75000"/>
                  <a:lumOff val="25000"/>
                </a:schemeClr>
              </a:solidFill>
            </a:endParaRPr>
          </a:p>
        </p:txBody>
      </p:sp>
      <p:sp>
        <p:nvSpPr>
          <p:cNvPr id="8" name="TextBox 7"/>
          <p:cNvSpPr txBox="1"/>
          <p:nvPr/>
        </p:nvSpPr>
        <p:spPr>
          <a:xfrm>
            <a:off x="4355976" y="3244334"/>
            <a:ext cx="1296144" cy="369332"/>
          </a:xfrm>
          <a:prstGeom prst="rect">
            <a:avLst/>
          </a:prstGeom>
          <a:noFill/>
        </p:spPr>
        <p:txBody>
          <a:bodyPr wrap="square" rtlCol="0">
            <a:spAutoFit/>
          </a:bodyPr>
          <a:lstStyle/>
          <a:p>
            <a:r>
              <a:rPr lang="en-CA" dirty="0" smtClean="0">
                <a:solidFill>
                  <a:schemeClr val="tx1">
                    <a:lumMod val="75000"/>
                    <a:lumOff val="25000"/>
                  </a:schemeClr>
                </a:solidFill>
              </a:rPr>
              <a:t>V/S</a:t>
            </a:r>
            <a:endParaRPr lang="en-CA" dirty="0">
              <a:solidFill>
                <a:schemeClr val="tx1">
                  <a:lumMod val="75000"/>
                  <a:lumOff val="25000"/>
                </a:schemeClr>
              </a:solidFill>
            </a:endParaRPr>
          </a:p>
        </p:txBody>
      </p:sp>
      <p:sp>
        <p:nvSpPr>
          <p:cNvPr id="10" name="TextBox 9"/>
          <p:cNvSpPr txBox="1"/>
          <p:nvPr/>
        </p:nvSpPr>
        <p:spPr>
          <a:xfrm>
            <a:off x="6084168" y="3244334"/>
            <a:ext cx="1080120" cy="369332"/>
          </a:xfrm>
          <a:prstGeom prst="rect">
            <a:avLst/>
          </a:prstGeom>
          <a:noFill/>
        </p:spPr>
        <p:txBody>
          <a:bodyPr wrap="square" rtlCol="0">
            <a:spAutoFit/>
          </a:bodyPr>
          <a:lstStyle/>
          <a:p>
            <a:r>
              <a:rPr lang="en-CA" dirty="0" smtClean="0">
                <a:solidFill>
                  <a:schemeClr val="tx1">
                    <a:lumMod val="75000"/>
                    <a:lumOff val="25000"/>
                  </a:schemeClr>
                </a:solidFill>
              </a:rPr>
              <a:t>Zn</a:t>
            </a:r>
            <a:r>
              <a:rPr lang="en-CA" baseline="30000" dirty="0" smtClean="0">
                <a:solidFill>
                  <a:schemeClr val="tx1">
                    <a:lumMod val="75000"/>
                    <a:lumOff val="25000"/>
                  </a:schemeClr>
                </a:solidFill>
              </a:rPr>
              <a:t>2+</a:t>
            </a:r>
            <a:endParaRPr lang="en-CA" baseline="30000" dirty="0">
              <a:solidFill>
                <a:schemeClr val="tx1">
                  <a:lumMod val="75000"/>
                  <a:lumOff val="25000"/>
                </a:schemeClr>
              </a:solidFill>
            </a:endParaRPr>
          </a:p>
        </p:txBody>
      </p:sp>
      <p:sp>
        <p:nvSpPr>
          <p:cNvPr id="11" name="TextBox 10"/>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12" name="Rounded Rectangle 11"/>
          <p:cNvSpPr/>
          <p:nvPr/>
        </p:nvSpPr>
        <p:spPr>
          <a:xfrm>
            <a:off x="323528" y="2996952"/>
            <a:ext cx="8496944" cy="720080"/>
          </a:xfrm>
          <a:prstGeom prst="round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TextBox 12"/>
          <p:cNvSpPr txBox="1"/>
          <p:nvPr/>
        </p:nvSpPr>
        <p:spPr>
          <a:xfrm>
            <a:off x="8819456" y="6488668"/>
            <a:ext cx="324544" cy="369332"/>
          </a:xfrm>
          <a:prstGeom prst="rect">
            <a:avLst/>
          </a:prstGeom>
          <a:noFill/>
        </p:spPr>
        <p:txBody>
          <a:bodyPr wrap="square" rtlCol="0">
            <a:spAutoFit/>
          </a:bodyPr>
          <a:lstStyle/>
          <a:p>
            <a:r>
              <a:rPr lang="en-CA" dirty="0" smtClean="0">
                <a:solidFill>
                  <a:schemeClr val="tx1">
                    <a:lumMod val="75000"/>
                    <a:lumOff val="25000"/>
                  </a:schemeClr>
                </a:solidFill>
              </a:rPr>
              <a:t>4</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l="1933" t="13407" r="25014" b="6250"/>
          <a:stretch>
            <a:fillRect/>
          </a:stretch>
        </p:blipFill>
        <p:spPr bwMode="auto">
          <a:xfrm>
            <a:off x="5148064" y="1514434"/>
            <a:ext cx="3096344" cy="1914566"/>
          </a:xfrm>
          <a:prstGeom prst="roundRect">
            <a:avLst/>
          </a:prstGeom>
          <a:noFill/>
          <a:ln w="38100">
            <a:solidFill>
              <a:schemeClr val="tx2">
                <a:lumMod val="50000"/>
              </a:schemeClr>
            </a:solidFill>
            <a:miter lim="800000"/>
            <a:headEnd/>
            <a:tailEnd/>
          </a:ln>
        </p:spPr>
      </p:pic>
      <p:pic>
        <p:nvPicPr>
          <p:cNvPr id="3" name="Picture 3"/>
          <p:cNvPicPr>
            <a:picLocks noChangeAspect="1" noChangeArrowheads="1"/>
          </p:cNvPicPr>
          <p:nvPr/>
        </p:nvPicPr>
        <p:blipFill>
          <a:blip r:embed="rId3" cstate="print"/>
          <a:srcRect l="32290" t="12797" r="50000" b="59641"/>
          <a:stretch>
            <a:fillRect/>
          </a:stretch>
        </p:blipFill>
        <p:spPr bwMode="auto">
          <a:xfrm>
            <a:off x="5158350" y="3933056"/>
            <a:ext cx="1645897" cy="1440160"/>
          </a:xfrm>
          <a:prstGeom prst="roundRect">
            <a:avLst/>
          </a:prstGeom>
          <a:noFill/>
          <a:ln w="38100">
            <a:solidFill>
              <a:schemeClr val="tx2">
                <a:lumMod val="50000"/>
              </a:schemeClr>
            </a:solidFill>
            <a:miter lim="800000"/>
            <a:headEnd/>
            <a:tailEnd/>
          </a:ln>
        </p:spPr>
      </p:pic>
      <p:pic>
        <p:nvPicPr>
          <p:cNvPr id="4" name="Picture 4"/>
          <p:cNvPicPr>
            <a:picLocks noChangeAspect="1" noChangeArrowheads="1"/>
          </p:cNvPicPr>
          <p:nvPr/>
        </p:nvPicPr>
        <p:blipFill>
          <a:blip r:embed="rId3" cstate="print"/>
          <a:srcRect l="61622" t="36219" r="26498" b="38188"/>
          <a:stretch>
            <a:fillRect/>
          </a:stretch>
        </p:blipFill>
        <p:spPr bwMode="auto">
          <a:xfrm>
            <a:off x="7020272" y="3933056"/>
            <a:ext cx="1223338" cy="1481683"/>
          </a:xfrm>
          <a:prstGeom prst="roundRect">
            <a:avLst/>
          </a:prstGeom>
          <a:noFill/>
          <a:ln w="38100">
            <a:solidFill>
              <a:schemeClr val="tx2">
                <a:lumMod val="50000"/>
              </a:schemeClr>
            </a:solidFill>
            <a:miter lim="800000"/>
            <a:headEnd/>
            <a:tailEnd/>
          </a:ln>
        </p:spPr>
      </p:pic>
      <p:pic>
        <p:nvPicPr>
          <p:cNvPr id="5" name="Picture 4" descr="Abs glycation is different.jpg"/>
          <p:cNvPicPr>
            <a:picLocks noChangeAspect="1"/>
          </p:cNvPicPr>
          <p:nvPr/>
        </p:nvPicPr>
        <p:blipFill>
          <a:blip r:embed="rId4" cstate="print"/>
          <a:srcRect l="9051" t="27950" r="9051" b="11151"/>
          <a:stretch>
            <a:fillRect/>
          </a:stretch>
        </p:blipFill>
        <p:spPr>
          <a:xfrm>
            <a:off x="755576" y="4356795"/>
            <a:ext cx="3645094" cy="2032842"/>
          </a:xfrm>
          <a:prstGeom prst="roundRect">
            <a:avLst/>
          </a:prstGeom>
          <a:ln w="38100">
            <a:solidFill>
              <a:schemeClr val="tx2">
                <a:lumMod val="50000"/>
              </a:schemeClr>
            </a:solidFill>
          </a:ln>
        </p:spPr>
      </p:pic>
      <p:pic>
        <p:nvPicPr>
          <p:cNvPr id="6" name="Picture 5" descr="SDS gel Abs.jpg"/>
          <p:cNvPicPr>
            <a:picLocks noChangeAspect="1"/>
          </p:cNvPicPr>
          <p:nvPr/>
        </p:nvPicPr>
        <p:blipFill>
          <a:blip r:embed="rId5" cstate="print"/>
          <a:srcRect l="24800" t="43700" r="25588" b="4851"/>
          <a:stretch>
            <a:fillRect/>
          </a:stretch>
        </p:blipFill>
        <p:spPr>
          <a:xfrm>
            <a:off x="539552" y="1340767"/>
            <a:ext cx="3744416" cy="2912323"/>
          </a:xfrm>
          <a:prstGeom prst="rect">
            <a:avLst/>
          </a:prstGeom>
        </p:spPr>
      </p:pic>
      <p:sp>
        <p:nvSpPr>
          <p:cNvPr id="7" name="Rectangle 6"/>
          <p:cNvSpPr/>
          <p:nvPr/>
        </p:nvSpPr>
        <p:spPr>
          <a:xfrm>
            <a:off x="1342576" y="260648"/>
            <a:ext cx="6040180" cy="1446550"/>
          </a:xfrm>
          <a:prstGeom prst="rect">
            <a:avLst/>
          </a:prstGeom>
        </p:spPr>
        <p:txBody>
          <a:bodyPr wrap="none">
            <a:spAutoFit/>
          </a:bodyPr>
          <a:lstStyle/>
          <a:p>
            <a:pPr algn="ctr"/>
            <a:r>
              <a:rPr lang="en-US"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Antibodies: </a:t>
            </a:r>
            <a:r>
              <a:rPr lang="en-CA"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Real Data</a:t>
            </a:r>
            <a:endParaRPr lang="en-CA" sz="4400" dirty="0" smtClean="0">
              <a:solidFill>
                <a:schemeClr val="tx1">
                  <a:lumMod val="75000"/>
                  <a:lumOff val="25000"/>
                </a:schemeClr>
              </a:solidFill>
            </a:endParaRPr>
          </a:p>
          <a:p>
            <a:pPr algn="ctr"/>
            <a:endParaRPr lang="en-US"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8" name="TextBox 7"/>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9" name="Rectangle 8"/>
          <p:cNvSpPr/>
          <p:nvPr/>
        </p:nvSpPr>
        <p:spPr>
          <a:xfrm>
            <a:off x="1728000" y="6084000"/>
            <a:ext cx="925253" cy="307777"/>
          </a:xfrm>
          <a:prstGeom prst="rect">
            <a:avLst/>
          </a:prstGeom>
        </p:spPr>
        <p:txBody>
          <a:bodyPr wrap="none">
            <a:spAutoFit/>
          </a:bodyPr>
          <a:lstStyle/>
          <a:p>
            <a:r>
              <a:rPr lang="en-CA" sz="1400" dirty="0" smtClean="0"/>
              <a:t>PDB 1HZH</a:t>
            </a:r>
            <a:endParaRPr lang="en-CA" sz="1400" dirty="0"/>
          </a:p>
        </p:txBody>
      </p:sp>
      <p:sp>
        <p:nvSpPr>
          <p:cNvPr id="10" name="Rectangle 9"/>
          <p:cNvSpPr/>
          <p:nvPr/>
        </p:nvSpPr>
        <p:spPr>
          <a:xfrm>
            <a:off x="2556000" y="6012000"/>
            <a:ext cx="910634" cy="307777"/>
          </a:xfrm>
          <a:prstGeom prst="rect">
            <a:avLst/>
          </a:prstGeom>
        </p:spPr>
        <p:txBody>
          <a:bodyPr wrap="none">
            <a:spAutoFit/>
          </a:bodyPr>
          <a:lstStyle/>
          <a:p>
            <a:pPr algn="r"/>
            <a:r>
              <a:rPr lang="en-CA" sz="1400" dirty="0" smtClean="0"/>
              <a:t>PDB 4BYH</a:t>
            </a:r>
            <a:endParaRPr lang="en-CA" sz="1400" dirty="0"/>
          </a:p>
        </p:txBody>
      </p:sp>
      <p:sp>
        <p:nvSpPr>
          <p:cNvPr id="11" name="Rectangle 10"/>
          <p:cNvSpPr/>
          <p:nvPr/>
        </p:nvSpPr>
        <p:spPr>
          <a:xfrm>
            <a:off x="1259632" y="4464000"/>
            <a:ext cx="837089" cy="307777"/>
          </a:xfrm>
          <a:prstGeom prst="rect">
            <a:avLst/>
          </a:prstGeom>
        </p:spPr>
        <p:txBody>
          <a:bodyPr wrap="none">
            <a:spAutoFit/>
          </a:bodyPr>
          <a:lstStyle/>
          <a:p>
            <a:r>
              <a:rPr lang="en-CA" sz="1400" dirty="0" smtClean="0"/>
              <a:t>IgG1b12 </a:t>
            </a:r>
          </a:p>
        </p:txBody>
      </p:sp>
      <p:sp>
        <p:nvSpPr>
          <p:cNvPr id="12" name="Rectangle 11"/>
          <p:cNvSpPr/>
          <p:nvPr/>
        </p:nvSpPr>
        <p:spPr>
          <a:xfrm>
            <a:off x="3203848" y="4464000"/>
            <a:ext cx="754501" cy="307777"/>
          </a:xfrm>
          <a:prstGeom prst="rect">
            <a:avLst/>
          </a:prstGeom>
        </p:spPr>
        <p:txBody>
          <a:bodyPr wrap="none">
            <a:spAutoFit/>
          </a:bodyPr>
          <a:lstStyle/>
          <a:p>
            <a:pPr algn="r"/>
            <a:r>
              <a:rPr lang="en-CA" sz="1400" dirty="0" smtClean="0"/>
              <a:t>IgG1 </a:t>
            </a:r>
            <a:r>
              <a:rPr lang="en-CA" sz="1400" dirty="0" err="1" smtClean="0"/>
              <a:t>Fc</a:t>
            </a:r>
            <a:r>
              <a:rPr lang="en-CA" sz="1400" dirty="0" smtClean="0"/>
              <a:t> </a:t>
            </a:r>
          </a:p>
        </p:txBody>
      </p:sp>
      <p:sp>
        <p:nvSpPr>
          <p:cNvPr id="13" name="Rectangle 12"/>
          <p:cNvSpPr/>
          <p:nvPr/>
        </p:nvSpPr>
        <p:spPr>
          <a:xfrm>
            <a:off x="6228184" y="2905780"/>
            <a:ext cx="1005403" cy="523220"/>
          </a:xfrm>
          <a:prstGeom prst="rect">
            <a:avLst/>
          </a:prstGeom>
        </p:spPr>
        <p:txBody>
          <a:bodyPr wrap="none">
            <a:spAutoFit/>
          </a:bodyPr>
          <a:lstStyle/>
          <a:p>
            <a:r>
              <a:rPr lang="en-CA" sz="1400" dirty="0" smtClean="0"/>
              <a:t>IgG1 / </a:t>
            </a:r>
            <a:r>
              <a:rPr lang="en-CA" sz="1400" dirty="0" err="1" smtClean="0"/>
              <a:t>Fcγ</a:t>
            </a:r>
            <a:endParaRPr lang="en-CA" sz="1400" dirty="0" smtClean="0"/>
          </a:p>
          <a:p>
            <a:r>
              <a:rPr lang="en-CA" sz="1400" dirty="0" smtClean="0"/>
              <a:t>PDB  3V7M</a:t>
            </a:r>
            <a:endParaRPr lang="en-CA" sz="1400" dirty="0"/>
          </a:p>
        </p:txBody>
      </p:sp>
      <p:sp>
        <p:nvSpPr>
          <p:cNvPr id="14" name="Rectangle 13"/>
          <p:cNvSpPr/>
          <p:nvPr/>
        </p:nvSpPr>
        <p:spPr>
          <a:xfrm>
            <a:off x="5148064" y="6021288"/>
            <a:ext cx="3240759" cy="307777"/>
          </a:xfrm>
          <a:prstGeom prst="rect">
            <a:avLst/>
          </a:prstGeom>
        </p:spPr>
        <p:txBody>
          <a:bodyPr wrap="none">
            <a:spAutoFit/>
          </a:bodyPr>
          <a:lstStyle/>
          <a:p>
            <a:r>
              <a:rPr lang="en-CA" sz="1400" i="1" dirty="0" err="1" smtClean="0"/>
              <a:t>Sibéril</a:t>
            </a:r>
            <a:r>
              <a:rPr lang="en-CA" sz="1400" i="1" dirty="0" smtClean="0"/>
              <a:t> S </a:t>
            </a:r>
            <a:r>
              <a:rPr lang="en-CA" sz="1400" dirty="0" smtClean="0"/>
              <a:t>, </a:t>
            </a:r>
            <a:r>
              <a:rPr lang="en-CA" sz="1400" i="1" dirty="0" err="1" smtClean="0"/>
              <a:t>Immunol.Lett</a:t>
            </a:r>
            <a:r>
              <a:rPr lang="en-CA" sz="1400" i="1" dirty="0" smtClean="0"/>
              <a:t>. (2012) 143: 60-69</a:t>
            </a:r>
            <a:endParaRPr lang="en-CA" sz="1400" i="1" dirty="0"/>
          </a:p>
        </p:txBody>
      </p:sp>
      <p:sp>
        <p:nvSpPr>
          <p:cNvPr id="15" name="TextBox 14"/>
          <p:cNvSpPr txBox="1"/>
          <p:nvPr/>
        </p:nvSpPr>
        <p:spPr>
          <a:xfrm>
            <a:off x="5724128" y="4005064"/>
            <a:ext cx="612576" cy="307777"/>
          </a:xfrm>
          <a:prstGeom prst="rect">
            <a:avLst/>
          </a:prstGeom>
          <a:noFill/>
        </p:spPr>
        <p:txBody>
          <a:bodyPr wrap="square" rtlCol="0">
            <a:spAutoFit/>
          </a:bodyPr>
          <a:lstStyle/>
          <a:p>
            <a:r>
              <a:rPr lang="en-CA" sz="1400" dirty="0" smtClean="0">
                <a:solidFill>
                  <a:schemeClr val="tx1">
                    <a:lumMod val="75000"/>
                    <a:lumOff val="25000"/>
                  </a:schemeClr>
                </a:solidFill>
              </a:rPr>
              <a:t>Zn</a:t>
            </a:r>
            <a:r>
              <a:rPr lang="en-CA" sz="1400" baseline="30000" dirty="0" smtClean="0">
                <a:solidFill>
                  <a:schemeClr val="tx1">
                    <a:lumMod val="75000"/>
                    <a:lumOff val="25000"/>
                  </a:schemeClr>
                </a:solidFill>
              </a:rPr>
              <a:t>2+</a:t>
            </a:r>
            <a:endParaRPr lang="en-CA" sz="1400" baseline="30000" dirty="0">
              <a:solidFill>
                <a:schemeClr val="tx1">
                  <a:lumMod val="75000"/>
                  <a:lumOff val="25000"/>
                </a:schemeClr>
              </a:solidFill>
            </a:endParaRPr>
          </a:p>
        </p:txBody>
      </p:sp>
      <p:sp>
        <p:nvSpPr>
          <p:cNvPr id="16" name="TextBox 15"/>
          <p:cNvSpPr txBox="1"/>
          <p:nvPr/>
        </p:nvSpPr>
        <p:spPr>
          <a:xfrm>
            <a:off x="6012160" y="4365104"/>
            <a:ext cx="612576" cy="307777"/>
          </a:xfrm>
          <a:prstGeom prst="rect">
            <a:avLst/>
          </a:prstGeom>
          <a:noFill/>
        </p:spPr>
        <p:txBody>
          <a:bodyPr wrap="square" rtlCol="0">
            <a:spAutoFit/>
          </a:bodyPr>
          <a:lstStyle/>
          <a:p>
            <a:r>
              <a:rPr lang="en-CA" sz="1400" dirty="0" smtClean="0">
                <a:solidFill>
                  <a:schemeClr val="tx1">
                    <a:lumMod val="75000"/>
                    <a:lumOff val="25000"/>
                  </a:schemeClr>
                </a:solidFill>
              </a:rPr>
              <a:t>Zn</a:t>
            </a:r>
            <a:r>
              <a:rPr lang="en-CA" sz="1400" baseline="30000" dirty="0" smtClean="0">
                <a:solidFill>
                  <a:schemeClr val="tx1">
                    <a:lumMod val="75000"/>
                    <a:lumOff val="25000"/>
                  </a:schemeClr>
                </a:solidFill>
              </a:rPr>
              <a:t>2+</a:t>
            </a:r>
            <a:endParaRPr lang="en-CA" sz="1400" baseline="30000" dirty="0">
              <a:solidFill>
                <a:schemeClr val="tx1">
                  <a:lumMod val="75000"/>
                  <a:lumOff val="25000"/>
                </a:schemeClr>
              </a:solidFill>
            </a:endParaRPr>
          </a:p>
        </p:txBody>
      </p:sp>
      <p:sp>
        <p:nvSpPr>
          <p:cNvPr id="17" name="TextBox 16"/>
          <p:cNvSpPr txBox="1"/>
          <p:nvPr/>
        </p:nvSpPr>
        <p:spPr>
          <a:xfrm>
            <a:off x="7740352" y="4941168"/>
            <a:ext cx="612576" cy="307777"/>
          </a:xfrm>
          <a:prstGeom prst="rect">
            <a:avLst/>
          </a:prstGeom>
          <a:noFill/>
        </p:spPr>
        <p:txBody>
          <a:bodyPr wrap="square" rtlCol="0">
            <a:spAutoFit/>
          </a:bodyPr>
          <a:lstStyle/>
          <a:p>
            <a:r>
              <a:rPr lang="en-CA" sz="1400" dirty="0" smtClean="0">
                <a:solidFill>
                  <a:schemeClr val="tx1">
                    <a:lumMod val="75000"/>
                    <a:lumOff val="25000"/>
                  </a:schemeClr>
                </a:solidFill>
              </a:rPr>
              <a:t>Zn</a:t>
            </a:r>
            <a:r>
              <a:rPr lang="en-CA" sz="1400" baseline="30000" dirty="0" smtClean="0">
                <a:solidFill>
                  <a:schemeClr val="tx1">
                    <a:lumMod val="75000"/>
                    <a:lumOff val="25000"/>
                  </a:schemeClr>
                </a:solidFill>
              </a:rPr>
              <a:t>2+</a:t>
            </a:r>
            <a:endParaRPr lang="en-CA" sz="1400" baseline="30000" dirty="0">
              <a:solidFill>
                <a:schemeClr val="tx1">
                  <a:lumMod val="75000"/>
                  <a:lumOff val="25000"/>
                </a:schemeClr>
              </a:solidFill>
            </a:endParaRPr>
          </a:p>
        </p:txBody>
      </p:sp>
      <p:cxnSp>
        <p:nvCxnSpPr>
          <p:cNvPr id="19" name="Straight Connector 18"/>
          <p:cNvCxnSpPr/>
          <p:nvPr/>
        </p:nvCxnSpPr>
        <p:spPr>
          <a:xfrm>
            <a:off x="5220072" y="5949280"/>
            <a:ext cx="3096344"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819456" y="6488668"/>
            <a:ext cx="324544" cy="369332"/>
          </a:xfrm>
          <a:prstGeom prst="rect">
            <a:avLst/>
          </a:prstGeom>
          <a:noFill/>
        </p:spPr>
        <p:txBody>
          <a:bodyPr wrap="square" rtlCol="0">
            <a:spAutoFit/>
          </a:bodyPr>
          <a:lstStyle/>
          <a:p>
            <a:r>
              <a:rPr lang="en-CA" dirty="0" smtClean="0">
                <a:solidFill>
                  <a:schemeClr val="tx1">
                    <a:lumMod val="75000"/>
                    <a:lumOff val="25000"/>
                  </a:schemeClr>
                </a:solidFill>
              </a:rPr>
              <a:t>5</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1556792"/>
            <a:ext cx="4572000" cy="584775"/>
          </a:xfrm>
          <a:prstGeom prst="rect">
            <a:avLst/>
          </a:prstGeom>
        </p:spPr>
        <p:txBody>
          <a:bodyPr wrap="square">
            <a:spAutoFit/>
          </a:bodyPr>
          <a:lstStyle/>
          <a:p>
            <a:pPr algn="ctr"/>
            <a:r>
              <a:rPr lang="en-US" sz="3200" dirty="0" smtClean="0">
                <a:solidFill>
                  <a:schemeClr val="tx2">
                    <a:lumMod val="50000"/>
                  </a:schemeClr>
                </a:solidFill>
              </a:rPr>
              <a:t>The Traditional Approach:</a:t>
            </a:r>
          </a:p>
        </p:txBody>
      </p:sp>
      <p:sp>
        <p:nvSpPr>
          <p:cNvPr id="12" name="Round Single Corner Rectangle 11"/>
          <p:cNvSpPr/>
          <p:nvPr/>
        </p:nvSpPr>
        <p:spPr>
          <a:xfrm>
            <a:off x="1763688" y="4437112"/>
            <a:ext cx="216024" cy="1440160"/>
          </a:xfrm>
          <a:prstGeom prst="round1Rect">
            <a:avLst/>
          </a:prstGeom>
          <a:solidFill>
            <a:schemeClr val="tx2">
              <a:lumMod val="75000"/>
            </a:schemeClr>
          </a:solidFill>
          <a:ln>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ound Single Corner Rectangle 13"/>
          <p:cNvSpPr/>
          <p:nvPr/>
        </p:nvSpPr>
        <p:spPr>
          <a:xfrm>
            <a:off x="2267744" y="4437112"/>
            <a:ext cx="216024" cy="1440160"/>
          </a:xfrm>
          <a:prstGeom prst="round1Rect">
            <a:avLst/>
          </a:prstGeom>
          <a:solidFill>
            <a:schemeClr val="tx2">
              <a:lumMod val="75000"/>
            </a:schemeClr>
          </a:solidFill>
          <a:ln>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ound Single Corner Rectangle 15"/>
          <p:cNvSpPr/>
          <p:nvPr/>
        </p:nvSpPr>
        <p:spPr>
          <a:xfrm rot="2290807">
            <a:off x="2611206" y="3634766"/>
            <a:ext cx="216024" cy="720080"/>
          </a:xfrm>
          <a:prstGeom prst="round1Rect">
            <a:avLst/>
          </a:prstGeom>
          <a:solidFill>
            <a:schemeClr val="tx2">
              <a:lumMod val="75000"/>
            </a:schemeClr>
          </a:solidFill>
          <a:ln>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ound Single Corner Rectangle 16"/>
          <p:cNvSpPr/>
          <p:nvPr/>
        </p:nvSpPr>
        <p:spPr>
          <a:xfrm rot="19041994">
            <a:off x="1402934" y="3623024"/>
            <a:ext cx="216024" cy="720080"/>
          </a:xfrm>
          <a:prstGeom prst="round1Rect">
            <a:avLst/>
          </a:prstGeom>
          <a:solidFill>
            <a:schemeClr val="tx2">
              <a:lumMod val="75000"/>
            </a:schemeClr>
          </a:solidFill>
          <a:ln>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ound Single Corner Rectangle 17"/>
          <p:cNvSpPr/>
          <p:nvPr/>
        </p:nvSpPr>
        <p:spPr>
          <a:xfrm rot="2290807">
            <a:off x="2946519" y="3371948"/>
            <a:ext cx="185639" cy="396572"/>
          </a:xfrm>
          <a:prstGeom prst="round1Rect">
            <a:avLst/>
          </a:prstGeom>
          <a:solidFill>
            <a:schemeClr val="tx2">
              <a:lumMod val="60000"/>
              <a:lumOff val="40000"/>
            </a:schemeClr>
          </a:solidFill>
          <a:ln>
            <a:solidFill>
              <a:schemeClr val="tx2">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ound Single Corner Rectangle 18"/>
          <p:cNvSpPr/>
          <p:nvPr/>
        </p:nvSpPr>
        <p:spPr>
          <a:xfrm rot="2290807">
            <a:off x="2395183" y="3418743"/>
            <a:ext cx="216024" cy="720080"/>
          </a:xfrm>
          <a:prstGeom prst="round1Rect">
            <a:avLst/>
          </a:prstGeom>
          <a:solidFill>
            <a:srgbClr val="7030A0"/>
          </a:solidFill>
          <a:ln>
            <a:solidFill>
              <a:srgbClr val="7030A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ound Single Corner Rectangle 19"/>
          <p:cNvSpPr/>
          <p:nvPr/>
        </p:nvSpPr>
        <p:spPr>
          <a:xfrm rot="2290807">
            <a:off x="2730494" y="3155923"/>
            <a:ext cx="185639" cy="396572"/>
          </a:xfrm>
          <a:prstGeom prst="round1Rect">
            <a:avLst/>
          </a:prstGeom>
          <a:solidFill>
            <a:srgbClr val="CC66FF"/>
          </a:solidFill>
          <a:ln>
            <a:solidFill>
              <a:srgbClr val="CC66FF"/>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ound Single Corner Rectangle 20"/>
          <p:cNvSpPr/>
          <p:nvPr/>
        </p:nvSpPr>
        <p:spPr>
          <a:xfrm rot="19018675">
            <a:off x="1009920" y="3367000"/>
            <a:ext cx="185639" cy="396572"/>
          </a:xfrm>
          <a:prstGeom prst="round1Rect">
            <a:avLst/>
          </a:prstGeom>
          <a:solidFill>
            <a:schemeClr val="tx2">
              <a:lumMod val="60000"/>
              <a:lumOff val="40000"/>
            </a:schemeClr>
          </a:solidFill>
          <a:ln>
            <a:solidFill>
              <a:schemeClr val="tx2">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ound Single Corner Rectangle 21"/>
          <p:cNvSpPr/>
          <p:nvPr/>
        </p:nvSpPr>
        <p:spPr>
          <a:xfrm rot="18988759">
            <a:off x="1621888" y="3404413"/>
            <a:ext cx="216024" cy="720080"/>
          </a:xfrm>
          <a:prstGeom prst="round1Rect">
            <a:avLst/>
          </a:prstGeom>
          <a:solidFill>
            <a:srgbClr val="7030A0"/>
          </a:solidFill>
          <a:ln>
            <a:solidFill>
              <a:srgbClr val="7030A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ound Single Corner Rectangle 22"/>
          <p:cNvSpPr/>
          <p:nvPr/>
        </p:nvSpPr>
        <p:spPr>
          <a:xfrm rot="18989553">
            <a:off x="1226627" y="3150397"/>
            <a:ext cx="185639" cy="396572"/>
          </a:xfrm>
          <a:prstGeom prst="round1Rect">
            <a:avLst/>
          </a:prstGeom>
          <a:solidFill>
            <a:srgbClr val="CC66FF"/>
          </a:solidFill>
          <a:ln>
            <a:solidFill>
              <a:srgbClr val="CC66FF"/>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Block Arc 23"/>
          <p:cNvSpPr/>
          <p:nvPr/>
        </p:nvSpPr>
        <p:spPr>
          <a:xfrm rot="17873623">
            <a:off x="2335424" y="4206573"/>
            <a:ext cx="355628" cy="233910"/>
          </a:xfrm>
          <a:prstGeom prst="blockArc">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5" name="Block Arc 24"/>
          <p:cNvSpPr/>
          <p:nvPr/>
        </p:nvSpPr>
        <p:spPr>
          <a:xfrm rot="15197532" flipV="1">
            <a:off x="1618547" y="4291971"/>
            <a:ext cx="362290" cy="216024"/>
          </a:xfrm>
          <a:prstGeom prst="blockArc">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6" name="Oval 25"/>
          <p:cNvSpPr/>
          <p:nvPr/>
        </p:nvSpPr>
        <p:spPr>
          <a:xfrm>
            <a:off x="2843809" y="3140968"/>
            <a:ext cx="216024" cy="216024"/>
          </a:xfrm>
          <a:prstGeom prst="ellipse">
            <a:avLst/>
          </a:prstGeom>
          <a:solidFill>
            <a:srgbClr val="CC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Oval 26"/>
          <p:cNvSpPr/>
          <p:nvPr/>
        </p:nvSpPr>
        <p:spPr>
          <a:xfrm>
            <a:off x="2699793" y="3068960"/>
            <a:ext cx="216024" cy="216024"/>
          </a:xfrm>
          <a:prstGeom prst="ellipse">
            <a:avLst/>
          </a:prstGeom>
          <a:solidFill>
            <a:srgbClr val="CC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2699793" y="2924944"/>
            <a:ext cx="216024" cy="216024"/>
          </a:xfrm>
          <a:prstGeom prst="ellipse">
            <a:avLst/>
          </a:prstGeom>
          <a:solidFill>
            <a:srgbClr val="CC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3059833" y="3284984"/>
            <a:ext cx="216024" cy="216024"/>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Oval 29"/>
          <p:cNvSpPr/>
          <p:nvPr/>
        </p:nvSpPr>
        <p:spPr>
          <a:xfrm>
            <a:off x="3203849" y="3284984"/>
            <a:ext cx="216024" cy="216024"/>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3275857" y="3140968"/>
            <a:ext cx="216024" cy="216024"/>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1043609" y="2852936"/>
            <a:ext cx="216024" cy="216024"/>
          </a:xfrm>
          <a:prstGeom prst="ellipse">
            <a:avLst/>
          </a:prstGeom>
          <a:solidFill>
            <a:srgbClr val="CC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1115617" y="2996952"/>
            <a:ext cx="216024" cy="216024"/>
          </a:xfrm>
          <a:prstGeom prst="ellipse">
            <a:avLst/>
          </a:prstGeom>
          <a:solidFill>
            <a:srgbClr val="CC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1043609" y="3068960"/>
            <a:ext cx="216024" cy="216024"/>
          </a:xfrm>
          <a:prstGeom prst="ellipse">
            <a:avLst/>
          </a:prstGeom>
          <a:solidFill>
            <a:srgbClr val="CC66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611561" y="3212976"/>
            <a:ext cx="216024" cy="216024"/>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755577" y="3284984"/>
            <a:ext cx="216024" cy="216024"/>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899593" y="3284984"/>
            <a:ext cx="216024" cy="216024"/>
          </a:xfrm>
          <a:prstGeom prst="ellipse">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TextBox 37"/>
          <p:cNvSpPr txBox="1"/>
          <p:nvPr/>
        </p:nvSpPr>
        <p:spPr>
          <a:xfrm>
            <a:off x="2555777" y="5373216"/>
            <a:ext cx="648072" cy="369332"/>
          </a:xfrm>
          <a:prstGeom prst="rect">
            <a:avLst/>
          </a:prstGeom>
          <a:noFill/>
        </p:spPr>
        <p:txBody>
          <a:bodyPr wrap="square" rtlCol="0">
            <a:spAutoFit/>
          </a:bodyPr>
          <a:lstStyle/>
          <a:p>
            <a:r>
              <a:rPr lang="en-CA" b="1" dirty="0" smtClean="0">
                <a:solidFill>
                  <a:schemeClr val="tx2">
                    <a:lumMod val="50000"/>
                  </a:schemeClr>
                </a:solidFill>
              </a:rPr>
              <a:t>C</a:t>
            </a:r>
            <a:r>
              <a:rPr lang="en-CA" b="1" baseline="-25000" dirty="0" smtClean="0">
                <a:solidFill>
                  <a:schemeClr val="tx2">
                    <a:lumMod val="50000"/>
                  </a:schemeClr>
                </a:solidFill>
              </a:rPr>
              <a:t>H</a:t>
            </a:r>
            <a:r>
              <a:rPr lang="en-CA" b="1" dirty="0" smtClean="0">
                <a:solidFill>
                  <a:schemeClr val="tx2">
                    <a:lumMod val="50000"/>
                  </a:schemeClr>
                </a:solidFill>
              </a:rPr>
              <a:t>3</a:t>
            </a:r>
            <a:endParaRPr lang="en-CA" b="1" dirty="0">
              <a:solidFill>
                <a:schemeClr val="tx2">
                  <a:lumMod val="50000"/>
                </a:schemeClr>
              </a:solidFill>
            </a:endParaRPr>
          </a:p>
        </p:txBody>
      </p:sp>
      <p:sp>
        <p:nvSpPr>
          <p:cNvPr id="39" name="TextBox 38"/>
          <p:cNvSpPr txBox="1"/>
          <p:nvPr/>
        </p:nvSpPr>
        <p:spPr>
          <a:xfrm>
            <a:off x="2555777" y="4653136"/>
            <a:ext cx="648072" cy="369332"/>
          </a:xfrm>
          <a:prstGeom prst="rect">
            <a:avLst/>
          </a:prstGeom>
          <a:noFill/>
        </p:spPr>
        <p:txBody>
          <a:bodyPr wrap="square" rtlCol="0">
            <a:spAutoFit/>
          </a:bodyPr>
          <a:lstStyle/>
          <a:p>
            <a:r>
              <a:rPr lang="en-CA" b="1" dirty="0" smtClean="0">
                <a:solidFill>
                  <a:schemeClr val="tx2">
                    <a:lumMod val="50000"/>
                  </a:schemeClr>
                </a:solidFill>
              </a:rPr>
              <a:t>C</a:t>
            </a:r>
            <a:r>
              <a:rPr lang="en-CA" b="1" baseline="-25000" dirty="0" smtClean="0">
                <a:solidFill>
                  <a:schemeClr val="tx2">
                    <a:lumMod val="50000"/>
                  </a:schemeClr>
                </a:solidFill>
              </a:rPr>
              <a:t>H</a:t>
            </a:r>
            <a:r>
              <a:rPr lang="en-CA" b="1" dirty="0" smtClean="0">
                <a:solidFill>
                  <a:schemeClr val="tx2">
                    <a:lumMod val="50000"/>
                  </a:schemeClr>
                </a:solidFill>
              </a:rPr>
              <a:t>2</a:t>
            </a:r>
            <a:endParaRPr lang="en-CA" b="1" dirty="0">
              <a:solidFill>
                <a:schemeClr val="tx2">
                  <a:lumMod val="50000"/>
                </a:schemeClr>
              </a:solidFill>
            </a:endParaRPr>
          </a:p>
        </p:txBody>
      </p:sp>
      <p:sp>
        <p:nvSpPr>
          <p:cNvPr id="40" name="TextBox 39"/>
          <p:cNvSpPr txBox="1"/>
          <p:nvPr/>
        </p:nvSpPr>
        <p:spPr>
          <a:xfrm>
            <a:off x="2771801" y="3995772"/>
            <a:ext cx="648072" cy="369332"/>
          </a:xfrm>
          <a:prstGeom prst="rect">
            <a:avLst/>
          </a:prstGeom>
          <a:noFill/>
        </p:spPr>
        <p:txBody>
          <a:bodyPr wrap="square" rtlCol="0">
            <a:spAutoFit/>
          </a:bodyPr>
          <a:lstStyle/>
          <a:p>
            <a:r>
              <a:rPr lang="en-CA" b="1" dirty="0" smtClean="0">
                <a:solidFill>
                  <a:schemeClr val="tx2">
                    <a:lumMod val="50000"/>
                  </a:schemeClr>
                </a:solidFill>
              </a:rPr>
              <a:t>C</a:t>
            </a:r>
            <a:r>
              <a:rPr lang="en-CA" b="1" baseline="-25000" dirty="0" smtClean="0">
                <a:solidFill>
                  <a:schemeClr val="tx2">
                    <a:lumMod val="50000"/>
                  </a:schemeClr>
                </a:solidFill>
              </a:rPr>
              <a:t>H</a:t>
            </a:r>
            <a:r>
              <a:rPr lang="en-CA" b="1" dirty="0" smtClean="0">
                <a:solidFill>
                  <a:schemeClr val="tx2">
                    <a:lumMod val="50000"/>
                  </a:schemeClr>
                </a:solidFill>
              </a:rPr>
              <a:t>1</a:t>
            </a:r>
            <a:endParaRPr lang="en-CA" b="1" dirty="0">
              <a:solidFill>
                <a:schemeClr val="tx2">
                  <a:lumMod val="50000"/>
                </a:schemeClr>
              </a:solidFill>
            </a:endParaRPr>
          </a:p>
        </p:txBody>
      </p:sp>
      <p:sp>
        <p:nvSpPr>
          <p:cNvPr id="41" name="TextBox 40"/>
          <p:cNvSpPr txBox="1"/>
          <p:nvPr/>
        </p:nvSpPr>
        <p:spPr>
          <a:xfrm>
            <a:off x="3131841" y="3573016"/>
            <a:ext cx="648072" cy="369332"/>
          </a:xfrm>
          <a:prstGeom prst="rect">
            <a:avLst/>
          </a:prstGeom>
          <a:noFill/>
        </p:spPr>
        <p:txBody>
          <a:bodyPr wrap="square" rtlCol="0">
            <a:spAutoFit/>
          </a:bodyPr>
          <a:lstStyle/>
          <a:p>
            <a:r>
              <a:rPr lang="en-CA" b="1" dirty="0" smtClean="0">
                <a:solidFill>
                  <a:schemeClr val="tx2">
                    <a:lumMod val="50000"/>
                  </a:schemeClr>
                </a:solidFill>
              </a:rPr>
              <a:t>V</a:t>
            </a:r>
            <a:r>
              <a:rPr lang="en-CA" b="1" baseline="-25000" dirty="0" smtClean="0">
                <a:solidFill>
                  <a:schemeClr val="tx2">
                    <a:lumMod val="50000"/>
                  </a:schemeClr>
                </a:solidFill>
              </a:rPr>
              <a:t>H</a:t>
            </a:r>
            <a:endParaRPr lang="en-CA" b="1" dirty="0">
              <a:solidFill>
                <a:schemeClr val="tx2">
                  <a:lumMod val="50000"/>
                </a:schemeClr>
              </a:solidFill>
            </a:endParaRPr>
          </a:p>
        </p:txBody>
      </p:sp>
      <p:sp>
        <p:nvSpPr>
          <p:cNvPr id="42" name="TextBox 41"/>
          <p:cNvSpPr txBox="1"/>
          <p:nvPr/>
        </p:nvSpPr>
        <p:spPr>
          <a:xfrm>
            <a:off x="1331641" y="2924944"/>
            <a:ext cx="648072" cy="369332"/>
          </a:xfrm>
          <a:prstGeom prst="rect">
            <a:avLst/>
          </a:prstGeom>
          <a:noFill/>
        </p:spPr>
        <p:txBody>
          <a:bodyPr wrap="square" rtlCol="0">
            <a:spAutoFit/>
          </a:bodyPr>
          <a:lstStyle/>
          <a:p>
            <a:r>
              <a:rPr lang="en-CA" b="1" dirty="0" smtClean="0">
                <a:solidFill>
                  <a:schemeClr val="tx2">
                    <a:lumMod val="50000"/>
                  </a:schemeClr>
                </a:solidFill>
              </a:rPr>
              <a:t>V</a:t>
            </a:r>
            <a:r>
              <a:rPr lang="en-CA" b="1" baseline="-25000" dirty="0" smtClean="0">
                <a:solidFill>
                  <a:schemeClr val="tx2">
                    <a:lumMod val="50000"/>
                  </a:schemeClr>
                </a:solidFill>
              </a:rPr>
              <a:t>L</a:t>
            </a:r>
            <a:endParaRPr lang="en-CA" b="1" dirty="0">
              <a:solidFill>
                <a:schemeClr val="tx2">
                  <a:lumMod val="50000"/>
                </a:schemeClr>
              </a:solidFill>
            </a:endParaRPr>
          </a:p>
        </p:txBody>
      </p:sp>
      <p:sp>
        <p:nvSpPr>
          <p:cNvPr id="43" name="TextBox 42"/>
          <p:cNvSpPr txBox="1"/>
          <p:nvPr/>
        </p:nvSpPr>
        <p:spPr>
          <a:xfrm>
            <a:off x="1763689" y="3356992"/>
            <a:ext cx="648072" cy="369332"/>
          </a:xfrm>
          <a:prstGeom prst="rect">
            <a:avLst/>
          </a:prstGeom>
          <a:noFill/>
        </p:spPr>
        <p:txBody>
          <a:bodyPr wrap="square" rtlCol="0">
            <a:spAutoFit/>
          </a:bodyPr>
          <a:lstStyle/>
          <a:p>
            <a:r>
              <a:rPr lang="en-CA" b="1" dirty="0" smtClean="0">
                <a:solidFill>
                  <a:schemeClr val="tx2">
                    <a:lumMod val="50000"/>
                  </a:schemeClr>
                </a:solidFill>
              </a:rPr>
              <a:t>C</a:t>
            </a:r>
            <a:r>
              <a:rPr lang="en-CA" b="1" baseline="-25000" dirty="0" smtClean="0">
                <a:solidFill>
                  <a:schemeClr val="tx2">
                    <a:lumMod val="50000"/>
                  </a:schemeClr>
                </a:solidFill>
              </a:rPr>
              <a:t>L</a:t>
            </a:r>
            <a:endParaRPr lang="en-CA" b="1" dirty="0">
              <a:solidFill>
                <a:schemeClr val="tx2">
                  <a:lumMod val="50000"/>
                </a:schemeClr>
              </a:solidFill>
            </a:endParaRPr>
          </a:p>
        </p:txBody>
      </p:sp>
      <p:sp>
        <p:nvSpPr>
          <p:cNvPr id="44" name="Regular Pentagon 43"/>
          <p:cNvSpPr/>
          <p:nvPr/>
        </p:nvSpPr>
        <p:spPr>
          <a:xfrm rot="7286445">
            <a:off x="2937570" y="2660609"/>
            <a:ext cx="506978" cy="504056"/>
          </a:xfrm>
          <a:prstGeom prst="pentagon">
            <a:avLst/>
          </a:prstGeom>
          <a:solidFill>
            <a:schemeClr val="accent3">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5148064" y="0"/>
            <a:ext cx="3440814" cy="1077218"/>
          </a:xfrm>
          <a:prstGeom prst="rect">
            <a:avLst/>
          </a:prstGeom>
        </p:spPr>
        <p:txBody>
          <a:bodyPr wrap="none">
            <a:spAutoFit/>
          </a:bodyPr>
          <a:lstStyle/>
          <a:p>
            <a:r>
              <a:rPr lang="en-US" sz="3200" dirty="0" smtClean="0">
                <a:solidFill>
                  <a:schemeClr val="tx1">
                    <a:lumMod val="75000"/>
                    <a:lumOff val="25000"/>
                  </a:schemeClr>
                </a:solidFill>
              </a:rPr>
              <a:t>The “New” Biology:</a:t>
            </a:r>
          </a:p>
          <a:p>
            <a:r>
              <a:rPr lang="en-US" sz="3200" dirty="0" err="1" smtClean="0">
                <a:solidFill>
                  <a:schemeClr val="tx1">
                    <a:lumMod val="75000"/>
                    <a:lumOff val="25000"/>
                  </a:schemeClr>
                </a:solidFill>
              </a:rPr>
              <a:t>Redox</a:t>
            </a:r>
            <a:r>
              <a:rPr lang="en-US" sz="3200" dirty="0" smtClean="0">
                <a:solidFill>
                  <a:schemeClr val="tx1">
                    <a:lumMod val="75000"/>
                    <a:lumOff val="25000"/>
                  </a:schemeClr>
                </a:solidFill>
              </a:rPr>
              <a:t> Proteomics </a:t>
            </a:r>
            <a:endParaRPr lang="en-CA" sz="3200" dirty="0">
              <a:solidFill>
                <a:schemeClr val="tx1">
                  <a:lumMod val="75000"/>
                  <a:lumOff val="25000"/>
                </a:schemeClr>
              </a:solidFill>
            </a:endParaRPr>
          </a:p>
        </p:txBody>
      </p:sp>
      <p:pic>
        <p:nvPicPr>
          <p:cNvPr id="46" name="Picture 45" descr="IgG2.jpg"/>
          <p:cNvPicPr>
            <a:picLocks noChangeAspect="1"/>
          </p:cNvPicPr>
          <p:nvPr/>
        </p:nvPicPr>
        <p:blipFill>
          <a:blip r:embed="rId3" cstate="print"/>
          <a:srcRect l="8263" t="25850" r="2751" b="10101"/>
          <a:stretch>
            <a:fillRect/>
          </a:stretch>
        </p:blipFill>
        <p:spPr>
          <a:xfrm>
            <a:off x="4860032" y="1484784"/>
            <a:ext cx="4067968" cy="2234869"/>
          </a:xfrm>
          <a:prstGeom prst="roundRect">
            <a:avLst/>
          </a:prstGeom>
        </p:spPr>
      </p:pic>
      <p:pic>
        <p:nvPicPr>
          <p:cNvPr id="47" name="Picture 46" descr="IgG4.jpg"/>
          <p:cNvPicPr>
            <a:picLocks noChangeAspect="1"/>
          </p:cNvPicPr>
          <p:nvPr/>
        </p:nvPicPr>
        <p:blipFill>
          <a:blip r:embed="rId4" cstate="print"/>
          <a:srcRect l="8263" t="26900" r="2751" b="11151"/>
          <a:stretch>
            <a:fillRect/>
          </a:stretch>
        </p:blipFill>
        <p:spPr>
          <a:xfrm>
            <a:off x="4860000" y="4221088"/>
            <a:ext cx="4140000" cy="2261412"/>
          </a:xfrm>
          <a:prstGeom prst="roundRect">
            <a:avLst/>
          </a:prstGeom>
        </p:spPr>
      </p:pic>
      <p:sp>
        <p:nvSpPr>
          <p:cNvPr id="48" name="TextBox 47"/>
          <p:cNvSpPr txBox="1"/>
          <p:nvPr/>
        </p:nvSpPr>
        <p:spPr>
          <a:xfrm>
            <a:off x="6660232" y="3244334"/>
            <a:ext cx="648072" cy="369332"/>
          </a:xfrm>
          <a:prstGeom prst="rect">
            <a:avLst/>
          </a:prstGeom>
          <a:noFill/>
        </p:spPr>
        <p:txBody>
          <a:bodyPr wrap="square" rtlCol="0">
            <a:spAutoFit/>
          </a:bodyPr>
          <a:lstStyle/>
          <a:p>
            <a:r>
              <a:rPr lang="en-CA" b="1" dirty="0" smtClean="0">
                <a:solidFill>
                  <a:schemeClr val="tx1">
                    <a:lumMod val="75000"/>
                    <a:lumOff val="25000"/>
                  </a:schemeClr>
                </a:solidFill>
              </a:rPr>
              <a:t>IgG</a:t>
            </a:r>
            <a:r>
              <a:rPr lang="en-CA" b="1" baseline="-25000" dirty="0" smtClean="0">
                <a:solidFill>
                  <a:schemeClr val="tx1">
                    <a:lumMod val="75000"/>
                    <a:lumOff val="25000"/>
                  </a:schemeClr>
                </a:solidFill>
              </a:rPr>
              <a:t>2</a:t>
            </a:r>
            <a:endParaRPr lang="en-CA" b="1" dirty="0">
              <a:solidFill>
                <a:schemeClr val="tx1">
                  <a:lumMod val="75000"/>
                  <a:lumOff val="25000"/>
                </a:schemeClr>
              </a:solidFill>
            </a:endParaRPr>
          </a:p>
        </p:txBody>
      </p:sp>
      <p:sp>
        <p:nvSpPr>
          <p:cNvPr id="49" name="TextBox 48"/>
          <p:cNvSpPr txBox="1"/>
          <p:nvPr/>
        </p:nvSpPr>
        <p:spPr>
          <a:xfrm>
            <a:off x="6660000" y="6021288"/>
            <a:ext cx="648072" cy="369332"/>
          </a:xfrm>
          <a:prstGeom prst="rect">
            <a:avLst/>
          </a:prstGeom>
          <a:noFill/>
        </p:spPr>
        <p:txBody>
          <a:bodyPr wrap="square" rtlCol="0">
            <a:spAutoFit/>
          </a:bodyPr>
          <a:lstStyle/>
          <a:p>
            <a:r>
              <a:rPr lang="en-CA" b="1" dirty="0" smtClean="0">
                <a:solidFill>
                  <a:schemeClr val="tx1">
                    <a:lumMod val="75000"/>
                    <a:lumOff val="25000"/>
                  </a:schemeClr>
                </a:solidFill>
              </a:rPr>
              <a:t>IgG</a:t>
            </a:r>
            <a:r>
              <a:rPr lang="en-CA" b="1" baseline="-25000" dirty="0" smtClean="0">
                <a:solidFill>
                  <a:schemeClr val="tx1">
                    <a:lumMod val="75000"/>
                    <a:lumOff val="25000"/>
                  </a:schemeClr>
                </a:solidFill>
              </a:rPr>
              <a:t>4</a:t>
            </a:r>
            <a:endParaRPr lang="en-CA" b="1" dirty="0">
              <a:solidFill>
                <a:schemeClr val="tx1">
                  <a:lumMod val="75000"/>
                  <a:lumOff val="25000"/>
                </a:schemeClr>
              </a:solidFill>
            </a:endParaRPr>
          </a:p>
        </p:txBody>
      </p:sp>
      <p:sp>
        <p:nvSpPr>
          <p:cNvPr id="50" name="Rectangle 49"/>
          <p:cNvSpPr/>
          <p:nvPr/>
        </p:nvSpPr>
        <p:spPr>
          <a:xfrm>
            <a:off x="611560" y="332656"/>
            <a:ext cx="3096873" cy="769441"/>
          </a:xfrm>
          <a:prstGeom prst="rect">
            <a:avLst/>
          </a:prstGeom>
        </p:spPr>
        <p:txBody>
          <a:bodyPr wrap="none">
            <a:spAutoFit/>
          </a:bodyPr>
          <a:lstStyle/>
          <a:p>
            <a:pPr algn="ctr"/>
            <a:r>
              <a:rPr lang="en-US"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Antibodies</a:t>
            </a:r>
          </a:p>
        </p:txBody>
      </p:sp>
      <p:sp>
        <p:nvSpPr>
          <p:cNvPr id="51" name="TextBox 50"/>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52" name="TextBox 51"/>
          <p:cNvSpPr txBox="1"/>
          <p:nvPr/>
        </p:nvSpPr>
        <p:spPr>
          <a:xfrm>
            <a:off x="8819456" y="6488668"/>
            <a:ext cx="324544" cy="369332"/>
          </a:xfrm>
          <a:prstGeom prst="rect">
            <a:avLst/>
          </a:prstGeom>
          <a:noFill/>
        </p:spPr>
        <p:txBody>
          <a:bodyPr wrap="square" rtlCol="0">
            <a:spAutoFit/>
          </a:bodyPr>
          <a:lstStyle/>
          <a:p>
            <a:r>
              <a:rPr lang="en-CA" dirty="0" smtClean="0">
                <a:solidFill>
                  <a:schemeClr val="tx1">
                    <a:lumMod val="75000"/>
                    <a:lumOff val="25000"/>
                  </a:schemeClr>
                </a:solidFill>
              </a:rPr>
              <a:t>6</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gG4.jpg"/>
          <p:cNvPicPr>
            <a:picLocks noChangeAspect="1"/>
          </p:cNvPicPr>
          <p:nvPr/>
        </p:nvPicPr>
        <p:blipFill>
          <a:blip r:embed="rId2" cstate="print"/>
          <a:srcRect l="8263" t="26900" r="2751" b="11151"/>
          <a:stretch>
            <a:fillRect/>
          </a:stretch>
        </p:blipFill>
        <p:spPr>
          <a:xfrm>
            <a:off x="1051913" y="1506206"/>
            <a:ext cx="7040174" cy="3845588"/>
          </a:xfrm>
          <a:prstGeom prst="roundRect">
            <a:avLst/>
          </a:prstGeom>
        </p:spPr>
      </p:pic>
      <p:pic>
        <p:nvPicPr>
          <p:cNvPr id="4" name="Picture 3" descr="SDS gel Abs.jpg"/>
          <p:cNvPicPr>
            <a:picLocks noChangeAspect="1"/>
          </p:cNvPicPr>
          <p:nvPr/>
        </p:nvPicPr>
        <p:blipFill>
          <a:blip r:embed="rId3" cstate="print"/>
          <a:srcRect l="24800" t="43700" r="25588" b="4851"/>
          <a:stretch>
            <a:fillRect/>
          </a:stretch>
        </p:blipFill>
        <p:spPr>
          <a:xfrm>
            <a:off x="3419872" y="4365104"/>
            <a:ext cx="2304256" cy="1792199"/>
          </a:xfrm>
          <a:prstGeom prst="rect">
            <a:avLst/>
          </a:prstGeom>
        </p:spPr>
      </p:pic>
      <p:sp>
        <p:nvSpPr>
          <p:cNvPr id="6" name="Flowchart: Connector 5"/>
          <p:cNvSpPr/>
          <p:nvPr/>
        </p:nvSpPr>
        <p:spPr>
          <a:xfrm>
            <a:off x="3816000" y="5940000"/>
            <a:ext cx="216024" cy="216024"/>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lowchart: Connector 6"/>
          <p:cNvSpPr/>
          <p:nvPr/>
        </p:nvSpPr>
        <p:spPr>
          <a:xfrm>
            <a:off x="4500000" y="5940000"/>
            <a:ext cx="216024" cy="216024"/>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7"/>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9" name="TextBox 8"/>
          <p:cNvSpPr txBox="1"/>
          <p:nvPr/>
        </p:nvSpPr>
        <p:spPr>
          <a:xfrm>
            <a:off x="8819456" y="6488668"/>
            <a:ext cx="324544" cy="369332"/>
          </a:xfrm>
          <a:prstGeom prst="rect">
            <a:avLst/>
          </a:prstGeom>
          <a:noFill/>
        </p:spPr>
        <p:txBody>
          <a:bodyPr wrap="square" rtlCol="0">
            <a:spAutoFit/>
          </a:bodyPr>
          <a:lstStyle/>
          <a:p>
            <a:r>
              <a:rPr lang="en-CA" dirty="0" smtClean="0">
                <a:solidFill>
                  <a:schemeClr val="tx1">
                    <a:lumMod val="75000"/>
                    <a:lumOff val="25000"/>
                  </a:schemeClr>
                </a:solidFill>
              </a:rPr>
              <a:t>7</a:t>
            </a:r>
            <a:endParaRPr lang="en-CA" dirty="0">
              <a:solidFill>
                <a:schemeClr val="tx1">
                  <a:lumMod val="75000"/>
                  <a:lumOff val="25000"/>
                </a:schemeClr>
              </a:solidFill>
            </a:endParaRPr>
          </a:p>
        </p:txBody>
      </p:sp>
      <p:sp>
        <p:nvSpPr>
          <p:cNvPr id="10" name="Rectangle 9"/>
          <p:cNvSpPr/>
          <p:nvPr/>
        </p:nvSpPr>
        <p:spPr>
          <a:xfrm>
            <a:off x="1037441" y="332656"/>
            <a:ext cx="7069116" cy="769441"/>
          </a:xfrm>
          <a:prstGeom prst="rect">
            <a:avLst/>
          </a:prstGeom>
        </p:spPr>
        <p:txBody>
          <a:bodyPr wrap="none">
            <a:spAutoFit/>
          </a:bodyPr>
          <a:lstStyle/>
          <a:p>
            <a:pPr algn="ctr"/>
            <a:r>
              <a:rPr lang="en-US"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Antibodies Abnormalities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268760"/>
            <a:ext cx="9144000" cy="584775"/>
          </a:xfrm>
          <a:prstGeom prst="rect">
            <a:avLst/>
          </a:prstGeom>
          <a:noFill/>
        </p:spPr>
        <p:txBody>
          <a:bodyPr wrap="square" rtlCol="0">
            <a:spAutoFit/>
          </a:bodyPr>
          <a:lstStyle/>
          <a:p>
            <a:pPr algn="ctr"/>
            <a:r>
              <a:rPr lang="en-CA" sz="3200" dirty="0" smtClean="0">
                <a:solidFill>
                  <a:schemeClr val="tx1">
                    <a:lumMod val="75000"/>
                    <a:lumOff val="25000"/>
                  </a:schemeClr>
                </a:solidFill>
              </a:rPr>
              <a:t>Lessons from Enzymes: </a:t>
            </a:r>
            <a:r>
              <a:rPr lang="en-CA" sz="3200" dirty="0" err="1" smtClean="0">
                <a:solidFill>
                  <a:schemeClr val="tx1">
                    <a:lumMod val="75000"/>
                    <a:lumOff val="25000"/>
                  </a:schemeClr>
                </a:solidFill>
              </a:rPr>
              <a:t>Adenylate</a:t>
            </a:r>
            <a:r>
              <a:rPr lang="en-CA" sz="3200" dirty="0" smtClean="0">
                <a:solidFill>
                  <a:schemeClr val="tx1">
                    <a:lumMod val="75000"/>
                    <a:lumOff val="25000"/>
                  </a:schemeClr>
                </a:solidFill>
              </a:rPr>
              <a:t> </a:t>
            </a:r>
            <a:r>
              <a:rPr lang="en-CA" sz="3200" dirty="0" err="1" smtClean="0">
                <a:solidFill>
                  <a:schemeClr val="tx1">
                    <a:lumMod val="75000"/>
                    <a:lumOff val="25000"/>
                  </a:schemeClr>
                </a:solidFill>
              </a:rPr>
              <a:t>Kinase</a:t>
            </a:r>
            <a:endParaRPr lang="en-CA" sz="3200" dirty="0">
              <a:solidFill>
                <a:schemeClr val="tx1">
                  <a:lumMod val="75000"/>
                  <a:lumOff val="25000"/>
                </a:schemeClr>
              </a:solidFill>
            </a:endParaRPr>
          </a:p>
        </p:txBody>
      </p:sp>
      <p:sp>
        <p:nvSpPr>
          <p:cNvPr id="4" name="Rectangle 3"/>
          <p:cNvSpPr/>
          <p:nvPr/>
        </p:nvSpPr>
        <p:spPr>
          <a:xfrm>
            <a:off x="2373802" y="188640"/>
            <a:ext cx="4943020" cy="769441"/>
          </a:xfrm>
          <a:prstGeom prst="rect">
            <a:avLst/>
          </a:prstGeom>
        </p:spPr>
        <p:txBody>
          <a:bodyPr wrap="none">
            <a:spAutoFit/>
          </a:bodyPr>
          <a:lstStyle/>
          <a:p>
            <a:r>
              <a:rPr lang="en-CA"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 Paradigm Shifts</a:t>
            </a:r>
            <a:endParaRPr lang="en-CA"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5" name="TextBox 4"/>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6" name="TextBox 5"/>
          <p:cNvSpPr txBox="1"/>
          <p:nvPr/>
        </p:nvSpPr>
        <p:spPr>
          <a:xfrm>
            <a:off x="8819456" y="6488668"/>
            <a:ext cx="324544" cy="369332"/>
          </a:xfrm>
          <a:prstGeom prst="rect">
            <a:avLst/>
          </a:prstGeom>
          <a:noFill/>
        </p:spPr>
        <p:txBody>
          <a:bodyPr wrap="square" rtlCol="0">
            <a:spAutoFit/>
          </a:bodyPr>
          <a:lstStyle/>
          <a:p>
            <a:r>
              <a:rPr lang="en-CA" dirty="0" smtClean="0">
                <a:solidFill>
                  <a:schemeClr val="tx1">
                    <a:lumMod val="75000"/>
                    <a:lumOff val="25000"/>
                  </a:schemeClr>
                </a:solidFill>
              </a:rPr>
              <a:t>8</a:t>
            </a:r>
            <a:endParaRPr lang="en-CA" dirty="0">
              <a:solidFill>
                <a:schemeClr val="tx1">
                  <a:lumMod val="75000"/>
                  <a:lumOff val="25000"/>
                </a:schemeClr>
              </a:solidFill>
            </a:endParaRPr>
          </a:p>
        </p:txBody>
      </p:sp>
      <p:pic>
        <p:nvPicPr>
          <p:cNvPr id="7" name="Picture 2"/>
          <p:cNvPicPr>
            <a:picLocks noChangeAspect="1" noChangeArrowheads="1"/>
          </p:cNvPicPr>
          <p:nvPr/>
        </p:nvPicPr>
        <p:blipFill>
          <a:blip r:embed="rId3" cstate="print"/>
          <a:srcRect l="21669" t="18750" r="46120" b="11458"/>
          <a:stretch>
            <a:fillRect/>
          </a:stretch>
        </p:blipFill>
        <p:spPr bwMode="auto">
          <a:xfrm>
            <a:off x="5940152" y="4149080"/>
            <a:ext cx="2160240" cy="2501512"/>
          </a:xfrm>
          <a:prstGeom prst="roundRect">
            <a:avLst/>
          </a:prstGeom>
          <a:noFill/>
          <a:ln w="38100">
            <a:noFill/>
            <a:miter lim="800000"/>
            <a:headEnd/>
            <a:tailEnd/>
          </a:ln>
        </p:spPr>
      </p:pic>
      <p:pic>
        <p:nvPicPr>
          <p:cNvPr id="8" name="Picture 2" descr="http://www.ncbi.nlm.nih.gov/corecgi/tileshop/tileshop.fcgi?p=PMC3&amp;id=147579&amp;s=20&amp;r=1&amp;c=1"/>
          <p:cNvPicPr>
            <a:picLocks noChangeAspect="1" noChangeArrowheads="1"/>
          </p:cNvPicPr>
          <p:nvPr/>
        </p:nvPicPr>
        <p:blipFill>
          <a:blip r:embed="rId4" cstate="print"/>
          <a:srcRect/>
          <a:stretch>
            <a:fillRect/>
          </a:stretch>
        </p:blipFill>
        <p:spPr bwMode="auto">
          <a:xfrm>
            <a:off x="251520" y="3429000"/>
            <a:ext cx="5072063" cy="2809875"/>
          </a:xfrm>
          <a:prstGeom prst="rect">
            <a:avLst/>
          </a:prstGeom>
          <a:noFill/>
          <a:ln w="9525">
            <a:noFill/>
            <a:miter lim="800000"/>
            <a:headEnd/>
            <a:tailEnd/>
          </a:ln>
        </p:spPr>
      </p:pic>
      <p:pic>
        <p:nvPicPr>
          <p:cNvPr id="9" name="Picture 3"/>
          <p:cNvPicPr>
            <a:picLocks noChangeAspect="1" noChangeArrowheads="1"/>
          </p:cNvPicPr>
          <p:nvPr/>
        </p:nvPicPr>
        <p:blipFill>
          <a:blip r:embed="rId5" cstate="print"/>
          <a:srcRect/>
          <a:stretch>
            <a:fillRect/>
          </a:stretch>
        </p:blipFill>
        <p:spPr bwMode="auto">
          <a:xfrm>
            <a:off x="5652120" y="2204864"/>
            <a:ext cx="2072903" cy="1862048"/>
          </a:xfrm>
          <a:prstGeom prst="roundRect">
            <a:avLst/>
          </a:prstGeom>
          <a:noFill/>
          <a:ln w="38100">
            <a:solidFill>
              <a:schemeClr val="tx2">
                <a:lumMod val="50000"/>
              </a:schemeClr>
            </a:solidFill>
            <a:round/>
            <a:headEnd/>
            <a:tailEnd/>
          </a:ln>
        </p:spPr>
      </p:pic>
      <p:sp>
        <p:nvSpPr>
          <p:cNvPr id="10" name="Rounded Rectangle 9"/>
          <p:cNvSpPr/>
          <p:nvPr/>
        </p:nvSpPr>
        <p:spPr>
          <a:xfrm>
            <a:off x="6228184" y="4365104"/>
            <a:ext cx="864096" cy="648072"/>
          </a:xfrm>
          <a:prstGeom prst="round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ounded Rectangle 11"/>
          <p:cNvSpPr/>
          <p:nvPr/>
        </p:nvSpPr>
        <p:spPr>
          <a:xfrm>
            <a:off x="323528" y="2492896"/>
            <a:ext cx="4248472" cy="504056"/>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467544" y="2564904"/>
            <a:ext cx="3906454" cy="369332"/>
          </a:xfrm>
          <a:prstGeom prst="rect">
            <a:avLst/>
          </a:prstGeom>
        </p:spPr>
        <p:txBody>
          <a:bodyPr wrap="none">
            <a:spAutoFit/>
          </a:bodyPr>
          <a:lstStyle/>
          <a:p>
            <a:r>
              <a:rPr lang="en-CA" dirty="0" smtClean="0">
                <a:solidFill>
                  <a:schemeClr val="bg1"/>
                </a:solidFill>
              </a:rPr>
              <a:t>Mg</a:t>
            </a:r>
            <a:r>
              <a:rPr lang="en-CA" baseline="30000" dirty="0" smtClean="0">
                <a:solidFill>
                  <a:schemeClr val="bg1"/>
                </a:solidFill>
              </a:rPr>
              <a:t>2+ </a:t>
            </a:r>
            <a:r>
              <a:rPr lang="en-CA" dirty="0" smtClean="0">
                <a:solidFill>
                  <a:schemeClr val="bg1"/>
                </a:solidFill>
              </a:rPr>
              <a:t>- ATP  + AMP ↔ Mg</a:t>
            </a:r>
            <a:r>
              <a:rPr lang="en-CA" baseline="30000" dirty="0" smtClean="0">
                <a:solidFill>
                  <a:schemeClr val="bg1"/>
                </a:solidFill>
              </a:rPr>
              <a:t>2+ </a:t>
            </a:r>
            <a:r>
              <a:rPr lang="en-CA" dirty="0" smtClean="0">
                <a:solidFill>
                  <a:schemeClr val="bg1"/>
                </a:solidFill>
              </a:rPr>
              <a:t>- ADP + ADP</a:t>
            </a:r>
            <a:endParaRPr lang="en-CA"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9816" y="188640"/>
            <a:ext cx="7884368" cy="769441"/>
          </a:xfrm>
          <a:prstGeom prst="rect">
            <a:avLst/>
          </a:prstGeom>
          <a:noFill/>
        </p:spPr>
        <p:txBody>
          <a:bodyPr wrap="square" rtlCol="0">
            <a:spAutoFit/>
          </a:bodyPr>
          <a:lstStyle/>
          <a:p>
            <a:r>
              <a:rPr lang="en-CA"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The Power of Bioinformatics</a:t>
            </a:r>
            <a:endParaRPr lang="en-CA"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TextBox 5"/>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7" name="TextBox 6"/>
          <p:cNvSpPr txBox="1"/>
          <p:nvPr/>
        </p:nvSpPr>
        <p:spPr>
          <a:xfrm>
            <a:off x="8819456" y="6488668"/>
            <a:ext cx="324544" cy="369332"/>
          </a:xfrm>
          <a:prstGeom prst="rect">
            <a:avLst/>
          </a:prstGeom>
          <a:noFill/>
        </p:spPr>
        <p:txBody>
          <a:bodyPr wrap="square" rtlCol="0">
            <a:spAutoFit/>
          </a:bodyPr>
          <a:lstStyle/>
          <a:p>
            <a:r>
              <a:rPr lang="en-CA" dirty="0" smtClean="0">
                <a:solidFill>
                  <a:schemeClr val="tx1">
                    <a:lumMod val="75000"/>
                    <a:lumOff val="25000"/>
                  </a:schemeClr>
                </a:solidFill>
              </a:rPr>
              <a:t>9</a:t>
            </a:r>
            <a:endParaRPr lang="en-CA" dirty="0">
              <a:solidFill>
                <a:schemeClr val="tx1">
                  <a:lumMod val="75000"/>
                  <a:lumOff val="25000"/>
                </a:schemeClr>
              </a:solidFill>
            </a:endParaRPr>
          </a:p>
        </p:txBody>
      </p:sp>
      <p:pic>
        <p:nvPicPr>
          <p:cNvPr id="5" name="Picture 4" descr="ALIGNMENT2.jpg"/>
          <p:cNvPicPr>
            <a:picLocks noChangeAspect="1"/>
          </p:cNvPicPr>
          <p:nvPr/>
        </p:nvPicPr>
        <p:blipFill>
          <a:blip r:embed="rId3" cstate="print"/>
          <a:srcRect l="9236" t="8001" r="11953" b="34250"/>
          <a:stretch>
            <a:fillRect/>
          </a:stretch>
        </p:blipFill>
        <p:spPr>
          <a:xfrm>
            <a:off x="251520" y="1412776"/>
            <a:ext cx="4632078" cy="4392488"/>
          </a:xfrm>
          <a:prstGeom prst="rect">
            <a:avLst/>
          </a:prstGeom>
        </p:spPr>
      </p:pic>
      <p:sp>
        <p:nvSpPr>
          <p:cNvPr id="8" name="Rounded Rectangle 7"/>
          <p:cNvSpPr/>
          <p:nvPr/>
        </p:nvSpPr>
        <p:spPr>
          <a:xfrm>
            <a:off x="2267744" y="3645024"/>
            <a:ext cx="1584176" cy="288032"/>
          </a:xfrm>
          <a:prstGeom prst="roundRect">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21"/>
          <p:cNvSpPr txBox="1">
            <a:spLocks noChangeArrowheads="1"/>
          </p:cNvSpPr>
          <p:nvPr/>
        </p:nvSpPr>
        <p:spPr bwMode="auto">
          <a:xfrm>
            <a:off x="4572000" y="1340768"/>
            <a:ext cx="4572000" cy="1077218"/>
          </a:xfrm>
          <a:prstGeom prst="rect">
            <a:avLst/>
          </a:prstGeom>
          <a:noFill/>
          <a:ln w="9525">
            <a:noFill/>
            <a:miter lim="800000"/>
            <a:headEnd/>
            <a:tailEnd/>
          </a:ln>
        </p:spPr>
        <p:txBody>
          <a:bodyPr>
            <a:spAutoFit/>
          </a:bodyPr>
          <a:lstStyle/>
          <a:p>
            <a:pPr algn="ctr"/>
            <a:r>
              <a:rPr lang="en-CA" sz="3200" dirty="0">
                <a:solidFill>
                  <a:schemeClr val="tx1">
                    <a:lumMod val="75000"/>
                    <a:lumOff val="25000"/>
                  </a:schemeClr>
                </a:solidFill>
              </a:rPr>
              <a:t>Human </a:t>
            </a:r>
            <a:r>
              <a:rPr lang="en-CA" sz="3200" dirty="0" smtClean="0">
                <a:solidFill>
                  <a:schemeClr val="tx1">
                    <a:lumMod val="75000"/>
                    <a:lumOff val="25000"/>
                  </a:schemeClr>
                </a:solidFill>
              </a:rPr>
              <a:t>AK1-trimer</a:t>
            </a:r>
          </a:p>
          <a:p>
            <a:pPr algn="ctr"/>
            <a:r>
              <a:rPr lang="en-CA" sz="3200" dirty="0" smtClean="0">
                <a:solidFill>
                  <a:schemeClr val="tx1">
                    <a:lumMod val="75000"/>
                    <a:lumOff val="25000"/>
                  </a:schemeClr>
                </a:solidFill>
              </a:rPr>
              <a:t>AP5 - </a:t>
            </a:r>
            <a:r>
              <a:rPr lang="en-CA" sz="3200" dirty="0">
                <a:solidFill>
                  <a:schemeClr val="tx1">
                    <a:lumMod val="75000"/>
                    <a:lumOff val="25000"/>
                  </a:schemeClr>
                </a:solidFill>
              </a:rPr>
              <a:t>Zn</a:t>
            </a:r>
            <a:r>
              <a:rPr lang="en-CA" sz="3200" baseline="30000" dirty="0">
                <a:solidFill>
                  <a:schemeClr val="tx1">
                    <a:lumMod val="75000"/>
                    <a:lumOff val="25000"/>
                  </a:schemeClr>
                </a:solidFill>
              </a:rPr>
              <a:t>2+ </a:t>
            </a:r>
            <a:r>
              <a:rPr lang="en-CA" sz="3200" dirty="0">
                <a:solidFill>
                  <a:schemeClr val="tx1">
                    <a:lumMod val="75000"/>
                    <a:lumOff val="25000"/>
                  </a:schemeClr>
                </a:solidFill>
              </a:rPr>
              <a:t>PDB 1Z83</a:t>
            </a:r>
          </a:p>
        </p:txBody>
      </p:sp>
      <p:pic>
        <p:nvPicPr>
          <p:cNvPr id="16" name="Picture 4"/>
          <p:cNvPicPr>
            <a:picLocks noChangeAspect="1" noChangeArrowheads="1"/>
          </p:cNvPicPr>
          <p:nvPr/>
        </p:nvPicPr>
        <p:blipFill>
          <a:blip r:embed="rId4" cstate="print"/>
          <a:srcRect l="18375" t="9375" r="33016" b="3125"/>
          <a:stretch>
            <a:fillRect/>
          </a:stretch>
        </p:blipFill>
        <p:spPr bwMode="auto">
          <a:xfrm>
            <a:off x="5364088" y="2564904"/>
            <a:ext cx="3384376" cy="3425152"/>
          </a:xfrm>
          <a:prstGeom prst="roundRect">
            <a:avLst/>
          </a:prstGeom>
          <a:noFill/>
          <a:ln w="9525">
            <a:noFill/>
            <a:miter lim="800000"/>
            <a:headEnd/>
            <a:tailEnd/>
          </a:ln>
        </p:spPr>
      </p:pic>
      <p:sp>
        <p:nvSpPr>
          <p:cNvPr id="17" name="Rounded Rectangle 16"/>
          <p:cNvSpPr/>
          <p:nvPr/>
        </p:nvSpPr>
        <p:spPr>
          <a:xfrm>
            <a:off x="5364088" y="4509120"/>
            <a:ext cx="1224136" cy="504056"/>
          </a:xfrm>
          <a:prstGeom prst="roundRect">
            <a:avLst/>
          </a:prstGeom>
          <a:no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732240" y="4293096"/>
            <a:ext cx="720080" cy="79208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0" y="216000"/>
            <a:ext cx="9144000" cy="707886"/>
          </a:xfrm>
          <a:prstGeom prst="rect">
            <a:avLst/>
          </a:prstGeom>
          <a:noFill/>
          <a:ln>
            <a:solidFill>
              <a:schemeClr val="bg1"/>
            </a:solidFill>
          </a:ln>
        </p:spPr>
        <p:txBody>
          <a:bodyPr wrap="square" rtlCol="0">
            <a:spAutoFit/>
          </a:bodyPr>
          <a:lstStyle/>
          <a:p>
            <a:pPr algn="ctr"/>
            <a:r>
              <a:rPr lang="en-CA" sz="4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Analytical Toolkit</a:t>
            </a:r>
            <a:endParaRPr lang="en-CA"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26" name="TextBox 25"/>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28" name="Rectangle 27"/>
          <p:cNvSpPr/>
          <p:nvPr/>
        </p:nvSpPr>
        <p:spPr>
          <a:xfrm>
            <a:off x="2160000" y="3708000"/>
            <a:ext cx="5634372" cy="2492990"/>
          </a:xfrm>
          <a:prstGeom prst="rect">
            <a:avLst/>
          </a:prstGeom>
        </p:spPr>
        <p:txBody>
          <a:bodyPr wrap="square">
            <a:spAutoFit/>
          </a:bodyPr>
          <a:lstStyle/>
          <a:p>
            <a:pPr marL="355600" indent="-355600">
              <a:spcAft>
                <a:spcPts val="600"/>
              </a:spcAft>
              <a:buBlip>
                <a:blip r:embed="rId3"/>
              </a:buBlip>
            </a:pPr>
            <a:r>
              <a:rPr lang="en-CA" b="1" dirty="0" smtClean="0">
                <a:solidFill>
                  <a:schemeClr val="accent1">
                    <a:lumMod val="50000"/>
                  </a:schemeClr>
                </a:solidFill>
              </a:rPr>
              <a:t>Methodology</a:t>
            </a:r>
          </a:p>
          <a:p>
            <a:pPr marL="1255713" indent="-531813">
              <a:spcAft>
                <a:spcPts val="600"/>
              </a:spcAft>
              <a:buFont typeface="Wingdings" pitchFamily="2" charset="2"/>
              <a:buChar char="q"/>
            </a:pPr>
            <a:r>
              <a:rPr lang="en-CA" dirty="0" smtClean="0">
                <a:solidFill>
                  <a:schemeClr val="accent1">
                    <a:lumMod val="75000"/>
                  </a:schemeClr>
                </a:solidFill>
              </a:rPr>
              <a:t>Bioinformatics</a:t>
            </a:r>
          </a:p>
          <a:p>
            <a:pPr marL="1255713" indent="-531813">
              <a:spcAft>
                <a:spcPts val="600"/>
              </a:spcAft>
              <a:buFont typeface="Wingdings" pitchFamily="2" charset="2"/>
              <a:buChar char="q"/>
            </a:pPr>
            <a:r>
              <a:rPr lang="en-CA" dirty="0" smtClean="0">
                <a:solidFill>
                  <a:schemeClr val="accent1">
                    <a:lumMod val="75000"/>
                  </a:schemeClr>
                </a:solidFill>
              </a:rPr>
              <a:t>Targets and systems</a:t>
            </a:r>
          </a:p>
          <a:p>
            <a:pPr marL="1255713" indent="-531813">
              <a:spcAft>
                <a:spcPts val="600"/>
              </a:spcAft>
              <a:buFont typeface="Wingdings" pitchFamily="2" charset="2"/>
              <a:buChar char="q"/>
            </a:pPr>
            <a:r>
              <a:rPr lang="en-CA" dirty="0" smtClean="0">
                <a:solidFill>
                  <a:schemeClr val="accent1">
                    <a:lumMod val="75000"/>
                  </a:schemeClr>
                </a:solidFill>
              </a:rPr>
              <a:t>Factors and instrument</a:t>
            </a:r>
          </a:p>
          <a:p>
            <a:pPr marL="355600" indent="-355600">
              <a:spcAft>
                <a:spcPts val="600"/>
              </a:spcAft>
              <a:buBlip>
                <a:blip r:embed="rId3"/>
              </a:buBlip>
            </a:pPr>
            <a:r>
              <a:rPr lang="en-CA" b="1" dirty="0" smtClean="0">
                <a:solidFill>
                  <a:schemeClr val="accent1">
                    <a:lumMod val="50000"/>
                  </a:schemeClr>
                </a:solidFill>
              </a:rPr>
              <a:t>Single, multiple and routine assays</a:t>
            </a:r>
          </a:p>
          <a:p>
            <a:pPr marL="1255713" indent="-531813">
              <a:spcAft>
                <a:spcPts val="600"/>
              </a:spcAft>
              <a:buFont typeface="Wingdings" pitchFamily="2" charset="2"/>
              <a:buChar char="q"/>
            </a:pPr>
            <a:r>
              <a:rPr lang="en-CA" dirty="0" smtClean="0">
                <a:solidFill>
                  <a:schemeClr val="accent1">
                    <a:lumMod val="75000"/>
                  </a:schemeClr>
                </a:solidFill>
              </a:rPr>
              <a:t>Sequence</a:t>
            </a:r>
          </a:p>
          <a:p>
            <a:pPr marL="1255713" indent="-531813">
              <a:spcAft>
                <a:spcPts val="600"/>
              </a:spcAft>
              <a:buFont typeface="Wingdings" pitchFamily="2" charset="2"/>
              <a:buChar char="q"/>
            </a:pPr>
            <a:r>
              <a:rPr lang="en-CA" dirty="0" smtClean="0">
                <a:solidFill>
                  <a:schemeClr val="accent1">
                    <a:lumMod val="75000"/>
                  </a:schemeClr>
                </a:solidFill>
              </a:rPr>
              <a:t>Interactions </a:t>
            </a:r>
          </a:p>
        </p:txBody>
      </p:sp>
      <p:pic>
        <p:nvPicPr>
          <p:cNvPr id="30" name="Picture 29" descr="Sequential pathway.jpg"/>
          <p:cNvPicPr>
            <a:picLocks noChangeAspect="1"/>
          </p:cNvPicPr>
          <p:nvPr/>
        </p:nvPicPr>
        <p:blipFill>
          <a:blip r:embed="rId4" cstate="print"/>
          <a:srcRect l="1015" t="8122" r="1516" b="72926"/>
          <a:stretch>
            <a:fillRect/>
          </a:stretch>
        </p:blipFill>
        <p:spPr>
          <a:xfrm>
            <a:off x="1331640" y="972000"/>
            <a:ext cx="6912768" cy="1008112"/>
          </a:xfrm>
          <a:prstGeom prst="rect">
            <a:avLst/>
          </a:prstGeom>
        </p:spPr>
      </p:pic>
      <p:sp>
        <p:nvSpPr>
          <p:cNvPr id="7" name="TextBox 6"/>
          <p:cNvSpPr txBox="1"/>
          <p:nvPr/>
        </p:nvSpPr>
        <p:spPr>
          <a:xfrm>
            <a:off x="8604448" y="6488668"/>
            <a:ext cx="539552" cy="369332"/>
          </a:xfrm>
          <a:prstGeom prst="rect">
            <a:avLst/>
          </a:prstGeom>
          <a:noFill/>
        </p:spPr>
        <p:txBody>
          <a:bodyPr wrap="square" rtlCol="0">
            <a:spAutoFit/>
          </a:bodyPr>
          <a:lstStyle/>
          <a:p>
            <a:pPr algn="r"/>
            <a:r>
              <a:rPr lang="en-CA" dirty="0" smtClean="0">
                <a:solidFill>
                  <a:schemeClr val="tx1">
                    <a:lumMod val="75000"/>
                    <a:lumOff val="25000"/>
                  </a:schemeClr>
                </a:solidFill>
              </a:rPr>
              <a:t>10</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0" y="216000"/>
            <a:ext cx="9144000" cy="707886"/>
          </a:xfrm>
          <a:prstGeom prst="rect">
            <a:avLst/>
          </a:prstGeom>
          <a:noFill/>
          <a:ln>
            <a:solidFill>
              <a:schemeClr val="bg1"/>
            </a:solidFill>
          </a:ln>
        </p:spPr>
        <p:txBody>
          <a:bodyPr wrap="square" rtlCol="0">
            <a:spAutoFit/>
          </a:bodyPr>
          <a:lstStyle/>
          <a:p>
            <a:pPr algn="ctr"/>
            <a:r>
              <a:rPr lang="en-CA" sz="4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Analytical Toolkit</a:t>
            </a:r>
            <a:endParaRPr lang="en-CA"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26" name="TextBox 25"/>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27" name="Right Arrow 26"/>
          <p:cNvSpPr/>
          <p:nvPr/>
        </p:nvSpPr>
        <p:spPr>
          <a:xfrm>
            <a:off x="6948264" y="2412000"/>
            <a:ext cx="1512168" cy="648072"/>
          </a:xfrm>
          <a:prstGeom prst="rightArrow">
            <a:avLst/>
          </a:prstGeom>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tabLst>
                <a:tab pos="457200" algn="l"/>
              </a:tabLst>
            </a:pPr>
            <a:endParaRPr lang="en-CA" b="1" dirty="0" smtClean="0">
              <a:ln>
                <a:solidFill>
                  <a:schemeClr val="tx2">
                    <a:lumMod val="50000"/>
                  </a:schemeClr>
                </a:solidFill>
              </a:ln>
              <a:solidFill>
                <a:schemeClr val="tx2">
                  <a:lumMod val="50000"/>
                </a:schemeClr>
              </a:solidFill>
              <a:cs typeface="Arial" pitchFamily="34" charset="0"/>
            </a:endParaRPr>
          </a:p>
        </p:txBody>
      </p:sp>
      <p:sp>
        <p:nvSpPr>
          <p:cNvPr id="28" name="Trapezoid 27"/>
          <p:cNvSpPr/>
          <p:nvPr/>
        </p:nvSpPr>
        <p:spPr>
          <a:xfrm rot="5400000">
            <a:off x="3203848" y="-359960"/>
            <a:ext cx="1152128" cy="6192688"/>
          </a:xfrm>
          <a:prstGeom prst="trapezoid">
            <a:avLst>
              <a:gd name="adj" fmla="val 36753"/>
            </a:avLst>
          </a:prstGeom>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ln>
                <a:solidFill>
                  <a:schemeClr val="tx2">
                    <a:lumMod val="50000"/>
                  </a:schemeClr>
                </a:solidFill>
              </a:ln>
              <a:solidFill>
                <a:schemeClr val="accent1">
                  <a:lumMod val="50000"/>
                </a:schemeClr>
              </a:solidFill>
            </a:endParaRPr>
          </a:p>
        </p:txBody>
      </p:sp>
      <p:sp>
        <p:nvSpPr>
          <p:cNvPr id="30" name="Rectangle 29"/>
          <p:cNvSpPr/>
          <p:nvPr/>
        </p:nvSpPr>
        <p:spPr>
          <a:xfrm>
            <a:off x="2160000" y="3708000"/>
            <a:ext cx="5634372" cy="2492990"/>
          </a:xfrm>
          <a:prstGeom prst="rect">
            <a:avLst/>
          </a:prstGeom>
        </p:spPr>
        <p:txBody>
          <a:bodyPr wrap="square">
            <a:spAutoFit/>
          </a:bodyPr>
          <a:lstStyle/>
          <a:p>
            <a:pPr marL="355600" indent="-355600">
              <a:spcAft>
                <a:spcPts val="600"/>
              </a:spcAft>
              <a:buBlip>
                <a:blip r:embed="rId3"/>
              </a:buBlip>
            </a:pPr>
            <a:r>
              <a:rPr lang="en-CA" b="1" dirty="0" smtClean="0">
                <a:solidFill>
                  <a:schemeClr val="accent1">
                    <a:lumMod val="50000"/>
                  </a:schemeClr>
                </a:solidFill>
              </a:rPr>
              <a:t>Methodology</a:t>
            </a:r>
          </a:p>
          <a:p>
            <a:pPr marL="1255713" indent="-531813">
              <a:spcAft>
                <a:spcPts val="600"/>
              </a:spcAft>
              <a:buFont typeface="Wingdings" pitchFamily="2" charset="2"/>
              <a:buChar char="q"/>
            </a:pPr>
            <a:r>
              <a:rPr lang="en-CA" dirty="0" smtClean="0">
                <a:solidFill>
                  <a:schemeClr val="accent1">
                    <a:lumMod val="75000"/>
                  </a:schemeClr>
                </a:solidFill>
              </a:rPr>
              <a:t>Bioinformatics</a:t>
            </a:r>
          </a:p>
          <a:p>
            <a:pPr marL="1255713" indent="-531813">
              <a:spcAft>
                <a:spcPts val="600"/>
              </a:spcAft>
              <a:buFont typeface="Wingdings" pitchFamily="2" charset="2"/>
              <a:buChar char="q"/>
            </a:pPr>
            <a:r>
              <a:rPr lang="en-CA" dirty="0" smtClean="0">
                <a:solidFill>
                  <a:schemeClr val="accent1">
                    <a:lumMod val="75000"/>
                  </a:schemeClr>
                </a:solidFill>
              </a:rPr>
              <a:t>Targets and systems</a:t>
            </a:r>
          </a:p>
          <a:p>
            <a:pPr marL="1255713" indent="-531813">
              <a:spcAft>
                <a:spcPts val="600"/>
              </a:spcAft>
              <a:buFont typeface="Wingdings" pitchFamily="2" charset="2"/>
              <a:buChar char="q"/>
            </a:pPr>
            <a:r>
              <a:rPr lang="en-CA" dirty="0" smtClean="0">
                <a:solidFill>
                  <a:schemeClr val="accent1">
                    <a:lumMod val="75000"/>
                  </a:schemeClr>
                </a:solidFill>
              </a:rPr>
              <a:t>Factors and instrument</a:t>
            </a:r>
          </a:p>
          <a:p>
            <a:pPr marL="355600" indent="-355600">
              <a:spcAft>
                <a:spcPts val="600"/>
              </a:spcAft>
              <a:buBlip>
                <a:blip r:embed="rId3"/>
              </a:buBlip>
            </a:pPr>
            <a:r>
              <a:rPr lang="en-CA" b="1" dirty="0" smtClean="0">
                <a:solidFill>
                  <a:schemeClr val="accent1">
                    <a:lumMod val="50000"/>
                  </a:schemeClr>
                </a:solidFill>
              </a:rPr>
              <a:t>Single, multiple and routine assays</a:t>
            </a:r>
          </a:p>
          <a:p>
            <a:pPr marL="1255713" indent="-531813">
              <a:spcAft>
                <a:spcPts val="600"/>
              </a:spcAft>
              <a:buFont typeface="Wingdings" pitchFamily="2" charset="2"/>
              <a:buChar char="q"/>
            </a:pPr>
            <a:r>
              <a:rPr lang="en-CA" dirty="0" smtClean="0">
                <a:solidFill>
                  <a:schemeClr val="accent1">
                    <a:lumMod val="75000"/>
                  </a:schemeClr>
                </a:solidFill>
              </a:rPr>
              <a:t>Sequence</a:t>
            </a:r>
          </a:p>
          <a:p>
            <a:pPr marL="1255713" indent="-531813">
              <a:spcAft>
                <a:spcPts val="600"/>
              </a:spcAft>
              <a:buFont typeface="Wingdings" pitchFamily="2" charset="2"/>
              <a:buChar char="q"/>
            </a:pPr>
            <a:r>
              <a:rPr lang="en-CA" dirty="0" smtClean="0">
                <a:solidFill>
                  <a:schemeClr val="accent1">
                    <a:lumMod val="75000"/>
                  </a:schemeClr>
                </a:solidFill>
              </a:rPr>
              <a:t>Interactions </a:t>
            </a:r>
          </a:p>
        </p:txBody>
      </p:sp>
      <p:sp>
        <p:nvSpPr>
          <p:cNvPr id="32" name="Rectangle 31"/>
          <p:cNvSpPr/>
          <p:nvPr/>
        </p:nvSpPr>
        <p:spPr>
          <a:xfrm>
            <a:off x="827584" y="2492896"/>
            <a:ext cx="4526111" cy="461665"/>
          </a:xfrm>
          <a:prstGeom prst="rect">
            <a:avLst/>
          </a:prstGeom>
        </p:spPr>
        <p:txBody>
          <a:bodyPr wrap="none">
            <a:spAutoFit/>
          </a:bodyPr>
          <a:lstStyle/>
          <a:p>
            <a:pPr lvl="0" eaLnBrk="0" fontAlgn="base" hangingPunct="0">
              <a:spcBef>
                <a:spcPct val="0"/>
              </a:spcBef>
              <a:spcAft>
                <a:spcPct val="0"/>
              </a:spcAft>
              <a:tabLst>
                <a:tab pos="457200" algn="l"/>
              </a:tabLst>
            </a:pPr>
            <a:r>
              <a:rPr lang="en-CA" sz="2400" dirty="0" smtClean="0">
                <a:solidFill>
                  <a:schemeClr val="bg1"/>
                </a:solidFill>
                <a:ea typeface="Times New Roman" pitchFamily="18" charset="0"/>
                <a:cs typeface="Times New Roman" pitchFamily="18" charset="0"/>
              </a:rPr>
              <a:t>Data Mining,  Analytical  &amp;  Quality</a:t>
            </a:r>
            <a:endParaRPr lang="en-CA" sz="2400" dirty="0" smtClean="0">
              <a:solidFill>
                <a:schemeClr val="bg1"/>
              </a:solidFill>
              <a:cs typeface="Arial" pitchFamily="34" charset="0"/>
            </a:endParaRPr>
          </a:p>
        </p:txBody>
      </p:sp>
      <p:pic>
        <p:nvPicPr>
          <p:cNvPr id="35" name="Picture 34" descr="Sequential pathway.jpg"/>
          <p:cNvPicPr>
            <a:picLocks noChangeAspect="1"/>
          </p:cNvPicPr>
          <p:nvPr/>
        </p:nvPicPr>
        <p:blipFill>
          <a:blip r:embed="rId4" cstate="print"/>
          <a:srcRect l="2031" t="32490" r="1516" b="48558"/>
          <a:stretch>
            <a:fillRect/>
          </a:stretch>
        </p:blipFill>
        <p:spPr>
          <a:xfrm>
            <a:off x="1332000" y="972000"/>
            <a:ext cx="6840760" cy="1008112"/>
          </a:xfrm>
          <a:prstGeom prst="rect">
            <a:avLst/>
          </a:prstGeom>
        </p:spPr>
      </p:pic>
      <p:sp>
        <p:nvSpPr>
          <p:cNvPr id="36" name="TextBox 35"/>
          <p:cNvSpPr txBox="1"/>
          <p:nvPr/>
        </p:nvSpPr>
        <p:spPr>
          <a:xfrm>
            <a:off x="8604448" y="6488668"/>
            <a:ext cx="539552" cy="369332"/>
          </a:xfrm>
          <a:prstGeom prst="rect">
            <a:avLst/>
          </a:prstGeom>
          <a:noFill/>
        </p:spPr>
        <p:txBody>
          <a:bodyPr wrap="square" rtlCol="0">
            <a:spAutoFit/>
          </a:bodyPr>
          <a:lstStyle/>
          <a:p>
            <a:pPr algn="r"/>
            <a:r>
              <a:rPr lang="en-CA" dirty="0" smtClean="0">
                <a:solidFill>
                  <a:schemeClr val="tx1">
                    <a:lumMod val="75000"/>
                    <a:lumOff val="25000"/>
                  </a:schemeClr>
                </a:solidFill>
              </a:rPr>
              <a:t>11</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16000"/>
            <a:ext cx="9144000" cy="707886"/>
          </a:xfrm>
          <a:prstGeom prst="rect">
            <a:avLst/>
          </a:prstGeom>
          <a:solidFill>
            <a:schemeClr val="bg1"/>
          </a:solidFill>
          <a:ln>
            <a:solidFill>
              <a:schemeClr val="bg1"/>
            </a:solidFill>
          </a:ln>
        </p:spPr>
        <p:txBody>
          <a:bodyPr wrap="square" rtlCol="0">
            <a:spAutoFit/>
          </a:bodyPr>
          <a:lstStyle/>
          <a:p>
            <a:pPr algn="ctr"/>
            <a:r>
              <a:rPr lang="en-CA" sz="4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Factors to Consider:</a:t>
            </a:r>
            <a:endParaRPr lang="en-CA"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5" name="TextBox 4"/>
          <p:cNvSpPr txBox="1"/>
          <p:nvPr/>
        </p:nvSpPr>
        <p:spPr>
          <a:xfrm>
            <a:off x="1007604" y="3852000"/>
            <a:ext cx="7128792" cy="2277547"/>
          </a:xfrm>
          <a:prstGeom prst="rect">
            <a:avLst/>
          </a:prstGeom>
          <a:noFill/>
          <a:ln>
            <a:noFill/>
          </a:ln>
        </p:spPr>
        <p:txBody>
          <a:bodyPr wrap="square" rtlCol="0">
            <a:spAutoFit/>
          </a:bodyPr>
          <a:lstStyle/>
          <a:p>
            <a:pPr>
              <a:spcAft>
                <a:spcPts val="1200"/>
              </a:spcAft>
              <a:tabLst>
                <a:tab pos="3233738" algn="l"/>
              </a:tabLst>
            </a:pPr>
            <a:r>
              <a:rPr lang="en-CA" sz="2400" dirty="0" smtClean="0">
                <a:solidFill>
                  <a:schemeClr val="tx2">
                    <a:lumMod val="75000"/>
                  </a:schemeClr>
                </a:solidFill>
              </a:rPr>
              <a:t>Factors	Process	Product</a:t>
            </a:r>
          </a:p>
          <a:p>
            <a:pPr>
              <a:tabLst>
                <a:tab pos="3671888" algn="l"/>
                <a:tab pos="4927600" algn="l"/>
              </a:tabLst>
            </a:pPr>
            <a:r>
              <a:rPr lang="en-CA" dirty="0" smtClean="0">
                <a:solidFill>
                  <a:schemeClr val="tx2">
                    <a:lumMod val="75000"/>
                  </a:schemeClr>
                </a:solidFill>
              </a:rPr>
              <a:t>Cell type / strains	√	√</a:t>
            </a:r>
          </a:p>
          <a:p>
            <a:pPr>
              <a:tabLst>
                <a:tab pos="3671888" algn="l"/>
                <a:tab pos="4927600" algn="l"/>
              </a:tabLst>
            </a:pPr>
            <a:r>
              <a:rPr lang="en-CA" dirty="0" smtClean="0">
                <a:solidFill>
                  <a:schemeClr val="tx2">
                    <a:lumMod val="75000"/>
                  </a:schemeClr>
                </a:solidFill>
              </a:rPr>
              <a:t>Gene constructs	√</a:t>
            </a:r>
            <a:r>
              <a:rPr lang="en-CA" b="1" dirty="0" smtClean="0">
                <a:solidFill>
                  <a:schemeClr val="tx2">
                    <a:lumMod val="75000"/>
                  </a:schemeClr>
                </a:solidFill>
              </a:rPr>
              <a:t>	</a:t>
            </a:r>
            <a:r>
              <a:rPr lang="en-CA" dirty="0" smtClean="0">
                <a:solidFill>
                  <a:schemeClr val="tx2">
                    <a:lumMod val="75000"/>
                  </a:schemeClr>
                </a:solidFill>
              </a:rPr>
              <a:t>√</a:t>
            </a:r>
          </a:p>
          <a:p>
            <a:pPr>
              <a:tabLst>
                <a:tab pos="3671888" algn="l"/>
                <a:tab pos="4927600" algn="l"/>
              </a:tabLst>
            </a:pPr>
            <a:r>
              <a:rPr lang="en-CA" dirty="0" smtClean="0">
                <a:solidFill>
                  <a:schemeClr val="tx2">
                    <a:lumMod val="75000"/>
                  </a:schemeClr>
                </a:solidFill>
              </a:rPr>
              <a:t>pH, T</a:t>
            </a:r>
            <a:r>
              <a:rPr lang="en-CA" baseline="30000" dirty="0" smtClean="0">
                <a:solidFill>
                  <a:schemeClr val="tx2">
                    <a:lumMod val="75000"/>
                  </a:schemeClr>
                </a:solidFill>
              </a:rPr>
              <a:t>0</a:t>
            </a:r>
            <a:r>
              <a:rPr lang="en-CA" dirty="0" smtClean="0">
                <a:solidFill>
                  <a:schemeClr val="tx2">
                    <a:lumMod val="75000"/>
                  </a:schemeClr>
                </a:solidFill>
              </a:rPr>
              <a:t>, metabolites	√</a:t>
            </a:r>
            <a:r>
              <a:rPr lang="en-CA" b="1" dirty="0" smtClean="0">
                <a:solidFill>
                  <a:schemeClr val="tx2">
                    <a:lumMod val="75000"/>
                  </a:schemeClr>
                </a:solidFill>
              </a:rPr>
              <a:t>	</a:t>
            </a:r>
            <a:r>
              <a:rPr lang="en-CA" dirty="0" smtClean="0">
                <a:solidFill>
                  <a:schemeClr val="tx2">
                    <a:lumMod val="75000"/>
                  </a:schemeClr>
                </a:solidFill>
              </a:rPr>
              <a:t>√</a:t>
            </a:r>
            <a:endParaRPr lang="en-CA" baseline="-25000" dirty="0" smtClean="0">
              <a:solidFill>
                <a:schemeClr val="tx2">
                  <a:lumMod val="75000"/>
                </a:schemeClr>
              </a:solidFill>
            </a:endParaRPr>
          </a:p>
          <a:p>
            <a:pPr>
              <a:tabLst>
                <a:tab pos="3671888" algn="l"/>
                <a:tab pos="4927600" algn="l"/>
              </a:tabLst>
            </a:pPr>
            <a:r>
              <a:rPr lang="en-CA" b="1" dirty="0" smtClean="0">
                <a:solidFill>
                  <a:schemeClr val="tx2">
                    <a:lumMod val="75000"/>
                  </a:schemeClr>
                </a:solidFill>
              </a:rPr>
              <a:t>O</a:t>
            </a:r>
            <a:r>
              <a:rPr lang="en-CA" b="1" baseline="-25000" dirty="0" smtClean="0">
                <a:solidFill>
                  <a:schemeClr val="tx2">
                    <a:lumMod val="75000"/>
                  </a:schemeClr>
                </a:solidFill>
              </a:rPr>
              <a:t>2</a:t>
            </a:r>
            <a:r>
              <a:rPr lang="en-CA" b="1" dirty="0" smtClean="0">
                <a:solidFill>
                  <a:schemeClr val="tx2">
                    <a:lumMod val="75000"/>
                  </a:schemeClr>
                </a:solidFill>
              </a:rPr>
              <a:t>, agitation	√	√</a:t>
            </a:r>
          </a:p>
          <a:p>
            <a:pPr>
              <a:tabLst>
                <a:tab pos="3671888" algn="l"/>
                <a:tab pos="4927600" algn="l"/>
              </a:tabLst>
            </a:pPr>
            <a:r>
              <a:rPr lang="en-CA" b="1" dirty="0" smtClean="0">
                <a:solidFill>
                  <a:schemeClr val="tx2">
                    <a:lumMod val="75000"/>
                  </a:schemeClr>
                </a:solidFill>
              </a:rPr>
              <a:t>Media composition	-	√</a:t>
            </a:r>
          </a:p>
          <a:p>
            <a:pPr>
              <a:tabLst>
                <a:tab pos="3671888" algn="l"/>
                <a:tab pos="4927600" algn="l"/>
              </a:tabLst>
            </a:pPr>
            <a:r>
              <a:rPr lang="en-CA" b="1" dirty="0" smtClean="0">
                <a:solidFill>
                  <a:schemeClr val="tx2">
                    <a:lumMod val="75000"/>
                  </a:schemeClr>
                </a:solidFill>
              </a:rPr>
              <a:t>Sequence and structure	√	√</a:t>
            </a:r>
            <a:endParaRPr lang="en-CA" sz="2800" dirty="0">
              <a:solidFill>
                <a:srgbClr val="0070C0"/>
              </a:solidFill>
            </a:endParaRPr>
          </a:p>
        </p:txBody>
      </p:sp>
      <p:sp>
        <p:nvSpPr>
          <p:cNvPr id="6" name="Right Brace 5"/>
          <p:cNvSpPr/>
          <p:nvPr/>
        </p:nvSpPr>
        <p:spPr>
          <a:xfrm>
            <a:off x="6444208" y="5310208"/>
            <a:ext cx="359612" cy="711080"/>
          </a:xfrm>
          <a:prstGeom prst="rightBrace">
            <a:avLst/>
          </a:prstGeom>
          <a:solidFill>
            <a:schemeClr val="bg1"/>
          </a:solidFill>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b="1" dirty="0">
              <a:solidFill>
                <a:schemeClr val="tx2">
                  <a:lumMod val="75000"/>
                </a:schemeClr>
              </a:solidFill>
            </a:endParaRPr>
          </a:p>
        </p:txBody>
      </p:sp>
      <p:sp>
        <p:nvSpPr>
          <p:cNvPr id="7" name="TextBox 6"/>
          <p:cNvSpPr txBox="1"/>
          <p:nvPr/>
        </p:nvSpPr>
        <p:spPr>
          <a:xfrm>
            <a:off x="6876256" y="5184000"/>
            <a:ext cx="1044544" cy="923330"/>
          </a:xfrm>
          <a:prstGeom prst="rect">
            <a:avLst/>
          </a:prstGeom>
          <a:noFill/>
        </p:spPr>
        <p:txBody>
          <a:bodyPr wrap="square" rtlCol="0">
            <a:spAutoFit/>
          </a:bodyPr>
          <a:lstStyle/>
          <a:p>
            <a:r>
              <a:rPr lang="en-CA" b="1" dirty="0" smtClean="0">
                <a:solidFill>
                  <a:schemeClr val="tx2">
                    <a:lumMod val="75000"/>
                  </a:schemeClr>
                </a:solidFill>
              </a:rPr>
              <a:t>Activity</a:t>
            </a:r>
          </a:p>
          <a:p>
            <a:r>
              <a:rPr lang="en-CA" b="1" dirty="0" smtClean="0">
                <a:solidFill>
                  <a:schemeClr val="tx2">
                    <a:lumMod val="75000"/>
                  </a:schemeClr>
                </a:solidFill>
              </a:rPr>
              <a:t>Stability</a:t>
            </a:r>
          </a:p>
          <a:p>
            <a:r>
              <a:rPr lang="en-CA" b="1" dirty="0" smtClean="0">
                <a:solidFill>
                  <a:schemeClr val="tx2">
                    <a:lumMod val="75000"/>
                  </a:schemeClr>
                </a:solidFill>
              </a:rPr>
              <a:t>Yield</a:t>
            </a:r>
            <a:endParaRPr lang="en-CA" b="1" dirty="0">
              <a:solidFill>
                <a:schemeClr val="tx2">
                  <a:lumMod val="75000"/>
                </a:schemeClr>
              </a:solidFill>
            </a:endParaRPr>
          </a:p>
        </p:txBody>
      </p:sp>
      <p:sp>
        <p:nvSpPr>
          <p:cNvPr id="8" name="TextBox 7"/>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33" name="Right Arrow 32"/>
          <p:cNvSpPr/>
          <p:nvPr/>
        </p:nvSpPr>
        <p:spPr>
          <a:xfrm>
            <a:off x="6948264" y="2412000"/>
            <a:ext cx="1512168" cy="648072"/>
          </a:xfrm>
          <a:prstGeom prst="rightArrow">
            <a:avLst/>
          </a:prstGeom>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tabLst>
                <a:tab pos="457200" algn="l"/>
              </a:tabLst>
            </a:pPr>
            <a:endParaRPr lang="en-CA" b="1" dirty="0" smtClean="0">
              <a:ln>
                <a:solidFill>
                  <a:schemeClr val="tx2">
                    <a:lumMod val="50000"/>
                  </a:schemeClr>
                </a:solidFill>
              </a:ln>
              <a:solidFill>
                <a:schemeClr val="tx2">
                  <a:lumMod val="50000"/>
                </a:schemeClr>
              </a:solidFill>
              <a:cs typeface="Arial" pitchFamily="34" charset="0"/>
            </a:endParaRPr>
          </a:p>
        </p:txBody>
      </p:sp>
      <p:sp>
        <p:nvSpPr>
          <p:cNvPr id="34" name="Trapezoid 33"/>
          <p:cNvSpPr/>
          <p:nvPr/>
        </p:nvSpPr>
        <p:spPr>
          <a:xfrm rot="5400000">
            <a:off x="3203848" y="-359960"/>
            <a:ext cx="1152128" cy="6192688"/>
          </a:xfrm>
          <a:prstGeom prst="trapezoid">
            <a:avLst>
              <a:gd name="adj" fmla="val 36753"/>
            </a:avLst>
          </a:prstGeom>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ln>
                <a:solidFill>
                  <a:schemeClr val="tx2">
                    <a:lumMod val="50000"/>
                  </a:schemeClr>
                </a:solidFill>
              </a:ln>
              <a:solidFill>
                <a:schemeClr val="accent1">
                  <a:lumMod val="50000"/>
                </a:schemeClr>
              </a:solidFill>
            </a:endParaRPr>
          </a:p>
        </p:txBody>
      </p:sp>
      <p:sp>
        <p:nvSpPr>
          <p:cNvPr id="36" name="Rectangle 35"/>
          <p:cNvSpPr/>
          <p:nvPr/>
        </p:nvSpPr>
        <p:spPr>
          <a:xfrm>
            <a:off x="827584" y="2492896"/>
            <a:ext cx="4526111" cy="461665"/>
          </a:xfrm>
          <a:prstGeom prst="rect">
            <a:avLst/>
          </a:prstGeom>
        </p:spPr>
        <p:txBody>
          <a:bodyPr wrap="none">
            <a:spAutoFit/>
          </a:bodyPr>
          <a:lstStyle/>
          <a:p>
            <a:pPr lvl="0" eaLnBrk="0" fontAlgn="base" hangingPunct="0">
              <a:spcBef>
                <a:spcPct val="0"/>
              </a:spcBef>
              <a:spcAft>
                <a:spcPct val="0"/>
              </a:spcAft>
              <a:tabLst>
                <a:tab pos="457200" algn="l"/>
              </a:tabLst>
            </a:pPr>
            <a:r>
              <a:rPr lang="en-CA" sz="2400" dirty="0" smtClean="0">
                <a:solidFill>
                  <a:schemeClr val="bg1"/>
                </a:solidFill>
                <a:ea typeface="Times New Roman" pitchFamily="18" charset="0"/>
                <a:cs typeface="Times New Roman" pitchFamily="18" charset="0"/>
              </a:rPr>
              <a:t>Data Mining,  Analytical  &amp;  Quality</a:t>
            </a:r>
            <a:endParaRPr lang="en-CA" sz="2400" dirty="0" smtClean="0">
              <a:solidFill>
                <a:schemeClr val="bg1"/>
              </a:solidFill>
              <a:cs typeface="Arial" pitchFamily="34" charset="0"/>
            </a:endParaRPr>
          </a:p>
        </p:txBody>
      </p:sp>
      <p:pic>
        <p:nvPicPr>
          <p:cNvPr id="37" name="Picture 36" descr="Sequential pathway.jpg"/>
          <p:cNvPicPr>
            <a:picLocks noChangeAspect="1"/>
          </p:cNvPicPr>
          <p:nvPr/>
        </p:nvPicPr>
        <p:blipFill>
          <a:blip r:embed="rId3" cstate="print"/>
          <a:srcRect l="2031" t="55503" r="1516" b="25545"/>
          <a:stretch>
            <a:fillRect/>
          </a:stretch>
        </p:blipFill>
        <p:spPr>
          <a:xfrm>
            <a:off x="1332000" y="972000"/>
            <a:ext cx="6840760" cy="1008112"/>
          </a:xfrm>
          <a:prstGeom prst="rect">
            <a:avLst/>
          </a:prstGeom>
        </p:spPr>
      </p:pic>
      <p:sp>
        <p:nvSpPr>
          <p:cNvPr id="38" name="TextBox 37"/>
          <p:cNvSpPr txBox="1"/>
          <p:nvPr/>
        </p:nvSpPr>
        <p:spPr>
          <a:xfrm>
            <a:off x="8604448" y="6488668"/>
            <a:ext cx="539552" cy="369332"/>
          </a:xfrm>
          <a:prstGeom prst="rect">
            <a:avLst/>
          </a:prstGeom>
          <a:noFill/>
        </p:spPr>
        <p:txBody>
          <a:bodyPr wrap="square" rtlCol="0">
            <a:spAutoFit/>
          </a:bodyPr>
          <a:lstStyle/>
          <a:p>
            <a:pPr algn="r"/>
            <a:r>
              <a:rPr lang="en-CA" dirty="0" smtClean="0">
                <a:solidFill>
                  <a:schemeClr val="tx1">
                    <a:lumMod val="75000"/>
                    <a:lumOff val="25000"/>
                  </a:schemeClr>
                </a:solidFill>
              </a:rPr>
              <a:t>12</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0" y="216000"/>
            <a:ext cx="9144000" cy="707886"/>
          </a:xfrm>
          <a:prstGeom prst="rect">
            <a:avLst/>
          </a:prstGeom>
          <a:noFill/>
          <a:ln>
            <a:solidFill>
              <a:schemeClr val="bg1"/>
            </a:solidFill>
          </a:ln>
        </p:spPr>
        <p:txBody>
          <a:bodyPr wrap="square" rtlCol="0">
            <a:spAutoFit/>
          </a:bodyPr>
          <a:lstStyle/>
          <a:p>
            <a:pPr algn="ctr"/>
            <a:r>
              <a:rPr lang="en-CA" sz="4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Factors to Consider:</a:t>
            </a:r>
            <a:endParaRPr lang="en-CA"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7" name="TextBox 16"/>
          <p:cNvSpPr txBox="1"/>
          <p:nvPr/>
        </p:nvSpPr>
        <p:spPr>
          <a:xfrm>
            <a:off x="1008000" y="3528000"/>
            <a:ext cx="6768752" cy="2831544"/>
          </a:xfrm>
          <a:prstGeom prst="rect">
            <a:avLst/>
          </a:prstGeom>
          <a:noFill/>
          <a:ln>
            <a:noFill/>
          </a:ln>
        </p:spPr>
        <p:txBody>
          <a:bodyPr wrap="square" rtlCol="0">
            <a:spAutoFit/>
          </a:bodyPr>
          <a:lstStyle/>
          <a:p>
            <a:pPr>
              <a:spcAft>
                <a:spcPts val="1200"/>
              </a:spcAft>
              <a:tabLst>
                <a:tab pos="3233738" algn="l"/>
              </a:tabLst>
            </a:pPr>
            <a:r>
              <a:rPr lang="en-CA" sz="2400" dirty="0" smtClean="0">
                <a:solidFill>
                  <a:schemeClr val="tx2">
                    <a:lumMod val="75000"/>
                  </a:schemeClr>
                </a:solidFill>
              </a:rPr>
              <a:t>Factors	Process	Product</a:t>
            </a:r>
          </a:p>
          <a:p>
            <a:pPr>
              <a:tabLst>
                <a:tab pos="3671888" algn="l"/>
                <a:tab pos="4927600" algn="l"/>
              </a:tabLst>
            </a:pPr>
            <a:r>
              <a:rPr lang="en-CA" dirty="0" smtClean="0">
                <a:solidFill>
                  <a:schemeClr val="tx2">
                    <a:lumMod val="75000"/>
                  </a:schemeClr>
                </a:solidFill>
              </a:rPr>
              <a:t>Buffers composition	-	√</a:t>
            </a:r>
          </a:p>
          <a:p>
            <a:pPr>
              <a:tabLst>
                <a:tab pos="3671888" algn="l"/>
                <a:tab pos="4927600" algn="l"/>
              </a:tabLst>
            </a:pPr>
            <a:r>
              <a:rPr lang="en-CA" dirty="0" smtClean="0">
                <a:solidFill>
                  <a:schemeClr val="tx2">
                    <a:lumMod val="75000"/>
                  </a:schemeClr>
                </a:solidFill>
              </a:rPr>
              <a:t>Purification process	√</a:t>
            </a:r>
            <a:r>
              <a:rPr lang="en-CA" b="1" dirty="0" smtClean="0">
                <a:solidFill>
                  <a:schemeClr val="tx2">
                    <a:lumMod val="75000"/>
                  </a:schemeClr>
                </a:solidFill>
              </a:rPr>
              <a:t>	</a:t>
            </a:r>
            <a:r>
              <a:rPr lang="en-CA" dirty="0" smtClean="0">
                <a:solidFill>
                  <a:schemeClr val="tx2">
                    <a:lumMod val="75000"/>
                  </a:schemeClr>
                </a:solidFill>
              </a:rPr>
              <a:t>√</a:t>
            </a:r>
          </a:p>
          <a:p>
            <a:pPr>
              <a:tabLst>
                <a:tab pos="3671888" algn="l"/>
                <a:tab pos="4927600" algn="l"/>
              </a:tabLst>
            </a:pPr>
            <a:r>
              <a:rPr lang="en-CA" b="1" dirty="0" smtClean="0">
                <a:solidFill>
                  <a:schemeClr val="tx2">
                    <a:lumMod val="75000"/>
                  </a:schemeClr>
                </a:solidFill>
              </a:rPr>
              <a:t>Additives	-	√</a:t>
            </a:r>
          </a:p>
          <a:p>
            <a:pPr>
              <a:tabLst>
                <a:tab pos="3671888" algn="l"/>
                <a:tab pos="4927600" algn="l"/>
              </a:tabLst>
            </a:pPr>
            <a:r>
              <a:rPr lang="en-CA" b="1" dirty="0" smtClean="0">
                <a:solidFill>
                  <a:schemeClr val="tx2">
                    <a:lumMod val="75000"/>
                  </a:schemeClr>
                </a:solidFill>
              </a:rPr>
              <a:t>pH variations	√ 	√</a:t>
            </a:r>
            <a:endParaRPr lang="en-CA" b="1" baseline="-25000" dirty="0" smtClean="0">
              <a:solidFill>
                <a:schemeClr val="tx2">
                  <a:lumMod val="75000"/>
                </a:schemeClr>
              </a:solidFill>
            </a:endParaRPr>
          </a:p>
          <a:p>
            <a:pPr>
              <a:tabLst>
                <a:tab pos="3671888" algn="l"/>
                <a:tab pos="4927600" algn="l"/>
              </a:tabLst>
            </a:pPr>
            <a:r>
              <a:rPr lang="en-CA" b="1" dirty="0" smtClean="0">
                <a:solidFill>
                  <a:schemeClr val="tx2">
                    <a:lumMod val="75000"/>
                  </a:schemeClr>
                </a:solidFill>
              </a:rPr>
              <a:t>O</a:t>
            </a:r>
            <a:r>
              <a:rPr lang="en-CA" b="1" baseline="-25000" dirty="0" smtClean="0">
                <a:solidFill>
                  <a:schemeClr val="tx2">
                    <a:lumMod val="75000"/>
                  </a:schemeClr>
                </a:solidFill>
              </a:rPr>
              <a:t>2</a:t>
            </a:r>
            <a:r>
              <a:rPr lang="en-CA" b="1" dirty="0" smtClean="0">
                <a:solidFill>
                  <a:schemeClr val="tx2">
                    <a:lumMod val="75000"/>
                  </a:schemeClr>
                </a:solidFill>
              </a:rPr>
              <a:t>, H</a:t>
            </a:r>
            <a:r>
              <a:rPr lang="en-CA" b="1" baseline="-25000" dirty="0" smtClean="0">
                <a:solidFill>
                  <a:schemeClr val="tx2">
                    <a:lumMod val="75000"/>
                  </a:schemeClr>
                </a:solidFill>
              </a:rPr>
              <a:t>2</a:t>
            </a:r>
            <a:r>
              <a:rPr lang="en-CA" b="1" dirty="0" smtClean="0">
                <a:solidFill>
                  <a:schemeClr val="tx2">
                    <a:lumMod val="75000"/>
                  </a:schemeClr>
                </a:solidFill>
              </a:rPr>
              <a:t>O</a:t>
            </a:r>
            <a:r>
              <a:rPr lang="en-CA" b="1" baseline="-25000" dirty="0" smtClean="0">
                <a:solidFill>
                  <a:schemeClr val="tx2">
                    <a:lumMod val="75000"/>
                  </a:schemeClr>
                </a:solidFill>
              </a:rPr>
              <a:t>2</a:t>
            </a:r>
            <a:r>
              <a:rPr lang="en-CA" b="1" dirty="0" smtClean="0">
                <a:solidFill>
                  <a:schemeClr val="tx2">
                    <a:lumMod val="75000"/>
                  </a:schemeClr>
                </a:solidFill>
              </a:rPr>
              <a:t>, ROS	√	√</a:t>
            </a:r>
          </a:p>
          <a:p>
            <a:pPr>
              <a:tabLst>
                <a:tab pos="3671888" algn="l"/>
                <a:tab pos="4927600" algn="l"/>
              </a:tabLst>
            </a:pPr>
            <a:r>
              <a:rPr lang="en-CA" b="1" dirty="0" smtClean="0">
                <a:solidFill>
                  <a:schemeClr val="tx2">
                    <a:lumMod val="75000"/>
                  </a:schemeClr>
                </a:solidFill>
              </a:rPr>
              <a:t>Impurities (metals)	√	√</a:t>
            </a:r>
          </a:p>
          <a:p>
            <a:pPr>
              <a:tabLst>
                <a:tab pos="3671888" algn="l"/>
                <a:tab pos="4927600" algn="l"/>
              </a:tabLst>
            </a:pPr>
            <a:endParaRPr lang="en-CA" b="1" dirty="0" smtClean="0">
              <a:solidFill>
                <a:schemeClr val="tx2">
                  <a:lumMod val="75000"/>
                </a:schemeClr>
              </a:solidFill>
            </a:endParaRPr>
          </a:p>
          <a:p>
            <a:pPr>
              <a:tabLst>
                <a:tab pos="3671888" algn="l"/>
                <a:tab pos="4927600" algn="l"/>
              </a:tabLst>
            </a:pPr>
            <a:r>
              <a:rPr lang="en-CA" b="1" dirty="0" smtClean="0">
                <a:solidFill>
                  <a:schemeClr val="tx2">
                    <a:lumMod val="75000"/>
                  </a:schemeClr>
                </a:solidFill>
              </a:rPr>
              <a:t>		</a:t>
            </a:r>
            <a:endParaRPr lang="en-CA" b="1" dirty="0">
              <a:solidFill>
                <a:schemeClr val="tx2">
                  <a:lumMod val="75000"/>
                </a:schemeClr>
              </a:solidFill>
            </a:endParaRPr>
          </a:p>
        </p:txBody>
      </p:sp>
      <p:sp>
        <p:nvSpPr>
          <p:cNvPr id="20" name="TextBox 19"/>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22" name="Right Arrow 21"/>
          <p:cNvSpPr/>
          <p:nvPr/>
        </p:nvSpPr>
        <p:spPr>
          <a:xfrm>
            <a:off x="1043608" y="5661248"/>
            <a:ext cx="7416824" cy="648072"/>
          </a:xfrm>
          <a:prstGeom prst="rightArrow">
            <a:avLst/>
          </a:prstGeom>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fontAlgn="base" hangingPunct="0">
              <a:spcBef>
                <a:spcPct val="0"/>
              </a:spcBef>
              <a:spcAft>
                <a:spcPct val="0"/>
              </a:spcAft>
              <a:tabLst>
                <a:tab pos="180975" algn="l"/>
              </a:tabLst>
            </a:pPr>
            <a:r>
              <a:rPr lang="en-CA" b="1" dirty="0" smtClean="0">
                <a:solidFill>
                  <a:schemeClr val="bg1"/>
                </a:solidFill>
              </a:rPr>
              <a:t>Activity and Stability                                √                      √                                    </a:t>
            </a:r>
            <a:endParaRPr lang="en-CA" b="1" dirty="0" smtClean="0">
              <a:solidFill>
                <a:schemeClr val="bg1"/>
              </a:solidFill>
              <a:cs typeface="Arial" pitchFamily="34" charset="0"/>
            </a:endParaRPr>
          </a:p>
        </p:txBody>
      </p:sp>
      <p:pic>
        <p:nvPicPr>
          <p:cNvPr id="25" name="Picture 24" descr="Sequential pathway.jpg"/>
          <p:cNvPicPr>
            <a:picLocks noChangeAspect="1"/>
          </p:cNvPicPr>
          <p:nvPr/>
        </p:nvPicPr>
        <p:blipFill>
          <a:blip r:embed="rId3" cstate="print"/>
          <a:srcRect l="2545" t="78517" r="501" b="2531"/>
          <a:stretch>
            <a:fillRect/>
          </a:stretch>
        </p:blipFill>
        <p:spPr>
          <a:xfrm>
            <a:off x="1332000" y="972000"/>
            <a:ext cx="6876256" cy="1008112"/>
          </a:xfrm>
          <a:prstGeom prst="rect">
            <a:avLst/>
          </a:prstGeom>
        </p:spPr>
      </p:pic>
      <p:sp>
        <p:nvSpPr>
          <p:cNvPr id="26" name="Right Arrow 25"/>
          <p:cNvSpPr/>
          <p:nvPr/>
        </p:nvSpPr>
        <p:spPr>
          <a:xfrm>
            <a:off x="6948264" y="2412000"/>
            <a:ext cx="1512168" cy="648072"/>
          </a:xfrm>
          <a:prstGeom prst="rightArrow">
            <a:avLst/>
          </a:prstGeom>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tabLst>
                <a:tab pos="457200" algn="l"/>
              </a:tabLst>
            </a:pPr>
            <a:endParaRPr lang="en-CA" b="1" dirty="0" smtClean="0">
              <a:ln>
                <a:solidFill>
                  <a:schemeClr val="tx2">
                    <a:lumMod val="50000"/>
                  </a:schemeClr>
                </a:solidFill>
              </a:ln>
              <a:solidFill>
                <a:schemeClr val="tx2">
                  <a:lumMod val="50000"/>
                </a:schemeClr>
              </a:solidFill>
              <a:cs typeface="Arial" pitchFamily="34" charset="0"/>
            </a:endParaRPr>
          </a:p>
        </p:txBody>
      </p:sp>
      <p:sp>
        <p:nvSpPr>
          <p:cNvPr id="27" name="Trapezoid 26"/>
          <p:cNvSpPr/>
          <p:nvPr/>
        </p:nvSpPr>
        <p:spPr>
          <a:xfrm rot="5400000">
            <a:off x="3203848" y="-359960"/>
            <a:ext cx="1152128" cy="6192688"/>
          </a:xfrm>
          <a:prstGeom prst="trapezoid">
            <a:avLst>
              <a:gd name="adj" fmla="val 36753"/>
            </a:avLst>
          </a:prstGeom>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ln>
                <a:solidFill>
                  <a:schemeClr val="tx2">
                    <a:lumMod val="50000"/>
                  </a:schemeClr>
                </a:solidFill>
              </a:ln>
              <a:solidFill>
                <a:schemeClr val="accent1">
                  <a:lumMod val="50000"/>
                </a:schemeClr>
              </a:solidFill>
            </a:endParaRPr>
          </a:p>
        </p:txBody>
      </p:sp>
      <p:sp>
        <p:nvSpPr>
          <p:cNvPr id="28" name="Rectangle 27"/>
          <p:cNvSpPr/>
          <p:nvPr/>
        </p:nvSpPr>
        <p:spPr>
          <a:xfrm>
            <a:off x="827584" y="2492896"/>
            <a:ext cx="4526111" cy="461665"/>
          </a:xfrm>
          <a:prstGeom prst="rect">
            <a:avLst/>
          </a:prstGeom>
        </p:spPr>
        <p:txBody>
          <a:bodyPr wrap="none">
            <a:spAutoFit/>
          </a:bodyPr>
          <a:lstStyle/>
          <a:p>
            <a:pPr lvl="0" eaLnBrk="0" fontAlgn="base" hangingPunct="0">
              <a:spcBef>
                <a:spcPct val="0"/>
              </a:spcBef>
              <a:spcAft>
                <a:spcPct val="0"/>
              </a:spcAft>
              <a:tabLst>
                <a:tab pos="457200" algn="l"/>
              </a:tabLst>
            </a:pPr>
            <a:r>
              <a:rPr lang="en-CA" sz="2400" dirty="0" smtClean="0">
                <a:solidFill>
                  <a:schemeClr val="bg1"/>
                </a:solidFill>
                <a:ea typeface="Times New Roman" pitchFamily="18" charset="0"/>
                <a:cs typeface="Times New Roman" pitchFamily="18" charset="0"/>
              </a:rPr>
              <a:t>Data Mining,  Analytical  &amp;  Quality</a:t>
            </a:r>
            <a:endParaRPr lang="en-CA" sz="2400" dirty="0" smtClean="0">
              <a:solidFill>
                <a:schemeClr val="bg1"/>
              </a:solidFill>
              <a:cs typeface="Arial" pitchFamily="34" charset="0"/>
            </a:endParaRPr>
          </a:p>
        </p:txBody>
      </p:sp>
      <p:sp>
        <p:nvSpPr>
          <p:cNvPr id="39" name="TextBox 38"/>
          <p:cNvSpPr txBox="1"/>
          <p:nvPr/>
        </p:nvSpPr>
        <p:spPr>
          <a:xfrm>
            <a:off x="8604448" y="6488668"/>
            <a:ext cx="539552" cy="369332"/>
          </a:xfrm>
          <a:prstGeom prst="rect">
            <a:avLst/>
          </a:prstGeom>
          <a:noFill/>
        </p:spPr>
        <p:txBody>
          <a:bodyPr wrap="square" rtlCol="0">
            <a:spAutoFit/>
          </a:bodyPr>
          <a:lstStyle/>
          <a:p>
            <a:pPr algn="r"/>
            <a:r>
              <a:rPr lang="en-CA" dirty="0" smtClean="0">
                <a:solidFill>
                  <a:schemeClr val="tx1">
                    <a:lumMod val="75000"/>
                    <a:lumOff val="25000"/>
                  </a:schemeClr>
                </a:solidFill>
              </a:rPr>
              <a:t>13</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98022" y="260648"/>
            <a:ext cx="8747956" cy="769441"/>
          </a:xfrm>
          <a:prstGeom prst="rect">
            <a:avLst/>
          </a:prstGeom>
          <a:noFill/>
        </p:spPr>
        <p:txBody>
          <a:bodyPr wrap="square" rtlCol="0">
            <a:spAutoFit/>
          </a:bodyPr>
          <a:lstStyle/>
          <a:p>
            <a:pPr algn="ctr"/>
            <a:r>
              <a:rPr lang="en-CA"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Sequential   VS  DoE Approach</a:t>
            </a:r>
            <a:endParaRPr lang="en-CA"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6" name="TextBox 15"/>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pic>
        <p:nvPicPr>
          <p:cNvPr id="17" name="Picture 16" descr="Sequential vs DoE.jpg"/>
          <p:cNvPicPr>
            <a:picLocks noChangeAspect="1"/>
          </p:cNvPicPr>
          <p:nvPr/>
        </p:nvPicPr>
        <p:blipFill>
          <a:blip r:embed="rId3" cstate="print"/>
          <a:srcRect l="6688" t="43700" r="3538" b="4851"/>
          <a:stretch>
            <a:fillRect/>
          </a:stretch>
        </p:blipFill>
        <p:spPr>
          <a:xfrm>
            <a:off x="467544" y="2996952"/>
            <a:ext cx="8208912" cy="3528392"/>
          </a:xfrm>
          <a:prstGeom prst="rect">
            <a:avLst/>
          </a:prstGeom>
        </p:spPr>
      </p:pic>
      <p:sp>
        <p:nvSpPr>
          <p:cNvPr id="18" name="Rectangle 17"/>
          <p:cNvSpPr/>
          <p:nvPr/>
        </p:nvSpPr>
        <p:spPr>
          <a:xfrm>
            <a:off x="755576" y="3429000"/>
            <a:ext cx="2448271" cy="2539157"/>
          </a:xfrm>
          <a:prstGeom prst="rect">
            <a:avLst/>
          </a:prstGeom>
        </p:spPr>
        <p:txBody>
          <a:bodyPr wrap="square">
            <a:spAutoFit/>
          </a:bodyPr>
          <a:lstStyle/>
          <a:p>
            <a:pPr marL="355600" indent="-355600">
              <a:spcAft>
                <a:spcPts val="600"/>
              </a:spcAft>
              <a:buFont typeface="Wingdings" pitchFamily="2" charset="2"/>
              <a:buChar char="q"/>
            </a:pPr>
            <a:r>
              <a:rPr lang="en-CA" dirty="0" smtClean="0">
                <a:solidFill>
                  <a:schemeClr val="tx1">
                    <a:lumMod val="75000"/>
                    <a:lumOff val="25000"/>
                  </a:schemeClr>
                </a:solidFill>
              </a:rPr>
              <a:t>Study ≥ two factors in parallel;</a:t>
            </a:r>
          </a:p>
          <a:p>
            <a:pPr>
              <a:spcAft>
                <a:spcPts val="600"/>
              </a:spcAft>
              <a:buFont typeface="Wingdings" pitchFamily="2" charset="2"/>
              <a:buChar char="q"/>
              <a:tabLst>
                <a:tab pos="355600" algn="l"/>
              </a:tabLst>
            </a:pPr>
            <a:r>
              <a:rPr lang="en-CA" dirty="0" smtClean="0">
                <a:solidFill>
                  <a:schemeClr val="tx1">
                    <a:lumMod val="75000"/>
                    <a:lumOff val="25000"/>
                  </a:schemeClr>
                </a:solidFill>
              </a:rPr>
              <a:t> 	Searching for 	correlations 	between them;</a:t>
            </a:r>
          </a:p>
          <a:p>
            <a:pPr marL="355600" lvl="1" indent="-355600">
              <a:spcAft>
                <a:spcPts val="600"/>
              </a:spcAft>
              <a:buFont typeface="Wingdings" pitchFamily="2" charset="2"/>
              <a:buChar char="q"/>
              <a:tabLst>
                <a:tab pos="355600" algn="l"/>
              </a:tabLst>
            </a:pPr>
            <a:r>
              <a:rPr lang="en-CA" dirty="0" smtClean="0">
                <a:solidFill>
                  <a:schemeClr val="tx1">
                    <a:lumMod val="75000"/>
                    <a:lumOff val="25000"/>
                  </a:schemeClr>
                </a:solidFill>
              </a:rPr>
              <a:t>More precise information;</a:t>
            </a:r>
          </a:p>
          <a:p>
            <a:pPr marL="355600" lvl="1" indent="-355600">
              <a:spcAft>
                <a:spcPts val="600"/>
              </a:spcAft>
              <a:buFont typeface="Wingdings" pitchFamily="2" charset="2"/>
              <a:buChar char="q"/>
              <a:tabLst>
                <a:tab pos="355600" algn="l"/>
              </a:tabLst>
            </a:pPr>
            <a:r>
              <a:rPr lang="en-CA" dirty="0" smtClean="0">
                <a:solidFill>
                  <a:schemeClr val="tx1">
                    <a:lumMod val="75000"/>
                    <a:lumOff val="25000"/>
                  </a:schemeClr>
                </a:solidFill>
              </a:rPr>
              <a:t>Fewer experiments.</a:t>
            </a:r>
            <a:endParaRPr lang="en-CA" dirty="0">
              <a:solidFill>
                <a:schemeClr val="tx1">
                  <a:lumMod val="75000"/>
                  <a:lumOff val="25000"/>
                </a:schemeClr>
              </a:solidFill>
            </a:endParaRPr>
          </a:p>
        </p:txBody>
      </p:sp>
      <p:pic>
        <p:nvPicPr>
          <p:cNvPr id="7" name="Picture 6" descr="Sequential 2.jpg"/>
          <p:cNvPicPr>
            <a:picLocks noChangeAspect="1"/>
          </p:cNvPicPr>
          <p:nvPr/>
        </p:nvPicPr>
        <p:blipFill>
          <a:blip r:embed="rId4" cstate="print"/>
          <a:srcRect l="1963" t="8000" r="15350" b="72050"/>
          <a:stretch>
            <a:fillRect/>
          </a:stretch>
        </p:blipFill>
        <p:spPr>
          <a:xfrm>
            <a:off x="755576" y="1196752"/>
            <a:ext cx="7958779" cy="1440160"/>
          </a:xfrm>
          <a:prstGeom prst="rect">
            <a:avLst/>
          </a:prstGeom>
        </p:spPr>
      </p:pic>
      <p:sp>
        <p:nvSpPr>
          <p:cNvPr id="8" name="TextBox 7"/>
          <p:cNvSpPr txBox="1"/>
          <p:nvPr/>
        </p:nvSpPr>
        <p:spPr>
          <a:xfrm>
            <a:off x="8604448" y="6488668"/>
            <a:ext cx="539552" cy="369332"/>
          </a:xfrm>
          <a:prstGeom prst="rect">
            <a:avLst/>
          </a:prstGeom>
          <a:noFill/>
        </p:spPr>
        <p:txBody>
          <a:bodyPr wrap="square" rtlCol="0">
            <a:spAutoFit/>
          </a:bodyPr>
          <a:lstStyle/>
          <a:p>
            <a:pPr algn="r"/>
            <a:r>
              <a:rPr lang="en-CA" dirty="0" smtClean="0">
                <a:solidFill>
                  <a:schemeClr val="tx1">
                    <a:lumMod val="75000"/>
                    <a:lumOff val="25000"/>
                  </a:schemeClr>
                </a:solidFill>
              </a:rPr>
              <a:t>14</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3.tif"/>
          <p:cNvPicPr>
            <a:picLocks noChangeAspect="1"/>
          </p:cNvPicPr>
          <p:nvPr/>
        </p:nvPicPr>
        <p:blipFill>
          <a:blip r:embed="rId3" cstate="print"/>
          <a:stretch>
            <a:fillRect/>
          </a:stretch>
        </p:blipFill>
        <p:spPr>
          <a:xfrm>
            <a:off x="1240473" y="2060848"/>
            <a:ext cx="6663054" cy="4382810"/>
          </a:xfrm>
          <a:prstGeom prst="rect">
            <a:avLst/>
          </a:prstGeom>
        </p:spPr>
      </p:pic>
      <p:sp>
        <p:nvSpPr>
          <p:cNvPr id="3" name="TextBox 2"/>
          <p:cNvSpPr txBox="1"/>
          <p:nvPr/>
        </p:nvSpPr>
        <p:spPr>
          <a:xfrm>
            <a:off x="1025860" y="216000"/>
            <a:ext cx="7092280" cy="769441"/>
          </a:xfrm>
          <a:prstGeom prst="rect">
            <a:avLst/>
          </a:prstGeom>
          <a:noFill/>
        </p:spPr>
        <p:txBody>
          <a:bodyPr wrap="square" rtlCol="0">
            <a:spAutoFit/>
          </a:bodyPr>
          <a:lstStyle/>
          <a:p>
            <a:pPr algn="ctr"/>
            <a:r>
              <a:rPr lang="en-CA"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Cost Effective Assays</a:t>
            </a:r>
            <a:endParaRPr lang="en-CA"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4" name="Rectangle 3"/>
          <p:cNvSpPr/>
          <p:nvPr/>
        </p:nvSpPr>
        <p:spPr>
          <a:xfrm>
            <a:off x="1242787" y="1052736"/>
            <a:ext cx="6658426" cy="584775"/>
          </a:xfrm>
          <a:prstGeom prst="rect">
            <a:avLst/>
          </a:prstGeom>
        </p:spPr>
        <p:txBody>
          <a:bodyPr wrap="none">
            <a:spAutoFit/>
          </a:bodyPr>
          <a:lstStyle/>
          <a:p>
            <a:r>
              <a:rPr lang="en-CA" sz="3200" dirty="0" smtClean="0">
                <a:solidFill>
                  <a:schemeClr val="tx1">
                    <a:lumMod val="75000"/>
                    <a:lumOff val="25000"/>
                  </a:schemeClr>
                </a:solidFill>
              </a:rPr>
              <a:t>Absorption spectra of purified proteins</a:t>
            </a:r>
            <a:endParaRPr lang="en-CA" sz="3200" dirty="0">
              <a:solidFill>
                <a:schemeClr val="tx1">
                  <a:lumMod val="75000"/>
                  <a:lumOff val="25000"/>
                </a:schemeClr>
              </a:solidFill>
            </a:endParaRPr>
          </a:p>
        </p:txBody>
      </p:sp>
      <p:sp>
        <p:nvSpPr>
          <p:cNvPr id="5" name="TextBox 4"/>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6" name="TextBox 5"/>
          <p:cNvSpPr txBox="1"/>
          <p:nvPr/>
        </p:nvSpPr>
        <p:spPr>
          <a:xfrm>
            <a:off x="8604448" y="6488668"/>
            <a:ext cx="539552" cy="369332"/>
          </a:xfrm>
          <a:prstGeom prst="rect">
            <a:avLst/>
          </a:prstGeom>
          <a:noFill/>
        </p:spPr>
        <p:txBody>
          <a:bodyPr wrap="square" rtlCol="0">
            <a:spAutoFit/>
          </a:bodyPr>
          <a:lstStyle/>
          <a:p>
            <a:pPr algn="r"/>
            <a:r>
              <a:rPr lang="en-CA" dirty="0" smtClean="0">
                <a:solidFill>
                  <a:schemeClr val="tx1">
                    <a:lumMod val="75000"/>
                    <a:lumOff val="25000"/>
                  </a:schemeClr>
                </a:solidFill>
              </a:rPr>
              <a:t>15</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3.tif"/>
          <p:cNvPicPr>
            <a:picLocks noChangeAspect="1"/>
          </p:cNvPicPr>
          <p:nvPr/>
        </p:nvPicPr>
        <p:blipFill>
          <a:blip r:embed="rId3" cstate="print"/>
          <a:stretch>
            <a:fillRect/>
          </a:stretch>
        </p:blipFill>
        <p:spPr>
          <a:xfrm>
            <a:off x="323528" y="2060848"/>
            <a:ext cx="3393619" cy="2232248"/>
          </a:xfrm>
          <a:prstGeom prst="rect">
            <a:avLst/>
          </a:prstGeom>
        </p:spPr>
      </p:pic>
      <p:sp>
        <p:nvSpPr>
          <p:cNvPr id="3" name="TextBox 2"/>
          <p:cNvSpPr txBox="1"/>
          <p:nvPr/>
        </p:nvSpPr>
        <p:spPr>
          <a:xfrm>
            <a:off x="1025860" y="216000"/>
            <a:ext cx="7092280" cy="769441"/>
          </a:xfrm>
          <a:prstGeom prst="rect">
            <a:avLst/>
          </a:prstGeom>
          <a:noFill/>
        </p:spPr>
        <p:txBody>
          <a:bodyPr wrap="square" rtlCol="0">
            <a:spAutoFit/>
          </a:bodyPr>
          <a:lstStyle/>
          <a:p>
            <a:pPr algn="ctr"/>
            <a:r>
              <a:rPr lang="en-CA"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Cost Effective Assays</a:t>
            </a:r>
            <a:endParaRPr lang="en-CA"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4" name="Rectangle 3"/>
          <p:cNvSpPr/>
          <p:nvPr/>
        </p:nvSpPr>
        <p:spPr>
          <a:xfrm>
            <a:off x="1242787" y="1052736"/>
            <a:ext cx="6658426" cy="584775"/>
          </a:xfrm>
          <a:prstGeom prst="rect">
            <a:avLst/>
          </a:prstGeom>
        </p:spPr>
        <p:txBody>
          <a:bodyPr wrap="none">
            <a:spAutoFit/>
          </a:bodyPr>
          <a:lstStyle/>
          <a:p>
            <a:r>
              <a:rPr lang="en-CA" sz="3200" dirty="0" smtClean="0">
                <a:solidFill>
                  <a:schemeClr val="tx1">
                    <a:lumMod val="75000"/>
                    <a:lumOff val="25000"/>
                  </a:schemeClr>
                </a:solidFill>
              </a:rPr>
              <a:t>Absorption spectra of purified proteins</a:t>
            </a:r>
            <a:endParaRPr lang="en-CA" sz="3200" dirty="0">
              <a:solidFill>
                <a:schemeClr val="tx1">
                  <a:lumMod val="75000"/>
                  <a:lumOff val="25000"/>
                </a:schemeClr>
              </a:solidFill>
            </a:endParaRPr>
          </a:p>
        </p:txBody>
      </p:sp>
      <p:sp>
        <p:nvSpPr>
          <p:cNvPr id="5" name="TextBox 4"/>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6" name="TextBox 5"/>
          <p:cNvSpPr txBox="1"/>
          <p:nvPr/>
        </p:nvSpPr>
        <p:spPr>
          <a:xfrm>
            <a:off x="4572000" y="2060848"/>
            <a:ext cx="4429000" cy="2031325"/>
          </a:xfrm>
          <a:prstGeom prst="rect">
            <a:avLst/>
          </a:prstGeom>
          <a:noFill/>
        </p:spPr>
        <p:txBody>
          <a:bodyPr wrap="square" rtlCol="0">
            <a:spAutoFit/>
          </a:bodyPr>
          <a:lstStyle/>
          <a:p>
            <a:pPr lvl="1" indent="-457200">
              <a:buFont typeface="Wingdings" pitchFamily="2" charset="2"/>
              <a:buChar char="ü"/>
            </a:pPr>
            <a:r>
              <a:rPr lang="en-CA" dirty="0" smtClean="0">
                <a:solidFill>
                  <a:schemeClr val="tx1">
                    <a:lumMod val="75000"/>
                    <a:lumOff val="25000"/>
                  </a:schemeClr>
                </a:solidFill>
              </a:rPr>
              <a:t>Kinetics </a:t>
            </a:r>
          </a:p>
          <a:p>
            <a:pPr lvl="1" indent="-457200">
              <a:buFont typeface="Wingdings" pitchFamily="2" charset="2"/>
              <a:buChar char="ü"/>
            </a:pPr>
            <a:r>
              <a:rPr lang="en-CA" dirty="0" smtClean="0">
                <a:solidFill>
                  <a:schemeClr val="tx1">
                    <a:lumMod val="75000"/>
                    <a:lumOff val="25000"/>
                  </a:schemeClr>
                </a:solidFill>
              </a:rPr>
              <a:t>Molecular Weight</a:t>
            </a:r>
          </a:p>
          <a:p>
            <a:pPr lvl="1" indent="-457200"/>
            <a:endParaRPr lang="en-CA" dirty="0" smtClean="0">
              <a:solidFill>
                <a:schemeClr val="tx1">
                  <a:lumMod val="75000"/>
                  <a:lumOff val="25000"/>
                </a:schemeClr>
              </a:solidFill>
            </a:endParaRPr>
          </a:p>
          <a:p>
            <a:pPr lvl="1" indent="-457200">
              <a:buFont typeface="Wingdings" pitchFamily="2" charset="2"/>
              <a:buChar char="Ø"/>
            </a:pPr>
            <a:r>
              <a:rPr lang="en-CA" dirty="0" err="1" smtClean="0">
                <a:solidFill>
                  <a:schemeClr val="tx1">
                    <a:lumMod val="75000"/>
                    <a:lumOff val="25000"/>
                  </a:schemeClr>
                </a:solidFill>
              </a:rPr>
              <a:t>Oligomers</a:t>
            </a:r>
            <a:r>
              <a:rPr lang="en-CA" dirty="0" smtClean="0">
                <a:solidFill>
                  <a:schemeClr val="tx1">
                    <a:lumMod val="75000"/>
                    <a:lumOff val="25000"/>
                  </a:schemeClr>
                </a:solidFill>
              </a:rPr>
              <a:t> / Aggregates</a:t>
            </a:r>
          </a:p>
          <a:p>
            <a:pPr lvl="1" indent="-457200">
              <a:buFont typeface="Wingdings" pitchFamily="2" charset="2"/>
              <a:buChar char="Ø"/>
            </a:pPr>
            <a:r>
              <a:rPr lang="en-CA" dirty="0" smtClean="0">
                <a:solidFill>
                  <a:schemeClr val="tx1">
                    <a:lumMod val="75000"/>
                    <a:lumOff val="25000"/>
                  </a:schemeClr>
                </a:solidFill>
              </a:rPr>
              <a:t>Conformational Changes</a:t>
            </a:r>
          </a:p>
          <a:p>
            <a:pPr lvl="1" indent="-457200">
              <a:buFont typeface="Wingdings" pitchFamily="2" charset="2"/>
              <a:buChar char="Ø"/>
            </a:pPr>
            <a:r>
              <a:rPr lang="en-CA" dirty="0" smtClean="0">
                <a:solidFill>
                  <a:schemeClr val="tx1">
                    <a:lumMod val="75000"/>
                    <a:lumOff val="25000"/>
                  </a:schemeClr>
                </a:solidFill>
              </a:rPr>
              <a:t>Binding affinity / Specificity</a:t>
            </a:r>
          </a:p>
          <a:p>
            <a:pPr lvl="1" indent="-457200">
              <a:buFont typeface="Wingdings" pitchFamily="2" charset="2"/>
              <a:buChar char="Ø"/>
            </a:pPr>
            <a:r>
              <a:rPr lang="en-CA" dirty="0" smtClean="0">
                <a:solidFill>
                  <a:schemeClr val="tx1">
                    <a:lumMod val="75000"/>
                    <a:lumOff val="25000"/>
                  </a:schemeClr>
                </a:solidFill>
              </a:rPr>
              <a:t>Small Molecule Coordination</a:t>
            </a:r>
            <a:endParaRPr lang="en-CA" dirty="0"/>
          </a:p>
        </p:txBody>
      </p:sp>
      <p:sp>
        <p:nvSpPr>
          <p:cNvPr id="7" name="TextBox 6"/>
          <p:cNvSpPr txBox="1"/>
          <p:nvPr/>
        </p:nvSpPr>
        <p:spPr>
          <a:xfrm>
            <a:off x="8604448" y="6488668"/>
            <a:ext cx="539552" cy="369332"/>
          </a:xfrm>
          <a:prstGeom prst="rect">
            <a:avLst/>
          </a:prstGeom>
          <a:noFill/>
        </p:spPr>
        <p:txBody>
          <a:bodyPr wrap="square" rtlCol="0">
            <a:spAutoFit/>
          </a:bodyPr>
          <a:lstStyle/>
          <a:p>
            <a:pPr algn="r"/>
            <a:r>
              <a:rPr lang="en-CA" dirty="0" smtClean="0">
                <a:solidFill>
                  <a:schemeClr val="tx1">
                    <a:lumMod val="75000"/>
                    <a:lumOff val="25000"/>
                  </a:schemeClr>
                </a:solidFill>
              </a:rPr>
              <a:t>16</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3.tif"/>
          <p:cNvPicPr>
            <a:picLocks noChangeAspect="1"/>
          </p:cNvPicPr>
          <p:nvPr/>
        </p:nvPicPr>
        <p:blipFill>
          <a:blip r:embed="rId3" cstate="print"/>
          <a:stretch>
            <a:fillRect/>
          </a:stretch>
        </p:blipFill>
        <p:spPr>
          <a:xfrm>
            <a:off x="323528" y="2060848"/>
            <a:ext cx="3393619" cy="2232248"/>
          </a:xfrm>
          <a:prstGeom prst="rect">
            <a:avLst/>
          </a:prstGeom>
        </p:spPr>
      </p:pic>
      <p:sp>
        <p:nvSpPr>
          <p:cNvPr id="3" name="TextBox 2"/>
          <p:cNvSpPr txBox="1"/>
          <p:nvPr/>
        </p:nvSpPr>
        <p:spPr>
          <a:xfrm>
            <a:off x="1025860" y="216000"/>
            <a:ext cx="7092280" cy="769441"/>
          </a:xfrm>
          <a:prstGeom prst="rect">
            <a:avLst/>
          </a:prstGeom>
          <a:noFill/>
        </p:spPr>
        <p:txBody>
          <a:bodyPr wrap="square" rtlCol="0">
            <a:spAutoFit/>
          </a:bodyPr>
          <a:lstStyle/>
          <a:p>
            <a:pPr algn="ctr"/>
            <a:r>
              <a:rPr lang="en-CA"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Cost Effective Assays</a:t>
            </a:r>
            <a:endParaRPr lang="en-CA"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4" name="Rectangle 3"/>
          <p:cNvSpPr/>
          <p:nvPr/>
        </p:nvSpPr>
        <p:spPr>
          <a:xfrm>
            <a:off x="1604553" y="1124744"/>
            <a:ext cx="5934894" cy="584775"/>
          </a:xfrm>
          <a:prstGeom prst="rect">
            <a:avLst/>
          </a:prstGeom>
        </p:spPr>
        <p:txBody>
          <a:bodyPr wrap="none">
            <a:spAutoFit/>
          </a:bodyPr>
          <a:lstStyle/>
          <a:p>
            <a:r>
              <a:rPr lang="en-CA" sz="3200" dirty="0" smtClean="0">
                <a:solidFill>
                  <a:schemeClr val="tx1">
                    <a:lumMod val="75000"/>
                    <a:lumOff val="25000"/>
                  </a:schemeClr>
                </a:solidFill>
              </a:rPr>
              <a:t>The Power of UV/Vis spectrometry</a:t>
            </a:r>
            <a:endParaRPr lang="en-CA" sz="3200" dirty="0">
              <a:solidFill>
                <a:schemeClr val="tx1">
                  <a:lumMod val="75000"/>
                  <a:lumOff val="25000"/>
                </a:schemeClr>
              </a:solidFill>
            </a:endParaRPr>
          </a:p>
        </p:txBody>
      </p:sp>
      <p:sp>
        <p:nvSpPr>
          <p:cNvPr id="5" name="TextBox 4"/>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pic>
        <p:nvPicPr>
          <p:cNvPr id="8" name="Picture 7" descr="PAR assay.jpg"/>
          <p:cNvPicPr>
            <a:picLocks noChangeAspect="1"/>
          </p:cNvPicPr>
          <p:nvPr/>
        </p:nvPicPr>
        <p:blipFill>
          <a:blip r:embed="rId4" cstate="print"/>
          <a:srcRect l="22438" t="30050" r="42125" b="31100"/>
          <a:stretch>
            <a:fillRect/>
          </a:stretch>
        </p:blipFill>
        <p:spPr>
          <a:xfrm>
            <a:off x="1043608" y="4437112"/>
            <a:ext cx="2520280" cy="2072230"/>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1" name="TextBox 10"/>
          <p:cNvSpPr txBox="1"/>
          <p:nvPr/>
        </p:nvSpPr>
        <p:spPr>
          <a:xfrm>
            <a:off x="8604448" y="6488668"/>
            <a:ext cx="539552" cy="369332"/>
          </a:xfrm>
          <a:prstGeom prst="rect">
            <a:avLst/>
          </a:prstGeom>
          <a:noFill/>
        </p:spPr>
        <p:txBody>
          <a:bodyPr wrap="square" rtlCol="0">
            <a:spAutoFit/>
          </a:bodyPr>
          <a:lstStyle/>
          <a:p>
            <a:pPr algn="r"/>
            <a:r>
              <a:rPr lang="en-CA" dirty="0" smtClean="0">
                <a:solidFill>
                  <a:schemeClr val="tx1">
                    <a:lumMod val="75000"/>
                    <a:lumOff val="25000"/>
                  </a:schemeClr>
                </a:solidFill>
              </a:rPr>
              <a:t>17</a:t>
            </a:r>
            <a:endParaRPr lang="en-CA" dirty="0">
              <a:solidFill>
                <a:schemeClr val="tx1">
                  <a:lumMod val="75000"/>
                  <a:lumOff val="25000"/>
                </a:schemeClr>
              </a:solidFill>
            </a:endParaRPr>
          </a:p>
        </p:txBody>
      </p:sp>
      <p:sp>
        <p:nvSpPr>
          <p:cNvPr id="12" name="TextBox 11"/>
          <p:cNvSpPr txBox="1"/>
          <p:nvPr/>
        </p:nvSpPr>
        <p:spPr>
          <a:xfrm>
            <a:off x="4572000" y="1844824"/>
            <a:ext cx="4429000" cy="2308324"/>
          </a:xfrm>
          <a:prstGeom prst="rect">
            <a:avLst/>
          </a:prstGeom>
          <a:noFill/>
        </p:spPr>
        <p:txBody>
          <a:bodyPr wrap="square" rtlCol="0">
            <a:spAutoFit/>
          </a:bodyPr>
          <a:lstStyle/>
          <a:p>
            <a:pPr lvl="1" indent="-457200">
              <a:buFont typeface="Wingdings" pitchFamily="2" charset="2"/>
              <a:buChar char="ü"/>
            </a:pPr>
            <a:r>
              <a:rPr lang="en-CA" dirty="0" smtClean="0">
                <a:solidFill>
                  <a:schemeClr val="tx1">
                    <a:lumMod val="75000"/>
                    <a:lumOff val="25000"/>
                  </a:schemeClr>
                </a:solidFill>
              </a:rPr>
              <a:t>Kinetics </a:t>
            </a:r>
          </a:p>
          <a:p>
            <a:pPr lvl="1" indent="-457200">
              <a:buFont typeface="Wingdings" pitchFamily="2" charset="2"/>
              <a:buChar char="ü"/>
            </a:pPr>
            <a:r>
              <a:rPr lang="en-CA" dirty="0" smtClean="0">
                <a:solidFill>
                  <a:schemeClr val="tx1">
                    <a:lumMod val="75000"/>
                    <a:lumOff val="25000"/>
                  </a:schemeClr>
                </a:solidFill>
              </a:rPr>
              <a:t>Molecular Weight</a:t>
            </a:r>
          </a:p>
          <a:p>
            <a:pPr lvl="1" indent="-457200">
              <a:buFont typeface="Wingdings" pitchFamily="2" charset="2"/>
              <a:buChar char="Ø"/>
            </a:pPr>
            <a:r>
              <a:rPr lang="en-CA" b="1" dirty="0" err="1" smtClean="0">
                <a:solidFill>
                  <a:schemeClr val="tx1">
                    <a:lumMod val="75000"/>
                    <a:lumOff val="25000"/>
                  </a:schemeClr>
                </a:solidFill>
              </a:rPr>
              <a:t>Oligomers</a:t>
            </a:r>
            <a:r>
              <a:rPr lang="en-CA" b="1" dirty="0" smtClean="0">
                <a:solidFill>
                  <a:schemeClr val="tx1">
                    <a:lumMod val="75000"/>
                    <a:lumOff val="25000"/>
                  </a:schemeClr>
                </a:solidFill>
              </a:rPr>
              <a:t> / Aggregates</a:t>
            </a:r>
          </a:p>
          <a:p>
            <a:pPr lvl="1" indent="-457200">
              <a:buFont typeface="Wingdings" pitchFamily="2" charset="2"/>
              <a:buChar char="Ø"/>
            </a:pPr>
            <a:r>
              <a:rPr lang="en-CA" b="1" dirty="0" smtClean="0">
                <a:solidFill>
                  <a:schemeClr val="tx1">
                    <a:lumMod val="75000"/>
                    <a:lumOff val="25000"/>
                  </a:schemeClr>
                </a:solidFill>
              </a:rPr>
              <a:t>Conformational Changes</a:t>
            </a:r>
          </a:p>
          <a:p>
            <a:pPr lvl="1" indent="-457200">
              <a:buFont typeface="Wingdings" pitchFamily="2" charset="2"/>
              <a:buChar char="Ø"/>
            </a:pPr>
            <a:r>
              <a:rPr lang="en-CA" b="1" dirty="0" smtClean="0">
                <a:solidFill>
                  <a:schemeClr val="tx1">
                    <a:lumMod val="75000"/>
                    <a:lumOff val="25000"/>
                  </a:schemeClr>
                </a:solidFill>
              </a:rPr>
              <a:t>Binding affinity / Specificity</a:t>
            </a:r>
          </a:p>
          <a:p>
            <a:pPr lvl="1" indent="-457200">
              <a:buFont typeface="Wingdings" pitchFamily="2" charset="2"/>
              <a:buChar char="Ø"/>
            </a:pPr>
            <a:r>
              <a:rPr lang="en-CA" b="1" dirty="0" smtClean="0">
                <a:solidFill>
                  <a:schemeClr val="tx1">
                    <a:lumMod val="75000"/>
                    <a:lumOff val="25000"/>
                  </a:schemeClr>
                </a:solidFill>
              </a:rPr>
              <a:t>Small Molecule Coordination</a:t>
            </a:r>
          </a:p>
          <a:p>
            <a:pPr lvl="1" indent="-457200">
              <a:buFont typeface="Wingdings" pitchFamily="2" charset="2"/>
              <a:buChar char="Ø"/>
            </a:pPr>
            <a:r>
              <a:rPr lang="en-CA" b="1" dirty="0" smtClean="0">
                <a:solidFill>
                  <a:schemeClr val="tx1">
                    <a:lumMod val="75000"/>
                    <a:lumOff val="25000"/>
                  </a:schemeClr>
                </a:solidFill>
              </a:rPr>
              <a:t>Metal content</a:t>
            </a:r>
          </a:p>
          <a:p>
            <a:pPr lvl="1" indent="-457200">
              <a:buFont typeface="Wingdings" pitchFamily="2" charset="2"/>
              <a:buChar char="Ø"/>
            </a:pPr>
            <a:r>
              <a:rPr lang="en-CA" b="1" dirty="0" smtClean="0">
                <a:solidFill>
                  <a:schemeClr val="tx1">
                    <a:lumMod val="75000"/>
                    <a:lumOff val="25000"/>
                  </a:schemeClr>
                </a:solidFill>
              </a:rPr>
              <a:t>Oxidation status</a:t>
            </a:r>
            <a:endParaRPr lang="en-CA" b="1" dirty="0"/>
          </a:p>
        </p:txBody>
      </p:sp>
      <p:pic>
        <p:nvPicPr>
          <p:cNvPr id="15" name="Picture 14" descr="PAR-DTNB.jpg"/>
          <p:cNvPicPr>
            <a:picLocks noChangeAspect="1"/>
          </p:cNvPicPr>
          <p:nvPr/>
        </p:nvPicPr>
        <p:blipFill>
          <a:blip r:embed="rId5" cstate="print"/>
          <a:srcRect t="15350" r="29525" b="25850"/>
          <a:stretch>
            <a:fillRect/>
          </a:stretch>
        </p:blipFill>
        <p:spPr>
          <a:xfrm>
            <a:off x="4860032" y="4365104"/>
            <a:ext cx="3312368" cy="207270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619672" y="2420888"/>
            <a:ext cx="936104" cy="1440606"/>
          </a:xfrm>
          <a:prstGeom prst="roundRect">
            <a:avLst>
              <a:gd name="adj" fmla="val 7438"/>
            </a:avLst>
          </a:prstGeom>
          <a:blipFill>
            <a:blip r:embed="rId3" cstate="print"/>
            <a:stretch>
              <a:fillRect/>
            </a:stretch>
          </a:blip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b="1" dirty="0">
              <a:solidFill>
                <a:schemeClr val="tx1"/>
              </a:solidFill>
            </a:endParaRPr>
          </a:p>
        </p:txBody>
      </p:sp>
      <p:sp>
        <p:nvSpPr>
          <p:cNvPr id="24" name="Left-Right Arrow 23"/>
          <p:cNvSpPr/>
          <p:nvPr/>
        </p:nvSpPr>
        <p:spPr>
          <a:xfrm>
            <a:off x="395536" y="5085184"/>
            <a:ext cx="8424936" cy="1008112"/>
          </a:xfrm>
          <a:prstGeom prst="leftRightArrow">
            <a:avLst/>
          </a:prstGeom>
          <a:solidFill>
            <a:schemeClr val="bg1"/>
          </a:solidFill>
          <a:effectLst>
            <a:outerShdw blurRad="50800" dist="50800" dir="5400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chemeClr val="tx2">
                    <a:lumMod val="50000"/>
                  </a:schemeClr>
                </a:solidFill>
              </a:rPr>
              <a:t>Multidisciplinary DoE approaches</a:t>
            </a:r>
            <a:endParaRPr lang="en-CA" sz="3200" b="1" dirty="0"/>
          </a:p>
        </p:txBody>
      </p:sp>
      <p:sp>
        <p:nvSpPr>
          <p:cNvPr id="42" name="Left-Right Arrow 41"/>
          <p:cNvSpPr/>
          <p:nvPr/>
        </p:nvSpPr>
        <p:spPr>
          <a:xfrm>
            <a:off x="395536" y="1124744"/>
            <a:ext cx="8460000" cy="936104"/>
          </a:xfrm>
          <a:prstGeom prst="leftRightArrow">
            <a:avLst/>
          </a:prstGeom>
          <a:solidFill>
            <a:schemeClr val="bg1"/>
          </a:solidFill>
          <a:effectLst>
            <a:outerShdw blurRad="774700" dist="50800" sx="98000" sy="98000" algn="ctr" rotWithShape="0">
              <a:srgbClr val="000000">
                <a:alpha val="7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2">
                    <a:lumMod val="50000"/>
                  </a:schemeClr>
                </a:solidFill>
              </a:rPr>
              <a:t>Relevant data collection / bioinformatics  </a:t>
            </a:r>
            <a:r>
              <a:rPr lang="en-CA" sz="2000" b="1" dirty="0" smtClean="0">
                <a:solidFill>
                  <a:schemeClr val="tx2">
                    <a:lumMod val="50000"/>
                  </a:schemeClr>
                </a:solidFill>
                <a:latin typeface="Calibri"/>
              </a:rPr>
              <a:t>↔  comparative analysis</a:t>
            </a:r>
            <a:endParaRPr lang="en-CA" sz="2000" b="1" dirty="0">
              <a:solidFill>
                <a:schemeClr val="tx2">
                  <a:lumMod val="50000"/>
                </a:schemeClr>
              </a:solidFill>
            </a:endParaRPr>
          </a:p>
        </p:txBody>
      </p:sp>
      <p:pic>
        <p:nvPicPr>
          <p:cNvPr id="44" name="Picture 43" descr="mammalian tissue.jpg"/>
          <p:cNvPicPr>
            <a:picLocks noChangeAspect="1"/>
          </p:cNvPicPr>
          <p:nvPr/>
        </p:nvPicPr>
        <p:blipFill>
          <a:blip r:embed="rId4" cstate="print"/>
          <a:srcRect l="16647" t="9136" r="11089" b="25481"/>
          <a:stretch>
            <a:fillRect/>
          </a:stretch>
        </p:blipFill>
        <p:spPr>
          <a:xfrm>
            <a:off x="1475656" y="3141415"/>
            <a:ext cx="1039758" cy="1440160"/>
          </a:xfrm>
          <a:prstGeom prst="roundRect">
            <a:avLst/>
          </a:prstGeom>
          <a:ln w="38100">
            <a:solidFill>
              <a:schemeClr val="tx2">
                <a:lumMod val="50000"/>
              </a:schemeClr>
            </a:solidFill>
          </a:ln>
        </p:spPr>
      </p:pic>
      <p:pic>
        <p:nvPicPr>
          <p:cNvPr id="45" name="Picture 4" descr="https://encrypted-tbn3.gstatic.com/images?q=tbn:ANd9GcTZ7oLIeYbhiRaX9EKw_Vs8_ED5CafndRgcxMOHhyx7TO3Rw916"/>
          <p:cNvPicPr>
            <a:picLocks noChangeAspect="1" noChangeArrowheads="1"/>
          </p:cNvPicPr>
          <p:nvPr/>
        </p:nvPicPr>
        <p:blipFill>
          <a:blip r:embed="rId5" cstate="print"/>
          <a:srcRect/>
          <a:stretch>
            <a:fillRect/>
          </a:stretch>
        </p:blipFill>
        <p:spPr bwMode="auto">
          <a:xfrm>
            <a:off x="611560" y="3140968"/>
            <a:ext cx="819090" cy="1008112"/>
          </a:xfrm>
          <a:prstGeom prst="roundRect">
            <a:avLst/>
          </a:prstGeom>
          <a:noFill/>
          <a:ln w="38100">
            <a:solidFill>
              <a:schemeClr val="tx2">
                <a:lumMod val="50000"/>
              </a:schemeClr>
            </a:solidFill>
          </a:ln>
        </p:spPr>
      </p:pic>
      <p:pic>
        <p:nvPicPr>
          <p:cNvPr id="18434" name="Picture 2" descr="http://periscopepost.com/photo/content/2014/2/the-researchers-put-nanobots-in-human-cells-which-batting-diseases.jpg"/>
          <p:cNvPicPr>
            <a:picLocks noChangeAspect="1" noChangeArrowheads="1"/>
          </p:cNvPicPr>
          <p:nvPr/>
        </p:nvPicPr>
        <p:blipFill>
          <a:blip r:embed="rId6" cstate="print"/>
          <a:srcRect l="33075" t="10983" r="16132" b="8476"/>
          <a:stretch>
            <a:fillRect/>
          </a:stretch>
        </p:blipFill>
        <p:spPr bwMode="auto">
          <a:xfrm rot="16200000">
            <a:off x="985324" y="3775316"/>
            <a:ext cx="693078" cy="1296590"/>
          </a:xfrm>
          <a:prstGeom prst="roundRect">
            <a:avLst/>
          </a:prstGeom>
          <a:solidFill>
            <a:schemeClr val="tx2">
              <a:lumMod val="50000"/>
            </a:schemeClr>
          </a:solidFill>
          <a:ln w="38100">
            <a:solidFill>
              <a:schemeClr val="tx2">
                <a:lumMod val="50000"/>
              </a:schemeClr>
            </a:solidFill>
          </a:ln>
        </p:spPr>
      </p:pic>
      <p:pic>
        <p:nvPicPr>
          <p:cNvPr id="47" name="Picture 46" descr="DoE diagram.jpg"/>
          <p:cNvPicPr>
            <a:picLocks noChangeAspect="1"/>
          </p:cNvPicPr>
          <p:nvPr/>
        </p:nvPicPr>
        <p:blipFill>
          <a:blip r:embed="rId7" cstate="print"/>
          <a:srcRect l="24800" t="26900" r="22438" b="25850"/>
          <a:stretch>
            <a:fillRect/>
          </a:stretch>
        </p:blipFill>
        <p:spPr>
          <a:xfrm>
            <a:off x="2700000" y="2196000"/>
            <a:ext cx="3055541" cy="2808312"/>
          </a:xfrm>
          <a:prstGeom prst="rect">
            <a:avLst/>
          </a:prstGeom>
        </p:spPr>
      </p:pic>
      <p:sp>
        <p:nvSpPr>
          <p:cNvPr id="17" name="Rectangle 16"/>
          <p:cNvSpPr/>
          <p:nvPr/>
        </p:nvSpPr>
        <p:spPr>
          <a:xfrm>
            <a:off x="3020902" y="260648"/>
            <a:ext cx="3102196" cy="769441"/>
          </a:xfrm>
          <a:prstGeom prst="rect">
            <a:avLst/>
          </a:prstGeom>
        </p:spPr>
        <p:txBody>
          <a:bodyPr wrap="none">
            <a:spAutoFit/>
          </a:bodyPr>
          <a:lstStyle/>
          <a:p>
            <a:pPr algn="ctr"/>
            <a:r>
              <a:rPr lang="en-CA" sz="4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The Future</a:t>
            </a:r>
            <a:endParaRPr lang="en-CA"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18" name="Picture 2" descr="https://encrypted-tbn3.gstatic.com/images?q=tbn:ANd9GcT8np2V8_p4q_q60_o--0GEdd6VzNVEm9VcXPrsy9NbdLukc54UiGn3noY"/>
          <p:cNvPicPr>
            <a:picLocks noChangeAspect="1" noChangeArrowheads="1"/>
          </p:cNvPicPr>
          <p:nvPr/>
        </p:nvPicPr>
        <p:blipFill>
          <a:blip r:embed="rId8" cstate="print"/>
          <a:srcRect/>
          <a:stretch>
            <a:fillRect/>
          </a:stretch>
        </p:blipFill>
        <p:spPr bwMode="auto">
          <a:xfrm>
            <a:off x="611560" y="2420888"/>
            <a:ext cx="1014752" cy="1008112"/>
          </a:xfrm>
          <a:prstGeom prst="roundRect">
            <a:avLst/>
          </a:prstGeom>
          <a:noFill/>
          <a:ln w="38100">
            <a:solidFill>
              <a:schemeClr val="tx2">
                <a:lumMod val="50000"/>
              </a:schemeClr>
            </a:solidFill>
          </a:ln>
        </p:spPr>
      </p:pic>
      <p:pic>
        <p:nvPicPr>
          <p:cNvPr id="19" name="Picture 18" descr="Slide4.JPG"/>
          <p:cNvPicPr/>
          <p:nvPr/>
        </p:nvPicPr>
        <p:blipFill>
          <a:blip r:embed="rId9" cstate="print"/>
          <a:srcRect l="11024" t="17717" r="19423" b="32675"/>
          <a:stretch>
            <a:fillRect/>
          </a:stretch>
        </p:blipFill>
        <p:spPr>
          <a:xfrm>
            <a:off x="5907659" y="2196000"/>
            <a:ext cx="2980795" cy="2834617"/>
          </a:xfrm>
          <a:prstGeom prst="ellipse">
            <a:avLst/>
          </a:prstGeom>
        </p:spPr>
      </p:pic>
      <p:sp>
        <p:nvSpPr>
          <p:cNvPr id="12" name="TextBox 11"/>
          <p:cNvSpPr txBox="1"/>
          <p:nvPr/>
        </p:nvSpPr>
        <p:spPr>
          <a:xfrm>
            <a:off x="0" y="6488668"/>
            <a:ext cx="2195760" cy="369332"/>
          </a:xfrm>
          <a:prstGeom prst="rect">
            <a:avLst/>
          </a:prstGeom>
          <a:noFill/>
        </p:spPr>
        <p:txBody>
          <a:bodyPr wrap="square" rtlCol="0">
            <a:spAutoFit/>
          </a:bodyPr>
          <a:lstStyle/>
          <a:p>
            <a:r>
              <a:rPr lang="en-CA" b="1" dirty="0" err="1" smtClean="0">
                <a:solidFill>
                  <a:schemeClr val="accent1">
                    <a:lumMod val="50000"/>
                  </a:schemeClr>
                </a:solidFill>
              </a:rPr>
              <a:t>BioGlobaX</a:t>
            </a:r>
            <a:endParaRPr lang="en-CA" b="1" dirty="0">
              <a:solidFill>
                <a:schemeClr val="accent1">
                  <a:lumMod val="50000"/>
                </a:schemeClr>
              </a:solidFill>
            </a:endParaRPr>
          </a:p>
        </p:txBody>
      </p:sp>
      <p:sp>
        <p:nvSpPr>
          <p:cNvPr id="13" name="TextBox 12"/>
          <p:cNvSpPr txBox="1"/>
          <p:nvPr/>
        </p:nvSpPr>
        <p:spPr>
          <a:xfrm>
            <a:off x="8604448" y="6488668"/>
            <a:ext cx="539552" cy="369332"/>
          </a:xfrm>
          <a:prstGeom prst="rect">
            <a:avLst/>
          </a:prstGeom>
          <a:noFill/>
        </p:spPr>
        <p:txBody>
          <a:bodyPr wrap="square" rtlCol="0">
            <a:spAutoFit/>
          </a:bodyPr>
          <a:lstStyle/>
          <a:p>
            <a:pPr algn="r"/>
            <a:r>
              <a:rPr lang="en-CA" dirty="0" smtClean="0">
                <a:solidFill>
                  <a:schemeClr val="tx1">
                    <a:lumMod val="75000"/>
                    <a:lumOff val="25000"/>
                  </a:schemeClr>
                </a:solidFill>
              </a:rPr>
              <a:t>18</a:t>
            </a:r>
            <a:endParaRPr lang="en-CA"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27784" y="2060848"/>
            <a:ext cx="4464496" cy="646331"/>
          </a:xfrm>
          <a:prstGeom prst="rect">
            <a:avLst/>
          </a:prstGeom>
          <a:noFill/>
        </p:spPr>
        <p:txBody>
          <a:bodyPr wrap="square" rtlCol="0">
            <a:spAutoFit/>
          </a:bodyPr>
          <a:lstStyle/>
          <a:p>
            <a:r>
              <a:rPr lang="en-CA" sz="3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Acknowledgments</a:t>
            </a:r>
            <a:endParaRPr lang="en-CA"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4" name="TextBox 3"/>
          <p:cNvSpPr txBox="1"/>
          <p:nvPr/>
        </p:nvSpPr>
        <p:spPr>
          <a:xfrm>
            <a:off x="179512" y="3016984"/>
            <a:ext cx="3240360" cy="3139321"/>
          </a:xfrm>
          <a:prstGeom prst="rect">
            <a:avLst/>
          </a:prstGeom>
          <a:noFill/>
        </p:spPr>
        <p:txBody>
          <a:bodyPr wrap="square" rtlCol="0">
            <a:spAutoFit/>
          </a:bodyPr>
          <a:lstStyle/>
          <a:p>
            <a:r>
              <a:rPr lang="en-CA" b="1" dirty="0" err="1" smtClean="0">
                <a:solidFill>
                  <a:schemeClr val="tx2">
                    <a:lumMod val="50000"/>
                  </a:schemeClr>
                </a:solidFill>
              </a:rPr>
              <a:t>BioGlobaX</a:t>
            </a:r>
            <a:r>
              <a:rPr lang="en-CA" b="1" dirty="0" smtClean="0">
                <a:solidFill>
                  <a:schemeClr val="tx2">
                    <a:lumMod val="50000"/>
                  </a:schemeClr>
                </a:solidFill>
              </a:rPr>
              <a:t> Inc., Canada:</a:t>
            </a:r>
          </a:p>
          <a:p>
            <a:r>
              <a:rPr lang="en-CA" dirty="0" smtClean="0">
                <a:solidFill>
                  <a:schemeClr val="tx2">
                    <a:lumMod val="50000"/>
                  </a:schemeClr>
                </a:solidFill>
              </a:rPr>
              <a:t>Slav </a:t>
            </a:r>
            <a:r>
              <a:rPr lang="en-CA" dirty="0" err="1" smtClean="0">
                <a:solidFill>
                  <a:schemeClr val="tx2">
                    <a:lumMod val="50000"/>
                  </a:schemeClr>
                </a:solidFill>
              </a:rPr>
              <a:t>Dimov</a:t>
            </a:r>
            <a:r>
              <a:rPr lang="en-CA" dirty="0" smtClean="0">
                <a:solidFill>
                  <a:schemeClr val="tx2">
                    <a:lumMod val="50000"/>
                  </a:schemeClr>
                </a:solidFill>
              </a:rPr>
              <a:t>, M.Sc.</a:t>
            </a:r>
          </a:p>
          <a:p>
            <a:r>
              <a:rPr lang="en-CA" b="1" dirty="0" smtClean="0">
                <a:solidFill>
                  <a:schemeClr val="tx2">
                    <a:lumMod val="50000"/>
                  </a:schemeClr>
                </a:solidFill>
              </a:rPr>
              <a:t>University of Toronto, Canada: </a:t>
            </a:r>
          </a:p>
          <a:p>
            <a:r>
              <a:rPr lang="en-CA" dirty="0" smtClean="0">
                <a:solidFill>
                  <a:schemeClr val="tx2">
                    <a:lumMod val="50000"/>
                  </a:schemeClr>
                </a:solidFill>
              </a:rPr>
              <a:t>Prof. Deborah </a:t>
            </a:r>
            <a:r>
              <a:rPr lang="en-CA" dirty="0" err="1" smtClean="0">
                <a:solidFill>
                  <a:schemeClr val="tx2">
                    <a:lumMod val="50000"/>
                  </a:schemeClr>
                </a:solidFill>
              </a:rPr>
              <a:t>Zamble</a:t>
            </a:r>
            <a:r>
              <a:rPr lang="en-CA" dirty="0" smtClean="0">
                <a:solidFill>
                  <a:schemeClr val="tx2">
                    <a:lumMod val="50000"/>
                  </a:schemeClr>
                </a:solidFill>
              </a:rPr>
              <a:t> </a:t>
            </a:r>
          </a:p>
          <a:p>
            <a:r>
              <a:rPr lang="en-CA" dirty="0" smtClean="0">
                <a:solidFill>
                  <a:schemeClr val="tx2">
                    <a:lumMod val="50000"/>
                  </a:schemeClr>
                </a:solidFill>
              </a:rPr>
              <a:t>Prof. Cheryl </a:t>
            </a:r>
            <a:r>
              <a:rPr lang="en-CA" dirty="0" err="1" smtClean="0">
                <a:solidFill>
                  <a:schemeClr val="tx2">
                    <a:lumMod val="50000"/>
                  </a:schemeClr>
                </a:solidFill>
              </a:rPr>
              <a:t>Arrowsmith</a:t>
            </a:r>
            <a:endParaRPr lang="en-CA" dirty="0" smtClean="0">
              <a:solidFill>
                <a:schemeClr val="tx2">
                  <a:lumMod val="50000"/>
                </a:schemeClr>
              </a:solidFill>
            </a:endParaRPr>
          </a:p>
          <a:p>
            <a:r>
              <a:rPr lang="en-CA" dirty="0" smtClean="0">
                <a:solidFill>
                  <a:schemeClr val="tx2">
                    <a:lumMod val="50000"/>
                  </a:schemeClr>
                </a:solidFill>
              </a:rPr>
              <a:t>Prof. </a:t>
            </a:r>
            <a:r>
              <a:rPr lang="en-CA" dirty="0" err="1" smtClean="0">
                <a:solidFill>
                  <a:schemeClr val="tx2">
                    <a:lumMod val="50000"/>
                  </a:schemeClr>
                </a:solidFill>
              </a:rPr>
              <a:t>Aled</a:t>
            </a:r>
            <a:r>
              <a:rPr lang="en-CA" dirty="0" smtClean="0">
                <a:solidFill>
                  <a:schemeClr val="tx2">
                    <a:lumMod val="50000"/>
                  </a:schemeClr>
                </a:solidFill>
              </a:rPr>
              <a:t> Edwards</a:t>
            </a:r>
          </a:p>
          <a:p>
            <a:r>
              <a:rPr lang="en-CA" dirty="0" smtClean="0">
                <a:solidFill>
                  <a:schemeClr val="tx2">
                    <a:lumMod val="50000"/>
                  </a:schemeClr>
                </a:solidFill>
              </a:rPr>
              <a:t>Prof. Emil </a:t>
            </a:r>
            <a:r>
              <a:rPr lang="en-CA" dirty="0" err="1" smtClean="0">
                <a:solidFill>
                  <a:schemeClr val="tx2">
                    <a:lumMod val="50000"/>
                  </a:schemeClr>
                </a:solidFill>
              </a:rPr>
              <a:t>Pai</a:t>
            </a:r>
            <a:endParaRPr lang="en-CA" dirty="0" smtClean="0">
              <a:solidFill>
                <a:schemeClr val="tx2">
                  <a:lumMod val="50000"/>
                </a:schemeClr>
              </a:solidFill>
            </a:endParaRPr>
          </a:p>
          <a:p>
            <a:r>
              <a:rPr lang="en-CA" dirty="0" smtClean="0">
                <a:solidFill>
                  <a:schemeClr val="tx2">
                    <a:lumMod val="50000"/>
                  </a:schemeClr>
                </a:solidFill>
              </a:rPr>
              <a:t>Dr. Robert Lam</a:t>
            </a:r>
          </a:p>
          <a:p>
            <a:r>
              <a:rPr lang="en-CA" dirty="0" smtClean="0">
                <a:solidFill>
                  <a:schemeClr val="tx2">
                    <a:lumMod val="50000"/>
                  </a:schemeClr>
                </a:solidFill>
              </a:rPr>
              <a:t>Prof. </a:t>
            </a:r>
            <a:r>
              <a:rPr lang="en-CA" dirty="0" err="1" smtClean="0">
                <a:solidFill>
                  <a:schemeClr val="tx2">
                    <a:lumMod val="50000"/>
                  </a:schemeClr>
                </a:solidFill>
              </a:rPr>
              <a:t>Hee</a:t>
            </a:r>
            <a:r>
              <a:rPr lang="en-CA" dirty="0" smtClean="0">
                <a:solidFill>
                  <a:schemeClr val="tx2">
                    <a:lumMod val="50000"/>
                  </a:schemeClr>
                </a:solidFill>
              </a:rPr>
              <a:t>-Won Park</a:t>
            </a:r>
          </a:p>
          <a:p>
            <a:r>
              <a:rPr lang="en-US" b="1" dirty="0" smtClean="0">
                <a:solidFill>
                  <a:schemeClr val="tx2">
                    <a:lumMod val="50000"/>
                  </a:schemeClr>
                </a:solidFill>
              </a:rPr>
              <a:t>Stockholm University, Sweden:</a:t>
            </a:r>
          </a:p>
          <a:p>
            <a:r>
              <a:rPr lang="en-CA" dirty="0" smtClean="0">
                <a:solidFill>
                  <a:schemeClr val="tx2">
                    <a:lumMod val="50000"/>
                  </a:schemeClr>
                </a:solidFill>
              </a:rPr>
              <a:t>Prof. </a:t>
            </a:r>
            <a:r>
              <a:rPr lang="en-US" dirty="0" smtClean="0">
                <a:solidFill>
                  <a:schemeClr val="tx2">
                    <a:lumMod val="50000"/>
                  </a:schemeClr>
                </a:solidFill>
              </a:rPr>
              <a:t>Martin </a:t>
            </a:r>
            <a:r>
              <a:rPr lang="en-US" dirty="0" err="1" smtClean="0">
                <a:solidFill>
                  <a:schemeClr val="tx2">
                    <a:lumMod val="50000"/>
                  </a:schemeClr>
                </a:solidFill>
              </a:rPr>
              <a:t>Högbom</a:t>
            </a:r>
            <a:endParaRPr lang="en-US" dirty="0" smtClean="0">
              <a:solidFill>
                <a:schemeClr val="tx2">
                  <a:lumMod val="50000"/>
                </a:schemeClr>
              </a:solidFill>
            </a:endParaRPr>
          </a:p>
        </p:txBody>
      </p:sp>
      <p:sp>
        <p:nvSpPr>
          <p:cNvPr id="6" name="TextBox 5"/>
          <p:cNvSpPr txBox="1"/>
          <p:nvPr/>
        </p:nvSpPr>
        <p:spPr>
          <a:xfrm>
            <a:off x="5580112" y="3284984"/>
            <a:ext cx="2952328" cy="646331"/>
          </a:xfrm>
          <a:prstGeom prst="rect">
            <a:avLst/>
          </a:prstGeom>
          <a:noFill/>
        </p:spPr>
        <p:txBody>
          <a:bodyPr wrap="square" rtlCol="0">
            <a:spAutoFit/>
          </a:bodyPr>
          <a:lstStyle/>
          <a:p>
            <a:endParaRPr lang="en-CA" dirty="0" smtClean="0"/>
          </a:p>
          <a:p>
            <a:endParaRPr lang="en-CA" dirty="0"/>
          </a:p>
        </p:txBody>
      </p:sp>
      <p:pic>
        <p:nvPicPr>
          <p:cNvPr id="1026" name="Picture 2" descr="http://t0.gstatic.com/images?q=tbn:ANd9GcREfdOKkElxmzoppXsiE3kL3jRCiLU_kHpZlg-tJOg8IJ5jA6_JKg"/>
          <p:cNvPicPr>
            <a:picLocks noChangeAspect="1" noChangeArrowheads="1"/>
          </p:cNvPicPr>
          <p:nvPr/>
        </p:nvPicPr>
        <p:blipFill>
          <a:blip r:embed="rId2" cstate="print"/>
          <a:srcRect/>
          <a:stretch>
            <a:fillRect/>
          </a:stretch>
        </p:blipFill>
        <p:spPr bwMode="auto">
          <a:xfrm>
            <a:off x="3491880" y="5085184"/>
            <a:ext cx="1080120" cy="1031024"/>
          </a:xfrm>
          <a:prstGeom prst="rect">
            <a:avLst/>
          </a:prstGeom>
          <a:noFill/>
        </p:spPr>
      </p:pic>
      <p:pic>
        <p:nvPicPr>
          <p:cNvPr id="9" name="Picture 2" descr="http://www.g8.utoronto.ca/logo-ut.jpg"/>
          <p:cNvPicPr>
            <a:picLocks noChangeAspect="1" noChangeArrowheads="1"/>
          </p:cNvPicPr>
          <p:nvPr/>
        </p:nvPicPr>
        <p:blipFill>
          <a:blip r:embed="rId3" cstate="print"/>
          <a:srcRect/>
          <a:stretch>
            <a:fillRect/>
          </a:stretch>
        </p:blipFill>
        <p:spPr bwMode="auto">
          <a:xfrm>
            <a:off x="3599892" y="3140968"/>
            <a:ext cx="1944216" cy="719763"/>
          </a:xfrm>
          <a:prstGeom prst="rect">
            <a:avLst/>
          </a:prstGeom>
          <a:noFill/>
          <a:ln>
            <a:solidFill>
              <a:schemeClr val="tx1">
                <a:lumMod val="50000"/>
                <a:lumOff val="50000"/>
              </a:schemeClr>
            </a:solidFill>
          </a:ln>
        </p:spPr>
      </p:pic>
      <p:pic>
        <p:nvPicPr>
          <p:cNvPr id="10" name="Picture 9" descr="http://www.iech.provost.nagoya-u.ac.jp/en/images/top/meidai_logo_en.jpg"/>
          <p:cNvPicPr>
            <a:picLocks noChangeAspect="1" noChangeArrowheads="1"/>
          </p:cNvPicPr>
          <p:nvPr/>
        </p:nvPicPr>
        <p:blipFill>
          <a:blip r:embed="rId4" cstate="print"/>
          <a:srcRect l="7678" r="7867"/>
          <a:stretch>
            <a:fillRect/>
          </a:stretch>
        </p:blipFill>
        <p:spPr bwMode="auto">
          <a:xfrm>
            <a:off x="3635896" y="4077072"/>
            <a:ext cx="1872208" cy="821615"/>
          </a:xfrm>
          <a:prstGeom prst="rect">
            <a:avLst/>
          </a:prstGeom>
          <a:noFill/>
          <a:ln>
            <a:solidFill>
              <a:schemeClr val="tx1">
                <a:lumMod val="50000"/>
                <a:lumOff val="50000"/>
              </a:schemeClr>
            </a:solidFill>
          </a:ln>
        </p:spPr>
      </p:pic>
      <p:sp>
        <p:nvSpPr>
          <p:cNvPr id="14" name="Rectangle 13"/>
          <p:cNvSpPr/>
          <p:nvPr/>
        </p:nvSpPr>
        <p:spPr>
          <a:xfrm>
            <a:off x="6228184" y="2996952"/>
            <a:ext cx="2915816" cy="3139321"/>
          </a:xfrm>
          <a:prstGeom prst="rect">
            <a:avLst/>
          </a:prstGeom>
        </p:spPr>
        <p:txBody>
          <a:bodyPr wrap="square">
            <a:spAutoFit/>
          </a:bodyPr>
          <a:lstStyle/>
          <a:p>
            <a:r>
              <a:rPr lang="en-CA" b="1" dirty="0" smtClean="0">
                <a:solidFill>
                  <a:schemeClr val="tx2">
                    <a:lumMod val="50000"/>
                  </a:schemeClr>
                </a:solidFill>
              </a:rPr>
              <a:t>Nagoya University, Japan: </a:t>
            </a:r>
          </a:p>
          <a:p>
            <a:r>
              <a:rPr lang="en-CA" dirty="0" smtClean="0">
                <a:solidFill>
                  <a:schemeClr val="tx2">
                    <a:lumMod val="50000"/>
                  </a:schemeClr>
                </a:solidFill>
              </a:rPr>
              <a:t>Prof. Masahiro </a:t>
            </a:r>
            <a:r>
              <a:rPr lang="en-CA" dirty="0" err="1" smtClean="0">
                <a:solidFill>
                  <a:schemeClr val="tx2">
                    <a:lumMod val="50000"/>
                  </a:schemeClr>
                </a:solidFill>
              </a:rPr>
              <a:t>Sugiura</a:t>
            </a:r>
            <a:endParaRPr lang="en-CA" dirty="0" smtClean="0">
              <a:solidFill>
                <a:schemeClr val="tx2">
                  <a:lumMod val="50000"/>
                </a:schemeClr>
              </a:solidFill>
            </a:endParaRPr>
          </a:p>
          <a:p>
            <a:r>
              <a:rPr lang="en-CA" dirty="0" smtClean="0">
                <a:solidFill>
                  <a:schemeClr val="tx2">
                    <a:lumMod val="50000"/>
                  </a:schemeClr>
                </a:solidFill>
              </a:rPr>
              <a:t>Prof. Mamoru Sugita</a:t>
            </a:r>
          </a:p>
          <a:p>
            <a:r>
              <a:rPr lang="en-CA" dirty="0" smtClean="0">
                <a:solidFill>
                  <a:schemeClr val="tx2">
                    <a:lumMod val="50000"/>
                  </a:schemeClr>
                </a:solidFill>
              </a:rPr>
              <a:t>Prof. </a:t>
            </a:r>
            <a:r>
              <a:rPr lang="en-CA" dirty="0" err="1" smtClean="0">
                <a:solidFill>
                  <a:schemeClr val="tx2">
                    <a:lumMod val="50000"/>
                  </a:schemeClr>
                </a:solidFill>
              </a:rPr>
              <a:t>Toshimitsu</a:t>
            </a:r>
            <a:r>
              <a:rPr lang="en-CA" dirty="0" smtClean="0">
                <a:solidFill>
                  <a:schemeClr val="tx2">
                    <a:lumMod val="50000"/>
                  </a:schemeClr>
                </a:solidFill>
              </a:rPr>
              <a:t> </a:t>
            </a:r>
            <a:r>
              <a:rPr lang="en-CA" dirty="0" err="1" smtClean="0">
                <a:solidFill>
                  <a:schemeClr val="tx2">
                    <a:lumMod val="50000"/>
                  </a:schemeClr>
                </a:solidFill>
              </a:rPr>
              <a:t>Niwa</a:t>
            </a:r>
            <a:endParaRPr lang="en-CA" dirty="0" smtClean="0">
              <a:solidFill>
                <a:schemeClr val="tx2">
                  <a:lumMod val="50000"/>
                </a:schemeClr>
              </a:solidFill>
            </a:endParaRPr>
          </a:p>
          <a:p>
            <a:r>
              <a:rPr lang="en-CA" b="1" dirty="0" smtClean="0">
                <a:solidFill>
                  <a:schemeClr val="tx2">
                    <a:lumMod val="50000"/>
                  </a:schemeClr>
                </a:solidFill>
              </a:rPr>
              <a:t>Sofia University, Bulgaria: </a:t>
            </a:r>
          </a:p>
          <a:p>
            <a:r>
              <a:rPr lang="en-CA" dirty="0" smtClean="0">
                <a:solidFill>
                  <a:schemeClr val="tx2">
                    <a:lumMod val="50000"/>
                  </a:schemeClr>
                </a:solidFill>
              </a:rPr>
              <a:t>Prof. </a:t>
            </a:r>
            <a:r>
              <a:rPr lang="en-CA" dirty="0" err="1" smtClean="0">
                <a:solidFill>
                  <a:schemeClr val="tx2">
                    <a:lumMod val="50000"/>
                  </a:schemeClr>
                </a:solidFill>
              </a:rPr>
              <a:t>Atanass</a:t>
            </a:r>
            <a:r>
              <a:rPr lang="en-CA" dirty="0" smtClean="0">
                <a:solidFill>
                  <a:schemeClr val="tx2">
                    <a:lumMod val="50000"/>
                  </a:schemeClr>
                </a:solidFill>
              </a:rPr>
              <a:t> </a:t>
            </a:r>
            <a:r>
              <a:rPr lang="en-CA" dirty="0" err="1" smtClean="0">
                <a:solidFill>
                  <a:schemeClr val="tx2">
                    <a:lumMod val="50000"/>
                  </a:schemeClr>
                </a:solidFill>
              </a:rPr>
              <a:t>Atanassov</a:t>
            </a:r>
            <a:endParaRPr lang="en-CA" dirty="0" smtClean="0">
              <a:solidFill>
                <a:schemeClr val="tx2">
                  <a:lumMod val="50000"/>
                </a:schemeClr>
              </a:solidFill>
            </a:endParaRPr>
          </a:p>
          <a:p>
            <a:r>
              <a:rPr lang="en-CA" b="1" dirty="0" smtClean="0">
                <a:solidFill>
                  <a:schemeClr val="tx2">
                    <a:lumMod val="50000"/>
                  </a:schemeClr>
                </a:solidFill>
              </a:rPr>
              <a:t>Inst. Mol. Biol., Bulgaria:</a:t>
            </a:r>
          </a:p>
          <a:p>
            <a:r>
              <a:rPr lang="en-CA" dirty="0" smtClean="0">
                <a:solidFill>
                  <a:schemeClr val="tx2">
                    <a:lumMod val="50000"/>
                  </a:schemeClr>
                </a:solidFill>
              </a:rPr>
              <a:t>Prof. Ivan </a:t>
            </a:r>
            <a:r>
              <a:rPr lang="en-CA" dirty="0" err="1" smtClean="0">
                <a:solidFill>
                  <a:schemeClr val="tx2">
                    <a:lumMod val="50000"/>
                  </a:schemeClr>
                </a:solidFill>
              </a:rPr>
              <a:t>Ivanov</a:t>
            </a:r>
            <a:endParaRPr lang="en-CA" dirty="0" smtClean="0">
              <a:solidFill>
                <a:schemeClr val="tx2">
                  <a:lumMod val="50000"/>
                </a:schemeClr>
              </a:solidFill>
            </a:endParaRPr>
          </a:p>
          <a:p>
            <a:r>
              <a:rPr lang="en-CA" dirty="0" smtClean="0">
                <a:solidFill>
                  <a:schemeClr val="tx2">
                    <a:lumMod val="50000"/>
                  </a:schemeClr>
                </a:solidFill>
              </a:rPr>
              <a:t>Dr. </a:t>
            </a:r>
            <a:r>
              <a:rPr lang="en-CA" dirty="0" err="1" smtClean="0">
                <a:solidFill>
                  <a:schemeClr val="tx2">
                    <a:lumMod val="50000"/>
                  </a:schemeClr>
                </a:solidFill>
              </a:rPr>
              <a:t>Roumjana</a:t>
            </a:r>
            <a:r>
              <a:rPr lang="en-CA" dirty="0" smtClean="0">
                <a:solidFill>
                  <a:schemeClr val="tx2">
                    <a:lumMod val="50000"/>
                  </a:schemeClr>
                </a:solidFill>
              </a:rPr>
              <a:t> </a:t>
            </a:r>
            <a:r>
              <a:rPr lang="en-CA" dirty="0" err="1" smtClean="0">
                <a:solidFill>
                  <a:schemeClr val="tx2">
                    <a:lumMod val="50000"/>
                  </a:schemeClr>
                </a:solidFill>
              </a:rPr>
              <a:t>Mironova</a:t>
            </a:r>
            <a:endParaRPr lang="en-CA" dirty="0" smtClean="0">
              <a:solidFill>
                <a:schemeClr val="tx2">
                  <a:lumMod val="50000"/>
                </a:schemeClr>
              </a:solidFill>
            </a:endParaRPr>
          </a:p>
          <a:p>
            <a:r>
              <a:rPr lang="en-CA" dirty="0" smtClean="0">
                <a:solidFill>
                  <a:schemeClr val="tx2">
                    <a:lumMod val="50000"/>
                  </a:schemeClr>
                </a:solidFill>
              </a:rPr>
              <a:t>Dr. Tamara </a:t>
            </a:r>
            <a:r>
              <a:rPr lang="en-CA" dirty="0" err="1" smtClean="0">
                <a:solidFill>
                  <a:schemeClr val="tx2">
                    <a:lumMod val="50000"/>
                  </a:schemeClr>
                </a:solidFill>
              </a:rPr>
              <a:t>Paipanova</a:t>
            </a:r>
            <a:endParaRPr lang="en-CA" dirty="0" smtClean="0">
              <a:solidFill>
                <a:schemeClr val="tx2">
                  <a:lumMod val="50000"/>
                </a:schemeClr>
              </a:solidFill>
            </a:endParaRPr>
          </a:p>
          <a:p>
            <a:r>
              <a:rPr lang="en-CA" dirty="0" smtClean="0">
                <a:solidFill>
                  <a:schemeClr val="tx2">
                    <a:lumMod val="50000"/>
                  </a:schemeClr>
                </a:solidFill>
              </a:rPr>
              <a:t>Dr. </a:t>
            </a:r>
            <a:r>
              <a:rPr lang="en-CA" dirty="0" err="1" smtClean="0">
                <a:solidFill>
                  <a:schemeClr val="tx2">
                    <a:lumMod val="50000"/>
                  </a:schemeClr>
                </a:solidFill>
              </a:rPr>
              <a:t>Genoveva</a:t>
            </a:r>
            <a:r>
              <a:rPr lang="en-CA" dirty="0" smtClean="0">
                <a:solidFill>
                  <a:schemeClr val="tx2">
                    <a:lumMod val="50000"/>
                  </a:schemeClr>
                </a:solidFill>
              </a:rPr>
              <a:t> </a:t>
            </a:r>
            <a:r>
              <a:rPr lang="en-CA" dirty="0" err="1" smtClean="0">
                <a:solidFill>
                  <a:schemeClr val="tx2">
                    <a:lumMod val="50000"/>
                  </a:schemeClr>
                </a:solidFill>
              </a:rPr>
              <a:t>Nacheva</a:t>
            </a:r>
            <a:endParaRPr lang="en-CA" dirty="0" smtClean="0">
              <a:solidFill>
                <a:schemeClr val="tx2">
                  <a:lumMod val="50000"/>
                </a:schemeClr>
              </a:solidFill>
            </a:endParaRPr>
          </a:p>
        </p:txBody>
      </p:sp>
      <p:pic>
        <p:nvPicPr>
          <p:cNvPr id="17" name="Picture 16" descr="logo-2.jpg"/>
          <p:cNvPicPr>
            <a:picLocks noChangeAspect="1"/>
          </p:cNvPicPr>
          <p:nvPr/>
        </p:nvPicPr>
        <p:blipFill>
          <a:blip r:embed="rId5" cstate="print"/>
          <a:srcRect l="21651" t="48950" r="60237" b="19550"/>
          <a:stretch>
            <a:fillRect/>
          </a:stretch>
        </p:blipFill>
        <p:spPr>
          <a:xfrm>
            <a:off x="467256" y="637984"/>
            <a:ext cx="1235528" cy="1611559"/>
          </a:xfrm>
          <a:prstGeom prst="roundRect">
            <a:avLst/>
          </a:prstGeom>
        </p:spPr>
      </p:pic>
      <p:sp>
        <p:nvSpPr>
          <p:cNvPr id="18" name="TextBox 17"/>
          <p:cNvSpPr txBox="1"/>
          <p:nvPr/>
        </p:nvSpPr>
        <p:spPr>
          <a:xfrm>
            <a:off x="899592" y="476672"/>
            <a:ext cx="3312368" cy="523220"/>
          </a:xfrm>
          <a:prstGeom prst="rect">
            <a:avLst/>
          </a:prstGeom>
          <a:noFill/>
        </p:spPr>
        <p:txBody>
          <a:bodyPr wrap="square" rtlCol="0">
            <a:spAutoFit/>
          </a:bodyPr>
          <a:lstStyle/>
          <a:p>
            <a:r>
              <a:rPr lang="en-CA" sz="2800" b="1" dirty="0" smtClean="0">
                <a:solidFill>
                  <a:schemeClr val="tx2">
                    <a:lumMod val="50000"/>
                  </a:schemeClr>
                </a:solidFill>
              </a:rPr>
              <a:t>www.bioglobax.com</a:t>
            </a:r>
            <a:endParaRPr lang="en-CA" sz="2800" b="1" dirty="0">
              <a:solidFill>
                <a:schemeClr val="tx2">
                  <a:lumMod val="50000"/>
                </a:schemeClr>
              </a:solidFill>
            </a:endParaRPr>
          </a:p>
        </p:txBody>
      </p:sp>
      <p:pic>
        <p:nvPicPr>
          <p:cNvPr id="2050" name="Picture 2" descr="http://www.jointdegree.eu/seeh/images/stories/logos/bulgaria.png"/>
          <p:cNvPicPr>
            <a:picLocks noChangeAspect="1" noChangeArrowheads="1"/>
          </p:cNvPicPr>
          <p:nvPr/>
        </p:nvPicPr>
        <p:blipFill>
          <a:blip r:embed="rId6" cstate="print"/>
          <a:srcRect/>
          <a:stretch>
            <a:fillRect/>
          </a:stretch>
        </p:blipFill>
        <p:spPr bwMode="auto">
          <a:xfrm>
            <a:off x="4572000" y="5085184"/>
            <a:ext cx="1152128" cy="1152129"/>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6717</TotalTime>
  <Words>2309</Words>
  <Application>Microsoft Office PowerPoint</Application>
  <PresentationFormat>On-screen Show (4:3)</PresentationFormat>
  <Paragraphs>255</Paragraphs>
  <Slides>19</Slides>
  <Notes>17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Anelia</dc:creator>
  <cp:lastModifiedBy>Anelia</cp:lastModifiedBy>
  <cp:revision>74</cp:revision>
  <dcterms:created xsi:type="dcterms:W3CDTF">2015-06-27T07:02:36Z</dcterms:created>
  <dcterms:modified xsi:type="dcterms:W3CDTF">2015-08-10T06:01:30Z</dcterms:modified>
</cp:coreProperties>
</file>