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4"/>
  </p:sldMasterIdLst>
  <p:notesMasterIdLst>
    <p:notesMasterId r:id="rId25"/>
  </p:notesMasterIdLst>
  <p:sldIdLst>
    <p:sldId id="256" r:id="rId5"/>
    <p:sldId id="333" r:id="rId6"/>
    <p:sldId id="338" r:id="rId7"/>
    <p:sldId id="337" r:id="rId8"/>
    <p:sldId id="353" r:id="rId9"/>
    <p:sldId id="336" r:id="rId10"/>
    <p:sldId id="339" r:id="rId11"/>
    <p:sldId id="341" r:id="rId12"/>
    <p:sldId id="354" r:id="rId13"/>
    <p:sldId id="342" r:id="rId14"/>
    <p:sldId id="343" r:id="rId15"/>
    <p:sldId id="345" r:id="rId16"/>
    <p:sldId id="346" r:id="rId17"/>
    <p:sldId id="347" r:id="rId18"/>
    <p:sldId id="348" r:id="rId19"/>
    <p:sldId id="351" r:id="rId20"/>
    <p:sldId id="355" r:id="rId21"/>
    <p:sldId id="349" r:id="rId22"/>
    <p:sldId id="352" r:id="rId23"/>
    <p:sldId id="329" r:id="rId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3B00"/>
    <a:srgbClr val="ABEE64"/>
    <a:srgbClr val="CE461C"/>
    <a:srgbClr val="92D050"/>
    <a:srgbClr val="77933C"/>
    <a:srgbClr val="A6EF8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7" autoAdjust="0"/>
    <p:restoredTop sz="93376" autoAdjust="0"/>
  </p:normalViewPr>
  <p:slideViewPr>
    <p:cSldViewPr>
      <p:cViewPr varScale="1">
        <p:scale>
          <a:sx n="69" d="100"/>
          <a:sy n="69" d="100"/>
        </p:scale>
        <p:origin x="-73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Biotech</c:v>
                </c:pt>
              </c:strCache>
            </c:strRef>
          </c:tx>
          <c:invertIfNegative val="0"/>
          <c:cat>
            <c:strRef>
              <c:f>Sheet1!$A$7:$A$10</c:f>
              <c:strCache>
                <c:ptCount val="4"/>
                <c:pt idx="0">
                  <c:v>Cotton               82%</c:v>
                </c:pt>
                <c:pt idx="1">
                  <c:v>Soybean              75%</c:v>
                </c:pt>
                <c:pt idx="2">
                  <c:v>Maize               32%</c:v>
                </c:pt>
                <c:pt idx="3">
                  <c:v>Canola              26%</c:v>
                </c:pt>
              </c:strCache>
            </c:strRef>
          </c:cat>
          <c:val>
            <c:numRef>
              <c:f>Sheet1!$B$7:$B$10</c:f>
              <c:numCache>
                <c:formatCode>0</c:formatCode>
                <c:ptCount val="4"/>
                <c:pt idx="0">
                  <c:v>61.034935000000004</c:v>
                </c:pt>
                <c:pt idx="1">
                  <c:v>186.31717</c:v>
                </c:pt>
                <c:pt idx="2">
                  <c:v>126.02355</c:v>
                </c:pt>
                <c:pt idx="3">
                  <c:v>20.262609999999992</c:v>
                </c:pt>
              </c:numCache>
            </c:numRef>
          </c:val>
        </c:ser>
        <c:ser>
          <c:idx val="1"/>
          <c:order val="1"/>
          <c:tx>
            <c:strRef>
              <c:f>Sheet1!$C$6</c:f>
              <c:strCache>
                <c:ptCount val="1"/>
                <c:pt idx="0">
                  <c:v>Conventional</c:v>
                </c:pt>
              </c:strCache>
            </c:strRef>
          </c:tx>
          <c:invertIfNegative val="0"/>
          <c:cat>
            <c:strRef>
              <c:f>Sheet1!$A$7:$A$10</c:f>
              <c:strCache>
                <c:ptCount val="4"/>
                <c:pt idx="0">
                  <c:v>Cotton               82%</c:v>
                </c:pt>
                <c:pt idx="1">
                  <c:v>Soybean              75%</c:v>
                </c:pt>
                <c:pt idx="2">
                  <c:v>Maize               32%</c:v>
                </c:pt>
                <c:pt idx="3">
                  <c:v>Canola              26%</c:v>
                </c:pt>
              </c:strCache>
            </c:strRef>
          </c:cat>
          <c:val>
            <c:numRef>
              <c:f>Sheet1!$C$7:$C$10</c:f>
              <c:numCache>
                <c:formatCode>0</c:formatCode>
                <c:ptCount val="4"/>
                <c:pt idx="0">
                  <c:v>13.096565000000005</c:v>
                </c:pt>
                <c:pt idx="1">
                  <c:v>60.787829999999985</c:v>
                </c:pt>
                <c:pt idx="2">
                  <c:v>266.8734</c:v>
                </c:pt>
                <c:pt idx="3">
                  <c:v>56.339940000000006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76890112"/>
        <c:axId val="55282496"/>
      </c:barChart>
      <c:catAx>
        <c:axId val="76890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5282496"/>
        <c:crosses val="autoZero"/>
        <c:auto val="1"/>
        <c:lblAlgn val="ctr"/>
        <c:lblOffset val="100"/>
        <c:noMultiLvlLbl val="0"/>
      </c:catAx>
      <c:valAx>
        <c:axId val="55282496"/>
        <c:scaling>
          <c:orientation val="minMax"/>
          <c:max val="4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Millions of acres</a:t>
                </a:r>
                <a:endParaRPr lang="en-US" sz="1600" dirty="0"/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768901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9007734405539736"/>
          <c:y val="6.8971611512001041E-2"/>
          <c:w val="0.19644747863963813"/>
          <c:h val="0.18662235229069771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43D6F-5F7A-442D-A674-70C1FACC7499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BC614-19B7-4E54-B0E1-B77E1BA18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3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7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130005 (BHB2-4): 7 T1 plants from a single T0 parent (B3)</a:t>
            </a:r>
          </a:p>
          <a:p>
            <a:r>
              <a:rPr lang="en-US" dirty="0" smtClean="0"/>
              <a:t>130009 (BHB2-8): 14 T1 plants from two T0 parents (3</a:t>
            </a:r>
            <a:r>
              <a:rPr lang="en-US" baseline="0" dirty="0" smtClean="0"/>
              <a:t> T1s from A10; 11 T1s from D2)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E476D-806F-42A7-BEA3-8D12A3FF9F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96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37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BC614-19B7-4E54-B0E1-B77E1BA18B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61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BC614-19B7-4E54-B0E1-B77E1BA18B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7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62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39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78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50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96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0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63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53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Silos</a:t>
            </a:r>
            <a:r>
              <a:rPr lang="en-US" baseline="0" dirty="0" smtClean="0"/>
              <a:t> – or better said: grain bins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BC614-19B7-4E54-B0E1-B77E1BA18B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850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Silos</a:t>
            </a:r>
            <a:r>
              <a:rPr lang="en-US" baseline="0" dirty="0" smtClean="0"/>
              <a:t> – or better said: grain bins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BC614-19B7-4E54-B0E1-B77E1BA18B7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53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Technical Approach:</a:t>
            </a:r>
          </a:p>
          <a:p>
            <a:pPr lvl="1"/>
            <a:r>
              <a:rPr lang="en-US" dirty="0" smtClean="0"/>
              <a:t>Target identification using systems-based approach (plant as a system)</a:t>
            </a:r>
          </a:p>
          <a:p>
            <a:pPr lvl="1"/>
            <a:r>
              <a:rPr lang="en-US" dirty="0" smtClean="0"/>
              <a:t>Employ synthetic biology to engineer a plant’s primary metabolism</a:t>
            </a:r>
          </a:p>
          <a:p>
            <a:pPr defTabSz="96631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DF4B-9D27-4BBC-A967-8EEE39ED240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3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130005 (BHB2-4): 7 T1 plants from a single T0 parent (B3)</a:t>
            </a:r>
          </a:p>
          <a:p>
            <a:r>
              <a:rPr lang="en-US" dirty="0" smtClean="0"/>
              <a:t>130009 (BHB2-8): 14 T1 plants from two T0 parents (3</a:t>
            </a:r>
            <a:r>
              <a:rPr lang="en-US" baseline="0" dirty="0" smtClean="0"/>
              <a:t> T1s from A10; 11 T1s from D2)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E476D-806F-42A7-BEA3-8D12A3FF9F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4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1379200" y="-28160"/>
            <a:ext cx="8128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8128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1140" y="5991265"/>
            <a:ext cx="3381260" cy="71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53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362200"/>
            <a:ext cx="10363200" cy="20447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1379200" y="-28160"/>
            <a:ext cx="8128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8128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0028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17600" y="152400"/>
            <a:ext cx="10464800" cy="487362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The Slide Title is Written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960437"/>
            <a:ext cx="10871200" cy="513520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-16276"/>
            <a:ext cx="7112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algn="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16000" y="762000"/>
            <a:ext cx="11176000" cy="0"/>
          </a:xfrm>
          <a:prstGeom prst="line">
            <a:avLst/>
          </a:prstGeom>
          <a:ln w="25400">
            <a:solidFill>
              <a:srgbClr val="CE461C"/>
            </a:solidFill>
          </a:ln>
          <a:effectLst>
            <a:reflection blurRad="63500" stA="50000" endPos="90000" dist="127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800" y="6243757"/>
            <a:ext cx="2546792" cy="53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03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1095980"/>
            <a:ext cx="4876800" cy="4983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-16276"/>
            <a:ext cx="7112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algn="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016000" y="762000"/>
            <a:ext cx="11176000" cy="0"/>
          </a:xfrm>
          <a:prstGeom prst="line">
            <a:avLst/>
          </a:prstGeom>
          <a:ln w="25400">
            <a:solidFill>
              <a:srgbClr val="CE461C"/>
            </a:solidFill>
          </a:ln>
          <a:effectLst>
            <a:reflection blurRad="63500" stA="50000" endPos="90000" dist="127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6604000" y="1092052"/>
            <a:ext cx="4876800" cy="4983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1117600" y="152400"/>
            <a:ext cx="10464800" cy="487362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 dirty="0" smtClean="0"/>
              <a:t>The Slide Title is Written Here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800" y="6243757"/>
            <a:ext cx="2546792" cy="53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68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9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1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-16276"/>
            <a:ext cx="711200" cy="6874276"/>
          </a:xfrm>
          <a:prstGeom prst="rect">
            <a:avLst/>
          </a:prstGeom>
          <a:gradFill>
            <a:gsLst>
              <a:gs pos="0">
                <a:srgbClr val="ABEE64"/>
              </a:gs>
              <a:gs pos="50000">
                <a:srgbClr val="92D050"/>
              </a:gs>
              <a:gs pos="100000">
                <a:srgbClr val="77933C"/>
              </a:gs>
            </a:gsLst>
            <a:lin ang="5400000" scaled="0"/>
          </a:gradFill>
          <a:ln>
            <a:noFill/>
          </a:ln>
          <a:effectLst>
            <a:outerShdw blurRad="50800" dist="38100" algn="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800" y="6243757"/>
            <a:ext cx="2546792" cy="53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6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1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24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9CCDF-05D4-4DD8-B110-C4A133C44210}" type="datetimeFigureOut">
              <a:rPr lang="en-US" smtClean="0"/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67A5-02D3-4E8E-8B14-761FE74DD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7" r:id="rId2"/>
    <p:sldLayoutId id="2147484226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eg"/><Relationship Id="rId5" Type="http://schemas.openxmlformats.org/officeDocument/2006/relationships/image" Target="../media/image23.tiff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tiff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1981200"/>
            <a:ext cx="8534400" cy="4038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Trends in </a:t>
            </a:r>
            <a:r>
              <a:rPr lang="en-US" sz="4000" dirty="0" err="1" smtClean="0"/>
              <a:t>AgBiotech</a:t>
            </a:r>
            <a:endParaRPr lang="en-US" sz="4000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International Conference on Agriculture and Horticulture</a:t>
            </a:r>
          </a:p>
          <a:p>
            <a:r>
              <a:rPr lang="en-US" dirty="0" smtClean="0"/>
              <a:t>Beijing, July 13, 2015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sz="2200" dirty="0" smtClean="0"/>
              <a:t>Andy Renz, Vice President Business Development</a:t>
            </a:r>
          </a:p>
        </p:txBody>
      </p:sp>
    </p:spTree>
    <p:extLst>
      <p:ext uri="{BB962C8B-B14F-4D97-AF65-F5344CB8AC3E}">
        <p14:creationId xmlns:p14="http://schemas.microsoft.com/office/powerpoint/2010/main" val="356037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Overview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14553"/>
            <a:ext cx="10210800" cy="56148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Scope</a:t>
            </a:r>
            <a:endParaRPr lang="en-US" sz="2200" baseline="30000" dirty="0"/>
          </a:p>
          <a:p>
            <a:pPr>
              <a:spcBef>
                <a:spcPts val="0"/>
              </a:spcBef>
            </a:pPr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Generation ag biotech – </a:t>
            </a:r>
            <a:r>
              <a:rPr lang="en-US" sz="2200" dirty="0" err="1" smtClean="0"/>
              <a:t>Bt</a:t>
            </a:r>
            <a:r>
              <a:rPr lang="en-US" sz="2200" dirty="0"/>
              <a:t> </a:t>
            </a:r>
            <a:r>
              <a:rPr lang="en-US" sz="2200" dirty="0" smtClean="0"/>
              <a:t>&amp; HT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The Challenge: feed the world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Generation ag biotech – complex traits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Disease resistance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Complex </a:t>
            </a:r>
            <a:r>
              <a:rPr lang="en-US" dirty="0"/>
              <a:t>q</a:t>
            </a:r>
            <a:r>
              <a:rPr lang="en-US" dirty="0" smtClean="0"/>
              <a:t>uality traits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Abiotic stress tolerance and yield improvement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Biologicals – rise from a niche product to a key market 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Breakthrough technologies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The sequencing revolution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Molecular breeding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Phenotyping and big data integration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Genome editing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Future Trends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Precision Crops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Plant-microbiome interactions</a:t>
            </a:r>
          </a:p>
          <a:p>
            <a:pPr lvl="1">
              <a:spcBef>
                <a:spcPts val="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86798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117600" y="2743201"/>
            <a:ext cx="10160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4213521" y="2745968"/>
            <a:ext cx="2012533" cy="2335902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62600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1990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113" y="477125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113" y="32824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113" y="17936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2020</a:t>
            </a:r>
          </a:p>
        </p:txBody>
      </p:sp>
      <p:cxnSp>
        <p:nvCxnSpPr>
          <p:cNvPr id="81" name="Straight Connector 80"/>
          <p:cNvCxnSpPr>
            <a:stCxn id="57" idx="2"/>
          </p:cNvCxnSpPr>
          <p:nvPr/>
        </p:nvCxnSpPr>
        <p:spPr>
          <a:xfrm>
            <a:off x="2857500" y="3276600"/>
            <a:ext cx="723900" cy="147818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3733800" y="2590800"/>
            <a:ext cx="247650" cy="2117442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2362201" y="2400300"/>
            <a:ext cx="183819" cy="23795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2209801" y="2590800"/>
            <a:ext cx="1295399" cy="685800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Single-strain biologicals</a:t>
            </a:r>
          </a:p>
        </p:txBody>
      </p:sp>
      <p:cxnSp>
        <p:nvCxnSpPr>
          <p:cNvPr id="93" name="Straight Connector 92"/>
          <p:cNvCxnSpPr/>
          <p:nvPr/>
        </p:nvCxnSpPr>
        <p:spPr>
          <a:xfrm>
            <a:off x="4024386" y="2819400"/>
            <a:ext cx="1914379" cy="272448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3505201" y="2057400"/>
            <a:ext cx="1114569" cy="838200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Sprayable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 err="1">
                <a:solidFill>
                  <a:schemeClr val="tx1"/>
                </a:solidFill>
              </a:rPr>
              <a:t>RNAi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7418359" y="3238502"/>
            <a:ext cx="27464" cy="361949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6248401" y="5809051"/>
            <a:ext cx="631723" cy="74778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867400" y="5638800"/>
            <a:ext cx="723900" cy="83820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5486401" y="5522100"/>
            <a:ext cx="952501" cy="573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</a:rPr>
              <a:t>Bt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flipH="1">
            <a:off x="6681717" y="3232526"/>
            <a:ext cx="25421" cy="36177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6248400" y="5388412"/>
            <a:ext cx="1088924" cy="7075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Roundup Ready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120739" y="4663448"/>
            <a:ext cx="1499261" cy="6705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Herbicide tolerance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953000" y="6238376"/>
            <a:ext cx="2209800" cy="45720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Plant transformation</a:t>
            </a:r>
          </a:p>
        </p:txBody>
      </p:sp>
      <p:cxnSp>
        <p:nvCxnSpPr>
          <p:cNvPr id="111" name="Straight Connector 110"/>
          <p:cNvCxnSpPr/>
          <p:nvPr/>
        </p:nvCxnSpPr>
        <p:spPr>
          <a:xfrm flipH="1">
            <a:off x="6705600" y="3200401"/>
            <a:ext cx="2514602" cy="49648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7418360" y="3024738"/>
            <a:ext cx="928647" cy="1242463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5867400" y="1860926"/>
            <a:ext cx="1047748" cy="8822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Genome editing</a:t>
            </a:r>
          </a:p>
          <a:p>
            <a:pPr algn="ctr"/>
            <a:endParaRPr lang="en-US" sz="1600" b="1" dirty="0"/>
          </a:p>
        </p:txBody>
      </p:sp>
      <p:cxnSp>
        <p:nvCxnSpPr>
          <p:cNvPr id="139" name="Straight Connector 138"/>
          <p:cNvCxnSpPr/>
          <p:nvPr/>
        </p:nvCxnSpPr>
        <p:spPr>
          <a:xfrm flipH="1">
            <a:off x="7450089" y="4620422"/>
            <a:ext cx="779512" cy="163964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7543802" y="4038600"/>
            <a:ext cx="1295399" cy="7085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Disease resistance</a:t>
            </a:r>
          </a:p>
        </p:txBody>
      </p:sp>
      <p:cxnSp>
        <p:nvCxnSpPr>
          <p:cNvPr id="152" name="Straight Connector 151"/>
          <p:cNvCxnSpPr/>
          <p:nvPr/>
        </p:nvCxnSpPr>
        <p:spPr>
          <a:xfrm flipH="1">
            <a:off x="6705600" y="3110546"/>
            <a:ext cx="1438132" cy="3946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9220200" y="2590800"/>
            <a:ext cx="1076470" cy="7720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Stress tolerance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8001000" y="2362201"/>
            <a:ext cx="1143000" cy="9171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Yield increase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3328987"/>
            <a:ext cx="1266826" cy="633413"/>
          </a:xfrm>
          <a:prstGeom prst="rect">
            <a:avLst/>
          </a:prstGeom>
        </p:spPr>
      </p:pic>
      <p:sp>
        <p:nvSpPr>
          <p:cNvPr id="61" name="Rounded Rectangle 60"/>
          <p:cNvSpPr/>
          <p:nvPr/>
        </p:nvSpPr>
        <p:spPr>
          <a:xfrm>
            <a:off x="6019800" y="3810000"/>
            <a:ext cx="1219201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Multigene stacks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US" sz="1600" b="1" dirty="0">
                <a:solidFill>
                  <a:schemeClr val="tx1"/>
                </a:solidFill>
              </a:rPr>
              <a:t>(HT/IR)</a:t>
            </a:r>
          </a:p>
        </p:txBody>
      </p:sp>
      <p:cxnSp>
        <p:nvCxnSpPr>
          <p:cNvPr id="169" name="Straight Connector 168"/>
          <p:cNvCxnSpPr/>
          <p:nvPr/>
        </p:nvCxnSpPr>
        <p:spPr>
          <a:xfrm>
            <a:off x="3581400" y="5140584"/>
            <a:ext cx="27464" cy="186981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819400" y="4553288"/>
            <a:ext cx="1371600" cy="990600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Biological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plant growth regulators</a:t>
            </a:r>
          </a:p>
        </p:txBody>
      </p:sp>
      <p:cxnSp>
        <p:nvCxnSpPr>
          <p:cNvPr id="175" name="Straight Connector 174"/>
          <p:cNvCxnSpPr/>
          <p:nvPr/>
        </p:nvCxnSpPr>
        <p:spPr>
          <a:xfrm>
            <a:off x="5410201" y="2590801"/>
            <a:ext cx="1295401" cy="102240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5181601" y="2667001"/>
            <a:ext cx="1295399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Synthetic biology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724400" y="2302878"/>
            <a:ext cx="1171722" cy="8213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Complex quality traits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781802" y="1916966"/>
            <a:ext cx="1066799" cy="11351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Modern breeding</a:t>
            </a: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6324600" y="2607678"/>
            <a:ext cx="1257300" cy="6689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</a:rPr>
              <a:t>Precision agriculture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8153400" y="1852843"/>
            <a:ext cx="2485076" cy="661757"/>
            <a:chOff x="8153400" y="1852843"/>
            <a:chExt cx="2485076" cy="661757"/>
          </a:xfrm>
        </p:grpSpPr>
        <p:sp>
          <p:nvSpPr>
            <p:cNvPr id="34" name="Rounded Rectangle 33"/>
            <p:cNvSpPr/>
            <p:nvPr/>
          </p:nvSpPr>
          <p:spPr>
            <a:xfrm>
              <a:off x="8153400" y="1852843"/>
              <a:ext cx="2485076" cy="6617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76276" y="1966977"/>
              <a:ext cx="2226970" cy="471423"/>
            </a:xfrm>
            <a:prstGeom prst="rect">
              <a:avLst/>
            </a:prstGeom>
          </p:spPr>
        </p:pic>
      </p:grpSp>
      <p:sp>
        <p:nvSpPr>
          <p:cNvPr id="56" name="Rounded Rectangle 55"/>
          <p:cNvSpPr/>
          <p:nvPr/>
        </p:nvSpPr>
        <p:spPr>
          <a:xfrm>
            <a:off x="2057401" y="1676400"/>
            <a:ext cx="1172523" cy="838200"/>
          </a:xfrm>
          <a:prstGeom prst="round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Consortia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biologicals</a:t>
            </a:r>
          </a:p>
        </p:txBody>
      </p:sp>
      <p:sp>
        <p:nvSpPr>
          <p:cNvPr id="67" name="Title 1"/>
          <p:cNvSpPr>
            <a:spLocks noGrp="1"/>
          </p:cNvSpPr>
          <p:nvPr>
            <p:ph type="title"/>
          </p:nvPr>
        </p:nvSpPr>
        <p:spPr>
          <a:xfrm>
            <a:off x="1117600" y="152400"/>
            <a:ext cx="10464800" cy="48736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Scope – Ag Biotech in the Past and Today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62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Generation  Ag </a:t>
            </a:r>
            <a:r>
              <a:rPr lang="en-US" sz="2400" dirty="0"/>
              <a:t>B</a:t>
            </a:r>
            <a:r>
              <a:rPr lang="en-US" sz="2400" dirty="0" smtClean="0"/>
              <a:t>iotech – </a:t>
            </a:r>
            <a:r>
              <a:rPr lang="en-US" sz="2400" dirty="0" err="1" smtClean="0"/>
              <a:t>Bt</a:t>
            </a:r>
            <a:r>
              <a:rPr lang="en-US" sz="2400" dirty="0" smtClean="0"/>
              <a:t> and Herbicide Tolerance (HT)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43153"/>
            <a:ext cx="9169400" cy="50052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1994: </a:t>
            </a:r>
            <a:r>
              <a:rPr lang="en-US" sz="2200" dirty="0" err="1" smtClean="0"/>
              <a:t>Calgene’s</a:t>
            </a:r>
            <a:r>
              <a:rPr lang="en-US" sz="2200" dirty="0" smtClean="0"/>
              <a:t> </a:t>
            </a:r>
            <a:r>
              <a:rPr lang="en-US" sz="2200" dirty="0" err="1" smtClean="0"/>
              <a:t>FlavrSavr</a:t>
            </a:r>
            <a:r>
              <a:rPr lang="en-US" sz="2200" dirty="0" smtClean="0"/>
              <a:t>™ tomato received FDA approval</a:t>
            </a:r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1996-2013:</a:t>
            </a:r>
            <a:br>
              <a:rPr lang="en-US" sz="2200" dirty="0" smtClean="0"/>
            </a:br>
            <a:r>
              <a:rPr lang="en-US" sz="2200" dirty="0" smtClean="0"/>
              <a:t>from 1.7 to 175 million </a:t>
            </a:r>
            <a:r>
              <a:rPr lang="en-US" sz="2200" dirty="0" err="1" smtClean="0"/>
              <a:t>hectars</a:t>
            </a: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GM crops world wide;</a:t>
            </a:r>
            <a:br>
              <a:rPr lang="en-US" sz="2200" dirty="0" smtClean="0"/>
            </a:br>
            <a:r>
              <a:rPr lang="en-US" sz="2200" dirty="0" smtClean="0"/>
              <a:t>all </a:t>
            </a:r>
            <a:r>
              <a:rPr lang="en-US" sz="2200" dirty="0" err="1" smtClean="0"/>
              <a:t>Bt</a:t>
            </a:r>
            <a:r>
              <a:rPr lang="en-US" sz="2200" dirty="0" smtClean="0"/>
              <a:t> and HT</a:t>
            </a:r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Single-gene traits;</a:t>
            </a:r>
            <a:br>
              <a:rPr lang="en-US" sz="2200" dirty="0" smtClean="0"/>
            </a:br>
            <a:r>
              <a:rPr lang="en-US" sz="2200" dirty="0" smtClean="0"/>
              <a:t>no or not much interference with crop</a:t>
            </a:r>
            <a:br>
              <a:rPr lang="en-US" sz="2200" dirty="0" smtClean="0"/>
            </a:br>
            <a:r>
              <a:rPr lang="en-US" sz="2200" dirty="0" smtClean="0"/>
              <a:t>metabolism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 smtClean="0"/>
              <a:t>Today: Multi-gene stacks of </a:t>
            </a:r>
            <a:r>
              <a:rPr lang="en-US" sz="2200" dirty="0" err="1" smtClean="0"/>
              <a:t>Bt</a:t>
            </a:r>
            <a:r>
              <a:rPr lang="en-US" sz="2200" dirty="0" smtClean="0"/>
              <a:t> and HT</a:t>
            </a:r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4200" y="962578"/>
            <a:ext cx="1247775" cy="10948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448800" y="6078404"/>
            <a:ext cx="2667000" cy="779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9400" y="2438400"/>
            <a:ext cx="52832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High Penetration Rate of GM Traits for Major Crops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85900" y="1496009"/>
            <a:ext cx="7162800" cy="5176819"/>
            <a:chOff x="4838700" y="1419809"/>
            <a:chExt cx="7162800" cy="5176819"/>
          </a:xfrm>
          <a:noFill/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68633687"/>
                </p:ext>
              </p:extLst>
            </p:nvPr>
          </p:nvGraphicFramePr>
          <p:xfrm>
            <a:off x="4838700" y="1419809"/>
            <a:ext cx="7162800" cy="48887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9258300" y="6319629"/>
              <a:ext cx="2743200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/>
                <a:t>Source: Clive James, 2012</a:t>
              </a:r>
              <a:endParaRPr lang="en-US" sz="1200" i="1" dirty="0"/>
            </a:p>
          </p:txBody>
        </p:sp>
      </p:grp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8648700" y="1524000"/>
            <a:ext cx="2705100" cy="2895600"/>
          </a:xfrm>
          <a:solidFill>
            <a:schemeClr val="bg2">
              <a:lumMod val="90000"/>
            </a:schemeClr>
          </a:solidFill>
        </p:spPr>
        <p:txBody>
          <a:bodyPr anchor="ctr"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Wheat (544)</a:t>
            </a:r>
          </a:p>
          <a:p>
            <a:r>
              <a:rPr lang="en-US" sz="2000" dirty="0" smtClean="0"/>
              <a:t>Rice (406)</a:t>
            </a:r>
          </a:p>
          <a:p>
            <a:r>
              <a:rPr lang="en-US" sz="2000" dirty="0" smtClean="0"/>
              <a:t>Sugarcane (63)</a:t>
            </a:r>
          </a:p>
          <a:p>
            <a:r>
              <a:rPr lang="en-US" sz="2000" dirty="0" smtClean="0"/>
              <a:t>Potato (48)</a:t>
            </a:r>
          </a:p>
          <a:p>
            <a:r>
              <a:rPr lang="en-US" sz="2000" dirty="0" smtClean="0"/>
              <a:t>Eucalyptus (47)</a:t>
            </a:r>
          </a:p>
          <a:p>
            <a:r>
              <a:rPr lang="en-US" sz="2000" dirty="0" smtClean="0"/>
              <a:t>Tomato (12)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00" y="1142999"/>
            <a:ext cx="3733800" cy="838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  Projected </a:t>
            </a:r>
            <a:r>
              <a:rPr lang="en-US" sz="2000" dirty="0"/>
              <a:t>f</a:t>
            </a:r>
            <a:r>
              <a:rPr lang="en-US" sz="2000" dirty="0" smtClean="0"/>
              <a:t>uture </a:t>
            </a:r>
            <a:r>
              <a:rPr lang="en-US" sz="2000" dirty="0"/>
              <a:t>b</a:t>
            </a:r>
            <a:r>
              <a:rPr lang="en-US" sz="2000" dirty="0" smtClean="0"/>
              <a:t>iotech </a:t>
            </a:r>
            <a:r>
              <a:rPr lang="en-US" sz="2000" dirty="0"/>
              <a:t>c</a:t>
            </a:r>
            <a:r>
              <a:rPr lang="en-US" sz="2000" dirty="0" smtClean="0"/>
              <a:t>rops:</a:t>
            </a:r>
          </a:p>
          <a:p>
            <a:pPr marL="0" indent="0" algn="ctr">
              <a:buNone/>
            </a:pPr>
            <a:r>
              <a:rPr lang="en-US" sz="2000" dirty="0" smtClean="0"/>
              <a:t>(millions of acres annually)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8610600" y="4800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i="1" dirty="0" smtClean="0"/>
              <a:t>Note: </a:t>
            </a:r>
            <a:r>
              <a:rPr lang="en-US" sz="1200" i="1" dirty="0" err="1" smtClean="0"/>
              <a:t>Sugarbeet</a:t>
            </a:r>
            <a:r>
              <a:rPr lang="en-US" sz="1200" i="1" dirty="0" smtClean="0"/>
              <a:t> and alfalfa hold &gt;90% and &gt;10% market penetration on U.S. acreage, respectively, but each constitute &lt;1% of worldwide  production.  Small acreages of papaya, squash, and poplar are also grown.</a:t>
            </a:r>
            <a:endParaRPr lang="en-US" sz="1200" i="1" dirty="0"/>
          </a:p>
        </p:txBody>
      </p:sp>
      <p:sp>
        <p:nvSpPr>
          <p:cNvPr id="10" name="Rectangle 9"/>
          <p:cNvSpPr/>
          <p:nvPr/>
        </p:nvSpPr>
        <p:spPr>
          <a:xfrm>
            <a:off x="3352800" y="1066800"/>
            <a:ext cx="2667000" cy="38100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Worldwide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930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152400"/>
            <a:ext cx="10236200" cy="487362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The Challenge and Innovation Driver: 100% Increase in Productivity </a:t>
            </a:r>
            <a:r>
              <a:rPr lang="en-US" sz="2400" dirty="0"/>
              <a:t>R</a:t>
            </a:r>
            <a:r>
              <a:rPr lang="en-US" sz="2400" dirty="0" smtClean="0"/>
              <a:t>equired by 2050</a:t>
            </a:r>
            <a:endParaRPr lang="en-US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929672"/>
            <a:ext cx="6019800" cy="481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27746" y="5233797"/>
            <a:ext cx="2578254" cy="557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 dirty="0" smtClean="0">
                <a:solidFill>
                  <a:schemeClr val="tx1"/>
                </a:solidFill>
              </a:rPr>
              <a:t>Ray et al, 2013, </a:t>
            </a:r>
            <a:r>
              <a:rPr lang="en-US" sz="1400" i="1" dirty="0" err="1" smtClean="0">
                <a:solidFill>
                  <a:schemeClr val="tx1"/>
                </a:solidFill>
              </a:rPr>
              <a:t>PLoS</a:t>
            </a:r>
            <a:r>
              <a:rPr lang="en-US" sz="1400" i="1" dirty="0" smtClean="0">
                <a:solidFill>
                  <a:schemeClr val="tx1"/>
                </a:solidFill>
              </a:rPr>
              <a:t> ONE</a:t>
            </a:r>
            <a:endParaRPr lang="en-US" sz="1400" i="1" dirty="0">
              <a:solidFill>
                <a:schemeClr val="tx1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658100" y="1541894"/>
            <a:ext cx="4267200" cy="4572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/>
              <a:t>Rapidly growing</a:t>
            </a:r>
            <a:br>
              <a:rPr lang="en-US" sz="2200" dirty="0" smtClean="0"/>
            </a:br>
            <a:r>
              <a:rPr lang="en-US" sz="2200" dirty="0" smtClean="0"/>
              <a:t>world population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Growing middle class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Higher meat consumption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Biofuels production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Limited arable land</a:t>
            </a:r>
          </a:p>
          <a:p>
            <a:pPr lvl="1">
              <a:spcBef>
                <a:spcPts val="600"/>
              </a:spcBef>
            </a:pPr>
            <a:endParaRPr lang="en-US" sz="20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9448800" y="6078404"/>
            <a:ext cx="2667000" cy="779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1219200" y="5791200"/>
            <a:ext cx="10515600" cy="820604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 smtClean="0"/>
              <a:t>Required yield increases are significantly higher than historical yield increases.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7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baseline="30000" dirty="0"/>
              <a:t> </a:t>
            </a:r>
            <a:r>
              <a:rPr lang="en-US" sz="2400" dirty="0" smtClean="0"/>
              <a:t>Generation Ag </a:t>
            </a:r>
            <a:r>
              <a:rPr lang="en-US" sz="2400" dirty="0"/>
              <a:t>B</a:t>
            </a:r>
            <a:r>
              <a:rPr lang="en-US" sz="2400" dirty="0" smtClean="0"/>
              <a:t>iotech – Disease Resistance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14553"/>
            <a:ext cx="10210800" cy="500524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/>
              <a:t>Syngenta &amp; Monsanto: GM wheat programs in late 90’s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BASF’s </a:t>
            </a:r>
            <a:r>
              <a:rPr lang="en-US" sz="2200" dirty="0" err="1" smtClean="0"/>
              <a:t>Phytophtera</a:t>
            </a:r>
            <a:r>
              <a:rPr lang="en-US" sz="2200" dirty="0" smtClean="0"/>
              <a:t> resistant potato Fortuna™ approved,</a:t>
            </a:r>
            <a:br>
              <a:rPr lang="en-US" sz="2200" dirty="0" smtClean="0"/>
            </a:br>
            <a:r>
              <a:rPr lang="en-US" sz="2200" dirty="0" smtClean="0"/>
              <a:t>but finally shelfed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2 resistance </a:t>
            </a:r>
            <a:r>
              <a:rPr lang="en-US" dirty="0" smtClean="0"/>
              <a:t>genes from a wild potato variety</a:t>
            </a:r>
            <a:br>
              <a:rPr lang="en-US" dirty="0" smtClean="0"/>
            </a:br>
            <a:r>
              <a:rPr lang="en-US" dirty="0" smtClean="0"/>
              <a:t>introduced </a:t>
            </a:r>
            <a:r>
              <a:rPr lang="en-US" dirty="0"/>
              <a:t>via </a:t>
            </a:r>
            <a:r>
              <a:rPr lang="en-US" dirty="0" smtClean="0"/>
              <a:t>GM-technology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Strong </a:t>
            </a:r>
            <a:r>
              <a:rPr lang="en-US" dirty="0" smtClean="0"/>
              <a:t>resistance &amp; good agronomic performance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So far most fungal disease resistance programs are</a:t>
            </a:r>
            <a:br>
              <a:rPr lang="en-US" sz="2200" dirty="0" smtClean="0"/>
            </a:br>
            <a:r>
              <a:rPr lang="en-US" sz="2200" dirty="0" smtClean="0"/>
              <a:t>non-GM through breeding</a:t>
            </a:r>
          </a:p>
          <a:p>
            <a:pPr>
              <a:spcBef>
                <a:spcPts val="600"/>
              </a:spcBef>
            </a:pPr>
            <a:r>
              <a:rPr lang="en-US" sz="2200" dirty="0" smtClean="0"/>
              <a:t>In development: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GM soybean resistant against</a:t>
            </a:r>
            <a:r>
              <a:rPr lang="en-US" dirty="0"/>
              <a:t> </a:t>
            </a:r>
            <a:r>
              <a:rPr lang="en-US" dirty="0" smtClean="0"/>
              <a:t>Asian Soybean Rust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Disease resistant corn plants</a:t>
            </a:r>
          </a:p>
          <a:p>
            <a:pPr>
              <a:spcBef>
                <a:spcPts val="60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  <a:p>
            <a:pPr lvl="1">
              <a:spcBef>
                <a:spcPts val="0"/>
              </a:spcBef>
            </a:pPr>
            <a:endParaRPr lang="en-US" sz="2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4363" y="1233917"/>
            <a:ext cx="2598038" cy="25760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4362" y="4108592"/>
            <a:ext cx="2598037" cy="194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8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baseline="30000" dirty="0"/>
              <a:t> </a:t>
            </a:r>
            <a:r>
              <a:rPr lang="en-US" sz="2400" dirty="0" smtClean="0"/>
              <a:t>Generation Ag Biotech – Complex Quality Traits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14553"/>
            <a:ext cx="5334000" cy="50052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Golden rice (IRRI)</a:t>
            </a:r>
          </a:p>
          <a:p>
            <a:pPr lvl="1">
              <a:spcBef>
                <a:spcPts val="0"/>
              </a:spcBef>
            </a:pPr>
            <a:r>
              <a:rPr lang="en-US" dirty="0"/>
              <a:t>H</a:t>
            </a:r>
            <a:r>
              <a:rPr lang="en-US" dirty="0" smtClean="0"/>
              <a:t>umanitarian project: </a:t>
            </a:r>
            <a:r>
              <a:rPr lang="el-GR" dirty="0" smtClean="0"/>
              <a:t>β</a:t>
            </a:r>
            <a:r>
              <a:rPr lang="en-US" dirty="0" smtClean="0"/>
              <a:t>-carotene rice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Long R&amp;D timelines</a:t>
            </a:r>
            <a:endParaRPr lang="en-US" sz="2200" dirty="0" smtClean="0"/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Healthy fatty acids from canola (BASF)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Production of LC-PUFAs in canola through</a:t>
            </a:r>
            <a:br>
              <a:rPr lang="en-US" dirty="0" smtClean="0"/>
            </a:br>
            <a:r>
              <a:rPr lang="en-US" dirty="0" smtClean="0"/>
              <a:t>metabolic engineering of an entire pathway</a:t>
            </a:r>
            <a:r>
              <a:rPr lang="en-US" dirty="0"/>
              <a:t> </a:t>
            </a:r>
            <a:r>
              <a:rPr lang="en-US" dirty="0" smtClean="0"/>
              <a:t>(8 genes!)</a:t>
            </a:r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Much more complicated than anticipated</a:t>
            </a: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/>
              <a:t>Complex interactions with crop metabolism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Metabolic engineering &amp; synthetic biology enabled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Note: most other GM quality traits were discontinued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808981"/>
            <a:ext cx="4413331" cy="3153419"/>
          </a:xfrm>
          <a:prstGeom prst="rect">
            <a:avLst/>
          </a:prstGeom>
        </p:spPr>
      </p:pic>
      <p:sp>
        <p:nvSpPr>
          <p:cNvPr id="84" name="Rectangle 83"/>
          <p:cNvSpPr/>
          <p:nvPr/>
        </p:nvSpPr>
        <p:spPr>
          <a:xfrm>
            <a:off x="9448800" y="6078404"/>
            <a:ext cx="2667000" cy="779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799" y="4108592"/>
            <a:ext cx="4874221" cy="254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en-US" baseline="30000" dirty="0"/>
              <a:t>nd </a:t>
            </a:r>
            <a:r>
              <a:rPr lang="en-US" dirty="0"/>
              <a:t>Generation Ag Biotech – Abiotic Stress Tolerance &amp; Yield Increase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3" r="15452"/>
          <a:stretch/>
        </p:blipFill>
        <p:spPr>
          <a:xfrm>
            <a:off x="1524000" y="1066801"/>
            <a:ext cx="7467600" cy="4808764"/>
          </a:xfrm>
          <a:prstGeom prst="rect">
            <a:avLst/>
          </a:prstGeom>
        </p:spPr>
      </p:pic>
      <p:sp>
        <p:nvSpPr>
          <p:cNvPr id="12" name="Content Placeholder 1"/>
          <p:cNvSpPr txBox="1">
            <a:spLocks/>
          </p:cNvSpPr>
          <p:nvPr/>
        </p:nvSpPr>
        <p:spPr>
          <a:xfrm>
            <a:off x="1371600" y="6032038"/>
            <a:ext cx="7239000" cy="521162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 smtClean="0"/>
              <a:t>Yield traits represent the largest opportunity in ag biotech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572000" y="1828800"/>
            <a:ext cx="1181100" cy="4762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2025</a:t>
            </a:r>
            <a:endParaRPr lang="en-US" sz="2400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086600" y="2401300"/>
            <a:ext cx="1536106" cy="382176"/>
          </a:xfrm>
          <a:prstGeom prst="straightConnector1">
            <a:avLst/>
          </a:prstGeom>
          <a:ln w="50800">
            <a:solidFill>
              <a:srgbClr val="00206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705600" y="3581400"/>
            <a:ext cx="1066800" cy="523905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934200" y="4033853"/>
            <a:ext cx="1676400" cy="146461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8686874" y="3767722"/>
            <a:ext cx="2743126" cy="90617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</a:rPr>
              <a:t>1</a:t>
            </a:r>
            <a:r>
              <a:rPr lang="en-US" sz="2000" b="1" baseline="30000" dirty="0" smtClean="0">
                <a:solidFill>
                  <a:schemeClr val="accent1"/>
                </a:solidFill>
              </a:rPr>
              <a:t>st</a:t>
            </a:r>
            <a:r>
              <a:rPr lang="en-US" sz="2000" b="1" dirty="0" smtClean="0">
                <a:solidFill>
                  <a:schemeClr val="accent1"/>
                </a:solidFill>
              </a:rPr>
              <a:t> generation traits, currently $12B market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02991" y="1981200"/>
            <a:ext cx="2743126" cy="65649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2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nd</a:t>
            </a:r>
            <a:r>
              <a:rPr lang="en-US" sz="2000" b="1" dirty="0" smtClean="0">
                <a:solidFill>
                  <a:srgbClr val="002060"/>
                </a:solidFill>
              </a:rPr>
              <a:t> generation traits</a:t>
            </a:r>
            <a:endParaRPr 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86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baseline="30000" dirty="0"/>
              <a:t> </a:t>
            </a:r>
            <a:r>
              <a:rPr lang="en-US" sz="2400" dirty="0" smtClean="0"/>
              <a:t>Generation Ag Biotech – Abiotic Stress Tolerance &amp; Yield Increase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8153400" cy="5562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/>
              <a:t>Excellent results and products from molecular breeding</a:t>
            </a:r>
          </a:p>
          <a:p>
            <a:pPr lvl="1">
              <a:spcBef>
                <a:spcPts val="600"/>
              </a:spcBef>
            </a:pPr>
            <a:r>
              <a:rPr lang="en-US" dirty="0" err="1" smtClean="0"/>
              <a:t>AQUAmax</a:t>
            </a:r>
            <a:r>
              <a:rPr lang="en-US" dirty="0"/>
              <a:t>™ </a:t>
            </a:r>
            <a:r>
              <a:rPr lang="en-US" dirty="0" smtClean="0"/>
              <a:t>corn from </a:t>
            </a:r>
            <a:r>
              <a:rPr lang="en-US" dirty="0"/>
              <a:t>Pioneer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Artesian™ </a:t>
            </a:r>
            <a:r>
              <a:rPr lang="en-US" dirty="0" smtClean="0"/>
              <a:t>corn from Syngenta</a:t>
            </a:r>
          </a:p>
          <a:p>
            <a:pPr lvl="1">
              <a:spcBef>
                <a:spcPts val="600"/>
              </a:spcBef>
            </a:pPr>
            <a:r>
              <a:rPr lang="en-US" dirty="0" err="1" smtClean="0"/>
              <a:t>Droght</a:t>
            </a:r>
            <a:r>
              <a:rPr lang="en-US" dirty="0" smtClean="0"/>
              <a:t> tolerant rice from IRRI</a:t>
            </a:r>
            <a:endParaRPr lang="en-US" dirty="0"/>
          </a:p>
          <a:p>
            <a:pPr>
              <a:spcBef>
                <a:spcPts val="600"/>
              </a:spcBef>
            </a:pP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Opportunity and Challenge for GM approaches: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Monsanto/BASF: largest partnership in the history of Ag Biotech</a:t>
            </a:r>
            <a:br>
              <a:rPr lang="en-US" dirty="0" smtClean="0"/>
            </a:br>
            <a:r>
              <a:rPr lang="en-US" dirty="0" smtClean="0"/>
              <a:t>R&amp;D: $2.5 billion(!)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HTP screens in model and crop plats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F</a:t>
            </a:r>
            <a:r>
              <a:rPr lang="en-US" sz="2000" dirty="0" smtClean="0"/>
              <a:t>ield testing in crops (commercial germplasm)</a:t>
            </a:r>
          </a:p>
          <a:p>
            <a:pPr lvl="2">
              <a:spcBef>
                <a:spcPts val="600"/>
              </a:spcBef>
            </a:pPr>
            <a:r>
              <a:rPr lang="en-US" sz="2000" dirty="0" smtClean="0"/>
              <a:t>First </a:t>
            </a:r>
            <a:r>
              <a:rPr lang="en-US" sz="2000" dirty="0" err="1" smtClean="0"/>
              <a:t>prducts</a:t>
            </a:r>
            <a:r>
              <a:rPr lang="en-US" sz="2000" dirty="0" smtClean="0"/>
              <a:t>: </a:t>
            </a:r>
            <a:r>
              <a:rPr lang="en-US" sz="2000" dirty="0" err="1" smtClean="0"/>
              <a:t>Droughtgard</a:t>
            </a:r>
            <a:r>
              <a:rPr lang="en-US" sz="2000" dirty="0" smtClean="0"/>
              <a:t>™ corn launched in 2013 (</a:t>
            </a:r>
            <a:r>
              <a:rPr lang="en-US" sz="2000" dirty="0" err="1" smtClean="0"/>
              <a:t>Cspb</a:t>
            </a:r>
            <a:r>
              <a:rPr lang="en-US" sz="2000" dirty="0" smtClean="0"/>
              <a:t>)</a:t>
            </a:r>
          </a:p>
          <a:p>
            <a:pPr lvl="1">
              <a:spcBef>
                <a:spcPts val="600"/>
              </a:spcBef>
            </a:pPr>
            <a:endParaRPr lang="en-US" sz="2200" dirty="0" smtClean="0"/>
          </a:p>
          <a:p>
            <a:pPr lvl="1">
              <a:spcBef>
                <a:spcPts val="600"/>
              </a:spcBef>
            </a:pPr>
            <a:r>
              <a:rPr lang="en-US" sz="2200" dirty="0" smtClean="0"/>
              <a:t>Benson Hill </a:t>
            </a:r>
            <a:r>
              <a:rPr lang="en-US" sz="2200" dirty="0" err="1" smtClean="0"/>
              <a:t>Biosystems</a:t>
            </a:r>
            <a:r>
              <a:rPr lang="en-US" sz="2200" dirty="0" smtClean="0"/>
              <a:t>: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F</a:t>
            </a:r>
            <a:r>
              <a:rPr lang="en-US" sz="2000" dirty="0" smtClean="0"/>
              <a:t>ocus on yield improvement through improved photosynthesis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2281823"/>
            <a:ext cx="3042410" cy="3052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9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Biologicals – From a Niche Product to a Key Market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14553"/>
            <a:ext cx="5638800" cy="54624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Enormous growth of market volume and capital invested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2012: $1.6 billion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2016: $3.2 billion</a:t>
            </a:r>
          </a:p>
          <a:p>
            <a:pPr>
              <a:spcBef>
                <a:spcPts val="0"/>
              </a:spcBef>
            </a:pPr>
            <a:r>
              <a:rPr lang="en-US" sz="2200" dirty="0" smtClean="0"/>
              <a:t>Major investments &amp; acquisitions in past years: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Bayer: </a:t>
            </a:r>
            <a:r>
              <a:rPr lang="en-US" dirty="0" err="1" smtClean="0"/>
              <a:t>Athenix</a:t>
            </a:r>
            <a:r>
              <a:rPr lang="en-US" dirty="0" smtClean="0"/>
              <a:t> &amp; </a:t>
            </a:r>
            <a:r>
              <a:rPr lang="en-US" dirty="0" err="1" smtClean="0"/>
              <a:t>Agraquest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Syngenta: </a:t>
            </a:r>
            <a:r>
              <a:rPr lang="en-US" dirty="0" err="1" smtClean="0"/>
              <a:t>Pasteuria</a:t>
            </a:r>
            <a:endParaRPr lang="en-US" dirty="0" smtClean="0"/>
          </a:p>
          <a:p>
            <a:pPr lvl="1">
              <a:spcBef>
                <a:spcPts val="0"/>
              </a:spcBef>
            </a:pPr>
            <a:r>
              <a:rPr lang="en-US" dirty="0" smtClean="0"/>
              <a:t>BASF: Becker Underwood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Monsanto – </a:t>
            </a:r>
            <a:r>
              <a:rPr lang="en-US" dirty="0" err="1" smtClean="0"/>
              <a:t>Novozymes</a:t>
            </a:r>
            <a:r>
              <a:rPr lang="en-US" dirty="0" smtClean="0"/>
              <a:t> (</a:t>
            </a:r>
            <a:r>
              <a:rPr lang="en-US" dirty="0" err="1" smtClean="0"/>
              <a:t>BioAg</a:t>
            </a:r>
            <a:r>
              <a:rPr lang="en-US" dirty="0" smtClean="0"/>
              <a:t> Alliance)</a:t>
            </a:r>
            <a:endParaRPr lang="en-US" sz="10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Independent player: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spcBef>
                <a:spcPts val="0"/>
              </a:spcBef>
              <a:buNone/>
            </a:pP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err="1" smtClean="0"/>
              <a:t>Sprayable</a:t>
            </a:r>
            <a:r>
              <a:rPr lang="en-US" sz="2200" dirty="0" smtClean="0"/>
              <a:t> RNAi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Monsanto’s </a:t>
            </a:r>
            <a:r>
              <a:rPr lang="en-US" dirty="0" err="1" smtClean="0"/>
              <a:t>BioDirect</a:t>
            </a:r>
            <a:r>
              <a:rPr lang="en-US" dirty="0" smtClean="0"/>
              <a:t>™ Technology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800" y="923925"/>
            <a:ext cx="5880100" cy="44100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0" y="4724400"/>
            <a:ext cx="6096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232746" y="4395597"/>
            <a:ext cx="2578254" cy="557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400" i="1" dirty="0" smtClean="0">
                <a:solidFill>
                  <a:schemeClr val="tx1"/>
                </a:solidFill>
              </a:rPr>
              <a:t>Source: Lux Research, INC.</a:t>
            </a:r>
            <a:endParaRPr lang="en-US" sz="1400" i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420" y="4755006"/>
            <a:ext cx="1813459" cy="5930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5911" y="4662233"/>
            <a:ext cx="1451056" cy="7479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7962" y="4836160"/>
            <a:ext cx="1971675" cy="495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639" y="5029200"/>
            <a:ext cx="1473190" cy="22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Breakthrough Technologies – </a:t>
            </a:r>
            <a:r>
              <a:rPr lang="en-US" sz="2400" dirty="0"/>
              <a:t>B</a:t>
            </a:r>
            <a:r>
              <a:rPr lang="en-US" sz="2400" dirty="0" smtClean="0"/>
              <a:t>ased on the Sequencing Revolution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090753"/>
            <a:ext cx="5029200" cy="500524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/>
              <a:t>S</a:t>
            </a:r>
            <a:r>
              <a:rPr lang="en-US" sz="2200" dirty="0" smtClean="0"/>
              <a:t>equencing costs per genome are 10,000X lower compared to 15 years ago</a:t>
            </a:r>
          </a:p>
          <a:p>
            <a:pPr>
              <a:spcBef>
                <a:spcPts val="600"/>
              </a:spcBef>
            </a:pP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Enabled Molecular Breeding: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Genotyping by Sequencing (GBS)</a:t>
            </a:r>
          </a:p>
          <a:p>
            <a:pPr lvl="1">
              <a:spcBef>
                <a:spcPts val="600"/>
              </a:spcBef>
            </a:pPr>
            <a:r>
              <a:rPr lang="en-US" dirty="0" err="1" smtClean="0"/>
              <a:t>Transcriptomics</a:t>
            </a:r>
            <a:r>
              <a:rPr lang="en-US" dirty="0" smtClean="0"/>
              <a:t> (</a:t>
            </a:r>
            <a:r>
              <a:rPr lang="en-US" dirty="0" err="1" smtClean="0"/>
              <a:t>RNAseq</a:t>
            </a:r>
            <a:r>
              <a:rPr lang="en-US" dirty="0" smtClean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Genomic Selection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Predict phenotypes in breeding and hybrid production</a:t>
            </a:r>
          </a:p>
          <a:p>
            <a:pPr lvl="2">
              <a:spcBef>
                <a:spcPts val="600"/>
              </a:spcBef>
            </a:pPr>
            <a:r>
              <a:rPr lang="en-US" sz="2000" dirty="0"/>
              <a:t>Much more advanced in cattle than in crops</a:t>
            </a:r>
          </a:p>
          <a:p>
            <a:pPr lvl="2"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181100"/>
            <a:ext cx="5429250" cy="2476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350" y="4027060"/>
            <a:ext cx="4819650" cy="1992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66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Breakthrough Technologies – Phenotyping: from Indoors to the Field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14553"/>
            <a:ext cx="10210800" cy="500524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/>
              <a:t>State-of-the-art: </a:t>
            </a:r>
            <a:r>
              <a:rPr lang="en-US" sz="2200" dirty="0" err="1" smtClean="0"/>
              <a:t>automized</a:t>
            </a:r>
            <a:r>
              <a:rPr lang="en-US" sz="2200" dirty="0" smtClean="0"/>
              <a:t> phenotyping</a:t>
            </a:r>
          </a:p>
          <a:p>
            <a:pPr lvl="1">
              <a:spcBef>
                <a:spcPts val="600"/>
              </a:spcBef>
            </a:pPr>
            <a:r>
              <a:rPr lang="en-US" dirty="0" err="1" smtClean="0"/>
              <a:t>CropDesign</a:t>
            </a:r>
            <a:r>
              <a:rPr lang="en-US" dirty="0" smtClean="0"/>
              <a:t>/BASF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Monsanto, Syngenta, Pioneer</a:t>
            </a:r>
          </a:p>
          <a:p>
            <a:pPr lvl="1">
              <a:spcBef>
                <a:spcPts val="600"/>
              </a:spcBef>
            </a:pPr>
            <a:r>
              <a:rPr lang="en-US" dirty="0" err="1" smtClean="0"/>
              <a:t>Keygene</a:t>
            </a:r>
            <a:r>
              <a:rPr lang="en-US" dirty="0" smtClean="0"/>
              <a:t>/</a:t>
            </a:r>
            <a:r>
              <a:rPr lang="en-US" dirty="0" err="1" smtClean="0"/>
              <a:t>LemnaTech</a:t>
            </a:r>
            <a:r>
              <a:rPr lang="en-US" dirty="0" smtClean="0"/>
              <a:t> (</a:t>
            </a:r>
            <a:r>
              <a:rPr lang="en-US" dirty="0" err="1" smtClean="0"/>
              <a:t>Phenolab</a:t>
            </a:r>
            <a:r>
              <a:rPr lang="en-US" dirty="0" smtClean="0"/>
              <a:t>)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Donald Danforth Plant Science Center</a:t>
            </a:r>
          </a:p>
          <a:p>
            <a:pPr lvl="1">
              <a:spcBef>
                <a:spcPts val="600"/>
              </a:spcBef>
            </a:pP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Photosynthetic </a:t>
            </a:r>
            <a:r>
              <a:rPr lang="en-US" dirty="0" err="1" smtClean="0"/>
              <a:t>Phenometrics</a:t>
            </a:r>
            <a:r>
              <a:rPr lang="en-US" dirty="0" smtClean="0"/>
              <a:t> (Michigan State </a:t>
            </a:r>
            <a:r>
              <a:rPr lang="en-US" dirty="0" err="1" smtClean="0"/>
              <a:t>Univrersity</a:t>
            </a:r>
            <a:r>
              <a:rPr lang="en-US" dirty="0" smtClean="0"/>
              <a:t>)</a:t>
            </a:r>
          </a:p>
          <a:p>
            <a:pPr>
              <a:spcBef>
                <a:spcPts val="600"/>
              </a:spcBef>
            </a:pPr>
            <a:endParaRPr lang="en-US" sz="2200" dirty="0" smtClean="0"/>
          </a:p>
          <a:p>
            <a:pPr>
              <a:spcBef>
                <a:spcPts val="600"/>
              </a:spcBef>
            </a:pP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Field-based </a:t>
            </a:r>
            <a:r>
              <a:rPr lang="en-US" sz="2200" dirty="0" err="1" smtClean="0"/>
              <a:t>Phenotyoping</a:t>
            </a:r>
            <a:endParaRPr lang="en-US" sz="2200" dirty="0"/>
          </a:p>
          <a:p>
            <a:pPr lvl="1">
              <a:spcBef>
                <a:spcPts val="600"/>
              </a:spcBef>
            </a:pPr>
            <a:r>
              <a:rPr lang="en-US" dirty="0" smtClean="0"/>
              <a:t>CSIRO’s </a:t>
            </a:r>
            <a:r>
              <a:rPr lang="en-US" dirty="0" err="1" smtClean="0"/>
              <a:t>Phenomobile</a:t>
            </a: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err="1" smtClean="0"/>
              <a:t>Huazhong</a:t>
            </a:r>
            <a:r>
              <a:rPr lang="en-US" dirty="0" smtClean="0"/>
              <a:t> Agricultural University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University of Nebraska Lincoln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552" y="1025637"/>
            <a:ext cx="3228109" cy="1636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4411" y="4876800"/>
            <a:ext cx="1619250" cy="129540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0284113" y="3298652"/>
            <a:ext cx="1730548" cy="968548"/>
          </a:xfrm>
          <a:prstGeom prst="rect">
            <a:avLst/>
          </a:prstGeom>
        </p:spPr>
      </p:pic>
      <p:pic>
        <p:nvPicPr>
          <p:cNvPr id="15" name="Picture 14" descr="20120311_204701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64445" y="3144645"/>
            <a:ext cx="1718348" cy="128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1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 descr="Nano_hyperspec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383" y="2057400"/>
            <a:ext cx="1451343" cy="1600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Breakthrough Technologies – Aerial Imaging and Big Data Integration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66953"/>
            <a:ext cx="10210800" cy="50052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 smtClean="0"/>
              <a:t>Aerial Imaging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Drones, fixed-wing planes and multi-copters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Multiple sensors: RGB, LiDAR, Thermal IR,</a:t>
            </a:r>
            <a:br>
              <a:rPr lang="en-US" dirty="0" smtClean="0"/>
            </a:br>
            <a:r>
              <a:rPr lang="en-US" dirty="0" smtClean="0"/>
              <a:t>Hyperspectral Imaging</a:t>
            </a:r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Environmental Data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Weather data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Soil data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 smtClean="0"/>
          </a:p>
          <a:p>
            <a:pPr marL="457200" lvl="1" indent="0"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Big Data Integration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Climate Corp/Monsanto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Many others</a:t>
            </a:r>
          </a:p>
        </p:txBody>
      </p:sp>
      <p:pic>
        <p:nvPicPr>
          <p:cNvPr id="10" name="Picture 3" descr="M:\Marcom\Website\Website_since2011\Images\homepagebanner X100B (2)_NoTex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77" t="6895" r="4182" b="2083"/>
          <a:stretch>
            <a:fillRect/>
          </a:stretch>
        </p:blipFill>
        <p:spPr bwMode="auto">
          <a:xfrm>
            <a:off x="7314550" y="954528"/>
            <a:ext cx="2210450" cy="110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3" descr="Aibotix_X6_green_Ebenen.tif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873462"/>
            <a:ext cx="2492986" cy="1480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200" y="2544903"/>
            <a:ext cx="2486401" cy="179849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448800" y="6078404"/>
            <a:ext cx="2667000" cy="779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846" y="4724400"/>
            <a:ext cx="2900755" cy="158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Breakthrough Technologies – Genome Editing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3054269" y="3810000"/>
            <a:ext cx="589537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278790" y="4108592"/>
            <a:ext cx="365016" cy="768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05200" y="34290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014553"/>
            <a:ext cx="7828320" cy="500524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dirty="0" smtClean="0"/>
              <a:t>ZFNs: </a:t>
            </a:r>
            <a:r>
              <a:rPr lang="en-US" sz="2200" dirty="0" err="1" smtClean="0"/>
              <a:t>Sangamo</a:t>
            </a:r>
            <a:r>
              <a:rPr lang="en-US" sz="2200" dirty="0"/>
              <a:t> </a:t>
            </a:r>
            <a:r>
              <a:rPr lang="en-US" sz="2200" dirty="0" smtClean="0"/>
              <a:t>&amp; Dow </a:t>
            </a:r>
            <a:r>
              <a:rPr lang="en-US" sz="2200" dirty="0" err="1" smtClean="0"/>
              <a:t>Agrosciences</a:t>
            </a: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err="1" smtClean="0"/>
              <a:t>Meganucleases</a:t>
            </a:r>
            <a:r>
              <a:rPr lang="en-US" sz="2200" dirty="0" smtClean="0"/>
              <a:t>: Precision Biosciences, </a:t>
            </a:r>
            <a:r>
              <a:rPr lang="en-US" sz="2200" dirty="0" err="1" smtClean="0"/>
              <a:t>Cellectis</a:t>
            </a: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TALENs: 2Blades Foundation, </a:t>
            </a:r>
            <a:r>
              <a:rPr lang="en-US" sz="2200" dirty="0" err="1" smtClean="0"/>
              <a:t>Calyxt</a:t>
            </a:r>
            <a:endParaRPr lang="en-US" sz="2200" dirty="0" smtClean="0"/>
          </a:p>
          <a:p>
            <a:pPr>
              <a:spcBef>
                <a:spcPts val="600"/>
              </a:spcBef>
            </a:pPr>
            <a:r>
              <a:rPr lang="en-US" sz="2200" dirty="0" smtClean="0"/>
              <a:t>CRISPR/</a:t>
            </a:r>
            <a:r>
              <a:rPr lang="en-US" sz="2200" dirty="0" err="1" smtClean="0"/>
              <a:t>Cas</a:t>
            </a:r>
            <a:r>
              <a:rPr lang="en-US" sz="2200" dirty="0" smtClean="0"/>
              <a:t>:</a:t>
            </a:r>
            <a:endParaRPr lang="en-US" dirty="0" smtClean="0"/>
          </a:p>
          <a:p>
            <a:pPr lvl="1">
              <a:spcBef>
                <a:spcPts val="600"/>
              </a:spcBef>
            </a:pPr>
            <a:r>
              <a:rPr lang="en-US" dirty="0" smtClean="0"/>
              <a:t>Technology of the year 2014: CRISPR Craze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DNA encoded, RNA mediated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Versatile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Precise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Proof-of-concept in plants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Complicated patent portfolio;</a:t>
            </a:r>
            <a:br>
              <a:rPr lang="en-US" dirty="0" smtClean="0"/>
            </a:br>
            <a:r>
              <a:rPr lang="en-US" dirty="0" err="1" smtClean="0"/>
              <a:t>Calyxt</a:t>
            </a:r>
            <a:r>
              <a:rPr lang="en-US" dirty="0" smtClean="0"/>
              <a:t> holds certain rights in plants</a:t>
            </a:r>
          </a:p>
          <a:p>
            <a:pPr lvl="1">
              <a:spcBef>
                <a:spcPts val="600"/>
              </a:spcBef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7507407" y="1202585"/>
            <a:ext cx="4470570" cy="4741015"/>
            <a:chOff x="7507407" y="1202585"/>
            <a:chExt cx="4470570" cy="4741015"/>
          </a:xfrm>
        </p:grpSpPr>
        <p:grpSp>
          <p:nvGrpSpPr>
            <p:cNvPr id="7" name="Group 6"/>
            <p:cNvGrpSpPr/>
            <p:nvPr/>
          </p:nvGrpSpPr>
          <p:grpSpPr>
            <a:xfrm>
              <a:off x="7507407" y="2489069"/>
              <a:ext cx="4470570" cy="3454531"/>
              <a:chOff x="7562761" y="973880"/>
              <a:chExt cx="4470570" cy="345453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62761" y="973880"/>
                <a:ext cx="4470570" cy="3454531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7562761" y="1371600"/>
                <a:ext cx="439305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77440" y="1202585"/>
              <a:ext cx="2304960" cy="16057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371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851306" y="5902610"/>
            <a:ext cx="3493094" cy="1260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Trends – From Isolated Silos to Integrated Approaches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838200"/>
            <a:ext cx="11125200" cy="58886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4200" y="2855229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Biologics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4495800"/>
            <a:ext cx="145103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/>
              <a:t>1</a:t>
            </a:r>
            <a:r>
              <a:rPr lang="en-US" sz="1500" b="1" baseline="30000" dirty="0" smtClean="0"/>
              <a:t>st</a:t>
            </a:r>
            <a:r>
              <a:rPr lang="en-US" sz="1500" b="1" dirty="0" smtClean="0"/>
              <a:t> Generation</a:t>
            </a:r>
          </a:p>
          <a:p>
            <a:pPr algn="ctr"/>
            <a:r>
              <a:rPr lang="en-US" sz="1500" b="1" dirty="0"/>
              <a:t>s</a:t>
            </a:r>
            <a:r>
              <a:rPr lang="en-US" sz="1500" b="1" dirty="0" smtClean="0"/>
              <a:t>ingle-gene GM </a:t>
            </a:r>
          </a:p>
          <a:p>
            <a:pPr algn="ctr"/>
            <a:r>
              <a:rPr lang="en-US" sz="1500" b="1" dirty="0" smtClean="0"/>
              <a:t>Traits (HT, IR)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2429" y="3834825"/>
            <a:ext cx="1932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2</a:t>
            </a:r>
            <a:r>
              <a:rPr lang="en-US" sz="1600" b="1" baseline="30000" dirty="0" smtClean="0"/>
              <a:t>nd</a:t>
            </a:r>
            <a:r>
              <a:rPr lang="en-US" sz="1600" b="1" dirty="0" smtClean="0"/>
              <a:t> Generation</a:t>
            </a:r>
          </a:p>
          <a:p>
            <a:pPr algn="ctr"/>
            <a:r>
              <a:rPr lang="en-US" sz="1600" b="1" dirty="0" smtClean="0"/>
              <a:t> GM traits (FR, Yield)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0" y="1422737"/>
            <a:ext cx="1265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Molecular</a:t>
            </a:r>
          </a:p>
          <a:p>
            <a:pPr algn="ctr"/>
            <a:r>
              <a:rPr lang="en-US" sz="2000" b="1" dirty="0" smtClean="0"/>
              <a:t>breeding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83086" y="1667470"/>
            <a:ext cx="139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Advanced</a:t>
            </a:r>
          </a:p>
          <a:p>
            <a:pPr algn="ctr"/>
            <a:r>
              <a:rPr lang="en-US" b="1" dirty="0" err="1" smtClean="0"/>
              <a:t>phenotyping</a:t>
            </a:r>
            <a:endParaRPr lang="en-US" b="1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48067" y="1468904"/>
            <a:ext cx="1091133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b="1" dirty="0" smtClean="0"/>
              <a:t>Genomic</a:t>
            </a:r>
          </a:p>
          <a:p>
            <a:r>
              <a:rPr lang="en-US" sz="1900" b="1" dirty="0" smtClean="0"/>
              <a:t>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1583" y="3225225"/>
            <a:ext cx="2858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Multi-genic</a:t>
            </a:r>
          </a:p>
          <a:p>
            <a:pPr algn="ctr"/>
            <a:r>
              <a:rPr lang="en-US" sz="1600" b="1" dirty="0" smtClean="0"/>
              <a:t>GM traits (Yield)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6621" y="1975247"/>
            <a:ext cx="966931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750" b="1" dirty="0" smtClean="0"/>
              <a:t>Genome</a:t>
            </a:r>
          </a:p>
          <a:p>
            <a:pPr algn="ctr"/>
            <a:r>
              <a:rPr lang="en-US" sz="1700" b="1" dirty="0" smtClean="0"/>
              <a:t>editing</a:t>
            </a:r>
            <a:endParaRPr lang="en-US" sz="17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04380" y="2584847"/>
            <a:ext cx="13215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700" b="1" dirty="0" smtClean="0"/>
              <a:t>Advanced</a:t>
            </a:r>
          </a:p>
          <a:p>
            <a:pPr algn="ctr"/>
            <a:r>
              <a:rPr lang="en-US" sz="1700" b="1" dirty="0" smtClean="0"/>
              <a:t>mutagenesis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321177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851306" y="5902610"/>
            <a:ext cx="3493094" cy="1260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Future Trends – From Isolated Silos to Integrated Approaches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838200"/>
            <a:ext cx="11125200" cy="58886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44200" y="2855229"/>
            <a:ext cx="1124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Biologics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4495800"/>
            <a:ext cx="145103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 smtClean="0"/>
              <a:t>1</a:t>
            </a:r>
            <a:r>
              <a:rPr lang="en-US" sz="1500" b="1" baseline="30000" dirty="0" smtClean="0"/>
              <a:t>st</a:t>
            </a:r>
            <a:r>
              <a:rPr lang="en-US" sz="1500" b="1" dirty="0" smtClean="0"/>
              <a:t> Generation</a:t>
            </a:r>
          </a:p>
          <a:p>
            <a:pPr algn="ctr"/>
            <a:r>
              <a:rPr lang="en-US" sz="1500" b="1" dirty="0"/>
              <a:t>s</a:t>
            </a:r>
            <a:r>
              <a:rPr lang="en-US" sz="1500" b="1" dirty="0" smtClean="0"/>
              <a:t>ingle-gene GM </a:t>
            </a:r>
          </a:p>
          <a:p>
            <a:pPr algn="ctr"/>
            <a:r>
              <a:rPr lang="en-US" sz="1500" b="1" dirty="0" smtClean="0"/>
              <a:t>Traits (HT, IR)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2429" y="3834825"/>
            <a:ext cx="1932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2</a:t>
            </a:r>
            <a:r>
              <a:rPr lang="en-US" sz="1600" b="1" baseline="30000" dirty="0" smtClean="0"/>
              <a:t>nd</a:t>
            </a:r>
            <a:r>
              <a:rPr lang="en-US" sz="1600" b="1" dirty="0" smtClean="0"/>
              <a:t> Generation</a:t>
            </a:r>
          </a:p>
          <a:p>
            <a:pPr algn="ctr"/>
            <a:r>
              <a:rPr lang="en-US" sz="1600" b="1" dirty="0" smtClean="0"/>
              <a:t> GM traits (FR, Yield)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0" y="1422737"/>
            <a:ext cx="12650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Molecular</a:t>
            </a:r>
          </a:p>
          <a:p>
            <a:pPr algn="ctr"/>
            <a:r>
              <a:rPr lang="en-US" sz="2000" b="1" dirty="0" smtClean="0"/>
              <a:t>breeding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83086" y="1667470"/>
            <a:ext cx="1394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Advanced</a:t>
            </a:r>
          </a:p>
          <a:p>
            <a:pPr algn="ctr"/>
            <a:r>
              <a:rPr lang="en-US" b="1" dirty="0" err="1" smtClean="0"/>
              <a:t>phenotyping</a:t>
            </a:r>
            <a:endParaRPr lang="en-US" b="1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48067" y="1468904"/>
            <a:ext cx="1091133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b="1" dirty="0" smtClean="0"/>
              <a:t>Genomic</a:t>
            </a:r>
          </a:p>
          <a:p>
            <a:r>
              <a:rPr lang="en-US" sz="1900" b="1" dirty="0" smtClean="0"/>
              <a:t>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551583" y="3225225"/>
            <a:ext cx="2858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Multi-genic</a:t>
            </a:r>
          </a:p>
          <a:p>
            <a:pPr algn="ctr"/>
            <a:r>
              <a:rPr lang="en-US" sz="1600" b="1" dirty="0" smtClean="0"/>
              <a:t>GM traits (Yield)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6621" y="1975247"/>
            <a:ext cx="966931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750" b="1" dirty="0" smtClean="0"/>
              <a:t>Genome</a:t>
            </a:r>
          </a:p>
          <a:p>
            <a:pPr algn="ctr"/>
            <a:r>
              <a:rPr lang="en-US" sz="1700" b="1" dirty="0" smtClean="0"/>
              <a:t>editing</a:t>
            </a:r>
            <a:endParaRPr lang="en-US" sz="17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104380" y="2584847"/>
            <a:ext cx="132151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700" b="1" dirty="0" smtClean="0"/>
              <a:t>Advanced</a:t>
            </a:r>
          </a:p>
          <a:p>
            <a:pPr algn="ctr"/>
            <a:r>
              <a:rPr lang="en-US" sz="1700" b="1" dirty="0" smtClean="0"/>
              <a:t>mutagenesis</a:t>
            </a:r>
            <a:endParaRPr lang="en-US" sz="1700" b="1" dirty="0"/>
          </a:p>
        </p:txBody>
      </p:sp>
      <p:sp>
        <p:nvSpPr>
          <p:cNvPr id="26" name="Content Placeholder 1"/>
          <p:cNvSpPr txBox="1">
            <a:spLocks/>
          </p:cNvSpPr>
          <p:nvPr/>
        </p:nvSpPr>
        <p:spPr>
          <a:xfrm>
            <a:off x="1066800" y="5847671"/>
            <a:ext cx="10820400" cy="705529"/>
          </a:xfrm>
          <a:prstGeom prst="rect">
            <a:avLst/>
          </a:prstGeom>
          <a:solidFill>
            <a:schemeClr val="bg2">
              <a:lumMod val="9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dirty="0" smtClean="0"/>
              <a:t>In the future, more integrated approaches will increase the innovation potential.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971800" y="838200"/>
            <a:ext cx="9067800" cy="4191000"/>
          </a:xfrm>
          <a:prstGeom prst="ellipse">
            <a:avLst/>
          </a:prstGeom>
          <a:noFill/>
          <a:ln w="28575">
            <a:solidFill>
              <a:srgbClr val="D03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80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Future Trends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3505200" y="2590800"/>
            <a:ext cx="4572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371600" y="862153"/>
            <a:ext cx="8437418" cy="50052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200" dirty="0" smtClean="0"/>
              <a:t>Integrated discovery platforms</a:t>
            </a:r>
          </a:p>
          <a:p>
            <a:pPr lvl="1">
              <a:spcBef>
                <a:spcPts val="0"/>
              </a:spcBef>
            </a:pPr>
            <a:r>
              <a:rPr lang="en-US" sz="1800" dirty="0" smtClean="0"/>
              <a:t>Combining molecular </a:t>
            </a:r>
            <a:r>
              <a:rPr lang="en-US" sz="1800" dirty="0"/>
              <a:t>b</a:t>
            </a:r>
            <a:r>
              <a:rPr lang="en-US" sz="1800" dirty="0" smtClean="0"/>
              <a:t>reeding, multi-gene traits &amp; genome editing </a:t>
            </a:r>
          </a:p>
          <a:p>
            <a:pPr>
              <a:spcBef>
                <a:spcPts val="0"/>
              </a:spcBef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dirty="0" smtClean="0"/>
              <a:t>Precision </a:t>
            </a:r>
            <a:r>
              <a:rPr lang="en-US" sz="2200" dirty="0"/>
              <a:t>c</a:t>
            </a:r>
            <a:r>
              <a:rPr lang="en-US" sz="2200" dirty="0" smtClean="0"/>
              <a:t>rops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Targeted integration for up- and</a:t>
            </a:r>
            <a:br>
              <a:rPr lang="en-US" dirty="0" smtClean="0"/>
            </a:br>
            <a:r>
              <a:rPr lang="en-US" dirty="0" smtClean="0"/>
              <a:t>down-regulation of genes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GM and non-GM products</a:t>
            </a:r>
            <a:br>
              <a:rPr lang="en-US" dirty="0" smtClean="0"/>
            </a:br>
            <a:r>
              <a:rPr lang="en-US" dirty="0" smtClean="0"/>
              <a:t>based on genome editing</a:t>
            </a:r>
          </a:p>
          <a:p>
            <a:pPr>
              <a:spcBef>
                <a:spcPts val="0"/>
              </a:spcBef>
            </a:pPr>
            <a:endParaRPr lang="en-US" sz="2200" dirty="0" smtClean="0"/>
          </a:p>
          <a:p>
            <a:pPr>
              <a:spcBef>
                <a:spcPts val="0"/>
              </a:spcBef>
            </a:pPr>
            <a:r>
              <a:rPr lang="en-US" sz="2200" dirty="0" smtClean="0"/>
              <a:t>Crop-microbiome Interactions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9448800" y="6078404"/>
            <a:ext cx="2667000" cy="7795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828800" y="4068305"/>
            <a:ext cx="7160687" cy="2408695"/>
            <a:chOff x="2216309" y="3992105"/>
            <a:chExt cx="7160687" cy="240869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16309" y="3992105"/>
              <a:ext cx="1772080" cy="57989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924959" y="4143144"/>
              <a:ext cx="5452037" cy="396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‘s proprietary Advanced Microbial Selection system</a:t>
              </a:r>
              <a:endParaRPr lang="en-US" sz="20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2200" y="4291116"/>
              <a:ext cx="6835045" cy="2109684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7010400" y="1752600"/>
            <a:ext cx="5001145" cy="1786354"/>
            <a:chOff x="7010400" y="1752600"/>
            <a:chExt cx="5001145" cy="178635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43800" y="2258266"/>
              <a:ext cx="4038600" cy="115712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391400" y="3200400"/>
              <a:ext cx="46201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Li et al (2013) Nature Biotechnology 30: 390-392 </a:t>
              </a:r>
              <a:endParaRPr lang="en-US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1752600"/>
              <a:ext cx="4772545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Proof-of-concept for functional traits</a:t>
              </a:r>
              <a:br>
                <a:rPr lang="en-US" b="1" dirty="0" smtClean="0"/>
              </a:br>
              <a:r>
                <a:rPr lang="en-US" b="1" dirty="0" smtClean="0"/>
                <a:t>through genome editing</a:t>
              </a:r>
              <a:endParaRPr lang="en-US" b="1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9601200" y="4191000"/>
            <a:ext cx="2053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Formulations of biologicals with</a:t>
            </a:r>
            <a:br>
              <a:rPr lang="en-US" sz="2000" dirty="0" smtClean="0"/>
            </a:br>
            <a:r>
              <a:rPr lang="en-US" sz="2000" dirty="0" smtClean="0"/>
              <a:t>agrochemicals</a:t>
            </a:r>
          </a:p>
        </p:txBody>
      </p:sp>
    </p:spTree>
    <p:extLst>
      <p:ext uri="{BB962C8B-B14F-4D97-AF65-F5344CB8AC3E}">
        <p14:creationId xmlns:p14="http://schemas.microsoft.com/office/powerpoint/2010/main" val="206770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Straight Connector 82"/>
          <p:cNvCxnSpPr/>
          <p:nvPr/>
        </p:nvCxnSpPr>
        <p:spPr>
          <a:xfrm>
            <a:off x="4213521" y="2745968"/>
            <a:ext cx="2012533" cy="2335902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62600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1990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113" y="477125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113" y="32824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113" y="17936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113" y="304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2030</a:t>
            </a:r>
          </a:p>
        </p:txBody>
      </p:sp>
      <p:cxnSp>
        <p:nvCxnSpPr>
          <p:cNvPr id="81" name="Straight Connector 80"/>
          <p:cNvCxnSpPr>
            <a:stCxn id="57" idx="2"/>
          </p:cNvCxnSpPr>
          <p:nvPr/>
        </p:nvCxnSpPr>
        <p:spPr>
          <a:xfrm>
            <a:off x="2857500" y="3276600"/>
            <a:ext cx="723900" cy="147818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3733800" y="2590800"/>
            <a:ext cx="247650" cy="2117442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2362201" y="2400300"/>
            <a:ext cx="183819" cy="23795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6534949" y="1371600"/>
            <a:ext cx="296479" cy="53340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>
            <a:off x="3105945" y="1752600"/>
            <a:ext cx="229836" cy="36195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3276601" y="1219200"/>
            <a:ext cx="1295399" cy="99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Combined biologicals products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209801" y="2590800"/>
            <a:ext cx="1295399" cy="685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Single-strain biologicals</a:t>
            </a:r>
          </a:p>
        </p:txBody>
      </p:sp>
      <p:cxnSp>
        <p:nvCxnSpPr>
          <p:cNvPr id="93" name="Straight Connector 92"/>
          <p:cNvCxnSpPr/>
          <p:nvPr/>
        </p:nvCxnSpPr>
        <p:spPr>
          <a:xfrm>
            <a:off x="4024386" y="2819400"/>
            <a:ext cx="1914379" cy="272448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3505201" y="2057400"/>
            <a:ext cx="1114569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Sprayable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RNAi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7418359" y="3238502"/>
            <a:ext cx="27464" cy="361949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6248401" y="5809051"/>
            <a:ext cx="631723" cy="74778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5867400" y="5638800"/>
            <a:ext cx="723900" cy="83820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5486401" y="5522100"/>
            <a:ext cx="952501" cy="573900"/>
          </a:xfrm>
          <a:prstGeom prst="roundRect">
            <a:avLst/>
          </a:prstGeom>
          <a:gradFill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Bt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 flipH="1">
            <a:off x="6681717" y="3232526"/>
            <a:ext cx="25421" cy="36177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6248400" y="5388412"/>
            <a:ext cx="1088924" cy="707588"/>
          </a:xfrm>
          <a:prstGeom prst="roundRect">
            <a:avLst/>
          </a:prstGeom>
          <a:gradFill>
            <a:gsLst>
              <a:gs pos="0">
                <a:schemeClr val="dk1">
                  <a:tint val="50000"/>
                  <a:satMod val="300000"/>
                </a:schemeClr>
              </a:gs>
              <a:gs pos="35000">
                <a:schemeClr val="dk1">
                  <a:tint val="37000"/>
                  <a:satMod val="300000"/>
                </a:schemeClr>
              </a:gs>
              <a:gs pos="100000">
                <a:schemeClr val="dk1">
                  <a:tint val="15000"/>
                  <a:satMod val="350000"/>
                </a:schemeClr>
              </a:gs>
            </a:gsLst>
            <a:lin ang="16200000" scaled="1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Roundup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Ready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120739" y="4663448"/>
            <a:ext cx="1499261" cy="67055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Herbicide tolerance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953000" y="6238376"/>
            <a:ext cx="2209800" cy="457200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Plant transformation</a:t>
            </a:r>
          </a:p>
        </p:txBody>
      </p:sp>
      <p:cxnSp>
        <p:nvCxnSpPr>
          <p:cNvPr id="111" name="Straight Connector 110"/>
          <p:cNvCxnSpPr/>
          <p:nvPr/>
        </p:nvCxnSpPr>
        <p:spPr>
          <a:xfrm flipH="1">
            <a:off x="6705600" y="3200401"/>
            <a:ext cx="2514602" cy="49648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H="1">
            <a:off x="7418360" y="3024738"/>
            <a:ext cx="928647" cy="1242463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>
            <a:stCxn id="77" idx="2"/>
          </p:cNvCxnSpPr>
          <p:nvPr/>
        </p:nvCxnSpPr>
        <p:spPr>
          <a:xfrm flipH="1">
            <a:off x="7112800" y="1416646"/>
            <a:ext cx="48155" cy="52282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5863708" y="1371600"/>
            <a:ext cx="318415" cy="536168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>
            <a:off x="5257801" y="1371601"/>
            <a:ext cx="168823" cy="941451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5867400" y="1860926"/>
            <a:ext cx="1047748" cy="8822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Genome editing</a:t>
            </a:r>
          </a:p>
          <a:p>
            <a:pPr algn="ctr"/>
            <a:endParaRPr lang="en-US" sz="1600" b="1" dirty="0"/>
          </a:p>
        </p:txBody>
      </p:sp>
      <p:cxnSp>
        <p:nvCxnSpPr>
          <p:cNvPr id="136" name="Straight Connector 135"/>
          <p:cNvCxnSpPr/>
          <p:nvPr/>
        </p:nvCxnSpPr>
        <p:spPr>
          <a:xfrm>
            <a:off x="7393248" y="1371601"/>
            <a:ext cx="626008" cy="129991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 flipH="1">
            <a:off x="7450089" y="4620422"/>
            <a:ext cx="779512" cy="163964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7543802" y="4038600"/>
            <a:ext cx="1295399" cy="7085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Disease resistance</a:t>
            </a:r>
          </a:p>
        </p:txBody>
      </p:sp>
      <p:cxnSp>
        <p:nvCxnSpPr>
          <p:cNvPr id="152" name="Straight Connector 151"/>
          <p:cNvCxnSpPr/>
          <p:nvPr/>
        </p:nvCxnSpPr>
        <p:spPr>
          <a:xfrm flipH="1">
            <a:off x="6705600" y="3110546"/>
            <a:ext cx="1438132" cy="39465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7545648" y="1371600"/>
            <a:ext cx="2131752" cy="1318132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9220200" y="2590800"/>
            <a:ext cx="1076470" cy="7720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Stress tolerance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8001000" y="2362201"/>
            <a:ext cx="1143000" cy="9171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Yield increase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019800" y="3810000"/>
            <a:ext cx="1219201" cy="914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Multigene stacks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(HT/IR)</a:t>
            </a:r>
          </a:p>
        </p:txBody>
      </p:sp>
      <p:cxnSp>
        <p:nvCxnSpPr>
          <p:cNvPr id="169" name="Straight Connector 168"/>
          <p:cNvCxnSpPr/>
          <p:nvPr/>
        </p:nvCxnSpPr>
        <p:spPr>
          <a:xfrm>
            <a:off x="3581400" y="5140584"/>
            <a:ext cx="27464" cy="186981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819400" y="4553288"/>
            <a:ext cx="1371600" cy="9906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Biological</a:t>
            </a: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plant growth regulators</a:t>
            </a:r>
          </a:p>
        </p:txBody>
      </p:sp>
      <p:cxnSp>
        <p:nvCxnSpPr>
          <p:cNvPr id="175" name="Straight Connector 174"/>
          <p:cNvCxnSpPr/>
          <p:nvPr/>
        </p:nvCxnSpPr>
        <p:spPr>
          <a:xfrm>
            <a:off x="5410201" y="2590801"/>
            <a:ext cx="1295401" cy="1022405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5181601" y="2667001"/>
            <a:ext cx="1295399" cy="1143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Synthetic biology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724400" y="2302878"/>
            <a:ext cx="1171722" cy="8213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Complex quality traits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781802" y="1916966"/>
            <a:ext cx="1066799" cy="11351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Modern breeding</a:t>
            </a: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  <a:p>
            <a:pPr algn="ctr"/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6324600" y="2607678"/>
            <a:ext cx="1257300" cy="66892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/>
                </a:solidFill>
              </a:rPr>
              <a:t>Precision agriculture</a:t>
            </a:r>
            <a:endParaRPr lang="en-US" sz="1600" b="1" dirty="0">
              <a:solidFill>
                <a:schemeClr val="tx1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514600" y="914401"/>
            <a:ext cx="304800" cy="941451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2057401" y="1676400"/>
            <a:ext cx="1139307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Consortia</a:t>
            </a:r>
          </a:p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biologicals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400" y="674132"/>
            <a:ext cx="11277600" cy="240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/>
          <p:cNvSpPr/>
          <p:nvPr/>
        </p:nvSpPr>
        <p:spPr>
          <a:xfrm>
            <a:off x="4800600" y="272676"/>
            <a:ext cx="1320138" cy="109892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Quality </a:t>
            </a:r>
            <a:r>
              <a:rPr lang="en-US" sz="1600" b="1" dirty="0"/>
              <a:t>improved precision crops 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6477001" y="228601"/>
            <a:ext cx="1367907" cy="118804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Yield</a:t>
            </a:r>
          </a:p>
          <a:p>
            <a:pPr algn="ctr"/>
            <a:r>
              <a:rPr lang="en-US" sz="1600" b="1" dirty="0" smtClean="0"/>
              <a:t> </a:t>
            </a:r>
            <a:r>
              <a:rPr lang="en-US" sz="1600" b="1" dirty="0"/>
              <a:t>increased precision crops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209801" y="304800"/>
            <a:ext cx="2333769" cy="10075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Integrated products</a:t>
            </a:r>
            <a:b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improved crop-microbiome interactions</a:t>
            </a:r>
          </a:p>
        </p:txBody>
      </p:sp>
    </p:spTree>
    <p:extLst>
      <p:ext uri="{BB962C8B-B14F-4D97-AF65-F5344CB8AC3E}">
        <p14:creationId xmlns:p14="http://schemas.microsoft.com/office/powerpoint/2010/main" val="185535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9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E2593D125B064C9F6E3FFAE547DAED" ma:contentTypeVersion="2" ma:contentTypeDescription="Create a new document." ma:contentTypeScope="" ma:versionID="9bfa2bf920f47a5c67b9ae0c381c76ba">
  <xsd:schema xmlns:xsd="http://www.w3.org/2001/XMLSchema" xmlns:p="http://schemas.microsoft.com/office/2006/metadata/properties" xmlns:ns2="993c4c61-082a-4ad4-b736-91b4bec719a6" targetNamespace="http://schemas.microsoft.com/office/2006/metadata/properties" ma:root="true" ma:fieldsID="886d3e3e06ed5a3e150d84ee9e6b309f" ns2:_="">
    <xsd:import namespace="993c4c61-082a-4ad4-b736-91b4bec719a6"/>
    <xsd:element name="properties">
      <xsd:complexType>
        <xsd:sequence>
          <xsd:element name="documentManagement">
            <xsd:complexType>
              <xsd:all>
                <xsd:element ref="ns2:Document_x0020_Type" minOccurs="0"/>
                <xsd:element ref="ns2:PI_x0020_Last_x0020_Nam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93c4c61-082a-4ad4-b736-91b4bec719a6" elementFormDefault="qualified">
    <xsd:import namespace="http://schemas.microsoft.com/office/2006/documentManagement/types"/>
    <xsd:element name="Document_x0020_Type" ma:index="8" nillable="true" ma:displayName="Document Type" ma:default="Select one" ma:format="Dropdown" ma:internalName="Document_x0020_Type">
      <xsd:simpleType>
        <xsd:restriction base="dms:Choice">
          <xsd:enumeration value="Select one"/>
          <xsd:enumeration value="Agreement"/>
          <xsd:enumeration value="Art"/>
          <xsd:enumeration value="Article"/>
          <xsd:enumeration value="Business"/>
          <xsd:enumeration value="Funding"/>
          <xsd:enumeration value="IP Filing &amp; Confidential Data"/>
          <xsd:enumeration value="Scouting"/>
          <xsd:enumeration value="Technical"/>
          <xsd:enumeration value="Template"/>
        </xsd:restriction>
      </xsd:simpleType>
    </xsd:element>
    <xsd:element name="PI_x0020_Last_x0020_Name" ma:index="9" nillable="true" ma:displayName="PI Last Name" ma:internalName="PI_x0020_Last_x0020_Nam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PI_x0020_Last_x0020_Name xmlns="993c4c61-082a-4ad4-b736-91b4bec719a6" xsi:nil="true"/>
    <Document_x0020_Type xmlns="993c4c61-082a-4ad4-b736-91b4bec719a6">Template</Document_x0020_Typ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BF2C32-8B10-4149-9BDF-2FE51ACE06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3c4c61-082a-4ad4-b736-91b4bec719a6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0BAE2345-5AE0-4AFD-9270-74432F586F91}">
  <ds:schemaRefs>
    <ds:schemaRef ds:uri="993c4c61-082a-4ad4-b736-91b4bec719a6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0FACA5-9A63-4973-A39C-90BFAE89A4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16762</TotalTime>
  <Words>1251</Words>
  <Application>Microsoft Office PowerPoint</Application>
  <PresentationFormat>Custom</PresentationFormat>
  <Paragraphs>327</Paragraphs>
  <Slides>20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Overview</vt:lpstr>
      <vt:lpstr>Scope – Ag Biotech in the Past and Today</vt:lpstr>
      <vt:lpstr>1st Generation  Ag Biotech – Bt and Herbicide Tolerance (HT)</vt:lpstr>
      <vt:lpstr>High Penetration Rate of GM Traits for Major Crops</vt:lpstr>
      <vt:lpstr>The Challenge and Innovation Driver: 100% Increase in Productivity Required by 2050</vt:lpstr>
      <vt:lpstr>2nd Generation Ag Biotech – Disease Resistance</vt:lpstr>
      <vt:lpstr>2nd Generation Ag Biotech – Complex Quality Traits</vt:lpstr>
      <vt:lpstr>2nd Generation Ag Biotech – Abiotic Stress Tolerance &amp; Yield Increase</vt:lpstr>
      <vt:lpstr>2nd Generation Ag Biotech – Abiotic Stress Tolerance &amp; Yield Increase</vt:lpstr>
      <vt:lpstr>Biologicals – From a Niche Product to a Key Market</vt:lpstr>
      <vt:lpstr>Breakthrough Technologies – Based on the Sequencing Revolution</vt:lpstr>
      <vt:lpstr>Breakthrough Technologies – Phenotyping: from Indoors to the Field</vt:lpstr>
      <vt:lpstr>Breakthrough Technologies – Aerial Imaging and Big Data Integration</vt:lpstr>
      <vt:lpstr>Breakthrough Technologies – Genome Editing</vt:lpstr>
      <vt:lpstr>Future Trends – From Isolated Silos to Integrated Approaches</vt:lpstr>
      <vt:lpstr>Future Trends – From Isolated Silos to Integrated Approaches</vt:lpstr>
      <vt:lpstr>Future Trends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formatted for Benson Hill Biosystems</dc:title>
  <dc:creator>Matt Crisp</dc:creator>
  <cp:lastModifiedBy>Aparna</cp:lastModifiedBy>
  <cp:revision>233</cp:revision>
  <cp:lastPrinted>2013-11-06T00:21:06Z</cp:lastPrinted>
  <dcterms:created xsi:type="dcterms:W3CDTF">2012-06-30T02:53:41Z</dcterms:created>
  <dcterms:modified xsi:type="dcterms:W3CDTF">2015-08-07T07:31:37Z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0x01010090E2593D125B064C9F6E3FFAE547DAED</vt:lpwstr>
  </property>
</Properties>
</file>