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97" r:id="rId2"/>
    <p:sldId id="256" r:id="rId3"/>
    <p:sldId id="336" r:id="rId4"/>
    <p:sldId id="337" r:id="rId5"/>
    <p:sldId id="338" r:id="rId6"/>
    <p:sldId id="339" r:id="rId7"/>
    <p:sldId id="359" r:id="rId8"/>
    <p:sldId id="346" r:id="rId9"/>
    <p:sldId id="347" r:id="rId10"/>
    <p:sldId id="361" r:id="rId11"/>
    <p:sldId id="345" r:id="rId12"/>
    <p:sldId id="383" r:id="rId13"/>
    <p:sldId id="392" r:id="rId14"/>
    <p:sldId id="351" r:id="rId15"/>
    <p:sldId id="352" r:id="rId16"/>
    <p:sldId id="365" r:id="rId17"/>
    <p:sldId id="367" r:id="rId18"/>
    <p:sldId id="370" r:id="rId19"/>
    <p:sldId id="368" r:id="rId20"/>
    <p:sldId id="369" r:id="rId21"/>
    <p:sldId id="353" r:id="rId22"/>
    <p:sldId id="375" r:id="rId23"/>
    <p:sldId id="354" r:id="rId24"/>
    <p:sldId id="376" r:id="rId25"/>
    <p:sldId id="377" r:id="rId26"/>
    <p:sldId id="358" r:id="rId27"/>
    <p:sldId id="379" r:id="rId28"/>
    <p:sldId id="384" r:id="rId29"/>
    <p:sldId id="378" r:id="rId30"/>
    <p:sldId id="380" r:id="rId31"/>
    <p:sldId id="381" r:id="rId32"/>
    <p:sldId id="382" r:id="rId33"/>
    <p:sldId id="394" r:id="rId34"/>
    <p:sldId id="393" r:id="rId35"/>
    <p:sldId id="395" r:id="rId36"/>
    <p:sldId id="396" r:id="rId37"/>
    <p:sldId id="293" r:id="rId38"/>
    <p:sldId id="328" r:id="rId39"/>
    <p:sldId id="332" r:id="rId40"/>
    <p:sldId id="391" r:id="rId41"/>
    <p:sldId id="398" r:id="rId42"/>
  </p:sldIdLst>
  <p:sldSz cx="9144000" cy="6858000" type="screen4x3"/>
  <p:notesSz cx="7315200" cy="96012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81" userDrawn="1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pos="41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8000"/>
    <a:srgbClr val="236EAA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10" autoAdjust="0"/>
    <p:restoredTop sz="94655" autoAdjust="0"/>
  </p:normalViewPr>
  <p:slideViewPr>
    <p:cSldViewPr snapToGrid="0" snapToObjects="1" showGuides="1">
      <p:cViewPr varScale="1">
        <p:scale>
          <a:sx n="74" d="100"/>
          <a:sy n="74" d="100"/>
        </p:scale>
        <p:origin x="-1404" y="-90"/>
      </p:cViewPr>
      <p:guideLst>
        <p:guide orient="horz" pos="3181"/>
        <p:guide orient="horz" pos="4110"/>
        <p:guide pos="41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76" d="100"/>
          <a:sy n="76" d="100"/>
        </p:scale>
        <p:origin x="2456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612D3D81-689F-4D66-90B4-2580D1AAD0A6}" type="datetimeFigureOut">
              <a:rPr lang="en-US"/>
              <a:pPr>
                <a:defRPr/>
              </a:pPr>
              <a:t>10/19/2016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741DCD99-6DB6-40F8-8678-33346BE3C0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2657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C501F018-CA83-4573-B48D-1A4E9745FEB2}" type="datetimeFigureOut">
              <a:rPr lang="en-US"/>
              <a:pPr>
                <a:defRPr/>
              </a:pPr>
              <a:t>10/19/2016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CB74745C-CD27-450A-B3B9-068070FC64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764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04B29DA-F1F2-4662-8FED-AAE525BA3B18}" type="slidenum">
              <a:rPr lang="en-US" altLang="en-US" smtClean="0"/>
              <a:pPr/>
              <a:t>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75008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8745175-5A4D-4A8C-A6F1-75FD85672F0F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895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E2602E6-8461-4DFC-9E83-BCAFFD5F9B9D}" type="slidenum">
              <a:rPr lang="en-US" altLang="en-US" smtClean="0">
                <a:solidFill>
                  <a:srgbClr val="000000"/>
                </a:solidFill>
              </a:rPr>
              <a:pPr/>
              <a:t>21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379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3238C40-B927-490C-9F6A-7FF769362840}" type="slidenum">
              <a:rPr lang="en-US" altLang="en-US" smtClean="0"/>
              <a:pPr/>
              <a:t>22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28527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7312B31-9A7B-424F-896D-E09F920E7D6C}" type="slidenum">
              <a:rPr lang="en-US" altLang="en-US" smtClean="0"/>
              <a:pPr/>
              <a:t>26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96149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BD2B7FA-4EB7-4874-A84E-DA7A7C5469C2}" type="slidenum">
              <a:rPr lang="en-US" altLang="en-US" smtClean="0"/>
              <a:pPr/>
              <a:t>27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32343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7312B31-9A7B-424F-896D-E09F920E7D6C}" type="slidenum">
              <a:rPr lang="en-US" altLang="en-US" smtClean="0">
                <a:solidFill>
                  <a:prstClr val="black"/>
                </a:solidFill>
              </a:rPr>
              <a:pPr/>
              <a:t>36</a:t>
            </a:fld>
            <a:endParaRPr lang="en-US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153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D290BCE-FAD1-4071-AB95-1E1092274AAD}" type="slidenum">
              <a:rPr lang="en-US" altLang="en-US" smtClean="0"/>
              <a:pPr/>
              <a:t>37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53990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605213C-0B91-4CA4-A653-56A69F646182}" type="slidenum">
              <a:rPr lang="en-US" altLang="en-US" smtClean="0"/>
              <a:pPr/>
              <a:t>38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04863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510338"/>
            <a:ext cx="9144000" cy="3476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9144000" cy="9223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/>
          </a:p>
        </p:txBody>
      </p:sp>
      <p:pic>
        <p:nvPicPr>
          <p:cNvPr id="5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6564313"/>
            <a:ext cx="977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8"/>
          <p:cNvSpPr txBox="1">
            <a:spLocks noChangeArrowheads="1"/>
          </p:cNvSpPr>
          <p:nvPr userDrawn="1"/>
        </p:nvSpPr>
        <p:spPr bwMode="auto">
          <a:xfrm>
            <a:off x="165100" y="6553200"/>
            <a:ext cx="9845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CA" sz="1200" dirty="0" smtClean="0">
                <a:solidFill>
                  <a:srgbClr val="7F7F7F"/>
                </a:solidFill>
              </a:rPr>
              <a:t>Oct 10, 2016</a:t>
            </a:r>
          </a:p>
        </p:txBody>
      </p:sp>
      <p:sp>
        <p:nvSpPr>
          <p:cNvPr id="7" name="TextBox 9"/>
          <p:cNvSpPr txBox="1">
            <a:spLocks noChangeArrowheads="1"/>
          </p:cNvSpPr>
          <p:nvPr userDrawn="1"/>
        </p:nvSpPr>
        <p:spPr bwMode="auto">
          <a:xfrm>
            <a:off x="8548688" y="6553200"/>
            <a:ext cx="3683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fld id="{C07D9CD1-9DC6-4FBF-96A7-AF7871D327B1}" type="slidenum">
              <a:rPr lang="en-CA" altLang="en-US" sz="1200" smtClean="0">
                <a:solidFill>
                  <a:srgbClr val="A6A6A6"/>
                </a:solidFill>
              </a:rPr>
              <a:pPr eaLnBrk="1" hangingPunct="1">
                <a:defRPr/>
              </a:pPr>
              <a:t>‹#›</a:t>
            </a:fld>
            <a:endParaRPr lang="en-CA" altLang="en-US" sz="1200" smtClean="0">
              <a:solidFill>
                <a:srgbClr val="A6A6A6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83580" y="-110393"/>
            <a:ext cx="8229600" cy="1143000"/>
          </a:xfrm>
        </p:spPr>
        <p:txBody>
          <a:bodyPr/>
          <a:lstStyle>
            <a:lvl1pPr>
              <a:defRPr b="0" cap="none" spc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755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564313"/>
            <a:ext cx="2133600" cy="254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BFE33DB8-0133-4588-8043-6F3F21273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259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 userDrawn="1"/>
        </p:nvSpPr>
        <p:spPr bwMode="auto">
          <a:xfrm>
            <a:off x="401638" y="6553200"/>
            <a:ext cx="101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CA" sz="1200" smtClean="0"/>
              <a:t>April 14 2015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553200" y="6564313"/>
            <a:ext cx="2133600" cy="254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F1C53482-6A71-46D6-AE4C-7F2C3BA1BB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066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/>
          <a:p>
            <a:fld id="{6B39CD96-FE84-45A4-9698-34115E2D2790}" type="datetimeFigureOut">
              <a:rPr lang="en-US" smtClean="0"/>
              <a:pPr/>
              <a:t>10/19/2016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32606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6564313"/>
            <a:ext cx="977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FF9900"/>
          </a:solidFill>
          <a:latin typeface="Arial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FF9900"/>
          </a:solidFill>
          <a:latin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236EAA"/>
          </a:solidFill>
          <a:latin typeface="Arial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0D0D0D"/>
          </a:solidFill>
          <a:latin typeface="Arial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D0D0D"/>
          </a:solidFill>
          <a:latin typeface="Arial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0D0D0D"/>
          </a:solidFill>
          <a:latin typeface="Arial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0D0D0D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6.emf"/><Relationship Id="rId5" Type="http://schemas.openxmlformats.org/officeDocument/2006/relationships/image" Target="../media/image12.emf"/><Relationship Id="rId10" Type="http://schemas.openxmlformats.org/officeDocument/2006/relationships/image" Target="../media/image15.emf"/><Relationship Id="rId4" Type="http://schemas.openxmlformats.org/officeDocument/2006/relationships/image" Target="../media/image11.png"/><Relationship Id="rId9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7" Type="http://schemas.openxmlformats.org/officeDocument/2006/relationships/image" Target="../media/image43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image" Target="../media/image45.emf"/><Relationship Id="rId7" Type="http://schemas.openxmlformats.org/officeDocument/2006/relationships/image" Target="../media/image49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emf"/><Relationship Id="rId9" Type="http://schemas.openxmlformats.org/officeDocument/2006/relationships/image" Target="../media/image51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00" y="6019800"/>
            <a:ext cx="4191000" cy="6096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Andrew </a:t>
            </a:r>
            <a:r>
              <a:rPr lang="en-US" sz="3600" b="1" dirty="0" err="1">
                <a:solidFill>
                  <a:schemeClr val="bg1"/>
                </a:solidFill>
              </a:rPr>
              <a:t>Vaillant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Hepatitis 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Dubai,  UAE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October 10 - 12, 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0" y="228600"/>
            <a:ext cx="3170959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C:\Users\hepatology\Desktop\Himabindu Dont delete\Logoadded\Hepatitis 2016-Dubai-UAE-Conference Series LLC  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378200"/>
            <a:ext cx="4362450" cy="2908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hepatology\Desktop\Himabindu Dont delete\Logoadded\Andrew Vaillant-Replicor Inc-Canada-Conference Series LLC 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378200"/>
            <a:ext cx="3676650" cy="2451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2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170613"/>
            <a:ext cx="21685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Box 1"/>
          <p:cNvSpPr txBox="1">
            <a:spLocks noChangeArrowheads="1"/>
          </p:cNvSpPr>
          <p:nvPr/>
        </p:nvSpPr>
        <p:spPr bwMode="auto">
          <a:xfrm>
            <a:off x="288925" y="1698625"/>
            <a:ext cx="857885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800" b="1">
                <a:solidFill>
                  <a:srgbClr val="002060"/>
                </a:solidFill>
                <a:latin typeface="Calibri" panose="020F0502020204030204" pitchFamily="34" charset="0"/>
              </a:rPr>
              <a:t>Nucleic Acid Polymers: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800" b="1">
                <a:solidFill>
                  <a:srgbClr val="002060"/>
                </a:solidFill>
                <a:latin typeface="Calibri" panose="020F0502020204030204" pitchFamily="34" charset="0"/>
              </a:rPr>
              <a:t>Broad spectrum antiviral agents and their development as the backbone of new antiviral therapies for the treatment of chronic HBV and HBV / HDV infection.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CA" altLang="en-US" sz="2800" b="1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2159000" y="3997325"/>
            <a:ext cx="457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Andrew Vaillant, Ph.D.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Chief Scientific Officer, Replicor Inc.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743" y="5911209"/>
            <a:ext cx="3113881" cy="838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Antiviral polymers: a history</a:t>
            </a:r>
            <a:endParaRPr lang="en-CA" dirty="0"/>
          </a:p>
        </p:txBody>
      </p:sp>
      <p:pic>
        <p:nvPicPr>
          <p:cNvPr id="92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113" y="1512888"/>
            <a:ext cx="3709987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6945313" y="6278563"/>
            <a:ext cx="21986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</a:rPr>
              <a:t>Vaillant, 2016 Antiviral Res: 133: 32-40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838" y="1328738"/>
            <a:ext cx="4451350" cy="4699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80975" indent="-180975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Size dependent, amphipathic interactions</a:t>
            </a:r>
          </a:p>
          <a:p>
            <a:pPr marL="180975" indent="-180975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Target exposed amphipathic </a:t>
            </a:r>
            <a:r>
              <a:rPr lang="el-GR" dirty="0">
                <a:solidFill>
                  <a:srgbClr val="002060"/>
                </a:solidFill>
              </a:rPr>
              <a:t>α</a:t>
            </a:r>
            <a:r>
              <a:rPr lang="en-CA" dirty="0">
                <a:solidFill>
                  <a:srgbClr val="002060"/>
                </a:solidFill>
              </a:rPr>
              <a:t>-helices in surface glycoproteins</a:t>
            </a:r>
          </a:p>
          <a:p>
            <a:pPr marL="180975" indent="-180975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 Block infection of many enveloped viruses</a:t>
            </a:r>
          </a:p>
          <a:p>
            <a:pPr>
              <a:defRPr/>
            </a:pPr>
            <a:endParaRPr lang="en-CA" sz="600" dirty="0">
              <a:solidFill>
                <a:srgbClr val="002060"/>
              </a:solidFill>
            </a:endParaRP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human immunodeficiency virus</a:t>
            </a: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herpes viruses</a:t>
            </a: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respiratory syncytial virus</a:t>
            </a: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parainfluenza virus</a:t>
            </a: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influenza,</a:t>
            </a: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dengue virus</a:t>
            </a: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encephalitic </a:t>
            </a:r>
            <a:r>
              <a:rPr lang="en-CA" sz="1400" dirty="0" err="1">
                <a:solidFill>
                  <a:srgbClr val="002060"/>
                </a:solidFill>
              </a:rPr>
              <a:t>flaviviruses</a:t>
            </a:r>
            <a:endParaRPr lang="en-CA" sz="1400" dirty="0">
              <a:solidFill>
                <a:srgbClr val="002060"/>
              </a:solidFill>
            </a:endParaRP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hepatitis C</a:t>
            </a: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hepatitis B (HBV)</a:t>
            </a:r>
          </a:p>
          <a:p>
            <a:pPr marL="896938" indent="-1952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2060"/>
                </a:solidFill>
              </a:rPr>
              <a:t>hepatitis delta (HDV)</a:t>
            </a:r>
          </a:p>
          <a:p>
            <a:pPr marL="195263" indent="-195263">
              <a:buFont typeface="Arial" panose="020B0604020202020204" pitchFamily="34" charset="0"/>
              <a:buChar char="•"/>
              <a:defRPr/>
            </a:pPr>
            <a:endParaRPr lang="en-CA" sz="1400" dirty="0">
              <a:solidFill>
                <a:srgbClr val="002060"/>
              </a:solidFill>
            </a:endParaRPr>
          </a:p>
          <a:p>
            <a:pPr marL="195263" indent="-195263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Poor tolerability</a:t>
            </a:r>
          </a:p>
          <a:p>
            <a:pPr marL="195263" indent="-195263">
              <a:spcAft>
                <a:spcPts val="400"/>
              </a:spcAft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Side effects and mechanism have blocked clinical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 smtClean="0"/>
              <a:t>Latest generation of antiviral polymers:</a:t>
            </a:r>
            <a:br>
              <a:rPr lang="en-CA" sz="2800" dirty="0" smtClean="0"/>
            </a:br>
            <a:r>
              <a:rPr lang="en-CA" sz="2800" dirty="0" smtClean="0"/>
              <a:t>nucleic acid polymers (NAPs)</a:t>
            </a:r>
            <a:endParaRPr lang="en-CA" sz="28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84200" y="1166813"/>
            <a:ext cx="8335963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ts val="400"/>
              </a:spcAft>
              <a:buFontTx/>
              <a:buChar char="•"/>
              <a:defRPr/>
            </a:pPr>
            <a:r>
              <a:rPr lang="en-US" altLang="en-US" dirty="0" smtClean="0">
                <a:solidFill>
                  <a:srgbClr val="002060"/>
                </a:solidFill>
                <a:latin typeface="+mn-lt"/>
              </a:rPr>
              <a:t>Oligonucleotide-based (requires phosphorothioation for </a:t>
            </a:r>
            <a:r>
              <a:rPr lang="en-US" altLang="en-US" dirty="0" err="1" smtClean="0">
                <a:solidFill>
                  <a:srgbClr val="002060"/>
                </a:solidFill>
                <a:latin typeface="+mn-lt"/>
              </a:rPr>
              <a:t>amphipathicity</a:t>
            </a:r>
            <a:r>
              <a:rPr lang="en-US" altLang="en-US" dirty="0" smtClean="0">
                <a:solidFill>
                  <a:srgbClr val="002060"/>
                </a:solidFill>
                <a:latin typeface="+mn-lt"/>
              </a:rPr>
              <a:t> )</a:t>
            </a:r>
          </a:p>
          <a:p>
            <a:pPr eaLnBrk="1" hangingPunct="1">
              <a:spcAft>
                <a:spcPts val="400"/>
              </a:spcAft>
              <a:buFontTx/>
              <a:buChar char="•"/>
              <a:defRPr/>
            </a:pPr>
            <a:r>
              <a:rPr lang="en-US" altLang="en-US" dirty="0" smtClean="0">
                <a:solidFill>
                  <a:srgbClr val="002060"/>
                </a:solidFill>
                <a:latin typeface="+mn-lt"/>
              </a:rPr>
              <a:t>Activity independent of sequence or immunostimulatory properties</a:t>
            </a:r>
          </a:p>
          <a:p>
            <a:pPr eaLnBrk="1" hangingPunct="1">
              <a:spcAft>
                <a:spcPts val="400"/>
              </a:spcAft>
              <a:buFontTx/>
              <a:buChar char="•"/>
              <a:defRPr/>
            </a:pPr>
            <a:r>
              <a:rPr lang="en-US" altLang="en-US" dirty="0" smtClean="0">
                <a:solidFill>
                  <a:srgbClr val="002060"/>
                </a:solidFill>
                <a:latin typeface="+mn-lt"/>
              </a:rPr>
              <a:t>Naturally occurring chemistry, proven tolerability in humans with chronic exposure</a:t>
            </a:r>
          </a:p>
        </p:txBody>
      </p:sp>
      <p:pic>
        <p:nvPicPr>
          <p:cNvPr id="1024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2192338"/>
            <a:ext cx="5345112" cy="428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Box 3"/>
          <p:cNvSpPr txBox="1">
            <a:spLocks noChangeArrowheads="1"/>
          </p:cNvSpPr>
          <p:nvPr/>
        </p:nvSpPr>
        <p:spPr bwMode="auto">
          <a:xfrm>
            <a:off x="0" y="6278563"/>
            <a:ext cx="21986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</a:rPr>
              <a:t>Vaillant, 2016 Antiviral Res: 133: 32-40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Basis of antiviral interactions for NAPs</a:t>
            </a:r>
            <a:endParaRPr lang="en-CA" dirty="0"/>
          </a:p>
        </p:txBody>
      </p:sp>
      <p:pic>
        <p:nvPicPr>
          <p:cNvPr id="1126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38" y="1327150"/>
            <a:ext cx="5924550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6929438" y="6264275"/>
            <a:ext cx="22145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</a:rPr>
              <a:t>Vaillant 2016 Antiviral Res: 133: 32-40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638" y="7778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Viral fusion </a:t>
            </a:r>
            <a:r>
              <a:rPr lang="en-CA" sz="2800" dirty="0" smtClean="0"/>
              <a:t>proteins:</a:t>
            </a:r>
            <a:r>
              <a:rPr lang="en-CA" sz="2800" dirty="0"/>
              <a:t/>
            </a:r>
            <a:br>
              <a:rPr lang="en-CA" sz="2800" dirty="0"/>
            </a:br>
            <a:r>
              <a:rPr lang="en-CA" sz="2800" dirty="0"/>
              <a:t>A case of convergent evolution</a:t>
            </a:r>
            <a:br>
              <a:rPr lang="en-CA" sz="2800" dirty="0"/>
            </a:br>
            <a:endParaRPr lang="en-CA" sz="2800" dirty="0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576513" y="3944938"/>
            <a:ext cx="944562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Influenza</a:t>
            </a:r>
          </a:p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HA</a:t>
            </a:r>
          </a:p>
          <a:p>
            <a:pPr algn="ctr" eaLnBrk="1" hangingPunct="1">
              <a:defRPr/>
            </a:pPr>
            <a:endParaRPr lang="en-US" altLang="en-US" sz="1600" smtClean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700463" y="3944938"/>
            <a:ext cx="5969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HIV</a:t>
            </a:r>
          </a:p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gp41</a:t>
            </a:r>
          </a:p>
        </p:txBody>
      </p:sp>
      <p:grpSp>
        <p:nvGrpSpPr>
          <p:cNvPr id="15365" name="Group 4"/>
          <p:cNvGrpSpPr>
            <a:grpSpLocks noChangeAspect="1"/>
          </p:cNvGrpSpPr>
          <p:nvPr/>
        </p:nvGrpSpPr>
        <p:grpSpPr bwMode="auto">
          <a:xfrm>
            <a:off x="5407025" y="2625725"/>
            <a:ext cx="792163" cy="1320800"/>
            <a:chOff x="131" y="288"/>
            <a:chExt cx="1206" cy="2009"/>
          </a:xfrm>
        </p:grpSpPr>
        <p:pic>
          <p:nvPicPr>
            <p:cNvPr id="15426" name="Picture 5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" y="288"/>
              <a:ext cx="1206" cy="20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427" name="Rectangle 6"/>
            <p:cNvSpPr>
              <a:spLocks noChangeAspect="1" noChangeArrowheads="1"/>
            </p:cNvSpPr>
            <p:nvPr/>
          </p:nvSpPr>
          <p:spPr bwMode="auto">
            <a:xfrm>
              <a:off x="176" y="2046"/>
              <a:ext cx="124" cy="1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15366" name="Group 7"/>
          <p:cNvGrpSpPr>
            <a:grpSpLocks noChangeAspect="1"/>
          </p:cNvGrpSpPr>
          <p:nvPr/>
        </p:nvGrpSpPr>
        <p:grpSpPr bwMode="auto">
          <a:xfrm>
            <a:off x="6281738" y="2619375"/>
            <a:ext cx="750887" cy="1320800"/>
            <a:chOff x="4276" y="1557"/>
            <a:chExt cx="1242" cy="2300"/>
          </a:xfrm>
        </p:grpSpPr>
        <p:pic>
          <p:nvPicPr>
            <p:cNvPr id="15424" name="Picture 8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26" t="4956" r="2347" b="2377"/>
            <a:stretch>
              <a:fillRect/>
            </a:stretch>
          </p:blipFill>
          <p:spPr bwMode="auto">
            <a:xfrm>
              <a:off x="4276" y="1557"/>
              <a:ext cx="1242" cy="2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425" name="Rectangle 9"/>
            <p:cNvSpPr>
              <a:spLocks noChangeAspect="1" noChangeArrowheads="1"/>
            </p:cNvSpPr>
            <p:nvPr/>
          </p:nvSpPr>
          <p:spPr bwMode="auto">
            <a:xfrm>
              <a:off x="4320" y="1581"/>
              <a:ext cx="124" cy="1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427663" y="3944938"/>
            <a:ext cx="6461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Ebola</a:t>
            </a:r>
          </a:p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GP2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454775" y="3944938"/>
            <a:ext cx="5048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RSV</a:t>
            </a:r>
          </a:p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1536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7" r="17944"/>
          <a:stretch>
            <a:fillRect/>
          </a:stretch>
        </p:blipFill>
        <p:spPr bwMode="auto">
          <a:xfrm>
            <a:off x="2635250" y="1598613"/>
            <a:ext cx="919163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5370" name="Object 14"/>
          <p:cNvGraphicFramePr>
            <a:graphicFrameLocks noChangeAspect="1"/>
          </p:cNvGraphicFramePr>
          <p:nvPr/>
        </p:nvGraphicFramePr>
        <p:xfrm>
          <a:off x="3630613" y="2647950"/>
          <a:ext cx="785812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6" name="Image" r:id="rId6" imgW="8952381" imgH="14895238" progId="Photoshop.Image.7">
                  <p:embed/>
                </p:oleObj>
              </mc:Choice>
              <mc:Fallback>
                <p:oleObj name="Image" r:id="rId6" imgW="8952381" imgH="14895238" progId="Photoshop.Image.7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0613" y="2647950"/>
                        <a:ext cx="785812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151688" y="3944938"/>
            <a:ext cx="5238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HSV</a:t>
            </a:r>
          </a:p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gB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76213" y="1041400"/>
            <a:ext cx="879157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dirty="0" smtClean="0">
                <a:solidFill>
                  <a:srgbClr val="002060"/>
                </a:solidFill>
                <a:latin typeface="+mj-lt"/>
              </a:rPr>
              <a:t>Conserved amphipathic </a:t>
            </a:r>
            <a:r>
              <a:rPr lang="el-GR" altLang="en-US" dirty="0" smtClean="0">
                <a:solidFill>
                  <a:srgbClr val="002060"/>
                </a:solidFill>
                <a:latin typeface="+mj-lt"/>
              </a:rPr>
              <a:t>α</a:t>
            </a:r>
            <a:r>
              <a:rPr lang="en-US" altLang="en-US" dirty="0" smtClean="0">
                <a:solidFill>
                  <a:srgbClr val="002060"/>
                </a:solidFill>
                <a:latin typeface="+mj-lt"/>
              </a:rPr>
              <a:t>-helices in type 1 viral fusion glycoproteins are targeted by NAPs</a:t>
            </a:r>
          </a:p>
        </p:txBody>
      </p:sp>
      <p:pic>
        <p:nvPicPr>
          <p:cNvPr id="15373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2614613"/>
            <a:ext cx="7112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4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2622550"/>
            <a:ext cx="657225" cy="133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820863" y="3944938"/>
            <a:ext cx="6699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LCMV</a:t>
            </a:r>
          </a:p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GP2</a:t>
            </a:r>
          </a:p>
          <a:p>
            <a:pPr algn="ctr" eaLnBrk="1" hangingPunct="1">
              <a:defRPr/>
            </a:pPr>
            <a:endParaRPr lang="en-US" altLang="en-US" sz="1600" smtClean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5376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575" y="2603500"/>
            <a:ext cx="752475" cy="135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7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5" b="3944"/>
          <a:stretch>
            <a:fillRect/>
          </a:stretch>
        </p:blipFill>
        <p:spPr bwMode="auto">
          <a:xfrm>
            <a:off x="4497388" y="1620838"/>
            <a:ext cx="822325" cy="231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7974013" y="3944938"/>
            <a:ext cx="5127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EBV</a:t>
            </a:r>
          </a:p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gB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4591050" y="3944938"/>
            <a:ext cx="5254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Sars</a:t>
            </a:r>
          </a:p>
          <a:p>
            <a:pPr algn="ctr" eaLnBrk="1" hangingPunct="1">
              <a:defRPr/>
            </a:pPr>
            <a:r>
              <a:rPr lang="en-US" altLang="en-US" sz="160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S2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282575" y="4651375"/>
          <a:ext cx="8386764" cy="1463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4982"/>
                <a:gridCol w="874541"/>
                <a:gridCol w="1008564"/>
                <a:gridCol w="860640"/>
                <a:gridCol w="914431"/>
                <a:gridCol w="847194"/>
                <a:gridCol w="860641"/>
                <a:gridCol w="766508"/>
                <a:gridCol w="829263"/>
              </a:tblGrid>
              <a:tr h="487892"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 smtClean="0">
                          <a:solidFill>
                            <a:srgbClr val="002060"/>
                          </a:solidFill>
                        </a:rPr>
                        <a:t>NAP GP</a:t>
                      </a:r>
                      <a:r>
                        <a:rPr lang="en-CA" sz="1400" b="1" baseline="0" dirty="0" smtClean="0">
                          <a:solidFill>
                            <a:srgbClr val="002060"/>
                          </a:solidFill>
                        </a:rPr>
                        <a:t> binding</a:t>
                      </a:r>
                      <a:endParaRPr lang="en-CA" sz="1400" b="1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en-CA" sz="3200" dirty="0" smtClean="0">
                          <a:solidFill>
                            <a:srgbClr val="002060"/>
                          </a:solidFill>
                        </a:rPr>
                        <a:t>*</a:t>
                      </a:r>
                      <a:endParaRPr lang="en-CA" sz="3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en-CA" sz="3200" dirty="0" smtClean="0">
                          <a:solidFill>
                            <a:srgbClr val="002060"/>
                          </a:solidFill>
                        </a:rPr>
                        <a:t>*</a:t>
                      </a:r>
                      <a:endParaRPr lang="en-CA" sz="3200" dirty="0" smtClean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892"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 smtClean="0">
                          <a:solidFill>
                            <a:srgbClr val="002060"/>
                          </a:solidFill>
                        </a:rPr>
                        <a:t>NAP activity</a:t>
                      </a:r>
                    </a:p>
                    <a:p>
                      <a:pPr algn="ctr"/>
                      <a:r>
                        <a:rPr lang="en-CA" sz="1400" b="1" i="1" dirty="0" smtClean="0">
                          <a:solidFill>
                            <a:srgbClr val="002060"/>
                          </a:solidFill>
                        </a:rPr>
                        <a:t>in vitro</a:t>
                      </a:r>
                      <a:endParaRPr lang="en-CA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en-CA" sz="3200" dirty="0" smtClean="0">
                          <a:solidFill>
                            <a:srgbClr val="002060"/>
                          </a:solidFill>
                        </a:rPr>
                        <a:t>*</a:t>
                      </a:r>
                      <a:endParaRPr lang="en-CA" sz="3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endParaRPr lang="en-CA" sz="3200" dirty="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en-CA" sz="3200" dirty="0" smtClean="0">
                          <a:solidFill>
                            <a:srgbClr val="002060"/>
                          </a:solidFill>
                        </a:rPr>
                        <a:t>*</a:t>
                      </a:r>
                      <a:endParaRPr lang="en-CA" sz="3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endParaRPr lang="en-CA" sz="3200" dirty="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endParaRPr kumimoji="0" lang="en-CA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endParaRPr lang="en-CA" sz="3200" dirty="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en-CA" sz="3200" dirty="0" smtClean="0">
                          <a:solidFill>
                            <a:srgbClr val="002060"/>
                          </a:solidFill>
                        </a:rPr>
                        <a:t>*</a:t>
                      </a:r>
                      <a:endParaRPr lang="en-CA" sz="3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en-CA" sz="3200" dirty="0" smtClean="0">
                          <a:solidFill>
                            <a:srgbClr val="002060"/>
                          </a:solidFill>
                        </a:rPr>
                        <a:t>*</a:t>
                      </a:r>
                      <a:endParaRPr lang="en-CA" sz="3200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892">
                <a:tc>
                  <a:txBody>
                    <a:bodyPr/>
                    <a:lstStyle/>
                    <a:p>
                      <a:pPr algn="ctr"/>
                      <a:r>
                        <a:rPr lang="en-CA" sz="1400" b="1" dirty="0" smtClean="0">
                          <a:solidFill>
                            <a:srgbClr val="002060"/>
                          </a:solidFill>
                        </a:rPr>
                        <a:t>NAP activity</a:t>
                      </a:r>
                    </a:p>
                    <a:p>
                      <a:pPr algn="ctr"/>
                      <a:r>
                        <a:rPr lang="en-CA" sz="1400" b="1" i="1" dirty="0" smtClean="0">
                          <a:solidFill>
                            <a:srgbClr val="002060"/>
                          </a:solidFill>
                        </a:rPr>
                        <a:t>in vivo</a:t>
                      </a:r>
                      <a:endParaRPr lang="en-CA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endParaRPr kumimoji="0" lang="en-CA" sz="3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200" dirty="0" smtClean="0">
                          <a:solidFill>
                            <a:srgbClr val="002060"/>
                          </a:solidFill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en-CA" sz="3200" dirty="0" smtClean="0">
                          <a:solidFill>
                            <a:srgbClr val="002060"/>
                          </a:solidFill>
                        </a:rPr>
                        <a:t>*</a:t>
                      </a:r>
                      <a:endParaRPr lang="en-CA" sz="3200" dirty="0" smtClean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3200" dirty="0">
                        <a:solidFill>
                          <a:srgbClr val="002060"/>
                        </a:solidFill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TextBox 3"/>
          <p:cNvSpPr txBox="1">
            <a:spLocks noChangeArrowheads="1"/>
          </p:cNvSpPr>
          <p:nvPr/>
        </p:nvSpPr>
        <p:spPr bwMode="auto">
          <a:xfrm>
            <a:off x="254000" y="6105525"/>
            <a:ext cx="526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1400" b="1" dirty="0" smtClean="0">
                <a:solidFill>
                  <a:srgbClr val="002060"/>
                </a:solidFill>
                <a:latin typeface="+mn-lt"/>
              </a:rPr>
              <a:t>* published data (see </a:t>
            </a:r>
            <a:r>
              <a:rPr lang="fr-FR" altLang="en-US" sz="1400" b="1" dirty="0" smtClean="0">
                <a:solidFill>
                  <a:srgbClr val="002060"/>
                </a:solidFill>
                <a:latin typeface="+mn-lt"/>
              </a:rPr>
              <a:t>Vaillant, 2016 Antiviral </a:t>
            </a:r>
            <a:r>
              <a:rPr lang="fr-FR" altLang="en-US" sz="1400" b="1" dirty="0" err="1" smtClean="0">
                <a:solidFill>
                  <a:srgbClr val="002060"/>
                </a:solidFill>
                <a:latin typeface="+mn-lt"/>
              </a:rPr>
              <a:t>Res</a:t>
            </a:r>
            <a:r>
              <a:rPr lang="fr-FR" altLang="en-US" sz="1400" b="1" dirty="0" smtClean="0">
                <a:solidFill>
                  <a:srgbClr val="002060"/>
                </a:solidFill>
                <a:latin typeface="+mn-lt"/>
              </a:rPr>
              <a:t>: 133: 32-40</a:t>
            </a:r>
            <a:r>
              <a:rPr lang="en-CA" altLang="en-US" sz="1400" b="1" dirty="0" smtClean="0">
                <a:solidFill>
                  <a:srgbClr val="002060"/>
                </a:solidFill>
                <a:latin typeface="+mn-lt"/>
              </a:rPr>
              <a:t>)</a:t>
            </a: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528638" y="2824163"/>
            <a:ext cx="1130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dirty="0" smtClean="0">
                <a:solidFill>
                  <a:srgbClr val="002060"/>
                </a:solidFill>
                <a:latin typeface="+mn-lt"/>
              </a:rPr>
              <a:t>published</a:t>
            </a:r>
          </a:p>
          <a:p>
            <a:pPr algn="ctr" eaLnBrk="1" hangingPunct="1">
              <a:defRPr/>
            </a:pPr>
            <a:r>
              <a:rPr lang="en-CA" altLang="en-US" dirty="0" smtClean="0">
                <a:solidFill>
                  <a:srgbClr val="002060"/>
                </a:solidFill>
                <a:latin typeface="+mn-lt"/>
              </a:rPr>
              <a:t>crystal</a:t>
            </a:r>
          </a:p>
          <a:p>
            <a:pPr eaLnBrk="1" hangingPunct="1">
              <a:defRPr/>
            </a:pPr>
            <a:r>
              <a:rPr lang="en-CA" altLang="en-US" dirty="0" smtClean="0">
                <a:solidFill>
                  <a:srgbClr val="002060"/>
                </a:solidFill>
                <a:latin typeface="+mn-lt"/>
              </a:rPr>
              <a:t>structures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3675" y="-111125"/>
            <a:ext cx="8816975" cy="1143000"/>
          </a:xfrm>
        </p:spPr>
        <p:txBody>
          <a:bodyPr/>
          <a:lstStyle/>
          <a:p>
            <a:pPr>
              <a:defRPr/>
            </a:pPr>
            <a:r>
              <a:rPr lang="en-CA" sz="2800" dirty="0" smtClean="0"/>
              <a:t>NAPs are active against diverse influenza strains</a:t>
            </a:r>
            <a:endParaRPr lang="en-CA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41313" y="1211263"/>
          <a:ext cx="5514974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89"/>
                <a:gridCol w="1986359"/>
                <a:gridCol w="2458726"/>
              </a:tblGrid>
              <a:tr h="125217"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solidFill>
                            <a:schemeClr val="bg1"/>
                          </a:solidFill>
                        </a:rPr>
                        <a:t>HOST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</a:txBody>
                  <a:tcPr marL="91445" marR="914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solidFill>
                            <a:schemeClr val="bg1"/>
                          </a:solidFill>
                        </a:rPr>
                        <a:t>Viral Strain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</a:txBody>
                  <a:tcPr marL="91445" marR="914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>
                          <a:solidFill>
                            <a:schemeClr val="bg1"/>
                          </a:solidFill>
                        </a:rPr>
                        <a:t>Subtype</a:t>
                      </a:r>
                      <a:endParaRPr lang="en-CA" sz="1600" dirty="0">
                        <a:solidFill>
                          <a:schemeClr val="bg1"/>
                        </a:solidFill>
                      </a:endParaRPr>
                    </a:p>
                  </a:txBody>
                  <a:tcPr marL="91445" marR="91445" anchor="ctr"/>
                </a:tc>
              </a:tr>
              <a:tr h="125217">
                <a:tc rowSpan="14"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Human</a:t>
                      </a:r>
                      <a:endParaRPr lang="en-CA" sz="1600" dirty="0"/>
                    </a:p>
                  </a:txBody>
                  <a:tcPr marL="91445" marR="91445" anchor="ctr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New Caledonia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A/H1N1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Taiwan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A/H1N1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Panama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Singapore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PR8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A/H1N1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Hong Kong /68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A/H3N2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WSN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A/H1N1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Harbin/7/94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Texas/31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A/H1N1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Sydney/5/9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A/H3N2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Panama/2007/99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A/H3N2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Sydney R292K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ＭＳ 明朝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A/H3N2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(Tamiflu®/ Relenza® resistant)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Beijing E119G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ＭＳ 明朝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(Tamiflu® / Relenza</a:t>
                      </a:r>
                      <a:r>
                        <a:rPr lang="en-CA" sz="1400" b="1" dirty="0" smtClean="0">
                          <a:solidFill>
                            <a:srgbClr val="00B050"/>
                          </a:solidFill>
                        </a:rPr>
                        <a:t>®</a:t>
                      </a:r>
                      <a:r>
                        <a:rPr kumimoji="0" lang="pt-B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 resistant)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Vietnam/1203/04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A/H5N1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(highly pathogenic in humans)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rowSpan="5"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Avian</a:t>
                      </a:r>
                      <a:endParaRPr lang="en-CA" sz="1600" dirty="0"/>
                    </a:p>
                  </a:txBody>
                  <a:tcPr marL="91445" marR="91445" anchor="ctr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Equine/Prague/56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A/H7N7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Turkey/England/63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A/H7N3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Chicken/Hong Kong/G9/97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A/H9N2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Duck/Czech/1/6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A/H4N6</a:t>
                      </a:r>
                    </a:p>
                  </a:txBody>
                  <a:tcPr marL="0" marR="0" marT="0" marB="0" anchor="ctr" horzOverflow="overflow"/>
                </a:tc>
              </a:tr>
              <a:tr h="125217">
                <a:tc vMerge="1">
                  <a:txBody>
                    <a:bodyPr/>
                    <a:lstStyle/>
                    <a:p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Gull/Maryland/704/77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ＭＳ 明朝" panose="02020609040205080304" pitchFamily="49" charset="-128"/>
                          <a:cs typeface="Arial" panose="020B0604020202020204" pitchFamily="34" charset="0"/>
                        </a:rPr>
                        <a:t>A/H13N6</a:t>
                      </a: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  <p:sp>
        <p:nvSpPr>
          <p:cNvPr id="16456" name="TextBox 5"/>
          <p:cNvSpPr txBox="1">
            <a:spLocks noChangeArrowheads="1"/>
          </p:cNvSpPr>
          <p:nvPr/>
        </p:nvSpPr>
        <p:spPr bwMode="auto">
          <a:xfrm>
            <a:off x="6070600" y="3103563"/>
            <a:ext cx="31273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NAPs will be effective against current and emerging influenza strains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Clinical Experience with PS-ONs</a:t>
            </a:r>
            <a:endParaRPr lang="en-CA" dirty="0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57200" y="1327150"/>
            <a:ext cx="8753475" cy="466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u="sng" dirty="0">
                <a:solidFill>
                  <a:srgbClr val="002060"/>
                </a:solidFill>
                <a:latin typeface="Calibri" panose="020F0502020204030204" pitchFamily="34" charset="0"/>
              </a:rPr>
              <a:t>Substantial</a:t>
            </a: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 clinical database with numerous PS-ONs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	 Cumulative exposure data &gt; 8000 patients with chronic dosing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FDA approvals: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en-US" altLang="en-US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Vitravene</a:t>
            </a: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®(CMV antisense) to treat CMV retinitis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en-US" altLang="en-US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Macugen</a:t>
            </a: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®(VEGF </a:t>
            </a:r>
            <a:r>
              <a:rPr lang="en-US" altLang="en-US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aptamer</a:t>
            </a: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) to treat advanced wet macular degeneration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en-US" altLang="en-US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Kynamro</a:t>
            </a: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® (Apo B100 antisense) to treat familial hypercholesterolemia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en-US" altLang="en-US" sz="18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Class-conserved pharmacokinetics: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	Short residence time in the blood ( ½ life &lt;1h)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	Accumulation in kidney, liver, spleen and lungs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  <a:latin typeface="Calibri" panose="020F0502020204030204" pitchFamily="34" charset="0"/>
              </a:rPr>
              <a:t>		ideal for treating diseases involving targets in these organs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Well tolerated</a:t>
            </a:r>
          </a:p>
        </p:txBody>
      </p:sp>
      <p:sp>
        <p:nvSpPr>
          <p:cNvPr id="19460" name="TextBox 1"/>
          <p:cNvSpPr txBox="1">
            <a:spLocks noChangeArrowheads="1"/>
          </p:cNvSpPr>
          <p:nvPr/>
        </p:nvSpPr>
        <p:spPr bwMode="auto">
          <a:xfrm>
            <a:off x="6405750" y="5970627"/>
            <a:ext cx="27382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Geary et al., 2015 Adv. Drug </a:t>
            </a: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Deliv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. Rev. 87: 46-51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Yu et al., 2015 Mol. </a:t>
            </a: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Ther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. – </a:t>
            </a: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Nuc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. Acids 4: e218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Aartsma-Rus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2016 Mol. </a:t>
            </a: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Ther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. 24: 193-194.</a:t>
            </a:r>
            <a:endParaRPr lang="en-CA" altLang="en-US" sz="1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3838" y="-111125"/>
            <a:ext cx="8920162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NAP PK / PD mirrors that of other PS-ONs</a:t>
            </a:r>
            <a:endParaRPr lang="en-CA" dirty="0"/>
          </a:p>
        </p:txBody>
      </p:sp>
      <p:pic>
        <p:nvPicPr>
          <p:cNvPr id="2048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2343150"/>
            <a:ext cx="3292475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2243138"/>
            <a:ext cx="47371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7"/>
          <p:cNvSpPr txBox="1">
            <a:spLocks noChangeArrowheads="1"/>
          </p:cNvSpPr>
          <p:nvPr/>
        </p:nvSpPr>
        <p:spPr bwMode="auto">
          <a:xfrm>
            <a:off x="1531938" y="2046288"/>
            <a:ext cx="1554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Mouse plasma</a:t>
            </a:r>
          </a:p>
        </p:txBody>
      </p:sp>
      <p:sp>
        <p:nvSpPr>
          <p:cNvPr id="20486" name="TextBox 8"/>
          <p:cNvSpPr txBox="1">
            <a:spLocks noChangeArrowheads="1"/>
          </p:cNvSpPr>
          <p:nvPr/>
        </p:nvSpPr>
        <p:spPr bwMode="auto">
          <a:xfrm>
            <a:off x="5711825" y="2046288"/>
            <a:ext cx="2752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Mouse tissue accumulation</a:t>
            </a:r>
          </a:p>
        </p:txBody>
      </p:sp>
      <p:sp>
        <p:nvSpPr>
          <p:cNvPr id="20487" name="TextBox 9"/>
          <p:cNvSpPr txBox="1">
            <a:spLocks noChangeArrowheads="1"/>
          </p:cNvSpPr>
          <p:nvPr/>
        </p:nvSpPr>
        <p:spPr bwMode="auto">
          <a:xfrm>
            <a:off x="5738813" y="5043488"/>
            <a:ext cx="188595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400">
                <a:solidFill>
                  <a:schemeClr val="tx1"/>
                </a:solidFill>
                <a:cs typeface="Arial" panose="020B0604020202020204" pitchFamily="34" charset="0"/>
              </a:rPr>
              <a:t>6 hours post-injection</a:t>
            </a:r>
          </a:p>
        </p:txBody>
      </p:sp>
      <p:sp>
        <p:nvSpPr>
          <p:cNvPr id="20488" name="TextBox 11"/>
          <p:cNvSpPr txBox="1">
            <a:spLocks noChangeArrowheads="1"/>
          </p:cNvSpPr>
          <p:nvPr/>
        </p:nvSpPr>
        <p:spPr bwMode="auto">
          <a:xfrm>
            <a:off x="2752725" y="1398588"/>
            <a:ext cx="39817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dirty="0">
                <a:solidFill>
                  <a:srgbClr val="002060"/>
                </a:solidFill>
                <a:latin typeface="Calibri" panose="020F0502020204030204" pitchFamily="34" charset="0"/>
              </a:rPr>
              <a:t>REP </a:t>
            </a:r>
            <a:r>
              <a:rPr lang="en-CA" altLang="en-US" sz="24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2139 via tail vein injection</a:t>
            </a:r>
            <a:endParaRPr lang="en-CA" altLang="en-US" sz="24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NAP interactors in human blood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688373"/>
              </p:ext>
            </p:extLst>
          </p:nvPr>
        </p:nvGraphicFramePr>
        <p:xfrm>
          <a:off x="1524000" y="1397000"/>
          <a:ext cx="6096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Protein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NAP interaction</a:t>
                      </a:r>
                      <a:endParaRPr lang="en-CA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PS-ON interaction</a:t>
                      </a:r>
                      <a:endParaRPr lang="en-CA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albumin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thrombin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fibrinogen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α</a:t>
                      </a:r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2-macroglobulin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apolipoprotein</a:t>
                      </a:r>
                      <a:r>
                        <a:rPr lang="en-CA" baseline="0" dirty="0" smtClean="0">
                          <a:solidFill>
                            <a:srgbClr val="002060"/>
                          </a:solidFill>
                        </a:rPr>
                        <a:t> B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 smtClean="0">
                          <a:solidFill>
                            <a:srgbClr val="00B050"/>
                          </a:solidFill>
                        </a:rPr>
                        <a:t>YES*</a:t>
                      </a:r>
                      <a:endParaRPr lang="en-CA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not</a:t>
                      </a:r>
                      <a:r>
                        <a:rPr lang="en-CA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reported</a:t>
                      </a:r>
                      <a:endParaRPr lang="en-CA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apolipoprotein E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 smtClean="0">
                          <a:solidFill>
                            <a:srgbClr val="00B050"/>
                          </a:solidFill>
                        </a:rPr>
                        <a:t>YES*</a:t>
                      </a:r>
                      <a:endParaRPr lang="en-CA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not</a:t>
                      </a:r>
                      <a:r>
                        <a:rPr lang="en-CA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reported</a:t>
                      </a:r>
                      <a:endParaRPr lang="en-CA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apolipoprotein</a:t>
                      </a:r>
                      <a:r>
                        <a:rPr lang="en-CA" baseline="0" dirty="0" smtClean="0">
                          <a:solidFill>
                            <a:srgbClr val="002060"/>
                          </a:solidFill>
                        </a:rPr>
                        <a:t> H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YES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not</a:t>
                      </a:r>
                      <a:r>
                        <a:rPr lang="en-CA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reported</a:t>
                      </a:r>
                      <a:endParaRPr lang="en-CA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apolipoprotein</a:t>
                      </a:r>
                      <a:r>
                        <a:rPr lang="en-CA" baseline="0" dirty="0" smtClean="0">
                          <a:solidFill>
                            <a:srgbClr val="002060"/>
                          </a:solidFill>
                        </a:rPr>
                        <a:t> A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not</a:t>
                      </a:r>
                      <a:r>
                        <a:rPr lang="en-CA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reported</a:t>
                      </a:r>
                      <a:endParaRPr lang="en-CA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apolipoprotein H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rgbClr val="002060"/>
                          </a:solidFill>
                        </a:rPr>
                        <a:t>NO</a:t>
                      </a:r>
                      <a:endParaRPr lang="en-CA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not</a:t>
                      </a:r>
                      <a:r>
                        <a:rPr lang="en-CA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reported</a:t>
                      </a:r>
                      <a:endParaRPr lang="en-CA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1554" name="TextBox 5"/>
          <p:cNvSpPr txBox="1">
            <a:spLocks noChangeArrowheads="1"/>
          </p:cNvSpPr>
          <p:nvPr/>
        </p:nvSpPr>
        <p:spPr bwMode="auto">
          <a:xfrm>
            <a:off x="1096963" y="5221288"/>
            <a:ext cx="68373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Previously unreported PS-ON interactions likely involved in accumulation in liver, spleen and lung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i="1" dirty="0" smtClean="0"/>
              <a:t>In vivo </a:t>
            </a:r>
            <a:r>
              <a:rPr lang="en-CA" dirty="0" smtClean="0"/>
              <a:t>response to NAPs</a:t>
            </a:r>
            <a:endParaRPr lang="en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44613" y="1611313"/>
          <a:ext cx="6505574" cy="4083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277"/>
                <a:gridCol w="1622862"/>
                <a:gridCol w="1641027"/>
                <a:gridCol w="2119408"/>
              </a:tblGrid>
              <a:tr h="65350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Virus</a:t>
                      </a: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Animal Model</a:t>
                      </a: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Tropism</a:t>
                      </a: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Effective treatment modalities</a:t>
                      </a: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</a:tr>
              <a:tr h="5792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HIV-1</a:t>
                      </a:r>
                    </a:p>
                  </a:txBody>
                  <a:tcPr marL="91437" marR="91437" marT="45727" marB="45727" anchor="ctr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monkey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(SIV)</a:t>
                      </a:r>
                    </a:p>
                  </a:txBody>
                  <a:tcPr marL="91437" marR="91437" marT="45727" marB="45727" anchor="ctr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blood</a:t>
                      </a:r>
                    </a:p>
                  </a:txBody>
                  <a:tcPr marL="91437" marR="91437" marT="45727" marB="45727" anchor="ctr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not effective</a:t>
                      </a:r>
                    </a:p>
                  </a:txBody>
                  <a:tcPr marL="91437" marR="91437" marT="45727" marB="45727" anchor="ctr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92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A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Hepatitis C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Scid</a:t>
                      </a: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/Hu chimeric mouse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liver</a:t>
                      </a: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prophylaxis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</a:tr>
              <a:tr h="5792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Influenza</a:t>
                      </a: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mouse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lung</a:t>
                      </a: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prophylaxis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therapeutic</a:t>
                      </a:r>
                    </a:p>
                  </a:txBody>
                  <a:tcPr marL="91437" marR="91437" marT="45727" marB="45727" anchor="ctr" horzOverflow="overflow"/>
                </a:tc>
              </a:tr>
              <a:tr h="3708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RSV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cotton rat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lung</a:t>
                      </a: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prophylaxis</a:t>
                      </a:r>
                    </a:p>
                  </a:txBody>
                  <a:tcPr marL="91437" marR="91437" marT="45727" marB="45727" anchor="ctr" horzOverflow="overflow"/>
                </a:tc>
              </a:tr>
              <a:tr h="3708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HSV-2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mouse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genital</a:t>
                      </a: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prophylaxis</a:t>
                      </a:r>
                    </a:p>
                  </a:txBody>
                  <a:tcPr marL="91437" marR="91437" marT="45727" marB="45727" anchor="ctr" horzOverflow="overflow"/>
                </a:tc>
              </a:tr>
              <a:tr h="3708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CMV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mouse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liver, spleen, lung</a:t>
                      </a: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prophylaxis</a:t>
                      </a:r>
                    </a:p>
                  </a:txBody>
                  <a:tcPr marL="91437" marR="91437" marT="45727" marB="45727" anchor="ctr" horzOverflow="overflow"/>
                </a:tc>
              </a:tr>
              <a:tr h="5792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Ebola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mouse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91437" marR="91437" marT="45727" marB="45727" anchor="ctr" horzOverflow="overflow"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prophylaxis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therapeutic</a:t>
                      </a:r>
                    </a:p>
                  </a:txBody>
                  <a:tcPr marL="91437" marR="91437" marT="45727" marB="45727" anchor="ctr" horzOverflow="overflow"/>
                </a:tc>
              </a:tr>
            </a:tbl>
          </a:graphicData>
        </a:graphic>
      </p:graphicFrame>
      <p:sp>
        <p:nvSpPr>
          <p:cNvPr id="22578" name="TextBox 6"/>
          <p:cNvSpPr txBox="1">
            <a:spLocks noChangeArrowheads="1"/>
          </p:cNvSpPr>
          <p:nvPr/>
        </p:nvSpPr>
        <p:spPr bwMode="auto">
          <a:xfrm>
            <a:off x="1135063" y="5746750"/>
            <a:ext cx="7078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Potential application to treat viral infection in humans</a:t>
            </a:r>
          </a:p>
        </p:txBody>
      </p:sp>
      <p:sp>
        <p:nvSpPr>
          <p:cNvPr id="22579" name="TextBox 6"/>
          <p:cNvSpPr txBox="1">
            <a:spLocks noChangeArrowheads="1"/>
          </p:cNvSpPr>
          <p:nvPr/>
        </p:nvSpPr>
        <p:spPr bwMode="auto">
          <a:xfrm>
            <a:off x="1001713" y="1031875"/>
            <a:ext cx="7535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>
                <a:solidFill>
                  <a:srgbClr val="002060"/>
                </a:solidFill>
                <a:latin typeface="Calibri" panose="020F0502020204030204" pitchFamily="34" charset="0"/>
              </a:rPr>
              <a:t>Tissue distribution of NAPs dictates antiviral utility </a:t>
            </a:r>
            <a:r>
              <a:rPr lang="en-CA" altLang="en-US" sz="2400" i="1">
                <a:solidFill>
                  <a:srgbClr val="002060"/>
                </a:solidFill>
                <a:latin typeface="Calibri" panose="020F0502020204030204" pitchFamily="34" charset="0"/>
              </a:rPr>
              <a:t>in vivo</a:t>
            </a:r>
          </a:p>
        </p:txBody>
      </p:sp>
      <p:sp>
        <p:nvSpPr>
          <p:cNvPr id="22580" name="Rectangle 50"/>
          <p:cNvSpPr>
            <a:spLocks noChangeArrowheads="1"/>
          </p:cNvSpPr>
          <p:nvPr/>
        </p:nvSpPr>
        <p:spPr bwMode="auto">
          <a:xfrm>
            <a:off x="6929438" y="6278563"/>
            <a:ext cx="2214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en-US" sz="1000">
                <a:solidFill>
                  <a:srgbClr val="002060"/>
                </a:solidFill>
                <a:latin typeface="Calibri" panose="020F0502020204030204" pitchFamily="34" charset="0"/>
              </a:rPr>
              <a:t>Vaillant, 2016 Antiviral Res: 133: 32-40</a:t>
            </a:r>
            <a:endParaRPr lang="en-CA" altLang="en-US" sz="100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NAPs versus influenza infection </a:t>
            </a:r>
            <a:r>
              <a:rPr lang="en-CA" i="1" dirty="0" smtClean="0"/>
              <a:t>in vivo </a:t>
            </a:r>
            <a:endParaRPr lang="en-CA" i="1" dirty="0"/>
          </a:p>
        </p:txBody>
      </p:sp>
      <p:pic>
        <p:nvPicPr>
          <p:cNvPr id="23555" name="Picture 1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8" y="1733550"/>
            <a:ext cx="5930900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" name="Rectangle 145"/>
          <p:cNvSpPr/>
          <p:nvPr/>
        </p:nvSpPr>
        <p:spPr>
          <a:xfrm>
            <a:off x="2814638" y="1109663"/>
            <a:ext cx="3671887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hangingPunct="1">
              <a:defRPr/>
            </a:pPr>
            <a:r>
              <a:rPr lang="en-US" altLang="en-US" sz="2400" dirty="0">
                <a:solidFill>
                  <a:srgbClr val="002060"/>
                </a:solidFill>
                <a:latin typeface="+mn-lt"/>
              </a:rPr>
              <a:t>A/HONGKONG/8/68 (H3N2)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2800" dirty="0"/>
              <a:t>Common protein domains defines the</a:t>
            </a:r>
            <a:br>
              <a:rPr lang="en-CA" sz="2800" dirty="0"/>
            </a:br>
            <a:r>
              <a:rPr lang="en-CA" sz="2800" dirty="0"/>
              <a:t>therapeutic potential of NAPs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69955"/>
          <a:stretch/>
        </p:blipFill>
        <p:spPr>
          <a:xfrm>
            <a:off x="583580" y="1093167"/>
            <a:ext cx="8044349" cy="15783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29914" b="52795"/>
          <a:stretch/>
        </p:blipFill>
        <p:spPr>
          <a:xfrm>
            <a:off x="580105" y="2664482"/>
            <a:ext cx="8044349" cy="908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48703" b="30663"/>
          <a:stretch/>
        </p:blipFill>
        <p:spPr>
          <a:xfrm>
            <a:off x="583580" y="3590994"/>
            <a:ext cx="8044349" cy="10839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70029" b="-2421"/>
          <a:stretch/>
        </p:blipFill>
        <p:spPr>
          <a:xfrm>
            <a:off x="583580" y="4693116"/>
            <a:ext cx="8044349" cy="1701632"/>
          </a:xfrm>
          <a:prstGeom prst="rect">
            <a:avLst/>
          </a:prstGeom>
        </p:spPr>
      </p:pic>
      <p:sp>
        <p:nvSpPr>
          <p:cNvPr id="9" name="Rectangle 50"/>
          <p:cNvSpPr>
            <a:spLocks noChangeArrowheads="1"/>
          </p:cNvSpPr>
          <p:nvPr/>
        </p:nvSpPr>
        <p:spPr bwMode="auto">
          <a:xfrm>
            <a:off x="6481763" y="6280150"/>
            <a:ext cx="22145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en-US" sz="1000" dirty="0">
                <a:solidFill>
                  <a:srgbClr val="002060"/>
                </a:solidFill>
                <a:latin typeface="Calibri" panose="020F0502020204030204" pitchFamily="34" charset="0"/>
              </a:rPr>
              <a:t>Vaillant, 2016 Antiviral </a:t>
            </a:r>
            <a:r>
              <a:rPr lang="fr-FR" altLang="en-US" sz="1000" dirty="0" err="1">
                <a:solidFill>
                  <a:srgbClr val="002060"/>
                </a:solidFill>
                <a:latin typeface="Calibri" panose="020F0502020204030204" pitchFamily="34" charset="0"/>
              </a:rPr>
              <a:t>Res</a:t>
            </a:r>
            <a:r>
              <a:rPr lang="fr-FR" altLang="en-US" sz="1000" dirty="0">
                <a:solidFill>
                  <a:srgbClr val="002060"/>
                </a:solidFill>
                <a:latin typeface="Calibri" panose="020F0502020204030204" pitchFamily="34" charset="0"/>
              </a:rPr>
              <a:t>: 133: 32-40</a:t>
            </a:r>
            <a:endParaRPr lang="en-CA" altLang="en-US" sz="1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96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Rationale for focusing on HBV</a:t>
            </a:r>
            <a:endParaRPr lang="en-CA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12750" y="1541463"/>
            <a:ext cx="833913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200150" indent="-28575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002060"/>
                </a:solidFill>
              </a:rPr>
              <a:t>Up to 350 million patients have HBV worldwide</a:t>
            </a:r>
          </a:p>
          <a:p>
            <a:pPr marL="0" indent="0" eaLnBrk="1" hangingPunct="1">
              <a:defRPr/>
            </a:pPr>
            <a:endParaRPr lang="en-CA" sz="2400" dirty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002060"/>
                </a:solidFill>
              </a:rPr>
              <a:t>Current vaccines are highly effective in protecting against the infection but are ineffective in patients with established infection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CA" sz="2400" dirty="0" smtClean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CA" sz="2400" dirty="0">
                <a:solidFill>
                  <a:srgbClr val="002060"/>
                </a:solidFill>
              </a:rPr>
              <a:t>Current therapies achieve very low rates of </a:t>
            </a:r>
            <a:r>
              <a:rPr lang="en-CA" sz="2400" dirty="0" smtClean="0">
                <a:solidFill>
                  <a:srgbClr val="002060"/>
                </a:solidFill>
              </a:rPr>
              <a:t>the HBV surface antigen (</a:t>
            </a:r>
            <a:r>
              <a:rPr lang="en-CA" sz="2400" dirty="0" err="1" smtClean="0">
                <a:solidFill>
                  <a:srgbClr val="002060"/>
                </a:solidFill>
              </a:rPr>
              <a:t>HBsAg</a:t>
            </a:r>
            <a:r>
              <a:rPr lang="en-CA" sz="2400" dirty="0" smtClean="0">
                <a:solidFill>
                  <a:srgbClr val="002060"/>
                </a:solidFill>
              </a:rPr>
              <a:t>) clearance and rarely restore control of infection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CA" sz="2400" dirty="0">
              <a:solidFill>
                <a:srgbClr val="002060"/>
              </a:solidFill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n-CA" sz="2400" dirty="0" smtClean="0">
                <a:solidFill>
                  <a:srgbClr val="002060"/>
                </a:solidFill>
              </a:rPr>
              <a:t>Clear need for new therapies which can clear serum </a:t>
            </a:r>
            <a:r>
              <a:rPr lang="en-CA" sz="2400" dirty="0" err="1" smtClean="0">
                <a:solidFill>
                  <a:srgbClr val="002060"/>
                </a:solidFill>
              </a:rPr>
              <a:t>HBsAg</a:t>
            </a:r>
            <a:r>
              <a:rPr lang="en-CA" sz="2400" dirty="0" smtClean="0">
                <a:solidFill>
                  <a:srgbClr val="002060"/>
                </a:solidFill>
              </a:rPr>
              <a:t> and restore control of infection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937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Particle production in HBV infection</a:t>
            </a:r>
            <a:endParaRPr lang="en-CA" sz="2800" dirty="0"/>
          </a:p>
        </p:txBody>
      </p:sp>
      <p:sp>
        <p:nvSpPr>
          <p:cNvPr id="26627" name="TextBox 272"/>
          <p:cNvSpPr txBox="1">
            <a:spLocks noChangeArrowheads="1"/>
          </p:cNvSpPr>
          <p:nvPr/>
        </p:nvSpPr>
        <p:spPr bwMode="auto">
          <a:xfrm>
            <a:off x="6059488" y="1316038"/>
            <a:ext cx="2941637" cy="1876425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2060"/>
                </a:solidFill>
                <a:cs typeface="Arial" panose="020B0604020202020204" pitchFamily="34" charset="0"/>
              </a:rPr>
              <a:t>HBsAg is the key: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2060"/>
                </a:solidFill>
                <a:cs typeface="Arial" panose="020B0604020202020204" pitchFamily="34" charset="0"/>
              </a:rPr>
              <a:t>Sequesters anti-HBs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2060"/>
                </a:solidFill>
                <a:cs typeface="Arial" panose="020B0604020202020204" pitchFamily="34" charset="0"/>
              </a:rPr>
              <a:t>Suppresses innate immunity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2060"/>
                </a:solidFill>
                <a:cs typeface="Arial" panose="020B0604020202020204" pitchFamily="34" charset="0"/>
              </a:rPr>
              <a:t>Suppresses T-cell proliferation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2060"/>
                </a:solidFill>
                <a:cs typeface="Arial" panose="020B0604020202020204" pitchFamily="34" charset="0"/>
              </a:rPr>
              <a:t>Suppresses cytokine signaling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2060"/>
                </a:solidFill>
                <a:cs typeface="Arial" panose="020B0604020202020204" pitchFamily="34" charset="0"/>
              </a:rPr>
              <a:t>Suppresses immunotherapy</a:t>
            </a:r>
          </a:p>
        </p:txBody>
      </p:sp>
      <p:sp>
        <p:nvSpPr>
          <p:cNvPr id="26628" name="TextBox 219"/>
          <p:cNvSpPr txBox="1">
            <a:spLocks noChangeArrowheads="1"/>
          </p:cNvSpPr>
          <p:nvPr/>
        </p:nvSpPr>
        <p:spPr bwMode="auto">
          <a:xfrm>
            <a:off x="5948363" y="3306763"/>
            <a:ext cx="29638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HBsAg</a:t>
            </a: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 removal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will be essential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 to achieve high rates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of functional cure</a:t>
            </a:r>
          </a:p>
        </p:txBody>
      </p:sp>
      <p:sp>
        <p:nvSpPr>
          <p:cNvPr id="26629" name="Rectangle 268"/>
          <p:cNvSpPr>
            <a:spLocks noChangeArrowheads="1"/>
          </p:cNvSpPr>
          <p:nvPr/>
        </p:nvSpPr>
        <p:spPr bwMode="auto">
          <a:xfrm>
            <a:off x="5899150" y="5138738"/>
            <a:ext cx="32448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Cheng et al., 2005. Journal of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Hepatology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43:4 65-471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Op den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Brouw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2009.  Immunology, 126: 280-289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Shi et al. 2012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PLoS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ONE 7: e44900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Vanlandschoot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2002.  J. Gen.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Virol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., 83: 1281-1289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Woltman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 2011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PLoS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ONE 6: e15324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Wu et al., 2009.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Hepatology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49: 1132-11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Xu et al., 2009. Molecular immunology, 46: 2640-2646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Mahtab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2016 PLOS One 11: e0156667</a:t>
            </a:r>
          </a:p>
        </p:txBody>
      </p:sp>
      <p:sp>
        <p:nvSpPr>
          <p:cNvPr id="26630" name="TextBox 42"/>
          <p:cNvSpPr txBox="1">
            <a:spLocks noChangeArrowheads="1"/>
          </p:cNvSpPr>
          <p:nvPr/>
        </p:nvSpPr>
        <p:spPr bwMode="auto">
          <a:xfrm>
            <a:off x="1339850" y="1739900"/>
            <a:ext cx="1128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Infected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hepatocyte</a:t>
            </a:r>
          </a:p>
        </p:txBody>
      </p:sp>
      <p:sp>
        <p:nvSpPr>
          <p:cNvPr id="26631" name="TextBox 227"/>
          <p:cNvSpPr txBox="1">
            <a:spLocks noChangeArrowheads="1"/>
          </p:cNvSpPr>
          <p:nvPr/>
        </p:nvSpPr>
        <p:spPr bwMode="auto">
          <a:xfrm>
            <a:off x="4525963" y="4202113"/>
            <a:ext cx="728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Virions</a:t>
            </a:r>
          </a:p>
        </p:txBody>
      </p:sp>
      <p:sp>
        <p:nvSpPr>
          <p:cNvPr id="26632" name="TextBox 238"/>
          <p:cNvSpPr txBox="1">
            <a:spLocks noChangeArrowheads="1"/>
          </p:cNvSpPr>
          <p:nvPr/>
        </p:nvSpPr>
        <p:spPr bwMode="auto">
          <a:xfrm>
            <a:off x="4175125" y="3713163"/>
            <a:ext cx="75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HBeAg</a:t>
            </a:r>
          </a:p>
        </p:txBody>
      </p:sp>
      <p:sp>
        <p:nvSpPr>
          <p:cNvPr id="26633" name="TextBox 270"/>
          <p:cNvSpPr txBox="1">
            <a:spLocks noChangeArrowheads="1"/>
          </p:cNvSpPr>
          <p:nvPr/>
        </p:nvSpPr>
        <p:spPr bwMode="auto">
          <a:xfrm>
            <a:off x="2587625" y="996950"/>
            <a:ext cx="1985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Subviral particles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(bulk of serum HBsAg)</a:t>
            </a:r>
          </a:p>
        </p:txBody>
      </p:sp>
      <p:sp>
        <p:nvSpPr>
          <p:cNvPr id="223" name="Up Arrow 222"/>
          <p:cNvSpPr>
            <a:spLocks noChangeArrowheads="1"/>
          </p:cNvSpPr>
          <p:nvPr/>
        </p:nvSpPr>
        <p:spPr bwMode="auto">
          <a:xfrm rot="6256804">
            <a:off x="3258344" y="4196556"/>
            <a:ext cx="180975" cy="1039813"/>
          </a:xfrm>
          <a:prstGeom prst="upArrow">
            <a:avLst>
              <a:gd name="adj1" fmla="val 50000"/>
              <a:gd name="adj2" fmla="val 171657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24" name="Up Arrow 223"/>
          <p:cNvSpPr>
            <a:spLocks noChangeArrowheads="1"/>
          </p:cNvSpPr>
          <p:nvPr/>
        </p:nvSpPr>
        <p:spPr bwMode="auto">
          <a:xfrm rot="5234102">
            <a:off x="2825750" y="2854325"/>
            <a:ext cx="122238" cy="2020888"/>
          </a:xfrm>
          <a:prstGeom prst="upArrow">
            <a:avLst>
              <a:gd name="adj1" fmla="val 50000"/>
              <a:gd name="adj2" fmla="val 161726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25" name="Up Arrow 224"/>
          <p:cNvSpPr/>
          <p:nvPr/>
        </p:nvSpPr>
        <p:spPr>
          <a:xfrm rot="4030801">
            <a:off x="2470944" y="1454944"/>
            <a:ext cx="1219200" cy="2922588"/>
          </a:xfrm>
          <a:prstGeom prst="upArrow">
            <a:avLst>
              <a:gd name="adj1" fmla="val 50000"/>
              <a:gd name="adj2" fmla="val 67905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6" name="Freeform 225"/>
          <p:cNvSpPr/>
          <p:nvPr/>
        </p:nvSpPr>
        <p:spPr>
          <a:xfrm rot="5550676">
            <a:off x="59531" y="2121694"/>
            <a:ext cx="3609975" cy="3500438"/>
          </a:xfrm>
          <a:custGeom>
            <a:avLst/>
            <a:gdLst>
              <a:gd name="connsiteX0" fmla="*/ 0 w 2057400"/>
              <a:gd name="connsiteY0" fmla="*/ 580274 h 1981200"/>
              <a:gd name="connsiteX1" fmla="*/ 580274 w 2057400"/>
              <a:gd name="connsiteY1" fmla="*/ 0 h 1981200"/>
              <a:gd name="connsiteX2" fmla="*/ 1477126 w 2057400"/>
              <a:gd name="connsiteY2" fmla="*/ 0 h 1981200"/>
              <a:gd name="connsiteX3" fmla="*/ 2057400 w 2057400"/>
              <a:gd name="connsiteY3" fmla="*/ 580274 h 1981200"/>
              <a:gd name="connsiteX4" fmla="*/ 2057400 w 2057400"/>
              <a:gd name="connsiteY4" fmla="*/ 1400926 h 1981200"/>
              <a:gd name="connsiteX5" fmla="*/ 1477126 w 2057400"/>
              <a:gd name="connsiteY5" fmla="*/ 1981200 h 1981200"/>
              <a:gd name="connsiteX6" fmla="*/ 580274 w 2057400"/>
              <a:gd name="connsiteY6" fmla="*/ 1981200 h 1981200"/>
              <a:gd name="connsiteX7" fmla="*/ 0 w 2057400"/>
              <a:gd name="connsiteY7" fmla="*/ 1400926 h 1981200"/>
              <a:gd name="connsiteX8" fmla="*/ 0 w 2057400"/>
              <a:gd name="connsiteY8" fmla="*/ 580274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533400 w 2590800"/>
              <a:gd name="connsiteY7" fmla="*/ 1400926 h 1981200"/>
              <a:gd name="connsiteX8" fmla="*/ 0 w 2590800"/>
              <a:gd name="connsiteY8" fmla="*/ 381000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152400 w 2590800"/>
              <a:gd name="connsiteY7" fmla="*/ 1524000 h 1981200"/>
              <a:gd name="connsiteX8" fmla="*/ 0 w 2590800"/>
              <a:gd name="connsiteY8" fmla="*/ 381000 h 1981200"/>
              <a:gd name="connsiteX0" fmla="*/ 0 w 2895600"/>
              <a:gd name="connsiteY0" fmla="*/ 381000 h 1981200"/>
              <a:gd name="connsiteX1" fmla="*/ 1113674 w 2895600"/>
              <a:gd name="connsiteY1" fmla="*/ 0 h 1981200"/>
              <a:gd name="connsiteX2" fmla="*/ 2010526 w 2895600"/>
              <a:gd name="connsiteY2" fmla="*/ 0 h 1981200"/>
              <a:gd name="connsiteX3" fmla="*/ 2895600 w 2895600"/>
              <a:gd name="connsiteY3" fmla="*/ 457200 h 1981200"/>
              <a:gd name="connsiteX4" fmla="*/ 2590800 w 2895600"/>
              <a:gd name="connsiteY4" fmla="*/ 1400926 h 1981200"/>
              <a:gd name="connsiteX5" fmla="*/ 2010526 w 2895600"/>
              <a:gd name="connsiteY5" fmla="*/ 1981200 h 1981200"/>
              <a:gd name="connsiteX6" fmla="*/ 1113674 w 2895600"/>
              <a:gd name="connsiteY6" fmla="*/ 1981200 h 1981200"/>
              <a:gd name="connsiteX7" fmla="*/ 152400 w 2895600"/>
              <a:gd name="connsiteY7" fmla="*/ 1524000 h 1981200"/>
              <a:gd name="connsiteX8" fmla="*/ 0 w 2895600"/>
              <a:gd name="connsiteY8" fmla="*/ 381000 h 19812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010526 w 2895600"/>
              <a:gd name="connsiteY5" fmla="*/ 19812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2098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574431 w 2895600"/>
              <a:gd name="connsiteY1" fmla="*/ 184638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82062 w 2895600"/>
              <a:gd name="connsiteY9" fmla="*/ 949569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152400 w 2895600"/>
              <a:gd name="connsiteY9" fmla="*/ 990600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530469 w 2895600"/>
              <a:gd name="connsiteY8" fmla="*/ 1855177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609600 w 2895600"/>
              <a:gd name="connsiteY8" fmla="*/ 1828800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47092 w 2895600"/>
              <a:gd name="connsiteY7" fmla="*/ 2162908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12192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51638 w 2895600"/>
              <a:gd name="connsiteY5" fmla="*/ 808892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52700 w 2895600"/>
              <a:gd name="connsiteY7" fmla="*/ 1617785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3035300"/>
              <a:gd name="connsiteY0" fmla="*/ 381000 h 2209800"/>
              <a:gd name="connsiteX1" fmla="*/ 609600 w 3035300"/>
              <a:gd name="connsiteY1" fmla="*/ 304800 h 2209800"/>
              <a:gd name="connsiteX2" fmla="*/ 1113674 w 3035300"/>
              <a:gd name="connsiteY2" fmla="*/ 0 h 2209800"/>
              <a:gd name="connsiteX3" fmla="*/ 1981200 w 3035300"/>
              <a:gd name="connsiteY3" fmla="*/ 304800 h 2209800"/>
              <a:gd name="connsiteX4" fmla="*/ 2895600 w 3035300"/>
              <a:gd name="connsiteY4" fmla="*/ 457200 h 2209800"/>
              <a:gd name="connsiteX5" fmla="*/ 2819400 w 3035300"/>
              <a:gd name="connsiteY5" fmla="*/ 838200 h 2209800"/>
              <a:gd name="connsiteX6" fmla="*/ 2819400 w 3035300"/>
              <a:gd name="connsiteY6" fmla="*/ 1219200 h 2209800"/>
              <a:gd name="connsiteX7" fmla="*/ 2514600 w 3035300"/>
              <a:gd name="connsiteY7" fmla="*/ 1524000 h 2209800"/>
              <a:gd name="connsiteX8" fmla="*/ 2209800 w 3035300"/>
              <a:gd name="connsiteY8" fmla="*/ 2133600 h 2209800"/>
              <a:gd name="connsiteX9" fmla="*/ 1600200 w 3035300"/>
              <a:gd name="connsiteY9" fmla="*/ 2133600 h 2209800"/>
              <a:gd name="connsiteX10" fmla="*/ 914400 w 3035300"/>
              <a:gd name="connsiteY10" fmla="*/ 2209800 h 2209800"/>
              <a:gd name="connsiteX11" fmla="*/ 609600 w 3035300"/>
              <a:gd name="connsiteY11" fmla="*/ 1828800 h 2209800"/>
              <a:gd name="connsiteX12" fmla="*/ 152400 w 3035300"/>
              <a:gd name="connsiteY12" fmla="*/ 1524000 h 2209800"/>
              <a:gd name="connsiteX13" fmla="*/ 152400 w 3035300"/>
              <a:gd name="connsiteY13" fmla="*/ 990600 h 2209800"/>
              <a:gd name="connsiteX14" fmla="*/ 0 w 30353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95600" h="2209800">
                <a:moveTo>
                  <a:pt x="0" y="381000"/>
                </a:moveTo>
                <a:cubicBezTo>
                  <a:pt x="134815" y="394677"/>
                  <a:pt x="423988" y="368300"/>
                  <a:pt x="609600" y="304800"/>
                </a:cubicBezTo>
                <a:cubicBezTo>
                  <a:pt x="795212" y="241300"/>
                  <a:pt x="994486" y="88900"/>
                  <a:pt x="1113674" y="0"/>
                </a:cubicBezTo>
                <a:cubicBezTo>
                  <a:pt x="1371582" y="87923"/>
                  <a:pt x="1684212" y="228600"/>
                  <a:pt x="1981200" y="304800"/>
                </a:cubicBezTo>
                <a:cubicBezTo>
                  <a:pt x="2278188" y="381000"/>
                  <a:pt x="2371969" y="382954"/>
                  <a:pt x="2895600" y="457200"/>
                </a:cubicBezTo>
                <a:cubicBezTo>
                  <a:pt x="2786185" y="689708"/>
                  <a:pt x="2755900" y="711200"/>
                  <a:pt x="2743200" y="838200"/>
                </a:cubicBezTo>
                <a:cubicBezTo>
                  <a:pt x="2730500" y="965200"/>
                  <a:pt x="2796931" y="1101969"/>
                  <a:pt x="2819400" y="1219200"/>
                </a:cubicBezTo>
                <a:cubicBezTo>
                  <a:pt x="2745154" y="1280746"/>
                  <a:pt x="2616200" y="1371600"/>
                  <a:pt x="2514600" y="1524000"/>
                </a:cubicBezTo>
                <a:cubicBezTo>
                  <a:pt x="2413000" y="1676400"/>
                  <a:pt x="2280138" y="2029069"/>
                  <a:pt x="2209800" y="2133600"/>
                </a:cubicBezTo>
                <a:cubicBezTo>
                  <a:pt x="1919654" y="2100385"/>
                  <a:pt x="1816100" y="2120900"/>
                  <a:pt x="1600200" y="2133600"/>
                </a:cubicBezTo>
                <a:cubicBezTo>
                  <a:pt x="1384300" y="2146300"/>
                  <a:pt x="1141046" y="2155092"/>
                  <a:pt x="914400" y="2209800"/>
                </a:cubicBezTo>
                <a:cubicBezTo>
                  <a:pt x="743439" y="1977292"/>
                  <a:pt x="736600" y="1943100"/>
                  <a:pt x="609600" y="1828800"/>
                </a:cubicBezTo>
                <a:cubicBezTo>
                  <a:pt x="482600" y="1714500"/>
                  <a:pt x="301869" y="1640254"/>
                  <a:pt x="152400" y="1524000"/>
                </a:cubicBezTo>
                <a:cubicBezTo>
                  <a:pt x="161192" y="1217246"/>
                  <a:pt x="177800" y="1181100"/>
                  <a:pt x="152400" y="990600"/>
                </a:cubicBezTo>
                <a:cubicBezTo>
                  <a:pt x="127000" y="800100"/>
                  <a:pt x="117231" y="767862"/>
                  <a:pt x="0" y="381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6638" name="Group 228"/>
          <p:cNvGrpSpPr>
            <a:grpSpLocks/>
          </p:cNvGrpSpPr>
          <p:nvPr/>
        </p:nvGrpSpPr>
        <p:grpSpPr bwMode="auto">
          <a:xfrm rot="5550676">
            <a:off x="3993357" y="3791744"/>
            <a:ext cx="230187" cy="193675"/>
            <a:chOff x="6075485" y="1046285"/>
            <a:chExt cx="439615" cy="369276"/>
          </a:xfrm>
        </p:grpSpPr>
        <p:sp>
          <p:nvSpPr>
            <p:cNvPr id="228" name="Oval 227"/>
            <p:cNvSpPr>
              <a:spLocks noChangeArrowheads="1"/>
            </p:cNvSpPr>
            <p:nvPr/>
          </p:nvSpPr>
          <p:spPr bwMode="auto">
            <a:xfrm>
              <a:off x="6035291" y="1183315"/>
              <a:ext cx="66700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29" name="Oval 228"/>
            <p:cNvSpPr>
              <a:spLocks noChangeArrowheads="1"/>
            </p:cNvSpPr>
            <p:nvPr/>
          </p:nvSpPr>
          <p:spPr bwMode="auto">
            <a:xfrm>
              <a:off x="6292269" y="1299246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0" name="Oval 229"/>
            <p:cNvSpPr>
              <a:spLocks noChangeArrowheads="1"/>
            </p:cNvSpPr>
            <p:nvPr/>
          </p:nvSpPr>
          <p:spPr bwMode="auto">
            <a:xfrm>
              <a:off x="6083061" y="1441717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1" name="Oval 230"/>
            <p:cNvSpPr>
              <a:spLocks noChangeArrowheads="1"/>
            </p:cNvSpPr>
            <p:nvPr/>
          </p:nvSpPr>
          <p:spPr bwMode="auto">
            <a:xfrm>
              <a:off x="6147321" y="1245001"/>
              <a:ext cx="69733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2" name="Oval 231"/>
            <p:cNvSpPr>
              <a:spLocks noChangeArrowheads="1"/>
            </p:cNvSpPr>
            <p:nvPr/>
          </p:nvSpPr>
          <p:spPr bwMode="auto">
            <a:xfrm>
              <a:off x="6235198" y="1174496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3" name="Oval 232"/>
            <p:cNvSpPr>
              <a:spLocks noChangeArrowheads="1"/>
            </p:cNvSpPr>
            <p:nvPr/>
          </p:nvSpPr>
          <p:spPr bwMode="auto">
            <a:xfrm>
              <a:off x="6205943" y="1475658"/>
              <a:ext cx="72764" cy="69617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4" name="Oval 233"/>
            <p:cNvSpPr>
              <a:spLocks noChangeArrowheads="1"/>
            </p:cNvSpPr>
            <p:nvPr/>
          </p:nvSpPr>
          <p:spPr bwMode="auto">
            <a:xfrm>
              <a:off x="6032048" y="1316699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5" name="Oval 234"/>
            <p:cNvSpPr>
              <a:spLocks noChangeArrowheads="1"/>
            </p:cNvSpPr>
            <p:nvPr/>
          </p:nvSpPr>
          <p:spPr bwMode="auto">
            <a:xfrm>
              <a:off x="6444128" y="1162320"/>
              <a:ext cx="69731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36" name="Oval 235"/>
            <p:cNvSpPr>
              <a:spLocks noChangeArrowheads="1"/>
            </p:cNvSpPr>
            <p:nvPr/>
          </p:nvSpPr>
          <p:spPr bwMode="auto">
            <a:xfrm>
              <a:off x="6366451" y="1399010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</p:grpSp>
      <p:sp>
        <p:nvSpPr>
          <p:cNvPr id="237" name="Oval 236"/>
          <p:cNvSpPr/>
          <p:nvPr/>
        </p:nvSpPr>
        <p:spPr>
          <a:xfrm rot="5550676">
            <a:off x="4818063" y="21129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8" name="Oval 237"/>
          <p:cNvSpPr/>
          <p:nvPr/>
        </p:nvSpPr>
        <p:spPr>
          <a:xfrm rot="5550676">
            <a:off x="4638675" y="19907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9" name="Oval 238"/>
          <p:cNvSpPr/>
          <p:nvPr/>
        </p:nvSpPr>
        <p:spPr>
          <a:xfrm rot="5550676">
            <a:off x="4622801" y="214788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0" name="Oval 239"/>
          <p:cNvSpPr/>
          <p:nvPr/>
        </p:nvSpPr>
        <p:spPr>
          <a:xfrm rot="5550676">
            <a:off x="4767263" y="22780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1" name="Oval 240"/>
          <p:cNvSpPr/>
          <p:nvPr/>
        </p:nvSpPr>
        <p:spPr>
          <a:xfrm rot="5550676">
            <a:off x="4933950" y="2286000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2" name="Oval 241"/>
          <p:cNvSpPr/>
          <p:nvPr/>
        </p:nvSpPr>
        <p:spPr>
          <a:xfrm rot="5550676">
            <a:off x="4918075" y="24606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3" name="Oval 242"/>
          <p:cNvSpPr/>
          <p:nvPr/>
        </p:nvSpPr>
        <p:spPr>
          <a:xfrm rot="5550676">
            <a:off x="4768850" y="2444750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4" name="Oval 243"/>
          <p:cNvSpPr/>
          <p:nvPr/>
        </p:nvSpPr>
        <p:spPr>
          <a:xfrm rot="5550676">
            <a:off x="4614863" y="23415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5" name="Oval 244"/>
          <p:cNvSpPr/>
          <p:nvPr/>
        </p:nvSpPr>
        <p:spPr>
          <a:xfrm rot="5550676">
            <a:off x="4452938" y="2211388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6" name="Oval 245"/>
          <p:cNvSpPr/>
          <p:nvPr/>
        </p:nvSpPr>
        <p:spPr>
          <a:xfrm rot="5550676">
            <a:off x="4470401" y="202723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7" name="Oval 246"/>
          <p:cNvSpPr/>
          <p:nvPr/>
        </p:nvSpPr>
        <p:spPr>
          <a:xfrm rot="5550676">
            <a:off x="4598987" y="2508251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8" name="Oval 247"/>
          <p:cNvSpPr/>
          <p:nvPr/>
        </p:nvSpPr>
        <p:spPr>
          <a:xfrm rot="5550676">
            <a:off x="4300538" y="2090738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9" name="Oval 248"/>
          <p:cNvSpPr/>
          <p:nvPr/>
        </p:nvSpPr>
        <p:spPr>
          <a:xfrm rot="5550676">
            <a:off x="4770437" y="26130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0" name="Oval 249"/>
          <p:cNvSpPr/>
          <p:nvPr/>
        </p:nvSpPr>
        <p:spPr>
          <a:xfrm rot="5550676">
            <a:off x="4600576" y="267493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1" name="Oval 250"/>
          <p:cNvSpPr/>
          <p:nvPr/>
        </p:nvSpPr>
        <p:spPr>
          <a:xfrm rot="5550676">
            <a:off x="4445001" y="258921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2" name="Oval 251"/>
          <p:cNvSpPr/>
          <p:nvPr/>
        </p:nvSpPr>
        <p:spPr>
          <a:xfrm rot="5550676">
            <a:off x="4768851" y="282416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3" name="Oval 252"/>
          <p:cNvSpPr/>
          <p:nvPr/>
        </p:nvSpPr>
        <p:spPr>
          <a:xfrm rot="5550676">
            <a:off x="4926012" y="26638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4" name="Oval 253"/>
          <p:cNvSpPr/>
          <p:nvPr/>
        </p:nvSpPr>
        <p:spPr>
          <a:xfrm rot="5550676">
            <a:off x="5021262" y="21050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5" name="Oval 254"/>
          <p:cNvSpPr/>
          <p:nvPr/>
        </p:nvSpPr>
        <p:spPr>
          <a:xfrm rot="5550676">
            <a:off x="5078412" y="23971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6" name="Oval 255"/>
          <p:cNvSpPr/>
          <p:nvPr/>
        </p:nvSpPr>
        <p:spPr>
          <a:xfrm rot="5550676">
            <a:off x="5070476" y="2573337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7" name="Oval 256"/>
          <p:cNvSpPr/>
          <p:nvPr/>
        </p:nvSpPr>
        <p:spPr>
          <a:xfrm rot="5550676">
            <a:off x="4945063" y="28495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8" name="Oval 257"/>
          <p:cNvSpPr/>
          <p:nvPr/>
        </p:nvSpPr>
        <p:spPr>
          <a:xfrm rot="5550676">
            <a:off x="4600575" y="286067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9" name="Oval 258"/>
          <p:cNvSpPr/>
          <p:nvPr/>
        </p:nvSpPr>
        <p:spPr>
          <a:xfrm rot="5550676">
            <a:off x="4826001" y="1928812"/>
            <a:ext cx="131762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0" name="Oval 259"/>
          <p:cNvSpPr/>
          <p:nvPr/>
        </p:nvSpPr>
        <p:spPr>
          <a:xfrm rot="5550676">
            <a:off x="4663282" y="1832769"/>
            <a:ext cx="131762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1" name="Oval 260"/>
          <p:cNvSpPr/>
          <p:nvPr/>
        </p:nvSpPr>
        <p:spPr>
          <a:xfrm rot="5550676">
            <a:off x="4460081" y="1850232"/>
            <a:ext cx="131763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2" name="Oval 261"/>
          <p:cNvSpPr/>
          <p:nvPr/>
        </p:nvSpPr>
        <p:spPr>
          <a:xfrm rot="5550676">
            <a:off x="4281488" y="1922463"/>
            <a:ext cx="131762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3" name="Oval 262"/>
          <p:cNvSpPr/>
          <p:nvPr/>
        </p:nvSpPr>
        <p:spPr>
          <a:xfrm rot="5550676">
            <a:off x="4115593" y="2082007"/>
            <a:ext cx="131763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4" name="Oval 263"/>
          <p:cNvSpPr/>
          <p:nvPr/>
        </p:nvSpPr>
        <p:spPr>
          <a:xfrm rot="5550676">
            <a:off x="4419600" y="27908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5" name="Oval 264"/>
          <p:cNvSpPr/>
          <p:nvPr/>
        </p:nvSpPr>
        <p:spPr>
          <a:xfrm rot="5550676">
            <a:off x="5088732" y="2766219"/>
            <a:ext cx="131762" cy="13335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6" name="Oval 265"/>
          <p:cNvSpPr/>
          <p:nvPr/>
        </p:nvSpPr>
        <p:spPr>
          <a:xfrm rot="5550676">
            <a:off x="4991894" y="1935957"/>
            <a:ext cx="133350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7" name="Oval 266"/>
          <p:cNvSpPr/>
          <p:nvPr/>
        </p:nvSpPr>
        <p:spPr>
          <a:xfrm rot="5550676">
            <a:off x="4841875" y="1762125"/>
            <a:ext cx="131763" cy="13176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8" name="Oval 204"/>
          <p:cNvSpPr>
            <a:spLocks noChangeArrowheads="1"/>
          </p:cNvSpPr>
          <p:nvPr/>
        </p:nvSpPr>
        <p:spPr bwMode="auto">
          <a:xfrm rot="2833831">
            <a:off x="4225925" y="17399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69" name="Oval 212"/>
          <p:cNvSpPr>
            <a:spLocks noChangeArrowheads="1"/>
          </p:cNvSpPr>
          <p:nvPr/>
        </p:nvSpPr>
        <p:spPr bwMode="auto">
          <a:xfrm rot="2833831">
            <a:off x="4057651" y="17764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0" name="Oval 214"/>
          <p:cNvSpPr>
            <a:spLocks noChangeArrowheads="1"/>
          </p:cNvSpPr>
          <p:nvPr/>
        </p:nvSpPr>
        <p:spPr bwMode="auto">
          <a:xfrm rot="2833831">
            <a:off x="3887788" y="18399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1" name="Oval 225"/>
          <p:cNvSpPr>
            <a:spLocks noChangeArrowheads="1"/>
          </p:cNvSpPr>
          <p:nvPr/>
        </p:nvSpPr>
        <p:spPr bwMode="auto">
          <a:xfrm rot="2833831">
            <a:off x="4413251" y="167798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2" name="Oval 226"/>
          <p:cNvSpPr>
            <a:spLocks noChangeArrowheads="1"/>
          </p:cNvSpPr>
          <p:nvPr/>
        </p:nvSpPr>
        <p:spPr bwMode="auto">
          <a:xfrm rot="2793386">
            <a:off x="4250532" y="158194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3" name="Oval 227"/>
          <p:cNvSpPr>
            <a:spLocks noChangeArrowheads="1"/>
          </p:cNvSpPr>
          <p:nvPr/>
        </p:nvSpPr>
        <p:spPr bwMode="auto">
          <a:xfrm rot="2793386">
            <a:off x="4047331" y="1599407"/>
            <a:ext cx="131763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4" name="Oval 228"/>
          <p:cNvSpPr>
            <a:spLocks noChangeArrowheads="1"/>
          </p:cNvSpPr>
          <p:nvPr/>
        </p:nvSpPr>
        <p:spPr bwMode="auto">
          <a:xfrm rot="2833831">
            <a:off x="3868738" y="16716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5" name="Oval 229"/>
          <p:cNvSpPr>
            <a:spLocks noChangeArrowheads="1"/>
          </p:cNvSpPr>
          <p:nvPr/>
        </p:nvSpPr>
        <p:spPr bwMode="auto">
          <a:xfrm rot="2793386">
            <a:off x="3702843" y="1831182"/>
            <a:ext cx="131763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6" name="Oval 232"/>
          <p:cNvSpPr>
            <a:spLocks noChangeArrowheads="1"/>
          </p:cNvSpPr>
          <p:nvPr/>
        </p:nvSpPr>
        <p:spPr bwMode="auto">
          <a:xfrm rot="2833831">
            <a:off x="5268119" y="2150269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7" name="Oval 233"/>
          <p:cNvSpPr>
            <a:spLocks noChangeArrowheads="1"/>
          </p:cNvSpPr>
          <p:nvPr/>
        </p:nvSpPr>
        <p:spPr bwMode="auto">
          <a:xfrm rot="2833831">
            <a:off x="4079875" y="19145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8" name="Oval 203"/>
          <p:cNvSpPr>
            <a:spLocks noChangeArrowheads="1"/>
          </p:cNvSpPr>
          <p:nvPr/>
        </p:nvSpPr>
        <p:spPr bwMode="auto">
          <a:xfrm rot="5550676">
            <a:off x="4818063" y="16017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9" name="Oval 204"/>
          <p:cNvSpPr>
            <a:spLocks noChangeArrowheads="1"/>
          </p:cNvSpPr>
          <p:nvPr/>
        </p:nvSpPr>
        <p:spPr bwMode="auto">
          <a:xfrm rot="5550676">
            <a:off x="4638675" y="14795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0" name="Oval 205"/>
          <p:cNvSpPr>
            <a:spLocks noChangeArrowheads="1"/>
          </p:cNvSpPr>
          <p:nvPr/>
        </p:nvSpPr>
        <p:spPr bwMode="auto">
          <a:xfrm rot="5550676">
            <a:off x="4622801" y="16367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1" name="Oval 212"/>
          <p:cNvSpPr>
            <a:spLocks noChangeArrowheads="1"/>
          </p:cNvSpPr>
          <p:nvPr/>
        </p:nvSpPr>
        <p:spPr bwMode="auto">
          <a:xfrm rot="5550676">
            <a:off x="4470401" y="15160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2" name="Oval 225"/>
          <p:cNvSpPr>
            <a:spLocks noChangeArrowheads="1"/>
          </p:cNvSpPr>
          <p:nvPr/>
        </p:nvSpPr>
        <p:spPr bwMode="auto">
          <a:xfrm rot="5550676">
            <a:off x="4826001" y="14176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3" name="Oval 226"/>
          <p:cNvSpPr>
            <a:spLocks noChangeArrowheads="1"/>
          </p:cNvSpPr>
          <p:nvPr/>
        </p:nvSpPr>
        <p:spPr bwMode="auto">
          <a:xfrm rot="5550676">
            <a:off x="4663282" y="132159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4" name="Oval 233"/>
          <p:cNvSpPr>
            <a:spLocks noChangeArrowheads="1"/>
          </p:cNvSpPr>
          <p:nvPr/>
        </p:nvSpPr>
        <p:spPr bwMode="auto">
          <a:xfrm rot="5550676">
            <a:off x="4841875" y="12509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5" name="Oval 232"/>
          <p:cNvSpPr>
            <a:spLocks noChangeArrowheads="1"/>
          </p:cNvSpPr>
          <p:nvPr/>
        </p:nvSpPr>
        <p:spPr bwMode="auto">
          <a:xfrm rot="2833831">
            <a:off x="3925094" y="2034382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6" name="Oval 203"/>
          <p:cNvSpPr>
            <a:spLocks noChangeArrowheads="1"/>
          </p:cNvSpPr>
          <p:nvPr/>
        </p:nvSpPr>
        <p:spPr bwMode="auto">
          <a:xfrm rot="5550676">
            <a:off x="5195888" y="17002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7" name="Oval 206"/>
          <p:cNvSpPr>
            <a:spLocks noChangeArrowheads="1"/>
          </p:cNvSpPr>
          <p:nvPr/>
        </p:nvSpPr>
        <p:spPr bwMode="auto">
          <a:xfrm rot="5550676">
            <a:off x="5287963" y="23129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8" name="Oval 207"/>
          <p:cNvSpPr>
            <a:spLocks noChangeArrowheads="1"/>
          </p:cNvSpPr>
          <p:nvPr/>
        </p:nvSpPr>
        <p:spPr bwMode="auto">
          <a:xfrm rot="5550676">
            <a:off x="5267325" y="18732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89" name="Oval 208"/>
          <p:cNvSpPr>
            <a:spLocks noChangeArrowheads="1"/>
          </p:cNvSpPr>
          <p:nvPr/>
        </p:nvSpPr>
        <p:spPr bwMode="auto">
          <a:xfrm rot="5550676">
            <a:off x="4989512" y="13843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0" name="Oval 209"/>
          <p:cNvSpPr>
            <a:spLocks noChangeArrowheads="1"/>
          </p:cNvSpPr>
          <p:nvPr/>
        </p:nvSpPr>
        <p:spPr bwMode="auto">
          <a:xfrm rot="5550676">
            <a:off x="5216525" y="24701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1" name="Oval 215"/>
          <p:cNvSpPr>
            <a:spLocks noChangeArrowheads="1"/>
          </p:cNvSpPr>
          <p:nvPr/>
        </p:nvSpPr>
        <p:spPr bwMode="auto">
          <a:xfrm rot="5550676">
            <a:off x="5254625" y="26574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2" name="Oval 219"/>
          <p:cNvSpPr>
            <a:spLocks noChangeArrowheads="1"/>
          </p:cNvSpPr>
          <p:nvPr/>
        </p:nvSpPr>
        <p:spPr bwMode="auto">
          <a:xfrm rot="5550676">
            <a:off x="4291012" y="29146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3" name="Oval 220"/>
          <p:cNvSpPr>
            <a:spLocks noChangeArrowheads="1"/>
          </p:cNvSpPr>
          <p:nvPr/>
        </p:nvSpPr>
        <p:spPr bwMode="auto">
          <a:xfrm rot="5550676">
            <a:off x="5022850" y="16922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4" name="Oval 221"/>
          <p:cNvSpPr>
            <a:spLocks noChangeArrowheads="1"/>
          </p:cNvSpPr>
          <p:nvPr/>
        </p:nvSpPr>
        <p:spPr bwMode="auto">
          <a:xfrm rot="5550676">
            <a:off x="5141912" y="15462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5" name="Oval 222"/>
          <p:cNvSpPr>
            <a:spLocks noChangeArrowheads="1"/>
          </p:cNvSpPr>
          <p:nvPr/>
        </p:nvSpPr>
        <p:spPr bwMode="auto">
          <a:xfrm rot="5550676">
            <a:off x="5168901" y="200818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6" name="Oval 225"/>
          <p:cNvSpPr>
            <a:spLocks noChangeArrowheads="1"/>
          </p:cNvSpPr>
          <p:nvPr/>
        </p:nvSpPr>
        <p:spPr bwMode="auto">
          <a:xfrm rot="5550676">
            <a:off x="5140325" y="225107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7" name="Oval 232"/>
          <p:cNvSpPr>
            <a:spLocks noChangeArrowheads="1"/>
          </p:cNvSpPr>
          <p:nvPr/>
        </p:nvSpPr>
        <p:spPr bwMode="auto">
          <a:xfrm rot="5550676">
            <a:off x="5109369" y="1837532"/>
            <a:ext cx="133350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98" name="Oval 232"/>
          <p:cNvSpPr>
            <a:spLocks noChangeArrowheads="1"/>
          </p:cNvSpPr>
          <p:nvPr/>
        </p:nvSpPr>
        <p:spPr bwMode="auto">
          <a:xfrm rot="2833831">
            <a:off x="4964907" y="1540668"/>
            <a:ext cx="133350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26701" name="Group 298"/>
          <p:cNvGrpSpPr>
            <a:grpSpLocks/>
          </p:cNvGrpSpPr>
          <p:nvPr/>
        </p:nvGrpSpPr>
        <p:grpSpPr bwMode="auto">
          <a:xfrm rot="3235318">
            <a:off x="3502818" y="4304507"/>
            <a:ext cx="1357313" cy="1365250"/>
            <a:chOff x="3218495" y="4518495"/>
            <a:chExt cx="875137" cy="879939"/>
          </a:xfrm>
        </p:grpSpPr>
        <p:grpSp>
          <p:nvGrpSpPr>
            <p:cNvPr id="26804" name="Group 299"/>
            <p:cNvGrpSpPr>
              <a:grpSpLocks/>
            </p:cNvGrpSpPr>
            <p:nvPr/>
          </p:nvGrpSpPr>
          <p:grpSpPr bwMode="auto">
            <a:xfrm rot="2101797">
              <a:off x="3521854" y="4518495"/>
              <a:ext cx="262891" cy="262889"/>
              <a:chOff x="4194590" y="4488422"/>
              <a:chExt cx="262891" cy="262889"/>
            </a:xfrm>
          </p:grpSpPr>
          <p:sp>
            <p:nvSpPr>
              <p:cNvPr id="26830" name="Hexagon 325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27" name="Oval 326"/>
              <p:cNvSpPr/>
              <p:nvPr/>
            </p:nvSpPr>
            <p:spPr>
              <a:xfrm rot="5550676">
                <a:off x="4194159" y="4496125"/>
                <a:ext cx="262959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32" name="Oval 327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33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5" name="Group 300"/>
            <p:cNvGrpSpPr>
              <a:grpSpLocks/>
            </p:cNvGrpSpPr>
            <p:nvPr/>
          </p:nvGrpSpPr>
          <p:grpSpPr bwMode="auto">
            <a:xfrm>
              <a:off x="3824147" y="4677630"/>
              <a:ext cx="262891" cy="262889"/>
              <a:chOff x="4194590" y="4488422"/>
              <a:chExt cx="262891" cy="262889"/>
            </a:xfrm>
          </p:grpSpPr>
          <p:sp>
            <p:nvSpPr>
              <p:cNvPr id="26826" name="Hexagon 321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23" name="Oval 322"/>
              <p:cNvSpPr/>
              <p:nvPr/>
            </p:nvSpPr>
            <p:spPr>
              <a:xfrm rot="5550676">
                <a:off x="4191180" y="4489997"/>
                <a:ext cx="258865" cy="26407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28" name="Oval 323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29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6" name="Group 301"/>
            <p:cNvGrpSpPr>
              <a:grpSpLocks/>
            </p:cNvGrpSpPr>
            <p:nvPr/>
          </p:nvGrpSpPr>
          <p:grpSpPr bwMode="auto">
            <a:xfrm>
              <a:off x="3521833" y="4839492"/>
              <a:ext cx="262891" cy="262889"/>
              <a:chOff x="4194590" y="4488422"/>
              <a:chExt cx="262891" cy="262889"/>
            </a:xfrm>
          </p:grpSpPr>
          <p:sp>
            <p:nvSpPr>
              <p:cNvPr id="26822" name="Hexagon 317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9" name="Oval 318"/>
              <p:cNvSpPr/>
              <p:nvPr/>
            </p:nvSpPr>
            <p:spPr>
              <a:xfrm rot="5550676">
                <a:off x="4187467" y="4494628"/>
                <a:ext cx="262958" cy="26305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24" name="Oval 319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25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7" name="Group 302"/>
            <p:cNvGrpSpPr>
              <a:grpSpLocks/>
            </p:cNvGrpSpPr>
            <p:nvPr/>
          </p:nvGrpSpPr>
          <p:grpSpPr bwMode="auto">
            <a:xfrm rot="-7186742">
              <a:off x="3484468" y="5135544"/>
              <a:ext cx="262891" cy="262889"/>
              <a:chOff x="4194590" y="4488422"/>
              <a:chExt cx="262891" cy="262889"/>
            </a:xfrm>
          </p:grpSpPr>
          <p:sp>
            <p:nvSpPr>
              <p:cNvPr id="26818" name="Hexagon 313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5" name="Oval 314"/>
              <p:cNvSpPr/>
              <p:nvPr/>
            </p:nvSpPr>
            <p:spPr>
              <a:xfrm rot="5550676">
                <a:off x="4190442" y="4480788"/>
                <a:ext cx="264077" cy="26295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20" name="Oval 315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21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8" name="Group 303"/>
            <p:cNvGrpSpPr>
              <a:grpSpLocks/>
            </p:cNvGrpSpPr>
            <p:nvPr/>
          </p:nvGrpSpPr>
          <p:grpSpPr bwMode="auto">
            <a:xfrm rot="-3007633">
              <a:off x="3830742" y="4981583"/>
              <a:ext cx="262891" cy="262889"/>
              <a:chOff x="4194590" y="4488422"/>
              <a:chExt cx="262891" cy="262889"/>
            </a:xfrm>
          </p:grpSpPr>
          <p:sp>
            <p:nvSpPr>
              <p:cNvPr id="26814" name="Hexagon 309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11" name="Oval 310"/>
              <p:cNvSpPr/>
              <p:nvPr/>
            </p:nvSpPr>
            <p:spPr>
              <a:xfrm rot="5550676">
                <a:off x="4186258" y="4487659"/>
                <a:ext cx="265101" cy="26398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16" name="Oval 311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17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809" name="Group 304"/>
            <p:cNvGrpSpPr>
              <a:grpSpLocks/>
            </p:cNvGrpSpPr>
            <p:nvPr/>
          </p:nvGrpSpPr>
          <p:grpSpPr bwMode="auto">
            <a:xfrm rot="1448413">
              <a:off x="3218495" y="4772488"/>
              <a:ext cx="262891" cy="262889"/>
              <a:chOff x="4194590" y="4488422"/>
              <a:chExt cx="262891" cy="262889"/>
            </a:xfrm>
          </p:grpSpPr>
          <p:sp>
            <p:nvSpPr>
              <p:cNvPr id="26810" name="Hexagon 305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7" name="Oval 306"/>
              <p:cNvSpPr/>
              <p:nvPr/>
            </p:nvSpPr>
            <p:spPr>
              <a:xfrm rot="5550676">
                <a:off x="4192507" y="4493608"/>
                <a:ext cx="262958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6812" name="Oval 307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13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26702" name="Group 329"/>
          <p:cNvGrpSpPr>
            <a:grpSpLocks/>
          </p:cNvGrpSpPr>
          <p:nvPr/>
        </p:nvGrpSpPr>
        <p:grpSpPr bwMode="auto">
          <a:xfrm rot="2304800">
            <a:off x="2141538" y="4267200"/>
            <a:ext cx="628650" cy="652463"/>
            <a:chOff x="1808524" y="4144648"/>
            <a:chExt cx="405170" cy="420369"/>
          </a:xfrm>
        </p:grpSpPr>
        <p:grpSp>
          <p:nvGrpSpPr>
            <p:cNvPr id="26792" name="Group 330"/>
            <p:cNvGrpSpPr>
              <a:grpSpLocks/>
            </p:cNvGrpSpPr>
            <p:nvPr/>
          </p:nvGrpSpPr>
          <p:grpSpPr bwMode="auto">
            <a:xfrm>
              <a:off x="1808524" y="4144648"/>
              <a:ext cx="184165" cy="201073"/>
              <a:chOff x="1674603" y="4600831"/>
              <a:chExt cx="184165" cy="201073"/>
            </a:xfrm>
          </p:grpSpPr>
          <p:sp>
            <p:nvSpPr>
              <p:cNvPr id="26801" name="Hexagon 339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02" name="Oval 340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03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793" name="Group 331"/>
            <p:cNvGrpSpPr>
              <a:grpSpLocks/>
            </p:cNvGrpSpPr>
            <p:nvPr/>
          </p:nvGrpSpPr>
          <p:grpSpPr bwMode="auto">
            <a:xfrm rot="1734696">
              <a:off x="2029529" y="4210893"/>
              <a:ext cx="184165" cy="201073"/>
              <a:chOff x="1674603" y="4600831"/>
              <a:chExt cx="184165" cy="201073"/>
            </a:xfrm>
          </p:grpSpPr>
          <p:sp>
            <p:nvSpPr>
              <p:cNvPr id="26798" name="Hexagon 336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799" name="Oval 337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800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26794" name="Group 332"/>
            <p:cNvGrpSpPr>
              <a:grpSpLocks/>
            </p:cNvGrpSpPr>
            <p:nvPr/>
          </p:nvGrpSpPr>
          <p:grpSpPr bwMode="auto">
            <a:xfrm rot="-2503997">
              <a:off x="1855510" y="4363944"/>
              <a:ext cx="184165" cy="201073"/>
              <a:chOff x="1674603" y="4600831"/>
              <a:chExt cx="184165" cy="201073"/>
            </a:xfrm>
          </p:grpSpPr>
          <p:sp>
            <p:nvSpPr>
              <p:cNvPr id="26795" name="Hexagon 333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796" name="Oval 334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6797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343" name="Up Arrow 342"/>
          <p:cNvSpPr>
            <a:spLocks noChangeArrowheads="1"/>
          </p:cNvSpPr>
          <p:nvPr/>
        </p:nvSpPr>
        <p:spPr bwMode="auto">
          <a:xfrm rot="6980822">
            <a:off x="1943894" y="4183857"/>
            <a:ext cx="180975" cy="357187"/>
          </a:xfrm>
          <a:prstGeom prst="upArrow">
            <a:avLst>
              <a:gd name="adj1" fmla="val 50000"/>
              <a:gd name="adj2" fmla="val 92465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6704" name="TextBox 227"/>
          <p:cNvSpPr txBox="1">
            <a:spLocks noChangeArrowheads="1"/>
          </p:cNvSpPr>
          <p:nvPr/>
        </p:nvSpPr>
        <p:spPr bwMode="auto">
          <a:xfrm>
            <a:off x="2401888" y="399256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Capsids</a:t>
            </a:r>
          </a:p>
        </p:txBody>
      </p:sp>
      <p:sp>
        <p:nvSpPr>
          <p:cNvPr id="345" name="Oval 233"/>
          <p:cNvSpPr>
            <a:spLocks noChangeArrowheads="1"/>
          </p:cNvSpPr>
          <p:nvPr/>
        </p:nvSpPr>
        <p:spPr bwMode="auto">
          <a:xfrm rot="5550676">
            <a:off x="5005387" y="12001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6" name="Oval 208"/>
          <p:cNvSpPr>
            <a:spLocks noChangeArrowheads="1"/>
          </p:cNvSpPr>
          <p:nvPr/>
        </p:nvSpPr>
        <p:spPr bwMode="auto">
          <a:xfrm rot="5550676">
            <a:off x="5151438" y="13827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7" name="Oval 233"/>
          <p:cNvSpPr>
            <a:spLocks noChangeArrowheads="1"/>
          </p:cNvSpPr>
          <p:nvPr/>
        </p:nvSpPr>
        <p:spPr bwMode="auto">
          <a:xfrm rot="5550676">
            <a:off x="5167312" y="12001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8" name="Oval 203"/>
          <p:cNvSpPr>
            <a:spLocks noChangeArrowheads="1"/>
          </p:cNvSpPr>
          <p:nvPr/>
        </p:nvSpPr>
        <p:spPr bwMode="auto">
          <a:xfrm rot="5550676">
            <a:off x="5314950" y="15716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49" name="Oval 219"/>
          <p:cNvSpPr>
            <a:spLocks noChangeArrowheads="1"/>
          </p:cNvSpPr>
          <p:nvPr/>
        </p:nvSpPr>
        <p:spPr bwMode="auto">
          <a:xfrm rot="5550676">
            <a:off x="4470401" y="29638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0" name="Oval 219"/>
          <p:cNvSpPr>
            <a:spLocks noChangeArrowheads="1"/>
          </p:cNvSpPr>
          <p:nvPr/>
        </p:nvSpPr>
        <p:spPr bwMode="auto">
          <a:xfrm rot="5550676">
            <a:off x="4621213" y="30337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1" name="Oval 219"/>
          <p:cNvSpPr>
            <a:spLocks noChangeArrowheads="1"/>
          </p:cNvSpPr>
          <p:nvPr/>
        </p:nvSpPr>
        <p:spPr bwMode="auto">
          <a:xfrm rot="5550676">
            <a:off x="4810126" y="30019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2" name="Oval 219"/>
          <p:cNvSpPr>
            <a:spLocks noChangeArrowheads="1"/>
          </p:cNvSpPr>
          <p:nvPr/>
        </p:nvSpPr>
        <p:spPr bwMode="auto">
          <a:xfrm rot="5550676">
            <a:off x="4992688" y="30273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3" name="Oval 219"/>
          <p:cNvSpPr>
            <a:spLocks noChangeArrowheads="1"/>
          </p:cNvSpPr>
          <p:nvPr/>
        </p:nvSpPr>
        <p:spPr bwMode="auto">
          <a:xfrm rot="5550676">
            <a:off x="5156201" y="29257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4" name="Oval 219"/>
          <p:cNvSpPr>
            <a:spLocks noChangeArrowheads="1"/>
          </p:cNvSpPr>
          <p:nvPr/>
        </p:nvSpPr>
        <p:spPr bwMode="auto">
          <a:xfrm rot="5550676">
            <a:off x="5307012" y="28257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5" name="Oval 219"/>
          <p:cNvSpPr>
            <a:spLocks noChangeArrowheads="1"/>
          </p:cNvSpPr>
          <p:nvPr/>
        </p:nvSpPr>
        <p:spPr bwMode="auto">
          <a:xfrm rot="5550676">
            <a:off x="5726112" y="25685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6" name="Oval 219"/>
          <p:cNvSpPr>
            <a:spLocks noChangeArrowheads="1"/>
          </p:cNvSpPr>
          <p:nvPr/>
        </p:nvSpPr>
        <p:spPr bwMode="auto">
          <a:xfrm rot="5550676">
            <a:off x="5405438" y="250348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7" name="Oval 219"/>
          <p:cNvSpPr>
            <a:spLocks noChangeArrowheads="1"/>
          </p:cNvSpPr>
          <p:nvPr/>
        </p:nvSpPr>
        <p:spPr bwMode="auto">
          <a:xfrm rot="5550676">
            <a:off x="5451476" y="23352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8" name="Oval 219"/>
          <p:cNvSpPr>
            <a:spLocks noChangeArrowheads="1"/>
          </p:cNvSpPr>
          <p:nvPr/>
        </p:nvSpPr>
        <p:spPr bwMode="auto">
          <a:xfrm rot="5550676">
            <a:off x="5430838" y="21669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59" name="Oval 219"/>
          <p:cNvSpPr>
            <a:spLocks noChangeArrowheads="1"/>
          </p:cNvSpPr>
          <p:nvPr/>
        </p:nvSpPr>
        <p:spPr bwMode="auto">
          <a:xfrm rot="5550676">
            <a:off x="5368926" y="20113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0" name="Oval 219"/>
          <p:cNvSpPr>
            <a:spLocks noChangeArrowheads="1"/>
          </p:cNvSpPr>
          <p:nvPr/>
        </p:nvSpPr>
        <p:spPr bwMode="auto">
          <a:xfrm rot="5550676">
            <a:off x="5445126" y="18399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1" name="Oval 219"/>
          <p:cNvSpPr>
            <a:spLocks noChangeArrowheads="1"/>
          </p:cNvSpPr>
          <p:nvPr/>
        </p:nvSpPr>
        <p:spPr bwMode="auto">
          <a:xfrm rot="5550676">
            <a:off x="5538788" y="201136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2" name="Oval 219"/>
          <p:cNvSpPr>
            <a:spLocks noChangeArrowheads="1"/>
          </p:cNvSpPr>
          <p:nvPr/>
        </p:nvSpPr>
        <p:spPr bwMode="auto">
          <a:xfrm rot="5550676">
            <a:off x="5578475" y="247015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3" name="Oval 219"/>
          <p:cNvSpPr>
            <a:spLocks noChangeArrowheads="1"/>
          </p:cNvSpPr>
          <p:nvPr/>
        </p:nvSpPr>
        <p:spPr bwMode="auto">
          <a:xfrm rot="5550676">
            <a:off x="5616576" y="22431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4" name="Oval 219"/>
          <p:cNvSpPr>
            <a:spLocks noChangeArrowheads="1"/>
          </p:cNvSpPr>
          <p:nvPr/>
        </p:nvSpPr>
        <p:spPr bwMode="auto">
          <a:xfrm rot="5550676">
            <a:off x="5364162" y="17176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5" name="Oval 203"/>
          <p:cNvSpPr>
            <a:spLocks noChangeArrowheads="1"/>
          </p:cNvSpPr>
          <p:nvPr/>
        </p:nvSpPr>
        <p:spPr bwMode="auto">
          <a:xfrm rot="5550676">
            <a:off x="5319713" y="14081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6" name="Oval 229"/>
          <p:cNvSpPr>
            <a:spLocks noChangeArrowheads="1"/>
          </p:cNvSpPr>
          <p:nvPr/>
        </p:nvSpPr>
        <p:spPr bwMode="auto">
          <a:xfrm rot="2793386">
            <a:off x="3771107" y="1981994"/>
            <a:ext cx="131762" cy="133350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7" name="Oval 366"/>
          <p:cNvSpPr/>
          <p:nvPr/>
        </p:nvSpPr>
        <p:spPr>
          <a:xfrm rot="5550676">
            <a:off x="4262437" y="2740026"/>
            <a:ext cx="131763" cy="131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8" name="Oval 219"/>
          <p:cNvSpPr>
            <a:spLocks noChangeArrowheads="1"/>
          </p:cNvSpPr>
          <p:nvPr/>
        </p:nvSpPr>
        <p:spPr bwMode="auto">
          <a:xfrm rot="5550676">
            <a:off x="5688012" y="20986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69" name="Oval 219"/>
          <p:cNvSpPr>
            <a:spLocks noChangeArrowheads="1"/>
          </p:cNvSpPr>
          <p:nvPr/>
        </p:nvSpPr>
        <p:spPr bwMode="auto">
          <a:xfrm rot="5550676">
            <a:off x="5722937" y="23749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0" name="Oval 219"/>
          <p:cNvSpPr>
            <a:spLocks noChangeArrowheads="1"/>
          </p:cNvSpPr>
          <p:nvPr/>
        </p:nvSpPr>
        <p:spPr bwMode="auto">
          <a:xfrm rot="5550676">
            <a:off x="5614988" y="18399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1" name="Oval 219"/>
          <p:cNvSpPr>
            <a:spLocks noChangeArrowheads="1"/>
          </p:cNvSpPr>
          <p:nvPr/>
        </p:nvSpPr>
        <p:spPr bwMode="auto">
          <a:xfrm rot="5550676">
            <a:off x="5513388" y="1649413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2" name="Oval 203"/>
          <p:cNvSpPr>
            <a:spLocks noChangeArrowheads="1"/>
          </p:cNvSpPr>
          <p:nvPr/>
        </p:nvSpPr>
        <p:spPr bwMode="auto">
          <a:xfrm rot="5550676">
            <a:off x="5489576" y="14716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3" name="Oval 233"/>
          <p:cNvSpPr>
            <a:spLocks noChangeArrowheads="1"/>
          </p:cNvSpPr>
          <p:nvPr/>
        </p:nvSpPr>
        <p:spPr bwMode="auto">
          <a:xfrm rot="5550676">
            <a:off x="5356225" y="1231900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4" name="Oval 219"/>
          <p:cNvSpPr>
            <a:spLocks noChangeArrowheads="1"/>
          </p:cNvSpPr>
          <p:nvPr/>
        </p:nvSpPr>
        <p:spPr bwMode="auto">
          <a:xfrm rot="5550676">
            <a:off x="5557837" y="26416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5" name="Oval 219"/>
          <p:cNvSpPr>
            <a:spLocks noChangeArrowheads="1"/>
          </p:cNvSpPr>
          <p:nvPr/>
        </p:nvSpPr>
        <p:spPr bwMode="auto">
          <a:xfrm rot="5550676">
            <a:off x="5413376" y="27035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6" name="Oval 219"/>
          <p:cNvSpPr>
            <a:spLocks noChangeArrowheads="1"/>
          </p:cNvSpPr>
          <p:nvPr/>
        </p:nvSpPr>
        <p:spPr bwMode="auto">
          <a:xfrm rot="5550676">
            <a:off x="5481638" y="28654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7" name="Oval 219"/>
          <p:cNvSpPr>
            <a:spLocks noChangeArrowheads="1"/>
          </p:cNvSpPr>
          <p:nvPr/>
        </p:nvSpPr>
        <p:spPr bwMode="auto">
          <a:xfrm rot="5550676">
            <a:off x="5630862" y="27908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8" name="Oval 219"/>
          <p:cNvSpPr>
            <a:spLocks noChangeArrowheads="1"/>
          </p:cNvSpPr>
          <p:nvPr/>
        </p:nvSpPr>
        <p:spPr bwMode="auto">
          <a:xfrm rot="5550676">
            <a:off x="5318126" y="30019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79" name="Oval 219"/>
          <p:cNvSpPr>
            <a:spLocks noChangeArrowheads="1"/>
          </p:cNvSpPr>
          <p:nvPr/>
        </p:nvSpPr>
        <p:spPr bwMode="auto">
          <a:xfrm rot="5550676">
            <a:off x="5149850" y="31210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0" name="Oval 219"/>
          <p:cNvSpPr>
            <a:spLocks noChangeArrowheads="1"/>
          </p:cNvSpPr>
          <p:nvPr/>
        </p:nvSpPr>
        <p:spPr bwMode="auto">
          <a:xfrm rot="5550676">
            <a:off x="4992687" y="320992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1" name="Oval 219"/>
          <p:cNvSpPr>
            <a:spLocks noChangeArrowheads="1"/>
          </p:cNvSpPr>
          <p:nvPr/>
        </p:nvSpPr>
        <p:spPr bwMode="auto">
          <a:xfrm rot="5550676">
            <a:off x="4810125" y="3171825"/>
            <a:ext cx="131763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2" name="Oval 219"/>
          <p:cNvSpPr>
            <a:spLocks noChangeArrowheads="1"/>
          </p:cNvSpPr>
          <p:nvPr/>
        </p:nvSpPr>
        <p:spPr bwMode="auto">
          <a:xfrm rot="5550676">
            <a:off x="4643437" y="32035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3" name="Oval 219"/>
          <p:cNvSpPr>
            <a:spLocks noChangeArrowheads="1"/>
          </p:cNvSpPr>
          <p:nvPr/>
        </p:nvSpPr>
        <p:spPr bwMode="auto">
          <a:xfrm rot="5550676">
            <a:off x="4479926" y="31353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4" name="Oval 219"/>
          <p:cNvSpPr>
            <a:spLocks noChangeArrowheads="1"/>
          </p:cNvSpPr>
          <p:nvPr/>
        </p:nvSpPr>
        <p:spPr bwMode="auto">
          <a:xfrm rot="5550676">
            <a:off x="5326063" y="3182938"/>
            <a:ext cx="131762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5" name="Oval 219"/>
          <p:cNvSpPr>
            <a:spLocks noChangeArrowheads="1"/>
          </p:cNvSpPr>
          <p:nvPr/>
        </p:nvSpPr>
        <p:spPr bwMode="auto">
          <a:xfrm rot="5550676">
            <a:off x="5480051" y="304641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6" name="Oval 219"/>
          <p:cNvSpPr>
            <a:spLocks noChangeArrowheads="1"/>
          </p:cNvSpPr>
          <p:nvPr/>
        </p:nvSpPr>
        <p:spPr bwMode="auto">
          <a:xfrm rot="5550676">
            <a:off x="5637212" y="295910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7" name="Oval 233"/>
          <p:cNvSpPr>
            <a:spLocks noChangeArrowheads="1"/>
          </p:cNvSpPr>
          <p:nvPr/>
        </p:nvSpPr>
        <p:spPr bwMode="auto">
          <a:xfrm rot="5550676">
            <a:off x="5492751" y="1312862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8" name="Oval 233"/>
          <p:cNvSpPr>
            <a:spLocks noChangeArrowheads="1"/>
          </p:cNvSpPr>
          <p:nvPr/>
        </p:nvSpPr>
        <p:spPr bwMode="auto">
          <a:xfrm rot="5550676">
            <a:off x="5637212" y="15398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89" name="Oval 233"/>
          <p:cNvSpPr>
            <a:spLocks noChangeArrowheads="1"/>
          </p:cNvSpPr>
          <p:nvPr/>
        </p:nvSpPr>
        <p:spPr bwMode="auto">
          <a:xfrm rot="5550676">
            <a:off x="5668962" y="1692276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0" name="Oval 233"/>
          <p:cNvSpPr>
            <a:spLocks noChangeArrowheads="1"/>
          </p:cNvSpPr>
          <p:nvPr/>
        </p:nvSpPr>
        <p:spPr bwMode="auto">
          <a:xfrm rot="5550676">
            <a:off x="5745162" y="1949451"/>
            <a:ext cx="131763" cy="131762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1" name="Oval 233"/>
          <p:cNvSpPr>
            <a:spLocks noChangeArrowheads="1"/>
          </p:cNvSpPr>
          <p:nvPr/>
        </p:nvSpPr>
        <p:spPr bwMode="auto">
          <a:xfrm rot="5550676">
            <a:off x="5813426" y="224313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2" name="Oval 219"/>
          <p:cNvSpPr>
            <a:spLocks noChangeArrowheads="1"/>
          </p:cNvSpPr>
          <p:nvPr/>
        </p:nvSpPr>
        <p:spPr bwMode="auto">
          <a:xfrm rot="5550676">
            <a:off x="5784851" y="2732087"/>
            <a:ext cx="131762" cy="131763"/>
          </a:xfrm>
          <a:prstGeom prst="ellipse">
            <a:avLst/>
          </a:prstGeom>
          <a:solidFill>
            <a:srgbClr val="7F7F7F"/>
          </a:solidFill>
          <a:ln w="19050" algn="ctr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3" name="Oval 392"/>
          <p:cNvSpPr/>
          <p:nvPr/>
        </p:nvSpPr>
        <p:spPr>
          <a:xfrm rot="14906858">
            <a:off x="59531" y="3221832"/>
            <a:ext cx="1958975" cy="1398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754" name="TextBox 227"/>
          <p:cNvSpPr txBox="1">
            <a:spLocks noChangeArrowheads="1"/>
          </p:cNvSpPr>
          <p:nvPr/>
        </p:nvSpPr>
        <p:spPr bwMode="auto">
          <a:xfrm>
            <a:off x="357188" y="3287713"/>
            <a:ext cx="833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cccDNA</a:t>
            </a:r>
          </a:p>
        </p:txBody>
      </p:sp>
      <p:grpSp>
        <p:nvGrpSpPr>
          <p:cNvPr id="26755" name="Group 394"/>
          <p:cNvGrpSpPr>
            <a:grpSpLocks/>
          </p:cNvGrpSpPr>
          <p:nvPr/>
        </p:nvGrpSpPr>
        <p:grpSpPr bwMode="auto">
          <a:xfrm rot="4669712">
            <a:off x="986631" y="4099719"/>
            <a:ext cx="392113" cy="73025"/>
            <a:chOff x="4586718" y="3967946"/>
            <a:chExt cx="884537" cy="164865"/>
          </a:xfrm>
        </p:grpSpPr>
        <p:sp>
          <p:nvSpPr>
            <p:cNvPr id="26789" name="Oval 395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90" name="Oval 396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91" name="Oval 397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56" name="Group 398"/>
          <p:cNvGrpSpPr>
            <a:grpSpLocks/>
          </p:cNvGrpSpPr>
          <p:nvPr/>
        </p:nvGrpSpPr>
        <p:grpSpPr bwMode="auto">
          <a:xfrm rot="6937903">
            <a:off x="473870" y="4025106"/>
            <a:ext cx="392112" cy="73025"/>
            <a:chOff x="4586718" y="3967946"/>
            <a:chExt cx="884537" cy="164865"/>
          </a:xfrm>
        </p:grpSpPr>
        <p:sp>
          <p:nvSpPr>
            <p:cNvPr id="26786" name="Oval 399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7" name="Oval 400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8" name="Oval 401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57" name="Group 402"/>
          <p:cNvGrpSpPr>
            <a:grpSpLocks/>
          </p:cNvGrpSpPr>
          <p:nvPr/>
        </p:nvGrpSpPr>
        <p:grpSpPr bwMode="auto">
          <a:xfrm rot="3600000">
            <a:off x="808832" y="4066381"/>
            <a:ext cx="392112" cy="73025"/>
            <a:chOff x="4586718" y="3967946"/>
            <a:chExt cx="884537" cy="164865"/>
          </a:xfrm>
        </p:grpSpPr>
        <p:sp>
          <p:nvSpPr>
            <p:cNvPr id="26783" name="Oval 403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4" name="Oval 404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5" name="Oval 405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58" name="Group 406"/>
          <p:cNvGrpSpPr>
            <a:grpSpLocks/>
          </p:cNvGrpSpPr>
          <p:nvPr/>
        </p:nvGrpSpPr>
        <p:grpSpPr bwMode="auto">
          <a:xfrm rot="1487911">
            <a:off x="746125" y="3765550"/>
            <a:ext cx="392113" cy="73025"/>
            <a:chOff x="4586718" y="3967946"/>
            <a:chExt cx="884537" cy="164865"/>
          </a:xfrm>
        </p:grpSpPr>
        <p:sp>
          <p:nvSpPr>
            <p:cNvPr id="26780" name="Oval 407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1" name="Oval 408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82" name="Oval 409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59" name="Group 410"/>
          <p:cNvGrpSpPr>
            <a:grpSpLocks/>
          </p:cNvGrpSpPr>
          <p:nvPr/>
        </p:nvGrpSpPr>
        <p:grpSpPr bwMode="auto">
          <a:xfrm rot="5855905">
            <a:off x="631031" y="4274344"/>
            <a:ext cx="392113" cy="73025"/>
            <a:chOff x="4586718" y="3967946"/>
            <a:chExt cx="884537" cy="164865"/>
          </a:xfrm>
        </p:grpSpPr>
        <p:sp>
          <p:nvSpPr>
            <p:cNvPr id="26777" name="Oval 411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8" name="Oval 412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9" name="Oval 413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60" name="Group 414"/>
          <p:cNvGrpSpPr>
            <a:grpSpLocks/>
          </p:cNvGrpSpPr>
          <p:nvPr/>
        </p:nvGrpSpPr>
        <p:grpSpPr bwMode="auto">
          <a:xfrm rot="6937903">
            <a:off x="372270" y="3856831"/>
            <a:ext cx="392112" cy="73025"/>
            <a:chOff x="4586718" y="3967946"/>
            <a:chExt cx="884537" cy="164865"/>
          </a:xfrm>
        </p:grpSpPr>
        <p:sp>
          <p:nvSpPr>
            <p:cNvPr id="26774" name="Oval 415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5" name="Oval 416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6" name="Oval 417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61" name="Group 418"/>
          <p:cNvGrpSpPr>
            <a:grpSpLocks/>
          </p:cNvGrpSpPr>
          <p:nvPr/>
        </p:nvGrpSpPr>
        <p:grpSpPr bwMode="auto">
          <a:xfrm rot="3600000">
            <a:off x="996156" y="3766344"/>
            <a:ext cx="392113" cy="73025"/>
            <a:chOff x="4586718" y="3967946"/>
            <a:chExt cx="884537" cy="164865"/>
          </a:xfrm>
        </p:grpSpPr>
        <p:sp>
          <p:nvSpPr>
            <p:cNvPr id="26771" name="Oval 419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2" name="Oval 420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3" name="Oval 421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26762" name="Group 422"/>
          <p:cNvGrpSpPr>
            <a:grpSpLocks/>
          </p:cNvGrpSpPr>
          <p:nvPr/>
        </p:nvGrpSpPr>
        <p:grpSpPr bwMode="auto">
          <a:xfrm rot="5855905">
            <a:off x="1192213" y="4265613"/>
            <a:ext cx="390525" cy="73025"/>
            <a:chOff x="4586718" y="3967946"/>
            <a:chExt cx="884537" cy="164865"/>
          </a:xfrm>
        </p:grpSpPr>
        <p:sp>
          <p:nvSpPr>
            <p:cNvPr id="26768" name="Oval 423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69" name="Oval 424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6770" name="Oval 425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26763" name="Circular Arrow 18"/>
          <p:cNvSpPr>
            <a:spLocks/>
          </p:cNvSpPr>
          <p:nvPr/>
        </p:nvSpPr>
        <p:spPr bwMode="auto">
          <a:xfrm rot="7925224">
            <a:off x="1878013" y="4122738"/>
            <a:ext cx="555625" cy="1393825"/>
          </a:xfrm>
          <a:custGeom>
            <a:avLst/>
            <a:gdLst>
              <a:gd name="T0" fmla="*/ 0 w 749532"/>
              <a:gd name="T1" fmla="*/ 574106 h 1125121"/>
              <a:gd name="T2" fmla="*/ 171649 w 749532"/>
              <a:gd name="T3" fmla="*/ 257394 h 1125121"/>
              <a:gd name="T4" fmla="*/ 213454 w 749532"/>
              <a:gd name="T5" fmla="*/ 2439017 h 1125121"/>
              <a:gd name="T6" fmla="*/ 226585 w 749532"/>
              <a:gd name="T7" fmla="*/ 2439017 h 1125121"/>
              <a:gd name="T8" fmla="*/ 200707 w 749532"/>
              <a:gd name="T9" fmla="*/ 2649528 h 1125121"/>
              <a:gd name="T10" fmla="*/ 174152 w 749532"/>
              <a:gd name="T11" fmla="*/ 2439017 h 1125121"/>
              <a:gd name="T12" fmla="*/ 187289 w 749532"/>
              <a:gd name="T13" fmla="*/ 2439017 h 1125121"/>
              <a:gd name="T14" fmla="*/ 162425 w 749532"/>
              <a:gd name="T15" fmla="*/ 574500 h 1125121"/>
              <a:gd name="T16" fmla="*/ 83301 w 749532"/>
              <a:gd name="T17" fmla="*/ 304400 h 1125121"/>
              <a:gd name="T18" fmla="*/ 25145 w 749532"/>
              <a:gd name="T19" fmla="*/ 701601 h 1125121"/>
              <a:gd name="T20" fmla="*/ 0 w 749532"/>
              <a:gd name="T21" fmla="*/ 574106 h 112512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49532" h="1125121">
                <a:moveTo>
                  <a:pt x="0" y="243794"/>
                </a:moveTo>
                <a:cubicBezTo>
                  <a:pt x="275551" y="-75135"/>
                  <a:pt x="463751" y="-37436"/>
                  <a:pt x="567805" y="109302"/>
                </a:cubicBezTo>
                <a:cubicBezTo>
                  <a:pt x="671859" y="256040"/>
                  <a:pt x="687301" y="333976"/>
                  <a:pt x="706094" y="1035727"/>
                </a:cubicBezTo>
                <a:lnTo>
                  <a:pt x="749532" y="1035727"/>
                </a:lnTo>
                <a:lnTo>
                  <a:pt x="663927" y="1125121"/>
                </a:lnTo>
                <a:lnTo>
                  <a:pt x="576085" y="1035727"/>
                </a:lnTo>
                <a:lnTo>
                  <a:pt x="619543" y="1035727"/>
                </a:lnTo>
                <a:cubicBezTo>
                  <a:pt x="613078" y="903766"/>
                  <a:pt x="594623" y="395038"/>
                  <a:pt x="537292" y="243961"/>
                </a:cubicBezTo>
                <a:cubicBezTo>
                  <a:pt x="479961" y="92884"/>
                  <a:pt x="371865" y="66875"/>
                  <a:pt x="275556" y="129263"/>
                </a:cubicBezTo>
                <a:cubicBezTo>
                  <a:pt x="179247" y="191651"/>
                  <a:pt x="219561" y="146666"/>
                  <a:pt x="83181" y="297934"/>
                </a:cubicBezTo>
                <a:cubicBezTo>
                  <a:pt x="28414" y="254905"/>
                  <a:pt x="37124" y="271889"/>
                  <a:pt x="0" y="243794"/>
                </a:cubicBezTo>
                <a:close/>
              </a:path>
            </a:pathLst>
          </a:custGeom>
          <a:solidFill>
            <a:srgbClr val="FF0000">
              <a:alpha val="50195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26764" name="TextBox 227"/>
          <p:cNvSpPr txBox="1">
            <a:spLocks noChangeArrowheads="1"/>
          </p:cNvSpPr>
          <p:nvPr/>
        </p:nvSpPr>
        <p:spPr bwMode="auto">
          <a:xfrm rot="2440736">
            <a:off x="1395413" y="4967288"/>
            <a:ext cx="1036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1"/>
                </a:solidFill>
                <a:cs typeface="Arial" panose="020B0604020202020204" pitchFamily="34" charset="0"/>
              </a:rPr>
              <a:t>Replenishment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1"/>
                </a:solidFill>
                <a:cs typeface="Arial" panose="020B0604020202020204" pitchFamily="34" charset="0"/>
              </a:rPr>
              <a:t>of cccDNA</a:t>
            </a:r>
          </a:p>
        </p:txBody>
      </p:sp>
      <p:sp>
        <p:nvSpPr>
          <p:cNvPr id="26765" name="TextBox 227"/>
          <p:cNvSpPr txBox="1">
            <a:spLocks noChangeArrowheads="1"/>
          </p:cNvSpPr>
          <p:nvPr/>
        </p:nvSpPr>
        <p:spPr bwMode="auto">
          <a:xfrm rot="540386">
            <a:off x="1651000" y="5713413"/>
            <a:ext cx="860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Infection</a:t>
            </a:r>
          </a:p>
        </p:txBody>
      </p:sp>
      <p:sp>
        <p:nvSpPr>
          <p:cNvPr id="26766" name="TextBox 42"/>
          <p:cNvSpPr txBox="1">
            <a:spLocks noChangeArrowheads="1"/>
          </p:cNvSpPr>
          <p:nvPr/>
        </p:nvSpPr>
        <p:spPr bwMode="auto">
          <a:xfrm rot="1837939">
            <a:off x="801688" y="2806700"/>
            <a:ext cx="879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26767" name="Circular Arrow 24"/>
          <p:cNvSpPr>
            <a:spLocks/>
          </p:cNvSpPr>
          <p:nvPr/>
        </p:nvSpPr>
        <p:spPr bwMode="auto">
          <a:xfrm rot="1658035" flipH="1" flipV="1">
            <a:off x="547688" y="4868863"/>
            <a:ext cx="3200400" cy="1458912"/>
          </a:xfrm>
          <a:custGeom>
            <a:avLst/>
            <a:gdLst>
              <a:gd name="T0" fmla="*/ 0 w 3199761"/>
              <a:gd name="T1" fmla="*/ 1441291 h 1459642"/>
              <a:gd name="T2" fmla="*/ 1091071 w 3199761"/>
              <a:gd name="T3" fmla="*/ 269671 h 1459642"/>
              <a:gd name="T4" fmla="*/ 2620760 w 3199761"/>
              <a:gd name="T5" fmla="*/ 33922 h 1459642"/>
              <a:gd name="T6" fmla="*/ 3152737 w 3199761"/>
              <a:gd name="T7" fmla="*/ 849424 h 1459642"/>
              <a:gd name="T8" fmla="*/ 3214491 w 3199761"/>
              <a:gd name="T9" fmla="*/ 849424 h 1459642"/>
              <a:gd name="T10" fmla="*/ 3100876 w 3199761"/>
              <a:gd name="T11" fmla="*/ 973139 h 1459642"/>
              <a:gd name="T12" fmla="*/ 2963782 w 3199761"/>
              <a:gd name="T13" fmla="*/ 849424 h 1459642"/>
              <a:gd name="T14" fmla="*/ 3025399 w 3199761"/>
              <a:gd name="T15" fmla="*/ 849424 h 1459642"/>
              <a:gd name="T16" fmla="*/ 2583435 w 3199761"/>
              <a:gd name="T17" fmla="*/ 137398 h 1459642"/>
              <a:gd name="T18" fmla="*/ 1132953 w 3199761"/>
              <a:gd name="T19" fmla="*/ 371342 h 1459642"/>
              <a:gd name="T20" fmla="*/ 140320 w 3199761"/>
              <a:gd name="T21" fmla="*/ 1442944 h 1459642"/>
              <a:gd name="T22" fmla="*/ 0 w 3199761"/>
              <a:gd name="T23" fmla="*/ 1441291 h 145964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199761" h="1459642">
                <a:moveTo>
                  <a:pt x="0" y="1457970"/>
                </a:moveTo>
                <a:cubicBezTo>
                  <a:pt x="328454" y="507107"/>
                  <a:pt x="620853" y="488120"/>
                  <a:pt x="1086072" y="272790"/>
                </a:cubicBezTo>
                <a:cubicBezTo>
                  <a:pt x="1551291" y="57460"/>
                  <a:pt x="2266715" y="-63431"/>
                  <a:pt x="2608752" y="34313"/>
                </a:cubicBezTo>
                <a:cubicBezTo>
                  <a:pt x="2950789" y="132057"/>
                  <a:pt x="3086491" y="561842"/>
                  <a:pt x="3138292" y="859254"/>
                </a:cubicBezTo>
                <a:lnTo>
                  <a:pt x="3199761" y="859254"/>
                </a:lnTo>
                <a:lnTo>
                  <a:pt x="3086666" y="984400"/>
                </a:lnTo>
                <a:lnTo>
                  <a:pt x="2950201" y="859254"/>
                </a:lnTo>
                <a:lnTo>
                  <a:pt x="3011536" y="859254"/>
                </a:lnTo>
                <a:cubicBezTo>
                  <a:pt x="2935029" y="530341"/>
                  <a:pt x="2871044" y="246126"/>
                  <a:pt x="2571596" y="138986"/>
                </a:cubicBezTo>
                <a:cubicBezTo>
                  <a:pt x="2272148" y="31846"/>
                  <a:pt x="1557246" y="202511"/>
                  <a:pt x="1127762" y="375639"/>
                </a:cubicBezTo>
                <a:cubicBezTo>
                  <a:pt x="585536" y="657739"/>
                  <a:pt x="447837" y="575051"/>
                  <a:pt x="139676" y="1459642"/>
                </a:cubicBezTo>
                <a:cubicBezTo>
                  <a:pt x="98082" y="1459642"/>
                  <a:pt x="41594" y="1457970"/>
                  <a:pt x="0" y="1457970"/>
                </a:cubicBezTo>
                <a:close/>
              </a:path>
            </a:pathLst>
          </a:custGeom>
          <a:solidFill>
            <a:srgbClr val="FF0000">
              <a:alpha val="50195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nimBg="1"/>
      <p:bldP spid="26628" grpId="0"/>
      <p:bldP spid="266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 smtClean="0"/>
              <a:t>Therapeutic evaluation of NAPs </a:t>
            </a:r>
            <a:r>
              <a:rPr lang="en-CA" sz="2800" i="1" dirty="0" smtClean="0"/>
              <a:t>in vivo</a:t>
            </a:r>
            <a:br>
              <a:rPr lang="en-CA" sz="2800" i="1" dirty="0" smtClean="0"/>
            </a:br>
            <a:r>
              <a:rPr lang="en-CA" sz="2800" dirty="0" smtClean="0"/>
              <a:t>(with follow up off-treatment)</a:t>
            </a:r>
            <a:endParaRPr lang="en-CA" sz="2800" dirty="0"/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6448425" y="6275388"/>
            <a:ext cx="26066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</a:rPr>
              <a:t>Noordeen et al., 2015 PLOS One 10: e0140909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00" y="4330700"/>
            <a:ext cx="5188819" cy="1291764"/>
          </a:xfrm>
          <a:prstGeom prst="rect">
            <a:avLst/>
          </a:prstGeom>
        </p:spPr>
      </p:pic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533379" y="4849869"/>
            <a:ext cx="18860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Liver </a:t>
            </a:r>
            <a:r>
              <a:rPr lang="en-CA" altLang="en-US" sz="18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DHBsAg</a:t>
            </a:r>
            <a:r>
              <a:rPr lang="en-CA" altLang="en-US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at end of treatment</a:t>
            </a:r>
            <a:endParaRPr lang="en-CA" altLang="en-US" sz="1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1657"/>
          <a:stretch/>
        </p:blipFill>
        <p:spPr>
          <a:xfrm>
            <a:off x="937417" y="1602799"/>
            <a:ext cx="2822558" cy="2727901"/>
          </a:xfrm>
          <a:prstGeom prst="rect">
            <a:avLst/>
          </a:prstGeom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177649" y="1269185"/>
            <a:ext cx="9407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NAP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treatment</a:t>
            </a:r>
            <a:endParaRPr lang="en-CA" altLang="en-US" sz="1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4469607" y="1602799"/>
            <a:ext cx="39616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End of treatment:</a:t>
            </a:r>
          </a:p>
          <a:p>
            <a:pPr>
              <a:spcBef>
                <a:spcPct val="0"/>
              </a:spcBef>
              <a:buFontTx/>
              <a:buNone/>
            </a:pPr>
            <a:endParaRPr lang="en-CA" altLang="en-US" sz="16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Surface </a:t>
            </a:r>
            <a:r>
              <a:rPr lang="en-CA" altLang="en-US" sz="1600" b="1" dirty="0">
                <a:solidFill>
                  <a:srgbClr val="00B050"/>
                </a:solidFill>
                <a:latin typeface="Calibri" panose="020F0502020204030204" pitchFamily="34" charset="0"/>
              </a:rPr>
              <a:t>antigen not detectable in the </a:t>
            </a:r>
            <a:r>
              <a:rPr lang="en-CA" altLang="en-US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blood</a:t>
            </a:r>
          </a:p>
          <a:p>
            <a:pPr>
              <a:spcBef>
                <a:spcPct val="0"/>
              </a:spcBef>
              <a:buFontTx/>
              <a:buNone/>
            </a:pPr>
            <a:endParaRPr lang="en-CA" altLang="en-US" sz="16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Still detectable in the liver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44700" y="2262427"/>
            <a:ext cx="2257426" cy="125730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4"/>
          <p:cNvSpPr txBox="1">
            <a:spLocks noChangeArrowheads="1"/>
          </p:cNvSpPr>
          <p:nvPr/>
        </p:nvSpPr>
        <p:spPr bwMode="auto">
          <a:xfrm rot="16200000">
            <a:off x="-218031" y="2489017"/>
            <a:ext cx="16645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Serum </a:t>
            </a:r>
            <a:r>
              <a:rPr lang="en-CA" altLang="en-US" sz="18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DHBsAg</a:t>
            </a:r>
            <a:endParaRPr lang="en-CA" altLang="en-US" sz="18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(</a:t>
            </a:r>
            <a:r>
              <a:rPr lang="en-CA" altLang="en-US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u</a:t>
            </a:r>
            <a:r>
              <a:rPr lang="en-CA" altLang="en-US" sz="18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g</a:t>
            </a:r>
            <a:r>
              <a:rPr lang="en-CA" altLang="en-US" sz="1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/ ml)</a:t>
            </a:r>
            <a:endParaRPr lang="en-CA" altLang="en-US" sz="18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023519" y="3019665"/>
            <a:ext cx="865169" cy="137874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533379" y="5839748"/>
            <a:ext cx="62824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altLang="en-US" b="1" dirty="0">
                <a:solidFill>
                  <a:srgbClr val="00B050"/>
                </a:solidFill>
              </a:rPr>
              <a:t>NAPs block the release of surface antigen from infected cells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074551" y="3019665"/>
            <a:ext cx="620731" cy="137874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588901" y="3019665"/>
            <a:ext cx="1363681" cy="137874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07456" y="1031875"/>
            <a:ext cx="432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002060"/>
                </a:solidFill>
              </a:rPr>
              <a:t>Infection of Pekin ducks with duck HBV virus</a:t>
            </a:r>
            <a:endParaRPr lang="en-CA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2"/>
          <p:cNvGrpSpPr>
            <a:grpSpLocks noChangeAspect="1"/>
          </p:cNvGrpSpPr>
          <p:nvPr/>
        </p:nvGrpSpPr>
        <p:grpSpPr bwMode="auto">
          <a:xfrm>
            <a:off x="0" y="1882775"/>
            <a:ext cx="4991100" cy="3746500"/>
            <a:chOff x="349250" y="373063"/>
            <a:chExt cx="3333750" cy="2501900"/>
          </a:xfrm>
        </p:grpSpPr>
        <p:pic>
          <p:nvPicPr>
            <p:cNvPr id="35854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0" y="373063"/>
              <a:ext cx="3333750" cy="2501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>
              <a:off x="1103161" y="2418049"/>
              <a:ext cx="401873" cy="45585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/>
            </a:p>
          </p:txBody>
        </p:sp>
      </p:grpSp>
      <p:sp>
        <p:nvSpPr>
          <p:cNvPr id="35844" name="TextBox 10"/>
          <p:cNvSpPr txBox="1">
            <a:spLocks noChangeArrowheads="1"/>
          </p:cNvSpPr>
          <p:nvPr/>
        </p:nvSpPr>
        <p:spPr bwMode="auto">
          <a:xfrm>
            <a:off x="1014413" y="1285875"/>
            <a:ext cx="3500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B050"/>
                </a:solidFill>
                <a:latin typeface="Calibri" panose="020F0502020204030204" pitchFamily="34" charset="0"/>
              </a:rPr>
              <a:t>Surface antigen universally cleared</a:t>
            </a:r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 smtClean="0"/>
              <a:t>Therapeutic evaluation of NAPs </a:t>
            </a:r>
            <a:r>
              <a:rPr lang="en-CA" sz="2800" i="1" dirty="0" smtClean="0"/>
              <a:t>in vivo</a:t>
            </a:r>
            <a:br>
              <a:rPr lang="en-CA" sz="2800" i="1" dirty="0" smtClean="0"/>
            </a:br>
            <a:r>
              <a:rPr lang="en-CA" sz="2800" dirty="0" smtClean="0"/>
              <a:t>(with follow up off-treatment)</a:t>
            </a:r>
            <a:endParaRPr lang="en-CA" sz="2800" dirty="0"/>
          </a:p>
        </p:txBody>
      </p:sp>
      <p:sp>
        <p:nvSpPr>
          <p:cNvPr id="35846" name="TextBox 12"/>
          <p:cNvSpPr txBox="1">
            <a:spLocks noChangeArrowheads="1"/>
          </p:cNvSpPr>
          <p:nvPr/>
        </p:nvSpPr>
        <p:spPr bwMode="auto">
          <a:xfrm>
            <a:off x="5507038" y="1285875"/>
            <a:ext cx="2914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B050"/>
                </a:solidFill>
                <a:latin typeface="Calibri" panose="020F0502020204030204" pitchFamily="34" charset="0"/>
              </a:rPr>
              <a:t>Virus persists in many ducks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587500" y="1655763"/>
            <a:ext cx="0" cy="267970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930900" y="1655763"/>
            <a:ext cx="0" cy="201930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849" name="TextBox 17"/>
          <p:cNvSpPr txBox="1">
            <a:spLocks noChangeArrowheads="1"/>
          </p:cNvSpPr>
          <p:nvPr/>
        </p:nvSpPr>
        <p:spPr bwMode="auto">
          <a:xfrm>
            <a:off x="649288" y="5583238"/>
            <a:ext cx="79756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Block of release of surface antigen release is selective for </a:t>
            </a:r>
            <a:r>
              <a:rPr lang="en-CA" altLang="en-US" sz="24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subviral</a:t>
            </a:r>
            <a:r>
              <a:rPr lang="en-CA" alt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 particles</a:t>
            </a:r>
          </a:p>
        </p:txBody>
      </p:sp>
      <p:sp>
        <p:nvSpPr>
          <p:cNvPr id="35850" name="Rectangle 18"/>
          <p:cNvSpPr>
            <a:spLocks noChangeArrowheads="1"/>
          </p:cNvSpPr>
          <p:nvPr/>
        </p:nvSpPr>
        <p:spPr bwMode="auto">
          <a:xfrm>
            <a:off x="6448425" y="6275388"/>
            <a:ext cx="26066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</a:rPr>
              <a:t>Noordeen et al., 2015 PLOS One 10: e0140909</a:t>
            </a:r>
          </a:p>
        </p:txBody>
      </p:sp>
      <p:grpSp>
        <p:nvGrpSpPr>
          <p:cNvPr id="35851" name="Group 28"/>
          <p:cNvGrpSpPr>
            <a:grpSpLocks noChangeAspect="1"/>
          </p:cNvGrpSpPr>
          <p:nvPr/>
        </p:nvGrpSpPr>
        <p:grpSpPr bwMode="auto">
          <a:xfrm>
            <a:off x="4510088" y="1882775"/>
            <a:ext cx="5000625" cy="3752850"/>
            <a:chOff x="4897526" y="2327604"/>
            <a:chExt cx="3333750" cy="2501900"/>
          </a:xfrm>
        </p:grpSpPr>
        <p:pic>
          <p:nvPicPr>
            <p:cNvPr id="35852" name="Picture 3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7526" y="2327604"/>
              <a:ext cx="3333750" cy="2501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5659526" y="4374421"/>
              <a:ext cx="403225" cy="45509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  <p:bldP spid="35846" grpId="0"/>
      <p:bldP spid="358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Therapeutic evaluation of </a:t>
            </a:r>
            <a:r>
              <a:rPr lang="en-CA" sz="2800" dirty="0" smtClean="0"/>
              <a:t>NAPs </a:t>
            </a:r>
            <a:r>
              <a:rPr lang="en-CA" sz="2800" i="1" dirty="0" smtClean="0"/>
              <a:t>in </a:t>
            </a:r>
            <a:r>
              <a:rPr lang="en-CA" sz="2800" i="1" dirty="0"/>
              <a:t>vivo</a:t>
            </a:r>
            <a:r>
              <a:rPr lang="en-CA" sz="2800" dirty="0"/>
              <a:t/>
            </a:r>
            <a:br>
              <a:rPr lang="en-CA" sz="2800" dirty="0"/>
            </a:br>
            <a:r>
              <a:rPr lang="en-CA" sz="2800" dirty="0"/>
              <a:t>(with follow up off-treatment)</a:t>
            </a:r>
          </a:p>
        </p:txBody>
      </p:sp>
      <p:grpSp>
        <p:nvGrpSpPr>
          <p:cNvPr id="36868" name="Group 9"/>
          <p:cNvGrpSpPr>
            <a:grpSpLocks noChangeAspect="1"/>
          </p:cNvGrpSpPr>
          <p:nvPr/>
        </p:nvGrpSpPr>
        <p:grpSpPr bwMode="auto">
          <a:xfrm>
            <a:off x="1760538" y="1681163"/>
            <a:ext cx="4991100" cy="3744912"/>
            <a:chOff x="3105150" y="374650"/>
            <a:chExt cx="3327400" cy="2497138"/>
          </a:xfrm>
        </p:grpSpPr>
        <p:pic>
          <p:nvPicPr>
            <p:cNvPr id="36871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5150" y="374650"/>
              <a:ext cx="3327400" cy="2497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4139141" y="2417667"/>
              <a:ext cx="403225" cy="46577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 dirty="0"/>
            </a:p>
          </p:txBody>
        </p:sp>
      </p:grpSp>
      <p:sp>
        <p:nvSpPr>
          <p:cNvPr id="36869" name="TextBox 10"/>
          <p:cNvSpPr txBox="1">
            <a:spLocks noChangeArrowheads="1"/>
          </p:cNvSpPr>
          <p:nvPr/>
        </p:nvSpPr>
        <p:spPr bwMode="auto">
          <a:xfrm>
            <a:off x="1116013" y="1368425"/>
            <a:ext cx="76009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Unmaksing of anti-surface antigen antibodies with surface antigen clearance</a:t>
            </a:r>
          </a:p>
        </p:txBody>
      </p:sp>
      <p:sp>
        <p:nvSpPr>
          <p:cNvPr id="36870" name="TextBox 10"/>
          <p:cNvSpPr txBox="1">
            <a:spLocks noChangeArrowheads="1"/>
          </p:cNvSpPr>
          <p:nvPr/>
        </p:nvSpPr>
        <p:spPr bwMode="auto">
          <a:xfrm>
            <a:off x="957912" y="5521325"/>
            <a:ext cx="74866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Antibody production is not correlated </a:t>
            </a:r>
            <a:r>
              <a:rPr lang="en-CA" alt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with control of infection off treatment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 smtClean="0">
                <a:solidFill>
                  <a:srgbClr val="00B050"/>
                </a:solidFill>
                <a:latin typeface="Calibri" panose="020F0502020204030204" pitchFamily="34" charset="0"/>
              </a:rPr>
              <a:t>Role </a:t>
            </a:r>
            <a:r>
              <a:rPr lang="en-CA" alt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in restoring immune control of infection unclear</a:t>
            </a:r>
            <a:endParaRPr lang="en-CA" altLang="en-US" sz="18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6448425" y="6275388"/>
            <a:ext cx="26066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</a:rPr>
              <a:t>Noordeen et al., 2015 PLOS One 10: e0140909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 smtClean="0"/>
              <a:t>Clearance of </a:t>
            </a:r>
            <a:r>
              <a:rPr lang="en-CA" sz="2800" dirty="0" err="1" smtClean="0"/>
              <a:t>HBsAg</a:t>
            </a:r>
            <a:r>
              <a:rPr lang="en-CA" sz="2800" dirty="0" smtClean="0"/>
              <a:t> is correlated with elimination of </a:t>
            </a:r>
            <a:r>
              <a:rPr lang="en-CA" sz="2800" dirty="0" err="1" smtClean="0"/>
              <a:t>cccDNA</a:t>
            </a:r>
            <a:endParaRPr lang="en-CA" sz="2800" dirty="0"/>
          </a:p>
        </p:txBody>
      </p:sp>
      <p:pic>
        <p:nvPicPr>
          <p:cNvPr id="3789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482725"/>
            <a:ext cx="5245100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448425" y="6275388"/>
            <a:ext cx="26066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</a:rPr>
              <a:t>Noordeen et al., 2015 PLOS One 10: e0140909</a:t>
            </a:r>
          </a:p>
        </p:txBody>
      </p:sp>
      <p:sp>
        <p:nvSpPr>
          <p:cNvPr id="37893" name="TextBox 5"/>
          <p:cNvSpPr txBox="1">
            <a:spLocks noChangeArrowheads="1"/>
          </p:cNvSpPr>
          <p:nvPr/>
        </p:nvSpPr>
        <p:spPr bwMode="auto">
          <a:xfrm>
            <a:off x="5548313" y="2573338"/>
            <a:ext cx="29876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00B050"/>
                </a:solidFill>
                <a:latin typeface="Calibri" panose="020F0502020204030204" pitchFamily="34" charset="0"/>
              </a:rPr>
              <a:t>Transcriptional inactivation and clearance of cccDNA suggests T-cell and or innate response is restored</a:t>
            </a:r>
          </a:p>
        </p:txBody>
      </p:sp>
      <p:sp>
        <p:nvSpPr>
          <p:cNvPr id="7" name="Rectangle 6"/>
          <p:cNvSpPr/>
          <p:nvPr/>
        </p:nvSpPr>
        <p:spPr>
          <a:xfrm>
            <a:off x="3268663" y="3917950"/>
            <a:ext cx="358775" cy="142081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4392613" y="3917950"/>
            <a:ext cx="358775" cy="142081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Clearance of </a:t>
            </a:r>
            <a:r>
              <a:rPr lang="en-CA" sz="2800" dirty="0" err="1"/>
              <a:t>HBsAg</a:t>
            </a:r>
            <a:r>
              <a:rPr lang="en-CA" sz="2800" dirty="0"/>
              <a:t> is correlated with elimination of </a:t>
            </a:r>
            <a:r>
              <a:rPr lang="en-CA" sz="2800" dirty="0" smtClean="0"/>
              <a:t>viral antigens in the liver</a:t>
            </a:r>
            <a:endParaRPr lang="en-CA" sz="2800" dirty="0"/>
          </a:p>
        </p:txBody>
      </p:sp>
      <p:pic>
        <p:nvPicPr>
          <p:cNvPr id="3891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377950"/>
            <a:ext cx="644207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7019925" y="4424363"/>
            <a:ext cx="1619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B050"/>
                </a:solidFill>
                <a:latin typeface="Calibri" panose="020F0502020204030204" pitchFamily="34" charset="0"/>
              </a:rPr>
              <a:t>Surface and core antigens are cleared from the liver</a:t>
            </a: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6448425" y="6275388"/>
            <a:ext cx="26066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</a:rPr>
              <a:t>Noordeen et al., 2015 PLOS One 10: e0140909</a:t>
            </a:r>
          </a:p>
        </p:txBody>
      </p:sp>
      <p:sp>
        <p:nvSpPr>
          <p:cNvPr id="6" name="Rectangle 5"/>
          <p:cNvSpPr/>
          <p:nvPr/>
        </p:nvSpPr>
        <p:spPr>
          <a:xfrm>
            <a:off x="550069" y="438467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1435894" y="438467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2315369" y="438467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4093369" y="438467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0" name="Rectangle 9"/>
          <p:cNvSpPr/>
          <p:nvPr/>
        </p:nvSpPr>
        <p:spPr>
          <a:xfrm>
            <a:off x="4979194" y="438467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5868194" y="4384675"/>
            <a:ext cx="819150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Rectangle 11"/>
          <p:cNvSpPr/>
          <p:nvPr/>
        </p:nvSpPr>
        <p:spPr>
          <a:xfrm>
            <a:off x="550069" y="506412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3" name="Rectangle 12"/>
          <p:cNvSpPr/>
          <p:nvPr/>
        </p:nvSpPr>
        <p:spPr>
          <a:xfrm>
            <a:off x="1435894" y="506412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4" name="Rectangle 13"/>
          <p:cNvSpPr/>
          <p:nvPr/>
        </p:nvSpPr>
        <p:spPr>
          <a:xfrm>
            <a:off x="2315369" y="506412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5" name="Rectangle 14"/>
          <p:cNvSpPr/>
          <p:nvPr/>
        </p:nvSpPr>
        <p:spPr>
          <a:xfrm>
            <a:off x="4093369" y="506412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6" name="Rectangle 15"/>
          <p:cNvSpPr/>
          <p:nvPr/>
        </p:nvSpPr>
        <p:spPr>
          <a:xfrm>
            <a:off x="4979194" y="5064125"/>
            <a:ext cx="820737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7" name="Rectangle 16"/>
          <p:cNvSpPr/>
          <p:nvPr/>
        </p:nvSpPr>
        <p:spPr>
          <a:xfrm>
            <a:off x="5868194" y="5064125"/>
            <a:ext cx="819150" cy="6286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>
            <a:spLocks noGrp="1"/>
          </p:cNvSpPr>
          <p:nvPr>
            <p:ph type="title"/>
          </p:nvPr>
        </p:nvSpPr>
        <p:spPr>
          <a:xfrm>
            <a:off x="457200" y="-7937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NAPs block the release of </a:t>
            </a:r>
            <a:r>
              <a:rPr lang="en-CA" sz="2800" dirty="0" err="1" smtClean="0"/>
              <a:t>subviral</a:t>
            </a:r>
            <a:r>
              <a:rPr lang="en-CA" sz="2800" dirty="0" smtClean="0"/>
              <a:t> particles</a:t>
            </a:r>
            <a:endParaRPr lang="en-CA" sz="2800" dirty="0"/>
          </a:p>
        </p:txBody>
      </p:sp>
      <p:sp>
        <p:nvSpPr>
          <p:cNvPr id="39939" name="Rectangle 1"/>
          <p:cNvSpPr>
            <a:spLocks noChangeArrowheads="1"/>
          </p:cNvSpPr>
          <p:nvPr/>
        </p:nvSpPr>
        <p:spPr bwMode="auto">
          <a:xfrm>
            <a:off x="4821238" y="4859881"/>
            <a:ext cx="2279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marL="0" lvl="1" algn="ctr" eaLnBrk="1" hangingPunct="1">
              <a:spcBef>
                <a:spcPct val="0"/>
              </a:spcBef>
              <a:buFontTx/>
              <a:buNone/>
            </a:pPr>
            <a:r>
              <a:rPr lang="en-CA" altLang="en-US" sz="2400" b="1" dirty="0" err="1">
                <a:solidFill>
                  <a:srgbClr val="FF9900"/>
                </a:solidFill>
                <a:latin typeface="Calibri" panose="020F0502020204030204" pitchFamily="34" charset="0"/>
              </a:rPr>
              <a:t>Virions</a:t>
            </a:r>
            <a:r>
              <a:rPr lang="en-CA" altLang="en-US" sz="2400" b="1" dirty="0">
                <a:solidFill>
                  <a:srgbClr val="FF9900"/>
                </a:solidFill>
                <a:latin typeface="Calibri" panose="020F0502020204030204" pitchFamily="34" charset="0"/>
              </a:rPr>
              <a:t> are not directly targeted by NAPs</a:t>
            </a:r>
          </a:p>
        </p:txBody>
      </p:sp>
      <p:sp>
        <p:nvSpPr>
          <p:cNvPr id="39940" name="TextBox 272"/>
          <p:cNvSpPr txBox="1">
            <a:spLocks noChangeArrowheads="1"/>
          </p:cNvSpPr>
          <p:nvPr/>
        </p:nvSpPr>
        <p:spPr bwMode="auto">
          <a:xfrm>
            <a:off x="4975225" y="1049338"/>
            <a:ext cx="39671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00B050"/>
                </a:solidFill>
                <a:cs typeface="Arial" panose="020B0604020202020204" pitchFamily="34" charset="0"/>
              </a:rPr>
              <a:t>HBsAg</a:t>
            </a:r>
            <a:r>
              <a:rPr lang="en-US" altLang="en-US" sz="1800" b="1" dirty="0">
                <a:solidFill>
                  <a:srgbClr val="00B050"/>
                </a:solidFill>
                <a:cs typeface="Arial" panose="020B0604020202020204" pitchFamily="34" charset="0"/>
              </a:rPr>
              <a:t> mediated immunosuppression removed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50"/>
                </a:solidFill>
                <a:cs typeface="Arial" panose="020B0604020202020204" pitchFamily="34" charset="0"/>
              </a:rPr>
              <a:t>Permissive immunological environment restored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50"/>
                </a:solidFill>
                <a:cs typeface="Arial" panose="020B0604020202020204" pitchFamily="34" charset="0"/>
              </a:rPr>
              <a:t>Improved effect of immunotherapy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B050"/>
                </a:solidFill>
                <a:cs typeface="Arial" panose="020B0604020202020204" pitchFamily="34" charset="0"/>
              </a:rPr>
              <a:t> (and potentially other antiviral agents)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926263" y="1706563"/>
            <a:ext cx="0" cy="49053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942" name="TextBox 42"/>
          <p:cNvSpPr txBox="1">
            <a:spLocks noChangeArrowheads="1"/>
          </p:cNvSpPr>
          <p:nvPr/>
        </p:nvSpPr>
        <p:spPr bwMode="auto">
          <a:xfrm>
            <a:off x="1339850" y="1739900"/>
            <a:ext cx="1128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Infected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hepatocyte</a:t>
            </a:r>
          </a:p>
        </p:txBody>
      </p:sp>
      <p:sp>
        <p:nvSpPr>
          <p:cNvPr id="39943" name="TextBox 227"/>
          <p:cNvSpPr txBox="1">
            <a:spLocks noChangeArrowheads="1"/>
          </p:cNvSpPr>
          <p:nvPr/>
        </p:nvSpPr>
        <p:spPr bwMode="auto">
          <a:xfrm>
            <a:off x="4525963" y="4202113"/>
            <a:ext cx="728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Virions</a:t>
            </a:r>
          </a:p>
        </p:txBody>
      </p:sp>
      <p:sp>
        <p:nvSpPr>
          <p:cNvPr id="39944" name="TextBox 238"/>
          <p:cNvSpPr txBox="1">
            <a:spLocks noChangeArrowheads="1"/>
          </p:cNvSpPr>
          <p:nvPr/>
        </p:nvSpPr>
        <p:spPr bwMode="auto">
          <a:xfrm>
            <a:off x="4175125" y="3713163"/>
            <a:ext cx="75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HBeAg</a:t>
            </a:r>
          </a:p>
        </p:txBody>
      </p:sp>
      <p:sp>
        <p:nvSpPr>
          <p:cNvPr id="115" name="Up Arrow 114"/>
          <p:cNvSpPr>
            <a:spLocks noChangeArrowheads="1"/>
          </p:cNvSpPr>
          <p:nvPr/>
        </p:nvSpPr>
        <p:spPr bwMode="auto">
          <a:xfrm rot="6256804">
            <a:off x="3258344" y="4196556"/>
            <a:ext cx="180975" cy="1039813"/>
          </a:xfrm>
          <a:prstGeom prst="upArrow">
            <a:avLst>
              <a:gd name="adj1" fmla="val 50000"/>
              <a:gd name="adj2" fmla="val 171657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6" name="Up Arrow 115"/>
          <p:cNvSpPr>
            <a:spLocks noChangeArrowheads="1"/>
          </p:cNvSpPr>
          <p:nvPr/>
        </p:nvSpPr>
        <p:spPr bwMode="auto">
          <a:xfrm rot="5234102">
            <a:off x="2825750" y="2854325"/>
            <a:ext cx="122238" cy="2020888"/>
          </a:xfrm>
          <a:prstGeom prst="upArrow">
            <a:avLst>
              <a:gd name="adj1" fmla="val 50000"/>
              <a:gd name="adj2" fmla="val 161726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7" name="Freeform 116"/>
          <p:cNvSpPr/>
          <p:nvPr/>
        </p:nvSpPr>
        <p:spPr>
          <a:xfrm rot="5550676">
            <a:off x="59531" y="2121694"/>
            <a:ext cx="3609975" cy="3500438"/>
          </a:xfrm>
          <a:custGeom>
            <a:avLst/>
            <a:gdLst>
              <a:gd name="connsiteX0" fmla="*/ 0 w 2057400"/>
              <a:gd name="connsiteY0" fmla="*/ 580274 h 1981200"/>
              <a:gd name="connsiteX1" fmla="*/ 580274 w 2057400"/>
              <a:gd name="connsiteY1" fmla="*/ 0 h 1981200"/>
              <a:gd name="connsiteX2" fmla="*/ 1477126 w 2057400"/>
              <a:gd name="connsiteY2" fmla="*/ 0 h 1981200"/>
              <a:gd name="connsiteX3" fmla="*/ 2057400 w 2057400"/>
              <a:gd name="connsiteY3" fmla="*/ 580274 h 1981200"/>
              <a:gd name="connsiteX4" fmla="*/ 2057400 w 2057400"/>
              <a:gd name="connsiteY4" fmla="*/ 1400926 h 1981200"/>
              <a:gd name="connsiteX5" fmla="*/ 1477126 w 2057400"/>
              <a:gd name="connsiteY5" fmla="*/ 1981200 h 1981200"/>
              <a:gd name="connsiteX6" fmla="*/ 580274 w 2057400"/>
              <a:gd name="connsiteY6" fmla="*/ 1981200 h 1981200"/>
              <a:gd name="connsiteX7" fmla="*/ 0 w 2057400"/>
              <a:gd name="connsiteY7" fmla="*/ 1400926 h 1981200"/>
              <a:gd name="connsiteX8" fmla="*/ 0 w 2057400"/>
              <a:gd name="connsiteY8" fmla="*/ 580274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533400 w 2590800"/>
              <a:gd name="connsiteY7" fmla="*/ 1400926 h 1981200"/>
              <a:gd name="connsiteX8" fmla="*/ 0 w 2590800"/>
              <a:gd name="connsiteY8" fmla="*/ 381000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152400 w 2590800"/>
              <a:gd name="connsiteY7" fmla="*/ 1524000 h 1981200"/>
              <a:gd name="connsiteX8" fmla="*/ 0 w 2590800"/>
              <a:gd name="connsiteY8" fmla="*/ 381000 h 1981200"/>
              <a:gd name="connsiteX0" fmla="*/ 0 w 2895600"/>
              <a:gd name="connsiteY0" fmla="*/ 381000 h 1981200"/>
              <a:gd name="connsiteX1" fmla="*/ 1113674 w 2895600"/>
              <a:gd name="connsiteY1" fmla="*/ 0 h 1981200"/>
              <a:gd name="connsiteX2" fmla="*/ 2010526 w 2895600"/>
              <a:gd name="connsiteY2" fmla="*/ 0 h 1981200"/>
              <a:gd name="connsiteX3" fmla="*/ 2895600 w 2895600"/>
              <a:gd name="connsiteY3" fmla="*/ 457200 h 1981200"/>
              <a:gd name="connsiteX4" fmla="*/ 2590800 w 2895600"/>
              <a:gd name="connsiteY4" fmla="*/ 1400926 h 1981200"/>
              <a:gd name="connsiteX5" fmla="*/ 2010526 w 2895600"/>
              <a:gd name="connsiteY5" fmla="*/ 1981200 h 1981200"/>
              <a:gd name="connsiteX6" fmla="*/ 1113674 w 2895600"/>
              <a:gd name="connsiteY6" fmla="*/ 1981200 h 1981200"/>
              <a:gd name="connsiteX7" fmla="*/ 152400 w 2895600"/>
              <a:gd name="connsiteY7" fmla="*/ 1524000 h 1981200"/>
              <a:gd name="connsiteX8" fmla="*/ 0 w 2895600"/>
              <a:gd name="connsiteY8" fmla="*/ 381000 h 19812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010526 w 2895600"/>
              <a:gd name="connsiteY5" fmla="*/ 19812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2098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574431 w 2895600"/>
              <a:gd name="connsiteY1" fmla="*/ 184638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82062 w 2895600"/>
              <a:gd name="connsiteY9" fmla="*/ 949569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152400 w 2895600"/>
              <a:gd name="connsiteY9" fmla="*/ 990600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530469 w 2895600"/>
              <a:gd name="connsiteY8" fmla="*/ 1855177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609600 w 2895600"/>
              <a:gd name="connsiteY8" fmla="*/ 1828800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47092 w 2895600"/>
              <a:gd name="connsiteY7" fmla="*/ 2162908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12192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51638 w 2895600"/>
              <a:gd name="connsiteY5" fmla="*/ 808892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52700 w 2895600"/>
              <a:gd name="connsiteY7" fmla="*/ 1617785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3035300"/>
              <a:gd name="connsiteY0" fmla="*/ 381000 h 2209800"/>
              <a:gd name="connsiteX1" fmla="*/ 609600 w 3035300"/>
              <a:gd name="connsiteY1" fmla="*/ 304800 h 2209800"/>
              <a:gd name="connsiteX2" fmla="*/ 1113674 w 3035300"/>
              <a:gd name="connsiteY2" fmla="*/ 0 h 2209800"/>
              <a:gd name="connsiteX3" fmla="*/ 1981200 w 3035300"/>
              <a:gd name="connsiteY3" fmla="*/ 304800 h 2209800"/>
              <a:gd name="connsiteX4" fmla="*/ 2895600 w 3035300"/>
              <a:gd name="connsiteY4" fmla="*/ 457200 h 2209800"/>
              <a:gd name="connsiteX5" fmla="*/ 2819400 w 3035300"/>
              <a:gd name="connsiteY5" fmla="*/ 838200 h 2209800"/>
              <a:gd name="connsiteX6" fmla="*/ 2819400 w 3035300"/>
              <a:gd name="connsiteY6" fmla="*/ 1219200 h 2209800"/>
              <a:gd name="connsiteX7" fmla="*/ 2514600 w 3035300"/>
              <a:gd name="connsiteY7" fmla="*/ 1524000 h 2209800"/>
              <a:gd name="connsiteX8" fmla="*/ 2209800 w 3035300"/>
              <a:gd name="connsiteY8" fmla="*/ 2133600 h 2209800"/>
              <a:gd name="connsiteX9" fmla="*/ 1600200 w 3035300"/>
              <a:gd name="connsiteY9" fmla="*/ 2133600 h 2209800"/>
              <a:gd name="connsiteX10" fmla="*/ 914400 w 3035300"/>
              <a:gd name="connsiteY10" fmla="*/ 2209800 h 2209800"/>
              <a:gd name="connsiteX11" fmla="*/ 609600 w 3035300"/>
              <a:gd name="connsiteY11" fmla="*/ 1828800 h 2209800"/>
              <a:gd name="connsiteX12" fmla="*/ 152400 w 3035300"/>
              <a:gd name="connsiteY12" fmla="*/ 1524000 h 2209800"/>
              <a:gd name="connsiteX13" fmla="*/ 152400 w 3035300"/>
              <a:gd name="connsiteY13" fmla="*/ 990600 h 2209800"/>
              <a:gd name="connsiteX14" fmla="*/ 0 w 30353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95600" h="2209800">
                <a:moveTo>
                  <a:pt x="0" y="381000"/>
                </a:moveTo>
                <a:cubicBezTo>
                  <a:pt x="134815" y="394677"/>
                  <a:pt x="423988" y="368300"/>
                  <a:pt x="609600" y="304800"/>
                </a:cubicBezTo>
                <a:cubicBezTo>
                  <a:pt x="795212" y="241300"/>
                  <a:pt x="994486" y="88900"/>
                  <a:pt x="1113674" y="0"/>
                </a:cubicBezTo>
                <a:cubicBezTo>
                  <a:pt x="1371582" y="87923"/>
                  <a:pt x="1684212" y="228600"/>
                  <a:pt x="1981200" y="304800"/>
                </a:cubicBezTo>
                <a:cubicBezTo>
                  <a:pt x="2278188" y="381000"/>
                  <a:pt x="2371969" y="382954"/>
                  <a:pt x="2895600" y="457200"/>
                </a:cubicBezTo>
                <a:cubicBezTo>
                  <a:pt x="2786185" y="689708"/>
                  <a:pt x="2755900" y="711200"/>
                  <a:pt x="2743200" y="838200"/>
                </a:cubicBezTo>
                <a:cubicBezTo>
                  <a:pt x="2730500" y="965200"/>
                  <a:pt x="2796931" y="1101969"/>
                  <a:pt x="2819400" y="1219200"/>
                </a:cubicBezTo>
                <a:cubicBezTo>
                  <a:pt x="2745154" y="1280746"/>
                  <a:pt x="2616200" y="1371600"/>
                  <a:pt x="2514600" y="1524000"/>
                </a:cubicBezTo>
                <a:cubicBezTo>
                  <a:pt x="2413000" y="1676400"/>
                  <a:pt x="2280138" y="2029069"/>
                  <a:pt x="2209800" y="2133600"/>
                </a:cubicBezTo>
                <a:cubicBezTo>
                  <a:pt x="1919654" y="2100385"/>
                  <a:pt x="1816100" y="2120900"/>
                  <a:pt x="1600200" y="2133600"/>
                </a:cubicBezTo>
                <a:cubicBezTo>
                  <a:pt x="1384300" y="2146300"/>
                  <a:pt x="1141046" y="2155092"/>
                  <a:pt x="914400" y="2209800"/>
                </a:cubicBezTo>
                <a:cubicBezTo>
                  <a:pt x="743439" y="1977292"/>
                  <a:pt x="736600" y="1943100"/>
                  <a:pt x="609600" y="1828800"/>
                </a:cubicBezTo>
                <a:cubicBezTo>
                  <a:pt x="482600" y="1714500"/>
                  <a:pt x="301869" y="1640254"/>
                  <a:pt x="152400" y="1524000"/>
                </a:cubicBezTo>
                <a:cubicBezTo>
                  <a:pt x="161192" y="1217246"/>
                  <a:pt x="177800" y="1181100"/>
                  <a:pt x="152400" y="990600"/>
                </a:cubicBezTo>
                <a:cubicBezTo>
                  <a:pt x="127000" y="800100"/>
                  <a:pt x="117231" y="767862"/>
                  <a:pt x="0" y="381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9948" name="Group 228"/>
          <p:cNvGrpSpPr>
            <a:grpSpLocks/>
          </p:cNvGrpSpPr>
          <p:nvPr/>
        </p:nvGrpSpPr>
        <p:grpSpPr bwMode="auto">
          <a:xfrm rot="5550676">
            <a:off x="3993357" y="3791744"/>
            <a:ext cx="230187" cy="193675"/>
            <a:chOff x="6075485" y="1046285"/>
            <a:chExt cx="439615" cy="369276"/>
          </a:xfrm>
        </p:grpSpPr>
        <p:sp>
          <p:nvSpPr>
            <p:cNvPr id="119" name="Oval 118"/>
            <p:cNvSpPr>
              <a:spLocks noChangeArrowheads="1"/>
            </p:cNvSpPr>
            <p:nvPr/>
          </p:nvSpPr>
          <p:spPr bwMode="auto">
            <a:xfrm>
              <a:off x="6035291" y="1183315"/>
              <a:ext cx="66700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0" name="Oval 119"/>
            <p:cNvSpPr>
              <a:spLocks noChangeArrowheads="1"/>
            </p:cNvSpPr>
            <p:nvPr/>
          </p:nvSpPr>
          <p:spPr bwMode="auto">
            <a:xfrm>
              <a:off x="6292269" y="1299246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1" name="Oval 120"/>
            <p:cNvSpPr>
              <a:spLocks noChangeArrowheads="1"/>
            </p:cNvSpPr>
            <p:nvPr/>
          </p:nvSpPr>
          <p:spPr bwMode="auto">
            <a:xfrm>
              <a:off x="6083061" y="1441717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2" name="Oval 121"/>
            <p:cNvSpPr>
              <a:spLocks noChangeArrowheads="1"/>
            </p:cNvSpPr>
            <p:nvPr/>
          </p:nvSpPr>
          <p:spPr bwMode="auto">
            <a:xfrm>
              <a:off x="6147321" y="1245001"/>
              <a:ext cx="69733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3" name="Oval 122"/>
            <p:cNvSpPr>
              <a:spLocks noChangeArrowheads="1"/>
            </p:cNvSpPr>
            <p:nvPr/>
          </p:nvSpPr>
          <p:spPr bwMode="auto">
            <a:xfrm>
              <a:off x="6235198" y="1174496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4" name="Oval 123"/>
            <p:cNvSpPr>
              <a:spLocks noChangeArrowheads="1"/>
            </p:cNvSpPr>
            <p:nvPr/>
          </p:nvSpPr>
          <p:spPr bwMode="auto">
            <a:xfrm>
              <a:off x="6205943" y="1475658"/>
              <a:ext cx="72764" cy="69617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5" name="Oval 124"/>
            <p:cNvSpPr>
              <a:spLocks noChangeArrowheads="1"/>
            </p:cNvSpPr>
            <p:nvPr/>
          </p:nvSpPr>
          <p:spPr bwMode="auto">
            <a:xfrm>
              <a:off x="6032048" y="1316699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6" name="Oval 125"/>
            <p:cNvSpPr>
              <a:spLocks noChangeArrowheads="1"/>
            </p:cNvSpPr>
            <p:nvPr/>
          </p:nvSpPr>
          <p:spPr bwMode="auto">
            <a:xfrm>
              <a:off x="6444128" y="1162320"/>
              <a:ext cx="69731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127" name="Oval 126"/>
            <p:cNvSpPr>
              <a:spLocks noChangeArrowheads="1"/>
            </p:cNvSpPr>
            <p:nvPr/>
          </p:nvSpPr>
          <p:spPr bwMode="auto">
            <a:xfrm>
              <a:off x="6366451" y="1399010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</p:grpSp>
      <p:grpSp>
        <p:nvGrpSpPr>
          <p:cNvPr id="39949" name="Group 127"/>
          <p:cNvGrpSpPr>
            <a:grpSpLocks/>
          </p:cNvGrpSpPr>
          <p:nvPr/>
        </p:nvGrpSpPr>
        <p:grpSpPr bwMode="auto">
          <a:xfrm rot="3235318">
            <a:off x="3502818" y="4304507"/>
            <a:ext cx="1357313" cy="1365250"/>
            <a:chOff x="3218495" y="4518495"/>
            <a:chExt cx="875137" cy="879939"/>
          </a:xfrm>
        </p:grpSpPr>
        <p:grpSp>
          <p:nvGrpSpPr>
            <p:cNvPr id="40009" name="Group 128"/>
            <p:cNvGrpSpPr>
              <a:grpSpLocks/>
            </p:cNvGrpSpPr>
            <p:nvPr/>
          </p:nvGrpSpPr>
          <p:grpSpPr bwMode="auto">
            <a:xfrm rot="2101797">
              <a:off x="3521854" y="4518495"/>
              <a:ext cx="262891" cy="262889"/>
              <a:chOff x="4194590" y="4488422"/>
              <a:chExt cx="262891" cy="262889"/>
            </a:xfrm>
          </p:grpSpPr>
          <p:sp>
            <p:nvSpPr>
              <p:cNvPr id="40035" name="Hexagon 155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 rot="5550676">
                <a:off x="4194159" y="4496125"/>
                <a:ext cx="262959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37" name="Oval 157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38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0" name="Group 129"/>
            <p:cNvGrpSpPr>
              <a:grpSpLocks/>
            </p:cNvGrpSpPr>
            <p:nvPr/>
          </p:nvGrpSpPr>
          <p:grpSpPr bwMode="auto">
            <a:xfrm>
              <a:off x="3824147" y="4677630"/>
              <a:ext cx="262891" cy="262889"/>
              <a:chOff x="4194590" y="4488422"/>
              <a:chExt cx="262891" cy="262889"/>
            </a:xfrm>
          </p:grpSpPr>
          <p:sp>
            <p:nvSpPr>
              <p:cNvPr id="40031" name="Hexagon 151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 rot="5550676">
                <a:off x="4191180" y="4489997"/>
                <a:ext cx="258865" cy="26407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33" name="Oval 153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34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1" name="Group 130"/>
            <p:cNvGrpSpPr>
              <a:grpSpLocks/>
            </p:cNvGrpSpPr>
            <p:nvPr/>
          </p:nvGrpSpPr>
          <p:grpSpPr bwMode="auto">
            <a:xfrm>
              <a:off x="3521833" y="4839492"/>
              <a:ext cx="262891" cy="262889"/>
              <a:chOff x="4194590" y="4488422"/>
              <a:chExt cx="262891" cy="262889"/>
            </a:xfrm>
          </p:grpSpPr>
          <p:sp>
            <p:nvSpPr>
              <p:cNvPr id="40027" name="Hexagon 147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 rot="5550676">
                <a:off x="4187467" y="4494628"/>
                <a:ext cx="262958" cy="26305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29" name="Oval 149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30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2" name="Group 132"/>
            <p:cNvGrpSpPr>
              <a:grpSpLocks/>
            </p:cNvGrpSpPr>
            <p:nvPr/>
          </p:nvGrpSpPr>
          <p:grpSpPr bwMode="auto">
            <a:xfrm rot="-7186742">
              <a:off x="3484468" y="5135544"/>
              <a:ext cx="262891" cy="262889"/>
              <a:chOff x="4194590" y="4488422"/>
              <a:chExt cx="262891" cy="262889"/>
            </a:xfrm>
          </p:grpSpPr>
          <p:sp>
            <p:nvSpPr>
              <p:cNvPr id="40023" name="Hexagon 143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Oval 144"/>
              <p:cNvSpPr/>
              <p:nvPr/>
            </p:nvSpPr>
            <p:spPr>
              <a:xfrm rot="5550676">
                <a:off x="4190442" y="4480788"/>
                <a:ext cx="264077" cy="26295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25" name="Oval 145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26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3" name="Group 133"/>
            <p:cNvGrpSpPr>
              <a:grpSpLocks/>
            </p:cNvGrpSpPr>
            <p:nvPr/>
          </p:nvGrpSpPr>
          <p:grpSpPr bwMode="auto">
            <a:xfrm rot="-3007633">
              <a:off x="3830742" y="4981583"/>
              <a:ext cx="262891" cy="262889"/>
              <a:chOff x="4194590" y="4488422"/>
              <a:chExt cx="262891" cy="262889"/>
            </a:xfrm>
          </p:grpSpPr>
          <p:sp>
            <p:nvSpPr>
              <p:cNvPr id="40019" name="Hexagon 139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Oval 140"/>
              <p:cNvSpPr/>
              <p:nvPr/>
            </p:nvSpPr>
            <p:spPr>
              <a:xfrm rot="5550676">
                <a:off x="4186258" y="4487659"/>
                <a:ext cx="265101" cy="26398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21" name="Oval 141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22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14" name="Group 134"/>
            <p:cNvGrpSpPr>
              <a:grpSpLocks/>
            </p:cNvGrpSpPr>
            <p:nvPr/>
          </p:nvGrpSpPr>
          <p:grpSpPr bwMode="auto">
            <a:xfrm rot="1448413">
              <a:off x="3218495" y="4772488"/>
              <a:ext cx="262891" cy="262889"/>
              <a:chOff x="4194590" y="4488422"/>
              <a:chExt cx="262891" cy="262889"/>
            </a:xfrm>
          </p:grpSpPr>
          <p:sp>
            <p:nvSpPr>
              <p:cNvPr id="40015" name="Hexagon 135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Oval 136"/>
              <p:cNvSpPr/>
              <p:nvPr/>
            </p:nvSpPr>
            <p:spPr>
              <a:xfrm rot="5550676">
                <a:off x="4192507" y="4493608"/>
                <a:ext cx="262958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0017" name="Oval 137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18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39950" name="Group 159"/>
          <p:cNvGrpSpPr>
            <a:grpSpLocks/>
          </p:cNvGrpSpPr>
          <p:nvPr/>
        </p:nvGrpSpPr>
        <p:grpSpPr bwMode="auto">
          <a:xfrm rot="2304800">
            <a:off x="2141538" y="4267200"/>
            <a:ext cx="628650" cy="652463"/>
            <a:chOff x="1808524" y="4144648"/>
            <a:chExt cx="405170" cy="420369"/>
          </a:xfrm>
        </p:grpSpPr>
        <p:grpSp>
          <p:nvGrpSpPr>
            <p:cNvPr id="39997" name="Group 160"/>
            <p:cNvGrpSpPr>
              <a:grpSpLocks/>
            </p:cNvGrpSpPr>
            <p:nvPr/>
          </p:nvGrpSpPr>
          <p:grpSpPr bwMode="auto">
            <a:xfrm>
              <a:off x="1808524" y="4144648"/>
              <a:ext cx="184165" cy="201073"/>
              <a:chOff x="1674603" y="4600831"/>
              <a:chExt cx="184165" cy="201073"/>
            </a:xfrm>
          </p:grpSpPr>
          <p:sp>
            <p:nvSpPr>
              <p:cNvPr id="40006" name="Hexagon 169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7" name="Oval 170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8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998" name="Group 161"/>
            <p:cNvGrpSpPr>
              <a:grpSpLocks/>
            </p:cNvGrpSpPr>
            <p:nvPr/>
          </p:nvGrpSpPr>
          <p:grpSpPr bwMode="auto">
            <a:xfrm rot="1734696">
              <a:off x="2029529" y="4210893"/>
              <a:ext cx="184165" cy="201073"/>
              <a:chOff x="1674603" y="4600831"/>
              <a:chExt cx="184165" cy="201073"/>
            </a:xfrm>
          </p:grpSpPr>
          <p:sp>
            <p:nvSpPr>
              <p:cNvPr id="40003" name="Hexagon 166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4" name="Oval 167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5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999" name="Group 162"/>
            <p:cNvGrpSpPr>
              <a:grpSpLocks/>
            </p:cNvGrpSpPr>
            <p:nvPr/>
          </p:nvGrpSpPr>
          <p:grpSpPr bwMode="auto">
            <a:xfrm rot="-2503997">
              <a:off x="1855510" y="4363944"/>
              <a:ext cx="184165" cy="201073"/>
              <a:chOff x="1674603" y="4600831"/>
              <a:chExt cx="184165" cy="201073"/>
            </a:xfrm>
          </p:grpSpPr>
          <p:sp>
            <p:nvSpPr>
              <p:cNvPr id="40000" name="Hexagon 163"/>
              <p:cNvSpPr>
                <a:spLocks noChangeArrowheads="1"/>
              </p:cNvSpPr>
              <p:nvPr/>
            </p:nvSpPr>
            <p:spPr bwMode="auto">
              <a:xfrm rot="3065039">
                <a:off x="1666149" y="4609285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1" name="Oval 164"/>
              <p:cNvSpPr>
                <a:spLocks noChangeArrowheads="1"/>
              </p:cNvSpPr>
              <p:nvPr/>
            </p:nvSpPr>
            <p:spPr bwMode="auto">
              <a:xfrm rot="3065039">
                <a:off x="1703396" y="4639811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0002" name="Oval 256"/>
              <p:cNvSpPr>
                <a:spLocks/>
              </p:cNvSpPr>
              <p:nvPr/>
            </p:nvSpPr>
            <p:spPr bwMode="auto">
              <a:xfrm rot="3065039">
                <a:off x="1725477" y="4661823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173" name="Up Arrow 172"/>
          <p:cNvSpPr>
            <a:spLocks noChangeArrowheads="1"/>
          </p:cNvSpPr>
          <p:nvPr/>
        </p:nvSpPr>
        <p:spPr bwMode="auto">
          <a:xfrm rot="6980822">
            <a:off x="1943894" y="4183857"/>
            <a:ext cx="180975" cy="357187"/>
          </a:xfrm>
          <a:prstGeom prst="upArrow">
            <a:avLst>
              <a:gd name="adj1" fmla="val 50000"/>
              <a:gd name="adj2" fmla="val 92465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9952" name="TextBox 227"/>
          <p:cNvSpPr txBox="1">
            <a:spLocks noChangeArrowheads="1"/>
          </p:cNvSpPr>
          <p:nvPr/>
        </p:nvSpPr>
        <p:spPr bwMode="auto">
          <a:xfrm>
            <a:off x="2401888" y="399256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Capsids</a:t>
            </a:r>
          </a:p>
        </p:txBody>
      </p:sp>
      <p:sp>
        <p:nvSpPr>
          <p:cNvPr id="175" name="Oval 174"/>
          <p:cNvSpPr/>
          <p:nvPr/>
        </p:nvSpPr>
        <p:spPr>
          <a:xfrm rot="14906858">
            <a:off x="59531" y="3221832"/>
            <a:ext cx="1958975" cy="1398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954" name="TextBox 227"/>
          <p:cNvSpPr txBox="1">
            <a:spLocks noChangeArrowheads="1"/>
          </p:cNvSpPr>
          <p:nvPr/>
        </p:nvSpPr>
        <p:spPr bwMode="auto">
          <a:xfrm>
            <a:off x="357188" y="3287713"/>
            <a:ext cx="833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cccDNA</a:t>
            </a:r>
          </a:p>
        </p:txBody>
      </p:sp>
      <p:grpSp>
        <p:nvGrpSpPr>
          <p:cNvPr id="39955" name="Group 176"/>
          <p:cNvGrpSpPr>
            <a:grpSpLocks/>
          </p:cNvGrpSpPr>
          <p:nvPr/>
        </p:nvGrpSpPr>
        <p:grpSpPr bwMode="auto">
          <a:xfrm rot="4669712">
            <a:off x="986631" y="4099719"/>
            <a:ext cx="392113" cy="73025"/>
            <a:chOff x="4586718" y="3967946"/>
            <a:chExt cx="884537" cy="164865"/>
          </a:xfrm>
        </p:grpSpPr>
        <p:sp>
          <p:nvSpPr>
            <p:cNvPr id="39994" name="Oval 177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5" name="Oval 178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6" name="Oval 18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56" name="Group 181"/>
          <p:cNvGrpSpPr>
            <a:grpSpLocks/>
          </p:cNvGrpSpPr>
          <p:nvPr/>
        </p:nvGrpSpPr>
        <p:grpSpPr bwMode="auto">
          <a:xfrm rot="6937903">
            <a:off x="473870" y="4025106"/>
            <a:ext cx="392112" cy="73025"/>
            <a:chOff x="4586718" y="3967946"/>
            <a:chExt cx="884537" cy="164865"/>
          </a:xfrm>
        </p:grpSpPr>
        <p:sp>
          <p:nvSpPr>
            <p:cNvPr id="39991" name="Oval 182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2" name="Oval 183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3" name="Oval 184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57" name="Group 185"/>
          <p:cNvGrpSpPr>
            <a:grpSpLocks/>
          </p:cNvGrpSpPr>
          <p:nvPr/>
        </p:nvGrpSpPr>
        <p:grpSpPr bwMode="auto">
          <a:xfrm rot="3600000">
            <a:off x="808832" y="4066381"/>
            <a:ext cx="392112" cy="73025"/>
            <a:chOff x="4586718" y="3967946"/>
            <a:chExt cx="884537" cy="164865"/>
          </a:xfrm>
        </p:grpSpPr>
        <p:sp>
          <p:nvSpPr>
            <p:cNvPr id="39988" name="Oval 186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9" name="Oval 187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90" name="Oval 188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58" name="Group 189"/>
          <p:cNvGrpSpPr>
            <a:grpSpLocks/>
          </p:cNvGrpSpPr>
          <p:nvPr/>
        </p:nvGrpSpPr>
        <p:grpSpPr bwMode="auto">
          <a:xfrm rot="1487911">
            <a:off x="746125" y="3765550"/>
            <a:ext cx="392113" cy="73025"/>
            <a:chOff x="4586718" y="3967946"/>
            <a:chExt cx="884537" cy="164865"/>
          </a:xfrm>
        </p:grpSpPr>
        <p:sp>
          <p:nvSpPr>
            <p:cNvPr id="39985" name="Oval 190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6" name="Oval 191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7" name="Oval 192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59" name="Group 193"/>
          <p:cNvGrpSpPr>
            <a:grpSpLocks/>
          </p:cNvGrpSpPr>
          <p:nvPr/>
        </p:nvGrpSpPr>
        <p:grpSpPr bwMode="auto">
          <a:xfrm rot="5855905">
            <a:off x="631031" y="4274344"/>
            <a:ext cx="392113" cy="73025"/>
            <a:chOff x="4586718" y="3967946"/>
            <a:chExt cx="884537" cy="164865"/>
          </a:xfrm>
        </p:grpSpPr>
        <p:sp>
          <p:nvSpPr>
            <p:cNvPr id="39982" name="Oval 194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3" name="Oval 195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4" name="Oval 196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60" name="Group 197"/>
          <p:cNvGrpSpPr>
            <a:grpSpLocks/>
          </p:cNvGrpSpPr>
          <p:nvPr/>
        </p:nvGrpSpPr>
        <p:grpSpPr bwMode="auto">
          <a:xfrm rot="6937903">
            <a:off x="372270" y="3856831"/>
            <a:ext cx="392112" cy="73025"/>
            <a:chOff x="4586718" y="3967946"/>
            <a:chExt cx="884537" cy="164865"/>
          </a:xfrm>
        </p:grpSpPr>
        <p:sp>
          <p:nvSpPr>
            <p:cNvPr id="39979" name="Oval 198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0" name="Oval 199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81" name="Oval 20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61" name="Group 201"/>
          <p:cNvGrpSpPr>
            <a:grpSpLocks/>
          </p:cNvGrpSpPr>
          <p:nvPr/>
        </p:nvGrpSpPr>
        <p:grpSpPr bwMode="auto">
          <a:xfrm rot="3600000">
            <a:off x="996156" y="3766344"/>
            <a:ext cx="392113" cy="73025"/>
            <a:chOff x="4586718" y="3967946"/>
            <a:chExt cx="884537" cy="164865"/>
          </a:xfrm>
        </p:grpSpPr>
        <p:sp>
          <p:nvSpPr>
            <p:cNvPr id="39976" name="Oval 202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77" name="Oval 203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78" name="Oval 204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39962" name="Group 205"/>
          <p:cNvGrpSpPr>
            <a:grpSpLocks/>
          </p:cNvGrpSpPr>
          <p:nvPr/>
        </p:nvGrpSpPr>
        <p:grpSpPr bwMode="auto">
          <a:xfrm rot="5855905">
            <a:off x="1192213" y="4265613"/>
            <a:ext cx="390525" cy="73025"/>
            <a:chOff x="4586718" y="3967946"/>
            <a:chExt cx="884537" cy="164865"/>
          </a:xfrm>
        </p:grpSpPr>
        <p:sp>
          <p:nvSpPr>
            <p:cNvPr id="39973" name="Oval 206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74" name="Oval 207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9975" name="Oval 208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39963" name="Circular Arrow 18"/>
          <p:cNvSpPr>
            <a:spLocks/>
          </p:cNvSpPr>
          <p:nvPr/>
        </p:nvSpPr>
        <p:spPr bwMode="auto">
          <a:xfrm rot="7925224">
            <a:off x="1878013" y="4122738"/>
            <a:ext cx="555625" cy="1393825"/>
          </a:xfrm>
          <a:custGeom>
            <a:avLst/>
            <a:gdLst>
              <a:gd name="T0" fmla="*/ 0 w 749532"/>
              <a:gd name="T1" fmla="*/ 574106 h 1125121"/>
              <a:gd name="T2" fmla="*/ 171649 w 749532"/>
              <a:gd name="T3" fmla="*/ 257394 h 1125121"/>
              <a:gd name="T4" fmla="*/ 213454 w 749532"/>
              <a:gd name="T5" fmla="*/ 2439017 h 1125121"/>
              <a:gd name="T6" fmla="*/ 226585 w 749532"/>
              <a:gd name="T7" fmla="*/ 2439017 h 1125121"/>
              <a:gd name="T8" fmla="*/ 200707 w 749532"/>
              <a:gd name="T9" fmla="*/ 2649528 h 1125121"/>
              <a:gd name="T10" fmla="*/ 174152 w 749532"/>
              <a:gd name="T11" fmla="*/ 2439017 h 1125121"/>
              <a:gd name="T12" fmla="*/ 187289 w 749532"/>
              <a:gd name="T13" fmla="*/ 2439017 h 1125121"/>
              <a:gd name="T14" fmla="*/ 162425 w 749532"/>
              <a:gd name="T15" fmla="*/ 574500 h 1125121"/>
              <a:gd name="T16" fmla="*/ 83301 w 749532"/>
              <a:gd name="T17" fmla="*/ 304400 h 1125121"/>
              <a:gd name="T18" fmla="*/ 25145 w 749532"/>
              <a:gd name="T19" fmla="*/ 701601 h 1125121"/>
              <a:gd name="T20" fmla="*/ 0 w 749532"/>
              <a:gd name="T21" fmla="*/ 574106 h 112512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49532" h="1125121">
                <a:moveTo>
                  <a:pt x="0" y="243794"/>
                </a:moveTo>
                <a:cubicBezTo>
                  <a:pt x="275551" y="-75135"/>
                  <a:pt x="463751" y="-37436"/>
                  <a:pt x="567805" y="109302"/>
                </a:cubicBezTo>
                <a:cubicBezTo>
                  <a:pt x="671859" y="256040"/>
                  <a:pt x="687301" y="333976"/>
                  <a:pt x="706094" y="1035727"/>
                </a:cubicBezTo>
                <a:lnTo>
                  <a:pt x="749532" y="1035727"/>
                </a:lnTo>
                <a:lnTo>
                  <a:pt x="663927" y="1125121"/>
                </a:lnTo>
                <a:lnTo>
                  <a:pt x="576085" y="1035727"/>
                </a:lnTo>
                <a:lnTo>
                  <a:pt x="619543" y="1035727"/>
                </a:lnTo>
                <a:cubicBezTo>
                  <a:pt x="613078" y="903766"/>
                  <a:pt x="594623" y="395038"/>
                  <a:pt x="537292" y="243961"/>
                </a:cubicBezTo>
                <a:cubicBezTo>
                  <a:pt x="479961" y="92884"/>
                  <a:pt x="371865" y="66875"/>
                  <a:pt x="275556" y="129263"/>
                </a:cubicBezTo>
                <a:cubicBezTo>
                  <a:pt x="179247" y="191651"/>
                  <a:pt x="219561" y="146666"/>
                  <a:pt x="83181" y="297934"/>
                </a:cubicBezTo>
                <a:cubicBezTo>
                  <a:pt x="28414" y="254905"/>
                  <a:pt x="37124" y="271889"/>
                  <a:pt x="0" y="243794"/>
                </a:cubicBezTo>
                <a:close/>
              </a:path>
            </a:pathLst>
          </a:custGeom>
          <a:solidFill>
            <a:srgbClr val="FF0000">
              <a:alpha val="50195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A"/>
          </a:p>
        </p:txBody>
      </p:sp>
      <p:sp>
        <p:nvSpPr>
          <p:cNvPr id="39964" name="TextBox 227"/>
          <p:cNvSpPr txBox="1">
            <a:spLocks noChangeArrowheads="1"/>
          </p:cNvSpPr>
          <p:nvPr/>
        </p:nvSpPr>
        <p:spPr bwMode="auto">
          <a:xfrm rot="2440736">
            <a:off x="1395413" y="4967288"/>
            <a:ext cx="1036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1"/>
                </a:solidFill>
                <a:cs typeface="Arial" panose="020B0604020202020204" pitchFamily="34" charset="0"/>
              </a:rPr>
              <a:t>Replenishment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1"/>
                </a:solidFill>
                <a:cs typeface="Arial" panose="020B0604020202020204" pitchFamily="34" charset="0"/>
              </a:rPr>
              <a:t>of cccDNA</a:t>
            </a:r>
          </a:p>
        </p:txBody>
      </p:sp>
      <p:sp>
        <p:nvSpPr>
          <p:cNvPr id="39965" name="TextBox 227"/>
          <p:cNvSpPr txBox="1">
            <a:spLocks noChangeArrowheads="1"/>
          </p:cNvSpPr>
          <p:nvPr/>
        </p:nvSpPr>
        <p:spPr bwMode="auto">
          <a:xfrm rot="540386">
            <a:off x="1651000" y="5713413"/>
            <a:ext cx="860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Infection</a:t>
            </a:r>
          </a:p>
        </p:txBody>
      </p:sp>
      <p:sp>
        <p:nvSpPr>
          <p:cNvPr id="39966" name="TextBox 42"/>
          <p:cNvSpPr txBox="1">
            <a:spLocks noChangeArrowheads="1"/>
          </p:cNvSpPr>
          <p:nvPr/>
        </p:nvSpPr>
        <p:spPr bwMode="auto">
          <a:xfrm rot="1837939">
            <a:off x="801688" y="2806700"/>
            <a:ext cx="879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39967" name="Text Box 269"/>
          <p:cNvSpPr txBox="1">
            <a:spLocks noChangeArrowheads="1"/>
          </p:cNvSpPr>
          <p:nvPr/>
        </p:nvSpPr>
        <p:spPr bwMode="auto">
          <a:xfrm rot="3810853">
            <a:off x="3447257" y="2272506"/>
            <a:ext cx="114300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339933"/>
                </a:solidFill>
              </a:rPr>
              <a:t>NAPs</a:t>
            </a:r>
          </a:p>
        </p:txBody>
      </p:sp>
      <p:sp>
        <p:nvSpPr>
          <p:cNvPr id="39968" name="Line 270"/>
          <p:cNvSpPr>
            <a:spLocks noChangeShapeType="1"/>
          </p:cNvSpPr>
          <p:nvPr/>
        </p:nvSpPr>
        <p:spPr bwMode="auto">
          <a:xfrm rot="150216">
            <a:off x="2627313" y="2682875"/>
            <a:ext cx="339725" cy="644525"/>
          </a:xfrm>
          <a:prstGeom prst="line">
            <a:avLst/>
          </a:prstGeom>
          <a:noFill/>
          <a:ln w="12700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9969" name="Line 271"/>
          <p:cNvSpPr>
            <a:spLocks noChangeShapeType="1"/>
          </p:cNvSpPr>
          <p:nvPr/>
        </p:nvSpPr>
        <p:spPr bwMode="auto">
          <a:xfrm rot="150216" flipV="1">
            <a:off x="2857500" y="2506663"/>
            <a:ext cx="914400" cy="487362"/>
          </a:xfrm>
          <a:prstGeom prst="line">
            <a:avLst/>
          </a:prstGeom>
          <a:noFill/>
          <a:ln w="12700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17" name="Up Arrow 216"/>
          <p:cNvSpPr/>
          <p:nvPr/>
        </p:nvSpPr>
        <p:spPr>
          <a:xfrm rot="3911874">
            <a:off x="1567657" y="2810668"/>
            <a:ext cx="1219200" cy="963613"/>
          </a:xfrm>
          <a:prstGeom prst="upArrow">
            <a:avLst>
              <a:gd name="adj1" fmla="val 50000"/>
              <a:gd name="adj2" fmla="val 4688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971" name="Circular Arrow 24"/>
          <p:cNvSpPr>
            <a:spLocks/>
          </p:cNvSpPr>
          <p:nvPr/>
        </p:nvSpPr>
        <p:spPr bwMode="auto">
          <a:xfrm rot="1658035" flipH="1" flipV="1">
            <a:off x="544513" y="4889500"/>
            <a:ext cx="3200400" cy="1460500"/>
          </a:xfrm>
          <a:custGeom>
            <a:avLst/>
            <a:gdLst>
              <a:gd name="T0" fmla="*/ 0 w 3199761"/>
              <a:gd name="T1" fmla="*/ 1477813 h 1459642"/>
              <a:gd name="T2" fmla="*/ 1091071 w 3199761"/>
              <a:gd name="T3" fmla="*/ 276501 h 1459642"/>
              <a:gd name="T4" fmla="*/ 2620760 w 3199761"/>
              <a:gd name="T5" fmla="*/ 34773 h 1459642"/>
              <a:gd name="T6" fmla="*/ 3152737 w 3199761"/>
              <a:gd name="T7" fmla="*/ 870946 h 1459642"/>
              <a:gd name="T8" fmla="*/ 3214491 w 3199761"/>
              <a:gd name="T9" fmla="*/ 870946 h 1459642"/>
              <a:gd name="T10" fmla="*/ 3100876 w 3199761"/>
              <a:gd name="T11" fmla="*/ 997794 h 1459642"/>
              <a:gd name="T12" fmla="*/ 2963782 w 3199761"/>
              <a:gd name="T13" fmla="*/ 870946 h 1459642"/>
              <a:gd name="T14" fmla="*/ 3025399 w 3199761"/>
              <a:gd name="T15" fmla="*/ 870946 h 1459642"/>
              <a:gd name="T16" fmla="*/ 2583435 w 3199761"/>
              <a:gd name="T17" fmla="*/ 140878 h 1459642"/>
              <a:gd name="T18" fmla="*/ 1132953 w 3199761"/>
              <a:gd name="T19" fmla="*/ 380750 h 1459642"/>
              <a:gd name="T20" fmla="*/ 140320 w 3199761"/>
              <a:gd name="T21" fmla="*/ 1479508 h 1459642"/>
              <a:gd name="T22" fmla="*/ 0 w 3199761"/>
              <a:gd name="T23" fmla="*/ 1477813 h 145964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199761" h="1459642">
                <a:moveTo>
                  <a:pt x="0" y="1457970"/>
                </a:moveTo>
                <a:cubicBezTo>
                  <a:pt x="328454" y="507107"/>
                  <a:pt x="620853" y="488120"/>
                  <a:pt x="1086072" y="272790"/>
                </a:cubicBezTo>
                <a:cubicBezTo>
                  <a:pt x="1551291" y="57460"/>
                  <a:pt x="2266715" y="-63431"/>
                  <a:pt x="2608752" y="34313"/>
                </a:cubicBezTo>
                <a:cubicBezTo>
                  <a:pt x="2950789" y="132057"/>
                  <a:pt x="3086491" y="561842"/>
                  <a:pt x="3138292" y="859254"/>
                </a:cubicBezTo>
                <a:lnTo>
                  <a:pt x="3199761" y="859254"/>
                </a:lnTo>
                <a:lnTo>
                  <a:pt x="3086666" y="984400"/>
                </a:lnTo>
                <a:lnTo>
                  <a:pt x="2950201" y="859254"/>
                </a:lnTo>
                <a:lnTo>
                  <a:pt x="3011536" y="859254"/>
                </a:lnTo>
                <a:cubicBezTo>
                  <a:pt x="2935029" y="530341"/>
                  <a:pt x="2871044" y="246126"/>
                  <a:pt x="2571596" y="138986"/>
                </a:cubicBezTo>
                <a:cubicBezTo>
                  <a:pt x="2272148" y="31846"/>
                  <a:pt x="1557246" y="202511"/>
                  <a:pt x="1127762" y="375639"/>
                </a:cubicBezTo>
                <a:cubicBezTo>
                  <a:pt x="585536" y="657739"/>
                  <a:pt x="447837" y="575051"/>
                  <a:pt x="139676" y="1459642"/>
                </a:cubicBezTo>
                <a:cubicBezTo>
                  <a:pt x="98082" y="1459642"/>
                  <a:pt x="41594" y="1457970"/>
                  <a:pt x="0" y="1457970"/>
                </a:cubicBezTo>
                <a:close/>
              </a:path>
            </a:pathLst>
          </a:custGeom>
          <a:solidFill>
            <a:srgbClr val="FF0000">
              <a:alpha val="50195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CA"/>
          </a:p>
        </p:txBody>
      </p:sp>
      <p:cxnSp>
        <p:nvCxnSpPr>
          <p:cNvPr id="218" name="Straight Arrow Connector 217"/>
          <p:cNvCxnSpPr/>
          <p:nvPr/>
        </p:nvCxnSpPr>
        <p:spPr>
          <a:xfrm>
            <a:off x="6926263" y="2776538"/>
            <a:ext cx="0" cy="49053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-134938"/>
            <a:ext cx="8229600" cy="1143001"/>
          </a:xfrm>
        </p:spPr>
        <p:txBody>
          <a:bodyPr rIns="0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REP 101 Trial Overview</a:t>
            </a:r>
            <a:endParaRPr lang="en-CA" sz="2800" dirty="0"/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762000" y="1230313"/>
            <a:ext cx="7202488" cy="50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Bangladeshi patients treated in Dhaka, Bangladesh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Clinicaltrials.org #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Proof of concept, open label</a:t>
            </a:r>
          </a:p>
          <a:p>
            <a:pPr marL="541338" indent="-161925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REP 2055 400mg </a:t>
            </a:r>
            <a:r>
              <a:rPr lang="en-CA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qV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via IV infusion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8 patients enrolled with </a:t>
            </a:r>
            <a:r>
              <a:rPr lang="en-CA" sz="2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HBeAg</a:t>
            </a:r>
            <a:r>
              <a:rPr lang="en-CA" sz="2000" dirty="0">
                <a:solidFill>
                  <a:srgbClr val="002060"/>
                </a:solidFill>
                <a:latin typeface="Calibri" panose="020F0502020204030204" pitchFamily="34" charset="0"/>
              </a:rPr>
              <a:t>+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chronic HBV infection:</a:t>
            </a:r>
          </a:p>
          <a:p>
            <a:pPr marL="538163" indent="-1778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t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reatment naïve</a:t>
            </a:r>
          </a:p>
          <a:p>
            <a:pPr marL="538163" indent="-1778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HCV, HIV negative</a:t>
            </a:r>
          </a:p>
          <a:p>
            <a:pPr marL="538163" indent="-1778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HBV DNA &gt; 10</a:t>
            </a:r>
            <a:r>
              <a:rPr lang="en-CA" sz="1600" baseline="30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copies / ml</a:t>
            </a:r>
          </a:p>
          <a:p>
            <a:pPr marL="538163" indent="-1778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mild to moderate fibrosis, non cirrhotic</a:t>
            </a:r>
            <a:endParaRPr lang="en-CA" sz="16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538163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20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Viremia assessed locally and in India and validated at external sites: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Royal Adelaide Hospital, Adelaide, Australia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	University of Duisburg-Essen, Essen, Germany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6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538163" lvl="1" indent="-177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Roche </a:t>
            </a:r>
            <a:r>
              <a:rPr lang="en-CA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cobas™PCR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(HBV DNA) </a:t>
            </a:r>
          </a:p>
          <a:p>
            <a:pPr marL="538163" lvl="1" indent="-177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Roche 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Impact™ 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(quant-</a:t>
            </a:r>
            <a:r>
              <a:rPr lang="en-CA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HBsAg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, 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quant-anti-HBs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, </a:t>
            </a:r>
            <a:r>
              <a:rPr lang="en-CA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HBeAg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, anti-</a:t>
            </a:r>
            <a:r>
              <a:rPr lang="en-CA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HBe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</a:p>
          <a:p>
            <a:pPr marL="538163" lvl="1" indent="-177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Abbott Architect™ (quant-</a:t>
            </a:r>
            <a:r>
              <a:rPr lang="en-CA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HBsAg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, quant-anti-HBs, </a:t>
            </a:r>
            <a:r>
              <a:rPr lang="en-CA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HBeAg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, anti-</a:t>
            </a:r>
            <a:r>
              <a:rPr lang="en-CA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HBe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6513513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Al-Mahtab et al., 2016 PLOS One 11: e0156667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REP 101 </a:t>
            </a:r>
            <a:r>
              <a:rPr lang="en-CA" sz="2800" dirty="0" smtClean="0"/>
              <a:t>Efficacy</a:t>
            </a:r>
            <a:endParaRPr lang="en-CA" dirty="0"/>
          </a:p>
        </p:txBody>
      </p:sp>
      <p:pic>
        <p:nvPicPr>
          <p:cNvPr id="4710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" y="1814513"/>
            <a:ext cx="489267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613" y="1814513"/>
            <a:ext cx="4894262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/>
          <p:nvPr/>
        </p:nvSpPr>
        <p:spPr>
          <a:xfrm>
            <a:off x="1181100" y="4111625"/>
            <a:ext cx="303213" cy="646113"/>
          </a:xfrm>
          <a:prstGeom prst="downArrow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Down Arrow 7"/>
          <p:cNvSpPr/>
          <p:nvPr/>
        </p:nvSpPr>
        <p:spPr>
          <a:xfrm>
            <a:off x="5722938" y="3354388"/>
            <a:ext cx="301625" cy="646112"/>
          </a:xfrm>
          <a:prstGeom prst="downArrow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Down Arrow 8"/>
          <p:cNvSpPr/>
          <p:nvPr/>
        </p:nvSpPr>
        <p:spPr>
          <a:xfrm>
            <a:off x="1331913" y="4111625"/>
            <a:ext cx="303212" cy="646113"/>
          </a:xfrm>
          <a:prstGeom prst="downArrow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0" name="Down Arrow 9"/>
          <p:cNvSpPr/>
          <p:nvPr/>
        </p:nvSpPr>
        <p:spPr>
          <a:xfrm>
            <a:off x="5962650" y="3517900"/>
            <a:ext cx="303213" cy="646113"/>
          </a:xfrm>
          <a:prstGeom prst="downArrow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1" name="Down Arrow 10"/>
          <p:cNvSpPr/>
          <p:nvPr/>
        </p:nvSpPr>
        <p:spPr>
          <a:xfrm>
            <a:off x="2603500" y="3911600"/>
            <a:ext cx="303213" cy="64611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Down Arrow 11"/>
          <p:cNvSpPr/>
          <p:nvPr/>
        </p:nvSpPr>
        <p:spPr>
          <a:xfrm>
            <a:off x="7151688" y="3194050"/>
            <a:ext cx="303212" cy="6477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47115" name="TextBox 12"/>
          <p:cNvSpPr txBox="1">
            <a:spLocks noChangeArrowheads="1"/>
          </p:cNvSpPr>
          <p:nvPr/>
        </p:nvSpPr>
        <p:spPr bwMode="auto">
          <a:xfrm>
            <a:off x="1524000" y="5413375"/>
            <a:ext cx="6456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In some patients, virus persists despite </a:t>
            </a:r>
            <a:r>
              <a:rPr lang="en-CA" altLang="en-US" sz="1800" b="1" dirty="0" err="1">
                <a:solidFill>
                  <a:srgbClr val="00B050"/>
                </a:solidFill>
                <a:latin typeface="Calibri" panose="020F0502020204030204" pitchFamily="34" charset="0"/>
              </a:rPr>
              <a:t>HBsAg</a:t>
            </a: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 loss similar to ducks</a:t>
            </a:r>
          </a:p>
        </p:txBody>
      </p:sp>
      <p:sp>
        <p:nvSpPr>
          <p:cNvPr id="47116" name="Rectangle 13"/>
          <p:cNvSpPr>
            <a:spLocks noChangeArrowheads="1"/>
          </p:cNvSpPr>
          <p:nvPr/>
        </p:nvSpPr>
        <p:spPr bwMode="auto">
          <a:xfrm>
            <a:off x="6513513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Al-Mahtab et al., 2016 PLOS One 11: e0156667</a:t>
            </a:r>
          </a:p>
        </p:txBody>
      </p:sp>
      <p:sp>
        <p:nvSpPr>
          <p:cNvPr id="47117" name="TextBox 12"/>
          <p:cNvSpPr txBox="1">
            <a:spLocks noChangeArrowheads="1"/>
          </p:cNvSpPr>
          <p:nvPr/>
        </p:nvSpPr>
        <p:spPr bwMode="auto">
          <a:xfrm>
            <a:off x="1065213" y="5783263"/>
            <a:ext cx="7515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b="1" i="1" dirty="0">
                <a:solidFill>
                  <a:srgbClr val="00B050"/>
                </a:solidFill>
                <a:latin typeface="Calibri" panose="020F0502020204030204" pitchFamily="34" charset="0"/>
              </a:rPr>
              <a:t>In vivo </a:t>
            </a: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effects of NAPs in the duck model accurately model effects in humans</a:t>
            </a:r>
          </a:p>
        </p:txBody>
      </p:sp>
      <p:sp>
        <p:nvSpPr>
          <p:cNvPr id="47118" name="TextBox 2"/>
          <p:cNvSpPr txBox="1">
            <a:spLocks noChangeArrowheads="1"/>
          </p:cNvSpPr>
          <p:nvPr/>
        </p:nvSpPr>
        <p:spPr bwMode="auto">
          <a:xfrm>
            <a:off x="1430338" y="1630363"/>
            <a:ext cx="19954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Serum HBsAg (SVP)</a:t>
            </a:r>
          </a:p>
        </p:txBody>
      </p:sp>
      <p:sp>
        <p:nvSpPr>
          <p:cNvPr id="47119" name="TextBox 14"/>
          <p:cNvSpPr txBox="1">
            <a:spLocks noChangeArrowheads="1"/>
          </p:cNvSpPr>
          <p:nvPr/>
        </p:nvSpPr>
        <p:spPr bwMode="auto">
          <a:xfrm>
            <a:off x="5616575" y="1630363"/>
            <a:ext cx="23637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Serum HBV DNA (virus)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47115" grpId="0"/>
      <p:bldP spid="471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REP 101 Efficacy</a:t>
            </a:r>
            <a:endParaRPr lang="en-CA" dirty="0"/>
          </a:p>
        </p:txBody>
      </p:sp>
      <p:pic>
        <p:nvPicPr>
          <p:cNvPr id="4813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300" y="2022475"/>
            <a:ext cx="489267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Box 5"/>
          <p:cNvSpPr txBox="1">
            <a:spLocks noChangeArrowheads="1"/>
          </p:cNvSpPr>
          <p:nvPr/>
        </p:nvSpPr>
        <p:spPr bwMode="auto">
          <a:xfrm>
            <a:off x="1892300" y="1622425"/>
            <a:ext cx="5541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Clearance of HBsAg unmasks anti-HBsAg antibodies</a:t>
            </a: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6513513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Al-Mahtab et al., 2016 PLOS One 11: e0156667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REP 101 follow-up</a:t>
            </a:r>
            <a:endParaRPr lang="en-CA" dirty="0"/>
          </a:p>
        </p:txBody>
      </p:sp>
      <p:pic>
        <p:nvPicPr>
          <p:cNvPr id="4915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1103313"/>
            <a:ext cx="4892675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>
            <a:stCxn id="49160" idx="1"/>
          </p:cNvCxnSpPr>
          <p:nvPr/>
        </p:nvCxnSpPr>
        <p:spPr>
          <a:xfrm flipH="1">
            <a:off x="2336800" y="2142332"/>
            <a:ext cx="3355975" cy="155336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9161" idx="1"/>
          </p:cNvCxnSpPr>
          <p:nvPr/>
        </p:nvCxnSpPr>
        <p:spPr>
          <a:xfrm flipH="1">
            <a:off x="2562225" y="2500313"/>
            <a:ext cx="3130550" cy="1357312"/>
          </a:xfrm>
          <a:prstGeom prst="straightConnector1">
            <a:avLst/>
          </a:prstGeom>
          <a:ln w="38100">
            <a:solidFill>
              <a:srgbClr val="FF99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9160" idx="1"/>
          </p:cNvCxnSpPr>
          <p:nvPr/>
        </p:nvCxnSpPr>
        <p:spPr>
          <a:xfrm flipH="1">
            <a:off x="2163764" y="2142332"/>
            <a:ext cx="3529011" cy="1715293"/>
          </a:xfrm>
          <a:prstGeom prst="straightConnector1">
            <a:avLst/>
          </a:prstGeom>
          <a:ln w="38100">
            <a:solidFill>
              <a:srgbClr val="008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160" name="TextBox 15"/>
          <p:cNvSpPr txBox="1">
            <a:spLocks noChangeArrowheads="1"/>
          </p:cNvSpPr>
          <p:nvPr/>
        </p:nvSpPr>
        <p:spPr bwMode="auto">
          <a:xfrm>
            <a:off x="5692775" y="1957388"/>
            <a:ext cx="277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Functional control &gt; 5 years</a:t>
            </a:r>
          </a:p>
        </p:txBody>
      </p:sp>
      <p:sp>
        <p:nvSpPr>
          <p:cNvPr id="49161" name="TextBox 16"/>
          <p:cNvSpPr txBox="1">
            <a:spLocks noChangeArrowheads="1"/>
          </p:cNvSpPr>
          <p:nvPr/>
        </p:nvSpPr>
        <p:spPr bwMode="auto">
          <a:xfrm>
            <a:off x="5692775" y="2316163"/>
            <a:ext cx="2655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Functional control  1 years</a:t>
            </a:r>
          </a:p>
        </p:txBody>
      </p:sp>
      <p:sp>
        <p:nvSpPr>
          <p:cNvPr id="49162" name="Rectangle 23"/>
          <p:cNvSpPr>
            <a:spLocks noChangeArrowheads="1"/>
          </p:cNvSpPr>
          <p:nvPr/>
        </p:nvSpPr>
        <p:spPr bwMode="auto">
          <a:xfrm>
            <a:off x="0" y="6173788"/>
            <a:ext cx="44910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200" b="1">
                <a:solidFill>
                  <a:srgbClr val="002060"/>
                </a:solidFill>
                <a:latin typeface="Calibri" panose="020F0502020204030204" pitchFamily="34" charset="0"/>
              </a:rPr>
              <a:t>Functional control = HBsAg &lt; 1 IU / ml, HBV DNA &lt; 1000 copies / ml</a:t>
            </a:r>
          </a:p>
        </p:txBody>
      </p:sp>
      <p:sp>
        <p:nvSpPr>
          <p:cNvPr id="49163" name="Rectangle 24"/>
          <p:cNvSpPr>
            <a:spLocks noChangeArrowheads="1"/>
          </p:cNvSpPr>
          <p:nvPr/>
        </p:nvSpPr>
        <p:spPr bwMode="auto">
          <a:xfrm>
            <a:off x="6513513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Al-Mahtab et al., 2016 PLOS One 11: e0156667</a:t>
            </a:r>
          </a:p>
        </p:txBody>
      </p:sp>
      <p:sp>
        <p:nvSpPr>
          <p:cNvPr id="49164" name="Rectangle 26"/>
          <p:cNvSpPr>
            <a:spLocks noChangeArrowheads="1"/>
          </p:cNvSpPr>
          <p:nvPr/>
        </p:nvSpPr>
        <p:spPr bwMode="auto">
          <a:xfrm>
            <a:off x="5681663" y="2979738"/>
            <a:ext cx="31321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Virema</a:t>
            </a:r>
            <a:r>
              <a:rPr lang="en-CA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 controlled in all other patients after REP 2055 therapy with </a:t>
            </a:r>
            <a:r>
              <a:rPr lang="en-CA" altLang="en-US" sz="1800" dirty="0" err="1">
                <a:solidFill>
                  <a:srgbClr val="002060"/>
                </a:solidFill>
                <a:latin typeface="Calibri" panose="020F0502020204030204" pitchFamily="34" charset="0"/>
              </a:rPr>
              <a:t>entecavir</a:t>
            </a:r>
            <a:r>
              <a:rPr lang="en-CA" altLang="en-US" sz="18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9165" name="TextBox 27"/>
          <p:cNvSpPr txBox="1">
            <a:spLocks noChangeArrowheads="1"/>
          </p:cNvSpPr>
          <p:nvPr/>
        </p:nvSpPr>
        <p:spPr bwMode="auto">
          <a:xfrm>
            <a:off x="1701800" y="5360988"/>
            <a:ext cx="5961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Addition of </a:t>
            </a: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immunotherapy will be required to achieve functional control in most patients</a:t>
            </a:r>
          </a:p>
        </p:txBody>
      </p:sp>
      <p:sp>
        <p:nvSpPr>
          <p:cNvPr id="49167" name="TextBox 14"/>
          <p:cNvSpPr txBox="1">
            <a:spLocks noChangeArrowheads="1"/>
          </p:cNvSpPr>
          <p:nvPr/>
        </p:nvSpPr>
        <p:spPr bwMode="auto">
          <a:xfrm>
            <a:off x="1201738" y="1098550"/>
            <a:ext cx="2363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Serum HBV DNA (virus)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0" grpId="0"/>
      <p:bldP spid="49161" grpId="0"/>
      <p:bldP spid="49162" grpId="0"/>
      <p:bldP spid="49164" grpId="0"/>
      <p:bldP spid="4916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-134938"/>
            <a:ext cx="8229600" cy="11430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CA" sz="2800" dirty="0"/>
              <a:t>Combination therapy will be essential to</a:t>
            </a:r>
            <a:br>
              <a:rPr lang="en-CA" sz="2800" dirty="0"/>
            </a:br>
            <a:r>
              <a:rPr lang="en-CA" sz="2800" dirty="0"/>
              <a:t>achieve high SVR rates</a:t>
            </a:r>
          </a:p>
        </p:txBody>
      </p:sp>
      <p:sp>
        <p:nvSpPr>
          <p:cNvPr id="6" name="Oval 5"/>
          <p:cNvSpPr/>
          <p:nvPr/>
        </p:nvSpPr>
        <p:spPr>
          <a:xfrm rot="14906858">
            <a:off x="59531" y="3221832"/>
            <a:ext cx="1958975" cy="1398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0180" name="Group 6"/>
          <p:cNvGrpSpPr>
            <a:grpSpLocks/>
          </p:cNvGrpSpPr>
          <p:nvPr/>
        </p:nvGrpSpPr>
        <p:grpSpPr bwMode="auto">
          <a:xfrm>
            <a:off x="1695450" y="1268413"/>
            <a:ext cx="6964363" cy="2633662"/>
            <a:chOff x="1331517" y="1357678"/>
            <a:chExt cx="6964513" cy="2633727"/>
          </a:xfrm>
        </p:grpSpPr>
        <p:sp>
          <p:nvSpPr>
            <p:cNvPr id="8" name="TextBox 272"/>
            <p:cNvSpPr txBox="1">
              <a:spLocks noChangeArrowheads="1"/>
            </p:cNvSpPr>
            <p:nvPr/>
          </p:nvSpPr>
          <p:spPr bwMode="auto">
            <a:xfrm>
              <a:off x="4995546" y="1357678"/>
              <a:ext cx="3300484" cy="16621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b="1" dirty="0" smtClean="0">
                  <a:cs typeface="Arial" charset="0"/>
                </a:rPr>
                <a:t>STEP 1:</a:t>
              </a:r>
            </a:p>
            <a:p>
              <a:pPr eaLnBrk="1" hangingPunct="1">
                <a:defRPr/>
              </a:pPr>
              <a:r>
                <a:rPr lang="en-US" sz="2400" b="1" dirty="0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Elimination of</a:t>
              </a:r>
            </a:p>
            <a:p>
              <a:pPr eaLnBrk="1" hangingPunct="1">
                <a:defRPr/>
              </a:pPr>
              <a:r>
                <a:rPr lang="en-US" sz="2400" b="1" dirty="0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serum </a:t>
              </a:r>
              <a:r>
                <a:rPr lang="en-US" sz="2400" b="1" dirty="0" err="1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HBsAg</a:t>
              </a:r>
              <a:endParaRPr lang="en-US" sz="2400" b="1" dirty="0" smtClean="0">
                <a:ln w="0">
                  <a:noFill/>
                </a:ln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defRPr/>
              </a:pPr>
              <a:r>
                <a:rPr lang="en-US" b="1" dirty="0" smtClean="0">
                  <a:solidFill>
                    <a:srgbClr val="339933"/>
                  </a:solidFill>
                  <a:cs typeface="Arial" charset="0"/>
                </a:rPr>
                <a:t>(achieved by suppression of</a:t>
              </a:r>
            </a:p>
            <a:p>
              <a:pPr eaLnBrk="1" hangingPunct="1">
                <a:defRPr/>
              </a:pPr>
              <a:r>
                <a:rPr lang="en-US" b="1" dirty="0" smtClean="0">
                  <a:solidFill>
                    <a:srgbClr val="339933"/>
                  </a:solidFill>
                  <a:cs typeface="Arial" charset="0"/>
                </a:rPr>
                <a:t>SVP release by NAPs)</a:t>
              </a:r>
              <a:endParaRPr lang="en-US" b="1" dirty="0">
                <a:solidFill>
                  <a:srgbClr val="339933"/>
                </a:solidFill>
                <a:cs typeface="Arial" charset="0"/>
              </a:endParaRPr>
            </a:p>
          </p:txBody>
        </p:sp>
        <p:sp>
          <p:nvSpPr>
            <p:cNvPr id="50274" name="Text Box 269"/>
            <p:cNvSpPr txBox="1">
              <a:spLocks noChangeArrowheads="1"/>
            </p:cNvSpPr>
            <p:nvPr/>
          </p:nvSpPr>
          <p:spPr bwMode="auto">
            <a:xfrm rot="3810853">
              <a:off x="3082924" y="2361473"/>
              <a:ext cx="114326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b="1">
                  <a:solidFill>
                    <a:srgbClr val="339933"/>
                  </a:solidFill>
                </a:rPr>
                <a:t>NAPs</a:t>
              </a:r>
            </a:p>
          </p:txBody>
        </p:sp>
        <p:sp>
          <p:nvSpPr>
            <p:cNvPr id="50275" name="Line 270"/>
            <p:cNvSpPr>
              <a:spLocks noChangeShapeType="1"/>
            </p:cNvSpPr>
            <p:nvPr/>
          </p:nvSpPr>
          <p:spPr bwMode="auto">
            <a:xfrm rot="150216">
              <a:off x="2263309" y="2771904"/>
              <a:ext cx="339725" cy="644525"/>
            </a:xfrm>
            <a:prstGeom prst="line">
              <a:avLst/>
            </a:prstGeom>
            <a:noFill/>
            <a:ln w="127000">
              <a:solidFill>
                <a:srgbClr val="33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0276" name="Line 271"/>
            <p:cNvSpPr>
              <a:spLocks noChangeShapeType="1"/>
            </p:cNvSpPr>
            <p:nvPr/>
          </p:nvSpPr>
          <p:spPr bwMode="auto">
            <a:xfrm rot="150216" flipV="1">
              <a:off x="2493407" y="2596636"/>
              <a:ext cx="915157" cy="486749"/>
            </a:xfrm>
            <a:prstGeom prst="line">
              <a:avLst/>
            </a:prstGeom>
            <a:noFill/>
            <a:ln w="127000">
              <a:solidFill>
                <a:srgbClr val="33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Up Arrow 11"/>
            <p:cNvSpPr/>
            <p:nvPr/>
          </p:nvSpPr>
          <p:spPr>
            <a:xfrm rot="3911874">
              <a:off x="1203719" y="2899973"/>
              <a:ext cx="1219230" cy="963634"/>
            </a:xfrm>
            <a:prstGeom prst="upArrow">
              <a:avLst>
                <a:gd name="adj1" fmla="val 50000"/>
                <a:gd name="adj2" fmla="val 4688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0181" name="TextBox 272"/>
          <p:cNvSpPr txBox="1">
            <a:spLocks noChangeArrowheads="1"/>
          </p:cNvSpPr>
          <p:nvPr/>
        </p:nvSpPr>
        <p:spPr bwMode="auto">
          <a:xfrm>
            <a:off x="5673725" y="3081338"/>
            <a:ext cx="2698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cs typeface="Arial" panose="020B0604020202020204" pitchFamily="34" charset="0"/>
              </a:rPr>
              <a:t>which allows…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1"/>
                </a:solidFill>
                <a:cs typeface="Arial" panose="020B0604020202020204" pitchFamily="34" charset="0"/>
              </a:rPr>
              <a:t>STEP 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Restoration of immune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response with ANY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immunotherapy</a:t>
            </a:r>
          </a:p>
        </p:txBody>
      </p:sp>
      <p:grpSp>
        <p:nvGrpSpPr>
          <p:cNvPr id="50183" name="Group 14"/>
          <p:cNvGrpSpPr>
            <a:grpSpLocks/>
          </p:cNvGrpSpPr>
          <p:nvPr/>
        </p:nvGrpSpPr>
        <p:grpSpPr bwMode="auto">
          <a:xfrm rot="927859">
            <a:off x="4872669" y="3537734"/>
            <a:ext cx="747712" cy="501650"/>
            <a:chOff x="4614569" y="3651571"/>
            <a:chExt cx="747766" cy="500762"/>
          </a:xfrm>
        </p:grpSpPr>
        <p:sp>
          <p:nvSpPr>
            <p:cNvPr id="50271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0272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0185" name="TextBox 227"/>
          <p:cNvSpPr txBox="1">
            <a:spLocks noChangeArrowheads="1"/>
          </p:cNvSpPr>
          <p:nvPr/>
        </p:nvSpPr>
        <p:spPr bwMode="auto">
          <a:xfrm>
            <a:off x="4525963" y="4202113"/>
            <a:ext cx="728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Virions</a:t>
            </a:r>
          </a:p>
        </p:txBody>
      </p:sp>
      <p:sp>
        <p:nvSpPr>
          <p:cNvPr id="50186" name="TextBox 238"/>
          <p:cNvSpPr txBox="1">
            <a:spLocks noChangeArrowheads="1"/>
          </p:cNvSpPr>
          <p:nvPr/>
        </p:nvSpPr>
        <p:spPr bwMode="auto">
          <a:xfrm>
            <a:off x="4175125" y="3713163"/>
            <a:ext cx="75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tx1"/>
                </a:solidFill>
                <a:cs typeface="Arial" panose="020B0604020202020204" pitchFamily="34" charset="0"/>
              </a:rPr>
              <a:t>HBeAg</a:t>
            </a:r>
          </a:p>
        </p:txBody>
      </p:sp>
      <p:sp>
        <p:nvSpPr>
          <p:cNvPr id="23" name="Up Arrow 22"/>
          <p:cNvSpPr>
            <a:spLocks noChangeArrowheads="1"/>
          </p:cNvSpPr>
          <p:nvPr/>
        </p:nvSpPr>
        <p:spPr bwMode="auto">
          <a:xfrm rot="6256804">
            <a:off x="3258344" y="4196556"/>
            <a:ext cx="180975" cy="1039813"/>
          </a:xfrm>
          <a:prstGeom prst="upArrow">
            <a:avLst>
              <a:gd name="adj1" fmla="val 50000"/>
              <a:gd name="adj2" fmla="val 171657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" name="Up Arrow 23"/>
          <p:cNvSpPr>
            <a:spLocks noChangeArrowheads="1"/>
          </p:cNvSpPr>
          <p:nvPr/>
        </p:nvSpPr>
        <p:spPr bwMode="auto">
          <a:xfrm rot="5234102">
            <a:off x="2825750" y="2854325"/>
            <a:ext cx="122238" cy="2020888"/>
          </a:xfrm>
          <a:prstGeom prst="upArrow">
            <a:avLst>
              <a:gd name="adj1" fmla="val 50000"/>
              <a:gd name="adj2" fmla="val 161726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" name="Freeform 24"/>
          <p:cNvSpPr/>
          <p:nvPr/>
        </p:nvSpPr>
        <p:spPr>
          <a:xfrm rot="5550676">
            <a:off x="59531" y="2121694"/>
            <a:ext cx="3609975" cy="3500438"/>
          </a:xfrm>
          <a:custGeom>
            <a:avLst/>
            <a:gdLst>
              <a:gd name="connsiteX0" fmla="*/ 0 w 2057400"/>
              <a:gd name="connsiteY0" fmla="*/ 580274 h 1981200"/>
              <a:gd name="connsiteX1" fmla="*/ 580274 w 2057400"/>
              <a:gd name="connsiteY1" fmla="*/ 0 h 1981200"/>
              <a:gd name="connsiteX2" fmla="*/ 1477126 w 2057400"/>
              <a:gd name="connsiteY2" fmla="*/ 0 h 1981200"/>
              <a:gd name="connsiteX3" fmla="*/ 2057400 w 2057400"/>
              <a:gd name="connsiteY3" fmla="*/ 580274 h 1981200"/>
              <a:gd name="connsiteX4" fmla="*/ 2057400 w 2057400"/>
              <a:gd name="connsiteY4" fmla="*/ 1400926 h 1981200"/>
              <a:gd name="connsiteX5" fmla="*/ 1477126 w 2057400"/>
              <a:gd name="connsiteY5" fmla="*/ 1981200 h 1981200"/>
              <a:gd name="connsiteX6" fmla="*/ 580274 w 2057400"/>
              <a:gd name="connsiteY6" fmla="*/ 1981200 h 1981200"/>
              <a:gd name="connsiteX7" fmla="*/ 0 w 2057400"/>
              <a:gd name="connsiteY7" fmla="*/ 1400926 h 1981200"/>
              <a:gd name="connsiteX8" fmla="*/ 0 w 2057400"/>
              <a:gd name="connsiteY8" fmla="*/ 580274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533400 w 2590800"/>
              <a:gd name="connsiteY7" fmla="*/ 1400926 h 1981200"/>
              <a:gd name="connsiteX8" fmla="*/ 0 w 2590800"/>
              <a:gd name="connsiteY8" fmla="*/ 381000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152400 w 2590800"/>
              <a:gd name="connsiteY7" fmla="*/ 1524000 h 1981200"/>
              <a:gd name="connsiteX8" fmla="*/ 0 w 2590800"/>
              <a:gd name="connsiteY8" fmla="*/ 381000 h 1981200"/>
              <a:gd name="connsiteX0" fmla="*/ 0 w 2895600"/>
              <a:gd name="connsiteY0" fmla="*/ 381000 h 1981200"/>
              <a:gd name="connsiteX1" fmla="*/ 1113674 w 2895600"/>
              <a:gd name="connsiteY1" fmla="*/ 0 h 1981200"/>
              <a:gd name="connsiteX2" fmla="*/ 2010526 w 2895600"/>
              <a:gd name="connsiteY2" fmla="*/ 0 h 1981200"/>
              <a:gd name="connsiteX3" fmla="*/ 2895600 w 2895600"/>
              <a:gd name="connsiteY3" fmla="*/ 457200 h 1981200"/>
              <a:gd name="connsiteX4" fmla="*/ 2590800 w 2895600"/>
              <a:gd name="connsiteY4" fmla="*/ 1400926 h 1981200"/>
              <a:gd name="connsiteX5" fmla="*/ 2010526 w 2895600"/>
              <a:gd name="connsiteY5" fmla="*/ 1981200 h 1981200"/>
              <a:gd name="connsiteX6" fmla="*/ 1113674 w 2895600"/>
              <a:gd name="connsiteY6" fmla="*/ 1981200 h 1981200"/>
              <a:gd name="connsiteX7" fmla="*/ 152400 w 2895600"/>
              <a:gd name="connsiteY7" fmla="*/ 1524000 h 1981200"/>
              <a:gd name="connsiteX8" fmla="*/ 0 w 2895600"/>
              <a:gd name="connsiteY8" fmla="*/ 381000 h 19812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010526 w 2895600"/>
              <a:gd name="connsiteY5" fmla="*/ 19812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2098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574431 w 2895600"/>
              <a:gd name="connsiteY1" fmla="*/ 184638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82062 w 2895600"/>
              <a:gd name="connsiteY9" fmla="*/ 949569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152400 w 2895600"/>
              <a:gd name="connsiteY9" fmla="*/ 990600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530469 w 2895600"/>
              <a:gd name="connsiteY8" fmla="*/ 1855177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609600 w 2895600"/>
              <a:gd name="connsiteY8" fmla="*/ 1828800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47092 w 2895600"/>
              <a:gd name="connsiteY7" fmla="*/ 2162908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12192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51638 w 2895600"/>
              <a:gd name="connsiteY5" fmla="*/ 808892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52700 w 2895600"/>
              <a:gd name="connsiteY7" fmla="*/ 1617785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3035300"/>
              <a:gd name="connsiteY0" fmla="*/ 381000 h 2209800"/>
              <a:gd name="connsiteX1" fmla="*/ 609600 w 3035300"/>
              <a:gd name="connsiteY1" fmla="*/ 304800 h 2209800"/>
              <a:gd name="connsiteX2" fmla="*/ 1113674 w 3035300"/>
              <a:gd name="connsiteY2" fmla="*/ 0 h 2209800"/>
              <a:gd name="connsiteX3" fmla="*/ 1981200 w 3035300"/>
              <a:gd name="connsiteY3" fmla="*/ 304800 h 2209800"/>
              <a:gd name="connsiteX4" fmla="*/ 2895600 w 3035300"/>
              <a:gd name="connsiteY4" fmla="*/ 457200 h 2209800"/>
              <a:gd name="connsiteX5" fmla="*/ 2819400 w 3035300"/>
              <a:gd name="connsiteY5" fmla="*/ 838200 h 2209800"/>
              <a:gd name="connsiteX6" fmla="*/ 2819400 w 3035300"/>
              <a:gd name="connsiteY6" fmla="*/ 1219200 h 2209800"/>
              <a:gd name="connsiteX7" fmla="*/ 2514600 w 3035300"/>
              <a:gd name="connsiteY7" fmla="*/ 1524000 h 2209800"/>
              <a:gd name="connsiteX8" fmla="*/ 2209800 w 3035300"/>
              <a:gd name="connsiteY8" fmla="*/ 2133600 h 2209800"/>
              <a:gd name="connsiteX9" fmla="*/ 1600200 w 3035300"/>
              <a:gd name="connsiteY9" fmla="*/ 2133600 h 2209800"/>
              <a:gd name="connsiteX10" fmla="*/ 914400 w 3035300"/>
              <a:gd name="connsiteY10" fmla="*/ 2209800 h 2209800"/>
              <a:gd name="connsiteX11" fmla="*/ 609600 w 3035300"/>
              <a:gd name="connsiteY11" fmla="*/ 1828800 h 2209800"/>
              <a:gd name="connsiteX12" fmla="*/ 152400 w 3035300"/>
              <a:gd name="connsiteY12" fmla="*/ 1524000 h 2209800"/>
              <a:gd name="connsiteX13" fmla="*/ 152400 w 3035300"/>
              <a:gd name="connsiteY13" fmla="*/ 990600 h 2209800"/>
              <a:gd name="connsiteX14" fmla="*/ 0 w 30353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95600" h="2209800">
                <a:moveTo>
                  <a:pt x="0" y="381000"/>
                </a:moveTo>
                <a:cubicBezTo>
                  <a:pt x="134815" y="394677"/>
                  <a:pt x="423988" y="368300"/>
                  <a:pt x="609600" y="304800"/>
                </a:cubicBezTo>
                <a:cubicBezTo>
                  <a:pt x="795212" y="241300"/>
                  <a:pt x="994486" y="88900"/>
                  <a:pt x="1113674" y="0"/>
                </a:cubicBezTo>
                <a:cubicBezTo>
                  <a:pt x="1371582" y="87923"/>
                  <a:pt x="1684212" y="228600"/>
                  <a:pt x="1981200" y="304800"/>
                </a:cubicBezTo>
                <a:cubicBezTo>
                  <a:pt x="2278188" y="381000"/>
                  <a:pt x="2371969" y="382954"/>
                  <a:pt x="2895600" y="457200"/>
                </a:cubicBezTo>
                <a:cubicBezTo>
                  <a:pt x="2786185" y="689708"/>
                  <a:pt x="2755900" y="711200"/>
                  <a:pt x="2743200" y="838200"/>
                </a:cubicBezTo>
                <a:cubicBezTo>
                  <a:pt x="2730500" y="965200"/>
                  <a:pt x="2796931" y="1101969"/>
                  <a:pt x="2819400" y="1219200"/>
                </a:cubicBezTo>
                <a:cubicBezTo>
                  <a:pt x="2745154" y="1280746"/>
                  <a:pt x="2616200" y="1371600"/>
                  <a:pt x="2514600" y="1524000"/>
                </a:cubicBezTo>
                <a:cubicBezTo>
                  <a:pt x="2413000" y="1676400"/>
                  <a:pt x="2280138" y="2029069"/>
                  <a:pt x="2209800" y="2133600"/>
                </a:cubicBezTo>
                <a:cubicBezTo>
                  <a:pt x="1919654" y="2100385"/>
                  <a:pt x="1816100" y="2120900"/>
                  <a:pt x="1600200" y="2133600"/>
                </a:cubicBezTo>
                <a:cubicBezTo>
                  <a:pt x="1384300" y="2146300"/>
                  <a:pt x="1141046" y="2155092"/>
                  <a:pt x="914400" y="2209800"/>
                </a:cubicBezTo>
                <a:cubicBezTo>
                  <a:pt x="743439" y="1977292"/>
                  <a:pt x="736600" y="1943100"/>
                  <a:pt x="609600" y="1828800"/>
                </a:cubicBezTo>
                <a:cubicBezTo>
                  <a:pt x="482600" y="1714500"/>
                  <a:pt x="301869" y="1640254"/>
                  <a:pt x="152400" y="1524000"/>
                </a:cubicBezTo>
                <a:cubicBezTo>
                  <a:pt x="161192" y="1217246"/>
                  <a:pt x="177800" y="1181100"/>
                  <a:pt x="152400" y="990600"/>
                </a:cubicBezTo>
                <a:cubicBezTo>
                  <a:pt x="127000" y="800100"/>
                  <a:pt x="117231" y="767862"/>
                  <a:pt x="0" y="381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0190" name="Group 228"/>
          <p:cNvGrpSpPr>
            <a:grpSpLocks/>
          </p:cNvGrpSpPr>
          <p:nvPr/>
        </p:nvGrpSpPr>
        <p:grpSpPr bwMode="auto">
          <a:xfrm rot="5550676">
            <a:off x="3993357" y="3791744"/>
            <a:ext cx="230187" cy="193675"/>
            <a:chOff x="6075485" y="1046285"/>
            <a:chExt cx="439615" cy="369276"/>
          </a:xfrm>
        </p:grpSpPr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6035291" y="1183315"/>
              <a:ext cx="66700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6292269" y="1299246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6083061" y="1441717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6147321" y="1245001"/>
              <a:ext cx="69733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235198" y="1174496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205943" y="1475658"/>
              <a:ext cx="72764" cy="69617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6032048" y="1316699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444128" y="1162320"/>
              <a:ext cx="69731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6366451" y="1399010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lt1"/>
                </a:solidFill>
                <a:latin typeface="+mn-lt"/>
              </a:endParaRPr>
            </a:p>
          </p:txBody>
        </p:sp>
      </p:grpSp>
      <p:grpSp>
        <p:nvGrpSpPr>
          <p:cNvPr id="50191" name="Group 35"/>
          <p:cNvGrpSpPr>
            <a:grpSpLocks/>
          </p:cNvGrpSpPr>
          <p:nvPr/>
        </p:nvGrpSpPr>
        <p:grpSpPr bwMode="auto">
          <a:xfrm rot="3235318">
            <a:off x="3502818" y="4304507"/>
            <a:ext cx="1357313" cy="1365250"/>
            <a:chOff x="3218495" y="4518495"/>
            <a:chExt cx="875137" cy="879939"/>
          </a:xfrm>
        </p:grpSpPr>
        <p:grpSp>
          <p:nvGrpSpPr>
            <p:cNvPr id="50230" name="Group 36"/>
            <p:cNvGrpSpPr>
              <a:grpSpLocks/>
            </p:cNvGrpSpPr>
            <p:nvPr/>
          </p:nvGrpSpPr>
          <p:grpSpPr bwMode="auto">
            <a:xfrm rot="2101797">
              <a:off x="3521854" y="4518495"/>
              <a:ext cx="262891" cy="262889"/>
              <a:chOff x="4194590" y="4488422"/>
              <a:chExt cx="262891" cy="262889"/>
            </a:xfrm>
          </p:grpSpPr>
          <p:sp>
            <p:nvSpPr>
              <p:cNvPr id="50256" name="Hexagon 62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 rot="5550676">
                <a:off x="4194159" y="4496125"/>
                <a:ext cx="262959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58" name="Oval 64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59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1" name="Group 37"/>
            <p:cNvGrpSpPr>
              <a:grpSpLocks/>
            </p:cNvGrpSpPr>
            <p:nvPr/>
          </p:nvGrpSpPr>
          <p:grpSpPr bwMode="auto">
            <a:xfrm>
              <a:off x="3824147" y="4677630"/>
              <a:ext cx="262891" cy="262889"/>
              <a:chOff x="4194590" y="4488422"/>
              <a:chExt cx="262891" cy="262889"/>
            </a:xfrm>
          </p:grpSpPr>
          <p:sp>
            <p:nvSpPr>
              <p:cNvPr id="50252" name="Hexagon 58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 rot="5550676">
                <a:off x="4191180" y="4489997"/>
                <a:ext cx="258865" cy="26407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54" name="Oval 60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55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2" name="Group 38"/>
            <p:cNvGrpSpPr>
              <a:grpSpLocks/>
            </p:cNvGrpSpPr>
            <p:nvPr/>
          </p:nvGrpSpPr>
          <p:grpSpPr bwMode="auto">
            <a:xfrm>
              <a:off x="3521833" y="4839492"/>
              <a:ext cx="262891" cy="262889"/>
              <a:chOff x="4194590" y="4488422"/>
              <a:chExt cx="262891" cy="262889"/>
            </a:xfrm>
          </p:grpSpPr>
          <p:sp>
            <p:nvSpPr>
              <p:cNvPr id="50248" name="Hexagon 54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 rot="5550676">
                <a:off x="4187467" y="4494628"/>
                <a:ext cx="262958" cy="26305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50" name="Oval 56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51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3" name="Group 39"/>
            <p:cNvGrpSpPr>
              <a:grpSpLocks/>
            </p:cNvGrpSpPr>
            <p:nvPr/>
          </p:nvGrpSpPr>
          <p:grpSpPr bwMode="auto">
            <a:xfrm rot="-7186742">
              <a:off x="3484468" y="5135544"/>
              <a:ext cx="262891" cy="262889"/>
              <a:chOff x="4194590" y="4488422"/>
              <a:chExt cx="262891" cy="262889"/>
            </a:xfrm>
          </p:grpSpPr>
          <p:sp>
            <p:nvSpPr>
              <p:cNvPr id="50244" name="Hexagon 50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 rot="5550676">
                <a:off x="4190442" y="4480788"/>
                <a:ext cx="264077" cy="26295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46" name="Oval 52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47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4" name="Group 40"/>
            <p:cNvGrpSpPr>
              <a:grpSpLocks/>
            </p:cNvGrpSpPr>
            <p:nvPr/>
          </p:nvGrpSpPr>
          <p:grpSpPr bwMode="auto">
            <a:xfrm rot="-3007633">
              <a:off x="3830742" y="4981583"/>
              <a:ext cx="262891" cy="262889"/>
              <a:chOff x="4194590" y="4488422"/>
              <a:chExt cx="262891" cy="262889"/>
            </a:xfrm>
          </p:grpSpPr>
          <p:sp>
            <p:nvSpPr>
              <p:cNvPr id="50240" name="Hexagon 46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 rot="5550676">
                <a:off x="4186258" y="4487659"/>
                <a:ext cx="265101" cy="26398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42" name="Oval 48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43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50235" name="Group 41"/>
            <p:cNvGrpSpPr>
              <a:grpSpLocks/>
            </p:cNvGrpSpPr>
            <p:nvPr/>
          </p:nvGrpSpPr>
          <p:grpSpPr bwMode="auto">
            <a:xfrm rot="1448413">
              <a:off x="3218495" y="4772488"/>
              <a:ext cx="262891" cy="262889"/>
              <a:chOff x="4194590" y="4488422"/>
              <a:chExt cx="262891" cy="262889"/>
            </a:xfrm>
          </p:grpSpPr>
          <p:sp>
            <p:nvSpPr>
              <p:cNvPr id="50236" name="Hexagon 42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 rot="5550676">
                <a:off x="4192507" y="4493608"/>
                <a:ext cx="262958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0238" name="Oval 44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50239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50192" name="Group 66"/>
          <p:cNvGrpSpPr>
            <a:grpSpLocks/>
          </p:cNvGrpSpPr>
          <p:nvPr/>
        </p:nvGrpSpPr>
        <p:grpSpPr bwMode="auto">
          <a:xfrm rot="2304800">
            <a:off x="2284413" y="4197350"/>
            <a:ext cx="285750" cy="311150"/>
            <a:chOff x="1674603" y="4600831"/>
            <a:chExt cx="184165" cy="201073"/>
          </a:xfrm>
        </p:grpSpPr>
        <p:sp>
          <p:nvSpPr>
            <p:cNvPr id="50227" name="Hexagon 67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8" name="Oval 68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9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0193" name="Group 70"/>
          <p:cNvGrpSpPr>
            <a:grpSpLocks/>
          </p:cNvGrpSpPr>
          <p:nvPr/>
        </p:nvGrpSpPr>
        <p:grpSpPr bwMode="auto">
          <a:xfrm rot="4039496">
            <a:off x="2489994" y="4490244"/>
            <a:ext cx="285750" cy="312738"/>
            <a:chOff x="1674603" y="4600831"/>
            <a:chExt cx="184165" cy="201073"/>
          </a:xfrm>
        </p:grpSpPr>
        <p:sp>
          <p:nvSpPr>
            <p:cNvPr id="50224" name="Hexagon 71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5" name="Oval 72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6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0194" name="Group 74"/>
          <p:cNvGrpSpPr>
            <a:grpSpLocks/>
          </p:cNvGrpSpPr>
          <p:nvPr/>
        </p:nvGrpSpPr>
        <p:grpSpPr bwMode="auto">
          <a:xfrm rot="-199197">
            <a:off x="2130425" y="4508500"/>
            <a:ext cx="285750" cy="312738"/>
            <a:chOff x="1674603" y="4600831"/>
            <a:chExt cx="184165" cy="201073"/>
          </a:xfrm>
        </p:grpSpPr>
        <p:sp>
          <p:nvSpPr>
            <p:cNvPr id="50221" name="Hexagon 75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2" name="Oval 76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23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79" name="Up Arrow 78"/>
          <p:cNvSpPr>
            <a:spLocks noChangeArrowheads="1"/>
          </p:cNvSpPr>
          <p:nvPr/>
        </p:nvSpPr>
        <p:spPr bwMode="auto">
          <a:xfrm rot="6980822">
            <a:off x="1943894" y="4183857"/>
            <a:ext cx="180975" cy="357187"/>
          </a:xfrm>
          <a:prstGeom prst="upArrow">
            <a:avLst>
              <a:gd name="adj1" fmla="val 50000"/>
              <a:gd name="adj2" fmla="val 92465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50196" name="TextBox 227"/>
          <p:cNvSpPr txBox="1">
            <a:spLocks noChangeArrowheads="1"/>
          </p:cNvSpPr>
          <p:nvPr/>
        </p:nvSpPr>
        <p:spPr bwMode="auto">
          <a:xfrm>
            <a:off x="2401888" y="399256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  <a:cs typeface="Arial" panose="020B0604020202020204" pitchFamily="34" charset="0"/>
              </a:rPr>
              <a:t>Capsids</a:t>
            </a:r>
          </a:p>
        </p:txBody>
      </p:sp>
      <p:grpSp>
        <p:nvGrpSpPr>
          <p:cNvPr id="50197" name="Group 80"/>
          <p:cNvGrpSpPr>
            <a:grpSpLocks/>
          </p:cNvGrpSpPr>
          <p:nvPr/>
        </p:nvGrpSpPr>
        <p:grpSpPr bwMode="auto">
          <a:xfrm rot="834589">
            <a:off x="1479550" y="3657600"/>
            <a:ext cx="747713" cy="500063"/>
            <a:chOff x="4614569" y="3651571"/>
            <a:chExt cx="747766" cy="500762"/>
          </a:xfrm>
        </p:grpSpPr>
        <p:sp>
          <p:nvSpPr>
            <p:cNvPr id="50219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0220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0207" name="TextBox 227"/>
          <p:cNvSpPr txBox="1">
            <a:spLocks noChangeArrowheads="1"/>
          </p:cNvSpPr>
          <p:nvPr/>
        </p:nvSpPr>
        <p:spPr bwMode="auto">
          <a:xfrm>
            <a:off x="336550" y="3227388"/>
            <a:ext cx="13779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Inactivation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and clearance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 of cccDNA</a:t>
            </a:r>
          </a:p>
        </p:txBody>
      </p:sp>
      <p:grpSp>
        <p:nvGrpSpPr>
          <p:cNvPr id="50208" name="Group 93"/>
          <p:cNvGrpSpPr>
            <a:grpSpLocks/>
          </p:cNvGrpSpPr>
          <p:nvPr/>
        </p:nvGrpSpPr>
        <p:grpSpPr bwMode="auto">
          <a:xfrm rot="5855905">
            <a:off x="631031" y="4274344"/>
            <a:ext cx="392113" cy="73025"/>
            <a:chOff x="4586718" y="3967946"/>
            <a:chExt cx="884537" cy="164865"/>
          </a:xfrm>
        </p:grpSpPr>
        <p:sp>
          <p:nvSpPr>
            <p:cNvPr id="50216" name="Oval 94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7" name="Oval 95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8" name="Oval 96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grpSp>
        <p:nvGrpSpPr>
          <p:cNvPr id="50209" name="Group 97"/>
          <p:cNvGrpSpPr>
            <a:grpSpLocks/>
          </p:cNvGrpSpPr>
          <p:nvPr/>
        </p:nvGrpSpPr>
        <p:grpSpPr bwMode="auto">
          <a:xfrm rot="5855905">
            <a:off x="1192213" y="4265613"/>
            <a:ext cx="390525" cy="73025"/>
            <a:chOff x="4586718" y="3967946"/>
            <a:chExt cx="884537" cy="164865"/>
          </a:xfrm>
        </p:grpSpPr>
        <p:sp>
          <p:nvSpPr>
            <p:cNvPr id="50213" name="Oval 98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4" name="Oval 99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0215" name="Oval 10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50210" name="TextBox 42"/>
          <p:cNvSpPr txBox="1">
            <a:spLocks noChangeArrowheads="1"/>
          </p:cNvSpPr>
          <p:nvPr/>
        </p:nvSpPr>
        <p:spPr bwMode="auto">
          <a:xfrm>
            <a:off x="1339850" y="1739900"/>
            <a:ext cx="1128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Infected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hepatocyte</a:t>
            </a:r>
          </a:p>
        </p:txBody>
      </p:sp>
      <p:sp>
        <p:nvSpPr>
          <p:cNvPr id="50211" name="TextBox 42"/>
          <p:cNvSpPr txBox="1">
            <a:spLocks noChangeArrowheads="1"/>
          </p:cNvSpPr>
          <p:nvPr/>
        </p:nvSpPr>
        <p:spPr bwMode="auto">
          <a:xfrm rot="1837939">
            <a:off x="801688" y="2806700"/>
            <a:ext cx="879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50212" name="Rectangle 268"/>
          <p:cNvSpPr>
            <a:spLocks noChangeArrowheads="1"/>
          </p:cNvSpPr>
          <p:nvPr/>
        </p:nvSpPr>
        <p:spPr bwMode="auto">
          <a:xfrm>
            <a:off x="53975" y="5656263"/>
            <a:ext cx="803433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Rabe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 2003 PNAS 100: 9849-9854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Werle-Lapostolle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 2004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Gastroenterol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126: 1750-1758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Wong et al. 2006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Antivir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Ther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11: 909-916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Wong et al. 2013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Clin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Gasterenterol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11: 1004-1010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Lai et al. 2016 J.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(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Epub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Sept 14).</a:t>
            </a:r>
          </a:p>
        </p:txBody>
      </p:sp>
      <p:grpSp>
        <p:nvGrpSpPr>
          <p:cNvPr id="102" name="Group 14"/>
          <p:cNvGrpSpPr>
            <a:grpSpLocks/>
          </p:cNvGrpSpPr>
          <p:nvPr/>
        </p:nvGrpSpPr>
        <p:grpSpPr bwMode="auto">
          <a:xfrm rot="927859">
            <a:off x="4840255" y="4633450"/>
            <a:ext cx="747712" cy="501650"/>
            <a:chOff x="4614569" y="3651571"/>
            <a:chExt cx="747766" cy="500762"/>
          </a:xfrm>
        </p:grpSpPr>
        <p:sp>
          <p:nvSpPr>
            <p:cNvPr id="103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4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-134938"/>
            <a:ext cx="8229600" cy="1143001"/>
          </a:xfrm>
        </p:spPr>
        <p:txBody>
          <a:bodyPr rIns="0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REP 102 Trial Overview</a:t>
            </a:r>
            <a:endParaRPr lang="en-CA" sz="2800" dirty="0"/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1116013" y="1284288"/>
            <a:ext cx="7332662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Bangladeshi patients treated in Dhaka, Bangladesh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Clinicaltrials.org #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Proof of concept, open label:</a:t>
            </a:r>
          </a:p>
          <a:p>
            <a:pPr marL="714375" indent="-17303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REP 2139-Ca 500mg </a:t>
            </a:r>
            <a:r>
              <a:rPr lang="en-CA" sz="16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qW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via 2h IV infusion</a:t>
            </a:r>
          </a:p>
          <a:p>
            <a:pPr marL="714375" indent="-17303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Transition to immunotherapy (peg-IFN or </a:t>
            </a:r>
            <a:r>
              <a:rPr lang="en-CA" sz="1600" b="1" dirty="0" err="1" smtClean="0">
                <a:solidFill>
                  <a:srgbClr val="00B050"/>
                </a:solidFill>
                <a:latin typeface="Calibri" panose="020F0502020204030204" pitchFamily="34" charset="0"/>
              </a:rPr>
              <a:t>thymosin</a:t>
            </a:r>
            <a:r>
              <a:rPr lang="en-CA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 a1) in patients with 2 log reduction in both </a:t>
            </a:r>
            <a:r>
              <a:rPr lang="en-CA" sz="1600" b="1" dirty="0" err="1" smtClean="0">
                <a:solidFill>
                  <a:srgbClr val="00B050"/>
                </a:solidFill>
                <a:latin typeface="Calibri" panose="020F0502020204030204" pitchFamily="34" charset="0"/>
              </a:rPr>
              <a:t>HBsAg</a:t>
            </a:r>
            <a:r>
              <a:rPr lang="en-CA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 and HBV DNA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12 patients enrolled with </a:t>
            </a:r>
            <a:r>
              <a:rPr lang="en-CA" sz="2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HBeAg</a:t>
            </a:r>
            <a:r>
              <a:rPr lang="en-CA" sz="2000" dirty="0">
                <a:solidFill>
                  <a:srgbClr val="002060"/>
                </a:solidFill>
                <a:latin typeface="Calibri" panose="020F0502020204030204" pitchFamily="34" charset="0"/>
              </a:rPr>
              <a:t>+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chronic HBV infection:</a:t>
            </a:r>
          </a:p>
          <a:p>
            <a:pPr marL="714375" indent="-173038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t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reatment naïve</a:t>
            </a:r>
          </a:p>
          <a:p>
            <a:pPr marL="714375" indent="-173038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HCV, HIV negative</a:t>
            </a:r>
          </a:p>
          <a:p>
            <a:pPr marL="714375" indent="-173038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HBV DNA &gt; 10</a:t>
            </a:r>
            <a:r>
              <a:rPr lang="en-CA" sz="1600" baseline="30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5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copies / ml</a:t>
            </a:r>
          </a:p>
          <a:p>
            <a:pPr marL="714375" indent="-173038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mild to moderate fibrosis, non cirrhotic.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20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>
                <a:solidFill>
                  <a:srgbClr val="002060"/>
                </a:solidFill>
                <a:latin typeface="Calibri" panose="020F0502020204030204" pitchFamily="34" charset="0"/>
              </a:rPr>
              <a:t>Viremia assessed locally and in India and validated at external 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site:</a:t>
            </a:r>
            <a:endParaRPr lang="en-CA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7143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University 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of Duisburg-Essen, Essen, Germany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6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714375" lvl="1" indent="-17303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Roche </a:t>
            </a:r>
            <a:r>
              <a:rPr lang="en-CA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cobas</a:t>
            </a: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™ PCR 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(HBV DNA) </a:t>
            </a:r>
          </a:p>
          <a:p>
            <a:pPr marL="714375" lvl="1" indent="-173038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Abbott 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Architect™ (quant-</a:t>
            </a:r>
            <a:r>
              <a:rPr lang="en-CA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HBsAg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, quant-anti-HBs, </a:t>
            </a:r>
            <a:r>
              <a:rPr lang="en-CA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HBeAg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, anti-</a:t>
            </a:r>
            <a:r>
              <a:rPr lang="en-CA" sz="1600" dirty="0" err="1">
                <a:solidFill>
                  <a:srgbClr val="002060"/>
                </a:solidFill>
                <a:latin typeface="Calibri" panose="020F0502020204030204" pitchFamily="34" charset="0"/>
              </a:rPr>
              <a:t>HBe</a:t>
            </a:r>
            <a:r>
              <a:rPr lang="en-CA" sz="1600" dirty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 smtClean="0"/>
              <a:t>REP 2139 – an improved version of REP 2055</a:t>
            </a:r>
            <a:endParaRPr lang="en-CA" sz="2800" dirty="0"/>
          </a:p>
        </p:txBody>
      </p:sp>
      <p:pic>
        <p:nvPicPr>
          <p:cNvPr id="5427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7" b="14021"/>
          <a:stretch>
            <a:fillRect/>
          </a:stretch>
        </p:blipFill>
        <p:spPr bwMode="auto">
          <a:xfrm>
            <a:off x="4959350" y="1108075"/>
            <a:ext cx="2836863" cy="523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8125" y="1997075"/>
            <a:ext cx="3309938" cy="2863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dirty="0">
                <a:solidFill>
                  <a:srgbClr val="002060"/>
                </a:solidFill>
              </a:rPr>
              <a:t>Modifications: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2’O methylation in ribose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5-methylation of cytosine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naturally occurring</a:t>
            </a:r>
          </a:p>
          <a:p>
            <a:pPr>
              <a:defRPr/>
            </a:pPr>
            <a:endParaRPr lang="en-CA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CA" dirty="0">
                <a:solidFill>
                  <a:srgbClr val="002060"/>
                </a:solidFill>
              </a:rPr>
              <a:t>Effect: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block recognition by innate immune response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CA" dirty="0">
                <a:solidFill>
                  <a:srgbClr val="002060"/>
                </a:solidFill>
              </a:rPr>
              <a:t>improve compound solubility</a:t>
            </a:r>
          </a:p>
          <a:p>
            <a:pPr>
              <a:defRPr/>
            </a:pP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54277" name="TextBox 6"/>
          <p:cNvSpPr txBox="1">
            <a:spLocks noChangeArrowheads="1"/>
          </p:cNvSpPr>
          <p:nvPr/>
        </p:nvSpPr>
        <p:spPr bwMode="auto">
          <a:xfrm>
            <a:off x="3851275" y="3168650"/>
            <a:ext cx="10620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REP 2055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(DNA)</a:t>
            </a:r>
          </a:p>
        </p:txBody>
      </p:sp>
      <p:sp>
        <p:nvSpPr>
          <p:cNvPr id="54278" name="TextBox 7"/>
          <p:cNvSpPr txBox="1">
            <a:spLocks noChangeArrowheads="1"/>
          </p:cNvSpPr>
          <p:nvPr/>
        </p:nvSpPr>
        <p:spPr bwMode="auto">
          <a:xfrm>
            <a:off x="7962900" y="3168650"/>
            <a:ext cx="10620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REP 2139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(RNA)</a:t>
            </a:r>
          </a:p>
        </p:txBody>
      </p:sp>
      <p:sp>
        <p:nvSpPr>
          <p:cNvPr id="54279" name="TextBox 8"/>
          <p:cNvSpPr txBox="1">
            <a:spLocks noChangeArrowheads="1"/>
          </p:cNvSpPr>
          <p:nvPr/>
        </p:nvSpPr>
        <p:spPr bwMode="auto">
          <a:xfrm>
            <a:off x="0" y="5646906"/>
            <a:ext cx="256512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Erlich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et al. 1982 NAR 10: 2709-2721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Kiss 2001 EMBO J. 20: 3617-3622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Kariko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et al., 2005 Immunity 23: 165-175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Judge et al., 2006 Mol. </a:t>
            </a: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Ther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. 13: 494-504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Robbins et al., 2007 Mol. </a:t>
            </a: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Ther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. 15: 1663-1669</a:t>
            </a:r>
          </a:p>
          <a:p>
            <a:pPr>
              <a:spcBef>
                <a:spcPct val="0"/>
              </a:spcBef>
              <a:buFontTx/>
              <a:buNone/>
            </a:pPr>
            <a:endParaRPr lang="en-CA" altLang="en-US" sz="1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REP </a:t>
            </a:r>
            <a:r>
              <a:rPr lang="en-CA" sz="2800" dirty="0" smtClean="0"/>
              <a:t>102 Efficacy</a:t>
            </a:r>
            <a:br>
              <a:rPr lang="en-CA" sz="2800" dirty="0" smtClean="0"/>
            </a:br>
            <a:r>
              <a:rPr lang="en-CA" sz="2800" dirty="0" smtClean="0"/>
              <a:t>(REP 2139 monotherapy)</a:t>
            </a:r>
            <a:endParaRPr lang="en-CA" dirty="0"/>
          </a:p>
        </p:txBody>
      </p:sp>
      <p:pic>
        <p:nvPicPr>
          <p:cNvPr id="5529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1716088"/>
            <a:ext cx="48926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1716088"/>
            <a:ext cx="48926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Rectangle 8"/>
          <p:cNvSpPr>
            <a:spLocks noChangeArrowheads="1"/>
          </p:cNvSpPr>
          <p:nvPr/>
        </p:nvSpPr>
        <p:spPr bwMode="auto">
          <a:xfrm>
            <a:off x="6513513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Al-Mahtab et al., 2016 PLOS One 11: e0156667</a:t>
            </a:r>
          </a:p>
        </p:txBody>
      </p:sp>
      <p:sp>
        <p:nvSpPr>
          <p:cNvPr id="55302" name="TextBox 6"/>
          <p:cNvSpPr txBox="1">
            <a:spLocks noChangeArrowheads="1"/>
          </p:cNvSpPr>
          <p:nvPr/>
        </p:nvSpPr>
        <p:spPr bwMode="auto">
          <a:xfrm>
            <a:off x="1436688" y="1525588"/>
            <a:ext cx="2200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Serum HBsAg (SVP)</a:t>
            </a:r>
          </a:p>
        </p:txBody>
      </p:sp>
      <p:sp>
        <p:nvSpPr>
          <p:cNvPr id="55303" name="TextBox 7"/>
          <p:cNvSpPr txBox="1">
            <a:spLocks noChangeArrowheads="1"/>
          </p:cNvSpPr>
          <p:nvPr/>
        </p:nvSpPr>
        <p:spPr bwMode="auto">
          <a:xfrm>
            <a:off x="5622925" y="1525588"/>
            <a:ext cx="2605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Serum HBV DNA (virus)</a:t>
            </a:r>
          </a:p>
        </p:txBody>
      </p:sp>
      <p:sp>
        <p:nvSpPr>
          <p:cNvPr id="55304" name="TextBox 1"/>
          <p:cNvSpPr txBox="1">
            <a:spLocks noChangeArrowheads="1"/>
          </p:cNvSpPr>
          <p:nvPr/>
        </p:nvSpPr>
        <p:spPr bwMode="auto">
          <a:xfrm>
            <a:off x="2982913" y="5516563"/>
            <a:ext cx="35766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B050"/>
                </a:solidFill>
                <a:latin typeface="Calibri" panose="020F0502020204030204" pitchFamily="34" charset="0"/>
              </a:rPr>
              <a:t>Antiviral effects similar to REP 2055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B050"/>
                </a:solidFill>
                <a:latin typeface="Calibri" panose="020F0502020204030204" pitchFamily="34" charset="0"/>
              </a:rPr>
              <a:t>IV infusion well tolerated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REP 102 Efficacy</a:t>
            </a:r>
            <a:br>
              <a:rPr lang="en-CA" sz="2800" dirty="0"/>
            </a:br>
            <a:r>
              <a:rPr lang="en-CA" sz="2800" dirty="0"/>
              <a:t>(REP 2139 monotherapy)</a:t>
            </a:r>
            <a:endParaRPr lang="en-CA" dirty="0"/>
          </a:p>
        </p:txBody>
      </p:sp>
      <p:pic>
        <p:nvPicPr>
          <p:cNvPr id="5632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8" y="1851025"/>
            <a:ext cx="4892675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Box 5"/>
          <p:cNvSpPr txBox="1">
            <a:spLocks noChangeArrowheads="1"/>
          </p:cNvSpPr>
          <p:nvPr/>
        </p:nvSpPr>
        <p:spPr bwMode="auto">
          <a:xfrm>
            <a:off x="1960563" y="1444625"/>
            <a:ext cx="4894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>
                <a:solidFill>
                  <a:srgbClr val="002060"/>
                </a:solidFill>
                <a:latin typeface="Calibri" panose="020F0502020204030204" pitchFamily="34" charset="0"/>
              </a:rPr>
              <a:t>Clearance of HBsAg unmasks anti-HBs</a:t>
            </a:r>
          </a:p>
        </p:txBody>
      </p:sp>
      <p:sp>
        <p:nvSpPr>
          <p:cNvPr id="56325" name="Rectangle 8"/>
          <p:cNvSpPr>
            <a:spLocks noChangeArrowheads="1"/>
          </p:cNvSpPr>
          <p:nvPr/>
        </p:nvSpPr>
        <p:spPr bwMode="auto">
          <a:xfrm>
            <a:off x="6513513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Al-Mahtab et al., 2016 PLOS One 11: e0156667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REP 102 </a:t>
            </a:r>
            <a:r>
              <a:rPr lang="en-CA" sz="2800" dirty="0" smtClean="0"/>
              <a:t>Efficacy</a:t>
            </a:r>
            <a:br>
              <a:rPr lang="en-CA" sz="2800" dirty="0" smtClean="0"/>
            </a:br>
            <a:r>
              <a:rPr lang="en-CA" sz="2800" dirty="0" smtClean="0"/>
              <a:t>(addition of immunotherapy)</a:t>
            </a:r>
            <a:endParaRPr lang="en-CA" dirty="0"/>
          </a:p>
        </p:txBody>
      </p:sp>
      <p:grpSp>
        <p:nvGrpSpPr>
          <p:cNvPr id="57347" name="Group 26"/>
          <p:cNvGrpSpPr>
            <a:grpSpLocks noChangeAspect="1"/>
          </p:cNvGrpSpPr>
          <p:nvPr/>
        </p:nvGrpSpPr>
        <p:grpSpPr bwMode="auto">
          <a:xfrm>
            <a:off x="-158750" y="1448583"/>
            <a:ext cx="4892675" cy="3671888"/>
            <a:chOff x="212530" y="1734626"/>
            <a:chExt cx="3914775" cy="2938320"/>
          </a:xfrm>
        </p:grpSpPr>
        <p:pic>
          <p:nvPicPr>
            <p:cNvPr id="57368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530" y="1734626"/>
              <a:ext cx="3914775" cy="293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ight Arrow 7"/>
            <p:cNvSpPr>
              <a:spLocks noChangeAspect="1"/>
            </p:cNvSpPr>
            <p:nvPr/>
          </p:nvSpPr>
          <p:spPr>
            <a:xfrm rot="4230705">
              <a:off x="1731053" y="3918999"/>
              <a:ext cx="162605" cy="118129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9" name="Right Arrow 8"/>
            <p:cNvSpPr>
              <a:spLocks noChangeAspect="1"/>
            </p:cNvSpPr>
            <p:nvPr/>
          </p:nvSpPr>
          <p:spPr>
            <a:xfrm rot="14063369">
              <a:off x="1820602" y="4134324"/>
              <a:ext cx="162605" cy="119399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0" name="Right Arrow 9"/>
            <p:cNvSpPr>
              <a:spLocks noChangeAspect="1"/>
            </p:cNvSpPr>
            <p:nvPr/>
          </p:nvSpPr>
          <p:spPr>
            <a:xfrm rot="16040823">
              <a:off x="2378222" y="4139405"/>
              <a:ext cx="162605" cy="119399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008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1" name="Right Arrow 10"/>
            <p:cNvSpPr>
              <a:spLocks noChangeAspect="1"/>
            </p:cNvSpPr>
            <p:nvPr/>
          </p:nvSpPr>
          <p:spPr>
            <a:xfrm rot="8715394">
              <a:off x="2550980" y="3624907"/>
              <a:ext cx="162586" cy="118143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2" name="Right Arrow 11"/>
            <p:cNvSpPr>
              <a:spLocks noChangeAspect="1"/>
            </p:cNvSpPr>
            <p:nvPr/>
          </p:nvSpPr>
          <p:spPr>
            <a:xfrm rot="6767734">
              <a:off x="2455070" y="3534084"/>
              <a:ext cx="162605" cy="118129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FF99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3" name="Right Arrow 12"/>
            <p:cNvSpPr>
              <a:spLocks noChangeAspect="1"/>
            </p:cNvSpPr>
            <p:nvPr/>
          </p:nvSpPr>
          <p:spPr>
            <a:xfrm rot="16966151">
              <a:off x="1854898" y="3316218"/>
              <a:ext cx="162605" cy="119399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FF9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4" name="Right Arrow 13"/>
            <p:cNvSpPr>
              <a:spLocks noChangeAspect="1"/>
            </p:cNvSpPr>
            <p:nvPr/>
          </p:nvSpPr>
          <p:spPr>
            <a:xfrm rot="14725168">
              <a:off x="2161018" y="3201887"/>
              <a:ext cx="162605" cy="119399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00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5" name="Right Arrow 14"/>
            <p:cNvSpPr>
              <a:spLocks noChangeAspect="1"/>
            </p:cNvSpPr>
            <p:nvPr/>
          </p:nvSpPr>
          <p:spPr>
            <a:xfrm rot="14022616">
              <a:off x="2308996" y="3170764"/>
              <a:ext cx="170227" cy="125751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9900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6" name="Right Arrow 15"/>
            <p:cNvSpPr>
              <a:spLocks noChangeAspect="1"/>
            </p:cNvSpPr>
            <p:nvPr/>
          </p:nvSpPr>
          <p:spPr>
            <a:xfrm rot="7209183">
              <a:off x="2235959" y="2867785"/>
              <a:ext cx="170227" cy="124480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</p:grpSp>
      <p:grpSp>
        <p:nvGrpSpPr>
          <p:cNvPr id="57348" name="Group 27"/>
          <p:cNvGrpSpPr>
            <a:grpSpLocks noChangeAspect="1"/>
          </p:cNvGrpSpPr>
          <p:nvPr/>
        </p:nvGrpSpPr>
        <p:grpSpPr bwMode="auto">
          <a:xfrm>
            <a:off x="4202113" y="1454933"/>
            <a:ext cx="4894262" cy="3671888"/>
            <a:chOff x="4517667" y="1734626"/>
            <a:chExt cx="3914775" cy="2938320"/>
          </a:xfrm>
        </p:grpSpPr>
        <p:pic>
          <p:nvPicPr>
            <p:cNvPr id="57358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667" y="1734626"/>
              <a:ext cx="3914775" cy="2938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ight Arrow 17"/>
            <p:cNvSpPr>
              <a:spLocks noChangeAspect="1"/>
            </p:cNvSpPr>
            <p:nvPr/>
          </p:nvSpPr>
          <p:spPr>
            <a:xfrm rot="5400000">
              <a:off x="6061066" y="3469315"/>
              <a:ext cx="162605" cy="118091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19" name="Right Arrow 18"/>
            <p:cNvSpPr>
              <a:spLocks noChangeAspect="1"/>
            </p:cNvSpPr>
            <p:nvPr/>
          </p:nvSpPr>
          <p:spPr>
            <a:xfrm rot="7650606">
              <a:off x="6129001" y="3753238"/>
              <a:ext cx="162605" cy="119361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20" name="Right Arrow 19"/>
            <p:cNvSpPr>
              <a:spLocks noChangeAspect="1"/>
            </p:cNvSpPr>
            <p:nvPr/>
          </p:nvSpPr>
          <p:spPr>
            <a:xfrm rot="16200000">
              <a:off x="6414704" y="3801511"/>
              <a:ext cx="162605" cy="119361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00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21" name="Right Arrow 20"/>
            <p:cNvSpPr>
              <a:spLocks noChangeAspect="1"/>
            </p:cNvSpPr>
            <p:nvPr/>
          </p:nvSpPr>
          <p:spPr>
            <a:xfrm rot="16200000">
              <a:off x="6598189" y="2916713"/>
              <a:ext cx="162605" cy="118090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9900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22" name="Right Arrow 21"/>
            <p:cNvSpPr>
              <a:spLocks noChangeAspect="1"/>
            </p:cNvSpPr>
            <p:nvPr/>
          </p:nvSpPr>
          <p:spPr>
            <a:xfrm rot="8817472">
              <a:off x="6668698" y="3402596"/>
              <a:ext cx="162534" cy="119413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00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23" name="Right Arrow 22"/>
            <p:cNvSpPr>
              <a:spLocks noChangeAspect="1"/>
            </p:cNvSpPr>
            <p:nvPr/>
          </p:nvSpPr>
          <p:spPr>
            <a:xfrm rot="16200000">
              <a:off x="6735962" y="3716398"/>
              <a:ext cx="162605" cy="119361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008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24" name="Right Arrow 23"/>
            <p:cNvSpPr>
              <a:spLocks noChangeAspect="1"/>
            </p:cNvSpPr>
            <p:nvPr/>
          </p:nvSpPr>
          <p:spPr>
            <a:xfrm rot="7766486">
              <a:off x="6872465" y="3473126"/>
              <a:ext cx="162605" cy="118090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FF99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25" name="Right Arrow 24"/>
            <p:cNvSpPr>
              <a:spLocks noChangeAspect="1"/>
            </p:cNvSpPr>
            <p:nvPr/>
          </p:nvSpPr>
          <p:spPr>
            <a:xfrm rot="8824522">
              <a:off x="6939164" y="3598230"/>
              <a:ext cx="163804" cy="119413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  <p:sp>
          <p:nvSpPr>
            <p:cNvPr id="26" name="Right Arrow 25"/>
            <p:cNvSpPr>
              <a:spLocks noChangeAspect="1"/>
            </p:cNvSpPr>
            <p:nvPr/>
          </p:nvSpPr>
          <p:spPr>
            <a:xfrm rot="7819436">
              <a:off x="6311216" y="3277492"/>
              <a:ext cx="162605" cy="118090"/>
            </a:xfrm>
            <a:prstGeom prst="rightArrow">
              <a:avLst>
                <a:gd name="adj1" fmla="val 38045"/>
                <a:gd name="adj2" fmla="val 78560"/>
              </a:avLst>
            </a:prstGeom>
            <a:solidFill>
              <a:srgbClr val="FF99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CA"/>
            </a:p>
          </p:txBody>
        </p:sp>
      </p:grpSp>
      <p:sp>
        <p:nvSpPr>
          <p:cNvPr id="57349" name="TextBox 26"/>
          <p:cNvSpPr txBox="1">
            <a:spLocks noChangeArrowheads="1"/>
          </p:cNvSpPr>
          <p:nvPr/>
        </p:nvSpPr>
        <p:spPr bwMode="auto">
          <a:xfrm>
            <a:off x="1436688" y="1525588"/>
            <a:ext cx="2200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Serum HBsAg (SVP)</a:t>
            </a:r>
          </a:p>
        </p:txBody>
      </p:sp>
      <p:sp>
        <p:nvSpPr>
          <p:cNvPr id="57350" name="TextBox 27"/>
          <p:cNvSpPr txBox="1">
            <a:spLocks noChangeArrowheads="1"/>
          </p:cNvSpPr>
          <p:nvPr/>
        </p:nvSpPr>
        <p:spPr bwMode="auto">
          <a:xfrm>
            <a:off x="5622925" y="1525588"/>
            <a:ext cx="2605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latin typeface="Calibri" panose="020F0502020204030204" pitchFamily="34" charset="0"/>
              </a:rPr>
              <a:t>Serum HBV DNA (virus)</a:t>
            </a:r>
          </a:p>
        </p:txBody>
      </p:sp>
      <p:sp>
        <p:nvSpPr>
          <p:cNvPr id="57351" name="TextBox 28"/>
          <p:cNvSpPr txBox="1">
            <a:spLocks noChangeArrowheads="1"/>
          </p:cNvSpPr>
          <p:nvPr/>
        </p:nvSpPr>
        <p:spPr bwMode="auto">
          <a:xfrm>
            <a:off x="579438" y="4886327"/>
            <a:ext cx="36226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 b="1" dirty="0">
                <a:solidFill>
                  <a:srgbClr val="00B050"/>
                </a:solidFill>
                <a:latin typeface="Calibri" panose="020F0502020204030204" pitchFamily="34" charset="0"/>
              </a:rPr>
              <a:t>Surface antigen loss (&lt; 0.05 IU / ml</a:t>
            </a:r>
            <a:r>
              <a:rPr lang="en-CA" altLang="en-US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in </a:t>
            </a:r>
            <a:r>
              <a:rPr lang="en-CA" altLang="en-US" sz="1600" b="1" dirty="0">
                <a:solidFill>
                  <a:srgbClr val="00B050"/>
                </a:solidFill>
                <a:latin typeface="Calibri" panose="020F0502020204030204" pitchFamily="34" charset="0"/>
              </a:rPr>
              <a:t>all patients</a:t>
            </a:r>
          </a:p>
        </p:txBody>
      </p:sp>
      <p:sp>
        <p:nvSpPr>
          <p:cNvPr id="57352" name="TextBox 1"/>
          <p:cNvSpPr txBox="1">
            <a:spLocks noChangeArrowheads="1"/>
          </p:cNvSpPr>
          <p:nvPr/>
        </p:nvSpPr>
        <p:spPr bwMode="auto">
          <a:xfrm>
            <a:off x="1944688" y="1031875"/>
            <a:ext cx="5837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9 patients eligible to receive REP 2139 with immunotherapy </a:t>
            </a:r>
          </a:p>
        </p:txBody>
      </p:sp>
      <p:sp>
        <p:nvSpPr>
          <p:cNvPr id="57353" name="TextBox 29"/>
          <p:cNvSpPr txBox="1">
            <a:spLocks noChangeArrowheads="1"/>
          </p:cNvSpPr>
          <p:nvPr/>
        </p:nvSpPr>
        <p:spPr bwMode="auto">
          <a:xfrm>
            <a:off x="4808538" y="4886327"/>
            <a:ext cx="41354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600" b="1" dirty="0">
                <a:solidFill>
                  <a:srgbClr val="00B050"/>
                </a:solidFill>
                <a:latin typeface="Calibri" panose="020F0502020204030204" pitchFamily="34" charset="0"/>
              </a:rPr>
              <a:t>During initial follow-up, 8/9 patients had HBV DNA &lt; LLOQ (116 copies / ml)</a:t>
            </a:r>
          </a:p>
        </p:txBody>
      </p:sp>
      <p:sp>
        <p:nvSpPr>
          <p:cNvPr id="57354" name="TextBox 30"/>
          <p:cNvSpPr txBox="1">
            <a:spLocks noChangeArrowheads="1"/>
          </p:cNvSpPr>
          <p:nvPr/>
        </p:nvSpPr>
        <p:spPr bwMode="auto">
          <a:xfrm>
            <a:off x="6759574" y="2002632"/>
            <a:ext cx="11271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b="1" dirty="0">
                <a:solidFill>
                  <a:srgbClr val="00B050"/>
                </a:solidFill>
                <a:latin typeface="Calibri" panose="020F0502020204030204" pitchFamily="34" charset="0"/>
              </a:rPr>
              <a:t>Dashed lines: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b="1" dirty="0">
                <a:solidFill>
                  <a:srgbClr val="00B050"/>
                </a:solidFill>
                <a:latin typeface="Calibri" panose="020F0502020204030204" pitchFamily="34" charset="0"/>
              </a:rPr>
              <a:t>initial follow-up after removal of all therapy</a:t>
            </a:r>
          </a:p>
        </p:txBody>
      </p:sp>
      <p:sp>
        <p:nvSpPr>
          <p:cNvPr id="57355" name="Rectangle 2"/>
          <p:cNvSpPr>
            <a:spLocks noChangeArrowheads="1"/>
          </p:cNvSpPr>
          <p:nvPr/>
        </p:nvSpPr>
        <p:spPr bwMode="auto">
          <a:xfrm>
            <a:off x="1935940" y="5674520"/>
            <a:ext cx="4952254" cy="36933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Functional </a:t>
            </a:r>
            <a:r>
              <a:rPr lang="en-CA" alt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control &gt; 2 years </a:t>
            </a: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achieved in 4 patients</a:t>
            </a:r>
          </a:p>
        </p:txBody>
      </p:sp>
      <p:sp>
        <p:nvSpPr>
          <p:cNvPr id="57356" name="Rectangle 8"/>
          <p:cNvSpPr>
            <a:spLocks noChangeArrowheads="1"/>
          </p:cNvSpPr>
          <p:nvPr/>
        </p:nvSpPr>
        <p:spPr bwMode="auto">
          <a:xfrm>
            <a:off x="6513513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Al-Mahtab et al., 2016 PLOS One 11: e0156667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278813" y="4208464"/>
            <a:ext cx="0" cy="72707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1" grpId="0"/>
      <p:bldP spid="57353" grpId="0"/>
      <p:bldP spid="57354" grpId="0"/>
      <p:bldP spid="5735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sz="2800" dirty="0"/>
              <a:t>REP 102 Efficacy</a:t>
            </a:r>
            <a:br>
              <a:rPr lang="en-CA" sz="2800" dirty="0"/>
            </a:br>
            <a:r>
              <a:rPr lang="en-CA" sz="2800" dirty="0"/>
              <a:t>(additional of immunotherapy)</a:t>
            </a:r>
            <a:endParaRPr lang="en-CA" dirty="0"/>
          </a:p>
        </p:txBody>
      </p:sp>
      <p:pic>
        <p:nvPicPr>
          <p:cNvPr id="5837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1592263"/>
            <a:ext cx="4894262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Box 5"/>
          <p:cNvSpPr txBox="1">
            <a:spLocks noChangeArrowheads="1"/>
          </p:cNvSpPr>
          <p:nvPr/>
        </p:nvSpPr>
        <p:spPr bwMode="auto">
          <a:xfrm>
            <a:off x="1657350" y="5205413"/>
            <a:ext cx="6559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 u="sng" dirty="0">
                <a:solidFill>
                  <a:srgbClr val="00B050"/>
                </a:solidFill>
                <a:latin typeface="Calibri" panose="020F0502020204030204" pitchFamily="34" charset="0"/>
              </a:rPr>
              <a:t>Dramatic</a:t>
            </a:r>
            <a:r>
              <a:rPr lang="en-CA" alt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 increases in anti-HBs production indicate a rapid and profound response to immunotherapy in all patients</a:t>
            </a:r>
          </a:p>
        </p:txBody>
      </p:sp>
      <p:sp>
        <p:nvSpPr>
          <p:cNvPr id="58373" name="Rectangle 8"/>
          <p:cNvSpPr>
            <a:spLocks noChangeArrowheads="1"/>
          </p:cNvSpPr>
          <p:nvPr/>
        </p:nvSpPr>
        <p:spPr bwMode="auto">
          <a:xfrm>
            <a:off x="6513513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Mahtab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2016 PLOS One 11: e0156667</a:t>
            </a:r>
          </a:p>
        </p:txBody>
      </p:sp>
      <p:sp>
        <p:nvSpPr>
          <p:cNvPr id="58374" name="TextBox 1"/>
          <p:cNvSpPr txBox="1">
            <a:spLocks noChangeArrowheads="1"/>
          </p:cNvSpPr>
          <p:nvPr/>
        </p:nvSpPr>
        <p:spPr bwMode="auto">
          <a:xfrm>
            <a:off x="2555875" y="1408113"/>
            <a:ext cx="4138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800">
                <a:solidFill>
                  <a:srgbClr val="002060"/>
                </a:solidFill>
                <a:latin typeface="Calibri" panose="020F0502020204030204" pitchFamily="34" charset="0"/>
              </a:rPr>
              <a:t>Anti-HBs before and after immunotherapy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497" y="4838813"/>
            <a:ext cx="2486978" cy="14491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10300"/>
          <a:stretch/>
        </p:blipFill>
        <p:spPr>
          <a:xfrm>
            <a:off x="4972515" y="3590565"/>
            <a:ext cx="2360295" cy="12998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b="10039"/>
          <a:stretch/>
        </p:blipFill>
        <p:spPr>
          <a:xfrm>
            <a:off x="4832497" y="2343052"/>
            <a:ext cx="2500313" cy="1303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41" y="3429000"/>
            <a:ext cx="4263459" cy="246154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2800" dirty="0" smtClean="0"/>
              <a:t>Liver flares signal restoration of immune response in the liver</a:t>
            </a:r>
            <a:endParaRPr lang="en-CA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b="9764"/>
          <a:stretch/>
        </p:blipFill>
        <p:spPr>
          <a:xfrm>
            <a:off x="308541" y="1423788"/>
            <a:ext cx="4269176" cy="2222913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6278563"/>
            <a:ext cx="26304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Mahtab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2016 PLOS One 11: e0156667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b="10966"/>
          <a:stretch/>
        </p:blipFill>
        <p:spPr>
          <a:xfrm>
            <a:off x="4952511" y="1121097"/>
            <a:ext cx="2380298" cy="12902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41406" y="3724188"/>
            <a:ext cx="1207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P = peg-IFN</a:t>
            </a:r>
          </a:p>
          <a:p>
            <a:r>
              <a:rPr lang="en-CA" sz="12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Z = </a:t>
            </a:r>
            <a:r>
              <a:rPr lang="en-CA" sz="1200" b="1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thymosin</a:t>
            </a:r>
            <a:r>
              <a:rPr lang="en-CA" sz="12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l-GR" sz="1200" b="1" dirty="0">
                <a:solidFill>
                  <a:srgbClr val="002060"/>
                </a:solidFill>
                <a:cs typeface="Arial" panose="020B0604020202020204" pitchFamily="34" charset="0"/>
              </a:rPr>
              <a:t>α</a:t>
            </a:r>
            <a:r>
              <a:rPr lang="en-CA" sz="12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1</a:t>
            </a:r>
            <a:endParaRPr lang="en-CA" sz="12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94546" y="1179560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/>
              <a:t>Bilirubin</a:t>
            </a:r>
            <a:endParaRPr lang="en-CA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294546" y="2396825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/>
              <a:t>Albumin</a:t>
            </a:r>
            <a:endParaRPr lang="en-CA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294546" y="3646701"/>
            <a:ext cx="817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/>
              <a:t>Globulin</a:t>
            </a:r>
            <a:endParaRPr lang="en-CA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660031" y="4890431"/>
            <a:ext cx="452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b="1" dirty="0" smtClean="0"/>
              <a:t>INR</a:t>
            </a:r>
            <a:endParaRPr lang="en-CA" sz="1400" b="1" dirty="0"/>
          </a:p>
        </p:txBody>
      </p:sp>
      <p:sp>
        <p:nvSpPr>
          <p:cNvPr id="17" name="TextBox 5"/>
          <p:cNvSpPr txBox="1">
            <a:spLocks noChangeArrowheads="1"/>
          </p:cNvSpPr>
          <p:nvPr/>
        </p:nvSpPr>
        <p:spPr bwMode="auto">
          <a:xfrm>
            <a:off x="7433188" y="3077857"/>
            <a:ext cx="15073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Liver function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 is normal</a:t>
            </a:r>
            <a:endParaRPr lang="en-CA" altLang="en-US" sz="18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978667" y="1371289"/>
            <a:ext cx="1373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14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Clearance of serum viremia</a:t>
            </a:r>
            <a:endParaRPr lang="en-CA" altLang="en-US" sz="1400" b="1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54510" y="1371600"/>
            <a:ext cx="1275735" cy="4218039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96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 smtClean="0"/>
              <a:t>Synergy of NUCs and NAPs </a:t>
            </a:r>
            <a:r>
              <a:rPr lang="en-CA" sz="3200" i="1" dirty="0" smtClean="0"/>
              <a:t>in vivo</a:t>
            </a:r>
            <a:endParaRPr lang="en-CA" sz="3200" i="1" dirty="0"/>
          </a:p>
        </p:txBody>
      </p:sp>
      <p:pic>
        <p:nvPicPr>
          <p:cNvPr id="5" name="Picture 270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06" y="1940024"/>
            <a:ext cx="2503535" cy="170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75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81" y="3430258"/>
            <a:ext cx="2362417" cy="167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71"/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8"/>
          <a:stretch>
            <a:fillRect/>
          </a:stretch>
        </p:blipFill>
        <p:spPr bwMode="auto">
          <a:xfrm>
            <a:off x="3271710" y="1725975"/>
            <a:ext cx="2237726" cy="204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76"/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0" r="-2"/>
          <a:stretch>
            <a:fillRect/>
          </a:stretch>
        </p:blipFill>
        <p:spPr bwMode="auto">
          <a:xfrm>
            <a:off x="3271710" y="3458604"/>
            <a:ext cx="1964450" cy="1590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72"/>
          <p:cNvPicPr preferRelativeResize="0"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3"/>
          <a:stretch>
            <a:fillRect/>
          </a:stretch>
        </p:blipFill>
        <p:spPr bwMode="auto">
          <a:xfrm>
            <a:off x="5120116" y="1984056"/>
            <a:ext cx="2018955" cy="166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77"/>
          <p:cNvPicPr preferRelativeResize="0"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0"/>
          <a:stretch>
            <a:fillRect/>
          </a:stretch>
        </p:blipFill>
        <p:spPr bwMode="auto">
          <a:xfrm>
            <a:off x="5127490" y="3451461"/>
            <a:ext cx="1936823" cy="153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73"/>
          <p:cNvPicPr preferRelativeResize="0"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1"/>
          <a:stretch>
            <a:fillRect/>
          </a:stretch>
        </p:blipFill>
        <p:spPr bwMode="auto">
          <a:xfrm>
            <a:off x="6993011" y="1984056"/>
            <a:ext cx="2009996" cy="166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78"/>
          <p:cNvPicPr preferRelativeResize="0"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7"/>
          <a:stretch>
            <a:fillRect/>
          </a:stretch>
        </p:blipFill>
        <p:spPr bwMode="auto">
          <a:xfrm>
            <a:off x="6985637" y="3480036"/>
            <a:ext cx="1966690" cy="159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747684" y="2086897"/>
            <a:ext cx="604684" cy="3170903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/>
          <p:cNvSpPr/>
          <p:nvPr/>
        </p:nvSpPr>
        <p:spPr>
          <a:xfrm>
            <a:off x="2352365" y="2086897"/>
            <a:ext cx="604684" cy="3170903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Box 14"/>
          <p:cNvSpPr txBox="1"/>
          <p:nvPr/>
        </p:nvSpPr>
        <p:spPr>
          <a:xfrm>
            <a:off x="1681316" y="4802943"/>
            <a:ext cx="747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00" b="1" dirty="0" smtClean="0">
                <a:solidFill>
                  <a:srgbClr val="0070C0"/>
                </a:solidFill>
              </a:rPr>
              <a:t>Treatment</a:t>
            </a:r>
          </a:p>
          <a:p>
            <a:pPr algn="ctr"/>
            <a:r>
              <a:rPr lang="en-CA" sz="1000" b="1" dirty="0" smtClean="0">
                <a:solidFill>
                  <a:srgbClr val="0070C0"/>
                </a:solidFill>
              </a:rPr>
              <a:t>(4 weeks)</a:t>
            </a:r>
            <a:endParaRPr lang="en-CA" sz="1000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95147" y="4802943"/>
            <a:ext cx="71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00" b="1" dirty="0" smtClean="0">
                <a:solidFill>
                  <a:srgbClr val="00B050"/>
                </a:solidFill>
              </a:rPr>
              <a:t>Follow-up</a:t>
            </a:r>
          </a:p>
          <a:p>
            <a:pPr algn="ctr"/>
            <a:r>
              <a:rPr lang="en-CA" sz="1000" b="1" dirty="0" smtClean="0">
                <a:solidFill>
                  <a:srgbClr val="00B050"/>
                </a:solidFill>
              </a:rPr>
              <a:t>(8 weeks)</a:t>
            </a:r>
            <a:endParaRPr lang="en-CA" sz="1000" b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6378" y="5665723"/>
            <a:ext cx="3325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b="1" dirty="0" smtClean="0">
                <a:solidFill>
                  <a:srgbClr val="0070C0"/>
                </a:solidFill>
              </a:rPr>
              <a:t>Treatment: REP 2139 = 10mg/kg REP 2139-Ca daily </a:t>
            </a:r>
          </a:p>
          <a:p>
            <a:pPr indent="627063"/>
            <a:r>
              <a:rPr lang="en-CA" sz="1000" b="1" dirty="0" smtClean="0">
                <a:solidFill>
                  <a:srgbClr val="0070C0"/>
                </a:solidFill>
              </a:rPr>
              <a:t>TDF = tenofovir disoproxil fumarate 15mg daily</a:t>
            </a:r>
            <a:endParaRPr lang="en-CA" sz="10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6378" y="6065833"/>
            <a:ext cx="20441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b="1" dirty="0" smtClean="0">
                <a:solidFill>
                  <a:srgbClr val="00B050"/>
                </a:solidFill>
              </a:rPr>
              <a:t>Follow-up = all treatment removed</a:t>
            </a:r>
            <a:endParaRPr lang="en-CA" sz="1000" b="1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589" y="2433483"/>
            <a:ext cx="846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err="1" smtClean="0">
                <a:solidFill>
                  <a:srgbClr val="002060"/>
                </a:solidFill>
              </a:rPr>
              <a:t>DHBsAg</a:t>
            </a:r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 smtClean="0">
                <a:solidFill>
                  <a:srgbClr val="002060"/>
                </a:solidFill>
              </a:rPr>
              <a:t>(SVP)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89" y="3900947"/>
            <a:ext cx="1091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solidFill>
                  <a:srgbClr val="002060"/>
                </a:solidFill>
              </a:rPr>
              <a:t>DHBV DNA</a:t>
            </a:r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 smtClean="0">
                <a:solidFill>
                  <a:srgbClr val="002060"/>
                </a:solidFill>
              </a:rPr>
              <a:t>(virus)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77981" y="1433587"/>
            <a:ext cx="1334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solidFill>
                  <a:srgbClr val="002060"/>
                </a:solidFill>
              </a:rPr>
              <a:t>Normal saline</a:t>
            </a:r>
          </a:p>
          <a:p>
            <a:pPr algn="ctr"/>
            <a:r>
              <a:rPr lang="en-CA" sz="1600" dirty="0" smtClean="0">
                <a:solidFill>
                  <a:srgbClr val="002060"/>
                </a:solidFill>
              </a:rPr>
              <a:t>(control)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29350" y="1556697"/>
            <a:ext cx="505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solidFill>
                  <a:srgbClr val="002060"/>
                </a:solidFill>
              </a:rPr>
              <a:t>TDF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09436" y="1556697"/>
            <a:ext cx="966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solidFill>
                  <a:srgbClr val="002060"/>
                </a:solidFill>
              </a:rPr>
              <a:t>REP 2139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39071" y="1556697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 smtClean="0">
                <a:solidFill>
                  <a:srgbClr val="002060"/>
                </a:solidFill>
              </a:rPr>
              <a:t>REP 2139 + TDF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13356" y="2086898"/>
            <a:ext cx="604684" cy="271604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/>
          <p:cNvSpPr/>
          <p:nvPr/>
        </p:nvSpPr>
        <p:spPr>
          <a:xfrm>
            <a:off x="4218037" y="2086898"/>
            <a:ext cx="604684" cy="271604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ectangle 28"/>
          <p:cNvSpPr/>
          <p:nvPr/>
        </p:nvSpPr>
        <p:spPr>
          <a:xfrm>
            <a:off x="5457572" y="2086898"/>
            <a:ext cx="604684" cy="271604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ectangle 29"/>
          <p:cNvSpPr/>
          <p:nvPr/>
        </p:nvSpPr>
        <p:spPr>
          <a:xfrm>
            <a:off x="6062253" y="2086898"/>
            <a:ext cx="604684" cy="271604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/>
          <p:cNvSpPr/>
          <p:nvPr/>
        </p:nvSpPr>
        <p:spPr>
          <a:xfrm>
            <a:off x="7330616" y="2086898"/>
            <a:ext cx="604684" cy="2716046"/>
          </a:xfrm>
          <a:prstGeom prst="rect">
            <a:avLst/>
          </a:prstGeom>
          <a:solidFill>
            <a:srgbClr val="00B0F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Rectangle 31"/>
          <p:cNvSpPr/>
          <p:nvPr/>
        </p:nvSpPr>
        <p:spPr>
          <a:xfrm>
            <a:off x="7935297" y="2086898"/>
            <a:ext cx="604684" cy="2716046"/>
          </a:xfrm>
          <a:prstGeom prst="rect">
            <a:avLst/>
          </a:prstGeom>
          <a:solidFill>
            <a:srgbClr val="00B050">
              <a:alpha val="10000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TextBox 33"/>
          <p:cNvSpPr txBox="1"/>
          <p:nvPr/>
        </p:nvSpPr>
        <p:spPr>
          <a:xfrm>
            <a:off x="3222516" y="4880561"/>
            <a:ext cx="1830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dirty="0" smtClean="0">
                <a:solidFill>
                  <a:srgbClr val="002060"/>
                </a:solidFill>
              </a:rPr>
              <a:t>No functional control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78963" y="4880561"/>
            <a:ext cx="19790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dirty="0" smtClean="0">
                <a:solidFill>
                  <a:srgbClr val="00B050"/>
                </a:solidFill>
              </a:rPr>
              <a:t>Selective effect on SVPs</a:t>
            </a:r>
          </a:p>
          <a:p>
            <a:pPr algn="ctr"/>
            <a:endParaRPr lang="en-CA" sz="1400" b="1" dirty="0" smtClean="0">
              <a:solidFill>
                <a:srgbClr val="00B050"/>
              </a:solidFill>
            </a:endParaRPr>
          </a:p>
          <a:p>
            <a:pPr algn="ctr"/>
            <a:endParaRPr lang="en-CA" sz="1400" b="1" dirty="0" smtClean="0">
              <a:solidFill>
                <a:srgbClr val="00B050"/>
              </a:solidFill>
            </a:endParaRPr>
          </a:p>
          <a:p>
            <a:pPr algn="ctr"/>
            <a:r>
              <a:rPr lang="en-CA" sz="1400" b="1" dirty="0" smtClean="0">
                <a:solidFill>
                  <a:srgbClr val="00B050"/>
                </a:solidFill>
              </a:rPr>
              <a:t>Functional control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64313" y="4880561"/>
            <a:ext cx="17768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dirty="0" smtClean="0">
                <a:solidFill>
                  <a:srgbClr val="00B050"/>
                </a:solidFill>
              </a:rPr>
              <a:t>Accelerated clearance of SVP and virus</a:t>
            </a:r>
          </a:p>
          <a:p>
            <a:pPr algn="ctr"/>
            <a:r>
              <a:rPr lang="en-CA" sz="1400" b="1" dirty="0" smtClean="0">
                <a:solidFill>
                  <a:srgbClr val="00B050"/>
                </a:solidFill>
              </a:rPr>
              <a:t>Functional control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71710" y="1032607"/>
            <a:ext cx="2709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002060"/>
                </a:solidFill>
              </a:rPr>
              <a:t>DHBV infected Pekin Ducks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38" name="Rectangle 8"/>
          <p:cNvSpPr>
            <a:spLocks noChangeArrowheads="1"/>
          </p:cNvSpPr>
          <p:nvPr/>
        </p:nvSpPr>
        <p:spPr bwMode="auto">
          <a:xfrm>
            <a:off x="6993011" y="6278563"/>
            <a:ext cx="21194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Birkh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2015 J. </a:t>
            </a:r>
            <a:r>
              <a:rPr lang="en-CA" altLang="en-US" sz="100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62: S518</a:t>
            </a:r>
            <a:endParaRPr lang="en-CA" altLang="en-US" sz="1000" dirty="0">
              <a:solidFill>
                <a:srgbClr val="0020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3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/>
      <p:bldP spid="35" grpId="0"/>
      <p:bldP spid="36" grpId="0"/>
      <p:bldP spid="3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2800" dirty="0" smtClean="0"/>
              <a:t>Clinical evidence of synergy with NAPs + NUCs</a:t>
            </a:r>
            <a:endParaRPr lang="en-CA" sz="28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1689312"/>
            <a:ext cx="6695100" cy="410687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995810" y="1072634"/>
            <a:ext cx="4785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rgbClr val="002060"/>
                </a:solidFill>
              </a:rPr>
              <a:t>Single patient in the REP 101 protocol (REP 2055)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6513513" y="6278563"/>
            <a:ext cx="265970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Al-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Mahtab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al., 2016 PLOS One 11: </a:t>
            </a:r>
            <a:r>
              <a:rPr lang="en-CA" altLang="en-US" sz="1000" dirty="0" smtClean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e0156667 </a:t>
            </a:r>
            <a:endParaRPr lang="en-CA" altLang="en-US" sz="1000" dirty="0">
              <a:solidFill>
                <a:srgbClr val="0020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72076" y="3830961"/>
            <a:ext cx="1487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CA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CA" sz="12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  <a:r>
              <a:rPr lang="en-CA" sz="12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negative</a:t>
            </a:r>
            <a:endParaRPr lang="en-CA" sz="12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85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-134938"/>
            <a:ext cx="8229600" cy="114300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CA" sz="2800" dirty="0"/>
              <a:t>Combination therapy will be essential to</a:t>
            </a:r>
            <a:br>
              <a:rPr lang="en-CA" sz="2800" dirty="0"/>
            </a:br>
            <a:r>
              <a:rPr lang="en-CA" sz="2800" dirty="0"/>
              <a:t>achieve high SVR rates</a:t>
            </a:r>
          </a:p>
        </p:txBody>
      </p:sp>
      <p:sp>
        <p:nvSpPr>
          <p:cNvPr id="6" name="Oval 5"/>
          <p:cNvSpPr/>
          <p:nvPr/>
        </p:nvSpPr>
        <p:spPr>
          <a:xfrm rot="14906858">
            <a:off x="59531" y="3221832"/>
            <a:ext cx="1958975" cy="1398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0180" name="Group 6"/>
          <p:cNvGrpSpPr>
            <a:grpSpLocks/>
          </p:cNvGrpSpPr>
          <p:nvPr/>
        </p:nvGrpSpPr>
        <p:grpSpPr bwMode="auto">
          <a:xfrm>
            <a:off x="1695450" y="1268413"/>
            <a:ext cx="6964363" cy="2633662"/>
            <a:chOff x="1331517" y="1357678"/>
            <a:chExt cx="6964513" cy="2633727"/>
          </a:xfrm>
        </p:grpSpPr>
        <p:sp>
          <p:nvSpPr>
            <p:cNvPr id="8" name="TextBox 272"/>
            <p:cNvSpPr txBox="1">
              <a:spLocks noChangeArrowheads="1"/>
            </p:cNvSpPr>
            <p:nvPr/>
          </p:nvSpPr>
          <p:spPr bwMode="auto">
            <a:xfrm>
              <a:off x="4995546" y="1357678"/>
              <a:ext cx="3300484" cy="166215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b="1" dirty="0" smtClean="0">
                  <a:solidFill>
                    <a:prstClr val="black"/>
                  </a:solidFill>
                  <a:cs typeface="Arial" charset="0"/>
                </a:rPr>
                <a:t>STEP 1:</a:t>
              </a:r>
            </a:p>
            <a:p>
              <a:pPr eaLnBrk="1" hangingPunct="1">
                <a:defRPr/>
              </a:pPr>
              <a:r>
                <a:rPr lang="en-US" sz="2400" b="1" dirty="0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Elimination of</a:t>
              </a:r>
            </a:p>
            <a:p>
              <a:pPr eaLnBrk="1" hangingPunct="1">
                <a:defRPr/>
              </a:pPr>
              <a:r>
                <a:rPr lang="en-US" sz="2400" b="1" dirty="0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serum </a:t>
              </a:r>
              <a:r>
                <a:rPr lang="en-US" sz="2400" b="1" dirty="0" err="1" smtClean="0">
                  <a:ln w="0">
                    <a:noFill/>
                  </a:ln>
                  <a:solidFill>
                    <a:srgbClr val="00B050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HBsAg</a:t>
              </a:r>
              <a:endParaRPr lang="en-US" sz="2400" b="1" dirty="0" smtClean="0">
                <a:ln w="0">
                  <a:noFill/>
                </a:ln>
                <a:solidFill>
                  <a:srgbClr val="00B05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defRPr/>
              </a:pPr>
              <a:r>
                <a:rPr lang="en-US" b="1" dirty="0" smtClean="0">
                  <a:solidFill>
                    <a:srgbClr val="339933"/>
                  </a:solidFill>
                  <a:cs typeface="Arial" charset="0"/>
                </a:rPr>
                <a:t>(achieved by suppression of</a:t>
              </a:r>
            </a:p>
            <a:p>
              <a:pPr eaLnBrk="1" hangingPunct="1">
                <a:defRPr/>
              </a:pPr>
              <a:r>
                <a:rPr lang="en-US" b="1" dirty="0" smtClean="0">
                  <a:solidFill>
                    <a:srgbClr val="339933"/>
                  </a:solidFill>
                  <a:cs typeface="Arial" charset="0"/>
                </a:rPr>
                <a:t>SVP release by NAPs)</a:t>
              </a:r>
              <a:endParaRPr lang="en-US" b="1" dirty="0">
                <a:solidFill>
                  <a:srgbClr val="339933"/>
                </a:solidFill>
                <a:cs typeface="Arial" charset="0"/>
              </a:endParaRPr>
            </a:p>
          </p:txBody>
        </p:sp>
        <p:sp>
          <p:nvSpPr>
            <p:cNvPr id="50274" name="Text Box 269"/>
            <p:cNvSpPr txBox="1">
              <a:spLocks noChangeArrowheads="1"/>
            </p:cNvSpPr>
            <p:nvPr/>
          </p:nvSpPr>
          <p:spPr bwMode="auto">
            <a:xfrm rot="3810853">
              <a:off x="3082924" y="2361473"/>
              <a:ext cx="114326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800" b="1">
                  <a:solidFill>
                    <a:srgbClr val="339933"/>
                  </a:solidFill>
                </a:rPr>
                <a:t>NAPs</a:t>
              </a:r>
            </a:p>
          </p:txBody>
        </p:sp>
        <p:sp>
          <p:nvSpPr>
            <p:cNvPr id="50275" name="Line 270"/>
            <p:cNvSpPr>
              <a:spLocks noChangeShapeType="1"/>
            </p:cNvSpPr>
            <p:nvPr/>
          </p:nvSpPr>
          <p:spPr bwMode="auto">
            <a:xfrm rot="150216">
              <a:off x="2263309" y="2771904"/>
              <a:ext cx="339725" cy="644525"/>
            </a:xfrm>
            <a:prstGeom prst="line">
              <a:avLst/>
            </a:prstGeom>
            <a:noFill/>
            <a:ln w="127000">
              <a:solidFill>
                <a:srgbClr val="33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  <p:sp>
          <p:nvSpPr>
            <p:cNvPr id="50276" name="Line 271"/>
            <p:cNvSpPr>
              <a:spLocks noChangeShapeType="1"/>
            </p:cNvSpPr>
            <p:nvPr/>
          </p:nvSpPr>
          <p:spPr bwMode="auto">
            <a:xfrm rot="150216" flipV="1">
              <a:off x="2493407" y="2596636"/>
              <a:ext cx="915157" cy="486749"/>
            </a:xfrm>
            <a:prstGeom prst="line">
              <a:avLst/>
            </a:prstGeom>
            <a:noFill/>
            <a:ln w="127000">
              <a:solidFill>
                <a:srgbClr val="3399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  <p:sp>
          <p:nvSpPr>
            <p:cNvPr id="12" name="Up Arrow 11"/>
            <p:cNvSpPr/>
            <p:nvPr/>
          </p:nvSpPr>
          <p:spPr>
            <a:xfrm rot="3911874">
              <a:off x="1203719" y="2899973"/>
              <a:ext cx="1219230" cy="963634"/>
            </a:xfrm>
            <a:prstGeom prst="upArrow">
              <a:avLst>
                <a:gd name="adj1" fmla="val 50000"/>
                <a:gd name="adj2" fmla="val 4688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50181" name="TextBox 272"/>
          <p:cNvSpPr txBox="1">
            <a:spLocks noChangeArrowheads="1"/>
          </p:cNvSpPr>
          <p:nvPr/>
        </p:nvSpPr>
        <p:spPr bwMode="auto">
          <a:xfrm>
            <a:off x="5673725" y="3081338"/>
            <a:ext cx="2698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prstClr val="black"/>
                </a:solidFill>
                <a:cs typeface="Arial" panose="020B0604020202020204" pitchFamily="34" charset="0"/>
              </a:rPr>
              <a:t>which allows…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prstClr val="black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prstClr val="black"/>
                </a:solidFill>
                <a:cs typeface="Arial" panose="020B0604020202020204" pitchFamily="34" charset="0"/>
              </a:rPr>
              <a:t>STEP 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Restoration of immune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response with ANY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B0F0"/>
                </a:solidFill>
                <a:cs typeface="Arial" panose="020B0604020202020204" pitchFamily="34" charset="0"/>
              </a:rPr>
              <a:t>immunotherapy</a:t>
            </a:r>
          </a:p>
        </p:txBody>
      </p:sp>
      <p:sp>
        <p:nvSpPr>
          <p:cNvPr id="50182" name="TextBox 272"/>
          <p:cNvSpPr txBox="1">
            <a:spLocks noChangeArrowheads="1"/>
          </p:cNvSpPr>
          <p:nvPr/>
        </p:nvSpPr>
        <p:spPr bwMode="auto">
          <a:xfrm>
            <a:off x="5741988" y="5024438"/>
            <a:ext cx="25606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prstClr val="black"/>
                </a:solidFill>
                <a:cs typeface="Arial" panose="020B0604020202020204" pitchFamily="34" charset="0"/>
              </a:rPr>
              <a:t>STEP 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9900"/>
                </a:solidFill>
                <a:cs typeface="Arial" panose="020B0604020202020204" pitchFamily="34" charset="0"/>
              </a:rPr>
              <a:t>Block replenishment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9900"/>
                </a:solidFill>
                <a:cs typeface="Arial" panose="020B0604020202020204" pitchFamily="34" charset="0"/>
              </a:rPr>
              <a:t>of cccDNA with DAAs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9900"/>
                </a:solidFill>
                <a:cs typeface="Arial" panose="020B0604020202020204" pitchFamily="34" charset="0"/>
              </a:rPr>
              <a:t>(ADV, ETV or TDF)</a:t>
            </a:r>
          </a:p>
        </p:txBody>
      </p:sp>
      <p:grpSp>
        <p:nvGrpSpPr>
          <p:cNvPr id="50183" name="Group 14"/>
          <p:cNvGrpSpPr>
            <a:grpSpLocks/>
          </p:cNvGrpSpPr>
          <p:nvPr/>
        </p:nvGrpSpPr>
        <p:grpSpPr bwMode="auto">
          <a:xfrm rot="927859">
            <a:off x="4957763" y="3568700"/>
            <a:ext cx="747712" cy="501650"/>
            <a:chOff x="4614569" y="3651571"/>
            <a:chExt cx="747766" cy="500762"/>
          </a:xfrm>
        </p:grpSpPr>
        <p:sp>
          <p:nvSpPr>
            <p:cNvPr id="50271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  <p:sp>
          <p:nvSpPr>
            <p:cNvPr id="50272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</p:grpSp>
      <p:grpSp>
        <p:nvGrpSpPr>
          <p:cNvPr id="50184" name="Group 17"/>
          <p:cNvGrpSpPr>
            <a:grpSpLocks/>
          </p:cNvGrpSpPr>
          <p:nvPr/>
        </p:nvGrpSpPr>
        <p:grpSpPr bwMode="auto">
          <a:xfrm rot="1426748">
            <a:off x="4908550" y="4729163"/>
            <a:ext cx="747713" cy="501650"/>
            <a:chOff x="4614569" y="3651571"/>
            <a:chExt cx="747766" cy="500762"/>
          </a:xfrm>
        </p:grpSpPr>
        <p:sp>
          <p:nvSpPr>
            <p:cNvPr id="50269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  <p:sp>
          <p:nvSpPr>
            <p:cNvPr id="50270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</p:grpSp>
      <p:sp>
        <p:nvSpPr>
          <p:cNvPr id="50185" name="TextBox 227"/>
          <p:cNvSpPr txBox="1">
            <a:spLocks noChangeArrowheads="1"/>
          </p:cNvSpPr>
          <p:nvPr/>
        </p:nvSpPr>
        <p:spPr bwMode="auto">
          <a:xfrm>
            <a:off x="4525963" y="4202113"/>
            <a:ext cx="728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prstClr val="black"/>
                </a:solidFill>
                <a:cs typeface="Arial" panose="020B0604020202020204" pitchFamily="34" charset="0"/>
              </a:rPr>
              <a:t>Virions</a:t>
            </a:r>
          </a:p>
        </p:txBody>
      </p:sp>
      <p:sp>
        <p:nvSpPr>
          <p:cNvPr id="50186" name="TextBox 238"/>
          <p:cNvSpPr txBox="1">
            <a:spLocks noChangeArrowheads="1"/>
          </p:cNvSpPr>
          <p:nvPr/>
        </p:nvSpPr>
        <p:spPr bwMode="auto">
          <a:xfrm>
            <a:off x="4175125" y="3713163"/>
            <a:ext cx="752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prstClr val="black"/>
                </a:solidFill>
                <a:cs typeface="Arial" panose="020B0604020202020204" pitchFamily="34" charset="0"/>
              </a:rPr>
              <a:t>HBeAg</a:t>
            </a:r>
          </a:p>
        </p:txBody>
      </p:sp>
      <p:sp>
        <p:nvSpPr>
          <p:cNvPr id="23" name="Up Arrow 22"/>
          <p:cNvSpPr>
            <a:spLocks noChangeArrowheads="1"/>
          </p:cNvSpPr>
          <p:nvPr/>
        </p:nvSpPr>
        <p:spPr bwMode="auto">
          <a:xfrm rot="6256804">
            <a:off x="3258344" y="4196556"/>
            <a:ext cx="180975" cy="1039813"/>
          </a:xfrm>
          <a:prstGeom prst="upArrow">
            <a:avLst>
              <a:gd name="adj1" fmla="val 50000"/>
              <a:gd name="adj2" fmla="val 171657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Up Arrow 23"/>
          <p:cNvSpPr>
            <a:spLocks noChangeArrowheads="1"/>
          </p:cNvSpPr>
          <p:nvPr/>
        </p:nvSpPr>
        <p:spPr bwMode="auto">
          <a:xfrm rot="5234102">
            <a:off x="2825750" y="2854325"/>
            <a:ext cx="122238" cy="2020888"/>
          </a:xfrm>
          <a:prstGeom prst="upArrow">
            <a:avLst>
              <a:gd name="adj1" fmla="val 50000"/>
              <a:gd name="adj2" fmla="val 161726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Freeform 24"/>
          <p:cNvSpPr/>
          <p:nvPr/>
        </p:nvSpPr>
        <p:spPr>
          <a:xfrm rot="5550676">
            <a:off x="59531" y="2121694"/>
            <a:ext cx="3609975" cy="3500438"/>
          </a:xfrm>
          <a:custGeom>
            <a:avLst/>
            <a:gdLst>
              <a:gd name="connsiteX0" fmla="*/ 0 w 2057400"/>
              <a:gd name="connsiteY0" fmla="*/ 580274 h 1981200"/>
              <a:gd name="connsiteX1" fmla="*/ 580274 w 2057400"/>
              <a:gd name="connsiteY1" fmla="*/ 0 h 1981200"/>
              <a:gd name="connsiteX2" fmla="*/ 1477126 w 2057400"/>
              <a:gd name="connsiteY2" fmla="*/ 0 h 1981200"/>
              <a:gd name="connsiteX3" fmla="*/ 2057400 w 2057400"/>
              <a:gd name="connsiteY3" fmla="*/ 580274 h 1981200"/>
              <a:gd name="connsiteX4" fmla="*/ 2057400 w 2057400"/>
              <a:gd name="connsiteY4" fmla="*/ 1400926 h 1981200"/>
              <a:gd name="connsiteX5" fmla="*/ 1477126 w 2057400"/>
              <a:gd name="connsiteY5" fmla="*/ 1981200 h 1981200"/>
              <a:gd name="connsiteX6" fmla="*/ 580274 w 2057400"/>
              <a:gd name="connsiteY6" fmla="*/ 1981200 h 1981200"/>
              <a:gd name="connsiteX7" fmla="*/ 0 w 2057400"/>
              <a:gd name="connsiteY7" fmla="*/ 1400926 h 1981200"/>
              <a:gd name="connsiteX8" fmla="*/ 0 w 2057400"/>
              <a:gd name="connsiteY8" fmla="*/ 580274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533400 w 2590800"/>
              <a:gd name="connsiteY7" fmla="*/ 1400926 h 1981200"/>
              <a:gd name="connsiteX8" fmla="*/ 0 w 2590800"/>
              <a:gd name="connsiteY8" fmla="*/ 381000 h 1981200"/>
              <a:gd name="connsiteX0" fmla="*/ 0 w 2590800"/>
              <a:gd name="connsiteY0" fmla="*/ 381000 h 1981200"/>
              <a:gd name="connsiteX1" fmla="*/ 1113674 w 2590800"/>
              <a:gd name="connsiteY1" fmla="*/ 0 h 1981200"/>
              <a:gd name="connsiteX2" fmla="*/ 2010526 w 2590800"/>
              <a:gd name="connsiteY2" fmla="*/ 0 h 1981200"/>
              <a:gd name="connsiteX3" fmla="*/ 2590800 w 2590800"/>
              <a:gd name="connsiteY3" fmla="*/ 580274 h 1981200"/>
              <a:gd name="connsiteX4" fmla="*/ 2590800 w 2590800"/>
              <a:gd name="connsiteY4" fmla="*/ 1400926 h 1981200"/>
              <a:gd name="connsiteX5" fmla="*/ 2010526 w 2590800"/>
              <a:gd name="connsiteY5" fmla="*/ 1981200 h 1981200"/>
              <a:gd name="connsiteX6" fmla="*/ 1113674 w 2590800"/>
              <a:gd name="connsiteY6" fmla="*/ 1981200 h 1981200"/>
              <a:gd name="connsiteX7" fmla="*/ 152400 w 2590800"/>
              <a:gd name="connsiteY7" fmla="*/ 1524000 h 1981200"/>
              <a:gd name="connsiteX8" fmla="*/ 0 w 2590800"/>
              <a:gd name="connsiteY8" fmla="*/ 381000 h 1981200"/>
              <a:gd name="connsiteX0" fmla="*/ 0 w 2895600"/>
              <a:gd name="connsiteY0" fmla="*/ 381000 h 1981200"/>
              <a:gd name="connsiteX1" fmla="*/ 1113674 w 2895600"/>
              <a:gd name="connsiteY1" fmla="*/ 0 h 1981200"/>
              <a:gd name="connsiteX2" fmla="*/ 2010526 w 2895600"/>
              <a:gd name="connsiteY2" fmla="*/ 0 h 1981200"/>
              <a:gd name="connsiteX3" fmla="*/ 2895600 w 2895600"/>
              <a:gd name="connsiteY3" fmla="*/ 457200 h 1981200"/>
              <a:gd name="connsiteX4" fmla="*/ 2590800 w 2895600"/>
              <a:gd name="connsiteY4" fmla="*/ 1400926 h 1981200"/>
              <a:gd name="connsiteX5" fmla="*/ 2010526 w 2895600"/>
              <a:gd name="connsiteY5" fmla="*/ 1981200 h 1981200"/>
              <a:gd name="connsiteX6" fmla="*/ 1113674 w 2895600"/>
              <a:gd name="connsiteY6" fmla="*/ 1981200 h 1981200"/>
              <a:gd name="connsiteX7" fmla="*/ 152400 w 2895600"/>
              <a:gd name="connsiteY7" fmla="*/ 1524000 h 1981200"/>
              <a:gd name="connsiteX8" fmla="*/ 0 w 2895600"/>
              <a:gd name="connsiteY8" fmla="*/ 381000 h 19812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010526 w 2895600"/>
              <a:gd name="connsiteY5" fmla="*/ 19812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590800 w 2895600"/>
              <a:gd name="connsiteY4" fmla="*/ 1400926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8194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1113674 w 2895600"/>
              <a:gd name="connsiteY1" fmla="*/ 0 h 2209800"/>
              <a:gd name="connsiteX2" fmla="*/ 2010526 w 2895600"/>
              <a:gd name="connsiteY2" fmla="*/ 0 h 2209800"/>
              <a:gd name="connsiteX3" fmla="*/ 2895600 w 2895600"/>
              <a:gd name="connsiteY3" fmla="*/ 457200 h 2209800"/>
              <a:gd name="connsiteX4" fmla="*/ 2743200 w 2895600"/>
              <a:gd name="connsiteY4" fmla="*/ 1295400 h 2209800"/>
              <a:gd name="connsiteX5" fmla="*/ 2209800 w 2895600"/>
              <a:gd name="connsiteY5" fmla="*/ 2133600 h 2209800"/>
              <a:gd name="connsiteX6" fmla="*/ 914400 w 2895600"/>
              <a:gd name="connsiteY6" fmla="*/ 2209800 h 2209800"/>
              <a:gd name="connsiteX7" fmla="*/ 152400 w 2895600"/>
              <a:gd name="connsiteY7" fmla="*/ 1524000 h 2209800"/>
              <a:gd name="connsiteX8" fmla="*/ 0 w 2895600"/>
              <a:gd name="connsiteY8" fmla="*/ 381000 h 2209800"/>
              <a:gd name="connsiteX0" fmla="*/ 0 w 2895600"/>
              <a:gd name="connsiteY0" fmla="*/ 381000 h 2209800"/>
              <a:gd name="connsiteX1" fmla="*/ 574431 w 2895600"/>
              <a:gd name="connsiteY1" fmla="*/ 184638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0 w 2895600"/>
              <a:gd name="connsiteY9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82062 w 2895600"/>
              <a:gd name="connsiteY9" fmla="*/ 949569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152400 w 2895600"/>
              <a:gd name="connsiteY8" fmla="*/ 1524000 h 2209800"/>
              <a:gd name="connsiteX9" fmla="*/ 152400 w 2895600"/>
              <a:gd name="connsiteY9" fmla="*/ 990600 h 2209800"/>
              <a:gd name="connsiteX10" fmla="*/ 0 w 2895600"/>
              <a:gd name="connsiteY10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530469 w 2895600"/>
              <a:gd name="connsiteY8" fmla="*/ 1855177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914400 w 2895600"/>
              <a:gd name="connsiteY7" fmla="*/ 2209800 h 2209800"/>
              <a:gd name="connsiteX8" fmla="*/ 609600 w 2895600"/>
              <a:gd name="connsiteY8" fmla="*/ 1828800 h 2209800"/>
              <a:gd name="connsiteX9" fmla="*/ 152400 w 2895600"/>
              <a:gd name="connsiteY9" fmla="*/ 1524000 h 2209800"/>
              <a:gd name="connsiteX10" fmla="*/ 152400 w 2895600"/>
              <a:gd name="connsiteY10" fmla="*/ 990600 h 2209800"/>
              <a:gd name="connsiteX11" fmla="*/ 0 w 2895600"/>
              <a:gd name="connsiteY11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47092 w 2895600"/>
              <a:gd name="connsiteY7" fmla="*/ 2162908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2010526 w 2895600"/>
              <a:gd name="connsiteY3" fmla="*/ 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12954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1219200 h 2209800"/>
              <a:gd name="connsiteX6" fmla="*/ 2209800 w 2895600"/>
              <a:gd name="connsiteY6" fmla="*/ 2133600 h 2209800"/>
              <a:gd name="connsiteX7" fmla="*/ 1600200 w 2895600"/>
              <a:gd name="connsiteY7" fmla="*/ 2133600 h 2209800"/>
              <a:gd name="connsiteX8" fmla="*/ 914400 w 2895600"/>
              <a:gd name="connsiteY8" fmla="*/ 2209800 h 2209800"/>
              <a:gd name="connsiteX9" fmla="*/ 609600 w 2895600"/>
              <a:gd name="connsiteY9" fmla="*/ 1828800 h 2209800"/>
              <a:gd name="connsiteX10" fmla="*/ 152400 w 2895600"/>
              <a:gd name="connsiteY10" fmla="*/ 1524000 h 2209800"/>
              <a:gd name="connsiteX11" fmla="*/ 152400 w 2895600"/>
              <a:gd name="connsiteY11" fmla="*/ 990600 h 2209800"/>
              <a:gd name="connsiteX12" fmla="*/ 0 w 2895600"/>
              <a:gd name="connsiteY12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51638 w 2895600"/>
              <a:gd name="connsiteY5" fmla="*/ 808892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209800 w 2895600"/>
              <a:gd name="connsiteY7" fmla="*/ 2133600 h 2209800"/>
              <a:gd name="connsiteX8" fmla="*/ 1600200 w 2895600"/>
              <a:gd name="connsiteY8" fmla="*/ 2133600 h 2209800"/>
              <a:gd name="connsiteX9" fmla="*/ 914400 w 2895600"/>
              <a:gd name="connsiteY9" fmla="*/ 2209800 h 2209800"/>
              <a:gd name="connsiteX10" fmla="*/ 609600 w 2895600"/>
              <a:gd name="connsiteY10" fmla="*/ 1828800 h 2209800"/>
              <a:gd name="connsiteX11" fmla="*/ 152400 w 2895600"/>
              <a:gd name="connsiteY11" fmla="*/ 1524000 h 2209800"/>
              <a:gd name="connsiteX12" fmla="*/ 152400 w 2895600"/>
              <a:gd name="connsiteY12" fmla="*/ 990600 h 2209800"/>
              <a:gd name="connsiteX13" fmla="*/ 0 w 2895600"/>
              <a:gd name="connsiteY13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52700 w 2895600"/>
              <a:gd name="connsiteY7" fmla="*/ 1617785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3035300"/>
              <a:gd name="connsiteY0" fmla="*/ 381000 h 2209800"/>
              <a:gd name="connsiteX1" fmla="*/ 609600 w 3035300"/>
              <a:gd name="connsiteY1" fmla="*/ 304800 h 2209800"/>
              <a:gd name="connsiteX2" fmla="*/ 1113674 w 3035300"/>
              <a:gd name="connsiteY2" fmla="*/ 0 h 2209800"/>
              <a:gd name="connsiteX3" fmla="*/ 1981200 w 3035300"/>
              <a:gd name="connsiteY3" fmla="*/ 304800 h 2209800"/>
              <a:gd name="connsiteX4" fmla="*/ 2895600 w 3035300"/>
              <a:gd name="connsiteY4" fmla="*/ 457200 h 2209800"/>
              <a:gd name="connsiteX5" fmla="*/ 2819400 w 3035300"/>
              <a:gd name="connsiteY5" fmla="*/ 838200 h 2209800"/>
              <a:gd name="connsiteX6" fmla="*/ 2819400 w 3035300"/>
              <a:gd name="connsiteY6" fmla="*/ 1219200 h 2209800"/>
              <a:gd name="connsiteX7" fmla="*/ 2514600 w 3035300"/>
              <a:gd name="connsiteY7" fmla="*/ 1524000 h 2209800"/>
              <a:gd name="connsiteX8" fmla="*/ 2209800 w 3035300"/>
              <a:gd name="connsiteY8" fmla="*/ 2133600 h 2209800"/>
              <a:gd name="connsiteX9" fmla="*/ 1600200 w 3035300"/>
              <a:gd name="connsiteY9" fmla="*/ 2133600 h 2209800"/>
              <a:gd name="connsiteX10" fmla="*/ 914400 w 3035300"/>
              <a:gd name="connsiteY10" fmla="*/ 2209800 h 2209800"/>
              <a:gd name="connsiteX11" fmla="*/ 609600 w 3035300"/>
              <a:gd name="connsiteY11" fmla="*/ 1828800 h 2209800"/>
              <a:gd name="connsiteX12" fmla="*/ 152400 w 3035300"/>
              <a:gd name="connsiteY12" fmla="*/ 1524000 h 2209800"/>
              <a:gd name="connsiteX13" fmla="*/ 152400 w 3035300"/>
              <a:gd name="connsiteY13" fmla="*/ 990600 h 2209800"/>
              <a:gd name="connsiteX14" fmla="*/ 0 w 30353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60600"/>
              <a:gd name="connsiteX1" fmla="*/ 609600 w 2895600"/>
              <a:gd name="connsiteY1" fmla="*/ 304800 h 2260600"/>
              <a:gd name="connsiteX2" fmla="*/ 1113674 w 2895600"/>
              <a:gd name="connsiteY2" fmla="*/ 0 h 2260600"/>
              <a:gd name="connsiteX3" fmla="*/ 1981200 w 2895600"/>
              <a:gd name="connsiteY3" fmla="*/ 304800 h 2260600"/>
              <a:gd name="connsiteX4" fmla="*/ 2895600 w 2895600"/>
              <a:gd name="connsiteY4" fmla="*/ 457200 h 2260600"/>
              <a:gd name="connsiteX5" fmla="*/ 2819400 w 2895600"/>
              <a:gd name="connsiteY5" fmla="*/ 838200 h 2260600"/>
              <a:gd name="connsiteX6" fmla="*/ 2819400 w 2895600"/>
              <a:gd name="connsiteY6" fmla="*/ 1219200 h 2260600"/>
              <a:gd name="connsiteX7" fmla="*/ 2514600 w 2895600"/>
              <a:gd name="connsiteY7" fmla="*/ 1524000 h 2260600"/>
              <a:gd name="connsiteX8" fmla="*/ 2209800 w 2895600"/>
              <a:gd name="connsiteY8" fmla="*/ 2133600 h 2260600"/>
              <a:gd name="connsiteX9" fmla="*/ 1600200 w 2895600"/>
              <a:gd name="connsiteY9" fmla="*/ 2133600 h 2260600"/>
              <a:gd name="connsiteX10" fmla="*/ 914400 w 2895600"/>
              <a:gd name="connsiteY10" fmla="*/ 2209800 h 2260600"/>
              <a:gd name="connsiteX11" fmla="*/ 609600 w 2895600"/>
              <a:gd name="connsiteY11" fmla="*/ 1828800 h 2260600"/>
              <a:gd name="connsiteX12" fmla="*/ 152400 w 2895600"/>
              <a:gd name="connsiteY12" fmla="*/ 1524000 h 2260600"/>
              <a:gd name="connsiteX13" fmla="*/ 152400 w 2895600"/>
              <a:gd name="connsiteY13" fmla="*/ 990600 h 2260600"/>
              <a:gd name="connsiteX14" fmla="*/ 0 w 2895600"/>
              <a:gd name="connsiteY14" fmla="*/ 381000 h 22606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8194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76200 w 2971800"/>
              <a:gd name="connsiteY0" fmla="*/ 381000 h 2209800"/>
              <a:gd name="connsiteX1" fmla="*/ 685800 w 2971800"/>
              <a:gd name="connsiteY1" fmla="*/ 304800 h 2209800"/>
              <a:gd name="connsiteX2" fmla="*/ 1189874 w 2971800"/>
              <a:gd name="connsiteY2" fmla="*/ 0 h 2209800"/>
              <a:gd name="connsiteX3" fmla="*/ 2057400 w 2971800"/>
              <a:gd name="connsiteY3" fmla="*/ 304800 h 2209800"/>
              <a:gd name="connsiteX4" fmla="*/ 2971800 w 2971800"/>
              <a:gd name="connsiteY4" fmla="*/ 457200 h 2209800"/>
              <a:gd name="connsiteX5" fmla="*/ 2819400 w 2971800"/>
              <a:gd name="connsiteY5" fmla="*/ 838200 h 2209800"/>
              <a:gd name="connsiteX6" fmla="*/ 2895600 w 2971800"/>
              <a:gd name="connsiteY6" fmla="*/ 1219200 h 2209800"/>
              <a:gd name="connsiteX7" fmla="*/ 2590800 w 2971800"/>
              <a:gd name="connsiteY7" fmla="*/ 1524000 h 2209800"/>
              <a:gd name="connsiteX8" fmla="*/ 2286000 w 2971800"/>
              <a:gd name="connsiteY8" fmla="*/ 2133600 h 2209800"/>
              <a:gd name="connsiteX9" fmla="*/ 1676400 w 2971800"/>
              <a:gd name="connsiteY9" fmla="*/ 2133600 h 2209800"/>
              <a:gd name="connsiteX10" fmla="*/ 990600 w 2971800"/>
              <a:gd name="connsiteY10" fmla="*/ 2209800 h 2209800"/>
              <a:gd name="connsiteX11" fmla="*/ 685800 w 2971800"/>
              <a:gd name="connsiteY11" fmla="*/ 1828800 h 2209800"/>
              <a:gd name="connsiteX12" fmla="*/ 228600 w 2971800"/>
              <a:gd name="connsiteY12" fmla="*/ 1524000 h 2209800"/>
              <a:gd name="connsiteX13" fmla="*/ 228600 w 2971800"/>
              <a:gd name="connsiteY13" fmla="*/ 990600 h 2209800"/>
              <a:gd name="connsiteX14" fmla="*/ 76200 w 29718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  <a:gd name="connsiteX0" fmla="*/ 0 w 2895600"/>
              <a:gd name="connsiteY0" fmla="*/ 381000 h 2209800"/>
              <a:gd name="connsiteX1" fmla="*/ 609600 w 2895600"/>
              <a:gd name="connsiteY1" fmla="*/ 304800 h 2209800"/>
              <a:gd name="connsiteX2" fmla="*/ 1113674 w 2895600"/>
              <a:gd name="connsiteY2" fmla="*/ 0 h 2209800"/>
              <a:gd name="connsiteX3" fmla="*/ 1981200 w 2895600"/>
              <a:gd name="connsiteY3" fmla="*/ 304800 h 2209800"/>
              <a:gd name="connsiteX4" fmla="*/ 2895600 w 2895600"/>
              <a:gd name="connsiteY4" fmla="*/ 457200 h 2209800"/>
              <a:gd name="connsiteX5" fmla="*/ 2743200 w 2895600"/>
              <a:gd name="connsiteY5" fmla="*/ 838200 h 2209800"/>
              <a:gd name="connsiteX6" fmla="*/ 2819400 w 2895600"/>
              <a:gd name="connsiteY6" fmla="*/ 1219200 h 2209800"/>
              <a:gd name="connsiteX7" fmla="*/ 2514600 w 2895600"/>
              <a:gd name="connsiteY7" fmla="*/ 1524000 h 2209800"/>
              <a:gd name="connsiteX8" fmla="*/ 2209800 w 2895600"/>
              <a:gd name="connsiteY8" fmla="*/ 2133600 h 2209800"/>
              <a:gd name="connsiteX9" fmla="*/ 1600200 w 2895600"/>
              <a:gd name="connsiteY9" fmla="*/ 2133600 h 2209800"/>
              <a:gd name="connsiteX10" fmla="*/ 914400 w 2895600"/>
              <a:gd name="connsiteY10" fmla="*/ 2209800 h 2209800"/>
              <a:gd name="connsiteX11" fmla="*/ 609600 w 2895600"/>
              <a:gd name="connsiteY11" fmla="*/ 1828800 h 2209800"/>
              <a:gd name="connsiteX12" fmla="*/ 152400 w 2895600"/>
              <a:gd name="connsiteY12" fmla="*/ 1524000 h 2209800"/>
              <a:gd name="connsiteX13" fmla="*/ 152400 w 2895600"/>
              <a:gd name="connsiteY13" fmla="*/ 990600 h 2209800"/>
              <a:gd name="connsiteX14" fmla="*/ 0 w 2895600"/>
              <a:gd name="connsiteY14" fmla="*/ 3810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95600" h="2209800">
                <a:moveTo>
                  <a:pt x="0" y="381000"/>
                </a:moveTo>
                <a:cubicBezTo>
                  <a:pt x="134815" y="394677"/>
                  <a:pt x="423988" y="368300"/>
                  <a:pt x="609600" y="304800"/>
                </a:cubicBezTo>
                <a:cubicBezTo>
                  <a:pt x="795212" y="241300"/>
                  <a:pt x="994486" y="88900"/>
                  <a:pt x="1113674" y="0"/>
                </a:cubicBezTo>
                <a:cubicBezTo>
                  <a:pt x="1371582" y="87923"/>
                  <a:pt x="1684212" y="228600"/>
                  <a:pt x="1981200" y="304800"/>
                </a:cubicBezTo>
                <a:cubicBezTo>
                  <a:pt x="2278188" y="381000"/>
                  <a:pt x="2371969" y="382954"/>
                  <a:pt x="2895600" y="457200"/>
                </a:cubicBezTo>
                <a:cubicBezTo>
                  <a:pt x="2786185" y="689708"/>
                  <a:pt x="2755900" y="711200"/>
                  <a:pt x="2743200" y="838200"/>
                </a:cubicBezTo>
                <a:cubicBezTo>
                  <a:pt x="2730500" y="965200"/>
                  <a:pt x="2796931" y="1101969"/>
                  <a:pt x="2819400" y="1219200"/>
                </a:cubicBezTo>
                <a:cubicBezTo>
                  <a:pt x="2745154" y="1280746"/>
                  <a:pt x="2616200" y="1371600"/>
                  <a:pt x="2514600" y="1524000"/>
                </a:cubicBezTo>
                <a:cubicBezTo>
                  <a:pt x="2413000" y="1676400"/>
                  <a:pt x="2280138" y="2029069"/>
                  <a:pt x="2209800" y="2133600"/>
                </a:cubicBezTo>
                <a:cubicBezTo>
                  <a:pt x="1919654" y="2100385"/>
                  <a:pt x="1816100" y="2120900"/>
                  <a:pt x="1600200" y="2133600"/>
                </a:cubicBezTo>
                <a:cubicBezTo>
                  <a:pt x="1384300" y="2146300"/>
                  <a:pt x="1141046" y="2155092"/>
                  <a:pt x="914400" y="2209800"/>
                </a:cubicBezTo>
                <a:cubicBezTo>
                  <a:pt x="743439" y="1977292"/>
                  <a:pt x="736600" y="1943100"/>
                  <a:pt x="609600" y="1828800"/>
                </a:cubicBezTo>
                <a:cubicBezTo>
                  <a:pt x="482600" y="1714500"/>
                  <a:pt x="301869" y="1640254"/>
                  <a:pt x="152400" y="1524000"/>
                </a:cubicBezTo>
                <a:cubicBezTo>
                  <a:pt x="161192" y="1217246"/>
                  <a:pt x="177800" y="1181100"/>
                  <a:pt x="152400" y="990600"/>
                </a:cubicBezTo>
                <a:cubicBezTo>
                  <a:pt x="127000" y="800100"/>
                  <a:pt x="117231" y="767862"/>
                  <a:pt x="0" y="38100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0190" name="Group 228"/>
          <p:cNvGrpSpPr>
            <a:grpSpLocks/>
          </p:cNvGrpSpPr>
          <p:nvPr/>
        </p:nvGrpSpPr>
        <p:grpSpPr bwMode="auto">
          <a:xfrm rot="5550676">
            <a:off x="3993357" y="3791744"/>
            <a:ext cx="230187" cy="193675"/>
            <a:chOff x="6075485" y="1046285"/>
            <a:chExt cx="439615" cy="369276"/>
          </a:xfrm>
        </p:grpSpPr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6035291" y="1183315"/>
              <a:ext cx="66700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6292269" y="1299246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6083061" y="1441717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6147321" y="1245001"/>
              <a:ext cx="69733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6235198" y="1174496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6205943" y="1475658"/>
              <a:ext cx="72764" cy="69617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6032048" y="1316699"/>
              <a:ext cx="69731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444128" y="1162320"/>
              <a:ext cx="69731" cy="72644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6366451" y="1399010"/>
              <a:ext cx="69733" cy="69619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50191" name="Group 35"/>
          <p:cNvGrpSpPr>
            <a:grpSpLocks/>
          </p:cNvGrpSpPr>
          <p:nvPr/>
        </p:nvGrpSpPr>
        <p:grpSpPr bwMode="auto">
          <a:xfrm rot="3235318">
            <a:off x="3502818" y="4304507"/>
            <a:ext cx="1357313" cy="1365250"/>
            <a:chOff x="3218495" y="4518495"/>
            <a:chExt cx="875137" cy="879939"/>
          </a:xfrm>
        </p:grpSpPr>
        <p:grpSp>
          <p:nvGrpSpPr>
            <p:cNvPr id="50230" name="Group 36"/>
            <p:cNvGrpSpPr>
              <a:grpSpLocks/>
            </p:cNvGrpSpPr>
            <p:nvPr/>
          </p:nvGrpSpPr>
          <p:grpSpPr bwMode="auto">
            <a:xfrm rot="2101797">
              <a:off x="3521854" y="4518495"/>
              <a:ext cx="262891" cy="262889"/>
              <a:chOff x="4194590" y="4488422"/>
              <a:chExt cx="262891" cy="262889"/>
            </a:xfrm>
          </p:grpSpPr>
          <p:sp>
            <p:nvSpPr>
              <p:cNvPr id="50256" name="Hexagon 62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 rot="5550676">
                <a:off x="4194159" y="4496125"/>
                <a:ext cx="262959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258" name="Oval 64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50259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0231" name="Group 37"/>
            <p:cNvGrpSpPr>
              <a:grpSpLocks/>
            </p:cNvGrpSpPr>
            <p:nvPr/>
          </p:nvGrpSpPr>
          <p:grpSpPr bwMode="auto">
            <a:xfrm>
              <a:off x="3824147" y="4677630"/>
              <a:ext cx="262891" cy="262889"/>
              <a:chOff x="4194590" y="4488422"/>
              <a:chExt cx="262891" cy="262889"/>
            </a:xfrm>
          </p:grpSpPr>
          <p:sp>
            <p:nvSpPr>
              <p:cNvPr id="50252" name="Hexagon 58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 rot="5550676">
                <a:off x="4191180" y="4489997"/>
                <a:ext cx="258865" cy="26407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254" name="Oval 60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50255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0232" name="Group 38"/>
            <p:cNvGrpSpPr>
              <a:grpSpLocks/>
            </p:cNvGrpSpPr>
            <p:nvPr/>
          </p:nvGrpSpPr>
          <p:grpSpPr bwMode="auto">
            <a:xfrm>
              <a:off x="3521833" y="4839492"/>
              <a:ext cx="262891" cy="262889"/>
              <a:chOff x="4194590" y="4488422"/>
              <a:chExt cx="262891" cy="262889"/>
            </a:xfrm>
          </p:grpSpPr>
          <p:sp>
            <p:nvSpPr>
              <p:cNvPr id="50248" name="Hexagon 54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Oval 55"/>
              <p:cNvSpPr/>
              <p:nvPr/>
            </p:nvSpPr>
            <p:spPr>
              <a:xfrm rot="5550676">
                <a:off x="4187467" y="4494628"/>
                <a:ext cx="262958" cy="26305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250" name="Oval 56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50251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0233" name="Group 39"/>
            <p:cNvGrpSpPr>
              <a:grpSpLocks/>
            </p:cNvGrpSpPr>
            <p:nvPr/>
          </p:nvGrpSpPr>
          <p:grpSpPr bwMode="auto">
            <a:xfrm rot="-7186742">
              <a:off x="3484468" y="5135544"/>
              <a:ext cx="262891" cy="262889"/>
              <a:chOff x="4194590" y="4488422"/>
              <a:chExt cx="262891" cy="262889"/>
            </a:xfrm>
          </p:grpSpPr>
          <p:sp>
            <p:nvSpPr>
              <p:cNvPr id="50244" name="Hexagon 50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 rot="5550676">
                <a:off x="4190442" y="4480788"/>
                <a:ext cx="264077" cy="26295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246" name="Oval 52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50247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0234" name="Group 40"/>
            <p:cNvGrpSpPr>
              <a:grpSpLocks/>
            </p:cNvGrpSpPr>
            <p:nvPr/>
          </p:nvGrpSpPr>
          <p:grpSpPr bwMode="auto">
            <a:xfrm rot="-3007633">
              <a:off x="3830742" y="4981583"/>
              <a:ext cx="262891" cy="262889"/>
              <a:chOff x="4194590" y="4488422"/>
              <a:chExt cx="262891" cy="262889"/>
            </a:xfrm>
          </p:grpSpPr>
          <p:sp>
            <p:nvSpPr>
              <p:cNvPr id="50240" name="Hexagon 46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 rot="5550676">
                <a:off x="4186258" y="4487659"/>
                <a:ext cx="265101" cy="26398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242" name="Oval 48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50243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0235" name="Group 41"/>
            <p:cNvGrpSpPr>
              <a:grpSpLocks/>
            </p:cNvGrpSpPr>
            <p:nvPr/>
          </p:nvGrpSpPr>
          <p:grpSpPr bwMode="auto">
            <a:xfrm rot="1448413">
              <a:off x="3218495" y="4772488"/>
              <a:ext cx="262891" cy="262889"/>
              <a:chOff x="4194590" y="4488422"/>
              <a:chExt cx="262891" cy="262889"/>
            </a:xfrm>
          </p:grpSpPr>
          <p:sp>
            <p:nvSpPr>
              <p:cNvPr id="50236" name="Hexagon 42"/>
              <p:cNvSpPr>
                <a:spLocks noChangeArrowheads="1"/>
              </p:cNvSpPr>
              <p:nvPr/>
            </p:nvSpPr>
            <p:spPr bwMode="auto">
              <a:xfrm>
                <a:off x="4225305" y="4523846"/>
                <a:ext cx="201073" cy="184165"/>
              </a:xfrm>
              <a:prstGeom prst="hexagon">
                <a:avLst>
                  <a:gd name="adj" fmla="val 25000"/>
                  <a:gd name="vf" fmla="val 115470"/>
                </a:avLst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 rot="5550676">
                <a:off x="4192507" y="4493608"/>
                <a:ext cx="262958" cy="26305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238" name="Oval 44"/>
              <p:cNvSpPr>
                <a:spLocks noChangeArrowheads="1"/>
              </p:cNvSpPr>
              <p:nvPr/>
            </p:nvSpPr>
            <p:spPr bwMode="auto">
              <a:xfrm>
                <a:off x="4264205" y="4552863"/>
                <a:ext cx="128083" cy="128083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rgbClr val="236EAA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rgbClr val="0D0D0D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914400"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50239" name="Oval 256"/>
              <p:cNvSpPr>
                <a:spLocks/>
              </p:cNvSpPr>
              <p:nvPr/>
            </p:nvSpPr>
            <p:spPr bwMode="auto">
              <a:xfrm>
                <a:off x="4286734" y="4572916"/>
                <a:ext cx="87572" cy="86955"/>
              </a:xfrm>
              <a:custGeom>
                <a:avLst/>
                <a:gdLst>
                  <a:gd name="T0" fmla="*/ 26144 w 104248"/>
                  <a:gd name="T1" fmla="*/ 0 h 103514"/>
                  <a:gd name="T2" fmla="*/ 51911 w 104248"/>
                  <a:gd name="T3" fmla="*/ 25766 h 103514"/>
                  <a:gd name="T4" fmla="*/ 26144 w 104248"/>
                  <a:gd name="T5" fmla="*/ 51533 h 103514"/>
                  <a:gd name="T6" fmla="*/ 61 w 104248"/>
                  <a:gd name="T7" fmla="*/ 23078 h 1035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248" h="103514">
                    <a:moveTo>
                      <a:pt x="52503" y="0"/>
                    </a:moveTo>
                    <a:cubicBezTo>
                      <a:pt x="81081" y="0"/>
                      <a:pt x="104248" y="23167"/>
                      <a:pt x="104248" y="51745"/>
                    </a:cubicBezTo>
                    <a:cubicBezTo>
                      <a:pt x="104248" y="80323"/>
                      <a:pt x="69857" y="104390"/>
                      <a:pt x="52503" y="103490"/>
                    </a:cubicBezTo>
                    <a:cubicBezTo>
                      <a:pt x="35149" y="102590"/>
                      <a:pt x="-2417" y="88260"/>
                      <a:pt x="123" y="46347"/>
                    </a:cubicBezTo>
                  </a:path>
                </a:pathLst>
              </a:cu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0192" name="Group 66"/>
          <p:cNvGrpSpPr>
            <a:grpSpLocks/>
          </p:cNvGrpSpPr>
          <p:nvPr/>
        </p:nvGrpSpPr>
        <p:grpSpPr bwMode="auto">
          <a:xfrm rot="2304800">
            <a:off x="2284413" y="4197350"/>
            <a:ext cx="285750" cy="311150"/>
            <a:chOff x="1674603" y="4600831"/>
            <a:chExt cx="184165" cy="201073"/>
          </a:xfrm>
        </p:grpSpPr>
        <p:sp>
          <p:nvSpPr>
            <p:cNvPr id="50227" name="Hexagon 67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28" name="Oval 68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29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</p:grpSp>
      <p:grpSp>
        <p:nvGrpSpPr>
          <p:cNvPr id="50193" name="Group 70"/>
          <p:cNvGrpSpPr>
            <a:grpSpLocks/>
          </p:cNvGrpSpPr>
          <p:nvPr/>
        </p:nvGrpSpPr>
        <p:grpSpPr bwMode="auto">
          <a:xfrm rot="4039496">
            <a:off x="2489994" y="4490244"/>
            <a:ext cx="285750" cy="312738"/>
            <a:chOff x="1674603" y="4600831"/>
            <a:chExt cx="184165" cy="201073"/>
          </a:xfrm>
        </p:grpSpPr>
        <p:sp>
          <p:nvSpPr>
            <p:cNvPr id="50224" name="Hexagon 71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25" name="Oval 72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26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</p:grpSp>
      <p:grpSp>
        <p:nvGrpSpPr>
          <p:cNvPr id="50194" name="Group 74"/>
          <p:cNvGrpSpPr>
            <a:grpSpLocks/>
          </p:cNvGrpSpPr>
          <p:nvPr/>
        </p:nvGrpSpPr>
        <p:grpSpPr bwMode="auto">
          <a:xfrm rot="-199197">
            <a:off x="2130425" y="4508500"/>
            <a:ext cx="285750" cy="312738"/>
            <a:chOff x="1674603" y="4600831"/>
            <a:chExt cx="184165" cy="201073"/>
          </a:xfrm>
        </p:grpSpPr>
        <p:sp>
          <p:nvSpPr>
            <p:cNvPr id="50221" name="Hexagon 75"/>
            <p:cNvSpPr>
              <a:spLocks noChangeArrowheads="1"/>
            </p:cNvSpPr>
            <p:nvPr/>
          </p:nvSpPr>
          <p:spPr bwMode="auto">
            <a:xfrm rot="3065039">
              <a:off x="1666149" y="4609285"/>
              <a:ext cx="201073" cy="184165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22" name="Oval 76"/>
            <p:cNvSpPr>
              <a:spLocks noChangeArrowheads="1"/>
            </p:cNvSpPr>
            <p:nvPr/>
          </p:nvSpPr>
          <p:spPr bwMode="auto">
            <a:xfrm rot="3065039">
              <a:off x="1703396" y="4639811"/>
              <a:ext cx="128083" cy="12808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23" name="Oval 256"/>
            <p:cNvSpPr>
              <a:spLocks/>
            </p:cNvSpPr>
            <p:nvPr/>
          </p:nvSpPr>
          <p:spPr bwMode="auto">
            <a:xfrm rot="3065039">
              <a:off x="1725477" y="4661823"/>
              <a:ext cx="87572" cy="86955"/>
            </a:xfrm>
            <a:custGeom>
              <a:avLst/>
              <a:gdLst>
                <a:gd name="T0" fmla="*/ 26144 w 104248"/>
                <a:gd name="T1" fmla="*/ 0 h 103514"/>
                <a:gd name="T2" fmla="*/ 51911 w 104248"/>
                <a:gd name="T3" fmla="*/ 25766 h 103514"/>
                <a:gd name="T4" fmla="*/ 26144 w 104248"/>
                <a:gd name="T5" fmla="*/ 51533 h 103514"/>
                <a:gd name="T6" fmla="*/ 61 w 104248"/>
                <a:gd name="T7" fmla="*/ 23078 h 1035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4248" h="103514">
                  <a:moveTo>
                    <a:pt x="52503" y="0"/>
                  </a:moveTo>
                  <a:cubicBezTo>
                    <a:pt x="81081" y="0"/>
                    <a:pt x="104248" y="23167"/>
                    <a:pt x="104248" y="51745"/>
                  </a:cubicBezTo>
                  <a:cubicBezTo>
                    <a:pt x="104248" y="80323"/>
                    <a:pt x="69857" y="104390"/>
                    <a:pt x="52503" y="103490"/>
                  </a:cubicBezTo>
                  <a:cubicBezTo>
                    <a:pt x="35149" y="102590"/>
                    <a:pt x="-2417" y="88260"/>
                    <a:pt x="123" y="46347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</p:grpSp>
      <p:sp>
        <p:nvSpPr>
          <p:cNvPr id="79" name="Up Arrow 78"/>
          <p:cNvSpPr>
            <a:spLocks noChangeArrowheads="1"/>
          </p:cNvSpPr>
          <p:nvPr/>
        </p:nvSpPr>
        <p:spPr bwMode="auto">
          <a:xfrm rot="6980822">
            <a:off x="1943894" y="4183857"/>
            <a:ext cx="180975" cy="357187"/>
          </a:xfrm>
          <a:prstGeom prst="upArrow">
            <a:avLst>
              <a:gd name="adj1" fmla="val 50000"/>
              <a:gd name="adj2" fmla="val 92465"/>
            </a:avLst>
          </a:prstGeom>
          <a:solidFill>
            <a:srgbClr val="7F7F7F"/>
          </a:solidFill>
          <a:ln w="25400" algn="ctr">
            <a:solidFill>
              <a:srgbClr val="000000"/>
            </a:solidFill>
            <a:miter lim="800000"/>
            <a:headEnd/>
            <a:tailEnd/>
          </a:ln>
          <a:extLst/>
        </p:spPr>
        <p:txBody>
          <a:bodyPr rot="10800000"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196" name="TextBox 227"/>
          <p:cNvSpPr txBox="1">
            <a:spLocks noChangeArrowheads="1"/>
          </p:cNvSpPr>
          <p:nvPr/>
        </p:nvSpPr>
        <p:spPr bwMode="auto">
          <a:xfrm>
            <a:off x="2401888" y="3992563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prstClr val="white"/>
                </a:solidFill>
                <a:cs typeface="Arial" panose="020B0604020202020204" pitchFamily="34" charset="0"/>
              </a:rPr>
              <a:t>Capsids</a:t>
            </a:r>
          </a:p>
        </p:txBody>
      </p:sp>
      <p:grpSp>
        <p:nvGrpSpPr>
          <p:cNvPr id="50197" name="Group 80"/>
          <p:cNvGrpSpPr>
            <a:grpSpLocks/>
          </p:cNvGrpSpPr>
          <p:nvPr/>
        </p:nvGrpSpPr>
        <p:grpSpPr bwMode="auto">
          <a:xfrm rot="834589">
            <a:off x="1479550" y="3657600"/>
            <a:ext cx="747713" cy="500063"/>
            <a:chOff x="4614569" y="3651571"/>
            <a:chExt cx="747766" cy="500762"/>
          </a:xfrm>
        </p:grpSpPr>
        <p:sp>
          <p:nvSpPr>
            <p:cNvPr id="50219" name="Line 270"/>
            <p:cNvSpPr>
              <a:spLocks noChangeShapeType="1"/>
            </p:cNvSpPr>
            <p:nvPr/>
          </p:nvSpPr>
          <p:spPr bwMode="auto">
            <a:xfrm rot="150216">
              <a:off x="4614569" y="3845938"/>
              <a:ext cx="161499" cy="30639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  <p:sp>
          <p:nvSpPr>
            <p:cNvPr id="50220" name="Line 271"/>
            <p:cNvSpPr>
              <a:spLocks noChangeShapeType="1"/>
            </p:cNvSpPr>
            <p:nvPr/>
          </p:nvSpPr>
          <p:spPr bwMode="auto">
            <a:xfrm rot="150216" flipV="1">
              <a:off x="4714278" y="3651571"/>
              <a:ext cx="648057" cy="344685"/>
            </a:xfrm>
            <a:prstGeom prst="line">
              <a:avLst/>
            </a:prstGeom>
            <a:noFill/>
            <a:ln w="76200">
              <a:solidFill>
                <a:srgbClr val="00B0F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>
                <a:solidFill>
                  <a:prstClr val="black"/>
                </a:solidFill>
              </a:endParaRPr>
            </a:p>
          </p:txBody>
        </p:sp>
      </p:grpSp>
      <p:sp>
        <p:nvSpPr>
          <p:cNvPr id="50198" name="TextBox 83"/>
          <p:cNvSpPr txBox="1">
            <a:spLocks noChangeArrowheads="1"/>
          </p:cNvSpPr>
          <p:nvPr/>
        </p:nvSpPr>
        <p:spPr bwMode="auto">
          <a:xfrm>
            <a:off x="4084638" y="5276850"/>
            <a:ext cx="38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199" name="TextBox 84"/>
          <p:cNvSpPr txBox="1">
            <a:spLocks noChangeArrowheads="1"/>
          </p:cNvSpPr>
          <p:nvPr/>
        </p:nvSpPr>
        <p:spPr bwMode="auto">
          <a:xfrm>
            <a:off x="4446588" y="4989513"/>
            <a:ext cx="387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200" name="TextBox 85"/>
          <p:cNvSpPr txBox="1">
            <a:spLocks noChangeArrowheads="1"/>
          </p:cNvSpPr>
          <p:nvPr/>
        </p:nvSpPr>
        <p:spPr bwMode="auto">
          <a:xfrm>
            <a:off x="4384675" y="4473575"/>
            <a:ext cx="38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201" name="TextBox 86"/>
          <p:cNvSpPr txBox="1">
            <a:spLocks noChangeArrowheads="1"/>
          </p:cNvSpPr>
          <p:nvPr/>
        </p:nvSpPr>
        <p:spPr bwMode="auto">
          <a:xfrm>
            <a:off x="3776663" y="4321175"/>
            <a:ext cx="38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202" name="TextBox 87"/>
          <p:cNvSpPr txBox="1">
            <a:spLocks noChangeArrowheads="1"/>
          </p:cNvSpPr>
          <p:nvPr/>
        </p:nvSpPr>
        <p:spPr bwMode="auto">
          <a:xfrm>
            <a:off x="3968750" y="4751388"/>
            <a:ext cx="387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203" name="TextBox 88"/>
          <p:cNvSpPr txBox="1">
            <a:spLocks noChangeArrowheads="1"/>
          </p:cNvSpPr>
          <p:nvPr/>
        </p:nvSpPr>
        <p:spPr bwMode="auto">
          <a:xfrm>
            <a:off x="3562350" y="4984750"/>
            <a:ext cx="38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204" name="TextBox 89"/>
          <p:cNvSpPr txBox="1">
            <a:spLocks noChangeArrowheads="1"/>
          </p:cNvSpPr>
          <p:nvPr/>
        </p:nvSpPr>
        <p:spPr bwMode="auto">
          <a:xfrm>
            <a:off x="2243138" y="4114800"/>
            <a:ext cx="38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 dirty="0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205" name="TextBox 90"/>
          <p:cNvSpPr txBox="1">
            <a:spLocks noChangeArrowheads="1"/>
          </p:cNvSpPr>
          <p:nvPr/>
        </p:nvSpPr>
        <p:spPr bwMode="auto">
          <a:xfrm>
            <a:off x="2444750" y="4403725"/>
            <a:ext cx="38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206" name="TextBox 91"/>
          <p:cNvSpPr txBox="1">
            <a:spLocks noChangeArrowheads="1"/>
          </p:cNvSpPr>
          <p:nvPr/>
        </p:nvSpPr>
        <p:spPr bwMode="auto">
          <a:xfrm>
            <a:off x="2082800" y="4429125"/>
            <a:ext cx="387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2400" b="1">
                <a:solidFill>
                  <a:srgbClr val="FF9900"/>
                </a:solidFill>
                <a:latin typeface="Calibri" panose="020F0502020204030204" pitchFamily="34" charset="0"/>
              </a:rPr>
              <a:t>X</a:t>
            </a:r>
          </a:p>
        </p:txBody>
      </p:sp>
      <p:sp>
        <p:nvSpPr>
          <p:cNvPr id="50207" name="TextBox 227"/>
          <p:cNvSpPr txBox="1">
            <a:spLocks noChangeArrowheads="1"/>
          </p:cNvSpPr>
          <p:nvPr/>
        </p:nvSpPr>
        <p:spPr bwMode="auto">
          <a:xfrm>
            <a:off x="336550" y="3227388"/>
            <a:ext cx="13779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Inactivation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and clearance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0000"/>
                </a:solidFill>
                <a:cs typeface="Arial" panose="020B0604020202020204" pitchFamily="34" charset="0"/>
              </a:rPr>
              <a:t> of cccDNA</a:t>
            </a:r>
          </a:p>
        </p:txBody>
      </p:sp>
      <p:grpSp>
        <p:nvGrpSpPr>
          <p:cNvPr id="50208" name="Group 93"/>
          <p:cNvGrpSpPr>
            <a:grpSpLocks/>
          </p:cNvGrpSpPr>
          <p:nvPr/>
        </p:nvGrpSpPr>
        <p:grpSpPr bwMode="auto">
          <a:xfrm rot="5855905">
            <a:off x="631031" y="4274344"/>
            <a:ext cx="392113" cy="73025"/>
            <a:chOff x="4586718" y="3967946"/>
            <a:chExt cx="884537" cy="164865"/>
          </a:xfrm>
        </p:grpSpPr>
        <p:sp>
          <p:nvSpPr>
            <p:cNvPr id="50216" name="Oval 94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17" name="Oval 95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18" name="Oval 96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</p:grpSp>
      <p:grpSp>
        <p:nvGrpSpPr>
          <p:cNvPr id="50209" name="Group 97"/>
          <p:cNvGrpSpPr>
            <a:grpSpLocks/>
          </p:cNvGrpSpPr>
          <p:nvPr/>
        </p:nvGrpSpPr>
        <p:grpSpPr bwMode="auto">
          <a:xfrm rot="5855905">
            <a:off x="1192213" y="4265613"/>
            <a:ext cx="390525" cy="73025"/>
            <a:chOff x="4586718" y="3967946"/>
            <a:chExt cx="884537" cy="164865"/>
          </a:xfrm>
        </p:grpSpPr>
        <p:sp>
          <p:nvSpPr>
            <p:cNvPr id="50213" name="Oval 98"/>
            <p:cNvSpPr>
              <a:spLocks noChangeArrowheads="1"/>
            </p:cNvSpPr>
            <p:nvPr/>
          </p:nvSpPr>
          <p:spPr bwMode="auto">
            <a:xfrm>
              <a:off x="4586718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14" name="Oval 99"/>
            <p:cNvSpPr>
              <a:spLocks noChangeArrowheads="1"/>
            </p:cNvSpPr>
            <p:nvPr/>
          </p:nvSpPr>
          <p:spPr bwMode="auto">
            <a:xfrm>
              <a:off x="4881563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  <p:sp>
          <p:nvSpPr>
            <p:cNvPr id="50215" name="Oval 100"/>
            <p:cNvSpPr>
              <a:spLocks noChangeArrowheads="1"/>
            </p:cNvSpPr>
            <p:nvPr/>
          </p:nvSpPr>
          <p:spPr bwMode="auto">
            <a:xfrm>
              <a:off x="5176409" y="3967946"/>
              <a:ext cx="294846" cy="164865"/>
            </a:xfrm>
            <a:prstGeom prst="ellips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rgbClr val="236EAA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rgbClr val="0D0D0D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0D0D0D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rgbClr val="0D0D0D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914400" eaLnBrk="1" hangingPunct="1">
                <a:spcBef>
                  <a:spcPct val="0"/>
                </a:spcBef>
                <a:buFontTx/>
                <a:buNone/>
              </a:pPr>
              <a:endParaRPr lang="en-CA" alt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50210" name="TextBox 42"/>
          <p:cNvSpPr txBox="1">
            <a:spLocks noChangeArrowheads="1"/>
          </p:cNvSpPr>
          <p:nvPr/>
        </p:nvSpPr>
        <p:spPr bwMode="auto">
          <a:xfrm>
            <a:off x="1339850" y="1739900"/>
            <a:ext cx="1128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cs typeface="Arial" panose="020B0604020202020204" pitchFamily="34" charset="0"/>
              </a:rPr>
              <a:t>Infected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cs typeface="Arial" panose="020B0604020202020204" pitchFamily="34" charset="0"/>
              </a:rPr>
              <a:t>hepatocyte</a:t>
            </a:r>
          </a:p>
        </p:txBody>
      </p:sp>
      <p:sp>
        <p:nvSpPr>
          <p:cNvPr id="50211" name="TextBox 42"/>
          <p:cNvSpPr txBox="1">
            <a:spLocks noChangeArrowheads="1"/>
          </p:cNvSpPr>
          <p:nvPr/>
        </p:nvSpPr>
        <p:spPr bwMode="auto">
          <a:xfrm rot="1837939">
            <a:off x="801688" y="2806700"/>
            <a:ext cx="879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prstClr val="black"/>
                </a:solidFill>
                <a:cs typeface="Arial" panose="020B0604020202020204" pitchFamily="34" charset="0"/>
              </a:rPr>
              <a:t>Nucleus</a:t>
            </a:r>
          </a:p>
        </p:txBody>
      </p:sp>
      <p:sp>
        <p:nvSpPr>
          <p:cNvPr id="50212" name="Rectangle 268"/>
          <p:cNvSpPr>
            <a:spLocks noChangeArrowheads="1"/>
          </p:cNvSpPr>
          <p:nvPr/>
        </p:nvSpPr>
        <p:spPr bwMode="auto">
          <a:xfrm>
            <a:off x="53975" y="5656263"/>
            <a:ext cx="803433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Rabe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 2003 PNAS 100: 9849-9854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Werle-Lapostolle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et al. 2004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Gastroenterol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126: 1750-1758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Wong et al. 2006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Antivir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Ther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11: 909-916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Wong et al. 2013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Clin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Gasterenterol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11: 1004-1010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Lai et al. 2016 J. 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Hepatol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(</a:t>
            </a:r>
            <a:r>
              <a:rPr lang="en-CA" altLang="en-US" sz="1000" dirty="0" err="1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Epub</a:t>
            </a:r>
            <a:r>
              <a:rPr lang="en-CA" altLang="en-US" sz="1000" dirty="0">
                <a:solidFill>
                  <a:srgbClr val="00206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Sept 14).</a:t>
            </a:r>
          </a:p>
        </p:txBody>
      </p:sp>
    </p:spTree>
    <p:extLst>
      <p:ext uri="{BB962C8B-B14F-4D97-AF65-F5344CB8AC3E}">
        <p14:creationId xmlns:p14="http://schemas.microsoft.com/office/powerpoint/2010/main" val="261919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/>
      <p:bldP spid="50198" grpId="0"/>
      <p:bldP spid="50199" grpId="0"/>
      <p:bldP spid="50200" grpId="0"/>
      <p:bldP spid="50201" grpId="0"/>
      <p:bldP spid="50202" grpId="0"/>
      <p:bldP spid="50203" grpId="0"/>
      <p:bldP spid="50204" grpId="0"/>
      <p:bldP spid="50205" grpId="0"/>
      <p:bldP spid="5020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-134938"/>
            <a:ext cx="8229600" cy="1143001"/>
          </a:xfrm>
        </p:spPr>
        <p:txBody>
          <a:bodyPr rIns="0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dirty="0" smtClean="0"/>
              <a:t>REP 401 Trial Overview</a:t>
            </a:r>
            <a:endParaRPr lang="en-CA" sz="2800" dirty="0"/>
          </a:p>
        </p:txBody>
      </p:sp>
      <p:sp>
        <p:nvSpPr>
          <p:cNvPr id="18" name="TextBox 3"/>
          <p:cNvSpPr txBox="1">
            <a:spLocks noChangeArrowheads="1"/>
          </p:cNvSpPr>
          <p:nvPr/>
        </p:nvSpPr>
        <p:spPr bwMode="auto">
          <a:xfrm>
            <a:off x="279400" y="1155700"/>
            <a:ext cx="8477250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Caucasian patients treated in Chisinau, Moldova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CRO monitored trial compliant with EU GCP, 3 trial sites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Clinicaltrials.org # NCT02565719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Randomized, open label, active comparator controlled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20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40 patients enrolled with </a:t>
            </a:r>
            <a:r>
              <a:rPr lang="en-CA" sz="2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HBeAg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- chronic HBV infection:</a:t>
            </a:r>
          </a:p>
          <a:p>
            <a:pPr marL="12001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2000" dirty="0">
                <a:solidFill>
                  <a:srgbClr val="002060"/>
                </a:solidFill>
                <a:latin typeface="Calibri" panose="020F0502020204030204" pitchFamily="34" charset="0"/>
              </a:rPr>
              <a:t>t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reatment naïve</a:t>
            </a:r>
          </a:p>
          <a:p>
            <a:pPr marL="12001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HDV, HCV, HIV negative</a:t>
            </a:r>
          </a:p>
          <a:p>
            <a:pPr marL="12001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2000" dirty="0">
                <a:solidFill>
                  <a:srgbClr val="002060"/>
                </a:solidFill>
                <a:latin typeface="Calibri" panose="020F0502020204030204" pitchFamily="34" charset="0"/>
              </a:rPr>
              <a:t>s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erum HBsAg &gt; 1000 IU / ml</a:t>
            </a:r>
          </a:p>
          <a:p>
            <a:pPr marL="12001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HBV DNA &gt; 7500 copies / ml</a:t>
            </a:r>
          </a:p>
          <a:p>
            <a:pPr marL="12001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mild to moderate fibrosis, non cirrhotic.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2000" dirty="0" smtClean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Viremia monitored at University of Duisburg-Essen, Germany:</a:t>
            </a:r>
          </a:p>
          <a:p>
            <a:pPr marL="1028700" lvl="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Abbott PCR (HBV DNA) </a:t>
            </a:r>
          </a:p>
          <a:p>
            <a:pPr marL="1028700" lvl="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Abbott Architect Quantitative (q-</a:t>
            </a:r>
            <a:r>
              <a:rPr lang="en-CA" sz="2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HBsAg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, q-anti-HBs, </a:t>
            </a:r>
            <a:r>
              <a:rPr lang="en-CA" sz="2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HBeAg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, anti-</a:t>
            </a:r>
            <a:r>
              <a:rPr lang="en-CA" sz="2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HBe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</a:p>
          <a:p>
            <a:pPr marL="1028700" lvl="1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000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Diasorin</a:t>
            </a:r>
            <a:r>
              <a:rPr lang="en-CA" sz="20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 (anti-HDAg)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smtClean="0"/>
              <a:t>REP 401 </a:t>
            </a:r>
            <a:r>
              <a:rPr lang="en-CA" sz="2800" dirty="0" smtClean="0"/>
              <a:t>Trial Design</a:t>
            </a:r>
            <a:endParaRPr lang="en-CA" sz="2800" dirty="0"/>
          </a:p>
        </p:txBody>
      </p:sp>
      <p:cxnSp>
        <p:nvCxnSpPr>
          <p:cNvPr id="70659" name="Straight Arrow Connector 13"/>
          <p:cNvCxnSpPr>
            <a:cxnSpLocks noChangeShapeType="1"/>
          </p:cNvCxnSpPr>
          <p:nvPr/>
        </p:nvCxnSpPr>
        <p:spPr bwMode="auto">
          <a:xfrm>
            <a:off x="638175" y="1281113"/>
            <a:ext cx="1876425" cy="0"/>
          </a:xfrm>
          <a:prstGeom prst="straightConnector1">
            <a:avLst/>
          </a:prstGeom>
          <a:noFill/>
          <a:ln w="57150" algn="ctr">
            <a:solidFill>
              <a:srgbClr val="00B05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660" name="TextBox 2"/>
          <p:cNvSpPr txBox="1">
            <a:spLocks noChangeArrowheads="1"/>
          </p:cNvSpPr>
          <p:nvPr/>
        </p:nvSpPr>
        <p:spPr bwMode="auto">
          <a:xfrm>
            <a:off x="947738" y="5138738"/>
            <a:ext cx="2781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Primary efficacy endpoints: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20863" y="2709863"/>
            <a:ext cx="3814762" cy="1187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8" name="Rectangle 17"/>
          <p:cNvSpPr/>
          <p:nvPr/>
        </p:nvSpPr>
        <p:spPr>
          <a:xfrm>
            <a:off x="1820863" y="2047875"/>
            <a:ext cx="3814762" cy="6048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0663" name="TextBox 74"/>
          <p:cNvSpPr txBox="1">
            <a:spLocks noChangeArrowheads="1"/>
          </p:cNvSpPr>
          <p:nvPr/>
        </p:nvSpPr>
        <p:spPr bwMode="auto">
          <a:xfrm>
            <a:off x="527050" y="3995738"/>
            <a:ext cx="31416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Follow up 4, 12, 24 and 48 weeks after all treatment stopped </a:t>
            </a:r>
          </a:p>
        </p:txBody>
      </p:sp>
      <p:sp>
        <p:nvSpPr>
          <p:cNvPr id="70664" name="Rectangle 63"/>
          <p:cNvSpPr>
            <a:spLocks noChangeArrowheads="1"/>
          </p:cNvSpPr>
          <p:nvPr/>
        </p:nvSpPr>
        <p:spPr bwMode="auto">
          <a:xfrm>
            <a:off x="293688" y="2854325"/>
            <a:ext cx="349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400" b="1">
                <a:solidFill>
                  <a:schemeClr val="tx1"/>
                </a:solidFill>
                <a:latin typeface="Arial Narrow" panose="020B0606020202030204" pitchFamily="34" charset="0"/>
              </a:rPr>
              <a:t>40</a:t>
            </a:r>
          </a:p>
        </p:txBody>
      </p:sp>
      <p:sp>
        <p:nvSpPr>
          <p:cNvPr id="70665" name="TextBox 23"/>
          <p:cNvSpPr txBox="1">
            <a:spLocks noChangeArrowheads="1"/>
          </p:cNvSpPr>
          <p:nvPr/>
        </p:nvSpPr>
        <p:spPr bwMode="auto">
          <a:xfrm>
            <a:off x="1751013" y="2130425"/>
            <a:ext cx="1822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REP 2139-Mg / REP 2165-Mg (1:1)</a:t>
            </a:r>
            <a:endParaRPr lang="en-CA" altLang="en-US" sz="8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0666" name="TextBox 38"/>
          <p:cNvSpPr txBox="1">
            <a:spLocks noChangeArrowheads="1"/>
          </p:cNvSpPr>
          <p:nvPr/>
        </p:nvSpPr>
        <p:spPr bwMode="auto">
          <a:xfrm>
            <a:off x="1751013" y="2282825"/>
            <a:ext cx="604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Pegasys</a:t>
            </a:r>
          </a:p>
        </p:txBody>
      </p:sp>
      <p:sp>
        <p:nvSpPr>
          <p:cNvPr id="70667" name="TextBox 48"/>
          <p:cNvSpPr txBox="1">
            <a:spLocks noChangeArrowheads="1"/>
          </p:cNvSpPr>
          <p:nvPr/>
        </p:nvSpPr>
        <p:spPr bwMode="auto">
          <a:xfrm>
            <a:off x="1751013" y="2447925"/>
            <a:ext cx="38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TDF</a:t>
            </a:r>
            <a:endParaRPr lang="en-CA" altLang="en-US" sz="8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1812925" y="2320925"/>
            <a:ext cx="242887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812925" y="2479675"/>
            <a:ext cx="242887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812925" y="2889250"/>
            <a:ext cx="242887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12925" y="3052763"/>
            <a:ext cx="242887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72" name="Rectangle 5"/>
          <p:cNvSpPr>
            <a:spLocks noChangeArrowheads="1"/>
          </p:cNvSpPr>
          <p:nvPr/>
        </p:nvSpPr>
        <p:spPr bwMode="auto">
          <a:xfrm>
            <a:off x="1900238" y="3176588"/>
            <a:ext cx="847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>
                <a:solidFill>
                  <a:srgbClr val="000000"/>
                </a:solidFill>
                <a:cs typeface="Arial" panose="020B0604020202020204" pitchFamily="34" charset="0"/>
              </a:rPr>
              <a:t>Patients with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>
                <a:solidFill>
                  <a:srgbClr val="000000"/>
                </a:solidFill>
                <a:cs typeface="Arial" panose="020B0604020202020204" pitchFamily="34" charset="0"/>
              </a:rPr>
              <a:t>&lt; 3 log HBsAg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>
                <a:solidFill>
                  <a:srgbClr val="000000"/>
                </a:solidFill>
                <a:cs typeface="Arial" panose="020B0604020202020204" pitchFamily="34" charset="0"/>
              </a:rPr>
              <a:t>response at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>
                <a:solidFill>
                  <a:srgbClr val="000000"/>
                </a:solidFill>
                <a:cs typeface="Arial" panose="020B0604020202020204" pitchFamily="34" charset="0"/>
              </a:rPr>
              <a:t>49 weeks</a:t>
            </a:r>
          </a:p>
        </p:txBody>
      </p:sp>
      <p:sp>
        <p:nvSpPr>
          <p:cNvPr id="30" name="Oval 6"/>
          <p:cNvSpPr/>
          <p:nvPr/>
        </p:nvSpPr>
        <p:spPr>
          <a:xfrm>
            <a:off x="2647950" y="3116263"/>
            <a:ext cx="330200" cy="447675"/>
          </a:xfrm>
          <a:custGeom>
            <a:avLst/>
            <a:gdLst>
              <a:gd name="connsiteX0" fmla="*/ 0 w 720755"/>
              <a:gd name="connsiteY0" fmla="*/ 360378 h 720755"/>
              <a:gd name="connsiteX1" fmla="*/ 360378 w 720755"/>
              <a:gd name="connsiteY1" fmla="*/ 0 h 720755"/>
              <a:gd name="connsiteX2" fmla="*/ 720756 w 720755"/>
              <a:gd name="connsiteY2" fmla="*/ 360378 h 720755"/>
              <a:gd name="connsiteX3" fmla="*/ 360378 w 720755"/>
              <a:gd name="connsiteY3" fmla="*/ 720756 h 720755"/>
              <a:gd name="connsiteX4" fmla="*/ 0 w 720755"/>
              <a:gd name="connsiteY4" fmla="*/ 360378 h 720755"/>
              <a:gd name="connsiteX0" fmla="*/ 360378 w 720756"/>
              <a:gd name="connsiteY0" fmla="*/ 0 h 720756"/>
              <a:gd name="connsiteX1" fmla="*/ 720756 w 720756"/>
              <a:gd name="connsiteY1" fmla="*/ 360378 h 720756"/>
              <a:gd name="connsiteX2" fmla="*/ 360378 w 720756"/>
              <a:gd name="connsiteY2" fmla="*/ 720756 h 720756"/>
              <a:gd name="connsiteX3" fmla="*/ 0 w 720756"/>
              <a:gd name="connsiteY3" fmla="*/ 360378 h 720756"/>
              <a:gd name="connsiteX4" fmla="*/ 451818 w 720756"/>
              <a:gd name="connsiteY4" fmla="*/ 91440 h 720756"/>
              <a:gd name="connsiteX0" fmla="*/ 360378 w 720756"/>
              <a:gd name="connsiteY0" fmla="*/ 0 h 720756"/>
              <a:gd name="connsiteX1" fmla="*/ 720756 w 720756"/>
              <a:gd name="connsiteY1" fmla="*/ 360378 h 720756"/>
              <a:gd name="connsiteX2" fmla="*/ 360378 w 720756"/>
              <a:gd name="connsiteY2" fmla="*/ 720756 h 720756"/>
              <a:gd name="connsiteX3" fmla="*/ 0 w 720756"/>
              <a:gd name="connsiteY3" fmla="*/ 360378 h 720756"/>
              <a:gd name="connsiteX0" fmla="*/ 720756 w 720756"/>
              <a:gd name="connsiteY0" fmla="*/ 0 h 360378"/>
              <a:gd name="connsiteX1" fmla="*/ 360378 w 720756"/>
              <a:gd name="connsiteY1" fmla="*/ 360378 h 360378"/>
              <a:gd name="connsiteX2" fmla="*/ 0 w 720756"/>
              <a:gd name="connsiteY2" fmla="*/ 0 h 360378"/>
              <a:gd name="connsiteX0" fmla="*/ 360378 w 360378"/>
              <a:gd name="connsiteY0" fmla="*/ 360378 h 360378"/>
              <a:gd name="connsiteX1" fmla="*/ 0 w 360378"/>
              <a:gd name="connsiteY1" fmla="*/ 0 h 360378"/>
              <a:gd name="connsiteX0" fmla="*/ 360378 w 360378"/>
              <a:gd name="connsiteY0" fmla="*/ 360378 h 360378"/>
              <a:gd name="connsiteX1" fmla="*/ 0 w 360378"/>
              <a:gd name="connsiteY1" fmla="*/ 0 h 36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0378" h="360378">
                <a:moveTo>
                  <a:pt x="360378" y="360378"/>
                </a:moveTo>
                <a:cubicBezTo>
                  <a:pt x="36563" y="352816"/>
                  <a:pt x="0" y="199031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sz="800">
              <a:latin typeface="Arial Narrow" panose="020B0606020202030204" pitchFamily="34" charset="0"/>
            </a:endParaRPr>
          </a:p>
        </p:txBody>
      </p:sp>
      <p:grpSp>
        <p:nvGrpSpPr>
          <p:cNvPr id="70674" name="Group 30"/>
          <p:cNvGrpSpPr>
            <a:grpSpLocks/>
          </p:cNvGrpSpPr>
          <p:nvPr/>
        </p:nvGrpSpPr>
        <p:grpSpPr bwMode="auto">
          <a:xfrm>
            <a:off x="642938" y="1963738"/>
            <a:ext cx="4813300" cy="2039937"/>
            <a:chOff x="1226514" y="648929"/>
            <a:chExt cx="4814074" cy="6990736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2404628" y="648929"/>
              <a:ext cx="0" cy="69907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622436" y="648929"/>
              <a:ext cx="0" cy="6990736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825955" y="648929"/>
              <a:ext cx="0" cy="6990736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040588" y="648929"/>
              <a:ext cx="0" cy="6990736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226514" y="648929"/>
              <a:ext cx="0" cy="6990736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675" name="TextBox 38"/>
          <p:cNvSpPr txBox="1">
            <a:spLocks noChangeArrowheads="1"/>
          </p:cNvSpPr>
          <p:nvPr/>
        </p:nvSpPr>
        <p:spPr bwMode="auto">
          <a:xfrm>
            <a:off x="1751013" y="2860675"/>
            <a:ext cx="60483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Pegasys</a:t>
            </a:r>
          </a:p>
        </p:txBody>
      </p:sp>
      <p:sp>
        <p:nvSpPr>
          <p:cNvPr id="70676" name="TextBox 48"/>
          <p:cNvSpPr txBox="1">
            <a:spLocks noChangeArrowheads="1"/>
          </p:cNvSpPr>
          <p:nvPr/>
        </p:nvSpPr>
        <p:spPr bwMode="auto">
          <a:xfrm>
            <a:off x="1751013" y="3021013"/>
            <a:ext cx="38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TDF</a:t>
            </a:r>
            <a:endParaRPr lang="en-CA" altLang="en-US" sz="8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0677" name="TextBox 38"/>
          <p:cNvSpPr txBox="1">
            <a:spLocks noChangeArrowheads="1"/>
          </p:cNvSpPr>
          <p:nvPr/>
        </p:nvSpPr>
        <p:spPr bwMode="auto">
          <a:xfrm>
            <a:off x="2968625" y="3527425"/>
            <a:ext cx="60483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Pegasys</a:t>
            </a:r>
          </a:p>
        </p:txBody>
      </p:sp>
      <p:sp>
        <p:nvSpPr>
          <p:cNvPr id="70678" name="TextBox 48"/>
          <p:cNvSpPr txBox="1">
            <a:spLocks noChangeArrowheads="1"/>
          </p:cNvSpPr>
          <p:nvPr/>
        </p:nvSpPr>
        <p:spPr bwMode="auto">
          <a:xfrm>
            <a:off x="2968625" y="3692525"/>
            <a:ext cx="38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TDF</a:t>
            </a:r>
            <a:endParaRPr lang="en-CA" altLang="en-US" sz="8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3030538" y="3563938"/>
            <a:ext cx="242887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030538" y="3722688"/>
            <a:ext cx="242887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81" name="TextBox 59"/>
          <p:cNvSpPr txBox="1">
            <a:spLocks noChangeArrowheads="1"/>
          </p:cNvSpPr>
          <p:nvPr/>
        </p:nvSpPr>
        <p:spPr bwMode="auto">
          <a:xfrm rot="-5400000">
            <a:off x="350838" y="1587500"/>
            <a:ext cx="5826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Week 1</a:t>
            </a:r>
          </a:p>
        </p:txBody>
      </p:sp>
      <p:sp>
        <p:nvSpPr>
          <p:cNvPr id="70682" name="TextBox 60"/>
          <p:cNvSpPr txBox="1">
            <a:spLocks noChangeArrowheads="1"/>
          </p:cNvSpPr>
          <p:nvPr/>
        </p:nvSpPr>
        <p:spPr bwMode="auto">
          <a:xfrm rot="-5400000">
            <a:off x="1495426" y="1587500"/>
            <a:ext cx="64611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Week 25</a:t>
            </a:r>
          </a:p>
        </p:txBody>
      </p:sp>
      <p:sp>
        <p:nvSpPr>
          <p:cNvPr id="70683" name="TextBox 61"/>
          <p:cNvSpPr txBox="1">
            <a:spLocks noChangeArrowheads="1"/>
          </p:cNvSpPr>
          <p:nvPr/>
        </p:nvSpPr>
        <p:spPr bwMode="auto">
          <a:xfrm rot="-5400000">
            <a:off x="2710657" y="1586706"/>
            <a:ext cx="6461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Week 49</a:t>
            </a:r>
          </a:p>
        </p:txBody>
      </p:sp>
      <p:sp>
        <p:nvSpPr>
          <p:cNvPr id="70684" name="TextBox 62"/>
          <p:cNvSpPr txBox="1">
            <a:spLocks noChangeArrowheads="1"/>
          </p:cNvSpPr>
          <p:nvPr/>
        </p:nvSpPr>
        <p:spPr bwMode="auto">
          <a:xfrm rot="-5400000">
            <a:off x="3914776" y="1587500"/>
            <a:ext cx="64611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Week 73</a:t>
            </a:r>
          </a:p>
        </p:txBody>
      </p:sp>
      <p:sp>
        <p:nvSpPr>
          <p:cNvPr id="70685" name="TextBox 63"/>
          <p:cNvSpPr txBox="1">
            <a:spLocks noChangeArrowheads="1"/>
          </p:cNvSpPr>
          <p:nvPr/>
        </p:nvSpPr>
        <p:spPr bwMode="auto">
          <a:xfrm rot="-5400000">
            <a:off x="5130801" y="1587500"/>
            <a:ext cx="64611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Week 97</a:t>
            </a:r>
          </a:p>
        </p:txBody>
      </p:sp>
      <p:sp>
        <p:nvSpPr>
          <p:cNvPr id="70686" name="TextBox 64"/>
          <p:cNvSpPr txBox="1">
            <a:spLocks noChangeArrowheads="1"/>
          </p:cNvSpPr>
          <p:nvPr/>
        </p:nvSpPr>
        <p:spPr bwMode="auto">
          <a:xfrm rot="-5400000">
            <a:off x="4002881" y="2209007"/>
            <a:ext cx="6302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800">
                <a:solidFill>
                  <a:schemeClr val="tx1"/>
                </a:solidFill>
                <a:cs typeface="Arial" panose="020B0604020202020204" pitchFamily="34" charset="0"/>
              </a:rPr>
              <a:t>Follow-up</a:t>
            </a:r>
          </a:p>
        </p:txBody>
      </p:sp>
      <p:sp>
        <p:nvSpPr>
          <p:cNvPr id="70687" name="TextBox 65"/>
          <p:cNvSpPr txBox="1">
            <a:spLocks noChangeArrowheads="1"/>
          </p:cNvSpPr>
          <p:nvPr/>
        </p:nvSpPr>
        <p:spPr bwMode="auto">
          <a:xfrm rot="-5400000">
            <a:off x="4002881" y="2842419"/>
            <a:ext cx="6302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800">
                <a:solidFill>
                  <a:schemeClr val="tx1"/>
                </a:solidFill>
                <a:cs typeface="Arial" panose="020B0604020202020204" pitchFamily="34" charset="0"/>
              </a:rPr>
              <a:t>Follow-up</a:t>
            </a:r>
          </a:p>
        </p:txBody>
      </p:sp>
      <p:sp>
        <p:nvSpPr>
          <p:cNvPr id="70688" name="TextBox 66"/>
          <p:cNvSpPr txBox="1">
            <a:spLocks noChangeArrowheads="1"/>
          </p:cNvSpPr>
          <p:nvPr/>
        </p:nvSpPr>
        <p:spPr bwMode="auto">
          <a:xfrm rot="-5400000">
            <a:off x="5212556" y="3526632"/>
            <a:ext cx="6302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800">
                <a:solidFill>
                  <a:schemeClr val="tx1"/>
                </a:solidFill>
                <a:cs typeface="Arial" panose="020B0604020202020204" pitchFamily="34" charset="0"/>
              </a:rPr>
              <a:t>Follow-up</a:t>
            </a:r>
          </a:p>
        </p:txBody>
      </p:sp>
      <p:sp>
        <p:nvSpPr>
          <p:cNvPr id="70689" name="TextBox 71"/>
          <p:cNvSpPr txBox="1">
            <a:spLocks noChangeArrowheads="1"/>
          </p:cNvSpPr>
          <p:nvPr/>
        </p:nvSpPr>
        <p:spPr bwMode="auto">
          <a:xfrm>
            <a:off x="749300" y="2206625"/>
            <a:ext cx="1074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EXPERIMENTAL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(20 patients)</a:t>
            </a:r>
          </a:p>
        </p:txBody>
      </p:sp>
      <p:sp>
        <p:nvSpPr>
          <p:cNvPr id="70690" name="TextBox 73"/>
          <p:cNvSpPr txBox="1">
            <a:spLocks noChangeArrowheads="1"/>
          </p:cNvSpPr>
          <p:nvPr/>
        </p:nvSpPr>
        <p:spPr bwMode="auto">
          <a:xfrm>
            <a:off x="757238" y="3230563"/>
            <a:ext cx="1012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ADAPTIVE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COMPARATOR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CONTROL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CA" altLang="en-US" sz="900">
                <a:solidFill>
                  <a:schemeClr val="tx1"/>
                </a:solidFill>
                <a:cs typeface="Arial" panose="020B0604020202020204" pitchFamily="34" charset="0"/>
              </a:rPr>
              <a:t>(20 patients)</a:t>
            </a:r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1812925" y="2163763"/>
            <a:ext cx="242887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3030538" y="3397250"/>
            <a:ext cx="242887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638175" y="3011488"/>
            <a:ext cx="1165225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94" name="TextBox 48"/>
          <p:cNvSpPr txBox="1">
            <a:spLocks noChangeArrowheads="1"/>
          </p:cNvSpPr>
          <p:nvPr/>
        </p:nvSpPr>
        <p:spPr bwMode="auto">
          <a:xfrm>
            <a:off x="998538" y="3008313"/>
            <a:ext cx="38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TDF</a:t>
            </a:r>
            <a:endParaRPr lang="en-CA" altLang="en-US" sz="8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0695" name="TextBox 23"/>
          <p:cNvSpPr txBox="1">
            <a:spLocks noChangeArrowheads="1"/>
          </p:cNvSpPr>
          <p:nvPr/>
        </p:nvSpPr>
        <p:spPr bwMode="auto">
          <a:xfrm>
            <a:off x="2968625" y="3365500"/>
            <a:ext cx="18224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800" b="1">
                <a:solidFill>
                  <a:schemeClr val="tx1"/>
                </a:solidFill>
                <a:cs typeface="Arial" panose="020B0604020202020204" pitchFamily="34" charset="0"/>
              </a:rPr>
              <a:t>REP 2139-Mg / REP 2165-Mg (1:1)</a:t>
            </a:r>
            <a:endParaRPr lang="en-CA" altLang="en-US" sz="8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0696" name="TextBox 3"/>
          <p:cNvSpPr txBox="1">
            <a:spLocks noChangeArrowheads="1"/>
          </p:cNvSpPr>
          <p:nvPr/>
        </p:nvSpPr>
        <p:spPr bwMode="auto">
          <a:xfrm>
            <a:off x="3760788" y="6100763"/>
            <a:ext cx="4111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(HBsAg &lt; 1 IU/ml, HBV DNA &lt; 1000 copies / ml)</a:t>
            </a:r>
          </a:p>
        </p:txBody>
      </p:sp>
      <p:sp>
        <p:nvSpPr>
          <p:cNvPr id="70697" name="Rectangle 1"/>
          <p:cNvSpPr>
            <a:spLocks noChangeArrowheads="1"/>
          </p:cNvSpPr>
          <p:nvPr/>
        </p:nvSpPr>
        <p:spPr bwMode="auto">
          <a:xfrm>
            <a:off x="3536950" y="5154613"/>
            <a:ext cx="45720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Serum HBsAg reduction</a:t>
            </a:r>
          </a:p>
          <a:p>
            <a:pPr>
              <a:spcBef>
                <a:spcPct val="0"/>
              </a:spcBef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Appearance of anti-HBs</a:t>
            </a:r>
          </a:p>
          <a:p>
            <a:pPr>
              <a:spcBef>
                <a:spcPct val="0"/>
              </a:spcBef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Functional control maintained 48 weeks after treatment withdrawal</a:t>
            </a:r>
          </a:p>
        </p:txBody>
      </p:sp>
      <p:sp>
        <p:nvSpPr>
          <p:cNvPr id="70698" name="TextBox 46"/>
          <p:cNvSpPr txBox="1">
            <a:spLocks noChangeArrowheads="1"/>
          </p:cNvSpPr>
          <p:nvPr/>
        </p:nvSpPr>
        <p:spPr bwMode="auto">
          <a:xfrm>
            <a:off x="947738" y="4216400"/>
            <a:ext cx="893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Dosing:</a:t>
            </a:r>
          </a:p>
        </p:txBody>
      </p:sp>
      <p:sp>
        <p:nvSpPr>
          <p:cNvPr id="70699" name="Rectangle 47"/>
          <p:cNvSpPr>
            <a:spLocks noChangeArrowheads="1"/>
          </p:cNvSpPr>
          <p:nvPr/>
        </p:nvSpPr>
        <p:spPr bwMode="auto">
          <a:xfrm>
            <a:off x="1776413" y="4232275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TDF 300mg PO qD</a:t>
            </a:r>
          </a:p>
          <a:p>
            <a:pPr>
              <a:spcBef>
                <a:spcPct val="0"/>
              </a:spcBef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Pegasys 180ug SC qW</a:t>
            </a:r>
          </a:p>
          <a:p>
            <a:pPr>
              <a:spcBef>
                <a:spcPct val="0"/>
              </a:spcBef>
            </a:pPr>
            <a:r>
              <a:rPr lang="en-CA" altLang="en-US" sz="1600">
                <a:solidFill>
                  <a:srgbClr val="002060"/>
                </a:solidFill>
                <a:latin typeface="Calibri" panose="020F0502020204030204" pitchFamily="34" charset="0"/>
              </a:rPr>
              <a:t>NAPs 250mg IV qW (given before Pegasys)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675" y="2227263"/>
            <a:ext cx="3011488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82563" indent="-1825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B050"/>
                </a:solidFill>
              </a:rPr>
              <a:t>Recruitment complete</a:t>
            </a:r>
          </a:p>
          <a:p>
            <a:pPr marL="182563" indent="-182563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B050"/>
                </a:solidFill>
              </a:rPr>
              <a:t>19 patients are 12 weeks post-randomization (week 25)</a:t>
            </a:r>
          </a:p>
          <a:p>
            <a:pPr marL="269875" indent="-14288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B050"/>
                </a:solidFill>
              </a:rPr>
              <a:t>	TDF + peg-IFN</a:t>
            </a:r>
          </a:p>
          <a:p>
            <a:pPr marL="285750" indent="-15875">
              <a:buFont typeface="Arial" panose="020B0604020202020204" pitchFamily="34" charset="0"/>
              <a:buChar char="•"/>
              <a:defRPr/>
            </a:pPr>
            <a:r>
              <a:rPr lang="en-CA" sz="1400" dirty="0">
                <a:solidFill>
                  <a:srgbClr val="00B050"/>
                </a:solidFill>
              </a:rPr>
              <a:t>	TDF + peg-IFN + </a:t>
            </a:r>
            <a:r>
              <a:rPr lang="en-CA" sz="1400" dirty="0" smtClean="0">
                <a:solidFill>
                  <a:srgbClr val="00B050"/>
                </a:solidFill>
              </a:rPr>
              <a:t>NAP</a:t>
            </a:r>
          </a:p>
          <a:p>
            <a:pPr marL="285750" indent="-15875">
              <a:buFont typeface="Arial" panose="020B0604020202020204" pitchFamily="34" charset="0"/>
              <a:buChar char="•"/>
              <a:defRPr/>
            </a:pPr>
            <a:endParaRPr lang="en-CA" sz="1400" dirty="0" smtClean="0">
              <a:solidFill>
                <a:srgbClr val="00B050"/>
              </a:solidFill>
            </a:endParaRPr>
          </a:p>
          <a:p>
            <a:pPr>
              <a:defRPr/>
            </a:pPr>
            <a:r>
              <a:rPr lang="en-CA" sz="1400" b="1" dirty="0" smtClean="0">
                <a:solidFill>
                  <a:srgbClr val="00B050"/>
                </a:solidFill>
              </a:rPr>
              <a:t>Preliminary efficacy and safety data will be presented at AASLD 2016 (Boston)</a:t>
            </a:r>
            <a:endParaRPr lang="en-CA" sz="1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3200" dirty="0" smtClean="0"/>
              <a:t>REP 2139 vs REP 2165</a:t>
            </a:r>
            <a:endParaRPr lang="en-CA" sz="3200" dirty="0"/>
          </a:p>
        </p:txBody>
      </p:sp>
      <p:sp>
        <p:nvSpPr>
          <p:cNvPr id="72707" name="TextBox 23"/>
          <p:cNvSpPr txBox="1">
            <a:spLocks noChangeArrowheads="1"/>
          </p:cNvSpPr>
          <p:nvPr/>
        </p:nvSpPr>
        <p:spPr bwMode="auto">
          <a:xfrm>
            <a:off x="284163" y="1455738"/>
            <a:ext cx="1349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cs typeface="Arial" panose="020B0604020202020204" pitchFamily="34" charset="0"/>
              </a:rPr>
              <a:t>REP 2139</a:t>
            </a:r>
          </a:p>
        </p:txBody>
      </p:sp>
      <p:sp>
        <p:nvSpPr>
          <p:cNvPr id="72708" name="TextBox 25"/>
          <p:cNvSpPr txBox="1">
            <a:spLocks noChangeArrowheads="1"/>
          </p:cNvSpPr>
          <p:nvPr/>
        </p:nvSpPr>
        <p:spPr bwMode="auto">
          <a:xfrm>
            <a:off x="284163" y="2435225"/>
            <a:ext cx="1349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36EAA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0D0D0D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0D0D0D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D0D0D"/>
                </a:solidFill>
                <a:latin typeface="Arial" panose="020B060402020202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en-CA" altLang="en-US" sz="2000">
                <a:solidFill>
                  <a:srgbClr val="002060"/>
                </a:solidFill>
                <a:cs typeface="Arial" panose="020B0604020202020204" pitchFamily="34" charset="0"/>
              </a:rPr>
              <a:t>REP 2165</a:t>
            </a:r>
          </a:p>
        </p:txBody>
      </p:sp>
      <p:pic>
        <p:nvPicPr>
          <p:cNvPr id="7270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1468438"/>
            <a:ext cx="65008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2446338"/>
            <a:ext cx="650081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303338" y="3260725"/>
            <a:ext cx="7080250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2060"/>
                </a:solidFill>
                <a:latin typeface="+mn-lt"/>
              </a:rPr>
              <a:t>REP 2139 and REP 2165 have identical functional properties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2060"/>
              </a:solidFill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2060"/>
                </a:solidFill>
                <a:latin typeface="+mn-lt"/>
              </a:rPr>
              <a:t>Three 2’OMe </a:t>
            </a:r>
            <a:r>
              <a:rPr lang="en-US" dirty="0" err="1">
                <a:solidFill>
                  <a:srgbClr val="002060"/>
                </a:solidFill>
                <a:latin typeface="+mn-lt"/>
              </a:rPr>
              <a:t>riboadenosines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 modified to 2’OH (regular RNA)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2060"/>
              </a:solidFill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2060"/>
                </a:solidFill>
                <a:latin typeface="+mn-lt"/>
              </a:rPr>
              <a:t>Accelerated formation of 10 </a:t>
            </a:r>
            <a:r>
              <a:rPr lang="en-US" dirty="0" err="1">
                <a:solidFill>
                  <a:srgbClr val="002060"/>
                </a:solidFill>
                <a:latin typeface="+mn-lt"/>
              </a:rPr>
              <a:t>mer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 degradation products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2060"/>
              </a:solidFill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2060"/>
                </a:solidFill>
                <a:latin typeface="+mn-lt"/>
              </a:rPr>
              <a:t>Reduced tissue accumulation with chronic treatment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2060"/>
                </a:solidFill>
                <a:latin typeface="+mn-lt"/>
              </a:rPr>
              <a:t> (verified in ducks, mice and monkeys)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2060"/>
              </a:solidFill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2060"/>
                </a:solidFill>
                <a:latin typeface="+mn-lt"/>
              </a:rPr>
              <a:t>I</a:t>
            </a:r>
            <a:r>
              <a:rPr lang="en-US" dirty="0" smtClean="0">
                <a:solidFill>
                  <a:srgbClr val="002060"/>
                </a:solidFill>
                <a:latin typeface="+mn-lt"/>
              </a:rPr>
              <a:t>mproved 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tolerability with chronic exposure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2060"/>
              </a:solidFill>
              <a:latin typeface="+mn-lt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600825" y="1822450"/>
            <a:ext cx="0" cy="6238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108575" y="1822450"/>
            <a:ext cx="0" cy="6238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579813" y="1822450"/>
            <a:ext cx="0" cy="6238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-11112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Summary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400050" y="1258888"/>
            <a:ext cx="8466138" cy="51398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 sz="2000" dirty="0">
                <a:solidFill>
                  <a:srgbClr val="002060"/>
                </a:solidFill>
              </a:rPr>
              <a:t>NAPs have broad spectrum antiviral activity in most viruses infecting humans</a:t>
            </a:r>
          </a:p>
          <a:p>
            <a:pPr>
              <a:defRPr/>
            </a:pPr>
            <a:endParaRPr lang="en-CA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CA" sz="2000" dirty="0">
                <a:solidFill>
                  <a:srgbClr val="002060"/>
                </a:solidFill>
              </a:rPr>
              <a:t>Clinical application in several viruses</a:t>
            </a:r>
          </a:p>
          <a:p>
            <a:pPr marL="630238" indent="-285750"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</a:rPr>
              <a:t>Alter viral glycoprotein </a:t>
            </a:r>
            <a:r>
              <a:rPr lang="en-CA" sz="1600" dirty="0">
                <a:solidFill>
                  <a:srgbClr val="002060"/>
                </a:solidFill>
              </a:rPr>
              <a:t>function (influenza and </a:t>
            </a:r>
            <a:r>
              <a:rPr lang="en-CA" sz="1600" dirty="0" err="1">
                <a:solidFill>
                  <a:srgbClr val="002060"/>
                </a:solidFill>
              </a:rPr>
              <a:t>ebola</a:t>
            </a:r>
            <a:r>
              <a:rPr lang="en-CA" sz="1600" dirty="0">
                <a:solidFill>
                  <a:srgbClr val="002060"/>
                </a:solidFill>
              </a:rPr>
              <a:t> virus)</a:t>
            </a:r>
          </a:p>
          <a:p>
            <a:pPr marL="630238" indent="-285750"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2060"/>
                </a:solidFill>
              </a:rPr>
              <a:t>Alter </a:t>
            </a:r>
            <a:r>
              <a:rPr lang="en-CA" sz="1600" dirty="0">
                <a:solidFill>
                  <a:srgbClr val="002060"/>
                </a:solidFill>
              </a:rPr>
              <a:t>host apolipoprotein function </a:t>
            </a:r>
            <a:r>
              <a:rPr lang="en-CA" sz="1600" dirty="0" smtClean="0">
                <a:solidFill>
                  <a:srgbClr val="002060"/>
                </a:solidFill>
              </a:rPr>
              <a:t>in viral </a:t>
            </a:r>
            <a:r>
              <a:rPr lang="en-CA" sz="1600" dirty="0">
                <a:solidFill>
                  <a:srgbClr val="002060"/>
                </a:solidFill>
              </a:rPr>
              <a:t>replication (</a:t>
            </a:r>
            <a:r>
              <a:rPr lang="en-CA" sz="1600" dirty="0" smtClean="0">
                <a:solidFill>
                  <a:srgbClr val="002060"/>
                </a:solidFill>
              </a:rPr>
              <a:t>HCV, </a:t>
            </a:r>
            <a:r>
              <a:rPr lang="en-CA" sz="1600" dirty="0">
                <a:solidFill>
                  <a:srgbClr val="002060"/>
                </a:solidFill>
              </a:rPr>
              <a:t>HBV and HDV)</a:t>
            </a:r>
          </a:p>
          <a:p>
            <a:pPr marL="630238" indent="-285750">
              <a:buFont typeface="Arial" panose="020B0604020202020204" pitchFamily="34" charset="0"/>
              <a:buChar char="•"/>
              <a:defRPr/>
            </a:pPr>
            <a:r>
              <a:rPr lang="en-CA" sz="1600" dirty="0" smtClean="0">
                <a:solidFill>
                  <a:srgbClr val="00B050"/>
                </a:solidFill>
              </a:rPr>
              <a:t>Novel, potent </a:t>
            </a:r>
            <a:r>
              <a:rPr lang="en-CA" sz="1600" dirty="0">
                <a:solidFill>
                  <a:srgbClr val="00B050"/>
                </a:solidFill>
              </a:rPr>
              <a:t>additional mechanism remains to be elucidated in </a:t>
            </a:r>
            <a:r>
              <a:rPr lang="en-CA" sz="1600" dirty="0" smtClean="0">
                <a:solidFill>
                  <a:srgbClr val="00B050"/>
                </a:solidFill>
              </a:rPr>
              <a:t>HDV </a:t>
            </a:r>
            <a:r>
              <a:rPr lang="en-CA" sz="1600" b="1" dirty="0" smtClean="0">
                <a:solidFill>
                  <a:srgbClr val="00B050"/>
                </a:solidFill>
              </a:rPr>
              <a:t>(talk this afternoon)</a:t>
            </a:r>
            <a:endParaRPr lang="en-CA" sz="1600" b="1" dirty="0">
              <a:solidFill>
                <a:srgbClr val="00B050"/>
              </a:solidFill>
            </a:endParaRPr>
          </a:p>
          <a:p>
            <a:pPr>
              <a:defRPr/>
            </a:pPr>
            <a:endParaRPr lang="en-CA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CA" sz="2000" dirty="0">
                <a:solidFill>
                  <a:srgbClr val="002060"/>
                </a:solidFill>
              </a:rPr>
              <a:t>Well tolerated with chronic exposure in patients</a:t>
            </a:r>
            <a:endParaRPr lang="en-CA" sz="2000" u="sng" dirty="0">
              <a:solidFill>
                <a:srgbClr val="002060"/>
              </a:solidFill>
            </a:endParaRPr>
          </a:p>
          <a:p>
            <a:pPr>
              <a:defRPr/>
            </a:pPr>
            <a:endParaRPr lang="en-CA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CA" sz="2000" dirty="0">
                <a:solidFill>
                  <a:srgbClr val="002060"/>
                </a:solidFill>
              </a:rPr>
              <a:t>First antiviral agent able to clear serum </a:t>
            </a:r>
            <a:r>
              <a:rPr lang="en-CA" sz="2000" dirty="0" err="1">
                <a:solidFill>
                  <a:srgbClr val="002060"/>
                </a:solidFill>
              </a:rPr>
              <a:t>HBsAg</a:t>
            </a:r>
            <a:r>
              <a:rPr lang="en-CA" sz="2000" dirty="0">
                <a:solidFill>
                  <a:srgbClr val="002060"/>
                </a:solidFill>
              </a:rPr>
              <a:t> in HBV and HDV infection</a:t>
            </a:r>
          </a:p>
          <a:p>
            <a:pPr>
              <a:defRPr/>
            </a:pPr>
            <a:endParaRPr lang="en-CA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CA" sz="2000" b="1" dirty="0">
                <a:solidFill>
                  <a:srgbClr val="00B050"/>
                </a:solidFill>
              </a:rPr>
              <a:t>Clearance of </a:t>
            </a:r>
            <a:r>
              <a:rPr lang="en-CA" sz="2000" b="1" dirty="0" err="1">
                <a:solidFill>
                  <a:srgbClr val="00B050"/>
                </a:solidFill>
              </a:rPr>
              <a:t>HBsAg</a:t>
            </a:r>
            <a:r>
              <a:rPr lang="en-CA" sz="2000" b="1" dirty="0">
                <a:solidFill>
                  <a:srgbClr val="00B050"/>
                </a:solidFill>
              </a:rPr>
              <a:t> allows immunotherapy to function effectively to restore host immune control of infection that persists after therapy is halted</a:t>
            </a:r>
          </a:p>
          <a:p>
            <a:pPr>
              <a:defRPr/>
            </a:pPr>
            <a:endParaRPr lang="en-CA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CA" sz="2000" dirty="0">
                <a:solidFill>
                  <a:srgbClr val="002060"/>
                </a:solidFill>
              </a:rPr>
              <a:t>NAP-based combination therapy will be effective in all patient populations with HBV </a:t>
            </a:r>
            <a:r>
              <a:rPr lang="en-CA" sz="2000" dirty="0" smtClean="0">
                <a:solidFill>
                  <a:srgbClr val="002060"/>
                </a:solidFill>
              </a:rPr>
              <a:t>or HBV / HDV infection </a:t>
            </a:r>
            <a:r>
              <a:rPr lang="en-CA" sz="2000" dirty="0">
                <a:solidFill>
                  <a:srgbClr val="002060"/>
                </a:solidFill>
              </a:rPr>
              <a:t>and will change therapeutic modalities in treating </a:t>
            </a:r>
            <a:r>
              <a:rPr lang="en-CA" sz="2000" dirty="0" smtClean="0">
                <a:solidFill>
                  <a:srgbClr val="002060"/>
                </a:solidFill>
              </a:rPr>
              <a:t>these infections</a:t>
            </a:r>
            <a:endParaRPr lang="en-CA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Perpetua" pitchFamily="18" charset="0"/>
              </a:rPr>
              <a:t>Hepatitis 2017 </a:t>
            </a:r>
            <a:r>
              <a:rPr lang="en-US" sz="2800" b="1" dirty="0" smtClean="0">
                <a:solidFill>
                  <a:schemeClr val="bg1"/>
                </a:solidFill>
                <a:latin typeface="Perpetua" pitchFamily="18" charset="0"/>
              </a:rPr>
              <a:t>Website</a:t>
            </a:r>
            <a:r>
              <a:rPr lang="en-US" sz="2800" b="1" dirty="0" smtClean="0">
                <a:solidFill>
                  <a:schemeClr val="bg1"/>
                </a:solidFill>
              </a:rPr>
              <a:t>: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Perpetua" pitchFamily="18" charset="0"/>
              </a:rPr>
              <a:t>http</a:t>
            </a:r>
            <a:r>
              <a:rPr lang="en-US" sz="3200" b="1" dirty="0">
                <a:solidFill>
                  <a:schemeClr val="bg1"/>
                </a:solidFill>
                <a:latin typeface="Perpetua" pitchFamily="18" charset="0"/>
              </a:rPr>
              <a:t>://hepatitis.conferenceseries.com</a:t>
            </a:r>
            <a:r>
              <a:rPr lang="en-US" sz="3600" b="1" dirty="0">
                <a:solidFill>
                  <a:schemeClr val="bg1"/>
                </a:solidFill>
                <a:latin typeface="Perpetua" pitchFamily="18" charset="0"/>
              </a:rPr>
              <a:t>/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Hepatitis 2017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London,  UK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10 - 12,  2017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8600"/>
            <a:ext cx="3170959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964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5084</TotalTime>
  <Words>2475</Words>
  <Application>Microsoft Office PowerPoint</Application>
  <PresentationFormat>On-screen Show (4:3)</PresentationFormat>
  <Paragraphs>622</Paragraphs>
  <Slides>41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Image</vt:lpstr>
      <vt:lpstr>Hepatitis 2016 Dubai,  UAE October 10 - 12,  2016</vt:lpstr>
      <vt:lpstr>PowerPoint Presentation</vt:lpstr>
      <vt:lpstr>Antiviral polymers: a history</vt:lpstr>
      <vt:lpstr>Latest generation of antiviral polymers: nucleic acid polymers (NAPs)</vt:lpstr>
      <vt:lpstr>Basis of antiviral interactions for NAPs</vt:lpstr>
      <vt:lpstr>Viral fusion proteins: A case of convergent evolution </vt:lpstr>
      <vt:lpstr>NAPs are active against diverse influenza strains</vt:lpstr>
      <vt:lpstr>Clinical Experience with PS-ONs</vt:lpstr>
      <vt:lpstr>NAP PK / PD mirrors that of other PS-ONs</vt:lpstr>
      <vt:lpstr>NAP interactors in human blood</vt:lpstr>
      <vt:lpstr>In vivo response to NAPs</vt:lpstr>
      <vt:lpstr>NAPs versus influenza infection in vivo </vt:lpstr>
      <vt:lpstr>Common protein domains defines the therapeutic potential of NAPs</vt:lpstr>
      <vt:lpstr>Rationale for focusing on HBV</vt:lpstr>
      <vt:lpstr>Particle production in HBV infection</vt:lpstr>
      <vt:lpstr>Therapeutic evaluation of NAPs in vivo (with follow up off-treatment)</vt:lpstr>
      <vt:lpstr>Therapeutic evaluation of NAPs in vivo (with follow up off-treatment)</vt:lpstr>
      <vt:lpstr>Therapeutic evaluation of NAPs in vivo (with follow up off-treatment)</vt:lpstr>
      <vt:lpstr>Clearance of HBsAg is correlated with elimination of cccDNA</vt:lpstr>
      <vt:lpstr>Clearance of HBsAg is correlated with elimination of viral antigens in the liver</vt:lpstr>
      <vt:lpstr>NAPs block the release of subviral particles</vt:lpstr>
      <vt:lpstr>REP 101 Trial Overview</vt:lpstr>
      <vt:lpstr>REP 101 Efficacy</vt:lpstr>
      <vt:lpstr>REP 101 Efficacy</vt:lpstr>
      <vt:lpstr>REP 101 follow-up</vt:lpstr>
      <vt:lpstr>Combination therapy will be essential to achieve high SVR rates</vt:lpstr>
      <vt:lpstr>REP 102 Trial Overview</vt:lpstr>
      <vt:lpstr>REP 2139 – an improved version of REP 2055</vt:lpstr>
      <vt:lpstr>REP 102 Efficacy (REP 2139 monotherapy)</vt:lpstr>
      <vt:lpstr>REP 102 Efficacy (REP 2139 monotherapy)</vt:lpstr>
      <vt:lpstr>REP 102 Efficacy (addition of immunotherapy)</vt:lpstr>
      <vt:lpstr>REP 102 Efficacy (additional of immunotherapy)</vt:lpstr>
      <vt:lpstr>Liver flares signal restoration of immune response in the liver</vt:lpstr>
      <vt:lpstr>Synergy of NUCs and NAPs in vivo</vt:lpstr>
      <vt:lpstr>Clinical evidence of synergy with NAPs + NUCs</vt:lpstr>
      <vt:lpstr>Combination therapy will be essential to achieve high SVR rates</vt:lpstr>
      <vt:lpstr>REP 401 Trial Overview</vt:lpstr>
      <vt:lpstr>REP 401 Trial Design</vt:lpstr>
      <vt:lpstr>REP 2139 vs REP 2165</vt:lpstr>
      <vt:lpstr>Summary</vt:lpstr>
      <vt:lpstr>Meet the eminent gathering once again at Hepatitis 2017 London,  UK August 10 - 12,  2017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Gregory Ronczewski</dc:creator>
  <cp:lastModifiedBy>Hepatology 2016</cp:lastModifiedBy>
  <cp:revision>333</cp:revision>
  <cp:lastPrinted>2015-04-13T01:41:44Z</cp:lastPrinted>
  <dcterms:created xsi:type="dcterms:W3CDTF">2015-03-14T22:54:40Z</dcterms:created>
  <dcterms:modified xsi:type="dcterms:W3CDTF">2016-10-19T09:54:29Z</dcterms:modified>
</cp:coreProperties>
</file>