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52" r:id="rId3"/>
    <p:sldId id="353" r:id="rId4"/>
    <p:sldId id="396" r:id="rId5"/>
    <p:sldId id="371" r:id="rId6"/>
    <p:sldId id="385" r:id="rId7"/>
    <p:sldId id="386" r:id="rId8"/>
    <p:sldId id="387" r:id="rId9"/>
    <p:sldId id="388" r:id="rId10"/>
    <p:sldId id="392" r:id="rId11"/>
    <p:sldId id="390" r:id="rId12"/>
    <p:sldId id="395" r:id="rId13"/>
    <p:sldId id="393" r:id="rId14"/>
    <p:sldId id="394" r:id="rId15"/>
  </p:sldIdLst>
  <p:sldSz cx="9144000" cy="6858000" type="screen4x3"/>
  <p:notesSz cx="7315200" cy="96012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236EAA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10" autoAdjust="0"/>
    <p:restoredTop sz="94655" autoAdjust="0"/>
  </p:normalViewPr>
  <p:slideViewPr>
    <p:cSldViewPr snapToGrid="0" snapToObjects="1" showGuides="1">
      <p:cViewPr varScale="1">
        <p:scale>
          <a:sx n="134" d="100"/>
          <a:sy n="134" d="100"/>
        </p:scale>
        <p:origin x="1068" y="114"/>
      </p:cViewPr>
      <p:guideLst>
        <p:guide orient="horz" pos="2160"/>
        <p:guide orient="horz" pos="41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76" d="100"/>
          <a:sy n="76" d="100"/>
        </p:scale>
        <p:origin x="2456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12D3D81-689F-4D66-90B4-2580D1AAD0A6}" type="datetimeFigureOut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741DCD99-6DB6-40F8-8678-33346BE3C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265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501F018-CA83-4573-B48D-1A4E9745FEB2}" type="datetimeFigureOut">
              <a:rPr lang="en-US"/>
              <a:pPr>
                <a:defRPr/>
              </a:pPr>
              <a:t>10/6/2016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CB74745C-CD27-450A-B3B9-068070FC64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764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04B29DA-F1F2-4662-8FED-AAE525BA3B18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75008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8745175-5A4D-4A8C-A6F1-75FD85672F0F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9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E2602E6-8461-4DFC-9E83-BCAFFD5F9B9D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379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7312B31-9A7B-424F-896D-E09F920E7D6C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15393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BA1EE5F-C672-4CB0-90A0-EB211D8E2239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50566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EB8B283-AFFB-4FED-AAD7-ECBA453D2AD1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57844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A954584-A66B-4911-939A-F9368026EF69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14082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F03F7-1DC3-9748-8C95-79F2FE6676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59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510338"/>
            <a:ext cx="9144000" cy="3476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6564313"/>
            <a:ext cx="977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8"/>
          <p:cNvSpPr txBox="1">
            <a:spLocks noChangeArrowheads="1"/>
          </p:cNvSpPr>
          <p:nvPr userDrawn="1"/>
        </p:nvSpPr>
        <p:spPr bwMode="auto">
          <a:xfrm>
            <a:off x="165100" y="6553200"/>
            <a:ext cx="9845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CA" sz="1200" dirty="0" smtClean="0">
                <a:solidFill>
                  <a:srgbClr val="7F7F7F"/>
                </a:solidFill>
              </a:rPr>
              <a:t>Oct </a:t>
            </a:r>
            <a:r>
              <a:rPr lang="en-CA" sz="1200" dirty="0" smtClean="0">
                <a:solidFill>
                  <a:srgbClr val="7F7F7F"/>
                </a:solidFill>
              </a:rPr>
              <a:t>10, </a:t>
            </a:r>
            <a:r>
              <a:rPr lang="en-CA" sz="1200" dirty="0" smtClean="0">
                <a:solidFill>
                  <a:srgbClr val="7F7F7F"/>
                </a:solidFill>
              </a:rPr>
              <a:t>2016</a:t>
            </a:r>
          </a:p>
        </p:txBody>
      </p:sp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8548688" y="6553200"/>
            <a:ext cx="368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fld id="{C07D9CD1-9DC6-4FBF-96A7-AF7871D327B1}" type="slidenum">
              <a:rPr lang="en-CA" altLang="en-US" sz="1200" smtClean="0">
                <a:solidFill>
                  <a:srgbClr val="A6A6A6"/>
                </a:solidFill>
              </a:rPr>
              <a:pPr eaLnBrk="1" hangingPunct="1">
                <a:defRPr/>
              </a:pPr>
              <a:t>‹#›</a:t>
            </a:fld>
            <a:endParaRPr lang="en-CA" altLang="en-US" sz="1200" smtClean="0">
              <a:solidFill>
                <a:srgbClr val="A6A6A6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83580" y="-110393"/>
            <a:ext cx="8229600" cy="1143000"/>
          </a:xfrm>
        </p:spPr>
        <p:txBody>
          <a:bodyPr/>
          <a:lstStyle>
            <a:lvl1pPr>
              <a:defRPr b="0" cap="none" spc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755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64313"/>
            <a:ext cx="2133600" cy="254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BFE33DB8-0133-4588-8043-6F3F21273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25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401638" y="6553200"/>
            <a:ext cx="101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CA" sz="1200" smtClean="0"/>
              <a:t>April 14 2015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64313"/>
            <a:ext cx="2133600" cy="254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F1C53482-6A71-46D6-AE4C-7F2C3BA1BB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06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6564313"/>
            <a:ext cx="977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FF9900"/>
          </a:solidFill>
          <a:latin typeface="Arial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236EAA"/>
          </a:solidFill>
          <a:latin typeface="Arial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0D0D0D"/>
          </a:solidFill>
          <a:latin typeface="Arial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D0D0D"/>
          </a:solidFill>
          <a:latin typeface="Arial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0D0D0D"/>
          </a:solidFill>
          <a:latin typeface="Arial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0D0D0D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170613"/>
            <a:ext cx="2168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288925" y="1698625"/>
            <a:ext cx="85788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Nucleic Acid Polymers: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Application in the treatment of HBV </a:t>
            </a:r>
            <a:r>
              <a:rPr lang="en-CA" alt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/ HDV </a:t>
            </a:r>
            <a:r>
              <a:rPr lang="en-CA" alt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co-infection and potentiating the effects of immunotherapy</a:t>
            </a:r>
            <a:endParaRPr lang="en-CA" altLang="en-US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2159000" y="3997325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Andrew Vaillant, Ph.D.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Chief Scientific Officer, Replicor Inc.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743" y="5911209"/>
            <a:ext cx="3113881" cy="838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9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Particle production in HBV infection</a:t>
            </a:r>
            <a:endParaRPr lang="en-CA" sz="2800" dirty="0"/>
          </a:p>
        </p:txBody>
      </p:sp>
      <p:sp>
        <p:nvSpPr>
          <p:cNvPr id="26627" name="TextBox 272"/>
          <p:cNvSpPr txBox="1">
            <a:spLocks noChangeArrowheads="1"/>
          </p:cNvSpPr>
          <p:nvPr/>
        </p:nvSpPr>
        <p:spPr bwMode="auto">
          <a:xfrm>
            <a:off x="6059488" y="1316038"/>
            <a:ext cx="2941637" cy="187642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  <a:cs typeface="Arial" panose="020B0604020202020204" pitchFamily="34" charset="0"/>
              </a:rPr>
              <a:t>HBsAg is the key: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Sequesters anti-HBs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innate immunity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T-cell proliferation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cytokine signaling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2060"/>
                </a:solidFill>
                <a:cs typeface="Arial" panose="020B0604020202020204" pitchFamily="34" charset="0"/>
              </a:rPr>
              <a:t>Suppresses immunotherapy</a:t>
            </a:r>
          </a:p>
        </p:txBody>
      </p:sp>
      <p:sp>
        <p:nvSpPr>
          <p:cNvPr id="26628" name="TextBox 219"/>
          <p:cNvSpPr txBox="1">
            <a:spLocks noChangeArrowheads="1"/>
          </p:cNvSpPr>
          <p:nvPr/>
        </p:nvSpPr>
        <p:spPr bwMode="auto">
          <a:xfrm>
            <a:off x="5948363" y="3306763"/>
            <a:ext cx="29638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removal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will be essential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to achieve high rates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of functional cure</a:t>
            </a:r>
          </a:p>
        </p:txBody>
      </p:sp>
      <p:sp>
        <p:nvSpPr>
          <p:cNvPr id="26629" name="Rectangle 268"/>
          <p:cNvSpPr>
            <a:spLocks noChangeArrowheads="1"/>
          </p:cNvSpPr>
          <p:nvPr/>
        </p:nvSpPr>
        <p:spPr bwMode="auto">
          <a:xfrm>
            <a:off x="5899150" y="5138738"/>
            <a:ext cx="3244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Cheng et al., 2005. Journal of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Hepatology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43:4 65-471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Op den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Brouw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2009.  Immunology, 126: 280-289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Shi et al. 2012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PLoS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ONE 7: e44900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Vanlandschoot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2002.  J. Gen.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Virol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., 83: 1281-1289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Woltman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2011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PLoS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ONE 6: e15324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Wu et al., 2009.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Hepatology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49: 1132-11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Xu et al., 2009. Molecular immunology, 46: 2640-2646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Mahtab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2016 PLOS One 11: e0156667</a:t>
            </a:r>
          </a:p>
        </p:txBody>
      </p:sp>
      <p:sp>
        <p:nvSpPr>
          <p:cNvPr id="26630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26631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26632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26633" name="TextBox 270"/>
          <p:cNvSpPr txBox="1">
            <a:spLocks noChangeArrowheads="1"/>
          </p:cNvSpPr>
          <p:nvPr/>
        </p:nvSpPr>
        <p:spPr bwMode="auto">
          <a:xfrm>
            <a:off x="2587625" y="996950"/>
            <a:ext cx="1985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Subviral particles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(bulk of serum HBsAg)</a:t>
            </a:r>
          </a:p>
        </p:txBody>
      </p:sp>
      <p:sp>
        <p:nvSpPr>
          <p:cNvPr id="223" name="Up Arrow 222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24" name="Up Arrow 223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25" name="Up Arrow 224"/>
          <p:cNvSpPr/>
          <p:nvPr/>
        </p:nvSpPr>
        <p:spPr>
          <a:xfrm rot="4030801">
            <a:off x="2470944" y="1454944"/>
            <a:ext cx="1219200" cy="2922588"/>
          </a:xfrm>
          <a:prstGeom prst="upArrow">
            <a:avLst>
              <a:gd name="adj1" fmla="val 50000"/>
              <a:gd name="adj2" fmla="val 67905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6" name="Freeform 225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6638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228" name="Oval 227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29" name="Oval 228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0" name="Oval 229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1" name="Oval 230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2" name="Oval 231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3" name="Oval 232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4" name="Oval 233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5" name="Oval 234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6" name="Oval 235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237" name="Oval 236"/>
          <p:cNvSpPr/>
          <p:nvPr/>
        </p:nvSpPr>
        <p:spPr>
          <a:xfrm rot="5550676">
            <a:off x="4818063" y="21129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8" name="Oval 237"/>
          <p:cNvSpPr/>
          <p:nvPr/>
        </p:nvSpPr>
        <p:spPr>
          <a:xfrm rot="5550676">
            <a:off x="4638675" y="19907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9" name="Oval 238"/>
          <p:cNvSpPr/>
          <p:nvPr/>
        </p:nvSpPr>
        <p:spPr>
          <a:xfrm rot="5550676">
            <a:off x="4622801" y="214788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0" name="Oval 239"/>
          <p:cNvSpPr/>
          <p:nvPr/>
        </p:nvSpPr>
        <p:spPr>
          <a:xfrm rot="5550676">
            <a:off x="4767263" y="22780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1" name="Oval 240"/>
          <p:cNvSpPr/>
          <p:nvPr/>
        </p:nvSpPr>
        <p:spPr>
          <a:xfrm rot="5550676">
            <a:off x="4933950" y="228600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2" name="Oval 241"/>
          <p:cNvSpPr/>
          <p:nvPr/>
        </p:nvSpPr>
        <p:spPr>
          <a:xfrm rot="5550676">
            <a:off x="4918075" y="24606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3" name="Oval 242"/>
          <p:cNvSpPr/>
          <p:nvPr/>
        </p:nvSpPr>
        <p:spPr>
          <a:xfrm rot="5550676">
            <a:off x="4768850" y="244475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4" name="Oval 243"/>
          <p:cNvSpPr/>
          <p:nvPr/>
        </p:nvSpPr>
        <p:spPr>
          <a:xfrm rot="5550676">
            <a:off x="4614863" y="23415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" name="Oval 244"/>
          <p:cNvSpPr/>
          <p:nvPr/>
        </p:nvSpPr>
        <p:spPr>
          <a:xfrm rot="5550676">
            <a:off x="4452938" y="221138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6" name="Oval 245"/>
          <p:cNvSpPr/>
          <p:nvPr/>
        </p:nvSpPr>
        <p:spPr>
          <a:xfrm rot="5550676">
            <a:off x="4470401" y="20272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7" name="Oval 246"/>
          <p:cNvSpPr/>
          <p:nvPr/>
        </p:nvSpPr>
        <p:spPr>
          <a:xfrm rot="5550676">
            <a:off x="4598987" y="2508251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8" name="Oval 247"/>
          <p:cNvSpPr/>
          <p:nvPr/>
        </p:nvSpPr>
        <p:spPr>
          <a:xfrm rot="5550676">
            <a:off x="4300538" y="209073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9" name="Oval 248"/>
          <p:cNvSpPr/>
          <p:nvPr/>
        </p:nvSpPr>
        <p:spPr>
          <a:xfrm rot="5550676">
            <a:off x="4770437" y="2613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0" name="Oval 249"/>
          <p:cNvSpPr/>
          <p:nvPr/>
        </p:nvSpPr>
        <p:spPr>
          <a:xfrm rot="5550676">
            <a:off x="4600576" y="26749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1" name="Oval 250"/>
          <p:cNvSpPr/>
          <p:nvPr/>
        </p:nvSpPr>
        <p:spPr>
          <a:xfrm rot="5550676">
            <a:off x="4445001" y="258921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2" name="Oval 251"/>
          <p:cNvSpPr/>
          <p:nvPr/>
        </p:nvSpPr>
        <p:spPr>
          <a:xfrm rot="5550676">
            <a:off x="4768851" y="282416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3" name="Oval 252"/>
          <p:cNvSpPr/>
          <p:nvPr/>
        </p:nvSpPr>
        <p:spPr>
          <a:xfrm rot="5550676">
            <a:off x="4926012" y="26638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4" name="Oval 253"/>
          <p:cNvSpPr/>
          <p:nvPr/>
        </p:nvSpPr>
        <p:spPr>
          <a:xfrm rot="5550676">
            <a:off x="5021262" y="2105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5" name="Oval 254"/>
          <p:cNvSpPr/>
          <p:nvPr/>
        </p:nvSpPr>
        <p:spPr>
          <a:xfrm rot="5550676">
            <a:off x="5078412" y="23971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6" name="Oval 255"/>
          <p:cNvSpPr/>
          <p:nvPr/>
        </p:nvSpPr>
        <p:spPr>
          <a:xfrm rot="5550676">
            <a:off x="5070476" y="25733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7" name="Oval 256"/>
          <p:cNvSpPr/>
          <p:nvPr/>
        </p:nvSpPr>
        <p:spPr>
          <a:xfrm rot="5550676">
            <a:off x="4945063" y="28495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8" name="Oval 257"/>
          <p:cNvSpPr/>
          <p:nvPr/>
        </p:nvSpPr>
        <p:spPr>
          <a:xfrm rot="5550676">
            <a:off x="4600575" y="28606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9" name="Oval 258"/>
          <p:cNvSpPr/>
          <p:nvPr/>
        </p:nvSpPr>
        <p:spPr>
          <a:xfrm rot="5550676">
            <a:off x="4826001" y="192881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0" name="Oval 259"/>
          <p:cNvSpPr/>
          <p:nvPr/>
        </p:nvSpPr>
        <p:spPr>
          <a:xfrm rot="5550676">
            <a:off x="4663282" y="183276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1" name="Oval 260"/>
          <p:cNvSpPr/>
          <p:nvPr/>
        </p:nvSpPr>
        <p:spPr>
          <a:xfrm rot="5550676">
            <a:off x="4460081" y="1850232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2" name="Oval 261"/>
          <p:cNvSpPr/>
          <p:nvPr/>
        </p:nvSpPr>
        <p:spPr>
          <a:xfrm rot="5550676">
            <a:off x="4281488" y="19224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3" name="Oval 262"/>
          <p:cNvSpPr/>
          <p:nvPr/>
        </p:nvSpPr>
        <p:spPr>
          <a:xfrm rot="5550676">
            <a:off x="4115593" y="2082007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4" name="Oval 263"/>
          <p:cNvSpPr/>
          <p:nvPr/>
        </p:nvSpPr>
        <p:spPr>
          <a:xfrm rot="5550676">
            <a:off x="4419600" y="27908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5" name="Oval 264"/>
          <p:cNvSpPr/>
          <p:nvPr/>
        </p:nvSpPr>
        <p:spPr>
          <a:xfrm rot="5550676">
            <a:off x="5088732" y="276621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" name="Oval 265"/>
          <p:cNvSpPr/>
          <p:nvPr/>
        </p:nvSpPr>
        <p:spPr>
          <a:xfrm rot="5550676">
            <a:off x="4991894" y="1935957"/>
            <a:ext cx="133350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7" name="Oval 266"/>
          <p:cNvSpPr/>
          <p:nvPr/>
        </p:nvSpPr>
        <p:spPr>
          <a:xfrm rot="5550676">
            <a:off x="4841875" y="17621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8" name="Oval 204"/>
          <p:cNvSpPr>
            <a:spLocks noChangeArrowheads="1"/>
          </p:cNvSpPr>
          <p:nvPr/>
        </p:nvSpPr>
        <p:spPr bwMode="auto">
          <a:xfrm rot="2833831">
            <a:off x="4225925" y="17399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9" name="Oval 212"/>
          <p:cNvSpPr>
            <a:spLocks noChangeArrowheads="1"/>
          </p:cNvSpPr>
          <p:nvPr/>
        </p:nvSpPr>
        <p:spPr bwMode="auto">
          <a:xfrm rot="2833831">
            <a:off x="4057651" y="17764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0" name="Oval 214"/>
          <p:cNvSpPr>
            <a:spLocks noChangeArrowheads="1"/>
          </p:cNvSpPr>
          <p:nvPr/>
        </p:nvSpPr>
        <p:spPr bwMode="auto">
          <a:xfrm rot="2833831">
            <a:off x="3887788" y="18399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1" name="Oval 225"/>
          <p:cNvSpPr>
            <a:spLocks noChangeArrowheads="1"/>
          </p:cNvSpPr>
          <p:nvPr/>
        </p:nvSpPr>
        <p:spPr bwMode="auto">
          <a:xfrm rot="2833831">
            <a:off x="4413251" y="16779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2" name="Oval 226"/>
          <p:cNvSpPr>
            <a:spLocks noChangeArrowheads="1"/>
          </p:cNvSpPr>
          <p:nvPr/>
        </p:nvSpPr>
        <p:spPr bwMode="auto">
          <a:xfrm rot="2793386">
            <a:off x="4250532" y="158194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3" name="Oval 227"/>
          <p:cNvSpPr>
            <a:spLocks noChangeArrowheads="1"/>
          </p:cNvSpPr>
          <p:nvPr/>
        </p:nvSpPr>
        <p:spPr bwMode="auto">
          <a:xfrm rot="2793386">
            <a:off x="4047331" y="1599407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4" name="Oval 228"/>
          <p:cNvSpPr>
            <a:spLocks noChangeArrowheads="1"/>
          </p:cNvSpPr>
          <p:nvPr/>
        </p:nvSpPr>
        <p:spPr bwMode="auto">
          <a:xfrm rot="2833831">
            <a:off x="3868738" y="16716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5" name="Oval 229"/>
          <p:cNvSpPr>
            <a:spLocks noChangeArrowheads="1"/>
          </p:cNvSpPr>
          <p:nvPr/>
        </p:nvSpPr>
        <p:spPr bwMode="auto">
          <a:xfrm rot="2793386">
            <a:off x="3702843" y="1831182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6" name="Oval 232"/>
          <p:cNvSpPr>
            <a:spLocks noChangeArrowheads="1"/>
          </p:cNvSpPr>
          <p:nvPr/>
        </p:nvSpPr>
        <p:spPr bwMode="auto">
          <a:xfrm rot="2833831">
            <a:off x="5268119" y="2150269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7" name="Oval 233"/>
          <p:cNvSpPr>
            <a:spLocks noChangeArrowheads="1"/>
          </p:cNvSpPr>
          <p:nvPr/>
        </p:nvSpPr>
        <p:spPr bwMode="auto">
          <a:xfrm rot="2833831">
            <a:off x="4079875" y="19145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8" name="Oval 203"/>
          <p:cNvSpPr>
            <a:spLocks noChangeArrowheads="1"/>
          </p:cNvSpPr>
          <p:nvPr/>
        </p:nvSpPr>
        <p:spPr bwMode="auto">
          <a:xfrm rot="5550676">
            <a:off x="4818063" y="16017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9" name="Oval 204"/>
          <p:cNvSpPr>
            <a:spLocks noChangeArrowheads="1"/>
          </p:cNvSpPr>
          <p:nvPr/>
        </p:nvSpPr>
        <p:spPr bwMode="auto">
          <a:xfrm rot="5550676">
            <a:off x="4638675" y="14795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0" name="Oval 205"/>
          <p:cNvSpPr>
            <a:spLocks noChangeArrowheads="1"/>
          </p:cNvSpPr>
          <p:nvPr/>
        </p:nvSpPr>
        <p:spPr bwMode="auto">
          <a:xfrm rot="5550676">
            <a:off x="4622801" y="16367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1" name="Oval 212"/>
          <p:cNvSpPr>
            <a:spLocks noChangeArrowheads="1"/>
          </p:cNvSpPr>
          <p:nvPr/>
        </p:nvSpPr>
        <p:spPr bwMode="auto">
          <a:xfrm rot="5550676">
            <a:off x="4470401" y="15160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2" name="Oval 225"/>
          <p:cNvSpPr>
            <a:spLocks noChangeArrowheads="1"/>
          </p:cNvSpPr>
          <p:nvPr/>
        </p:nvSpPr>
        <p:spPr bwMode="auto">
          <a:xfrm rot="5550676">
            <a:off x="4826001" y="14176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3" name="Oval 226"/>
          <p:cNvSpPr>
            <a:spLocks noChangeArrowheads="1"/>
          </p:cNvSpPr>
          <p:nvPr/>
        </p:nvSpPr>
        <p:spPr bwMode="auto">
          <a:xfrm rot="5550676">
            <a:off x="4663282" y="132159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4" name="Oval 233"/>
          <p:cNvSpPr>
            <a:spLocks noChangeArrowheads="1"/>
          </p:cNvSpPr>
          <p:nvPr/>
        </p:nvSpPr>
        <p:spPr bwMode="auto">
          <a:xfrm rot="5550676">
            <a:off x="4841875" y="12509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5" name="Oval 232"/>
          <p:cNvSpPr>
            <a:spLocks noChangeArrowheads="1"/>
          </p:cNvSpPr>
          <p:nvPr/>
        </p:nvSpPr>
        <p:spPr bwMode="auto">
          <a:xfrm rot="2833831">
            <a:off x="3925094" y="203438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6" name="Oval 203"/>
          <p:cNvSpPr>
            <a:spLocks noChangeArrowheads="1"/>
          </p:cNvSpPr>
          <p:nvPr/>
        </p:nvSpPr>
        <p:spPr bwMode="auto">
          <a:xfrm rot="5550676">
            <a:off x="5195888" y="17002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7" name="Oval 206"/>
          <p:cNvSpPr>
            <a:spLocks noChangeArrowheads="1"/>
          </p:cNvSpPr>
          <p:nvPr/>
        </p:nvSpPr>
        <p:spPr bwMode="auto">
          <a:xfrm rot="5550676">
            <a:off x="5287963" y="23129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8" name="Oval 207"/>
          <p:cNvSpPr>
            <a:spLocks noChangeArrowheads="1"/>
          </p:cNvSpPr>
          <p:nvPr/>
        </p:nvSpPr>
        <p:spPr bwMode="auto">
          <a:xfrm rot="5550676">
            <a:off x="5267325" y="18732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9" name="Oval 208"/>
          <p:cNvSpPr>
            <a:spLocks noChangeArrowheads="1"/>
          </p:cNvSpPr>
          <p:nvPr/>
        </p:nvSpPr>
        <p:spPr bwMode="auto">
          <a:xfrm rot="5550676">
            <a:off x="4989512" y="13843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0" name="Oval 209"/>
          <p:cNvSpPr>
            <a:spLocks noChangeArrowheads="1"/>
          </p:cNvSpPr>
          <p:nvPr/>
        </p:nvSpPr>
        <p:spPr bwMode="auto">
          <a:xfrm rot="5550676">
            <a:off x="5216525" y="24701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1" name="Oval 215"/>
          <p:cNvSpPr>
            <a:spLocks noChangeArrowheads="1"/>
          </p:cNvSpPr>
          <p:nvPr/>
        </p:nvSpPr>
        <p:spPr bwMode="auto">
          <a:xfrm rot="5550676">
            <a:off x="5254625" y="26574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2" name="Oval 219"/>
          <p:cNvSpPr>
            <a:spLocks noChangeArrowheads="1"/>
          </p:cNvSpPr>
          <p:nvPr/>
        </p:nvSpPr>
        <p:spPr bwMode="auto">
          <a:xfrm rot="5550676">
            <a:off x="4291012" y="29146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3" name="Oval 220"/>
          <p:cNvSpPr>
            <a:spLocks noChangeArrowheads="1"/>
          </p:cNvSpPr>
          <p:nvPr/>
        </p:nvSpPr>
        <p:spPr bwMode="auto">
          <a:xfrm rot="5550676">
            <a:off x="5022850" y="16922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4" name="Oval 221"/>
          <p:cNvSpPr>
            <a:spLocks noChangeArrowheads="1"/>
          </p:cNvSpPr>
          <p:nvPr/>
        </p:nvSpPr>
        <p:spPr bwMode="auto">
          <a:xfrm rot="5550676">
            <a:off x="5141912" y="15462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5" name="Oval 222"/>
          <p:cNvSpPr>
            <a:spLocks noChangeArrowheads="1"/>
          </p:cNvSpPr>
          <p:nvPr/>
        </p:nvSpPr>
        <p:spPr bwMode="auto">
          <a:xfrm rot="5550676">
            <a:off x="5168901" y="20081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6" name="Oval 225"/>
          <p:cNvSpPr>
            <a:spLocks noChangeArrowheads="1"/>
          </p:cNvSpPr>
          <p:nvPr/>
        </p:nvSpPr>
        <p:spPr bwMode="auto">
          <a:xfrm rot="5550676">
            <a:off x="5140325" y="22510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7" name="Oval 232"/>
          <p:cNvSpPr>
            <a:spLocks noChangeArrowheads="1"/>
          </p:cNvSpPr>
          <p:nvPr/>
        </p:nvSpPr>
        <p:spPr bwMode="auto">
          <a:xfrm rot="5550676">
            <a:off x="5109369" y="183753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8" name="Oval 232"/>
          <p:cNvSpPr>
            <a:spLocks noChangeArrowheads="1"/>
          </p:cNvSpPr>
          <p:nvPr/>
        </p:nvSpPr>
        <p:spPr bwMode="auto">
          <a:xfrm rot="2833831">
            <a:off x="4964907" y="1540668"/>
            <a:ext cx="133350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26701" name="Group 298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26804" name="Group 299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26830" name="Hexagon 32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7" name="Oval 326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32" name="Oval 32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3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5" name="Group 300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26826" name="Hexagon 321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3" name="Oval 322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8" name="Oval 323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6" name="Group 301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26822" name="Hexagon 317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9" name="Oval 318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4" name="Oval 319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5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7" name="Group 302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26818" name="Hexagon 313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5" name="Oval 314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0" name="Oval 315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1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8" name="Group 303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26814" name="Hexagon 309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1" name="Oval 310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16" name="Oval 311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17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9" name="Group 304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26810" name="Hexagon 30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7" name="Oval 306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12" name="Oval 30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1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26702" name="Group 329"/>
          <p:cNvGrpSpPr>
            <a:grpSpLocks/>
          </p:cNvGrpSpPr>
          <p:nvPr/>
        </p:nvGrpSpPr>
        <p:grpSpPr bwMode="auto">
          <a:xfrm rot="2304800">
            <a:off x="2141538" y="4267200"/>
            <a:ext cx="628650" cy="652463"/>
            <a:chOff x="1808524" y="4144648"/>
            <a:chExt cx="405170" cy="420369"/>
          </a:xfrm>
        </p:grpSpPr>
        <p:grpSp>
          <p:nvGrpSpPr>
            <p:cNvPr id="26792" name="Group 330"/>
            <p:cNvGrpSpPr>
              <a:grpSpLocks/>
            </p:cNvGrpSpPr>
            <p:nvPr/>
          </p:nvGrpSpPr>
          <p:grpSpPr bwMode="auto">
            <a:xfrm>
              <a:off x="1808524" y="4144648"/>
              <a:ext cx="184165" cy="201073"/>
              <a:chOff x="1674603" y="4600831"/>
              <a:chExt cx="184165" cy="201073"/>
            </a:xfrm>
          </p:grpSpPr>
          <p:sp>
            <p:nvSpPr>
              <p:cNvPr id="26801" name="Hexagon 339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2" name="Oval 340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3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793" name="Group 331"/>
            <p:cNvGrpSpPr>
              <a:grpSpLocks/>
            </p:cNvGrpSpPr>
            <p:nvPr/>
          </p:nvGrpSpPr>
          <p:grpSpPr bwMode="auto">
            <a:xfrm rot="1734696">
              <a:off x="2029529" y="4210893"/>
              <a:ext cx="184165" cy="201073"/>
              <a:chOff x="1674603" y="4600831"/>
              <a:chExt cx="184165" cy="201073"/>
            </a:xfrm>
          </p:grpSpPr>
          <p:sp>
            <p:nvSpPr>
              <p:cNvPr id="26798" name="Hexagon 336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9" name="Oval 337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0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794" name="Group 332"/>
            <p:cNvGrpSpPr>
              <a:grpSpLocks/>
            </p:cNvGrpSpPr>
            <p:nvPr/>
          </p:nvGrpSpPr>
          <p:grpSpPr bwMode="auto">
            <a:xfrm rot="-2503997">
              <a:off x="1855510" y="4363944"/>
              <a:ext cx="184165" cy="201073"/>
              <a:chOff x="1674603" y="4600831"/>
              <a:chExt cx="184165" cy="201073"/>
            </a:xfrm>
          </p:grpSpPr>
          <p:sp>
            <p:nvSpPr>
              <p:cNvPr id="26795" name="Hexagon 333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6" name="Oval 334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7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43" name="Up Arrow 342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704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Capsids</a:t>
            </a:r>
          </a:p>
        </p:txBody>
      </p:sp>
      <p:sp>
        <p:nvSpPr>
          <p:cNvPr id="345" name="Oval 233"/>
          <p:cNvSpPr>
            <a:spLocks noChangeArrowheads="1"/>
          </p:cNvSpPr>
          <p:nvPr/>
        </p:nvSpPr>
        <p:spPr bwMode="auto">
          <a:xfrm rot="5550676">
            <a:off x="5005387" y="12001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6" name="Oval 208"/>
          <p:cNvSpPr>
            <a:spLocks noChangeArrowheads="1"/>
          </p:cNvSpPr>
          <p:nvPr/>
        </p:nvSpPr>
        <p:spPr bwMode="auto">
          <a:xfrm rot="5550676">
            <a:off x="5151438" y="1382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7" name="Oval 233"/>
          <p:cNvSpPr>
            <a:spLocks noChangeArrowheads="1"/>
          </p:cNvSpPr>
          <p:nvPr/>
        </p:nvSpPr>
        <p:spPr bwMode="auto">
          <a:xfrm rot="5550676">
            <a:off x="5167312" y="12001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8" name="Oval 203"/>
          <p:cNvSpPr>
            <a:spLocks noChangeArrowheads="1"/>
          </p:cNvSpPr>
          <p:nvPr/>
        </p:nvSpPr>
        <p:spPr bwMode="auto">
          <a:xfrm rot="5550676">
            <a:off x="5314950" y="15716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9" name="Oval 219"/>
          <p:cNvSpPr>
            <a:spLocks noChangeArrowheads="1"/>
          </p:cNvSpPr>
          <p:nvPr/>
        </p:nvSpPr>
        <p:spPr bwMode="auto">
          <a:xfrm rot="5550676">
            <a:off x="4470401" y="29638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0" name="Oval 219"/>
          <p:cNvSpPr>
            <a:spLocks noChangeArrowheads="1"/>
          </p:cNvSpPr>
          <p:nvPr/>
        </p:nvSpPr>
        <p:spPr bwMode="auto">
          <a:xfrm rot="5550676">
            <a:off x="4621213" y="3033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1" name="Oval 219"/>
          <p:cNvSpPr>
            <a:spLocks noChangeArrowheads="1"/>
          </p:cNvSpPr>
          <p:nvPr/>
        </p:nvSpPr>
        <p:spPr bwMode="auto">
          <a:xfrm rot="5550676">
            <a:off x="4810126" y="30019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2" name="Oval 219"/>
          <p:cNvSpPr>
            <a:spLocks noChangeArrowheads="1"/>
          </p:cNvSpPr>
          <p:nvPr/>
        </p:nvSpPr>
        <p:spPr bwMode="auto">
          <a:xfrm rot="5550676">
            <a:off x="4992688" y="30273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3" name="Oval 219"/>
          <p:cNvSpPr>
            <a:spLocks noChangeArrowheads="1"/>
          </p:cNvSpPr>
          <p:nvPr/>
        </p:nvSpPr>
        <p:spPr bwMode="auto">
          <a:xfrm rot="5550676">
            <a:off x="5156201" y="29257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4" name="Oval 219"/>
          <p:cNvSpPr>
            <a:spLocks noChangeArrowheads="1"/>
          </p:cNvSpPr>
          <p:nvPr/>
        </p:nvSpPr>
        <p:spPr bwMode="auto">
          <a:xfrm rot="5550676">
            <a:off x="5307012" y="28257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5" name="Oval 219"/>
          <p:cNvSpPr>
            <a:spLocks noChangeArrowheads="1"/>
          </p:cNvSpPr>
          <p:nvPr/>
        </p:nvSpPr>
        <p:spPr bwMode="auto">
          <a:xfrm rot="5550676">
            <a:off x="5726112" y="25685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6" name="Oval 219"/>
          <p:cNvSpPr>
            <a:spLocks noChangeArrowheads="1"/>
          </p:cNvSpPr>
          <p:nvPr/>
        </p:nvSpPr>
        <p:spPr bwMode="auto">
          <a:xfrm rot="5550676">
            <a:off x="5405438" y="25034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7" name="Oval 219"/>
          <p:cNvSpPr>
            <a:spLocks noChangeArrowheads="1"/>
          </p:cNvSpPr>
          <p:nvPr/>
        </p:nvSpPr>
        <p:spPr bwMode="auto">
          <a:xfrm rot="5550676">
            <a:off x="5451476" y="23352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8" name="Oval 219"/>
          <p:cNvSpPr>
            <a:spLocks noChangeArrowheads="1"/>
          </p:cNvSpPr>
          <p:nvPr/>
        </p:nvSpPr>
        <p:spPr bwMode="auto">
          <a:xfrm rot="5550676">
            <a:off x="5430838" y="21669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9" name="Oval 219"/>
          <p:cNvSpPr>
            <a:spLocks noChangeArrowheads="1"/>
          </p:cNvSpPr>
          <p:nvPr/>
        </p:nvSpPr>
        <p:spPr bwMode="auto">
          <a:xfrm rot="5550676">
            <a:off x="5368926" y="20113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0" name="Oval 219"/>
          <p:cNvSpPr>
            <a:spLocks noChangeArrowheads="1"/>
          </p:cNvSpPr>
          <p:nvPr/>
        </p:nvSpPr>
        <p:spPr bwMode="auto">
          <a:xfrm rot="5550676">
            <a:off x="5445126" y="18399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1" name="Oval 219"/>
          <p:cNvSpPr>
            <a:spLocks noChangeArrowheads="1"/>
          </p:cNvSpPr>
          <p:nvPr/>
        </p:nvSpPr>
        <p:spPr bwMode="auto">
          <a:xfrm rot="5550676">
            <a:off x="5538788" y="20113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2" name="Oval 219"/>
          <p:cNvSpPr>
            <a:spLocks noChangeArrowheads="1"/>
          </p:cNvSpPr>
          <p:nvPr/>
        </p:nvSpPr>
        <p:spPr bwMode="auto">
          <a:xfrm rot="5550676">
            <a:off x="5578475" y="24701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3" name="Oval 219"/>
          <p:cNvSpPr>
            <a:spLocks noChangeArrowheads="1"/>
          </p:cNvSpPr>
          <p:nvPr/>
        </p:nvSpPr>
        <p:spPr bwMode="auto">
          <a:xfrm rot="5550676">
            <a:off x="5616576" y="22431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4" name="Oval 219"/>
          <p:cNvSpPr>
            <a:spLocks noChangeArrowheads="1"/>
          </p:cNvSpPr>
          <p:nvPr/>
        </p:nvSpPr>
        <p:spPr bwMode="auto">
          <a:xfrm rot="5550676">
            <a:off x="5364162" y="17176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5" name="Oval 203"/>
          <p:cNvSpPr>
            <a:spLocks noChangeArrowheads="1"/>
          </p:cNvSpPr>
          <p:nvPr/>
        </p:nvSpPr>
        <p:spPr bwMode="auto">
          <a:xfrm rot="5550676">
            <a:off x="5319713" y="14081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6" name="Oval 229"/>
          <p:cNvSpPr>
            <a:spLocks noChangeArrowheads="1"/>
          </p:cNvSpPr>
          <p:nvPr/>
        </p:nvSpPr>
        <p:spPr bwMode="auto">
          <a:xfrm rot="2793386">
            <a:off x="3771107" y="198199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7" name="Oval 366"/>
          <p:cNvSpPr/>
          <p:nvPr/>
        </p:nvSpPr>
        <p:spPr>
          <a:xfrm rot="5550676">
            <a:off x="4262437" y="2740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" name="Oval 219"/>
          <p:cNvSpPr>
            <a:spLocks noChangeArrowheads="1"/>
          </p:cNvSpPr>
          <p:nvPr/>
        </p:nvSpPr>
        <p:spPr bwMode="auto">
          <a:xfrm rot="5550676">
            <a:off x="5688012" y="20986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9" name="Oval 219"/>
          <p:cNvSpPr>
            <a:spLocks noChangeArrowheads="1"/>
          </p:cNvSpPr>
          <p:nvPr/>
        </p:nvSpPr>
        <p:spPr bwMode="auto">
          <a:xfrm rot="5550676">
            <a:off x="5722937" y="23749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0" name="Oval 219"/>
          <p:cNvSpPr>
            <a:spLocks noChangeArrowheads="1"/>
          </p:cNvSpPr>
          <p:nvPr/>
        </p:nvSpPr>
        <p:spPr bwMode="auto">
          <a:xfrm rot="5550676">
            <a:off x="5614988" y="18399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1" name="Oval 219"/>
          <p:cNvSpPr>
            <a:spLocks noChangeArrowheads="1"/>
          </p:cNvSpPr>
          <p:nvPr/>
        </p:nvSpPr>
        <p:spPr bwMode="auto">
          <a:xfrm rot="5550676">
            <a:off x="5513388" y="16494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2" name="Oval 203"/>
          <p:cNvSpPr>
            <a:spLocks noChangeArrowheads="1"/>
          </p:cNvSpPr>
          <p:nvPr/>
        </p:nvSpPr>
        <p:spPr bwMode="auto">
          <a:xfrm rot="5550676">
            <a:off x="5489576" y="14716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3" name="Oval 233"/>
          <p:cNvSpPr>
            <a:spLocks noChangeArrowheads="1"/>
          </p:cNvSpPr>
          <p:nvPr/>
        </p:nvSpPr>
        <p:spPr bwMode="auto">
          <a:xfrm rot="5550676">
            <a:off x="5356225" y="12319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4" name="Oval 219"/>
          <p:cNvSpPr>
            <a:spLocks noChangeArrowheads="1"/>
          </p:cNvSpPr>
          <p:nvPr/>
        </p:nvSpPr>
        <p:spPr bwMode="auto">
          <a:xfrm rot="5550676">
            <a:off x="5557837" y="26416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5" name="Oval 219"/>
          <p:cNvSpPr>
            <a:spLocks noChangeArrowheads="1"/>
          </p:cNvSpPr>
          <p:nvPr/>
        </p:nvSpPr>
        <p:spPr bwMode="auto">
          <a:xfrm rot="5550676">
            <a:off x="5413376" y="27035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6" name="Oval 219"/>
          <p:cNvSpPr>
            <a:spLocks noChangeArrowheads="1"/>
          </p:cNvSpPr>
          <p:nvPr/>
        </p:nvSpPr>
        <p:spPr bwMode="auto">
          <a:xfrm rot="5550676">
            <a:off x="5481638" y="28654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7" name="Oval 219"/>
          <p:cNvSpPr>
            <a:spLocks noChangeArrowheads="1"/>
          </p:cNvSpPr>
          <p:nvPr/>
        </p:nvSpPr>
        <p:spPr bwMode="auto">
          <a:xfrm rot="5550676">
            <a:off x="5630862" y="27908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8" name="Oval 219"/>
          <p:cNvSpPr>
            <a:spLocks noChangeArrowheads="1"/>
          </p:cNvSpPr>
          <p:nvPr/>
        </p:nvSpPr>
        <p:spPr bwMode="auto">
          <a:xfrm rot="5550676">
            <a:off x="5318126" y="30019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9" name="Oval 219"/>
          <p:cNvSpPr>
            <a:spLocks noChangeArrowheads="1"/>
          </p:cNvSpPr>
          <p:nvPr/>
        </p:nvSpPr>
        <p:spPr bwMode="auto">
          <a:xfrm rot="5550676">
            <a:off x="5149850" y="31210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0" name="Oval 219"/>
          <p:cNvSpPr>
            <a:spLocks noChangeArrowheads="1"/>
          </p:cNvSpPr>
          <p:nvPr/>
        </p:nvSpPr>
        <p:spPr bwMode="auto">
          <a:xfrm rot="5550676">
            <a:off x="4992687" y="32099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1" name="Oval 219"/>
          <p:cNvSpPr>
            <a:spLocks noChangeArrowheads="1"/>
          </p:cNvSpPr>
          <p:nvPr/>
        </p:nvSpPr>
        <p:spPr bwMode="auto">
          <a:xfrm rot="5550676">
            <a:off x="4810125" y="31718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2" name="Oval 219"/>
          <p:cNvSpPr>
            <a:spLocks noChangeArrowheads="1"/>
          </p:cNvSpPr>
          <p:nvPr/>
        </p:nvSpPr>
        <p:spPr bwMode="auto">
          <a:xfrm rot="5550676">
            <a:off x="4643437" y="32035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3" name="Oval 219"/>
          <p:cNvSpPr>
            <a:spLocks noChangeArrowheads="1"/>
          </p:cNvSpPr>
          <p:nvPr/>
        </p:nvSpPr>
        <p:spPr bwMode="auto">
          <a:xfrm rot="5550676">
            <a:off x="4479926" y="31353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4" name="Oval 219"/>
          <p:cNvSpPr>
            <a:spLocks noChangeArrowheads="1"/>
          </p:cNvSpPr>
          <p:nvPr/>
        </p:nvSpPr>
        <p:spPr bwMode="auto">
          <a:xfrm rot="5550676">
            <a:off x="5326063" y="31829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5" name="Oval 219"/>
          <p:cNvSpPr>
            <a:spLocks noChangeArrowheads="1"/>
          </p:cNvSpPr>
          <p:nvPr/>
        </p:nvSpPr>
        <p:spPr bwMode="auto">
          <a:xfrm rot="5550676">
            <a:off x="5480051" y="30464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6" name="Oval 219"/>
          <p:cNvSpPr>
            <a:spLocks noChangeArrowheads="1"/>
          </p:cNvSpPr>
          <p:nvPr/>
        </p:nvSpPr>
        <p:spPr bwMode="auto">
          <a:xfrm rot="5550676">
            <a:off x="5637212" y="29591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7" name="Oval 233"/>
          <p:cNvSpPr>
            <a:spLocks noChangeArrowheads="1"/>
          </p:cNvSpPr>
          <p:nvPr/>
        </p:nvSpPr>
        <p:spPr bwMode="auto">
          <a:xfrm rot="5550676">
            <a:off x="5492751" y="13128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8" name="Oval 233"/>
          <p:cNvSpPr>
            <a:spLocks noChangeArrowheads="1"/>
          </p:cNvSpPr>
          <p:nvPr/>
        </p:nvSpPr>
        <p:spPr bwMode="auto">
          <a:xfrm rot="5550676">
            <a:off x="5637212" y="15398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9" name="Oval 233"/>
          <p:cNvSpPr>
            <a:spLocks noChangeArrowheads="1"/>
          </p:cNvSpPr>
          <p:nvPr/>
        </p:nvSpPr>
        <p:spPr bwMode="auto">
          <a:xfrm rot="5550676">
            <a:off x="5668962" y="16922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0" name="Oval 233"/>
          <p:cNvSpPr>
            <a:spLocks noChangeArrowheads="1"/>
          </p:cNvSpPr>
          <p:nvPr/>
        </p:nvSpPr>
        <p:spPr bwMode="auto">
          <a:xfrm rot="5550676">
            <a:off x="5745162" y="19494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1" name="Oval 233"/>
          <p:cNvSpPr>
            <a:spLocks noChangeArrowheads="1"/>
          </p:cNvSpPr>
          <p:nvPr/>
        </p:nvSpPr>
        <p:spPr bwMode="auto">
          <a:xfrm rot="5550676">
            <a:off x="5813426" y="22431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2" name="Oval 219"/>
          <p:cNvSpPr>
            <a:spLocks noChangeArrowheads="1"/>
          </p:cNvSpPr>
          <p:nvPr/>
        </p:nvSpPr>
        <p:spPr bwMode="auto">
          <a:xfrm rot="5550676">
            <a:off x="5784851" y="27320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3" name="Oval 392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754" name="TextBox 227"/>
          <p:cNvSpPr txBox="1">
            <a:spLocks noChangeArrowheads="1"/>
          </p:cNvSpPr>
          <p:nvPr/>
        </p:nvSpPr>
        <p:spPr bwMode="auto">
          <a:xfrm>
            <a:off x="357188" y="3287713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cccDNA</a:t>
            </a:r>
          </a:p>
        </p:txBody>
      </p:sp>
      <p:grpSp>
        <p:nvGrpSpPr>
          <p:cNvPr id="26755" name="Group 394"/>
          <p:cNvGrpSpPr>
            <a:grpSpLocks/>
          </p:cNvGrpSpPr>
          <p:nvPr/>
        </p:nvGrpSpPr>
        <p:grpSpPr bwMode="auto">
          <a:xfrm rot="4669712">
            <a:off x="986631" y="4099719"/>
            <a:ext cx="392113" cy="73025"/>
            <a:chOff x="4586718" y="3967946"/>
            <a:chExt cx="884537" cy="164865"/>
          </a:xfrm>
        </p:grpSpPr>
        <p:sp>
          <p:nvSpPr>
            <p:cNvPr id="26789" name="Oval 395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90" name="Oval 396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91" name="Oval 397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6" name="Group 398"/>
          <p:cNvGrpSpPr>
            <a:grpSpLocks/>
          </p:cNvGrpSpPr>
          <p:nvPr/>
        </p:nvGrpSpPr>
        <p:grpSpPr bwMode="auto">
          <a:xfrm rot="6937903">
            <a:off x="473870" y="4025106"/>
            <a:ext cx="392112" cy="73025"/>
            <a:chOff x="4586718" y="3967946"/>
            <a:chExt cx="884537" cy="164865"/>
          </a:xfrm>
        </p:grpSpPr>
        <p:sp>
          <p:nvSpPr>
            <p:cNvPr id="26786" name="Oval 399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7" name="Oval 400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8" name="Oval 401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7" name="Group 402"/>
          <p:cNvGrpSpPr>
            <a:grpSpLocks/>
          </p:cNvGrpSpPr>
          <p:nvPr/>
        </p:nvGrpSpPr>
        <p:grpSpPr bwMode="auto">
          <a:xfrm rot="3600000">
            <a:off x="808832" y="4066381"/>
            <a:ext cx="392112" cy="73025"/>
            <a:chOff x="4586718" y="3967946"/>
            <a:chExt cx="884537" cy="164865"/>
          </a:xfrm>
        </p:grpSpPr>
        <p:sp>
          <p:nvSpPr>
            <p:cNvPr id="26783" name="Oval 403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4" name="Oval 404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5" name="Oval 405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8" name="Group 406"/>
          <p:cNvGrpSpPr>
            <a:grpSpLocks/>
          </p:cNvGrpSpPr>
          <p:nvPr/>
        </p:nvGrpSpPr>
        <p:grpSpPr bwMode="auto">
          <a:xfrm rot="1487911">
            <a:off x="746125" y="3765550"/>
            <a:ext cx="392113" cy="73025"/>
            <a:chOff x="4586718" y="3967946"/>
            <a:chExt cx="884537" cy="164865"/>
          </a:xfrm>
        </p:grpSpPr>
        <p:sp>
          <p:nvSpPr>
            <p:cNvPr id="26780" name="Oval 407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1" name="Oval 408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2" name="Oval 409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9" name="Group 410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26777" name="Oval 411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8" name="Oval 412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9" name="Oval 413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0" name="Group 414"/>
          <p:cNvGrpSpPr>
            <a:grpSpLocks/>
          </p:cNvGrpSpPr>
          <p:nvPr/>
        </p:nvGrpSpPr>
        <p:grpSpPr bwMode="auto">
          <a:xfrm rot="6937903">
            <a:off x="372270" y="3856831"/>
            <a:ext cx="392112" cy="73025"/>
            <a:chOff x="4586718" y="3967946"/>
            <a:chExt cx="884537" cy="164865"/>
          </a:xfrm>
        </p:grpSpPr>
        <p:sp>
          <p:nvSpPr>
            <p:cNvPr id="26774" name="Oval 415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5" name="Oval 416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6" name="Oval 417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1" name="Group 418"/>
          <p:cNvGrpSpPr>
            <a:grpSpLocks/>
          </p:cNvGrpSpPr>
          <p:nvPr/>
        </p:nvGrpSpPr>
        <p:grpSpPr bwMode="auto">
          <a:xfrm rot="3600000">
            <a:off x="996156" y="3766344"/>
            <a:ext cx="392113" cy="73025"/>
            <a:chOff x="4586718" y="3967946"/>
            <a:chExt cx="884537" cy="164865"/>
          </a:xfrm>
        </p:grpSpPr>
        <p:sp>
          <p:nvSpPr>
            <p:cNvPr id="26771" name="Oval 419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2" name="Oval 420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3" name="Oval 421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2" name="Group 422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26768" name="Oval 423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69" name="Oval 424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0" name="Oval 425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6763" name="Circular Arrow 18"/>
          <p:cNvSpPr>
            <a:spLocks/>
          </p:cNvSpPr>
          <p:nvPr/>
        </p:nvSpPr>
        <p:spPr bwMode="auto">
          <a:xfrm rot="7925224">
            <a:off x="1878013" y="4122738"/>
            <a:ext cx="555625" cy="1393825"/>
          </a:xfrm>
          <a:custGeom>
            <a:avLst/>
            <a:gdLst>
              <a:gd name="T0" fmla="*/ 0 w 749532"/>
              <a:gd name="T1" fmla="*/ 574106 h 1125121"/>
              <a:gd name="T2" fmla="*/ 171649 w 749532"/>
              <a:gd name="T3" fmla="*/ 257394 h 1125121"/>
              <a:gd name="T4" fmla="*/ 213454 w 749532"/>
              <a:gd name="T5" fmla="*/ 2439017 h 1125121"/>
              <a:gd name="T6" fmla="*/ 226585 w 749532"/>
              <a:gd name="T7" fmla="*/ 2439017 h 1125121"/>
              <a:gd name="T8" fmla="*/ 200707 w 749532"/>
              <a:gd name="T9" fmla="*/ 2649528 h 1125121"/>
              <a:gd name="T10" fmla="*/ 174152 w 749532"/>
              <a:gd name="T11" fmla="*/ 2439017 h 1125121"/>
              <a:gd name="T12" fmla="*/ 187289 w 749532"/>
              <a:gd name="T13" fmla="*/ 2439017 h 1125121"/>
              <a:gd name="T14" fmla="*/ 162425 w 749532"/>
              <a:gd name="T15" fmla="*/ 574500 h 1125121"/>
              <a:gd name="T16" fmla="*/ 83301 w 749532"/>
              <a:gd name="T17" fmla="*/ 304400 h 1125121"/>
              <a:gd name="T18" fmla="*/ 25145 w 749532"/>
              <a:gd name="T19" fmla="*/ 701601 h 1125121"/>
              <a:gd name="T20" fmla="*/ 0 w 749532"/>
              <a:gd name="T21" fmla="*/ 574106 h 11251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49532" h="1125121">
                <a:moveTo>
                  <a:pt x="0" y="243794"/>
                </a:moveTo>
                <a:cubicBezTo>
                  <a:pt x="275551" y="-75135"/>
                  <a:pt x="463751" y="-37436"/>
                  <a:pt x="567805" y="109302"/>
                </a:cubicBezTo>
                <a:cubicBezTo>
                  <a:pt x="671859" y="256040"/>
                  <a:pt x="687301" y="333976"/>
                  <a:pt x="706094" y="1035727"/>
                </a:cubicBezTo>
                <a:lnTo>
                  <a:pt x="749532" y="1035727"/>
                </a:lnTo>
                <a:lnTo>
                  <a:pt x="663927" y="1125121"/>
                </a:lnTo>
                <a:lnTo>
                  <a:pt x="576085" y="1035727"/>
                </a:lnTo>
                <a:lnTo>
                  <a:pt x="619543" y="1035727"/>
                </a:lnTo>
                <a:cubicBezTo>
                  <a:pt x="613078" y="903766"/>
                  <a:pt x="594623" y="395038"/>
                  <a:pt x="537292" y="243961"/>
                </a:cubicBezTo>
                <a:cubicBezTo>
                  <a:pt x="479961" y="92884"/>
                  <a:pt x="371865" y="66875"/>
                  <a:pt x="275556" y="129263"/>
                </a:cubicBezTo>
                <a:cubicBezTo>
                  <a:pt x="179247" y="191651"/>
                  <a:pt x="219561" y="146666"/>
                  <a:pt x="83181" y="297934"/>
                </a:cubicBezTo>
                <a:cubicBezTo>
                  <a:pt x="28414" y="254905"/>
                  <a:pt x="37124" y="271889"/>
                  <a:pt x="0" y="243794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6764" name="TextBox 227"/>
          <p:cNvSpPr txBox="1">
            <a:spLocks noChangeArrowheads="1"/>
          </p:cNvSpPr>
          <p:nvPr/>
        </p:nvSpPr>
        <p:spPr bwMode="auto">
          <a:xfrm rot="2440736">
            <a:off x="1395413" y="4967288"/>
            <a:ext cx="1036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Replenishment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of cccDNA</a:t>
            </a:r>
          </a:p>
        </p:txBody>
      </p:sp>
      <p:sp>
        <p:nvSpPr>
          <p:cNvPr id="26765" name="TextBox 227"/>
          <p:cNvSpPr txBox="1">
            <a:spLocks noChangeArrowheads="1"/>
          </p:cNvSpPr>
          <p:nvPr/>
        </p:nvSpPr>
        <p:spPr bwMode="auto">
          <a:xfrm rot="540386">
            <a:off x="1651000" y="5713413"/>
            <a:ext cx="860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Infection</a:t>
            </a:r>
          </a:p>
        </p:txBody>
      </p:sp>
      <p:sp>
        <p:nvSpPr>
          <p:cNvPr id="26766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26767" name="Circular Arrow 24"/>
          <p:cNvSpPr>
            <a:spLocks/>
          </p:cNvSpPr>
          <p:nvPr/>
        </p:nvSpPr>
        <p:spPr bwMode="auto">
          <a:xfrm rot="1658035" flipH="1" flipV="1">
            <a:off x="547688" y="4868863"/>
            <a:ext cx="3200400" cy="1458912"/>
          </a:xfrm>
          <a:custGeom>
            <a:avLst/>
            <a:gdLst>
              <a:gd name="T0" fmla="*/ 0 w 3199761"/>
              <a:gd name="T1" fmla="*/ 1441291 h 1459642"/>
              <a:gd name="T2" fmla="*/ 1091071 w 3199761"/>
              <a:gd name="T3" fmla="*/ 269671 h 1459642"/>
              <a:gd name="T4" fmla="*/ 2620760 w 3199761"/>
              <a:gd name="T5" fmla="*/ 33922 h 1459642"/>
              <a:gd name="T6" fmla="*/ 3152737 w 3199761"/>
              <a:gd name="T7" fmla="*/ 849424 h 1459642"/>
              <a:gd name="T8" fmla="*/ 3214491 w 3199761"/>
              <a:gd name="T9" fmla="*/ 849424 h 1459642"/>
              <a:gd name="T10" fmla="*/ 3100876 w 3199761"/>
              <a:gd name="T11" fmla="*/ 973139 h 1459642"/>
              <a:gd name="T12" fmla="*/ 2963782 w 3199761"/>
              <a:gd name="T13" fmla="*/ 849424 h 1459642"/>
              <a:gd name="T14" fmla="*/ 3025399 w 3199761"/>
              <a:gd name="T15" fmla="*/ 849424 h 1459642"/>
              <a:gd name="T16" fmla="*/ 2583435 w 3199761"/>
              <a:gd name="T17" fmla="*/ 137398 h 1459642"/>
              <a:gd name="T18" fmla="*/ 1132953 w 3199761"/>
              <a:gd name="T19" fmla="*/ 371342 h 1459642"/>
              <a:gd name="T20" fmla="*/ 140320 w 3199761"/>
              <a:gd name="T21" fmla="*/ 1442944 h 1459642"/>
              <a:gd name="T22" fmla="*/ 0 w 3199761"/>
              <a:gd name="T23" fmla="*/ 1441291 h 145964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99761" h="1459642">
                <a:moveTo>
                  <a:pt x="0" y="1457970"/>
                </a:moveTo>
                <a:cubicBezTo>
                  <a:pt x="328454" y="507107"/>
                  <a:pt x="620853" y="488120"/>
                  <a:pt x="1086072" y="272790"/>
                </a:cubicBezTo>
                <a:cubicBezTo>
                  <a:pt x="1551291" y="57460"/>
                  <a:pt x="2266715" y="-63431"/>
                  <a:pt x="2608752" y="34313"/>
                </a:cubicBezTo>
                <a:cubicBezTo>
                  <a:pt x="2950789" y="132057"/>
                  <a:pt x="3086491" y="561842"/>
                  <a:pt x="3138292" y="859254"/>
                </a:cubicBezTo>
                <a:lnTo>
                  <a:pt x="3199761" y="859254"/>
                </a:lnTo>
                <a:lnTo>
                  <a:pt x="3086666" y="984400"/>
                </a:lnTo>
                <a:lnTo>
                  <a:pt x="2950201" y="859254"/>
                </a:lnTo>
                <a:lnTo>
                  <a:pt x="3011536" y="859254"/>
                </a:lnTo>
                <a:cubicBezTo>
                  <a:pt x="2935029" y="530341"/>
                  <a:pt x="2871044" y="246126"/>
                  <a:pt x="2571596" y="138986"/>
                </a:cubicBezTo>
                <a:cubicBezTo>
                  <a:pt x="2272148" y="31846"/>
                  <a:pt x="1557246" y="202511"/>
                  <a:pt x="1127762" y="375639"/>
                </a:cubicBezTo>
                <a:cubicBezTo>
                  <a:pt x="585536" y="657739"/>
                  <a:pt x="447837" y="575051"/>
                  <a:pt x="139676" y="1459642"/>
                </a:cubicBezTo>
                <a:cubicBezTo>
                  <a:pt x="98082" y="1459642"/>
                  <a:pt x="41594" y="1457970"/>
                  <a:pt x="0" y="1457970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28" grpId="0"/>
      <p:bldP spid="266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>
            <a:spLocks noGrp="1"/>
          </p:cNvSpPr>
          <p:nvPr>
            <p:ph type="title"/>
          </p:nvPr>
        </p:nvSpPr>
        <p:spPr>
          <a:xfrm>
            <a:off x="457200" y="-79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NAPs block the release of </a:t>
            </a:r>
            <a:r>
              <a:rPr lang="en-CA" sz="2800" dirty="0" err="1" smtClean="0"/>
              <a:t>subviral</a:t>
            </a:r>
            <a:r>
              <a:rPr lang="en-CA" sz="2800" dirty="0" smtClean="0"/>
              <a:t> particles</a:t>
            </a:r>
            <a:endParaRPr lang="en-CA" sz="2800" dirty="0"/>
          </a:p>
        </p:txBody>
      </p:sp>
      <p:sp>
        <p:nvSpPr>
          <p:cNvPr id="39939" name="Rectangle 1"/>
          <p:cNvSpPr>
            <a:spLocks noChangeArrowheads="1"/>
          </p:cNvSpPr>
          <p:nvPr/>
        </p:nvSpPr>
        <p:spPr bwMode="auto">
          <a:xfrm>
            <a:off x="4821238" y="4859881"/>
            <a:ext cx="2279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marL="0" lvl="1"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 err="1">
                <a:solidFill>
                  <a:srgbClr val="FF9900"/>
                </a:solidFill>
                <a:latin typeface="Calibri" panose="020F0502020204030204" pitchFamily="34" charset="0"/>
              </a:rPr>
              <a:t>Virions</a:t>
            </a:r>
            <a:r>
              <a:rPr lang="en-CA" altLang="en-US" sz="2400" b="1" dirty="0">
                <a:solidFill>
                  <a:srgbClr val="FF9900"/>
                </a:solidFill>
                <a:latin typeface="Calibri" panose="020F0502020204030204" pitchFamily="34" charset="0"/>
              </a:rPr>
              <a:t> are not directly targeted by NAPs</a:t>
            </a:r>
          </a:p>
        </p:txBody>
      </p:sp>
      <p:sp>
        <p:nvSpPr>
          <p:cNvPr id="39940" name="TextBox 272"/>
          <p:cNvSpPr txBox="1">
            <a:spLocks noChangeArrowheads="1"/>
          </p:cNvSpPr>
          <p:nvPr/>
        </p:nvSpPr>
        <p:spPr bwMode="auto">
          <a:xfrm>
            <a:off x="4975225" y="1049338"/>
            <a:ext cx="39671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00B050"/>
                </a:solidFill>
                <a:cs typeface="Arial" panose="020B0604020202020204" pitchFamily="34" charset="0"/>
              </a:rPr>
              <a:t>HBsAg</a:t>
            </a: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 mediated immunosuppression removed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Permissive immunological environment restored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Improved effect of immunotherapy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 (and potentially other antiviral agents)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926263" y="1706563"/>
            <a:ext cx="0" cy="49053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942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39943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39944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115" name="Up Arrow 114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6" name="Up Arrow 115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7" name="Freeform 116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9948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119" name="Oval 118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0" name="Oval 119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1" name="Oval 120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grpSp>
        <p:nvGrpSpPr>
          <p:cNvPr id="39949" name="Group 127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40009" name="Group 128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40035" name="Hexagon 15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37" name="Oval 15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8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0" name="Group 129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40031" name="Hexagon 151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33" name="Oval 153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4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1" name="Group 130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40027" name="Hexagon 147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9" name="Oval 149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0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2" name="Group 132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40023" name="Hexagon 143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5" name="Oval 145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26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3" name="Group 133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40019" name="Hexagon 139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1" name="Oval 141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22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4" name="Group 134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40015" name="Hexagon 13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Oval 136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17" name="Oval 13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18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39950" name="Group 159"/>
          <p:cNvGrpSpPr>
            <a:grpSpLocks/>
          </p:cNvGrpSpPr>
          <p:nvPr/>
        </p:nvGrpSpPr>
        <p:grpSpPr bwMode="auto">
          <a:xfrm rot="2304800">
            <a:off x="2141538" y="4267200"/>
            <a:ext cx="628650" cy="652463"/>
            <a:chOff x="1808524" y="4144648"/>
            <a:chExt cx="405170" cy="420369"/>
          </a:xfrm>
        </p:grpSpPr>
        <p:grpSp>
          <p:nvGrpSpPr>
            <p:cNvPr id="39997" name="Group 160"/>
            <p:cNvGrpSpPr>
              <a:grpSpLocks/>
            </p:cNvGrpSpPr>
            <p:nvPr/>
          </p:nvGrpSpPr>
          <p:grpSpPr bwMode="auto">
            <a:xfrm>
              <a:off x="1808524" y="4144648"/>
              <a:ext cx="184165" cy="201073"/>
              <a:chOff x="1674603" y="4600831"/>
              <a:chExt cx="184165" cy="201073"/>
            </a:xfrm>
          </p:grpSpPr>
          <p:sp>
            <p:nvSpPr>
              <p:cNvPr id="40006" name="Hexagon 169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7" name="Oval 170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8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998" name="Group 161"/>
            <p:cNvGrpSpPr>
              <a:grpSpLocks/>
            </p:cNvGrpSpPr>
            <p:nvPr/>
          </p:nvGrpSpPr>
          <p:grpSpPr bwMode="auto">
            <a:xfrm rot="1734696">
              <a:off x="2029529" y="4210893"/>
              <a:ext cx="184165" cy="201073"/>
              <a:chOff x="1674603" y="4600831"/>
              <a:chExt cx="184165" cy="201073"/>
            </a:xfrm>
          </p:grpSpPr>
          <p:sp>
            <p:nvSpPr>
              <p:cNvPr id="40003" name="Hexagon 166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4" name="Oval 167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5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999" name="Group 162"/>
            <p:cNvGrpSpPr>
              <a:grpSpLocks/>
            </p:cNvGrpSpPr>
            <p:nvPr/>
          </p:nvGrpSpPr>
          <p:grpSpPr bwMode="auto">
            <a:xfrm rot="-2503997">
              <a:off x="1855510" y="4363944"/>
              <a:ext cx="184165" cy="201073"/>
              <a:chOff x="1674603" y="4600831"/>
              <a:chExt cx="184165" cy="201073"/>
            </a:xfrm>
          </p:grpSpPr>
          <p:sp>
            <p:nvSpPr>
              <p:cNvPr id="40000" name="Hexagon 163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1" name="Oval 164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2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173" name="Up Arrow 172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952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Capsids</a:t>
            </a:r>
          </a:p>
        </p:txBody>
      </p:sp>
      <p:sp>
        <p:nvSpPr>
          <p:cNvPr id="175" name="Oval 174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54" name="TextBox 227"/>
          <p:cNvSpPr txBox="1">
            <a:spLocks noChangeArrowheads="1"/>
          </p:cNvSpPr>
          <p:nvPr/>
        </p:nvSpPr>
        <p:spPr bwMode="auto">
          <a:xfrm>
            <a:off x="357188" y="3287713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cccDNA</a:t>
            </a:r>
          </a:p>
        </p:txBody>
      </p:sp>
      <p:grpSp>
        <p:nvGrpSpPr>
          <p:cNvPr id="39955" name="Group 176"/>
          <p:cNvGrpSpPr>
            <a:grpSpLocks/>
          </p:cNvGrpSpPr>
          <p:nvPr/>
        </p:nvGrpSpPr>
        <p:grpSpPr bwMode="auto">
          <a:xfrm rot="4669712">
            <a:off x="986631" y="4099719"/>
            <a:ext cx="392113" cy="73025"/>
            <a:chOff x="4586718" y="3967946"/>
            <a:chExt cx="884537" cy="164865"/>
          </a:xfrm>
        </p:grpSpPr>
        <p:sp>
          <p:nvSpPr>
            <p:cNvPr id="39994" name="Oval 177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5" name="Oval 178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6" name="Oval 18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6" name="Group 181"/>
          <p:cNvGrpSpPr>
            <a:grpSpLocks/>
          </p:cNvGrpSpPr>
          <p:nvPr/>
        </p:nvGrpSpPr>
        <p:grpSpPr bwMode="auto">
          <a:xfrm rot="6937903">
            <a:off x="473870" y="4025106"/>
            <a:ext cx="392112" cy="73025"/>
            <a:chOff x="4586718" y="3967946"/>
            <a:chExt cx="884537" cy="164865"/>
          </a:xfrm>
        </p:grpSpPr>
        <p:sp>
          <p:nvSpPr>
            <p:cNvPr id="39991" name="Oval 182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2" name="Oval 183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3" name="Oval 184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7" name="Group 185"/>
          <p:cNvGrpSpPr>
            <a:grpSpLocks/>
          </p:cNvGrpSpPr>
          <p:nvPr/>
        </p:nvGrpSpPr>
        <p:grpSpPr bwMode="auto">
          <a:xfrm rot="3600000">
            <a:off x="808832" y="4066381"/>
            <a:ext cx="392112" cy="73025"/>
            <a:chOff x="4586718" y="3967946"/>
            <a:chExt cx="884537" cy="164865"/>
          </a:xfrm>
        </p:grpSpPr>
        <p:sp>
          <p:nvSpPr>
            <p:cNvPr id="39988" name="Oval 186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9" name="Oval 187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0" name="Oval 188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8" name="Group 189"/>
          <p:cNvGrpSpPr>
            <a:grpSpLocks/>
          </p:cNvGrpSpPr>
          <p:nvPr/>
        </p:nvGrpSpPr>
        <p:grpSpPr bwMode="auto">
          <a:xfrm rot="1487911">
            <a:off x="746125" y="3765550"/>
            <a:ext cx="392113" cy="73025"/>
            <a:chOff x="4586718" y="3967946"/>
            <a:chExt cx="884537" cy="164865"/>
          </a:xfrm>
        </p:grpSpPr>
        <p:sp>
          <p:nvSpPr>
            <p:cNvPr id="39985" name="Oval 190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6" name="Oval 191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7" name="Oval 192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9" name="Group 193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39982" name="Oval 19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3" name="Oval 19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4" name="Oval 19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0" name="Group 197"/>
          <p:cNvGrpSpPr>
            <a:grpSpLocks/>
          </p:cNvGrpSpPr>
          <p:nvPr/>
        </p:nvGrpSpPr>
        <p:grpSpPr bwMode="auto">
          <a:xfrm rot="6937903">
            <a:off x="372270" y="3856831"/>
            <a:ext cx="392112" cy="73025"/>
            <a:chOff x="4586718" y="3967946"/>
            <a:chExt cx="884537" cy="164865"/>
          </a:xfrm>
        </p:grpSpPr>
        <p:sp>
          <p:nvSpPr>
            <p:cNvPr id="39979" name="Oval 19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0" name="Oval 19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1" name="Oval 20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1" name="Group 201"/>
          <p:cNvGrpSpPr>
            <a:grpSpLocks/>
          </p:cNvGrpSpPr>
          <p:nvPr/>
        </p:nvGrpSpPr>
        <p:grpSpPr bwMode="auto">
          <a:xfrm rot="3600000">
            <a:off x="996156" y="3766344"/>
            <a:ext cx="392113" cy="73025"/>
            <a:chOff x="4586718" y="3967946"/>
            <a:chExt cx="884537" cy="164865"/>
          </a:xfrm>
        </p:grpSpPr>
        <p:sp>
          <p:nvSpPr>
            <p:cNvPr id="39976" name="Oval 202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7" name="Oval 203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8" name="Oval 204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2" name="Group 205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39973" name="Oval 206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4" name="Oval 207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5" name="Oval 208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39963" name="Circular Arrow 18"/>
          <p:cNvSpPr>
            <a:spLocks/>
          </p:cNvSpPr>
          <p:nvPr/>
        </p:nvSpPr>
        <p:spPr bwMode="auto">
          <a:xfrm rot="7925224">
            <a:off x="1878013" y="4122738"/>
            <a:ext cx="555625" cy="1393825"/>
          </a:xfrm>
          <a:custGeom>
            <a:avLst/>
            <a:gdLst>
              <a:gd name="T0" fmla="*/ 0 w 749532"/>
              <a:gd name="T1" fmla="*/ 574106 h 1125121"/>
              <a:gd name="T2" fmla="*/ 171649 w 749532"/>
              <a:gd name="T3" fmla="*/ 257394 h 1125121"/>
              <a:gd name="T4" fmla="*/ 213454 w 749532"/>
              <a:gd name="T5" fmla="*/ 2439017 h 1125121"/>
              <a:gd name="T6" fmla="*/ 226585 w 749532"/>
              <a:gd name="T7" fmla="*/ 2439017 h 1125121"/>
              <a:gd name="T8" fmla="*/ 200707 w 749532"/>
              <a:gd name="T9" fmla="*/ 2649528 h 1125121"/>
              <a:gd name="T10" fmla="*/ 174152 w 749532"/>
              <a:gd name="T11" fmla="*/ 2439017 h 1125121"/>
              <a:gd name="T12" fmla="*/ 187289 w 749532"/>
              <a:gd name="T13" fmla="*/ 2439017 h 1125121"/>
              <a:gd name="T14" fmla="*/ 162425 w 749532"/>
              <a:gd name="T15" fmla="*/ 574500 h 1125121"/>
              <a:gd name="T16" fmla="*/ 83301 w 749532"/>
              <a:gd name="T17" fmla="*/ 304400 h 1125121"/>
              <a:gd name="T18" fmla="*/ 25145 w 749532"/>
              <a:gd name="T19" fmla="*/ 701601 h 1125121"/>
              <a:gd name="T20" fmla="*/ 0 w 749532"/>
              <a:gd name="T21" fmla="*/ 574106 h 11251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49532" h="1125121">
                <a:moveTo>
                  <a:pt x="0" y="243794"/>
                </a:moveTo>
                <a:cubicBezTo>
                  <a:pt x="275551" y="-75135"/>
                  <a:pt x="463751" y="-37436"/>
                  <a:pt x="567805" y="109302"/>
                </a:cubicBezTo>
                <a:cubicBezTo>
                  <a:pt x="671859" y="256040"/>
                  <a:pt x="687301" y="333976"/>
                  <a:pt x="706094" y="1035727"/>
                </a:cubicBezTo>
                <a:lnTo>
                  <a:pt x="749532" y="1035727"/>
                </a:lnTo>
                <a:lnTo>
                  <a:pt x="663927" y="1125121"/>
                </a:lnTo>
                <a:lnTo>
                  <a:pt x="576085" y="1035727"/>
                </a:lnTo>
                <a:lnTo>
                  <a:pt x="619543" y="1035727"/>
                </a:lnTo>
                <a:cubicBezTo>
                  <a:pt x="613078" y="903766"/>
                  <a:pt x="594623" y="395038"/>
                  <a:pt x="537292" y="243961"/>
                </a:cubicBezTo>
                <a:cubicBezTo>
                  <a:pt x="479961" y="92884"/>
                  <a:pt x="371865" y="66875"/>
                  <a:pt x="275556" y="129263"/>
                </a:cubicBezTo>
                <a:cubicBezTo>
                  <a:pt x="179247" y="191651"/>
                  <a:pt x="219561" y="146666"/>
                  <a:pt x="83181" y="297934"/>
                </a:cubicBezTo>
                <a:cubicBezTo>
                  <a:pt x="28414" y="254905"/>
                  <a:pt x="37124" y="271889"/>
                  <a:pt x="0" y="243794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9964" name="TextBox 227"/>
          <p:cNvSpPr txBox="1">
            <a:spLocks noChangeArrowheads="1"/>
          </p:cNvSpPr>
          <p:nvPr/>
        </p:nvSpPr>
        <p:spPr bwMode="auto">
          <a:xfrm rot="2440736">
            <a:off x="1395413" y="4967288"/>
            <a:ext cx="1036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Replenishment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of cccDNA</a:t>
            </a:r>
          </a:p>
        </p:txBody>
      </p:sp>
      <p:sp>
        <p:nvSpPr>
          <p:cNvPr id="39965" name="TextBox 227"/>
          <p:cNvSpPr txBox="1">
            <a:spLocks noChangeArrowheads="1"/>
          </p:cNvSpPr>
          <p:nvPr/>
        </p:nvSpPr>
        <p:spPr bwMode="auto">
          <a:xfrm rot="540386">
            <a:off x="1651000" y="5713413"/>
            <a:ext cx="860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Infection</a:t>
            </a:r>
          </a:p>
        </p:txBody>
      </p:sp>
      <p:sp>
        <p:nvSpPr>
          <p:cNvPr id="39966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39967" name="Text Box 269"/>
          <p:cNvSpPr txBox="1">
            <a:spLocks noChangeArrowheads="1"/>
          </p:cNvSpPr>
          <p:nvPr/>
        </p:nvSpPr>
        <p:spPr bwMode="auto">
          <a:xfrm rot="3810853">
            <a:off x="3447257" y="2272506"/>
            <a:ext cx="11430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339933"/>
                </a:solidFill>
              </a:rPr>
              <a:t>NAPs</a:t>
            </a:r>
          </a:p>
        </p:txBody>
      </p:sp>
      <p:sp>
        <p:nvSpPr>
          <p:cNvPr id="39968" name="Line 270"/>
          <p:cNvSpPr>
            <a:spLocks noChangeShapeType="1"/>
          </p:cNvSpPr>
          <p:nvPr/>
        </p:nvSpPr>
        <p:spPr bwMode="auto">
          <a:xfrm rot="150216">
            <a:off x="2627313" y="2682875"/>
            <a:ext cx="339725" cy="644525"/>
          </a:xfrm>
          <a:prstGeom prst="line">
            <a:avLst/>
          </a:prstGeom>
          <a:noFill/>
          <a:ln w="12700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9969" name="Line 271"/>
          <p:cNvSpPr>
            <a:spLocks noChangeShapeType="1"/>
          </p:cNvSpPr>
          <p:nvPr/>
        </p:nvSpPr>
        <p:spPr bwMode="auto">
          <a:xfrm rot="150216" flipV="1">
            <a:off x="2857500" y="2506663"/>
            <a:ext cx="914400" cy="487362"/>
          </a:xfrm>
          <a:prstGeom prst="line">
            <a:avLst/>
          </a:prstGeom>
          <a:noFill/>
          <a:ln w="12700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17" name="Up Arrow 216"/>
          <p:cNvSpPr/>
          <p:nvPr/>
        </p:nvSpPr>
        <p:spPr>
          <a:xfrm rot="3911874">
            <a:off x="1567657" y="2810668"/>
            <a:ext cx="1219200" cy="963613"/>
          </a:xfrm>
          <a:prstGeom prst="upArrow">
            <a:avLst>
              <a:gd name="adj1" fmla="val 50000"/>
              <a:gd name="adj2" fmla="val 4688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71" name="Circular Arrow 24"/>
          <p:cNvSpPr>
            <a:spLocks/>
          </p:cNvSpPr>
          <p:nvPr/>
        </p:nvSpPr>
        <p:spPr bwMode="auto">
          <a:xfrm rot="1658035" flipH="1" flipV="1">
            <a:off x="544513" y="4889500"/>
            <a:ext cx="3200400" cy="1460500"/>
          </a:xfrm>
          <a:custGeom>
            <a:avLst/>
            <a:gdLst>
              <a:gd name="T0" fmla="*/ 0 w 3199761"/>
              <a:gd name="T1" fmla="*/ 1477813 h 1459642"/>
              <a:gd name="T2" fmla="*/ 1091071 w 3199761"/>
              <a:gd name="T3" fmla="*/ 276501 h 1459642"/>
              <a:gd name="T4" fmla="*/ 2620760 w 3199761"/>
              <a:gd name="T5" fmla="*/ 34773 h 1459642"/>
              <a:gd name="T6" fmla="*/ 3152737 w 3199761"/>
              <a:gd name="T7" fmla="*/ 870946 h 1459642"/>
              <a:gd name="T8" fmla="*/ 3214491 w 3199761"/>
              <a:gd name="T9" fmla="*/ 870946 h 1459642"/>
              <a:gd name="T10" fmla="*/ 3100876 w 3199761"/>
              <a:gd name="T11" fmla="*/ 997794 h 1459642"/>
              <a:gd name="T12" fmla="*/ 2963782 w 3199761"/>
              <a:gd name="T13" fmla="*/ 870946 h 1459642"/>
              <a:gd name="T14" fmla="*/ 3025399 w 3199761"/>
              <a:gd name="T15" fmla="*/ 870946 h 1459642"/>
              <a:gd name="T16" fmla="*/ 2583435 w 3199761"/>
              <a:gd name="T17" fmla="*/ 140878 h 1459642"/>
              <a:gd name="T18" fmla="*/ 1132953 w 3199761"/>
              <a:gd name="T19" fmla="*/ 380750 h 1459642"/>
              <a:gd name="T20" fmla="*/ 140320 w 3199761"/>
              <a:gd name="T21" fmla="*/ 1479508 h 1459642"/>
              <a:gd name="T22" fmla="*/ 0 w 3199761"/>
              <a:gd name="T23" fmla="*/ 1477813 h 145964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99761" h="1459642">
                <a:moveTo>
                  <a:pt x="0" y="1457970"/>
                </a:moveTo>
                <a:cubicBezTo>
                  <a:pt x="328454" y="507107"/>
                  <a:pt x="620853" y="488120"/>
                  <a:pt x="1086072" y="272790"/>
                </a:cubicBezTo>
                <a:cubicBezTo>
                  <a:pt x="1551291" y="57460"/>
                  <a:pt x="2266715" y="-63431"/>
                  <a:pt x="2608752" y="34313"/>
                </a:cubicBezTo>
                <a:cubicBezTo>
                  <a:pt x="2950789" y="132057"/>
                  <a:pt x="3086491" y="561842"/>
                  <a:pt x="3138292" y="859254"/>
                </a:cubicBezTo>
                <a:lnTo>
                  <a:pt x="3199761" y="859254"/>
                </a:lnTo>
                <a:lnTo>
                  <a:pt x="3086666" y="984400"/>
                </a:lnTo>
                <a:lnTo>
                  <a:pt x="2950201" y="859254"/>
                </a:lnTo>
                <a:lnTo>
                  <a:pt x="3011536" y="859254"/>
                </a:lnTo>
                <a:cubicBezTo>
                  <a:pt x="2935029" y="530341"/>
                  <a:pt x="2871044" y="246126"/>
                  <a:pt x="2571596" y="138986"/>
                </a:cubicBezTo>
                <a:cubicBezTo>
                  <a:pt x="2272148" y="31846"/>
                  <a:pt x="1557246" y="202511"/>
                  <a:pt x="1127762" y="375639"/>
                </a:cubicBezTo>
                <a:cubicBezTo>
                  <a:pt x="585536" y="657739"/>
                  <a:pt x="447837" y="575051"/>
                  <a:pt x="139676" y="1459642"/>
                </a:cubicBezTo>
                <a:cubicBezTo>
                  <a:pt x="98082" y="1459642"/>
                  <a:pt x="41594" y="1457970"/>
                  <a:pt x="0" y="1457970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cxnSp>
        <p:nvCxnSpPr>
          <p:cNvPr id="218" name="Straight Arrow Connector 217"/>
          <p:cNvCxnSpPr/>
          <p:nvPr/>
        </p:nvCxnSpPr>
        <p:spPr>
          <a:xfrm>
            <a:off x="6926263" y="2776538"/>
            <a:ext cx="0" cy="49053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3"/>
          <p:cNvSpPr txBox="1">
            <a:spLocks noChangeArrowheads="1"/>
          </p:cNvSpPr>
          <p:nvPr/>
        </p:nvSpPr>
        <p:spPr bwMode="auto">
          <a:xfrm>
            <a:off x="6945313" y="6278563"/>
            <a:ext cx="21986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Vaillant, 2016 Antiviral Res: 133: 32-40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sz="2800" dirty="0"/>
              <a:t>Combination therapy will be essential to</a:t>
            </a:r>
            <a:br>
              <a:rPr lang="en-CA" sz="2800" dirty="0"/>
            </a:br>
            <a:r>
              <a:rPr lang="en-CA" sz="2800" dirty="0"/>
              <a:t>achieve high SVR rates</a:t>
            </a:r>
          </a:p>
        </p:txBody>
      </p:sp>
      <p:sp>
        <p:nvSpPr>
          <p:cNvPr id="6" name="Oval 5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0180" name="Group 6"/>
          <p:cNvGrpSpPr>
            <a:grpSpLocks/>
          </p:cNvGrpSpPr>
          <p:nvPr/>
        </p:nvGrpSpPr>
        <p:grpSpPr bwMode="auto">
          <a:xfrm>
            <a:off x="1695450" y="1268413"/>
            <a:ext cx="6964363" cy="2633662"/>
            <a:chOff x="1331517" y="1357678"/>
            <a:chExt cx="6964513" cy="2633727"/>
          </a:xfrm>
        </p:grpSpPr>
        <p:sp>
          <p:nvSpPr>
            <p:cNvPr id="8" name="TextBox 272"/>
            <p:cNvSpPr txBox="1">
              <a:spLocks noChangeArrowheads="1"/>
            </p:cNvSpPr>
            <p:nvPr/>
          </p:nvSpPr>
          <p:spPr bwMode="auto">
            <a:xfrm>
              <a:off x="4995546" y="1357678"/>
              <a:ext cx="3300484" cy="16621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1" dirty="0" smtClean="0">
                  <a:cs typeface="Arial" charset="0"/>
                </a:rPr>
                <a:t>STEP 1: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Elimination of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serum </a:t>
              </a:r>
              <a:r>
                <a:rPr lang="en-US" sz="2400" b="1" dirty="0" err="1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HBsAg</a:t>
              </a:r>
              <a:endParaRPr lang="en-US" sz="2400" b="1" dirty="0" smtClean="0">
                <a:ln w="0">
                  <a:noFill/>
                </a:ln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(achieved by suppression of</a:t>
              </a: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SVP release by NAPs)</a:t>
              </a:r>
              <a:endParaRPr lang="en-US" b="1" dirty="0">
                <a:solidFill>
                  <a:srgbClr val="339933"/>
                </a:solidFill>
                <a:cs typeface="Arial" charset="0"/>
              </a:endParaRPr>
            </a:p>
          </p:txBody>
        </p:sp>
        <p:sp>
          <p:nvSpPr>
            <p:cNvPr id="50274" name="Text Box 269"/>
            <p:cNvSpPr txBox="1">
              <a:spLocks noChangeArrowheads="1"/>
            </p:cNvSpPr>
            <p:nvPr/>
          </p:nvSpPr>
          <p:spPr bwMode="auto">
            <a:xfrm rot="3810853">
              <a:off x="3082924" y="2361473"/>
              <a:ext cx="114326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solidFill>
                    <a:srgbClr val="339933"/>
                  </a:solidFill>
                </a:rPr>
                <a:t>NAPs</a:t>
              </a:r>
            </a:p>
          </p:txBody>
        </p:sp>
        <p:sp>
          <p:nvSpPr>
            <p:cNvPr id="50275" name="Line 270"/>
            <p:cNvSpPr>
              <a:spLocks noChangeShapeType="1"/>
            </p:cNvSpPr>
            <p:nvPr/>
          </p:nvSpPr>
          <p:spPr bwMode="auto">
            <a:xfrm rot="150216">
              <a:off x="2263309" y="2771904"/>
              <a:ext cx="339725" cy="644525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76" name="Line 271"/>
            <p:cNvSpPr>
              <a:spLocks noChangeShapeType="1"/>
            </p:cNvSpPr>
            <p:nvPr/>
          </p:nvSpPr>
          <p:spPr bwMode="auto">
            <a:xfrm rot="150216" flipV="1">
              <a:off x="2493407" y="2596636"/>
              <a:ext cx="915157" cy="486749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Up Arrow 11"/>
            <p:cNvSpPr/>
            <p:nvPr/>
          </p:nvSpPr>
          <p:spPr>
            <a:xfrm rot="3911874">
              <a:off x="1203719" y="2899973"/>
              <a:ext cx="1219230" cy="963634"/>
            </a:xfrm>
            <a:prstGeom prst="upArrow">
              <a:avLst>
                <a:gd name="adj1" fmla="val 50000"/>
                <a:gd name="adj2" fmla="val 4688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0181" name="TextBox 272"/>
          <p:cNvSpPr txBox="1">
            <a:spLocks noChangeArrowheads="1"/>
          </p:cNvSpPr>
          <p:nvPr/>
        </p:nvSpPr>
        <p:spPr bwMode="auto">
          <a:xfrm>
            <a:off x="5673725" y="3081338"/>
            <a:ext cx="2698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cs typeface="Arial" panose="020B0604020202020204" pitchFamily="34" charset="0"/>
              </a:rPr>
              <a:t>which allows…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cs typeface="Arial" panose="020B0604020202020204" pitchFamily="34" charset="0"/>
              </a:rPr>
              <a:t>STEP 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Restoration of immune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response with ANY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immunotherapy</a:t>
            </a:r>
          </a:p>
        </p:txBody>
      </p:sp>
      <p:grpSp>
        <p:nvGrpSpPr>
          <p:cNvPr id="50183" name="Group 14"/>
          <p:cNvGrpSpPr>
            <a:grpSpLocks/>
          </p:cNvGrpSpPr>
          <p:nvPr/>
        </p:nvGrpSpPr>
        <p:grpSpPr bwMode="auto">
          <a:xfrm rot="927859">
            <a:off x="4872669" y="3537734"/>
            <a:ext cx="747712" cy="501650"/>
            <a:chOff x="4614569" y="3651571"/>
            <a:chExt cx="747766" cy="500762"/>
          </a:xfrm>
        </p:grpSpPr>
        <p:sp>
          <p:nvSpPr>
            <p:cNvPr id="50271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72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0185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50186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23" name="Up Arrow 22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" name="Up Arrow 23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Freeform 24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0190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grpSp>
        <p:nvGrpSpPr>
          <p:cNvPr id="50191" name="Group 35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50230" name="Group 36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50256" name="Hexagon 6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8" name="Oval 6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1" name="Group 37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50252" name="Hexagon 58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4" name="Oval 60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5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2" name="Group 38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50248" name="Hexagon 54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0" name="Oval 56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1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3" name="Group 39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50244" name="Hexagon 50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46" name="Oval 52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47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4" name="Group 40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50240" name="Hexagon 46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42" name="Oval 48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4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5" name="Group 41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50236" name="Hexagon 4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38" name="Oval 4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3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50192" name="Group 66"/>
          <p:cNvGrpSpPr>
            <a:grpSpLocks/>
          </p:cNvGrpSpPr>
          <p:nvPr/>
        </p:nvGrpSpPr>
        <p:grpSpPr bwMode="auto">
          <a:xfrm rot="2304800">
            <a:off x="2284413" y="4197350"/>
            <a:ext cx="285750" cy="311150"/>
            <a:chOff x="1674603" y="4600831"/>
            <a:chExt cx="184165" cy="201073"/>
          </a:xfrm>
        </p:grpSpPr>
        <p:sp>
          <p:nvSpPr>
            <p:cNvPr id="50227" name="Hexagon 67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8" name="Oval 68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9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0193" name="Group 70"/>
          <p:cNvGrpSpPr>
            <a:grpSpLocks/>
          </p:cNvGrpSpPr>
          <p:nvPr/>
        </p:nvGrpSpPr>
        <p:grpSpPr bwMode="auto">
          <a:xfrm rot="4039496">
            <a:off x="2489994" y="4490244"/>
            <a:ext cx="285750" cy="312738"/>
            <a:chOff x="1674603" y="4600831"/>
            <a:chExt cx="184165" cy="201073"/>
          </a:xfrm>
        </p:grpSpPr>
        <p:sp>
          <p:nvSpPr>
            <p:cNvPr id="50224" name="Hexagon 71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5" name="Oval 72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6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0194" name="Group 74"/>
          <p:cNvGrpSpPr>
            <a:grpSpLocks/>
          </p:cNvGrpSpPr>
          <p:nvPr/>
        </p:nvGrpSpPr>
        <p:grpSpPr bwMode="auto">
          <a:xfrm rot="-199197">
            <a:off x="2130425" y="4508500"/>
            <a:ext cx="285750" cy="312738"/>
            <a:chOff x="1674603" y="4600831"/>
            <a:chExt cx="184165" cy="201073"/>
          </a:xfrm>
        </p:grpSpPr>
        <p:sp>
          <p:nvSpPr>
            <p:cNvPr id="50221" name="Hexagon 75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2" name="Oval 76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3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9" name="Up Arrow 78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0196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  <a:cs typeface="Arial" panose="020B0604020202020204" pitchFamily="34" charset="0"/>
              </a:rPr>
              <a:t>Capsids</a:t>
            </a:r>
          </a:p>
        </p:txBody>
      </p:sp>
      <p:grpSp>
        <p:nvGrpSpPr>
          <p:cNvPr id="50197" name="Group 80"/>
          <p:cNvGrpSpPr>
            <a:grpSpLocks/>
          </p:cNvGrpSpPr>
          <p:nvPr/>
        </p:nvGrpSpPr>
        <p:grpSpPr bwMode="auto">
          <a:xfrm rot="834589">
            <a:off x="1479550" y="3657600"/>
            <a:ext cx="747713" cy="500063"/>
            <a:chOff x="4614569" y="3651571"/>
            <a:chExt cx="747766" cy="500762"/>
          </a:xfrm>
        </p:grpSpPr>
        <p:sp>
          <p:nvSpPr>
            <p:cNvPr id="50219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20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0207" name="TextBox 227"/>
          <p:cNvSpPr txBox="1">
            <a:spLocks noChangeArrowheads="1"/>
          </p:cNvSpPr>
          <p:nvPr/>
        </p:nvSpPr>
        <p:spPr bwMode="auto">
          <a:xfrm>
            <a:off x="336550" y="3227388"/>
            <a:ext cx="13779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Inactivation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and clearance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 of cccDNA</a:t>
            </a:r>
          </a:p>
        </p:txBody>
      </p:sp>
      <p:grpSp>
        <p:nvGrpSpPr>
          <p:cNvPr id="50208" name="Group 93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50216" name="Oval 9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7" name="Oval 9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8" name="Oval 9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209" name="Group 97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50213" name="Oval 9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4" name="Oval 9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5" name="Oval 10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50210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50211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50212" name="Rectangle 268"/>
          <p:cNvSpPr>
            <a:spLocks noChangeArrowheads="1"/>
          </p:cNvSpPr>
          <p:nvPr/>
        </p:nvSpPr>
        <p:spPr bwMode="auto">
          <a:xfrm>
            <a:off x="53975" y="5656263"/>
            <a:ext cx="80343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Rabe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2003 PNAS 100: 9849-9854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Werle-Lapostolle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2004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Gastroenterol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126: 1750-1758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2006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Antivir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909-916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2013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Clin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Gasterenterol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1004-1010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Lai et al. 2016 J.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(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Epub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Sept 14).</a:t>
            </a:r>
          </a:p>
        </p:txBody>
      </p:sp>
      <p:grpSp>
        <p:nvGrpSpPr>
          <p:cNvPr id="102" name="Group 14"/>
          <p:cNvGrpSpPr>
            <a:grpSpLocks/>
          </p:cNvGrpSpPr>
          <p:nvPr/>
        </p:nvGrpSpPr>
        <p:grpSpPr bwMode="auto">
          <a:xfrm rot="927859">
            <a:off x="4840255" y="4633450"/>
            <a:ext cx="747712" cy="501650"/>
            <a:chOff x="4614569" y="3651571"/>
            <a:chExt cx="747766" cy="500762"/>
          </a:xfrm>
        </p:grpSpPr>
        <p:sp>
          <p:nvSpPr>
            <p:cNvPr id="103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4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18876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sz="2800" dirty="0"/>
              <a:t>HBV vs HBV / HDV co-infection</a:t>
            </a:r>
          </a:p>
        </p:txBody>
      </p:sp>
      <p:sp>
        <p:nvSpPr>
          <p:cNvPr id="361" name="TextBox 360"/>
          <p:cNvSpPr txBox="1">
            <a:spLocks noChangeArrowheads="1"/>
          </p:cNvSpPr>
          <p:nvPr/>
        </p:nvSpPr>
        <p:spPr bwMode="auto">
          <a:xfrm>
            <a:off x="-15875" y="6246813"/>
            <a:ext cx="222528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Bonino et al., 1986 J.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Virol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58: 945-950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4156075" y="4224338"/>
            <a:ext cx="4683125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>
                <a:solidFill>
                  <a:srgbClr val="002060"/>
                </a:solidFill>
                <a:latin typeface="+mn-lt"/>
              </a:rPr>
              <a:t>15-20 million patients are affected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CA" sz="2000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>
                <a:solidFill>
                  <a:srgbClr val="002060"/>
                </a:solidFill>
                <a:latin typeface="+mn-lt"/>
              </a:rPr>
              <a:t>Most aggressive form of viral hepatitis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CA" sz="2000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>
                <a:solidFill>
                  <a:srgbClr val="002060"/>
                </a:solidFill>
                <a:latin typeface="+mn-lt"/>
              </a:rPr>
              <a:t>No approved therapy</a:t>
            </a:r>
          </a:p>
        </p:txBody>
      </p:sp>
      <p:sp>
        <p:nvSpPr>
          <p:cNvPr id="59397" name="TextBox 42"/>
          <p:cNvSpPr txBox="1">
            <a:spLocks noChangeArrowheads="1"/>
          </p:cNvSpPr>
          <p:nvPr/>
        </p:nvSpPr>
        <p:spPr bwMode="auto">
          <a:xfrm>
            <a:off x="1597025" y="2128838"/>
            <a:ext cx="1128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59398" name="TextBox 270"/>
          <p:cNvSpPr txBox="1">
            <a:spLocks noChangeArrowheads="1"/>
          </p:cNvSpPr>
          <p:nvPr/>
        </p:nvSpPr>
        <p:spPr bwMode="auto">
          <a:xfrm>
            <a:off x="2844800" y="1385888"/>
            <a:ext cx="1985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Subviral particles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(bulk of serum HBsAg)</a:t>
            </a:r>
          </a:p>
        </p:txBody>
      </p:sp>
      <p:sp>
        <p:nvSpPr>
          <p:cNvPr id="295" name="Up Arrow 294"/>
          <p:cNvSpPr/>
          <p:nvPr/>
        </p:nvSpPr>
        <p:spPr>
          <a:xfrm rot="4030801">
            <a:off x="2729707" y="1843881"/>
            <a:ext cx="1219200" cy="2922587"/>
          </a:xfrm>
          <a:prstGeom prst="upArrow">
            <a:avLst>
              <a:gd name="adj1" fmla="val 50000"/>
              <a:gd name="adj2" fmla="val 67905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8" name="Freeform 297"/>
          <p:cNvSpPr/>
          <p:nvPr/>
        </p:nvSpPr>
        <p:spPr>
          <a:xfrm rot="5550676">
            <a:off x="316706" y="250904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1" name="Oval 300"/>
          <p:cNvSpPr/>
          <p:nvPr/>
        </p:nvSpPr>
        <p:spPr>
          <a:xfrm rot="5550676">
            <a:off x="5075238" y="250031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4" name="Oval 303"/>
          <p:cNvSpPr/>
          <p:nvPr/>
        </p:nvSpPr>
        <p:spPr>
          <a:xfrm rot="5550676">
            <a:off x="4895850" y="23780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" name="Oval 306"/>
          <p:cNvSpPr/>
          <p:nvPr/>
        </p:nvSpPr>
        <p:spPr>
          <a:xfrm rot="5550676">
            <a:off x="4879976" y="25352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0" name="Oval 309"/>
          <p:cNvSpPr/>
          <p:nvPr/>
        </p:nvSpPr>
        <p:spPr>
          <a:xfrm rot="5550676">
            <a:off x="5024438" y="266541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3" name="Oval 312"/>
          <p:cNvSpPr/>
          <p:nvPr/>
        </p:nvSpPr>
        <p:spPr>
          <a:xfrm rot="5550676">
            <a:off x="5191125" y="267335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6" name="Oval 315"/>
          <p:cNvSpPr/>
          <p:nvPr/>
        </p:nvSpPr>
        <p:spPr>
          <a:xfrm rot="5550676">
            <a:off x="5175250" y="28479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9" name="Oval 318"/>
          <p:cNvSpPr/>
          <p:nvPr/>
        </p:nvSpPr>
        <p:spPr>
          <a:xfrm rot="5550676">
            <a:off x="5026025" y="283210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2" name="Oval 321"/>
          <p:cNvSpPr/>
          <p:nvPr/>
        </p:nvSpPr>
        <p:spPr>
          <a:xfrm rot="5550676">
            <a:off x="4872038" y="272891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5" name="Oval 324"/>
          <p:cNvSpPr/>
          <p:nvPr/>
        </p:nvSpPr>
        <p:spPr>
          <a:xfrm rot="5550676">
            <a:off x="4710113" y="259873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8" name="Oval 327"/>
          <p:cNvSpPr/>
          <p:nvPr/>
        </p:nvSpPr>
        <p:spPr>
          <a:xfrm rot="5550676">
            <a:off x="4727576" y="241458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1" name="Oval 330"/>
          <p:cNvSpPr/>
          <p:nvPr/>
        </p:nvSpPr>
        <p:spPr>
          <a:xfrm rot="5550676">
            <a:off x="4856162" y="2895601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4" name="Oval 333"/>
          <p:cNvSpPr/>
          <p:nvPr/>
        </p:nvSpPr>
        <p:spPr>
          <a:xfrm rot="5550676">
            <a:off x="4557713" y="247808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7" name="Oval 336"/>
          <p:cNvSpPr/>
          <p:nvPr/>
        </p:nvSpPr>
        <p:spPr>
          <a:xfrm rot="5550676">
            <a:off x="5027612" y="300037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0" name="Oval 339"/>
          <p:cNvSpPr/>
          <p:nvPr/>
        </p:nvSpPr>
        <p:spPr>
          <a:xfrm rot="5550676">
            <a:off x="4857751" y="306228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3" name="Oval 342"/>
          <p:cNvSpPr/>
          <p:nvPr/>
        </p:nvSpPr>
        <p:spPr>
          <a:xfrm rot="5550676">
            <a:off x="4702176" y="297656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6" name="Oval 345"/>
          <p:cNvSpPr/>
          <p:nvPr/>
        </p:nvSpPr>
        <p:spPr>
          <a:xfrm rot="5550676">
            <a:off x="5026026" y="321151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9" name="Oval 348"/>
          <p:cNvSpPr/>
          <p:nvPr/>
        </p:nvSpPr>
        <p:spPr>
          <a:xfrm rot="5550676">
            <a:off x="5183187" y="305117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2" name="Oval 351"/>
          <p:cNvSpPr/>
          <p:nvPr/>
        </p:nvSpPr>
        <p:spPr>
          <a:xfrm rot="5550676">
            <a:off x="5278437" y="249237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5" name="Oval 354"/>
          <p:cNvSpPr/>
          <p:nvPr/>
        </p:nvSpPr>
        <p:spPr>
          <a:xfrm rot="5550676">
            <a:off x="5335587" y="278447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8" name="Oval 357"/>
          <p:cNvSpPr/>
          <p:nvPr/>
        </p:nvSpPr>
        <p:spPr>
          <a:xfrm rot="5550676">
            <a:off x="5327651" y="296068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2" name="Oval 361"/>
          <p:cNvSpPr/>
          <p:nvPr/>
        </p:nvSpPr>
        <p:spPr>
          <a:xfrm rot="5550676">
            <a:off x="5202238" y="323691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3" name="Oval 362"/>
          <p:cNvSpPr/>
          <p:nvPr/>
        </p:nvSpPr>
        <p:spPr>
          <a:xfrm rot="5550676">
            <a:off x="4857750" y="32480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4" name="Oval 363"/>
          <p:cNvSpPr/>
          <p:nvPr/>
        </p:nvSpPr>
        <p:spPr>
          <a:xfrm rot="5550676">
            <a:off x="5083176" y="231616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5" name="Oval 364"/>
          <p:cNvSpPr/>
          <p:nvPr/>
        </p:nvSpPr>
        <p:spPr>
          <a:xfrm rot="5550676">
            <a:off x="4920457" y="222011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6" name="Oval 365"/>
          <p:cNvSpPr/>
          <p:nvPr/>
        </p:nvSpPr>
        <p:spPr>
          <a:xfrm rot="5550676">
            <a:off x="4717256" y="2237582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7" name="Oval 366"/>
          <p:cNvSpPr/>
          <p:nvPr/>
        </p:nvSpPr>
        <p:spPr>
          <a:xfrm rot="5550676">
            <a:off x="4538663" y="230981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" name="Oval 367"/>
          <p:cNvSpPr/>
          <p:nvPr/>
        </p:nvSpPr>
        <p:spPr>
          <a:xfrm rot="5550676">
            <a:off x="4372768" y="2469357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9" name="Oval 368"/>
          <p:cNvSpPr/>
          <p:nvPr/>
        </p:nvSpPr>
        <p:spPr>
          <a:xfrm rot="5550676">
            <a:off x="4676775" y="31781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0" name="Oval 369"/>
          <p:cNvSpPr/>
          <p:nvPr/>
        </p:nvSpPr>
        <p:spPr>
          <a:xfrm rot="5550676">
            <a:off x="5345907" y="315356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1" name="Oval 370"/>
          <p:cNvSpPr/>
          <p:nvPr/>
        </p:nvSpPr>
        <p:spPr>
          <a:xfrm rot="5550676">
            <a:off x="5249069" y="2323307"/>
            <a:ext cx="133350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2" name="Oval 371"/>
          <p:cNvSpPr/>
          <p:nvPr/>
        </p:nvSpPr>
        <p:spPr>
          <a:xfrm rot="5550676">
            <a:off x="5099050" y="21494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3" name="Oval 204"/>
          <p:cNvSpPr>
            <a:spLocks noChangeArrowheads="1"/>
          </p:cNvSpPr>
          <p:nvPr/>
        </p:nvSpPr>
        <p:spPr bwMode="auto">
          <a:xfrm rot="2833831">
            <a:off x="4483100" y="21272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4" name="Oval 212"/>
          <p:cNvSpPr>
            <a:spLocks noChangeArrowheads="1"/>
          </p:cNvSpPr>
          <p:nvPr/>
        </p:nvSpPr>
        <p:spPr bwMode="auto">
          <a:xfrm rot="2833831">
            <a:off x="4314826" y="21637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5" name="Oval 214"/>
          <p:cNvSpPr>
            <a:spLocks noChangeArrowheads="1"/>
          </p:cNvSpPr>
          <p:nvPr/>
        </p:nvSpPr>
        <p:spPr bwMode="auto">
          <a:xfrm rot="2833831">
            <a:off x="4144963" y="22272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6" name="Oval 225"/>
          <p:cNvSpPr>
            <a:spLocks noChangeArrowheads="1"/>
          </p:cNvSpPr>
          <p:nvPr/>
        </p:nvSpPr>
        <p:spPr bwMode="auto">
          <a:xfrm rot="2833831">
            <a:off x="4670426" y="20653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7" name="Oval 226"/>
          <p:cNvSpPr>
            <a:spLocks noChangeArrowheads="1"/>
          </p:cNvSpPr>
          <p:nvPr/>
        </p:nvSpPr>
        <p:spPr bwMode="auto">
          <a:xfrm rot="2793386">
            <a:off x="4507707" y="196929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8" name="Oval 227"/>
          <p:cNvSpPr>
            <a:spLocks noChangeArrowheads="1"/>
          </p:cNvSpPr>
          <p:nvPr/>
        </p:nvSpPr>
        <p:spPr bwMode="auto">
          <a:xfrm rot="2793386">
            <a:off x="4304506" y="1986757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9" name="Oval 228"/>
          <p:cNvSpPr>
            <a:spLocks noChangeArrowheads="1"/>
          </p:cNvSpPr>
          <p:nvPr/>
        </p:nvSpPr>
        <p:spPr bwMode="auto">
          <a:xfrm rot="2833831">
            <a:off x="4125913" y="20589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0" name="Oval 229"/>
          <p:cNvSpPr>
            <a:spLocks noChangeArrowheads="1"/>
          </p:cNvSpPr>
          <p:nvPr/>
        </p:nvSpPr>
        <p:spPr bwMode="auto">
          <a:xfrm rot="2793386">
            <a:off x="3960018" y="2218532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1" name="Oval 232"/>
          <p:cNvSpPr>
            <a:spLocks noChangeArrowheads="1"/>
          </p:cNvSpPr>
          <p:nvPr/>
        </p:nvSpPr>
        <p:spPr bwMode="auto">
          <a:xfrm rot="2833831">
            <a:off x="5525294" y="2537619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2" name="Oval 233"/>
          <p:cNvSpPr>
            <a:spLocks noChangeArrowheads="1"/>
          </p:cNvSpPr>
          <p:nvPr/>
        </p:nvSpPr>
        <p:spPr bwMode="auto">
          <a:xfrm rot="2833831">
            <a:off x="4337050" y="23018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3" name="Oval 203"/>
          <p:cNvSpPr>
            <a:spLocks noChangeArrowheads="1"/>
          </p:cNvSpPr>
          <p:nvPr/>
        </p:nvSpPr>
        <p:spPr bwMode="auto">
          <a:xfrm rot="5550676">
            <a:off x="5075238" y="19891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4" name="Oval 204"/>
          <p:cNvSpPr>
            <a:spLocks noChangeArrowheads="1"/>
          </p:cNvSpPr>
          <p:nvPr/>
        </p:nvSpPr>
        <p:spPr bwMode="auto">
          <a:xfrm rot="5550676">
            <a:off x="4895850" y="18669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5" name="Oval 205"/>
          <p:cNvSpPr>
            <a:spLocks noChangeArrowheads="1"/>
          </p:cNvSpPr>
          <p:nvPr/>
        </p:nvSpPr>
        <p:spPr bwMode="auto">
          <a:xfrm rot="5550676">
            <a:off x="4879976" y="20240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6" name="Oval 212"/>
          <p:cNvSpPr>
            <a:spLocks noChangeArrowheads="1"/>
          </p:cNvSpPr>
          <p:nvPr/>
        </p:nvSpPr>
        <p:spPr bwMode="auto">
          <a:xfrm rot="5550676">
            <a:off x="4727576" y="19034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7" name="Oval 225"/>
          <p:cNvSpPr>
            <a:spLocks noChangeArrowheads="1"/>
          </p:cNvSpPr>
          <p:nvPr/>
        </p:nvSpPr>
        <p:spPr bwMode="auto">
          <a:xfrm rot="5550676">
            <a:off x="5083176" y="18049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8" name="Oval 226"/>
          <p:cNvSpPr>
            <a:spLocks noChangeArrowheads="1"/>
          </p:cNvSpPr>
          <p:nvPr/>
        </p:nvSpPr>
        <p:spPr bwMode="auto">
          <a:xfrm rot="5550676">
            <a:off x="4920457" y="170894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9" name="Oval 233"/>
          <p:cNvSpPr>
            <a:spLocks noChangeArrowheads="1"/>
          </p:cNvSpPr>
          <p:nvPr/>
        </p:nvSpPr>
        <p:spPr bwMode="auto">
          <a:xfrm rot="5550676">
            <a:off x="5099050" y="16383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0" name="Oval 232"/>
          <p:cNvSpPr>
            <a:spLocks noChangeArrowheads="1"/>
          </p:cNvSpPr>
          <p:nvPr/>
        </p:nvSpPr>
        <p:spPr bwMode="auto">
          <a:xfrm rot="2833831">
            <a:off x="4182269" y="242173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1" name="Oval 203"/>
          <p:cNvSpPr>
            <a:spLocks noChangeArrowheads="1"/>
          </p:cNvSpPr>
          <p:nvPr/>
        </p:nvSpPr>
        <p:spPr bwMode="auto">
          <a:xfrm rot="5550676">
            <a:off x="5453063" y="20875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2" name="Oval 206"/>
          <p:cNvSpPr>
            <a:spLocks noChangeArrowheads="1"/>
          </p:cNvSpPr>
          <p:nvPr/>
        </p:nvSpPr>
        <p:spPr bwMode="auto">
          <a:xfrm rot="5550676">
            <a:off x="5545138" y="27003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3" name="Oval 207"/>
          <p:cNvSpPr>
            <a:spLocks noChangeArrowheads="1"/>
          </p:cNvSpPr>
          <p:nvPr/>
        </p:nvSpPr>
        <p:spPr bwMode="auto">
          <a:xfrm rot="5550676">
            <a:off x="5524500" y="22606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4" name="Oval 208"/>
          <p:cNvSpPr>
            <a:spLocks noChangeArrowheads="1"/>
          </p:cNvSpPr>
          <p:nvPr/>
        </p:nvSpPr>
        <p:spPr bwMode="auto">
          <a:xfrm rot="5550676">
            <a:off x="5246687" y="17716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5" name="Oval 209"/>
          <p:cNvSpPr>
            <a:spLocks noChangeArrowheads="1"/>
          </p:cNvSpPr>
          <p:nvPr/>
        </p:nvSpPr>
        <p:spPr bwMode="auto">
          <a:xfrm rot="5550676">
            <a:off x="5473700" y="28575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6" name="Oval 215"/>
          <p:cNvSpPr>
            <a:spLocks noChangeArrowheads="1"/>
          </p:cNvSpPr>
          <p:nvPr/>
        </p:nvSpPr>
        <p:spPr bwMode="auto">
          <a:xfrm rot="5550676">
            <a:off x="5511800" y="30448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7" name="Oval 219"/>
          <p:cNvSpPr>
            <a:spLocks noChangeArrowheads="1"/>
          </p:cNvSpPr>
          <p:nvPr/>
        </p:nvSpPr>
        <p:spPr bwMode="auto">
          <a:xfrm rot="5550676">
            <a:off x="4548187" y="33020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8" name="Oval 220"/>
          <p:cNvSpPr>
            <a:spLocks noChangeArrowheads="1"/>
          </p:cNvSpPr>
          <p:nvPr/>
        </p:nvSpPr>
        <p:spPr bwMode="auto">
          <a:xfrm rot="5550676">
            <a:off x="5280025" y="20796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9" name="Oval 221"/>
          <p:cNvSpPr>
            <a:spLocks noChangeArrowheads="1"/>
          </p:cNvSpPr>
          <p:nvPr/>
        </p:nvSpPr>
        <p:spPr bwMode="auto">
          <a:xfrm rot="5550676">
            <a:off x="5399087" y="19335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0" name="Oval 222"/>
          <p:cNvSpPr>
            <a:spLocks noChangeArrowheads="1"/>
          </p:cNvSpPr>
          <p:nvPr/>
        </p:nvSpPr>
        <p:spPr bwMode="auto">
          <a:xfrm rot="5550676">
            <a:off x="5426076" y="23955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1" name="Oval 225"/>
          <p:cNvSpPr>
            <a:spLocks noChangeArrowheads="1"/>
          </p:cNvSpPr>
          <p:nvPr/>
        </p:nvSpPr>
        <p:spPr bwMode="auto">
          <a:xfrm rot="5550676">
            <a:off x="5397500" y="26384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2" name="Oval 232"/>
          <p:cNvSpPr>
            <a:spLocks noChangeArrowheads="1"/>
          </p:cNvSpPr>
          <p:nvPr/>
        </p:nvSpPr>
        <p:spPr bwMode="auto">
          <a:xfrm rot="5550676">
            <a:off x="5366544" y="222488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3" name="Oval 232"/>
          <p:cNvSpPr>
            <a:spLocks noChangeArrowheads="1"/>
          </p:cNvSpPr>
          <p:nvPr/>
        </p:nvSpPr>
        <p:spPr bwMode="auto">
          <a:xfrm rot="2833831">
            <a:off x="5222082" y="1928018"/>
            <a:ext cx="133350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4" name="Oval 233"/>
          <p:cNvSpPr>
            <a:spLocks noChangeArrowheads="1"/>
          </p:cNvSpPr>
          <p:nvPr/>
        </p:nvSpPr>
        <p:spPr bwMode="auto">
          <a:xfrm rot="5550676">
            <a:off x="5262563" y="15890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5" name="Oval 208"/>
          <p:cNvSpPr>
            <a:spLocks noChangeArrowheads="1"/>
          </p:cNvSpPr>
          <p:nvPr/>
        </p:nvSpPr>
        <p:spPr bwMode="auto">
          <a:xfrm rot="5550676">
            <a:off x="5410200" y="17716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6" name="Oval 233"/>
          <p:cNvSpPr>
            <a:spLocks noChangeArrowheads="1"/>
          </p:cNvSpPr>
          <p:nvPr/>
        </p:nvSpPr>
        <p:spPr bwMode="auto">
          <a:xfrm rot="5550676">
            <a:off x="5426075" y="15875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7" name="Oval 203"/>
          <p:cNvSpPr>
            <a:spLocks noChangeArrowheads="1"/>
          </p:cNvSpPr>
          <p:nvPr/>
        </p:nvSpPr>
        <p:spPr bwMode="auto">
          <a:xfrm rot="5550676">
            <a:off x="5572125" y="19589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8" name="Oval 219"/>
          <p:cNvSpPr>
            <a:spLocks noChangeArrowheads="1"/>
          </p:cNvSpPr>
          <p:nvPr/>
        </p:nvSpPr>
        <p:spPr bwMode="auto">
          <a:xfrm rot="5550676">
            <a:off x="4729162" y="33528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09" name="Oval 219"/>
          <p:cNvSpPr>
            <a:spLocks noChangeArrowheads="1"/>
          </p:cNvSpPr>
          <p:nvPr/>
        </p:nvSpPr>
        <p:spPr bwMode="auto">
          <a:xfrm rot="5550676">
            <a:off x="4879976" y="34210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0" name="Oval 219"/>
          <p:cNvSpPr>
            <a:spLocks noChangeArrowheads="1"/>
          </p:cNvSpPr>
          <p:nvPr/>
        </p:nvSpPr>
        <p:spPr bwMode="auto">
          <a:xfrm rot="5550676">
            <a:off x="5068888" y="33893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1" name="Oval 219"/>
          <p:cNvSpPr>
            <a:spLocks noChangeArrowheads="1"/>
          </p:cNvSpPr>
          <p:nvPr/>
        </p:nvSpPr>
        <p:spPr bwMode="auto">
          <a:xfrm rot="5550676">
            <a:off x="5251451" y="34147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2" name="Oval 219"/>
          <p:cNvSpPr>
            <a:spLocks noChangeArrowheads="1"/>
          </p:cNvSpPr>
          <p:nvPr/>
        </p:nvSpPr>
        <p:spPr bwMode="auto">
          <a:xfrm rot="5550676">
            <a:off x="5413376" y="33131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3" name="Oval 219"/>
          <p:cNvSpPr>
            <a:spLocks noChangeArrowheads="1"/>
          </p:cNvSpPr>
          <p:nvPr/>
        </p:nvSpPr>
        <p:spPr bwMode="auto">
          <a:xfrm rot="5550676">
            <a:off x="5564188" y="32146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4" name="Oval 219"/>
          <p:cNvSpPr>
            <a:spLocks noChangeArrowheads="1"/>
          </p:cNvSpPr>
          <p:nvPr/>
        </p:nvSpPr>
        <p:spPr bwMode="auto">
          <a:xfrm rot="5550676">
            <a:off x="5984875" y="29559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5" name="Oval 219"/>
          <p:cNvSpPr>
            <a:spLocks noChangeArrowheads="1"/>
          </p:cNvSpPr>
          <p:nvPr/>
        </p:nvSpPr>
        <p:spPr bwMode="auto">
          <a:xfrm rot="5550676">
            <a:off x="5662612" y="28924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6" name="Oval 219"/>
          <p:cNvSpPr>
            <a:spLocks noChangeArrowheads="1"/>
          </p:cNvSpPr>
          <p:nvPr/>
        </p:nvSpPr>
        <p:spPr bwMode="auto">
          <a:xfrm rot="5550676">
            <a:off x="5708650" y="27241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7" name="Oval 219"/>
          <p:cNvSpPr>
            <a:spLocks noChangeArrowheads="1"/>
          </p:cNvSpPr>
          <p:nvPr/>
        </p:nvSpPr>
        <p:spPr bwMode="auto">
          <a:xfrm rot="5550676">
            <a:off x="5688012" y="25558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8" name="Oval 219"/>
          <p:cNvSpPr>
            <a:spLocks noChangeArrowheads="1"/>
          </p:cNvSpPr>
          <p:nvPr/>
        </p:nvSpPr>
        <p:spPr bwMode="auto">
          <a:xfrm rot="5550676">
            <a:off x="5627688" y="2398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9" name="Oval 219"/>
          <p:cNvSpPr>
            <a:spLocks noChangeArrowheads="1"/>
          </p:cNvSpPr>
          <p:nvPr/>
        </p:nvSpPr>
        <p:spPr bwMode="auto">
          <a:xfrm rot="5550676">
            <a:off x="5702300" y="22288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0" name="Oval 219"/>
          <p:cNvSpPr>
            <a:spLocks noChangeArrowheads="1"/>
          </p:cNvSpPr>
          <p:nvPr/>
        </p:nvSpPr>
        <p:spPr bwMode="auto">
          <a:xfrm rot="5550676">
            <a:off x="5795963" y="2398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1" name="Oval 219"/>
          <p:cNvSpPr>
            <a:spLocks noChangeArrowheads="1"/>
          </p:cNvSpPr>
          <p:nvPr/>
        </p:nvSpPr>
        <p:spPr bwMode="auto">
          <a:xfrm rot="5550676">
            <a:off x="5835650" y="28575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2" name="Oval 219"/>
          <p:cNvSpPr>
            <a:spLocks noChangeArrowheads="1"/>
          </p:cNvSpPr>
          <p:nvPr/>
        </p:nvSpPr>
        <p:spPr bwMode="auto">
          <a:xfrm rot="5550676">
            <a:off x="5873750" y="26320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3" name="Oval 219"/>
          <p:cNvSpPr>
            <a:spLocks noChangeArrowheads="1"/>
          </p:cNvSpPr>
          <p:nvPr/>
        </p:nvSpPr>
        <p:spPr bwMode="auto">
          <a:xfrm rot="5550676">
            <a:off x="5622925" y="21050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4" name="Oval 203"/>
          <p:cNvSpPr>
            <a:spLocks noChangeArrowheads="1"/>
          </p:cNvSpPr>
          <p:nvPr/>
        </p:nvSpPr>
        <p:spPr bwMode="auto">
          <a:xfrm rot="5550676">
            <a:off x="5578476" y="17954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5" name="Oval 229"/>
          <p:cNvSpPr>
            <a:spLocks noChangeArrowheads="1"/>
          </p:cNvSpPr>
          <p:nvPr/>
        </p:nvSpPr>
        <p:spPr bwMode="auto">
          <a:xfrm rot="2793386">
            <a:off x="4028282" y="236934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6" name="Oval 425"/>
          <p:cNvSpPr/>
          <p:nvPr/>
        </p:nvSpPr>
        <p:spPr>
          <a:xfrm rot="5550676">
            <a:off x="4519612" y="312737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7" name="Oval 219"/>
          <p:cNvSpPr>
            <a:spLocks noChangeArrowheads="1"/>
          </p:cNvSpPr>
          <p:nvPr/>
        </p:nvSpPr>
        <p:spPr bwMode="auto">
          <a:xfrm rot="5550676">
            <a:off x="5945187" y="24860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8" name="Oval 219"/>
          <p:cNvSpPr>
            <a:spLocks noChangeArrowheads="1"/>
          </p:cNvSpPr>
          <p:nvPr/>
        </p:nvSpPr>
        <p:spPr bwMode="auto">
          <a:xfrm rot="5550676">
            <a:off x="5980113" y="27638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9" name="Oval 219"/>
          <p:cNvSpPr>
            <a:spLocks noChangeArrowheads="1"/>
          </p:cNvSpPr>
          <p:nvPr/>
        </p:nvSpPr>
        <p:spPr bwMode="auto">
          <a:xfrm rot="5550676">
            <a:off x="5872162" y="22288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0" name="Oval 219"/>
          <p:cNvSpPr>
            <a:spLocks noChangeArrowheads="1"/>
          </p:cNvSpPr>
          <p:nvPr/>
        </p:nvSpPr>
        <p:spPr bwMode="auto">
          <a:xfrm rot="5550676">
            <a:off x="5770563" y="20367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1" name="Oval 203"/>
          <p:cNvSpPr>
            <a:spLocks noChangeArrowheads="1"/>
          </p:cNvSpPr>
          <p:nvPr/>
        </p:nvSpPr>
        <p:spPr bwMode="auto">
          <a:xfrm rot="5550676">
            <a:off x="5746751" y="18589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2" name="Oval 233"/>
          <p:cNvSpPr>
            <a:spLocks noChangeArrowheads="1"/>
          </p:cNvSpPr>
          <p:nvPr/>
        </p:nvSpPr>
        <p:spPr bwMode="auto">
          <a:xfrm rot="5550676">
            <a:off x="5613400" y="16192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3" name="Oval 219"/>
          <p:cNvSpPr>
            <a:spLocks noChangeArrowheads="1"/>
          </p:cNvSpPr>
          <p:nvPr/>
        </p:nvSpPr>
        <p:spPr bwMode="auto">
          <a:xfrm rot="5550676">
            <a:off x="5815012" y="30289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4" name="Oval 219"/>
          <p:cNvSpPr>
            <a:spLocks noChangeArrowheads="1"/>
          </p:cNvSpPr>
          <p:nvPr/>
        </p:nvSpPr>
        <p:spPr bwMode="auto">
          <a:xfrm rot="5550676">
            <a:off x="5670550" y="30924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5" name="Oval 219"/>
          <p:cNvSpPr>
            <a:spLocks noChangeArrowheads="1"/>
          </p:cNvSpPr>
          <p:nvPr/>
        </p:nvSpPr>
        <p:spPr bwMode="auto">
          <a:xfrm rot="5550676">
            <a:off x="5738813" y="32527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6" name="Oval 219"/>
          <p:cNvSpPr>
            <a:spLocks noChangeArrowheads="1"/>
          </p:cNvSpPr>
          <p:nvPr/>
        </p:nvSpPr>
        <p:spPr bwMode="auto">
          <a:xfrm rot="5550676">
            <a:off x="5888037" y="31781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7" name="Oval 219"/>
          <p:cNvSpPr>
            <a:spLocks noChangeArrowheads="1"/>
          </p:cNvSpPr>
          <p:nvPr/>
        </p:nvSpPr>
        <p:spPr bwMode="auto">
          <a:xfrm rot="5550676">
            <a:off x="5575301" y="33893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8" name="Oval 219"/>
          <p:cNvSpPr>
            <a:spLocks noChangeArrowheads="1"/>
          </p:cNvSpPr>
          <p:nvPr/>
        </p:nvSpPr>
        <p:spPr bwMode="auto">
          <a:xfrm rot="5550676">
            <a:off x="5408613" y="35099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9" name="Oval 219"/>
          <p:cNvSpPr>
            <a:spLocks noChangeArrowheads="1"/>
          </p:cNvSpPr>
          <p:nvPr/>
        </p:nvSpPr>
        <p:spPr bwMode="auto">
          <a:xfrm rot="5550676">
            <a:off x="5251451" y="35988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0" name="Oval 219"/>
          <p:cNvSpPr>
            <a:spLocks noChangeArrowheads="1"/>
          </p:cNvSpPr>
          <p:nvPr/>
        </p:nvSpPr>
        <p:spPr bwMode="auto">
          <a:xfrm rot="5550676">
            <a:off x="5068888" y="35607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1" name="Oval 219"/>
          <p:cNvSpPr>
            <a:spLocks noChangeArrowheads="1"/>
          </p:cNvSpPr>
          <p:nvPr/>
        </p:nvSpPr>
        <p:spPr bwMode="auto">
          <a:xfrm rot="5550676">
            <a:off x="4900612" y="35909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2" name="Oval 219"/>
          <p:cNvSpPr>
            <a:spLocks noChangeArrowheads="1"/>
          </p:cNvSpPr>
          <p:nvPr/>
        </p:nvSpPr>
        <p:spPr bwMode="auto">
          <a:xfrm rot="5550676">
            <a:off x="4737101" y="35226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3" name="Oval 219"/>
          <p:cNvSpPr>
            <a:spLocks noChangeArrowheads="1"/>
          </p:cNvSpPr>
          <p:nvPr/>
        </p:nvSpPr>
        <p:spPr bwMode="auto">
          <a:xfrm rot="5550676">
            <a:off x="5583237" y="35718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4" name="Oval 219"/>
          <p:cNvSpPr>
            <a:spLocks noChangeArrowheads="1"/>
          </p:cNvSpPr>
          <p:nvPr/>
        </p:nvSpPr>
        <p:spPr bwMode="auto">
          <a:xfrm rot="5550676">
            <a:off x="5738813" y="34337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5" name="Oval 219"/>
          <p:cNvSpPr>
            <a:spLocks noChangeArrowheads="1"/>
          </p:cNvSpPr>
          <p:nvPr/>
        </p:nvSpPr>
        <p:spPr bwMode="auto">
          <a:xfrm rot="5550676">
            <a:off x="5894387" y="33464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6" name="Oval 233"/>
          <p:cNvSpPr>
            <a:spLocks noChangeArrowheads="1"/>
          </p:cNvSpPr>
          <p:nvPr/>
        </p:nvSpPr>
        <p:spPr bwMode="auto">
          <a:xfrm rot="5550676">
            <a:off x="5751512" y="17018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7" name="Oval 233"/>
          <p:cNvSpPr>
            <a:spLocks noChangeArrowheads="1"/>
          </p:cNvSpPr>
          <p:nvPr/>
        </p:nvSpPr>
        <p:spPr bwMode="auto">
          <a:xfrm rot="5550676">
            <a:off x="5894388" y="19288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8" name="Oval 233"/>
          <p:cNvSpPr>
            <a:spLocks noChangeArrowheads="1"/>
          </p:cNvSpPr>
          <p:nvPr/>
        </p:nvSpPr>
        <p:spPr bwMode="auto">
          <a:xfrm rot="5550676">
            <a:off x="5926137" y="20796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9" name="Oval 233"/>
          <p:cNvSpPr>
            <a:spLocks noChangeArrowheads="1"/>
          </p:cNvSpPr>
          <p:nvPr/>
        </p:nvSpPr>
        <p:spPr bwMode="auto">
          <a:xfrm rot="5550676">
            <a:off x="6002338" y="23383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0" name="Oval 233"/>
          <p:cNvSpPr>
            <a:spLocks noChangeArrowheads="1"/>
          </p:cNvSpPr>
          <p:nvPr/>
        </p:nvSpPr>
        <p:spPr bwMode="auto">
          <a:xfrm rot="5550676">
            <a:off x="6072187" y="26320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1" name="Oval 219"/>
          <p:cNvSpPr>
            <a:spLocks noChangeArrowheads="1"/>
          </p:cNvSpPr>
          <p:nvPr/>
        </p:nvSpPr>
        <p:spPr bwMode="auto">
          <a:xfrm rot="5550676">
            <a:off x="6042026" y="31194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2" name="Oval 451"/>
          <p:cNvSpPr/>
          <p:nvPr/>
        </p:nvSpPr>
        <p:spPr>
          <a:xfrm rot="14906858">
            <a:off x="316706" y="360918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512" name="TextBox 227"/>
          <p:cNvSpPr txBox="1">
            <a:spLocks noChangeArrowheads="1"/>
          </p:cNvSpPr>
          <p:nvPr/>
        </p:nvSpPr>
        <p:spPr bwMode="auto">
          <a:xfrm>
            <a:off x="695325" y="3417888"/>
            <a:ext cx="833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cccDNA</a:t>
            </a:r>
          </a:p>
        </p:txBody>
      </p:sp>
      <p:grpSp>
        <p:nvGrpSpPr>
          <p:cNvPr id="59513" name="Group 453"/>
          <p:cNvGrpSpPr>
            <a:grpSpLocks/>
          </p:cNvGrpSpPr>
          <p:nvPr/>
        </p:nvGrpSpPr>
        <p:grpSpPr bwMode="auto">
          <a:xfrm rot="4669712">
            <a:off x="1156495" y="4158456"/>
            <a:ext cx="392112" cy="73025"/>
            <a:chOff x="4586718" y="3967946"/>
            <a:chExt cx="884537" cy="164865"/>
          </a:xfrm>
        </p:grpSpPr>
        <p:sp>
          <p:nvSpPr>
            <p:cNvPr id="59696" name="Oval 45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7" name="Oval 45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8" name="Oval 45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4" name="Group 457"/>
          <p:cNvGrpSpPr>
            <a:grpSpLocks/>
          </p:cNvGrpSpPr>
          <p:nvPr/>
        </p:nvGrpSpPr>
        <p:grpSpPr bwMode="auto">
          <a:xfrm rot="6937903">
            <a:off x="642144" y="4083844"/>
            <a:ext cx="392113" cy="73025"/>
            <a:chOff x="4586718" y="3967946"/>
            <a:chExt cx="884537" cy="164865"/>
          </a:xfrm>
        </p:grpSpPr>
        <p:sp>
          <p:nvSpPr>
            <p:cNvPr id="59693" name="Oval 45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4" name="Oval 45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5" name="Oval 46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5" name="Group 461"/>
          <p:cNvGrpSpPr>
            <a:grpSpLocks/>
          </p:cNvGrpSpPr>
          <p:nvPr/>
        </p:nvGrpSpPr>
        <p:grpSpPr bwMode="auto">
          <a:xfrm rot="3600000">
            <a:off x="977107" y="4126706"/>
            <a:ext cx="392112" cy="73025"/>
            <a:chOff x="4586718" y="3967946"/>
            <a:chExt cx="884537" cy="164865"/>
          </a:xfrm>
        </p:grpSpPr>
        <p:sp>
          <p:nvSpPr>
            <p:cNvPr id="59690" name="Oval 462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1" name="Oval 463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92" name="Oval 464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6" name="Group 465"/>
          <p:cNvGrpSpPr>
            <a:grpSpLocks/>
          </p:cNvGrpSpPr>
          <p:nvPr/>
        </p:nvGrpSpPr>
        <p:grpSpPr bwMode="auto">
          <a:xfrm rot="1487911">
            <a:off x="914400" y="3825875"/>
            <a:ext cx="392113" cy="73025"/>
            <a:chOff x="4586718" y="3967946"/>
            <a:chExt cx="884537" cy="164865"/>
          </a:xfrm>
        </p:grpSpPr>
        <p:sp>
          <p:nvSpPr>
            <p:cNvPr id="59687" name="Oval 466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8" name="Oval 467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9" name="Oval 468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7" name="Group 469"/>
          <p:cNvGrpSpPr>
            <a:grpSpLocks/>
          </p:cNvGrpSpPr>
          <p:nvPr/>
        </p:nvGrpSpPr>
        <p:grpSpPr bwMode="auto">
          <a:xfrm rot="5855905">
            <a:off x="799307" y="4333081"/>
            <a:ext cx="392112" cy="73025"/>
            <a:chOff x="4586718" y="3967946"/>
            <a:chExt cx="884537" cy="164865"/>
          </a:xfrm>
        </p:grpSpPr>
        <p:sp>
          <p:nvSpPr>
            <p:cNvPr id="59684" name="Oval 470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5" name="Oval 471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6" name="Oval 472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8" name="Group 473"/>
          <p:cNvGrpSpPr>
            <a:grpSpLocks/>
          </p:cNvGrpSpPr>
          <p:nvPr/>
        </p:nvGrpSpPr>
        <p:grpSpPr bwMode="auto">
          <a:xfrm rot="6937903">
            <a:off x="540545" y="3917156"/>
            <a:ext cx="392112" cy="73025"/>
            <a:chOff x="4586718" y="3967946"/>
            <a:chExt cx="884537" cy="164865"/>
          </a:xfrm>
        </p:grpSpPr>
        <p:sp>
          <p:nvSpPr>
            <p:cNvPr id="59681" name="Oval 47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2" name="Oval 47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3" name="Oval 47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19" name="Group 477"/>
          <p:cNvGrpSpPr>
            <a:grpSpLocks/>
          </p:cNvGrpSpPr>
          <p:nvPr/>
        </p:nvGrpSpPr>
        <p:grpSpPr bwMode="auto">
          <a:xfrm rot="3600000">
            <a:off x="1164432" y="3825081"/>
            <a:ext cx="392112" cy="73025"/>
            <a:chOff x="4586718" y="3967946"/>
            <a:chExt cx="884537" cy="164865"/>
          </a:xfrm>
        </p:grpSpPr>
        <p:sp>
          <p:nvSpPr>
            <p:cNvPr id="59678" name="Oval 47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79" name="Oval 47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9680" name="Oval 48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59520" name="TextBox 42"/>
          <p:cNvSpPr txBox="1">
            <a:spLocks noChangeArrowheads="1"/>
          </p:cNvSpPr>
          <p:nvPr/>
        </p:nvSpPr>
        <p:spPr bwMode="auto">
          <a:xfrm rot="1837939">
            <a:off x="1058863" y="3195638"/>
            <a:ext cx="881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grpSp>
        <p:nvGrpSpPr>
          <p:cNvPr id="483" name="Group 482"/>
          <p:cNvGrpSpPr>
            <a:grpSpLocks/>
          </p:cNvGrpSpPr>
          <p:nvPr/>
        </p:nvGrpSpPr>
        <p:grpSpPr bwMode="auto">
          <a:xfrm>
            <a:off x="6886575" y="2365375"/>
            <a:ext cx="188913" cy="188913"/>
            <a:chOff x="6603670" y="2418229"/>
            <a:chExt cx="188959" cy="188960"/>
          </a:xfrm>
        </p:grpSpPr>
        <p:sp>
          <p:nvSpPr>
            <p:cNvPr id="484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77" name="Oval 484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86" name="Group 485"/>
          <p:cNvGrpSpPr>
            <a:grpSpLocks/>
          </p:cNvGrpSpPr>
          <p:nvPr/>
        </p:nvGrpSpPr>
        <p:grpSpPr bwMode="auto">
          <a:xfrm rot="-3057445">
            <a:off x="6979444" y="2582069"/>
            <a:ext cx="190500" cy="188912"/>
            <a:chOff x="6603670" y="2418229"/>
            <a:chExt cx="188959" cy="188960"/>
          </a:xfrm>
        </p:grpSpPr>
        <p:sp>
          <p:nvSpPr>
            <p:cNvPr id="487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75" name="Oval 487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89" name="Group 488"/>
          <p:cNvGrpSpPr>
            <a:grpSpLocks/>
          </p:cNvGrpSpPr>
          <p:nvPr/>
        </p:nvGrpSpPr>
        <p:grpSpPr bwMode="auto">
          <a:xfrm>
            <a:off x="7167563" y="2330450"/>
            <a:ext cx="188912" cy="188913"/>
            <a:chOff x="6603670" y="2418229"/>
            <a:chExt cx="188959" cy="188960"/>
          </a:xfrm>
        </p:grpSpPr>
        <p:sp>
          <p:nvSpPr>
            <p:cNvPr id="490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73" name="Oval 490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92" name="Group 491"/>
          <p:cNvGrpSpPr>
            <a:grpSpLocks/>
          </p:cNvGrpSpPr>
          <p:nvPr/>
        </p:nvGrpSpPr>
        <p:grpSpPr bwMode="auto">
          <a:xfrm rot="3907366">
            <a:off x="7246938" y="2605088"/>
            <a:ext cx="188912" cy="188912"/>
            <a:chOff x="6603670" y="2418229"/>
            <a:chExt cx="188959" cy="188960"/>
          </a:xfrm>
        </p:grpSpPr>
        <p:sp>
          <p:nvSpPr>
            <p:cNvPr id="493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71" name="Oval 493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95" name="Group 494"/>
          <p:cNvGrpSpPr>
            <a:grpSpLocks/>
          </p:cNvGrpSpPr>
          <p:nvPr/>
        </p:nvGrpSpPr>
        <p:grpSpPr bwMode="auto">
          <a:xfrm>
            <a:off x="7073900" y="2795588"/>
            <a:ext cx="188913" cy="188912"/>
            <a:chOff x="6603670" y="2418229"/>
            <a:chExt cx="188959" cy="188960"/>
          </a:xfrm>
        </p:grpSpPr>
        <p:sp>
          <p:nvSpPr>
            <p:cNvPr id="496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69" name="Oval 496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498" name="Group 497"/>
          <p:cNvGrpSpPr>
            <a:grpSpLocks/>
          </p:cNvGrpSpPr>
          <p:nvPr/>
        </p:nvGrpSpPr>
        <p:grpSpPr bwMode="auto">
          <a:xfrm rot="1835107">
            <a:off x="7308850" y="2878138"/>
            <a:ext cx="190500" cy="188912"/>
            <a:chOff x="6603670" y="2418229"/>
            <a:chExt cx="188959" cy="188960"/>
          </a:xfrm>
        </p:grpSpPr>
        <p:sp>
          <p:nvSpPr>
            <p:cNvPr id="499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67" name="Oval 499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1" name="Group 500"/>
          <p:cNvGrpSpPr>
            <a:grpSpLocks/>
          </p:cNvGrpSpPr>
          <p:nvPr/>
        </p:nvGrpSpPr>
        <p:grpSpPr bwMode="auto">
          <a:xfrm>
            <a:off x="7112000" y="3057525"/>
            <a:ext cx="188913" cy="188913"/>
            <a:chOff x="6603670" y="2418229"/>
            <a:chExt cx="188959" cy="188960"/>
          </a:xfrm>
        </p:grpSpPr>
        <p:sp>
          <p:nvSpPr>
            <p:cNvPr id="502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65" name="Oval 502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4" name="Group 503"/>
          <p:cNvGrpSpPr>
            <a:grpSpLocks/>
          </p:cNvGrpSpPr>
          <p:nvPr/>
        </p:nvGrpSpPr>
        <p:grpSpPr bwMode="auto">
          <a:xfrm>
            <a:off x="7499350" y="2654300"/>
            <a:ext cx="190500" cy="188913"/>
            <a:chOff x="6603670" y="2418229"/>
            <a:chExt cx="188959" cy="188960"/>
          </a:xfrm>
        </p:grpSpPr>
        <p:sp>
          <p:nvSpPr>
            <p:cNvPr id="505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63" name="Oval 505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7" name="Group 506"/>
          <p:cNvGrpSpPr>
            <a:grpSpLocks/>
          </p:cNvGrpSpPr>
          <p:nvPr/>
        </p:nvGrpSpPr>
        <p:grpSpPr bwMode="auto">
          <a:xfrm rot="-2798781">
            <a:off x="7562851" y="2919412"/>
            <a:ext cx="188912" cy="188913"/>
            <a:chOff x="6603670" y="2418229"/>
            <a:chExt cx="188959" cy="188960"/>
          </a:xfrm>
        </p:grpSpPr>
        <p:sp>
          <p:nvSpPr>
            <p:cNvPr id="508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59" cy="188960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61" name="Oval 508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10" name="Group 509"/>
          <p:cNvGrpSpPr>
            <a:grpSpLocks/>
          </p:cNvGrpSpPr>
          <p:nvPr/>
        </p:nvGrpSpPr>
        <p:grpSpPr bwMode="auto">
          <a:xfrm>
            <a:off x="7450138" y="2393950"/>
            <a:ext cx="188912" cy="188913"/>
            <a:chOff x="6603670" y="2418229"/>
            <a:chExt cx="188959" cy="188960"/>
          </a:xfrm>
        </p:grpSpPr>
        <p:sp>
          <p:nvSpPr>
            <p:cNvPr id="511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59" name="Oval 511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13" name="Group 512"/>
          <p:cNvGrpSpPr>
            <a:grpSpLocks/>
          </p:cNvGrpSpPr>
          <p:nvPr/>
        </p:nvGrpSpPr>
        <p:grpSpPr bwMode="auto">
          <a:xfrm>
            <a:off x="7358063" y="3127375"/>
            <a:ext cx="188912" cy="188913"/>
            <a:chOff x="6603670" y="2418229"/>
            <a:chExt cx="188959" cy="188960"/>
          </a:xfrm>
        </p:grpSpPr>
        <p:sp>
          <p:nvSpPr>
            <p:cNvPr id="514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57" name="Oval 514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16" name="Group 515"/>
          <p:cNvGrpSpPr>
            <a:grpSpLocks/>
          </p:cNvGrpSpPr>
          <p:nvPr/>
        </p:nvGrpSpPr>
        <p:grpSpPr bwMode="auto">
          <a:xfrm rot="-8248924">
            <a:off x="7153275" y="3319463"/>
            <a:ext cx="188913" cy="188912"/>
            <a:chOff x="6603670" y="2418229"/>
            <a:chExt cx="188959" cy="188960"/>
          </a:xfrm>
        </p:grpSpPr>
        <p:sp>
          <p:nvSpPr>
            <p:cNvPr id="517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1" cy="188958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55" name="Oval 517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19" name="Group 518"/>
          <p:cNvGrpSpPr>
            <a:grpSpLocks/>
          </p:cNvGrpSpPr>
          <p:nvPr/>
        </p:nvGrpSpPr>
        <p:grpSpPr bwMode="auto">
          <a:xfrm>
            <a:off x="6905625" y="3238500"/>
            <a:ext cx="188913" cy="188913"/>
            <a:chOff x="6603670" y="2418229"/>
            <a:chExt cx="188959" cy="188960"/>
          </a:xfrm>
        </p:grpSpPr>
        <p:sp>
          <p:nvSpPr>
            <p:cNvPr id="520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53" name="Oval 520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22" name="Group 521"/>
          <p:cNvGrpSpPr>
            <a:grpSpLocks/>
          </p:cNvGrpSpPr>
          <p:nvPr/>
        </p:nvGrpSpPr>
        <p:grpSpPr bwMode="auto">
          <a:xfrm rot="-2664872">
            <a:off x="6867525" y="2976563"/>
            <a:ext cx="188913" cy="188912"/>
            <a:chOff x="6603670" y="2418229"/>
            <a:chExt cx="188959" cy="188960"/>
          </a:xfrm>
        </p:grpSpPr>
        <p:sp>
          <p:nvSpPr>
            <p:cNvPr id="523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51" name="Oval 523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25" name="Group 524"/>
          <p:cNvGrpSpPr>
            <a:grpSpLocks/>
          </p:cNvGrpSpPr>
          <p:nvPr/>
        </p:nvGrpSpPr>
        <p:grpSpPr bwMode="auto">
          <a:xfrm>
            <a:off x="6773863" y="2740025"/>
            <a:ext cx="188912" cy="188913"/>
            <a:chOff x="6603670" y="2418229"/>
            <a:chExt cx="188959" cy="188960"/>
          </a:xfrm>
        </p:grpSpPr>
        <p:sp>
          <p:nvSpPr>
            <p:cNvPr id="526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49" name="Oval 526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28" name="Group 527"/>
          <p:cNvGrpSpPr>
            <a:grpSpLocks/>
          </p:cNvGrpSpPr>
          <p:nvPr/>
        </p:nvGrpSpPr>
        <p:grpSpPr bwMode="auto">
          <a:xfrm>
            <a:off x="6696075" y="2511425"/>
            <a:ext cx="188913" cy="188913"/>
            <a:chOff x="6603670" y="2418229"/>
            <a:chExt cx="188959" cy="188960"/>
          </a:xfrm>
        </p:grpSpPr>
        <p:sp>
          <p:nvSpPr>
            <p:cNvPr id="529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47" name="Oval 529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31" name="Group 530"/>
          <p:cNvGrpSpPr>
            <a:grpSpLocks/>
          </p:cNvGrpSpPr>
          <p:nvPr/>
        </p:nvGrpSpPr>
        <p:grpSpPr bwMode="auto">
          <a:xfrm>
            <a:off x="7586663" y="3173413"/>
            <a:ext cx="188912" cy="188912"/>
            <a:chOff x="6603670" y="2418229"/>
            <a:chExt cx="188959" cy="188960"/>
          </a:xfrm>
        </p:grpSpPr>
        <p:sp>
          <p:nvSpPr>
            <p:cNvPr id="532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45" name="Oval 532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34" name="Group 533"/>
          <p:cNvGrpSpPr>
            <a:grpSpLocks/>
          </p:cNvGrpSpPr>
          <p:nvPr/>
        </p:nvGrpSpPr>
        <p:grpSpPr bwMode="auto">
          <a:xfrm>
            <a:off x="7454900" y="3384550"/>
            <a:ext cx="188913" cy="188913"/>
            <a:chOff x="6603670" y="2418229"/>
            <a:chExt cx="188959" cy="188960"/>
          </a:xfrm>
        </p:grpSpPr>
        <p:sp>
          <p:nvSpPr>
            <p:cNvPr id="535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43" name="Oval 535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37" name="Group 536"/>
          <p:cNvGrpSpPr>
            <a:grpSpLocks/>
          </p:cNvGrpSpPr>
          <p:nvPr/>
        </p:nvGrpSpPr>
        <p:grpSpPr bwMode="auto">
          <a:xfrm>
            <a:off x="7867650" y="3243263"/>
            <a:ext cx="188913" cy="188912"/>
            <a:chOff x="6603670" y="2418229"/>
            <a:chExt cx="188959" cy="188960"/>
          </a:xfrm>
        </p:grpSpPr>
        <p:sp>
          <p:nvSpPr>
            <p:cNvPr id="538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41" name="Oval 538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40" name="Group 539"/>
          <p:cNvGrpSpPr>
            <a:grpSpLocks/>
          </p:cNvGrpSpPr>
          <p:nvPr/>
        </p:nvGrpSpPr>
        <p:grpSpPr bwMode="auto">
          <a:xfrm rot="1835107">
            <a:off x="7785100" y="2635250"/>
            <a:ext cx="188913" cy="188913"/>
            <a:chOff x="6603670" y="2418229"/>
            <a:chExt cx="188959" cy="188960"/>
          </a:xfrm>
        </p:grpSpPr>
        <p:sp>
          <p:nvSpPr>
            <p:cNvPr id="541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39" name="Oval 541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43" name="Group 542"/>
          <p:cNvGrpSpPr>
            <a:grpSpLocks/>
          </p:cNvGrpSpPr>
          <p:nvPr/>
        </p:nvGrpSpPr>
        <p:grpSpPr bwMode="auto">
          <a:xfrm rot="1835107">
            <a:off x="7693025" y="2344738"/>
            <a:ext cx="188913" cy="188912"/>
            <a:chOff x="6603670" y="2418229"/>
            <a:chExt cx="188959" cy="188960"/>
          </a:xfrm>
        </p:grpSpPr>
        <p:sp>
          <p:nvSpPr>
            <p:cNvPr id="544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37" name="Oval 544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46" name="Group 545"/>
          <p:cNvGrpSpPr>
            <a:grpSpLocks/>
          </p:cNvGrpSpPr>
          <p:nvPr/>
        </p:nvGrpSpPr>
        <p:grpSpPr bwMode="auto">
          <a:xfrm rot="-2798781">
            <a:off x="7777163" y="3027363"/>
            <a:ext cx="188912" cy="188912"/>
            <a:chOff x="6603670" y="2418229"/>
            <a:chExt cx="188959" cy="188960"/>
          </a:xfrm>
        </p:grpSpPr>
        <p:sp>
          <p:nvSpPr>
            <p:cNvPr id="547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35" name="Oval 547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49" name="Group 548"/>
          <p:cNvGrpSpPr>
            <a:grpSpLocks/>
          </p:cNvGrpSpPr>
          <p:nvPr/>
        </p:nvGrpSpPr>
        <p:grpSpPr bwMode="auto">
          <a:xfrm>
            <a:off x="6924675" y="3494088"/>
            <a:ext cx="188913" cy="188912"/>
            <a:chOff x="6603670" y="2418229"/>
            <a:chExt cx="188959" cy="188960"/>
          </a:xfrm>
        </p:grpSpPr>
        <p:sp>
          <p:nvSpPr>
            <p:cNvPr id="550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33" name="Oval 550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52" name="Group 551"/>
          <p:cNvGrpSpPr>
            <a:grpSpLocks/>
          </p:cNvGrpSpPr>
          <p:nvPr/>
        </p:nvGrpSpPr>
        <p:grpSpPr bwMode="auto">
          <a:xfrm>
            <a:off x="7702550" y="3446463"/>
            <a:ext cx="188913" cy="188912"/>
            <a:chOff x="6603670" y="2418229"/>
            <a:chExt cx="188959" cy="188960"/>
          </a:xfrm>
        </p:grpSpPr>
        <p:sp>
          <p:nvSpPr>
            <p:cNvPr id="553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31" name="Oval 553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55" name="Group 554"/>
          <p:cNvGrpSpPr>
            <a:grpSpLocks/>
          </p:cNvGrpSpPr>
          <p:nvPr/>
        </p:nvGrpSpPr>
        <p:grpSpPr bwMode="auto">
          <a:xfrm>
            <a:off x="7977188" y="2825750"/>
            <a:ext cx="188912" cy="188913"/>
            <a:chOff x="6603670" y="2418229"/>
            <a:chExt cx="188959" cy="188960"/>
          </a:xfrm>
        </p:grpSpPr>
        <p:sp>
          <p:nvSpPr>
            <p:cNvPr id="556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29" name="Oval 556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58" name="Group 557"/>
          <p:cNvGrpSpPr>
            <a:grpSpLocks/>
          </p:cNvGrpSpPr>
          <p:nvPr/>
        </p:nvGrpSpPr>
        <p:grpSpPr bwMode="auto">
          <a:xfrm>
            <a:off x="7450138" y="2139950"/>
            <a:ext cx="188912" cy="188913"/>
            <a:chOff x="6603670" y="2418229"/>
            <a:chExt cx="188959" cy="188960"/>
          </a:xfrm>
        </p:grpSpPr>
        <p:sp>
          <p:nvSpPr>
            <p:cNvPr id="559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27" name="Oval 559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61" name="Group 560"/>
          <p:cNvGrpSpPr>
            <a:grpSpLocks/>
          </p:cNvGrpSpPr>
          <p:nvPr/>
        </p:nvGrpSpPr>
        <p:grpSpPr bwMode="auto">
          <a:xfrm>
            <a:off x="7974013" y="2443163"/>
            <a:ext cx="188912" cy="190500"/>
            <a:chOff x="6603670" y="2418229"/>
            <a:chExt cx="188959" cy="188960"/>
          </a:xfrm>
        </p:grpSpPr>
        <p:sp>
          <p:nvSpPr>
            <p:cNvPr id="562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25" name="Oval 562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64" name="Group 563"/>
          <p:cNvGrpSpPr>
            <a:grpSpLocks/>
          </p:cNvGrpSpPr>
          <p:nvPr/>
        </p:nvGrpSpPr>
        <p:grpSpPr bwMode="auto">
          <a:xfrm>
            <a:off x="8034338" y="3027363"/>
            <a:ext cx="188912" cy="188912"/>
            <a:chOff x="6603670" y="2418229"/>
            <a:chExt cx="188959" cy="188960"/>
          </a:xfrm>
        </p:grpSpPr>
        <p:sp>
          <p:nvSpPr>
            <p:cNvPr id="565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23" name="Oval 565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67" name="Group 566"/>
          <p:cNvGrpSpPr>
            <a:grpSpLocks/>
          </p:cNvGrpSpPr>
          <p:nvPr/>
        </p:nvGrpSpPr>
        <p:grpSpPr bwMode="auto">
          <a:xfrm>
            <a:off x="8208963" y="2641600"/>
            <a:ext cx="190500" cy="188913"/>
            <a:chOff x="6603670" y="2418229"/>
            <a:chExt cx="188959" cy="188960"/>
          </a:xfrm>
        </p:grpSpPr>
        <p:sp>
          <p:nvSpPr>
            <p:cNvPr id="568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21" name="Oval 568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70" name="Group 569"/>
          <p:cNvGrpSpPr>
            <a:grpSpLocks/>
          </p:cNvGrpSpPr>
          <p:nvPr/>
        </p:nvGrpSpPr>
        <p:grpSpPr bwMode="auto">
          <a:xfrm>
            <a:off x="8128000" y="3297238"/>
            <a:ext cx="188913" cy="188912"/>
            <a:chOff x="6603670" y="2418229"/>
            <a:chExt cx="188959" cy="188960"/>
          </a:xfrm>
        </p:grpSpPr>
        <p:sp>
          <p:nvSpPr>
            <p:cNvPr id="571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19" name="Oval 571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73" name="Group 572"/>
          <p:cNvGrpSpPr>
            <a:grpSpLocks/>
          </p:cNvGrpSpPr>
          <p:nvPr/>
        </p:nvGrpSpPr>
        <p:grpSpPr bwMode="auto">
          <a:xfrm>
            <a:off x="7962900" y="3524250"/>
            <a:ext cx="188913" cy="188913"/>
            <a:chOff x="6603670" y="2418229"/>
            <a:chExt cx="188959" cy="188960"/>
          </a:xfrm>
        </p:grpSpPr>
        <p:sp>
          <p:nvSpPr>
            <p:cNvPr id="574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17" name="Oval 574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76" name="Group 575"/>
          <p:cNvGrpSpPr>
            <a:grpSpLocks/>
          </p:cNvGrpSpPr>
          <p:nvPr/>
        </p:nvGrpSpPr>
        <p:grpSpPr bwMode="auto">
          <a:xfrm>
            <a:off x="7251700" y="3540125"/>
            <a:ext cx="188913" cy="188913"/>
            <a:chOff x="6603670" y="2418229"/>
            <a:chExt cx="188959" cy="188960"/>
          </a:xfrm>
        </p:grpSpPr>
        <p:sp>
          <p:nvSpPr>
            <p:cNvPr id="577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15" name="Oval 577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79" name="Group 578"/>
          <p:cNvGrpSpPr>
            <a:grpSpLocks/>
          </p:cNvGrpSpPr>
          <p:nvPr/>
        </p:nvGrpSpPr>
        <p:grpSpPr bwMode="auto">
          <a:xfrm rot="-2798781">
            <a:off x="7521575" y="3654425"/>
            <a:ext cx="188913" cy="188913"/>
            <a:chOff x="6603670" y="2418229"/>
            <a:chExt cx="188959" cy="188960"/>
          </a:xfrm>
        </p:grpSpPr>
        <p:sp>
          <p:nvSpPr>
            <p:cNvPr id="580" name="Oval 207"/>
            <p:cNvSpPr>
              <a:spLocks noChangeArrowheads="1"/>
            </p:cNvSpPr>
            <p:nvPr/>
          </p:nvSpPr>
          <p:spPr bwMode="auto">
            <a:xfrm rot="5550676">
              <a:off x="6603669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13" name="Oval 580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82" name="Group 581"/>
          <p:cNvGrpSpPr>
            <a:grpSpLocks/>
          </p:cNvGrpSpPr>
          <p:nvPr/>
        </p:nvGrpSpPr>
        <p:grpSpPr bwMode="auto">
          <a:xfrm rot="1835107">
            <a:off x="7783513" y="3703638"/>
            <a:ext cx="188912" cy="188912"/>
            <a:chOff x="6603670" y="2418229"/>
            <a:chExt cx="188959" cy="188960"/>
          </a:xfrm>
        </p:grpSpPr>
        <p:sp>
          <p:nvSpPr>
            <p:cNvPr id="583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11" name="Oval 583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85" name="Group 584"/>
          <p:cNvGrpSpPr>
            <a:grpSpLocks/>
          </p:cNvGrpSpPr>
          <p:nvPr/>
        </p:nvGrpSpPr>
        <p:grpSpPr bwMode="auto">
          <a:xfrm>
            <a:off x="8255000" y="2913063"/>
            <a:ext cx="188913" cy="188912"/>
            <a:chOff x="6603670" y="2418229"/>
            <a:chExt cx="188959" cy="188960"/>
          </a:xfrm>
        </p:grpSpPr>
        <p:sp>
          <p:nvSpPr>
            <p:cNvPr id="586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09" name="Oval 586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88" name="Group 587"/>
          <p:cNvGrpSpPr>
            <a:grpSpLocks/>
          </p:cNvGrpSpPr>
          <p:nvPr/>
        </p:nvGrpSpPr>
        <p:grpSpPr bwMode="auto">
          <a:xfrm rot="-3057445">
            <a:off x="8342312" y="3152776"/>
            <a:ext cx="188913" cy="188912"/>
            <a:chOff x="6603670" y="2418229"/>
            <a:chExt cx="188959" cy="188960"/>
          </a:xfrm>
        </p:grpSpPr>
        <p:sp>
          <p:nvSpPr>
            <p:cNvPr id="589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07" name="Oval 589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1" name="Group 590"/>
          <p:cNvGrpSpPr>
            <a:grpSpLocks/>
          </p:cNvGrpSpPr>
          <p:nvPr/>
        </p:nvGrpSpPr>
        <p:grpSpPr bwMode="auto">
          <a:xfrm>
            <a:off x="8226425" y="3562350"/>
            <a:ext cx="188913" cy="188913"/>
            <a:chOff x="6603670" y="2418229"/>
            <a:chExt cx="188959" cy="188960"/>
          </a:xfrm>
        </p:grpSpPr>
        <p:sp>
          <p:nvSpPr>
            <p:cNvPr id="592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05" name="Oval 592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4" name="Group 593"/>
          <p:cNvGrpSpPr>
            <a:grpSpLocks/>
          </p:cNvGrpSpPr>
          <p:nvPr/>
        </p:nvGrpSpPr>
        <p:grpSpPr bwMode="auto">
          <a:xfrm rot="1835107">
            <a:off x="7891463" y="2170113"/>
            <a:ext cx="188912" cy="188912"/>
            <a:chOff x="6603670" y="2418229"/>
            <a:chExt cx="188959" cy="188960"/>
          </a:xfrm>
        </p:grpSpPr>
        <p:sp>
          <p:nvSpPr>
            <p:cNvPr id="595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03" name="Oval 595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7" name="Group 596"/>
          <p:cNvGrpSpPr>
            <a:grpSpLocks/>
          </p:cNvGrpSpPr>
          <p:nvPr/>
        </p:nvGrpSpPr>
        <p:grpSpPr bwMode="auto">
          <a:xfrm>
            <a:off x="7685088" y="2079625"/>
            <a:ext cx="188912" cy="188913"/>
            <a:chOff x="6603670" y="2418229"/>
            <a:chExt cx="188959" cy="188960"/>
          </a:xfrm>
        </p:grpSpPr>
        <p:sp>
          <p:nvSpPr>
            <p:cNvPr id="598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601" name="Oval 598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600" name="Group 599"/>
          <p:cNvGrpSpPr>
            <a:grpSpLocks/>
          </p:cNvGrpSpPr>
          <p:nvPr/>
        </p:nvGrpSpPr>
        <p:grpSpPr bwMode="auto">
          <a:xfrm rot="-3057445">
            <a:off x="8123237" y="2247901"/>
            <a:ext cx="188913" cy="188912"/>
            <a:chOff x="6603670" y="2418229"/>
            <a:chExt cx="188959" cy="188960"/>
          </a:xfrm>
        </p:grpSpPr>
        <p:sp>
          <p:nvSpPr>
            <p:cNvPr id="601" name="Oval 207"/>
            <p:cNvSpPr>
              <a:spLocks noChangeArrowheads="1"/>
            </p:cNvSpPr>
            <p:nvPr/>
          </p:nvSpPr>
          <p:spPr bwMode="auto">
            <a:xfrm rot="5550676">
              <a:off x="6603670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599" name="Oval 601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603" name="Group 602"/>
          <p:cNvGrpSpPr>
            <a:grpSpLocks/>
          </p:cNvGrpSpPr>
          <p:nvPr/>
        </p:nvGrpSpPr>
        <p:grpSpPr bwMode="auto">
          <a:xfrm rot="1835107">
            <a:off x="8324850" y="2413000"/>
            <a:ext cx="188913" cy="188913"/>
            <a:chOff x="6603670" y="2418229"/>
            <a:chExt cx="188959" cy="188960"/>
          </a:xfrm>
        </p:grpSpPr>
        <p:sp>
          <p:nvSpPr>
            <p:cNvPr id="604" name="Oval 207"/>
            <p:cNvSpPr>
              <a:spLocks noChangeArrowheads="1"/>
            </p:cNvSpPr>
            <p:nvPr/>
          </p:nvSpPr>
          <p:spPr bwMode="auto">
            <a:xfrm rot="5550676">
              <a:off x="6603670" y="2418229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597" name="Oval 604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606" name="Group 605"/>
          <p:cNvGrpSpPr>
            <a:grpSpLocks/>
          </p:cNvGrpSpPr>
          <p:nvPr/>
        </p:nvGrpSpPr>
        <p:grpSpPr bwMode="auto">
          <a:xfrm>
            <a:off x="8447088" y="2724150"/>
            <a:ext cx="188912" cy="188913"/>
            <a:chOff x="6603670" y="2418229"/>
            <a:chExt cx="188959" cy="188960"/>
          </a:xfrm>
        </p:grpSpPr>
        <p:sp>
          <p:nvSpPr>
            <p:cNvPr id="607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595" name="Oval 607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609" name="Group 608"/>
          <p:cNvGrpSpPr>
            <a:grpSpLocks/>
          </p:cNvGrpSpPr>
          <p:nvPr/>
        </p:nvGrpSpPr>
        <p:grpSpPr bwMode="auto">
          <a:xfrm rot="-2664872">
            <a:off x="8440738" y="3397250"/>
            <a:ext cx="188912" cy="188913"/>
            <a:chOff x="6603670" y="2418229"/>
            <a:chExt cx="188959" cy="188960"/>
          </a:xfrm>
        </p:grpSpPr>
        <p:sp>
          <p:nvSpPr>
            <p:cNvPr id="610" name="Oval 207"/>
            <p:cNvSpPr>
              <a:spLocks noChangeArrowheads="1"/>
            </p:cNvSpPr>
            <p:nvPr/>
          </p:nvSpPr>
          <p:spPr bwMode="auto">
            <a:xfrm rot="5550676">
              <a:off x="6603669" y="2418230"/>
              <a:ext cx="188960" cy="188959"/>
            </a:xfrm>
            <a:prstGeom prst="ellipse">
              <a:avLst/>
            </a:prstGeom>
            <a:solidFill>
              <a:srgbClr val="7F7F7F"/>
            </a:solidFill>
            <a:ln w="28575" algn="ctr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59593" name="Oval 610"/>
            <p:cNvSpPr>
              <a:spLocks noChangeArrowheads="1"/>
            </p:cNvSpPr>
            <p:nvPr/>
          </p:nvSpPr>
          <p:spPr bwMode="auto">
            <a:xfrm>
              <a:off x="6652430" y="2457581"/>
              <a:ext cx="91440" cy="11600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612" name="Up Arrow 358"/>
          <p:cNvSpPr/>
          <p:nvPr/>
        </p:nvSpPr>
        <p:spPr>
          <a:xfrm rot="4853357">
            <a:off x="3988594" y="1085056"/>
            <a:ext cx="1038225" cy="4125913"/>
          </a:xfrm>
          <a:custGeom>
            <a:avLst/>
            <a:gdLst>
              <a:gd name="connsiteX0" fmla="*/ 0 w 857112"/>
              <a:gd name="connsiteY0" fmla="*/ 582022 h 4830601"/>
              <a:gd name="connsiteX1" fmla="*/ 428556 w 857112"/>
              <a:gd name="connsiteY1" fmla="*/ 0 h 4830601"/>
              <a:gd name="connsiteX2" fmla="*/ 857112 w 857112"/>
              <a:gd name="connsiteY2" fmla="*/ 582022 h 4830601"/>
              <a:gd name="connsiteX3" fmla="*/ 642834 w 857112"/>
              <a:gd name="connsiteY3" fmla="*/ 582022 h 4830601"/>
              <a:gd name="connsiteX4" fmla="*/ 642834 w 857112"/>
              <a:gd name="connsiteY4" fmla="*/ 4830601 h 4830601"/>
              <a:gd name="connsiteX5" fmla="*/ 214278 w 857112"/>
              <a:gd name="connsiteY5" fmla="*/ 4830601 h 4830601"/>
              <a:gd name="connsiteX6" fmla="*/ 214278 w 857112"/>
              <a:gd name="connsiteY6" fmla="*/ 582022 h 4830601"/>
              <a:gd name="connsiteX7" fmla="*/ 0 w 857112"/>
              <a:gd name="connsiteY7" fmla="*/ 582022 h 4830601"/>
              <a:gd name="connsiteX0" fmla="*/ 0 w 857112"/>
              <a:gd name="connsiteY0" fmla="*/ 582022 h 4830601"/>
              <a:gd name="connsiteX1" fmla="*/ 428556 w 857112"/>
              <a:gd name="connsiteY1" fmla="*/ 0 h 4830601"/>
              <a:gd name="connsiteX2" fmla="*/ 857112 w 857112"/>
              <a:gd name="connsiteY2" fmla="*/ 582022 h 4830601"/>
              <a:gd name="connsiteX3" fmla="*/ 642834 w 857112"/>
              <a:gd name="connsiteY3" fmla="*/ 582022 h 4830601"/>
              <a:gd name="connsiteX4" fmla="*/ 642834 w 857112"/>
              <a:gd name="connsiteY4" fmla="*/ 4830601 h 4830601"/>
              <a:gd name="connsiteX5" fmla="*/ 214278 w 857112"/>
              <a:gd name="connsiteY5" fmla="*/ 4830601 h 4830601"/>
              <a:gd name="connsiteX6" fmla="*/ 202689 w 857112"/>
              <a:gd name="connsiteY6" fmla="*/ 2501079 h 4830601"/>
              <a:gd name="connsiteX7" fmla="*/ 214278 w 857112"/>
              <a:gd name="connsiteY7" fmla="*/ 582022 h 4830601"/>
              <a:gd name="connsiteX8" fmla="*/ 0 w 857112"/>
              <a:gd name="connsiteY8" fmla="*/ 582022 h 4830601"/>
              <a:gd name="connsiteX0" fmla="*/ 0 w 857112"/>
              <a:gd name="connsiteY0" fmla="*/ 582022 h 4830601"/>
              <a:gd name="connsiteX1" fmla="*/ 428556 w 857112"/>
              <a:gd name="connsiteY1" fmla="*/ 0 h 4830601"/>
              <a:gd name="connsiteX2" fmla="*/ 857112 w 857112"/>
              <a:gd name="connsiteY2" fmla="*/ 582022 h 4830601"/>
              <a:gd name="connsiteX3" fmla="*/ 642834 w 857112"/>
              <a:gd name="connsiteY3" fmla="*/ 582022 h 4830601"/>
              <a:gd name="connsiteX4" fmla="*/ 649674 w 857112"/>
              <a:gd name="connsiteY4" fmla="*/ 2511172 h 4830601"/>
              <a:gd name="connsiteX5" fmla="*/ 642834 w 857112"/>
              <a:gd name="connsiteY5" fmla="*/ 4830601 h 4830601"/>
              <a:gd name="connsiteX6" fmla="*/ 214278 w 857112"/>
              <a:gd name="connsiteY6" fmla="*/ 4830601 h 4830601"/>
              <a:gd name="connsiteX7" fmla="*/ 202689 w 857112"/>
              <a:gd name="connsiteY7" fmla="*/ 2501079 h 4830601"/>
              <a:gd name="connsiteX8" fmla="*/ 214278 w 857112"/>
              <a:gd name="connsiteY8" fmla="*/ 582022 h 4830601"/>
              <a:gd name="connsiteX9" fmla="*/ 0 w 857112"/>
              <a:gd name="connsiteY9" fmla="*/ 582022 h 4830601"/>
              <a:gd name="connsiteX0" fmla="*/ 127201 w 984313"/>
              <a:gd name="connsiteY0" fmla="*/ 582022 h 4830601"/>
              <a:gd name="connsiteX1" fmla="*/ 555757 w 984313"/>
              <a:gd name="connsiteY1" fmla="*/ 0 h 4830601"/>
              <a:gd name="connsiteX2" fmla="*/ 984313 w 984313"/>
              <a:gd name="connsiteY2" fmla="*/ 582022 h 4830601"/>
              <a:gd name="connsiteX3" fmla="*/ 770035 w 984313"/>
              <a:gd name="connsiteY3" fmla="*/ 582022 h 4830601"/>
              <a:gd name="connsiteX4" fmla="*/ 776875 w 984313"/>
              <a:gd name="connsiteY4" fmla="*/ 2511172 h 4830601"/>
              <a:gd name="connsiteX5" fmla="*/ 770035 w 984313"/>
              <a:gd name="connsiteY5" fmla="*/ 4830601 h 4830601"/>
              <a:gd name="connsiteX6" fmla="*/ 341479 w 984313"/>
              <a:gd name="connsiteY6" fmla="*/ 4830601 h 4830601"/>
              <a:gd name="connsiteX7" fmla="*/ 0 w 984313"/>
              <a:gd name="connsiteY7" fmla="*/ 2464436 h 4830601"/>
              <a:gd name="connsiteX8" fmla="*/ 341479 w 984313"/>
              <a:gd name="connsiteY8" fmla="*/ 582022 h 4830601"/>
              <a:gd name="connsiteX9" fmla="*/ 127201 w 984313"/>
              <a:gd name="connsiteY9" fmla="*/ 582022 h 4830601"/>
              <a:gd name="connsiteX0" fmla="*/ 127201 w 984313"/>
              <a:gd name="connsiteY0" fmla="*/ 582022 h 4830601"/>
              <a:gd name="connsiteX1" fmla="*/ 555757 w 984313"/>
              <a:gd name="connsiteY1" fmla="*/ 0 h 4830601"/>
              <a:gd name="connsiteX2" fmla="*/ 984313 w 984313"/>
              <a:gd name="connsiteY2" fmla="*/ 582022 h 4830601"/>
              <a:gd name="connsiteX3" fmla="*/ 770035 w 984313"/>
              <a:gd name="connsiteY3" fmla="*/ 582022 h 4830601"/>
              <a:gd name="connsiteX4" fmla="*/ 776875 w 984313"/>
              <a:gd name="connsiteY4" fmla="*/ 2511172 h 4830601"/>
              <a:gd name="connsiteX5" fmla="*/ 770035 w 984313"/>
              <a:gd name="connsiteY5" fmla="*/ 4830601 h 4830601"/>
              <a:gd name="connsiteX6" fmla="*/ 341479 w 984313"/>
              <a:gd name="connsiteY6" fmla="*/ 4830601 h 4830601"/>
              <a:gd name="connsiteX7" fmla="*/ 0 w 984313"/>
              <a:gd name="connsiteY7" fmla="*/ 2464436 h 4830601"/>
              <a:gd name="connsiteX8" fmla="*/ 341479 w 984313"/>
              <a:gd name="connsiteY8" fmla="*/ 582022 h 4830601"/>
              <a:gd name="connsiteX9" fmla="*/ 127201 w 984313"/>
              <a:gd name="connsiteY9" fmla="*/ 582022 h 4830601"/>
              <a:gd name="connsiteX0" fmla="*/ 145920 w 1003032"/>
              <a:gd name="connsiteY0" fmla="*/ 582022 h 4830601"/>
              <a:gd name="connsiteX1" fmla="*/ 574476 w 1003032"/>
              <a:gd name="connsiteY1" fmla="*/ 0 h 4830601"/>
              <a:gd name="connsiteX2" fmla="*/ 1003032 w 1003032"/>
              <a:gd name="connsiteY2" fmla="*/ 582022 h 4830601"/>
              <a:gd name="connsiteX3" fmla="*/ 788754 w 1003032"/>
              <a:gd name="connsiteY3" fmla="*/ 582022 h 4830601"/>
              <a:gd name="connsiteX4" fmla="*/ 795594 w 1003032"/>
              <a:gd name="connsiteY4" fmla="*/ 2511172 h 4830601"/>
              <a:gd name="connsiteX5" fmla="*/ 788754 w 1003032"/>
              <a:gd name="connsiteY5" fmla="*/ 4830601 h 4830601"/>
              <a:gd name="connsiteX6" fmla="*/ 360198 w 1003032"/>
              <a:gd name="connsiteY6" fmla="*/ 4830601 h 4830601"/>
              <a:gd name="connsiteX7" fmla="*/ 18719 w 1003032"/>
              <a:gd name="connsiteY7" fmla="*/ 2464436 h 4830601"/>
              <a:gd name="connsiteX8" fmla="*/ 360198 w 1003032"/>
              <a:gd name="connsiteY8" fmla="*/ 582022 h 4830601"/>
              <a:gd name="connsiteX9" fmla="*/ 145920 w 1003032"/>
              <a:gd name="connsiteY9" fmla="*/ 582022 h 4830601"/>
              <a:gd name="connsiteX0" fmla="*/ 127535 w 984647"/>
              <a:gd name="connsiteY0" fmla="*/ 582022 h 4908310"/>
              <a:gd name="connsiteX1" fmla="*/ 556091 w 984647"/>
              <a:gd name="connsiteY1" fmla="*/ 0 h 4908310"/>
              <a:gd name="connsiteX2" fmla="*/ 984647 w 984647"/>
              <a:gd name="connsiteY2" fmla="*/ 582022 h 4908310"/>
              <a:gd name="connsiteX3" fmla="*/ 770369 w 984647"/>
              <a:gd name="connsiteY3" fmla="*/ 582022 h 4908310"/>
              <a:gd name="connsiteX4" fmla="*/ 777209 w 984647"/>
              <a:gd name="connsiteY4" fmla="*/ 2511172 h 4908310"/>
              <a:gd name="connsiteX5" fmla="*/ 770369 w 984647"/>
              <a:gd name="connsiteY5" fmla="*/ 4830601 h 4908310"/>
              <a:gd name="connsiteX6" fmla="*/ 415682 w 984647"/>
              <a:gd name="connsiteY6" fmla="*/ 4908310 h 4908310"/>
              <a:gd name="connsiteX7" fmla="*/ 334 w 984647"/>
              <a:gd name="connsiteY7" fmla="*/ 2464436 h 4908310"/>
              <a:gd name="connsiteX8" fmla="*/ 341813 w 984647"/>
              <a:gd name="connsiteY8" fmla="*/ 582022 h 4908310"/>
              <a:gd name="connsiteX9" fmla="*/ 127535 w 984647"/>
              <a:gd name="connsiteY9" fmla="*/ 582022 h 4908310"/>
              <a:gd name="connsiteX0" fmla="*/ 127535 w 984647"/>
              <a:gd name="connsiteY0" fmla="*/ 582022 h 4908310"/>
              <a:gd name="connsiteX1" fmla="*/ 556091 w 984647"/>
              <a:gd name="connsiteY1" fmla="*/ 0 h 4908310"/>
              <a:gd name="connsiteX2" fmla="*/ 984647 w 984647"/>
              <a:gd name="connsiteY2" fmla="*/ 582022 h 4908310"/>
              <a:gd name="connsiteX3" fmla="*/ 770369 w 984647"/>
              <a:gd name="connsiteY3" fmla="*/ 582022 h 4908310"/>
              <a:gd name="connsiteX4" fmla="*/ 777209 w 984647"/>
              <a:gd name="connsiteY4" fmla="*/ 2511172 h 4908310"/>
              <a:gd name="connsiteX5" fmla="*/ 855026 w 984647"/>
              <a:gd name="connsiteY5" fmla="*/ 4806099 h 4908310"/>
              <a:gd name="connsiteX6" fmla="*/ 415682 w 984647"/>
              <a:gd name="connsiteY6" fmla="*/ 4908310 h 4908310"/>
              <a:gd name="connsiteX7" fmla="*/ 334 w 984647"/>
              <a:gd name="connsiteY7" fmla="*/ 2464436 h 4908310"/>
              <a:gd name="connsiteX8" fmla="*/ 341813 w 984647"/>
              <a:gd name="connsiteY8" fmla="*/ 582022 h 4908310"/>
              <a:gd name="connsiteX9" fmla="*/ 127535 w 984647"/>
              <a:gd name="connsiteY9" fmla="*/ 582022 h 4908310"/>
              <a:gd name="connsiteX0" fmla="*/ 127535 w 984647"/>
              <a:gd name="connsiteY0" fmla="*/ 582022 h 4908310"/>
              <a:gd name="connsiteX1" fmla="*/ 556091 w 984647"/>
              <a:gd name="connsiteY1" fmla="*/ 0 h 4908310"/>
              <a:gd name="connsiteX2" fmla="*/ 984647 w 984647"/>
              <a:gd name="connsiteY2" fmla="*/ 582022 h 4908310"/>
              <a:gd name="connsiteX3" fmla="*/ 770369 w 984647"/>
              <a:gd name="connsiteY3" fmla="*/ 582022 h 4908310"/>
              <a:gd name="connsiteX4" fmla="*/ 395902 w 984647"/>
              <a:gd name="connsiteY4" fmla="*/ 2449041 h 4908310"/>
              <a:gd name="connsiteX5" fmla="*/ 855026 w 984647"/>
              <a:gd name="connsiteY5" fmla="*/ 4806099 h 4908310"/>
              <a:gd name="connsiteX6" fmla="*/ 415682 w 984647"/>
              <a:gd name="connsiteY6" fmla="*/ 4908310 h 4908310"/>
              <a:gd name="connsiteX7" fmla="*/ 334 w 984647"/>
              <a:gd name="connsiteY7" fmla="*/ 2464436 h 4908310"/>
              <a:gd name="connsiteX8" fmla="*/ 341813 w 984647"/>
              <a:gd name="connsiteY8" fmla="*/ 582022 h 4908310"/>
              <a:gd name="connsiteX9" fmla="*/ 127535 w 984647"/>
              <a:gd name="connsiteY9" fmla="*/ 582022 h 4908310"/>
              <a:gd name="connsiteX0" fmla="*/ 127535 w 984647"/>
              <a:gd name="connsiteY0" fmla="*/ 582022 h 4908310"/>
              <a:gd name="connsiteX1" fmla="*/ 556091 w 984647"/>
              <a:gd name="connsiteY1" fmla="*/ 0 h 4908310"/>
              <a:gd name="connsiteX2" fmla="*/ 984647 w 984647"/>
              <a:gd name="connsiteY2" fmla="*/ 582022 h 4908310"/>
              <a:gd name="connsiteX3" fmla="*/ 770369 w 984647"/>
              <a:gd name="connsiteY3" fmla="*/ 582022 h 4908310"/>
              <a:gd name="connsiteX4" fmla="*/ 395902 w 984647"/>
              <a:gd name="connsiteY4" fmla="*/ 2449041 h 4908310"/>
              <a:gd name="connsiteX5" fmla="*/ 855026 w 984647"/>
              <a:gd name="connsiteY5" fmla="*/ 4806099 h 4908310"/>
              <a:gd name="connsiteX6" fmla="*/ 415682 w 984647"/>
              <a:gd name="connsiteY6" fmla="*/ 4908310 h 4908310"/>
              <a:gd name="connsiteX7" fmla="*/ 334 w 984647"/>
              <a:gd name="connsiteY7" fmla="*/ 2464436 h 4908310"/>
              <a:gd name="connsiteX8" fmla="*/ 341813 w 984647"/>
              <a:gd name="connsiteY8" fmla="*/ 582022 h 4908310"/>
              <a:gd name="connsiteX9" fmla="*/ 127535 w 984647"/>
              <a:gd name="connsiteY9" fmla="*/ 582022 h 4908310"/>
              <a:gd name="connsiteX0" fmla="*/ 155666 w 1012778"/>
              <a:gd name="connsiteY0" fmla="*/ 582022 h 4908310"/>
              <a:gd name="connsiteX1" fmla="*/ 584222 w 1012778"/>
              <a:gd name="connsiteY1" fmla="*/ 0 h 4908310"/>
              <a:gd name="connsiteX2" fmla="*/ 1012778 w 1012778"/>
              <a:gd name="connsiteY2" fmla="*/ 582022 h 4908310"/>
              <a:gd name="connsiteX3" fmla="*/ 798500 w 1012778"/>
              <a:gd name="connsiteY3" fmla="*/ 582022 h 4908310"/>
              <a:gd name="connsiteX4" fmla="*/ 424033 w 1012778"/>
              <a:gd name="connsiteY4" fmla="*/ 2449041 h 4908310"/>
              <a:gd name="connsiteX5" fmla="*/ 883157 w 1012778"/>
              <a:gd name="connsiteY5" fmla="*/ 4806099 h 4908310"/>
              <a:gd name="connsiteX6" fmla="*/ 443813 w 1012778"/>
              <a:gd name="connsiteY6" fmla="*/ 4908310 h 4908310"/>
              <a:gd name="connsiteX7" fmla="*/ 307 w 1012778"/>
              <a:gd name="connsiteY7" fmla="*/ 2443225 h 4908310"/>
              <a:gd name="connsiteX8" fmla="*/ 369944 w 1012778"/>
              <a:gd name="connsiteY8" fmla="*/ 582022 h 4908310"/>
              <a:gd name="connsiteX9" fmla="*/ 155666 w 1012778"/>
              <a:gd name="connsiteY9" fmla="*/ 582022 h 4908310"/>
              <a:gd name="connsiteX0" fmla="*/ 174294 w 1031406"/>
              <a:gd name="connsiteY0" fmla="*/ 582022 h 4908310"/>
              <a:gd name="connsiteX1" fmla="*/ 602850 w 1031406"/>
              <a:gd name="connsiteY1" fmla="*/ 0 h 4908310"/>
              <a:gd name="connsiteX2" fmla="*/ 1031406 w 1031406"/>
              <a:gd name="connsiteY2" fmla="*/ 582022 h 4908310"/>
              <a:gd name="connsiteX3" fmla="*/ 817128 w 1031406"/>
              <a:gd name="connsiteY3" fmla="*/ 582022 h 4908310"/>
              <a:gd name="connsiteX4" fmla="*/ 442661 w 1031406"/>
              <a:gd name="connsiteY4" fmla="*/ 2449041 h 4908310"/>
              <a:gd name="connsiteX5" fmla="*/ 901785 w 1031406"/>
              <a:gd name="connsiteY5" fmla="*/ 4806099 h 4908310"/>
              <a:gd name="connsiteX6" fmla="*/ 462441 w 1031406"/>
              <a:gd name="connsiteY6" fmla="*/ 4908310 h 4908310"/>
              <a:gd name="connsiteX7" fmla="*/ 18935 w 1031406"/>
              <a:gd name="connsiteY7" fmla="*/ 2443225 h 4908310"/>
              <a:gd name="connsiteX8" fmla="*/ 388572 w 1031406"/>
              <a:gd name="connsiteY8" fmla="*/ 582022 h 4908310"/>
              <a:gd name="connsiteX9" fmla="*/ 174294 w 1031406"/>
              <a:gd name="connsiteY9" fmla="*/ 582022 h 4908310"/>
              <a:gd name="connsiteX0" fmla="*/ 237162 w 1094274"/>
              <a:gd name="connsiteY0" fmla="*/ 582022 h 4908310"/>
              <a:gd name="connsiteX1" fmla="*/ 665718 w 1094274"/>
              <a:gd name="connsiteY1" fmla="*/ 0 h 4908310"/>
              <a:gd name="connsiteX2" fmla="*/ 1094274 w 1094274"/>
              <a:gd name="connsiteY2" fmla="*/ 582022 h 4908310"/>
              <a:gd name="connsiteX3" fmla="*/ 879996 w 1094274"/>
              <a:gd name="connsiteY3" fmla="*/ 582022 h 4908310"/>
              <a:gd name="connsiteX4" fmla="*/ 505529 w 1094274"/>
              <a:gd name="connsiteY4" fmla="*/ 2449041 h 4908310"/>
              <a:gd name="connsiteX5" fmla="*/ 964653 w 1094274"/>
              <a:gd name="connsiteY5" fmla="*/ 4806099 h 4908310"/>
              <a:gd name="connsiteX6" fmla="*/ 525309 w 1094274"/>
              <a:gd name="connsiteY6" fmla="*/ 4908310 h 4908310"/>
              <a:gd name="connsiteX7" fmla="*/ 16929 w 1094274"/>
              <a:gd name="connsiteY7" fmla="*/ 2447321 h 4908310"/>
              <a:gd name="connsiteX8" fmla="*/ 451440 w 1094274"/>
              <a:gd name="connsiteY8" fmla="*/ 582022 h 4908310"/>
              <a:gd name="connsiteX9" fmla="*/ 237162 w 1094274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224170 w 1081282"/>
              <a:gd name="connsiteY0" fmla="*/ 582022 h 4908310"/>
              <a:gd name="connsiteX1" fmla="*/ 652726 w 1081282"/>
              <a:gd name="connsiteY1" fmla="*/ 0 h 4908310"/>
              <a:gd name="connsiteX2" fmla="*/ 1081282 w 1081282"/>
              <a:gd name="connsiteY2" fmla="*/ 582022 h 4908310"/>
              <a:gd name="connsiteX3" fmla="*/ 867004 w 1081282"/>
              <a:gd name="connsiteY3" fmla="*/ 582022 h 4908310"/>
              <a:gd name="connsiteX4" fmla="*/ 492537 w 1081282"/>
              <a:gd name="connsiteY4" fmla="*/ 2449041 h 4908310"/>
              <a:gd name="connsiteX5" fmla="*/ 951661 w 1081282"/>
              <a:gd name="connsiteY5" fmla="*/ 4806099 h 4908310"/>
              <a:gd name="connsiteX6" fmla="*/ 512317 w 1081282"/>
              <a:gd name="connsiteY6" fmla="*/ 4908310 h 4908310"/>
              <a:gd name="connsiteX7" fmla="*/ 3937 w 1081282"/>
              <a:gd name="connsiteY7" fmla="*/ 2447321 h 4908310"/>
              <a:gd name="connsiteX8" fmla="*/ 438448 w 1081282"/>
              <a:gd name="connsiteY8" fmla="*/ 582022 h 4908310"/>
              <a:gd name="connsiteX9" fmla="*/ 224170 w 1081282"/>
              <a:gd name="connsiteY9" fmla="*/ 582022 h 4908310"/>
              <a:gd name="connsiteX0" fmla="*/ 180088 w 1037200"/>
              <a:gd name="connsiteY0" fmla="*/ 582022 h 4908310"/>
              <a:gd name="connsiteX1" fmla="*/ 608644 w 1037200"/>
              <a:gd name="connsiteY1" fmla="*/ 0 h 4908310"/>
              <a:gd name="connsiteX2" fmla="*/ 1037200 w 1037200"/>
              <a:gd name="connsiteY2" fmla="*/ 582022 h 4908310"/>
              <a:gd name="connsiteX3" fmla="*/ 822922 w 1037200"/>
              <a:gd name="connsiteY3" fmla="*/ 582022 h 4908310"/>
              <a:gd name="connsiteX4" fmla="*/ 448455 w 1037200"/>
              <a:gd name="connsiteY4" fmla="*/ 2449041 h 4908310"/>
              <a:gd name="connsiteX5" fmla="*/ 907579 w 1037200"/>
              <a:gd name="connsiteY5" fmla="*/ 4806099 h 4908310"/>
              <a:gd name="connsiteX6" fmla="*/ 468235 w 1037200"/>
              <a:gd name="connsiteY6" fmla="*/ 4908310 h 4908310"/>
              <a:gd name="connsiteX7" fmla="*/ 4322 w 1037200"/>
              <a:gd name="connsiteY7" fmla="*/ 2423442 h 4908310"/>
              <a:gd name="connsiteX8" fmla="*/ 394366 w 1037200"/>
              <a:gd name="connsiteY8" fmla="*/ 582022 h 4908310"/>
              <a:gd name="connsiteX9" fmla="*/ 180088 w 1037200"/>
              <a:gd name="connsiteY9" fmla="*/ 582022 h 490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7200" h="4908310">
                <a:moveTo>
                  <a:pt x="180088" y="582022"/>
                </a:moveTo>
                <a:lnTo>
                  <a:pt x="608644" y="0"/>
                </a:lnTo>
                <a:lnTo>
                  <a:pt x="1037200" y="582022"/>
                </a:lnTo>
                <a:lnTo>
                  <a:pt x="822922" y="582022"/>
                </a:lnTo>
                <a:cubicBezTo>
                  <a:pt x="724798" y="893192"/>
                  <a:pt x="412842" y="2254034"/>
                  <a:pt x="448455" y="2449041"/>
                </a:cubicBezTo>
                <a:cubicBezTo>
                  <a:pt x="484068" y="2644048"/>
                  <a:pt x="812677" y="4371354"/>
                  <a:pt x="907579" y="4806099"/>
                </a:cubicBezTo>
                <a:lnTo>
                  <a:pt x="468235" y="4908310"/>
                </a:lnTo>
                <a:cubicBezTo>
                  <a:pt x="378038" y="4480892"/>
                  <a:pt x="55508" y="2758903"/>
                  <a:pt x="4322" y="2423442"/>
                </a:cubicBezTo>
                <a:cubicBezTo>
                  <a:pt x="-46864" y="2087981"/>
                  <a:pt x="373166" y="895758"/>
                  <a:pt x="394366" y="582022"/>
                </a:cubicBezTo>
                <a:lnTo>
                  <a:pt x="180088" y="5820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3" name="TextBox 270"/>
          <p:cNvSpPr txBox="1">
            <a:spLocks noChangeArrowheads="1"/>
          </p:cNvSpPr>
          <p:nvPr/>
        </p:nvSpPr>
        <p:spPr bwMode="auto">
          <a:xfrm>
            <a:off x="6691313" y="1641475"/>
            <a:ext cx="1928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HDV virus (SVP-like)</a:t>
            </a:r>
          </a:p>
        </p:txBody>
      </p:sp>
      <p:sp>
        <p:nvSpPr>
          <p:cNvPr id="614" name="Oval 613"/>
          <p:cNvSpPr>
            <a:spLocks noChangeArrowheads="1"/>
          </p:cNvSpPr>
          <p:nvPr/>
        </p:nvSpPr>
        <p:spPr bwMode="auto">
          <a:xfrm rot="-2798781">
            <a:off x="2335213" y="4830763"/>
            <a:ext cx="90487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15" name="Oval 614"/>
          <p:cNvSpPr>
            <a:spLocks noChangeArrowheads="1"/>
          </p:cNvSpPr>
          <p:nvPr/>
        </p:nvSpPr>
        <p:spPr bwMode="auto">
          <a:xfrm rot="-2798781">
            <a:off x="2548732" y="4769643"/>
            <a:ext cx="114300" cy="93663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16" name="Oval 615"/>
          <p:cNvSpPr>
            <a:spLocks noChangeArrowheads="1"/>
          </p:cNvSpPr>
          <p:nvPr/>
        </p:nvSpPr>
        <p:spPr bwMode="auto">
          <a:xfrm rot="-2798781">
            <a:off x="2470150" y="4902200"/>
            <a:ext cx="114300" cy="952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17" name="Oval 616"/>
          <p:cNvSpPr>
            <a:spLocks noChangeArrowheads="1"/>
          </p:cNvSpPr>
          <p:nvPr/>
        </p:nvSpPr>
        <p:spPr bwMode="auto">
          <a:xfrm rot="-2798781">
            <a:off x="2359819" y="4656932"/>
            <a:ext cx="920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18" name="Oval 617"/>
          <p:cNvSpPr>
            <a:spLocks noChangeArrowheads="1"/>
          </p:cNvSpPr>
          <p:nvPr/>
        </p:nvSpPr>
        <p:spPr bwMode="auto">
          <a:xfrm rot="-2798781">
            <a:off x="2486819" y="4609306"/>
            <a:ext cx="90488" cy="1174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19" name="Oval 618"/>
          <p:cNvSpPr>
            <a:spLocks noChangeArrowheads="1"/>
          </p:cNvSpPr>
          <p:nvPr/>
        </p:nvSpPr>
        <p:spPr bwMode="auto">
          <a:xfrm rot="-2798781">
            <a:off x="2191544" y="4856957"/>
            <a:ext cx="920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20" name="Oval 619"/>
          <p:cNvSpPr>
            <a:spLocks noChangeArrowheads="1"/>
          </p:cNvSpPr>
          <p:nvPr/>
        </p:nvSpPr>
        <p:spPr bwMode="auto">
          <a:xfrm rot="-2798781">
            <a:off x="2334419" y="4977607"/>
            <a:ext cx="920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21" name="Oval 620"/>
          <p:cNvSpPr>
            <a:spLocks noChangeArrowheads="1"/>
          </p:cNvSpPr>
          <p:nvPr/>
        </p:nvSpPr>
        <p:spPr bwMode="auto">
          <a:xfrm rot="-2798781">
            <a:off x="2787650" y="4794250"/>
            <a:ext cx="114300" cy="952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22" name="Oval 621"/>
          <p:cNvSpPr>
            <a:spLocks noChangeArrowheads="1"/>
          </p:cNvSpPr>
          <p:nvPr/>
        </p:nvSpPr>
        <p:spPr bwMode="auto">
          <a:xfrm rot="-2798781">
            <a:off x="2651919" y="4869657"/>
            <a:ext cx="92075" cy="11588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23" name="Oval 622"/>
          <p:cNvSpPr>
            <a:spLocks noChangeArrowheads="1"/>
          </p:cNvSpPr>
          <p:nvPr/>
        </p:nvSpPr>
        <p:spPr bwMode="auto">
          <a:xfrm rot="-2798781">
            <a:off x="2695575" y="4694238"/>
            <a:ext cx="114300" cy="952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24" name="Down Arrow 623"/>
          <p:cNvSpPr/>
          <p:nvPr/>
        </p:nvSpPr>
        <p:spPr>
          <a:xfrm rot="16200000">
            <a:off x="1876425" y="4814888"/>
            <a:ext cx="222250" cy="330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25" name="Down Arrow 624"/>
          <p:cNvSpPr/>
          <p:nvPr/>
        </p:nvSpPr>
        <p:spPr>
          <a:xfrm rot="9677174">
            <a:off x="2225675" y="4195763"/>
            <a:ext cx="222250" cy="381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26" name="TextBox 625"/>
          <p:cNvSpPr txBox="1">
            <a:spLocks noChangeArrowheads="1"/>
          </p:cNvSpPr>
          <p:nvPr/>
        </p:nvSpPr>
        <p:spPr bwMode="auto">
          <a:xfrm>
            <a:off x="900113" y="4525963"/>
            <a:ext cx="56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>
                <a:solidFill>
                  <a:srgbClr val="FF0000"/>
                </a:solidFill>
                <a:cs typeface="Arial" panose="020B0604020202020204" pitchFamily="34" charset="0"/>
              </a:rPr>
              <a:t>HDV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400">
                <a:solidFill>
                  <a:srgbClr val="FF0000"/>
                </a:solidFill>
                <a:cs typeface="Arial" panose="020B0604020202020204" pitchFamily="34" charset="0"/>
              </a:rPr>
              <a:t>RNP</a:t>
            </a:r>
          </a:p>
        </p:txBody>
      </p:sp>
      <p:sp>
        <p:nvSpPr>
          <p:cNvPr id="627" name="Down Arrow 626"/>
          <p:cNvSpPr/>
          <p:nvPr/>
        </p:nvSpPr>
        <p:spPr>
          <a:xfrm rot="11365658">
            <a:off x="2255838" y="3646488"/>
            <a:ext cx="222250" cy="4445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28" name="TextBox 627"/>
          <p:cNvSpPr txBox="1">
            <a:spLocks noChangeArrowheads="1"/>
          </p:cNvSpPr>
          <p:nvPr/>
        </p:nvSpPr>
        <p:spPr bwMode="auto">
          <a:xfrm>
            <a:off x="1455738" y="3989388"/>
            <a:ext cx="565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>
                <a:solidFill>
                  <a:srgbClr val="FF0000"/>
                </a:solidFill>
                <a:cs typeface="Arial" panose="020B0604020202020204" pitchFamily="34" charset="0"/>
              </a:rPr>
              <a:t>HDV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400">
                <a:solidFill>
                  <a:srgbClr val="FF0000"/>
                </a:solidFill>
                <a:cs typeface="Arial" panose="020B0604020202020204" pitchFamily="34" charset="0"/>
              </a:rPr>
              <a:t>RNA</a:t>
            </a:r>
          </a:p>
        </p:txBody>
      </p:sp>
      <p:sp>
        <p:nvSpPr>
          <p:cNvPr id="629" name="Oval 628"/>
          <p:cNvSpPr/>
          <p:nvPr/>
        </p:nvSpPr>
        <p:spPr>
          <a:xfrm>
            <a:off x="1376363" y="4449763"/>
            <a:ext cx="122237" cy="12223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0" name="Oval 629"/>
          <p:cNvSpPr/>
          <p:nvPr/>
        </p:nvSpPr>
        <p:spPr>
          <a:xfrm>
            <a:off x="1471613" y="4449763"/>
            <a:ext cx="122237" cy="12223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1" name="Oval 630"/>
          <p:cNvSpPr/>
          <p:nvPr/>
        </p:nvSpPr>
        <p:spPr>
          <a:xfrm>
            <a:off x="1544638" y="4468813"/>
            <a:ext cx="122237" cy="12223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2" name="Oval 631"/>
          <p:cNvSpPr/>
          <p:nvPr/>
        </p:nvSpPr>
        <p:spPr>
          <a:xfrm>
            <a:off x="1600200" y="4492625"/>
            <a:ext cx="122238" cy="12223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3" name="Oval 632"/>
          <p:cNvSpPr/>
          <p:nvPr/>
        </p:nvSpPr>
        <p:spPr>
          <a:xfrm>
            <a:off x="1731963" y="4483100"/>
            <a:ext cx="122237" cy="12223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4" name="Oval 633"/>
          <p:cNvSpPr/>
          <p:nvPr/>
        </p:nvSpPr>
        <p:spPr>
          <a:xfrm>
            <a:off x="1766888" y="4581525"/>
            <a:ext cx="122237" cy="12065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chemeClr val="tx1"/>
              </a:solidFill>
            </a:endParaRPr>
          </a:p>
        </p:txBody>
      </p:sp>
      <p:sp>
        <p:nvSpPr>
          <p:cNvPr id="635" name="Oval 634"/>
          <p:cNvSpPr>
            <a:spLocks noChangeArrowheads="1"/>
          </p:cNvSpPr>
          <p:nvPr/>
        </p:nvSpPr>
        <p:spPr bwMode="auto">
          <a:xfrm rot="-2798781">
            <a:off x="1550988" y="4886325"/>
            <a:ext cx="92075" cy="1174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36" name="Oval 635"/>
          <p:cNvSpPr>
            <a:spLocks noChangeArrowheads="1"/>
          </p:cNvSpPr>
          <p:nvPr/>
        </p:nvSpPr>
        <p:spPr bwMode="auto">
          <a:xfrm rot="-2798781">
            <a:off x="1686719" y="4958557"/>
            <a:ext cx="114300" cy="93662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37" name="Oval 636"/>
          <p:cNvSpPr>
            <a:spLocks noChangeArrowheads="1"/>
          </p:cNvSpPr>
          <p:nvPr/>
        </p:nvSpPr>
        <p:spPr bwMode="auto">
          <a:xfrm rot="-2798781">
            <a:off x="1409700" y="4913313"/>
            <a:ext cx="90487" cy="11588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38" name="Oval 637"/>
          <p:cNvSpPr>
            <a:spLocks noChangeArrowheads="1"/>
          </p:cNvSpPr>
          <p:nvPr/>
        </p:nvSpPr>
        <p:spPr bwMode="auto">
          <a:xfrm rot="-2798781">
            <a:off x="1550988" y="5032375"/>
            <a:ext cx="92075" cy="1174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CA" altLang="en-US" sz="1800">
              <a:solidFill>
                <a:schemeClr val="tx1"/>
              </a:solidFill>
            </a:endParaRPr>
          </a:p>
        </p:txBody>
      </p:sp>
      <p:sp>
        <p:nvSpPr>
          <p:cNvPr id="639" name="Down Arrow 638"/>
          <p:cNvSpPr/>
          <p:nvPr/>
        </p:nvSpPr>
        <p:spPr>
          <a:xfrm rot="1195981">
            <a:off x="1457325" y="4641850"/>
            <a:ext cx="223838" cy="18891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" grpId="0"/>
      <p:bldP spid="286" grpId="0"/>
      <p:bldP spid="613" grpId="0"/>
      <p:bldP spid="614" grpId="0" animBg="1"/>
      <p:bldP spid="615" grpId="0" animBg="1"/>
      <p:bldP spid="616" grpId="0" animBg="1"/>
      <p:bldP spid="617" grpId="0" animBg="1"/>
      <p:bldP spid="618" grpId="0" animBg="1"/>
      <p:bldP spid="619" grpId="0" animBg="1"/>
      <p:bldP spid="620" grpId="0" animBg="1"/>
      <p:bldP spid="621" grpId="0" animBg="1"/>
      <p:bldP spid="622" grpId="0" animBg="1"/>
      <p:bldP spid="623" grpId="0" animBg="1"/>
      <p:bldP spid="624" grpId="0" animBg="1"/>
      <p:bldP spid="625" grpId="0" animBg="1"/>
      <p:bldP spid="626" grpId="0"/>
      <p:bldP spid="627" grpId="0" animBg="1"/>
      <p:bldP spid="628" grpId="0"/>
      <p:bldP spid="629" grpId="0" animBg="1"/>
      <p:bldP spid="630" grpId="0" animBg="1"/>
      <p:bldP spid="631" grpId="0" animBg="1"/>
      <p:bldP spid="632" grpId="0" animBg="1"/>
      <p:bldP spid="633" grpId="0" animBg="1"/>
      <p:bldP spid="634" grpId="0" animBg="1"/>
      <p:bldP spid="635" grpId="0" animBg="1"/>
      <p:bldP spid="636" grpId="0" animBg="1"/>
      <p:bldP spid="637" grpId="0" animBg="1"/>
      <p:bldP spid="638" grpId="0" animBg="1"/>
      <p:bldP spid="6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REP 301 Trial Overview </a:t>
            </a:r>
            <a:endParaRPr lang="en-CA" dirty="0"/>
          </a:p>
        </p:txBody>
      </p:sp>
      <p:sp>
        <p:nvSpPr>
          <p:cNvPr id="61443" name="TextBox 74"/>
          <p:cNvSpPr txBox="1">
            <a:spLocks noChangeArrowheads="1"/>
          </p:cNvSpPr>
          <p:nvPr/>
        </p:nvSpPr>
        <p:spPr bwMode="auto">
          <a:xfrm>
            <a:off x="6965950" y="3067050"/>
            <a:ext cx="194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Follow up</a:t>
            </a:r>
          </a:p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(4, 12 and 24 weeks) </a:t>
            </a:r>
          </a:p>
        </p:txBody>
      </p:sp>
      <p:sp>
        <p:nvSpPr>
          <p:cNvPr id="61444" name="TextBox 46"/>
          <p:cNvSpPr txBox="1">
            <a:spLocks noChangeArrowheads="1"/>
          </p:cNvSpPr>
          <p:nvPr/>
        </p:nvSpPr>
        <p:spPr bwMode="auto">
          <a:xfrm>
            <a:off x="2446338" y="3403600"/>
            <a:ext cx="3556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Font typeface="Arial" panose="020B0604020202020204" pitchFamily="34" charset="0"/>
              <a:buNone/>
            </a:pP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Pegylated interferon </a:t>
            </a:r>
            <a:r>
              <a:rPr lang="el-GR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-2a</a:t>
            </a: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180 </a:t>
            </a:r>
            <a:r>
              <a:rPr lang="el-GR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μ</a:t>
            </a: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 qW SC 48 weeks</a:t>
            </a:r>
          </a:p>
        </p:txBody>
      </p:sp>
      <p:sp>
        <p:nvSpPr>
          <p:cNvPr id="61445" name="TextBox 23"/>
          <p:cNvSpPr txBox="1">
            <a:spLocks noChangeArrowheads="1"/>
          </p:cNvSpPr>
          <p:nvPr/>
        </p:nvSpPr>
        <p:spPr bwMode="auto">
          <a:xfrm>
            <a:off x="409575" y="2798763"/>
            <a:ext cx="2193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REP 2139-Ca</a:t>
            </a:r>
          </a:p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500mg qW </a:t>
            </a: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IV</a:t>
            </a: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15 weeks</a:t>
            </a:r>
          </a:p>
        </p:txBody>
      </p:sp>
      <p:cxnSp>
        <p:nvCxnSpPr>
          <p:cNvPr id="61446" name="Straight Arrow Connector 8"/>
          <p:cNvCxnSpPr>
            <a:cxnSpLocks noChangeShapeType="1"/>
          </p:cNvCxnSpPr>
          <p:nvPr/>
        </p:nvCxnSpPr>
        <p:spPr bwMode="auto">
          <a:xfrm>
            <a:off x="2452688" y="3419475"/>
            <a:ext cx="3883025" cy="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7" name="Straight Arrow Connector 9"/>
          <p:cNvCxnSpPr>
            <a:cxnSpLocks noChangeShapeType="1"/>
          </p:cNvCxnSpPr>
          <p:nvPr/>
        </p:nvCxnSpPr>
        <p:spPr bwMode="auto">
          <a:xfrm>
            <a:off x="511175" y="2825750"/>
            <a:ext cx="1941513" cy="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Left Brace 9"/>
          <p:cNvSpPr/>
          <p:nvPr/>
        </p:nvSpPr>
        <p:spPr>
          <a:xfrm flipH="1">
            <a:off x="6588125" y="2794000"/>
            <a:ext cx="192088" cy="1135063"/>
          </a:xfrm>
          <a:prstGeom prst="leftBrace">
            <a:avLst/>
          </a:prstGeom>
          <a:noFill/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kern="0">
              <a:ln w="38100">
                <a:solidFill>
                  <a:prstClr val="black"/>
                </a:solidFill>
              </a:ln>
              <a:solidFill>
                <a:srgbClr val="002060"/>
              </a:solidFill>
              <a:latin typeface="+mn-lt"/>
            </a:endParaRPr>
          </a:p>
        </p:txBody>
      </p:sp>
      <p:sp>
        <p:nvSpPr>
          <p:cNvPr id="61449" name="TextBox 23"/>
          <p:cNvSpPr txBox="1">
            <a:spLocks noChangeArrowheads="1"/>
          </p:cNvSpPr>
          <p:nvPr/>
        </p:nvSpPr>
        <p:spPr bwMode="auto">
          <a:xfrm>
            <a:off x="2457450" y="2798763"/>
            <a:ext cx="2289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REP 2139-Ca</a:t>
            </a:r>
            <a:endParaRPr lang="en-CA" altLang="en-US" sz="160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250mg qW </a:t>
            </a:r>
            <a:r>
              <a:rPr lang="en-CA" altLang="en-US" sz="1600" b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IV</a:t>
            </a: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15 weeks</a:t>
            </a:r>
          </a:p>
        </p:txBody>
      </p:sp>
      <p:cxnSp>
        <p:nvCxnSpPr>
          <p:cNvPr id="61450" name="Straight Arrow Connector 12"/>
          <p:cNvCxnSpPr>
            <a:cxnSpLocks noChangeShapeType="1"/>
          </p:cNvCxnSpPr>
          <p:nvPr/>
        </p:nvCxnSpPr>
        <p:spPr bwMode="auto">
          <a:xfrm>
            <a:off x="2463800" y="2825750"/>
            <a:ext cx="1939925" cy="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1" name="Straight Arrow Connector 13"/>
          <p:cNvCxnSpPr>
            <a:cxnSpLocks noChangeShapeType="1"/>
          </p:cNvCxnSpPr>
          <p:nvPr/>
        </p:nvCxnSpPr>
        <p:spPr bwMode="auto">
          <a:xfrm>
            <a:off x="511175" y="2541588"/>
            <a:ext cx="6146800" cy="0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614363" y="4265613"/>
            <a:ext cx="8245475" cy="1938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Primary efficacy endpoints (viremia monitored offsite in Essen, Germany):</a:t>
            </a: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 marL="985838" indent="-342900">
              <a:buFont typeface="+mj-lt"/>
              <a:buAutoNum type="arabicPeriod"/>
              <a:defRPr/>
            </a:pPr>
            <a:r>
              <a:rPr lang="en-CA" sz="2000" dirty="0">
                <a:solidFill>
                  <a:srgbClr val="002060"/>
                </a:solidFill>
              </a:rPr>
              <a:t>Serum </a:t>
            </a:r>
            <a:r>
              <a:rPr lang="en-CA" sz="2000" dirty="0" err="1">
                <a:solidFill>
                  <a:srgbClr val="002060"/>
                </a:solidFill>
              </a:rPr>
              <a:t>HBsAg</a:t>
            </a:r>
            <a:r>
              <a:rPr lang="en-CA" sz="2000" dirty="0">
                <a:solidFill>
                  <a:srgbClr val="002060"/>
                </a:solidFill>
              </a:rPr>
              <a:t> reduction</a:t>
            </a:r>
          </a:p>
          <a:p>
            <a:pPr marL="985838" indent="-342900">
              <a:buFont typeface="+mj-lt"/>
              <a:buAutoNum type="arabicPeriod"/>
              <a:defRPr/>
            </a:pPr>
            <a:r>
              <a:rPr lang="en-CA" sz="2000" dirty="0">
                <a:solidFill>
                  <a:srgbClr val="002060"/>
                </a:solidFill>
              </a:rPr>
              <a:t>Anti-HBs production</a:t>
            </a:r>
          </a:p>
          <a:p>
            <a:pPr marL="985838" indent="-342900">
              <a:buFont typeface="+mj-lt"/>
              <a:buAutoNum type="arabicPeriod"/>
              <a:defRPr/>
            </a:pPr>
            <a:r>
              <a:rPr lang="en-CA" sz="2000" dirty="0">
                <a:solidFill>
                  <a:srgbClr val="002060"/>
                </a:solidFill>
              </a:rPr>
              <a:t>HDV RNA reduction</a:t>
            </a:r>
          </a:p>
          <a:p>
            <a:pPr marL="985838" indent="-342900">
              <a:buFont typeface="+mj-lt"/>
              <a:buAutoNum type="arabicPeriod"/>
              <a:defRPr/>
            </a:pPr>
            <a:r>
              <a:rPr lang="en-CA" sz="2000" dirty="0">
                <a:solidFill>
                  <a:srgbClr val="002060"/>
                </a:solidFill>
              </a:rPr>
              <a:t>Functional control maintained 24 weeks after treatment withdrawal</a:t>
            </a:r>
          </a:p>
        </p:txBody>
      </p:sp>
      <p:sp>
        <p:nvSpPr>
          <p:cNvPr id="61453" name="TextBox 3"/>
          <p:cNvSpPr txBox="1">
            <a:spLocks noChangeArrowheads="1"/>
          </p:cNvSpPr>
          <p:nvPr/>
        </p:nvSpPr>
        <p:spPr bwMode="auto">
          <a:xfrm>
            <a:off x="779463" y="1285875"/>
            <a:ext cx="7685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CA" altLang="en-US" sz="2000" dirty="0">
                <a:solidFill>
                  <a:srgbClr val="002060"/>
                </a:solidFill>
                <a:latin typeface="Calibri" panose="020F0502020204030204" pitchFamily="34" charset="0"/>
              </a:rPr>
              <a:t>12 Caucasian patients with confirmed chronic HBV / HDV co-infection</a:t>
            </a:r>
          </a:p>
          <a:p>
            <a:pPr>
              <a:spcBef>
                <a:spcPct val="0"/>
              </a:spcBef>
            </a:pPr>
            <a:r>
              <a:rPr lang="en-CA" altLang="en-US" sz="2000" dirty="0">
                <a:solidFill>
                  <a:srgbClr val="002060"/>
                </a:solidFill>
                <a:latin typeface="Calibri" panose="020F0502020204030204" pitchFamily="34" charset="0"/>
              </a:rPr>
              <a:t>Clinicaltrials.org # NCT02233075</a:t>
            </a:r>
          </a:p>
          <a:p>
            <a:pPr>
              <a:spcBef>
                <a:spcPct val="0"/>
              </a:spcBef>
            </a:pPr>
            <a:r>
              <a:rPr lang="en-CA" altLang="en-US" sz="2000" dirty="0">
                <a:solidFill>
                  <a:srgbClr val="002060"/>
                </a:solidFill>
                <a:latin typeface="Calibri" panose="020F0502020204030204" pitchFamily="34" charset="0"/>
              </a:rPr>
              <a:t>1 trial site (Moldova), GCP-compliant, CRO monitored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7550" y="2210177"/>
            <a:ext cx="310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>
                <a:solidFill>
                  <a:srgbClr val="00B050"/>
                </a:solidFill>
              </a:rPr>
              <a:t>previously presented at EASL 2016</a:t>
            </a:r>
            <a:endParaRPr lang="en-CA" sz="1600" b="1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4869" y="6034673"/>
            <a:ext cx="3588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>
                <a:solidFill>
                  <a:srgbClr val="00B050"/>
                </a:solidFill>
              </a:rPr>
              <a:t>to be presented at AASLD 2016 (Boston)</a:t>
            </a:r>
            <a:endParaRPr lang="en-CA" sz="1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44" grpId="0"/>
      <p:bldP spid="61445" grpId="0"/>
      <p:bldP spid="10" grpId="0" animBg="1"/>
      <p:bldP spid="61449" grpId="0"/>
      <p:bldP spid="14" grpId="0"/>
      <p:bldP spid="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/>
              <a:t>Interim REP 301 Efficacy Data</a:t>
            </a:r>
            <a:br>
              <a:rPr lang="en-CA" sz="2800" dirty="0"/>
            </a:br>
            <a:r>
              <a:rPr lang="en-CA" sz="2800" dirty="0"/>
              <a:t>(serum HBsAg</a:t>
            </a:r>
            <a:r>
              <a:rPr lang="en-CA" sz="2800" dirty="0" smtClean="0"/>
              <a:t>)</a:t>
            </a:r>
            <a:endParaRPr lang="en-CA" sz="2800" dirty="0"/>
          </a:p>
        </p:txBody>
      </p:sp>
      <p:pic>
        <p:nvPicPr>
          <p:cNvPr id="62467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989138"/>
            <a:ext cx="61626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2590800" y="3946525"/>
            <a:ext cx="3738563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69" name="TextBox 19"/>
          <p:cNvSpPr txBox="1">
            <a:spLocks noChangeArrowheads="1"/>
          </p:cNvSpPr>
          <p:nvPr/>
        </p:nvSpPr>
        <p:spPr bwMode="auto">
          <a:xfrm>
            <a:off x="4551363" y="3946525"/>
            <a:ext cx="1030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B0F0"/>
                </a:solidFill>
                <a:latin typeface="Calibri" panose="020F0502020204030204" pitchFamily="34" charset="0"/>
              </a:rPr>
              <a:t>Full response</a:t>
            </a:r>
          </a:p>
        </p:txBody>
      </p:sp>
      <p:sp>
        <p:nvSpPr>
          <p:cNvPr id="62470" name="TextBox 21"/>
          <p:cNvSpPr txBox="1">
            <a:spLocks noChangeArrowheads="1"/>
          </p:cNvSpPr>
          <p:nvPr/>
        </p:nvSpPr>
        <p:spPr bwMode="auto">
          <a:xfrm>
            <a:off x="4551363" y="3670300"/>
            <a:ext cx="1212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B0F0"/>
                </a:solidFill>
                <a:latin typeface="Calibri" panose="020F0502020204030204" pitchFamily="34" charset="0"/>
              </a:rPr>
              <a:t>Partial response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3714750" y="1657350"/>
            <a:ext cx="781050" cy="1746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4" name="Rectangle 23"/>
          <p:cNvSpPr/>
          <p:nvPr/>
        </p:nvSpPr>
        <p:spPr>
          <a:xfrm>
            <a:off x="2835275" y="1657350"/>
            <a:ext cx="879475" cy="1746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000" b="1" dirty="0"/>
              <a:t>REP 2139-Ca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3714750" y="1831975"/>
            <a:ext cx="2614613" cy="314325"/>
          </a:xfrm>
          <a:prstGeom prst="right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000" b="1" dirty="0"/>
              <a:t>Peg-IFN</a:t>
            </a:r>
          </a:p>
        </p:txBody>
      </p:sp>
      <p:sp>
        <p:nvSpPr>
          <p:cNvPr id="62474" name="TextBox 25"/>
          <p:cNvSpPr txBox="1">
            <a:spLocks noChangeArrowheads="1"/>
          </p:cNvSpPr>
          <p:nvPr/>
        </p:nvSpPr>
        <p:spPr bwMode="auto">
          <a:xfrm>
            <a:off x="6889750" y="1444625"/>
            <a:ext cx="914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Reported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HBsAg level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(IU / ml)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7165975" y="2171700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165975" y="232092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7165975" y="2468563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7165975" y="2928938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7165975" y="324802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7165975" y="386397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481" name="TextBox 32"/>
          <p:cNvSpPr txBox="1">
            <a:spLocks noChangeArrowheads="1"/>
          </p:cNvSpPr>
          <p:nvPr/>
        </p:nvSpPr>
        <p:spPr bwMode="auto">
          <a:xfrm>
            <a:off x="7434263" y="2070100"/>
            <a:ext cx="68421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 0.01 (EOT)</a:t>
            </a:r>
          </a:p>
        </p:txBody>
      </p:sp>
      <p:sp>
        <p:nvSpPr>
          <p:cNvPr id="62482" name="TextBox 33"/>
          <p:cNvSpPr txBox="1">
            <a:spLocks noChangeArrowheads="1"/>
          </p:cNvSpPr>
          <p:nvPr/>
        </p:nvSpPr>
        <p:spPr bwMode="auto">
          <a:xfrm>
            <a:off x="7451725" y="2228850"/>
            <a:ext cx="6492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0.01 (EOT)</a:t>
            </a:r>
          </a:p>
        </p:txBody>
      </p:sp>
      <p:sp>
        <p:nvSpPr>
          <p:cNvPr id="62483" name="TextBox 35"/>
          <p:cNvSpPr txBox="1">
            <a:spLocks noChangeArrowheads="1"/>
          </p:cNvSpPr>
          <p:nvPr/>
        </p:nvSpPr>
        <p:spPr bwMode="auto">
          <a:xfrm>
            <a:off x="7454900" y="2376488"/>
            <a:ext cx="6445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TND (EOT)</a:t>
            </a:r>
          </a:p>
        </p:txBody>
      </p:sp>
      <p:sp>
        <p:nvSpPr>
          <p:cNvPr id="62484" name="TextBox 38"/>
          <p:cNvSpPr txBox="1">
            <a:spLocks noChangeArrowheads="1"/>
          </p:cNvSpPr>
          <p:nvPr/>
        </p:nvSpPr>
        <p:spPr bwMode="auto">
          <a:xfrm>
            <a:off x="7451725" y="2836863"/>
            <a:ext cx="6492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0.01 (EOT)</a:t>
            </a:r>
          </a:p>
        </p:txBody>
      </p:sp>
      <p:sp>
        <p:nvSpPr>
          <p:cNvPr id="62485" name="TextBox 39"/>
          <p:cNvSpPr txBox="1">
            <a:spLocks noChangeArrowheads="1"/>
          </p:cNvSpPr>
          <p:nvPr/>
        </p:nvSpPr>
        <p:spPr bwMode="auto">
          <a:xfrm>
            <a:off x="7448550" y="3155950"/>
            <a:ext cx="7715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0.42 (TW60)</a:t>
            </a:r>
          </a:p>
        </p:txBody>
      </p:sp>
      <p:sp>
        <p:nvSpPr>
          <p:cNvPr id="62486" name="TextBox 40"/>
          <p:cNvSpPr txBox="1">
            <a:spLocks noChangeArrowheads="1"/>
          </p:cNvSpPr>
          <p:nvPr/>
        </p:nvSpPr>
        <p:spPr bwMode="auto">
          <a:xfrm>
            <a:off x="7451725" y="3773488"/>
            <a:ext cx="7651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TND (TW54)</a:t>
            </a:r>
          </a:p>
        </p:txBody>
      </p:sp>
      <p:sp>
        <p:nvSpPr>
          <p:cNvPr id="62487" name="Rectangle 34"/>
          <p:cNvSpPr>
            <a:spLocks noChangeArrowheads="1"/>
          </p:cNvSpPr>
          <p:nvPr/>
        </p:nvSpPr>
        <p:spPr bwMode="auto">
          <a:xfrm>
            <a:off x="1558925" y="5732463"/>
            <a:ext cx="6110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75% of patients achieved a </a:t>
            </a:r>
            <a:r>
              <a:rPr lang="en-CA" altLang="en-US" sz="1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multilog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 reduction in serum </a:t>
            </a:r>
            <a:r>
              <a:rPr lang="en-CA" altLang="en-US" sz="1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62488" name="TextBox 1"/>
          <p:cNvSpPr txBox="1">
            <a:spLocks noChangeArrowheads="1"/>
          </p:cNvSpPr>
          <p:nvPr/>
        </p:nvSpPr>
        <p:spPr bwMode="auto">
          <a:xfrm>
            <a:off x="98425" y="6157913"/>
            <a:ext cx="4573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2060"/>
                </a:solidFill>
                <a:latin typeface="Calibri" panose="020F0502020204030204" pitchFamily="34" charset="0"/>
              </a:rPr>
              <a:t>LLOQ = lower limit of quantification EOT = end of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Anti-HBs response versus HBsAg response</a:t>
            </a:r>
            <a:endParaRPr lang="en-CA" sz="2800" dirty="0"/>
          </a:p>
        </p:txBody>
      </p:sp>
      <p:pic>
        <p:nvPicPr>
          <p:cNvPr id="64515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2270125"/>
            <a:ext cx="4627562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6"/>
          <p:cNvSpPr txBox="1"/>
          <p:nvPr/>
        </p:nvSpPr>
        <p:spPr>
          <a:xfrm>
            <a:off x="5791200" y="952500"/>
            <a:ext cx="1909763" cy="5238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srgbClr val="00B0F0"/>
                </a:solidFill>
              </a:rPr>
              <a:t>HBsAg partial </a:t>
            </a:r>
            <a:r>
              <a:rPr lang="en-CA" sz="1400" b="1" dirty="0" smtClean="0">
                <a:solidFill>
                  <a:srgbClr val="00B0F0"/>
                </a:solidFill>
              </a:rPr>
              <a:t>response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 smtClean="0">
                <a:solidFill>
                  <a:srgbClr val="00B0F0"/>
                </a:solidFill>
              </a:rPr>
              <a:t>(</a:t>
            </a:r>
            <a:r>
              <a:rPr lang="en-CA" sz="1400" b="1" dirty="0" err="1" smtClean="0">
                <a:solidFill>
                  <a:srgbClr val="00B0F0"/>
                </a:solidFill>
              </a:rPr>
              <a:t>HBsAg</a:t>
            </a:r>
            <a:r>
              <a:rPr lang="en-CA" sz="1400" b="1" dirty="0" smtClean="0">
                <a:solidFill>
                  <a:srgbClr val="00B0F0"/>
                </a:solidFill>
              </a:rPr>
              <a:t> &gt; 1 IU / ml)</a:t>
            </a:r>
            <a:endParaRPr lang="en-CA" sz="1400" b="1" dirty="0">
              <a:solidFill>
                <a:srgbClr val="00B0F0"/>
              </a:solidFill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1201738" y="952500"/>
            <a:ext cx="1662112" cy="5238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srgbClr val="00B0F0"/>
                </a:solidFill>
              </a:rPr>
              <a:t>HBsAg full </a:t>
            </a:r>
            <a:r>
              <a:rPr lang="en-CA" sz="1400" b="1" dirty="0" smtClean="0">
                <a:solidFill>
                  <a:srgbClr val="00B0F0"/>
                </a:solidFill>
              </a:rPr>
              <a:t>response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 smtClean="0">
                <a:solidFill>
                  <a:srgbClr val="00B0F0"/>
                </a:solidFill>
              </a:rPr>
              <a:t>(</a:t>
            </a:r>
            <a:r>
              <a:rPr lang="en-CA" sz="1400" b="1" dirty="0" err="1" smtClean="0">
                <a:solidFill>
                  <a:srgbClr val="00B0F0"/>
                </a:solidFill>
              </a:rPr>
              <a:t>HBsAg</a:t>
            </a:r>
            <a:r>
              <a:rPr lang="en-CA" sz="1400" b="1" dirty="0" smtClean="0">
                <a:solidFill>
                  <a:srgbClr val="00B0F0"/>
                </a:solidFill>
              </a:rPr>
              <a:t> &lt; 1 IU / ml)</a:t>
            </a:r>
            <a:endParaRPr lang="en-CA" sz="1400" b="1" dirty="0">
              <a:solidFill>
                <a:srgbClr val="00B0F0"/>
              </a:solidFill>
            </a:endParaRPr>
          </a:p>
        </p:txBody>
      </p:sp>
      <p:sp>
        <p:nvSpPr>
          <p:cNvPr id="64518" name="Rectangle 28"/>
          <p:cNvSpPr>
            <a:spLocks noChangeArrowheads="1"/>
          </p:cNvSpPr>
          <p:nvPr/>
        </p:nvSpPr>
        <p:spPr bwMode="auto">
          <a:xfrm>
            <a:off x="1136650" y="5137150"/>
            <a:ext cx="67675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Increased anti-HBs titers are correlated with serum </a:t>
            </a:r>
            <a:r>
              <a:rPr lang="en-CA" altLang="en-US" sz="1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 &lt; 1 IU / ml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at the start of peg-INF therapy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Indirect evidence of improved immune function</a:t>
            </a:r>
          </a:p>
        </p:txBody>
      </p:sp>
      <p:grpSp>
        <p:nvGrpSpPr>
          <p:cNvPr id="64519" name="Group 29"/>
          <p:cNvGrpSpPr>
            <a:grpSpLocks/>
          </p:cNvGrpSpPr>
          <p:nvPr/>
        </p:nvGrpSpPr>
        <p:grpSpPr bwMode="auto">
          <a:xfrm>
            <a:off x="1057275" y="1889125"/>
            <a:ext cx="2601913" cy="365125"/>
            <a:chOff x="1121887" y="1930452"/>
            <a:chExt cx="2429093" cy="340298"/>
          </a:xfrm>
        </p:grpSpPr>
        <p:sp>
          <p:nvSpPr>
            <p:cNvPr id="31" name="Right Arrow 30"/>
            <p:cNvSpPr/>
            <p:nvPr/>
          </p:nvSpPr>
          <p:spPr>
            <a:xfrm>
              <a:off x="1733977" y="1930452"/>
              <a:ext cx="542433" cy="12132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21887" y="1930452"/>
              <a:ext cx="612090" cy="12132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700" b="1" dirty="0"/>
                <a:t>2139-Ca</a:t>
              </a:r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1733977" y="2051776"/>
              <a:ext cx="1817003" cy="218974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800" b="1" dirty="0"/>
                <a:t>Peg-IFN</a:t>
              </a:r>
            </a:p>
          </p:txBody>
        </p:sp>
      </p:grpSp>
      <p:pic>
        <p:nvPicPr>
          <p:cNvPr id="64520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270125"/>
            <a:ext cx="46228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21" name="Group 34"/>
          <p:cNvGrpSpPr>
            <a:grpSpLocks/>
          </p:cNvGrpSpPr>
          <p:nvPr/>
        </p:nvGrpSpPr>
        <p:grpSpPr bwMode="auto">
          <a:xfrm>
            <a:off x="5349875" y="1889125"/>
            <a:ext cx="2601913" cy="365125"/>
            <a:chOff x="1121887" y="1930452"/>
            <a:chExt cx="2429093" cy="340298"/>
          </a:xfrm>
        </p:grpSpPr>
        <p:sp>
          <p:nvSpPr>
            <p:cNvPr id="36" name="Right Arrow 35"/>
            <p:cNvSpPr/>
            <p:nvPr/>
          </p:nvSpPr>
          <p:spPr>
            <a:xfrm>
              <a:off x="1733977" y="1930452"/>
              <a:ext cx="542433" cy="12132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121887" y="1930452"/>
              <a:ext cx="612090" cy="12132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700" b="1" dirty="0"/>
                <a:t>2139-Ca</a:t>
              </a:r>
            </a:p>
          </p:txBody>
        </p:sp>
        <p:sp>
          <p:nvSpPr>
            <p:cNvPr id="38" name="Right Arrow 37"/>
            <p:cNvSpPr/>
            <p:nvPr/>
          </p:nvSpPr>
          <p:spPr>
            <a:xfrm>
              <a:off x="1733977" y="2051776"/>
              <a:ext cx="1817003" cy="218974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800" b="1" dirty="0"/>
                <a:t>Peg-IFN</a:t>
              </a:r>
            </a:p>
          </p:txBody>
        </p:sp>
      </p:grpSp>
      <p:sp>
        <p:nvSpPr>
          <p:cNvPr id="64522" name="TextBox 1"/>
          <p:cNvSpPr txBox="1">
            <a:spLocks noChangeArrowheads="1"/>
          </p:cNvSpPr>
          <p:nvPr/>
        </p:nvSpPr>
        <p:spPr bwMode="auto">
          <a:xfrm>
            <a:off x="7938" y="6296025"/>
            <a:ext cx="4572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2060"/>
                </a:solidFill>
                <a:latin typeface="Calibri" panose="020F0502020204030204" pitchFamily="34" charset="0"/>
              </a:rPr>
              <a:t>EOT = end of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/>
              <a:t>Interim REP 301 Efficacy Data</a:t>
            </a:r>
            <a:br>
              <a:rPr lang="en-CA" sz="2800" dirty="0"/>
            </a:br>
            <a:r>
              <a:rPr lang="en-CA" sz="2800" dirty="0"/>
              <a:t>(serum </a:t>
            </a:r>
            <a:r>
              <a:rPr lang="en-CA" sz="2800" dirty="0" smtClean="0"/>
              <a:t>HDV RNA)</a:t>
            </a:r>
            <a:endParaRPr lang="en-CA" dirty="0"/>
          </a:p>
        </p:txBody>
      </p:sp>
      <p:sp>
        <p:nvSpPr>
          <p:cNvPr id="65539" name="TextBox 31"/>
          <p:cNvSpPr txBox="1">
            <a:spLocks noChangeArrowheads="1"/>
          </p:cNvSpPr>
          <p:nvPr/>
        </p:nvSpPr>
        <p:spPr bwMode="auto">
          <a:xfrm>
            <a:off x="1947862" y="5268913"/>
            <a:ext cx="55971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HDV RNA response in all patients (undetectable in 9/12)</a:t>
            </a: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65540" name="TextBox 32"/>
          <p:cNvSpPr txBox="1">
            <a:spLocks noChangeArrowheads="1"/>
          </p:cNvSpPr>
          <p:nvPr/>
        </p:nvSpPr>
        <p:spPr bwMode="auto">
          <a:xfrm>
            <a:off x="1871190" y="5716588"/>
            <a:ext cx="57218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A distinct antiviral activity of NAPs against HDV is </a:t>
            </a: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present </a:t>
            </a: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65541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1525588"/>
            <a:ext cx="6173788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542" name="Group 34"/>
          <p:cNvGrpSpPr>
            <a:grpSpLocks/>
          </p:cNvGrpSpPr>
          <p:nvPr/>
        </p:nvGrpSpPr>
        <p:grpSpPr bwMode="auto">
          <a:xfrm>
            <a:off x="2613025" y="1247775"/>
            <a:ext cx="3494088" cy="488950"/>
            <a:chOff x="2637538" y="1080766"/>
            <a:chExt cx="3494117" cy="489500"/>
          </a:xfrm>
        </p:grpSpPr>
        <p:sp>
          <p:nvSpPr>
            <p:cNvPr id="36" name="Right Arrow 35"/>
            <p:cNvSpPr/>
            <p:nvPr/>
          </p:nvSpPr>
          <p:spPr>
            <a:xfrm>
              <a:off x="3517020" y="1080766"/>
              <a:ext cx="781056" cy="17482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637538" y="1080766"/>
              <a:ext cx="879482" cy="17482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1000" b="1" dirty="0"/>
                <a:t>REP 2139-Ca</a:t>
              </a:r>
            </a:p>
          </p:txBody>
        </p:sp>
        <p:sp>
          <p:nvSpPr>
            <p:cNvPr id="38" name="Right Arrow 37"/>
            <p:cNvSpPr/>
            <p:nvPr/>
          </p:nvSpPr>
          <p:spPr>
            <a:xfrm>
              <a:off x="3517020" y="1255587"/>
              <a:ext cx="2614635" cy="314679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1000" b="1" dirty="0"/>
                <a:t>Peg-IFN</a:t>
              </a:r>
            </a:p>
          </p:txBody>
        </p:sp>
      </p:grpSp>
      <p:sp>
        <p:nvSpPr>
          <p:cNvPr id="65543" name="TextBox 38"/>
          <p:cNvSpPr txBox="1">
            <a:spLocks noChangeArrowheads="1"/>
          </p:cNvSpPr>
          <p:nvPr/>
        </p:nvSpPr>
        <p:spPr bwMode="auto">
          <a:xfrm>
            <a:off x="6529388" y="1158875"/>
            <a:ext cx="1363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HDV RNA currently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undetectable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7029450" y="1709738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7029450" y="1858963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7029450" y="2006600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029450" y="216217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7029450" y="232727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029450" y="2466975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7029450" y="2786063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7029450" y="3090863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7029450" y="3402013"/>
            <a:ext cx="26828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553" name="TextBox 48"/>
          <p:cNvSpPr txBox="1">
            <a:spLocks noChangeArrowheads="1"/>
          </p:cNvSpPr>
          <p:nvPr/>
        </p:nvSpPr>
        <p:spPr bwMode="auto">
          <a:xfrm>
            <a:off x="7346950" y="1608138"/>
            <a:ext cx="24606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4" name="TextBox 49"/>
          <p:cNvSpPr txBox="1">
            <a:spLocks noChangeArrowheads="1"/>
          </p:cNvSpPr>
          <p:nvPr/>
        </p:nvSpPr>
        <p:spPr bwMode="auto">
          <a:xfrm>
            <a:off x="7346950" y="1766888"/>
            <a:ext cx="2460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5" name="TextBox 50"/>
          <p:cNvSpPr txBox="1">
            <a:spLocks noChangeArrowheads="1"/>
          </p:cNvSpPr>
          <p:nvPr/>
        </p:nvSpPr>
        <p:spPr bwMode="auto">
          <a:xfrm>
            <a:off x="7346950" y="1914525"/>
            <a:ext cx="2460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6" name="TextBox 51"/>
          <p:cNvSpPr txBox="1">
            <a:spLocks noChangeArrowheads="1"/>
          </p:cNvSpPr>
          <p:nvPr/>
        </p:nvSpPr>
        <p:spPr bwMode="auto">
          <a:xfrm>
            <a:off x="7346950" y="2070100"/>
            <a:ext cx="2460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7" name="TextBox 52"/>
          <p:cNvSpPr txBox="1">
            <a:spLocks noChangeArrowheads="1"/>
          </p:cNvSpPr>
          <p:nvPr/>
        </p:nvSpPr>
        <p:spPr bwMode="auto">
          <a:xfrm>
            <a:off x="7346950" y="2235200"/>
            <a:ext cx="2460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8" name="TextBox 53"/>
          <p:cNvSpPr txBox="1">
            <a:spLocks noChangeArrowheads="1"/>
          </p:cNvSpPr>
          <p:nvPr/>
        </p:nvSpPr>
        <p:spPr bwMode="auto">
          <a:xfrm>
            <a:off x="7346950" y="2374900"/>
            <a:ext cx="2460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EOT</a:t>
            </a:r>
          </a:p>
        </p:txBody>
      </p:sp>
      <p:sp>
        <p:nvSpPr>
          <p:cNvPr id="65559" name="TextBox 54"/>
          <p:cNvSpPr txBox="1">
            <a:spLocks noChangeArrowheads="1"/>
          </p:cNvSpPr>
          <p:nvPr/>
        </p:nvSpPr>
        <p:spPr bwMode="auto">
          <a:xfrm>
            <a:off x="7343775" y="2693988"/>
            <a:ext cx="3683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TW60</a:t>
            </a:r>
          </a:p>
        </p:txBody>
      </p:sp>
      <p:sp>
        <p:nvSpPr>
          <p:cNvPr id="65560" name="TextBox 55"/>
          <p:cNvSpPr txBox="1">
            <a:spLocks noChangeArrowheads="1"/>
          </p:cNvSpPr>
          <p:nvPr/>
        </p:nvSpPr>
        <p:spPr bwMode="auto">
          <a:xfrm>
            <a:off x="7343775" y="2998788"/>
            <a:ext cx="3683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TW60</a:t>
            </a:r>
          </a:p>
        </p:txBody>
      </p:sp>
      <p:sp>
        <p:nvSpPr>
          <p:cNvPr id="65561" name="TextBox 56"/>
          <p:cNvSpPr txBox="1">
            <a:spLocks noChangeArrowheads="1"/>
          </p:cNvSpPr>
          <p:nvPr/>
        </p:nvSpPr>
        <p:spPr bwMode="auto">
          <a:xfrm>
            <a:off x="7343775" y="3311525"/>
            <a:ext cx="3683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TW54</a:t>
            </a:r>
          </a:p>
        </p:txBody>
      </p:sp>
      <p:sp>
        <p:nvSpPr>
          <p:cNvPr id="65562" name="TextBox 57"/>
          <p:cNvSpPr txBox="1">
            <a:spLocks noChangeArrowheads="1"/>
          </p:cNvSpPr>
          <p:nvPr/>
        </p:nvSpPr>
        <p:spPr bwMode="auto">
          <a:xfrm>
            <a:off x="4340225" y="1778000"/>
            <a:ext cx="1225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poor or no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200">
                <a:solidFill>
                  <a:srgbClr val="0070C0"/>
                </a:solidFill>
                <a:latin typeface="Calibri" panose="020F0502020204030204" pitchFamily="34" charset="0"/>
              </a:rPr>
              <a:t>HBsAg response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5211763" y="2239963"/>
            <a:ext cx="139700" cy="17938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948238" y="2235200"/>
            <a:ext cx="688975" cy="116681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565" name="TextBox 1"/>
          <p:cNvSpPr txBox="1">
            <a:spLocks noChangeArrowheads="1"/>
          </p:cNvSpPr>
          <p:nvPr/>
        </p:nvSpPr>
        <p:spPr bwMode="auto">
          <a:xfrm>
            <a:off x="98425" y="6157913"/>
            <a:ext cx="4573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2060"/>
                </a:solidFill>
                <a:latin typeface="Calibri" panose="020F0502020204030204" pitchFamily="34" charset="0"/>
              </a:rPr>
              <a:t>LLOQ = lower limit of quantification EOT = end of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Validation of HDV RNA response</a:t>
            </a:r>
            <a:endParaRPr lang="en-CA" sz="1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52799" y="1021060"/>
            <a:ext cx="2462982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b="1" dirty="0" smtClean="0">
                <a:solidFill>
                  <a:srgbClr val="0070C0"/>
                </a:solidFill>
              </a:rPr>
              <a:t>Technical University of Munich</a:t>
            </a:r>
            <a:endParaRPr lang="en-CA" sz="1400" b="1" dirty="0">
              <a:solidFill>
                <a:srgbClr val="0070C0"/>
              </a:solidFill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1226502" y="2341108"/>
            <a:ext cx="2394053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b="1" dirty="0" smtClean="0">
                <a:solidFill>
                  <a:srgbClr val="0070C0"/>
                </a:solidFill>
              </a:rPr>
              <a:t>University of Duisburg - Essen</a:t>
            </a:r>
            <a:endParaRPr lang="en-CA" sz="1400" b="1" dirty="0">
              <a:solidFill>
                <a:srgbClr val="0070C0"/>
              </a:solidFill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5654277" y="3617024"/>
            <a:ext cx="2176558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b="1" dirty="0" smtClean="0">
                <a:solidFill>
                  <a:srgbClr val="0070C0"/>
                </a:solidFill>
              </a:rPr>
              <a:t>National Genetics Institute</a:t>
            </a:r>
            <a:endParaRPr lang="en-CA" sz="14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2815" y="5426732"/>
            <a:ext cx="2923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 smtClean="0">
                <a:solidFill>
                  <a:srgbClr val="0070C0"/>
                </a:solidFill>
              </a:rPr>
              <a:t>HDV RNA clearance validated</a:t>
            </a:r>
          </a:p>
          <a:p>
            <a:pPr algn="ctr"/>
            <a:r>
              <a:rPr lang="en-CA" dirty="0">
                <a:solidFill>
                  <a:srgbClr val="0070C0"/>
                </a:solidFill>
              </a:rPr>
              <a:t>i</a:t>
            </a:r>
            <a:r>
              <a:rPr lang="en-CA" dirty="0" smtClean="0">
                <a:solidFill>
                  <a:srgbClr val="0070C0"/>
                </a:solidFill>
              </a:rPr>
              <a:t>n three independent labs</a:t>
            </a:r>
            <a:endParaRPr lang="en-CA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62" y="2665714"/>
            <a:ext cx="3705470" cy="22898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788" y="3924801"/>
            <a:ext cx="3661575" cy="22898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788" y="1328837"/>
            <a:ext cx="3661575" cy="2289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52917" y="1565190"/>
            <a:ext cx="631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 b="1" dirty="0" smtClean="0">
                <a:solidFill>
                  <a:srgbClr val="0070C0"/>
                </a:solidFill>
              </a:rPr>
              <a:t>updated</a:t>
            </a:r>
          </a:p>
          <a:p>
            <a:pPr algn="ctr"/>
            <a:r>
              <a:rPr lang="en-CA" sz="1000" b="1" dirty="0" smtClean="0">
                <a:solidFill>
                  <a:srgbClr val="0070C0"/>
                </a:solidFill>
              </a:rPr>
              <a:t>data </a:t>
            </a:r>
          </a:p>
          <a:p>
            <a:pPr algn="ctr"/>
            <a:r>
              <a:rPr lang="en-CA" sz="1000" b="1" dirty="0" smtClean="0">
                <a:solidFill>
                  <a:srgbClr val="0070C0"/>
                </a:solidFill>
              </a:rPr>
              <a:t>pending</a:t>
            </a:r>
            <a:endParaRPr lang="en-CA" sz="1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6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Serum ALT / AST </a:t>
            </a:r>
            <a:r>
              <a:rPr lang="en-CA" sz="2800" dirty="0"/>
              <a:t>response </a:t>
            </a:r>
            <a:r>
              <a:rPr lang="en-CA" sz="2800" dirty="0" smtClean="0"/>
              <a:t>versus</a:t>
            </a:r>
            <a:br>
              <a:rPr lang="en-CA" sz="2800" dirty="0" smtClean="0"/>
            </a:br>
            <a:r>
              <a:rPr lang="en-CA" sz="2800" dirty="0" smtClean="0"/>
              <a:t>HBsAg </a:t>
            </a:r>
            <a:r>
              <a:rPr lang="en-CA" sz="2800" dirty="0"/>
              <a:t>response</a:t>
            </a:r>
            <a:endParaRPr lang="en-CA" dirty="0"/>
          </a:p>
        </p:txBody>
      </p:sp>
      <p:sp>
        <p:nvSpPr>
          <p:cNvPr id="41" name="TextBox 6"/>
          <p:cNvSpPr txBox="1"/>
          <p:nvPr/>
        </p:nvSpPr>
        <p:spPr>
          <a:xfrm>
            <a:off x="4878388" y="1031875"/>
            <a:ext cx="3357562" cy="3079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srgbClr val="00B0F0"/>
                </a:solidFill>
              </a:rPr>
              <a:t>HBsAg partial </a:t>
            </a:r>
            <a:r>
              <a:rPr lang="en-CA" sz="1400" b="1" dirty="0" smtClean="0">
                <a:solidFill>
                  <a:srgbClr val="00B0F0"/>
                </a:solidFill>
              </a:rPr>
              <a:t>response (</a:t>
            </a:r>
            <a:r>
              <a:rPr lang="en-CA" sz="1400" b="1" dirty="0" err="1" smtClean="0">
                <a:solidFill>
                  <a:srgbClr val="00B0F0"/>
                </a:solidFill>
              </a:rPr>
              <a:t>HBsAg</a:t>
            </a:r>
            <a:r>
              <a:rPr lang="en-CA" sz="1400" b="1" dirty="0" smtClean="0">
                <a:solidFill>
                  <a:srgbClr val="00B0F0"/>
                </a:solidFill>
              </a:rPr>
              <a:t> &gt; 1 IU / ml)</a:t>
            </a:r>
            <a:endParaRPr lang="en-CA" sz="1400" b="1" dirty="0">
              <a:solidFill>
                <a:srgbClr val="00B0F0"/>
              </a:solidFill>
            </a:endParaRPr>
          </a:p>
        </p:txBody>
      </p:sp>
      <p:sp>
        <p:nvSpPr>
          <p:cNvPr id="42" name="TextBox 6"/>
          <p:cNvSpPr txBox="1"/>
          <p:nvPr/>
        </p:nvSpPr>
        <p:spPr>
          <a:xfrm>
            <a:off x="749300" y="1031875"/>
            <a:ext cx="3108325" cy="3079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srgbClr val="00B0F0"/>
                </a:solidFill>
              </a:rPr>
              <a:t>HBsAg full </a:t>
            </a:r>
            <a:r>
              <a:rPr lang="en-CA" sz="1400" b="1" dirty="0" smtClean="0">
                <a:solidFill>
                  <a:srgbClr val="00B0F0"/>
                </a:solidFill>
              </a:rPr>
              <a:t>response (</a:t>
            </a:r>
            <a:r>
              <a:rPr lang="en-CA" sz="1400" b="1" dirty="0" err="1" smtClean="0">
                <a:solidFill>
                  <a:srgbClr val="00B0F0"/>
                </a:solidFill>
              </a:rPr>
              <a:t>HBsAg</a:t>
            </a:r>
            <a:r>
              <a:rPr lang="en-CA" sz="1400" b="1" dirty="0" smtClean="0">
                <a:solidFill>
                  <a:srgbClr val="00B0F0"/>
                </a:solidFill>
              </a:rPr>
              <a:t> &lt; 1 IU / ml)</a:t>
            </a:r>
            <a:endParaRPr lang="en-CA" sz="1400" b="1" dirty="0">
              <a:solidFill>
                <a:srgbClr val="00B0F0"/>
              </a:solidFill>
            </a:endParaRPr>
          </a:p>
        </p:txBody>
      </p:sp>
      <p:sp>
        <p:nvSpPr>
          <p:cNvPr id="67589" name="Rectangle 42"/>
          <p:cNvSpPr>
            <a:spLocks noChangeArrowheads="1"/>
          </p:cNvSpPr>
          <p:nvPr/>
        </p:nvSpPr>
        <p:spPr bwMode="auto">
          <a:xfrm>
            <a:off x="428625" y="5761038"/>
            <a:ext cx="844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Liver flares restricted to patients with serum </a:t>
            </a:r>
            <a:r>
              <a:rPr lang="en-CA" altLang="en-US" sz="1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 &lt; 1 IU / ml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(self resolving with continued therapy)</a:t>
            </a:r>
          </a:p>
        </p:txBody>
      </p:sp>
      <p:pic>
        <p:nvPicPr>
          <p:cNvPr id="67590" name="Picture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1628775"/>
            <a:ext cx="3514725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3484563"/>
            <a:ext cx="35528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1627188"/>
            <a:ext cx="35147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Picture 4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3506788"/>
            <a:ext cx="3551237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94" name="Group 47"/>
          <p:cNvGrpSpPr>
            <a:grpSpLocks/>
          </p:cNvGrpSpPr>
          <p:nvPr/>
        </p:nvGrpSpPr>
        <p:grpSpPr bwMode="auto">
          <a:xfrm>
            <a:off x="1130300" y="1484313"/>
            <a:ext cx="2139950" cy="298450"/>
            <a:chOff x="2637538" y="1080766"/>
            <a:chExt cx="3494117" cy="489500"/>
          </a:xfrm>
        </p:grpSpPr>
        <p:sp>
          <p:nvSpPr>
            <p:cNvPr id="49" name="Right Arrow 48"/>
            <p:cNvSpPr/>
            <p:nvPr/>
          </p:nvSpPr>
          <p:spPr>
            <a:xfrm>
              <a:off x="3516252" y="1080766"/>
              <a:ext cx="782807" cy="17444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5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37538" y="1080766"/>
              <a:ext cx="878714" cy="1744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500" b="1" dirty="0"/>
                <a:t>REP 2139-Ca</a:t>
              </a:r>
            </a:p>
          </p:txBody>
        </p:sp>
        <p:sp>
          <p:nvSpPr>
            <p:cNvPr id="51" name="Right Arrow 50"/>
            <p:cNvSpPr/>
            <p:nvPr/>
          </p:nvSpPr>
          <p:spPr>
            <a:xfrm>
              <a:off x="3516252" y="1255215"/>
              <a:ext cx="2615403" cy="315051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500" b="1" dirty="0"/>
                <a:t>Peg-IFN</a:t>
              </a:r>
            </a:p>
          </p:txBody>
        </p:sp>
      </p:grpSp>
      <p:grpSp>
        <p:nvGrpSpPr>
          <p:cNvPr id="67595" name="Group 51"/>
          <p:cNvGrpSpPr>
            <a:grpSpLocks/>
          </p:cNvGrpSpPr>
          <p:nvPr/>
        </p:nvGrpSpPr>
        <p:grpSpPr bwMode="auto">
          <a:xfrm>
            <a:off x="5464175" y="1484313"/>
            <a:ext cx="2139950" cy="298450"/>
            <a:chOff x="2637538" y="1080766"/>
            <a:chExt cx="3494117" cy="489500"/>
          </a:xfrm>
        </p:grpSpPr>
        <p:sp>
          <p:nvSpPr>
            <p:cNvPr id="53" name="Right Arrow 52"/>
            <p:cNvSpPr/>
            <p:nvPr/>
          </p:nvSpPr>
          <p:spPr>
            <a:xfrm>
              <a:off x="3516252" y="1080766"/>
              <a:ext cx="782807" cy="17444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5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637538" y="1080766"/>
              <a:ext cx="878714" cy="1744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500" b="1" dirty="0"/>
                <a:t>REP 2139-Ca</a:t>
              </a:r>
            </a:p>
          </p:txBody>
        </p:sp>
        <p:sp>
          <p:nvSpPr>
            <p:cNvPr id="55" name="Right Arrow 54"/>
            <p:cNvSpPr/>
            <p:nvPr/>
          </p:nvSpPr>
          <p:spPr>
            <a:xfrm>
              <a:off x="3516252" y="1255215"/>
              <a:ext cx="2615403" cy="315051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CA" sz="500" b="1" dirty="0"/>
                <a:t>Peg-IFN</a:t>
              </a:r>
            </a:p>
          </p:txBody>
        </p:sp>
      </p:grpSp>
      <p:sp>
        <p:nvSpPr>
          <p:cNvPr id="67596" name="TextBox 1"/>
          <p:cNvSpPr txBox="1">
            <a:spLocks noChangeArrowheads="1"/>
          </p:cNvSpPr>
          <p:nvPr/>
        </p:nvSpPr>
        <p:spPr bwMode="auto">
          <a:xfrm>
            <a:off x="0" y="6253163"/>
            <a:ext cx="2536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2060"/>
                </a:solidFill>
                <a:latin typeface="Calibri" panose="020F0502020204030204" pitchFamily="34" charset="0"/>
              </a:rPr>
              <a:t>EOT = end of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/>
              <a:t>REP 301 liver function</a:t>
            </a:r>
            <a:endParaRPr lang="en-CA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53" y="1178642"/>
            <a:ext cx="3643884" cy="2240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64" y="1178642"/>
            <a:ext cx="3648456" cy="22402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53" y="3549630"/>
            <a:ext cx="3630168" cy="22402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964" y="3549630"/>
            <a:ext cx="3547872" cy="22402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73245" y="5958037"/>
            <a:ext cx="2434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00B050"/>
                </a:solidFill>
              </a:rPr>
              <a:t>Liver function is normal</a:t>
            </a:r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8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5567" y="-110393"/>
            <a:ext cx="8560420" cy="1143000"/>
          </a:xfrm>
        </p:spPr>
        <p:txBody>
          <a:bodyPr>
            <a:normAutofit/>
          </a:bodyPr>
          <a:lstStyle/>
          <a:p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Updated REP 2139-Ca safety profile in the REP 301 protocol </a:t>
            </a:r>
            <a:endParaRPr lang="en-CA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5553" y="1032607"/>
            <a:ext cx="782363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rgbClr val="002060"/>
                </a:solidFill>
              </a:rPr>
              <a:t>REP </a:t>
            </a:r>
            <a:r>
              <a:rPr lang="en-CA" sz="2000" dirty="0" smtClean="0">
                <a:solidFill>
                  <a:srgbClr val="002060"/>
                </a:solidFill>
              </a:rPr>
              <a:t>2139 </a:t>
            </a:r>
            <a:r>
              <a:rPr lang="en-CA" sz="2000" dirty="0" smtClean="0">
                <a:solidFill>
                  <a:srgbClr val="002060"/>
                </a:solidFill>
              </a:rPr>
              <a:t>mono-therapy exposure: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I</a:t>
            </a:r>
            <a:r>
              <a:rPr lang="en-CA" dirty="0" smtClean="0">
                <a:solidFill>
                  <a:srgbClr val="002060"/>
                </a:solidFill>
              </a:rPr>
              <a:t>nfusion AEs (grade 1-2 fever, redness itchiness, asthenia or headache):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A</a:t>
            </a:r>
            <a:r>
              <a:rPr lang="en-CA" dirty="0" smtClean="0">
                <a:solidFill>
                  <a:srgbClr val="002060"/>
                </a:solidFill>
              </a:rPr>
              <a:t>ttributed to the presence of phthalate plasticisers in IV tubing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002060"/>
                </a:solidFill>
              </a:rPr>
              <a:t>Self-resolve after infusion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002060"/>
                </a:solidFill>
              </a:rPr>
              <a:t>Acclimation with continued therapy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002060"/>
                </a:solidFill>
              </a:rPr>
              <a:t>Mild, asymptomatic reductions in hemoglobin (2/12 patients), platelets and white blood cell counts develop during the last half of monotherapy exposure.</a:t>
            </a:r>
          </a:p>
          <a:p>
            <a:pPr lvl="2"/>
            <a:endParaRPr lang="en-CA" dirty="0">
              <a:solidFill>
                <a:srgbClr val="002060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rgbClr val="002060"/>
                </a:solidFill>
              </a:rPr>
              <a:t>With the addition of </a:t>
            </a:r>
            <a:r>
              <a:rPr lang="en-CA" sz="2000" dirty="0" smtClean="0">
                <a:solidFill>
                  <a:srgbClr val="002060"/>
                </a:solidFill>
              </a:rPr>
              <a:t>peg-INF </a:t>
            </a:r>
            <a:r>
              <a:rPr lang="en-CA" sz="2000" dirty="0">
                <a:solidFill>
                  <a:srgbClr val="002060"/>
                </a:solidFill>
              </a:rPr>
              <a:t>to </a:t>
            </a:r>
            <a:r>
              <a:rPr lang="en-CA" sz="2000" dirty="0" smtClean="0">
                <a:solidFill>
                  <a:srgbClr val="002060"/>
                </a:solidFill>
              </a:rPr>
              <a:t>REP </a:t>
            </a:r>
            <a:r>
              <a:rPr lang="en-CA" sz="2000" dirty="0" smtClean="0">
                <a:solidFill>
                  <a:srgbClr val="002060"/>
                </a:solidFill>
              </a:rPr>
              <a:t>2139 </a:t>
            </a:r>
            <a:r>
              <a:rPr lang="en-CA" sz="2000" dirty="0" smtClean="0">
                <a:solidFill>
                  <a:srgbClr val="002060"/>
                </a:solidFill>
              </a:rPr>
              <a:t>therapy: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CA" sz="2000" dirty="0" smtClean="0">
              <a:solidFill>
                <a:srgbClr val="002060"/>
              </a:solidFill>
            </a:endParaRP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R</a:t>
            </a:r>
            <a:r>
              <a:rPr lang="en-CA" dirty="0" smtClean="0">
                <a:solidFill>
                  <a:srgbClr val="002060"/>
                </a:solidFill>
              </a:rPr>
              <a:t>eductions in hemoglobin, platelet and white blood cell counts are stable but maintenance has required reduced peg-INF </a:t>
            </a:r>
            <a:r>
              <a:rPr lang="en-CA" dirty="0" smtClean="0">
                <a:solidFill>
                  <a:srgbClr val="002060"/>
                </a:solidFill>
                <a:latin typeface="Symbol" panose="05050102010706020507" pitchFamily="18" charset="2"/>
              </a:rPr>
              <a:t>a</a:t>
            </a:r>
            <a:r>
              <a:rPr lang="en-CA" dirty="0" smtClean="0">
                <a:solidFill>
                  <a:srgbClr val="002060"/>
                </a:solidFill>
              </a:rPr>
              <a:t>2a dosing / supportive therapy in 5 patients.</a:t>
            </a: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002060"/>
                </a:solidFill>
              </a:rPr>
              <a:t>ALT / AST flares: limited to start of peg-IFN </a:t>
            </a:r>
            <a:r>
              <a:rPr lang="en-CA" dirty="0" smtClean="0">
                <a:solidFill>
                  <a:srgbClr val="002060"/>
                </a:solidFill>
                <a:latin typeface="Symbol" panose="05050102010706020507" pitchFamily="18" charset="2"/>
              </a:rPr>
              <a:t>a</a:t>
            </a:r>
            <a:r>
              <a:rPr lang="en-CA" dirty="0" smtClean="0">
                <a:solidFill>
                  <a:srgbClr val="002060"/>
                </a:solidFill>
              </a:rPr>
              <a:t>2a exposure and appear self resolving</a:t>
            </a: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rgbClr val="002060"/>
                </a:solidFill>
              </a:rPr>
              <a:t>No other signs of liver dysfunction (except bilirubin elevation in one patient </a:t>
            </a:r>
            <a:r>
              <a:rPr lang="en-CA" dirty="0">
                <a:solidFill>
                  <a:srgbClr val="002060"/>
                </a:solidFill>
              </a:rPr>
              <a:t>after </a:t>
            </a:r>
            <a:r>
              <a:rPr lang="en-CA" dirty="0" smtClean="0">
                <a:solidFill>
                  <a:srgbClr val="002060"/>
                </a:solidFill>
              </a:rPr>
              <a:t>peg-IFN </a:t>
            </a:r>
            <a:r>
              <a:rPr lang="en-CA" dirty="0">
                <a:solidFill>
                  <a:srgbClr val="002060"/>
                </a:solidFill>
              </a:rPr>
              <a:t>a2a </a:t>
            </a:r>
            <a:r>
              <a:rPr lang="en-CA" dirty="0" smtClean="0">
                <a:solidFill>
                  <a:srgbClr val="002060"/>
                </a:solidFill>
              </a:rPr>
              <a:t>exposure).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49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Summary</a:t>
            </a:r>
            <a:endParaRPr lang="en-CA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294" y="1115273"/>
            <a:ext cx="716542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rgbClr val="002060"/>
                </a:solidFill>
              </a:rPr>
              <a:t>REP 2139-Ca is able to simultaneously reduce HBsAg and HDV RNA in patients with chronic HBV / HDV co-infection.</a:t>
            </a:r>
          </a:p>
          <a:p>
            <a:endParaRPr lang="en-CA" sz="2000" dirty="0">
              <a:solidFill>
                <a:srgbClr val="002060"/>
              </a:solidFill>
            </a:endParaRPr>
          </a:p>
          <a:p>
            <a:r>
              <a:rPr lang="en-CA" sz="2000" dirty="0" smtClean="0">
                <a:solidFill>
                  <a:srgbClr val="002060"/>
                </a:solidFill>
              </a:rPr>
              <a:t>Increased anti-HBs </a:t>
            </a:r>
            <a:r>
              <a:rPr lang="en-CA" sz="2000" dirty="0" smtClean="0">
                <a:solidFill>
                  <a:srgbClr val="002060"/>
                </a:solidFill>
              </a:rPr>
              <a:t>production and liver flares </a:t>
            </a:r>
            <a:r>
              <a:rPr lang="en-CA" sz="2000" dirty="0" smtClean="0">
                <a:solidFill>
                  <a:srgbClr val="002060"/>
                </a:solidFill>
              </a:rPr>
              <a:t>correlated with the start of </a:t>
            </a:r>
            <a:r>
              <a:rPr lang="en-CA" sz="2000" dirty="0" smtClean="0">
                <a:solidFill>
                  <a:srgbClr val="002060"/>
                </a:solidFill>
              </a:rPr>
              <a:t>peg-INF </a:t>
            </a:r>
            <a:r>
              <a:rPr lang="en-CA" sz="2000" dirty="0" smtClean="0">
                <a:solidFill>
                  <a:srgbClr val="002060"/>
                </a:solidFill>
              </a:rPr>
              <a:t>exposure appears to be related to the extent of clearance of serum </a:t>
            </a:r>
            <a:r>
              <a:rPr lang="en-CA" sz="2000" dirty="0" err="1" smtClean="0">
                <a:solidFill>
                  <a:srgbClr val="002060"/>
                </a:solidFill>
              </a:rPr>
              <a:t>HBsAg</a:t>
            </a:r>
            <a:r>
              <a:rPr lang="en-CA" sz="2000" dirty="0" smtClean="0">
                <a:solidFill>
                  <a:srgbClr val="002060"/>
                </a:solidFill>
              </a:rPr>
              <a:t>.</a:t>
            </a:r>
          </a:p>
          <a:p>
            <a:endParaRPr lang="en-CA" sz="2000" dirty="0">
              <a:solidFill>
                <a:srgbClr val="002060"/>
              </a:solidFill>
            </a:endParaRPr>
          </a:p>
          <a:p>
            <a:r>
              <a:rPr lang="en-CA" sz="2000" b="1" dirty="0" err="1" smtClean="0">
                <a:solidFill>
                  <a:srgbClr val="00B050"/>
                </a:solidFill>
              </a:rPr>
              <a:t>HBsAg</a:t>
            </a:r>
            <a:r>
              <a:rPr lang="en-CA" sz="2000" b="1" dirty="0" smtClean="0">
                <a:solidFill>
                  <a:srgbClr val="00B050"/>
                </a:solidFill>
              </a:rPr>
              <a:t> </a:t>
            </a:r>
            <a:r>
              <a:rPr lang="en-CA" sz="2000" b="1" dirty="0">
                <a:solidFill>
                  <a:srgbClr val="00B050"/>
                </a:solidFill>
              </a:rPr>
              <a:t>c</a:t>
            </a:r>
            <a:r>
              <a:rPr lang="en-CA" sz="2000" b="1" dirty="0" smtClean="0">
                <a:solidFill>
                  <a:srgbClr val="00B050"/>
                </a:solidFill>
              </a:rPr>
              <a:t>learance threshold for activation of immunotherapy appears to be &gt; 1 IU / ml.</a:t>
            </a:r>
            <a:endParaRPr lang="en-CA" sz="2000" b="1" dirty="0" smtClean="0">
              <a:solidFill>
                <a:srgbClr val="00B050"/>
              </a:solidFill>
            </a:endParaRPr>
          </a:p>
          <a:p>
            <a:endParaRPr lang="en-CA" sz="2000" dirty="0" smtClean="0">
              <a:solidFill>
                <a:srgbClr val="002060"/>
              </a:solidFill>
            </a:endParaRPr>
          </a:p>
          <a:p>
            <a:r>
              <a:rPr lang="en-CA" sz="2000" dirty="0" smtClean="0">
                <a:solidFill>
                  <a:srgbClr val="002060"/>
                </a:solidFill>
              </a:rPr>
              <a:t>Longer combination treatment with immunotherapy will likely result in a higher proportion of  patients with a full </a:t>
            </a:r>
            <a:r>
              <a:rPr lang="en-CA" sz="2000" dirty="0" err="1" smtClean="0">
                <a:solidFill>
                  <a:srgbClr val="002060"/>
                </a:solidFill>
              </a:rPr>
              <a:t>HBsAg</a:t>
            </a:r>
            <a:r>
              <a:rPr lang="en-CA" sz="2000" dirty="0" smtClean="0">
                <a:solidFill>
                  <a:srgbClr val="002060"/>
                </a:solidFill>
              </a:rPr>
              <a:t> response (&lt; 1 IU / ml).</a:t>
            </a:r>
          </a:p>
          <a:p>
            <a:endParaRPr lang="en-CA" sz="2000" dirty="0">
              <a:solidFill>
                <a:srgbClr val="002060"/>
              </a:solidFill>
            </a:endParaRPr>
          </a:p>
          <a:p>
            <a:r>
              <a:rPr lang="en-CA" sz="2000" dirty="0" smtClean="0">
                <a:solidFill>
                  <a:srgbClr val="002060"/>
                </a:solidFill>
              </a:rPr>
              <a:t>NAP-based antiviral therapy </a:t>
            </a:r>
            <a:r>
              <a:rPr lang="en-CA" sz="2000" dirty="0" smtClean="0">
                <a:solidFill>
                  <a:srgbClr val="002060"/>
                </a:solidFill>
              </a:rPr>
              <a:t>will become </a:t>
            </a:r>
            <a:r>
              <a:rPr lang="en-CA" sz="2000" dirty="0" smtClean="0">
                <a:solidFill>
                  <a:srgbClr val="002060"/>
                </a:solidFill>
              </a:rPr>
              <a:t>an important new treatment option for patients with HBV / HDV co-infection.</a:t>
            </a:r>
            <a:endParaRPr lang="en-CA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1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4767</TotalTime>
  <Words>1003</Words>
  <Application>Microsoft Office PowerPoint</Application>
  <PresentationFormat>On-screen Show (4:3)</PresentationFormat>
  <Paragraphs>225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Symbol</vt:lpstr>
      <vt:lpstr>Office Theme</vt:lpstr>
      <vt:lpstr>PowerPoint Presentation</vt:lpstr>
      <vt:lpstr>Particle production in HBV infection</vt:lpstr>
      <vt:lpstr>NAPs block the release of subviral particles</vt:lpstr>
      <vt:lpstr>Combination therapy will be essential to achieve high SVR rates</vt:lpstr>
      <vt:lpstr>HBV vs HBV / HDV co-infection</vt:lpstr>
      <vt:lpstr>REP 301 Trial Overview </vt:lpstr>
      <vt:lpstr>Interim REP 301 Efficacy Data (serum HBsAg)</vt:lpstr>
      <vt:lpstr>Anti-HBs response versus HBsAg response</vt:lpstr>
      <vt:lpstr>Interim REP 301 Efficacy Data (serum HDV RNA)</vt:lpstr>
      <vt:lpstr>Validation of HDV RNA response</vt:lpstr>
      <vt:lpstr>Serum ALT / AST response versus HBsAg response</vt:lpstr>
      <vt:lpstr>REP 301 liver function</vt:lpstr>
      <vt:lpstr>Updated REP 2139-Ca safety profile in the REP 301 protocol </vt:lpstr>
      <vt:lpstr>Summary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Ronczewski</dc:creator>
  <cp:lastModifiedBy>Andrew Vaillant</cp:lastModifiedBy>
  <cp:revision>322</cp:revision>
  <cp:lastPrinted>2015-04-13T01:41:44Z</cp:lastPrinted>
  <dcterms:created xsi:type="dcterms:W3CDTF">2015-03-14T22:54:40Z</dcterms:created>
  <dcterms:modified xsi:type="dcterms:W3CDTF">2016-10-06T16:57:16Z</dcterms:modified>
</cp:coreProperties>
</file>